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charts/chartEx3.xml" ContentType="application/vnd.ms-office.chartex+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sldIdLst>
    <p:sldId id="256" r:id="rId2"/>
    <p:sldId id="1015" r:id="rId3"/>
    <p:sldId id="260" r:id="rId4"/>
    <p:sldId id="360" r:id="rId5"/>
    <p:sldId id="1025" r:id="rId6"/>
    <p:sldId id="1026" r:id="rId7"/>
    <p:sldId id="266" r:id="rId8"/>
    <p:sldId id="518" r:id="rId9"/>
    <p:sldId id="1006" r:id="rId10"/>
    <p:sldId id="1010" r:id="rId11"/>
    <p:sldId id="1009" r:id="rId12"/>
    <p:sldId id="1011" r:id="rId13"/>
    <p:sldId id="1032" r:id="rId14"/>
    <p:sldId id="1027" r:id="rId15"/>
    <p:sldId id="1028" r:id="rId16"/>
    <p:sldId id="1029" r:id="rId17"/>
    <p:sldId id="1014" r:id="rId18"/>
    <p:sldId id="1012" r:id="rId19"/>
    <p:sldId id="1022" r:id="rId20"/>
    <p:sldId id="1023" r:id="rId21"/>
    <p:sldId id="1024" r:id="rId22"/>
    <p:sldId id="1036" r:id="rId23"/>
    <p:sldId id="1037" r:id="rId24"/>
    <p:sldId id="262" r:id="rId25"/>
    <p:sldId id="956" r:id="rId26"/>
    <p:sldId id="1016" r:id="rId27"/>
    <p:sldId id="1017" r:id="rId28"/>
    <p:sldId id="1018" r:id="rId29"/>
    <p:sldId id="1019" r:id="rId30"/>
    <p:sldId id="1035" r:id="rId31"/>
    <p:sldId id="1034" r:id="rId32"/>
    <p:sldId id="303" r:id="rId33"/>
  </p:sldIdLst>
  <p:sldSz cx="12192000" cy="6858000"/>
  <p:notesSz cx="6858000" cy="9144000"/>
  <p:defaultTextStyle>
    <a:defPPr>
      <a:defRPr lang="en-US"/>
    </a:defPPr>
    <a:lvl1pPr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1pPr>
    <a:lvl2pPr marL="4572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2pPr>
    <a:lvl3pPr marL="9144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3pPr>
    <a:lvl4pPr marL="13716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4pPr>
    <a:lvl5pPr marL="1828800" algn="r" rtl="0" eaLnBrk="0" fontAlgn="base" hangingPunct="0">
      <a:spcBef>
        <a:spcPct val="0"/>
      </a:spcBef>
      <a:spcAft>
        <a:spcPct val="0"/>
      </a:spcAft>
      <a:defRPr sz="2400" b="1"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b="1"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b="1"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b="1"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b="1"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54"/>
    <p:restoredTop sz="91592" autoAdjust="0"/>
  </p:normalViewPr>
  <p:slideViewPr>
    <p:cSldViewPr snapToGrid="0" snapToObjects="1">
      <p:cViewPr>
        <p:scale>
          <a:sx n="110" d="100"/>
          <a:sy n="110" d="100"/>
        </p:scale>
        <p:origin x="1224" y="896"/>
      </p:cViewPr>
      <p:guideLst/>
    </p:cSldViewPr>
  </p:slideViewPr>
  <p:notesTextViewPr>
    <p:cViewPr>
      <p:scale>
        <a:sx n="1" d="1"/>
        <a:sy n="1" d="1"/>
      </p:scale>
      <p:origin x="0" y="0"/>
    </p:cViewPr>
  </p:notesTextViewPr>
  <p:sorterViewPr>
    <p:cViewPr>
      <p:scale>
        <a:sx n="122" d="100"/>
        <a:sy n="122"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s>
</file>

<file path=ppt/charts/_rels/chartEx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2.xlsx"/></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Sheet1!$A$2:$A$13</cx:f>
        <cx:lvl ptCount="12">
          <cx:pt idx="0">AL</cx:pt>
          <cx:pt idx="1">FL</cx:pt>
          <cx:pt idx="2">TX</cx:pt>
          <cx:pt idx="3">OK</cx:pt>
          <cx:pt idx="4">NC</cx:pt>
          <cx:pt idx="5">GA</cx:pt>
          <cx:pt idx="6">OR</cx:pt>
          <cx:pt idx="7">SC</cx:pt>
          <cx:pt idx="8">MS</cx:pt>
          <cx:pt idx="9">NV</cx:pt>
          <cx:pt idx="10">LA</cx:pt>
          <cx:pt idx="11">MD</cx:pt>
        </cx:lvl>
      </cx:strDim>
      <cx:numDim type="colorVal">
        <cx:f>Sheet1!$B$2:$B$13</cx:f>
        <cx:lvl ptCount="12" formatCode="#,##0">
          <cx:pt idx="0">109971.63</cx:pt>
          <cx:pt idx="1">90184.010000000009</cx:pt>
          <cx:pt idx="2">65799.350000000006</cx:pt>
          <cx:pt idx="3">52262.550000000003</cx:pt>
          <cx:pt idx="4">40487.699999999997</cx:pt>
          <cx:pt idx="5">33245.270000000004</cx:pt>
          <cx:pt idx="6">22036.099999999999</cx:pt>
          <cx:pt idx="7">16342.5</cx:pt>
          <cx:pt idx="8">8319.25</cx:pt>
          <cx:pt idx="9">4307</cx:pt>
          <cx:pt idx="10">2708.4000000000001</cx:pt>
          <cx:pt idx="11">2141.75</cx:pt>
        </cx:lvl>
      </cx:numDim>
    </cx:data>
  </cx:chartData>
  <cx:chart>
    <cx:title pos="t" align="ctr" overlay="0">
      <cx:tx>
        <cx:txData>
          <cx:v>2021 Sales by State</cx:v>
        </cx:txData>
      </cx:tx>
      <cx:txPr>
        <a:bodyPr spcFirstLastPara="1" vertOverflow="ellipsis" horzOverflow="overflow" wrap="square" lIns="0" tIns="0" rIns="0" bIns="0" anchor="ctr" anchorCtr="1"/>
        <a:lstStyle/>
        <a:p>
          <a:pPr algn="ctr" rtl="0">
            <a:defRPr/>
          </a:pPr>
          <a:r>
            <a:rPr lang="en-US" sz="2400" b="1" i="0" u="none" strike="noStrike" baseline="0" dirty="0">
              <a:solidFill>
                <a:prstClr val="black">
                  <a:lumMod val="65000"/>
                  <a:lumOff val="35000"/>
                </a:prstClr>
              </a:solidFill>
              <a:latin typeface="Arial Black" panose="020B0604020202020204" pitchFamily="34" charset="0"/>
              <a:cs typeface="Arial Black" panose="020B0604020202020204" pitchFamily="34" charset="0"/>
            </a:rPr>
            <a:t>2021 Sales by State</a:t>
          </a:r>
        </a:p>
      </cx:txPr>
    </cx:title>
    <cx:plotArea>
      <cx:plotAreaRegion>
        <cx:series layoutId="regionMap" uniqueId="{AE86B540-3480-DA4A-B543-4B571EC3F17F}">
          <cx:tx>
            <cx:txData>
              <cx:f>Sheet1!$B$1</cx:f>
              <cx:v>2021 Sales</cx:v>
            </cx:txData>
          </cx:tx>
          <cx:dataId val="0"/>
          <cx:layoutPr>
            <cx:geography cultureLanguage="en-US" cultureRegion="US" attribution="Powered by Bing">
              <cx:geoCache provider="{E9337A44-BEBE-4D9F-B70C-5C5E7DAFC167}">
                <cx:binary>1HvZct04lu2vOPx86SSIgUBFZUcUOJxZo0e9MJSSDA4gQRIcQH5972Ons2zZ19lVtzpupB408IiH
wB7WXmtB+vuD+9uDfrrvX7haN/ZvD+7Xl/kwtH/75Rf7kD/V9/ZVXTz0xpqPw6sHU/9iPn4sHp5+
eezv56JRvwQ+Ir885Pf98ORe/tff4d3Ukzmah/uhMM31+NQvN0921IP9yWs/fOnFgxmb4Xy7gnf6
9eWbphieHl/cDvfDk3354qkZimF5vbRPv7785jdfvvjl+ft99+wXGpY3jI9wLxavqI9p6FP28oU2
jfr9uifEKx9xTJBPxaeP8MtDL+5ruPF/vJ5Pq7l/fOyfrH3x+9fvbv9mC9+9WlgTfY5GZM6LfnP7
aZe/fBvt//r7swuw72dXvkrI8yD92Uuw9Lpo4sIOffEwoF9fnuIvAfmchW9e/1ezwF8JGoSYim+T
ELJXoY8CgQX5nAT85Zmfk3C67xd93zx+ufqjlfw4/v+885t1f97WXzAbF9HPYvAv9gR9RbHAIcX+
H6X/dWuE4hXilKAQcf/TR/Dl2Z+zcmH6IX8R3fdGF839l9f+57l5fv+zDJ23+hfM0Ama9mvU+mZX
P+rnP+vIz8D6wz7+rllv/5PlgV8JHzoyQOhz+vG3Tcv9V1wQnyOEPpcPIOvnjX8uj1sz/j+Vx/P7
vwnkry/PW/0LlsfmH1+i9KNG+RcbOHjFCA84D4MfNjDHrwghOIQk/ZHBrzO0eTK9Kv6Nzv3jxmc5
OW/uL5iT1+//gzlBrwjDnEBbfI45+rZrgG9gjAMRfskZ//Lsz13z+snd2y+XflQiP55zv9/2LB/n
jf0F83H80x75X+Q7l4efRf9fbFCYsMAtCaOfa8F/XgwhsFKOfT8MPzcw8KKvG/Sy0ve5qe+/XP2f
18M/73xWEuft/QVL4h/Hn8XgX8xK8CpkjATMF3/A4te8h7NXnPjQpP7vsPosK//Q97/d/ztJ+ePG
Zzk5b+4vmJOLt//BnAAsUkaIQNAN549nnYIQe8Uo0FVKP+MqvP51p1w8TfeP/0affLnvWUbOW/sL
ZuTy5ktUfoQU5y75XwTO9D/YogF/Rc+pDvAzpciDV4SHmARn1Dx/ACn9ug5Sbfri3ymEP258Vgnn
Xf3/qIT/e6L+sDni++E++eSPfCUhfv7qFxXx7NbfQ/jDovkc3d0jeCiMcfKV4j+/yTfBf1fYB9PY
ovmSk6/uerq3w68vvTO2+iygiAaUh1z4IBrmp08vieAV54gB5hLgTyE7OzXNWWL++pKEr2BMBkCq
4JUghPy/fGHP8gJegoIADesLQI/A5wJW+GWTV0YvCtbz7OcXzVhfmaIZ7K8vEZRP+/nXzmslXAh6
1sMBwfB2iGFYQ/twfwMW2Pm3/0+A/Lwaac4OQpl+G2aDuyTDDUVNv6WdW1JupvyCNqVs0Yp3jWpd
1PhLUoTY34xkPn0Vvt+X981y/B8sJzwPKoKAKDAE+/56ORUEpQ3amh4wDXi8tHmblsHDtITtpd/c
izZrI8rrQXpTezmLWe9//nxotu+iERIG0RUCcx6cl/dVNETJViuCkBx6l30wfBpvqcu2bLDNYfYz
ncxsqOOpHY6WTsXm589G51A/SwWUCtQKpcwPffJs730+52qsEDlU9UzvTbZUG7ZgWS8jj8u+CF57
pTqstaxMuO69snxktd5XpqwPpSXDBtuilyr386ie7br9k8XRHywOMQr1xn0kwk+L/yoyc1dNi+/1
5KAz2yel7T5Q3bVp12UorW3hydHmSiqiYo82PPaKeqNHpeNqCm618ZZdY2U3O57+fF0E1MPzoEE3
IBFQhjjj5379OmPOaFuHriCHfMrIRnWZi+3Q+nGTiY9+Vak3xC83ONBeXK5kjq2e6F53Nd1DIxab
amtLEmyxnVKmu+WwLEOYen42RnOoyksf7YWYYuLG/habLpALSE/JVIEOM3OPLO/Z9Wg+sM6GW1GR
bbEuXZwXytyxQbzxyoDceFV7BU1WnQRqYn8o0TXzy1SroN2PYrkeVfbRNqS/zoxnZGE53uVl+MFj
wTs/aARg9R+u8I/aC0jDs2gxH9qKgYkRshCGyrfRKlGejVpl5FAY46cqsyRmFA1xBWGUVmeFXF1X
RoVhSvKmfzBZ3kX/7kIQAuRB0OnQUM8aTZXY1/mykAPlw7wf/fxU+xm+WUe3aYPhdlmrDW0XeyAZ
2Q1DvRu4517/PBjfVw4Dj58TejbJuU/B7Pu6coqh7T1mRnKYsvyjF2xJ2KyRG5cdWLZXpChTyNGf
wdv3aAvPZAH4R/AVRsKzavWnkoRDoMkB+3TrekNjzwa3RvErk9VeWgp/PdS0vAgGpGW1hiefaNl3
CL/te/onrRN8jzfMx0GIAoYJJII/KwaeYTStHsIHUw1HU834iMVw4nqN/FKLG58vDzT0irhuwiLS
xTyl69SckDPrzq5NEeO8RSeYWVzahdL9zBedCKZvsN/QnVnKUXZ9le34YI51b5e0MgDeaKojaLdR
/jyZwffIzXwCc8w/gycJnld2FqAgy1hFDjNZzKFZ2+yy7xWW1OX1xpW+7DLBj61nvaijmuy0pWOS
LewOm7a7sesq59afZTtWTcrXEEd47qvYtPm0G2d8mGjgXWirkszPRcxqVCf+WC2Jt6gw1SFWcmDV
Imlri00pbL/9+fbgTOa7vgVjC04LzuUa+s/apdKCubpqoW4q2m2d19YRUMVZzs1oDt30flTOJD9/
JDrX/7fjiME0wpyiEGhI8Lw/XMt704cdPhRUuJtaqeWqLfor1HaVFLQXqah5vsk15odPn3gQEfZY
dU39J0MZfTt7YNATAso1FAQYSvh9p7b5YHTXtd5+yCovLZB/S7TQm5CpKspd4TbBXPppyzmTtfLw
KbAWJqHt8ZYHdtwIrWKlenXboKn/k6FNv0XU89pCDmwMqCK0NAFJ9y2KtNUKuhuFYt+JOmKeDhNE
hzKqpprCoBBLPI1lHcHaTn4Y2AMaxritM355nitq1kESdKEv1YS9w0yLTDJXbOmkcIpEd6gyKja9
gTJuGhpu3cwTAaxMFsqKxAVwY7lQIoMlOzg00qPrtDqJskMXvGDddhm4iB3Jrn3FZau4SBpL90Pf
qtSW3N+43PclP/O+Kq+LTV25tOtNnQA9quJlLYK4LE2CvElsiWr9q3lbIGPAb/nZTIIUfltpFKhv
eD6VoQzsd8yA/X0bw4a7krgak71SSEeWsjf+mq+pKZiXsqa+xC6bYWiPflx6g5UrrD0yjJURMLS8
lllfzfuyhDnS+a5JCk5z6Ztu2dd4qXalx6QelmBfDHOZAu26q0m9W8tqhtohRuatw/ulZHgvQnbt
Zr/Y6KoqJPHMFCM3RFUVhPuG23Izs/miU6WKajUFkOzQ7nOilqgXWRmtK6m0RK5v92XdLGtERNHu
P/3sSo1jK8JG+j2GIdOGnKfZ2kd4bfOdp6cpmVtsDkWOC8mLXuxnt83Geblo5jXN9Fgfglk10RCw
IQV6ACU0V4ehczhaF74F3Ciu2YC9TYdLIYvmnW6rabfmzY3h9AZwLd+eaVGvp7ulcMmic3ubB10r
p9wPEtF5LmoZyy4rGjLp1+RqAAy9nL3BxFO35gnz23kH/H/Tlbk91pbXsqUqTCqsFxkuVhwH1bfS
iLmA7AVuT5oxi7pVkyh0LdCe2mv22KKo7IL3oa/PBTzqCE/gDMMQvtX6rmzK95hu9YqKBI2DjsOp
cEdLZhOts//OTErtRkTvx2HUSWvLQK7eYqRBmdnYUDexC31PDvWE96lpOixJW5AdnS6KEbOTFeVm
dWY6NL2N9CDC21mtQhqWpR0fho1YM7Zf1uVN2RTz0ZV4G1A/3/k1e2ocn1Kbiy7RoTUSm6JICRrL
OMwHdTVNyEp/LLZY2/yuapZLwpttnRXTTRhAzmcMRH4Yb1g1VcdMN0wqmjVJV+oQaHz+mlRdeJ2j
rI+4AuJR1/1mdmzYFbzTcdHoj5ZZdeNN2cfMD7JkplWdTLkWGzcMQGapXk+Nelu1ot8bwJpibPKL
IasXGaycv5/bXsmyOXXlHB6ynLQbIKpjVGXhnCA94VgtS/96nMZE9O1m9LIIc7vc8DrfUJO7C4+y
CNcFTdbWb2MGZb1DouqjIfRQwtuLoFubxNd03UKt4dj0I/AZBLnBglcyDxoOraTnuFNj+7nC+8ZP
hjqDShXwHeqyj6Lo7cGs5lEomMFCrOZq5uYCkCyI23wVG4XLKqLWX/ZiZCi29jcPWuNNhj+UzXwj
qiI4rjMwCwxKetPmpDzMzXTyRp3O3dLdWqw2iszZ1cCGuFysB/BRo1iwp6LhQ0Lrvk+tl6NIVJPZ
1Wo9WB3OkpRlnrK1VNdL2d0T7Oy2t6LdWqXvM1tKAAxxMRHSXcEGjRzLPtxlQXZPRLYchtp89Mg0
n9SI/DgzmEc+ZFWSfixeKwoV1hR7i4rlLclu+6CAqhjH8HE40nXKb0xgfdlyIN4kxP2lbap4ZXW9
136DI9Z9FDPyTprae6uH7pKEk6zH9TflN/O+GReb0AqbTVX07wt/p3UXvrOmvytQFltD80tmai1V
pki8cFGdMjVH8xziPbXwQGfCOho6gMC1AwOgGvXFSPpl43uQLb8WnRR+7kdN6JVH03lve5DDGzqH
XdRrGwEQmIcaKIWsbCVrhNqrtlJ2N/HqWJsiOwU5q6Aym1vf5VnKBN5N3nqX0wUnZbeEEnmh3nUT
ibNuuutzWY613YjGhhFoo14NspwjCCk7FhxtF5udSuHsNRZpk/EgZcM0RoT2JbSdsUlvB5ChJkCv
m3CrhlC9HhGeJNX1m56U7uihKnvbEfKkfLdIvi4VyGhYydSM+Fq3LZc1m8XbUVTmAmeASGWop7jJ
fSphWDfbIiTS9XqVKOveOWBoEhHVb/txdMd6Eq/zpSug36YNdohcejlLHKl53DnrJG7o8lodnT8B
uya+laHyLwojqrtJddGMSpUiApq6dnRnbeftpgFddVkHt5PxmFnLT9566ic+p5/EWQPKOA2GAULW
93krES/Mph+bMJqDVQNfvF1tYKRzpNsJQKfrKpODaVyCak4PS7VewV8sQciCZkrruugTv7SvwRwL
D6rmJukqcZfVzNzUq2iicijnhM3zLJvA4XcTQVPali5xHoATXiuYEIF9Wher4mbG067Jslx6oIbk
TLsxacxmBs0Q5zlZEsMqB0USXCvPLhGjoCVEkOXQuhVNQjaQpG3069Bz+ojtcZl6bytMN8bStmo5
jGsLarF1V5ZnsietinKb0WMbeG9Ej4jMvMnJQSm6cWMLMr7qYeb3oZfoETCF9TxynlfvnR/iy2Cu
RlmFNg26Wbzv7PJ+0kW/dTUZN4HoPngd0Gy1kDXKUM0SX1V13HR+tq3WDMyxs7jgZLaPSxkoAMjC
P1Rm7eTowDXqSPOxtjiPuUfxscvD64F19SW3yJNiaF1aj/w4TUN/DTx8hccJlYiMprrt84O2pIsV
6s3eo2kbumbv5aBf8JJQf8UpM7mnZYNzm4KDnMx5xXbz4kBd4iEmwps2xYr81FVt5DlSymBw7jj1
ZZkMZdlDHkcKPMiA+ifg36CO98eOe3vqXHsopkBH/TrNe8BhvwFJLMIlBD0+zTEzQ6yRYJe96bpo
MmUhS5IPu4Uh/xBM+kKM/WMX4OWuUGcCFmz6fPFOzpKEVOV4YTNWxBmqRNJP4qLsMBh9a2s2rsGD
5ANYXgF4qTD8gzIdXNPH1QKwqKaKbzNTu2SqzZxwG/SxB3/RIUtcZ2mNi/K0aDAcZNd5NPn0xLLL
x03LikJW9INWaD6WmfAjcPJIvAYlPebrVEiYvMGR6D2uBxINzUJ3ed7wJBtZdXIwwTeYWQH9zn3Z
ay+FyYiSeRVP4cA/5maad5aTu6lhj21bgtwlftJk5RAj4f9WeVkBkqTO49mbrqZ6oKnoHdR/INK2
x32S9evRx9NFw0YQKmT4EHhiN7iDt0B916h9IhTdYRFAdwWMysyVG+QKmB3kwbRznpCpfj+aKt9O
VQEwbZS0iN242rk045TFXZPfMXY4m2Eux/kmNG4BlfLRNauRU1D/xsPxHbXVLvRZygon4tbUCkgc
Tde5ULJf7a2Dlk1s2BTR3N5Z3lab2qE1WepJqs4NOy1UlvakiftlrKMsRyfS9Vk0lfbkBdxt/SZt
RjSk/PU0o1z2Dr/l8HVBkLZ5WO6oq1ha5G7HaaekpsMCuTb3fr3cj6jcjgt6oMmEukbmvr6dllnF
LS9JRFqyrfu33lgEUV0JERXU4qinj4GmTWSrXicl6lY56ko6SIYhFii2CDpp2qCRraMXy5SbaO6G
FohxRSPc2lY2pQdp6dZoXgyJctVcT34XFeEyJggPSYY9FPM2qvylgPCUMu+LKsnD7tg57uKqZKW0
s+rjRnfAflls7Ghi7RMbz4W5MCUZkmFKwwBxCMVwO7ZrJXUXTLtYiCKLfTg2jCyySpJZX6lh0um0
ui1iC/DeqQXtoWiS0xbEzmC3S1DBkM0aMMVplbReDuWs5kyurSUSlUMfdS6LUYG8BESfGYoZuKzO
o1IUg2TrZVddeLj6MFb+XZ3XPCXMsWgYvQjT5tIL+82Y+UM0CQB0UGoxcESeCluMMSdIjl3xBIp3
S5p8SHqSNfHUk7cwGK6Aiz6SlRnAJJjcKmxj4J1zTLzwmntFsQksSXFPu7RZuxvdoCbBTdMlFc9T
YOjSDdWuNrgGCAWUC/1t63VPCwWJgU21Adh812czkQKsJIproJXKQ9Ko4NbPAS3qehRyDc2BlLWN
alzdgqrYr7M1Sdg2QwQL3TQKL4BjbCvGtohLixsJQ0tIPYb1JqseeU6fZkdhZmA/TO1SbhYXvi6y
bkmqLodBUGZJXec4ZkodfYS7FA+BLyc+dRFo/Ou6rS4KPt+0QIIBPwYCmlI8TB5A5dSDTQ/HPioV
TjLuPbiOxXiit3gmq/Tn7M3c40fc1uaARzDO61DHfVdMcRekTlRJhhiKVmOAORoYP3ZgtUTjb7i5
WnXu5Cw8GldhojwWzWsD/i7FJq4nOktjftPeouUAB0DbKnisptkmwkxU6lVHodclaGns0XAl5wF9
mALaR2zQRwVEMKr0tG1CYSShbQhI6/J362bo7AXP6BRls1CRJvY6COA9vazNzwvZ0Qx2YX3WyGnK
pAdvt05pRdr+omYa1Hp43Uy5jRmmtfSR3lP2gfbIl5QYd7lM26wMkMQlraNyyj05hxBjKF0O8a8u
gknVSY9AjhMwqxJSkz0HNQFQ8VtxZ5ywkjh3r4scRr0ApswDmC4jFpJGcF4GPJ/WZeT3ZJS8C0Fx
qRvCxl62FR5ltuRBYhU7lj1M1xrRTaXDdxj1kes2k+rRNmhqGbLpvqfvdTA8eqICejLszyMscMsY
K0sOFhc6ApWDN2ZFx6If1yj3hyH2xmpP5nwb1upt47cfkQJ4Hl0LJFeAHKY8Gri+UDDlsqDOo0qw
K29Y2hTrKlrBnt6GbFVR4IubuWhjbZvpCBbofKuEQQloizUJBLhEeO36hPLGwPSpygT5eosRqroI
LyLKBLkDx9Pf9xmeUjguyOJ8GvUWKR6CheX8dPQaL9ZLVkVdFy5pOBfBxpnuiQqOToyZ4wQwvEcF
EO1YhKk/9UwGvmEJJ668gPcpLz59p11TXuSqvsJLvu7+ed0OZJbeuiBAHVOAovK5hENy9fnHT9dA
lLQ+hBkmbottGY2k1NLZadhMussvWowrH9jstOy7bN4N52v9p2vLkD/mTZ1vjevVxRx4W+Vbfx92
ubr49In+8R3DmR85tfTSKf4Gz+w90XjajsyB6aTtLHa58o5w5gM/hnN3rFoKJVRFrUBwTtAVQdIW
ur3TqWnHVlpP19ummGaQiQuXTTjxaPSqLApq/w5UsYtDtM6paJuoYpBCpJKibh9tU9aSV+UQ2Wy6
5vNWNKB/QkOqtPU8sFcQcJjcR4fFwvz2WbiHLU2NTUdaLRFY26eezmk+DWWs4fAQgLMmcci8R0r7
40pyKysF/hiFMVPR8bYs1eWoc39DTJ7C216CKaOiYgU1J5DQUsIpbZUWZSBkPy2vbYfvl8KyGOTJ
x3ENtGSkgwY6e4w5Bvbf5XFNwaWOwBIFI70P+50la37D0XS0Ac6vxlJWqMhPM2k2rgBHFFs2Hc9I
OS8LhsmtgNY2JT54aqZgiFh/RytQg2a1dQSmBz+4dhyO3Ha+XMfm0q7FetEqbTYwpNymwNA8WVl4
N3REWxLMQQwiOthZ39GDrtfHBZv8Fk4vTmEw5EfOO2/btx7wgiUTl2yUDbX9tV+FYtsDtZBrjcJb
RGGYZApNsZdX9cHS+tJSCsNa6Xlb1ku9rapFAGIPbhM2AhhNCy2ad2rvF6jcOVNGnscJIPSay8nm
xaYPJnPlg1UmXWiisBb2mJVrEgbzuzr3VAzHG/Rom+aWdd0lLcrqaPpK2i5kp7kt8pQHsORGBXwD
c3PesO6q8W2Y5BlH1zS/qTTvkjkr1LvJ1he8Rflvpk0H7sB0Y0UYtx3FsRcMUwLd8sF4Wm9rPaxS
u86LwkX3WxO+KcMB4H126wmepStk0t7BHFBj0d/qcqcDYg40Nw9919tLok2xXSfeghUI0zWg7k5M
4ds1CBwcAKH6AFvPN20dTIlzam9mvAeiWm16ThgoFMIOrmnSEMRtRYQ6zctVsOIQunFWCRxJCila
NkaFRVkEJ4KztLRfblqg94Mau4NR5l1gaj8qnKbbMKy8I++aW7FUqfBMl3IG838YdH00NfgnagLh
44R617fZvceDYs8Mv1lm0h/hDy7eIE3RAblglQw8un27em/8JTc3COMdyG0emw6R6JP4DEyndsPE
TuAUqavRqlzWTQZAjVW3qcE/PLX+5J80KdHJ+tpIOI8VqbX+ushPFz/9ztzQ6cRvmxXYG2H2Oid+
fjvPlU0LOAMGwwooQDTnwEyaerieBBl2MAq1NE6bLh4NoUeTOZzUDC9S1KSZ5OTgJACPM7gjjdqE
/DVqvX5PSrAxVrNEpjFL0oH82c4zey0yLLZdXy9xaHrJwBbdtHMnJA/gDByWDudawezv2hLks86C
KKdVeK7jm3xF7333vpyzMca6sBHB1dH6/gQ5yA20gfMiT2V5jBugngBYPujQpO8lLqAbYbUAckEd
qzIDZseL7VyyKqpN/lhgA0N1iQPSnOA4n8iuoE1aExGP/aUAQSZnt+hadlX+gFmOktXzln1ZsGjM
mdhy6wV7Eoxs56u37TQu+0+foI9uVlI+EI8DknLXAeyC1bJy8OjHGTz7T98Zd/bw2zKw8GdICrzT
QZmDD6I/Fjhz0LBsAV5OISqag6WZr2beT9qLgI3tV2SLwzSdD+VA98+DpKPx4okjSecJwVmQ86WZ
mhIEBvgnHB9ZA73hAzT7ynOpyNGuxnkoB6H1zvYgQoKF3S4ze7AqpFHJPuErej13jm4m1F7P/TJF
DuA6cdRdFqUCT2qSeWYhzHgqpRnh354UAfyyeAb1P5b7HFvgeHiwST4+1R1xu5DYg7fOcFYFVD1m
Nd1VFbjRnTIfaV95B0D/LbhwrcQjWbYV3xQtSL6F4XnTjL3e81a8adewuC7CTHKqnkbSsb1ZYMWO
emUyDYCOIMmkr3t1QqwZZVuLNiq9ElhWUxpZmwxvQcUqHRayA+SUbZEt+7z7b8bObElSXNnaT6Tf
hBgkbv4LhiCmjJxrusFqBCFGMevpz4Lq3tmde5/dx7oNA5KIIICQ3H19y2txkFaVdyg0qZgOFYJD
lCICqvwP9kTYZS7J86LpVgEJOMm82Oco7otsyKCT+fdUoUDll/rLhFzyVEgU1q0SQ9SEh7tY0ykY
nXhc3C4wPVWHsaxwvQsarrPqALWgDLay9Yy0M3DWwjzY1onMS5+gyp9knvPUQtIKXTN2MRkBloxN
4A7Sj8eCOiiDeHlSEegYbutEBWISupIytLhBYZPYn6XFaEJKfTc4ujqVixVBvE2TvC0TSAoizKvW
i9nyHaU5gmwNJT0PYSjqizxDviNM94OiSFSVHCXcbiv5LNUQ5+1Xrlh+y5dHk6/O0Sj6YGXtkICc
6SETi5usHPvUsDyNRjIGpJnHsGk0ZGyriFumsxjFkCmoZRXlhjaXyRvx3USOqK7GfNN6PzunGg/c
V4828mwkPkVYkuajh4nhkM3IeiznmLrp58qnc9xZ/hyiOJAFlTJu0GBcCk27yHjh0bIir8abQUxR
rIvctnmcVJoerPZbj2L40fPnY5P7KeqvT5kzldHA0h/aIz/dzC7jKRVlgMDviwTPExAfwbVTQkrr
OPIgmfMz7VrngAHiNbeqZ8pEFmde+nmuPBMVk6gPi0aVYO7BNSgM+4muodMMFT+W1I792v6QZtln
X9tz2NprG9aeyKJ1lVbU+BKjArLVXDaYE1OIqXYaDaSbQMosZWyQt/e9zW58LT4MuQ3FQ+mnQo/f
zTLgUfw1S0QLHWQnJuf2ktYtx0hxEAWKInKMDf1ktEQJX3Yd3j7DMCTWg/EnGZPGi3hWqQsSeG+Z
v/vtVuKAIh3NjgoL3VUJaTKE6TL0CppAEcaMVy6As6z1aqFEcQBG9uoudRnNffnB9XQbSURWQeUi
aPbbTgay8rpIld6jIc6XlU4exgPBzoAK49Vzmthntg5Rd56jNXUwWNjb401+ucVKI627MvZWx01Q
nEbJw7p0TmonEF8xxq/dDyBi+HmI/gdNexYtwzIHQ5G3ERutg7JQBJqRj/scAbiZUMig4tDN5pVU
zaNvROITOhz7Yabnrp26uHXW5WGil2ILJFH80pgeJDRSVLUhxC0aCJhVPC9I4S9zE9lg56IVoffZ
9gvEpJ6vQpA1RYRh1Q2J1zlnV2o8QZ35zLNheC1k7t57+XQ/Tn72yPr06LuzeilDAWFVp9q7ziXG
hJS0RcII9OSZIoivnHW6zIjtGM+aw1idAFq2175Lat99rYX46pVNexQrP3Zq4PdtMwY+6vQHI3Vx
oCUSi4ohfbL68l6a6VKN9vJcQTIMynp4MRlJL7lTi6sz5oivnGi2/TQxo+MnLUeg1FZ9gZKTjTyY
ITuqWoZnsYub3oOcv9YygG6A52+0Xst0XuLeUVGt2jOZnOzZNfLnSGyUchpT31XNcnNHMScrs7uY
ttX32kxIMYq+P9pEfAWyxYKstekHlpk0HKQdsFr1x1bKcFSig+C+PNQIuM55jcqL439sNrEjZdkX
e2k+VrO2Aohr2RFR6XfW4Ns00ziFoqogGRnTJ0PB67gZBhvSrPVAs5YmNa+WCBHgcJQtOVhTXOZK
HmrfqUEuOGFVt37oo9QUprKhkIKhEk34oBc3q380fPzudFQlQ2rduY0nrracjgo0yUmLtg0buwzL
vLETZpVzbLuYoaEhiajPW45oos2ONV4e1EqUYT1mdjhT0aNmNVoJuJhv0KOHEPLgo8BYnNiiLMLV
69qQ9hr8YT0UQeGtt6okfqhkituD6qV0Wyhci/OYWVXi2chEq04BXtCRKzG6jQ6CnzWtEG05HYsz
vxsQ9FrJKP2nUbv0nGZ2HmSL8GKAqWHfVXe1O2fJuqozWJ0sngivgqYeIUtCD7fyigV+hkk3zVd+
sCX7nE64czngiJItLTgDdaIYOUMhIYqioKvcoTyZCU97GuTOolGFRAyNimDUF/0x7Uh+tuOmxHQO
PbNYuvxDO3bBQBGKNFBuQgouNZ6MQr2ATyumGs8+uXVmHRjVYzgZ4FG+8dqLnxcXxYdTPelPmld1
Mm3aoENnEbpp8WuVaxe0s/1tcRU9jsKcnXJFht5lWTT0a9JlXXnVygGluDg84DLPToQo8px2iVBu
pCWHYuiAHfE412H9k5M6zJbWuTbD4kVAVJygJuA/PZcd2+ZQ4y7dkxqhqq0xeYOeCZ1cH8nIJdSz
GcXW2Y9XKGtD33dh7rV4QvMBYWEvi4CSAXyFBdasQ3rde+nRbsR4KhQSKoK0KGOQxAk4pRC1cSQI
PJcHWSH5zLgTM638s0DB+AEQ1QsFlRY0kt3K2SEHMSCCK1iXJlZnxd4ntlRWjPpMdXWgr5Ol+Iws
W2B29ekh1e6vTtRWXAggg5Y8VrLKoIDIbdroQVL78xkT6G0qh8RBWnrv9hP0Uau/Mq11WHoZENqx
vU6evpu6dDjYzXpxpqa8dcZC/mksjsoBgW4IljzQ6zJF3rR0CEr6HJPXakXp1L3yFT8VQcrXlo7t
IU9n1MtpfzF9zqIGXEbkTq65jbhy4GmGs8Px0W0/6cD4wkTpmkFUk+MJXMwxY8PR9juGDJdYIQoS
GtIDctdCqyHgjqzwYAO72qj5IC+goKw6CwurauK14OvDjO4IAWYcEYuxu4JaGOLaMQ/Eq/vYRhYW
MtYCbOBDHfq9U910a63JtHptoBlfoqEYkILaIj2r6UMRej1l97whRbSktD/wBQRJPvFgHDv7wByU
3dcFSk47QTMR1fSUARV8rnx2URrXrbOK9JxSP2yXMe7J9FHi8oU0c03QGh0VmX+ZF//VNcU3a8yP
iAtHTL3FXxf7vunvf9j3kZJ2mBHsJRBUkdhpIUb3Q3OWGWvOBXfzErANVved+6Ljogj73pvDUdc6
aYBopl2vzwUr9JkYaygxY2D7bScnVJ87zF0lIm2s7kf2KZ6zfIDIXnGO/HvGaBGkSq9Q7/HqqjaX
tME0qWiDc9g/Od9PZ1+lVV2d4D3ABFK357dFN61l+ZedfEUcKr3iOyny7tzh652NS5/0vHYHx23c
hLA+2f/2dgDtUg9payvCHpLM77O1MtOXwX7i+yLfviwfp+vUyQJhvTecK7ZgsV32GT//slLrkZu0
OUNWfe6UXR3cbctXYPc8D6XQbWvfNQu7OfSZ8+xURYURNFNBplRzkqiwDijCmypp7FUepxQya1dl
Xz3j/thfrrY70zpCJ1b90js2qicLgmPiA3nYKbs/TDN/oN+/jR8Q/VYts/yP1iT/2vz/L02F/3dH
1NvOrbPJ29bdny1R/utRcENv3t3+/UHb2fzrvXAyf5zdZpv528a/eXj+NKxsR/5f//h/tPC4EKH2
S4VzQweX7RP+buH5iqJbnYF2+JuH5/fL/vDwbF48+PRcb/M/2K7rAM/9w8NjMef/cduzmbAYsNU/
7TvosYJhUKCRxAZ/7mj1n/YdOGSh16INxYa9OxbO7s9v/7e7iHP9Y/tvfpn3DLfre8LyLYdCVvcY
cPa/o5MGjMFI+tF7VNSVUa3VeuoH1KUyuqEyVR1XthsilEcdx7fgJ5nBRlPaHJrZqs59Kzpo0f6x
KEd6R0r16y9X8j+cHXuPu+PsfNSKwSujjIcL9A6xz9zFKcHJOY+e1QSdaZy70icIF8BBnGRpPTZO
+uRaULHqpkCgjmpkyD3LOo4QTlAaFTJWGQA7oJJBLtzimhqoenTleWBbc34/phK4Sh00xpugCqbf
/uH03zsE9tPfbHcghzn0p3dsL4gjNevGch6Nv7SftWkKTIZFhxkcwWML8BdcRu4/5DQY7fnzmtHh
YbDYpfJ4frVzR15ZVp67QdQ33mzToooHMVivfqtPsiEiqqu0OkjW6dM09U9s44NRag5gBYDK2lJ+
rUj5+A/f6e+srSNcH7ENDCcw8sDiZL3/TsyWWe2DR33Eg14nuqc8nDTPDnQGYMkQKfLccq8Kz8eh
VWKDLTrQIFa+XgESzwnAxFeBDP7CK/vgb6SxI16YlGPICuU8eaVugqy2oLVnwz8A6bsf4a9A+n7q
+O1sDVrwq7LfPU11W6dj1vrs0cLQTj1SPCEynqtOB2Ul05BnUw7wv8sDuao7hEnLlxaJMBgp1yXT
sZCWH++mnyUzy8EeEWnPapYJJvKww1e4wK9zR6ZMhisH68F0nd8LYsdDM1MkYH4fcQ5IqZAI2NKG
gy/USOQ8JzeBLZiNR7JfADcyP+6kAQE+5/mhg6iVkLltjty+d7OGQh9tsqNJTf7YpmmEQKsNRuJb
p27NbhIFzLt9ocCXTh7YOi8fQ63o3bp08uRKMhysCppmijrTnDXrF79BHC5m+XEizXhXEKeMMVQs
SQ83TSAKqFMOHab7fW1W0wPUJVTTbNI/2Yw1N0yVp8byE9Eh/0Q9OJg99eIZSL16UVZMLGeAhqW7
09JTDQWx/bF6i3+qZP+J1aj6mEU44Ffbo1v9o+eB/adH1du5cOZa1H7vERKYV8eF5+yRsPE68VGg
6qp1kmIiB5nonNAl5DbbjoDXpH/NpWvHqhIGDECThYYh5csbUK0+yrMKhE05Wo8ziTKlkZL6q4mM
9u98t/Y//sMvbKPV3z+mno+xg+/GT//dqOERygsUxaxH45IQA3f+lCnv3uYAxpgHvKKrWYEbD9AA
ftH6DrrcWRL13PtfYYJgF4/KXzuTPwsU7PrKhzCQA/3pahOt+fiPrsP/cJXh/bEFh5yHYeH9GD35
fq06tViPcCV0D3RFDXVVX+RcXvOxGUMhELUXtTiL2rlaplZXKytepRLD6b9ft83S+v66wQ1GuSMo
zsZ9b0dKV8TilOIujfWEgMtyrvpjmRfetUGdIadk/FBNn1VTO8/SqLuMLYiuZsbu90u59sNBrnN5
0/XGda1jmIWEFuzUdjVC+t5yI1mQK27OHOR1fZyWip8YMO1JOc2tRj48p5YPR5zVh0ik6ZWQeoXJ
svxUqJz8DsZ+Rxj/aV78D4+IbVMHIcVmgfu3kYzBW+CDHaSP/SK/O+MMZllQoD3a5lFZuE9rr35B
l3okpENxNl3Ax3v2nbVOKAxL2wC3BJG2CqNPOWcXNlR0Ag+/JMAzSdSROgv++73x/n0i5xzBBeYM
/Mf/zbdmtQWVxJ7Y407VskpOCQbpxKDA0sIyeY+uWnbQAbMIRg5yc+SoIFe6cE4oiEajch8s6EUx
gI7vrpjE1cqVilzRfHGohURoczLZwlYnROX3s7FJwLzJPgnno4eC+JHmtobPFdl3jU84jr19zn3P
iaq2zw9QALpgsnh1HaHGXimUCjiZLwiknxSqv9dBTX4sCsAaZEFpRE3AjcR068R0wqwg7ovFDBGt
2UPdZ+4vUoxhLVvrEZn/2S5GyJWF9Wz5mf1aLUQDTWhQMtx8AHW13KWog56rXMfO9qUYVJfDf7/u
zjZWvBtLgLPAHmnBoedjQPl7eFfAqzmK1bcefb+FL4+b6Qn8RHMxSJyPHvGWJ1AtM8C0pryuqxmD
fF5PXrP6KARV+lhRJz2MvQN1y0qcmtzG0R5C14H8VdBsOoGNjDKBRL/NXsepD1NbgEnsRsD+9ojC
4YDYsF6d56z2/MNUFPeK1N6LECQsa3Yx9sjuRAM4o1vT+Y4pB7yggprXgNDrjB36g3Oo8hE1d8yD
wVzwNq5c5Z8YnAL/8IS+84jtcQ1H4xn0MXFwvdz3DjmysHHyUsd6hOHko9NloPzG/BOqYGCPoNlG
wiNrkM66Q6Gwqi7uiqrBWM2BcgC6rinsr3a73tU2lMf/fg+991Ek9HqMaUgc6GZpRzOPv9/DakD9
h4JefZw3j08BbfcBnSDqwFevqKeJK4Dk60JQzySw10WWV9ZJ2kE0EV5Lwv3xbW01Hd1Vu8hqYW+D
cA6r8DjRK8CFO8MaEmapVyYOQ4XUGVAeVb1R0TDmKzSKI8gt+jTbH2cP8yKZjQUw0HOOqL59JXU5
n6wUpTAD+1fpomrs1Fm4lG0CkcYP8q4tAwfFErffHn7bq0M6tXZYgTha0nwMIHrlBwvScVg7YCfz
zAf9UNElmlGpAWe03pT6Wqh1vELiaEsMzYg9GsTq7IOCQeAwCVsHU9tWBz+bdZj7Thb2GetDt3FM
bMsmi8Cclv80/sI3+e6HhXQJrd5QHrccBv/Ze9u4EcrnnVyzR6Lm5lYRIGkOzHuhW+c8bMjVdbsf
Ml0GpPmrOA2FPPt2nb8MhugTXDhlmPNvYtHq5q6jAwceNyZCcQJho0VPKDmKPATWOhzAtPTQbr+h
HoTcppjSePVnemt6eRgHpR6o9XkYOutJpcsrYAJ6NzYPha/u6QQUBBeMJnmhv8vRS6pgoSjyuGA8
5ol5z9VAzmANRsiWICtqJ17gmIKchPgXJqXxrl7xlQDnI1aFY230MxphxikuI7ifaCmfuCzLyADU
zSfI5pC5wkJAB29zlBY9sdYJ1bDRV4vDwr7m89UGqg8uZVtj4yPQojPfwINMpukVAn9M1aLu3W6O
q0Z1gU00TzZfVgtIA8gGreNWLNYxU+zJN3P6uIa2N15rb4aG1hUfrZnrY7HVqbTfxEZB99cGUFBV
QhYAxAU6lsv7LBd+0BXtlPCi5wne1obPs+ijYU6RjEF7BuQNRJU2KB8vCHpvXflp1ZZ1GkH7hZB6
Myho7Dx1ZL36LUy8cD30PuIBsKTLYypgIbCKsbitoimCJfW92F6q7wZO32Otc3xP17ktsGAQF2dT
htWY6XtbwjlDVW9Fkz3bGyRQBxUdmnixRAiJ7WfB5vJC5/5WTSVNPAEvnh7hdjBkfHRmPD24vSUA
Gf7DKkj6m5M3c4dCOJ1uxeTbD0C6vvS2+VqLOj8Um0631iv8Jq4Fc4334Oj0ky5y8yCb+QAFQUba
wgNRoIRM2r6B6uSVB7fpfzglY6eFA1gGzEJf9NCcGgApF9w2GRLRQCZbraPt2uA4e8CrZDFx0aLl
BFVleylX76HFT+W4tPCJtxHynxT2HKBUzfhTWA2oYN0Xd6W1Gkzgdo/6b9/fUkBjt1L7kalGfRKW
gJnR3/m1LixTzLd+569Q4efqLm37u1HC1UodsTzy3oPRkZFwqvG1PHTNvRclwG24jtuDlHl9aNwG
iv5c6WBeRy+aUmRhmQHGbqnbXP5q4ON8WErwXBbtbj7OOUXI1WT9crfaaRaNLgAkyVDTgYgI0AlF
YlTEbe8yeNOYzBpoLnbp+9xkPSgnMwQGLVviAgT6RZdtFjeu00a54+FRo8sHB6+6EkprlAaI+LgQ
fP/JHNveH6BuOfShHAb6AJfh/FBAE6kgVw+4SH3R1sFY2SwAFwEgEO0jbu2UnoeN7aly7+uYKhm7
3BwlpIt7+Pa6pGz6Okhd4oaZMG3ocajNTPvf19wJ4ev7sqSCJJDt0hl664iqLZ58wFfKnG2TYazN
h598KJabvy14S+ugEygKIbfbfIKpSqal/LHC8v1ghnk4EZY+NCINSWecF/SfudM6ze6kZwP/9vV0
tHL9ATIWe/YydslhW7hJmnDUHuCUYhAq8Nh+kwYAXko4KNhKBdbgT1fTWgGCsTy0LL1cWvc1b5EL
KZMDBAJZ7viGP+yxTFbI+34h8pZyfcvyND9moAaTTMFRi1IG4rupc0IMBF6c91NznjkPOy/lD2Oz
fOlQ2i27JX92lBOnrtfHk20+uTkKyFXH4doaOxV1E29eZue+LXiA4cu6xziVR2NbHHvmZqiJ9OmB
qymyYcQLB3jBA2ta9DGfyM98sOzTqNMHu2nyoPdH59Wy2CvJDSxRAtL3Kl1dBmPW6PNfVpG9YztZ
WFWfkc1250mO3RlpUft7k/VobbLluR3UIf8eo7I57I5idFcxNDabz/j3Ns29IEXnkBAqaXPu2PLH
Il/IHeM9PywEl3XsXP2XBTzGVLbuidcOno8Fo2zMBfsBkQKomI24yEMrIGDjfD3LbcEzs55TIAug
0qZjZ0kQHKjF5/M0JYxVpyIja1yt09ffu3N5zT2mknaox7PeFhU8dOdRQo/0HBeAageVuHLSiCOl
P8oFSFewkrE/74vcsvszoVgMZf7dg56L9izQBVIfIBlr6HqY6/IVzWZeNWjtREwK4RQ0PIhfdn0u
1xITUI4+DfZkyQuv8WMxeoKp0qzPLMdAXbGqRCgEvyQMdtMul7gKmsm2eLdp5qKODOncgPt9Ec9O
u4B/qz9A/Qe0uGkA+8Lwqf29tm/qlTjHCbCyv8kWuzSBubg975v7WjbbdRns28UCvhIiXWjz+l4v
1nNROpAzB0zJvOQkmTHYRyxfAw3LUARHkkkar3mxHNRBp2zso0mtD1RCQyZiuOiuITG3ftIWwOhc
FAFajXjIaScrVMIDe9EZOEtB1qEzgAfbRDeDcJ7nUMwgBEv/ZUCf7EPGUxUTVn6d/T6BCcgFje8t
wTgpL0rn9sC9lAR5m0Ild9egh0kG3WNkHczorANxLq/Os6a/iE+++kxFknD8POE1DyAhnTTwN71R
Wr1yomyaY44Q5yrUWp/gOj6JjfmDh6s7ogczNNrDLOoxGsAAI4zIRlhBpytbyj1XB1UFCsxzpYry
dEA5M2vdCNjuFK52f0Fp6FiXAg9ENfsKVUGDn9q2wPR18jPdJ/uugnT1eT9uX9v3vR37+7X/65/f
3sHNURwcJpKH7z+z6jGkBm8f024GW39dACVv57UfrvZjWDeVkIL4uV2B3P8+4/117RYVoRfPT3CB
zMT7pzYYngwo/QF3xCDX29/h7ezfPu/3l8lahpg/i6xsJZGr0Z2lrJdDAZDmgi4BNn59SJBEM/wo
ijQhi00DxGkGLrzUBuqdyvG8L4D16hCcmx26xYABH+Q+W6chrC0B/7BvsVC4cBcUaLpzoZ4C1OuD
fkStHMWwln3PAWqeJM3dcz117lnNblEDvIaATQaAr0Lgl7z/eV+MyIPOAsxZiG4FTgg8Szrh/hfM
gi66NhQXOBlNsh+379oX+2bl1s6RuG7Ub2+y73dL8cdaC9U0mGjhR28vQCRfYiaG8lC16KoA20pQ
CDKcKjWYM2BIc04J7VlYGgJkxbjH4hNcVs9u5YoY5acGbIY7GLigsVpXpDfghIXEsLbt2BezR1sa
F5vo17QIwiAe+/BAYgbYF3Dh/LG2b+ZFWmFCcPCIvB0j/nX02779dfvR795myXp05OkFhqCZgj4c
OUMRgW0/CYWWdGaL2V+yYZYHBg0AAVC1VOe3Rd15YDLettHk569/fre5HzegV95f3iFbc7GG/+s7
7H9AODAFHI6UKB9R6/h9dFWhncHvVWMvOIu3D+ulGhIXU44L046ds/SYCvnnyb8d9vahBOzNX85p
/8O743Y17G3fX774/pd3L5n9jsTGvvPt9gEwIQqOvy/SMnLbasP9fdrU9MMzmhVV57RSVXXcrwza
ctTV0VAeoGmZe9zv2dsd3Tf9gSEBq5oSy9/r++63Q/e1/UZLdMUwKLJsL0AjCrLCmF+ZxC4gNVOG
uH82fhtvzsMOifi4DXN6nV0Yg7YnYDGs6D8t23jo70OHp5EdWd2MxKfvA7eGQK82XRwu7z8Wuhew
fbxtp24GyLvP3aAF8BZzyNrO/tbbm4IUhz7OrAx1ifRSkkoGLtEHScUc7ld1vy8agS8s181Li6zu
lG4RDNtusBleSznE+wV8d/n3fX+5Re3+mP6+6m+rqWrx2Mhx/CLG7DvaWEHFcmVzWRuzwD0CLMfv
OP6hjwWtc1IyR6Vxl6dGwSQbtMi4QCEKAp+jLFqeeClg+GXTMB0FGJnzMY/bYeiTCeRZ2CCUBFlg
9B0kiLulY91HF5xJal9F/ZhabnZS/nrKaMbh2ANUPubWN8Dizq1r6AvYcHliww0mLH0Bv/8IAzY7
otDyDYxQ7643h6sydjAEY86DStTDzdWwzruTY/5iNOEIEZyXYu4KcDLiW4PBCl7XggZynvKYSMz1
i/S/dLq2bs04g2lx7HQDktHHr0VpzKNf/Fx4h4kV5jgI67OrMth64U4ZWUXCJhvae2W6A5oJzGFK
0+VQz0joibN+lWb5UpMJbWsKVKAoRfIEhYkhNvC9g+5hSbIVZ8FiN8vJt5bvBgLwYa6In6RZnz1Q
QOg82nvfFdkKKrXhp7XmP2q0LznQfvRBEwPhRi+ipw7/uskT702XtFPxOlVwz0IcLiNrbbPIXhsR
F1vHRDahYGZbJkv6TJ5m/BjuswbVKpmX06GTDToj0Y/uBqpa6A4YymrJIlz2W70K+Et0/R1dLuq7
qV0KTI3FEXXQBwxI3QVkfH4qZXkrCm86lZ56BHBVoW/K1l7Mcb4tbKUfdHnEP8fSXBrCOZwntIkE
W5PRA2Q1gKc7pQCR51VhKiw6UEuwCIW4H98NB5Llt+5Fwr9bp4s6QB36VTWoUyoYh8ES1lYIS3QZ
nCvoQFd0Cqg/CFjJiP2y9Fp8LTP0icjYyI5Wk6EnFqynwzJelYdBwbX67oH1KxyyvQXIxfKvXSPg
ricL4uzUxF0z3U/r2B25taxPEsSbO9KAcHd8ZAPgrsVeoVFWQl2yARYPXhZI9DDREcFvxkmzU11A
xCzA98GflYzD44DGCtE4OeJaTu2HbOLWyWkkiMe0PIwraojUbUWkU1WFYlrdyzKTL+OxVM7juij/
WubVGNAqny7S+kYImUMyQU6AK3cNHDPAsOh17sn23MR/mODvZehUwGR781HEjtMGjHHlZ/JW+NYH
6DeIYJGhHywLfmfjNugpgwdrndF/rtL1xdL8OW9tdq2+GkjOHwb/G2vXp1XW6aMlnS827BEP2ZKi
U+S63kHCq24uh3UXscp00s0Cr0DTf9CLdp9Zp+5Kpgv4X5bvtUaNKoMX5W4l1RyNM3Qknw7oNVCP
L0Dj4pmiWUZdKX2s++bDbIv2hPx063BINw/bddoa2HE5nVroJl5T68tkGT9mrMDZ4QKDQ3bIsVzN
a9GW+kUtQZGy5UHZh8zL+kdRyVA33plIt0SpGKqoVXKESCULC7MuiZYOTSDaLCGCzSyA5YxeRe41
SVNCP+jqNbv44J9qF0gZw7wK3M6NbKAn8HH5Hxe0hLg6vTHhxEYTUXQGilZqyshOHfuCwAvtYStW
HK0OtCwo2tSqxxAe20/rjDNHtk8CVw+fYD/gAbpEpHeE1z/Xof4E5PaAQ+qDjT5+kO7G9tIt4/gE
9OCZaTgmODaj1LQ21BYyQIv/5qNb1K1uxW3MwY2vnHwGAN7ehnaQAay7APg9eValqf6HvfNojpTL
1vV/uXM68GZwJwkkpFPKm5oQUknCe8+vvw9Un9bX3+mIG2d+BkUAaSozBXuvvdb7PutM2fU3rtRH
cDGPXTib+7Ay/FJbLklevZZCc6NrGAhFvGaCNb2JXYrcHymNm1hN4KzlR0n5EpPDKFnNu/QqBwXG
uEjAzXSojF56jIFcGDjEykH9NWI98vtkuO+05FtLExAiGXUTrSSbCwJi0ya3VKh3VBqaQz7fm3Et
usOkozjVi+VhHMgwKgV/AIgTnsGqNdMT4QnPCMaqs5wl8mOkmM5EOeCs1TK+ZdMy7FwQwt1sIoyf
Q/FQRs1+0OaXRa1btwrb7kbDeOSWZW3hknkQV7dbiMHJnqLJmXBFeELACnAWjNBLyEcBoQtxgozn
AnH6ResdteurB7k1SWkp1TXqx9wxY6k/58tHOc7NnUm6rpfHB0I53R2pHkzZOL8qbXpRlOzcKkn0
YIW4YqQoQcTXNlW7K8boSVDwuRoiibDFQv6z6P3dMP+OZbX5EFoMCVW9xLsu5aIlGwn3JBnlnWFM
ANeGcCQHlFZ3c8ecZmZthQCdQh83ROP3y93Qqf1xOxMoYXNSpuIrTazM19XezudS9wDFwWvRBH9p
iaHkJY4c0DHZpSoTLE78P2oyVJcwmfr9qI3cFz3GVilJk6e502ERlZE9m3ly7YK+4bJGoz6uUI9x
Kq5TrmXHJs4al2vCbnX51LdMDIZetU7VzZ+61t3MpSTtwjl+R05pHMJiHbZhZLpzAaKlIagk9IKw
mHUTqfsZ0UPf+Qsx1K2hd95REUvtMJmC4YoDAnFRVGGopfoOjuJ3Mffjc6Ulx1TUgdgFWXzfZmG5
a+PQE0usTJGVvivRXF7aoRB3LXXqY3cnGBQB9VrdJwz0HmUXlvKq4WEfCMl3gy3qyIrK+mEo9fGJ
1AqXr4BptNEURPQhnntgQcRK4zvJedHLEpbwJhydi5pYiIcWROhTOt00411YvfFfLgf8F91+lpbX
SG/U3SxGwDSEoaVyjzMwUEmZBvwydlUYT12JkFoUNKAOTQAkKk1fwqwLqOjJWOlHud03+kxqTqS2
WwVYJcU2wtgnZ6+qmj0No0oES4rVCurOmeNRJx6YHlOtkBGXYa0ex/CKj6zcJzofIhFwVMRm5o/K
bHqkhUmuhOVR1N8p3kk3otF7/JBKno9vSoHTTsfyFjZU5krqTHfTBNCnxlxsWLdTOOiOXGTQXbmU
h9gcHHg/wOuGhKtiXq7SoiTISeE9dUZ7XSStdTEJPsesmskgL/FjoPeXMAw0gKXz4i2oSc1A9UH8
fcb1lHniwO3aISByE6O9EdKuwVoFSatVjRdR/Saqy3xLHg2n0OCxQkD6opiDN1oWP7HvkEi29Bdm
r8pNZ8ORVHRVVWY8RUu+vEdYpmCaYUptlZqYEerOSU11HHtyLXjQoQE6aZji2/DIFCo+i3XxYVSV
i0VqPAaxtOzwTAqk2YL+vISRda70/CrpBnE96hE3ziDmtSkrjYZY+sxSHMqWcSe0a+QVZH4f9KmX
SubdRiHr1nSJuMRU2SSk+iDNqj2QPCcK1Z60sB7tonxEAJGkLJRBr7xZYfbLjDAMaplen0e82+M4
hSexm6Ndmo6i36U1FrBQuTWL3LzVitELDDIY2RifKAn6pLLJq6jLG0hP6KoMBi3lGEfqScOVikRi
JOyCY90r9wmaGTvTMKfUAmBZaFbZgWIVr54o2GUE+4j6J1u05POGV8dRAbviqTI2HX2XuZ0hIkSy
zNtqsuZjKotvdDOE5iAxoay+hWIazoQKHZ+gUnzoT5+1Jl3BslejzlidG8GpTq1bVKBXWSLZAiDn
ADYYl1PeOnGuGbd1Ur5VUnqK+0rwaEnXQlvAqplQffPakY9DWJWgieiGA4a5+2QWhoNl9qkzCeY3
AQ9u/KaFrmWpy2GSxoPO3HaVdevQ4NLyehx1pHCnd72lAKOC4XnSxPSaq+1xmgLCJr1d9nFTpy7G
J7JLisZNr3bY0/SbIgLuYqa/4DwbX0ULO698ixVxusfEds165Q3ggXU1rOqlsFLp2Mlq7spVOxNv
ArepE03zBakHXjzixI2R+kUYai96zQqYiQW55ZDfoMXC9Mp75vhabLg5tSU9DlmFnSnIqbQt5rGL
cIKZonmfMv5mc487uQSZk8xo5xAX5p5YDbInqZPporb9Jjd+DxqKH6s0+POBAtQrffaXUHorx+BC
eNSiGNe9JgmXGzFGbdBgWEvPGPjeanWUbuXIAtBW15WjleVyBTap7yqlCVwTUGkAdqSUOsUL5u4W
fGsPqSE4liowgEy9SF2HrTaUSkh6w12W6DAk9fhiBRn4B1RT+0yqjqElgZYxQfNu8swwhjGrggzb
M77a5EtaihxaQzVIg9gZDZXTrMF4Kkw3H4NC/aZPQsA5TKM5WCSTTj4349z+lszSVilQn2HO+big
lkOvl6XNrzBTAl4K3jl2tmscmayThnl1GOPxGxmiF0k1r01Vqv0Ua3aTTLk6nogpRfVU99lXHWIH
QYYjEhyV6RFbNOnGXLrH5/QcmcKZKk15E06/BFjMtkkS8hZBdOKENfP9tkkRu17qfH4ZU6P3ifzy
85Jrfm6CAaWen+NjR4mUmZ0dqVgwWd48tmZJYPHaNipSSQs/d6BXwR7PFYu0kTXIVnYq5eGIv125
JEH9/M/UQCYohxBfdMnJKT3zvGGP+eqyaJV1LliPAC3E1p4y2fipZX5S8fcZDPpT3aZ3dZpKpzDR
1X2QwJpXoK0GoiZcVGuEJlTLGJMm4V4d5y/W160vzNqHvLo2E6GIsEiX0o410SnTtFcKfObBTCML
Qa74WS7ViDaoEPaiqrWnvge4xH3jV0MJlaoV2rW0AlVK7lDpqj2cJZW8UEkOXm0yy1ah7e0yK6+x
UM3yoe44jCrs11iAxKNgWDGzW1q6bVEOdkLhw2NF3Oxybi6btE12KkoxAQW23OpZLjir0KZvqN1g
ZS13kjUhRnIL1Fcu2G+fQoTyopWf4kJ8NJfjuWM1diAOf+GaaaHl3HdkNe7S1LoRKrI0nSjm+z4S
p9tZjnYgDnWbyzTehaGq3mmWcCK/ALsuKS5Zp+yLMFd8XcQKzJIQg2VlESIEEMlkMq9HORHwoGW4
0SVkXfsQpILTqvFLS07xojVFYGuYQNcEV4zN0LC8aBZTGx3mCGGEOLNC9XvizWYVzoMx17Ovtzpq
t0aGa7QmSGgX+1nFQ3CZqvBWDodrFAfW89RJSJQLwC3Mu7jmKrPd4fw8gx2UjwUwWVQOau6DSFZc
xcjQyYEmp+pb4x0sa69LFSAigCBcQUkmp5x3utDJ9/jSv8qRGmvYFpMHKbo/WxDQfI1CGWwj6Vto
ReVitLm79E19xUYPYymOjwtXqT01Zu8XOuXzdC1uR0Em3QiwTNoyOleUvBBCivmO+tB0LA1rvI2W
5KiTnxGi8Tq2+lNVCRcYDqBwDboH9JZ4QNwxX7rEUoHwhv3FCLOrUDeira8LkrCGaZ8v/cvSR3tj
ADs1Yp7KMUjtArWXn0aGRKvT48eh6Sj8DsZN3cr1Lysf9o2a/ZZlCwdpLT/UmhD7aYCKgtaqUM6U
Pr/rdSKSbgj3mHIDt7QWQKRQCUhWFLfIL5VD0HA3ZFXkEoy1IB30xMWaqNmodRIHLeW6ZBghm1Dy
bGUEdMZwwYWDKKqUXSPAzQcqRCWXReF8bIqFK3Jmtb4GJYkkJccQU9ee8iWV9qrx6wjxJVyalVU0
PioawLaAMj8Fg0B2pwQvRpcegwmelByYDpyKwEt6qaeCgYUBGFJM/U58t4igtLrhN06r1yFNhWOv
yQkUEoohlWuqzWxvlgTTZPFCiwCd+zWEvBaGH3jRBsqM9yHDxU0kAJ6cZVtTWJKb6YSUJ7Jyd14p
FW1fMO4vmWg3LPVs6ijCHuTlMUza1DaKMTmb81WYIwy55QyXPIL/bLY0tSgsGG2xcKAEr6BmWkBW
BHIHdouafZurxjHtZsK0tJf3XYlxXgrVPXc0IKaGG7WhlhcIV7mYKF01qhsmYn8SU3OnwS0zV9jd
FB2qdZgdZxUUoxFVXjnUD6C3YGQaF4USvo/OG/tfoe7/5NfE9j6xiKibypqvtI4Q7EbIkv1SBC9z
1VQusBxIelnVXpXxltkoPgut8bqlYLAjq7YWyZKfvillJlHDRRBU2h2326JOFBEH0WnDtPeE5itu
tIx06qjeFsPwqeU0zcFS7baJiFI/g1lkTNqD1ha0GCg1ZBP1THRQWmBbpPmQVg1rVlDmZEmrb772
nVLHTzkkH6clZQpsDzhKUWEp7mD92eMq4YgC8VcnJYljhqnoyDnNZ7BYc+1EhX6Ve/EYz+p+ghvg
VYi4HX0plr0QBbUvGyXpP4PIWlGq7B5/85M5xPfWBGIpDGGAqwMBiC4O+V60SnVf5trNBBv6VFFE
EG9Ums8ctUr56pFYnKVccyY4grAJUU/EIogv9LejneTChNONGS4mUnGW2AD400sw+c01wBjQOLaV
dolg4Z+SNLiOhbg3jVJ7H6uLvES4sXPySHmC+0RLls9UwMCZiz3XU7PUhz4GqCD15dcmhg8m8wMI
RfuyI1cFb1EzA0/kS7oRN/xVH2dHk0EcTOP3opT2zIoJcZw6+IP0QcAVX7tFJu/XTNlFMcvbQY9J
NpaZsk9oT71PuZttss00zumbSzmaZy2UinvytrItxbrhEE09dUkde5SbUQ/EmnlGcPSmVlVzqiF2
onpWY7cBkLNL2qxz57pF8WBOlD5ABuiBbs9ijiYpKU/B0ItUtiHlGVYYPc6UJJDqog8pypWPrmsO
quLeb0XpvGSVegmQRU84VdT5AW57ddCiJtyTVtLsLfWYhMAthe5WTiey9ALUI7VLXmsWw+dEF56H
gPqLiebzFKbVtY1X8aIlONj7KcCOUngcLVgmiXHaNpmgcs21+X1mBArKTfUrYo2KcBj13G4Uivc5
uSFKLs9Fqk8vaWygO43cQoqwNxSp9Vip1kPGjXAKAc/BS13v6pRk3JSR4kqj7ooSrr1izPSsQMRY
jGjQJO0qYLIxrOy7tgYROuPCRNZWFyXNxRNFFpCyCwCsCL/1UUPzL6XCuc767CmekvSu+ZBXzkJc
pk/MztK5mKFfNrWnCnLyIKKsd3NppmQjqTMdeBpbgE/sTW1mIuJoYBeuuQWpuWeJIvgifC1viVEY
RtQ/RLOJffFzioToVA+M9qkiPBQdRzKY87mTrMucpwehBKpVC019xAD3K65705XyhjvKrJPdaJLl
jScZxIWELKKYfDwO5LAiWbFTubZJ2MT+nIB40oDA+yhEkAvNeMTn3DTtQceQzmJEd4SgfhBbZfJG
CThmpBj3hTF7SodWrzSlm7xIf3XLqqAZqva+gNBUjIDzE9Zqp6rUzENSkCiU4rI7YeD3ykkWrxAa
nvkJKlddCMFnRbpVIr5+QYXSRtye72szAalUwJtQiIg9NLrNERR+FU0lkj1dPs+Z8CGMg+4VZrXs
jbIp9lX83IX55GP8niFM6gOJ1fgSFGlkh9nQnTMzBNE29dit0w+rpCu7KefvCaMpgMfGwfETXqq0
G12gLMlekxJGIz0uHdgl1U4YJeVVG0gOp90LDYuCY9YKj0rVVTdtyLhlqFLgARxzosla7pppKG6D
6bugKA8yn9UFKZ/5Vo+C5DqlmPaN4rURq/ZYYhlDmiciowG+gUa26C59AURj0Fg/yOAIx0G7YDrS
LuBDfueQBw6lOQtXiv0PtBaRbNJ1zc00YsCGuUoy6IE5x9rNQDtPrewGLfZnAZemP1j35L3TB0H4
zuau9KgZDoBIWeqMVXqeyIxcMjFDiRNCR01BkZz1VLkmalleLcnIb7L26c+BPHBdIMm2hRjBnq4W
xklQEKwKxai6sUqvDqad8jGWRy4SKRzOSqeBxejnajc2i+Fvhgt5JIKSW1aUlIpKzxSRNyYgMuqB
kpUcCuV5nJOXfkUOiZJ4W1KwaqNed/+A4iqpIRMl+9tKka+A6jcRfKPtVgQf472pdQhsdcOT46W3
DXEOWKOTvJuS6RaDdM7IcddE0nTlExChg7rJRjlz06CcXDS/XskfyyamkRzUocZFX+r3JU+G/dQj
4ahDSd+rTfoWruOJYQSFXXfCXdgOsDyHefLRMQoOYaThD3MNrbe/ywplvFA3oPPAOEWUOdTmrmqZ
9kcLzZ4KdbNYI9aCsBhJDEDvnsmBZJe5E/Bf7IoOOMXQAgMTdJJPzMO11KLJAleSBO2p1nrLbStk
c8OA34zvhCaxGzyzJyEXTtLzULIsq8ffJDBTf1bnaB+MuWlLVWPs1Bg5vyJ3yrkapVMlLsmVdXLF
UiCGghhp1CKKqsQsGpJw7TTpkYT+QKabHKuvGeP8qCZqchcyZNHOAVGLMT+MrcYzxNhEVybZQ7WG
Z7HkBot8JrmA0SgRKJGUs+kEDZzfCgvNLEXyo0GjmQ4Jb04yk0iDNO9oVl+6kqrgrwwI1XDESMQ5
qRDrvxQ8ioY+2QaeEgam3jxJ6+CZG2Lvi/zdhFq2m2rWCf6k1GlAcPlySbOkLAcuxRoFDoaGRnq1
T8akCCliHcuwTm4H8hm2PpHqbaEwHCvkFtQ09ZsKHIazsOA6A8R6CfRfU6h3z/yxnuLRBEYfN+NO
g3tHGm5i3SlG6j5S5adBKT9UoO43genJ0BZZP7MA2oDtqDnvlwhD8tR4hdZXbzJs+DGPH3J5LFyh
17vbpcwPKh3RaJ2Q2VtlLs241StpNP1OomeBKq+E7FqWbmRaTxjzYw/4FCtzZjFAZvOVPhoItPTx
jb7JfEkrcORS8QVWSudM/RCQ43pgNx2KEjXTZm84VDBDe8706NSVIiPH2qYgh61sRrhHCqmjTFwv
oxs3MdmQEAVzttB0j84FlVfkpGC78dTPw3j7COxUPmkqWMLkmdCpdhAzJ0zIjej2+uLT/otSycpn
gWL7hFR6OlnqNJ5mKkVTqylg8dKaHgNF7sHm+DCUsDiJspKftr0S+PRpTKXnsG6qfaCUyzFU2Wx7
06LgDBUA9CdZezEEEts6RttOQyfQSMFsyzKyMXMFw099eT9iH6KSzJ8ZEDCyRLqg7UqjwK+QLtIj
WI+V7oWNvQkBaU5FNF0ayvebvaygvPqwJL8RYl2hTulvLeuVyJLeqsno7+ESVidwrZjfxwr6k2DQ
P2s1FcQkA1tAoPLQjXdK8gtZovbQqamnztaAwKwX7fxUVm3vSKUs22n3Xcb5a0Tk71F+IKuLGZ9J
eTH2xLZHSmbEX3kMc2N6VcWcYS6C8WqZCovIPHnf9BHAZUlPj3F9gY4aggOEjmmNBYlM06w8Mxoe
IyuRz0LESEka6r3ngyRo9XaoKb6lTqt3msZt3IjgMgOhO9F75DmXpvsV4AhFsfydxHAmpEBwZlmT
AFNoFzUwS6ftcO9aKpS6eGZhaA6nhnLRyQryc9WHqTNW2HjVkqhb6XrsGhbAC015CvG9HwmTdKej
yk32lNmhM5bdH4lsI9/E1azs41WeXMC4oRyYdTaNilpwLrDJ0Xeb+zYnexKPimDPBaAPo3rsVzhp
aDJKFGKA8ZzqlJ0UMz2W+jzctRMJ88aSSCuOHez4Bl5xmwOI6tNSu4tjPUOfqh2SCxrI4Elp4ZYB
MJtsS0eREhsZudFifkcaXvuidgwFQb+QyiLslwU3BuDyBKcJ6iG6KOZNL6fykvdtjerdjHFdktNd
NI15YC59hFWjPyJBKCISz/XgK6Mo+kL+gdGl9IYyvkYkZHc4S1q/bXUXmIqX9onxe/RptkJjgLG/
L+XmakZj4zSaAHitJ/8JWELfxSmNd6LUkoi0ZelaD90lUbEt5+VrTkoNLiFAo0qq4BFWRrcfA1Z5
BqKJ2QKO7ltZh+9FN6b9FFoTir48u0xF/3tKJPKSQXpQZuOpltbOnKBQd5Oa4Bbv8tHtKrpiUbfA
IgiqWTct6cIC5a4JpOZYac1bqIg3ctnmt50mA4oaw0trSrdzHy0karPAYSAEyhhiqBcLkXoY9SfW
f6vmcbwRVEM8NEt7v/kJOlV6ROBZHrqOuEhVk4ekKQd/KfTnTjUyltaApNUSLPHITJFHKRDF2aK5
QjBi06PqZOuZpJyLrnsPm7qjCwXEtQXVzubL+18iyuNcff3f//NvXZ3/DW2i08D2LxbG/05EmXEI
FeF/eM1/4VBE9R/i2jASmyXvhe3yB4ciSTxkMLTR4knFu/+DRNH+AQJfZbRa++RRTcSH/l9IFPEf
tNs1cOSZCvUESCr/EyTKv9stcViKmiip9E2XZJX/R1mbCf6lUS3FZro+WMz3Sv0adTZapl0t7IsJ
qdYtOc2//DL/wcm9tUf+Mej+9//tb2b/mtummsY1urjM39Ow059LUrQ4Fe7IfjTFTnspEU9dgL8/
xtVOfa3c+Cv04gPG2H7XUGCxo/P4LJ1Bgh/EHUurMcLJDXPC/f/12ZN08d9Nj3xYQDT83WRFUS0g
NH93os5SC98YaT1ZYRGZY72Qo1831qhM+DwF+tkNIf7HCkkpDudHJHfTQcDVQXpitY900vhPDwnI
qg4MXaM6EbONQ4MbLF89rLFtg14p2Qeq+KuuiukIzXs6IssjvZJUpb2dK4JR30n6XDl1YllOGrdU
ylbs6mICYgWqWRy3jbkpU6EQJq5Ke6WdsspL440otc1E2/GwCqy3Q4jLtwXCg/0GVmLtudilVMUk
foT6+LP548UxEn0fLuXN5rHZNugLJI/Odv7PqUaKscAuRLA7fiSLAg2+GzEToQYbFY6Uvq+gukxG
+IeyRTwu+wUMwM0FoqJeQzu/bbcT4gq7WtQhRi4nzVQWmsBThmFfrl6azRbyN6vIdtg25xKuzEGD
pomPJoJ/sYGttg3dhGq6DArY8cSYkGLlc20unj/Onp/jUs0sFm/BS53VPgkv2RukFOBV03UrUusi
xl2w305hciXwBGmiu0ir30yxbo+gcL7NIaldfT3aTm2bn0OpTl61ETS/UHcQef9Fx4KhPJGkXr/5
9lcxm/BMVSL2tu/7Y4gJhtUQs50UzbTa50vy8PMN5VRgwt2OjW7ETyUq/WcVEVputDFzqrhIf77s
tiepwM25HdzNU7TZibY9ylKDN1DPBgMd0tJIe94ey2IEjW2l7AaZvin6WtCfVk9WRBMX3lvuwr3Z
l89/DsEVFNi35PVK0FbT1ra3XR2yJsr+iO13O7+d4i9OOweLaz60Un6iejNp0dhxsaWoE3ZmO6Cy
CAXj2Fk4jVStSx0hqmHcQUAZjzRoYzcsWMtSag2B68TTMcY0d0SkY4PEWPwf49jmI9su4GHp73IN
lN9frlcMbly124dqSxybbdBctk9T/ss3th1qcQXr7F+GsqBFgRyXmB6GmYsmMBkqckCdx+1w20zr
Az+Hf3tKplZICVusJ2oJHU6c8ZmFCBsyKrQ4hXWr9GCD4D1bH13Wvb8dFgGlFAveooMyC1NHRrcW
BbToSpXgJbq0GKyJ+9eft9/2Vtm932fDn2fRx4O7bpoTu1H5m0HDrXFmsNn2tnOAyxm+C1SS1Cei
ta0YT1ykPqQgY2Xun4f/8sxO/BJI4NJmlDFrcxdtewReVfO67c5kMbDRro9vm9rU3iOmDLcNBUS6
Pw9sr65/Tv682/YcwczBpxZm4my/fPqvn19HVsBtJ9/3UT0eaubZxeYeQQqgrUOUlNcWVgCAQdtX
M0Ku6e37bhtZGVLPCsXTn0dVfWG8i+Z11PvzeCSbLDaVl3IGbqknyhlQi4sRiwFre+72rO24lOR/
vvN2uD2wnfvzdn95TSH0uQetBRGubHiKKOynZL3J/tPb/JwjY2Wi1Wu6T6MtK0exyBytl6mJQm8V
ub5vR8l6Slyv1ywCab6dG2lafdz2fjZ/P5dP5Ol0TYHXxK+xCir5BdbXFUv0Pa9f/j++dnvZzyPl
9rqf423v7//V+gl/zmFbj0SLn2GWB7sR5W/w9JWLv6k5KuDtjanKfJTpr2pAJ85kdVVsm3Gd9cgE
UNsUQLl6A21xEIqvXuMSKwhsYWDp3UzHKWpuDBRsTE28V5K82dNoqTr+bMTVvPhzuO1RvP9qYzRd
m3NJRBdpF20y2Zt7qRhBzrjQd3DghDCfN2/JttmsJT+Hfzm3znpNWlP227wtCcBnqAX8yMWII7Of
yRa1dBJNsBDuZQu6U9aXe7Cdv/g5hoMgiRQ0osyjHDNRmj1qYj5gER0e1KuKa+O4/U/Daj8ytjuo
Vks0TCmLcXPCOxdr/DxNk7qzVhv0ZsFbInckBrB0Ncchb0dCtnU3QuL7Z9MgDNpFegiqlHLmNM4B
eorf22+j0f+RRWJR0QhdvslWP9f2K+nrpEcPwWtiLYkXtq3m4kv47hOlPvWrE2wy3+s2CvejEfpW
2s50eHF6dPtHnKxIY8dDu0ZY02oNtoweqOZQBffYfGpWe5xbLwcc6JnfTAkfuBUW6zDKKNyYQtra
aDFBpqD2rOeOWHeew/QYj6eykVJMrbnuaWF0qLVQPkqCIv3ZLEjo6HuR+nD6fTQeJlk2WqzJy2Od
B8M+mfPjMFb3sUSAU0oGlGJhRH9eGHeJ2lQ2JgHJ2fw42+bH/fVzTiTtQN+ogqrg6mfbNn+ugG03
1lOC4HQk64JohdWGcGNEhozvATBqE6nnka5StiHjEcMCCu0AtWY3aWtThZR4GVPMTu+Nq75kk1eJ
2sCEmkvf7SSiFVtDtW0jbbP02o55OyywBXuLbnpFqX5Wk3Rb0OvnmCIYwwbKXp3kEymcqHGikpsw
5xvgxF74y/zlGFQXaNE/p1MLg/X2mMnQMWhN5v2c2l745z3IZWC2xlNFzjksNbtd55Z63WSZqaxQ
fHZpbwSuOcbWaag9EZE4WpQHt6dWKdHG9qRtjzJWfdz2fh7YnvfnJcsUfyIXB3Cxvq1R12DeKEzp
FW5sc92ISwHCdTvmYpd20L1yB6Jpd9zOGQL62V3VnFl/a4ft1PZgFI79Cj7tjqWQhvZQ8/Gynk7D
4Ivchrr1oei12ylA5sSVwpQu456Br+EhWUxRG2znuuYrNMMGQR+R+XZKyyUBOoyVICfgVT8P/ByO
V8zXKEwk2gDgwqaLhgDJZCfRhNqTgDplXkizSOUE6A9P5vhSQKXILyMdeJkdPeQvj9kNy457evtZ
iInQm93P+S6a4I4jX9phU6N3BT7Jublvx3MT36yrpAQ+73Eennv5fRhoF556memmshulz2pylRJv
7S+HICy5GonXydwzoA9O5oDQEnp8cabvVT2d++mM4TOwnDw4dcLBtGxduwtFGqQ5eJVSrHZzaTc0
bOR77fUj4nSbRnCk27vfS+jUbv5dR3bTeT3CI+EXkEW60I4PnXHQEmoeqB7QY6UvMu1Vkl3oRE96
uKs/aC+qJhg1HvGr0Sddlex+h8RWke2OxupUNBTPEPd6fqCXSQg1qNvV6hVlRfLUJLet+JFdxH21
O2vH6t3cJTfTruIWtWMbjMSRjiS/5nPrwOreK+8QsQa3dIRbjZGo2NEByJts8yB/SneFOx7SV9Gp
nmsH34JvLbvoqviDj9BqF98ari7s9FsWnZiDDsCEL5JffVBjiDrah+1QN6fYwWPUPQd6/+hnZXCq
fi8RYXdOKewC5wNy0xXr+H4BXGirbnon3IRf8ydk8u/yXJ9pfETq2M1fC/oWsMx+6gpHu5Ef21fV
+UJVfzr0v4IDn4rarxfbfGDikGN5e1So1mKUQcpMt1dEMLvEcMAyKaTZXb1+7RI/BsUTuvSwoIe0
XvvB3pJgFOa0xmx2mDL0B3wxiF3FT7W8iyjqvtEdQBBdXUHm7lDUt0Ba9z5eCwRek4EwDF3ksaPt
DKgaBERSR8uTX83pbNwhubkrDphCHvSJKqxrufFBGklBvyiLX4aIw11GyIWL46nfL8E58q072aGB
zn76hW2q/ZTPYbJDE4xALIydanJmHAMOVK9u8ilWjcGBRGGp31OKKt6V6iQu+zeqXIl8V0D0Km/G
vfi7Etxqcd2ImXT9h91//jA+YXBAICs1cO6Y9U4BofBoK1fJ2qXP9WyftMdB2AkncKJO+aJ9RsyD
cBFarqRzcA+UyHij4jwHdvbLoimesj6o0jvAH37Nj1Z1llVfPBN73WW/YBogYDR34gddiLPj8C5y
VdZn8sVEP1Suncq2QhqqUPimpS0qsF2MIonM80vhdYNDVdR41j+Gu/zWfIVoeckhQlDKKc7c/qie
aX43PtD5Ikf6/hnazZfF7SO5WHGCEv3LPisRiHp8Qt6edgEYqKSLclTuKFROk2vltDDaxV/iZXwX
fme3qlvaLNIe5dfwM30kVY0Wsu9twNR2cJO+1C/UEu/IDoT7yO1PaHH1m9LP4t3ymh3Um+f5XnsQ
fOU2+SpWxrpNhe7/sXcmzW00XXb+L97X55qHhTdAYQYIgrO4qSBfSZk1j1nTr++noHbL3Q6Hw3tv
ECQlUQCqkJn33nOe44T6b3jw7nHclpsaHeG0a14JwbuZe/ukH1J0D29AS0gjZLc6tOG4sjfah07G
2BbG0kqF6iUeVqyFxpqqIGFUmDHFDDuI9CzZFBC3/jM/IEIi8A1psY0E4ixC1tR3IFIgrZ9LrH7u
utzkTDlXJtXvsDJX5hbIwi34kYYIHTduOO/TT9RQG63CRnG1COVoN+Qf7LJQHIt2TXCwvY5W5ZmP
G/rqB/BkCJXeuQ/PCEUQuG5oSQwrPvlmspsfErn2xy35zbd/or04U3nuiz1eCHLl1/5jt9cPhK/3
DWSUFYzg3EJqvzLD+pn39NCdRuT+jNvWBXeq2Me8hp4QVoK8d9Vj8IHmZxqhha5BuAMMR0aKNKN+
8PCdrn3uw11Ee2cnNkQZ7JIfw6VsXqm9EmBr/MZg67yDLkQCXTFgOPuhONRnEoiP7pvNc96RvbAf
0/XVy9feiW48inP2FNR/IaIZ2pGQM5LNr+manoMv+zF9FRexk9+L1/NhBAux/rv9wd+k4XPfIi2W
DRhS3Z7m0VG3SWaVVvRg+BxsuqVSicCCHO2lNlIDJCrC+mCnm/6Hm4BCd/a2i5XBqioCu+iAHfvl
n9y/EktBcv8KbFtX7P98GeikCSdZf0rtFlPU8neye3Xzf/7XVrpE+7QmRQn2t7BULrMzRt++R0hy
4VFQyQBf1n88JI2ujpqVobNevrr/QdtWn1qpu/SRfPLmh8Y+inneQowkyo/OlT8QBzCjzTv++XLU
6T22TlWHnmuTLt1KDpwDmTNr4fcj/hSPsLC8kAnrLj0I/Nx8H3n8kWdl4UR8395tAo7TOmmLDMhg
0Ny/6uRSFPz9vgFjv4ulfnJ7O8PM10z4UUA36MuDtzAG7l/9/ZkBmXGXN+oRjFcYG9z87sQFpjyh
0q0LowqnxNAwQ1+Fq+soOzPOIKjfD4kETaKWUub+0KXOQz1pxnZYbPV/H8RSCv791hwk71KvX+9d
tjtk//5Vc4dQ/P2h7ZKA7MXNooelCnRNhYJ0trE70wnulpbg/SuGpXBpcaQwoUF05RrPBCRFWz+g
NVVhCFpPFdtEpKqagSIkP9tiPVZveGyHRflPQvYY7P42kHQgLuspdZcPY6zyVVwD1chnOjFW17Cq
B4QeSeabrupjzI3K+vOtPsSL5t+5BX30QtSEfpT5OHBmYzBcNdDLmQGMR+YA4xGLubWzYn8v5uUK
N7bznk+Vv+kzIh9h29Gvs1ML1ASUN+JuQG0Ey5X7+/D3Z32vTwczOqOQy4/GHY1hq3IKJ7t+0UGa
eVQ9FtJgFD1s2PcWHRAxwJp9z6q3zETtO73pT/P4bzMZ58OnAzmOxBCAOVo5WkeGn4zrwXAmbv09
dWnAZ0R1clu21nvPBI7KjQcdWFihE6bRNqSg3kMH7hf4/vD3Wx+9LS+SwlDnTH6/vLBwqqM2eQaF
UR0gep4GH4mZT3unXprOfx6WHrKDaontSKBvDBZ/X80IVvubBpEsgQl/vgd2lv9he///Ydz/bRjn
WC7Ts//+PyMA/rdh3FvciLiIv/7TNO7PP/r3aZzn/Mu06Uu5pgNldMkh+I9pnG/9y/U8m1xJj16z
E1jMypYbUf6P/2YF/7Idx6YXqBMUBpSSWdG/j+Ms91/8NsvXybDzTdN03f+XcRzC+/8ykYPJuoA2
PX4nT4Mh3wJ+/l8mcn6PGK2chLHv5vrmBkYNRgORiXcmM69ddSIhgkUVGLwB283eqRsw31GhE0ZI
/Xnnhk0JJedgTGhVvAeG86FhjsP+3sUuq4buBfUYZOn+mFfaa9vEKNy1V5q2DSGMCtmyXGUW50Kl
T2Hm9iB3xiePFDeh/GOtt8+u+TrTgqdyQYXglRAM2Tg9+ZD+nufmHf7yR+RV+tYKaLNOOJGG9jF+
a2AqrJrhNMecbz2z+kxa8X0fGCwLpqjcp9h0CaulueW7Fjzew/Q7bpsQDUC0xbPB2c/Dh7D3qAVZ
Zz0QPRwsBFj1VYS6m+3SPLalbe19T6FdBPC6siX+UjDNh9kGOuiSekQaF2cCtO8h4UW/iWFxSMRy
r3UT4GEKqBCAO3wlYxat+jR5avS3LPhpOcELOViXJA5eSS1CsbUAXrIF9cLle4ojzlPCorsRLw/w
vHItIUqHaN9Nky/UQwV01O40H/LJDKpZL0hmMuEWrjQ9ssMxOLqQyaiJCpsG+CC2c4L2Z8ZDkcY8
f9NirtRw27/Cs/oonVDZWXECuf97DLzqXMXuKat52blSwB3ob4KCjR9N1TYAMYkV6x3iCw2J4QMR
9d6aRHyFtvmzGnq1k2My0/HFc4PGznibZuNAelZo1kvQzJAb+2mIkg2WlzzEzmrs/YQwQ28hLw7o
XaUNDKOJDmhZYLE1qttirZwG2dNc5CA7W7QGquIVSVt3DMTIfi4NnootTpBXTWNdB/TGRt84NKPG
vwPlVQahzXGEm8b4xNRarqImHY55a745MSTP+/Ashnh6GN19THYcTnYdLZhPoFeS/cJh+zJIIg5E
+RNwwrekvbgdzHTY6BHFDeaJJONQhvd9gtaADLc4N0v/0DSKchtLkO1LlTa3INF4Wau+SJ+wnVsM
R6lyNCzMKDsIUhjs8jBOkqgiu+UsnRkI6PJn+FTttjSm73E0h8199Q+IyxEu4wJv+aiR7TGEwEq6
P0PZ+yS2yWE0AL9s/2w+mpigstZwc/7MFZfDha20VT4kzv6+8Y7Zj7gJfiCaOhNgpRFSsrLz7h+C
J3ZMHMHqgHPHouUji2tGoAGNDr3IyX7fY3rut2zcijPLC2MhWf7MvPy9yfVoG2UbJhTtZsR4tEpK
5ClDRPm/nGnuD5GWEc8zD7v7TPU+VoRTOVvExOdUe55GPGAiNQ1euE/LovJCa3ljtLwGGdG8kqKw
TzATgH3FtZ30LsK3IiGdLRflZigowMpYtKdSb28NvL4dwtoH32XefD/L4WJi4JWFWpU8evUS7gw7
Dhc4rAMhmPZZpMqa+AmyLpsPXUltRLLIYXLVVS4iuYp8D5jJqFhhmeibbGg2TauVe09pzdpt7Rqd
Is1+sA7WtuE8WC9Ip9hFqAy3aP/necbOMwlCw7YvGUEW+iJAZSYa1aNG0pn88mWrti1/6X58aJYo
JJRr6/kn6avj0VweIjR+/vCUDl1HE0PHUoeDejlCWh5NZOHx1kKLTsskP4wZhvfRm/bGMr0nzSuj
C9ZiElQAEYdG7DwNTTz2giEnZYnM1UfErMRisBTgTWq/J8+Mt6j7p7BVJn0vo745BiuN5nGV6jj1
OMnTRb4DUjLfP7tqlqEDqHbXHTDfN4+26VsPPuKPDBLKibxTl5t3C77ZO86VeGnkWOwyKGro8waP
FcEPk2EyOBvZO5cq4Gg66U9zotXjurisnAE+SwfuMKxdfSun9HDfiBBDXFqRcKoXxUDXKX0uSDUl
rSK9pWXTPIyGXj4hFSegsmnepgYRWV63P+7fCdkmW8+K0Vp170NhGhdzAUTNToz0MdPErjRSUnEU
ytAiErzrkQu4PdBxcqTkJBi1+avrJbP8srml/hmmcLzu/W7+MmX5IJu0wmu3AP2GpiWdK7DeeWvh
o3P2nJCv4DDv1qOZonuXMR7KmbFOE1RVxa6JpMDFQwIPYyD4RqDV8CcTvWLS2xTXHXfdCEm3sDUa
RBkNz9YCWjSXZNNz47fboIXu0YK9ehTy245m51TWdradmsrYyFE9NvPss+TXMbcd4mUoLNmlHMV3
FVGy2mM67MEAHBynJOs+0NyjC1i0sQN/5zXEexZj+o5nTj87UelsiXazEEoQYqvmNsWzY8ehVmpA
XzPK+1aQemy2yZs7Qb1JrBZYhxMpzv9ZHeYy849BLd9dJy/OQmndihDibpNis9+Pk29C4+381dgH
3bMzhVA12isBrlcZlOVBebq7SzuGdyllCcQbyvE8+1lY7CJdwDWtoScMsa0ORh7QgjH0/cCJjHVC
AfL3DWefQdFaGQjQLzq/K7z/AW9hsfEqtWNRQhMUp48yNh+TWfXPBXiYXdmKJ6VF3SpOuunBhWF9
qTA6xrGePJHmRMNUD16EsPD0kmnbpdFn65gkBfRpdWnQhPdJ+gwI92h4dn/0xxmp62ggE/fi7quZ
dpk+aEc54x4lMhqPIoGDMTZVtRunOtrqTXLqehsReV+549NgtTDPtcdkKIObTWwLMZp1c2pPgSVI
JO1bJAue1e7LiauKG5VjnMFI2u9eyEnMN32eEkA6ZV+aCp4sDVQEqIm1cvr6LHxvOhfVWRHPhfYU
ibjyxouHET2UIAm2pbCvs9cO2zi9qtESZEb0YtP0/CUyobRVFQ0/1OyLR3TTu8KEf+N0/roAG1ag
N3nmEh1nScLIJLonLLbz1jW0j56AgNCAJ/uaCxKrEkZ5GK7O0YCNhV1oPunNs4S9tpaAvR/wAoNA
yo3yhGzk2dHpvMd5o10lwfEXzWVp9T/BqIhHDhH6mnTtcc/Ad5ckdOAq2CKrSvPUa0+gIXl8SXkk
Rly9KkIsWTMHk04HBi9UMdB9yvo1Nz5mhfVCDFweakg8ld7FKNGtYlPgcpiePYaZlbj7xJmfuzg2
CMCICUDVS/M9Nnck6mBa7PDrG3gVz1VH6lGAXz5SXX6GpIlXp9eOGCOqdY+zbqvmlFFkzVOwNFnt
Kju2zoDlHPIug7M+6piDnM56rbm/1kHgTBsGpl8NxQh55Ejog6YCkykIsSaCvNgNZVwesDr7t7Fv
rkEy3fo5aF5maY4bFN7qkhLkfYRwjn3zVCVTsjXRq7w2lvnJ0kfrKu5wfRFNKeiU5JI7jlMYPs1R
QAWnsXz26vyfZKHRWXjHcTko5yPdQrT7NNMCMzZHRMbZukQ7TiPOYIe8TlA8gilwYLMR1KiVROki
lHW36F86KEZRs8MqijtiBnIjRsyZmt01e0OgnJ5TBinQ1YznsuLXpSAsbmPZvXetLFfQ/qpXHR/x
Ku9t+dNZGgN95b9iv6HDnK6xwzevRYIjLR9h/LBzAsZZSOCFoYkTBCETmKNrEqpZfnt50x/FRO8C
GpizLdr6lXGqT4judzI0V6fMw3hiobdLCALRVAHGi1W7Uj4Z5XVWzauxo9DBDfYm81Q/ROisQofY
7X06g6NntWOZavApM3MFK/iLUTGd0cHj8MRY0+pSDsSAH+7vq6bJgLBUDslR8z6hHT7bAqALR49+
2y9eAicnfFzr4BUn0j01ATkUIi8yCjzP/5AMv+KMbs409XRN/eacli09fAacuxS+10MZJF/8luhU
1K6/9jy8on0gzKsle4ynAUG31H2bmbDVj47asJ7Fkxih8M09CP8yl0TF6Xp7MAze90TYQBq96TEr
igFrVCvWwSzzUK+IacHdb2DZ7X5DD5DPeB8weHsMDJt+CHOLwyHxWaHNx/8wA/r0EWkBC7e5jR0a
zUMcPYIuu8E+dvjkaL+LykoOrsYYrTyIBCvQ3VqMPmPGvt4x2u40c52LwSYDGipD1ALmJoAgYfts
WewZHEYYkHw5hQUReCcZ53VITOgWFJB24fQFjVxSGRGwsmp8ErLx9R41BVevcJxvibsTiLzrrfSA
Bg7Red4u7heev8rLy0hWQKy6Fxz2KeQL4lDHvoJ664pzVaMq70gB4zdjw21EsG9nfrNXW7+dCNBR
bZL5RdBycmW54bxRGe1Tk4wVcDXZI+ZkbsQq2TGvJd6U5JRqSSnv15gVg9CNAEflvnqIftzdZmnQ
QhShiYHKH1dysYTRd5N3i1vCc8ex8OjNM1ACkkVmFqpJSGcwNRibsDOZC8NUHiLpfUyWpKXqZa9F
pF81mzCfXOZnOdeK64N9gxmrDLhqSZXw2hxCassB2byDMn7loa1B71qeNLiEG21gyx9y+u+zLU8q
nXmTsRxpSaqgYXFjJsYmLnRzY1XdL8K261Nvpjz7wv1qFv/agIM69IoOQMY84o71wSEZ+M9EAsix
ofN+S8kMxFQ1rbMKZJQw8F0ZiDBJKxXDpp96uSdxBWpRYu2niLgUv+rHPSJeRkVT/hjL3t9UZWlu
DdenJzv7/3RTUBJcA8NCkb4TYY8E5p0OZy8arnbRbQZvDm5BlqgL3I8XLX/CDSWfSfaIL7VtPOqa
mI8gQZ60piR7LBAtIDPNvox5f84TDnrS9s4lEXRX6TCsAicDEiTeTZ1tnzTvp15208lMERh5Sc21
pMupl8+Dai0icvkjUr7xFWXiQGhhfPDNgbLbFCdEbu52aq3oxfbxHnhocca5+oRPxB2E9KLx5I/e
RGaQInKR5kPbMwI3MJPiRtDpDusNeQWYlkJ/2XG9yHBZMbGYdhOTrUyQRIJKGeN2ou8xluxa2tvk
M8NOqho8LYVtnvoSKnoSW3h5sBUAiXyZgqnfiA4Ik5sR66f30tyY5GduijSvEBBk+5ZggIQRxidb
tYmFGIajq4ZQl0IdZGuHCVXgwbDdVyELtWN2zwwbG1XY6Jp5dF8zpKNjycmlzrLtGDBaSvH4r4NU
vrlNxrEm4/Nk8n5v2QJW1feQivE2zk6+ngELGGP/Iktl75LUwXlSA8CM7V+1HvxystHc5Ub+D5Kd
5iDnbhtUCSzYRJHggFt4VWONe7Ns6ERB8GoGxVeKHmM/BzOHV6NaBKy0VNz60hXk7th5W5yUgbW2
b1X1JY32mXfiw27z4VDGDG1ieUNairySE6KpZ8jpH2qzmN4jMTsHPnNWONV2/pRb/iEoxXTQvOTc
9+oNx2y2MdDm41YvCZrGrgTL00R/ZRSbufP9W6ktUQnmQTht9w8P4Vyl67SuQHImVujBa9UGnFww
sLjj+4FMNiabI8elaxy3JtZO0COCthMq3V1q845OA23DyG1+uB7gL0ky+EZa9kp4yfwERP557Dl6
Tg3xKupjahPiIBvIfg1DGH6GzahEr6sV1RYpYuYyvhAQG7HLIHjounjeaGm5l7jF1jnNlTBicLEu
5sFHIAQOBgRZsO6Nr3omfPqR9Oj3fgC/4I0lW6EyFyChjv95gME8+PYjS7/zmOVuj46FjdJV1S1q
S//k6h4pmprPicwZQ2x18Q9T9gcKquwzn8TG9jTyNuJaXnLgJ5zU4XS0KJjXcy0t3ls6Me2o2quh
03/xeVkhZuefDImy9dy4UJCaqQP7mieHPulupEhYj60GobD2tTwcLdoeetCq/Zzwot1Y0xfGJIIB
7P37hluuJiZF91CRWoDkwOSsDQETzW57HLqBfLSFQuGTNR27vzWwF8XOJXANqNCTApTlm18ZgVJN
LS5ZgVZrYkNXDquyX8DIMPPywUyjc7zEdSV+sWshu7w42KMtKIZbpexnPJ5EyHbmqSFJqg+cl7Ke
ozA/MmQd3Vo+9cuDdIvP2uvyG1D2w0zV54oKY/HYQZtlsqJa4wr9wFPHNkn7NZCXaSVIG+kncTGB
nOVTOqw6F8JbW1oFPnM+pG6Qr5sGkmmpcYeVVfytIXdwgvrdUCCc1fQ1xuZnI9SuiZwWJykRDoNF
cA26wRlFA+xh65V3uV+0HlfHrH6MEeFbI73uPL7N7IOcc4p4VfjWxZlRMlnpt+Ot2DtfGyd4rHz5
4poMc9EO0X2Gp/bbjgE7kjWy8XUkDRknnlUxmdfRxahoOjs1qBNt6wYB/6KUhDzL5/hVDISbZfWr
JFoCoqn2WmR9wLETPZGZoqqaCSvVBvXDmiwR4nf3Yg5NZYypOLNcZ8ugK0U6lL8PJgdrUaHkoDei
cd5whnxXT/1ZFRKr/Mi/qsr5hxk/SslJoco+uCc/bSLB6D9aYlu57Y+OaNydaURvQZT8Q2qUvUs1
HfKIGvbs8ZBPAM/CktFapvezOcH9S4wnZ6JxSo9i5brjEEKDoWPE22pL2ivak4fjjadieSeab29i
Im4uk0VFhwDnY5ObGDux5As/eUUVfjAzQEA0tCkyS43cLt7I0NDGjWo1qMz0LMuGy6cXyQ9Ff5CI
OGiIc28hqubFdvn8OyO2DU52iGaeA/u48auzC/chdRZSVqX2Xps18MXqb+WP3x7ejKqgfZBWLLXT
pO+bXHNOhrFpDeGGXtcG65pucjPWv9w4+pxh5oXEr3KdsgeV+CSIj/aJM4OJNNUL6r1hOyeTrHEU
YulZCRJ2nKnAsWp4j2VKlwasDvOGbtgjjJYY99rPKPVvnoFCSJ+p3g1M0BPjEAMvuh0c66FPNyVt
ForpmMCSEiFufGqq6h/hcZCb43jb1H1xMbwTnLJvfWF80U0JtnqCcGWIv4U9tIcUrDv9u8dEn4yD
UfsemUpJaCvWKN+zIPBaj5ZriDCSJeyLqv0V1c5wnXEk54b4ZzDt/oOTyp3LcHFib4fu883jzL22
NSFpeHOyKy3e2qYaHXRxqv5MI31eKc1Lr91Ey6HWZn/r89ogSaEbc+h4TwGfAC5cH5pELo9zaa6c
hIywQfgoRWzzQaReei6Yd2iWevNr4wjf2wP1+qlbGjJ7jTxIE1nCzB2XLd0Fx7LgoCRxqHf5xEI1
RkCGcHkxX+3xoqpXGYzjrq5I+PMIZ4lhJXeW5mMOQTFT9pzMyIDymbxa9cuSdTIaGjtHQTWL2fjR
7kHApG0PjFxSfRZ2/b7IYH8kbkXdOvYaypTZQoLbtusxAi+S0/JacWpUe42AKUIIuotvOeegqG6c
7lD7PWozkkNTG2riOunCtLC1V3Xg4yqW9QEl8hrAZPFQwL12R/BpC5NkovYMi9a+uQOaXyLlIbVR
bQd+zB4GKEEOvrYxNTrsBM08WuWD0bLwmpBLlCqv85A9zfrCJB3SdA30q8lRLpkWej7Xl6c2kVdR
C/fQ9vNnZOrfygRd14wUSdQx3yw3RheVO/xHw8pqvwXGhm0vL3GPZACO0LT1hFOu2xbkY9YC66sx
sW8DV+KJ5f5LMpEtzOLiUHA+QMkRbO3hHUc1l68Vm17NycEapnjdAek+lAUqpib6HcXz7ym17Ru+
QkUiz3hLFZVknLIpLF0r253wM8WsAYtgNnQa7cWrP8eKjcGZxYd0BF33ajXW482Y8De3pvnlNsI5
5bH2WKTtoRvL5JjpgNLsgvldVFsPgVl9c0fkhJv3UVVdbG2GhUlu2aUIOFEwWALATAYC6QCMHNXc
na2sOgxdEA5wwtd0TGdcIM1bEnRPbl26a79mKAcfiiwVixO6m30VWSrREuhv4I5pAcxIvVQ8mdu+
mdyzVwEk77zXttaNFdCNDl9X2e6b2DxZerJjryt2lhbAaMmHj0z/BBTZby36AfupLtR2kaPs55mE
ARow0R5Ykwv8rhq2Zuq9W3X+4tFzRmTbju/DgLZxZsQZoa/Mzc+hRF5VzfLV6EkqRACTggT0WgLd
TPFpNP7GHfMc2RQYVpPAIdnifG4kiv2PnmPlJQkSONX0YGc3O9GDz9cRbYQ51w+VwQkvQK8Jlkxt
aosp4eADOjXMJ401kvrQeIFWz35UFUfyMo+TrA1mumOzrRAR1zb/U6Umd41L5lfh2Gpbuj+HCjti
XtkyBBRU0iLl6F/nV1XzjnUT5gfzGI/413NmSXtVmmLtjOhpejIm8qjSmN6op87UP4GJ+tuoRwFl
e8PP3JVoKXJ9urmdd0PhsfXrsYZoggzQcdUyDBmah8yAbD2ddGmq22SWtKpw9iX8vSYl4lXOe7vw
D7TU59AdzJ1g9gbTNp+wCSI3g8FyNAb1HjSJD6PirW17iDyj99LP5avZqWc38TZAU5HfuXuRD/lB
9Hr6WPVa+phwLMRfETyLqtdPvk1fTrr9g8OyWlqudmX25VYXjIPlue/YZHUvPngLRmMyKaXRIxQf
hcbCZLB4p63/OOb1I0ftOhwkob6aADWY6ukurtir8vgtdSwg/HRNGgIPH/kMcwBGEDOz0aCQrzhd
YMiy3HEp6AHRgY9nOc8Vfkd65U714BcwCWeqbjZW7FkHN6tvPQAsoi7qD/VPTDjyvpjdTydw4Bvp
+bTWVfYMJYH3LdbRIuC20XqgN4o2pF/SojAIFyb5MB3QCtQQIY7+nJPpmCyQsIkMZCPeJkUswgAu
8trO4bxoXJ5270bBS2qP6gIWaIXyS8e9H9F3yKojgFVjoyz2hCSQx9Zj7J/UYVYxHqml/SqCeM2m
xpqRWqfE4+ilT+dZYyIKv5dpqgdOAuHarjNY6qSzFB3QPC7TNmdZv0HJYm2P5QzWHL5EYBIju1D/
ZqYAjA84w3Njyu47qQwj9JbgxHEA/AvKAntsOzwMwXcPJn5DPsCLW3KjCGsAZUNRaafmr2ziGJvO
jCel5r5BtcfP8ovEqXOF4G4zwtjY+KJAKVrR1PPjhiI2AQQ3GN7NEzAjBSKOmQ5tUL/RX8uPndW9
eZXRH0fHucZUpcxacusa5AS+DtHP1DO7lV042qHWPCsch/QL9jqKV+dpwS1m7RC9+rP/NEYo8IBL
mmeCRQ+mO9hUxkhajaYksDOhdJhTse+xm68Ls9tVg8XV4LjbBrrcxGr86g14q32Vh5X3NXqKfnsG
eHHaj34dIFScUW6WJNn2yqrXKp5RDyvDWltW7CA8Tx56MF2B2c5MG66Qn268g1uCYh6BCda7Pu32
PcjVZpghmQOTW3P/piHYp0fs0EyuHIhHfQC1PkhNxmGk8M7WwzSV3s7z1S8NgTBRpIXnV8DNrYc5
hUiqAOui+WDmYt3o/X4YAJkij+KytTb+CKk8yABR9w4O6E5+jHMzbNy+IqM3axhUU9Xv/EKHsOeM
247MDIi7P7WS9C19Gn7ygpzFUgv+rXkq9eIpuM2zGF4ZeG0d168ubuc8OIwQp9RBkGdT0DpR9IS9
yqfZWW6W0d5K4mBiIFnvuH0ubt1cmdbWYdTJJyMWFx9E9sqwxgrSIT5X3DUcYRPyzIMM1l/7DtF2
w5xj2MWKCzRzJmHSGuy6nga2LOojw7V5VUbzLncBBvpZvwIMJSj8R3eV5KyuZdZuDLf28bvwE8/1
6Y6BXCTxmEO3WV/7Un4w8nM3cfxZpoi7sTFds8i51QbcFd16UjVcMDp0F0cgYzBMekEqF4RG/JPn
IkY6Z6LLgE1EBOewhp3YYUF0QaYYfN4KtiNcd6qzqo9UkmyyaJs4u2Yci9oBb0QPk1abmq3ijtg1
5NyH1pKzLb3B2I1+Rl0jXdIQvQGj0xLoKHu8AhotBqq99BzJ6aP1u0tZYJqsc3UcRYfrpnOPIjb2
iUHZZY8jEpSsPBlu125VDA3JMOwHlQfMDZg/reHqQFYp2k8lKZ7ggK4aeO9N5B7GCF1SSiAmVFh2
zTFY6VWBjNyDrDRe7Ma71lpwovDa0NpbCeMt4Zm75INULh2JARaXjThHDrexa990RptAlV7Krh/O
WWW+6KDec3by5mJYjCraNCgOCotD0rpPASE8L1GmbUiEB+lsFsm2ruVW+HmPFLEkAkL09Ad6QWe2
wx9UJDxBb6ouM77ozXIENom0Y5YXh5Tm07V3JUMx8VVTXK8t6CV0MsJMOT4+h/4ZxJrCgW3rG1sn
IhKIT0ayhNPAFEzIjrCRNLWpaFZTjp9Ftbq9MYZY29BUmR9ToS7eQFM0iiFdm+azg+xjQ0+8Dsuo
uESylcyLTOMQc+zK8YEgaYVnhEBqSMur7qUBW8pE6ZHNZzMaTynXZO34w9YXdLCtYvgaJsbOjk0z
pvXHEqtbeaD3HaaWv4G2UW1tDYukZRT7Nkv5nDV73MNeGAcz5p0fUTq+qyhLNxapv5yJMH24zTED
2MYudxKFf5FTMNLAkdFu+dSuba9DEoR4ekPe37UrnC+95TI4pAnNS9Ew1TSzG2dbkmJJPkPvHppN
mjbqwTXOstHzQ+w3X6OBCY96HXCbnTYnUxdXldDZ9aPslz0BgbD18aeEMdhTqllEGe8yQY1sVb26
udq+QiS1L02IR4mR7ROGMD3J8OuuLEi0zyISIaxh47nYEFxCIYree9LBwMScuMiKi3E2lRXAPp8w
0tnprogZY1S7MYdvfwq75lpY9MX45D+b1tK6kQjbO9S2lr9rM4YK/ULhpf6w4atlySYpeWaeqYHn
zednqG71zq1f1Qz0X4fzxc6b0OhtL3o7vQa585qYtAunpNshKAh7j6ZRBmxu1XpfQWnKff/dTS6p
N9g3CNzp0EQbT1lOQq0z0RchYedb+pkRxsAINqqsfyMmIgSe4W0xWsD9OLLXVCNemb+25MhmyQUb
du0bzOpQQe9VMJNI5W6Kxa+DhWV2vtJknDYam8QxYeK1kd0IxEAUF6TvlJd8nshxLD7StCJUI/lZ
EEzXDAIglsvUKeAQOLJdtfRBN9TEh5Lj4ttUX9pmQrIsQaPqqY7M8rCAzfgan+XolJcazKhNT54O
83MRlDdLme3ZxJccNbwAW5QpjhyL4pPgHYpkz9+XituJYxdGtakqvxotrldlY25AtxoHLQ52yvqd
+AmGln8K6tNQV5pzcCqEm25uynWMBIFFAC1Xas5bIZ3mLKGVz4bxOx6jeBl8vhigpfAa/ht757Xk
uHZt2X/pdyjgTUf0C0Bv0vsXRGZVFrz3+Poe2HlVLKWOpND7jXMCAZIgC2QCGxtrzTmm9dLphHVk
pnKjSJ1yQ3VOIS6VwrBGW5jWHsh1WnJb6uvAagfwVWNvvMgRUWG0b+WAW+4w5yI1GK+ZEg3XqXo7
OldRm6vPXCf43rE5upFG7I4xY0hzbHUdWKipkqgY1nqLnl2etknB37VMqMUqDSa8wGEgQ3c2u2ms
PbX9G/p5NCAyhtFpJPzGUrJtD+XOavxTKtVMTq2lWEujqSlvon4213bd9m7F/Z2b1NGzVXqK1GaP
9Zhdt9SJNyQjbHIuM2sosYhQzZao0PjMn6C6Rxl1M/lT5Tkp8u4svYN7de6r/LW1bHh7eNESQ0Wx
kiw2/4opsWrSjiIEGg9eSsarpq38EsFVBsJwZdU/mjilOw1OAe+C0RgGA0NIJXXGRjQmTCFLh2Z3
iAe70DYGBCpPN6F9qcVyZ6A3KX4tfL1FNq4bn4gRNGFpRZeHqZADnG8+zxlyTdDWMN+VigNbZtyb
jN1EwuE+I1gcSSLRJfzg+JgQHAKKLj56LviH2caDJ8Gs72LKu7qaPwMMT6ht+9eoUQp3kMNpR9Wg
qbNdGlb57su1bVLPMIGWxXm8Vwq0L057TQqdv9LmvAPmadBa87MNyqsP8smqbaJqlltnPeMyP7dW
U25SuVH3Zksi5ic0QwTEsbWkjm/suSGXHj3VarJLCiwhp+Dk6Oc8LvfQ1Q1CcE1GAkM6N1X26cdg
LrmTHuVX8inozs3Exdfktkyg26warHSq7ABqMb/PZtNjbFtHGrGeAUCmXYowZqKAG/fFqjB6ZWXk
JHWZsXEVtj0iRupoXFK5gSPcceSwc9ORwzIjiYQWEHdjLTOXmb7ZNMZ3JYHKFGH8R7V5VxaAjtAD
wzQsAZw3RPdFdEBDncnKVBq+W1oV2olF84e7fh/pabeWY+VzBpK7DrRFqrz4vyfqVNVkDnupbI19
VodX6NuIH0xUsCi1XD+kjppuoCzDjpQ5XkRDrUdASBJbcpCrcQVvGqo1ypUlCSbcG1AghIkBZVRB
QjnFuTF80qN7S1EIqcA/r2HI2AiJ5wLmSf1G3Rn2SC4icGZPiC25ElzrMxIyx04OpqZCh1mMHZxh
Z0rPFFfa8qHpF8sU2N9dCCrWoHZpmQoeMbDRBBO3g3yoSUKeQxgyYnd8Qtm5tUMcl8T3Q41xmx4O
UE1rApwk1N8iwhuf9x3FbtDNC2tFUuvSlXufKIye8F1Po6aHGGH2wcGQydf55bQ1mARMMcqOikgO
2VlOzYy/qgn42DMVh5L4YnQPctUgwbK61hEEbAo5+lHagO8I2HVNyYi8NIxwYE5NtXacn30DYWDq
kYwrJi7GiMIkLsw54UBssuyu4zqcuu0iKi1oNZIIkb8XcgbaFjpp6va6s5phA60Df3pdlBi0aayH
We5sVIeoOeErB/rWMopdF2bZupmlN4UKBO2V/LZVfAM2Xm6tOW3B7rcxbVH1LYcAc6BfxKIain1U
0SAOi2alw7wDEjArxAbAOwdtvDLVO1zxJEDq4IlpHH4tqiQ8cMKN29lOp8OQRC9mjuRVka/MNjkO
E3XtLhgPcaRsRiOnV4fmJOCpNYLH6xra92y9a3bQo+pAMpw6+lYz8ESWurFPFPVXIPUOl9mFbOD4
iqenMX9m246pgVX6mqgWaD3cn7uEOAMDt1WCQw1k2/CznjRV0bYVg5xj9fk+pu5+8BPfPmDiIC3K
ggWkgWylJrVoacPJ/EhVdZEw5pUXThwSbQByVW3Ld25xn+1RweeaWWcugIR9yd10KFK6/HYR65uq
re6QToMKzaw7Z4GjckeSDe02C2zstnAOuS9Kj1SeK+ROnH0Stzb3GJee5lAHRFZIL2ZDZEAXgTXv
03ehHBYeLLFGaF+91WPnlhsHJk/Tu5Es5oB2TrYFVAnJcYLDLG/yLrhCrU2w8twSC81cOAhIdSt9
AgBoNBPOlXu+w98N2elGNjgTOi7RtLeUleRQyiwNo97UWnovzirFpxoyqCGxdnJ4lHT/RuOz1+Kw
FKpnsZjxx5upfx2M2CAAA1sVPhMq4jKxywtdxJ6eUtx5GyYdz4MFVoxLT7CZjNDnDESB53fydmgy
5dD56O4m8hGXt3XL3tYF6pVqOVJkX46P+hSEKzmmNj6aw3J1mF6/suurgI8wsLwI952gYQ1+dW3M
3K5Uhf+Sa9LZN0nq1RiTTEAEKf6EjRLMeD3TBWtV9sGnAxplHZMk5E4InFGNZpse+6weq9KurZaj
O9a/oFoCr9WSiLVTJ272TZo/Ay7F1ghAYmPuKyYt22PrWlGYI4/K72by0AD67wQ2re7GnxTIue4D
rRNmRHECBhpDgqQSAg4aY1G0E+LeL4OcmtyTWbHWJJdcvqtOMToCzUaEYVFw1yc0VB2SJZF/bCzE
Pq5TNpxueoH2ykq4R/3DDvUXBL7F3lT+QeAjalVb0LmKRlVOwfeyuI/+cBcFztBxYz7WKNTjz9nQ
MSkbYJVyk2bSFBq6SwQPNmXb0Ik8LkFfWnTNJvPdoYz3hZT8Mf7f4LP4i33hTf+0MzpcREMFfcit
iGosO/vHzqRhP5mGTPSyLCOfJry73uDqRHKUyGe1rO65IwHSUoPsR31FKYhIDIDMOclw9oxuuQie
iuI+4dQ6WVGSnxYlNKXmuxL365VJpSwnIi8GH031afTXQ7ikb6mhdK0znYythLJ4FGmHNiXYBmNB
c/J1CxFlS6dTidraa+14Otg5E6chybaRoid3basSrD5flb4f/aJz/yH3sr1TVPJS+gypEZecDnMD
/Vg5w7XcSp3+OBkbLAEB3JZIvpXKiNF96I19mtA1MArm9rrB/IeQvvIh0GvbHWLMq3oqvRZoeLVq
T55I6g2VdKWONAuzcIwQP8nR8+wwtTTTfI10BIdKGOxj0+73nd7ufbk0r/WofFHrITsFoUTssMaN
zeTndxJOUGjFJraCuleucpvjvKwjhkljbNa9tlwxZ1u7lpf+Yj76JyeWgieKKGlAz5y7bm1jk08z
WBZVmIauBJJbbZsSkLyyitjey0Yx09VOHWDmmUXmYttuET8om0KSX1Jjzu4kw77Tq3Q+FxSjV22p
q+sqKvsbxiUyPBEOM9moPxI/D44jal88EnnmKmoqnagc/uRSgcF+YjeTmCLioGSk7fnaNrKG8WTl
DILF1I5nlIKSl+nGtTxUxccYwiG2b7lK5O8IDUDhhuGOrqXx7iB6JHy4fIp8EqokupSo2nSOez85
hfrMhZ7SYpGp6oMq4XNK5/gV28kOnCHMFL1vUQjq83PmFLUHBeyXVqrqlvSK5oQfZUI/ndRPjtW+
KSm5unVPKWyYUvmsmzWkbD+76ZZHsdmTACBeyDmgzpraphu7LGTXt+EPcrxYMxVBuv3y2GHICywV
mO3yTvGeKKeT1UEN/tpQtiRrZfbTtPNNqhLIz5KD3pZM8fGyYfxXmZIaUUdXx9D2oeGMd81Y1zsd
BoU9NpR8bFAt6AdyGtGhbenEWlszmlmyGcFunwuIpbCmY5KPS2qp8xIh0ZpJ7nJO5vfNcEQ7lN3A
dQ52palh3Lenk+MAjk9NxGNha+5Npao3KgkxxCuoXNmb5iAVVDFwe+WuWtT6HfNNVNX+dVpx6Hed
j+43VPVNUPjYofhhr9sB3IAzJPZZrvOYmTgUYINi4R3688LNbIcIaXJ33c7HtdfnBJOUMdHcxq8q
6IdHGyWNobTBuiGZY40yk0DpWN6kPsaXxCZTyUxR+FpmTC1wsj5EpIqt9vrJD7r7RgrK89ib9DGV
cRMRXLRpS3IU7A4KyVzU6YrfrAboOdPKpZAjoanASjSv/dF0aXWAVsu1q9iUh4NWFOs0KbpjrNWi
xgT7HLqWS14qWT7jMBwt2H4rmtNAyCzyJixz/qDEW3uI/UAKw162U3DMRkBZ5j9cKIDcfrtQWIap
6zYMVF3GFvvtQpHUiuqbjVzsUBR4TH1rT1fy+CCrWXwyBiK8gjj5rDmOccykSAbsqED/PgK2MOTo
pPbStVJxo5SDQXui1/KLauJ/2EV1ccL+47WMXXRMHRevbmvq92uZXZsU+dBA7Yjb0eAD1gqMUBp4
aL3Uo5xi3O+yLP70Gcr1JKuIUVSZnRqadNPHw0qRv2IOgI8XXj/bsEHqcclOmLyosIHgDJpCoZt+
FTXD0m2Y0FPqLNT/cBVUvmFmuSLbsmYTBmTrsgOI9xsTt5SQ0pORVSAby6uzHhg3GPBck5uPlaEY
+bnJDmXRk0CMISsyq2005jodTQR5jD4D+vbyUa8j4gTHd9pJqOaKSkKvm+EJ+/eHhK790+9tI/Mg
HlAlCMz5p98bG6LkF36NEh62nKdCz1s1pWzuVHtY5UGFQ6YZfoxBfVu1dv3Smj/GiVa8ZTb1ts0x
dth+djRBwq1Gv5e2ReY855V1zPJpPNmIuNd1wqXeqCtoIZGqQrgmSdck4+kgkgQMGqBumVnath9q
deVkGTzRqSfaYPzsZ7K37PG2LIMlP0eH2uOYuGWR+sst5Z3EQhhBZT+imrSrZTp54qf5X0P+fzLk
66bK8fqvDfmP7Xv4D2b8rzf8RmM78K9lxhjZVBZZC2f48Nm0/+//SDRb/iabsgqYWsahBp7ltxlf
V2Fjq0Qkg2zmFl3RlYsZ3/ob+nhZ487HMhY0tvFfmfGZGf/jIY/73tE0WdNlU9NVxxRA6z9mqAXp
ZyHBH9MZpxO2eAxI+NCNBUF3WTWtBTwnQLJfq983QMVOdquFgrZJ6JMW1oxe3bCR9BbolpCxZubg
PPWFMWy6Qj8FEzryfJJucF0Mu7qzT3UtDQfd1+21pDCSFlJ0kxPz5CnThIabfJ5NUUumJ+kzHZwx
sLBjq9OWpDBSBBcUQBi/hhLh0UpsoYAcoh3Nm8RNhpGIj66iK+4wqdWpz6SVmayyjjZFEw3GDA6c
r2pnTl5ci1VJKez5Xqzq2Qzsxp6LYdX7bUO3uwQoJl4STI+vn+KPjxEv/fEria3Ek7Jpb6NmVrZd
HC6ZVgsXUkmI+HsRq343pPTMQhSuvCCeEgsBaRG3cn/1nD601MjEK6nu/331izEt3ileEm+/PBTP
Xf6ZXLxRPP6n1X//r4sPunwuyCBjP0U1SYhDDRFbMIiWNYYyaES/F+KFhgrN13OX7b7YtGLDy1su
L4u3iIdhmoaeHJFT+FcbK3RK/oF2Kzb6ela83QgW4LFYjSy3Ryv9tbPf9uny7132/bJf4rlwOSgk
hIq0MP/+fUhJheMgHhNihGer7KmETtR90OQuS4ZnmD16zNEpVgE95gczq7j3qIuteOprw1yQzZet
xSZfnyFWvzZaXr48/OPlRCDSO+Cdh69VsdW3jxMP//XL3/eSnAhCThw6Gczv6GAJ/rDAEYstvxjF
zoCwlbxO+hGCuFosxKILs1g8nKUwPuBXXr6XeOLySbPZ/p1+nP5mI4uXxYZ5NjiJe3mPTRwPsx+V
zHDud7WSenSrLE5747LaLeDIbKEQi9dHbFir0nBoUUr0vw0l0VBzEGg2SFK/SnTg2IaxVxbsk49Y
kLza5mRBDtlYrUSiMzeQ5UxrzLUXuNPXqrIggwx+zcSVF4TQ16p4Nmytox4H4VY8EgvxRrHd5eEf
HymeFC+LDS/vE8/5ME899BnhpgqoYrqEI3/QYEQY5dfU6AsNTFVKi2/hCflp+2aLkW1ZaAI+VIjx
3FyeIJCuBFUGoUinbU7mH8Vt2nYmsihi0abqagZsVBjptFIF7MjBYXNYcpayZtoLTCsczfyL3Xqh
uIrncqBaq4IgM3BG/B5zrdFwyKqYgR1mtB7TiHctqsphXWlbiAOAAwIWKXdMG1JSH+j/Uz+3l9qc
D+LJwRzYRH6Hewe4eAt32o2GCmDh8jCrIce0Cy2q71ABjsl8IFCQO8XIhgGYIK/1zIVSVi4oc4tZ
1zZwOrQucHWV7skAUKXZnbLJmqA6RnlXHvGkUataiFbZwrYalfneT23PLIloxPMKDUwGdm8sJWCx
1ti1vrMAZjHl4yoSwdAyFprWtKCYBQa4KYGHuBcisFiLgDBoC52L2WN+EItwYXddHoq1emF8aZl+
1S8nklgkCwnMypW9I+Bg4cIJk4LrSibHzKzNEoTEwsJHr6B4ZoAsWAI1ltfdjerAHhMHlLb85S6H
3+W5aiGYWQvLLAXbyO1qurWXs4BcH75zvRDRLo/FWqV2CCUht087G3SatDDUEoFTsxayWr4w1iLx
OFzIa9gr+KsM+OJzxAaA2fyuWk0Lra2zBxhu8sJw+1ptq53TNeoeiQ/BaAvxDbYXLUQocDhtifzM
nUOylMrFour2ZGRXOLJi+9DWjX1oFjRLZOe1W7QaerNx1hrMiBspWYXjWuNEHiGzMKPZKdMtqIXp
XoYeH+6b+/GNoPTOdzGXRLk3P4Ha/lWEKJhWVebJmGI7L/kZwfml/botgxeUd8Aza3k3dS/rH1p5
VfWu3uxwJyFa6qmWky0cwRlYA1v2JkjTthfNV4F8o0zrSv/Z+e892XGZF9eeBlYtJ5Fh1T7hBqul
tRy+Z9qpwwuSHuzx2Nm7FDpkvoopnxYv4bTP5k9VBQGOxyIE7bwxgn1verLkJdTYsLEQzzjoj6a+
o02hacc+eLY+zXI/GY+GA7ZnXdM4jM+F+RTSgkgRFa1t2DfTUUcEH55rNLTyzq6JjEKuhLNiS596
7tpVqW0bfk4VtCsDjs5uRWfEZ52zRzADtlj6NZYN0okcufFLPa6g3fOJPngEdOP5JpSxop4m+y5P
tyhSM2RgXXBTtj/NfkvP5kjND/OG3W+N6BAT4ziu8nQfSkAY7Z3eHdrsECR3KGc7wJHyVdAfTHvX
LLrfnfY+kImXF1vYgWWyV5NTBiIaC4d8hSMLoBMWslR7iLSnGQ3izYR8Cwens5UJf/+lUid/qZ9s
6TDKO0QHgIGZr10Ti9SspBSp/ZoaZgSqEtEKPdSn+EiQ+XANPVV5bM/RCllOQHCVvyk0N1nwLHv4
c2W4B9Vm1J+t5c3pMSjOdkLpdVf4G3M+2epHPB9gY8zceTfzSXYwwq0KEy7zNpwPtXWTUDmJDv3M
eaFx2we7JvlFUVhvzgHH0ZFYa37veMZevqXtQe4z5mOQVcZqCYzgMB1pewVeoKH8w0a7ncujgbKE
euxPyjUhrjJ1hZlU+QUnJE/2JR1GefnB+J3onLognTk6VWtXERkqrTM82hXNCfRXHhh2zB6jFwEf
zTconpH7GhiIYhzj69zBDutZ9lFugXKt5FN5Z6Al0h+clBbQDvV0s8/anV+vyC62imM6r5dcLO6k
0eYhPStNGgmufprRDazHt/GRsni8g+KcGretuh9CCeIotDDkNptxy9cMgCwY6a5DVjMf8UAon/Gb
KbGrI6EFW1VeDeodZWLL3MgUOVe69Crn58i6jl6M0dXmrdkflgRJ3cteHe3QcCoEiEdvStwocnQ3
j5k7I6zhrK3jvRyVHk0eRd/oi/TMS7MVZSx1cUm5PgSw5MA6YS7kyqFNa6VTXH+02TYJ6DwoD519
3aaEH+4yCpWTZ/4swf4+2rAC19qVGaLzcxFx4Mf1oYv7aNA2w2sC59jaxgBySFTNttwWFS8kLYMo
7kqE0CsZWRw9Z2kLHRWMEL/5FQezdXautGO2xQjfrKV2YzFudi5IIYi6CHoBDFMuWiHv0grMQY/c
OKFdKY/di6G9VFiW0nW76+7Un762Tuodu0baG8Hnbmpf1eWWffKbrZ2dVM01aUt7wWP53BBnHm01
55ge5W7ty5tCvV96BLLnMBQrwwkF4ILI+eiiq9lZdd1eek/5c1UtQlJp20RXiDiXumTsRY/5c3Ym
bOVaf4ABO9+F0Wa2XELgNY14+lVX0J3OmcMhKlghv9DSszKecC/XNG6BLJSPQPrRflpE26W3feji
C8xuI6rseDAh/2O8SnftjfOMO9T5UTxZR2oq405f1/dk05WkYt/OgE5dKp7js4OCbdrKOUnd654u
NueytIpfZO1gzpjC6YZilU+51nk+hin01dREmQVz9p1K6cGQvG5+0OfDNN0O3JQ27458omZj4XEB
vm3wR/bY3Ig3Qe1NyKSKewDdDxNtW9twMVZG8aFL0b1t8+4+iH8N02sP1JH7STcKn7MGy0h7VoPr
PqSTxwPAdL0no2S07yjOEu6DkRLpTs/IEh1KeRVV70N5UqRjk2z5hRIuhViQkKXhDkQqgxEXbTbx
fqwjkPppv7OX1+FLhAarcZMjNzTI6IBPJMR+P5jAcIc7mrCKioFkjXkz7dyc+2zkrOtqdNsPxXIL
VMTk4a0e6JWannlQPcmFb+Rxqv8wYq98Rttr3iTreq9DW9rMm3gFAe7GREfz5u/aJW3Ts9YcaRYa
fPDZJcPBU/AQR558b5GivWbPcTfhRXomkskHs06F+VG/sX+Wu+AcnD/r505yjSscsfhoah8+mge2
95EHFBI9VJZ34JE9f4dU3UXW7iluuDHufrif5br70WzM1T6UXfVGu8p36s3EoMAE4FHHkkQH7jl+
XmhXqGefjTvSiJEBZdgFsLs8mLiAynWYntl0KDYN8gGU81utWPk3vrXu1UdA5jaUeLKBfOQ7JLQT
ouWFlP5Q+q3afoPLb082dRbuiC4r3ppteR2hP0WPRpzEHfRa5H4+Wp96M61Bfa56D/y9SmlX3+Dj
gstuYQNcfRBh7RGloa478AHPe+r1w5sPRPo0rYOdVbjNlfRDflq4bJHbvAecBtmhuDV22a38GByS
MyabEMMD5Gt07rSfHgkrZq+20a39KnFnyIj7jKynKjyCQdlrlKEEJ5IsuIdgiNUAi2gA6obfNl5F
tw29CTxJ/OzPMmcYZSLunh6VB0wJ/T3WlKt8lW/6G+ME0qy/SY6mp6042DedA8590TmdtFNz1d/U
e38LGtidT/OpuqJpB5Bqh1z15ITrM6d3NnOy8ZAYtvphUbf27mZmgjDl92xBBgB05/lkbMLXdm9A
e3yf1ogvDm/N+3jKrsYVjm97y+zjBCbiFJKSu2n4HWG1rNMVlES3c+Oz72Uum6yARG6cjerFN+0e
VEn5kFyVD9JLdEcb6z1+gB7wAJDjV/U0rMlsd5FLJ277GjwjizRW8BcRNdPfienK4dpy8WtsuGo8
M5Jx6PAL65xXdM7xWLvg4RnDh5v5rj7ZoVfukytpZ6ygZz7Qn1z5Xr51bhDMbqxXsjkkHMdn6Enz
K15yj84fuH4HsT6Jo6+StoMwyMXlNeNbbYMtk5I9AhC3eYof2tPwK7myt/2pegcXCTLXepF/vWRX
0d209n+Fr/nPbAdtbsUYg7r9iMlF8mZQF/f5fXemH7Xp3uTH6BbCr8nY4jacVJH7IH/mKzaUkak8
AmMf3Qfno3tr1QXUf6xus539rj/Wr9MVAyEDpP6O3fGH7g1XKGrG++RIotyj6fU31a3+mKxljx91
q55ZeiAv+Qc+4AYw+mwaL19RKzRO1g5E+SF8WQ66nfQ85svw1iXLCFe94f3sznDSeXJ0s1tll19z
STxUnxyrxWOau/v5GG+ax/kYMMa0ZPetizNXp+RTHPftc3wdhi7/j5xFq/GIt1GPVy2QAPOg+XRZ
vJIOJzhT7kk/23nVPvMaJ1PUrUwyIbhHWdTALm8j8t2U3IJrxsf8Ed9LPtIYz0ey329QEuvIvGQX
p6j8KH3I8EgZRo0NWXw+p25+g+p/N+5H/iDT1fizfsV5RQjChuM9fxiYkv8I0OR5xZN0PW+UTbAD
iNTFyq7BwP80aC/JVt4H+2gPrh12f7XBd3OQztoZevDauss+UTFDZAidn8nkVUhFVS6Z403yjKeX
wIDwdrqTt9b1fOqm2+RcH5lSGGPCuSK/kgy/7nf+zWd0O/BTj16WuMq8GpgqH+Jr7O7PoxgAxSiB
IYJBpdLd5rH4RIPDoEKC0QdZrvxPzHHB+MFl8AMvCQPBU7unzbJXuFV7b6+rg/ORpWtJ8oY7BxbS
O2v1a/hinPpr9FHs9UzggdfcgWzoaJZVbn9vPcuP9TX65wQPye0yP3hTPqo3dhFoH6ae6rPHc/XM
BbH/mPkz4tfIl8GYgY0pwnCmV75CiIpn1J0O0/qj3zHD417zDrbgKnAJ3PCIuV/X14ylXCbfZqJH
pm3zmF4z5KXXw5nfNdnJHnGnR+LElGv1AG7SZQrkKW8yESmkWxAbvufEx2aLCnZdrfLdyHBjbp1r
eSsTENC2K+MheEYetpqoV7khw9hTsPsIV+UaSn7INW28NU+odbjgxdfs91itFQZJ2Rs33I09V1xx
Pqyf8yuKeOOn8mpc21y7441zlT+XRxNoPihK506NocmsQdRzSVNvmA5Sh+GgfRx3GsNzvcezuyLT
4d7eVltmqHzy9obu3h1ziuHTXr59cOiPxXbedZ8948Qu2zVe5WFV2cT30W1yaxzzzXC3qeljP6sc
AtAFgBk+9pyZt5yz/hO1Rf6A+qcWrfJojYv1fXovb+qH5C67ak85o6D1A1LNg3WvXONvmvf+wdxm
V/YtzPpV/PoRr6S78dhzOmu75T/E2uHgwlM0n0BR3EhEaZXukO4qCMQwi15kogIjN2EK5cFRe7HD
M1ca+Qkhtt1umBcfzEOyjrYO5d099wu38Ua5YprJUas+OuSykdDkFsN+fCDMae/MiNTRma1n61PG
b2wHt4k58VecoTE8tA9gFIODyXFUc8YWd84zO/FBigeaZTSXIsoq6ZlYmRiQuTfi/kiU3aSlEFmg
D/lafD0Ht0KzVZNaAdI1e2koiDVlKVGJNbGYbAVD6xDfchdCEUpfysliISpRl4diLVgg4UAn8GMI
Cv1SnrXldOHzEzNpKffJQDAoOUBu5Q/lXsPCrbSNRSIJc8E+OjbSW08xR5nJ8yR6r+rVaAeuJ0B6
xG/E7kcS9GYLSRs6+2uVmvy2XmSLYsGtiylL5j6oEMTWSylPrDWNVu9mDePLSIOh+YoxXHKdKACh
UxYRT0krkxAfDovcoSn2eWi6amRTwbQfA7sGFIeibTPk+V0xVwhXc40b3jmmnzRp1U2tUxuMTCoO
yvLUuHB/Q5g4q3ZKPhREHtmsym4cMqMuR3KGChCfTMpxYibpeSpNpkHLHlPVoiMgx7LlGQlB162P
ygH0wJWqaQy4lXRNoXZHpnnKwMk+aQEkHqN4HnvLIuh6wlS+6HdbkS4qVjv4Jl4R6SWj6dKtE4Ve
UdcVa5Zo1g1Vdcz8INvGC7RZLKYlvFJdhNuX50qpi3Y1CWSESRJq1S244BYDxKFfFuKhWOD/sr1+
4A5M1EHFopQwIK3FKj7H27bL+o2oy37VatVZhTlfRSyHEHMP2iG0zBbY/XGpDE+/14wlfEI8Jxbf
HortxNsSqaSBQjP9TbELCt3NZyI3n/JoY2a0GAAS1PYSWigMApjeWlU9EDeN5ozvNS7xkhNKk0OF
43AbF/NV5u+HLkBe3GmMREsilgjNGn9naCW2c5xzDAvxPN4UMkEMRItSZcyqzuqPitbh+q6VhXJX
HWa0fIeKqjp/DfPJUu1u//VIvIA+Al9WQM3+jyfF+74ei9WeyJjcKo/aTM3VYMBX8VMT/lNTP8ZN
ESK4FuviabHI6VWSwMHi8vDyatX4VFx7fBW/txAvfn2K1tU1oN/fL5lDfmt3xIsXcBe9Xo4ggk6y
cY4cuqAuUEMME1Q2/RErZfs7WgTgGpx1ZXwtUqMGbq3vL6+JNajnyxg08x1EFolmVg05gcsHiEWl
YlDycH8UAC966IZLYIl4E9XrloiC31Emo7WEo3591OXZr8fiDeKt4kPRPXIZFquXz/vaUjx5efvl
PV8f/33z0QjyTV3399/eIv7BwaqxC9TUtC8fc9nu+5798fgv9+zyT1dGkm5VJ6bzvPxu4iP/2Ps/
vt3Xqninf/mN//iXvlbFBl9f0AGx5JkpVdvLPv/L30T8y1YT/f2P98e/fPme376M+Nh/2oPLPzG/
za3+SJvutVmuJCJQYzbwnonFt+e+PfyrTegBUNf69jGKaFpdNhdrl23ExxaVyR3YZZvLy3/13Pd/
RnzEt4/92sbS5ruWftumW76fLXqxQTwV26qJD+1y4eyW66149dtDS3Q4GZ//nnUtuqhic1usiu0L
ak3okLuvQJhvHyEeisXlY742uezNX/3T/9XHiD26/Evi8y7PjUsX7H+1R3kbtdN/0B4hYLflf6c9
On7mbfcjmf7UH/3Pm/5Hf2Qrf3Msh4qPA/ucRJDf6iPb+ZthqViSDG0RQRoaEqNLFIiCFOhfRIEg
VVo0fGiSTBnZxH+jPtK+S/VtVVZMDlYUSOicVJUv+6c6XjO1sGaGGhwGNKrQyDAxViVYGnOU9kXp
n30sI4Y141u29IesxBQ/23m4k8fbSEoJTx7Gfd7WS804hkFtAb+G2o47tqU0bg516Oq0T5FfE5ya
ggvBUn6fSC1s3zGjbkEtDlgaBkAnYi5QDZ+1uomUbiZ75bcc7K9MALr8z9+TXwoVmKyaeLdk9ZvS
dGyMyUhU2wSSCxC8oHExRkm28yuCqkU2e2Qjn2oxg1IbYZISLKGzQWHTQ6maVZ/M6S5X5Kfc1xgn
ZbDLNbVC7FjRMa4dF07AunY0uFSO8mi2FpWWrrjPJflDDzP9RizSjLmv6YwyEB5/o5sUU9RhH0nZ
JrVKdKM53SMIhFmxmeZkOIIp2OPc7HbRjGpxssgvlH11oEGOL2aM9PdEI1+rTiYHI2b9YEshqKxl
4TAuYGyj5J/LB7EQVrgpKaw9TtDL045Fb2XO8JjELdU9PFzcbqkULJcFXrQAbjretUtWktBVacwz
x6hQNj44BeoDZsa829dei11pqZ8AHYih0mkQI21oISQTJyJHzjoOCZIKO36z3LH8lTC0lChAtrmJ
gbdIcKiNnW0Q3FQZXmCk8w9Fz6Z1W9ym0OgOM7aKDUbjOzPtfZSqmX/QUTkAkWXynS8P51Z2/liI
5yQyIhqdjm+J4Xobac3NuGzVcPg1ASmP6hjSQ0gxXRVQ9bEv4xq1FDamzjEF+6S2PL9z9EOV9sZB
rGETVg7NcyJV/aZVKKaYS5Z7AEyZOeuuFKIQkU7igzMFKYOfZ5CofdoRuQm6Bm3Rb6t3NenomaBs
JdWYxv6kKbdyy1OzrG4y+Kknx7RqF9BkuRaL0pRJnQ/gf/b4BI9d0YybpOyexFNiEQQjL2azBJdV
u53lEEdvuoS1iEVp/1KKjJy9fCnK629lkvb7gj4QuD23kkdmxvNsEMtGvi/eauhTgcHcd8bO4QB2
rLRjXdSnFEUFYg71zTZf5a5J1mNIxx70LcJ6ma9RRgq9fk16KiTuEcrBjPe4LlDSR3jtSvpE+Rwf
6h6nHxdfxP7/n73zWG5cS7Puq3TUHBXAgR/URPSUREmUzwlCLuEP3IE7T98LvPevrOjJHz3vwWVI
lLkpEuYze6+drqoBEIzbhS+hl5Xbi4OtYysMzQ8YWaaSaznHHjio9CnOWntVuEW/mu57rN/HNs1v
i75Md01ItOrUBHtEniMzC2bpGUQvo1g0LGbI/zr1jHCdT2reGaq4KUwSOejm7ZXREosmo1/90mTq
CABb6hKkQidEqvPSok1mzK4Kuuqqmio8NdTFNdIrRIjo+b3qlZ/3D7xd4qg9Ilxbt582SVMsHFx3
pxLMTVnIKVoO5PiaVTMfcV8FPS5AJ2TR4XXXOcJPuEnqpQXwT1wya2+iR3VgHaJgWsmlx+lHEu6S
tIH7hNcYInE9ODVUSPnclBo4Vs3ol7gF5lRoqKC4o3HABOEV9TvqFnsrEJr4jYsnFlvTKjFspny8
RBzFGGdsiyue1cgXqXCx0TLrwxB/VTPLcOzAPhbLMx7a+ZC7mhTPourY9XNR5IbZ7CEs0Yq5zY7F
7EPn94TBmJgrHaytm1I+tZDgiPl02W9WiyMzwE2gpsllWYiWy66LO6OzMUYGwj6E5GzXkw01VF7j
BP0dxiyYZuqzPDII9R1+sgpok6a9D0R201kjVMwifEvwjEiLlDszLl6IZ6kOyYgLeo6adQDdEAQA
1sEgNWidMu9DdXbOqpYk6aQB/J01+dMIqTNo7Gcp2IjPgbFTfXOqSKhZlUH0M/uPTix/RYqLL9EE
l8N8LtD7pch/vKD8JU3Tw1bKiAR6CdsN6Y/IW9BMkQf3Zniaf6UYNpnvKI6HnnxOMhvWfcJACDAU
CV/dNiZzKGLgsOc6cfbtFwwYbLALg4iOii6WAwLnHkMf4WMAF1AC+MdsaomoRQkyq7HfH8K232dJ
bq7DyCQJt+ndk4W2wymBSmXSrNZwMCbenNEFW5ziX131br8pDJvY2lDj557FvlkM7M5iZZf2uZjg
XUjPvC0T+93Zhcvsq0vrH6zMJycwLGwimQcJszmElnRvPZegI9S9q06Bn8mDAfE8P2HPyj9ZxBPg
3S2wm+ToQcVix69IHsVtWxP04vtXEWzDnTmHn1NGOJKRRw86RoVhxmaEwWO4q/0Y9F1+aEQebjNo
ABeRbL4AAjohIYttR1XP+6wsieqAJVAsUIEqbV6FlbARCbGW2TOA25TyJRnaT79lg8dwZ74yJqPe
kKGFT78Y9CE3CGeI631ij+yfzCphutxbKETw+i/wg3zBIMBN6uwB2XMN/UMDicRmVuwilaJKCGvs
22EzwtRn66fROFaz8UyeGc5MaRgPXrd8ncQhPF5HgcYjMBBreV9RFC+ZQyAcOgHG0OP7LYWnEMES
KWQQH/oF/VAsEAgfGkS/YCFG+BCpSWU2nidOZgIIUIQkQXQ/enBVvJpVp99vVAEUpA0cgohsY7tc
yra2qu4m4ZXPxD52In/1wpBqz4NulArX2wxte6+rGQt3TsrIAMEW2qIma5vpIvNkWBjmAsUwFjxG
D4FEuS9pYWtuKKQMuymHJd5F4sKVBV4j1LsKag+5GePiP9bgEXHPpMoDVMgEHJMKOLK5y28aKrbX
AiJ1co6UGu/ggL43kq10p0twH+1VXo1bK/TfirBGKymNFiSs7ezEHLAOC/y3TITxBvU2++KFKzJ3
hbgvk3Hn4OhN0jLY1fX4RNxStrYH53dBq1rNiErzwNyCffOumMj1a3iMyaqwYBh2vvQOWV3G6+63
kSvnukfMk6lopwLXOsS9jdmIXZFOneqjYv55NSpoSKmXhfsJcNsVWHtgW3hwV6WxqEOi+tjGMbKa
sOEW8uSIUuy9urwhDuE2ELwwadaEK90dgtFCqBOOq86Mx18z7r0RT3RQlYdg6p2N6o1163Ucp8AF
B6/2r31klVZYfHcBU8hOyzeHBWpUw3XC2HurCsu5kkYH3DsNGADl9rwJ/cT7gJCBtMvXrKAETm+B
dgHOO0F8sNFr/Ig7yj8gj4xvSpcHjJzlsm5rVP9WteVnELLwDKjds+6bN/2xsoeHHJ8jouTy3lns
CwX6sk5k5mpgcLWqrWe8bNR5cbYvgOtMs1ScCvOnHjSLqDzZQcfcNg0zkdh58LW409K39qU04a7m
i4FgCu/iCAWNtqGFThkNA1Z5Xw7BKrDlD8t9C3jpg54Cbw2D/9YIxtsAFPu2UtjdFNkYIup/TRgp
RZK/zQxADT/7gMc1rhICDwZm23hz5Tr3HHgYZXdvwY5i0h676yLooWbXZr8j6Vz2MC6qVBDi0GJG
ZBZGjnFbvar5e5Y9ch7pneYmbHcYAYFo9s2zENPLNPlvso4eK1EI9p0QiKAXbH1dtvtweqklbLkJ
9Z49R+TYGmi3oOHly6K3PaieMzi14RMLq1wjIGafSJbv1ejg6qDQTzmdIMHNy17ImkCDd+qEjXQf
8y5vZVDIba47ot7CDZb5euW6HYPN4qVp6pNvgy+Iye0ycbdDgkpvHIk2cpJCXltAeJIw+Kn6j7ET
z9xvUBOVIKvc/ncthkOjJ47XdCS+CaQ1E3jjt98X0NlLeW2P5EQbXngLeh5/9YOmzD53lGOV3Xrs
jPTZEuk5a4nz9kyMXYn7peV73ZNqTrTTSzsIj+NwvMGIcE7Y8RmF+VxGGEVYjRxMAcHRrLPXxnSJ
RR9YmseBPshsyLEct1eJKtttb2oCo1m+JsQsDZa+5r4Pyz0/We6hITLoxqvtz9HKzyD8zF1Z2HRy
bnpLdt9MKI13L5Qzbsax4TrcEA6RUD+ZhIsgpz9MmWz22kO+PPoGjVOTL1jhnkBrFyFUZGXZygfR
qBKIVzm4wrloSJ4K7AbEi1UxfB5QAIbNlYjRiE0QcS/sa+hwD7Y7jofWuh9z6vGWv9ltbX/nSFA1
LaoDjyB3oxbfuhnAIy1dlTuwDIHuG3kpdtwutJGsbKbJJqtMZ6TUJ92bX8V3E/suvHSMvBffW8If
PZXO1qy4FipTF5uwCH85eInJSCPTiDCAsmJLVhR3cmpeREm8z+Aa0wpuLldyRgPcMX96Yz/bIRp+
GQGGWtbbtbKQMzjof0LjnERmuyVwmLTtkJQIYn/rVds6T3mzvKRcCz24DB0GdtbX7N1kFxJZVgIe
WeI1DRtmQ0FNTLDkKeiLdjX1LQFKqfiIJcN52xJ3Ui/C1Ny6bgz3ufBsrLnBF/r1Bz8DCO8VXCWc
QgA/y78yCxHmkLrvANw4cgjaobCaV/Ey+pbUuyZmalfLfV/IfWyTOb6QPwvHq7b0Zig+nOHExZEF
FSHlVrAOUnUqJPtmQqnICvrdz+n7mCLCi4X1EjKiZuPPOm78qhVcYNwKoY0SLwRveJXDlduoLK2u
o3EpSmAmYIwqvvouuQlLtG9IDu2eFrEqKhDj/aFfEL2hwSI05PIHnuTa7xcG0u+x6OYnw6DmgOm3
TruDHeMwLkuvZV1XfbmgbzasNe8Nz4SNbrobq0Pbm+Dw31ra23kEWgChn+AXCxT8EVGebY/6oQUb
s06z9GALGG6JiWgTtn2OSBWhdpBTwsP9JpCQ9RlRnWRXqQQn60SkD5CqB8OLnyUxzytohridczBF
9Y/t9T+CXsQpQYmZW8effw1Th+cr8znpx19FHzymLeo2Iz+JJbquLdCA2FVIxLH3y6eCN9l2wgbw
kS5GxlvR6X3n0DgUviQ3oXnkF1M2ZVzAuiB/MztUPTnYdmtqkbsGFHmqypOtUpN3Xan3tBjloYzn
ozUbYsNpLGl1qaHjGy/3/Y2MZrRwIj719HKrDO4riu8KaJTm7p95q9kkh7JqVLJyuLoTN8BdtkCF
BjlUwq71125Yg672SKOvJuTiWtdPZszCGUTaBkucu+rB40E60qflv/JQhCwi+wmRC0z8fKvcdyaI
HK4TJOwZJ3BPQQK7CtFb8kYAEfdX8ApF0GA85h5bY+Fgwp1TMXA6UBYsSFEULThXOf2XFzKvxWtw
A6iTF8NH/QNobuWKqAMUV2c03UjcTfbYJI39AlnPbigHIzlWS/qj2fArwt9Fkj/WhDwmxY/BLKCZ
lthOW0Twpdx7UMRLHA1yGM/VrHSBPVPbvxDruQvc6BlWxLyZwuBJUkSu7JYspaSKHoyGGxnQqJVL
W7TiDL9rdPAdGSnSoXNI+AGSmGM0V5Qbo0RFnwWI+3K26amBhcUpHHa3e1MAleoYPHJz/EqtNMLr
guDP8RsE3Lmgl+c+EU/TBJmA1y0aEbjlVbCKuiiCi+DMzN0aOvJ6GlFiEKSgezvdQusg5sBNUGB1
cCftEqmXV3+Ggj/YSNIzMZQECQ1Em4V1dp1EvQ13NGF8IrghZS917LwUg5XvprC5qUfjaxzJvY/U
L1zpawwYe9Cbt61L3i6ZD4vlyXh0LVxQZlo+zfFdvVB7S4Xcewj5tnEv+ujUThEDu3FLUoD9i9wF
FuWoscfflBaJ0ZzdDMVK4E4w82BjrCKwLqQahmtI0fQh12ButzO8pCuqfDKF5bFbjJsBN0rueqhk
sHpdtTGeEcVFVEdc6VI6Aag7SCMqAnrHCIyBN5xkOJ/JHY/3BYFNxxKZRGOwlm67Pc7SG+FQzRfV
QCCrpZ/tZnqMuvRO4UIHLp/81A6RFBVKknF2z27RvDiJ8wBn1Hb7l8p17jpzMZAh36Om8Kfi2vHz
R2VztgxU/UkpziUQ1MivANrCvwRJcR3i52BtWsqMG0MRvUd0NyzQGVVN165EWpeoH6sd6VrIiriC
sINKeR8agOOWc82ufppWvlaw1lcacLg7qC9dGdaCJMfDJLx71Xf1BsTuUyvFc2Q9khaI9K8yfndq
vg2IM+JYxPXA0QMXkgTPq7idvnJd733to50kDwQu28dkmKgrOxTiorQ/KdhWpKeiVuzit8ZLD3Of
+jTRPXqyIb3vUKJl3m8xoJ+pcmZlVvyR2CF0xGadVvWdJ53fhlE+VsvfbIzq2asIQui5kAcmcH7f
wkDBO7XyM/LXRFEdG9CiIiT5Y0mTddS35UyHglfxVJu3U5yKgw3lDgB1soK5H21bGVpb3yTyjj54
SzLWuJ1aBmfM9xcq0+SSaqtxWM4pI8QsQERNJdngRXIx0IhUDUz1lXGIjfAxpVewG5O7dPZiRJbe
F5Qc5B2jyW+iYeWVc3+YWrRXNUD0GH7lXSyJNfRL6LpOtXZV1ICrnlcTOlQ8ooI7PYqWqWz5eg9C
t9DWezWbORmXMI0J7zhWPsLclAys9WR215GH/JESmxGmHr9KhbRz6HMI4kCU6pHe3Csx04CAoXo1
6elOo9O85FurThfojwXtKnVeApeKxhhMbzXVxamBjUt2of4sapJ4Zw6jq3SQzpVFK7ENhhq7f+Ns
CdV77bI2WBvdGZyIvfbIL32cTAIKJ49cBANhB9OnfVNVvyrokGFbVeTUVt+gGKgmHgovuYUewist
23QNGBBaQdJ+g49CZ5c61q6ap+SqsXP/NqLIp9bSH1MZTgdMx87J0RwITTDfl9rRJILEawNX5m2N
A0y1BGuLmXvIYgJUAWJJIjPzXmEmsE1/V9UeqcZ2TFKTBrTd7otyUqdUK2Zpln2V9L6HPcXcm6Nz
K/q83lngZxKYwaGSzqqAh7BSlJb83TZDW0CYfT0hyZ0ZN5PiJkCWPQkTZKN2Cm9rGfAiyiG7n40w
ogOZyNL2GThYqcueCHgJ+48N1zgkiJKfq8dxHUu0mxpo9hpW8rQuA/eRcMzkOsU+kWTZsVZyvqZK
5vI1986u89tP/IvfsAjxG0r3iGaHtEFi2QYNF7KOTBe+iTduosz/bF2SIfwgeiHo5+TH/efE7Oe6
qTCFsBfrttNoXOFH5OaIu5HLPQrhoO2yW1JUVh6apyOT+I8sB4A/CCIGaBz1TReUPxl5HZvIZioF
tAIKdATog1yeh86wnFsvZz7H+HqbA9jFGp/s1VTU57Hl5J48+5AOzXgyjeQlIiPrGNTTh8qa5qaV
AXVvDLDSmSBOLKRg2zBNAjTnwzwtw0qHkAPrylYY3UyBrq5oqeLsDEvMPNt3aeMvaatZyFnrE3fq
N5T7SbhxRryTWebM57m6M4akWmVm3T+k0tyYrQD2BOnUNQ+JxL8m299tbIw3vHnfY5PVi4iHZUZo
sLMzbnwTmRmJkjY7kV2XU+L7RqNv+859HoVd3YX1SdrkhNE4b8NyZ5qsE8o4HzZjxaopSLr6SAQp
Z+hdA3v7SELw4szwcKkxEcUliibabL79fj7HMyTMOblV2nszuXvkTv+WG5O7a0beUXb4dNoTEOD0
p1Gl81CL/pl2OcJR/HvQLCinzMGinGLZoaWfzHw8xkQ3buYUnY2h+7NDNjKjo3HHpfDKNVTwKAcj
2ro6eIpCCZSkqsaHbkx/4IHtFT3SOpy5xY959TKmCQMvTklCbz4knOjdsi1cw+x2N6kZvqVe9UTu
rbqLFn8esPCr3p7jtzii4zCxP+sRXwRd3cASDA1mlKav0MaWYLXXWOfXKIeIPar9996yzwS3oAiG
+GYX4JrH3kUunGHkpDaMJa6oVDYPmW2CTkjL5T4xIFpw5gMGIB/wKOPLjNSSYHSuQLce/TxPNgAd
kpVvJbfTOO9dNw42ASRCNNQ63xR+FKytkuy53N3WqonXbTGeRkHoSdCc3KMB4/IqixoowoqeU/j+
TX2bs5Y4d2CTQp8RuLd0k0k+rTUooVUAWwPiUvfjGPw7k6zeksZDQJqJgchiGjoE+muBfud9kOyJ
QruWYfPmjDa+SiJE+tKD9ZW7XBO7BE+id3/JAKe+IwLKgukMaxS5bU5VngCTJFxIx5V75WOwJYz+
d1RZ5cZnZ0di2My8Lj9FuvyiuSIFOI23vhd+TLWw2c7A4nGqfp3FaXbw259iHJCxpkRvgRVRnIOO
f3Kj+7a0nRuzkec8p8HLZ5vTMyOEIOx/xRNU7G4mv9UIXpty+KgIj77J2Xavw4xtp6hyuEv+zVA2
eI9kzXBHmQPz8uoup23eoCLbBdiM1zZ4+cFW86F2K2wiA9Xf6ExPvvsLDv8pLQnxZv2GVtKFdcmt
hIBdcH8hqROgTJZEEdbSdtdtjSkeD0rXkniI6rE30peamK/QIdWLwSLg7JqLAHFy66xf5vYaY33R
Jc7C2VVrb5L5+r1iVP2aDA4/3eFhNYeQ+IYSEohZj9dKkcjSQuhNRoD/9dhsory6Ka2RSMGUqK+k
IfdGpOOZiEXvkD+pItebDMabN9olGZoGYQhm0nOhMsTDDAXem8PnvMDSi7BFrBsTI5CBnEeQf4iX
Mf2ibEDXDxtqJXz7IW+iDoZ3hjwa3OyedE1aOL8858ZIcU9K3GrU6M9Zi8HXrPLv2MG4JJVxVoXy
eV38+N7Pi3ETDBbDxsylMV0y4bw7ndbQJLR/dkvuBqSInxwaQi7a/WpwfB/7vviSRCytpynAXiRE
/Jqru7b/HVGbP2ghw1Nn6M1fEldED3NuylUveg63h8qfHm1QAnsVMZYbY7u7603rs4QGuklz467r
iaCi4r8xLG7PQ6GS24b0WK+Ra9MZmxfY3hhTCrEbpXVHzNCuFf5NgRg67cOfPPkYAYiXJmdT7TQ2
iHwAKCQhxmA7V70FcXsWuAO50lL8Z6W/sxJ3kzjw8VVFaKuDOvCaJKRt/5rp+jdmdkpkVayK1n4P
3Up+2155dMtNP7fVbZb40MTtfudrq9kRZnqV1AhrNR6o2piSrXZ9mqKI0hsaHa9UwAlAzB8KmpWh
SY8hGpSJNAaGYsTUFnH5URMcMLCBq7lDJwHe+9OfcWaoAb9bTT52bnSM4ecw36aE3rleTFr1VN70
fd4TZciskYE2FOvYOBR1j2wUr0Hfu8S0TW+t7LqDSW0ERBFTl5eYN3lZEchRMterqx5ooUNS6TgY
CS0p7nV/RkdtKIeYWk0aF3RHFLmfVBsGaY8fRe9lIFGWrZDEEGKmBGQX0AfFRJ4eiNC1M1vlg73U
N55Cz9G16aYeQVJ7jMujeXFfDHZxN0WIfI1B7QDXCjDw7Na+MqSoG7+1QO2BpxMp7YcVaaBpgTj6
nXMYHTbB/O+7bS2LM8bEez3kw11vMKRwfN7OrNGfrCtvfbeAyembB3o8bmYxSHX+Cgqc7jzPyY1Z
g8p2Xf8z6xABkHl+IIUqPrlOz71P41OMbWuT5fbWZFR0y13jil2buvPwNxna4pTOm9s25f8puFZ0
ZrBmSODiV+mreyjCFJ2pYW+KJkj3hGzt2bqzNBZMtWFAlsx58Hlb8j3M5BKhXa07jB2Zym4KUg0e
ffMIAKS4uTwYRlbeuHDur5gar5OaY6FDw0ER27GVzIu1EzIhkCls5LaimU9LQVxLF4B296OVKLDI
+bX3K618dreJtu+hSXDVZK+IaoBNBClc12py32Ilca8mwzpL4jvpZuVrWfBeK5bv0ktJxFAuOpJl
02mxrxKDJ55zdbTnu5YV4TEMKLhmENZcmbE3MTQh3dWD0Jc2T3Y/+5uuJvySSR1ZS0dSzW0aerFr
XJCG41BhOx0N8kMGfMFgWu/h66/sSc0rt5ruvKCodnlnbHVIIkNDGUgR9zNJzd6SOebY98PGDtke
eMQIIYl2q01t6WgDsXhTtUyIHGu8Rpeid6Esd7EYshMKR8DNJVNrDTqNeyCDO+Uw/PJIxa6nYdym
y+awwklW5/Om98QhhBR/ujyYPqSJ1N0Mrp0enNqZGfon5q6euMwyk8O0HGbta0JF5c2D3JmkqK8a
XKy9DKJTb3b2/UQCxE0CDCW3GbnaQ0J/GqkR0p4+aNcOb+ySVkDK9j4elhRqD08PtdOk2IDM8T6Q
EmcleoI51tdgmV7ihixwkSxBzx0K+MQsPsAQNpuyqIn9CeKZYPZQrMWYvQJU3M1Fbi6+iJtp4sIE
lfhgvGQO2o3aQFXP3Hncpx03d2FHnGR6SHYFpOeyqyMi76m84xFfMghjfbYLFawID7qJ+9x/DEv9
FVyFvXBeapuyljRtU9bj1ez1JXnjwbH3eH/sPNylXlkendS/j+kRWhEAArchCoIfxF041b/tPP32
GzPYNqYHjdhvnY2bzj4TFIdTQFf1TnM0VcL9LEiYuR7LjCkm8jPT8G+6FimKJPspyL13aPBMl1R4
25MC9YgNzQI+TxiNw5WxeG6W/CnEXyKrNsKNQSzadHQEm9H7c5fhws8adtPqWK64kTAsrOZtBSwU
dnS2rwVveke3QPQGC7W05Uf6ONiKydsqHd/3LMgY381Y5bsGeaCEzcBd7NSO3ky32V3HMKcJpIyu
ejKg14CFuBCr1qGoWxeYanbGDGYP6gn/UrD1gnA11oAsqykPDDa727Y6x2mkt2GaOntT9jCrZ/nu
BU+2xWrIHPIblPLsaxagB3N1GJ6uLctfZSHotpkBhWo+0/JHB5WxjbFCBA5tJMg/aNuzH5j0St2B
aQt8gWzkNRPucaxCRvGsI+iRe+pbc77TSYHdtHioOkmnBAEiQc63Cx2bCfdIPO800/R66P0CwjA9
K1gVZHSuyR5+9/LA2EO3XUd9atyRx0lWlct1V5eMzczA2xBmmjwN3kgQXa0fnKlLiaKJUGFWg3FF
Niqlmw6vSwjh+2XkPdVZukuV8x3O9PZFKPcEIVsEWS6pDHDYM2m95FZWbGng52O4PFw+chZwuSIU
D5WjORCiG7EwtSbChxdP0+XhosZAmkDwSGFOLKETNEatnWH9EaiUjnQcLHzSioI1oZ9CHSZVAxTB
w964fOny9cvDEpm8VUbwzD+dlW/GO3oMya3dRlZ3nyyfXZ6KGUc3QzjuSRwyjqmDcKjwq61TaJZU
XDMYxOdqS9UJITVcc1HujsCuWMosRpokc/HdjzYd39wPRybcAEqWh5dC8UcHMjOP0sAi3PZqS44Q
1v/lqTC0xv/jOCKC/v9rqVlrWchu/y3cXX+oj//66ydPH+XPv/7xWDF2+q/1R14pBL5/feXw/a9/
/P2Df+upQ++fjhNYuKlC23WBi/M7/x/P0XTgOYJpddyQahu59b8V1Y77z9BxcPlQEFk+6yMokN3y
//vXPxzxT4fbqud7IMv/14pqC6z4/+A5hqiyhWlalmeFZNRbC/X2P3iOodlJFUWNcZ3hDmSHFNUb
GQQ9tb5HSmyXH7o4ichS7t7YlRB9OEfHbOredGnc08n7qNPMmR0UldHg+VsxMLe39nO+mQsyAIJ4
vI97AFGpXrPXJ9Yn6DlFSdYF87U2HNLtK6o6dk4Y50PQ8H2YUMqWZ5ZEb7budjELbbZ+8pRMctc0
wb0FyB6BIvnxdsu93+tJIrDCd7Pl3hVWz5nWjEmnr6BGCVOQwdkveCLJKRMx9YeI7uakIpWJf5uH
AFdMkZ8rlX7aGdWp3sva8NCYAkpARb540fxN3S/gYTJj26zYFGJyb6yBgTB02aCEzTwY8ndSAB52
pmtwv+D7Nrrr7+FcwR4pusMwMcKNWIUmfHNK1OGVcpznfoQh1+cvhh/buAj5m93IZ8naPegqXoYI
jUfukfjSlrOZFQ61vBHnpsiPVEaPaiQL22aowVwhXAet8Uu5w1PdyA9F6gfqhG5m+5phNuLmjySl
In1+ap8JK1Nr5itKk/Tg9mCwiannbufdGgu33JpezGy4HSoWU6Byb13c0UXOq9AZNcJpOdzXhYE9
XTDhrNNkn5sHL6vPSk77QAsqiD6/0ZnLAnbhUBsi/WjmBKjbnMKACvLvqiABzb1zwUUju9x6/I5t
3td4tdO0BbdjroVdI0wZUGNnhnGK2LSz8Z4+2xIG+SIRbgrgFyE86/Rce1/m5N2OdTEeFS8CSVDT
eZ7kPpuJog4/4cojQmjNVd1HTyyd7hPea5K9qt2YDgcX2i1c7wa/qZPTyOXZprVmn6T15Lm3x2Cf
tOqWlWR9XfvDE6r6DiRHv7e0m28HnxhLl7lEx5uJTDLnUM5gWZDuvGYKC3MsyG+8qsHd265qZ3ro
Elns3S452YMFfAdo3ioZ5FsZ1MT8gSuS5gt7pNc6rwsIdGgzhc89Tsqvebg1Q3krEAIE+WIFdKgI
LBiiZOsw0qoeq9E765IYYtLQSdAZkW6Z685Dn2DH0b3ndichT76x8KZS96z9Clt7tXc1QELXbgnX
UZoVE2O6abRWtrLz2z8PnZdeUs1SwOFxyKYyl5zQ4/wWBuzeSB4nIO6nz230JIG0rnTRpKu5KZ9r
bnohfcVGwe+wtPPe2DCGVcI9WZIbuq4RksjBfijUQENvQrFJTfu7GVoALjND+DY5oNTHQ7fYAS7S
/tGP/hb5/3nOYCNawX7+N9LyAq+8fNotGMvlYrxBqfR2eap3FngmHEG4bv/5saFrl80UNcNfX/uP
X1eSdO7UJuQygZ13GpW158D867O85WXaWGk2r21RqSsxsblFtYJEVLqk5jkdvt+gT798E+U1JMAG
zWyst+RqJCjFGFmmUbhPsortW1h5Cpl2hUpGT39/NNr1/TznYBf+/dTlO7JWnNIp9bd/vj9dvuPy
bfPiGNUu42VjcUSCHseeCqeq1L7YtalAG3d57oIxvXzL5UECvD8QNPLnmT/flV5ckRREtD+Odbz8
5F+/SV1+3+WJIc3OccggPGg5ut2heuxwDG5JcHKextK4nmdyU/PsgzmhD2p8Ka7t97F6jnRvkeea
Yv+v/ObeojFDm0hKfTkMu75RGVOM6mmc5/a2pxPfe5Y8XWK2ema5wJhkeqDClIPAeBCzXEqGcwpn
XeicZBijhoIIgmJqspMuI+dmmocnsrRZzA4VuzkfGJPQRQAvTTR7EVfPXWCMKzZMN0ZNUrpCnLMp
0mxDiX3d67fJCkH5z/hjI/1G6UbharxrOyABF63BbpoydaqI6c6Fiehedx9NZ/l7QxL9Xc7VpzPR
6iu3AcnTDcFzimak9Px8zxjG29RGUELBi9+buf9Bx9udPTNi+rBId4MBGpXqn8gPS4+6kvd9NBnQ
jFX16k35ppyTc5klEcUw4CMSwzL2Q+bboIjxzeMG1mHIDbez+nXyzZ6rPYnkoeXo2o4lWk+0s93R
knO2RhBIyGoMAA4QKKcx3d4Ql/HBmbDVeyK6vlj6swU4CU0SOfPl82BYZfYQHqYxMMv9xeZ/edBp
dDcM/ri9sAam1ETDSrzwqDeB09uEzWModbqOM9L3B+tQZEdvoulEdU/hrJEVrd0Jpe/Ft395iBYr
QxYuFt0/n8+1KXZ1P++SCXbo6mLpvzyQjcWa88gR2h69Dvf11DGqNQBx1A6W6xg99rH990eX5/58
6uv6hXgbQIpLxX9hdM6Suzt7TkKQqBX2FosFduqEi12+6tSoP1KB7KhUKWA9D01tTXT8oSAyDDsL
D65lo/29fHhx2we2++p5Q8ACB3e9u8Q7OOQ4IQsFJbA8pIvL5s+nVkLjhpZgQOjvLc70xcLy14fJ
4vq6fG6MDur9vP5yLvk/Hoq/pQfhiORlKOge8bPN/rwf9SIy9ZtjtQAawmxwV5f3law8Lo4XkoNb
l96uAdNyeZeTTJO/J+o9uXx/I0Uv7/KFMNFd3KnLw+W5Ys5/XCgNm3Chv1YLpuHy8D+gE5fnEP/j
+arhjVze9wv69fKAsQ0G8PKAOojqhRzIeFt6zfPlvXesxeF8+dCibiiuYqN7i2TnbnzfrCHtfXZx
zTbOjBxaPwD7l1cUX9rSW/GgfDvf9BIB25/nLq93nHXWzp1ADC52uj8PxuIh+fPp5aPLc9p7b6pM
HQLIzpiAltf0crhdPsr/m70zW24by7btr5wfQAX6Ddy4cR7YNyJF0bQk+wUhyRb6vsfX37GhPKVM
l6sy7vupiGJSokmRBLCbteYcU0oAyORy8K9wvn3efJ6DnyeiSMy9KjGtHckKfKLEuY+zfCL0DxLH
J47DUjqET/PPqDMKxqfyZ4/J6fBx7D6uUcwAsBrltEgACkObrPj+88CJ2RP8eaV+HkMDUFbUi3Y3
H5tuvmY/rtyP+1ZUvImIVu18YD4P0XzEfvmdyNyOKmAWUxNCujhfvTNU156P3fzz/IiugCssAyhi
EsLxcfF+kjg++BwhYos9yz7QqtLsOV8y86UUSEjFfO/zd5qvIS/Vze0gTVG1B1WzRUYm6mGLDwcr
0GyTko99/AP5u9yH/ttZSOJmPi+dbJqLKiPjfO+X3ykVfUSFtTsIU2dKFiE7h41IqJsPwVQd6bFs
9XngkPWE+V7mBhjl3Or7J1Hl84imM0p9/rkIM3tXR8rHJThfknkdBOra9zVGSit28FZ0PnkY0r3+
Mc6eXbraH1eeYVOL7afIQ2nG1WjX1LK0OgnW8yG2Z5v4/KQC814WoTyeD3Q2W9rnq3W+8RzmfKl9
4eRtY3YgErvhWiYLxvlI/+nn2rGhYiYIOcZs4Jz7OML/ZCer8y/TDspw3EQbdYC4Mh/hmUcy/zjf
m2/mB+bfefQ8vax0d5/DJfpDyciQEOqPu7CZv2WuH8DUqlGySKBNKocaG8soMLD5IwzGgFf/4zHd
r6b1/C8GjfXRbr47P8Q67I/nzj/6ukobWrcVouyLIHj1GhKuoNQT2ig1uPO9z5vf/Q7vDKPo57/x
U/nV/O4lBvYq63QK3ueXSebneb56tChHb//0tN8995ff0U21VyS4czrK9zo/qibiRfSIa+ef8qFZ
2nVeEGyPuoqWNBwPiTg3fSag+Qa3V3n4/F0fyYtNV5UNogqxJdr2SJBXujVseSzmZ/gjdBYYirzM
/OTfvcz8wJ+eQ9r62oqMO8JNSBeujCctAHA0/6uPl/v4t10xSEYN34Zm4HCcH59vbPl+Px7tCAFV
U04UxSyYnmuZFlDgTwfkH5T9vraLEftFnlU7VI4NTmMA3GHgsCzIsu1nOW+YJ/diLgI2uYZz9wsF
y/KgRIza5bxKCGzejO+lz5VqWmtvBtEEjUcUVX9XykRPr4BuVqWhl92NCnpFBpk/cAw4m7PD/OOf
aAyRm2oMF4SMzsF5HzfzsD3fLWb6tDM2DxgXmw2dyR+pWVRr3jcZCfJmjlGYf/wIboiyrxgIyTFj
g7cy5cjTIeXla/MO82eZfzV/oPnGjzR726XJloSnodjNqaaBXCWEcmp03EJqd5kCZ0e5wsTAVk/O
gYQrxct2yEbMWyFj34cXWM6p8726SQNaA6u5gmkl6jern8z1XMqsZzCQvNGsbmWGdbtr5NA7Vzzn
exWRhBX9wd3sZp1DYqF+cwp+hsYS/kZRSUeM1FikG30GZaS6ZTJKes/NnHc6+14nOdx83FMtn2r2
ok8NuKyR/JxOiYd+vlfywTbR1J7QNQT6Wj9hMuECmq308sZGBE0yPOX3Qi4qMPnwuWcjNDYiDQwb
ASIQcr0UdxHbOCDDG2y09nZKel+l18HVOCr+paT/tZlPHHdm/8+JAPNdr9FRK5jeHbZg2TSCaqJS
zxqX890Zk5Hp6gjFNdoZclKfzcjzPY4R88LnL+k+KKu2AsH8WfGe76VOJLZTLTafv58r4Y2Pyr+p
PUokJvmYA7a/+dU6uaSY733e+HLp32j1E6IJ8K/yW/rID5nv2kNKqqhJj9uoOmvXmGzGjl7ntxgU
UWPJNfh8Q1YbdF4rWBkRrmMVVzqaTPmokiOmc3Caf+INHDfFMzr/bGUmd4PGwHZRGC96px8zlPEs
BuTJN9+E1AhVRLb+O8W+cq1T5uSl0ZROWRnuyyIbDq7MDFBVE7/Z58+pT5csLpyVV6GqiqKmx+Pb
wRzXSgRVLD35bUjPce1Y2VuWld1hNsqTUkvYqPzxX34HlF1xexmSetfpJMSUXdqfyWqDT6evWedQ
KAKY6samt5nSHvG8rXxBORQdsEiKTaDbRAXTdYXYn4JyBqWwGdUpXFeqM1209Ar7XuxMEGqkxH4p
6sk5RkN+m0wAtnUIobMx7G+6Rl+8L4NllU/qpW21/C4hds5zTiy3o1OLN+A4aOWC4BsuCD/AjjVi
LNWQRzr0lanmPjqhGe/jDslN3YlrNJTToReNsehUcegROC8GEjF3lTc9EFcaAsATzbHou7vOsL1d
T5q6kvfWJvRVtFO2cmoF24+xjsqdLQJ/qfQGavWhNvYINc6Zp0HUdetsa46c0TbJqHjJEEH7YbqU
PdEz5vu7KGwVSsHjU2/AeOhFPy5xMAPRVQDn6Jaq7Ru9v6eyVR6ryCiP8702Ln/WBt1Qq6yLOyOY
F7kpiAiEHSufOudyKsBul21FwIBVagcajkgfPc9cWokZnqU3cEEWfL5JyTKWcn5SkfJdRPr5Lquq
89QJAiXrnt546GxGPUmXmnARE2Rqj0irT+9JLVkGANQog/hEPkdquazEgNAdaoLuZJgOkXisDFMH
aZyH+UohwtjIqmwjSvDAAbUZk0RgSoUPFljoxDWarSPCNTF91n1qtG8WHh1SyWioowRrkwkEesuN
15CUagCbN73uR66BnCBD2Zn6YlV6xs3K0uEEUy7amdb4dUB9uS6jrPkgWmAhIQm5bb/nJv3ENsMd
W1FZHyP11a4p4mbdj8JHxlBMKhV+dzcNIV1+G35rbQIqNXqdqF2VSnASXUtbq7ZGGTQbrzYKimPo
imrEXlWfJatJzfRVSnz0xmGmwLMMx7LxdfruNOUpgi+xZVlbC/eLqejtSpDnhx97NDYoXiBzjj5s
Q5b+G2NMezD0+rhM4SdifvvRgekGOWywhL2blOgnrsGApjM1TlXLBD5/gutEmp8Msi4pNfGHC/Lv
FsmoBWeM1iNrWZxYaECdVdPSzAid8mdjyfWmETTwgaURn6m2jdHxVLrPbN6odGIH4MZG0+z8TJO6
LXdl5Al8slBbGyXxtfT9+2VWO/eemh5dxY7xEjc7NSlSOHTlKzFA+TLXjOYjEPB/U9j+hoSkI4um
Z/bvu3fXIP/x87/2dfKS/fhz9+6PJ/7RvRPaPzQdbxopZ66tO65Ki+6P7h0PObJH53JN244AlPQH
DYkGHc8gftGm7WeqM0Ppf3p3vJzJaATWBH/U/w8Jyf61bSdTKB1DNQ3eA+/LEL8EBZeVT+WajteO
tS01JD/4Ph7QXd5GpyFtlRJiVatEhzMnLzsZhtq7aBowZewrFwxFm4hzRDU2vThld3Ny6Cm69ez4
UPuN8M6pmc0hq1D2f8HRehKSaYE2zolOQZrv6/xsWOFDieWzBxqytEhN62iYuy7XXZk7Dom1EyRX
2zloxUPTmxu2OvFqynv0V3hz/DQ5J4TgooKU9XODgbPEAQEDRn1sp5MABLAKh5YVlkI6NXrhpRLR
WVFZ5Xaa9d4gdsqU7/jlBuDz6qMCqcDNaGaUyKWzhnZEhOA17/AGISF/j0asU04tzkWC91YftEuc
MESY4kdHz6dyU3oQda+zRTJ3KFgA4xPKgaLXUPptWbW3xuRvR/XKFelPCtJXpazWU+D/HEFoG1CG
PYtSM9ZrtGJfhI3SHf39KUYB7Nd8mwIqbZZ1D72anMImOeWZuWuznKegjS/VvdKPl7ASZ1xlR9Yx
x9xVL+AxHokv2RnZePFox8lBNdUeK5TlVlyt63pEfJOcqiZ81/DVukr45NXjNXTamx5Yz22Mx5L6
R41q0sE9PWzTIUbJH71o1nQcez5mnJ16rbsGqrfX/b2LDsFkLDX1mPXBdDGj8RjZ/dYlmqJ3wddQ
mOgmgjoQlFhaeCpkYH28ER3ZSGaD60fs9KTfEuxLUJSLylol0M9+hpiwEcp4USf71IxPaoKF3jWD
dyPlPPDt/IhXZ++BtfZKc9dnaPvQ8ZINqzJ4O9qu5S/ntUcgwYBgpWH72kCeJkYe4NIdmHvX0S5F
YO2KJkAXIvME/INaxSd5hDWvfyQOCF9N/ApN9Z0snfeyGa7yayyU6bF0OKnN6SY1n7H6NqotBRMk
ouqwHTN7UTnId4g3KeN26RsAopmTUd/2x8kuUHciDKwN9zBo/WWY7F07hgesVbFmnWlLU2XnGyyG
oxbQ4fLHYxgk7w5G6IWK6yIc0CKadNqs6VGek1NpgbBlW0N0jWfJtrV+cpz1EA83OxivfWE+B4Yk
StGhK2Bll9HL/DdGgOTDaFxqoMp+r5AIXPrvHlUZeMLD1h+SF6EOR5vOpclRCQTEAJmixPnXjJfO
gGOsEmXSRu9VXDNINJtUEGQ7JifFjA8G13nKws7LIYNU4+Mwlcu0c/C0kNI4xae4bzZlxLmqVF9i
skCiYVuV3RWvxK1S0lMnhwPnlZrYo4s/gWVa7g9XnUNS2clL3X1zx+bQ9NOjKKdHeQRbdQQgFp8A
j73IL0aejxpefBH2KyWfHuuxXXXauOgwfcuP5BntasDlbQhzZ+kcGpwbl75WL8yxgDxQb6V7oLi8
XrVy+Tyxy1LXQWXYW8+ACdbuBF7GdF4R8U4BY4JntkjDA7Jlw1McD0f53hKfsazvmluIbC6a9G0U
ZacoZCggt/gIXoAUNa71Nm03aZ28D6aJnvC572o6g8NN15qNPJncst4AtH30GtLs00dEWlujE89D
UXK+qNOjau5rjGh+UW8qK6LuQGXOALOcTRdRDZfAGm6pSjZPti7S4aK046OI+q0D3QEeZ/hCXeGp
c/2Hu3qwzmalvgXEtIUeXB7dD9HR22dDDG8uFtfMwmZiRe/Sf6S3Go3g/khneN2ANfLts4bIWrl4
fX5n5N3K7jWWs82unOJD4thnUB23qVQv8LHKQd61dpYxHY1XO4ofMOhDUDZ2pZ6cIN1u8oHLYww4
JfimbVb+1ffaqO7bFqtX0dzqesLyKvBeDEdAxyf5fwwKYGQPisHpNaAhsXwM8xY5Gt5wGTg3K7O9
oZ0zFpFZbD1yiCph7eRgFdZcVpPW4qLzE6nQuskBm5Ury/vo3mVma6LpUYvSl6aEcOE9tulwMzyN
RR0SET34WYfu3h/ss7wk5ZiguuIcRBw7LqIaAxmd7jBcdr7z3EqpggY1w3VN0m6sHXMinHe1udom
1zwD1SLuLkETvTT8jSRjdHPbUzAIG3m5zaWWvkRuz/UR3FXBWf6tVBfn+YrThrOmV0gYFfN7g/JB
y7x0Tf35vgtB3tkR3kXkC18n3QpJNNMjKidsxvTR2CWD7y1Vq3lyovJlBNixsyLtLSLcaF+62EdA
R98ZLd0pvbcPEUPsXRxIif44qmsbDUksiFbxG0JFJsBEXb1KA4BSWJ6e02G4uHDljmOeHtn6fzcU
y1wYdP1hFaDF8DKsP8yzDRQQ+nWoorUJ7vxthl7P+OtfQNjjFI7bPm32WPQewiDSN1NkG4fUC00I
2tybbxSz+uNH05Bve6HKbEVXpsrNRGZX+E8kHw8rnCV3JIh7BxW3/SJREiArVhAaS7eagArKGwLe
tEMamWw/JutJIw5uGltpq4KmkCdoe+lnEFPZHyh6+fu0o7yVkGUwquEjLtVgz8Zi7VDXX7kyzK/B
D+go6ynrVqBg1pmp4GFCaKj1i1x5dup3u7I38ZCsx4ye2tisIAZhFkT+iYBHp6+M0yqtAQeWmFCO
xZizZZY3rT40R97ctJtEfRZBNWxYFEXEF5Cag0A0UYJLlpv5mvXXIy27xHqZLOQDzAI0T5yXKtOc
ddl21Daz9nsI2xpZIHAjF79+RD+3tQdm48R8tAeBnKEAAJAqdsxwo+IhJVUFSyvfTKS/JUp86DLr
7JhFsyB0dhlXzi4vxmesoPTLuMyjisGDSyAb2yst5KtfjUsutvXosdDBNvwtUVOsy9HaZbDRCJGi
1rYZ9BKJTCyehWKfrbS/6dV4i838nNiwPjxpOQtfEL8qfXU07fjwp0X9b1iamgqW9C+J6I4DzxSB
ncO1q5qm9cs6OdOLZsjHNKN1yzo5S4nELKNqETZc3ZWATq3E6jFPlGZJp7WBtRVu+7rYB4PyRYea
tTKn7lwxGHUMYK1pn1vTgcn4aIG9KZlH5ADTdZc6Ha6B4mOo1NnYRd9cHKkFLbhFpJ4jI3wanfgl
0nl9oTM89hkBhCHBbyxPM+qLrW7tgbwd4o7xhe8soxTdVsO19azzKFiuTB3UDbJjMQ2HXv8mTNbl
SfgijPxkgl8oRgdHG7lQYthqTIGsMT1luLpOd9XadtVaRDfk3+VQiqaDkvSwtaZmgxsF4Ey7Ta3u
KtdudjE80o+7MAwNvbk0WNJlcvMedyufIQdXyzkDH6m1dNLqa9r1byPC5oyKm1XLidV4dqOBbC/+
74ktZJxH2+ITt358cgzvoWAh2TivsaVcOcP+2Oi+Df/H/5n/5kD/GhnPYXY4qfmfZrjsv345zL1f
iqTpu2zXO5St0ByZhWD13fekWjENNsPFtKnV+8f/fH7p1i9x2OzD0GhS+DEsTdPpQ/2CpC1NYzQQ
CWGtDKzHtIJnFiUnTEFd0q57CkF5kgI/Q3nHKi+OupVnmLvKQK8xsjxgHa6zTDRqzCuTvsoQ88pV
M5izbQVSSpQcT/uVmjCmfgTJNjoblvNiuMg5OIud586tN7INKBccfXhqFYTqnb1Fo0Z5DNaBa+28
dHzzPfscYBA0WYJGmFjKIkHgpz6m0NNQD58jIGt+htAytSjar+soPY1uC6+1v2I4w01xzMvpTRcU
YjKOZmTe2Qg6uiYGD8GsEU3XIRmPqWBhjzP6CITmRX5mY1IfJzi00aSeypbjEr8qgqwDSmktz43D
Zh0Imhv4A4YqOfj2eBQDThZO+5rxlUjOtkzOTbVCefrMqpUrtnOe5TzqQ3xrgmDVGOaZOum7nLSd
brjPqnX2Iye4taPIpTX5SuvfqyTaNCgabRMhJUzUt1RdG14lJ7IliXBKOJynhqvSzNXLZGUvE/aI
uh/vkb3aC/xqMDRLKXFzNzWDchQnhxFIR+CopyJhv4AhCjLKC/6Ys9xbkc6+lGuiEZG4MppruVS0
TPYYfGjX6G56rF1KvNKqYM0XtVeNLzXk2ug7Sp3eeJE/F/pIHt4iZFED8OaUsenpkDsGEk0RIK8P
43oJhQcFBRl0JXBRuf7LRX8zm+5e61ENMdSO7c0Z+zctj75MLCG0Vv2i0Btqri1bOdWLTjobXG2K
XswwOmkZjikneME8t6kU61nN2COkHaGEXmTRO6AzaT3L9WCa8Q+4ejPVek5M9olEeappdy2CL1Fp
w8LitZLxEfrJM1HG69yj7h1Pb13QXo3c2nVZelC66BC4rHbdaqPjBPTFIXT8jVwRNk3CIrhc+/nO
YeFeFONxPuHZmtN334Y6kXs93yejl8ncZWbZWs4ZSQF8CnQjK92lTj1Qbr0ys7nKLVmHgSHz31SF
3ac84eQeISpMzukmJtmpQrqPtxYDDVXB7jGBLLUAowNHlsF/6rZdyd6I4ViuZqfC+/mfhw/k1/86
PTm6sMiQxiZlGuovpOdkNKJSNy3SbcT4ltV8kVO/N7yvrMaYllsa+dbQXR3MNyy2qST0UtSwkjsk
eWLVgWsvHIwPsKDZyOR9ck1iax625xcQ+msZjW9dFb7n7vgWOYqUxZ1VPfzi4pdUbYgrSR9Xd6xa
+nX9ECt6h7gasFWo6AezY87JMEWuVUja7tCOO6MsyPRs20sK7xEfFkwYq6j2oTOdsjx8ppWg30G1
8PA7oTKgPfxSVOQb+hGxVkJLblXOip1Wa0A1B53ZOcup7tjYZwcdbS4WcZe9WNSMj6DHgq57VyuD
cEsucDm+YHzbgwNb9gVyJkZ122yOa53BSY45X3xFPaO1BOUcvKgOUumufzTU4YpRaNfAlgA23eXw
GJnDkxDMJ8gE1JerkgBQOQS6bXJyOSPl9VcL94tmfOnYfWN1uchXA5R28vVh2/fhIb5XKrHO2bnK
syIW5lm+CEDtVcUmKEvaKz0OAM3DoSlAO9bdTcMXaeXj25jyBthdpiPRS3BMdlXRXN28vap3IA/U
lTb2W+jdDEvF2i/r96Rpb4Y9XOQF3QjqWH9z+v2i/ZeTl47HwDYdDAWW0Chv/ln7D1nEbCNIABAW
4vcy3vccIhorDAXDuQoIrRyPJVWmQZQfhP5/O11rv1mW6S61VYOxD6OF/cu06Zp9m9mjyHaeDwbT
QGI+JmTJQSJh90UZKETeORAjp7j2WU6Jf/PBqQX/uio0DMuBNqPifBfqL3++F2IwIq/Id3rDUoqd
mFzpKJzSrsqo0V9tI3whAKgBHG+lEDvY81H2C6Jx+zdvRF7fnNN+nkmviCWPgIERDDcHyxf5378e
Ad9AIuTUECPl0lhe6hZ1m0Q5OkK9HwvKJklzFQL5Kd77VmN24+ySSy65REwSynmuuQszk6Xf039+
Z7KC/a/vzIVCL4SGK8T8ZWQqYNlM0ehkO4K1sZnCSwyMB6WmLTf0LOuAXRDS3L7Oi/+ipnqZjG/U
qW5+fcmt6AVm6psRsD2ai2eONV38LeKapyKZHhs29kbEhY+8V1a+IO1s5VpHFmhst9/GkbUDUr+Q
NUy1YR+RDNc0iA5OygxtcNlxLECvrpIclizS36itwLk+J1BSS0oDntPSMx+3lQPeZux3SWMtablS
4ZN5Z95GrqNUv16XLMOG1H9U/BEokoqo1jxLU4gwqoujtVevSN9Lt+Xlo5cqL8GUATowseAKzhri
FT0qhlTH0xzKTtt3t6DKs7+5Qn93esgAAAt3jmrBCPjr6aEnoZtCPs12gV5v5AKlJRE5TV7nuuPw
qDXV/j8fds343XE3NUP2NBxWtdKw9Ocxwe01h8o9V6ZcjtVJ9AXauR0Z0NL6a01ZYMPM/DLiPkdD
6S3UtrvRDEAtkx4MhmLg83tt+hLUGR6/08TKwHXhoOvZvSHkyaBSrku68WKAxagc/b7Wj2HjkL6Q
jXyJbKz7jBRn8dxSqJKv2zuIuckH7OydSXlO1kwTzgQ3SA+aPkAPorXMDqmj5pxa1dqFVjmm323i
7OWCge7HVq7Hs7DbhPWrE7AC1MiVdW0BokeDiSqKXTjq9hoZM3swDTqKWShE8aW+Ds+4SlrOIujF
jodpyIvftAbiM3UmHdpx2uKxjodHHAq3EK9xR4Ga+qTxrCfUDqscErLxraJYn7NVkyU9ORtEVnKm
7flUtUzLOsWqLKShEVxLJlFpyyGQne9YLqPwNp8Cx3zWWTb13SE1x7tBid4VxLi6b60cv92MRfKi
Jd5B6CyEL0Nh7ILR2oF8PHaN82x32kUWw6nnHIkd5HKFcD5XkXMbZNvEsBtA33oYdLb0fA6lZxa0
/XMPd13OgkLDleuob55jnoX2t5PPb3ZshinYnWt4E/R/2ThNQslLUzGynSxuy4L3wGHXHoVXPMmP
nNnFLvub0fZ3o76lUpCDqU5RQJeP/8nqVuljiNp2ZLCNKVfXlO3Z//zN9TOv2H4Z0UlJ0U1T3rpA
av76R8KgjJtEVZHJO4QR9lZNiyuZbtVAeDJ8LEGj7CFWyys82vXosPPR1GMdxO+yBlm5LEYae02U
wdq1YAqz4HUV/RxTFO5081kwEAq8wFHAc/IKoGT0iiqcqlLHtox6F4Y6XGYMZ+nw2Pr6YxcxVFcV
4G19YsuZnmrbXQyCxTjHv/XiF90dWXU3xxwFgNxEEkf0GLjmOWaJPBgULOvsZInr1A8gdrqbfJMW
K26Uo+fRsG85LR2b1bJTfC3ovzhobkKs/1iw3b69aQIkQTocHTs6ZZVxCnR/rdQjZEiWMyyo1Ems
Yqu64/Q4Tv6947HDA9x20Cu2Y/Q+F0OXP2nQn0g5z9btQGGKpeu7xXShjFRs2fl0A/HpSH0SjqST
GDu59Jd/TpXQgC6ynjO7vaU1u71SsKtBcsEOyB2SpcJ78bz+JkdwuX6cT4P/7bv/Xd/d1A3mqH/f
d78Pwvwv/faPJ/zRb3fUf1ia6bImUwVESdrk/+y3O+Y/HE3oPIqXlnWjrPD8T8ddI7MIS6xraMLm
P7JG80fH3XD+YbC805jJdJuyLbPZf//fv6xS619+/q+sTS858vgar+2vxR5BecmBbCowbXCJ/3pt
e73id0FmARcLkpWAT3XvoWRCQF4vcFBYr1AylpHz6nTaFZcWuxTaT6uudp5Ll7KzZZrdsul90ndM
0NT+uCgqHncxn25II7gkeWottX5AuSkEZlQH+ZxbPRSaDQmnI/pS61N9OXk6dE0YyX4YuPspOueN
TopNgvXEUr/FMWh7gYF3Ud+yfJuME6YzWqNA2/WDVrf63yzk9d98JbrKd863ohs2Q95fhzu3dSpP
60nymxTh7nydGryfKGfAjEx8lKPsTIdMDXdiPUzGWfWDHSat7wqO6VVUpKuK2ZvtGRG8rZvxafw7
t4AnVUMi0ePcpqgDjNB37edR2MXfrXU4fLy7vwzWchegmXivVcE2yPhlseMFOtmobVjuPSSkKfKo
ZWGkD+lgq6Rqu/l2nAAU9U9ZKBqMUXCyKer3e7NynvJIlk8AzJCvndjLvk/Kpcj1td2PO4pb9Fci
hAgCJVGNAzYtpapc4BhkB547/jL3US/UVnIEuUP4bTRtNX16CLWSHbdS/UwtgsgLrzmWCRHGuFuP
Y+c/mTr8IKw+i2BwnvXO/yqKxiTZU9urE8Ldzt5rMuPJdi5+gJS+Ltp2E7rx1wm4EvJapdP3qQKa
lO26vVTqNWphmD+ACuMwWJI7+gpbhn233b3JRJOSOKmU5y374J4wDYQHvgJjAiz4wm5+6AFavgT9
qhN5495PWE8HerqDSP1U9pJFUaNcyGMaWMpjQftk2enKG0V3PA6ise6loVboCO6hcZFk5aG69Fv1
ruw5WwhOpUyhiv1o2rdMJ9axGtJi2fAiSu4DVWrNBzPNqGoGAE76bkuITrJ0R+0lHm9DF0PQHcwX
J9hrDjVQr2wuoeUcTZX+5VRRS41T0mxSZ+Mn0bdpsteuB3k3Z5O3qM2RYJ20PmG2pVEfoDix6P2K
jKogoMelTdEU+Hi5arvqubAqjmUfFsuyHQay7PUWY8gKwOSR7ojkV2YZoj87WYZIK+8B+5NfrK/o
P6JfK1uKLV8cw4mhjpKJGTmLdNLQv3XDIRXNq1eRdh9M06KZzE0QZi+KnUqXWU9gu9plmymfHnwH
VtxYjN/S7msFjmuZEI9TjOb3qqlfRVKuI1CDwhkcpHXZjzoKH3QaxAtamvdV3Kh8j92TXRbfJlSP
pgeCWozkIAP98h1Zs/SOqPxIulJZd4TwpnL9VKpTtcwjfRuOxA7EFaRy+K9bUWgp508bL/PcGXEq
jzia4GYE/iKmIjnCowz05i7Iq22jREtnQKIfV29Cf8AdfGjd9GuteckaweiLotHXaltkP9F6qjgs
Ts/NBOOGlQ2+nRIjpvge0FcDdNzurRRmUJ4DulbNJycWtyQOD6aCYrTAPRMMUboKIl+lGgirPx1p
qebXyK5fcr3+FiRsDvxkY3ElyQiV742D5Aa7IOKVfpE5u1rT2kXsIndUlWglgICKzL5NObY0kbzW
jvMOh/t7BZckM40XBWXhUm8Y0EVNcPjgXsLOeo44nloU3MdeeIzLaNtU5dcB0TPegQtlwTfP4gNk
5os59tVWsCPxMu/qRMUpAqG9VP0Isq11TUhGaUzgM6w4yX2g37Zka7VNfe1nxpUHZZsebGcmX8n/
3dhkDywiG6OipSKE0idaB3CsUTmBcatFfhVNstEgKC6nJgE1ao/pokiM+zyzobkrwFu6h1E49OLj
h8gez66h7ArhrrQCF/rIFgUUYcdw7a7zvj6PYcyux89pGOX6vvbafVQFwCK9V91K75Qs+ILcg9Ds
cfhaJLaObALlBpjry8ffjQm594DYN7ibfIrRIAdW8voe65yQKi4lrBV76JprI1LXGq2LyfS/daWM
qumGn1SKSpqIHV8S+WqNdvEK7UE+EJHBQsY0Zln3VW+8q28nK1wiUPaAihuO890ZAB45Ry/ei9r1
N17ZPU/7EbjFotSoPRYeu7ZpWIeuugzKtl70CpgqtbC3OVjyhbAr4ASBVW4gn9+83iKXPGz3OruB
ZdDY7rLW/I1m9vdYJ/ZZoz0Z1tqMqmQFvf1si/zJd6tjHFrPDZtZTH1mubJfVJGFqzIcQIYBg85c
ij2tDzY2cOi61HT5WsekbyJudQXI19KCJX6AaN9T31sKpjdAW6HH/PVogGcgvaRfE5HRb6g63ydF
9egFw8UW+IrBbT5qNUnUcf0jCFlcu63xw6DGkzcZnh7uVB7y9y7tkPTx0OiW18J07zLXYQ50mgVp
S991qbbFzQ87kUgzd2JBbeKhHtKcZAFK7XY8YVWeuvfBaB/s0F0OfvpqqzCGhyqCTWXbd24vDZzh
IDUv0G710br3AXitxzTd52iJBmTkC18dGV+Ye0bpL4+1N7iTHUKEfCViCFbCsL7FaMlXkae/FIr3
VAXtySD9DqpGTqMfb7th2pDWyIgi4Ih4KgstWzUqyxb9guuO5qnQ420/Ol8ia0CALSAzkMLUplSt
v0dF+DKmE+wwy3ixWIhETUB7RIdyJDtpRYgwh9w9sqbwAE0tp2LR2JfJ4QOqho+BrmBk6eMd8YTV
xQwJYVdRYuI7Q5BYGM19oMNUdFK3ONkZ+r+m9n9MjnpDZDNBkCZ0SJ7wkFfgPxI90JKQpVpusurt
/GeoFtUi0XIVkkq9Tsdo62vuvvFLDk9jeFgWbo0f+nedtwdVDjUuFRfJXkSB1/+YUCpDoxrJJdK/
BmzxtmROtAwuJaFN4tbbzKC+c9Cb7gyn3QyKA6kexsKDPOgwbnlT85LY9rS1OCVOGxB9p95rnyYH
dGqeQ8dW9Lu+Mb8A4wb9Gzff5FfXeBE+SY5HTyfJL9sfEwAsTiX1GTk/3Fo6G7Ypnnzt/7F3XsuR
K8mW/SJcgxavCSCROkkmRZEvMBarCK01vn5WZPW91XOsx8bmfcy6eVJUKiAQ4eG+fa/iVlgkl4Ze
8btK+WG1ar21cLjo9fzXWI7A04m2+8SoNrjX43YnPUzDCBaAgvzKlnEKyxeSSbM75m0FXKV6taPV
m7T8EpvNfljMJ4lWgbRuV8poz4SfB2mYn8MYU2dsA5maVmev4HjBq6BpGC/3X8fy6OpLhRn9ku/F
x2qmvsVL+Gan5u8unRnzs/VaW8njyC8UGrUpYx8aXsyluVLn4ovrE/4irhVitdW3drKdcbp/GMaf
61jUmygbuoAWYATImm/W2GUZHa6nxYLFJzbLgNQxYhTGDkz1ygJDvaxfpn55XxtrOAywmGZJn6nY
L/ghGEvlllMCzK5NDjOgeiy5pXQniSoyRt7b2tQpI9NVotcF+35nesgRJfhShaVzA2GJ6qN2UKAG
+S3gJIxi6lOm589Kb4/blF51Uqnal92nCpZtoDmadQrWpHgBzE2sICU5xAX7Oc2AVZX0Igz90LtA
cW7K4JZlUvqhgeoezdkJq6o9cQmtHqXzO8Eq2C9XGWtlGBk44UzJaVEpiaOynzZch8hWwvaCGZb8
VJbwC5UIAXKR0V/qSBJSC71hwho6t8Y8G9udOepwN8876C2t5tW2CcsJiZIPkYeTOMn7xpKOOTVE
bxnp4ioj3TPzED/4ornFsZV57Uo9EVO/45Cr1NSxrUFliFTYXM2KrG+MgvjugqHhw+xVHc5FNILT
eyf+3J0x/t6931IW89iaUxLcn5wkSCwS7UPe/ck/L9Ae8nadiYxoh/77FvdbdAHhADlKD81Ag181
yVjeNBjLq1qA/YW5lwZLWd2R3BNcTCwJSG4gmhYD5v7nr6nH/W49qw9lmo7bRkCe57G1sEcRNzNA
bdkU1m5k2++z6EcrYy1E4TXVPv3f0r5WlX2Bhg3ppdUEyVzqe6t19A0buOjA8nGz4A8M6RI+6+ib
q/vbi7e537p/RHTvYL6/dy76I21dmb0uZGKKpKwpdovZ4f5cyJyvZjphYWjtMZPwmwI+W50qAiIo
y8fQgSaRx/Z6SdHLMNcbdaBJ3Y7OpfXIkImvraTE19mOFYrwOLM0DWwxuqYUgDpdeokh2ZHyVVuv
jhxycuF6m2YWhZmWvCcrAnNHaT6mswg2HoH06EcgITxgO6iQEdo8GipUT5x5IAzqjUoGeqxhzigw
40hcFdD0zlVoN8TtyK26LJWvWSz55lh9EI9Uez1yklMSt699Ic1EiaXf5Op2UYrmLPeIIKWC4MEu
aJJdF2crKTUVeIXP74w5OqETeCe/8LW2Kya5BVFq14aHQdrmHSCfpDDqjS7V+hOWWgdnGTAmNtbk
ZHbMD2XNUtEXSMaBXeYfKwuSneJQnddje2zEPEvKUvObqH0sdL09qgplTlo1bzqp9vO0spmSyV1v
e/qCjiapjthsMVycYcOopbFnj4+cdQzTx97BKjzikiHUKH+OPRl97EUrnQWskyBvlQqRWNpE3QuN
v4jNJNplFKxO3DAe8x+WFT3C6MU/K0vnbZWM0fO0lt9aw/yNNMvFn7PfOxNs42Wc3htSnYE1WeuZ
IQL3SO1LNuNRtDPVkRjTso8T7b/HcYMiMn1aqAR7bLl/kIVhu1c7y1U3x4csS50gG6KfBvrofV3p
P/PZio9ZiJvUbHZ4r/dJeunDPrnAK8HpPEJjikHaYVkbCEcgHLwMlYZn5OoTvT/2M74U5V4ah8Kt
1Ih+ws58mBeosHaGFyd5SSLWMkUrVos/o6w/LJMxurGjZGAje/UlscyHrJ4KOl3nc7dI9YPjhHRb
KPnO1np8J+fpJbegZxCXh+tqPWDwSpvoU4s66pTk5i6mTSlma4JNLviHtDUQRFLOTpApchKzcTsZ
mo3KLULlbEaqXzqsqnLzIyQa8VjEtH1npM4+HysfdFF9qYUBtV5E+t7MYdkY2kM0ZfIOQ+2YLVLe
7/JORer6rHQkHlbdPJv4ul1V1YLhm1Pbn8cID8SyhJMS/urHrH4SFLi0HK1gwbsZFa/BAVPW95FE
+S7pA2mWq/1QZkdtBHNgMHLbztzC7n0pkvEQA4naW9NMh0FcvuGjm5EXHzAZbrvjRA9XIxcQoywG
xLhSPqJx9RiRlbEoumezEFdOF4qt5t42qfAuirOtjLVzGx3wqLyyj1cMvKH6TkVni/fYMdSP/Whj
ItvWkRsNw+8UT+vrMNvvYaG9jg6RzLy2WB0t7WPLyI2biPpUVHnrgGZBibFgRQHjFstKcKSHKnmI
5ENLqvGpiUiJI75raV99TJf6Aolh9ElPlkI55sZr7mmldKxtNPCKVqS+vr6uMlokJy3KIElzzK4Q
ssaoA0gobKJq6Y/6lA1H6H9l+2gkxQP+omiSqOLMgbngUG0PcOSw05OPsbRciadBYrcYpoZSsGaD
c5Xlml6BMpf8yFrwYVvVQ5vTtycXKq6vPQV5w5yYZdpyCWQZtvVgli+GNNGCrcjn9q1ppeR5mAcv
I8vxENI0p84EjAjZn+RIE4yyXEdAq/gNaC8kyIR2rRBmYFDtFVqn+rNBT3U327+igkz/Og3Ncc5X
egAx0ap7Q5Bbt3Vkk1oz9ZfFKfrdaODJh9sOkgHQljVFSbfty1ObvbSQRawxjJD6TuFhcVy7r48F
cp/DmndHdNvyIzlL+oMYnOgoJ41dQeM4B0v8ud9KklPdsCRLjUQdvhU3Z0oWAu1dxrF0iMZ0Ny1j
sUsdXAdCmVyS1OJl6OYSqrpFG0jbSDVw67j5LiUgNJ2MtiYlX0xzKcTqBCQHLcdDpR3+3Exq+MIE
NBR6m71dTnJ4VXMgLSu2AMQfXGsDnhrTnK0H3WED3xdpQa3Rov+r070Y9hq73AmXVvHQ/c/SOa/z
QKoj6ytYYLpApo+WOv7rZlbRJo3XrCsXhnxYxJ/7LRXnPPaB+A3+ud8veeJhBFB4mehG1zH5Ptxv
lXdvNVIf1cGcI6qQhGv3J4YksuFRp7TUiMClMbFVUlMT5VHVIuYTj4X30OXv0yZrvx912QfTvOka
9G7822vvb3D/8/cF/7gry8LSFUAJ5KWIPejflzQW8WxEF/8/31CxhfHO/R/+uQlhByJvDIvm76v/
7R/dH7Qlc6SrGYvYf/6C+9P/+H6IV2u2wMJyVvzoWHis9OpsuX8/4B+v+E/v8vefKDNXbtLL21pE
i0yEYJ901Od0hWBDJZlQkLoqToHM8XSj454C3Y4fmbZPSYSduon0iU0df6wwGQ4kT3GSu9+3xYNz
F5K6C3NcuJeFzRtWz7SFjAOr6CLd8tJ+NtElQH1gBHBdfeHb1/kInCrZZ4hXOGwJx4CoZYMftrRo
22p+c/oVuf/cBJJWxNQAu5akAIWFPwYpqS5/YAe+b8fpFz2G0xavfzMKcX+rD2Vh4fExgmSivE1T
l4WfGqOIQidxujG+0NWfbNqsviWJ9R3DoHJgUUWa81DBpjIFpEqBVkUm9rtF2wXDqqG5kH5nsFbw
hPZsu3+MAnhFqcBVIGCZAoVFwodqI3SsQRF0a3BZ0AR2UgM/S4C0VoHUigVcyxKYrRbelgZ3KxQA
Lke5lZP+kmbTc9wsyAhU++FeQSjDhAxvPn1pk0GLCjsjU63fWv23DadiY9jjtZDhnhT7USYDJAsw
WAwhDANrN4YYZsUZRizIaJToQxW/WaJc0WFsqdhHy4BG0hkxn4bFJ/FfOszbeagMN4rKmwStfIJa
1mMQSCF0U0IzU43hNSEZFpNMh3U2LsaTIeBnFRS0PpF+dQKL5sBHU5v5ZivrSybAaYpAqLWw1Pq2
29Ww1XJit0zA1mqBXSuc5akWILYx/LYEmC0TiLYYVtsioG0d9LZGYNwSE6Abk5q+sYRnioC9TQq7
AUF/Exg4BHVb+9gKOFwtMHEOeQhHgOMsgZDTBUwugirXNy+LgMypbE0ppGFF9bHAoGtg0Skw6TCk
3gHqO/clxhi9JsLzi2ynz7oCzM6qnJs1e+lybgzg7P1IB5CxM5MFWNTHKIB4lSDjQcjLMJGhrwxH
9PSV/pu3WaD0ohCong1dDxsKMHsCuEcS4ckWCD4bFl91h/JB5xuZSAItBdi3CHTfdIf41cgpJhVZ
cYSlBP6wwG0oeblDTRGi0EB667Ux7zSFq9C2FZQ/BPKR2MiYVRV6TfGrFUjB9Q4XxBsEbXF8R2YJ
/OAqQIQ0epB/WtgLslNHC+m4yxONoth9wDC0YBnqAmqId2UGkK9gMIaPqgAfFgKBSErx2RZQRIvW
Mdo7gxJaIpuyPXsJE1kw547GaEjisBUTAVnENx8aINxF/Md+AwDC2fRWQWW0JxzXR8FpFMBG7Y5u
hOHYycAcdaiOq8A76gL0qEJ8XC3Qj6kM090if6++VQINWRVAIjuBizQ6wJHy3NQbppQM4w7QQdSf
Zn2w8SNojpPFcXMisMmOvB9AU5IoggvGIahLyfDm8oOm44zuQK612izYtBxqQ7mI/4fpAu6S0JUE
p+ZnPeurZLTPDHhmGpPeZacFFpYNttdWpOyanCwDXvHFpkLHqbfY2M0CuYme0q0EhLOAxplMYDn7
FUAnLgGXQiA7DQHvDKF4Iq5eBNRTFnjPPGLlFu7nZf/eCQBoJ1Cgqw0UFFesGcI5oNAVYmgLObQV
CFGtACaqtc0tFHjRFs5oBm/UhjtaCADpOnFdCUuw0PxQBaK0EQdSSUfqX0ZxEcA5PGBuNFJ9dIbz
1ZIP4WwoH3YAHlCFa4bKfZ1/99QhW/ioCZxUayphUkJOFQVpql2opXugqraZB+3UJL4pgKtWBnp1
aoCs4aEhcNlI1S0D84xlSveaHSdeWRQ6uCvx83sLB2Uwu02rGWTyrCBvQnbMOvvBWQOIxP7E7Qx6
OiVp8kez+VKbuAtSdYl82qY7CmltDrMsUnVqfvr3CPujaIyjMUrXWSTse3FF0mcDGJXeS3wlwTPE
m9iR6PtLTxn42Vbk09UxTal+tNXxbDuRa4xOuKk1KQksE+Z1X+9DdflCWGO3pJ0lRXkdBUS3h6Yb
zt+zgOtmEDLR4lwmhfLuXWXOoJNJncrmdyb4vHVN6YCMDGp9dHyC4cvOqXULNjP4itlAfldB+9UF
93dIjPcE2YyXZl+aIAMbghGM0bKFH/T0uIIPzphDa/z7rUw5FitXA80wV6mAODwo+mffwXPl+m4x
9+E7CT5xKUjFIcjiNMMb2BQUYxucMVc7R9+EcEyIkDb3U6E/U1ir3VDQkCfBRY5CCMkFqGSby3JT
CHpyD0a5EjzlWZCVe2mXS79bDMPIG1DZwRp1ZhGFxlzMzWuWX3NBaV7WSd3Q4qhp9DcPA54bMxar
2XBBJwWSYVjgDA1nR16Y+FKCpGYlOICgvbtLTf6/Kuf/osrBjMJGl/F/VuXsy1/JZ/m/2dj/6zX/
LczR/8sC+GBYKtkLWf93G3vb/i/ZkS2sMBTbMP489VeYYxlCXW2h5tFRmaOF+29hjvVfWHLKjoON
PSJ06Gn/L8Ic4XrxTyWHoik2b4f6RzVZZf+h5BjULk5Wuvb20OVWfQigbYMlSpPiGsIM2pgU8vJ4
sC5k65muUhQKOmQjg6zbY66nlOWhHukCfxQLEJIkkEgDbKQCSpHbtVxXBZXRTP2JcnTxgHA9tqaq
HzCZ+GysON5OU5y4lcAvVQLElAskUyrgTJPANHXwmtaK8kkjEE79/KMXSCcZtlM9aCOeDCRHbLKR
GRKUTUEmAxZsdXLyMga7OZ5GgYuSKzz2kTifDaxKPEnFYbNp0p80agNd0QFOddR4S4Ggqns6EEDv
kZmlVJmMphcWiAkH6loEQczj6gC9BKrVAt2qwg1pu8C7iuo2h1NOl69mN4Q7UyBFMJ6GUanOCtmX
Fm/jVC9/Gabxzh6QfKdcg9euv8c3EAOIm8BuDRUALtyjHE8F4kSKguyORMeGiWkGSTMiSx3hMEpZ
JK2t4ufOpFEQIBlW4YMjj5+x4H+NoEPhgRVwwUb4YDL5o6ChT2ilfPVqwBCDFAoGHahYqIAXIxg8
tQI4liTxQ8Fi6Kvk7yI9pr6G8IdVyWx2VUT3062IKcsmnQ4ilaILGYLhQIbYByfmXByBPWuG77S/
glGO3iaBRcOpgnQhpLRBINMm2GnaHaKG1edFh6uGvfYTTohkgAuQa03+iHJ9g61x6pkCytYJPFsn
QG0FxDa0rqLxPvtlilzauIJ1o3G1cRESRUEC860S8LdYYOBiAYRLBRpOsbTHTsDicqhbwO7yr7BC
Ap5aNcqqnB7eaYIlZZH7TmzpJSlDH7299hijr+HUFQuUsag8jhTU5rIBPv5azZW5V0kM9tqoYFI0
dfvQUjpyKfWJLbcPHgmmn4Z4Z+7IsBjLdFzkKYKsrDg+5nTYY8vmjZ6R+q3aJEuXeXYe0bKWV/o2
FKZ0Y6RjMAmezlsRRKysRR5COX1TDdMObtlrBsavEzy/cIbspwrEXw7rDzSFuTMF/08RJMCEXLNB
0qkUjMBY0AJTsIGm8WFNUAQH6qpOSH1vjVRQUuxQ7UGSvUWUaiIQfkXVXJHnje4sCIUDOS5ge9ZJ
AV5odLlBoiOfvEku4lMid5/Jar4NHcxDiZDBAoII4f2aCiqinRAdZH39hEO3ccqbR2tK7UuW0rCU
Yoi4MUY59UbrdyZ4ixN7ZFhUaqDoluZJffQTEvo2E5RGB1yjlGWXWJOw85vbncr59tUhZqaRFjae
rbGRbTchMs2yeqTIBw5SE2DIWSAi0ZSRAoUauZRyvKMb3NjA2zLp+HSn3rI3a9P/SJfmmA7AJwlj
IaGtX2UubHQG80zzVeiVc43xd9Q/DsbwO5MRIlPGxvON7Y4lluzQAnnZU8DNBQSzOVPgOekCjTmW
FEVXDZRUf1LV7hIpMv10y6VHweKV0DVlKJuZwG3Sk575Vs0EpBv4BCr2uhv79CxpbOU1s479fBwO
mHTqaIYqyZUK2XKH6YR2c9nPYCRSiDkg6s2JtHDzGAso6CjwoOSzZoEL1QU4NEGNsulpFBsV7UmG
LWqE1DVJFB4n6S0nztsWQ/Ym6SrQVAEmXfApcNdMf5QcjON7DQRXRnHCmWvS3QJtisHncwzrNJ6A
npYK6F52VcBI2uYzatQLNTXCT1iptoCmdiMNAjEc1RaeqiLAqg5UOleHtVoI6KougV+toIbhXkf3
AWRWjO6fZoFqjSDT+TiwTgeHeRzPisbLaE2j75fWOvs7EshXFGQvtYDAGslvuxdQWOiw9QQmNhXA
2BQ518oOvoMk69TpuZLzJ9LkTz2kWV0gZ5OR7ilrsk8I2gA/L0N/WOarIndbWyHIi2qo2aoEosS2
58qNhyDCxo2iLhVS+TJ1SX0dFOuljJX1bCsdEps6lnBwey9lPTmmUHPhfklbgCKfc5PC71Li39pa
zafU+lZW6Ji5sy+lpWH/q+2XWvHLVBkeLS2HnbZetZA2YR1gi6tmIWLuAZoFpcJdiyGmKD9WQTIZ
19RZKMRby7yRSZSQJ0ch3xkbLQJWNc/WLQIdpwqUsHBa0mbgwlk+1J40SNQ75LWhA3/9DPUyPWR1
9oqt1nRxahgHNekSo57rp2JOdhk8jUDXmQ1MDDDtJDJw1ikf4UuaINLkCQoNRTI6H3OStfXv2ill
csmghyFSAIs1h0/KKO1hMdCyCXQ12Ty2v7Y6BMaAWWWOtWbaw11DNrK4Sujg0idPP1fNuMhpI71q
2PUPuvNztKLZ78k6IGCk+GYUOrIfbP4lw6R4wHqbOOuvbBx+pndYtMBGN8LAhUnpkEYa6zho6dI2
sOdDwymFoHv1gaViWJXJW/rmWUazuJEKMNX4tfi1gsZhxoXTU8v1GSCn5A99/lAXrIXSQnFFreTQ
i5TnuHZUcgdMZ309p/hMjcjJJHM/t5RD0SMt5GQ63V1TWDOz8i38m8mEmGcL8naEv4e3KLC4VywQ
qM31l2bnrMqyywS2uxQAb1OTrSAdepRsAu8Nf+5aiuyFsvzoBAC8N0HAJNgGgE3xCuKn42LJD9Ei
0n7rqF/6MV/21qgKw9CIje5gnaMRNxYdZHVgWJnjyoIjHxnzqcFlk6pcIdpo03P6TGs4BcSq/TVb
Q7WtlOrF1JuPvgZ2ngnseaSz9+ydA9Yc+Q3VjuYxG9rKZHu1VOAZ0uiU4esNvi31FoyLjjpyZs4W
sHUV6nrSgaQGT3dpYc6yurNdUmC0qwLWrgpse74dnfa1fpAptlQ2Upmkj1nka0Xf2j0K73TM/SHC
9ArC0Vc8peg5iPTobhiOqQo2vhYA+bzGClYg5WsBl0c2+i4N4OZpLmViEwh6W8DoF3acDnR6LpTG
DRXmNaUxN5VEP+0wytd8brZ5RfWXJWLYjwYsIKTazLQySlwKcbtqTV9trZGvmAFQob0lWS/ttaQn
EUwRQ2/oKV+7YwFm78B2ePTWdfSKmcSzs7yuTPTzXaFDJtfO7e2oKJFwJsHJjFwXFidEgdbc7JFD
qvs+PMNory8ZOeD4bpsr0sI0ROJKj3hrOYYo7YJZkg+ZVd5UXC+2c2mTW9ZE/tla8MnH8hVKbF2X
9NMU8a9CJKFNdvXuDAAo0ePnJJzJQY7t6OVRFpE40mnQ6qs43tgiAW6KP4ZIfbMrb/91//4gMbay
z9on7Z4/b0UqvRFJdV6bUiDj90r3nLsh0u+2SMTfny5Fct4Y5OtdsXFXZtxv/ae7/+mxeVTZ8meJ
tbm/Nm/Z0UNmEFpjUUgRf/7Tm4YNMnLXnIecMp+EEf///GsjK1D3/b0PcxJtrJ1T6Pj7zL/d/PsR
kanhrWejXvz7aklSKTZGlerKf4on/6cv9Pclf98QQ052XvVEsswuPpbGpBT4P6//8wvuvy2r8Wgp
NMn588H3x6hUCoJLZrt30o9jsKfqK21n3IdCq0VUCkTxoRIj4H6ry0V+E4O8f3uC5qDVtcQow8gY
21Y6oNw/fIL4L2ikvfML0vJYEcwHfykFd7/6+5/7Y44m7GTLDEJ9iYy/H/KdKspjd+/9LJ/pd0f/
R4xOFxgszSamvzl/UcUJjQtGaC9UMnf/fVlIZe63/vGYrts7OUVFvVjELUe1MVDsOVTgKMi5k1Fj
BDFiRX434VeNrOFz7lXoUjX4jAphUDJs1Coa3fu7//2z3MU5wj7/72MV7I/cWo0gFHbVd+P/aB2l
Lc1Zpzv64e/j4zg726WCg5pipT9YNTtuDLlRHglwQGwiQimr7R+CQBQ16Kbvz2g0F2rq2JJsxyMb
Q/9/ffV/3FWXZdiu+pERfTIcgEbiG+RdnwRSg4f3nW1yv2ULw/L73biGCGQLd3VTOEu3wnK6FT7u
97t/HmPcgavcBNn+YdmuB3qBNg8p1ciix0Nn+yY7mwDvXiQyTzQZb7NTubHOb/Oh3ET7Zdt4+PgG
I0VcazfhpWJsH9bD27QNep8qEZZ8Prb4S3pCK44hVnijm/9QnHLbDcJb6xuPEKi2J3ODfNqjFWjZ
BOuh86iO+u/iw7CJYoO4echa7y213dPsZvu30vLebGlrXpcvHhg8PpCq2s0gzVH9ggsvZTcu7KA4
vYW3no55Ah2aUWPbXQ/Jnij4ke+mBIQAj7CWNtBTvjuPhkFPOdDZ4fW46nlNjM+fVzu3Ys3cmGNB
EzS/bvqRNGe9vHJY1iLoVvq6vzg8C+TZdd07xg8AVvMHlcjSmfw16WlSPjQojEIfxir0gI6eWEoj
yxV7PtOixYYWoL2sIgysLnx2eM77CKSevpkegGciugj9SXMbAMrZDu3x+E3OmZwFUn+0zijC7OmN
75GdBjvga+jDpl2oIW2mrcmisE8nftbaYs2INh1+gM8N7jo6+Nv9urgk6emw7Qtfv8Ygraajg2dw
RSp3Q0hgOmebDfMXuWhV2goItrlTPkZ0tAioareeACRhh3ObsHRqNABGhyTfWiW2AfcPw8Et9zgL
1Q+6NdKcSoHLp+OAJZlesjcjbyGjk3vydWVdO6Ogd5I9w4KWF7dcfJNqZYi/Eo3uN/tKzd++5iGy
jdnnP/obXNuA+U59hP9CYTPEPLkPstdlcZNX7aqhSneRfeM7/YSbkOKO5/iAo97moNsbCpBCfeRO
9k/5Sx52BsfaDuKf8gOGHhyw8TdG4eUHR6dYXsMnZsWNo9Jg/Tn46xZwq5fQWfZz1z3LW39mZj1V
+6Q99xKIn9915aEIxA3kKXPzn2VxTidzW2SvSrttI4QdiNmehg3NRh6lu+/wi2ARlSRz4KWmEfTY
X8qXvD5J+29qFdT73sf9nD/26s7aVsXegDlS4+l294AY4xnn6t4vNM0jxDHyg/Y9f1NvoTp0omWA
i8qAVWHtdWX1Un+4jZfiV5247auSAugJ8PxGmcGgSF/N+tHpOD/1swLco3nsyndeDt08UsXx0K8k
xyP8hoQCCEGpP88fUu7VNI5gGbYnff62HuSvgCeHH+RKPpR0h78um3fgfRhL1njG7MpvNNoU57on
av5FeeWz04UB6eXfnH7QZVyE/EtSiHp9ZnBFMaIN8ZEGZ9a+les5fuXH8ZZcEDEn1uqe+sUHr86Y
yjR3kbYM/BXHFTrBKInxpmW77aajLm2ZDBb1W0LZ0Q+fjOSu3YMidqRTHJ0ZlDklCvx60S4r3oC2
vC6PdnfI70epxH/MfmnqZ6f+QvUfN27gFH7T7qt2jxmRRWILvx5pm6Qnqf0JXkLnDQz7plEgQMNG
cD/mSDEVHMiWnTJ8auHDqCHSXqnLPCIFcpkrmvJdxiw7B3BWn+3bqhyaXkHhzkWcVxuub4BkZFbo
gTdggga8BTbOb0hyqtcOt76WQMzj2iMXaGAj7oWgETec9wGFtKt/2cpm2WbtntZm58O+cobVdsdx
Hd3PxLWv/eaSxE9GQD1HY7XfMD1xmTAtTO0O1bxF8fo66f6n9qgFNXYkLlM5FuIFsye3OB1WMB5G
X8zdzLHvDCU+I1AOwxfz6symaAGRyKxbfhvc8fkqp/KVPNOyVYnGNjq/NHI+69hVb1RMSNR9cKmg
dl2+kHH4uJK3Oz0jJr8sW/1mXq1zfJ+akgEbAySxvnZgEPJN5sPyA9HkhWNA3o0sRrDqPyBH04cd
XpctlZbomZkzOXHi6IHmaFnDC19B5x/jADD6eLL9sLGh3+YLH87sw1Q6c62h2LJZFsOdclACsXLo
OIn6iQuztPBLzML4PDb3KKHZn6Hv5jdYgY249Aoyfj0w6qUXvQ/Kb8yZWdyl7XjgZJHGUa/or3Vc
ifcOIGicFNKPd/0mnX/PoS9/cegGj2+BWoArictRvH36RiaFaddI9mDguYJ5lqn6/vFaEUiWW52s
2v20Pmi820gv1iNCxh8YJH5Yjyx/nEewF8Ym/sQtL1iDyeOqZhUBD5jlW2yiWYdZ2CG+31dCjMac
jXKQXsaYM8XY0MqHWmVEXlPLYzFbH1fOKEOL7wrG1S1ObOwZDu3G5nQglw8IJbO9+Mmu/PXJyGO5
sNxw0x8apGKefeUsOY9c9SsrcbcFd3eyHgvej/UgeLM+2Iadat44ntAbe0wKWiBfpbP0ohw4Sfzv
LX2d3S8OgnmbXc4Lh8k4c8S5ye/nZzH4WULHg7hOjWMNsZQfCe1p8Q2QetVr/qreOI0IN0I/vFnn
HlMnV2OOCpyUKYtjZeFKzEnnKitOvG36GZdHlfPniq79hY6izRqwlFFsX/jSEz4ChCf8zppXMlWS
Z90yi3Y/3nkxMUrBkHaKI1NltC/XHa7irIFMkK9MgwpcDX4taIqFw978YHE3zu/8Cu2DXxMlG9ZQ
jqyx6f1O2vJR1gdOGsjBfemDP2Q8F9DCXvTMsC/2lIStRxTQC5cR5wVqOS2Tn6Vx7Fgn972Ptp9Y
gQZk+uDQaQcc4aL1tEfmf141i0FqzluGWf7N12Lx5yPYisOjaQFnPHRfXNahFXBWECixZEOa4ovx
0c559KVkTxQlnXjlYu5m+yZGqe7nSoCMlHEiB2GzJ2k8EyzoW5otvsnF20R70ROy+5UO4/lG/iAm
8Tq8sG7S9mk3H60w6jLwlzZY4pKHdHG7KUDViDSI1hy/PNJnJ3L6jPre8XRwhLQLp25htZtlOEtP
FsnAHUZx+HUfaqc7kfwYyZXEHSKcusXqezSPeZzsVo0t/L4HKrp4DeKQ7gFscG8+15QPcuhMqeIa
50/7xiZ9UwPn2imzmORU4J3uNMPmeHlYmh9lESAOTj4mTrxMNsCNJPyv6F9MMN7p+z36+pM4+Ep5
D9G2yXR7y+FJNVvCJmGkQlvRUb2pysksrkxRFmmJ6YvGyYUMhkgC1C4VkXeWU9FZPCVoRlJamljV
5sbHRtM519WrcTadA23mOQUREAzY/JQXZ/b1UQwDuzrXrcgNuy9Rh5mffYnb7bI8EJnLU6BW+NqT
Hzuw29A9WfMrJn8iV87PU3Q2KgQXx7j4bbPXf2VptV5oK2WQJhEw+0COPEo/xDRigIHy2fDhN3RD
YjknzmbsFrvZ8aaHVt9271jqoWPrDbSfQW5smx/LsJf34ZYTPQy7VN/O+pY1sCyPsX3pufs42xcF
60ignI5Hd1AQBExyffskvbTtlpFW/WC+YgTg8yok3PN2cM4F4VCEreBZTzzHR7w0uVDCxLSC2IAE
mLqnKMgOg2hlduVfdhJosi/Jz9N45Auz42BsBTFqffY7LK/EbhsV7MVzmeKH7hKks2J0EJEveYsD
EM2efkwgPLFAudp5XjCo8YpT9zV330VJ8e+R6l6JLPypNw7qs/JB24uvW1g5Mxmz3ziC1bAJjZmQ
9YOm0/tGlh377IeGjHQf6jvrp9MqbPjj9warnvQzwt6TrUzi3MCHGv1rFvDCiC3qNimeIPFxKOx9
8VFX+9k66IgpsO4aYAi5NG3mxzW7Jo+ST2zpGwyuHYFt6zMAe0CORXLC/VHSzt17z+VeBCykRK24
PO8oWdDnP0iuvKkv2Ct8cclVqc9FnCIrx37INQoaBLGi3vQEcg6C/D2Zr3njvJFvwt0oQf9Aduir
/2aZso5O6fesdWcmE05ujOguO1epFyGoUNziPJ1JPlLs7B7lhGbfD4q7aJZ3GdWTeIsnXUjoUkgu
YiN5xATRx/eo9U1KYhPpWnO/IHqfNnS00DtYXCD7yO8NnY+ASLiUEfUOv2w6iXGiDGLwDBLp2F92
/EBTeDm8TlS6jUMq0UHLDsqdtbMEUsc4LOy8X+nJxJS23Ia4iTLzd5tk/jEbKp3PbufJg985v02T
Weh9wMuiDlIULjxD9QjcRLmVNfZtj2jnHfmTgjo/xUyCGq8pomfTsyrflLeZaz8/0UK7jS/3wAR5
NpujD+fChWM9OUbwv9g7s+22kSyL/lAjV2AGXgnOk2bK0gsWJUuY5xlf3xtwVsl2ZWWt6ud+ME1R
FEGCQCDi3nP2ST68pwFC14IYWys4aOIQUtlVSEn3ti2FAK66iQT6OD2GKtOQjeQM3z2K9PcNqaCH
lMvgIn2WmjXgAffR3bLo7pt146vZMjPivQixxEp1R7PnTr+vKAxry7DYJOAlaX2CjHw1GX+KVzDQ
fNesnHw0hMxhMdc5+r17ZyAk/R6rTnJxXzWsUhKJN9YifPBO1Hf1+8m5lL9ZOY21XV5sOpqRDzJB
3O2SYUx+dY82qkbZyWqkbeWq3YZhx1WRrxlkSLDBLeLWjC89QX8LDgUTIylJWAvIN4V51OszaLRF
CSwCbh0Ojccx/kYybOYTlOu/qLwBKroLMgMSrVioBqKDo1w55U38PqrL5i596V4R8oyE0y2gV4wH
UL5LjHhLbNH2vjpyVVZSp4Uo9Mb//k18ozzVtzRiEKiRrEUx2mhv7PaM7IEAVg07MONFuJJgnZPg
sCqotCE8uDJiVJj6xAKbfUGJliBnZVU5+jHfGRsk64wwBRbb13HdH/Wjz+i2qo+ezEgIypPpwdXa
nLzt+BitIpRrNmggjz3S7ipz6RmvqBeWRbEKzP02zJkrs95DYHWtJOtWmJMZcAcy49Vey2vGTC7m
q+ICSs46GU8UWVYYeZFYaDorjL3CUftct2tXXqd02inc0Ue116i5EAtT7cCktejdpSEtSsI9IMKt
I0I/ADveSIfDkOxoYxh33qHYeE9Ksy3CZQTZbqljD7lhNNVeolN/0MVC3SbRSt2qy+QePNrCP/oM
Z0sUhtJBv5GXVLwZFQh72/ZHdFd8fFzsgsPHKb+hGaT5s3Rfio1A4qptslVl7PONdmx2yJaL2wf3
rC/9o3kjUVJYmDfZKjsIzCoPwbaRVj6zUOUIXJPl3U3RL/vHYBWvjc7xxm/Gi/faPNViKYjXWBZP
Gnt8yzuu0EEfBXqE2in6BZfVZ/le97gzROdMOWQWPp0HvujKsRg9FokTQt0O1rS2OmlbZigxmGxt
shOOv2lMzBybMf+cYxLZmavqW/jMKCpe6JB5G5m9rO6CkPH7kBHIYoK5WjXFax48GsGSs1i+L7Tb
AaKFieVoZ8mfzLqscsscQZS7kPgXZt1JAqO0VMXihaUTlz9mCFI7LWKSDNFH2TsSLeHp/0yH/s2k
aBkerRVR1Csvcaodgv2IMfMArSWmrsJ7gRVvqCznFzBUaqc5dt9MJAjMaa3n5BhA07acBvZN+YxG
IfNWWgxyauER9H2gmcWqipYOrTYLYdBiwB97BzJkOCm249GYwZCBPStd9fUOYyz2mNLcdDJna/jE
dJMV+vAtAqGAzYRQwpVp347yHaV+sUunNTtKklXARvApS2uqGdJpWF85CpQFQ5yZbGjbDOFruuCE
ALx89rfdd1p/rJpAeZj0TRbeU9yy9jRX9bNt7JFYLIJLY649WGanbOG+TKO391TTGlqo6/5b9Bk8
N28RVRjK70v5Xad6srS30bBwbQcojKiOERLTzxhEuYpignHcPiE+TQqH8+LTwMwM848S3SI9ysWS
tjgNKKU6Ug5QKKP4q2IR72gzoQ+ifIACiBkCozyKjlxaht/yBz9yqg2UB31r7ZjkP4zFnuy9e+AF
crh282t2B0EE0p8RHdA/URyyz/6N1pHjsI2fLa5VnWPpjm0u3O9hKq9QkFrNsVJRnrIbsZP1++Cl
WUpUitRp9eJfWnnTKOCHnfBeQsbE8tkuXvILJdX3OrxjpiVtEu22qbGFnu0M3hIlYbgU2bhl6Ij2
YMld+CftrjvLz9ZLIy02xYbl/ZFTUl23D/Wz8eIzitISX2cewM816PatF95GhCHF+gapQPPBHmAV
+JmclexDJxKi1o7qfc984gl5+BQ9dFVY93qrkUME58M64ByEdk2TAKJG+py/oU1/t0/6vmRlT13j
BrkAagG1eIg5oXErtYt+xVQFhsZUH+mCW/tMZGDCgkKnjrHRb/oc9IwT7Ou9kD/dY/0WPOXPAGuZ
ld24j6m69eobD2Yb+Xx9tDTcj6JCeWxMgwGXpDhYp8qThc73A4ooyXpbvHmrxFwp5kpa4eBniT59
LSwZN+0b+R6LltOHV/Vpuh36bb3t0SIQCeW0W0YS747p7ck+F8XiMV9nZyCCI2W0tdCWhDUsEG88
3NtnDBMTeIi+6ot4oMZ2udIAMqbR9uI/M4UK+ZbZLLluxZN1i70O0AxyXIb99tk869mSuviNykgO
747i5yJcK6zjN8lJf+6/g1vJXtX77MndNRganrHdP3IkfhThbZsWFLQvmrc37x81ic/2Dr/oSV6Y
ZyAQWA6lc7SXzqAjEg4F9zZewkMpNu2iyRzvNUGyuMA7vG2JJxXfyJ1xjD2TM6obkUKwlruNul1t
P5qZdKyJGp3jfr2kZ+0/3+3UqRdUDswhhWmvvS5THZTJET0jOk1DI5kIvOBGE46X7OfH7CI45Oh4
NrN9y5+yw5FIUJBRSkqS4dgNP4xd82+Sqc319UTNa9E9iMea0A5nNoPNz/p6aq2FvNIQTRmgPd6H
3/4+Ukp55xG5KYhprSWj+HHjTT/Oj7n5lLXuW/rVRjOEn5r1buP/9NTf/nJ+DT2jV/T1allJnmMc
VQ+6biH+K/0VjdqtW9Atmm+8YtrGfFenYU/67fQry4wqeWUSwLupep/Aqn88vf3n2/x6zMaZ8udL
zA/Oz0niMthyqYE088vffv34454PEcOZ/+LrN5HmqyhkuDR9/QIXMBuZf87Ia17IeY4TeHrtnzY/
f2wUoR5r5YHTqvKYQHJOJ7ndrlBGUfyaarhBOqzbHJJ4WSS7sC22um76hF5aYqOoxclL6HkFIbWr
UYVkLTEf7R4q2d426OYXkaphdMaV2SCfKA0dTBeXdsO3MJpJb1ZUnypNebXNejOk6ChrQRlNstHV
qs++WnaOSsvClmwEIxr1n4H8KQctb+oIGypeEFqQ/GWZinGrrdtW3ooSWQEZpPZW1ZHJ+tFz3IW9
Y1T6rh5KNHjiMZ+1PlHb85L9k0oSyWKC4HcwuhOX6RmWlLQdlqG8VUJ71WvMLYvoNky+eR7zFKoc
HYs33bJ3UtUzVQxx4XZxubbLgPVKcONXyVqTTcYu1bsdr8LS9mZToC4KpT1W6ac8kK7CGO9SPVq7
3lvX4mNQU9bNDDi2cjOWaeagUbHokurg4pr6ZDYyBdCRoo5rvvbIRZ3eSm+RmoGJK3OdxRHqSFYA
dF+5iuj2C9Z6kE0aBZ2sa6WTH5871/wY6h5eRq58R0lyEp75zYuQsAJ63fSAa+W918XvaVcSBZiO
TAL8Cv1q8+mn1htt5PTQCLXdZGL0Nz55TLm0HQukibrOcrpWkOnW6bM5hPTK5X1ZDHvEJOAH6LOM
7rEPlHugRLcD/JGgK1FHpfshoiOE7QTkzTqpI6fsDOZiDPduiapRU54am5SwR0MbQ4BbyqrRQeAZ
1sGj5lnrr+ymtwrRn2zHN7ISvmnMtuIeJM4oeytFgwFP1SNhn6mh/JGHzVvlCajzo8Zsj2s8lLKG
PTYY5rGeiKtSqfvw4y2yUWWNh+nV2YVqYFy6K7xcex9xqZWufp/Uw7ckL6mD2jiuWjVGZ5R+yB6M
Pr+RDl2VLUnqTLeY6DZ9QhlMh3piaVOfmollGErDzi/C71niaAo8dy/pnnKLq+tQ62C+2qrftVF4
7NEDTTSHZSXBY0tIAT0D53oZQREtC8WSiDdiPZkol5743l2VjK8Rvl+CBcm5dauSVCFSBdEGvrDW
p/vkOXKM8pK0qLWtah8cSStZri94gK/1YNy4dKUJB4ccKfqnvm8PbQzbxShQ7raJt8SzPZjeAz76
PQQLuEA25Q+CXO/7SwkCCoYl2MCQXmau1IrjBdqT2likG+nKtXgXqv0JgaHdRRm7qy9AE5qEBOmy
i3+EF7eHgYtX6x5qPcA/U/Tjytf3si+dR+GuUfi6REmWBzusP4BIkpfK4gEi4xNq8hIhJupbcjRO
Y6tfjRT5Qo8hVaIjNiZ2sZJKQddiyL6HQ0IGkdrcRCKznGg8I36+kQu4ZHIJQEPz3E9X7cJj13wD
OkqzUfR7HYDRSlbpbvuDbKFGt1MnTj5L03Vqu+Mqbll3pQvIDbiuSNtPrRofUDuTwOWxLHTdgFS4
LDwYRvUcNKwuEqWrFygAKcPYNDtiq4hW+SWWE31T6+M5l6SLz7k5USiAMNj5WpbESxGIneUN9CqN
wGma8HXo5OfWR/6llLW3ERBnJsoY5oRBpTw0+I4LFkitjBNQy4NBghUrGnFO/JiZaufdZh9tmX93
a/o8Og1IiNz+KJaFBgzIx8BqKq7TGGa1UtqYWptOaG4W0nEhxHnK2HrNRrqfukTZU2Ls2ZaxS8Ws
D279uHjV8+qpSLsz+/w8lsq2YELbNyFdU0k8exZFr8gGhFbcJuO4kfL8NtDAhUgpF4bSHMXCTYJP
rX9Qs15beEQaLMLMv1U0ldRwI6YiLyIntGUD5oeNNFhvUXQZAiJTVDuijd+lzPIRV9efmkF5q4iL
nadFb2Aea6dW/TerBISGNBiPrMuSn/E7LjKgqfivEIUvBrN+wBf1CbKHgJWao3/0UKtr5FQhreYM
HCNCnq02oDzYhKuwKr5Ffd45VQ22/FalEiLlRFYmH3qiKM53Q6NdUPgvcf1m+COnulC6RUY4N8an
cYVQHzTMnQSuyOuL6oy6elKVUlCXs4GVjVtu3S6mW1MnFxCGb2BV86WpTK2uqVanlcs2iWOny1LM
60P3FBhjxezUvkH2qWDp81nCRtTrEbBDbYoBE/SmuRGZRhsYAkSXUTHPa4ogFtrePs9u1ZTeF1Lc
lKj57ln09kD8nbUr4Rg6aQ88IrD1Z1EKZuwi5ahtagohZfQICOM9a8lwqRrEPLjXKdbmOrMnwDsA
ySIUBIOhH1VCC4ea1ac/BaNlSYjeyI3bXaplstNhMFYhbB1NFVq+Kmgz4HhFa9LHWznS3ZNHydFO
EH2a6vBux1SnREXJKEko0bYU9CPrnDRYXv22sXm39EnAP+GYhdLHnCe9byrysloNUz+IG5QTyl64
IwNigD07cEHQlXLoBIjDVlWTv085HP9vKUvroB7+k6XMkBXgzP/eUna4ptW1+hn1LP/4kz8dZbb2
B3MojGHC0jXNVmTQvH9GK8uCCGVdU4RhaZasaTrM4X84ysQfBGWxWjEUGxPYDIj+h6PM+MO2hSVb
Ag7xFL0s/zeOssl38KujTLABhMiWKiPTJh/l94gSFCdWHJIOeZBdd6eGsTh2Gohas+76/WiRWyQC
g/iznLpKU7SHAP4IrUSyBRlarRw53OQtGoEOVkbAPGJ6LJqeM99rg6b46cdMSairlsRKTk9L3dfA
1fIdfMd0L0+rrPmeOt0rm0bdMUf/evjrd/Nj8TggtPv6dY2pf5Or0aGcFYi+VXTrgGa8TqWXMvlL
m2TyGipd6xbSbpwWhpFg1FUnxKVV+bxWMykUU6Ul6p1RezXCjN2WtiDbk9l26vUTFUBadr7kH2Il
6FeGYXy2dVNsTLn1tWOZAOZqStbjE1lkvqlcUCqDFT9jKmc6pvaUSgX7e5fTtZr3kZuu8VJIGyxJ
sCtiBLdsL0dV/MuPRB68jsz8cFr1N2aMSUX3kZXHY3OKK8S8MjIVJorVpsjTfj/fxLpGQdJKEGQw
84/dqV+ODcsJFZaZ8400yjRm5ru6aPJtzGfOEq9aui1zmK+3Mb+XcXpD8735hvdRryvR0eoHvgbg
5ueb+bE6K5Z9B8Qlxd+1LYit1icVZEiXyci4rk2Q4dhfkYyAE8+ymPaBr6JBPd0ItVuylGm3fY2y
DZIXVZ46ltZj6z/0dtDvs57IjFGsA7nskYOifkSfPMBT3jNjKSme5eh+RhX22cgykFzXaGPRHRZh
1+yDRF13aKu3/Y0ntRP8hpk5HqQWDCmlVzWDuSmqli6LQFmIbkxOUCenoy32GlSEBdL6dAXhQtt3
sg4cs5Df7Mw6hpaa7t1JEDrfKE0itsJqnfmnAF7w2mr8U5hNKGlvkpHON27wj3vZoLfUsu/dUWP9
MTDv5azC6WlR2GS9sFMn20mztnw32KaEUm3tsIHonFV4FmI6F+AZEMsDK4gyDVeWUKu9b9EQrBX7
0y4QluA0iB1mLTTKfzw7Tzyu0/Mzteqjr3B6T+xcdduGmsvepWTbuBpBUSZE2lZ5lyp14BCdnPrE
ZiBdweODprnbN8k4YFYkmzrJw3wJwJA+37Q7jMHiXComze68G+Ca5muR5/e/ffZ0qst4rulvareU
aO3RcKgnah7ygJSiBjfzuTlJ5f88TWmd0pFNCVU2nURtbXImpe9li+pYIkKsGrGv1Ba9+8omBdCH
3VEV9D9dJi+rEY470CIu2fC3IQ01vo5QNn+EZI4CpjWNvVm2T7FkoGxqbJypabGJooCifr/uFZcI
sxpSEGkoI9L7TSVYICppmu9HHBMcvy3yRWVSjFsDBWgOcoVuPvM3K0Xy4Q6UKCFqyAQ/+eWyaCF3
mAI8PPi5vaYp9F4xIS3q6cc86fFsJt41gSu1L728JjDCjtdS7715Awdo1tpMw2oj2LaBtY3awGCx
FRAT3VbMxsnsk9l/e3W6gV7x5735MauT21VkhO/z2W9NMuOiIM4DioSXQCGAx4HEmJmoLrBuVFPw
hgoYXcg02aySDsyPt4Tqe1uQbz+PQfNDps3KSpNkJndEtjR9t4cL1TG7iWlYLiItTPBM5lW2NQud
+nLK1zkfCz/uagVyp8Zot/YkyZYj2ldpAKdCdWvCrVl2e8qugZaJNoy1y5IFB1SAyO5xCbVnP2eE
UEQz7COPIHXVurXlXAGWPO1Z7JqDphy6YFos696TodyNCV0Eon8ZX3xATTFaw3n8nce3FDNOrxnh
j3HZ8idmX4Kb1SyDdCvkHB4nmAKJCnyHTQ6KSX4KMnpBOUxnCJ7ISZkSDI5aEi0uxgBNbW+SchCW
R0kh9HJ2XHwZMFjbI7OS6m3S2DTMpkoe5JZy708lwflHrMzfC5E16A/y3BmmTdUTBVM31Y8hUuVV
FiTxoaOofqA43HDCQfIs9n0YUz2b78435vTgj3tKFa7ciZ9UepkOoKgGrYLFF30LJEzIZdlOVZCD
wGBLDoPcJIemM/JVJhH9lNSE6Bkpa6EUKO8eDEW4c2Gk2sTATwBccovQ2IxqYu8F2Pu9x1G01qLk
Pq0Q1tVqtipYdVKiwROH5zkhK2+vhsSQmSblCmW6FsyPDUauLO2YCXvSMc5XljlsZKHvzHRa2BYt
tLeaM37j2vlNGnfmLjDiU4tTadt1/YgxgbL4EAJMdTV3GVYDggtV91ZWJO9IKKNCo3mbgmcdwlxp
D0DQiP1eRazO5T5317C+JeHM31RSip+tMj4ToY1qIqiyIdXDha08zI80uYiZO9dwHLdNQcb7oq7V
eG9XrNE4Beab1MrDNSFwl2bybgTTtCeeJjvzDUZWyEB5Eu508pPNuRz94xc2NaHUqZP4o+y7m8TM
uyNgTsav2iM6B99UVcr35FZhazLbq0IdppyqlHncPgdedh0qJm9qV1IPlxp01IPY9GDpAMw/UCGd
hKyqWFYQggM3X7l9d4l1mtE4GEPkOM9DFMO8atxjiaOSyiAaEns6pUnXlfH5bku9eE5a4zFye8IH
pWrcWP7wpsf5qqJ93HEyomILToSdxhvFp7NjacqG2AxUBIF9SeTgSA79sDVUlcWe+gle8ZwNo75r
iNTsWyp7tRyMl9L2EEdo7VodQ4KgyuJitKiugvhi1n1yTpjjqegDUlhZVCipI2NZP4OYPQrog+vA
81/NrC5gBtkrlfnTijUcXb8Ump2Jn8voWdQyY9zGhZrgCiH4M+vjZVZl03XgmmeV50igIXd1pkRO
XazkbR/Vym3hG09JOuzZsukn+Y0bdKST1NPVx+bSMrZ4APDbOxZpL2umqw0yGuLHTSgK8HySx0AB
LZIHQKD6sZcvFdckqxWfhoaRFuLzew1AaN3GxbIs4YC5o4Ee2mX21xvf5Zb/A7t+lOW4QAXdeht8
ryAfcbuHI5MMm+y0VQL/OMvqjdcSA2fJ3qGH9BJSG409A4GnQG9Tqd8G6jF3LSV5h8oNtMd8YQAl
OQwImfXMp8xV7uwB45xt4rnWTfNGodK707qB3Wu7VyvT9xpe5YVphnC1EtjI6q2RgOmMyJgA3ouJ
sElM0DhI6npd1LBGycvQ6W+i1+sNeP8uEwdQRBQPhxoVQQHsloMgdqqUinNtoZRGzooOXHGg96vr
uAcAOJrBJvDTlzZDrB2EXPIIBE/NUqabjCaNBgOyUal9tRr0ZbYvLp2OkCY07nESJVsts16iIUER
oGvYGyjMVydDAa9ArQa1U591pwaxbtq0SzMfiEZQrXotj/ZLbHUnyeadto8NTTkjOPhGTYSBQNRb
+qVCqcp/0izVifNKbEcWoYsgyG5rVSY2IqIooXU8vccTTSWkejX514U5sSv4ZnLa72NoPhmjmy/z
MTzWesyUtMp9fJmho3YqfkWlvRs8n6CGKZm+pAna6/b3yisZCDWM/VpmRhujdcUG7g5JB922d42b
NsxszmK0UnGiUZOP0OyaBZqkhlyfhlgaV9ZJ0YEsJVxzWPqei6wmwysA2D1pH7JE/y5J+SaX+eCi
stZqjCvQBvDfp2+eDwRk7KwG+7MEU54vZqGY/ltGyDGUiOZFFlr8JtfGtUXY0LFcxqeNr8BGZElc
J+iuNFwPnm4uqYL7AyI6mcRwRLV9ss8LgzXT7N9q+zBca1w2WGLpOcLHLy/XfG9+0tdj6fyX2TS1
/Ktf/x8fS/CF2FIe9BQpa5XZ0dyAVKcrrty7dCF/9CanpU4w3Xz9+KNJOf9sMGdcE9d5Kt0UR9fI
DGW+Vxsi33mCNlZknKSENcP88HyTTM/6eurXY/M96rPM3v7tr79eJsz0Pzc2PMB7S35seH5xIelY
v3yBhJh39fXEnzbw9Tpt5E7TRVKJWR3/8wNkzJw3blwTcNTa5AgXz+F0jQvmGTw9qWVU0riI59X2
/OB88/Wcr8eyYVrdf/3823NAnaJgluoXqpBIgKfX/7r5em40Lxi+fp6fMzdqvx5LmzxEpz4/8y/f
WWPDlYqsFBn418sBqKnXURfe5VqJ5zzrzFvZ8joi7Zlot3gxf7oxplnX/FgxDAXkfnrfwTzXavOp
jPL1+x8///XvtH++yvz8qPTpPsOc7BBRuczJeXdUkgMowjI0CJbCcQqZ8Wa+O0LBW9R9gU6ywkoM
FS2Dfcm9r5vAU37+URQ4iBlMt1/PmO+lEl06o+o7J/r1D+a//6vHOGOwMH+9/NdzoCbd5XTh8dCp
MvCTlpsy/SABCBdTLlk/UhH/n4r1H0qYCjVGKov/voR5ulbV9d1vqo+6/qWS+edf/lnJNOw/aEZQ
eCTfwtANhUDVPwuZpvoHU3hDNVluKBoYTqBU/yhkKn9YUwqlZVgGFf45eezPQqYm/6GooKym2qNh
y5ow/ptCpvlrFRPyl2wKmxwUmbBhgMK/57OpgyFFNM3onHdnEOycE3S3/FxdSxZ4l8ACd/HTTrr9
kZ72c0reX21RoZxK8dSge6/+tsU41VKNWVu+BYDkqi1i+/xJMSietjAvXTDYf7+5KSH5lwg3PiAb
olarmYqmWVOe7fv1Pkg9Evzk//FqyR3LPMqpiK61OEsdyRwu+RhdjWK8/NebsigFa0Jng4Kt/bqp
1oxlOyvBwII9+ozi6NOVgk8W4lbkvf39lv41hFdmSzrpBybHwL98ayS6jzD6+3zrSh2CIwt1U+WT
JBb1mJv+flMyx/zvO5D8C1uzqHOakIV+j6DORaJBrcy3alQqTquKi1XQobEMdPQY8I1CAPyzdnJZ
M4kdCgAY5ln1itWopKe/fyv/ksbHSWQohKbybVLA/z1e0WwTS6L7Sg0PzIyI3BMhA/eDR86xNFx6
0rArzfxw0dH//WbnT/jbIQSShrK0SZ3ftvXf9gCZY5lqyhmHkBTtQlHvFBPkSdbdF3V/z5KRS6p3
DNPxElrw2TIpuJZkqNCC4/zhMrfoLeMxNKLH/8vbArqnUhPRDMQhvx5uiPkbJfbTfFtrVQFGHzot
AmY0sR3Vcqv+3ohTUxY8ENJbEwat0Cy+Q3eBRLJpHywqysPYrDvDA/z3z1HwL07wv/yaQAEyPIHw
Y3j59X2NTdgMAcCOrdQUOKRaJVuWLAdYLXGCa5wRZk2vuX7BQVf8h7HlL3LjOUR+2jY9qJ/PduLU
tVZq4nzb6+pNJxAINB6Nfq+X6Jn3l17Y7IqQSodhvAXBU1rSw/77T/8X480v7+C3b6WLEp9qNu9g
9BV0cWZ/oUB6he4XOyDBPv9+Y4qY+mC/nZ6o2SyL4xICI4EJvx2cGfU1C2B9ss0EQUiFeYBo/dkJ
3AeDaEEDFygHU8qKwVNDLWExTDU51mL3eqluaxt1XyOGg8XfDPFwsKeIXYga+76z16zDLrkXgBlp
z55o7jW1uc9CrEjZc88AZwfhld4JC8C2v4zx2k6zY+5tGiNJnDHjdabnNwYqbiROSpdtskF9YHrq
5BkMkso6eul4ILQDK1jEk/S6QevenNOxLFhcyhwrupO5LStaTqi+7e41zdi1iuH4MowbmRqiryL5
EHZ6Mn1i5yVNRp45XLuK0JRCcyRPpXze7zKb95gKA8xXeksOQocCCGJ2gsQMHRqi3sLbIg9ZV+F4
qQux1arvEYnusSkOMImwDtv0w+hm5127Uuzwk3rmJ+usz+l4UmwOYTnlMwTpnapX79Y0FE97RkSd
4viksucdNpieNgBzb7w4Pv6+YANt7oTXzl10fC65N7Zd3z7GdbPS9WpZsj/nwaM2+oNfUn5BBsQU
dEiu9G0uWskOUhjxOhuIYzcM93Jg8WU3107iw1ljs1TwGTUtnS7X5DjoyFtxMrS2i8Tka8n6lPJ4
tm9cBrBp9xO59AnIEC6i9KjXyNqlDKVLUiFp8z9r0zspqgk9acBONAVLu23+blOQ0no+Ku0AnIij
uND7ImzngyKIikOxu/gd1wllhIVrMy7m9r7w5ZscyN+UjRZBwxrvetXigB0vttWSAj9uk0Q/+FHL
39twse8iOMcLI/eucJIK6kEUFYLvRdtj6Imv0ybSsbv3u+lAC5r1tL1gKF6rEF26FF/VURz0aU8x
+Tn3uXE2I0GEOR5kTfqMsugqh8m1peABJewC3Rb/HL7LzCNHC7XGMBUGLczkouaY8nTK2F5zFwHs
XNhqlSDi4fjUKpdghezYpgQn2pZ/0AxKTpQBLiPvyEn9el2g9nOqIrwSeCU5XB1vDK/9sAI2p6h8
WSVEw02BM+IjkVfyrW7W6ItAi3JeHed3b0Z8vl5u76frblhQRwquCgr3sSiuHfS3btCOdm1SH5Ip
dWoEksRUbKZDuZsuzqy0z1KDwG2k/xLKfDcB19iNVgB6c9uLWlI+qsqs2kXh8CSTCHLUet5bAwqV
G+x30afhlvm6ENAmlEzFO66GN/PhWOjeZziduGPCcQAL7ZuqeHdmnSoTLJA62jSUQGH67Iz+Ysec
K9mW4RaMRQe+gOuULDEWA3UmiGsc1hDGqW3Z/rVumUdQ5uXktKPNMACDZE44D1vtdKn3m6kxxCGU
exrloNhYhPVwkacvitRc4ugRhAfmnRjpWzVmc+80kQ9rPscsIBj66hI3cB49mWV0lQptWwT1K03R
duAcaDlcZC+6WhJ+EyHIQ2m4ZNkdU+Dewm3SFZK6mZ9gw8YrUHQ1ZnuZY8lribdFN4BdrrIpma24
XIeWpaSeK4sFpDUc+qE+5iNqRhImTA1oStkfRBlIy8h2T6Jh39ij1Gw6sdXR3/b045epGvTrLmbc
lmzUp3rZnyy9yZZDr1yMeDq7yJzihVDU1gQu6Tlnej+tcEsZ2xU4Zhv9srvMCqgg7mnUoVRGEjsm
tyx8/oAkM63b57Oe1qfnpBY7s2YUJfiIy2SGp1ASbNYQ0iPnVrAB87YeJAnYSE0G7oAI0fIRc6OQ
fPBbglqkPrdXcR4+9R4+WD3VMMmicSOIUIAo5LyKfQ4KNFUXEcNMmw/IefJCzfxzuhwA3vzUPWNL
Ce4gGOJq0PyUNsX3whUPoY+5TMh3nWsfhiZcx12bEQ6Kf/DHVzTUz2TForv09vPB3yRdtrTopEnW
Qgo4oNIwvcpyNKzkmPJBNUTroSCBC2IwickkGWVD89G4VGAgfT0UqT3sOjfcybaaYhxFpBYPOYaN
BnKf6pVPBareDX6utVUkx9pGLF/S0zYasKjuGGEIsyOwTjWhiUZYKEvRccyrngSrFuj20OPW1hVp
ZZmkRQT5qDg56NsFhKq92XH66BLnoeYSMufFKozLMVvmxIspw7gNRxn8oaiwZMsW1fLU3gVpikK6
xqOVmHTeA07C0shO4PQAFrRM263ho7Dqs9Iwbg1cMxdu+2EIMsSSgp3URphBYhT8KDfztaqzsZbB
vAjRW1kBbKCIqvz83WUx51CL0C7VLlXZ3PQ9h0udlIBDbOUa+YO1jESAk5QQZKW0sO/GfO2mKV/5
w7OiVcEmNbutpnn4FKY5kab073aos0iyQ5sG+4SoU2ucJ5Pul2gEFBusL/wOO2lSE8s5zWXdxsct
+tELIo87AmRSPlSoZfdpbVzSnlPAd5uHMe3ulGks1w3EpDpW94pT1OvUb2Zao86ehiC9gdQRws7w
c5dzWXECrm15pV960/qAgAdk1RJPZodUd0yRQqpjLsjTtlsn7rjHt4IhwwIjyPIAaThVwZzvXNU8
hTJPt66bhhBZhaQoL32sjTxYmW6NlDtMypXGdRGnlpFtR+8I/EvmDGdi0HAuL9Oi149NCuMWc19t
tQ/UZNlRWXVSRut9SLo72bS6txCXjR9hxPIG49VbNcJcV7X0v+ydyXLrytWlX8XhORxAAkgkKuKf
sKd6Ub0mCElHQt/3ePr6kqdctu912FHzmvBSOlcSCSYy9157NeNjUjpXw2BXB5rveJOM8atqB5PQ
6WS8MpRLsGwWYD6aYBQ27Ougiq/DmrAtH3+tdSdClJmgyQR/lF+xD+621Em6L4ytGVvPPsMTOcMg
FFP2FHOUbsx4501LfZxrtMWQfhAaLqgrq4X5w1TE+zZXxGw2uO/KuIZvIeZtmcpjE9nXZiseihHw
zXs/9+QOy36EYdj12Ia0qCqRqsAvtq8KOI6rxhV37tQUMFzK21Ri8+Ua6lBFFSRiIvKiDIl+PKtn
K57LY5dWGwbzwMp5f2daA/+zxzhUtOGlk9eXtdPraF4LDLGbIbD4yPWSuvtljPKmLxKsREW3i+0Y
E/sqv3R9p+amSE8+dmpu/qxGBNuVLhkaCEbwXVoDziWDw6hkchQMagOv6cf1vrqJ48PsR2vXEbmF
SOG2sa2rwMNgOjawdsMH2lTUW8PkvDoGOZNzyE4OUkihhePTurY7bn3J/T/7zmHIU/SkJepPmz/o
166PAStMmhiv5d0gmCWMsSrWCUYtCa4eftOyvny194BMVyYBGWGTmpu+w3JxJKh81SSme4imBiR0
rpHRthflHPacSFgEzO0A86e5TUfUQG4JLbPo0JySkLZtvRk/o2F4a5miofkYB0LJ0cTYCj8DFad7
XxQHT1XmxvOi5jAOybaFvVu3Y0VGQRPvx95FLB8E64YTZtNFwbyRFeQNA+lfHFL5WUbwObTo3n0u
KnMZ/rrsOnjSBEm4MvqxG0au/pBhwstJR5AvTaYTY0vREmM2EUGnsw/3ITgB25m/D4riJGqGp0se
oWgmfwpkegNdHxdfA5OQSUTXPg4gdoC+kbCT3Ty0n1mNXe8cIt7ORfpeZp2ef77WEtKtSZpMarUU
RV0c7h1kYApHDCRA8Y7uTe6CeLgmSO3JV1BdcUmtV1GMVwLM440pqA2WXh3UpK29Csp0C2ZsYbEI
CGGjeLfEsB96/9KlfVgp33oucMMl05wy3aBMdmOdjVFlH/rA/I0uwRALS4xrqH+SkuXDve6sTOdl
cAU2paQLSl0UpIxrV9ZiXJZGzfkuqLMkSsIBbac5IqxJ4sjHJ4iyNY3sbVjNvLL2JetmTli6mWTo
ql2TYzjiy3aNWGxvWBOv1OYDGg0MCogxOV+TxVaPZVHesSe9lCq8OZe6XUKbSfLitGrj5Fkoirc0
7E4MHEvx3c28b9jFH36115VyGYhn7VzuCLL0ZGEO+9hEJxIbbxDSqUFpmqYghI5ku9iTuAdf8KbT
BoVtg9PzECXIvbPgFm9tbBQKvlWNpdrkdb8TlHZNQaGRu+nGqhWCq41NcMdVpLYOjelOD9cTB8en
wcHgzKa6wDWZbSMwtkGUc+O2kISsepsx015huUyhrLGWXl+FSBEm2MfeE6KAz6U0nyGtGKh6kFs6
XP8RLV+e06cZ0ofmwSeGwSZRtHQke1FwccvszhvgznvuQ67kDVk8P5VTsS1120HVN2WgbzF3eXY5
p6HL1JsyqVoig+oHV7ch45Q+VrhHkkCVkd6uWlzBW3yFh+LK8Jx8FxK7sg3i4m12blxBfwmv0UoD
ej3alVDRmtr6yho6IOh3SdUV917CPlfQfBEmO6+qNlj7CweqbkvhvbyL7mAQvEw0nvV7hYY9+VCN
v1wSsbZRFby4Juez1i+7J/NoVWLyOlh0C4OJCaaNSfOIqYJUtC8ynk2Ez95DnKEQrjiprXw4QYUZ
yYC2DqE94rCKtXFDcdx7XHgqexq0XR7HP8SDTtukH04p+cTrPAsvwrwkYBLVpNsOl4sQz+fPoI9z
cuLxGop6/Rr0vlqUurfQ/bEZzS+OnD966ORY4MTzVgU+OkwbBdy5S7a1GYpn3JgupZY0AavJN/+w
hozFpV+EQPvj69a2kPm1Lqa4TmxPulllUHbZu09eAqmOVGu4suJK1twT5ALf10ZxBefpMku7WwEM
MVvLhTHzkySG0rHzqzX+4YbD51g+ORKb137OMGeRN4Ud3flAegReHMpevVe49K4qa7qyFord2Ys/
kFEyNwspyYKXM/x2fvEM3PI18ze1ETlARcIhZcXip5PFZiz5SSPNwXl9HIR8Zqo+Jm1Ly4JPY3kT
5GAp1nSpcut+sgiIjezp2k44MQ331hiwvcmRubJh9EX1CgE4NdltvAnhRmzjaaTbNqIe2NCy9opC
gyKYXq9XVFb1wxlNrkN2usZ9N5QEPBO0l6kzX+pzWWjjlKX4bgbuad3UD+Qh4LLEtIKorito4pwA
HdPlgLTNGoN5SgwcOeiEWcH8RGjH2xzTAERB57t20ehYbWa/qq5zyS6ijcD84rL6faPtFJaeffue
TjQgeqOtXop4+NXUw0lvJfpTjZb+IEv3Y8IPMbG+EgI3wlZidpgVbDPG7WyLa1Kw5s0S87Y1BDG0
3D3hNJ1c7zHtI3KDdksBqtJIQYi9fQx6toxFX5MhuIfZ8qrfpjQ0psymWHUkayrATM/gs9fAZd8K
ukmhD5Inwd1RS4CK0XEIpc05uc6zAbur0a93JDIFgU0SiLU810b7M1XZqfbL3TJOGz/i9kcUTHMf
FcepxslGDzAg1zFRb8miNAG9huJ1lgx8nYy+QwM+bhj9zA6ohhx51VFrHBn17C2KRE8v7fND3Ghw
ahXnqL9qM8Z+aI4OMpM308QSbGsGTAwstnKc7jzYuEi2wLmix8xFdBMIReLqyMILYxrwzs+hCbLA
rXlXCm1vRiXQ95ZFZQbOnoJ6oKH9jXjYfv5RNP3NQGzyAHYiXd1bsyrFhE+pIfdxCzg3neGzZI8u
CAKWCq5HLH1mRrS4L2anRPA2eYtTM34CHm7rZtxmPUmcvUXhl1u5jjO9Pt8PWBDxERIYD5kQaM1Q
aO/kL3fp6IVqbY2Sdrtw2oSuerGlOKhuYYmfb7/We7SDgd5Qt9oBvisTzDcLjHEo6dnmCZ2PYEHr
9p7zfqgxRcBSGueohRg/2iJJqlUz9qdsnPZzhQrTAPxfzZYTwtGdVpWuqF1Q2HOnFWqoLJvYGQro
il2X42qiz0cGLqszRpobnLpQO4n/uxoN2qMkYjeQIdVb4TvroQoBpyI+EJcsrlW9CDZSkDvSGqlw
qgPtqQEdBvYLRygEQUhHjQ89sp7jh1bW/p4IDDsqdk2aGRuLBtm0y/tIUk0SrmesgvZGQDokwMUm
APmpC6FoDy1bTOZmv4pmsG7OvWcBOwvZbwR5lkvUeflT081XY4KoeA56eMBdbpEC6H14Vk7FcBPa
zo0z5T9nlMYweNMNKaV1Jan9TYVdAZl3bsTRVgBNng87SsV0W8Ofil1aY98VPsJNytPZ++VFCh8f
DcnlOsEsStS3wkN/0+TYA1QR9psaEKsq0OjG5tqRfAzsRI28KkibJO5mp7eSWfe9lc8MCf/jFxJv
fnpUb8QgkXMDihDb0U9S3eUzR0iygCgt5Wu7dLdoBIEhYd5u5sxlQ+V4s0MYdDR5l+eeuUCVSWoD
W34qKaM7T+KsgBxbg9WLhqbOYv7CTj0qxltQhhXD6nwlYZc2IUHiLQWJcNEzO33+0aB2U/MuMlR/
fb6XW0PQo1bL7bmaO79RSi8I7PDAaFLLFchsjhaUd471inSM/UBy7n1o1adWVZ8+A0Yy3K6t2XwL
XMrtiiEAMesQuSq1scmRB3KA8qivjXSorsf6WBZQ7/Wqn9JTncIXNhSUfVbIvi3mNyOgVqm8+Gbx
70cPumQVBd2ljas7J6+A+k4wNs5JQ4AcEcYiEookv3Cmo6kqmoJm/hXYHkkgRbWjPd/D7mVz82fI
WH7+WtUdcRhQGrEZnhRLyy2yXV6QMFp/wZeWu8i9DYbyaJjV2xIqshs9et2gw5zECatjkXoGKuJk
2Lgz9GIRi+vJHPqH2cyfCNfG8wnfDuRybmX4u8WdTpVPALwHfLeOTZIq+rnC3aM0mud22S2Te1EG
rdqUi11fWTDIboPSIdst2/ST6HfmUN9A88PNKxuqXSoGtZO9srdViMVWXWftLrMoG5J+um1j27yC
dL+Khgj6iGIyByFswEJkfGx6pBI57NiRcpv26KMgJnATKLS2pOLkJEW1lfHelb7GSMPksFTK31Zm
+pLXqbMfdWCVFYxi77jFXTGq0MKkwzzJuu/w84CIn2vBTaof3MXF8nBIMNXFf+38QFKTd9G/lbAw
EaXiPPX7wS29iy6ZKf9N3wDoKGxvN8zVPexsCTOYB5n18sLlziHSHSm0Jvu7WXGbxbidzoOxJfKT
N2NhAtNE4MUyYqex6rADIWS3CzRrWZYEoLRZ9nUOXu5z862Ajr7Lktja5hFxpmcu3PkhToM3H83w
Ft8D92JSaJX/8XD+XkLw9Daq088YwveclbjcNIVz0eWjc3F+9ocv7YiYUILxLuKyLi4dp4fa5+uc
myIxL/7xUI0Y11t+BQG3DoBw6iluj0nRUBhUW9cY+oNtpGgnohpZ9Qo5b2/HV2loP+RjpHYjApjJ
nqatGcVXSNjFxfmhj1L7omn1fQXgv/3HPyTQSrdZCqJhaYbR+QG4X/x+1qepnSN55V+8UWOTpsC4
so7rOx/iN6eAeWpTyzyVdRLu0gJoMArkMSoK7yoV8RPCsZrooK6hcYzzg5GZIToH7FEgZeeTWT2Y
srnin6cbaSGXtlPsh32igQAii3gtFUJspSOsXMsQ93FEyJhMonhL0E4B5dltdw4VAZsOxl4MfxV2
BOcvAdrru5G/cf5qGl1rC8KPLM0v1L7veTlEx1SnheSv0+wQdKRKcIrz9zzasM7v5Z1DdmRqlvdL
fQMoNu+8JX5zzDK7jTcTraG0gYAG0P3FSYlO0te57WFlrc5P3SL6ZU0hlg5eS3432NzF+dmgP4V/
+p4pEayGzqsalwgeedCj4/XeDNPrdpOf1pdO4YWXOexVLega9MP52YTGC+BsWbUVJ7jXQvUPZfaT
MGjfplrudf7W+cHU0o/zs6rpsI/OKsIZSX8+CuYMAkwSVdg7L/A+HVjlouzQi2fOzXzvd8HAtIkH
Nc9fHEc6RpSk0FngINk8uAaubE05H5Rjb4W+iz19d3bkre57JyFspQ1Zfpimo/vegbhfEa/HdwS2
sNxP5rabbry+wYzJBg63G79Zx2w1m6jW9WmznTsr/K3naeMG6S4xxusxNi00TPd5nPQXQyoVtEq9
25ylNUjS9jFapL3tkNKxDtMAPjAhPiuSvax9NokbpF5bRoniEHS7itQIbAvbS/5fSUE3+KtU/ypp
uu4uydVtn3TRZZpZyzpeyEcaFsOkiCi+iADpL+Y94k9egkM6SKlfTChSaozzUzxAhlWroM8DRUwE
jSKC8xbTQcjJs/ND4DT/51nsVoJITcXJ2R9nr5r3WVEPF5F0+COan3h+dv4egpyRMJgj6LHWZ07A
44QcImuoUJWKQHVbYbjOqrXa99nissYeR/Q83GFT8krcPNrrqdlEVYMfd9g9iRQJl4sryjxjwsJi
BngYw6sgVheit/FQ6YLqqvJdQDoZHh1aniIjVTmuzM9AOfvEu2wT8xCV07tfV8+L272kExWjNduH
kbqUzlckF7OghCeq58lNcO7q8aRgJ4luzQIMozUMcA/n3RREgQ5D+6umKO+ajLDGUFTbH7vCIMnC
+3MclXuMZoFDgweNzMKpQmLjVaZkRcO1f03c/LOV6pPGZOVaeFC6ffg51cHH7GBXiV16ESLgKReX
eci0C43oqN8AKv09dZnilpgie7+k1HrJTHHboz6hSvYeO+yXAVnW1UBMIBtyk5DxHdT+2rI9XPHZ
7Rr5Hmf2W7PwS5ol+lETx9zYYxwQATVabv4SViFagEg9Cj/8tL3u08YSva3v4xTTgyykgkNiixdH
3ryOBvbi9sVSY85tCua9Mm92KL5oZucOX74yfmUXuk7NqDkaFuMpr65wFe7v0HGizZ36+bDg4583
hrO1h6AFHzbExVLGGMEJ/HHvpwJBEtVsc7VIEHBGUT+JGKbfKI9j9Lgpmpf6bUS6EciSx8FDAgEh
kYo6O8/rAh/Pj6Q8oF28t8zh2Hu0T2dEL/HDHw0FTeeGygRhUXi9diK4QOmH6587PqMRxvHSrFYJ
dAuzI5PbttcujY4w6FucpAYg8Zq7tB63tkw/Yt98sCkWwQ7pmVXerWNUwmoAF3DPEBJUgh5YKIuz
D1ErY3Vwav/iP/NtnD+Ivh3lm3QFOpmUqaBtISL/F35Ru+AM0bfAV3bpHoqZXqWyzIgwj4YARUq4
Kv+k0gtoYzKOsxx8QkNNPgO1XuR4USbutqXqBqCItT8NncH5UobAjBj9ZfZ4DAXtLCWPhoXbmymR
TJldmss+oN/W7kPD/CNtFkGfUBOa3iEu0RaMoD1lIq1dW79JJT4m7IbIK9TQQUZW9DxT8iebvDeu
JDSW/3xRLE3o+hd+nL4ocEgtD8U9/Mc/8B69UIQzafDZocmt5x46UZPSsuqXFE/q2vIul/EQ4uow
Tb3a/Oe/Lf7N37ZMSIGOY0GAQuD/hw/EGdwcqD87VHriTYw2CCSpY9EzDi43hnAxnZxPErbIPFnP
yhNHotgvdBfGWPQU+OFMKw79G14LcXjXDRF1kwPk859fpfwTKYyIU9NzfaWwDSAg9Q+UuKIhVBzO
P8tG8SqjjgZRte24YhummZw1vFagc6kkPvOhD68Kylg9pj+azBHHfIp5wXSkxy+4pCOGa/Bha2M2
lcH+9MriA2nSRwZUyJrYOYKiLEyi9xLhgCxxWqGVD03dt2s4sKudm5o4SNwAp5Cm8MzToE34YRCM
xS6OcmKgkRdphjsvB264TJepfpXKjsS6HRjFTU12jQ7nMM44/uXucJrz6Dsuxts3X2Yn3bCB83zI
ZjxlTUvywvQiNMgYyxqJHvVt9FEujB4be37Ipui348bX9L/C7/LfsA8t+0/kWC62awnblZ5nyj8R
VqspLg0F9HGIZYp9o+ls4ajS/Wq+SaN3Msx6mDTm1RGMBr/0Ys43SSbFjYWJGJK2kuMARFl5WhOM
GukSLZK2+zX2mT6v5xE8Z8kzL7+IQvCTxh9ODhmpO2Irr7DIyXeDufzkCzJKNFvlTtbYp2mwOUTl
hMVzhCXwR9gaEOEs8OqYj04PFIsYkCwZ2fsbehQTjsrKzqm6BIConYhD5YG+ATOUDXCb5AjdJt3d
GDGYSq0Rz7Yye/UWOmJm2iifsXaMF1T2MztPg20YrmFUhfrfo4yH87y1N76zZEQ/5m0Mq6u2SdF9
EXuv4fo8F1QKNmbp8T4yi49eaK8f20Sj2DHyMsl7CAdzndieHo3E4W4szCcKPfAqEB8HaC4VaHYB
ueAw8K5dvzudsfbKKG8cLz1GlfFdCpZPUaA6LgP3zRoo9wKyYbskpcEy4ZW1IebDjHtXBe72JEdh
zZTU1Y5xCea3SXWsPoSdzDgTQihNM5fw32rHhOAiLMdPZ4waijNcfPpru/KOlSYJYHnAEvDlAXH3
e5hzn+uXillQGX0b43Tq03K4nWWmVhaOmvHQT8924ELWqMkqHLvmIivbp/+8NVj/5kSxXCExGJHS
9V2tAfhnxmrYwzFxjDY92Pot69MAtfFIDef/MrrLAjNpGSGKhZETr4JSD+/0wKzUTDpHcxjqLvsv
/N0/M76xNuGQcLmP8Er5U1Y2pmBolmMrPmRu+Iaw9o7y+aih72zEybqZj4FmnOEt96ypV7nKPgKz
frGV+1+uzb/Z3G0fvrVAIoEfmvdH6nkf90MgizI+dNFUwbzhruox42yxXq/gM8MU/2po1YbF/ZIN
85cQynmr8Q2p+WPwKdaolwucFdSj2cePwomwOqOOXcfV9F+YuP6faPI+Pk4koCvLtzAG+yMPlwLb
YQw+RocpTYKNwRQdZsXGHPAIU4HQw2za+oX43K3Lx3ZZmJeRCMYLz3SareAHAaiv5jQet32sCBtY
MOUSGo1CoM7Wi1E/OCsi5BZiXtn7z6uWkeTWHHOax6I0VtXgt8cxnZ7yOcGIY4EVK/ImBOJwyPdx
/WefXkiYJ9E8GGmGFbzGxEMj5vRploNI8b5Qvb8dRoC17KVyuxRRb9Fj9xQTUlySSQCz8knmYidz
/0YiBrv2h2UVz8wtDHxHQqeSF0nDbWPjo7IWxFTvYt94aao228TQd1nB5uucQdY1cF0HczxTRQsw
NeUbjxEDXJMzIhLR3SDZkJeiePAjuFGhnc8bUv6OvuneFX3445Zmv5f2IUiy5lC2CkC7nJJdLZsI
E+CaiAWcMrKZ8E2Zslvl+B4emjj+7sa4/F19/H9p1H+TRrErsI/9X1HA5qP7+Mv32Rfq5iP//p+/
3pRNF/1l85GWHZvP7385/vqfv+rthB/8u8eT/JuLMselP0XG4Drynz2enL+ZDmiOKSje+Q8V1d+l
Ub72eGL26EgTpRUyqL/+5e/SKPdvKENM2+PHlC1M+//N48mz/1WrRLXvOTZaHsEr1GIb+w9kfsdX
VSsnTNDt3yYXZ6eLrIsx6+zsBWaCJ/bCJ3vQ0H4+QyqwWv3H1+dvdiaH+2AUmIxoQ5e5YQK9BvAb
csc6louP5W3WwIZJR25vFwAQb5Kz2w0DDJxcUgigU2Tc9tpk6fxA92vmh1ibt6TQtLT7Qdi0dXGI
XcwRzl+7Irhk9hvt+zAPjzVD9B7f62Ig8nWJ8uesVO9sJiczzMxDMUCPZuaclvFWzpZ7DIbb1Cgm
LOFoamRdPbXh8pibI1bmY340cJUjdxRz/jmtCF1X1sYLoR2FjroneeXSQcFFocHQmCB30kLmbhPw
6W0ncjo6y2JCPOPpj9id6UdRf9morvXc/66y5Wut0hNutPez2b1kbq3dh2sySZBMDwrTNi/HqcmI
Y7GSbnBVFxwDXez/yGmTN2yStDywKuA3r4qqu/b7ZKPy8drpXGNrLO5Lnc+3blrcMy7BrVBmG1Ic
74vK2xQiyA4LULVplJgNvQ8+fvW2g+PeFDLpmwjt1L+QIN4X4msvHL1lTsDCbg4ono4TwaGhP8NE
YKzguRNZqJjRQmQ7YfoBIam0Glo12ln7KuqK9yrUraLH+BN4CNaFtVxGcfMGIfcxmOsHq27uVOs9
+ZH1jHEHw88xOfi5vPYJeyN7VDBYvRcGPIIWb10S7JepuhzHJkF6Xv+qOxvPfbv4pUgeJgqV2ROB
N7I4duP4NY7IE7DZW+VA8mG610yZpc0ugta96GH5TgbUTzNmHhwwT/Xg6JkOjB0rYhxdECdZOvWP
ENJHaoCHY9TP5DPf+564zTrrG739RmQVMefAOoRQW6socn9y5jduIi+TLqyhbEAAkiPmFgtv2khc
PEosrqXXs/Ca6D0e61nP8uddIzp7pyOK6sxbj6P/WbkZVOqxuS2K19EEfQYib2CIWC1JJOWD9ZIK
LhXuN8BgjmQiElzZk7/T66kyyRQwNZqG0UhmtsSrLdkdhmvFaNymi4ObIp7ZnrwVwwwgtri4lMfG
fiwZ3Lbp/Auu7U0mdepUl9z2yjT3XaqJsi4/aeX3zUR0I93Fc2MFL3bh33S9BIYz520YGzTrObQ8
A89dpzPvjP4CdjWBtCkQYqWSAxBDunZUVLIgrJ2qqid3lL96fGw2UDDwI8IDPGqyB2U6y85NwcGx
McP0iyZgxCZM2DFgysiMR3qYsDl3hRdg2ZyR6ZDVhzxMX7DcGuG/HxqbPG4Tk1BLxNeN6h5HUB+c
Wwm7LFjJUkAiK2QGxSAkuWadS6PZZGUyrqm0D83DOJA42dEwOlip0fRduwuSoj6V2Em64X032ZdL
Rj3Tr10uqlkInDtSIiyyav7hD7zlsXNnRFCI0yb+dHJGcOSBYVT7QC76J8/hEI3yoAxMEEgE6dNj
FQ/pjkD4q7gOTxGTQVjxA6kCpX4/rUtbYAuFz7STTmsBoRPMjHiMOaJKL5Lb1iIIJKx/ks4Adrgp
/Oaxa8yTH1Z4kFjc00Ni32EqljUeAuusvZd2/Iz8lAlowLi6648jhJOVWY53ophPHvgjpwTLK3kf
bIWJUyt/WqUHs9BMqaFgQ2Xmg5+wmIVr1xuvG79N9ybw58MUqts2i7+ZbzGfzMZTZxM5kBbYj5R2
v3JmHH39hSiDqJVbtXCkRH3wMETDV2uXJ7Ma3qeKF2kvxY0jZoowrLF55xvlOXeRXxyZexdbj47P
mJonC5L0IJwnbOKINl6wuiWMlITd1ZCZQB3QsIGOLFE8jmO9d+LkZwqLy2RadoaoyCsLOU26zpFr
8hS82AcK6CEBwo2g54J3d2PUQA+MkNdtXzyZ/HqhvGRrBrBoU9s8ZLncNkG/x8vB/4Lx/oPZ7V2i
3K9ldqbtFCl+SRxf+4xwt27B/rcsBXZli3MTD85lmGGanDgvQWx+e4G4KEuH/JEFHl7keFcBlEvM
cy692QrWQ74QftqjPoVF7UCvFARXaSr4ICDljDvTDE9mwHQ1765s+zil+Z2TY06nPGbhfeVum95n
3ObQqjIEyIr7bMi+w8S+XmSLjfcwfSgbOrSayruBpJ1Y310wnHe2YSekvETfi7tQJyOfDPBsWkHq
2owwsmzjXbYJ6GTrH2pGxl04DhuG1v2aeuVGFcHXgK/2urVAMIvlE6L18zTFp1DhsjtAtMMQ0Qax
gNnSeuZrgdvhzrWRWRlqhpNjYwruDUdRN1eTkd7NEeXEGKxdj02+MPA/xR3LdJeTlfewn7AALEl1
b+TE702da7OYUFt06X5M5KGCj1y73ssEfXatV7svKiBoRWJTyFALPuxbOCKiDVv7M7eb+wEvkzBO
SPt8xd7r4M3Ttz91WyP3rrPRfsLa5KGYcD7zpv4tgeC+X9R40S7E7PZ45ZRGe6pDXD/YGsgiOFit
wit2KrXO6uQs0aXy0amhEcFpLUVxJu8s0QRrwf+kikfMpXZtlX44o6CpgzxaLSxEMwF2lflla5j9
hqk5+x35aEbp1Xu4p5AzFghDhcu6GQC7YUqRybksyLuy+tUd0b+aLt+vTFZugbMc2XxIikqT002b
1zvNPiyyg6wcRj/OxSB5wVW8PPlTftmMDnC1/xZDKT8mi/wVpWIvvRpC3mh8+o6n4CjdYqTk04vZ
113GsKmts/dudM19WSXw2m0ynxEtmGZq7sawznRSt7iMcXHue9rEKi4eZcUtLvP6w3aSx2Jmy2ma
+tuGlIXW5MlOTRgpFVZIRZZdVZgWgwsY3A72UzloKlOlngmqcCv1FA/oP2wveElTGem+802oDIAD
IQlw8EnmwXdRNES7+ZRP4EubZn6RnboA5qJHJlgMOQFSiXz6tKsKbCc0byobdiuRS2P2yDwaMtpb
fjNoL+fQGpgpZOyIudM+KsdJMMw2Xww9JLMHVkJghruh5UfMUr1gPCwpfryVCbN4xY554TgTSHcP
nbyUOVjT8GCp6sv172zffMf85lcbId4HNL1KWyXIbU6uYUluRAnh0Mf/p4/Mu9arTDgzZ6wSO8tO
Qr/H8M5IJyy+VHgrokPvZMfejKmP0vAts9PPpA4/am0KbienTiQ3VmBee7PETTg3L+3WWnUtPoNL
yUIUhC7JaHqeC5+xylI/LMp+Lwx5WbqQ8a0se+gzeVVqmV07BcQbGqQkjHdjGb64JS7rRRpdujXh
xCGhR2x/G6NwHg2BdYwhnW3jJyRvE5fmJkvA5lXdBRTW9P49Hp2y6TZjwiEUhbelC40QJpsvSFxJ
fxWWhcXXAunV49BS81ciiUcIYaA0HqwVhX/b3LqXVOSGg61pjEWzvs/rMXiMW5Az1TGCAcSDrBiS
Fhy59tob7ksbukQCyIBiGHdNw+VvdyF/wCUEOh2Cj9CJHqVaKFOKgLHNTNqC05YvqVWGQJ5fReuc
EoNsIeygPyY1vnrR8AuI/VuQNEil/Rn7BUlnJtcqCpJTbzj4svYoaHxo5bhiHaygP1ki38/ueGU1
wSVTk2CNQOK9D1viH91mF5f7tFxXbZIckth7FUlO8kb9E3UcsbOVvY9CbVzM27uJgn4R6b3VQ7CB
p/0VdWj2zWK8tsz01rcGD8cL+dmR3xcUHtTvVB9405pzvOxNBTOgaUGv86OShtjPZs3x3z/ghPVp
J4yURUYKxaGcMB8TlpcgCHGo//vWw8J2+mLDOdmRC/5zP1ZnXdC66PAQLCPcsGMGqF5a349J4a9t
zCMOEWMAFwGdUzzOYcjxfzZQxAMbB8Z0xLov0sQVIyGJUlAp9y6zJHc6xmohi6InPyLybsfAvBVV
1W7muj0iCqMJauUaWEnLRK7qcnwQzRitjaE89IvYMLP4csL51NpYCDR9fYet2bNZqTdoIFdGItlf
TG4whbAF90JsiCSLd8zhb5ATGXNPdan8NbfwBZBUNJPWjS7xVVSwQ9X+s7CCcAdMk2zt2DTRDjio
YDAG6qzn1Iu2UrlokCArDqM2lcsvp+AxGTErhyZKVUvC3ygTDsAYIZcRX/dtE6HMmfo1VvEH3O2R
p/sduQ1vwWh1xz4nzxwW6zZ6NBgNbAos6RD6qeBCkrU65lBhc+/JdiJUmwMIpndTcV3DqtfeCN+9
MPdWPVwV4sURw3ccBb/CZXz1Pfezj+Rz6FBv++qC/vvOqTyCDar7QP1v9s5jyW4cS8Ov0i/ADnoT
MTGL6136lN0wpJSK3ns+/XzAVYmpbFXX9L4XogDQ3aQDcM5v3HEDhG0/QiFbC7hi6KELqVkvsZ4f
NcDYdXQ3avSXAWAEt8DiCfKVZnSHSmewMGYo7XfDVGwjOwcQVZTPTYWPUYxRSpIzqfXUql7PTvoF
1DGp8pAc/zyGn8L6zkwaC+Yl3bynhJc2Sh712cBjfAq/x6656wK43P2aHPkLBKTsNKLyf8h9E9Ai
0rlykcgwgyzGrQ9RxNairaxmWbUnQq/vxzmbskOO1n3gwzzshGAUoMwcF5m7MKpwF8r7akvA7Zvc
LwXfAni+wtih1V0BkORcEjmV+x5IC5uA5NI2lnq3h0YB2azvyutvgmbLGXoEPeC7pyCW9PqLL9rk
YuBN6+q8wedP6FfBXbTX7lwRjJ5AZuK1K1SBvYiQQqgGn3s4eltPimbZKKjuWmx9euLBJxs70aHr
8fS9BmOGKDlaZLhaEaBJHbgvbRjB3fz51+bi74KaH2xUIYDdiisgS6UG74dvIo1SGM0ipnsweGg9
oWjsWaYH4F0WxaJQgnyDB1ilYd+L8mYCAlL8bWmjmPP2VVHu7UgVYExd8tO1OKc98qHI1srzjU0z
4vcghnUf5lE/ySt3vUoREMLCAiopr7W8KklLn9+0GlGXn/dE7iHvjmy7Pg6yLhdGSjqn6cJDZXqb
FpSxvPGId3Bj5aVZnga5Bo1NZp9eio2aUKCTP1Lva64PWF5hAEq4Y7Kqr+3YbF3hViQPApypn7eK
aYB58S2eOkIgeXsMjHCXz8W8aUnf8oHNT6ZYZLGNXXcw74Kg8rnwzIEOwdx09orQDmDdNyd+9Rtk
0UkNTK/1EHlUKZIn7x65X8bQvaFvRvFwhCKKBhC/IEhtbMbHNE2i68UdCffBR1jeGtRQ/WktL97b
K2hU4W2BH6cyQxYOc23egln+rIAuRPOM11EueEVOuuPm9HF/PkCF2t9n9dDv5G9Bc/0utRHsLlWr
RzMj40UfdOWq4CcPIfeUJfkX/a7N6yCdh3Q3G/kk9HFKLKHwif/wtuij7RxMH67Zz5dMbIA2EhuY
DIvLYDrIJ3js0FyecozXOgySHMJSvivetL88L3LlRz/Em9nL8bWV55anlL9xjm9An8LCNgq7Pl6f
JHH15ZMkq0tb4Zhb8UWy9NnZ+g769KEDWypQeBDl9nKxvK2vHtFrUa6fCYMePBEHERf7uksbWljW
tk1OhkMIjOdV0Oz1oD4ub/jySMk2WQ3EU6j2PXTbhMvkRDu5jvzPn9dj2f/tIyjr8q7J0nUfWb8W
36yX1Tdt14/OVeFRrkJrh9Bxah6DkvRQqh800Btrtbft6/XRPasDbIuk6KTvYmyhXKthNiTu+GBj
q2c7d/ncQvdCzhJJdh0vkhlJC0irD7kLeqvuzlZvotQ9lg95di6aEbMST0fAukjU+mBA7i0rpTso
E3A5uSi8oj3VWm2r+GfS6KQu6tOlGuBfXzhw1nUffHDeg3C0gTcR2GH73xdz1wcM7upPABLmY2o/
T2YcngexQDaWXkDWfd0u7LUsdnpdH0gD7wdjHIIdck5IsorNg4COwnY7Mlh8oaWpnVx4ottYqksb
mFmbB1ysvhblKlc+9sv2/2b9cuRodIqDWevxeIHEPO+W3V8d7lp0xPletV5P/aph+YHLUX7Xtpxd
rh1t63Pu126wNxpr+2blsv/1dLp4ON4cHs+tYFdG7bvr4ZaL82a7Vz91OUxLCGw16MylllOh/Y8q
m/opzIXctjS/eFWEGVSd9GzyDh24VOmrINMvUmhcLhavBblCVpsx2XVoQO9J+KKf+MZnYZKNKEIR
chyDYEvQnG5Eiu5LI4JX9SQrbRxFAwah8rsvxfblwpMPgNRf9+qy3hWG9iAzM5bUuZS6+yod3NZq
mNQgI89nDfVlxmIOaGkxdnCHKj6N15wOGg6ii0yQvzYTd8t8mYxQ3oShupUJnUD0R2qnACXN7QNw
W4YoJrlPYHAoT8o6voN4h4jq5NWfM3IHACMR1dfFSytL+AnshxDrczuNMIpDWh3BlY6ZeZ3DvI4B
NCI6MDcnV62aU/mz9KatrlWHWeiQEdMgg9VqSKvKxRAU9enaFiObgk7OWp1/yPH3pmfuw4qxpLif
UlBfljShr7+0RYPOM2DBFpumOD82dcPo17JwOxlnsMnX9Jus27X+3i8KfHpFzk1m2yIyI8LIFjuN
Jfs2lSh3M7smYizGddJOQZbknX7TZojxI3Ofl6vTxDUD98p1os+JqbU4I8jbuVgryNtpy65IFjs5
vsTXIYR1eJDJuEgtQvo5MXyZMjIifJNREE2i6nsflbj0ijuK3jL2B8sdlY1xjsanwli1A3CDaGxY
N3ubr7wSo2Bvinvr9wZOdbIeTKj8Vln6zmoweUx7aP44dcbtcbI/+apXnwDnv178ro0IzEGJGm0f
aujTS2sMuWhzwgCNYySQ27DLuC4EiSIOiC57Kmbe0mZhjr4agVceiUFa26HpP1razDso71Mgb5Es
dnxCfD3AH7tpeNaXOyFvzHJ3wlpjkupMEybhfBKXhcyMLtXrS4kSzhb21Xd5G+QN+t2tkvdnKPQS
zsu8kTeltPGAKzMbGgZv2vUWyTfPjXtrnU8DKZEQq5ReRNQnZzokPvz0tbSAEKPzo6VghMIolGRC
Ur74ZBK2CMY3p0Djsqeu3ad4W1O/Fr3A6WEbM3+exCVUxeJ6vX9WNbNn7giGW74tUay72yZxP8gP
pHxjvGn05rUsXt+lwo6OdkH8rHSFj2TmjmuDu7+WBhuhoulrNXXAfql6chjzYUv+kkCzXCvtN/x8
VLb2XL6Xz1JlltWpEIulKkuyzVIUEg8MIOSTFup4LaBtVl6Rtv+FVvwNtMLTDMChf42s2ERNW0cv
7T+KP/6xLoiIfY1+QVhc9/8BsHDwvFI9WwgEAmJAPAKo5J/as84/NVRiPEc1/lSR/RNgYbg4ZZke
hEMDSVqQTGAvfgAsWCUQrDorbWAbOqv+939+gWY2b+qvlWDF6X8BDoMbtlTTAP8GcBingjew2EnL
Ey1EjuigeMQNiByD7oEqHwQ7tcGkG30z1cRS3XU3PilmHrmmf+pUtNbnb7oCz0H1t9FI/CaLDwNx
VkRso7u2+qiZpF+i+1eX+Te4Ul0qxb6GOYtfiwooKHQuj+5pb5B6hWUTmHcDfu2o4lEJPaDJynsg
IBhkmB8nr7w0fbINZpSvnIOSqY8OU4pyvp3c/lAp7VcdvEBv6oeZSWAwJFsz9XE/gZ4F8Q7K0Qp4
BYb34aojJevd4VDSlNMqIYUT+nccBsADzraYjOTlvTjcRJjcF21skdTDzqyKF7FNj0wMeVvI/Ugn
Wt5h8Hx6Y6gTnKolwltiVo5ev2gSm4hD4vu0F7/ALQc4DOjDWOWJEOdWLV/gzv78UZWZb8RvEj9Q
/mCmYoVqMX/Ah5IfLlwLApL4/mBv/JJtwaXh5reC/7gW5YqyyFr5rcmpk10TJFsEhu/ENqFIHxIK
JLElVps4qgbwPSqxaUBbDB+apLPbEvgaj9hE4Y/Ev7rbir3NyDuomU8GDtcycQzod5sqpIdEnqVi
34qIYjDtgaZthsy7EYfT43PXNwfT6HdiC6B3aDFgmdtOqNVw2qElI+TWqwDpHsO8s5qzWewa9khy
DsA55O/i5JWG8NKPP1Wcr1FGPMO0fauuqrw/iFUkSOT/48FSvzbIJehVt5V/AMcxy05IDOzF5RF/
uzi5+BtMJd5WeYKVJOfiEvqizLqmAACB2kvyrPLTJiN/b6oj8qYhE7wUOCRpmn3GlLszeTV0MBeU
++I+1p99O9uoEY9Di4COD4ymRdWJXAMbNAzPidIeJkzPVYXBVAoPOO53HXzgrsvPoh0h5VXf4wkz
f444hzhuk+ASAp8DCTt5CJ0yeoSrHM6L+FW2jqr6j11RgMHs3CSMHW8jMjDgXsGScP3EYbelyV/G
0RIT6/dIa5/UtN9hoYuaEfeZTQfCEt4nzYDUafuHXqCqPUB+cV98yWAOe7axNm1crfCjacuLHgQk
XsPNl36EjN0lj6PiP+N9TfzaKD8nDcqNqFJ4k3HvZ+n7obTjTWQhCEI4OmigMk3OTVVr6xmdHgDJ
ayfUbzr6WiSOOg09lP3QouOvg9pJ8o+6YE4T4KjWSeyiqqsOL7kZANgkpGsHvDCKFt6nmrFlqMNz
1m2NoX3Arg68f7PtGORFiXHHR+yHcPF/+9C/6UM1A531V1/3f4EnHr4MX6LoNTDxxy4/+k200Onn
bPollNedpdPUbPWfummb8H5c06LrhP7zA5Wo66iyaw6hFDIYpq27YBl/dJoa/Sl8IRd4sOporPnP
UInGr4hxMIcgqU3CFroQKDD/RdEcaCTieNBxn9QyVg7plBJ5gWm8inPtJokS5UMqDLzLIT9rbWe+
c2d6TB3a8okpLabaKIAw7saD2GcgaEaqBlrYHE8tdmptUilnVUUBxw60eg+k2F+PLfp4aKQchw7g
VQ4P+HGAwHkxkuYZNtZObaODY7YKjt6hf1L9dNgoNg5TuH1sHWgDUKAC5eD3akOn1xwm1G4/u15I
tg/ddjBImO+47gD0QaQhp3xwDpCb8q3XN/M97olQvxnYboqQeX3idthx95iEq62+6wY8i0Aluzdt
h9FhY7+rcpJxXvNUkRoybZjRs9Ja5yCxtmMXHOYYFxhG380qd1blaBRnzSTUybNUr/kKIthJ+A75
1l5dheZg3jX98NLgv61Mpbmv4xI79HIAiKSQKbSmD25u1rdD4DzoZl3e9S1UB3xgtgN21w+T1aZH
YHzWqog9ky4lsh4HumSM2toPIC3+qFDgBp4MV2Q0QFHh81Juo85eV5m2AZrVHHSvm7aq1uSHMY52
cT90t5YZ3GSj3x9jLNG01DYByYx/FCgtk8xQPioR+W+UlR/RFpgAUTXBUx7VO1QgRmjhZnnT12gk
6CUTyDhX/xj4G8+Evl/i1rNvQUKhFzPiQhiobXuo5vm5AqS4Ltsw35cAK+6Bk0V/p5Qt0LPLgEo+
yDbqTrwc8OlczeVtek19yGZAAqg42OgbYsOh+h2IuM7ahiMQId/q/aOlAUzivGGWxp/JPANqyApg
HGYMRVlv7nqPrAYoS2djoy89YMzy4OSjtWnm3rivABJ4AUCr0lnNk4uuZtlDs0RQbA4RyEtHFME0
VBuGTrsFiAidBAkhT2kJ9k0jOd8KFULy/iutciLQPeV86b1B4y3bqkrT3BZZsw8nBb5+Sl9nt+kL
lJ0vJDOaDw3ihN7svO/TznoMSw3XrOGznuXBpm94VL3ARrrHKO5Q2HlsTISHjA6ZICcY9Oc6hQmY
G6oQdM28p1cfud8NYQVq+tcrbqqO+AjBQyMJjePDr1cc0X438NUyf3KqpNuEU+ucWjgRQ48cowEm
ixTMhzwAY5BexqTE4W1S7kdQaK2qIFMLawKBbXr9sqtfcLav4Y73+cHQsvoyRZ0OX/oG2ki8i118
iAj5ktGE6LjWgmnG1WzQTjHEewA5yEV1YPC0uDh2YeOeovFrkJvJKS37Dw1Z5EOcRpiECY2YyAk3
s5u9rxW0roMxege1STtzlRA204292wXOKa0HeFXVeG+5PlnaUd/XVR6d7BLDyiQf+rUTzUiLOOWn
QW0uaVrm+6yblb3pXppybjcTaHYY8GAPe7f8FKmNe2+j1wBHJjuos/Ett8E+17p2cPi4TQYapniu
VOsqj4v3UzBcTKBTVqY629ZUkP8EadEJHdUwLp21Eavh2gwKJGsnRlKDCmNasmmz0DzFOpZ60GlT
AnIIG1nexmjJgekDQhzOWusLe1eXsEmb2PvoWN1LQV4dfT7/UprvsqaIniyzPyZto65T2BlCbW5P
oucRY1x3PWtosShD7G3VjjlLhmRxLMbvLSLPuQrENE6V2z7Esj6JZ+tc2to7O5/vOnOomH0lo2A9
gd5oogETMBcyXQQ9yQsdfC7n6azOsLr0CD5nWVa4vSfmbRdsnHoazkro0pP0vNJzXyJKBVbcQOr/
5NjlBkJ5dzSVYu177rAGl4hRuqO4J0RpoIVrDIRny7SeXLfDNwBLSqwrb3oYnnte9G+tneirWocd
1xHlW/tu8pKHTXNA90k/ReombVscD2ID4ZFko+tzciFKSQ5ULRno+0e9nPObYZhyJNa0nV8xy6wg
At6N04MRZua930U53HyLQCUAP0JY5d72nPJGLpy8RPKTAObEX7YKcvxE8szKV57V3jCPQ+RrcD8b
Okw4hJyTnVbaB16C5NDlGfqkFrh1n7FqPujjIVYNb93HQXIiDr8e9MDYm7MJWGN26J6S4BIO9I66
W963dvPS1eFw+PefgSttYfnwWrB1dQ/GmWFoOGnouie4TK88UfSg9/2gd5RHKDSAlENGwnrOuNlD
om7TW/Nx9sz6Ianc0zSi01w7mKvDJgwVJzrysjRbJCTQs45mC/VhXi+Ucd7DQSgh+2vjEZnub3Og
Wk9RdiJwWHbdeGksHyGn6uQCl9oj82VtsxKtFqWFmBAa7W3llh9Hz0w21TyCv7V4kpVgitYDKhoX
L0iBiDt7dAJAIW9J0K255dqliMBEFE3TbpknKFvTyL/bvtGdoWW6MImARRWlLwUA0XMAysvU+VKF
Y7Ur6nSEPedz/DECl6CitI24oe5/HZkLHTCdBurXmJsON8ODAeSD6Jl+U/V8+wcFYSTLsKZLyelx
LVD07cSLdTFKzVu3Kv5accfUoCBSu28VJ0OkpwV7gDveysgVpFsmxPKz8HNfRl9tJQDPy6QA/gui
HjAFiMRr286arHPjDBhV2vMu9yp3C/NaX3tRPpzqBpttbP8wvEuVs+3pyLb1zGEjv4Viq7XmzZAb
JYKMRBkyb2JcZiXBOQrEtGiMwRWOacwHINk3NXdUF8xWr0xu2tHWN3WBiHxBbOLiBsm3AkLevpoe
I8ULd6ZjKUyoQHPqsdpd0sp+NvK1bxbZRUNBpUBy4IKDXXAvF4ex7/7490+t/YZgx0NrMHh2VNcG
6gUpSHB1Xj20Q6U1CuQJ/7HxR2/j9YF39tE2Pc+t3hxUE4G8GjkZZR4fe9A3szfdmNYOkZhibURz
9UX1jb2Sp8kWQCKjYH1sNpFe6DsQnOMlg9O7UuZHZWpIzLQ2PrW1+6CAofjk5g0YOU8NH8vMQbjX
U6O9CW04qphDWq7eg/isvbXn1v2GqMV4UxV8ywyHJB/CfykTUTjdmT0guRzNX+1o0M6tlczbsZm3
bWNgvPqQ+457wW2wQe+0c1boqqiPlp/WDKK5aXatvvcAwc/OrB1wMmzXjATtC9INLW/OfQySAQJt
6kA+aTZV1Cm7f3/hzTdROnHhMQ7QuNswqhwg7L9e+HxOGiLxgfMIFAEPyhhGRFXy9fxodrN/j+D2
vFfNMNgUrrVjWoz9QkiOOOoupaWZ5GSV+DEr8IqEiANZddpNaF3AHijfq75qnaGLo4Bo9t6tAhKU
fsXATUizUDhUiVmF6VljZHD0C6gkMCQgfRaNg5ljypzA6stzOhnJs6Zad2nifqrzsDjhdh6uIfXk
F3A+qAapzVMbAJTBkjfYMUo+Khg3/I0uhOaJUOWvn1Q4n6ajaQiBeCKc+etFGrI6qmdzsB4ZI9Jj
xol+F2kPzYwmTB326p5zfrR1Igl2P3bk8+aR6UrcE8XSzGPW86nDHDPfJ03XMvYdh/UEUm1j49Sw
KZ0SxEXiaZs21s524M1ANYFbGn5GbC3P7aMLYeKUtBFKbfEH8nomvMhLmPUX1SmJWZWhdgQMCZY0
6HYt/M291zhfQc9aB76K87PjNat6NLxjaajn2W0i5MOzDUB1xBHUeAZ9QthMd7Nxo7nxdEv6kUED
jnlnkkU7RZ2Y4XiFeara3L1kakFu1R/QriF1snKT2ziIwo94KKGXEX3AnKe+YPa8m7BluIF6F2wg
EpnPqjbB9Epm+5wJiDADCT4kKJtHPQbsOMT2OrJpYT8Me33cQUAnktRoqGCXgOjayvpoD7yWA3Od
7TjkGIq6ITHEogkOQwYMMM5t7VwcdY2MZ+DZykFh0HSvmUME9LmuN0qbZjdDPQE7DyPCloB4u7R7
jEDeKK3vEJGrEJEvfGcTR2p48azoY2c0fDaAYBlF8lUfx/YLlJd11LrwvyzfRRHF2AwMxe/J0X3r
Ueods3zVTvgw5BmxSK2rzb3sgcwwvyc9W10KtbqNSuUuHTT3rq6UGtP6tNiaOlzYtLk1reFYqaig
FYBAC6fQTiiMFGAiV3rsKKcytI9qXgfvjQRxKDTap4eoCk+1HWJ3O6kfstbV3g0jnEE0GTakeyZm
nQrBOT1qtn2fN7tWcaGDuM59W77LUIa9qypmOXob7mCKo1qEBiFy6pCIe+PcjNhZV30HDgMxeMTn
vjta56BjaQuEQK2uJuK7z/CTwghwYuUGxQ4ecIROJFUXkI2TxS9GkRXHaWQUxyvFtFdvGH8jL+eC
jFfMVL8wWgKXPrRPhjFlu1D4aTltAAFtDNQbLq77NzIdfMzevsWeYTId1VwA2yJg82ZG6ubwJwhC
Vo8WBtbrEcn8TYne8KkhonJLp/QIexxZByTd7pxEedJDoZhVNSVCCWO1n/wK84XYZkTB7G40rPps
xFBYIv9eyfIHU4/zZ+SPBN3qQdXjEBLnhH24GervPBdkUkQWB5itmu9JUD63kGf2aAKgpyC+s0bd
EolPm+GIYjp3IuiGOzfxv/XIgqup4T0HQb4ruM2IAWKlAla93vkEUNb0mS4WuUW5Rhpw3DPCVTdE
ZzqAiVjiNUMDBFkhouprJaSLEH0PT/EJkw7OrlYm96zMrnvrVwX23BnicqVd5Zw4yO+szjgrU+Qz
dcIgGKhE98kBohPHyfxsg6PdpgHSONWok0UtH/q8tQjIFOE7A/OaQxJx3lQZ4+fMf7I9sTUZiZvR
d9OjZzaA9CNyQpXP1011godey9Qb31PnTaYal9jHbGRwayIflvGhQch/jRxUIkSV/WMfmoJlqsZb
r3NesOzJH4MO+6cGnYqzg1b3qsSJxjOGM7Hk5jGIzYnIjedsyn5EI4Uh02MLQa8lhrBvYLqAmKfn
ivLuaCRM6EZtFixUpdqlab/HLAAqgJP5t3pVeCtAxxYI7bhFKAOppLZV8lsQKcQ1BuV9hGLxNvdL
dV9PGt84u2OawaCjQAjjnOvPqhpWZ6voLaR6EaP0C8SCOjvcIAiKanw2gObqvGDn5yC5QUXXPDpV
1W7dEoZf6gWoOgbxhzCGboydg7FJu8bDmE5zkQDymMM2/qWP7emB67CxmuRlsFLtqUAXdI+9XXCK
yry5E/QjDL9joO9V9qKZd/S4/helQPMX31r9EmhDeoQpDB3a88++mSW3kRudyFOm71LN+krARrup
RK2tvLMXzI8oyxgn9Er15zRvyY5pGN/Y0fsMOdG7Rm0Iv4eGswaqAVOhAYjpq5nLLfSSR9CVI2hL
pt8mTorI8NqVaz/E73VDCU5hI8y/D22MhmykfIva0F23de2eQzQrVoGTG/upt3BigGzyzpzTbE8U
sdoqcQppYBDIac9+rzSZvQlb+kqkEskx5SpCpPS/Y5NNCOFl0XM66ZCMxzw+Blb+Dumubt+puXoq
1efeqBnyFEb0ye2zQ1XftHOA/gsqv7u2aL9pRuyep0yvd04LoHjGHSDQwuhWhUX/MAQtqIHe3gWm
kvN5Laf3ic9jx+AoDNv5YzVOgrjVI11hQRid+IpfQIonBzP/VI6ZIxIdzkGPrQsokOIe1+0ZtuiY
3qPq/dS1brBLvUrZkf1Lb4Br9pAPCE/20ciYTGmmU9DFyFnr1tZlDIXpC645WT6oPC2YYFm6Fn7M
NKeCets797FVEnOovxGnQC8vKL3NGEGBhssy7zwntfcgURp41xqSaK37fMgZGz0yWjkq+axdXDN8
F/utghrpIY3b+oBtRkwYzMrOdjkxDGT+tIL84R8yxW12+CbVGyPW+ket3GXQtLZq26D1m4fRjJCZ
fz9aBE6BR6THLOjbTWca/slMspoLBbDJEUo4eRPpfHVg37XV8BQUaXqju9O4N/rplGXC9F0Mmyfr
S5uW9ZHJ+9OMatR6mrwYm5NJv42iTYotV9nFL+jjpDsV0+KLXqko1UGBGBw/XBdFsw5sqGNIbM23
mGQEIM0Q6ulNk8GsCulk1oxPTu7Ad2s+ORpayWo2jUdPY5CQAO8nDeQMt1pcfZ4JFm9VI1NXyO09
kkPwuGjePS8LZtJqN9ym5YgQdm78kVbBvE1GDaH6Kb/DuFxfgdHgm2Ym9SPSczvPe695Tf7RJXa+
aVNLRciuaw42Y/drT/nfzNLfZJaYBgkNiL+GZ9x+H/5x832MXorX2aUfu/2ZXVINFCxM2yL4guiP
MPD9E5WhqYhbWKjdIGSGyKjAV/yZYDIcsRMmtuzlICSmL7IXhvZPIBmazQQZPAdiGu5/gsrASvjN
KAgZNRO9CyJtlmZDUngDyyDZirVYkMeXporWQWX7BRG8bt4n6XjBeAA8kwSThbpXqWvbwxIgdLQ1
4togjIgSkoC3XswMRWPDuiAMOp7wph2uC4RsxhPS7ib80elzJly/kXWsTl5egZ+Sxdz1em0ri51w
VJcluUgcUqyKTDULRF8h8H6lUd1XWTcQc4YoIRdXWJksorKdH6Psmys5GALTikgAfIqfJVntCPps
J03BL1Fgb2cBEJegskJiM2URonK5yjNn2lzBfwLnt0DNJKxMrvCIOTNAm69qHBJSJlFmy8LqzHDf
mfgw/cYJfFAshbhBc5Gu4SUzQThvbsQ0caJr7iVsy5Zgwb4oHlMNxvIVBPgKD+h0BJATXAbKuuSa
CjygRHTJhazGEZEsLVL+qBH9Gc5BBK1rbhw8Wi0lHs+OW2zS0HdXlk/Yoey/tdmEegEqPzayPCsk
zlDD6O4wEAp20ikI/OnKURASrsH2IazaP/thvNf8Wj1obvbchRphwJB0mZZY+8mpAJbEwT1yPVVb
n+c8qc+mKMHeKshPal983CgZqUVb+Lb9zkgSBVOKOYM6Madg4lZx2hRHCQCU9ya2q3fpjMvDfJPr
JtKj3L9gBuOakF2p23uzAJCiQWxF9Q0DMdA6E2Q51f7eFnmzZaTfnQBHdidZ8n6WljajHExwjD/X
yG2W6rKfbFM9HyXgCrZOPXW44P7c7W8O83a1PGyghxYqs+I3XtcnKHICuVvOackft9SX8/3nbTX6
rqRMZrAh4oxykdXEMJbq0tanSKMgLbUrnJ1sXS7L9RIs9TerZZVRlXDHatqNrIaDVu5rIjOpQMpG
4v2Si/xnNZFUrqUuV2PoA41K7iPXXDda9jRBPpPmCgl1YmTzu8O+aVtOX+IJlPx2l2Wb5deA9yWE
iGDwZjn577ZbTqcQGcQNwbssTcuuS9vyty1tSaPf1bY98YSH/EaQ5e+Qewl2oYBEKwWLsikgdnca
n8gaPdV5/baou0K2aAru4o50iG5XjUrCGdl2gtIBFrAcYznam6o8VuII0LVc4/GyoX0tTj6B6jm0
mPTJbX63n2y77iy3kT/keoSlvuz9pq3IRv2Y1Ig0DkIMufQ/m9shA//e2mBQIy8dkSgR9Si1x3n9
tmhNAj+fCvTr21Vld8iMaC+pO1feEGgEBPkjEjcLuai+wvUFiv+6USAJcZJPJMk4y6ay2oEm2U2J
dRt3yHIwMyIHIlDtctFoEV9oTam73Tw1D7JNbidLVjNCkFrqcueluhxmiEhMyWqoQkRHTwCWlrg6
KBz2J1mSCwv66bpyUaF4taLFrzJKJnKWWoIs/q+L37XBeYKmDbxMEBskTU2WJElPlpJZvDdyTaCN
eLP12n5s8cKAQ20iYu267o7E++3bja/7yVZFPtbt7O5iPQ0PMfHzk1yQyOPXlwFSKAKTbYvOTS4i
gUOWJblCSzDCYqL/ATu7/qgqYXOSC91RESjKBaTa8oKPo7hUBg6z0MgN5RSoaA2PBEBXaIEhRjTw
cbKErPcgZL2XhWwLC+srwhoaGBp9Po2OP596scgt/t68b65uBEmD44H0JYBjy/ygKI8ThkenQSzg
BU97G430UM0GdY0VTM2UcH6sMXhYoeOHnYl4YOT9JcHO8+NjOgVPnsZOPjuWQManyO8E+Jj4hl7z
9bbhjLcDfmHySsgL45vuwdRyZ+8L2XGv88yTLIUWsuOyNNkd+PmO4G2WEROGjM7nQZ9NaAmMAGGg
jDX1sFBXg6kirQW1/CByKNZozsMTF6o4WQaKR3UJqsfCXHzeenUcbKMMoC7uPMyqFXBFzRx5pxQd
YoCfyoDGBzIFOooC7qgM21qM6kzASbAsxWhO1iUp99oo63KNXORSPK3UU1RVhYHOtb6sf7WRPIis
p8K9Q9fJ2srzzIwMEbyKEZJSjCdXG0DkKO08w1Pnc2IIYo1cjFG19ktgSlp2sLXAOupivVwYgokh
S42B8RliF9TlTss2rWRwvNl82aa2K2Cus+rjg1YWJ7mYJVVJFnnKYJCUYrj72/UTHj0ogroEK3/d
Rm79/2iTm1zPIneBWPctwKxxu5xOlpY/tQfIgXxRhhOouBDyai1/7puq/EPhPVvzQys6pGWhiU5o
qQaiB/FF14OY886oR5sHVnQthezNlg1laUShCIfPn/ssq6+HRYk9R3PuzxPKRqcRrLA3p5Xb/GWb
DS0EETpjZ6tIt+s1T7pctJhZAgEV9VdFWUes+cdGb1c3lsWt/Ov1r470dtNX9Wvx1bFHnFTWlgIP
Wh76X9bLTeeowCJF+/bqHL8v/v5My49OJu0ZuHu8e/ULZHHZ5NUh5Jq3ddn4avfr+lc/x0AYp4Eo
HSsJDmQ/F+nPUlbEW7NSpoNcubQv2zom/IByTj8vTb7Z6idkhzOD1DVFuQZZbZBJ4sDFJFiP0X5i
5AqXjsUIo+6EjWp9Qp0KZQtZlI1yddqWzIaXLWUpTEMNjybUheNlNcreTJbl+leH0/OsOelDiZmw
LMr11zPJelzPzzPSv7um6zxtu+wuS6+OufwkeXS5mtv9qGhYbWgZ7J4e2px8V5Y3QlbJJWsYtsr3
wu5jJBOWrdQMfUQ/YhRCdwpZWBKcQzkCGsQka1m4OdZ7JCXVtTNWJl2Rp0EPK9ofC6WfYfnKejYn
Fuwpscr7Xnd4r4+eIL+l4p0xxfCMTFl5WqrZuIvB+7mCJ69Ao0JA6jODHSIIE1hwt+m+T535zacj
T4tqPyZFgOrLE0aE9ano+o9OuMrOEaLJu1Yzkb00PeK7vLMJhwGV5bVGtl2YYnIOv8zw56gOt3hV
o+KAL/BZ7cBIJAEDXGnaYtCZ262DzlqMIKMKNtS036X8LZY1nhuzRYqMQRjPjoY+5da1u/WsWJuY
tMUyd5WhCDmLzUZS+pUNaP//2Duz5caRLNt+EcowOoBXApxJzVJIeoGFYsDgGB0zvv4uMLsqs9Ju
V1u/t1maUgNFMQAQ7uecvdf2R2KQbl2o/2vY/c8NOwOhyH9u2J1+qfbX/LeG3fpr/7RRWQi4qaF8
27Ysh/bbn4pw1/kHo0JE2KZtct3zg39SaunJCRTMK0bbdF3LRsX9p4nK59lwE/kmjTYdrPXfTFP/
yURlmO6/C8LRguuIzh3A03QFXaTpf+vXAYUrC4Sz6tBOU6AQpV4XmAZMuqckyBTiyDbGbkFoEirH
AjKOEgCq06I4tQUtdBk1LzF89j5udGgimbyAW6+DdJVySJW3kLNaP2Bwku1aSLEbrxefQBwZ/6T6
naomRDYzMSWEuh0NhIPgZkW9t96xCauz36JLrwqbGIqiT0OjG4qd3ftFaJlzhrOeBIAGvkv2pbwq
e2zX5D27de/KYhkvlZJvJsBzOEN+c85bjCctUqUgzzRtl4yave/z+oEbT3fnDfmLVy/X2RlaCERx
e4xJs9R0hDOOCUdQIhdMpvl3WqoQtVXf9DFK6Il8YY1sLhthY9NH7T6eivsBY8xLX9o/kE5+NiCZ
9tBDhwcy0MO66UgWzwdCfFGT9rM8uZIAEN1Ms+CqECZXppVdM6UhIdAZsnstYxk5VSRKV7F2VCCd
sgWvUMPAggkxfhq7AZYSZ8VexePr3KNfKsc9SYXl3kTExagVLHhcpGXIOB9cUaWfBi1+j2ssZq3y
X5RA/JW4LyRtzfAM0ktBkOGJjAeNecleYE0vetsFIY4yra7Q7mRD9OIYKOAZW9Tbkny4zAALoSm2
58lsEPrq820OYqgGErXzuBzCpjU/7RQni47eq5+zQzeSX943JNy0HfI9olwDUKGbzp2KnVvz5Hkk
z7klPsjMKvdEulRjVz1V+hp+XAxW0KqBTOOYhJdCn0mn5jdGQY5AFmli42VGvfEzvldMVRt2TvvQ
dfNBNzkcygff1U5aGgy4axb1pmsTJyU5zlCIVtmtFyIhPCw9ka8JZZKzcNPN8Nwvs6ueOybvYxpd
jcUVF0920IyNageBE0mvA/3IMgaUDHI8mXLaapPLajNweIfilTnkEyoRsctmpCmppIKllrUGo9su
I2+NmosuNawLPYB0a0UHuTREQRPalyxvJs4DEkbyPdfwtKNUwf220SlsiYTLgEItzdHCoZ5NBLXH
QL52SxPMJWBCpEYpcDsiXtxeBWK0CJRN5TsK3cr23HPepFPgdvkdaQ1T4MAaGydouNJvsk1Dzs8W
rcyXEO81s7TnXvuGEztbT+pysnuNk4rCLVMZqrOOgySX5L1vM+1kjQtBeXMsjrbF9qowKygxZvXW
uHLnxq1AGjviSKg4BagAnCNs4+eYS+HiRbiZdJCVRpSpRzMihUsZw14U3WOlenMfmdGwmWwS2dyi
W64wdRBoCj0ky6Imi1EjZXgKjFTKPZld1t5vBOQZLh4AtQOBRERPLgdV1BeNhCeyC70gh+8bzIiu
tgB3w7ryDxZ5iIQafBqd86gA625TlT/P40LAmDLcIH6YC41ADOR8zx4SdndGtAcbId9G/Qz3mVMa
Atf/JarIx3Gqc7E4PKwzR2cnNUFipFuD3hpf8piIFID2wybKkxZNJmDAiRFIZQxYJez6cXKJQMVk
jci3yL/SIREBTP6fVSwzhODNCxHb+SZy8g4bC6c3UwxeOQuQLFtJ/Yw0B/BnMGhGf7B/x16V7qKR
8+z5y4EMm9PiKmPj0Oi6zMgHg9pNoEK6w3Oew+DE2wabVNlM/yvvTRMjl6hnLI8S4eqo/ZK6fI3x
QoSGNhytYug26Kd1aD77uKl+eVV5qKPSOZs6+6ok/dJWzZJI8gOcW/MoWoPyB7WTaqneIauMQ2qF
ukvOiQ5YijBL3kDKlPcM2jH/repavHeAKHtvB8X8DG632Ir1QVBxC47Qim4C8O816DGlY5BGK0j3
HDN7mx0GXDqfpoUkKE56i2YSBXIeFy9eXy670ZovvsWlUFZb7QhaDDVYanvwDpv+Kg3/ziuaGDtt
hOMGBfCuL90UfMYIkRK1cAjc9Fem1Ye+X2+q6c84Ga5x3QxMsPSBKJRq23pzty2ZUIWjQOTbTkh5
B4C0Ml6DqQAeBmUV30ndWogYIR1OpN7v1NVI9a5M7CWl+GhrXVxQrJq7vIiJrrAi/Y4ewt6yCzgT
BZhOYkYMwtVoPfXWQLgo7ekHExlgW+Zgi1X9KF27vncHLb2UebxPWuJXNiYNKZwlj1NP2NbIDxFT
NSeEw/IR+bW7yVhVtEoD7xtr0ePQzXe+lSEqcVO5Qzbyc9KsU6yZ0XUmUWPf9ObvZVURRAX/iNJc
81+RtV6blrHbIrk1dbw9GakQ05Wm1rbx+nNbTR/6yjuXy6qKGQ9F0unBxFSFiGho1uu61XslCkgk
a6B/tlrE42Z0Khg1NLwBoKjEXSJQbkPZJYIz+WK1R+W3Pt1UDM+T+j7oaGcGCZnPGybG7jpk2F5N
5PpW6ZMPdRkBw7WHBblna8Y/OE1e2wYuYNEVfRDr9JVub8YFcOZQd2zZx2g74SALHS/e1tJeDvYw
wTWmPywm4yM3UWGL3L9zo2kGQftmthrccV9vNzOemEpxq9F5Wq5imM/pdNeX+nIwRPSDGS6iCTht
gTV6NKDG1bVuI+PneKIKIg7PGtInhHWhsPpnd3L3tqBbRRJFR9as830xPWDMBji7bs1t9sYUCCw5
nZ5dTqv+A4AwXKWwwTdAoWP8ZmG2DWOmlzxrOyX6O4yvhxlu4ybtOhPDvPqwLJx6LndbSVpfa8h5
xwgMTPxsfBWR/FbZvnlBwHBbygCTdSczXQnlbJAcHE/hxGruQjINmTPvS0tEGN1t0lW7Mowo+ZHT
ars0+2hTHUlqNlFU9ckLeq07ayYnZAT3H8BkngIZ0VFeKm0O89r+VmtrDJ5WkR2I8u44oW9cOnWt
DGc3J+ZJR7CLZDRnb6Ktt07wjb7Zb/P6aBDPaisNp5KOpJjjnBGADSlAVBdtBvzv9OMU6KKxtrbn
o49MJ7XJq7S6J7ccwwG18NPsdT+AYz4LrAAPhpPtFJbBp6J8xuhNiCTyx7M00vE81rjuewbWrM0F
a+NTuVgkL0mYxQp93T7udqmeIeVO3RSdTUPCo1y4o8aBhwEwNEVEhq6HekM21s8sKpdnWV3mqdWf
++kEdGt4uX3ABvg6T3N2N7rt8GJPJdaEOR4OESjgrdBN0HZLpO9rRZhBmtShgynnubPr8lHTWOgr
5KCVcAzugSkHAlnIMao7hwgUnUXbiV5YEklYiiJ9h5an2SbO5L7osekepQ39ysvwZ8P6co8WBfO1
a5YPMTn+1ihnbdsCinxirwzSrXBedEwILwxidzo5dI9/fIv8Oi5yHTc4Ae1O0tkvMubNQZA7/NME
+VQ7AvqZNW3eWnmPRTPppldghxhi8ijbOQX/hGSyfzgzNLpk5OSaHdE1zY+WuWNoTsT3lHpNLk0t
0ju/ME+4UzISVUH+ntIFZL2YcAOuHqo+doJ0ICGw1I+eW0EQ5LxtUJom3hPRM2QjieE1z3N3U1no
ejFn7CbTfpxdee+SuBRoC5JZYhMCBHLxoXXEzMSkeyGsJPCbtn0TEwYsJY+i9KG59JHPhr+OkIil
b3k8q4NtjnCmtYa4H3IYd+OYG2ASjG+jDowgga+em1QAUV+9CxnlW81iKUkG89DhTVugYcdqYrID
r9o/l6DtJlato+GXr6Q4w08SSNjq5OD0Yl8IjpDBduFQKrO/o+B4RGi5Q5/FoucPetiz2G0wnOi2
N4CF7t1dksL/zEiSAmjpvhQTEOAxVW6wdPRHSMvbqdSfT41pfMGEGcLC7ogitNpqg6f0TNIX+Q3e
hMdpIWor0GyPI2I4wbws2TuGGzaIFaEG3FgbMg7Q6E/CQ93cd2E2ziAZp+Fn9tmKpXhkL0I2Exez
R8KkY70Qf9WeXdfJwm7doQxafVGm+1IWfnPfLERwJ84Xm/Nuay8+uhJk8tIfv1pZW4/cbs6qAWYt
zdGC4dbhvDJidaGamgxB9KVlWodBAzBQCOpKV/4ukrENJsFbQDTyWc/IaXHmo8feZOMhtCdWyPvl
CN4bOtUkOm4zbJuaDAJvpxXjI6jH4jCZvHUROqcJsyD7PXZsPJJpu4erV4Vdq46rrxE0tM4UpMye
ncR492rOSAFtezvAmrW8GMrBEF/LZWK7OOTPUTVcNBV9eoJiJZ3a5wEiG4le3c+YdXcZ4Yd3dL+C
wTXfvYYCVdYEWcPdI2QkSTDhDe7nXA9UsSR/H5lqLFvMIA8CHxVpGsUIzFlC+hVUEX+o1thI8K+L
W+BYWX9JF4IRRs09tt4uj2MLMjs48wmIM5Qj9rJx+huN487EP7tv0luYBAnhyU/XHZ19l1dVgKkT
B5uwh4PLK0ZUwdIdEQ+4KbpS3wRTTplmE0zlVBi1Rn/EUtpHr3KNSB+kOk4LHOkUjvFZ4bb0exIb
TBaJF9hK+0i38hBgjYFZvAjH2q8RkNYXYRTd/VjZH55pgYBPzDu7qtwDbb57JDHaEfvXNdL7IWAc
7oa2vQo2fbe4Hxdx30wUfb5RfWd78EO6ptxgsUrIf1sVk7DU6rPuti84m0cGLx4cfxtyai575NWO
wVve1t6c0iENhDfXZmq4XYA7ZsUvCB+1lWDX0hjbTBrcJNvcDLW4lUidU7k3ZNFvhZEQdOp27nUx
zSuTL3lx1Jdw++5sJ6TSYa8jKJhtgymSu9LsiTkly+Lop9wf+mbxjv3YAxe27DFA+JQGXqNhfGGX
J7ur0Jprwnp05IqMuEKNa6S5VoiH59gbKHdIuxs2s4ZxBJHBK/FLTcgG61eZ1V+LNskjN2ABAWUE
VDawCxs7+CJ9Ri+78PUXp/nhKTuD99GXh6JpkP04BZsEXhyouX3VCtgAfR8IChl7Yb4XL/qHWRo+
rVzS+pzRMncyYSmPe3aNdmQTd2a3D7HZG0Gj8g/AqGg/q0BTFfGIMdaSp7lvxcHW3WqbKw9GTUIO
sZ5Iss4iVJVLC5IXN5dYYlrysEIaNNtze87Jxw7YhRk6bcIY06QK02HswoYmqpu3/n6Bl84+BdJ4
1QJHaHLj8a5FC0rh+sbK9XvAkLHxpf/YWIL+tE4CY8ubO4p7WlQjfSpCCAC3+Na2GwtYlrr9jAqV
KCKbLfmiJ0ZgTt8I6STgupv2hkEHTXUlG4bll22WGu/E9DNiA15qpb9nO/IdLluLfZCF/TGrok9C
PLuNRxoGfDiKCaf1uGss9o+BOrzPerW1RN1CC/uyCbvBE0pgea+xRfMwJm4xIu8WeLBbSr9tVcTg
vft7x+2fO1UB+ptgqLMVCjN7NUgaDjQFDFaZtOMgabK3tKWW6dkagPOR0cmRhdxU7ufi6upD3pe2
7qBAV2hvBXFBiwYznbZUG38aFk/gs89HLFuFBoDYrW8tD26JNnaAq7gMVK/CFBQHINYILIC2kNHO
QgzlbzHnI/8mgjIwFjZNFs7lcdK0bZxnX0tCyWzqtGLmKjuXovODoo+Ktb9GG62OXmYHxvmcFt9u
VVzWYD7WrLuIxQwk8NyHDkBSm+N8KyW8NuJZ2TEmzWun8BlPletvcZCfkuURq4mPxKXXgpasx3mN
z2wXBt1ZQ7i8WykMfgKONVubGiPhfmmiM+WZs4s63r5rHufaQ7tZ1QpaNdgCazKGsLfAxB+3bQMl
QBRiOLad/ZVpA+X9qJ/shBq5NGH3eMXRzZ9xRL2rOYGU6FISl01OL8wM47VVOQ8kc0x6DLOiEM9+
J/HejwM+z7wxDrHdvMweGfBwcR6IjGLZTpA6VLCoyOKO7nMKp+tQzeU+juIfY94nJDzlz3Y/52cz
yx47MV76ITEvql3ZNhTeW7ok5P9MNF18mcxPqGC+raJxay018rY+t8T4nivRJ8FcgXzqjf4UReRB
JAW6PruentPF245cI/jUy0s8owPEwXf+vwnGLTHvf5pgGNiP/9ME45q27fpfXf8b0YbEuvX3/muE
4Xn/MJg1GFg5WQNcmHD/0hz7xj8ELAjMtX9OLyxnzdizXFc4PItv+gxD/jm90P9huKzCPi7HdYzh
/K/ExiZTkn9XG1PnOj6Rmd4KgCND0+FF/9XXSznVOLJmcJCT1nLwx+6ztwW7f97/lMER7G1w3QwQ
98UkPZIeymM8odd3OsJolMmmwK4z+orzg2TAccaKdO9HNOqFVn/Pp0oGsdH/mgp28FW8MPYrJOaZ
ePw9VGZ5aef6PncptVyKuV1bZrAKMhS3MypV0GKJNtxZ2btOg1CaZhUu0xq5DSwFmCqC0M76rcwc
H4oTn+2xyM/OQ7+iLvS6/aQDRUhH37i7Oest8ACbpP8RJ0SHdR7FaDkNgUrxu5MHDHRmYYuuR8uB
ltx+6mu5Z/ZMQj3VNmqTyr/PJDU1K21J4h5bKi3K76TmSOwQbR/Yy9qAnlIs4bk+n4wi/qEpFmO7
6KyXrrOIT22ij8TKqKmqIaHNEadhZ+hp6E7RfMncZZXecJsq0uJoF0i0t2TrmVvFoGXLxIUkVReC
hJwI7VQgv2nPtsBtQZp5EWtIOufdFe7XdfY71jY5XOd2TeaU9b5ASPKQJ8uzR4Mfn6KUZJl9TUOF
w6ccfqkMRkQbfYw2c+OCcLNAI/VjP7OrCpsRL3NKrw+7L+1WkBJSmG9l5NmhacwvRl3OuFgVTwQw
BRmAG1TRiiZzhrM3jtPD4nJCayuZ9xUj4ePSzIGzaPnFNxoilHliy9OsbVqp7xb34Nuj6YndOdXi
AzZ4KqL87DGfOWm15hEiM+GzbpwAOKIMxyiF1uCDnkaV7h9mJU+Rb6q9RxoyUxLjNOciQUSNRZp9
1Y8hcbIzpHHGx8n4Xx/wYMm/fHn76e1xt4f8/768/SCyM33PEnq5faUJzGbFMFWBynq0VX/7G7fn
q28/uX26FDaReLF4+tvLsDOvo1fTf2usFjD6v7/Q23M6XNWQ6Rq6veu/4L99ebffvf3UlpaxpYkO
qnH9jT9/cPsyzmIyxm6f/uX1/fFIbXlzBKEYMXFkLMj/euBfPr098PZnFpyX9BfrYDJBDidepV9u
H1pjhZMvkHXEOOuXMcY8bA8FbIsZjSPWT9Ll4onKE4v4gG3wXx+02ZYX18z5nsbkMc5tBb6D700j
Mk4r2kOf/7g9/Pbd3ltmqjyTnntsn5yx/UarqNo2JogKbExI5ObhkrBVT6dqbWpxKRl6oV2Q52mX
22eQR7wtDR/FpGHqzrk7naialqNiy7Tt8ByVkh2DbhxEsVgXBsDWRVs/YEE2LzbdC9Mi16HPv620
sv3t52ZnUuC0wyVytZmdp8OhFma8G9CJX+JY2JfbZ11eApaZ5yciSfyWCpeMH/tyawfHpUZVp3MM
//yem4Ct61dFzNownlX0Q4GFCXMJuWscxbkuSnFOxlXOmkjmautxJ6nEYv9Ze+qSgNbzsx3ToWhT
t84SLKup6vao2wd97YbfPrM8rAP1KN9Jha64eebfx6gpGAURpUGkXskApD8AWXPOLbbJdtaJOsQf
SbCfRdh3+QOeJcnpDXkfpW7U18KVb8R3CpBAaPtaEhHZXhYmUBwywqylmi6ucKfLTJIpCWfVC+LH
6VKtH6aM0WhtKJ/cEh5hqodxWKxzwZ3+NDrJXfKQovcI8coapFhVtDXT6pjMZXLJ1g/DlFmnViaB
PrHFyi2NebAF28nlCYdUSWpZWV2t8lNYen4hbkEfqVpUS7DRWGoL/U1jueiRWi5tVsjjUkfsXPnW
7fvLGDdrxyfb3b7M1iv/9tlXY58AltB5zEkx9MjKYbLD4eAUlP6IV5VJzrq5H451V4hA99TOYEQV
DGRXX/DX5pd40Ri/mOSndc8D3XV8FzZ9zMU4zsV4sKsOjI/jS2tLKgwXvxY7+9py3m4XlrK0ad3e
F2wAo/zaQAe5LiAzN609K+befGnDztrNhMJvBn3GR+KrCktdhRtZgb9o2f2nWfzIqOdB9Xm3rVwv
Cis64cCx4XBYWY0zWJLUOWm4W/sqNu5d8ECVZeXfUvAeB1Ij76mnjcNNjzw56Lo2t0iPmx75FiKC
RJ08G0XIxjIidyI0FSh3tsKfbzLW22d/fPPPr2+/mN1I3ref/+3hty9NTs/Ot/r72592TTCYdZqK
4G+/8Jen/uNTcn5e28hMdtWfr+T2925/frkxwxlh1DgOUaH+5UX85fGqbKlF4xIIlG7QDdSaVp1u
Hzz8IH98dvuSiGJ1+tv3bj/oB2xJto0y3tubKzFaRbrYwb+/swj80GbCeKoo4w0nvpoy/iIwqAn1
ovkSi/tpTGqAvJR1oRzSnALs3bH17cRxPeaT4A2E4mEdeBCxkoE9MI3hoCKJ43oS/AaEFpAn+XZa
0nrX5vl8LGrjG2CGozAZteJltBdczGZixAQe1k+EyR0SgjlBz0+wZhF0xFpyD27Q6Ak7l46VMhA2
4GMMNC1iMW5FXBiBzSSVu8SSHYvcuTjgcg6YAFqXZEjDODGuGleGU3PMkW/o9kC+YsfT02vfUPLV
W3iL7yPAr1BLMndXuFsyhwmKMxsfWGz7YoA1LaNvybDmvQrRHUS1tnztZmK67t1lldpJ2mSUTNpn
URcDoQKOH8STdwBzRu/RIRm5okUUegPgFAxpoc6NcKPrtEcMplmc9qO2dkYQlvvHio+B7y4MbaoI
ABhTNX100m3UTMcktWLIXEkemjj34KJlJhtJ65g4A11MXZ+2RtOSJrBQNHotkbyAzxqo0+O33GAH
FuVYzqTlPmqcB5W2xLy4JfWxRGKcYRuHFpVwEMb8O7KHo5wdMqYBz0rrJ8FyjOD0Z2FM2RoHf501
S9+bRfsu4jbC5AMXPaVDLGffP0V5oY6r6ztMiX0liky+1OgsgmnJ6l23iM94GeJzgoxmN3J5shcT
WHb74oJZ7LN8cwnaC5e83jNUIq9W799bERGlOrlfIw2MrTnVoYSjva/FtLH8FoH5WI6hOWpsKqZ4
7+pko3pt/WnqWRL6V9cbH2q3jhAD+PnRmE2mAfIwjHKVGzk2bdVvyxL9Snr/4FYtEa9E3ukAG0nk
tQ4cMeuK+2ba6GdjGfJrx+VIMrUekl1M0UAqFrUHdTpUZbvS1WvS7hKfpLKu+u3airF91OvnOeHh
5feqjFb5UHVQOLOTuegufiYuek1ebannezCerG5iCrryFk0y0HNR/tlKh6Ntgm5oDOtzWuaZTFuY
LolU15RUWN2D7wCSmN5cxwXq1fq90obngkDiIQWdywIXVIujMPz5nCl7vSf7ZFBrQIrtCZUQ413y
QfN9yogYiRyIYMeriJIqtLDkphMyBrrIEalNhlIicfi/jxbEjF+Nxn2zM8VbKooPg9KtQz+ah6QX
6cnF3uCU7pV+QRP6OjalLt9WRnXvzrxGB3ByiZXfYMa6K+KsP+A/PBhy21sRu+zc9kJCZ4csmtF4
da/CSr9PArbDlEvIuwI0YN7fNZYtwClxW3FA7AL3hVIkRK6F8+y4YBz9V5Qbb5lkqj7Uub+NVSP3
hAiLjNiXpVRA/se9U6JhigpqwDaO7XMm74UhBYRmZCipTph7TaNvsoeK4ihbm+jvUZ/rEPKn97Gp
mq03dndJCuGpn+oPJhf3ju7p2y7vErpnnXkQk699n8h5ZkLf0XPNTKKMed0ZlpTAaYoUjNcYFFmi
75xYvpG0rW0xYqSBWSdaYCJO3PXzvJ2tTNv7uUpX1SmtIC82gU0wVGCLk8c0uJ0835duDhSNNMBT
yjClioEqTTpDjL5GM4gPKOK2L7VhZ3SVRuZX/BQBlz8jo93Wucv1qDHrGWYAIkgfK3AB3oPGTr6c
XBkQmxtjDhWa5x/QvwZaZqZspHzCXXW28qVZY9ZSPrzD32bkRofUxbVPxGG5senL7so+uzeGDqVz
yaE1cdC0OcI5F/KQxtnInDGG41X/jJ1L1n15Fppkm3SeNTDzczUVb9zBYJq3cK8iUNtYt3bRAek0
SpSIQL7MGq7KJRAhK9pQswXP2urW1egZ2Pu06jp/oQsux6dkcT/KQTFdtD1vU6x3PKjNSPyb7N0o
4UTmUU5MynBc4oZmPx0/wsu6ght7vkINra2jPHc3aPbPuD95SxQ9txz0TfxQiBLJJGZeRAX2b9SI
2Pa6tD9Y0MDHRJy4UxGY6H9YSh1VnlCma/YnSe/ZacZiBPWeW3MD4YpFye6633VK9w6ZASugPZhh
spajgCOviZYM3HLSF4Uvbcvm4cEaRhBAevEjoh2M0EpnCAI9qnFWaj70vsoDL5c5j7GvQTixQjsf
Fdq3Pqx80lj6WWG4apkGGCXpr7l7sbziHjHfUznKa6w/xWN/1dENNOVGS5hbqu5cEtte6fZHbELW
djgNguBUf0pBTsZvzjKIfSlGYj7Lp5rKE1wS0AYANWGdIveReL4MuGGIGLLtXK5aU+Yx1eAfMoN0
Kz/5YWZVBflh7BhMpmcCwYg7bf00HCqi1a1g7MVD24K10EilReNGbPkMTeKh9ipr6zXQZj0dQRRv
Py1JxlCW7c+8BBSVrsC+yfkhlkR/srVfXjEc+jb2n6aGKdJCNcSofG/Rgq2d4V1lbCy8+QF+Izv/
Iv4OuS3DnE7ftEhitshLUNFuN2t7x2FnFmOqAi91+mts7A/R0TfhJjJB8ovkFmmew5UC1ZS+Vh6b
nEQNEYkH8pSFsQxx3Geb2qm+d2uwB43YFMVl8uGmznerZPxjTTS2TKt8IfgSz9VrXSw/k6WWW2nP
/a4X3vsCC5UJPRxmEwFhxXlNcHoiLtOD1Jk+u5Lmf+Eh7lwHLcn0lDYd1NbyB+KDUJFaDO/ttdaA
w5efXaNJWu0a98ShYoCl7gYvS49tMsDmQWSwYTaz3A2RImFVVp8lPRpog0/zWH5qDnHyaVeH8zCr
fTev7Mk4fvWygrSydctlSoRhNgLevZFRneZr7bs4frNLYTC6TbxH/LwrR+dqMfne541W7XwHfL8Q
zY7h5c6XEfcPXQU+DL4tpMRvFVPszSAogSa9DbBr+PczWLM2d6zz4DJQtZiD2UQkbBoFx24aUP+1
cEb8fLqfx9+O1andhIUNEKW0d97SoIoskm99H9uhrexnHA9vc6IA0SaU8Fl/NfLKOsfWybH08fgp
JVZqH4JfkCrowrZ3NuGTnUEiFSQoNESLsqgWjvtL66pfscltMxKmv6mTlKDXFglmggZzl0d3FROX
+7mg1aER5yAqm+oz8dKj7R1tQikO8BrZRnhM59nwdhf1mIGeC9M0g/PtVQswNfsOHEq7cRtvDqsa
0FpTJ68HS68+a4EONbeOKJ4fUhv+pF7A+yoA8ZVEnyJRAPBWoLUOWCcj9tfRwXTt+H60rBBGMKmE
Sjynvf3bLHREnmkMEqubJ8ig6RD4GcRd9nWVNL4SNk19NMlt7SpnlzUuxGyK0t0mtafl2sfWpuHd
f0phoUZEHyRzNgFndr/JyGd3bRZD2C8t+2nrYuQyLFASnapFTdsS6fPRM6yrrsWvZcV8xlk8hVwY
prUrig/NmZ87xLmstI2O7VN90AwX6BmDrNvZ0vzR05kJSRdMj51lvo0zWgOUQ6GhLC9w9PscHDyB
wiWrbn/2s55FUYuvXVzfDe0wB66m2FijzIFZ0VyIFTn0GcSMePFB6KLkGKsZTqiE2Dk0D4OZPOk+
gCovM1mupg5xDiPucsD3CGG1nRZUtwZH39ScwPV7PYwLeG82+e2R5pOgZvff2qjdGt24ngoqHHT3
d25LJxBl0b2AQkwXuA1k7DxgHDg7RXc1El4Om6orx8neuBEx2La5A4fwDXmSE6Kzfqv98UnW9ltj
9ex4Ox9FmibBS/Q1rm7CnHJoEdDXks8cFUuQgn0OZYZ6RfgRrY09lNinNIN6V2vJVfca97z0mQg3
tV1k+HX2szR3utWWx941xx2pM/1GKOfYGEN2R7gEQyZEb+vdoq5nqjkrsg5I+CcEZYP57seghKOx
SLa1Zd5NJakSw2q/savY2/qa+bMWmnumCNrYEc3/WrFLXpwKl/BRTTydm9RnTTI6KKJabGLHf2NC
mXwTSUe2mOXhjGf5obX+0yK/u5EzLfnY2wOLeErNOt3OyvW2BYtDWMe/irofLw3oNQIumJfDw9bd
AoxS7VF8KSi1o1ESUj6Vxa4qU7RBLIoiA/mmrS2s7gASGLeRJGhasie2VxJgI3wY+VN1iFqcgYJb
R9QMMmBCN7B1uY9d+0qqxLDjSnaOEQJkMxselNd6QTRrKFp9DX5j3IZCryim22PFMNlfCOOeEAJm
xWFJ5rNXJR3e46hgaTUvy5qsrLU22SGAPamgAUHhSRg2sbe4e8rKo93FvyN9yA9pif9LpfBMS7yF
mFDYfCz+qemJ7EBhpe8H1kI4a3JCjNQxs646ZG6tCeyFoqeAb30uBoQy1ErEgWjUha72/9g7k+a6
lWw7/xWH56hAk+gibA9O37OnJE4QlEQBSPRNAkj8en/gfeXSva/86r2BZ54oRIk8PA2QmXvvtb7l
rHq1a7R8tjwcBWHTP05+Gm9j4I6rTnn04qyCQHKm2USjbrqI7R0C36BI6fQhGe7cMkDozAVlOfXB
h1uM0cXVWz8VBZPMmi2wlojoSQsfwhlVA7tlk+cmeZfuB6rG9FyP8bdUHpDKQFdNhNwlyn1D3cL6
kQ+UGNG8Sn3/XceMOAN02f3ojwfVoqWl37yOO8kUmmwtoP2kic9QDyPHW+l5PAyT99xGpbGBhZjD
zjftncvSX5vFtxh0+Tkqg9c4ahXvcUm3JjQayO8Uz2ZpnzJVNySPJA+1BX45J+4adWyznps3JIgn
q3ttc4wdQnXVdU4NzUf0NdMJ1WxrfG9pUljm5KD3bJBlzmu/jndB0fiPRu6SkZq4p76catqAOqIN
IT7COX7VXU8WI7EKjJNsIJLO+F7VHZhFU77OzS2WfXxtk7K6T/Os2UETRxHdvpZoTdlPaOT4Rr7r
RbNzc5P9YyqtVVbIAH6zGe3J8n524khtp55jqW2WXzqHHvA82WSrzz8pBWfXRnfO0KjW+UPCJ0aP
W7LP3zsjR+jepAcxTUQhhd6DaOSvbBJ3QzE8t8bob6F8Vmurr+cNdyUqonjYOu9AgYu9ga+BvioF
6ex47Vro9DmnMjtaInxUs30q/WmfBva1NSMJYxGbYWBSq6avNI2KHcPJV7qi1UqI/rFfblL6kRt0
2sa6zMVp7OP0PKK++T4P7XKpCZjto2ZM50ThLs3ztVQYI1Qi9pMxHwLHVisA0CiKe67MkJHq3vTJ
VpLidfSQL0IFpypL5l/zSG53jxMpagJz3fwAzb3HFPIUDONKwdJ2ZzUtUQOnNmi+RlOstmWFEyZx
cKF0UfirUP60qxv3bXZy68C2CaIn7/Sa4ckdlwXiDw3CAkN9TUJTjNR22R0DyP4Y1BB7Nt/zLr60
Qf3sDGYKR7qbyJGzaEVnD6Ypnsd84vLquoKevf+lsTOGkKLEcGRtfTOmBp6/W6KytuijzkkbYo1y
KRXjViy58eU2F5686EQBZyO1fRwrsqxMrFxRSPrHGCd0j/OvrePUW5ISnDWbbUdEM11beiwG3LMw
PBSqJgmgiE6xr49O63O0xqkWi5+u4ZOYoO5ywyZqI5vey6Am4FkHqP6ctS/77kp7ctFl5QejeBq6
77JJxnPjOG/o1bb1xOzVSpGJO2ZnHr3pJ2dM+eTD/UdZPIDCJZ9gQKnJ201RPm6HRG4z16VoS5Ey
xXTBUF4ubqnU/5iHeeV7wr0RCs2d1nV0Xsp7MIkL4RMddNKOPDVW7DoYAmT5lXVwJS8/N52f+ApK
2Hf5zx624iHBjLbxXY8ho0LILThernwWzxUEBeLjWdA2Rg9qwSNNnICKAil+fDU93R6rlvOhNQb7
Ooj33EArS47qFOZpejSSchekIj1kecql0egX7CNkktowQHUbHPuUSFIxSJKxCYMZq4AEeMUzrtzZ
hTtlpRdhXDsCoTheF3dCdhdd0jwkMqXa+7SOT85A96VzvlTRSN5K6TJ/8NobiG1WCMbjMP7WvTHe
G6kFvtnhRALh7iFUkj1zbNutGpEwdoWxa6SFetcJe0Ra4X1PPKznmsPaSqrdMFThxfFeciQ/K0LT
KY8kStXSVBvWp31hlu9UVtfZPNqzQcR7E94mjWo3nIy3vqYXNtAp2OsA97eTd1cDMN56CmWz1a43
7KrExFhT3obyZ6rrFBnb0e7YNzsnXPuDstlOxI/UQxmWVE9Ofj8qbdIkNzjPRnG/rQ0Uj0YpSFNz
NbpZugyG8bjEJ3+mwFrgzdBYQYOv6Zub9wHdUhRUYckFNXKoz51rKrxn38fUEPQKRGjebuphXux7
uXlQRAKE0wUUG5Bc5VYbFM2EM+uzKxEO1ZM/HNN8AnRIRlqNYXTjpiiLTMJ1jIEj+oQxLS0f5sx+
ZzZlr/yjXelpV7Ro+60spQsNDZQmwfc2CeNH1uZffhLRRAkZ9EtpDzuwW9m2tY5pQPR2WlSXyiLu
oweoX6r41EVGcbTmrD3YznDP5L9jikOCm5QkC5ikju10TqMavTb3IulpiIS/JMRdbvFy8AZnKtgO
/UT8TZ+8chJxNjYXtW2aiLfy9Eiy5hWt/lvkd7uoE1i6NRkC5jDep53IYWH2xk6blV5PA2EjpPio
fRUk82k0YtoIQ6z27OK0P7vp3edKYCBx6DFmc3106B1Q8iFXQ5+MaivW1cs/UG6feDe3GBk8/uEI
X6A/n39rFzf8P/7t80eCv4TA/gaHW37u83tQxMXr2QXV8vnDpT2k87oA5L8zAsTGC/Pqj4f547f+
04cMlgx7U3f25o9v+vw97IYMoT//+tuj+LI8kwMrOaWN1JQRqWlZEHPg/TO87o/HKXvrQlBPiEp/
ecWfj9W26kzNlO7/+sifX//xjZ+vpAvc92SMBmIzeA0JrSce4f/8ls/v/scb9/llUpTJ2i8jooqW
t+cf76gJ8XSfOtY5bY2XaCDKww3pVaayfkNTjxXERKCJuKaleQetdMgNKpeBHXPCrYmihk3XtqxN
MVAUc2Z+uHkORsNgssOjdOTeM4W1iXs6YXpWLzkrnMQhJKz4ByV/jDlJNiu22HELKpdlHp7LGDK+
t2F7RUpuJg0cyCvLl1A1B+2gZ3HlYz58H/LSRGCCLthV2c00l5EJZgMkuP6CXScjQUO6l6TmFJdW
G8tZob7Wzvye4fdaqcYFdi32IVqSFUcM390ZpXFzCmTj+YzIzpEkp3cDYF4aFJCronuiGATiYhQC
Dt4s6iPMUjN4Ym5YODh3UOLpuRLzOFdETsjw1DaoslNH9GhS94pZ/KrMk+uEIhzhNLmNdWGfx774
Pre8vRUjLqf2t7GJ/D10upe+tJcgRMY1PhctYtXpyMZ2MOpgTyPNwsup3x16eXo0vqLTMdYxoQpI
c9YOPVvApma+dtN2X2fduE0SZ+d2+huyHCqHfhcFXYzAS+7EhGYzHdE+mqJ+LXLvZzU602Zo9M/R
L4CkZoKF26mGlURYzCG7X7Joviax/VzlHG9rVrLNMNTZpvqCPw611pysPGtr22ZKbnPqHsZMRdvS
wsUTtAzQZTrX6I6CfWPWPF52jqLU2rSazoAgWHmtelbTIafcUL5lHTE+owk31NdmtM0V1NXnMeJc
4dXIwkPz24zlnEYaCYRm+11vYpV/12xqWwOJx64vcXGkSC/91t6kRNw0tDibqY13NnrwVQFenGVs
G06IF9zeMNaycHnyTXgy5+ih7iKXGdlcga7wXkenApyEcag08mbX6x3/y5gpbCF3q+qun8PXbq5P
bta/F1N6PwOS2iA4/2ZOytu6Vo4noff93afmyVvs17+pD/9ZytQi2PstCoE5LgEdjiMCsvM8xCgw
TH8X9CXgFXOSgdKj1gxdisEIT37GZCG18vvcRN2RCmzo4HJhgJbY9Psk2gUxXeFCVWBEHcK/cQyr
nOhHKOdnqzDCBzFpYLbI+jMuhMrvnlgK4n/xxK2/ZDh8PnEsVjajVRd4Q/iXJz6DB/A0Pdojg+Ds
aHgucg3aeavJZ3KmCErbYB1jpp8nd65M0pMGD/CvnsM/efPof3iQXJFCBpzy/vzmpU0qvSkp0iNi
DX1X58DuLJkcOflZa5yfOADyMcAR/BQYDUcGZZ68uzkp62//8Yfo/CX0Y3kvlkCLUFi2GVjEtP35
eWSV1qLN/PiI7QkqNX6Ao+oZz5ssgmMnvw7QrvdV7j1bOFCvQQboLaXZMtTiWEedcR3CvrlwoMfQ
HIzXGMEM+xWx2aBASR0kU5XJnoNrASFzJNxT0I/dtTY6G0Mz8/DWYCZd5lG1rVLr3QuGAdd5s8/C
yr98/pEuf+vz+et//LLtf//2E+HoCMAdVmCSMbP8/28hMwoPe9IPSXz0LLtYj11dbWWY6a0V+7ua
CJ5EzO1laEZqy2E+uDZh51PJfD+fObZPlxIq9aEwR3Gw3GI4RiJJV0OchGDRogEDQGIflD0+KUzu
u89n/v8BL/9SHs0V+tuH/O+yPq9pWX50Vf+nlGybli0/9XdxdPg3EThgXeiI0vn9Hcgc+sR6ku7j
BZ7puBYr2z8IL+HfHJY4d4leckLb9f8BZBbO38jPBhVjOWbwBzDmv0B44ddw1f22ohJI4RNG4QfL
tWmZ9ufC9dtV6WDKLHpRmufSJEChAWPgD61zroD+OlvdBX0ETb13PqIpYZZUc0YPuPEiBRukkTap
2r7ljO5PM/Eq40VEXhOQeNv23a9Yi7x6n32Kt5+DDFBlyRnh0OzMSCYI/kuzVRME3qKZpeEjGRx4
effUur62N6aLTzK1SzKvJREz6jA1fZMdkriFqxEG+RD9cBOFhy1HfWif62TI78j2Q68YjUbCjLQy
SLQQppqSiwrDpjoT2ocawQwSVNlgJQhs8vLAxbkH9VGveCXolk2Vl2/kohoGxJGYIKGWcIFqHXpY
wVcIkwg03edGb33YJIt0ayB/hDlOSUxLkRu09zhA0UTD7oXhCJGcyobkDtyLDSFr7POw6/htUpvd
MYH4X9DCzF1WID8B+3SEg4jSHKsXTfZmzDJ5HJOCYWmUiEcxehwlibYAA0NwFlI1ogMwaVcR8TDd
qJyVIRhIMDYYkFmvcF7aLalVgmSCYk4o1R2XZvo3eGC4esyIDXzV0ZRyMLxY+hSOkwM2PyxgusP+
1yEDncQfXxwUS84T3xjWP71kSl7icMx/mJx8un2XNURswP+p013vYgCg4+T0b16yHIKccIxuRdhX
dAAi57m0XI7YFhke2wY9OF2skuCENb+WzqTAOFt6ORJRy0TQsK6tCqd/10T+i0IzM+5KzKATtbzN
lp0YUpI9bmvTOrUtL5XDEwBntYGFIGqsnegHcSJ1qJVST9tYRZqu9khVtFWzijpZsdmoZO70KjWG
kjlcYwS/XJ8W2coIEeXAUqBvS/pMFRYM/fG10u8e0jg1zkXsobkqbDh9a1HXc1BvSm/AJ6vCjkP1
wNQq2MtgbNxVjXPQ3UZmV8S3uFbaxlfQFQxFbK9jyl0P1pMUtS3JFMUWf817pB9XY4on/xU/YGgf
dIPWFuaRKxzBMYUoD4AjqHQwMa3IXh1vHt69ra2ZF3pUeSdaNMZXxiH6afAd59HCfINyOXXXXSZG
MuR1fOEOoDnUu+6dRcc44XXm6c8cJNIz0shxP5Z2snftMf3eDF5MixH1a2EGOI86EW3DoAAaVNPs
QzZA8C0GU+wABAJtk7x3zqiMECHHEOgAeDt3wLSNTZga03PeevZ+TIPqXPiNf5kSguFChi2b2PI9
GpKiOLZuPD55TRxhbXM1QhRLHmLl2EckPe6rqRsy/pIwdW/d7HyIYtTvCv3/TRiDeKjwWj8gm7XX
pWWVD3U5xLwfXYLiYYB3W8WKysmqj8pMnackM5c0SuUn14BajGDVxtt302h9Lch0OKDpxY+tuVXw
NCHgDtPqkDE7BhUUlNGhS+PsgGhQQ3Pz4ktcRQCHmsqiPGOFBDggy7dyEkSqE6Jy73mtv1etjLa+
6+PsB46xnfUEQqslTU4o/PYho+ENjN/26nAp7gejm3cCeN09gxTj3U71xENV9euQ1v19gFtv1xIf
scNOMtzNEumjJxFsERRPTeimgm5rj5zRTURxywhQJphSmr8KU5ZPrSq6mzUFnBM8i90JW15hHxkI
Gl/Meu6u/YCZcT1q7YFaSbL6PnFy/yEcmJFospA2tkNUWMxMfFsMdbiVlS2WPBC6yo4J48WW3ObK
6qfH2WsUqG4HyPMYaXxputaQB+xgbecjEJYC/UrQuZQqReMgGlGwXEd3Ln8oy5ZcISbLramSp6Fq
yQzGfHKrmqTaRnw+BzutmU8V2UTQJg0ZkUljVyeOcwI/NdF1HN1NUNjTFV1QvmR/lPugp5UdFSTv
kEnk/2jHhbAyN+nFdKSmN1UbW9920PgFTLacNGzw5tFSDFoK9lEzvcbXpq+JCvRS4skd0ZHTvpeM
jsOqYAIfUI3LgnvMEzjrcm6lPc15/5oXOniFGyj3UyBd7AxTcwW2gVZxHqeHiPLtxnvgsySXUpIW
U1XYcXDLyNryDqOe7W0YBWAO2gZPkY1L3ixkuinxPe+M2CqPDb21DXiQ/ubrmtFvrtUpyZZwhNwd
d3hx/O0UY9Y1q8FCGzNEV2XFw047vg08A/ntxB29E3Ag9k1dk5UqTPIZdWv/RMfV3lyJa7L2XWaQ
QVXsAzNJ1zXMyI1RzDhDg3E6GlkKRIcZLDNKp9k6Pt1qT+vhmBgjMWwF3WaHcNCLYfrmsVAy/OL7
hfdC5qF9Z0S+2rBh+vsxpDFV9D2DCeanhCo7LKJEmG3znt2idhONpNsJfiXCjM9WamY7qArtYxBo
mn6uwhlN63NjDVbDEHtGLDAHMSgkzwMxHMqTmmdCaIclxsog/tpQxXCjS9ru50hm29xHvIptPt5L
4eTbMvXLbWHOauciwEVP6aQUHLHDMLqM5WnoasoHGt2bwnIINgbyCguMCDanmpccqIG+ypyP8zkm
l3PZcJF9++GEUHCoKIm9+agkkBhvZvQOVUtu/FC224k8ynXBrGMnC2gOUwmkIkhbQrWlLNceAij8
oWAfk7FYNpCxOuNORa8b452FlMdVWsh4k0/oHsjYDRekVC+BsDHXqzGKwH1X6tEwJDpIGgCH2aq8
Y6/Tfme4TLiiZo4Yo7DM0IE2lv6li3ghmoii8tR+zrwhRNmUde90/ZuNNAexL6vJgZM0qdFfG+g7
HgYPiEoeBAmhB0HXfqlVhfNpnOub+Iy2yfDLE2oXj6O967Kui+gIgYPYmGmcq11ieagZJmsa5ws1
4oxYsCEA7Rnkc53sOF+2PSKYegQ36OX0eqyEQ5xH9c9wqLEVueUCuxVWghbNIDSBNlYGthDlB+I7
+l5hz+Xm/0kVtP+obu/FR/c/lvLqR1XrNo2T/n/9+UsgjP9WfS01xZ++2H4aNx/UR6sfP3DX8KM8
UPxRLd/5n/3P//bxn7N/fvYh/u8Ay2v6g+Cy9/JP+Err84f+Xt7Yf6PaYb4oOAUHdDdItRs/uv5/
/ncjNP8mKO9DCh/XM12x2EL/DrDEMUrhQ1BwSIOU2odOxL9ZQAWO0dDFHoqzHispXYr/EsBy+SW/
lzc2hT7tIppFIuDEa/61YdRMxtQ3eWedjcjCvN5U1wgX+aly3F01ht+5ANuTqSrUPHlvbiv84OQj
6uQczhYBhXylrApoTx4+MDQRD0VSfG2qeTx/fuVOoFkMUAyEMsc/RGF+lHb3UBmGuCQgMcnJrnNE
gFF6skeP/nVSnCkr3BVQG0CKBQd37RYWp4+yeZym4VudZ97Z94bHjjPcnd2WzkskZ473CMzAgAfT
sRoRSLrivuuN6bH0vXTnLXOb1aenk70+OvdyOnwG2Au7924QUgo7jh8sZo4ok9Fmpi46PDJ4EuZZ
2JumAdEMnAb0RFb51GQyWWl2oG06leJI9wyJGZSIh9lE6uAjlB8i23gqJOpAtzMfJlw859Q1eNLN
D4903ycfD9OeqYPayIVa2dj6LWZWBI+Deg8pKDPHwmt3FEVnjizGKs87b6tZYZ5gmR3iJiCiiqoN
43lWHKOBYTcf32KHdfxboInlsiIS1gR9K6Kshrsa5Vtb9vpo9fhpgcfsahGXHxqVxEUBUHwKZm+t
8NfuhyHzGQdJ866yI29DK7hYpwNhMGBXhovXe0+emUR7G1nRukY1dVdW+Tpj64JjqDkIp8EF2fWp
TBx3rdwh2FV8+036sGbi9j61fxFJxog+lALakOF0a17d0Qxi7x5eTXRO3PghgC6EaWx4xJTnP7pj
v9ee3d9EE0OFdPIA64PrPoS5tR9cKa9Jb7zlmj2m74GURpq5R968xkVfnS0gDuvErB+ZQ44YV6p+
pZm/nKfMd8FG+PZxCOIOSRBOSWmDTqNkuidwcGRmJYM9sxHGBw7Xdj3+q7Tav0QpE6/EfRawJBAE
7tK9+EuTkbPPmOMsa8+f4M0B4vqmiIaL00+MA1V6pcuXHPHRPPXIRI9l2n0TIPI3aGXGlRUX0fa3
hsw/6xhb9vIbf+tw8IyEaVm0UlwREKjuLYjb3zocBqz2mnyAGORLMh5zpCQ7163JP6jHR5UV4mgO
+LY7Ktr1wp8tLNN4iGr33A4WBhan/cLcxmPLtBDWF8E9SMF5nRZR/DaK8YLyelVQmXzz+dyY58r4
OfwBcUpvhEGO+QBJYU0eFomxaHL3JX0QOhruSvWDsR5w93VVlVw9HCdEPOpdTzz3JvZqUDphyFSE
6v7o1C6KKx8ubO+qGQeDvA6qOJAg4x+bATJGWd/ReMchCSKDmJWeAVAbTzdhIjmMiu/09l10RIa/
91DQtWKWz7HqUUIl/tknHRrjMfqbLLOco7C8a2ZY8ZWA9wwPwBK1Uif9tWjLJ5sp6RjG+jFoFyG6
+YrbS1wqpzsxkxH3hGfvGesma1fSQw5R+fWyJndynVRZuRZyMkEajY8The8h6VHuxzIXR5FMR8vw
C+wwv0i17feNVC/WEkkYpBbJdI4xbLowuemSkE3lm9U5juXFkzLcOsU3UDmEQIylu0Uu1W/6wnon
67RbIcz19plSX1Dz4APos+wox2ZTF/hvjH6A31L3gEoWlTZsjq2ei7PoMFoQJdse2swZHkpfbTu7
PPKUKlQvVbsNaNRKSQ3pNuN0mWZlbz/NSzXA34P0AahYw08/HCGrScwnfTKvLSsWW7vwESAb/iVx
ZXXGCcnksOvOSRYwc3Ozo+Vygai+/eYHlrk3PBNaeeyRfJioZtP3M+c3Ixs3HK6Y2yz3SOsah9ls
+fFIfxkSxFyDlrsehCQWNB3S6RILWwZGHRI8ucpDqjZMGei7EiHO9qyfeU13sx89IbKjoBPpcO0s
75YvZNlcTRYZzClPCRMEUXEmOPIeNF4o0p2NWm9v2a8Mzdx1z92xNnXk73xkaF7L+NCuwh5blXnA
EhZe3Mh/SDC77OQIkTLIYVY1mBgusZveQRCgxRa8NC7XAHmIEgVR9E48agqoNl63tZXsiVv0AA0+
GcqI1jmBLFdYDCuFVffRLddUvtWmDCvipqeBXozTMtFRwbCfRLNFa/bc9db0GPjAGwx2AKYG+qpj
uS2h4hHS7Sk6kO6TMxFDyrkfXRyTIcf+YTQgnqaZ15ml0TNDjNdq6dQZTrlvDdgFDfYADMqbmrO8
1TXTPV4h8pez8lbDZt5EthluF46bbZVgVj1Cb9mKaZRJTtp+MuP30APsZcBZVW+FW8CbmFOHtNwL
m7MAAiMIDlG2K0jAhFrIojC17lPcgjxojM5YV/kDZ5KOMaMp6LE0JMvpKaSsrl7iQX8XtYIe58T3
sg0pwJfhesopc6IDsW9E/hYaAuvCsvI0c/uWmEGF6siwaSG0r0MZvnRqKc8hQO+n0hCbcXkfqtY9
mxIYcgbBlVGEvQcE6KuvbTjItWvd9zidOAJN/ipWcQ+MtA82IZw16TGOIDj7UiWoPxJaYvuxFj8Y
cImb86OY7YozA5IVmC/CtX6NacG1iGjI7ZKfaZd623C5Gcsouk+89mCVCF0xm6AWSBnhLmscrE1u
BsEho/OdSz0N/Vn36SGfGmMNkag5ibF9q8ZRos5aQzpK95Co3+qiajZtgDRlbsoAAKC9zzRFUkj/
knRhbjJb6JPG7ratR2pBeNmIFh7dyPF3ygQXMU/uDVoRE5vljgRng5EuqW5oa051x4Gq7fwWM5q6
VXNFMHFLmbWMdWq6Iaum182WjcNr+etHYQfdrVBqZ/lqMU/Ut6i1gvsQAuo9dW67rmM09QKS9Gpw
1AUIUcNzw8RF/8FrvDew3dXinMsePW2cRb0wq2KOsFWaYDmqEY/jJgBfMdhrywufI7DZh7Iudk4+
+5cGnUOT2huflsZis7OvkZZkUc2JAUzQSM50v45FMDMWyKAUa+X/GhGBr5I+wzIbpOZ5KJ0Pj9UY
dgeSOGFNYu2FTLLcke/gVBKtZeSWpzwOSEFS8c8szMqHJqMJH1XVNxPcxKl11EPlZ5h6WExuNNvt
c6pm8vjqRS+CqCLHIHjszUUi2AN4ihkSGqN3q0r4uKk8Lpm+TpGf4KNF21Ho6tyLJQLYyd+NWUEn
9TDFq9mP7/04vGqAgkcz9zqiilcLTrBnM7orcUttks4ONrj9uU0UsunZQeda4srDMljfRqKTr+RK
CVD347vqoWQ2/RJsDhYV667Q5zToLx5r2g5VpUTmlY1rc9Ajs/O+w0vA+AJiorlqFoaHYXAzCqNx
j37b5jjZGqwQ0QS6T44PRpUuDSu+GjMDoYBfp3u2mnLTs8U+5XZycOfZPDTukO5LtB1DgTGUayzb
mANruRVPRwlk8SGGlQI3zAmC6AuycrrzQ1Ps+sm8g8wzrrABhtvZDd5zv863g6ZVhjABKV7X87pj
8aLbtxry8bZaFth0WWpVLGtaGKRrhNxKR0vprw6tDiwJ0bATEDDHDolMLJkK0AdkiycqYJ0kj30f
fGQ5+3aG7/u5I3tC4Ta55BxpObe0Py1Z01byrVvtWM88HXkos/SDDPb+fvDco5OBX1CTV+zjuHnp
aJIx4O8Rr09Rv0djNW+G5WNPRzu90WB7zUZVb1iKzHTcxoUb4ksxjpVu7oST/UpNRN0J1BaTa1Vg
XX+YsMINSMRWIAh+xB6QnQxtopPYqAecEzfhhic6bfXy5mop6b+WxiNbl/C0dStb895k2T2Iucs3
xKBAr0xy/+iGxTc/R7DapN7DnDQ40dqMHXBSApKaajh3IpYl9v4xNW3cFpLFAqJpSA6KZ6PnaXd2
GDsvnU8vsB03TKP7+2JqgRqg9t+BpCnPn38wRvnJzIhvNxIKsDbW56QH8jUUZ6lCNMA8wtqeB2br
Tbs2JgGOLuGVMEvDa0aIAzlnnltd/iggkZnOj9A805RJdKbYl+uUKIBmntUm5TS4MTF8rnTriG2U
FNMhmXHWycDGeRv1dzlq7l1NqsPGrxmjMCyQSzeuBzKWf0SRt7iwB0TsEU4AL07Ekd43Q0CUT2Gq
6m+fV2URx/p+GJNLZrp3JB7Tim5AJHeTW+9sd/pOYzrAVdNWO9IH7d0YcvKuha53td98sanu1iMe
WSB7WKEDeKnrofTEO8+Mp9fX4ybmTL9RXlbs5YAJe8p1spud8eQvS38fdCU4wxpVhp0dq3CE48+l
lExjxL7lVOeqdGYESnVP171arvT5EBrF98gMuxuyLuV7rGDBUWP+3joZR/Nu8B6JGZVbOpDn2Ah/
TMqG1NamHyKtvlPiivPUNf7BYrKFiimArwpydmplvsErSuBy4mRv44wLQ7sBmifTZ5PjVubfAY70
usL1rqxVuYTON67CYGwfnWGwLshJv1uaU04swmVSaG8VquhVWo6A2NIQkGMaNRuS7ANSLDhbueDY
4f5646oa7JyA3eAhEn7MzkN0N2bH6OK+Baxst7G0HhEznwwraAhiIBKSOd4xd6vq1a2IDCDjvF3N
re/cTdPbYrh2HiB6BAddkO9bTfYtbDlqFMbBMmB/4MRAk99y/GCvcE4/kHCbtxxBw0aEjcd0jbXd
VvMxNTlcR178rSmC9inr7ac+0HulGnAiesQyyptFj76yN7Yk+CGWZbvyY2ntOyF+8amkp6bO0OxV
TrKJ2yO4h3FXKUjidkfQq5sUD6qRrwQRwawcety83nIXhN5Mk4EFIARDEWWdc3Fxq6464Z+tTOpb
fxjKMrjmIzySKgmdg9ka3cVy7WuliKjgib1HEzB1N7KLvZqJ5yts17yS3DzssoazdSzu+wqTSNqR
AuQ23N5OkWKSurLO6xWMVoCmZX/jDJBdAnckG6K705aT7ACO6HuTRo7lN/mpTmkzJaWEX17W1P/5
1WW4cR6hqGxw2p3dRrhXknEh0y+nuRJ79Joe9zWPfNwuHpUDoEx8mZzdaYETUenrLryYmbEeZWCd
P/+YsTsKkd1FiWXiAV3EoAx9YBmaB6+kqMXI/jPD47FkOKU0UMBsu4nxOJaqOo9tN+y7pe2W1kvj
aw5zzgo0b0KgwRQU1tGo9HBuCZ5YRwFhaAZc3XM6yfT8+bcGdkUE9+MUgk0EvVEbKyhMzYUTWnAA
IniXAip9pD+J9V0Vn3piqGxMelc2/waETL1DbcnuuVcgmpkJ6CRGEtvaXkIn7PqugfJ5iewexfFA
L3onjCQ/c9TPzmXAZtcGuO4tZHKnNifoZLR7vFF9IH/MHjNcslCKRxqg1sHSjCTs3ogJJFmnTeHv
RBl9i1ARXnryqalIvXAjlAxOyqWMGPxmAvJqG8/j/6bsTHrjVtIo+1cavScQZHBc9CbnUUpNHrQh
7Gc7OJPBmfz1fZgP6K6SGzYaBQiyq8pKZZLBb7j33LT4TKXb7eN0CpEE6GPJJYnzqgy3uoqnRzOf
a2CTS+DBrPNzyuxByTF9NkpEyRme6rUIcBEUgXn2Iws07TL0Mkb50I9Y+rqCdW7cqfgVF41zKgA0
roxYRK+c0vNlKtWPC1YT70Voz3uJdM2RYBYupCGnXmPytvY8xpOnxToco74+i5LkNKvmbJySDWNd
/V7OGKFjB55Exbpjb8S5dev88KWnY98hYkkOWQQKcyLX44hP7nj/pROZ7koVFGv2Tlfp1+b1fq20
6CDphp8GauFbVWVYpZYhZGW56XlmlLGxQ+tH6Pbxijo5O+iQXWi4xTcMX4OQLDVD8jaTsV7Fgz9R
L3vIVeCJenkjrpF+I9xiRh/bpleWuM+hR5WmHXNll4bYmTqwL2zq2p/JHJWXeOBY8mwBusFAnIol
J9nXlF4o32PvXDphTdrasXMChexfrJgSLmSvBGORn4brER3+RvktejPFr2TGrJUxDZNO4zevRAqN
h3pMW7bB84PrAR6KsnC45nMXrm1Lxw/sgnETF3K4SpFUG9H4yNXmIbdXcdys5z58Ju7Iv7BeqQ8Z
BzpPW4GHZzZ/QrsGqDlA2GdJFa2z3jTQOspNkQT5ORuJPbQtPEVD1nrn+xe7tNr9PAwvDgKGcz9g
WOrzEQTWUoD4BmIdhbO8aYgGkSYAvhlSU2k5iiAJkW2QrHBeWExicALP8/CzCorn0dNnGFM4uOPy
m4L8TfUAxtXiCYVZye9wjx4ahh4w06R/NBxmPyIhYLCf+3hnS0cfQnyb7Is+Ic94qyvBAhNeSJFf
IS/1K8dM1EPOwv/qGGhZRrzsPDIQek6coDpt/NvMio1613/qvIAEJG9OLwFaXceP5VnX1WMdOSXC
8+YLLgfu72C4unhO13if7KOzZNg45Sur5t29kYR8St/Y5V+Q7s0Ifmhujbw8+HZbQBPg12+WOFpC
Jb+BEvpZImXcBc1nY5xXs+sCwpfxNVRC7wgKmFd5RihEkrjzfi4Nd41AKDpgro9VE2z5kI21JE62
MoS8lEb/1JKzdHVU8SWKjYHKM/jmLC0eKIhsKaXHogeiG+dsFJLtEroV8pQ/FefGGZgpJPTqtraY
N4VctIhXCBJgnN2xqtlx0DS7jGMcRXuLeyZ2srXnWIDifW3t/AqEyZAZW1wh0xtZBSt8FqiFSyle
lVOpVVMVDROaki3n8vlTuk3Yh+eATXj12ehbdu/WTCuU9cnOdGvqZvlpIsgDh3n20DMFvQSYXgOl
FrMo64VpYp9cZY28TgVcl26w9zhXbJoKmvw6xWPYmA3pPAT/pTwrH6NpO6TQtnkf5ZFKcLyB1txU
Rr2E/bgta9fp12C5+tpwMjWdX+5MJp37XhkKff/gnBBVbm0fQAWzpGQDVo5TofM4KqW/6mpSvAxc
oMwI+kXPxaCyiuWrO9DOjJVXbBLADmvVeRrCATh7dDO0CQMO/5xJXZrUKFV5cUvksQh6zCsF74Ji
ikmlE5+2KPDUcejlFz8V80Ntu8/QEWrmeeoThHpSBq0AthQwpk1btupgN+GPNOk39MM8s0ReH8h5
CdeBo0FzYNRrVgzbDRbAHs9dl/GSz2T4FwZQfTEyZbx0LHfcEjbyfZjShfoLa4/nakz7LSwh1KSw
eVk/W+vJLZJT/smNmIYr3qWVrCmtbLf8IWu0yBMunU7SXRTAI06Oxt1pRtUBrgndgFcIhHnk4eSl
eUO7FG3c3Kf8j+19NiL181zGNq7NfIf5e7fNddTAhAHabLjv6dAAsis5dwbLK576Qe9U5ZyovGzI
BEm/FT3g+furT0yboCHI8avyGzLa4T1onVeUg6iOWEQl4VVOffEkZrXpfIykMtUBbaYJFscacKYH
xbAtMnKv+h4YQGy9thWxCMpu4/PYNcjDYLqfuE6/jIyzYqag98m95Lr2bK0fZBs//4uBmvMbkBt4
UKVF8HscBp/6wH+o05neIaw4QOvBOHfwttb3iUQnOcO9hGoLgMKwQgtTHwb2X0p9RhYGTFEQdO7b
6BSxWMzYoIP4gPIyPAXAIyHW01TabvRClISP808q2hi4+kS+RC/NZBNgBwYKlUFVnb3lixOjQRGq
3d+Llsgan2BKGbsgQwttcem0pj/3TI3afKfMJuF1+/qcYEVfZgK4UwM3PTr8ER1afgHTCxTLNT65
yA5XbY2lzQwGgTAn2HURR3Xbmk8Q6qNNI3/5RisPhde/S1X7TDNsuiftzSgfrcVQp7wzY9JbSMDb
aUyBGTQWSg7I6qc5cd+hK+D4L6uE6cEYPjVD/Jnn//dSt8FLysnFvoQAGZuKkgQ0u1kztclelyQC
o00IoEmKZXwUWPuKvemqkrzQ2uvl52hu/0kbmm+qIvNkJQDP7DoficTAhBPgP8n9DhBPazY8x10C
weoJtcNY5q+zyE/agqbdGjEAyLFj/xuCzU2r0nmjBDr0HnzQoe/DLWDc8Jp0NfMZCzFeR4hEF/jz
a0NqT54ErA0Crz8MaHxvbZK/o2lA8i6sV23/aHxUT57yxG1O9CUAE7PTVow/rcSGAYTGvMi5fXOd
YgksxpPcm4M8m1b5JnwuZ9DobDQ7iPxqnL8gaEOT5XyRZerySB0q1rXgA+DYWbTiFChBjxyUZeBJ
4DRPmGtKC9ZS2bKOZEt7mQP7plzeavzs4+dBh7/ClPw2ZK9EsPXjTnCUfikq6xn3dsBSu4pIqOPB
wkdk7GPwOmjXekoU58LdYV6TmHChMGzTXUQIyXGO4TIQ27JWBSkqowrggfdC7ebUr3bJOE34+aIv
RjvBT+s1Ohdi3P7NTe8zr2YYxykZtFSYLmq63Rjq6mvVZf45COdhc/9veWayFyUGFwMxhNUSpw7L
x3U100/Y3Wrw5fTY5TRpSVfutTPdkDD3R+h+1rUndQ1L1nDjPoz33Opr1mICoorTvYXRNwjA7doy
Q/sY+gxN6InqDSus6mo7E3PqgFq+K7Dae0hMPzvljylSeMGMkiF4SL5CFOvorLoIvGKSj+dxoGM0
tP9E+8YQlhXgXE8EOuSzfQVMv8uIFptwhBBxYHuC1KQ6v0yTmbKymTi45oSCRNfN45Dn8iLMX9bi
1F7W2mlChR+k3WvYxvWLP3yGzHqD58Nqk2OEmEf/nz5rmX5DVF/h+21fRjxAZ4Y5N2Oafwxd0T4r
uWWAH2wcW5O6uOTq9mbya+Sg2tRafiss8eoqN1g5sIp3m9FGHzstqIFJ4c9oR/loozBuCS3YQ9p8
TJzuxbb6Y0Lzse07FOAYYpk3Gbj0UW9FhgmpqKOV0GjXSgMxIr0t72WzM40DeELvNDbcPnhnz/Q3
xKwhzAZPQyYdUuY94IQ67J+8NGmRACS8kj7/YQpTsXtYL6sU15yHnUnezMbMxXtrUJqzfPcJFJu4
6QlzWNVGRixmBYmEhiTOqnejii1uGUoXO10nlYNoctAXkafhNYpczKXLd0oZhAYNwbF1RyAqpCv0
B/QdXwblvw0E+KwcEtnWro4Uq32+3L+7fzHmhphNyzgUuLMeVJET8dNGP/CMpwJfvY4ekDwfm7Kf
EKgsf9ctfzdgztu3Ns8Jtq0Jljp8Z0Pp4VuXVGAP9y/CkmrXocf59+9CMrl2dcuGxLPH5AErffJA
6T8fFfDTdCySh//79/fvTFG61AQ1KZneTsQG45Su8olGJg3LDnw6tFL/5EHOEavBDlBDpvhMwVEk
pKjt+Pe9teo7EKkMhDeo67E8d6k4BQGcsYnoBdNMiY0RGUE6KdnaflFurFnXWzOg+BUxYHPDx+cv
LNxH2Bb7C8rXjSmCZ5dcjvVkw9SAnLwOUZXumMXfct7ZtcEh2PjZQ1wwIZOh+44uGqteGb+VovpV
DPEnOUQHOv8T82SSO4KJ5lkzymknua9lzPi9ts/myGoll2RllC3gwJz19PCjKL66bv/NZPnXYTo4
DHpvmTD7oBRkpsNaDc5irdxLMDEsprejanM78l8K9dywR02JygAdAlxmZnK2QvTWeAtS1kWnYQBF
jhA5lqn4VoxBs4reO/O7x76ITso+lcPobQst2Nr0CrZDkj5Iq/DXdu9CbO6yhXXuwGmHf7Ia+4Nt
l+MjEuxFu/91NrPT5MG5mk1QdJHvPWVuxoq3Qtk59zvaVtwOq1owWwPYwjoaLBtpC7Awlkl05HRP
uDwiiJQhPD4Yh8ZhzMbos3QqD90K9UFC0QhPlTlem12wcdeLhuHrAk0RU9EsYGtUtuzmYoz9fsO/
KbKlK2wOKZBXIhW/Zz3a0sQB3dzPRQvgGIStt+V1OBtppojup9sYfE/HIF+pkoyWqSxdUnZcc41x
mLHNjq0V9XDugSDtGlrf5beo5Y95CN+o8+aV1TsvAcni8Rz/GMnK8Jb7ooZwl8T4pezK+2eOtb0q
idLeR/7wnFXpQ5mHT+yO9dpqMV+KdNQ7tyaWA9Esiw+aM9uf1shvpq3WzqvPmijwWkY8kUl6TuT8
DNIfKMvZmkJ0Y06Hh5rZcbxxSveQK2wDMiz2blW062loyq3o2hP/65eh183a6PTZSqZg1QAzo++y
XyIrJm0Pq8C2SnDDWsJmnFZ/JhwTOvsAnc3QPx1PHCjbd1YqCBxo0yMnPMP4aGcVBZ9AAU8qn/Wz
VTt6l8/Ozg9ZJEkDXbc3sFFQXsX8t12pXlVb+swf5ihvXc300Q6LjSwi/LBOi/Aq/umBp/KbuCNH
h1wnD/oqhge1aUPR8pCsCb4qHhsGPNLFYp/d3aipeGcp+ZX3Na4e5WhwgbtcVGVLhpggggBcw5at
Nc+YkjFK1Szhm/CfSoPPZ/Fkb7uwYDUAbihqmwM9Z8GWzWEJUzG0T6FHz8VwKI2SWIMpuTXu0pOS
NLKudBBsFnFoD4CABDXZ1C+uRdncAJZIbHKBSa9LBQSwounwtOYIkzIehwM8dbpyKHgjjwrl6Yuq
43Sr5wQwGMMm/MW5ds1NxOUcI2/aJn61No30qfSh9ZCeBnDcCGAEsdaZFhSF6gt2ZQXzLTxcD6xD
YaaYs14NLuSHIRDf24xkA1NT2pOBzUJYgHSofmCllYClGNrPLliuPHwrMYNkObOU2qyxMffJS2eC
QiR6ubT/yVXGdmX6hrLpW8qJhrGbYNIIQU3WkCc8hOJdT4x8mGCs9Cg/dQNeb+8170wid4pdSODP
wfPaa5mzqoUMd5X2RH6fSajqUm/a6ImPMaYAa6aIF/6Q4vR/r+H1gquLfN6e5oVwG4WQHSUlCUEn
J+ZDdeE62+Rt0Nh9TpL0O45MwLAcxgXmiSAeor3wg9dpPGsZfrU4iTYt66idP9rPgnF95DNctn06
3zj9AkY42qrK+qcq1aeOuy7BKUfI0EihXs7veZD/9BBn76vyHPb+UVX119ztFj5Pz6phJuRbMjqN
LIYR9bjp8tbZ9UZ/M5s8oo0P4ytIAoIrIUtnEKVpPsoL89IfqAPeVdkPRyhmv/o5+AkFzdzqzNgN
tS9Wf5anLUrXD+I0z5P8xww8XH0Ye/5bnKZxE/hJBoC9QwYfT/7nCrfdGs0oETiDknuLIE3GEhYZ
61ir0mwc2BNeUxr9TYeZamunLqnY3GF7RXX0lxdHEstvL85x0PW6iHwx7GJQ/E/lnB1iBIvYJZAx
6ctjvYy/3AANuRfZW0b0zPOz4AqVPF4mWtm697HeYfDKXRazhkldNswhLUpuXtoOJao1Pf/lBaIu
/u0Fuh4vD743R6H4IO2DAuB2TaDCk02bh3K/ppooIqA1sbHXvHBAhzBNR0x0bP4H9E3uWlqyfPjz
y/hNY2x7nieEyedoYui0P3yGJqY/QyE9PKGmYUkxpyT/upsyd95LEhqZ5fJhVhFikjLL/iJvXP7p
/9Y2Egvi88n4UpiIpT+oLbUKvAp1sHuSy0q6YV2YxNiNnCHIQCrxG4NsHFDIEAn459/5o5vZ8m2g
ZpyfXLkC9JC/GN7/Q1Vp+mVSFlnusIKK9SOyrxPBE5sgbMwDMKv9NOQcWw1BGLP/q/SwY/j2bbpX
eznhWqER/8rhKZN10jN/K0ac8HN3zhJg7w40UqIWXcbN4m/y1I/e8+Vl45sVPu4em0vmozx1yhn5
BFTGJ9nVzFcMUC6LgqBk6bBJpd3fMDCxKaixf4GGl3oN1TS7IMCtUYD20w5VYjJY5UWl7NyNtl3V
XTMdUqt+qtqqPXei2nY1+j1PGnv2xojI5x/54Hd7jO0sHFhNrHIEF5fKitDKeS62hyZBPZFYe1bT
Vwpv8/XPn9TvV6fvgDFCq4flnCXjhw+qLGwteKfdU8fceNVwA68Exh3dd18aSSUY1wyATS/5XLup
2P35Z/9+uvGzPROKisvuE0nwf18kWUg4G4k27skE5EZSZbNDpNltKw8I1TI2/fNP+/248h1I476D
nZXkp49nqQthU6OWBEBtGT+HsnpD4w2yjel+aua/xir8+eefZy3Hy4e7D+uvXJgOXFbMBP7710t1
rpl8lM6JYBBvGwPgoiTemw2h1mW3DDuWFUFcMvZXxnNV1QUyL8nTtvQZAi7rUV17NjGLFYTLRU1W
BXA7JV0VAE4Sje3dAoqbW+U8qkafqKGDvxwf1u8HqO86HF+8Ybbkuw8fUBHjfh7IZj1FCbnUzCyK
fdLUN7Pz1WnExXQwTeOLZBHmgv84I6iCkpzDsgGnwIrYRyFSkdwXgrnM7ClgneFefaP6hGFPvc7F
W+joef/nN/3/cTmTGcZql7ed5/3H9zzApSpmcAknRg0M+B22HQ5kqgMKwKMZluamWIwOjMJVLv6N
ifvXXnP794P9H0XHADcu2uZ//c/Fxv/x8+ZK9qBXcNba7sfnocfwlp9NdvC4uAd0MWNb9lHuYAE7
m5Jtfogb6Wq2frWyk5Zd16KprUeoomj8+r9c7Xdn/oerD4MMx7AtHOKY5PJq/+MEBqhXSAJHzVPm
as6rRT00L5qfG9dftJ+rN7pybjjqQ8ODZvznj8H7/dYOcOk4COo8Fja/HyvsunxRROJUCfGVmWCF
ckROXxx/n8vsmShz+SAdjIl5uKxwRKLQIiuWJJH77sXWIcwM83sNr23uSuexl7BoFC5xghtx08K/
c8HBxSwuH0fbvM0RJUYV2icVdOY57XV/chyIoBbGytYp3IUrPdP4t+aDAvcpmbOsFibDLtc1T7+J
mJC4zALiKvPnXraHjqieM0uJ5Whw8NIDuiW41a5QzZoTFEM3spB+NZTpQW3yLDOL90SoZ2v2m10S
sCgczPCg2jWJeCY2XgIKSMJw98OoK8KViV+S/fQ+DvJgJKiSjDx9rg0KN4raS9MPM3uxgGVnQ0eV
dGJeka7sXyC5v7QqvXVNZNKdwbz88wf2/3hgBwIjFIl70qKBuB9m/3G5FDHd40Si1UkNsKIxG+9R
GnxPosZ/6ltxhpJzrlPYyl1i0sg0Trsi3PS1G0PnSBwly2VGsLi8V63VQcE1B+YEaBlZllT1sdPO
G15eY4VDwfrLC3d+v+MD4XHKUh4DuceH+9/Xucp6ZCvUgKe7TNRBYzIb0y/4Pc73PK/ffWM6ZZnj
XVNiNLA+Zeyki+7WBnDl6R7MVyQ0OfUXZ1YsLmEWr5k+S9SD9bhm2SmPqSqZKyaEtmIG6Nny7YkQ
wnJUsWtoWGuZwReZDMjrTSO3z5JYqjUILHUyx+p2r6xw8AeX/IZYgYMxGAlNtRZsFrvlM5F3TyOu
+U1W/1OHiJ6h2cdsCjkyD5oJXj1Mwc54h1yxRJjHkggJtmUz1b3kHX7MIY+uatxgh7JF54VF/+uf
rwrzd7tOAEYEdxwHKjex9eERJojbm3ufR1jmH6CURQ+N1+otcjb8RQGJy6rNMRwvqtG0tMtTpj0T
5AWiiDSo1L5O/3K6m789Ul3Ju2+bWIg42+yPr0fHDYvLeppPfLzD0YM2DUlnOxJt8gBgGtn/U9oW
ZCpW6B5HUe2iGaV64bF4i6OyuXSxGf2l0v391Ocl4WqSwiWQgkrqw1vkzxaabIaHJyuKJTJTd8WM
noUh+4Y0MhnPWMjrPFdMV+b909HNSAoXvXUmyVWu//Jx/VbvL68FrbEp5FK8Oh/O/Bx3DsAukhgd
ZeILxJ1AEqzex6wBV4QTzJSrhLsp9p6b1jXMjdfx2owB5klK8N2k8xt7/ZD/T2dvNN0uzWScnGF6
vP/lhf7+dHIpKJamBHMTDcLH1iyTUTxCABtORg11Hu8kbnAlLqhjcbazdjwwgMVmjub/MVxwb8Fe
l9zaQZxHFyN+ljMmlMFz3iK1hFaQXLSqaz+/ZBM5FLsRoe9zpccc0rH10AZt9cIJkZPQCUapHKqt
1XEMl2lDHoCd1tu5DL6GRftTzMg/y0mGO0O0OTqrqgg2xEWi2k7glt+F1ZFe+NC+g7LQbchkaH/a
jeccHS1Bkk6kM7WWhmmHWejsRIy2Uabt7M4H+dBAaetNrzgwLJDIg9xgN4Pq3hBsPz1yTxdMJYcT
s9EQeaPhr0vbgdcvWQvfv1Tt1O76qbT39wakZKGH+lW2lxm3JO6QAhrXhAQBFEPnWW/mRDmfpOot
t6qvWUOLq+JsS2AIaWqh/6sG73Dq5eyvmb1cVeQQWNh1weP9EE0YGp6F379MGnZbOeONgFGD0uoS
m8ZzQ3jIXo1oKWDxX1X1mYV/gueAbCW3ng73TjoO619jgYI9Cchgq3gSEJCizAczi3nG5TAzbGf8
S83x+8XvmHT6+I0DR4rfmt24wCGDmqs5EbhDt1av7zV0RVYGHuAdoYrsRab//7vfMbnt4ZWxpPDk
x3qzVcJq+zEi2CxNcc+X9jXr+uCcEAh3THo33sy+3LdtzJQGVVaOmedfvYJDNsblzzeV9aHBsSnT
Pd/iSYgZzBG/3VMF1g9T147Natp4JeOguHAT8Qh2GNgi+91j37CPbhReDbsjIQy/xgwT/egQT00S
kbGL6oFVGcy0OC6+U4gwOIanWCF0HI2c2ilglT9HT5L1HwktcNVnssWctNmW42j97aT3zd9+Hc54
6bqS38UCQeQsz6b/qEjsjE2ljWj7FI2adDIjMk8zFKJT3iTMte9/xrJonu7fpUATm2oCXueF8wns
CHvU+7d+iORplfk5sGFpfBrHdD7dv8RU8UjcRwrPmiiC5e8do2R4yOhipXQ7n6wxZaHQtgeJEI4l
CCmk4ISs8LEjn0zPLFMSV55iJzFysgrG//OtQJliKAbPOMfliXjHaeu4za88AKQdlySdOQ3ZuXW+
oBXzsYxWMuyRLWUyP9hOekiMyjj1iR2eCKbsQ7/i1wa6uGqXbyfMQiwkTsXy5f5d0MQ0lKIQfMWd
TLEqxRMRiphl6uSlBQSHGlurA71odhhde2+RAZXrMXrRHQ8tTjEUc/o1B2npaIOnQGTNey96i3Ly
FT2NnY1dAnpxwwXVXkevd2fmv/Yr9IJY7kgDcsCZHLuJtUyV2fpmxN/Mtj6FMtcPsx1RgNfxuJPY
tEBYlYo4hBSgA1oSi+XGcwKn47WIYDCjZdmCoWRVkLFgNcEAngM8QfuMU3o95b5/8YinY/Yc7ipC
Ue/lGdz9mw3zZlUt+T2Z3UaHhS59f5XswK8Fu/djF9fxWniF89KmVrwJUq4G2hc280iENmDW24sh
y+5CrAL6YBcEeQ/IZl23S/JN0d/CUIvXRIlgr9AO13YQvuD5X6d6occbmvjTuKkAxIJdRe1nXwkm
yx51gmC2TFFguYPrHu92HR5bxkoNrK6MukdM0RbY2yfs8ri1DlyDajUWEeJVaRT7aKzpFxra6cBR
5a5p/sE7e2ihBb8OkIpXqVYkZbWM5KfSyS+oXBa1EwGDKcozhY9i3yJy3ePcMldxS/9EeDK7x9B9
RTBmbRPUNfsyxw+ZLgm+fmyw/1GfmBE9YrViDGXaBz+LzKOV2wdFs49GHQBNG9anKR7WrD7SQptf
itz5ZBf5F79RCEu7CF8prvij1dU7o/ecg1QmVj5FKrbA4l9FuPrq3vqMcJbaGbj9dqhBg8OOHfih
SVePN17mqnWxx/87oRQkePh+/VxqVOoYyZ7vxtRpkeWOOni10HexhGGWCXUUJvTYPZYmeSaFkRQE
oCGv6rP4M0pYve99LqO7u5gomPZmwxJaG7Eb/1NH34SaXVKdzSVfG33fJDLAUQnkb4u7Djy1x/U6
W08zypjXAY34KoXFiTiJP2Ya8HekTU5b4aIbYbrgdQOilkiON8J3WIL0SbPLY5+QIy0I0DWKgyRd
iX0x5sURw98WTHuECzuUz+gF+PFz/TJZGQEPjtiSI4rZy/VJCuXJu/ZJgAvKoz251QtkBgXQRXcs
T+BRy5kNawGr+NBjvd2QS5IJLKcICLKDrUpSzQe1PHonhdhWIIGsowvDkuhoJ5xCjeCGKGQHOk6m
zaZFNbLpWWBdwWYxzPGonwafB77HhjooJQo9nAXngYiVnxU87jPavuoi4nhRpmA4yRBWXoLiiU6l
vTDqzbYMIIms9BK580sbBL9RqqPfN1SZrtKv1LUEghX2ExUTlpWguRZtZ4Krh8+b6meMO1C9644z
pmnmbNO3JAiE9jic+f2jk1tAeRU+YdlOMd1QUEVcAfOqHzxyIuzIv0HiNx8rbiZNO7tWiDFPMT74
ZYA7nHptXBIfP7FiSdaJL2U1MpMrhtcUij5PymnatJV6REDsv6TpPzwY2LA20j+1OV0PnaRWFrZN
xLwEeWGy6MMeIdQtGM3mlbG8uRN6gsQTFdlpBEmfj6cpjT2sJe23bCrqfZyTnKkqWHU1sqRzWfrP
DeG9vKXfok4dA3wyp5Q0mv2E+H0Xs9ZekVqsVk7d5295+tY1Ei6vpc4xavJD31cntozJ2XB4xNUB
eSRRUaFr9GzKyooj5dlI1a4y0H+YRLyXrfB2Yy3ACabJk10w6msrbvyyKkA7CTxpHQrzY5wX4qim
/I1HPgcVGlXebcGgL2g6DEno29bUxAEWpLHfECed7BXJLaMqiTdlm5pUqIhsvzlXeHBJdwv2hq64
m4XzECTyV6pcUHzEiaILwCXtjM42RjVVKPbdCGcBHOWUy5qMyMJ+D/UE8bhzrF3rO9TNWfqI6p6P
IakEiaaOzQZ4wPll7FWGUQC32PzASpJBmyAbycRNvISNAPnC8boPZxLaswAIcy2uVifkA20LWjX4
NI9DLXHyI2tFm2RBKGNmvx/belN6ln9BQNdtyyV7FOmWIEKFt77Npl2pQZE5xLWtu+WfZikcrwm+
w7RX9j43x/gycAptCcBEkVvWL9pSCWmp3Yh44mY7EkQzR2XuNQUE5bLYD307rOfaxXDSp1h8ws5f
61CYW97JZOt4oPGiqVksI/GljQdUefOYfBPBJzd9sOPO++rC22gcneHXKu1VMg79Cyo1sryYGBNX
xpolcr7lHjBLZETRMTDarQ4N+5oXNky7vr7RUv6wYn3wybUhUmdjU0rRGI0/kHPgPsybJ6i2pMmU
pnOwO++BJMwHixn3owVte7IJQshUdrEaERysOgcFKJHaKuyJAAwHc0+Jtu3i2T00mCeIU1yIZzZd
R2THa3dizNA2BEXnwj3mqTY3pbZf7muZrpVw+YyaHDUQe1Kg4Gh799IW+gwEbjla0e2QqF4mdn20
0o51cqgwWvetjTBvGA+Sn2Lm1XB2i3Ifq8i8OL1L+Eb2Q7dJ8BAiC5IMePbtXN/0KFN+DbDxZTh3
p9gMN9F8LqagekBfhqTYrowjm2cgL4Kg7ZS3IwbSwCgIgsCUPJeBH10d7BPmZPoXXbsbf5bOpg6H
b3dneUsEp6/Jmqrn5qL91l+B3HpIgrZd35chbSWNVdenG62BzI9IW7djzIyoZBC9ZZ+PplUMR8K+
Imh35lPFdCTp/hHOjtS8J7sOg2OMpmQVhRWcb4Hh3iYpY+VWWN+HxcKIQxSfcC1Z1EXfkRaPB7iu
NxStxWZKSPcI3S480eShk8cavTaXYO8Qe+Y+tpxvcSjl1ZmbxaiUHC2RkRYzkD8ofQjtOeYFD69P
LIr2XHvuS7AkutmJcQpzkoXckg40rYaXQjbi3NlqwxJ1WreTXTAsbg4mtl+L0vyZ2d5rPlninM3o
VYYwPWZx5rDe7vvt5MnoATnJbpixNwMo8S5mB05sHkBgMn8kyLLl9GUsmNMwOzfXiD9xjNengeHR
48zDWCJvPZJ8zAHSpg/d7ASPjE7cGAFlzEYQgSVrP93070z/qif36Q44Uak33u51KKLpXRZIItgj
X3KMI+k2dFtvDe78jVHPAnWhQlPYcXHOJPjZbXdE5NFAT/T7JyMYjmJU4tp2RoMS3oEy5Ljpvoi8
x0TY9d7IM0wzM8I7mAUIVZr4u9en83EcOhyrQf5cmykPtNx4Ecqu9okko9yzE8QnzoAZPA6Pwair
52IGlGAa7vLkVIew4meNffq5l82LzsdPrjmEz0yL0ENVqfXYY7JmPARgZkoaxHxkJB6alK4FbxPW
vH4+x42YH60O8ECdD8b7JLNHnEida3i/wijht63FN/phY1Nb7SUmZz3RM1PQNjWPdUrCl7C5NoBT
k+phHJsK51HvNsNF4g89uNr/Dh3Awjl21i1bsjmc8lNaEoltQz7GuAHdqWokzVIDnADxKOtUzEUr
V0/DCY7Pm3asbRRUxRNq7PIYR/7IKqB78mXufRu4wYIZW1CXNcVJIY58rkgxrjlNjjFxZKtx7BIM
6uHyzKDVGvPolNhfXKCw1apokCRXTWVuWiRrp6bS8THKp5vSc7mz7Tn8QsDLKhpdIviS/qZ6m3su
aeSDN/NUrpF+T3Fk3UJpPwbOiAdkkNmFVAioHVnw6ks8jsj7rp22iQyb6icHyODT/2bvPJYjx7Js
+y9vjjTgQg/eBK6dTq0iOIEFIxjQWlxcfH0vgNnFqnhdr63nnWHp5nTSNXDFOXuvPY4oIsd6JlmE
/cN63Eo04RvZwnDpiLM5DK45PUyyNW7SwfRfmH38na3Qw2P02asaIMGIPnZLTEm79aU6zRr7PHbY
L5YvrSut0DFY6qI88M28Tm1p06NjtA1ToI8+6tCyLaL7BSlTt4jjFclYAJrM6ZFAI8aQbDw6OcZu
yobeY+59D2cbAIrhP0rwK59cEU7rlgyohGl9aRcMAtsTRxvmxSqkjUh+XdyBkE1J2g4onKG5KqdT
offMk60FomYcJ3AA464aWA/kjQngIs9moocldIO8si5MNQo+hECAVJe/KWX4O7oqYtO1xbDRxKRO
uoErIpxsc58i0rs2oaEj5smuCppNp97tL2KKm/NEk8Wz2zseDvFvqpAwZ1l96H2kGpPea4dWKVKC
Qv2xpAdwpShIr+WtuYt/liM9XB/na1AMYXrBYs3QLJwnWvBPslQ3rYary2IFp8ouxfFoYxTt4vZY
tXg9jYOWkxbaLyyjLrVfkgQPTtPl3S5cXE1Y9bvbuhm7Qxn5+KwM74qBZDzgr/b2guLXFrj0D9EP
JkgyUlGnHOUOGPhlDCuV9qwjX45sdgaO0knnFDc0y6bvuY0FBexpnjssbaedE0rk7RH5x9gxuhvZ
99nZ6MNzQVLdlddk71HfaIc8mnB0WHTBKpN+2IpI6tHP7pBtxQGk5E1CCeoGJs6+tLv2nrRh5BIp
ARWxr1hqo8vykpEYsQLvp6Dv4iRTvgWQ0l+NUW+ewadSMKvs4cxyOLnYxVUdkjY1NbHcYwIAbE+r
BAk4mBOHJqsd8xmWqKg21C2wm03yNLitc0zC6SZCcHkkpOW32yr7GnTxRXn4IjoLTwpxgPIYI8vc
6pr5ZqE43jnsKNg0jfNm5PM7uu2L9BgahMm0Pkj5sIKgWBvpnPh+YEBmWzETSM2Nm1CB3W/i9lqz
h6cG1eKm64lsq4lBZ8OeDLsxMvJrSsihJB1b2hP5A8h6axBgA8q6HYrfDKqW0165qbg1pNc9sD/n
8FwMskVC4m1x9jLfusWXe1UN+YTo1oruqN9vx9Rvdm4U6dveRVaptLi5tE09bPK2uTVATb8OezTl
Qa1H7W2HEN3CteaOc3fjDvZVNMZ88+Ah9qFdvcmWP1yth7YElTkN5W2GVQjAKOrLBldFkHn9SzOY
TyM2ZGxGCtiJRe5ZCCYMBtGGkf+90GI8aLloriXPefKl/aJV/htrlaCxvPyArZZlLkWNQ96WGGjy
9LrpiJBcdpltqT4LpXntmKfSNfadQet1tpm79KVq6Y/5TSNiFrxD/hiaHwYwLuzhjWJZZR+hhYtX
L/wBRfE9mvDMWC6Q1VgQlZcbbPsn0Ps7bJbGNuz6aI+z7RjhjslmyMXWCDsm9uNrnIO/rIGFHABU
tMJGYxNfgiMIwTRuNfGUmZTEDGNwfs0gWd+02Yyuq7hkt+MZT37uBF3kfDdHe7wVSX5qdTe/Spvi
IWrZeAHvhvsSTvdSWRoKLLK8+oyI8y6pvVPSi6tuiNSuk6b9YzQSe6cp++RkALTZi1445Cunm06o
E8RWS/AYryu4itHVSOheJKiOeUs+gjYgjO5Yoinpo8Osu79jg3oUrkyM3gOyAKk4VzsUq7HL/rWS
DDt+Z37rONaDOFL9yZzHCWeVVu58Xe0YJojp6+WVULRAR6O5+QRBLgIy4E/TNg11MnBNqhJTahHZ
Q1jLPlQcm+OAzrgkHZ2lFoF66aPvLPbKDuEgal9ini1ti/6t3pha2LNyDh0MM+k1rjEZROFcgt7B
IjTP04frAOeb9dSnIjjFi1dwGdC7X3WatEdYIljPx/ldO8DlwfHj30gxyLMjhdxMJgHlK74LqgDs
pAnZfiTIYpWCYu0qmqRRnJ0dipdBZgN0saPpYLnEboRs67yy7g6WZNnt52ynmIKcET1vibE86Iki
EFFVnsc++zH0TnLNUr4JWsdk7mLddIqr/l72vnkyO5cpRelr0ZRK3nKb3qqLURjR1rTLcR/J8bu0
2n4v+7zcZJlD7dN1W0Drko3etFhUernEkXeEsy0z/tBDkqiqcd+y22pMfGEck9hQgdpNeSG/OZ04
JSSHjq5+g4lWt6f6VE60zBTAIaArG+Cm0x0ST+KfWjqlOvzhQZinkEF28Jzuatb1+5mglRvZAggZ
yL/ZCSk5d9iIestmJ+/D91ZCTfDagaO5AbLh2V0V6L5Mzxbor83sOYd8aSbqePPYRknk9MSq0D8x
TzX2oGCGmHEMZ4xVRti88TvML2LY9UliXDrZ3Ag5OSdNYQCnln7nn6vbDcQWh2pRTXUKp8spzfRu
2xm1twWl/1jnonvI29Q6FVZPKVEr7lrQ+LZ1b2dL5mT1U/dyb1ePVnPwECdQqPDgqPe28QSAfDgR
qjVVbXWXk4wNbA43X8iEgMH8hKRZPSzJeE6mvEW/kVxDem88+8oZcmPL8HHnOgpcgGyijUgZognC
dS6sREd1Sw15a7YwPFJop/doVmnSNY4KbEd2nI2ZujVxuWEcrvMAH6R5r3kMtpbovGMIZGZTDzga
2SvbtCKWI7eBCoPVdzgAPwXQRYwCjfDO2lRMufiwZbwrJuHuM2NgXtME5Wo/cb5L9csjmIKlUsgW
U0z5jd4WP0K/fBtsiiYqfyKSQDwLgmbWqQ2sR30l7PEXe/54i2mqoGcxx7fMVlvLEeWlA1SyJ71Y
BJS1YSpE1kNr27uZgfOxYjBSsXe2WTTt48l6rxuVvKA3+OYZ9Q7Mb/thU++Msmev9MzLMOjxtcWA
bKApu4iB9oFHueVol/OHTKoYawOZ9Ki4rZcw/M6O6KmgYvRQRYT3JXF22w85UdtNovZzHGMwlQlZ
6xF41pJyupaG6rGtdU6fXtl4vJshCENpg7yjJhU7UXePx+tFsAS6NuuLJsj0IECtHM6K8Aq6Qc1L
Zg/dtsna5ru3WBFCWU+3TVPp99Iov+Gnq+9U1f0ul8giIdMcirvmvs6KoFvGJe2mUng/Mjlbe8HW
69gN5KFVptbdRNPdAAWJTMs83JpuiiiYEtsGAgljlbOACmxCTi4t6ulzmMwUAJU4z1hk8PMgkz2h
5KTQ5RM3HIvyUabTa1hp0z4GoXsJDXllLqURR5HJOOL53RYVscLo6NSNYCjbahOBb/6gnjPy5e9G
xQMHFi+taSSr3bynCT0042OMZfNI+jInx/IjEZfDo+6fLCcnrJxYycqtjOeInCVXED3c0l0hZTSt
CSMx+me3KU4s/Lejg9s92IV4lTkeIdSAitR+GLX6LoGevMQ+NnDPJ5iRLNS8zy7FjIyMAJKT20Of
YhfvOf1VFQ/Ah3luHCBZsLSkU/wO4OtIGjs88O/j424MxgD/O/+Yr3doLQ/wQq7sG3HnPeWvzi+q
wYKwExlIE4M/JBfaRtueFUSyTTYWFp2dzygMHUAdwRu3F+ndJvIRHXsNq7jdopo9WNvd7mZ38/0G
Z1nwwwuMTRhMO/I39va5OSV3yd344n0zf4O9YdVLCjiu5AWqygaMMeChIYDbpvWxy4q99z7Rrjrq
p/xK3ck78dR9bxGt4zPBE+XCftpQuA67LU4wrd8P8kAtH/cqShAcJPpNrAq1sev4KR4IywKItgSv
K0K0COoAhDgewnSwsOK3/iY1lXbyZHmD7a668Yb4u6yKiRPVIUY0N98zFgIBy1kNNGjmHqOyuuTZ
uKQ0AwMYJq26JlU3uRuk/jJH5b6TY/7KlRRlUhWxxkzyVyrJG7tFgpDZcYO33LJezdGhYpay3CQc
0sTwUfIiHl/bHdHocFj3d73c4sg832WAq8LHO/ceN2VTS2drd6o5rxeNVTfnBtzn549uTPxBVOP6
IdO+PbtQ20gO6drz+uN6Les4NIaiuBi00850vi5afCmo3O4bMVVnv3Yq+uVc++PHlu7IcbbHbUp8
8bkqXEgecdRwadAv20+597D+Zg4de5PYLRVioyjPYWpeXBqE+/WXYTWW52aMqvPyCqQU2j/dXpcu
RTg8OKU0ivN6EaVhwcnNxddt6zWwNsuwz5xNMhkzJM/ZlczX4Qyrf7O+dDup2VfS091ERo0NZ6jP
YUdSmurztrvSa0E2KXi32bb/fnTifsrP5/njtrQB4EQmcLuhT/o8lw3EfVdgZOripN8yoUGEWmJI
2fmUZxj1cGbS+YCOUTD0CNLWbBrVItf/+WK9LXJbIhCoNWrLp75e0I+ldpr4GZeTM4G70ZBImDqj
/mgTUco6qDpnyxNJ2vuf2sH/TS57UvXH//0/P34VCc0PNpjJz/5fIP04M1BT/Huy/91HSQkrH3+U
yb+Gl33e8W+6v2sB41/cNQjOTGSCPmq9v+n+nv4XuhiyAAS5RchxFtXcf9L9xV/c5HioCU3DN6E8
/YPub/p/uRgBsAQgyfFRHVr/I7q/0P+UkCDDtkzcU7qwiMlEMfivEpKc8vFc1LrCqFozJcqZ0Jf0
0VKKLQM5Irgd9pFm3Ja5Pu+FDv3KExadWhahZKPaR79x84eaXnhHsPncw57xZ0q6TmJFu8KJCBaf
6Dk4+ThdCIa8lz4ewELr6+1E737rxdaGoWZ0PALRCuhdA/+zRtpFa5VuIqrMeC2ZA7dM51pQWZQO
nJwGj2dqNyKP+7N10+R2eFe943tJKJiSP2pjiJylHx+TOHIAW7POz0or3XZNVm+JoPUOyrVKsp2i
V59M9gCy7gBUM4eKJZ30auj65zTGTwAPh0XDIQaQcYyE+52mEtYEIE6qi37LjvQj02DDTOUrV7V/
sUgzwu84sWHI8zMFWyoHixS1GAlWbByz2xP0PKNCCZsgSujF5qmlBxAIFYohBB26NmUnV7Tvpkp+
xyHMKtY8zw51HNAi+khiL6Qq8k5PBeTBbYLf0A1z5vcUXQnr2evMvJZT7waZFZ3KeEw2ZgnZPnRm
nHuW652mDNyK6w903YUud62fJTcqVmGQokqrnJEEKqu/Mpz3Lu6yC2vHa1Mz3WvHzQt2qrg227rO
WOeQq6I7jdiOk0vOUyd2loPZ2VUN7tyapRWQCYJwdeCIdE+0g5kmr5aAAwAmtt9UEajHpAZgU81w
aWa3A0JSY0CW0CBr7wigKvOQu+ta/zM0qh/tZCf4mpzbwSde1LaAS7NxIDReH4Bvdv31TFbYKa+i
W3Z37tGlZHyDfDuYKuu7axT9LayXy1RD9dJYKvm+axzBQwGInL2DWWnqCYYFyxtqsmkm/Ss1224g
s/YEdNfdhEP4PPnYsJwKBS1B4cVu6bTty75EEprFwGgcEnq9CNlF5ljQgDwxHYe8Wth+0j408a8W
QkWbkK5SFGD8DLfY26X20WQQWLIJoXcLigZsp/nQe/uYVfApnUcaAelwKbuoY+U8EWBEH/vCXZqN
T/1jE7Jf3WCcGrYOVa1hjFjAsw08zfW4JPa4b30cZ0d9YiqgMBTtugZU+9zrcHmSejMKUnMsMpV0
t/mFtYi7TB2VBqoTURe+FZq8kNT+OMcGR1yZXGMltYg0doOSXfYO9bO+NaAv+W3+2M1sJkWk5u3Q
ITANNd5qzv6/Us41OK+ZLds4LVVw8Qg5mOpRKe99jc210RwHR4hth5fskIMJj6T24SXkxmXUG8ja
I4wCN5fbZI/UXgA+99R7a6P8XSxBQVQ/N7BTTY4XqmS05T0jai+212Mabw1zU3aMWxSOr3ix5j2f
8nuSyjMqUmMDy29AWu6+Ny7xqIXf3CKYf2qN9oKuCuW4a4PP8Yv+qs+e/YzFLJZLq54h95BAcZ+9
GdP4K2MHCsN66LeKWlQMEpnKEoJv0lkoNCJUpQIzp98IO7CRUKDXQFhACtUARQPFFG4Ox7oK6WkH
RY+7fspA06vGejedfD4bLCPKaWwO0h05/MI+39vCfyoXpr3hJva+zAzgEhZsXrIghozOYNLQax4S
BGZzPoITte9bMxpvalJq6QgyGBkWWVEz8qGGxAB1mOgalM9s/P0TwqZD7V9lQ3OIASDS1gC27h/Q
lYtjK+ZtEqYFu4wGR4pEV5SbAIbKLmh087XK0X/1ihChYVTxUZqQswjOpF8xZS+swxCEdHCmnDKV
u7E7qaZEHNTb3ctsMdDJ/qm3HbWhrBkdjZnhYi7iq7Exwo1jFrdKWPfuCJ+2ophTR7XLAl891zll
rsTtvYdvM/ofquPDTJLeiU39IgQg0wnErjtlyUaZRC94+tlMc/1SUva2zLOUWXoz4+YOhiGqrjMH
e2lv/2RVqLGlM9lpsOnyC/en5ttHURbhQRMFxy+c3F3XWyFkPA0eijxrgOJm1/5lFcaDbrtwa0P2
AK1r4DvAzNRUyTukxUXKWr72lGYA66UojvXIoOhmtHTXHe8UHt1Bf9fHpNn1ZnzQZiz1dW0co4oa
tx8OJw0XHN0wyhqC9npk/m6ckl01A4ZqfSMAKUYyTk9TzAsNiuI6hACfkvmcPZBuxqHQoyIKW/PR
FBDwAFWgWydkAdimS+WRcBTk5nQ7oi2twXS7gL7RR+jKLNAN9OzSCvy3aLx3aX/Tj+F9Q2vMKkSz
MX0Ooto5VL7xvYlzamAdCGCYZGmgAQ3odanOsTD6HW4rIIneI2oHpPyumPd2r2Ej1sfT7Hlib9YA
FKzcGjbhFkVyTU4YnzHd5UOTsfBwwui+NeimiXhnxfX9lM+nioA3+kEDru4weRt1276ONJRfQ8Zb
sdmatrkLxxe3R+SbhGeWR63L5s1igwtmH2447ERJ4Vz+hFORwi08iDT8ESn32Vf+QgbD6W6jOtLn
ii6E+plpHpQGM0r4euTB8K0t3qKf0ndPg1MAbbJf8ZqToVoYVPteOk+jvdffGZZ8jcZZbdOmu9XS
C4NCiDXUv+qd9DbkBfYlrHxrQF9stYHmmNcNeUanJGeSdQkRKRkLNgOZjcxtCiEhdihWGwfs7adk
PNkt5cYIgHvgqe59CrwCAx92zfgsIIYZdcNyxILWAcf3UvTmbTWOL5kqEOpM3nXUc3D1aBCqMCa3
Da/NRk/FKaqq13ZAldkyum3cyj2QG/JMdkoYmCr7JaYGWpRGUb0cn2dERtAMM8Ku7X4LZkVcRb06
cHDvqJVpQVOze5cD65Um35Li+VAm8XPZNL+00dlnRTnhbnYOWNBa1MZPCNVTvJDuAenMzokBvwPI
w/eXtftkCmrWVrVJ87mwS04nh80POLsz3C5ceTrOMGb2aFct+8L1QvaI34a8qAhi6ZlwJV0QeH35
KYzkdG5pk/7TxXqbM4Xy8zYOAJaczggTEV7QOf/HBdaM+kyzDs5mtFcd+6zUzgBOupik+GL4mZMz
P420X4um6IjiY3c9k+u2G+o4DiB4qlNaPxbZYKEGbbWgFFN/7qL674usc/6+tv7CXnby6xvRekFY
Ubhsl/1lgxwvu17V41WxjO6w3u6te+l/XKx/0Q3NTztlib3+xXrT12N8PubXwxl1yCxZq6w+pc07
EDnzXI2PUULBCGJAdqi17CaOShumRphYC2XOPLuzgkzlhSd8jXSmtOW1eXPJ1fVx15/DIR2QgkL9
yJa6QLvs7du1OLBeXW/8uvjjtvUR/rgN//MWKSHJMstD/Vd39UJ2xCnpyIxbDORxjK6xXuog7XIR
wcA/1450kSsvP1uu/ZLXCLvk8g1+fa1pJPBn6RXf7fo15zDjZ1b7/BG90pciy8Md3Clu092oQiTq
b7/uvF774wHbDCKL48bJzizL+vx1obvoD8Vysd6WINxEcrCUvJeXsD4UOVS8jvUBP69GofMqMiBT
k5rL87BUF9Zr2bwQVPMemXJvDr/GpWRBlvGi64EcAozbBb2zVDRA050WZKFNZW7puaxfG0Uw7v15
ff3sU4fRvLL7EF79xCsg7ac610v1Z73mLCWU9UL2KJIK/SRmK8sDfSkdfV6NwJpihosOaOUXJUX/
up5G64XrpnwL9XJGob9fyohsagzSnjYzkjA+DU4ipXxOouXH9Zq+/EjHgHjc9WcoLhk70Z6YGNc5
mnX1XfO94apKiCWauIXQxfaOmzedVrdPtoHpkaFE9OqNUGSySubpweguyCyyBy/BwtmG31r0SlTG
JPE0LKX3GRoClJFhukv6syyt+qlc0u6Q9tyXZh1tYMqmh7hSTJekJy/jJZs5J1G7al5WHkLLAssm
ci0eWKA1Xo6meUY2YBDNOyKwM+lSB8bsmmc71W+apSHiJyZ9zdZPT8bEKgI0wmmVRHZOl11JwKGB
QZ7sDZB2ZkhnZu3isrWuTSc7h64CbxTVhNpNW7x34mqYxu+jKPHH1nm/pZrZ7dJcmNsmUjTuZEmM
g/9kMdGf0L3C6tSS+DhAFtsTpYJpV6Ja7Lu7vtMZwBwnOilNWde+h2JjSdSKozG5ESYrQqNtofGQ
Wl5Ab+gbQjHYaqKVK8/FMiqTxMaQNbZMLevVrxv/+Jv1t/5S0fv6u6pzvuNWqzetCR9l+R10RodR
ZrmK3XLYg8O/IxqtOs9eUp+N5WL98fOCbcnGzymwtoNVn0FSGzMaqgYwt35wcDCwSBh8+Mucgdro
3006cK/1gTqkQp8P2WZU57J2nk7OdPf1uxBA1BYGGyEgy3M2yxZfVw7UaO44LBdfD/H1Y9nZANVV
Ags6Wap5WYiFQUUdPBrqdnUOiyhYr35d5JDTD9KRpzQnthyjm7mdllOBg51zJC/JP8Q8+Xnb1y/W
a+uF05I2HrRlVB+GEhDgct/1IsrUD4FBiIHkP29Cp2UhV2TOr5fPa/1c0tqlYRAir0LazxHtWBcc
5yCslq9g/R4cL+EX6/cakfhN+vTyvYtlStJN+xVL2bRpdU0wg3KhFqePiCGLji2eutEHYUFzqQpa
OxJnXAji6LFwWmu0X9Xatfj8x234zMhElnAbt5UVEobN2yiX6deX61vOSA5xHYIjwvm+KpLkRIAV
EGIWkVJdA/hioBp5l+u1sSgUXVeJtkEwMzi1OoDyPrJxjXYtpwZAqiTBN7wMe/M6IFb/qIS30hKA
6fV4uz775ChATjWu/VZrzmmudUj339DODGc5qENd6+KwVruFk8Cv9bx7c3nUbp0fsSH2V+vPAOMq
6sihTxjthCGRJJqCZko0q7OVt9PJyz7W0vJ6AUnUKo7DMiPohUYRO0pVRSByfiYKmYLwcoFWE5mh
y8e9VqPX+62/GLBlMXOs8wcGS+aBIWvJ8sHr9Fm9/vyr5TG+nnF9rvUX//Y2r4t5rK/nWa+t9/u6
7evHr4f5enlft6UNJyttsAYBCCETX4+8/rFbALULPl/7133i3IMLjn/n66bPP9EE6cmODXNmqM3x
PKthPNdj5OzJl7ldq/GVcpPdwNTLFp9Tea2/U7yKq6NF9eS83og97RnBV7y30tQ5gnDduHNYnauo
SrZWaxp42pZD5o+2yXpITy6g4zARexANtb6T96lJT8Zz8/GceEz/cnbhqpWYfuhYa2nQL/NwnbpM
JmtvZn0Rejs+SuGUWH4U2ZtY4tCSdmeE+u7W82p8fwWZHbyFqu37MwYzhJdWC0dBA4x6IuW7PyfK
uDPy3k+It2FTYGT9eX0MZvGZRcds94cWEmKNbviQ9MXvtidFaK2W/29j4b9pLGCFtfC///vGwvWP
pASj87HmD59+AVH5vMffHQXH+YvIX8KATWE7Hq2Br46Ca/y1gJnoDLh/txS+OgruXxCmcFy4hAZ7
gL7obfxnXrD5F4UK1yZNHBCVRe7o/6ij8AfVxAIm4Jtw32h50J8w/swK7d2U2i1RTgxKgR1A9MNa
RxEDOYH4aZzbt+FJO0GYwy9+ktHnMfXv8TJ/wHh4cs9w6JMZVHJ1A6/zvzYzqtLG863789GcJhRS
FEKucnlTVHunP9CGmAipdz6M/46aZPx3T2v/69MOVmgT3MLTtt8QcMbF7aAddlQqcOCE3ZVd7xEg
/NMh8V+AdP4wcv8/b/QPogceopYiIs/Yw8qe7w0XauYuWjTTpIa+/P+fy8KjzRv4J1AOc5FheBbm
M/pHlmH8ST7pcq1OI7TVIFtkeI4d9+BahBQtKaRm6TXXSZfFO7PyUGH4EZVRM0uv/ULSDnbZlVci
u3aLcsamF6LBhaS0KVVhbmTDKn1uC3treGCRsDYM+9nVX0OX3NgqNfS9KgD0p9avRcs68cUHpgQO
UC46ltYselTYfMLZUvZI5W1I9uQWreS15dCJSVAdb+2pKwGie/uR/7adDhCz0nGgiAeqgBYSOWpS
k2KmR4gdwC/HzpLErCPbbWm1rxlC0wVl/2x69bjRlPs4ITx5vB4SaAKiTo5Szjr4fh2mfBUFRgy5
zWl/dGriyDN/xIqxtCrVs030Kkb7fmPlCOEdSruG2V27iPKETaRMPJyk6H+alX8jKOEFPrmAQJnI
+2neTDE+S1Vvu65DLitflSA83u35ZGH8uBuA+tsMqu4gNStw8MGi/hx3ufM+YLbFFwRwYUa9BU1V
Pk8dSXEgtN5AcfDFiGpTJtpeoYHdFBWFTGcC3mlWxyb7aZTiw9S4nzT5JkSWbB3BQ4koW7LmiOMt
WVgZ1aGWOeanAdkoH9tRa9S3UmObmRU7clcddIcbo6DBRumdek6V7EDtvrFzhrCX7dxBfWTMpLFj
btEQbpJ2egaHSehKWB/G0pkIhZk/TLN4jupfbAt/kDGQb5XnNbS8cNQtmTgZBWpX1m8hXQbNdYC3
knpgOuOzXRcfuqzYv/XEh/M4hTk968q+VdWd05DumlFHIUtpk9S2t/V6VPJO/BDZDFcI95mBNf6k
qnaIyi5zEpbItdgXDRoJBYXDgiQ3zZGSBJ+aV2M3cfTfneA9niavYkFcWR8aFAJ6hUhkCj0DEXIH
x81g35387sgLoFsagmLBUp2RZ0EG5tyTa9B+S02LHkLV/fIrLw+02J12QC3PILOtAOnsh54nNQwo
jjlBJKsPcdUwqnrTeLyQhjYc3ua52OgjAG9Ke9e57x4bp8HQuyyi8Mrd+0b7YM0cJjhPsXyRFDtq
5EmZ+kKt1+JTjy6sFIa1lw3HT5OhaYqhnlRI4ZNQd4I4Y2esFHegSbF+0ewLKS6HPxAj3fFYxDf1
jPEhH4YULSUkQkfihszxWILBEPcsrz4P31L4fRA21U8jdVCcevl9RD5gMEbkXfSW95C1i48g592F
AFuCalGQmja0NBdP/HLcTKp8ygp5o5Y0HTPv34zGIVZHw/pQ1eSbu6QMan5LDV/oPAE15tIePnKN
3C8V62zEiz2n75UrXGz5OpV2dtO7MWvvknIi+mzorr26f9bKFmAqXQ3oIXxvOohRxt2SCL76TQhO
w5ysqkOahrukDSOcJJwm+Jo4YA46zRwI/XEwKc7ZxiK2ebTp2oh6l0URERL9zNmZRTaGGv2jMPpH
tHA3mYCeaHGmGsuFaZvk95FZN1gtwTiOfB5dPmOUtSDACFqhnXtP8GRED1cdvDJqFkm72owv4diS
WmdLlzZTUcPsnggXJR7FiPIZTWrBlsj88CD+b5VgMIv6hNzB5Dk3X9pGWHvdWxxwhYNmFjmOwwkZ
ZzYoafXS17UMQp1TPA5nMLgM+etwhAxPdcaCIOivB3tgK0FsFegy3pTP5+bwJGlkffQdA9Wo+EZy
j8F/InpAhA9ezUdB9eDZmsUHHWbGYh8Zjuk8xKZiv5489xM3klZ8n1jJfTvKAzkzz5qgVNwmaAL8
pF3vP839niz3V1/IZ1iTz62P30MLb3WHw1lPyDqJ0ukZHsM+cpNHzD87BlXUodL6EBWvE086Y0xL
xkRiPzcg95fuk9+aH0sHStgcjYxluNDMe2nl94Ze3NNE/O3PZNhjzY/Ech5bfKPzxMfVadkeA/0Q
6N4iO2uKCOCzOlga+qW5ux50PgqMofVmSC9dzMc6LYP7pDEGuV7Fx4o/Cg82gAPp0Ohj/tm0arpu
MYVTLYvw/7TiI3E1xs40ecr723E4NHP/orLjNDJ+YpijzkEVIZg0BeC6fVs+EtUwxQjqacR9IbbI
crXJRpKXeIOGhlWwGTBxLQe8XfdvkDXPJYDUgz/vOp5zowzmUXiNB7frvzMjR5uCHk1LF4a+lQp3
elfcu4gRmNrfYjP6RgUUsoJrHVZ1Jtk2weCS2En54OBTXSSW1dwNbf4+Gw6RGsuoZod6FUgjo3PZ
zqQkoibBAJXsQik3FW28e09C0CG5BwtQHaYQjrr7VJEqUUGa23mtczBi+0K9n1MobhXC5OK+LTkp
xCTvrCq+GcLuukGZEEj0+fky88X40c20v7e0atjhVX5kjr7iKwxpp1O6zkS08eRzPdG9t2xSnzK4
rWQ1+L/7CPtlywwQFzqwfVQBncdb6OOk2sZ2vdNmzHkaZ+zZS0pkBL169l2Mg06i7xhl4ZuCQqQG
GkeAi7GfdVetfJph1lNwue0FyGrAhPPWm7xvbeMiwATrGMR2IBoXhJEBHcNVtAL7qMvhjfNQTKq/
Opvk5cK6S+HbMwFOl4z/wVLSsAj7Yy0gS5BPjHerOOQoXTU0j6QU9sNV6jQcpSCey4JkKc3JA0Dj
cLYTlAfS/u64HMpNhXdan8SbNCSxQxk5MmjLq3YeTqMDJ0NG/u3cTvcxMciMsdYPYmaRdORRuRkl
zJE8p5njmbwpEBJ8nLlTwAPMnkZ864uaItxkef5O9sjAjIxP2KU4Qh1V0xm0W2KDrTrdAHxGEhJZ
507wikbZ075A9u3TF9tEEAOc8N1SRB1kvfZGz4O1jqb4NNR4TFwEKDDjJ3iyyBLEgzZ6FEGBMqdi
we3XdlCiB3ZTFnC8lRqsi1Rs52fvSODmhbyFW1M6RITN2UukMfiMk9B25pzuKJ9N9qgfPRSOewd2
WA1NYzO5+E6cLpyCxijwwcw20USe/Dm7dXlO8Y94I67bEZWA6scnrx8s1FXaltnhP3g6j93G0TWI
PhEB5rBlVJZly3FDOLSZc+bT30MPcBfT6DDtliXy5xeqTlVcRCIhI6J5WBSe6a06Cd7a/XDa4cRG
TBUpq+SRqkP00TTcU2moUFiGn9XG2PrvRSTkO4wIuNXlKgvryZqTD6mwErcRmVioSj5xf8TUBlXV
OUoC9qtKIj8VxFchCnsnAd6nK7O4W7cUMUusUf+XsS2nfRtUNKF2Fqv3RUkeldgoXIPdwKGV1dJt
ySD0FAsKvlRR/tSj0gbzbF5UhDM4IQ8tz960CbGapnGNMX8/V8ZXaKqai/1AJn7Ildb5ZzS4qUjL
rM9Jmu85gCkKetzDJl4HJtC1uCNvk7BdFg9C03133Jrgx3+SggsiHuNvVcZCs6yMxtEAMDwjw82i
4nVTFAAe2YKZNv+s4ih5c5mjf8Z5AqU9427hyG0ECxbrlmHzd0VxUGDSA66khWciTlPXmn24/aPD
iCePMKVM7DzlAWOmqcrljndC2ToJPN3SAtsrCpPTLIR4JH6inA+70yt4BGV51rZsIHXgSuvmFTmH
lniLGTYeOKqvrB9zby4SOpC0QGOuC55F/IRNc0tlQ0Ii2WU9a+1GbwnhRII1SJjzBFl8TjYDfCRn
HiIhJN3ABhHXAy4oRpdii+V7Oz4UycIxQAKGFoWQHbC7pOwZaK36X8Y/FG5z9kVXNDqSTMhr3ajU
wgX2amWw6B8inuikgHAZowNXMEBGFboUUX7RZBQCPWM5t41MaA5EuiekoCooiZwkRCdVx9ljLSLT
ScfwnlVDDAMTb0E7ULbIXVP5Y8p5ROijFWecisWYupWmnHCnfsXlhL1pxa4oF86Qy6Mzq+pFr7Sf
gYbVIQjIIl5S7j2TdqtVjZ8ikn9Ldc0OrUZpW1cpCH+Zz1VXOyuY9Wava5gIOxG8gpgNr7k+Phq1
0dlSZfC+hPE+MllukIre3wjwdEdDmrzYSC9CNPxq7Rx6Wo0Nr1rSZ0XMY1+Qp2lPjXrRiL6VSUh3
ElMhN08em2NHadFL4PKanmaT7BZqSszldSc5qOpoNtjFxdhiXDoFX1+SLoiMLa1qHp28M9/wgUNA
UIWnpDYe5XrcgINk9+QKM+3JiHz0EVTNkCXwvVLEEgeBin1noQw+K1r4FJ7zUtMeuwxHH1NZRtXj
ISV1QUUq5Gxh0iNBzPQchuZqK/tlfvVlrD0OFoEIBGtUvcgi8ogQU06bMVDUVzxW/eecW0+6gvmN
yqqy8xnrJu8aBBOm+vgxtBOFcBGMM/c1Q/krxAE6ckYG8YCmR+9aTFuKafq9KN81Wb0K5vylYvlx
DQn1fB5dUib5mKmptnN9Cop6xuauWRyK3GdSJ1ZYjUp6dybNLu8ul3s/ebAyyAJTI2KFJrzDptpu
kKSZLq7rT3O/3W5pO+10VnBrAWVEXlZr6za5PNFWOzO54ZOBYnGctiuNRAMX7Br4Qtnj3/anmI6x
xftKU5yQMEGPQcqPcmDbhkmcWj9uTHQ0bhtXZKTp0q40Rc3RDWYPHfOGMvOI1+KsYQ6LfBC1o5nB
TK/Pfc7c19KXQA6p+ZKa7bUK612M/XqeiRcrlfcSD1ArjdlhLPIvQ4g/MNhlIJlEsjapauxaaz4r
lejcLWY0k4DbieFpkAvkUXMgjA0a+Ky4iWvzL1uWvcoj2LHasrbjVMQtV3H9Mi/c6V35Lm7s3qqE
f1jVtyoRPusIyRB1dmcXYsPjBC/fSFKOTpljIw1+7OOxc69SpWMradsfEVCsXdb4uWQiVAIjacgn
M1CyDrPFav5x0Ohkw76KcbZlX6mCxFEsSfjClL5iPs+eSpXJIRvtXRh6IxRPVx8U6USY2LEtxWDE
HTsbZbDqWuwjbLjIJiOwhMg5TDfkgEDo9cjSqjB/sfwc/hVd/TgW8ZNRhi8l/GRHz9nImjHUzijn
UDWEoyJqGH2Yj+8TrXqte01281Kv/ND0ZOZRdjMxSLeMjCBNcz3Wq+LkEa+Ad/c0t8oNsNxZ0YE4
tmKVBkiU/CFX5r2q8mpyApZVTSU8VVt3CF/PQsgkJeVjo6pVHmoh51VGGAzVDVG7CGqg0qG4Bj4X
YlWexZL5yQwhIpzT1c+6UcXGUTzoncrJzDTJW2rau36Ev4nPaLH1iUMwrAVPb8aHXsEL02FlcgZR
f9Epksjxgo+O59gx1EE/gmnEeiOI5rhbgJXgMR5+9VgnvC8wSjBYwJBSR+4iaiSDtIF8NWF05WlA
czQ6IlK9Qx5ichjA1hRZudvyDR2mz8/wBS1/6+8yDUXV0rzKTDAcPSXpseR4S1Nzk/uA2Yr5Dpr6
MhjcjvGSx6cc742N0/dQifJjPnVvRtlvGB0SGcZiuWRGa3GgwIRXEh0Fd7YS5K26gySVztR1i7sk
HGFowzaxd+cqcWbr2Tye534G2ZXEDTiytSNKfZn8RaoACYFcsBR+hZhReR1S4zQ00+SvQlsG8ClI
NMhwe6erZSsi2JpRSx+NSCi2+N6bAi+MfGvWuNtRn4nGQQwrX0AmzT2XUrEaoeR0C5NfxOxwzoUI
yps4d+6yKl9x195xalxlIzZINsJsZC3LMZcItcRfikNNs84TodV7okn36HWv7H+1I2phV42aKagL
nq7FspGOYgZOzZEDh8Z+e1Zj8od1QZuWxnRNFituR+vgRUE6g8ZmsKic1uYV5XVQDCq1ZszJPoPk
ptVCTg1OmErOCB8swqWKCV5WIXIj1XJ+allAAeFfrvM0vYZphbVOFk107zGuM4Fi2VDafTP9nYvp
87i9ePjW4UHvmLq2VRTgDO3RHhe516qMWlHPhQRfezLquFZvf+pCeM9R5rtdNueHNeOpkGvoc7Y3
EO/dXuooK6TK9De+P/tr1Z2sxApKLGYOKAFfikPN70rrBUstCG2V97TMus7TzAyrwqZxVg/50h51
rbjFAlPDzuKJCR+EiiVzSaQ1eGdKf9INbh9CtCSSNmkoO8VWRUEn733xlxFPo7pdX6AjWPmTaGVL
RZN7E1dOLggd7du3HqqM6zT5BaLROclLr4uSGM5qRGv0rrfSdIpcOm7yM0HyVoW0RX4wfCwR1nmL
lP+Wuj7CQEsHnwiPDgF633udxDXPxT0fmfj+aEPDUJCwX6ZGgFQV4Tqmra/P86kspcJZiX0CySF8
lWThQN5xZbH+tFrsA4Q0kR3XVdIh+tCFX3mtLWyUHMBRt/R2XMVWoKX4XXFg7nAR0ALJQCWX+Cy1
BaQMrjm+FaqsYbolSkmaMA2EtSJyhlDwU86c74vVpEH5zHrUK4w6dEZNJFHaaCqnmanYMnAS84BV
WJFGy+mMApJxzHhO4/ozBf2CmFbBo1YKd6McTTdRsJz2YkxIZogz0GgLcpt0JkEIzTiAIohpuDn/
vrLYm2SFLr03k3uZyag0p9nNkPTekuVz7aw0YIpy1gnboyi3OE3yr0SwSIArsfh3q4TtBB2MbGxD
wJXZeDU110mGYUOzh3x1qlj3QiBASLNJ8nhKSMNWW8u630r6dRIYQPdYEq3KKcbiLvxoYXhc195w
inw1HMBhN9y8PnCqLS9R9bUx9lFK7ge1+Wy0PUKkiBkpLXmnhV96mPhhal4ornxLhbtsgRYyEgnd
p26+KrNy1PPOHo1ltcvNqKczxm7w43Tc7xPfhVm1n1krx0wEOU6ZjQ428Nl2/CEABxOZlF/0DJl3
FlG4p2RDVo+zflL0RWDEP2Nm1Ih2wnSHABXRb613p6jGTWcO0l2oRU54osvGrckgehLyYnwjjRRZ
KtCCpooramllszXaatN8msQW8oELNyrUzxpbNVbL1xSXMXuCWydx2E3CoSZAwF7l9nPOltqZ6mqH
jgrE0FwRlRm+JrNyXwX1PmX5xlQ4C+wc7UyB1RLVYCu54j87fX1ShfKdDTd9nQAOtRtEd9EEai2L
FDGhfszrGPItD8sMNoa3zGiSF+mth1+GKgTuPNcC/uLqWxGwmvcYb1Ed8cPyUkjSR7OYvC2qjKGU
552Mc8M2Kk7yocBU2JB+ULaG8/fcaRN64BxoI/2VGELmUpu0o4+ZkCTP8Xm0Qk+irc3ZD5GbZqAj
Ux8rrGNPSkiSXEITSKSWgz1ItOfOxGpTU3NrrFn0FHzb2ENlbfcLt6RjheEYiCLs1MksDKdO0+lW
jQ1pZPMHqmaXRvvaMV/yUvxjTo1+iUbSYH6+K8OCWZOsn7OuWs9Lh+1a099EvJOuXFA6xbC/PbW8
kOA48owGdTCmdO5iNFB04rff+Bpbt4KgZGvygBQwqB4p6cTUx5b41ZJ/cOk0jv1ESFiFEK0Opm50
1gWPTG/AdQit6gkHiQljgIneEhGIV+pLvZflmtDAsLduUxGIxb9ptL7wuj8IMre5ZjXv88hp0WNQ
H8270EKEirds9dxaWCVHXcqchfDCUMzhDWCHsJWUJIa/xhaCDeRDJHfcVjn5U7ZR3My85yNMOSDn
uIIWo9PtA+d1DMm4j1L02Da4OYRxit0FXdlWsDQNIyIJG+9RE25gT1pXaIyHOcX4O7FxuOniflTE
FyRQid8hGT5oc/IKzyc6CFLe+dkCX7sSY4A0k4CjW3/Wmknd5eoDY4EkaEM9PBbULuhTMZSjhWrJ
vBgxf110c9hXGFSDtSMVV5WC1FzJL6uUe7zMP51AFqPA0P9IsdceNYVQzxmsSSmwggnp5gdSoXxA
Ezx0Iz4IOdQ5qXjPTKOyGAC291Z7LoQk2iuqFu2E1wafsdQzKmjNQ1gzv2q2OvXvWRgJfIFUfkQB
wNNg1i+RxiPbHMjXFBgAFwxVvVw7NwoJpn8R8EJt3HFfdNzPqKE1y/KTsGM3OrNGFPnw/g56FAuY
s6fw1muggps4+fq7dIkCosUXc01Ejr9VoDFjv0n4zSWVQkixyJQ1H0SJCMwiGy/JGvkowHrWgeEA
sW/8UGfjYo4iA4XtPqdf+VVaPnc5/WoTiblyUxOAEXtmyJe1uhgDWF0pbrjEwd/VMAIZs7bXWG3l
VpOtbr85jPB3UBExR4TZVLlVWbETWxiE9uCUata9CDd2c1LxJQFT0GDVnZsqqz9Ipk42C5k7cmp9
WhDYDkmoenVuLrs0owJIDWBCojRsB1FauqQel3w44W1QnxQGi6Sqrgzoco/jp/eSfAC11NKqiaZn
rTyV125g9Y190ecdSkdsGNJC5GRZrpiaDO5BpVipT3iRMv0GOFdhR/asbTW0T/ReVI7Q681Z/E2k
WvKs2DIOo3GQerA9YH4OSheR6yJjkYqNfr78/WzoRsnlQpVY6M+Jb4VJ7g7ga5ycUiAReUT00Tjt
gPjI9kR17NSKCeVvqZ+1Psv2UrYz5psscM+mfaHZUdzBjJsX1M8mp3UkvcpJeGRfmR+kEetIGjOm
IEZCutaiEu2raQTWjKQtTiO6Hp6POwJiHgg7MhhYFMm1JzcVMlXrz3o7MFIgdy+U87cmVSD1W4GS
q+9VFs+3VcPBEiYPMZMZP1rTn1I0WJPKJlsbCZD2EH5oI2xTmZfv1MXHMmG1Gidy11LjXAJ7Xwck
tHqfXixUd3azjgWFUvNaZiHTKJop4SAmHVGyUvq28Mq5J4f0qLX0dnVkuQmuCKTYsP2g+TLXV4Ad
NESNGpX+PbGA1+Sce5aELEczwQYAy3g3quZh2h5oq3ZV6lbkgZcC0lMgqrMGK20pIdqlH48p1iKu
wOlhpI9AwNi9o1wF3Ux2dJ1ADYJblysio7cYi2VhsddIopXuMApfo14QPozRNxRiq9L1XjXjgLa6
+2exl3eFjlEn815QhK3Ngh5xakqu28Jq1VXTRPd7Q/uQE3k9iFm18qJo90tG51LSnOoS/SeOlG7f
EG9a1I0clHID6Cfr/EphgSWF46cwleV9HhjFWmTMMtd6LhfghFMiOzIVK5AiAmREi/0nXCcc/A3U
9Xq8GHA1d5qCyY3qZpuCz+NJrdUYIJlX1mr4LNOeAbOB1xjGdwnep8uDz6QMXAgm5z/wche244dQ
FyNma6l1iErzvEioiOpC+sz7gQlenkvBxNXo5ly8fphhv6yMsQ0KgeWnWuKczZZfmYWIizUOQD6z
pUDNyrcyZtlpyTPDIbb8QF78MdShRDXWHgRBGCBLpDqS5WBOBS6+FS9DimKfjS269lQYRNQmCcjL
aNNOSJDEyKmylnJ6wrtdIWrkEUphYzktuz7TWJtHQ/UQoOvBUFkPk8ygUwerz9ZF35WCkvm4mq+Z
OkmHGhaXw8SVdLmQYQr9UNRopi/lxrU2Iom2A4zS4e+Hiqf4QZFKEptRGvz/p7LIBUZmG+yNulZ1
v4GI999fZX/IH/39v4A+V+Xt7ysk4j0NZTtHrEBngV68V+H8tnyOzOP5smnRJ76Shs9iVGv7tTzf
iaxvr/mkEGtfEulJZ1M44ShbKFBW62ZxBzhKLSGEj2trJ1k+Zr0NrxVdrbgVPh91UhhAYsOKXQwu
llL+KnvjX3ZbcLZDEssLv17Ca91NxNFY6wPfQ3IQ64HrWvMME6JELY7WVZTr2tmcQkskJ7cyYXuc
D3GGAOYfOOWVCZlqIGzL2O/z7z1JPNBXU3gKJ1vJcuskTLAgtb7y07p+z+KsZ5IwvacFQbVzOJ4h
Ao7BZKoF6gBcXXBSz1FLMMqC8D1QkvV5rqfBZ68P+mFIoDEWc4BtIHKLmjwYudDGc1OlJYoWqLQV
vZ5MyVSkpZ9YyhELMkyaJHssYNr4QlY9zyAX//xBK7ovzuaZT7AYXvsqPOlZ/bRkMFYluX/Q26y3
UaGjOenaIzOpEr0ZMNk/qKcgCxwxUqbuFXR/jibipoyligOBAFaj+mW0SJGu5a9WVbhFYvjEEqDG
Lw5tNDApbWws80ex2O50FXmepczJY6lUl3GC2xEzOfSkqLMObPH3jch2eZIrv28tWp8pctOiYOWO
tMrUF57CFlKwKZnQpxtKB5uWCirq+osiykWwrhgXGKNZQcdajemDNjyj0klpvMEtJXK9CWQTIjit
3ZQ7PR3pAW/4v6U0s1cEFbZZSocxjuZ92aH9SIi7IbpumbHVMMsrx370gEAMflZysaPWspu8aOAI
xKy+6iwCFqnL9kB+mZvV9Q/Me8OvY/OxricmEzVbXGCsBDRsMqQx1tKjOmt+XrT6YSGRB3jF9CuT
fDlUBaLiP7Vx9Zsq2os2Ld8DUH3aQ/WkGdqR3ZvLYIhhpKQ022TpFVkeAcBDeeci1i7qIoVU0Hm7
6+NVfdIfTCEZbkMi0nZHDCzFzaMqwjLsqlB3Ad0asIh0FthF4eVstw4telRuldE4h5Y6BZqRMzSj
Id+1fWEeAXyjNO4EUlxHUMqN0sU4Ovg2uPyL/RYZdqzEqqMHseQTpOQ1AEmgEPlUm36mjNqlCtmw
p/G5I0UbugMKFpzw4oMhhaVXNkpJ0p1ooHBpTbevuuhRYg7pYjseH5nADu4kaMKjQsrBSA4Hrnxw
Pb3Kar0V+uTeqHDohJaMisECOB6pRvGMZKcFtl9RAMc6S04W5QQg0lCp3GHgCsP2ZaKNcYo0a1+s
tuUKxwfwEoXUprM4lC99wxKpnvX8RTLNjEkBe2GxrQEoTl360m1fFApgjHO3QTQnZdFLuLBf6ilS
n+cSEUGeWuYzBxMD+a42npFXQZUZVWjiGTCmpZKZcCOPMlsUiX+/TONVvmhhhXkjeRtybLb1xG49
tARWi43wEKeatk/gA1/CSB0vpOpMl6msQYbF7DG33++bqfdARY3sqQzt3En9EW34Thp086XPzOd+
QhdZrl/5PJG7hCHfrgUpwwcevadrrxFR3rI+jjoyQWZV4l1KZ7+akha8LjQ/c+SDEGZCJNG6fbOv
XPykbTXG1LrqNRW70VaUMGFQlzAYyRQv64tPYVlPoihVD2SIT8QuXqYJhnzeZMbDyisWUv1URukB
enH+WGgcx2yAC2avFufZWKKL4vWHWWscswmDvdSxESSJkNldqW2CHQHsRAwrUMKnncQ6ugBjxBU9
sj2ZQhPTWq+4ZTs89lF67FuinJpuYlujZQ9tkuyGdkoP86b5ClcO+XFknzwr+YkI0skhASdsDB3y
bEJlRznFQ6D/KMmD2rFkg3SytD9mmDJwyy7ydmpHeQ18uQAuPJSFi0ENMFK49bVsSZwJOSiHO4dI
OXbgz3k0gD9g66cHKwl7PkKwGoGAzJQnViwPFaVuK1VHwZ6PIleVuZ4UTdfPKcUmTROp3coyHLEk
E33NCPhqVOmJzdexw8Joq6FZ+bWZyHsOhHnH5afxwq7CODeIWFd/wsZ/ng1Ae+XSIQUxCAzR8hgg
nK7T08942hfqkHgd6RxSFotq+tzpUvMQLbNsKwzFOLZXIBvNcqAVkqPkZV3HlcyHOj8ZDdqWUhHD
cxdPsUPIhjMAKjsgiXPw2qns/nOOkgi80tAY7jIzE+CbXPcgX9YHA28Hk7qzKUrZpTN1f5kGzEnJ
SJ1nGCZmQaCjQxKTaSQuwRiR+6dr8pWtIEJVRXkV0vrfkrfPMUJmrqzlqtcsy2dNUs44hQqQmyPQ
XU6tXQ7BwYZxuAennJ7EsGMokC6AxqzpitBiNjiOCXcuDjz7Qw9YRYmNfnytZvYji4gjKhngPKqz
So4h2KtANq69OlRuF7OwGWq5OAjkk3DqD6cZedneXEZAZmbVnKjMLtEajv7A9cZqPduAT9Wdtk5C
baQf29maD/2MiVxqYR3X6uCxjh18OpP8oBlC600LSrwqehdEC9k7I+NgGZqHZS54NLQE1/AMfZNl
2qCYNBWGP7vWaGGnCHCNuzz1S4yLQZiRc2yFiKt6PToMZsHDs25vnUIHPFIQuMVAOLZQxoq7zmAP
5VA8UdlApjfGk2FAhpvz9jh3+vWvceSdtNtCF4K4WXdwZSLGBSgIRi1Ak6rfBB12WjNom3taHXxA
HWfNQI6bl6PuZSJ9dCPKKMOF6LIS2XbqVtoLQVmgVOgqY53QYkqIGM+ZoK0wuEpflCjMD9la7nVR
1o+W3p+WVOt3GHceNJId3DKPyDNv1GFvJBO9UB/l0jGqiEjFxC149fbw//u9vx/G7U/D1UKWBqiR
YXXRaW6hG8qu1btdpBki+JzaJMyoTX01BOWnzIt4TLY/+PsZqZq5W1raNhHH2GOeTXxgt7EPYPat
EXBXm+Tl1UYlSqLo24Tc/R65IPJc6aF8Mz/Gb+sksS6MXyXBFxj8epRV6gvtggqjwZYICrqZyzn8
VHAOTbeuCSy0hIK9jVUWp1P9GK/tezT6wO934i4PSk//5jeu1ZPOX0VGL9FvQCZ5kW9Jd1nfjRQY
DkBqR3uAo9Eyvn42Tom/nkkWEnYvwACqlCG3vV6L1AHKTpzXl7GXL6niKE/Zl274Knam2haDGRyk
W/7Ud/gcVnM26usYu/otesG91jVfY33mQOhYMfIcYZVZHqUO1o5NSN0Q+bAshzPK6CKyGVtzmVlm
QGq03eZ+ShxpgBRGfmy+KtEedkV+No27IHzzrSPO85XnrHeQ9jBjmn4aKNpE/jjxZw9K7UKoaN06
EO+gTtyLJ6putdwvkkdCDYaN/IaHBMjpS/oifCAlYJSE7cGrAmiEyov6lctHWbSxOK7xv/6sPFuH
lEsVXiba413EMtEej80JfVve2OnH+AmGQbnFrvnAN7c46vccTK/1fBjf4vvwIvkwHpHanjF91au9
PPFUQ0IU0HFKHnKR8aIaNm7YHBWGXT6LlYuaRLingk042zx6Y++G/WW9dpObkijEPoeFD+NKO9ec
KXW6w/o07bC/VD7LHiH12G4dDUxu4CUO5al4ka7avZwcVb8N8i5H4XtWwdPZ44Bl1LeexJtxB2Au
c+EIe5HrunHfhgPegJXZcOoIp+Jonhkc00je030+b1dARMex7KJXFnajX/5rz827cJsPOQr9oNiv
nnp8RjjpxeeCb+YVHjaCGqbJ3x0l72frMvu7SD8z435bc8m0ya4tz7gP7BCvHMCFQvSOR7IwwDGU
GD0P1Yu1jxFfd46xXwobZm76DKRsoJOdDwZDZm5Vd7g3fnmhD0dLsADyP8Qv+aardvlESIOIWrc7
AUo8RE/zsxCkFy1I9sZzWz5oyV6P3DByX6UbvuM9tWnW2CBeejv71x4J2iQlmWEJs1U/Unnu2N07
jKu39hgyBnwdfFKCHhMbRhp/o9/FmAf5eC/zZ35oz8ZDHXzOYNBPSlB7qHIb13Tn1+wDQ8iTcUPj
Ur2pdsUsOvLUzCefOSaW7zf9zXsb8USHE9hTLqLy0O+kI0Of6YOjTPliz7cJ6lGAB0y/c2R5F4U3
BqXmrnyyvrTMaT6qZ8FhZVIH6r0/wkdppp301X2Imcei1fKEc7MHw4wK1HLIFXhroFFKsTN96zaw
p2C4Fk+bowcpLmCzXfaUTzvhzqwo7flIGQeJdxiu391b+hmypvKMQLutht2+1rlrPtEnrr8ShIF8
V5zEJ+Vm3eJ0zxgs3K8MkC+8QzTrKcAHu/sio7YPKDdKjzWRfoiBG+tvUO4/wlN7jIJyV/92xP44
6VezbZrgihzJGaXwRP0FNx7QWrVjT3ccjMf8Rt5R4o+CnT8zt38TiZ26pqoLjQRAXLeD+4MYGWnd
9BuJYHYdcBbb1ucHHedCVpF5mZDWKA7Qj/aOZ6HhWbPRNZGD2cDukT5q1J6FDeedd96uX+JP4qJW
gHnfdKyz14P2L22WsRACvG4nPcSoj4M0c/XjQAAIHzYXU7kleDvKpn2wzWt9E0m+qdyQR1ZyFKYA
3hECaOR1ugd15FmtHeJgxPYRQeS8PghPMnvHx/QZPbfAKNjOi6BTPem87DDeqTu2sb3DqfsdXcxz
nbqjK3rE+z3ND9ZpvQosUakYztYp0s7hv8l00pPg0yXiw1DuPBGhcJdv2t14MN6jJx4J78Ze+RFO
3Y77L6WpZ2BQ4Edz4l370h4QAyUoRR3xanmYGZz4Xf8l3+tmRCxfbfldYtA/kZ5ij+xId6SZRXYS
sMi14KSgU3AQAIsAmizPfGqhZPyKkScc0g+Rj/RR2kvXZvhMT8UrkCOmdviOCd+Acp84yGQql19U
/TXnKFvCXcN5KE4Abjsyh/aQcNNfq38BFUIwHvSZXj3DgWPRK1hupLncWSrqWnd4L4hd2bFSQlNh
cJ3vhTMrWFTWi6sglmEBsltvcRmIsl16MIMmJ/YMpNk3Bcu/379YZ0kMYEP3LnC5JphPpOhxm0hX
4Q2i/Y7SXX5I/kXntHLNH3Hc65ypD4tEepg/uEYRoBOmCFK/y11/ZMdZ8C02z2NvL5Mjl858ROYb
e9WlfLfeqNFBxQm2YTisAYVP5vzIccMf7QKvQH4AldSGK3oWu/+yNm4yAuNzG3IsuMJNf4rGmz4f
1mPudkHnRBiAguYc2eNX+SrflzeCM80vRj/xwTyWl0L1uvf4pYbA/80tR9Ia/vUv4ZF3F0BtGLu8
YcZ05Y0A5wvAJbln8c6ybulkDwQmskbrGWvyKXFP28qrmBx005v3WnYiWXInBSsijbd+16PcNclE
tPWfEETC7JJcJB5D0TXO428v7kJmXzKzoKB86RAMOuOz8L7yTo8efN7iah4ThX0TXKXH/JiXx3Bn
0fvbzSneqV+qdRuuCBOrGUKK332He4WkNphmj6m2IxytexZwYBSkimKgsQvevCMGxcWDUx3Vu+mq
DScdehc2vpPxW3FtJ7YGXOXMTl67DTzuBRIKXYTE2kt7m5DJf5VoLj2iDeYHwY+Q1KCsNVAm22oF
M4l6pQ7MXdHv2vXKFdY9FPVeKt1YBM3Ads0ejvA8TKxI5UF+5P834AnhNiDZ6XEej9AYN20lpAY8
k4Wtx76CRVw70LMn+o1KIa2edfVMXldn3mkkheFMwVb/ax9766lPdyFl6Eda7KUbBxTyJzl5ZihY
PnbX5FriqQSk7kVPw2vWBBmLF40zCuOQa+xNCpf6m/jHmIf+i3adFXwqPl0xygAdptmlyQ4M5yjn
UCEll+jT/JDPHBL5v/Q2fhjM7najp3xUp2YfH4Zj/64+1nmwsBFGU/qkELtI+CYeqHjdxYVbe42x
sz76IjBRFBXHSgH2dyUnCQtg7JjhNVqfqp/6o45xboDitBOT0vxfpHnYPcpfvF2F+g9v2fKGdxEb
FhkUqOQQDm6C79rufePayrZ4YEx6L4NkOHZPbDvDV0Gw1/P6W530p+otNZ1wZ94jyq9D+YIH1SFZ
Y8abd641t+bDwjoCI4yblU+Ji+1G0F2LAsXJn6nj+vIzwp3PaPQ8M9d75XViDsU8wOPrkKHrBsjz
yMYtrF81cq8eiiecMrNqU46zvU6Rin4h9lz/8WBrMEYcI0oJ2wyP4iu6laeOruMgEDHBrv1i7joE
08wVV0e7aWd09OnL4ofUqF9c+MRC5QfqVgw/LgPz8iNp3PbfcILtwi3D4wlVHYL8l5Kj+n+knVlz
21qaZf9Kxn1uZGE6GCoq84HiAJISJUrU+IKgLRnzPOPX94Iyu8umGGJXdESV074eCBAHZ/i+vdfe
uA77ljkYRMDUc0AXm3hJDMeNdZ3jBbPYBV+ZN/4tOwfvjXcm3rZgg7DAkPYoz/IHY9zk4XLy20Yo
2BelfXCxxjDaxEbszGTWb6mrU6fQHRcHX76MeCPUq/yB9q/3pjBhsaMK5xhL0m1EGMqTC98oe3+V
3vL+Tc72bTwvXqg6e9LaXbKDgmcdzhBSsz3ry0M/BRjcNzk8dbb1NUBg9j6QSt95GKyqEdt4DjRr
WH03yaF/tIJZ+2abc7BD/owq+/sgZuKAoYXupKLPx7uSlt+yeJYdHqN77yIpAk1YbX02fuqSQrCl
Oj6wNDYE83apb5I9BDeYtcyfm3gdX2fH1pp52/jg7XKOUHBonhsEOx8UAu71H/RnOIiyYSWhicnv
GsUyyRuIxTfBXXrPZSt38pu81w4UM/hY3FGcEV7x+rQokpGzb7M5D1faxm/U7jgoxB+Vu0VAMnXZ
D947s3EibVBU1TvrGcPuj/BX6YS09NZkhv10ry3Mmi5nPvbIs+zGvsfLSF0vv+4Ilb4S82rhvych
PSzOQ049QyXzAkp8wRrFeGleKBWwXjcvlD7qAsjeFYeGuXer30uvyVL+KQ9LYkQqXtU7AlsxSRFF
dVMfAeLoP8tfrFrkcdTjFSk63ZogEm3h/nS31bNXbkPEvGv1WpqbmwSbmz8v4JNaa3lZvNoGMxFv
KF/2LyT0kpjBs2XxQSsxd/ulWNn7cl8/IuZ8tga4s3OqvrzpHMui5XDtH9lVh7+Y/ZR4Thh5/GOg
wOfNPtocleWSbRP6bFb5+rnZ+9p1/C5eGJ33wdFdJQ7Jp30wt7fmTsFf+E5vAdGFPT75FDAXJiFX
zMZv0rXswE3UFuDsgzmzv7EVG7IhbxhWPWymdbXxscDfKQ/TZDOJxDjDmWvlLp8OscSspSvqed4O
g97LS6HQlp9T9qFpi+echbF4i9GyX/VLfcfA4SH5e3Xrf2B/te7jbBb8Cg/tTxYB6UFZpq/pYUgg
tF4Ze3fVr80H5iheCvOdrtu1dj1sQozCrxHohvhqfOAf619rb96Ma9LZKN4O4ZW/ZkfsfqAc57iO
9jb8IL03YWeko5yc+cQTXcn3zPLAuLBb3JDREB6yXXZEjm5fT/VNia7Pwr33Hnzep5n7HH8whtsX
ttDDBj2mvA9umY5UphwsZ/CLrqrn6lm8VmQVXfn38hYjwV2x7J45u+o36bWyNLfraC8vzJeSt61A
UJotmTyZLMUre+vH9q1z6MY8548I1KT5gI5007KVXg4vHNjdYFZdA05Ri3m1lGn50ex7sjeMph/l
nuA9MqEjRGHkfB2sl6Hf2vN25/7s+mfiiqVkJeRVpnO2nKHqd8wdmd0c/SaHD4c4MhOUmfw6vUD9
rui2+S93KVSHWIuEHUCzlAsHRhqKj5XYDrv8llkQzaG9GbjYclXei02/4huQr7VFRUPwEY+xPyPb
kpJEL/ACrQMWSppbu2n7jJfwR8q2zCdYQX4vrBWZ80zgzxIT+SRcmOWOeZMfqxfsFCoHT2UvPQYT
obZueZUafWUigu7s2IVwSojl58+i3oCmHeX2vCJMaG6WvNKI9zE0vXmRy8PTCOmg0BAowRavrC9H
2+DzvwOxukqgqDFU7GhbKa21gByJAijiYBeEGKa0MX6RYpjY5FVw30YFIEoWKT/1LEIadWpnRYi7
JGDvhUoZhWjX3EVyWKzilOvx8xar88DL0E0/hMhuiM8rOjzeo4YMDr6b0rNd6rN//9Bb5Q1kK2MF
LJOA4Y4ceKiuOLhKeI/2h/2RVXZ7bUtTghJyLoqw6BMWSS5xUvn8wRgfY1PyVjQXKGIiMM4XMOXZ
PvjWMyLL0vGhpk66RyyIFJ51vKcoOSjRDuO7LMKDFN15VCy63LMQDShYn8sd+Kh3NQLemoYc5gxr
73K/m6Cg/VckDSxWzlwQJRvAawMnouFDy90bt3ZVtrCAjPXmJTTUCcEs4z/mQTS66qBXTsijHFke
+71ZNdFqxGpBZYbGmZs/6dXzoKNenX4eWH2BWqR6l8KQLK78oeyr+1oaI+ZI0nH6+NgZOSXU4XnI
JW1V67JDZX2pDOZdNHhOLqk7jYOn3br3qaI/mC6HI1MVRFUPnFhKzVFjd+/S3Fl0tfWUNyMIPQ81
kNuPj92o3vI42MBA8KJOlL9bUuvPzLaZl3L/01KFtLFdH0ef77gafOa0J6IelxXzTExQmMnWlfjV
Th580gIxnWDGGFZu0axa2QuuAn3qYlbmjRXb/bYFFDiziW3TioRyELjdlW2rPweKxgtLNV1QuH4P
RszFP/o8NuKX3iF8lIBNzaIGBHPMdqGRmw0G9l1Y+JyG4Y/99d+InzM8FwUE0AlhBfGSKQxbx53J
h54AXYw+VtNWsogb0+EMZDaYgpb1QnWDdZXUswRWc6mHmxxKGYiK4fH7j//Kd5k+3VY02TLoEOkn
3ByzF30tMrN05Kj75fb6XK48SgchVQxpEii5pUG1C2T4BYyNAnboy20rqmbalqC5pavThf083sMe
rgAf/S+5Asan9kpJpyVxZyVOsdJYBWZ3Nxh44UcZNX1S3mDDuzFs9Jy0kznZZgTo2d3m+69Ame7x
T8aNiq7LVDVdt22u6OQJKJGQB+ShpePKYBHCQgILIX34GYxq6da/9XL6kxMQhuHb0z1rH8WUK2Kz
E2694cJw+BLKYKm2qqBF1SxdqPbptYjAVVQpC+iVFymGqpAFfsIKkDNw9PGiuZKlX3gS2rkBqGLx
MLGYyIZunDyJiI7dmOdS6Rgp5T6zSx5NTaCTZKfVjDXiTb5+U6nf8hy8epKuKpyoRc/WHjkALpN4
o8UuBF+KaDJWWoIQ2Ovrgr/kRktst1OATfkEMHCZDyhT64THmze0wAvIERyIEIctAqvef/9Qzz1T
lXQLLLLWRL06GdeDp+esSl7lWAkLoQEeZmYU3YWX53OQno4cTeXdETL8LdNU/xzEPU7nobbV0mlL
cYBNs28Tc9uZFL9r3picEqzZpfsxhy/s2fykI4whFDf4P0DCd/He8BlRcZXfddeuTma6gg/a0j/s
emKW5G9xUd4QjgVCxyhWcuXeyY3/KyuTcvn9l6V+wVgx6jTVECo5q4qt6NMQ+e1ltIXeK54KZxea
CIpMM4NWYKBxotUyJDzTsQwSJzE1oiT8hTyVla1lWsZPngIN1I8gjBj9h2erH1ZUPlYTc0HzoBVA
yLtzE6u88I6cnTs0ncbdxBxTjc/f/+1ytYrUAjPgchlZV40C1QbDFSh5qBdK0j5GtNQnT/9bL7ah
Ru3SQwBHTQb0tFxfupZzb4/GxC3rKOoRhp4MAQ9hiSJZQ+lEgu6JCcV8PtFGBp+aUKGSoSh4n+qW
FrtHG6Pzk/fvn93Z11ezharLcN4MBuLJs8Nv8q8x2CMompeKSpGZDJBqHB6tJgxJZs1m1fTm4cuK
AIJMD6dVybinrjThZHpsctjY+w+C5nnSiP2v6lD5qM2Igqt3k5PnPYAhnBd2jb1/OLS++wNOxBYb
JQXTsN1MlKV6wlB9f2NnF0bNtgyT1VjVrS/zEhpUBpBcEny/FQ0ldkPDFYhqbdmDmqlDtMSjYq9j
Cuch5JfvP/3cusgIm4hnMsA97WRN0HtXb/SENWGYOD0SpYlupJvaduFK8czHUBD8Xnb1hXs+N2vp
MsQkHb4PJLsTnFxElGw7xB3ZWj3PEsHNm2Flb9/f2aXPOLmzQNQqPlEGLCK/m9EoiX1ILky+Z8ck
L4PC42NUml/GJNE0XanWvBSFstQ6WgADs4jdM8BElu77T0yQHpBE2Nzgl9ljaqIZj344jq9jt9gG
ZXvTyvhDLVWZd0NMl8qkYuAP/luQe8u6QgHcaozkRhoe/Zy1eZiAUZ55nwfujwk4ZrmoNL7/4qZY
ppN9gibLwtIs5h4byf7JmqKLvNEkYEGOhzh9VrOMz/Q4WaiIoK5CkrsAbcWPuLtpOYC78aSCrknO
1je30/n3l0IK1NcrMS2wy6pQFfN00ikMU7aGXCucIv0leTTbfZX6tVkr9HGHfV/W7lYDWOFr2+8/
9+vuBNWkhbDONCxCgD+/od8mXttT6rGM4sIZR39uqryTZMdjAs1b/GhMuqV7aT80jfg/V1iN+7OE
iXFeaPrp7tiuCPkeBgt3mG7Bj0CZzVb2JS/Dp+/v7Ozn6Kqs8ICZzfXpzn+7M4MznGaXZuZY1G5G
V11JHWaGwr2w17S+bnu5n98+52SzJWmx4SIcyRyQFLVEtgSab075xoyMyVWnZDp9xfs4yNZZFfbM
2/mrHq7NIjxw+9Qa2qZdSvakudKShYYeS9F8eRmyEyJHNeGK08Hi9yAfdCjYCh3ADZGVHFvtHvt9
Lqcr+KHSohcyil7oPo1tIapwvQcvwQemulMIubYWReUt4WJniU8wn06HTmnNjMhpHQF8Vi/8bPyJ
z1xadxwo8Ux2yCPp5efNz9YiJNmMfI8DMX4xgCLHzpxzPKXV5vU1ejXrVTFRSoB9zDE3dfU8WyND
Ug74GDeWR9hiYsgIV6HriF7fe7n/S4aJN49cOtimsKhhjiThlEK8yEs1HO84NBcrlwprZtMAJ0/M
INAJ8YDV+0/kwx+84Pb7kaKcWZjYUJqCyUBGGSZOd0txPEoax7TMCROAAKpP6mWc7rVOfbBK+wfV
iHYmD9EeO8+znYR3le3rQJo6rP7XWSA2Q6o/YF5/EUqxUPz8cZTiN8XQYlbqmpjpWF2Ng09hpzDm
gew9la1BvhoRZFeYEle9K7+XFf5qM9pja6NLpftPRBdSNAMIqtk/4q57ELW9G+vmQY0oubZEuISk
gEqJvSsLYlWwEdY6fyEkVl7rm7nf4eUM94mqX+Ml2at1+4BlzivfwyFda5ryPnjKypXMHTyYaKaV
6rFJlRU5Q4ss4Gt3ySzRwR5TaloU5Yi4As/C1XSdqt5F88psHnxDef/8e4SsVlm1R307r1oIFSpy
vjq2N73mOoK2YFPKx4rQNbdnTlP0F9I71/gsNnGQ3oy+eucJ/daLYEP45aM0Zje4XWDu+P6j30Wv
pZ+P1zXZiKrrSfd1Wt3ojfluC4NqvlU+Z9gR76LWxruV3mGNy+45gzKmXAxXF0bImYVCtaGlUnwS
qDLNk8nETaCWquWAOhoMWeaVw6aGXHplQJMGxCCWQWK/BwjYkWSUyFlkHntU9TRBXa1zLlzLtJyf
TKCaaurgJmxYHvbpEYUqS9t2eZI54ECQp28i0OaTUS1ZWOjlGkNpNwjv5Ssp7469Wf9UMvmhKlHW
+L6lL7I2p5toSd66q/sLi5jy9dShcUKTDQNqO1TM07m99IZW8hsjdTwsA9S7cgupLI0XxOXe1u3L
VzcZoROSrulUJpwtX+rWTSO7FxY17cx1wLdlPbMswf+fnhXrIbLIEW7Ay1qPEAGSFf6/RFp8ckMw
dcz6sB+2aYw4UcvW5UTTqCfPud7ayIrjEEej8VMk2xg7AWX5/g7e30jWjoT8CWOJqkdXqo1y1i3r
+WhId1obcy/E2EOcg62lZ+PSbYwZlo34f3440TgfaSAZBLUNVT05G1SkYMcRnioIrc2uVm1a7+UR
BhVpguWh6NJD3AxIfzQCStvs+P3I+7qD1qfVVDFBQpu2ECf7zKjNcTcpIXYUi3YTfiUCC4YD1bpl
YBTXnZrcjxLioe8/9MyYYtcO7to02RhpsnFyx3mVZY3XEruaRUg+0RLmUXUcjQboR3grXHTSKR65
/piE5h4V9fv3H/+5BfzzbdNljdtWFV0xDHG6MQPan6d6XMQkyZI4DiyV0WGoSO/kK0qrt2Fs7FvM
AbS3BT1pCbRFR3WiaPVZL1vPZaMdiPRGexJEt0OFlz/vLSom2XEY7rXmBozfJsyw6Jvlpaf1dZrg
wjl0sGkXgsufprTf9j+FoG5tNAkXjune13ADj9Z7iAkfBOWF08G5gaFR9DP4mtgJiZOP8pEKu1Zt
R04UwTUwcXh45orM4Rtg+GTogamKavv5+wfzdcPM7UFM14CcT5PN6bZLzwFrSlaEEoh/3s6P2aAc
QDLM5Vx5/PzKIzdZ6Kp5YTx+3VbqMkdyTZ4263zwyUsgKooYtWtGjtQ0RHe0jq5Ht4EhX39/e8q5
71TIlLs0C7KgelrGZdvVBwH/NlGLYm+0nOEzXjQKbiyV2WshadeRri5DWSwt2AJ6xSxbajitmoF0
MScFUiXgwI3ms+ReGllntkt8B4rM/t1SZYMT4Z9Dq5fUPg3JDkMrrW3HwH/QRM8c4F7XQb1t2lfF
DRH5hDCilEtDTUwr7en7OE19pgASxkpz8tksILUN5ShybAFcQsfoRwUE1oJsZszrWbeuYboRUEoZ
ayKRpJrHKm2hKk68Wx8T/Kxr3fEK+ODNJ/DWUjACWrzUhPeu3D6JINawEnjBjNeegpmilnOccYhC
8iZdulV6H+uYyPuJIPMJHatzHQM9bhJ8YvHkaDt8sgykwlqIDnjR5x8HiGfDTgL6hImcUis4uK57
qyuxKVuQDGMmT6Z4b+lbWkG+LBZgKfhBXQ/lWw/cjzAnBxCXfaUqxRHA8zKfjgHfD7hzEx1FEdWQ
xfQ+aV8mul6Mudti48wt/7oJ4qMUF3s/Q3ggdBr9NQyhEp98JfoD5qpbv69vhCEQeLlIF+rKfOqW
iZ9+kHA9E1Ag2EYmHwM0ELPjnyAycwsUitVUl359f+GK/HW115l7eBXZQFrs0k6mHzl0PQObaUL9
owRUFtFPawaNUHWZoDOFORgQTz9mwbrziZVB2pOF0Xhjy2ijOv9dHgr1tq+mXUGMIldzJ/5tU7Cr
VIajN7KXHOIf8FfTRZfWt7gP0RVCLrVzROQp6EG69600D/EtwsWFCjXg6hdWcO8R8ATciyTbOLJ1
aNYpwjlL22QqBCrNpysFHA4wR+xPKXOYYGKkEi1hopTjPugD3j9Xheazl7elhVzknOwk7d4SwXPK
Mj/TGiS1Xd5gOJes68j+aXZT7zVs3j0hz12BjCZtHTaKBCO94Qj88Fxv0yNyMrxQzD0tI1t0XLXm
I5jZtzJEVBFrz1VZHpSmeVcnTCK/bgOVWFM8g6x79cHv5FXXtWs7rxmA/lakVjv3gu7XjStrOzuU
eQ3CaEVkEpKPsgBJZJt7cOMWwcgTfKFu0dTntTPGk69vkN/SbPh5YSycGwps+AitIFnbZJ/058w0
QOaOq5oYlT7MYmxX2gz77H3iVf2qRHhhhIG9b3UJSG4zAVemyHflwsx9ZmGiAWdRxxGkdFinEzc4
+aJIfBtBScbj6+L8yTAnXJNd8N1wXHPsgRRo+rR4+MZs9/0XoJ5Z9Wl9EYus6ZbMkeVkWUxB/TYd
OelO1ABpzdPQ0QmfWZiAJOZaQfsio9h/bYkHwTuwTFwfc17luHkGV92vCdJMw53bFOpaGybEZotV
JIF7J4t1S/zlDW60OUCyA7GBP+DOonEUVuIANL+wyp6pzLHEWISiaxwlbP30WxxDiNK+zrZr6KQ3
N0S964uFMWySEm1sAZ7JJeg7S+EiYeF8xyu40PLq7vsv8+xSTwAKzVRbJY3kZF5J9IKjjJfFDg5z
BJ5MwnKkHCyzvlBCOtP94GZtJkvBFtOg8/DnqMV7q6V5kcZOp9ECRyltNQCE2DVWRbvhQHeAwII7
hZWi1sTeb9Tr0m2vO2u8dCFnXh/6hQpNa4tWDN/+nxdCNjlQA0DRjlJB4Wn4Yd6Xq8o7RsnwIiZj
eVXFP8pC7CYsR2L9+J9/4XwLOscLRi/BgX9+PIsyuZ0+e6shct+n77tE7ZqU7oWto/q1ZEdJnn0a
XU+aiSx5f34Ok32qjBn7FyOi4WmTOjKL8xitqLmPBgXmDDuoUKudoDXsWVez5pKDMWtRvKklmQYR
9ivqGM5ocwCfxASBbj8nELxUl+iTvkPeqDCDXt4Untv7EIqjU2+kpfylSGwZpTWtGRE682YjdTWZ
VvmRr/IqVdXrQb64Bz37Paka5E0gPNaXPnLMl2Qa1OKdob+VlAZAe5QfG5o4AGotdH5x8KOJf+hg
qDoJeF7H+dgoNkGKHO/7gWFOT+R018eDQnKiKxpRSSfzut2o4Oa8InJAHuAZJHbEAkMDD7eAoRug
RMWymZF06HO24YCyt61qJVuvTM+HBKVf9tF7GOmCpHUqDm8h23XA9z7BMvzQ2go+m17cCNu9GWr1
YPWUVnMGg6zlR72Onmytfkjy7Gj38nVObMasQsetl6+lJRaFR1Y6pu4jjTM2DvZhVIp7DXZcbgcT
Bv0jyJD++FaiLTLVuIZ4cN9qAKlys9z6jQZsR16iN5q7pgl+2XhOA4puDHsZ/XsvA9lVr32GwywS
AeSvt8+fm0ay+PyWSQmG85X9COVLe3z97LM36fcw/+E0Pi00lG41FTgT9tkFiXyg36yo3XRILubT
C1F2HWpFf3CEQgBwH/4w+KZDWzmEZXoMvfJn41frUdYPUsCZt+6YsIuyeIAMdDfqZcch2b6KSv9n
+EOxASA1PhIpY7jDb+pkkBGjiXpnxgY+Dcl4bxlcVi6qq1ZDhT3NxZrJb8nkcQC7y/EOtviaMu++
ruium9KFZeDccUeRdYpa4CZYWU+PmrHZ9GEAzsiRamWm9Om917sbOVwoXvGYlcNRzlEOuvHezobj
9+NePbMEKUyG0xEe6ciXTbmq8FbrwCSc0VXegUe+sMF5MhV/UdjpQ5i/NYrmaM7wYUw2V4GM0H+R
M/M6c7Wj1dYPaQHe08rRIORT3XxV9ci5VDddUn3G4GnXD34Zry9c85mRQ4VdMag+cDr8UgRsYT/3
JVHUTheirzXTddFQbU66hzJK12MebeTOXGo+flE040PKxaFqm3Vy8xDXbNhMHyOffxub48+w118S
S34fIVOG1qOSDMeoki9UeM4+XkVBJEFnmArT6eqrS3YYlFaVOZh7d4XRlUgYn7w638pysPc4+qVx
vxhCbzVY4mLK2ZljPp899cFURdjM1X8uRUx5XV3pBWOLKKcrldGs9Po1b81KZHMhhQ9wPjb+KL/n
sfxO14zITmWVdu5OqM0DoJBZVFuYKkDha3J68/2TPFd64+LYxGrswagjncy6iVvqxF/wJMc6ewF+
uBxG8RIKpkvPN2dUy67llEq3J8TO8OyN3ntPF67gzGaaJyPbmmVQ7vmymc5NncjClFp3MbQP0/Pp
DNvxKiIV6hfdbh9kOXrKEuO6j6xdgLsV1VkWai9hNb4Tq7uXUv0lJfJD0vHwm8qFt/PMcqywzea9
1FmTvmiFWmi76UhXDF9GQ5Uv+xCiOMScf6BvFXurSS9JU84NFo3QP1UoKrv804mIkeFmajWmDrXK
ZelxIOfYO4MDPc8N/yH0B/5jf+F1PnOgQD0kC01DD6Or9jRD/VZGzMeuL2WXUjr8hOcRVXUPqcKs
b7wsvdSGM8897d8/62S82VIYhbo+le05Zc+qgAjbUIEbSL1FCY5Fn4GDtBBZ69rKl4vdmGcmx0pr
axF+y3CcA9A4THzxRDeXHuqCMh/WcqY/E5uRoCsiKwn4WzyucoVzc2fK60rKDxj0fQI9tJrWEUyb
rbnNm/LwyWFHMJ4ghoAUmn/oqeIMGvtC0QKBCsd15SvrIjUXadbeDsG7p5oLu0rR9ZobCyIEBWC1
z5w6G1ZyYW/zst3ZCQgqaViVY7WTuuIQgRNrJIzvVBLi9iZph7XW4Jktml9hWB/aiqv00l2fwlNK
3PFBxPRtVZuAtQxkxFVgAtSKe9LRf1hrP6JYlOk2BCpXfiFY65U8eqcEoCgN2nAF1t/u561MZJcG
H2tZ4I795O3a3MpSR7ONN1jfGCgUzdArlklPMUJOjjlCUfocFal89Xb0hhgyc8o6YhTkimWMQGAn
K10bVRBtXrDhDcaXTuN3FXodMvK6g5QJtq4bQuJqmui+SdgkarYOpigmpbrLAgITEElDbhE7vzf9
FZwzDCz002ZEwry4Ba6P0NZWKSFllpTvgXriGGTUj1a6J3hhruXsx0y5X1cpS6GAYRlBL2hJMrOj
DxuzohlUB8u1tsIqP9og23tlupcqalamiwJTB7CR/aws5VmNcVGnUfYU9mvIqjPTAL5NG/PZBNXm
5iAnQKbbvuML/q3IvZGJ2GvAmGi+WNZUdBgSvVHs7cHcWsaApZ2LnOYBIhtWqO1XWkSxx/Wvu6B5
yUyvn6cECX8/XZ59fxTTVJgcNER0JwdWo6iKejCYkNTKnZcGM7Lf3Q05+TtoFvXBWDSjveUWL8yD
5zYpFDs4vSLtQjl58rHCHyA6eQOeVprRimzv0iihu5hemInOLkeCHeakH6FQaZ98jo5UkSgNO3W6
wXaarpkJco/aBHYAtd0McS8IYH9vl+pNQEhXoVzeKZyb8VlUTYPvmJ7Q6cHRzpMiyTtBfxNHWVyg
f29w43SScc1/3vkMx8Cg3OWN90z+Cz9Afw+g9VouwbVbtEIa4sHquryLVAL+LGPrJir9dAG63SUW
q4PjO0uUlFewch0vTt8zr75vfG9DysHWHlrQLmTftaLEL5XSW/SILfLAGSRdMx8y46A1QCkjpstm
mBQLsXSllrCT/WHyXcrDUUtHJx2J//LNK8U2d4kvYyt6V6sImWALDoSUwZmpBfdFvi+tDEeNjoVJ
rsfj9DQzOIW4UftoboXGE0epKDFAyAzA/MI91bUtHHF2Im+u1CGjmvQDPvOGBtVzrngBhZo2vLHY
pJKcEgJ3oSZeJWY9V8PWo8oAVFYBaB67wYoAIjJRDMyVcf6BrRNMskxSQN8SEoJMq/N0AlZq/ZD3
XbEccCCZee0Bm7HhRShQcVBCmK2xqWQs3XHpzZoex38bPo1RDgsomSwrONADlw+YIKffv4Pn1ktD
44huo75lqE7v6G/rZSBXIkmjNoXFSsdbfUyMeDtQOY0UwrP+vz7q9IjW5tDPMwC0jm/CdU2hnad0
/IC2XnW1dOG2zu6SDc5VqOQQx3Kc+/O+5ELNs0Ivua/IqXyyPb104ffZctq3h8rwqniEHcLVAH5+
4TbP7Xqo0lCSYqvFOexki2yUiJzSmOmlR4RCHkOSYMCr653p21sl5/ny6++/2POfOPVBppjlL9UG
UPlo7aCqOlNhfGqsw7g6Ku7wnMXlR80aAmNu8f1Hfk4dJxUOyjp00yZhB9aFk+93rHIyRshzccI+
9q90IldbFNdYv21ij+VyNtbGQwUpjmTKLn6wrEMRwZQtibQH5jMJDzKIF/WelPNthfUe13tSsyMN
xpU9ILQSUgYDhxwkMxHbCAkuhS4Xi+64NnLTuBrLceW5eX1lWrxvHR5Zkk/otG1bqN5z3pVtEEC7
Q0pSXSnuQxnTX6ghVCa25mSJ+tjbxV0qpcPMpRKLvWLu1z5sc1uK5ippLtRmOxgIEwujqEC4IUcm
sjC74vSZXpEq8hpaMHAEqM7vv9Wzo5Yxq9GYRiiDIv7PUdv1LsmNUzG+K/KPeHiyYR9F7rgGprlT
9UXdzEPc1+OlQua5AQSdjEImBV39y8mgaqXBz1WDyriff4Qjj88eq+MQ18dkUoQRR7+HQnb4/mbP
rf70wfHfyNMPn7vr32Ye2S4j7BE08CKWkAx41pWNanRa+stMbEJLuY2z4jDtT77/3HMz3m+fe3p+
Dkc9bjMhJ2AW+pUVM8ZCq9p1Kp23rL3Q37DPVKjJRDeQrHIsZVY4Kd3WnUW8EBFxjpaG931PVyPA
RONRjVXLuCZUKv8liJakFz6uBtmHrGFB8KFuqPCgXbcyZ6JyNO89zmCxGUZ/G3raHnJun7jglulo
YDtX3j0DZ2ilg+50xWuIYnuhqoiEe0JAK4infgjGS4yPdQNgaYwemBshicPBW/rpmj0tkAa8bxXs
CHIknz+tboZFf8wmxWBm76KMjlohcd5QgPHPOHlRMM7Y60vpgdCfCoMadWdXWXkt/dWgrsj2JKYW
YeciFd1rO+odkZQce5RarBCf7lzDgyvfgeIlYYkluIZ4E13RgKQ4qvX7qcU47Ztphz1b7Ij7irFB
wMvC8/tn3RsJ5asPYdbsCJ/JF2YkbftILDpg2IHk/5LGclgIv96QeF3vROmTXYcVn7zwC0vMuZfG
1lDY0XjgbT2VmMdxXqECz6mr55yuMtqPwHFqWX8WudgiP3muCUy8MNOf65cpNgoxvFkmwpXT8cT5
0iNFlQnCiM2dSvwGJgBXnSvVVQGXO5iy6pRJEFAFtmO4IQGribvrgzB0vDB5KBv6v7mKCCUhQ0gN
f6Vu/oL7h6i9dpxAN9EWMjj0lqnbCMRvEbcACRQBm+b7d/CMb0nH8YXqTGW6oVZ58l540hCj8I4h
sLnJEjUnTXiZindfKjs94a5IA8xnARZjaSANIpJ8oj9tG5vIkFEh97BFS3a9ahtm4Tp9IOMTNSnG
yxUZKnABSJMgYCh+arWla2hEWeTwd2uJOJxYnoLqZVKog9Z3vr+pz/rSyZrIbl8o02bKovwzjZjf
ZjTbGKykVrXY6dVwUVBUB+xoHeqMfn6p9kvFdvN5ltBET1Tl4EN74QyfAhvwSCqq02gVRBwDYOha
vvWveeg/fvb/6X1kd/+6iOqf/8Wvf2Y5waueX5/88p+HLOH//mv6O//3z/z5N/55Q3JbVmW/6m//
1Ooj2x2Tj+r0D/3xL/Pp/766+bE+/vGLRYquZtg3H+Vw/1E1cf15FdzH9Cf/X3/zbx+f/8phyD/+
8dfxnRYxNGJszz/rv/79W+v3f/ylaorBlPwfv3/Cv397uoV//LX76P72mpXRmb/0cazqf/wlmcrf
8Rug6LOmTTJ1M46T3ce/fsv+u2nIbIJ0VBz8z1QOT7Oy9v/xly7+LiM3Qnll0JTgnMlKXmXN52/J
f59cnuLT8iqwe4q//s/l/fEg//vB/i1tkrssSOvJmPplhRFs39GCa4KerPXlTVJaxHuy7GXrQfbi
21aO63tXJdUBrEdHUMx8VNAPDSg6Gs/9JYzI+5eg4bcv7d9X9cdVTNu9P4Y+V4FtgZV8UrR8KfW1
lSyNhaWk6zS2i2UOPKe1k5uxHZQdtvhkOWClLQ3Inb6KpAMcrifqX0OfU0AR0Ep09WJLXv1y+BXU
YJllTBm7AxXZkymmlFAl55acrtWBc1QUS/VcbkaFHGAyOmvgznHfOEVW1StN834w32ZXjaAqR7d5
RpzIvQvQddGkXbP634Sd15LjyJZlvwhm7tB4pSaoQjAiMvIFlqoAh9bq63uBdaezO2tm6gVGMJkM
EgQc7ufsvZdhWQFvsATqeDNFF6Fba0cw2mOAkWunaEP6PYG1WVzM2tAcmEuQZRCOb/9ykP8xc0Gg
JJANcQMA3oh46H+PL5UmGupcdX4U3kyspzMCnY6KeovliDKZR7haUFPsSkb9IEtzn2QAmIy1XbTl
2R3zuyoc/Zbr7keAC/Nf1gOSU/3PEwArAsYk21gukj9V3m3TArh0nezYhsNLMNibATopynLokqEg
JgUPQrGejOrT8rrWTy09W+lDdUztCCpXkBDjqd1CMf3r5/rHickKkJ4T14jtIcD8UwQcC20s9ab2
DmZyrNrcIcu2A0Kl0VgqZX5u0fwjz/O2s8zjvR4O7yXQLRT61biCnSipcv7bas36x8TB4V7GXBDo
DL+l/ufSFFa9mMNg7A9GLIedFQfaya4Bb+uudvEwE76mwYV08vC5GtL4nkt7O1lENM6gAXZZ3Y8r
EZTjNTeXanKvdZseIRio5vCYF7P4qAnfdPqAzqJB1mDqkv9nJebdnkZ5tnvhm525y2VcXySTSZfI
7lErMMqW+oxtFESVOxrbPpi+FzgB164GchhF89lsnJ76dHO0jOIzalvCBBsMI2ksD4bWXI2h1nYF
zcVrTSjdNP2lYtilguX9ZnTKfuOYBHa13YjU2KvVhhxbEkryod9MuvsvywodnfOf56LDPZjnF5sT
7Yc/xTh5BikBkEN30Cm62XpWXAnjPVW55530GFpgXBFAlVRu/zQGI/Vqcz7NCZ6MOMqftG5kFduy
EMwlCRxeX/+qMwfESMUBmrqfQ1Tw3acqOLEuC05R4Pwoq1jtlZo8jq++YVQaIN9o5WfQgriOXECv
o97QcdUdf9DNp8TVWdVEPSHTjrhqNZvHo8QLQ7+1u6feg4aOt5B8RU1Gt8cmjbyrJDab6boMtp1N
3R9tJz9jd02xzx6a1pL33syn5yi44ZbvnvI2k3uRzPIOoWedNHV082LywYYJ3g4nz0zm7cbWwXxY
bRbvS2HVaynLcA39r9pF9EuOyLGO4CiTS+uVyUW3vk+dTgguTu2LnuL6AkADIdtwNgIq146LG1mr
XieHaGrMs71wEs7EjbRn2+XTt1WqLkR+MPkJw+cshm7QdAdubQ3chhl7Q93LK3kPujZNV+q2T65V
aZu+JHEfwCRZVFFVH02SIvxUjA7Ft1JCTUniTSuIt8UjVpyk2+HRjVSDHtRbx+08kXFtjucmLYEa
dMYhaYJved+/uWXhYmDiN7KxuDJ1NgiNH5p2x9rm04o8QIUV2MlxsKxzDJDKyLRrWLY57ZAFO5Cx
BKkc9ezQy8nazDjDoVDEjfTqWQAroS1TXY26qPaaVsnXLncCRmY3X5Nav5O6HZ6tku9YAYy+4loe
NrpJVkGXTmfdiR0KjyZleVvFx8Koxb4r26+qDfMzhF0sv17HeouUeQ+OOD1CguAJoZ4x8YX4aXpT
54+k8dlcNg3Qn0MwRNdkhursySV9uJAMs+74EuPJ8DVLqtsoEPLGPWkqc0fjJodncOwjY34qciWe
AptpuIrVsZq6b2NdTU8dcQZPfZu9e0lymjsIZ7McjRdTVNpNDUSULXv4V+/5PHKQZeHd8F4QawpN
w0qhG4eec3tsrLBWR89NKfYuz81e7v79DwkVJ7IFBxcEIc+xfAWgN5fjPtOL+fx4MW1HtbHc3NxC
XHJ3mUNPqgyb8BnyRvicQj85cpGgMV92J8r96Eej8WIS8fF4yhQLDYiFdGNkA0AfN9oTdB6+Jnnk
7DF4kXuom9rLYyNiy4/Sab6K5RWRK7pD6rYB1tqL0xj202PT6hzQyZx+PPay2p2vfL0NnALG5qYv
iRiN0tfHZuyDT6xP+Y66HfY4zCABNnb4f05rkhSYZf48VuWTl+LutkZEDyFtO26w81krc/LyDO9d
KkEQ8dAMZBT2pEqF72WeOfR6SH7orLhdFXbTUS7CMC68Rrt2TdKtAJOQ/RNU5adbETto/xxUot7a
iZNY9A3KXutdWo23douMCDBa6auuAitT6eOPtOi8p5rShKN/RRrUP/XEkHTTe2e3J9Pu9oggSO8g
Sy3PQ6i+rYR54lmbuPOIvgzi48h1sdUac2WBGDhaqVVtm6G1tiqzzl1NkKZy6nqfmCQFh84MnwGF
EoiwYdqD+J134UCiRx8n8ihK9ZfO0LbzSmARVtshRB8YJ2pgFWuSOwuNMr6RAyQbg+cozb62Rkfg
MYPvgRraCtaCey00GOMabJxG9PD+SpDk2qS/xS0qcIau6oks/WclhnuAqHE7hJ7LOi4KfE8W+SZN
vWgbuOEljdRiMuRopuasgQoiBZ1a9LGEbLRS8YfVde2TaOGSV8jRH+PTnLrGfeJcrpsvrqA7yJ3q
mhnzcIIoC1zcHV8deyA/EOQu65D9nPIsU3d7Wxtj6Q/D+NWENLgzSUinShOuu4FBgvgRQgk8b92U
A+GKMVGVrlsd8OWuIcnln2E6v9phaJ4VQJttjtdun+Rkio+Dx5paaT7BUZFsCKaLZHbi93tyUUmf
2pCQXWpXq0QEzraCysO61DlYKRlUSwhRx1R4nwdYuUw3sJloQA0F5wTVVxHDp0Xk4tWa/C5AzjNf
7baQIomqxrR6insDnaZqo/NoyFMbucPZDLewnear7PpTXsTaxwwczstg7aLtPrgqTQ6GKq8zlLcd
C7J071S52pkaWvQBjE7Sf6iCKE13DO7CoJSUCOs1CaeN2UWkVLZSew+70N3QANh7XQ/VwQrnJ7d6
rq2YwNhGhTunHEv+PDZh0brcWPv55I51cgR0uNwIZHoD+mf7XjpfqKaswyAajkmVWX7pZszAQ+6s
gMK8c7TMAzJtR6hR7duhaflzg2hTYHAtfgi3SDZiKOMD5uNLlerFVXi/SOzr/SAwvjCpsY6JVf9S
caFRCbCNo9Z6N9kZjo97pN7mNi35MI2HQ+cY44ttzvKUg52/6G5brWad5rZox/qp7ogk7nPb/FY0
bvmpnOi9TwYLmB6xiINZQldJMwKcCQE6ml1Y+8Su1TQu9m5DbLOr+uQoKvta9bSqVLjKG3z2WpMd
8sR+knFW7IkpLku4aJVXAhBxsEc7MQpx1wmAmS8fXmvD5rnsvEsRlmDoKvrm1oTJswX5c/EyosHC
TO4i7973sLoROio4TqT2MVuODpaKPxHrEc8I/N3km8HdaW9mHBFMa6rsNEaju/HiLtgVCw6p642D
Z1S3tO7rw9jsGmQSR3yj+AnGX7WVF5cBYMpmDuq/ytnFURNyA4/Ja8nm6ihJW9q5YUEMVGEYPje1
fGvy4609SX6KHZJrGCVoHZuGobALxg+9L8mDnfgKicoI0dUK0juxgT/eow2CfA0NuSI2sUcdYRAI
Oce0F/WQ7BJKtuFAqXIM6f8xrnggM2jF5tU2oI56Tvs23cy1lWy6xtlymhDg265VbP9KTTU/RS3p
vw6MgxYGQR0T+GlOrt+Vnb6KFLg/Ra1i1ZO7Tpxceu+GTbeYesKyrk7DsHFgbdzrjmjnsF5lY1d8
BPNQ7lrl3fUuQAJEPF43wADi4xggwGDbUM+O37pJ/FVbob0CHxS/1B1B9s1kfOt7bV7PMivJNGtp
jMArJXm9L/Gg8ndSi0u37RJuTdAJ7cZhbmpk8UEDdbh57HZdP565syyaffdEMUu79lYyvnZZdkw0
b9tXg31x84joQtsi6m6ygwvTVJ3MhyT7AnP7SRvi/pfhNEdqDxe3Lse1bnoJEiN6z3TmrAXG221F
r/sjy7jHM2oY7JOrE6pZzUayxX5e1pxxvLZ8/K+uPNW9ZxKg7kTrNFfDue7CctOJhDSkrB1O9sKk
URHLJLPW2dWCn+R6oQsZSrFTVvaVDoJ26kMVnh+PHhsngjcxCAeGDSQdsNQCQ4cXU1LXe9N/vKRR
iT9WrbYfZ+8vZ6HtIt6+alZs+LZm639v8pRfr+rhEah+ibtj+TURZxpvLFGkN3dWn6ICFq7BLmBJ
92xWTyOQpicNEeBQBOWLSHXrUFHBAS47lS+P5zprrNdh3bt7isAaU2lYTnj/6xcAlZjO2urpsUcs
lPRtbGerx254sPKw3XEa59h1MrW1XQrxnDLGc2LrxvOUAI1M6KyQm0wePqqvGCQXrv/RluNVDO25
Qz34GvI3uG280NcMfeh8tJ9MPk5dy+rsesmbDAbnLFv36JqDszEFuSsijORLm0jxgqOfZHw+INhe
EwqUYAWmh1tKU6SNd8vl4+ZbvXQOLDeKs8v4u7agn9BY1G6y8YQ/zUL4ZEiS2PvYx99NcqdZAkCg
DxGzQDppk+uuAceTN0oRzTe18MXoXGi4xuie8FkPfs/ErhvG2X9sitTtsv+xH6EEWFIn5q3OceaW
OSGvlpCvbXmwnSqC1mY9p2UHY5WL6MS8vCeAOSJxj5xJ/kd8cqIQkFtTXfUAyqyurC+amLkcHJFv
mDccx9wGqKFcnOFhdta79Etd2N+DWoQnDdaa8GKbd1PnvhCKHzZ8FgO00Flda8JNbbTjzPAOsexo
EfBRJwlPOc0kQySUqZa7gGsNhHdP49cqjcgt1uMPTZgrOcMtiGN1R39FVcA4GszRQEriGiOik0vQ
+2HN5jdndg6D27/B6IFbOn9mwoYJi2B8Hd6jkvRTWrLFPh+J4o9cQluHZlrLZjjEZvvM5OQjWu4w
KbC3CemFICW1rA66jI9hetTr6CnJ7WDfEvwm9EccbAj2YMDPnk4hiPjpODjNZjGkiEZ8K7oX5vnB
NqimZjUvKXqyduQxNgi0tPrx0ONcBXqryUNqc01VpIoqUdRr4Xa/TM3pdraVwAmnJyEc94NGVXvM
MeAFzNDdMLWPlNrWE4FJMTUl31mGy8cmszZ2HdkHGXu/mpnvGXfNvjLso3RbsaWz/mwrkkJaul96
QUyYlpfu2jUFBCx0g+TiaZsy1g+xrb1oRgSmtOqd7Vik30evYxK/lHcAaFaJ+04/WdsGNt2aqhm9
jT3N3sqqQ7yDKiF8JY7Wqmc5RO7bXwGHuhxARcwa921NMhFok+pb8mnEZfZUiowc0WqEhkcFOS/n
9icDx41hCC845uYbUQzWKh+c6gB+9a/BGk0SWyx9J0fPeg9t4+oBli9U61EBtaWfY4tifRUZb7ZX
fqkxavqqZAlseiSBR94Qn/WqOTVViZfFWWZfef1V5UX5wU9y0dLgva4AdKq6+mZ3wJRTu5qx7Fkw
8vo0WKsoESsCk15YtCcn0yFkzEWKs50cnEla6pGAr9fXNkmdXdNq7z3DT65YtccTubBlye3LDUoc
s9JAblkH0aFNNZDG4sWbr2TPFWSuluWzQj6yuHSzDi2pidiKRbmt73voFiW20XOfluTyd29CtuIs
BlT/nMJEq+YVB1GvT2bV1igqkQFZaV2tpQZpwbOAtVE4Wg0uxEd9jHaMe4xflrgZqXSg6QkUCvaT
Gx97cxLfSjFUJAI75ilGonWIRf61Yi61T3r3Wcz2hcQgEN6I3vaujOQq7UmHTIaeFt59oKh80FQM
zK8MqhvZrq+OmWy0OXDP/GpwtS3qSQEexa2bUFKOYQM43WyfzISr/+iMSbUjfqfdPO4boaa/kdFn
HJkonIskhCzZ8OlTM352beCCgEB3tKjeHc8YSHbXEWQB/6JQXRfrWQGYJgTuWSJi3+ZjSKg5zClZ
zmulg79smiBYg/pyV0ZY3fqiuSZaVq7hL6/pjTGnVSIIWBZVh6Gp9HWQB+6K2sTQJsDRinnAsDwa
vuwK7puZU+yIhX2jM1/6S+kaF/XysJEKmHwDG0e15VfgZMFqFPci92CTDoSODogr/TJLdT8qWVOW
jrlJq+/ujKmWYoQ/MwckvUK3XP+xn+vIvNAXHW1VkjqPhtan11f4j93HxpSzgq71//pnpJr/89WD
4zVA5aJXV6eVWw7rqrc/HTDk68ZMdXtrQ/7NphxPVZV5h3p5AZUpfy4IIKosNMRencKZcir/senj
Se6mnxFrcEMgS9ZaqFWdOqYaGmL71pV0azrVP9MIxpUbu36eGQRJl9m3KRuJ9DEal9O+03xCc5vM
g7I8ay4991pbSTsadmEYzy/gxhABBnO2k0P47OyJBwJp5fRvtXCNfd+A2RVoH/HzenR4a/0E13gD
b8gbnNeupq3i9e6HGLPi7hHtfJ8d+Fkh6JZ+OGqFnfiD4U7XaIIQYDlas0lwzodeKjk0qR+IiCz8
FiPC0HRUMkgMms2AIPa5hXijjVrmk865orhqvhJdnZcYOrxi/smPTUZir1lHeOcuaEO4QaqcvugD
0UVDNBv71LNLForrWM3cjeumYAU4mZu+ALcZpVRWujQsblbcXNyiyE9Vl+89zuSNJnKSugvU4MYY
ybVotro7J19s0mRPQU6xIVANCcH0y85Jml8NWWjvpecCFGKOcExBlz8jvCCHwprbH2hI985Mp3tu
iTl2sL9yCeSHIIry9yIPTnkea9+6gOodaXj9dcyi9MotmoWS18N4V9G3sKTGA1O0cEbzsw+jZztQ
zq8sGjZ9W0Nx0exbGhj9grlEnyUmMrsa+3uWGy5LL3ycjqCQDmz4BTcZlcGOIi8LamdThE1y1NFO
wokx50NH9vx+zhk6JiMFyae1DaW5eVOUBBaKCpSB8hq/yfFptkTuXMMqBBaYFnJD6Ld2dmrQP1ND
HBmL/b+MqjmwoLSPdoUoIHTyWyJ7eafY5ocUFJijeNPJYgU3geh4JWyu2y57TkU7rsNxRdIMwpIx
myELmh1BOVN+j1gjgFNiFRzWGXF5bl/sTdI47WCKiSgrAISFFxB9zoW8cO5Dmv0Dl810tL7mI+o9
dGtyHAGZWkI/lUbJgfGkeRziUdvVJVjaoc4ubpyrs0y9lPbgeKI7WRwZMy+9jLtnPbO/JWQvRCT2
bQoqvk+xaFC8RtykJCErld29dA03Y4D3ILjc+WdTIVo1A1jBGsVVopqifGcTKXuo62gX16jtnFE1
FwOh2iYeOlYJswCaR7Bi102fUdQyRR8QVDzKUp5l7Gkb2S9SfKvIzt7lRcEtrHW/2CXi+qiMDEKu
ZosqRrnrdARK5B/R9QzndzUtEu1peOXXmo52jl5VJf28y8lKWjkuIhfP6XTI52LeSU4whoh0bcce
7Duqw03B6xFCf3g44dY9baRqEt2pT9szZU7rPMpPp8tuudXUz9FM9nRuh+1Fy5pVZnJLqwe88Nb0
OXnDFTWcOIcJeQUcXn9S+Zd0dodTb9unWI8Jz5iGjzDXiqeuCs5O1HEFDnayFiMtm2Syb16JxBgt
8yqZw+Y2U9oOHTo25tABFiyq6NSq7mW2Eyrp1s/KIL7e0uPNgM5pY8QmtCEjX1bqLZVJQgzaPtt2
g+HsMRahCB7aH2KYotOsWWrT9HgpetyfrdpnxdhdoqrX12lIJU2bL0PlWntjqg3CX8po+6gcNFlm
w9ED1uCFCDlJ7T32CT5B5VYYORIOB3aXq8pc57N+QySWWUF7m/S+9qc+eQ1HXV3jqdRPCSBmuzKB
9E4ebquoLC7kQEmEOD7xTPZBM9Uumlh4RhT0BsKs9nPD8p9ScfnBaM8sXMS7meS4r+18nJTyO8NU
V1uj18wkiZhAUQfiBgWdKS6dp6eoYTg06lY7x7XGm+rh07BYThDwXFwzkIeOIPidZBGyDelKQILn
+DGxtU/EW3enrvDeBtSY+0qvg7Wsc+PNMacNAw//qWytDbFzHgouEeunMYh/9cQX7so01vB4vqjR
7b6QzPCla7nDOjn6n0jyE5upSTxcPUfHsCOiM6I/P2W0xmRsG/vCga4xCNFf7ZEeMBTGIG7N8xyW
ztEbi3dTxtHZavQKto/ubdMygPKTwQOzJi15RkpuEIuBi0WHEr8XYBJx3fSjc1Cs/08wvgF0epN9
KpgzBi2Fo6TX4Xu4YXWxyNP3x4iqqVXICzjgd5GZ3YGx6p1WBbigvKia3bhMLWRNw1d34REmOmef
7pbZ2psGQppahPfcHTSi6sKEwgmyu55br28qHcyNmfR7U01nyXTjbCwbpTMiwzw/BQMzwlKQ8N7R
lvKVTbO5VPI+ZGm7D2INPEh1opKanUIDAlwzaH8RhFrRnwjKu2G6/U1Lkr3lfgprsu6NVtv3maJ/
S+6dEn1LdpKsz1YXHJxBAoqZ48DniECRYZ3YTqV1raqZfp7bJoAvsuyUpWZ2ikJwDXkdmtgfqvxE
Ug8LxGwERcmULxKmsUktuxs3IHx/2TCYd11kYfsRqXsEn5aFBZ0DGQdrwghRHdrc2Cm36jysU0L7
VAIFKKBkgUOSAYMPCDKpoSuw8hq5G/uQop8TTyY+xrA/xtSF6qEKapw/UNqC3hpXBVoKAlO4v8xk
+uncERffhOXKXZzSiO/z9k031ADQFq0dHW1aTGluDBfyeGaPITlpQDpVdXNrl81j2Em5gtGhJAdn
vNG0ZK5eIeu/OkubmhDs5mKNNz20ooMbM8LHOaKeaZLJLVoeOUr7lRQsuvN2sAHGS3qjXr/Bw8pz
QX6xi745m3G6d5nGQt4ZrW05J/CMoZQlfRTRZXVYgXrGG+HZ3CZNIcAkBTF37tC+DO0YH4ZMXJKx
9TGHZSdvSKIjkjQCEYNyJn1ZgqxibN6nxfwtcggrEm7mESapLjgrxWdgAD/A1J5vxSyfuoaFf5Z1
EA05kDDKqnxv1oXmlyL9OkgdPd6A1SwnypiuuYPaOSUksvQdYYR3iPInNZB7F1odsM7YAaxouD+m
yKz3U1AMWy2CNUPf6HMUIbF2xLzXTEmh4YQQRMc4ZDrcb4Gw137PVE86hfyeYMCYVUb3gElo7lL9
yzqtprepU9nZ94ZurRAfevc497BOteuBuet5TKkn9JnuS1lXt0oUN0r02yTRy29jL35B4PhBjF4B
Dq6Z7iXlaUoLd1Ua6jC0FJce58PjzAgEKcJMObZlmxZ4Y7LgCAOY6zxUnPFN8mbWlSDLD7FAk5v1
c87KdCKsDAbhBDORUhl9qK99RMguKVB0TfW8PoexvNMAF5CK6ef0rN1wvfI3Utqd6041L32Smceq
oFIRj0Qg93UxvsMB/qU1M0+lqdgzz9Tf5o5Zaz7r8/4xCBsFXSXlMqcDz/ADJIu6ZHUj9lNfFZsp
p7NZx7qGHdCxLnPjvEdF0d5z4ZmXyNDfk+rZpv//apMCcPdq1J1Rjg84ij1kAp4gDnMoS0FZgIeP
fZyQ/3k04430H7vRZCKzUsrjXtdyS1CxdzQI2prXkDEq/7HJ8+FDkge8wfG+Nz1V+p1T0rkXqfg/
DxPa2sdhulBsLvzHxlqWYt6y7Ho8Eh3eHzTCFMC55GPU4Ebuu6RZJpRLHKiOfz/OFWTvsDZiC4lC
egxUkPn5IP+z8cALJCu7Osm2wqdpdD+hy1fbeJ54g2Gac7/VqhxkDI9kUtiM4fZH7FgRoFuKZv7f
D8floUII7VcOo1GEN2dDX7n0JTctf142j93fG8uJ1LZK6NUqKyn8xxs83vDvt/rv52rT28xOWBwy
FmDzOk3SgHjb4f3xMjhlPPd4g0QUfKTHR/jjDZMScRZixveKGqlf2AM/hBZHlf/3/vJkGAG0HBBl
bPLewBWZ5hCUehb59O4K//Ho924QAXzoQpCAyyt+P/84/H8893v39+sM2jyEwf73O+P3Takd5B1T
e37A6Pev+NjXtHIBdDahz8kvaFwq0w/M2vTTIbLxhVoZggwMrsPgepQOXx8v0Mzvnt6Ux9EZy+bk
yew/7+vMOWfH408ERZ/TGeZfHo9k5DZbEbc/fj/1eN5dXvZ41CxZH5NTHH+/3eP5v9+zGCn8mSX6
uUxnEKaCR+BiY//n0WP38Q+dYgWeJp25ViWQwGI6tiWWtKm3062ncVmlVdb4zItWemikx8fPHD1O
t98/a5rs+uWielxJo+oq/7Hpl0emPSV0SVS01cJh9KsyH32d8jxFPXZ/bx7PZdHMylCjap60ARzD
NCu2jy8Sxlwkj83k1OEW/9+IXMTN3zxS+9tFL5AuWaDoXIgdRtcExNXAI0iIC3BoRbnPE9PWzZw9
+AEUW+5dc4nvoN28j7Mcux9IoKyqEAdHbzLPX7CsphviLHHvMjuNQrCJoUR2MO2ZoOkn12KJL8HZ
TazwVrQO3whMvWV6DEZ4Sn66HusdGuFvoB32RtYunUWuaS0vPtzJOPZ5Y67zIILDZBgXk9ONgGSE
eiHWRaqg73pl3Vo9Ds8AknbRvBSbVXAOgD75Dh9wNaycqflOLY5eOY3RFQKwpAz4ZXhDVAQkFbXT
tiXKOJsqcBZU7qI0zRC1JPYRETsp9Wa9IoKTpDBt3bXZqrHjG1lQJ3NqCAy3T31b0SPtpo3VdB9m
imtzCvZd8IZpQ0K7c3+U1geCcxs7k3dswuQHo/WGJiDfh6iNWHPRa1XTjxmak2Zm/Nw0ZnGqgwss
rTd9cL5pYi8aaOsjIb1uS59l8hxtBcHAWAVNMoOsWwxEOosFbuPqEYHV5WvVgX7VArHtqAFdwkB9
rVSVsvRIsZvo47FAbBHTuekz1pZB8ASJpVjjzt1HuRmsnBIHqbcxUrNb082hIOO6Oia+/mi2GuQS
SsYs3SQ4ztR9TQFqSoMj17AS8wO9P2ohLEb6CtGujFL65578LOy97i1MvIwpflkHO/Kpn1V7Jd2N
yJsMRKRH7h8OjGxDnnXPmjZtXJLs85BGINQo0yAdBLHNaqyqjo4VVUldVxevNl4J4/HWgd1CzZqT
F0pUF747hotJoShWrKsWa/ZYe3IVW1jQSxt+Z2j8BVSvnamTxg0Nbib4RzPk5JJSPwQziYyNEe3n
HkaN3YnvLCAaLlld1hvObcLNCPzaUJdfjbugLT+m1sipSavvqhymFZroDQrJYDtbDlTuTL5MjvUz
sBeCql8mWr6uIZEtmdf6NtBhT8s8C/b1aB5MRF5rgXJnJ7Qq2bVRO77paafvRk2btsyS9X0e5WJT
V6RexSHufjNqzfsIvzAbRH6avQg1QJZZ9zmXzTNd9d28LBseT4WJRwjEIF9EPi0h65a3bar5Uw90
60JcpnN04iRbxyblgpmYgmNojc5d66KKDjrpQ/QVEXRawX1EXbyk+y1AupwL1FAOxQNLIvcx9U3A
N2jMEiO5nc+vUYT1oo6h8E0BMx44QTsPjR+6FvRKBm00KhNNfx/HKb72ZfzGjaK/Pzbt6I9jI17j
4qwC3imuDBh3hscaKxjujllT7cdPosXzr1SpztfVoJ6UoeGggfpVEuQfZ6l3cJx5uUw09UIWiR+Z
hDzRmHV7qz9Vs0WPoO20Vea8GK3hvBAfsZvSuQe3o79Wef0jEpnHP03Uqicjv9kmrrxByOHoysRg
1KgR2xRy3MisLreZV0MGbIyrZGXXF3l7Qvj9jfkONCTKiNT9AEemuTmcnfg9K2OX2f9Qb4Nm5CwY
7gg92pXeY0ojZYWpE6zYORWXCrvnxdInwIc6csURXcPO1iabKzkGLVzaKWV/Z40zRULAM5+rvqe7
ZIfjlnJVsyq0D2Ps7YvRuucR3RUAh0pt8MaOG5wS5aZW7aJWz6It+vBfU6q/oqyIXlvK81HQZm/2
cJrmxnu1iFePrOQjkxPIIm8qL7EmXx6qm6qmKqkK4YczPCSbP/8v+vvFMfC/TA64Fa0lXcrRpS3+
kcM293rsKccocSwS5Dv0NL3bLICEHDlvLqLF1zFr6k09TztrEXeMdqv+5SPo/3B7kBbJgCoIL8AD
Jv4RLBZEbQcAoTxkGnKnoNNvTsgIoA0R9ITY/Ux15ucIAsqdV/TRlZT9tadncq2RmLhuKmjbGYXD
0yI2Fb3Mbr0b3luay0eWq+K6qEAf1aj//4H7v2S1cuQIZSEtcEGc/ZnTh5shNeJi5MB5LSG1BDMc
wz64SgPSNuIFc2/1sHDHXh57e4r2LJuST2CK0ky+q2E6Y230vo3bUrrRd1sXJOjA1Faj9QuBimUy
fjEFphrz1BQWySPwOv7Flrv4eP784QnIXLzcns3X+DNYaGpiQkClDW8hzJm6m0SoYXPkS1g1TbZJ
HFFl5GskT//F3pnttq1tWfSLeMF+k69io85yF9tx/ELYccK+3ey/vgadg7q5PlUnqPcCAiGOHVmi
SO6115pzzDFcC/E82im3B/OS9W4PRa0mfEF34B++WXlGso7tPLtbB6TNmm9cebfZ3DT7uaknT5aJ
te8z89rsi+GX5e7/LWAP/2wBg4W5ZaD87xawq5ptcPpavf7uAfvrf/3lAXOcf20mXheuoEMCDHi5
//aAuea/IJrp/MH9pPEdzp2/PGCG8S8+VxZYG8I6lkAXh9JfHjCdJwR2ykhVB76q0jf5P3nA1M0X
/tudSeOWYJIeCEMWHCXg+c0F85vzMCUJaqhTrTtW1gjUI5Hu3umWh3bNw3yB/wyeBNF/krv7haXC
mmFj6YXTMEHz1aRdL/Rtw0XQi3Lt/MrRrGVftZe5HyySMspHGPq+y16XsYWjkKDSS4RpjsM8AalY
NSfHUiNyyOz37VAzhtA7JLFtGcpOR2bcKK3PkG/wuq/OjUygyopOblyLnkLlubBTBgmZAZt4QI8x
Ki49jmGiYBRXWwctnMkDpfvJ1K9F6+vQr4aB4e6wAEu/LV9bCkOSebqHDqM+am/eK2kWpGKb5Nma
mr55kndRu5kIKmX40YtRRYHeHFDvxoGAOVs0yhISo9LToihem5In6JoFNdZCI2UDty5zO+MsANjE
eJcx3U23yIMKWcCbXUMJGFKiz5jfpfMt0agFKIljRLjkrTu1bpAlPhOMjIYPrbkR+zFuIvS8XVgy
UPeqVCeWT3GYntkRYwCsEJljviy5ZfzJmvr3E8Q08doinN8SOFjC/vMEyRBUj0gim2NjuA9qr43e
x0MBEsyzbMkkZBkY2BTDDSUHYbJECa8p9KWPg/nb1XX766z83Sv4yffPucoSYKgsBBBT4dJ8crHp
iqbOcZ43x0kBn5c21TcDKVd3qJXhNtbLR8WtfrB7+NMR2C6B/7xETAikGr45h4ICdPh/HoF1sLVV
Em1wpAa7UknJ23Fio6pCXdAFGJroKir45LNpRR7TtQzdJGZqFD4n3oZNB219+ufj8Hkt3w4EJEwB
c4ELFn7stur8dtFmNPqmspIFUcUciKxS0E+5OKuWqd/PdU0M7Mahts2CqX+Wn6eqWEOlyE/IIVCe
GzZZvJP7Y5wb17PtVdu7dbH/eCo7yoPZ0HVPRtmXf37Rxqel8ONFAzWl2COjChfip08PMfyUVgSF
HE23W8NULoc+c9i4jgqy9szWfHKLUt+Y2m+2hiejjbkO04hNL/CJOuj099Zmb2e4vcIcor6ziV5N
0vaREXQA4AsMe+JHeo5nqs3e+pope6HL/DRGmydcWd6wv1y32EhCRU/fZ2XuQ9jhIN8T/V6HyREM
hfvwh3f8yU22vWOXso8KxmBH/DfX5ZzHRVLmanqk5340lMLcdS095Hh6TJxVv4JEi/SRIS1GtOyk
mStJNgqskmKlX9hMIg4bguC6kQxgYbPvVLf4nYEh0syWT59RQLc24+joeojyMYBuInduM1B0F9Gr
C/kNy0Sbnyw0j2FlDa9tPa+HToErVKtV0EZbxW0G5hj96Xr5ZJ/lbVsqYlAYL3DPxd9yzwpNigXP
VHbsyQio3WHikK83XVS8KUM07Nuf1VL7lY6Vd5aLhAVLU7wLhIzZWcmOgah97mVskxllmX+gahj/
02vj9ekbVsOB8vfZ2tu6hdF3NqrS5aB2uTitRf1cO4DcW2k/NIogo0Cxgo/lQB9Voi8bE0mJTcJE
MYy09QOCX7jMB/1FiuTNXJc86GP7jtNS+sPYOvRIrMzT1u6nBZp5V+kPq7ucrOpMgM9tG5PKqOiT
GtRZV/pOUd4SGWX6CunPjdaUJ/xSL6kZ2X/iW/79FoZSy97Qn7ZN/Kn6aZXP42xKY7vJjqsdUeUX
2a0pV9dTbcLRxZreodz2zarfT71xdiO+WCEF7LQ2uc9KE/V+SjPkny+Ov3HPCa9ScbNrKqUMW5LP
VkszVSZtBGVwTCKXa1VdbzB9mntU2DjBhXlMenZK8aieddex/F5016kAqSdL7U+vZLvx/HZ/N7dX
svn0SUEVRD5+rtHxe9pKp3CZ9rihLfNdItM+lkU8hGk2TQxTGzQAsMlWHRZUo/p1nTSHvmwQEqDC
94xePBYONKAE5Vto6VZQ2/ofXuPfUik/XiPWX9dm5eNusq3Sv93xB7uQnV3P3Eqkde32mnsiQNw3
3fpJYdj7YrQ0ddTyLIj9OzTJmxgRnFqTrl5baXlNQfmeZ5gSnOY9t9zsy6zZntpNGKOc8paZRMxg
FXho7ZoV0VrliChCeRzom3j1ostLMVPtOV3mK6L549H/tCxsRx8uCWu6xuaYvfGnKxKff562Vp8e
VXNRmGj2PoqH5Zw6dBUJywSB3M9cRj2plRoKoroYsiDCuXiyZE0PUUwnuGAiz5Q/XDPWp2pje2E6
qywbT2IzdfbM/3nIR9A49RoJRIIgQEQPkVJmdcZavzxYiKG9OcsnxIXrPXmd2nYAE/oNqR6aHZP4
oaQIjVnYRGX5co6Uo+WmSJoMcTT1RYOkIEMaXIyfJ/xBY9mGgNxif0wdfBaKfUiLdHgwZqx9w4pO
qy4b/NNY7Yqlf59zswkw8AweQa9kHOpMTqzybmjrBEhcSkZJjUKjxf/kufXUXSVO/x6N5XrOh+G6
0nPtphr5HHtgLlbTvzprdpn1E4casHhSHFymYIMbu3slX/HI1va6+xhZRbyQu3++CXx4+z9dehYn
M3Gx7JDcv2EGKVejCY61cjApP+iLpKzeQM7WlTdewFS4NcrxLnI3hmA0VmHbOgVWsbYJbU2h7x/r
e9kRFuDms3UUzPythNDCheblMtbNsaurH7VhtqFtxl+jwpUHrmfHi93OortpmLvJndKj05sAk/LI
DVu1uWnGzvzWRA8ion1q6vTaiiLsVveZmTqOvA65rlFF0XEZjRrFgEnZoau7QlmQg+FKQEZ6nggH
b4bp5yRRvloTnICYcs63GVruJnCiOtfyayKXG1oDi9c57BcMQuTw2MWHPjfaDUbU4xPrkoPR9gfN
QVTW2MS7T4X7YqGivaPjfMMr7ndtV4eIsbOTuc4nyOHuH2g72qf1kotgw9EYKjs3alX7M21Hdau+
lgVHSaHLRuQ5UoSoUg/NzBxi0ZZ9ZtGnmBintQ5DFxVWhF3AWCSx6i5BOhvQZr/Qjis8I6efXTGq
CP75FPqbZX97hazj1BuQc7iBfyorU0XnJFJk+qsWbicSINGpB7XK2g4OaTdxmWFEXsIpIq2u6Kh/
4rZ+WVLKZLEY9Beb+GCuYtmJlQ3YH14d/YJPa4ujCgIC2TrAWPlbgNTiSEsiKeAs63QTo4nqevEw
vRSZyMNIxzMP2nGBJ9ljYy9Tw7OyQ7lm+u7Xope0sf/PLwha1KdaYPtIMaMTbWexleKlfTpgRdco
+tjq0WE2CqADhszvGe2CrnSO1Vgpz3yLtn1aXcWo1/dl88MtECwAb9AyAh+wusG8d7ZSNQE2tzrJ
2ax/UM6gE0J65qcR7dwkNQhPX+cA670T4oDluh65KkZtZTBSYKmM6hNyhGDM5/i2EylbKq7qIx/l
JZvle93U2YVYreaAd/kWKA3XOW2/k+BIAhiIHY9ECmNvd+lblyW4QS0IpXndjYGbUQWThXEyMnHL
pGA8JS6vc0QPIU3nu7rQn8Z32jUn05hdMohjOpo8VebWMgT72e5oyd+7Ni7wOmHxL0FwwpEv01OT
RTjm63XeJ6P8yccNOAs/KgNA590A5hUURcebYsrVO5sbPllJUUE5rZeOda7jFE5AYmYPuvONg51c
jArYiWpGoUAy7Md9TsYmG2gWOQfaBqOJICpgikQC5ZKU5tElNjrd27HuO3rTnVlQXxQxrXcG0mRT
0JKw1qXwyimxTsXWuYgXdA1aXXwTmjKfU2S4uwnP9I5tU0UMk/mtrEycblHq567wGelgBJid+Uwi
S7FrWX0P7mCzYg0F6etJlOzrLrKfV8Sapr7vkpGxcan/XNZcvx+KDMfOAjRdLApGUHPZzUS6DHS3
9vZkmP4zN8HrEuX+RcusI/bt6Br5Zb7rq3H1snnik3TGUHcxrBhRSUefvn3QCHcK5n5uQUQqyW2j
l61vmIhL9U2ih992j9sN4zCJDei2s8Y3GBX6SS2eYni2/tJU13JCYpvaRoYjdpYeXeZvTr8WHr3Y
+rSkaNLtyfmOrBZNq5jyK3pAWLraAnFPNncPbJvL0B5yPLgWHAIN00sYjZzLSVX3R7ub3icxDvtY
wVDmWEhugGjEvqybG5oXF9OCkpEKeTbmnIikZXo0V0RxFFXAM1bYK63WQ8PTtGDUhUVeFK4JV9IW
mqQNUk/sdbO7qFmRXHIbyYCe5SEhPYqvacBBYhrmDPvL+WCn5p3O5DIU1UydOswLIWsDMV1zau0K
8M4A//DiDduvsMWVAAd4p7baORnZNpLj+avo7qoI+PSw+q2G9p2uu9iRHIOHJdGPNZp+P+rw1yvo
fhpssYGDajfohDHvUbk4IT2Xr5EGagAXRu6RU5veFgXDtVWyfBnOUz22KdxchYFhXmhhVKvjxdUW
7cmIuCAT/REVHWNwqdMKlCUCSQomX0kAPqG000OIBPs8iqOrQcF5gLUiLIyWfe38ZawWm6TcqyYr
o4OrWOseUMaNy+zoopbfR3Wyd0j6LX9GxH8R24tOJa7oQjgbzwIvh9Aowdglh7mxYnpP4tYn8bjh
rrwnkiy+1pfvdqn5C/LwC8JlBT9UXXqd2aZwF6otFaAu2Qxq8T5dxwez1A9JnWVX42zQuVdYyl0V
Z5B08ISSxDJq8yWyJ9y4VaLeKeQXA4qZn+qunPba6HQBQ/j5yWn6PIiy9THXiD8SlXJIyqq7cXRe
XB6n0dekX58QbLs7objaZXVweCSMtQdMfvtyWo2nRuDaYgY2nvE3qx2rIW6nwuOyChtpVVe20cXo
o3LzK5EBwOTR7J4RshlerUj1WxuZyLvwawNPNMk5XjlODv0JzZQHYkclTkl98hCef6+xn2PUMRUO
BimhNH3uu1hzv+A0odWxILzVrOylwZiwp1LrKSWvF7F5PrcY73Z9NjtuPZiwQSNotCaiH+VI14Bd
47u+6VlbyxiOhlTGm3TFA4l0/26E9c7ZB2iHbTY7nCo+DO6s+dUCjj2pDoiaHko4/jcqqjLfTI2K
/bjR7PPpIqIbPsriqE3dm3Bniwal1hyLgfvQqIzGNW2SZ41CBsmYPE34ci5lBYKCfIqVeMDNJUbC
Gk5XBCUz93oJmS+TEhHQjNQa0lc3vVa1+dQzxL7kGQ7ssRPwzEwEs3kGMcoC2bI96yxF5qnEigU5
GvsAnwuUCe0F/yr3KojbOETUvb50Eo2o2iCRI6HM2EzRjOoV3S5xCrmngvHcRR1nuXO0qUKicF6z
rLtryc3YOdI4gW7T9v0wfulKOwuLmLBFZrt2uGjZ7K+1fQ8JULtJaIeLwRk8phQFjlbijlLAMUfN
rXHGxKPEPoBacsIu59hu5BUb4TltgJ3RdI1q0/WGql3wyHePBWKLKDfG52J47UuaN+xYjF3n5Ndz
gjI/6/iA01L1ptKyPXpQXcj9AnhpkaVUldlN3VlXlW1nwHpKLOXppIeRYfI0OXDKkkWwLWvjS/KT
MlI7K+4SuCpQn0ypySosnStJEKhmiAP5ItGOM/ZYJPrzSnQekUIqjuLkpIq+BZ9OCWgQbO41Llnw
hFj1B7cCXek84DNknLz0p1KRGlBvlltVta1dljmAS/tZBGABdM8oh+6s2lhgkVEFUUJsYLU0DByl
ggA+F1rors4jIe7vAtPFxTXhTJQ0uYasGbyhjndxHi3ndZIdscVZoObJwC7cstnHDF7NzPumMDcJ
6QTtaPwpezW7zVflvjC7JJAlM5QlT1q/APfYiDE/ddLS8eSvmSeg8puFW+8FM5wd05QkdErSZjRo
AEc3656cdHqZlK9zaePOSm1axCAjnQjaxTbw4D6O4QTnTupSGVpd9Ig/rMNiA8rugChxQWtqkvuF
wcFJv6QDbUYuOUIJuCXXS4zipXfWvTE1ezvvX9UUQSEr8byUN8qWzMPOj7bTlmhVADJ3EE3MBgMS
aT/FGKmDVkYWPbPoTrTuKS+JqrJ7RfGiGeHdMsfh0DfXhhgY01A7hZ1movGwSKzXfT21p6uhUnYx
BodwGdeBNkzxtgRRNbw1cQc3kGbMIo1vsSDLco6Kg2PmD4CkVYw6w/MwkTg1sgwcpwKsPkooFMVG
haFwsaVH3Krm6/m5Ax7jl6sA3LA2nrpufqcFwPKcDxGordQ6EBCUekIL1HklZ0sd/ebrNDY562me
+iSa0sqO9YdpfdYRYAUEd6a+CYBnp+Um2lxR9sHULu/NZJCWUNjvmtk8ZVOHeXSGLB8pWag4lBPR
0IdLXgeFo36DlkC4hZyCopP7LEXCSIcVLxuwvESfr1R3Vrx1Up7NvubjXl7Z24Oibp19ItluF/PR
2QyISY4Edqh0qDuGfEzYwFFWiICfCwE11H6cNG8a2bfCxkeysMjRgEkuY0XLLkNLZ5i9J9ukDLrM
RR5pn4ESeOkar0iGlRuAGO6KskPZwHJI2bxctBz2Ibc8KMS3U4SBGSc3vK0CL+hK2k5G53/H6nVj
xHtQXdHS5buZjdOQiKtiawa5jf6abgSUBadQn9dXnVJ816vl7MZXi23C6VlQ3mkqODAqt+s+7nqW
6071kugtd4p7W5RfGhvi0Ng89vQbdittDb/FU7szq+sux+BZlerBjbnxubRldlHB5TK12fe81/2S
PFLQZY8JZnXsbabmAyBka6K4R/CYmv8iERjclY57SLgV+HZec+vbuoHqqI/7rkm+NN3mlo+s7sII
kEuinRUfPssLxRFLNiALQo/dRztVWTq1CpU00l+5PXx4IZ0qWry0rChVNmvkxzc+fuTjy18Pm044
hS/Gsvbx1ykag96xXj9+zi4n1rGPH3QZH/71Mx9fL60KAZJt3MdXv35wCywKce9d/fryt1+1PfWU
O/EKAi2KDppCUEONX69pkf5/ema9BxEY/P605IP7NOJxw25v4+N1fvzt1//89ct+e5bY1b9UK1EK
tT6mK/GwHA/VSlUKeVjX//7vn17fb0/56Wc+HbjPh+bX82xvMR5QnEqaUUt8ARnNfBZm3NGScrxh
KnwYM9QBk5hf3WI4UKsO+1nBkUKu8HoCzzcgeqezv6r1wqi0V8IMJ64Xa+N0Sxb2Xs/K6blMBihE
6euYV5cC09dRNpbqlX3YmbnhQ4x9mvrZ5lQfnEDt836XtgBhtHn8GieVexFl4bfqFB3xD1UsbaZN
9l9b7qq8kZui8VZd847SigAyTOonmD7VVc3s3RYNcL2yvDXc42w7eYBrcwzZgGAqSyJth1jmp0zc
+D5T37qJwHc9T51D1Zk1eC5zDp3jWlGfK/P62qXFXT4nQQxuWVObGcMyGXh0+3zD4W6aFThbrGw6
FhosoG5Szxm0jw4jhm9FNVrv+QqCPoEmhXqox1V47VKwlXL6YW+Lbp+Y9kPEuXJRl9kTVlYH0hwT
EnJuB31o8StXfmWMZGU0ggG5cYjBdNzHQceOzYtrM/JaBRhrG3HQZKQw3QRLg83rtlC/pLS60VyJ
7844QI0zXM+QcNTt6Whz6uyE/l5Qs21+ULvHsKxZDbJ8UcSM3PoLwgnDE7qS7udq6NDWptQ9YwSl
Wbku59a9UZxjW04X+hqvqjbua3Xw49wBBSDZByUThmvRP4KRcK6g9odpx9Ez3OVbo7m3FtMkOD0a
nVx4UOMEvJ9SEZ3dkKX0aPO7xojqnQB9d5ij5dYsuKEiKz4neh2Odnc9VVZxrKKJOZYBdQhRrT1S
iLQir3m1tNONTF517KhvnBojdnst1Ci9MheYQxpn/W6unZYcOzTbOHX9eV0y/i/SUW6gYdrMIGMX
9TFH9uk5q5Ie1rIGB98yybFNjEvYDzR6D5E2OXso5wiMl+7oDLQ8EiaZi1v5otrgIgNr4KIMI4pZ
hdDkrV6EFTES46QRJq7XkW+tcXpotPQ9n6sqLFXjHcdtsp+XSTtove1cJxC7tJFXjM5k9XWBc3oZ
mlvemryUTBMq5srXAPJoaIgfskDgAryNczkdNC+zrOEwJFlQTEHVuJvsk7BKowXslM7nyuXEcqB9
fhHzuwkI5Mh/It+R3HS/HOpgqe0XAFTTuRNv2fqlW9fi0K6kPaeGvCyO14xpF6xgbgA4ra+WSSUJ
FeimqKKHPDbfmSKZHTaIRCxgu5QT4jxeZFlEh1E4Ck5ffCVN7DDQjSzDq1YXvWBeP89DxalvpA41
M1rcGN22kenD1jkiLSTPryKtDpKOiYBqCRbiTTC8tN1ZN8mOydY3YDaY5rTAKBExdHoOEq0QX3Up
4Y0XNJIY0z1Imd9t44EFMA2rNuRYg1ypXMKetN5UI0FZvSi33YquJSnjxBMk+kJOqcydqs59kMbj
TVfAYyl0rP2O2miHtsUJPQhuGsiTQd2BWxEpmhF9KofAaPpnLcdAC4FjPxjru5rBzy2XL3oz7dOf
Q0Tayjzbp5HQmwBi9k9OwMmb5oIaIjOfNDGFEXX+PupNTLUKvFWyMUjTXJdDZKA1prnIjqrwKoMG
P9tkwjwXjfacXpQBNBTE2H2cnlESnlYbAyj0EVID2L/EenfvQl7bccN4KixA1Hn65Krw7nVcNVLF
+ZZm2gVvPA57HYeDSxfVHI/WkhIFqnQeM8XYFy0iTwdR/L57t9IpsIEtbDKl1a8ykIpKaQCKLscH
8h9vjDb7WSrOndMT99lH5uytqxmk9xKjQli02N/rpbgr8/KyWLoaMCwwhPbek00ZyL6/KuP2q7uU
8Ltj1ADDRC7rqkZIiDPEtBM9cDdCQTmvTTjBIg1FvVLPQILqTJoJWh/YGr8mX2R9i2ItvgCDQnf+
1DSS6YQxvUbIJoiU03JvGRZG12v8lOXmD70lY01urad1tU9ZRUkhC12gOE5CYXigAtvAaoVxJbkC
kk55kxn3h0k8K13FhqXT68sILIqAqyehDeDeXsgBhWGrRyM3v+UYS+UWBhyRaBoZ9zl+Y8rw1osE
s7Mk6oa9UjlPSTyn51Ytv9kUem2v6iEcJ0r4iHbZNNsP6zodtMgAJc0Vmq8tqhcl8xD8mh4cGfaz
JXPSOpsPKqQTu+iJQxgiEtMSFZJOPx6Gor6kg/Uy0MAN3R4R+iJw+UXPo9an59zVf9gzPzvATVxr
NolptCEVM6grE31hJ+XMTFwLP4oOEw5BHhpcPbQr9htOuoDsGWQVjuLUR23lrQSV+5T5rYOTJU/z
5WrCabHTyKCDQdTf6zY9jdYsHuQQKrZiEFivZGxVQUoWY3csMl07d8m2xZNSP/V46xqXfb0zYKMc
GnyNBijnfWpS8bNUnVRJNEKWLuwHO0h7WSV8GDPFwerjnzBQjghVoHJgDt4pE5PtVXZsInosFSrd
xN3WoZrwMSAZZuFUk+U8Z+WhxhLbVHA+Z6wm6pGcdtsnKE36FtDQiEYmKc4zeKx0voVf+1BVI01h
vLAhqvyLye17IvZAacfcE7FxUuTmdMMU39loYsHD4U0HizZuFykOhSLgNy4RLlXmrSn9NkxQTnzI
s6TkwBLcM2gKNc2ip4GqxVZQWnRAaFZgbCajhzHdVRv/qNIC/GwnnCDTmzSgJ3SfDZWzH7Rm8cX8
Za2N6p2+eNGSz4XMAkcdA9qvcR5/HUwcQ1kmKY609qzMjNGr5hit1pYDXOwt4BY3Rc9dx1bI81P0
d6uOHeYiuXFaKtikraETkYh4PYpbbg2j/hwj4XdQopfmgd0OjTrZvJQSALZeN9cpdqbrVtjHLiMv
jGp+CmFBVxvuInSyQ9+M2cln42b7TqmKs6tnlyUB97Koy/0cwafNlUACTLWzbmQ7k7BIvOA7iHbk
LDcLh0fDwlIrjIR63MGdgQO3aMyn1p3ul1o+tQnj7Daxvw7NrIfKejOYkYF+qb+oCSWJWfYXJHxn
NTZuFbigbTcJYsWTG5vL32Pgfk2oJBFNFig6Z+t3Svk1Gmzc0guYNoi3HncS1W/Zj3GOaLPXQ0Cz
JKI1oVXjSYuv6rl/YE6QbXzx0qfvf49buO/KTbKJ4qntQUaYC37MjJczAHFble4KfaAZjDNZlVD4
t1K8vcZRm1yscroftJHeZ00/ksm7ptzMvful3GxzVZoNJ1q3NKUxcMZB1tBN+fWPw8h4vUMcpIua
wVIxT7tSURqW2MZ4jHVmVEOsKPiyMp2JDHaafoX/Oph1zQaWzfzBTkRQr656+ngQsTIjv6N0yvrp
14MdrSRLCQPE0Ra7LrYHUiJPAn7aQZI/tasHwhVrg+DQSuinqVAoFvtG8/tJpufJfuzThDmBUqzf
UOcGuTGIg5a786mZOxRoRn0VbV6/jweFQKVff2O5stk6kLP+8W858ri5zU65nnW/oEDp9reonxii
Auzp97UGBUcuGDhpS52mj3f476+NoQSYGjtMXEthDGdryKLd2GCOWja7qr0yBaxS9g/QNnosfb0T
f9U3fyktoSXD4vYBIqrgl/G9DUz08etTum+yjNxDVtrTiZZ1hiu/WrtwWJUv5gBbT35j0Nydku37
Hz80zyjeZl1BWWBE3KB7qTge8g2M/5Xl2Zv/MRZqE3z4/GFHVqyKdCO6cYFeimcEsyhwzjYz/Srl
ZKzUsYfxQFnBGYCzVt0ewAgUp/Xa2d5UiTG+wMdP5wVa3dGNxLKnHXT49c1t/84HyaBwflsdA4RV
trlt296IeZ8l74Rh99287T8/HjKWCrAuJkOgDv7CsrksyyzzUfteZzYM2b7pM58qTtthiO2AJfGQ
k/wJ2UJ1+kOXrX7ZL/opXai2J8XRv+U4t49Omh/Qclsnkcevrd0qgQFEI+5hJA9L3p8+Huhn+9og
KJWnFuxRsXGz6v6vb378rdi+7JyGSUpPVFI1MPRMlIVFfOutiXF+gqLOKKfdxdrWwdETLJrDY22T
1qqu/TfWuG/cAb9XpM3Ce98lIyRZpv3IBfKNOKn+jGv+eR2nu8KBna8+QelgmhmNdHnVp5V97Q7J
6q0+G1+hTT5ZI6j4Pho9t7Tvo3QMl3VOaJ0PR2riH3VM3fwCGeC5xWSGqo+nxkl6I5TpDgXmk9wI
JJHyONtUIGJ8VUeX3621MMzaN2Gar4gv7+YOpp3bqLOHZulYOtVZocnvObj+sfQZ5dnoEbBTmq0M
tBj1lZSM3JXqUy2WqzxZ2dRt//TvB0k/iqHDkByrpd99/HsBk2iPTfr08b1PP5oW28n38ZQf31aH
XgTY775++rnRHdHXf/zjx8+t0nJCtTUvdV4yFapKAj6hLnmMGn621oQ5FbVL66bPEUM8v6PbVDaL
8iioAMjTc/vT2Km+o5zLjJzZblCQnWLwmiO8ocwFSZt1bqIOnEJX6Ds8Qz3EXD6QcsJkPkb3Jkww
r7CUEB8fe1iVu5vBt6TDaAObImPjvhFfuOQ09ecw1v0NaNa0micy/wid4OZxZQsAAGnhO3kC0H7M
7iEJQi9bKG6qOs9O9pydZ1nO11bCZdVtvTvSRZljNP1bi8xzXyP5bPXyQCNBPyikxLHtF9R07d6y
oG9bvRrqaJR9UoNWbJPaFyi/88EcADxZEWsxgGtU1mWyN2xA/e5hTlp5O6/FvpVqf0oi/dhZiYAv
j5Muc+ZDwpaFUhHFdYLIHIaFyl6/134KkF2nHF6NzJkkZUb23Mw1LRpzDQRrPjgiVXOge9b5q5YW
fajb9ndZOBdhyzvyEG7tPn43rUo9q4nix/FVw1L+OOU6uQ3SOuJb9yaV4neR+95yxiPb2UfI8jqz
YQZ1xMu/g3d+aokKCdttECBrcc3V8Zi6CXoDLe53peGETp+8ZXJ65m7PW6yPpqGzl0iSB9Odb4WF
yIl5/0ows1fmXGc9VOCxbidmLuuwR/L1Q3lnnzVdZY79oNnxFCBCFT7eiQccJ/3JMhdAAD0hkHYs
fuJiivZyvUSVRLbWGSfmmCVoSiFx2lr5+sVks1JaurbXyq+GbX4XEOO5dJl9MFdbgk0L3TONxXG/
kguTblqqhoBYhkjDGDX7tCtvafVS5bI5N5JgUvSNMHRVzWsdWpBG8S6TW6ymt4qhvUCBvJ3i8TZD
DGAVbCgnE9xWFIFAnkiAnKKczPqNgLLtNMEo2OelsW9Wg+FVjpJEB2dDA2l+iDWGwFWXvCtbdLTR
KmdyIREm4cYu529mTrmaGNNtXou7zqZX0Vv36jR+TYrxuUqSi7DmQ0bP3soaF5pq+eII9Gcr7FhD
4bIwp/qqrqpXPv0cd0h8RyjFd2qt1bOq5Ig1/Yobvcpc6d2W9dVgTz9mzfwxMJLnBv0K5NfPpDUx
Oxlu16okxYOsAA97wJUol7dSOj8bhOYNQgK361SuTu3WkO9oYN5GzX7RH/pBZrR3uFGubf19Ucn5
m5Mfs5P/F3tnshy3km3Zf6k50uCAA3AMahJ9z2AvaQITJRF93+PrayGynuUVpZIs5zW4NF2KYkSg
cRw/Z++1aZ55Vr/0h+gSpObneJpbAQYzi7p7GV1jYE8UIRZQPrcoKTql6SwQuH/mugzXke7QZM/N
y+jrL42yg1WETpg+vL4p59+DXqSiqCeHZRzio6mqR5CokG6ZJtI6SZeWV5O57REHjTKLWo8wQj0z
mN3iF0iM6WQ6JkN63nhc68VKl/1TVDbFFgQUo344Rm3zuUl0QjPH11DF8brlsZqKlGZf57nHajCW
cQWpQLPugsGE1p0ZtEFLehRoyAUklVUPKtTEjbhAYBCNbbztqvJk41xlDJXfBT5Y6fGumG1Dsnyu
aPLavnVqRnpXQPOXlUHQHoz4vR7Ihc1Mitaa/NbryHCMqMTELgKYRsC0Sah/UnX0QJTDglAGMcB1
iVootplG6xcnD6sVF2AEZRrRT7nTKrXjLp11wvuor+9bU/vqueqBIzxSicxIw+vos/QQM405d9WS
W6C1zV0bewfiEnc5Ac4p+at52r/QYDId/R3xc9ZiV3Wd+CHPx8eumV6LvqAcE8mhC9MT6anEsnN6
Ogv9o6CBJYhhYwOXmPfgGkjFatw33AQ1jFmylQJC1GvIpL5mkcmRhfWWyAFUrjVSkq8+Wjpwj96X
CQ//WvA+Eu7KQLtaXrmI9QlBDfPK1gS46R8nC5+S9IpvTTNANNCWUQGALB9/EM2uLyt75kA41lZr
6pcgtJ+ZWtBEa+kgh0n/o8lLnplC3euhv23Lz57uYQh39IueaudITN9U6L4Mc2oKk0IEcWuvsSaK
huxFAyizyN3imx9EtAIL0jkwBG065QnY8oVFJAPbU1l/Ypgkl32kih1WBWxeXYeuzdCpHoZxbxjd
d69h/xK307Wy9WbhBam+QjZDszx712mL8nDtyHf3uClRE4xRuWGbTFzPNy3EdtRCy1gYTXMUncdF
hKCfEJvHtBIYx0pEbYBaWqwMlMBp93X0nfAcuhX8O1HPuCv3zqebumCW/CYYCuxwP4Vw9vN0H7CW
SI1BBMKEdKXhdFtNGscz8mCxQuZMdpOBO32iz6o7Y7nqAv3izjJ6vfAOvrIuarDlYzk+ml2MUi9H
XiFQ48Gji5hT2Gs+5ZwgSXupdexvHkUNDnegynmPV6T1+u3U+sCD2YjBEQWMkZjEOXoF8vXcZn+p
67pg/Fy/x6LfJS6ypzBOWV8No1hBA6KMq5BWkZjXHCD5ys2ginJpCffJU0nx2EQxLRRZd1vKzRAv
eUsDuonDY2aN9yXzvJMrG+dkh6WxwVtCiHdp5SeRusXKF8bZNZI3H7r6ycNHsR+YifWuU57a+YsC
arweBKcX7559IOjIORAOccwHWuR6MWXH0GSDGMdzZ2nOC6mS1t3MNswRpvaO/tkdKc0uiki+qHai
mMWNXVruNia25RDWJpog2vq+TZ7x2PIQFbKFRxvX9Md4lFxuX8SIck+D2urI6aoY3NsLt59diYg+
F6JxwbtCbUjsAWdhlAa7DtUvnnB5GngYLgsPforMh3E5tDANqFW7R2dfBPr0qKwYsCaZo0e7hZfo
NUy/urSvnhoBDBpXBFViFBlbFXHJ+Y2l3Zv5s9/mzvX2P7Yvxo2YZ/i5li86aQGrM7i9VtJA0R3X
9XQJ4MUtYptqptBNnnQNh8c2MnkKuuxHLUElmkZln5IJZ5Wowp3NhG5pl/W01APEP44HW9oZkM21
nra2Y2wRCZ3gpXR6uZ56KHuGwXaviSZ70XeVpLTUGK6nDb+tYzA85Uz58WpX2LIvg9r2ZjE+8lvw
zTc7wquYdEelWMlO5MjwumFp9za/c+uFoTj5I4+42ogRMxpawUkGBcqchC1DgHd+bPWd15HW4WIx
CignyEWLji0497yyd5FbPjSTGdAIJPJi9lliomOIMWnnobLalQqo3W1iotbIYwgpLLjdncbbaUM0
cZGWI4LR9QyQW4U1/9jU/Y3NIduC0YbQW9BXrOtGrfoO9QXiAUyUoI1CBJW1WVMrOgc/kde8i/aC
xh8VlFbjXnpROnuPm6G3LcCS6n697MF2LHsTkK3JA3QtVbQW0h+J6q3O/lA654Cw7+3UVHfFBDGx
TrPNAH8t7rTvruwlWlLo9/4sb8kTNgQpBwK9DltXLz4mGeZjisB0oQZWmKl9k2RgTV32CIgnZuZJ
CFJezxkt1HBQXfFrYWoJHQAhlR8CARp9oNbyPfb6atfQzUPiNFycyDvO/00WT9/I6Zde6ZavRKDZ
jDWDqk+OyjOeALCMd6oHB9Sx/puFgqIRfNaS/CGvtQVxZh5ClhiF15hwjihTJLOzVQhKYilnlAgC
KLgh2cTcuAWfofy3JKoR1JojrYExn85R+C3JLHfPZp8Gql3DmK9GYG8ZMszQw1Ks2dY5zkp2xBWW
bN+lCVbFBxqvNVqtiJAPjxmP5enMyOxXXDLRlRjFT6VH+RG07S7z2bBNsNLdqE7XXSqP49DOlml3
wHDcL2zR5Ds/Nn2qmSbYmQM76yiFAtempAaUvXcw7YS7cg4HNeHKRPK7F7sBNTiK64HR6tGLgmtr
ddqeXMLXxhcltL4Mn1IgjnU0qFUOFoJIB5CnKT3C+RoH6GPSGp7cuDyOjdiUGQ+McVD7oC1I/MF8
BZuBYU833SciuQZlau8yF8Ao847wlFmFtogH547n4bM+FJ+5hfR9oKH1VFPl7h0BNHYOKzOM/MVg
CrW12+Yti6L+0FrhA6ri2W0ynMZInu02VOyCqS/qrH+p4N1Pdo/qhJnHYNOctcHgBzk8JztiQjJN
X8quIg2rsE61jn1AFuyoiE5Al0ROGlbK6MD1BU4uKK4WXLShbDH/OAXu80zu2wkpjQ+br5P4x62j
KrSlhWiZqYT1mqCIMGFZ4DDpMHRn8k1MQttkMVCvmonEOhyKlec2bzdr/O2IpVnTreOQkDOY5DW2
0Om5sHa6TteuUM6x5tCusiqvV7mkREwEWVIxlRUKc9yfKEToA9OkUJK4N9e671pSkG4e4JvZT+8b
62hzgS89a2gXjmVNO5icw6WQD7efqpoKhaaLpxVMAWLvjBqkC2oUUEHpctIJabAahAiG2jq97W6x
YVAVRAp0R52v3FIuSplFZ9gfZIXZCEdiJZYu4rhz7tYm/xa8QFNubtZM3dfe/DF9Yq/PzGwKdsxe
jrGIKTZx0+TxW9D7+k7YNIPrSaxBB75lEhErkhaSQ2avvejkpu8Z4GZziLLHHVCEqKvsqYEWRVa1
DJbpjBLAAI5JE5meJgkKSL6YBVlZAbLRdQ7VjDqw4dxgnvMdeCkVSOAifCI9ulsmZtERfgCXEQLh
Cl3UIcVotahxwLY2mtkweZLlwEvHWI3pmexk0V3JMK8XSc0/Dzym3x4Entr12sXtJ52YDe1tSY2t
kuAL6X2OOu/Jb0ZWOmZIyNfY7bYj3DJXeze7zl2mZZYSl8GEJsZAXWENQWe1nJAYaaXxnfV0trDF
V1HQizP6zATTw2vEJYyqAClEbwAnibpTaJlfHcF6FOvVhfAfxsYFNl2DdT5gfoyckXvButN6yUky
rIeSi2TkXalaexoSPOVFNH4GSpTSWWXqo4WcbFno62Akzo3WWqDXsKk4MgwjZzYbxV09aOFyQOFB
g3PrIC4000StWhG83Z4nU+kAvMz2Y3TtDOtbULB1KFz+ya19V5logvjRgVpyyLpPwcS5g42u4dTM
sEMjQgFzF1+M6E4KM9vaxZAeAUqKXYWBoG6bYZMGbHKVQTmvkl57tgPYTb2QhN7ol6m263NVts05
Z+aeMjPdO3E27Oca2CZC7pqYLJrhKD+3fi+vHWWkPhgVhr9kTZJwd42becIzrZi1Zau+h5Satfbn
2q+S4+2L1rVfgkDzD6NWWOskD0/Ax3QPlBnyasEm5JhNzmvQa8hnrdE4j4MeAvjCCc46+sCwvdtO
hv5QWI29YS2xjmbrHRGjUA8NNTEgtbUrVfkF7r2xLGtxH7Rcog0ArZ4gy/V8Uekz1iFo5SfNYZgY
NfPxo712sEacadI7TJImKJ/yNLh7hj3udt7zj0PjgA1kO9monVMm7pYmv71Ai8DgrgQr2uvVfoxx
PN1kt6LtzKUwoCO0nD0Kg27hUib0807NqMC4kZ6Ac5HRHzeivyd25lPUoQSNHdwM1I/3VlxcnMHH
UjaBEHWudeqgNq1CrqVeu+RUMkgcKJoSO36c+fPIcH7gsFMr20SALditLxy0Q7y3YlzmVbkue/ul
KVTFNohyyUfdk9XlS0VlvCwH1qDbQkR7JQeuYLqLouZx7CWaxc3+NmXzbrR12PuHIYxe7n6HuQSz
e4rbclEOIZtbM9unDlN/OmvkoaV3qQ6ypPfGcqdDiaBSRC9iSBQd4Ui957Iat3X3KjQM1x5lGdnU
9L/ZHoqmWDZJdcD1gtq246F6O062/UkD5cXkC8+8gWPo9oYJ3psWPtWW3vvPE4XgitKVZz0MFJEC
6GSIvgm4BBCmiB/EDA0r7smVlkvcWC1iCdV7FK0DjUxcdXQUuFdDnfgjP4voGbBgGYKlJkbu0zRd
S9XD0CEomJk6+zxmjBcWwaFygrfZ/N/UCXkAXE0IaRF7C21lEC8D+bd79EXzMnJZ4VGCpPJ/L0G9
Yugd4fn2ZfskVl3MihWPrI/ZpsrKS+yOPB/VPhTBJ1z09SrrMaJBhaAs4YfyxtmOKexlwqzBysX6
Dx0DO90ytdIrlnzvkk4ja7Ldn2ldj0sHHAzsUqIyfUQm6APqxdz2XiqsLiJ9YB9/0XwMgo5AMDev
V10N9lJHtU3cEgJhNnwxPw6XWDGyZBVzjOgNlO/51lLHRmIuUnbxyCRyWnDRuNKkfXLmPiVL+7Tx
iplyEROc47TnkEUGgvFbI1pi4zw+DXE66ykDb01EQurVwcqifb4gUUit/r0mtv1BE3G/cfvoLWFo
tSxNzDKAnUOjM49JhIDC6l0ihLnb1XjHniS4lEyhFil929euC0rcIrm/SRx/fCUgbaETfEU7o/0R
0tDZlYOlX1Wu/xiGR9/NjS80KlA8Z9N0CqUd7SxzIgAMs/pKo0GV63pyyMt8H1pGezaHbp92bP4I
OjDOHTVOmhAr1OVwJV2baErlQUjJkG+i7edyLkAeLADX8gv7ZBVWdcl8N3uzMgHAI+F+nK+QSrTf
Gnd8JmHgDFPg0ufgQLyKaDFM73u9knt632xyWsFYjz5zP189ll6ySFEl6vNKMLgxj1kWFTPRILcm
3HHSV1+mdjw4CT5nW8av83rIfYLqwFkXQfgWON5TDpY4m+SnZgy+g4rcBX3GqhZZ7YKuxhLRTMcp
dR5Lymuzp0NohnNnP6HcJVCkZjXghUCMUdxbsxUyLe78Ilhi9eXyLig78N02i2mk+aazIrtwCleJ
s7s9sD32tuRGYJojzgJQ7Spi4NFGx+5oVOqt0NU+li7uQGMfiBB7VlN880hegZ4DqKe1ngbFnFym
S/zMmQuoMStZokdEwFPGw1d1XNqSQQoPv+jNxky98Cd3N9+7RlRPm5S3M2jqaWhY7io9AmqqkWih
Uyu2czkxmN5GlriVVX7nFdwMeoZbuqbVbfnykqPDW9zeedXh0o7s8a5U2mPbSY1xPPY3qohici/G
7A0eJx4EpoN9s3FZ5AK8VoNzKWMu/xuI6na7+JFLeGF21tBO01vk/PqYENqWXE2rYFnyEMdj2Hix
529zPwBaJysBYwmrA/7aVQr4IxfuchzlRSsTjoJ0KhYw3XsPJSEA8/d1oG0LSlfyYTukQkiGKq/k
TEompuNZ9l67ur3W/LM1Cxx4pAVZlTBz5u1O4ejG0jC5k9rwjCNq7tLz0AmyGhy0OVN1aYdkGtMS
m8W2aLkoFJ6mxK44eSnPsDZN3ozUPFSxwj42c7KiMNslDh1Fz58FdiRms3eKRpIJjpaCTxXMe/uU
dIg4t75ZBTsVL+X5HNCCdoLC3Saabq+pfF46gJ5aNSO+0Q0lCZaBmzVXkUjMBTR3CgdiKmL45zVb
cdLrWNKUu3KAHzHcwZBBZstjaYDKQ95m8xSv5nYFQXUaW4H5scnFkeNJn7ZYNLT1VOI+i3FtZOWX
nDO3jmL3ucZYI0LtPqwBKIWpy9RUklCE7o4YLalvRRnyQev6kWyNl2beZSWVc2w6c8RBwWNa6YzL
g/4a4e1eJVP41hvc9JW0t8TKsmOLKWtLXBwYkCrSfVDVMo1CUjK5tIzn67G/8ZHyjuhe7f22duOl
o9EgULAP+a5rspG6kVM2mOajKovo4ozyR5K+gTEbPjEG1UfnhIsOIX6CphcnMyF24XgooYnjfoaW
bTlRsUTWEN9F9B6WSVTQhLFnFHHqMgPP1SPjnGXWB8aKXwHxdxYl4r4T3EF7EPzr3h2e43YMVm5F
ECbUMEb8ehMCGrX7FZKetd4L76xNrFiGMz4pE00UNz9ujY7RSulOu66ur4L3eIwchGyjRf55CMG+
Gu9qOl4TuiUVeVDzRbUvsOWgw7G3nY9rcCrgacCMEGEYYzV1q01jtjxjfQogzA05Sb7ZtBnK5gr2
CFPLGCcPwkR5k7N8Y6TpEPUZbXSu2cEvTZp4GaFG14Hd4sOEgLNFT/JvpM//pxP+jU4odBMKzP+b
TrghTzn8/jOb8N//5n/YhPq/dJMtnm4S7mYbgFn6H3Xzv/+Xppx/2aZhW9B5DKG7oNn/QyYU/9J1
E5ABBgCoOdKGmvI/ZEL5L8swbZcbz3Zsw3at/4ZM+CumwDapaKSwULvbYEs/EG/8ftAnVeTtzoqT
BmBfFd5pPPuOdVHeNUOHuyYJgm2YajF0XZ30JnrVy7yMSVK8ymIKjga0E60hB1gVVY91oMpOVsMO
KCEcw22zes+mh+u0VLtKz0qG9H/Fvn4gyMACRiqrBN4v6K+28ZG0UJY8S7tpaLY6p2pZkxUUa/T1
NA8pIWPDbjnRRGNC8N3BF/cX0IP4gJz994uDRtJ1VCmckg+Yh8qMOiEws26rMtjMkVVlghwF+9E6
MXAWIKy+K+y5lcZa6ZnIR/9xrV1/ZfX99vU5ba6JwkHZ0vxIzRNDXIw8NLepqq+m7FlOegGoNEP6
j+JtWcX7MuxXepjWDNLwa/3l9T9gLm6f3+TTSy5vsIUfcXND12A2J4ICYUcTLGmrPfjV3CAeLbHQ
ZaAWptkg0Fbht6pTUMV5nC9SuVX6miA7cF8F7Z0/v6XfvyMTIBo3l0Dt+DNQqBlwSiF3b7ZstsCN
R3hmMiHL059fRXwAKvHBkX8Lg/UXbiM+og8vQyfcrKHK4kWaBIkbKo9QBtlIueFXxOhGDiTaenQ1
WMuNjpSlXuuvTgXcE8WRcSrY5m+TwSYYK5Rq++f39oG0dXtrgvUBz4zBJfmR+WWVnWEGAmdPXX53
PH82fATfJI+WcfSeQiJlgOhExV+uhF8POzNUwzUscuwk6IcPgCkviKNeMUfeRmDk4fCTsVbobv4X
Ds3vjrrBjtxVkFWkZc5//w9Al65qIxJxzEfzqQInxccgUJf2nklH/L8/iv98qQ8n2JZEILMTaLcK
hgVZgt3Kb6PvRRSjCnHmStoMALmOf+FhmR9QQLeTpxxlWyZmby7gDwvyGMS26un5bQ1ntptoTbZz
U53kMyfdTAXlY+fSix7bc1H0T40jo/VYdjuWBlonmhOvkPWZ6z7StrTqjR3Bqgjx4MLfcNuqRXaH
nuNUWgNR5C0RhJ4Wvle+OW01zzh7Iztu0p7ea2FPhJpdK4Wnzo8tGjtIu09qkfjNvWi1L7K0wt2f
j/dtqfoHpWr+5KYub7hN5Ri/XLY4b20DkWOzTYyGcLEhvDcbyszA51NpQXff6GRz9x3Vcuc+1QnE
mEiO1z7rnNUwILm3s8eEwGk6tsxqWkfQn8/7lTlGdFVDOLgdF4vRdTpNhqlEIJdflDPBWKIspI8m
5qE6vVwoXfU3zJ8au+6eqeEnHMoRopD2pJGu/OePTCXH9frLZ+bZNS9WFv/Nd9U/rufIpY02WWDg
Keww1rTTERPsjyFncFX3z1OUx8upxarUW0iUspHDoVnvo1tfKFQ3Baiwk59/z8CynXT9My7tfFUV
4jOdDbFm2B0iBhewVVDJm3QtCRpxnlwSwFz9jTgJtGpDg1LV4TmplXjzDFYzQvNGJB3MC/SGDDC3
JsdM4+9klN4PRNm6OY7e9iTo9cFhKdlsOWej0cUeha8cjtHk0xsIaNhRCB/6FvlE0T+r7ohXv2Kz
gBktl4+gVp+VlTxWuMN2rq0VSztrQZQqj/3jIYnpslRSczYEjZqr3IB038rwBfCvIoNZ0UielP9s
RuG1dbBBEROYhPPeeuy/jYVRwFLPxrXwaedPLQkU8cFQVxTSdoqVtGifpG6RHKU1d36PraSWTKGK
Z0Y1iCsk++ec0FKpl8A5pgZfvFUZzDW1B5E7bJjdb0Flfcud6mrJJztnpIVA4As0+idJ48JJA2Ya
7gBvGXCMN/dpG/LUUDi3z7avulVkVeH25sFjvcIeVTV3STD+5ar6dfkHi0TVylIMVw8J78/XFL4q
q7V67iNMExvgNVvVAarDbvdEYqTCa67TXyXV5c/X8m9fFXSTbWF6mx8EP7+qW3F1kKrBY1d/qc3+
vs2T97ayL8OkPaNrfY1d+9OfX/E3tY+yHJ4E8DZdmPXGh0dO7btoKpKW2kuiH8D7wtoWPVbIjdbV
V7rBE/iKo95gzCys6frnF//1xgVtaszluYsdzfxIzPeZxUY94tmt5uSfisrYRKOh7eUUa5uiMQ56
s3O071rvpH85zOID6oxVkheWtqLONU2TQ/3zcUa7o6UNTbetbJ0LAG6sRmnKZMwfh32chV9T9gxL
q2uaRRJMl5rFE5Je8tXuXmik/RUr+etTn3ejhFCG5QiHkujndxOHmNrswq23w0AVhDRoofsFqiMf
Z2+qSBtJ+lpcUHV10PkIZvM8KDTMI4i3fcKxn22tRF/9+cwYvzs11MOClD/LFEJ+uCxKxDRT2BGj
ZyCkXSaJti5sKegpdy+FP753NTPseiaYQJT3ee4lr6mZP4yOp5/qRHyOGccudrVEZ6y0EXWYQCVh
08XjvK4a3X8SkXFuQt1h0oXjGFcKKrL0XE7BeyC9YY3JwPvLSb+VNT8/JhiJOs68IwRFb32saX2p
aZALzHqLqMjdZqvGby/C8dJ11rU8lAksW2KSL5edSUA2VvB4N9WyJLxpvvFTdmu1bn81JkoXm5gk
NJmrviiale3W7npKSQjuEaTrCJ1BH3nmvpXqSTdyABU21LRBMpSt3JNLrtDOQk3Fqdz7mJtXQ5Ls
fI4RWZrpX6ov+SFI43adszMWJkpRyXI2//0/noyeqOijIsPZAiNaYl3fBXQ+HAS1u6kUJwgi0LkC
+LU9hIo2yzA3Be9RqMGmpODvWqntKM8RuXuDvWIDCIXVlGQ2d6OBIjD/lKIaWETzZraZ225Ak1X/
XAWJOiQI9DB2zvWPba7SojIXhtXFC8sozKUNDUb5vb8uvHoCjD1+RWUDASyW1TKZ5QGoCx97lMB/
vqZvVd8vF8A/jsaH+6wH3SH9HGWW387e0GQkGXoSmAudtAcrp4jp8HiMIphGa9JFZIrUxtJxrOcu
au7+/F6s3630FOA8pFmFhPNx6VOE0/aj1dZbN3W6bS/VeJRG/ErA9NouxchgG3R+gbcT3L/PgpCI
u3TI4zvHBZEDN37ijZ+QlXBIMU2yVR2PjpuCMZpIpyMffEato/SV8RtDDo+xQ/6VeU23JyG8ICrA
pmPcyyd+7VOl2ojUPC9ZBsToMGcHhUJAwHuSNSPmVeOuSSxU7an9KaX/tlBuQ+bS5A1bcEfU7+hZ
DJYoZRIlZemKQBgXPV+ov5rS+0oe5TM9YJ7thbtGJfXaNrTayiA8haXJNMr/rrDD/yXI5NftDX0i
Hf4+yHlbp6Xx80VvGcqJvYjlFBvSV9+j10jXFArXRE3/57P4m0USCjAhiWyU+a0feZ51EtuoVgRS
Pz97j1BoMubFQp5fFWioRYDKOUuRa8hMPv35hX9T8vIZDeJaXBIPHP3jxhlGBIZBz2J5zqx120Vg
lNQg93FTfzNMZ1hMyls5Bv1sOyPD2PL1cE2sO+UUdT0KJ9K0HIUpow23E3HZyzGoonUebjybFvmf
3+pvLnTg2YbtmCBo6cLNf/+PJQjHOpDOSEcfHfgudJojevavaLSuA9NpYmzea4eZ5J9f81a0fLjT
6fgBHhV4jC2SB35+UbfT6iEMubtE1150E4IBCgvHCVcTXEFfec3SsOtiowHhoMvwYHhqb9QZ1FpU
Pejy5HUg7BmlSdNtqlnuMoXjUyj6Y6P9rQSaN8C/vlMenajcHfkLUjpsG4QDHWtSr26qSIfgvBhx
NxHoISOP6P3PR+a3VyxbJOUK2m10+n4+MLYbxX7aDvXWzAjCNXDA8qpGZl9YnBlfcP2S6jYkK+1v
F+yvO3JlC7qkXK6cEKnkzy8c1cLPIUXVW7LPXvtR3gtogUsvcOJlAAOP7coSyzMisSHQaOEz5oms
ehV0Gvtwz0+XCqMrotBuo6v4gH+/+Muj8jetKN4g2Rn04KSDGv7DJdOPrTUFOJy2hiahoJiIRmQT
bWDTnNk3/ghCqmPyVtDysl9zxsdCwriSU7F2KmOaoR7v5sgh/PPpkr87X1TInCl2t0p+vJAbSLIo
fXRiO1qfmLp0DPZaZu0RYkWrYaR4rRvXXUahr2/gz/srCsd9YdBEbCNw6WO6zRiBPZrD8KNlEvXY
IuoLmFhd/OyIbng6liq4TKw0JxSlIEY9K9uGFJqXjOcCqqNzo0QGZy1wz1PBYwIYNyNsfUT/brvd
a12ekQhOCP7o8OwhO3yFzPFpgkGw14Davhil/50AtHXciWB7SwdGRO8szWoqTnmxqktqgD8fsN8c
r5k7b7MYO9TSH/n4gYY+xcrskgmRtTQnrDstcgvAe1g2ckbMYdDeQ7t4j5jd//mVxW9qLZenjuPq
c9yL+tjEhrBBux+O4tYeGIhHeit3oeZ5W8OD/KJyG2xbVR061OaHxJv5vGZpHYLR/O/3VOylLGJn
5mnEL0+GIismhEKyhP823lWSxOwyJv867NEGkX30dUAUeBnz7BRJJox/OQbzruDDasaL081lE+PQ
y/9wlxuT50d5y4s3zmihkg62hsrfGCr6M/MDpCmxN0t/mvZRR2JIUAZ/uYt/s8q4Oi0/aQtbSNjJ
P68yVEoZvl6r3CbtRKooUcoeQbk1+uMoReGs//UTsxX6zV6SmlKfufCOMlnHf35NhWSm9XHdbtEN
u2+5gcmlLxr7OtC0wT9ZPSYZga0CztKTBh+cy9D7bjpBcHQGr9z6g+deoeZnkR4wT0f/3WP/WMa9
6V9boznVAkWiDyV32Tik3yWOqT0rr14CxcTTr9fxSUNg/IKiDH6FVzwaQfJajx2KobqKvjaDuzHH
OrmvkxTLsplbPAF1tr3ZED5nTdFDUkh9EB/4kWMp3zo7sNa9MQCqYk909sX8i6TwvsaOto1wbhm6
/kA3R3vCsERvprdeQjeOiBJuvbMXJv6CcTQ2J72r7ifDQ2vbm/cMNsrn5t3MoVOGQ2e/KvOlnUT0
o6OvX/XGomrDJ4cdxH3eW9q5r/BDF2nGnhu8l/sQOe6InGTE7hZeJ1RRL3UmcMiMpvvJqyNk/E5O
i8iQ8i5zkxcqmXYmTkyXwdCPFsDbQ9O4X9gExedCDNFJkfOICVtlIB+jJ5CzLV6xCWeYaMbPAXVb
OjbDVwlMn7UDI1kDNwp5adKjxGjzxyh0vmELn77psbjPVPK5SUPEz4YMz6ODjqIdmu/FWPdoFHus
SYAt23VahOjcZNIdwjxjB9YkE4TsuBqBCKaDTbwWvLDExGyZF1T1bfLaaFGL3Iz/u33LCSY44p5M
V9DSwwtP9vDSgI09jLRJbt8SqrAOjTK2CeymUzR/yXXZ/ftPt+958bCqu8rbhoPaRLEJxHQs7dPt
T//50qd+ty56enLKKkBgIb5edEYenr1+DM++xO3R+2O59pGvHIMBYe/CRUlxLJ3qy2Dn7F4mD8+S
3xORNv9pStMEBC0Iy7jzpzstrwBxQAfIvfLu9h0mf+NdmEQS4kC8w0lyajLPuv7nS0nYNU4x4+Kk
s7KsjodtRvt9V4+EIztGIZ+H2IRc7KRb6GPTouk94l5jtlQHtytfRs7AJnAcxJjC8h6lyjdizMSr
Rpj7sQ7Yy+AcXOhFoT00hdAehry87xIHBS1ZVVeEEvDbw2brDRrQVZ9AVj+Iy0NQ1/7y9r8pJf55
nCBT1sO+6rQUr4UT91fKhKofEw2rDpZV2GSOHh2NOvDukZ8i4tcG0qSL0luK0s43kW5H9xL7yj0N
pm49gK9cTaNN+93ugqOph93RQ4GMT99xX5IxSrZFDvuyyQzvxY5qbZnJJqW2UtvaHibUigjLoK5M
50zzphcjTg+aFO59qlfVS/olmb8pkY3toXRxMxTOlpjG8tknavTRBgRWoSN8LseqxPPtw+ydzAge
VMuIji0xhJTQvLv9idK1Z6+Bm7UON6JvqJGi0axQDk7OxinjL4ieYTaoxj6kQWJzfSOvxi54QXCH
WF001dbCJJryWZ7nHiXoPuUsAsvvNlFmikc9zZBxoT7Pixo+Jx8bV6X73AWZvdIHuIRmzAuT5Z2s
BtEXZ200puNQ1JsannPVIw+iU3/fdKiW/UF+6tr+KCYICnZvmMhwuU5yQw0rrQIGU/foTOFrfA9s
tGeG9C16EDqyft/CjVLXHNCsSR+ntL0fMQd+BlaVreuuGPbaoNWfrOHFspz0BT0doDCNxnEWdZDp
SvW5hWdnjPYX5r/DZqimZgeBN/5k2Qza5+/bJlVuUjTTshtYVk2V18+2RPWJ1niE+0bCVjVFL9kY
fmEhSb7AB/s/XJ3XcttMF2WfCFXI4ZYkmKOsYPsGZcsSMtBoxMbTzwK/qfqn5oZFSbZMM6BP2Htt
/nj+AyyXvJON674n2ZZ46/J96sf+YfnpJVHvwm6MV18G9c0vJzxscHIdFLXXrNM+n18VdppeSGar
FumnuRkrjVeD2euDQwZinxv9CJYb1QFUqJPZPhWsQNFom3JvVX0HhCgo98I01FsQuTZOImGxb6vV
W2E7OdJn/e80oulv6qz90U+JAWE4fZHt0P7olhtjYn6ABYmAtzjv1vXgMHauAjQ9C+K1Wb7M+i77
kaKLd0f9d1DKYdf4k7fHo/Fzsir0RqPLZ9EkxEOzYcbEefq3/eKFHveDNmJ+GX37Hrke/bizQXvu
XFnLwZuccn/nNx1rihFpNRc89+xovghJ9kk2UxqrW4wf7fa8N6BIWtUQyZ0Zsq3CQXWXU5vfp1KA
CiregyaOt+XgoBhF0nrSB8s4QULSV16D9htIoHl0Dc7eYJE6wTzzThbztVwkSLW8+hQbuTgBx9ex
mGc4T1S2BjlbbVnRtg8z1fMNNifv1Ji+OJWuzbvUmxMS2DnsapufJtlIox/p8/V5g8//HXTOEmEu
47MdNOQtGubBjqI/c9qd8AqUYdZ81drw6UYGZw5zNv4Dp2BoD32RyC0dNY4YbwpTu4tPhKrHG5St
2Qp2/BE99F7SRqwcOw21IdhZlviX5vlLnkcWu121jef0S1NyJyFrOnguEKnbPArqvmFqw9rzMd3O
LF8jfDxJ+9GhKY1M+Q8fh805TgOznjr715C6L7qGWYTx14NyflNNSFK8nNAiNTjxpqGG1Er77Pfd
h6m6+zwuW2VxQxy8nLpsliIbJYm3crz8g7ArElOcT9NMdnYLAdM8IpzmsqZ9V0N6Vab/b+4mUptg
PGtxRNHq+dCkC0h+OlJ2VqHIIOMaTXyPhhhUzJFmCMI8QYm9cu8Nzq+NUYhDLueDBfNuSezoaZkK
MR6mDMhvNhlbq5p3bYpjcCCTAoq9U7By9NQXHSdsEfarypM2+BLga7R4Fk8bJavDf0sgYUYqTOr9
MJK08ZbnzWLwcl4yG21h39o6Nt2IqsBhXhthvG5T/9M3CnJ50iWbqOgeVRC9uGpu8EArUhJgZABM
Kpcho7cemcaBGrkVGUZpyHPdGt3tgSSrY2lBt7Qr7ZZO0590yQqrZ1IPIUmvMpATlcAtnVOn+XAz
dXODbDHeBO38LxlTvLGDeegG3l+cScjGNaj8UkqQ11pzMXM926AIATkmrLsuUXe2ZLytByNbFybI
af+qSLIPB4e3al4WIjSJAwubpLmOngYEcjLkllXVsIq0ISeQz7w6Gn0E9M502w5mcFIulwTb+9K6
gTR03/rWKig/voM8M0fASzTCA3cLHTLRe6vIRW5qarj+qg4SW4TolcG/vo6TBsJ2qvWh8lhauPPF
SwZi6ZMERi7A5waahWmkb91MzoRTOUcmgd8Vo+S4wgTXl19+ln3jHsuXTB+SNKgsIPSQo0xEXWgP
7bs7WL8bQyAwkFA7XuxbqrGMjgGZudhuNhOcq1Vqkq/qCx0Bg6PhVOpOgb+t8xYUxNgXlyGKt7Pp
/kHFESMCdvKtdElbb/qBY9dwN2Tg+PBmurOV2Wix9emnY2gaFjd81GBFNimbT5zh46mvOZfE4B1K
M5W7aMkxi/X50Db9Z8UBmOEsfXRK3gYSPpAKw4ypGrKjyIQGPrrcA4SwkXHQH2DRXhjn2FjoYnES
gNNPqUeby5zRMYQ4Fb6tIQVJTkHVoL7VPRkGKU4jiLNYZrMK/FBMYEwfS1QGxOisa4cR/PObfWY1
J9HFZ2txorO7aU6GJpkoCr3Z6Is/06S/wTEwCnMHg+ziLf9gYysBENzj6mmQu5VLf1VPksE4nmAA
Azz2pJyAEXvZJ6uB9JTF4BmxBWHMxYa8GeQA7ieKke8i2D85C1arKRfZh4T2RgLatc4BU8Xw9duo
/DvEMBS9OF8oCX196pcnIc9YLgQE2LBF0fpT4nhqXyuHZJ4MGr45gmSKmeVwZq40msCjL91qhb9D
2/hBv1cC2cg4Rjpyc7M9PW/YC2691gz2kvRHCELpQXaOjUStLKp1kbD/bySYp9TRPiQM2W27fPX8
Fi34Oa28LJxleUrrpjrNZULc4zT/xhiPabVHWMYgCouM6zarOprRSGfLs9y0OCGNxf7Pw6sOc8Rn
vist6D0c/IlenKCXF6d8uWeMyW52km6fV/1Pf4hI/Vo4Ac+beva6rV0Z71WB3laXjoeunh9mBXF+
/90dnSxkTOeRd6Tik8rhrT7vBcm8hwNAF4SRsrXBJqRiIGW5AfMMteQjEe20/e9LLQkAFuh9v7Yt
B8BOQpfnI4nQ0uz0vFGak56m+qOo4/K/b/ud7a8qSIObcRZFte1sCwZki9UD9q92lE3+lzCOKGSZ
4R+tfii4jg9Xa6HUJV57aVICm8n9oJoe2Xhyrhkeb5+is7S9wSuOXB6AGakBdmiOtkcEsbZJiQi7
FEysyCwU+SoLdAHgSJh8yAGt1K0nt3HyNftGdGLIJ8Mil3Itq0PmNvrWiRyaa8vHhxfMa+jmPslK
Yq819KpFrn+OvUbuCRZrbBrBP2V2ECSSKcyxuo5jV62h7Sbzul3o5H65cNafd+fUrtv/F6r+/4DN
+WhXx375C05jZKEVMaoAfxzOOrExz+9bSWX8X3a67va+heBk+ePPm+evf97TR4tIhCD3//up+/zX
/7t9/hO1ZlTrsl+otM8fPf+SeD7c//06IT13Y46A6/5HS5+eD/75Z/57JI4qPhxzJg1jeej/+4Mk
RAGXBUD2H6L9+dNcc/atM3FMxwKeojl1x+e9Yrn3vy+f957f+//+HFIOYFR99fb8/vNmjCU4m//9
XS9unW0zJbfnt4ByzqEs679tV9Eq+5ivyoDkveeX/7uZMxrpeiYMePW8yzW9P4K0cghktY61QS2e
NC28yhFMpayb86Br9gUNpbsRs9Nu8RWVu6k0oo2YPB/6JbvAKVMAXezue8qMbj3FhoO5wf3kIMKo
y8V5l8vkYJXVvPHi3rp3MK63RVRNF5f4lVSw5C5LhjOyDYydLSD3jQisgEZ8Ffqk72bgzivXJ1XB
gY/CtjfV//q0LreEUQd99o/S+0XFlmwkF3I40lDU29Iij8/m2uPmxVc7dVfpmA8EK8g+JwhqURJ9
1EzsV5oLjk6fvd+Bd3eICiZ2/G80xcURn2IfeiZoly7q3oqMlq4nMzQb3HRX1tC+5ezuSJn7UXWI
i6q52dNa3WdlbdNgUKs2jqLVyPDEMrpzAedpTQQ7iZSorK3FPprb08oaWQKndbCBQSKxN4CgKovm
b/pjHJoHObjmSljgr4P4btXT3czq786GUVqStcL5+TUMRrRLOhoPnDWbobWP2dzQVWRsESYUFjR2
DIuYsTARI73UgOEnQdYZde2fS0v8mvpbr1cveLLHHYm/Pi5JP7h7Q/13qDKgmX7zT8T9q9Y1Kux1
QMHA6E64JP6U5HGU0uOVXWSJkB1MmciwbPqdV1fBKZZoE5Z8QXhQ2r4HD1xFxh5AW4J86yU2KGdE
Gp019CknQxElSTDSZOnnIOhEmAdE4qR9nW70poQamsIQsaZrJv7VdjyFLS3wFoY2Zn6HWMU5NdzV
oA/wiGPZrkibhsUNcMFosXi3MmesZeRXDRb1vo3mLzSO+dWzRX20pX/CogfNzgGsaCE8S0vxoRWi
PXlANNl1QO01yNO5FCmUosHW8fIurPfyXeMhnBxGHysRDawBI38KZ5iM2xqgxr4lLJDudtiww6l3
sWcS3+Su9J6Sr9JYy4u+A5EL/WMzsN5EkN6wUSw9GsKa3p0RGGEiTAf4QfpKQ6N2KWsigF5Oe4oG
EI15QGVCbYDU4ORK920wsaaBMycQBImLvsn6kkA4BPXrdIK6ULqVOFcp5I6qFNTB0BEsok5WM5NE
VFHJLw+85rqYLaLHMynPHfMh3E/AFUucwcKJUaePPuAqURz9vwR6yFsDVTuSkM8c89rHTBgW9/o+
1+urbqD+GByDS3+STOtMAbyHRRPs0L4GmyS3f4+AZ9at7QK7Sqn34blDaqb8NdIPa0JcmlYgI7Ka
ximpKVJlTBRN0RRbTStaph8pJKN6HBljVWpXi/7umIUME35JsGBa+r5d2Xo78q4p/FBVIHBJJr4W
JmvhXLcp7V04SVHNhbnQ/ywaMKFJihGeHfo6JvrF/F2xStbq9JdWi28Q8PaxN2ZI+oRc70oXuVYJ
QTx2gpKPEX8/mMiQ04zkM0mj7VQ5DfnYKehaLKSXZEwWRlOKHRpUxcpZfLLM/c7onPDJIdjm6CQA
0ZaT2su6nndZh+koMsd/AFTUgysgQpih71eymfolRYvooBEqtJxL96DRzRkovk8lvXvsNjWwKwow
vJLvtlZGpAUE1qE2eocSSIN/PESnps/GTRxkyY9uIkrAucBTbjP2OOSuWMskOLvPmAMvSW2tSwDO
G0OSu/X8FI1WMx6aybh5saSJIxmGHaW3cy2FLJNC+dIsNyPONJvRXNUB8/YCe6c1EriGyC//3Zhc
G+FNfkdNQoHFEiLUg5HVH+Z0fpnXJMD8kKk4KXFOrAM9VoAMBxsIWWPen1qE8ycaymlDXj1eBQJi
axR0RBaWi1WQatLcOTI+YBorgGuX6BGAo6/AwYRLiBM2aW0r0+bQLSSnqfpjG5mxFpZIWZNjRXtv
h4pkPURYjLaidZ/4yRaQLGythcWuqYzBUDDubb3/A9AmOXjRwO8qsXbj6+JcMUO+G/oiFaHoQVj6
7WIH9boCuFVek4eZbt00bj/Hcvg0dcCeOcVOpQP/lRN0+spVX7VpHZRr7VSuXGahwHakRkxJm+0G
Kti7YcawaSAw9kg34a7APuIM+klytb3FI/kxd9kliVhqxGNJTrN0NN5uGD3Ia9jHTL22KK+kem0j
rrJFgl+edfMvho3OmuIW7Y5ZLXkmJtucQJ6qfBdI8gM6k2tUzyeT1LCdxeXx1vD0qeRGmTpuRa/H
ZKm4+Jhzw9u22Rsjb8xHwbavrFsw457MHK9gpJ4Wa0+M1zGuWyqGwA/Hcumx/EIdA/h0ntZP96Q9
dSpY12bn33IqwLjQ5ENa4jPNA9509pBfphx4XEO8hmL4sq37YeswNQupkwmbrBHGQQ/yyYUyLuDr
qyV3dD3WY37yWKaHBRdtYKE2EAI5HIdkMkPFpH7toH6+AYIPW2t4MeYY/VzWEMmyWGIGkRqh+oWl
o3yBI+ttshxTOuxNHJaMvLY11NTB77bnCY34YYjzf6MRi7VluARCBCRkK2gJRRGYO3vE1mwx69ob
co7CzltSoVp5YC6jDk4v81O7xHV1cJ+1cp5RRU1/NSewThiNA8gTAVZ1NJWosQB22RNwZQ/d35VR
gH7Oi2Zt9FF2b2x62EiZNzLsJh/WRJ3dH3oKEiFnvbqPnQzu12ws6Fl3Mvc4t+Tdil5wCZMLBUiu
yGLzjkah+oE2Pt/6FXnkRv9L9pF4dbIMbGeS/uLj1rx2fk9Z7yQVSO9vc8jKn2k/NCddaNNaX75E
GUcsmmvmR2uop0NSMGNovHg7TqPxraUApkQXSjhMQ+N4P0sF4AgRIFMS+JfwoaabX9USe0NHT8Ao
yYmybI8Hf9x4xjjfLJ7mlZPZ5aGoKCEVv2gXkOugmuS3g/2+yPzhIVwyLNmZXrtJlK8pIUWMoMCc
+8V354A1snri1OxS/867W4aI/9yMfxlItAQYYtPqCqSVhAzB0O7ttdMTNJGlcE8MsHJKguqLSW/B
YQrlFwXMrkTUw26LshPuDpznYWRJQvNSxVEKtM/l0k6ZAsAEEbL5mfp96KgBeHwRG6GdkjDLauu3
adVX1yzrq2MwLozKbiJtaSaCHWBYilkJGsRWE4l7JzRvR2KNe2Bpux+68cWxne6qMnBXkWkMW1Er
E+w4p2vkeAe0eyB7dT04Fw017Fj9lGYCKILhJarKYF8K86/X6RZJedZlshgjWJMVumMvdzrQ7CMx
haQAtk/OhX0up/gLax0DUQ9/dw42LiyqcVfotQuyPK22cdH1SPxduPWxzYEbqYJ5wmTvLQBxA7xq
9ijZbeCqa6SG80hTxwEuVHqgGTKIRhUTEY0VGEITFbopCXH62Pb7WRbRASnPYU4Ibi78AlkVV4qR
XEeLUdXGqXUyz3OShdxIvSeNAQkGx8KqNJEyJ1MZbCtfFuupTcUPg/iT1mWkXKNugQdXQheIgnQV
o3e8BYzHV2bTkn2wQM709sAVaUL64Q4MPobkxQd4oyOrbp3gy7ABcQ8QXJ3WAi6lUoq+kTheky57
DR+OasHnGNVLHOGm3V+MXFPbsicIbuk/TzPtLHLXiCWBkxJFkJYH2w9+x+C9L9IJjQS8WDxhFil6
8Css2kuKC4+JilgA/5qUex2xtjU11XlUR4TTNH4ZXnsvceTOSlMSauFzQTU8RLlc+DckxEBvyMFD
3LOs8a6ycdeIT6Y3KKRRJrUPY2Ir48lHpppoq1nTp6JWPFc1jSfDtTPG6TnMkeMQomFFe2l/RLWD
rz6NtN/u+I9kEvfDyD6FKqOQqFB1tv3BP5B2wh4ujjjU8+RCgDCEHbt6K6upvURdbrwM46sAKUhx
1mvQ8gjOLDuuJIzydzmCkwc5YYyHitS9DMXV8enlYh/VtF/GcNLhBjwiKphvorO8q5YCfxscxKuu
hWrU13j/CsYLg0N8ilfOuImWm9aOSRnzZm9F2RhcA/3B2utcKqI/ZZ3viTR6FUmXnVlRqBdpg2qe
NXqNPmP95Ng/oSv6j+cNY7t9lptfgpSMsCVRCBHqkrrTKsxAsXqdo2y6cB4ML/agHxMz+T0yJmZq
PbChSVClkWPbXuY+KukLNLlBDcTTalWP2sqNNcSTkdFwz459LoioLdA++2IkrNxVgqlcJO/mvOmd
bYB2MbQrS4Weq1fbPimzs5W0BCf586liUBympm6tJp2Zp64NrHMc1s2NA4JGReMjRzcysqRsoDic
8Y5OxyBGvJ2K8SttRrKnJ9J4GlFNR4eGtU7hDoFQwVZbEvzXJ2a8NXzGisYpL2LxY4HeNKilMC2d
gXgirKiSrXQgwpLSS/0eJcG606L4nPrVPU+sdJ+wYGACqtauJX6yfOcqYlfpdsoyMFNpp25Wrbo1
+5FsaxZRH1Z9JtcJqeZnw/mLFlU7wDz3dxB2j+gN5Ol5o0kIMGLiiRF1Wj5KVYcuwpvXgU/8MRta
+D29PhAp4P+qovhLw7wJzgrgJF0TsbPMk1VkjZSMlQhnYKobNVr9ppYmm+PGjQ9lF8PsKpt45819
s3cEOPfIZXKnFHFSWrLs+FN2z862yyJY5CPVIeHiP+G0XYqeYNDZGuVp8lLBUqT6+aQQETuXholm
/FW2Tv2rivHY0RPvMsNvNuQdPMy5l9dySKdbFNUnpQxzo0rL2VZchXbVmOubwQWRYTTJh2o1g4tk
0YaWhoAv8jNKoYxQEsFE4ubEfwLzu/EG6yOoR3R9bvGr1vCHTvaU/WKuTqYtb7HRdg801i5Xbwx/
Y0KYLmh/uU3K8bU0MnmpKSmcMt31bgeEkOvoAQsM04Fd3g3pHo/9KyzvBd9ngmUntB26HSHWad71
hyyHNdwRZnvtT3rpffm9iXizIbPadNSr7ZZwA7ueHK0WsYKJCLmsQM+IrqPv8NEJ9AjekNp0ziol
9Zp17fzPtVHh1izH6R5FzRmnml2tEYMpBoTvmEG6uBZbAiokhgUPyTpdUU7+PBYSWPVTCbyFeUWz
smQPkzY1/jTQTw2TSl9j7dctQBFhTsQA1nthqxqhQdKvBTrTXRFBnqiE2EwC0XsuNiP46sCH0gUM
83vUD/hHQDfq8CpTAmIMYzhGjbav9SLMlxAVc2L+40b9RZbar6mcPpcsFeaWMZEbs5pWYraNQ62p
GzTO4CK0HE5FDSgLNRWgCeySTFGNbWWR9cN5v3x0q3U+lXJrTT/h/VOmAP/vyCrw7GYj3abhqPfI
iwkysbcop1I1hvVYTfvOwiHvRiaSS0Yy1BLo68jD7Wq2uUAI/RXxQj+bXmNSy4yfJhU9j1C0cpN/
LeSsjkLPd7AMvVPsbA0D4uestUvuHcMv0wm6vRakJrCzygJgBNh04Iw61k73j3m4vvOtBsqWlYzh
yJKtyOs/rMncnYotxloa1hqqoDA2E2uVuvqpXOi7E8i3l4bhEmm5IzlPQXfShi6hzetemhyiaZ/H
yCF6zf7RVX+8Je4ZGSyEqFIZ5PnAjeyXvl5jsDZ0qbVX2HvXZFpUocMoHM9txhi9oXIsAdFpgc94
UVQ78IrTphEzodnR5G25Gp54sSZ8DZLeRG+s21AZR+x34JRsnRArhUhcYiODHjuTvZW0FqmD6Xwo
x/IeeF19rirCXCQBRVfPo+Z0u+nMRXiBa+fBrUiZg6TM1tIMHurUdq9UUJI3K7HFXtIeLBhGBEcS
/OUUcRgDMdrNeomcYlr5TU2wVdnIa+/NrwabsmUi5R2Bo0NH6mtFT80TNwpF++/Cq+oi47XJ5+7I
Fe5oKzfHdDP+6UeT4MCs1tatxXgvCe0oSEKzoXyLa+NvAqiTLUf1r6Vp302iitZa/VXlbXJGYudv
PSf7NzrLqMuMi32G5d7xx3pj4iLc2n70F7LVLSILgrktg2xlsidrE8y/Pe/qAIjPwagSYu8C9i9l
XbSwlIV2agm0WplYC9dzXNlcZ8sv9rw0WSXlC+G2nNsDwyJfyxgsiOlidb+ZYawzCpEPbzyoTnrH
3OiMNVntvDp+w1Y0KZsQA/8xmK0/0st0CN5JfpyE2yHkN0ITWvuhqbKeBp1LCXXko4q+DU/WD90m
54zEAkmmYpaBH+aTSdr6ipkjqdZ0GyLANhJby8FaBoe8GKHty/QE1vJBktE6lo04FzgL1plbL4Af
+mG/RYY1OhbPMfVAWjAMUrn9GRmMaOwcGuE8gqf3xmHlOhMc3iGwjo6vAUVL3nQ8rVtGjpwHg/JP
k8V/z558F/8IkS5lZEugOal/CxTwWw9JFxPaeGM3kbXzWLbkiXuMS0LVR2XUB19zi13G2G872L90
pfmnZoJbZKSQsj1wVwxZLJigk6Y9YgO60mgSmq6ZZDSPhfywvGg8Yuyrd2LW3XXN+mmyXRb6ViNQ
kQiu+3YXnJ43xej8E8zWmP2lzZbhRboQgu+RL+xzIq2/1JT6ZyHtB+Tf5Joo4pqNJL14w5hxvg5G
yEho2FYR/Q+OM17glqA0Gbh75i3pRxbU13kk7bJgCJaJZT3Wxa8dclYKpiI7mlV5IFq6OMZ6LA/V
5DysipxDs+GiNecN6701R0ZCAFmBzuOzo1zrpf8RFZLifLTy3ZTbOYHz2kQdYL1lXrUv+/aPWbf5
q2AktGNdhsJjsJpr2ctXiip1mEjCyOeqeK+okVTSWYchAImFETyMgL1z5iTkcaejvR5yBqbKx2C/
UI6TzoQ3qHOK9lNEb9g4GMzbnFaAqJMNMRHHBqDBGcncdhGyh9UU+482qUmYm4S+VSr47SFcW+su
iRI2RNIQ6xYg+LrbN2ZtnSYVE39BL9ZljN9ysAgMGkZjKy16mrnWL8FscA56YlfG7GJUTpYpozHv
4gYkQ9cBrQ7+cl7j6OVaRIW7zYLeDO2GT3lLlOSpTqroUurTXp/s4FhQSx8GElHwjhNj4ZnFlTgk
bU8GOo+DvlzLyGHzKvQ2KrkGWAaTDP+EGRvFrmRPyQpqag+zsGmVySqoW2vt6Ha2sYxZHLqqG7c+
Fq+Nr0ek+NG3NZP7s+Czci8NJSkVlvwhr76VghBbJYdDD04fhD9JXzz/xWVhgCXWZBydskZsMkWA
ENDCJfk1WTIB28JJz3lE6ooaOnMnqyWksyLo6nnh9we6SU8jYbvuTPPA2XFNFaWi3og7eLCbZTL0
ne1hU2jZcOLF9HgLdVzIhdD3Iu8vTOWbtWyk+yNyWU4k0oQATo0SjYiPhpzN0JAakJ5FdU+9NiSK
xv7lM2hZYwXiIeHvCKumtN71Yd8NX53o7NfG0ru7n3WvVYt+in6YdA9SuN6dIvkiU4C4KFjArqMC
sNzoYR2NVjid1XnQXOvQmlN+8U17NwcABjkGKzSI0Llyt06OvSWZjvfKuyY5mpIorslYHcgANpri
oLFKj1LztU2Dl6SceRPpdOeqtsQag7RCslha105yfkTAWG+DgAeZACKoGeXdmuVG6WWBW1ZOd3sa
TeYDuv02oxonWfgdn1yw9LgQecfiroQ17dtJfJciB6uYAaCk6UdQZKvpPgZGfJW6XrJueKkiOl9G
N97JYc658TEzML5PsrWpV0kIk9aDw0q6UNPKFBMA3rZZUPdLtLQZRS06uBqGQkdTZ45kD4k4/204
xg13srbDtplsTYnIjcv9b8+YHSryujuk9RhvulTm4WzmLg6qpN3beJ1+5OX8LXh/p/5QkTfUWzBs
BwovPsuzPui3ceLykwFJ5lM44n9M8/pSykXYYvs9q9U5OpWEDyfpnJ4xNOZXE6qpZLldd+Rz5Vnw
6Iq4vo1uTQ7TwLsOx1B78t1Ivwx21V7NtjjoTf3DcjTGzzhzDr6UFDSdszbB/66MILbeJhW8MOwn
FstPNjYWgZUiX+wHGuF3m2iFlZ43+alxo+Jhtnzga4tQLc8CDUuYVHYhAYPhn4lBd0rM8syOlh5L
DPsyIBChzzrzQdzCYgomcrEv3PPkxi3sRf1icM3YtGQtAAvmFNEKRrdunKK8Q9s0ssByirlmLth3
L7FW648gObbuDrNV8ZkznloTRtPe2+Fed0VxLjAX0Hjmxk+EiRi4DYnAnDXDB/3iMF4iYfu/AM3X
bH84FA3GP1SHJGU+s2LauP9TkX0dssu0j6XR/qYj0EFTciYEqRXq2MG9UdWnDj05rwoXJ1DwyX2c
yIDyqfVsI2FCstz4LKhAbvSPjPP7jg3iYVjpyoURcrQzMg2zzEhPgwq8ddfgN2rJLaJlHXnXchMv
yGJtHsn96PvdMOTGgQzJ7CVCGOfqTehxXVyX1jCfXAYYe0UYFSOZ8jhq2AJFYMXvMmXsGpdtdOZV
r3AwNgyg7bz6XUQUIsA60kdZ9eauZTv6zm4bmd6DyR7E0JtZIrgjVATqungvSYFd4Tdkwr4nYYE8
zFh/i1hoftdWwxHoOXeXWMTV0Or81si3CBqyHvlIMQSHEagjlKhN3ZdXYlRS6ida9DoX+kVn1g/X
u//RIVDmea3Sj6RhvNP4+MVGBcPPUBYdrbF2KEKHchAXkROkXqLKZA8FZxFeaXSXpfvHj916l7jD
D1OLbzJBcNvDs95FLlErOWz0lbSLh6N8/8SevmYTPELXbMimrgAe4tdTw2PEXTLiO/jpSgafeZ4+
DNyGLEpMd8VnEpdHdMD9t3Vb0/3X41NwozCvmU09bzLH8K52bOsXaEybeKOxD/pZ2ARVuwVveCOv
9J+dHHpEaokPURV5X98mHiDLobyINEO7TXj3W8Kbm2Fv/o6YKtsxPqSlmmNCSdqYtOMxEH+XaDuV
Gvo5yUAfCD9wjqZFgGNXu+g7W1b1Vml9+kiF3lpGOFQDTrP2PF+iqRinF6Xc+qR10dfEOOgljcBP
igqhQvCcV1VoTCuREAy1fOnKtjz7imA3bZo2loWyE6iMsYZw1++abnEdpJn15sxjsl4AvceW2I+3
xoBQ//zSFZx30OLUVhZDv9drZOFFNZUHNSrMAmX8W/VW+laIl0AE9ftgRvHLaI1oLrLsEYyJdgN8
sBNJ9MpUR51bK0iQ5wXeI6+i5N147iL6iczBqCIYsXVfk2I+d4HjMU7J1WteM2nDZHaSBSIM2hzr
NHpYouJANj/niBUW5gJCDGf0YVIycwhQswEWIIgl72mhHUTY5PhmP2ZHTru2HH38JUV1dRQ+yMpi
k6uQmocDYMEt210UlU5bX826/GbU4O8aU0fBYI7WgYqcjwTFxmoqWfBHSoOKS6W71rtp3vYBvSy1
tbq4FPxrMuMG6jvN2AeG3d2GmZZX5LH5rtg9dL3fv/DAvpWUwYZQIjvs82TcV8jQVrLLozOy7y5k
q7lEEEn3lqMoJq8DqnV0GmIK3rLtv3k5GRDG5MmotLe2VZkvR7Fh3el07TttJQlyyjmVmjOF3UQy
kf2hnDJ/bWJNvlK/xStdK5KdI6iPxmpJ3567+epMDMo65X30lt6/IbGlxfVK9WC1Y1xJEN30uZdd
sHA4bCDVb+l2xuV5ow0Gyx48kMwv+B5rsr1sggGE+HzitSqOqPWMl8g5pn2fP0Qb/R/2zmy3dSzb
sr+SiHcGyM2+UFlAUZREUZblvnsh3LLve359DSriRkTGrcqLer/AASHZx7YkkrtZa84x1WOQT4xp
Ctsaw1QfFuW+syXxrHxmbU8gkx0+RZIIzxBFnieDMKNMN0v8bdF47pt2POfWcoUDNrB9kDeJ5izU
DXbFzBJ1wfhKm7iQd23dtBeiwVFOF2ZllRQ5vYrFTa9l74mN9nIiGfcZnVSEyO6+G9iRJIYS7kp1
aE5RW5xNbZDObBgQAUUDNZ4laY5KKPltxZkHmvJsLErvaYMJQtEcXtlZKAeMY+qRkl3oTZMCanrC
M9NkS7G10YFSOEk1g8xklLVbEQa1W+Kdw23WPEVUxTc0u98zTUSPS0+WYpRv18C67dL230PV3c2V
YrmTVo4nSBX+UKo68LjwMbRr+Uh8lObos7S4zBNkAQlQsRfH538TTf8roinMr794Y9337v0f30VH
bfv6Pf/+5y//u0nfi/a9/eX3rx6+/vkLGEV+5j+ApvavhqZrpgnBwRYK0M0/kKa29iv2VVzMqNR1
2iM2Llrap130z19U41cYGqtWxFZV+snrT7Vlf/mW+qsMQki3Lb4M2BSC5//6n5/T/wi/y98RmO3f
nv+D+LCbMi669p+/CCq7/+rlxdLKPxUOlQIrZ13H/quvlc280CrRawc9s6yNmkMLZs1xJH3iKdPM
+NCLOGRE0j7VBTkyrQDFOKBGeDWnWt72qCq90JjvLSN/be0sco2Fqaosa5RmUvhoK+qpJGv1wBTH
la/Ghh+tWanhCeHdRLR5DucrsOnp9+ZzOCdrwzjZRhoZEWFqURBUWZeay8mNrGRC4CatAJ9Z3wmh
pts4UDdVqnzQB1zJE1dyETMQsnF1OjMBNraa+xkNf9JBNe7bmFqaQDtDt/8M6cQDfwd/vM+qTWUj
KkgmWd/nQjicFtKyYDZuzTm60QpbHDJ526T526GposeqWoyjVVuz29dj6wyLdk0xZrlJMIa7aQvX
ub2NjLG7kqxkcWSTckdZprZXZrQ0sNDGJSi2BZ1/zGoAXUUynfXyDMahpE7WJ1C4cmUjgNyi9iLj
j0yy70I3vwNTJdC1KV/YYKOuGYviOC7HeVl0tkmFvJEzKunXCjqmQ9n7lR2IY9S0J7A+jiESKkfJ
/DTm4j5nl+gWefRsL3WyRd6l7eZcYv2tds1uGX+CbDp3TXCTJWng1nIq77UB7nlMd4amSu6lfawd
jbVfgLwISg1I5aWtnLEXFcswhcZjyn4KkgHcc2p9YYxZwah3gT7sKAaUO8Du8h7/70mn+GjRpEls
ax3Namzi9KSmjDhutZnCvbLGDAHBJTV+Jg0SeddDhQHDqbGY7GNKlCGYKW8ZizfgOERfNQeTUHog
NzFiU3u5DgiCctqOEMbFZm+4YgBFiKuH6ANA4VFGWGXxRqXfrqvwETmPiQ5WhMVnUtPRiqY7mGCF
NSdez/SKxnV6iywStDKKY2OuweuSlfPYh2iDKsXrDOsFkTt7vIYUwc5WvqQ6fkSDFNjVQ5NZhKRn
RH1iKn9fuzhAgOKN0XN2iet7N4eMRveYUjSwqPLGkmR6eSiYaeeUNKAgOLJhSKsgxSFj4B+mD0hw
NcW+Kv5eBOUtXLsDvWfShCRCQPEXZVnlwuNj1pslTOp5+D6IEFNEcCPhe9iCinpJVIQmOQV80bkj
eEqnAxB3Z+aDp0qrXUm+ayf9c4gzbZ8WoZcU7VcQRVTYMhDgiy1u0cvdZ8xp2yd6D9Wu4FWDpiGC
ejVQT71x06Q0llbRJ/tLyQToW6ckBGh4j9SkZI0cfaaINhw4wYwfVbch+PdNSzAFDAj/qUQaO6XC
DQaty23ozTg1FoWxuCuNcdgbywAbvI+fopVVYWhA/7mhI5E9VbL2WtLtjZruGMZIECtcrvIWvdGJ
90SV4qTE1l3CHddZFsVncR1QTHZgVhGmbiuxs9ZDVHZKe4E4X7IkKl/mrSbRxaUWj/o48SYNGNZE
AqtYGvqIcv4pKHGylsxvarNjE5rFDyEITtKJxhPSPgTfBe3AvKbkrKxJPGMx/sDkmBxqR696z2ob
AKUqNYlvSdpbC0L6WmuaQ/BaG9NIv4R6r0b5D1B/78UTeDGl03+CHmW9yKbgGN5ZFQ78lLbVvSZ8
U5hfWZFYO+LYNTIyM24dJHFlqEVs0eqU6NnhkAcZFdWGBEg7fEkttfCZA7jMNQvfzNAgFF/M17GY
7yY0wOtNOR5AHzmYENVTQgwG74YAP0AodJOnUyioQMxr1IIgltAziTpz8gV8srG6vXDM0yKMp7dx
llJX1slzkMwPbPSN3nylOmFWIcZO6JXYg8AX7JqIPGXO2mQvKNB7inD0I3cz8h8iNFp2j0EieRYu
FoVc0ENSNH7ErUKyZEgGAKrXq26hYc3oA88VHUf2VeLTJsRjTUSwCOEzSvxyMvEzKXLsOjOBEODE
lgzbOvZjeCe6UlptgziTA4pYujtU0mmW58VFubEKeONNWCmGb+YVaV5Gm7HL48oopysSUU6RFQqs
EnRWLVoIu0mFLdvNADbhO3FBw7xRInQW2RiFu67OnwCxkO4tJsBqbYzZYlSpyIHDlJZE0NDnL0RN
thO5kN4nJRPeVJRMsTJEaLsrzgM1vjg2rSt77K6nuqyxCU0vUp/JGL5foOG2m8ySqYCB4IlkIv+q
KLI2aIENhyQAgGPakcGAQblA0h6Lcc+eA6+ywYgHvrOZ0n2CiGuLBKBzM1V/ssrwqTYkoh2HRkJF
mIcuRH8QZAEtl3i26KT215kh1P2YpSHiTDTLIkzfq3h8TCACPC2W12oUAdk2hlgJtgO7xSJMek9Q
A951BbY2Az7vTB9Am+pzMSwZ3T6fxJva1QoK2LS5wt6IfYoUXlNwIO3MG2l24Au3nwYjeozxzoU0
ZmIC3mQNNbdVDVcN5Bw0cyFnFhEtjUwAZ3QVqIozq6JB4a8KssPJJd2O9VO9dsCMwMZMwdaRFq+E
BjDNyXUVfpESs1ngje94jRIDiZNaseTFA1GKUtecDFioGW3W2zk33ghfA28+jYclVuyjHo7uVOLB
afAcBA03Ml3mvVL10SlIjKt4zsGAkDJMwoRHny52x7h+J3iWHJxjEawZgpX2Y6tk5lGLK+lUPkZ1
41dhyZiLM3AabfZosS27vRSdxTJkJ+IOC/JGyB9ST8GiekrcGweLVRPO89qNe9uTl+Db7oja0bVN
o5cVVdvUo9OxCaYsPxDlg4rInG/0cz9z4aVK/QawqnakkQl6BGZoMpiRf1RhyKDTkPZ0RQQXHIEk
dJJs7YNY4xRPXf8ySCXb1Yy+O2VDd3kx5e5tLrX8Sg6sm5LV2zFDbogQUQuPemq/kXGPTQp1AXdu
+pBI4MzMddbu2TcdwO2hAOQDNAMNx27YBq6aty+LpMr7SKuwBE4J/5Nu6RABU/oWdI6YDPV9if85
GLN3LaUu3BK8DAgVD7dkMli1cZt4Jn5IS7NvYbbSCc1YCcba/IyCsCZyhDhbLCWZI9cEbRbyxO66
aGGWdOKASIvLo1eojkdW6oqIfahdTwfagMSHdxG2rTI4gFCON+WysGayGbtYBVK7sg6TyllPqSq4
impFzgBj0oZ1cFW1S+x2Ou3KJkqFy4bXI9qaXBW1GhxFjd4zagcbyle7bLGumZemrVmqsxuaRscV
uTbTiuB5DVFZ+odhWrNo2lE+ESIURIm5w1BCszIUL7pZI9c1QIFYyAIua65UitHVWHzUGIlJ4/Jb
Cf0c0g16iL2XWwZQdhMejMEUOLOT3ywRK4sG5alCzi/rJbwLhK5pbkBydxCd7XEImcFmXlIt3y1Z
5XVBcxfFJILri2I5BPu4NSehabtDr6jPbd/NB4U+IHwI2oSyarCUGOmXD8hDRljcXtbpex19lUu5
M99AV7ERDofZwSDLM11eMtYu+yFJOhcFx3BCUvZG9/mDiAFkFkX4ES/9VgwBgn3wDjQHQfyCAj2C
37LZkev0ecTwo0CEJWSsLXEqMijPo4mLGBMyyzaN5SZLzUCbXodyVK/Hn1Gt3mfwmHWpnnKB2ge/
A72PXn2prQKVaKe5WkJFNosxRIBmYYlo+TVxXx0t9SahZz1W5kEgt2Az1MuIepY7s6ZwR/UL7INZ
+no7PaRD1aNlqeFB0tXfNpO15hGTCdTIA6HqpJ5jRoYEKFH2Mgd8Gx0YR7tjCZ6L5D2W5XPBYmWd
DcPUJGosI89twmm4KQ7mlwU9RZcB3w5SwX3SuClU74ORDccy/0JBLjn6UJmOQRmWnav8MI8H+vdA
5YtmF5ftJ2ulN1Z6xYT2H0BQv7XhT+qpvErAe1RvE65n+oKr1gA5g1HWGxzPhiOMejsYQ4k32Qmo
Ejsoi7jf4pmgYoLhld44EWljbPDHfi7GWO5W7GVvFhjoE5QzLba1zpJc4oIxH+zSaDB3KKXzzRxF
LL6y7qxptaMvJD03oB+ctJSOOMTJTlbFGY6AvgmT7tlakUDpkLzl7eiYiVSd1AVtYo7z39F1mIEt
UBHCpuzbfk5OqPP7A1JvLg9rfJX7kdzHBmxCpf5kanY/1AylhnKyUFg7gz2gbQCZg2HzjKdXhrWz
14L2qjAqtjGNivBeGIdhBgkUIzRPZVymtfoUmiTP1f1Y7o0MlBFz6MIuDHv50RBnAu6YCmXhqwVc
x7AB/DjTwA516VMt93LHUrZoSXVtU6T4oCvRVIMTbqQWXpj0kYywHqgFhA5CUXzpK/2czY6yJW+e
npiMvoSmWEQiY+RbdGOctq4xXND3JWovUsDMt80mDVPyNclTrQuAeHiTEkI7sh/Lor/YmjtSmOw9
fYIJhpX9GmvU9+Sgu7dN6U4uSrb9lZdpNh7R8NEsOHNpjIc5ZMtezOxN6jutYjdvL8PCwB8YblgB
a5GrdwU+xMbAfUAhn1VWshRuoqHLycr0wTaHK3zmjQeb7EGyoxqgyrybiUDu5YckAUEwTQUfaQMp
SImOch8jE8opvtsWACEq84Q+YMQIY/1DavVH1CKcdvFi6zlxpEnDvMcySlXA5pJXO45JjFW6nLE2
GCQJGH6aho3bt/hvIl3bIRQdN0P52rUSpPYYpKEY38Y4Ko8lQ0FcgFRIInFvTaRcyFr1oOX7QUYm
FhsG9g75Rm4t06V8zJyXIkTuLqBo6HbJZxFGz4lV61cw206LNFsO8+Wk/FCrfAv7wLc6GQfTUu+x
/EK1QOtBeJfYBEp/RQLIvJGwYxvRqDGHkAfbIzNyFjqXlCCCQ9jeFOnb2M3ZlRjbarOMhE3J41df
/IjRRmQ6ktC9Wq4DnaqzPo5Y0yV89oZWoCAFZbF05q4wJuQeIXF/FNRNYwxuA2l0InOirylUoC9Q
EvAPnDBBbNm9keu1RkrCzr7L0J55Pa3xvGNXadUy29O5H72Z5nqZdVd4Lenq9tSoWtSopiU/iLE2
D5a6POfmrpTSgNBcBpcyUE5p3gmvY8VjJEriDqPEPAoT1Gms6jpY1yW4QUEgZMVJ0SXEFBYu52aS
nwhte8ThQiZd92TU1rJTDfFJKiFfSLiWSUcZLVYOfdtFpDVj8BPhKcfLMKCgGWObqsUAxi3Mk/sp
qukIRpRlNkkW3lMI9tmLzaeupjTUoc7jcpLFXbHEL+is2zslInM8Kcb3Rd+PbVIdcCO+GOq0OXV2
dx8v0cOiWhCWWwawGCVoN4Sl3/ac698eXp4n+VfaW8gE4y7xgHJsq6Zj2lkPimGhe8QEdnmWhaL0
a0J1AegGN0LuNnNuyodgtVeIDAdu0MtnwiXxAOf9oc0ROgZKzluYqexzNfFwzEA0UHvbR0rMSJb2
3mUzaTWavcvCSd1ERjvcRmON/2L8KdQ2PUSK0axKwZvWFE89+Bq3op3uqWzvlAGPbreSXUbpBkJd
/zFCXAGjhcSbdLNjy6ON3GPJzLMRpy5h5LwySGXE5vF5hs2nYU4HQ1ooWIC83ViKvuWTLrZKbrFr
Ful5vV2dyEarKN3LJrHssjzitTFP5H+whpzT3o0ha8pdTxGIYO88kD06B/NdIJUTi5PtJXRc0mvs
YhW9WdU4aVbup2OGzn68LkNpdEsycZs0vBbmsYm1x1G10v0S03AsyV6EEAf/BQJ1ZItlI8tvscLQ
nvcgcZIM0+hsibvMtmCnm9Ur0wNons6vE7i/5MHSCtL1q6AqWNFJKVaPCoiPmVnXaWe82pV4qez8
rq6qNSlo+Ownu8ayDf8hJ/ndoOWX1CEe6CETXPQMK0uFzNNwUy5a+QZF0EkhOdcxSxMxDreQKMiP
qOoWgJGsenpW3C+EVifV7aBL6Z7sEZBn5vCSq9HGVAN4hnme+uPYH7I4oZemEo8K39DUaZtZ9RLs
wyw9Uk641lRxNYOI2WHgrfzRVjtn6qPelc2h8sUfB7UoKlxK/JfL16BHoLVSJ3I66UX5AKcG5IDS
Z5VnkJeW8NxyKe0vz4I6f2xz64OYi35Tt1nrLugOnMvNYcSrz1i2BIMMrsKsN/wyTlW/8+WpqXyw
VFRlsIKqU/2iZjKvb7FJ3mQNSZsS5Z/bagAzLq8cX96I/p+934J2hEIIL7Ub5gzw+hhZ+zhUIR2l
b8hKb5uEJb+lWxUNKw55GpZ8KH88VzhRcmJEwHS4ny+HGekwIuz1eSI8jXL6Aav1sVMTe0fXrBET
30BbAxhhMkzgxc0pJO1nQZtCMYfdJj5I6/lyM6omFS0xNB6+l99/uxKG//Hb179NViAFUiwx/bHm
j2T4fPaXd6yb/QqJWT+Hy/MiInzPFPOdrvYf9iCOfUT5ZGw5uzq2pCCqcX5q/TT6GBNYTrEfk/Hb
q1jGw3CEZ9AdRiTme6kceJHrK72MIpenZUNktrXum5r1XV9eeqNmLzWzFVNM3/q26De9MWiIcbSO
OOJya5kMv/AXWTaK/rZrA2036YlEfTTPQ7q16BN9ybaLXV3Ydxf+wzBrXlSVw541GGNCbtuVF5FH
TAxT7s/5JO1VoyWaLU4IwyA5EbocCe3DhPAZD+tITlWXO8hTDZfcXvjxEQEG/uXvLGHDXiZbSH1T
0s43JbP1dQlziNQKzyBmV95QXJwrb11hXMZfNNCdb6Pr6ebLKawo+aMQoRwW1X6QcLg8uhwuVxyG
ip9FnnJc1BGXGeHn28CSM++3W+Vyv6wHYcwMmJVpbua2K/2+sjC04iEsfZsfxgzQmiC3EngTMdjU
Yk0/S1CI+CgRtbTEvFZjfKr075woJD/P9GuLSsHu4jm7HFREtVu945Y3TVCXalVbXPPqZIL7ACFT
Bm1IvZvRplv8uGWpzuYKyUYW7FNkOceJiQ3uAbuey814OSDeL/3LoyiWGq8LVyxCkWaObseVH0JO
/O2wrJfGZ2/0zLIKvVY/hD3k98ajXCTd4XIeBLnDv58RqjmWkD6xUrMVNOKPerTnK7Z6Cz6jDvBW
mDR7AEiPk9BNV4/zM/JZ9SSvhzqOdr0kiGJvoyeipnHgWfPv31Maaa8nhnUwp1K/ygIxIKWXt1bF
himnInEFFeNpwRa1v/yHYpzao0CmfPmegqC1NYKfUcOkr9bSXoMeuZdT5PpiDAcYsCv+TuVGc5qq
yK8HTfWGzG69lmoodvKSAYq04BNaBXZjU29vRyKoryYwy1Sv7qktUMFtWCSJ9UXLDT2uSkKql7PQ
ANnEtlQaeCppy4c990yPan/VmdpxaAsvXfJTb2eULwqlIN/qp+yV6MoQgKccCm7OEs3pIW4SD7WO
vEs6ds8jiG9yI1qhnBgyyVVuUOShpo8dLc2uIGguXl9LYEMGVOhssSBISq81Schtn1DlLPOjFRRo
maEW1qBL9FvZboHqTPlbNVPt0eXspa8XAmsRDjnKaH3GTX6TpyVVh3ZI9n3NGlvGsFQtkKpjbEei
OiLI4MOEqOQaSoueq45C+ppzg/Ubx/Dxz4M5IQ1SLWQxRXAlBtPYRZZ9S+FWBjU01xliFVLZ+6Vj
DQKjqo+Z6ixiBi5+UQtdJUshnKNasuIGBEJmOcPtv1jZbwdy/CgC6SzOevN7mqHSRxAmYxu3dTmH
wlc0VfEvj+r16eXRn9+IkOL6U1Cg/qRjurl8Q440Vn+Vnrt//r/Lb7n8Z02Jn1rq67talgx/0ITh
C5iMBX05HtqmInmzhoJH0kfUyZvLV/88NGNp/vZDRWNQmkQwskEOzRJtMn0sx7JjLetMQp3cDwPZ
8idZpDsc414TzG7GinBuuTjHGvf50HQfFFc0fgEBHPm4t8cgOlYzd4xdqVumAs4Lw2OoSr7MxHmo
GFXHmWEzl7SMovyIHyZMgXjOQC8S8AJtzmJSCUaSXBnXOiktdzqjgEOM6Kceydze7XPcZd9UVzal
0b2oZc3thQe8L9uHOGWPm1r285gCzcrUyuFz9Ci39tcIkb4yor6RuiAfUceK1luzFW1uXGqYvppm
b8p4SuaROsaaJ2cQCiWJ7HOS63qL+Qp5dPsJowVlXre1kRAm9os2UxiPdQ2MqzYTvWULx7SJ+ZxH
Kl1lcw9FFfuUQcJa07HPzmFWlNqetIwHuFrLhmIG9n/s1VOZP2dtsgtUvE2F2jPJMuLpEVTZtuJT
WI3eRXJjtZEfZNHaYYsehvwtzgeLce2szvDuLDk/l0KS3SoPHgPCyDqz3OLl2DIOVpg3JqpDNYuF
JUKMB7K4MYvqGogedmCDuz4YfEtk3XEty66rflCQyI8qml8YC+rkRp01bGEmUykMwg9mBtTc4pxJ
OBWl5GYqp/242pJWuJ6dPXQ0TrmwuGMMoLnFQ2PiOw7iNNwgjAfYOdL+tyeUiuFUb9QgOS/8soHq
YjGhXC67eN9WJRVj8HToDVvtaDIoooXXxYrUqObrPAUDmT20qHfdQYX8wwC4gri3DRvcjYAF6shI
m+sgeO0UypRxvS3r/DDBhoXc9V7RCSCWbFcW9XVW0s2RbiRR+QF9EsPObkEvdX2mYMQprg1QM0ps
HqLJ/hrM4rrGp+tEQ/yOcGM79VuISAMz2m1gId9KW3Vrl0W4qdCwSWjvJTgTeVRuxt6lGuH21rBX
KPmVCQnjNoBSTUAdpEbXWPIJ1/G+H1l+qvKWLsQV5XNNTNfZjyQGL245q3rzOVXLySoyNx3DYyuQ
jhrKvWJcBab+hXYtzXFNUv+7n0aKazSQEdnbyXGWjMklaA8F1Yoz5W5XjpdHl0O/ck5ni7E0j5K3
aiEgYDZZspF+Hu0QITwLHbtzYmQFlf4oorMeOfk6BNBzgBs99rjG2uQWC6ZtsXpDl9z4MrZg32js
cV2c8bwFcwojglX3KDobHx6Un4QKYz9qNXs4Rt4xTNXXCL+7k3WzYCtEH27dZ1Kr4GR2VEv9Zj2I
aKQsVYEEwdyCrTY0r3spcWNV1H4fIqhGd5jSFCosCgosCy8H0zRv23xpdlVH6diJ18XcbKnVis/5
MBZcAlnOJsZcdxzDUHlWYM77qApWOUHpZBqGRefyzemctHnmU3GtfGU9TJcVWi4P3San1LzJV6Kg
QOecYKOmJIATskZi7JgF93CqNJMvGTInngbdipncDMWSOwzBNuIzHTG9vcQQ3Sa5oKNrjPh/OORs
eXz5TV3X28DL762Cd1JI65R3+U9NTsMggiQUiYSPOjJrcJ9Ri/FtfYj8Ded+s1XSDC+lFT6LsePt
5ISEs+xa3zFutnX1SDNI61FlSOCC+yNWFVaeqIVdaV2hqi2k1EEr2c/8+bxQ9IM8YtCwu5Fu759/
PllfCI09Ot2MLSCT2ArBZzRq+HuYyRr/8rXLo8tBEuUVGMec9REAPpYqpjeZAFCz5VXV2o6da/Gk
D2iwmQsUSnAUmeCu06Qr1cAp+v5FbmNKwsPaLGT5a4CL9CkF9n5okjs8x5i1WkNhNloP4cING+IP
KqgN+5eDjlDPCqTE6y7vsF3KAm/qiIu1TcSmCyXKWEoS7yAiP2YSw+J2Wj2jilk2btXIjNP9IHEB
sNZm78V2IzZCAMCMqDzki1lrdP7Y2ff/Lda7aO7+C7GeUGWbpIj/d/z49ff4D+89r9oobr7/Ktn7
/Sd/1+yZMsI8xVJoFRniT72eKX5FpmeoNJWMS4I0EUe/6/U0/VdVNhTSyU2VQCqS9P7Q62niV2LH
TdR6qknKnpDV/x+9nv63FArNMk1+k2ERn034iPz39BGNITus1yhW6KCU8o2TmkM4wuzwWF9lngk3
U+xq0w8EE5vbP3Tv2ic2uifYTkXhzvY+mHcTFXXpuWOhHOwhtSnFvrI3ZG06+CMSN5dcWOzRY9pR
1z9UwR0uLlfsinfMIqpKAQhjrRs9Kl/1keLTwXYBl/7lnPyuUfyrJlH5W7rIb+8R1bVNsgnhvn9P
x2wCgX8ekS/dafMJo+ld1C8QwdWbZNQ++6b/IeBvRFQdv+qxcvfv/zhqg3/VQ17+usaZMnVNNmX9
7wFBJaq7OiHk17Me7fEo/5R3zZlwL/mt2+U/lPCKwEGCfa/dlYGrHWEmpPfSzjrZ9xa8zzOdVO1W
oZZ2BZ34Pb9eDuktVcX2Om6c8baHNL3FE/NuaQ7mNv3eTPYk/JTe9Fk+RVeAkveV9R3q0IrhfT6l
3+m4NW60VyIIwR4gXOFnTqyUAGQ4+KL7t/oxfxzWwtgBPF1ubk3bZWRTqg1xd+T2hjj6rvKrcSd/
TYDLPfpVAAsgJlEjsdzmvr5mfY5KYG/5pPe9lY8KEOLP5IG3s5ueix+Sju8WxrdT4BlwGWDkvoeW
N17152Qrky7xPXu524N+Q4uJud75EceaAEIbKJZ0YCPQftAt6E1HcvOPlkYjDJlD84bjPBfb5tHK
mUMdIbYQv8OHkoSJR4AMWXI732A8CE8hkkProbxNv0ONko4jncoHfb/cWSx7n/PxAft2mbh8HOHV
/FK8G7sx3aAU038SHBMng5aa4qchTULI895g7caRD8RFKgEZJqWGOr8MOdf0aVEyVKXbQr7VcF/2
jnnbvI1H46O8Cc4djoD7ERWJ6gylx4Yu6jb2XbzHjOiP16E/LF54YxzxpMyugc0bRep75tdQTyMn
ui1d9SfZhjvR73IMHGxyPjrMeMMuQmwFH3wTvICtqMqb+IFmgnXUZhcLQUG7cNttofbutR2G7nZj
J9sYR8Cr8hWcKgonp+UFNJPt5mf2M2/RSZxULCsHGmJIORfUV7qD8gRR49UExgzw2NF6toEdai5w
hOy7uc0mZ7oW7NLPJCEPW/0uPJisX02K6mhSN6OysR8GPonEAdlvmleoWoSXvJO4ssnP4o7KsPUY
fhjX8KaoA8fPwaN1u8QOl3YFLgv0iaMejOv8PFJL3+bqFessDVPYtvKKj3FXVBtaE172YruMJyxS
+g3Wsxv7aakdQtEJJ0Nascm5O5zse7gG2dsfRfKQ4O88lwfj3GawhulCMYti7fFHcOKcNETDLBNB
KhCbuu3eDY8YndpRtjDAly3RGeXOvtX9kJzwE40tg/XVeFgxT47x2Wzm9Q0aO7DOB0hL4cIH6Sjj
PjnNXlB5sIdg8l7n+aY/RJCoNorGGAjgc2YfTS64TGHSHfCFws37yh6jLUW517Rxsr1wZm+6oXiB
1jLa6IfkEd2L681e9KjJhC877ArCs9m5IXzxh+C9/ZFav8f3ehqGw/zMSnILvZumM1tUBEf7uTnI
qBT3U7hp0Sqf1f7Rvh1O3WuEfcExX+c7+Vl28TzT27hTzoCl/v34yPT31+QnBICK0KEdoRZfA2P1
vyUv0ReydLLSa6+lRlfYy16AX7AAz/z7P/OfBuH1z+i2gKvDZCeMv8XSNo0093KggG9Rxof1T9gk
9s7h9L20lJjZum/kpWaK/2Mt8H+Zd4T4z7Mr4m4hW7pmaCYyH3nVyv8lxFANawwadtt6ipQ/q3Mc
bPWpSKA1hA00QFV6U/TWyexsF1RPSWhrrmK9l+qIdNdoYcVKxkGr5oeSbbPH1pVbLSsxCLE5BWAB
Ea6fzhMenA0sgnanqDM6S5kYEWsS1q4RSrVbFvZPKT2XbmLIyEibsUvtKKtZci4Wtb7SxpneBMiQ
1NgF0BWfRNXrG8OM4fTIvb3JilLaUtG663J4k1zlphTOnqCpPlvlY0c9/x7LtjjZGaTwpBrcnMAn
vHX0vOyuvZrQQcH0YCIL5OrVHspDqJ8heJu7TP/sEcCS0ZPtGkOqadms1TuYLnRO4AzuVYRTdAuW
nZFS19CKZi9BTdkAG0Zev5rAoYyy1Bhu4oK3wGnvGA4AoNrtrm4UyS/lHCdwZD+LCmlhYy/UiJv4
p8cUdS1GMLJxKd9j2dNO8QBpslgMoPEC0XmpSzQLZk+vm1sji9ONPJNRHsMK1FZpolRaP+IhUgLG
1AI0CJccPvNsreKFCsU0adH2Wp1bO/ZWO0mkkaMmsnnqWvOUaGgL6H0z8ZnaeW7UeU8d/2MERXZt
d1stQ4gf9GbmDYOQ2FbrGElbtgAjZZFS+gQmKvmFvjzo4j3k9QLHyb+aUgs8vQJECNXxDKSFGoOe
r+Y/PA2x8dTH+rLV6AKPAbKFzGCRMLSs0WBdOYth3OtLeC+ji05S5Vq2Ik+a9Rtl+qon/W6pJHWv
hatlqnqqpuw9giQcgVSb2rspKu6TIHwQcfuVWFPtLFzAi9anG719Xh9r41YZY8IhYtJPdARo4URZ
VJcl3mKqef+HvfPYbltdt+y7VB93IIdGdQACzJQoiUodDMuWkDPwIzx9TXDve/ap07j1AtXhkGTL
lkgQ/xfWmktwJJQOdLzF1BD0qkwgisFHYax5bRpd4tq4JepyliQZFrvDK20zz4RJspXgZgBSbf1U
rI7oTMbmNowAFQpPRmXpTXWEEmr6XoOVMKW9TLUKrmymPS9bbnyklEOtkbJhRvs7tBwU5qNsoVeY
ORn6i+AVmNlD5Dw7+cL+EolaHQXD+Fyv23FyWW2CvWpSg3Rw16UMqZ3vIPw3mPJvJ48CjLOeFhtk
4iBRWnKvt5ud/miy2i0Mkl6sxSsRKWFS37AcQzgLPXqy3LTdD0yTEVewBf80aPGsFj8phVdpfINi
XqbnBemVNomb3Y0nR4tR/iHJYPdrZYvbLWxhKdEgHZvHwmrNo4YSd5sULCBiA714FFoqu6310GgH
7UScAIlqDDQWDQzvqrnqdYQLtSE2c6k0e9Us5x08xF0Hu7Z2DWUaiGtonyR831u9ItplyuByVahW
DlG3KIeaO59bazZ+eowBcGjFQSFjBAk5kNWaaANbkZPDTE6stQ657w/mOunOk5aaTXX6GPuo/Rj2
q2peIr+TTMTWBX1Y+2NMjAnJPNnBMn/hIaFovX8psd9KgWIA5Fd+vH/FYA//10dC/c07Ij0u6+TD
ihSZcQm6TpRRDA9IJV614Hl4gDb33USqhF5aJP4jKurZlR+WJ5JOKBcpARjQbLpzdWU5lGzJn6Rk
DD/U27JTP9La7zbtOT9DfUM26XbHDnOFs3EeF8nl3p19IOuN3eY0xd70024Vn/yV4qRd7A+3uiLf
lD8kNMkP8a/uxJIR95IbXqovxv2PrDihtqvvvEbmu33snuMd8h5i0C3u8w9AOCzW+kTgKhuQg+Bt
V0mLvmk7z7rIj6iBkcgjpGrNA+Us+3cWs7a1V66MmfFp6m77oSCctU4EffFtFgUiwTCu8WU/2n/s
ffOdiA9ixzMoQz1zGr5R/DSab7yOJ9alJbsZxyszqh4vQ8N9cbbWa/VCIR89grJ9tbbWVn4ASIjT
gkMMbugVAdvnkm7Zs38tn8hUiAwj0kel0kb/SNm8IXGkP/Y7ghChuoqjOh2q6JALbqBgcRALrX6N
rakcxwyZRzCPO7SO7PjV0de6o4LNjKwC3m2EnISefG6ByPa+gTpiFZmhNyBk1IX9TH0u+aMJ/t2b
+PWuDfemY+ETZGgDTWHFzg2B84SgBG8ivYznEN3WW95v641BcXoBTG9pFKHkmLbvag3xPShHtige
4zcQIBJjtgeVleeeh3PJr9exV0OChOYITcT4znMML3yetyw+Wm2n8nxAOxjQcAFUdhEfzMgfehe5
1rXi2aK6/DZCNIDH9qtCIPDFP9NNPrHdIMDyBwdxWEO44c4sn0axn5wPCS6o61wM42B+SLUvdlwW
QMJ5iqF/FdEzZvQ/7ATlzKcl6+sDjAOmnd5CzWi/WBciaLqUxezR/GP40nV5DR/on7oPxuRN+dS/
TO2G/zv6pPR9L0/1XvyhJ8MOoH+Dwr+Y5+LXUHmQB/u38ZYgcjY9aIvoH/2+2tmjx9CwutVB+7xu
GHrX/uAdoH0VNGsIqdhwN7xotJse4XGRr2+MS3YzKFVxUClHEw9b7aM1fBOoI8ddzc9/4OeVh7OK
UYeym6ca55lrye4LsXtN41rNtrkxDZ2jPb8m/7QABKG8w3MBFo1PJzI2SeanDNL5uzSSl6z1jJMC
Q+GI2o0O1Kav4ZUCOOQ22YYXqNzIIQiB12jZohA1M4JCj9IXgtnkKYJDs3iGg5vOay7Ow0wYE1Hq
03naixM68SoKuHJ1cofcZtsehyyYkIdkZwj+VDb5H+hP6ftKbT2FyHpR0rFDp9gu99UXCsGQbo49
AH4b13rnupoXD9og3ADA2NJO5Z4xfKW+vis7OvN4B83RsjfZe77tTY9igAZs9KdXRLXZA6BCAHd4
rtAtruJLD3OiZHujzSXiRaY/nhoacmR3Z+bnXOzcmhc//2wlGhdvwhd4pSNnXp+9iC1VnvNiO97w
VlHhTFsWovvOU96VQN2aN5yFR+ejkNmhuIQOn5NAu5XMFXzrdISttTyPhT89NrLbPOZX+pmPPsDI
mHj6OeM2hoJrg2zB+kOAHRmjF9Z+7+Jd39qf/A5XOl3kz/FBbMXiRjW/NXizxXf2mMCmB9gQc+vJ
SAarQL6ET33joryiq6vBOdGW90/dAwvjo/E88Mm7fWXu/hnvu2PIIIUy4RriZyMBjru2eE7nwN4y
Nw/3pHx+qX7xyhHaP4KbVU5TUF3AyvxeMJQCkj2Tuu08IM/QKbdu9dewMc7cYfUX7ZLcsmO0w0kV
aVDWfHhODOshkObZqe73tfxoXvWz9Vy9FlBO8ZmQoUq2A1edsWv/0BqwSDu2e+Ud/cfyQEt34YRh
FEKPmHyx40D34EQ+wmRUGBZQJ/x6xaYODzzvYN/emyMq+Fr323dF83GvZA/2xYCBpgQkswpMboCX
lIDXCd86v0uVXeXphBpdTT2aVMFEYQjKM2MVLCxpdaKrVP50zRdVhYPfvD/p1/hFYuntKoF9VbfO
M7GMWBpIVo1kHDmuTtCD38K330MC1jC6nZJdQkXgXJpLi7tPv8CmZY1p/4h2oyFQdKO35Xdxud/m
dD86FJ9MV0Z2+J8EzlIWIct/LLYIeq5RctAA0oFRs6/ReE4+Rwqv/Li0BxAJaQ97eqDiPXPzH2ak
L8dwfFnt/JH04wq0rJYPN5v7jzPPtGAv2UE8z378W3mTnA0dwXjOP5hAaO/KAwMQIM7KQ75fguaq
kFVJPXeNPjmXuBlo2i9HBMNZPFRPSPGN330QdV7xJhMe5uCt8kB90janHGXcH+FXcg6bip/fpvoW
2VThXmZsHc4WkARKAMPW+Ug/e8sDukJdep3ew/B5TZKlAN1rXLEYuQxWfP4yuOHnmpHB/kfx66/m
Vn1W4Ul/rZMnlrj10TF2xi79WAtPKUh+TcRUIu9KNq3iZgd2odoOEph4A+0V6FuIC4XLBrHZydt+
T3s6nAkqiFuwFcHwTQ4iDjpum9GqLHOHD/uZ6MDwudzh/fgYvnuUfVQBL2LVx+O3xdfpRhfZL24W
uN/H6qp70VN9KhYv+4UYoPnRguGzZr7xMx+KX6p2LRIPkS424PEsjiOxhxThz5x5yRX7xCMWXyPZ
Ew/rz586K06CPF30+EDaI2Zjl+zYPrMj4xTRdjYSW7SyrvPAQOmXFsjffKIgf432E3NmRqxQYFI3
bfyVvf2iMr08Gk81w5I4iPNr8a0tVLF+8W1YeHmui3PMlEDy7TXr64JjSjwKcx9yLM7yp864JSf8
eJFpTmRXj94XmCst+SSs4auOtS8TLBrbEaJ7w9ItYzWbUwI1SUuj7sPK59AlsH6rqC5ZsDTo7yDn
w3Or/XTt7zbetI/8TjNnlPBQUn9Tw5QPAOMSWHVuGHkw9XEC935LGlrm1R/pQI3r6t8hLyOyWjAf
XPq3kV06vtIXcRJ/rN/jJ7uxdUH+1XzTNTrdhozE8KczA4CmqC08+8As2XhDosOZJZeesrUOy3ne
FCdyYqkuN6PpjpeMMqPF5KODXUVGtKmP2IObS4JX0Z2VQP8j7ykRk21beNFRPzc7Bn7cXtjjXvIP
sqi2RId0XwMJE4w1X5ojZq58dDkpHgClXPCDyNvpW3zbF65K6CjFy3KOz+Vv5yV66M+AvPUvZ5+8
tifBVRC6zeuELL/8UZZHUjeJE6H1mtM92SBJG0y/LXtbs6ZwaGWwV3ChS9D/k0LzBO5KUImzfFxU
ned5aozosNDFxoYlH8coV47T/Q9QzZ5F0UsAlecWJwOn7bD+6f3h/vfuH92/zRojbuRZ1nFTHpSj
A9OdIL/1b1fWwvJ/fsyjfjcWaXztZLIKMNNtNBs/Rsx9pm86fWPLrepbKs9XrUUgWmpT2aSwaVzM
lvA1H6J44o1ddKiwanTShpVdE1A4pgGSEmE3k1t494HATbhbLNlxw7LRN32GIVdl4c/8CEvpQHhw
oqZUVBLRauEM0WwVnWStzDDKMZhzhnHk92n/gbsz9puhG58VoiGToszx0TFhJ9k89HoWWxu0CriK
1Pa56zR7U4X2LzXWObikehPNGopiRNnEvKlQQAnugxPJ0FwNi0BLpvg1SQKj0XVPSi0lSCCaekIL
0RwZrI2bkqOwaioAr1RHthZvHAcyLXZ+mrUJoRg5MEd94Fyvs4VBij0e4zS/SiFiHSErIdwV7cPU
4bXgdDmkoHH25cwkUwcxCFfnYNfW0eJwQmh6RA6xURCdUD9SIY9VeM2T8FMnKPjQk5pBvAHtc8r9
D8dnkKNUWkUA5FHus+hIf/3Y15CcVZivxJkUmT+jmnGdmaKi6PV9NDq3uLBiD8Z+EAv70FkRwuvp
3cT7ucdKwJ6sNx/D9Fc+tKytHeVbr/GTGoLcITFDGZXxb64DkBTeDIb/1WmTYcBb7FrCG91DSAun
pyUC4FUa78Xw3gFFW6NIP8phYbw8ApQNXxrjR5HqlpjG/FXEOedqk03M1JyfprSOMHxbFwAykxNM
0CHYXL+ZdLxEtkTru7xJvQ1VcIJY1sjxz0LmqdLSDdlRDhETZBr540EzLLfGwoM/pBIZoTAr3Mgc
2TBE49u8/mcqsb0ZMjiwodAZptwA1+z4BMwGhC0BsUhJ/O5idSfXjKcTDfBppq8pm8hGWvTBy9vY
SG8CD4TJGQpFjWmjqN76nmbs/r04T39ke58p2FprhNcd87TEmmj5c/JK4aS57Sy/9LL+TpwvWkLf
HBAvUt43nDrz4rxyV44hD0T8BNZvJexIECOar6AhrktKVK3qb2VD8hKIJWrt0flqp42ShF+6SWmM
SfJoVRTMdcEGQXcrR/9wcuW9hTNEC8oCqwcbQgDmqRJDENW0DGrMCiVtEstPcty7bRHtn2KDpVI1
09Eh3d1W5IUqcScTV2Bdndl6laCVbYSFfcCSP7J6/EonThq7DLezwzyo6HHR9YdWHcBgpcJA8XZD
8YpmV+OWkst0y6g21gCjBbEYLPkGasPOThpEEyVAFaFwAFjRyzDp8dbStoK+NO1xFCiSfJ04prrO
WcnJL7g+fxG3UjJ9sjLf7vu9mkNG1Tp8ZrmKsVQTzC2kSCvJBGWil7BB5Bbpa3PjuG2IRF9j3xYR
wWs75TUZ25vSgKEUFg6kGSBCrPRPzth1XG/jrSCxhGRTk06G4CA8K6wtQC2nY8U6WbaiXT0zgjWl
oFaqq8ZTy9WplkD2KWmNVsc2lw1vaZVTjyBIJ/ijLE5O84qbAs9mmX5YPdEQehrOF70sMJHZL1AY
TovZgV/T15QUMCMVvfQEkNk3JGkmJYYMlpo9oCRXIjAdIsCQtHiZswALy6bnFByJq+TOryanc63i
4jYNnEiC10pzNAJ2JiS7etZcasYMPQi2mDRsTQxvdZWmXjeDoTDzNPVBRLJL16dDh3iuUz/jiUK2
7j9kkxjoGlpiuKst4obtvvt2Jhb3RbeRu4YCvzxXs3aPCDl7T5Vt7IumeZYdvL11uxWjyaatl0kS
bds/RH85s/wriuCKMJWXXNR5aHtxO9Df5B+ZFHQZ298WqXBOTi/jUZSUES3O/PHLnJ3ZMxoK+y5u
vFIwJ9UklYABpiKE0dGr2uMTIQAUHmlyle+6dqPYaQ1r36kiRaRynuFWFuRfzBysWb3ryEPpTdDp
aSsfqxbdYSrnT5PoP0SdkgNVLJQnKmZak5qoKMW1kgAaCFJ3Y+0hEiVZQAb4TCfi1RgIQktpJZXO
tSVrCvIuBo1s8KlZqO0uBEkTW/TEZYT+3clya1M5xa2aRr5UM1ZrR3HM4+gmW8hGK4zVnaFsmzEn
8Wgcmf6SzUyoKpZ/O2PcIbSLsqivuZihUeow4Zb8gN1zwYKVHEHXS/tUVq6FTQ2a9/VtnHKaaLN/
njQmuOFoXYcV6THr3OBVkrL1Dk/kkNM3sWuNdNoqYRnbLqyDrAGVngB116QtiaYsoXMHcrRS7klw
Ogo7eZb4/V8ThudZlb1nVhZzEgODaznIFHB1bNsw4+oCY4IjrQyDghFyqnGfavUkwNSAmqxDf9+H
Jsc+KUP7NKXvWBCdyREipbAU4iFDZy9SjIUmYnNeEhLgFsjBGnsdb2YApCdEXCnmjEMePCMuG5TH
dbZfZGVXVPYeA/Pg2xL2vXjIMobjJrynCamsOuNXnr1sUTuvk3n9TcDHWkxfpiBiAc8kPc56X+yN
GvJva2PHGYoKq7RVbtNR/RkbwRgXfPj4IiTZ8G1Afs2c0jp0w7lT44TNbkygX7mb7f4Zcw9zzR5E
ymDvoGAyg2iN61hw5NbLsE8m0p95irwktE61GUqwpDhsWFrlefLczB3vmM54U/E4eHJWfGShfBvb
eN4aWOD7xHmzQIQGqgAar42hlzhdQYiU+a7jPPK6VNoY+CZZ0pSWq+hYjYd8DEjofMetYwAHZSZg
rzNrYvCeFkk6xvXy3GZsILixG7qv1LyNC318IUoJr4et/BmKoT3DE90yx1+lyXUTiBBMareHZPNl
qglIqXJlfs8/aRXFgW0CnSXQ2qt08IET8zVFomJL9Fj1zG6Ggcy72mp+W03DyYba0o0JLd70U4fZ
K1AKkLsqEHyvVJVbKA/RSQw0CjrqiArSpkeuEKTbdAhY0AyuY6MKalhlZ6jo3CVIcvCYExsNcIYS
6APrrGpUBtzYzpaMmHhwrmHYVV4PmmqblOJBaIFkY5FQccJvl7bUD5AY9cP9o//4dMqreQ/Nyo2a
7CthM+QrGqHSRMH9+8P9a3Y7O34iR59RGhaH+0MjeAdww8J5SqB8ECoqvmwsIp1Z/jYquQuczFE3
QpZkAA5RfzBiwYQvjmhKCa9yU+xIm0lIPqIqZpo5ndsaESuiqNrrTJ2M1SsGiebvh2Gur1KhWcHi
ILbv4KSUrmqgBycDAd39+lCW6E/6D0dBQC/96wFXmqsvRrNPV/HfXQFYqBM/TjP00PjlJziVTMU0
o3yUw1HdisHISIjC7nffdv9/ot//QySooPj6H0WC+2r89e/awL+/4W9toCP/l2JYlqLb+p3KN353
/f/+X5JjgvlTwfmpFkJi1Vx1Ef+tDdRg+ZmKbema7Zh8H4C9v1l+uvxf9FuOser4bN1av+s/2H3/
E8tPga72f6szZKSBho4dWWODp2IOXtWD/6ZfoHdhJWetXAkte5t6+tM2NvyO9cTQOAz8w/TVVufk
ZEvdqUsWKH9sET1rVn9JqYaIsJnzbVhX5yhdxKm2P+OGdSNbxy5LbgmT1aHOf+Z5SHYw6v9M1mcP
9uSow9saZiHtYOKrLwgB/Km2tWMtt6dEzASKjrewlbN9UWYtu9n8RZVl7Tpb9UnqpsNMIsohgRTN
0kEauQeC9cyAi+m1vXhtb4G3wI0YtWwBWssNWzFxiGRRoA1Mc4xQZ3rXar5E8CfqenCFZWZ16C7M
t9hJZawPxQoMR3iURiBOsbamZji6Ya1r16Y0vy2T87yLxXcCopi4dOOUOP1E3Fd3a6aFBTFEUsJZ
aaT1SpOOuj7vhrH/GBNNuiSMh8QIjcAYw21YKtMNFD7plfpZ1YfiS3NMxiTQEauFqWBYyntl6HGq
A4y3imzZhJWaIse0Dwq1ehAJC7m/gZW9qXM8OiF39fphBA+f4COBHZZsAHq7aEaSY1ujmrdH1gFV
PS/HNtN2ek5qBoveRungUe2cGNi8lsTUR3WyseP5CxQTttvBYYw1ZqDopvKii4FsHURrU1t+6m13
o27FuBDqWxhkxVYJjT9Nydq7y83uENbpGh7B7NwhE3k7j5m5r7LHvmtV/HcsLZTlaSiU5gAsJWVZ
zAzPTrd5Yh010khUuhFnGm3f4pBkvK3/aFp5BHfVH0upPaWT5JzC0Q7M16wvoxVeT1g61KUlj790
igMMr/KBrEkVIqRx0Q2UJ6RZTbuk+qbkNb0hkrOAWB0GPunwUVLobUDiFz4hfBulDI29ymIKaxKN
jRXlfqqta8M47zcLCXFBYiK4F9YfDmQy6XUVwEEU/lHMZNwxTtABXdgJqUMzMB4l6b1asq4AQSJP
jEzJjIggOI7kz5L0AIgW/TmLluoY0m5r1djvC6na0505jKxMn9G1XVWkXM8PddRFVzPdaQQFKHHL
gJwLbNsgLDNq+x3nKHRHvEZCUsN9odbXthXaGdSMOKXKj05RiHIEY4tRxtjNJfC8HUOu2tIBVitj
eeQdNwFmIotHr4d97bRg1PvkbTDrmB7GJOnGKsyTXP2Wpq7dEh77Ec09ayQ7Z4lHrsChc+j5LeMi
q+GJyFP6vgT/iz3OH5pd2Nsc6wUgCelhLHSLtzZLQugZaSzvCxsCldCfy1wvz4XCGIxqDswXRD+A
7Azc5zLzdBtMhBKFnpNRPvdzx+y7bwJcWF+lKXTWdTk125hHW4CNxFayjrPEJZoMau1P8kKcoEOl
TJLqUzty41LAYqN3peVmJWp06+ou5KpJy0+o/gDCwB66MaoW+J7AhKrumqvLjx7KGzsr4AQKf3Am
G8uW/M2kZg9lDKJ+WIcb8sZ3U1r85ue2NwBz9kSWzW7Z4DCxqfPAEleoFhavGucJQnoXb/vkYzJZ
24Sd5HcYsSB44AeS41vBTRvJKSg+I0fkRTOx0o7q2XtCE7QKcqB8GOZEMPZT1FAJlCW76Tp/0LuR
bYVh/hZxjDdMSSOfNLMyMIbaINpjUPfYNOA/5Iz4zPSx7Uzh4+FEhgyjqwT8sykMloamZO9S/QFw
Kz14psSQSVj4DGGWssmOAweHvtcX7/XSZgEHVQNGA8WpPAlXb/DLqmC+0LItvjT/oWsHSJIBX1Cj
KCh09Fyz2X6aE9ePPvFbNj3ru26x3orvCasPBMl22bd9sclk6ltylIG0aGsgdPm7mhz8XFZ2yQZo
Yr3SSxt5DaMMKePJRtlVYqQ5bytnXxaq5TaqUePL/V4cFWY3da5bTTJ7qPE7Y7TjzWj34HiBzufM
DfopeVxa8JPQcNpNOs+nNI25J5UFwx/pJsnhURk78lhwy5qRCnhNEm8N3i0JJUOrpCHePsXyAcAe
wfhEz04hnhpRGsEyaa2v6Qb8ugHOwQRwiGBY63kOqTLtiuGg1cnqQ+bl4nXW7PBAcIKFXJOGdIQX
SsiKMm/DTi8uBM+UnqbWBiLfTvYiq0RroS+P5ELiJhyaEwMtLh+DTf2SWvNjphQVFzsdeZKCSocY
zF7BgoOtJyzvWzT7NDUac9scQUcjEeTjNOoWn/kOSvquSoY9zrOCsHIb3FYnEDXGA+z4LqXQhR5k
CmO5aGbdbAS9Nriv4QiUhzMBHD1pT/nNnomygsF1k2VCunCSx74lJmasM2inQcYgaarIKPqF561d
yBw3RJVf9Grm5hv2AbiwczKwVzJx1GmAXL1I7QhT5m1iTFX6MDJYMSPtstTOeFCZ+mPkyFiIFhHQ
7J0A+e6aUo/EzgFLwMmOi2kst3rNHJSqBRU+c9MpHU1O5KX3iDy5Qi8pYTYQGic1zdHqC5qZZHSn
BNKu3VoOtju03DkCRadkjIYmkmEcxuOcrGpSrXQuBHvssTDZ56HW1V3Laq+WdjE+SPxD0UtogXrk
hG+2ZliDQoinatcOgiN3lZmYyskIYVDGaWqc9VogcQFqV0uwIg36/FwY+yGrDN8kmWH9KYuHLqEM
cDJjIxH9SNbys53EERpqGw09YXquOSz5CcTQdm7QdRk5+uNmaixuQEpxiNdeyM7zdHjuFy6AqCZd
eFnhFCJvW+QnswGPbZ2QxT1cQhpNlMb2H7WfJTI/9nfQwP2r94/IDmkOFiIi+rrSzzvxPFnhcrAH
IG407iNXGZ1PrZqqZ8RoM4oVZ2DW2idzNgLcSzGBIYFkxE1sJ/fyzpBZ694flnxQ8Dg6v7Ji7PzI
EL+lZV0BUBtUqEnXVztnWnjnVRTGMuxCYrNBCtUbPY7IrE4cVCTkQxxTlSC//u6navQetdh91JgZ
guANdOtyJEHe7Puvnhoc3hnwyPsPOZUjlEss+TS8iX6YBmOVD7AG1LpbW6CsjTr5gE73FpJBGKRD
3vzF7VCc7oQAL9re0R1RbZ/UhVUtLN0GtvPQ4FDjI7WV/v7o/un9ocBhTKq5sxtWr+L9ofvXR7Oq
SXsY260Ik2NsM6GpnCeNmJAjPtVsz14ITDXBtUaJ8LxM6U4rAytBT/0aKHr9eP9xR0uzt3GGwmi1
7t3RPvcH7e7q++dzM8LTFoXm2x2WoK+wBFFHebkL17f9lKDHaullOFuJWkpbdLwdabjUXi1fu3/Y
6Ty9GchJcp643mTlDZc3oMCVBySEIiGxWj/MDRJvm6WxN/eX9c7zsA32aoBP1sf7FxS9eiQ/l+m8
On3cMQ9cn3+zHv6hPmgrBOKOPNGJ2jWBzLqEwbCTsNgSYR+vD3c8xv1TsJrfct01/j9fyuqW8YYz
UGeteIz7c2Hcn5b7c9WpxslQkzBQXyDiLoeY6fMhXHRiM5cUckmixsf7Q7d+1Nk/zVCumUYE9GUy
essMMyGE1UaQKjh5NsXOLoRlg5fxvx/+IofkZBgwa74VUi0d8HlKh5xcUAwXvD8biaHnyji5P9js
CnzZ7L5zcoRkbxmbZQtRbSdRdxzCu09yfbD/+ajUkcfILEUhpfQf/ervvD9Y0J0UpmlNQOHIvW8A
+1lXDtOOFc5hJgP4Y7A5k74MyGa69smxxjm4/6FY3+wasySybYig0qMF5+iQo9siv46CfL17MG1q
Du36v90/UmabJK3756JnlGmPOF/W1+j+WtxfKJFpRWCW1jPZQygP7pSTxnQCK1HM7f2V+Y/rtxtJ
eqm7FCT7vy5suIW4q529OjQwbe8X8l/AF3bCHZqTdmPfnxDO8X9/vkjEgl/HZCve00789RTcf8v7
78vkczn885tz2y4Du433xcy2XLAChfz2p8pt4cbMdndWr1wVOmJ2Z8XGUFkX1ZojeA0wa0WRx8TL
9Ps+Dea5ukklMCowkysymkG4Y/ffMq+KzaZkysf5vc0ItcztyMGjl6McaR1t0859dv7nYXJaBRh2
QrQihn09H3yTaC3IizvZqtjSJcaTiAl8GpwzoZiQzonVMendJLSh5M8zIQMIKEEZ1DuMa3313OhE
iIIfrfUFOkFG8c5gkGFWeZ7EOS3L34qlvMqRgu9ayuj8xuStkF/TOEN8Y9fvzOzfUdIjqtd4CyhF
ijiozHeVPrEv8IyqSUG5FqckAv1VQNygtNDeBgTKLvZibu0wGwcLFqO8GBnR5MMOvTuljyVe0hqE
R9T2514bQYPn8a1RZguBFY4znaxFOcN1r5D9iGAJVqjNBFkBbqeQHOYU9kuqQbtiEHG0vyTmBKxz
C+Bx7DMMRIK4J8Sh0/VzjmNeveKTqBkJB2HMgqkpshN7vC8aksIDwn6RhogFvL6mkOt06zbGOdKG
UYeGVsTMQeIVa59TDBIlgWZ29ickNdSFWsINNI9+dRgDXGmWJ4Bl2ck2JtubLLEz0vrJbvfsQRHq
EHuj2IBNjap/zKyCOmFCQ64XuR+OkFgqOONLKs7y9BpaJNr3kXmeKTL6tuUtocwga9tNTM28ARR5
s3POOg0kkZxSV9lZsl96Vm2QpfXsV2eIl860PwVPwhKjuBxGUhIc03hu8wwFpczCHumdNmugiZbf
mUpPLVJCaNKxu+ohkneQ+fxekCyiPHkdkEBMQr3NhB0Tzw5ipDC+2xYdEdm/BEYgY5y74bGoBZqK
YNGnI2nJW97wP12CLsnpnXgDpSxTJ+PUpLnfGRWUhhjh4LpXTQl8cGtweEVNuDf2lXSJPPzBX8Sx
PaXODCI7M8/5DGfWzsqTFU4QkOYDYL1jpg9BJmCDC336XQ7KJS7a29Jaz5nifBDkFXoq76OlWjCo
a1mF3Jhs6ZqUZTm/jBkbZWrSbWsOSE+LJ35KkHQOgF8YsdsSeUWo5zlMb5ICZtIKmZTgQKvo3K0E
vxgvQzQ+Tjnr7ynz5Z0iFuY1ArQTm1JX0wU7N92wPK1wHpMJWvEcHiwjBAXdde9thLN0BI/Xq6jR
C9tmy9ayLyOjDIl1QiRhuUgfIJGcTagQ6intB5oeq4KzGdqAOuJG/JLVgZufhEsDeDE1OLcDc2Bt
ZuX949DZtscmJM5WQ35ErSzliIdL5aWzS3LD2I9BuCw2qdoiDW1Fy39vIbBhLNcWYjwOXTdvbNRw
s4GzBnwSEdujjCpvVQOn5U+O/sMTZv1u6yqBGsKBOap896QubMi1vOBSit1FBhiU455aw4AtL4Lx
Ourr0ih5mrN4Pg7kZ7sR8KOMbXpdxNCpM3J6SK86pKgITrIanaCY4xUd5fQRePPsOa227QzryYGS
7rHmFBv82cjmSP5NZ/OHyiLytUGw5MwfLTUi+Ld4JXjxSl+8nBQ9ObE6pLI2hx9tcBqIzQwkWu3X
ZBB5vLTyR5mklb8s+nGwVFJ22adMdozNUPujk2rvk2Q7+YT0bjLUfpNeIoCwz0aNUCIseCMvphro
rD+dlH+7lktk62HJWn1+7EqmsUWmkfje68qKWCG/DRnSEDIInMtTBz5jL1njqRrkJyddvkxZK884
5gqsDpJ5wRTxIDtQlnIowmh8UGX0YicyQfw5eBimDBrsFvsnhWns04YYXiclw4aA3dwrSCONjfq9
Y2KNSIexx8SraUTtD2MPor6meqPp7HRldIwg5QegeM1PTKpDr+E6KYr2O2aKgkDux06RQkjlCQZZ
j2I6vyaxyDaZMAFIFPKpb4cHvcn/cMScOm5kQUF5/3/YO6/mtpWtTf+XuccUcpiquRFzEqlgW/IN
SrJ9kHPGr5+nmz6mreNvfzP3U7V3F3p1A6RFEuhe6w121L50vfuDR3q/MEY4kZ5l7rUMnd/4e2LZ
02qYu+FoDzwbY9ZknQnhqIGq0oI5bgBEpjzS+CE1MKQTmAIOYO+kgBft9QrgU3zqXO+i9R0wK4W7
DKtaqvcqYL7WdAHCzMq709XWskTmY6GCJdHr6LFOrOzezpGRszEUXHTd4Cx4JS11Likba2B5+Icr
5mAsEdStu1OBc4dmml9r+HKsM7thU2QWZPUftctPHoeztYfnDXYfrYVaIW44yALe4dGZIZXXIfkc
vmJEDU+3XXoVMO1+yM/G3EwPvgXWL0AvZGWMgQoXa3TvTONsUsMFAevwD4a9VKgaXnq6/YiMGoAg
N4FJa1FVroajYrvvoWedMD7kgWtmoL/N5zxBczyPE4dkKTe0oOsvuLwturpEN9/HniEb7yeEx04G
3+poHuCjA3cxjcHi8QUJMdwnGZ59Y5MeIu4SC8UuIJinyAHPRfAlslZZixAPCW8YGNh5WNpjwFc/
paacOmvLGb4lRvJcUMXNXeuup5KwTDtI832ns2fyOoFUIgNn63e5224iX4kuU78ZNTCapMnAcam4
5KDO5y2j2n6IMPAKswkel/klIb8NMJ7vlGwcRJYrjOW2Wl4+m9zYhuXgwD5yWl2gTlgyIgOzIhcc
beLaB++V8PAP/pWNfgnS2FQ3jhByazpb3AzHrWKkJx5ziG913n2EbO5dOsKh69+jFtP7ylq1LImA
qfsgrg3jE0JOdCYUn5zkzcOiEBGQqN5Oaf86a+M766aVFqRf1QSlmyR1H3yk1w0UihZ19GCkvJ/G
Gb6PobkjU3lUMtdcZWgbIS/+ZlkTupJ5abNRpg7P9kroXHWm81hUOW7pTbu0jPi91M33mYzHsmyx
Sce3d9t1fOtcVznplBzhdfio9HYFGoUOvy2cETMSBKzelQ56YQrITgnQI8IS/I6U6aNRVfGirrIV
XMBVq3k7HCeHtZ7GFRxVkUoass+1pherzmkAD7WwvY0MOr/VHaaRYjXQmLOjhdUKVWh8XTPPXiLF
UuLIlqzVhFopuwEYID2Y97FOqmNoo/6jZuWShEqzjqw3wAqAvNRvVYmCncfnmJWYIXa2Nq5K1Xsb
YKnFQmYUHiEgvgU/cZQNRcK806ajU90PM0kLry6esxRyUwWdeBFqBtjAKVWBH4rSruzLUrAutl6f
ZS22lnmEmzqLDMomKqGp6xZ3eiV3kDPSSlRvAZ3gvhQuJ3EFReUFIrlng2pRhlG8lzXkfMwfqImM
axY84LzEa9+afhgQ03UQzy6EJEw8Wmmz7c2626vxKZ4z7IKTdlWmXrd3hdwigK4ePbYcc8Tcxf0p
jihjO0USkBEQIpsdVYf9IBrewHHWgnwj46r9GoON3UlpIKkZ5HYsBOfJAiIssJEjWAsKblRGZBcP
AQ+r+NIWybJqL4WUQrXKyi06h1Too3hHuQtebj4PS0domSKegvikFAv91aStGi1nHaSsIjb2ptjJ
j77xqLUpK7UofUbcqF5bIzbkssF3e9zPfcI/y1a2vpDcRMMfQJ9o5NEtVqDd2w4om9SORlJe7MAD
f+r3Htpc6bV/C+bAswsr1bZqPCC8M4OrSexyq1hsjuaxDHm6+xSLaivG3LRGKzkV6awqd/U7H/1d
Um0xMNyO6pYSc54t5D3Lam728sgUXXkkZlS6224NzzGXTWvWKBpfXMOJkX7uer74XezuVR3djdjG
SJAFm77PbF3fl+KojyuUGKh89o2r7f1kMIVMgaesnTo5y1gsVDnlkTaaOqwqmwRn3v3QDGNc5VbF
akKB6Gn6vbZLqnfZkWETr+1dwifWqrm6l0396+hDlwVvs0pAMyNEzrtC/NjgK7vUGv7BElQhGxme
QMLtxuKhA2eLnLAdJhuQsPeaidghQm68WfmOExYJCLkb2qIU79Gc4KHaopFd2dhVGy+r+hGEZA8t
gY8J+1v5+r+9CfF2bNdyALIJcIccmfgioAXNL3xILCRRn82qPntorWLkVQbsue6KSv2SBWxWZgey
SxTWSJ6ObLwmx6bGYfgoWsKCKM37GaNj1vSktJWebHbjt0dNh7E4uvFbMqbvrIEQEISlB2jYXmpF
9AOw2CfMw4H3TihtFVq1mBMVKij6BRjT8+fCsufAMp+9BIrciz5qspVGomKNdN6hZUfTjrm1SXou
V+Ov+i8VgRJz3sw+TBy9Dg4kfcFPm7s60j4VWv8D0yiy4L3b3AWxwl8BlzMqpXxze2cftJA1nF59
UpCluqtsSMr/HzTyf6MspakmChS/xCT+0wYyfWuSP1Ej8oyfoBFN9/4nqBAXbUzHUE3AHv82gdQQ
lTJNVVNRA9A93bO9X7gRR/ufhukynRSSZViagJT8xI1YDFmqxyiiUibpE/P/BTdiOH8KLon3o+ka
yF9QKrxt1/gg6uE6PWmSTjVR12j/VY8T+yzKpvd9B2iSxNP8FsVgQbU2BhDQAQ7nyYmmdRPvNMfp
N0XNjjccxocg7OdV12VQ8iyreKJi3TyQOUU7Ni2fZBN0LIm7NLM2YTCVT0FVmqfOci8AbmIhZw/1
s0lUcqfijEBxp31njqRGZ9L+5BZLKAh9cBLsNwDRp1vjlH2B2UYbjlRlYDw3Q5Utb8PySM6RR9T6
lSN70Vs41/3PtZN1a1MouIOK1V5SR7tHU4Iba4ItjNZ1r1M95st+tOz7NEjSfaIa2QZvtejJVKE2
Vg46Os4MaDZXixoHGL86mS3aMX7hf7qFZFw2txj6ySsA195expXIbo5D96AYBZuRtCpH2Pw04HnH
g+zyTUu3Xp39Rxy1AyH5XiJ7I2fL5tovxoQxeSHysrua2+vWkfPRLBNn5fm4yy0Yf+DUSWEVTQNJ
j0ymSXkYvX0zO4AMRhc05FZ1SCb8uv/j0EfC4GCWSroDSg7CvM7d4WTnUGvl0TwUZA/JesYHMSoH
2qqgSm217lqNBfo4qavXaPb1pd/3mJB4gftSYt6WeciR+CWZapY9jteN9yFWzEjGopKvaREU99ps
Di5ki88sShfOUFaviPtCdzPqYC2nIXL/gCeN8ejE9vDb6RV7H/SzgnBTOp3lLHNFi/Yk+y7XLuqk
5j0YUtKYvo3zYM4D6M50z7at+/xAkFCh/qmQY/Xg+muFd7ZEwxLkEHaaiZ76v+NdmJPv0YMHGZJN
N8/e2UzhmUfZ8PMaocf2qQjGDIBDjNCWaHrV6o9z1qcrhbU1+pp/DMgptxj6OPMdMo/Fir2xc2gM
SAFaU32RvW42WwzNxMDHfqikDHVp6xzSlKRIzs57eZuZ15keLq0eV4NbEJvclV+RJu1xzH2UDamA
Te0ozj3O9O1jV2rtoc6jByw54++91txPSJK8UQrT7tLSCz5NDaiMqHD0s16G84YiX3bw46E8OBFM
KqvwukOglsrwKWw7v175+NpjLqPmd0DVtO3YT9Hl2qR5csxTEjy3kDhSXHbYVhJ4q9tA1HvR5bs+
juHPc8XELG78VQxmZRHjAA6EAcGBWPOee/5Bj7IxdT7nzg7N1S0W+fPRixXjlHVj+1iTlz+qrnI9
yccGYefAv0K4TTePXjfnR6BsskP1Hs/O3w7DqTGPk1e6QvXi58ggTot1XHfuzBCe82RoyFA1anjv
UsSHomie4o77HvXJ8L4VcSRtiPsuxJV8AjF6ndfN/s/xrFG/G5m2n/oQEf7WxOWzTqdHh+Qlx9dm
QCwhaCa4/VWiXWOzw90x8etjIUJjkOWoCCf4C/77pDbEMvLDRf3rBYqgP1eBZvAxhvnFJVE0k6fE
jY7eNZR0zToeoEzKbqo1+UV43N7m3uJAh5p1pihkjvhN76XH5Gz2/mmIdW8Byy775pKRUtL5XRXI
FwVg88mdUiaQDZJPhf9+goUeX4kR4W/rgb+IS2nqx4csjm6GjsMK/4PR1D8+ZAtERouWRfIP23O6
bcsf7wiORDvqltfbAA0te1Nl7SdF11g+gtqCnBDNxQarL+2xw95qQqb+HHT8zbXeKnbqhOpALQZl
LAw09tPIzu7nIRJc9niXmXXi7vI4fk9nKtxUCzflHLwl8MOe074aH8opZ0tKTzboUqR2l/3slNFR
Defo0oaD8my1KJzAH+yOcmaZIQWV53iUyi65rLvGLjzU4tz8nKbIHhnzpLBnVeMvc1pdgjCLvyMp
8wLWi0WsHeFZHyXOmmTDMQvJ25RDrF6i2HQ2dWpg7tj02snMYDvbvpp/IqEDbKgZk82UiiRmpyd7
fQBxFva9+ah0NI4rClUI7O+mMRbdPr3PZmQBRU9Oc5u0WqYlLz01jvl4nYbVHA5QIVSKS+E2JmBI
7Dq9NnI+wSc923XQv/uw3+74ds2XuapntOUDQHDZWLz794OjdSstg8ePnx3Lnzax7//5S4Or4B+A
XpOvguOBNzYt17KBD2sfVmZOrI8Z3sbB98GBe5r2dfLYB9oMYWqVxLBDF1VPrn9uq4vtons1+U27
MuCePqslbpJO3gV3QxCPB6NC3hytK//A/UQ5sBaFZpopGobxvX+4DcgjGZPzZPdD7Hbuh4G/Tb7F
WGGiVjE6uzTS81UZmdapNBNlB04UY4je7C+ZUrmL0FTMl8npnjxjMP9Vg/4qGyP41oWZRtYoMKzj
EOLXYjmNsR9q1UUVR/RDlggUY0X0eiijNppcG9gjx+t0MVHGPR37oCTq0uMQA8GsdLVB6TQrz15s
pGiiGd6LW7TnSSv8H5FCgbGvyh05rGyhwcG5T/VuXg1xD9Wlz+i2GTVUeTim1Tku7QS1aebJ0ETm
jCxazGOOGh+PBut9rBLv2Br81uYC9VZISsYKEyUUEhIatWwh9xasCiQXzuiV5MHFTQW1V6dayJic
ZyqVghMjIjGyKxscGxXQZtPLLWSOfYb9obEz+JMD7Rz0La8SD1BwjU9JXQrrRGSoRGOSREZcGenQ
XKwQbgPySMYaQM9/H+5qVIVGPUTq89cF5VGrYxaHxpLxNuOrfLS94AcFGu1+dDvrswP8OjCC6Fmb
g+EJaiWiYpbySC6kOJYe7pBaG2rvtmNu/cDVvzhzZsHHxeZxCEL1iYfLNzlBT9IfpWU1T9REqp05
oeOJGprype5c4GGD9u75QQzQzhvOduKWR54+81IOpJsgTzbBrAt5AgNOjT8HJ7by4Wmy9aLB6k3f
DSiq37M0Dp8AsV2iIkRB3rTDJ61QvG3s9CDAxaBseqW+TLWmnmTvNqMiW03RnbN+XUPO0HNS1vIa
bQyBf9BRRgW7OufUNn1w/PIwLjR3r6DrR0H2djheAMEoGwfvllVldcpnv6fazzaOckDoKp9VMNYs
VXkayFEb4quC/cZTmOTK45B1G0vMQmm8ulJLvo3/K/hR/OVZp+t/3rUclQcd+C24QZbm2exr/6Qh
+GEyRqAG8h+J7qHko/cYxMd+814m4aFPanIhyb0WZeiJ9AF45tbRP7ldYe7bWDmGqUuhJDJGFaxa
Wqzl081NUog8OILsoWMWHt4jwFRmRyikJfmw+ue7riFUHot0Cop89/1//w/TQfSXFBLylo6mOhAq
PohPKhoce6hXxrcAyL9dA/q4K6Ok3yaZWyLJJvpeFIaXpgLOPMZIJl2DbuWWp3GuV047Je5dGBoh
DgSzjYwUd1p5SptgEVsXs0luZ4jPlQmUJq9hzxmKHZ9lTDbQEuxNE4GXlQOWGHVqPdj0kNBIP/3z
v1jkH/78F5NIsEyTgr/m8phxP/yLpxR38tke/e/KEJ8qLy8QaMjZqLvGS2OAH8+HwF3ahmG+xKqU
Z6rYQpEieK6KbId+oPmCLx180gIvS9n1u+J7ajT1xXAV5cGxgqfr2WXurM02DDfy2nBS0FQ4mRFF
xuFrNJJdDFDvPqCnABNOHl77rdMc5FFiVWW2tsoJ3dmiU1bFhDNnURRxf8aRc9FYoTAzsngTaKEl
rgXEdewT9xCljnNt4rEhfy37A4xfXNB05GIy6iryeW/6wSpqW/fFhMK9HvVi3HlFWT9x1/guJ9Tc
z5CuUtzHeU6dnV8AmG7AHb+mwKzNyANs0YSCjMBNHQMD5Oc8VV3nDb4nam//3jUncnuxoTxljhmc
AOiEJ3kkm5B0OdUbt8NH84+BaA6y/T9//PaftCG+8Hz6rm6oPGsNx4ak9OfvVTPwWfXG2P5OXrm2
760IuUGcTk5jpoJIjaZHw2tp4CNBQtfDtSW6ciBV2lWs29N1WtAM/g6IJunPIb3zNHUHBqbV0cDB
mPEhqUMPz83sc1+4/oM5YwtJESXZWAFE2D4tnHih5higJ3ZMjU6cISfOQfCFJ4p1kGfIOMR3cVUZ
yAMT9RGuKnvyDHnVTIMOebtKONXGIob0vJHzIpweKrxYqZtae/y6EhNdIHEoGnkkmyv10GbHQ6UV
FmInrMJqw9rCfs3X//wpaPp/fgyk+kzNM0wyONQHPtw2sYcAtx9ZOo402KtGfpWcszp99PDv2jtl
kCAmSNNPWnKOI4OCUYlHpozJufJIMKZWg+bB6hKTbwNjBRmlD6eXD/GJ+tt9OTx9CCfi1fUgBmQ+
haDA6ckZsmlgi92hHUBZ4tfbuh4ZfbLCuxlFzD8HGiVHhrGFDPJhIG+C5BSwo7vFby+mUGMDNqcc
5KCMR7CI96Fbo0ovCj7zENK0CQWfa//joZzgy4rQx8PfTguNQnhYf7yY6LfANZd2ichUR73/BKQE
KLg4gnAGz2s8UTF6isbgyRActQpj9Tt36LAnCtsJ1msRukc5gtkAeGHRncjIrdsBzd5EmIF4Sjh8
anTty+w1wSM5txENRbTxHGVWX9PMQ6atT7TjHLj5c5nqBxknfQDCDmDCNgsj7RU4wKT39YtNXm5X
YlC2lLP+clUtr+blP39xdWk68McD0/DA2Kmubek8Q7if/Xn/iItCS4Zez76T5uETtv1xvus6MPPJ
UK8x+k4OslfEeqguQx2AGzlmdN7ElN9Ghng7+ml1DbWTCvHZ1Kmkap4JW+TXZHh53nVOU+KHMyHJ
1IZ+t1EH7lt60m0ibWxh9Q+oxdkuKz6UOD0n98BrEqJ02uzhbsDCxYL3QRdNOdv1OqOcspQxOS9p
KSiptt1tZAwq0iFjBbJz69w65NpgHeTRrZExO8SWlls0pCcxz9GrFGcocSibD+f9NmwhMrIFsbKf
hevgh3kfun+7VNXwSJzs5d+mem2LTxV/o8OsjsoR0r1ylEdR1HzuE0vZfIiPYtotJpgadwhRi8UY
mfPb+R/mDehIAwuzreWHgaKofPAi4qpNkHdLl3e7+C0orwhSR9t6ZA7DzjIPovR5ICmHKqx3CJoE
wWylJS4H3TGJsOY2Ius673YG+Ub45youPb8ucjtNXjNEadd/Ip+tHl3ey0pV2uFzq1uvhkj2JyPq
pmRW3uwefBJpk2rjk6u9jLAGa9utvsKAmZfpVLOn6irnCCwbrobp479KakomOuw0LO8UnLyeRn1I
tk4Vt9s8DpdDWvln3Z+3peuUn5WmCc5l2r5mflGhJZ6Ux64CsCG7XRTCqUtqfXGdm3X6pkYXaJWI
yUMNNOyYRcI+Pe/wrx0RJJ5Ue96UlhI9DQVJ/NxJne8qynTuiFJXhWAZyBqcE6rZ3aH/gL5fYogn
egcE1qSEaMc1Os0iZsXNfJkiFAbECTJEeQNRwbDqlgHEYLxwGfAD48FDc+IkZ/QjyJOBpB7Uggr5
UGRslviZY4d9veON1tgDfiPvNWkVyQvulLKRo7c7420g4dli6WTib6FBXuR2Q7290i0mZ2u/Lg8Y
aCef28E8IyHQegn1d/GEv/bFE33SLKo4SE/dQrfH/99WA3LebXHw4XK3c/kTpD9fzdSG8L9ZLBj/
scWCNG7Z4j/cFKksihX9b0xvo06bGmpk882sAxSgo/KYlj4AmSr+MaKeriLS1ZTH62HgfWkhre65
U6rfAsV/LriLf9ZCDMX80fIOjec0Jxa45jKrCx1BvCo8OJ0mRHvs/gTbzXuGDraOQtV9wRky3/aO
aa9GJ/ReWrN7K/3GvqRFkD4EXvBKWv/hn58vogb65+7EwqnZQ5GfxZGq4b3z579V8xJXH3U1/2bH
I4iJeLQffZDkcxLaF9lTMfTd5GQukNibQNZldvEQaGzG5GgG7WyP8Hd954PJQIglxpfYn/3DOFX+
QR6VxnDuVWxsZY+Kp43ghZgiG2tqkDmZ1P0QWDjdUpbbV0pfH9qkxXkQJ+RzGI08cslCPLthFSw6
rzTvOuF/HDauwutaUXAMbBoyqcpBHsnYbOrxrnMwRxaDH6bJuR2YTkr9YlipxbWiCB7sFFWfWIRZ
azwm8/UMMPVzOwF8x5IMDono4i35RVE86yx7qr6Ezt5+9kbVuGCo+cB6LN7+88ekfSwjs2/2+EKy
PFBZ2+rax2Slr2gqQkWW8h4Bvd90ufLVSPscfBuNb40pBZr4wttE5ofdv3qKVAR0JxspKSvOH+ou
yM4gMReeUiGWiL+sfYlcABN9NFFVfrMGxT/La2nigq6JpKZq1ve317AiPlOXFZa8nowrUf0p0OA+
J/qM+w66LknlezgfWcj7xe28Tn0bx+04C2Eb98Pb0CJ0kxbmv9x02OSpjTTeADQtsLzgaYrndt1D
Jz+oCSqOfQ3azLSL+1s5yJwr3qqhQQz9VTYCtvjoeZZxlCWiycu7U6pVfz0p6lpAMuIE+GoGZT9K
T4o7difxKm2YauminPAuv72CpVSXyBqGRVkhugc7oTvVUX0fJWr7KEP8KNALC9GrkV3g7MWaNEow
FssK8MvR9OsfeYIBDSxq72E03KeBX9VLbTf4VsCv5VfV2S9ViFxq7+EfmIUpniIY8JQi3mcjnsFw
Qne5D7U9TlLItgqcaHNK13Y7KKdbE6r2z27djjDrenLsT6HeG7D4/t3ovmkc0s7y0FEOGnOXWkj0
iZicIlDNh7AJtU2iClRMXHRf9G+1A7NEbavplFUqhWvRxYptXOPXAOO8jowvNQ/Iu6HP0f+9nlPg
8/GoBaG9CYcQ+UqjMhGTd9NvDc46aokre4a2pq0gwVl3xZM9sdlXIZNXk4VoWaSYe2dop0+AH7YZ
NZevBtWXlWIk2a7oouglBoYg52ehhkBMXJossDgdEqI4+TXHsFkInXVXdM5/mXfTNF06lPy+FOdX
h0iMyFrhEo9O/4eluBUMZY2eUPHuNuxojNK1Mb2nqWYUPNtMjdcyNnQlahq1CqPV5Tlxmxe65XDw
U/9YDQaSvKRC8G8atU2AdsSXPhhWca/Pb7GHZtmgusHRLPxpb0z5LlD0+pJbNg+k3N45YdRcZKg1
Y2/TW412d4vJAWu2+QGn/cn3ObOCqH1XZ4W2tlT4DizugF1QLsADNnTRROjBkchuEAhFMbuehsP1
UEZtu9F9HBWY/1u0hNKIIhvC3mKgFc11tjjbq2t4cH6CeZMJ/8dU/PLJHMMIGwV0E0kBq49BbbdY
jTjtwoJ9Df68CI+y8Zl4nMocWH8EufgWk0euGP0vY0YyoG1sP99myanUyGBOqqhBhGWDFWjZAfhW
Kjwo0VeBsGP7+s4SmxVfbGXssl03vgZERYRQfCvOSoY1pujJUNPnKZQYMMSR7qOb7Aw89tmWGUUz
vVYwlLZmYFTrrrSn1zAKDzDGqmc/TUzKfgbmq2IaHwzqrFCJ7occzGZfm48yDhpmWNWTE+xkV2eH
I4CqVuzeAWCC7lAkh9iC3dZPYfjciqaHtA265+kaCaEnBOlYAhOurTNQ5PIQWu1BH7uaj4BGMfls
0nCI9zMCVk9NGKj7OobLIkfDuQfdoE7lTmHhsJziILoHpoLHJQpSmzZPukd9RkeVDav/PlQtiGnT
/2Hb1Rdq2vWXoUF4WhUnVSGil3Zgx+s0iDoEnOqEjZI8dHL2TNdGoQ6PPQJ9A07EpozrEVHKED03
4ZREFcrbBmaLLF0ZIMHhKtlW1nbynoqjBc5pIws/apYPKKZMSAImwRcWEeiuzF568kN3fiKheZ+L
jXzg59YqaZVxac4ukNFxdi6h2Xo4Wys72avKwrnII1ctFp5a2PduGlGVcMEXqxO2X/Ke60YT4p96
9CrvuxaqOj8HZB89PkzbSv3w4f4cWcbj0I0WLMmo5BmV+avQK4YHBzMXJGH16FPqUehtkyx8Rdzu
u4Oiw7exmPa9m+HD4g0PSoK7eJfQsdvev5eNW2GlEfv2SnV6y7gOKIqFgUauvUSzQTFbDiidp9+X
Vb/xck89+tNM42baUXbdNp1RfhX9urGbbeWUl+s8EbqOyj4/D/V6ipzHV+wiLwWD4RzV6GhqYWwu
5ljFLV00Gql5YF+PdkEFyo+rdDnYSQ0NgrGgCItTqfWfZK9DQu+pquN3K0V0BRG4fF26ln+WjVfF
+KkAQ1ndYp2dKOfB99ZB1tjoKf17rpM4Yg/X/+CVlLOuVuzAuJdnCFggJiODcrKa9/GujvP7xCna
HUCQ9GUyvG0Lu+apIMV66br4XYbjyEw2SdZ2a9nt+aKDcA2jM3pK7rOHrIaMt66Dwy0uSUtdc9OX
ZAT3PCXRgHICzjAXu9C+FgpukGj+mUe8ob0LHvSAwzSvfvMTyvDAd1CtsXVgC0IbD9mHYW1OiJSP
voJLtGgS3UYc4dYflTlfwAMNlr0YzuRwEJfdIbH19qCVTrrrUl1ZVbGSXxxPyRZNrUTfEdt0YCZ9
o8Y7Lkw/6s6YmdtUVjueYcg+fh6z8UHOjHSYqagJf7LQgYHY5qONCVHsz2sFrol/hF1enGFGCyjV
HBQ3xaE5JgaS3eJwNKNNCU9kp5ouRhb9tw6H4LvGs/udE9jVpyqDbGmnA1oUlHk+ofHbrgaeIGuW
rfWnYnL5Q4ZYQMlRD5k7YLyWupSjqDUnO7TokBMSk5uMW5qpjcqd7Ia9mh+7nnWK7OZ8YE5q2nBp
hJFV3oc/PA90lj9g+6f6pC5c1/ka+5jHRZqbP80NcjOWryHV0/TFXnHDYIuHH+INWpo499VUhqvB
K3SIMUIUzCmnt6ZVD12NpRm25jsqBMGz3YTuZUZfloJB3CwKJXn17SY76Tj7PhcqKjlWZwaLIjdz
9BDT6VBYgnSZHWWDjzCwoF/dTnPwnRTNLab49rjSkE4CsBBMa1RcofSOlHtEQx64PZhhTOGndW3K
O5mLfVRtdluD7fNZNrD1ol2ft2+3kDyaFfwRzKjQtkqWtSghGtPXTPfOAHGS59aJqoOMByIeq8pZ
Saansa+NwwBkZ1kHib8Ip7BA2FUv7uWR6tTFPaKgP0cn0ZUxOerBxjgOfj2/mE1YLvRJte4Ne2xO
NQUgTP2a6r2vlcVc2tnrhG/VutGzHtmySn8CU/+mz6yAgYtuQ6+t74spru/lEYIaDjRz116QOeJz
UlyG5YhrxxS3AqvmdkzsNiBPRj0J7q4z5Rs5IGPXK6Br8OSwRNuY6Kx4PMZA6EZn8HXUrCsYcLI7
wTa8dtF6KVBYKY9DPfp7WHXToS0HlEjQC77MZT+Qj1V562yXUSIZu0vTOvEy0SKLAmmMZ4hrVWTo
BB3xz65S2wOi5SS5sjffLfgSV5nxrOpF9Nob5rjIchDFZpuial+15gHV3+bgdVO0SV21fACuYSzm
yiYdHIXFhl9ueu4983MeIapmiJ4MRXmQnlOnixd2F+OEbVEK58/CcBYm1cqFa43UWXVySzt81IZ+
xnMFWy4gzd1riHt3Ntvdsxb1iIaqaQExrupfWyeF89lF4wkp4/mp1c0TLPPuVc+RIBsRZN/K08Hv
QBjI44dKiTeycE+Cwt3LYr1snDD3rl05ABmLWv5tjpn64RKWxkpTOvNJN+N1n/btl5Tf5yEDbrXw
zbD9EhtDuR6QRbqO8lFqeCYNzlGOqtj75AYUeLOt/EtegeuLJ/VUIPoHFKvwLxQp41NhU80VPRmS
TZ6/TmhWCZ6hjx2WV+6S1LuoSR4tKz0rdlejwcwy79qsxnFH+A6m+vjWToN1L3u5jwC4WsWPsucq
q8AZuyc1s5E9qKqlUdr2sZkG+ygqVvgOiEPZl000jCiy1k26uk2UAx+6nQPhw8fj9EP8b3P/ds22
oiKInV/IOgT+bKcH0daoI/wZSKwkKzRb3QVie9gBJV8mu7O/tz0/K9OIgjuSaecqSpXXxrOgRhtG
8DiIb2s/qNNhSkvy0CjwrLVJTbb+SNZ31PLsYJUUp2vuIl8DXADqQCmfZTwKo5/xXEvPFuukR71/
a7MovFQjabeyHOv31qrunXgMPlt+w2I9Zw/WTO70uSb/ICcotpBI08zxHE2xdrTnDn2cKGjeUca7
G8Gmfc0UG75q7BZ7Df7uoz3G8fXaLlzbQM/KpzFojJ2JVMG64Tv+OiOXLK9toCi3QO66pDRnOvel
Aag6F+9qSM1tWKCgRKEPuekYLLgEhMtG4r8lVFwe3QY+zPvQlZOrKEyw2BoDKOpc9HaBD9e7vYbO
gh5k3lwuIxv1P6uYxm1TTe2rW69Ra0++NrYBBBYpSErobvKVJM8CCamJXKgxg2ioqpWcluGK45FE
efaxj9znBvqwUTvVh3Fw6kOkJs3h1u1FLHGVjgWOOJT968Rfp9xiJaLUOPTU/vJvk8O2jra1Bb9Y
w7orSgy+BbqnPXdN/C0srfxkil49uRYC9Na8bRUfO8uIR1YIoxjzLZlQ4s9joRuHU+kt5eSO0aGK
7PCaZHI9Mm9xE325ZpBuJ1z7sfJ/+DqvJcd1JYt+ESPozaukkjel8tUvjDan6b3n188C1KfVt+fO
vCCIhKFURYFA5s69g0MjOqtzqa74SYd7BbZG4l0oGMOJ8utK2BSS2X+aRrkEEuAdBbPpEW+Ed5TV
e1EEAN9b7Z+75a9eEEJYZD+nAzA3GEjqonlKBDZuAksEnK/t0KyiChmcyeYSygOP7IQXG9pocFfK
ZzwAwKmM2VtGRaqdFC1RV0rh5Z9pVe/DxLd/TKPzZiBh8JYHNtRqdaMf4sxRT11UwaUMEmgxlJmy
1x3I+x0fZpTcsJWLbfa/itFEcnjg1IKOXYq8s2holaG9qN1aVqZYkGI4Uz2scdrtG7iy8zYQQg1q
8o/WknrppT/7KPwnUl1iPQpM48Db51NIaGpfz0O2md2hfAKaiEAbL+hv6QhFqRjEHumxLT37Q21g
yvZya7p0yFjsDJQdNNRRQl9QKihz+61CRVognqMKvdYxq6KzLVB9Gmk5UzEj4aOg0KKbuf6tnZVL
2Cb+q9ZG5sZSTfaviVa/mq7/1OR2+WV0rNdZzYonJ+nzJxVp3CXH23Qjq7JBqZttRk7GWZoUJyOW
TVisNd45LYMC0MofWtK815lPsovTtGvDC8a9OifzhaPhSDrnmH83i4M7J9WPrK8I2Xpack19pYLk
PmpgoNSzl7CNocUXXRro2A0oJj9J5bBRMXL8I5x/7nHgdQe75Nx+Wn22lffFIS74zuPwqbRqG7Jb
fziP9vyrKAA7HbKgJ53iX7vnjjHOpBiEf8WxaXnvfO8zDYQLignBzy6xrhFkXJt4rMI3tnrqqhzD
bHuruo27TEO+hKzOWpyTR5pCJCQ6W4mhLvpG9Q4406i2RPsrLalPsjVq/Q8c0s6ZpTR64xh8Lken
e7xNRNg5yILkSQ7UDHsBVWp2hXpteXtvZ4DOhkSB60K8tKWtG2JiiLV9upukHZDcUOFNbmG25MAX
t08kF4cb4JpfYZ4FPgrpbwXV+Pwd4PC87dQmuxQVP5SqMKq3biKTEHEc78dEyFWfCiAcldGcOzzJ
X6Lcglx+rronFI85CCpAbaHXzQ8ezotNCfkUKhEsHCqA0xXK0f7K9pF7iyqw1qVnxU+y8Lp0p4Lg
Od9qUYOf1lZ29pySoi96uYo1b4wYYQKnhW+GlFLFSsaTLHy9RQZUXk7eRz/H67kJ/LeCPPLDAEUC
ZKeIhET65K313AnXuqh6gw8PS0tau2xFZ/RHmZvuWQ610n7RqbjLcHyUT0Zq3TrZbqkfSwO9Djmm
COx0m2d58KC2ghiGrck8mPVxKCZPW0+lUz2MrE4LIyaRl1Nh1BzVuCArTTYVXqEtZH9D/guyqURZ
KM30ZcNG6KJ18BTBZHSVtcIK2st/2lV9gE5e2vQ0JTOavkaoN7duYFb/mEPapWmMpuGIq+oVsWX4
OjgMEcXSH/qOiLKjZ9H7OKc3e6aO+oNdFDAVCft/9pf2vi6Kl5rkcsU2/EPXd6DIxZWeAS/XU3J1
lARn+Tgp87aoZham35tOWHCM4zxUB2lyHQg75CNb+/uWCN+uKiulJrwyvN/3iP9ty6e3FjQiWsi+
6D/2k/e+XTJo+J7hRmvsD5wmwyce8B46wdh7cEQ1jIYL/lE2Qmmsn4KGUI+0G4nHg43SzTFS7fyl
Z59fc94IdONVCbOIJDeT7JJMVT4TXflS+711RSIkgSii5iAg7LbLRo6jeYlDy+sf9KK394Pq+Xse
PRzdv/M2kGJJl2kytdtApHaw31Ae4ZfgKacmcz/KWK3X86CPKK9gyxwhBxV3zYNW9Q9AM/THeqyt
5zh1kD716mrDn9d6xmmuHirbgCarVMxn2eX3gBFwI0flGMCip2Yvo948zLoTXXVRS2rWxCKLX2IF
Wvymcfa9PeO2y9vRP2dO5pNmlD2Oll7sifrv8zRtD8gjQOVVtqdJgNNkoYuDV2I5H/7QNztpisUB
LRSFjVNrCf4xIUBDCA/6RwX+u2DyVjkaXHvDH0+3qvQfwkZzikqbxG/hUqxnnQXVdUnRrvwNmyD/
WRYAHN+N0a5IK/D85znRoFExDXhIRbXz2bGQmvjFTFr4IIKyXLO7mh5l3yLy0PScO+U2mxEJv7MT
w6MTVcqzoff68/x9HFS7XipToS5sM+r3sN1aa6/2oFSL33LQKj9VyH00z2o/ArLOV05u/7Aj1MH0
OON4HSG/a/WmfVa1uLnWuVlftRDVSWHKIbu49WjH1jnLRtlNDHJ9EuXdqdxyAgRQRjqwe3Qg+qhX
kRY9q7VabNnQIJklOdJl861npc0zSg0Goq/3kbKTFQQ/kqFDJQq32lPdGNfMNKePWeWoj/sIoh5R
JV/gS8ri9QhR/K2X1uJTc1tg5xEHRVGwp+FhnGFyutvyIA93REgr0hhbE+3LdIbFBaTrGLMtHZro
4I92eJBVWcAjA5kHAFBoRUu2wtKowfMTruUlnAWILspLObJdE98st21jV9s07Bv4kkPyb02n/wFQ
iAu9/6amKmCA2mgurd8Ne3js8D8MNkC7XvlCaKL/occ6/AraNUtVdZ8FWRdsut4ihB4R7Xehizjh
q2ND1XfzozGow4Ne58ZrTwZDllrqo5WrxutILRE12TaQcSPbVNFTtJV1ot3a/vc42aYJRPDvcSin
I30bJuGySUrU0seciNoEFTKYaziGrKB8LgwYjgsB7rEViJHxCcZ2+9BlEbr0oIQgRcj0R2WuC+SX
K6iCQbB/qdiblbPxrQvEv1zFl9H3UXIGdAltnmjQjHBpa5yY6oEfTd2Exj6yWh7QyuFVKOZO4+Ey
Bkr0FsJqttEHrdhqbaLAvQYrqBGY1j6uMmvfwGh7uxrtYusrQ7g1ikzAYESXe6u8ug9D8kQln8yP
z2zXF2Nl2B+Bo0+bMknGzYj098eYoS6Vm9lXXlPtgw5V4d5meX7hz/Ros/AtoE+Dkiqe+xe/DoFq
JZ269ialf1HiZMRz3uRL2dqrDfmIuCOM3EGNqnKRnOmM5MkivfaFPHkcwao5H+4zNQ7o7UJMTH8Y
8AwUnv2kO2aeZ0BhFivLUlYbh3++KHrXNtBGFpe3juIKppQ3SKkQI/7dT15VKMCBPSPVvqzfWPab
n7XwOZDZ8IMtb4/6p5e+lDaEg1YIb3IzRurBjFCbgkMYEWRnvELGP13HtGZLBFBAmmRhjai8hE13
kTU82OP11ioHhDU7hF5tl/c5ao/lO63G/X2OyHSnA9Rqb9KUsZSctXIAJCRSgYFrO4depAu3orhX
MwVaKLWNNoHMKJYNoNxVFONE9rCsywI2yAREdQV3ORP8Pesf9TgKnirddElIR4ZKA0O70hxFfTN1
YBh2q/UbP2i1N1hoK6A3o7WvZg09BOFcD3SQSmEeFes0R9ArdLx5g5CLtgrtPH2N80rf2SGiUdOg
pq+9lYRH9HuQ+pLVkCwl3SteZa1SwLJ6FfTpEG9Whzo2qoO8uhdK5BIikfWYWJZ769kEXXWIW6GG
VsJ7bCvdC4KNGSLfLdrbTdzs69GFPllUY9tKD7meW4tKzcbXIpxABZmCZlC0OqPiHvsxhQTNtobX
IXKtE5QS33NRy3F3nON4epNtbZUaFy8qH+XAJPCNxykID7INTjPrWjkKfGxMWpSlA5oPpgExi4dW
3nOb/yObRjNMULLD8RxHE6zx29zJzBfZL5+6RVzjEZX3dlCmJ8zursIOgmsDSppXf5h2CXo4j2Dn
i9c5bN/VwmvOss2NAcXq8ZgcZSM/82yZeXW8l62KExUrkx31VlaLHj9BPo7q2ow14v6le8j9MjqV
/1lM06pXB+0ozXNXl3iozflXt1gjfwoKh1UXRHqD2jLj1Vihz9zO8xYpzOuvqhwo2+XouItV6EEh
4cEj4+1Le1D3bAfwOfHKBtJjpcbRgB19iWhetWp9Ay1qaRwq9PIWt05uBK5YnXEuDvp8uhczJG9I
opsp7NL6ThM12SjtyYT/mwxxr94Mswl5omhGYwSI6L0T/vPooamhcGeT97NH/WFNyBfc6qAlq2K0
06MswgCYdH/LVpKl27XZrSlDLT6akCj7o4+8VJQ4Ozr8sQtnGi/waveQzAblvjLj5i2qBDekZwX4
Y6jWevUE6U38KGtQEa9mo5+e2b1w1CiOSVBB1VBXBcp8BMijWTHEioUSdZUgAwu7+yr2YOZfstXJ
YUUr4Ek2eeaWmUOkPVCJm93qWu1dwsydj5mpm1c5j1vyAs+Nx1nMV8RRe7YmHwA2t5Am0o/m/ZS0
P6XpZp9TOEtCs1nKDyFtvVuQ1tsH3UPYa8Va8waTXRNrZDIHzSWAtDcxfePUisNZLQppV6CgCDXV
OMmuZjXAmcdf6ma7d5OjfveVdgTM4PbXee67Mpq++D6EBlqhfoyR027HzoPrkNw+aYere/5w67nd
WmrVrT0Twkc2KuHRrGI4GasKLeis758mJxueQm0buq15lRZ2KPoWPyf0YLPnp8s4V1ViSlazUwKn
fzIB8T1qnP9vrQCCSMWJoOaTg8Ms+acHWAuF6JRA+FrtRhQYrkaXJiQW2qRxsFBoWeS+hl+lsYnc
7hkSIoIvDMhH3BWF3R5km81+/+Ip07tsC3DXnnQd1tiujfQnt7fegrn+ofsF7L9VYD+X9rpREMZd
Mt2r4vnKyRRtdto4ENsW7VZ2RY9s3kBW0rBY0JrNvnf8PY8+NXKeOGG/OkSkDjeafjHEyagSp6Uy
N561eDBOshaoLb6gdhzQEeKw5EV+fRb9ZWMh+quN9Xd//LfDg2z0jbk+OxOMd1kIaClFK3B2Rxcy
fCtZlENpPvGSMp+gK7AW8eQVO6HK9JRrenCZymgrG2W3EEqvVRPgjr+PsobngtStqxyjl0aHwupk
Le+DRq1+cn09PskxvlKgCC1ubIp7/nVjWQ3i+JjU0att99qltmrUJ5PQf4Mu5Sfkp/M/ofFSKEZK
5jWZx5qrz59thDj0OBuAj3jNrKvamg9J4eNYUzgEFSAkr5EztcvBca03v8y2AZyyVTVmz40o6gBC
TU8BIZMXafbsuWwkYKw+yprs4VQNwkKe2e7kKORo4iMKb98c04EaeHAKjsxJ1YHUcoYd2cDlQk/C
5Ny7o77LnP4CImJUkU8SZeR7wUlTP2WPm4lExOQs6xVRJpBx6kETJmm3Zw4neVyNK7XoEIU3Go4g
aVJ9zg2ExpWqTXt0kv33oX5xEeL5hJLd3w49QohWlFT4IFNSRJK5YQlVUGPwyvKpEIXpt+oinMNy
J22GpuHw5RiEVu0TyW3Fk48TFnRH0cMUSpvsVUL0QJpCdbKG3rgYorByJLoGCy5xaWu0xLhAJmFc
nNC5cnDR93dTZXTmOdKuesO+YCGHl0DF+cFnS37RJJj8mO3EQiaVQnE9XF3ysujRPF0UZoBuOKej
5b1TM3a/uhPvtdiB/lsNg243EpndmX78nXUDqZeAiOc4Q6zrhxG/4KJ/JuEXDmNX9b/mtrPRdEP5
afXeWgnU6ttko5OTtZn1PIWJ9zArjn2MjUbbR/ApCVh1cIVyYR9bATgta2WMjfMZppm71mJr3Gii
CqEagDbbencN39nFvYY0QkKQvQihpEhn39haqWK8e0H+SsKd9aiPefwyE12V5iYJ44MS5pDfil6B
gbJh1mfm/zvIKJN8ac3QDY84p0st/GaHFlIpbWvwa5iCS5AHCyrlB+fKT1MFVdOblvVUVf5RmmuN
TOKpRgy4i9LqI09gby7HwSbAPEZvRGJuo0cUq9as6d1j6mb7kWDMJ64YGDzACa3Tcgo+jSl89Acw
eQrL6AU3PvqWwg7bDdIsoy6cm0H4Wc3rIYbuN8w1m43GDJF9MfocXUztAbwl6js4UHpOjKde09HN
ENHtesAFNPVGfAI5m7zwejnIMHcNwe96dltrI4PjZHstB6I8by2o98NUwhAouxnkwpAFVueIF/Xa
dZqsDzltVSTZAxRIQJnEXVAS7fzqs0nho4JtMn6QkfV+9j+JbA/4PpuGFXVGPlZE6OdSgdMXdMCu
mb5ZvRpPC82YnuMkNLYlsckCmRs33OZkAB1nizhC0rXeRm1Dk7SGtm/PbU8KA+owB5yrGiR/N1sR
nVrUKKDoZetg9v2a/XCyU+xJOdRlAY/WkHkvUTUpF8tLj7KWGOb8IjhPRJPbD90BtnAkl8eY3BoS
1o5FTZw+6sjm8zVTFXpP4Ufmet/L3lJ+oI65JFgBd23LRscd6uk7PCPoYUSD9QZ3TCQARqheq2P/
MERj/Twr4wSVVgXlhKj25Ok+eoJyVNNa3NsGaM2chIWH0PD9c6m7oNaAVrGQP0XjQGXIIK43IDmQ
bUpYjqfQrEhZpDFsEnok2o/Em5JjQkrBmvsS1EoMdM56zhdzlZmXslO1GwhMH6ufuTpl8AcQVHPY
4K4kOExDLTXn0P+u1U25NUwLzNto2J91gcu1ab7yKx4f0pDkapbWn7qP2mrvQmQIl0NtrBoD/s44
QaFA+1crk/QNAJmyTkcui8l29pUopPGP9j8u7+MNSbZ5r8vht2rd4i+ocv3qdviNxjLpvzoqsBBH
FQKiZ7eCWwKgdniJPCX8qge5vqh603upK/KfQcKoF9zj2sYjfxQGtro5QIMK07tqp/s6s/wrlFP9
JvRCdsxj61+lbSAbYsmzbKz7XBWEuz3PYQr/Tl7O1aYD8vwx1fZXt6iSx5oUhuc8MzYhCwSn1W5G
V9cGicy6ZyP4ipMIFEN39PVmcFEEAMbghcPKmghA5mA/nlpAEls11IstuBvlKRz4DZXsm16NRND7
Gk1GbM2v32eh2a7bVnKyRFXxkE1zi+gVyh8gpr3zJM1tPnq7pMwg02av8M473geUb6BlIAa5nvWT
JFXvLBulSVbbYjiY5L+/juMwb70hcR/ModM+8Yidut63nvVcC06Q/b4ko4vattrHAuTAzXUtXnfo
gj3oogrGrt7Wfo6ArqiSmKDsFZ9IOARX0auBSuxZC/HrK9ZnXoTvqjVZL02T62uwYsVDwx/gxfAF
ktap0TxrFOvFJThxNsv4NR0ab6G3w7hWauPYWU733AuEZw5BDQDfODlMAgMKm1Swm1M1AT1Aq+wX
t/DiswG8ytow6bAjZEAu3cq7AhIu9+Ds7McQKADPbTN+17qK40WeffHNOHxgb8/2RnfVc1da+lL2
KGGVU4r4e4vXatm4xOP9GVSHUzv6akahXAhKLAZlPttVdPTrJv9wYi0ELZZ0ewuByo/BROWN19Br
59j9eShDYgj8IT761PIf2InqG6Oearj/8Y9A+hUsZg2IS4GsclrxmEc6xBRImCrnGGTnfix5zfD7
t15gzYcbtSrLq5mG8TYzFOXkDdqvQk2rJwtOjt3dDpUstOlju5tyaNcNnrFPZS4uHRjnn36WrGpb
Tb+j6SUO84CdyEFM1n3HOVEd1eFgz9xYhVz1qS11H01tP/jmlPo61q3ppxH4+wlvzJdGL+qlOgXe
0bJggVaSulvArV2/RUYe76HmmdAJoVqHtr0Bs0KUTlT1BH6KMPOtNfi0+o3AbbFyNMfdTqLV1nEY
2SY6YbKVzRBZvC3/CQXnxNusa/CflclVzlR25CAUzfACTGd6mQxIiMWMuqGjpFQW9qUbx68Aurqf
vrszVZTeCQajC5Bo5atNOs1DM0l1RJz7Vpjlmwk/71UFLrmcQqv4mrj1lhy99mdWWbsBR8uXOAzq
ZR7V8zVBpXMTKVm7z8twOplqgkSB3+mvhgjVuqRu/iN47cVoloAfmZ2ob22KTDro6IInjgzxlFTU
zQiPwaPlgQDWY5jaG/6OwPj7vZK/ABrVol3ltDUSVC0E3/PkxIRIzKQ+yEI23atoVAOqcuEt+2NM
npJVoVWesuX1UZxrUTRgTlZaPfQrOCeLM/4lIGyyWWvc5I+WiDMdO3b6yFayWl49ThJIsxYu7+Jb
YRUBu6OhXcNLD15VNCAzBzAjb/RPCLP8XSerdRy7sBACWBVdVGuG2Dfxe4IvCOoQEa9RdxaXU6CJ
yzlvNoXfn28tlVDl6nu/Ctfy8o/+oXuZcLBcPRPKcrwj77OKSgMxRSBlohq1QbM1DBYHze+Dd7VD
BwenybyVrbypod8uuuEkWwmqw9ylqM/WVFXPYsqx1ZQ3OWXUzSj7iaqcciD6tZLVgO3NbUpZhSth
Y5mVs5V0zk2LtyogHQuSMuTU7jZ5NQh9J2uokVKT9Xshx92r8upuY8Oybbz2RITHJLX+tS3RMxmN
3n3sAsd9dMnlSpEION7t5jjq8DmDmZA9ON8iuiJQiXCA20So/h0K2zEcEXY/LGS/cW8aBGVZn5PN
EHbuqRZXmhv/upI2jkq/Wv/q999aASW4t/mKNDj5sLkmie7s25F8QpiIyJB1PdM0l/LSNGd2HfLy
1kH2JZinL0K3b25DpQ0tVsbLyz8GES5x9qVmtasJqVUSBZR6G/UAdVFTCB7nLAjI2dDYVkLFyg7X
I/j4u2FKnOBMMvlSdrvbvQSOWdYL4Pa4qt2FbG5N/QSqeDjc+ymxHu2baPoYLRSFW99T106jjns9
8cZ9byE0uJD1GdEgCOsL33y4t5tlTrvsKo23/re6bgY6uEBAoLA+LdBXzt18/hoUdv2gpjmU+lE0
POta+yHtfo1C8zSNjU6iOtu8FL3Qa9ZoymPuwqDGw96u6sZWhAy70WwJPaqw1Y2Qzs5Vax9AWd56
yyFsLr1LUr7ICrE/Rg2WsvYIcZ2kTRYGQp0LILysKiqKOr3bCOepyJJFXSc3cfIkHr+sXNn3Q0Jq
ajC9+kbWXktVr65pmbyZZTl9wCAAO+G6Ckv1tX2tkZ59bfze4FpP+v5VYp1/XdsGxJNZMF9I03aX
sV3o68Eodc5X0CYBWfqnNjrnqEfp+BLVIDRDldNTFPvjC1vdYNuxA1/JVqUp0lMze99kY1oZGluk
A7iEtFtGc73WjOBiTEjjumblnWSRdQS50cCe2k2vePHiVr+3yyun6raqmaLS3CVqt2mVyF+VOd5V
Ly77A/qcHmzKvtIdZN0RRnn1l81N0Vpc4JlkI2ZAqKGb4H1cIzq2vRNcENj6VVgOdMFjPFfrvxpI
GID1qXLVxb0B/15wycw8PvG8LP+yyzn9sHieYK5A6Is7jLY+EFXDkSxyg2S2z6wN6CubBbla/6b9
SLvFIY1UtHsiEX12Bv3uptuVS/bQfTppk3P+7itNf82uh8FBsxGbM8c5UchmhrrC8rutl2RxSSZC
NxGmG4pi17uJuKQur3KYUhdGGh31sGT1cXzjDKGVeTb1OYBRZ1ppvVKe7cmHiFiLctTKFSQIb60m
+4eh9xbNzIMCVplvV0/R+6TzGOVmn6F2QRWBk2IFlUm1Azccvxta/I8uoE2yMbGe+JU4r/TxHwkw
PlZw0r+DZfT2dg+doewUjFXNclXpoBuYkJ91ugQP2Rxk5zH0TzXh6Ktr28TTeCakucmsGlpaO7p9
KN3kLKd8uUEfyvyzSuzkUUIa2KM0Vyxk8KSPd6QDGPS/LIX2GSPl9QhYuLnhJf7veW73aayP+xzD
SLIY6cr7Lp/AFOBoDg+16k82Gq0K0DBRkNnYrvI5ZZ3Iy450RaWLjxkJq0d5hegKxnlGzijR25CT
m6jL9qjR21/9b73kgCQjog7xF9DcvyaRzbdBsRMmx25fcCI6JAgybvrOe8HBqxxCE92pk7yMhjwg
wwrjxA+SRYOkBtB+Tg/GjkRHnoPIxxsS+wqiPDmKFfl59H60ro+AAr5HJIZF0FFGIv97UFI2AQio
yLuhUIxw3Q41Op/eCF0ICaqVLtCkNefzGynZrf67uVEHZTj/ro4RnNQLyVSmwQbUrNJkXA6VlRxG
LW6DzZ3XrDWm2w1iiyjL+Xf1NgN8PiPkMdlAUuc8XLVP27KMqyxqW+9OsRkCtw9ZvfqwQTTVqTP+
d51xzZvUvCZVQMaI4qvLu81jDV41iUPgVUwlGwqn9hFwIMJ4t6mq/eElM3r0YiZpZ11dNeDHSSNi
pKEV8aPi1Lf7SVPtmjnh2e5JjokdEm77Vke4Gg2fXi3Ho9GyXvW+17NDreJFDmFHx42HmFKtLYJd
osPkByuljMd9IAaWspO89AMCj1KK474b+0uy46/N2b3ffcP2/3dpkkZo2EN9P/YcfGbwDUEX1Bcf
ODNsw6Kwh0eUg8d9x2seGV1hQ//3DQ+suZM1J6nrS25o1cXxqh+jJSRMfptkDyRuEQ+F0Rf9OKiI
k75UTrCsRgs/7Kf3dCadcuz89mkcMvshLRX/5LW9tjW1Jt3rEDgfG3cONkbR1o+KaQ2rOIuy13mu
ODT3lvuWdmN/UDoVfBQBEheYJkWQjdmxrA5aHnlH3Q9o7HrzV6PsoetTfDTRTVc5GKupFT8WIrAY
R7FzdpFRlzVZKKwC+9Rof/RTgAgvypXDpvSqhowFH2UjOzX3TUCyeYBo+QZtE/elV2oOrbl+aC0w
hYS0H73o7FhWAhkiRcLb+NpC3Zu5TnuRtZs98PacBZUjAQhUD4u8+eLbkbWXPdQ0Ta8u5MuI6QzW
1nQCNViSoAEkoanDzX12NYMIdMgJnN9tRZMqD7OB4JKcRk7YVd20IazONxIfyhLFmCftDnnaAo0o
8RE81WBvYGsvZjNPwdKGmeIUtv3m/pk728gfC9yn//nthhHRsyYDNC8+tuwOD/vt291Nv7/h/RPE
pktIJA7s7e2WOccNgCpsH+73jB0HzsycCNz9rn2koKNlgbGV08sJ6yj/9Q1vf60odKH6Fd/uNrdu
Bex3+Hayt5xffsMGGrH7hxzEN8za2//v9mcZSpLAk/HXt5OjVcfaK4ELKkr8IeToIsu/xHptIfSI
6fbxCTsuxhpRZ2B41TO4I5Hvqpan0u7cJ0Jlz43ueJ8k38A4l/sALDW/ei+0fFnaSnYudM988Gak
BFqnuLAwWc+5jkcunH1WmSgh6pma+lHRDJTDaJRFBRjDsLzp1r/uSZpvcYCuZTx0iMPu6JbJj3t/
T8N/yDufDaeronaosNerBE17No6rJna1JyQk9Sd4oI7u2CqnWNSmyhE6TfxpZaPsZvtQ1rPbDmGF
pIvfhtBRuFAeizlkobfl+JD1TvmHzU+atWc7zeV2lylu8Pn7+kLeRo5qzYg3s11me1kdtak5A26+
1eSosYXOqLIryDl/f95QH0AfaO6jNMUQPmwhkyiW988LZ/jPQk3JRhWD0jYOT47e3D6pNMHtjh90
TEKifXwhaTM+k6Dvbn8SwP7lRo0zYPzGl9E7GX6enxtFI4F1CqKLvLJSNGVBE5VbWXWsFCb3SgeB
EJkoIP3V20vUcVeT7XifQPaQBXfw8+nXHe5mOyljkvH/vcO9Ia26X3cpSEKBP579kNrDkayG2QNQ
ZlzbbDrWuqUYpNQHyY7tPGTWszceiDq7hNvr6ux5SCWMatheDdAFK+I59osSusGyN/Lxw2oGpI5G
Y/oWF+2pdnv/pzcTq8nDkT1hT1SZrVmAiLDO/kQNvzsmOqFOoHyEmefCztXlrzp5PasMttErqUsc
TQ1DPfNxtY0d9s7BUXp35+Wo6I4KT65ROFKGhZ2X5n/nxzUdgWqV3aKRJQrj+9bos51sGQ1PZBzl
xJIXep9Nx5vVMbzFyIvgAURFzr+g5b+cLyPUu1aagtxip7E9WVa5CGdr1zxBQ7mCf2gTNeUuqrUI
n6kXIMgJHgR8sQIdY58uEWtsT3Njq0+x2rxKuxskxiqe63bP0qq96Whf5KWjfIJn1dae7tsEkhk+
DqdC76CgRR51x09De5BmToiHoRrVl/hqzaFLGpidtlCheuRZrtkm4oQk4psehtFMD01TtuQoi8tZ
h7XCtbT9oCHxBxvHKnL78mGe8uzVswmfdSPiCK5jp6+lgqyCXYDvkNW+I+UqLtSfsjYrrQtDuneS
I+F8sZ5gSV/CFMy7WBRuvgVZ0r7IypCUG5jb26scm8XzqxlE6lnW+Cbw8vphfJRd0wEQYIerfof7
QHnJOH/u+CmU6sIsmwhfPYUxatFSdXIDWczol23OyOeC4boBKGzh9pMd41H/t1l0tLu53PtTAd74
t720hKOhVxMW0vktQW0FWHWVvvcIXkL/z5tfVo0Sn6cRmwHq2Wb6zh7gTbWq+JF09fmts1ayk5Z7
6cUoe55jZnD1mHwmW2MnIIakrkU4X/FBCYjWSWNxHJzZPcnWmfg3OKTgdQJddbWM9ly3afZuam50
mNuoxh3PoKKfi7UNxmItB1mlqoDyjTg8oLBygL0fyViRMSmLWOryeBE6PKmQ7JFGAywh3lGoYOag
RrIat9aUdPq1S4wa7uEoeSj4C69lIwrZ/oU4460mTXU3IL+cTvyExHCPkPZBa9HzNcaSACS0oK9I
ZcccE5gJR7C3i0kuAMH8U7OabzA7APuJRJq46ZSPiVlZG9ufRc7cCAmgwivb6+zmudVN5M9xRnxt
HNKnkC0MFlqHWBTQpe+2X5WLJCvU1zK0CbWYuo4jG43LAYaonafMAk9SRg8wqxavTcrRjIdy+I5/
bXWbqcqTHapy5tfEJFPBJjH8uWvxerVplJ0MtSByh+jwNlId/xI6RrFy/4e181pyXEe69RMxgt7c
yntTtqtvGG2q6b3n0/8fod6tmjp7zz9zzrlBEIkEqFJJIpC5ci0lSl6RIPyZWJbxHvfX2zqIXl0l
pFbeGqOrAV+10tWB9WHhjiMqTX38PCJr9RSgB/HUVihBRVb6IExhpY+IeTcgq6fBokmKVUY4fSlG
+W2MDq3eARGdRpE2hrZgf1+LfNwU1Yrqgxi3nCRBeJMPmfSWOk37NLTJooDO+LUxbAX4RaDNRFfL
DWtl+k0BkXVdvXISQ8op6imfmJy1xF2R+IABxU3KB0qrbubeTPx9mk3o6MkrzvjOUT7Srwe5Mfad
VMcz3ZC648RPsZArv5vr5tgfhU00QBH6Yzw1Y1ibCySdcJlmdBDZIh8/jYi+KkNYeh8WNjEKHRzo
qdTcy1UczptudE+V6VnHOrP6+aCN9jdCcDuvd8eXfETAIXOrYk1NZvAF6Ty0JWL7m0RB8yJVR/0Q
tEp4SUnfUNarWt/ScHhVEJ/wyGzMfDftwDV2weXeWLV7rNjo7ClmLOxZZDvRdpSQPxcucWD9dvYC
OIh1OT1GJqVNM5NQ3aww6orvv+hzulgVCW9PYKTDpYLQbDd2QHlEdUA7xD/KEWYlUTmAKOkPID0+
bE5UFQxO8EM2m+AkqgOmsXry/L+YJ1bRjX5rK2VwlkdKBaSKRLxrRM6Dj67kg10BH7FN6PmwDDJB
H2hy6oUYEzbTrle9U49n0YuNKNpUHcxlPiJw6dx0qwuktf0xnBbLXNVejahIBaphPvhorEB6n3Aw
0WrzQc1G+xpbwFwYE5bKNKSlSz37Is4qWBvDKFxqFIAcFVDZ9iRyH4ZR+aJk6e8rYaPMqnkc+nwO
hiL46nS/NDMrv1i5mW4tCtyWwux6wd6xGp1kL79WSMdAZZB0wddwlH9Qst9e/ajJToM2WDPhX6Ua
VBGZ1Z0cTU6urqq/C7vh5C77gMKEtobvmWMXB2Hnt7WGOzNptqGReF9CtGyFXeqkeB1DwbYWXV6d
8efVdZ3dL9GFDr7CMLMvGuv3q2vZSs071V1VUKmERZe9F5ZyJiKbfRnDzFiYUS8f3dop9kUG2SOy
w9Hz2AJRIE6TvVMNPo/qXj83mposGl1zobr0EAGZru5N0kjD2myjg2M2H+3CV5f1F0+3/ee21fdK
bKpf3L6AhyyN/GOhNJTHy262VBPXeu3V+OwGtvIz1LIHUHHJq+bxZ3VlJu1DbeyOsFNQOar71RtY
+a3HNvqn4uZfkebSn+VSSld2TvBdC2r51HljMJFmul8jyVsKV+iQAgD0efWUUf29avXG28mUsp9h
j+rnqjLwJR70FiruwQXVNurWVgudDQeMSJAFvY5pWc+6cYi/GnnwPU8q9zuRhFMGQcd7oY5LmZ99
f+a0R0hPsnDWmNDfUDEyo/RjpWdomzu+jDp72HzX2uB9bH1jI5lOt5JRHnl0Ae9l+SN0EdljWxYc
QAdXWQlbO+rlmcKxTZp12c0DukJOz7FOGAOFuSELHvw0dM55YIBinq6oxEdKPs6CZW1DJ7L0YRjj
P+DsS5WkNI9Xzo1GET3cRmuXuqTQroNlZEFeRLq7YZ2/ptxsvKu3KWJ9X8mUZdgH9Sq20QgOpVg6
u3an7uMBoFzkZeW3NnwBf2x9j8vGnUO9rRz5h5lHHdphlKkZaIYfCXXI30KzC5deyTnAHICo5HIH
vVoUWt9HPacio/G/5F3UrgI7lLdSbsgPdugjGTV59K35pFGD+RykureBH9QGvGeWz02iPAoHKImS
GaR+QM6qqlyrUqDyFpAvAooJvK76YoHJ3khxkq9KhGCsJvJf4L9Xt7HudEu7l42vqK0uAisdXt2y
1ze2im6IsJfy97oP4rcGObd1A/xorTiB+TVOEuOrZhNR6GPZWhdNF78N8XcxFlHjvOLkrG2QbBlf
B61aCLticFANq0Ql5tX7LwSUN+IWxHesRSAFa82MpXlp+EidcZbYi6t86t5tYkD3y//DpdMdnXqK
Rl98mtuDtN/B6o52GRR/oilDcMpFkGsfbGnSZWdeRLgmj4AW0R/neBqArd+Gddr4+cmu1pTc+l59
/GR3UUo5NiD+28gc5hVVy/Ou615ToyqvxVS5aMPhs/9jouq9uiJOczORZSsJIlEVK3Gs9fVBWeQo
6l29zEBJXO8hPGkdZ5Vren50OOltqIrt93LN/5O0uLv1TCffJ5nfbipYPo+GC6NOHeVkMCRU/CK4
kC9+WMEJ4JbeY6K0MMSGbEZDVT4BA8jOpanJK1Np3VmaGi4H69t7IQ8bOBI4mZpmehY2ceXGjrGj
MugkepoTelAZJX5xrEhIBXGXnm+2sEyQEEzkeOEPg/xIMbi3q8cSAKuLli9nPX8OALq7ilEjrouF
FSAPKrpaZHeHfMi+Z2UiP1Z62ZwgWzzEngtrrxoGZHSNaCO6uq50szQP3dto0I1r3YncB7Kn3lOt
ons/TbJH9i+lzj5eploR4BdcM4Mxkifs3PDgl3r9EujlPBo06JgtIoWj3jZL0W3q6Ce18cPFTtro
mnL2NOoYkKija8scAWZ4L5mUoFaVkTHZyBn6rpZpVA+lTRRYj4NjM7HSRrURHFse/mJMNF5Xl8tG
9culaSpjDBC6ueiGKa89ECTbNHCTs2gUvYgWcmEiaKdl6c0W1GNCtZLnowJqAmecnIVNXFHBWW7k
hgTn3eZKvruA7UWZgTzMx2Ub9+RGJg6exGmSXUhR0zqmf2EedHZt0/AD5Tw7qub+CuIdDwz7PSzc
X2rTyy9JKY3Akir/XGeVvYEfPYBr0dRPnUL9bq7lxYsS5gH5jaJ9B8traJrzSyvDp/ApLWWdJ9Rg
3po6sWCoa5NrEWVImv6rvZ0GP9mIbSA60sxiw/9VGF6lnhzwzJRkyONSB1hwzEZNARsZviNJNMDq
Mgx7cXVvLENJ1krUUEWNvJszNT77EKoep8tQK59alQzxXehN2FWJOn1huzn/8ROjd+e+VIplLOvu
RqIabY3Y6gDayAxeVUWS4A6UjW1YecGrHyXfAtOpzjy4g1d9yoLH1YvnWj2h4eRRTBmLSt2RMuzm
winmBAvyi2oPorA8UwYeG2NHZZHRW9qzGerKIomG6hwrarxR5CIBv6CZhyKM45Vf9sqDRZEYYvWm
/NaN1gNB9gnIz/aLpNXMpZI9cNmG+LpWzil3rB/0iidIUijyQYGrdpfakrcZC3k85346LAaETF+6
jlNy/oXfnOSgGzkpgLDqZgS45GgBvDU+eFMpldNQCjkTfdEAyQtBODQjGo3RXyNiDeEufG5zRF+V
YGzt2reh0pOrP1FfK32XHfq0OAtTOJlAIBjHsKvXwiSaTlebM7GCmZhzt4srdeLEvtnwuLn+WR9q
sPVtQTkhTpdE1dn20+wg/OUxkFauMVYAsTRnbRDY2o9FWOzqrHMIwTf+0a40bQW+LbqgZGUvOLgM
j9lg1CSMtWJ65uZIFWnewm6oO9MjXdnD2AKJQTKxhShlHa2EMVRSu7hd2h4MzS7RtGEvDyoQNIXz
dOY11WPbxSDBdZdgdSIna7npIEbsc307JGWxTafIZAgj42p0yviSSyKUrXpPupwlc1Ouii/oCPvw
hBJabCEmpZozZas8rN3pEDUDWLhsuwKqMTez1pY9zIwJ8NEWUrDjAI7e29S1/MadUS8hHcI4aV/+
uDUW6EK7p2Im87Xfbm5luoiW4eawmrCL1czJDVzLRzd2ISY4gTE+RHVdrqXYJrkfDepjYJrl1ecX
3Kx9o5i7KkUBLYwEu9KJ1UfLTNVN5hlU8k/ONlIvjymlPZOrnifZXAHrthGuilzHu0YCri26ulUj
eOkU6qazSAlBGyQ/Jj7MmoZjRC+5x6mnGVXzSx2yGebfr3yLRqgk/Fr5KaUte64Yom1iFTObMFc4
88o1x4wUjp4gXVZRUlwlqdLnVUOpeRm2cDQ1CaFDkgDfKCI/Zn5D3CK0N16Z2b/Izz27fVi85YmR
zy2p0B80UHKrGh7VoxlG2rYZEm2DaFp7EitC9ZNCyuXCmt32/rcyY3fKs2uKHd9WLBLQO9OKeuvk
82EiKdSBRW3FGefvTkGfbGTEip2fENoejY1PkWKY6X2K3syQLBP4h2DplrQ8uQZ1nj0XTfGcdZp6
Gtw2feZVZoAbDSIy0+AoZVDd2Vq5E6NWU4XwdxrtRoyS9Shgd3JN9DmZSxjWWFXEuvuqOYGhKcC/
a/GbHcgHY9IgMS2OJ57rfEl1c6IbDZqTE1YAM1vF5XheUxAWFe2s0qz6fVy5npS/l3Hcz3QNSiw5
794o7XAOrlT+buqmGpZxFmuzTwOfumZZcdqiOFLYxyCDO8RBQjAZdefg14ShIV/n0BoanPCLoP/J
jgxC5r77BfPhC4Li/hcngSeYuqLuHMa9samoy6HWxc7PCQnhBTTb5trUB2fO4423fWoaCgz2pmLD
I9dryIsLY4YqKsLSQ0Rm2nB5fo3BLNA9/dBVlfvket30RVFrhBnpJq1TLsvGQPJickYlwFyPmg7d
xtT1GwceZ8SQb0tZudOcfKl5FlNHTsUPEB7NrcnVrJtuztYnWMWcJ6iL9MZokcccPDNN6rXXJuHn
p1pwbuj9GZDkHuWHANIBY5FHQ/cu58pjSpbxm9ua1Uy1TOcFPa9hjuZu8ig3crCEeHrvJBY8gf4A
Z2s4ZtseJA7MJ4qUzeuy3bHVsMGzM6pYeryWDDteZJGbPiZTM5BZINNwFRbZ9Q6ONW5lho6+bzpH
VcmMEd1uyqdl000WQIQ6eSHGy4GIcNbCV1w17jEkLj8v9N6epb78FFlUX5kV//eB9NPKdNNyLpiF
BHFQOBXA1lk+SccDa5XHCkXEWH2xdP48O1LPoicTQgd5/YSmanVR4BzelVlaLrzUMt6GNvtpJUZy
zZ1KOkEPTdLb6PgeofMwRSOvZJOr74nf/DR4z954uDRoXwILCLUmmMPYfEFtvjtlFDEtA9sGSexY
SGYqXbUtPcqtXfgmB7RzkNuRxwPflq/KyA8kOiDov9WttzIdEJbwvQU/Hf4xWikpm0gJpQ0BwO9D
CbF5okNAXsCH/ruWBYbIVM2tV3RE3TVSJ+naLPLm6pv5MXYHFVEujaN/mfyQa5hdCDr7Fyssrp3k
h9u+D8w9JN4wQk6NEZ+9/FtW+LU38zrqRbOg/dWpK1mT131QOF/8zO2WtSaXe5sDxNnjJc7Dhk2W
BoPDCtVt/VyOjTfviEVSLVSEMEU7fjSrm8ii7FM+a0ozflMmiVXIU+AUtfKcT9SwymT71Ydr97tt
BzCrdBSc8UAJ12YJM4orG92rYwLXKnW//eEZw7r0ChJ3jfbUprpDlZ509cx0U+uQLQwWpCNDpM7r
GpHpLvHtdQQn+T7rq35j2tLOHbN0qQzOfoyrdiYT9CAQ0/SrNtDMVeY2X3wrrVF4t4NZlQ7Bd3iZ
LrZRWO85Xx6onNGAhQZ95Uh1vYP6dedQ33zCYRIzp0LhlA7g0iNgIL3nh1fRQFCm7KUIVvrJFEkS
tGKJbSzJ7SjHzhqUo9zlX3o7vxRmSjQ+K58oH4/PEDvLz5mkvMBSaJ3UMK+Og1FeuhAoT56E4T5w
3kO5SQ8ypBNO2A9bz4IBBXh/ph+kk9tQqeibyVsHKmMNNh1qpqkrDeZ5imw9mGrbnRqzpnBdAtSm
S2GwKOXG36tOc1TqxoazfkIcTsBE3+GKLcLPKPfBSA3QFwi7aCjGAk8vXETf8auvbPrTResOzz3a
QuciDp9rJatOBFr5Jo0dGb6ual9kOw1nFFkk6zJof9pkQq7IBGvHvrcobdT9YM5uIztwdRWDkMZ3
V3QRgCuP0XfC+nh0ijFsnSDKZ7d+oFr9bKjUGFBd2i7z3i5eCi1slohC5mvRNTWTx4+jwC/rjdS/
Ofkw72rKQImyaen+dmlxat27OpV+8wlUsY88/YFUsDT3O0QIfWeXVsOlGELjbCegWrt6qTvaT851
xUwO6++dbrSXsU5IO2XQfJbB21jyPQwldT40YfWr0x8724LlJ/KdQ0GaaQYLVbvoI4pnmhAp8kBq
3A1CcQSc+DpfEpg8L+l0RRr6kqhxQREnJjHYZhRKdR2/laIrq3pykpTyewSqJ0P366mM5JZnELRQ
omsF3ngcbIJlPOeewHx2D0mTzSmDMJ/yTE5mATABEuf9R221cerGkcZT1ze//Z20mvAQAw6Ph602
cPc/Cm4WTNlDEP8q3Nze9QXcj3aDvg1VN8km0Kmwoj6TyuQSbjKO3MNKy7XiPNqlRbGl3BDD8S5O
XWSbjK36PrXJy/l8/Tc8Q0jOZVApQHg4niFlzpZuEMgPzRhZ81jv5Kc8vpYlG9BJrvfatmG4aXUU
4UPPqc9DMCVfnLh8U930KBd806O4R20dOBNRLm1uWkiua42hbxp3lDdgpVEyz9R4qRhWsVVMVgPc
PT0yuoLMNPtSCpaXqlya73aePCoDMkFVJsuXTpOWnRHmvzjlnXx+C9+8llfY+VEGRVPQbMqhPtl8
ldaRanfr3rCHi2zZ3gIOaPVVJkGpmkn4KzWPZLKAjvNlvph9bb1ZPjynRatUDySYmlUR1xlYlxJs
NGEs9lzVJav0Zp5WVvS9yPq5n5Xxu+yXiCCkQfxsAg1ctVCf7MdRg6XFAMvrO51CTn84qrVuP9mO
o/CTvSLKVXwLfIPyTlsudq7eWeAJu3fFi/ihtC2g+EZlAoRvwj1UxOGSyM1wShwzn7WG8T1Ucu+J
UsRho0Ccuob01HnmjA5VZOr9gMYCAGGaDA9DoneU/ZTyqkzb5hVe1J3wCMx6pGqN+JzaVdm66auN
bHnxFk4Ic6uQfzjwv4xI/dXmGeoJZxFA5L9seoLugxoMh5Sw76wPHPfJ0HXCQWW/m7AnnQZDcNGD
Fuzr+BgA1KOipqyXpYFMtcd7uTDRv9zycJFemnD0Z3Zrk/6eRqvGRnHG0J9keeIidTM2RTUP0hJI
haa33bZpiF6PtpK+ObH13oE0vRROqF8yzf+JWHtKAbQzy8FRz6njg2HBkc0tIlLDum+j9MFTp8h1
1lQ/TMizkqBR3jnlvBdyYD0XUD8tFSV6s4cyX5D3dC7J1IBZhkmV3NHGNSVVgt+jUhZjCWbJd0vn
IhwdxwSaH5LEvttyqTeJ/vLDMq0i3GLiShf7tvZtsdhEXKc5921HsFny/KWd5elR8ioECMYY4qdW
iw+gLr5aACaPgWYsM796hII6mKujehgrZ68nxHEtx1aOOaLu83HwlYVR1/3GiSt1iw7JcM6nJtik
AyEXUAbBJvecYKGbjfpqDvDpl33/i2K40e84sUNr9VwSb59VtZMtOwiS+LmMvXFHBmHu65KBUFSu
beQBEFtcmAqxGs/auJGUzvnI831V4i++o0IDYyMCo8n5cBgpVp0nGuno0NT6RWdEROjlwaKkrmna
WVQ3j5AFJRthuzdUhf3lUtlqt+ysTpuxGznqpApe7aojDGPpwcvERrloE0O7RI7vrHyKs93EWJOR
Gg8UGKUbz0DxplMLGH+C+tiVWvIIowL7alT2wF7p/VbYlAToC+yywEEl+8JRwHpXVMJQ4yRHZj94
Grtk1Ca+yZI07Hw9G3fgsXl3XDIYAUX9hwbsERvB6ItUkXboKMJdthAwb5Kit68y8p6ypbYcelCa
p+6VWGnAGccPmnnsJcEBzHC6DUYCFjYwj0VhjepC8x0XcpfuwSMa7hgmKfwxlMxjDULRpV7tKmVe
dmUvPVVLIxsxmuyaPNC7zyZCAMiR+2zy4rp8RuWLIHqkP/H5McHozGF4Ty92M+kKN88WxcgXIp/J
rSnISy8KGMKWw+QlBsKick91/kN0EDqVlyRMo4VlleMFhilnpil1T5ZFGy83m2yYazW2dfCvuIgB
Tgv62QAiOVnyLozmsoGAey015aF3rOLQNPHvqxiqBRi6oWGE9BqQsvC5XfJLxOcqlttVzJPwWBrI
/0qyka8TxXGPouFj4Gyb2iJ+n45HozR5ACThtS6kiK8/P4vsYC0UYWHoRtiEEpLSsK7CVtsZgcYK
2tLQVjkmVS5JOqK6oP7Wo5ymi6wYTg10QBcZZoO55vre1edVrwnNxWQLO1jzvfFiAyY68KWrOmUB
r6DOY9rV906uJus61N9av42OfvuTIHh5ipshXzm2C1tMgAJR5UK6Ka7gVIYmR1zem9o69UU/EDpF
fqQ3ZROhCQu+ail+c2FF+WogbzEzdKl+4fdemdeh6z0WdolSW1i6Z1PmQxFEkPYE0d5s0OZVG4NH
y9QVTQepB1WQTtZnMzGk9sSt024hdbF60aqHQJAzyWaMPA9v8I27SSYct6UqjPTFSFEJp151CvUh
4CYIlkRT+ArbAt9sVoonazcCp7JuECPtVfiFJgon4dehawVftHmIMngE8tCLF42l6Ls6oF7fAcz1
pPhm9cBxeib3SfYE8+MSmKR0nTbqblMpr1rsFIcyCdxb18iTZB4OXbiCwAWNlbTtpSXipdI6Bqb7
UOnZD0onwIilXbfjuxbMOjJVVyOLwMs58bg2HBfAVSm9+GhbPXRDMtebsnryhqF8yhL7kkMmfMo9
qXxytM6Yt8PQ8AtL17YVd02KIly4tXsysrw7tvngnlLE1uHnDF+9JCy3geznFG540asZEZskDhls
xGhEHTUYeVJlYtSVEK5KI+lRtnX5gefHRph7q00PsZ+BbOKgCUBy9CFvIINpaFW8oB7CfDbiCAJv
Fe5wKqrM56Qi9g3QTF7YU9cYZGWdZzzepcgynhOqlICEKvFSzFWd1lvD8N0sb3MbkMM87TUYfnFm
h1etstH14EljqajtA0jbqf8SXRWRyiXM/PJKOKcdmHQd2tHbqOxFKaEbP1/f5va9u4DwR14LZ41i
ikXp2+5tNDarZmFRZr8RznLQAXpqpzSsuO/oS3O9rqM1uNGNYTntufUGa5UEY36wo31GhO4Jta9W
kbunqZLmKSn7F/JzzjGDWWADwwPs+lrfnZs63lLS7uwtTYKNRdhq5VsxUpl1M7VaF510kAqunKsB
1KWpvic7srM71KaFf1oG8YLzc4B8OeomVtqxxQvIE8thjEAduYtE6X+kudF+y3NfRSZcM87UpYeb
AN6omnTYpTGi50ZGKsx0UnVHTL2dh07vvZaEjlcaPAcrMapUyH7URYy6yDSa6UD6qqy9eIGtvTTf
qiLxNqqfQVreEbYLE7NcVFJRrkEu89yyvXHYOchUGMvQsP66jKdLXUkKdf7B4cOlnij5KpqqvTzj
wR0678Xkz6NoeVhI0AC9aHzarm6MENHUk4xOP4fe8CB64ZhmpwJ0nuiBsTIOGgo9s2BiTB9LSJ7s
vofvfFoVgU5tNbFrLUJT0s6DK/9udGlrSRQE3s1s+PNd7AKmnJzu9liHc9EfAnP+aSDzQnlWuMmw
vjsLF+IRnHVMuOb/3M5tOTAapaI8I0ywor57eLNH012MtdMdBiWVj7JKuKtRAQ6GnJH9AbKJYFIU
Ek0xyQqJq1gzJh4MhGFHC0UhYVP+XMXZlGRukaf9NCCcxSisvYh+TCuLaWj+evAoQGSxHAFR31at
iC0DeyIp1cxAMi+iYUx3WRX8bqgNTHdEvtOduLoP3P3uA5/8/gOX+/LAzSC8F+vf54nu3ed+p//A
5dNS97n/+Cr/8W73V3B3+bR85Ul/vfx/vNN9mbvLp2XuLv/d+/GPy/z7O4lp4v1Q2gF9Rz94EKb7
y7h3//EW/+hyH/j0lv/3S93/jE9L/d0r/eTyd3f7ZPv/+Er/cal//0ptzy/ZHWoZor0DW7tg+hqK
5t/0PwxFlc+slBzhbdat3+hR9rF/m/Bh2t/eQRjFUrdV/jf/+13vr1ruUKFZ3kc+rvS/rfe/3Z/D
DEfvTg/Znd/veFv18/vw0fr/et/bHT/+JeLu9TBejKJrV/e/9v6qPtnu3c8v9B+niIEPL/2+hBiJ
p3/5J5sY+A9s/4HLf7+U7ZRQ55bat0Eygn0jtRNDImCzffynESPRMBQ7VbsIs7CIq0pMuPuabhnu
xXBJAmnrxMiyaZ33kGmNPvcqg9qq2pCuWRBDoFb3T5yCIbKdenFOJWELvmUaF3PGQDd3ZN9/iXFh
d+GJWo0ljFjCJpqqhy3D1AGB1ZDtH6CLPkPqEZ8LW4q3ne0g+NxR52ub0a2BoTI+5ikMpJOXFkUo
yYnRwJKAs3ny4WYTw2qkvyNHR0DEaqCWEUvlfk+dc67Ky5ujC6vkojICG55kg/qSbERih5M9OEzE
VFd+hJarDd+NQf18V5x1ggbk7UOqe6buEFjFuVDi4qwojbb29ALoupjdatWwcQuQDR9mW70DMDlt
3iAXZEUxsTJzZImM+npfSyztd1pFUNPb39YLkqI5hGkMLe9ftxRuad/1R5WNxc1NHzmiWerGkcue
Imb0grxJof4mVg89MiXqH4TrG5n6q3Ho1gb/tz2gXO/gV5OWvRC8F0Yx/T5cgBNxJEffJV0DqsLO
C4pOU5g+MmubF5Z/6zhK4ICGmew5cFwIrghe3WYI432aZI3RnKRHvfww5+ZZDeWyi5N0/3niqAz+
tgml66e1RNfIzCORbmOrVAZa9TFCa6PceaegSbyTuALs5aHbWnprF8gseW1G7wPCr3PG6DhSWTq5
3mfeFtLaB9uOYuKmgb4TzUjobIcysr4TVwimDdtESmZiMPnjJrqurnspBSfMyCiORmxWmrWODLwM
tTEf4rGmUE+tJCknYW0Rk1uCqdXmYuA2OrmLq26UCXmr3kH43j3IOJkrKYfSA7zGb9/7aKT4j4gM
qQRs/2VQGzN9o6v2t7vdBE+owqeVZmR5XHktRu43c9AwBFXXQWEyveo/r+vWTSnVo9TQXooXYVie
yjtSJjBs2e5ONEaWoVh/a+/WLjKxZtSEEC2cfBOQLQhfDyjfjXEnfVhAL3ICBnEXS7cFb5M+LFj2
cL1KMDQsVJjR9/rUhGHe7EVXXN2bTzbq9KCN5SA2vw/8Vwvcp93uofbOKoPaLuXgU/aHhCMiCshq
cvFlP72ERsrpKkRQQgwQb4vQoEakNoMjHV5ae0cpAOKUog/29LfRMvwnhBbklbCDHnN29xl331II
W4plxNy7z6du7vVUYzj1dpSjN6lJyWTkBkxuehg9BgDUtrZF0EDmE/ZatNpGeFDA5XDmdvyLNcHY
04zqutyMSyBVFhT+E5ykneAkzQCoJx9zk9TjdCmM9TQiru4+YkrVr6we+aa7qzD/XTcQEJX7SrE8
nty2Hq6jY1z0OumeCg7cu1xXy+VQxuk3TzdIKQGwInQ2QPI2paDkyP1SGABXowL6tbCu3ZlUD1sB
NhYoZNHUle3ODcNJlnebgC2nVNUtE/BbczFwgye7jhuuNZuP/gfQs1e30Rbmxe83x4Yq7iqAMReB
K3fnFI6z4+SqpzNxKRq42A0gBBWa9jdrSRV0X6jGSrt7QnbqIsM5+ZA3QiZ2asR0u6gDAJaEBXKz
6mEMTSFUl0evRjYnqE5lDu+zuBJNPiRU26Y6qA63+j0Q/bmKPUAOMDnra+Esaxpy0JEPJ2ptVec+
jV9C17EgH46BnErxgG7IX7aQVNZZDPjT1T/Zkz59if+sEbVPhC3zQ+3k0RHu/+jYlNaicgh9Qur1
2yQGx6IbwZNUSr6FhPYgj/bQzYRP1YGgJu+JMnzqRNQHTmslbV0Fa3EZN8a7HajZ+oNN3Cr8lcML
fhDXEiHTvtcSiO50Z5dMTW8qMFLe++IKnWB0Scxq89kutc7u72y94bs7CdEnNN0nn9uqwir6Yo5o
2oHSk7kYKYpB3pBVbg1Tuei6n7/UxJt9GSC7Gfv6M1GP2mzyF89LZRTUO3D9cvaiICF/NjrzUcwI
czs+ljmbxlwnWms2/NDolFzv/dR39+Iq6fKvg2ebK9HrhsLdexWQZB7uf7mEf67utg6YKWo4LuoT
0+h94DZZrCNW/HS7mmqdRVonEyf+v8y7O/+eG8ioUFjBSvaDbF2MuneV5BIW+sKJvxC9ezN6XfmF
uLZj6KR+bS98jK2ofnPaiJRO2PoPfmjzm2mE0t6szXj/aZ0G0q+935Xw3fAhPihyZW07KSf+BO3A
rEY85xAgLzEcG1gBV20I9BIsglm+hpHkLGPYumYWgXISpkm0hHesOTRTQ7LuY3O3CRdFVpZRaUvb
u11MuHeFm7CluWZuxshBq+1fljTy8eMd7vO1kHREnSQX1zAohIoRd7BgJV+LbiznyclJ4hMA2yif
NylqFp6P2pav1fB89ShwKVrQzyDV6kic/0uTodeL3qsBtzecTAyFnQKPtbjMvQQV2IKw2gejW2Tm
UutCUG5O1awCJVKmkgP/UTSNDoHE/5B2Hltu61oafiKuxRymylkVXWVPuGwfmzlnPn1/gGzLx9e3
e9AeYBEbG5CskkiEP+B1/yhrQYUAzj1jEGkDGZEz/8xg1gT+UcPeW6vyZsWxY3CupUhS1aZM2/1i
XMsg0pnheZKCSKlIksH/nnPvc89phOySbIhjI9ipYPVQECqNV7RCEl8rX/sGJ7qflZ8tlVIpmxx2
FGQYcd8zgmIdI+WwlLfB+12xmFDGDUXDPXa7j4oGc/LZSBe3VVnch7o33Lvdh7onFxg2sV+b5dzX
2/kZrv+4cDlxP8wJfjF65gSctUIpSh2/q5YNWiVhpz+NohFhDHfZaSCzZe6o2NYxaoTfbWH0Fccq
0dGt9egqW6OSv0ieIWMuqw4n8xczGIWRkPpcT+sefkwDkg7IgrA7dwtj5Xd2uM8xujhlDipcrInK
ZCUvERafmoVbgOyEhlpv2ikfm0VlqD9Sb+33rvJqiIQGw8RaRVbZZYfNNALCS5TiyYVtfPFbQ3uZ
OPRcGolj7kFNaS9h7bio3Qc+jtMlUmGqOSxtcfpqYfm6t4zqazWrLstVEQPTGAAC6+r9LM5hZWEG
mrmP2varrHXizFbmRlB3/porxrx3l1dyXK1Q6j0qXelxTIYK/jrzKY3P4WrWAGZkrNdga7ae723n
qlAuJTzd9dT2uM2NQbkcm0w7zLJIGwBOhbATXMjAb02ivUDr4xBk/Y8rmfJbtpFE73mh1jvQO/VB
VxGW/OU2KC0HZbWIiiPHIuFRhlrpSthkHJ3Zai4k+H/6E8rk2oY5p4w60GMsC3/rMWrl0bKd4Hgb
QLbcR5lz5K5Xv97G1DcclM9BurSi8htHqeUzJ1DVs6Kknzjr70+mqGmqNe6ATGJlJTLKSq+ei6hb
IX0+P8h8rZoxIh6hSMlGxbKbR71l6150l518P9UAHOH1fXsBN83OWW7B7TfKcjmwVbKwE684ymRQ
BPNen2AKydfHIULdTy7HkghXO73x1jW1cXYU4LGy6gSIKs8trBxZrTynWahm4pzzQFHffvTpe804
Kxk6437lGW/3Pkxi4wddx+0vRNMyctIvGRicayEKjjC1a6hn1noU7qX3mGzIzAKfhASXH1mVhUwJ
zeh5BJ14uIfkFZzR0WZz5j4OZ4fuwc+R/P31crdMHa65P3pgXcVbkMXomCio5+F28JX2aLH2LFEb
0NujPtY7ewimnau1LfK0hFLdNmCtyLq8lNFbH9ndbjhEBIpbNetwBv/ctcVfOhQqnM8kUnZaxxJC
Fmkf+KCuRL1RFf0WhO7yo/me+EdsFj06u/N+dJbNppHqWw1c/p9DW6nnZnh7/mvYEurLzpjQb0QX
JF0lOM68a5038KQ1Mem0g+Jdc18RRXY+IHRWn5sYy0BnTPP33J/KtRtAL2eJjdBzrS6cQtVWnkDm
YwWdHy2B3JRXMjYDRAdWLFpkUfy6klVk0mj2rBRZnkE8eIthrzJnPqFL3T1oYdY/6Jrlr4YBx5t7
zFar4NyU/laGBkiXqMwKSVdjcse9DMoiRhhiawPoEDrX3cO9sJ/j1i8eQGc6LBUtSJxFU3sA7nnB
KrbVc2aBZoNiuoqR19yVnFZ/6Bo+oSa2sBwWTszwf2FX+117NEV1aEGwwhD2T7LVdsPPw+RNF9kV
BOw1q/XqQba5ZrntTDt9km2R0i5A4KQvmqd5rwP2wyi8eLbyEqGU9wBgszkWPohUUcuQNrhddV6K
CYHWN3vZMFpB/eDVbrdDSYv5iEi+N3Shslc1s8PwgjSZC44t2HQBwJR7rhwdE7kqCcNb71tbWAPH
UAxtrQSBv/GGEB2CNCiuslAtrKHmFgNdWcXQ+EdDUzZI06hqsLkn56IVy4lhFSYl0nO/RklGrbgG
oe6th67EIOhXg+xhDezaxYqDGJOpbGyUtve8jr3PNVxjhC6lKqz2sOXCK1jKWt7r92aMCxG8lPWp
batdY0JeDpN5W3D+j8pT0D/4hs73TVwZyTnGA/DKmfKPSOwXg9j14Q8kE0RDX7Y1DAbApOwWr30l
hacfe+gEIkC7H7zWeZhEASsXF+Ca3bFUi5yHMLOcB0vznW07Js7iHjM1RTvBcDrKkOwqc5GxWbS5
HoJRZDTZqAVBdHuZe+z+Ml4P47hHm+bohU6/h5gNOT0t5zebKfcqMzv2I0XVRY0K2r75OPZK85yY
zjZQ9RmsSR8cUxCmy0hWTSdZp13Q7GRrVI2fY18c1YPOea349sostFUQvmdBiGkFQ1eNlm+Q5Yi2
sjrHFShKLfTOsqrVID6V/C03wu7Ckyq9dcKfBeVhlBrWMqs0LGVR1+D5ZTV3EOzUMdw2K762dlng
tIAc0L4pnXzLTdd45rCBOzlCAv9ENvLbCOJ/QSNwXDpYfV//yDXRCcCLhdw8xeWd6eMK8q63atXZ
OPaikFeyiLCiOjpV6FdooNOiALda9EbSrmU1qZsnw2vjtyFpvfilzLv2rVS7b1oXbVynqh7LQdVf
oKUDj6wbZopRaLyMoD1WgTX4W9kamaz3cS0xAGCQPOH8fUx8YFKJSK7ZQ3yAAn6QjbJ/XH1NXVZD
MhKW8cegVlC4FtlKibD/jLC8alnqKuWn9iQLyFeqFT4NVl8+Qeac2UtSEbuc/SRduinL1dw0EUb9
ld/2xdYILeuiO/o3P8OQbBy09DoU3CmZTqKODxrx2olCNox5bu+DMXtt7epnSHTIc7c813a8vOV3
dnCIw/ncqbkKhgXxeXl1L/4WmzLr/8q7d4tjvv+F0o4rMw0SsNI+ijuTCWNYcE71JtRRDKKQV33J
OclC1v9oBgsa7cLIP8n4bQTZ5Y+8e+y3nBKtjg2/h2+aWulMMnjh317p3kVe/flucpO9oZFp3eK/
JsoR72PLPCNUrHXFXQWlbjwCloOLqjTf2qTcWEJbWtaRNokADwNovMeG0cDD6Le66NjJoOxzL2rX
iQ9lOSiPAAet577JvyqFNZxkjS1XfcPazFr1fG+eMQ7ZRUkxnvLO1XDJgakx2bGOv2muX2VMFn1u
IXLp6sVaVktlBrtb9fOePVu+/10dfgANHcFQ0zq8Aot8Y3pTd06SxoOnEgUHRSi/Migb1wCEwrkO
wKAH4VVeWTpPm0LrUEf+dwMuY+we+9abjNtzFiNDIVK09HszcJAkx8gKN0QcYtS5zSk2DrJwQ28D
y9x64sDA/5piTHLM2rQ4OmP8GJlWto1/hWS8suuwXPx5OcJoJ8oHfest239L+jWajP33IUvf+zl6
WwZbQE7uWhu8/NykUY/QAkyDEo7JIrL78FsOzBMS0Xf+Mu8G2lhvs1a0K19z02tRoCSIuJ++m+xK
u9rM0VZ235VLqPsehw/tfApN4NmbOoRK5DTOuPotKC9lYQQA1PvW8IFrgdkG263Pp3vzhMR9t+h8
PiZ8kz/fGyLkYfFYw/NSzYonnrbcjpEjlTWYEuaxKeaPsiaLoTTFl2ao13ozFU8ypkYIwdSzy4+b
kI9pNke10Vq2mSKE/Im+nRWjW95jWda6i6kHrH4faEy++Bre5bdRoYMdoMnFCzmGjOUe2rJ+OsYb
GWNyFC0rPWp36Ixci3LC4gObpafes8czupnnWNSgyVdPEyr8G0TT5pWsyoI9/G8A5WN2J0lLG8u7
+px4y04y1MK23qJs0C9rhKHhCY8TSDIfa8ax1K8p6HiznKNLK2oyroe2eWTucJA1V51NUIr6VG0d
LLcWMngrGlW/+jpWYUaH0pyMhYNqXMwpXjRZHa9tT6kuUWlxOos07y51NOPC/9sF8Oxor73NAYra
m+E/U6ktM8RQIHP35iE3o+JzWEFcdVGlQuxIUdbJXDknE4WSg9eo5tZhU+Shhw+5QoJFfbOK6Asn
XPV3J97iqBFsuM/UWwf23EPn6fayqAJidtd5i4K5+alrvYNstZUExft04iuO16i9U8FC7lMsblaG
XtsnaPPfkFQIIVBoWHqL0L24x2w02neF2sE3J0PGlXEqe7Ssf3aDu/n/Ge5vrypj4h2y7tLXAUj5
WhxftqLoxMmrLCAbrWIAv6d7SGYE+qRtOl3lDypyZUz2l1WIoE/g3a29rN3HhSWTowWyLaBLHTpg
5cJmOXup+hSyqPMJKXvv2nDCNjV5tSt0NbrkQwv71zLsR3aDcJ7yfMSV8CFdYIthfRqt7nlI+AYr
Y7O0Bs44WeUfb/qqv0mtysvJy/R1XZlQZYSyqm5YFPJKFDJlFuqsndi1jubs+6yX05U7GjLXY9h/
gaxyqKBVvgWIG23hl/e7KvLjQ9OqXyy+Y7vcdZDfKZziwwgBaeu587SW1WZs+zVGTflWVv15iFeq
ZcR7WfV0IX6F0cVx4lb5IUDJCroR0luVqipn/J/BNefIr1Wqq7+OWv6jWov9Vln1Es9Hiqz/0Sqr
2UNprqdA/dbPs4fyq63iOpSaYH3bPAEdPbCCsTUcS/jPrDKlV8+yJosszISQhf4tHow8W4/OXrfZ
6GfbwIAOoxq3KzFZhxhTDRwCQTSTDaaem7dWfmomFCWRndaWvi71Ae3ZX81eZRnlSo54GxZm7WLK
fWXdYhWz7NO+OFhJhk8gdrGrGfz5F9VChEH3PinzYK1nLYwOXe3mz0ZifMHEM9uWQQBOpwuKsyxc
f2xPg3uVlampqm51bzSUQFtaNRZLY1cNOwQNP/h5BZnQq/WFpzvKpRV2HpwGBNc8RW3J0ozf4mWV
B+ZicBGfjNqOfQPSZC8UaPv93ON0yfFF/LHT0ai0LfdzOwQ86JISnfgeXkY3tD2aEYX3GZmgz1rZ
18+mMSUHpkraGonn4XPC9Dg1vM8mO3Wc1JYqWFhdezJn95vsxzqAxze0k8cRxiPnEZ3JczeybpJk
6vhsarb2CUYp3p1ARPZy6SiLjKVQ6JQ8psRqUhZRBe1TbSsMwnPHRWm4nJ1z6dkruQh1Y2HXlgdL
zW/Va5PE6rVo/I91FGh7WZOFbIwTfzHAjTvf44aum6euNOYKq0q18T7YszGfbT+aFr2KqeCMyNza
00d3K6uZYr3i6rzEjRVPDCFbY2pxyKemhyd5lcxh1izkZRC4SbO4N6luy6Kl1kCG0+W3xB+X2P4t
zNb2UHOcx1MsioBdmHxVG8O7U9jdVjbgvuVjfRIVb7aZwzgs67Dhbz2AHpKXoZDdiYWphXjgnG6F
UPK51W9JHUduGl5fCGIJzLRERTfouWksP0MHj1F0qRW2ivFznfVdK7x7GuDyPNVjY9dmuv6q9v6P
VqTv4sM04AzHPMFdwKULvsxOsq1j0/yOwv6+iTs2+RBpYPno7+3GKR7kRn6qV/NCDfLwKKuBFobr
SkWazE2c12ac8UdK5k+275abtB3ZfPSc+l3Ei0qfPkGZRZaVrzDHO8sKhNShUMfo3XQTxIy95qWb
UIHMov6bDLvZEG5LY1xY2c5mjXZAuRulZnFl/rs6KeMg7Atpvl3e0kPgVmbFg/Pe549xbtka9gL5
4j5m4DmPDjyIbZ07w0kJigHDe6ysrEG7dniZm5j5EpOtiToOJ1kUdf6ijIGzTZrY9s8yhjQIGBq9
rBeyByCTiO1pMWqVz8lO4/ynxPwVr284SWU6bJJfZC7+gM68kK1WFH8sGrXbza2mw2oQPaKw5SSo
tCNYer8SJQsMSR/7ZLWfWcYmCdKWPROakklI3XKIsVXqxN6U6Jmhdq1r6ioI2u9lyVa+klb4BMJ7
gVnx0+yd/yu2793wo0EawN9iQiHjjwY3dyC/3oeR2dIl/mYc/+/x/zbMPXazj//VI7dQVuG3y7uJ
xLuJhD20zL6/VyvUnwIzNxaa0lQr9hiKBxzG8gdHXIEvgMBkX2VEFnOIi1w92M5vqV7aTqyHdrcu
v0YYqynjNuZ3a9lTDm26an+Z2MuSITPrQxwvLJNt5CiMN3NsBd5C47l6Lt1hrcmq7JeVacFxpmpu
1ADaODS/vjtFIELv70y+Onxfhxv+3G/vDV7b9ceGTcfb2zBVYQKmrDBydh4ztp06j41S3arcx7Tx
zDO4l4NsU0WoGByEOoyJ2ZGoyoa27IZ1rXneSo+Zhy9ZwfmLhnbhBu3ccvijXm3Ee05yFO4K3SNu
Nvd2sH/tHlWXs+MmOzfqrEtrFSnP14wjUK1RgeigbHCJZ9O6yCs3qI190LbPtzzZJRjSf3I/n3cZ
/ww2vunh8JPYtY0RLWwxqsy7DyVwoZNTFofbS2poZUSwslaDOG0c+i6AgleWO1nF6xwjYAsqkqy6
GVIfdfeMYYB7xF/CuRV/VGWDjPVeHG3KKYxRHgT7Z8RDusDfpn7EY65+jGLOvMxSh/E1TDUfMwU8
k99jMpmnYLtKB9Q6ZFXmyb5tzNzDZIP51veP8ZombLdlAxdbw/X8aBb9j8LrnOPApAEKPEpLkKl+
NgjL8gojBOQ4rbgp6g3a5WhOIDNYaVWwkiP8dimHldmyxUdBhB8a1kizinkU5ptYYpYZnvBt7J2g
TLPJNli4pZdDpq5udVio7umWNXkBChZ2+OW3Fkt2KkR/VM9ZfsMTZBqeMl8xa185zrAKmV9RWEmp
YMPMqR+CPrp2SMYyOkXwXFGfNw5xlm4C9jh3sQOtai4r68CZrb0LzOFJMQZY1qgiL4y5bzcsoKZP
CbsI8E+ndz1AE4FvSLup0/4Wz+16vsWHTP8tLvNn4CS3fDPtlDOuikiyjMgnDVV1qYW7bpqwPG7L
KTrMwnt3cLAW0DDQ2zTCbNdg4bLjFxWuZGuANOvJtxMeUKJvlU/2g6pEu07kYn3gHtzA/4CE6fzY
2L2xaGpUe9CCW6DYbXw2tA57jKCPkDM3objqjb5IYy+59FGZPuO4dK1QE/8IzCrf2EGjILDmlR89
mMzsH5WQ/fBo58Af18TsDEWzPiNdjYFQhQnQ4Na3UGCHCBRxkl+ftVphLy0Dni2TZY5skFVZlA48
dj/AkScIhebLPVFeKULSuRi+3oeXYTnIPTaE0afO+ZiOxbypjSbQNtVsQ1pUWK6tMCKtltxHG6ZR
osmKk+o0dgZ38cyL0w0bSNniP3qBpYoPhmesboPI8W5JZtK/aYpR72Ijji73wi5AUQ/T8h5BHim6
oGOJV8IcWS9sSQZ7GbunyKumdOelr2nK6t6gTS7d2DUNtlafwTsUL3YLysuiBtmBetPKSM3f34Xh
sBXXld1nt06GQ+BP/cFTnR+FjMmqbLhXf0uJKyVd/Fb/NYwy++bSx1YLQyMGvHf+r2M5Ik9py3CH
Z/MeaY95G41OuKiFhFaLsj9SAG65KhXPOOahh/SWlNpKEI06J5zvLCcrYrPXrycVl0v6qAV/lGnW
jzIF+YEIZSUMmIKgtHZj6jjMHmvl4zBoe5hzqHGr4cjhl9AuF/Fqrr4ZCUodURzql7I1D03YbQal
P8SNVXwJM7fhKWkor1FsVquxUYYHW7WirYO2xtHFemLZpVOJtZ2O+H3bfs4aJ341SsV5KCAS58i9
vfqcx7wUwUE2yQLpByDNaoNvINnMKx6bxlzgufu1wiv4JcHcFucKZSlrFmZGL87Ij8xNutXEXHvl
GAtbiZLnIOz652TM4pWb+e02zez+WS2K+Mwd8INslMUY+J9cZosnWUOOw9k2JtzNWGVbaMlgrhjM
c8Ifg81N2m3ZCD5PXcuB31wwhxEiPj0K2WBORBXlk7XT6tsqRQ0oipSBh/BPJx5pjKOlDcLOFvjS
e0PVlJ+xeXGQWGYXQMlCTpnG5EEirUAZXqs2Sx4kCEu0NaIm24I4vjZqqi6mllmHY7Ulx4WJugCr
Xz45hVk8MZeGLJHP+VZWZYNRwBOOY+ciQ43V1ye9dV5u+aJToAi71IBFTzr1cboczPZL7AXdUaZw
kuFe29le3jtoartUuUmeGs1cJA6T4KSMegup4NTfe5lyjetAYbEE8POCZVl/yYaG8381hbTiI+W5
NRw4C3gU1Vvf1ww+RL9ZVlbIEZl4mKZ6grZxjO2PqMlCNhYi4572v8emHhe+sYHcmyjrwnZRJ2RN
7SI3sp7izD2OY1hd8Siplri0Zl//74yMMcZ/j9FpFZ4kRhHsqiRtn5tJefd5j6dC1Oq8C3fzMGpL
RTGbZ6MY2+ckfdfNNHmSEQuPEZwMrWEj26LJcy7miE5S0LSPaawDa67MC2tTnLmzvv8y8MgOLSV+
bx3P2DSeEe2LRLUvHTcDe3D9Y81jroauy+U4e8raLQFA4vruIoc5Y7Y0t/rrhPTSrar3tv7a9b7z
W/XeKpP/1jdn72+H5m026+1JFp6K8gEP3QIpx58xeaV2KF6wFexzCpILgOeUYauroiy5ugU7gSaN
O2eX2cZ8mEvUsaUoe4cDEs8k56XXZmU39R1Q/VyPPqqVsUT0M/wCcBI4WOS+6k6MRWIJBifpEXY1
oos1KPolQUEGchM/k1MWlOtbox23zt4O1LcQSgNHPf6HouEW4dlzt+0xsFkV3my8VKHZHDn+6Bey
qiMO/hA1CSY9tdItDeNN08vuWbbVCCwkShVeZE0rp3LpXuaIW/kDGjjucUqUZAkAAHuRyZ7OfTUb
S+yWwi+O4WyYKVlvfVuiKqKjkGVPSvihFIZgIkH2TIQxST2i6CR7MrWOvsyVtcknx3obhqHc9sk6
DJD+nkEM1/9EFT6HU6spH+x++FJbdXKVNVX/0HSt+gqkrnvkcO2cpgXO353PSaaeBktZ1fMh2wIF
ttfg9N4z+PH7qrbzGZS9Mu9KUNd6ytaQKgorHNGc+nU1ZihlsBgYNrJBFlqZ2rc8B8GPI6Jhy3v/
tOEQBfujrkEBwg83To6L1uh2rIzrKbl4napzx0y1J5Sah2VSNi4f+hwsGqc2keMyxmXpBsXR7qrK
vV1mflkcNddiC9opUWRUvnYG6txsuBVYDY3AwCeeUoUxYIvTtcOz7gvP8MyMv6a+v2Trsfuexf2D
iRjVx3niB2MaVfnQekm56webPUIt0y9GXKmrUOPAHs3uz7LT5O5LVIi+OdaQLUI1r1/zHqP12vH7
RR3gAM75YI+iKL+5ZjLrXZvY3Qt7EsJrDGy7bK2LMOCQx/wqG50i8J75YGSTLLA7/4B/t3eWNcNu
3KXhDiDOxNBIF/91LNlYKbP777EiDE9MQ/POpugsx4r1lyDNzJXcduutLsXdKGp/7Nf9Vu9HxV1m
HYpDjZhbtzraHzN6MDu0IqyXVIudTdXnyboVc+0+rpG+VbgD96KqjsZ8Ydeac19qilbqz2PyKDvK
wRyr3OPgMfDMox2DoAq2VuYd5ViqMf79lYLXMoh49BiBfysCvbWAjoZJtOn6plvIFq+vfjTL6i1H
zRptD85jf+8cl6wsAvSDFtpkcButwbgddRtvM2CsnAWm3F9FyBey52qoTRG2TFzesrMIcK2ixYcZ
iTzV1T5aagjMuO38zRAU0ydjRnvqZ7irUNqVYdX5a/hf2XKQXOzp/StbhsM4/scr0DYeVbffsXKy
tglq9C/mFHzt7Xr6ikjIk4IA0QdTjy3IVZYKc7Nm+dPN80JmILO4GXoPNqcflgDauzcj1salwQn8
mdkkyquq0hZnWe/AjQ9CF8obvjK1xrarML/nQXnBV8b9OOg1bkcVu9oO+6nbGp2dg9N0yqnvPX09
F0PzgrD5gK5cM34takPceMzvbAxtUR1edLk3v/QAW8B2qGC8xKdm1cA9/hLHQ+3cmqX6ErhowQ6W
9SM/wijqnn+Pi/xe5PsO+XJ8+YH+O//+ugHj/JEv38+/8/8yvnz/tXj/zlSsRw5QXgzP+hYa3fC1
QwV6TlL8YdwFTLoIwX8r37FloH/FP/2fMTadAyK3PRNOy9qhHhRvfNefPqHXhhRbrbw5OprHlYhj
Xjx9QpFnaf6K5xDtbnGRP7tmv2P3pF1kGK4cGzOp60WaKfaxGgwHA49eX8kWWciGe1Ve1Y1Blz+a
i7g7dOE47u7xSRssdspC9RlbZ3SZskT/WPbNq8up6nf0djPFQW+sm4fdiEfNckSGZZOWXo20HwV+
WvVJVuWVLJSB4/LAbBuUUHgkKVC0yrk9yyIpvfYciUJWfWu0lki8tKt7rDY79rFlPVDmeGOYwbyQ
/WQX2TCVqMrC6ayR93fUj/1sYPVWB6+Fa0WnfnC0W3yKkTgZUxs7TRVHEtYG5qUfkH9J0uxQOR0u
6ilorq2XY9yNdrtyYqMX3pwDFXk2hP5dPj+PEcsbr2C55UzPuIPMzy7eBVBKe8wXRQzazYSxKxOO
yIbmZ+sPkNum53b0kMAFloHysVdXy2B0YRSk+kW22pHgWYESW2tGOD93CHGJ1TCTyXZpqIb3HofT
m4Yu4fc0eXBQMgwWtg0+YhY8QWT1113KvEUvgB30avdJh+E2bHGeCy9IQIklpjFg5YsS17hTnRBk
gIawm1qVB1kb2Rq5yqvq2vTVeLtWeMauLD3lMxsBAsHhhzWUBVDPK5iJ5zovx2Jb9xNTZgT1lhxO
jmcL2laOFhRKP0b/xW+K5VhOJnq3pbIO1Cw6JNowPzVWjOQswnK7UbW8tduGzcYdcYzVlGD80CZC
8LHNw70ed+OHyY21BQvAHB8GWucq4YmCAZ6ZRSMuJRVPjF8FJpA/qqyP4oPiVejRowV0gQbVvzZO
t2QuwqlJrHHbSAI8cUQVnj2id32+ikeD/5LhCHXNAiwxW/Bru2z091IRHuJN4l05cKuPJugSvKGU
Hr5kGG4YvF1ULeyI3HX1R1kwub8aqoaUYYB22S2O7ICplA8NyO3HIoWYEukzsts/u5hRNbBvGL7f
QzMinTvVYEP7PgznpBjb8GS8dW0Qplymc5evNB8j5BowzjmZdeMNKf4qUNu3wtKDi4uY50KG1UTH
QcO03zVULTnvdzdYsIObSthQXCm6gCur+b5Oak9ZdXHNGqnIzc3ca9nVTYL8VmRYnWCbjAS2DRTl
UoCs3KoGPmxW003XLOht2Dea8wmJ5k1pBsW3Ymjfi1obP5iOOqwVPW5OOLwNp6ItqtWgd+1LX2X+
iiPyaNdo0fyB/QVgNEEN+WLQpg+h231SwJpAE6SmBhbzm2x4NvPWfFHBTvHnnT/kOPM8hLP3JJMq
8ZWB86AtnAilZT3vtoo6JpvKRL8P7sv4avTeSeG5+9l20cE0RsA5UYTrJJRMdOnGof1cTVDoCid1
H0eUxY6DBg5gAqn9uWLzzfCc8g3l/XQXOEG0bVqr/SiOjGQCLr1o4E55f6h7XX/Wo+pDx77rNmAv
YFcL4dfW07QXgTjaJLUTHTD9hQSJmNUSsy/9y6h8r3Rl+gdAKXc/+OJPoedEO6OMjJ3b+OpjG6Dt
jfDY/A/4IQS0lK914Kbgbhr9IXCwrW56B8tZoA550cRHTyhIy8KfZvUE9ifbTAJacY/drlxEpt2W
L9StxRKJocZH7BgmQefXOHw2Nkao2KtVZT4egtlha/HPS1mXhW6a40GFRvKfSWqrqBw7B8N4sOKK
UQAwhmCEkEpQAZkZkdZfgjqyHst67B9i73NsGtiqp1mYn4LJf5Jtjtdaj2HZq7s6B5M6QCmIl4kV
muu+sDXOsEQ9QGV2ya25QPaNdM9E47F0t1mFyt9U6tpurjmShszuMA/WOPFpZvDfGFj23UPTRMD+
1eEiawjedg+l7bLDnCf6WsZkIfQU8CrQLhiZMJSMtb7+nmlKe7hlWO96FhzYoZjREu3hbhVgLfCO
EfjHSnceOb2Pr6nqYTITuo+ZUTmPeWa1Bzy1o4WsBs6oX3FTZAuvd+fPjTYcRh2ki+Il865VTHPD
pEP9CAAR+VNl34zKIztP/ePoVMnBtXRvEfjBd7NMxJRPeFhbz3bF3KTl3GwxoqD8qidxumr8quH1
U4wAQAmenYYJi+NAWVez2j12odpwYlv0V1/YFSAROz13HSjByVSy9yDAttlxEKqzbdQF4Hk/ln6T
fMHFL1j0mYmxx4CkWuI2OmYQMdAMp89ekIvFC6uLnceOjb/1NAI/hDaubdqqgY0B8GBn57px7Jn0
7oOej9FVxT1CtdudOQ/JGfo3tyJ7TK5YLfJYZBXwOAkzkyoo52fszVS2RzBkGx3XQntl1N7xT0hg
HPKjdhCybUOn+sdUp32ZCxF+34Ix3M1YHGThtLB7zXmdbexxo65mUR3UMKT1ZOU1Qf0OAglnCKNA
fNhw6vcyXbAWCt4n1S5OSImkS5mVOnC+jdTFdkR0QvJl5aY5sqh601+sxq/5Tds1VqgVxl2hBynS
Y3ei0PtnK1CW6nQKrUuflhGeNWN+0LFQ+mqU+T+WasUfVQ34YhS7+MpqNueuaToDlLWRusiC+iLt
enRE+x3brUpjoQ5Nf3UFjUwyaSXjFixmjxx+/+QKOq4MDUmAOkva6wfPTcvnGe7iAZPpflHVSb8b
wcRtsEdSr0kbRehXaBdZAykLMEUUKBe22wR9Yp6QgRmvK2PQF0qZ2U/IseiLabT9T31XXXGBcIMF
j1pbCNryqucoT2COVHm0yY2CJ+VgJArgqBRPVz12IGa0zpltKmNeBRCumCd2p1u16n1901oIMrkc
S/NniOONm2iqelCTBp8tZEYXqe5XZ1lk4vCm5pMfb8Ek36FeY55ko5qZqI+wR7auLMw8UhdUSGsG
8SU1so2tIH0/gQPjZ1yYD/H/EHZeTXLjWJv+K1/M9TKWDjQbO3uR3lVmlq/SDUNqVdN7z1+/D5E9
Kkkz0dMXbOIAYKrSkMA5r+lc4xrkXXmGYIiq679C9XzWoDDpDaN9/IwPsWIurborNloY++hEY9i5
u12OOyLYnVHcLiUvjOVoe6qr/k+tntDWH4L8Iz3XvdN8KLFoF6ZTjo9ONbn8pWZ/YGfrrvom/8YK
wMJFgxJyp2YBlTAodrL52XFrUryK3Tq7+y0+mK26itDVXslhn4c8J4VhZlcZMZ20cFbDqLVL3XSz
9eAdVN3vHuQhcHhrPb1T97KJUrmG4i9KPEPdPSh8Cx+Qucy2vuPgLj/PkjHUNGGva5F7kOP6BuJL
PHmb24R5WK4H2aaevHElZ/WV2T1UlfqCJWl+kqHBwWu2q6OznAR2L8dtJNgVVCjOWk8ibtRwrjSq
nmQssvzcPfV3xU/9jWkZ/oG0svagTci7yhGDXX8ju6U+1qpT7StR9xuvwStYzaN9nRfCwORF985l
A9+/dcUJVRIkXPESWAlzFqnCmnCFDGy1J2/pvFk8XMLCNl+CUItOPRi0ZeFZzpsR1NwK1Spil52L
F+Fhf5I6wbLJQcxrmhPv69TQTuDTwm0URf0lb5pijdqo+kC23lqadR29lGWooS+ToktvjV8UDCH+
qLtoX8SGwbPNGbehN3nwSji0ATdnNxt1djdk4y0PYf1kfPdE4iybyZ2OZdzZz2FirYNiIo7+ylab
0E0VmTG8ZzpZ6Q5ZV49MBC7kBiWQefqYAwsLiqG4tMVU3XtB/1VOLxzdWqUCWXad6nUcpnckm429
6wI1b4uhOxu2na0D3HafRKkJKKxZ+LW2cI+WW56q34ddb/2JyMGzsOL8PczzcqnWmv6QDaO/kVfs
2Xrcrmij23pW0h7zqcHKn8phEED7tfCrCLo7PdbZRHHFDFTFd42K1/jH7D1j6IHzboUGn0dvGScj
DczHoAeG0Sf2e28AZVFQH9ibqEg/qn7CLhKBgqlQMwy9shuKzs/M9sido11KFB2o1nY5Zt88pwwx
oPKcZaVV+s53afZdglhS3+OaTL4GDHVjbkMFi3DZO8Ts0AIg2UvZa5SQ2m2ohXj7iaPi6s4KzWL/
WxKsefhr38pWazDtStWTCOvkMipmNlPVhqcZYVbk+r6qrfGZvX5x8PUoWEtg2a/xcI5LINqv8YL1
wn+Ky/HKUFRUJFOxU5PI36SuFmBBb0TPQWco2zZG/8D2ovi515XiYOmYX8reXEsU9h0jT6S513V1
3NSH5G7S5iJOU3+TcA9T6ZJD3yNT8In+kDHqnZTjf6A/lMFMDjImASKyoxbUBWrAobaB0LGLQ9ud
MxmUkZVIfy8d7uy1bmF5Urw3OF6/VLOAPklAFM7mocmHiDdtDqpRZgrMsTXP8kyfzxD0vwzKlBxk
6DOeZ1az7X/Mkh0UxP+a6jXip1l6MH2vptrc6ZoWXdo0tlc5dJ+VKFBZlzF58KE27PTCxdUKEs+l
rrqWBS7cP3he5rKb4o6/8McU3MG2btk6x9s4eS3PgzTZzMSVn4KK6lkrewLv0Io6VFadmVe7CqHb
ReLWAYab8yvEvIK8trzObfb8CmbR2avU08g7Ga17b00aTDttqL67xkeRR8M3UWTGkrchvVBaFocA
g7CNjt3uJdBigUdaba+V1GVnqXXZi6V2sHNKvd0NczMTFdLLsVMdZC9iDh1QpqA/jWqYvYg2/eJG
vXWG0529mBFbeX5Vhybga6MmvGo9qcU7GD7kjQIzOkeKmz7CHLrIuHDyHIQGpOEJR6V3uy9Wo2tl
L9i+m8eiD/+a7qVIjIWoqJ8NK/mP031ALe/WlN+mI8JuHn3b1Zd2aoDGMEJvGbtke2JjZC/gtNFr
3b65iBo9N1WtXP2EQnrqRK+tETgHUjwNnjZF/Dqwa92odg1ais9k4SpWvdVHD4c5owrOQ4M7+4A+
9K4esUhS/LFbNUEhXqbQ+rNIcKcok3uoySyxZxIGfI1FZOVnxzCHk3TalX68c4jvO3Yc4l8WvT9C
VYlnYZ9GHhDWqt1XSfkQoU6tbuEEND818Y5p91hFPZStmp+DuIJh6LnpyjBNFBDnQ5q2XxLkUvZj
V2IcODZRetFQHF9Gtt1uZFOOU+eOdNQpIlZGdrtANVQr10hA4XXG+DR4ZBEio37DgbCkQj6KFWik
OaGA4Daa3MndwEPtRTTJIhZx82YalnrwBkdZylm+r7fLVGATLXvVtxF5vzcSLeEpTXBSg+PdsHqP
0tVYe8WhDlVrRVoz2HQJT3A0BjoLHiM7MNu8neYIddcAck/gh8iSdFT/46BO98Ysk7Ni7e0smr7i
+Y5G2ZLsY/TsNDHILLxSP9IapJ5nfY+AIZA2tqdHI8OGdhhM/2gK+GxIRYRrxYZzL6ocv6KJdDPV
dPQRxbeeuzClQR9pS2wTtoNX2Hu429a5Dt1y5Y6J/lbp4iJfyAyDXQwXEms4HqSFOgE1yL3oIs+s
uvyuKIFNIfCXeFk1Lgb2uIunpD53g8KGs1NFd+qsuj/JszaL/jqze6Ec1RCoOAM+w78NxR29v/W2
3ayrYhUkJmPKZnEbpDsXK6tb2aznA7or9ehNdhYzXCQPF2PiJE+y+GUr5leWStmd7MI/IFvp+Fts
ZSdLkOR2rTJ0lUM6UE4OYt2/YmInVhg1AW0KYbPLmDefkXdfK6pOuRiXwlu89PR611G9XcgRnxOS
EGkp1x5KUJr/ukiY8k9xQkR+5peRcTkr7hxz5cbYkcuOn67OC5qXMFKLe7YS7XOdOXfh2IEEmVuO
lj4rauieZcuu8+9eOmtyjGn3bOPojtdkMZ3E3CzAMy9K0+mBTjBTRbRmqftud2jrqXuOu2Bcpvjk
7eVcMt5YS0bmtJNzB5Ub9tgH5vb2b9BQGPE6XBPkXIci16Y11GQje/vYE0AfZ3+9EgvOKrWwUOz6
4sWzot2k6vYXy1SsVQL4AfJQUDzBH7ze4qhyrGL28yd1yJoHx9S/yri8TjjWqHO6zXS1MrjXXTM5
X4bW1LjbNtUlCGP3bOnCIg2hoSHYpMOqHrCVLJ2gv8LC7K/KTM+veExOqgvk7Edc6CJYUbgUrNAY
ITt8oWFWkaHAMof8QlVchF3HS4ZZyVHGUjOOFtwxxarcNxHgb41V/Lp09XEfU9h86vPpvql6fIIa
coGjXXdPlg0ZEYeAUz+3bqEANZMKzVnZiuCr4WWe9EfZHL0oW/tJMG68GAyi07bWJpPMHTXw2kUx
n2IevzGrLpiXMMTamd2jgestVk0UAMKZcbjaFG9Tdzpkha28N9xSRcqKnK31DpFRvl0gIt+b1N1h
opY/85CojyjEzg67xNEI+mPE9UbVHkWf5cFqvAZlqR1DltlHA56M05Ih17lpL0Q/VA+Zkrm7YIyG
7RAl41OqD3+Q+rf+iCzuI+glvOaFmWwckBcHkunhFQlc5GSs2PrDyR4sdWi/NToWv7ZnJWdXAxRQ
16BeFTs1j2gj1AuPdQ+3OZry4MW9eZwTM8D95+BPp66MGm2ZbqgPo/k49zdCi5fuvNVkeb/EkMA7
kb82nVVvq+EqVBR71aaNfcbBu2XPE/FrCYpy1xmGDb6GDl/UAEY7MUBS5Ga9k0EqWs6tWwQBZBPX
6hYDSl2rVkPvRDWs6QHvXLGdjaWw8BqblLvx8IG5S4VNQzQ9+C4bTkRWzrIlJ1A9VFfDvFVVlaJN
Wdi2yzKpq6sc4vEM20+5Zi0M1IAfxHzwdcQ3/Cx297JpdH5yDtQdjOcrlHvS+tWLQH3BX0Ccf1D5
J78HfhxjlxTmjyrclbWaYjFQoMqyt70p2LNb8s+JG+KHRO7lMfBLZcEPv/nSlclfV9SpgfzrijW6
WVt3ytQ1VqH6ztRiNC2qyntDiPmjsozqGsAkwO7RfZHh0VBJr6STu3XmUYVtbIUeak/stidM33XB
Z028Qx93NYDlPuBMVb9l6Ur+P0xO/WAZbHmh09l5ARc7GX5u4m6pLChCWct0nDBa6s3qFCkQTjfj
fNrNVkDyUGuljXcIYwoEUJqFDH6OMVDu3YoiVZdhRtpROgNr+rjLGgpVEb/JhQCj+TzaiU4daIIH
7Of+uq8a56Wx5m9Q/oqxmHv2+/DPWwvQ5q5mtbcKzDZ/Hcu04dbqZXvfU8KV43ndRinBXesuTl1p
x5PK67stX9n8LUP0pJ0TtyYUmFVcxNh/IkR7L3w7XmBtNn1tQZLyBEuTez2OE8qnPmzFH1KN8kwK
Lt5UGW89bLRZ5Xqbz3Fd1KfL0EqNZYY3X99m/XWcD0npkEf3i482RQNEtmTc8ENYpOXIWhT95dsw
N6nKSyHe5KjPcDOywBF6nu4+O8qCBFZkA2CUV5OvV6udBt7VyOKvRe+vTW4N56Qe8Llqx/AhA8uz
1C1QqGMFgKEP8vKLpjUvmF6GH5lBNVRvueu62jZrtYItoOkfdKfGVEoRH8YYGG9uOQZkcNLhSe/j
YZUVpXntkIDZ6HVU37U6jBK9N2dCZ9+tPvHyXTC0S6dwoehRMKPC0gf1neyu4YPiDNN/1GwQtyXp
YKR48hibuPx+ai18dDRgXJlSkHuPdczfMJrk0w6bQwse7w1mnhwekWfZx10dLKu6z3fcpZBdrCNz
Fcw3XHlomqgIbu1YVFm1MGqY5P/4n//9//7vH8P/8T/yK6kUP8/+J2vTax5mTf3Pf1jOP/6nuIX3
3//5D9PWWG1SH3YN1dVtoZkq/X98fQgBHf7zH9r/clgZ9x6Ott8SjdXNkHF/kgfhIK2oK/Xez6vh
ThGG2a+0XBvutDw6127W7D/Hyrha6M98UcndOx6fiyhViGeD/YQnSrKjgJysZLPVhH6sMN/hLacX
ZIJ3MbzoJFt97dlP0N7BG916DVaWSF5eZEeuD1CryhxdMwehLrNL1m1jFG++Ezp7Z0qalWyiNZgt
KyeNToNZFG/tCkR1+hYbFIOSSUuWcpAad93KJRW6N7PwOXOy89QM1VUzvWLn+nm30Iwc+rgMZqUD
XS3wTrJFSrW6VpoyrrPajVdOmVbX3O6+/v3nIt/33z8XB5lPxzE13bFt/dfPZSxQQyE123xrUM4B
U5ffF2PV3fdK/ixN4Y0MTFE2CWsjLeajTn2Ro9hNJGym2RH4WvZRzJwZeRCd1uLpE38Azavu+ciJ
R3F7+DFKzJmSHyHVt0xUedV2WfjR8JKgWzF5lAtkC2wwZJTwJWiS9iGbHMi8jPEVrz5HwiQrcv0v
b4bx+5fUMHRVM11NNUwNHp7565sxVF7a+L0tvg6etzZmNWxtPrB/alm8cSaQKPJAGPwrWDpDsKoo
cvwUk6NbavzHOFdMOOPzbNmWZ8GAOLA6paQQJwOBqKbdkMNIWAhY8bkKkuR26IYsQvVcBiDHqipy
CoySbb9ywYb73VHOkfHbEArBz6iS+Ogi1Jq6yEUGK8HArvTv3yfL/v19Yq/m6LprOJquOYY6/9h/
+jHrgEOnji31t6mqm41mtunGZA29J92bPEd9fnHMSP2aOSmFqFaE5P2D6BK4ibKQHYVjPqNB7D1C
y44OXeqO63gosSOsmkdMWrH2nJLgoWuiZH9rBnOJRdZZVBLX21aJMOgJkhau6o8eWYsZ0b2Peyzd
Pisz8kxXDPvuc66c9XnRnwYzX76uHPEZ9wZgv0gscl8A8nIsstE/2jDy81s7MLD75N3ayl5rHvI5
DiHB4DbDlTM+u5Mozaxlb+j+f7nb6vp8O/31Z+0atmYI3Z6TDI5h/foJ1apWo/sOCb5TwnLTp6qL
yxI6SY4L8ZR0DPt3LOTOkVd1p6JxETPo8ubNrvXwaCRddh+KKLvXElxSk9419zJ2O3QwZPygwLh1
HidjiACn5Hi6diub7Whl932hOySbk2Yzyhf3vILid152a6gzHnIh0Llj08iaxVAp6FcbMaclzANS
yU69jG2tOLlJAV/op9MGYeZdNHlXT61hBUQZ73ifiB33MOs0DWW8HXojvORRoq+B1/b3EXeOFYaV
8ZPfkcojm+G9KEUPFW+YlPckCL4pKiB9RXdO6HJPT3DWHipTa3YTADLSwW181ckJX+UZnKLvXAAF
yx+hvEEMMmrSF9OdBuc2oSh9GKwp+NnP+U0H/dIjXRkq3LXyWRhvsvIy/kr6CQK3jRiVr5b20hQ9
fsi6gB49n8X2hKS9PK2n0L0FZRNAvnlo/hQxNXJ/CaY9ntOmydptAqDe8uDHO9MZlT1F4Bilb6U2
lpoTYJWA2MAJqwDvlChNdyQvj1AALRm3/Iq9xk+ngL/XqNZPh88xucvidiXblm59i0y/3np5sw/V
IngO1LZYCWoUp3wynbNLHX1pzEWBNp2NNxPxxqM431BlNfcYl1NH9lrqupU13ugMksEweD5Whg6U
15nwMHYu+egaWJbsBKQcXfoKXQThTcXSrNJxMaoRNmHzYKNxKUdn4RfbsJvT5PbqGVTpX4csw6iH
nIC9ZT8/6Yu6S9VzpAFfRN5+I8dZ2oc6NsHFbmLnbsywsB88K/ji9rBj4lGwLetqcbUH9O7c3Ai/
VF0OQctzEnBEpvJIOe5sdp73TO6qW7jRgVraeFa8SvXXHR6blH+B27llcTEU+BVI92Ixnk7lUcYy
MK9ogmrFhYzOc1+gsVGxU/fXbIVJgIGB3Y2IOfvrQrC4VTLwI3KenCLP3CCCcJTw13xea3IQzk/4
sayTIOGNjcDgrc3JC1Y224q11uiscFDXP8MGyY/Cq6xLbevWZYxAHf79k0MuJ365LxmWbbiOsBxX
001HLhN/enKIMsLdWLGKr4oZZUubrNA2Lwu8RQEyvXcCBTt07V5yx2mP5JPRL5jjToRSolqI6ZJM
inf1hfm9L6wRn1r2Lywn6oPQB/U1KouFjAeeEe7IhhYb2dQyLEJBcDyRtTNOZjBUt8uWWsGCvFHT
8ySCdJPoWo/xQhJudMd3uKfE9muPvFE8g2J/i6f+0iza/Is/xs66xxhon6C7+Bqq+Q1gHKFVeovj
Zt6+JuSTJdD3t/EZcQkYdkMlQsfhGFZO/jjXJVdFFpob2VTGJr/ASt3F5LsKhJd1GN5Bl++jNi8e
McimwtLUH+OoaOu//7Scf3vO8wyxKYQJPi+hU8b49SlSlbXhUMUMvnZBixO0lr9OVu3dR2lpn/u8
6heNaPv3oQ3AD/iuBVvZ0Z7RyNlgid2/i25Itk6rh1thps26DkC6GOBLjtp8cKisHWVTnslYIHRq
NbZ9iPQ4u/IcR9JFZcFV4oV8RSwQu9iBH01fqsXJ08b+VGCW8dyM4hJU0XRBlCh/dnXxQb2juZOt
YE5SNkVQH2UzbcN+Wbl2v6/mmaXPVs2fDHsre0Nw42sjreqN7+rpIZghZ2Ag21M384msWTu+XTZ1
X59A7QG1lBHZ9zmq7HVkxB12C1mN0lQb9d+5mVlzfS/VLepj5DYfuD8XuziqSaYkKimMWGWoEXfz
0Lrxd7YHObN2R/vORsptWggzt+/yyjxXuRj35dwhe2Vcayz7v3zw8oP9+Weqk6MUmmobqslmTft9
gdcjRd31rm98GXW/WuVWAaJWKP3tEPOFR43EfcmryNqwpYjurNKx7tMJ4V0bgUXZog6eXERnAgdl
CzybSnXr3DPDRVaDqxl7pMzkAa2o7OzY3NP8xlRYZOE57qA6RaplOHcs9fZ//6U2f1/k68JQ+Tob
KkxYwzC035ZGsSlKx9Ai7Yutea81pOa7hrvMT4ehR50PvqPGAmWyFyni0negRvqVmXnutUz1fBOz
vcdICQ1SkeXeoXRC66ACodl1yTTded1QbQqsma/Qz/pFb4zNsQg1cvFmUe8AXYMSSqa146Xe3gS/
d5BnhRpB8J1j2Y+z/9T7GfscR2Et/i+36n/78evCtXRHMx1DuPPm/bfNEAuTiT37WH2J0vQjyy6k
5727IYqsczhjeSQ+R+hpvELxSKw+Y/Isbh39pGGwdZtQolGzkKfRNIOIjXLcyAvIwbIDJZs5++Ed
R4rW419Q7w6FgTIYA7RWnP7uBv+Wp+pQz1JNY7LuyYGCO4AwqgPogRum1xdb6pjMMTtstbvbEFBf
t6YxD/HRXFmgNTsiA1tn16pOn3RHmAdpNoQTcXb1VdHsBCK6ELBoyoMcm6fxbWwK3t9ZiDJod74y
bPpIr6H7Oq22aIfyDqS88yVQE+zpHcB4ZEhsNrHizWx894vV280S5gLqIlrvXKsEMVZ97kBsiHRw
HmQXkDX+pZg8RDfnjmxk7dJ4I2bgIsjv2kGd00N0RFPxagKI/PufiS1/B7/cAyx2wy7AVtt2ACEa
v2cGkKxMNLRsv1gDyPGyDkl+4S6wjpTefilNr1+JurZ2wdxUejDcqtFkd7KXRzfuvWSFx0KIp4yl
kwyPFtgpHm7fUAO1X1oN/IeTm+pSdro6NiwePxUOc6+T3wd9/4Q7UXkWpbDvhB/qyxZl5W/A3GFU
GePbVBeg/nBN2WehXzxVSvUqB3RKVi+sdmzukXuMj4E/JevEG5SvTbiQA3I9c1eFG4xHr8hcfOI9
Hv3zpfHTe2J9az2xijF2g6HgRiaJl05qkfbzez5fZI62qhbV9+N8gP7zV6zKzOpeHpBK+TkmB3/O
VaKuvo37jOkRSkmsKX651u/XL21QQWyTdKrnj7atngM4Ie+Jgb1QXA7ZPq8V+62P0I2v7feugUOX
dGqFWpNnvdslduBQFlmYduBKMBhB5Iw49EqoCXVmXbtsQPM6gRrquuW+Kyj8IRSS8DMxfOyioftH
0OeqEQuTNu+DFzdvHh0d7Iue1y8uBIG7yWycR+Bsxrp3EXcLcSN+HP2qw+YO36MI6YolCxcQ5kN7
kWOHCQevpFI8WKuM9TWKYVU+JQvZezvkzdJ0o+k+YUN0EoNmbPUfQilS7+Q3+ZNPkRWMtKctVszX
z5Cc8Nv835q/Xa6F0bcqhW4t5Fwps/J5vRTLsYNaYGmU282663PjKgqtocDByxrz2TDHZK9auPrt
7O/H5WiGb1yVGps3Y9wtCXeXp37uPRutZd46yE1rJ1ci5GWvM4+WZ8XgA05hXEyNaDIgQUysxUBR
q9G9POReg5iBF6bLGU1zizXCnPZ2NsOF53HtfFCbFn5LrF8+p0Z2q5z1qV320aivUTd6Nh13vLfV
qV5qfVdvZVMehkxrF33npPuuKaZ7GdNS4MEKpCfZkvFidPe5U4x3n6FWROjnt9E1M0RzFdmHp1Eq
rhMcjUi1jm/Yen1Qb/SvrqKZD4MWnJvRHt5EaRmgaVBvwiHl51F9zJ0GauV5TAtw+TAGl9FopOUy
8c8e0mYPrqoMj7UfsYumZLj1u2l41MvROM38Q8ftspL8JB5Q4FxACjK2yxUHMgoPJy1+1HlGoMs/
3rMNLB7VIW3Xltbra9kc3Ti8z8ZyKVu3EWOpLU1fV7Ywlkmd+eyREfayq43hmcYx1DtWf322wybS
3gnT6uu97JCHpAf2uXGFMWtZ9dVCjpY9ja3eBUlRPmgu4tllI/q72Ha0s9cCSAJEWn5LECBLkXV8
zdM022boKe6EmhfPWH/dywFfQt23D4FdKyFqdPA63Ma8GxxnIKcyDhcosOkZMsDiNkJjJXNUYvP0
OUIO84sMFzWrAZlsqg6L5cphdxxgTT6IYX7Pkuqo+YjIBynNxGpY8mS9sUatoURZk0SFPXjpNwMB
nTK2hu8YFQEsxlLzoZt85HHSxtp5kTpy73Xs25CE35xr2X9YFJUlu+KaZem453mcoljx2sL0wqRv
QACwzv86uHPzM1akJh/jTLTcgHBzFwG13Des+pZSOSCtbHT3VICYUZnbl0DlsSwVA6YxebDTUj8V
Pe/yVPQoPqPa+GVyZsqSpgznVCVVZWImoptsUkF+L4tGK7/AGwJ9FLg5XJq2fYeaayVZ+WUC5L/1
6qnYymaiH4rBAx42jOVuGs16IycjCbnM4bm99oqCvJMXj2sZD+pw10SaeC4mtTskvSlW8jJaZZ/V
hDSYl/VIB7ToTibCMmELesO7iY3xorSlQdE03mPk/kXGNR/sNvhuaWwwvMXDMZiH642i7lwM+9Zy
VKGKi1lblHxBQN8ZVqGg2NkP76NokAAoFzF+a8s+dsSzpbb2Ymjq6a3x6xi3p3D8KiIf3nqlfzei
bEeZxAeEqfyZw42MSFRcSnbswYIy96bP0+oj9tN7ZeiM+8kPMxjTYrhmwOaXECa8TRzrs7av0nq7
UW9y1npDUK+9KFlU6CdeXKFk3sLQYAhWvKWbOPNRyY/e9UB12WGVlXLn9ZpyN9jogMV6eZShz7g8
U3uv549iwflbhxkYynrixbbVYOHQNcUXJwmR7TEV73nMjAREs6tc3bzw79nhOAsDCgeVWGKW32dn
oQf3lChPkWr0R2PQzIva+OKCX0g8y7KtZUgeUoA22LQM7YFSJJnZliWDq2rBcx8DuAX6EoMiacNn
lDrsS9yV3K/otLx4ePSNj7wMw+dC1auVM6Z4HrlDczfMh0KPkHfIqp3qZc2d6tgc5jPZKYeVplEs
BSS+tYz9Nq5MBmwvrSdIO9qp0tXp2LtpiYFOHT1NA2VwH/DFR4hvRmN6H50IwoWH9BT1Vn9a+yDG
bpMg8JWbKNEWAqj00dYRjtVgpHUIVhrdTjGb662Jqrx5GmvUYRb22oRv99xkGBhUBT+TSKTVcwlR
cI0xWLB1fKt8zgzkLLmr27jF0NRLEyNRJ0f0cm6Gtm3vArSkl7LptF15YIEZ3ZooKrpHeIngj+bB
6WSpd3rhf0/0Jy+e1K9Awf+IgGi+D3XpLfxK2E9Jpder3LGCe9h/+SbqB/VuUMqB5PWoHpKRDymx
CiRW8PNZWqreXmHYxjuV//aWNjZnSHli5Vejxia7+65pQf8nPw2lSpI/I1Z2ixhrhJcyHIN1VQAR
/tPJ9HQVWwm/ADWy3FNf6jtsFvkBFKb1kpWZcSi8cbzOrbIpeKf8IHsGBZwsFM2YEDFV02fbN4FE
+0p1kL2ulqG5iK49kHh69W7oUblzp41sUjWOtj0JvfU0ZukzelTmIm2V+OTmdXDRde1Pbobdaxik
+a6AZ7O2EKZ89XNXI+1XqKiy0Ot2wUkPmvyhybiDCB9hmzlsl2Z1hM0sb6jda4Pe7boYanUre/my
oHKfVAn4LC7Z96sKmNKLiYzexe7Nn14XUmC6lnOMdtjo2DNaalc/4DiWA00useyKrfDsI7W4cqq0
fkUu/RVmEt/PqF9S8Xa/OZMHUGueJOCebIdAYBU+TwockFoGtsavU5DcJllOv3Sqwvnm9ykCFXZU
P/jzK6V68PMrAYKrX7PKf7UUX/lIy+6nV4LVu5sUa8G9VIASnYvxskQvD1XabP7LJm/OdeSyWH+r
ylMe0k3VInEGAOnf8zxt5hWBosKnsKPAQPizjY96lekvqR69T35UXxD+018CIwbBWldPQ8nSpx+9
lRwEFxtbY6DWtylBMx4iE1SRbM6AyS0qdAYfHJdwBqVfoU1i7OQVkYgEZVHEFJ/m3jGMLjEWNFeN
XfmB7E94znMv2wUJPgus1hD+EFN48t0kXwQRW8o8HGCXpgPOWIn1JEf4wyuab92j7A+wHeG1m7Ns
hRqPonRUk8PoBi9O7VoIphjsxlVr61WGMgMJnRPcUuhBc7NWsmgXx1EE3oimm5QD8pquvZNNs7Fg
hhaNfgyc8ZEb8YvuWNmDHXfZQ8yWAyQmGfqu4Lew9CN+vGGWHmUviJH27u8/Qc34t3QWFT7XVQW5
GguWkPgtnRXZ3E3K2unZ4Q3jlgThZFCVnLgxeiniWA1m2tFdK1TzaFUZXyr+Voh2HgVUaxRXL/um
q070UFR5/FBiYr13YtFQHosglrtoiaoIE29rNVTWY150b2rHg7lNjebi1w5qK8W0TxS9e5u6ftpN
AhhngDjcW2mgvDGRAjtbJg454MNv06GHNHun5qfTz1crWhiyrmOVdz32JC8j8Gw5vS6m/FBQHcaA
i2HlDKfIzLQ6paBPX52/XtN16/jouJm5lKN8gaCfxt3xKK+BJhLFunGlONGwHMgEXnUU5q4F5gs+
t7fzZ8gVYGKMAdE2GZMHDyuejYm67m0qcs7aySytVxUT3ZOPv+IuN1L03uazz9h/Ovv7cXbk/nU9
98fZb1eJQ1dsgU5TQ1Tv607xtlEQhks2aNO8S5vutTRINqLt8tVnzNfaadW1mrGW02RHZ+rl0kzt
bvsZ+/+cnVdv3Fq6bf9KY7+zL8NiAk6fB7KCKpeCLckvhGVLzDnz199Byrvdlht7X1zAIJiqVK5A
rvV9c45p6hbAtFEtN3o/fUcHDh6zVnR+eb680zXKWJPeQ6quQ+sO/nvuGlnQPqud/oB+LECEI63Z
gYFJtsqzVnb1l7/+fv/WyNY05ggIMgxc6JRtl+P/0TDKDCY5odoEz4BqwnhvmDe1lj1g8GpeDavd
6mOtfJF9S3cD1dQuJUz9XRVMxhazf37Mod87OcJBB4UVX/J5IYH1XxkxStBlU62b81+/ZO1j10Qz
bd3UKG4amiUsoX8onBmK7IcBXakv0zisInuqkT6wEElB5rNpNjdMk2Onl70f++TBJOKbPDtHTUX3
bGb1AWsfcnMFixVtBMxTado/++j1nVRP5VMPM+xeGtOLkcr9c1HxAalEytykwQrbdOFn6mlsKkqb
gyBfO0+4yRu2pRCbyJFlbVksJ9KB78mtCvO/kSBo1ocLE/9xyzSAKBumQE+DQuXX5hEuehQG2Rw/
YHDB1JMyP9Kf8ecgb1bNeZGqfn70CjznFLB3H/Yvm8sZP89d9iV6Dqs1EWT9zU/y4byfmz8fm9sY
d3A1RTBhRX+nATc/BLr9jHGAGkgtRgIaTF/fWKLm6HwKTlB3wDl/XXah1hp2XEkn2LQcXJ6kl4lx
qq1Q3ICjG+7kouyBaVz1KOcppY7vpl+1UFvmByxPInll4CAL8A/Lk+AwG88x0XHLQb1u47VX9GJp
lBwSaoQMOWnPx/NiWWtqkTtgltv1hwNZCqvdWU40+Km4qgJItmoLE5xePLmBFnYPZmKMZ96Quzbt
oHvNi3J4xjEV378fNyiNMkiuj8sxxBlqljXHPCHzxigbWK5+oJDZoMnHRCl/rC37lkU8H/1w8rJv
OVo3wtzpPnSafvKLg2y3FB/G5FZXioK6+J+L5eBkAbzf5GIsDsv2z8NyBNKYpsFAk9Ymb1eapI02
33mVeSGjy4iUNj1b830YeUh8mprs0r/fhhHJbwhrbem/z0fnNB8QnBmdRNQCy5N0ZSrf6u1mObac
FaZTtYO6OjJQme/l/+2vKt24Cz3x469G6SC71qAjRUinCYIuAY0JyL3nGiULrrTCvmDctC7LZq+O
0rPaU8XXADAcu0HNLmnWfCVfWDtDlRfnZc3wBDNAUjKMshBMEyfEJcuBiHk+MRJ1uV42fy6WR1Rw
XX/ukmk+OK0Sg0lpeumEwAUYm5pZm0A2pNOy7+ciMPzA9Ysw2VM9jg8wvEgAnNeWRS15Y+4sq/Sq
kg1s1EvUBskx8jMIWFaRrS0+hlUVFdU6BbMBVQIeNEWuAeNb++aXOfyMvsvu64a6dT+q8vp9s27b
W5vYIFUTXu7qWUXppSw68ug4ObD79pxF05HiT3Ly6eGBPdUtx2uE9jgMqrFu9XraLps54YCOmMb4
Uga1/7lixKLYiXhMprHDsPzLo4zummKSYbjZRNQF1PqFX/N+RLT26Bl5tc17pj95HhQQLcO75QRI
b6NjBp5xHUK7O+hFDkJ4sIsX1KDzE1iFZK0yBEEHwELqtR3F5CwHkEDdUilpPnWeX0CXASgbZ6jX
Q0vdLyfoJUxqiaJLZ5GnWrhx6onuobeZtHow2pg5V5vZhPN1WAFORDwUY2BjyKzdeKEqPosaydF8
OLJi1NwG85W0r4y1FejDfhYX4/sCPScF0qFciHODvMpM4FmLMcMv4l1QFym+XLs5DLn/w7ChDt13
+gnFLRlo47kqS9pTSDCfazGtlbCRLvAWxrvRpq5UoCG9iTN1uFOhLN624rgcW/ZUilmgugkMd9mk
dnErhDD2ZCoGuzrUtE0sK/nTmNWb5b0whrZzg2aqz2lS0sIbdf397QXEvMqyPHtWNH7UpPLIuyEY
ynudwKflkZkSg0ArdDwJNQIcSfj22h7G4AtejfcPQvWA7PUWjE6NrI6LnJSZa1SAEaQO5GUmYJvW
JT45zK2l/b4yLiskCb2v/PvQKP//nPP7n+B5srqt5mHBzz8h+ar+N7dl9fe7MslUmox4U5iaYX+8
K+u639ip0Q6fhJisS5y0F+I7ymelJR+zg9GyXTYzsB1GpVIwq+gMun1LCXLsV17uS13M22MWbgYQ
D5OgFCGJ/3NNEqbNKGOMtsva+9HS+JvWJJiSX6et88iKtqRhEpCLhEj7OOdh7lCXBRrqB1H1gDeh
7sqVptyYAhjnsvZzn/1f9i3n2fmF1FBnlFK6UjBjkl1IcXrfTSWVx8T29p1a7MZsirStMnjmZmy5
87xvk06zgWcME2VInru2SVZaXZn70gYoqtf3kSkljMqMbBcGYcrlmc1o7L6TvqhcsTJpmP7C78tZ
VADStWaRZLZsVt6DiaTlsUAuuOlqqzLOyZCVsObC4lFtGX/UQUP+47wZFvnK17zqwU8nccvvjzHf
LNAZTZKXcpvEzYCZnhV7yTaA5HTp6fIeTW/YLFtj3NqXZa1qLRnKGHl6sQl+2ll2Skb6DEHL2/08
eXk8VaqNPD/0/dzlsUnL3XjZ2Q2kjoe+hktWU7ytH8olY5W+eKQEbKIEKJL98j+JbPuOzqWgeBt2
n7omo8LL/8ggr8DFUz5A3MpM/blIw69BNKXfwil6FlUuGPYPHl9QC2Uj4ZAP8wkh94lPoV5yqett
xNbzcOl9dRlDqWPMJ6uMbe0KjRfxc2BVKW3huT+HUhBKyVzAHbedWpFurHAqd4zHrQfaxLeaFmpf
C92LISb62lnTguLslzU3oflAG0zngh/WJ1vO/J0ZVt2m7Lng1NG35Tit52A9JUTSi0aesxm8fq0x
/D8nCeOKXrGLr6odPeLy6sD6qfqeRq60WvbzrrsR8cBPM0t127dmvTULW3oKgNcsJyTkR63VXqv2
8NWjhyykQDM/oeyLyrXGyTrhHtYuddHRkpkPtB4NX0hW0q3q1d5hStNyZaS6fY16HC5wST/XVV6D
Lyv8Tzpzg8JXxsfONIvjWAn4SWM2PmLzCDdNqGUo8jkaFoBVJaKfzsvRCs+TKbJHKEvDuSI2gSkJ
Z8XhNG1HXwKG1IbTYxO1sSsTf3NYHmTa/roF3fYg1b10NTOSZJc/jO9lZ9pBt1oeROhismo8y9iB
NKtPVQSbZRonhB31PGsKI+3Tz01yon5sloVXHSgt/efmcjSsKDksj23mdKWw9CnppvQebUHjXw+8
feh3+o9Vbn3dnE9densFG7e0/u3Y8gjJ09dabMhoQnZx5nn6UznUFcgOgHMIMCnZxzRoOtXYJfmM
pvMKmVwpMzoUo6ffx5N1974/sQ2qbihkrWbwbhlNvy77a4YkbloDBMC0lFzTpmicYJaaSCNxLWlg
iYsxlf0Z/Sd5EBFY3a5FWAOcd21mjbl/XyWvxtwv2x7NmC2xmzByuMkCwxGnbARjWZdE9bzvK0vj
FMqTtP8Pcc28z1duR6TaHhcLhq+o3LoofKl6/86MvPC168stScV54BTpS0pAeOQU7YWZsR44eRxB
tPCn13r0LkZl9S+k73yfqlx5VicxQAUDcDdQ9nagxIPZ9UwTpGDCDAIDm819SPbgaXYWRa55dTlp
Wau1hqwoy0rdZZ9UYZlxpIDnSJfnoIMQbuF3vi2Hfz7O6okeC4IpX3deOjg2mHO8prG/loxSnJnj
yrhZFWWX2VF7QqMFJk4P6nspYKxsTVX3BVLcxfNRKzrSys+67t3dFM6mpsXZtLiYfD9VDsGE8mf2
PzUj0RSGluZOVw0mAjQWFPuwPxRk1tl+xEAEM6vK018hqHV7P6iflDmfbVnYs5O49dMTAfHSYdm1
nGoEQCE9OKern+eaAcmDih7cJFGlr1R19C9q2kykVxkjyXSJODWR3K1VO88eyMVS8d5q/os2IIGp
GUM7XVysYrA+3/Ihngl8ivhkh8APl2eqfOXHM+VzQKtmSOrWkCr9RGkr18PgZM0bCcPQU9pPCWC3
vgw3tSnNuQgcMRMR4UMkn9NFCUnVJGpuWEmPw7wWKWV69IuquclJIHxfC/6978PR3K/7tYyVH3WA
vLepjeIqmVcDQ5b3ks5i2VwWumZlxvr9JMiGukrQBqdasaG4uVKE1w70ZmJpySOSH3VvibZeqQZW
Z3gZkMECqgPY1dKrlWjksM4H4KEVq95urX3pB/bnKmndxBADGSlI/7O+GzfLJrqvHUly+gPZPhHt
YgxgCfTtljxX3mpG33lYe18IbQ/dNJ8BZZJWbbIkzI5gedEyg93dlpPf3Sr2NLpBgHtdTmg+aHOF
yZ9rTU0fip2VVY8/dy1rVtmLVTinGcoE/ihxah1JJLeY9OObgzSnu+q8uexbFlPByMXBc0hEpAWc
D2LQbUUBzFXohwHSLUApLNvTvD3UPiqmZZu7+J/bflo9CjmD+ZXJTzL64bSSszcmiEA7M535EkKD
IBbGHVphYxNYRXgwzNQ/tdbccJKa6lObZ9AvIPu+ti9JEudvmYqGtKpU65PEZQ/hQNKc/L5S97mZ
xtukbMs7Zp0gPtIyeekI3FwepXTFxR+5WiHc81wurdu/rvyp+q+2G7qEwjZVmbKwreuazNfp15oX
Ncqgs+TC+6bnM/5g0vxDSq0Pb8ebWvv1SxpP6ye9BXMdEbDuxuFpVInGU2psxZKuhJdWHXYkIRH5
V3oaI7L8HEZVvWvtlWYW4TYt8uAuyO6SuLnkmi/2sqRre6oFBLrkReKGXYsCRmA2YNYkVrk8Qv0a
EplLB0+HgxbG56Z9VIQkVs0Iv426XbPFVkE5WauwijQBsRbK3pjFN6aMKwig9JOqANfKtKfoFeWs
dp3yT4TR2Sh9IBir9DdJjrKyo6x4yjat2k+SPRFU5NPAxGuv39BNTV2MldLBjO4pekD1Vvv6oo8k
cXkdNpsQivRBkk1a7hBSnYyc1k2KMnXVe+RTWUHierqSb7BwyZveS7TNpH9rhZrtOkota5P6uKsD
Mt1QAR9csyoYe+vtzpvC5AYvLlqZCd1QrOcOiF4MnWSoSSEvuc7p8cQ6DOe0dAY5nO57oNGRRHrj
GHDPx94LU0SNzTU6JmmN8K7YjJqlOnHQ07qPm3IlA2Qj+QGWjNSrX+McZF9nZOU6873MkaQyXaW+
WtxFqAGRFKgnINbqqcHjFCthSyJD4EK4GfYIju0DCYaAz2sMUvQMg/sY06SbDColR3LdECGW1Q4O
3woeJs38qNlNcOyBNRSOMVAxiKb2WyqX2hH5zIsfaFszYMxklHmUOV43lnuq4X7jp8dUE5+HyND2
fiObq1gH38uoxXcjxW7IjjRqeiwPzOrSI2b+9FhykR4DoK8tjowq8or7QBQPut6kez2kVe2JA+Xr
C1gs44lr7y6wCHcnd9wKslOuGdFjJSVbxex7Qq3C2s1pR94KxHRdJZwkMFE/FAEBcCTo4ZSNnK7r
mlNr7CdkEOuZ5rkh1PfUJtZ0CnIEKpJJVxxr1rHwSJmVcWRtzEHo+6KMPuep15+8kaJsDDPDUirv
ph3VW4v5qMMl2dqBLQUKrQ73SlS152WhmpAThzIjgi+oEF2VsnbQxhqpnGYeC7qxlx4lymo0AvD9
JjG0iG3d3pucRj75paV/xn7oWEFwKKli76VUGnaj3T2n+MdPQh3QRmt8jBoCV1fVCBZmRo+4Ef3k
qqsAJHiTpW4HRrKrVDXdUNK+yX25VkOV28s4DCc5S68NnjzS6dHXYpIHjzFqzSrOWoLQ02BNwcLe
Jr6Zr4Aor4zB/2qoWvc3lzXl1+k2VzVd0U0duydVAyJgPiqBIZFlpl3Z2XdkR+pjPqKnIjvG7CQM
OY0pMenCtAxDal14Edb6Ti/eyM0wtwF3NHJSYuLT43gf02Vvw27ENcxv+2+uvL82snmJpqAagFxZ
UelEmOKDU0WR1aRKyyJ6HUiGAulN5mAv57dlouRk1o79jWqSolJQB3IL5o6bRKkdrUdptWCEiwkq
RzQCFdeSjaYY9YaGC9OWsElvczmz1/IUqJtpvtZmcR+6tpFoa5HqZADlwWMzyn/3jv9apVnecYTX
io78HlPIb/ZNapl2HuNs+54CNNvDXDQOKHZW5MhHhDIl8LAIa/GcDL+rQ7nWI/k8IdJctXAe6pb7
12+urfxSblleDbnsIHJtW6HZ/NG7PyDyVzsuKN9tZiFwT9qKAO/8tbOC2bQ0NqtJ2LFjRJBarMF6
06T4W9s0w7Ht7WmXC2tbyiZzFsqGN4wNh70nBQjOmtDcKEEJV36CJtl2wRMaMPlcT8E5rk0FcUcX
ntJWTbYtSRz6eil/EFX5KOWh56hF9BC25T13MXvtF31KolmibytZewwTgh4jAbVNGDHUuLnBELV2
y9sFhKgtDXmt+N0uTWvVDXS5c0dfqcjqMrERzZuVYSTrujcPPtYvch9SJx1IgwTU+WY3YbDVw+ZZ
zSbQikV+l1vC3qu+su9D6R42WPQ55lfrKJb9kubAArWxlQ/ocsRN5nMDyaUk2uqeWh34pVSzrrlt
3/RRXLge4IKrkvXYw4+tvLg9qnLToKm1CW2Qi0NTts0pSYljNvy8deEVx04sWyF1IuVKeIJE/yYk
qbQep7e//vyV30Y1fBNp4en88oVqmtaHUU0OKdUsdT/7npnycO0quyBeyxO9S1/nvg5UpkUFVXV1
/nYWZR7c6lwL/vo1qL99B+feLxoVvogaLdWPfWBFMusBO+v0XcmTb6S6NUfUGwl0udRHpQopZmlO
q3F1QuixZQbm74JRGdaUtJE/97m1CXX1hWCC9jQQlgsaZpQOCUyBaMzkVd936nHqiQX965etfChV
LhcmYgaEbamKPfdCP8gzlJjpJLom83tY8eWTY/2r3fbqiuBBICGeX+4y00AiMzWf9WBN8X4HPF37
klvDjls3ZlVyCBmEFP1Z6gqH6qu9r80xcSKLbALCDFyFz4yhsKU8hKUir8cgv4EPJa+a2j8oFuwJ
jwhDo05X5KcYu8Gf6hWVU2vbW9T6+iaBs5KSF0o404z5Th49acg2Zg+NOaBXfSiRj65Lz4PE4ofd
0TRG+jm0kbHiEkna5lHtlNH4kgl6mwGOSDeWxnY9+oO5yXUrYB6ad6s66krckKO98VttE+R6dav1
TYp3PjHXA7ldG0+IiBGJzWhV93uqe1OD300rV5XwG9crGLja0VeMgUFdvkhC6Ceu7PpKkojvVSyC
Q0ts6o4ZhSO1MO8Bq5y960X41jLuw7W0jJ2HcQeCt7gp6gY1MVWXLSMGhUjFXQg0+JusEesLIESr
OnK18ibYGXOvTTDdJv0yJGEyELu694d1D8KMW4Ce3dtQ2W/srn3VQSmmDGpU5UbBEHctakaqFwRI
zO9kdLN7bzzaahHfBGWvOGMnwolqSebqZeKORJ9fNVMiVraEZdnLdpA5dC6k2zB7ygQCBpIolPRA
3iZjw0xZ+f0bsPH0vs6FcSO6enIbStCyrlwB3M8xR7gJ86mp/+Y28MEQ9P5VFmAfTMrvNti9D4aw
VvZsfpem992owoDRVJc5sSnZmxgF0kaRw5amc9edDUPvzsJXyPeM/EOeYG1n8LAZRHffzYGDOBcf
Uj6Uv/6l/X6BYARg6zaCA8VQzd8AM5raT1M89PFrH7YXZMPKvWIjd69QGLse1+3V2FbJtYGGhk6i
cxV1xJGmWIrb6AxhJI1U77pW8i+D1aKgjU0NEWTU3Zv9g51bL6M/Fg8+Pf+/E4vYH++tjFU0lU6M
plm24Jf364zRUMI6rYkseJV8wDcTSMU+Nz81ScSNC3zpxhjUwQkkL9/h2aE9hCz2Htrw1UzsfaYY
+m6ZTHWydpLqAb1etlN70rLylvmOQj6F46OuNJu+PmlKsYsoHG4Vy59BHBhrIKbZ+6qfZEfz6i3R
QN9GlGLPWmwhXGmqU5R61ZbacPyQdhVlM64+TTs8/vUn90HBtnyvLMHkzZJ1Fa2r/UEvM6UtRIAh
jl6tVK3Xdmz43E88bN+1dauFRXwwBsVY45V6HSWCotphL421fkiHao17CQBxH5y0Qa6OehoU8K2V
J5Pg+qtmSTsSCzupEZ8x+5IGiVljhXoxdMo66VyKKjA9Ir88T5n3pZVbLmoekyp8rp88fD2HqoVF
/tf/V74/v33e6H+4haoWX1JDMT78iKo+1WvLz7LXRNflFUra/owb2CZou/PNXcig55KG8QqdTHay
J/9eNMGbV06qG8uqvkmE7Z+WRW5T2oXcA8RAR1mJ3Spq2/iWS5W3K6z6mQjm4ShR7rWadB1K1ZlA
5QEAA+VR3I1nwWu7CoBDId+tG1v4ZNonkrgOtPvOcfYcmjsiNRLSLMlxgIeT2ZqjFxZ2V1n7VBrt
2qNHr8VCORBKjpa/6WRIu6SEtehmMuzxhcm9hLrXjedHgdsSGuLUfjY3P5hiTXd6mjmjMCRCTVIQ
IBh0LuAMsmMzU4/81C6JsAcIjpaGF6a30mdpTMoVLYoL+sX8rA4PTTOFN0w5fer0BqbuNCtIGe4S
FyG46k7aJwYoSDzr/rU12oNdVmT5cLUGBu7QVIwvCYM6Z0LQuo5IPHHSmcNv6BVRxWV2ZgRpHywj
Dw80sXKniYV+owTesB+t8W0IW5WuQ6bsvTnR1VOz16AtQThQx3QIDRiOBSkdXkkuZQPbb+BSuNEZ
pmCRo+AhA62ZS6FCnytwXWc6RM8chq4CKhYlnw1RkWk5J/CqFjU3NEN4Y5RDHYz1SXRvNOibS8Lo
wQGPsYP11m+FV8WfEfrvvYoacT6+WInkH5n0lJvBh+pdIa1zohHqELVx+aDPCxzSDgmtxdH3ihfY
O68VPvAbJdfPgJ3FnWjb4caEptrDpb2oIZLKQU+/ZW11EgZU+sbyrz05W1dgqW6tpHckR+Rvps+9
0DhT2zcfM2UynJHWwyGT1fOgK+r9qATb0Sria8+MB+bZ2NxwWaK+3Qc9EUIBTlr0ejdGSOkfPCk3
4yK11xG38gOK9/Hkt5SqJsuurz75Z38zvjR/G+OahqJrOvNH01bQG364DnckU/KtE+2rQXyMGwcj
w54UX5Zlt1xDGTJcLKvkC1lvVLLcCyfyAXkYir8KCGbcGuH0LR1CfZvEAOcjHfD4F6oepgMmy97F
0VyhYhzP/e9IQiRmEFB4XOL8E94MJzaynvQXz3BUDZu034/WSvFH8P1pPx7l+kucZDcaos87EAE5
AYJZe4JepW+iXHlbaDC4RrZkl2g7faAHBL4sfk7rLllhHeMu0gZMzPlbfRrqGzwx6hbzAN5QP8wP
PVCteM77zOqqvW8jVXGn7iGl8wV3bYjWcgYaKJiy18FCaWQMXbP1PRpK8fwV9qrw3EXdeAoN/dpM
RfU+q/8/v1Dj6oUi9y0HK4YYrPmw+b8Pecq//5kf8+9zfn3E/57Cb3Qk87fmL8/avubnr+lr/fGk
X56Zv/7j1a2+Nl9/2VhnTdiMt+1rNd691m3S/Em/m8/8fz34j9flWR7G4vVff3z9nobZKqybKvzW
/PHj0KzLZxQwf//+zdeb/8KPw/N/4V9/7BKK/TQB/suDXr/Wzb/+kCzzn3AAoIhatgyl9o9/wAmc
99vKP3X0/uBXZIvfPdr/P/6R5VUTwOhT50Ps59rPoATywx//qEkt5ZBm/BPznEnwxYwEmJ/xjz//
9z/Yf+8f239nAVLF+LW+oQu4YSYBhbKMCgV5hz1XnP5D1RvyI8fkUwd7AYCYhLPd6DGaHEk5cp9G
MUPXU6GujHDE3jeHs1bAFdYWbM6NiMPvxlC8TeSc3VC0K0kzDqu178luH9pXLjnp3kpqe0sFAnWy
vR8LkR4tte6dNGwlHJ+HAjTvZ4TdlvLN13rzfij14yQNljvo5nTX1zA38xQOMGV+76rjtLMHNWB+
CcvKKBGTVXigb4jl7kCj41RKntCjgAMfRqdgFjkksbzOKqqePS390VZXseWPqyQpCNfRRUn8XPJV
qqgDKgERQRIO+WPNhd8a/ekga1hwmV0N/g1BI9E6M0b/qTf2UlvC/M2y6qqmGQntmn00zWlHNFEP
tC+h0aFptBmGfo8+VD02zKmuTWZ55M1pzuR16OnGjmiTcA5XiapHeaD+mg8Ig/HXyVutQCzc6gQ/
ByHIFTNaE+1VnpdFY6g7qyxBtMkVr4F3I1F71DAK5fOUFnUnRTg3IwIW6Ddhaw2lO4HO+qzz9+qq
wHWu9IeiqjInHHsGbJO3Zu6Ur83Crx0opIUztG23hn4xq2uUm1iMr1U/7mTGu+ukljamleRbIx8u
YmjI+VYnV5jxADKBW2fUS+4AucwtOwlgfiS2U0zFeog0ew8ayAspsqjCXBdF/ZByOY6Z3R4E9kQn
rKJkExiZTRkQgsdkXyxlj3MFiQAGu3WaQz8XunETzRynEjY0n6CE/DpKsTT5mPsor+eIWQcs97Kn
HOK+FrcEDGT085jadrmnXQ0V8zyk2S+Ed/ebjLx5tU2A/BCgti7zVOYbGbWA4/rBNYwiWVGSqE9x
HjmNZqirrNVWDXIQx2yb9JgNRvK+4L+mj0Fy34GsjYua1iFDmwJwlK9mz56H7wzzrKur5eRI1lg5
vVfcpBBKgIajvdACisuZ2gL17Bod7YM8Zys2K7QTDqS6ktwd5c4khIZMiIaQvRhCpRqe4phkcF9T
1mpLCmYj9Q+lOaL3KNOdNDdREo1JEgi3lZFFx7Qw6jvMeeMqsFN/HZorrVR3XalEaPaDU+YpL4Iq
AGNIBVcuzfJLiTJKKhXur+SnwNNuAyrshe22cGRXkFr93mC6k4a3Cibt9dAaJbxu5ZuV+ulKqmXk
R7p3yofkRrLtamVK7bjSbHTYkyD38DDMjYec8E0v6XZAx3L6ZFO8nppWc0VUbeLR0I+WEpNqmgSW
W+r5hpS2xA3oW8Ez77twPZGmSvD1A9dLCXM+M6ypkkvKT9Zj1Fk1HyfaoEDAB42CyRHl9JhHCug2
Ql0o0+RXmShzG5DsapiVVnkM+TgXDCxG09z6aQHzbV0isFPCdOMNoWuIlM89li6BMRdsxv5Tl2eS
M1X0+KSa/6IRou5RGfgzZFiZSv9CWjxJ2gUJlSXUklJJHEovrWNIg+Eij6zP2PrOWno7lGA7C5nv
NqEsfWz0TolDxQ2slyp4ZuY/bF4NpDBur37PyNlk4OiIa4OSOhkKMrPr8mm0pmidWF1I2mOcb+Dk
FKgwgsHpagIagzZa61kwXeUseSv9/r40cGgL0nbKnA7c5MGoHfYhfjyg4HCzWi14SQZBfUnEL6Q8
7HBhoQFu+rc5GIGCWf6tSQpCcCpP5so77FuumivkgfSQSqA3Uwjj0qa8nKURA0NiiugYCQQk96mf
vHWdxqPECJ+GwCV8udU1Q4Uk9eU1sR8Ci2S1QJ8eodQpTpGQ+0geTsn3bazbs1HU5A2VX7IhvNYJ
FTAfwx4FbErdxcTcxLPaL4waw30RwXGjnuhqXULyjmFyq1KRlpm+GwKadkUwIbTt9g3N+tQvgd0V
35ky9P4VOdCwV0f5bDQ6P+RBO0SpdVLNYRdgGnTFqOH10VWS2WihqoXsb005kJm/aI+ql3xJQDi4
pj9+L0J5V/TEHREgvik77cmPC+z1Zfg4EAAY0IfZKk9MNeN1WfnqCsND4Kagd5wyNGVHN+rHMI8O
HtIwAmqnyIGvRdhUPZGy1r0hky89CE6a56HYlxGlqBJum7d8Iii46W3rpmii/EK+jbk2kmmv9AFZ
ddaTion7mJs+b3EO2R8juebYQX+R7bPVNJaLvAHFLePsrqi+T5aYAyejat3wt5wGk4Mad24XWl/D
MDxh5kXE7ZHGwbXlk1TV92rPnZU+6KvQq4NVRRKRTdJmsP2Lr++9cpjWBTg7sAy6dwhImu9xXK4g
nHkbtOuHSQIsFPH7KOK028UjLzJ8C2v9q0B0gOZIfCrVhjl3Xq9Tu1PJuuoq136KZHE3+qCf2sBk
dDHm+1EK77n0WDXPXhslDT/uG00yHEiXhuGdqwweRmryxsXura+61H02ZPI4NfFqcQfaqElMORGX
eNq7oTo+k6IsrYp4rFYSVfXEAIVSa8oXhhH5juQWM4z4zBhHr7MSHsFoqs+p1xVnXh4SEG0Ev8WN
w9Tjo6nJwy5U8IU08zW8b8dPgh/Gqmdi7aff+alOOynouReLdmPwEY+pylCmNLd2BXliqPMVo6WD
bkeUabvsFTPuDsQ1gQBhB0jdkJ9qT7+TUWpWfiG+lcOtV2rGajIQasA1FE7IKMqv9eDQmkrlTAbt
1HaiVF+5SnBBsQeVzadOmWhcuiIFADi30sLApWC7msKEJSTmULSmG5Tpi2onl0bXTnKFW7HRv/j1
52EOUZ+JRKa6BlyCJ9FCuXfTBCjrkhE3gB25/5er81puHGuS8BMhAt7cwtOJoijT4g1CrkF4b59+
P2j+3dndiBm2KFIkcEydqqysrFI3grLPHBY6tAeC/aw4GW25T6f2Y10ATpr5kbqAJ6mJT7JZfcuN
vuuaZS/3oMJLCh+nfpMWU/GABQ5iI6BGIYSsRp9mJXe6jZBoXfHTD0lpfpbDX5oHD0HVUZsM676w
47z6ohvQkn0pwxrcM7MiqDP+dGV06mLtG3Kz7MIr/knyByochFO/jhD20rmwcyqTUlOJXEVkxO7w
6ttaC6lVip3FLB8Xcq5UCRi3pKwPpaIPLg7CKa6BgMxso+K2JYoIlnymNYvT4fqxYB15/Fyt3F/1
9WK08Wc89i96KuzNza+ENrAvv1UlftQkljWApA9B+TzTjJh7av3Y4CBNZdWROmFXYcErQYPdcPeT
4o9APL+ii1fQOFQww2pcXKnxyoh+LfO0HrQuvxrpBkXG4ksvITVqFZiWuRCfhwXhCoic2UR9Zj+/
rVBHNuc02nKIqDdsbV/uMn2Z6JzrJL0VSGTLfNlC36PJLGaVSMCuKx3/1hQdCQERJ7pLb6gJWUE0
Sl5jqV9zRq2jKt+srD+lsfBp3M0nTVobG+TUiSYQ6nilhw+1Z2NNX+KuMumkfpUzcD9F154lWkuj
c9O70didELGTgj5n+ke9DUt1602MoVPRffETlEN08FXKu1IycGJOAQKdiFkyqByU2yEjpu1+gEu4
JwHQskW2HzXa87nqXJDN2V4GlW3+88rv86RpqOcbcuWfd//+ye8LMmMvOr/P/334feXfp4Z891FI
RAb/f77598X/9fX/PN9e/n/vofL5oKB3D5hX9pL3+z5O2O4/P2L3u/9c5+9LjSaFpoIkBl2K9lpF
l1ADDsjvHf8+AMO3+3+f/v6kV93//t3QKvd9IzpaFC0eXI2P4vc7ft+l/t+3/vM7iE/4qYTJZrmH
DVfth+0BJFmiPxfCplokopb2+8vf9/w+aG1f7We9peKPmvH7ijzJ//37f5+OmbQg4G7caZGBH2H/
+4pU6ZDvGKGqS8r9rGnoRDYzXjLJV0Rq+Z0xzpC68x761kwXhG7pLrOSNRTiQdnfI3lDJ6ffHwch
fix7OEJDgKLIUTh1FHjByAZYkQ5p+mJ6KdUyvR15nNR7M3Xm9+miXKGLnml9TtXmAc8FwciXIigj
p35b3/BI5dSuvmjTAwfJwZPeJ88SBQ1qcQWtEoJU3xtEQQ4d3H6QRHmIACzftoyoccmfzUeKoO0v
ZC9QOGyXo4Q/7OQuQuIj9LLJH37Yv8Qq5EfgrhW3tneSQ6VDCAiTjwnDU9DxI9CDYmMs2PzYf5Wa
g5ZfsTg0HKjGG00WhNW+c7S4ymd3AkLunC5Q3jAldjn5dHjvHGrwX+vn7DCijX93yetTmCjnrnCl
hdjAkXZCU5R007OKVp8UzKRRVU83xwcw58f8bD6uWAtUZwLAVlFq7Jhg9n4u9tVT3PvVkwB+lh95
1I7lvbJX2pLI8h9EliGA2SYVs3TmW6D6wEy1OxgOnFyDT4l0PNLvzO71PYnmAD075FgtB/rbMjkc
yeWmRmyLdL3NhJBsD6H1Xh4QDOZUd9TnaORhfkrFF+Hjsav8PnLpg9Q5yiG/FjcMdP6Y2FJYOfm1
vDYX2GS25kc5NdUuWqA2aHZio0P5Yfl/DOu8OHNNSmshaYWsr18MrqXve9qJwM3IZMo7AJIdQky3
Ltz0Q7XLsPWWP+q59r4ITOOjdeond6G5uyPcaFR2RIhJu7zNjnzO7eTYt/a8rz06PamKS3ho55Hz
SBvyNjTdx8wZ+bWNqD2PVeoKjvoYfZu70TbdPlTfo2eTOk870B+Tk77Tv8tP/p1Ya+0bbPfP5EVq
guhbGPz+TU2RVLAR8/VQe7dxvxgAJbQ61tXdkTeGva27P+Jj+VY4VNoVdjXZ+k7wZrsiGHWTW/T+
Zb2Yj+YjvGUNdok3q7so3ls0iJVtWXv8lfu2Df9eu7kd0MnGiO3YQ/P1J7v1gkMZi6u4t+rhHD/9
0cgEum3uUIxqS2eD+ka6wWuhPtNg2UZShSSsKbuSMzuwtwLpaYGF80IdzsOP8vSUjDvB+aH5aftZ
9zZUrPRM4zTExiVneHmGcKK50gFONyEtG+8y34P8HSlQWOYcZaA53eRY3gbsNsIP4kDnxeuP9blq
7DWkVeVkb+W/QROsh2RmpKpT7s40+/R3CN8CJt2k1f3v3wJo+PG+QFC8B0t5Gip2gN9QL9cxvPF+
pfn0C5+LrFLQIDxis5adPkw0p5zc2alfuyMRimy9qgE4C1iPs36x2L5OdLjwW3f0aaGTPAyn9txf
ewhWyXI2TzM0kOQ1Cedd49z9H3XXhlQI5pab9K7h/bNSfjInsJycGNU2Frd9+8qCNhQc8xnMh/Mb
RcMu5VJoYkTnGtXNTsJD5KIFS6YG1G7bzkwmq+wgkEveb4PZ/ewkXp5eMi9DoKU81+UpovQGjGMf
Fwdxr32Rj5+dbEcrCSjg4YAokx7OzQ7llkf6gVuGU52oM7gBkqTO+oYohJ372S3xsn0DOrQnzqku
OEyMXBXUpj0WF39qbOMzxUvxxNO6g/XnV7rf0nny4VbVj/Jl+FsODqPSCj7lV02oo6ZTwPJh1CrL
aT66h+RpWemp5UTu1N7kb3TZRekVTxcoC+JnEoBPrq5Ex0Q2cq0HM/WudE9UP8Zvmj6jxtT0vjq7
ln1bXXF1zL+JeE4V+1OyKRiQVVdAKdPPXiJ3fmuodU74zXi3tXKHjC1IFIUiZ9IslcOeKH6qgApb
fCvlc/optd0qe8PkbY27PRKkJxZLFTAqXrxHD2R5uf8ZLlMwGmdGh2a8zqbeb7efJo074T04MiIF
pp8TxpvbSr8vR5QMqhM1Ry9o7f3JRrdEitAmGi/27MLYIU+Rr0f2SEKO4UkJu2B4kVyOT9U89rIn
PFHdTD9C5CVpusD7i4DajJmpn35SF/dqOzGuyieHJUdg48yH3EWYyp7iXXVDeS2DJ+oxBk0QXxIO
en/+XPBU6YBVu8A/GGhnm3ugmuqj2FOSECI5JX4rLsHSqp/ouRiq29qrO0cYXqHgRNu0J7h4qfwE
cJk/3zpOwY/4kl9J6J2fuETxp71yw9tNnyDnzRH1fyH7bZdSp7yDERK760MfjvY//8fTbv2MbekQ
e373Qi1ugjCuC8764BpQni902XqpXmLSL2qIPCkjUVKwXjlL5s16kH+JtIoyf1b1rOHsBqnPFWRr
YCHe0nhdRYt2jqQRsTchkDumofjhZMCMvA2NLdGRcuJ6nPrMOud4Q8LYFj3Ri0OWVfpt/oUCSd/R
puWM8llCHXulCTigfE5SbpBCo4v0SddrlVGRPuWfYo8MNNv+yyicmUIK8Ll8stNrb8HWPif7ncpB
5EMVsbVuz+NebwKXzG/qQKbVjQfYcD21M9Fl3SU/Gmz4FO2aynggjUzjx9f7s9VjLIP1IXsm8P7s
38QXNurP3RWw6nvl0NxSt3EwntgMFPhkR/s0EBCws9j248Pwoe/rHdvgT/wR3YSDsmsOsS+4AACm
M/ocsZTcwUwhHrfzR/kjPkAfhRzfISHj/RomF+PkQmpq707++kgbEBLGdiPbVA0/MDndiykFDKGz
eNskKhwZSMu7z9sybQKSmoJdH0yFXjAe1rHzZ+Rcll3+UeKiYetixqYLzBRqlmM+oqmILSRoECTA
CtyhtbqV+HDqnkexCJfikZ5EB5Xzi/LBDCYwxVDIPii+VITGcDXI6U3XO9BvQhs7FMViplZPd5p6
SBNfesocw/kJaHIuhAdXDKj5OgpXSl2W1qfhZm/Zkr8y5Yof05jhRitEP7Ue69DwgsgHzXIjH+lz
h1X+pFBLYlfedJmppT3HCEwaTvHVCM90IHTmb8oJbFmhSpj2J5TglI6Q0IE5fqTycr82hSe8pmv1
oDus5SI0P9Cbsud8DoSwNz5yk8Ux7Gg7CFM3Wp/VOvfEXVPZHFfAVLNxBeKk216p2aqXIQpZfsnP
7eLQI60gTERVy9QpkYxOsBvGm+qCJNxZKZgdKcz98pxCWg2Vz03r6LDiSEtGYWPa2P4DM1dcSpO5
9XFXmpeM43cGGNvhqLLxzlieO+U/++GncZoXtAMlp4bSjz4khh0G5IjxeOpUV3ui4AA8vtT2cI3i
0ftaD2NEOgbyDSR1V9KCkfI5oGT5hcaSeNaZp7PH3L68yDGucXtdoav56o/6IyAY4Og/U4BKNtnd
+sw+N94yr9+JiFbuQEy2ditcz2qDrtjFk6SxhJ17Dx/Obfs9UMlWCYGfCwRNp9MFW+GQzE6wYuz4
yRYc/ToMm78jTwe6rsggQZWXQidit8LZndUzkMqan9rEF56i9CGeHZIVN+NPhHia+oBcEsM3fguS
+894YPvowoKqCbwDFiRVgNWO0c7PAoHHAcnm+orrAvwoTrtGpbqHgXOUbS49tv8ApWGfpj77GbYj
iSfO3md1CrX4uDFNHf207EV6t3l0I62yx/lQOSk0SMvvm32RH+7ij6Ae08SjO+ctER1aI4i4RUiy
BggPUtrP+fwnLZzhoX1cXqrJm2RfrJ6gKdJDZshcQBXxBS1NemINXIGOk7ZT9JPSXRfUwuZ3M3Eq
WirjM6R2ceup2U/ttx6EGRf8DknAkZ/WMy07LN+w/LzxcDCWIB6oENyvhyKoWPPaGaDR2A+cAnRq
ClK3IKg7RdvosZSql/wqZM8kdfZLY5vTTvvsOAnohecvFfkD1o8tDy6BmRSOddgWF/2+n+tQiZ7z
1C+xBpVT0uZwc19QlEUy2qbMuqs+W4g8Yn4wiLaUx0FCu8PmfOzrPcZu+jF/JnSCgWRbN118ywga
1c8GIKnq+R6T2hJ8Ogk3kSPWnsrQnEnSxmOQGtg2Z6ooVfFLiP5tiKBRE7vFpjH9lzhhws5ewUJQ
zAFqlGldotgKLYk1wG+3hBaLNETmR5a3CMeyw5P3OsMt4+C8Lb/QOpdkw6yAdExWuNpXfX9C8NsI
JV+X9nV6XBZ7c8I4R6g4cqrlgoRkfj8CR28i39MxS0iGdKKdL09FFrsDAQnEDkT9HHxE/kvzS08y
84UJWD/xBhNb0PdZxrncZKiDBNRQ5Wh/C6RLKBNAZeDDNB5b0W/EPUe2JFNR8DndqFq1PmuBuk3i
HU4lWXN+5ChUKm8ZQvFR83SSX0c15izHiZ3rPcj38oOxEQfEUvxJ8TmmSR2LeaAm4YK/LLxoPhq6
dyvUIei+tZJX3L8jwcZ3d4oZ7dZdMj9z0dicHEHReh+DhXAU4TBh69b8MtMT+pnjgfPJ7s/sG3Ov
kML2z5BO8F8pJiLTDFX4WoTgV05jNw/xR/bRH2/1rrJv9Tfln29ftDDW3y3B6b9rFQtuQ0Al3k8w
TMuJSXgz8GlYoq/AArQifCSWDeHtX+DICGDsILOEdx9w42N3vuoM0ofijudZ99Iv3C7DUTjGjONz
7deCm2cYVHPXfo5v2NLSbS4Ja4+OvDSJotM1oRHZJLLIeKk8opdzyvbckN1ftXADDwLkILaDF9T9
MxV8zA2RXrYvz2UdTk/z99A6uDQoJlORF9KzG5EcnKJ74xXdbWZV1l5U+ZYM7mF680p6wcW6MqCg
Ejyj3Ym6S8xjRj738Q6h+rQdJJtQtM03EbkHzQtmrLoMARsOSs25oUs2NuuI2A3tGDf3iVw5eAE2
fcYG2TLu0xRSMUkSfCcdKVtglS0/iVd/b3wxF+/DiNxijwYJgazT/BVfpAvbnW8pCBoe6USYfWeV
Xfwkl+JiHKrA8HDv9NPv9cTjOf0SvfVo+Rx71Qknv67D/BwN5xJ5R2PfyT43FdvUiBWFa6YPFRAC
bvGWMB1eFBwq6y39Q0xOoQZFoKH8A8AkfCJUVXwZtTtcZA9PBwNZ+iY2E1h1fmRp9WciVekN91J3
+ndFdFXgAv8s7phxI2jPYCWZTanAmvjUykH0WhgcSl0TR/oCOEo6Wgl4gNVk9POIwIUiCgTWVTLC
dnLT37vaZ9fE2D/Bzk44TZr1/GOMfuwhNTZBmHWorKpK13yvAsk1kX/eEWaIaOhmZ1obJcVfybbe
+PJ+8i1WNMfxJgR+SHtPHN177InPgl+JNAuDWXjsH2PDHp4mKIG+vIvau403qyLpHoXiuw72odOt
hHiUBbSLAu5BdjoKhKjYonB7N7rZR4uyrU3N3D0QvqIapoZTQFwYvdi3HkeSOLSPAnlp3Piol/5b
86UF03F6vh+it/Zl4sAk6KSHCH0WTft+caDDX1vjrRJdqXI+5n3a2sCJduG7KHWNuBBu6eSZy2Hf
tHb2Ef0dr5V1rFhedQjMlSVXWMSNTq0YApDPieWiR1chwzn+mT44z/iaWxFo+EL9+1v9l7Y9ugbe
RMymCn/rjqSqk93y6zPkz/jYXfBGhpvOcY1emEzHJpe/LKsQxgUwY48fCzpAayJaaDjs2UlzkUwX
f5RDYD3hmx9gphJf9hR/g2HK7/J76jORYvYQPyzTDkLuIh8yMrrrEaqI7BNMcDyXV3yB4iYvwbNB
NoyVikzsFtDhhG12mv7d4CAb2PGTtkHu5253WrKA34oyZaZ2QoUtCY3uJK5gzV567LKOxV0YLwjR
TepjBVbzBuZLT3t8hRk/1OwOxavZn+f2iVk/iSSAh0M2cqtnq8UTyD8rDoIGDI5etnbNu42juPwB
oStpC2Mgyu9r6yf/gcjQ/tje/nlQokOh0MsI9XXjMncHffNDdYrObSWsq/A5g3t4/84LdxQOfMcA
4h9Ef8szq/4LbMRSgznsqAc0vDZyMWhHYvwNH6GuIIz8RMewRhQFh92TER3QR1SIrhQ7egenw4Uv
wTzweImWACzrvRA5OwYaYeEGUWDgc6d/69/4Z0PcQu3NemrKpwrEOdIc/X0QQgKvB9Z9j7MSjJJD
9PZGK7lgrT3cMKzGmUgDJSpxQndvdsySG3Dn/IRF5WuAr4na2Mx3rDrub+K3YepTD44uqDW98mGf
BJeZw8LohnNMvA6gK9NdyimINu35TXjgGKpcjKoO44TED04UKihxWIDaBHL2AIMaEZY53AbkxhWh
CmBEJMJszkqiaE5E2GEJGIbp/VrA4oS5vRKr01CLqEZPH2aalNgI5aNBtrn7mKv7tvowevil0fvw
cv8idMEvBsvFQKJnUPtGKKcHAovDT1670XuiXnExU0A/ckId+cdPrNv8p5ACam4P+gCOMpF0OtUL
gTKgBlvrAa8933XxaVlAY1Ar3N3fpNieP5GNEBylBpqJJD8LdoT29pzAFQlE1R2RJWWnXaBUGJad
PoukKTNPQG/N9IQHBjlpnBSsEK1Vcjin6UX1ln3T2PjVPptM+eyvcMmOAB4NaA0OqPmOd5+DC0sO
6D+hEC6FBGaFj0D76+w1JlaE1eHhjEhKKKXnAdaUXdjd39zy8agy3QFyV/fT5GkRGAxuCcyIdLRH
UKWfSXtDaQamVbxPd3+EK5goJiPI7nsgJS6LCVKDcfqJgXP+qhyKzULPDx9pLtyqKQ0YUYgpGSFS
tidIilCmOilv5TnzONveGTYxfYvws4i/TRCazAXuEsTP2Tbfk1sW7zANXE3xMn/ySZgVjYBdpAci
buo5hz31rBPUOmblm9VR+VTlg4yBu92v00MCIxvE8RVVzU2u8ZRmZwPObwkH64rVkhkZYourEo7X
4pVMMhW/jTO9Iqd34/01rGwW9WcWO9Z1PrCRAathgj2YJxY4SJPJ4VPVIIoeA4LtKnCxMo9AfQtH
4G5MnmXaqUVKKRCzV619K5aAVBvJUOLX7Jn3Auw0OBeZBzuYeWc2Ro3kkjcDCRFWI8dkPN7x+BqP
v5sGFwc9rHj3gM63yx/wURYlaICj2hvZGRO9k/dK+NvDjqGwGoQp2YO1z/qttHw9Dmt1h+fcKYdC
exMw/VyzELlli8xPmLfBLC7b4km2yAOTTWgN+WXrF+UJJblfj3lQHbE/ryNhm3cXqExwOdrzK46J
GjtoDEEy5Oq5Vj6ZHxSJ9Qyezuw2AKTNNjbcb6+88IVYMsajxqTMz7y6yXppbil7oIn8TMhVvYiz
o0q0fM4diOYk1iu29/27nr8ZVBrW8ed8zxau0LLZ7gnPUaY6MKzcEfdV4+6MzIgrKCGXRMGGTQqM
l1foNVs+xxgfOQsZccZLFULGKBVRZN3coJoyDdcwoTQA9hAX18wiEOWN1cln6vOFcy8SKPT8w13n
gI1N9grsv8kswQwjjt/cka1uWQa3xlJy8hFSS7TaJJupUdsEqskqYc64V6LBKNs8RyaVc55Rlblo
AA3J5gMZPz6FG2DW+9HhrlhbLS5z5HL1XCNThFVgKUUaFu4idNfcJUV5s6h689Ovuw8/YaxCUfir
AtufzDiUwNBGGjAEQJWD6W2L1qQFyh/WCk+BXNGx27yE32/mG6x+xyWohNUw3eiaSn7cJTypFbtl
oU4eF8q9LjCCeoLhYK53DD9fz8FfXpeVhPV2C2TGtwmN6eboce9pgtiuz+2w6BVk/kM2Ea/wFqZj
Qrqd1PB229ytPDtcWk6dv7YNAdeYaDb3v9YuH8ed80dcL4tgm6Qa2qZbwmyztwkkBkVQaEvfiEt3
jGhVSP6OswcvCaCF7l/ucppufPF4JUsgEDH5fC+3w39rd+UDdWAe7YHpARfOiJpV9UrpMbtCU3ds
+UI59NpuICug0fSZJLDown9jEvmwbWMkDhu10ShkJln3bBxU4h/TZ2LZIHwHb2TauUNuU0WD2x31
oLnEcihgG1ZvLSiKD3kTdSiljPfrjttWdiQrLGpnjfyZrK7lSs96fgA8EWgk2l9Z83x5BOtZgMrp
LcZj2ju56FbGI/czsZTwB0NjPTINvNdaNwAlgpgC/CxvS2qjvoK44+6wVqF1vkyUTAbwRhllroL3
MQ2SSUtXewVSMOzWONHGx1Je+IO7eJws9CFc1gdTOY9OVASNFPBN5NyRB+mSfSqw1UkCWodp230G
YR9XxWWvRxIbbIusdvrhwCLrH4cnEqRx62x7MXX65xyKJ4qavXdvcFtg6QSk2EzAbD8uXZpfiiWC
2ag8UcPh4TnOg99RGGE5dUErg3L3tFou5sQa6Bz9nkITQ2WiyneFeoLSJsq+qdvdpvrh3Vd/KYNK
3JEatxQPxlgmeQj9idobc8xljtEze89AQVDE3sN73SW1A4cDvzxC3RAFLMGVRtYtaa5tYOODBUVH
RjACSjiLd/c7/HbhgeCUCv3wHLN5UefdPyOMLUWeE04l45OVLrFw1joTcq2vaBuzEgpnETymhL3I
+GhdwIZDmYIt2D6qr2B4jEa30hsllGSXVQinwJBdWaCYPii7kA6qTB0DRdZauXtwdXIInwwsFojn
reZtgVTp1Vx3Ck0cHdD9JtiO4rG8LQ42ZGfXte2DyX1zf8wryzIib0ebGgKg/GB9NpeIeyJwYjEm
ewaWMI9L4v43QpABuci5614EmG/H1Rabwo9M1H1bvKzrga/fFsEIlOmMzOfsgJ5rUaCCchKV2WQu
5NKbrcBogdTsYVzsyWqcAOvpNB14P1ygp0T/w2a0DvcvWKrF07ZeBYdPHinG0v20vBE9sMgIcImB
VaK2anrOLEedj+IceY3wRvUbM8e2M1VfH7eRVhgBRFY4IC+cmbgWSgcVzq234hs0KYOugVHhbQOu
uyoZKWqJXu/EDthy6F1kGGFPuQubYjmMygVKf/MMzgaTwzIPklBCjQIhuhh5RJPmzRRy+w1FgLJb
Q797bId9NRz5BVNNDVvbEFRQNA752JkeoldGVJRPMLtSkHsZlRSvwoagH9WFukb9Q9ian9u6Vi7M
JUCrSEKUtGeTOD1APaQXIffZWfRuhnAJkosFKoFJoXMV1jZuy2LuscMIj2D9CfGbBwN+v+xalhOR
I6c/lRoUCJ7EHua5UvcsQ+5ijAMCaAFHnQ3aeilByY1wt0l31v2hjyGAIxTN5vH6NKCUgp0GI9NM
d9X0IXzBWMGMqT/NXrDC2XwqKq9jTHFvrD9Ge6k7Fw7itpKGHcxy2g9pOCn0THc7hmc9KPEDmb24
OYz3w1K62vhn7J+3rBdQwt27J/gICC3tsVUykFO/rWv2YiY66gcwgkWaJqgbBHu3qWDJwvgHkiqT
gC7RsPbB+nCyDJstUsYvHEZmRWf1LYk3mQdewrRvPgeSuRfhk+fmfcdHxfdnnVuod8waJzmCBoK5
FzLK8pytCZa47aSqdranultTUQkx8n64Q7amIZMVbp40+16A+/kOIsLXG53LzuOTyThxbuccp04l
sxpJ+i+bAdnObOSmZBQOKR9w1wRNXp9lM2gXtiXk9Kh7bTD09Ksa9zIftXp94nX9FwueHEikXNi6
FGXzRSyoe/o0c0OQHdgVQueuiFyIgdTvqS2x15EJgwMzHBQtRBxAWHwR6DxG8OPC7NDLuh4P6hoC
5DDcQnmJ8LgwLL/GiM1aP+bvrBm2FFeGJVrHbbJ5E4sZY4TlYIpiMRDzHZOG5SkgregO5yNvw1x2
HxBCMFCcd4K24+1DMBE34y+jRghnrUAs7owZG5JTa8Izxjd3YxEFbdbO5vtw9gGW8ZQxxDljt4gz
MeojGRzNArbfkgxMK39VxBTmwBk/WRKHHSU56TyhQvwqwCXTPjd/j4/CBckCTEi+dtR3QBBOUeQr
KR+FbO+Iw449A56WKx9PcAJIyeCJcffGF0b+EWyUYJ14dTu+YZ4Af8Isyh1toxls7ZjlHUwLwGQO
5xaEKcIjb51ekEzfnK0COqmKLiYN8LAEVgIq1OjVXqEXE4O5PRfakmzRqCE8m5cY2KZZu/3QNjIs
YcrwZ316WE0EUMxNiFJTAZuUdHSLDCbnMolJUOvqJalnFM2GStlbjQSNLIVERe+PHQVrt7SnjKLo
F3mf0SQnEptsJ053Et0CRS0J/U08oc2mPWLZiCUOUVzYkyyzk9DedEYRIz5bAGetLk37pc3OdaIL
vrQyI92kvkz6lDtx1BkUVsxYrl5VvPH+3CAkg8SSXHFaRdXeWLXvtog/pohDplY4ne9rEQyGl+LX
xDECHihOoCDcW7mXGdJ1NhW63W9/+fvnEYKLfpSZaHTyqzZTCpwc8fr7WlFkSziD3JRbWRBCVf2+
QC58j1oiQzaMx0SGrJn9z4OMmAcEru15j0zqfpBr05EaNm6r1jSwyu7//aB0gaZVHCUTRcHI1j39
+wa6w3yZCwXdSlmSBNoe2nHJc/vf578/jR3LryiL3dLBokwMDRbj74+5WPGjUNUIQZfrQWhgdgpZ
u7izOlPKbBjskQS+P7Kt6n+u1hRghLZN1ufQ7Pjx9xb++cPtr2F28sq/v6yzaDfSCinoO7Ce1oAJ
+fvNvw/pNjPZ7+X8/vj7S61u3iyRTCK6i5B8EEYjruSkq7eB/X2Ytqf/73e/L/z+Th7uoZLqSaAY
07FAFtlHT6aB6tLU3pQSyN1jdJey5rUVZcp9m7vh9uQ3ZMrRXXFEqVzWYZlbxyE1dU/LjSrohPpl
AplZIYtp5gZvpyAD5fy3y+nQGgnRZ6xlOR4BSm2oVXhTo5EYWeG0pUBoqTFCIBjRKi8FiDJ0BCX0
2wrpULdx8xq1ncXoqGwy4PE3ImO3DCZdXabHuudAHkXNGUo6ECj6QkiUP7TzVk1oqpnbjeYaWrP5
WXRX+pbRpqOVymeRVEhCuC4mxeTHZoNiEUXPNim0WW31yyKjNCIuVaCoEF+bKbJpxoYLCucw0Fq9
si0KtAgJwOeqxVfueeolKkdaNQ5PHbzKGtTKzPLoVBfDTht3YiIpJOHaxo3mgayhSaxlaWPY5RM4
VI3UKsV9XjEz0vHid2Xfu+2ADkprHDOUm4jIm+95QDG5oz2no4O2oQdFfkzIyNZzCFF7aDhkFe6u
lBIVCmRlVpQy/cYsGNTRdKcRfJROyH49wQgpJCKMokpeK7HfwadPdDTZq5T4GUGcZCetcJAqUGYT
gFCfsog00XAbKwatbSYV5PVVsYgdSpRSHdHS8aRmdyyoaJtv1AcOUDNHGP+KfVfuf5olEggs0d8z
hkoN8ir9tECANCnTtubDHF45zuO9JAEzAFbpEfmoFWwHtcIJThtyoWs1lCf6T17lLeraeriaQIhQ
vaigNWAeWefZmtg1o2AE4n16rwauWBAySIECup/9rD2InF3GcN+XqAPh2EP2rO/Zu9HjjYraJ32J
tGM8cMAVGoWmdRK/STqRITzmYSfIy2G4j7PbiGVJV+GRQgkRJQNDq9xc2tx7qYo8GhzmJ8rBpmoa
jx3Cd6dSri8rqvK7hEQvJSjrQTLQSZYV3OJRCOohqdhApotARS7H8QXdhw4NlTe6Wo2r5lmTYqL/
Ue7ShH5SQ63ZGYJzKHe0J8PQpjBr+psea5I/TQ1cFTav0wjGZaBfAcRGxP/z2Ey2RUSckxgjaI7x
XdbrZK8TtW2pqn43Au5cXCh+r+OPCGNZOmZiQGYounI3JOLhbkjaboJJS0e/AqYSXeikdHjPEvoz
FWuf+anE+buo30ZsTOHUUthH2ceDMmbyXsnWfVzleP9L9KEpOuUc2XTqxjgOkMZpDH9UJevY1s2R
epr+QN3KAcmHvwgTUkBTA5xh8sk1QEjqtYOmScjtp6PMdvX6Qmr24vrU6xTPdl0ro1f3iLqGvjNH
YxOSWgiSanrbtLne7amQGhw6mX6LyMwGRUU3NIn2MkrbvUxteZv0nJK2QaKFMK32WOlU6lqiR0t0
+Wjcl08zqxNXTu40mKDkbaJEpZG6YMb/Vq1QQI9/ShDWE3VKbUoLrke7Tskh5Ryx+jFx14hi74mo
eCMtQgMxGipgG83YCQP+liZXoi/Ti7aoRw6WrZFXNty3Lrz/xd6ZLDeubFn2V8pqjjQ44OgGNRE7
sVWvUGgCU3Toe7ij+fpcoG5mxL1Z9p7VvCY0iiJBEgQc7ufsvXa3F6Yx7webvF0Zx7ckPRw5RIpv
eWid/RLxel+NL6JgHaewubkDnbWho2wYt19lN95KvzeOM8hC8mA520FvRcTIdC/Ew41727RPDT8N
JUfU3zB8V5OyfzpEWj/guBqoCTArEgQJj/R3iWFiIZQ4851DCEkbiI7Kx5zs28RmTlhRiGoBI6Ul
Jiy3ztCbtRqqlwDzUJGFmxlbjLD2urKx6ZiN+0QoMG71SA67JAzi1UQAz2FmIgM87qSS2n5QTfoc
iqBZCBTZ3oIDGlXmpQ/rUxDN9pHMzY2bJdZzP2maOkixutZY+Czv4xT8GCeV3BZD8muKSa+z7PiF
+AAsp0QvvxvJrE9BXZ3DZsp3KaZj3APmR75IJMyQfpZftyezrpNTJuLX0tWs8+hkTLk4C2Nm2PT1
sDUyL96Ion7lKF3VjVGf3aJnea4H5s2BQ1pCZ9AFjJwnabSbfHbcDZbSn+kYntLOspHTFvkKhgRV
pSHpTzmr3Tyj7dJI2kB+JtyjCvVzn1rdPsKhQ+NhKZHgHY6gwJ+TrNlKr/jVeQJ/gPgeYlLHBDoM
+85Oso3jWl/6Iho2sXTG3aBrd0sO2r5xJi61EuqwM7A88lq5Lcz8VWgbjUY3PRheRFPM1vOm8It1
UFUlxsegP1mjzdyWoUURMLYdTEudrLq4H4b561j1d0RJUiPIgN/MRLoSbRDt4AZqatDDk6RqeJd6
K3ZetTOsIrkp+shbe+DEKHVOSFwMG2e0Fe6tEZhNJUjj7EES3XQuRYWmt/Jn7D934EFPRHFcDMI+
N95c4IJgQt/UTcMVFe28SKmgwLL9UabVJk+dDfN3+UGmN4U6v3sspaBU7vn7hBn6bREh63BjdTIm
ghmwIUdlG9Ay8UsE3GvCUNLbWncvgSsY2g2qisJlsTVHPskMzDYrXyGVcalTtVa0d01Kmhn5Dft+
2IB8y0YWh0IjNeljlKZVT23ObzhnTKF20qtQmaf6jOtxzMpfGPdvFPvio57fmlb7qyiBpFtqvr+L
42WeA4jJ8Z0PDR3l0tdJjohZJ1YD1nGaUxiJ7XhqjdFEN/wjclwm5lHbv8bGI6AaqghB12xDIhmT
SYZPAZ0lEx4gOAHfP0eR/h51Xrgz9rZT30JSczECjpQB5mrfFEzpFwZb3Bbywcm676LXu9ZiutH4
FMFbf35LQoQY0Cyjepo4jd+9rtvIaO43jtC0m0XIJWjOLmI8T3YSE7hKC9VP7e0gAhqEHoscluF9
5bDgzWJ7NRI6hFXS+9omoOws9ZULziOMRHIbF6JEvRs4T+G6hA6oHzhNYu5xmy81JrN6GoOk2qfo
4KZ85EtaGHwdCvSgPWkPdjb+Z7fZtM3JSaz5zgOjeQZMQFl/YsJChcCPdbcRY31ni949ZQGt1xEj
ThZDehrSOWRsyr75FbC8NlSog9JsB/SNkuvoQHiAu3o7eOvYgt9cOUcxGt3Wm8QXG+jSrAb3LPL2
Fds610kf9WaKId2yGHLGieLeVAb3mctPCSgCVZMFdWqK6XOaA7Rw8UDFrM+LjgUFbOXZLM+l7FIq
4CQyDW7tbPKoO6RaN68dskVSSJyF7vDoui3lC0mWVJszodMmXfpGlJSGW1li3queCKNgOexguMPR
tYfvZO1lENzDA05uVdot80QizUev088sTetdhw0bOTB/Fj7R43nmvE8Bcrd4ya3FZEzRUry3srkr
KjtAATX3q+XkccnpZvHIziV8e9HkMiU1im3pjtNW9q2DH5tphMHIlKuWiEzqIGEq3yvmvhu7MH8W
LWjR0RwKJCFtfEyaWy/gJK2tiGFs4QKHtGvzQYl9qAt/ZVcFfjeGyXLAaWGD9NuE3bMNK/5MUuO6
rKzqtkoWGwKCz1I44kgOxMU0tbi1gEPcsp62B7IUQ4F0PYtMGH4zckYEYSyoDxDgsweVBCmcX5rr
2WKLrCqPQA53sk9mmO1EoV2qZkm4Cpxx7w7Yj3xPseiDhnDIcx1zvcqoSRFGKsVsMz3Z+XY+Yf2e
olff0ehNsxLvWCXeojfSzADWMalfu96cnbqAckozlFzzLDO8TF62+AVon4RO/mKa1EVcKcR9Ta4o
lWpqfpKcnM3Y+TjlbVgQ0ou2yADTHWgkgmb76oiP8WczeckhmKuEykn3rtx6PxskUpE5NmznCuBX
i3I7IDCEwC54shFf1vSju55Y8ZtuZnwmJQMZokm92jeRkU1oM4zUdLZV2b0ZBhkTtqUD5ixpu28n
5OisIig5ga3M+rk/zPhfyKMkUDU6+2Z6Z8nBeGa5a3Pt/D635M3I7qjdhIqNT69RGY9V6e3DkoWC
p+hqmoT9pHlPF730LiyG1mVmf1/Y3OiaExMmblHSdpjRb/VvOhxfKTs4LJ98RjmHmDOvbTBQBPUp
VPZAQyLfZyzuD17dMrY08aGj02+0ZrjLGiI185yfE0vzzpiBufWDs6xCTX2YOhvhZETPUDF1LnOU
ocLGfSKGYg/szb6Xg95ryiM6CpNzPBlI2wljvnB8Mpym9rxOHZOx0++ZbrvGDwtnwdEXyduYcFk1
Y85GjhZOaKaw2IfAlbbQ4Ttkrx3IrdXkRu5NHUmfJ7RfK3sgAnVq383BaWkqJpyiNTHm8fwmEvMl
TmkVzpq2vB8MIfJ/Wv3EZM80qJv3OGnExh4jmpRozbsa+X/c0P2ArM6yq8guY2I/Gd6gd2YArcsk
e9P/NpAADDG9RqpBiBKTB5C+bfxA9tzrPE9YyAIKwKoqLmXXvcxxeWvkUfSUO186rb+PaYCINmYp
WVPmWPNxawD7qOM689CNBe4QFCSiGtEr+AftZ+e4PdnCfG9nkAyFHRw9aAM3geP6aG/1YxcU+iEz
h5/2gI3Ed3CFaMJkbzovy56cJH9zh9e6qpwfs3wqk+wBomKzV+VMGygdl6YznSBonXRM5XnkgrSh
GvVLN4G+7QN6eXBrNFf6OdhBUMqoLKJohN/yYcx0FoQ7bPSE98xAw7cR2RcGLL1VaYhSklCtY62T
70mV/6i9qKGq29y3IlSnEi2l5qrqzf6PoDPFxl3QIEk/v34oX4wXExB/ULCT4FZUu8YO0QFs2jyx
7kWrb72sYE0z9NuSEXylxHjSOrL3VgRxkBiSuag0tQSP1kU9347QNVbjNGE7UIAjEndfWEvNZTEm
Di1FjKmvKYirZh0PM5Mpq77D40vrouHcjRv5VgbBT7sggy5V3bfS5Re3krDeTbN7Z+eCinTqbTuD
WZHH2q72sdJIAzegKhss+gjGRwkJJMC3xa/O6SPjdTd6aD0y8nFGHVsM2FgFjGwKLzqofyS0Kfu+
+OWQ34RCHg9qi4CZkSYMzA+jQE4kIoIuyN2mC0wzzpAuXZr2G+EF6yb0t1PXVPtWVgyvkqVcqOMv
quveRj1DcXfugwKncaag9cP8KNEuAlUyYJLym8+rgG0YeffQZ228jYdOfWIx/0Kp/Q0R9t8Qt/8P
evs//9uBqP6vOG+rjzz5VbVl8vEn6e3zVX+B3oSQ/yFsYM1O4ErbcSQotb9Yb8KS/yGp5gYeM3Np
EfL+J+vNFL4Fz920PN+2TABt/8V6AwMHi5ZJr+lD0vehwf8/sN6sv/NtHZOPJSzh+i7EEVtaEhTd
n6S3njTyugEneaEIH2wEq/qaauFJm/W4i+pYv1SSOo6SdPKbxKEv2TJOiz6pWQWrJx2CB2RJ9j0q
qpMeA6AGdnlJXNTXMZeJJTLVDIxDKKf3xGBSHEMF27PSue0C6q2+P6J0nkbMMr67/eOH+OuI/V+l
Ku6rpOw7fqoF1FrlU1SVC6Lv+sUIpgaH7kkTKrK7gF7/QNjJcqqzIFb6Ell2sRswx1i9/D7LlvDs
Pioh33jM7gpF9aJFXkmAg39qh1GAZJM/e+LVjsGIkd+tx7MlFsCjMvqtb2n33JLoZg6tuveSGCe3
HLjmjBHdfz9EQemHP3Q2JLfmiCLTU4LeYwVUxer0JkzphCU0V3YuATt9FQ/HliUDoNV+uaAN+0iX
oB3UkB6zvlOYqDpvN000VyHshkcbe0loEF7aLUlpakT+EniSPiFAJwMmL6lgT+5c28AvGKKjCPXg
v96n7oL9++c+BZHuE+TgwAO2/gGalwmADpeB98JI1m81qKdtoKXaRL0XPWuaak49T4drjKmdGMmu
rNP3vhp++DLqyBprrGMHY59IPPNOa2Xf9hUgIeoVWPVYpI2t85S6efYoMLaxo62XIGBF2pLQFuXo
AnSOLlQz0z9GI1ZICQN4We6A1Tdp4lctElE3fRrzmLj4PIuSXR7XdEKtorrIEbhp44SENFjQVo3K
z+800kdT6R5josB7PlmDeLY99mUw3/uxW7xOkbOmKjese6eOz5mo7iatmG0laBmmGamG5TxmCQX6
NO6LV6u/NA6aH9vOn5LCHQ6/b3SQQKadWPL/699D/M+Tl7wxE1YM2CDhQpL/+zHuTVwAjDrvLsQ0
ZdFMrEvW0tfWqXHbxiq8SUMrOWoweedRywSHGTP6EHCqFS9L8fRAvNNF9dI8IQGEPEeDuV8z1TNf
//XnhFn5t8PGE54nfM9m6mQuN/+gSTrmGMkauvDFtAzWf5lzJr/U2QDdS9ZqcoN/83bWwoL98zBd
3i8wQZ2TcCQCz//HqV9z/M9NG1cXaujQjAzWDT2YC2j0zka0Ql6mPis3iT0HTw0n1I0J0dYNVHUM
WBNESpqP3qM9BdFrb5vF3hxshjOM5Y26yfvEeKWfhuuzZS5RhWaJOGHyzhV4HLRtmK07M3T/DTv9
Olb9/Qst4QqOJW3pusvV5B+/s0dFIgKvd6GQ+e7lONs9mK9o30XLcBU1q8jFmURpXW86XRsnm5EI
LQQqwdRtHpPEitbaJL5A8CJ7YjTsanF/vclk8FPQ7d3bCafgJGbkn1CNjuOMrqiL262lWkZ2wbfz
yhlPMvrPNGyGQ+O3OP8LLQ4zpeSDmeBE61ovvwCgR8bN5OpLUFAiiePDJMKYOB9AUzd9jv6uoAiz
hKBpTZOHVhDuaycbzwbtXdFTwC4FfkbiiG1QemCbWMtfWNUQM8AFlYSaRJx8P1wUr9l8G7l5dwyr
kp6I7Mt/A393/ueB5IMdtgStC0tyIVnOvz+uIaZLQI7jhMZ58lc9YGAa/M7w4Dvt20Ce4DHW9PmH
1h/WVjz9yISfMuEUcDPQsTQ0l1ctYL27mAUmFCUD1JHlhY/pZIzke/JczKX0kKYfcMEvMrP3pGSn
72nlA2TxKaLBOJ7uwdtkN62TMxKVrvyQAsNNUD/Kxker2XY48vTsraxmuk/rYjjN2UxEgwyMfVSK
p8HKJBaNRtID9zXEA5PljGM221KO8jYhXM8wyuGWAmDDSq7MLxG+JB22X3VGcSm36/ZVeg+t1Y1f
/M7pgSH/G6oz8UTLofu3Q9uWVLM9N1iya7iqLCTaP3Yx2ZKJ2ca9fe4L5CxwEcUx8JU4mt2ImSnC
F5vPrn97/cf1ZvTDENXm8pyWcLlm+/s1IjS+15So/3joj6c4HmGEiK544e+t6a5IV5rsIRSFy3av
/w7z9L/ufj5zdhFnAhDC0u3iz7w+aAARo78GueD3C6//+HzL6weMiXrAwyRfPx+zr5/g95tPQcaP
EXrK3HdxT7nx//Kdfj/7r+0KrGc+9oBlT11fcb33j6/1+Zmu//l8U1UXd6lYswpTO6eHMF4tr78+
IZStj/R0+fv6n+vNdN3917uSUzZrLjHX+J3QgupEF50M7DGJsIJbyI1VpwAALpyJYMQ+Z9QY0DVe
5YF57Kt25l9zTr9t6l8mY/ilKyn2KrNPqZx/mWPv0mRLnvss/shHGglxNn6rC9NZp4ry0uD5qNnH
I22t+iVUYAioGyLmd6Pd3JZfrITpauXM51KZm6RF50gY0JELPupAkWtaO8bGtmgDxyEFprqHMRcB
WKQZaV0sa0E1jA+DweWcFsVNgp+iH1BoDmGSrOYe70Tm4WPzZb61Qhacvjk+DSXDqNJsI/E9GA7p
T2Zn81I5pgGO74xGdjdY7pfOty5u8qNJ9UVnXnpObGPPzwbnzm1JB7XuVBRQU0oHDyoRELPC7ae1
pwy0dAUC/cBPdgBDH2NbcUFy9ZbT913m734BStaZUGEm1N4dgiYxAMd41iTLezDNfKoaE47rr2qj
xV6W1ZivG3fTJXGAI0m8zSP1L98+ZDb1p6iLj0ZvLu7haUOEprpt3RZtamudSLpveDh7y6B6xh2Y
CpGjwnfqJ0u2aNld6zGN2nPQoBuZg+JxjljN1l29a4IOfo4+GGX4HAY16IQRcxTJuqXS371xhOJT
wn4SFGVH0kjvbPme9fUqrGp71y95OTGCEL9rV6Phljs/wnWFIHe0xJpBhdZdfWs0ZG3Frnvgin1k
QdyuVZyTQ+e3aycT7AePXy8dvydN/ojgwgAdyChZSVxb3riNhGHuJ6+hZzxygJV+izupPxWKVmOp
HaLqqT1LpJJt1GOcIb+wi5sTfaidO+lwT4svZVSHSkzNY7oRIx1Gq0PrNquU2U3BUJx5UJTyChkA
hmzYWEU+tivDglnszRXcKsCPdPsRcnmGBYnQoL9ijb+8ITvk46t00h9upbZEkUNNkuljSTjtyXe8
Q2Vm06oaGn/bDJji4AXaXnzKDaqKRvLYc50HJiJOZZM9aRM7FDLJRBJQJAbau2SqhLQa+9x5HVNU
1EMtV3WsWn4yfd82brvuWenNdCZiG8mdqlx3E7X1xXAstalSuvpJJ4CmREj3GwnEKRQbnZbPtq53
RFyB1qxqWBSmrNAMYoicRhoHvWRoTeec6hWcLqum3YT+b65JraxpPzHr1hdV9NSWB/MU2bj6lixC
c3IvjoXmxsUqJfyYDi587sMgpm2Zet+0Ed0xYOUH4rVeJ2VkrOzq6ba07MNE5DSkKfNApqND/Tjn
JHWjBwlzllMLylj4UbhGv7aZbGyjEUk+MYkHc6pRgEfTRT97aX63cPJMBkT0bjDbZpLPbjof7o4z
phfVSSTsSrYECHTPEK3BnM2CEI9qoPXAqTxiY56ZX964AfAnMW/TNEC2FmH4p0cszK5AyN185Rhq
kG/5/q2dQXlyihpCzjAj/Gucr4bP/hsdiP91DWRILllqhaKaNGYnAi/aDfEH4qZSkqhOrOxctsm0
NFFYW0ZjYLCAEEAhacUnxByQeEeWQ98cEhOqZU8njjtTuCWtI7EZ/dzoC0HgO5ZimDPnHiULNPAk
PY8NYbU68sCljPk6rcivM6dJHp2ScTJnVTSnMn3I/QRiw9Tdd2a6Tlu5VzR6+QHslm5TjUAyxHEe
9gGEGY2yDwYtxL7sPdN6uGFHdq6LxaP/EtMrHzP0UK2HbKods3YdqP4yOfdVY1j7McRunNbg5YcZ
CFjsPvSz5W/siUVjTxpMO1HoD8BFoQ8AD5eb9k4KnCBNYxz1Hcoh64hvwgt65ynBuh8xHuLPwOIl
Q4gEVls8lSGCyrCXasW66DbMw3InnHcV6JOl6Hxkpf3sWP7JC/mFZ2KnfA2DegoD1FlkkloNaoix
pxxrVWLE2fLBCaZ3uUpeMgbO1dR2JJJazQ6eIUqRpFzVgxTrMYt2BXCKEVY1VGNVE8bEn61XvzaZ
+QiMY/5aBui9MogfhFoL4nDct7YZLzFDZ13MOxVaakvs+7apJAEuhYOqPYbSMGQIvqC878alL0Zc
2EQJhSaUufQpyW9bK9t+EkYeU8CpGAEszDJT1T8rwwZdIIxmTayGtw36gER2EmMoTNx76fiU6pn2
UXw2dfhTldlPoRbFocZ9Os8FOqLxzSwhaosYTFAicQKROk/3cFRAsYBsy0FVrK2QbTrlF7etGaQ5
yNGi6rXbsmqKnWZPfDTsbKxlB+QU8jt5AbfE5Yg3Cy7vJjDlcNRRYFCZx/19fcb15vpnNiO+M914
xAE7E8O1vGx5vWDHfPcj3ps6qvHYj2qkV54D9c4iAgp789d1Gwgvzwb6ty8N19OtLEzrMASecTcZ
dO3nZRul/6CLvP9GMzVZVwSIXMa+6k65WjiwQWt81UW7uW6Lbv9043ENf7CMsSLiKKfNXQzVMY1L
84YoqQ/PqNsfViGwE3f9myEFJg/LqEggC4azYcYQxExVvBtEuVyfyq4H6JkhzUhjPbF6G7J9PM/t
Qys5dD+3ps/p1OXfLY8o09w0zTuSQfqDHxt6Kyi1vIR18OYs72uq7KwJxnkj+BCUhxnFp0H1zhkk
NSRzGUzvM36pQbiI9jx4PpNq1BNTnuPIqnlDDkRwq7UQD6YK5c31aab8YksYG1NnoMdPyvaOfDlx
cLq+QXvRJq+e5b9en+nM8pIWsfVFRf6I13GUx8LoossSaizLtUBI+F4WhKU2Dh6TCHiR6drpU9C2
QLKmybr1kHs9yMbCf7Z8l8V8SlZ1922s0MW3sx/fIU4KDu4UZsgqkRb0tv983UEib+65XDVfcof+
F+fBcGwAnF8cb0jJYbbaj2pJJ162WrsJAXT0XR5Rtua3boV7qFRJ85jb9LGvTwmY7ZKIE34YThKs
fGHIS0D//GgYubFp/Mp5RSL0dH1qpKLHIV3KBsRjbNraqY4Fx92lpTfBVE3Jjz4P/tqRPjqKkvr+
owiRffgRNBMx9OZjWGn9+cYDWoVa+fSsI7bhdKgBlJjqU2c28tJPxKfGiMW+D/KLMefWhw7pgze6
NU9VXvUXi+rg5xNK49jaMv+WJj2tA6MNTxrZygV1qk+DzS6/Y33N20F8K9wY050cqvMkB/usK6Cf
17fAUaE54ExXpGtgUPM5dL3uPCiXKMN08r7hPv/8KK2iutp7wdknaOUsaoJwC/ITsRbY+SnE57l8
YKZ8zgpAT32pRsMm45gnmEHqf0zAjJbP40KIWZVTYl6yXPanoKMXRKJc90EL6fONihjnQFUFNJtJ
EDmZjRdgjnL8d5I4Pp9BHQIqv180dwyezjGeSPDoq6l/J5nt81s7wQDZKxHiLmc5fewDr97EjHhf
Y47K6wft2ggprV1CKUTlgrGWoWlZ3H91k4qn8lXmnp/HCsLuPots/zDnprWZZB5/Jd50e/0uoe07
iMzc2yQ1kEbZzXzQCSm2HEzTG32n3XU7PYHjpKu42YMztSjFueZuXddI33RU7q/bIVQUo0Xajg+d
ZQAi8ueGiC1OL6YHJBqy17KILMWEU+IBabTcW4U5kkqEY8TyqldyQ1fOOI8fCVzqtWNOCT32ynp0
GvP7YGTjBycPbNnQDe9wPrdnE4nLylteYFr5ibqk85JbtPhMl4VNGFvDu+iO1xdaTjpueuoaB67n
+camKbx1/fLl+s+68mMKqLV7GRy/v4w1Do3rVtOMdJfBVM9pSxQm0YsSM1syfSAqtxgLP/qxLbbK
jInay83mxaLAd/34ptsPK8payFajcLwTOTaY6wa1Ht9JD8yeVGfbh6RCh319vIxrFpH98LWeKmYn
ZdrfDqNjvc6evL1+xMqeojWdYnFK+8S+Jx8Umtfyxd0M9e7o5f5DkrrWUU+M1Z//IOPbylX85o89
1HOjnWk6u9mbCePxukk9xhNe44RFu9mGD/2ExT5wWaQZfge9rRSgMroGQUSX2Ke5HwwgUnz3sY73
lHnm16p0WJ8JetzpGMxfayAXQk3zPW0OUiQkfuKxRk6aoCF4Ur7x9fNTWRxoYVINd2biyLNvLK3b
5Xt0MaS+yCtf9IyGog8Q41ijAi1k3lw/rZoHZ9N0ibOPc0BalRVSI7aqx8+90yHGASvfMZaH3sWJ
u/hzq63AOEph9MkTQ34Y7Xz4/AFz42hxoX/3o0ZtbbvkkBkr98VvE5anfElDYG+5HmIqIpbzetjB
dZfvVrozrcXKx6U7Etl4CKTV4hsUb33oE2JQAxXqiWzZE4z+boiUIBXbac5VDCdHlPDfXVl55zrD
Cud7E8QRrbmqqsfAdNBfeTbGHpPFqpBiN5hLTGug8hUzP/8u7efHqW/luQo60GR1gHlCET08f3On
zLi3EjmjvYG9ortBroPRnda0X949v6Y9IxJiPgYfPKQf7JN0gMYYwnAftY9khzVg4vXe2UNqvIok
jfAgofE2W/rJyOU7ZYzbPPWdV2WhOrcsrdGR92CDPc7RzqlJzNVYI1AwN8ew8erPm6iA7uhRT1p+
NBDXixaa44m76KWKg9LWEVNBvPOTEFrRfz/+z+ddn3y9sfGSfL52VDLGWgpTdHnZdQPXZ8y65T2u
d38/yDAerCpilFBeIgW6ubK/Mw2tRdYeUUQd5QK/m85sC8eXayAyycrX0iOYL0lYAcVGP+8qv39N
4reCDhcT4iLHEKTrQ6dkfWiWm0yZzHVrzZyftO+DCDtilfqEnWuSE+/PpH2wi7a5++H15rQnc6s/
VG3eI/qqaph0ueIiQHaar+88qdzPJ+gp6w9Z1ePpWW6u97KjSXHq1h6tpywfsNzG3aE3f1b03f9C
hF854VMAC9gJECxHYOqCRTOtCtr4jX5LsFgckVxlxIEg68A6L53mrvDskxe1HdwNqOicZd3GArN/
U2VtCPCFBUPa6Jfrl6M6Wh8KEq7NmpEDxdmhl9+ynq0arFS2pZe8CNj4RKP20HpjmH8ZL+iHln0l
kFnhJBOnRFTG9vrY9b9lxxTdJZcmVli0y5Ei/aIsKktvzUQhqnGzXT9YbKfBuqpZxVVXyPqcGotH
DNFF+9xlPGx3xn1MwMWmskiUxZpdLEGQJNRvRFl0B99X3aGe7O4AtwrCQ4lcOXRVeAizOFtTvULp
suyAz607Lb6l699FguQyHR21RDXtRZjiNCE7Yha4kyOGKlosJlJkutaLoQKec0LykzOjW3V1SjRZ
3z4oWarFTgHuRUGstDoPuvpE6kOSLc5I8Jeg+QJjO7fDayKTrVc1hCNEQYCefSV7J/kE4l/R+KjC
KUJqfF+OP5LUuPT26hrEn0itaSNim/ivMfw+dN2P1CPZyVdtRnvNvkhd1ru2cu/yGdieNQ6vejmF
zOWM7Izmr3stnTNK/MZQIsCVetMjr7wtW/t1TgL3HOYn11fevVE18RHFF/PDtPb3io2cuwGbNFFq
cts2Buv01MEqTQTJOhEJLCJs0p1yB7zpiKYsnU0kfelgY2uhLijK030069fewdvRp3Z+LDtZP84T
CJ1kityzQyIrNDSD/GMVOyuakN42JDTrgOHAPoQAZ4JpZG4xhiyNuTSsgsmwcSJU5Z2vHMBhFIgj
OIlmvSRYTM/o5sP7jFTUjZ3n1cYx8/nRKKky8j5Y2hQ1W/SryUFMdDhSB05mPghxWxe5dYhlcEbt
43369D7NZKqp8l1nZ8eUJfLhelOM9v0iSmI5axEXxQAWpwx3v28yA6/1UAUtX8f4HmXJixn4yJfs
JjwYlXp1Y2PTZSPNBgoiHn7Eg2lwynv63UHgDu/Cuo9tqzl4ncMS3E9vY5uFzqZh5s95rROgoxk7
yBLtbrCr09UI+fumctEIzK0F8KOovoVxEYDimlCsu/7n5x8W5x6iciTWtY7Xv81wlJwUlr7XoMKg
0HGCIjQCYl7mBM5auBCvD139iNd7OkjRYXjO62xwAuYjRoCbSHAa4uPqIDraxsb0RjKI6IlTrbkv
UNpxJkZY1VSYUg7uYqSD1+Mc/F/LaGgEkz448N76aDb3g59NR6cYT1laBaiXkYx5HpfRJg/U5831
T4IMvRyFAv8xKZ+71VDtr7a+601hG3BiynIpdsXkuy03daRziKAoUIWJxLoEPltp8zloGeXjkI9w
vfEX9+j13tVHer3HxuCUN/TyMzyoh35xkF7vyTH888/rP8zaQ37n1rfRYo+93tiLOzZripdIWuk2
FgHpF8sN+WndIVw8kL8f8zPE9WkcYUBa3JAhqVJMwgsYar5X4xpzX1TkzrRA7ekP+yRhL4T8FYBq
DUl+1Ay9wBN1fSSVHuffuASl0XWjNOoztlvmQBmaFqi1nYfqVeqZQo00H8Ieq3qxWKkGAUqtnxgv
oqUHa/Q9cod2aZSyr643LrP1m8pM0IUvu0QVYA5EHlClXI6K69fJWs6hkOU6QKrS9hUqu+zDVE56
dHS0biaBh20Zp67DluLshGHnRjRCwnvKawpwjZ1vongY8QrL8YDQBUQLATCkmwcmdNgi2mcdwCqM
EPlN4XGqWaWJif76d6BSDCAq31tDWq5NqmrogGHvNUGNJbnc5HbItTi2ONiVZcN99iJ8h6F6vnp9
keFWh6tH93rvH49FLgdi0Dd0XDkuVF8Fmxq1wTmdC6LRYiDRWZWVJ3qFQUeRuQIY4/tIhaNxhx22
p7vLYsyq5HNW4lsxx9QHiGltFcvcD3owRIIEhMORWgPJNwRuNjQGiIZQkH2dKErAEY/bEI8WIbSN
iofAK1C+Y7wweqxzQov1uXDa8ehrO19nT//J3pkst82s2fZVKs4c/wWQaAdnIpJiI5LqJcsThGz5
oO97PH2tTPk3Xa5TcaPmNUEAINiTQOb37b12ZPsTSciLfy7QGJRCGw6JT0NQRPSWLFriV06Ic2uO
w/l2rKt55XRasQ48x6RA6GMVaM2RNg2CbWqxpn007HKbp050l49pji3ShNAQ5SEl5UROV1z7jOJl
vMe+pW8mUjvXsMDHe9e2mUaRqbmL8ECbCKvv0LNTJXbEXeDVaA59WjcNEkuX4ssXw4cwm9fybJ1A
FLfTIT0a6MTwe0hHNclZRyIkAUZFRDMMeejDcUk+UCdXJ7VFLZ4hYCkhkgmm/da3rdcJw9+sucbX
3tKcjbAM1BdYcF4nC6iN3O9WA10EMzL2jkiblyZvtmWZ2A/+WL41M9FpfiqoKdWdszNnBDDmYj9V
ut28WvT591VsoHoOi/a1NBYbznJBU0je6oF/qO0MEErlQ/rOwxnKlRFpe52snCt3mJtX1wFb4vkw
Tiw0/I5YNmlepltd7yJKOUQtjdNDd06dpL1VC9FWMeKJyd8ndYpSoiqN905rEA/k9hPed6JSEgYe
rZ3Ndz3tduYeL3WneS+4CONdMaYnGin9Risj8y6Ua3O85OArJDTJgvpAqx66GmGc9xGRSivTBhk9
L3O5RvslkTlo0acsAUKa6MjcMCPjjOcMlPXEOumRbe7aIsOv0OtXfVFVLz6+R8AKLcU2a9HWpkB0
5uH1vGbc0F3pXCu/DeGjnw67sBL6y0SOQzul5Jo6Yf3kmlO2L4jIXqHgop6sn9tWs3kRGJYTA+Cn
b7ULsr+pO0VZNuEqyECbJCmXQr9r75s67zHIlMEPkRKG3rZIiTZG2+/Hpq5eGhocPZa/WwS7iL4m
cXb84oHOlPkUR6J7crDTuolML+2SfTP17W3Bu3DcOd91oiuO6p8eE8lHDhg+F1pdM/fhW+NSV0Dg
yPqTMBvIh2wZLqI9Ta/p3LiQVEUYkaq3RLc7bcqsV3fKtg3C8m8jKu5VMCThecimt3qq5iNtUWrf
tiCW3bPNe1sulmE52gl19Fy3UmYsLue/mh+ZjwXgDu3TqkdacWU0zbiOA2e+FzaIoCGi2xaIFFQY
YpFipqFtBow9yd8VX0yKlVfRBPu0MqJvXstQImiu6Gv3b+iunPXUtoTr+WH55PuULZza+xrKUgKl
yupIg6hfuUTCXleprdP6mOfvXuZsPAALb74/oIjKonwdeqJfVzrscc2au8curzmD1kv8fQrjtVe5
zg8tIVDpWhvGcMvwzDuUAGQ4kUVvCCDD69yL8sPY6/59D3R7sadXww/Fc23rMQ1ECSuPdPPZDuqf
m+pWOpw0SW2GiiXBtmCIOTlPs/XFIuRwWwcAo8kdtbCcTV+GxkBxZ47/am19OQ8RpErMCrczYgAQ
Mj4DXIsKsO3k6S1VS8JpmpBeaTxTN6G8qzvf/Zz2PRKPCAwPjQC6JPMu1D33YTF02YYBKGmJZXwq
YDKE1r/0bgAfWmevRYFhA/FOfpuFjJJin8DPnKy/bT6nCc2G5hptYvJsxdMbqZjJFf8P791svfva
M+sfo1PSmgkCyM7ljuJPEIMId7EL25yWS0J8ehvVN0mH7WF2HecpWJCRJ4wItpqrkFsg0sU0jLdx
ZrxlcbjsraXtTtbirg0nqV4qzux5Yj0PDibGnP98ISxAv1oI1X/2jD0/ImhjtleS1Qylu2/77jBb
jo3Qv3ss6+zJqEW3wd3xNcP+CmfFZF7TdvFDq7VY+Xssq+FSDa/c50vagEfuav4YDa3iVe1KyxkR
8KDDKqZoluW9LiWELgAiKbbwL4IOf17sp1o3bkXdQuuI9OvaCnoKpoAcKCXtKDMBYXNGa4e6XZfX
13Kjdam9iUzqMiLI2lu6wkwYB0gv6OM7CMKm+9jMOObasnAOWSro6dmle+jSPtxTPVq2IrNBQOrR
WxTijFsy7VtkaPToErAIIpw17Bpa872dPqxppAc7iuokMB2vimYwzm3Sv0yaif2nzO0jHoKvTWM0
j1lYVYdA1jcdr7HfPQyl2EfbzjaeRsMEgoXF+wGLBgDLuM0Y+crE4sV9TypjrUUlbnfHMTdLgBPT
MB1MbUmSbNuFwpxX1t1+sEH2Jo3P7Kzzsi1tES5iekjM/CQJZXHpbul+lSer9+HfWBqxeRUUG3uo
HqoGvLvXlaBnPr9BvKhrEZpPTt5Oa89P23dChK9RI2tbe4yyvVfKT0UXj3Uai72eEn1cBfRxDYzS
YrCnh2iZtLN0Uqot2wEMxDWlPYF4QAKySOxqkK1tNxYf6VJ+NLaBP5dvfxO20LWy1n0HkwFePGUo
Boktqs9dRyMD6sxzOyG8MEjAefOH5yJK5qMzejOCylY7Cd3Kb+a5lVIi/abNl78XDfxsrf9BJ+Nu
TAKEhZpgaBEv5C2V8zGLjOQ51mYXWdQcAQ5PyOJKe/+WfyWxSZ0BEAbN1g9StTHnRxCJaFMlj1m+
b5rWOzSz4x5CXXtsRcivsG2pkDrmci6LFDI3XJJ2KiIAfF0EcT8jwiIiXkRNptu8724wNO/HsfUf
M0NDABPHd32O7GFy/PbMKcotvXM2Mq2q5DtE/6Sd6oABFkzAZHzO9bk/Ubzwzm0HqkqrB/uliSIY
XJiVpsCoSI/F6bvUbbmJyak+dXbtEyWeP+Meeo2ZHr6YUwg9GFzcFNTVm+w8vsdRXaytZHQ2czsz
QstpIPBuspNFoOVVR33hoI1zt7Wr4jsV3lvCE837MQ2965Ty2LpqE33be+SF2SNJah1AgsKqWwJS
qaWHOQm18m9CUin0pZiA0XS2v+lV7sgp/HiPxD6/sRjay9THeB2WLZC+Rr7z4DkU2IIzdKzfAzmi
1KadgxliU8bWqvTuhajhCw7D8M3jwuL0frShXpQhDzLiu2WQ/ftAW+vm0j9rQQIavoy51AVUlBYA
qILzHxlraXK0W/GIf9nZObG2gGWOs/WICHsX+hMhs/Q+aOG37/lIE6hvcgLrQ7pqxIwcR3w9B9OJ
H2oPgEJmJeUOOx8GYMEJm7hLol3ykjx2EQJD0DMAq55h8Nn3yMUWbSSSCv/5zoqsdeWW2atd6JRY
qNeTdco13+n8bzoXCz0K88fKTW4btwXBPjj+bWyKDtd3NNzMZRze5BAqtkZJP9Xs6WU5w1te1iHN
W4zDk2tsW7/jGhaHX2wQFrxg+KQACEujak8xHPtMx3FyVYuhuDMTuCa8BPpPBlMh3jYvCr4vnkb0
DeF9lUA65KVnQEk5feV1oj/wB27IW+nojAKkLmergUaCVDwvogZ2MfkozjLAb/cjMjsqfdhy/UAW
1ZvNDcSp5qaKucqXzQwNIC9BSRIma/gmITFFBtmQW24ab2pumCufNQdNVtCNz1OTneq0F3gvQbcV
lkmZL4nEDcMsrm7tW9TVyd3U2/WNnmqnLIIkDagGI9RsRScqX5CNMz06phkZDTm8LCMOoFHk2l0Q
LtiDB/7KUCic1yalR1n0Lx0e0yzOzx221rNWL8a+s6M7tStPDeS0OejDKpvPlZk+hbHuPg16R2Sb
4b8OMaSduH4dpu1E6eQB0gkFYKc2t8NEKnEF49crqZO4BqG3AJnCalkPoim2ocZQJ7e3Ju2Kr8Kh
45uU9lfb6euHpOJs3+a5802vyf0qMR6mZAivRIeNJoy/Jj0s0Np2il0XksjaoUtKislf5bmV7TXN
ah9Tmx8s7Y+d54ctzn8bxomZC3ypQfHIp0FRqukwJsMgCudvXS+nu+LrFMKwTqYg2I2LT/h3nB7n
gXFO2XjYJnFWvHfIigddsuRS14QoMy0YP/gkkrmfXjGeELGFnoIGkzu9MmZBSBk0D70l1mYVpvfM
IYr1CLOA+BxMyDYFDFk7CE9qEU+Cxy0MsIbA8xurc5/UIqW0O5vN1Rjn0+uYI4aqkzDZxgJccwhV
QR81/RBEfXZqAy7HVoECxpi6dJd1kX5Ig5HMkbytvlKpuutE8EWztZ2yhAcLp4KkZ/rq9V52LkDV
c7pLetzClgNWuqWdgyAlAwCSDdl2lnABjbbPU7fQqCGR+HWotSuuUsY5qKBpO5rFXD3On4geL290
qrVwkOa7jgmNn2rQz3oiBD1CgkFKp0xUQh0N+WiJfYdojwRX4zTj+KTI7taMTbQEYPti85tk3jaN
2X3vWKTjDv4xdCYyDvoSkVlOw1lD1OK6aLO7qs4POoVvyKbbNB3EgehdRtcePSqKmP6DJ3EXWfi1
Fa7/0pdudcgYjqARLcmumuzi+oVJPtlcxKPfIjDZDK45HqOtoZekdWOpfbbB7A2GPp5qU3YD89a4
bULLhRFdfDGayLhFx3JTdHG9F71TPLuFAayoTmjI1OEmnoHsBV4Sf5vmA8DHkfD1p3qcxycTR7bZ
pB/0sbqTZoftPTPgnP4eLMkpALuX52WJ2SepT+5I41VvR4E2q6cFoXcu8FMX92YJ6pyTR7brOr9h
gMHCaaHHdIKQ71jPj3baJDvGQLjnp4nyWWnTHh51+ynqutuwsMjtND14ISaClCZ8rMSSrYY+Ld+K
KqSB49o/BG12p/AB/AmbUbztb+vCSw65XZJ2KgL9lNNqOSHHgwXXaMeO1IyCstSbOyCsrbuIFNYw
eO2oCe/o4FHuY/pOzfkubrAx1SJ/CjqzvxcQrOy8oEvPODTXG/29B0ABC5OecW+A6p7omu5tz6Vk
VOfiRfdgCsezRvk/pXltOsgFptnNHsfcoFTvtR/xkj27FTKdoY+JE5hA4NPUtq6p6zWGGRxbY/Ae
c7c6RWkufef2YSopks3NTOgkZ7orih6M3vSQ7BuqOrcTZAbmBO2r05bWrdoVRTDsi5LME7sqqRly
1cxiPdhwWYUZXEGlGJBZHmfT/m5R0lqVvfaa18t0CPp6vIutcLoz7ApiLBZAOjc9IiK6yYlNXFs2
gXphxnfGqlSvm7hPd/RjiK1AeLmj+y6ofITOMTHrWxcJROeZ4WnErvXQUc/A0ag9k7sN0tm2rrGm
JddCE+7J6eMbBM7Vg2PzZyq0EkCuBQ/Oz2iKzBQnC4qqO8+IfCIFIXloWflsLhl/viW/q3GmbCzL
5xzrGc9ODN8hDFMGDEaJlmEmAiztESM2cbApgyU8ZZb/cxH7jX/Aip3nnKeq9zzXnBu10NoOMQS+
QEouPim6nU4ZoawfEfsb924PzFePgf1VYYZZvWEeigACzswyedY9EeiR03T3iVzURIJoFgokl/CQ
jq7q2iCTYNTTN6NA2jjPxrBx5oXoX0YrlLpxftPPA6/s9OGVyJNiRy/a2GReba+aqTJv40ZkZLT5
hCFqlA3nURu37TwRZ0ElFQNP4R2KMfKujbh+7B3Xu6Gk7d34YQS5LFnqjeaUOaiUtjzGWrE8tsmT
Jc+7oRF72yEfmyekIUzk2w7abtd+5A4yE2uOljVsuOpgZ4g1HK/Nd6jUD34lVTDFexvkRC8MSgw6
97djzB8z0J+BYHWnIEV6ldamtteMkBhPzT1PZe88zR3/9xij2Oe8eojmBRYGZ7EFDVzXfPXrASqQ
wxzUDgRIa7mJQOTolAsacUoEV3pZRAdzMqxbeJI18tLFWhV29UW0wBLG8WMcjf5uaUOsDCVqoJ4S
7Im55HVquCV2qjljdurXaw91iW1FwWtiEcaWjgT/mXF/xx+NTr5JtE3QS1xwE7hbQ/5UoxK4AJ6I
wzjU7SYYZAM7DqybSS2mM1WfmiDnkJjkCDnPDr3twUlN/QxFCgLfWLzk5livEBqLN6dedvkinPva
wThQlvuyFM6HFYboivtkehjd+sjowN+NMQS7pEyTZ9qB/jmWcnJPNAe7YWztWb71UJDnWjXU9FIR
HXLKUU0CjThI0EKKqt8W80SP3yw+4jpkyhO35ywZCbYII1LwKKgc3J4EFcv0H9BNJysjjYj5k5uI
vQbAjV14t3jGcSKR8FgODSHdHv8Voekn1MzlhkopBP8500+lPuinbIRAkydcEg0Rto9T/5ZrZvxg
um1LzLmx1ULzrXB0/RlIIC45rfi5pvZpg9dcLbnYup2GfBLT1aPI/BNllOFtmSlxVfOAsMkA/zsB
AgCQyCnDQIOEGRUumxvOXymMPoqxmR7jGrTkkKUYABwEy/2YN7d2a8ZwExcB0XWwny0PseZcOt0X
3hKNsTgp3/vOe27g58X81beRvVBf1Ls7yaOh7oAFCign9n47mrxv0iVrJi4K7SjM9pmO5kmHarCn
Ghc8WS3aaTMiPTzKprPQMZtFcSudA5DOMdk2B1M3gkNKqJw1HpNsIH6p64P3zk7QxlfOlyGx3euy
cz5Gl8qv0WcoX0wEWHWmE/Wq4zHRlyJ9Q7j4GtKcvCkWHmJkNr53OuQJpa+F95w/kdun2Pgy5EbU
KGkVZPUUPaqFNpfYbxbfPZhjXq8XFx7iWLnxUS3ingZHHYl3VcGN0FkaWghCuO9/mJwi93V413H2
2qXa1O8S6q/00wfIuQ5tZqFpmxJQKfJqAxdkXCeo2Y0c0h1+rzrIaeoO3UA/CypZb1gUtju32+qJ
Rv3J0uytQ+9rZ1P2XaWQwa7qyGcKRGdy533Dg+bfdxS4Vm3m5VvaAe2GU5pYlTYFZUPc2LI8XFuj
+X/EhR8MAKmtz9WPf/7j/SOPizWjwib+3v3OTnAdgXv4//1NNFi/d+//8XnH83vOHYHCMN34KP/7
ff7mLejmX7ol6MTYAqusKb2yf/MWdP8vnT+7i7ySvp+v80xFyXznn/+wjL90XJ4O99R9aWz/jbfg
/IU10fQ9hwaYcA3d/9/wFngZfxgePWhlLm5HlwqqzQlTek5/MzzqOZPlQFu0G9q1CB9DTuJjm9UH
+9fa575qKmFHzzHinlGtq6P+221TgGuO6TJkIPkol8dTm2pRGmgWTC+EFTv6d5RHmRe0TCyiwQXF
knnFIW0jnA5t25KfE0LYVjvxuBcHtYCYJo0Q6qCmQKYp/e/FQR2VyftfDv3t4S7HXG5WaxP6h6um
H98ACKD7+vU0fzzrqBRkl5vV2h/HfL6yVnNJN/KnGOnK36+rMNpXnVnTRsu6feU2w7YNiuaAh7k5
6BZ26RXVeDDGaq9auE77X7bT0m4O6pYl0jkd2SAW5L3VrgxL9MF4UuuXA9WmWlyO/Dxc3vG3J/h3
N/+xLyxK77pNybpGrdU7erW/PJJaEz4iQr12rpUIbRIpTGy1qhYJHcfDZdOkLEgvmUba585e6CQ3
+MC01Ud2+Rb/+FLVZqG+fy80ARw5aBw6p+Kq1FgeIZnyR5dYXkTAmxsTLkan7kr9CMu8IjjRqPTP
A9U+dZfP+6mfNMYOQpE746x+p7Pap27OGbzWIqI4KJ8kG3E09nEnwdnyOS/HmeTBOT1hqeqGy49f
bX4+qHyBYOgnQzsr4YkVmw5/KWqmB7WIR2PY90Q9S/b0HDZETOeS6p3KhRLVqE1LyhcoOBN2JlU0
FPaiZqdWOxqkZVhTz4/A7nZeQdXME/yp5KJvEUnpfPvA2gF8uh6uT7k//nWEngZbs2j0Lcqg8hBU
SFLohyeE6v7aFk1JOc8p3swJXZ9aODYfhFoTGYI/Qy7UJiCr12WuPAydHOGRU0BL29pNtpRjomRh
6cG6RMTn7pQSTYk7QrfD6fbbqojvJxvdECP+ep2WGbcqHVWuVpW4aqynYW/nd07o21Sl9JN6Y+Cm
eAq16tk9Osksz8cVqnzMlpDC8luYnSs3SZxdYs2Y/S8v3zUSd21KPLYjf7uVfPvdwA9WbaoFqM6f
mxjnTl7L9ENx7Tu3YpJkLhbtRV1+RlTEmPrNLe12PgU0gPVBraln03sNjrvlrhKjgcsh4RwJ9iE6
BnO9mUaXTFOrn8ZDGNesYhLEy5ZiaMxS04USX7tAlisNQlTbkWQgXxJTAjJso4RfaIkH/hO2r74T
S2tWfdCaO/U61Td0+a6CazpqxSELFk7yaZa/VG0RgkeRm5l8zXNSagSolaTG6phF4yDcKyGXFHf5
Ux1ej/Ckk7octkrqpW5TaxYTVdPKpO0T7ZKmI2VSa/6E+elK6ZbqSGs3hug/PJShGdGCEOpFqtX8
8OSq2gYE9miAEb62B3S32iAKMr3laoDJ7aDWmKLF/JjCo5LgGJJPjzyVwIELUx/EJ/KvkZ+07Ydf
lKRulro6tXbZ9Baf1OIl+pfa1ffhmzdMziYiWpFTioaKxsvy4FqEy6k3EOuqXVHYmdvYKXc0W18r
K+N8/+vNekx8ebO/tiedrpQ5adX68g4/36aIAPU77Vwfqs4w9xSNFJz/8i7Vpnq/lQW63xoIL/Sa
YEszFianNRCNKt+5iglwlbzpU+SkdpR1tXLc0dwpAH4/AZvpzSTd/PZ7Vb+OMm19AAOzFNbKi//n
P1j+gH3pDI+Esb3ssqz8zEjVvjYbjTOwlCVeFuGSxSvXjhdyU8Hvl149Xtf6cKdkkqOUTmEcKz5V
h4nKB1Db9O/kvHhINri4ueL3UvylFrqHPlOr6+GaGV2Mzlb4xK115JzJ37wjRXa5m2I7zemTNFUx
HdS+oJi/umWXULVEVKYW8H2Wq65EpTlGOTyFxYbSa3B1nHA6H9Sa66EDvCrSZto37iMGZjxuBUly
pUyrqPJ84ucgxZm+XAwT5WZfn/LNn7EEn9uwR4NV4SMTiEJj7VCF/fkDVxELarHMHjthLeNSrn17
FS6usaxMF9G5ilboND3PIMwjViljrnj/RXl22ewax9hgde83wBAR41NrUYswNF4Rh8LfKPmz61KX
qhau1OJf9qnNcil8BEfyFnWMuvmyqfaJJIxwwzk3asviCk09SD7056ra+9vjfK56xihVY/MOG7t2
DanyaEqJNuRppobtZO/19r40wbf2dLHWlpESAs0EjHkO6rOxyEksq/idZXIo2cmBVGsUnDUsufNz
Vd3OSeUWXy1M26xxrgopdx6l3LkJNV6lWlU71QKrC4NIuQBlTAGck8/PbXWg2hzuRY8a+3JPtVdt
zo68ZqXmMmBjdyqGJnI7lg9yeaQowGttxjaAGAYoOFPlzaUaz6hVqkFcjOXORK6pzTQf+RIu2//2
ZoQvPI86Ut0J0Sz/mMtjqrtfNj9v/uPZYK3/fR8yScpt11efr0Dd77dX+Xng52O4NSaBMPDIbJFS
/3KSF71WCv7VdmBawzoMOuIg5D616H+tqc3FQ+yqDlZrl/uqzX6BJJqRmyWPskKXC6ta1fGOMw2W
D6VZ8nKrVj/3Xh7n8lRcEQnZyYgkULeq57s8vVq7HPzbI14e64+X+MddLsdNMWcKL96Z8hRsyL+t
Wiy/1v7YxCpG8tE02ihsOdiUF7RajjYuC8vGzRvY84fapQMdomAjh2aXQ/7YVDf8j/swTqOr71P9
Sh0n1Hjhj8f6fJZ/e3sPq4xo1xqyt3rFv96oeu1qH95bTlJq9XKMurkRkKZ/e6uXY2wjtPdDvfOJ
u6Dyh4VdPrBaqA9vxI2zrDBzQatMnceqKtqrIesHIqHkIC8fhhNNbCiacpRmy4GQq4Z8avuy+NzZ
FEZwBVyMNME/DhLynp8PqR5Ebau7f+5U2zqobGwlZHt4robUGptzNeqUdkYq6102k0Sk2d2mbmJI
LU1CHrbdINKsK9ddWcjDGdzKyx6E5PHRmAhLm+t2N1igC3qj0Tlf8V+iso/2WI0lFzXSjnBZr7ym
IY2FZtgm6H3r4C865kq5FtU5aju5ZsWDu2WqDxKOsJ9Wjp98NapKqNCtfPSF8OTpH6+0G8Pk/J+r
IR5a4foQFRlDrlhev0O5UDvxAGmrwWxJS4YqbkaY4jPEybjeI++AEmjeDggzDpNc9Jia9jH1QmRU
3SGRsxa1lg/tPkkYM2CQ1rEtsRjdYDm0DSmtYWl/s3q9PwxyHnRZqH0OI4S1MJCvj14b06lFpFK2
QuNCsUSrTMP1ZtTJl6UhuipXl2NPXonVosXVT3H5lf48b0t9ErYcV6kPRq2phbohQ+9P3h9Z1xdU
Xmxm0a5dvOtAnRs7dWZeZPlhlOdnwjxYVXv1Ij7PFomi8xgNByiXPoPmmPcb0r7682BDnq3V3dQt
ag2MayX4MqgQSX/Y3wsa5L9vqhvUPmjDtK39idDaoh6QWWJIcBKr4PulIaL2XW5Qa5P8qPwJLg+K
oZ/fr1q7LAb5G1DfudqnNjtDFn0u259rS38fLTiI08/ZgnxAdYO6s7pfHLrnDqr29aI8f/LCytiQ
kIpfm5q6REZqstfK22tlPup/HRrFhUVHhais3w7KRLyNY9RnA1NV4NtBuyOtYjjQieSDh1/K4Mio
mPWCM1gzwYjgNrkljb+qP6oFrb6V2/XeztUnXNyhdFaoRZ9ThyJf1VsPel99nsBrlW51OYfRW4Wj
TwcTobI3HzJRr2mkjgchp2gYdfD+/drsF4v0jMu2WlPHqKPVZhXo2U6VIP8Pj/v/KdZCSTBAgP7P
1drHsu+i/1i94yOJi/ffa7Y/7/qzaOt6f9k8FLpWRzdsx6Rm+rNm64m/BDIl0LmQ8j2queavmq2w
/0LxadjUUYXzE5/byif85z+ErAF76Jts2zFsU1jW/6Zma4o/KbmW79qAei2XB3U48+l/gE/72Exh
38Ro78sOClowuMe47p9yy/SwPr8249A+ILmvV800DCDMDRSjxH0uuUxcdLztLbrr8trygvzsEpLq
yrjkxcfqqhkHdD6kg0RBsAnm89xUpJvq/vckyQifXMiBciYthk2dRFhkiekenYlkmLMHPQY9vr5R
CtMZhg2JT0LG5fWIJxxiLeYUpJYeAgwLPY/IS3JZrQblDV1/dCFujq6vKJKdWRKGVU0+fMfQvvFt
Ezd5zbDaMDbABrUr6uclSTlVsS9lpisaClyisq/YhJiiq3iTosG9DrqQUenonFs8A21bZXjAs4Yh
gnB2NX3eWBtKAMJGdaMDJRf16O3zeEYFFU3PfkT5sMiS5kgzpsdacFNNWBZnf2zfNDFNV1yytmHC
qV7LYuscdOi8An4vB2csPhq0RfjowKcNpYkmLu3tK82YwLA7Ns36uP2Cshg5kxa9dFB8k4SmFKxL
sfVrf2+atnuDIMagxCi+NS0oOK+ti70R7t3YsJ/8uoVBgKylMImeKXIANeEU7KBHhJjGSa1C6FBO
8zuAo2Munm3f9ulGlcYmCcYHodNUXzLky45MdHAHhOpuvPad/CHo6I+lWmuRE0N0YutTJ0ujwFoF
WHJu7F67SZ05O0RpF5+pYU8bHVzy4ETdtehnemdxZB+zCg1iFG0YjwXHoG24Wgfkc3Itum4Kq7kn
DuGVzKz6qDfuy1RiPgB8RfwzprmHMe3W2YD/Jqj7eY8oa1z58PY281iTyNSVKxrNIEyAz3Xg8/Zm
Ez5Ycyyu6ywhGwbBcZ0Xd3BO6b05RMlOZpyu58hZbkByYmbr7PvGFekDHyjRQs5ugVjzVGk+SdAI
d6jIR7g7h8QhEpk5d5qWIwFbiEzC5sPg7V6Bu3XvrBTseineqtyo3ueVSI4ZHoh7beAMb+l0yhtz
cF6jmFirZLZ3RQVIqXSzW9choYI2ccjv3hmuvHo+5ZGr3ZEF4oR6dRNN+YNH7Hzcd4+Wby4kTUYk
ZIXRTWU4cEWwuMbaaO9qV7j3hCvtKhMfm1GEu96qm2M8kfkpOtRbEXLBRDpzOs/TVxO9LoxRfXvT
acs9JTkMyz4e/eUj0XBtu/TV+QHlWBvAsJBxdo8k6CPviS0yXV3ney0IMw97LG41Ma1Jjq3FiInd
q8eY0FVzWmuQ83eaoRv4QcgN/orb/6mOm/qWvLg8qe0tX1Q09t56Tryj5mM1L40W2F/fojxp0mc9
x7AI7/w4o/IiDY5qlehvJ6w7t4gSz67r3JTOlNxMAhokGjV9YyUmBRnoeb7WUjCOqvHaLilRT7T5
0yGJNu1kNrdguVbou4nJLKKnxnwpGmeV469fF7oRAxmEGZL45or6u3sHhvGJU5CLaqL/V9SKisJO
QFpMScavk8/OUacMmw+V2Ph9D9OfRs02qTGheSnRToZTnzGhuMey84NtJqcAcww0q+967QSl8iGv
ANMmkj7ujRhrx7AXG9rjYj1XfsznY341XIs05zr1MYf3H62TXodUyJAJZOkuES3APqv54fZztiGU
zVh3lCIJlPTyu/U8pN4N6q5n2KDmdYxTaZVXJbG6DsWeciZWmszJuwUl+2aZomETCe9flh+8NIIu
XwWMgtqAY23L11nrGbh6IYrLOgh43eDPaa9H8Zw/1MUPGFP9c9Nj3ZysdQIxdadbSY9qiMwofGQT
ZLYuTIY9Aq58owXgMEf4yusBiSxRu8Ste13G5OZHUJFZ3NbudNUYBKh2bf2a2Abk6qFx1jrH+EXx
pUnx/XtuWK5qa3ouXB3F5dS5V60dHCOjBW6rF98Xj+jS0oBPWozf0SQTw50S6teQ8OzOUULHFsKL
4ZLAnRloBhFk9NI2jiScVPQOLSihkOYsI1Qi/aWaQe2UgniSmBglZHAmmsds2oGOR02YukfL0qY7
9Ffa1YhlrHF0JmQoawt0EQTf2c1mCsec0zxxzosFZaHVXpFAP8MrhT1X+WI/++2qmsdv9pRPK0d4
09Z3AO+JpX4zw+WbF2XBfdPsCa4YHtq5v5pT+97TrfhOYn/WRN+1qEDJEJ1L3kRrxfdNBA+UAS85
Jpg61z3xGwWBGyIgamYoXP/aSAkPZla10kTqUyIj38W3wIYsGb5LXT95MFBvOzxqZE8V+s4rkm/L
YgOYMWztarE2hD3621IHmOTW8yFs7eKMi6JeIaxYrsIiyTe5Y5oHVxqj7YKssDmaO8yv9SZwrXnn
p1a6WkTzKuAn7cwO+AhBGAW+guJ9RnI3dbhJloUE6c7B9WjaCHQifmBZTag3ggZ/X1Z3DlmVz1Ou
7f6TvTPZbZxZt+yrFGrOAzIY7AY1oajOsiRb7j0h7LSTfd8Eyaevxf/iALcKKFzceU1yku4kkcGI
/e29djE124XcKYcw+TPDyD+vDmw/p9tZM/q/c+Eaz7TJ61XxToa0vhVj9IYw+6c0w2i79FwzBf2N
lNl218avc82kA3LvQdlmr95+uHbWHJo8UgGaA44nC5ym0zkYOqGmPRmiP2ah1kFpmODaWaF4CHkB
Zusajx5ISniuyfucHdOpCw+uoOJPMK/fSWq17iw76t+yUT65CTik0ojfR2Fg0yKkUaeD9eyG2gvL
EtTouH9zjOgnlvCX6TfqLhRstdSX99EmQpimnNKuggyszJNMVBW4edsHjc6ap2PVJDjShe+TPWMa
7vuLwXkp8NJ7OxLyC3ckXaWOCk/EzC9us7ZQ4sCjGa53vqzYfQ/r8CtmGHgk4CKfy4HMURXlzn3c
LvJ5dNo39AjuFyMad67bRDfL9hTTmLg4LNTRUdCtge10puxuIJwjV/nFpHc3IKpbU0tOPiuMfxuN
flDLbtMn2GXDfiSacKQuyLqmivcDXIa981pB6qqJj3Wm5N8KT3UIiUuJ+Td2dZojnfqIawcwpc5R
siHdBNZg3mSJEe7b2UCthQHszEN/b5e3rGgVjhlGFCjJz5g4+eXUjP6B77OpV/a4y4GvoRb1WM/h
Nq+qJ94quJJdUh+H3hx2OEyLezNvo5PbpF8cYe1N2rgDH4oVVK3RBNaU0J6ePqz7rLEgd5OH9t6J
S07WRfPCs3dHwi87Ok0yBGAxbkPdPQh1hG3ofrqhNNnvwnlfoI0xSlrKM91yHms1o7scH59Mwl9A
O2TP+4qOu5J2I229cLIW/2FWUSOsOYXDbWf+TTtlBXEv7UNR6jQEsEvq3iS1RT/m4H2Eok7e9TjE
xTrXPOBSGWSLpajXJa4dVa+Tm1K2FEFXRaeiaR3TWjBZS/wRPpRmcg4dNf1GBPtjSRpzJrqiOdZ3
55XVDY7RcZbDmfWIFYSkwj6XzRqXSq4EFgcMfKrf2+rdUobrFyT3N8A46m21GO0vaaXGd7rEvrqj
PC0xXihd+2uGQ3zCuz0E6Vo4qNkToeoOV6XhrMBwTVKkKVQPgCFMHmwZFBH4OhemGPu4OFBurV+r
UIuPhsp+ajcDhAme9QBn9a0h+tDUMG29efE+MgI/gI9GUEuOfiDw7k+JfA1dJumOLv6qop/WQ32P
BQ0pih7IklRp9WOuE3RbDCBJ8LzpNUNYIZL/gKdw9FgwZI5FYK3f8883/jPGj2WBxF/wtezQn2q1
ttRXmedzxsKCdwIi/1pi39rIcfpxrWRF6OKvzEmKo3KFr7augTqrzfFuiCJoCes/rM/HWK8ftV5Q
epkvKdaJ42rv2YnUvlTGSOYlac+ToF4xrBl6/DM1/ucftQ6Vk1F94OWNoXGSNjKpYuHeYOw8t9sR
GsZdRophk4+C9sGIbttyJi2vO/2/J7DhykXIajrvmzp9M+Yl2w19c9FwvWOCnwCHZDAoEvIpWH+G
U+QMoBZiifnQwgJs6sOM6SefkUfg5pgFpXRSt7/7ZtK2tJ44JAKWBLpb/9xMM55dF/3XpGs1EsCL
i9mhyW+OHxvLoXwzGtwj2xNG37dqBGQcf9tr3L//iUePRskqvRbWAL8vUR6U/u5UTXl0DDVL3k/0
jeHC32e97R2jmpiOoYUYr7P0QBg1vboOhuc0JtldpMCRcU6dgV1SsUAKd8pkcsNOuDcaPJ8DdSdd
nKU3o3D2tdX8enT8PWlpWPkKb8M2L+0Ysnc6B8lCOEJpgCaWUt+RZ3svCajRbKnknnatgUZ6YpfY
ilMSjLjy+6eF3DB1wu5HSrx+bsf4QErpfcidD5na+7427h0Vf4NpoAO0kG/UGMckYJve4yAKxngj
Uh5aY7hch37+6DOYcrhodQWB2G00M4hgB7jryhbj4vf08cjB5JSVKVNYHLIQ2gra7XIRSBh8e8Wp
uI3BfpHsWfkbAte1CzOJZ5ZfLBbbXc6AfpvhoBgYLOexrUEz1q/SnhyCqfd4qyXiWPM1psuAa8a6
aR2pcQjqVAOHRXZK4tdMuV82tBzu3YdyyN5Cs7ZRrHE0TfpF2s4QsLH/5wdVQHcp28wOTdjeya7m
wVGjH4c0ZFnO8iYAj1G/wH0cty7HwpFhq6qoa7PWy29gPsYpCPkgpgIz9DxxDNHaq6KYSdWYB5Rv
+65VHjnXTLuOdIIDh5VHby6arVPAHo0Er6kb4TcauRiDxHO7gKgkM+HsMRlM9jgFm8iClpNghFw+
balDDH1VXKnQak9RCr30Wk8p5IdVvh6aKDq1VhQetf5HA420aT1n2BTDoHEIbC/uNLs7AFGY3Qv4
Rv+8/kIzBk497jMnK+tOmo2FBk1QgmYhc2/x8+qaJjsZreV+VEX687qmeYN6kkvxkds90T06rQel
5qDS2Eexl3k2mqo4lB6uJYouez+Moz/shlr29WsCKbZg3lkvagrNwBs1/Nb4VIab4RoZJYRqBZwX
24Xckr70y5ZMdrrh8fpKjfOaP4vPTOx+KL00gKCVcqfpe01nr0zd5sD5AL+dI7MVoTbtJS27vq6H
L45K4pUi+qvKj66Ziichfu3Fey2mJNoJyAUY0IHmDybGhNkV+zy+FrOaab5zVDBpFe6pLgjjyTil
Tv9tNMahBF7SLMKBv+IShoLnYQRdOVhH5gsfPRogloSe5tCFNMcwpAcA2kvYRUGcwh4wjS8PRcK3
mn7fd7O1BRrAKWYGnROJXwbO3vkyzJ73KVDK3G7TDMWwA3oNqj862R1qtNfNpIxFTzfADBeFzuYg
6hsIuqa69lNM4EJPxc4K3f2UFOm9YKu/6dsu2uo5nKWxY6oqtxbVv3IOsWxbxo8Co42Etp4BUEa4
Lu1TqEWQ/DCtbyvTAKnOV6VW9aLXfboFqugzHFpojKssjIbjtMkpqtlqMoqvTlcIdBqVBeMghiAk
q+Vn+PHhuM+d73ECbrisDy3zrnrJH7KyOfZT9dtw1vUnon2Jg4Vfy6dr/YJIv1egp4u4ffU02fp5
nD90Xt5B/P8UscZQzMoZ1C3Z3iqcl7hnQauQQhZx4b4mvVffFVPxW/dcDsJsTpKC6Y3VqnOsjSu0
MAsmMQcEO9ZJf/mlU9Pa0ITd6DSUw6Gmz9QEJCH1iSj68DWX04G0D00DZncRPEv8gmOcY1sk+Zez
41g8Fyr2LKDeK84fifxxU2qAmQrG1DZFxbDNTJMPqH3P7OxD2atEfJQtn5zR1Dvp0FwRWo9xxAtu
x/yrio3zOPX0FU4wq0JF/612dPoQmEP549KUOFUTGKGeGV3ZbYDj0ZbMThmUnj0SNdKPcq3m5lB1
wgr+UFd07tXd2lb9nIz1kxvXybrC71L2N2yObtwjfVQ/lsn4awtyD51hv0XjdKlwEwL/2LQpoaJI
v0uE9p2EJoWmuYS0kd7pLpAVyTIf9dEh1Led0dA1PyKtUo3y0JKrZkbEijvKmF3r2+K1fxYlf9Ol
eymkvV2iaZu66rUL7YNX0msQZg09HvCqE/Nbm5qnBWTtmCY/o27cnEWBzR2P9LJ+jDk901TRJEDE
S3wd+RfWJ31thfwxMGSFgmSPy+fAQeUi8eb4HBOOHl4q34qMF9O2jjSoHSPmqR4g8bbuP8AyAzkI
96pKdzmLOQURh26UG5Po+UJ7VFFQK0xIgxd7wBCqmXygMRd3baQ0IZo/bkxrNegdv3cSB9kmf4Uy
x98YdjeHU4g+Qn3rXQjkuejAadbfyMAP8VEWP1RF+DRanM1W8WAlkuovNGxvcjmfq7757oWE+z0f
K0VaPZ3K18mKKg5S0J0y9mW9ju5Z5b+zPJZayBWer6cbtzjMcj8Z7k8bqg85WtitDfaPVelu7bq8
NlTAaeYDIQjGha8lr73K+gePaypywVQlQUjBeLNgI4goFPGtEHC54AWY6LhiHHyrS8ytzSTMn6D/
+k1LLqQd2FvHlvZUxpyC6A5+zcyXLHPvPAv9o+Lbab7f9KVmIIZOf0kRc4zKvJcWFotfuMtH7BYj
v8pcjmYKxSBDbfFU/LcrzQuk25nb0zsO7rAV/ZDCjyr1c1P9zuhgdknjqRmb+xI67MEebs1SSJxu
tHtIyBsFzcdSrZ/IcCP/SoTDpe6i92JyVV3MqTynV5jqMC1JrgUjW242nfckqSnpZemlm9im0kDt
21E3McKCAlrC6Rvb3GfZAFVJ1saqBDZiiKhiYAh1Z2yJiKennNFEfMBUN+5HnVEwsJcAmFqy11pk
KUkLd6/BSBV6OuBX5onndpwxaTejY3QekKpC0A8at5XIGzdIigZN1rA2nQPuWJIP8KdiYONJrkMr
0y87jtSRUEe2KbyEEiGAM9aEF9zFLLfahOz7KduboEsobNUQzAsEfueugC3a1OsEkhhPhOOvURfS
ll9l/qdZq/jcmAlBS+smmNz01M0GVQ6OpY5pBbIsj4BVanm7M4CoA+MV7DEMdElTbuOSnVY5UjJO
Uui2pEOFXA7yMmoQP5tk5KQeafRWxJBp6TxvoZpeLDq6/+i1KTdqqYj3sz5LKzZ2gnxNABDyeRa6
52vaDdR3w9uAJAG7Md7GKQ3p9JYw2FF4TYnxJnVGxWNPO5SYBi2QfdYFFDTVII/KVzg3DwSTnuku
tzC2Jm9Zj93LUvI6smh5Bjn3xPYeoI4/GzGOReHGydluqetIIhqF+9G6wY9oj3MsObZk43cbR8+9
Df5GdhHrToSuWsHy1QlquXnvshp4TuAEeUOnnzEf4SOvjbjcV2nNE6JGqN+1C3cnwY/S7yQ4BdOM
vQdJ+7NF6tufo4YrBUxx68H/xxV6yPqSPYrr/gUEQq6TtcpeIO2PjX2Im7VmNX1rZ61+kPQRGy2X
YV9S3Iq/casX67Abp7env7LBbYkyORn26pgImcj/DBXNLZV4iTKnOWYehzDLK8yrHi2fnQX/QsvN
CjBRuyvy5gVCcrczrZBK6Hmld9KTrhXhVz0s4CgMEftYKTGwzfle5PzYbOS83YyvqP00EQ2/aTcD
Ui5+FAGmTlQ4/TT7g9KP6xLRCllRuDOalU9BwHvZZQnFI+XT5PBH6Y/0E7HyoOq3FtAgWMqOenJL
JAzPUPq2thAUoHptyGau0HC/oXakqCc7kIPirY4gfrQzPCSdah2MhTRcdgfDGbjxKcyTsDgIXW+6
9ilE0kkmFm483ZQZgesrVPiohQ4clfDKtgDpn9g8Mmbm66kZONzjHrw6zprwBL0MQYE5xG1uZRbQ
HgYVSc+/1iL7TEZ/i/nHmltSDqGAYcbYDyvQTSSE8FM23xLyUnqpi/azVT1XbP5BiGtvT9M9bXkb
9F8S7vWMGOYkrMrjQ7aeDfAEsZ2hbeyNUvfSjzNKqjGS/i45FRNxwSkFucvcZ/rwCLH1jenitujM
oMX6rXnD34W3ZLTkrzvlbQDt5M1W0aHg2kvMLzNcOb7FDxVwU+Q9wkqcNoZYy0fUvdBtpq9gi4rR
fmytoF+6bOOB5HPs6Nwk3ScEgG1bda/s8uQuGdwLPuGzZqdB1HJq9XUjfybl+l5boEn4Wa0FlaaS
J3as+958b2CaMrHgsDXdGTxbE6n2YUJRZnFtnPLdE/OD0u2bB3u/D/eAO96FcO75JD2VB2IGdZWG
QWc57FNYfcztXBp7wRLpT+xM2sra5ixSbb+eT3RYlNXCUaeez2bNUpkUxpM7L89JV75PCB090eLJ
Ge8Luz6ZqnrJ5TPvWsBdeqTqbTswD2kn72qp4bp+XnT4HNMivfIrL3q20SsbzGX3qWpUrSUdR5+K
BIQjRXCfjKMWHkKlDuacpL7IWx4tBU9GibZemy3Iu7l5tPPhjXZC3u6OJ4C4Cdv1tZ4qEnt5sNN2
24InZJz9kVpmh6u3eey8x9KwL80Mat2dd3ac70u2xT7wold4JjvbgjMxlOemHUy/zrTnqaRw3VOP
KfQN9EEKRStSsPs8TyFGQZNi3JUXMBdqwqzmkN10l0bSOh8PE1wUmTM36DRJ1RnJ/HqU10ZEdFTH
P1XOwDVuaheZ7BXtOWYlbOl9EESkbV1c7UsoPxG2Tvk8ioBMKmXZ6UH3on2JubzilEwDuWJ5lMND
ZAPg5xrRjPmcgDdP0vg4gDwTKRtvQjcLHrKsqw903u0AJMBlZupSl+RPJqZKBryGMPJza3gKEYF7
YtYsu4BOKuY2nn4vqoS6s/JpvfB7Lf2qclQPnmnVeFEzJeZ4dFrTec+z+NRq3iWH49WRdGXQ/q4y
gM3WdOKEzXLV6G+GglGvz38JYUY8rLvHmVveN+yID2eEXaeM8sTW474ZISPo7R6QA5VRIfCIN1Gz
f6kKQdF7coGLDG4q/ugml+IuAqSxKPaO+lNSLEIV+L3UyMmxcdFYUd1e+16M7mco5Mss3JduzVgh
RvyUPYHxbO1FFARbm1fmmJ8Le8Uh/NSt8BHk2t+siV/KMttlVvbIzPmoCvLkM4NW/BVemV4h4QBr
frZjWvMmbmUv/xYkvBfbfCqjZJtYwx9kmMPSBzPA/VbTb23efRTc9VpZ35OIexe1+lC95kCHx4Wd
OYesKMiXg+GqmH1Hgn7DjAdQUW3cwruLnTTgGXOkxOpFmMYDUaTAdN0f/lZapWB7dzAyixedSZrN
87Mxiod0ema+9BvO7qWJxKXLs88cuEXkpIc8ju4Bal1cG8+JVp4XcJqtWf8mwOrbbDxZ2vBuclPZ
2Azt2SiChJlppj/mXfJRFuIubwV6HgfcgcWEG+zN0qx7K0kCHbGxdhqfSNoldryDOTJMIcR8NZf6
qkR71y/mRYNcMWs8L2n86sLsnjjAM+LSU8szxQfQdKuMFVyz0NrBpc3qacHinF1uz0I8DFQlQEy0
lOZTMIoze2PD5aJNjdNX225hsS3O1aIOkwUc84tXzvFmvVhCUcAHejDCdhfX7uQn6FesMxpSSdfm
m5CyjZbcS1iYAO7Cele1a4/gVY75wevLZwPe2WjOG6eyTIINzbbX6c7s5+3gPJmpOlozhcw1Cn8k
3q25NPfFhATkzE+OvaoxihY2q70uowS8IR48rfk2p/gQtZRlF8t9yBS1W5ZLkXWfxZDcqNv24jj0
Tcd5m91PTIjHyZr+VFrNJMUQl77LbuHGXaYXZTRfatiNbXevuu49lvMHbdTbIvNegd1aPka/XHb9
H8CJZ4kKzlhkX+sVU0zBdorI2XHqRQBA8JA5MMmilc+BLybBKKE8tLiCYXRWndN42YcZeyRWjC1p
bA5mdUFZhu34eG7EdjDKXcM2a1NKWqeo1Rgd44Xp1tkrhY874I4zziGR+auEssrMN+KnL3D3J8yZ
3aE0wESZCE+WfGDP+zvz/6Hhbj1v3k3G1W6K5ypv95H5SInpG17gJ9uydh7bCKYDyOXxpqpjznX1
jnYbBGoLBJEh/66/N5vtR930TnETn2MDXbhdSYPrLyyk8eQUkJRoTbyfIuoiYooPOq6UOHkRhaDd
snp1yDYuZ8sgWBKSJUOapvTLck9azPx5/aKpaN4GJ+K4lxBhj4GpFPZzJerHId45cEUVoKbyycVS
IoclyArvW4C+ZFdr3fRl4UnuBQsHOD+sUpThCT+/vbyay7BPrW5Xa5QHJO7GlogiWovIzWYHGrFA
YO5AYymDiG1G44WaYL0449ULQYjq8hiqjlIr5zxH5pFWk326mEf5DtOdprLncUmCKZkPrjtcZfIR
rVKmqn5T5X6jth7tf5j6K4zY+W68F0Y0hyjMf0PpnkNyFpCCmyPQgq8ltG8hoGU1UJZWouAM5oZf
IHyty4N5YYmsi2yPhLcZZoe+J3iPFhNysPB3RkbJGh4uuV14asEMdLTAYaxKjQEM3RHbABOoEkM3
CsBUiI91yYy66d0u4BMz/bGpDL5SR2NuvFTHIFsdPMHyiGvibM3xoWc/cQe28x9P4/+3f/5X9k9b
6KTX/9/2zzcEuv/xSlVmUib/p/vzP77z3+5P51+OsEycRLpr0wK85vJXbe9//U/NFf+yLTjP+CWk
TVHnf47s6/+yTR3TKDMh2ySdjzP03/ZP519g09ekv00rnPDs/1ZkX1jG/9V7L13TdgxXWo5jGNIz
Df7A/5zZj2ap8pLY1VFpVrpzRfVbwGTZCJVcO4c9nTIBoWPII94xDF84nYvjrN1ncGEu444jsH1U
2Ov8Mtonw0IQtsSzZclC42qOdrXtfCVpeB0mysQrcnP4wCJvkzU1Jqc0xtcXhefEPtXzYgezfieo
Jt9gvtQ2sPaybaiWN/VlS6veLkPj4E85uEOtAieqD0ofiQlRebjTAaaNvQlCsmGTC0cKnw1splnr
fVGqLyfC2ihdRV84524jnGjay5d7tcz+shbPQAFD9lk03/AapGyXcxO701wYRy+m8LUMyzPCXgNt
crS3hnhik58EZjaMO8KRZ0oZl4fJrhg8zjZMkW7Ehdqn7PJmoPR1X3vbiQ69DatpsZdwULFFaPo2
T7KBfsLpCU8nQd8koIkj9mdUp40Yvto5lxxX+vmaejpEJuGAC0mpq2OYbc/1uVUkr9EZtcCmi5v8
/gR1K++bICLGyOeU7FQywPqP6zSAUrfDXD89m6N7K5gpdGAoeLD2uPOs7kzc2TcORS2e635U93qs
PRvC2M59R2WEerRkuxmVvWtsw7fxYZbgqqrkbYH+ktDy2+jaSdXeFaDQmSnmi+7UX7IMmTbjPqJ/
YUc3fQv5yT2u/2vma21s7GD84RCUepQGlOTw+gKVQDfkpU8wXNB4xTMgr064Yw0C6aTbtBg4Sm/f
qQiIwcwcm4hHfnL18SxG/T2puux+YasLNsWodjHydEkgFFIlTuQcgDMwe04J6Ag1m0eLqYRh83CQ
3a4aYwYInWDMwQXu91aBlt6g5Q/wyd9h27R9eeodp+WCw2vcuHof1Mai4KlROjqLaE93TLJxpz99
ET3roqh3Bk8E2rWys2jZAYW6easNcZ+h7Yvcu1YZh/dGfUqcMdvWSN/xm7bXdm1ATRYckCYjmQzh
z0omdzsUbbfVOm+XtAiQk5bF95014kRL4p3iDJuBCeWdJKM41osvlbc352EOGuD428iEaDVEKHzD
8CZyOLARz1rOpy2KGpQacwJ6Q+zYr2nHC1vtcRRWExC/u8amOuO43RvdqAKaha11M77NaTjYGkn8
lCFPwWL3CLd0NLjVpDIkcXUHQW/se/USP0sAZEl7cwuh7SvAhZgc8In2xepkFj+W21zCcOY0QVWu
ITvqI3M2oiS/cKstLcZOt4/flfUQMmA8gL3QgnHB3tKHziGmESbJ3tP0Bs+eXRBy0+igmJiGdXHa
tNmxf9u081tpTL+zRmopHmkDsKcjKSixc4xmJdvMO0g69N1N48M8xyDzK6vc0KTao1/TMauGA0US
zd4Oo0fc4TtPDx+78RoSD9q2HlsuK784ZWWxANgm/EyBzVM6zWYEBg4Iln2/Zw14cBL9wG4Bpwh5
ou4LpaHgWe8Ec6R/6cv6AUXEjQwhd04IqHKMWcpSxEPNLceNFbV/BqHnAUl/SfPFcsTNJu5zRa+G
boa3CRftS1zk9JE8Fch9mKdwww0wWStaFe660ubFVPFvzVTc8JR5TVTHgdd0rmYUjndTrF7pMaI8
Br+KTYTUJnQ8YlpPsth9HOmozmqaGCkmQ9NGpQVdSbVUHsfWVtXUSbvWr53+xfH5mi9rB/Ts9aAz
xa8akDcLXfmzPc++ZunPDozKrer+RImpLuAFM/yUOlaUotqZwsaQSJNiaUe46uBBegDKYjY3Zuq2
gQvn1W2qZT9V4MyGXEaP4GKdoT2T82U7mNR8um1S7JmMBHbf4lDQPLS7Rr/PHJTIzDzh5KUGESW8
jeVLUeupb8Z1A7/tOJMgZ26G97jKxdbU+prEDrzzBL9dLCLeY4di1yJ6afRD5zL+HNV+qmsGk2nJ
Hp+nJD1w4rHw9E3G6JC7oFB3HaH4wLC2lmUFneYJfxTTNlKjy3sz1Vt6EthcGnbgzuVTm7fzJvcY
Cy2Z92l7zngo/np5/5662B2dHNkGDsjROEyMJXwaaa451oXctlnhWF76eiCGAb277U3GAjritR61
e9OuC7i/TRwkeXTCYag/5IO3RQri2kleeRY0mzDTs72jRbCNY/MIbp7AUdE8mFnnPlSG3BSwvW2J
qjZxYDjZsUb7l5PgZisp0AF1cJ/Y9ZmjC2zXq8T/msb2eHEwcCGP6Cepe09Jp5l31ahlD9qg80+u
CjBeyNK4za3U2Rr9gGGteQEf9JyFXChR9hYzlvLZx755BpelMVGtWuPdrxzG4o3NqTJC31Cmd2Qm
sxzI/rGuNuth+i5ZmqtLRu4RAzN++w145fbirbXg1eLW2H/5unYhRzfSEmlq8yNoRrwe8/IzECuh
4YnOcW61z7pVN/wtGg1EXP9w8jBAc2Gy51CHhGniZplNcn4UWw79lusXhQ8LX5XVwUD+PqhUTbN6
/VuhCe+adaA9zPbGbmY3WKdu7SjbXYKHbVcpl2KLea2diT/ItDy3g0ubq5S3iA0Ihu/RHzwPdleI
mWao3I1e6PRh9vddy5mUyodT0mrEQRATeSiMBC/eE5EcQpiJQdHMvl1EB8Th4qq3LkR1EX02YFQZ
ymjAFkfsWtUSv4xVaG3mQnzGYbJXi8cDPt14HrRVu83qreDgaWTOmzVMO37wxr6rFMUpJrUMAD9L
cYCbOOyWiA+0MgxgEcmXpS3qvdWjP8yty33rMmcS5sluVMcNxDuma6bhk0x6GVH+ncS17wWpp50X
KbAFDrT3CMhngaQGQT7/SnvwnHnPSbuJGDU22C01bbwVc/9KIGQJsJ1FQdWHgbM0xznyeoIra5Lb
GV8az4z8hSocwtxadq5Sk5/iLPUZxznmMcj/9beObe9iclLC/tVzJpzSu2XuiezEj2R4rFNWW181
COSt0S6PCUP1xIogfkTvOO1ZEZtPu9We6R0C8ECwyWcwysB50rrDjKGYkjfKkvLlEe/T4EOitB5D
1/hbFJylJZENtg/usWX7tGmVk+LdIeTigqCswrdsvVBbKpocPucju5Wcoq+JLRJrXQJzeFd0EGf7
TtVbN7KY4GTjjPyAmMvwOAqdfLc432lWU9iu8npP+BCoy7emTTgCkN3QPvTvLhKfUlT2sdOSa85T
9GRQRxAUS00lyBUTYbYp1VJvtbm8hU1zxfrOyHxIb+lyaar4MZTQVHsb70ycy5ryboBaxkL3XI14
49DHVnXycQZCGugDueBGR1nv9FsFnvrSs/dxmCa2nstzTCHKWWJd3FPZ7OHvhcFws3Rl0JvTPjqm
de8WK/hyISc8wsUjmsvjJWxwImr0LnnWYgbTRHMDK9KwXbql/Shk88aWl71dB8PQHNF7yrp7GMoZ
vdvQqICv8AXjc3rOeqZyDCeHs5GjwmOgcrm7eb/xhPs13wNHfTURDS+TY4xsy1HFEhe0+tIXRN80
pjvSNP1sMqNjv0wqCFMx3OXaX9YYQm24dj6JCjuNQYPW8NoSj9FSh02qFJcRl+tG8prRgyrhGzVz
xNEcg8kjztBZ8A9c1lVnHe/XGllhDHJIb5qTXdNQX9hYD81nUyOzl0RQD0uIBcDUmDiiEsjNGCrE
dWe/OOV5ZmiFL7BQWLPTP6PLbpTKjStazu9gduYmlTZM28J6IH0u762BFYV6vQlGGpUUFApF639x
/VWh7I62Sr47czzpLtdoxg0QxLn4jvN7rbD4VVqV7GLVvCFv/4omu0HXJyq1AqGHSdx355VEWDbl
uTQow6y6TgZW2gJlgwrs6DGjdIoU2Il8Fl2L1gvAaHkgkXjXDaSjMu/RHudXhRKkM9ALBKX3efPZ
a8xQohIKYrJ4q1MfAw2EF7SoWMefTM83UJKbXXs3a4q+ELB5h5mPWPiIBFGQNvoKATx67eobx5DA
8caR6oyVTJDsGHCnrd2NBNJz55gUGD0IZO0hnAZ2B3Q/jL8942Vali1Gz9041R8MhDeG7b1IZ2LM
tyUY/RzO3h92nx/OyBoiQwLydBcYZ49hYIuvJuXR4uo5Z4PyYelZ/pzwYYnECT7rK4nCbQ09fXG7
Bzi7FBrkzs1Kl4B0GR4Rg44kxoi4SImsYXfpIgLL/Kg0Lx5reN2jbd4ZuB4C3IP4i7XpatnxPTa8
h3QR72VbHVJF5ecIA4y8c6dhXqe5m3zShWgD7bITOjLrAsbHFdVpN7spEo9gbV7Npj3kctWpM+s7
I+NQVedFo0gZluqzJ81zWtO4RiCNStBtZ38MNU0nWXUfuSFRCDzoLeJXXSf3721SpjvCqP+bvTNZ
bhzZtuy/1BzXAEc/qAnBniJF9QpNYGoi0fdwOICvfwu8+SqupVVZWc1rkDBKSoXYAPDj5+y99jMy
jr1MuSsj5QfSws3buh9b66Op6me9E+eoCS8SM4SmURS6m2jMPrAiUu819pcs/DvqXxFkQERXhiW/
R5BxEyVOFsYYkxaYNJPSjkLAQdJKaeek5cUVkrFn/O3b40MeMsaE7xrowr3aHtLienhOEhE0ix9y
+Whwmywj8G3R7n2UNRVKbE00T8gfsjVSTbrBrs8kHmKDVoCYFsfeN/exWTPgF2/eLFWQcm9XrEjL
e64p77mtGHpG8XNIWJiqP119l5RiWoWDs0Dt3fU8+Vcp1Gs01EHdMbkN05pbEP1Q+4Wy4pXuRU4Z
xe5Zi4mddIZtlDKpsAbLfnqsnbg9IbGRG2jx9UoW2TXDY3swFfUUHZezlunEHdsdvM+5O/QonAZY
doOa2Ucxblp5fEy57hwivIqp09VslDXE0x568L6UcBz6Mwa6+1HSAWDhQitWF2dHaU9JJbZanLR7
LbSuZd+1a3aANeT3fsRGG57KaLybM1IbSh8gd9X8JmWFSo5wGJNraB6xN3aN++Zj/dhDGlrFDmp4
Iq8gA6c++hhthrZLihBTUiFrtq96/NlS1qFEJ/GoKja64d2ZUb2jc0UZF5mEN6dy614c79w2lAVp
LNjMx2dqxy93QF+mDl1LGZcqVgsHI1HA2XOZJhPbAVs04mCS/VxXX3UyYOi1avjFyAsWhc+WPvi1
jvCT9lr1hr2IyAomm2Gnf7WkjjzryT2JeYxhwhIbam8/WxEe2bi5DmaqrRzd3bmT9uwM2r001avo
aMFUHd0qvcYGnIh710ZdLav5w8iapWseW9vem7ja5J7zcitAzwd14ZPqQ+hDonveJYmME0KteOth
YEVLEh81Yq+HMKshSyGJyDnvbGLHSLMQH2ZVUUTX39aiaMaGtk6r3D6YuotvwNTJ5q4+q3BR3mOk
nd27zBfVhYiG/rlMskNIymkct/0pp+O5tvX4GBEHDix7lQwkQ2JFgTaWRWuAySeoKP5ujCz27Yb6
KdIOSbfLdD2eiW+tuW0YtDqZ2qg7Uw3GZiR+AWoiF9n4lMbDmnIrJFup/zA8EqABrtOVa9fK0qaD
bdRVQEzcaYppsEH7fY8sBxkabnKV6dvS77BItKaxN1p1qciMZT9KczKZq5odxV9Yt+tAug07SXt4
d/pl5Kie8hxdfdS2JL9WKXdxMOD8Rdc8+e3sbEWtPchcQEHMMGfFgo1fYbu70SSVQSCOWmFA27Om
uqucTKxgGDp2CRRnfspiq9w+P2S2vZ9GVOEx7vGmcMGth4hzO9obhTENj6P8qUw1rlVXIUPoFd0q
89xIy8OzreMqs7pNJSR1AfGkfU2jMq+7i0rbqztWO4NW7EqNw7hpNOjcDYNYWoGpk/7MzKuCjA0d
Yyzj2w3t34XL4ErlIchgz01PQ60/tX6317W6QyITXXHWP5iJdgm9gbPaZ0JmwWCt2eVQC46SbCMA
m2RiXOvc+k46P1176XCXVNF5NsItA7PlEjWLdeuCK67qSguiTDuUguCvcjMPLv9w3qFnwCGg074k
o/4hr8xnqVU0Bybto9SEuS5cyC6DiwawcUjF0LVziMQ8ZBiY6E4Dm5C6TTcX8e9AZtwO/clr1YGk
1yNnU/sYC61sCCxhdkFZ0BktIwy/3SYGqfOj6eLFmelIYQxELWcPM0pjuQ+HYh+67DuI0yHBtB3L
Y0T0aL1o7V0D3X6JOr0HTBNgDQlmcWjCu9zoyKhrvhExig0OBLVsmR78fMLTuByirhbHOCXN1jG6
qwm2eZ+kzCGzlNqiIpVJxeQz3R61UTtvlEIjfbMUcqGwI2Svs7Y9ep+3QxFjKpgs4ZB023AC3r7Z
+wkRUCaXesc9E3tPQhA9DavDjZkXSeNCQ8beVg1MNDya8ZrWDCCEG9txOZhRxBixXzhHqJx5aEaI
Y+jCsNlIjT3meIwbC8qlnoe9WvwNN3KcOYCWuj1SPUWNNx1yNPdV7iDGqB4Ko0nSTYdTIVTocFa3
v84osmUmGq6dsiIQgJ68h5qOv3t7MrdH/yBj3r5HFboe05pYR5sPcVjME8p3w7VqZy8AIKStaEOL
Y7kYSW+HuGTbymTlzVyAdOOCiImLyp+C20P3T4D8Ldw96Vl/SmHfYWqE1NZZ9mmoknTHlVcf+yQG
8FOTDmYk0oKEyJt4O0iumo0S+uefbwmb2ICGXOxGSFpqf35wywn/82U6oaKaem7tf36gKgYYZAtV
q6rm9hb9rwD1JUT8lhzutyYkhdvDBVjTtORSpz5XgUdW0qoQYBRdzB5lF/WIuUW29ormyc3DAi0c
9fCgsZoqGthNEZ4Kt9QPHnmmuQ4vw5CYg/WhQAnWt6RoFnhos0NlYMcp8F1VJGOtUh9BFaNNbcdK
8FCULPxqkvpjHraXpKZGSllLV6OYBeupSu7cNFokOzR5HZGFKA6d38hO+31dDgf2BPadnJJd23vF
pqYrpY1PImpwnVPd0oUER2/hSllSrQyNruKUFC9T2qmdNeEj5qQ8pZb5nQgWltGmA5FN6bMR5vWd
VoMzNdx4wz0a3i0orJkBHvtMRQJXKK8wNLuTPscbg2SVbV2WWwzgIeuNme57WkNB7UbH2fSdgNsc
HkhMDLRhdMjRmb4v9Ukeq3D41WhITsZObJBpVXDTpCoe2CeaQWzX7iEn/tRRrRssuBXmQTstlRwq
ijgRfbH3za+1ZiRIGnKfoU0gS0ut27IGx1bdd/qFlOZ9Yy5SrmlHLvCDU9ivmdEPq6w1f5Ot8dSy
qc6b+pTnU34wgYMNBOkFVp6eTVO8ZI2PLNBeFZl3YILeMjxZ5PnD+NxN7jHNngcBaCzCLRJK6xH2
yUH56UVPpnXdVK8049nvk3PAVrJ8mXCYEu08Y1AbPuLCvy5/tvZARfVojl2n1tdxkv6UFV47OvgM
4qb3sNE3RQiUGGbbk225bxbWen6M7TLW33EkTPSg2h/Vmu89r9CGqrzCj7wypSADa6KHXYmntr+r
ZOKsaFQi25uwovLqAot2wzlznHnnz/2nO0QoSijOF20Krd0jbmTepksaeezcLKwQ9nMdUv+grGal
zMtdWOsvTT/uBkE0WJzASFA95RX7XDrgrJXiUOuWdup6lGRjuLGRynI/8w6igRGFnpd7I6t8U9xi
m35nlgWMoAH9ghQXfE4bxBEaaHYVqEfbeWUa03Mt/G8nsrFoEsd8NqTCYwdU816b8AD5qqHuQ7zX
a3FLx2EHYANTnebagZl5w76JE+da0sWs7LlY6cwyEFWg2Gx7iXuVl0CGz3Z56xgUmZ8NIvfB1D4u
SAnjtQgZQrjSftcchT/IeTJkumNKaZ0FI7h06LUgFPS8Q4OGb9icW8dcdKTTjhgWfEBxi8y66s7G
5L0NhPXA0DLXJcCSAecxe1lec4N6Lx+m76ydoKcSlQ1IZdcrZMAWCdCOhbuCgSiFjUkOUU04j2ra
Lf0aOJKpfWfQrNs7bqUf8z79mkqPWUj3kDjdX25GIxRHP24zBHmRDQgj8UktyhhE6HyKa3OMVmVs
fsy1x8fje+Ad/LvZbx5Daf6oAh16F9JzrQBe1D3aJosHy4+SBIVWlnU/osOm51mvTsJFGiYDl2P1
2rrGPdAzKCAZKcytRc5h88omyw9MZvewHi0nsFSbHvwwCjrUheQ32c9M1C1OUpq/PlgwNC1Ygtxm
Y6YZ7PduoHRGHdb80uFOrtHbs6omfCRee7JdMHKafbGSIl/TRkBp9NYNzUFYuLgMktuwlAYEAFhY
0+UBZIuxB5HznMZ2s/WcdilTGd55mrWLIpJoe6jHvK9L7c5uyxe7qSN+KxGkRHt7utnv2POibeix
mJ8y17hrW+ejoQQDx2CylhLIW3uPje98eS6TG06b0iSbopof6ubqimozWbQBx5BzcfkBpF0GwU34
vpzwbTxvZAKa2IoOpqUdxw6YbCythyxz19qUfgI73PsExPLUCMx26MX5Sr9OIZ0YigWxtqfxhTiY
FsOH9lhk+V09fGlR2OLx6w+zTXpek1pEx+DDsQyGh7a3MTsZzDbOZFF7wG3JDwxNbQ9W6EKf6sFx
nauZ9w+l1FZl6eBuNu9vf3fqAaroGcnOTp9vW7d6jDudgEdUCcZMyW0t6UOJ44bQAQQVUTZtpUXK
VDz6TF2jDjXB9Fvz+13liZiVZ9kjAnlgeWk2qXzsXK6lQXeRLrYlErDw0TGytTkpdJ3Wp08fd4WA
67vmvqWgBnZt85I25KO28ckutQtS+WMSc1cc/atHNwkOT8alCz6FKexnh9mZ+M8PmAB/efmXXoEK
ZHb2XKJ9IGZ1rZeugdOOqXur77m5YiNp6bCOOoCiFjQMdxblpWwj+13JjVYrm880KgAKqPsWLHBe
ExnaDySeDoU7b6hB7pCNHnXferZ1662ueM8KXgC15SEhh2vt81ymCDXDROe9RkpRM4ZBLxwzPcvI
Mx8AMDsbxoGfOk5ZrAf1SzqMxyF51O3+m9DXg72EaCkCc7lOWGh3BM/ckxu5MmJGNtZ0qCvaxBC/
wFbVRhE0BtP2VmMbPzETq1Oxa1FrB1Mlzl6SbCadBOVZX6ZX4akKe2Sxi0pxytklMkvRiWwhOpSQ
wbcu6/VAYPUxYyTWfZo8qB5PnUcHKbPku5cTOd93X81kfSC8eiVDu8Fp/NI4wy/LzbColuMDtUa5
Zf+Iq6NJsGqp7DPuza3PdGJFuxTjf/tl83mG3ii4GNzVCDcL32q296anKNX6h7TSSYFeo55tAmZ9
5n0eGnnASlNivRqIxeFSqsx1AotiVctx3JQq4UywYdoUSQ3/o0adCnSTkpG5pJF99g2KAHgTK8Zi
5hZ971kvmBdbvDHICQCsDYr5rYh+dZqz1aeGSDsqH8tjpURCcqLzekWxHq/cGASJ9amGzOKtfvYm
45OmGcYmhfYXMyPrZfm9XN8hYtyg64lIHgsikAXQidFyni3dPQzxwN3HYQqnzOnOdpm0eS0ZX47A
xRXlcg+S377vZMYGVGjfFaCCwNZeMc4Tg9fIlVPchKPWG9KAvVU6WGkcfDMxLeNbue/2P8KhP9VH
WrvyNWNZmu9LPOrB0HDLhKUJQ/1bs3gWnWZ8dVg7CQBdzz7S2LTcOAh5AtHaPrIO45Dxe3sNWmTy
kolSbqMqs9lYXfUsTU6SSYlZLGOzmYlMxYC0Cp/9xIGGwVwgCsfzlIWvvT4s5txsYzTdCf4EKVNl
/XtqQMoKMT+U6bxzk6xYdTjUK7ZDdBUYhfQe+AqTXADpfppdQhida69dHN00ksgHy8Z9WRgbiwl/
YFRkXca0QfABmwqynv1Gark6NF1Blw60TOAmb43Ao08RuYOfjBVSZA+UQGgUJvcd4c2+nVs/oNxC
zapjp65MZtxy2hg6iX4ExAH22AwSRe6oOx8j7YrNXHFf4cMFDqfFj00TNUDzcJKqdOsQnljF3buY
U2OjxgUsgjCp8006oS4MQbNc8e7LI6mB/ZHpTeAycWUYdKo7dhVVZ18WzOAOgNELp0LLYnIVtlIH
ZD8Pmpu+KD0v6Vuz1CYlC1mDtyQd4dUgD2vWFGsGVTOvnFvUoUQ7FE70fboOF3jNtbKaGsxfg4vI
eXJ87NMpcUd1BCYIu2jEhhDWDeN5xbjU6C1Fn8C5+hPCkMpOzjl9qx0zZ303GNmjXZtfhHymd7p9
8LNLyyb7QRrzCauyeWBk1uszH0lfUNmwYJGthZg38ogvr2Fe1DqgaegWs6CbV8uCOjLWV60/vvS0
hZQoH/tKIf0HB8gM/7XvqmJt2u9+/Q1Tp1trXRLiOUoei2R+LE3adC0zy6mL1GOYPXhVdJrpibga
bbGK7r0jc4WNUfurnWdGSonClTGTn1oJgixs+ZfwC2edh9POSvUXS/vIM+e3bs2BKkV5MkuUM+aQ
3M1GNG/8SMAZ1M1NosoLAYGvls1pTUYkEwz0BHO3xoMPzsSJnS2cnz1I3csAXWFtTeQNxz25YsQi
b+hHA50nuWU1myAjJDmpsckawqdGbZMeOomwHIUy+OAQfry/A1vl7avS3XnjK+0ZeoSO5pL6PXyV
grFMUYdPanTfDTFiXWleZInDDC1Mu9MK5zKWkl709GO0dGRzSUnTMrUhWjAJCon22NcOc60Dd/Ok
WhkqstesoZymeXdNHcTRcQVtyM2GbV/ah8anVx956edMoKWQxTv0MU5++dHF/rbsMdTpddhQUKkz
A/EzsXBwx5rIeWA265rlb6fExp6hGg/IakzXiu1nNBdgp9x7LwHkXpAuHEws2dj2xD1uLwotWp22
uY1xhw4K8lk9Gl+A3vogyw0gNeSNgqzfVcaL9C1MRoJij1SNcmtqJJXn+B5snJTgdB7Qnj8N7k+X
Fmvf94D/hLSwe/nuwFKo2+Kc24RV9PwH6gGpAwz0XRjOdzBV2OYKfLylsABwIY1PnE3vz/TSO33P
rk+j77dRbMTaEXde8ZIkchUXGN5rqwXnoM8kusUBZqK/mjKDiyHJJPAS58siI3WVFamzGRLjMbb0
/jCqklvz5LzLL68C2JQ1TJNoMUqQV6ATcto9PVuust7GIVvaTL14dnOOya3eeZ5DvHc5re3mJQm7
ZucX85ND+Owx4fql4MvTTS9qay3HuNu2uRQbVDI70RPiGpdE6ZEtx3zraY7wX9rRvY0tivya5NPx
RHIYxHDfwTDCxQUKPB8LYigTAtlmy9755eA+ajbII0e/SzVTbWLaK8gpy0BWrQwSUBSJke8Z5pCR
OamB3LW9gO77kEWLAzcdUOgNzHCjemPq489Nffz/hdr/F6G2sGyHGLT/s1D7vv0dVeV/8nn//pW/
FdqG4fzLchBTm47n2Dee7n8rtNHf/cumJndc3eBDNez/CFVz/iUcfubTUxGubfo8h78V2uStEYFm
uUSxIZWyHP3/SaFt+I6FArvKqZ7Lw8///B/AeVFZOq4t2HUwCtPFPwC9WSfnTEk/uZbhh6dDIy+X
sBAnp8nZqWkPfZ1IXPkaE7t7nH0AVBZITG9MfiI97gIvWTDeSyP0z8FbIjXC1LwbHdvgNDeviU2f
8XZgkTv1TZXvUtemGWzPYXUc+9rdGiOx5JHEB7UcKpf77Vzg3+irxawHk8IxDLSICEgJhnQcbucz
zK4ohqG/7Klrqp+9REMQmtZ3mmvhtZF5v+1N/5XAYW5HNpOZ0L06PsN5NV1l0yTIuopD2FsXY/S8
O9EVZ3QK7aFkegcJ81iHRM1FFktdoymsOMaStHEjgv+DDe6wZNRqQO9QOfeExtc7O7cvGTIqPC34
K4eu+wnH8FtHPHwcc4KsmFqwFyzopwOxNKDEYL9oQ7ktDWWf6uXgD6N5NPNPVUTtCWe/vm4XVEbE
q9HSfycG3OD+7H//DhC4PSJL53nM+oyPjM+gjBxt36P8gEITnbIZOP0saaiUpM+XGF2Ot1cDH9DZ
Tyhh+syLCCdbwOc6fw1sRJ1vBtUnG6LJnhUc2TTW89M0wV6Z2KUuCdTEOsnYBh9H7K1FVBeZytmS
DYVhCQAZnu91QR54wc4VOqQxON1aacZKRlV7pAuBbtjrdqW9BKJA1sDqKh24A8qlsT+bghWzYTmL
wIYVkbvT3cE4mP5/Ytn/8Un8+XSqJAMP2cq/TKvc6RD09kwH0pXhoZZEdy2Pt8M4Wi1h8/Zv9tWQ
WqTqjti3251s7PboLBfD7dGfw7ikL4H5CmkW21uTP3+8HW4v6B9f3pIJ2hmmRSsMykltiX67gef/
/XAexVXlGbxPQ/yylgCFW3TC7dGfL42R2JDZba29V+CEX0Yq1ZK4cXv053A7GW5fIsaHcmJ3w+p2
Rd4uRvcWjhMvyWm3b97ODpXa72YBaePGs7+9dX8Of75nxq5+AMZyw/9Hy4VMUBr9AXMJBrilA9x+
ks8qREMBLytBsgah7b8P4H15tst1XiQtIB4SxumZw7TYiGXG0/4jY+PfX+fZ1pn6B6vrFNyKJdQn
hg6HSDr/jDCYM7qrLBx2eA4LGj9H0zNmZlgcbl/eDoLRKPI54sYK+1dqFHsD/gqhYdkedJS5xskB
nkV4M2igiUwssip42JQ4usuxP7UqfPOqcSMrCHZuwujDM83nyZuLrQLNtETB8aQAnJBvwoCNi+32
DWO5E94Ot+HQny8JmDcI+9KRGfMhTMsvCMLNdkWanFkgFnoDm8U+otQulrAEXYsAXYA/ji0OuqZN
Rx+g8Xa2xvekILgj0eL4aM0vvLOZgd+VQAFYlMNxiH3C+LjgKZPt97rrAXe51rOHVnF7e4rNElkQ
F5CHRmg8kBSZX91+MCRp0by7uo/sUeHIuBgqfZ6mfuaK1juYjNi9l56ysuqNHLpLOo9fPZPJADcA
xgpGtFHbIrHUjYCJ9U/iG/kBCKaxbYC5irB9yj092aPGetUtklM8xe6x9D+L2rDXkHge/K302/yY
FPqdKpJ8Wzb8H03SQ+ckUFri6KCoy8+155bU8OOvUc1rY8x+RVblH8wRQkIH52U11giZxHIqjOO9
2WbQj0FnhZNB2WQUMBWkvCSiirZV6oGmKKWDtiDpdhGvjj1/bW3aCe1aSa2WxSWw8LngFsHuZQEJ
g90q7Kg4o+tH1FPPp8TW1gtt7zD14mw0I/SjzggU1IqVXqDdUSklIrSVLTT+cd/Y6jTjAjjWHn3M
lhry5GfT69jizJtSDWV6XP5kwI3QK8tvTY+s48zEaWMuAchj181BM6D4BK0s/OEFeXK2q9PpXks9
0CfUhNtkLA388hORVVp8b5qpeXIhaxzKjHZ2arJjwRgATNsBaJftOhvbTyqs/jhN1Ulr2WFXBHQA
gKDypYGCJrhjcwzzUawjdQ/vVGxsYsFg6mdIOxLssiO6h8GmrwRbTwvy1DO4h0PkalEwbk0T/6JX
ZL8nY9Z3kT89M6C5J99KPeeWKTZ0tLd9ZbqbkfkkbaOZLTVp3mTKyr1IMQyDjtEgnubXfraRqrvl
eBJlpl3GKeaXIdGSEH7xci1fN2FNgnZYvIz1oghyU2NrVNYHc7Foq2YGl1CMEf2AFZhy4Aq9p28Z
3qH8bbWLdEgXihTmJVkMkImR1D8hfACPYuF4iYg8cj1pnL3arteFQa8ThULzlTtAaGeD55WYMt+K
WInA88w3ps6xPFU+GsW5FIcKqYmuJz9ZFIORI75mBVL9LHGXGRPIsIH1fN+PXEBDiQMfgjd+b+Wu
h7oxDsy2Ju6zPmwMB063nH5ci378wGxlw0CQ5Oof8NhXtwgfkPGes5z31NGrj97vfhFch27YP6uK
2xRaFPA1aNPjNLooM/b2IneRk3CpxhlXZxxjm7JDedcVhv0yu6ANJnoxwo40vKv1CyPQg7ThALaw
zxxLk4i4iKZLUwT+JLhU0opfK8f/zkXKcqIvWzPd1i5zj82oStEjOVyTBnZ/oL75hlDuQJeTvPoM
bTeDb0ORGdR3VFpLlmMI3zK36d4eYsd4U50u1rVm/RodAtFcH2kBHY4kn8HnWX9lrWs/lO1zOyFA
9MF9uVGfHVp69WvqUub11cDTTcN9ZzKBCm16xbXHXleMV5H5TzzRa5JEMug01ZxTE7zdFB26wvmd
Tub7XEfQI/B8mHrobSwdMlNk0hiNrYs0qC0HR9AkLJgDtAW9kiJUzEzQPKMA+4v2coYwX4+3TCE0
mmg071FaUdLSzW9b92u0w/tU8xE/6s05QWe7wS7m4As37kDKXUwwv3ShsgfhEgag51nQDf2zBeKv
i+9znGynmI5nuwB2EWuPB0B5NOgNbEQiIyCh9VCecevHYe01xqZhZ74axu5NZbNc1/dJlS37TBie
kzXRJejyHY5D7ezZ5qdtf4AICU9tCE/IjtEjQvzb9A2GlgLmpUI7vNKtqA8MKu+y+xokUjB31j5n
eEKxLBnbJFTis4WxMDb5v/y3GK/NSiYd+wfUGXWs5F7W+kkbmeH4BIhsMq35If20P/BGQHxK72ui
Df1aawm0B1CnEamT2uel2eLMNcsRefYrDfHlSoE2XtN+9GkDsgc2kckJVuzTZDBlS0J5YS2Nglpe
W69BWBTi9xKl4I2daE05Bk01nWQSN0nZ5ugD2QfVNkwXSYb63+R13pIsbz9WDFA6YL/7W0jl7UBt
+neI5e1LlkQ0UB04NYt4n6EoU3wdi1ttIdMy4SKpdjncAiX/8WUlyRSMRgJ0qfdMVhN4kNOTabao
l1JUOa3qkpMrXY+ROmxWrDHlkalPzi4JRXTnyHYXWxDJy/zFrPRpS6ABTsqMyqsx6nYr8/j7lnZ6
S+CdNdkdb4d0HKmAPcqgfcmnVCx6Htci5F50Cd2xGDwRoPKeFCEOhj1kuyRO7lqLTM9yGj6zSJs2
pigOCSSt3e3brZEEkStwH6HnMisA7U40QxBZDglzmrUNWpfTC9UO+TU/Uz53G6+0GDmT4mQfBvj1
S7rln0O/VOViiU1jW3e+qXpuh5uqp6gZ8+JnRo3QoJowl3q6t6BYbm5f+zQnt1lBh2xJBS2yJWz5
9vCWa/sn5tZIKevg0S2VPVkfzEDE8pB7V6wH5IedpNrlYzVfpk4/hTjtn2yzeg3zjIFzphtcZXp0
jobmDGLfQpkJgtT0rsR2c3JXhnafusmPjBGWNapyT1MnK0SVDJaIZgEdshzgtoNUcqDGQaU7agy5
sIqwP5pj6UM+GAxtF4f6BzPzQBjOdxJNZL9OqHmLhNm+vZwiMcKu3aQK594Ypn1Ig31Txs6nrCxk
SEN4zOMkutBxZWta0KzOwGNTt6lu27Xic2TL5SISfLxjaaiftKbCt9W+GX0aPTvoB5BKAhhnN44h
zi7tlyF0sqODXtewhr9otlbn3ujFqsvraMktgBFpCotMuYFL2jWwgMqI6AuH7uCoV3LXpvaJMw+n
Wcwt08GRy1VZ4ddOHED/lhaPZ+FPD2PenUkRvPBB+HsEpenVMn6bXZtdLLh15cygOa4RWJcp+gmW
ePCCDrLqzq22nU/vr6kT7M4zES+GEwZDhgi/q8bxoZALh3NsEEsX7P85YVY24X1B3aCylC75Mfpc
nLSoaIlU8NYh+TAXf0q6i6xGjMQJI7l4TNJz55CorKv2tz3RNPCjcOcGfTP3574z5/04WVegE7iO
MaytUo2dTNHx1G0zCiyfW3DkI1OjvkeSraPn6KtDN3j68+RiwLBzAVKn6pDwzPk2FaAZNBXC+45J
2EHGsZ6wx2q+AajKd99dz7rGcjTwIUJYUrb9kMJt3XrZ+Nn60YdWTua1n5rhUlqQRdxSO9u4Pne+
tH6Sfs4x1TLSmxaIF11E1kOMpwVVy47ygTZ8mZ9Ke6Ce84JS7xndu4tvxlQmERvcqVIurkAuUFc0
BMDD7vukv7MnaV1SoZ2Y1U57ayy+e2KpNpPPvDz20vQCazsK0O6MD1kTlfuBRVpxYNc83bmjOOpU
FJsB0XcwtzD52/x98lK2JxWfa27TAWdgSHdXgTqLoVOve14R6vEO2WZaD7s49piwNzybhAq+5Daz
6zDcBcSH80pbIMsZe1VB0wEsdPoGQDdczxmMfiwyGeSiSH9s6NLs+WfLDZ4xcj8QihBP7e5A42Fw
JeTPyMbsXgDAi5MwvPPCERBYYR1do3vI9FHdtaWr7m6P2KLgKNBSfe04bbnL2VFjXU5r9j0Ro94J
vg9udy2OAH7kj0OaRvSPYSOCC9dBgKbg2QYLCvA0bK0qkWc/xXdnwBPekp8Sojbf6A2SJOH4R6to
nKcsk/GjEY2rtyajy9xX37mXQxVf9jhalN5L/37slX7WjeElHkP9US9/yZ7ri+DNbTMU+mVwqnDD
3RXzVvtl6HMXWE7bo4LWgbGIYj6oZU4It5OaTBno7HPYaSjFs0vefSkdEdrYm+0h7l2giHN0BF7p
HZqWfyJPqx9l3OUDEcVRGbsB6iNykqMWRTgt8XSAlRe3TX+qehRZuWHe+TKdCVxqCXgx7EU3EdYb
eh1yb1faj6zdRVPhApQundesreiRW+kTfMT2YsQ2tGXLeL7daLu5e4xs+hpaZKuLkRZs76dsNy4p
j33ZBnpVTEdLzzkRZDyve8+4QhWLztIWW7Pqimts6hdWo19daLTH0hsfXM83zknFGYjSbyVrIhJh
ICi0LXQhWpdZ9JSTzOG6/gs3mvxgTOLAFvi7ttscpIzPdMNxcUTmvbs7zD5T0xTRP9ZPAYo+ltvc
W0RBuufyySYGZ8x7ZrHZbQcME50w7pPMB0KQDeaarjFCWejbjNAypjRoktc1UPJxVpKZINPsfS5T
97t3FJBoKLmt0WFzg52vqmQ5hyuMT1+W0nHONMM+wnR5ZFpEiaH2WTlVe33R/8EEPsyOR4qP7Bqg
9ADktGTEhgU3JneBLyKCtqjuJdbkINY052zYKF2LZj+V02fq5jbgNC4lzFdjYHXQRPtahC/ZufBt
ck+c/DJklf1AeT0ECmQ700LsBAC50b8I/69uTtFpOX1PqRsT2O3YML80+Aa4fJqFnPS8eDKmedIC
L1ZA1UfgoX0BQgPgGcokQQELV6xeO0s50CBp2apWXG6lmN7Dgytt8MgSqmCfM32L28oANGu+NNyn
rR6Wo10tuos6IsJD4tX5L/bOY8l5NMmyr9LWe5RBi0VvIKhAMoIMHRtYSGit8fRzwKyqTKue6Zme
dS+KRfLPoAAhPne/91wuZcchjMOjNk5+GpNvGbBY7zr61sCySxf1/mkBn0LTR3DTeMm3YZ99Tc1s
uTnafAOHFmqlzlcE1beSvjtggEOLsRCMZWTV3gQy+AiXaXKj8UMdF0BSWc35aQY+JKZxfjdAn5BC
Sz1Z+cyiXjZZc0JjEKWUAC3Lx3rZnKT2XA3kOIx6MGw0c0Arohig7JJxRytKtWXLAFWBvI2hVBad
QTLhblXJTgAS8o16eY1DgpxS5b+NmIQJPNHxQ2vAMaRV7mn1GkykB52NkfFxIUGPtiYz8lRNopNF
RJZHHPaxj5fAEw0CMBaWP04cW1StDBR1+XdYxOlotKvlv8QxhU7z1+pk2iaysh8R9otM4d0wzVWu
GchdMLHSRoaN41VqPPl9L4B8bUJ0kWbx1IjidNcD0dTVjy5J+he1T7iyLRgjOrP9MtMsgi5hdWeh
i+hEFZpGYMa8UUR1uNSNOJP2VZicYdRgq6W4EdWqof3ZSteCC11Y4wsLh+hlhuRwgHQY27BtiC0P
ytrP0bjAdRYYFWaLCLQE3Txq7RJHB+Kjss+EY6hBD0msttnl0rirJJVO17rDKthaUxUpjl5NJ0KQ
hG1aVK9ibTbHckwi3+DTTwL6r17PZYRUlbQD7veRow98mjkQ8RFxktWs6UqOzXaphPAhCQrG5yhR
8mIlRSQSBWhrllswGfBVOlAiJB64GaWtl4shkC8uNJjDG/S5LW7HdBwIN2Yw6aONQVOgjIIbdIp8
itd3aenUAv2CYyKWLOZNQm8Zww501zXpUQGWgZSiBVfMsIbyoQYPn1xLvbC8gjd1zKGVd0hQ7zAh
lWczPEMF1XxStQKbGI9s36XZRRLicWON/ACG1WlwT9agkd7iAkCJDQcZhyUqbYSxUcbUWNqOqiXs
hlpugWcW3UZtB8gT0ZQwCjKkfaeXX7LGokgakKkRsRGcdaa7ZJpJ4Y5V0UYh9cwdlxbSIM5IW5WH
ak9+AfUa3DoiUZbBNUYyKaJCKLa3DS1FqaNI0nwWEDtBcBN9A/S5RHk2cCVainijksiz6/T8GMRG
cyHiyxkxAO9i0Nez/i6oMIEKs3wUs2TZaWBVDkloYVKRuxNWQDjki8RZFo05oDQ6inm/yBvWyjRI
2/RVracFf8qiHIM8t7b1nH92edrYZNAaO2sQM/qRBZMTpYCrwOIC0S58lqlJUAmVG0moBFrfTCz3
qVGJewaFvkUcCddkAoW6IDvpuUp+XVqeO5H0RL7ZtppiCkMtvAb0Nk+FyJYaXxGKjUcz7dAfBkrt
qaudJDMsirRSwFWaGP7txmxISbSEJnFERc3vtKpKN+q4khhDlpB1bjbY0A3jJMc67ERpb/YxEIhE
f0NeYpHDxKPOSN5I9mh8ivqBBj7nglHRX3KUkee6F8szlpRrFU6Nn8QdVDZqVs9IyQKQ5/HK3Hy8
TlZL2kl/tQYqVVwGzV2tPleG1fuqVuLiSRr5KKBOcpa61OhFJdAnYynZl9B23SKT7kkGmB6Q+LOv
g2Nz42lRtkS9ynbGD+dELQp9oU9MJDcQ7DUGlsPSIO82WbtanLtIXAiSQ5ovd1PL8VuW0ycyMvLX
+VHPBYo3gQiwkxViAlIjiaCxpP8aJ029JOyGCFvFhyFA4gKvQwhL6UzNu19Eg6JOTx2V9Be/yPbq
GiBmSSYa1MoQ7aLt72gQ1v4YxjP9bTX19YJl42pYy2arP8FDIWllFQ4aODawOBSp1uwr/HROngmY
b5ATJXSc7k0wRMh4VnBWcuyboj4ZtA4BT8huVimPoyb7VVObOBJCULgEttpy3TE8qa30Lp2Hu8XA
SJzRDmxTRGqqVcb7PC/o0yAkHDHP41nGHyPNqs0A07JnTp7OlDPi6eQEcHFZKB7Q+4Hzh8VxPei/
cdL8iImOSKMwPyP8B2M75Oeyg8c8Joh464CISa1ZUFahMF0sZcRDAf28Yj68naep26oZl/qEsmkz
5sracCMtASbD1qwNyQXW0j/nWnPsBV3ZKwbz5mU2KvJXMPyJ2YiwNuuuotlXzlB2fNaJZXpl9vgC
LPNIA/cxlLiWZEHBrDeW4Cf2xp7sgrKtqz2eKWVPzc3OAepLmLV+m2v0dqWlbriu5Tj3avPSTbSn
Rg1yhSDAvZ2xKNmEn+E2ltofJZxKv6hxLYtaie+LqKJV4dr27Uuhl2/iXHZOMI8ffc/K1pzgM63f
ozdrbassxgs0QHZgmOM7YGtPkUk6EcFcAmO3uyV4Ri0VbgahXjgFwrGISAJkDJY3h7JTH6vUh0U3
vSLBivFJqYTca/0fM77btO82/Ptz7vfnc2HQP0Y1xhi6uTR787WXhIy+xztXen1AMHcZobA0CcJm
+ARx1uozzgQrlWFIV8+TmOPxXDUIt8cJqAaGVsj0Fks8kHpLk1WH3CGNEct3VZ0OSWdlXqyuPiZc
h2GPq7WDye7ecrvRtdM6o1eIjzMCKREjTRDzj1wxe9qyws5q7pIGqUK4GsvGtVMmZpZhB2FlOa0u
jYdQLnK3VgLJTpKO/Mz1JsoScnYx9gm0ag7trA6eOrFz50yx/ACXDcR/+cLB0tiDXj9ryyhTs8QR
iVoBIWYg+EOHoX/uipZJG0OXqsqfOUIMkuT2mYKMKsQ04yRy0hwMQWwO1sKVV17AnNAHfZISXNEh
MQBEiXD5C+qWQXsEaJ0ShJjh9Zvcbqz1T7O1yffnc4ICHiSdy6d/mUPjt6l3KdWINgWgiNZvfrtX
VsX0l4e3fzAqErEahUkS5SGr4CYdD7d75j/v3R5G67YqZflxIZgrqnMFJA6uNk7smTdrUXAY1xuS
NinxFUFzB8hnh9uNxtVrv2AkMtcQ9cWk3rP19W6VMfm83dweLjKL0SQpLVvF0TrAOfLbcBFZB7Ax
1s+2rD1N+vmrDIOkBkQKKWdnuuoMjZlWsOBNlIa6z4y2bSW+SrNCooCktAfEi+0hvfVLWYO0B8vQ
nnsriWC/V0Dc5ak73O6l672owJ0Jsu/u9hSDxGkfGc/d+nWwAf79piP6nQiCTLGHdVp+U8qEunnI
S5z5ObpIe9Hrz8GkaQbRCmtMh/nzz5tBKY+9LDVbiHOoRrQBPvStI8xwUPIsDCM7YaULrp1MdGT3
qplKm/8RiBV0p+b/i0CMgv2/BHniXyx+vrr4q+/+KhL748/+QfGU/kZ7ABGYISs6thsJHuffKZ6G
sgI+DREomKkyK4HH+W9FCRruP/5dJald0yTF0BVVRg6mIuz6h0ZM/JtlWpSuiqYZEvBP6b8T4m4a
hMj/VSKmArJSLFmUVVMyNPE/ScQ0edbx2MTDrsnEHQ0O0FVhfQQFQ6mIssShVn7tBKZxytUUoXVW
JZO/okcfTNYaks/VBhALrQkJr8Dtod6JnflockgeMG8F/lD/Tn3GIYq3wRD0c1zi8xLjfQaRhXAE
3NB0EBGThgDajSGY7AzGRUHN4xQ6wuhieYrpC9kMmWnzCJfKQq9dKcZHO6VPTAwvNI5EtEgjoBjm
YMa9yPAb+gDoSluqUUeFEh+yyfPjiL+aDK1EKiqsH6krTk+ByTpJjtWLNV+HzHpckQ7CUjw2S/Qb
NfpZ15LPfrTu6P+eRmiHU1ccUrE5p9IyOFVHDG3f66JTDc3rElWPUVBeh6B+a0Evz+LErJQqjKCL
Z1WJ7nsj/R1WyICuVWv2OgGjHUqAks1s6PJFhx7VaNJRLthOJCC2YMebV7X0KpCNSi4jtG09omvP
9LvAVahbU1PPg5W8ZkPANYzxNAow0Q2Lb6VOGEKC5BPZbMFqqYIhSvK6VtmDFRABkiu2kaWeos8w
a0DY6zq/qoq/BENaGuW1I9Z8hmwgYZFAq50IKD6UMehGuulVorlXJ/0dr/tXwKIfdcXCxS0RnHLM
fVqwmoPstgVUse4pAhE4OigKBsSJ2lSbdHVBphPRiDXjPmwil8XIFn5Oebe+cKLS47n92kErfKvV
SzizHapMwbI8mS+ILaA4J+DKmO9c2rA+aDWAKnS28cr7SCvU19rI0BpIdqu2OTa68QxjDZ8mLYae
oCEQLTo//BI+pYT52IFBLLhVFr908S2iHIpdyegkNth1+N+WbgKpiAaKj640XprOHHwrC7+CDI1b
11iPiYHsO2YgRNJIm+Eaj5CHt2KC7jdPlo2K38oGaH4vDNKX3HxJaSxcYVm7QCKByvc4YJXIxTkX
OIRXqIuY4iszYsCVh9FkJaEQw+2OGpaYwNhHQ+HcDhbSApmvE6S91DD3FvG3MgbR5fJ1yQeOmUYk
/XwKX+IlO6cxvy89JKwcF5hkhAVJ4QUSS8wyALeWyjIiqQu+ZgUFRkVLT8jBnhyXaQicCrM1Vnv5
atHmssOrOPadI1rGWaZ0BWSGnC6ziFGlJZ5fK1nxpALLsSr+6gG4nEVeD7w63WfRRNqZpqHpSH8n
K8XkIbNV8J+/aOMuIlETKhhHAnEHjPXYRxmnMk13VejfI7uIMQDdoP7l1UAPwVAPX6WyNdGN6vTG
6tZymrZ5HRNdsoU9UkJMdBmHGEkyq4d6C13xGCjsDrHyaKwKwYHExhD10JJ+Mo3YIBHFN8W27vkU
ohT+qo2EFmmjLvEjtP+NlEr3JlgwcpA4aJqBtXmEhTct832tTgIPyDRWSCjJELPbupl8KtjlAFeR
yTliciyaaN5B/N/D+XyUG4V+pdp7/AsuNCu2QB9NqZvpnE+Vgs5cCAeLARXDXqN9NVLeVzcI+OJc
u43a+Why9kx1I6HLcF8AVHDy1lz1V2ND+kb+KXAigwde73MUcDa8CQwckUNkmObBm2EOxtykEvFd
NJl07cnLdZKw7nd5m1TASJH2jQ1AHUtej9keg8ocG+cJM5JDg+RDLq1feUKpsLLK26iesJrhxk5h
MZf4ns1WmLZdqNyn0QKjBKUKguLYsaLntuV0lBqAluZROcas+/k+ZevWbR/ZVqdugHUVXAzSk8KG
sLXchEfnizGtQitWHgS1g0aEDM1EwqpKhGSISfoLbSig71yUmyHSzqPAL4hjBFpHqPdIbQrDjmbz
Sey1XUlkuiNpdo2lDchA2cPjEHPiXiyj5PSW06oxwt4LI7HYjqiF0WgMHpMwkYAJs3RoOt0TlrVR
lTsh56cQguIoV8FXKtORlrBoQsb87ovsQWFA6aTa69gxAlwwIm+wpa5tm+qzSpkAF632OHDxdXQF
cKya4U8UZApuld1lPZeErXyZ6YS7odVdjSx6EJv+e+qnJ3BfgJU6Sm1FD++N9Pu2l0/WrksxbSQ4
qTud3tgYsTfMa5REeRcr8cbMR063zDP3NU4pxCPsLqy5Y8xsfNBSaBmTtmhAAgoJJ9HiT2Wo7qaZ
QQwejEjNAeD3b2XNbiBJ2bcorFYYpbOckPCQXJU1LyZ2BGjRAOZV0OxMjPw6sWqfBPKtNmnbmrP9
DM1AWPsSgayfkT2dxnHNdhM5AwcopOoowP2reSyOuE4t4g/05mdzoR8WZTPETXrdS1G/QQY37Crk
YoRVkVP5hM3D0DmWlwE1g0hULJxjvldBV89I8g9xTF+aSjxIC9qtieskuolKFH80NYJ4FkzvXQDM
K1WZSurhB3UkiMOKzv5b1JWZ2zRai7Md41Ez4fUcseYRxqTvLQJIsN11xUZqi12Yx0i2x5b8MhjO
OAGRQlWcfEZDeGwHxtWNieU46OXLAMqwxoO5WdYTpD7h+x0Q5uF0Jf0sG/waA3EdJlg/B77E2IOE
SaIx3M5EJ2TSWWEIl2d06HKD8uF2OeTgQcjHiiNbV19JvMLypC0a84GkXoHmfPc6pUsKTwzmSNFw
sqXDJAqpC6IWJjEpVnaknLSuXNdvLBsEDRnAyHeJrJPSSlCyAO26US0Wx1ZCGy5E53XpElfyyWhb
TOoyUJhFfL3tORY8qBX065hIWGmd6p5B8KmNgsoifl4nmXVBat4QPjAOwQvV/C5TNRJJz5aBSgJE
MQwGDIPuBI1MXsi86tY+VSQGiKqgUZXE1UB7+zFHidpG09EMigEceU3zhoHsNio624APYzxDLmDS
K7DM0tONZgW2UXaJrVcDvmVJvbLJi52s653fUbb9cVPTQvGbcWhxDTV0qhpPnwbroEjt1uzo37EC
f4tqnasEVJS2zW+L4/HQNBa+xTJ7yUQGNkK7vtpVi4yP0FgZ+FUFNg+GgwS+h5s/HostqWYwI3Ub
VWlwiMrsLknUCVml+GCaFJl/wlxKWqtmyESMZAgaZxSSGqOhQ7VWk7eHt5t+/YdgM4dtf9DVzxHP
Kv0CA2cHGBhHn8cF37Ec+WluEoCMmD1t9e5gmbAZmkSCiaqgTZUbcyN0G90kJQlSrze1mCXySNqK
qDMg2QeRSxwOxKEk7a1tLhfbVu1AdBXrZynW8nfKsyetsbJNffuHmoAKwq4bcPh12B2WTgoPc+/F
qFL4PUNo0LiM90CfbLNvUj8qzmizRa+QQ4R/sxQeDb07Vn3UO02G7a7J2/AYdIAikWlvyWjUD2bW
6wdLJbJeV6edDvesKYoHsFT6VAQP7YJ/pLWGr7JshiPKdtzhF4Kgz1W9ZvRmJBXzLk969F7Rlz4o
JNbGtCT2cCQyoDjsMGYrTsjPA0FybndTgy5zpGe/t0dxRWhs39NVlJbkIVlbC8lqh7jdy9BYFkbo
G7pR+QnD+80kG2+FgCavZmd1ll5Hfq1DjpclBXQTtbxOzgqS638+lmElEkgZfedrB0CMJyO3/7ir
pqozG3BOQdWgjmsAQ5EXjkgwiyw/RzMGxQADKeh3ct1z+VhDUfabBAV+CKL89gi0HeWURT/emUyE
qAPKWv92067/8R8Px+pZQeOASbczPAqVmFlzN/qd1UmePMJ1I1piYA42UBtCWHbTdTwA0tKA0Kut
eovwDLhH88m00Pw6L/Q/7gVqY7hqJxDZvj53+096HEdFuxwkPVG92zPK+kd6QQSA0VST07fiSVK0
UzAmw0/Fh60msXljhlS4pibq5zGgCT3gm/fHetQBiQpHROuOsajjQ9y1wrnLmfyNMv1UZcz82uil
R6EtLBfwTri9PdSW6IxFG+PlyNqsGkX5MYsT6dguBCrQsSmdWQLMn1kgQDtA5O8oHLbGZKSXdEUQ
NOn0lvdG/lz1FlFwBQuEtNBYngMdU3q2dmToj3/xn93/4dz6t6LP72GldO1//Lu0Grb+Yuhaq3VV
B96m6+wspqXQTfhr5EZmCfKiYhncgdEptnIAsS/6jVNo0UphPvYNqxpFpCwZgPuoMVev/5/3V9FA
Ew8nGor4L4Yyi/Ez0Hbwsa0xYU+oz43BYpJiT4nTbxb7uEBhP2GwCqRl+1+/N62X//zVDV3SZVWy
aJD+y1uz+BfUeCng+a7x02vB2PbW45ShIwnV2VlUuPlRGzr/0/v6f+l9SSrYqb/8QO5H9/FvP7e/
PH/kP//x7/vvj6j8a9vr73/xT2+k9DdRxc2gSqoi6rqKy/HvfS9JMv4mK4qkrRk0t4bUP7pe1t9E
UaRFbFoG2mCMU392vVZnpGbpq48RSKshKv+drhd9svVA+cuBJK4vIfK5LFNhhqf8696USsyPwEvo
Z2lOBrQvLPYRTu57MGRQSeKMC1229pBvNxUjx40eRldc5e2B9nHLifp2vV1voDSSzpTQAvvTS8Y6
uz3cDGW358opgWRXZNEmG4Gu/+/MZH95TiiQkATAWG9K1purLO6Zn9zuyYSnr9HaZuUERgDgYfWQ
VYhuGKGsd4OahJFxMAyY1S9LrXMaojOGtq3JfEMzd3oZ3QeqBeuH5jwT13hLvieXZHrtTmtUvMzN
n6ZDWGcpkp+ilpTYaUptycqTjdL1IuB6XaSCNfbtnH5aBdMjTn7DgYsy7iSQ+gdaHlSmcnsv4LI4
3Nx4KnAq4L91dSVji6GYwWcKE/OJvKu9Abw3rsVyr8gLSveWTBttle5MYDewka5326blrpyJgAMl
Ljyx0OxunxPjHaqdVRAcx6WB43NTZ+FCvgU3zNuirTjGdxNEzV3czLtwVQAzRgfzEB7qMIh3ExEu
0AcHpKN7s/tImBNFqF3ErjX2lMVOFYzVPkQKxPaZ9mqoPuR5XLtplx9uI6bbsEkaCR4WphH+9Wqc
+/MGASBy5X8+N88ARnBnJpfJlHpWlv/w0YlFUf1hqzNWM93tH2RT1lkvkwO/+s5un/x2Y6wPb88J
CytKJuU6WC4IFrfPgyQGqm+6lYVd9sD8E9UyuRDEfoeJU1+Uo9S64D/rJ1l7MBhrfjewF+Be0CxA
9SdugMUNwkZyEfRmm2AbOQKzG+QYH123q4WHmhjDvr9yz+q3FnOd56Gg3eO2Kzv5roOni9A40P3W
8FPpRJuoeE1/JZdy6qU84QpMqPfwtqRwXtxykp12uVOmB7X6LjVUrLsGmkKTYkAFChS5EgMWFsEO
ZeXoQN7qGTo70m4mx/1TfGKo1i+OyqrnSuqxgSPSBght54avY2mMuQpvLNnFdrWkR0M9hoULVUQF
4fKT3FsWwzMm2HaNMRYSBEC0h+KBFBH9WSdyflo3GzUgRpVFReKD3+SQjdsk57uyHrR2uBPohXR0
eVhdEHkXnivrs/rOKUvs4Q4M9EV/FixWW1537B6GwWFLGC4YKHLq1NqRLVSpp9l00KjGfnmpcIBc
eb56m2zD+yD41SZj/ZwjniMK9a0vPVqMGeUck07APzDjVEektgKIY6sM6exp2M7xfUUHBNfHD6a3
sflKcjiWNu+pA2SsneVLhCvRAQCx2bqrhhvljuWIH6TnICmtgW6fp2jb0AKBSwKLmpScqzL5xb38
pLzkDV0UziGww21Eqy36YVIKneoB28d+oCPNfBoIUrjROTav2HDIRMJ+hi9BzN0VIvygHwsCnF6K
T+OpeKbbepeMtj56Rg8i9w1oqLEjIVXgV4TPRVOJ1rrhmpyRhi9DRl7xZG4hrMwO+K/aRZnAOs58
VI7CK2stvgy7rfqh/kyPK7DQ1w/VvtubMH1iT0BOhYbhu2w3IYdDsE2+8pr6G+aZm59khTPFjrh5
FpHQ2GyAC+XDcKyf8RC9m/mugTYO5cxhZxuOZnXmR+1/9Yx2LcGWNoITdigNfxj11koT8xHKrHLX
98b34r2oe+WjTtoVvwSLbrdHPpR7kof1NXKXX+uQ0YSx5Y3ZelB2D/qv9RU9Kn77o34rB+0j/rYu
nHfm1tMfQq8CoItVY3kKst002PIIhMSv7ltlO2HXeSGuqnasgzZ7Yw5s2lbvil2wH4gP9oh2weaO
/679kD8IZCqzncn+kCNw96LvukUcaVfu93DqiVU9EXSrv6hHdJd1vhlOlqt7GElbT0ldZrHBK2SZ
xMtO49qctGu/c5vH+tThlbQ4Z4A73xEsvmzmZ3HxCvqa3WurvHHuCGaE1ZhSv9XcXYH0kced5igm
e/kDvw5jUQ4pLrm83FTyYb3mjUaPsku+u3CrO4gy0l15lcj6aT2iFB8hwH+WPwQKhLZg7mZ9A/x4
4BQFC+51ftKOuKM4LY7b0FP3I4oEFCeO9hS/LbUzbsotZ8vxnebAsq/uk25Hrd3g+i68qHWD4CyK
++oxOGApLrpddi98Qdri9x0Fj5+eYw8bPhNdjkR6tqE9Hftn6toJRSbyTGDLwsbke9BohCeY2cLk
a70jp7uCCx3nHemQPSbslI1LiD3xAqkdWbbUoM+wlW4rJjuYp/qFw/uSn5JP2k7WV3jtgoN2ZzCW
WZQfU043UHYiYHPTazlAgjul2I8xc2Cb2/AykCuT3iFpzxDe27lgWbAp2yMTiIfuNThZxBXM92D4
YBqEz6O4zctnTYca0+xKetvqpsy3nfQ8r5j0SzvdGeIvFXmfEXZHBhA7sxeovp55efaTE7M8uIpk
y5fplWIRZAxf23hYHoLhXW5/1uBOjt56dmVjo3AIMSqi+qepDKfrntdQEcQxKEv7DSeLNT8jAYlE
sJ+92oEtfhmwQ+/R8KIObp4cGA6Wv5Tre4ibqKknjy/G+R/e0kY/RF/h7Ej2o+CplzBDQH2Sz6s2
Bynwadw7wWtzAMYVc+nzxXqTodQpdlP4NehEHzgpgjHUTjAa2LSEEIsbyIVSdF82voA6qcNAsuXj
wWhoMR/me6k8AZ9e7viwUr8HjAv0wH6qiz0es4TTmKu2F8RptlT56Rs9pUNy1X3sEWflbrkLnswD
ezTZeb7waqw4XnZuabEZJL7yERhcNe0dethI2hTKuaLhDpdGCnYDYc7yg2wRw3aQCie4Zh4xwBvN
hR7H5WEPmDuuvCJ+jrtzOh1H9TQTPuoXXrp5Bg7ML6h9S9GXGm0Cecf0QqGPWDJqgTnI8osk4VC0
l9jXrwi4YqhNolN/dkiBAaUiO4mE3aQ52FMS8MYQ6Sj16i0e8qXc9NpJGnaD6proCgOH/16uvDC7
FKlHCE8qUCjb1ZUT0dP6UiSW30UgGlnd2tae4CNCsZ+Ee5JcaExlXHphWiH1Rpf2E2ORBD0E9R1p
xLztUtR+vtw6Y+1pxEjrW2RTae3V6OkhrafPBmJnmaE9Q187/oI9eLLeclIDLjw7N9vAj/xJOJus
NBzzpa5cPtJV9nH5zMdpa36qL4wXjtl1bt15PZ12v4LhNufQ2jM02TLLHbayC4jHK967i7AdLosX
3gvSod/T3/SVt3p30ZFw/TTv07mDbHAHn5j/j3x1V2x1guN6AMen3E1fxV0cEObgYNE1fbYRnfiZ
tjbQ7oehdJgRyixXLWqFfUGKcvqs3Ne0upjMy17BUBCf4Fb8tN7EF+RgK3P0aUjd4ZJvstRtH5DC
oAz8abas2bV52+tbdMvZITsVupNcVD+7zC/jS/PE9ufN4t6vLoJuN2cuHCDgHdxJj+Mjsk322Mpd
qk03OUwTi4PxLD0tP9HkKfEuR8b5tFI0bJL0Oo5BKFVf/X31wUBnxYnC62MfcoGFp7Rz0l107ffh
g/BofLPjkBD4JHYvNLy1ZwmJ5cRq26GI0EVSLx6YMiAEGz4k6pnnjBfD7tXtmuE6RlsNeTPcQt9Q
NhL9a0gog33EuQv8j6gdaG7Fe3LpwBIGm7b3sl0vbsreE9MrPKp+2Opw30E85JtO3ygfoNXolkgf
Xlvfld9cp1EezvlGeW5ABW7L78UTtt257/ZoFHAvUFXVd92T+JlDA3w1QckzYGFEaBuwdPCvYcdd
NjlUg/Z+uDbXRj5hkRyuSrm10n36Fo82Ey/Tr+9nPKrWpn5Iv/jyteKNd6sIQueIcaz4UN/LBCQi
HiBtnb9n4oozKD70pt3eLWSXsFAHUi/tiqva7TPDKTLPZO6PSu19bp3gnN4FL3yifiYCBg1FeDeU
2wGZcweEx7V+CUkOhAPfpVIv6bht4gej+pzyXf+NnLgcX7PGSRW3x2C2YTUh3RHUXW5zQmgIPVVa
t+hWknhk4uNrlEV1KctMOtQQ6ZUVTFr1+6SUzMPtxogK6yBgE8B3+v4nvmLp++EPkMXtudvNjXBh
iavaC3Y8Cqiy9ateB2QaIDhrV/WBAg3OIWGgPBCVTsW33hslWCm3e7kg8LmYhgAwUdtkmzJbmbA2
iN7tnycNS8Hu//jXKuw/V9NH1pHazkDhW6fCa92EgycXrBS1FniNcMN1r28om2uxqbCpLcgSxC8c
iiHrduoyu21QoNkrai77t7tKhShrzhiZy/c6p1vw6uVL+FP+xLKfcvifKNFaTo9OTJRps9XAvYZO
SYq4YfctDhQXUTzLZqqU8cfcF36zQ9E9gOUB8/PJ0Ns8UvEknS1gqbJj1RbfNK4UjmwcSVRpyVZg
5HlITwPU4gnr9cbSt7yoqp/702AbjvygPyinmWy5xBfMjYbphTmx4eU/xQu6Ba9jLUqHmvdg/fli
RnZwJE7h1L/JMFdsrIzb/JygmLERtO5027rMkdtv1Lf+VL9TdYajZ6ouFivYuDkmezwtDOhfamKu
3gDE3kvv+kP3SSZd+IMfhw2tvpVbvG4A6Pntb/4/HO+2/DN8J/cUqVV21T4RKl4mCq1ll0ZXuNZU
b5/Fptiz8ICCWh27o8rgkKPwV5Cd7jXdzT/RRnonwHB8My6qq7PpTHs+J98siqn0RgLA39qf8r0G
GNEyQKezvZV8Nl79w+Iy4s9Ceh/DWkzJzw0abYKu7KhygTxpR+VT5vp3YWQED5b18Cn3oDpkbrTh
5yY+dr5H9lvs8DodQuaftnKmWwmikxG1gnYKuuw3k3eEOlbKkr1LdpPPu+kJpzyUKd6Mz5wySbGX
K/GTr8GmChCjuJ28GnVJxHQS1NWb8MheWZGf/AmrlZpqeInYnEAnXgTva3ImzmPxMXjEkuOkex1R
uZ2egk0ze6T7HZQdoSVAN/tt9ynzE3zzqrVCaKFT7Dqf0HbrEzOO8NBFXs7f73jiKlyxEacntbJp
fIFepn5WfPookg9tt3pI7kIVHYejkbc3egnU7zdmlgYiEod9haGG+l3tspeGccY6wCEvAn4FXHqv
fipVW3LVQ+irXngpAvL6WMPXV0bdVbxhNzKJdEOfMDrKVsELrDjWSdyT8DLt+qfkTitd4wU/t29O
2+yufCdzlolx6YLWcJRLMHiIJ8InrGbhCJHFtrzhc2odvGT4fUZKSx1s0TcxYxUVFbwT9mCVKRSe
JTt4kPfNbnrh10CRvqnuAhpCbzKCqadK8vIT1Uu/LgJ38bta4anCQsA5uNwIyl66sji/4KJq4c4w
yi5d6Nk1DjkoifS2CBzdqXBVYLm3m4kYRvXa037iwpk7NMwE6dL3TvBQRl7yYZwoB3LzF1qggrW3
wY5gW18s/ihP9W21X5tlkk14YBPB4XBH/Cd0DOgRxA4F2a+Z/y+izmu3cTUJwk9EgDncSgzKwbJk
2TeEI3POfPr9OOdigcXijMf2SOIfuquqq7z+QB9JssLwMR/8/jP0V0iyI+6JhhfhkY1SUJZylTZu
96l9ZRsjg1lfzRhhkS1ISklwy9NX7c0VH+MWqwlgJugOwkYxwRSZ4VnjCT6yx8HB3vJ3LDEI+MFP
E6nTXDnjl8Qc254RgAVvYU7vY1lFH+YvKIIKAMPCwCOZbQgAxAPvrqACwpPmW/tikYRPbOtHYV19
YBmrfTXTNUtPYcyY6Sp+dr8cceE7Ga1ophB1t92+vzQnQaamsvs38j+YHBdOvC7Aia1+HXQblCu+
DB+WtAbKIK8THGvS3pISZHLFgKb4m9ZO8zGVbseHNhzRrcxc34gGCG3+a8C/MMZgnO3D3InhGsGE
AOwTRLvhaNFMG3bz5TMyzlI/kgmVPbA48uKzgWaZOKq37MN6mbRTljhDZ0vSOk2vaUKo1yp/CwpM
W9Z97aFobMYFZuEI1ePT6HP3Ag7BiAqufMOUmjjDF1yulsYB0AGcgLGv6jC/9Zdi12/822S3PE5E
U1dgLaZ0HZ5u/ZNc2SSBcjM0Ls7jrGwU0yWWJQt3FgNNWDnYzV126F5A0jZVs5ru2ZXJsupYDg9Q
L24iX7vgZMrG5sqpvwyHGGf6qr3yxt5txdV0LM/6ZbogzUbsQDIWOgKKhWIF4eoStE47yq+7RuUL
z7EattN9OSnQzN148ovA6K07puY1WhII2e9sxi9ujWby4pjjBuvTjpN3XzBMOlyMD7w6rXWKvf/v
qG6Qz3e48n11mp3gOBRupnAHfWeChEbuiFCAMsK6+FQxxoqzCxyxEH7/fd48GNURrz2HgPmOo886
bD2YWW1Pn42v2LkpXY1AcRINcYM1EBfA4W8Yb6plhwwRXUXPNO3EyQPCMn+5asl0I/lGSHFO3XND
cYqysKLhaEi0mqv2dXiRfxkq6W9sN11fM0oMJA52F2NhIru+ZsuDwz+oqjYhFoj/iT4gZ4rDPjwh
j6f315kEYVuv8s+QAE2YgGfDYnxOH8ORncaBjVdo3PFbV5F0TOM7nGyqrNNtvVXsckLfyHIqtnSo
fFaCcqdaGAxn3rBrSXeIPVV46ZeDXqG/5bXzeau3ZtiwL/TikLagk8qHhiFPbqfM8xMy3a0T06tG
dEfnjtX4Ezm0xwQiuBI+EZmjS6/65DCDP2ncew6Op4RScYLclvfMyVI5YJ0sxxVLLOQPG+0rpU5R
lwfu98ewxPb7kkS7qWUp0FVybTNYjwWvv44KwhWQuTm4LC4LhRFSy23TK0NZDfEN3XDk2qgrB1sL
xV/ruWudOH5XeE4/ek4taiiZPDKsu9fDr9TcLGIze7rLk3jnUgQU7OiSfgrkptvCi0nivfBQlDf1
zsDJXf1hvt849fu+BdpEdQppvQo21hkbHYvR/u/4EuwbBi6LbZZ47FGVC5ZQDg9cxNdX4p142jEG
iuOnh19qL3J9WsihdQvq86IG6/osfU29AzA5f5Foz6VTXNtXjfGIx8R4HlGVtn9tOEgWODqhWyy2
cWm7w0tz13fZZ/IiOqQ1MKEcujT39T9Avxu20pvmDn9WjfnaWnLDNbROvhXG77LYYJW2MT85flWW
Jck5q1l1xRsfrN8te7f5pRbv4zU5ozXKzPIofHKlJztsA3bmsXxKcLF/ZIYRkTOb97bFzxOTMNED
sUF5SWbGLgEI40vqAqySRWd1YDrZiZ7/w0DyFFLtYUBZl3bFuOZ9cIJHxg6gwBu4+NwMF15tne1z
BCN/ISewtSLNHbNsMFIqNfQNeH/vxoP8x6krEtI8r4VzgHvvqr3lP6qDtiCv7ZGVsCoP0xWRg/+L
YSEnuE5gIjgQeb6QH8OvYk87Rktfgg2r9ZsXiWVz0x4AS8vyzEOudv5WpXTztOQo07Z/mI/qxPz5
PvKWid9VQ4iLzPIE1On+uJYt1F6v8p3Si5BgmpJdepDO2kyOPPouvkmxKc5fOKNqZSNLbgpBVuDe
t5QZvrQPzENY0vegZWIe90Br139ZX2xOAvH6NxaL/CO3Np/fqjkOD3QVZ3Zvcx/fGNdhQ9l8fD8f
6et8qG/NnUMxBj8Bv3mNKBMceau+z1/WG84Z0z0hUf2De0lTzxi7h9M3Fw3lv39QPvzKDvW9+U11
ImAzR1ZzvA1fGHuMXrVrCaBzS2ReMvp9m4zmV8b90rd+0/0iXKMpOyfH8So+l+SObUq80yHfq1jD
+XAnKzKAWnyla/iWlbwtHesYXDCVCjejo56xSB7oauIH5gwOe+dA2OQGJ+2LtR8348vwlDzzUHMk
0SydpsXtbNVierGGqAhdnga5OjKFlEN1EaLH/sLSrb9xRjbLubFKvySCIPoN5Xsg0D6BOZvYS9ON
cfJRTeInWnmscIRq0QGHDQ+YYHgVI7wJbRFpKrIL0zZn1wTh7dbFuJ/cWnAS5FImmZmueeu6Vb43
EQdj7yqsGJw38IZGg3Ke1+amM3aTci85WBnMXNAG8qDIWt6kuHpp69IZvqVdvWs/htcev7rBlp/j
Wrd56FTMnexqNIcYs64oTF9w5ZM+NEffFnc6vj2EwJbGwrhXnETH9FSGaGzX4HyYDtBqNO8iSCuH
frBh5pK1I3z6m+E5/om8PQwqj9UTZVj33T5wuraGTYpunAFKxgNW2sPci18AVxqzb2/Crpa88GV8
DLWjtS7QRfETUyHxqkDzdRoycdOidJpdNI7YCAHEgw8VkUPeWxc6QUkGKJEXK/Q+8gHBpdoBp3xo
4ZqgUW7o2zQfFAdX91v1RCSGWrSiGDcmh0RzrAzbFzX56HlH0ZZR5eGmqS5JbShfQrD5A0j696YR
wLzaFx4bU9zrPgV4Wy3RNqSoAZFzjGww4RF+SEH4Ux6QHn7gZOQBQ7GRtndRZlKe7YZlscZIrjLv
TeeVjTuz8mmDSbaIN4iiluCbxBY8dYMZhZivMJCZoFY987tc4d75RDUmotUHmZaXzz+q7YRInBdp
skNkzFS1+EgRVfqCe+Kpxd6DDXMxv4d6wzfTFyyBgqmTHDm1U7od+r2fyVXZ1HCLl+qE5IyMAEd2
cb5i81Aqc5EER1TfbvHZPbSv9hD3qyyzg08RKBkHMGWN5n5aZX/tu7lM3qBton1ods0+PMKxBn/K
a+xZr81uWCOjW08f6t9iwIbINlq40XDdhRty79hp/TZ58YXLTNtfLRwn4sZavMzzid8Ydrvx6ef7
UUYPxGZacVjHnSf4O0aDCAbT1ANTopB0mPcRuCzNLsRmtNxZd+lLnBmdx9XXg7RUAs837CGzBdOb
m6eabKsZ0m0NTYRpAsaQgScvdQScqIkBKDa6q+qFeQZVW/5V66n0O1jTDE/Q0W4Eh2uhGW3zk+IY
kwAEpv1K2w47CgL4Qho/u2cDfOfvGdiaYHNa5tZV07wofWib+iZZ7mRSwKzi75CBJa4sO9lkn4Qd
B8RDi3YCG5yeITgG4g4WhfmGxqViqJo6IWZoeyUegw+Zc4zq3pEbGC6eHhVwco0Se5aWVzBjfX2V
HT4cRs/DzOU6c7pjeI61Y0MyuFNzIRrrHiTG48g+8XapjOMn1XJWHvIRjqjYUKNZn8adycv8kfwQ
a8lSJ5R4bTnmO0iAQdQLrRcwE/Fzh+AEfdq+xoi58eyzvP6VHh5C0XqvB1YGvxx7oRNbGmeBmoD3
3+HbfOeSkzV7uZB6Mpp22cfsL9c3NxxhERyu/W04qb/ZtaLE2RrfBUbbOIa5OOPgodTSHHgYFOP9
QCeI8e9aSly4/nFyo9xpa3LRXBbtclbz8Cl7X20iwGCT4cuMtcH8zTcXKEHkP9O9MB3kmpRpxTFD
Wv4YnPEscBzJMFP4ocZYZVqKE6NcVuzFapadxrpmeOMeuc0tMVei5CTN3sw34UdKxOulvBNyawgb
yAUYBykGs3OtfivFl2l4EGG7RJiRzRtQbPBS3O4rAefxdOAddMwgV7QSzXE65luSMDZAR6wFKjsU
l3dw2SmySwqmG5HRnKVnBj0pCR9E3bvNm1K4pbApmnV/l6V1HYPbHiJA4wRYqneQp8634DHfJOZV
lI8IyxteIDQEVNYG8TvEnNGi5V9HKLBhqgwMuEN8UJ0BQUr4wTSbw2Arn1S8rp8RYoP4jsuM6kSf
Y7r21z7/UzaT6vXTBcIcwmjoXN2wgSwpNwj0cdQD5On8ALlwoLGeHTTlXbowd3OuXtMXLnWrhjMQ
7NhTfiCMYvrReqVsIRyiNWfxTVTPGE2f9XbFv5X++m/i20TvS+G9rd5zL97J9uyA6iifgN0k9yLD
2pH/2uE4vK8/csd3hG17j268HdX2Jcbr+O0hEes2kBvvOzwG5/GIKDJb+JR4YegiTD+5hsgOfq1f
2ZrjK4uMA0+uXO2mPJcpDOKoV9LWwvZWPvQM1gNhPJA/t603jM6Yu+kIJ4v034buLn9zBRsTxwQT
givjiuazp9whnmPahPRXLZwLcw+OxvEyYHBOctkuNrcGAX6BHRrbrvRCw+lUbx7hMlxUZBli24TV
vyLhDf5hlD2zW6e5YyVvKSFcrbHvhZN05GKppx3UF5+e8Y+Pi0khYY7BgI9eKe/1b3TLvsZ8nf9C
CF/59ayY5SHsCGU3MHGlUXpr9vVvLbJEuNJXxiG+l+rKZKhzeXcK1gswS0Bb1QoKEEFnD+r3ytPh
PeKKO1OGvcn7zjaO+hmZ0Frcmy9wh2PtGD9a7Nh434r12oAoJDQq3uv7/pOEP4k9uIr/4Dm27ake
V+0SPO8NwyPoTpLiYDITJk5+DZ7kLRUgu8bR8ES4EZHaVoXo9JBPKx1WR8RokldPN7uavqI3mgo/
85jrRwnBEBhxXTvMLPnl8pe5L4N1eC3vjHxHrrDldBBdJSad8GAV7jyQjbiSHLZBxXA/NbB6CX6l
lwm++dtM1+SIuvzoL1JlUqIXg8w3/r3e5b2DWR2bN3Gj3KEUBbu4Ce/6y/hOvIq0lTWvXcvfDSXK
D/a5D4A77S4E23ZteXCLd2PCTW7d3PDoHVfqW3DjUNDFRYimqU7ZLU3KyTwOG3iGUl9bhINK68qN
LtjefCeXFvJNuHQiw4Wr8q68q5A80S1V7fJufk3tSgP82XevkCeLDXLi1J4ZraZXfkd7ra/il7pP
zku+Uk3giE2Fhx5lfMwftYdBIVRrA9AALnqDZCa9yndQv8lP2c5u4QfLLriJgM1r8wzlU052dvj8
pK1OQBg2o5dQg/0aw6q9V4BCawYOiCGFxFQ58G7xfb6hDcipajnBC+a+tgLGLezOL4ufsQ5/KR+o
dcCDgdE3G5OnEG70lpHOG79C3KKbctLf6aa74bXZLxXyyMWLEGCFhOQOYLlvT9lZPwk2jzT+IISq
20du/VJera12SezqMnrqlwJhSKLdOt7LG+1ikvj9jN7YuuEOe7Nrehps2MVpZOTMQfcCLE/ZebWl
be5F/ZpYeiQdxgYdHjALwPyLwuHB/HC26t7aj/6k826hb38WyJapnQMs5WyHe0aiGMaKaNfDVX5X
N+mLHjgH7a8K9+wvfaMWYHVbnvMPWEyIGXzjddoKeQdCN5YvwhtQB0hEYzdfFfwhz5SYSfVq7cR9
xvHJ1VMdWJflLr0XkW186l98rZNWyi9HBAtFeo+R01DZv9VH2WYErouoiOxKvgzEYcHUTAxWo6db
c2TzDtXAU+hsmfwldg2zDDri1/qK7lOAcqOjzkDLP6neMYIhX26J/ZU9TJqwYxW/qwO/CbGsiVUU
gxuP4aajfGEjkAWKZfJe3TNHon12r9lrvGd9Ql4XHdlJ9K675NYehV3y2m1RUen/WH66xhf5EE72
gF/wquTo4yVyY9IghhvzDQq7wqrwKL2D6/6OVFUHUjMOi0QswDTow5+21rn6DLdsrRk89YkmBN4G
E5duxSAJ1z3yOTK+zz6KWPRwj/rZ0IIPjOTZnNvjs4LdBZ3aBQ8UHcJBv4IKEJrqf3DTvSbJDtuW
rXlF5npt36s3psCoo1O3/OTEFsjpWfcKy0c5LwM0PZAnqiGVQHfSpMje6JmLOQaE9l2pso2LRKh0
SMjWqquv02tz0y7DvvbSZMscp0Fl+6g9Dphzp7rC3npNmZo+iQhIuJmBP+ZvIfICG1HMPh6xk1mR
3B4xUYZt62pi/MD0Jo80FM98MnoxPuC660f8sO40paT+RVw294A2iPLLCexu90z9Yx7aBnUtiDFf
tbCHxlB+Nf1F1tp6xq80DC0PkiRFmianutSnmJqDtoYM5iVcnkrZyX7aTzrVqPfik/Xh3zC25UgU
622b2aG4wQeQetIf9nl5isWN/q0zSIljCtOaFKeEoGoJYWur6ElP1T3VCTrE0SGuxDNjcEG2xqD6
R2w3xS3e5Jhor+jgjE/hwk2XKecseK/QsCgsLiKN42EjTod2wP/tJUqvg7LxMbyEaqUw/a3g/96o
ISLu1w8JB1zQJrCVe/A9Jo7sA3Os2T6c1CR3ZVj0lE4lrcfE6+o3hgm5JrmaqsUxD7XshlVWF6DL
8K6AV3BN+A4giDoW+9Zbpx/8romyiq9ztPSOru+Md6L5Sm/4Yu4VixsE2XuNhL5xaaiVHCphOZBn
YalogszJuKzD5QIObtOm/R09mSl75v8WbkF7bd4SJKrBJiywJcWpwQ4JQVaw0D1icIKMipNPgNZH
xGfQtK2lb6b0DjgDR/NSwtLdgFuSSVs5IXdVhVAmBjQfHmN7NrYmtGm/URRkqAfuaWhpN+DAIbNt
eglmWxl3FSII4uQ7l4qEF5ylT8lHMkqmLx67cU+Wuy1xqUBGUFvLy8dfyU5yLodtxsDReG0L7AXP
cnbMSnxREbITXmzPwkMYtkN/yXGThu2CgywgJnZjz4Tw16QTqoNY7DGZwDX5hrKEuoxaiCJB5fEC
hlCyU3bLBIu4nJU8Dqy8hvFgCZ6PqI64e0yTmW3H9xHw8EmO9QV5EtPtSbtuIazx3yWtHD6qJGPg
M1C3zXjQRjQcDw7mSN/2d/2rv/wj9ruF7f8/z//vj5LCqU7Kh/CfFuDf94VmsKAjNXo4fmDUCTnB
DNUfPE0Ot/++Nvm66hqtcen9zNqaJjnYHcBY3LAT8KmFdZoxU4oCwiX+/ZdRYqs0TBJxczVz4Sq9
4r8v/ftLeca4qGmBtv99jUFY/ho/6G73789WrbpmVVleq6KrJ4WpcUQCn6Rh0dr/+1q9/EWVILX/
939ENFT//df//+Lf9/33I4y0E5UsRH2Ljw/01r9vylJT4cRbftG/byX7hMYEe+Ndr6X1Oei3IxGm
DWM73dT5G4UXK+mR6TFUi0t70OKfwWh+jAXoOOD3r+dOdE+66VgHuEX7RB0FWA4xnKZoZz2Pzmka
flpK9kKK8Kcs9q2rpqq6tqA3GI3aRgKOGOzXzj+P+ah4Ifn0oL1PH/d0ZobT0U3R0yVBP3pz2wRu
Fhc0eSAIVg7VmCKLnRQsfQ1BoqUxDdrkDp1oqsQnIUqeWV8M2z6iPmXihKtP597UuwjiqunGTabD
bEfDZyHiXK/6yKKaYDOZqsNTWayt1zWOkW4jmVhNYAydDpeslaU9dqSwG4b2Y4pw8abilgb8ZNLY
Zj19MBWCP8dMwdH1zAD6SNKEgMIojaAsSWZZpugdIqEDZ+qQNTYDF2HSADYP4rhNi/DZx4RwoU5d
Bkl86IHOKkucX8nEZrTT5QNZotEDslW0CuGlRayqFiHymtUYMV3fHwNd/m2w1ILhQ+HfSO48w5fj
/Y+h+mz8xJn2mVvgGWmk+QTPJrZmoEwYTbQvNfBNjJpCXaa+e/wVSZVyOPAEsTRX+mKsP9fnLERs
hyBwIlx3xF2f6eRojF6wX2gb1GI1YYCQYYE9qvNga9Xy46GV7qPwEdV9/uIXCYKnUMaSkYtDUzSc
psOC6J+MbHCxSbNdo32N00bLBezxOQOnAtcwPnKnGZG4SwRQOFHWPX0xLPHK+xNjlA9+jWDdGNNh
NSfazoIL6Bl6iCQwh7qN4lPcElXcLmdNmn9GzHSvpVNc4vc2EBhOCGxLR54YH6FhtIzt6V9WOB8n
OQWUMiWUx6LmEswAzcc7ClSwTTnUx1OmMYBPINVGC02KXrba1lA60iTGcdNOM2ru0AIPhlNU9OJB
oDxm1YMEDlltmYhCHJlwmMVm+lcPYY193XSeZzARM5o4oHP2hz/gfK/NKiRPSu1qfHAEln9qFvzE
eg20lnK3JRIQFXniDhaBrlwJTNWa086YFXZJTDWACfK7YHIXLBFYVQtBVKu64MgdZgy1nH5qVQbU
VcdPI5Ip5DBVdozyJia0BL1ASmXXw6qK4IYBVhDwRdatUwNgvzLRyC3N7LjMtDMBP4I8XHwWku1j
NqnKgWlXZYA6N0X9nf8NQtIdpISTW5WJlMTdGJehLPJ0DLx2HSVN7Aej589Fsq4Q3Rayis4Q14ex
xTB7XvsaF2rByKc7aToxTcFPX4EeZh3LrJ9BwYMhJBJCRuI/1zgkRhQqTGA6Vl4m1yH4jJpxJ6no
vkREBhyxwQb/vPWE6cAqSoafLO2hSKPgGRZQygV218z9Jt60xJFHdTJ7cqfmbmOSrjuiVA36HPC/
JmeDBhg/g3l+qMllLKGmWjjEMZkQP3es4JAB/1QAxCogPiNLsLNkEq+GmrXngoHtKBm/RUN8H0ee
daGRay1MiYMs+6sp6O13PjaIK3lSzqYK5Cioj1yXuKv/SYAmCJdYRGxLvgUfT/0yZiS1JMCNsgJX
aYAFByGG3qRNDxQR8qhz4TRmu0v66CPtTGbYU2VPpImBKnKGtV5seUYs4H0flUg0VVdLwlAY8959
oUATxxWVQyspWG9URU1w8HSW28mRdSOwExO7N79WbmlHeqysgRkaWCdRMkSz28014zcGMc5SIJ9E
uXvWcndnRtYpuplUQZwb0Z8v2TxBE2KrSQOqQdrPmrhSRSxpCro5A+dWfi/nG9HBL6QHw1NUBIOi
RaxabR9q1BexBUluHXyOyMJ8igkwpZ/FEPhMKEjx1G6acXAEPb1b4zKuoHcfrRn6W9GgHB50IoWy
36nVLfwxhn6ti2DwGbPlBsbAPtISWc5Cm/E36dwVSM0tCYsqU6Vf6gYgLTnQvTnokE00oWOF1kMt
MJCoU3AKthk2es2IUMSc7YBVjtJvTfKqvqhChjzWt6np9gF6w1xs8jW30UPsXqaheTTFy/ISd74R
sqhCXfCUiUD7WNFYJ+kjspTQDfPF2DqCo6nzCR/6GY2HZIGMkGcR2mkxtZhKUEznEB+9LnRIoMU1
Rp/Ceg4D3+177Zz4VKOGhkODVc/bTmLgmlSaa5Zl0yaH5hnMxjNUebbFcEbYMA+YR2aTj9A+BWM0
sC/IkoYBEX7JSIfTxbaU1ec8YMkbcdPb0wJTNxTiasQztcQ2YywB7YpQSiuddI01ZjnmWpjAvmRf
hIRoNdwbAA0y8zC3wuyoFeqJYmhalEvzpsQ1YleMTFJqBK8UOSWklTHaFweg/CVBSqveN0lgowsj
rCaCQaOFQXgyIFkITFBDBScX16ivilRiKqiJkIQjjX2sgno0Or1fzw27WtIfQsOamEBM4TAFtNgo
R6qp71eV3pT4tCPhw/v8NGHMi67Vmnq42A5+PzJUrPlx8A9rBmUSATudxXxiE0G0S2PqRj4C+TqU
3/CJxTaF9e3g8rsq4gnrp0i4W2lD2AXeR/DzGvCHmt3kPH4IVbCRRg7koGsGcHiaETGX7S5g6CVv
SOtuuUyy2nhrmH5/ZOppUmqNi7zcCB0A5iSS+GO2xQ+fOC27ab3ppjY8p87EMiu7jaS8nzB8b/Cq
JdANPgCv+2GvyQFKc4umvs9AoWrMVa08+9R8P1z3Iix+EV/G0DR2ytzdcZcfWKyUNVR35dB4TLYC
vcI0xr5IwAC1Fzqumdkb+Cf84J9ZBpElIGKLCZJ32wgMC+OVFDWa9KMk2qOoK8keS9EZh+lAJHBs
9/QvNnEmqV1ispYnSBfC5mU2jC0u+rYUIWqQpQoP2QCoEDdiWwn0D6UZqsUnz0mjERALx+ISJyu9
nhkYgzwoM9klal44E0002K0W1Kdiqk++EL4T/xxu9AE0xp7iTL2qrbgJJtCkTLZmTAowI6rR/4gN
zDaRBd44NvHWj+ad2gyXChs5L1dCL4xAr3DHgzuMK8aQInJs4qUFEurUCakFmp5rOrJOwSBNW6MD
fanjwk6E3nLFEpI+DWM7V4+6gJmaHkCvajqDjKL0pw3ttym2fFtwQQY97anv+MDKu5/N5DwcrLFV
b7OsM3dLNF3GSNpMceLND3xYVfzd1XljSYt7CcAEWZkk92mHIdQgUypcQgy0QoZcbyMNlH5sCGXR
50sZZAzcToySNtraMNsJbW2Gf8ZsoLsajqPFLTHA/TSVLq0JX/8bh+6hKKSCp2RZI0QY5ZqBSwT1
lcSjjlriOkShdnKmfVe9URnbyaj2Kha4L2WcYG0XrnE7R9uH8YKrVu2HYZXDIbOs/WTRrlha6fXj
R64d5TI6NIwKO4KB6X8+RfTRxlsoabeWtGfyZMyWjylGTZj5CQVk8joF5lek9dpGmRSLQK32RWr7
4JCpHGX5lLxrifCbtHygGjippfXbUCvfa+xSqOmaZybjnRTjfB35lYYIGF84dq6d6fVqals+hSWe
0BAID6yUm5iJNoE156AE25O8KiADzyzw82qpnKp8PmC5+mMQUceU45efgOz4yaQ5FGNu3pYTTkM4
ToeCuhJaVAquKpVIjkldY/szIpIDOF5FC0aljYrGKxdlb1x1W8uohDV59lXHwKY294AYAbVnw4RI
pU0PFYOYzWhGLcPHmAlZWrWvxMzBwe29kLmHB6yaEwnsqMgTlEIN4Ns0CZea0YJXEdJsiJr3bIzx
JlIGdJNDYngawnxMrnuZFlru9zrRqOBSMkMmecZ/TWjnxECpsTNGn6YptYM582jXEZmG/bc44/co
tDnv9NpWzEAPjJSF0hQ4usZw6NBHyBSnIHZ9LKAQkSc3P9SJOuvgankauPNridOnYuNIGYwRXTR4
vom1Em3HVhH0i2RU4F2Nm4iEO6GbGDPoIROSQqFLRcKczQ6XFj4Dw5adbL005aFO3XDqFsQNrSCb
B41T+S/YY6sUMmFQNbTyFLZXMIW7kErMbWTCRvF5gIJUg4GM3UfS5claV02Hal5YN6148CfYWlHL
UEECN06IpTX9qtMN7STtOogQYvH0iINuYyXEJxuhlLpZIPCBsdllE5/JN42wX6wcJWS11jIv2zwY
7iagsURvdVbz3NprxbypUrVDEauFnqKP176X6LwxJFn5Ci6IfWWeFB3sNRCC4+wvxbLE4qQuRZDT
HFnnmW0GFvyu9WXWXQ0aFe8lob/EgXzkjc/Y8dCwCUPDDHtfnQwx/kiU5F+yZWaTPRh5RY5KkBA9
rOkqp1dapCUTn6+4PHcfPaki+XvZt9I3UcfsJxTafdwuc4oZFofpRDBWVgle2mpwfSK8y2iBTfMo
1RZig3CI9DguOF9TCqc6/CK6bVdPbbK3zIbVYarQOnXAlA+SVpO2IiBmIO5npm0HBcdGAhFSZAxB
2H6HIpqKGnCgaml6LHj1UW1t0WC2Px/4dHFb7NyAEFS2F4S3UNBckE3ILPc01htuAQagCTHJSG7l
6/pwDLGJKi1tWKAMZrxlRHGR7Hc4WCkIVmc533Y1+rpOnXO6bXU9KKjJRb80vQ6NS43wUStUnaGq
+m/i6NWscDpkHVac8VTriBhRHw2W5tuq7w8nMn03fT8fZ1FO9rmJ7m+cy73VtY1d1j7aQT9yiDC5
JjXia2GW98pC72iY3K3wmHzoqQEFRyLS8DYHgbjDEOTRqwpirr4xVrwofaVxwG9UYUYVM0K551q2
V/KOQakW7fRE8tGQCa6iMdcwPbAJZBRVxOmHMDSMB7kOAlb9MBeiO+ahb9MFvyHNKMVa/p6rWyhH
krOc+gYPlAHTdROd5ChiNliJrgXCjlJGYVhO1aZJSBrFVgnvPSZEZnhh3lgq4fSlK24/bzHkpL5X
oj1l4RXEZEZsMXi5KP9xUP6Ec1WtjZzuLu8GiR2Q2eSuEB/ZKtBrMunOZEE4emTR0JrWaz5pbEKd
hWpAFg708GeZw4bhLON7xrh91SN8xwKJbkcf3pmganmIdX3APpvERBTVFf7crlDF8BwEnVwn/csk
uqF3SjCpVWB1lmMM8ofYQqYMC3s0PY2BziXVmw9ZpK0r3cZXn37BbCkjWDuxReeRduFnKwIKxXgG
xAUO8vJAWRVDUjZV9WTLATD5EvMiovpeK92wkhSEpyJGocjcxS9FH25zDafR4lRZF0gBGhM5Hx7s
6ZD8hEaUX2ak+nIBVVYsfSzBPkTN1ZtyCA4CgxPmAAQyptLBnyPzptUQIgPk1QT4FSiRdDIKyS40
xqiaHqlmUo75bVbEL7OUwi96mx8NZ81M0l9zSwPVVEhml+r3TAd70dqAKutcVF29Ac7UxmB0gyp6
JxANXda2G7hQI5Vh3qYDVuNoOGQoXDDoHs1WtiMlqzwtoIgx8GqolcHl6oKaUIudMaTEpUn9ly8v
RpooxQuf6mTya5+p634TqqnkEvi7aFqkz9S37jkhwWsl/XdYQT754yka03dTagh20bPmUI2qCd8l
SLYeiQWCnOqzH1RvaTPw4tRmZ9LVeW9ZPVIO6pZirnO3l/wjB128Jz9JXQUlvs2iKb2WVkVvmI0C
Uk+G4rTuyeUVXZOxndaaad1MI7Acf/ZR/VfN3cxzW58q1R6LirHUQrmpLedfLqm1nQalhyO9QIwW
dNr/KDuv5ciV7Ir+i56VIyDhFdI8sLyhN03yBUEL7z2+XivRrek7V2akiG5E+SpWAYnMc/ZeG/uT
76YZ5zlqPCNjXw6bC+pIb2+z2jzWRW7vHZQHRup0pLEwCXVxchp+ziiUES5rM0sinBOfPEu9HiIl
37J5EGYHuzUApJnH3t5gbnEMCvMjyoR3HcXlzaxh6hykMW6JdiGA18XxkgE8Tkx7Y8fW1q+0bU+k
Nal7eXtlvA8ITzIG/hUrwgptb7LOnIaug//DyPONO5NiNPX0M8L4rS4L58alHM2qYbqwe+fJQ3yX
YfXD82JOG6sU36RX7gbbtVm5iWunqz8DCm8bUHOgU0tj3nkoMeaSYn3lM+1WVftCy4ptAOrwYggD
Zz/40xXZ1pAhHXqklj8xkYNgjEcFRbEv0CBMkhFDp34VzAQGheEoVk7XvQSBeIoLx4IVyyo5LPNn
Oc3ZXlrJCSy0BloV+6HRKZFl25I5hY9fDAykhU6x2WhuauGCYggy6hxBaG2b1050p7qZ6CbNA6YO
u4ZX0HQNJyvRrHsdL4+Wz82a6Gd6+zPliJEz3CrWvXQfS83ZVJJvVYzah91Zd0aTWS+eQGPlxuVr
bI9vWiuuZG2fOdfeDPyyT6VvHUcN5GyYNyhWiEdKs9TcxvnzyKp479dwZARqhvycDBj5Y6Tv2cDg
32LL4kQyXrAe4fxsVx9pkDMh1V3kxYXKOv/vL4ZTfTu0ylClAtBHzyL7Znl4UDnuRKNaLSL6YVqz
8M+PPx+kHvn7Kul6MBGW6z8vLk//b+///XSQpHyu39cdlw7jsNPF8M1bhngkiIeP1Ga5tGyWiNe6
x836++pyabltuff3g/9025+uLo/zoc2U/Yde+5spwSrsZSOZpwnga/xN/Ik/Ly63LtdnY+Qu6LbZ
VnrFPeuTAgIiG/YuHLe/r4vZ/8/rpvLZ4qOJnp1stvbJLFZETjRyZVLKPKZJO/NXivZg+hAKy8nd
E5kILUehWLO+so6hFlokNPjumpQ8JCvqKnmav+5I1EMc26TzIIz97ycsD1uuCopCO5uMluWmyDLN
IxFwONk6LTHxL8PtWR633LNsioyseCRp4i6ODIzbdo6hK1bvu9zdSss6FPIDup2FYNjrcbfaaAUi
KGInJg5QthStyKlo5vsp5+KqpPtrxu19G9Og6eupXtlEqRyXjRwVJjMs6hl944xCBOoMPNLPUaC1
yF2L6mdMjlTCCdys6ZiFcFVRpooV0WVyH6ngkliBovJlB1dXl9uybEC63Tlgb2uQpIXeY29Y7ukD
oro2fpl/pQNV+d/PS5uQE+rU2UfiR9JdsrzC8tplIBR5RPQn/pxo9/v9fr7L8rI/H7PcNbZ0UvQh
xxX6tw9FsPOvT7Y8ernjD6/9P979+xVKN252Xtccfj/2D+9ZRO4+SupTqjMBhpnF8OdmgBQsj1DQ
wLsfTISLUsdn50ztOaH0DE4KegY5BDTDRETp8i0x9WrvVD5dgSI8OMmUH+wwrs+iG+gqJfTx22Df
g1OP2xRYMbqVqgDlBWJl7Xvira8hmpthduwrGvF1ylS/ZubCitNilQ2pQNgEgGf0LKXPytPLjREC
DAyi3mt2Pr0PYVMKaNqawpv3wASsuEoGhjSv0pDOasQXt0A9SyKFMSvRrO/zGuGny1rEHIEaNDA8
8uyL7EGxqUs0UMwF1uSs3nSU6NbY5VEX2cVDa9NAqELIIDpKip4q2ZpJN/1uSLLoH83gUI36vXTy
a6a3zWpUadg2sdipysfuVVJ2qzKzddZlmkrRrlz8XEV3k6p87UolbY9EbusdHUxdpXB3Sg2+5HKr
hG4/wbQVq9Rua8nvxiAZOGiV4X5MCCXdkqRvMuQu/Pg6VAngZPwiodHbTytI3M0cV85aevqpUMnh
E+HUrcoSD1SquOZ4PxJkla3KGw8CkseDDkUPUeQ2keSdyiav8+Zdc7ZJmrY0Gi06+sSYA7ZGE22V
aKhD/Loq61yq1HPTenUIQZcqDd0iFn1U+eiWSkoPVWZ6cd2rBHUnrX7gMsguPJWuXquc9cqlTgq/
3+IUSAp7r/LYhUkye+WwdgjowRImXZ+cQVzRJ6gJc69UqrvOyrRVMe8q751m8NWQ6OfBcC30Y128
ad3iUrRGtR2IixfSfM8rVbfl4wh2YYojUlyIuAMZmGOMSfz82yGAPvUHjONBJS7DnBoapzOYQuRv
bAGFXwVQRgyNLPu6oRxQIYGZykCu8kR/1lrjy07EPg8wV/DUS8oBHDDhfJMJ+7636/GG2qMMmKwl
FgowQjc9wtO7bUUx5ChMjSx2P0kOussqKPfEyfHvE7O3bttUflsSF3+UPgZMUHDU5+h2zZeemNC1
184/wr0IdJYJs4z3ZqJ0vXb7QTNQLfwGsXEr1nptgYnP6NJNGTOqGZk+01xhzmrktLSRwDa5o61p
Y8lNkTgfQV+HTwXlLd/3ynU4RNtqANzmU9fd+pl/JDbzQDHzUVamf6j4hoRnCEqdhfWoF+05zTw0
cC6DqJkN2OpMa98bobtvS/+yCaP6CJiacaTIjpQELjVMWGPTv1Rp/aqVfIKsRASb+bdlod804cjS
j++7F5veUhzUbvrUE1tc1hE+AdlQwhMhiXchOqwkQgYeW/5zGCGqnnMNpk6YMenEA9yG/iXJ2NR6
OT6gR4gPlmsoKrQDWbyscbuTicJuwNjT1CCVGM7JNITGV4osQFObVe+ZTdmggZC4Nmzgeyb6Np3S
HuKXpNkuWNysrVEZxghl+G4RMLehuGJOD8BPR3Q75afWiYIbp+OcHNAWMs0o2I6G/urGnoYaJkd/
KZPHyYw6Yt5YhuuhY131of/RUkLrdEIXE4m8a+z4XFUX30RtCT5wNnDP+h1H99j3yGKmC6+nMmUF
iKZ6sq6JbZSb0mmHh64YaFsOD1XTEGLch1/S6IxVRbFg21pofkdd6szheVG6xGhcOuVEHDxSIPBM
p03WwjuJ5Ub013xEuSZso0UxSunDHJtqR9wUO0yNEnacyFYLhhZ0HmpShBy7WQhrA2iYpgPmtASl
sd1Y2UEagIUsEV5DFiVfblQkBLp3Wz9220MbaNfVjC6MZtVjN6eYmvrboWnmlXSpfUyljr1QC0zi
PLqPGFIqhbb8c4xBEg51mDNL056EVjV86+DshQUps2qnk2a5GNs6Z9sTeIIeyaDAYzjpBVU+zBbV
eD+2Ej24GVEtFusZovipRVyTWkF2qURm7LlO0UfnpJyJ2Sb4hjrptSDdAgF6RKg4mXosO5x617Xo
/4cRVvxU80N7c3NlBhFwmrInElqML06CBiQdx+uEuv1xKGmsEHANNCM2MA0X3kEbk5cBwaszji+p
TTNds+PLbhbooyesFrbEwqTVxiqwkMKTc0awYJweqy3p9bdpqTOm5t5bmTcU81ssvnb9lLhahGam
vLdpauXEM24rmzNzJpxPWx2qtqSFk2TnmqAFfE6kfSXz+O5r1dWgTSXQHP76GMe7rmHJdjMsyFX4
oHuNpSPV9aoDupysQogABZSXy46DDdyONjM2KHXbcsfswsarHPOhaNrg5IXWc5RCNoxrOOxdSAzZ
oDb6kGCmCPLHUIThMcxq7ziZ43MoAFU0uTEddWZ7yEvY1MIKNlaGnCBGB3VKqlw/VN68lqp66Ddy
NxZ9ftQc1gUV60i3KWCwK8jnspF/u7Rc/fkR1ROaKKIxt1lu6FvJdA78d0YNRX8QSQrkxxm0NUEQ
G3SRPzKw92U+5TumjzMFJ8jrR1e6XKSRXlyQ3WqsdU8AIKk9gp7TfVa/GAHaf91D57lM6ZcNKVIz
BBw2y9VQuFTQWbCB9wZJn/ivgdmN888PZTTNMG/aqbkN1R6emJwP2jiZyReBh2+pRUQlQZcUarNc
+tNtvUsWX2djMKol0eCxWjkJUTKlDYwO9WViXQVdx4IuV7/l702j5qhkSwQrjY7zyqxodu51RWFd
EKlBErBmybXdkl3Yq1C22LGQMi3XIwVlnSuqMV5qwJhX2YSz05coXiCzZvVd37r6wXYIpfsZUpci
5BXk2q4GbVCkKmCxx67EdVYX1mXoFAwQtpSQ8AvjuFyqNSGP5WAXFDMoxQaKEVsZhpqLWSw5uLZ8
huWSzVJ3bZtIuMLoXFqVfmxJfTmiY+9D2z9YFTQTmSD6DUpSpSlXmtMhNO5oixTHXHerXRi7QNma
l3lgnsdaL1vRNqj4CQtt7QcCy47TGMdSAqVvjLhed5xDyRRBfeBIhkqFToZ16Tk5tACIN6kPTaFE
UFrSrZsaUxIaylqGPuZN6fvRTs8cdiePJe+mjcT3oNYxy6ZTl/TBR0xPQMZvJK6TR+66TimI1LWb
n3Lyf/DfcUKD6kUUYzzGEQpnNtRXD0U767uR/uhxVpvl+1+uGpQU04xiDl93AEBP/QbM3H5tvBGG
iotWgJxQgQJXpQjIkDwB6rcF8cz7igmvp0DCv3fA5eoU4ykvptknU9K9N4zhpSzx1PWz0krGc9xs
Q218N7DHM+47h2EsT/+cmX0TArsfryQwwtk7UNwBvhlw5qVmDXwy2RUEY2zg+O+11/kzZAERUybc
IK+G57ghwOldPBAnCRYNkSpKbTUXhLkcMyFe4WhyzuHj/AJe7HO8pmPhP4YPGVqPHanEqMyzbyCK
6qAkkIcGJSBdfEm0AqYLw9zQBIFuHQOOpBv+nCvgGAiSLYP6fA9Puh4AvW47bQfVMez32t183X4U
XCWcEpw8YggQR/QAXySHr75GmNM+81ZEoOHNjwgnvsOMRpMwww2O8MY+R+86qxjsqR5PmpEz4DcW
5AdctPGGmXM97nCESHMbWh+IYYDVlIBGH/SXWwBWm+iGOFf7ApsxQosHQaVUbLGdxwo05Z6nj+BG
nlGnAS7Y4I+FSEC4mP1ZcjpLV/a9/WldyXvxahz9e+rxzPUa7FgG7N0LPzwzZ2BYkS/xj+na/xzx
hv8YYGC3u+CsRwcTA3+3Ghi0bRaSW7NaC7pYyMnPwGfnkkX3RfHMfoADfqY7QdfonJ7idxyX5Sr3
N7q5DQhjhqOUorfA2AvgoRMXVUQLa4U8DlDUcMNMjHEDSbx3e0ZtsRvfA8Kf7r68dttOSOXPEz5v
t+JkuDervefci/Qf8PSlC8/97xjorkbgn+Vajos0Vbcsm/s/3u4ipDNED/xzWY1DnBo6Rk3tWAok
K5vkW5yKffLeHYM7KKcpuoWt5t9EznrKdpQVnbN7OX+whzCvRaOXKrbLZK/1LdHeGT9FqjipcbAL
3YOf38DsHEoYqmtD7IQn6bEzb9hJJH/PEE1QBj7N39D9ttk2e4HCcYkHdF8+9bfxXfZQPrVUHFZy
XX/FR4i1z+mbicFl11+lR8796DA1dliM9XtjN9GR2Dm3DGZoDfbIZrBTI5/Gt29gbJp2cliRr7uF
V9ytUZbOJu6o9sm5BMM8Us0+2/3G67Zfdf9pP2RncLzhN8YEDA3ONw4oa17ZJ1Zpa4BpL/E7Ykjt
k7o18tfhnsbCQ8WPjtUGVjH3cFTDayDoa4+U7IBh1j9bt+yyLe3HO8Rm1Q8kFu5Vsb3CKIFXl9pw
yvd3RBL14kRMsvfpO1r9rbg1nqBgbr1N8DW/2xi7jV30kCpOo3x2jU107g4k0uzMK3yh5mtTrrBP
bbDet7dgABE8Zz8KyCK4XlA2bZA7Y47kOHVwA7zHm1V0yC1wrRccYdO1QgA8GNrqCzBZ5GyYHazb
VbTeA7ME9kkHO8RAeOqU8eKETwGc+ka/o1mph8x0zpTIoYsregO7LTK+q2nNLGMtqj1EhgN/YrA1
bvTPjMy0/fjGEpyPygl8Zx2rl+nkvbCu3DFz2zI33wscQ2sFWrh6sV5REqIQ3Rzjnbv5Q1DBzX9N
0ZB/StHQlh3flppu2o7teZJ0zT/u+IDsGxRdcriSbn+FZ4mkG8YYdi8iJZ+lUpiSDLPOX7HNoGzC
aPSII6lRxG+lVf4HH4YghP9yFOoETTmuZpJ98Oej0Irb0a69friKJLVC/rfaIcw3E18RiDYcNpw/
1vjsYugY9MGuy/Y6oIGLzfIR/0h0vXycf/kY/xWw4K8vp/nrv3H9oyjVzD5s/3T1rw9Fxr9/U8/5
22P+/hl/vYw+6qIpvtv/9VG7r+KKsIjmzw/6u1fm3X99OpUx8XdXNkvexG33VU93X02Xtsun4O9Q
j/y/3vkrteIfZL0ahiaJRv2XP77Dr2eqP+Hf/+nhi7DXpvn6+mPmxa9n/cq8cPW/UBZxNDKwTGIq
TBXo+ivzwtP+wghrODZzY8dgZs1e8Cv1wrD/Yru6Zrum1Exd09UO8Cvr1TDJejXYQwmiJfDVc83/
T+qF1CQf4I/7mkn7z7N1z9R0g/WO56qMlT+M+AgWDBEOVn4IdQeF5khehK42g2mwoNWeusoiBdyQ
pbaaNShWokILjBygPi73LBuRTYRPt/rw68bfKRfL3csdy215BwSS8FfEOQC2lqlVozoLWhAw2V6u
/7zoGjXBk167I/L1Z+TBMpd31Mrn96y+izS6K10XT/S9jetlNaBTOk9QuLMwGPzCm+lBqVWUepfE
jDOKmkYpUT6LemtXUXcMB0F0I7g3spaSDVHJWHVJoa7Ip6bHRLdmPqGV2IwZixncA6hNZ39gpSlz
RAR2fopmhEFZA9E68iqQE54k1DR400mGvZjG8rHWqeK2VKjEtWFqL9lkh1eTjI8WrbxtYs7+Ho0V
4KTOVCSh9LrV+pvBxLNLfUGlDSEunagPRB2qny4wVmEfaBtWzTtNBtHeMsn7Dsbo1LbO1hs6nzZd
+FzWBvNvVEuma+jUuedLJ6BQKIzudkybXWS2qDR3YzVD2Bgek7APt5kFdWUY0QgREygz84dmpw/N
AKzYZjbDulKusnykOZ9lnE4i4gkc+EqmKElpoGscAD2LZ4A3s+4+57NEwFIjHvKpC0yad556DY1w
BneNmHpOKQ1np6LzdEDz1KrQLGzadhcX2vwowruhjV+Qw8KtnsHs0CWufE2H39brVCQ6TrqeuYoR
V6ASFjrdj+EsA+s+c3A5aEw56dCiL8Yj6egwvYMIYriOSI7YZPo7oXtpNuW4N039W5BOt84j6QH8
L2+MpK5ucSNZdOw2U4pfbUL/ECDJAWHGnD+gE7vOdb3D/j7fOV5Tb0METALbGSQQ7xS0ir5eR0zs
jPFF4gYAjU21gj5ptc6xdwzqVUjYTeLxOfdZFiLOQwbmzq+RLznPs6haDpT5vkkLZG9yvNFy1hEs
WkGmRpAtzdD8CFoAJb3hYKVx2G38uDzkUS53U1bvms7HmiptbAfJrs5SmhHacOdpuOzHyofqX7n4
fpSYszG2Y9iyZkuI2Ah6Y+O2dn0kxGtr1cNhhqZZ1vZ4jgQeE//Wk8nBcvt17tJJtGvrXkb9e9qJ
eD3N0MdaDV/QPF4IilMUA7RtWUu15JwpkGuYIMsKNiWsGCdq7vJ6IMtjjBA2o70RlrWOVaGabyO3
c8ILO0BHI7WrpKxgoQfJQ61R742YQWloy0zzM5JwZeiyW6TWaGe9RSvcmOiiRvKtEGwW7+wdnBK7
IdoQWof1NiigXVUT5TRcvwaFX/ZiJc977q0OqGi6W+JiCPVC/pibJ525YkeTeau3nQ7KARG9hf03
l+SQUFDZNCLYRbO3T2HUILPGkKvBimMHui0w/pbT9Nxgm8PvYsjNpD5YlRd0IQ1WG6jfm0NmPiBH
eU0cHzch8DgYmVX2ajdQJ3Od3oTn4xYxtsOlYThfneVA0XUx0SCrIgNXmsW6TpofKbvZ3jFAegWE
N7YzM2yRayffC4dNkyEr9C51E48DNgavb6lkWSyStALUhOc1a0G5bufVaOqdQf+spkOQ1c9J0Fkr
vTTg9+chub0cGmGILyLMr231JkWV7eZ+ENAq7Hbta5eaLrKVMdbWTaeZn6nFmBp02y4ab8Y+aq+m
FOlEX9fBofHu/dELnhrHQiw/ReOe5MtDzT6mdfh05nSikiGFipdlYt7HDkSkHAFa4q2HXvuQCdcy
LXhjCo1oM8B2S7YdNBMXB83aD++mwBc7GTJy9nTJSgsbSptugmZp9uAJXmJnTfvJGDWOg4iM8TEA
rD26KNlJQLpwA1zvgqA+TKtOsZlRq9rUztDrMFGOqJSdQkkbbqCbNSAh7gf3yxwZXnp7SveTx3Fe
HrqpT15TOz9Q8aCfW2fPlvlNB11RYy2ICGl08EmSXhXlt1vkkqpYvxe13u2DIX0YM1hAo6hrxOV9
uo7JJwQFg0I9b5hhCv+AlW6vdZ9lFcx7fzaevAlk2JjorKybIUcqSweCvbrfSoap0iSjM0XT7dzF
Kn1B+BQ6dB3XjkW/W7pYafMJx3imZ9i24ve5NHgdA0uLj7fWlq8IK1+NOlaFHlqKVWegjkgoSXhx
/k441BtEnjIDGNGJ8TrrWT8ZmneMQ6rWhnetOdQ0pzxJSXDyX+pCG+hzdJxlaHjQYdhZljRXZps7
tHbmdC8IbtvVabgfLFPDsD9nN6KkWKwxl/U1suyoHTWHcKKTE7ZwtMdTQ9tdFa38dR3Gt9MIoqh5
qqnzwGXgyytnwEWDMe2wN43YNSq80ySQGDGQMCJvktnAJoIrEZJo+EBPL97MSH53qZYBtcwZNIbk
G1VXvgHbnlLNmpxVrHXy0PzozXLv9bBMu5KBZkJtMKc/mL+DfAFMmJrU4xHHfCPaRfpg1ajLw8pd
55xUgma6npL5obabFp1BDBMCDCDThgrZimHeBTopSGK2TkQlnxinryLaNlvLqJ5qSk74XgFaxNu+
gTsjGg3dE3q6tod4RYkLcS/N851t2nf0K/boqaFgwu5U05djgWPGDrITte8rJ7fuOXKeNTedjlVZ
jrs6CY+eqlkum4SJRNLE7saRd6XFqtxMqrUVUieho4cgKKT6HiNlzqoBdOXsaQC72BihfEVdFK81
170cu9zZWAmD+pyktyEI9ZUbeq99mIEEJSdiDCxj5wca3MrcxHIfZdaDRjjzRehPLxqRgRvSlWF6
hegfSy0jQMDN35ac0yXdtE8EIoo2y0h3ItFqaljJx3ZwiEprX9GfmZ2i2vrepz9hX7coo2N/A7hP
BheOuDHfD0K8M+Y3VDAqcjp6C7kfBT5b0EazByXGQUVHyRu6Wl0hbjKnmN0UPzKq+11sNbc5BlY/
E+mBWoJmwb3Q1PgdDwWGf1WwlnlfbaumvjM8QBxDIlFSZz0kUD+CNIVYk0Av4w5dWrBGr0ImsFlW
sIL94JDznig7tWNG1zOjYNA1qBqG64imhWOk+n4R8hAJ9mDEKhOjji4HLxqPjiF7atbxMbBRcQ1j
eD0axUDbAbKLPrUVzMNU7kltppnoVPB902orU/cub1rUq9H9FD4FNU5XrcNrtHwcGxU7+wnKCC+L
oE7CJdUrYm1HH24RbcZcFa7zCc1wJnTmhB6GVdGWD/GiG0cqaG+7UVzOXmIdsk4OjHt4XQeK8ZSj
wwttAiWpx/pXZYkWDqwdHipAiJWjEPAVWcPIIUEtRX2FZ6VxwOFhCJmiDlm9Iatj5r+ajf8Yz0yW
Gzypaw4SzXDvstaoUe1pT4a0my2Fvz6kZD80KWXaCXtV4pjtPta7zdy34bat7Wc3aLQjLeQB07/Z
I+QgHK7QNHvjuOAuo7rZzWlOs4YoXod5FHJBAJn5a9XfZ7H7NUSMFyFGjDzWxa6Q6dGrjMcxKGGy
JA9RBWi+V/X+rlExs7H95kWUnmbytonc5ZfXJtiZESV8s+Bw0oP0afZU+yIwITx4z8wDCWaW8RnV
JDoRdMyp7L/6xKd6nB/9IAFWroXf7Zie0GBQq9ceSlcah6Cly2SqRYRZUPyhYblK3bIGOz71zEYp
Fucezlp2I1qLwSbXmINpZems8zG5FZWFojUDdetq1V7QJzn6KegxJn2QUPNmOmTeXT3ZzrFUmyH4
SJEaHGafDpOscgw3upHRqwbRF9JOiegHIt0MCZOprGZnsHAjk9zYOmn5wowCmgiWdMcBWNaaSrsM
nrjGQbQOxvyxYrDd2ga6xqk/RVF13w9hSl3e6QklgJg2026Zur0z09NqovaN2cNTWsG9EXZzsrwR
hmxsYhHcakMII8v24Nt7oMC70DKP3QS6r0rHfWN1I9h9UPtllsqjSAok4cWPSNjjJmUs/3lQm3Qm
JSF3ygtAIVPthVK1S2yTsv2YIqT2g0LfOv2rE1fs7qobkGmCCJIuPafIailPC3Q4niRwLxs5ut04
F6wIg72vnNHehKipxlaTdXiTWVldYtaDa3yTwRlYDS0v5xgBsJXA3rZxG566bLYPLW06kcfa0bfj
bOuFzhOiUp2gAhI+RtVXwVhjIys+VgDA0oj37vBBt90UHwJ/UUp6T1VE/yfQjebnbj6ReH/BwJNs
PFV4lK9hAvCqn8pzDH7ANnCZG/V8SmlbWINFnE451+t4RqNXa0ypHWtETD+cK4I2DqH5muWgFGSR
9evK/c66ThyXjaaFzMB8y7gdspl9VK1dzaD4tUnL7qkvmnE7COvXTZWt4WUPe8qdauPbTk1qZtCd
NU0uk/TNbOi3nEib45IxbSSdvqH59mYZWLw9dP2rUSCp1WZgKJkKpYxs+urpjAAZSy4wF0oSdma2
2zCtxlUqqn7b/sDapx+JoDePETqvn5eSgRy3pGK05jwE8Mpq6g2WzOgiFxRNjTEUayTl5OBWdG4G
ur9oA2881DU0wStnT/Dm2qk879ir+35vltvSmPoxfhu08eohVYFkxY7ju1y3HaA3QOOM6Faa2cQ7
+tOHSV0F7rlrkauScAItbO+qEgFVdlvjzOwB824rSU5H3bZHgkGJ2kiK50GFgk8mOJKhQB6hR9pX
uS9946XsqBWgccAkkdaETDmue8tSrDpSgip/bnx1lsSnG4BPRMy5bDS8LfscWQU+iIxho2Aai6v6
uGzEfFthgDosp7XfN1PqLy2OoSmztKOmNnNXPuStSeXdhcCGTenNb2iu674cTrPDThXPDL4zQ/E+
yGCdzwm4ILtHR00DjLwmjD4s1elL5P0hQDLpS2/LGADZJQuh14eZebNsMqG9a11xb7VOs2o9HRCu
QVPD9jdRjc46oaGIlh6Rj2zLHQkztAItc9fEKSr3asZ+BDHH1AmNNBLdJKbOoQkePyWTEbyM+R2h
NnmH7I7Zl5JV6NGb2Xfw2VKL3KzZvw3z2rkvQdx7IElRy3Oo53DzfS9iXA3Tz7ZGnef17jEqgdZX
5gxEcIyhHSW4tFtmEQ9diPDEAdGUmCwMRiwTp1q+zlp2cBOve8GP24MruCjK2PjRlDH2TmVtHo0I
fYFW8WUFyWqIm2HVuUA/LNP6arv0IdQyb0+gPGglw9mhmxrhIhXjHY6Tw5znb36W6R95Rf8bt84k
M+OOzmywtuLcxO0vQ6Qs/QWLp/GqjKpPMprJdlF27aI1HWqFMVncyEKsVjqXvaawmRnKiswdPGi+
7/oAD6C8HtPMvGMFQmenyIZtTXCgGTIi0mYtD7Fk5RuUxIjgdu83QcB8YsJesq0HnASsbtd1lVdE
5NX1GfOefw7M+M4a3qYxTF6lCSAEI8smHo0H27Pf3B9poHtXnBUDIB2W/oBihkR1T0KfUX68MIcR
lc4AfYVn0T9tvDNKQFiXDVzTOgMjEWTOrg/HY1nS7+zLZNo5xjfinflgWzF+DaYjLEBcsUkb/6GY
J2axGhOM2DHHy6pppo3R2vRS3eE9FVFzDbjgRwgPZBXq6oQrNEqoXuDgCOJkupyEBTPK4xQl2T7A
R+gjc1j5GGhA0TD846+Yj1jl2m0hQOSpm5gLTUecwChSls2k+uLxYGD7kLO27lSVFj01FGm1EQWS
68bi4POarTHNyarQ2QFTXSO3zgxA7DBy1z3OxQDr/yI+95TUZJL1Dav64edNcim6ltJ+bOGlbKUS
RywbUAcMIHa1LZQcAuclp/rwpomK6bDcb3CmVyoDmud5yFwh00ZiJGXD5BpyEZRwJb1YNnJs4LGx
+2pa34A4CGtwV1QQjsukx2/4o5dLqR7TY831p2WlU7CscbIQicBIU39kR7F1/VOv3HCH9/KQ9ba3
F3bpnWTQEI1BszrwKKv4uqTcMuXAnAN+vH5MbWa5Xrfnz6Mo0u04YDCp+yHjh7gZdSjePX7n9Uy9
gKa+/dVPo8o1cU+uG+uU/2awTQP5Y8Ud0phjqA/9kVeHreYnD6gfALk6VI8jifjM8HXyUYrqOq54
r76ix8nPdRPIwN/0vt2srGnwL9lby3WKao1VD74QzCXRpnbn8BpfRznk/a4gFC1woXW66D4oH5FC
WaqhJrjpDAdCmplsuiRYp5WUByd27pIg/qaoBdMM/t44bstQqzfpjLpgKvvHJM72rNngB7lwdWlr
YGPjJ7ioFT0kmnJkaRAetnX8mEbGVzflkAIimnVDEL6xjr/uIK0kXkKlBwXetiYERFJcZHjst2PF
KdppRjATsFJ1UO4CFDnVReBnlg8csxsHwo3RhhrulGNpVsj0GWOw0ySICAwEqVgczcE9IyeyUas4
73niHVovPWcVGr2ZYxXH/A9rwGeSYFQZk+vKg95Y2+jNyiasLvBUlRR5yekkOMBKbJ7dqTFsnk/d
pCc7p5vvRx2REZPXmJYq1evGQF1QGeVZJqCAHBHr18WEFFEKdlA3Oht8ObaOvqOy5bClnXERJJ6S
2KKfE/HXqFHTHWA2jvQDVkadvUbYK/cyQwu54AhAI+iNOE2GS4e4FfcU+u83lU//pdSf+4ayr5rG
5sObxur6AgtOc5fN0XPArAgPMX92U8FXN9uMgjPTwSgN7lkIxMZlO2UDVfHwHjyGWJk+Z7zZAiNR
Zg+2DC4d5sTon8JLDGq4XSazOhORNBbgT0xbfjgVaHunfco9Gs9p5jzS+nmyTKzcIQSGndOSA+tQ
CvFQuTPxK6+wnYNXx83IKQNwcugTER7qcv8f7J3XduPItmV/pX8AZ8CbV3qKlET5El8wUsoUPAI+
AHx9z0BWtarrnr5n3Pd+qCxRIkEHhNl7rbnKUKWQMJuVWhbi0tj5zfjWp4l31Izp2fdz0renYFMx
ZjGrNbCVnA26HnnIrLGjmG8QwwPFMtbS8JA77qNp0hBIhiDc6oSMzYaLxClcoRqlbVJUJH22mP2g
hzxk4W0/kZI0m42x1emaIOYFGOLaINo1cANSgjpxcPvqRre2I1o9RWAFGwg3WtD9tMz4ziyFcjCL
nIXxexRf4j4KjxNWQKqG9PtZHkBKlBSwHI/isYuYt5Vno7BIqm6JNy5Ak7CQrvmwdAYV4Odac3Ua
iOqfJV3CFX6mW23SnXMRxW9l+slOlSALB/NWRwraDIdCd022bNVlSgjsnAOqVra2G4u2em4JPtG8
+akGMcJ+ydqQTl6e+uQqeuLqR0kW5+z+kRo4Dgy8yV07Was0Q5rS5+5NlbkbvRLTbpCUBOzYAASJ
SGRDOFba1LyVIt005h+COPFNmlkvdmd+JFYJC1FCUI9n8QpOq18bENag8sYnDNyCqEjAJhnVRLyO
z/jA6wbVRcg1V/X2c5iQOBJ6w7kQ2XNm9wDa0hnH4aAIyuSuxOkUM1CUPyIYX0OF9ga8EVpwOidr
o36EmXRAobtqO+yXbokgKWHCsmkPJRUcQDEQF6096nrYPcW2+Sam4L3EIUrVLYZ1x5Dexu6dGSZf
qBXJRZWRhTcBuaifpvSMSmajmBVUGsFwajGIc/Wz9mjhv7c5PQWC6DRcotSNgwkUimuJZK0J4iyk
EcBZHEgNyxPto4XkCrsEeAgcOeIIKzhFhr31G7J64ACx/vicOyx8DcAOuxzhPuomm2s8vZ55bxWn
weBKqyFzsz9bubgS93gICUmIjFcvx6ejqBv4Hkkzd452MqoCXkaGq2jOWTCDrAYmUE73LR5+ICzu
Wrdi8r+b25ndHR9E9lRX1pfZzAc6a7x+T75LqIMIooL+WNT5bQzilH2jPLlOSQeohgLiBRwCi2Z9
G2ogObT8qmfwxrSke6OJQAyVZd6nFAfxC2un2gG8YivajgW6CFPG/RjjeGeCh95ZYFqft5UDZKGy
TW3DVd808DE7r7QgbUOqqWuxG/LgswsJxonnyr2NUuLF1QXVUiMKNfj5ASIk1O+EzlZcIswTrUup
t2S+XMGSIVxvZA869SRzZxgVfdcnLhVnPNtyzsISeRIMNtF+1qJsdvjYVqM8ekagPyfCox2UI6BW
i8TI+oSRdsomQbzcjOhrLI6uTo8o8KKt/9PbG2Whw+n20PukqmREaECBJCbW9fvcTH/QYYPf3HWK
HsxYZmvpUyMyDA9YQgaAiit9pGFXcklvupmM7rwijTUrST5z2/HZ9hCaFk0Kp3EcgcrTgYwrfVNg
JOLqgiPeQiDZYUFKYLnO9I1uosbb5V7YrOyJdaXOcr0m1JPV7x917nBqmipScDBuQQdhXS5/2J+p
k1t3ZjW8az2kgAYeAGJSMCvSc7dIEqDxlq3YOiN+195vvxhjvHWte3idx+HURXQXRsaMvTFQeY3n
HiZ68CEoUXkzrWBkk1R7/Dt6ue7OUKVDMdgi9/fdYMekH7HG/f4HW3Fzk5rpf/nd91202QAAzHYM
PxK8wfUijf2dRfpbL6sLFAVUEUihkMRfT0UR5StmNnGzKE3/dv8mNOl/F/lLtUSZLvf524+/D6c0
uEIVE1yTy2NRDvtWf2/MpFR832N57PdNzNq8iO/n+9uhlzt93/33800S8FBkzAzV4eIIR5+8SGUX
QbB0UpQNy1MbbmwcilkHhhCZL/psJXsvggxgR90nRbHp0HdVtq8F7FK09CkWGtC6U3YYhrcElNpN
YSXreIrFnec1N3ldvqeznK4xbKgy9lD0mb1z0EzoC2yWaLvIgNXQP38s66IF+MoGp+v7a6jqhayf
/vwn9V0UIcttVAcBpBf1p9jE5qaMoUBSdS+9wUGXh4N9FMXpn39fjudhsP7zKLl6tuVOyz+umf51
pN+/tLF/x0qjXDEHf9/v+2X9Ptb37X93n3/3O1vr/KPX4qajgO60RNpKSo0rz56szXIzVucpTLs/
/7r8tPxu+etyc/lnOcD3zX/32H93qAILDOs2votGNUdotFFXom8Q8W45wdXtf/tLq2rYc3z/XagH
Jd8PWm4vf3Zrdj+9f8QoKm+anlOafjU/hsIjjWH5cfnT8o8D/EarteP3w//xFMtNS5fW6v+r0BYt
239QoaEA873/ToV2+6OZ8h/lz7+L0P580J8iNM/5F85PT3dd3dZ1KkzIyf4UoXnBv1AYOlbgMFr7
htK7/aVBC/7lmdBWPdac6M0MG3naXxo0718+XQrDQ9pmo23Trf+JBs3g3fxfCrSAtorPpkgP0J+Z
rv0P6WWp92lTxBmYPaXu6QdU4b3d3kxIozMkz0hF8N5mOXwBGMUOieQyxGri+WihjYha0M8gLs42
Yz/Zs+l/0IUa/5Bi8uHgskGH6Zi8Td92/yGP6/IghgfoTghRe0oaNtEaA2hgp5P3U4dy3i6a18n2
9nYx7HE6kErrEuP7t+/zT/3l/yr74iKSskNnrb6Ff35CfsC3YduOaxvmIl79m0avc1qdEkA8Hmjp
JUjxJ5Uew5A8QVFYe+FzRcO0iKy7sHF/faQgkLbOQE1Be9MzXiL+0JUdGE+CiiUAZRWKRPu+0vNr
3l1RcIXroOU1axTE/5OQ1XH+60s3XESHvoXQkA8zMHlrf3vpfT/5KHOQsaCExEDdvw3sobemZR3y
EIB7OroOSo7k5MUpmeV6A6yrXlHUek903mWn5Rep4JjLZz1nA5AQ+DYmDjAc2fYhcyhfWbIgMVR/
Hs0YMVyAWmYI3/mQrEMKK9wreZouTh46BLWHaoBWOtbZPtJ7ZHu9Cf279hNAiSWU+4PhwQsvcCuC
iklZqQk2LlWekeZWPZpIejCGEkvkEnMexqncTh4ysSDKkUCoIBxc4iWhdjCXQ11VE8CcrI1hAuJK
DEAzhcMmQmdp99UT+I6LRrtwOwvukxcu3wwE0zyDEEvr5ZA1vPk8pHE95hX6aNTUo1NvvKHYpwWb
rW5WCOVA3rh9XG8sjH7rVN27wXjsppcqwEqBLCjZp1oEva2CytjaIckHWXSqPGtrUFncxK3rb638
j6j0kkMc0ynKQ1pxgxl9BZFIj7IYELP5oLwASV0jaf8h/Bk7vDrBQwyNbG8IAsRHC4wKzIdM2B0V
2clzq89ct7ONlQJCm7QoWMXOPQ8n8sNGDFObKggHj+s4w8tzrYoFVPpKP5KOKBlLYTBxVQmLsgNJ
3xQpLrUbY9dlz8XGzN2XAa0vPL5gm65Gu8Gke2+DSKnrdtp3rJ9IsvHXToWnOOsi1B+V+cv1KDV1
WshxfQNdD/KP5SrVBv1LQ0MNkuiCPfsa+Uj3bcxGviffWje9OmV8V5WIIYLs2ujD2qotAiuL4Lm3
DGSJMdoPz26ZmNG8RPph4iArAGAnCfUmaVPkRlb6NjrZdflLYfA1DVKCILGfpprvPEB5hPGNalI2
w8H34YjGA5UiF99CKdsXW28lFEj7FSXctnYBVg7lcKD+D0IuK9ddzWfnVVzW9Rx/eRWp32n+YsIK
cjUC8+KeBYLr07UUijaAQWw2yRfzuvtcgp1oPAaPJtFIk4rru9DgRCxhmkoDqmVnozTNS/1opSXJ
qjCW+qHyN8s7iBL8DjBQn2w5Duso4ExNG4cLc0gumfre58H+knhp7EaerVQ+y7nI14qULiO+OvY8
6NfZJlQMS43WZo+QMuOQTY3GNqaU6ANDFwShRffEtyqs+3iB2TlA4w5v4VvwCfvUapCnbHtY1zjj
2X8FM4V+LyrocjcCJ5Kc39OBIhh66JJIjeF+TgKqjSP3x5Y8UXwxPacCD0QMXABWeJjz19QxnBtT
Wh+mQbBJPU3Zjn7TS8OmmZHjV9QTdFaB1z2mUr4C6wKYpTm0XGcCbNHWbdOQupewOHuToJQIS4uX
rpAUvXMeWJTTodGo3dRtwFfqk4y3DONCd9pVW5i0qm0l3pRkErk+ypWBU4mv2YsjonzURFNDe11r
oXkP+cfW/c8eCs4qt/0z1Lx13BhENuX0vfrX3mBk81OkMst3U/WcHyLIr9OsQ5GkLIS5uW7NigoM
F4lMUhAJEU8QK7O4URko++yPRim8spzFvc+100+qdqi4hun94ElI4R3Tr51xaS/fCMUl0Iwy3s6j
9ssZ48dmZIyYSoZ2m1c95nj3kgM1O4KsIt4d9XD25whjxpyjx1IZpgnZKPmOhJl+iWo5TV3O444P
pRIFWF9CWsXLLOOf9gR3XmZXw6rJNlRPxCqFK3q8cXpEl2xvyPjUk9fWr++RXjioH/jamRvoxMjo
cTZBL5Qzl8bQYrgKfqQyvhF19MdyisyS0SwHztcKnxxWSi7JHO18Axu/lzxSsfVXRCZcgxyeL+3U
L1NnAqpaJo8+HUdATVjLqdjcOw5pGgPplG1EORB/NttAt+D1EvRI1EyGkNZGMoSwcROouYIy6qYz
zM/I0nHhJ6j/1LlvhfjmyGoAMyl4n/TtlEUfyJq039qcmlg3hsflxAwnJu8kwqwVgmrSlFnEInhM
zO1Hl4TUSMwGDF7/tJxFVsCwYkfzDyvO7vFYbj3yFVboyYNVrU5waL752p6L82TC5e/rmJgjwl78
HnKNaDi3m5SRTHPFFYk+Ssoo2zWD+17y1QUKA1WoIVqxborCNdC6INmvHRjo6m9VgQgqqj/ZZwYE
lpPVbii6B5gLv2AoxjOPQ5fPlMIoBxpqBMvJK+5gncmYuKU+uy+s8loxrcJchqQwhM8DXUfUJBoR
imhumBsYkvG4+QzyfPEBmiw6etgtI+adFJ2Roc33hl1S/krTnzaVLkqL9UvLZxtSpwevlVHSdLjZ
mdFZMPW5wM1IKQC2MILWSgKPjGtGbxw8FGSD+Fcao0Zy+Bah76ZrxdikrP4y8O43A2qiZR2gjZz3
o840yXeymguT8b68Q51MkpAnFQ/6rauZVCiscsG32VdW9e+V7SED0Yhe6M4TbIvUYHSZ0+yrHJ9N
QZELWfdVgxZNTalSS2fy6kY8xDZjcuDuoRFTe68YyMy5OJb6tI5ZtWzUZ2YhqB0SBd3ijWjVNqtx
U+agGrez3tFxaPxPsR6TAEG/GjlnyWeamCZecSj6VcuH+3sJYlDrhYSzUXg9fs9p0flgOysX2GB6
X1nh3jUtckG5zMHAPg3d/Eo05MgFnUX2nZWh7VY5FjYmqLUHJms9BPXBduNN23aYgJUxvUf1JPIG
4Hx221h3U639ZFMycHVyqfRhl+1zArsrO+AatMe3KG+4ItWwaiCAYu3Dp9OI6hpEjHY1KJS1eee2
AllWPDOe8Vm0MKI2VREy+BhoYKmBItRhfWU5vIR0BOgKbWi5ZJGKwq116nWXcS0DB1KpFdPPyKcQ
49oMpB1bkTULMWfdOdqvwKYsmhH5kc1IQendMR7CPKEOZRr5uI1s7VXI/MvzmVodgOIbkdAn0YIv
9hs7pwpiwg7041Saf3TNwYPvhpkwemhjbGeslKf9rNbxI1K4osufKy2faeDyJlEgHOJ+OrYmo7Lm
eO4mo5nbTfYBSB7LopgBdEBsrSr/94KOFHFenDBlW3y2ff9o1jOLNFpLG8vjc02dN4Kn/cGa78z+
vVXjbZoap8QHto8Oetr38jXrLWrUw1eYc+nMtAlRw/QnLkHwbmZ337HQW4V5/AV+QSkiadthCXZ1
Kbcg8C99k1/TtLxU2kc+Uq+DWngv0mUeFZcuIibKA35juyis+xxJrWAe0pqOoBqK5JhGwK/09mlK
vLUORnkXEbqwai0sxa1giZiJ63L6BZQbQWptCryN7lz/KOZoy0V566lBdVnPibG4LMugxHzPpUHb
Qw3GqeE/L2uQZRBPWyZXI9UfQqvjYRk0XER0V9WbVV9l37cvQVMwwxlcIlbpPyOVvoxle00rdjXm
fvDGuzF+schtiGaWGbT6WyYBpAeIXj6XtS/6enMbUpv2LYzRA2vwyq5x4CI8XvlJ/qVXvCq14M7b
7B0XPpP2wBLS1cObpE++qOlfQeUyXrpErYaQXjG5C/vGmJqLP0Og7CfmP5+ddpq2FLuzzoZPl11n
NfzPZLEjiiVOEkfXWvNBZ3vGezgwBDQN5MrWuWYFE6k9uU95kD2UKZ/1kORXj84TbYU1DSn27lBJ
pP/cJ8EzRXzGyM49dZNzXWbHWWPjarr9HX2wG6JD2Mq6eHRS52Lb+TVpWdUIb/7JAmXjqVV8XoTP
Jm3N5b2PEqN2NFwGtW4I8NWvIzSOCI++WCWyDWHec2wiqSfekKGmgCATZyofLALqc9O6xIuz+I8S
54dZ/gIHoZJx3VOZm5dsT6rSr+Xc91yZ7BN6Uxh6uUdOL4y1MnlxrGLKvn0q6ubWK9X8ktG3KRMI
mtGXYxPI5rPpHhLOGXA7pBLy2fhyvk0wXKyccfgQ3TWj84x8Qw3j8QPxRTjX02jeNU58iQz/oNm5
gqHTOu3Lq9nyWsFc7BOr8lAGknpVtZ86ffIpISVVS7/UFgkaqBrQnuTMaLecx2oexiqD1YqXVfQs
27Pigm3hLI2HSYfU5acskSaz/8VS82q7br9rBwsHWP7VWUMIWXnaTo3a50pCjZIIIAVbPohz46OM
M/sou3OlF8ltVWWnRa1vCx8oy0w+rla/W4nz0un+D6wmdzTMLrnL9QV2EoO2m/8sHZV9wZm7u890
hph6eE5mfFZZLIe9fdTUJ6OrXUoi4HnT7p7lxnSIVZ8DCGPUcDHIrHFHZptlUalqAEbLdl04Y6/U
Wb83nSLauQXpk+XMgtCoktcMwpInoM1YFU1BjaWF6YYvZLrgjfG0kf0Xk+QMKlYohnSN1E3U5oRE
xDj3VUDaaIj9B1RacIgj677Mg68hVAhdKAxp5mS74MMUdbcPB64ausG7cdDRYfYlBovsHPmsxNo5
P5qRhHjdzFzsDnSLpBxhXxvTD73hS1LnuecNx1o5YHQkKTCpu6dFoe4oOXnnVUgER6J/NgKtD1Fn
BSFbI/IPtELIx3+r+OF13MhLmcdC3w6Fj2NOc+9chf74/qdSWnW9HGlNSHMG0o/8ksR61Da6jEib
85wDhaoYyMHwsijZlxcRmixWDovOffllT9eEKxXvgqnsovmQ3GOydHe6khst4mfP6cC8W16/yeYJ
8USv6IDLP7phEgVDzsH3r37fBRFGgKdZcVmWP2kLrVA3E3bAKNHhyv39MMtdvu/8fbBBKWAXGezy
u+Xm8tP374LlyN+//L7P//N3/zhqgph0NVCp+fPtFcubHJYmzffzLC+v9ZQgs8vQR/6fVxbq+Q39
bUHVUGva03LwrAvs4u8fSvBTIPOH+15PmE9JsbdcjexnnWCMrdFYKixMGVstoFmwAJXRdbkdee5D
X/m4IZRfNlBAIYl7pO5IfNPja995GFFAPdyEPWzdsQ0RfMUoAHrPFsiaaFXe8Lqdm+WXyz91Tcvb
ilJt5USWdkMVLGIXlwGvb0d6jXnq3yw/MZx6SBiBWowdJD2jvXRVaO9QLyOwbirzJqYgcxNOAwi8
YNhpLjvMtqk/M5a+VciG4xgNEH7Gnt2XV2xdA+mnkWPekXpKULzDG9TZihQaOurQLQ8iIEsQq+He
Lck9TGz8khgAX0AxBz/7aZtO1k3TgOiIUh+zXIhswKyQqrqFu7XT5JZ4rNfyGDizvvb1kI6ZOaym
MFRrEK3aKdhNF985LckjMaJf5miTBolvcdEnLCBU+O7gPKfZ8FANgFCMtrzTwBqvyya4C3UB8+gl
0iMaRp22tkJitkOJobI1MP2iENxNWnybufKcoPrGzul+tmF2qQidWBk+PtNumNnSkJxiKupW78ys
w8PoftSTB6uPLrNW4eUTPZ1786n3MxU3g8Wsr/1yZ1n+L3OyP/2SYBjaNYTDy+JnAB5t1dbdJ16+
YRwIs4bWzwqx2oukuzhpf9dWBqtg4h2jeGK74jLw1o7coNXwj7QJbstOboYW6kdpyXEj+5+QjobH
tm0JbrZDAt8Kb1vHvGSXE8LPvQPk6/w4OphXO/CqTW6J+7HwaoZqVoBT5AGVIrmtq4zsUKSIMlyS
hB1QvtR2vHJjNvHjWLgui5bMBoNGtNWU42+M7F4xUlMSqH30vJA5kJVCaRiYoAeLxHZWoImPSmsO
wH3ICKnFWEx3A5aVg5dOLZ5LMGI9iQQ2zVzHJyi0HoKt3Q5AtDtSdwZrOg55s2krudKp3gJvH65A
r0MqMMNGBjhgKUNL1semHAzqtvJMB9ffdpWPzxmVYWX5BXkzbDKrsPvJK2C/YhDLl1nVyUF2Vw4u
u5GECCpKGgqOtscrepMhDt5EcUPCJanyRZIdZ/zLeGtMKKGzdyZQsQzp6pWZ+EE9juBumI7Iap1j
ADPTGiA/9W31ydbwEFXm1WZq3GesxMBI4hmH88s2hhoiBrKbrE62lFNJDIoMoLm+fzdQu+YEIgu7
0Wmak39q6gMwTGBuUtg7p+3qVe+A/nNUdGxk3+uQ+spW6zjvjQIhnnx1u/hCGeHFDYkVsBgs3Li+
oE2/LQzvmZAvPEY+scRGct9qcnrGzfbBxpWSCkEXvSbejJhI0sDrLxUWAEeJXHO7GtYiGXyYh/VH
LonWxqm1midygCih3nkdUsJMEqXWNRA5o/HITuWD0tBHPKe3g2GdNOTKTLV37h3Ja/0ODpR1Z8iE
ybiCqxaeNczWsE/HVTlqD22R/TD6ioJsG3HaEh7rGnflqLRdLuWqyMUJq0KYUAMNh6b23qbRy+9N
x0cDBJHWndtjLepfRVBsB7Xnnc3pnJVUEYp5hAqUAAiAsLCZQ/fS0KA94K7cTWb83FXFbQDTCjCv
qj0Gxr0chltYU/3NzMCNLLPBujNzoYJOcMiP99toO4eADHo5J9u+IrFmgAtCbQEGYLsPM10/l3ka
35pyOqajlhC4S1hul1WMnfigBOLN0wMiJeeJwCqM8S4Iwzi86F1AsSnKoSdNLsI+54XkRx+XOWxt
4uN7jGSmfJ2m4MJKbhMMqEISx1EM4/2ctD/C+RaV2HMt7D1D3XOCzkwJfRIA6x7NvbXnmG9YF9dx
7Rw617oJBmQtJimvg6bihdmciogAHqt+qlApVrSCQjJuwcIXtApS+EHEQhTnGCQhOpVn23ehHXoX
PWSLkzGJ+c74AOD407IH0j7E3VTQM+hRVLKKR/2yJv5nk2EJrP18L2vWKjYYRvJaVlEtTFT2wRlf
xYetahkaFUZK63RKcHVkW7pkd3Nr3laiAq5rXMvCvKe3hdaoO4ZD8RHQIcQe/KwZOCnOg6/F505Y
pHgTXR6FzNIF6HPBbPluhPl29LRLUjVk7Fm3MYaxSWPYCIS4RVlnD+ZHbLIMNuvmUOrGq4zMBw/t
kMoac6wIk7nr1JhzWZZDJr2DY3nKUszLVX+wh+5GfeZFIw7JbP5hjNXFyKOzmch706V+4HgU2mdB
1idpI0lePHh6fm6i4cbDESyVnzIjx8QALIYXtQUMOm/a3MO0wBUwcF3m87hKYtQ8TQOo0joV1CNK
235VX406VOLJQ83I5lMZM5vb1P8DzdWaHTtRCs3wHvru51h7z+3GDoAljaP3kvN19GP1PnENyXne
+saLE8YfTusewLFuwtyh4wXyzMi9YzQjUiQkPDB60ALkTELBu6UGv4LmgH4UrcLYwf66jhMCQovS
ae7XW2AcG9DJP6inPE6PU5SzZ9ShE1LxJH8KES/xKvEcPGoFHQqGpW6f5zVb1dOsEcEl+eCnnJEt
8R5av/hRztFNJy4+RZ28bY5OWl8B8kKVirUfLSNZhx+HLlNhb2YD0Bmd+1tLc/bNbTeaZwIpmQNT
2K1GnT2OzvSLmtgbSxViK6vPJjn5KadhyXQFC8A/TsIASFKcxqI4jPlIXbQ9zXMd7lwjG9jZ+g8T
BQ6PGCd22PLQN7a1LbO0RrzvXRCv6wQ8gwkWVXEO8VdSHXFO5KodlKRH42KW9qlLfW9b5nesq6PN
5LaE2ybhtR7rX9XYrt2uBaRqRMhCjW1daM5pnPQDISuMBmWnukzVpvPHjzarP9yWWb+0OQn1jBar
Q1G5OhcGXCiq3D6spFh457GVX5i4in2J/qt1yGgKS9zUmRO9S41zTc6oTVHSrPGZb6U2YIqDvoA7
tcPD6MUtIOH6qHnpizWxP6oLc1+MNtuLmNAfbWRLVTT5qy0t7+QaVI5T7ZEK94OrWdY6RcfnuCM1
WjPjmyc1Dhfq48QiSVVesg36BwrKbAdjby2UzjjVdCiDmb1n9Ps0jPDVichX75DH9aUFwAqnwqoh
aknQQI1HvtLkIsT8ro8qIKFkTse7eMY8SD4VMzbaaE2It8HkHJFp8dYThovr3nV2ZYIe2KXcxuR6
S/Am57zs36c4hrpHzAGeZiR4CB+QBmrQlG0+k7x+0Ybp1k3il0LvoDJ6MMbnBmi37E+p6eylizN3
MsGgUDfx9IhARZFsaYMsUsyvIKCusnHoda2Ejw3eCS6y8F9sanJW9mHPrK9Z67lwGFdTwV4YhftD
OtZ7GdoH26zeB3RvHWkhxkc903nlvwldBOv1dS9NOnCIcZ3hiYxcwjwrRdJwVvR4qYqh1FsVWPtr
S3FmMgAZ9spn7jb//FsCUd9med/klNFT+k5+sUbMjnePpQSHV0dLBDvxysCD86MZtM1fDzXjitEI
sYi6S0DvasSnwdMJ3P/qED0Q7SwM15PXbycOx0pe3TQt/FzJyzxf1HGjesKyCAONO4c8R0/M4Ao7
BiMhr2q0ytc5I501eybtrYEHXlE7C8psZzAhVbG7QbK5syCtLT+rv/FfhTw14Myxqh57EfdhkWrU
/RbM/9rWP+SBVJyVZcXL/yvau+wqkOPsG42TUUPLxuPVXSrD26mf1eUYcBzCem+boSUmfWe3J9O+
ZxxaG1Tshk7/Ui+s7KaMFiVl3kQ+4AejNoezkUcY6Sng5lAElHBKLpx9BS1U3UM9H960G6KRN+q1
Om2db2dM11YSHNSTV0SoLm+AxrWVjUd6yWNdbtTh1OtST6upt4OIennvHKN29hG7LfXo2NfvGzrZ
JCTv1J8bGa7Vx6PenvoI/3qrJJNvzJHVHHWzemYzgdcC/xNCIBu0xbCriVUp+F1LB2zyio36Wd1H
0O/X3Q+dbYstqGZw1zb7ffckglmZhOuQw2VBuPLxIRrUsahQoMsDxU9hnz+TQwdhg/fZJZu5Z4eC
fcA28k91KJ2MxAL/kkvRfWqaDynKizqkuk8g7vL5Xt1DvaZS/CJV9s8XBT4d+TYJPMI5qqfiKW4l
qIOSzXPaGsvTqcO5OEc5jEWIOVuUx2DGz44UHSq8W4ozhBYdO8qKQJ7LaFJYbPCrdxZdvTJVzsOm
3gwmnQ4ykb48FtsWV1UqNUIrcDft40jXmO6ny9LAr7r0i+n2WRs5XQun3s1x8RylZnDSC/0AqRsi
pUk7ONU5l6hF6yWnoh93t2kYjnvkCF9V0B7I5SI1U+jJrszClSud+uA0BvKQ9FxHP1IKekw25gO7
hY9iGAsa7t79IoOwa07UobhjkqRYppoidv1sY/qlDeG1pM5Mgo18Wx7L+RATgXu0ovIJy9lzSMj0
2uwM9k1SUm7Ib1oxPKj/CCSHF65kYkoKhiL9YqbtvBt2hge1c2YSWcs4/tLDQewSSFwBZITGmd66
sAHO4lCixqyUHWZWbI6F3MBqvBdrTt+tEnWzWzfrnA0DCBMahdfJ6Z6yiPXQ7FBkd026TRaUEGEP
bOP0ozeiw5/UhNWkhhpRKBq7FWtPP9Kfl3K3b1NN1wQATW3TAOPWVL/SUB0YCnYk+IIvMhPrMGl2
AuVYxDh+GP1IMAHnM106Mg5WaS5uo5yFrataZnqHgqIts0+7SdqtiNg9mpLXX/5C/0uz1srf0U9s
da1jxURz/ygb46AXNJDMRAfCTxpkV72VlVGepZ2lm5A8vMayd7NBo6Xze0gYvf5U5dS0aaZdQ4Em
d64JRFNNCkGG5gGjL2G4qjnJ2vlQYptER0yh20TXR7y3tZ/Djk5szjQcUFSZ5LS3XEGQGcJxvcrt
Y9XopyagGEFUhrWWqpnpmOK8lPBhfQte5qK8EkjFIBZI9H/DLhmXtDhq2YZqQ0sD3VsunqKQRepy
ovtePELJdbcN8cRbewz7XcFOBv09IaktTT8CInEFqL5zr075SvNc9uNOunPqszs51nEid2HVY16Q
uNrph/iHEvfdLRj0DW0VB9zNTSC01zkcPxN/NrZJgI9ayXzqEf0F4QrJFlAcCHk7Ko8662unrNfI
GRCRAOq4+8lWUO0rPXSMXKzI3JQcrCxv0zmRmzbyT0XCeSF19zUf/YaAWwqnfe7shoB1y5zch0JM
+2TikeRrrB2cdpC042dLKTMkY3SaYMDRjEXJsC+d+pkIMx/jmaetzCm8sWywvXI4Qj8msvLNCYW/
qqluuGMz78BRlXs5frLiFNspncw9moZT186rcDT/0A2aE7HMz+wDsaLDjN8RS43TWnzS74aVhShw
G2Pu7MP60rfx2XDTLz+/DQKWRuQm2OtJo+qsroWw59zWCoiakYSu5jIGEJewMrEobgy9OwcGhAzq
hIT+8k6glLpK0ve7naoaiotKqhC8HhZ5BL4kV1datwbrfS9HItJJlkcgUQGNcSpRtomDGB6E6h7b
rqTVNbDQy5Mb8skJVRTnpWnQ5PTlWH5cIfTR/FXKBXVLt8XFmZ3HAgUhzR4aN1zAfWXedb316qRs
4Eptr9NyzAZxHtwaNui401OXno/ss13o0REQZKdihM7Cy6j3FHABqwFRoHpgsSpTTyLpRGOPe8sr
ccU//pTF6ICUyoupg9UjzbK5A1CUcAEXLqdZjm0mLPRfqn+2CHPmgXGYJz2BQNBX1IpvIzBL6uvx
AAtucCey96CKpPa5Y0T9zRr8U51mV8DyF4tcKNr58bsmwQG0NLXNPsVKIj2u53Ebd72+gevHdhlk
ybnt2IHq41scte+xKgM5A0qeJMYG5SuNDCKUZ4M4wlXJO2xGzFfY2DPwfWSouBHCyiBKfiIQs2iq
GnDbKJFpkcuF0KOJcBt5kD1OTRsj87nQ/B3ogLOdDY8zrW9Kh5wg7sCbSNSXZIdgNYgB34patFtS
Ep6qNqhvaLJtEtGPuDFReghMLsfAte8t4RBMZn5WPXExKT1kaBGYEfX/zdl57UauZOn6VQ7mnn1o
ggxygJmL9E4q+ZJ0Q0glJb33fPrzBWujZ/bugx4DNHZXqaRUJsmIWOtfv8HmtucWeIL+IlgbqHmW
MWOV4ejv46oTdv2wgdNDJnaCoXDvKp6WGjN1Nd2D6NydZCaVMZyrg+YlGT2cg7hytWSmLdtrHrtP
v8lTQ/ORl1dtuI+KIzKHM4E18GLVyC+NnJvZNE66onU2iumZhJIQHAPcpCRnRm9qSCOY0aiJnaOG
7CPDm+00RVc1FHTc8qUxh8fE8ABr6Dd6InDXAMERsjjnnucGFz5iYnF42i2zsw6WSFl4r/Uwvw4j
G1ARM/usMJPb2AY6+T6N/wufaUvZSP824T1+/du/MAvVDQfnChNqtXQteOd/ZgXXJgsNDmx78Es4
FITdqqEok1/U0vmGE/Rxhhx6yBpgRIFXFmqy9cJdwJSi3OYaU3dFj9JbNr6Rg11xlSoCfTdFXdwR
q52uZUBZ5HtKTcrfkBGrxz1955rgJBQ4+MW1zs1k0eHo5SlOO/o3LN4AtIDxKtyGaEAf5oDr9s+Z
3PY/0sl/f2xL2gaf3fuLvzY0riIrMc840Kbhmm/ejrNxg4JMR4WuU63VN0l5LfDO35i4c68q17BW
vBKciyJmQdDJwQqgXCng302K5hPCBED1Fl8pQj6qRhVgs/fpVj2EExdJHFdvOUUB2IhB0859yrFm
htljX/ssBCjIvhZdVdkUqucURyb2BIv78ZtrrwgOOcF/K7+a7qiy3vAuwZ6NHQ6rOFqisD/iFhQd
kvBcflfR/KPWUvFfXDTrrxa16mnhg5qW49oew92/XDRXuonsNas5aCS1rebSf5qZUUpVEi2z3LF+
bE3GYguZcqFHMHVBoQIcp44WGpaLLMj3yW3tuc+126Aydws5ZqE1zTObh3SmgjYuPSeEKWx6h4eG
JLl7YNK332w2YT33KMd3My2SIjcEQ3SYk/q+7UcO1fCI1DUIAaXVCvznz4z8x2fGstk0UGG4MBn/
QYIQdFVielHQHHS9MXdRutF8UrwkYXlguQHzrT6Cuc1eoZsxmKCrfEx4ljWLWxlligSu2OT+5P+w
Sai1KolxnH2YHba6rD82JRTLpWAYq+l+hGlQqEMlENn75HJlco9o2jTjFxrALXAg2H+0s58NzIjI
oV+oQ3YcQpmjrUhLPUD12GwH9Ipj4MKkikcYHrgtST0/xPO08JDiQSi1VHl0XPzqHHW2ITf29nak
tGB8LjfAc8pIGQNZwEcRLTiGlbA/k3fdh3sUTJjWNptZNg56AE5XxlUlBTmpfEuhbMYeAssCAEwc
K5hYm39+R0xd/uMGhrUaohVLdz3LkfpfZCF2p1klBr31IS5wIespVvetG48bU8DZyYdbZ3asFZ68
HKVVd3KcCm+TPrxyJpcdxGazDZ4nxakrFc8qr/Jz6GU3rh04SIj5IS3Kf9YmzX/O/Or3ptQYR+GQ
QtBjlot88kMf5i+ymd7hnu2GJnoyvfTqJmwcmfYI8MGBWpvMUGCVkcKsr5tC3sSie58zFMhT5XM/
nLdK8TgFzpRbrQ+jbTilGC5qz34bEnlUdsMPT47bdm7PWoVWPenNjVvn9jk3BvtsQ3dNEis71IxJ
Ql760mc4Lno9WYQ2cTb+QEhuVv1owOoO1phiNUaB4FPEYOZLHjLrkpwgG+dFAohcxBvFu+Lgy8oB
7GTDU8ywhc5mtTDQbetL7fg1Vr4Lp8ep02vqBbvWZW+yBVXgwqRa/t2kkLNq7V7vgyuSfzRwyBrN
5mspKIOsvHM0Jph13gWrRWehiFu1tJ9mvyZMmaVdRq8yro9e4T+zU76r1pQumgRfhQ2FafuKVcOr
T6oW8blQensf6YhX74EhL1gqg+Rr1AgzXjzBXLwpYhAV/1poIWWanVxFP95XWXY29dChSYRDH1lU
4bP3NeUBdnzpYWGqtuEHhqqfmqleK6SHQNZOmDSBK1k20m4SLpbwpGAqi6teV2AAQicaVfmlduRT
osHgVawuVXE2aWMqMki6hlR+cdPw6OLh5eu/+W2d6jvynkWnZ1jrMow/RHBI8Sx/kiFQhyLQiZCx
U4LTFQJ1+JMNKUrMnuDei/Kpw4+QbJx+7apWmEp2i0Wuvms66971i1df7UJy5pfrbfUSVfgHqAUe
1mW4sfPxPox7GABlgACmMu/KePRPRU2P3wA8BEz0Irf+6QbDHY4jbDb0PZiPxXubnhzbBEq5jPLP
wB1ka0j9YayKhzIq7ialm2gZJbe0x17D4a/76bCJhP+kAZ5vfNLVaqvyfrfdrQZw0htAATPlvaHo
j4XGD8bjEdvlSxd8gPRr5GXx2Ibh2TBqTg9mRqnlnksHhn+MCQnhudDiZpLWgjx/xdtsi1PGAEOI
wTWT8ecuKYxzBz3N1gri4JPoLjaH4zS5w6EwMQx2JYktw9z7OwRpQBZd8lDkPeeJjg+RmMM7m97y
qCVkrJW+zgDQHS5Igz/tZDIfCVBKrKS/aCFasBkRSyuf3RDbRhpwEh5aECcVII5VyKaWZQu8lQPI
tpHY5WFjrgfT6rd06O4mQVjRdeneaTWb8X+XbQpvVChpS6cqGNy1Ja6GkDRzwpzt7UIMapH1TKQr
cie24+Jw6LgnCwPnXaLhoDhHzqYm6ReH2/nGBDXfh7jshOQtH7N2Mk+zh7dWjhsNEpg7rTOQ8YqS
0Jo52c8CvyIrfiWKHdNCG2OhwW6uo3IxsjUwhkJFFEFJs05Skli0/ImxoZGQ26WZ+j0uIOYO+tqh
1C08chxlAVXMJ699GfCcAV+CijJMFQ4oyx9VXkyHowLeaCN8xUo7m7I+Q3kYD5U/a+cIm5xTPV+X
vzTqK8ufUNQxBK0FNNt8irec4zYEQPdmhrx+EEJ6Z7+bSazILbTXXnIZg5EY7DnbeEaGDwAjlXPQ
FDcd/c+hGObbQEqCOOMUTXvaQTdH+XxO8SpfE+GG7wiZluewN+8g0dn75V0u78KSDR/Daq6FD4fF
x8sA8kPESMVFw+vThq6LwbL3mdvvzWAKj05KJE5bJZfUj721HfHrdFz4cl3HmDwFODcYHm4tAx5v
A0Pw7GYvVQe9zrSDYyJr51yqIsQ3lMnG2Ix7xGb3qM/bw2C7e2kAqSTUnQxaxhcv1ndzNGFZZn5Z
AxY8cWfWZ1G19RnDgF8V5PRdNhbdOSzHDlP3LNgVzkQQS28cpcgZ5oASngcTQ7E4YGzIXvzoB+5L
EvURIjsdOouP6Chz1uTh5WDp8XmY7u12us0blkvoGXfkZrouiAn8Qa0h0ewxyGcisyIih41f3Rzk
AEO+sYfk1O8bIz0F3dTu9QyHZ4Rlc3OyNdmAZFirfmaIso4n4y6H4XSCYB9jc4G/6xrlAhihctij
LUwQmZwwTOGWmLHcLK8RQOU9DMgy1qbEEyONwtsIhvjGVBoVmjF8BCnN8DI4LQzgpEGJUhQtzCwt
J00yAFaX4WGRcBUEWa/qpL8GDnwdCGuXZdfKVdkHvfoLB+lnkc3PS3WR9VOxYU62H0zGeUHbvPYB
bEeXcR9M7vTdndimZkx1dKVnsAuA9li0oDzbhRpN2l+EL9zMhLbYDXXyOQXBeaFn52aqjJvg3Y6A
+IWJaG1wtFv4UbvlXS6EaQURzX52N4bY1hAtERq3hqggmVCvz53H+Kt5WuqkeuL4GIKMeDLoVtjA
1mtcepZq3gDwXtv5fK+Oz4VDjvgFVn/N3s+nIE8qfph90N+sSd4HRQ3WoZ1TptdP+ES9Kz6sYp87
Fgx0hE2MEsdNgyQgQgTpF8rlANR8CKYNpz6ltMMrlQPUHBx+Gp/qskWEaCXM4UocpKuUaLhwXOGL
xrgX6nNSQTrTuorWiq8sIpk5KPXV+8Lt70M6d2J8ZApGkCXD3uiGpxmD22Oe4awSWeFNnRIKhLXb
otlaCMJjjYyg1ulFe3j2W1mhLINIebXKAE5JA86ZWfS31ThjouxkJ6NF+RoXSoPqmYdRq25r3XsK
7JlZpXlHd4s2xBmebJi7WRpd5yplrTKC6rSnZARxcBy0A/X03rswVFq92ppTdUfe4SGfHIQm9mFp
oKViG3eN/AFb4segMgT6BhZXK+tjuqBpSg/oacfar+/0FPwmC7DbV56IXXFqSGWdU+sxVYBmqdQ1
GAV4K73yzkPYUbRYF9uEN0Wn3zcoX/j/aACrnGTu44hFTppeJSTPgqKZ48nyrYSBDCqqwP/uyQnG
SYwnYg4tsEjKSAyxyluKaJX7RKc8+vQnsk9/ShJFYrz/kaYdA+Yr6IqTYaPHA0oi3nSDZTF0FTFS
PeUBdZGDYMDq5hmJbvZOHveuSbWfyy8IbB9CD/uDlY8t0cLNkxLtCPYHdtvqp6o9F/zAF1QiFY7P
qj5vqvoxYXSNSIbaNwO0iWPa+lArLlFNoJg7yId0srDybPFlgQVNNmmyaWrvSQ8iSLXMbx2cLVee
XiKciW9t08Eviremd/bTYKfhOhh/6gZ8aJPwC8bB3J7Ajkx4CHyjAfq81if5BbgFn39QIrCsUHfI
+XZ7r9j2TuRdWiVFjZQUyddx4NUEc7qlRdR4CU+GN24ffGnBTYHmHLT6Wbf8a6nNZIrDnyyQ72xG
PNup0ua7Iee9+lMcMD0iWVj0xY+UeSu7D1KXMd1GWvBp5FxDVaVyYG+dSb7PQ/V+UFZNepZdDROx
gFq3rRHeO2526NvyO/GTo6EAkAzkF12vfkym+qsHOcVvlJtN/Vvi6ruJ8T/iLXowh3K6j2wu/NNc
l8fMIqekdYROo4EpOEvHI+93o2l4QfcW4sauEns7hK1rjfF1QURcmA6B5jfkvWckQzF0X76shbj/
9sajm7gf7ogFK2mqql4K+26r9xifwbXiCii1XxG857ZAIdlhLdbM50Q17L/3soAbPRTxuzcmH24Q
fuehU4FGlyipu3zjSz/fjcZuCunkIYnDL8R2BbVWMVqYIbZEZWH0BbpFD9RoUBr7Su6UaEX146ol
sSfaa5j+/JIkXFfwZ6ZiolVQ+vrY+oiSCcGgUngs/VEZcmoHIQZTBf46sveeFuHUosAw1ENVTdpz
bkJNQk69AHALbm2qqlk2iFLaAfUNhgrwSgMkvxR+mcKZxZAna4uFihV3dOhGA5l9Ev4eACz6HByK
eBBgf5HtDpVWdR2CFIaI2BKdtAibupfKvjc0gfb5Hr9brND2WUH+lQH35Bg1hjJ+cpnikIEaTWHO
0fLcCVyjevuMk+XREKa9thqZ7mKHlFgB8R+Rrnbbz85DW+b+2laqMq3tQb2tX5PaZRN60KElyE6r
IZ7Tr6Enc7CMAsoQyiERSishI3IrLBJjuYuLIlaPJk6i3Nsipx1TgheMnEY/G+j2lrcgYnbcwa/e
BN6rK7W4tVH8aMac05UdKc5oFiuBal8C0OoNxUEyCKz/pjtjIuJGoLroZi8/WiXRcspzMECscVoE
okNwEHZHa9RukHpq+Y9lwLk0uSZZM6UlL52WMGcHfa+z4s1qtV1QzLfNwEJdVLe+ZF5pVyOeip+d
Nz55WjNuWoFALRpzcYz1Ad2i81Ugg9i1mbyUOQTaSQLkl5NuHQv/UxQh2INuovTFmU/ZdEydNt2Y
4gXnaGIhsVveLYgPsTZo/ho3v4BNn6SH9mBkC62n4VokGvxPmbDoiKxL07uY1EoimAmuUxLDRbO8
KE9IATqyoz15onpbRm7TxFnnttPb7BmXWJ/v+2zG39ul4mi8RLEU8k3lxW8LbLVAzkHYfWJa/GOE
tz0U8qmtxheREqKbOE+D39/Uhb13Vf/aAVXAGkOzpXwdfAwAt5lSealxs1MhluXNL2NcTcevYdAC
vL+KBMgnwjTLqVYoDrzfJ19c1ndNx/SYaeZOKRCX1ZVY006QokEuCdSl5FkEfJQiro5eB4fOb1ep
Ku8wXybsQ42KMjWRWYYaalDU9Z/SMQoQcL3ap9NLKujdWx4ui9BtW//KO9alpoW73uGWEFb6Hijk
2JVwXXX86pYj2U2CTy0uoCpzlX+PpI16WEGJcpQmqpu1i6/Zj8ukd7mHUC2Y1ceAzjXD/Lqsj51k
NtHIJwZNnCyqRiLVSc21kMvBvz6OIxanahhPyvh3L/rX1h/ugcMYOOBAugkPkcPyKAEwlqdBq6Ny
u6yLBUPQGLAw8uEFwSdJxpAPqmaGtJlslsnFMsBq7Q/fbR8XLRFO2ORLQWq0iWbdjC4JMwhwXsje
gtLgh7ucehjskfcqAA3xp7NJh1Q8igQIqlJ+f+QzoB5gfQAkYmOg4IxxvgTqgSw7emdVS3cWfgr0
oEetzu88V2l72XiNlM23oWaKAg3GA2xvCqHxYKkTz4XyiZQ7vVP1mFWMmwzrGqUXxBtCYV+q0jIo
PZerHIfi50Dd6Y4APovEy3iWM/5tQaIzl2w0TjHyE6l2SAvDdTa4qllfFMJPmavbso/3y2th0D7v
5pJJKnaOTzT+11xDEj1q8uRy59eLsDhT+zi7PrDdPiVZZMGARlgnC948BgaEU2YSauoC/ww/Qao9
JrjlLkZ7WJEXtlMjTKhmzLxcbktW3yFvfm1obufKe0b6wIYAlgGj3rxJ0vB1WUOVYQw7vL4RrBDB
ExTT1sUgHwJw+q4kcc5Y8Pi7wd0ipMWj8beaV2pfKSAFKiZvj7aEMkOtTLdP3wGO9Jk+eNkpOgba
xjTiB569j7GpLsbLMuKYM0wJSocUjOfu254KZzUKzh5f3qLLec9pqfEW5M43DHmrPL1aMn+PsuEu
8ibkloGxzL+F3FUW3ONFP6m5HKpmycmZkYM5KTOBTCb5rhz3Aj1AIegb1MM6RdT2rUKnVNnCjCza
TITDLKpCVc9FygrBypC/KgXiQhuxrWyXihjIuGKoDX0KtaZ2sGSxdlAFEZaG4SpIJ4uchcXY52SP
4t4MmJfpGnFWArHzUIqDFRTXhTAAxZ6ZKUmsg8qmeq9rzYBRnt1Fc0eBEjjvaGEO6pKx073q3rRT
7UyktLWiye5CSXWsht9q14tLogFiulTM8a3VMKZfCoMcOmrIRcHN+fES4KWDkwPPtZsgDdbR+qg6
vQT67dCJzr59HBwXB0r1EcJ+BPbO51VVYOFuh4/LBAN3UVpN139afC0SZNackbB/WyKE8QRISr1b
J7b5TjwSQ3HWVYRrLbyb+WHUGJxVJpd7MQyiDSlN9KpBozmQgdG0CNTmtBAVJnfVw5Q6hGTTtzYd
t8UjN2Hs7FWvISTmsViKFZRQd3mO86EbXtUVVb8ttGo6MqXoaEz9NyadCXPD9Kxc2XZyyUGQZztP
dwvMr9OYYgxdZ19dGt2oymlOKNGobXdpHKEqznl2GKu86AYwjI9GNMO1dWXOP6sOAa4E6HBUIWGb
wsC/g1wGtWc0SpcexxCaEvSTGOdaZ78ed8DiW94ujR7D9N+yeCqbsZO0zvj5+thRr2sHmLQY52lN
tZEgqaDbDbKNcr4AJmK8oxQOWd1+6ww88CT31mbPRpJdoY4C7uLr2xkeeAodmFCCW7vtN3DJYjQg
yQwbo/9FnsFePe7LnojdPr+ui3fLPMTRUf2nkpESJdhSZuqhC5Xf/uUWSCC67BKLMFy7bu6fmGmu
h0pzNgoDXywL3Mje0UfdLlYFhhLFh7g2bwobsVRGDbmsn9CSCDiAeVdZmlnbeg4uqvYSknloGcy3
44APcRPVsPjk81Q1ZLO4zwuYsOAYWjMFMIHMx8Uco04n2LYJjulKD9QnbKOuF9JDW/IUpsW9FfLk
zBw2hH8Gu+ZpFhzdSYIyK3M75BrXiSiHdaIhPa1s+zFkAo4R8nwYW56BPOdg1z3iDovk0CmbF1Kw
brQOQ1nGlB/u8L2o1P2KNDqDsAgiff2tS5Nql9ElRKnruj1HwYyuyxtUJjvEgJaOCBi+XKc9i6jw
gSFD9iHLrziuI6I4M0zJO+Zo+UZN34nxggehjrqhfGnZkhWykhXgMUZ5qOiMpAfpD/LwdWmg27l5
JB/kpSdAcm1yf5IkjfaLx5LPuERjajtgRjwSUER7Dvl2oMGQTvJNwshxSnVKQAezaqmovgqoh132
NkXZhxmyRTCd69fDrLPXQdkyJeQMDZFOVG1FCZFrSJ1z5OsTlDpxnynGRzr0t1VtzsxrolvhwsGq
Z3hwmSJPkV+h5wQNkNRUbnuOlgDn51U6g76RvGVsdM/fLJSL1nHpPO2AJGgqGzI54CnN35LCFm4O
qpdcErvxe+o6Z69ZhRrDrnEBqiWvN8b2hhUKsStxtgt5KHTg0hHhwi7jsymJNH0dbeyGmWk1Rv8R
t826i3jLsn63TAayNpTctTrJ1Uxscd6JHAYglc2LakK7akLfLgAKt7qiKvm5mKtESXWDRf+jOjcr
OOgA990Zhypk5KqFj5kOSYNl3gTpr6L7uWyhy36Wx++RQ1NglXApxc/Ui/Z+BD7g9GO1Guv6RjJ7
3dHmv2uhvSUs8T6svnu3+ygr5upuzD1LTUq2CFbdepQIMK3k0ghFTmKjWaxCKMbLFW5+4K/vqrvL
A+/gRsOqh6hjkfK60oN9NV/MPlT2AA14DfzlnSi9s6b5+8xIPhdTjkxjh8sUNI2GYEUgIHIh333y
Wiow36ICc9nOFfolMQVYOB3DHBJSEb3COATcG1cLzFky6lmjJ9x7vYwOizHUwvQaqpUVcA4sxAE1
/EscSLRukHxDeaIy8jt/JarkezEWsh1OFK+wNpzAeJeL77hJn5WBkTo29QJnaq+ov9yiuYFE+bWM
62D77aem/Dm71EG47pR4uyjfBshoijPUt7AtGya7oVp8dVs8IdE8LgNgQzKxA6CBYukRDzj+8KH7
bRFlsNUSwxC1/qNqn8aR8l65fTOSBMzrpXKwojrMFMWvE9mNk3jmes617wUcNh0lJ8Yg2cTqhQkJ
RFab+26QZ0t4DFaqNAcwiAJ4MsznEBV1ux7y23p5SBmM9mu7dzA4J/WPQfxDF8KeVVefhxteDwPI
rC0vwIQXxVVCvXBYar+ldyu02yjzt7PLTDN1Ioz3IdsnRQ3xEWK2hUETFN1oP5Jl2sbOT8NkS4Zt
+hkqSm1o1FuvMRmRUodYtfvg0tOeor782aq8VRUp4DntLVwziPDKSkx1aaOyRELvJ1YielOYb0/u
0xYQa94peL1onhoB53ppb1rlNLaMUbvO/LJFnm86m5jLEUWhspNQnY1CRyNOQBL4DKIwCa5U3WfK
P0sln1VUEAE1JO7dH1On34TFDFXAoj8TdnXCrZNtNJcfakHEGdQ0E12NqqIXAlzSUGmR5vRGDkRN
Q5GpDxqqCqDtfmgHp87yrT+6uIQYzf3i35XMHNeRu4M379IBkv7DHmluHajhTWGFrGVf2+UTwmmT
kdW67BBums6TQsfnQn7lWv2hHK1Uz8jg4xlNy6FKqzvlKVJE9mUG9ABEpmYcBdNT7xHb0ldUhOgw
2cnZ7thX7rAkflq8D1P19j3tMuqavq0SNMSNcqPDSSTb+xY03eYMiPmxoCzGyM4RNjONaP1cgPMj
PI2gAUYWVrNQ1eek5C33D64i8xSFbzFAgQRDq0UM00uqL1P1hUKpGs9l5ZK1RC1FD7ZgT2AUJ4vq
JRXZL0vhp+oqu+V8k5XuSZaM62bnVzZUyGSg6OrZdVKeR1J8mdF4r26PZTsJab/bkbaYYYDDc8jd
0ACZmNlUkvqQeyqqByR8HOiM8dQ/m5RoIyqNVaUqK3WZl4pYwelLfz1KFv3iVqS+e8IdDrY4JfPS
AbbYK6A8Ts6T2ijUCY7mKGlx3uvGGJJESULGRJAWCl62Qm1rZ/TDdA3v6JLf7IaNV6sdCm58argS
syq1XQXf43X5wxnRqymW59zBuK4r92E5SXpYPtgd6ZTyzPfjkkqER/SNQIRdNmcn4Qd4trFFdTdJ
3r2pvWY5+21/vrUgHm3hiYppp6zYOug4KzOIrj4+GIS0RGejxNswysvXtnicLPtpcZBSRa9jze9p
7p1R4Cn7QUJ15yD42d7qTfhWatZXeS92iSjsTV1yQ1VVsRw2mosadJp2UCJd4huIlOKumrcNZgkr
0ffHOB+OyKR+QNF/IY93XKGuf8qHhzBjkowk4qkyTYtBIomnFDZLfavlQltn/ipq7OeirobfaJxh
AAbYNspGM7B+syD/SK7/w9eVKPtf47/+KsqpRjvd/uWv/w71g/8tafd//54//8S/30S/6qIpru0/
/a79d6FC6Zu/fpN6N39/ZX77H+9u89F+/Okv28WL+L77rqeH76ZL2/+cev/f/cf/8/3fcjQ2XQeK
3//9z7/hj59UH+Hf/uX2+7P+aJKPPzka//6hPxyNPftvliGEgDxjO7ot1Ov94Whs6OJvOpxzzio4
KhbuxX+3NBbW32BsQdtyLCi+iGv5pz8sjYX+P7IwNuVfOIq6K2zdNoTlSd1ybN7anxmtqdVphDqG
/SXvRTsSW1H59c2SVO9H0BH+I7P+f/m1IOZVPDciu+8/Xuv/99K1CLVdga9cLTaGlcW75ZuKylHZ
ZAM5nL1QLkUyElOZMatL76m4i3PqzR2JE8O+QkKWEF/3FA4v6EfMYz4PctvjaMRRY7xlmkliJ449
EKm7U57XP9kaJBOHskJW+cG5mG+LmU0sIq/H6fq9zqx0tvp5P3jlk+8STt9BDqhpf1rNem4R/GdN
1d3ZpWshBINTMNTFdPLznniY/sXN1XCxdlDH13T6XmyfykEeTfhdu9DH8q/E6MaoffjMOLBuguwF
zu3HMFQW6t6R9E+8rEoVV2nrA3bSpvaWOTjMZOS/HTvltNdZX0brAKaSYsbvWWEhSdU5AmboQXHj
aeTAJoilsQaU3Q+98JHQRVC8HOZ8YsKAIjYae9PsZOwiuEqIuGCU8GLGwQHgvjsKrb8OxLZvcP55
THQqwq7DTggXhmxnQ5xxCUcprfQl4EZtpXtKhG9uCmtwiarqGYXAeAWZ1VCJDvltThDGilhjsJ4x
3efTlx8O3q53Mb4TsUh3M92KtN0XIsq8dQG1ctvXT7njfIGu6jTlenszRfoIyp3e1WEV7kkNmyEr
bmvL+9nHxuPsFPZOiHLfyOx+Lt23vqgaiGsJbp1BhXS569Ek1phca31zHBPthpH10apATy3P+tVH
1bQdRp4DYKJ3AmEhWg349KbOi453/K7IdUKE9LpddRLNawh0FTOm0yQZ7rmBebUOVQ0CYwydG3DV
o4Fj3s70cGTaWeneR++gJ87L0Nz5E3b4ZeujD/lV9H2OfdiHhkB4B0ZfbiKHPL86qS5AgdlGsCCZ
J5Ei3qUJd68of5SZ55BmH8MKMcJqG6EHmMfcOWU27ZIFa4MMtWMXDXi2DczfA4dom0KWaONgNXV9
P+wwgj06wAhNlW1FhbjaRBUyTrAxgrBYm2mIT7g9sQTG+lRWNRowCf4+dQUGLQX+Mpmjx1vdRCYY
ILc1Uu2APgaQGL+ZjVHJz7TOKHQ7MA78FntBlnebfusgeevQPnZ56WwdeypPmvjISUFdyQar0R6z
CW+wj800f8X96G+t9l70lgmmVhAXnrr3RkL9GEBZCJOtboyfc9q/hSM+A3YCCwJW2IdbThgrKxmn
ZT27yl68G7hXmlnZ2xgeqPc5GuWj2l+BsAUuNwh5ZJ/feBUsqbYDblP0I6Tl+j4f/fLckq7jJNkD
2+N29oJ4X3RBsSXrCvtQZgcDMb2rYSs664nq96lOcp/kWWA6Fyuj3/+REK4z8TPKpm4TR/Ceauc+
aUlUhSZSre1mVqGlrn5yzH0Mlf1OJv2eGGmTsaB+BhHq1niVnMaCNSHRc2Op6NoIJm8AyZ7aDP8H
VpfQ5h0bgGUbDxjqrCyUU5lpiHOlIQtBF6VCxecW5VNcQfcjrOWcZrjDRCc8/LqdbQ023c8wXeJ5
2PNZvuagFzdWhtVfhKGkCa+BkTLUm/GuSmmlZNDIg1QZHDJ5nrSyXAWytDaRZ98E0v2UlT5cavuA
32580KlpqfLchyJC5hOklPUDIw+7w0XMtn7oJP5ggurM2yBxp61m+yyxuZnuo37If/ikhDKrxkcD
o20zfhNef8pKK1sH2gTUguo6xpdvDeGOlCvX3wEGwsyZv8vMPjh9N+wxdyLnSIj3EoS76W5qLJWq
2tqUgtlcOYEphBnGfdGqM2q5jmpME81BmQwldoaUNXownG5dTa61djus3etZ++yES5FXYgAAqwca
lB9FG7MHaS1dTEX8jd/DaU8LRLithXpQApkb2uRswzHD2L0D2g11/EzDFmIG2vQp9ndqaY3Yi1wI
AoM3Fn+ZmX70bQFZzwzXhpOjMy2072roX9mQ+Crp4cQtX4qw+CqL4QeHASYYLqyRkE03FOm9p6ct
Y4iLxyBgUw9XrE8p4bP6O3RoEBlZcVS218mfulNDkDzwTXnoSS8tDIDa1mmv8diOSi+IflKKS2SX
r7ltbBMZwSbSIjJ9HIOnPMYFFDL/dW4RQOWhzYS+D45N2x9gUwIIVPheeLgpIPlDaoiTm2XbcFbG
sLgJhfE5jOZDPU2XFt3cMeyn/AJ9tA0COi8zfTFaYZzyxOr3LanPSAGnO9cnWxk57wrOH2snVmMx
KJKTn82w8DPUl/5NS7hJ48JFITHQSuxxW7Sj3PrZtxcRO4pPLLWDCVlwFmcvYS3n7vgG0UTf+7X1
4Vf+WnS8diC76+JCb4roUrTOfJmb6H7KXlwSmU4cQFLAVsIyJNgmk3O101ESkocXXW/2WEDUXCZb
PvCS+6pL2PQGnTGmjizfwJM3Af699F2IdtTLsYEIvYNIRvTfzHYSqKhOVU1nt30YSqqMoqk3MGck
GkhaDJ31RH6jHWIw2N92k9dsSsP4Vu5PHtYG68EpAfPsaN3H+RUIFjCGfr2lpAO7Z4jsMWzom2ba
NFk/4DmKW3EtcWOp+5rqonbXBg6uCRTCjas40Q4bW0C6QRSQx42JD70EfnnKmhC67h11JESZEazY
y+mYLLbjbRMNBzw1PvzWZ0JZNHLXW5iPnzQYLwdEvt6mmLU3M45BRhrZnakVnFWLTRKHvUdenmG1
BD0BbqVJ9WmkqsRzkVlpTnLR9OyMhFDlVuCraGXepgv0rQTg2nQZ2TLCm/dTkLWw9ZmtEpu6brhZ
WNw1iPlEudGnuFylVsj5bYfxOnar765jw7As/JplJG3M/kFws8kIbyubhMi+qmjHLC3etzIrblpA
X8PI5apD6gTohFilt7JvOYEVjhFZmO1BH6Iv7JbQMBHMIKaMJC7C38mn8rCSGP3pMsjaUgMURiqa
yTLSTMQME44XMydrGUiGH4mpzH6IASCPIZ+aCkJ1bm6aIU8hMmQrnCJ1mnoLfL8KiaJ0jHrfx+FD
XtbJBa8OE4U+BYNwuhueAWqQ/8femS3JqWzZ9osoc5z+NSKINntJqZReMEmpTd+D03z9HY722TpH
VmV2671eEESGMqMBx32tOccsLu0qwO/HEadnpd6JnXxfM/G977wPUTLDJ7dnpsxkILXJ6odbKnOX
UadduL+j914+GU2and2qnO+7yPoYrFNDGQNZbkNQYKTe7TkgsBptNoM6NFXSZ9FrJSfuYRNgqvpG
/eoHHXIHN0YaEkY4nNzG+FiWfvPsZPuUzhlBKJgkkX8e48C/JwgdJqTJjRwdojpYPiSY1Yoxa3rz
EVc/cK/e60j+TI1bsaz7pJhKcmjFdIIVDIJK6+K6lTl9vBoKcYrzWHfdA73a+Gxadn0WBb3Hivua
iGrQzohghggbaFajqoEtRPXLSMyra0DjF43JxVvTZMgTZjYWhVLEWAjgTHCUZCjH6kjz5KcI8vbW
ZySWbnuYsR8tR5gXacxMG72JfrM30ZhKHAsB9PTZWErjNOXLHWoX5yHxuLCddDhjUh4vE7fNXeYX
1SkTygiZpD/MZW5dPF9P271Ae+mZymHlEMTTR/eLOc5goBvniPF7l9lLdOZGcdf13nArooXicLQ+
L6g0znMeeQiavOvsDdYun1sIDArBngJXEVCIvkRZK15Bpzxlpr2fzWUIcxknIQrgcAEuRGyLdRub
ObtvI/++ZCAZzfqur1fxNCMutcwlAVDqfqHni1bfjqJzPtcf237FBt60HxytoBSVd5blSy/89WkV
oL9awrGPfkUhNQjq6pRK10UqGXnHySf9fXSNDwLQLtw3G1ibgqFaCPMz3grFzG0Hlmp6mMizfKyw
c0UTklyfyWmtU9K3qHTgdOq6bf54zM+LH2nMjCOiO3NtfMVtMR7RtFF3yuFK6kdF40FbZjyDMjJf
XdC7IDkqkNi/j1WJaNrFSWIFkhKVKpeWRmX8F80ClmtEfve/sukxWWmppZK3uEWyNljj3t2ywWhE
It8LSpAEv8OSA9Lf48ZaQ7df2quZGy0mce615xRUUgdf6Lr9YNukVov6LR7Po42Z8cZAjto1y/fe
XE7IPnX8cGlHGY0MvavK2A/pa3+meVZfbc0p/b2ZdLjcdrgYxnNrO91x7Cnajzqk7o80Y8HAzgLE
O22/9vdGdS1EfNhxh40Uuv02QqEp4G+7vx8MUNHR4l1Oqk8rrMI08JhrRct+2+2CeL3EJrmaBVcD
impqB6ST/r27UUHbPJ0RFRqPgyaIsvAw1nDoZ/c0Uz/Ie3e4BmOEXySh7YTpwxRQa+KBFb+W87Rx
M1zryKGnOCbjAe9eR/9Qc6X0p+Te5aQVIYJZmTGSuHbMJVjaQH9V295cWpqVgKCdu/b1N1J222uE
Q/izPXtvoO1s8mkw6LqO31zrZlzrM55ENL8BYSspNt3EIko+rwq+4O1YdkZ7ZX6yni3DIpiAqDvE
tx1WRPbsLh/PDjja0ZxIbNObba/oBjsc5PxF6adG4jAMuL1TXLe/Tr5tL/V1Q0DNFSE6WZHvt7MN
DiXRdtsb35K7g6BJdplnEYms3/GgT7UxcKikT2WBsN10TzFhK9dt4yjoCI1OZZt0AIKIq9P20KqR
vgHLUNIfPzmGgveBWYYUbU3oNfXedghrqwtna3x3fDGAHxye2y2+MNNnZrYFD/7a1cdLQqJrHpTm
LwhvEBucC/0/PN4NebsdrgZyHqergupupOoLRZOFmFjHOxZx0S+crMGSIUyi8i3ZwuQ6/Q62N7S9
l/llrM382lJE5jupEpjFW9A3AwJGa1lVJ3d0r5shwjMwVRD2XnRn3ybqPpIvjj2hbBsXXBQZJgfW
AWxyLhRwS5kJop5zfdtwTf+9t7gD7+X38fZjdGk8GKh8CiFlfPv9/1yRixWTBb9nGCVUnT9+29pb
5aUXPyEV0K5obc67X7s24G5GcTyD24OZSlD30n7c/9szFQqS66w32972RDVzH6Z6s9BY4JSQGQAl
8LPn7UgEJCFue4HVvbVweUnc5VldTqmNIGPQ/NPaEFJtVOkhq5XcWUxnf/0PR+/9cegSvxm4jCq4
fnrkuf/8estCyJ4jHf312W4fa+BrT4v+qLfN9M/edvjHU+hdOWdVMaI7+lqkzMRpSFwCXei4c88e
BU+W2Xb5WCcMnrPZIk2O44RWsx5dPAek5K/ddpFI2zP3GMxP9eJgH9dp8tE2OGGIqq7+tksZl4hV
3bYY6mdj+zZH/aX92+6qxzy/YyWd4tohupFBkls42zqoiAYj0jcf+S4sV/lhY4jP3Pqa6++Xvx2m
+hnb3rZJmvbLilQhxHBNdaVxGRkZsjiH/zmOpkWc/NE4be8M5DXeBr1BvhHOSqZnysQdzHIiIbbH
t43TdzOixq7C4bKwwluo/enxhQjHpDtvu7Nh1Xtq2hh+9OALFZNrQO9th3PcsQIt02y8DsW3ZDLV
RdndyLjNxuKuz9ikdyfTeIDL/edJqM9JFyM50ZF8cQ71t6M52U//dn5vu0NKKTRHh4UAmec10PNO
hWne/u1525mN7vvBdAzr+G8n//ac33+jNYFAw9dJ9ttjaRJzPVUzM9jU9v9+gdt/6d2GxDZE+6AN
BK6IbANzZ5qTneqLPNF7fxxuP7ByEii2NsP/dWQ+Lg19lW/vYFIPaT906Y/hP5orpqMRHP9zR+Y+
7WmUdOl/85/+7sj4wX/hRA1sT7qOqwMM/27H0KkBcyHxF3g8+He2pC3+yzVNHQwI/UMKS//xvxsx
lkuPxtaOe9MUvhX49v+mMSOlFP+JGhGBRznCZtbj+xZIiD+d+h11VYAecXKlcU4cVfwM52o45Xqe
UuASuy45iFEnj07b0bYhXBcRg6D4tuTNRZnvjgbobxu/XmhUb7uio0oihvUhT8tDZGOZT8kUP2d+
/XUQWNiCuOruUGEdEha5JM7s47Tq7kULlEEF03EpgxmPFyvHtMzuojkGXiwPyh3Nx6hsSQ9w4/ZO
VzyqbmqgMACCW0wo+hjMPijkbadmXW/jqP0xuRtcmH9oXAh2f0TgbZ/AMqXEdACqVZIhMeePeR66
k3dtu2D9LGYSmYhHg7tyV+f85yr63jeui9w+ulsD/A8sut2euj5JKXiAU7KPpL9UB0gu1LRHyPES
S9guihoVMnAhEYwD65xcFBVA6pOoL3w6qNJArmKhCCLhaTiSF0I9PZ5Ppowe5zj5RnYQkT0slbmH
ip+W/Bj05nLMyLsJe2NB3Ia6YCd1IWH1R0Z1cmVCksTOa6M+NaJM9kREdaEvl+NY3xqryU9ZDP4m
815y2rsXBMSHFIZUOFjeE4vXJ2rbl8EE0qCNiHHewjVDbm9KmlQ+IHtqn49xwfgUCq+Wh3Kpb22V
NgdXV8WmyO33iY55yVrviZkLkxGmibAIepAn9NJTk5a8ynnF3srngY7z41plNL3NSV3TmKzj+iUz
x/UbCI+5nX7OQRpdcPPU1KnR4C5dAWlXOCgjig/ORCHHJ9+4rnpiu+mR7QKUkYAL6zlcPawAfkfZ
sxw6tUuNCZu6UVzX+XnxqwSoTLF5Rz4GZcdsdjAutmK12TU0LDLv5rX40GPH+qlWrNLEJ5kHVB/W
3nBAEisdyYxsYTFPs+DddUWhzh65KZRLPXAGucrOkQ2YPW4Ea8W4Wi5TvaRh3pnP62oiHsqAWfsG
Ntal6veytQA4FmKgnzIYj4JIFzfP44sj1Jd5dJaDJbjVFD7ERIq04bQc5NTjJ7YtSFDodE6qnRPm
e9V7WjwvCd0vBO/LI9QWtEoGCVt1wKuXzpXiO3RIMq0OShOAKU8OltW9uHFm8aWBTRq4znxwk5eS
esxLQ+dh9O33goXQ16S/9K1zQxp1tRdUCqbK72xzlTsPEsRafTGrEShtmtrnBFz7sa9f4mZJj7Xd
nwOL/MvWIGpJIvqTKOYziAlHrGPWqYSO7U98ewlOg0FgAw2SGiPRIo9mMt5UGpHVXjQPNXaIoe3A
5C09NQ1C4zp8FvGTNbtH6bhH14YRVpKRDlQWSmeLJPI0lNm58cBmt/VyTKjuh5VLHOTUxfSlIKON
9oryL7hgCMzvJbR1OcOetvdpak0P5fJp6I315DR0pQyfaoIRf7B4OrTm7EEI/4sHbb2fqGabhge5
3H7CskHQeBmoWyOd7yKAJbnWzQlWf7+/S/EX7FPN7fcdEVzi9FM69SPRSF1CfmL/HAFrpv67ZzY4
0U3B0CwqRdToaBSnqITFSwNhUev6SFn1DQzJ58xGWtoDXA3Xvq3pUPvHmt/ROPX3LiMaQbi0Ogs/
lHTOwrhC/28E4ltsTjujJZwT7bQdTXHYD+VfSaFYfzXvUb5ED5IF1G5Sidw5OfXfbvZcWsNrcpAC
LVe0YBVrWQlifNupEUyfbRvZYWjA7hXedE/V/oyHxDvahQmF2X20iNUDlQNNJQchZpcGlaog+Jm2
9tvYQg+RVUqRWTaP5qLD1ue1PSRSNCeL/vbOtrNDxdCGEcC9JNlIFsSyfFvIFN97zXqOlAftRydV
iTS5t2LrNqnY4k4039UpppO2moajn5dX2cGLLeiKIQnvrOiceaI+NQPlUeTKR9nEywPI+WF99WZ7
wJcDxxkv0/uEGKqW3CLwi9wlk/b6xi0om+K9VemPjPXWLVLJiHmyUsdk+ewNuR92C8swx5/ZgURu
O+u3LkX9ZXZ6KWm6wYk5Nh4zmTvIMovpnIvpr2Wu69DM7fupx0GQDuJQABLeq2o1wmru2gu3lmdh
f2jr2nn3JjDbxRvQnPzDRDNsFzjcNe0pjveFmH4OQakInFIvkeP6yK1nFIpWcOtXaRAnIb6m3d3k
5xD4oqvAUDNDNO/oGR3GyKQ0EoOuKChfR3GAVg1BctDwKQ1K/Sidz3EZxx9EgnCr7xlVyoclkNZJ
rNRo50C8Wv3zaHUFxdiIFXEA82WOl3UXfDf9lQYN9E9IR+q0pNYHUZc5E/CEgbnNz0NDW0ObJgGQ
91x+rUlTqf1K822lsCHRKAZkKAjV5BjegY8m7vzJTdY3ckwI9KIxBmgHbE4GZdqXVliL4Qu6ZH+/
ujFFf9Ob9kORHRFfHj0L/yCITvoJ5gq3LoEGsTAT3AcmyldPZjfHNSgVgLLPHdFDH7bWAwo+9JtB
2z6kC4lCgOrT+4llrgMSkvAh66k2p/ISV3ytXiuhK4BmXDI8SG6DrjDv1RXyDroF6uT06x33hLKe
2nvOnaIX0Yl77SM9k6vf0PIvqEhchSwuBrKLwxwHzV3jdS3pAf257cg3Ya3mHr1avI5CvVmp4BbS
V6Gg/rPDKIrkLrd+JIsCCug8GD2mDHSjJ6ClUAl1J7mpvIs3Gi+ur54mTiM6wzfR9VzGaW/8ICTC
sifjYyCyx9hS8f3aozEbDgVwo2uQpkuYpNh16Zy/5Q0Xrw1pBgxPBmy/6t+0zQrlZBdhIONm5qEl
2XViNchAZEFtYSlg2CRKj9ZuD+U58noWqt1MU7imAzcUE1b1qsd511y6uf8arQiRu8VLr51j/kwH
5hnRChzLaAHbeDF2opqU4t4XFwCAK9I+jEmEutR7zzbNJ1PX38D7fJqRYR9XLyf5lUr8QzdVFPBg
5u89b83vchbCmMqiYZ+8Gab1xqtc9n2wMlabRvzaO7RyveBkx551GhWTyK5GKeOJBJuUk125vMix
FYhFnXq9ULbFHsvdmrZXyQjmW3d2GREklqfcBZvYQLyeMyOdZP6MjfTqwLknhZ7CX2kiHiSWqwtc
opuHcOxN50zamHlmSfKQBam8iTkCf+TY7x1KlrPbg7d0mLHgaOf8RJ47CXoS1G0Odg3WBY4RHtLR
vHDz5szQ3S4ZD6Ef+BVTs7OlRHILoKsgeG6ZwBjyp7by4dR0v9qDjTm9wwZY5dOljedDXCnEn8Rl
Hpu8PnLPSXDDxY5WQPZhyucJYB81ox46Cw/ckegfrcb+OkvOldTubmtQZqSrOV8rn34xPmv1cRDk
r8qR2+N22KqKDlrG1Ti0gjsI2m3oJ/KyOM5l4OI4jNmIiAhsrehs3CFeut5RCmT8LgKfzlKjTp7b
kco11S8tYBk4dwUgLtW+lnF/nd3GCZ12IEbM7rMbja77bGDC7jhJj3jm0LbPhqDbVFReckTjYRHe
sLIwaLObW3lPJmuMfYTFMrT4ysHg0nNu0oiTsH4l1BMKZZQ+WuX6uTEImayxXt9M4JcSFWlfn/2J
/pTn4vbwsvzURyOz4TrK7laZf5+zNQJcgtAL5H55KAJ5s5FZ3TEReQwS1YdmULoHFx+dNWKIopQL
zV6uj317F89gU4Gf0P+izeR6QJyxA3xeC9JR8rK4LQHAzE7UH/C/R6GZWAOcg+o2mLV7N8ExCfu8
O9kev5zsA+nLl1kSW5kGQA+9L0sNT1nkdKHGGvtFLWMo2QyjM6xM/LAQLcBSrVaa8ErvO6gGDwJJ
Q+EDhXDildOs78M1/po0y3LtIAVErGBYOLx1FDBPveS2Kgd1Ymj8gS7cfi7M8taVQUaIcH2BY0Zf
rUFmZDvNOSYJy4sgc6sfjuf79yY39j2h8rtssaMPRqbei4DeJTo6gjqMFxV3w2tC4fCUJu+9Qczl
2Hbz3bpmsIHkTS7X1Z4JSBu/BE6pHlnKCPT/9x51uFoZWHhTwu0gBVLZWd8U39q3JbN2xD5Uf8Uh
urR7vnNtajTHU9Cuj83gcU0nfgsUQMpjAY3zsAbHkcDOynMunphq7MgyxpifntH2xiFfOCy+2P8h
XZCTkyHJVaC1umtV/yluYO44mLlNLtKEcKyDXDiPCN3wkvGuIlcBYc3KfcDzoTaaZCH5/YshMCIH
c2B/KzMHRByqISyG7zJL966i3dnhg2SGSzrNWnIlswaGF5Y/zAvhVXH62A2y+Di4pCzgFyNKxjSo
ls4KB6+MLoQcOyHZqsyV+VwI+yo8Wmtgr9fCrE+5t3fE0j/C9vowUlvUy/34JIS6i/LZOvclt9Wl
hnwPFMdq8NEJCfzOVrAZ5cB8trf3RV3piVVfga2uuBxN9DlIdXYJyhxJQ39fieK19Dr76LK4n23p
HjE7DGHlqcusGtLjbWc+jWVMB9glMocAIEru03QxCjntAvMHJOCC67T8i8CWY9IRZWYq9ShZbDPL
zI3dmMn+oiL1MchN99bB8zkkOff42fIOMfOCu0pOTMbKFvYjMJWLquP7pul/Nq7hEhQxhE7hfUhH
PuzMMgqi6U1xWBoqAEHVtPdtluznqXvtvDgN8ZgRaW+71tEUyrz3QesNQuB3RnQygK2aCw8qBrJw
Ys4+dy6EndXAymYI+QEIK3NH5V0XQnfBOXrMdQymWJ7RE8FLU6cx1U/MFZ/6ObYviN+tLr6RxZgy
mWMJI0L8KUZyKGA/HZpgdE6jzF/sxSYOYWmPU9qXITWIYe9GC8qRGXy1yPurhxkDhCkF2rRGQG7k
C3c+zUZ3qk+yTn+ukl9XWmCRRouLfy6+M/P9JiXNdhrddzEkKhD/XG2iDMie6Rr7AQO9yXB0BmCC
NYzJW+uNXA4eb6GKwQM2rfhMa10lTczkfsH103aPhg5IytHVRWhHaS08Va6U11YY8so45cGO0scr
ZIfrtrdtUOlEIzF+vtsTVUebkcYIEfY03LdN67TIa/RmO2TwRmkBRIVSbCGvjd7Q7kcGMXTJg+u6
2UnaCQC0Inhyozy6bH+t1y9h2zRW29NPg9T0rxchBgifTiExQ0BN4Gdstr3/7rCf4EJVRn/ZFAGi
dMS1977VAjzkdrA9PEskrbnqforOJHbCw2FH1jETJ/1itz2LbMmCaf4RUjFtse0xIwWdnaXxBd+r
vJbxKH99SFZW2XtTmjk6JDLo3GGE5xFYHr3w5GkYbOozg7RRqsA5Gzt0pRrvVevNthdQn/u11/E1
bc8YmAAA1Omi9OBONnyRjp7UBvqy+njcKYG30BhVbGKgJ6/L0v9vnnsWoHxNtm5VdgTZbP3z3+30
ecgD/K+60b49qLijcJZgo2Kt+/S7h77tBR0t9d+PVczWzxXtja2lPrjmdN02haG6Y+6nH2dXl9s8
8yVuaWBsXVUYSahXRoBpciat8/fG1E2RrcnaBjjnfIF6bKrd9GIGICsGI29+dVqJXm6vHnN0Tmj0
G3ZHo5UE0mrPxIsgE31o5CASgxGHha0rhFnpTvR77eViul/GOKb7D33j1Cbgx616uiq92R736xzh
ADg3PFj+6uzrodIzYB0kuqWaQv8eOZ9z9BRr+cXM7ifd6sihNPVnpDXj1fBAfk4TDfteN6Z/bwrd
RcndZT7Wc/W8Pc7fz1AMIJLQEoP4ny5vU4mEKh5ak2Uxm1Nc4xlySMzLmmREoq5bMv9sKv1HUQlh
s9kefLK0UmHrj2/N4q09PmJsZQ6t/0BnLOO+KjxCzLv6Y01/NcxsoI/GnB5iZNCD1kNbWhlNex1l
bYzsJRleA62eTrWOOkFQjRUT0FQ+URfBriS16tpDfj0hw46QY9MJQ5cdLajt84EQRa3anrR+WznR
F9+rn8kVPCmhnCOkwQ8tku9Fa7+j8mikWXKqWwR2i5pZSrfDfTLYoFqQjmfGB3RIbThrzRpt+NcF
kbmVoTYfte4cRnhwLBf6DijSfa7jUmvUM1k8FIaNKRsdy3nSSnbyIv1zptXtrg+bEbV7rWXvWv+O
2CrQevhBK+P7MlYMqcWHuiFmEzHaX0zpxsvoMCs18tc0R2FPtuS4FydVLOATHU5BV5fL6QwQ5ow+
n77m+JjV/Fpfq/dXZPyW1vOXLRbWrKvcHQZh0EXQHpDqDpgACu0GKLQvIMMgYGunQK09AwPmAdAO
0QGPrQV5y/1mFK996YGt7VxjFxQsuKTf7LBWYrnAltBrfwLpyibxAngWvKq75JgYAswMSrsaWu1v
sHlnu0J7HnrMDz0miFbLFLUropyMz6AM8LDV6wkjK6vMSp1Mck9xNeE/dvBWfMFCN4ACBMmPRqf7
nGofBrV7ahtYMzwsGmiIyJBxpRfW1Uyg6vSaaT8Hlaydi8Ej106PQHs+Wswfc0yOX18ReeFxfyN5
cA49c3xTjs90r6UANbjfaNgU39EDf6k8bFaml3wfVg9jwmqgs5/4Mox4BJE7Vd/5wGmzZiHRnyT8
wLHxrPoUK/muSvUhnUCxKGh7cfS0Ep98mEfqnoEJxjKgAEJZAnYXsEHCtpnp2z4j+Mg9OKuDkPI7
EqVzJGZCiVQkThaU5FNg49fr4i45FXP808pdB0VJTaRBoqtr6nltsdQTOg6fdmRlhx5pZ8L0W+ys
PVh98IkVwrwDDFJPA3OEtP9KreDrNOtwOGeG0kqFkVYIt5IkhSmL9YkqR48PHTmzhBmiukqCuuoo
VFFfJYEluZXmU/cC/JBAa3+6Zwr+ZbX84eg2C7yrUVEIbQ/ATKZ7y8qz0EH3vO/uubQ4uxwb6kg5
wmtzvthlWp6r8aUuscXjWn0VZmlDMh2+RsaI9dERBWt7TrMe3x3jGRMf9KVJUn2J+WJYhzuHOk7s
YzbAYSIwBmF3dukq5MTVshYIeXQTirzpdeGVRo4P+tyDJ2g6yT0X1063MgpvJEXJX4AGl97Fsorm
WOgILw8E+Iv9RKx9cbC8GF0SHze1GOsqWv9b7NfiLqKjz/LceWwkICQnI3WXfKLL4hoxKRNfFyz5
16hxEIOS9BWnyT5NCvMZLcGbSwYFhe0KZzTpWlNzaXwzvjG2hlVNuvbCm+0GN0SSiJLJbcxD0mgQ
Iwl+zoDZeZG4lmissDR5Nwz+JRl4QbMDy5a716EXlnv0C+OHAxsTtJn4q0PxNq2z+YpKbT0mEtge
c6OP7jQReZ4rKgVRPoaeHbjHMprFflHUnwNtdBqoJQcUuqFblM3jbOyKark2iftpygf5JM490R81
Z17UtM6lhloF7MFFh1J/qmYyKL0BglwL0SX223Pr2NW+yh11SBc8tisDuyxiEqLQmlkxt9N0YgQf
E3UEbHUnLeeBAYuAj5TFjcRYAeskdFlcPiTFq6NSZ4/l91WuWXQ1SPxqA5IOezNdXydFbNkQgY9a
VufSSfehXixKtPLYWN1yJonxzk6D17xJu/3g2/JkIvWlHoIYeEnvVY4WuGP6aYOUwd/8PTb6FcvF
jHtbYah0gB4mlkEZaz55Aff/OulCNeCcAB5/n6ZdH4rgMwo1ot2GwuSamV6TCGDC4l2xB7EYaUg9
8xbvw2RDokFkYZOGt8vox7Dgg2WBguBbXSj4JyRqmQliD099S+sJCkBnvvQzRpBBGrsS492+rOPp
TonxsS+LnxQDbUzqm5BA2VogElHH7aG2XjZdwfaDbbPpCkqt6svi4pW6ZnZMQEdct03bMjkdGXR9
Mkh3DrBuWFX2w4TTWwTdS1n20yl29lhHr4XqxpNbM2fYNhEB77/2FmTdAvN6itciMg/NHPpQqNNG
0loZDXVbSKQ8+TQmfHPFgCTiMKUmSZvOjg60P4lDpeUX20CMoToQQRnl9yXJLBeEZ48JgupTAPnP
RG/UzVedq0QMLClPdjrrQAtIDhRuD38oe1wcFaRl1Zft8XYtoPzDtW98/7mlfA+wkPZkmr9M0eAe
BapxBDUBE2tQPIOTXhs5UiksQV0HtLJQ2TIRcnvyl4vBmYjqIE9cCgFyXhTlzYKjdlvNsbzZ8URF
hOVVvKQNOfTugE8atjGufXozruwBKWu9yiYe2fa2zZRpqd+2C769vtZHlYj8VqUUhubcIok5M382
I8I6wNo9hm8mcIuZjtjn+/dNWjUYwBU37dR2yFKv2bkEkXSEUu23b8uL0r+/LU9pP0/W3bWz1x58
GRj7tcsgGHneQsE+haTH4m+f6j9lzxW1c5xsKx9HFk/PokyNk2Uj9coiJywXpoG/NxbcsWsvtaRw
291+spA1GknWC3melLdkiPG7VOlDlTRfMG9V10UgOd7naXdvVBOZdb8fG9z+XplAppeFlZ+7DvFx
hs4zaemMqZ+27dGPHvCOvU4ZybuMnNa1VDFXQr4ztL7B1hKnbWPqJcK62igPk2g4BFZJbUbO9TXQ
gqhtb9s42YzNaqob1PV9epPKOGUVdWo86NYOUdJ6NfpTFfWAGYKOWh6IBHJ7Cd+lrEdnzh5gs4HY
5hzTU/1t46UwgWXsPRAvIq9D6v+sF6qk3NYvWjo0WgnTcKZwVcq5U+tpuDZTsWyZKRtoTQcNO8BC
s5bijo3nITTHhYfskDXPP5uA0J6zGbOE3fSJfK5luKbGX7ZWZOKFZymjN8E/e6DiQUd6nKPOkPhH
zAoPuRUhzdICEndsCQB3m/NhSVZPYCER8jyghVcaBg0xiQ6DY7Geianjbl9ErCWZxQowdYeJwD34
tK+pfAwTTXym5E0NIHwLWmgt8zbQAqJAWc7GadWKt5ic1ILr/Zx4WuMYN7U6jYt93uRxZRO9REEA
SlJ/9VNZIrv7pYnr+8g+Rtb0TGIC7RxvZK4Of9Zy7IEXq+yzDxR10suYxnDw++b126Zcs/SpIVCk
a2DmiukDPai+wV835dt2iPFgOFnBcMF6xLKOZxwiC7YB8l0GSkuvBYOkTblzjKxA+pXOUELjyUfN
bVvjd3JkXjLofMdNgbcpCwuMRYxKemlK9jY1T7JxW0uBCCfRK700lBU2Cc5czYm21PASa31+dr3V
nekeHLaXnrRvi1t0l+2V1gXF4b0lB1hbfIW/VH2bwK8tDjRng2PMH6nFYl0S97z9ymVMOZW23W0j
csTq+m/TqtK5Ulo52GuZ6O9jpax+X9nrszHmX2Fkntwp8U+9WrQMVp9dnCEmjgvIbdGsBxf9WGdD
h/ToQhy2d2x7Y4WjUyssM6N/W20TS+wMt0Z/HMldhRjn6pHYdh16Im+m3Pp1bW4vUS3tuHOhVx3Q
gjC3LP3vWGU/Fbo80rdLfHJ1KUUf4Wx4J5ZRhZ6WFUe0D/d2AuAW+iqXin5Z2/WyHW6bVf9g0mpv
hQWF9QhPmRejPVqWvAt65yG2C9QlfLuZp5O8HSShjXXMUxaBCn+aKsv86kIyYyJMP7xZ3riDGVgb
UUajjHw2iiNpbR8s8OHnIB8fzMpk+RCTycWa5jBTa8H+3d2rVDwxg6AYycglCzIoO0USdNoSjG25
lK9bE2PHZFxlzacqwY411DWRhJYvfiPfssH94hb+Q9uYASECxPsSNmrzaTt3RbaupybLuJ2L4eo0
9a33mi/OSHRA64gXQ5u1SryZ+yVBY9CXADQBNo1KlmHRkNiMIBgNOpRLy89PkIA/jcvNaqP7umA5
KSGgpHJ8yKaCPJGCcda+H6eyghBV/6Ac378oapUKPFE3J8tLEYnzwHzMj1sAm0t18UBCH6DqRoeu
cO8p0z/5GTh67xks0BxixySLyU2BmDIzTjHyhrhzQ0uyMGaSykRlmMhYrH9wRQJ2h3FLxCRcESmI
NukzYs38HvkD3YLqRh4CQRRWdVlIrvleiycyw+0fSdSByF50i6dmjooP4uBP4jW2jceAwkWYmXl+
cafhLzNgXt8m6nlue4vUGSM4bhcjRefxDO2a5lsnTkhMT9soEnQyW/fbLl4A0AILOH3tWVgG89Es
VuMYJFVwnUtPXP5P6/n/Rd+whIUS83/Wej78VN/e/5O98eu//K30NE0AG5blotC0PdsVAaiLf7E3
tPryXxpPiZDTZy5o2zgQBDCO3xpPhx8h0uDntpS+Y7r/G42n6djeHxpPlxw+ChoysDCeS9gf/wnf
oFo1q6prrHvaabihOyfEJggeNdAZPMlY7FHJ0WUtAcsmICpogg954twxVYfZJLtPUQ3dQDkx9jhY
Y9Ugu5AORWMQ6kVldYWjy4S2lh1wTXP+ZrISoxnThyPdbGiJEB8F82dFsaEYzYpSo/epK6MlDDIm
+4FZPUU9EGHTR9cfM1HTE5Kaqgss8mVfrWkGZHa99lbin7tsYAScW+zf9kffiomkQKJ3NDsBt25S
2BulugiQ51cTPdQR61r/OsTdR8caXzskFp8tlKUQ6R8CP+oBB0/dwVIT0fEgAK6+3T4mHhGhi4OY
xYnNH54RxGGE+pNRwjNvkbSvhRjLJ8Onym6S/xfI0b+N0I3xtxfPhFQAPSzJHJbi86ihH+Z6C5zi
XEdx8//YO4/lypEs2/7Ksx4/lMEhHYOeXC2oNTmBMZhBaK3x9b0czEpGR6VVv56/CexKXAHlfs7e
a78yy8WiO13OZRhuhr4SDLuGkwwN2p9kIW5HaMzJ8GozvEak4jRY15g/E/l+5wXwCpd3OAEhLNBj
0K9JLA/4Bjzgamja3IbyWDtCxK3jnkDOhBjOqNy3BY16Gk/AiQXtgl1RWfzZ5WfXiVNdwAOFyIO7
Psp3s5n7O8/6w8GMuW6k6k6bhIoQ/HwVgVBF0zWR5zrobUYy87WF6JL48GnEFDt8us3wOtpZddD8
YBvEJPd64ByjbnQ3+HCxlMUpUq88bY4zgyw70fFVY8ZEiEEwj10obpdBTxCzEBF18LKtdpc3ydZo
ZX/quyzeR8ivVibSgU08m1xgNXFT1kNyaU41tbTau3TSCaC6m0DOChiK9v3JvwliLbpMaZxs1H9T
zLH2ABCjTIVJHRRpCFVOjgM5ddSyc+z6rgFIm0bU2beL9sK9Rz8THEiegU3RfdqkWF3SfviRY2Tc
N5Qdd/CQKZXKEDdfqT8HVoP8EkUjf49/nnWvYCgEhUMLrFXPsOfKZDQyZEF9NnHUFfNgPiel3EWB
e4hqOzljCaGm5JnnGHHFOveteSOsfILEFjx6CivmIRa98lpStcgyRUI1NnsQxdnWFyMQbrbiwNRg
H0ZcrHotGTdOZaYH5EFcdWwY+00tb/jWB+nAnwiG1N5OPdWpNMmfmSY0F5Lr1roxH8w07F6rLr9P
g/wRoEa/KYhEPACOIk9uPI/9EJxroZXHKawxUXKVZAI5zCjTIgadQa29aybN1gFIHtFMzbYUnEOk
3x+Eph0Ty9Sv6ghwgj9rGNqj7NlQzmcgpMWGgboaeFOsS6lLEX8tL0LLINKA0xVyw8ystwGO21c9
FZetLrufVVcWFy6k3BmPzA5YgL0KhR+eG53/YDJIhdW1triMNKnvQ794NezSxx8ZjUBYKDjZTVKd
AGFTW4RxuZm1Mb320SsfHBfpcVRa6aWZAgTpclQBQY3w1m61fms3DVlJjLW3lRMaG7/O3a3Wj1TM
Uezs6x5AZpzBand9/4l+WvzQZcW6qKSzxvxiqQBJeSp07DFBM9/wO9vJ5J8waG9FvUGmSkzSJJyG
r0Uax5e57R8b1+JwY5MTz0X0EPVYhhUjrV9gpEkQWZsshsdQTj0RWiP99LakT+q84Te39jJAZAEv
cE17gcwYgTxV5BntGLUw1aILG2Ty3/eXW7npIHui9frP56cJ/+Jyf3n+++7XK5cH3dpjTctTv9xc
nhphT+yaUdwsq1hesjz+2xo7prInMzEe5bshmXB3Qs2rSclirq1m1183tYKby/3l1vKiZfH9nsRl
jwB6ygtloyYq3099v+f7seXdyxNuCvXNp6OyhpOMuHh58O+/gbZ8r+UFXx+3rOWXm19vWz7l66bp
xWcOd8yO6sf8vurl/rKOv/2tX6v47Xcu7xlrv4ArWpO/+9d6v1/X1P09fal898uvWN729QOXF35/
9Pd/8vvLlxf+8uuW9/zyTb8/8eudv6x+WSmliJbJ3V/fsCxJTLSbFCGqofFPL+9fFsz4GqxzauP9
8iWWp76/aOlZxzK16z2nwNfAJifv+zkiI3Bq+T3KemDPDh2/mQ/x7cu4yAVhI4G1liEmjmqE6Ao7
gkY607y4THGvjLkqkSyPfj/V4i/bO752+u3x5a6t3rys4fvZr7U0zJopt3yvESjPKi4pdo0Vnv5B
38bK0Bj1kirfclOr8GR/3Z8iKrlhHkl40n89mBOXckyK56+XLE8s7/NhOu9Gfbj2k8jjPKDqeICu
CqHK2Zz6CbZOpXeuEmbJmB+xuqlbtfKxmR2zcgup7MbITgl5F5Hnj9TKON6XQ7RcTgWE8RotRSdM
+WdMMlyuErYZY+D8KKFdN03/021+ciZH/ZFPb6lWUr+BQEfGnVpMqiiyLBxVmfy7u9+vW97G1qBP
hBaeOlWHZKA8j03jHi3ipMB0/chDr97VNRXslTejWLPM4dXPnPuCGjKIK6Acpap5AFKg6qUciMvd
aiRox2nzwzTsTYY4J6lKBWj2HXrpcbP2x67DkU6hZlk06tZX/z2jGniwioA/5p+Nd13dWu6W7Sz2
9A+O2uiE52Ux4ByifMvVvOiFhg6ulvm5SZ1ixdBNbha/+rLAELMyBt899KooNf616Ci5lYIqcVmU
Bb1k34z2zujc0JWJzpM5G0TEIxYfCR9xUl87pLQaNHvOj9ZSiso1FHydUySbfmaw2ZpxjRZUUBxR
YYBaQBxZNsQ69is84jBUyccdEKQ5ffUqSueyZkTC5Yz/LR7vMoFMISxDcLAQY0mYr1of3ITjH3Vz
ays1yiKnAQnlWgNlCSEZ+i1Ga1VzXG4NDm4rUCiHBQ1A+TVcpUKHj/OXPmVR9ixKFQ8m+p45wWVf
Eqe4bAP2bFKhKXnDqEmBZizCB1eVSYdWimOV3i3+b11VYdzFFO6n5gG1yoDrie8wqYonOHwqLwuH
YLmfzjlDA4Z5i8HbUJVgG/ZEdsCqPys7CKp45ar1shFAwF8L8gElysyM5oaWi51rW7TG4Urz7gkb
PIKiqT+Q3oW2mn3vewdcbv322NTSsAxHOqlSnQ09sMyMGXcNo0AFdFB1JvWTfrnvEDlBonVIs5K6
H7ViVaD6+jmLaW/5x9XCK4dYdR6QZat9avl5yw6XLaXVr+2gnpH+0QopICxohOUHL7e+F8tjbQJM
Bmnzy4JH+GImqN+sLYZkqbzJy4MUx0GytU21WY66ZRdabn0vlv9gucvVhOFqbKH85WJvqsUiylkW
33eRirzic0CmNek3bTTY81qqAuDXTRNCzKqXtrX+hhzEy16tFobS3nzfhV6zy8yAIquiGSyAg+/F
pIUMdxT5IDBktWe3OMmBcN5VMhg/W32qiZahrr0swhAI9+izvZqKvGDLyvdBA9UJDQb+PJy5y//3
jZ9YHvu+26Y5HY6aIGDwnfsOK1Of5OxGM/W0CYwPqY6OsRrLuNzEUOqJXLFFs5+45i0/yOKQtgvR
bAa9B4nfMAkkwMxINwYWKo4sGlyGRofbgu6kG9fSd62NgbCV6Cc0WjS2u00S6nSFzPgiiOKHYWij
bdCU6VbUiMCWL9slhENQfOKELg0H4zbl9a+jQNM3fd4jqcAnsBkqEg87l9JcgPBq2TtAkyU7as8P
C6Pua0uryvj3zuBCQDhZ9znRKevaB005qrmRlb6PAimdp2KUXbXQmAySrpzAAcfPv3SnAm+ITime
zwC4v8PQ+hDpIY2u7qkrPQKb6jTYVKnpo60Na4qgwr7Axk4EZzjE59bKuz1k3dsq0eq1NaPjZXCo
wbC1ig3V4Q44uo4KFoALIK8i3+KfSQ4h2nRRNkczNrBu5eD5lu5SazFYtXzlrF/uC79A7AA9cOPB
GlEsEHDQQlaIwBhG62qsPaqrqmuYzFQ77ckEO4ES4yrNLCrNjUfVssbCWtcPg7M3mfaSPr3ATQoe
TuHRb5bPgeZkriv9IstRqyqXSEZwgGhbRjoOWZYNEsRaXd3RF1ISF4qt1YqLUug6CjD12PLsHIc4
bJv2Iew418xz8Oj7qY8oIqC0a/2YLW2igB+IMxY8N2J1yhdwiqr+0dYaAwEqyYOAcmO0onOzXb4Y
zqgGxphxUXjFdU1dYKvP9E+1z7BhpWHVv4gmILxmaLc+OtFdLx287ijpAnWmXBa5ptGUATFhNRyL
UqUON/o92J3ooDIc6RYtjdjl1kJi8D1Bk8nqnKPbX7tyjLdxiCQt51yyzWvMnl8v4Og9Js67S+t5
18YQCXuKxT0dNIUQHL5+W1ii5dTHQa4qR5101aLP6I31FFk2acdpZpqfi6l+CrR2ZrKNepSGBX+P
kzy1oQMBI0EvbbrRhNEglxuzdAkb4+qw/DvZpFpaVoQ+dtYKD58GuFkmm9lpuSUXeu33gzhgMXQ0
0znT9JCmMy8mvyn/evFyd1ksL3O+37vcX9aaRHm4B992/v11y0t02PZb23E+v967PJbFwzHKcSTn
9keiZ922SBGGDEUbbJANa5vGju/J5ZwvvVkkdzh+5kM83MW1BwjSQO1Tu6qEpk07NNNIlPWRNof3
Ixiyp1nlKs0q9bIbUYmUM2LGGQw5Pu7yOejyfSbFlpKFta1DzMx1HhCaZfZkS9XjGTpM/eGPACaH
0ntbArKLiZqS31fu2mpQQVFIrbeanoynoZ81JEbhh4j3ozStt8aUOv7rwb92w6C+9IWGACCJpne3
ji7msXAeDWpfB0pM3U70dv+WaOfl+cFMkZeLIT0Bg/LvK9E9ggYf362wQZOTEYOEjrEhRBeHiiq5
vAPrvMsNX78I0oJwJpijx3YeAI+qJwmZEGOXvBOzhjhwxusUB27+WIfz1bJW/jV29ci2LjFwDNc2
dWHMIXxcK7VX8uOz+6GssQ5ZfkK3HBuV3jGuL3T6GaM3v1YCK12e292hwsX0NJThcfkRUzuQjNxE
5kXZVOKG2Y9i9aozjVNzmp9yVEBkVN2C0id/m94K1TW+7UxNYfac5CXT6nnvjq3Yi7QLX2yfgqP6
Vt0Ujpswdozz4EJOtdHVfn1dC8o3Tv/IvCFGV1zk5oTrWK1yIi+1H23jaaLPToJlgf2paYfXDOzd
ssqwkDGIJdM8NWTb3QPTfVse11PCD7LAH6+NKTMvZ6cdkBPwHURYXMlUrx6pDBbHZqyzndCc4N3G
P6A2sFWxOyGscY79oHcPUTLfLSscShtnA2a/q3AqUfmQ0/K1AW2Jwl0Hk4vxI902XZecBE38rw2o
g+QPjeFtdlCsJQZqdkN37cfZUPlbfJuZzCeCDdjFiGP2r5fdbvnhVqV/UI027ix9is6hhFG4fP1c
MLw08BJFBdGHJH/vpqq0jnB/vds4oMDqTWb+kXfWyYpD43mUc7VjohzQ4q7H20BFtC2vgJ91xL0Y
v2hEze2sqa5OJSek20azBcdgVnxEo7X37Wh66UDgb0MTMhtGAsp0hYNJmx1tWQ8EWXwKafjKaIsM
tMCUJ+H5zc3USkqbaj02UX3xoPWvqU0ljJyHjPFDHt7UyNRUMEDxEWTFJtB7/7XxXJy/ZTac0d6L
a8rE2Xr5FBx+tL2m9o0cOTa3b3Chl1l1DRKi/lqH485M2235NleutxlLEV/kBXXoNCSaZ/kUFG0k
Tc/Nu2zwCMepRW4v6OYrGwfv16eMnAO8WL6nhRw3OQiGC2gJ5ZXb1ATYqS/q9VjpzPRieYFeds3G
BQty2bauhxa1Q3ijXuXijIkn90ffOeSRO25zScrizC4oYkr4TfqR/vmFCoGA0hrMS2yUxWXKZ22S
ehA/qGsuv3qsdLnuyBe8wk/mX0RR220qE9lopp2XTxIz8Vc5lzby6AA9dz42OR+x0XtvPS8vaKZx
godRWVetmMoLq8GE0QatflWgNKbETJlaK+s/aOlQihxa/c4NwpJrG76hbM77u1li8+mFU/2BdY5A
kc56R2CnrVNcx7R7bTiKfMdtH0fak9YGd19r88L7Uhb2E8Fx2pZuVnJ2hWZdsTOBCw6l/y7ZWMtL
ExObHa3r6s4urP5QJH56MLEt3yGWp+euvhumEIw9Rv1uuUO8KZOqvgJNMpwTAhlo7pYo5AjUWF7K
0fPQIfh+orQClJpD4lTNMrweCo/0Tz1vfph4wSy1VpNJ7cppHe1WTJNxYPCEEsQx43vMNzX5E3b9
R8ZeSWCU9hZr2I0CYjOaACziaJ1bJNbbKOPwsmbravl7iKR66vU6eiL0DINZMIqTAZnkemw0HSZv
qUZGz8srZ3Rnq64X4nYkuOMwkPewbXtS27uqux8gSXz931OQbgvLm960uGw2fdfal1gYw4uxw2jc
+W74MnfJ5fJbvNJ70fvOfHRDrd/NuUSdr+v6tXC1gT43O5zoL5c/qGImtwrmub7tmyE5YsOa9hA9
7PtIpT8uL/GdYCdpV735MOaVPGu4dA2ilH1L5Fs7atoXkYnz8lIqde/kIXKdzNA9u36aoaoei6ND
zt6tM2cTxVfT+uiyemt4tfaa4PzZDG3RXIDtDa/sOIlgpKbtj0zeTl1mf4wazrPec7VrM9Mx1lRW
uKOL3T3Xw3S5rAvmxKcGkOSB/oILSLkbkXZy6XaDjqwctY4+8g7j5IsXz5777eyE4zme8+A6awo0
gur7LIvlbhd42pXU2ZngLsFcUW9T719eYQan/98b/3/pjYMHMv4tB+npJ7G4+X9jJ/35nj+b4674
h+WqLrSpY0tVuq6/muOu+Q/LtFydADCBkRJK0nevnIa44GFCJIiPEAb9+T9xSJbxD9fwBBgkAEaC
pAv3f9MqV33wIp3o7x3/+M//sA0Pp6EHEMk0LdO1LP23kAoperDhhbQPgeN9yM5FpHc7i2FEsIjB
4RfRwJ/hJv8npxlcRHnb/Od/mGplv3yYJR1osPwqD4oTiRu/g5f8rq8Mk8CmA/HEhLbLDl9XP5qo
z02FLeVc/0fT6McOtC5dYy+XL5U2HtNMmWb67C1zMzjRzDcpBw4ci+TnjQy1rISoWAqMj5HUH5C4
onZ2zHOU2iBzDGL4urpZ11Yi10sQVmxDnw7kYaBnRhdrIuNcq2/+/Q91f1MfLD/UdnSpg7kS6BB+
+1eZFqWjmUjvMAXWV4KfGZP21oE2gMW+TkSq8LTGh6Wnn2lkHsqxvtGjnCghn4xp1Do7VJhMwbNP
QnwuQO5gw+Lqgozb3iY5dcvJIezOUIq4osETkonnpAuLk7FHeEa5RGLfdCzF48GnVrTmJbJ8wjNK
c0XxUijnnmboxY7y7xOC5Q7lYShV3T0b1mVokgyRYqGsxUyDWYF0Lb5225PpOKiAIi8hZcgN2pdJ
RSqFYEJCKR6xoJFdlAMKll4M8gpxFtoMm7dEnyKeDnk53CxBw2FDewKR6DT/VGFSiR4QB0BSNoF7
92WngD9EiPGz5GaykteiYl7he/07JE6ieRxi5f6HbUXCy7/slK7FdrI9OHyGo57/eL+L8oBdWPxf
TPalmbUzJ84Q6Iuo/AdyAN48WCG9CqvPCSBgbkaJPLDI8OsroEsqkWx2oBZobkHfrGWiEB6CxJTQ
+0P9gIBz6w+GsTGiAQdA7mDIly9jg1TBwNe70nuEUyFVci5X+7qEA8icnQvXdCueez21NwZBSXbs
NesysqBLuiYIUcYVVHe0bT0M3na2vB8ESowns65e0jC/sBjRo9m14w3O+RV1znNmlE8q8zcr2PFc
6uTJ1F9EInlrbKU+mZqdfSr64TgZzsYQ6RVJCded0V7YLv7W7GTqsMpbvO9YKBwcFWxFK4cnFkrv
VhekjPoTbdkwjq89b9q4Vvqg4p9knZzYUHdLxtb/sJ3+ZjMhc/fIz5YWyh4FdftlMzXoQrvJHbxD
ZJKoBmuD+KrAJu/JKhD531OXevn3Hyj+7iCWEmmURWHV9uRvO4bdiyajl+8BPzfP2KluZrr3MIA4
GJy8eyYs78rUEmQesntJJvZgJjXpGlBYsu1yeST86bOB7lIpqvPrv/9uf7fPegio2Fvw2nkm141f
/wxDNHmeaal3cJXQsgi/Mpm5kqFHxLUFygAxfg7y4n/9sZZOopHtSlKUTOu3bYAyz5DpACFKRfeN
tnzQS84HklhFvGv+NhiTfdLIh3//oZTk/nXT2wYPu466TP3LNSoOBAM5DtwDkMl+HQXXwTDCwBnS
C2QoJDBCfEF8mtDleiQa4yHBiwjHgGzGwtU/hfDOWc80CnYEuRghcYcxPreYk4yvJ9M+YjWp8Cgz
YybP4wlGqk7YKuAcuockVVp00tfpFD3ntXabW84JZDbnXzfAs+MU24rP3aYjNJrUcog8Glr2zRsH
I+vGdRog52l2hIRIZcg85zrYlkLNAhHz5gTHmSStrFHbEmqMb9SR9UerPyZlMmz8brj2iE6ABk8p
nlnhW0tnI7H5ZgMNBJxCTcxpkXabJa1PyGln4ZPlFkctyWcZHpIk7VbKhki3ZFInHngNF1bAxUC3
sGlMbDZyazSHOMdodFCyp9MDaurHTiWMp1xamR9Pd27LNafSSGzrCGRe0ud9jz/XrswXBxNKAgF3
bUM1AfBX5RvD2+kyTA41tdWiQ/c6WoGCQmRfTE5iyYKfxd+MI4RhMWb67ydtlIJCsCOCi3Q8z1bH
7i9nAwJUKc3M9XhAcUumt7mL8/6a6tC811DWMQy/Rf/PEF6U+OqQBYetezkPM8aoKjhOI9EG/TZF
l74K9ZywcqkfhBw6fElxt8tiLkSMVdb2MKyHLqNDoXfBRWGIxy5G3mdkSbWmoMUJfdN2cU48SO8x
68J2pdkfEXr09UQwydRkxtqWQ7BhlkDwsmsjXHIRHM2EVOPF24XZ9NnC/nCNSMe16qGsPdbhQGTg
UO2iHq1z0bR7I7Hqy2K2/ki0xl77/vQwlmRbcc7aFuxODZzBcr439ZCok/xOQgWitITZoixgt5TC
ePE6aEMGmeQ2tfNV2nnM2GJtY9M8xMTPECsQGUU7oCYdrEUtz7td2GvPDtbJsQ6nvczMx2YuXv2i
w8rU2M/11AA6TqP7GD4RFp11hUiA7B33QqaYa5xGu6rm7jiCA6La7N7yuTSZXehJXX1sMzmtqnC4
N+PyYPTRVuKKQa0wECQTd9Ak3bVLXObWemqHtFmPVX/HfPZzqqJiD7FwRyYDgLHSizeOy/f24/A2
ZGC9dm04bU4idokXE2k8G7w3nNajb3B1mkfSFZxNOhUJukebfy+au60PD08LGHyVyXEcM/Zk3gs6
anpnaCYJSyX3s8XtyOhU7CzhbyY/JvRHhKDGQijegdNfN00Z7fo5Alales2xWRxH14PQWbFLUOCn
41tb0W5QEeammZXEIMeoDxPjTKdHP5bq4mzig5ApgA0SNcJNIrKXCfkaULTwaQ7S+9iuzlFM7RTt
1bpKyJxGYHjIuuqQVibmvXI3uPY+tNgZptzaQKokN8MeQT2lByKyGD3JosOd6t16gVOuM62/D5rK
W5eifsw4XJmxm7fh4GrHvknOojHmdygFTsJqVKbevvStJ7uyrwjkVunSocZpyNzDfM84yeKUINDA
INJtoD05bewieswTZq2iR/tX6AB10vJxNCq0rV7abL2xMCmZ4OrLjJqIFq6lIfqwtacRRBHC6wuI
XZY5BrphIt27n93rIirPiB2upx5Otqa9Z8V4y6B1xdXGXUWmofTxWbUSfv/aG/kdHi5+JB2ts01D
sKHHa/SMUOkkrgq7zHZ5p92bPmfmOecUawX5ocFvSsD6bSxxETVyuGs0TLjE1oVUW4yLuW6wnwmO
6lbEhymh241t7hUlbgaGjOgCn+6jNsSXCVp2XMr7qipeazDcqwbk+8rJJhgGfumvxtR899qTH3Z/
VJxtjsAncYyjcGtsKn1VdU8M1fF2N3jhZTmZBl71/FIf650Tk9fkhk9J1v+sXBy7tHEARJdXzaiE
uK9t1cFJNd4S65RQ5gSnHYGkK+JtMpHm3tbkcszu8Jza9qZrfQbdLXDb6moeUSbNuVsjj6YkThAZ
UujssU57FxeF955IFM7Yoe/JAcSh4Zprx8yclUu1bZdyqs81aVy3dTpvph6yf5Dg40hGsYfzk+x0
uHCoyi763H8YiHgeRjQ2fRMgoTbS1zjn3wmtp1IfsguQ6WhGHdjQDG0JreZqosV6cltqXn5wiwbm
hKhurcDBUM/sIInDgza22aab1j7zxlXsop4ODeV2t+jMsc5H3HcEHpn9XQXaMbY4mMuCRInKah9d
L7/V2vKa2h2OcNnTaSZovZVyizmhWjez++gyvznOeWatyjHiHDmjNM0yH3mG7I6yDekXexYEkTB+
96OHuvEILaOOHIbmbR6AuZlBgDjmvh2tEL9s/OBWnEnj2jklHoSBqPTbQ1l4E4IGndpZVWxs18Je
1ZmwuCR5QMPwWHqTvWoMuiw48+nOH6OBBMVk0vbRyLZKvOmHFr1xlDdbP6awCETsqWu821FwrQ68
5LEpIV6NtOng7gSrW73OgqPTZPukitytGRJhBde8Xpd9t9Mz/UKHEkyJGlqE1cELnM0XlGavEoJp
if9cFlw3o74DGJifSjP4oF/fp8FHZgFzzSqNGPGxf2zLDAhPWlLmtIEB+82zrnkf0DcPTol5evK1
p8TBFOoqGjE+xmpbjITZ69ZLX08PpN/h1k7ldewCgGjd9OD13ibBqUIj8dR57mccg3OwQbaum754
HjxTowcptkMeXpFl/OIHL41xTnNaMTrxsECKvL0oMUm1oYHLhPcOUwT+l8tbM3vbCV/MyvQYGgzC
JpDGhgiQjGs3GJ5DRxmINQmcB7fVunYtVPjd/IjPfhdBCz3kXopBjOcVmYMK6KfdO0S4oZw9iEk8
F3NINx5wr1FhW9YtMiM4x1GLgDgbSXkea+8TKRzxUbLgUAvSp7BswWKVwWqqgkcUti4SBTIlhtdW
o+7nuy+ELtkvWn0bR/odIST0/dxWWxna7GE24BSf11n2mhTaXnDNHaY4xtVFldcuU6Q1nvgZxjrC
j+k9b52bYQBi6lJFOGrlCFozuGhD/4S2YeflWrgubO0R3Il1HHX4dQPClpEBz1ZQLN5wGUg3nWvd
JOXZaFFdLYwXZq4ITHzH1ve6EpMwAay/FvZMoiWMPkU5sG8Zrs67wjTHtUymbN3NGnWdkU67bnjV
kZ/bnUYVLrPc+l4EqkABia7b6B2mgC+okESTlqdyD38EDY2ywTkV4+92Lq6mMaHXU7UzuJkoBmtB
x3pZm6TztFeqiMpG1YYwMEBwjVOenpjKKUmq/KmWWbTDu9ieIt/gyjEAzg9d9ItJLPadaVyWtn6p
5+YmH4ySQaVxCd2YPTR7ZBfnsmslJn1XGvwAguA39O2q0rJkoxvteZYY7xuBPVNLfsJVvxnmDC+7
zH/aIr10w9syYu4xT8GN74+XDJNGBF/hzVA0jzgD7slmOWdd8bMexjPd9I2QxrvsIBiepJp+9qRh
obr+CSXgxmgJZjEU/th1gdqICIROckk/h+t69zh26U/GUGdgXAxTLPwF+sylj2KY1EtSpmgMQtrm
ZKqYSHOU2VtC296Y900EpnbTaTC7fAuMlrU6IsP1biuTfW5hdkGZVpb7RXm1qMscg8RJuytQyv9T
kJiwoZPGPgcZh6gWFdGmIc76tCzyIdXwlSZXjLsJFtHYZWfsoVY62PslUqTWAZXQhq6BXwLNiZP2
YyEqLVt3ubXsK9FsC7gJPuNsIq5CtLL/1Gktt6TVmZR5nGwboldryDZ3SGnb2Nn8wygysU6c8BjV
+mtA8DUWlPzJlxiAAM9ieEk+SX0CpmQfLDLj115uXxgtbgWzi/aT4/F9dfsQjVzdIMkRMdoFJzlR
3wla7AxRD26eg+AYZwziIpBqa9xG9toy27Wm5/bWNuY/rGlA4UsNs42lXPXw7oJGW8tCMGGL7N1c
dy/M2hge6aSoO/OlA0os5gmT8+Z2cJie+Pw9dUsqt0VBzra1n2Mfe6u65gcoGIJdjrRIZ3IULYaY
J5fpJXQVDkQ6Sej7PxN1WVelv2WS6IMbKh2YHRYhcOhcxWqZcs8EV61E5ND+6ttjaWSSViAPRb75
KAQ2Jxmxf1DCW8pcWuY9kNvxVs3kbcVJVmJcjT8aP/mkKbx1WwwbI78vrq9CnYyeIcDzaOhwR+nT
3cXIa1f+wIvc6VrrgcV4BVdXgPz5GhidTjtphYGH6DQUhTtyUNd9K3CSOF64cYwbv+0jLs8M4eKo
fJetfw9q6QBR0V3XZnJA7v5OtD1+pN44ppTIL4zoArCV3GSkrfcyN9YhhJyDSz21fW8KZlBqjxnn
0KGZSR3TmY1thhRLUD2o26wk3Q2HUD2p5rC0KSOwKclN7Mk409PjaHOM41dgxypCj5813rZu/Yfv
UBHIh+lcioDxek+hwombZ1+W0C+ocNh68QQoHsUyUk0FfDrXluGDquWqPdQW4CQGTdTc801WuwZc
Eb4UBIObsT8WzbkTHNzL5gk500ThQr+L37BtkRA4E02scymLqQwOdnEde4rcCwhro/nD3WyNA5Ah
5LZ2Yl5pprzVbQonUcVoGr7qnRYJJWaiKtHyr8CeIhTLiV6jLrrVfFd+7XXJGAJb1aEVqez3AWgK
9z7nmfEDUOSlEJLU7DyzCSvBp+JI/0EHMyAf0hiDbayeY9ZWsUMdpQ1fh48y6aWtClWJcTP7tq6t
j7SkNuT5WE11/Wek6Ve5dY9nBVBs6O2WvzSKK3DjcKFUTn3AMWrnEbwc1lYk74xtAdPMfXjhZqqO
C+hz5TQ60Ni+3Q5tcp+NI3l2VOf7grlcRmTJqtNT2Bnz3CIME5dpmRxyig0r5Q/ezuzwqxHiJJNS
qnI5xTgq28OxJXlNT6jwaE4GuinpDHrVWGerId4aI4XhoiTGS7QpoS9TopiH9rFrh+pUTPFbYFGF
EQRdCooSNf49RHR3vqySHeV7Lsehe64GESrGRr2Oe7nzsqjZNFbeHjz/PmyaCFfQzEFLJgjTr7wr
AMPGRYIxjJnC7I1HEU3HWrNf6L9/MisotxXs7DZIfgyQ/o8JGHP8X/Nnpj+2age2lT5B85I3eDSQ
ezAfzKQn7RPqZhgUb4fS3Wcm1Tk9pqw021FMXYiSBTse9Qsbycp56cmkWvxJeYXNPABATI2rdLZv
yUkztgygmjRrty7qHwwTQKzUPjZbmO1G2KzCr5SJCNS53lW3TYMDIiyST33mTNvVlyanypUeZXiW
JuBCnQCLaqDpomCvZ9XeMGjpAwDdZHpDXU05vJI+WYHrRV9fNB++71+qKq6fXLTVdBf2wbOecVCP
jqEBXCjXXo/EqVSRBgGAfMcnS27ieOYXNj8rHOyIc8OzLVDvl/T4gJ1RIPXi4aBxTlmH4SyoP9Bq
A3BGvqNX+tshukuc8b2GAcgllggRBHxTQIQzzBSdiuFKdxkljkxzGlIJ9wYRCoF3IFHvWFSHWicg
CUxcYkGdKcviSKfgObLaW70ZDgUVKUEIOcEZEbxqph17kaMn4OLcZgzGAvSog/NaI3laB+n06Mzu
QWTuey+1j7pVdGpEEGuDEVxlHh3xX+yd2W7jWLZtf+X8AOuyb4CDA1yJ6mVZbsPhF8LRsSf3Zk9+
/RmkM9KRUbcSVe8XyBTERpTCosi915pzTIaFcRJTirKMdcX8RujJJ0G2AB374dWxemVVd+mhQ20C
75l5TaF1wNEQwHd2fQk8fW81+qPEEOlO8UWV2cUY47u2VONNliNR86D6B4SAebhcT7K0v2gtFPiQ
ySKRxxuvIyk7yTgfHRWwhAq9QoutFy2Ywm1fy4vimXJHyTY55VPi+UgJ8VcSQcyJWp6GkWGK3dzF
JvXMVdzuR3r9G8D734NJl+5aDSQMN/L2VoEBVGd5CFUJyvhjuYJzl0koQEpduqdKkhdqKOE9SSfT
EdPpuHZMriFQpkZY9BYC5xS6GNclIolVFQqSgWt+tCv1uCx7UXCrGaRep62bU100inNAQ3bqQeNq
rbNRKRZA69XDTdGr4CMyeISKoR2bNAV9yR1TOwor1I/Ls+UhTRU6pty7N1kz6sflIWiziDkuGO6G
MIr3dcuGCfoiNf8BGyt1wqp0YfQZD2FrxGf4vLLH6asraamT+t61+wI+E9KQeWpcH1puRxYBnbxR
yV17FRSJevx4IJ4ShiHkx02Emxpdc/X/RQnf/x1RAvWFv/Xr/98KenTxF8P++0t++vVVopnmTo7l
OqZKI4f+9E+/PlZ+V8PDbzma7tKl/5AkGM5s31cx6dOA08hFpej+M6JJ+4eh0yvzHMOlj6q5/4kk
QbNn+sCv5X3Vcy3HQOLg6lT5TdP4zb2fS6euh9Tuz66RtZt4nswtD8M8t9NmjJCOjHVdiJB7/jxR
CCRSeXIlfz6bF0EpfWLCyzVhIasSYotH2huxL83PYErlNaGOzRJ5OHtClmfLw4LKoZtQHJ28R8q8
rFRkCglbjw7EFCfbsBwfo7LDLLBE1MGvDasXVZ/OetQgKJ+V/x8PWl2jl1+W8wlq6aoz80+mPjnA
7/HaMIvGSOLM7B47nGMYLWkTd6MpOl7znwQmXTYD9bqZw4QV/edTCnVfYwYY+BgK5PvL5g5G1R97
JjlOOHKfk5E823aGPSbQSpa/GBw/uU9NMN3u7Hpd1r1v5hd/qnFlqVtoJETDzU4/eEACeNDPxSyb
UxwpFyRHioTpLFEvptRS18vTsEch+r52WaYC0RzdQQIQDYqWAlnZUWeY/+UfD0Qe8Q8PcVHNnWr+
8tYkMOjmxAsuHsjFQgl+TagQ1xcIT0i0IWIn/JLLDh979ZX+bPWGspnKtkFgKu8XX9/i+/1w+C3P
oEdV0Ftmg8LHZqjcgbYxsCNtlUF7XNy6aSP4Iy07Lst6N/8hf9n08fJfjvluEx4bgH3ZmGv+b+8u
FpPhx8rlGO/vtDxdnIjL5uUhFzsBoPWYKql+7DJXe3+GXUSHS5vlJDbNT5fNywPktlfXVIPNx6rl
WT4fYHlmSQVlxlwqnld9rP94gVWjwSe6YHF5/guD54cDdDGEvhtAl5X/z+VfDrU8jRn7bukpPH68
ZHn2fpzfD/GLsfSfnibeNwM13+H3d/jlSBnOdwKddOdXz+sv2//mw//T2y1v8/Ghf3npL7t+bP/Y
/ZfNvzxdtsd0p+EpGljs0hLkxU8/+Mc5/i/X/e75fn9JnBnF/rfXLKbh5aeDCvIvLuTlNaIuK6zI
i9PbrMj/1bmkfbzm7z+KPd1FsbAOizdxSTFeni0ptR+Lv60rlzzlxdb3T0+XXZdNy7PlYTnQcsiP
RUSQXAGX5fd45uWp1Td44v/+3Zcdl4flbSwzArfbE0Ix2wz1FGPMy/KUTPgO93KN71Xtnd172XEu
QI70CvEyz/ivZeXy4GY6Uq/3TR9lynf7njNJ2kMy6X1ClpPutLxgYpZEJ3cuZqrEvJS3vxxGt0NG
j0Kjq7eA0JZNjWKYK8z1FezINC4hYMGJ8JQKDq89fIkr8zNTd9IHsLiiy9LXQ9V+STMo4VUDl7nL
vo1gjfMyYnqu1GgaBNWO3o1PIisFmgYaDQDqW7RADiX/ibZPwX1n1dOhpMgkGZh+fMr3fwYcVwr9
cRVtlvrfYu5d7H/L4r9c9+68W+7D88PyiuW176+YbxS/LXpLIuhvh/43DoPwv92Z1POXI3vLzXY5
9PvTZe1yGPoh3Pf//pPkaoynYCx3v34a6G9bAb5OLHeyD//g8mwxlX6s+32fj80f+3ysE9IG4vyx
vNgSfzus3lXcP5eVH4f4z95mOezHu3wcZlnnJennPJ3Jk3OQ8OLs0//0+C3rlkXu4FctUcftssey
vluIG788XTYly311ec1vR1wW8+UOuWx+33N50TTfr5dn79s/lt+PGTHFHxVaFZPWUDEolYulCxQy
6ms0KGA0p/xMhBCTxrkOO7T9AN2mB0/JiHSb4i+lXK76U0CiPJoecO+R+JJ29uS7BM2suT83Gxsl
Pe7U1NvReDnXHilFVB0Bx1GsS1P31TDD1BfxMa1fbcWl5C3yQ+8SmFUGerQ2nfsRkxAGE1rMSi2/
JlNn+h0jjE0MBcYOp2sog10tBveYVoBxs1g+qo5i7qKyfsli5SthRBSctdbbEMJ8CXucFgnkudD6
VHuFt/NizyOyi9CSNNqZbbluSUtbdVnR4RoYN7WMvqYB0YNjb++JgW7WVtBvItq2uaCj2A0IRgqs
S9gVroES/0iLnnCjqaREa9v0CplPBz0koDpN32jZgTZy0+IUMyL3XRjpGSionBz3Sx6LM6kpm5Kx
uz/azkPXl8nBkgDcKsycpfQ2uacMG7MZsURT+wCspfh2mKWrt66gNhW1xC+Nior8AmLPGSLzS5nF
b04zoWLtP6v1QxuKq6TEigi1zNV8I9AVrAcr2k2VgQBqpJyTxiSgWC6dvjZILLI46fLdmTbiCLsl
fVuv9LXRQAJqSWkte+qdbhMqXBZh6Y20dHXjWwbe8JgHUfeUOZB9Umh8eWODXZSfLfRZfkv2Uzve
ERlHnLk4JWL4IXINm7isqAYK2fJdIOnVGnQzWYRuKiii+NDgJWSoW90UY4qjn4uqVI1iawJNylsw
Qm4OftOR3tdEozGr17p7Ho3ZkiND+r2UfAB3fe6iu6BCYCVisoKkSR9DCKpb4NBNKO4bevZQqOES
xGLbxvyzaMAeMHt+LmBw3XatmO7aF/dBHQg8xcHZr6xa+a5E+0AW0KIi9bn0pnJXEQCfhRGwpMm4
GlQmy2IbWqDTB8wb68YaiNdAMYFYdFpB/ixARUMWLkxjG80ELLmwsGYqlnQrx49k5ysxxKwAdFY/
M7QAhX4OU3zkM13LmDlbeXrbqXC3xpnAZWmnCEnXzOUSRmOf3BBOjZdRyBXf8L4FKCYAReZCIKOD
79UA+vIAfhWAvyyS/rZCcDqACQc4Zs6EMC+9ygRimAXfBLUSpCwQCYjxcuFR9SdiDwzDxB+OmQ2s
Xg2ZKW3HDiiZmOlk6Ns5zkwsm/uzRKziw6k2dTxxq9RJ95hfMc68swgJOzqHazGT0FyQaDFotAZE
Ws7vgxpoRXkP2muS3LWM9vFOZu7Jnglr0BiowCOz94CvkeepnfQkCdb8e0IIyNrXYWa1Bb2JYCkc
xXUobBRt3rivMk/1SRJA5561d4Jf1bqN8467PQlXlhbn1zHGQWoa+Iny0X2aZnqcOnPkxEyUc1C0
0Bo1H/WZNifBzlUG/LlpOuYLkG6sYNNpM6WuZQgtZ26d6h7zKLJ2g5FdB5hbfEnmiCzNeoqUtthW
07jveji9A0C8bibjAaarNwIz4ZR0b2ZFDX7oCxJ7ZqJeObP1QPTljV5tLKB77Uzf09MCDl8r6L7X
DqxdwzwHknhRvEUGgxHbIFDJdMRsX4fsZ1ccgHqwBTero0Yqt5p7SjkbD1YFMxsMLPnyfN8VxDcg
gJ+Au66Nfla+8Ml8w6xvZO/Rue0aOZeBqZYWZN+qGn3yBruZRe1W8OUCbo2+T13wvSijG9xHezsZ
HoJCXmsg9qQ0eCRwSWcrNAUihIJQYSibx1InlwgoF9GAShbtGsN4IPRu7rF6B+goxYZL4Xjt52A4
A050l3LRjaIMK1huzQIWk9x0R2yxD7Zbqrm7kHw5KYdLYNgvBIppa5z58SpHtVaW02efzOR76Yhn
fn1kPFWtWPUe1dKMpcYLyKYwmY9il16HU3hKdLkbKhzu6lggD83Dp5ifKR3vN63UBgoo6FQ1idid
wtPDQA/Td7oIDFpDvnMCvg4P6hkY/KPW4vZuvO6sWq9eFhQ7oUd7ryGcNw8wb2lVjvYK0n4I9nCt
FOgoqbXvbK+xHqAbdJ2rn9pbW0rlBNptxS/N2MkkHuk1OWs5O4Dr3CPZrCOwlYS0TWjfdbD6UUDy
m+wDRD+FVHS6bFe3bS44WpHkOZx7PZXVVVinh7QhbspOMSVQ5+VyBz/glQlCCcYfwVDjedsyoMlg
2YJswdSodk2VwJiuzEOlJn6rj/UV1+9mTMzkDueZz9WOvslIvBTtXKAjgPzbcAY+SxfDbpzcGNOu
nBoPJmw7rFFO7MYueJ7skRDTwXsedXXamMRjIsukhTYGbxVKXlRshd+nMNSK1P6eV5mCIISGIr+U
Yh8wE4DwrIORoHmVBnG1yZyTbkdk3MoAJdPgadsmQqpH41+iq9I/S7fVwJLnIfnFrKqE6u5HRxEw
msrPVNTyw9QxIkIrvFUs+4km1JbO/lMxDSbCqGKfhXzDTp1RhPams3TBU6Dbe8SlW61aAyaPZ0SX
1C37TTfCmpWg7MEpFigoydw1iuS2ulcbfbi4DaGkCek7Jb8NJw36LReSBmTKW9cC4gjMAYZRcDWc
DFR8qNMYT1WQTZBrK4oTPfbmfdzOKMIkfg7yhHzrRLk4rfnF7NAOknF6RH08nxneykRrs51GjM4V
mcKoPRErjOdg/kvTJrzQxp1xwVz5+matiQYqvVuhFnDjb0JDM0IcCPKrOJPIp2BkVKUgK1qB9a53
Yofi99GlQNRyPQZG722jWutviiSmwWnp7cbsi0sbqfYmNAS8ImIJa0YOUtqV3zTN1TNkRbvIWCOw
ELdYwp71Sj2VwW6wsUPZRjr3uDBNIp/OJZbwVDuzE1+bcTegFFnTLDzHevdF9LyVmrhb2AU0HCzn
CK9RnjU9ujeHrOMcbZCdRt/S4dnu0+OoDz+Q7o/EkCk6gU3aoS6ggBomIsrEBHuQg49aDz+MkQsI
DZkSDLv55HqRs0ZbfAnoA60jV9Fwo9CkLAokBW2hwBLGHnOQDKHVqjwLMRUbG8XTHsJl5tC4dxTj
0EZo0dv07PCOKI6rOW80qwkvMNSDRPY5laaBo8ClSewFN3aR3Ltm9xXHCScAehk0cT6iu3ibtErF
yKc9yci2qfjaJyn2BX2eg0dWRFgfUqsHju5NBeN5FNrJQFsqVdZeKYwd0wfMN6/EHxm3tTZfOrMi
hS01+ISwfC3UnotJRCBQGvhT6D7igBFM63ZlTWpnSFuRP8v9YMK3UApxExrqPQKb1jfU4sFq228h
3a61KmgGYm3NEoDH7hDpZ8WUGzXW232EJH+SA5fmKIlOeOgvKWXoAT26a2ovVUwrlYuhvUlSceY+
yHCLFPTIRXzRkiBNsCjnrRkJpCK1ib7UW2sWosRa9rP1/LVrMNpa3TY0WjQnRnmfo7/YoQ4I/AKp
UwtX3lf1SnDNmxyk/Mm0UTv9NrGraxZyMyajA8+dk9yIpLtY8bfK1cmO1e1PRoEZiEAHCD2bIaXW
PSXfxwmuIpZfBkeeFW1ca+IcRZWh4AEiSsVcMURTVr0bROtoDummIc2PD9GqQjjCMNyhTEKcF+gX
jMwQdJGnrojDs1eJYhsI7gJ6bxmVhh6ZdEuOA67xcOdU06YPx5ugitRtEWafIvLQd0VFj75l/qNT
r6AffTJRnq75eTE60FrLz3rKHYhc/ToF8TvGj2qICLwI+h86aBjH67SDNnY/7PCJcnxK53D80eeD
8WxFEt8GLDcGloOx6TX83klZtze2n2g6MnYzOOGmPoummzZeqxLPodzkXv/FG+v0hsrRNrYM86gN
9U2dxnJdTSEZ6K0BWbV4g+kzrvqGrmCnHmy68TvHa78LV4x+FmyA7nzt9BQxoGlTtPFic+UBSo+y
5hv4YA9Iw3BykYbGUicJ2uamIBzvq63kfkkeuwIW1nLqnYkCyPXAwNRBeIcl67nUg32vuU9mjSq9
Y5K8MpzxsQoI8UrbJy0kcwz5NBAzNb10an3mKh2vJfQwF9hsppfPpam/RWV/VhAsgrHL1rDkVwIp
9KVUsnqVNlq073TyYSqPr0zR7irQWVc1sYKrmGR2lcHJVLBGIwRgFQY/Uo+z2QA+r0M6I+DTkiv9
8apQDyLELEO0FfORlg3dZLyRMjX4sul8I5oeavlQZ2Z/7bV+R9tdXzFRjcAHpzhC7CThg4RPiuhC
BQkLakBJL7XrmmE1xCf4ZauYEgH+9yG8a+aHMQvuEJe6RY4dPOyt6/JAOZKIg3FiJIqD431dAU5/
N7V0u9U/17UTIhod0M1OunNmnRXcIhUIbltORuHIKz8KnUt+U22HXNev0/xAaVbs3dEZV8ti3UTG
Namc+LZHhLus+lhf2+anmOHvcVnlKlK/ZmKY/LyvCcv485CGHuiHOrRC7lfs8ssGA4EQw5ePNRZq
t1U8YhRe3njZEEQ9oWYNtgJG+/6yatkYp2qB+nd8WFZZRAJfHEfxe2K17qgVkrw1XhtNi+96OfwY
Yhkces24UcckOw+DZV6XB2Ae7bpECbr9WJeNXbELoFKsU4DUCpCcwDgTnXdMrdS6xvPDsnMb27Rz
4MCM4JvXReFiQwgyIs8nS7i79+WqnGkhZWaS/D1vj4SF3sMerknt3k7g7VA7yZ7fTmtePUyst1YM
G5cFA972+wNTq89tEk3HEQcsoudwmqOhDW4Of+43oLXcZxNq5eVADp4u1IzxNUcpfREo1N/PqEnE
IQ4UguyyvL4tGX3dmYob3ulJibkoHE7LbsuDLUsdk0Yh9svisq/mFg1yW2CZy6uWdTq+MV8pMfK2
A+JQNfSuGXH31zDlAxtG+xoGlXdd1oMY7m7tHosYyk7+HfNuQTseSNKKbpY9mAXiONbwSU+cf+UY
N3sl9OyrFKVzFUUkyVF2J585lnNdNmhNUh9UYYG2mvdbNpCCbl4w8a4NtJhkn3tRs61zwyBDd2Tk
1lnnj30jKR2sw7Wzy3SZYHZNQgDEAbrXwlrUg+nGcIICinAjg62BpHINZA5RyPxgNnVzoKZUrKIB
8dxiMPw/f/GT1f/z3yx/LcWIYodz5K+L//NY5vz33/Nr/tznt11u4q9MSMsfzd/utfteXt7y7/Xv
O/3lyLz7H5/Of2ve/rKwWfr/d+33arz/XsMSWz4Fvrh5z39343/9WyoC3bA1fHV/g/0vqyb6r/Ub
v5n4r2qCP176k3Bg/cO0dBsdvI0hT7dn2P4fcgLXRBiA419FbGBjRTRwsv6RBmDY/7BcV6PkjsdW
52W86qecwPgHu2qupxuepWowE/4TPYGhzcSGX/UEpqeZOggG7Eq6q6mGY/zVLuikg2QeReR0DE+B
UZ94slz0U6Rcbwriqu4SAwE2+hfyS7VspzahBsdMNe6BHcBjzfFgcM1bp31h3wuFsuVU68U2npTi
3M/lgH4yrWsXUCkS3RXW6zYMi+SBgRzy8hiLS90K8cmobjyCAylHTq/k9RZ+Qf4WfNlCnNIJDGKY
MDJoYs25kx66/tEK8gcH1XsaEsk+aoFx7wI63DY6KjZsVt6JKgX4Lsx3vh5JaytmKX051sPXxlNu
sORj1MIvfzILap3TEOS7Thv7F7Wi8FTHw+eYmEowg+i7KxxBSW6Xn5AAD5jznO5gZCUJGyFy8ZH5
ZqSM4qZtpuapzt0WiWJjUWgS9gqoRfTEgMzHELzLEDKe6H9cxuluDCIU4a588zDc+Ema7jQ5ZNs8
ttwzXa5oV7XKtp85r412MYz4kyciYiZtaoRT3p29/NxhEjjVpIMG/LGe1aYiDc42Dok3PZZ2bmwY
8Faw/8zvSu9ScuLt1JqrdYpXFscIZVzKjORk4daY+ntGqN7G0R961LFxaOICU7V6S4R9uYMOk9St
96yekjvVwxsftsNL0Of9Nl+mUfDh1mPVlntvl/ZhtyXXCu8P0oNh6LQrKRP3RdVpFzIQB7xeFHY8
/gm6fVZcDCZU0DdNqVARrdR8D1WKzB0nZupkVslz0ILEjaeCbAVCL01Q+3thfuN3hC4jyc09vib1
Fi5x5gel8VinSlBtHEIT3Ki+dXXq3I4ViIMnGNNVlj5Qa2mGrcWXs+VCvDPVsdvadGkO2SCVdZik
yqrIR+4gDIT2TTqbfYQVnbRe+VHW6hehqCO4Cmncqcox7ALjoOmFdyZuQRwGDjqnmxmbRrXDo6G3
mPRivH8dlaqtEiTerrFd4jQolF8N7r4rr8vxfBrZa0X++FnMD87UnAA5x/uoaAWp2xnnfbRWPci8
mKuASXv3U+boN2486Jh2rdxncIe71UweUsrXMWcW2NbR9ftkJLgiIJzWoKANZv5uMGDJaxHJ4nZN
vk2V4xHlY6AUVGNs6RBxmT6NDATCPPdzxXGOeJr5+nNySksq0dGktH5Tjs/FiLITnj02/niSc5Qh
3ym+4CRIpp2eG+XKGO1u67RiQyJmu3rsh6LF0BN9gZGaHSo5ISK2mzVQyMwv1cpduxI0k1NVyAzv
+7g5SSmcq6PmhM9q8z8faP+qMMpqPyhy8hvTbXbNfLLiEotJiIbSX2uCYU+Xuqe4TwlUNKurV+oP
dphiUjGMGz10nyMlKE9ZH/l1zZyos8PyJS8xWVZURwuuwIiT7U9WQzT7VGvOlhSdu2nQxwMzUU5u
hJLI+qKtoRjEaRZl5lM3t3dtQ0REkkRMGdVuojSIKj7IUn5o5my6LIXt99mgX4w4ljeJEe1I0n01
TUIRS5AAhH+u6+FJ8bJNY8btTaknFMaryiWDJIFbaDTHyI1xjILuA4kqbh0cIXjDVHCdQ3ckKPXF
9Zp4h0MRH65FyHMQ+KVtBlsG2OXnOKE9ozrbVhrMx/OmuNjeMNyLmD5K5ghk3ONEldrFZGHOpmK7
wCRsKnl7O88U7igt3aKoKm7d3rmbJqoEjB4ZNOPpvUgPe7MrnS94vTaytA6hSJ7DPpxoyQh3U/gl
KZAHTNBkiGppfOigS/tkAHubrIrjXRzBKY51BQiKUL4gr+4fmO7elpm1NSODWaRq48rJyLjjPlSe
KVnfFWP7SR258mvfVSfSbwVn/zwXVC+1Z2Ezc5klhUNHbIdHuQ0bdeHHnRkcqdhiCXDewjjwno1g
DC5mRcpJaqCOFkG/bxOlWfVJPpztXNG3o2p5W3tKtkQnDVeQLyUWwt68dQwsX6pxwljTPpXOptYD
E4uM4wIGSbqt2rQ/kthrt4qqt6sUm+DZKiQ3D3WK9zkV/5N0U9qS2kMYD8qJmb+PEiN9rMavomMG
FOnuU6IoL7nTnoRwEn/CYkMMOM0UPWr1tW7xp81zhzvtNPPRIhLtxo6Ffnyd1OJ1tNmTrLBoS2as
dwitAsh4OJJ0BnNx73HG44L2qjtPORim8S1EmP5MMCYKWjW8ohcWa6i+0UMypsgbxvh+UFNJ8YD/
i4SJe2T4zPoDH1N5dzJrCtaxLF6CyJKgFnIY6mnUrTt3ynfUa5JdF4h2a1eJjgVF3yPvLR/brAVk
V+fDztZK79Y1ur2q0ehxKofWamepZ0+iwyiVxt25k91vnCGfDiFFJ4zkWGoqgkPhanvmTVrar+jg
fa2z9adeK4djnGjXKc5DCEa2dU+ANjGZ/dYute7YBLNn39Lpv+ShIClO8fxe6j/0cXzLqRs+0zlS
u4Iyc9bfMzB6mwp6eHKsvY2Z1k9h54GhbNS2Pk9S2YjUfYtwHx1LpX8R9VHRDLiXTAfWtSfSGxAN
p/cbiTMmh8ilvj0mjrYxZQXwpuae2LaNzhig0cAASkE7uaaDlWXVatLfdOyQJP2oZGqr0jjrqUE5
b54QRESYrsy6wGHZUPGs4Fs+0uqlruJyW291QAY58Nl9ZtQg+HUjOZQ5obNtOh5VOgr01PIVFZ2v
dkZA2hSc5BAku0ZjLl7JVLtP4SI7TeedDPTuXV95x9qCdO0Yt2FrqvdNcxlqEZ5MLT5WY0l+TdoA
kC+VUzcE01aLbEwitajvai84eVyAznSFSRBKc6rQVW1jb44wHqoNkfA5NfIs+y4nyahAKaJ129/J
nDNbhPWAK719aKBTPlbASLPGVteFJlXSe8MdDKHmnCevGcVE7MXjt0q1YMR7QbOJGo2gaTe5GSba
IU1dCT5PGhY7qsrtCiATTbJUW5HDm7/2pu1u6SesRR+6a0wn6iXOOPepXSOTHFFz8k0bGzf87GIp
49JYkqFsNEp46CeaR5Pr+V3ptred3TJ4TPpzMEptH/S4uiFImr4JWmJVdXp0tq0SA+NAD2nQtnbU
gC6GBH6oe7ci9V75hLUJrLV8aBylfEh2yzAiZZq8poWKIFXbqlKSqpy2xQsmYGLC4XoiF7HSrw4B
dgdTr31pCufGZVzoixAnczTJaOV4nwvrXonM/tYMzDdUWu0un/aqS6C9qiU1lUXy26FZntwsw6Vg
a2caeI2ZFaesG38YlhGdiRd1KH5P3BSc2Fh7MdlSCXTfU6MJ6FwEdBExGDFaS5orMVLDYNLCCJP2
ypgV8wF/RXpwtB3xDmT7iFr9GgnHuOponW4zx37OdXpQSjqpeDLoIesODA5MTw28R1KzDWwU+AbD
/eiO1OLwDFKueXQQbO0bqcY72ou3EWM37LzToaApu54afvMNnwjHySPJpnrgVi8OZW+GQQIJ6q0w
i40R9neeHstDKo4a2eh7/M+B72mjerT0YzmPsGVia5SK2smvKtwogd0RcGCK54gyWNpa4uB2OfdO
Md2nc78zjsabEpIkJMjhWoZoI4yYhsFgGgdl8DbwbCjAKQzCq75EL1Kn6jbKim+YnLBtKBgH0gKf
WzziG4wax7yQatVyt7NJsB/RYbiKATckIg6pdieKwfMdpU67T3mVmIdlMMTnpeM5uJuuEQ913JIA
FbT67RSKddBP3tlJe1KKyFjcVbp4cIYgpKcQJ1sZZXfkxMNi6Ilctl0NskhJbzgFmRZb+Ka1vjNQ
JowSJAKDst7ph3NCjDR/Enosokm8E0yC16RscizgRXaWbSIPXUHn1KGAfbb6YlMwJ9p4zig2ri3x
OsJn2rdowmkb03WTcH3iIbPonrsku5ejt1G5W26QUW90+uf9veGN2gVG2GrZSKhJxMeiApqLkWhc
ZTN4Vn4P3JHfLpfjyFabQ0luHT1KGqCSwfa2tch2iSHkM6r0DorBwLeFkqEqyGpgVJX7IeeslIqJ
38vQ9yjLbwpvjozFxerjxNu41G83Zfva6YywLOYBmJVRNprDD8fF7AdOGfhRk36lj8YP0sDt4wiM
R0kaKWsYSPU6BGPjY0SPd55Hf4bbfQcoKD9mXnfQSQBZw9rUL6XQElpvMgr2hkJrjDum9Mkxf0nA
7G+CeibKzZcBvjpsXs+JLafbetItv5lcUDEyXWOlh5hb9v3eruiV63p48fqieMRT9eIBG4tLqnF4
qDpfH7jWB+MQncxheMhVu9uVZGaRrGV0TK64082wEjUTDuyU+HGq6ZrFKZIDyyEVtPUG13ce6COD
ShETV9G0zbmBU4Xv7KDaOYrS7bJk/OQlUrsE8AnWWR2QhjeflhXeHa0ntiNP0xv0AZ/o59icfgXo
hMJAT1mMn2sYVOvOHMtTUgZkztdDQtkg4AuN05cW2OOq8+zYJ1+m3oKIv7F0BQ087Sq+8dLZZnYS
HrGPnQrdlAdNWt80twL6OQf1lSFugQKi/34IaaomgCxAcoC6CWt/mXDHLvqqoMkfxjHlL95pP0rG
L3Bvo2RDPOJXvHF83SByLWm654bJ5zqqTf5xOUEDtIW9s9rzU4tztQWiQFQH4k+UJmkB7iTtXL+M
cmM76m69jip3X9ei2Jsa9tvYUZ19KnDKp5p9k2pxeaOYxtGm3s/EN1Bht7VhtKqBJgEFCFRZbvQe
mAyR6NXe3nmA8+eoEoJcuG5vA1O+2db4tZ4ODfPO/VQP3o3o0hg5UuHdyEA5iCGt9xXGQCAFxnCv
6YPNdzj2p1HUTMsbLsLIbFaFPgU38GtfmbmyQ9YFx8ltPrlOZ+NltpprVV6LuN9xF29uA+5HO5NS
ji8FfxeKVsgifGPKvPMsoFk3Nr9Fy2qyrVqlmq+Gg+fH9fTdTSYyauVAvKlgEpaM7jnTFe3RDm3j
HLtTRsSfkOuUuSl3j+KeONWDYenNbZbRN+2aMNrZwIE8N68PVXEZSt0864DHgdUHNdSwAouX5tQu
QHOiCDSPm19Z5/EuD5J4p5hYqNM67wl2LLSL2oit4g1+k0fBc0SmRquKdBsmXuvTLlROZQFait4+
MuZdDH/swoyg2bUeKboiC3FcxJNAnuBWIGB04ALzLXCodPUceMmTXTXDWWjc58Z0P43Vdcyb8UQG
Pd3CoH60sZvWONydyLNumHfQiS3cazOo9yKjOZx4z/To4FLarn1o6QQyJsKP52FV9hGbyk/IFAXN
qTW3y2knAwtAf91zfan0DjpMcsyLqD8ok3un5bV2Ld3XrqbbrPblVWjA0etm1kjmlq9wOzho1Kar
1jyZU6Hsx2Ls1zkNgm0qKFI5dKP4GceHUQNnLhD2pP1L1ij1s3SJLe+KL42ixA9mFr/AgcpPYRC9
LneshBySoCYTT9MkUZ+T8r/knddy5Ei6pJ8IxyACEcBtasFkJrW4gZWE1giop98P7LGZ3pqzZ3av
96LTitVkkZlEBiL8d//8hSHTbrZk8xSlrC9O41xSm+h7pLt+zyJnH1lW2LI/OGEH/MNxMDmqzeD4
PLdm6uBD5fucQDrdk2IgKBOEe/r0Cub5JtwpWbYHz7es53kiL9Qk5sE3uKi5V9/by7MdDcfk1CwY
iycDLdyRqo/xBNCe/V44WNNhCDp3JUK2czW+n0NqAeBkCHDLMnkwHaN9xIlwsfE4urr6SAxMnfDC
EClSQB9jhjYlyrNbJL8T0ZgXN4JbkEPIEEi8x8SiOdkfbUSMFteA3Apfe8d6nLB4Jes2qPd5NBhH
3HKMCUcH8xFMnF041gqrXGkcsKo8lT4px7lJzWOfNweXpoJ9Hy0Vg2lSbsQU0XA5uPa+ynD7hxOE
cH8U4vvCR6/FEfRM+27RSyksVE3GSfNV0BRyyJKALf5SC0/98MUsf3pjtx/HGr5423l49fyPyODV
8tBn1mz28Nhwd7u1ufVoziCpHM1php3NcKuJ1MzlbnCamnKngi6UoLzLc8N9jDD9Ja35FvWd8xka
70Fg6HPsuCffojWKklp8Vh7NCpE/XGULpdWyoVswoDlkMes8d3FjYxgGYkxuPhgJAbUqVv39YPXH
BOvGCr5o+lToeo/DgW4tt8LDH3DNwg6kP3BoH90YD0biEVRKikht58Qu1qWgSJKY7GubPowS72ni
yh+2Q4Vnb6jiKkSJGjk8x2GqrmI4hmjodz73ZdsagoPbjvm6lRNHm4V4NDNo5iBO3UjuwcRAOEfF
KhTfJMlgtwQAu8MBro0RhsYhhqi+KvQU7mgH9dZVj53N7tpw51Y9AIpFsehnXVDIpfI9JBABKWzq
tkxr813dNOmuikt/DzWduBhaucqjW2lMj6B+sJZIca/xrL5iBJ/JXTf3g/B+9G7pPwFq8Z8qgUIw
ok144jZITC+WZWDV1kbCeEoeDWb2+AWD+imCT2OwubsQb39rM469LJcx+LDaf0AfWZdjmW6HecyP
I3s9ZH0cC+XkHGiF2RgMCE6ThYXccKBpxHW+9wb7w0Y1Jwoit8x24jepmPCmzWsN25tY3qJweLQT
mb8lrDkkS+QPL2TnHI3+kQIDYv5VfS8l5bVId9lDMpZPcu7Unt0XIORJ3LPVwU1gptjqIuLbEA5a
fE0GUPsS5F1Q2zQ/GDaGM1ywblg2aMEN3Y590hyMftV4qmB/xL0isZlFtEDl+yqW66Gira2frNuY
O/kO8Ng3D5dQNKfhPqZWizsO6X6DJfmrUasb1XTI8E2nGfcjKREVQrWUjql7ZdYAgDASadBvbYJs
nGaP2EdWTuqPJ2t5MH8yIF63eTodbEWqsIvdJxMJBWdj8GnUo7EVJcsknXsrNvcYcRsUV9C2T8aS
LvZ0dJhyD1gYqTFC5uaVHYizG0SjTwrD59rDJUQzn1EeXF1vZcftS7U6WgKOdMInPjt/qa86ZFc9
Rt4OzO6EbBRvR5CdfxXgjR3qNi8b2i0VRKqJbhwrNqTcjb2Ti3vmru6OqM59q2W6H+b6QQT20uME
jdnIw3L79XMugQGer8sZm0b6tenw+vvli9LlJcHEC9gQHmHvjQe21CyutMGvybAvdh4nWv/oWLRP
sqUBEevBsM+n9FjXc3v6egjZrqegTY8TSGRoYWm7zcNtXxHSwtz6VjbZT8rzYtai8C5vJdHMmKMj
CcHfqtTzVoe4CxCaFToNQ+aoS8EbTWo/jDXWYm7WDI5KI72j4uZjDt6/Cs6IqooDVoiVa6j2pJaH
MKXqN4wme+MUxEJNAygNEpj+W8sfki/zb+YvG2OJ3Qq3TPdwNe9Sm/7HabSHbRkN37uIUsPQTp8W
A/Ka7V5LznKZS4jyKAg2hFCpOTQsDToQQXdDkT4Wi3Ve0gS7aWNzRWvYCXWw3NHcBzKIQMbkjc6e
ra4z0uVXTNuUQxYYq3TYxkS6YFz638M6+1mKed9V6nlOsl90Tu1M8rwMbxhkcJeUXCvHr3I0ywHW
aWOGD6jaO9nYlldTP326ESIllnF2gdm+HY1bO3rWcaoGEAu2hXCTG6cJZ/2KaX+L7MYvoqZf2IGj
pU0TWvDCtfLGG1cut0Ca/77SR1IQOxVtcC4HTcFVUs179AkunjB87UVvv2AntWAmqoPLInBUtdK7
sCqDHW1DL37mOJuvGcncltQuF8v3ur8D6mHeG55OP7yy22C0orZYtcapstznyBjtnWkoh66u6RX2
tsSxxix/9OiWK8BspcbAmg3P6n2SdsTp8RRagdg4SxsfitVkQgzHxzbMONZEBIaqzatwa7ljvtVl
6NBoRCJM1ycMvTWdfRU8Q9d8/Ou6tDGDTuiMYOfki4h7GKDqOfd/ut0rnrhHY4qC1azrb8q3QD43
vsZ4KK9ebkJr0+nv0ZwISHfTRlKgBd0BGpstvCOyMPiJtpNkkAP8pYu9sCqUfTL44sjGby6wpzIR
6NRyM147ccmmiIsSijAa4k5qzu0/2KaA9N/6bYu/2BB3QwZqJfPWOHXrkyH8b55dfZoxnU5Fce5T
NsDyaWxvczh+Mo5mKVAVB5yhf8cw+Nb+8KL73JJ6awR3ZguGA0s7h2r7pSHEAu76RBs9SO3+sfL0
JrfpGeKWACwK8iT9bKZFdrvO/ZeUaF1geC8Rn3pSEfQ7nBcHdwmJj0E1HIaZ5Mp4H9ZAOphuwE2L
bF5iWQDtbTUTIc2Od0Yhq+s9tPf9yJB5LbsYms/d0HEcrK2JOM9UPnigHLG7yhBCjJ37Gw6sGFIB
zcxhiHaH96mMw8fUrlEjCgt/d5veC5B0M7fwKX4KkZ/YvtA563PbCZ1h3kROz+h49s1F0jBPCm5Y
NUHhavX4M1mKM4tDFXUbykyQDIyCZw9GDxAmtrBZHKLG9fchByKC4sPBAcuqI9j6/wp2mok46boa
UdFs44DvdE01IOxMIJIUeNNNVdcckxz/Zx4Z7dbG2UPhLSbOnUL6Qh9YGzLhUOn7l1iqdzbE4WYM
6utX8FNXSz3u6FqHsAnNPbaZ9pQF0weTCY4YiRcDQQ55bwQmaUzm/9u2xB/U54M4+VWd40Q273qK
U0b2k2h42tyHTnmaXbh7OE7D3ajAvONFfcMB2+8cb3qtli8LwpYbXs1vpzUe2CFoFObgitF29XW7
+3qolrUdp3mxTVzvVpvRebQjnl9AtuILmoa36ql2XZbYwGFDXEbWpidIwlpXc1axORfCQyH+BEtK
nOqA1z0KZ97aRX7FtUAJecCmr9ThvWnyT/jhqRL6Svcr5tmUN3paTt+8odqGMXO0rmg4NC936eUn
//rTkH3rYenhHx8JZpXGOwPMck0v4Ov44BTkb3hhK3q6dhMb34rtDPKsF6ztot1nC6BS9KskV4/c
r4Zt09XAkROx41A6/0WjMzGdoZypiz9a47pP+jesT990KEdINFAQ6GThKdi24ITsfPeX3Ym79R2W
Z7yti/sWPAzbUyqALe8UqL44NjQdCtty9toaXl2XewbLebmaAzjfkY81s8kEVKiqFtvM85K1m2Fk
yvyAWxdmtjUlNv4ps+zftXCPwkXHHGdCDMvNGwFLH432m2MazyIer9FypXgOBe2hPNSWeGzx4VDU
qII1pscZtYwpguqnq26BFgbJbjQlw8lK7oVTv059EnJ5N/dpN54dFKGzgJg2OY14dJq8ZiIRsBTL
8Y7fZIcRYHgmxnRlZ/vAaQ2Csds0pO+kQUyh+O1aLBCclTe+SZhOAc7weCfVuprYOk6XQVSH7o1M
kn2c20mtiwHDngz7Agf6r3ao2T2VcUugowr2cY+YNwTBU8MRcJV6bXNFEW0CIK9t65FfIOvkY108
DXrcU7XHKrgIc44qw136XCcGPYZR9MA6ESArImNQ05SRsbYqzMS5hc1bA87dtinR5w7EGOIthSQ5
3FVDGvvGITjppm12CK0Y8zKgt7VtGDvKdSh79Vrcwy1yQe59xJmXHk2LTQxcuZ6RyLmJiTMVOG50
PFy7EBMAG5Os0d+CpPhu8iuG0D5NJKlozsK/4QAHrD/p8v00knXmdIBwKqI+ZvK9sLCw0PeFW4AG
KuIo+NY4sONb5GRN4xWExf6xtIcjJx5yBAD8fLPfCVjGW+6PxcZPR9yNkyInNzuv/iCmg6V/mpZx
aC07ODoVXhhKgQsqLW5JwovXqbTZQ2tKVmGdPCsGtod20oe0D6zT4P4i6okbUoRH/PHEwSQJPr/8
3ZRB9u5TblG1+dFuIzov9vDcw3XCDvIwiELsZsf95VctvnRaqFfdBMQ1D85xlJAMn0cIR3F1dFqL
hjQ8hTB/EcgECRDEZXvDADRdd74qVmI0x1Ug5CsXAfWjCEJRW9mcjzAGhLBrl8l84OdXSPzhwe4e
zX5JCBIjJJ7EBk+EvKnWhRl+c9iwLuOUHxLw/cbkgyFRqzkOJ8zuxFD7gJRTajZyB1aLNzjkfVcO
TIisgJdzCFGanpomCY9YsCaoKKK910l/C1W7q1J7lfvWT+T7JTykSLjXl4788KYPK2M/xMh1mjJG
RmpXiwO2m0u5oaV5zwKVHLyyIq0iMF1o4I3mz6AZ0CacMdkTxMWTZALQCFyMrghDrFbsUkgTZfPF
g54X+Ioe1HmChNawAcGMif8fePmSUHUEtjGbBErZBAUZVjmvO1d1B9tRv/rLvIXBxEwuB7s2CUHH
u0wYls+bcWsyQNsFifi0m2dHOc1RD3gU4jERy/wK5w/uj63ZSgp0EblKAGYyLR4wV3gEc7KGgTIW
htyDD2NwO0q3iI+coNxZr5nKcIzXDB27CVwUsWIjLcR5NJfTGg6dMt4nKgvP0izf1Sg3uQSvzCqo
CO2xZU8AnDPGRbNg0TBo5VpocN/9oZlAm/GDucBGV/U03dlFIA4xDtB1HNk/PfTg2jwb7lhswyh9
zqraOk8lvQU1GEzVA8qrDTbJ3OYo4wH2HjUAtqJ1kjR6U4T1I6c8btJ0rZGUnYHZ4raP8cOKDB9Q
Q0uHa5BuyodiHc/5Q45QsHHi/rtq3Ke5o48VmX9TVckxuEqPDK7lMDZCd1xnvj6aTbTzxNgAs4G6
OJnpodOFj1PG3iXEqsPEXcjUTrsbU1670BoejSb01xFXR5W6JwajdCwE1T4RhgWrlGLD0azW+CxT
im5tUuKt9YPRL1HeSjmbNskRYuwRc32Sb8ZHTjjNyYVJjsck3glv/qzjvgc4TnU4CZh3WV5Cn2J4
VYnv2eDUG29QJllg3ud52X9g/vkqRwhWSeafGQQbe/oath5fssu88bEpRjzb8YgNaflXBsI9u7ok
aUuh/LorM4UUdEwco3qQeXFLsg4Gqu3KjQim3yUdbAenkBfH8wuoiIwjOKtuHBtntZeWYmeH0TUl
KRwEnTho7Hl51t+FhWcBDesJEHO1VjVlL6ZRMmhmbrEJZ+6/CCmrasi3oRF+NPZD0RXzS5XvZ64o
MbC1Hmzb2sVJWa1bxb3IzU20XjXAzzD9O3xjzoaZ+LjNZwCfhXwnQaTXXqsxuoxPYZ5wuHcJ6Y8t
eRUzX66GVjGFzyhzIF/XkN3YmmbyrKX15jE+ygXFAwE2UY+YNu+5lwwf4g6LBsd0rg9MZE77QJA2
OjOmugwYD1c1jMydb1tnTwZvkV8GcNkV1DVyCRJGWpq7JLBR8btWYozRobNO2P/PpJ9oaSAcPZGg
AS5OzYzZY9jOroEa251lcdl4ogkw99XGrs7jU94M0T2x3Y/kftTiB9AQBgJV8VJ1NVPe3v+MaZfZ
RT5tylE2YYOzFhkyP1MHZW2LnhaQxQ3Wr4BW6lPoJNuqPneM4mOb+7LPKIz9PFk8VyZsPOxwnYXo
nKbbnYZieSeO7KFZ+yJGwUs5ew2/uTtX8sVTqjuai2pA9wnGv+Xhrw8VByc5CbkhsF6ejKlOETkg
ouc5dDlnKav/erD++af/27/LE+bOHQdPWgjEJvIQbunmgyuSmEv9MefMSWprRwrwyeRImJbBhNuo
2wcN/c9J0g2nrz9F//zT14f/3d99fcq/vuK/+xQhRg4Lsas3rYDo4sQ1lPq2ia4R/Z3b0IJQYJYd
zjwYxhv4ECsM/sm2iJoXMYifoQ6bK/DFYRtIwnui9s7EHVBHpAk9ADvyWvJZgirAVQcen70SHqLq
5Nkwz8KJsavuUAuHPrnjytuzxNpQOtiTaD8arwONHl2UC4JjUFdxlDKpROZwGdWuhCYvwf8ngqF3
+FggeMNRaYLPTyu1/IvIfrNmjuvSZJnT7eRuZU3TADWoK9v6FiaOpkCjDUFnoyLRpNBpR7GFoq3K
9K0TYIwPj6XjGBDRGp3Pyg5uUxioveIIvwyxyVV9tytpnYO421gdQ1Cp0IWmYeLluTZ+QsZPO5gf
exxFNtxPe9lR0kzyqvPfZutTJmx9dNb0C3E12sxm8BLWnURUn/ZO21WnkmaOlR7x1cyNLdaNt08r
DdZ84GRPe8HPeUooQZ24DZrtK35odOmZpWDysnu2C1s6UlPqZlS6jS39mAdrrzcecRE5G57Uy9DI
Paf0mM8wmzXc0R8tAsUqmeJxN/p9frAb7xmcGvTwYZg2lobRy3n56sz5h6eHpzFn42C6MTuenMod
GLGILVTQe5F29vE8u+Q/avfUa889iRJwrmFp9ryc6MZ87Ba5aFwyxN5ubJr7TGvjVPsKGLWWA4Ph
nwDRA8bt/INl6xinckwQsh5CFNhadc25pIaYWfWKRVMTN+ZGs4lziq/oMy620Zg/zJN+inyvZbxu
95umJzBnUM58kjmFoN6U11tKx8QxYdySxsipABtoIsgkPx1aep5Pe0CfLCi+ffQiPztPfkk7Qj4c
hAlxvC+rlPlBR0Ftg1fCL3ktrDC3z0LNbxwUVwSs6dnyh+hQBQ0Icji8pMIPX8/faq6OVEgoo3nP
tBxu4CQ5eedvKk1v7kjgasD3Fr2KABeQR4QTWwLCMqL0o07Y79jIT1//kO/eOZLnZAxIzhFlFB2a
QR818oBvY1pBrE1WvrKgQC9A886w9/noD4c66vsDuei945oTQyubqXp5Tql3drL7pEhOZa75vj2a
/kSpnpJrww1Oqja4cNgP43Hl9J/6OzZ5H7TxXLUA9Zx7AKXpcc5XWToCtr54rvXWjS497H7wra2s
OyeR+y5TH3ORvY8NnQVAyQ9qCD6cIAqYYica+EC0MmczOmmKiNYuIzPhCCzPpJ5bHbxbtTZhQiSI
+/H0kVYEFKsUPapPjJTSCbDjcGDMp9Ktf5m52jdRmjxqjAwrk4bzZMj2QyrixwLyJxnN7FV5yr8Y
Gft1jg9bxUSK0bSXXPM0OZjEgOCLiYgGeekfAU+Zez8/6WoQd+XoGwcdN0wcGx9JqKbdsY2ulrY4
znyDm53eFRTW4C+aavU4IuWETBwrTB27dooesuUUNaiSODNw2MZj8sDcMaFAeXj2MnSOTCd0Mi1T
h7LyvyekD3BzQbi3FuC9vVx+HTTGjd/ysocFCG7Gy+fIhk0YpqhbJjvSNaVj8T4o2vsolMytquQt
qSqH5CbdUKQp6tOsOu5i0IbmpTiA9c+S+TqhcXOtJVOHadxmhFfWcIx8jjRuyPLPXTbqh4/ej8eT
o8fhrwe/AjMy2OgGVQw4xur7vcUkwnMwBWX1scjm5BR0Nmlos3roLcrYw3CA38yDrjCouKZh4hsM
Xsd0lCtyB2Q+3VhvnX78mRNmXLobX8m6zWe2TGW63EHSbiPs8LnI2SiSnICEgmB9ktpEdloegDki
EXZMFr9YlpYdv5J9QyFpoTQk0tZnu1gOPc1Pm6w44ipfgwOAg9WypknT/g0GlAaVWLwKSPkxl8bB
rx1mnn1z8fA3fVQVE7wKo1kRjJTpos0DaKJUYUh/YpeCQOFV5pVK4GgDDOCUhbQ541fM5yC+YTLu
1qMhBk4XqSDiCycikCNzABPoQ+UVeoMcF51n4/eEXs9JQpxlG8urD0JhVcxW88urtsU6c/twLYjQ
rmznfdAMik0TM5Y7ePE1FfUd+nm2x5FRsC/Tl5yfvvGL8jFQ7vexBaYrovnDKMuzr4bxV+7EF/82
uHP00eTMtGfDjZngAAsYvKTdMLV7tamuSmZ32PUJCv5EZGCGh7727Sp+t7X/4QxUPE/tmwKMkxXm
LeyE5LQ0LEQK53egMKMmJbnXpPGSbdDbnA0LDFtwjoyNFYURmnfwK50FPmpKgKIJG2BYzsWFKjdM
fdbsP6nFAu6XjfdpAS2v2ltnuo+yjvXGbcL02HrezsvrFzQqBlfZkhbI5x3OuG9uchNjHD0XjYWM
HrubmKE+7wxWNlUn3+ysCc9ugJuy6xzK11skBODFCzm0fCrxyFWB2eIvbk2Os/XjgG1U+E7/w+s8
yEzMe5+rqKLZo+FdVDzKSXd3gTVv6wneUhJbAV4BjF0TZSokYGD/jPweoXVVx9BDg7WnXz5M6iJM
9mU6iN92HR29Bss3h3dJuQsvlK8d96o9yzqyFAKLw2HxROaLcy6Zpl/E6WFUVcCZGT6pcNbnMHJJ
zGjr1rhYtceGsaKCkmXrcj9R5HbpI2e+aUkPRWpHSMDIbRdPmg8ddmnsy21xCSn1guaOmNo3FPGw
JFkftHDFO8Cu6qSWMcXXQ86Z8JS+DVFXXYo0qS55QyrWq1BX//oQIX/fdgKkDXuVSczDjbai92gi
45V7THh0ZT8mXuBuHL/HT1WDd4dTs8REQFukUbcODFex3o3p1h27Zp0Gsjt2qn1Xak7vQnd5zSuU
G7AM4q5OjRdX2/4WHaDYdtFvS8nlFjm9Mg7qOaMC5+kFbmmXcbAOGDexZYVZQLvhNcrmUxvRekUj
1M7JhlMcTenNexpkioXILcCClxqDhD9m66YAAT9gxyS8wZbYFmhJUGVWJYvxwcgLb+vR1P4fGgbd
PysnCQy65BmJrDu2Ijz4R/enjoIsrro4OUi7JcQzt/al78xTbHf+Ay8X5JIUuptwim6FbrOVYmq5
izP5nwtCKWylMLNDpgAy5iWvfQurtcwz+xSnsXHAvgJx3ZMw/IfK+UcUyslodysblW3Cqj3IMU5O
E1t4HAOZfO4yvyX7oa2zk+LDLy3ajEILdgx6UnSwq+CDhO9waf06OdrauVaQ0C//evAo4IPiop9D
q2auJdgn9TjgzEnJmflaW20r03rUyg/+w8u4UKn/zF16MIx4NZXn8FL+0YM8RAQiZhpSDt2gfpLE
tz7Af4DIow2Zvl9DonD08fv8Xk0tnh+VORtkfOcRt6OLHSQrjxoU6iPz1/YKx2eHZ4EAi8iJvyB2
P/HGJYyj1bM5tcYx9ZsV/pLwNqaJ3PDaA56T8kdmNe0Jc3BE9Bq2ihVFn1mT4Ska5/zVok5rI0qB
cEp5Ak0nbXCvLFq+xqk+Ywm9dTY5PdHW9DYQ0VRoMa/eUpH1t1jt7a8G7P+tGPvPOkteIN/x2ALS
5yqFUkt+9W91loWjA8ggAlYHtR5jkfdbGbT7aih5uok9sZWk/BjHUXfuTaysUb+DRGHuB0fHR+Th
+6DwzbuICYWaoOZ/BdgSt6sPbujC2GPeuP7pVnl4peVsnKeXfIzvRzMfN0GKl9EI8g8jSfonYxBn
PDz/83Pj+/77RcCTk8t/2IUt8UdrbDGRYi36Gds7tdhH7KXIp7uhdOLPqKIiho7QmrcSvwimV2Ln
1C3cFiM2vnu1xb2rZBPcZNUBJE8GpodhK/PTfkVkynxpfHfYqCZH6uayWtFSiXmFie01BCL0tz+l
bnSvbKe7n4D3rAyb4qCeJVJCu3qTXdDsvD3mn/FEKte6n8u22FCHoD4CqI25YBpHYcur2SUfcHfi
F3Y3ep+RgDkIpe3HDCP4Ci8SRsxhkljUjTdUH/lEVAI6SRKLbcOZY12WvkXdj4NlO5NH6WwsYmln
O7oBW5kp0bS8J256UC2ZEAx1Ft1VvozuOcyyIARkKZtkDM5tXbz1rex/AQpYB6L7LPU04XHHCmq7
j12PjyFVLl2IbieeKrT8fZWPxcnjQL0xLIKklLWV7JJ6+V6P5dVqZvcXS+sB9TM4SzkSqI2DYNVp
L3xOApFtteXKe2J2JC6M/EDoEv4lIcMk2nHfhrBkEFEZ6FOr2g9ibxjH2yPvXfK7g9/d2QkpF9Ev
hLWmei+U9Fc+JgW8WOKURG5+6Jxm2rsdVsw+sRXOqs7ZZmwzgKRZ/6Ew+U+iPEuQqxT/Ob5Nf6/1
5zuMAU8MiM2jVg7B9GBiXXaQNi+qf8t6+xYruGUibOQWMZEWOQv2chSn4QELPSd+b+i2zTJzjE37
e+6i8wpmd3vYD9TMgmPp82mi35J4h92SFNCLq37uvJXqwOrmExpk23hbB5giBe/RB8Y2TBuoo2uR
zxez4zMzb3APObPK//nNt8Tr/1iAcVOQepOOUDRMWH8sLLTmGLO2VXSYVXmNaam+2rTgATc04vvQ
1eecMvkDXDHodD42+d7Uz5xorsZA/e3UtPrWUhyre2Uz/XHDixFkchErHWwyZJarHvd3CGoC5hVG
yHn8ZpH+WzmA7vowSV54E1Ubn5lY2rT30olOdukekKMpnBkD5tOqhtJj5+6udvct86/NzDjrP7wE
lvz3mxBEAuH6krwH6qP1R5mA6s2KRHC9EGqq/jqBPLroxmFeZr9L1XUPM+QnMPbxDyXwboi4ehvi
YNMo6INSmQhyuV99ZOm1660nOnlwMec2sHJFxVtdQJzmJnJ266Z/8+OPAJvCrR/67/Vomge7nsi5
GcJ8dRK1wZHCO61NyKtM5bVzAuz7jLGjMnstGLxd57h5M8IOplaQJqfWaPSTr05BUFTPGkVoU+dj
ddC6BPxiDldqZce7MZw+PbPtsZnmu7aacIe78rWdEvdKfZu4sl6+Z4J6YWlbXKZd3D3iH3LuYA3c
27V2ORrmxEMG46JJFdFcKdwtlNXq2jKq2dAdcvnylrBmH9uMI39vjh72kHp+rFzr0dNVedZ18+g4
nXcHdRXPMIfByp9xHOOX3DNrPRslMDOrK+K9p13SFLO317N/7syaUcEAQhlZ6sG1dLo3JMV1UReK
7WBgSCWmGFYCB7qqvDvbbakuw4tHkVXG0WPofyoIwVvS1PCOvbpYDzoLblluXVEcsn3SZ8228nAS
t0XYbGOO7/So5PTjeArznWWkuxi05M2kAAbLKfa9mHN5MCN2u1aYruZoSChB4NAvDURzN/KCrVVb
9l50KUvBK5sr9n8Zip4REXxuv7tU4mwAXmLlmvsPUzntfo4woZCMZO+nCThWBSSFPuHc0MzR7zqj
mywzLhaWreuQI44KEqYexpxVzbHr1lDUvJXKBbw1IbjEk5UyWi/wAircFlNsPpMzLx+yCFLTIPnK
KJDs1WfvFafYylGc+3CYyrtcTwx4aIx++Z9XFsBW/760KBhw0vKEJaQv/tgiR8At46lXVJKaCNZL
iPCaqSBY4+i2VxOF1XQSRo9FlVCcbLXZtlKiOA2R9dkXKoSegHBnJHAlAJyNt9agWEP73NbyyH92
4ZcdGpAFu14N1sFx5FtXmPBep/zilm577SYD617dU6oMG+veD6C8uV7JAe82Rml0W8Z9D2xIyVZY
tqKwBtdvwHDeM+1k7/UdUPSu5+tC5JRRFRl3ISe9yBLzQ+8OmgpN0724ImdsXloWk+HyG2NzlGqv
vOgoqnD3cz3GrqWAj3Xwb2TcUl8MDHKyiG7nU/eWD7a6AS3cOqTNlpzejrKRHIrpDzW1x9jHfWsZ
N9v+jnzRHwBr4ahKdjObiHvFDpc7yTAcgIfgP5HJZmBB3g493yW0qWs382A+ODK8dUWC5YYjGKM5
uqKy0d185eBddXZoHgbaUM2HHMUGotzgvxKjvaRTDZ1CPFDYQbh5Ar8QuT5xwE7VB+Lz1KKEvrMV
xLDpnS+ca1qwNceYdIcPc20ZFZsNgl4NbafYPEp1lpTe7rCxL6a2xQmxANHq2n1OSN6gfHn5pg/w
YiZpOR98L63vY/wgM9gKYLaE8XBJJmGS//BTjAF+YgMJDcA2KbKKX1fsP0A6/9hl/8H1+ePD/z8x
P5byeO/+nzE/F6Ij3/7g+/z1Nf+sCxL/ZYL8USgmlu2YguKff9YFyf/ilmopNhm+RTSd7/QPvo+g
Y8g0fZMzDV1uQnosEP/g+wioQMsdWZEWcl0gLdb/C9/Hdix+gL9vc0wXaIJFohcsiGd7cIb4/387
P1VzmdpBMEVXObUPgdWQJ0rL4lDUM+1qhnkkMMGANQNxoFkYsz7+9FqvOzmjtFYlGA63js7apAIX
iiic1+I36MVVVnXuh+11j6ICKah60RLBdO2dhdygOnyFulavrVs+5IN79SN7KcI5eeZzOnXf5znb
loocOwdPBlSN8xGl44/CLvYcX8l4pZP5EPnGpmjFirIVNoDQYFaunA9WJsh1dKhvTJ6w2d5ozXw1
GFg4kxHvy9/hUG6Hqdk3HrMoS7OuRE1KMipjUI9naR8uAyuS6+7/Yu9MltvWsiz6LzlHBfpmUBMS
YKvWsmTZE4QsPaPvLnp8fS1c5ku6FM6KqnlNEAAIkRSI7p6z99r0BaLXPB/6beLMH/SLeeS1qGUI
hpkLwxXVRAE5ezOwlzdyyLLHoquC3gPK2C4iveHaf1aGmMb8QoEpx8hBQ8KsNomXfDQ9Pcchr3bQ
m6iX+xqPvXuujXuq9d4WVERQmC1I97ya9lQnNo2V2Sc15qkYgTCPmTg5LZf/3Jz6/gYxUR1Z9o5R
DBTYmijRfswC3QL9ztD3Ic53JZe1+6YkQBHBBIwU/O2J4T0BEafMJNSHblibDErZbZcsrjY2lmGO
gUDRrAWpTf5KBWAKGj1/06jDAVeOo13CyJHbIoKakEqmkbbfvRS3mw3cMiCi6KR70A7rJoYfbULS
dQhAh9ixS2zRU4hJPvIE10wwOT+AVX6xFxMxQ1qsw50IWDGuWnI/FjKO3Pm+GXHDQ6H4BYAHWXXh
YqWfj3HnmQcS7bm64w5xakRxhYPMNs71N7Tg6CYs3J3kjRzzjCKHmlfhIV9HdrE9kcPZkCeKrJ54
8oxxjGpReXU1DIXFjjPlloypn1qU9ig0nR8lqsxtFUc8/s2kTKt3cROl29Go34rOTH0FvK7CiPqu
0UTm2/Vi7yYIfDqK5KgeN55IKbvmQHVyCvVqXB/jon9Vk3wJxESj1V0fUKo08Q2hd5vOjs485LbV
e6Z0xSktGQLbcVUiWLTmG8Zl8armefSqrPRjMWB6jF/CteFnkoy8peeGU6CLIRQVIB5aDRYV3a0J
YgcOf5u2UWO+W2A76D+j/rp30EzvIq12NysmoeD8djSy1GE/ZMjcYmEiHnCrb97qzqktklMSK9xS
l898xXTeChF+EI6ubtVFg/4y6/C8EEnPU7IxZ+svp5xukbfz3umYQeLte7CRI4f6kJX0gAifXZW3
O0baGHfr+qCQ4z7jAIl4rBEa91QtfW0sdzo6NfVfQeVz6nFbCLrTgVm4gUg8snTjSgQkzSM5zIkB
9aDAo5nYq41AkO2qPxJa3RUKuhmHC1dgksCtD/Z4uYEdrJ2z8aHrqqPQ3PXR3sEkE5FlRZ914pgV
0cHA004OcaXTbhzfclvfATGdsMUQw7nYjExtFaARiPhsmw/VeCTKmtj3+E6tcHTHuGG3A929DYZQ
FVMHhSK3XHyPNh2yyiqYVy+XapZwp7xiq/Q4jz3FaynbvUaVxhFG0WHf9OF9g/FRSekct/OR6GEj
N4kLUIduRxLnG2oqIB3xG1Gs92VB5V1x8NyA8u78Jpof036+jZ8TUiFzjbZ42tHNUQsykbt9M7bV
TrUTd6/HOITnPjwISt9jPflKf+ytXNzHqZ6dOrsDrgt/G98vz6sE1C4QQEjLEZjVSSunk5LvvUiF
4P33KrlFuwlVvcE7s/7N5bX1D39b1uNY+PNSc4y6ynDKFlp5ck4bjYdFsT+MLNynsaHt9ZxMH20S
hKlZSFnlopxkAgG8FZm/QMmiVm5QSe/hs9xTRMs3MLrUTYvqfNO7Y4QxvsVECNt0IHxj28TmzcKF
2qe5gYdMd5S7GNokDV3ieRHPXGLpiDwnVU0m1MlJWws89fxL28WyCvrgTMqRhC+iYcvLolyndVDV
EbihigcA+YgiZTNS/PQROEABWBjxJTw70pPmcRQeGzBYI6vcu8VaDjHc7MOMRlxdgynlpKbBczIj
HvARJEPe0bITcmWOq4xHT/vBjqJvXVg8tlPU+ZGG9rWKbun3eEfDURFSippBKghwyMDrL2dpUD67
6GmyK8YEcl3brD8dRu/j2D0X+UTqdum7WTsfIHNSwi+R2E/uW4fWvEuNBlKW9auaUagorp2iV2zv
rVWDNLUgb7NVqqQ6d8iTFtAHSlkd4LEjVdLfPVAAB2eudhD5FuzksUUVnigaOcFfJk590fKF5SwS
FQqXUQVp2pidg0JmA3oTFbUz4gbAQg5IsoorbrQG/snWqUwZhCmSncxHx5qeTLUAKVBhlyBsJrHj
HHWgehNl9nDk5Pyhairqs84+JgT27dRco3406FuAsKA+4JNwnGQaupT1CDDUftp2aILo1SGikp90
nXxap0e98Fu6zHgzu0INpHiLIvK0XeoqRRjHXhJJXQdF0vwl9811sqyOvuviZY5uHXFm6hfZOZaT
pZtbSvQCcf+Cq3NrNhFqGKGxT0aoWHtoypth/RwIsP+cGGFiBY6mv5YZJuT1cFgUTt/INAgpposM
HZWSVdSHahnuR5fk3Z9xHr8rmPyAnq+H97Qe7W4SFqfrYpENZXGQr0zOBCJWvlTIqKVFhik5c1b9
cwv5mlDMnTm0MXbm2Txc32koKX3YOlJa+W6GRlKfnLu8zeUj1m8g5377GLncF/0zMRUcp//aRM7J
t7l8netHXbeR66rQCswZuOy+SJ0fn178t4vyhU/vefmql4+Tr19WyH3227/x26zcihjEtfeLpuAm
FxgvP731b5v/8T/58+t/3PTTO8tFpzAxxrj9zsx5MG+MFguMCWWd4JQp2jUqolqxiIN8IZy12r5s
U0RJVqFDZnP5klU8c5JwysfWE2EHmH0X3Glu7hJl+efZtuYRT8FDD8spBLzu5aNvwDLIN06F2U/R
c5Ig5J/KZTkBUjgcRAgZQhs0cahzhBB1i0nQbM7luP4T5lKjyEfCAa0cvNYwoM7M7WJnr4rIuZxQ
U9LZFX6UgMwrGhLIOKCr9RruroecXJwS5A4UJv9eliuV9ciXc5/+pBrz7jB0PBatikg5EVgpL3N6
lpJnn/IcIIPB5JtUReXNWzk7ICeiubF+fCHXytnf1o6u8Qrg1wykmxWBCwiqqvluawsX47iNaJEo
NIWGOkXC7HoKRHL9ORniN+ocjINk9ts66dZJysPwBhUuUelz/hNY4wnZH9e+ZTpnZk0yvAdqf71i
aJN+6gYPhUeNerBC9LjuC6P7KEalOMp3ZWBanORc2PqdazpHOxk/ltF7aIrQ3cj/I8zsp7AZs10p
Lwhy3SV2TVOdI393/X76esccYIhtrnsRJhjP59kqNi1cEBQhfd+LSp4npddBU42glnGwchMKz1xX
jfy1njQrUMHVkh64XgNVZWr2s+sc59D4MokU154GywPbNiEY02GaSUtFplYuMJAgGcHQ1BCZTcXJ
y7o7YWTGTr6//F6hnUzHDpISnWue3ozHy4br1vL3lItl37+nBHITW1Ph5qjSbNnKT5EOVZmXp8gA
PrmcLTP/pVYc6iqbyaZuRzXQCkzhM62d8bZXsQ5L0yQgYDJkVxsox8KvOi6Ky+8rfwmZuvfph0lc
4y/QXTyPewQ/xMiRgB0ihpaSYpe0Cx/xdFCzy+QvIw/rSCVaw2J4EUIUkP+NfE1O5vUnvy7KVy8H
9Hr8/mlRbnzdMde//fRWXTlMPHtg6OAwk8ea/DJysahwGm2uy3LusnKhI7NRI5r+8sMjpYfAsViX
jeXHMtbkTJazkzzVLrPy/Jbfhie/v09ASFd80PUrR4BYQZCbN4rXf6VqzvmznhuwQhXisNZZyiYV
qXGz+aMSJcFY8ZAdqjaOoY6vm19mw3WvJVvIKzxTdOuFQR6pcu46ua4jT93czZoeEKWy/XQNkv87
fRRu+XKWUvHf++by7etlurfg3VXwdIj2uW+rednZk0d6fZO31dE2f7ryi6CT111dPcqd7a0XLjl3
3ffXdbjeGZlHFp6q9eeRL8hPvy5e/1bOXX/G6wvX9/v0t0n53GdKyzWMXSMvnL0Tw9yTy/LMY49n
3VkuX778UiOtTVCS+vK95G96Pba85S1SlPIoj7FEVx30TOtvEPc9jzLySPnzrHyLy6VqAgR9cOsc
4zyPs+k6kdcSuSjn5Lrrolwn40//T9vJjcfwfdREeZSfL7/fIA9QOStXhu56GF8OZrnW00tQBNc/
+G0rOft5+bd3vbzXv//T315XNJFsO/urRrQqUk32obyNyDn5jn9ad91Evvo5UlOulL+HnLtO5N/9
23etr3mg8k/khp8+6k/rPr2r/Nvrumi94E9qIPqYBpJ8tKeSYAzNspfn+nWyuAYsjXG9n1xXyrnr
OtAJnOJyuekMZi9bysutfPPrpr+9ImdDavkbzQDvJo9oeymJT72eKL8tX2blefXbWrkst//99EQT
OyU4vbNFo6THw3HzrrYBKhPzIQciy+Cp21ll7dEKovjmjc8ZYQ1btUUawuUEi8pUO4/UhfF4ghF4
rrP2aJI6tIHNNH8vzRJTGehbXQvp2epVgxZ0ACBTJ7tKgDlUwd0dE2IGVdv6Uk5rawL1NDymvL5Z
5gRiVNSlCESKm8UhhkuhToKUso2Q/hfNfnSo1g0AyBR5jfv8D18uJ0s5b2ii4iVAjONeMmfX27m8
sV4nl4DZ6/LlliuX5d34+sqf1slbt9zu8gl/2ubyCWPm3dgt2laaQPKRTj5WynP3uuytz5ETpXPK
YvK+uS6P68l1WfnH1z/9uY1g2HdsB4gwYhOqNuufo1EkLExuOWRNu9On5lG+MMuB2J9nkwgnm5VX
71oibPCKyUQND2Pe2JGHs3pH0zF+d8qbXqn5oauXMTWdQ1K+ZkVuwhQXBwp2zmlUMTQzjjoNbme+
tHXyoAn7xp28O6Mc3iCw1j9cxQj0trC+W731JZzUdxwq1na9POP48DDMai6o3MWB5J5gcVmQJ/q9
Fqu+EikATdseBohVIMFJkT031Bn3HXgo8cNGQIoTjifDRnE7PuIhytUI8CqN5nwmLTBZus4f42rZ
IWk7eCHKWFipZ4377IFb/Gtm64ufVA6IMyV8ARfxPYongO95ofuWofsTdTaqfFDiSwrhILHXCnw4
C9wKNifGNBG7FM53AxLdAxlMGSXDotqFBPThpsiDuWbO6g3kMSOhg22bgs8IkWKZ1Yeiefcm7I7N
MnR7u1Z+FUQYEiatJ0GNAzPJrRdQTfgaKMzJYJEhTt/ApkQHZzHw+JeAEsJvvd08ukXquynq/Nxm
rw6Ee+o/Da/s7voZgbIHKtfCmOeI0A7yovyYXVTDColFVTxNOwbJyP/p5pP/6d0z7nt3vFjBWem4
IOKq7aJTv9YAeBzzgRAtML2blnzTxqS8RnN1p4dlsY1cgow8JQ8YtlE5b2MIuaUN5sg8kdBtkwZA
pNwIVTFVaSKAyIL8UMc15oJNSTjaPosoW2gmKZIdFU+lNJ7GCmsWYgnTd0h7EE377JFu4ztO5AWm
6z0RhYcfRm2Tx9TqX6E57bNiUr5WHhqAxdW+KhWga0cnj5ILVHrutfC2XES5g25AQdsAwBwn6rkU
1oJXT7MADpt712ve5gKOUL1kul9PpouxrWhvHK0d97ZSfu/du3Ju5y1t6xaep0KhXHOei1l7Y/TJ
qNLMtV3ZDocpFORfVRNF55IyU69UAOuHn/YIAsUzq9OQE/nYGOPOcHDnrFf/2FivetSbEDAiSodX
POfljUAnFZtIKrsRsJ1xpLuoBEqdfDcB1u0AXpVNLw7FvdlFI+NcehWeJr4vRvtRACsNcs3+aoa0
edryw6m1+OdsqD/TeirR1yGSKS2ANnal+Rxy2l03Uyun37I1xXj2lgRBcU7Q18jwJMQPXY3RzSSQ
wo4W9xWoMAS2VtF+7v+KnKR8yPATuBo99xbJfypQypcd4jcRb3V7fNJ79edil/otV4qMCkKPq001
v2fT3G9Q5YtANM1rnlpmkHjC2SoiYXBI2PHMwZb18dvS2fUG7TmPn3kaiNB8rUiUGtttZrc/SOrp
d+n8Go0OWVCdfmOPUAXcNd4Z6CxhCni1v8z1e9lY8WOqFgJkRjntIhy5qG4UyMJC3DiuIMzQHr/r
js1BQo14TpKIQ9p518LY3g0Kqbo2+T2JbRAkUWk1yX7OV9LtMDS3ehVUIXJrZSbPsV1JLgjZRIpb
dVh7iXkNUqKuoadQaiumcV+H83KTx+Wj02RnyrGEdzjHzGasqeXfPLzdFKrdkgCUWRHKkwtGhkrp
odKpe5aWtTeN7FF3c5tA0Ttuf7YFWMNunGPE74iT54nsBP09ghAzVN/GkmhNkuXV3ZiTLJmzI0GR
nccUsyHITQSS84tuIb8aC2WXz3MAf5AfpewfCqs4jxMXUkMhmMGsixgNI6Y/reGs7U3D4EtbL3Dj
yJkMvy0AOy0czUbRvpg872x07BpogvSzKxTyQNPwUQ8TEI2gONy+w8281GeRr0VyVWEnVNqt2ycH
U9TTnTkpISJlsJrJzH2piJplSwNgvuF5hmQS8QvRMdCPIcZtmWyXkBCrwcggB2smddqlPHZCEOY6
9uWxMRkR2roJO0jjLI8qzdvk+kzkGT/q3IzjbYifdwNlztjVNG0SrxYEZWKmT3syP7nycwb2eNpy
CrvkY+HaheZFU3Yyoe1gr+nomeqCVlCkRr8QoL2jYEKoaDwOo+EcDfw9nFCYRE1w17j9+P3iiGBT
/dlSa0wyc5ade8U4GfNb09bKXY6eNa/j/HZUYHmYRTocacptKmuwtwAIwLpwseTSsHGKIdwOA6iB
TqCejxzyFKj3f+P6eLY9kPcR1LSgnE1SRrlY6WhPAsPJvlCN97sC0IDKHvMzw0v30Kh+EJN9l7oV
oagtHbuOPIcNtfxbXRkeli49e4LLG7EWPxkx79uGYq2X3NIUx9adojyhrUcjNIxudVsnMKBx7yCC
JWiul3jTDxrdKnt6tBKSxeucOFsTMQvcM+8Ml4Re8MTpCH75OdfYuxFl+o0X2ubWSL6pLRz7/C0M
6eojxcx3U8qDdRL1h2R+GUBmbAflsclxE2Cbf5xmY09jLosjg5AGEshdfUZMyyneuF7Qzmv3Zup/
0N3mBA15owqN0iHMta1VaM8ZztxHQsDERq90FGHjsc/ZQyUXF+FN6VlDc7dRwkDUN+PUel+iJBqP
0AGrpFgC3S4TngaIziuqyg+xLqbqjBd9Z+UlRi6wGLOdDFzGDaC0TXMCCoVrC7N7MFhZUOoJfqqO
mMsQrb0/LMlTr4OSmgus7lWj0MMsPTJayE0MdMXmIa1pnkPtAdTMXYYXeev8MIBOb2ecaH6nNwH5
fmAsVkkyhFGLXhR5kFYyr4ctqMI+6c/WgGuozs6m8jqPmQNSiaAWQhAEWJL2O9LCTSOM5SvyuQdM
zuwGoI0bDhLd5961L/W6IKXS+j6j1JiK+jwquRbkk4KkbCoI6x7GF7eND5pTIv5PxQQ4I1u4yR1D
zJl09uMePtjsW5Bj9gDTCUNXHmJ4lh3PTbUX+YYGTT01dlSGiZIzN0uk3jlKON2FY7PzMppPesoY
ScxvVNrCzWDFH3W53EyEoMGr4+YOcn0XHytMRvxAw/1SgFw2nlBJoDRPLMUHdQ9YApZbhLrWb+rl
xF2JTnDfcAomgHuK9hXFa+hH1po/PpC74mgbFcW958W/QAp+R2miblTqEjeAAL/os0GWLXEVYKTd
n3GRfbXI5QkQxKgbQDsku+XQQCPNeoqdbwXjH9rRLuG4RMsEWp3cFAhjlR9OFDegUnianxXMBMt4
M669qlnBj1nx3LLqW1FfEm2TxV+SoT071eIcnTCiax936By5KDeQzdEMOnR98blqZI7kxYNuEP6A
DO4Fdvkv0djati5sEP6AIoZ4vh2QAWSIfLc2EQp7YW3HGNyml/X1MVFIUreb7Wo/4IQSR8RleCjS
fg1VsUHfYO1lcMGYoUD9GZ4mfqoDEGZzp7xi1+RBvfKqs57QTAd2wd3QfEq4OjjghCfxXCyub1Om
OqviIYMwQRL9+L705i/Q3APAyQX7PfKhwrzt8pjsE8R+KYyoXYPzz+4R01UWBEqASXfoeHUAPkcC
AfIA71dA6MO4L9NG+Gqs2DBTVXyC5OzUORc/ox0fyAE8eTwH8VSV7yEzdT47kuPeG3kIz9S9gi9h
Y3TqYUoL87FYfEQvNEJhhyrxdyCKd60VibsODrI/xUK5z4kxIB+AUIe6vusYQGuuWt5lmNTNbh2a
jGClZvdHUeg0CHGGYphxG45+gHR2A8PYOUKh+5I6877SzL05dMRhG1NNMbaFd2OPN3m5EPQMJjsl
93hutA9nITystlIGC06Y72rLIL6nSPcMG16bChBnj+YgVyHOKxmh3S4gno22NAcP0hhIC/ByTjDx
/fF1988jooVTmT70qrE+ocN/ccvirSycGwe/JxZngPLemm+MrWE46xOps8BU856jcNS75Y6oxqep
d98t1wKK43rfGkF8CQC1jwRooh+S9oOytj5MBsdXbt6JzNJfcuF8a1H20CDVgi6yiaWGfhSXwI2V
rh2BiqBLCht8g2X6Undm8dR2+DSLvNhOC2KnNFGeoYMnu1btNmE1F4HqUkUvteWbHQvyg4lNi11+
S9siUUipWj8S8xKEUx8T022hXKlq30WYhsUEmCLKe8W4Gw3yERojr/f1PGCWmbaOMlTbUc+1feR4
0C0Rvvb5VG7A1ZECavKgo08T/F5LhYMvUgUQ76PO/WanYFkNhpxbLvB5hhkblfImYhUNh58e7SoL
IkkSdeFmaoARRS0c5j4GgzBSDYWUlp7EuNIVyb+JujrZzB3F59y9ydSVI9J31reC4VJKGM62QpW2
BUuWb0MkbMvQIIJRcacYiUUyDG2xSYyAp9J28IsI9RjPwfdd6tvEtBELid8uA+7mzNYuLojSzYsZ
ET8eerTcC1kLJqPkwW0Ba3PVLAqyztr0sbCdCqrbdOSkhmIVQhMFKnZfgrmCdb3Gi5HU4tRieEwL
kr1CxFuxQ/45DL7YJy0u9Rmdc8JxBO60hKt/VFraKSYQfRfO+YuaGlzmuWlhhFP2ngPfoUWofRLV
l2lsX9zkS2x2L2kHfq+PsJxk7m4oU/vIryHWjJYw3SpexI8H18fP8EV1sCk5oR14upWab4ElvOCh
AvsW9cSfRPYeRVm5d0wYjlqa+b0A26Qtmnav6QVyupCHGU3oOsGtwezEv3L25bZRZm9fJ9lfyWj/
pH+/X7/iMbX7HxZVLoIx8meBY1pN5+5AhBjO/JQIj7AU/ti/6iFxBY53k3i7yELEngHZP/9qGiXD
uEA8K7eILzpDEBj3aU12ER7yECiotfCT1kRWM67YRFEb3/UV0AhrGlKfwjAaPNFzG+ifF71/BfpG
lAR7775bxJ06JWtHAK+6ZpVtkPV5ufOE8YSxlR4s2QKYDdYaBKiEBvxxq5ENnjRTDcBciwKnT/Oz
SwbP/2uLZRDp17n+6z//8fZRUM5M2k4k790//pkuevz4z3/gj/WM/0lbfJ/lBEMXb3/4o3+Kiz3z
P0x4i46FrNdDv+uh3f1bXKwaSIhtXA6OruoY4njp7/BQZ33FwVPsai7NWfu/hYdy3UNIxZiIUFLG
Fv8ncbGUMP8uLmaF4RDisjrIdI1U0k9GBwoNGOhsDepr4pzzatY344weyIFBl4fxyyhIC5kAr9bZ
pPu98pQRerqtenq0ccZoqejIn4BNuy1JZaCPmsEBxs4Mr9Q8YlygToWh9GSap1JEwghgLMZjmZwB
u9SqRZ454NDtKLqfU0OcEVzfcVOA+zK4IpizBgXcy3am7bmnxSiIt3KjwU/Xq6Fe2c6ptq2X2kLg
J9r1WVNVbFreQEzk3HWimNtJBzQxqwkCSoAb8iUdFDM3iPWPCJp3GAtE7Q4y9IuX03mvZ0RdchK1
tQ4eKWQshv+OWwCLWVGQkIJtenvdWL4gJ8m6iZy7vsFcEp3kWZA3JiTYhfgVtyu/02UcuKh5cZYT
QLjFWSwhRioCTOwZQ7yHdeR0mesqv8jQmM4kgPOgCmQq7FEVoMU+u4UHoc7zFPKEE2dXhTdcUmnY
tzZR6UZUnq+TVEMmZduZC38w5FIXJoPlk5XW4bHU63NiJzdNSPJ7e1fY1oi0CEtJmVUJ+iWeUkf3
3a5JJqAFMwa2mr/mC0XfOKGA7ELA82YaEmO6PtHZxHykbnluKTNyuXd811Uoz8X45waan1xCt5o3
LQfSTm+IcITkJHrHN6dGv42Qf95O40xpNesw0nmRre54yjyo+OiPimtAFm4jbLQUoG+U+ZdRauXt
4OWkvCzFLQGm0NbMs0iNnpSvPkg7/SfFXUoHk03aIIr+W2yDPHmLLvQNqzJua4qMG2UYXWq6w9P6
xDFl3nxjT5SohIUVJlKs+JZWGUdnt+QUajzKbHCXyYIp7sBCC+h6YtgbJKhSzsyGbgNNYN6b1AIo
QyxbWDJQm4rxpgQ8AUWAtDyGqGd3qqwbNU/sveMSE7m+5tWIX8CYBEWoU2JaN7BToj10oew1/vVb
wrWMW2391l0bvwDDn3fApFHt89qyTuykuJ91i9hPdXm2Iww0nUl9gQLycgP9db4Z7YT9YSEL1ZV3
Z+mi3cKz6mnUlnRvzSQ49jCKt61JBz0lOXgHVeS/rRvFd3A4d4SLLVAm4+IMkF89UAjboUTsTgKC
EfgDFbmxnJUrr5M1ugHUQb7hAkh8oAfbWTP55JRUFbmkr0JSAtln0LJkNNrkLa0KgaARj4sVPXN/
hIE3m/q5wtwk8YATJ0tj2A883/tIAedTUufKLouGO2Ml8vcWD1deJ8hXakC7bcBFa1jgH7IVHl2n
LlFBbvFDdudGfR4OlWdvL537SxdWNriwd/koO0kfC+t82b7nLlxhcyXX6OsEDrBp8cu5HhTicgV/
SwS4GDq/xbZ0kKs80RCKoJlDIAwE/FwSiBVURnuT1EPsjzZ0JbWKCmqtGalzXtMCy9NhyeM5fs+m
YQhiOpCndJ3Mq85Ezsl1k0ukQJZjM9XAGbeha8HSA93U2cmhHrwlMGs4a07ovRnCy3dtVIPNX7/l
UkRvtJa04LInqbFvKpf2Cs1+xMBm7hNdNB5mz6F7aPFQzG1MBF4J94rwuA7RAlgHFVDi1ogqEnsV
kjE36iqSlNR8XJCYwUPYrzpEDLVUT+hT1ydexg2gRpKy2eMDjHeFYs+wYLpnY8VXNa47UTwuv9oh
Oz0ZGuxsCqVkNdRGCrjq2lZB7mx3JDiOWBY269B+67QgvKLyph2wNViJ8lEag4dflAF2aYHOVFBc
orEi75ZbhZztlaY8SWGOnBsbF6BtQvmlUlRyjlfRkDwArmKYtqq+dGoPe3RVWqDf4f2shNvVpd3Z
rzcvfKTEZqVQrByagMlK1FNWyh7AWcwZuZj8qDPmkz7o7zowoIAsWqgAS/sog5qQfRsHxPhz+91q
/4o0oz2RsjjzlI+17uRsdYsztfRw001abGxj1/5F+05A1WPLnKK/P9UeOOd168wGekh8C1LvtA+c
IiWrY9STg2V0OzEfeap3jwn5JFRsGbTA/iWfZTG/6fmXsZmGi9zh+r/LXXERPmTgN+aWdAm5G8AV
bHUVw55ckhOpxbImm0io+ee48tOX1DZO5mCUgVXr5HivnHS9SOD4UNPIVY6ObD1AM1o7y7w4yMhw
2YQNwzhJnF7uJseoDrai7dqV+07pnZoGeQtkTlHAZIyEtSfV/BDXJg0Akgfw+TgJbKpUE2RyqLt6
spLTvOKm1CF+UjsuEISfRwEhQrQbJqc/qNbgX1MoFtSyFC9K1QQhlYNl28Jaxx6CXksqXQqS39Is
wbZicy+oRe3XjLhPUsZ4nch17dI/qpGgl79e7OTE+NecXFTXS16RKD2DBQdzAoo+m8PsIM/+SNW4
GshZOXE9ywNbTjnZMrsbzIXuBr5JCWA9HE9y0ml9u9db6OtrPEaxcEmPO2IXSy/ZtPpwr2AMCjpT
/SE/V15vr1/jurhQIt6XqzZzVbY53hYZqHsMs5rW+NBQt17c/FtrkZwDSlM9yUmrwJ9sC/ZIpUbm
jeZA4tc761fB81cwxUp8pl3rL2U9ITv/qoB4RLu0Hpkx0PYK/gQpcutpemnYQyeCJIOt+6JuGcOG
EDScX0Os7YhS+543JBLyh4nbjLvW0bkwNwbl+qrN9hfd4KoZKaSCT19npcxDvnJ9GWlf2/cGsFw2
uK6Wc1Ai6iMFPtCi7AHYZaRLca1bl6TcL13TEq6LlznDzo7GyKW9sSONfBQ2rrII84zcj7VlV8M5
JbDVLB24efzH+Oamk5nm6k0KW3DNJD8OteJSyiAqLBHlX0kxaCdtNRzQZia41fMepTLpqm+Scqcy
EdSPrmqo6zZ/WocZg/QtJaIqvcpmrhMyj8RBA1J9XfXp7+ULVzVVP1EyVhTDvJx6dV1AGJdnYSPs
Utu6E0AfvSoQ13NBB0K5a0I1p86Eo+R6C70uyrlhMbHoypflsrzNXhcLWL9kDsKvm+gklZo6BfKW
o683HzGsfUm5PK7nkWW68NhW70K8GhrkxFUnpAYu+ozD0IyrY6y/kZPJcfA6cUemWZ+0fq3hgAl1
B0KoxyX6NM/9cAqXKmwpouOAmaM26JuDOeOwsIkxWrZyFuwlt0JAlegJP73021ZJnyInnQoMGHKr
EuZtVR8XqdW/OlfknJz0BfjdQM7Wmb0IVNVoOxm1NHAu1tmLvyW2EfXL2VkqWaT/Rb6ut1a8rWmE
5GeSpClUS+mvJiUolzf/fc31LcNVBnM11Eyt7h57ZytXf9oqnldPgnzlMis//fJF5KZyOWkctpLL
l0+8vpWaQgrRPbrlZ8chgeXT+1+/xeVrX1++vvv/Yl1VnFOnUcWwYyB0XMJ5bhmPrpkeuu2D9MTY
dlDH+etUmlhDgKcham/uzFQlx56MTlAP5UuaEBVbefVLBn6Qh9kFq6JQzb0WOg9tNtWvDIV/8Yj+
1jlxEyyxnkIWUUjR09lcq9DvFLpFW7SNn8Fbqn6fZuHJ9kjgjXuCBUMLIjYBZUGekCPXVd1XMna5
07gtJC7uKCDIhq/L6I5+36jf8Pcvm47sB2dwzlGZnpU4ESRhIbPI1n/TnBgFjH27yxVufDYcr3HO
cITgXp9oAXEu0PRNW1IZBlHn+7rs/gpt2rfuNMLUVIfviMCTwLZfXYqIELfTjCrbQPNU7OZJ+2Eo
oDWH3VARkqQ3hIaQp2YcnTW9iNPlkLXYoRT2W96aZ1g4PZe+5HvsEm0fxx/j/JMEAmDSAPtBcGK8
KuNv3QBG0zFiVG0MSEviwiPD2Btdfa/VUcdP1RCEE/UfNuifmnLlXg+pSKTIAyLByA3A8TfFsT9o
Jgl7LWAUM/dW/nTN1/6SkfBsZDuLAjPUtoKgiNwO4tz4mYX5o0dp4mUofoJ0Dnoeue7nPsdSybMu
mVm+kagPzYyWoSLTYMOcoLlSMuIw+3ob2T8Wz8VSWHrtscoo3qo52QSpgcuTUfZ+Eg2/rK0UwMHA
v+Wmt/fc7k1d2tifRPTSTohh8EyXWwonuCcYPgaQMMm8zAjbKKxgEma+S+qYGCfDfUs50k8pd2oA
/cOyU2OyXyftOXQgbdW6AtOXB9CCp1ViCLT91IWIwYgIiuvJOIyR9uSOwtyTsIfxtTG/JKb7hKz2
bvwv9s5ju3Fky6K/0qvnqAUTAAKDHjS9p7wyNcGSUhK89/j63kBWPWXVq9dm3oPEIgmSCZEgIuLe
c852UPCGHoFiteYB6AA6XvQdWb/KmoYguGI+8m1gOVulg/3rJc0JCJf7rrTViX8FugWa/VVXTjFD
XODIga5g3XKZDCCFoDxahVk4Ep4cH8xRvTpBqe4jry4xpoUntR2Gq0MqyD5R4kteTFwZzldNc7Ol
gA7SFsVKy4g/Ex2h93hzjE2vQ6JvnO5GJ1NdeKI4VHX9pk+TLEnu/r7LnxUhuazSJIgN+BIhAcNm
QsJNmtbmGUozFvCWKEXdicKj0Fusna19R95sOKgbOqfuNjWjb4VhvpmVeSekqsKQz57zSdAztJG6
kAUi7K4fy60OMOusquegQhVm9+i/hZ6VPCthODAIgy/7C8Q/EpboL0farZU11c2Qfqr0lFE1W0eu
rAsiu7n2PdinQnWiuzLP9oXXCwpYyjvl7qc0cDexT58LPysdA1mhwLBqkGB0lIaoCpZpW727fown
Qzj3pl1Uu+LYhBVNK4GFo7DoPSChEAz/cUfvwOXnZh5GqlpM8yT5NMQDoF44VTFomM5tPpjkoovr
jY7OOf3apK3WdQz+ocEClFQO2ka/p1eCzdrV6rXlRS9ZpDIGAGWt/LhcGrDSVjaWwkVN3UfP03IT
+e4zDssQYEcYIXHc+Z16n9NCPkBm3vi2SfRiIY6Rahe3So+aKdRwqthR9d7VxAW6XKOW6oAyLqhZ
4wryXoO6uqRhd0PshrVprG1HUnTXEHvtwMJaoaZ/DywdxZqhL/UueKV3spxkN0uXoP5Fxfm1SZ32
DOzuiQYYSfLEp20Gavi+/tS28WceVIDzUD/tMlpOpsLpm79SpuBvalU+HS367rj9brSyB81HqVVl
0Ttlf4/GD97GUExB1cJI7hNA9o4DckrTmpvYPlUGrlHYOHctIZ8o1CwCgrwaegiEyI0zGKs8zGHz
aGO+DvrXxuteelmAs+0eay8+UL8C3VTF907QPioDMvREj9Y9tq9B6a+pbr216Yao5JiYhJBuKsyv
gqi/zO7kqlc/Ox/3M9iUT6mlsPpaxJcOVut05PQLctKMcYFdaL2wepA+uVZ0OCA11chxhItgJyHi
N8pTOvc0BR3mR6u+Cd7ybi3jrFiHTUtMclMzE0aZifZpJxmq4i1YiXNsED1lEFsGRgusoZpq70Pq
5aQ6fBOigAaSIdLKqvatqbC/q07O7wJ3VOBr1Yom3Ep/ae1Cp5UGKo46VJ6B0LUacfGqYO3iLePc
GFBn2UurLj1cBRbSErrCwjyPiXvpc0n5uqPPLNzmO2otEFHEh5edeWwsy7poqX8u1YyGlyPaTRTL
C/VmuQmnTF/Pg6ZLXgS4xSFH26LtGIWLtVOLTWgHqGjD8Zm0QyASYW2tW+y5K59J46Ij6HsRdNGt
hd0aFS81Er9/FcBSViHfSFXFTyWqEOaM+oee3XgkfqHDmXrXYuBS+GRF+rF6zf3wUYzKa+0EBVC0
plxqYxvtWa5eBhclywh0wmg1pD9aujXza5JqN3Is61XqhMWmVfr16NTZ0qs9MtAFF2PfLUhAMx4B
HyA88RmXKSDcCcV4pNlOekeQq7e5lzbbMg0NyjzKnchIpE0ahyz63Fs2dRIs/Uy0iz6EneI7xOnU
1U1E2LFuB9MJMZ4CNbnpM5ViNV9ZQh998CANuSKGW2WTw5Fins6AzCAui2FMwCOJoyszv3rp2Ta6
9vLYpP6NHRTVMWvFm0jp8+UQSQTy9YAYL5LGqAX60AVo96KG1NR0F9TuD83vH5qRz1EJIa3ELmgx
xjGfumSFPqpgBtvqd5ppHEwvvIx06HTFqNeqbzfrnFTJlQbPRUBGjrMO0HEBYt4nh5HiL7IDUwJO
agHE60wBDae6qkOZoJQykCva21C2a8/MvA/WHFTxSe12nkslvXPyyUgggoGScE4816FLs22X2vFB
Rx5MAJnqrCMdpVvT3bHKZaDmV1eCRsqFKSl7Yo/sBTkIujY8sNi7h4oanTpEhR0yrQSsHFdz5+xP
y5AxuSNrOV5FKrEOMhrPg5HfaoGqHRUk0nmqHKuQ7ACtzJulahNlMY5Ffuu0CEhKqSGMQYI7ejki
xCI7UhL3CxenYGmzUlS+KTYVuIq11zIC+r7MaO1SbUpvvMCxr3T7e0QlL1yOaOcymd/kteas46bX
Lm2JlFBVD47DCI6hDwxXmxK8Hwd0YDoCPk1jn+nDXS6G/sY2VPQC2FxW1MCDZRPkmN6mgENhheFG
a3Y64WcANLPjUEWftkngOdIpe6U26Y8sFO+BwlwLvbMCg5mCEHKu/trR7I068putcatniHusuNnn
nYrzAVHCDj2H5ILoqLcd3G8/KjATShNjFrXduHPWTJMUMn+jEqgNY59ZXSLhl6y9+m6RtRQoHTvH
JInseUseHfIHUe5xD6Hhs+j81zGgeWAFVmwghNQDa5PRuWHseGushNitmKtyoKNhMiv3FGbgkyzX
/wyqc5hqm4TxlWkk3OIkvzOse7CR2oNbarS7u2rjSBvFa7Qyi+J71VI4J4D5SehM7skpuk088zk3
cHQG6q1GNi/rvrRe9+QBrZDKuSs1G0F2IZcGWUCgIZ/44CvobSe9TZg3u7g/tk1EJLhNLK/o7yAr
QCTLugTuwsFusIuLRL+paXQua7X/YaZyQI7QkavS8BCWPHehluOTtKd1gasDdkSOJ1wgm51SvYCr
DVYIyhD45CpTGPpiyJESRJ7LdGC06er4YUgQqdlB8m6k5KAkiW2xHoPJoAVkvmeFfihw6/uw4ArT
RWMXNYdgcHZZaRFIZ1PyJTon32kuYLHQxtwf47JllQNlrSGWzEjOscX/HGdmjj44ZGwwripBuMy6
ojVMpXAVTdlhYdC8NFz7lyTTjls/sr6XNUE0Yy3XGDJtfkzNq9XXD1Hj3AryXftipMagIbJ2x3VZ
AfMzhv51SBP+Ot15bhPSgVQbx05eWHAEcpZr/oDynuAcCmlHUoeRwkOQWFQUgBIiI6JSmf5KhFRm
eIWqZLfE5FYEKWTHNgjezMBG9FNCHkG604XdJ2zJTWj25gac3YcYxksSTV+gle/5zli2CbTsSTls
OuC9xAySbJc4z/iRtrndfjRJ/6j73j7zxJZp/asb+QMIbSbLqWPdqWR7g1d9iELIcbFSk6zdbNPM
HFbpuDEjkpNMyQ8yIxJ81Rr9OSOlP3PdgiLQqz7Cq8k7nAJjTrBUAGz+CY9IhaQ1006NikbVsor+
WIsLrSFvZY0w5vwRD3vk8jmRcstXZqyGeLiydqESZCrHmjkpV2GHco1aN09jamQXVil6hE6tGvnI
8sHtFmmJe9Ovf9C3/fSbcdpF4dEjDcK0xCNXifeC5tkmT4yt1noFPwyfcFCHq7ZrAlIfe+/UKi2D
qIe2ic46sh9aCw5xRo5SPFn4czcgaD15x6+nM/OIVYoLrEvS0IuDdxWxDsJg83s2kK9AQH0aAW13
ggnFRdGPc7KyFSIWaFcvghZnZDoGRNtSTKzK7NMfUXj5/rDzg+FNS2t9CXVs77rTAahtutP8slkA
loOP9K3xcN0zuEIFaZ6N2rgv9fbGSJVb8jyvTsi3lCB6XYSo+VCmboua8YmFfIGgjYAV/9GzXeIq
CGg2vEgeCFkHb6b4rJB9D7lhpm39hOAmVqHMAEh0X7cO4K6gFlSYuarhj1322HONeFLF6pMXYdKJ
8VFQ0lPx+2QmUTcevRt/gA6kDnBpAim0U0SFAfVnxFW7eyUrGTwMyNcRRW2AEGgRd+ETXg5f1757
SQjHBEw8Em1G51osg1arLhqxtLFCo6S3zrphm8cJ1tCLBjo7Eina/UeqT7i+SSTdxZVaXNqYnNqm
eQwG0z2X3SGWFuMwwYVEtJd4G9oGdgelvIgRecjtjUaq0rqNok+HPJ6FUqhwNQlgqQzfW/s2bi3H
6HA9D0SnJrVGJXGwVzFwhA2+KgChj0336fhUvS3tsTOLZgll80UxH23bYpQzJjF6ZiN5ZrVIn2hh
N1wBbI//v4zDYEnza+/n9sXMVUDfmaedUvBFULcxhoSCmUOEny/L0aBWXEHU2l4msrrxFZqCRSS4
PIQ3DqYeD7eHhpJ6O3AIy1zjyscx+4bM1gU9c43paOmo52mNikHAxaCjFfwg+ZN6tX9uGuTZFvSB
UNF1EAsm02+chotc3gQ1Gk6lQxfpePka0MJjVJWfqNk/J02JmQTXNkXCzkrF5TuuiuDJ7xy50gMJ
OSdmdq58I7/MITDGHM528EOgjDWT0dyTxysWCfPOdjSGhV4YZ7VSHqsBDG9vYT9qXXWhPSVuQ4pm
1nIxHlOEUuSjtF6wKaJdz+oeBmz+wKB5xip6awNiWyZrY/qetCh0ll1r8DeiVF+2hQ6OjOSfBQQY
QMeBDpQvZ27m3Bmd9j0DJbchynNlWPs8tEJIRvY94KN+IcU5MpEYxIB4As+/oR5HtmoX3dgm7VNk
FkXVPVhD+BC0413fB7deMOyDGi1qlWwgF5mR/j3jT3ChcdjFj9xnsdEB3jZHTi8FbwVqsnS0N9PC
dISryQ+XCa2nXY3Ie9VdY5KTkUA1NtsmLD5D3y4x6xWHNqkBwSuPEmFkbqrnliBSjCkIJzOXPxf+
y4sY21udb8twxZqgPYLK7+U4PhSiD3caLFEal0wQWZUu7bBNNsTmBOB302wJZ3VVjw7AkfJltO0X
i8iO6SMmjPazqZwXo2ne0vStq1yMMTQ4EsBUtJFuCwVurZV+omvdxmP+CfXwPjazh7Q1RpxziFi1
1H5zOJ+3VdR8T5lgQ8LkkgRkCZVqnb3GYbkvS/s+DWgRiZhCQb8XQ0rgcn5vmoCKK/XZ1qr7jtQ4
v6dVnEn3VvYjlWX8KZGMbh3vqSPISa+Uk4/TtVHjHyQPA92zlWOsNBskI8DTPELby7ZIlmbl5Ctd
K56V4CYfg+9RXX0k3sWAXbjNcySdXi3Pmd5DE/avroZgQTEI4DY/TY2Ac09MxSrdIPNcRwmZW1SR
mGn7+bq2A6A2z4aodr73rew9ZZ/Uwy1aei6CwJji4G4Mtv8v6PvfCPo0Vf1v9Xz/Gb++vf5Zzvfz
Jb+r+aT4TTpSqAjOGC7wtBPG/buaT8rfBPlMhq1J3dLYoqP7Q81nouZDqUfZ1xDo/RzyPZEo1P5/
/Luh/qYz/DmOSVnBVA3n/xQVqv0TaMEE0DkdBnmmwAj+quUDhKeLyhDKrk5qZ6PLHqwCadRK0GW7
3NtoSZ7uqoI5vVcxqexjm9k4OVqrXzSQvyfR/sp7+NvDsCdZIUejSv2veBHSg8uhHVtlR7syXwyx
Lo+127zZlfqO6XXlESo0VZaUdRNJmwUDPFJfpyD9PxzGPyWjmxZLIMOAcuLYBLLy1f8am8p8Iqyc
1nB3aimoWcck/g+aou8VF9mhve+67FtkuTdW4HyLB8Y0P0PyT2467uZU2VZG2146NCrr/+GwhJgi
2X9iMiZVKUxAhIIOKk4V0adGytv0Nf6S59pHFT0F3L47ux3SRaIC0xFhcYWwKU8JlU8mgKJfZT4u
33Kkd2rTX1mhchIUlapmggBa2Zr5qrV1G+/QMk07aX2MR9Le0taQp0pPx53pJDcdZNvT8I9NnE/q
AkYkwPNyoI0IYnbmIgIXRTWlDM9ugVcIc2xPjqgCW5Uy/MLK1A+lkNZB3JreHTC9ZulgkRwofkPa
7ZS9p6WfjiuZRxm0VAuXWWxd7ewiPrsaq3xyGKeWUlSf1aR6b3sHfTSuQv7s9KyG473EcrhRhh8u
PR2jCjOKB2vbO7gtHCppx9kqGtojUCZNrnEKtSReJMaGAeRih+8OYB2BB/4YRzGNlKIeF0YRD8dU
7x5cr52cjI21rhzcayDJdD09xaqw6KCH01p2Jy3ZnbIAi0nJbNZqiYyNBik2ur0CHw2tT9vBP6+X
UfI5FGqyRzlBRcN3PurpC0n9/twFz4lpDXRWmmQ1ei2J6hSOopF1ZleJgyONehXUctu1NBHIy/9I
E8UjlNuCTl582ul4kzneTWGQ+yMIou3b4ja8T+PijXGrXFZtWgKsdlYll5MriX+sFANMLq0Dndkc
lqaR10u7bE9eIraV4jMva0ZmpQS2GqV+M7rlzk4jj/Au814zLGura+G+Zem39VpwR7mPwyvpHqWu
oX8cCjyYPTXlvC/eLE3d0MTURvvFs0dlsq7ohMG7zw4WT5rifbZUDDBPfX0BqfwBclgs6sQI4TWP
EOdQjS3UDlVban/X8vtAS4irSIfgGqpvXkuRjKRbNI/MsKjXJdAL8Th2Hz3+czNH7VJVjrbF2RJR
fIjjjS0bFC9EljZErW+k1xg3ZIjjnCl9zorBp6kG6i1MrB8DBq7lEELvpHL6SSioWEYaDoW4UeRC
syx3VTVFstViojWMAFVqKHLznLrlyYw6LK0FltZc08udExvk2hvmyp/URIrJRigogRbzTTXsmsPX
JiErcVWEWC/mxxSzeAPQQ5F0ktjB6LpaXmVuykl1Nz/UeiU6xPn+vIGo/Kg5evzLU+bHo1lIOG2+
Xjs/9nV3vlWaPYkoirmbgxbTWUbT9eKZZbW1nh9r5tiNSVnDKsgmTy9+hi7EfHqOSYROl1XHrydq
HRAbaE3Wat49bwC8+NhmJ80cpwwFFT7SEtE3UbHzC38++HM7P4sMeChI3VToml5UTpv51rwZrUaS
Xz+/9JcjGQjn2BFjx1IeOTgllPDnEX4dm5wTJX/+P/Ojw3zw89vb84HNN4v5cLmEpKCjKTVZsbow
Q+ejMQSnl8LpqXjaWxcNBgtDfjyeSVpB6QEA9j1sKqF7U7mUVjrVxX1SrkrMOQe/bx8wPb8nzZVI
ifDJsnRS4y0iRtMWo/j4BA/ss0YNioONFFcT95ub4/qDwIzokThTzFa9ule4sEP49OQlLssdzQqq
7Za+NiFHLlo7xFUJrtoyrm6kOruhqG91TzrbNm1e4tjB4uEbC6tCzUqyMNxpj5YoKc4XPx3cU5q+
aKo8U8OMVnVIZ5vrNx5vJ/+oW3R+qUWlEvUlLS+KaYEZxvT1tXsnVYNt1uYXhRCuA92qPVib8UE3
sq2rVD8qe8CrJ/R1SZWTkmcWcXkuCNgH7ALnpKcKgLQxMHIHkkBorlR7AB4w5B7psfEK08HeBTXG
5QAzbUV/YJ3FCaZH+uFlMMg1NT2dy+94VUztA1KQ+b1orpbfZCuQNuOmfo9szzpZgZXTxk/Dle73
zbqp++sISQLCpKCyJr0NmohmU1BuUutNgg4dGE8wrGCSPw4WUcs0qEraH5JVJK2k3jfx5no79L7u
ShemuQma97JLPsQ4vrVq+WgqZXqn0GLa6YqzcyKGOq8jkpA1TILZB2S22oTZUXwy33MWbo0WYIJO
Y9UkozFqX6tJam6XjbY07CBDNME4qpb60aeGSnGZLFZ+YSV6k7Ym4qhFWasAIUAXgMG6aFF+Q2Sv
4hs59aB0zc5IRKAOnBGYWmhHsyzeNZl3m8GT67y40tL4Fji6sdLt0N/bRXNI6GDYXWA8Ww3w0EA/
atLEBxcXPSgG5V5rjHLbimRraIGFeMp605Piw6LsROxzUaypTGHvc2LimfOjZvXnWAp0Tdl4GRXq
EaNZUV/E9NyhW1yq1P8ctArTqhwRnrHXkMkNpn6K4mHLFIPIN1WsOLGvFtzHjYpBciXAh+/0bKPp
+rFo2n7tDf5EkImUm4zZzL7tP0ab0ytyvXGDr2vj1d1LQAcJnFYMMx7yaQBTQYOOia08iCAU27l5
GktMGnb66NYAkPysfLDMS9beSbAvsq/BFjfhQin117LNd4afJiR1SHqK0qfqQMVRlSDRYeuunfwa
jvhDizY7Gix8k37ifhQSM7sen4LSu6FHxG9vvKOfejck7bfONeTSln1/9IlPoOpABcq6Yea3j0wP
7QN4WiWgeWN5QOc1gaYSCinfufEJM4JzSz/2mdEyWibOus3zrUzUFxyHdFud/IdII2rgtM8piUtv
UYDvqaLgvnMonTpta6you9pny8ivPT1+Rii8hw0JT5rXEMm+V5Mara28kXZxU1nUoHv82kycviMY
PUNDeCojLk0ODsAWcLJsc67aw00feHzQwGvcslqbWksMMmWJPPCBR3vUzKTi3Nmu5OriT0JkryEu
nmJcWBJ9a2b6jgLyc6ji25R4n0MD135LYO0iKjY12TqLwghOloXewFt5Vhvs/B6/Rd17wLPVUzqR
8saW/KDxTkc1tZaoPbHW5S+5EZGFLzRchbSisWA82ONRTqX5wPWRXdAnCK0P2auvQ7+MFPeRmiX0
NWorTGn9MLv3HOJF3HA4CUe+p13ynBGwuFCDnXMcmqxdWYntrwzPiS/k6AiV4mKfXOKCtnmQDqym
pj3zYz93a2jztx4KrSjLHwoGmR28rW/zs8CrwehpesLyGf4vCpOYLXFKWOiBLkwpCsomjJL0QpbY
cNJ75LR+Mlz03FzXupKs4wI5VURQxLgaYbMEJVGfmU6/xi4c+A8FvhhBF8qV6qe9gxAwnAyvsNd+
kN6Vwt0neWWfjVq3z3SfaE2NWr+xG3zIMJqXFuKxlavm/VkDRWTb/IXTkVCZHdcwAhOuqjYfX6tG
a4fEJCxg7SpvTMyxwSdE1fSKIpMNYZ0wtdpXEABIwCMn5osf8lUkexfgEjYV8j/I8jLOWWbzV9fJ
2cnpbRP4gFq0f1Fyg2qNS5CrQbOr7uUeRu9NFWCHSVNxRnGzKqgPXWQCZkY18k9Fsa6RbfSHsfau
HY55Br3auGgU53FXx+c3lXYKL8n2aobxPWubA/HnZ9Fp1cXr1VszJlHRTqrklA8JEfAK5WIPBpI/
fYl5koQbL/ZpVOmEKg2VNqxlQYQHPs79UNqonAIae711bEThgBPPm0tUdemFfnKXutEFbFyx04bi
Lci8gyHc+oi2PDrgcbpzG7A3gtz6A4Log5dEn77FMToRNveW/waG2jIazezSmdFZQ7zKpNF8LlKu
+2al7jRy57LaJuWAbwUHQc7ab2gvOqoptEc7xqXh4MsU7Ibm7lPmwkthpu6Kfq7J2K+sCw1+W1Jl
MB8Hf5+Cmr3E08bRu48OUMUmUTnRrfGJaj1dm13YeSyGamYuwoY2q7pufZFG8IZXl/wgV0Ynu8SL
hrB57+rju8z6G9N5s4LVLNT9qd6dtL1QfwaNdjg3qwaf7nLeZXiNZJBiRecXh1zkfCDTrRDNakxA
9h/35wcFwvoJRc1+f97PQv735//tg5VwSEyhKprixVjWPp82YazFYb4VTF6af3l3fko5vWK+9fXa
+WVfd+dbX28lBQqdPsYQM7/z/AZcv01lkspPmemKiuJ4vvW1+ZePSUwiTBr/5nUFF/7AIlHdnRKU
v97K1sMCCdP0inmTFEn189bP9/r6rwLd+eOZwj8ivRJ7ivY1krufz/9lvycoEa/n94ukBSDg6/3n
92ua5gVAC8YptQRqlk3/Z0R4k76eb8ZttUea/hiPKrMCN7yi+4yZeBrxs2Um5E1QsqbtC347Gqql
zhJvH3pVTTNsMvPb0l0VTVyvIy+58UPvNgAagUGes5pO08K3ElI5RJach2YqcNdJtSmkG59lUpUb
MtOnDDjuQmONz4GChlzxzX7TTbR1rTKeQtUUWwK4EAaYNKJFTJduZVkE1pDcv5dSGiebWIRRLe/t
AWe7CHdNW8an0A/iE7Fv/lI1GMMglSzHriKrvlSvoe3A3BrNoTwRRzYlDen+hu6zXY/ZaWgPjyzE
x1ObKuNpvgWTmUkCuuHFfFeb9qaGxDXnQqIrgt+f5o3aOCGHEctpSEFSVIk5RzKa3wNq5+cwIL54
HFgTVMQNEJnmrmQ9amuVjJbSsHRCzFzvVE8bjdoFghZzjw5GW/idsFbxRSjKWWelcvDSwjjq3k3M
wMZnxBuynGd4GbP+xNW0P5le8lBgKeS6zDNKT+lOkUIEwxB5+prEKupAdp6wTI+pMPTBk62X+XmU
MmbuRjqZI9IfvgNayG0gJDtVsZO+OCajah6Vtt65BSvDMcZVkjlhsgUO/OoWmARqtGClYwVbT2Yq
NkkI1/OteUOTTT3B56FbEKMZDs1gQ+1HMfgKWrLhstX8rHxwUL81NNM0bDPHIkmto2loO5K77CmC
5YfDcv5kmyVmN69eK9O9ZjpTWF9QpxRWy0j1x2O+TWkFDXXVdnd5yqw3JAr4NJ9Y8y3Zdh7NdiST
jaYPTBzrU9MReUwDyzg5XW1sozB8Hh2h04Fb9pFJeNu0a95vdblxkvWu9GMmffSeqNl2aw9dxt7M
WVEOWX1U8OvgRlLIBOFHctLVhKbQdCv2pGQBFqRrJ8nPQXKy6wB7QmMqBQZXJSVppngeG/1QWh1R
SAXNPjNqo5Olx9HJsOvvtDAc0Wu07XnUU9BJW0ZChSeTkJL+8cz56fPGlkcSFB4odEYTKxrUVAvd
RwyMxMH0ZfkJ5kA5fYbgT8fTvIHxSFahRi7bAJIZPnZ4nDGE80YJvBbb2oQl/HlTAZ43rdonh+T4
NO9oppdkIYjIX58475rfbd4/37VJLFqQDA5ae3rN146v/3V+7OuuUxfGSjRMeb8e+/pPc6NKDgN9
9FDW2aIEnfrLoeeexRJAAM3+Or6v//Hr8Ir5yOOWyplLLwA9NH9sx8nl4CmApjgRGf/xofzl8P5y
d37yXw5jfu38PHRHP+KmOJdE529JPIQsaHisCvLoPmrsk+wI001KUjcFsQg3GQXnnZEb37JYKJew
1NOlR+UHUqyAhit980y7etNhr7y4mXM0UPeopQJME4f0oi/NZpWaMQzIWNdPFB/RLY7Wjlk9koHx
6oXPla1i8vTRRZbRD5157lpaDumzNStdQU9uYfDrFB712FydsmvNyn+R6TbIYnshxwo1MrJqMrl1
dZvUWHssXduKRn5300HFlhx/IxWn2FLdYDlq9EgRpa3vOYh6YVdMB00nlBtFu/HGwTuPbvqSqIN8
JoA/r/1NXvba1UY4V7YlCJP2lgQYb1HXQbMcWDwtR9mW6yiNvvsKwzIIm+4kCgpJXWP8aET1g3QO
sZ8qHWvMq+S89eGlFu13/Ldk86lk44oljc3qGGrPrNPMYzzE65HvaM313KVJrVFSlV12LCTG1sZ3
7l0Q2nASB65EZOeQ/lms3ME7Mu/H22ohEHMrlk4OnfyceLJC7fYpP8E7PYtMKuh+sqy9MtqSBWCu
8q669iUPpRkMY4N6jyYQpY0NSlh4Zm9dUb3UqqltBLlK2SgMPAXfxtD07hPcc5JIqQ0nybnrGP4h
iN/QFQ9IKO2vSgvYfqCgw09ZHOLdiESKJRghrLVV3qoOLGFEo+umVVJ0DG53NMdx0QVXpSZ7N1Td
Q+YI69TLYVxlme5TgG7ogL+EriVPXTvkD0hbDzXly33WhoTjpW61pPhF7o0Cd0nLM+uKDQyfcoLz
UFTjBhmqeaeFHuJEwg/bzCKar9POroqfBB3PIU7TfoqykMci6CC6eMOWjbFmnj3s+rpr1tTOoJ87
47h1Ex1PiYvyqzVpxDIhydaur6wjlsRrNUGRGtqYUH0x5XINo3KbD4S7yK7ZW2lClaMBDGA2ub7L
hvBT+DK6qiJzFpIzikqbQZGv28bE2QCTaruNHysm0sfujVUfJDBcmZE09X1BDlekWfXPttz/EyJ/
prj8ADNbl8Pdhxdk6Z8DWQhW+dd8yMc0qD/e/+2+fq0/qn963e+NX8v6zbFpz9qOcP7U99Vs/Tfh
CFqdtqkTo2J9ESJt7TfDFDZwal1qOs3J33u+mvzNMXQTlyZwVuT0uv1/SXCBMP+nbqKAPEm/l3ai
odsThf6v3VZCGcsUb4T5URjZGReZ8diD36UqOzpo2Cz9sROFvkrG0tnOe1WpaD/36mVq/Nwbx9Hv
e//utfNbzU/+u9dqzmuAl3BFX4dV3bSRzDfyxdd9px+Koz1t/vJY6I35H09UqhM+jX7nibE8fW3i
3Pn1bkAi5DGLdg5VkGcvjwkPsRwPTg13iyFVGS58e6tbhXjGFPQepXV3RQ0NWdBfZyR/baZf8ouZ
F8sUTfJzS0ovQ0RNwJdqj4LLxOgeh6Fwj/MtK3fcY0rSU4mohz3z/cgFgNeSdgLl0mOJ7GIJLw26
frIbtWMfs8bfTI3f43zft5qrkrnqWx4F4W4IRXoKRz87xdPGd3t7yTpa0LP604757ryxgjI7wRIj
uXG+mYN476LTvC/uewVtUh+uPQ+nSm+M8hJWWP283JUXf7o19n2PmGuKTNa2WWVUT45aKDd1jHk+
UpD892TQXtppgySLjY1k2syJ+K7rzmO+LhLUwnnhORjvauolBMl5uSLuySKv1npLbD29EUITvbw7
e3n1WCQJcmIfN/1dFIXVAQ2vbZnVHfKa+o6/o92lAbL9+bF5M/1WFk4Qevv5rjXq3t1/96L5jWKz
3Rlllu07agrEgQXNcOxk9OtmfizX7f6XHfNjrcgff//OpXEZwnYnSM++lijP7l1XmVjtxC+WwvLv
exRmi7ajxxHqdKPJ5TCOMGSbQ2537U5qRXAx+9Bap1jI7vRewmZRov+i7Mya20aWLPyLEIF9mUdx
E8VNIi1b1gvCSxv7vuPXz1dFX1FWd9yeeUGgsrKKkAgCVZl5zgm/JClhvgEI8K7MK5WwHczD8dDE
n+VZ+nbWDEp0td3OHEPX7+OUxJ2WIu8AQaeFconfhWib0SbVZG2QbA/ue23qYCIFtaY0Q3hxxiS/
n6lUuifU5Z7LpifiqmTxz5CCd8Ad2WtLXm0Zmkp0sFrd3wdGYi7JXPjrojMt0iJ+QPGYqlp33PTF
mjhhcQS/WxxVoj1HQI7FsXIG62706nItO4RGq8bvhh4lbC1AcOUPpxsPlZ++6lSWAjT2KkLKNPO8
B1ANCZryYHTFKz9P/qC3Zp2b9VMzbzVjhgnJag2Whomp7eI8TQJquVGZM4aZzb4wXvvjRvtulzAe
U00LaTEEkgtWHLFL5OUH4pzjIYFf9piN3sKNnXT+3KcgMdQqChDzcylku9Oskvi2lUyPoHbH6yE3
l4yI3luCEW7fqmZlYOI6EvgeTX3apE4QPRU+pdCwCGY/ogHJ77gbv1hNfYRSdZOIp4U88NTzdyzX
fjcz+TC5tfkCT/4suGlrLd6jHZMdwtp0lrxu5pfAVxEs0O2fYTRfzNmi1sCF/FK1/HhfkOw4RGCu
rq497D6xmRVf3r0K/7GURxTJ3GpVoNZSPZ19HLARMlm8aMTb512tiqNlURfaoftXYkepEPYmcSWR
ldRCFA8tlBTkxMXpx/ZH13ftv51+HEttdAK/JJsF05jV564SdSfTeMqiKH4msgf5a7aATRIeRPE1
y4NmzybPsCwhfUDOVX79ekGyVJ4SHYKRUqnRuRd+t2FvI252izA73MT/t8+o8vpQkQG+TG5NSWtf
DE+RDl850Ol4adlt+S1I+oeALdjnzFOiren6Gfhkt/zW79ooSL41WdGs26hw76k+bT6z8t9mMUH3
ub2MwZw/KnZrnbOwoxjH6V4gZAnvZzSnQU613UtOZSLblyY8AUUJ7uHZ0uC10jKUbafwtfehwie4
OxJ7cqdLllSPjrA37hiymp39bRVZOZEBWCCFvfNiZ02pt846GMpprT0N0+i8+FOu3PewLa6kOSBy
2CIj8hwAXKZEfyYoOQTRqwHG81/uPlf/ePc5jsETzzRcUTDFrfjn3TfHhtvYqh39jLXEoFiVV1es
JvOrqc72Yph01gwlsmHdzJ4uKKZXNRVor6Bt9nMzGecwUL4AckDUeihi4AJ+sq8NNdlnCIVez6QN
GrZH6LGC+w926Tt2tgDOi7G37tiuHmsDFdp/mk7aVEDTZdg9OYJ6c+y6YQ/Zp7VPahS6s2IOXlo7
Pjnix2351mNlm5SrClc9NH+79rP+zrVwUudnoRiP7Gm0LzaqL9ASw4dah20ADaZiKnOZP7rdsOUn
uUYHBMF6cQb6nAKgADrV69mfvR/9lBHsVgJdiRx76y3cRnvQ686Ec9ZTIV2b3x+8UgPgbtfbD/ab
b+KX6l42bavYt2Pm3yMOBiry5nIbK20WGSZ9gDpLDpWd0v5xGPips5LowCSLZO3P6fSJlyf7RFA3
L/bErpzqq+E7pTeHOQlgYYvJpUZQ7bDrp16ntbz6rEWUWikWNTjxGJ/0UNWf31oAPQwUeqtnHbDO
SRMt0SdbOm+qm+f/adwsPuFtltvnBXyCbL313T5P9N1ab1dm5SmSBGXUgYyOwoNbwlwxWkQ+M8cM
DtImz26HRHYEqQn4YPzt90/O4ej7/1KLaf1Z8miydzLENknXiWBQ9OZ8+CGX3VQ43L3uTyVINQAr
llbphITYf4AlASSmfJKNJEG+olQ+leQ6LtH0rc+cHezKwcG2a9YTb83Sh8aJNZV/7UVGrn7ygmmp
8qSy5krfU+YTQM+n6ntLnBnCJs+k7dZblD6lnm9+8myIhrMG8gZub4/Vq6mP6xYE8wneq98H2VF0
HhIfbzbpAjcJ6xrRUVrIut/VYhx0nr+nkd7S0Usm78rS+mP8n+Cv4h/e1Q5lxO9f1eJ/bJhEzwxb
Mz2xsfzzYTmGkaKHtaHA56xeIJN1n1wnjg8NCChkXXhqsuz60ZFoeGJ5GR2qN7uLvXmzw24PMVCl
T9J/dCLvnb+0G4HzI/W/RbV39tp0RorIzbS9//ZkuJ4JG7QW4MDhArpDjJpskPwdy255kL9oeSYd
WYGYd7ZhMqM0Xid3NT9fVLPQGirYeKAmAOan9/JdJTYeWWGom1A1oqVsommePrUaPCuisxAHwwdX
Ho2gRCPrdQbD4PoTsbgKtNigU4jaRkn2g+wVhWL2+JqxFVndPGzrJ7pJTe9CW2yQC281mxvv1i6N
f1lx2X//FuE7Zn+I8o1F7bQjfknvFlyB1YNoHEPjp5WTyCEdDiDu7WA3Ef9F2W5h8OLtF6wMgv0P
N1MFN8FdGvUGRVuWeURhxSRRDS+UETYHcwIjr4uDtEcxNdHehCrHhw7ZO3ooItaoHbWdp7TbYo6c
FPl0SIwjPXupxkjbWoXVnBB4bU6GOBN2lD+m+6tvEpsJwbpk15u9Djql8B4dJ9rV5DqeDQptH0Vf
RQX5ra8RLdMcPhVFOsEIplTbZiiJ+4uzeJh+n6VvZ7fe2xlCM3Co6E29+e/rEfdvTzFLt01XkO9a
No8y48MvDDpFeKKT3P+RgDSB9ReFqW6uBHsrGxdbc7OdbAJB1WAAjYlwziyNSSbS/cExdkPHWVzd
pdMonKTnzV1OKZtySre0TqmOJCy0gtMxQhsabKKfdkd4W4WFassJPLIwO2UMq8cAKgmaWiB2t37i
WAgKO2mymbVoOl67f8+isa++q2tYZqCgK2sX/FevdPVei0nsQr3OqTxA8+bvMsLewqIOZr1/53xz
m0RPqLogEKD8L0umk6brqd9FPFgdw1/7TVocGpKL65JVDNfeFwdpkweLvRYUXMLHHZx9CdB+Kwjt
fttujqHX/p5B2rzS8h7++w1ATfTfnrGu41JZb7mqRzzQVP/8dYZO6KeQwtQ/KQmcG5OyM29dh5NC
iVz1WCrwJsrW1eRoPpDDvJuWgeF6i/TaFt6yH/7A6WFw6u2Uu8rByFCn2Exe8W4a2SF9oS4xl20x
AMgr0VuIi1n5aun5uShrUhZEyKZWZMkD43HU8+p18KFmSNtcvahgVuFOUvxDVarxVgfQsEU7wDjA
MaSvqPStL0aWxyTlwuBVzBgmDqW39d70g+QMALnemFTq3LVDlf0wVXUDEdD0EvWZv5ohz3+gAsp/
lB4p2cVjGgtYpnxeiecTyEt178iH1lBNaJygu7ju3npujoXepdRd9TlsX0bz5I0o/VLXeKHWJrzo
Q6cvI8+FukrY3jzasUqW2uifKxFAsOYwR+zMj5aNaEpblAL/ok5UsM+IkEPw1s7Zqj9JR2lTvBj1
CgAjT7LjNheq8zzwcx1e3waQs1mFCN27+RGALQERceboWXEsrdzaaVWw+mCXHrJTjJSut0GWGFmL
kW/TSg9pl27QJl6nlaYPw/+ctvGKf1m0aeaHzb+jWlRusv1i/88Nargf7vbAIyHkla3yHfauVUvs
wqB+0hX8S924lO+I27vE7b3x6L5KQ5SXuMp3yiSY+pJ5/u0vbXLkHM3jsf/BjSRmFW+p61x/zn/9
0Ch2fkGnekzGrHmCmLV5gp4pVM3q8bryE8s/tuA3S0DR2GMZ780OIDJPoScYda0LSZdg2aBNtQl8
EBH5bMc7u9KpsxO9ozZaFzHAhL71OoCIKwMGFJ+aJt/IFaqC6MqSN0RxL5tBVkF3lmqUuYrFbOj/
p1dG3m+9MvIue1Xh/GGsBt/xc5EN2XYux1/+pFP5oob59aAE/c+5TLStNMnODvbhbazXvzI4zB9T
FfGHkQJg/pKsyNFaMwKYHljVxH0DvaM+WadqUrudA1x6BbVE8ArMfFH7ofEyzyjoBLBRCsWNJc+W
8NJXRnjREspgg1aBZADTGI0Fi6wSlmIr5hHXDTqEN11OTi6C904rvFNFQeXJEWelFYA4sed0e+uA
T9s8QDO7kG43u5yka3N0GsR42UGsEBSPqrDYiKh22vV1RXQjYU0el8Wjqtg/UMIbX6a+yNeOZk1I
M5bTi98VJzAFwzmBGOu/P/Udcjh/LKwBkammqZqW5pC2MewPMbBu8Knyqebx+1gT6adWbqT42TZH
68A67alASAjZxdb8ZfSht5uper0Qtm3uKUuGQkU05aEvP9n5XJ1lQ4+4b0zH8deyCVuPdQhi60m2
Oj/vL33k/0rSqtvpvVIeia3+jlrB07sqhgGMqghxXWNVqQuLctgj3XfzM2QUy+sAonqIZ6YPchGW
wcm/ScpUXcp1V/FnU8jHLFunXJP2sg5QK1xkcF8eyiSDWqsuj7Ll8xWsUoNCgWs2IK7tm3+hTdDg
sEB9MOPRWMqzzB7dTxXlOSinTK/Sbk4JCKnWdz+1Lppdf9qNQeVtGEf1YtCoGf+XlZxmuX/7Tm3H
tA0B5TQNk/jmny9yt9KbFrq14jt6qu4yh5dt22bdMUbBgLoGAe2CaGY8yLMiyZutXTdH9hqN9SCd
RTMbqCRG9vCcqqlz8BAauy9RnwLmMmQHJ57tlZNn44V1lAfgOsq+Odm4Q7Op4f2KzpXTJ/pPZ5oE
Kb1FOadbHgji50S4AOeZbN0gi1Sp7JHMOjlgKM+ZNx3E8HdhDzKaVHYEr5NI+89ioXU7wNrY7F1x
uNn6HHQS4gNw51Pb5/F2b89Fb2/BPt0DSjIobgkF76lpba1UMb60pON93SvPXToN57j1IU7Ik8+l
c3KcOdlzKZSBvh2gmKJiLO7bXdHAiCU7ag+aOF0P1M11S0fi6VNaNv7mtgmU+8Zb87YnfPOVJulh
o4/nW327hQ1w2t0Oc19OO/SG7rOs1e8NI0C179Z7bTsA2jXbp5YqHszTbEOYmWfVwRAtaWp56+zU
djzIFs+Y3/a+UKP1FKvD4maTLuRwXrVuajYDMd76e2xASw5jkL01cpvtVzkFXzNDqDXb0bRD9ij/
AgnQ1Q4JSrGdwjheEZkLvxoFvHKZLbRmKU970sz22RZ2i837Gv56uAcVJyeJNAnJLyrjtGnXj4N9
geAkem6LtQw8mZDLiIaMH1F4EL41UuEW9O/cBCVC7IX/gms11D/xtsCOxbPRQZQEjUEVQLP4yb3b
uUIPiFh1PhvfoQZpto6punt5UNw5XldTSknOm80MW5grdALhV588hR2AX5715iF9PzSlvwX/ARpH
/ElAIi6hAglw3HsERsVhslSYMFmJ3Eyw+KoQfuj5faUX5tUthKR5baMWt5A2Y0C0y6q8aq164FjL
scm22lh5lPQjxQCygoyuaJazWd8nrRuy6qQZTzn5wALxJ9nsXEs79ap5kK0knItPgXUdKC2Z3d/7
cew8ohT/A53TfJdRiX/fmaN/J1Ngk1h/frCpwgbV73u/m02xyFxfc20fxnWGO+2sAfTKrARfuyRL
Pjd9r6w0PeSVMgX+wZ5hBkth6vmqzsEW7RH755+uCVCiHUV9/sGq+n4ZoaC1calwJvPSh0dXHCqV
cC6YPXg+0/BoWwiVo/JFh2wP7khBlGpuAd1QNiVtHlKARwRHwfqGUw5e4W1cpSBdmVKVv6/CMD0Z
cwulhKd+jm2WaWZG4EY26xIhYCcJ85VsNnoarQx38DdXZwp9KAnt651sBkr14lghgLKg1j5Ti7Vw
DeuvDt68O/Di1mWyquhQ2tqLfItJE7m5Hdub6OQgyrQPEvMMwxl5Trke16havQMgCphCrN0/rMpl
r14R/fvQofhqsR21yH1AI5mnT9tN8UMVmVukbGCshfGTbGSzM8QhALpBwpCzuUgKnnbe8maSZ9JN
esimPMD10ux8X2s2ZN0Ra6HIHjpcx1gVRRS92EUxobQ9zYdkCPzP3nQKnT56UX3L31EUly9kU/co
YXJsaoVls4B/uc81/4z0yle/sb+BpHVA6/io8iGK9NyGKfqw/fQq7ZGwQ2b4j3aHmDr4cmO+k+nQ
0faSlWzKFKnMhsqOW9r0Zuvm9r6cgU02qkFRV1isefnByyKat4P31vRVoG5WZUYb2Ruw9QURLbrr
So8Pc7T1S/hjYvgQVwEEWCtjNoBMsgsD4jdUX9k3zosotP1dT3z5uex8fuxR9dVMFHMTIyy9bma1
/Frp5iHizX5x0X+5Dp+F24fhWQfdvbCzVDIp/4r3UeUq78ofjAKy1ThzjAdZ/sBKQDs1aPfI1pRD
bGvNrBJdFNRODjRFI5pjQsyFzQHJxuUYKTXVhySwpA2SXzIYzrPXFX+45dZLMrDzgfhXgZpsOs8E
9wrIPnNlCd9gtEbdDFkEr/JFZyVqH/zePv33dbRmifgYcbqgyAXxAeF/AlaUSEEOZFi2xa7yzzeE
A0MhdH89OC7f7BeZoLtVewrvYRvQOF7PkUi3dj1McAsd8PXCkl1XB9l1PdRWuYmFXiLJT+o/sxxp
c7EDgyaq2rjcmyu55fILu9wUSpOu5IbMBil17Y37rHjy+KnK+gVZzyDPuqZ7rp0u2t7st1KI4T+d
0l/WRNzcPHV4jucGHj3oyfIkek7iceX02fyiaym/qShTiHDU04s3zKDhifEeE2+4uilwEx+QR4fR
VETRWV0Av7fA6t0i5LeV0Ido+835w3LqQ/M2M+8plO/EB90m1cd+31LgfPIEpF/kJWHxf0LLdPhi
1la1Qp+g3XtK4u0VwJoUqMbZS2PUR1hxp2+dDBBTQh+cfd6ld1rZVifTYu076Ah9iD/aaCyEFqaa
rI9oSjedUqZ9qfU5TESo6RIPzB5v93IwZc99OcIVKW9mw0Y0wsjY40oXeWjFjQ8wCFYtRK5v9puv
nPP6o1Gs4jpfXMDF08xhDRAuTc5EoiFzaCAcLj0rPssD2iSvVPdPO9nyB8199JMX2ZBjQsfXtwZE
xBTLMOaf5hnzRP2XJZYlqgY//IAMHfJxaE10QwShP+xaEqhDMj8sytc21LMHotDhAQbx4DA2E7rK
bD5gjkQ3cCmN/9QtO9rS+to0ZrmTG83WO3XQA55lI6lR29V9N9zIJhKr2kH1x/N1k5sk6l8VnMb7
vnYB+WpWtPDH0RqgwuvQBIbuZTnUE8rfcfclYusDYUdIAc88eycLGJ5DtNz4AjApfpA2W4QL4kkh
T+RXG9maJ5DE1NpR2zT0ZXOeigJIa+575pMbzit5UZlO5EFN7HAld8s+hEtPpKoXNhSDF+kBRbrg
84TWXDYrx3YfBhHokU3NgPexQoV4k6JFvoc8etmyWjra5UQMvWoJn2uhCvqig8QvdLvcXsquRlFf
vdI10UOCcjgIgpAy37xfBuOonUMH4U5U3LRzAF8J3MqcxcJW+K5+UOSy3Uk0j3dkRCo9DR/BS5E2
EYemIkso7Wz6HmVrjtQVeWxv59qJ8zgr/Vf56GgKANGIg0BhUQ/Brmtjexvm/hNqts1Blqy1ep5s
USSDlFE80uVByfynJHEaMMKYbh6y5E2OeptDekTBON0Z/OLvbs9F+bDTtSY8tP7PD2bZdHo9PBCq
ko3bI1M+H2Wf3/28PSzlWWUe+sat7aN4WZVuLMAobJ/ZN1IME1ugk7WCYhk3HYn3heALVSv+3FF8
DbVeVXyrsvbRS03/l93Ccj0hv6xo5aqggvAnpNGvue3lX4PEDhY58e4HdIcgD1AM5zDpsXOIndY5
RFZTbHMteQKEbczLUNhkR+5e7FDQ1amK2ICj2Qenuh5sbqG5MU/XBXzh3AVPLiRhP95O0iC+WtDm
uXW1mnNSwj7ZoZrnHsCpgf8eakKLoHRqtiIYPY0KzmXV+uU6H5zoKYot66FEEfQu7Fr0UBvTCpaK
mnhruTjg6VM/xdMpRSqmoohtf3v+Ofw31qz3kJaQ64W+ObfgXVcOZfLbIUrST/i/aL7Zfe8iO7sD
9pCcLdNrHhy1hCG8JoUAUBbiPzzQeoyWbV0nh6zrnKONJs4iqUBZKG7BS1cAq0oBrKrFQTZvh7qC
RMNIw+3NBABh2IDTiubPWt10G9I7K4Jv4VEnG/k4kmV9dJXYZks1O+A6TKhjgSH167BCrFZ2m8Ix
gu+ZnUdAIrOKN26UendGb3ibOK3nB+S5YPpJWm3daTU3j4mUcmP5zpfKsX6Ms5X/VSaQK3qU8cH0
N90rVT1+TxRqKfSu8ZcTQfE7ty/qS4G8lKfr9lPauNUF8FG0UrskWctOI0JM11fQxBad0gQVknLX
EpDcyqaipuAfAtQNsyFpAc0M6XMaG+kBqmXYMy3qcddVA8kxEvXZLkxJJUJPRMZQnkqjPCSi+3qm
6hZsEDmpxpuPbPK4tTeuOSoPiR/qCLabdfQQRvHLWIzeCWIn74Q2B4FaPVIWalJOK9kxQJFx74Pp
u2P34iwSP+Kx4o7Ti66TOBmdL2Wv+7tgLBu4eMFWZmYMHgsVRW5cPT7LQwCtpV/5jwpB53Nr5eNO
m+rXW79Rm+B4SqEfKsboavMN0DDo6DtnmEYAEXD+DkH5rbUye+nZerFHNcI5ato0LLhTsh//4FEG
MFAOpflisD07B8Q/DTYZz7IFiuVdS/Sx0iDlLDwLTVndWqJvQg3zr4wgLuqnXfzYUTN3/b1VKUH/
kUjodbkuC4/zpt/5JgV7wPuPU6spny3kFxBM7D/BldKfUeLapmmhfDZza9xXRqrdDcIrLgdYwSv4
/mRvGofNMmxKqovBKN7JqfUiTR+1tnu3Oeghjd/Ufvz7CuLAAD4bIGnQJOBUx1k/d5kzp3wzUQrV
PJk+DUD3WR5Il8FzX0An4DcnSxZVwIkIC0LUErwXi7+rMZ2sYtPrZNJQqecVBlXJKtKT/LE0+pxS
WGU4wSoiLTfzzTXUrOxRdqSZNgpX1VGgqynBRtxD2QE5e2ig4Wnb6V8NxWVa4f/lZG5EhqBtn60U
PphBgyN+LDVt58BXAfaq1hUIqilAMdLowbPn/lkNnPqhD9x3dnM04kMxF9+zIDPOvHwWamp4n2Sk
BVzZwouG8ixbse+8aL3vX+MyOkHQRd9VxYPs7IPWW5J2TjeyGRkIacSRoy/lbIBvpwdHVyBUdoUW
tFbEhDQ9UoV+jXSnSWaldjQbkYw2/M5v76nXkuAZHjT3vtShKVOjojpMIsPFbnrT1Er000kNqFiS
tLv4c6BsOsQB7qmQ6c/p7HZ30iVOiLZQBfKaDgrfSB9SvKZn/b/EwM1/WEw6quNoLpSBNrDXD7sx
g7rOQPPK9DWKYHnrq+5RM5TmnLR68lA2EG1QQ9Oepa10Go2HftptZFN2zLAffxg1Ktr9VHitcrFs
oNwIn44eBF9mdzshtZ49GSrAYaJRZIQdo2128uBnVoWIiPptVpRmlwcOqta6ozc72Ol/u8immbeM
k6e3we/GyHnGqf76L7tXmdsv3u9eHd5DoH+og6Yu+m//r6ZWm3DIjOGr3ufZOgu0+M4Q6wmU2eDa
EIcyTHmtR2p7rpHb2EpbJBYVQ2XRQR6g2TgKLGnS2CWRe8iglNwnvcMWqAjYjNra6cNZr6f61Ta+
nf3//Qb4j1ormDcyT2lREIwcCYE1uS2WzcCMk53cQ8tmAvnru6bsvTnfxrZFD1HPn863ZtDUfFAK
5aI6aoBPi6I4uVNyn4lEvjwQrzcWGdrZGwKw4SWdvfxkO8bC1NXqe50ILikqoZ7AaUAqk7CJDF0z
YV9gIAkz9vZPGMEbvu2fdgLbTZaO8UMJL/zCLpsS/dw0fwkgfVwp4ahtZDMfnU8wU+RPuU4yjsqx
o+EZ2UuUFhCwKh1QA9lEV/nOHvzpMMT99NnI/4qzOX8ZABPuDMSVuaGZGqRBtCxctXmQvZOpoPGU
1xSMqiPbCa5ATqZmUQA1AVdwbZreJ9h08qfOy6tz01vHLAAUCmtttO0oj4RtDOLqLC39xygWNbJJ
FX3nx/EVbLVxMdTY2NpQ3qwbK65fXee7grrY9w8D/U778i/3v2Eafz4xLGo3Qc96IHJUgyI12BH/
jN+oapUXThQ2VGySuuvGDDmPIULje7CClwg1GK0mke06NWVfJutWaQfbC2dxH2lrJcrDF9CpYGlj
C5WV1J6eM2QRpBvU8fkuCL3x2uRBAAUW8nhb243iBVjy8mFWh+9F1sW/svLoWSaSDuA4H53Od79m
WVMuYLHqzqZPiC5Tqwrqg9550Jpq2LS1OT8WlYZuDNTkX8Q8fetHv+b59zy6worShhOuLME4hTbv
5SLuj74xH9wAIWTd1LBVrtlR7hF0KC0/10PXHaWXNMvm1FXzvdmr36RdmmSnPEx9RSixtezF9ROk
sRFTNtrY33V5Hmyk7d2HuU67IVbcIJv5dgEZT599q1ZLa6ic3xclP8rKO3Wjp3Csy2muNumjWBC2
9FbaL6Xxw1XXQ0/EmIKnTd4E1TZQm0cjHZ18HZsaiCM3JfuUsO7cx6Xe7ypYZuAh7ZR+J9uFWwTg
jrVo5Roo1REoLqjWhDcGZu/o3rHb7OJ0oXOYTf9ko+l4kaYupUSuAYC8jTwru6hjYO4UM/t18xgs
9VeVx84KeBKvJzFStzNn24KUuZNzeGLulJhRZ3fWQXqYSILew28wsoiiU9rAOa2aXAkfr58EOdw6
m0AfX+eIqq0fz5Ti15sIyb6ztOqNi1K7pzmr6wyFXz0Z1HLdJnU0mPmLyCw3clZIWfxjlAbIgpIR
WbROi4pN6U/3JNrloDZA3Htssy/SXZrGmf9j6/Yi8su1AlA2HxSNl55sykMVAHKExXIvRwVwH97X
Jd+JvCppM3Sk3RzVPUr/yIzqDcWHIatoppxG/1WkF/cuAIRTXYkkoEk+QxyMeSQyrRneqrUtxORG
GOpQzM2epEszOwZvKhEJ13VACbHZbjyUEq0m/QaSKl2PswmWRdHLz+ns32ugE76Ztd9AG1ToO2Po
R9jz+u8amjHfgnygFg245dENvOSk+zObO9GR2+OvvnKUp8gvEgAbbbqUH9Bb2Y5qopep6CdouJRu
6/DuWMkPSf1PRekZX8d2REiqHLxNQ/HZC1VwkOPDI6unTbwmDmaelXY3xBV8390IzyFPl3irUdp2
USb+ZeWQk8cZI7UCS0TQVQvyJ9mr2REkYJESbGQzVDxzjzjX63UqmLVOFSVkR9fr1IuuonQDA1Kx
kk2QQFDBRGjEyo9tR/jeKm0uKG80fsjZnNJRINoYrAUvYe2io2t2zsggisu6WsjyL7IqhOxW2Fyl
hW3T6FTILGgaKXoVncf+1mA1NkbNf665NLslLHkhsH0uqytUNObN/Pc1D7Z7ars0v16zuB1A71mg
R8SUqVXNJ4jb72VLfoq8blMfhut1/bdrloPGBkm3D9ccJLUKtqIIT20O946SWJuu9raIdUXeSulK
+0FRKN+5k6dTCrQIHSkgyxFcFBRp0eMimcBNk2qLa1tpSV7ElkuB3RwwXMwxqG2+9iP3S2KE5e/J
1Lxpw73svlrZviI+iyhUriRLYkiIhSeXuKkIDdTVuKzVOL1QGJlequyLy/30JB06RzdWKszEK9ks
1UQ/M1g6yiFZOqETFA75WtoaSiqJXy9AhEzwFqSL38OYtwnbZGkL1tlI79OLCtPoadIgyhEXIgdn
1QSlstLB0S0uhISXRyyPgNOiKktytfjJoXUwOnfUhjdbactHddhPZvx1ruZu68J7vNRUN96Y7Wg9
qEmeHVA9gnl+XPo58YikqJ9nNc/u0rCc/grndZo7za8pnX8MaqZ/dosBNtzah5CuU9FKbExno+lt
8AQnKDokvZ69sjTe5WIQYZANTwT9W2wZ1KK2SE3JTx6nwnqIITLYAsfelK5dbxLoZndtHP5lDHq1
CmH3u+9t1zqwlAnWZolAspL71nJKKg+iMdd9VppVZZoNFeyD9s0N1GORlS2Myepj6I78k+OxWoeR
XvxUuuBHpfb2iz2qycIcJv/SBIFCtDlRT66BFKP87CDXy4cPnxt1gfvkWzOq8WE4fO4iAhs6Ihd/
ft5QRU54VzQlKnyltrbZuK3rlmA3rBZwqfaas7SmXvumILrg93rz1WtyZx3W03ivJkXxGZoLxNvF
rLWHCPJcdAdj7LVTHiXW3XWkqFsLq+niexr60mbSr+SALN+A/XJfTT1M11o7NFtRgvYJJbNH2U/d
Yr6otWo4hoQHj45CoO860AueZs10PvGza7ejCnNLpdf+q4+yi7gSMp39Su9m9r5qN18g7nu5Xgga
G3cKCYtTMg39QXcqbVGIAdGgPBRRl3+eXXRndJewYtZ23VfCRxBw4KAYtQsuQ8sE2rU6ey6wM/lR
jdW0dw2rhscgGLq93avpUnYoFmJVPDW/QABsbtyynhBSGpUvhck3L6YsKxR95tBN90Ewx0+2AteG
vEqW/ASKWPadbcXtdr5WG9cp6zjjB9eEX9vZDjbjXNb39uBOn9H13MqRSWZYrFSzjKIHxTvlCQT0
M6+kZyvLn6sJfZ3IRUG5CJL2imaQkAarhfYVCuXs/gZzgDDwoowujLW8TWslts6lOLgpa7vKiIkt
iZdrRJXDuXR/hEAHry/UMkMwilSvsZCDpFefhpeJ5eRBtuyx8x5GVwTF4EXZsMzVHhCcRs6mDJ/h
5lGekgA2VsRBvoxOwT8nydC81KPgS11r46ZTSbfIXjsL0qViTj1BG3r7wfyVlq56lC0xoz64wXMu
ZuxnKBmEk1XxuXNWW+RIqMhAtsjt3T2ZKHffWT2r074a9fvB6U7I3bn72nehlnrXrYzlPQ99m/rV
mLoeLcmoHrP0/5xOIbHbdh5/BtrrANnPvd+hdGMVnoGgkRPCFcU7clNRhQnsN0C0qQeZ31hFdp5r
NaQ0Xj39ds4ViitGuNavbT030BmsqnZLtQaTNfklsNUYelgvPQ+WFeysENJn9NZgvencbKW3DbeZ
/CDS4T+6stUIB1LkE3URNYuFHX9JAwV2dsUjKiaa1eBDoxgm5f5/KTuvZUeRrk1fERF4c4qQ3ZK2
d3VCdHVX4V3iufr/IVXdu6bnm29mTgjSIksma71GFidDPyTwd7BBDFcIMQmHuczeo5j4uFGrw7qR
zt5xh3f3Qg1/tab5lMFNC+ejbB1U5w+zisW9HKpE28VQpzeBaMYDwJFXeZ2iNJuTfFHFOj9Unv/8
omRrIbTbi1KUDK3jLGvIVEDRDFcOloz1yWI5JjPuiDb4P5n8Xbu48crLciWNS9ZGq/OI7OTcmFj/
THTrJOdM1k5WgThp00XoBU+bvvDS5wgts1dgYFuC3f2TLKljxRYtsR5lCa3PI4zu7FYCJodqaYVl
6zouJBGZz5V7L0vgBp+Bi1a3UmgY7/3kaFfZVkbFdy22kquzLMurGoI3bnMT/Yl1GlcVqPgXdniW
rVoRCfzK5u58u0hf4SWl5e6dbC1Z5wl8m+Lu1mpbIf+p3DmBt1BfsfLI4U9fEDbKjnDCqpfFdlJ0
M1QtkMUoV7uLK8IPB5wfv+IGk5w5VJ9ko9pxqcrAHrdsleplyoZqV6ZTu7LLqpcxNIozHGWY/3Is
3neZm7/IrmQvMp8gNRv3tWvcj8PWgO+5k60I6FUncLG5GNtrbphxgHqrFpCyb69WU6FY0a+naewO
PgDacHerbGKIXn7Tag9pAYNbj8oZvZN1DrWJ/IIQCAzLI0mXZV9mYfmseWNxbZL4igGjUuFUjUh1
qxnOUbZaSdvdhTNx3LBoqmdZRwD7m0Vy9iyrEm8MD/JBiAQvEyDdf2j1quXuy+yTVtu7MF6QD1uL
coSOrkQ2qE+yRovZ681WDql3vUA8Z+NDP2Aut3aXh3FCDrWvrewgi27cDZcUuefFmb6V4dCdZXVH
SMfnBzqcZDFqG/MUssL4sigPo9BfjA4BWXklb8nbA4nBVY/y70upVjDhdcgPJX8YzUndGmqPwaet
Nruyq5xADhxILTyNP27vtiUjF8yrgLmcBSK7jpVPutcBvd3erYXJ7kZXF/3Xy3cjk2cg6x1+QUSm
aMEbcok2Mtcls14ZWDgAGC5aaH/nyeRZNsHZ11G8kKVb1ThgCVdP0z5u+l85NRSjkedeZiwe8dLA
/9vZ4kve36BEX5nDsHWf1KQMf4EuihaiwzSVv/oZXj/uegd1cS+uk2DMIu2iWXl3sbIY6e0pj/8M
j5Ip9NWumsN/bZfjWZoLHv7yalcMgMyapDJJbuNnL8GtX0VJx/4qSrRrtXbubJXOKyH7q1WObXsX
vVDQNkd3qr371tB+NrExf9huHO8UIey9VbMNY9d2mUXuPXXsQmWvMHVe51EDFYarwA4oI2N07XXo
k+4RlajmMTfytzjP5o86xTLAqWGC9SydHzEfFpFDP3bUCsAYmZRmzaTkiijOMY8tWZaQBvrqkqwZ
lGyKm2CKkULHzQ4crOOVD6Gip0eLvN7lVteU7nixpw6AhidiXEsnoW51EDL7Ae1yPrQUAspiqnu3
HNygC3H1la2ZgwxK7eJxDvpvN6Ees6mVscLXTa/US5yh9ym6+cFYD3ORzA8gCr/PushOsiTr3V7/
NVTWyYNqKxOI8cQhvZSh/DjByZ2BPLxYWY8ZYxO3q27g8GIqmnPEFgX/urWImhxZSGFCfaMkq2rg
pZ6hao+yhGnCgEA5hN20jX6fjYxfEgn7UaYflOzS6yUQpTVnMSJvdfTCTv0tZ2FHSrmBy0xA6J88
hpddOtHrpMqL69dAe56wj1vnkYevgUZpkXdn0LheKQmXX1eSA9KiDA+VjszptWSfUI4ksBQzcg6K
UuqoRo32/3bGDh9qRfi2qHjDVkTSiFKY6pMNS3lsBussS/2kWHexZvwhS/LgmNq8SVUUYI1i1J6G
wY2eBuKp62A5TZh0yvrvxmqzzZZis86IKYl1higSP9kx/m95eSaD/KbLt5TOuh2Yse0irM3blodU
iLvcMJSLLMGKKM7TqL3JkkDv6Cwqd9nnEGDOuNtptwNI9V9nVuL1+y5rPmWPXGt+1cvinOcb/NLT
C6znDlFwNLgWQPa+h1fjdWxyD+NOGoq1oTJD03dVEsBxNZK0nrRfI9LU+7mgrTeEVn5E5bJ7MrTF
fDSzfbjo7VNR9t2Tw60d3j9hFNlB1o0TQseKWf8a1MIif3S83aqZb00bO9OTs4Xc5VUeRm+CHL0g
JzgIzBxkHTp+6MjMa4s54OpqEFKT/WSrMrYvQxnybVvZdMEaFVkh270bbaSQPA2FIbQ3aZDltVUJ
oz9dKxoe4xjKVemN+vPXWYSMY1CvdUpEq5l5v7d+9Zsq60yi7Xu8QlYJzk7+yNd/9bREf2pq71HW
CwjzhM3a+gCIpPmMeUwqptp+G3o2POTpeORe67+Gl/UQQc92sodOJ2+DVXr0zoME1jnrmVjr5Jms
k62y3ziI+N+tCBX9Gou9k9gg+q7vlcWILmAzAa3FYjrNYBBk1Ve9PKvsLrr0rtnuEbdcXsw8vCh1
M/21nmTAp+VJ3PyqcYTh+l4aDcpzyDfRp318UoT2kIc8QyTym5OnrbcgkuzOIwESvmzcqyBUrX2M
RQdz9PcIl3d6tYsCwjtye+LgOmBy9Grq9qPbaC98lcp+zBFIl8W8tbozbpypL4vtlPGYxk4hEone
bwxF341jmj7KRk+pBDads36ndIb2IicWaUNgdS3GNhN7JbH2kAjvi75Aj7eg69U4o10ly1GSH1Ug
QAMeDzmGZp1pvKtputy1WVGD5c3Nd8UuidaCsj10YWO8i7r9nC0jf4iIf778h0GKNqtBWen2pewD
BVAn1qgLhMCBE8UMUOWVUkQBK5Z9sA3b2hWKXu7nIiyIj4OpkEWjNXmyWhdfWew6D3fSIm4e5zk3
wbp5ykaCPlWczki9WwWKBvPwrmmX0jTnD9krrkmeidqbPjwXR/Fu7WUMiuwlB/+nXobSaAH+JTHR
kGx4NyFWrzPUXf/rsrL4r8vSq82xjG1QCQ1mXQfH8c8hNfYVMRUgYn9XFxrruA/nDZCHVZ9lAzSJ
8tr2VX9W6wERpoL/MuvMa9Ll9qGYG2uXmar1MQClzFuRfE8dEFRI0Ljn1HH0+2nAKhqdvuT7OjIU
afaKGsWvkRrpazlSdoAy/mtkoxfGbWSlufH3JiclWnXI8afNHytMxcIoHCgf0Zd6sF8tZLa31TAm
gN4VHNeVSd8Bx66eibSQ23IGhEBQ2ZCjsmr+7OMlee8IxqPmO8LeMMP6pFnE70LMZ5/SFlJFVOBK
lsCVI3af/MxCkAFK3X4sidcEKaq991XvrHLo1Seb/iJoJpNYFETGTdTN7jc2nIdk7pOfmoXLbyr0
z7LQViaJlYB5CfWD62b2oTI0kkQJsUBLH6dP064unsfaqinhZ8+C0GuWdw0brXoZnARrhjnLD5pX
VS8qqaoDqwVWtGZcv4zzqN53gO34y1Yvsoc1uQdEgPHUWats4bWb1HXjo+yPcZu1bwotD2QrQXyk
DifnUV5KVrnxFCCb1z/KUhcbnp8lanSScyeJUHZ2hfeRLNoRQpxDVH+TfaeqENcisVQfkVwDbFVS
vBC6wni4rL4ZCXAzExLvSbhu86Yt5a5tterbHKJtxq+YH0Vdqh+1+l12VzQ32U8uG3tZdLWdg7rv
Z2X0zQFBSQAq66TzkAedmRbvpSj0Ixq7zVZOOigWOs2eAg2187apYR5rUWVPWWU6m8Qs2UA4w5Bt
KgR+ra5hrSaa/FR3VX4fz8OWqPyYbeDR9AeUzhUSpGv5/3Hwbar1av9xAiw8Oj/tqiMBD0Ki3YhX
3+C9plrZXnoNcVxZXwIJDOpoNG7dRDn91q1z89+72WyWjkgRicucGOw3fJKIfyVZ5/mto/XnvlvM
dxD4RAba5E1VPTzabGxzlvUmyv5g2HtpicLBWrQbnE8yAgVnWcRnd4js7i0G1XadigjRt3WywbZ8
B/J3VqeDbxdz/2fbikBFaTgCmFiiAe1530zDSVedQvWpth0EO7NOuQs9WFaCmByGdLUCoFMT4M+y
9Js19Fddjl9wUuvHRPxVl4D/JqcbXydDJNs69JAfqOf+qCQJKKKw7e6LWemDOovDNxJEP4p0iH9G
6sHSDV5Ho+mvbu5OH87631PqynhI0wZUgmn32F4s8aUdSmubIGb6oq43CtKY03fFbndKQ0zMjLzh
kBlqeJgVePFdqxuruK57qBuCELI4G9wBUZZIb0UFV+KD7rW4ka2dx4h/aVEqObbqqfmaqxPZcgP7
Zn0tdlY6UbSrW2eHdPWhwRDr1mqLqDsgTspnunaOK7y52jzubq21TfYEsc7+NtYIp+IQmoCn5MyF
1WWH3lXBea8vw/Pq5BBpynxrzVcOdDRo6q11ydMQt7UCBNh6IeGQCEkaw7i1wg+39qhsWbdinKjG
Xu1snPLWmVnbNCS2W/c2tpzGZa9boXdr1QZ9QruzMf18bo+tW+N9MKM61k1otDZD0V7kga/311lq
oBC34Mnwrx6yWxwjbkYiL9/LYlvjvVnGVh5UU+jdF6YOoHjpNvlQh/cwLgBrxSQ3d02EjZ+slP3k
IarS705iaUdZko22go9oX4y7dB3/1TXNiUWBXuTxZb3M16HT1Re9zDFQ/2dAuyTKHQrypxYePwCn
dUCYll7QiBBF1bWfVnDzAeBTXQt8su6+LhZWXXLXKNVD1qm/X3/MWFRB7adb2ffrYo6eHYFi1uev
+j5SipMdKm/yyl9zJ6XubgiMabc5nOfQ0Wpi2ll/OyiJ2Z9jZO/Pc41Kwt/VeR5bnS/Leq1+nWLP
nVcsvAhoKEWgAgs5305l167OcZbtWu/W8l+m6/IEyl5EamG95LzOY0c9T0WybM6Ku4lKD82W1GVv
li3wiDTv2ET8ymXRtjIk8yHIXSCQRG+4em1kvYYu7bERmKfp47x8aG2HyFbr9pe47s3XgmiArM8K
bzouWGXfZvPQriZHgtsoMRA2tDDsz/JQd6l3FutBFrsO1J4aItsj68amIUlNjh+2OWKiRKb+xtpn
eRv0nrHcsQibxMbWBjt0hi2BL9YVCcCX2HvZokFtl72/MPlfU3mh9muYHHAbKyLrhLTHlLM3avfz
rCtnIA041xWrfR12MWZSXsb1IM9kXULCKIgcFZGB/7UhZkn+bViqoEWg1tXpX/VyEjmUNHmIfSeq
0P/Hi8mxmvDAiaprZI7Qbw7AbKeu5H2pi/SlnHSTU8pt1zvakboVUorpq89oROpG9ZRxr7dO6lsQ
cZ4VXURHpy7y/RhH+VsSZo8GFKo/lzZM+Vl0v/fw4u7/0iNUmg7/xg7NT08vzl7fEbzqovKsqw6i
rKl5/Kpy8tQG4ftPl68RQs/6AwLNF/wEirOsv3V2ZtUJhgJDIqvvu4e5ZoUGfEmskdiJR7pPOIcK
GSi/ma3u4VZZl7DtdSicsq5aG1oB+ZdnbDWQ09waNAdcKtzl7ZeO1qTM6ibPQywdVpUtqbp1E+CS
5X+rdP1b2eu3dtm/bVFM/dd0/55Ilv+7ppd8GVLii38dC7sc4pbNtBl2SEMB4iHjMvnIHSAMMWtY
6PJRqncN1jOqEVOULX3Y6n0QIY3vW3zLO1lpC9sgLDIbaZCJxK+NsX1qwKX6yLk5R9fLCJeMInvU
3Q/ZJmsaL0yRbvDKzVedbSWmn5T5Cp6xxFMMVuCpepLd5QHINdt21XVu15B1ZqziZ+bELRaP7njQ
sHUjiF/AekjG/NIS+zjE/fzehJU28tt1OcoW2QeWebdpNVwNtbW3bHCgoOyqwZhJSuf6qcKmpn0J
i7TYWo0KY8DFtMJKpk+twBFPWEVHHroRuymHXjiX7Xyam8zes3GMHhDMFAiZ4SCY8ejsj3D8/jJS
5Fs8a4z8HPlUZzI8MEum5md50r8oIUm8wRD5dXTU/KjmmEUr675LrZpqa0zz9FK3aMIkNiBMzc2O
t5nQkCS4EnZ/DT1/vxx3vXApgsro6jvD0snjOnNekx36uyzP5KFN2uqAi/vVbKLoYv9zILQWXeBQ
KOcicfW96rafsvGr/l99l6mJV2zbf5zja2icucOpK/StnPurXp591S21m5wT9/mr5qvrV518Mdly
0RUXYt36YmUvKH/JvrFLh+SD1V7c2MNKz4mM3eQW7RahvCpYikfP6axnpercl7rUH2pnxj2DROrL
ah7nL06X3w1j4b0sYd8GxF0cPgNazXa0dwbbf6hIFL159o7w5XLci5gpHYSGg038h2y0YJE9hfxd
2HOfRWbVx2KOoNtk8hgmBayabADLIMvytOBHdALR2t1Z0+S9FqHzjT/liO47Jb3XnotSHe9vpdgk
sOVOD7eS7RyKpcJ2cO3pZURI7Nx8Kg3nXdUrzKFHDHLkAXowEvKhoQJRoK5szF8NAkQlkseuu+1U
q7f9XLZoIvYjtAcPXzM0WQr0LIr3JcKP56/6fqy9bWmAvvTGpgzAH5rbDk2chw7QzYNZOTgSmI6O
bHUNtGQ9GERFLlghshPhaYRdKXW9Ee0NsSDsvpZk3zQxdV/YSXaw+3R46PvATpXprCbzGBREtr6n
Ac/O9nfRd32gZgWCrErtXOeBtJpsaCzuTEarfg6jZZBA7n54BTy2ue2qE950GDn8dppaQHBJ67bL
Jo10VMc1u97ygBIeV8mIDi7Fg22J+gUFpIqMWYmUT2nWLwUbnL1oMVKRrYUzWRcxFm8Eo/Nu08O9
c/ukRSqf7OyYxAuO8CNqRViE4oaM4i4ugqV6ahHxux2ycvy9+F1ZbOx1NCW6IyoU3cmzcKni34qy
4V91+TqidssUm8L1VFu6LfcW6yDIQ01xTMZjLtCKi1VxN0RJ+qhZYvDjpm2+t4P94k2q8ZLhgIO+
lBnu8noI31E9JyxQi+/NUvSAtebuir6IcZnIdm7gtmHWmcRqu4ezOm9LUF4P9jiGR61F6Nls9fBB
Xw88NTVXDLuDJiXcvwUDyya9Ha+yUXZjif5B+Do9yTnkASVZQOCY7xQrLi02lzexNLvINGDv1PW4
7UmkHyenT/fJACI8XOU/UiNNrlUTRxvEyGwiERS/GuK1iIEY0CdjBnrxzwgFfZGLAnDTaUqEPMrW
+TCicOSpRzhYc9T1+9h/t9dqFF/tY78GB8kSND4I5uigrXZpbjcq5xqJnnML8no7RuiVyAZZJ1st
jcdcGHb0AQ7bbDyUSxSocfdeB0LcdczkuzrnT23TIFMMtOvQLgiM502pfKC8upEdUJvJgr7JzLMc
GeISjgQ3C4Silk+FppLfvWFtvM6C14m2+X1qW/o9EclxFxVK8VudbBWYi27WcAa2gvOQbTOejIZ5
wjJwHSsPlsj1q1e9yIJRcYPwC0B/x6ly/nLE3Gdb9t351uzcIvga1azjI6Me/HYOnb1skC8lBPuA
bWyU+FIOChEV0Jpt/DbXXXY/1IhOktAn4CyWee80rbOV3dyQFAFeAqy7a+v/9yjEb5vXvm99xdCH
B5xghgfYCMMDEjxHj0zS+au+T0oSxcvi8jhIN9mQ5Spyk1BT5SBZz/udD3M3riEux7hHOIMI++ja
76qlfhR5Zf5MvT3SY84PJWqxEdbc+s1pFTsYPPB1RhR3x7Z0hwPILOPeqttfo/lEP0AP/8TN9AfT
RReU7NLRd9dTpyniS2wJd5OEeYYtDHVfDd0wYSOeqatqIGDg1r1I2R+p6QPHZR+psIJkSdavVbKX
t8Th/pb41Uv85aVIRz3r4aNSPAESjp/lAfqMEqSI8+5kEbgoEYGwmfdNCkcRNvu51br53lqK4aUn
675xQQIeZWOCRc9uiVHWka2qk093RWmsSQuGiqKPn2ZwXLJRVsG0AGprzveyZIXEGML2HPJ4U2I4
NBYnqTYwACgN0OUnFrFKFXypEqDWx0cmy9Pap23g2y8htl6q405HzNnmZ9dFOVJXdHfHlnd5VlRk
u1wPU/e1JKtUXX8rmyq/yP4tP9k9Ij2sOmsPFxjR4xCbBPCZzINMIfQApJi+iSc9udpI5YzFxN2n
zh9n1Wb3aCYX8lJqwAsaH/Hk1dnY+tw3Hycx1IArdQQVixm5RGX4AG79ESEh/5CdbG42jw6KQvk8
k23NC2ePPiC6LThH7cwqByRQK4D0bWUTk548kI49Ko5IHr2Qmzv2BOM3l0C32akzEk2mgTeaOV3l
mWIBN2pqXdvpeGPuUsTl8PeEP5yT1if+xCpNKJbIGUvyqIbVZmxDM3ArnShutiLJD870OHvrjshD
BC7i+n4JVPdk6GLZvOpJeOemaX7i/w87FJe+VaDsqVaN6IiM5qc3RH9gw+rtw0TzUONXiG3xOMwq
mfArWl6tZM739gp4cNvpmGLY+1F7duAmV+Dtlj8XdfxQN4a3i/sHHXoxRG7tpTe0b7iNuL4KIiww
+5BoJyRLgTnMRp0B/uA9tBlG/j1ECco4WLoW6/a6Vx88T8XIhTyhjzM4BCASEVtAz45yqpHtCsh0
YAHVsy6reXo3AVvECL679ITj8TRI/sqsUlud6rttVGnNDm3T1UYcgCmaURu9xqJSJJ8aRoZ/dE2/
D63k2C7WvVEL9c5Dh95ncRq2XiJKH/Hkn2H/hyiLZMOz74900vgs2s8S+5fUK9+HAjCJXvc7A9ax
DlrNH0Vd+bryHpXZxoIZ7/OMfRFVbP4Blcyus53BJ1N6gryM0/5Q2RsElvkGG6A5ATnm6UQkqm9C
R9upijJu9AVX3c6xvumJvgD4Zk/pJRUy5sP8ibbVti5ZYDGnb49NnV0TG2T1EpG3s7J2J6YKKmc4
/KGMZfnShz8bLyOQKNpXhego+4TlWqM1soG4hobdlLN4LE6gavoVPCbvZGnSA1q+MxDJ8UeeRuKq
zcYYDPlLPwzaq+GcBhCUGyWMXzR4IUGFtBYSpfYa8cTYT2A2vkynCkXTpyUrriP609jVh+Z2yfgy
SPQOe7xRxCmJjl7TbR29No9hJQyYL+MjegSCzWfX7BM7rv1h6B+AfgSmmEdQyJhsV66CVXlSgLTr
n52lImE5V0uA+Ic4xel4FD3YXBWrAcSKN6nS46E9wjGrzBLgK7gujC7J9ifOa1RBe0+73j0Vg9Vz
O7evrrM0T465jfvG3nc9/OQyURGSmTZx6dqHZYHHYKLLgnZCqZ14LHc3I8RE8MGoVsNYM5tuBsWh
nlIU8U/sIhJ928wNCu6ZPQl0Wjlt4L3l/m9ti65SUVb2sAeteaxqAl2gI+kqZ9Fk822CqBQI2et+
MS3jHrJHeRqFKXDzQuVkQrL6FHuJvrN69V7V6+YEkHzhH5a44j7n+ThokbTb9/r8g0XMhiazeI8t
BmMbhZ2Bz+oXnWx9lylltAlrZ+vGufvXUzn1n6nLA9zsNIlf6t+RCHzGssrXyekdIwPRBCcd/qxb
vp7YWx5q005Oao3IPxl4VFo2wGa9e5Hj79K5O9Cv8UuZLM0W29BsK/ofhZMRwkBAA82wut4uSuLe
DwKP+8Vdc/5+HM7JnWb0r6WFAmJa159dmSN2EbZ8eYUG5iEcLqodD6TwSVRrbfXcJsO3SJjdLrew
m89sEir12O/CQZQbXm92VxTT3kv4QIq68Hy9sIZLU/FhaXn8Uozk9fWGR5cwxtO32C0ElA923J6L
osKDOqteR9SrYvxXT4tLci2PvJqMZrbrqvAsavE8Y+e2VbXhoQ61j0R3CNW04k7leWPTL8Owhblo
nRQd8YlYy8xjHqtjILrmZ6xVlY+1rqGKnzpGPYg8pNOmafPAC6PHrsTaOC1OIuqtQDR+5bTPah6/
NaaaoFI68ejrFtfEsfFsM0YErSOwqcIrjlDi8yBzs49OeAiSZO68cdpzjUuWa8+2H3slgvJF7e4q
0j3XHsiiwK/7WsJpvluKehdO7KHg3ai+p6CQRUw/RaLU+jCqCEYWIaf7WPUOY77piNCfKmX+gdmi
jgnbpzUWT5lljEd0FQDhx6SLWZynzYyzs1/hJLIhDI0HTMnP31kZ6XnR3KVjxz3YncydHdq63yvT
GCC08Jbn9QR2Feny2fWCtMa5dMwgp8ZY68rDsPrrkh29ywthn4BAFcB4h2c3g2BBZAkVztXFVPxM
DevNGuc/hd6RA0vMM2DsuxoWImKtyEvaKGAboXhvkRpG4TV/wd7TuqKDFGKXkItDHbXFQzGDw0NR
5DGG+G1iQb0t2NQFOsSsAMkobLu0ESxtgW+Z1hbbRl8laio3O4jCjXAbJ8vWjkZyt3iFdQzZqaHl
kWmndDRgaCblghNyNh7KKZ3xNbGNPQaH82VIiojNLLRW4DHNbhhHHUh1q23rFBWhoouSbSQuTQ+t
x4xtkqlzbz15NVtiLMBLLNA9FfWF3Nt0mUre3AQSb8Wx9WIb3rgZ8Zp7bdvDoNjJpixT97Ujab8R
jtW/iRQDWFQV43djHvAyBVH/vqxWuVozVB9KQ07Uy7rpWFumFUB5bf2O2+XHZMH0SeC1fEAr7gAn
g30Ap4qeJo7BHyxgvd9B1fqY7L5HMyFWP6rE6tFiAMAZWQX45moZP4in88CWNcOH5oVoA4GS+vCs
ltji4oqPqOIWMYV58wGFbPK1wRQPkWKckpkdkmoNHgEJJwxkMY0X/VoqsIim5GPpslXoBkuSaI66
XWNOLLKmeUpsnonDyByuOAWP15b3eje5YgfgjGdlFqCg9gqolrljXdhrE1HyHpRFKC9dxkc2mpvB
5lXWYZpt+mwa/VrRMmTjjTUK2gPSjAWw36jlFzKZ2sYGMr5TVaXd4Wr1hzvkpJhbhHUbFXFmdZl3
Qxp1CJLX9qYhRIqUj5HfN9bo+HOcGduMELBvYCygV5n3iGbOuFvq65A186Fv0/C68F5Q2zmDWXzN
kzDGuBgVnJyHCLYbinqPDbLgb7882ObMgl0JxFFURMWHeN1UhzzJqkPabyAzdDvDtTZRj5eAqRrZ
vT321dFbNPekJYsRjPXyrepxdRfVsm/akR1F7b0BDg56MaYQX/j/hwuI37lxY96KDTYEW+RuAa2N
ynSYJZEf5gRacbWcueVDxkpTKENxCGUF/8YHdEuu+nrrjnICV3bRi1XkN1BqYbFwxxAfCAhsyj60
Nr1XOL5aVCQiWR46fF+extojqG4Vu7Y3an+sCGpUXuQGWRXZfktmedsmtR1g8jac0Da0L2mM/EOd
4TOdtoTLNJMbaskWGtnQ9FwaDSBd4zwrnbUdLFxL4HY0+Aw5Fq8MC+WpOWhzdo2VNrzr+Kv6TlT/
aTpLv7HIMh4G1TgnSUoIeXa0Le6k1b6K4nxjpq+trTUP0TzpPhG1b9y9yTCP8XxCvnKYB4xu2ki5
R3qgv072pPgl6foLshWIouK62Xuqd0o6+HwVYZ6sEw9EuwE39AB/KuGZh9Kqw72jaegwIIzh19Df
VS27Qm/c8ZOYrl1LtjEDlXiKQrfcFIV7yVV2gZGS+4OrovnXhlvDnmdf65RT51WvcWw757JTfoiJ
L2qyNONi1k25befsr9YAvyNwXQiy/qHqRXrOh3HysX5Hvsgb7zvWfQfqOWKJdnEqVDPczvgwBvEA
U7oPw1M51gWqXcoPczLHO3T7jf1UJ5ukn6xNG/M76Wtk8pDdggJqEBidp+rozsMISadqzijSXVXB
I5UBVMRAIkpXUrT8YBdu48K+E5M3nfAgFL4mhnYPyXabTGiAuk28HAorb4FW1i9dWz0qCGdu3J60
o9O2n1qc6xtDaCb/sJw/n4fidD/BkkNl142aq73GRHukkrbjil+COj8jNjNsai+JT3CUVLJXy7e2
NcDKsS0I+FNgzzFzV16mKQ7s3vvMw9L0O2cg1tHtxikXd1Nro+naTdcJkGHJDXaXu9Gbg0zydvL0
epMiiLlMkc3D8MAHhKfFzsZechs7+VtVTFPQEDLb5gJEeZ6AJqyU6LoUen0up2TZtiFLVGGjiuWE
Xr5T0sHZdEWKOl6Y7InB5adsKY+2qtt37PExp7W6g4mUnaFpyr7mj+SH80MOgGMs0vix5Xk2skg0
YzjBmg+vpGtanlhVxCEdnSe72oimfVHbWpACsPFjd+NY6T1GtxbbmxbhUBCSgeVkj4kX32HVIrad
1yGNZhbqDhNQ67A4qgfjt8EyBctZXx+yYof0FObrdrVLyDz7kcInF87qtnVc4UNXzndYQnAnCeNo
26Xdp7bqCzZ9Oz5rBWEh9EWhUuqxr3peuOkMm9hTmOIrrotnvirM2kP3D8KfOZYIdRDNRuDkYGQi
gnKg9R2xHXORBpOO+aOBdNlbQnwGnutGARsIqL0Tm4Etxa6xUDRtUIIAHV51T00OhcsgEeiR8xcT
CPp8MmdfZSdt9lq+3n++I7PwP3Sd15LjONZun4gR9OZWEmWodJIys7rqhlGu6b3H0/+LUM+oos+Z
GwQBmlTSwOz9mekcp/lFCRuxHVUtfI4746ttkocXYx2kQxafUIk3N6YCnKsim1E7Z4dVJtTT82io
O00QDm8aDWP7KoQ6F4JTyrqgR8cUxbB8A3S/2YS2pR5UdOuCsbHae2EJUBBmVYw7NAQuoZeJPRzN
eYsRb8FEVmGlPhcpQACvOWnpNATzFI+B3HoUkW0OAY6XRGwGvszZIdwOvv2wlLl74OHWgZGrdWAT
79r3AifaORNB3DAwpAWLNg9e0lZeze1JBgz5fGhIMJqudyZ64W4I9b/EmtcGWVN+tm5BAKU0p/Yo
ElyOGKi/6W6+BIiNLMFkDKU/4lazqWytQETYKjfcBPM0KvlIeOEwL6IMGEVKFkFz6FtD9WknoAJ6
vCe5PqGWzkK/2ay2SlJhQ7O4YSALpq/MQ5PsxSLsvg8VtQ3EgLFOPlmHlu4waFH1Q2uBaemmaat3
TAp/dn053O+V3JK3KRGWxkwlFO6GwGN8CBG6Y0XLOkNuuWt1ZsXB8961dTnzoynsOZwCO/qA1FTT
0fnaUBmsLsjKek6KtE1UattObbJT3wsS7mKHm/hFU7zUL2f+MZJvllavShDM4LsuDLd0UusPaBCU
614yhe4iTtmfLSHKVmqIFHfeHKeuWdVsQ3eDrM3Uw0tUmKwBg52NQP4CxDzICzvig7RdHTAwrKo6
6yZS9jXL39DAuxEQJVIh0L/fq9JjaTWZxGs6VwsAOuhBDMd8Wzvw2Jofrsh/EHdxubPhzJurWy6r
Y+qlPm7wxosRzeFZ1fpcBe1ayKosTMQ8eM3/1+6wxt72cTTmf91+wXLZBQmt1dO2Ge2vLE4GBBpz
3fZtxURgpMyOeLN6JHU4IKr7QKBiuMHFdtN6LfjM2GmA3FGMIP72y684RC8KgUNN6Z+w9EpOuVIk
G/t1qFGlH5LxUob1U0Y/EJSFkW/zuvi+FNg5KGiNbRBmVAKhv3aFh6uIUFzfyVoU/eyYdEKUiivy
fyV9tyhwQo0uDlmxsLglzvjRqq5xGNcwgWpZRTBH3mZuW/28aGIHhd+bnNvQ8g17owtesqjePUmD
dAghRhApx+mkVHbGp4N+arwkiNI4SsesiTijh3hDM+YBmt3qESsZplWQsc7cmhNaMIq1EWSdN8oM
SMs19E3mReZttjZlXWeBV4lfPGxnuwBaPZkTalWunva7hBSZPvXeyxQL40BQuYY1tk1ZQuystqte
1QJS48gyahvn6GoPeVS9WikZ56rCL3AoDxDtBRqagNDGKgk3xhxrW7UjdSyyv0D9t+ewREk2RFtj
1ymiecoQzjA09Pxqutm9M7fuKe/hbngKK2Vhif7nnMUHR/SHEbDMzXHi6sAnUB5D4uifVYl9fJkq
34dVNNN0tRHEaJy/KCrrns4b/TpP4u8RXrpEkraVM5tfR/RE7TBxfhcx8TTGBb1U7Nc8ZPpSRmmz
adXl2Jid/YPIvEssgD7KUfvhSLDkSmoQjsvQQLQiWrKroi476Qo5TacwxXEIPXEQpA52oDSNnVD6
zmf6uKvqKT2ozRrvQAC0K4m09vFgvwD0RxgzHq+4OlyMtEq+hvg0wwQnmaDfslqtVvIKgpiGLa7d
pH7tO+2vcuqbczhCmCTbTx6mKqA8px46QFO5izKYv3GaFZBbs4VOyu+XIj83RY1K5hq9W4D6Tkbb
HL2xVT7UJfVjzyCkCmNvFw65jw5r9AFS8Efcu+LZbLENNVTsDpcRuV53KEA2WlWyz9vZ/doSv249
F2x9Fy5nAp8RqsjIKY1kkI/GQoS6ZEHVeZOxdTJHe2UFYJzaOukOHdyzW2L2sN7JhP9u1aNpeemv
duGFIcRiXLwqr1FMKcyjh+XPxcDhfNsrcfkzr38jK5CQI03qjWht7wbaGB++xIEw3IiSCXUmXgkx
/Fr0/iSWuL9NXe9eBoQtkhI88zIyLORJS3ck8985PzaQOe+MXFq+edTvu+WRslHWZSEPf5z9aPv/
XkLutkUo+/lQL5QT7hQO7I+EUeW+WU0ak+i1LrfkeDMmKgfJ+h+bj/2Pw2WbLP7VJq8j2xatL3eG
Ws8b1nZ5vgESXDOorpuqwxSGcOp/Wo3RZEKw7s8VILu+vu6X9fup9zJeSAMqlrKPsrgJZFGvw+xk
Yiu5kXWzW/5TV2KPWeSIp/qiR1dLU/kc3MLYAiKKrrKtLmx699ScDrJNFircdDWZwqd7U2FnbxHd
2OOkfvK8k6kD83mcVHaiJb/Dgv+PtlRBaVcb1dOjjRUntlq28VqZueYnbh0drDpC01pprBe1NtWX
EKNShr65/9662mcBEPmmq8ociDAufLuM7Uu1CJZP0bJBYbz6moC4OKRGnR1JjMBahp04ITWn6d64
G9ucWEpYPtvV2D2h+3xwGWPPrT0zRRJZfoI5dshY8p/L1ukOiLt8lG3urN4eqq+w7KJbieznqZ9T
Zvjqczb3AWIoxdmbmHs2LG6OoKgEynpIZS5KgX5cJb7HjhFtudHejYD+c9m36lf01spdPNmlrwoN
JdZ4YIk51Fu7ymasUJvyYLYVmR4VQSZNhyjH1HuXjaP60TgTgNE+W9kURJLywgIPb0bGX2n9y+iG
jpUygMYhsj7FZNa7Au7cNU8QKajn6gexfCyE1qY20ocXD7V+WZMFROFo30H93snjZVs/6B+eNbZP
sjYmlSDDND/3/eKBU+vjXVVk07WMwxIabDL5Cs4SV9mWVEx2AUe9yJo3NM05aYrfyND8c4CYLQc5
jBEMynoNWRT638lkxRd5Ga8WyUnFwnbzOGAc6nV63+Yn2dbw3T71Svji4ftaLbhEwN5900SBVTaK
invHjdbwBN22bEOf+FKUZFBlk1WNAm3h6qfs12VTMollq9aafpDVdOmqK6q1/1yhzPaKDlBJwmol
yBU46Ftap84x7ehfkWz5D+j2fkiHmY2phV8e7f8+jhA/Hgqqoe/l9R4Hjlpym8nGsbLBWw0Fp+oZ
yUDzZMyrfk6DT6hsk8VYqdVzvxZRqmDUqi9i/68dj4O1TDhItqpvjya5he979fxoc9Pit+q1zH7a
xNu4bYcErU7KOJ6Tf7YebbbSAyJovUAeoZBhuh9WRk1+VHTAML0eIp1fm+Gq3tJ/RASC/JA5w15W
tRjxc9Yk8K4dq8NaMFxBPmuscD04meLimMbICMvqFA/1aU7AmSDVxNortj8MLwffhh3vvWqSVD/q
Hcj9fhrsj7lspyP2fc1OHox+fHbs23rZRSZc+bG3nSBsmZTYGdE5VdFiRNJy+90ZS5ZgXvwpa1ah
oWFFnkDWEje03/FaQyWpLy6yqRoiZhNFLZ5kFcSUuc1m62uDzsNOn/FQshJMiZQhUXzL89x3janR
US2Z1MlqhdQL+mtMcuTBBt3FGwyGs9wZguh4/6LzWo/baTH4rur6TV0vmvVMd3vPK5/kgQ2Crttw
GTw+LDvfyLaJkceP0dPfe6zvvaQeIdEwxM1yYJNjk6s7IeHOdXnVj9BFtoati6OTd3v8cXKwn1Fy
KFELeY+mS123xd5TmmyfT6vu5WTfCBJYJH+1wa9AZX0o2Uh0Kle/4OTC6L6UxYelzQvzfHo5z7Fz
5uKGcxYJdGdnrY4KThyDF34iu5t/ABHGr2QwD7LW1FP77hgnesfEt0VzcEAFIVSse9C3Mu04l2H8
0c1EsvKGlBQ0Gv2oIam7jckJrFE+ZzuCdPGT3Bz2hLHW2JjLdB7NwMEo0V4toqOn7+yVhWqrY3uR
hZ4fDVN5Ncr2y6ArCcr8zfLKj0aGo5qJV+esXRQDWmRK8ngb2TVUQx0NQVSzqu99Ob6FYaO+pxFK
kyBuNq3phbeCuFbWMFdXlYb7s2igi9ZCbsXrHMOuzOeojPJ7kzaHSaAY4zXt8p+17RrHzjCgilvo
wy1Mcc9FU/zF3Lv76ZrxyzgX2u8W/YbM6ywWS6/dIjZMyEty2H0PXMLCVU9HfSpa8ddIt24iV7M+
zLQ7JQB5f2oFwnDKW+5Z1lW3q3OrqeW+0ojTlkpa+gBYapLeyRcmfZjQIEy7jXsv3oQwu95MBOQJ
BNjJzzb+rkbCPnidtqLzSxeFeWKEJY57GNa6BG1VkLH4FmD/OJXv05Cu7MI8DmQVD8hnUi/aE8x7
+y0cFvJQw9TA1TDmt6Q1V35Z2u1BBafHrkEjxFLKozFm5TbN7fZI0K/1zZVWzsrcuDL1588LcpAk
KHaAoPxUIdFPUguLcL1PCN7YG1O/TEp/jQQ9kEFXu49CvUIJtwT1hcfCh+703St6/xeL1drHKFzt
0nf6Xu5DXNQ7D9jpbmb710Dn/GHGjnfD1Wpj27r1MVrGchOo+st9M0JwxJrVrayp6C1em5HI/Xoe
bpriWuqlL2vowNfXzsv2cVhbuNs1yoX4/kHuGzxLvTg4Gd5rtdlc+kmcTDVTkbXQj1mTi5diLXp1
wqGz1wnXUKuHbtyPrmKjZaTbL7OuOax5l2JDRAfNANmI5Yz9klqMMctSnAsduwp10tgbLr3wzQQD
1Htd7pIFCUyzq8YXWblfqmg6RNy7ijBqMcXHaUQWm864wmfAamMIQyiHyWq1/gGSADZnr7BnshbA
iajOvc7RwlXFCc3w93tV7tHaegwSK3sp8vEvs0qrU0HE62Ucm38KFDAdv87sZvuvHZPqzc86P+Vx
bG84moGistZsAJAjLbJeJekJBs16imAAxpGvRubO+3iETKnlavTKlwRJwB7F8pQAr5Jt8jh3qaNX
WXUb8w3GHVGG9fxHu2g65ItaW0GXMWqZyoXaLl7CGMYpRZn2JQBjKJZTXpNEXtsSk94TIaAIOIfd
vxdW+VGHTfwia563hCu0smSxy86pT5WDMtkpC+lyeFftUn+2a+cLiJEe0AtHYB0ByNPENYZK3JJj
KtpMPMmq1gPlgIyXY4XD3nop01M4eSCH1yoynsWrmJL7H5ZNtrVskzaPcNLhAKuYCLFOaKLIajLh
BmWbayBa/i3bqgO4GDaWNByc64711kLBlTX5+/pIP+Z20b7J316sOK/ZShUcbTi+WYFFi47diazW
sSp4NcvV4Gb9bXaBDFKKENRak1dLwvEtrwnxklgmtWZppbpVmq4NbJIFBJKXhr7aRAJbtckMRbaW
fzgzfXQaRc53AMTnlq0YhskbRk7ib+IWnwuR0K81GtZbkvLxrUTXbYOlarUZWa+8gODIj3Vlh0Fv
iBhrOiU5kocsjxUinq96kX7myLP9wsoXf714/nTc+ldZVPamMrM50OrEfnVT0DfEfpJfJxLxHRF8
FgZa5KYv+VymIHGi6EyK9JDO4t0WpbFBjhP4Rp3bz70YKrEpGo3Xmy91zItXWSjYELwSDTUAVH13
UHjcjhkMdHdqyKdFzQjgCug5HDoVjc0BFovXz2fA8uLUds2PussVTI2L5d0aGl67+U0LW/3TFvHP
Urh4IGbP41KH+9iOfzdDkb0mOAn4Wu4oe2j66mdtpRqT1n6vubr9EdsHUmL5F0OIaW8oSeq7Sn6O
FO8n03U1wL7jt5lUP4Y5NknvNM5RAzFKls310xqhsblNcxSYID94sZF9m0gSYeXgAkVqSFY6fNhZ
M3s7PSa91AAEuFbVgYh8SsoPz4u+TG95jzoxWQLtSyMi72h5ZD4Bvud+EyOPaTqAlSaw8F03hk/W
NxfW98tUalcDuXOI6A02TSWK9RURMQu5SwIvM/Felbl56xiv8/xN75kkXaredo9LMSB/OANQbrfE
GZWjppBXg9PU7OHO68iDhEbwE6iH+pITAduhr2TvSrvcGKhVnhgekdi0o69N4bY3oTNo06S/OiTu
AXc7MRFTCsWc46fZS38upZI8zxPauULUfwtoMHWve9+iIeq2Fm4KF5K3GnLzVhxEVklUPqndXVSq
xifIzx9YXNd/m6hgkgv6nQwD9uBOTLC+qhGHmPphoyJSh29uNF3VSkveGlAqsiaLxsJ1BuI8wbH1
CFmEtQ7SZfZW55DpioyKBuwvPYKN8FN7YsKjmeptIbXqw7q0fVm1EFJ8KVLvWdZG0IW3yYCMPdvj
k2wyYB8cnMRudp2baTdvNHpQngCI1ppswoQPwbc+zwJ5wjr6nAxGZuYuybHSwlXtsx5uSwik1Uzq
i6xVhRb5uRuWe1mdWdmQr+7xGuNQT9eGW6LkIASccbm36YunnUavtEHycogsmJTs+TSKN3lC5CqL
nzXYocmdzKpxWdHJPqxXU9Zingj8KZAGTvIIQt1TEFaoQD0uiQtUgPhqdv/NeNNV28RbbktKuGOx
NP3WhQ7acm0c5EXMSFf16d92b6Mrzdzp6sT2NZ9+1Z4w3olpbhfDmq+ME8Z7Pdc/4wyhCbmPEK26
RZzSO4IYNd9trQfPNXqTL48tDT0KGhw1t3LvpJLpUbvEOoTmG+N9DRimXYrAi5lBQEVLrrJAHKXy
myys/Oy/bfqSFJuo8RDvtvXkukQzKK/QQ/vbPORxYtzcajBumVDo9MG0nGQ1VbzhpAngIfIQbbKN
GwPY4hTJ/fiyI408o9J6tNfTm6jdA3cPEUSH29Yog3OVRZZ29HbdNJ+cKHWuPdroL3OqQDPHWA0U
ZAQ7uhDEedYziAjGF7TkWNOEfbkF9dv53KDZB9j8z/Xa4e+qUEIfZj/AKH1RrnDp9L2idcO9Ktt6
s921GuOZrKlRVx1EA8DuXtVDzhLFIQS48Sqb8MIinTek6hZf++gm2xYRBlrJhyFrba+Mx95qK47g
j8pitJfXGnDI870JFuRpYv6/MZwyeXNcPvMe7Sx70c0NuV0yxcYUXWXhqfFBrQzxImtziH1O0rqH
Ss+TbCu6NQrcNs5G7q0SRvnc0gmddVm6f7QZXvbbU1UGvbHuLloCt+y3M+ytuVOvsuA9QsFjJFv9
aAvN6aPFMeIJRR/1OkZh+tRq9l+PAzLWKShvdN3h0ebuCPvP94t244RgBTJCW2u2lyeMtN56jFde
GAMLHM2LYIQEEciajb0U1k3rDi+Pr1pv9qc/2uRpVlf9aPsw2ml1UwDyKZ2LLNyWKKEDIQCGOm21
qgDSJRfTTrsMjuqtTcP6FmY14TUvTQ6yrUhKYpUpEPO4rOrt0oR4MSdFeJIHm4b7LapQKTZM4D+1
avd+TjeL817S3lpRX3sChc/oveLElSFya8arkQh0ULweprMzmCM3gJ0x8KkdiVSQUprd3tSlTV+7
1D3JnbIJExyN4H3nnbRlql8Wcz7bbYztipiMj86c6sCb2wFU0BIVz21U+2XtK+pU77rOaXcaxikA
j3AAMlebl3E1bknHMHsqTNW37OZLZ4QVfPjxKazHZ2uMUGyPyUnBS/gRDuneihE8yCxWOhUzAK/W
muOcYLfsliDY2pM6RjAnlBhMtzrqu545yLZj9lF637pULzYClPAWp1eIpCGjucz2gY+BXW+CQVeV
KQAx8aG1TnKIGBAIcKtA0gEpj6N+VgVac1hQGSQXYCe5yiGf9U/WXXQ2oBd2taG+FEN+WhRHeWqG
GnrsOLmnYoQAZxgfaTelLP9c1smgPYsxdm+isLRgIaNNvKMnmGhUm6JcejhTG3U2BjRpiNZDJ+p2
Xj1mm14wRrIYflbHixZ33tsqwrdAYrCXxoT3GBlPZoffqTIhF1wln2i6vpMR2iW9Vu8ru3fPY4EL
GIEANh/FMqEAbxvNGdGyLyAs5lOo9uO+duJwA1IjfBnLX1wmDpBbMTboPk9bB2Om/VIp2lPBXLWw
ZvVi5Fx5agqBTZt6w4ZF9wtF+FWmw8nDp6bTpjZoh7D1VdOddp2D+WXutmKn9vqXaMY/AMTU4Ec4
9jaqqC8W8I9Lo5sfSpo0xwK1xidkEsGVMKb4eef0T3VVESXRJ/hbItxGzTI+ASQ4Di2CjH2bbcu2
PnjF7J1KY2nw5wYQZY9mjEUu3Ih2HI5WsyICo0HzzQkXcwDCP5Bq+k4vVxxNsuRb7ta4BQ43bFFn
I4LHe2N3CnC9rO/PGiU6CcC10JJgxT4YjPaGDdtG/dFk+gKvzmzPE0CDk7IGPIzuImfU2jqtZorC
azSQB8GbskGLFcmIZOrVD734PtrKS57D80UcZZunF9DLfwvXaALybyojYdaiuaYGS9VoVxOGh8lr
T7rXbqcM/I3TbI0yTp6GsomCaGaGUWh8v0tcbaF31sjtTevbW2OVx9QDTQon+VjwB/CNjBiq3bTt
IbaXH+5qHz+7uIsTCuxjQqF3sEMHwa0dbecUjTGOEBFkGg1dTq1q10jJF4gA5XZKk19dUQeEkc0j
Y/mYgVhB3qrdc0P/bnMsYmbC8GQfMOXoG+uNwIi+SUGX7cK0u+G3BsfM7Qw+YqM6xS39YKqYeP6N
3bYeiAm05RuapurTmCTaU78WjrlYpOqhdpSbWI9C3xxA6sWazgpFcQb6Xqvzoyxzt4Cy9kkV/VLI
PKDEkKAoRCjj52hN9WePrDmD9nEoQ3xPXDhNekQORJ2hp3pMj5+jDiCPuLAi6bfkPZvafGnnvNio
xCDzVI358461Qqh3C+Ti19kjwN7qw0JWOLoirMLw2TcglEKUomuUpZ5mkJdYSYPNIhgLYFyFw2P2
BK9FHu1tb1WfbcZfkRsWCJQZwBtdPQfEYJYAD8NDLBz09iHMbwYNKlP/e4I0mAD79TsPOF9rO0Sd
nQ0+X+oWoenKV6sBhPKgYMCiqQrykejFRFFIYqF2b0uzXOfY7p4INRZbMSyIohX9K+zlK5HmbmOh
J3/yFlz8Ej20TqsVrBKOXqBkoRtYK04Ht9rvnes91QndrNkpdGN50xwFCku9Fn+bAKIemmH4hveB
ASfYjnylzpbnCa+iJ4fgcbUSiKNcv+WOewb/sDDLnkPu4PRtZtVOdCMCvpTiHGcMmFVVkCiKtCFQ
0UcmWbfaOjZuU22sDOs5oOsVoDjPAnTDYLCHzBw4JUkpvUJzC+nYW20NLlGeSttlaXqol948jG3j
/ZV773CZBrUPfwq73cF5Zyz1VoiM8jMxxm1pFVGgz9G81Ru127FS944jwLODBQ4U3AkpKSVk8TZA
uHewBBxC1dwxA3z2MPh9yyc0ihxqiMlkfm9G72Wh2OdH0UyVc6/azPxPdgtFrBXWixUyd/QmCxyj
WwD0bDxvH0aht4091Nc0ur4tS+aNrkZ8iqFpnEWbkjZl9vErL3W/xE03UAXyTQhFXbAv/W2tDlFQ
dZ6wQJcvI6szBuK1WMVzzHLGTths+8s09stLn649NzWvjvpLmzDVbdr8UEeOGm9zh8cIJuyk9Kw/
hjFn5mEln1muo3NoVm+WMdv7uUxYf69F6D4Lb4CH1mup3w2X3OmyIGZ5EOShk+yMCgIAbOzkbNnm
RY8M2BvezBuFhfsE4or4XupPSnsRekhwjRgM7z8CZ1pxlBgwe81IQxUGlmhaq9cVCMz/FspAvgjz
8mPlYZdhxEhqhTVIjbnwesIs+DU4yJ6viQBFYLEdBkqD4RYcicHPPDjW0Qgaa4mmhRVnyLmERp4Q
lD7xolbnzlze1FjMUDtCezejSrNd1ioyBct2NHlYZu4CNHPiHF7JgPSk0EAXeWZ1BpFxnBYYKcCV
XgZzuCg9/k84PGc7fWhwAJSYuXgl8Fvgz3xnWko4BcJ9mXNNYyo4FK8eqbkg7ZpPAdzoA68N0IbV
9xhz9w+1xAvG63+5VcjLLaMEzhoqaIXOSifnhXI8V3uWxcIQBsDKU3ahPBoN8IhJpSwVwJ4hSIGl
Lc1AXqYS2nvSRuWpSGu67Hlwdq2VAg8hpQAIrhLbCsW0xKlwJ1bsLf525vOkQeltAQooA8CqrOPv
ITkSPqcEWI+ZiD9jpOAQH90vUVjvHAejyRU5twOgvcs0ni76v7mC+lb7N+ua/txPxaGdW4ZJUIGZ
k4UHFW9Zwo5QBduTE3+tytr4goQ8ipzzVc8i65hPylUQBFjpreqhMVfjgfSbOhjH1JtjsvU7LxUe
ZvPWS0oqbZvryJf2aonwnwFi3D67pr48aXn6PqusUuMmQkYxhjK8mjQ1Ibo2WcffAwr0eVeAiIp2
2NskvMFy1fZdOCJf/h4mR7sB23WRxlYWFgIm/bS24urLfOx2VW57b7AAnFd1eRcg+N4MwAh2GeF3
m2ZfaiYGyFcmQCtrkqmyKnK9YM5XFwA0FeWQDW7M/MnIgb9YuzIajC324uMRdkT1Pphtd5xhi2xl
VcfbGrxxa23iTukw1234f/rB3ul19GuxleVQpbk4I/zxNgrA3iam2q8RUi6vUae1ZIaRwnRGJ/et
1m4ONTRwI4KdoWRIzBX8vJWp4U5IBTsxScYq2jhiLnxW0a8GcQ568V1RvA4xYDE8rd4xLetPxYqZ
qVdcXQzC4mQ6r8mKG22NRT0BjIhXJKksFj35VBQj9NP/Nsl2eXixfnZtUEfcV6+HTrcpqpxSAj07
HeS01jbRLtwvqsHEMH5PO5AC4W3uonwfQee1ewNu0TTfECpH3RDPu7uuhsQISdxQYbJgcFMHJe9V
e0PuGMIckuT8Y3G7KACXZQmfySq/RG7KL9pq4JId5WYmiCDBwuLfm9oKtK/b6ygI1cphWSGFzGUB
Do3AraMOr4dwkynaGkegNQKL5ZNV+eoo5S7D4/Wy/DLHCRTzeuO69Ypy64FPtLVMFb6EKsrGWRRL
cZRHYqnJnUEWEW92ua9fLyK3cHNfNrZT5Dv5KzO0pknAIny2muodok49SIURx9tCcp9OYDh/Duvz
m83EOZaoUcscsCwyef/lZsoSmZQWxneyWhTNIa4VHf+Z9TeV4D4jXDeO8k/Kn+FFr3HSTIiTjI3v
1fUveV4+R3DM18d4f8KyUeKlcL1PWV1CGn20zbU+HJBawZMJ0Mcd+yvfBmi3ZKjnJZ99VW+/Szyw
LCZg1EMLv454KpIjRTPZmBE1Tk4f73a+THrfcV6xGn0bYS76XhfzRG0kRPd91t3ks7cz93Ui7rMX
rUG3buEifiIct2bKqiB3WP71OAsDmvzPQwM7rAOh7qKdfFzyacgt7DlJ68pN+RZYsR6SVx42XjWW
Ab6OHugzubkWEBF4N5RDo7GKQl8wEwARgDnnrGiE/8emPNvBkQIksmuUwX1T5CNoKDs5yr83dx0x
6m6X9tkXMeuBvHP3uwS1dFNZ+bKT91relayvWP/3GuIrKwZAPhN5htySbffXQdZlYeQ4hnRDDEQT
0cdpuMoHf3815a15vA1yT0vkc9OAYd/JWyF/pD623J8+qvQtEXRmuVbzo19tQ5C7vN9fs3RGAfDK
2BfMBnjrblpT9jBt430pIDr3+nLV165DDttFajsHEQmQwLjubVTonCjhdugJWVlZ/T9/+I/fIDex
vYLsrsf6/cj700NNpgRpYug72QXI8X1AbvxoA8iarzlc3vvNvcMp/vhq/gBV/PsOGqTxqgTWpOiw
7y414adu/E0ZCtV/3GE6wUB3XCjdj85FHd8KTCz38reMYfOa20Ldo9E4im1XxE/9pCvAPNZ+aP2s
5Zly63+2eUMtEA6Is518E8Y03zOFYemyvgj6jLSTCcf68fqsB9iN4ABT305IsB3lGzwP1nRcSotl
SeOXzoTxkbuCK//n37Wr/BTGYIW90gCusAJSHu+eSJ9dfQUwGpXdrvI2dG9rtyzfJFl9tFVEf9Ye
ydKF44dOM4FZyd+cSKGPlMfL4vG1/vGK3jflftF409HrzK18E+6nYCtwUD77jgSB7AtZsHcHFLpP
jy/88S7LNlmN1rdQHcd9B0jvEDvJXu4z5csuj3ic/+9XUNblU5Nb93Nk/b75r/2y+q+2+2tbN3i9
37sebOVI8OfmKYIrt8mBx1Q5ILfRBuG8Dhy6B9E00lmoLvoeHwry9MwL5BOfbB1jUOe1FP3FYW7A
+vBJJ2Ih1GrTQ50oAaVM7XC2VqyqmOtLObnD3jQFU4lOV3dqVBG7GRGY2ZDg3UtmwVKudpGmmNpd
lNSvTtH88eDlX5Xvwf1zetRl4+M1ebwr8pBqyvvjiP2gfBll0a7dtdzSM+hLZgrnSd59eZEKPOMC
ZoXXbgyh1W/lVwKrnVa5+Ufr5Bp/lRYiSnLdsuAa7EOq+2pLLkXMDRtSJT8RB4cakq74hjnTP5IR
uDsyJr68x7KQjz1dpycI5bJGXvIf5aIHXmoUe1XM58ysESjzhqPsZDR67R7Obo167i6uovsIYPS/
IOUXJ3lB+eTlFj19v7Jh7GT6JSbvDXs5945ZDjP7FuJ5ti/lG/HoDFRNdU6c9/h9ej9ru3GBeP+4
i3Xh0JNm6zBTuIW1Cy3oQpJUAi/gL3DJBjNxD/lReQi5NSgnBroos2b5dx0zOdkCr9scFtc5LQBz
yOceoEeiUZzY2wLHsPvs6r6KSrSoIuema/dOGC71S2tkxl5eX/6u0E7mU6+/CqPs96ppXORTfTxa
uVUOw8/UWJLNXFUo/UMh/2eB9ug4FDn2y/p9YsfytMaRhuUDGH9fK+wSdn5fTs8IsptHoGlNIFk7
UzI0Ae/C/zF2XsuR40q3fiJG0Jvb8l6lltcNQ6PupveeT38+onqG2oqZE/8NAo5gFQ0IZOZa63fu
J8nt/oo7Mc8x843hA/0rBp6pD065MgBIQ4uB5HcoZ7wENjP4CobAdc4lE3dGPNaejO3RIDzYzdAN
+WcyFx3mGX2+k7cHeprv54swt4qc6PL/H4q1Wg966SzeJ7FSED9GFG9r8bkscrfKMUD2gwUtxAxi
oSs15k5GY1F0Eae9LblEFoVNXrVbFr/2n7D624dS/M4vq4zbsXlqLwkLOOEQRB6DD71Yv+IcwXQt
XpMxgw5m6Q36O1wr2JP9Ntplle/La9H9lnWnL2hAMAja4bd1nHhSxYpuTua6YUxwOSgwRSqEiU2L
MPF35uQWJSnKX9ayt1+fjz1InHOfwevWkq8IT9+YeKnGJXy9GU6ov2zxQ/TyoNqqvBcXWyzqRG6+
9nMdjiA4rz0AIHNncfa5OB8rcvNtnBvm8b4dG6RPDUQdzGHMmWLihMKN2CJRFm8eVzxiGz+13378
mCvZIpA6+csyUtzC25M3fngA7fficQ1U2SJoeroHftNAuSGelH/PiqNvUxVBOdXOzuPVdyiIB1Jk
3sJ9w4QIgIdonRvmPaBoEMncTxQ797NTynR/+/XTk3wDe8zvzG09c3uYRa2jpg3+k3/eO5G79RLZ
72Vx0G3UL72+n+D7UZKCY6M2H5URqlkxr8yrB3Hsv9XNXUTrbZ0tsnMi7sdcFDlx3H+O+mU7I3qL
jt9O9W9130b9diZvmvARmisbH0Tf9Iqj4Yyvohhve1XxwosEUwrgTGBEbN4nM9uczHVjgiYo8Dv6
FLVG9tZJTLdi8LnrlxaRdXWPCCFc8LcnWrws8xv/7aWaX6D5RRN182HiiP+s+3bYvw1/e13HdAL3
ZyHRfv3KRqGNZe20FhYfrjm57WTn8hdbxb91/1Z3209Mw97OIMb51ud2hi5yTorU/ZYbx1+KqUHs
QUVu/kaLOWQuity8IJs7f6v7VhT93BbCgPZTKaFEiDITIB8vJ753lrfiEb5lRa0oj5iy2VYnRbJR
nexhnt4JpgI2PpelcYKRi7KY+VkLeViUjMSwb6Yj1zPqcSmmB6z/ULJWMAP/gavdJg1TxoYgZpcs
HwFhQv62EndSJPN0K4riUbDEpn/uMz8Gc923R2gepveqGJOFDdKrk0d91VhqPC7F/jciwABzUdQ/
enUXbG5vvLgoc3KbVueyuFz/WRQN86srih6GlD/Ttyh/G0HUjUlE7IQS8RrNk/1tYX1rF/dnPrJC
q4TNW7I3MIxok4Xky85x7iaOFYlYGMxFkfvWT0yic92XPy5avh3SOYW0HrUzUYHXEigFqgGiB5Zy
TSGSY/pw5Sji1Q9i6nKTKEl24srkUZsmu1G2FlViGTtxh+c7env3vxgzvywV5q4iJ25+kLVY9G6d
bkau1IL0RAsDaFJUuLK70clxx8DmogwX8Yre7JTiCehHNaxexYv8x6pVyt4a6WxcJxXOwTRN9hEU
waDEAa2JpKzwVi7msmt4EvxnvrHIJ95hazQQIGNCni0fhqp4W111jwKzbeAACGS4a8RVFfelTIAy
qUX2mIfgTASeXJ1u8FhDulPf7JnfLr+4qF9u0W3rervqYs8isrfXPMA5OTr6sBZXWZx2TsQPmIvi
wn6ru+3qRMt3MOfcUzTPf0n1fXVpIq23QMYQqTgvdZ+bLOy3GkSAaxXELEWgZxCQZnt0Jmk1VHxn
mgVNz9TqOIR5qlGEdlPpPQRKslWmMeSoTM65V9YL0Wtskn4njbm+ktuEIL2uyxZVwKsuEiex9aXp
EOCpEFN0iiN7Iwe+ka6hDEJwmZ39GqskUcODta9Ur7oDk4WvGdJYgOeJhXpRKJ9it3+cItp/eIBS
foC/KVewxvWwclAUdQmER0mEe6LsYYEIzSL+EToWzIJ6cx5CuBAswhY2Kr79rWO44zUuqk/wjrtW
V/LnPtVR1Yrd9zRnSV6iA39wPZlI8aR6bJ3R+HCw1uPZdT0cDkoNO07XLbyqLF/KkZhetuT5kyrH
5hJGHcKrAmi75GySBdAxJY+pUcDfJMtQGYU4maqcOG6EGItLP7VgSkJMoENRwI+UbZWZ+WUcouIi
ciJJssyC9yxNIRbGCG9kobfKC+iH3KF703GebWt5ovJL5EJDjgQmjtVkAF7YLju3MAthvZYBfGou
QqIyDIarOsmICXLqjv1wldkHIjVwrzkY22tYv4Z2CK7dlAB0Ca6uHL1DqyntRVWeININ7yKsXBnE
Z5qBt8byrhVs2FcZT+g1lhRlOfS9xw6ChtB0CK2KTa5liqQoGrKLoeuaixI1zt04JWVC2J7JswW6
mh5zg68m8VLJLVTROrwz+oDYXN+r8MK4v4YoGC+3EtEcMP9aPHPz8UVgOHewzATLwq8X8J5qa0sx
9NUwVCkcbwTTZ5qiH0yLUGfCWpWVaqpRvUAKHhoMFMBzx89PBVC7UzUlc5Hncxtl2FA7qI1MsGm5
ekhHPdaWiq4pB5Fkg/d3ZdYW0nJwQLk7foyxGVKDx9YlYNQ2+/Yt6tJXDVc6ceHA/Xm3dPDMRCYS
rZAVsMS04y/cnS9+GqlvQxURrQAhzqPXJ4Rdw4N1Nyr4ko0hMo6FnbYHtQ3rXRyH2YVboAD5r+Uf
VS/xcCWxfpa19rGENehsB9FdZxYV0Fep/BG2OI4syB7XoigacIU+Qb+erst+0SLcsRim7qESI8oX
Ess1HYcHmypLAnbLnLH6crCRvlvxqB/FUGWlKxfL8XeAw1DqTKBF2/DBKVbzL6i96Lfvj9Ft3FIb
67uqqdepDK3N0kViufWSB4QKR4z2WcVe2dSPAC2qH2DP2wum470oIbRb/0C0DjBU0kPWNPUQdZaW
fz8osh9lGz4uVAMJ1Ab2g8Viykog6E7wp7WnssOsnMewnYgGCyaLPTSYEdFsXApVl+otZJvKUhTF
5UliefpUWcSETdfH7HsCXYppoRduzf737e/EUepuzawEczZdPwinichLBgd9ep6ZvtNhThFZkRTe
CMJ9Lounra+hkPxSKZpFSwO4Y9XdEThDBJ4HzzW2+g/4Q5mU1PK1LD1/15qdB8e7X7zn+Ua0h51f
bmIV1qZilCwM1pKNWjj2wH3lBd6pmZIugvfE1tztl4a2jZGTefZcM1wDYQiPeZ+gYTglIifqdHbZ
GaAAGNVCJajQG/yPjuKQW+/56KZHHPD/ckhsd8RXyMr2+zB1k0Fye99fchlr4PLbrxO9xUmGLFer
U1xPOArcjrpRg4CFkfIcTEkKwcRZFAfXhbEwcDvA63KIcX1qzmWYyxdzJ5FDQe/Ih6/Bj8zBoY1V
xc8LB02MQZIO1rNBKD7MUqL126GiKE5cwzq6syACvx0qzvbliETV101OgMb3hulXDXkI2PF+zMzX
GHlSIpdGOz7WQxEf7T4g4ESBebNJ8DPKeCvWUeYrD3LudydbLf9KfUV+6MxMflD98tIwwV7wTYN0
gXSQr1+rwf9llbV6NAktebYThsKZk59j2Ayeg0J6AY/s3YlGPffObhaaV9FGpPA6BlD3I5169uVz
1Cn6o+IG2ZMS7UUXvjnJg1xVwC8vfhkPp9ZT4nM/JZD7qd1Cj0qyZjUumLOJxpuKog9AUxw5rv1L
jjrUS21slyCX4ufEKeHRVrR6KYpaW3U7DdXUVa4bMOIvTKNpfyB6BXWR0avrAEDlc9UiiyCD19tO
+MpnQsHylZm4+q5HMvOam/0jITTNm5F/jHZlvxiSXR+SPIA6yVSbt2okkEK2jPQKiQ5cun7727PM
+o2QLXU1hqiIm5X7qBB8Bodt3RHvSS706/WINCx44b+rgEX+afxWpxoWUbHJeMo7p1yj15bDMGdl
j4lkmIcqbgY4t9vsUQUx/QPp94VolAhjeyQC4wUkr3wWVaZb4V+wu3wrij1sEnvFGaKlKJahrV9H
vHSiJEZsOvksw/Wmgog+esNIXEJm+NqxhCsGWHTpwsJmpmeM7mGzIhYPWk+oZdeF21kH0dLWrrPW
lc7guUPtZHSZeSCMCZ5buWiXYHyCgyhagWwSphC0R1E0ESJCB1J1T6I4SsOHzTf/IkpDm1yZr9Or
FhLf4/bezg866T5OavkcuMCIfRe5qi4trgT6rKGdaO9zp36Kwlo+EqzQ3atqzasSwipfRPZJdBD1
8CJucqlMLqJKJDosR4EJgKFsVARXM9RjE9O7F91D4GjXVL+vqmxjN3aBYGG5hsY8P5qDlR2DBrDc
RBacHyWZpGoKG5pZeViFDipaqhlUd75iIQU+GI8whMVvslE4a3gz850ogtEhpF7NnnO9h5JSa4kl
mLop7eAu4PQjqibtUVeWawLFi/iNKOpkCxzf2qj4Pt5MQzumtmQ86H5infPIIMBi6lYP8q+BaMk9
nzblzLJOQY2InD0loxK7Syx4FfG7f9fNXUTOkOpfRasq2387Xq0JgGnM8K7sx+rSSwXh0pkN9R1R
XTpfol+p7D7pfWc+V1YPP1CqZqfE10yYjYuYiLhufGkL+1507bX4VAaa81pWqbyyy9A4x7mDAEtZ
wpYCL+wTcKRPCfKrdZgtbcKGTnLOS2X34UejECBmaHZ15+iNd5BMK9oGsS8/wKpSLsTw1vgq5071
2eA3IoxID+FhHLQdNtsc1t3cuHdMOMd53S2ILZV0ESVlBjMuHFWnnDn1ZOb+qnXV8FBCTv6n4dZH
NOdzLTgSgp+h8V/JoyeHK9HuE/d4EqOFlk2lWQAnLCx9fyuKZtVRon7Dqx3cenqKem/okbGVzQ7s
9jyEYelHk/Dyg+Ub0jpWMhVZqs7aGcT77tG6qU6KplsbM0qG64COy6qt5eqJt1Em9Me23lk738PN
I/2unEe7i1iS9pmxuX8w60z/BJMIWaTOPM/Tx0ubRBYgFW9cl0VRXkK1Lne6VnSHwK4N1H3dHFmC
xoIfi2BVJj6QmWoOLZbbum+h1z9FgS79koi0vJ0oSRWo4jLj5xB3H74kWa+KWSWwHSvjg2/CDc4S
xbsDQm1vk4lUXJbc+NjGobHFHBDf2UCBiHGuDOxnTGSmO/pvTMDvgA+ln6qHDjLRSaywWYRHnq3/
SmBGVpv20UOao6p/tA0xy/AUV49OzZ6waQvljriNhvAcFJbAXVkrjGuuu1NVDQ2q3pooDeQ4OY5K
kxxFzrJKXIBQIJybCFoX9Gt+KFbnPKax86oMoXTWW8fhGkDfW/pxeRDFRoN5LrXCZq+GLcRUCuuy
fZMT6pZVtvPkAUhfFJ0vn9sid5+CcnxTDU+9iNI4RYBbqnEnujqKdQwUw72Kkt962zrO4x96prpP
7ogvMTOqh1yzrCd327uJ9RbyqdzWvVxvrbrz3jN1W3al+Z4TkYVkTlHuOq/LXpG5W7ZGYP9gH3lC
5CG7lK4Eeb4HeKNpfWVxq5saggyPM8q6E5Kl30J2NPASQbymBdovIXdoQKbmW17zNHeotFJbFWZj
bDokBS/NlPBgDKsKbeSVKIoGHLbZpRpR20Ky+kiwE2f2moLoBgRHF9jusos2JSZUvEdb0s6pVYw/
sAK8NnkwvA/BFOhRg+eABwrKvVh9DcdueO/LwFj2U30w1f9vfxvKpbm/a7uMQ3jasvJsCN/+Hn+u
/6/x/7e/OK9adCC3HX2tp0a47Niw3+fdUN6rlq5uzakOuozyXjSkbH5vdaILRJHVfT7VfTuWLyd0
VpKzDVW+iSIxJrSlU1Tyhicj+VMnIx/tpPpm7iYa+9BxFmUJ3sDL76SkNgBMgvnqlbLz1hbv+qqF
x2aV9Ep2J5Je535l7bO6UKpirfqRfPIKgHhMUqIAQ7t8qqdEFE1NAnR/KyfFqmW7Btfj362ifi6K
I0Qd3HbHNCCgba66jTSXYya9sbfvci7XR4v8B4xkzlsEnomHKk/3jguWVO2tH4PZOh8aBHRYC53u
zrBtBEcj+FayWA7wvoImBni8r3Jpo6nO+AIjQ7dtGFUQnj4Dy9qLc/gJ4XxtURtnlLCdi9soOLqm
sRGvuFO5ak/EjRioDmjaRq3q/qCWPpzd/yjs3MR1DD8DnMvmSzSIpIWre20TZAUSvbX2eqznkOvU
7n1iRdI9BNHNSt05yIhF4winiwZ3DCTklr5gCQIuJuzLrVQk7ZbNH7T42u9Cr9+hGOleghAl+Kip
27ugapWdHNbJ3u1j/eJ7KpoYUj4+x378m6DD5DcH+8jBHyRdhx0L6d979GS2Wt94lyKrqvtsSjSZ
5aGfQZc4ddDUCYpUEbJh1PlFicHFQ5ksrzsnay6iv+iGwNMa0cgBATTIaaJJk52QebRk2+jeg6xj
jS5lfIV0CIEIA2E0rZH7DTpo5cXwmmhbAK05RwmgCq3Xx5NlE1kMOt48WkkX7DOojI+OHhh7zB7Z
wRnG7pAUfb+X5CA/JlqGsI/bBqeocqF46iz7FOUDWq8lRpKgidxNWNcyCgxyubGdrAfoCukyBFDt
Ff9Evo5Dq7l3YXuCN5jYQWYcooGKtn0YG6R+EHfuHwMDeuRGX7SNj1HKy+SnCh/00u9l7bm3bbi8
4T19QXumXRTB0J9ddKigoE7jVTH4AUxY8MfxbQLw4cbjX1Flr130yF7xXlfw2gQT1n4MHogl/R2Y
8viXFGl/YfgFXm54GMo9W90kNR9nt9O37TSCHaLfQRxYjsRDz4bKHCDpJMTkr4y4RLXRPxxiDdgC
Jt0RbtT+WkaWOrHxj5CulWfHGBqokHkD2Bnlu6RSIJKBvK+/hLC1sCjvd6kuBY+u5FgXSwFNK4Tg
fb0Fcme43a6Nu+FVN9k7KYr3aGe8KcqQZtAGyP1rQADg2su7dieOUsNoX2qdckgtpVthS8wOIIJC
tqpTZLDhIMjh1otblT5AiCi6iNyXSnNqEZXfW+bufSL4CTnBPI6oKwobHBoOvGWCYuDFyGukHGup
eW4QsDz0rpxAX8ElSeDbxm7ZgfSYijDaOeuhztC5nIqqPgBa0o1sL4puXCoL0InhApEHQHKmxaZg
StTUR+8p14f82DtRgYIFOZHMfURO1KE0Tu9KJUSpS4nG+j8cN0IYlQNQ/5+xRfHLqS10BPashBZf
6uZDxPn7IB8PSfxaDb7/yJzrLrLQMvaqC7aiTbUH2bHcrdb50nJMuc2Wk4VXs8h2oiQO0jXnoW4S
52wY0g7qovHiNBWQwjqtX9reKhZaZ3kftSc9AihyfuqKskltpgN4wJeekqoBHSDlbZLwN8aMO9hB
wr+KoAz57FT16yR3v4yMJj9j5z7KkLifAQoU51Qp/A10puMi0uXiPDeIVhZYf/rpSPJktbWUm2dC
ZFBunkYQh4iOc7E1e2thdSU+y39O8m1oqY/AC6nuc0yMKoSZ00nmAUQx7uQdzq/wsLI7yTo1vYcA
EdKhKL5IrQ+ERLWuOkyO19icZl8lI8JA9+1bHUhfJJVie2dhKjhbMsIloQzV/6041aHU3Z2DKRF1
hGAqa3TR8IJMrXOD6CfqilJONnqHKoAo1qaWrgNoYVZNOGDeL8q/AoALTiaXb4o3AH9r8+HZytm0
l0PlPqRj2q4IFWvv1SaEDdPqkztbg1QlhMTtPBhtt8uIqoXBMSBmH9mqvRE7cIJMs3hnycEljeVi
k7DXvcpw7WIxwHodG6WEYT1Lnvh1/hKbt/0SmTCgGKOuv6Mp+upWsfmZG+5BxpDpwYQDrikqI5bS
T1lem9D3YWTAodH87gfn5KZp9qlV4YekY6VmtiSAnqghw2hRw9KhWjCg9EzGpHtyy66C05wNhGjt
LT8/+glQQNGaIuF5ctuxWojWMPYTNC/hlBOtQ23Gl1LS36NpJDwe6V1cFg+iLdRtbE4QLbEmD+7y
WpYuIUpC5D1jDO5ETiRy4r2Nqlzs5yqRQw3VX4Xo+NyOmltlK7G2IY6ohaizKh+6SbsCdwo56HLu
N59H7pJzpWfmwR1V+o4hqlQgkR76yMlxEbk4T5RYOTp2oxxlcFRg1gNlG49QxYgGkfQ2rEFLaepT
StJQbOZjFFf6zMccZrt/hvnSxbBCMGRi8Hm0FpmOZWsN+eo2rmh245BTfOk5mpK0RA5LX2mmAxBs
Gl7qSiCCIFi/HCgabqcUP9BPZHfj6PrzrU4Tv2A++eBEPIKu1cj7yq9X//qf5t5/xlV+Jh68Dbff
MF0FkfvyY6cfd/tNouV20iZP7kKIXYGKb43alo/Z1E10cPUSM4/IihaRDOLyi6xuN1A3dH85eITO
UtNtWG0gp9ZX5yoKimWJgIUXADXzqvTDyKoBDj1iGlt5b/ruuLWc5hdhucMqhlhRDj5bNUI6UjfR
o3DgB3O6Zu/H9c8ycZ0Na6ajDYVpUKjBSjGHicrW+TQlJLLDZiGVTOQQzerQ4dsONsYKdSu7jJ7Z
Z+4A4T3pVessWl47eD2Gx9ItCC5unhSvZzBgfjBiR5dWrk5WCP6yIOoJg846xrqV6eqHn3UnCa/n
kCGJOEDBkE8Ov0zC6RCB992BI2ab6kTHQFLuyzqSrnLIljdHz+hauEedtQjyclNV17fApOLofKtT
EHFZjFmX7OejPCx5q6SEcgndVOkqGsCgfdQjiKuiboFyjg9V8VDFenftWAjVVgkXesqWvBsJGYG8
LOSHeE9SjsgKCjnIHhSNBbND3S96oKa6Q7yhEV9apUcBbEqG2L0vO3D8SXa0vM4g6p8kw1q8BGPW
b9QMrjFRl8LAsB1RWcNg+nddM7KQgNJU3Rao6GW24d4lUwIdhZNbxbU2oWuKa3hxetYw13FKgljL
d/ZgDQtRZAbRriFsFACGqlvVXF+Z+ktg1NpBVNlSocJL1o/IhVbZWtSJRFNdFTcRnI2iy5cGGPO0
obqdWFQbaoZ/d8jSvTixqHP9bmE6tbaqhxKP9fQjRWMQyenRMCEgnKoMzOoXy5JWneeH91m+zgAE
X2tFCe7xmf/ug8Ldd4p2hog8PvWIVV1FYo9w/UNrZWzmunhoU0TcYOaPZCmUgDS6GprXzSEyIuOK
sd+4HdsE5nrMXNSP/LpapqnNps2N0Rgajdze3sooJBWbMov1JXG+tPu5oR6nxXNY2Xejw+qgHQt8
RUWjXx0nku6M4OhNBS0I/yS9Ub41WC0Pgx5P20LwPqj/EZgx9+sjWI7ikalXDGTJmYl2RXBF8K65
5Nmwuj1RYx54xBrXC1iRq7usTLx7HSPZvRpmD7nr9UfRTSQsydQFskD5ThRFXwWW9ZVREDkujhJ1
ICpiIAnRmT1cv3Rkz7nGqeZc4eUeD5rWvHtuCUvIVK9aSYuSVLhwQxvkv+gGA+Yez71/Fj1Y+V3l
QNGOwcjzlw1BvZM8x7wCFrWuKIgVa8W30TLoR+sqGpQack85xzkjiqIBwhT9UsQsGFHekGCO9Wtc
yZq2bAPm36g1TnNfH9spYmaVtY3VItzYAxET0Fn69zloiBXyLNFas2BGW1p14W40R4M5HP6We6ie
g3u9rsCGahH2gx57qK3FiApNWiYiYe0yopaFmqc69qw2cg85PAmxEHdi6nMhHv6Tm4rw672kNVp+
aGs4xN9N0iou4tAHkUOuOcF/fagnlFAzhTCKnEg6ESg5JWxqCZwUlVDXNltHxePdhxC+ZMOjfwu8
muK8ZZbd5ausjphZanaxE/BhTlgjA3UQ5USgHlo9edEn4FEzIWnK6SegTQTyyBT4I6OA2A02SIwC
8O4eRKIWdT8icFRO/Bv/ZNXY+QwiFQ6MKoX2UTS37QhCVGRDaGeg/I9C3BwQ5+O0g2XvdsXsAQmS
CJ6R0DZxIYqreGuG7OU4WWW2cJ8gdwDCDPiCvpYGTQJi1/waGv2nC1tEnBXbHvmvlaE8eOg6HrKm
fbW4rMcAObBNrejv/qA7636Kqo0YJnOOzDjJWvzf+WqLnLgD+LD8te5xrSRU0o5yo67KyNN3NUJt
B1PL8r3JJiEqwnIhyc22082nmH9tGD0IfUAdMneYR0ApWZPbENKPkrEKS0DMEygtnSKurelmiVwC
acO6gBaE726rHCqYLbzCxNGl5TDxRXF/+nJhgChz3UyngkLRUpaSlLjY+zG4Fb7xqSe+tNaMU9aV
/aHyze6WaHrQH1x1unLJ8J4oanEA8lscnLSAdFxkU9tplbXICulVkRNJZLkF0U4ObBhT7Hw2ybHk
WgFAh0XHvz5YuWOl+yCBCGDCiE5/UyTiD8/FJtFgllHQzXQnDNM4xSiKy5EJzKnI1iMGrzSxhtV8
Z8RzOhdFzlE65K0A8DJ5Z/AEkmhT2N+cGI3ubxvdOEZT7L14DkQSTMUOF8dmDKqTqMpdA3EHz2Y1
ImQNWqFoYEot97fNsh+xUpWoj2opGLAJNXbLWo3a7SNIvgDJc00nfohCR8ZAJKIYBrAQK4H0u2RJ
2R0RhqwXY2W1qKJIYX+07GylIdNVZ/2w8BKkdX30qVeyXbCLUWV3i+3npxP3j0o+EeuyHkE3NkNw
Dij9gOt8rSYtuNHonGSFv4CjDEfpmPsnk1iYs+c2S/zt1aIbkkui8IlIncJYObCsHuWiXjJl5LjQ
sSzmRbOHbmDa2o7yPeh7dTd2KAiZNpq01ktd1ulGxwlDFHvTosVSeZugRogSJXCpTfCPECa44oPL
pBHe6apiLgdlkNauVCML06obuP+hpxufND3ep3mO/Q5JoqDS34quQLNwiDfQLwVrA6BfVjcn3yvl
BR9HkMl+lq0qABl+c4L4lXiSEJeuJON69UKMKmCplpCyBZuumDSia40oXEwUOKeXY6526Bvb1SqH
oqKysTW2/e/K4sLYrYNUCsePrXPyhihcBghsuWkow2uKRGmgYK5uZYhvNfTPB0Qzi/Z36ILIlomk
WvajYW9duG6kvN7Vqs9FgIcu0E2utO6DFa86nbiY7tmxJ9MlQpCsx6qfFp/uaW5RFLhjLHOfRltN
GgACS8T7N520ZUUxLvE/vrN49tf2AH4/l8wIbiLCdOyRtacONseGHo3wTf64lzrDLrLveyiQdng8
5RPBtKhn2CgwyCk3OgelC2a+8SAMtj1bRmur0eGcAvXkS79rF22Zsj9PT5AamvU59sdfBo3LtOJD
WbDJliz3kqnNZ5HAjqTyii6VrkWsaejwN/oWijlyqK8wiJ6yqEIB1wQnBoJ7FWNO0HRA4WMkx0uz
nihF4Fpe9Gr94vK9WMHyukCXGX3QBBeOzbnMwgnghBjbJVE5A4xexrkppE3iVe79AOP6WNh/5TGq
ep7sfQyttKltNoKd0q6mBWBrav6RWLmN4fg/JXhYF1mPNrHSj69OgcECA6Qi/bKQSITXSAv2moIl
zwnlexgX7KU2xCvXbx8Hxd4ghEv4iE8olqTLeFvZIUnRZ1QozWYs+mY1+HG+kexnX0rThREm7rqM
U+wzbboxTCk7jT4DdjWWwUBR7rw+rKGmHPaN/MHO3186g9Wum/KhipBqLdHrwp6/Np38Talb6Fkg
SLI1RI/r9pmIXA2yo9BfouKZLFgNKssR/tWFg2Dqoh76ZBFa/s7QJXnRQtllhvozRGKFTpAkNF8x
66NCXqUh6is2jKGy0uwUzTNoG148p/1wvaKE1Cn7GY6voxpBvhb7nwTnJqtKfUJC8aklXhKvC2yp
3dGBMnXybdR9Y6+wtfVDY2EyIwjYdNXfmG+gMDHfws64ZD1O+9g56SrdEqU7azKrf+b0cN2iOlzn
1ckdGwRk02GLPK+Jumzq74a/UM7GXv0Ypc270iAoL9fDVQ9Z+TfjRNebYQhEGh1Hn84MnUIy2RAz
DLGhxzOxLLMGQrDwo+UiLcocUWBJk/Z5zyLL15ViWW+59vIqtjD4Iylw1PJNmRjuPdqG9RrXTrjs
C+vJ7JOVljZMBBI0tHH8isZ9vFIcHN5VWQeLqkpeiBcF5Fizh+6jAL0kojfNEiHhSSeWyOh+XUnx
M2T+91Cn2YvqpTVhoCuCCNx9t7cD9WcmRT+TQP2sCg2xwBJmfpk9FBbubdo1w8ZOcBYECrHsdkwc
kT94rwpW0D6B7K8bsgc5LC7FZKhKh8kR+0urLKQXOn6wT6hs1eoLeO/KdS+ZE9w5v2v9cBFkJtaS
KVC38Pp9pvBRSIgRMiHvg+uFWdP0lqGyL5PgziIQY5HH2SWJst+JZu2LwvyoAjZevX717ThZ6XK8
I1AFe5Bbo9fSueDq7e5Qo2bmQVW9KohAXzdaCCNP10YrU0KNXpXqYSEZab9yNenThtnId1sC0QNt
rSMqpdaWuR368hGZN9zQib7FCrA1RiyZfvqU9vJGR9V7Y/sm8cPErAQGj5mUvTpyFh7apefbE4fY
j1bzYRuPn4exjlfwz0AXPn5mvfmiZsN9ay7VxCw2ptefR6g5IxPmuQr9ScU0zxk01nZWwTOYqXjU
9GofuS5h2ua2C6SVHaB1/zYE+bvjxY9m3px6k5hGuXv263hXEYMT9TwTYV1toGSDmqY9+RAHEtAG
MVoZG6soZwculSut5P2EVd6Id0WVdRhxBzjj4IeGNADtCs94H+r+HW3qZGHF0lNlQ2RTB+pblUSf
HXR6WtG/gS/7RdgucbHadmyDfaMnjwMw8mUsZz/yBvLyAB6mNiKimuvxoCMits1wAxDzp2E7qsYt
DkjI1Kq91zT3aBqhIWhjH+9q61elV1BT8IVFYxup91SH8hcC5YWkd0heyim0TfFJrdP7CGqehTJ2
xlp3nG1vOvu3pIKgD7ahfdYbNXz7EcHyA+ERPjqaqLEfEcXILuCGCeGzoE1XeSNzF8sOVuHa+JST
+hTJ3WvDj2Lr9xIQhAHTZ/zslNKRme+B4LJ80TQWl967KCjTZ4a6rcNu12fuptpVXbqpuCxMEuz8
8R32C3x7Aev/DipgK78EWKl2NXpqcoWwWO+cogyuz0aL8Kekmy7g7e1s91ccI6EcEZ+W9uWL2dQn
1an/H13ntdyqsq3hJ6KK0KRboWhJlnO6oexpmxya1MDTnw/Nvdeq2lXnxmUhhGwJmjH+8Ye73ssD
8hzu6y76sAv6RiRkRDeo/N1FU48/aTUEjGZIeRBEf86cG0wEsI0vKRsaQ1HRjBvP0iEY9ztBn3Hw
6Zar4pbo0YY6INHBqrhc+lenA1Sec29c4cNzydOxXUkXR0BdQDiyiuipcvKfuhubVdHlai39nsRI
RIdNrB8G3X9wLYrIKcY5u4yGo9VSZdd9+NF3XHdzb24dzLzddjhboHc4p2RrLO4cLWcaKkOsROFO
Ybn7igchRKcICM0CO2wGiw/Z5WMk8mRmQTeKdW+6PoJ/z1sNqSrWxWNb4BE1ZJq+NS08G9omeSAA
vgvxtucGRyV573/rY9+fDIzI6MbsvRd2T5qYsN30+w/R4TQ+aQm8l/6jaf1tNGAp2iZkFPuZv86B
CBoGHDnE+HWpa1w8FGFSpIGMQAR6XS9ArLN9MQ/egZDJVzfBvIc7eD/U30ZHbTwpLs8Kf500OQmt
ImFO4aGYcrrI5MFg+VmjToLVRH7PnMhTlFS/hIzGK2H0jJWs57D1CCopvwyc67y5QSVhkAgWJh75
nOW5j+TRoViMuvJ28Bkaki+C1dUZAdELtfaLx9AisKMlK8Ic/0w2HUDmDeOt53OrcaZ15vVLwiB3
c4cAqbTFR1W+Zqbk6lCB08z6xR6KkWI8z1bCowZzcngbUfI7gGd3R7taHLLsEb+3UT3bldoYpj1S
WBGakbh4Ozj9nabG+pBo2Z0VUZCTSVuadrmzQKaknBUFbTzsEGlbrVOsAYSenTj6wt8K79QMzl5s
SK4AThrtF9DvM6myQ+hYI8nAHdPK26LGxgyLe7HKYdvuZztq1i2OmL5Kg3S2z03vw03tf2zthqjl
U0IwawkIjeEj3Lus3iBlvEsHIbZ6Kd8xWbjpyxnH52qxaP6QguDq0TcQ61fxcy1cKiE4UB4gwUrq
EXVnlWAzCQW99HaQlmyiIV0VpA7iHmdCFWJ/pj0WkIOayGx3zK2wpidTd04y5QqM+YQzQagEU8kf
2w2Hdd7hOFxsYsPZJc74MY83MGeecxipK3JB5KYw+JyIEr9FiQFtZKZfd9AqddMCwduvGs58C7ct
wD3kzWyPmrF1CDxa+bb2KCqxHTC4XRapaoUPKlKoCQL1bnGXI/0jY2HTrCPWge9DbH2ZjjZtQ3PA
LBkJKY6GtKd5jr0dFaHtc/ZXGtoBChNiE2P0K9T4XRLjkZRZv5bTlStnBO63cU1i3QRCtLEXNPX7
xNNNXOXcdUbK6UrzOUtc2/wEcPkhQ7k+DhlTa5PB/URUUWYaDxj2FWuoMggoLWOtZ5W9vGCTgBGv
TZPBvpfthI0vrTGOe9cYPOqAtA6wmmtxT+neUkNiR90dtYSzrWrEqs3r5zQvkSM5NxhjrueK+ll1
Pqm+gBQrJ493isRxXDvnWwcKey2+J8P/UxdzuobIVnOa9vduqd7dVv3BSXQ/T1PgmMZHNSY2bskK
i17EF+HY2PiTqDJgDqLX4nHI3Pu+9ZBlpMV58HoGKFJnkO2/p3ZHon1hPYXdQy90rLrxECVBjMQd
3Q3XY1yec1uchOFw6UYdeU7MMRrdvdR0HUNVqnWc6HcEjjybA6mYfl9uo3h6iEN7gAvo3jNQIcAl
DfFsnt88/8FzNEgi5uLFV3Rj0HUpBTYFJvZ10To1q/WEiy0x56uh6Zk3xDutLs9l/oxtns+wM9xz
TgZNHVubMTXoxAaDXc2k3GimYwXeTRth2AnoB3eBbHC/h3NSuhsl9Tctzxm19OYuHPHcG0PC8HJs
0KTbB9HQ/Ykl1HvbOlBftGVOgaHclU1VSfelLnp2oJK2cR3OSalK/MCoBoe3IQ8h97UghJtbSssI
PC/9ntz4LWZOOU19EWgD3oCpb04Hd3qtRJJvQnOXCwbSJTpUNKjRxiEHphL9W1ZGC0JN5x+mfGu+
0wTcEJiVNAZIK3l12i5FRDo52fM4cve2SfXe1oqSY3A6xoQt4+GYkGjf9fFQ/q5DMjKyuL7tonhr
ESSy9afxWGfmV64h2I1TnN8XvyHZ/YGR9MxAvNpqcFRWkit+42suvaHPpaRUe1tOWx8X4GkCbofP
JddhFuHOViELlCgRcqZaaYv2Lw/BQpLkuwrzk+5qmJqnNclCoc3oKWn3MQYbK0hL7qqpzG9lYTuV
PxuOW5K4ZXy4hrZ35xH8xIfNY9XfVYXVKX7d3/jNfFJRq60049sZy2GcfbMsIA0WF4L50sREuN6N
3E25FBEclp9QYqB+D7/kW96GPhHLCWuUQdB5MbgvvjEepwYzEnzmyJK3msvQiM+SLwtLlPsk882d
tkQux/V0ym0d1/ek7LdJQp+mU/vXtXrhGoUGAql+WQ6dTRNNO17HFLyPML6ND8QKPWeGqa1JwNq9
ICQNV0qGsIe+/fFVetYr2PaTW/RUmxBT7RnGGdHVSCeOeebTprJEhRYFL9cmJFuwXtlAr3nXHfND
GnCpCjgTALYPFR/eqlTWvZZnQIbCehuYWxqRGtak/yx+Kn50im3xFM3O3sgp0EVEKB+rExUATnv0
sJ6Jd6vsLYjGOAkDWN35cXRf/7Dwhkx+FMrKMR7uc0Gn5jToaVJFLIrQ3+KGoIbJrMiDUk8YkOZb
OFx3qTucGCsg9NPyW5FH3Zom8KQW59bJejQ+o9L7dPv2pdU5MTP7heyLR9Mp1yIip5AIYFzACZKd
btqGqwVZFwzxfWvpb31nf2nuAK4M0621yK5LdcCYlPu/OycWionhIPvbTOIDzgIADW4xbzbew6V5
9bToNONUiKX2KTOdGeCu/VPLcStd7SUnknjlxpYKVEXhrduwGULOFqqYvqx8pOJCX9kiv6nC7qsU
SCjifsaUEvpT0z+6uThahdMGptZTU5XQ73UMqsdU09ZiyeftfWODFJwo+rT6ExfxHuOKmyaJt3pm
f8deA07VMAUkSZUoxWRnTvVt5hAo2sj8UA9EpvZ6vYEV/pkZLXRRk4RuO9mkGYPntIP/FpYYB9sb
/oRjH1/cpIQkrE6lZuDv5BjxCtFjqKyHsENCEYa/c6k9mUQJjU4VP2nZB56JpT2bgRbpsLGUeTvh
Pba2OuOP23cH008eK8VkHQXgdxcuH3acf0zG8JqV6KpJW8D9quJ/TtTtlKlzlULPC6NPSohPglXj
lVsNW7uePvp60eXp3Mi1wocROFd4j5uw7ajNF6Ry3DHFi9fWBDSrJyYB8CZoQvzh2yRSZG15KnLi
lCr7ofCUYIKuvc+ROukSC2m/PJss4cL1dl1VeUGhMLkru02ikrckb0TwK+36j23lX2Fdw7U0q/sC
t8bOLVhcnIa0JbvDHu84l2oTkh8PywmttlEf0Rk9mtoAOR3lLyqL/aSwJYzJBk1THVCvLwfORjjn
s7DWOjNVPLgitCClCvSgm8eUpMQk286Re0RB+ekI+ZHP82XA54uxmnPmCnl1MtzatH7tlxUcTC/a
mU0auKqHcKyRFpXOt4iXbnCtnXfStjY29gbcfwzyKPPAM7m6hlkf9mQ64KIPDXz0ekzW+adqy38Y
XcAbFzxlZVHRcRaXZyt/6UW2JkD1rom7t3hgBL6cgvNExBTEEn0bOZwo6Cdu5zzcgYi/hW53C3J7
CTHKp0tAh5ZLY0MK0TEXxWMXm+/F6AgavZiyFj2V5+PyJDpujGXyeKUKRDqgDOBxvacbeyRU+63u
0j90v0+oQLsDtvlkKs/hGt3Lm12fmjp8pzyAjxFTooQA9SeNQU5jELbST3a28QpzD8sIWC+dLEoG
GZEPqZ0qt9Zu6TVfxwJsd+7dLXnZ5bqyHUVPP/rbYsaKZhZ5ti+bc1lpDAg4wMbLtD/0vasJLYRI
Qm8/zhq6yQLLSkKyotGLboZE0TTinMBsXwvq1Ca2eLJ3U1sYN1rOBEuiRGAS4dKoebGOPMPYTZMv
D8jjklUzkcE0GlbxoE0tpvFu1u6uD/9uw4Y+5bps83DtIuHAiL82uVd1hI27RUWWwZL+NL55IsGM
mwALxx2nQPrToXKRpCNy+nDAkQ0B/9S1em3P/7OdDQrVXoQgfZjY09q8zHnT7gYq9EZxDxsaAMik
eyRf+LPv8kXZxd1n1tRBGIO/c8Nfl8zOYMqNT3hk3Gta6G6pLiJyjvN3rcdQtbIo7R1l/ISlx0VD
hV2E4ZeVij4AIvLW2AYI38LEWS/5nxyWJU/eJGop2WLtGLtw+EL3T+ybf4YW+vbEIhz24QEnZgzS
Qaw633z1M0y/7W09aWe5vF2yTGAsB/qUwvne917wz8P2sCRZYi6DYUpPs+48FPWlTsWwSnP1WEZM
n3PPOzS1ANJ0L5mJmtz1vpvRxsQ/kneTnd+ny+jA1wpgw7E5Cj1SQdtYXBE+KfCoym7IxyjXMpIj
M/xuTXGtuKytQzkIAnVsure9FcUCswmYHbqDI4Hh1niiZpaLQ2PUbFK7vjTp8DYWS9DimA670Cp+
VTK35w6njQh4W7fplK3I5wY7WcwHLGvjx/pbMrlnP/o1W4uZbEMemkfDWSdeyfKYPhbqJbQS3IU8
erQ4sqIVEuvV2OHlMFZj4PkpvbNrqxUz1V2a6MZr5rNa4x1LdwvEMhbkQxnJUfSgL84gbumxnxy9
eG0LL99ojUggWkRveIwgYffMHWomPYDowTK4kA5dYodADgGp+mCBPTeDiVjd5Ds2l2nrrBEMaWfZ
jiBTXmUeLWZhW91zPmeU/IUCqgwHhitYqCBxZ+KuupEeTiN3yStzL8gcx0DRNDwZOYaAuoXly1DV
0KoArOz6O0sl3i+l2ucTOLOR2/7BFIeu6PrVFDGYamfAJ9fNPntAPu42lbYqIT20eRUfonRYCmjz
3UbisgKtjLA7GZs7vSgYrJj2V7WMnsIPCcISGJlG7dqdWjBLaLLNTYQ0sKcYuQ8dzsqyAuzsdXQn
w+2Avi6Ao1Jv/NLGJX1i7OEsiTW9BPFL5l4xL+OEwRkh2zUxLhWUd6uxyfp7SWb6uiXeaDHkP4LL
nyNbBnkPbjPiqGEoYE1qqfqQDhLHD+4IsRRhIPtEP3dK3xbUlKvJRTmdzCSWC/3i18LaCb2XWxwi
D7NM3ZWTlZvYJLBljrg5RJFojwq8PfMguKfZ+OKUkEz17pmpGd9/OUP9AZENkza9yStgdfpWfGpT
h+iVYYsXAy4SskxOncv8VDaA9rU1aohi8YPM/WIzdxY3Y9W+YdGzKe2l/qyQxs3Dwc5YSfOkeimd
2dq7ZgWbWVTTjWiXmVADnYb4DTh8btZQ1+bkiaPd2IiY00JTAgF2CxDIhUab5dgvRd4UgWuUYYDl
SgmXE9VrnQZEtpUYQC2X5CUfeYts4hK28sYOhBBLnoI82SJ97Rw+29DonH2aZBCYuOyR+bw0Dv+x
tHlL9EQgMZHDssZIxvGGV9u3IRZnxQmrz/EYVfc6EApnVLkK+VY2cdZi9902tHu8t1FPW4JGBqbO
VFkus56N49VVkEbDXtC4Ey9cELHai3LHsNjCI2brD+cqJrwFreyn7ojuoTDDzZBOr5ZCdTm4w3Mb
ovWEBtTsSoJoWKK7y5jM7KT9ClKCgHWir9py+rXr9TcRM1SAQ9/EGCWagM2d+hv/Zj6iKb0b9F4j
fNpDATN4xG6UCBNkDZ/WBKEzCRvpSdgsOZPtELs1LiRU//VZTB3LzViaB4xKqpmywuacE7XxPUb2
p27+DuP8jfUM4RYYhdvybm4dHWecEBw6/MR8i1cL09nqOQoKRoa417SITMA9NDXcKmbMDik+aTxs
2lh79xvhbXqjIXAtyaozkz93k88e6XiCmQ5jr0A3qHTocxD3UrHS1+4w9hEBnhjZmtv2IbXC6cYJ
dWYbtD6ihJLjRtW41fCCh4f82Gm5vm28OzwuKAz16WUYjf3c6qDCY/PcDUxEHNUFZlS2wah8g0Ix
n/nro3Pcdu+5w4jM+jWH5M6j26cJ5q44DCNUI9qBfmQAHfsaNfu+QTd+icgj0SrCrAl3WqtW+26q
4d2KyPXKw3PWw60U/bfyAPTrFAgeduVTByhA3puP72/pAH5Yz0NIe5ji3rBBoPOpLeq12J2Oo0t0
QZGm95qocc+3J065ua5WFVSUtTHQ87mLJ35blz+6pb66QadicdTeYO3ZLabbqsq/4G6QXon7KfNe
OmPTbR74j1LOqjgFfrHzXYwFLmTDdaal+0In0LkJrTvZ+ulN1XJuW3Id8SGvptqHHsgQ3JC+vYk7
pW5rb2PBnl17oyBto/+cpurCHTalCrZWokY+11QlPJB6O6WLYLej7yC0DYL8XH+niKxoFdJHU/fD
IJZAr3FlJ/wGcJJHVX8pHZS52h+wdvWhRXumrzrWTuJ2aBmzzWP5x3UXbxZBa9S0EOsGvhVDn3eR
P7eXZPlhg74VMGlvrpucXBJlBPJQZw7/bbtE0ITjvoD+CCfXZC0lWN3TfFz8m2Fa15J1OKyNp7RP
Us4D/bXFXmJtmKYbRNbecxx7LWb/NUpigcoNTLtqC7VpQhqZQqGDSFfNWMmDHNunwa3nnZlayWZo
8tsRyhizY6ZzVpPLHRcPwcZen+EjPDKrZRJHCccai0ofmwrQ4Y3VtP3tUHsPeckHWs75qqiN5rbz
u5oM763HTd+r8WTpGG/gOnZpwgmQH5ixi8cv1Ru4iLuM5dPeeLEcmIV1+1FLnFxQdFEKFRu/cS8F
E7F1PYs2oGjdhEgHB0aseOYsQRvqJ22mdegMHfGFN1nTj1uMv2Euhrf+HJ0jh16FtmybmXUcKC0D
jzHUjUH+AEXO+MOSi3mU690ZVnMv+wwYxole8on5p+C+FOEg3WjT70h+cBpaxm1iW8O6K4toq+Uk
I0jD+3VtOJpF9zJ2Q7gS2CAH7qQHbjuxPlvztxi9fWMRk53+ug4n6Fzkf+SItlZ3O2o/jRCjcoqO
yqqfmwwyRcfJZbZP6DiOfgPDJwrjTZg0uHj05sr1xZ9FcUIhjjtJ65tWEJruyYR5nTN/2QyRc/Ch
/NwgVHw2lpjxqNaYtld8AK74bnPEluiIKsDX7Rh6mNqkOXnJzKlNl4wivEBunGq6DBbTA1uE7/Ed
DBRWlSBU86Y3oe4PzXnqs3wHLeMwDeGFuBCkL2ARmTFC1XE5ZjRNr0Vp/zTzeBaiv1ClYlscH7OQ
PTg7NQhB7TYTPWf3Up0xR7k4aSwoZ9sC5MTaS7s7GCM56MX4qE2zce7hApnwgLdVsi8aStzOt37M
zOpXpdO+alU3g3Nl3Az43EyUmRLSU+PFx45ZGpjbpym67mQQFpvG3rTVus5ft3MV+CLmbEnuc5wZ
goi1vmp22Cod4ExyK890E31//ZE7xImFo0XitPYT2f1nJrKvrolnzn5zpyTfi0gILyRvfevM7Udk
AUKm6SKnT5mgWWQ8mZUXBQKLMhAGJrY2H/PQDFuIT6ywN2mXPvP9P7hfTd346wi8AJgW0L/19ZWm
aKvs6Gdsx4fWdH/qvHv1pvaRKUQYmKmGT75LcJaPo5QMaQeEsbB3mKNqpAY7Ako2kQfeqi9mScuv
M3V2Q+uIUdqXESovkCU8sWWaVXbI8+nU8jWxO4dhdDB/uJmsaedyBZVRtStYuENHe7P65BdzsxLk
WY67SofWhvw9bn5Kt30lZwo0uqwuUmyNkDsnazruyv6+EAPux+WXmXlw08dN7yVQ6nRRk8uA7rRe
4me0CYJdaHy75g8DTW8Tz/55hJK2Lg2sEaBeJ1KH0+vHN6M9G6s0ic91pZFaaRUnB7VaVspi1022
voE2Z1NdqKAvnZ2hxgi3sVoSwSIfTA6MwxqXfyZuGprSCEUn6Y4xwmtfdqzwu6lOf+JKLqZT3cEq
Nf5vUjmFA4pDeUsTtmSgTerFmGP/CLIRjC3Z456dGJvRLZ/iurmzeoIgsKnmz0jWqoDr6oGWo/e2
z05GKyQZlwfJpBNcZWUnPPXuoX9j+jfWTKxGhhgj4U4wp3ay0+qNqi/drBvHshi2qtSitcwoyup2
X5UGdSuYcFImfHtjufHi+ZwULEBhLMuNXnc3kUdwe6QTuwDjyPC1duPnGnLl4S0fm00ztJQAXXSn
GRT9qqy+IwZ6MiWM0o+0ZK1N5qfTyYvQu33h59OmM6h38y5zwIMsxEI5jiyhuusi66sWx8hi1SQn
0GUc9uvDcaiEjcx98H/ISPkE/BLSe2GCshuJgUPTcrRoSuOIMmKMzAuClUus9EuietgexqGO8mJr
AA84hXM3mv5C5aEcrSVBihNc17oxX9sxeYJhSTmKD5XdDQg1Sue2nK3H0EofBGvK1nP7XdbMO782
bkLu5IhFg75iQEY05SZNQSNJ7EyTZmXK0VpDo+SRF1Hs1PBi2gLUHC13UsW7aTC2btdRlQA2+mQW
rGotP4mx+Q7T4TtrmVWk88qQD7nsey4aJH9h9WbGzncy2j/9UOHXb64tPa93mN8zL5swVpB07U78
BSTLwL4uG8Az7WJV81Nsuy+pO+510zrImFJV68wT9jvIPQQcnZ4bot16/er0awhtI/WaGwbWEIMv
trbkDqurr6bENjD7EpYghy07AOreOy5IXN5Vr3Por5tpFru4M559clil9N/jfmHEJ/FJUxApINqR
AlGMJ7sg97QyAbgL71nHxa0PqwuGRwPMq+FRDmAxXYQYtnKdM8IxAu3C+qFAyLDy5+lU9v46mW1S
lNiFicnJwieFMau3tb3mwbKLz6Ylq0zTXbz2IaTpw5MvgJctH1mB7T2qzqBgs9csuUyg8UiAhiue
MwI6kZtgL2ZbzWep92sNlqokNXRMzItjuGSG4huYgrn3dbhfbnnMBV7nMrNXIi7RpiP1CaV9L632
1m5GL2DWSNtNaN1Kk9Zd3jvtpoTTozyYj2N3NHumwRHjlEb7g5MDUY9gqyvV4CAJL9V0+WoV8/I8
N+hL3QMQPGtjYtTc1+Zdb/QvhQ4EhivSokjfaQi7W9+hKKFQVKhVljEgflIJthN6NAEOUP2G7Yf0
jG3fiFPvuvih1CRDZqzZGFq4FYBm351VLbqzUSX9GQBiZqyntD30EbVqtXo8FK2oH1KhZQ+01cvv
1w1Vi/4RnyJum06IF2QYR0bQ2Hq7+8/T7KiNw4ZYQ3m5boIOwBzCFu//HiRVUco67o0be27rB3AY
+QBd7LHWMe+4brKId72Vvr7/u8OyV06A6Za/Nl7/eyCAdFT6ytQO1/0gW4/3oyS+fjnq9Qfakn2M
oJKxNX/ZdVvrtF0Aw87GxuW/2/LECwxMfS7XPfDummC7pADadqYuYhz+84Pe7t4Tpbr5n+2C2gAr
HcVA67/7G9LBxUKcmJOat/9uzolWu41gGF0Pet2eVxPRU7F9Ry+yrU0Z3qVkej7JEOJUVavu5vrQ
8atsyYCbN8mY9k9+E+VHU4IllpHquXN03j0ZCEGO/KYLSnc8K53F9/rSqfHbIIKsd7g+THM/3SFs
EOu/B45CdSKrENBsedsmx3UuM/7uen0rz69fmbqI8/WdVEJk4xx6EYAEu6teFnvaaS24PkxQnp6V
bz4XUuPv0PWLJY328Xocg1cCZTTydD2QXULqk6Ufbq/PdqkdTHB6UdXk1f31h53LZps1XFpYZcVx
0DsVXheqaIPr0zCaq3veMNk3ZDCzii/7FMkcw7piqPXvcbJ2GukHyh0ghbntOiu5ALHH20qN+R0j
+IU5UNf3WNS56ypKhocMS811i6vC49RIJwhR3zxRezVBpJz8pQN947qz1Ws842fn5rb7Vo52ucq1
vvoQTf1DqCxyyaZ89Ya0+DPWJbLB1PouZ4jsuVf9diMVRcFMhQlHFQx6zcIx63fhSEWzak6gVVBy
C1xohJNCPyCamHJnYO+52sXMQn4YRBytbpbfeePeuzD8vxKVvntl3Hzq9ARUb63/bjK7XWVpPm2T
OiIaxTfkPWHy+GrmLkvQErh83RZlNZLKWaP4GaS8vz5hRIbLIhHWm+vD6xNNAjiURrlGucOh/u5X
R+PGgWK2vj7slgNUrulthtHDUe+f9yDruYI+zRzNVrKKg7lx9a1mGbgQL/tcj+8zE9yN0h7+/qnX
J8o27Hdly0zrusv1+KOmw/MfYub9lYTPhiJ9Pw8ZcZGMQC+kBRX7XtopkaB1fOYy0zadNqaPmBgk
QWPY3UeRa7emXauIGfH97IXxryzsTwje/qtyTI8I5A7ZrHJzUBVfHrWyso6uqbwtzevA9V+YzMWt
4U2Fw5tdYeUS2xvUA3xBczbfl27tvI+OWQVRpOYH30iqre8U2O0U7XADu9/bkdocXog1bdeWzPQX
GIUphknxndSzh3I2zVurLjBasBzFaIJZYJ/F8pYTh0FRVGW3Ga3TzsJr4ZxlIt/1EpeUvGTAVWRq
Ome21e2sElZBKRj+98IozkY/mTucbaKz4ZvOjgvFPWUZQoCKBZer7KaEdLKrkfbvLTuN76lGKOkM
1/kT5Tf4SjjfHX34qu2i6eG6a2LPGqjMf3cdh/Z/drWQOT/oZHzvhs5m9e2zR9hT6Ynss50K8TbF
bRk447oNwHM3yFrFG0Vc6LpudKZ+obovzJZk5TScN2Yyq/vrD+Jl3cDCTmJ7fWgs+xkDStzIqu1d
zdJGcHcKlo2rT3QwEzn+fV2cAip7ZtjcMAT/nknzw6gKpB+u/11X+9jeoFOiG/T2FSkqcCwVYmB0
CfcWrsJrSDvj5rpNVV54T3UPRx/HTWZC7Hfd5iprrSbsma6PVBwWt1iU7a+PrgdCn+bvU9LzoDNz
jOsPW9ghwc1cQ/9ug8/ZMMp1zEP/z37MP9Ym1naX66ba90os3Zp91RChPuZ5t9ZNBbsCAKXbaqng
uyMOMt6gRkSPqc0ZWJbZXlxuCxABlo1gk1nw93ErGwz4wHH/7nl9iHE+UNPy499DXJ+o7Ki7OIzU
8Zz2sIFR7cUIJ31/Be5LLeeP4MT8fzZGtqPvNQOI//rC647XH9cn0KEyDl5ePM819PHMdw7R0oDK
uLFuB/CfS1RIaC24Bn6AGrYMeezqzqwxqrBn9DhVz8DRcsuf0qz8+yRCeONL8PTr9sL1H7H70B/9
pdyVElmMFvfsX1bHqsYVyp5Imw6nUm6u2/uYjkj19StTHBdzopF41ZTRZWETOWvESju2LmfT6vpr
N5FcWo4DVua2drxuatKMZ6+P//563frv84OPcC0vtN//2X59+D/bbNMzDoXMNsoDQyX3ajrG5vSf
H7re3ic9/+ss4IsXsWu/GSniA73O6g+Gdt+2qJ1PzS1fOsPoDsKxxM4z0njjFxauH3jAv4jKYHyG
wqM0PdbTyMCXqcmTVxIvCTVmwYSVoW1aazp6uGyFU2qtYYWz/pXj7SRl8TPVmHr2rfkW2a0Og7Ty
6NiVdqNe96YxYCuqM7pf6cqK9mFR0lp3SLs8s/isfeOdfHLtAcPs6lia2Awm7gwhYey3sqjz10Fn
iDZpubHVkHB9OGHAAYpN/zo0UX1jyCbf6gjEDlUfFS/eNB0AI8tPQ1kVqqcwPBbxkD6EIvq9vt1s
enyDcqwublUMt2HElGFcXrD8HTAomWmlcANLJxI77CS/UixJz9cfVjn2Zyl66LW2h8WBRpcuIUie
LTMR4+q6D1rO5Vdo2mjgxPE/D/85xHX3oq5fiyKv9v8eOregBQtt6Da9RBowjvMB3xb/9vqozBCg
uQO299eHaQOLBXrqQXntrctAsDu0ICCww/QkqKTWvE4Dc9W0FPLdnZlbJ2PeflZ58QrNQ/0hovnc
U4/+tIODJKuMSLCv5lXlIRNYaTTyCxztR+hbihGGjBeJRW5foBPv0Ckv5nKVK3GYM416lRAtvbs+
/PeJLNcKcpDhWQ7A3ZfkRRuIEbcwpD55Tiz9bVtD8VWj0x5iq7+5Prr+uO5iL/tdH8pFXSRUBF7W
uffJqGuH0kPXVaBSp0sfMFEwEV+tk+Xp6z6NFupBnoOJNrbNPtxW/9DSazd/X2IaedCYkX35uzPf
061BsoTd2O49giEO8s97/H29CouGM4v3aKEUHMe6U9ugg4f9EGVF+RAuLUeiN3B1/tnmtX23zoDA
oO5gCYdyxbxrdM87STNtTmhZXumJ7ScdWRV+Y85d3bpYyqbwyV1OxNP1yf8j7LyW22bSdX0rU3O8
URs5rNprHYhRTKICFXyCsmwZOcfG1e8HLY8l+5/1z4FRHSGSJhvd3/cGC1X7JTiQcquW4ATb3ig3
uQPeNW2N4BL5hbMqe8QR9HiERwW9E/OcHqrbmNkPUwrKxisC5W1Nfs1/y3u2pEbdWg8Z91oBkE0O
o2WEyzJOIRCBFLgnmrkaudfZsAzrfqp9AqeOzgkTkh1nc0TdDbONr2SvY5DpFK3jH0jPIzAaRemp
bOz65IBYI4VeR6+Vk+3qPLYea6N04FQEyIFMWfRUKgQQ5gHO7zPJpTYE1d3wFbzI+0ybFWtRikY/
k1si4u5U6cOQwlBCwDO6jX0f3SitLUiRpM5mELa+j3lGAIfJOjLacXFgfWs3IlOdk8nns3KSxLgt
UuzvIlVxHsZZsgg93quqMt1N0/mTuMpmD4bOEdqRVGdK4BLVrbkpB8F/LOfL+7i2Ngu8LZSfM2RP
KwQOyYPpY0EIuZ0c9wpEYndnG114X9poVkQIva1kVV4YYDp2d8fOfmYBITz0MUC2MUAzCQcSARmu
fa8zcabtg72dp/VxCIdslWRp+6hH8Tf5X60ZPyJrCL/HfFcJpguMLuY5LlJFe3OekzrEFOrYbB4n
Y04fDP6bmb/Pyb1Uu9Ld7OecygaXkqT5HkqVt9da4e1JeZLfGnQSElWcB+uEZ0ONGzZduez6s8gm
2FgqXbROxyrrMCkw4fHhqnvV8O5RecZHXQSIMFxZqss1nxs+Lm0aYQAM6vVhgki76kYc15toNA5F
rieryIqVJ0jyNwPfwu9W1J/NZjCe4C3kpMWbvwz1s+5Gbl3NcDyXXvRz6B93NScVj/WiSggjftXr
3Liofl0+BP2nStR/1Xpbf+/RvE89f84pvXLYNLUPCGWqepzFG3XkGQvjn4Soaq5kMdEQBIjmS+nF
KEy6Nyq6Xfs6mc9rspijQavgqfp7q6yjDF/vJoOQtSeUXW4Feygj5iYlVbwjK6/sZDvEd4KnslHL
Rhdd5Hk0ST8vv5KjOlvrrK0c0MhWWZSXyrXIlTldfFWinPFzvOwRWvCl8+pwL1jnzwE/jW06EpjT
sio/+7mWn2WJXehjSzJ199E++oG2dQ0S93Lq72NBm/4c26Lde4XGQYfssBsc5cVC6JPvUWaunCpD
u6Tt4H7L4seYRpDu+HOM7LZVC7GWHmOZCJhh8KAg/r7P81YlPj0XdQXElyzJSxPw7AKeFF59tPW6
K6rjRz2xp2QdZ+iYyclQHFFq+uM+hCtJ0jSNzXLlkiP7dA82Ts4iF6MKvqaEq4VcX+9FZ4QM8nOg
hvm5SoUDR9w3lp7Qs88d27ZHwO+jtTQMZ0mm1VjKifKCtHJ+brb1PFI2NAP4MJstxwaeRobTzNNE
uvGIGUJ1JatQmYpNY6C0JKu6CWVUgat5kNXIjpY8IPWH0tP1c5KZD7J5iNBubU085GKRi6dGI9XL
EcK5lr2Kpd7gpDndYpRt3jf59H5rLzW7/RB3JXpKTCLjIVboCnEenV+WlqImWFiKcRrwVXrSfZxJ
/vpqzfnVsg0L12SSxqePVytvmfBqswaB5gqW/kYqoWc8LtZtEYCLnsXS39XRZz31j2rVhDDRPCA0
sld2TGPKyi7rqZq/pFqab2VNZNWepRKKT6qtvJi9LrTAKDqj7TYuG+LZq7FxBFCmMFv4CBWcCrZC
WCf5FumHGvksOfp9omOEYKcrd/b1iM6W0kRn8GYBR4vhNsH/4oCA/L5TRvdJ1fnzwhthHXneueqT
SzM35x48mzohnd52ifs0tka8IBAfHWRva8d4YojkMdBAT7cmFjvjoLhPNaSxdV7H41rO0vWBcGQX
xydPSb3HKT7IP+kqvXpA6ZUM4Pyn/DgmkVvnykZWRSJeJnxn0bBqyocm8FfyT3otuTFtwvm661P9
0YQ1lkTusU0NMh6qCrkYI6sjTtnOcagsci+xZvvgQs17IVITuaFf3aMChuFjyjRNgkUUiX2LR6th
wToJ+/sg7Pp7jJYIHaaAQ/2AKpI3GMgM4uvHCK3zL0NspEc5HteTZmP0EC1ltZ5vOGdx53vJOUOd
WQs0RbyNZ1ibthP1zZjDt2cDANS+Vvi1qohkdoYdfA9vu7AvvuPhlIETDGavARO27dS6EP2H+GLZ
zatnKPn3xNeBv9jVs6Fb1apFmfBANNI+lpNW4YHkOV9ipVrKoZVLnk8fVPduSvGGE2rEk8Sqh7up
9Por+fdsSIppb1df/RKoolKNbMaUxNo3kCpXRWS7TwAHjnJoG+svvavCQdRtjRdFREe+h8IfqoXD
Oepf7yHhDPX+HoqMPZV8DzWsoUuUV6/Ad/u1XyXmOlWTaQs4IFvqCHtcZLWvk3yph6p+MdvmZ+/k
Bcanqpro1ZakUbaG7UyexFDiRxWf9KUq1PoEGH64rrSk2SKbjI6oEqVLB928ZyH6JyDQ5g+32Tep
Mr21FcsEIuQxhHJmT55fnxrimUWH4MJg5F+HrAo36GVlyN+lQ3kgModl1Fz6o9oh8ozNsNkuOAcw
uqoGATsCG2i/zexTqhkrf1SiA2kjd5ESd13J9srVwQJBdM4PhlWsinbAMiLomGF4EcYv3ui+32C4
NhwTVy1tttdzHPVgmmBB51oVB6B4ilq8d/Z1qK3qukeRYO6QQ2Sv1+vFngQCKvoxCSqUwNZpHVhH
k/jm0Z4vshqmg72fMJeUNdkuR2gZ+SOSPg7K1HkM9X2eOxR4HIVWtg5xvVlIAXaYrpcSof/7KAAw
2WjgLKQQujM1F9tzk3vS6eF7e5k6i07Tmy+obcA277+jNs4zDPjLbVCa/jZAOmjjhml+nwwkOVpF
7b8bg7pAALr7qqLatETGUTshnYoDWpdG67FSmsda1S5BnQxI6mCUJXLvyYrxUIk1Jzl0ZTXgAWII
VPtFcOaMARk7D26hlQ8HQ2/tW2u+mDq4Rau4FXFkz4pi3REI5h7+H1jL2kzqa31iW/ExvmuaaK22
HNlkm5zWh6DwRdRlG1mVHWpUvyFbb+0+hjkgqZymyG4gb9q3aeU3N26vLD4GoCzD1iwW3z5u0xhO
tWknSH1ykuzoumhcJmnoQ7ngRrJNa/MRs+sou5bVvvDtdR6VoCFUvHG8wHpyOdLtBw8QgKw2QoQr
lGrUraw6SXFpSXedIVP59zDU103bWU+lCCCweXfaGJtHUhdI8AfqD2BY6iauS440sk1eoihvDnCu
oC0zVp0KY+1PdXnd9vkLWGCo556vLzXVje8GkVtnU3/tiC1AnMGu4hoZMyivc2dRF8mdakbqUiU7
tJJt7x1++WIIXdvLGlKK1tnLX+Vw2RJZmnrNpvXzfeK0UEFFtMqqdvoeImnbvARwqN7vweECuHY1
vUB+cRe1R2Y6JvWvzQtQhN7r/UfN999rcq0aUbn46Ot/q/2aJxe5XyPlPHJOw70+kKueF8BfI9//
3tw3C+78m3neGIB+DIbrYBDJEWZjcrQS/67LRL9FjiU5frTL0ntbNZIwG0A2MPyjOa9Z6a9kvZn6
b2kAMB9/hqOfWcVRluSlqQSaKnraYSD2rw5fU6PxU910om2hBtkuHvChfL/Nxx36RhErLZ61++b7
y4u8F5uC/uqf//i///P/vo3/FbwV5yIVQZH/A7biuUBPq/nvf9raP/9Rvjdff//vfzqgGz3bM13d
UFVIpJZm0//t612UB4zW/k+utqEfj6X3TY11y/4y+iN8hfno1S/rqlUvFrjui4CARlke1oiLeeON
bicwxYFevPjzljmct9HZvKGGZvbgEfrbJXKvnet9zwMGeK0cIi9uVrmLvAbvW10p0eCxUcEkIF0H
cWKe6sky3i/ZpJ1MltYduWE+a9SSzBOo/HKjaEF39TFOdpBzw0CziJBMLiOCola+rXJ3OFp5Nh5l
yfhVmkegnJKzjQN3GnI0Ofq6dt1GXXFbRkBpfVN8qnm5em2Fnlj//SdveX9+8o5p2LbpepbhOrrh
ur9/8pElwPEFkfO9xsb1aOtZcRo6NT3hbjGXYW835DfmlmplCZzJgG2MSIfMl5/Nce0hG1g1/lEh
ubnMTNVC8GZsbr3IqZFQoG30bQs4qdqHsPr+VS+7+luV1h3uM+FjBVz/JiIb/qjqj2nSdhcD0tRd
ApZbtrpdGx81H4qhrKYaSZXRUBDPn+dYcA9WQdrUkPc76xGsRbqYnDzdy968SD7dfyw/3V8x1Ouh
qyFa+hqup77fItbR9Eeiz3//QXvGXz5oW1P5njumq0H5Ms3fP+jOzV02rEH+RkRkQC+Gz09+wkHm
8aFaSFlA7EMtT37GH91DgSxqk+e793Fh08EURkd0F5pTfSCsAx824QuX2aLDNHNu7N0ZPyyLvm/O
RUf/Oaq07Le+Yt9VBaV3jWaVserddvratleiIR4+YRCzVjO9u+4y032wfO0s+zNOOUTM9RImp2+f
auSNF03vTl/9JnkYiTE/sAb8ccMU+MGd6hkADRdjim7pZI3n3nHCQzeUR1lDJFCcf7b3Z3yeUeDr
y9y/6g2UH4G5GEvf/BjC1NbM36fqilkvJ/Yn2yIG5REiHYKEfTTeqX71IEZNw+CtJ5bktvN7CZRn
x1mJzlJfVNT/t4CF7PeqLaJTDof13nAxCYoKK8Mwldn/7q7z9NpAC+Hvvxq6rf723TAdw7Ftfma2
bumqbrrGH8sfOWW01cgVP+J5mk2Ppuaa6yaMgYUE6bLrO3+v2Ia/D/vqNoQgs5E12d5mnYP65dwr
6zHpamDTpbEdBpPNBCpkVzk4GKgowOOIOE/NtdFb411V2eUZ+swC2RtxJ5tI8PbrXkF/VlZlh6l7
93bd6QfZ5DhDf2jw9pI1eRl9rYRjH6tr8r3eKtb9YM3+0dkUBFmhBJTGU+HOomkqkQWL1fNphBqt
uJm4RD1erFXscHTtoZVvTBxPwMQ6LrkgzollmHJOlMfIqC02plnvgw6xDCsLsk08J5GJl/+8gMwE
UptCAfjogLpNGnOe4cwz5OC8tF81w7fZQ5UEpfqgq/bqbMfQ/irVskfWcR9yXfQTHKAcOOfKgcqo
ntBWO0trmETk4VGWPi6yDa2cicPwQTYXPrDyj6Etxld7COGQBABuoCvhKo8okn4xCc3fyFrX3uCW
4l7g12S3qhPeYDagYIwVjnuVnRWwq0551EQXbaCjrJpBs/u7ij383QR++LbhPwTfH+sem2Prvgpx
/YTuUu1lW1Z6m6LNxMbHWHuv+EoH50P0ey/V3fLqoy5LH2PcebSsBol9Cr1kpSNZjJ+4QiQrBPe8
C/3y8vH8lSUz7ABpFniSvD+FA6/5NM4qiJtDGJw2yPiYNxrPQtR1Wn1lzFV5UVsyN7lZ3hYkLXai
tiLnqu3xuKjBzf8xLK7QNFMRnOnv1Mk390lThzfygnZUcnLFWVYmKHL+0jXDx6LTp+t8GjLzSvY4
kRsuNZLMmEIz1ePLtHd55sCWiO8I7ZAxAzIgayVWbYcgiS6yJi9Z6lVrqGXVzK6I7+TFLIHzdSX0
76QPj3ktvjd+b1wQenNlTT7lY2X6VAv/VWuQ277gcf2pr/cxrGQjlC2D0p52kF7UnSy1wzi9l2Rb
Mg1oDwwpp+UurXaO5SI5WGi+urKdDs7YexlmW7LJ0H2BPt/r125FDhUNBwTF0ILaVIrwT92QTbhd
eMEd/PtoaeZhe8ktNoT+UMcvYx+9xa4Sf7Nyja/zCPMKgg5qrJFAmg/Kp5MEGUibFKXQSnFf7bD5
gQKV+5x7BbKUpZZdCtb/pQ/lZvX3Cypwod8XVNcwkM3R50WVxZTuecH9tJ9MbD/Mh6pxLqgvq1dy
xziUHWle2As7uZkcFQQuCDOlO7nPlL1Z1PzsVTWUrGTvx1zZi5TTNXT98vbfzf+YEOptQHSh1sU+
r9CIzFvIn5ljBsdYA4MuS3aH7RJyrD3W6tWokWSPPQB5etQslKgbLiVpuQXK3MPFjJEv68RSUfQb
04zKp8mNph0eoyqcQao+0tgrNwB5L6t24LDtr9rqOLVa8WRZxQKMK3ghi7Rf0Ib21nAbzKp73b7A
Zb4zRJ19Ey1GfG4bNfeoRlrbJoCsFrSxc4FdcRcpdrsNrNDcQnneqU2Rv1gKAo7s37WjaaBfC2na
WnmF3T8Shn10Gt3+/mtoNjtEyqHQDLX3oS6iI8VQKkur1Z2jScZ5WiIqCH++6Pbg9eeVH/nfo67H
2dFoB/dVz6Y7mx/lK6TbNycc7RfAUt2Vl/nTk8/+ZFHadn9BYAB+nad392kMY7Lq6vFWVaBpoqBp
3uQ5wazBqcMTuR51M3Zme7AH09nqyujtPJdspKEUeI8Mg4pZIo45wkaf1ouKaNONpXOCZ68QbxDT
GZWyYFUUuE7lcZGCqHTbh4bQ9AIww/DIwmVAoBi158hBMKspBwXoyvTMO6m/sQE4kqR33qwBl5eu
CHcB27RtNfB2epJ3N6IQ1W1eVq8w6jQcXkwV6rpW7ciwz+HygWAV7dnYOmjUZsN6BAbwEgbWFipq
+DB0N7jAJRzJRbwlvDPdYqUCGa3pk29mBT0V4fI3UQFC7OyuJLmcBmud8PseWj25l8DKVti/BPgG
24+DN3VvShKvuw6GsF3E+lbg+4ZCTdLdZYVvrI1O7fdOLBIWxKAEdxyW6M9B600h471a1bTWSgIX
yIKhWQaAmhi64rxfZBXqGRjV2goxHKRDczSC0rKoZjFFOei96M3TQT/m+yT6dBs52I1aFFPVIr3W
FZydx4E9rj+rdnSoK0MYcbMHXFQgYCtm/maEL8MUTt9yHszsanP1Vq+mfAuAyt2aSqCfFURQZhWm
6rUJakKjzMld90enq8WlzMxk3fHV21tGORwVLXeW0DzHZeHXKo/FOAPfMN5LlJvk6hnzLkW21910
/9H00d5M2r2svQPk0qh5v8f/2iZvIv/C2KfPmUFy245ca+moRvDQ9VVzajNYo0ocPsgm22p3TaKJ
G6wWwgfXq7OlhdDhRnbGlpvtzBjFA1mFKVrdF/bGdNS4WTRAuuEynIx0Av/VKi3yGpgnIO3zDMIH
4UwNCZDeHcUz55OYfJfX3FRYEtzrXfBpWCd6sHfek5E4YlsSkMc1heOKXrmcYSzx8yKrWSL4/+Ng
vBS2bZx9rUCOLtqplg83TTbBzP1iqF77sw2fZuh8KBJBu2YCu4xy//fPE13//ZRsuqblEpwg9GDx
49QIR/3+PKk4tk9FnCPE24ZGRQjUEOVumNyN3Vn6bTUf1yekNz23/Vmb+z5qc58c2c6P9fG3kX+d
J0eSnTUuv/7Cr3lRotSboc6nK1TtSrS5Opz7bO+gNr11HF1bYHxIi7yItBQbhRDa1R8djZ1yChB1
ND26bqYugUgD9rT8I3TY+I4fOAJKtb+VNXkxGzQZWCjqhWaFhPz61u1gjbgCVDIqyLbjYmzUeTeO
iPxdZMS3UR57N7JJlhQMDpddMCE+9atDs0DaQIsEgek1KzBsOn4WbFjJs2HvnSgYrTi5dR+CTdqz
f0hQUNRf62lIHyLNfZsguV5qDf0tAf9rp/mJdYI+Hy71NGiuy2LwEJsOrh2jte5QcynvkzLfJJld
PNn5EB+sDiscWQWurLNqobdTj3n5JCY9WmClahdld1LSnGQHKbslcgo2P/PBKpAJxbyrMU9po8A+
IHIFdUwbio2Ypq+WDg9dJEC6AityL12p30mP1ay3Z9PeuL7Hmt3ekhTj4frXESkqugi+asBnhlJb
Tzjg7IkRZMcYnZgVuo7ZI8+y7xLMoesvXds1Z4Cvjrn1HdSddbO0IJWk1nlIC20X15GDwEFjPasQ
YMPRyr5pClgeOYJXr+46Aa7IsR20EkuoQWGWsAUvS/E8EH8ha+BYe72MomdhLCLFHfa+3Kb4YRcc
sEo8jGpQIcUMhr1VmlmPGQXPRAz6j0AzT4PqJK814mvI9Xv+kwtHd8GmNHkQfaQtfd7MOY28dp17
Sn+0wkxsx1bVdwIb6r0/WsW2cEETAoRN13EdRLf8j3XL3hAAg4PMbtbswaejUYlpWeiFcR2oinhG
9HnhlKN36Xy/Po5k81Anp930EdI1wpFh88I1VhBufw1Tkwri37yCkYDgbi16e3JYkiDrnHg/eLQn
TyYfoWZM9UuQDukqtV1CETEGy6mW+Isg7fRXdLzSQLW/RSr68hMWIzd24Om7pq0jXqxePeHpeMrs
xP6Wpelbrgz1g1NV5X/a+lq/x5nmpcrTDFPXkH9H5kUz/1iq2jHRHMR9xUW1Mg+80aNrdCy8OQw4
q58NR9OkesmiuLyylba76VFTux117Um2J1MC5wr9xLJGaq8ck2t5EJHVqLE+V2WvXbT7KipvvclN
D74WDeuwHqHsENNcjEQ7XoxsAqVawvby3OvScqofjV1+haboPimuRqp/0LJrWOk/2rZR94ra5Muy
Q5wrdPK7xvT0+3puD4npQt03xJceoVCIZINK8kWe6EEbYHqKWMpCnvfl8R+Z+fEYwf69trGhbcED
qHAwLSPeOGnPztICS37EyKre9CUEpa0z4BHd+j32VzlBXYw5h4Os+0ExHILR6tatj3bWHx1yiF3a
TJEDWxi1q8wdScTYZ3TFmts6N+vbDlEG4lb2WYn75jaEt3ookBhdlqquHl2nhWSrzochVZ2tIaPx
e4vldARo8YfjVnex7yrPGSiCRRLX2nlyZvwbwlO7j+nAA39O55N7n25bgfmjhtEyGSK4QXVp2DoR
5q3IVoC1QBj8ua4jWIkgFjcKDu7PoWO/dD6WWlGFnamHE5ZsFl7ubtMER1I5KRec/ky99g/It7dP
UbE1DT979gBS74Ud1qibUB0Vca9M5Y3MJea1f3Jiq3oI0NbZDxpkeNke5MGNrzXVg4F4e+5BzoXj
uDbbli04O/lDI4bPl482SPDDyixq40oO+eiQ1c7FxqXEG2KZDw2pQz1Lbz3IRiu2GyoPylk7HKtU
TJGRn8GeNdtlWK3sDX6gWyPuumNYw8BQgx5GWIzwrMji8Q7dGH9RunlzQaXIvyI82D2rIWoqGbpI
X3W/uWvDsoCc06wFSuXw8siFWgEKqobwiWAFKNoi3L1HXar91gXRvdFPefwDiUe2q3OyamySHUyZ
5Fada4UbIUBgJ7eyL6Mm+4w56fSrz5iT7n+d5yU1xvdDruPjCpYTzUFoTAVRUnNGes4ZmF1Rhniq
ShgoqtLAbdOy9a/4Rnb3GERds40PfjgUQr+IXoiFwAnHQ/OUeqmxUw2AAFmsO/duTT52JnC9oZXN
r58EgoY22qTnyp2rgdVBfyfajYHvnoKK/Walp+KlqIJ95KXtsVETY+MQybsi8Bn8AHOfzdbIGHi8
FEmrPTldUi4rt5tuDKcU28nQy2vDB+CYKCmyADEJ5DRstL1Ra9ERvlu6UvGXeMKTFFINr2kSHeQZ
M/wqEkfjZChCzAtGVpoKFG5Q98atEyZozCJ6/OoMX9gyo2SCWRZ2nGizoJoxlsPewdRoyMMRjg0d
hPp+lkxNjFetBYBaFZZ97of2pS698bkHh752cpNYY1CL51Yzl6jYeA8iHdD0cYtoobZm9NwV2CgY
fD22supNNdjsYLhDlLeFHZLcY88e8Zsy0m3WguqQowjeEflUwm+5NXQnkxzVOikRpSrnHZs9pcnd
hCwXiLxIJyFMm7ygH7dEq3a4kTVoH1DmkPN1C4hNaTJauzxwvI1ZNqwMKvwu4FzdA+Ar+wrG7vCl
DcrbmG9HAGl5BW2oCK8QT90Low9e20nDdzCIzIs6nd43BvhysFA/+mh+PpWtNm27LEeJYq56HnJc
CrqB+/de3taQB/bp7/fp9l+efbZhECDGsdnRPFV3/oija0iV2MKulAewbwi9+hiSiWrqb9QhS3bN
UM9OXGHx4OMnxzKWOd9LvPmClh/xx1hhkf0QkK0qi+HA3eCKh+lVWRj2x/BMxZJY3jpVUJd5Hzvf
2kKZEffFVl+g8u+ksMoRVE3TdN8S8X0jc70buyL50ja9uQDTnp+BKOjbgnPHFr1ZoHvuHAZFtPFL
JuJ9wKZcTkL4NyEKaqt4WIXvKebSyqIH6IVXMjUd4uz6kOB6KpPRsu9XDVnsP/vmea3XOP8hk2H8
9aAEjcSweHLZBv9M9Y8sF+Eb37TL0XkwdAVN604k5VNqIdsTTslmqJDgBpE0lWi4Uqw7pdm38+W9
J8ezdiEbh7RBImgS7iLIrBGvk+mok8Lcl1lu72Wp/lX6d9VhsBAknFp8Zlp+TddmN9vkFL17D+ea
Tafbd3tNqZwDqgSIOdmaeYky1FjnU9BbViLcWFjf5aRMiZjkoEyMZsTPSbif87MMXePipCVb/fRG
RyvmezcMK1dv+JVUWN+Cb8jfIsQMHRh0z+hJA5Y3VOsOXJ61KpLIPraQrLdTmajXiZqER0tYxdqc
oM94ofkYYqm2SlGXOhCiwyhtDsIo2TQ85BnWCyo23m9IH8WtyRekIKpLZgZJEJR6V7gP/ZxEIDx6
n8Sxtfo1SWiF/+bUiNrWQC/fJyGnUx/mY9P7X/J1ZXhQfZsUiRulm95EOA1iexg9Tm3wVbNc7TAY
Sbybythjs0uUsfHZyzbjGGxlDLICw3BlVcJ7j0FmeKbM581Lif/GoCYqSicaUuL9jybtxRfgOOO6
Jp6yda3YmZsrIy7OgZk8IyHnn0gO19dNoz/l7eifZJO8yKqXpWsC7/Hhj3az0fVFlw31Khd3SQeL
SaZEyYDUB1n6uMi2JOjLbZIfWKHcnnObep+j040BhG8dtBkg7tg93i5ubmNGBTRB9opOtQ61dx/U
Y3OtZ4nxlEzemiSdfa9iVHxbh8N9qo8kwWDmbjWQreCPdWOldGO0Lso63w7E35fyV6u5It96Ak9Z
WZW9mQ3xShMbq2x/WPPRDM9zMrRKbNNEVYm1YwVh884vvhvCUQ4NjkZHucENtXXkqNXxfc+ru9hZ
EJ3X+yXBabYzqG+vBsTLyZSEF7kl45QZIEsWhocyDrN7a4o/t6MjfRhzK7ufx1tYh7+Y+iEVhnvM
WjW/JB1WffIVRVl5zdbfXQ5Gr27tyeI/IAuhqLUtgNAkLC5Ki8L4PFbkXXmdER9eDIne3YsxLDel
a8RrmSj0k8wAqmziDsJH9pTH51LVxJy8f3jft09VaSwnA58L9sbOLvM7BS+xluNl3FbPVpucgznW
2cflzkZe6GVIYJlCNIluKuzurhE2aTZR4Jl3aZ4iK1Uq0/cWR4Kk+ZH7qvWSF3cEg5Ho+1WAsPZH
y+cuUCY5dKpPY/KqdV4QG32UKQfQ1HOOCMyiTCrkDSkjPUJjWfb29XVbFeLVRT1bcFb3+e9cgItr
TynyrIcOEPIqRaf8pctqMMioIWcFTAtPA26dskm65n8YmCBIlkvW9g9yBBZCHFij9NKWiHMBQYiQ
Ae+qu24OvskRDkJrpdWLY8matsROqrmp58ug2gNub5m2dLUQcmdixzQ6toH6oxNfsjE6GXpaneXD
B6F/zvvkk+X3du77qMFf+lT7NQ/V3v4/PHw81fnr89+xLYPMj0aiTvMc/fcwnWEpQHHVUTxMHi6a
GgbKUTYGC88z+yXAeHufiQaVorkUdD4HIFNPo2Xc+MrVADh+3eW+tcNEpVpqxCb2FUpcZM/Vh8RJ
UIBkqdpAbInXto879wdfNp6C5gYDF6Q8S+Ap6tTsbVbWR8Agj7mboCwy19QAmcc8fkggTJ41O/d3
rNsoH+aO9SJAEjuZld2WXqOckqkfZ74pwteegjRVMt6Gbd+8ZmH33UIR7KUmsoZtSC+eYqSVsKBI
z4kIhlOBpiu8Irc41Z7jb2NtaK5rTqeoOyugHar+ftTV6ZBGeHpNOFmIKtcXMX4fa9sjq1DyrPvu
oWJp8NltEy3G2sVvXwUieneZmcGeNQOwQJpXf9X4ted66TyZwkST2bTzjV2V3W1ol8cULNZLmiGL
M+eV1HYIF2IowrMTV7eDEsbX4xjZez+3rPcLj8+g/IqEB/vMgEdoUUT9j0HneUuGJqq85xDE8qo1
1HoPA7a9ISXGo7SLxAoCJb6/iW/e1KxOQHgqd40TCckH1wsRlOgS5871kaLQuumrFkA8KmbvQd9B
dJvNxbpQ3SeELftX142Kq2qom1U8dfEGfpq2YAUYnjwbukdthv23wBKbOqiG8KozHvrc9H5YvXLL
SXrbkp1fCsfDhibRF22rIcmShe4GyqG3LxDh2tqugq97gfEkBKopxb9BhRKBrgzSc31k2OvC7ziB
5+2NXrrE0XIRvXbJcHZJtr6RciJm43gLZN0wuEGJbAcKfef1VnhiQIYeddGH2CFMPWg3bJdna2Z5
qSoEoJTEuOvnpkRRakQIYZ5JBtsgiW9D+Ty65Rl/2fKhL+oHrfbSGwBM6qVQtMci0JyTHpfNUVj1
eYjN/FAi4sgR7i1Wu/ygRsEdcr7iOnAyDMvrqDAPCrFnbzXhDfYy2ESNMUWr17KqCPvGLTke2no/
/H/azmu5cWTZ2k+ECHhzS29EUa7tDaLdwHuPpz8fChpBwz09Z3b8579BoDKzCmw1CaAyV65135jo
cXuI9n3RpXBS72j8s+o0F6Vu7CPwEOXOTR35znc4K3ztZ5T73h7o46tdOCOSmKRrphAxdvzqq2TB
09i6wwcqI+m1iMMPvJ1U9wMNl2ten5QT1K/tR9nmTm3KcbInSfKT5273mNitdul762DEug+XgFmS
0NP9R+FE86V7bHvLOuVj9J0aIxGdYgxHJ4igshTjQEWrjQ7GGOY36EpzMssfeY1ptprl8FibhqZm
QunhKM0x9cZ8Fzj5sO7qSsooxWnpeT4FO842iTcudAsnK4q3T7GtSmuf7vvOd05pNTwUQ2hc7aTe
s/tE9Uv7icwbb3hh/b3TjfZhrBH0pEWl3JXBl7Hkdxiy0xmasPqj059pJ+8+VJHv3BXuCPUmfJOb
PkKVpgm5pQdS4x7kLkhWOT/nB6SC8od0OrN05SHhpn8WJuFs4Yncd/R3r8UQcFNyLynld2B752zq
cy0juT12tIvCKMnQCryRzFv0LZRS8yVohu4pgewunkZ5hqxi4LUwG8i9BG02h8xKX8/iSEOR0De/
LaYlbIl1tLygtMHV32ZayBAMQfwHpCb2qS+q8Gg3rnMmf5kcAl3xLl0QVHu/1KJ7Somw4uZacR3t
0qJTXqZvqfMeHJ7MhyzJknNqj/XJ5+d/aILMvtOyAVWPAcGPvqjh6gL38QStIHQ8eie/5PEj9G2g
DuwxgeokDA+tXpbH0HPqK3BzWOqcuPyiuulFRiP7F4TYx0ZJq69hiUCLaWkJpHBsDAFSyYc2b6I1
euHxViGLelSQuT90hjQ9MmjnsGF3/AYYdqvKpfnLzpNnhXeIdUVS8aFDp7mDHP8PXSvvfe6FX7yW
T9j5UfaAlEFzKIf63uantI9Uu9ujkzg8yJZNbsH01U+yUX1XzST8IzUvMswlcJ345oNJ7fmL5cPE
VrRK9TTCvLEroAi7syErR8eDDgpPqh7gWWpQL6USUED9DVdi/EuG9QIiNN5JTAiVdi0cgedx1IwL
7YzKxnc65bMOmQk5EJtCpaNwy95VMg0vgW+MECHIxYk0pfWUVt0vBQzOd8gfEnbElfmYVE141gIo
puykHe4TZ9q+GMb3UMm9F4eW1QOau83e9HhFUoLhsRlS74cDTA4C02R4GhJaUeIYEpIybZtPpCco
kBARTC/OdpElj7Be0IPWVwfZ8uKjNUJUoYz0HvN/Ge0HuTavjk5rStAVHk2sAFQHNYDLLO9oMg0c
98XQ9erBov8zykNaVmD1KiZejr6OL8FYqHsqyPVWgLtgEc02ZhcURwH9asIJnAES8154q4beLMvQ
X2S5TQE8IrScQ2FtlG281vS2OzYNCqOjraRfnNj6RdWlfyicUH/INP9nMN1zDZRh8lZC9FclD0sX
pXlsg3bY922UPnlq55CvbKofpgPLLSQTv9Ap+lXIgfWhkPURzpvoiz2gEJJNKvTJdBgUujPVkC8q
hI+qBI8JFC5jaeVbf9KmF4GOY0JBEerOarHlErSRpcGNZVpFhMVGbz7Y89rzYrGp7D1QDW03foKt
Ay3eLE8BG5MAJPXF+3OrxXdO6Hy1Is25BBr7a796HjUUPdVRvRsr56wnpXuyHJvO7jzS1iOyfEBP
6v7gxJUKaX48XPPpEBzSIUl3bI6DQ85OYQP2W/1kwkSolX3/B/W5kWZsXlTYbZdSjFpS7WTbjtw3
t8vYG9Fe4EatS8Zjz33kIA9SuIkLU/lghp51cCMUNPjK83tV4s9gZuLNaFe8cMno+owu6JFEM6xd
iJrbpkNAm37uAS3fomnaFSW5Z4N++YOwLQelsv8MqWyVvBqENLC+VpBhV9Unu0IaOLX04GNbIt3c
Job2EDk+W1SwEMD596E2jne91qbge2Lv0KlFh4wPHHGlxhaQDNVzQp1pVUCdcBQ2BB/MVTtChAP4
7wEeYOsXtagNdPa169lPnsZbcqDK32RJGgApZ+NJl3gRhACMu/swpSYKqeNFMPpM22P8pZN9FQAB
IEH4OWwS4P5JttT23IyauY56u9yaiAkYfkBB0ksQYsh7dM3RqGW/JksQ8Y7QI/qO+zRY3ZNnehfH
MD14pkKJBEvU7OEdyx7Jp2WPvEvDGKjU0mY0eWvyaq/8AHVteEFuj5e8uC4/RHlm3zuR/sL3B2KF
YQ2HdPpgN150tRqSPUP60IZ2Mh8KdnGboqUAPExRwhGCgr+v8x9iYPq+vM2sLppIDMaHyHPRCVDq
ft/42vgw22TD3KuxDfZiChEOdgv61ZDuhCXvIGSSDXRgaqkBJuFYxV3TxK9nsZZH26yl7koHQzVR
nxEzn3In4nsVy+0u5kl4KQ1EJ+ByhStKcdyLOPA1cI5NbV0hFxwvRmnyAEjCR8hNUTbIuC0K0gxl
7OGO5i9zNCbWDGGr7eykRjT8ZaGtIv1YoWETm1ThexQbZXids4LWN93VHuRhMNYaZIGPPp96P1hD
fJDYWhaqNz7YUIWSQriCYN20hqzzmAa56eQqnKyhjupeG1389uegZRRaGxpaHJvEbR5E1qlyK97F
pjN6ByukGafT5VBb91R5h13bBPWWtCklityyV50Uf3EjP/pqSCT5IfWrP3K/V9Z16HrPYFGCLQyV
7tWU+VIE0Tc2VxTgGzhH1cbg0TINxQGiO1C1hkN2YCVcam+ZJ3TnpC5WH7TqKdArL1zLZiyTTrKu
oRNCUS6j8IdSI3I16ajASZaP5AP0yIihupS0R3EofIXXAt9sdvDyv9rKuqHTpFeLYx+X+hzXKTBL
96SiYK9xdjnsbDB4KPoJIs5x5bhD9qL4ZvXUVYh/9En2oiNz7USy9Di9qLtNpXzSQKzekSBw56GR
J5BqD124S9Q8hKKh7aVtnvkQ0ctxTC02+wHXenYOUxr8+a0F7Jj1/tGglwxxtHjcG45rn6NS+uiH
NIB1yFLoTVm9wGhavmSgkXKoBO9zTypfHA1F1xYpOu6wDG3qwHulJTXj1u49PLvdpc2Bn6ah+VMZ
x/CTl4TlMZCh2y0cL0KfiHKP3lXBQXgjvYf72Ndz0Ct4XcnYkHGRIH3S5SeeH8BYMPdWm97FPp0C
JhvNsyWNAAZbQzsYWkUfrSubHwzqnIcEABPa45n5ISGVcACJL2/I6+OFeXefZzzepcgySLH4JToW
SrwVc1Wn9fa5kjfbeW4D6IynPXm+KZg3vAo5ApDxwovufbDT6WKdh8C0eGBBDLATwWkXU9/sEcoR
wbKHPEYJ1/B+ntv3aPJQ0N6LYK2tVUhObXf2xmaFtgK6smjp8ZnlADnYoqUkJP4J0QiRNxXWaA8p
+MGwnPbaeoO1gzoxv7OjM+iT4AXl6laRuxdJsdqXpOw/+vQoXzI97Q9Fq4Pc1/ruij7PESIO52xp
UmDOtlr5Bpdgfj+bWhqH7nWKzS6ENmiDsWMGaO6fIGformKNtKTVl/1zsLfTfp0gIMkrXmDB1xLG
Z8/rladE6X+kJKe+5bmvrkB5GNfENcJD0Nunuh6Th8aIPjRy5H0ynZRWLx1NwpBeu09lBOMuufZh
J7yAB2COLGLnJLyZXj4nVdY+eIGtfWy+VUXiHVSfRsO8g8Qchgf0UqUCXu+QIidkSONwcnJYdZDM
sf48hftxOOkQXajrdwHvTvVEgUF9IH3gGU/u0HkfTf55FGSB8faO91Hj2/boxtlJjCSj068hJHti
FI5pdo9m1w8xKvlH32lWgNZQD2nXWBbN2e6p0YlVw3qkURNkyiZExfI6uPLrQZeOltR518XMC39+
il3vgwha7LAzKFt/oFJ848i8UIYinG6BJViEkI9gr2PaiOj9eTm3ZcNolIryIYqsXdDVwxd7NN3N
WANqHpRUvsgq6S6w0xs7ZI/sD6UPnbWf3YtDEaPaJ86gxbL5eac8w63y1YZM4p/eLIG6qKWhRAQv
DhEcT96ukbx33phmKUrYXUVWgtzrvGpVwUhdQZQVNtDnk2AZxhSy2+D1QEd+eoqngzhbHEvc4riJ
+xchy/IjgPgIilouvMwTwyVmudK/CLlZapn720/526stn2AJuVm+giD19eP/9krLMkvIzTJLyH/3
9/jtMv98JTFN/D2Udih2jR88CdPyMZbhby/x25DFcfMn/++XWv4ZN0v93Se9Cfm7q93Y/g8/6W+X
+udPantghjRXy9b5MOm/BNPPUBz+YfzORSmKWehyvc6ax8gJZvMq83ie8G7a315BGMVS72f9/hMt
V11iZOrOIwKyf/08/zfXZzPD1rvTQ97OlyvOa9/+Hd5b/1//3fMV/+NvUtMDYRQdiltv/9rlU93Y
luHtB/3tFOF499GXJYQnni56YxOOf2H7FyH//VJg6hvYXCDN08Ohum9639qWIOKR8GCIhlV13+tp
BXKHIRgtuDEL291IdpWhvQyXIy1TDm+Uk1sE9oMHJg7wCjQkdXlSs7rXN8LtoTmGiO4FzC8ddMLU
jk58LhzeAnM1VxFshR9Kp6iEUlOxpswA9JLk9Nkg4XrueljPVjDUUw9H5ub11OjHCJW5ySoOqvU6
cTHNs6cIF50EaV1W8TdU2KQjHOLGOk2SaE9NinyUnGRPoDIPepHW95ptpk8S2Zc7w6kfhE9EFfxy
oUcu+40yRYgwFe6QlU+y5SRCoHrkFSnl1ZRVRUCcZ2C49BCw4HQR4fiXV4fh9MEyVJck6t9c2Rm8
u1Z1v3upRgZuatkfQWKBA5va9cUYETufNmbn1b049LcQU5cIyXpCYBifp4m54iDinLdVDIQZd5lO
8y6SzQAQy5AqgDgVB7KEVkjrDK7lMAdFto1Wez3s380Befpn+Dsr3foIxfWajMJf5afsNXXzHnFy
OBKns7iKV20Ll+mNnReiYMP7Kd+hmwl97d+1kbdb1hAR4pCzvV01yCrtF5s482OrPdAG+evGLhbJ
K/tc5qN5Ek5hsuJul8jDRAvUGWAmqRMa00Er4U8zS2e2C6ewi7PlALzOPIvh2AYpvUTTKjbFFLcM
X+eKaRXCqptAK1EqSpJ+BwQAcstwVJ2VicT6A/NIkkCMKPGtBUJN2s7sd6GT1Q+dJ9cPpZJbJ6u1
X4Rpsdfj+AKpkM1eg1BxSIAj70zdQ7x0mils8zXESotRXMe2vGG+jnDI+fgZTqAKbk7adMWZP/iP
r/26N627Jlj7fDX75nPRsyu6d/16AO1Qb5wCVWtquCe51rQYLrgiqU5SgYp8sXIlufzLeY3IlbwW
4W5dtv25VqASgCABftRQe+2djqQGNVl5aqNeDlpe9TuDbL4wvQu57bwWfi+0acd+F6pJbiemi0bs
woE62m2Cr2TvckDGNEpXsW2e/QkUATm+/DXJJLRHCloc3iJ8U1HQ4ulQijvegH6iBPD5Thit0c/u
6H81SIBsUPJ8xQZVBnSBpkflaMrt8Ut5Cqiinpfsn6VkycGM63YlbPkI4ytbivippho2xwG16JCG
rauNUeXVIxLkyS6oy3DjGyFEGCAFU+AgqPZ0rlM+5t1QwiGPTZlsDU3d/roiRzuPhftmnV4Or3CU
esfWrLq7lt7nO6ebiHjEOHR97WyryL6giLiZHSSfwAP0VvPd1+qAwr3armXJyzfLCk0avq51Y0OQ
Szu76v2N2ZQDaS+paNO8PTzePVfmpw3dROOaHILy7gkjHiz/8ESaHzKdG8hrD9ATet61tXYlKqYJ
FNXQdWToGZUR5RUO8dvZANy+Wi1j4W67aJ5xYxdDdtDtHuT/56prbEiRdfa7KOchua4H0mU5pG71
OtS9etUAE7kTTmGf57Z046y9sRy3yzSy6u6mzQtlrQtqD7R/IKUFnb5RdS0IAAErUI9b1RdtgKfi
VKcWUulhysY0qIpjOMbFMdJiW37qDHIHMqSeaxFTToGRaFUYJurXhqrbWe3vhcn2kSHgZbST3HWl
yMnagSpnNfbWeOAxp1xpZlWv4gypvI06IgWz2FWDX0GiGnthcmRAtSulz409Su4dLX7MXw6k9fiX
gPreBJIzVQYmd6CjCaS8XU3YqumSfYbk+3S15QP4JbxT6C3PV3tnT2PkGtGtoYNVPY5xUOzJU8Pj
3iSIRUtIE6iwGflN0n23YdVblzT1PyA69xobaNZ4E9tZn0suExf+vekplACaSvbBtVekk1LvoEFi
383uwgzISIJ0eLVlNFZlfRHvxIx5slgHun+SeoUPF+S0VpmBo9yIFc3eP4iQ2ynT2rTWBmcxQ3gh
IN/EqmX1JjzVE/98hfoH/3XmTxOVxlyJim++GcLrYVTxtSij6tSrPpJN9Lm8iNiwb29j5XY0KNMA
fZBUiD0thUeS6Bmo1FaiGSZiODUUyKiVzV7RbSC8lg3QQXjF3KyhDvlK5OKyzlqnTo4Sm63SPKyT
gS/ATy1D4S2gIJm9SZafg1IH0FQp+xCIB3Q/cP1DVEIHz3S2OBabP3lBcCh7ZP4QHp3ixKGrrVcH
vRs/Ryp8Y9dRRF0miEvcrCQuMUxiwcIhgpdrx9OHAn1VXQpgTZqlI34yAMcLzD78Qh+UUw/yF48/
AMXCQN8CwFe+FIYCyCofnoesoz9PimIq4R6kM6lsUfyU3YsXj/KTEvCFnaaLVdM6LY89+d5/t6qL
rpPSS5JlIQ2bHI3ORhjbbenMBp+FTJbU3gVq4H2Cve7oFWT7azscX7IiW/e1In2kfy67V6H3RJ2V
KJoWeXc2UWcRXgdaRv4pLCm8Ykm68ro74Q10+d2SKVKp4kp2nf2kpIAwuYucsq5azZMsRfWxsX1z
l5Cw/yiNwb14Di8RMcDPYx5Yxs6vDDgX9VaCwQzmrGIv3pNHBITOOjr1N+/KNFXyBj7KsnY2wlfv
q014gqp85xl6Hj+r+VWdgs8BHRLUjOBaQKkNFh29OqFuJnX3b0OKot5FHMbUOtIcnV9MyQGr1tvZ
oVLs4EkcHAAeeQQWT4zgtlCRA6jPWqtXKF4PSb9Pmq7lJsuEkd//kwVP97oOAmWfhfQIrYdaPuV1
Y11EyKC63b1pj/tlggqv8IE7KF31YgKtzKhVGkUwx8zXHaNrnmX+vIimlNXVHyh8ik9hAcM/OIVr
rESsOICajjdgm7qdPi0/Sjb8TXrkPUvxRg7l9jlrqu4ZHXh1HXSGfxC2HsTtHaion1CMd8/CVGQ6
VEGJfLEmUwc6HWEmk7fIaZiz6UOM7bPwiXAdwvG1k9CyU8uufhoS9wvcId3ZQRLnPLg9KHRxKg7c
3iWpPi8Bt1EoQbxOFTFi6Ga1V6zEWOabu1UNBOjFxCUmycIBFfK32cJtlMPrYvMSYpwn1ovcld7+
JsSsZJ6onvPBN0r95DSOfrJbKQA7OMqcisMyFn4RKdxWDJnoHCnG5hI5u0QoBYkB8W14RkSQWEOc
LZc0R0/S1n97NRHJHtVf+VC47dG066+WKUUbRBmirRi2jo+t1forRF2ozsFBsbtxuF0Mg20YH2/t
WX/y80RBYrtERVos0tvP6pB3957q1YCTEmvnsLN8NOWkXLnl2B3FUByixoYBsg3vxKhAP+WxMfpN
Gvn+NZtGju55jzRmLlMKWDguDdTk7gBL7NppalgGnOSbQvt3sIbjZeQnokK/KqZPF+51v9tVQQJO
qSghF6u7x9KS/WcaAcBVus/ioIVmDYLIcE/xZLMrgKrjCGuc8FKtb66pp54K3XmdoLZAGJCE4UeO
iVa0ZGuNbb4T8WBv07s2s/5Y4mkNBN5lVo8ioGiLYe21/nAQw7HOG8BoZrAWQ8mOtac0/5hE8evV
4AEvSF+a1lFDHxPUTaaRtLEnvkU1ADmSwwu7kao4uwhbgApPz1b+z7F+1GiUuwiDO00SUWIoDlpg
huBoMm9z41iGsDDrO99Aeqj8qCl2fulRyXykq5hiE7xuawPg46buqnFHFd5/dtFgfZQDewWHefIf
XjFXb5yViI0123sW82nuv50vInyd/6+bK7xdXziXNQAF76jLV1fHCOgP8OHwiiAfdlcmzTsXW6q3
dGZ4EAkY3Y+yDr1TOGGsVyK6MQPURX2tfxCHWiv1S+5WW7Wsh4fUpMkjCV3IX6d/YTS0X9zKKO/m
kU0ZrZIQaonEn+PNKz5d8jfemJTYu7nNNBdVGv85he7+QK0aSdcGudAyyssTcEG4pQDAPvX+Og6m
gv9kyeTQOZl9+odwzUGT4lNc2MF2meMhir4aWu91HeGQ4/+f6yzX7v/3z9O0o7xGVazYFrGBlkOl
7lvYPY+1q/G+FbetdjcULMOrV6zdxaYWnnpagNPJIUyd8M4xIrygKWer1A69JNMUESnWFkOpH2Ug
Ah6ET3VUDFthFO75iiK8pwlpS/MVMl52gDKvuI/mAzifVa5rw6EZ662so5G4JqmhnwIE4oBuc8+v
PR55d2LsiPu78JPLGextXtT14fW9xu2DI1k+6Z4fiHe1m9hGV6CGpPXNJk8OMyjpzCnV2Z7CvKPP
p0k2fm5VIz+K+WKWmKDw9dnwTYEWZZovHF2b2HemOkjIEvT0c0B1DVaiuBvfmK9vhsIhbMNoIIA8
0lr7v8eKhePA+2aZMKKV5nMOifdanOmAVuazdLLlsWQ8i7N/EWdbNrrikI76dry94cYSQxUYr5QG
AGbfOLOEvfRb7x2PVgy0IEY1IYLi/KJYXv6JXuOVridgnHtdA8AcPmuTGWGQCJkXUqJiaBS03sOR
JAFgHrNPqkISniyQdRFe3ujnNZBk1B9Cy3/2aFb6xCHiZ4tsrOOQ1EOqSt5nufVUuWZ5fDdEW+3Y
ouoITqNyZq8HWdljaOrGnWC8RMvj0Ri05ixIMN2J5rIKpGArF4G6mVkw+9CM7tCKmSeIWeJga/E8
VYzE/N6Iwq0FlGaT2wXqrGUz7DMl0B5zGq22TU6eTDcMJHEmmyvBfZ5nZjWHCMfAAqgIOekpV4df
jYfgOKlh7VEu05Mc+vJFaWobralPA71ij/XkGppauihmf6g1ywnW3EKHUySpf8yROs1aoNP1bC2u
uXyY2GsAhACLycGwn4U9rp1JmXWs9vNSy4cRbvEBQyueP8iyXPZJcSLrmIbIDAfTjlGoyNmB1B6A
+tO3tejSCaMyjOBuxX5RhIP5JnJQUTqaNpjLEotjsS1rj9MyI79TBG/6j6TQPtFQKb3U2YCybKPn
hzopYxRH4CwD+PjjrwF9YD+4pUdaRlABDTJ9MhpEXoIMUPZNbWMWyfuhPg1FsPCK4GUovDdzMxN4
eg3Gei2IvZMIPFDv2p/BtyruyVPqnN4FGjrjMocBXNB9k9vVLiK66hGzKrXunNV/xJmhn3wons50
kvJfVUg5BDtSl8GjPFltjaISKSHhHaYQcSYOZUWT1Oy5HZtBrZ3M9keO7DZ90VOcWE6MSSI1tELD
tzx4ZrbyojahDZqDNiq+dOgLEvYjz5F1a0Co/Ecc6wk6fmlO6jNIknMFImqNkgyyDtOkyo6dbdA0
Ae9WqSXplyKX6VrvBjoAJzLiaQhr1HB1fLfx1xZyMsJryG35ONZyfKEB7xO7zuxzk0xC3Vngfmoa
4EhKmw2f3CIwVlCyp59cK7ZXWeY5Hxu/QkfFoGe30ehoomzgnBRrErieGBv0MHTnoSKoHnJ454RX
DBevCP63c+PYC9ZWx5a8nro/tQZ4jFYiJhUEjnUxJ7YTymeg2AdqhufOK7bC1gO5HFFvmdzTlKTN
kCOYVtBp6No6ilpu7VLKD9Cn2NuItt0vahR+rGgxeJTbQr2iuBCvhB2ZeX2TIPd3dCZQL+3PvJop
n92xqE/8AaoNcK3oC91t1aryHPceLOD4lEv1o7B7alIgo6wbJMa4SFDVu0YHTlTDs/kp+Kr5Yf+z
Gz13lXFbe2zzejwEEP4eZD3xntgOgqE3UxTTv6o1/CciEnqz4dEMoYV5fbOGb5LOp3TwN1BYxPRA
xWSNykkCUxhpNYi3w2DFF9B41jUt0EiQPIOn2duZl5IqFbbg7Wzxzmdhn12aFHKswDMffd5ej3wX
tXtxoIldvzdCV96bsZZNckfvHWKI5uljnif2UcQuEb5G7sw0wJyir/cEuV/6rJRxuHVlYP9ZReNY
KOX52mit+Efdh+tRH/qvHqKB27FEHGSJqKYSyT9GCJ6oGDHVJPCHr7on0fCRQrW5h90m4Vckyf7V
nXYgle9YGwM2ZZR8a59MrNicWNM2RPhdBO9BBxpnB87QBmEjHMLrxDY/GiTKBikvaQqZ9jTvpk1r
UwPuz1V5qYMo+aG2JHy1wsmfBoCJKCBK6q4fc+kjGaw5QqPpZ5UMEA+ZIS1RKfVhRZOqJwjMv1F6
Vs4w69ZP8CgO957VH7SUj72WsyHbwX7ebUSsOGhy/A0KO+QFpulFE4z0VMLRz6b0gc3luh0RZwMQ
p2/qweo/1xV5uEwjOzJW9fABBb2NaIGGHpXtcOPrG9HlbKuWsrJNE4J3KOeR2W6l58Adhq1nS5lJ
pwy0uOLgm7J8kozpANY84S7CKdhaXaWloPmecG+kUjB5RPjU0/6709QbIHmhHZa+12LoH4Ppfg3Z
l0ENB91kbrlVnf4a3TpFm9EbIHDlMIK7PY8IVsT2YB2ESdM8/rY3IWmo9ed48PXVCAvHZpm7xIkz
L6r24dtSN2GRfZUcJUGfC8oVNdzUibFBbDh9MPKYjaYeIemoonFTqQE7TTmmcb6Rx6Ohl9+7PHF2
aiuPa8EwH/VJ9ShstdOO64V6/rc2eZpLhx+tqUuMWCsuq27dwAC+EYXHhSB6Llu+q2P6TWru3K77
IKqWs3vmjv7P87m8qWsaTcJiySZrzF2bNR/sYAP55cpQ+/jSDW3rbyOJVk+o62+H0dRljN5Gcge7
+16M3kLr6T4mbmZvdrGiGAm7iHiLF3Z0VavrW7y4pAh1vpoFBEz5xFotDlnumtuqLUeE4f60ibOJ
P/OiZg40tiLGsOElpF//dV5tdzQFicguKrxL30XWFsW99zHLijXEa3uqUT/NtjBPRWHcz38PMYT1
irZo/gDLv4gq2xwmTLaQOH6bOg+F58ZGxveb66GBpiC0tK1q7myCXSCvtJ8A6turB7QYDCuU/BNZ
eeUVCfo98ISKKDHJ8lrYFybvf06qq+jyWipRAgX1eT2l3S2Phkupe9mwinKzR0uDsTdS528HSonC
Jk2294F0XW+5W03yG3iEm5ywQmWR/BvYaw3iofCXTuXtKKWD9iAOY91aG6tDjGyxlbTXUUKUvVWS
IkWYoFe+6WDOv4oD2WowEiU577R3YXBUMufqm5F2X/ZfRcA7c9MqO+hsk7WwLWuQkwP3VFnWvIZw
mKniXFSPV83pUs3b9UABxbtx1FFc+KuDd44flF5b9JT5HMJZOPwMcr3hy+eoBxiUoISZaNUgNSwf
NTWjz9rSr1UKyVoxHaYAYRIB4hBa700idJoIWNmYJ/51rWX5v641ZPVnJwiVk636K8s0qidxCJVM
33uK2yC+xsvius4gRVJHRz82clw/tW3iPLSJP+WoxnjdeZ2+d2Wi5zGJK2rxqfIabdGO85CxlbmN
Xq4nZsjT+sI26L3z0LO+GDW58ilI/E9C17bveN0rIs0/iqFo3XFGC9VU2B5FD08SOogpKWcxEEE+
zPT0MuovAYJ+c6MP0e4+akFNlQbNYOvGBiytVPxyxAwxlw7k10stS02XskjiXkQYSnz+o1vS5zet
IdN5dddxmcSZKlvIOKMo5QOyAKf/4CctuivxcBYmcchhddpbY6RC5kjYrJ4YEicbzXCOJKs4Fb0e
WsVOyVrzILYSkXjEiVNxgMPR3dQIbK3ENkXYxLZEnC22ZcaNTSygU/VbyXbWbH0aQIEMQQv2jjSM
ZlHrWMoxSgwTnRjtrq+EYdlQbg1DhSKz9dVkJ9E/uSunAukY5cmONoNoV0zV1MU7eOqPXgFBQ0kv
WNOnZG1vYPJiKLw5JcfZu6DhBZyeKq0/z71xzEtN3mjkm+w4POwcuojyzPiIBHuzdhUY/e1WMT66
jfrVhXXpKpxNra4gyVNfigRtj0H198LsJ7Z60Tr6cHs1MD/2mVwdU3TIN8JreJW09ZyQOtp0Adcq
Xi8wL9lbNxegmPjuAoFd2TuoTEG90uZS3xl+tGZI2kUMEwNA36Co6zhqT9KQ2neNOwSbygiQJaaR
Y1ThP20MSd91amZCapFFH3qpfBQBACgtyC487brMHGk0+l4obIIdV/8cj4mxqw2Pr5UBaz2qp/DD
BHzt2gnsshyELe3J8oZOul/sTlB2uwKgJHmugOabv04VQ0mAKae59Olm7+YOT2HAl8lovDJfNZM+
hTiYWUOiSpyWIRCsejosbmEbRg856Y5EkHDcLjGvgyjluicLvdHU0kRR7c9D17TVqc2BLr2ZPNBI
d1oP0d7mz1NaDtuxeheT1UG/j2rnu9CugStZvZTSrHMzS9eYk56QsBfJXgQJizgTmkJIDakX3m0W
s6doMZx2FFn/sui79Rb7Xxb1EHlr0yqwrbVK59S0pxAbEMO1zX3fR1/nLcpkF2c3+w8ahT+35gie
dooAX6bugrAnWzwNl1hrWq3wg6/zDkh45/1MW3QbAE72OdSSgpROWj5XMQ18sjTSjJIUFjzChfUy
mHSmQ1jzR1Tn9geF+yc5PMW9G8OyPKsaQMiotbRn/ubdypdq+adUX1Fjd39Nc4xCfZ3jKpJ7h5Ro
eR6jDNGublgPScaumIz215r786qFxOVaVi10HrLH7stPxq+VBfcDfJHDOq7gcrS6IdtQUQmvQI/7
o2kP0l5F7u7RVpyCnQ99WJoD3fJ0+SHoHvq2Uj/fTFLqUoJtVc8e6xLeA3tQraPeOUOC6gQvkPQH
ldYuMlLtY1T29/Fgxz8iLaKTkre3J/g1S3pMifAlWftYdu29yJ/9XcTbGr+NoIkNeS+6gDd2E32A
lwLh4gkG0WxlqlsfjaEqaQDzXwSgIvNl89TDsTXDHJJcA+qJGsZO62GvauDb3eda2qJmqKsngYQI
02BeVMyvN2LRAbSkWFRgKGjstOZFGwVZsBDREqDFvKbIVodEb5HeoW3ADgTFqnlID331KHhjFUzk
TmBYmUzCPpnKUE7vxBJv6whTaMB7HEoKf2bo+01AjzReQfLh3Y2mGl0rw67Wje+nP5ppn147ztcB
9etNzEZrjjBquV35gHQckHY7swppoHrLp0IHUF2zPFZwWNL/sPZly3HryrJfxAgSnF97njW0ZNl6
YdheNsF5AEkQ/PqbKMpq2ct777gR54VBVBXQGrqbQFVW5kJR/vRmdMGDvRgsA0cXmo2iTbNg4HzQ
D+TYW1XjhPSaKoo7aCNb6LMG31vfpCMAVf92tJ6Bs4R2xMiozTOyIcS7WDvitHZOzAYP8XlEqqqo
hCmub/kdafvFZkSB+jTWFhjABmV+7bKXNE7BQTRwc5mEChKbwDed0MB+CyiHZN3mBvB8RhpsVddv
XLPzj56KXH+FdEm2KUGkCJSRlczuxGD+McHvA/qhLNvkaL3b5wxN7PSbAWa9toH+f+lHMH3c7ODG
WTt5xl/+Eu9pO0vCCshGAS6yCvQeedbiU6pzkjQ2g7hdoGzs7vQzYRnW1rhwvKKD2GVjvwhUXtoO
SUgkBy687esFsWyqIAOllQG+Qxo6nvPfJzWWA3Beqc5IUlWgv9UXAzyVgBdCP6Obftm0I+WOB0UY
CdiTCSUtsBvXVtCcUshSPnB9KUd3LeoK7O56RBcA/p1EYNOpLSFk4u961IppBA5H8HEA2Xc2o/h4
M6VjWxzlYH4hE128Pqz2gcm6eaZIWr4vW/cHJHr6I7g/IWPUj9lwdOOqX4II3UWNSdbIt2sjeSiS
7uZwGjtx8aPMTRN4mWw84chkrZtpkAvCWloS3TfYl8NDY4qhO7qAJQ28BdnpZgZ9LwCcdd+/TWhF
jf7ZybzLmA8pI6MLfXwnGwx/ub6N1qqJg1Wa2epJDBx5VDd8YCawXHyswR7qWcaRnJM0TTRUVs2W
vEHgNrsi4tGSvAEeNWdP+V/RWayeXHBBXyEHULVt2y+r1rhrJLjFKLJy0Z3dKCgK0jqsxUdHuFKt
yctED1l29LuCDRM/EXAc6X3K6gMtSxFAQoKwz2geaZSUIKLEkbM50WrIWfUgsW8UaLS86pQ4EJJ2
rQHHsImz5wjNrCh4JKCJSqS5k3gj723Q6J7RlY2v5jaunxqQYyxM2STfKvzRIiR8YsgFiZUZp+Ou
j0sALnTqFMdpqKMmvAErHoYFq7i9AJohO+OhBL6W2kGzjeH4q7RLrWUeFb8Fch8iAFFTbMyySRZc
69AZugQXaZG6HDmgcBi7C5nI6QkQ2JihIyGKighyeD2InGg+2W6LWG4PjG7RX8huCkNCkgaaWejX
t05t35S7mkcP0WQ4oP4iSqu4YCCyssCROkXp9wLPcpCraA8XIW6hBZNtvLYE8Ekbwd2McLqdQ0Fd
Cam7HmWpsI1WYfjCq07d3VIAynDQFhAlxo4SB+RIhDOuQaLcrvAFa9+TI2cCNe/KegFBRn7wq6rE
F1/Itk7Rh5e6g65B4SYQVIimaWm2fvrSyaBa+FMRfW2C5iIlEvKLcXqtceDDX7Xq0EEyND8yp/jk
yqx87Q38a9G/rJ5xHiggepmLh36okBBwXAiz83HaqdjvD40ZymOCAtmfr1yNzsdXdvUrG7y+1KpC
nqXKX1G0//jKQ599SuvCXKalM9xNSbkBiRnYuCfH2DqVMr7aEu/zsM/YFXQgwRoU/+EJPf/DAXV0
a2vL1LzPQGi29EVTf3ZF/6JB25j/E9RGqHRO2VfDMsyXePCzFcOH/j7OI2OL/u30kGSpOI8d1NPd
cKqefB6BMJo71jcIabz9GBZ+DCOK42+9jSTgHz+GmsJ//RiJE1S//RgtNjZnG/vkZT/i89xIyFeg
CFE8gQq2erA7fK3okROauADLV0Ki/kIm7LbEKhR2v6UhTecTsEo07Oxxno6+bl8s9VQ0BqDHHKTI
/uQkq8Hm7jWqrOIBRy0AEzr3Cj0B9zrEOgkDEaQj2do41qhfzXUFkuMrEEbFgxe9TYckGOqJiYts
gtObp75z3i5C32WAv3vGAHSpHnnJMCG3kttInGoPyHmg2gPFYBMslSsSbHAsZBdQAplOYIOFpp75
ncwC0oMHiiKdGooqJ6VOdWM+YN8SLZO6Bh+mkk57GjSDCl1YN0A6E0pS+wT0j/ubA9IIiDbfo9XY
rqsu2nUVTs428md7Kt7lGbivwDARgAwVOGvygvM63FOlr2BTv4QEwQI98tF6Bg5MkvMFZISDbZVY
rb1Cn091sbQRmgrB1vTRBK/0he7Iy8Ditui0t+mAnellV+1LkITdTdx+YsRSq0fKM5+IwpZ8enTz
6UjzPfL3eeOvVWq7tdFIBlhYJF21zjpwKNEWcN4NknFMauiE6M0ilcrpMkc7nY0uX1TYb5dQQV1Y
1dj9Su7tUsewAVJI1CuAXas6D7MXlbQ1Wv1gJ27aLAnBZNHksz1QmmEsiNSrtt/iLeb8wPZN4jsM
uZdRM7bTpcsYukVknyDdBtvNG+u4wu8mgB3otFjmBb/EFh5cXSfRaaHLPGEYxavRLtiBqjt+dT9N
Srz8ESX9VNcWDzlO/w8G/mm97aFwESS+swpKjgJno8/4thgfGoV/KZU1BoYzG5XXoGXrP+SOaV/B
srM28LyBZorbn4wc5zVSqmG5he0c42gi0jo2kH0pAU3n4kjeDlLlCrQVj3HMHVqDzAOkRU+8wBq0
pI08GPBIWbEoeJVBwarn11o1Deh3AFRq7IRfKxD3g6wlWE4j2GeXjT1A0zCK/E3jeG/eDMdqmkqm
v83XEeT00WC3dqFJAxHY1u9q/auImcDcr5zmhF9FzJzlpsvbE3knXRknL6rjCNZ185uXPk005D77
OPdvwfRZw7dadpLHMvHHZemFxpMRq3/dqZG92eT73R9xRhobi1G041aUmX3kYwDSHf2mBQ7iUdWj
urpDZx/rXkGVXL85W9B92zi9fLDTmzn6FS9TcIFOQyU9c117PhJEIDE5ToKzo2KdBynl1F6Q7eb4
2xC5BKhY07yb2y4nb9VxiFb/4bD0+jmeuKsusCHxZVj8ji5FlT+hf9UH4vGXie7A6xYuwSmfryvS
yyRjnQrQpngBKNB+j044wO659+1mtlWc3F6h8Ku3V/BdYLc0a1y4ZDHP1zTjFuwZxTWWxd4wwLKJ
7qV00RRjuoGKMo5AfsD23WQ2F1OXag1ehEezB8RAV3rxpBWPArLKkFlooNuqI8hRCGdvoYdsnoT2
4n4lIG6mrCm6QI60Wxh5WH/papQjXVbwYxEN9Qv0yGZ7q6BSBEEiZ91kbfOlxl7Vsqrq0S4jsBUV
CkhjbR/0dHRAxbfpDSRXr7HXf4LIRbWC9l52lSbSLXRHNqltStvo7v8mzqiQXihNUJePI7eWoT2B
bl9/o7nbaVDdZ4dxdVQmMMtkzfLCWo4S3yg1t6Ffse4nkGCHEOExQJC3aUVqbUnoYvLti2tV5mNW
jNl9Itg/ZKaoIAnMbek46rOOMkN/axfAw1SGc8VeE93MLr4EUI93r2SrOF+NaHJ8sF3ok6QuqGB9
oK63FEETHIV0pxaAvZJNTxg8sLfOeYCAxQlAfNkarN38BXDpdh8NLVtznfryYXc796O9wrHoVcf/
zS6nHOqzTbTgI+8vWSmDTcaGal2VvHgGjaG9gy5luORRVzxL3qJp2Y/9hRFimE4RkhJa54iCLRt8
PkMhL+TM6nR6zEBCFmPrJKGztSriij2xXiYP0u/kbsi8wEQazusONR6W+UJacbR37K3lCjH8Qw6j
At3VsWBjd5jDIdsHvRmIUAE91YCFZarHi5NU/Uu38kZHvpiG6CA4NeZQM8EwrnvNMGlABlYPoUpa
Q1wBrSw0LEYomMWuvKIyHT4EvXcmM/66YCiKAXKvsxZLBlBBKyAEsyOvb6lXqNR3myzH+e72uEV2
JFeLBBkSaAF8eAzT0/b28I3GtW7q/RBAPk4KLHBOkHmZn9U0kSEHnYAM6eSA3R1nSAsq6rrKVvRj
95hM0abreXxHpt4MoHfM23/IR6bbpJvt90ndODVHq5f/UPz/76SECoD0Kr0IkCf1x7swjQH1qIW0
m2+qjY9Git3mtYy66qnMop+W3nU1fpssAmwmz6ATtOeh9/uQvLdgZKzE+TaUGTrOrDxuVqGxjxzd
WTzawXSPUUx9xsNfR7ZflguZe80jICFs6RacPQTMUhvISrcnEMENBykglhP6gbhDftleGQBMPE8N
hDRU1bTfgobvhQW87aICnBskBRAKLexvUN7hnz3ms2WGctu85GBo2ke/fFtSTgAs9dJ9WxIt5acY
792kE/KzUbEB1Iy4U+jBW0DnQH4uBV6T7qS2/TWusifQxIYgLF2OXcE3pA0WIa1y9nxQXDQgTl7T
sO1bCIVDkZOUwkgzrC6Yf363k7SYhwQGHsZZir3gOSghG7zAjRPh+bOAVMd889H1X2JMAH4Ow5TY
m7i3+xWf/GifhKH67EPOupdV/UlYVXrOwRC9GKHr8ZnCEig97sERDJ1Nx1/UbAh3acaiLUez4gqN
yc46kTX+13U+9Su7yqH7QWPVOT1oRRxnPUJUCLqg3rS2TX8LLNM/kaviPfHWA3TV3dHdu/1mIvvk
WnO8rWEiZHL13Qg7nqrxnuxkIuf/tP+xPt7jH36e39ennzMkRMf72pK5mxBdbRvL8KAW/n4ZQGSr
WH/Xlxl43xsZoHRRpt9a24+yNbDtyP+0PUhG9IQ5xp5SCL2kPlRhUnxL/3upm+V9uXl6Ckpfbyyg
EK7VEJzK1e8iUS9DK8g3ZCPthB7MpxeZmwt7YODFxqPUdmJrj9KoOePGZJA7C1cE/dkHy/xz0thv
D+C0fgubYWQ6LOyq/gzWEO85+xU2deO/Vvs9jKZXUYz/m4d3vz3hYAwFpruudqFJbzf+QyIS5wFo
T4n+YbzRK/OUd2C2oEjh2N3O8+wAXIkMhxId304JqA55C65bilGG6y1aATQdQ41ljtGvAPZl98Mr
mKs5PJfRdAJtxD1F07JjiO8tey4OmWI8jD5QK05kFLscOpifzBoliciP4jMNQfW3bYsuuRpQpLsW
yl4p3eOa5TY7B7WoFjScJsvegYzZnL35yAGEGctyR15akkNw40xDvaTKwclHS5ag18n7uDu7cQRa
FCNEsoIvGeVN9EW0BWDikIM7US6lj+sJmnhJvKGhlXF5ZCY0i4aGl08x6kZXJ59TKRTQNqB8vk0X
ojGXod+vrc6GSmGchg9jg1Y1Fqviey0H0E74HYDG/QD2h39HyKA7tiMe9X9EADmFtLguefxlDR/n
99WY2NCHx56lYGsgcZBS8WwH10nT7g+psSEi/dk2+0GqD5L9pgULrFsa1tZtHFQlGFhNUU5rTj4N
UTKZh4SwIUwNl+5sumFq3icRWoei3k00otD3iQztCCceo5U6ZdVdn2dHyA/6V0CD/avP2Ce0cbVn
kMT6kCxvgjXy2+OanJ1vhGeFlFWnnWQqy/xS+TkDKy1mZ4mbrtFS325oemAKCyfR9ts8W0+ClMYW
8P7knkxmMGBTBeLnLf0E4xD0Rw494AV5aQ2GGlxpsuGBTLI20EEk/WxHPwLUtZuDyzwTAJBfPxGY
faD6ZTySpTMLqD5N36I0GfaUgBMgyN1OTV/PCTyZ2N0FD9oHctKbDNVYiL6n/IHeYDzr0Pbx+3RR
1PWKewz0zWUW7BM8B4DdDfZd2BRPLkvLpwL7JHvMxru4sfEed5mzdBkXO3ICIT3tbBAlLGnC+3R8
XxUgcVX+OvCq9GLbVwJNMDyEVoD0TmDfAd991qCo3Mox+QYa3K9eD30fEI2E+4JDjdHPc+sVE8lP
E1VtBCs3BWimXBlmyvauhuBbRqN2KItbGnohHlAXdhdR3eabAKwFEjJIn/ssscF2mqOCoSuLnZZy
0XYga9kH++/xqBmeWdjyfo/W5REQ1gxIBZ35+yMHWPtJvbQTFDRujg/JwpYygb4Eq2aZ4Dt8GCpw
acjoASpe0YNnocqC7XG4HSBj+wCOAOT8PbR+ySA8UQSLUut+7L9OynXTZR5yT9OH/4h86aVLV7MD
t3pJiqU1aEm3aaHZp1+hGRiStz3Uu6MBTW/6ZIfvJQ8yfnG3p2HLzBUHK+xzgpMHti3/DqNHxeBC
QTssur+GNXo1AjK/h+lzzLwa2elFjd4Rtxel1foBjMpDJgGcgDDZtpuy7AhdsPxYWIazVUAh3HFZ
AcZeWcG1j5C6bphbfWEJ/5JwWf9oUujdZf7IF/YICHTLqx992HxRBi+/FE2ZQhon86+K4cNcGzy/
g0DF26s01vjxVTwnSdeog7WgP35tbPONNQZK0/IIzBZxxHwwQxtyppX5m40maQqOILYgsREG6xy5
tytEYqqDi+oMhHlc50q2WHzupDM8SguPg9CF7HA7gQvrFg/pK0AahYldamu1D/PlZegmiJZWzr2r
Ru9g682qB+zGxspUijL2JO5QbB/dxR/GWTyejLaOTNfOYRRB8E+VmScTLCe3G9+zZkv46+a3mCoN
1aeka15pj0y7ZdooqwFi8yIy92SXYXDH7QDYh3z60seQHbildykNrO0Og9i548Ub6jxQ8lMdQ6kC
UhHWKkGdEZJz6XSxI2EuKcANP2Vd4yx5iWb1VsT5UkxmvJkS17kYQNzOFytk/BQKZz0UEdJb5KAQ
CbmlZYkP2YZsA/r/VqabxBCm68XdIEEX0rnZuKlKgb9fUxlIQAp1wKZRfQZ7rg+JStc49HrI2KYJ
R/+lBnnN0Q2g3se1drRVTP6yF6Dwn3yjBBNW/aNWtvGqb4KsfruxwI+bCQiCuBaqi6WVW5+aoOtW
vBfOnbSgLZC1SXFAwQCMDtEUrmsGVYTUisplXoN8J3amFu9A3PUB0N4A8mBsWij6paNprf9zDAXS
JU3BdsJ19G0xuuPF17LsQhy37BMdOYeKT/fMmE4kQ5alTN1rH50wydcyvFv04fTd99/mgQ8FLPej
89pClmEB4iN+5XYUbFQAjI0EjeGZpWGy7hthfaqM/mtRjdEPloAHD7u676B7thejnmSwX5MAvh3P
aOhJwaxpmJ+mcZwnQVZ1ntRWSGgBbmJEQ3ZMGtdY5pNMl8g5Zcc4GkHSTp4uStXbLbmmzEQCxS2m
gz2igFbqtsrKQCN4YkF4HVpgySmMwKBhFKJ9NJy0Xla14K+qkHe+i16vxSC/DiLofqBl6icP3OCT
n9vgYQ5G5y7zzQy6T4If8Jetz5my2Vo4gX9lqXhJong76foRXWSlQmBrOPrGaZzbKBdn7niwqAL1
IebdzQOuDjTqTCjOdyqctgQJqkbolA8tMnozQkjDh0DJ8neb8MBAQaLUFExx4/tcQh3RehT3H9cD
t1d8DrLuBP4NtKeYvrG6ZVgGx3wCSzowNzpJUzoABVauB6oyjY7WF5oUQdtpfbNNaXixjNcGx+5D
EoQ1TsmmMeJvGK/m4SgL707JIkXnbhIiXQDipERfyAEmu2hhuyXffojGbnnVqnw434JdXxN7Z/X1
QxiE3JP16BYtuMBfQBATnkVVu/aiQz5gH9rRS81YdFEC55YV4Pcbzwb52ByCnqtpkSaRgW8XVayA
J4Kowe37aWR5DYLrNX0xdWR3VO9cyrwrVlIHkyfKUYFbmAIAwVTMwX98+dHqBbMtkC2iLV2zHXqa
HjFmJfoy6dYk4sObi4zSSh2g+oDN0FNIA+9DHB+siq8o0E0stAfZtW/vmSNn27yCrepdC5k2hy+K
uoDchGU590k2NTs36fJ9abvqboIQJDTi0ubLCLlH34iNH4Fsdl7F/NfOL8YlTSq8tNnJ3ALzSNir
OxtLzpMK0zvTN4JTdjvkiLx5UgRc232YqjWDQt+i0B0Cnu5UoEs9NkskrcKz7UgLuBp9tAfXBgf9
FVoPQMj4FodTE5hLRN0Ab46Uz+J9slklcgt9NMgbo5xzB8zweFdksjkzDwr1ghUexHfAo2ImrTpU
oflAI0+b6A68Jfmu93R7gp5Ki5CjNOJsY9aA3/lRW76tEuZ5t2I9MqmJFUTJunRw0BwzBkLC20uh
toSfBgiaHa02qnQXpam4CJAqrINAJmv6RFX6Y2Um5dWUNTvRqI3C7lw2PXj/4KNL2Jhy7QFxsU6r
8M2GztWHqDKC+bOIrtryXE/2HcXTRxHk8WIdc9msbwvJSNzbkC0+0zpIDoN+Q/kpkkygVKk1/5WV
JT+FTP17d4B4t4jAWk924bn+0motdmzjcnxmKd92KrC+5NKCknXZqi2FZSih5xYO9u00sMN/WnZi
Rr3wJGi4aNkikuXBJlhga/T2Dl2D0bpwp25DLGQ0TJFb/zDkekiUZWbbROubN5JISpjlzxiPhecB
mkIHkeG3pKHDkS2vvACNCNqbupojktfAJeqhmQJ7KDRNPw1RMkjOWd1l8zBW0jzHtfFjXgkVj0sa
l19pFAvXvQyd+cmfpum5K0V3Z0BHjHzcsvl9m4cX8o1ALt63ygZnAF4RjBrNAzZYuwgEK8+JMRnA
FKkN+YqBWY8eCANpXu/27VV1yZJ89RQnT17xs8Y7bytTYN37qByusigz0HLlw9HT5E6ADdu7lDk1
tHTAFzWHoJumsV33gUZpmTNgABNrQ8PBGqtLmYUXGtGkEhv0BRIEw5GGtKQf9A9+lj4pTXuSD232
aOisbVlzZ4sNxgC5G17vR/TuXygERRl+gQbF/jahK4S5RSMAEBR6Ebr0RSLmReKiGfY2oMsLMEyE
KGXX3iJtQqCZa8cxFsxwOUS2RLhy+im6r/Mquke3ZL5LIG+0MCmmYWizK+v+Ql66ULA6lGHs3c9B
WYsvlxbvgXndLARTkulm8e426fZapX4ZKwWFbZiV7goNV8CQhLHJji7+OO97gUImQGvT+MPTf0xU
vu59JMHrztymfT7sPHQLXWPu/sPTqfhemiEqB371XIAu7W8BWes/h6qq5wA8eIddrXDo0ivkOCw9
+uCRWSQeNO1LK67Pfm7YL0xspqhIXupmbC5jEgOnrc19Kfk2A3B8g2KU/XKb9DbEbj1FJmuaquP8
ZBxZiM9Iwiu090Ee6cOljwB444OCyi8crX620h1k3v0LDjyJPYYrsoSMYZ+TVdU2ykuo4blOCFnX
XKxdwdJnUWArmHRx90+FXJXBHOenQBmr9lX6xe2Q1MiBz8ZJu8fxENvvg1W3aLbT0yOI3czTp8Bs
n1HyGNZpjt1+q7EQnsZHiNbB49LvLzTyTbApTF0mlpaygO/Q3j6Qb944Rrt841ZATOmp7/PDYCw3
ZggG0wQU1sgFoBF+0D0quQ1aFXxArqjbB+CKwllg8Jn52ssn8kfgdlsxO5yONDHXEztqbpnGpyZP
1MHXbRVNF5QXV9/RMPYifE6j4WRN0NoGCwf4GZtKniiMIiYjrrZdD7LYPcBH/TJwiwYVT2XMvQFR
nlaLxDLlvTUE9QXYFwNoVpROPVlXeH/WWpz01ww7zsIHEAKCwzx3vvsiEEd6OPVtEl4gg7btOJ70
y5bFwwZMeu3qttXTEzyZd0cySdD0bczABkga6VGReuNrlNd7EO8YPyzXOkG4dPoiwCyw9NHvfwfe
LGPn9uawQ3spUJt6ku+ibzE1m/008upuipxykamSn3PdlZolgEdLSALNo3e7K9xSrApZHEobXIo3
khnAQqHrY/Q+2FXN8kCOHG+vdZU7qPGzCEquvanODRjSXvqftbT6l5iNMThywYoWNqH9IsD/tUkt
OW4oCKytb3OY1zgv1ncnzneyKZOHvrH5lRU2gPG5CfqqNk2uuajaE75xvpBz4rw+g6L6XI5efrJV
lq+gjAuBRT0MezwBF3RLl8hI8RWmPWrM4PEh3KmFerw1GQf3GyBx+YOj/OaSAz+66IbQ/Mzb0VhV
DSv3NMxQsYA6pnzOLH0EA852wcEM8zlKmxHYCjPY+zxIj+g69ZbYDi36TIhPUxHzs2moEAS6gAFA
SLZbGVUQHyo91GFCh5lxw8/IV0ITLW5RDAMKawUqG36g4XuYpVcDWAzcaAQqmNpv6OwAw1ZdfQ09
5NR1xjw1WwmkVR9cxrCsTuiI81bvEShJoAUglXLp6YioA6U8RUCTqPoaN29rUIQBxTlwEYEjGV9I
5mOHYtp6atADMlaN9YhWeusxF+GmRZbyjiKKJLWBOAjHBbJT4Nn1U29a4NtG7SnYsdGYLVQLzBWm
0oxWr4l0ZLt2KjkVy9ozNuPgfmHQ1NpnoGNadJoZxp2i+khDiNTYz24v3obxqJJNglbl1dgIb1eX
EAyjs7qH33onKpms6CBPXhrSaf0W7HQyOiKpky6oqtU5HaiC03LYJG1gAKRc9Afh2MHRBGprro5l
ESi5RlRYaQLZqXTWqjHZKmCA5pVuE/5cE5kiqBKuMo5tD8sBdOPFkN2HGZ5o4+Q/NFEJEzAEx5EF
rzfTkHqQRHAKuYy7vE+XPi/EKjW6bDOP63jSnOWJvZ/HVoSHb1OVF1qiKrzsXo09zod6MvB28/o5
WmxBUjce8uRYxDI7YbfzdpmCFGCfP8e8qsG83h7JTjO6KLRBo2oS1Yx98TXYfBoiCAb76KW0I4Mt
yOZqB/791bIEKGp9owGhO6TRUUYF0o4nxXVylfs0CsBkVHLXg3LuiSy2Me1BH9HfC20abLNZpHXv
HymiREVi1QooobVG62FHhVZJ0YBDiqZySMke0IwVLmiIlljr8j9eybeb/j4BxKVFFT7scxed0lNT
HDt9SUYb417xApihqTjSHbkrpx9BTmyP4G18nxNTOPkpsp5q8Pn8eUt+ox2aNaS0kq2Tx9mKdMP3
he4Oq/E+WbHWlOceAPyzm+fZKjeZfRy96oeIsv5kyf7tEqdOfyKbF4Bfz3XyIzknHdGDrQF5tPcQ
8ozooAOlM3jVCuPhVqaaBp8fTdV8Ee+d5Q7KDGSiMhVdjA4UlTqKRhRKEyfezRPnitavtW7L/74W
2d9f8bYW+/WKtDIrS/uIXmx8feLLqMnQeUsI3uB9iOMOe047fK3cvNhOfBySFwVxnrP27LiGPI9M
RHs82g4dS4HYIdt8GwCgsk8t60A2upRejX5mfUGbAUhKX3iHEwR4u4Svng3A74PUeKm7pvpW2sFL
gDfCN1BBzzfAk843v7nMaPQ/QSrjoN2lnvk/lvg/j4EEGLq8wN+9dnvXPTWj5yyI6KHgOd+00Kmd
2SFsH8oudW26lw6/8icWPCUTs1/+NikKWDuzQ/x70pjW9ktsO8lJlmi+7AtjvKdLl/g5tDKXN8uE
RNy9l+gNeca16Kup2SzL2tpaCc6onrTUh6l5vzSipormJQcLXB3mqJMS+hV0Tu++ibi1zSIQwZLN
QYVy0XZ+CWrQsl4PYCLdR77IPylj2pYNA6hV2007C292GVdvdh+MbfsG+LpPboUz5Lv9Fv+7vWrQ
v0bVq7nwpatXoLyEJrOai2UNaGtPfdg+3epn+cCa7eAG4/JWP5MoYSILmwSbW1Gsd+IveeyMRzLN
dr6sInSUUc1tMqLsxO366fbSPb5wtk3D1fK2TBsNH5cmh7LyeWlayASV833vseVkoUNQeBMSgzkg
KZe89ryl0YoCfQBjdJk9+IZSe/S1PBfaRnEti6CgCATJllaY59IC76tIsPugoUkv+n7B9nRe6Wa6
rdkk2RbPG/9ITuDAHlM3708D2vhXY+Fjx603MvPOAw++WjkozWpTAJ7pXZUrUHXpIW1X3DJGrU1G
2ZFsXgCCA4DC78g5h+l1PZTCNzdbyX7eljVU8HFZmhQaSGalUmQ4R2EbRMsOYLQmJ12692UjgaOC
qrGrGjvD3dcddna0nwli4CBoSPsZGnrBINGIhNLEbUhe9LLh85KdghinngEdxNtonL6GHY5EsW8O
JxCKY49HY18b6Y4uSVRCIjZrtzQ1Ass6Hht6Co1vK0QVCP7toX38wz6v/OFFVB4mCz8o5QYpjmE/
+vGVOYP56kOINYzc5HvRp8OyHdPgAgng7gQaD7QTqir8ajVnCnChSrysfHDKN2Ndn0voiKzI4W1t
aEx9g7Jzs/IamZxDHhcXPgF7gNJW8t1jT0NtTV9tNKWvoGNb6m1ztEWJGLkHAeFOPHPVa2E6YpFk
dnxflp5zIQeOAOit0A4DLXazozbAvxwx9FGMzcG3uAJtkYZAjUI+kk12LlB2alCPDTKDGzs25F2U
c3ZnteaD0JvaFKUkGsnO4BsDjPlQBEZDS+z77ICsyp6aWm6NLjSEurN7APn57KR4stNFobR0cBNv
96ddLwt2aONQWd3uQ/x7/0w2GfyIhpzZ+cd0dO+ifmzK+ce79dtQGCCR5XGq8+1tWQZM/TkN5LIx
xHj2PBR0RmDy74YIj2s0miWPIgsB+62g2DC2Ybm0HKt+8UWLNj7Z5q9BABSAlOX3MAN5Uun1P3un
XGVZ4UM/9BHFoBSnlFws69COfqJ0Bhh3nn0bk3/Qo9c8O32v1hxfjafGLKujherqZgocbCpBPrCI
i6D7brN4aUx58RMc3J96VzkvoTEiuY/M+8UzTHMPVVRj6+NM9pCWwbCUnWm9KmfYS8/Kf5r+dOhV
2LwCtAmBLrAf+r1YcDlMV5OV6TZymuzQ+CK7cwIer6xwkK9A0m9VneU/TMU/93mqPg1yVDh9WuUp
tHrnhE92tfYHv3rxe6QDdajdTfvED/ixaRN3WcdpDwpsVxyTwJqunbCu4OlwX6HRDDWnyOlO0A+r
H0HT9o3s+GWQlRkaeS5BW/fQCg4gdRKsjBDNdSDAjC9GUSb/j7IvW5IbR7L9lbZ6HvaABAGQY1P9
EPueEblISr3QUkoV953g9vX30CNLkVKpq+/IZDQCcCAimCQIuPs551iaATb7nLdfKrGUUZh9RXIN
ZLImA6uWwxoYymAZWXF2BvglO+ceAF5wOBTw14v0bEJ7zZkVKb7xmNxRFTBcBiLTncuDWW/kG99o
olU3JX3gT21cLCcJZ3Abdzs+vfeuDR7QAqOXn6kUSC8/plZwvHVKcrz1hyAEief3gTIEjBd4mKKV
QSkiWFC/DUw2KjDrWepUX4nsbZz4OItYD/smnWViony7Er9dj2RDh3flovfHfY1cV206O0jYzIQE
i0ee8NM1Z2GENAacA9GKchz8zKqPAGh8oEaqkoF5tHj7Zl8jwx1hMl/sjcoRc6KjsPPqUx7a5r0F
p9nhF/Vtmb2vj6zmk0jqN/sSCUBzYq/AffPJ9SLrvveBprp6sjKvrd/4XREEOSgJblDKSSCoWgr+
haZqwD3h2WdcmPyphSTTpgGEe9UM3Pw0YuL1tQq+4BUG+pQ6Ng6DFuMdVKodEGUAkDz1REw3f+qn
nnUOx5Avi2tPMhAeQGDUkyOj4k5HEB1Xf/akz2QKKYrUUwQO+1Qj+YgMsNID9sJfpn5l3yNDPFrh
j+EeujgE3zDEqze85gXiAgGHWrhm0KPmoFflVvwV0kWroVCjD0xisARHl/k1soEsRMZs9EGMrFu4
Vmfd5Z1vrNuxbXaybIYD4uwQH1d5eV9imgc8r82esYx49GIk986C+1FXYAwrVDGpitjPtcGy+a++
26j5X76bX7B33y00DIjsTtgvgm4FfZ3Oax40uys4ayoiob/ZEeyrtox74EjqbdHFcTeDZxUUcuSu
cypVLnkIxoBrpUTYdun0gTFDGDvDrrVRqx5iZvOg93DVqbLOQ7yjfXEYJxWvfjpkmqlV7UPsXBX9
mvcq2xlICTl2UvdHOqODjnIwlHlSLm4NZel9CWvmzdJK9Sse+XzrqCK4d4YJ0jaA6heZJwdAPIuP
ZDHY3EJ8kz8B/dPNocfu73pMJfwW1n/n47+ektEIIwoBqCgUq64PsO0HG90A565QDjAoXrIsp7Ti
mtfNzGyQGdgiLehRCqRI2/H4icw8BppTURTwwLXYa4Rh05yayaz1geWbuv/KrMeTv86QiggZK6Wf
qjRdA8qNuB6evJUlgnGdTsUuKeYRdEM+xlnJdrElITtujOyZif7bELnOGYHm/g5s2kCsT/bcdOW8
1gqRq2nYVGdrsh8i9TZsDr/xZkyBbAe1Nhh2Vw5yxuaILoZb2tpSsWBRtL1ufKdWIDbCd0X4MsNt
VDJEokugSx1KXPVD0c5MsxVLN3PZQVC2K14SrVwBnnF++0So0+z9Bn6aZLSaA0AmoJdIQVR9gECn
Z638AqDyXPXditrpYKjwJZKFte4zSwPDgkOY+e0xr8scUP5EgEHGkf2MKsO8frPhUut5UdeI/k7W
1KCV34P/EkoLcYHgLbTW9VF3HpIJoS8FUjlINHYxsvkRuscpVl7NCoxvzcyBa7KfUWU1tdCZg0yZ
bV6qu1t9YVqg/ri2ar4wCyQa9lgZCLzG9zU9aHiEgmMT23jm6DRwHgqeRFA4g9+cDohRJR1cun+W
G/ALZeD1p5p3Pak8xqEJzfI5jXXrAyEhuOKng5UqvrT7RCYn0IM1KwYu8FNhevzI9JM5pXvRgarp
bAw6PpfRkC1DrFQU9iCecxj9dE4mMdUNblZBvyewl7cRqpA9YXcSgKbP0dnMgCrZzp0OdObHosnA
pCBRif2cu6TaZqxspO9OVkLZUDqvhw3ZUJUt8j9705C3MtlQMc9TYc9vLdJU+cKUEJSsOgSMuix8
O0TwRlbAy6Oc9E4JwiH/27UuoRYyF5XKV21q/EEeyHdOyjgMofITgDy9QTb7AXvH997Mn5yb1NkR
/pMRGh+QBc2PlgF+wI4HA5Tih+hYDkkG7iVtXABCs+ZlE1jw8ST+DIyR2Wvvx0skKWbI/QghXCO8
4JuOyi+5L5tP1YC4vSEDdo8FjwPuyZrh75jHW7y0WrDgVEDzq3gp8XLF8yAyXIuoGw7XU4NrY2dW
WFNlcQkk0dRCB9khM2sALV6P3WATWgDtgQ7jGYmXF4h1Vg/OWLgHgAWrOdUbGuSLeRWUd7HHx7Mr
eqxfpg4BuAIQMcrF3ga++NHJIafbsezJz8dq1oOR70CHoTPSA5sOtzoq6k7Xc5FYq3xEQniX1cda
+vmTiyzY+9rx5syqAuS1LCqZJU+ib/IneF6R3ljoezL08+SELCnnjkpVVL32WTlcB4FeHWhVkwDP
4TRmPm1oMRF1WyomoxgXyAWy11RsnALhQTi4V1QcQq/GbqxyFnz6UHCFhltEN/icWhGJN3ZlDnoL
anVkGx6bBitUamW9Vd3BZXChRixdw1khBrZJDYOPYFuOKwAyql2DxQFcSWnsHXFveUc6M7riE/iy
u41l5mKcWaXXwgE/gAneTLExTKHMPJ3RwYcqwM4LcbgVf2V360Y9yIS63Yr/96FuH/nTUD99g9tn
/GRHDaru9LY1H7wAIssGVELyGZ3eDiD+EIucF/0MQgnJ/tagQlDSl3n6Zxcq35qdacRbkc5+/oCk
QUTSVGA5/PthgvL7F6NPoW9yrbx9KlXKqrTzmbTNy6hD7N2mL3HrQsWrCZ1Sl6KIPkJ5s9waPMzP
DaQhBUJBh2xi7KRDMQhkgRheMR8s/lbX0VkUrwyIGh2H6QlAbrSuV5WOgZX43pd65BGy5XplHW/1
IwN2e0wwE9Gn3hoG0Ot0sotPmRNgZa6DVi7jInTn10/8PjC8VABug8O7o89OdIZdcmlGi+tQ1DnQ
z4nqgrvrUIk2i2UQGuXVxDXcEwcJ0RoME3onNdO765lK2rezX9SRSe/YKsGDjX50yL6f3erkNMxt
VGq41ZVgCZ1HNp540Lu590WrwE0VgEmdip6I3XttQUK7i627YLIoIa+2CRrRzqmxtB33Poe/JS07
drx26jSUAgHigecLKaKZrrM7h/MTaFLK12IUJ0Oy4tXW6hQonGSocbyoPqgwATeTy7ytqvonSkin
NHR/ykWHJ+Baf6siC6pPy/EOKPMZG7AhSER0BoGefYnCSJ0wIS2pRAdjBJtzwpvXdvBjRPoaZOQV
blnPHemBxUCl/r5K7Gk/X8rn5vtZHJlvdXTWJrZ8DoIhmbE8Vc/XVn/NTPch1jq+CCHiC3iv5aFu
xj1VQRwivjRIxL/zMJdBNa/352TWtpcAZExnsqJDU9WbmOfdkUp9GMWXKss/5ioDk8Y0MlX1NTgr
pGH521tdm/Nq7kQsXpMJNSQ6BegiB4iH6mjMoIScqN/Y8eL2qb7SfB33YKC+jefzxNoqs0e+lung
C0f56Oxt2VyoG/0k5EWUkDkt3o1ulqDhja5f4fYTYuwoO7B/nW5VmVede1cFh9s308oLZyZoEoFJ
xQUj21pW3swwpHr3q0rLQxqpBboqMqGDO4IDpDZr8/qraFDVuhDdS1M9v30sazJnY5TIW7/90rZq
jR1zuk+3CwcHKXj/dbK9fbs+E+5d7j/TWNe/odsXk9d1uLsWx8LegWGjm8A03VZZEEkw8rR/ierm
0UrS+DGCZONOMYYM3akeenbcyJvTiHU4kj+detWAymjrpIX9pEF0R0ZMWua8kaw6hlwYC0Pk6UxD
gO+h7c0PXTNkx24qycIdV8gVAXNy6ZoPleyrswPSq8aJzQeqak1Qe/mpH+6prm/9YpOGOZtfOwjL
f+jNlae1CSZOpOhhXd1GWxocnLjxDl4Rc0ZF6uDiZjGk2V+oqh3hSkz6tlrT4ECbpIeIZ9+okb6u
EZp7hHD9u+unN7xDtlkolzSYo+LuxOziRPZ0cKPoJY+VeaBSj+Xh2lNWCzoR/KDR6P0LMlUW1EhV
OSQyZ3bl9TsqxmPBNyqEs45M6Ct0QMax8YEqDAWNF7cc2Ya+AGg92M7XPbaS2FN14UcW8vYy2kqf
i7F79TrX/QRp92EJRcBh4/coBtpYgHQLOZqR6x6KKoUCHxDUn8BTaIMSN232RRsidc26XKtbKPDp
sgRfCHw087cdNyjUNtc8vVtufozQx77Nitm7RD0e1RATN/m9ga9d+N5Hil/7LPuia50/FgiybXQN
iR94ad3HyYBC21gDfrHrzwacnF8igQTIuLP/iHly1ySD9ayjZoAeqJVdJA/btVNa/c4rZQw/RczA
Gmj3j/EAZdwMAp1fp+7QKLX/CNFdpXAG4xb1Vh5PcGskDJCECUceOgaYLcwY4LMk6D9AowJczqi/
mXUT+jxxFcKIcKhdzSSw92QGdMTbaMNkdhstjL56RHQAyeMBNN+AdxizdHhNVYDsUtf6CNnhEkmJ
Zrqp+yb+ULb2QRVm8AV4nmReID36pJXFjrk5ILTGh/DL955dAjEK6plLH2nbnLOFEUUIEPlZ8oHO
Ml/G17PuF3W/svOZyTBvFsm7OJsh+bAHM9jmXVTvGmMTw4MhRrml8Nq1VSFKthRGCZjJ9xgdGdMo
SVlvqL6Pklk2IrB7KtqiWEvQD3y00uLKZyUTx1zG3Km2yEKCOG+SX/mssJZGfdSAQNtyjQ+TvQM/
GVBqSFMQJCBuFZ21nHLn54F0wYNdBvG/KXfzSM+8UHt7N4bsCFJl4vyUjgIBF7NbUAPihPkphIYg
X0Rjv0AOlbe/mXmDCFaDn6h5bwPN2SFRY6/Ttn0MOitbgqWsX12LI4jYbFnhK1mqfdSdOYLANTlQ
Ix06BcIwgLouVKLR+th8G802u7fRfG74q1ZnDTxejhXPiDML8kOHzjGrE5VqltSbyE2rORXpACcv
iDn9+mSXLhI2J4saBGJze5ISobpfjHG1mDr8OMavPoWX0H4tWnBPBoNdPBixuSduBg/qpJsYWKtl
Pz0U0OgLJ190d1dCtPvB7sY9g/jrEpOj2ge1H8wbZ7QPdZzzDwx06VfaOp3lO7BQFgsfWXOfyMxL
SvtgMn/tWHkLUL38Qk9MXUO4ooTP4tIw1uwbv3UWzI/DLzo95iV3P7cxaFfHZgx3LE2yh6kjtVdx
Dg0dC+lCPIzlNk4wjqwt+erD4RMETfcF0dJu3tpucI4d04SY6wiWUZ6PEFGO32wFFFk05BizhYng
aQuGXnB/2GzR0xnHVrXLtAN3Ac6urdMZD15E00PF3QFMaDqAFFP76xoJvWvR2AjKasxEDZYR4PdX
49rFPHMpFULrE1/a9Y8RNMOilnC60t8yCdroAmW5SYPrLFwmPifg2oWYYvfZGns213HUQUvP7zaN
bI0NQ6TzrgMkfI643Phc9v2BOLTdDOydYd59ZmUCOUjgL4wuSh8zQO8B3caZXxWQDcWU/GhE+q3u
1kpnGWP1sssqMAPZmCgB0Uh39JU9mSQHWVYv1288/RRZgOyLLNJAb6BYED25aXHIc8N9jED4tMOM
Mj2F3fB5qk8Y3hZWENg7qUCV8mP9iEDGLDfrcoPprz9iwd8fRyE76EPb+Tq2inBWsh4iBNSignCc
NaUI1nk3QNfMgA6C405Oral4q1NxMmyQ21Zd2ulQg1gf0QvUUZEabnV5repV6VntnLLcKN8Ne+CL
sqW3pfy2W72honHNkDs8S4im9aZs5fLqgthavcw0Zg/fMK27LBbGMpzOfDm8nVHdr1qRWAr6HORK
riPcPTsHoYNVPariqaqyVw4v42tY1is44rrPZurFC+RPDSftOPDsmXm9yhIl51Y2GjPPSc2DQ4wI
5CimsoBHDuscf0dVdFCTF5nOEKaAlmsxQogWyaurSGmglSfAHSVxUR0IAKB/w+URjpz85E7Tb6at
ZwvKcpvIFpiSC6OPtzYz8JYoY2igt7VvQ0zHjF49PBWOJcVL4QbRwhQiPbkxc/bBmNfLXmcaWG/g
xaHm+WrX6R9D3jaPThA2a8/L062fCiilTYORxcihuB7W4gWu/WjhqTFbKOYMG1AIUo46HdwsK5ee
EtaSih3Ae/fyzcDmYi3TFOniQ/MwZh6g/XGYbhHTAMAQCg8XKIO81ZXqaHjRNgvk8leaFR7Hq3Zq
HKdQvMoCtkDKYmc8wLuGq9CFfrEg7H+M0NUGsV4LrzBVXUCkWF0COGOudVSkBmS3Nxs+NxQIEFq7
tZ4AA293tlVM3NQO3IcVpCFuRQkCRVxXfoy4jwxpR7rzeGIYh1TrB1lX/oMSTXJoh9ibE6O3/LNe
5zw55HySZ4IHfgku3wSihMUMj635BXwbGjn/VnJWWg7gesEfIhFh+8CcCoRD01Q7BG+2bQBGY27p
4D4wQV6tPQSysDccP9sMyjy9Hj5CLuatnhIxwJF5rSf7MYu8pW+MwBg0TbyxuzBYIciBuJ4zYl5E
rBzsNgCFxEmyMeO0+UQWQRPa6wjifDMsttL5lXq+MVi//mWZiOcRLwNKRjjuxpKghgtkDfUzuqS6
el+kVnj8uy1d/zLs/tL6U9+bcTsNVTqGXo/+uOsGBF0hhV7ue3gAVlll8ocMKWGQOc7G19y7K/rO
+8bH8g8uHOdJJyZ2ln7vHZAFXl376LQwltkApBI9b2ywq3VkBDl8T9MaSE8Lnm46JO7I54y93DDT
N1x1ATKJbVpC3McG8rqTaQ2B4kG/IbFvdtBkwNq8TZ9sVjPcp10FbpqUrxKB5OIwLosjQPDZEmlP
5YdKmV8J2mjIr5i24tdbHxaOwcLwxLOW+GMSag0ZxuXqVnTrvlxBHjlYJcr3D2IA9Er0Hyn7Pc9b
SNMF3nBybKc7WBobmbD0zJc6vhrw/oH15gzRghIZIngkcqww4Ra2iwPJ0KRTUUxFauUtsJ3Uir2i
9UStv+obywCRizQDgaqRnbBMwLoSArRW2Tv7UjMsNaf6rpIgDBia51I7Of9Dx8q5hx7tAgy3fnoJ
/AnAoMMDmLqF/TUDhngBWg37ziig+jcYKn7yk7xaQklqPALylexkEcv1WOT8zKNCzFshg+fWyu7T
JLf/ALAf+Y2ufg3KP7urQCN9o40tEPnjXQF+BBeuGDc9iKb1kD3Qf6DHn+otO5NrVVRX9SF3sNIz
sN37LIMw0k2QKC2CZi10ADLcEYJEtwazsCH4YZzBYAMmqgJZ+3CuzEoRdnsqNkP+ViToId4O71uH
H4vUGjHAw/5t33xEjk6ZpQtQ2x5ErbKtOy2wkI0IRTanTIMjlekwmXj5mG2jWIUHE4tP4jOIdPfN
E3lwll1v37MxPhEZAs86vkbaaLQiqyEdvwGl55+xtr1aUbU1cFj1Caymlev3scBfcbXK6kKutFPz
JTyUSBDuK/Yx5OCGw3PtXbKgBh83Jv8jMDKIQXltAKdLx48jUsUhjljz+yavm3luZv2nyOUvravi
b1bZoPsUhxJJia0Si1+lC6HV3hcMgmw+nmm/BjdKNyBM0prh0TONl8Tw7OuCso3N9JBHwQst02iD
4ADlOnN4G+9osebauAcBhi+WxOZFvF6695KjUeFVMTF/UX3Ta0A7pnq7c+Y3U6qHTGeCF4NbzkDY
O64Bmkk/KsiLZ6YTfEk9wKAVuNhOURJ0JwcAaqQaNMGXCNIAgoF7w1Kht/6xZ2yG4zlL+ccMK5sj
KJiyI1a92RE7kGgjeuODw8Nwz6Nw5Vtp+ZAkUXuWsUJCSwdl0B4+l3nlMbahVqMVzcH3nc/XVjbI
1xrgjz0WR9i1SNuA5CU8ZGRLBxDXrUSXGXdUCktXLn77x3//63+/9v/jf8vPSCP18+wfmU7PeZg1
9e+/SfbbP4pr9fb1999s1+GOEDY4LIQL9hEpHbR/fblHEBzW5n8FDfjGoEZkPdh1Xj801gICBOlr
lHk+sGl+Cdeta2+4O7EqAEl/38QDYLhaq1eEzhE+z762xuK6j/W7IN4DsbKOaYXVCdFukGomkpMc
g3TtEK8c5FLtWTCU4fqqMhiHzQ9l4IhPARJhbsuMKBbRAtGYFAIhYCaigx977+vIuEyTBcM9voM8
MbJnp4PI0v7Ip0MfNdUqx6QHRqY/W5NKfwKZfroRLcOKXaSyQj6S015NqC8Z0wBQU2Czv7/0tvXX
Sy+lLXFnCYEYtLR/vPSgx8uNrlbyoenCYYMgsI+sKXNcprZRPlcxgibTcqIbgYMuHbs6k4UE5glQ
bYY0sV9bVZln7NLAeTdOxyaaDd5riBUbOyHq4DkJK2sR8bg7Kkhi7ssCPBkDYlMfRpA+4/LK18kU
/NPI8Z5MmQelET8ZDvSYmdVwp4OI72zbwpwLSIP6D/ely3++ODaD1xdXx0ZqiBRS/HhxOicuHaTO
Zw/XRbosBHD5uf0BEYr8AkXZ9gKo/hNNh2GdGSua8qg4WSFdK7sMBbSKrcB9gQ9YL6VIM7CmYWIK
shpiDUI0nyxdHdW0RsRL8T6LWP5RGAUkg4oOpkNu72t1Doy8OiPRfoWAvXjIJzb9Ety2oDuIvT3V
gTIsXjcF+B+plTpUYb8SEy8/vGZQra1CG7g9ns7hnIq2o8rA2u9lgDz2HjgzeBdX89oDijBoHqBd
Lx5+srXNcy2trQPljp+W9qQwZ2nh7qZGkp8bWx/opA5ODyx/2cG0w29V56aPzXSAp7CoRAQCMBTS
ULazFtDDXeoW2aOlzWplmGO+pFbq3XXJtXcO8t67q7/RLiy2tOwmfkcu3zZqmpXNZkUNpcWC/3BH
2O4Pd4RgzDHxX0AxWwGGrPj0OL2bqTCzWAOoZPwHgVcU5ONYf+pM0CsTzjAsP5hubb3QIsw22v7g
C68/GYGLJZpRQQoyio8kAXtViSXx2Ks8LJ1WblEUs2ZSewuRBAjtnTKCuExc7qkTNVDx39ZdB/NZ
7K3r2kGWzcCdZKO60dwz2zH3dGb3MS9nWTgg2wqBIraxnWh7a/6LzbXCrvT6P8w9P07708UEAZS0
mXRcC0R0rvzxYsZBxcwkZd696usBodjUnZnAL5yt0HCR9J2ayzZxs+eciSWtdcmiqgKg9Dq7A8Mt
iGcRRiwcYI/bYlMjzjDNs9U0u747AGR0bDXE22BA1dD4gNPJDOBO88dsXsUm6F0tll5MNw5n5Gyh
BpYabw2IzoTwEoDW3bB1No+KAlw2nptcJPJc/v6quOovtxi3FRPKtEC5y2z+01XBisr2syaR9wxy
uUc+CWaA2iRGCpsCbxVxovoyihZ9cQnlmCzeUS/nEDQgumSqA38egLEOqOSJWtlTA/Lgetks6ioy
wMWd1nNKBcwF6DkghezvxZQxGPlrpQv18WZVS2SnKQbpxm5yDRVeBFKM0PA3VNRTXecAoRQM/C91
ZFdMrqar8WRHdUPtYKltG8/VRO89U/5oP2Aahq6I5Udg6pLlllrCEhpbXgUZLmp9Z+3adQ2BXNs9
BNqaboHhM26nYhVZ9bjJBBJVpnqW9xJzBJyKYE3Bjh+E/Q6S8YUza2u3f7AmAEkBIDJCt9gpTaWp
rRugoJQ0cMtBIizwM5DOd6a3hbh3cdJNCJr5sfH2Tqo+JZlu7qkqx6trkSCGsaIiNZgJIFTMfPn7
e8QSf3l0XOhtuCbEBVxhYxc+tb+bhwaX4XU38PI+CMzJ65x9jOoq/JJ1SDr0esnOiPyESM9DAjD4
9YIvBRgxEN/3nguElVbQTQVLhpLh44893apl2MAMBzc1QmBcwcUiu6iCTwp0tVR0wnEZFHp8aAMF
VhE/W4WTsF6RG/kRNLFINZ2K2GE0G0dNLDdTMa1APlo6ot9QEUCjtyGpCCnkZYhUs6XDcZcTIij0
rHoZjrJ5B70GWhwro6q6AofgqBq3iQ2o2xV6LVIQSUAJzLxCr6E2l995XLyDXhd+Xy91l+rrR9Dn
DADmIO/bitWzZSl9kZbr38Ut8K89QDzPXFtQCmcsPSBDQT2afrn1gsJ8BqtIs8Kc6q3JLIrAf14g
1tU1DvKdWuwgqF7azcttWO6P8ABP3WnYQuc+XPHFodb2iLxRSDcOZRs8gnPdRn4OvHWVqrdDjYgA
YAVqDvaL8BXLp2yWjqX3FLejtfCMPrnLkBu60XlrbWkk0SACeBupY6l/7xY9wMnQyWq9fm5BNA7O
aWCTnelA9aJqhmUtuJ6bcnyroway69GLM8avYzjhGiJW9Z3jw4OS2Tr9DAL4HSlDNlGzF/3oPiOJ
Uc4jNQTAT0A+VTWVuelDOOxNi3N8Ayf97IT1rvayJ4AZ4juG6fAyYGMEzQsIXIu8fUScy4ecnZ8/
5ulYQyagaNdUlGWit3WLxHEqQoSZn+uarSLN8ws87OYiZ4m6t8o8uWOlWptDr+6pqg+9ZuFZ3rji
U51llzWUO67mXpdkJ6vItuSshWgQ2A0TuSWHUUARsqmu6RVyo1sGQDgWSw6o256NzLyElYBTL6+3
3KvKP1orfuHR6ADzWntzbNPtc2nyem0ntYF8oBF0DUBxropQ5/e/GieJt31alGs4LNpl2UISLwuL
+2JCoyANEirJExAlM3KINtZJhkcKdXQQEA4gWzlilnLCEjH5fvjk5PliHPLhKYoB0HBKaSLWgh07
Vrc2ABo5XqQTuaFIigWARf2uq5oKEbiu7eJjHeXlvDaZewE/abDmThFCcSYfDrEF7zxSEtWDtBAo
kHngfAGmapmkvv2Hr9192yAiQ92RDuBebD8I10hoGld/PxPyn9+WWDXYjDO8GKRpmphTfpwI4YYq
G6s3WgjGm3Cxdh7CSwQZAN3U2Q20uQFVGDwiVNdCOypo2sexkSUEb8CSL1VhXqI2w3qgK9OvOe5K
JJfZH28WyOH3Eaj2wo2aKFaIZ0WDZBX7n9ZdEqmK9kF+RGeQcIQw7tyv6/S6juDIPp5re4hPOmis
MzUwREDOf38ZzJ/XpdNlEAzrhumflLTDfvc+UH2PPG+H6dNbTrtyJyQpHnkG5WOQeMENwK0RfJm3
hz7x+cLuefnzZEA9igRJ/vT0BwX47BApi+Z//5Vt86d1jjId03Hwl3Mwedh/2XkCaWpCaDCMTtcF
/eipCkzofvgZPuFkcsqDbSdel67H1n9W0zu+MpFK9ddqH7yN12rGdfgZUhs36zpq1EKEZQaOpiW5
OVPlhk+WAJdLniyHoAZxMEIeiyw2g3vDL9/OIIRgLzoNmEfmm/ZimM5udhkk8v7Ddpz2DzdPiMA7
HdtgGxsLLl2bofzj7dwNYx9Wo4g3gweol5hziLK0I6S2FRaacCCp+27sIKg7AU46HZ+R9FZ9uFl4
hj0iPmT1s873oNpoAcoQ9j2knAIQTCd45wAFmgcPgqXlrptaqUgHH4HgQfb+IbAZtKq+9886EQMn
bJpfWLf/+3vAmrwLP/5cPLyOAkuIbSkFTNaPPxdQi3RAJMvfXDFcvJhfPTLw7btHy88QuASHSjUd
4tGvwQOO+nbIgGkDQfUslmBx9HULYj6m4Lb2Lb4ewOUcYL8A6O678q2dMGFOdb2b//sHH1ZNPq2v
eTFUoR80PxX/tf6Wn17Sb/X/Tr2+W/3Y5194XeH/35ocw68VXvh/ND9b/TAuPv3t2y1empcfCssM
K9Dhor9Vw/23WifNn764yfL/t/Ef32gUIBm//f7by2saZshah4/ga/PbW9Pku+PctOEV+e7tmz7h
rXm6Fr//9vitf6l/0ePbS938/pvh8n+CKQjTgDSFxW2uMFj3jZpMJv8pORZI2HBbruNYeBbAYtkE
+FT5TxsTnovNuHJNZgrM+oDNTU2W+KfD4Ux0bGwvQfHG5G9//vo3T+T1z/ZrzyQcPT9NUyackrbl
uMqy8YU4GPV+vEVZYxjIus+R4hJVoF6r24cSoVXs0lMoEylI5QCVO7O84j71PdA+jcMh0y5gemLZ
DjCBv/LAvTGfC9dZCae65yJ9Abkx0ChMbYp8hPu8fXRtM55xN7gUwnnoGgiFArRdBaOYwy+ukUlk
P8WGxFPIrBowpuolAy25YWMDO5Sg9bfAhQnqwtDcmXhhI8zlbSqoUiAL9+OI6PnMDrJDXDjRzCvF
peQ1EAk9UOVZ583BhRPCWc3PiZYIxNfjGuuCFYAMe0s3/sKH2GdlfEUmnb+S0K+ddZWCfJw1Ay+N
tegAQQWZe4pw7rYKAzZTIXKo4dNea1N/SFk4G03kmHA3WxtG+Fi7Mph3yp51OgpmYwm2uy7srTXz
h3mhEZn16s8l0ul0ZUMxRuWz3grwhsb1mPNOtcCJgDVZDbswASNN3hn4ApaPl3PrW8c0HdheRc61
ZIPd5Uj1ZiX5FtK+RweR4dM44Dpneeiu89jn+BV2fWDC7Pe1wcEa1Y/YDEAk7i4TuX8GkMQ/56Wx
zsDVdBgHDhrxpOnhtSvZ2Qc6Y+mkOr8Wde6V5wH8ISx0V/ARBctQhPajamtrl6sWih9pGxzb3Pvo
e/CkM9eHYKMftnNlON4dHSqIrt8VVv7Q8i8p2Kc34OtorJmTyPEEySi9z1JrXdgp6lhVLpFv70EQ
2ojsOU/BcjjGdQ73Xs59bIDNYF9kyLpSuL3njRE74BxR6lABth8YfQHewV4d3C6vFgiOANuctAGY
QlR4CiHqjCk5cWZNAKxaxax+nXTZ2ZXMOMp40A/InAqgFhXWC41g+cP/I+y8diMHmiz9RASSnryl
KydvW7oh5Jrek0nz9PtV9cz0oPdf7I1Q3qjIzIgTx9BzGfequJHugXjT/lmAVD4L8Z7oW/x4uaKZ
fWTMjbyzASzVObeeZeV4ea1kvyjUGaMLuTFaGfJfG3zAYBWmhSen/mtphvUp1scXvJXkZz4z01s2
w7iXVqwem65ewjQWs7/Awj+tHNMXu9nOUjiAl/ZGdqrhydJpQiGSGg7HZD5pln6Dbdh4YwmMsupe
e0SwvX4zLDskczud47vis5tV+tbMnOKlu+tJrz2PrqyHdC7yd5VxkjerjfOIYq0NE2Gn0TBbrgf1
hHY0H5N9x+98v2Gp6WeFY747W3JoZRF/Sm306ddu3WWcn1H1bPs0XZSIOdfwqwDtLGNLuwUtnDyB
FeVuUUzg4XVOXorCMaK2aozQWdzkpYI3GEozEdHlXnfWdujpz2IB1KEF8YOv9qC+Mklv7gZDp3fs
h+LgxCYM8nOaWEVkbRs/FNtApKfTncpKujfDUuE0oFrurlwy5ypVMeM3wLKfUmvamTlvjQZbCbt8
k09O3FMiQ7RwNeOaCVryAVTQeT2z8rtGxQ4vLdLR16rF8BxOtjOob2OXj9iqLAFYGDYsDPW1PWgx
kAqOi1F+vn1O5RaO2aqGl0dgjuDue8p1mMEVsa7Veo+L5XJv4l92XUPW/nsTv2WxSwQTd6pib1jq
9lW0Oi4rTqNg/c7VdaUeInSZT3VWEsyyfDVVcOSmGO7NbSqeaY48q5jfrc7ZrudzhstAYkhGZ317
ubYkcxJoaZns4Zj7y7o4T6xAGVluK/VUVojXCvKG05vm07rM012Pk70pVCAzq3xoVK28R365q+cB
VaAFCCfysro2mJ1eK4X0G31CU59oFnShRc9OsfZkaPp8bDLHjho7Nh9b2JXeWsbdT+rSfOfySuIv
EVhK6/pbWdQ4/g79Lb+f4iVSpjt7jeu9cJsX4LWB/D4Vvy62y6CKszay2zbbt5Z+m+AA/e046q1T
CuULMqd6Jrom66ti1OZxgl0KxZWrQSNTI+inTjv0gwHgxVEFmaJ4NVzXPdkbmpO1qpxfM4IQX3B4
eYRR6aGNpO3XFLLl978E1genMus6X23H31LhfNIs9badK/mC9b4SiUytDj2GGZHrYkFgJAoTYhXH
MTKKGz8ebTtwZGdgfztAkxKcwkzFMBRzqzqARBLvLSNtX+yGH6ViOHNasvomblr3dt4mgILETo58
5PyZ0MmW2TcO/4CWkWok2WMlmglP58rLzmVvNxus1bHV7jF5L6+0fLxiBiTvDOz9Oc3z6bU3lSjP
mvpoERHzvAxY1Bh2jWa9y+go+q4IMzIno8u9NeYvhUJFUCG9ScSEYzI2L3emNd2ryTad/tx2vlrL
vAnJqn6J220k1Ig/l0szaYq04rjWjucI+wUy6elyqThrVRjsqkGVEpenJ+y+S83yJPrBgsqbIbbU
NAJkioq8V7fq7kp13tvF8FsVQt25cmr98qwaI7OZbdAqj0S5J5HqVCUWn4bB8ePsIWmQzpmWOnaW
b9gPz4ciwzOlFNOharJoVXI29tmkyunt+KolO0mtx/xGO7ZFfwdfrLpXWGW9KSngV1o/JMO0HqM0
vGDFtnqFNjDZKKBqWZl4nOMs99U8VvebjurHdno3aooWj7zuLXGrnZpILVwIFNmbc//JIrx5a6e4
twnOd+AP02uHsfC1NJYPBvm+MeFrapvsD1Nh2T5gbibLPtIkVAB9xHK06BfPNozxqNtfOMU+bXnH
ilr4swJPaOiXe9XEVAHK7e84U/1p6mGqWWL0hlG9U8a4gcMlv/VlPZT9gvGGrWYRlkUdnFjMzR3y
eX3TGH5tbuWJfDLZSJGQ2hY8njlrQcoh4jED+kqGovQ4W1+Y0iEF1UPX1GtvTarQzdwXvdO+1Eq5
Hm1xo+CXBpDw5rQQ61Xnfmq60svL+cc+62q7DjFNllnPyTS8FLaJZDS2dh3iCb76T9EO1tm+15/G
5dWM2y/ZWNJHKHKi1LD1+Ww5RDrZghY5Te+TrUGEE4lZyDCW8XvjKniLfk9YBpHOOflu3w67ZIql
L3p1h8FutM5rikbWHHyZJV9a0eeoRs371qV9K7+yvP+1GWaAufSuXjG9mbPqKsaIF2pL5W2m+tqM
4jG2C/zKXTeqLM4n8Xu26MjXl3jVyccogjYx97GmHBM53sabcuxXO+BoCjfqv03eEXXiO321crAq
D1JXPop5uBeJOAwFmjnl7BDU7AtWYliVy5OjAek0Sjt4GIHUXjoNjOY2nzQgr5DlQ23PT1q2VcHm
qGmg5x1B9sg7Xcf6ss58O0fjlOzzQ6eZjACJqSF5gDNbt666Qg8So3tuaEZHl71eP2Ztd9slhgSn
Hq6on4odqxpx8Ku3qMuNVpMlUBrzEPSSaFFT8xDadbvUtW8Ht2W+CMRq17hMd1w6l92ZYIGpkl8m
PtuQ2OSbXXUnmD1f9Sja3aCsT4LzkVkveI1h63uixq/mllRTgoPOL676NGK2X7vrnYorOR+/IOja
iWfkinLXp9PjWlSnCqsFD7IBgnq9JcCnV9Gm47QCzxOHk0S8iEa/KYRde4urZ2Fn5m9bp9vMYPje
g5P4Lnkdm6stFHLyZaj0N/xLapwYzLekL2/0KZ7JP2fWtqY/ncE5oivdl2yB6YaJSDrrmVHgu+2o
n7nzzQ5wF/c9H7XNzswqrx6c3061fhqWdqWNUIREjR4gzaa7AiUb+yTzLmX9kLrzsqrGj7TmnxXu
m9H+DIMh/Kqprow6PZjoOTho06/UzO5HfBBQGLUfakP6t52ubF/kuQn2Ipm171bOscw+sDvPMAih
vaZg/qXO8jWZTGTe1g3a7PuS7JSm0SsPIPtNMDBpugFSkcKQa9PO2vRv/Ny7ywFYGWvslVCQ5cR0
BcLTbV9Yp2lbQ7K6cWQKExt7X2e4i+uCk7KHiQkuPTGk55oy3ylqfpe3xrspsruE/ddSYERhL4VR
wDARtWfsO6mn4YCBkMiDvK/upIQlPRFfsyGU8XD2gF89sWThc9iTIg9kkgQdTNPWeTcwM/e6bfuZ
nPnM6u1Qp2OeRGZaHqN3h2Pqodcs9vpMrnOpjTtLlXfOivy+7N9jdzo0ML4jQyJXKwdY1kt2PXVy
CcdRVXdWhkOUwcx57cxwUJqPBr+rg2HDUKyFYpJu70ZG0vbUG41GtUR/rDr8D1wsna8N5o6rO6R3
dh8/MdP8TTozvsPyLFovo9gwnC8c8B6dSX+03Dp7QmnxGsds7QT0oNCL56M0hwpvHX04mC6HVO1O
y37T6lujG1/V1Civ5rP5aZytSBjRZvYBVmjEoOKWOZBH9aCUTxmBqnjZtAQG6il6MnlL52cEycpq
kshlDTo3Oxpr6kaqhT1AJ89ZcotzBoGtF3i4xAI59a1NRlMk3WmA02KfCn61k8I3Hcb0sOJZE7ai
vFWUWQs607mdZ2fYJ6KKrNzNKVp6Uu/FuAUOS7+vK8u71dvTgT7xYKZpHG6OU+17s3jL8kY79hVd
PJYM3+oIF7ktCVqbXaSKrW5gi1utESza7tdQQTvqnXCl8X8sqoxg8tj6YFiDIQEaaO/dxPjad1Jj
2xMbrrHYzYgMdLF5TWbfp2sc0dY6Poq5Bwt1nIek6EVoOM0Nfal5+NPiw4sFggkfJmaBt0txPUyK
DGEzOydXOc1sr07ljkenN2jQ21V5HmLyaaSbBb2bMZwoyaA25+u5Fr8ZM5dsZVm9b4sqQaho0Fgn
bjRMRnvsLdkeodaVJWvJf1+/3Ki71muhbXZ4uX2u6vZoDev//bjL3Uh7jnRj3e7y1L7k6M4AI/55
ycudIqYiNBZxdXnJy01zJzFotjdvQ+jsx3pSn4SNuXBeweow5t2Am+EMAT5fAZLq+SetKGbHVfwC
8LjODvgt4SkE3R4C5K0x9gcH2AeLexR/k/ULYvln0W4/dr7+dHoPp3uNg8HVD/o8/2xFzErQpE9s
Yqcq9TsX+c1YUSuYmiG8zdB+1tWnp0yDvlWvMadrfPmNXb8dlSW7gMRpvSNFzsjq2m8mHVP10U39
wWlVVs5xPBbnPxDk/+vSViLsl3Nn+9pkT/tpFsHlzsufdByraJvN565YlFBq2QfOqtZRjOUeBU9H
u2p75YJ98KKNJGAhh/aEkYhAravh2GkT6dV44w3Hy/WWHv/YTnuiDu8bUxW7Ia86ACsikPDdYl1I
02NhlXWom1Rnm1a9lsaWRput18duU4GM0/x9c9LRk+DCSLN0ODHnP9r/XLLA/yilEk7ipSpODpO8
w4pupdbyx7LC2WfQbxTb/EZCbuoCnmLyUs7JaSiqYMzUa9fsv9IhfrazZZ9iP6ItJHAHM2kSOJeG
mlIfDXXaSTzcdXU+mzAQfax0oWGSSzEJSBpyly0d/UxQpjQ9HBs0Kb7Lh42bOvGHVoOVR6tvZ/fM
mJm5TuFo2eHoEpekMlKf7fomW9zvdiXuESbXuUQwzzqTPg5suCqTap7s+uzrcb8kE06DHb51SeRC
7VOFQnriHID9UeJ3IRNYr5vSd3UT13o3ci5tiQSji0FTELrmhrhzarcLGIyQS7zXp/nGXTQwTWbX
Wxltg3GSEQGRqVco7ZUh8l219OijO5V9X7sl+/C2SEjuWfKJJNl63kka6nOWG1/T5giuu/KpmQAu
m/Jo0kU55dO6GjSGWvyqKhLT05z+Yjm62q1h93NEqMVnjIG51+exGWRtSdbsQRdERxp6+7toV98t
laOzkk6gjdPRtEAEnJrmZ3GbG8JHSg9jGd90moNWL6tXIto8DGYVLk4bKuN01VXxc9NiiC+M4jbv
7MZv2tsVPuauN97WOH7E5LT22ZqOTX43mSmDiwH9WGqmJnWjetymcVfVG/XlcDYHrF7jyQkXFT+7
MsNuq0+zp9bYTRXMbNnRBVBwcOgPk9f2jxvlPootrDB6iwHeYKzPqcnibcg+CaBfpsAOEC3xPesx
Jxu+DByKcBHoQpwWvvKmcgKAW5DJdQ60+dooyvclnvqjPnBwwsQIjblFK5emPvL22Gvi9Htd9ekm
M6gedZgNBdtY6bivcGB7Dxn605mJYVvTBkY0/yKGws/H8me2hlfVWHd5sX2RGIpRG4KnyGTqw7x/
PlTbI05AWuCKSfGNZfVNoTyjLkdiQnRiuk6a10/mSWS7ssweKlvcJsri1Uw5kMMrBxUhizHslfEV
bfpRT9twnrqDgGme15jYCluFhjdlqEIJgsEX+3ev6NeKGodNl9823epRoV+X2Mt6aIx1MJQbhoM/
3Za9Jfmdrnav6AfaoG5xhhO1pUezxYoGOTOSM2GDzODfUC18qdbZ1Ei5WozpNk5eHE5EXVKFOHrn
txg+qi6JJdgzRJY6PHaDeDXMHEJE/QhxOhjKmT26OG0duYa9/Vjl/QH3/Y+iWwtPZLHqNTrmEWMx
vaUoMXftZnzGuVVhZLBufmU2T2laPFZb+ztlodBQwbRK54t4vC8Faw6C/GWIbSDMzy1bPmMWBVWt
fsMhwi6BSaBtv695+z6RMcI6FQxG3fhtA/Yv1aaK4Jf5drEVHjQ37a03lnyPgv4JbTsiTN+I8cFy
lOdGzPel47y3cZH5Q4bmcZ5cVIKgZs6y7N31eapGJ0pWJK3nUjVu69+jMu4EpE5Pj/Xnni1gStRb
w90aT0yNp8LTbzY7WjNawXxLrtn6ItC2+1JdPMX80tjC2njyOYKxkbuZqN6stb5pcGgYcRrI5fZg
GRRlG0jxBOxh4oU7F3eEK8x8FeV2GasjvBY8y43rTBUYsun2Y5eTsNqvB1OHHFUTNAi97m0WLlyq
1kucTAttakORYM40d1rv2SVftykh6osiBw9ZqaDL0EooeLZmuT//i9EdPbmYnvoWKwKchEgbU3Q+
KO3WtqHM4Sukb/lGkq071NAs1NUbcvdZW1Q0/VypYVz3GI95Fgrtg1lWd072JbF+vjay1PVMU/lV
ZuWbnjnn1soNnK146RM05vPzXDfwL6rs9nIijSWHfvub4uO5yuwmTJYyyEdBj+bcdRa2b/PqgrYr
mubbQqX/6BVvFcsrMsySKRY1u7LRLFqonWSxXWsqfZFVXDEe47WkV+ocMezona8x7dqlk/iE0hSQ
gH2H7uuztB0Webe7YxjPeT/MIbFDnJUa/8A+B8E+t9vNSghKk6hXVisABMmM4tdHCV9nvpMAhyiL
SAm9BDYq+IKJY+5X9g7fsq0+iM1ns7PeFxMuoq0+xykAh5x/U+O+TOWjOckmylYniGcLjdH5d4r1
efUYO7GvYFoQTEuaUEeux7g3WBSK4rc5W4L0aCcqlvUhwYfWKyc5Re1ksKFq2mflEKI+zMd8NeNr
c5qe5xKa0oC/yta55X4cssIbxEkrN6I/LBptl/E8LgwmkCt16QD4JByPhD2Gbpu/ZV2DqkZjdFgn
OQid+rapH9WcvxBPiLlaEYMznFfIbnhTFvlh6U7hOTh7WpVEoVpSh5ZOpXkcKriXNSZcKTEGS8ze
Kpca3F3DY3zbzJX9x/Y7W/UZe0XWBEcQwnXNQGRSQwDuBKQNFmQ74gufpcmdrVwEm/jcG0nhHMfU
iebSVok0TJ/7iWyHoe+jfnRfN7Hu9Hn8mhADeIuxrZxzya1duveDBko66o9jt7y2unsjE2YZZaf8
ArE1RT1httbUWIwBUWKpwT7LhpZl62eWrvts6wqfNu/3Zm2110t6VuZ8uPlpcBttNoLZzUPwdbiU
2Sewvc0ptAGmjwgKtLfhjKawbXwvjgiNyuaHS4siRPRCKJ39gNZ9lFGqNS8p4SsNpMaz3QhRgT2o
8uYSw15Bi1BMJ5hcDnGiEJkLyqQLukrfdYY0o1F1vyhvnpONLnfYFHQ1cPmccv0NV/6r6o0IC39q
VzdDrqpCZ4/jSNR6c6OO04sK+85DLbRUIT/vyU7Ak9ZmvlUavHcmzPXoU1yv7ItnG6NSLw0oloiG
tK1uIRhJA6VNGvUqxaSIcPc4fREtTu7dnLghE7YKgPzD2KwOVtp0RERFPJABX9jZ+MelC/DaELE8
r4E506czgzo6g+tlyvIkCoK+EtY8t6FBK1IkWG77QUbnTk2Tw1gtgFjyx2nFjrnKa6Hmmjer1fMy
F2uU4TSN5jCPTKs91IWAhK2uN2sz/NRKZ0bKoEcGOL/avqgjc2krswHzsuyTCJahkkdHip3S7lIz
v7WqQqMycX4mksl7yVyvBq5WlPMKUBmMoOeQj1ZFWLv2npRkMRa1IAQlIVhXc1+thf94n8iPelrh
Z4+hi6bWH3XE2Ezsw2Gw72lon9J4/tAKx/bW0Qn12hl3o9Df+sped/E4Jb5c+vehBN9SsykP0sUo
QnUa2JzUW/OcqBOL1k8dVj5dKa6VNovkkhqA6jmhLm0bwqjElIegmP1guwxxegzhstLZt9tAjW4u
QSWVIbKs79kQdDC28NRJHwJowVaQw2oL5JB/d4zM/LnOn+yStlkDCfD7s1mXBQjIO2tMBPBVELBy
leEd/8XMW3QKYxFrIZbkGfGK20uiYPJSTZrwZ0Iifat21mASy9fZYcU3K+3OQS/jO8sxYfISAIxx
6/IwmtMW2ik0g7Q5SXfYt727ebHljL6q9sFa6cR/aYr0gdwf1sGNg1XdEry56zHUHIsA00ycSQUU
k+ZrbOv3xkJ0c5yBEkIAC1wbBn+SkQ7zMuVTHaSIOPaljNWT3u/UmuReQ5uobZ/sVrMDyQJzrLby
huUBavF1Zd2Qiop8jWHmPrcVE0m7IXC3kXo0LWwyrdWv7D/qD9YWOJAgL8IxnoymhiUbOmBVHop1
vUpnpOMV3MsQk7DD7LLF5XV/oJa+R3nU7vM5vVZ0pg1ZuRwy8spDrHPgRarbfnMoQywsQW3IwIs7
xESCFYGZ6xlyH0oEo18iR06EwWVj7+f4oHDSKb+a3j6iwy2itg0whT2JpF0QJwKo6D3uL8aaa0d5
jneOC2I5ZOOSRjyunxrkietSyIDpGVKy6iFLls3vFPs6noqFIS0nRiLCpslJKY+zx3iaKTwcPtmK
4XkHU9xjVLvP0iLKmU56Yz890MdGkxBuqOZMamVtl0dZNzt8QgatvjNrBgstfbZHbOrDLBP3NR6P
YDhk3yrfoHNYilg78jjIvGObMVzM0jRHYsUjiewxnY9Utqya8mzzjNMxQuImgqv6KTDDboY8CbbU
Zo1V9DFcQUSMJL8xa+3IFvrQ2tZB2khYIS1jnm40jZdb1JsxgjWfZwG22V/wf+q9OVUFq3ruhCp7
lEX4ZdhgNsaMpT3OzCMTW/0kb3U4Ta1yi3/lKbXtZ2cloymOy+JWyX2zL6OWr7RPmiQlVck+KUZp
MD8ADoEacSg6zYdytPm5qO7WacPAFntVhjueGIc7eLqMOohnU7G4YXfoMt+WY8JwiY6pt7dwK9JH
3al1v0vqaVdmLTmxMQYMpqI/d27zINNxou1AiS6l/pzFXbQZ2+AZDB2xl2wbv8cLbgPzj8RQwVKu
t7tSuTGUEa9kDcCgUG4gFcD8WPobbZPgEvRwkHey7mhuykeX5s/OLwD9U6m8zMZ60BvaPczXMbhw
2XrEjz5LXIDJeCkI+jxjQUwcpg9B84WmGlbIXNxLSYqfSworTRIJY6tTWaFhKYwH9flVolYJl1qP
1q3tILds+3xt7zHs00iFc4krwATJ0xvLAUdyblLXkNEgqPY0/H6rvrRvlMI+JbkJCUovgNamtwz2
ECEBzsJhHgNUXAslfQMdpBPBbs0naqXQJsejo6h9o09DJh9Q03FaQDTOdgGtvKo0v2K4rPidJYdg
1ECy2W5PkiGdj+HKp9WQ+WkaXR3o8hdre8t8Uv1WB6eDnZ5nXqULEt/c6RplaCyDuU/3Mf619LzU
v8Ukd27ZdFSH4TpltFSA8p1eawEzyzqgpyOFsjDiUC1Ysc0JWF0CfJuWy/4cI8jXMRhhz65OcHOJ
YplIKIRqsjfs4Xei5sBcxW8M8Z0A61tc5iw9tLrsOEGJYR+I7NT4XLP51iWTXlPzMEYhjiBVPiMM
e8wNYMt0zo/xNj+vfBtNju9r9jGaYxui/h3DFGv51LLryKjrMmxWwaEu5/PPlD+MemXtKvg/qjrd
xa4b1PxqtPvVY2Eso9duabmTjZ1gPl18aylTHmE1T3G87KFNvE2M370Bniwz4eFjy9M9lTTePfa+
TCTz7qb5zaDqZZMRSznvD2rrxcn0gmPh9bA6OJOtwHWzrIRfNxXZzeWHteoaK6d2cjXxHVs1FS21
P/Wt8yStXSp1K2ry+W5duxvXHS0PBtIeYs0UxoC4RCRow84phu9CnQmHW6mAS2F3ZCoap8zG1rki
M66zlfhYqtrjOGJoUxcMCkXOph2/MpjqI8AKfpsxBXDS8qAY2t6v2DwNEA0/W6p3y7HHsDlvS066
sO67R0yBMBsq8x0pZWR1s2OaC/0k8vvca6rhh1EcVrE6xKukZogETlevbnlMVP1oLUy2yXqFewsj
xJIccLw0K0M+GLv+ZNkdSIfhPippibOsHL6hdtFElSNlgLWOO4T3WBIPGDCYmrJrSFsR6lkzq3z3
yWIch7Y59CgEH5wr50ld0vo0JAiazsHfQiaPlv5jlflw1+TbfTKhp2+yAPPQ5WbZPE4ROq4BbYMO
6ddbodf6osO0qcLafBzIxdFb4WdOIrzOGmu/GxCrkk71yxrMh143Pxuz+JVUCGOMfBURq5q0H0wA
1p3uFvkJahT+7hsFZ1OP5rWFVsAj+dQHZuoDYcuGiGLnsLSvxbAth5iEi6MwcZkeZHesWt2f4ulu
bHWC9zRKzGYC8GkJvwv7EfusxNyhI2/8dWiTsOsM7xwiHK9KcVDlut6qdn5VJmOPH3EvDtYmbgEO
QLPxJuqbIO9YjEU6dfvRUAf6klmEIwi9PxDD4ifzQIE9D1dNlsffacWIbenwcrPcnWLF5S5mvhQI
TQmnjlgVwJHdYsY3Cvnf3qxzGDgyJ8TYelSbWH8wyganht5AO6Q+Zsyi9osgPw1V6bFB47DDU+Mo
GewfVce9VmwtDrDveFZBCE1DblERC8Uv6lk9arrzkbfAjmtvlNFamQwPC8trVEnXMm6hakwj53tb
+/C7ipMrshd1G9IgdsYPolfdXcpKU1tKFayYPSBNGneFvhCiUhpw1hD1eGbtDmQYOIKl5L2EUuFX
2ABEzN6xHMwYA3GJ4LhM3A1dVdB1q/42lR/S7NRbdZLhXH3Gwixeyri8z0r90yytEA29AhgrG1Dp
sOjcaErnh5JDAUbt2BPXcu5+FVyKrO+xH1+VbnLDzKqjmPxHRqa4D3fsy6Ltv62kojB17bMVTns7
jxo7pTzODZpQ2SUH1im6qTp9nXOF1VeH2le5KLbOHed35oz1jZFlb23DvlwBV2dKXXvlUBwrDuq9
7hhHATPpoHfU1nOzTEEf2jrl05ps7zrN8GIzdm3zIhQNU4xs/BVrfRa6Bfl/Wh/7MRCeT4X8M/dt
uSuGOvXdcRwCF39hbqdAnrC7CW07qhSO123GGtmESIJsjw+r4TWH4rTn8+eMIexTy2JjN7hxy068
Cqr7wMaITyQYgXVnmNhocJCbmhE1tTtG42CRtRNjHGam0+rZLE5nofhxNWsR5EP6XGsmLkCNAXdW
08mf2hQCilNWPrgkXZjo60c/Vr/HYmkhStl3TS+MHfZpZlQyd/AhrrwUGSXgvNUv08z/zdCnLSjt
5kaKDoxX27B8a+cnIeW274JKDdZS55YuHszCZ0R1SN1k4Ysa6cmtloqz3KyOl0vgKZA1//+3aXTv
hff3gev5Ff6+TEsphHwlHeuTmtedf3ng5TFtZ0G0u1wHx3dW/+87xkXLXZfrCNy56/KE/3Xx7+v/
ucdksdGcw//zU/z5kH/ekf1u2ML/fUti4B9hE5Benqxe5/g4f+vLu//5IJd301KrqfZ/37hVCkqI
y0M71A/9n//fnxe/3Pr3VS6XhL30nA8cpAdXvieWMR2damgO6KS1w0hoO8tM1h4vl2K4D38u/b3N
2TZco/5ezyFZgar9zyMvl8gUa45/bxvikkCl3Nhfbv/zCpd7/zz573v9fd4/L2MqZ1qPmqjoEcHR
w2xSccBdk9u/H6TTFCYQl9f6XxeRVfQi/PtqdV8nkbaYz0U105rLQqyRM4lbzsL6ePmTr1vN/IE/
/9z29+rlUj3aV3ZRu9E/t1+ef7nt8iJ/r25UofQ+NQKc85v9vePvm/297fKQEiALBP786H9e63Lb
Py9zuYqVd+epg5lio8Ts5X++xp+ve7l+eal6avPN/+dl/jzoP73s5TnF5h7dYcK8tLHG41BTlqmY
GtB9cRVHaMZo5z//XBXLqJfeP3fPyDM3J8rdM+Ii+v960uWZlz//3CYaiSHFYpj+33f4523+Pvef
t/pPj1NdbG5hdf73p4Vf2B17MofON1+eYLQzM8B/XvR/3f/Pm1yu/nu3gnHjfs0xS/9P/4L/9Ln+
48tcHvj3s14ec7kthUEWzrb+M2WT4cPzPRv6MkLz6hmJv6NWej/eIeLKoj/Lxay/KOZQxtt1qrW4
TbK6NEB4xzQnTs/QCztlBwd9qEKtKBQgRVo2S8ew1AU85YT7GFEd7Jj+9qcVGtLJPF8CresNWmyL
2FC1MHd85xsNM2IPY+kngWZtj8cgjuXyiWQ2IEcFSNOu8UxeBth/k5VEbSxvB7W5Njc2jniiZh6q
9W5t5bcRx+eUaAdSGpkmDXNYMMDuTNddA+EQ1V1rIt5Vqvh2y+VJbd0iQvwpvWppIBcR87aqcRZq
FVVSUlxXTZdieyga1DPt/2HuPHajR9I1fUVs0ATdlkmmV8rbDSFL74NBc/XnyZoGZs4MenF2g24U
UFW/ShKTDH7fa9OzgwrqJrnyMI1FmO1SXSoDLQAkth36To0ggFEYFr2NRCHj+7YbD7O+uAHhF/q9
8Bxzv078ZA7r6uy+Mpqw2sjCQMLOoGN6Q7LN5HUSgwNXFas+1zRs2FXY9G6FaTgbOB8tijUJlwse
g6kFof/6bAkKi9r2BpVuu8kG8d5N3bFplnLLAJVFNu92JpRzmsBI5SmwGxt7Ew71YUnHM6gEO0YO
DKjpzRAmuUEpGCxALEW2nTqunS2tfeyl2MrhENfWnGiK9YawZTEfvAWr+/w3uFwYT/nvcOrQo8on
To8Q/qzkv0MazdFo6UCAOzubijiV0iKZcunT10795TEDpK4zEcyr7e3iNXC1Vu6lCf1Nt9suE6RC
TiTuB+0wiYjZ+IVZct4OnU7Xkhx+3OyuSiDt0QXytQ5Q8s7SluXB1AjQGieNybxcN25cfAzKTyPo
+2rfagAE7Zj2W281pp2Q5dZDoxGR3iYJGQZbLDyy+P1+7+FbPs8rms8EK8BRr/mg262Vuj4p4AZO
2MTToQ14lqTJZp9qfzKu1pAIjesdZOaOvCnT9RcKmzF5gB7oxIfU3PjSmON3V5lY6Xn8NsgAiQtY
kMqlqdtuhJ4L9in3DE0x0QrjB6RUzPRWV1tLFNpuLYiScIiHvwKycDimfI2zAjG/UwZo1hTqQfzZ
Ht/LQUkW1nJVm3HG4diPNjo6bVtdA84WQwZr5321ZS1wcyefuB630tM0UiqYywzrBjwhPaU1Vi4/
/SFPtUQfmIJrz+ub3y066pO9of26VBQGZmZlB8ugwN7P9XtyLbyNtZRhnKqnxfDwp/nn0WP6bjSQ
10L1QacV30VnjNu1YzAGeGy3mveSXidoO69iXFL1GApVg4VozXnlkd5McgIUN4zbhBSsqIJ9HfVP
u8McTcaeisb+cSi6Z8T05cYHqXT89t2Q6gKHVm08S25LqV4anXobMeQg47FeAdIo9g1j1gM/ofxY
LtAduZvubaHpzMlUzeaCcHBAUWxrJa0R26Hq9LDO26PlGUmkG+PesBBcluXymvjqM046ooCz5idf
31aTRGQXdaiepXD35rPXpc8K9wEGewo2pxMln7qj/E+iqLwQuGpeEOPl2BcDJzb/6hI9te6855N9
QZf5So7NWZj8scqYbiwd/Z1cRR4pJC2yHc4x+hCgqWVHQacTZGud7pcvR+1UXD4V9fhhjDW8kFzu
RK7hR8Yz6IAkYpLg7BYQYZ2qEUmNAKz9FCbcE5u+GVHH5Z+KixT0LUIYbBaHdsaChU2r20h2RMJX
S9fF7zM0J6vd9pUd36NGkRFJLfnmSiHTVhxa9chBoF1LkMq3KRlLGj6phRp64Ahs7q+tTa6XTUZz
ORdZSKT0Gjo9wZjFDCOGyj4aNLJVc/NezVdw+lU5sL4UF2OlRBCRmT+NVuA+Nb+HzgLl6FG563YS
jG6FY2ZkXCO5d5MZCGm8ElYrXZI3A5XCXKHrnJbmUc+7Szcsm6pezu0I0EkUYmBO/MCpufUHrHe6
NPto1qiWWPX2Ft4qyBqHKCw3YW9N5kNDYCmfSF047Ra9CPCodKjVMA5UB9y6g4t5qCTPsgDYstxD
1zmfA/mAzSzuUq+sQqGX+9Rw6XCIpQypjED/4U1HCbOeODXBJ7x1o9HK0bVPFNo7GtwN4r4FfUM9
h7GlfXsdBF+saCTM6EVbJjRKrrOD9X4SxrpzZSV29KTs7JX2kbR+rmd9Kwwqyr0UecjSle+ZzW2m
0YmpN/lREVHrBXbbPaABfqrs8mVZZRmKfnhK+/WbOJxXs0FXAzRcEYPgJKRHe6FbALiSKS1C8vlu
mhYZTTPApDaQMo4YDkWMQiVzdlOm4S5BqfYOa//hJ+WT047n2bGDXJ8QuJb7QZTvxcw9QZD91hyZ
DSx1pk2F3gp8bnoPqEXU312m9aHV83wWyGnLPVs36kNKzLbZ5CCxb5YNz+bHIuePZIATdEskoV4D
TJDB+FbF9+Rmz1Y3v6tu/c0haVVi7VaVHUZBO2vDOVLqzUOLq3TMNNhxkh8DrsejoNN5R9qwigrD
GsMKw6vwk8/BGw4kCt4boJtR7VVIP6T7O4hhDYn7qulEQMJQC+gnHbmFJq4ZfnpNhQseIVnfF4nO
loQwIsIUtZsd//BeDfkVIPMOzQxNj0kt2WgL3Uu0um6xrp6IMWFfjhG0C9fcX3XUXRuTM+8WJ2l/
6xXGI30i5nkcD3r7mrUEsetL+eL32omT7zHr4zYgApFLn1yMljHBNncyn/ZzE28HsrAIwOSycEgg
lciwXAUTNOFHukAMjm57oUAT9YIcIn1YnHD2zwTMPJajhZqBgCBsuVMwefFvSSBIU0z2pp77V1Qh
Z9OXd6NXbtxxum9l8kGgHTSIDwyVT+W76/voDzB7boYVUMsSYMMr90ZBCFjAIfba9cbERDMT9qOf
eSR3YlzWg48zuakueANQ22AGwjPD4zK+OhJYbi29ORiS5rbMAUhw+XA1BXpOq0qeGqf8ba/GlUqW
E9Lr8TkDiN/3KawKgh4X1wIeA3Tn1C2ekG6lARrGD2wwIUeuuXWqbusO6sbqffoT2yLsYrT0ZYbn
C2rd0tAVYKGuCtSpXuJqgbXagPwWF9nlMrouDoIKlVU4mq4fDHjYwVlgVqtH9NQt9xxiJjTUgU00
04NUkYwd+cQLjkny3v/R53E8G4vcDLKx91S5PGliYZvzxw80v8GyaJTuTONHP/hbsv5hNbKFf4tk
rgSk6WFFyobub2TzPDwMYR2awC6BPoPrQ5BaFftqVd7BW8tXl6G+5Q0+qhYdOLPxMvF4NoqXYXYW
+LFUMt3Ofs7t0mUPBsdPSHsJ+tO4gCbszoQS/blDBjxuQJcX1nM8eBcEJ1/GjCpl7QdGb0xCceZt
oXtvxqQ7OQyLCSCb8pMLI0iQ9/aNmRUvzNovnkPQg50Y6KPN+RtUCrLFU/PF83nVOEtYUIidkGKf
u849FSnA406HdJv4jnbaOD3Yra0q2CanLAJBnPvGKcU2T7I/RQUqEUSN0Qfw7lpgzNMz6e+RYVKV
uVQa71bC6DfOeIcNFbJXK+4ssHE41y8gsXoHzXbbdSss5pqqHbpca4DfNrz6GQXRF5tyt7GLDtmr
AePvctNof2ZsfmZkc8QO7CAxVicylapWFxQVIyYuKwbR1U4Q3BXexseUk6/2TT/6T5U2/kLtWL44
Z3McIXkPF5zSAVajSKrkLldCICLp3uc+P471+rBagDOq/eiEhlrVRzSmN+lzK5CMzm387BFfQ+x/
wtyJKR+tLAZwDy2HToQA4hTolXWvnOXawPiZjxXRkdOyEYljboW1PJk65qWcJzDlChciu/Y4aL82
ghJST92AHTE1HJQg88c6H+F9nkuXp7Sqpi6qDK6TmMQlmaubBSvzdUkyGcdoSizsVxJ50A8q/qLU
mzmcNGPr6DM0gK09ikZslWAd45BqMAZ6+ECXF+/q3Z3iqC0KDjbNOlnp8K5S68t0tGVL58CjvsTR
Ig0CEpOy3GQ9EyEBsTmWrsWPGEwSnpCCgcriZYGkrymsPwu6InDm8RdS+59zM8g626SwTr/PUNcH
aeeGhQ93r/ncJaSLfRIx/pvBL2EVbA60Z+zVYhIBbBoPnU2be2v4iIotrHNFY1+/IMoyW4YIsPaz
V0CMm/RkIop0DeUxB+TtxvCR8CDueMuN7tDH8kQV523XIPobyvY5L+ubVHeOqu/ClT7XcJI+HLxB
RqNTXi1/eRg0w3oBCnhrxc+CJKmt1jyEsMInNoz3bj29u8P0nRG9tkJqO6bxgb7TDluSPTf12pEL
12PrWycIAW6eVjyqwr0fIUODJa9uFI4lDY4yaHICvGz0J+ifnmKy7YQOEcrqTr6aR7maG4eQSjel
Lc6k+vDoJjJyiK0Je929bdk6FMESYQor4Ivp2VTas+6P9Zbc/Accbiok2uC+in2I8Dw+sGpRJ/ng
gbUjMqncoIZH3kiZM2AzYDouvqTcbMJlso/IxgLVjztJt5DW4nounzscoEc9j/fck5u+Ta1ozulB
R27HHzWzOtJMB+T5OCSYLo0Bn19CgJ0/4j2t3Wjq9DetLI9eP5q7eF52zRxvG1VieuncEUmV/E67
IVxs68B8gSecAWNyA5upku1rutWLA5O0fdCuyhNamFHIKIdv41xzKzV8H/5b3Vlo8Lz8Z3HTt1Sm
0bJgSNbUaG1oR0J0tbw2Iiuj2CS1yvSCWtVVMOBqcXKoPTG+FTUMewzbGcbkA+uU3qOF8cl17A0s
nO6eP5ZfxVdO8TzPvL3tBkFrOzFyKIciLW9o6UEda0RC/lE0P+21t6VI24tM0q1FYw2m1/nUFuYX
QRD7OM2JegYEBwz5zqbluUDFttUa3w86nvjI11x2Q59HaZqGS71s/RK36pIlaD1lB/OVQIUS+bbp
4kgQyRnkmOzCMgYLyTIS/Muz7qJpYgWzWevtNlizYZ/ODW3GzNlB35g/k4Wpo3w24K53CN8+XNQs
7kqE4+JXh8Jqfxo4oK3blD95idWXlLJtZ6aXNUGo2vGXzXDl7/X1lmbcvXs38zblUbzgVP7MzHhr
2uqPSJZL7OPzyjijDLePKuW++MZ8WnoNJUfHFk9l363qBboy2D8X9qrwzR2x4LDu7XIubV1GZVaP
2wwBowPZHLTt9MIzihqETNLrcehEfbLs+Dry+sYkLPL0YJT6Mx5Uoqph/16EiXZk6uJ7mf7482vn
Wa/oZ55o8GLaJHXFRmdBHi/Ne4g6UCShpXTZFhh4eTbR7DbdruudrfWuOyb+D+tlrkaNC9o/NFw8
QEHrXiPXLZTCelPkfhjJpMIVrRafjE/Iky2ektXZG1fdG+lsA6NwwATgcGfxcZhozrqRrGDZ4HpU
1yi15L795eAl0I8f2zrTTH5fCjY1pzfR7UwdEgL9Le0HM1hMctLK6WlGp7Bd0uwud9XZ8tGReXCy
Aho2ZAk807Aezov1aHwipf50cS4POjdmYb+4qfNoOnWIP/8m9dddIbGglMtx6HlaEqzT3rwfLP1t
lPYXUZbjht/rgKmKXnYdMCbn/e+umRXopjp046XonJuBA8AXWbXppfEeX5dXT0vOK7l9ndEQZ+es
AHfDd9vNV63ASzl2aBlS5FoTgTrkEyIWiblbmGJobPL3q46byoZBbmL5VQt136bjSj6AzU4zPrql
OCGyGDaQFNem7GbjwVjyg2laKKr8lwGAbFud+C2RN99ple5zuzj2eIspkfpJvR6cqu/bUJRGsp2z
nbm0l8Ip5k3flYdWzfhJ9DbqGvuzMIZjb8LE+nYW5QX+21xaX2lc3/eZHfEjnMb01iUNYVinc62R
flM4SDcy4i8m6yGWGu6M+G+ttSfz6lnDsfOkFR8KjYO90r2a6C0zl4m2s2pDSxrf7igPpp89koiT
HJq6+JHx9WKn5cdiKArhsarUFk7joeF3zqbLQrh3k2ePWCg+GSE+9avM2W3U1m6Xj7ElC92jbWSj
VX6xodxGbFbTRd48/oNUzruZIzO0FqBZPTOPqNZBE9IPH0vQlVM909J+QgX9UHmTCFxde1+T6ax3
/jH16xuTI5xQlJ1sGiQGk4mqRkbZlL1lZS82f53dfttW+RW3bcwA39xXWhcgYeNwcXDHxJg/nO60
1lMUY3t1QPTKwmhPVlk9IoYMalp5zRr1yzJhYUqN+DXPUcXaI8kv6+SeslVY0NSI6bUm2TldPW30
jVznPHDdrNiuiXsqm/rTEd0H0vFbVcVeRL3pDU/IK24HN9LG0K+bm2z0kp3Z04o6jUlEp8aGbMmL
FtOzXKp119lWZI8k/fDK0yK73HgmTxcqSkWiPArzq5569rDYXX+p1vIfZhfwhpgmtnImOu7i+sYq
X0iQCdOyuetT+ZYqtK/XW3BdOpOYaA9HhsONApZ/we63AxF/i115Abm9jYeY5pPYnDidjMjO21Mp
qkeZmu/V7NBlJFPG2qndeT6xsULyYqyzR9QLvIcpzo4Aj9s929ijXKq3VubfbL9PkyflwcUPYtVr
HJIg8GZTVUJ0LePBeEhTRpQYoP6seSLq0VFtENsXRDGZ+14TwHr5QmGW2SXnatHOjdtqF3bN17kC
211Hd9u3JJ2htJjY6RHiYKgBGRdlsa/7m7rRIAj4D5BhpX2z9wbLqJ5EFnv7edUuLVs55UoFIKaX
HFU2sTRq/dZaBm3T5ojuaULeLUNlHLUSLXO3dhS6XoudSi/Vd1Vs7BYivQ+25iHHX3xvgwOsetCW
AU0NyRy7f/72f/2zuNrnPJfQN6FbZgVa4NbkXSVt1viq2ZWpFyYUY3giu4H4Gbf0oy2YPZdD41YF
jgP3g9KewMBAHbjWqO35fbarwaA6ihikz6g2rDYva9kPO8WE3k+8w1QPAJnJx3ZuPkdJBFRG9nSw
atNBGMrfufGf6y6EvZRQQx248Tp0CrkkKgKahd61cZFYmBjtncn4xQ3MQ8OEXcXxl5ULYnMcIHRS
lYSPRT7VkWBRmX5h+jziHLmC5xqiTW/vxu536puYX0SQU9EARRQfrDU76wLESpKy65OliRQBj/BN
d/122ZWBsRyjQyD6MfneiydIxPDqvcB/s1FLfl5156Fqb9ucGAaUNY91gsMdI9OhbwWQpnuLhzHo
Xe+nn22XlyFJXnZ5n1+pA1+rgA3n/kQ904QLwuKJ8KmSHnV5HBW6xy7p5qBZkKwhdOOxtg61Er/0
0rG9kZ+CTrwraBjRnZh2e7cduLMsNzAXjHdESN32uXqbq4FxaM6xNVrV35Stw40s5C4B3iY9k+DO
xOcFuxDCgqsq8lP9LVvcGz/5QwWVn/T+6kVg4Wwzr+Z4zB+r6SW2sKUojx0tTZDHNli/aYlHJdyg
zPBzdmcXWR4ZMrs8043Xwue0LiQhdQUQC2lQ9s7IaIUFfXGUuLBjPzl69TpUXhlpPQYDZRBBkWhk
hXnmLrtK4XIUmXyICUs7gfIgh4BU6DSBPTH+Ulpr8hmbrdYdV825zHZR7FAG8VXmyYIL2+qe87li
SKwmoMpYQa6ohK8arhlvkjbfRrNIWKpLb1M4jhHFq3oyyoZB1epwFpP0E1gAVnb7U+TdXe/X075c
ru6iEs+IKQ6ykiPSHYipYQV8ct3icwTk423TaJhNQczKJj0kuboO0Oa77eB/Ba1Mdvzp/k6v0CxN
JvK2K/UUf3QgLBiXNGZXecY4gGkQQ2VSkqbHMHIfE/NCyBxg56hr/k5dlHaNoKnGlgx3m7LCayas
oybvMHYgftk6UlVOjNqWpNmCDA4qWxnvgrkvxvuuggQa7IGPZmpO4PI3iU2uwghuM5fIkSdgTWap
9pArLDRsU7u0E8QOjJl+I6HdcZRyiLmmi8cmu6mFfktgurUT+tht1dIc1i7HoFHUUWoKIvkSXg5J
IobTBN5eeFga8mJ+cWp8oLp8hjXj869XwuZAZONsyI9lA6zO3gq3jL6wt9S21qm7nro6O0sX/rQj
FZywgVk79dzFZIARFiiRe7JAvPl+HdX2df5spH1a1cEuOEnLrHmpndUib7fJOcKa5SiGKyfU61ow
GhW+LbfomWtLOyATUkUi5bbQJmGe4BsryYPGmuXYL1WJbcw16njjiU1tkhJBJjy+WR7RofWuj+Rt
OfMtioVH2Cp7eyOEsFDRdWf8ta/S4drGhnRI2SvQ0PDYhxXVuQ6/cWfzLQleBolJHI41KBnHU6+2
bxtIwauzByh5Spp7HQiFOwqim08lSouBlEciEaKY7220y9bqOEKN65TlwvVEjocSnDrdvWBxD3St
0iJzFPUOspjej3rrI8NMU8X36z514sUfKjOOVL68EsdwbpWrSE3IG/SUWCvqBYpoJUBgzlb+kPYn
Ko0rYCdfreWMoeuNxwQOFeDQN/2eAAtgc6f9MWXJJVryO3V16nqx90LjprfHp6SipGupp0CDSs1X
tx/rU19zJ9sxrikeJJJZ2hux0MbUzLV5cE2cnYwVNvecaI0fKpo+dfNPzevPWHf3fptHtt3drYOj
H4cMY/kQf6Ld46uF6WDofopJlqLkgCOzZOJxtEldJjhmB/9UnqpoSLV3vxceUoVe33DeISkQmhuV
q/edFgJOB9prgzKWWWNlFlmYWNlrd2bDWVnNSxHy2j7kVrwcHaw4QcbqIyiipImgmbdaq+3KNnuU
Wqlve+/OFBqDob68qJmAqkEHFZ77Z6lgRJwJ311SD8QA+cTrzOXKT5/cpIN8Lx0oMuvPVNkdFRgL
SzBvRaXmV2GyDoz41YLUJ6g23/eNnd4mDa6ExoI2YFaZBvS8jXonPAJNd0zvfKECMf5MHoB+mwPB
q0R7koACjVn6QWLW9NDm1rOiTIq3nKwitCCfGqt7n7oLyWGZOFR5fq+JlhAam3QblyK1oPHBrw3F
zkdqHOB/W//q1vQllc7E4kx7g7NnV9QNWZ/lF45yCtFpYoPvZTM23f6B3yjnrsJX1Ld2uUstYjzX
Liy0fF/pZAv1sXXXDX5+bNAlb6yOfCS8gEvrn7iP6o3R4bVJ5TRdWqxZokfIMhOdlY6fy9Lc8obN
mYKtAFNJRiZqjQ6k3S55M5xxloH6+3l7p6/tTz6gBZFp/mjqfrxJO6DXtLFJ6OsATjDQjbe1s8kq
7RusfaJ2ew/7ioxdExc1QLOtVEi5LvmgrmA16odLd3Xm5Ia+7hJS7W6z619s0LdK893jP/8In8q3
skEeaKTjtx28J4IL5n2FQDwokEAAEBVbT/NJFuzVErYd53DcGk/UaefcB/rr0KZTaJimu0msvefg
GROr/5pkKaEyPZh2M1RT1McsMtW0MgsF/dx0h24enpTbrjsTA1KkCFOaC5HAHcPOkQXS7Xh4cBF7
WJQIf4erhYljhOOMdVDZs3kVTWT1w3hRrfdQ1lzQesWv2lKwLH3ZUhNIJCVfjwBek9Ab3ZTf9vEC
yA/MiKPwaxoNMkldaHmquV8sp3NRd3y0XR3v0hmDdUN0We/eVjBiIRZ25MQo5+NW2yooVqPUhrAh
tCzHtBU7Cmt4cyz6cd5WFeX2WXwhlOwmcdhVWMvQwbbkxWoFeIyBHtpvW4ac+ZcjlzA217sz6I/t
xgIYxiGJY4H/FLyXklKyCeDNjNVdHuMaz2yLevq6SrZaSfxbZ3h/rq3wHsqXmRpAHFyMG+6CwnZY
OJ+t9UfM3r63SGfN/1yHG3Styu9uJklDdylKGDVU//WSULzUPvcFYgrJzWUOT3MxnPwehQ8+zQid
+bNRkGvg+uJbqB6fvEX17uCb1iY23TOlhkEJ/xKpxDn4SH6ObT4/GysWvqTVYNsbLoArfsgN2I2p
tsEpUm7n2MvDKS+fSIiAN3Vx8iMjR4O33CoL9sAW8Xt6hwKFU2UTT2s0mjLUVH9D8Fi5Q5ZxWBQ9
mgMEsQsWURj0SYDp5Rz/y2tV27/9Ot8I4g2YUsM0Tk8YkuuAu1NDEDRsC4FPi36MmX0F82aeYuku
Bgybytp3tjwYJCaN1fyoLatxM6IFMlub10C2J5fCZni3fs3CIs6YrAitkSs4V8HLgOtmdpuqQ/TU
e+lJwqWBuX2aQsoz+k9Oe2/ZalL64UCOsi9S7pbsvqSBfJNw1jf9bhDGwVElr3ICkqPSaD9Khy6S
eMauZGq/iT1+FqL4kiQqc/ebu6njcxHZtMEHVWyddSCuFhCSAudI03IYNAs/n9kQCSJwsYEwwNja
XGaFZhnhEyfsMZf5M5//g/vV45cME/ACYFpA/8HX8R2yVtnJ7zzMD4Pp/ralfPWW4REWghTSXEu4
6BLeGXdZF7MOCOOq3oFH1fBcO4J4Iz31vWCk6oOVX4d1Jsr/1HbGlxHTN9jV6MSubFYtE4QvpUdY
WN0e1OycVH9crGXn8gTVqPcqDu7Y0d5IxP/rTZzYZFnPu4ag5inGPd//1u7w6rcJaHTd3HZia8S8
OTnTS/Lr9pVQNzOBEnhnJ8iTaPQyJHW6aLcJg2rXumVkX20uHD4/rvkLoelF6epTdFejXDLEN20Q
95iF0yMZQsfZXv8xlN9QFuMyuFdnh6DAou6qnVxsPUI2ZzNdkNhYOztjIoh+kG23TYbuAR9YpNsN
j38hjj1LaSI7DaM80QOV30lOeIxk+W9K4hqmBXmwqMcIY+IUhQOKw3jLEuYkkbZMWCBS/wSysZmH
+voezIxoduuntO3vrJHiFkId+DGykKIYM/RAyzc9mJ9DYG7QQZdvsoUMPdcqzrnT3Sdk3Qbm3MJY
zZAYc5UDVpW7TmoElLS3ctUNUpvVFtcE8WoFQ1k77JuaqI8RTDirSd6Rcx156XqTkV+9idOujvRW
HhMauWJqvLB3o2AngDEiv+Y1Y1ksZ/wuamAEkAk5cAz9BED8JBB6XU6wgp9Q3KMt5qcju1uhy33l
l0skDebdUuIOYa7WNnXZkLU93cnE+qK1NLE4Nedsou/c/PPRODTCJrFS+b/uIj8Bv0TnvcCg7OY6
gSspThZLaZowRsyJeevm8206IameRtQexoGCvmprAA84lXM3m5jhgKf6XdvpR3JliDbrzddhJu+m
AzC1K2JWpMo3fu1c6tV6jK38QXCmbD133BU9jfCtcYx5k9NRthkbCDKHyCQad0ILC1yORYLGWStE
RsnfeQnDDi253kCesS6rQ9YQVa2MrSslUwlgo0+7HbXb5VnM/U+cq5+CDqw4XwOjeyi7ceShWbDC
NG/o7n+y2f4dVRPFJJ1betnudG2GL6N9wOjY2p30C0gWwh4DGeCZdms161Nquy+5O+910zpgyuxC
TZpnCq6v8bJodEZeiPaA1/b8h5Y66vSWF8bQb5QvtjSmB1KfvpCs35XFl7CuAQcFla3lPZYwk8+v
eV1jP+yJPsDqZDz7TY8ayX9PR6TtMJ1njZgEekwICkyq+WxX3iNeKwDuynvWe3Ue4+b2nyj//1Hr
AW0G/P//rir4bw0I/7HQ4L/9qf9Un/D/YeuBYeo6VRX/ufWA36VPMlq9fv8pUbg2Jfz7a/7de+Dp
/6KhwPCJMjUNygosyg3+3Xvg2f9ydF+YOvoRy3HpSPnfvQe0I/y758DS/2XZrmD6sD3XsD3zf1Jz
AIZ+LRb5P5s44P8c/mdTxCCE+f9UXfpmA2LXeMi3qva3yRETrESRkzLk285x1qAquMues6o76xan
bZqS1gJSfCx50y+stVAALIjooJFjE8pSxleGxdTpg9PgvqvYjeLeNyFHr2lyk3HvjeCy02AFSUPI
XOtZf/1C+rsl3F/iLK7mK586ZZVtWT/TTZML/HSo5wZkBMg66IicwcK3fdpdrCJnRaxKjlybrWcd
CN+3Ru9SmW8wcvCzLLRDnjMVN/Zdq2kNrm3aXB1ruNGqxdtC+mEOkJVCEpMDTMT0BahKC9LC/Kln
G/55tZBv7FOdgaEvzAvdnh9GzzFAOqXBv3XYSPRPUaZ3cRkrNr6aKsvqsKwshkXOq6ttvFt1fXdc
o4gBJFAyT6hLXZvwFSGuA076qCp138UEpnk+hFOfed9+pYfoVjA+qxg9D9mlqFrJkLFz+yEvwA3s
9hn4Yzqvxamp1/UAGQqJN6CYqkCwy1ZUUbZMKFGScWK5SO81Z/kVpXbOEyJSbTpyGYnNeiV1DkVr
jnQdJe90sK4EJBLKpbwvaO+2V7aOylhDrtWd3qwvXso2Fy/dkQiwHvCCfKNeAtROumw3XUlYcp9e
+QaUrBXh3Sj4ZmTO3k+lsktfoJhRoPoajS35zjJTVI32t0+GHMvIa40YJ2kc0oXt78IFcNVw9lHC
g1qrv4N6eo0rcW79epPJOLnGmrHpehyf3eyETTbes+gQd1R5D5MUANL6RvQ4GAQSvfGndRk25Pg6
xvl5MdmoatBmZ7CGyPIJ1htQM4AhRR1pLfHS77Ql+5Ul8lOM2NwKxYMJ9xwDgwvByN7xvrWWdd80
WLZqVLx07CQIeEyWAn+JSFX3Q1leRepqOOBGTE5OOTzasYE+fPm27N9ljE1kFMBaYNtws0KPipir
XhYy27qGhK8U7WERPDJUk920XpPzdo2NLUO6uR1sdOVeszzkaY5gcojTm1HPD+Laz1AOoSeLDuGJ
V91P3UmaszzJbH6aVVLutRxd5cBysFBNerD9+A1tKDjPYptYNLb/xd55NDfvfNn5u8zamELsBhbe
kGBOymmDkl7pRQYaOXx6P9BvPOP6u8pl771hSVSiSLD79r3nPCer6OC6iWafmABfQBU4mIbgMyQN
HAeZZHDGbc54oLVWboRnQusCFJnasQoiuWs6vJpQvdCTBA3ssC5apjWTX3TDB9y/ICw2aVu564R2
GxNe8jhT/YPKyDtMk/GcjBZNGCm2tZWAhp7nc6LF57Lk2h1JpdsZ/fwe9bQPo74+F609bRvAFbSF
sPDZ9q1MyfSRw0DJNHZ7xuaYLViltp1s7pdG+N741ug6HNo0dDh2j8gR46pflQBTwX6LU9Eu/7Qa
4Romw9aYemT3cbUP8yrYa1C9IAV7qHAMzdeRzGAfHzgcpJVaF4Y1P1kRT40XIRFrmrUaq8cRvPFN
6PpEgyc71tJR9yiBwMSNgFKSJD0NLbKpBHYso5u3VPOMq6MAP4pka3mxc66dkF5FykigNF+GOhb7
chlE41BeQku7pZ3Ve2vLpjRxG+hVOQi6KS85M/TVgJXWLf3RVO9ZJ52tTWbpiXS3EX3Feh7/2HMe
Pzlj6s9GnWwEVvwVmbl07UcB+dE15LqBDjBotUW5iI5ahUgutfSkyVNfEYGdz9+BrOtNZYh+o3rv
krS95KdNVJxJVu8HGmwpZhEWS/GC/ED65C5se1C6q8ZMt2MboVEIjUOYeiPVbobuYBCZz154aqoi
W2sqqm6CyMAmLJ4tTHHbyZM7S4zlqZyagx3FH2yg+caeg4d4yFemQTIEihU/mi1vk4qxPg82chKs
i2KlzUX+0hbFp9THSzLaAx5CNhTXC/7kicbfr1PmCnV0MaIvRCIgzJtZkdNMN9g1jGezSV5yYILb
pohPHRc/UOUm3nn6kG1y1OQul4GJhR+cq0IO5hh78KyTH/UFo2rH9bbm1J1cgDjbLgjarUbFh0rw
XXNN825KXIx+On3/vupWnofwLWzGd8AnkKNk+NJPcFi8WELTLekgJUCEHQyQfmtqD84MmroO9Zvh
kQE6xGDZ0dO/2USfXu1aPvSlUxxH3KRIAJfWkITtbLj1DL8wnp9LTb8DRTGiJHZTHzN7vlPe7GOG
jyCZ9uNbpIwLG1qzN2mDHCd1xziDnDTaqnsNF+9JdDwjZgTPcg6AL4AwuEWwMwErsJKm3q4IymuW
OJ+d2cWHZWrUWW397kBNX0eFoXNK4vUrpuHchU0ES3G60g4hAMQBfto45Rd7jXidpf08mU9YP8ZT
ViPmAvn02Bd4nky3fk3n7E9vBcz644Ck+xRNhksXfvCxH9OD83JnhyDtG0Mo/mQh3pLIJF5YJdfB
04HGHNEWkyhp0aCbbC1doNkwPaf5RPS2NWj9A4kMI+lN3s2NVO9b3pjsPKPKjy6bcZZ36dVN7EuU
IzZgqTapRKarXnhAxLRae2Luw4o3te8Jo6YtvOsCL1Pa0r6cLJ7YMGQ/dvAjZRLW90x3R6YWDWE1
iY2joH0TAx8dCUmCUN8epsQxL2M9YMTUdliomVvO7IE9QuWryJDO95wD4Dqqku3EJCKR+AvmSuI9
L6OO4FD1rntZdzWXG4Zin24CajrYjqpUPohbhWyg3qtcmWsBZ2Vt1hqDxwAO+8QYA5RSzjMDyx3/
WE4PyUg+Ug0a0CzKZV/KtEVfIDCFy3RjEel8TIQgnGhmtdTpIfM/RK9h/dJFfxsYJV5b+jr6uV0t
q6dQmt4DmaFIZTFo1Dg+EDRjjohw59ScuNfDRC9PiTC92fluEtI9FEVIITcyjwooRXS9uXZ90hNZ
RH448YwXg4jJdQ1A5pSW8jMKEyJNo+U1Jmr1VCXI5rNTQLr5ij7peDBDLk2pK2MjVPZDOeQd2xAL
hA7zFKMjT8acGGyas/lamwxAWguJp6Vp3bZteavYpl/XYOxa5RxoUGMxozmEEc035B65YPRm5yPI
8zy2V6qfqbFKwTw76FGAEcC0oa4M9rFNnQ0hlTgoZgJ+WjR/EpcYZUs5am92dJ5y+HioDqvOGS7Z
cHUNMZ30IHfvl0sGToNzP/YPQ6Xlm2pmLqaJ1twI9J7oVqajx8VGGEYsQOXWbMzEG3R0oTawRLlm
w/AySkp9cwx2g0LF2BlS202LgjgifEZNRXFXFwBR3Oae1mdzh2WtvLUwCWejc9CXW0+u1T2lUN0R
NOAZmQ0k0nbEAdjI6Gs5HkfrMmtBT0kCDFoe206I0lo3nZBcAuqrDcv0hF+iBBDHtzkWqe42PjVF
RtDNEx95hBY9UCYh5nlVrKNmfANIfp5yhrQWK0E7LM4DXE68UXCK6SGTwIlNuu9mdJdBYW8YIEkE
gTlG9/FW5hAQ+kl+9BNqTUW+5Dwnt5CZc2/05sqBdUgr4jBSuizE+yL2HtICDCPZrloU0IGYAgBw
jEhyEPvVS2V4X7KmmwbzqTPNQzq4X8FQ/kSwkJz43XO72xRP+xmgoXhBokXYz2cfIxgN292IVCB2
vAu16U3T7UMQiDWzm9s4Dot/wQ8l05k21bCL4UJgeOmixiP/BkHdsGsBgVZagyQRbjuGFlr1Lws+
QisT09ct5tw6XB9jnve25TxYTUCrS8ovSG++G7aQYtUj38j8vo+2ylT3oJ6e2Gnxqsc/PYU3Yrvm
NQCyUhNbuo664JRWw85sYegRlYASuDMuyldO9bJ8k6nSZ9fx9iPgVywoD8w6z27u0AO0jUfE+Kdm
GS7HBiLGuGKntbxTNon7cnLRfsi/REFtwjB21qnaKgXGrEd8zPhxqzJEiLO9RYz02Jbh61Dfh57a
ccU+0fxyEn2rGe5mJseEgc+PsO8aCwXs8gcrq9kbAK9Gbz6NfN3pp3qFGvGlstP98nc5UK/Qzl0G
yR6vTaFf2o/1pIGMNHC/aJG5IfSLLuWADkkS8EdK2yYfEN8Wlb68QS7Cy9eDHHwxxScZx4ey9DgQ
h9BYiFeaWhO/VXkIrRFAB44hFEbeDlsZc9L4kttN+6dk0uS6Dq4zj5miuWkL431smrehbs5jtx2N
6rOp+2cyW5r0QdKCuiqN0Zcz/mGmdJiJaZDyNYD3v1L5U9HFgLibj8YerxrVdZzPZ8afO3uM9qop
v6xJv+tN8yJqChZGnMR4JEwPpseCKCvGcNZOC803iWuaIdE+MTp02Y/5MuqgxKGg37ilAzrWIqbP
kBunyJ6cHtPbTdVsrnOA/TO3Jl+rmYdrxYETWbaGRZhQ3yqABqg18YW226C+08z8rgm4UpRJeagr
Dg+S0Jxm9G750aGmlGXH26lrT3ZoeGuxLp1BWxHpopY3pHlH3/4oDH0VskR0ZXoBVLBRBqL0Knxg
XsaTgZgMchNA7PyMY+UomA4loASdzrmi/zvasyIVerrVpszxz2jEGWAfRPxkcAwTcYw9zznTGnjt
UQJpAmPA4BRcORbAuvidPJ17zGByYmYqoSAkjv0gtO6tIZqJRYjRbsP01D7ZWnHxBGDsebzyn57p
Tu4X66Vu5B+TtK7a5F4du/pJx6fayO8q3KwNQYHh/Nzqza4eKPToNyO7+VZwSC3LIH8vJCq7OTB3
8b3cO5YdVxrWTmo3QH+063X21CzP72pGVyFx62GB4SSwJ5wTye+SWeCRabLmHcLyg3CjT7ixYlGZ
Od0f8IwbXViPedmcpqH80lHSTugP6TOTlbOL0uzmueEW5T9mZo5beX5AeHaP/HM5MD7zWP8aeEcF
0hgdZ4c7fsi2eglZ4OZUQFwVT3UGzifSQ65/97nP7WfdaL69VvsK2+lYyNIvA91HZn5OjBKC8x/g
ajtSvjgwcLGExMuUifpsXYq3CHtNi4Isj96c4KloltxMvd7VvX0Yq/Bil+qk+kFbhvEkqzi87ae8
uS8tlyHp9NcceMtJGDrFSH8qdZYKuPSVNN7a1n3O0yWTxLuOFBOFct7QoiNQhkqlcCKnBBFl78z+
Pgtek8BLH7sy2iSefsbVB/KVjMsOl50GVTl3ukcWDKQ0muFrasR8VRw1Md4JyFp5HpH/UO2x8+4S
DhZWYqxML3hMUIgntrELzenSOVzaDFycDgE7yQUzDxGHfMKRyNSWZXEv+wo5CbAdcKCQDD/klUbj
zTWpRmiOgW6K0VhO8Utc0flXWbfg7KLv2gyZX9m3OGUOyoHX/03RnaiWGHjv8TkJFAbpQ8XqCm8W
uLCHRUYbv/MseVFRnexCYNerNCnokQz3U4FqoEq1p5ptcxXk6jLV5rHSQXMZ8mVWXNUTo5EiRkEx
RdhsBTPme5VU96mD6QepwTvpbluZ1Bza5juyHVdMmjD16g8DMsnKQlIu6ldvLO8rq8Z6haGyyXEU
otUhR2yKF8DnsA+1PR050sCGRd0IrzFZDPlqaHda23wYpbgHbj4XxrWIs1vOVICAnZ3RDrei1265
k0NmaGD4cTQifMFJn8mqfC6EOk2I1tGvQTvFDNwUb940PyW58Wir0V1V00XNdPUHsE8rq0qQhycc
iUpnM2GJz5dCrwrmXckx0Bb7lsVEJIFvinJHOwdYGWncklQB1LbWbmRqCrjtwbGGu1oWb1F+0+Li
lNjsuJz+dG88TkO6rwmD6Kw3I+sok+1TwzVi6WJbOcExicjY65Mnsu2wFoSsEf0oL7Qer1gWeNuX
zUtLeV7HzYcrwgsFMJUWrqDG8Yte3Du4kTbL7yp0UKl0KQpyoNdtrN2bKPJkCVeu2yTW74Uvh3BP
4cSrktX+4Ng/OidauBp/mXMei8bylzBL05tABg/3uLZ22DEjoziNZr9x9eonJOkTgwD+TWd+ravi
Mlozmh3SKqz+TgjJ86YpRBMjAgOo3XIcz8vrVXXley/6F89sP/Imu7aVsyOjfNeVGztWD6ZKckSQ
9NTEhIx3+oZh9jdmRN7q2WdAONtCzE59z+oegpSjsD0nUO8aho3UiLCwGXYXfPfEKQpEEhW9FRBA
IB9JyL03FmpygkwuGStMAthkW0IZgsXzDs9dg58gwdqaY7NP7SLbEwTX0MnGsQoJ0OmGeVso2pNo
M7gE6G7O1ZaGSryunO4SGHDmECviGpADVMePxoH4mDsUTPAAXTndZ/MBRsNj2RCWleKVwn2Kordk
FhWGG0cUN10T762JEhIpgz9ZOROt6YjPLazwkNX9S9YvVvdMM7lks91gebw3DPqmTN8yGK7VqQ6W
cCKXoWTNqd6XIZEMwoS8MKyMti/voO+RZBXMx4zAW5BgFfkjvXu00Y9qOSpDus5UdeW0GSqQnASt
AKelxkqojyzX/Zu1BT2w1tw33gznQQv088z6KQwqI6docB9G3l3LGJ4GCEtdM8fYGDnCb1PFbNtz
AjjwExbj0ZgOnABWrt+3nuTkjMzCaJrHsURHPrhhtHGacN8JwkOaKHziRPA1Rzbgx4acha6nZR7C
IJM1NBLLjeKLGaH1MCr7CYrfHdx7RAG2dScG+9ZAHVl5lvZSeSgMmzB8mrXxzg6Kl8DBGuS0aeNb
Y6f5UVvZ+0SlJORmmGUz06BuLsBrE55mSIAlwqjRqw7NC+ILz4cmg/E+sLZxMR5q9q3aJsxHIxKs
4agXU8sRtBZqG7t6cDSd7F2V4Cfs4G2EpDPlOMzXdcN5yjUJLskVzpXe9XZV1fAMxdOWNnt7RWIk
Pd+LFoNhbz2X2R+GDJ/1cEXLu+5s+VyrDnR27O4LyUsIq0M3gYagd+GEDH7AEaD+8bqIZYYTehzG
Cy9e0zQAyhqFwyEsk89I4RSa8u7gGKihW6nsQ5oZzpo4noOVVQjTCTAjIXE6JzAxeDXIefAaFARB
Enw4A+VpGBMKoDU1xEbYKt3IpWSlNlRIxMbUUCCNnDFcmb3I8fKmuNIzHP7zXhGesPUED6/Gdqgy
cRfV49/cddnuXvOy5ASAxDmznjXAH1DcUdVjMm2WK7muGYu0i3yBSDhkqCUw285tF/UmzY2CHKta
bqOUi63GxA+3EyFpB78YXwXc9iGr75LEehoNGPJktJFDOquTVMUNj+0mNbhknd4hJCcY3iGmfDOf
FaBq8G1WCJfJsZrtw1xmPyQVk+OWIGIl6GNyCN5Mx+JFDZioNAciimmfVFt9scVd9GEa1wbeUtRJ
oGXCpr6UCK8G6w/ZnaZ9N7vqKzfJYHa1yqexzGURwl0KmgfO15AOWjwdcmkdKlzWXoRAxbC+M8U8
jNgyBLmatSGhKHb2GQk3RS7hCmk7m3iZlpcg5w2ce+YBcSzNYwKVR/nU2/17gNQnilGVqvRgC+cg
QiIYYiwGpmYA1a7Iuqni6+B2EBJMxD8tdKJh/OZYxegKMCRCDD+FfLoaMqS1qAPfDa/HoA6pWDce
hiT+1gf8dlP1GCbYfevpkgQptVYx/tFHB7DP8GLFHEqk3NAdetYHdh+vJmfj1ert6EB4st+0uK5Q
8d7RktZWLQ27LVdjRDAz/+zKgP1GxZIcncUwHlhilZjalwxRoCbqwamLNU0Q3KNY0SPo8nQLoReM
P1FU38d0/Qb3gRmKX+kQV7Ual/VcPxKw8WTm3c0IAiqPCJx4dnLaQJ2HVkdvCTYdUAUOMpJqN1hz
1vCLjhMCWUqe+kBz+htJ0D4dwyOnJB+jFk4u1L6lMC9Vn32G1PfYp537IR12Y48aRh/4ZcZhFMNP
JtJ3J2jfcKfdWq3uNlGePUJaTwV20+InBNnvFAtyGymIkGQ/5cZF88TGtDC2k20Otai71gYK0WkG
yV6Pn4aNgq+ZJIT6uPMVOcXo1N1HnP84qdSnNXLU8vSZOgZlYT+Py8V5wVcIfaVG+qYb4y5X6keL
USExU6xn82qX0X3cynev954DgYPWwbRPeCyC8oFipG4gs5B2opFnkdftS1gxUsQJUT0jYbjhG8Q1
X0d7QqUgQo3lT1ZUqMyKux4PRgzKYB+hfpQt5gK6ihZTCtAwtlgop/Bkj783Xp0O/3z0+6m2fPov
9/3Lp//yY78/8c/vi5tdir4KkpBLKSoe46SEAzQvItuql+vAAN7qldB4CmYFjJjnBxLugKZnbnE0
l5vfj/7r5v/iPoxL0LAC2iIwJ9IDbIDyOEUzQlnJq2HAVju6c1D+c/P7qSclBqr5uda7vj0loVke
YaHwC9xRhiBByQ/RAwVZK3bJRtOWh2uPORFSvx+qHOAWZQ73zq1xC2x33AYu/qR/oJm/HDktDv6D
16mRM1aSNbu3Mg81p6oOrtPxeH8f5j8fEo9UQC7gYSscQjTsgpVUdbqmhKuPY1jWx84Y/uPm977f
T3+/IN2w53X/zy83y0fE8WRr9othXdpuif1ruVMVL/bYt0w0oVkyQQNpaZtsbPqAwiCNqiPj1Or4
+9F/3fzeh+1PO3jdl6v6OyTn31mmq4OACQy2Kj27Ie04acVfM+Obq0VuIwVAtPgIQ+yp+9SbOIrS
fMt0lji3oVdlDj9p6w6cUrlxOfdkTVmdlAHEzvO0zTSzTFpA9/ES1DVJfEZwCEmEJGYUxpc97VGz
s7hO/RV2ktpIR45r2JPvI6muZEbvFadlBPbOq95PcPw5BECUKK8yn4hzbPppM5ceeejigPn3ry6r
ozXCsvWgzV7dcX5wkyE9mjb0gagMj/pUfUFPqPZ9EaScrfFrD3iyKtVdW7sibQVFIVOGxYsiN6XT
H2QFyWFsDP6MicOT3BBe/jxPtiGTS2pSyVblas21nHJf5A1Jq5mpH7RBv7cweV17p77gke+OcykO
ypzxn3ByeoahnF10XARh0VrX3rSsKzYC3v3WeAw0cZvJcMPWFm/4ke6aO6mfF/aljhHfc2Hfxe3o
HqRhBdh4Ayogyw8IxTQ82iiuMn8as81x9lG/zwxfELDiS7EuiTsGdAumJbzIo/0bEcA7EKYywNtg
my2LmwbC5jbHf8mhc1Y9LivfpbuY9Hq6IXZvRMcVUOISxLmBEV1cIynzq649MV0agRuC/IhUxkiF
dlsBpWzbG/Ww4nwuLxkd6Qs90kMYFw9mWElaWdV0FnvoeH8tWgQzI7aVqEDpFCb69cXI4E9sTJSq
GAPSiqMEfYB8YyiOm1E+XY2RgTDsu3O8PBJmTxrTOcobY4noJRiuA0kU8qqQmLH2VF6zE3nZFSHv
G/udvqdN90QBQuYFLyITJZQmDFRyZnJ8V1RwZeGgtja/9/3z5d+vIN5DHNuBkXFPc7wvFDTNfMhf
Lc/97sR8LvOK2jUpH210roldX4NIHBMtAFSAsWv8JI7qR++SpykP4R8iUbeq0zAaT3EbwkezjZfS
AnqkeepDmgPtm5mubDU/DHPfnfLM8uG8nZ2WStEQw7lkALPXyDyqMnyu8bkpqPOSattFGa1n3NT4
OgB/6b2zJtjmFWzGvk8BMmf6ImwPEFhGkbUWAXWq1LwHQDojZHTE+IXbM0Ex+ieEehuSXO+HOGSe
NEx3ldFAMDCPHG9X1kgeuds6L0MwXNwpfR+IQqwFB09dNHdGjnTGqI/ZntE2ZcnobQIHPOUA8X2F
xe+Wy0vLGLW3/N5DsVen8aOKAz/D/LvqZYX9pwBoQvP7z1BRhMlcxzytgPjn3mYokbdrxsl10bkG
s/WXcKwZlbudb51wfAhiVv5pLOn0hc1aUDsY4i7oQ7nGMr7VzHI8DemMFzXv3zphPdjzA4kdaIHq
8K7TzOyceGg2shHhskm4TV/CLYlBomlX3LAjCyGJlHNVrqteew0Uk1fwj8x205IM2hn16KLx7esH
17A3Q/IAqIwV/wmEBN1hWTxPdY5c1TpXlZFvOkfcE7l9WJzAtnE39BG8GpeZRem2HwWKj7QU03aS
HP268adQpXeomZDcaWMkfdUxUtNN82SQPyJCtZ/DAPcR5zw0IMltnnUbdyFPQzaBZzfPekJF2ZiH
jkHYWBgEO0F5GtBRg21xF7oU2d6/NulyRpqhzyRMY2UPT5Iqzo8bvN5ZTsgiDQpzbeXVjwztLwnU
YgWAbKd3SF7rxHucmnjcR46Zk3LpGKcq/Owjw3ztHBouTnPMpQwPcYeCdUq1V0O7VtRnirCDrV1X
33iqWab7Y6miv4bBui+XRI06u/MoznoAFt0UohXTYrwF+LDrkgO0FqXrrGYHjpr5uJSScBJOk8PI
zpSED4u6M9b1SCcC+MVn4rZ06tUCYgWQFGIEW4XfbiMKckILpGocfmDXWOVtpJ2wMifsuWKu9px2
i4e6Uc8opr5gGP4k3beFZnjbm0TRijncs+7asD0pOR2aeoWJXI8TP/OA8dlVMaxAqI/0zpDlfuoO
HI2K9nJL+spmIiwF/Mt4M4jy2VSC4WNF/JKfppZzdj4jzZq3uIPo2XY3FRrOe+AYP1U030Scm4dC
kGEMJQyFM7bdOvJ0yOo67+2WXqEwKZtpekSTgseB/nDxCtp+ZGEeLSObXPoAUGc+c3WJsLrPOHpu
NLNm+w2Yz9RyAn/S/DF7uCRaNj9pc3JgRYqIdCBmtWzjXagbj5FDzWzmxQgLMujXkkSBCKfiKsiK
n1FLCThPEMx7rGy0dMUlcZDolMFZd3HZhgrl20JUgRdmMztD++VE7kaa9Uc36d5OqPqetqy3t1zj
FjOUqp3oIUuRw1tMKjaeHj4ws97TGXKv0MpgNLZKPyQRQBKEYVDDFYWL64CPKrMyXzfjcLSs7q+o
5he4/j2/WxwdYaITnhIAGLfIbr7DheSL9oBCrfb7QQfuGei7Lgnu6LK4W9zPdJ9bUEc2kMKe2pis
D+Or1sZhBRmN00Ilfko6wCuKUgK1zXY76qDPFpNh32mwplL9T1BBOrOk2tuFjem8ReOYZ7QnAo7U
saj0bVUcUv4z0B1evZlcIzhp4U/RSOR1i0+FwZh5itl3twDrAVxEmnuJXN29TJnmG4NNAt9MgmWZ
A53EkDkxKra0vS6bzg8XrHBb6MORYFwXdxHN0+ZiIkw6YsO80n3Jdk6HTkcfiCuoqvQr6zoNP2qA
sw9yFaQFEKzbHLqwL1sefarFCdKDMCeI4HXUnPj0zz3L3TPMtqMZPVkW/2Ghd8DOEIedRF2xVYWq
GbddXb3+8ymak11tG8N+CgZ7yyGb4eJS/OE6GtM0Au7FR4Im8r53EmK7o+AYZx4Szt8P55qGM3CM
hd5pvBSzbJkc8i2/NzhNy21SdG981u71IUKjoWenBvreKVo+il2OLm1ukTFEALkoigMci+Kkmqb0
oTZ6+D1mjvatIBnRlJCgzW4Cv+EwF5bj/DHlRI5gxSjg6eQgaGWy4QU6K/77U73cVCSxbyNHe/29
K43wRKIswfXYOnZ6GBDvHyrN2YjG9PZuCENSwg37vQFVoK9H5QDR8Lq9KRrNl1AEVr+g4gEaDa5+
8DDZaNKq6gFGw2MIecXRA2rIsBZ+Ix6fwW/nEFIFoV0ntCXVqmMJ5LrOv8BKaGxd6b6L3WtXjwwX
c/iydoWjKtVxdyF31P2uRiqQgx3wHR0lXhyO8ckKy5jHmPzh2Mr1gIr0NHA8WbCJZA3VuC+MkYaJ
kIyn7Emd6C2oU6t3KDoUkXuWRfTS7KXVqScU06e7AE8w7KqTOQ7urmzDc5tQHXV5WJ8Kp1lIneGy
uoQMQn7vlEkBCbCjCR4DJVA6VCO3AKomJzxcrk1v5/cPxnTcKudYjhZRb8uTQAwDucNNfKlCrzuA
y/Z/H3tC++n0+xG+AukTC0NbdapvRYDzqu55pxn1HzPUQTcy883MuN6VvTy0JXhnvRpOkW17q0pR
z2hzd2tzHkCsj28mI3i/cuuzKhp3BaRELNv2RyXogDWVk6JIoZybTPHJE70lFCO7MNZWvutuS3RC
oeaglHLpJokx9A1iV3B0DyNSiQGmkh5v7Xv7IRio9cBskGspPqy+eUlyhNCa3mxz2G+rfsb2YzY0
zGWS/P3/dohf/8LTpH7++799guEtKG3aOv7T/q/WBte1jP+TG8L/yT6Hz/rnf/+Z/3BDSOffddtj
jo3NVbc8iFX/6YbgSxLJmuMKj+6TMHFAFGXdRv/93yzv312LO6RHbSF1y+CH/qc5wv132zYMR+f3
ma5l6tb/izsC5cS/miN0RxjGYthwPZeHp/P1P58PcRE2GDv+W5owRDdmj3MyFajv9uo403PdusI9
Dr9Lb+40tIUntjH4JjQftF5shrgqEKFwfeaVpHhv2GocI2eYqNH9TRaflUEhM6WyOjkJ8WFbXbJB
q6YNT32B7N9lrKw4pGG9NtsTSNF1lkbnrim1rRbSO1NEnqEpWTcQCVi0l6Gi1hIrVjHc95AsN1Jc
B2fCBoW0Lxa2c8KqXEQ6R47ZDfEGlD9pmcO/bZwEoToW7rT3IPQ0b/aIV0kd49ywVnWXfdjg3P3A
5hg5IrMlyoiuXCRfJksPyecMAOywbtIxYsSIrQWnR6TWc8BMp3B2Qe44j2WSnUirYWRE5YvMKZpP
Ygp3BZ1yRXv0UqMfYGdH1J6PB5q0817qLcmQTXpnhuEHDQLj0Y0ZJKTuOUjymojICZHi9ETxxMwd
UDfmZPRtFt5zPJuEjo8VB4851N9nHZoRyC5YH87jMJhqQ75n+hiE8j1W2zoD/irUYWibaMOG+zMX
CywTQK7BPGftIROjS9r4Jva8Vd3EHwwc41AzYW3VSI1yY1xPcQsAcSBHrlU4U3NWJ3gmQv+bDrRI
0PGNpNJD1QkVeuoFk7rVzfYlN+kkz2Pj+vQKTpFA/OWG3w4dFbZX3AVGZLLQmvdO2jVrz0sjuN8R
kzaCk7Y3xHtYKYbB18P0L6xPON7HudchvRhlfsFhvsptQWJbAWurEWDk6unkqHjeekn1bZT0M5xq
AngpBPOsJL+L+EPCYqeLZQvTqLJWqNnukeYTUSbPQd9dDPQNq4go8z5u43Uc6C7VWIvKghZ5hkQO
uAqMaDe8N938TPfn7OhftcrvVJXiHuLwEMKSxbe3nAan8MMTwWFSAk0TEdrpIbOs+3RKPyqHTZsE
uccuzTcS3MtLuvSbMLQAhVRWRFs31WtG0tq+00ERxTEdeya1XXUbLdB0MiEgNuA/7zumrQ5iCDwJ
K0Ulus17KHVaNbNf6mEHxGhvhbg0c05vdYezlDRHpmq8xznijojtqbrwtu87zL1rD1rsgb6PH6Ko
5XhoQYotMrWWFfInpU+HOAmfBPpCDLktIn09/5u4D14bnZDmVxsQC7RRNaSlAQCTmrJ/ch+7uhkQ
uefnXBc7SAyPwE3bBw14OGrwVWHU0Yulss04xH/R+Ad5XhyywdlDgoRX69DRb4S3T6ZHPJW4n9Dv
k1vhPnXRRWai3nAqWJdjHe9aHD20xkEvNHlyFkEqiXdC/prkHGAl7kFf0IJoUpaatIaerb7gcwd3
ztXKovbIFPRKuxWN4LK2afGsraA7Jn5gvE7DWDKN6B+IGdd800W1J5nBd5Pprpa0GAvjf01gt0Bk
zDGR5BL8soygx7MFK5RGmId2pJ3CTWQVNUJLZe+IYcZaObE6oVJ1K8/eM18mcx3NY5CC95FdOxMZ
pd+8fva2EESxcZfQbaPHEs7DJouKR2JzKwh4+d8sgbZFmVcgl4RaFx+1fDaOwyOyZkCukAHJTTAA
tHvGnayMzPem4dpP9/+DuytdThsJwq/iF4CSZnRWbaUqwYmJFTtO4rV3f7kmIMMgMTI6QOLp9xsd
XkZg4liqWmr5ZZDc6ml193T39EHQUAmZeHD/6Rw5zcsHlABrkwVf8/MlMe+2RPzgM5ygrgm8CjN7
sDzLELa3yNc6nM/i49pBpcPsKcfk6zzKPMQrl582QKCcosIzEntkg5lh6WA7XQc5QsxoAVPkdwsU
+EE3IANhjUEadJamY0yc/GbnSY6kcwTY0NQT+wZsXY8QE9PZUD1sL+9iqfiJnmceTl7QkT5E68ul
hqLfLYxRdBXVR8HDwkXAehV8Qfd+1GrJcLSzvpAdvS8yZ4MuSw70aOHy7bkbCWQ3or0uqraSR2Ij
zPT0sB14SbEaeCj+hyW9JjcDYZqeQLB6FAzEYDQPVzDxQ1RaYSyUPkKfo8VYbLbX6UIX40EcXaEB
t+ZhNo15DlJgICnKb+crN/hiC3rvZluUgBm26xWoKxlT10KrQBS7LxBx/IhEFhSppYZVYRFLVEp8
VtvHub2wL8svy3SDVGMbGaYSSzEPcg+jO/mFLEPcPmHCbrEyEaAv/1xx67OT3plutL1EUOM20ihS
YDN08NPRBTk2yLec4vgmRBv6eUAvLTuhl+VfgmBoo4E2bR/ShYk0te36cWmitVtUoBiHLP5aox8o
GB258Qi8jWJi4GyrMG5mAnOkCxfjfNMCuX0UfpSOZOwss/OLzWB7tco1+uH/ZYDWhcXnLGUfS8Py
W+bHxXc/yTDu5d0fKAee+ZG8ehNxkd5Gb7vpOKC6JPcXJi2hSHJs2bQlUiXGx2CELOUoJ4S9DAOV
mhY8HZ1q5QdGMno6zurLA123hpZpUpTw6s11lBTvEOklMhxfYUXP4/ccW4H/XLNM0Davbdn/NhXM
IZZIbZMi5Vx+YFzvUsF2h7pjGjrqESsqwYw/LSrALzE684I+NCxMjUTN2EFecMErlBJEwUhFJdRn
nxYVgDitXk1LTH9DIogzRAs0UyfUVZnAIUPDsakBZ60iDz255WtwItWK/9+WBDK0LcsgKE58XuSu
JDiW7AkALtBqHgCRTosHiIa31JUKztA1iU3NFgvY1tDWdOJi4kElASfHAlADOjx/vJK3SwClQxcR
DoM0egCrVHgAfSFcQ4OaQN6N/FinxgOHel+8QRIswyEYzVFzemtPcCjiNygMBiGeJeXEJMEAp3bl
BeyMDjWQKVctUmvZB649NDWpEG2MzSk//xEvTFBNkko7DXNexG4QjxjtLigvcEILgmIjIeKH8J0J
Rt8VBGyIiLZRSJxZrb3SO68yjl5x07O1iWPbcFramdxPDpmjL93QaIH967VtJZu+SAIpN0qzs3p2
ZWXJ7++UwGpp/+1cbOzB8jn1v9cL3H+08qxmVc2PY+7HLJ4gQ7U08Go0r9kStur7kP1kS7b7cmGo
gMP/xWQvAPysCH8BOAlacA1o0c5wY44xKCpg9KbqA3DARMKSBlLZuwd9W5vvBx2HV5FixEJkC8VC
7Qtkgr97gI0j25hNowaSxNpG+6DmewesIyH8SconmRLzh06Cidr1LR45GXj54OFVxG7OKc6ix7NR
FGbLnyrZpVPWHf9PoDqfqlxY2cldKXOkg1RHyoxxFsN5s/aSvakl1W9XlD9P2VxhQN1A1l0PcEPM
Uom4KpEGDvB7AC2mnLW0CMoq4ed0Jka0UdnCcKXp3BWst6+bLJ30oJw8YJZNgqJBseQLGGk9CMmX
KENPlDaZXfh6zcPerp2uGBd+A6ZS1fChmh+6wI2LkIlpA0mCrr2frq/wiiUJm8yzxEe/SBW+afRB
Ej6Z8xlTDTW4Ez1I+BXHXpBEqcLZ6F8nj147k4UnaJ2DyalPim4iOMXtCXqUxW3QvSAeibTF3Og4
5LjdSXLt/4xZy3oiBCfhfYBeM3XfqiOeXV/jtb85G7MlWghz9cAf8GXorw/4l36c+EUDqxRNtE7u
CfiVn/OJso0RikK25mlvVymSMn9HcdBAqvG2elDe1zIj4mzEUJnI1d2sjuB2pnr5gHMWtGUfCRhw
AbuC/4qqsQZKSRYD3NL88HaKfw1CWCSqV0Mqx70zxrE/a/vCyBHpjvONL0RShGvWchPQkpP0sDl8
n0dT/+xzsre3ychkd+x/YODGYUasg2dd6V49YJ8RJfge7MFbUN9PEl8xKSjVZNpRV9Rv/Vz1Kutz
ha5w/0zZvMFOCg9FeXYPe/2dHy+xsymQsRX3oAjvOHrjttibmrQP/rtn2HfELFVFk5qO0YNo3vtJ
enYQeYv04Yzc82QSiYQrlhu1LKcHwbzHhD4QRnmblkt+uWceijQ9H1Hux5+ao8dD/6YG1+Qdk9Bn
8bt/AAAA//8=</cx:binary>
              </cx:geoCache>
            </cx:geography>
          </cx:layoutPr>
        </cx:series>
      </cx:plotAreaRegion>
    </cx:plotArea>
    <cx:legend pos="r" align="min" overlay="0">
      <cx:txPr>
        <a:bodyPr spcFirstLastPara="1" vertOverflow="ellipsis" horzOverflow="overflow" wrap="square" lIns="0" tIns="0" rIns="0" bIns="0" anchor="ctr" anchorCtr="1"/>
        <a:lstStyle/>
        <a:p>
          <a:pPr algn="ctr" rtl="0">
            <a:defRPr>
              <a:latin typeface="Arial" panose="020B0604020202020204" pitchFamily="34" charset="0"/>
              <a:ea typeface="Arial" panose="020B0604020202020204" pitchFamily="34" charset="0"/>
              <a:cs typeface="Arial" panose="020B0604020202020204" pitchFamily="34" charset="0"/>
            </a:defRPr>
          </a:pPr>
          <a:endParaRPr lang="en-US" sz="1197" b="0" i="0" u="none" strike="noStrike" baseline="0">
            <a:solidFill>
              <a:prstClr val="black">
                <a:lumMod val="65000"/>
                <a:lumOff val="35000"/>
              </a:prstClr>
            </a:solidFill>
            <a:latin typeface="Arial" panose="020B0604020202020204" pitchFamily="34" charset="0"/>
            <a:cs typeface="Arial" panose="020B0604020202020204" pitchFamily="34" charset="0"/>
          </a:endParaRPr>
        </a:p>
      </cx:txPr>
    </cx:legend>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Sheet1!$A$2:$A$13</cx:f>
        <cx:lvl ptCount="12">
          <cx:pt idx="0">OK</cx:pt>
          <cx:pt idx="1">FL</cx:pt>
          <cx:pt idx="2">TX</cx:pt>
          <cx:pt idx="3">NV</cx:pt>
          <cx:pt idx="4">AL</cx:pt>
          <cx:pt idx="5">OR</cx:pt>
          <cx:pt idx="6">LA</cx:pt>
          <cx:pt idx="7">NC</cx:pt>
          <cx:pt idx="8">PA</cx:pt>
          <cx:pt idx="9">IN</cx:pt>
          <cx:pt idx="10">MS</cx:pt>
          <cx:pt idx="11">CO</cx:pt>
        </cx:lvl>
      </cx:strDim>
      <cx:numDim type="colorVal">
        <cx:f>Sheet1!$B$2:$B$13</cx:f>
        <cx:lvl ptCount="12" formatCode="#,##0">
          <cx:pt idx="0">172114.25</cx:pt>
          <cx:pt idx="1">166605.98000000001</cx:pt>
          <cx:pt idx="2">140389.29999999999</cx:pt>
          <cx:pt idx="3">63540.869999999995</cx:pt>
          <cx:pt idx="4">62540.239999999998</cx:pt>
          <cx:pt idx="5">17244.630000000001</cx:pt>
          <cx:pt idx="6">8550</cx:pt>
          <cx:pt idx="7">7305.4499999999998</cx:pt>
          <cx:pt idx="8">6188</cx:pt>
          <cx:pt idx="9">4671</cx:pt>
          <cx:pt idx="10">3060.25</cx:pt>
          <cx:pt idx="11">2499</cx:pt>
        </cx:lvl>
      </cx:numDim>
    </cx:data>
  </cx:chartData>
  <cx:chart>
    <cx:title pos="t" align="ctr" overlay="0">
      <cx:tx>
        <cx:txData>
          <cx:v>2022 Sales by State</cx:v>
        </cx:txData>
      </cx:tx>
      <cx:txPr>
        <a:bodyPr spcFirstLastPara="1" vertOverflow="ellipsis" horzOverflow="overflow" wrap="square" lIns="0" tIns="0" rIns="0" bIns="0" anchor="ctr" anchorCtr="1"/>
        <a:lstStyle/>
        <a:p>
          <a:pPr algn="ctr" rtl="0">
            <a:defRPr/>
          </a:pPr>
          <a:r>
            <a:rPr lang="en-US" sz="2400" b="1" i="0" u="none" strike="noStrike" baseline="0" dirty="0">
              <a:solidFill>
                <a:prstClr val="black">
                  <a:lumMod val="65000"/>
                  <a:lumOff val="35000"/>
                </a:prstClr>
              </a:solidFill>
              <a:latin typeface="Arial Black" panose="020B0604020202020204" pitchFamily="34" charset="0"/>
              <a:cs typeface="Arial Black" panose="020B0604020202020204" pitchFamily="34" charset="0"/>
            </a:rPr>
            <a:t>2022 Sales by State</a:t>
          </a:r>
        </a:p>
      </cx:txPr>
    </cx:title>
    <cx:plotArea>
      <cx:plotAreaRegion>
        <cx:series layoutId="regionMap" uniqueId="{18E7A5F3-DEAE-214F-A618-B9688D8E6DF9}">
          <cx:tx>
            <cx:txData>
              <cx:f>Sheet1!$B$1</cx:f>
              <cx:v>2022 Sales</cx:v>
            </cx:txData>
          </cx:tx>
          <cx:dataId val="0"/>
          <cx:layoutPr>
            <cx:geography cultureLanguage="en-US" cultureRegion="US" attribution="Powered by Bing">
              <cx:geoCache provider="{E9337A44-BEBE-4D9F-B70C-5C5E7DAFC167}">
                <cx:binary>1HvZkt22ku2vOPR8KQPEQKCj3RENDnusWZP1wihXlcABJEiCA8ivv1mSdVoqu+U+J+6NDuuhBrJI
DJm5cq2FrX9/8P/2YJ7uh598Y1r3bw/+l1fFOHb/9vPP7qF4au7d66Z8GKyzn8bXD7b52X76VD48
/fw43C9lq38OEaY/PxT3w/jkX/3Hv8Pb9JM924f7sbTtzfQ0rLdPbjKj+8G9P73104Od2vH5cQ1v
+uXV27Ycnx5/uhvvxyf36qendizH9c3aPf3y6ru/fPXTzy/f94exfzIwvXF6hGeJfM0QYRFi/NVP
xrb69+uBlK8RFoRixOTnf9HXQS/vG3jwfzyfz7O5f3wcnpz76ffvf3j8uyX84W7pbPxlN2L7POm3
d59X+fP3u/0f//7iAqz7xZVvAvJyk/7qFky9KdukdONQPoz4l1fx1dcN+RKF7+7/s1EQr6UUjCEa
os//8PfBgCC8ZjQShJOvg36JQmyNHe4f7derfzaVPw/Afz353cS/rOtvGI7L+Ed78E8WBew2kSRi
BP0j97+tjUi+xoJRHGHxJVzh17G/ROXSDmPxU3w/WFO291/v/c9j8/L5FxF6XurfMEIXULXfwtZ3
q/qzgv6rkvyCrH9ayH+o1sPl/+Lg1//5V4N/j2Q/AmyKXgvJufw98xB6ARVR9FoQIWQU/Z674uvY
X3Lz+qlt3Wrm+7b8FzLz+6e/i+Avr56X+TfMy8t3X3fozyr0n0QO+ZowTqnE5M+BHPPXnAG4MIa/
Av2XmvgdOZ7m+8d/IS6Xvz/3IiLPS/sbRuQ/z/8PIxK+jjinIUfyS0Sgg36L5YK/FhQREqLwC9bL
r2N/ich/mvvf7pt/IST/ePBFTJ4X9zeMydXt133576rk/yPXyv4fJkQoXrPn8gsJRPq7TAhfUxER
Gorfaxcy5dvazIBqlf9Kcf7jwReZ8Lyqv2EmvPnwdV/+u0z4n3czgl9TTgQV+AscvuxmoEII1CZ0
s9+r80U3e/Pk792PpvPn5Pf3x17E43lhf8N4nKHt/q/xqqvTXw3+TyQD0G5QnJSzL0j9h2SIQKs+
F2cU/SlUX9XmvrD/Clb/15MvUuJ5ef8bKfHfY+k/uGFyP96nn12Ab3jyj+9+pcovHv1R9nxJrMMj
OAWcC/qNrn1+yXf4+L50D7Z1Zfs1I7556unejb+8Cp6bLeIhwyxkIhISgemwPH2+JcPXQmAOZU4B
DyL+7Ee0zzrql1c0eg1hDwEk4E4YAUS/+snZ6fMtwGwQakgC6QqRkDDDr4u8tmbVMJ8Xv//UTs21
LdvR/fIKA8J3X/7sea5USMmeRV9ICbwOcwJz6B7ub8Hoef7r/xNiVNQTK/hJajvso3z0V3S8Zbgd
9qz3aybsXFyytlId3sih1Z2PW7SmZUTQbqLLxTfb9/v0vpsO+pPpRM/MhWJIfI5h3d9Op4ZN6cKu
YSfCQpGsXdFlVfgwr1F3hdp72eVdzEQzqmDurha5mOOPx4d++IfdiCj/LCRAUoTP0/tmN2TFNyfD
iJ4Gn/9qxTzdMZ/v+eja04Jyky58bJK5G8+OzeXux2Pj561+EQpIFcgVxjiKEH2x9qFYCj3VmJ7q
ZmH3Nl/rHV+JatZJJNVQhm+CSp+2RtU22o5BVT3yxhxrWzWnytFxR1w5KF2gIm4Wt+3/YnLsTyaH
OYN8EwjL6PPkv9mZpa/nFQUDPZncDWnl+l+Z6bus73OcNa4M1OQKrTTVScBakQRlszOTNkk9h3fG
BuuhdapfvMh+PC8K3fDlpkE1YBkyjgUXz/X6bcS8Na6JfElPxZzTne5zn7ixQ0mby0+orvVbiqod
CU2QVBtdEmdmdjR9w45QiOWu3ruKhnvi5oybfj2t6xhlAcqneIl0dYXwUco5oX4a7ojtQ7VGFCmu
S3xauH/kxcBvJvsr7120lzXdl9vaJ0Wp7Uc+yrdBFdLboO6uocjqC4nbBI0VvuGoyowOu+Mk15tJ
559cS4eb3AZWlU6QQ1FFvwY8fI/CVgKd+of3+Wflhf+wWxxBWXEkcMQj4H3f71aFi3wyOqen0lqU
6dzRhDM8JjVso3ImL9Xm+youLddKtMODzYs+/lcngjEgD4ZKh4J6UWi6IsgU60pPTIzLcULFRYNy
crtNfteF49261TvWre5Ec3oYx+YwisC/+fFm/DFzODjZgrJnK1ggBo7Wt5lTjt0QcDvR05wXn4Jw
T6N2i/20HqiU17SsMojRX8HbH9EWxuQhlhK+Q0t4ka1ormg0hoaeCGJ7P1iWBC68s1pc27wJskqi
7dSw6jIcsVH1Fl0gatTQY/JuGNhflE74R7zhiIQRDjmhEAjxIhlETvC8BZicbD2ebb2QM5HjhTBb
jCojb5FYH1gUlEnTRmVsymXOtrm9wN5uB7e1ZUKKDl9AzxLKrYwdF7GaVHJzS1DLDnatJtUPdX4Q
oz03g1uz2gJ447mJodwm9eNghn9Ebo4o9DH0DJ40fJnZeYjDPOc1PS10tad26/KrYdBEMV80O18h
1edSnLvABXHPDD0Yx6Y0X/lHYrv+1m2bWjq0qG6q20xsEYnJMtSJ7Yr5MC3kNLMwuDROpzkqZMIb
3KRoqtc0WHWUmYhoNfJ6Vaxz5a6Sbtj/eHlw8vAC5WBRlEgqn9M1Qi/KpTaS+6buIG9q1u990DUx
EMpFLe1kT/38YdLepj8eEj/n//ftiEM3IoLhCGhI+LI+fCcGO0Q9OZVM+ttG6/W6K4dr3PW1kmyQ
mWxEsSsMEafPX0QYU/5Y923zF00Zf997oNFTClZGJCkwlOiPldoVozV93wXHMa+DrMTojhppdhHX
dVz40u/CpUJZJwRXjQ7IRegcdEI3kL0I3bSTRidaD/quxfPwF02bfY+oz3ODM4oIAVWEkqbghH2P
Il29gRGDI3nsZRPzwEQpZmMV13PDoFHINZmnqolhbhcoCt0Jj1PSNbm4eu4rejFhGvYRUnomwWlh
Za64L/ds1iTDsj/VOZO7wUIaty2L9n4RqQRWpkrtZOpDeLBaGVXhmp88ntjZ90ZfyKrHl6Lk/X4d
hUw8zW+QFqrTQqatY8dx6HTmKoF2vkBIiWfeVxdNuWtqn/WDbVKgR3WybmWYVJVNcTDLPdUdul72
JbYW9MOPehKE8PtMg1MeHj0fPTAuwZXiwP6+38NW+Ir6htCj1tjEjvG3aCu2zJY8yHjbXBGfL9C0
J5RUwejUBnOPLedVDAytaFQ+1MuxqqCP9Mi3aSlYoZDt12ND1vpQBVyZcQ2P5bhUGdCujw1tDltV
L5A71Kqi8+S4VpwcZcRv/ILKnanrUtHAzgn2Y1zXYXRshat2C18ue13puNFzCMGO3LGgeo0HmVfx
ttHaKOyH7lg17brFVJbd8fPvvjIkcTJqFRoINJkuEiLLtyEmW1ccAjPP6dIReyoLUipRDvK4+H0+
Letlu2xZbqbmFC66jceQjxnQA0ihpT6NvSfxtoo94EZ5w0cS7HpSSVW2701Xz4etaG+tYLeAa8X+
mRYNZv64lj5dTeHuirDv1FygMJV94OOO8/yqZhFXqKHXI2Do1RKMNpn7rUg56pYD8P9dXxXu3DjR
qI7pKK2JWVW0Onke9dApK5cSohf6I22nPO43Q+PId0B7mqA9Eofjqg8/RMg8J/BkYjKD0wFN+M6Y
j1VbfSBsbzZcpngaTRLNpT87uth4W9B7O2t9mDC7n8bJpJ2rQrUFq1UW53bnItMmPkKBGpuZHDPb
9kTRrqQHNl+WE+EXTla7zdv51A4uNqOM7ha9SWV5nvViHHdyy/lx3da3VVsuZ1+RfchQcUANf2q9
mDNXyD41kbOK2LLMKJ6qJCpGfT3P2Ck0lXtiXPGxbtcrKtp9k5fzbRRCzBcCRH6cbnk91+fctFxp
lrdpX5kIaHzxhtZ9dFPgfIiFBuLRNMNu8Xw8lKI3SdmaT447fRvM+acchXm6sLpJ58LInR9HILPM
bBetfld3cjhawJpyaovLMW9WFW5CfFi6QauqveirJTrlBe12QFSnuM6jJcVmJole1+HNNE+pHLrd
FOQxEW69FU2xY7bwlwHjMWlKlm4d6hIOaX3Ash7iMQpwKrrLsN/aFBm27SHXSGKHCfgMhtgQKWpV
hK2AUjJL0uup+5LhQ4vSsckhUyX8hPv8kywHd7KbfZQaerCUm71ehL0EJAuTrtjkTpOqjplD61FO
HCfO/RZAabzNya9Vu9zKugzP2wLMgoCS3nUFrU5LO18Ek8mWfu3vHNE7TZf8euRjUq0uAPhocCL5
U9mKMWXNMGQuKHAs69keGr2dnIkWRauqyPhW6Zu16u8p8W4/ONntnTb3uasUAIa8nCntr2GBVk3V
EB3yML+nMl9PY2M/BXReLvSEUZJbImIEUVV0mMo3mkGGteXR4XJ9R/O7ISwhK6YpehzPbJuLWxs6
pDoBxJtGZLhybZ1svGmOBrUk5v0nueDgwjB378zYX9FoVs20/aZRuxzbaXUpq4nd1eXwoUQHY/ro
vbPDxxLnibOsuOK2MUrnmiarkPVFrpd4WSJyZA4G9DZq4rEHCNx6MADqyVxOdFh3KIBooUb2SqIC
xW0UVGfbB+8GkMM7tkR9PBgXAxDYhwYohapdrRqMu+uu1u4wi/rc2DK/CAteQ2a2d8gXecYlOczB
9rFgK0mrfo0UDiJz6Gea5P38cShUNTVuJ1sXxaCNBj2qaolhS/m5FHi/uvyikt7dEJm1uQgzPs5T
TNlQQdlZlw5uBBlqQ/ymjfZ6jPSbCZNZMdO8HWjlzwGu83c9pU8a+VWJba1BRsNM5nYiN6brhGr4
It9NsraXJAdEqiIzJ22BmIJm3e7LiCo/mE3hvH/vgaEpTPWwH6bJn5tZvinWvoR6m3fEY3oVFDz1
tBFJ751XpGXrG332aAZ2TZFTkUaXpZX1x1n38YIrnWEKmrrx7OBcHxzmEV/3eQ+P0+mcOycugu1i
mMWSfRZnLSjjLBxH2LJhKDqFRWl3w9RG8RJuBvji3eZCq7yn/UECOt3UuRpt61PcCHZa6+0aPpcD
Wxa2c9Y05ZCiyr0Bcyw66UbYtK/lx7zh9rbZZBtXY7WkfFkW1YaevJ8pnrOu8qkPAJzIVkOHCN3T
tjqdtAuZD22eFyoANaQW1k9pa3cLaIakKOiaWl57SJLwRgdujTkDLSHDvIDSrVka8ZGmXWveRIE3
Z+LO6zwEe2n7KVGu0+tp2jpQi52/diJXA+10XLicnbsweCsHTFUezF6NWrOdnzqQ8fUAPX+IgtRM
gCl8ELEPguboUUSuwqWeVB25LOwX+aF364fZlMPeN3TahbL/NeiBZuuVbnGOG54iXTdJ26N8X285
mGPP4kLQxT2uVagBIEt0qu3Wq8mDa9TT9lPjSJGIgJFzX0Q3I++bK+FwoOTY+ayZxHmex+EGePgG
w0mdypxlphuKk3G0TzQe7DFgWRf59hgUoF/ImjK0kYzbIjCqJYXLwEdOl6Lmh2X1oC7JmFAZzLty
wyjzdRcHnlYqHL0/z0NVpWNVDRDHiQEPsqD+Kfg3uBfDuRfBkXnfnco5NPGwzcsRcBi1IIlltEag
x+cl4XZMDJb8arB9H8+2KlVFi/GwcoxO4Wwu5TQ89iFZP5b6mYCFu6FYgwvvaErrarp0OS+THNcy
HWZ5WfUEjL6tszvfklGJESyvELxUaP5hlY2+HZJ6BVjUcy32uW18Ojd2SYULhySQNFQVafKsIWV1
sRowHFTfByz9PGLVF9Ou42Wpavar0Xg5V7lEMTh5NNnCip2LbS4VdN7wTM2RNCONx3Zlh6JoRZpP
vL7w0MF3hDsJ9S6QGkyQQWfE6bLJp2gUnwo7Lwcn6Me55Y9dV4HcpSht82pMsES/1UFegiRpimQJ
5uu5GVkmBw/5H8qsG8iQ5sN2RmS+bPkEQoWOv4aBPIz+FKyQ3w3unijDH4kMobpCzlTuqx32JfQO
+mC7pUjp3HyYbF3s57oEmLZaOcxvfeN9lgvGk74tPnJ+ejbDfEGKXWT9Cirlk283q+aw+U1E03vm
6kOEeMZLL5PONhpIHMu2pdRq2Nydh5JNXdSW8dJ9dKKrd43HW7o2s9K9Hw9G6jwbaJsM69TEeYEv
aD/k8Vy5iyAUfo/arJ3wmIk384ILNXjyTsD3FUPYlnH9yHzNs7LwB8F6rQwbV4i1vUfNej/haj+t
+IGlM+5bVSBzN6+LTjpR0Zh2dN8M74KpDOOmljIumSPxwB5Dw9rY1YNJK9xvajK18hAMSx1QbBn2
ynZhqzrPLte5sPHSjx0Q45rFpHOdaqsAwtJv8bJaGhe6vZlRH5fROqWYjGlOApyILq7RWsL2VKoY
yjotov7ce+GTuuKVcosektb0wH55Yt1kE4OoS5bSXtqKjuk4Z1GIBWzFeDd1W61MH86HRMoyTxB8
2iJ22GlFF3Otx9lk8+b3mK/Ae+cOtIdmacE6EDuj269hDU02b8EUZ3XaBQWks15ytXWOKlyNQ9z7
PMElDlIQfXYsF+CypogrWY6Kb1d9fRmQ+tepRh+bohEZ5Z7H4xTEhLVXQTTsphyN8SwB0EGpJcAR
RSZdOSWCYjX15RMo3j1tizEdaN4m80DfQWO4Bi76SDduAZOgc+uoS4B3LgkNohsRlOUudDQjA+uz
dutvTYvblLRtn9aiyIChKz/Wh8aSBiAUUC5C+y7on1YGEoPYegew+X7IF6okWEmMNEArdYCV1eEd
KgAtmmaSaovsiVaNixtS34GqOG6Ls2nUtWMME921mqyAY3wvp65MKkdaBU1LKjNFzS6vH0XBnhbP
oGcQFGVurXarj96Ueb+mdV9AI6jytGkKknCtzwiTPiNjiNQs5j4GjX/TdPVlKZbbDkgw4MdIQVPK
hzkAqJwHsOnh2Edn0isuggff84TM7I4sdFNoyd8uA3kkXWNPZALjvIlMMvTlnPRh5mWd5pjjeLMW
mKOF9uNG3ig8/Uba680UXi0yYEkdpTrg8bK14O8yYpNmZouy9jcTrEaNcAC0r8PHel5cKu3MlNlM
HAV9itfWna3Qahnxr3PIhpiP5qyBCMa1mfdtJK2irIsAaX3xftuNvbsUOZvjfJE6NtTdhCG8M8i7
4nkiB5bDKhzirZrnXAXwum3OatoNlw03oNajm3YuXMIJaxTC5sj4r2zASDFq/dU67/MqxIpUrImr
uQjUEsEeQ+oK2P/6Mpx1kw4Y5DgFsyqlDT0KUBMAFb+VH62XTlHv701ZQKuXwJRFCN1lIlKxGM7L
gOezporRQCcl+ggUl76lfBpUV5NJ5WsRpk7zczVAd20w29Umek/wEPt+N+sB78O2URGf7wf2wYTj
YyBroCfj8bmFhX6dEu3oyZHSxKByyM5u+FwO0xYXaByTYKqPdCn2UaPftaj7hDXA8+Q7ILkS5DAT
8SjMpYYul4dNEdeSXwfj2mXE1PEG9vQ+4puOQyRvl7JLjGvnM1igy52WFqegLbY0lOASka0fUiZa
C92nrlKMzJ5gXPcxWWWcS/oRHE90HHIyZ3BckCfFPJk91iICC8ujbAraIDFrXsd9H61ZtJThztv+
iUmBLzi35xlg+IhLINqJjDI0D1yFyPJUUF9dwnuqy88/Gd9Wl4VurslabIf/uu5GuqhgWzGgji1B
USGh4HMs+suvn6+BKOkQbDN03I64Kp5oZZR387ibTV9cdoTUCNjsvB77fDmMz9eGz9fWsXgs2qbY
Wz/oyyUM9ho5dIz6Ql9+/sL+8RMnOYq9XgfltXhLFv6BGjLvJ+7BdDJukYdCB2c484Ffo6U/1x2D
FKrjTmI4J+jLMO1K0300me2mTrnANPu2nBeQiatQbTSLeArqPA4b9BFUsU8ivC2Z7Nq45hBCrNOy
6R5dWzVK1NUYu3y+EctetqB/IkvrrAsCsFcwcJgC4dPqoH8jHh1hSXPrsonVawzW9sXAlqyYxyox
cHgIwNnQJOLBI2PDeaOFU7UGf4xBm6nZdFdV+moyBdpRW2Tw2iswZXRcbqDmJJZGKTilrbOyCqUa
5vWN68n9WjqegDz5NG2hUZz2UEDPHmNBgP33RdIwcKljsETBSB+i4eDoVtwKPJ9dSIrrqVI1LouL
hbY7X4IjShyfz89Iuawrgc6tgda2FTkFemFgiDh0YDWoQbu5JgbTQ5x8N41n4Xqktqm9clu5XXba
2B00Kb8rCRRPXpXBLZvwnoZLmICIDg8OeXYyzfa4ElvcwenFRRSOxVmIPtgPXQC8YM3lFZ9Uy9xw
g+pI7gegFmprcHSHGTSTXOM5CYq6OTnWXDnGoFlrs+yrZm32db1KQOzR76JWAqPpoESLXh9RiauD
t1UcBIICQm+Fml1R7oZwttcIrDLlIxtHjXTnvNrSKFzeN0WgEzjeYGfXtne8769YWdVnO9TK9RG/
WLqyyEQIU251KHbQN5cd769b5KK0yAW+YcVtbUSfLnmp38+uuRQdLn6zXTYKD6YbL6Ok6xlJgnCc
U6iWX21gzL4x46aM74M4Ws2wt9HbKhoB3he/XcBYpsY2Gzz0AT2Vw52pDiak9sQK+zD0g7uixpb7
bRYdWIHQXUPmP8o5ereFoYcDINycYOnFrmvCOfVeH+1CjkBU690gKAeFQvnJt20WgbitqdQXy3od
biSCalx0CkeSUsmOT3HpcB7DieCiHBvW2w7o/ain/mS1fR/aBsWlN2wfRXVwFn17J9c6k4HtM8Gh
/4+jac62Af9EzyB8vNTvhy6/D0RYHrkVt+tChzN84OItNgyfsA83xcGjO3Zb8Bathb3FhBxAbovE
9pjGn8VnaHt9GGd+AU6Rvp6cLlTT5gDURPe7BvzDiw7N6MLQCl84ZKyC81iZOYe2VX2++PlvlpbN
F+Ku3YC9Ue5uCoqKu2WpXVbCGTAYVkAB4qUAZtI2480s6XiAVmiU9cb2yWQpO9vck7ThZFWyoe2s
Zg8nAWRawB1p9S4Sb3AXDEdagY2x2TW2rV3THuTPfln4G5kTue+HZk0iOygOtuiuW3qpRAhn4DB1
ONcKF3ToKpDPJg/jgtXRcx7fFhv+gPyHasmnhJjSxZTUZ4fQDDEoLJSBD+JA50VCWqCeAFgIdGg6
DIqUUI0wWwC5sEl0lQOzE+V+qXgdN7Z4LImFpromIW0v4Difqr5kbdZQmUzDlQRBpha/mkb1dfFA
eIHTLQjWY1XyeCq43AsXhEcaTvyA9Ltuntbj5y9QR7cbrR5oIABJhe8BdsFq2QR49NMCnv3nn6x/
9vC7KnTwMSQN3umo7QmB6E8kyT0ULF+BlzPYFSPA0iw2uxxnE8TAxo4bduVpnp8P5UD3L6Nikw2S
WWDFlhnDWZBHys5tBQID/BNBzryF2kAAzUgHPpMFPjSkiNQojTm4AURIuPK7deEPTkcsrvhnfMVv
lt6z3Yy7m2VY59gDXKee+auy0uBJzarIHWwzmStlJ/jPPZoCfjmygPqfqmNBHHA8Mrq0mJ6anvpD
RN0p2BY4qwKqnvCGHeoa3Ohe209sqIMToP8eXLhOkYmu+1rsyg4k38rJsmunwRxFJ992W1TelFGu
BNNPE+350a4wY8+CKp1HQEeQZAqZQV9g3k6qa2QXV0EFLKutrGpsTvagYrWJStUDcqquzNdj0XsK
sspcgNFUp2hsgByCFaFQLd+ROQhP/5exM1t2FNe29hPpDyEaiZv/gsa4W159djdEdgWiEz1IT38G
ZNVeWWvvs+tEZhAGYxsDluac4xtzLRV5Xnu6VUACTjIv9jmK+yIbM+hk/j0tUaDyq/7LjFzyVEgU
1q0KQ9SMm7vQ6RxMTjytbheYgZaHqapxvgsa6qXsALWgDKaZPiPtDBxdmAfbOpFlHRJU+ZPMc55a
SFqha6YuJhPAkkkF7ij9eCqogzKIlyc1gY7htk5UICahmlShxQ0Km8T+LC1GE1L1d6PT16dqtSKI
t2mSt1UCSUGEed16MVu/ozRHkK2hpOchDEV9kWfId4TpflAUieqKo4TbbSWftR7jvP3KS5bf8vXR
5No5mpI+WFk7JiBnBsjE4iZrxz4plqfRRKaAqGUKleohY1tF3LI+i1EMmYNG1lFuqLrM3oTvJnJE
dQ3mm9b72Tn1dOB++Wgjz0biU4QVUR89TAyHbEHWYznH1E0/1z5d4s7ylxDFgSyoS+MGCuNSaNpV
xiuPVo28Gm8GMaVkXeS26nEu0/Rgtd8GFMOPnr8cVe6nqL8+Zc5cRSNLf/Qe+elmdhXPqagCBH5f
JHiegPgIrp0KUlrHkQfJnJ9p1zoHDBCvuVU/UyayOPPSz0vtmaiYRXNYe1QJlgFcQ4lhP+kb6DRj
zY8VtWO/sT+kWfbZ7+0lbG3dho0nskhraUXKlxgVkK3mUmFOTCGm2mk0km4GKbNWsUHePgw2u3Fd
fBhzG4pH2T8V/fTdrCNuxT8WiWihg+zE5NJe0qblGCkOokBRRE6xoZ9ML1HCl12Ht88wDAl9MP4s
Y6K8iGd1eUEC763Ld7/dShxQpKPFKcOi7+qEqAxhugy9giZQhDHjVSvgLEtfLZQoDsDIXt21qaJl
qD64Xt9GEpFVULsImv22k4GsvS4qK+/REOeLprOH8UCwM6DCWHuOin1m9yHqzkukUweDhb3d3uQP
t9A06vuuij3tuAmK0yh5WJfOSe0E4ivGeN39ACKGn4cYftB0YNE6rkswFnkbsck6lBaKQAvycZ8j
ADczChlUHLrFvJJaPfpGJD6h43EYF3ru2rmLW0evDzO9FFsgieJXj+lBQiNFVRtC3NoDAbOK5xUp
/GVRkQ12LtIIvc+2XyAm9fwyBFlTRBhW3ZB4nXN2ZY87qDOfeTaOr4XM3Xsvn++n2c8e2ZAefXcp
X6pQQFjt0967LhXGhJS0RcII9OSFIoivHT1fFsR2jGfqMNUngJbtdeiSxndfGyG+epVqj0LzY1eO
/L5VU+CjTn8wsi8OtEJiUTOkT9ZQ3UszX+rJXp9rSIZB1YwvJiPpJXcacXWmHPGVEy22nyZmcvyk
5QiU2nooUHKykQczZEd1y3AvdrEaPMj5upEBdAPcf5P1WqXLGg9OGTVleyazkz27Rv6ciI1SjjLN
Xa3WmzuJJdHM7mLa1t8bMyPFKIbhaBPxFcgWC7LWph9YZtJwlHbAmnI4tlKGUyk6CO7rQ4OA65w3
qLw4/ke1iR0py77Yq/pYL70VQFzLjohKvzOFb6PmaQ5FXUMyMmZIxoI3sRpHG9Ks9UCzliYNr9cI
EeB4lC05WHNc5aU8NL7TgFxwwrpp/dBHqSlMpaKQgqESzfigFzdrfig+fXc6WiZjat25yhNXW87H
EjTJqRdtGyq7Cqtc2QmzqiW2XczQ0JBENOQtRzTRZscGLw+aUlRhM2V2uFAxoGY1WQm4mG/Qo8cQ
8uCjwFic2KIqQu11bUiHHvxhMxZB4elbXRE/LGWKy4PqpXRbKFyr85hZdeLZyETrrgS80EeuxOg2
OQh+dFoj2nI6Fmd+NyLotZJJ+k9T79Jzmtl5kK3CiwGmhkNX3zXukiVal2ewOlk8E14HqpkgS0IP
t/KaBX6GSTfNNT/Ykn1OZ1y5HHBExdYWnEF5ohg5QyEhiqKgW7pjdTIz7vY0yJ21RxUSMTQqgtFQ
DMe0I/nZjlWF6Rx6ZrF2+Yd26oKRIhRRUG5CCi41nk2JegGfNaYazz65TWYdGO2ncDbAo3zjtRc/
Ly4lH0/N3H/qed0k86YNOnQRoZsWf2ipu6Bd7G+rW9LjJMzZqTQy9C7LonHQSZd11bUvHVCKq8MD
LvPsREhJntMuEaUb9ZJDMXTAjnic92Hzk5MmzNbWuapx9SIgKk7QEPCfnsuOrTo0uEr3pEGoaveY
vEHPhE7eH8nEJdSzBcXWxY81lLVxGLow91rcofmIsHCQRUDJCL7CAmvWIb0evPRoKzGdihIJFUFa
lDFI4gScUojaOBIEnsuDrJF8ZtyJWV/6Z4GC8QMgqhcKKi1Qkt2qxSEHMSKCK1iXJlZnxd4nttZW
jPpMfXWgr5O1+IwsW2B29ekh7d0/OtFYcSGADFryWMs6gwIit2ljAEntL2dMoLe5GhMHaem9O8zQ
R63hyvq+DysvA0I7tdfZ6+/mLh0PttIXZ1bVrTMW8k9jcVQOCHRDsORBr9c58ua1Q1Ay5Ji8tBWl
c/fKNX4qglSvLZ3aQ54uqJfT4WKGnEUKXEbkzq65TThz4GnGs8Px0e0w94HxhYlSnUFUk9MJXMwx
Y+PR9juGDJdYIQoSPaQH5K5FX44Bd2SNGxvY1UbNB3kBBUX3WVhYtYp1wfXDgh4AAWYcEYupu4Ja
GOPGMQ/Ea4bYRhYWMtYCbOBjE/qDU9/61tLJrL026Blfo7EYkYLaIj2X84ci9AbK7rkiRbSmdDjw
FQRJPvNgmjr7wByU3fUKJaedoZmIen7KgAo+1z67lD3OW2cV6TmlftiuUzyQ+aPE6Qtp5pqgNX1U
ZP5lWf1X1xTfrCk/Ii6cMPUWvy/2bfPfn9i3kYp2mBHsNRC0JLHTQoweRnWWGVPngrt5BdgGD/eN
+6LjogiHwVvCqW/6RAHRTLuhPxes6M/EWGOFGQPrbxs5of25w9xVIdLGw33PIcV9lo8Q2WvOkX8v
GC2CtOw11Hu8um7MJVWYJkuqcAz7J+f74ewPad3UJ3gPMIE07flt0c26qn7byDXiUOkV30mRd+cO
X+9sXPrUL7o7OK5yE8KGZH/ubQfapR7S1laEAySZX0drZWaogv3A90W+fVk+zde5kwXCem8812zF
YjvtC37+VV3qIzepOkNWfe5Kuz6425pfgt3zPJRCt7V90yJsdRgy59mpixojaFYGWVmqk0SFdUQR
3tSJsrU8zilk1q7OvnrG/bG/vNyuTOuIPrGal8GxUT1ZERwTH8jDTtn9aZr5E/3+ZfyA6Kd7meV/
NuD41+r/f1E1/u8NIt42bv073tbu/mr88V/3Sn6qzSk6vN9pO5p/vRcO5s+j22wzf1v5Nw/PX4aV
bc//65P/RwuPCxFqP1U4NvQp2T7h7xaeryi6NRloh795eH697E8PjwULM+zNrrf5H2zXdYDn/unh
sZjz/zh6VDBhMWCrf9l30EkEw6BAt4QN/tzR6r/sO3B8Qa9Fr4UNe3csHN1f3/5vVxHH+uf63/wy
7xlu1/eE5VsOhazuMeDsf0cnDRiDiQyT91hSV0ZNX+rTMKIuldENlambuLbdEKE86ji+BT/JAjaa
UnVQi1Wfh1Z00KL9Y1FN9I5U5R+/ncn/cHTsPe6Oo/NRKwavjDIeTtA7xD5zV6cCJ+c8epYKOqOc
u8onCBfAQZxkZT0qJ31yLahYjSoQqKMaGXLPso4ThBOURoWMywyAHVDJIBducU0NVD2qeR7Y1pLf
T6kErtIEyngzVMH02z8c/nuHwH74MN9RkMMc+tM7thfEUbn0ynIejb+2n3ujCkyGRYcZHMFjC/AX
XEbuP+Q0mOzls87o+DBa7FJ7PL/auSOvLKvO3SiaG1fbtFjGoxitV7/tT1IRETV1Wh8k6/rTPA9P
bOODUWoOYAWAytpSfq1J9fgP3+nvrK0jXB+xDQwnMPL4uAfffydmy6zxwaM+4kZvkn6gPJx7nh3o
AsCSIVLkueVeS9wfh7YUG2zRgQaxcn0FSLwkABNfBTL4C6/tg7+Rxo54YVJOIStK58mrehVkjQWt
PRv/AUjf/Qi/A+n7oeO3s3Uhwa/Kfnc3NW2TTlnrs0cLQzv1SPGEyHipuz6oapmGPJtzgP9dHkhd
3iFMWr+0SITBSLkumY+FtPx4N/2smVkP9oRIeykXmWAiDzt8hQv8OndkzmSoOVgP1jf5vSB2PKqF
IgHzh4hzQEqFRMCWKg6+sEci5zm5CWzBbNySwwq4kflxJw0I8CXPDx1ErYQsrTpy+97NFIU+qrKj
SU3+2KZphECrDSbiW6dOZzeJAubdvijBl84e2Dovn8K+pHd67eTJlWQ8WDU0zRR1piVT+ouvEIeL
RX6ciZruCuJUMYaKNRngpglEAXXKoeN8vz9ayvkB6hKqaTYZnmzG1A1T5UlZfiI65J+oBweLV754
BlJvv5ZWTCxnhIbVd6d1oD0UxPaH9lb/VMvhE2tQ9TGrcMCvtke3/kfPA/tPt6q3c+HMtaj93iMk
MK9OK8/ZI2HTdeaTQNW175MUEznIROckOLsttiPgNRlec+nacVkLAwZAZaFhSPlyBarVR3m2BGFT
TdbjQqKs7JGS+tpEpvfvfLfxP/7DL2yj1d/fpp6PsYPvxk//3ajhEcoLFMWsR+OSEAN3/pSV3r3N
AYwxD3hF17ACFx6gAfyizR10ubMk5fPgf4UJgl08Kv/YmfxFoGA31D6EgRzoT9eYSOfTP7oO/8NZ
hvfHFhxyHoaF92P07PtN2ZWr9QhXQvdANWqouvwil+qaT2oKhUDUXjTiLBrnapmmvFpZ8SpLMZ7+
+3nbLK3vzxvcYJQ7guJo3Pd2pFQjFqcUV2lqZgRclnPtP1Z54V0V6gw5JdOHev5cqsZ5lqa8y9iK
6Gph7H4/lXoYD1Iv1a1vNq5LT2EWElqwU9s1COkHy41kQa64OEuQN81xXmt+YsC059JRtwb58JJa
Phxx1hAikaZXQhoNk2X1qShz8isY+xVh/Kd58T/cIrZNHYQUmwXu30YyBm+BD3aQPg6r/O5MC5hl
QYH29DaPqsJ90kP5B3SpR0I6FGfTFXy8Z99ZekZhWNoGuCWINC1Mf8o5u7CxpjN4+DUBnkmijjRZ
8N+vzdZz6/214QguMGfgH/8335rVFlQSe2aPO1XLajknGKQTgwJLC8vkPVpH2UEHzCKYOMjNiaOC
XPeFc0JBNJpK98GCXhQD6PjuillcrbwsI1eoLw61kAhtTiZb2OUJUfn9YmwSMG+2T8L56KEgfqS5
3cPniuy7wSccp8E+577nRHU75AcoAF0wW7y+TlBjrxRKBZzMFwTSTyWqv9exnP1YFIA1yIrSSDkD
NxLzrRPzCbOCuC9WM0a0YQ/NkLl/kGIKG9laj8j8z3YxQa4srGfLz+zXeiU90ASFkuHmA2jq9S5F
HfRc533sbF+KQXU5/Pfz7mxjxbuxBDgL7JEWHHo+BhQ8/5vrtoBXcxLatx59v4Uvj5v5CfyEuhgk
zkePeOsTqJYFYJqqrlqbKcgXffKU9lEIqvtjTZ30MA0O1C0rcRpymyZ7DF0H8ldBs/kENjLKBBL9
Nnud5iFMbQEmsZsA+9sTCocjYsNGO89Z4/mHuSjuS9J4L0KQsGrYxdgTuxMKcEan0+WOlQ54wRJq
ngKh1xk79EfnUOcTau6YB4Ol4G1cu6V/YnAK/MMd+s4jtsc1HI0U0NjGwfly3zvkyMqm2Usd6xGG
k49Ol4Hym/JPqIKBPYJmGwmP6CBd+g6Fwrq+uBpVg6legtIB6KpT2F/tVt81NpTH/34NvfdRJPR6
jGlIHOhmaUfTj79fw3pE/YeCXn1cNo9PAW33Ac1amsAvX1FPE1cAydeVoJ5JYK+LLK9qkrSDaCK8
loT77dva5Xx0de8iq4W9DcI5rMLTTK8AF+4MUyTMUq9KHIYKqTOiPFoOpozGKdfQKI4gt+jTYn9c
PMyLZDEWwEDPOaL69pU01XKyUpTCDOxflYuqsdNk4Vq1CUQaP8i7tgocFEvcYbv5ba8J6dzaYQ3i
aE3zKYDolR8sSMdh44CdzDMf9ENN12hBpQackb6V5dei1NMVEkdbYWhG7KEQq7MPJQwCh1nYfTC3
bX3ws6UPc9/JwiFjQ+gqx8S2VFkE5rT6p/EXvsl3PyykSxQ/KDjHHQb/2XvbuBGlzzups0dSLupW
EyBpDsx7odvkPFTk6rrdD5muI9J8LU5jIc++3eQvoyH9CS6cKsz5N7H25c3VkwMHHjcmQnECYaNF
Tyg5ijwE1joewLQM0G6/oR6E3KaY01j7C72pQR6msSwfqPV5HDvrqUzXV8AE9G5SD4Vf3tMZKAhO
GE3yov8uJy+pg5WiyOOC8Vhm5j3XIzmDNZggW4KsaJx4hWMKchLiX5iUprtG4ysBzkesCsfa5Gc0
woxTXCZwP9FaPXFZVZEBqJvPkM0hc4WFgA7e5igtekI3Ce1ho69Xh4VDw5erDVQfXMr2iE2PQIvO
fAMPMpmmVwj8MS3X8t7tlrhWZRfYpOfJ5stqAWkA2aBN3IrVOmYle/LNkj7q0Pama+Mt0NC64qO1
8P5YbHWq3lexKaH79wZQUF1BFgDEBTqWy/ssF37QFe2c8GLgCd7Whs+zGKJxSZGMQXsG5A1ElSqU
j1cEvbeu+qR7yzpNoP1CSL0ZFDR2njuir34LEy9cD4OPeAAs6fqYClgIrGIqblqoIlhT34vttf5u
4PQ9Nn2O7+k6txUWDOLiaKqwnrL+3pZwztBysKLZXuwNEmiCmo4qXi0RQmL7WbClutBluNVzRRNP
wIvXT3A7GDI9OgvuHlzeCoAM/2EVJP3FyZulQyGczrdi9u0HIF1fBtt8bUSTH4pNp9ONht/EtWCu
8R6cPv3UF7l5kGo5QEGQUW/hhihQQibtoKA6edXBVcMPp2LstHIAy4BZ6Es/qpMCkHLBZZMhEQoy
mbaOtmuD4xwAr5LVxEWLlhO0rNpLpb2HFj+V49rCJ95GyH9S2HOAUqnpp7AUqOB+KO4qSxtM4PaA
+u8w3FJAY7eq9yNTT/1JWAJmRn/n17qwSjHf+p2vocIv9V3aDneThKuVOmJ95IMHoyMj4dzga3no
DXsvKoDbcB23Bynz5qBcBUV/qftg0ZMXzSmysMwAY7fK21L9oeDjfFgr8FwW7W4+jjlFyKWyYb3T
dppFkwsASTLUdCAiAnRCkRgVcdu7jN48JUsPNBeb+vvcZAMoJzMGBi1b4gIE+qWv2ixWrtNGuePh
VqPrBwevuhJKG5QGiPi4Enz/2RzbwR+hbjn0oRpH+gCX4fJQQBOpIVePOElD0TbBVNssABcBIBDt
I27tnJ7Hje2pc+/rlJYydrk5SkgX9/DtdUmlhiZIXeKGmTBt6HGozaz3v+vcCeHr+7KmgiSQ7dIF
euuEqi3ufMBXpTnbJsNYm48/+VisN39b8JY2QSdQFEJut/kE0zKZ1+qHhuX7wYzLeCIsfVAiDUln
nBf0n7nr+zS7k54N/Nvv56OV9x8gY7FnL2OXHLaFm6QJR+0BTikGoQK37TdpAOClhIOCrcvAGv35
alorQDCWh5bVr5fWfc1b5EKlyQECgSx3fMMf9lgmK+T9sBJ5S3l/y/I0P2agBpOshKMWpQzEd3Pn
hBgIvDgfZnVeOA87L+UPk1q/dCjtVt2aPzulE6euN8SzbT65OQrIdcfh2pq6Mupmrl4W574teIDh
y7rHOJVHU1scB+ZmqIkM6YGXc2TDiBeO8IIH1rz2x3wmP/PRsk9Tnz7YSuXB4E/Oq2WxV5IbWKIE
pG8t3b4Kpkz1598eInvHerKyujkjm+3Os5y6M9Ki9tcqG9DaZMtzO6hD/j1GZXPYHcXormJobDaf
8a91mntBis4hIVRSde7Y+uciX8kd4wM/rASnderc/rcFPMZUtu6JNw7ujxWjbMwF+wGRAqiYjbjI
QysgYONcn+W24JnR5xTIAqi0+dhZEgQHavH5Ms8JY/WpyIiOaz1//bU5l9fcY2XSjs107rdFDQ/d
eZLQIz3HBaDaQSWunTTiSOmPcgXSFWgyDed9kVv2cCYUi7HKv3vQc9GeBbpA6gMkY4rqw9JUr2g2
89qD1k7EXCKcgoYH8ctuzpWuMAHl6NNgz5a88AY/FtPPMFUa/cxyDNQ1qyuEQvBLwmA373KJW0Iz
2RbvVs1SNJEhnRtwfyjixWlX8G/NB6j/gBY3DWBfGD63vx7tq70mznEGrOxvssUuTWAubs/76v4o
W+ymCvb1YgVfCZEutHlz36/Wc1E5kDNHTMm84iRZMNhHLNdBD8tQBEeSSZSnXiwHddA5m4ZoLvUD
ldCQiRgvfadIzK2ftAUwuhRFgFYjHnLa2QpL4YG96AycpSDr0BnAg22iW0A4L0soFhCClf8yohv0
IeNpGRNWfV38IYEJyAWN763BNJdelC7tgXspCfI2hUru6mCASQbdY2QTLOisA3Eur89LT/8gPvnq
szKShOPnCa95AAnp1AN/6zdKayidKJuXmCPEuYpSNye4jk9iY/7g4eqOaDQMjfawiGaKRjDACCOy
CVbQ+crWas/VQVWBAvNcWUZ5OqKcmbVuBGx3DrU9XFAaOjaVwA1RL36JqqDBT21bYPo6+Vk/JPum
gnTNed9vf7Rve9v312v/16ff3sHNURwcZ5KH7z+zHjCkBm8f024GW1+vgJK349p3L/d9WDdXkIL4
udVA7n8d8f66douK0IvnJ7hAZuL9UxWGJwNKf8QVMcj19nd4O/q3z/v1ZbKWIebPIivTJHJ7dGep
mvVQAKS5oEuAjV8fEiShxh9FkSZktWmAOM3AhZfaQL1TOZ33BbDePgTnZoduMWLAB7nP9DyGjSXg
H/YtFgoX7oICTXcu1CsB9fqgH1ErRzGsZd9zgJonSXP33Mydey4Xt2gAXkPAJiPAVyHwS96f3hcT
8qCzAHMWoluBEwLPkk64P4NZ0EXXhuICJ6NJ9v32TftiX63dxjkS142G7U327W4l/nzUQjUNZlr4
0dsLEMlXmImhPNQtuirAthIUgoynuhzNGTCkOaeEDiysDAGyYtxj8Qkuq2e3dkWM8pMCm+GOBi5o
PGxqMhhwwkJiWNs27IvFoy2Ni030Uy2CMIjHPjyQmAH2BVw4fz7aV/MirTEhOLhF3vYR/9r7bdv+
un3vd2+zZgM68gwCQ9BCQR9OnKGIwLafRImWdGaL2V+ycZEHBg0AAVC91ue3RdN5YDLe1tHk5/en
363u+43olffbO2Q6Fzr8X99hfwLhwBxwOFKifEKt49fedY12Br8eGnvFUbx92CDLMXEx5bgw7dg5
S4+pkH8d/Ntubx9KwN78dkz7E+/229Wwt22/ffH9mXcvWfyOxMa+8+32ATAhCo6/TtI6cdtqw/19
2tQM4zOaFdXntC7r+rifGbTlaOqjoTxA0zL3uF+ztyu6r/ojQwJWqwrLX4/3zW+77o/2Cy3RFcOg
yLK9AI0oiIYxvzaJXUBqpgxx/2L8Nt6chx0S8Wkb5nq9uDAGbXfAalgxfFq38dDfhw6vR3ZkdQsS
n2EI3AYCfbnp4nB5/7noBwHbx9t66maAvIfcDVoAbzGHrO3sb729KUhx6OPMylCXSC8VqWXgkv4g
qVjC/azu16VH4AvLtXppkdWd0i2CYdsFNuNrJcd4P4HvTv++7bdL1O636a+z/vYwLVvcNnKavogp
+442VlCxXKkuWpkV7hFgOX7H8ecsVrTOSckSVcZdn1QJk2zQIuMChSgIfI6yaHnipYDh103DdErA
yJxPedyO45DMIM9ChVASZIHp7yBB3K0d6z664ExS+yqax9Rys1Pp61NGMw7HHqDyKbe+ARZ3bp2i
L2DD5YmNN5iw+gv4/UcYsNkRhZZvYIQGV98cXlaxgyEYcx5UogFuLsU6705O+YvpCUeI4LwUS1eA
kxHfFAYreF0LGshlzmMiMdev0v/S9Y11U9MCpsWx0w1IRh+/FqUxj37xc+EdZlaY4yisz26ZwdYL
d8rEahKqbGzvS9Md0ExgCVOarodmQUJPHP1VmvVLQ2a0rSlQgaIUyRMUJobYwPcO/QBLkl1yFqy2
Wk++tX43EIAPS038JM2G7IECQufR3vuuyDSoVMVPuuE/GrQvOdBh8kETA+FGL6KnDn/D44kPpkva
uXida7hnIQ5XkaXbLLK1EnGxdUxkMwpmtmWyZMjkacGP4T5TqFbJvJoPnVTojEQ/uhuoaqE7YCjr
NYtw2m+NFvCX9M13dLlo7uZ2LTA1FkfUQR8wIHUXkPH5qZLVrSi8+VR55SOAqxp9U7b2Yo7zbWWa
fuirI/7oiLoowjmcJ1RFgulk8gBZjeDpTilA5EWXmAqLDtQSLEIhrsd3w4Fk+a17kfDvNulaHqAO
/VEr1ClLGIfBEjZWCEt0FZxr6EBXdApoPghYyYj9sg69+Fpl6BORsYkdLZWhJxasp+M6XUsPg4Jr
Dd0DGzQcsoMFyMXyr50ScNeTFXF2auJOzfeznrojt1b9JEG8uRMNCHenRzYC7lptDY2yFuUlG2Hx
4FWBRA8THRH8Zpw0OzUFRMwCfB/8Wck0Po5orBBNsyOu1dx+yGZunRwlQTym1WHSqCFStxVRn5Z1
KGbtXtaFfJmOVek86rX0r1VeTwGt8/kirW+EkCUkM+QEuHJ14JgRhkWvc0+25yb+wwx/L0OnAibb
m48idpwqMMa1n8lb4VsfoN8ggkWGfrAs+J2Nq9BTBjeWXtB/ru6bi9Xz57y12bX+aiA5fxj9b6zV
T1o26aMlnS827BEP2ZqiU6TWd5Dw6pvLYd1FrDKferXCK6CGD/3au8+sK+8q1hfwv6zfmx41qgxe
lDtN6iWaFuhIPh3Ra6CZXoDGxQtFs4ymLvtjM6gPiy3aE/LTrcMh3Txs13lrYMflfGqhm3iq6S+z
ZfyYsQJHhxMMDtkhx0qb16Kt+pdyDYqUrQ+lfci8bHgUtQx75Z2JdCuUiqGKWhVHiFSxsDB6TXrp
0ASizRoi2MwCWM7oVeSeSlQF/aBrdHbxwT81LpAyhnkVuJ0b2UBP4OPyP65oCXF1BmPCmU0mougM
FGlqqshOHfuCwAvtYWtWHK0OtCwo2tRqphAe2096wZEj2yeB24+fYD/gAbpEpHeENz/12HwCcnvA
Ls3BRh8/SHdTe+nWaXoCevDMejgmOFaj1LQ21BYyQov/5qNb1K1pxW3KwY1rTj4DAG9vYzvKANZd
APyePJeVqa+QXb8zql7QLuZlzLQ4ZC0/qv9h7zyaI+Wydf1f7pwOvBncSQIJ6ZTypiaEVJLw3vPr
7wPVp/X1dzrixpmfQRFAmspMwd5rr/W+z9KWS5JXr6XQ3OgaBkIRr5lgTW9ilyL3R0rjJlYTOGv5
UVK+xOQwSlbzLr3KQYExLhJwMx0qo5ceYyAXBg6xclB/jViP/D4Z7jst+dbSBIRIRt1EK8nmgoDY
tMktFeodlYbmkM/3ZlyL7jDpKE71YnkYBzKMSsEfAOKEZ7BqzfREeMIzgrHqLGeJ/BgppjNRDjhr
tYxvmcYYdi4I4W42EcbPoXgoo2Y/aPPLotatW4Vtd6NhPHLLsrZwyTyIq9stxOBkT9HkTLgiPCFg
BTgLRugl5KOA0IU4QcZzgTj9ovWO2vXVg9yapLSU6hr1Y+6YsdSf8+WjHOfmziRd18vjA6Gc7o5U
D6ZsnF+VNr0oSnZulSR6sEJcMVKUIOJrm6rdFWP0JCj4XA2RRNhiIf9Z9P5umH/Hstp8CC2GhKpe
4l2XctGSjYR7kozyzjAmgGtDOJIDSqu7uWNOM7O2QoBOoY8bovH75W7o1P64nQmUsDkpU/GVJlbm
62pv53Ope4Di4LVogr+0xFDyEkcO6JjsUpUJFif+HzUZqkuYTP1+1Ebuix5jq5SkydPc6bCIysie
zTy5dkHfcFmjUR9XqMc4Fdcp17JjE2eNyzVht7p86lsmBkOvWqfq5k9d627mUpJ24Ry/I6c0DmGx
DtswMt25ANHSEFQSekFYzLqJ1P2M6KHv/IUY6tbQO++oiKV2mEzBcMUBgbgoqjDUUn0HR/G7mPvx
udKSYyrqQOyCLL5vs7DctXHoiSVWpshK35VoLi/tUIi7ljr1sbsTDIqAeq3uEwZ6j7ILS3nV8LAP
hOS7wRZ1ZEVl/TCU+vhEaoXLV8A02mgKIvoQzz2wIGKl8Z3kvOhlCUt4E47ORU0sxEMLIvQpnW6a
8S6s3vgvlwP+i24/S8trpDfqbhYjYBrC0FK5xxkYqKRMA34ZuyqMp65ESC0KGlCHJgASlaYvYdYF
VPRkrPSj3O4bfSY1J1LbrQKskmIbYeyTs1dVzZ6GUSWCJcVqBXXnzPGoEw9Mj6lWyIjLsFaPY3jF
R1buE50PkQg4KmIz80dlNj3SwiRXwvIo6u8U76Qb0eg9fkglz8c3pcBpp2N5CxsqcyV1prtpAuhT
Yy42rNspHHRHLjLorlzKQ2wODrwf4HVDwlUxL1dpURLkpPCeOqO9LpLWupgEn2NWzWSQl/gx0PtL
GAYawNJ58RbUpGag+iD+PuN6yjxx4HbtEBC5idHeCGnXYK2CpNWqxouofhPVZb4lj4ZTaPBYISB9
UczBGy2Ln9h3SCRb+guzV+Wms+FIKrqqKjOeoiVf3iMsUzDNMKW2Sk3MCHXnpKY6jj25Fjzo0ACd
NEzxbXhkChWfxbr4MKrKxSI1HoNYWnZ4JgXSbEF/XsLIOld6fpV0g7ge9YgbZxDz2pSVRkMsfWYp
DmXLuBPaNfIKMr8P+tRLJfNuo5B1a7pEXGKqbBJSfZBm1R5InhOFak9aWI92UT4igEhSFsqgV96s
MPtlRhgGtUyvzyPe7XGcwpPYzdEuTUfR79IaC1io3JpFbt5qxegFBhmMbIxPlAR9UtnkVdTlDaQn
dFUGg5ZyjCP1pOFKRSIxEnbBse6V+wTNjJ1pmFNqAbAsNKvsQLGKV08U7DKCfUT9ky1a8nnDq+Oo
gF3xVBmbjr7L3M4QESJZ5m01WfMxlcU3evZBc5CYUFbfQjENZ0KFjk9QKT70p89ak65g2atRZ6zO
jeBUp9YtKtCrLJFsAZBzABuMyylvnTjXjNs6Kd8qKT3FfSV4oiS30BawaiZU37x25OMQViVoIrrh
gGHuPpmF4WCZfepMgvlNwIMbv2mha1nqcpik8aAzt11l3To0uLS8HkcdKdzpXW8pwKhgeJ40Mb3m
anucpoCwSW+XfdzUqYvxieySonHTqx32NP2miIC7mOkvOM/GV9HCzivfYkWc7jGxXbNeeQN4YF0N
q3oprFQ6drKau3LVzsSbwG3qRNN8QeqBF484cWOkfhGG2oteswJmYkFuOeQ3aLEwvfKeOb4WG25O
bUmPQ1ZhZwpyKm2LeewinGCmaN6njL/Z3ONOLkHmJDPaOcSFuSdWg+xJ6mS6qG2/yY3fg4bixyoN
/nygAPVKn/0llN7KMbgQHrUoxnWvScLlRoxRGzQY1tIzBr63Wh2lWzmyALTVdeVoZblcgU3qu0pp
AtcEVBqAHSmlTvGCubsF39pDagiOpQoMIFMvUtdhqw2lEpLecJclOgxJPb5YQQb+AdXUPpOqY2hJ
oGVM0LybPDOMYcyqIMP2jK82+ZKWIofWUA3SIHZGQ+U0azCeCtPNx6BQv+mTEHAO02gOFsmkM8XN
OLe/JbO0VQrUZ5hzPi6o5dDrZWnzK8yUgJeCd46d7RpHJuukYV4dxnj8RoboRVLNa1OVaj/Fmt0k
U66OJ2JKUT3VffZVh9hBkOGIBEdlesQWTboxl+7xOT1HpnCmSlPehNMvARazbZKEvEUQnThhzXy/
bVLErpc6n1/G1Oh9Ir/8vOSan5tgQKnn5/jYUSJlZmdHKhZMljePrVkSWLy2jYpU0sLPHehVsMdz
xSJtZA2ylZ1KeTjib1cuSVA//zM1kAnKIcQXXXJySs88b9hjvrosWmWdC9YjQAuxtadMNn5qmZ9U
/H0Gg/5Ut+ldnabSKUx0dR8ksOYVaKuBqAkX1RqhCdUyxqRJuFfH+Yv1desLs/Yhr67NRCgiLNKl
tGNNdMo07ZUCn3kw08hCkCt+lks1og0qhL2oau2p7wEucd/41VBCpWqFdi2tQJWSO1S6ag9nSSUv
VJKDV5vMslVoe7vMymssVLN8qDsOowr7NRYg8SgYVszslpZuW5SDnVD48FgRN7ucm8smbZOdilJM
QIEtt3qWC84qtOkbajdYWcudZE2IkdwC9ZUL9tunEKG8aOWnuBAfzeV47liNHYjDX7hmWmg59x1Z
jbs0tW6EiixNJ4r5vo/E6XaWox2IQ93mMo13Yaiqd5olnMgvwK5LikvWKfsizBVfF7ECsyTEYFlZ
hAgBRDKZzOtRTgQ8aBludAlZ1z4EqeC0avzSklO8aE0R2Bom0DXBFWMzNCwvmsXURoc5QhghzqxQ
/Z54s1mF82DM9ezrrY7arZHhGq0JEpqiflbxEFymKryVw+EaxYH1PHUSEuUCcAvzLq65ymx3OD/P
YAflYwFMFpWDmvsgkhVXMTJ0cqDJqfrWeAfL2utSBYgIIAhXUJLJKeedLnTyPb70r3Kkxhq2xeRB
iu7PFgQ0X6NQBttI+hZaUbkYbe4ufVNfsdHDWIrj48JVak+N2fuFTvk8XYvbUZBJNwIsk7aMzhUl
L4SQYr6jPjQdS8Mab6MlOerkZ4RovI6t/lRVwgWGAyhcg+4BvSUeEHfMly6xVCC8YX8xwuwq1I1o
6+uCJKxh2udL/7L00d4YwE6NmKdyDFK7QO3lp5Eh0er0+HFoOgq/g3FTt3L9y8qHfaNmv2XZwkFa
yw+1JsR+GqCikC1QybnS53e9TkTSDeEeU27gltYCiBQqAcmK4hb5pXIIGu6GrIpcgrEWpIOeuFgT
NRu1TuKgpVyXDCNkE0qerYyAzhguuHAQRZWyawS4+UCFqOSyKJyPTbFwRc6s1tegJJGk5Bhi6tpT
vqTSXjV+HSG+hEuzsorGR0UD2BZQ5qdgEMjulODF6NJjMMGTkgPTgVMReEkv9VQwsDAAQ4qp34nv
FhGUVjf8xmn1OqSpcOw1OYFCQjGkck21me3NkmCaLF5oEaBzv4aQ18LwAy/aQJnxPmS4uIkEwJOz
bGsKS3IznZDyRFbuziulou0Lxv0lE+2GpZ5NHUXYg7w8hkmb2kYxJmdzvgpzhCG3nOGSR/CfzZam
FoUFoy0WDpTgFdRMC8iKQO7AblGzb3PVOKbdTJiW9vK+KzHOS6G6544GxNRwozbU8gLhKhcTpatG
dcNE7E9iau40uGXmCrubokO1DrPjrIJiNKLKK4f6AfQWjEzjolDC99F5Y/8r1P2f/JrY3icWEXVT
WfOV1hGC3QhZsl+K4GWumsoFlgNJL6vaqzLeMhvFZ6E1XrcUDHZk1dYiWfLTN6XMJGq4CIJKu+N2
W9SJIuIgOm2Y9p7QfMWNlpFOHdXbYhg+tZymOViq3TYRUepnMIuMSXvQ2oIWA6WGbKKeiQ5KC2yL
NB/SqmHNCsqcLGn1zde+U+r4KYfk47SkTIHtAUcpKizFHaw/e1wlHFEg/uqkJHHMMBUdOaf5DBZr
rp2o0K9yLx7jWd1PcAO8ChG3oy/FsheioPZloyT9ZxBZK0qV3eNvfjKH+N6aQCyFIQxwdSAA0cUh
34tWqe7LXLuZYEOfKooI4o1K85mjVilfPRKLs5RrzgRHEDYh6olYBPGF/na0k1yYcLoxw8VEKs4S
GwB/egkmv7kGGAMax7bSLhEs/FOSBtexEPemUWrvY3WRlwg3dk4eKU9wn2jJ8pkKGDhzsed6apb6
0McAFaS+/NrE8MFkfgChaF925KrgLWpm4Il8STfihr/q4+xoMoiDafxelNKeWTEhjlMHf5A+CLji
a7fI5P2aKbsoZnk76DHJxjJT9glNmPcpd7NNtpnGOX1zKUfzrIVScU/eVralWDccoqmnLqljj3Iz
6oFYM88Ijt7UqmpONcROVM9q7DYAcnZJm3XuXLcoHsyJ0gfIAD3Q7VnM0SQl5SkYepHKNqQ8wwqj
x5mSBFJd9CFFufLRdc1BVdz7rSidl6xSLwGy6Amnijo/wG2vDlrUhHvSSpq9pR6TELil0N3K6USW
XoB6pHbJa81i+JzowvMQUH8x0XyewrS6tvEqXrQEB3s/BdhRCo+jBcskMU7bJhNUrrk2v8+MQEG5
qX5FrFERDqOe241C8T4nN0TJ5blI9ekljQ10p5FbSBH2hiK1HivVesi4EU4h4Dl4qetdnZKMmzJS
XGnUXVHCtVeMmZ4ViBiLEQ2apF0FTDaGlX3X1iBCZ1yYyNrqoqS5eKLIAlJ2AYAV4bc+amj+pVQ4
11mfPcVTkt41H/LKWYjL9InZWToXM/TLpvZUQU4eRJT1bi7NlGwkdaYDT2ML8Im9qc1MRBwN7MI1
tyA19yxRBF+Er+UtMQrDiPqHaDaxL35OkRCd6oHRPlWEh6LjSAZzPneSdZnz9CCUQLVqoamPGOB+
xXVvulLecEeZdbIbTbK88SSDuJCQRRSTj8eBHFYkK3Yq1zYJm9ifExBPGhB4H4UIcqEZj/icm6Y9
6BjSWYzojhDUD2KrTN4oAceMFOO+MGZP6dDqlaZ0kxfpr25ZFTRD1d4XEJqKEXB+wlrtVJWaeUgK
EoVSXHYnDPxeOcniFULDMz9B5aoLIfisSLdKxNcvqFDaiNvzfW0mIJUKeBMKEbGHRrc5gsKvoqlE
sqfL5zkTPoRx0L3CrJa9UTbFvoqfuzCffIzfM4RJfSCxGl+CIo3sMBu6c2aGINqmHrt1+mGV9B43
5fw9YTQF8Ng4OH7CS5V2owuUJdlrUsJopMelA7uk2gmjpLxqA8nhtHuhYVFwzFrhUam66qYNGbcM
VQo8gGNONFnLXTMNxW0wfRcU5UHms7og5TPf6lGQXKcU075RvDZi1R5LLGNI80RkNMA30MgW3aUv
gGgMGusHGRzhOGgXTEfaBXzI7xzywKE0Z+FKsf+B1iKSTbquuZlGDNgwV0kGPTDnWLsZaOepld2g
xf4s4NL0B+uevHf6IAjf2dyVHjXDARApS52xSs8TmZFLJmYocULoqCkokrOeKtdELcurJRn5TdY+
/TmQB64LJNm2ECPY09XCOAkKglWhGFU3VunVwbRTPsbyyEUihcNZ6TSwGP1c7cZmMfzNcCGPRFBy
y4qSUlHpmSLyxgRERj1QspJDoTyPc/LSr8ghURJvSwpWbdTr7h9QXCU1ZKJkf1sp8hVQ/SaCb7Td
iuBjvDe1DoGtbnhyvPS2Ic4Ba3SSd1My3WKQzhk57ppImq58AiJ0UDfZKGduGpSTi+bXK/lj2cQ0
koM61LjoS/2+5Mmwn3okHHUo6Xu1Sd/CdTwxjKCw6064C9sBlucwTz46RsEhjDT8Ya6h9fZ3WaGM
F+oGdB4Yp4gyh9rcVS3T/mih2VOhbhZrxFoQFiOJAejdMzmQ7DJ3Av6LXdEBpxhaYGCCTvKJebiW
WjRZ4EqSoD3VWm+5bYVsbhjwm/Gd0CR2g2f2JOTCSXoeSpZl9fibBGbqz+oc7YMxN22paoydGiPn
V+ROOVejdKrEJbmyTq5YCsRQECONWkRRlZhFQxKunSY9ktAfyHSTY/U1Y5wf1URN7kKGLNo5IGox
5oex1XiGGJvoyiR7qNbwLJbcYJHPJBcwGiUCJZJyNp2ggfNbYaGZpUh+NGg00yHhzUlmEmmQ5h3N
6ktXUhX8lQGhGo4YiTgnFWL9l4JH0dAn28BTwsDUmydpHTxzQ+x9kb+bUMt2U806wZ+UOg0ILl8u
aZaU5cClWKPAwdDQSK/2yZgUIUWsYxnWye1APsPWJ1K9LRSGY4XcgpqmflOBw3AWFlxngFgvgf5r
CvXumT/WUzyawOjjZtxpcO9Iw02sO8VI3Ueq/DQo5YcK1P0mMD0Z2iLrZxZAG7AdNef9EmFInhqv
0PrqTYYNP+bxQy6PhSv0ene7lPlBpSMarRMye6vMpRm3eiWNpt9J9CxQ5ZWQXcvSjUzrCWN+7AGf
YmXOLAbIbL7SRwOBlj6+0QeUL2kFjlwqvsBK6ZypHwJyXA/spkNRomba7A2HCmZoz5kenbpSZORY
2xTksJXNCPdIIXWUietldOMmJhsSomDOFpru0bmg8oqcFGw3nvp5GG8fgZ3KJ00FS5g8EzrVDmLm
hAm5Ed1eX3zaf1EqWfksUGyfkEpPJ0udxtNMpWhqNQUsXlrTY6DIPdgcH4YSFidRVvLTtlcCnz6N
qfQc1k21D5RyOYYqm21vWhScoQKA/iRrL4ZAYlvHaNtp6AQaKZhtWUY2Zq5g+Kkv70fsQ1SS+TMD
AkaWSBe0XWkU+BXSRXoE67HSvbCxNyEgzamIpktD+X6zlxWUVx+W5DdCrCvUKf2tZb0SWdJbNRn9
PVzC6gSuFfP7WEF/Egz6Z62mgphkYAsIVB668U5JfiFL1B46NfXU2RoQmPWinZ/Kqu0dqZRlO+2+
yzh/jYj8PcoPZHUx4zMpL8ae2PZIyYz4K49hbkyvqpgzzEUwXi1TYRGZJ++bPgK4LOnpMa4v0FFD
cIDQMa2xIJFpmpVnRsNjZCXyWYgYKUlDvfd8kASt3g41xbfUafVO07iNGxFcZiB0J3qPPOfSdL8C
HKEolr+TGM6EFAjOLGsSYArtogZm6bQd7l1LhVIXzywMzeHUUC46WUF+rvowdcYKG69aEnUrXY9d
wwJ4oSlPIb73I2GS7nRUucmeMjt0xrL7I5Ft5Ju4mpV9vMqTCxg3lAOzzqZRUQvOBTY5+m5z3+Zk
T+JREey5APRhVI/9CicNTUaJQgwwnlOdspNipsdSn4e7diJh3lgSacWxgx3fwCtucwBRfVpqd3Gs
Z+hTtUNyQQMZPCkt3DIAZpNt6ShSYiMjN1rM70jDa1/UjqEg6BdSWYT9suDGAFye4DRBPUQXxbzp
5VRe8r6tUb2bMa5LcrqLpjEPzKWPsGr0RyQIRUTiuR58ZRRFX8g/MLqU3lDG14iE7A5nSeu3re4C
U/HSPjF+jz7NVmgMMPb3pdxczWhsnEYTAK/15D8BS+i7OKXxTpRaEpG2LF3robskKrblvHzNSanB
JQRoVEkVPMLK6PZjwCrPQDQxW8DRfSvr8L3oxrSfQmtC0Zdnl6nof0+JRF4ySA/KbDzV0tqZExTq
blIT3OJdPrpdRVcs6hZYBEE166YlXVig3DWB1BwrrXkLFfFGLtv8ttNkQFFjeGlN6Xbuo4VEbRY4
DIRAGUMM9WIhUg+j/sT6b9U8jjeCaoiHZmnvNz9Bp0qPCDzLQ9cRF6lq8pA05eAvhf7cqUbG0hqQ
tFqCJR6ZKfIoBaI4WzRXCEZselSdbD2TlHPRde9hU3d0oYC4tqDa2Xx5/0tEeZyrr//7f/6tq/O/
oU10Gtj+xcL434koMw6hIvwPr/kvHIqo/kNcG0Zis+S9sF3+4FAkiYcMhjZaPKl493+QKNo/QOCr
jFZrnzyqifjQ/wuJIv6D5tYGjjxToZ4ASeV/gkT5d7slDktREyVVsWh3r/L/KGszwb9YZik20/XB
Yr5X6teos9Ey7WphX0xItW7Jaf7ll/kPTu6tPfKPQfe//29/M/vX3DbVNK7RxWX+noad/lySosWp
cEf2oyl22kuJeOoC/P0xrnbqa+XGX6EXHzDG9ruGAosdncdn6QwS/CDuWFqNEU5umBPu/6/PnqSL
/2565MMCouHvJiuKagGh+bsTdZZa+MZI68kKi8gc64Uc/bqxRmXC5ynQz24I8T9WSEpxOD8iuZsO
Aq4O0hOrfaSTxn96SEBWdWDoGtWJmG0cGtxg+ephjW0b9ErJPlDFX3VVTEdo3tMRWR7plaQq7e1c
EYz6TtLnyqkTy3LSuKVStmJXFxMQK1DN4rhtzE2ZCoUwcVXaK+2UVV4ab0SpbSbajodVYL0dQly+
LRAe7DewEmvPxS6lKibxI9THn80fL46R6PtwKW82j822QV8geXS2839ONVKMBXYhgt3xI1kUaPDd
iJkINdiocKT0fQXVZTLCP5Qt4nHZL2AAbi4QFfUa2vltu50QV9jVog4xcjlpprLQBJ4yDPty9dJs
tpC/WUW2w7Y5l3BlDho0TXw0EfyLDWy1begmVNNlUMCOJ8aEFCufa3Px/HH2/ByXamaxeAte6qz2
SXjJ3iClAK+arluRWhcx7oL9dgqTK4EnSBPdRVr9Zop1ewSF820OSe3q69F2atv8HEp18qqNoPmF
uoPI+y86FgzliST1+s23v4rZhGeqErG3fd8fQ0wwrIaY7aRoptU+X5KHn28opwIT7nZsdCN+KlHp
P6uI0HKjjZlTxUX682W3PUkFbs7t4G6eos1OtO1Rlhq8gXo2GOiQlkba8/ZYFiNobCtlN8j0TdHX
gv60erIimrjw3nIX7s2+fP5zCK6gwL4lr1eCtpq2tr3t6pA1UfZHbL/b+e0Uf3HaOVhc86GV8hPV
m0mLxo6LLUWdsDPbAZVFKBjHzsJppGpd6ghRDeMOAsp4pEEbu2HBWpZSawhcJ56OMaa5IyIdGyTG
4v8YxzYf2XYBD0t/l2ug/P5yvWJw46rdPlRb4thsg+ayfZryX76x7VCLK1hn/zKUBS0K5LjE9DDM
XDSByVCRA+o8bofbZlof+Dn821MytUJK2GI9UUvocOKMzyxE2JBRocUprFulBxsE79n66LLu/e2w
CCilWPAWHZRZmDoyurUooEVXqgQv0aXFYE3cv/68/ba3yu79Phv+PIs+Htx105zYjcrfDBpujTOD
zba3nQNczvBdoJKkPhGtbcV44iL1IQUZK3P/PPyXZ3bil0AClzajjFmbu2jbI/CqmtdtdyaLgY12
fXzb1Kb2HjFluG0oINL9eWB7df1z8ufdtucIZg4+tTATZ/vl03/9/DqyAm47+b6P6vFQM88uNvcI
UgBtHaKkvLawAgAM2r6aEXJNb99328jKkHpWKJ7+PKrqC+NdNK+j3p/HI9lksam8lDNwSz1RzoBa
XIxYDFjbc7dnbcelJP/znbfD7YHt3J+3+8trCqHPPWgtiHBlw1NEYT8l6032n97m5xwZKxOtXtN9
Gm1ZOYpF5mi9TE0UeqvI9X07StZT4nq9ZhFI8+3cSNPq47b3s/n7uXwiT6drCrwmfo1VUMkvsL6u
WKLvef3y//G128t+Him31/0cb3t//6/WT/hzDtt6JFr8DLM82I0of4Onr1z8Tc1RAW9vTFXmo0x/
VQM6cSarq2LbjOusRyaA2qYAytUbaIuDUHz1GpdYQWALA0vvZjpOUXNjoGBjauK9kuTNnkZL1fFn
I67mxZ/DbY/i/Vcbo+nanEsiuki7aJPJ3txLxQhyxoW+gwMnhPm8eUu2zWYt+Tn8y7l11mvSmrLf
5m1JAD5DLeBHLkYcmf1Mtqilk2iChXAvW9Cdsr7cg+38xc8xHARJpKARZR7lmInS7FET8wGL6PCg
XlVcG8ftfxpW+5Gx3UG1WqJhSlmMmxPeuVjj52ma1J212qA3C94SuSMxgKWrOQ55OxKyrbsREt8/
mwZh0C7SQ1CllDOncQ7QU/zefhuN/o8sEouKRujyTbb6ubZfSV8nPXoIXhNrSbywbTUXX8J3nyj1
qV+dYJP5XrdRuB+N0LfSdqbDi9Oj2z/iZEUaOx7aNcKaVmuwZfRANYcquMfmU7Pa49x6OeBAz/xm
SvjArbBYh1FG4cYU0tZGiwkyBbVnPXfEuvMcpsd4PJWNlGJqzXVPC6NDrYXyURIU6c9mQUJH34vU
h9Pvo/EwybLRYk1eHus8GPbJnB+HsbqPJQKcUjKgFAsj+vPCuEvUprIxCUjO5sfZNj/ur59zImkH
+kYVVAVXP9u2+XMFbLuxnhIEpyNZF0QrrDaEGyMyZHwPgFGbSD2PdJWyDRmPGBZQaAeoNbtJW5sq
pMTLmGJ2em9c9SWbvErUBibUXPpuJxGt2BqqbRtpm6XXdszbYYEt2Ft00ytK9bOapNuCXj/HFMEY
NlD26iSfSOFEjROV3IQ53wAn9sJf5i/HoLpAi/45nVoYrLfHTIaOQWsy7+fU9sI/70EuA7M1nipy
zmGp2e06t9TrJstMZYXis0t7I3DNMbZOQ+2JiMTRojy4PbVKiTa2J217lLHq47b388D2vD8vWab4
E7k4gIv1bY26BvNGYUqvcGOb60ZcChCu2zEXu7SD7pU7EE2743bOENDP7qrmzPpbO2yntgejcOxX
8Gl3LIU0tIeaj5f1dBoGX+Q21K0PRa/dTgEyJ64UpnQZ9wx8DQ/JYoraYDvXNV+hGTYI+ojMt1Na
LgnQYawEOQGv+nng53C8Yr5GYSLRBgAXNl00BEgmO4km1J4E1CnzQppFKidAf3gyx5cCKkV+GenA
y+zoIX95zG5YdtzT289CTITe7H7Od9EEdxz50g6bGr0r8EnOzX07npv4Zl0lJfB5j/Pw3Mvvw0C7
8NTLTDeV3Sh9VpOrlHhrfzkEYcnVSLxO5p4BfXAyB4SW0OOLM32v6uncT2cMn4Hl5MGpEw6mZeva
XSjSIM3Bq5RitZtLu6FhI99rrx8Rp9s0giPd3v1eQqd28+86spvO6xEeCb+ALNKFdnzojIOWUPNA
9YAeK32Raa+S7EInetLDXf1Be1E1wajxiF+NPumqZPc7JLaKbHc0VqeioXiGuNfzA71MQqhB3a5W
rygrkqcmuW3Fj+wi7qvdWTtW7+YuuZl2FbeoHdtgJI50JPk1n1sHVvdeeYeINbilI9xqjETFjg5A
3mSbB/lTuivc8ZC+ik71XDv4Fnxr2UVXxR98hFa7+NZwdWGn37LoxBx0ACZ8kfzqgxpD1NE+bIe6
OcUOHqPuOdD7Rz8rg1P1e4kIu3NKYRc4H5CbrljH9wvgQlt10zvhJvyaPyGTf5fn+kzjI1LHbv5a
0LeAZfZTVzjajfzYvqrOF6r606H/FRz4VNR+vdjmAxOHHMvbo0K1FqMMUma6vSKC2SWGA5ZJIc3u
6vVrl/gxKJ7QpYcFPaT12g/2lgSjMKc1ZrPDlKE/4ItB7Cp+quVdRFH3je4AgujqCjJ3h6K+BdK6
9/FaIPCaDIRh6CKPHW1nQNUgIJI6Wp78ak5n4w7JzV1xwBTyoE9UYV3LjQ/SSAr6RVn8MkQc7jJC
LlwcT/1+Cc6Rb93JDg109tMvbFPtp3wOkx2aYARiYexUkzPjGHCgenWTT7FqDA4kCkv9nlJU8a5U
J3HZv1HlSuS7AqJXeTPuxd+V4FaL60bMpOs/7P7zh/EJgwMCWamBc8esdwoIhUdbuUrWLn2uZ/uk
PQ7CTjiBE3XKF+0zYh6Ei9ByJZ2De6BExhsV5zmws18WTfGU9UGV3gH+8Gt+tKqzrPrimdjrLvsF
0wABo7kTP+hCnB2Hd5Grsj6TLyb6oXLtVLYV0lCFwjctbVGB7WIUSWSeXwqvGxyqosaz/jHc5bfm
K0TLSw4RglJOceb2R/VM87vxgc4XOdL3z9BuvixuH8nFihOU6F/2WYlA1OMT8va0C8BAJV2Uo3JH
oXKaXCunhdEu/hIv47vwO7tV3dJmkfYov4af6SOparSQfW8DpraDm/SlfqGWeEd2INxHbn9Ci6vf
lH4W75bX7KDePM/32oPgK7fJV7Ey1m0qdJojfsOD14/TvnRrdISz9//YO5PmNpouO/8X7+tzzcPC
G6AwAwTAWdxUkK+kzJrHrOnX91NUu+Vuh8PhvTcIkpIoAFXIzHvvOc9pXgjBu5t7+6QfUnQPr0BL
SCNktzq04biyN9q7TsbYFsbSSoXqOR5WrIXGmqogYVSYMcUMO4j0LNkUEPf+Iz8gQiLwDWmxjQTi
LELW1DcgUiCtn0qsfu663ORMOVcm1e+wMlfmFsjCPfiRhggdN24479MP1FAbrcJGcbUI5Wg35B/s
slAci3ZNcLC9jlblmY8b+uoH8GQIld64D88IRRC4bmhJDCs++Waymx8SufbHLfnN93+ivThTee6L
PV4IcuXX/q3b6wfC1/sGMsoKRnBuIbVfmWH9xHt66E4jcn/GbeuCO1XsY15DTwgrQd676ha8o/mZ
RmihaxDuAMORkSLNqB88fKdrn/twF9He2YkNUQa75MdwKZsXaq8E2Bq/Mdg6b6ALkUBXDBjOfigO
9ZkE4qP7avOcd2Qv7Md0ffXytXeiG4/inD0F9V+IaIZ2JOSMZPNruqbn4NO+pS/iInbya/F6Poxg
IdZ/tz/4mzR8vrdIi2UDhlS3p3l01G2SWaUVPRg+B5tuqVQisCBHe6mN1ACJirA+2Omm/+4moNCd
ve1iZbCqisAuOmDHfvkn31+JpSD5/gpsW1fs/3wZ6KQJJ1l/Su0WU9Tyd7Lv6ub//K+tdIn2aU2K
EuxvYalcZmeMvn2PkOTCo6CSAb6s/3hIGl0dNStDZ7189f0HbVt9aKXu0kfyyZsfGvso5nkLMZIo
PzpX/kAcwIw27/jny1Gn99g6VR16rk26dCs5cA5kzqyF34/4UzzCwvJCJqy79CDwc/N95PFHnpWF
E/F9e7cJOE7rpC0yIINB8/1VJ5ei4O/3DRj7XSz1k9vbGWa+ZsKPArpBXx68hTHw/dXfnxmQGXd5
o25gvMLY4OZ3Jy4w5QmVbl0YVTglhoYZ+ipcXUfZmXEGQf1+SCRoErWUMt8PXeo81JNmbIfFVv/3
QSyl4N9vzUHyLvX69bvL9g3Z//6q+YZQ/P2h7ZKA7MXNooelCnRNhYJ0trE70wnulpbg91cMS+HS
4khhQoPoyjWeCEiKtn5Aa6rCELSeKraJSFU1A0VIfrbFeqxe8dgOi/KfhOwx2P1tIOlAXNZT6i4f
xljlq7gGqpHPdGKsrmFVDwg9ksw3XdXHmBuV9edbfYgXzb9zD/romagJ/SjzceDMxmC4aqCXMwMY
j8wBxiMWc2tnxf5ezMsVbmznLZ8qf9NnRD7CtqNfZ6cWqAkob8TdgNoIliv39+Hvz/penw5mdEYh
lx+NbzSGrcopnOz6WQdp5lH1WEiDUfSwYX+36ICIAdbse1a9ZSZqf9Ob/jSP/zaTcT58OJDjSAwB
mKOVo3Vk+Mm4Hgxn4tZfU5cGfEZUJ7dla731TOCo3HjQgYUVOmEabUMK6nfowPcF/n74+62P3pYX
SWGocyb/vrywcKqjNnkGhVEdIHqeBh+JmU97p16azn8elh6yg2qJ7UigbwwWf1/NCFb7mwaRLIEJ
f74Hdpb/YXv//2Hc/20Y51gu07P//j8jAP63Ydxr3Ii4iD//0zTuzz/692mc5/zLtOlLuaYDZXTJ
IfiPaZxv/cv1PJtcSY9esxNYzMqWG1H+j/9mBf+yHcemF6gTFAaUklnRv4/jLPdf/DbL18mw803T
dN3/l3Ecwvv/MpGDybqANj1+J0+DId8Cfv5fJnJ+jxitnISx7+b67gZGDUYDkYl3JjOvXXUiIYJF
FRi8AdvN3qkbMN9RoRNGSP35zQ2bEkrOwZjQqngPDOdDwxyH/XcXu6wauhfUY5Cl+2NeaS9tE6Nw
115o2jaEMCpky3KVWZwLlT6FmduD3BkfPVLchPKPtd4+uebLTAueygUVgldCMGTj9ORD+nuemzf4
y++RV+lbK6DNOuFEGtpb/NrAVFg1w2mOOd96ZvWRtOLre2CwLJiich9j0yWsluaW71rweA/T77ht
QjQA0RbPBmc/Dx/C3qMWZJ31QPRwsBBg1VcR6m62S/PYlra19z2FdhHA68qW+EvBNB9mG+igS+oR
aVycCdC+h4QX/SaGxSERy73WTYCHKaBCAO7wmYxZtOrT5LHRX7Pgp+UEz+RgXZI4eCG1CMXWAnjJ
FtQLl+8xjjhPCYvuRrw8wPPKtYQoHaJ9N02+UA8V0FG703zIJzOoZr0gmcmEW7jS9MgOx+DoQiaj
JipsGuCD2M4J2p8ZD0Ua8/xNi7lSw23/As/qvXRCZWfFCeT+7zHwqnMVu6es5mXnSgF3oL8JCja+
maptAGISK9Y7xBcaEsMHIuq9NYn4Cm3zZzX0aifHZKbji+cGjZ3xOs3GgfSs0KyXoJkhN/bTECUb
LC95iJ3V2PsJYYbeQl4c0LtKGxhGEx3QssBia1S3xVo5DbKnuchBdrZoDVTFC5K27hiIkf1cGjwV
W5wgr5rGug7ojY2+cWhGjX8HyqsMQpvjCDeN8YGptVxFTToc89Z8dWJInt/Dsxji6WF09zHZcTjZ
dbRgPoFeSfYLh+3zIIk4EOVPwAlfkvbidjDTYaNHFDeYJ5KMQxne9wlaAzLc4tws/UPTKMptLEG2
L1Xa3IJE42Wt+iJ9xHZuMRylytGwMKPsIEhhsMvDOEmiiuyWs3RmIKDLn+BTtdvSmL7G0Rw236t/
QFyOcBkXeMtHjWyPIQRW0v0Zyn5PYpscRgPwy/bP5qOJCSprDTfnz1xxOVzYSlvlQ+LsvzfeMfsR
N8EPRFNnAqw0QkpWdt79Q/DEjokjWB1w7li0fGRxzQg0oNGhFznZ7++Ynu9bNm7FmeWFsZAsf2Ze
/tbkerSNsg0TinYzYjxaJSXylCGi/F/ONN8PkZYRzzMPu++Z6vdYEU7lbBETn1PteRrxgInUNHjh
Pi2Lygut5Y3R8hpkRPNCisI+wUwA9hXXdtK7CN+KhHS2XJSboaAAK2PRnkq9vTfw+nYIax98l3nz
91kOFxMDryzUquTm1Uu4M+w4XOCwDoRg2meRKmviJ8i6bD50JbURySKHyVVXuYjkKvI9YCajYoVl
om+yodk0rVbuPaU1a7e1a3SKNPvBOljbhvNgvSCdYhehMtyi/Z/nGTtPJAgN275kBFnoiwCVmWhU
jxpJZ/LTl63atvyl7+NDs0QhoVxbzz9JXx2P5vIQofHzh8d06DqaGDqWOhzUyxHS8mgiC4+3Flp0
Wib5YcwwvI/etDeW6T1pXhldsBaToAKIODRi52lo4rEXDDkpS2Su3hCzEovBUoA3qf2aPDPeou6f
wlaZ9L2M+u4YrDSax1Wq49TjJE8X+RuQkvn+2VWzDB1AtbvugPm+udmmbz34iD8ySCgn8k5dbt4t
+GbvOFfiuZFjscugqKHPGzxWBD9MhsngbGTvXKqAo+mkP82JVo/r4rJyBvgsHbjDsHb1rZzSw/dG
hBji0oqEU70oBrpO6VNBqilpFek9LZvmYTT08hGpOAGVTfM6NYjI8rr98f2dkG2y9awYrVX3NhSm
cTEXQNTsxEgfM03sSiMlFUehDC0iwbseuYDbAx0nR0pOglGbv7peMssvm3vqn2EKx+ve7+ZPU5YP
skkrvHYL0G9oWtK5AuuNtxY+OmfPCfkKDvNuPZopuncZ46GcGes0QVVV7JpIClw8JPAwBoJvBFoN
fzLRKya9TXHdcdeNkHQLW6NBlNHwbC2gRXNJNj03frsNWugeLdirm5BfdjQ7p7K2s+3UVMZGjurW
zLPPkl/H3HaIl6GwZJdyFF9VRMlqj+mwBwNwcJySrPtAc48uYNHGDvyd1xDvWYzpG545/exEpbMl
2s1CKEGIrZrbFM+OHYdaqQF9zSjvW0Hqsdkmr+4E9SaxWmAdTqQ4/2d1mMvMPwa1fHOdvDgLpXUr
Qoi7TYrNfj9OvgmNt/NXYx90T84UQtVorwS4XmVQlgfl6e4u7RjepZQlEG8ox/PsZ2Gxi3QB17SG
njDEtjoYeUALxtD3Aycy1gkFyN83nH0GRWtlIEC/6Pyu8PsPeAuLjVepHYsSmqA4vcnYvCWz6p8K
8DC7shWPSou6VZx004MLw/pSYXSMYz15JM2JhqkePAth4ekl07ZLo4/WMUkK6NPq0qAJ75P0CRDu
0fDs/uiPM1LX0UAm7sXdZzPtMn3QjnLGPUpkNB5FAgdjbKpqN051tNWb5NT1NiLyvnLHx8FqYZ5r
t2Qog7tNbAsxmnVzak+BJUgk7VskC57V7suJq4oblWOcwUja757JScw3fZ4SQDpln5oKHi0NVASo
ibVy+vosfG86F9VZEc+F9hSJuPLGi4cRPZQgCbalsK+z1w7bOL2q0RJkRvRi0/T8JTKhtFUVDT/U
7IsbuuldYcK/cTp/XYANK9CbPHGJjrMkYWQS3SMW23nrGtp7T0BAaMCTfckFiVUJozwMV+dowMbC
LjSf9OZJwl5bS8DeD3iBQSDlRnlCNvLk6HTe47zRrpLg+IvmsrT6H2BUxI1DhL4mXXvcM/DdJQkd
uAq2yKrSPPXSE2hIHl9SHokRVy+KEEvWzMGk04HBC1UMdJ+yfsmN91lhvRADl4caEk+ldzFKdKvY
FLgcpmePYWYl7j5x5qcujg0CMGICUPXSfIvNHYk6mBY7/PoGXsVz1ZF6FOCXj1SXnyFp4tXptSPG
iGrd46zbqjllFFnzFCxNVrvKjq0zYDmHvMvgrI865iCns15q7q91EDjThoHpZ0MxQh45EvqgqcBk
CkKsiSAvdkMZlweszv597JtrkEz3fg6a51ma4waFt7qkBHkfIZxj3zxVyZRsTfQqL41lfrD00bqK
O1xfRFMKOiW55I7jFIZPcxRQwWksn706/ydZaHQW3nFcDsp5T7cQ7T7MtMCMzRGRcbYu0Y7TiDPY
Ia8TFI9gChzYbAQ1aiVRughl3S36lw6KUdTssIrijpiB3IgRc6Zmd83eECin55RBCnQ146ms+HUp
CIv7WHZvXSvLFbS/6kXHR7zKe1v+dJbGQF/5L9hv6DCna+zwzUuR4EjLRxg/7JyAcRYSeGFo4gRB
yATm6JqEapZfXt70RzHRu4AG5myLtn5hnOoTovuVDM3VKfMwnljo7RKCQDRVgPFi1a6UT0Z5nVXz
auwodHCDvco81Q8ROqvQIXZ7n87g6FntWKYafMrMXMEK/mJUTGd08Dg8Mda0upQDMeCH7/dV02RA
WCqH5Kh5m9AOn20B0IWjR7/tFy+BkxM+rnXwihPpnpqAHAqRFxkFnue/S4ZfcUY3Z5p6uqZ+c07L
lh4+A85dCt/roQyST35LdCpq1197Hl7RPhDm1ZI9xtOAoFvqvs1M2Op7R21Yz+JRjFD45h6Ef5lL
ouJ0vT0YBu97Imwgjd50y4piwBrVinUwyzzUK2JacPcbWHa739AD5BPeBwzeHgPDph/C3OJwSHxW
aPPxP8yAPn1EWsDCbW5jh0bzEEc30GV32McOnxztd1FZycHVGKOVB5FgBfq2FqPPmLGvd4y2O81c
52KwyYCGyhC1gLkJIEjYPlsWewaHEQYkX05hQQTeScZ5HRITugUFpF04fUEjl1RGBKysGp+EbHy9
R03B1Ssc50vi7gQi73orPaCBQ3Set4v7heev8vIykhUQq+4Zh30K+YI41LGvoN664lzVqMo7UsD4
zdhwGxHs25nf7NXWbycCdFSbZH4RtJxcWW44b1RG+9gkYwVcTfaIOZkbsUp2zGuJNyU5pVpSyvs1
ZsUgdCPAUbmvHqIf326zNGghitDEQOWPK7lYwui7ybvHLeG541h49OYZKAHJIjML1SSkM5gajE3Y
mcyFYSoPkfTeJ0vSUvWylyLSr5pNmE8u87Oca8X1wb7BjFUGXLWkSnhtDiG15YBs3kEZv/LQ1qB3
LU8aXMKNNrDlDzn999mWJ5XOvMlYjrQkVdCwuDETYxMXurmxqu4XYdv1qTdTnn3hfjaLf23AQR16
RQcgYx5xx/rgkAz8ZyIB5NjQeb+nZAZiqprWWQUyShj4rgxEmKSVimHTT73ck7gCtSix9lNEXIpf
9eMeES+joim/xbL3N1VZmlvD9enJzv4/3RSUBNfAsFCk70TYI4F5p8PZi4arXXSbwZuDe5Al6gL3
41nLH3FDySeSPeJLbRs3XRPzESTIo9aUZI8FogVkptmXMe/PecJBT9reuSSC7iodhlXgZECCxLup
s+2T5v3Uy246mSkCIy+puZZ0OfXyaVCtRUQuf0TKN76iTBwILYwPvjlQdpvihMjN3U6tFT3bPt4D
Dy3OOFcf8Im4g5BeNJ780ZvIDFJELtJ8aHtG4AZmUtwIOt1hvSGvANNS6C87rhcZLismFtNuYrKV
CZJIUClj3E70PcaSXUt7m3xm2ElVg6elsM1TX0JFT2ILLw+2AiCRz1Mw9RvRAWFyM2L99F6aG5P8
zE2R5hUCgmzfEgyQMML4YKs2sRDDcHTVEOpSqINs7TChCjwYtvsiZKF2zO6ZYWOjChtdM4/uS4Z0
dCw5udRZth0DRkspHv91kMpXt8k41mR8nkze7y1bwKr6GlIx3sfZydczYAFj7J9lqexdkjo4T2oA
mLH9q9aDX042mrvcyP9BstMc5NxtgyqBBZsoEhxwC69qrHGvlg2dKAhezKD4TNFj7Odg5vBqVIuA
lZaKW1+6gtwdO2+LkzKw1vatqj6l0T7xTrzbbT4cypihTSzvSEuRV3JCNPUMOf1DbRbTWyRm58Bn
zgqn2s4fc8s/BKWYDpqXnPteveKYzTYG2nzc6iVB09iVYHma6K+MYjN3vn8vtSUqwTwIp+3+4SGc
q3Sd1hVIzsQKPXit2oCTCwYWd3w/kMnGZHPkuHSN49bE2gl6RNB2QqW7S23e0WmgbRi5zQ/XA/wl
SQbfSMteCS+ZH4HIP409R8+pIV5FvU9tQhxkA9mvYQjDz7AZleh1taLaIkXMXMYXAmIjdhkED10X
zxstLfcSt9g6p7kSRgwu1sU8+AiEwMGAIAvWvfFZz4RP30iPfusH8AveWLIVKnMBEur4nwcYzINv
31j6nVuWuz06FjZKV1X3qC39k6t7pGhqPicyZwyx1cU/TNkfKKiyj3wSG9vTyNuIa3nJgZ9wUofT
0aJgXs+1tHhv6cS0o2qvhk7/xedlhZidfzIkytZz40JBaqYO7GueHPqku5MiYd1aDUJh7Wt5OFq0
PfSgVfs54UW7saYvjEkEA9j79w23XE1Miu6hIrUAyYHJWRsCJprd9jh0A3mzhULhkzUdu781sBfF
ziVwDajQkwKU5ZufGYFSTS0uWYFWa2JDVw6rsl/AyDDz8sFMo3O8xHUlfrFrIbs8O9ijLSiGW6Xs
JzyeRMh25qkhSaoPnOeynqMwPzJkHd1aPvbLg3SLj9rr8jtQ9sNM1eeKCmPx2EGbZbKiWuMK/cBT
xzZJ+zWQl2klSBvpJ3ExgZzlUzqsOhfCW1taBT5zPqRukK+bBpJpqXGHlVX8pSF3cIL6zVAgnNX0
OcbmRyPUromcFicpEQ6DRXANusEZRQPsYeuFd7lftB5Xx6x+jBHhWyO97jy+z+yDnHOKeFX41sWZ
UTJZ6Zfjrdg7XxonuFW+fHZNhrloh+g+w1P7bceAHcka2fg6koaME8+qmMzr6GJUNJ2dGtSJtnWD
gH9RSkKe5XP8IgbCzbL6RRItAdFUeymyPuDYiZ7ITFFVzYSVaoP6YU2WCPG7ezGHpjLGVJxZrrNl
0JUiHcrfBpODtahQctAb0ThvOEO+q6f+rAqJVX7kX1Xl/MOMb1JyUqiyd+7JD5tIMPqPlthWbvuj
Ixp3ZxrRaxAl/5AaZe9STYc8ooY9ezzkE8CzsGS0lun9bE5w/xLj0ZlonNKjWLnuOITQYOgY8bba
kvaK9ujheOOpWN6J5turmIiby2RR0SHA+djkJsZOLPnCT15QhR/MDBAQDW2KzFIjt4s3MjS0caNa
DSozPcuy4fLpRfJD0R8kIg4a4txbiKp5sV0+/86IbYOTHaKZ58A+bvzq7MJ9SJ2FlFWpvddmDXyx
+kv545eHN6MqaB+kFUvtNOn7Jteck2FsWkO4ode1wbqmm9yM9S83jj5mmHkh8atcp+xBJT4J4qN9
4sxgIk31gnpv2M7JJGschVh6VoKEHWcqcKwa3q1M6dKA1WHe0A17hNES4177EaX+3TNQCOkz1buB
CXpiHGLgRbeDYz306aakzUIxHRNYUiLEjU9NVf0jPA5ycxxvm7ovLoZ3glP2pS+ML7opwVZPEK4M
8Zewh/aQgnWnf3dL9Mk4GLXvkamUhLZijfI9CwKvdbNcQ4SRLGFfVO2vqHaG64wjOTfEP4Np9++c
VL65DBcn9nboPl89ztxrWxOShjcnu9LirW2q0UEXp+qPNNLnldK89NpNtBxqbfa3Pq8NkhS6MYeO
9xTwCeDC9aFJ5PI4l+bKScgIG4SPUsQ2H0TqpeeCeYdmqVe/No7wvT1Qrx+6pSGz18iDNJElzNxx
2dJdcCwLDkoSh3qXTyxUYwRkCJcX89UeL6p6kcE47uqKhD+PcJYYVnJnaT7mEBQzZc/JjAwon8mr
VT8vWSejobFzFFSzmI1vdg8CJm17YOSS6rOw67dFBvsjcSvq1rHXUKbMFhLctl2PEXiRnJbXilOj
2msETBFC0F18yzkHRXXndIfa76bNSA5NbaiJ66QL08LWXtWBj6tY1geUyGsAk8VDAffaHcGnLUyS
idozLFr77g5ofomUh9RGtR34MXsYoAQ5+NrG1OiwEzRzs8oHo2XhNSGXKFVe5yF7nPWFSTqk6Rro
V5OjXDIt9HyuL09tIq+iFu6h7eePyNS/lAm6rhkpkqhjvlhujC4qd/iPhpXVfgmMDdteXuIeyQAc
oWnrCadcty3Ix6wF1ldjYt8GrsQTy/2XZCJbmMXFoeB8gJIj2NrDG45qLl8rNr2ak4M1TPG6A9J9
KAtUTE30O4rn31Nq23d8hYpEnvGeKirJOGVTWLpWtjvhZ4pZAxbBbOg02rNXf4wVG4Mzi3fpCLru
1Wqsx7sx4W9uTfPTbYRzymPtVqTtoRvL5JjpgNLsgvldVFsPgVl9cUfkhJv3UVVdbG2GhUlu2aUI
OFEwWALATAYC6QCMHNXcna2sOgxdEA5wwtd0TGdcIM1rEnSPbl26a79mKAcfiiwVixO6m30WWSrR
Euiv4I5pAcxIvVQ8mdu+mdyzVwEk77yXttaNFdCNDl9X2e6b2DxZerJjryt2lhbAaMmH90z/ABTZ
by36AfupLtR2kaPs55mEARow0R5Ykwv8rhq2Zuq9WXX+7NFzRmTbjm/DgLZxZsQZoa/MzY+hRF5V
zfLF6EkqRACTggT0WgLdTPFhNP7GHfMc2RQYVpPAIdnifG4kiv33nmPlJQkSONX0YGc3O9GDz9cR
bYQ51w+VwQkvQK8Jlkxtaosp4eADOjXMR401kvrQeIZWz35UFUfyMo+TrA1mumOzrRAR1zb/U6Um
d41L5lfh2Gpbuj+HCjtiXtkyBBRU0iLl6F/nV1XzjnUT5gfzGI/413NmSXtVmmLtjOhpejIm8qjS
mN6ox87UP4CJ+tuoRwFle8PP3JVoKXJ9urudd0fhsfXrsYZoggzQcdUyDBmah8yAbD2ddGmq+2SW
tKpw9iX8vSYl4lXOe7vwD7TU59AdzJ1g9gbTNp+wCSI3g8FyNAb1FjSJD6PitW17iDyj99zP5YvZ
qSc38TZAU5HfuXuRD/lB9Hp6q3otvSUcC/FXBE+i6vWTb9OXk27/4LCslparXZl9udUF42B57js2
Wd2LD96C0ZhMSmn0CMV7obEwGSzeaevfxry+cdSuw0ES6qsJUIOpnu7iir0qj19TxwLCT9ekIfDw
xmeYAzCCmJmNBoV8xekCQ5bljktBD4gOfDzLea7wO9Ird6oHv4BJOFN1s7Fizzq4WX3vAWARdVG/
q39iwpH3xex+OIED30jPp7WusicoCbxvsY4WAbeN1gO9UbQh/ZIWhUG4MMmH6YBWoIYIcfTnnEzH
ZIGETWQgG/E2KWIRBnCR13YO50Xj8rR7NwqeU3tUF7BAK5RfOu79iL5DVh0BrBobZbEnJIE8th5j
/6QOs4rxSC3tFxHEazY11ozUOiUeRy99Os8aE1H4vUxTPXASCNd2ncFSJ52l6IDmcZm2Ocv6HUoW
a3ssZ7Dm8CUCkxjZhfo3MwVgfMAZnhtTdl9JZRihtwQnjgPgX1AW2GPb4WEIvnow8RvyAZ7dkhtF
WAMoG4pKOzV/ZRPH2HRmPCk19xWqPX6WXyROnSsEd5sRxsbGFwVK0Yqmnh83FLEJILjB8O6egBkp
EHHMdGiD+pX+Wn7srO7Vq4z+ODrONaYqZdaSW9cgJ/B1iH6mntmt7MLRDrXmWeE4pJ+w11G8Oo8L
bjFrh+jFn/3HMUKBB1zSPBMsejDdwaYyRtJqNCWBnQmlw5yKfY/dfF2Y3a4aLK4Gx9020OUmVuNn
b8Bb7as8rLzP0VP02zPAi9N+9OsAoeKMcrMkybZXVr1W8Yx6WBnW2rJiB+F58tCD6QrMdmbacIX8
dOcd3BIUcwMmWO/6tNv3IFebYYZkDkxuzf2bhmCfbtihmVw5EI/6AGp9kJqMw0jhna2HaSq9neer
XxoCYaJIC8+vgJtbD3MKkVQB1kXzwczFutP7fTcAMkUexWVrbfwRUnmQAaLuHRzQnXwf52bYuH1F
Rm/WMKimqt/5hQ5hzxm3HZkZEHd/aiXpW/o0/OQFOYulFvxb81jqxWNwn2cxvDDw2jquX13cznlw
GCFOqYMgz6agdaLoEXuVT7Oz3CyjvZXEwcRAst5x+1zcurkyra3DqJOPRiwuPojslWGNFaRDfK64
azjCJuSZBxmsv/YNou2GOcewixUXaOZMwqQ12HU9DWxZ1EeGa/OqjOZd7gIM9LN+BRhKUPiP7irJ
WV3LrN0Ybu3jd+EnnuvTHQO5SOIxh26zvvalfGfk527i+KNMEXdjY7pmkXOvDbgruvWoarhgdOgu
jkDGYJj0glQuCI34J89FjHTORJcBm4gIzmENO7HDguiCTDH4vBVsR7juVGdV76kk2WTRNnF2zTgW
tQPeiB4mrTY1W8UdsWvIuQ+tJWdbeoOxG/2Muka6pCF6A0anJdBR9ngFNFoMVHvpOZLTe+t3l7LA
NFnn6jiKDtdN5x5FbOwTg7LLHkckKFl5Mtyu3aoYGpJh2A8qD5gbMH9aw9WBrFK0H0pSPMEBXTXw
3pvIPYwRuqSUQEyosOyaY7DSqwIZuQdZabzYjXetteBE4bWhtbcSxmvCM3fJB6lcOhIDLC4bcY4c
7mPXvuqMNoEqPZddP5yzynzWQb3n7OTNxbAYVbRpUBwUFoekdR8DQnieo0zbkAgP0tkskm1dy63w
8x4pYkkEhOjpD/SCzmyHP6hIeILeVF1mfNGb5QhsEmnHLC8OKc2na+9KhmLis6a4XlvQS+hkhJly
fHwO/ROINYUD29Y3tk5EJBCfjGQJp4EpmJAdYSNpalPRrKYcP4tqdXtjDLG2oaky31KhLt5AUzSK
IV2b5pOD7GNDT7wOy6i4RLKVzItM4xBz7MrxgSBphWeEQGpIy6vupQFbykTpkc1nMxpPKddk7fjD
1hd0sK1i+Bwmxs6OTTOm9ccSq1t5oPcdppa/gbZRbW0Ni6RlFPs2S/mcNXvcw14YBzPmnR9ROr6p
KEs3Fqm/nIkwfbjNMQPYxi53EoV/kVMw0sCR0W751K5tr0MShHh6Q97ftSucT73lMjikCc1L0TDV
NLMbZ1uSYkk+Q+8emk2aNurBNc6y0fND7Defo4EJj3odcJudNidTF1eV0Nn1o+yXPQGBsPXxp4Qx
2FOqWUQZ7zJBjWxVvbq72r5CJLUvTYhHiZHtE4YwPcnw664sSLTPIhIhrGHjudgQXEIhit571MHA
xJy4yIqLcTaVFcA+nzDS2emuiBljVLsxh29/CrvmWlj0xfjkP5nW0rqRCNs71LaWv2szhgr9QuGl
/rDhq2XJJil5Zp6pgefN5yeobvXOrV/UDPRfh/PFzpvQ6G0veju9BLnzkpi0C6ek2yEoCHuPplEG
bG7Vep9Bacp9/9VNLqk32DcI3OnQRBuPWU5CrTPRFyFh50v6mRHGwAg2qqx/IyYiBJ7hbTFawP04
stdUI16Zv7TkyGbJBRt27RvM6lBB71Uwk0jlborFr4OFZXY+02ScNhqbxDFh4rWR3QjEQBQXpO+U
l3yeyHEs3tO0IlQj+VkQTNcMAiCWy9Qp4BA4sl219EE31MSHkuPi61Rf2mZCsixBo+qpjszysIDN
+Bqf5eiUlxrMqE1Png7zUxGUd0uZ7dnElxw1vABblCmOHIvik+AdimTP35eK24ljF0a1qSo/Gy2u
V2VjbkC3GgctDnbK+p34CYaWfwrq01BXmnNwKoSbbm7KdYwEgUUALVdqzlshneYsoZXPhvE7HqN4
GXw+G6Cl8Bp678omrCN3jZuhKeNGd+7f2DuvJce1a8v+S79DAW86ol8AepPevyAyq7LgvcfX98DO
q2IpdSSF3m+cEwiQBFkgE9jYWGvOMRXiUikMa7SFae2BXKclt6W+Dqx2AF819saLHBEVRvtWDrjl
DnMuUoPxminRcJ2qt6NzFbW5+sx1gu8dm6MbacTuGDOGNMdW14GFmiqJimGtt+jZ5WmbFPxdy4Ra
rNJgwgscBjJ0Z7ObxtpT27+hn0cDImMYnUbCbywl2/ZQ7qzGP6VSzeTUWoq1NJqa8ibqZ3Nt123v
VtzfuUkdPVulp0ht9liP2XVLnXhDMsIm5zKzhhKLCNVsiQqNz/wJqnuUUTeTP1WekyLvztI7uFfn
vspfW8uGt4cXLTFUFCvJYvOvmBKrJu0oQqDx4KVkvGrayi8RXGUgDFdW/aOJU7rT4BTwLhiNYTAw
hFRSZ2xEY8IUsnRodod4sAttY0Cg8nQT2pdaLHcGepPi18LXW2TjuvGJGEETllZ0eZgKOcD55vOc
IdcEbQ3zXak4sGXGvcnYTSQc7jOCxZEkEl3CD46PCcEhoOjio+eCf5htPHgSzPoupryrq/kzwPCE
2rZ/jRqlcAc5nHZUDZo626Vhle++XNsm9QwTaFmcx3ulQPvitNek0Pkrbc47YJ4GrTU/26C8+iCf
rNomqma5ddYzLvNzazXlJpUbdW+2JGJ+QjNEQBxbS+r4xp4bcunRU60mu6TAEnIKTo5+zuNyD13d
IATXZCQwpHNTZZ9+DOaSO+lRfiWfgu7cTFx8TW7LBLrNqsFKp8oOoBbz+2w2Pca2daQR6xkAZNql
CGMmCrhxX6wKo1dWRk5SlxkbV2HbI2KkjsYllRs4wh1HDjs3HTksM5JIaAFxN9Yyc5npm01jfFcS
qEwRxn9Um3dlAegIPTBMwxLAeUN0X0QHNNSZrEyl4bulVaGdWDR/uOv3kZ52azlWPmcguetAW6TK
i/97ok5VTeawl8rW2Gd1eIW+jfjBRAWLUsv1Q+qo6QbKMuxImeNFNNR6BIQksSUHuRpX8KahWqNc
WZJgwr0BBUKYGFBGFSSUU5wbwyc9urcUhZAK/PMahoyNkHguYJ7Ub9SdYY/kIgJn9oTYkivBtT4j
IXPs5GBqKnSYxdjBGXam9ExxpS0fmn6xTIH93YWgYg1ql5ap4BEDG00wcTvIh5ok5DmEISN2xyeU
nVs7xHFJfD/UGLfp4QDVtCbASUL9LSK88XnfUewG3bywViS1Ll2594nC6Anf9TRqeogRZh8cDJl8
nV9OW4NJwBSj7KiI5JCd5dTM+KuagI89U3EoiS9G9yBXDRIsq2sdQcCmkKMfpQ34joBd15SMyEvD
CAfm1FRrx/nZNxAGph7JuGLiYowoTOLCnBMOxCbL7jquw6nbLqLSglYjiRD5eyFnoG2hk6Zurzur
GTbQOvCn10WJQZvGepjlzkZ1iJoTvnKgby2j2HVhlq2bWXpTqEDQXslvW8U3YOPl1prTFux+G9MW
Vd9yCDAH+kUsqqHYRxUN4rBoVjrMOyABs0JsALxz0MYrU73DFU8CpA6emMbh16JKwgMn3Lid7XQ6
DEn0YuZIXhX5ymyT4zBR1+6C8RBHymY0cnp1aE4CnlojeLyuoX3P1rtmBz2qDiTDqaNvNQNPZKkb
+0RRfwVS73CZXcgGjq94ehrzZ7btmBpYpa+JaoHWw/25S4gzMHBbJTjUQLYNP+tJUxVtWzHIOVaf
72Pq7gc/8e0DJg7SoixYQBrIVmpSi5Y2nMyPVFUXCWNeeeHEIdEGIFfVtnznFvfZHhV8rpl15gJI
2JfcTYcipctvF7G+qdrqDuk0qNDMunMWOCp3JNnQbrPAxm4L55D7ovRI5blC7sTZJ3Frc49x6WkO
dUBkhfRiNkQGdBFY8z59F8ph4cESa4T21Vs9dm65cWDyNL0byWIOaOdkW0CVkBwnOMzyJu+CK9Ta
BCvPLbHQzIWDgFS30icAgEYz4Vy55zv83ZCdbmSDM6HjEk17S1lJDqXM0jDqTa2l9+KsUnyqIYMa
Emsnh0dJ9280PnstDkuhehaLGX+8mfrXwYgNAjCwVeEzoSIuE7u80EXs6SnFnbdh0vE8WGDFuPQE
m8kIfc5AFHh+J2+HJlMOnY/ubiIfcXlbt+xtXaBeqZYjRfbl+KhPQbiSY2rjozksV4fp9Su7vgr4
CAPLi3DfCRrW4FfXxsztSlX4L7kmnX2TpF6NMckERJDiT9gowYzXM12wVmUffDqgUdYxSULuhMAZ
1Wi26bHP6rEq7dpqObpj/QuqJfBaLYlYO3XiZt+k+TPgUmyNACQ25r5i0rI9tq4VhTnyqPxuJg8N
oP9OYNPqbvxJgZzrPtA6YUYUJ2CgMSRIKiHgoDEWRTsh7v0yyKnJPZkVa01yyeW76hSjI9BsRBgW
BXd9QkPVIVkS+cfGQuzjOmXD6aYXaK+shHvUP+xQf0HgW+xN5R8EPqJWtQWdq2hU5RR8L4v76A93
UeAMHTfmY41CPf6cDR2TsgFWKTdpJk2hobtE8GBTtg2dyOMS9KVF12wy3x3KeF9IyR/j/w0+i7/Y
F970Tzujw0U0VNCH3IqoxrKzf+xMGvaTachEL8sy8mnCu+sNrk4kR4l8VsvqnjsSIC01yH7UV5SC
iMQAyJyTDGfP6JaL4Kko7hNOrZMVJflpUUJTar4rcb9emVTKciLyYvDRVJ9Gfz2ES/qWGkrXOtPJ
2Eooi0eRdmhTgm0wFjQnX7cQUbZ0OpWorb3WjqeDnTNxGpJsGyl6cte2KsHq81Xp+9EvOvcfci/b
O0UlL6XPkBpxyekwN9CPlTNcy63U6Y+TscESEMBtieRbqYwY3Yfe2KcJXQOjYG6vG8x/COkrHwK9
tt0hxryqp9JrgYZXq/bkiaTeUElX6kizMAvHCPGTHD3PDlNLM83XSEdwqITBPjbtft/p7d6XS/Na
j8oXtR6yUxBKxA5r3NhMfn4n4QSFVmxiK6h75Sq3Oc7LOmKYNMZm3WvLFXO2tWt56S/mo39yYil4
ooiSBvTMuevWNjb5NINlUYVp6EogudW2KQHJK6uI7b1sFDNd7dQBZp5ZZC627Rbxg7IpJPklNebs
TjLsO71K53NBMXrVlrq6rqKyv2FcIsMT4TCTjfoj8fPgOKL2xSORZ66iptKJyuFPLhUY7Cd2M4kp
Ig5KRtqer20jaxhPVs4gWEzteEYpKHmZblzLQ1V8jCEcYvuWq0T+jtAAFG4Y7uhaGu8OokfCh8un
yCehSqJLiapN57j3k1Ooz1zoKS0Wmao+qBI+p3SOX7Gd7MAZwkzR+xaFoD4/Z05Re1DAfmmlqm5J
r2hO+FEm9NNJ/eRY7ZuSkqtb95TChimVz7pZQ8r2s5tueRSbPQkA4oWcA+qsqW26sctCdn0b/iDH
izVTEaTbL48dhrzAUoHZLu8U74lyOlkd1OCvDWVLslZmP00736QqgfwsOehtyRQfLxvGf5UpqRF1
dHUMbR8aznjXjHW902FQ2GNDyccG1YJ+IKcRHdqWTqy1NaOZJZsR7Pa5gFgKazom+bikljovERKt
meQu52R+3wxHtEPZDVznYFeaGsZ9ezo5DuD41EQ8Frbm3lSqeqOSEEO8gsqVvWkOUkEVA7dX7qpF
rd8x30RV7V+nFYd+1/nofkNV3wSFjx2KH/a6HcANOENin+U6j5mJQwE2KBbeoT8v3Mx2iJAmd9ft
fFx7fU4wSRkTzW38qoJ+eLRR0hhKG6wbkjnWKDMJlI7lTepjfElsMpXMFIWvZcbUAifrQ0Sq2Gqv
n/ygu2+koDyPvUkfUxk3EcFFm7YkR8HuoJDMRZ2u+M1qgJ4zrVwKORKaCqxE89ofTZdWB2i1XLuK
TXk4aEWxTpOiO8ZaLWpMsM+ha7nkpZLlMw7D0YLtt6I5DYTMIm/CMucPSry1h9gPpDDsZTsFx2wE
lGX+w4UCyO23C4VlmLpuw0DVZWyx3y4USa2ovtnIxQ5FgcfUt/Z0JY8PsprFJ2MgwiuIk8+a4xjH
TIpkwI4K9O8jYAtDjk5qL10rFTdKORi0J3otv6gm/oddVBcn7D9ey9hFx9Rx8eq2pn6/ltm1SZEP
DdSOuB0NPmCtwAilgYfWSz3KKcb9LsviT5+hXE+yihhFldmpoUk3fTysFPkr5gD4eOH1sw0bpB6X
7ITJiwobCM6gKRS66VdRMyzdhgk9pc5C/Q9XQeUbZpYrsi1rNmFAti47gHi/MXFLCSk9GVkFsrG8
OuuBcYMBzzW5+VgZipGfm+xQFj0JxBiyIrPaRmOu09FEkMfoM6BvLx/1OiJOcHynnYRqrqgk9LoZ
nrB/f0jo2j/93jYyD+IBVYLAnH/6vbEhSn7h1yjhYct5KvS8VVPK5k61h1UeVDhkmuHHGNS3VWvX
L635Y5xoxVtmU2/bHGOH7WdHEyTcavR7aVtkznNeWccsn8aTjYh7XSdc6o26ghYSqSqEa5J0TTKe
DiJJwKAB6paZpW37oVZXTpbBE516og3Gz34me8seb8syWPJzdKg9jolbFqm/3FLeSSyEEVT2I6pJ
u1qmkyd+mv815P8nQ75uqhyv/9qQ/9i+h/9gxv96w280tgP/WmaMkU1lkbVwhg+fTfv//o9Es+Vv
simrgKllHGrgWX6b8XUVNrZKRDLIZm7RFV25mPGtv6GPlzXufCxjQWMb/5UZn5nxPx7yuO8dTZM1
XTY1XXVMAbT+Y4ZakH4WEvwxnXE6YYvHgIQP3VgQdJdV01rAcwIk+7X6fQNU7GS3Wihom4Q+aWHN
6NUNG0lvgW4JGWtmDs5TXxjDpiv0UzChI88n6QbXxbCrO/tU19Jw0H3dXksKI2khRTc5MU+eMk1o
uMnn2RS1ZHqSPtPBGQMLO7Y6bUkKI0VwQQGE8WsoER6txBYKyCHa0bxJ3GQYifjoKrriDpNanfpM
WpnJKutoUzTRYMzgwPmqdubkxbVYlZTCnu/Fqp7NwG7suRhWvd82dLtLgGLiJcH0+Pop/vgY8dIf
v5LYSjwpm/Y2amZl28Xhkmm1cCGVhIi/F7Hqd0NKzyxE4coL4imxEJAWcSv3V8/pQ0uNTLyS6v7f
V78Y0+Kd4iXx9stD8dzln8nFG8Xjf1r99/+6+KDL54IMMvZTVJOEONQQsQWDaFljKING9HshXmio
0Hw9d9nui00rNry85fKyeIt4GKZp6MkROYV/tbFCp+QfaLdio69nxduNYAEei9XIcnu00l87+22f
Lv/eZd8v+yWeC5eDQkKoSAvz79+HlFQ4DuIxIUZ4tsqeSuhE3QdN7rJkeIbZo8ccnWIV0GN+MLOK
e4+62IqnvjbMBdl82Vps8vUZYvVro+Xly8M/Xk4EIr0D3nn4WhVbffs48fBfv/x9L8mJIOTEoZPB
/I4OluAPCxyx2PKLUewMCFvJ66QfIYirxUIsujCLxcNZCuMDfuXle4knLp80m+3f6cfpbzayeFls
mGeDk7iX99jE8TD7UckM535XK6lHt8ritDcuq90CjswWCrF4fcSGtSoNhxalRP/bUBINNQeBZoMk
9atEB45tGHtlwT75iAXJq21OFuSQjdVKJDpzA1nOtMZce4E7fa0qCzLI4NdMXHlBCH2timfD1jrq
cRBuxSOxEG8U210e/vGR4knxstjw8j7xnA/z1EOfEW6qgCqmSzjyBw1GhFF+TY2+0MBUpbT4Fp6Q
n7ZvthjZloUm4EOFGM/N5QkC6UpQZRCKdNrmZP5R3KZtZyKLIhZtqq5mwEaFkU4rVcCOHBw2hyVn
KWumvcC0wtHMv9itF4qreC4HqrUqCDIDZ8TvMdcaDYesihnYYUbrMY1416KqHNaVtoU4ADggYJFy
x7QhJfWB/j/1c3upzfkgnhzMgU3kd7h3gIu3cKfdaKgAFi4PsxpyTLvQovoOFeCYzAcCBblTjGwY
gAnyWs9cKGXlgjK3mHVtA6dD6wJXV+meDABVmt0pm6wJqmOUd+URTxq1qoVolS1sq1GZ7/3U9syS
iEY8r9DAZGD3xlICFmuNXes7C2AWUz6uIhEMLWOhaU0LillggJsSeIh7IQKLtQgIg7bQuZg95gex
CBd21+WhWKsXxpeW6Vf9ciKJRbKQwKxc2TsCDhYunDApuK5kcszM2ixBSCwsfPQKimcGyIIlUGN5
3d2oDuwxcUBpy1/ucvhdnqsWgpm1sMxSsI3crqZbezkLyPXhO9cLEe3yWKxVaodQEnL7tLNBp0kL
Qy0RODVrIavlC2MtEo/DhbyGvYK/yoAvPkdsAJjN76rVtNDaOnuA4SYvDLev1bbaOV2j7pH4EIy2
EN9ge9FChAKH05bIz9w5JEupXCyqbk9GdoUjK7YPbd3Yh2ZBs0R2XrtFq6E3G2etwYy4kZJVOK41
TuQRMgszmp0y3YJamO5l6PHhvrkf3whK73wXc0mUe/MTqO1fRYiCaVVlnowptvOSnxGcX9qv2zJ4
QXkHPLOWd1P3sv6hlVdV7+rNDncSoqWeajnZwhGcgTWwZW+CNG170XwVyDfKtK70n53/3pMdl3lx
7Wlg1XISGVbtE26wWlrL4XumnTq8IOnBHo+dvUuhQ+armPJp8RJO+2z+VFUQ4HgsQtDOGyPY96Yn
S15CjQ0bC/GMg/5o6jvaFJp27INn69Ms95PxaDhge9Y1jcP4XJhPIS2IFFHR2oZ9Mx11RPDhuUZD
K+/smsgo5Eo4K7b0qeeuXZXatuHnVEG7MuDo7FZ0RnzWOXsEM2CLpV9j2SCdyJEbv9TjCto9n+iD
R0A3nm9CGSvqabLv8nSLIjVDBtYFN2X70+y39GyO1Pwwb9j91ogOMTGO4ypP96EEhNHe6d2hzQ5B
codytgMcKV8F/cG0d82i+91p7wOZeHmxhR1YJns1OWUgorFwyFc4sgA6YSFLtYdIe5rRIN5MyLdw
cDpbmfD3Xyp18pf6yZYOo7xDdAAYmPnaNbFIzUpKkdqvqWFGoCoRrdBDfYqPBJkP19BTlcf2HK2Q
5QQEV/mbQnOTBc+yhz9XhntQbUb92VrenB6D4mwnlF53hb8x55OtfsTzATbGzJ13M59kByPcqjDh
Mm/D+VBbNwmVk+jQz5wXGrd9sGuSXxSF9eYccBwdibXm945n7OVb2h7kPmM+BlllrJbACA7TkbZX
4AUayj9stNu5PBooS6jH/qRcE+IqU1eYSZVfcELyZF/SYZSXH4zfic6pC9KZo1O1dhWRodI6w6Nd
0ZxAf+WBYcfsMXoR8NF8g+IZua+BgSjGMb7OHeywnmUf5RYo10o+lXcGWiL9wUlpAe1QTzf7rN35
9YrsYqs4pvN6ycXiThptHtKz0qSR4OqnGd3AenwbHymLxzsozqlx26r7IZQgjkILQ26zGbd8zQDI
gpHuOmQ18xEPhPIZv5kSuzoSWrBV5dWg3lEmtsyNTJFzpUuvcn6OrOvoxRhdbd6a/WFJkNS97NXR
Dg2nQoB49KbEjSJHd/OYuTPCGs7aOt7LUenR5FH0jb5Iz7w0W1HGUheXlOtDAEsOrBPmQq4c2rRW
OsX1R5ttk4DOg/LQ2ddtSvjhLqNQOXnmzxLs76MNK3CtXZkhOj8XEQd+XB+6uI8GbTO8JnCOrW0M
IIdE1WzLbVHxQtIyiOKuRAi9kpHF0XOWttBRwQjxm19xMFtn50o7ZluM8M1aajcW42bnghSCqIug
F8Aw5aIV8i6twBz0yI0T2pXy2L0Y2kuFZSldt7vuTv3pa+uk3rFrpL0RfO6m9lVdbtknv9na2UnV
XJO2tBc8ls8NcebRVnOO6VHu1r68KdT7pUcgew5DsTKcUAAuiJyPLrqanVXX7aX3lD9X1SIklbZN
dIWIc6lLxl70mD9nZ8JWrvUHGLDzXRhtZsslBF7TiKdfdQXd6Zw5HKKCFfILLT0r4wn3ck3jFshC
+QikH+2nRbRdetuHLr7A7Daiyo4HE/I/xqt01944z7hDnR/Fk3WkpjLu9HV9TzZdSSr27Qzo1KXi
OT47KNimrZyT1L3u6WJzLkur+EXWDuaMKZxuKFb5lGud52OYQl9NTZRZMGffqZQeDMnr5gd9PkzT
7cBNafPuyCdqNhYeF+DbBn9kj82NeBPU3oRMqrgH0P0w0ba1DRdjZRQfuhTd2zbv7oP41zC99kAd
uZ90o/A5a7CMtGc1uO5DOnk8AEzXezJKRvuO4izhPhgpke70jCzRoZRXUfU+lCdFOjbJll8o4VKI
BQlZGu5ApDIYcdFmE+/HOgKpn/Y7e3kdvkRosBo3OXJDg4wO+ERC7PeDCQx3uKMJq6gYSNaYN9PO
zbnPRs66rka3/VAst0BFTB7e6oFeqemZB9WTXPhGHqf6DyP2yme0veZNsq73OrSlzbyJVxDgbkx0
NG/+rl3SNj1rzZFmocEHn10yHDwFD3HkyfcWKdpr9hx3E16kZyKZfDDrVJgf9Rv7Z7kLzsH5s37u
JNe4whGLj6b24aN5YHsfeUAh0UNleQce2fN3SNVdZO2e4oYb4+6H+1muux/NxlztQ9lVb7SrfKfe
TAwKTAAedSxJdOCe4+eFdoV69tm4I40YGVCGXQC7y4OJC6hch+mZTYdi0yAfQDm/1YqVf+Nb6159
BGRuQ4knG8hHvkNCOyFaXkjpD6Xfqu03uPz2ZFNn4Y7osuKt2ZbXEfpT9GjESdxBr0Xu56P1qTfT
GtTnqvfA36uUdvUNPi647BY2wNUHEdYeURrqugMf8LynXj+8+UCkT9M62FmF21xJP+SnhcsWuc17
wGmQHYpbY5fdyo/BITljsgkxPEC+RudO++mRsGL2ahvd2q8Sd4aMuM/IeqrCIxiUvUYZSnAiyYJ7
CIZYDbCIBqBu+G3jVXTb0JvAk8TP/ixzhlEm4u7pUXnAlNDfY025ylf5pr8xTiDN+pvkaHraioN9
0zng3Bed00k7NVf9Tb33t6CB3fk0n6ormnYAqXbIVU9OuD5zemczJxsPiWGrHxZ1a+9uZiYIU37P
FmQAQHeeT8YmfG33BrTH92mN+OLw1ryPp+xqXOH4trfMPk5gIk4hKbmbht8RVss6XUFJdDs3Pvte
5rLJCkjkxtmoXnzT7kGVlA/JVfkgvUR3tLHe4wfoAQ8AOX5VT8OazHYXuXTitq/BM7JIYwV/EVEz
/Z2YrhyuLRe/xoarxjMjGYcOv7DOeUXnHI+1Cx6eMXy4me/qkx165T65knbGCnrmA/3Jle/lW+cG
wezGeiWbQ8JxfIaeNL/iJffo/IHrdxDrkzj6Kmk7CINcXF4zvtU22DIp2SMAcZun+KE9Db+SK3vb
n6p3cJEgc60X+ddLdhXdTWv/V/ia/8x20OZWjDGo24+YXCRvBnVxn993Z/pRm+5NfoxuIfyajC1u
w0kVuQ/yZ75iQxmZyiMw9tF9cD66t1ZdQP3H6jbb2e/6Y/06XTEQMkDq79gdf+jecIWiZrxPjiTK
PZpef1Pd6o/JWvb4UbfqmaUH8pJ/4ANuAKPPpvHyFbVC42TtQJQfwpfloNtJz2O+DG9dsoxw1Rve
z+4MJ50nRze7VXb5NZfEQ/XJsVo8prm7n4/xpnmcjwFjTEt237o4c3VKPsVx3z7H12Ho8v/IWbQa
j3gb9XjVAgkwD5pPl8Ur6XCCM+We9LOdV+0zr3EyRd3KJBOCe5RFDezyNiLfTcktuGZ8zB/xveQj
jfF8JPv9BiWxjsxLdnGKyo/ShwyPlGHU2JDF53Pq5jeo/nfjfuQPMl2NP+tXnFeEIGw43vOHgSn5
jwBNnlc8SdfzRtkEO4BIXazsGgz8T4P2kmzlfbCP9uDaYfdXG3w3B+msnaEHr6277BMVM0SG0PmZ
TF6FVFTlkjneJM94egkMCG+nO3lrXc+nbrpNzvWRKYUxJpwr8ivJ8Ot+5998RrcDP/XoZYmrzKuB
qfIhvsbu/jyKAVCMEhgiGFQq3W0ei080OAwqJBh9kOXK/8QcF4wfXAY/8JIwEDy1e9ose4Vbtff2
ujo4H1m6liRvuHNgIb2zVr+GL8apv0YfxV7PBB54zR3Iho5mWeX299az/Fhfo39O8JDcLvODN+Wj
emMXgfZh6qk+ezxXz1wQ+4+ZPyN+jXwZjBnYmCIMZ3rlK4SoeEbd6TCtP/odMzzuNe9gC64Cl8AN
j5j7dX3NWMpl8m0memTaNo/pNUNeej2c+V2TnewRd3okTky5Vg/gJl2mQJ7yJhORQroFseF7Tnxs
tqhg19Uq340MN+bWuZa3MgEBbbsyHoJn5GGriXqVGzKMPQW7j3BVrqHkh1zTxlvzhFqHC158zX6P
1VphkJS9ccPd2HPFFefD+jm/oog3fiqvxrXNtTveOFf5c3k0geaDonTu1BiazBpEPZc09YbpIHUY
DtrHcacxPNd7PLsrMh3u7W21ZYbKJ29v6O7dMacYPu3l2weH/lhs51332TNO7LJd41UeVpVNfB/d
JrfGMd8Md5uaPvazyiEAXQCY4WPPmXnLOes/UVvkD6h/atEqj9a4WN+n9/Kmfkjusqv2lDMKWj8g
1TxY98o1/qZ57x/MbXZl38KsX8WvH/FKuhuPPaeztlv+Q6wdDi48RfMJFMWNRJRW6Q7proJADLPo
RSYqMHITplAeHLUXOzxzpZGfEGLb7YZ58cE8JOto61De3XO/cBtvlCummRy16qNDLhsJTW4x7McH
wpz2zoxIHZ3ZerY+ZfzGdnCbmBN/xRkaw0P7AEYxOJgcRzVnbHHnPLMTH6R4oFlGcymirJKeiZWJ
AZl7I+6PRNlNWgqRBfqQr8XXc3ArNFs1qRUgXbOXhoJYU5YSlVgTi8lWMLQO8S13IRSh9KWcLBai
EnV5KNaCBRIOdAI/hqDQL+VZW04XPj8xk5ZynwwEg5ID5Fb+UO41LNxK21gkkjAX7KNjI731FHOU
mTxPoveqXo124HoCpEf8Rux+JEFvtpC0obO/VqnJb+tFtigW3LqYsmTugwpBbL2U8sRa02j1btYw
vow0GJqvGMMl14kCEDplEfGUtDIJ8eGwyB2aYp+HpqtGNhVM+zGwa0BxKNo2Q57fFXOFcDXXuOGd
Y/pJk1bd1Dq1wcik4qAsT40L9zeEibNqp+RDQeSRzarsxiEz6nIkZ6gA8cmkHCdmkp6n0mQatOwx
VS06AnIsW56REHTd+qgcQA9cqZrGgFtJ1xRqd2Sapwyc7JMWQOIxiuextyyCridM5Yt+txXpomK1
g2/iFZFeMpou3TpR6BV1XbFmiWbdUFXHzA+ybbxAm8ViWsIr1UW4fXmulLpoV5NARpgkoVbdggtu
MUAc+mUhHooF/i/b6wfuwEQdVCxKCQPSWqzic7xtu6zfiLrsV61WnVWY81XEcggx96AdQstsgd0f
l8rw9HvNWMInxHNi8e2h2E68LZFKGig0098Uu6DQ3XwmcvMpjzZmRosBIEFtL6GFwiCA6a1V1QNx
02jO+F7jEi85oTQ5VDgOt3ExX2X+fugC5MWdxki0JGKJ0Kzxd4ZWYjvHOcewEM/jTSETxEC0KFXG
rOqs/qhoHa7vWlkod9VhRst3qKiq89cwnyzV7vZfj8QL6CPwZQXU7P94Urzv67FY7YmMya3yqM3U
XA0GfBU/NeE/NfVj3BQhgmuxLp4Wi5xeJQkcLC4PL69WjU/FtcdX8XsL8eLXp2hdXQP6/f2SOeS3
dke8eAF30evlCCLoJBvnyKEL6gI1xDBBZdMfsVK2v6NFAK7BWVfG1yI1auDW+v7ymliDer6MQTPf
QWSRaGbVkBO4fIBYVCoGJQ/3RwHwooduuASWiDdRvW6JKPgdZTJaSzjq10ddnv16LN4g3io+FN0j
l2Gxevm8ry3Fk5e3X97z9fHfNx+NIN/UdX//7S3iHxysGrtATU378jGX7b7v2R+P/3LPLv90ZSTp
VnViOs/L7yY+8o+9/+Pbfa2Kd/qX3/iPf+lrVWzw9QUdEEuemVK1vezzv/xNxL9sNdHf/3h//MuX
7/nty4iP/ac9uPwT89vc6o+06V6b5UoiAjVmA++ZWHx77tvDv9qEHgB1rW8fo4im1WVzsXbZRnxs
UZncgV22ubz8V899/2fER3z72K9tLG2+a+m3bbrl+9miFxvEU7GtmvjQLhfObrneile/PbREh5Px
+e9Z16KLKja3xarYvqDWhA65+wqE+fYR4qFYXD7ma5PL3vzVP/1ffYzYo8u/JD7v8ty4dMH+V3uU
t1E7/QftEQJ2W/532qPjZ952P5LpT/3R/7zpf/RHtvI3x3Ko+Diwz0kE+a0+sp2/GZaKJcnQFhGk
oSExukSBKEiB/kUUCFKlRcOHJsmUkU38N+oj7btU31ZlxeRgRYGEzklV+bJ/quM1UwtrZqjBYUCj
Co0ME2NVgqUxR2lflP7ZxzJiWDO+ZUt/yEpM8bOdhzt5vI2klPDkYdznbb3UjGMY1Bbwa6jtuGNb
SuPmUIeuTvsU+TXBqSm4ECzl94nUwvYdM+oW1OKApWEAdCLmAtXwWaubSOlmsld+y8H+ygSgy//8
PfmlUIHJqol3S1a/KU3HxpiMRLVNILkAwQsaF2OUZDu/IqhaZLNHNvKpFjMotREmKcESOhsUNj2U
qln1yZzuckV+yn2NcVIGu1xTK8SOFR3j2nHhBKxrR4NL5SiPZmtRaemK+1ySP/Qw02/EIs2Y+5rO
KAPh8Te6STFFHfaRlG1Sq0Q3mtM9gkCYFZtpToYjmII9zs1uF82oFieL/ELZVwca5Phixkh/TzTy
tepkcjBi1g+2FILKWhYO4wLGNkr+uXwQC2GFm5LC2uMEvTztWPRW5gyPSdxS3cPDxe2WSsFyWeBF
C+Cm4127ZCUJXZXGPHOMCmXjg1OgPmBmzLt97bXYlZb6CdCBGCqdBjHShhZCMnEicuSs45AgqbDj
N8sdy18JQ0uJAmSbmxh4iwSH2tjZBsFNleEFRjr/UPRsWrfFbQqN7jBjq9hgNL4z095HqZr5Bx2V
AxBZJt/58nBuZeePhXhOIiOi0en4lhiut5HW3IzLVg2HXxOQ8qiOIT2EFNNVAVUf+zKuUUthY+oc
U7BPasvzO0c/VGlvHMQaNmHl0DwnUtVvWoViirlkuQfAlJmz7kohChHpJD44U5Ay+HkGidqnHZGb
oGvQFv22eleTjp4JylZSjWnsT5pyK7c8NcvqJoOfenJMq3YBTZZrsShNmdT5AP5nj0/w2BXNuEnK
7kk8JRZBMPJiNktwWbXbWQ5x9KZLWItYlPYvpcjI2cuXorz+ViZpvy/oA4Hbcyt5ZGY8zwaxbOT7
4q2GPhUYzH1n7BwOYMdKO9ZFfUpRVCDmUN9s81XummQ9hnTsQd8irJf5GmWk0OvXpKdC4h6hHMx4
j+sCJX2E166kT5TP8aHucfpx8UXsH3lFDwjGaJwnx4yzjXCw/X/2zmO5cS3Nuq/SUXNUAAd+UBPR
UxIlUT4nCLmEP3AH7jx9L/Dev7KiJ3/0vAeXIVHmpkiYz+y9dsdWGJofMLJMJddyjj1wUOlTnLX2
qnCLfjXd91i/j22a3xZ9me6akGjVqQn2iDxHZhbM0jOIXkaxaFjMkP916hnhOp/UvDNUcVOYJHLQ
zdsroyUWTUa/+qXJ1BEAttQlSIVOiFTnpUWbzJhdFXTVVTVVeGqoi2ukV4gQ0fN71Ss/7x94u8RR
e0S4tm4/bZKmWDi47k4lmJuykFO0HMjxNatmPuK+CnpcgE7IosPrrnOEn3CT1EsL4J+4ZNbeRI/q
wDpEwbSSS4/TjyTcJWkD9wmvMUTienBqqJDyuSk1cKya0S9xC8yp0FBBcUfjgAnCK+p31C32ViA0
8RsXTyy2plVi2Ez5eIk4ijHO2BZXPKuRL1LhYqNl1och/qpmluHYgX0slmc8tPMhdzUpnkXVsevn
osgNs9lDWKIVc5sdi9mHzu8JgzExVzpYWzelfGohwRHz6bLfrBZHZoCbQE2Ty7IQLZddF3dGZ2OM
DIR9CMnZricbaqi8xgn6O4xZMM3UZ3lkEOo7/GQV0CZNex+I7KazRqiYRfiW4BmRFil3Zly8EM9S
HZIRF/QcNesAuiEIAKyDQWrQOmXeh+rsnFUtSdJJA/g7a/KnEVJn0NjPUrARnwNjp/rmVJFQsyqD
6Gf2H51Y/ooUF1+iCS6H+Vyg90uR/3hB+UuapoetlBEJ9BK2G9IfkbegmSIP7s3wNP9KMWwy31Ec
Dz35nGQ2rPuEgRBgKBK+um1M5lDEwGHPdeLs2y8YMNhgFwYRHRVdLAcEzj2GPsLHAC6gBPCP2dQS
UYsSZFZjvz+Ebb/Pktxch5FJEm7TuycLbYdTApXKpFmt4WBMvDmjC7Y4xb+66t1+Uxg2sbWhxs89
i32zGNidxcou7XMxwbuQnnlbJva7swuX2VeX1j9YmU9OYFjYRDIPEmZzCC3p3nouQUeoe1edAj+T
BwPieX7CnpV/sognwLtbYDfJ0YOKxY5fkTyK27Ym6MX3ryLYhjtzDj+njHAkI48edIwKw4zNCIPH
cFf7Mei7/NCIPNxm0AAuItl8AQR0QkIW246qnvdZWRLVAUugWKACVdq8CithIxJiLbNnALcp5Usy
tJ9+ywaP4c58ZUxGvSFDC59+MehDbhDOENf7xB7ZP5lVwnS5t1CI4PVf4Af5gkGAm9TZA7LnGvqH
BhKJzazYRSpFlRDW2LfDZoSpz9ZPo3GsZuOZPDOcmdIwHrxu+TqJQ3i8jgKNR2Ag1vK+oiheModA
OHQCjKHH91sKTyGCJVLIID70C/qhWCAQPjSIfsFCjPAhUpPKbDxPnMwEEKAISYLofvTgqng1q06/
36gCKEgbOAQR2cZ2uZRtbVXdTcIrn4l97ET+6oUh1Z4H3SgVrrcZ2vZeVzMW7pyUkQGCLbRFTdY2
00XmybAwzAWKYSx4jB4CiXJf0sLW3FBIGXZTDku8i8SFKwu8Rqh3FdQecjPGxX+swSPinkmVB6iQ
CTgmFXBkc5ffNFRsrwVE6uQcKTXewQF9byRb6U6X4D7aq7wat1bovxVhjVZSGi1IWNvZiTlgHRb4
b5kI4w3qbfbFC1dk7gpxXybjzsHRm6RlsKvr8Ym4pWxtD87vgla1mhGV5oG5BfvmXTGR69fwGJNV
YcEw7HzpHbK6jNfdbyNXznWPmCdT0U4FrnWIexuzEbsinTrVR8X882pU0JBSLwv3E+C2K7D2wLbw
4K5KY1GHRPWxjWNkNWHDLeTJEaXYe3V5QxzCbSB4YdKsCVe6OwSjhVAnHFedGY+/Ztx7I57ooCoP
wdQ7G9Ub69brOE6BCw5e7V/7yCqtsPjuAqaQnZZvDgvUqIbrhLH3VhWWcyWNDrh3GjAAyu15E/qJ
9wEhA2mXr1lBCZzeAu0CnHeC+GCj1/gRd5R/QB4Z35QuDxg5y2Xd1qj+rWrLzyBk4RlQu2fdN2/6
Y2UPDzk+R0TJ5b2z2BcK9GWdyMzVwOBqVVvPeNmo8+JsXwDXmWapOBXmTz1oFlF5soOOuW0aZiKx
8+Brcaelb+1LacJdzRcDwRTexREKGm1DC50yGgas8r4cglVgyx+W+xbw0gc9Bd4aBv+tEYy3ASj2
baWwuymyMUTU/5owUookf5sZgBp+9gGPa1wlBB4MzLbx5sp17jnwMMru3oIdxaQ9dtdF0EPNrs1+
R9K57GFcVKkgxKHFjMgsjBzjtnpV8/cse+Q80jvNTdjuMAIC0eybZyGml2ny32QdPVaiEOw7IRBB
L9j6umz34fRSS9hyE+o9e47IsTXQbkHDy5dFb3tQPWdwasMnFla5RkDMPpEs36vRwdVBoZ9yOkGC
m5e9kDWBBu/UCRvpPuZd3sqgkNtcd0S9hRss8/XKdTsGm8VL09Qn3wZfEJPbZeJuhwSV3jgSbeQk
hby2gPAkYfBT9R9jJ56536AmKkFWuf3vWgyHRk8cr+lIfBNIaybwxm+/L6Czl/LaHsmJNrzwFvQ8
/uoHTZl97ijHKrv12BnpsyXSc9YS5+2ZGLsS90vL97on1Zxop5d2EB7H4XiDEeGcsOMzCvO5jDCK
sBo5mAKCo1lnr43pEos+sDSPA32Q2ZBjOW6vElW2297UBEazfE2IWRosfc19H5Z7frLcQ0Nk0I1X
25+jlZ9B+Jm7srDp5Nz0luy+mVAa714oZ9yMY8N1uCEcIqF+MgkXQU5/mDLZ7LWHfHn0DRqnJl+w
wj2B1i5CqMjKspUPolElEK9ycIVz0ZA8FdgNiBerYvg8oAAMmysRoxGbIOJe2NfQ4R5sdxwPrXU/
5tTjLX+z29r+zpGgalpUBx5B7kYtvnUzgEdauip3YBkC3TfyUuy4XWgjWdlMk01Wmc5IqU+6N7+K
7yb2XXjpGHkvvreEP3oqna1ZcS1Upi42YRH+cvASk5FGphFhAGXFlqwo7uTUvIiSeJ/BNaYV3Fyu
5IwGuGP+9MZ+tkM0/DICDLWst2tlIWdw0P+ExjmJzHZL4DBp2yEpEcT+1qu2dZ7yZnlJuRZ6cBk6
DOysr9m7yS4ksqwEPLLEaxo2zIaCmphgyVPQF+1q6lsClFLxEUuG87Yl7qRehKm5dd0Y7nPh2Vhz
gy/06w9+BhDeK7hKOIUAfpZ/ZRYizCF13wG4ceQQtENhNa/iZfQtqXdNzNSulvu+kPvYJnN8IX8W
jldt6c1QfDjDiYsjCypCyq1gHaTqVEj2zYRSkRX0u5/T9zFFhBcL6yVkRM3Gn3Xc+FUruMC4FUIb
JV4I3vAqhyu3UVlaXUfjUpTATMAYVXz1XXITlmjfkBzaPS1iVVQgxvtDvyB6Q4NFaMjlDzzJtd8v
DKTfY9HNT4ZBzQHTb512BzvGYVyWXsu6rvpyQd9sWGveG54JG910N1aHtjfB4b+1tLfzCLQAQj/B
LxYo+COiPNse9UMLNmadZunBFjDcEhPRJmz7HJEqQu0gp4SH+00gIeszojrJrlIJTtaJSB8gVQ+G
Fz9LYp5X0AxxO+dgiuof2+t/BL2IU4ISM7eOP/8apg7PV+Zz0o+/ij54TFvUbUZ+Ekt0XVugAbGr
kIhj75dPBW+y7YQN4CNdjIy3otP7zqFxKHxJbkLzyC+mbMq4gHVB/mZ2qHpysO3W1CJ3DSjyVJUn
W6Um77pS72kxykMZz0drNsSG01jS6lJDxzde7vsbGc1o4UR86unlVhncVxTfFdAozd0/81azSQ5l
1ahk5XB1J26Au2yBCg1yqIRd66/dsAZd7ZFGX03IxbWun8yYhTOItA2WOHfVg8eDdKRPy3/loQhZ
RPYTIheY+PlWue9MEDlcJ0jYM07gnoIEdhWit+SNACLur+AViqDBeMw9tsbCwYQ7p2LgdKAsWJCi
KFpwrnL6Ly9kXovX4AZQJy+Gj/oH0NzKFVEHKK7OaLqRuJvssUka+wWynt1QDkZyrJb0R7PhV4S/
iyR/rAl5TIofg1lAMy2xnbaI4Eu596CIlzga5DCeq1npAnumtn8h1nMXuNEzrIh5M4XBk6SIXNkt
WUpJFT0YDTcyoFErl7ZoxRl+1+jgOzJSpEPnkPADJDHHaK4oN0aJij4LEPflbNNTAwuLUzjsbvem
ACrVMXjk5viVWmmE1wXBn+M3CLhzQS/PfSKepgkyAa9bNCJwy6tgFXVRBBfBmZm7NXTk9TSixCBI
Qfd2uoXWQcyBm6DA6uBO2iVSL6/+DAV/sJGkZ2IoCRIaiDYL6+w6iXob7mjC+ERwQ8pe6th5KQYr
301hc1OPxtc4knsfqV+40tcYMPagN29bl7xdMh8Wy5Px6Fq4oMy0fJrju3qh9pYKufcQ8m3jXvTR
qZ0iBnbjlqQA+xe5CyzKUWOPvyktEqM5uxmKlcCdYObBxlhFYF1INQzXkKLpQ67B3G5neElXVPlk
Cstjtxg3A26U3PVQyWD1umpjPCOKi6iOuNKldAJQd5BGVAT0jhEYA284yXA+kzse7wsCm44lMonG
YC3ddnucpTfCoZovqoFAVks/2830GHXpncKFDlw++akdIikqlCTj7J7donlxEucBzqjt9i+V69x1
5mIgQ75HTeFPxbXj54/K5mwZqPqTUpxLIKiRXwG0hX8JkuI6xM/B2rSUGTeGInqP6G5YoDOqmq5d
ibQuUT9WO9K1kBVxBWEHlfI+NADHLeeaXf00rXytYK2vNOBwd1BfujKsBUmOh0l496rv6g2I3adW
iufIeiQtEOlfZfzu1HwbEGfEsYjrgaMHLiQJnldxO33lut772kc7SR4IXLaPyTBRV3YoxEVpf1Kw
rUhPRa3YxW+Nlx7mPvVponv0ZEN636FEy7zfYkA/U+XMyqz4I7FD6IjNOq3qO086vw2jfKyWv9kY
1bNXEYTQcyEPTOD8voWBgndq5Wfkr4miOjagRUVI8seSJuuob8uZDgWv4qk2b6c4FQcbyh0A6mQF
cz/atjK0tr5J5B198JZkrHE7tQzOmO8vVKbJJdVW47CcU0aIWYCImkqywYvkYqARqRqY6ivjEBvh
Y0qvYDcmd+nsxYgsvS8oOcg7RpPfRMPKK+f+MLVor2qA6DH8yrtYEmvol9B1nWrtqqgBVz2vJnSo
eEQFd3oULVPZ8vUehG6hrfdqNnMyLmEaE95xrHyEuSkZWOvJ7K4jD/kjJTYjTD1+lQpp59DnEMSB
KNUjvblXYqYBAUP1atLTnUanecm3Vp0u0B8L2lXqvAQuFY0xmN5qqotTAxuX7EL9WdQk8c4cRlfp
IJ0ri1ZiGww1dv/G2RKq99plbbA2ujM4EXvtkV/6OJkEFE4euQgGwg6mT/umqn5V0CHDtqrIqa2+
QTFQTTwUXnILPYRXWrbpGjAgtIKk/QYfhc4udaxdNU/JVWPn/m1EkU+tpT+mMpwOmI6dk6M5EJpg
vi+1o0kEidcGrszbGgeYagnWFjP3kMUEqALEkkRm5r3CTGCb/q6qPVKN7ZikJg1ou90X5aROqVbM
0iz7Kul9D3uKuTdH51b0eb2zwM8kMINDJZ1VAQ9hpSgt+btthraAMPt6QpI7M24mxU2ALHsSJshG
7RTe1jLgRZRDdj8bYUQHMpGl7TNwsFKXPRHwEvYfG65xSBAlP1eP4zqWaDc10Ow1rORpXQbuI+GY
yXWKfSLJsmOt5HxNlczla+6dXee3n/gXv2ER4jeU7hHNDmmDxLINGi5kHZkufBNv3ESZ/9m6JEP4
QfRC0M/Jj/vPidnPdVNhCmEv1m2n0bjCj8jNEXcjl3sUwkHbZbekqKw8NE9HJvEfWQ4AfxBEDNA4
6psuKH8y8jo2kc1UCmgFFOgI0Ae5PA+dYTm3Xs58jvH1NgewizU+2aupqM9jy8k9efYhHZrxZBrJ
S0RG1jGopw+VNc1NKwPq3hhgpTNBnFhIwbZhmgRozod5WoaVDiEH1pWtMLqZAl1d0VLF2RmWmHm2
79LGX9JWs5Cz1ifu1G8o95Nw44x4J7PMmc9zdWcMSbXKzLp/SKW5MVsB7AnSqWseEol/Tba/29gY
b3jzvscmqxcRD8uM0GBnZ9z4JjIzEiVtdiK7LqfE941G3/ad+zwKu7oL65O0yQmjcd6G5c40WSeU
cT5sxopVU5B09ZEIUs7Quwb29pGE4MWZ4eFSYyKKSxRNtNl8+/18jmdImHNyq7T3ZnL3yJ3+LTcm
d9eMvKPs8Om0JyDA6U+jSuehFv0z7XKEo/j3oFlQTpmDRTnFskNLP5n5eIyJbtzMKTobQ/dnh2xk
RkfjjkvhlWuo4FEORrR1dfAUhRIoSVWND92Y/sAD2yt6pHU4c4sf8+plTBMGXpyShN58SDjRu2Vb
uIbZ7W5SM3xLveqJ3Ft1Fy3+PGDhV709x29xRMdhYn/WI74IurqBJRgazChNX6GNLcFqr7HOr1EO
EXtU+++9ZZ8JbkERDPHNLsA1j72LXDjDyEltGEtcUalsHjLbBJ2Qlst9YkC04MwHDEA+4FHGlxmp
JcHoXIFuPfp5nmwAOiQr30pup3Heu24cbAJIhGiodb4p/ChYWyXZc7m7rVUTr9tiPI2C0JOgOblH
A8blVRY1UIQVPafw/Zv6Nmctce7AJoU+I3Bv6SaTfFprUEKrALYGxKXuxzH4dyZZvSWNh4A0EwOR
xTR0CPTXAv3O+yDZE4V2LcPmzRltfJVEiPSlB+srd7kmdgmeRO/+kgFOfUcElAXTGdYoctucqjwB
Jkm4kI4r98rHYEsY/e+ossqNz86OxLCZeV1+inT5RXNFCnAab30v/JhqYbOdgcXjVP06i9Ps4Lc/
xTggY02J3gIrojgHHf/kRvdtaTs3ZiPPeU6Dl882p2dGCEHY/4onqNjdTH6rEbw25fBRER59k7Pt
XocZ205R5XCX/JuhbPAeyZrhjjIH5uXVXU7bvEFFtguwGa9t8PKDreZD7VbYRAaqv9GZnnz3Fxz+
U1oS4s36Da2kC+uSWwkBu+D+QlInQJksiSKspe2u2xpTPB6UriXxENVjb6QvNTFfoUOqF4NFwNk1
FwHi5NZZv8ztNcb6okuchbOr1t4k8/V7xaj6NRkcfrrDw2oOIfENJSQQsx6vlSKRpYXQm4wA/+ux
2UR5dVNaI5GCKVFfSUPujUjHMxGL3iF/UkWuNxmMN2+0SzI0DcIQzKTnQmWIhxkKvDeHz3mBpRdh
i1g3JkYgAzmPIP8QL2P6RdmArh821Er49kPeRB0M7wx5NLjZPematHB+ec6NkeKelLjVqNGfsxaD
r1nl37GDcUkq46wK5fO6+PG9nxfjJhgsho2ZS2O6ZMJ5dzqtoUlo/+yW3A1IET85NIRctPvV4Pg+
9n3xJYlYWk9TgL1IiPg1V3dt/zuiNn/QQoanztCbvySuiB7m3JSrXvQcbg+VPz3aoAT2KmIsN8Z2
d9eb1mcJDXST5sZd1xNBRcV/Y1jcnodCJbcN6bFeI9emMzYvsL0xphRiN0rrjpihXSv8mwIxdNqH
P3nyMQIQL03OptppbBD5AFBIQozBdq56C+L2LHAHcqWl+M9Kf2cl7iZx4OOritBWB3XgNUlI2/41
0/VvzOyUyKpYFa39HrqV/La98uiWm35uq9ss8aGJ2/3O11azI8z0KqkR1mo8ULUxJVvt+jRFEaU3
NDpeqYATgJg/FDQrQ5MeQzQoE2kMDMWIqS3i8qMmOGBgA1dzh04CvPenP+PMUAN+t5p87NzoGMPP
Yb5NCb1zvZi06qm86fu8J8qQWSMDbSjWsXEo6h7ZKF6DvneJaZveWtl1B5PaCIgipi4vMW/ysiKQ
o2SuV1c90EKHpNJxMBJaUtzr/oyO2lAOMbWaNC7ojihyP6k2DNIeP4rey0CiLFshiSHETAnILqAP
iok8PRCha2e2ygd7qW88hZ6ja9NNPYKk9hiXR/Pivhjs4m6KEPkag9oBrhVg4NmtfWVIUTd+a4Ha
A08nUtoPK9JA0wJx9DvnMDpsgvnfd9taFmeMifd6yIe73mBI4fi8nVmjP1lX3vpuAZPTNw/0eNzM
YpDq/BUUON15npMbswaV7br+Z9YhAiDz/EAKVXxynZ57n8anGNvWJsvtrcmo6Ja7xhW7NnXn4W8y
tMUpnTe3bcr/U3Ct6MxgzZDAxa/SV/dQhCk6U8PeFE2Q7gnZ2rN1Z2ksmGrDgCyZ8+DztuR7mMkl
Qrtadxg7MpXdFKQaPPrmEQBIcXN5MIysvHHh3F8xNV4nNcdCh4aDIrZjK5kXaydkQiBT2MhtRTOf
loK4li4A7e5HK1FgkfNr71da+exuE23fQ5PgqsleEdUAmwhSuK7V5L7FSuJeTYZ1lsR30s3K17Lg
vVYs36WXkoihXHQky6bTYl8lBk885+poz3ctK8JjGFBwzSCsuTJjb2JoQrqrB6EvbZ7sfvY3XU34
JZM6spaOpJrbNPRi17ggDcehwnY6GuSHDPiCwbTew9df2ZOaV2413XlBUe3yztjqkESGhjKQIu5n
kpq9JXPMse+HjR2yPfCIEUIS7Vab2tLRBmLxpmqZEDnWeI0uRe9CWe5iMWQnFI6Am0um1hp0GvdA
BnfKYfjlkYpdT8O4TZfNYYWTrM7nTe+JQwgp/nR5MH1IE6m7GVw7PTi1MzP0T8xdPXGZZSaHaTnM
2teEisqbB7kzSVFfNbhYexlEp97s7PuJBIibBBhKbjNytYeE/jRSI6Q9fdCuHd7YJa2AlO19PCwp
1B6eHmqnSbEBmeN9ICXOSvQEc6yvwTK9xA1Z4CJZgp47FPCJWXyAIWw2ZVET+xPEM8HsoViLMXsF
qLibi9xcfBE308SFCSrxwXjJHLQbtYGqnrnzuE87bu7CjjjJ9JDsCkjPZVdHRN5TeccjvmQQxvps
FypYER50E/e5/xiW+iu4CnvhvNQ2ZS1p2qasx6vZ60vyxoNj7/H+2Hm4S72yPDqpfx/TI7QiAARu
QxQEP4i7cKp/23n67TdmsG1MDxqx3zobN519JigOp4Cu6p3maKqE+1mQMHM9lhlTTORnpuHfdC1S
FEn2U5B779DgmS6p8LYnBeoRG5oFfJ4wGocrY/HcLPlTiL9EVm2EG4NYtOnoCDaj9+cuw4WfNeym
1bFccSNhWFjN2wpYKOzobF8L3vSOboHoDRZqacuP9HGwFZO3VTq+71mQMb6bscp3DfJACZuBu9ip
Hb2ZbrO7jmFOE0gZXfVkQK8BC3EhVq1DUbcuMNXsjBnMHtQT/qVg6wXhaqwBWVZTHhhsdrdtdY7T
SG/DNHX2puxhVs/y3QuebIvVkDnkNyjl2dcsQA/m6jA8XVuWv8pC0G0zAwrVfKbljw4qYxtjhQgc
2kiQf9C2Zz8w6ZW6A9MW+ALZyGsm3ONYhYziWUfQI/fUt+Z8p5MCu2nxUHWSTgkCRIKcbxc6NhPu
kXjeaabp9dD7BYRhelawKsjoXJM9/O7lgbGHbruO+tS4I4+TrCqX664uGZuZgbchzDR5GryRILpa
PzhTlxJFE6HCrAbjimxUSjcdXpcQwvfLyHuqs3SXKuc7nOnti1DuCUK2CLJcUhngsGfSesmtrNjS
wM/HcHm4fOQs4HJFKB4qR3MgRDdiYWpNhA8vnqbLw0WNgTSB4JHCnFhCJ2iMWjvD+iNQKR3pOFj4
pBUFa0I/hTpMqgYogoe9cfnS5euXhyUyeauM4Jl/OivfjHf0GJJbu42s7j5ZPrs8FTOOboZw3JM4
ZBxTB+FQ4Vdbp9AsqbhmMIjP1ZaqE0JquOai3B2BXbGUWYw0Sebiux9tOr65H45MuAGULA8vheKP
DmRmHqWBRbjt1ZYcIaz/y1NhaI3/x3FEBP3/11Kz1rKQ3f5buLv+UB//9ddPnj7Kn3/947Fi7PRf
64+8Ugh8//rK4ftf//j7B//WU4fePx0nsHBThbbrAhfnd/4/nqPpwHME0+q4IdU2cut/K6od95+h
4+DyoSCyfNZHUCC75f/3r3844p8Ot1XP90CW/68V1RZY8f/BcwxRZQvTtCzPCsmotxbq7X/wHEOz
kyqKGuM6wx3IDimqNzIIemp9j5TYLj90cRKRpdy9sSsh+nCOjtnUvenSuKeT91GnmTM7KCqjwfO3
YmBub+3nfDMXZAAE8Xgf9wCiUr1mr0+sT9BzipKsC+ZrbTik21dUdeycMM6HoOH7MKGULc8sid5s
3e1iFtps/eQpmeSuaYJ7C5A9AkXy4+2We7/Xk0Rghe9my70rrJ4zrRmTTl9BjRKmIIOzX/BEklMm
YuoPEd3NSUUqE/82DwGumCI/Vyr9tDOqU72XteGhMQWUgIp88aL5m7pfwMNkxrZZsSnE5N5YAwNh
6LJBCZt5MOTvpAA87EzX4H7B921019/DuYI9UnSHYWKEG7EKTfjmlKjDK+U4z/0IQ67PXww/tnER
8je7kc+StXvQVbwMERqP3CPxpS1nMyscankjzk2RH6mMHtVIFrbNUIO5QrgOWuOXcoenupEfitQP
1AndzPY1w2zEzR9JSkX6/NQ+E1am1sxXlCbpwe3BYBNTz93OuzUWbrk1vZjZcDtULKZA5d66uKOL
nFehM2qE03K4rwsDe7pgwlmnyT43D15Wn5Wc9oEWVBB9fqMzlwXswqE2RPrRzAlQtzmFARXk31VB
App754KLRna59fgd27yv8WqnaQtux1wLu0aYMqDGzgzjFLFpZ+M9fbYlDPJFItwUwC9CeNbpufa+
zMm7HetiPCpeBJKgpvM8yX02E0UdfsKVR4TQmqu6j55YOt0nvNcke1W7MR0OLrRbuN4NflMnp5HL
s01rzT5J68lzb4/BPmnVLSvJ+rr2hydU9R1Ijn5vaTffDj4xli5ziY43E5lkzqGcwbIg3XnNFBbm
WJDfeFWDu7dd1c700CWy2LtdcrIHC/gO0LxVMsi3MqiJ+QNXJM0X9kivdV4XEOjQZgqfe5yUX/Nw
a4byViAECPLFCuhQEVgwRMnWYaRVPVajd9YlMcSkoZOgMyLdMtedhz7BjqN7z+1OQp58Y+FNpe5Z
+xW29mrvaoCErt0SrqM0KybGdNNorWxl57d/HjovvaSapYDD45BNZS45ocf5LQzYvZE8TkDcT5/b
6EkCaV3poklXc1M+19z0QvqKjYLfYWnnvbFhDKuEe7IkN3RdIySRg/1QqIGG3oRik5r2dzO0AFxm
hvBtckCpj4dusQNcpP2jH/0t8v/znMFGtIL9/G+k5QVeefm0WzCWy8V4g1Lp7fJU7yzwTDiCcN3+
82ND1y6bKWqGv772H7+uJOncqU3IZQI77zQqa8+B+ddnecvLtLHSbF7bolJXYmJzi2oFiah0Sc1z
Ony/QZ9++SbKa0iADZrZWG/J1UhQijGyTKNwn2QV27ew8hQy7QqVjJ7+/mi06/t5zsEu/Pupy3dk
rTilU+pv/3x/unzH5dvmxTGqXcbLxuKIBD2OPRVOVal9sWtTgTbu8twFY3r5lsuDBHh/IGjkzzN/
viu9uCIpiGh/HOt4+cm/fpO6/L7LE0OaneOQQXjQcnS7Q/XY4RjckuDkPI2lcT3P5Kbm2QdzQh/U
+FJc2+9j9Rzp3iLPNcX+X/nNvUVjhjaRlPpyGHZ9ozKmGNXTOM/tbU8nvvcsebrEbPXMcoExyfRA
hSkHgfEgZrmUDOcUzrrQOckwRg0FEQTF1GQnXUbOzTQPT2Rps5gdKnZzPjAmoYsAXppo9iKunrvA
GFdsmG6MmqR0hThnU6TZhhL7utdvkxWC8p/xx0b6jdKNwtV413ZAAi5ag900ZepUEdOdCxPRve4+
ms7y94Yk+rucq09notVXbgOSpxuC5xTNSOn5+Z4xjLepjaCEghe/N3P/g463O3tmxPRhke4GAzQq
1T+RH5YedSXv+2gyoBmr6tWb8k05J+cySyKKYcBHJIZl7IfMt0ER45vHDazDkBtuZ/Xr5Js9V3sS
yUPL0bUdS7SeaGe7oyXnbI0gkJDVGAAcIFBOY7q9IS7jgzNhq/dEdH2x9GcLcBKaJHLmy+fBsMrs
ITxMY2CW+4vN//Kg0+huGPxxe2ENTKmJhpV44VFvAqe3CZvHUOp0HWek7w/WociO3kTTieqewlkj
K1q7E0rfi2//8hAtVoYsXCy6fz6fa1Ps6n7eJRPs0NXF0n95IBuLNeeRI7Q9eh3u66ljVGsA4qgd
LNcxeuxj+++PLs/9+dTX9QvxNoAUl4r/wuicJXd39pyEIFEr7C0WC+zUCRe7fNWpUX+kAtlRqVLA
eh6a2pro+ENBZBh2Fh5cy0b7e/nw4rYPbPfV84aABQ7ueneJd3DIcUIWCkpgeUgXl82fT62Exg0t
wYDQ31uc6YuF5a8Pk8X1dfncGB3U+3n95VzyfzwUf0sPwhHJy1DQPeJnm/15P+pFZOo3x2oBNITZ
4K4u7ytZeVwcLyQHty69XQOm5fIuJ5kmf0/Ue3L5/kaKXt7lC2Giu7hTl4fLc8Wc/7hQGjbhQn+t
FkzD5eF/QCcuzyH+x/NVwxu5vO8X9OvlAWMbDODlAXUQ1Qs5kPG29Jrny3vvWIvD+fKhRd1QXMVG
9xbJzt34vllD2vvs4pptnBk5tH4A9i+vKL60pbfiQfl2vuklArY/z11e7zjrrJ07gRhc7HR/HozF
Q/Ln08tHl+e0995UmToEkJ0xAS2v6eVwu3yULxIAMrkC/Cscb38e/hyDfw5Ev3AO5oJpHf6bvTNb
bhvLtu2vnB9ABfoN3LhxHtg3IkXRtCT7BSHJFvq+x9ffsaE85UyVqzLu+6mIYlKiSZEEsJu15hyT
ZAU+UeLcx1k+EfoHieMXjsNSOoRP88+oMwrGp/Jnj8np8HHsPq5RzACwGuW0SAAKQ5us+P7zwInZ
E/zrSv11DA1AWVEv2t18bLr5mv24cj/uW1HxJiJatfOB+XWI5iP26XciczuqgFlMTQjp4nz1zlBd
ez5288/zI7oCrrAMoIhJCMfHxfuLxPHB5wgRW+xZ9oFWlWbP+ZKZL6VAQirme79+p/ka8lLd3A7S
FFV7UDVbZGSiHrb4cLACzTYp+djHP5C/y33ov52FJG7m89LJprmoMjLO9z79TqnoIyqs3UGYOlOy
CNk5bERC3XwIpupIj2WrzwOHrCfM9zI3wCjnVt9/EVV+HdF0RqnPPxdhZu/qSPm4BOdLMq+DQF37
vsZIacUO3orOJw9Dutc/xtmzS1f748ozbGqx/RR5KM24Gu2aWpZWJ8F6PsT2bBOfn1Rg3ssilMfz
gc5mS/t8tc43nsOcL7UvnLxtzA5EYjdcy2TBOB/pP/1cOzZUzAQhx5gNnHMfR/if7GR1/mXaQRmO
m2ijDhBX5iM880jmH+d78838wPw7j56nl5Xu7tdwif5QMjIkhPrjLmzmb5nrBzC1apQsEmiTyqHG
xjIKDGz+CIMx4NX/eEz3q2k9/4tBY320m+/OD7EO++O584++rtKG1m2FKPsiCF69hoQrKPWENkoN
7nzv183vfod3hlH017/xU/nV/O4lBvYq63QK3ueXSebneb56tChHb//0tN8999Pv6KbaKxLcOR3l
e50fVRPxInrEtfNP+dAs7TovCLZHXUVLGo6HRJybPhPQfIPbqzz8+l0fyYtNV5UNogqxJdr2SJBX
ujVseSzmZ/gjdBYYirzM/OTfvcz8wJ+eQ9r62oqMO8JNSBeujCctAHA0/6uPl/v4t10xSEYN34Zm
4HCcH59vbPl+Px7tCAFVU04UxSyYnmuZFlDgTwfkH5T9vraLEftFnlU7VI4NTmMA3GHgsCzIsu2v
ct4wT+7FXARscg3n7hcKluVBiRi1y3mVENi8Gd9LnyvVtNbeDKIJGo8oqv6ulImeXgHdrEpDL7sb
FfSKDDJ/4BhwNmeH+cc/0RgiN9UYLggZnYPzPm7mYXu+W8z0aWdsHjAuNhs6kz9Ss6jWvG8yEuTN
HKMw//gR3BBlXzEQkmPGBm9lypGnQ8rL1+Yd5s8y/2r+QPONH2n2tkuTLQlPQ7GbU00DuUoI5dTo
uIXU7jIFzo5yhYmBrZ6cAwlXipftkI2Yt0LGvg8vsJxT53t1kwa0BlZzBdNK1G9WP5nruZRZz2Ag
eaNZ3coM63bXyKF3rnjO9yoiCSv6g7vZzTqHxEL95hT8FRpL+BtFJR0xUmORbvQrKCPVLZNR0ntu
5rzT2fc6yeHm455q+VSzF31qwGWN5Od0Sjz0872SD7aJpvaEriHQ1/oJkwkX0Gyllzc2ImiS4Sm/
F3JRgcmHzz0bobERaWDYCBCBkOuluIvYxgEZ3mCjtbdT0vsqvQ6uxlHxLyX9r8184rgz+39OBJjv
eo2OWsH07rAFy6YRVBOVeta4nO/OmIxMV0cortHOkJP6bEae73GMmBd+/ZLug7JqKxDMvyre873U
icR2qsXm1+/nSnjjo/Jvao8SiUk+5oDtb361Ti4p5nu/bny59G+0+gnRBPhX+S195IfMd+0hJVXU
pMdtVJ21a0w2Y0ev81sMiqix5Bp8viGrDTqvFayMCNexiisdTaZ8VMkR0zk4zX/hDRw3xTM6/2xl
JneDxsB2URgveqcfM5TxLAbkyTffhNQIVUS2/jvFvnKtU+bkpdGUTlkZ7ssiGw6uzAxQVRO/2a+f
U58uWVw4K69CVRVFTY/Ht4M5rpUIqlh68tuQnuPasbK3LCu7w2yUJ6WWsFH547/8Dii74vYyJPWu
00mIKbu0P5PVBp9OX7POoVAEMNWNTW8zpT3ieVv5gnIoOmCRFJtAt4kKpusKsT8F5QxKYTOqU7iu
VGe6aOkV9r3YmSDUSIn9UtSTc4yG/DaZAGzrEEJnY9jfdI2+eF8Gyyqf1EvbavldQuyc55xYbken
Fm/AcdDKBcE3XBB+gB1rxFiqIY906CtTzX10QjPexx2Sm7oT12gop0MvGmPRqeLQI3BeDCRi7ipv
eiCuNASAJ5pj0Xd3nWF7u540dSXvrU3oq2inbOXUCrYfYx2VO1sE/lLpDdTqQ23sEWqcM0+DqOvW
2dYcOaNtklHxkiGC9sN0KXuiZ8z3d1HYKpSCx6fegPHQi35c4mAGoqsAztEtVds3en9PZas8VpFR
Hud7bVz+rA26oVZZF3dGMC9yUxARCDtWPnXO5VSA3S7bioABq9QONByRPnqeubQSMzxLb+CCLPh8
k5JlLOX8pCLlu4j0811WVeepEwRK1j298dDZjHqSLjXhIibI1B6RVp/ek1qyDACoUQbxiXyO1HJZ
iQGhO9QE3ckwHSLxWBmmDtI4D/OVQoSxkVXZRpTggQNqMyaJwJQKHyyw0IlrNFtHhGti+qz71Gjf
LDw6pJLRUEcJ1iYTCPSWG68hKdUANm963Y9cAzlBhrIz9cWq9IyblaXDCaZctDOt8euA+nJdRlnz
QbTAQkISctt+z036iW2GO7aisj5G6qtdU8TNuh+Fj4yhmFQq/O5uGkK6/Db81toEVGr0OlG7KpXg
JLqWtlZtjTJoNl5tFBTH0BXViL2qPktWk5rpq5T46I3DTIFnGY5l4+v03WnKUwRfYsuythbuF1PR
25Ugzw8/9mhsULxA5hx92IYs/TfGmPZg6PVxmcJPxPz2owPTDXLYYAl7NynRT1yDAU1napyqlgl8
/gTXiTQ/GWRdUmriDxfk3y2SUQvOGK1H1rI4sdCAOqumpZkROuXPxpLrTSNo4ANLIz5TbRuj46l0
n9m8UenEDsCNjabZ+ZkmdVvuysgT+GShtjZK4mvp+/fLrHbuPTU9uood4yVudmpSpHDoyldigPJl
rhnNRyDg/6aw/Q0JSUcWTc/s33fvrkH+4+d/7evkJfvx5+7dH0/8o3sntH9oOt40Us5cW3dclRbd
H907HnJkj87lmrYdASjpDxoSDTqeQfyiTdvPVGeG0v/07ng5k9EIrAn+qP8fEpL9uW0nUygdQzUN
3gPvyxCfgoLLyqdyTcdrx9qWGpIffB8P6C5vo9OQtkoJsapVosOZk5edDEPtXTQNmDL2lQuGok3E
OaIam16csrs5OfQU3Xp2fKj9Rnjn1MzmkFUo+7/gaD0JybRAG+dEpyDN93V+NqzwocTy2QMNWVqk
pnU0zF2X667MHYfE2gmSq+0ctOKh6c0NW514NeU9+iu8OX6anBNCcFFByvq5wcBZ4oCAAaM+ttNJ
AAJYhUPLCkshnRq98FKJ6KyorHI7zXpvEDtlynf8cgPwefVRgVTgZjQzSuTSWUM7IkLwmnd4g5CQ
v0cj1imnFuciwXurD9olThgiTPGjo+dTuSk9iLrX2SKZOxQsgPEJ5UDRayj9tqzaW2Pyt6N65Yr0
JwXpq1JW6ynwf44gtA0ow55FqRnrNVqxL8JG6Y7+/hSjAPZrvk0BlTbLuodeTU5hk5zyzNy1Wc5T
0MaX6l7px0tYiTOusiPrmGPuqhfwGI/El+yMbLx4tOPkoJpqjxXKciuu1nU9Ir5JTlUTvmv4al0l
fPLq8Ro67U0PrOc2xmNJ/aNGNengnh626RCj5I9eNGs6jj0fM85OvdZdA9Xb6/7eRYdgMpaaesz6
YLqY0XiM7H7rEk3Ru+BrKEx0E0EdCEosLTwVMrA+3oiObCSzwfUjdnrSbwn2JSjKRWWtEuhnP0NM
2AhlvKiTfWrGJzXBQu+awbuRch74dn7Eq7P3wFp7pbnrM7R96HjJhlUZvB1t1/KX89ojkGBAsNKw
fW0gTxMjD3DpDsy962iXIrB2RROgC5F5Av5BreKTPMKa1z8SB4SvJn6FpvpOls572QxX+TUWyvRY
OpzU5nSTms9YfRvVloIJElF12I6Zvagc5DvEm5Rxu/QNANHMyahv++NkF6g7EQbWhnsYtP4yTPau
HcMD1qpYs860pamy8w0Ww1EL6HD54zEMkncHI/RCxXURDmgRTTpt1vQoz8mptEDYsq0husazZNta
PznOeoiHmx2M174wnwNDEqXo0BWwssvoZf4bI0DyYTQuNVBlv1dIBC79d4+qDDzhYesPyYtQh6NN
59LkqAQCYoBMUeL8a8ZLZ8AxVokyaaP3Kq4ZJJpNKgiyHZOTYsYHg+s8ZWHn5ZBBqvFxmMpl2jl4
WkhpnOJT3DebMuJcVaovMVkg0bCtyu6KV+JWKempk8OB80pN7NHFn8AyLfeHq84hqezkpe6+uWNz
aPrpUZTTozyCrToCEItPgMde5Bcjz0cNL74I+5WST4/12K46bVx0mL7lR/KMdjXg8jaEubN0Dg3O
jUtfqxfmWEAeqLfSPVBcXq9auXye2GWp66Ay7K1nwARrdwIvYzqviHingDHBM1uk4QHZsuEpjoej
fG+Jz1jWd80tRDYXTfo2irJTFDIUkFt8BC9AihrXepu2m7RO3gfTRE/43Hc1ncHhpmvNRp5Mbllv
ANo+eg1p9ukjIq2t0YnnoSg5X9TpUTX3NUY0v6g3lRVRd6AyZ4BZzqaLqIZLYA23VCWbJ1sX6XBR
2vFRRP3Wge4AjzN8oa7w1Ln+w109WGezUt8CYtpCDy6P7ofo6O2zIYY3F4trZmEzsaJ36T/SW41G
cH+kM7xuwBr59llDZK1cvD6/M/JuZfcay9lmV07xIXHsM6iO21SqF/hY5SDvWjvLmI7Gqx3FDxj0
ISgbu1JPTpBuN/nA5TEGnBJ80zYr/+p7bVT3bYvVq2hudT1heRV4L4YjoOOT/D8GBTCyB8Xg9BrQ
kFg+hnmLHA1vuAycm5XZ3tDOGYvILLYeOUSVsHZysAprLqtJa3HR+YlUaN3kgM3KleV9dO8yszXR
9KhF6UtTQrjwHtt0uBmexqIOiYge/KxDd+8P9lleknJMUF1xDiKOHRdRjYGMTncYLjvfeW6lVEGD
muG6Jmk31o45Ec672lxtk2uegWoRd5egiV4a/kaSMbq57SkYhI283OZSS18it+f6CO6q4Cz/VqqL
83zFacNZ0yskjIr5vUH5oGVeuqb+fN+FIO/sCO8i8oWvk26FJJrpEZUTNmP6aOySwfeWqtU8OVH5
MgLs2FmR9hYRbrQvXewjoKPvjJbulN7bh4gh9i4OpER/HNW1jYYkFkSr+A2hIhNgoq5epQFAKSxP
z+kwXFy4cscxT49s/b8bimUuDLr+sArQYngZ1h/m2QYKCP06VNHaBHf+NkOvZ/z1JxD2OIXjtk+b
PRa9hzCI9M0U2cYh9UITgjb35hvFrP740TTk216oMlvRlalyM5HZFf4TycfDCmfJHQni3kHFbb9I
lATIihWExtKtJqCC8oaAN+2QRibbj8l60oiDm8ZW2qqgKeQJ2l76GcRU9geKXv4+7ShvJWQZjGr4
iEs12LOxWDvU9VeuDPNr8AM6ynrKuhUomHVmKniYEBpq/SJXnp363a7sTTwk6zGjpzY2K4hBmAWR
fyLg0ekr47RKa8CBJSaUYzHmbJnlTasPzZE3N+0mUZ9FUA0bFkUR8QWk5iAQTZTgkuVmvmb99UjL
LrFeJgv5ALMAzRPnpco0Z122HbXNrP0ewrZGFgjcyMWvH9HPbe2B2TgxH+1BIGcoAACkih0z3Kh4
SElVwdLKNxPpb4kSH7rMOjtm0SwInV3GlbPLi/EZKyj9Mi7zqGLw4BLIxvZKC/nqV+OSi209eix0
sA1/S9QU63K0dhlsNEKkqLVtBr1EIhOLZ6HYZyvtb3o13mIzPyc2rA9PWs7CF8SvSl8dTTs+/GlR
/xuWpqaCJf1LIrrjwDNFYOdw7aqmaX1aJ2d60Qz5mGa0blknZymRmGVULcKGq7sS0KmVWD3midIs
6bQ2sLbCbV8X+2BQvuhQs1bm1J0rBqOOAaw17XNrOjAZHy2wNyXziBxguu5Sp8M1UHwMlTobu+ib
iyO1oAW3iNRzZIRPoxO/RDqvL3SGxz4jgDAk+I3laUZ9sdWtPZC3Q9wxvvCdZZSi22q4tp51HgXL
lamDukF2LKbh0OvfhMm6PAlfhJGfTPALxejgaCMXSgxbjSmQNaanDFfX6a5a265ai+iG/LscStF0
UJIettbUbHCjAJxpt6nVXeXazS6GR/pxF4ahoTeXBku6TG7e427lM+Tgajln4CO1lk5afU27/m1E
2JxRcbNqObEaz240kO3F/z2xhYzzaFt84taPT47hPRQsJBvnNbaUK2fYHxvdt+H/+D/z3xzoz5Hx
HGaHk5r/aYbL/uvTYe79UiRN32W73qFshebILASr774n1YppsBkupk2t3j/+5/NLtz7FYbMPQ6NJ
4cewNE2nD/UJSVuaxmggEsJaGViPaQXPLEpOmIK6pF33FILyJAV+hvKOVV4cdSvPMHeVgV5jZHnA
OlxnmWjUmFcmfZUh5pWrZjBn2wqklCg5nvYrNWFM/QiSbXQ2LOfFcJFzcBY7z51bb2QbUC44+vDU
KgjVO3uLRo3yGKwD19p56fjme/Y5wCBosgSNMLGURYLAT31MoaehHj5HQNb8DKFlalG0X9dRehrd
Fl5rf8VwhpvimJfTmy4oxGQczci8sxF0dE0MHoJZI5quQzIeU8HCHmf0EQjNi/zMxqQ+TnBoo0k9
lS3HJX5VBFkHlNJanhuHzToQNDfwBwxVcvDt8SgGnCyc9jXjK5GcbZmcm2qF8vSZVStXbOc8y3nU
h/jWBMGqMcwzddJ3OWk73XCfVevsR05wa0eRS2vylda/V0m0aVA02iZCSpiob6m6NrxKTmRLEuGU
cDhPDVelmauXycpeJuwRdT/eI3u1F/jVYGiWUuLmbmoG5ShODiOQjsBRT0XCfgFDFGSUF/wxZ7m3
Ip19KddEIyJxZTTXcqlomewx+NCu0d30WLuUeKVVwZovaq8aX2rItdF3lDq98SJ/LvSRPLxFyKIG
4M0pY9PTIXcMJJoiQF4fxvUSCg8KCjLoSuCicv2Xi/5mNt291qMaYqgd25sz9m9aHn2ZWEJorfpF
oTfUXFu2cqoXnXQ2uNoUvZhhdNIyHFNO8IJ5blMp1rOasUdIO0IJvciid0Bn0nqW68E04x9w9Waq
9ZyY7BOJ8lTT7loEX6LShoXFayXjI/STZ6KM17lH3Tue3rqgvRq5teuy9KB00SFwWe261UbHCeiL
Q+j4G7kibJqERXC59vOdw8K9KMbjfMKzNafvvg11Ivd6vk9GL5O5y8yytZwzkgL4FOhGVrpLnXqg
3HplZnOVW7IOA0Pmv6kKu095wsk9QlSYnNNNTLJThXQfby0GGqqC3WMCWWoBRgeOLIP/1G27kr0R
w7FczU6F9/M/Dx/Ir/91enJ0YZEhjU3KNNRPpOdkNKJSNy3SbcT4ltV8kVO/N7yvrMaYllsa+dbQ
XR3MNyy2qST0UtSwkjskeWLVgWsvHIwPsKDZyOR9ck1iax625xcQ+msZjW9dFb7n7vgWOYqUxZ1V
Pfzi4pdUbYgrSR9Xd6xa+nX9ECt6h7gasFWo6AezY87JMEWuVUja7tCOO6MsyPRs20sK7xEfFkwY
q6j2oTOdsjx8ppWg30G18PA7oTKgPfxSVOQb+hGxVkJLblXOip1Wa0A1B53ZOcup7tjYZwcdbS4W
cZe9WNSMj6DHgq57VyuDcEsucDm+YHzbgwNb9gVyJkZ122yOa53BSY45X3xFPaO1BOUcvKgOUumu
fzTU4YpRaNfAlgA23eXwGJnDkxDMJ8gE1JerkgBQOQS6bXJyOSPl9VcL94tmfOnYfWN1uchXA5R2
8vVh2/fhIb5XKrHO2bnKsyIW5lm+CEDtVcUmKEvaKz0OAM3DoSlAO9bdTcMXaeXj25jyBthdpiPR
S3BMdlXRXN28vap3IA/UlTb2W+jdDEvF2i/r96Rpb4Y9XOQF3QjqWH9z+n3S/svJS8djYJsOhgJL
aJQ3/6z9hyxithEkAAgL8XsZ73sOEY0VhoLhXAWEVo7HkirTIMoPQv+/na613yzLdJfaqsHYh9HC
/jRtumbfZvYosp3ng8E0kJiPCVlykEjYfVEGCpF3DsTIKa59llPi33xwasGfV4WGYTnQZlSc70L9
9Od7IQYj8op8pzcspdiJyZWOwintqowa/dU2whcCgBrA8VYKsYM9H2W/IBq3f/NG5PXNOe3nmfSK
WPIIGBjBcHOwfJH//esR8A0kQk4NMVIujeWlblG3SZSjI9T7saBskjRXIZCf4r1vNWY3zi655JJL
xCShnOeauzAzWfo9/ed3JivY//rOXCj0Qmi4QsxPI1MBy2aKRifbEayNzRReYmA8KDVtuaFnWQfs
gpDm9nVe/Bc11ctkfKNOdfPrS25FLzBT34yA7dFcPHOs6eJvEdc8Fcn02LCxNyIufOS9svIFaWcr
1zqyQGO7/TaOrB2Q+oWsYaoN+4hkuKZBdHBSZmiDy45jAXp1leSwZJH+Rm0FzvU5gZJaUhrwnJae
+bitHPA2Y79LGmtJy5UKn8w78zZyHaX69bpkGTak/qPij0CRVES15lmaQoRRXRytvXpF+l66LS8f
vVR5CaYM0IGJBVdw1hCv6FExpDqe5lB22r67BVWe/c0V+rvTQwYAWLhzVAtGwF9PDz0J3RTyabYL
9HojFygtichp8jrXHYdHran2//mwa8bvjrupGbKn4bCqlYalP48Jbq85VO65MuVyrE6iL9DO7ciA
ltZfa8oCG2bmlxH3ORpKb6G23Y1mAGqZ9GAwFAOf32vTl6DO8PidJlYGrgsHXc/uDSFPBpVyXdKN
FwMsRuXo97V+DBuH9IVs5EtkY91npDiL55ZClXzd3kHMTT5gZ+9MynOyZppwJrhBetD0AXoQrWV2
SB0159Sq1i60yjH9bhNnLxcMdD+2cj2ehd0mrF+dgBWgRq6sawsQPRpMVFHswlG318iY2YNp0FHM
QiGKL/V1eMZV0nIWQS92PExDXvymNRCfqTPp0I7TFo91PDziULiFeI07CtTUJ41nPaF2WOWQkI1v
FcX6nK2aLOnJ2SCykjNtz6eqZVrWKVZlIQ2N4FoyiUpbDoHsfMdyGYW3+RQ45rPOsqnvDqk53g1K
9K4gxtV9a+X47WYskhct8Q5CZyF8GQpjF4zWDuTjsWucZ7vTLrIYTj3nSOwglyuE87mKnNsg2yaG
3QD61sOgs6Xncyg9s6Dtn3u463IWFBquXEd98xzzLLS/nXx+s2MzTMHuXMOboP/LxmkSSl6aipHt
ZHFbFrwHDrv2KLziSX7kzC522d+Mtr8b9S2VghxMdYoCunz8T1a3Sh9D1LYjg21MubqmbM/+52+u
n3nF9mlEJyVFN0156wKp+esfCYMybhJVRSbvEEbYWzUtrmS6VQPhyfCxBI2yh1gtr/Bo16PDzkdT
j3UQv8saZOWyGGnsNVEGa9eCKcyC11X0c0xRuNPNZ8FAKPACRwHPySuAktErqnCqSh3bMupdGOpw
mTGcpcNj6+uPXcRQXVWAt/WJLWd6qm13MQgW4xz/1otfdHdk1d0ccxQAchNJHNFj4JrnmCXyYFCw
rLOTJa5TP4DY6W7yTVqsuFGOnkfDvuW0dGxWy07xtaD/4qC5CbH+Y8F2+/amCZAE6XB07OiUVcYp
0P21Uo+QIVnOsKBSJ7GKreqO0+M4+feOxw4PcNtBr9iO0ftcDF3+pEF/IuU8W7cDhSmWru8W04Uy
UrFl59MNxKcj9Uk4kk5i7OTSX/45VUIDush6zuz2ltbs9krBrgbJBTsgd0iWCu/F8/qbHMHl+nE+
Df637/53fXdTN5ij/n3f/T4I87/02z+e8Ee/3VH/YWmmy5pMFRAlaZP/s9/umP9wNKHzKF5a1o2y
wvM/HXeNzCIssa6hCZv/yBrNHx13w/mHwfJOYybTbcq2zGb//X//skqtP/38X1mbXnLk8TVe28/F
HkF5yYFsKjBtcIl/vra9XvG7ILOAiwXJSsCnuvdQMiEgrxc4KKxXKBnLyHl1Ou2KS4tdCu2nVVc7
z6VL2dkyzW7Z9D7pOyZoan9cFBWPu5hPN6QRXJI8tZZaP6DcFAIzqoN8zq0eCs2GhNMRfan1qb6c
PB26JoxkPwzc/RSd80YnxSbBemKp3+IYtL3AwLuob1m+TcYJ0xmtUaDt+kGrW/1vFvL6b74SXeU7
51vRDZsh76/Dnds6laf1JPlNinB3vk4N3k+UM2BGJj7KUXamQ6aGO7EeJuOs+sEOk9Z3Bcf0KirS
VcXszfaMCN7Wzfg0/p1bwJOqIZHocW5T1AFG6Lv28yjs4u/WOhw+3t1fBmu5C9BMvNeqYBtkfFrs
eIFONmoblnsPCWmKPGpZGOlDOtgqqdpuvh0nAEX9UxaKBmMUnGyK+v3erJynPJLlEwAz5Gsn9rLv
k3Ipcn1t9+OO4hb9lQghgkBJVOOATUupKhc4BtmB546/zH3UC7WVHEHuEH4bTVtNnx5CrWTHrVQ/
U4sg8sJrjmVChDHu1uPY+U+mDj8Iq88iGJxnvfO/iqIxSfbU9uqEcLez95rMeLKdix8gpa+Ltt2E
bvx1Aq6EvFbp9H2qgCZlu24vlXqNWhjmD6DCOAyW5I6+wpZh3213bzLRpCROKuV5yz64J0wD4YGv
wJgAC76wmx96gJYvQb/qRN649xPW04Ge7iBSP5W9ZFHUKBfymAaW8ljQPll2uvJG0R2Pg2ise2mo
FTqCe2hcJFl5qC79Vr0re84WglMpU6hiP5r2LdOJdayGtFg2vIiS+0CVWvPBTDOqmgGAk77bEqKT
LN1Re4nH29DFEHQH88UJ9ppDDdQrm0toOUdTpX85VdRS45Q0m9TZ+En0bZrstetB3s3Z5C1qcyRY
J61PmG1p1AcoTix6vyKjKgjocWlTNAU+Xq7arnourIpj2YfFsmyHgSx7vcUYsgIweaQ7IvmVWYbo
z06WIdLKe8D+5BfrK/qP6NfKlmLLF8dwYqijZGJGziKdNPRv3XBIRfPqVaTdB9O0aCZzE4TZi2Kn
0mXWE9iudtlmyqcH34EVNxbjt7T7WoHjWibE4xSj+b1q6leRlOsI1KBwBgdpXfajjsIHnQbxgpbm
fRU3Kt9j92SXxbcJ1aPpgaAWIznIQL98R9YsvSMqP5KuVNYdIbypXD+V6lQt80jfhiOxA3EFqRz+
61YUWsr508bLPHdGnMojjia4GYG/iKlIjvAoA725C/Jq2yjR0hmQ6MfVm9AfcAcfWjf9WmteskYw
+qJo9LXaFtlPtJ4qDovTczPBuGFlg2+nxIgpvgf01QAdt3srhRmU54CuVfPJicUticODqaAYLXDP
BEOUroLIV6kGwupPR1qq+TWy65dcr78FCZsDP9lYXEkyQuV74yC5wS6IeKVfZM6u1rR2EbvIHVUl
WgkgoCKzb1OOLU0kr7XjvMPh/l7BJclM40VBWbjUGwZ0URMcPriXsLOeI46nFgX3sRce4zLaNlX5
dUD0jHfgQlnwzbP4AJn5Yo59tRXsSLzMuzpRcYpAaC9VP4Jsa10TklEaE/gMK05yH+i3LdlabVNf
+5lx5UHZpgfbmclX8n83NtkDi8jGqGipCKH0idYBHGtUTmDcapFfRZNsNAiKy6lJQI3aY7ooEuM+
z2xo7grwlu5hFA69+Pghssezayi7QrgrrcCFPrJFAUXYMVy767yvz2MYs+vxcxpGub6vvXYfVQGw
SO9Vt9I7JQu+IPcgNHscvhaJrSObQLkB5vry8XdjQu49IPYN7iafYjTIgZW8vsc6J6SKSwlrxR66
5tqI1LVG62Iy/W9dKaNquuEnlaKSJmLHl0S+WqNdvEJ7kA9EZLCQMY1Z1n3VG+/q28kKlwiUPaDi
huN8dwaAR87Ri/eidv2NV3bP034EbrEoNWqPhceubRrWoasug7KtF70Cpkot7G0Olnwh7Ao4QWCV
G8jnN6+3yCUP273ObmAZNLa7rDV/o5n9PdaJfdZoT4a1NqMqWUFvP9sif/Ld6hiH1nPDZhZTn1mu
7BdVZOGqDAeQYcCgM5diT+uDjQ0cui41Xb7WMembiFtdAfK1tGCJHyDa99T3loLpDdBW6DF/PRrg
GUgv6ddEZPQbqs73SVE9esFwsQW+YnCbj1pNEnVc/whCFtdua/wwqPHkTYanhzuVh/y9SzskfTw0
uuW1MN27zHWYA51mQdrSd12qbXHzw04k0sydWFCbeKiHNCdZgFK7HU9YlafufTDaBzt0l4Ofvtoq
jOGhimBT2fad20sDZzhIzQu0W3207n0AXusxTfc5WqIBGfnCV0fGF+aeUfrLY+0N7mSHECFfiRiC
lTCsbzFa8lXk6S+F4j1VQXsySL+DqpHT6Mfbbpg2pDUyogg4Ip7KQstWjcqyRb/guqN5KvR424/O
l8gaEGALyAykMLUpVevvURG+jOkEO8wyXiwWIlET0B7RoRzJTloRIswhd4+sKTxAU8upWDT2ZXL4
gKrhY6ArGFn6eEc8YXUxQ0LYVZSY+M4QJBZGcx/oMBWd1C1Odob+r6n9H5Oj3hDZTBCkCR2SJzzk
FfiPRA+0JGSplpusejv/GapFtUi0XIWkUq/TMdr6mrtv/JLD0xgeloVb44f+XeftQZVDjUvFRbIX
UeD1PyaUytCoRnKJ9K8BW7wtmRMtg0tJaJO49TYzqO8c9KY7w2k3g+JAqoex8CAPOoxb3tS8JLY9
bS1OidMGRN+p99qnyQGdmufQsRX9rm/ML8C4Qf/GzTf51TVehE+S49HTSfLL9scEAItTSX1Gzg+3
ls6GbYonX0u/pILiUtto6zrXnkX1/9g7jy23kazrPhFqwZspCfr0TqWcYKVMwnsgEMDT/zugqk6V
urp69T/+BqJAJkmQIEzEveecbTZ7j4SLwS6+iUoAT2e0PaROvSG9nrQ77W4aBVgAGvILU8Ypqp4p
JsmtKLoauEr94sdLOFnFTeK2p3F2HzSsAlnTLbTRnhh+nrVRPkUJoc7EBnJqWoKTQeIFr4Km4Tyv
347L49aea8Lo5+KkVmu59p4s4Uc/c7/3mWSfl95L46X3gm+oNGpTzjw0unHn9pY+Fx/cnsgX2XoR
UVtD56d7SdL93Si+LKJsNnE+9gcswAiQrZ3bEJfl9KSeljMRn8QsA1IniFEFO3CqN2YY6lXzPA3z
56X1xvMIi0lqtqRjP5OH4Mz1tppSYHZdepaA6onk1rKjprrIBHnvG9emjYyrxG5K5v3BdFcgSthp
NZHOLYQluo/W2YAatOsAJxEU01zldvFkDL7YZ3jVKaVaX/0hM4hsA83RLtNhSctnwNyMFbS0gLjg
P2U5sKoKL8I4jMMWKM6jMW6rKq12kYPqHs3ZFVFVJ8YlWD2q4HtKVPCuWnSilWFkkIQzpVezSUsc
lf204ThEthJ1N4Rh6Q9VBb/QiBEglzn+0kDTkFrYLSessd82hGcTuyPjnnTzoofe0llh47uwnJAo
7SDy8CNO+qn1tEtBDzGcBS6uKrZDt4jIgy/bxyTx8rBb6CcS6ncZC5OeOrE1qAyRCruLW1P1TVAQ
rykYFjnMYd2TXIQRHO+dulmTMT7urkvG7F46d0oP6x8nDRKLhn0oXP/44wXWXdEtkpERduiPt1iX
cAGRACm0u3bE4FdPOpE3LcHypnUg/sI9aaNnLFtB7QkuJpEEFDcQTasdZr35CPVY7zbSvKuyTOxb
BXmWovOIR1GLOaC2fIqabez7n6Xyo1WJFaHwmpod/m/t1JjGqUTDhvTSaw+prOyT1wX2hglcfOby
8ejBHxizOXqy0TfX69urt1mX1lXEq4N5fe9C+SN925BhH3FiirW8LY+z25P+XOr8Xu10RYShdyJM
YteW8NmazFAQQV2/RAE0iSLxl5sMvQzneqc5WFp/xLm0XNhlkttOM5Jb6ScGTXiSWdoWthiuKQOg
Tp/dJJDsKPmaXdjEATW5aHmcJBcFiSXvwYvB3NGaT3AWwcZjIC12MUiIENgOKmSENveOCdWTZB4I
g3ZrUoEWDcwZA2YchasSmt51Hfkt43bkVn2e6bd5ou1cUb8yHqlPdhykV2nSvQylJhklVru2MPez
UbbX+oAIUisZPPglJtllDvaa0dCBN1h/78j4Cp3AZ+oLX5duISS3ZJTad9F51PZFD8gnLZ1mY2uN
/UCk1jmYR4KJnSW9cnvOD1XDpWIokYwDuyxeFy5IfkZCddGI7tKq8ywlS2vXxt19advdxTRoc2LV
fLQptV9PC5Mpndr1fsAXdHEpdSRuR+CihA1jVs6JOT5yVhFl90NAVHjMIcNQo/oiBir6xIvWNhew
XoO8VRmMxLI27p8x/iI207DLGESdbKNEFL97XnwPo5f8rDyT+zoV8dO0VO9Wy/kbadaWfM7hFEyw
jWcxfW4pdR68yVuu2UXgHplDxWQ8jo+uKRhjev5lwv57ERsUkdnDTCc4ZMr9O1UYpntNMN/arrjL
8yw45GP8xUEffWpq+0shveSSR6RJSbcne31Is5shGtIbeCUkncdoTAlIO89LC+EIhEOYo9IIncJ8
wPvjP5FLUZ00MZbb2ozxE/bunZyhwvo5WZzUJRmxVhlasUbdCN2+mydHbJPAyMFGDuZz6rl3eTOV
OF3ldT9rzV0QRLgtjOLoWwO5k3J6LjzoGYzLo2Xx7gh4xSb60KGOukoL95hgU0qYmhCTC/4h6xwE
kbSzU2SK/Ii52E+O5aNyi1E5u7G5qwKuqnr7e8RoJOQiZp16JwtOhah3oIuam0YFUNtlbJ/cApaN
Y93FU64fCdROmCIVw7HoTaSuT0ZP4WGx3WuXXLdb0/Rg+Bb09qWIyUCsKjgp0bdB5M2DosBllfAO
M9nNqHgdNpixfBYUyo/pcNCkXp/GKr9YAsyBw57b9e4edu9zmYpzAiTq5E0Sh0FSfSJHN6cuPhIy
3PWXCQ9Xq5cQozx2CLHQPsK4eompyng03XOpxJXTDc1W9+S7dHhnI9jXztJvWxvwqL4wjzccsqGG
3kRnS/bYJbIvg/AJke2aeBuP4/eMTOvbUfqfo9J6EQEjGbl0RB3N3X3Hnpu0Mf2puA6XEc2CkRDB
igJmW84LgyM7MqlDpK9WWouHNqYkjviuw756n83NDSQGsaM8WSnl2DZZitCqtEvjo4E3rDLb2cvL
oqNFCrKyOqRZQdgVQtYEdQAFhU1cz8PFnvLxAv2v6u6dtLwjXxRNEl0ceXBnEqr9EY4ccXr6JdHm
W8bTILE7AlMj7bDkY3Cr6w1egarQdrE3k8O2mOeuwLenlyaprwMNecedOMt01XzQddjWo1s9O9qE
BdvQr7tPbaelT6Mcw5wqx12Eac6UDBgRsj/osaUYZYWNgNbYtaC9kCAztOuUMIOA6rC0enMnHTzV
vfS/xSWV/mUa24ssFjyAhGg1g6PIrfsm9imtufbzHJTDUThk8pG2g2QAtGVDU3LbDdVVlz93kEU8
EcVIfafoPAdbf2guJXKf81L0F3Tb+j01S/xB7JzoKCeLWUEbBGdP3axLaXrVtFyStVajD9+pRUnL
QqG9qyTRzrHIjtMsymMWkDoQ6dSStI4sw22hoaqbrZGyjdYAt07a90oDQtPraGsy6sWYSyFWpyA5
sByPtXX+sZg28IUZ0NDobU9+NenRrVkAaVmIBWD8wbE2kqkxyXw52wET+KHMSnqNHv6v3g4T2GvM
cidSWtVD683cBy9ypNSRDzUsMFsh04Vnij8W8xqbNFmzW7109POsbtYlk+Q85oHkDf64P8xFGhIE
UIa5cqPbhHyf16VqzVaj9FGfXRnThWS4tv5hTGMfHnWGpUYNXFqXWCUzc1Ee1R1iPvVYtA5dPv7s
cu3fxX3+ymne3Tp4N3567foG683HC365q+sq0hVACeSlmDnox0taj/FsjIv/1zc0fBW8sz7xxyKE
HYi8CSyaj1f/9KT1QV9zBa5mImJ//Qbrn3/5fIhXG6bAKnJWfelEZawMpvS2Hyv45RV/9y4fTzEk
R2466PtGjRY5EYJ9slGf4wohhkpzoSD1dZIBmePPrU16CnQ7vmTWPaQxceou0icmddx4UTqeKZ6S
JLfe99WDso8o3UUFKdzzzOSNqGdsIWLkKjprj0XlP7noEqA+sAdwXH0lt6/fIXCq9R27eE3ClkoM
iDsm+FGHRds3i8dgWJD7y/agWWVCD7DvKArQWPgRkJLZ+itx4KdOTN/wGE57sv7dOCL9rTlXpUfG
hwDJRHsbU5dHnhp7EY1OxumOeMbVn266vHlMU+89gUEVwKKKreCuhk3lKkiVAa2KSux7h7YLhlWL
uRC/M1greEInpt2/CwW8olWwNSBguQqFRcGHbiN0rNFQdGtwWdAEjloLP0uBtBaF1EoUXMtTmK0O
3pYFdytSAK7AeKwm+znLp6eknZERmP7d2kGoopQKbzF9tSYHiwozI9dsPnX2dx9OxcbxxW2pwz0p
T0KnAqQrMFgCIYwA620CMcxLcoJYkNEY8aupvrNGu6In2NLwL54DjaR3EtZGxCfjv2yUeznWzjaO
q0cNWvkEtWwgIJBG6KaCZmY640tKMSyhmA7rTMzOg6PgZzUUtCHVvvUKixbARzNb+egby3OuwGmG
Qqh1sNSGrj82sNUKxm65gq01CrtWBvNDo0BsInr3FJgtV4i2BFbbrKBtPfS2VmHcUhegGyc1e+Op
zBQFe5sMZgOK/qYwcAjq9v6lU3C4RmHiAuoQgQLHeQohZyuYXAxVbmifZwWZM5ma0kgjiup1hkHX
wqIzYNIRSH0E1Hc9VARjDJYant/ofvZkG8DsvDp49GSYzdetA5x9EDiAnKObzsCiXoUC4tWKjAch
LydEBl8ZiejZC/6bT1Kh9OIIqJ4PXY8YCjB7CrhHEeHBVwg+HxZfvUL5oPMJTiQHKwPYNyt037RC
/BrkFJOJrDgmUoJ8WOA2tLy2Y0MTorRAetuNI4+WwVHo+wbKHwbysZrIuHUdhW35rVNIwWWFC5IN
grY4WZFZCj+4KBAhRg/qTzNzQWbqaCGD7fyAUZS4DxiGHixDW0ENya7MAfKV7IzRvanAh6VCIFJS
fPIVFNHDOoa981BBS2RSdmIu4SIL5rfDGA1JHLZiqiCL5OZDA4S7SP7YdwBAJJs+1lAZ/YnEdaE4
jQrYaK3oRhiOvQ7M0YbquCi8o61AjybEx8UD/ZjpMN096vfmp1qhIesSSGSvcJFODzhSl22z4ZSS
E9wBOoj+k7RHnzyC9jJ5bLcgBpsc6KcRNCWFIrhgbIKm0pxQVq+YjnPcgRxrjVsyaTk3jnGj/kXZ
DO6SoSsFTmuXD1xfNad7YofnTOPiXQ46YGH56IddTcmuLagykBVfbmp0nHZHjJ1UyE30lNtaQThL
aJzpBJZzWAB0khJwUypkp6PgnREUT8TVs4J66grvWcRcuVX6eTV87hUAtFco0MUHCkoqloRwDih0
gRjaQQ7tFELUKoGJWl37GCm8aAdnNIc36sMdLRWAdJk4rlQkWOS+mgpR2qoNaWSC/pdT3ijgHBkw
jxipXnsn+NpRD+HXMF79A3hAE64ZKvdFfh/oQ3bwUVM4qd5UwaSEnKoa0nS7UEsPQFV9tzh0U5vu
XAVc9XLQq1MLZI0MDYXLRqruOYRnzFN2svwkDauytMFdqa8/eCQog9ltO8uhkucdijZixmwzH5QW
QCTmJ9vewdOpadNOuO1Xs036Q2bO8Q7bdE8jrStglsWmTc/PfhewP8rWuThCu5WqYD+oIxKfDWBU
vJfkSoJnSDZJoOH7y65y8LOdqqebIsvofnT15doP4q0jgmjTWFp68FyY10Nzisz5K8Iav6PsrBnG
i1AQ3QGabiTfpYLr5hAy0eLcTAbt3VVlzk6nUzrV3fdc8XmbhtYBFRnU+uj4FMOXmVO3LZnMkCvm
A/ldFO3XVtzfMXU+p8hmwiz/aikysKMYwQQte+RBT/cL+OCcc2hDfr+XG5dy4WjADHOrlRCHR8N+
G3p4rhzfHeE+fCbFJ64UqTgCWZzlZAO7imLsgzPmaGfruxCOGSJk7fpT2E801pptpGjIk+IixxGE
5BJUss9huSkVPXkAo1wrnrJUZOVBOxba947AMOoGdHaIRpVcRKExl7J9yYvbQlGa52UyN1gcLQt/
8ziSuSGJWM3HG3RSIBnGGc7QeB3oMye+jEFSuzA4gKB9XKUm/6fK+S+qHMSjJkqa/6zKubxV/Vv/
sy7nj5f8ocsJ7N/ITPY8R/cRqQSmgY7iXyn25F04NhoQn5x7DHYIRP7U5ei/4WrSIfaaATkVq5rn
T12O+1sQ6D6DZkQjKifD+F90OSS5/SLt01mBRY/LQjeCnNr9VU/eRoNfZFh5L0YUQQwt9KvJRk/g
DeQ+LSTegTdy8apBhJzHVlzWADGuQIS7IYNtzqNHqXAH8IshSlqc1sdyJpTndUmkJM993K3NciuG
Dg+wemkVvaZE25/WcC7jrzFd3TgCdofb9q+H12dZ6u76WLHMdJM//jwwAjs0Vn7pPESDZK21YGzs
eOesPPP0syhrY08LQRDYf1pjwnI9H0jgoR/p9wnv9UdsmCCXJ6uT3UKD/9gFOkbsUn+qYkDDhq2F
hJUll8JM5c513XcxjC3NZ5HYV11JFXWEYLKoaeB600fMe2e/+MQIwKbdpLIVdbb3qYlp1aptFFV7
uIPagSkbEw0V58n6QGb89S761NelJxqtX+StVwCncZIBjxoJbIUKUCME+tyQoAunnsSu9aZwmJVX
fsl4wx6uoMJiasbsuV3z29YbME6A5tZFRx+bY8F3rkvSliIB7+jjY6yfZVEfaF1ab/gcw77Xp/tA
RQxTjfj5Zn1sqNuQ+MPhWGVthAmYWaGKdcso95MLyOwcRQgxm8hYMUevmaBr1OB6o1tTiPlKHOWw
dEzSm3hHvx0CkkgeZZDKcy3RNy86OMpOngkdIicN5zzil3MUpR30gcYIKR9RqF6QBmPCzw9+0F/p
2TSe09LaT9g/j/I21oSqVCyK1J4JesbUn6yaBqneI6MhZeCckgZmlCnD/iXQzzZD2A0WuQqMOObr
yXDoZLbGl6D2rzIVvLtm1a035ljqR52k5/Veirhj74/JdVYr3U+cEZ+53kQqSHNdqmdHnIziIVrs
Tx4zx9DlqEqXBOFAa7j+CeoqEJO9n0TpscJBdAyyEflN3aNXKGZg9Ri9J5RzQAtsK6TYR7ygn6F9
MIP3oCW7C9xhsS0X7N3Nj2c3axbc+ky7/y57LstK6GAdRWZHbN3x3h4jG1ePh3xAmF9XXIwJ6Des
0ThDSyf0rXWN6QxcaA6bhiCRssmakG4TRjC1OdyZwMMteg2yHlX8I03oZq83zcMv372aSCGNIy85
DFGn1cxn/M1HBOS6tB6bGD0IVF0XoQcioK9IwPC2pQrTplP3rRNtstfwe/ULYMrBD7ZTH2DZTJho
9a1kRk0M3G5BdEeFiaw5xFKUhcbEAcLTPCE7m9nFMPZ7nXguNHeGshAk+6SCQJynx44wQmlG+M1U
WWcN12cMB6vUPa2hkms4prtmDROMbm6JPS/UTg4bVyoKesU4D/Zbt2P6Y+DSSbqwFUyzPB0tH72C
s22b2raoOFOs2Y7kVhh09GNMNlQYupggRbMLAPjI+Es8s4PWIlh2oEXTo0j9Yy4IAO+dlEwP0TuH
AYOl0Wnt2VI3TDX+WFof8ydD7HI3+7oe/XjNu3OrtNcM+eOSISOTp4SyaxghCWefUCppCxWbbpCV
7XfMCH98pJw0wpYwovUctD7kEbRGE8XoQoyXxgjjiyIeoC+/EGdMhDbMInopfX2EyogXseLnXPeF
H4t2623r0RUwxkvO8nn9GlQpkworGkgiIdo/Nk8jrU3kTAEYkMFZGMLlgTxnsbhJgGzsTR2aUR6T
emP5d4HRmChb1JYl+Xe2zcuUMsOYnfjZNUE9aruUnAbOLwlVtQJg6Hr+Xc9vFSpxabvZj/Oyn6gG
S0kZ3+vS6qgbDc1TxpQaWo8pyUGsNc11Whv0UBHg0G5N8y1DAujCcCdDYgjjsMMIFjpZd6WZOJRd
VTkiK3Q8r0tWRpgeTZwjdDiqwzU/B9NsUEY6qZvr3cgcv7V6Pe6SpAFUpVY1qJal41nf5xxSX52W
xWVK9PwCXpUw0DNtVxLc1zjadXG9gX3Ma9SNZ/bZLlLFrg5cKtWkgXnwmkxr07akzFyfLBNKJwXz
8jIbY3kZJ7fZ1Ro+nXLA8ehWA9IvFBRn5gzZKaKhHZDZo9QKmExaplJWGZx1NIrnmL1oT6XpoYKA
3g5WvWt9/76auiOtYvNQYmw8WxmeMY9iFbYAskLXx2a3McOg0NtNOXGe731vPmD1OXmVLs9OKyjN
DxzxhyhoQGFO3klFOwmpy+M0yYXGnoAWmdHdjuyIoNEZZYjlxDs/N07YyVAD2/GBTAlxYcYsLlSs
yWjZ5ZDiDNlEe4RZmr5df5+y0//4pda7CQOhg+VJasjICmni9/H4IGd1JrZvBppux7ElkGczDFYB
aSssWg6B9Qa2c7bHsfcyqipfqvLFP9AZlRra+E0JqIywCy9SMaXrX6vA5bRABar43snptvQI0KWL
yvkLnnJumtWm74wHTEYm/gTxZiaqPkzpkdSuT2lcv809gzdr6vLtpMER0Gf9IOkhoAZ8LJvAIPfA
gn6CnCMFYBTJ6aVwoOHBByK4b/o05wUFyjG66rSGVkHSEXWrDmmiEIwEfRtwbaI53ac8kjhFtX45
+Mn8xSmaXU9hEPQrBvA5vcaZDgWbjgZTR/OAxrnbOmnwUhrpFaFB89G1rH0zW+/0wm7qGUbRiP9Z
CgCrg5EuL11Auy22xd4iq5sTdPviitRBHvriDbK8gbhTWrO2qShsbpwssZCEejfoAa50WkUEaiav
Xk2mxAJl1mL8RFBiHhCNTuvBA3lP0kelRozHorXKfeHh0q5lEdZ9ra4Db03dE75JH+801AjGh3aH
bCQfzLs2cZ9LCEms2UvK5jZKJ6Tkg7r6BFxaFoGSAybs1keav2e4Ou6QXvWhN6HMlHb5lJrMA4FP
L3u5SOOl55rkC/3dtQFUI8/5OlDt2YuiDbuOom20uGj3IkZ/0v1mCP5Pg+HJMIp2M4wC+mGj+nPC
CDOoQZiO0eeWiFXqejjEpCu1vhFfJNPyDG5LEbtAlfTyFQXY7/M8GfektybbxtzQmoMlyQzyMstX
EniTi+l0p2CGeBR4gGUdz7s1ewgJ9jSzeYPoza+dsz0AIva8jCJoiZDFunNLeqo5gmCVUtfsx9Kj
joFIVjpk60kXcbND7Ulm19idKYAxcKBuRAd+HuJnE80BlA2UcT0xtJvBz04k+O8rW5hbpJbWvpB0
axYP4F1SfRY1XPI045JHeksFOpVwEqcgkEcngkQTr/44kHZO2t3kAO/I3IcJUMPRrv3P+VyOTGJs
LKyBtYEnagLftS2gRp6sp+vRhaRIyqjXzOhYLZ9orSX4XPjTtRbwScXTGN/nbnpJwGZuOdNBEE46
c2PNyTPosm2BtfO4VARKpGl9N1gGGl/IWRt74umQT+zQSftXj39T1qCR73ZOg7J9ybxneC1N2CzZ
1eAQ+GT1TRI2qH+tyQLLbYr7mRD30FMxQh0UYekE3/q440RoU7ixay8/uCICTQPoKaynI5SdW5HV
AUfxSFRgafuAmyI0y216aEZMGCMegshwsDxQBiROdw4TMEjxVG+yCRVeKR6xV3zTtObQ0N3d6L2/
t4psFweoMWX1JU6A6C6TP1J80BAA8sOAYkq+wDqmVizGz4ZuF1+MwX0T6EEmpst7PKK/d4HBHIrq
+3aosv0cO15oQGCdyfU0iHfZBIqF0WCXQqmtlDBCZtne5rLBFMtpogi4PE/4uFmf9HH3R0T/mta/
PvjLn/8/HyvT7jrQmlQCUB+ICfvRgrHUFdeQUctsWc1y1puPUPn17mTlf/7ZZcy4x1t93UVVdya/
sTuvS4MLiSPWofTkoMVK5gzrw+tNqZ718dSPx9Yl1+0Zvf3HP3+8TVaTJr7enR8pzpc/ltc31zUn
Ps2JjoaVT/XxxJ9W8PE+Io/UcJEICWbH//oCNSPnQ1QMuFEghS9N+ylT17hUyZXGqE/DvLN1RGZq
tr0+uN58POfjsXpWs/uP+788h750ittj+Fy4yLw/nvbL++XrhOGX1ybqI308Vo2k+Wx/PPNvP9kY
UASE1SX/eNL6UgzTwz6fsvvG7sjgrifvzoDYR/4QA23RM7X/uPmRvq8ea+cZWFOEcDtdx1o/Ivk/
/v7j/t//7YMTsD4/75JySz4Tc1mbFO6Wa3WJ9SZF8mFQNWYqXFS00W7XxYWWxWaQLTItFVK+xpiv
Sx83qcom/7irt4IcR687fjy0LlVanG/dXk7bNcH846/r6//uMY4Yepkfb//xHD0I7psGXouuWcY5
KQU3XfUduwZyEehOPyys/1fC/C8lTMiUyo33n0uY1299//YVQNb3YfhLJfOPV/5RyXSD3wKTiqOP
GBnXFym8fxYyPes3hvCu5THdMMmrU8b3PwuZ5m+k7Xqe7/ouLrfVJvZHIdM2fjMtn1omtUc3MMj7
/V8Kmd6vdjQsjuSUkSVFMgTqj1/NdNbsanmjNUd6vzfo5Tgm6JAmjbXXfCDDBLD+twiQv1ujSTmV
4qlrmYb1yxqLyq5sRm3NkfiXyBKgGptn06V4KmhQRmiWfvpN7n446352UKo4i7/47fiCrIhaLcRT
G5Apf//JgR0PWrR0sA6piAKYqklf8uaXZsnfXLJA/+dVYZ8ybd1hhTpr++uqhAcWtO7o2c99/p4X
+Xukpe9MxP08/vLPa/r3xASMZER/2YbHPvBvvxrxOwuCSmgakTbh2/ZbumMJtq9ckgrwz6sy2Od/
3YCIlYmzo87p+caviS1xo5c2LcbmaOWduRWW/uK3qFh99yLhCZOfr9Od8U9GNzCInVtEw96NFbe7
xayu//mj/Jt1koPIxVpt8mtSwP/VC+uJ0teGYKKGFwCKyaNrFKEPc0wohTa/SKJLetv7HqXxf9sC
f7ML+eRxu0g38foGzi+JKRjEaqIkanYhLT9l+nCCtLRR4RStCvgdNS6p8VVWLS+ZT/JgraVvHYJ3
pF0cP1zmNtJ3nzI3f/rnrbFu+F/2bGUgdbAbkxoIbf6vu5vb1aNZJFVDsjTJTXGBlMBjbfQ6qZb7
w7dRvx47Yl+HjNgQ3R22Q13cz3mJ12gUjz4V5XkZ92gx3/75g/3tz+R4JqcnYm44vfz1cy1jRj5x
XSJdGQFRNsKsw47pALMlDnCbI8IbtuSZfG5MvHX/vOq/CflhF/lp3SoE6KejnewbW2hj0RylY91O
Op1WwgCtDWmCG7OTL1IP2BQZlQ7X/ZKmz1UXDf9lb/nbneWnT/DLrzLlZULNlk+wJCZyeU++UCB9
W2oSkwHavP/z9zVJcv+3wzOgDeazX3qBjbr1l52zpr7moy4sj7WOa6X1LsiP3icdQ9SsC3QcbXlo
K8qK6fNILYGcXGpyzMUeHBJ01wivkSxkn9fM5F0FKg/BQjktp2DPPOylIdU3yMVNrI8PtjU+1Nle
OvUnIM3vQZq90TthAijky1Lsg6q+auLDiHJru6jgdfX8EUjWRiAYmupDPVuPDE8BT8BP7P2ruFou
KKzJrcp5kjOgkLLGm2rB44pVn33FIXJOMKPlgJJierBt9yRMYLYGZjODGmJiCVQQEGs94Cm4wYw6
bOe3qUfh3tpbLbYon8tTHfAZK93dLnl1t0Za6QnyprKkpoPQgh5+fJwja9+Tqzm0+tHuv+XE7xSe
fsmtGCdMQD8sH9C3iJ0ZZO/UM99VjKban8yAXdio+A5pdW85/VdfnYrVltHhCUHiQIaLcNWTtAEY
e290kby7SXowPe+671HOTHwvQ7rHiZRjord2jtOHHdtzPXkMrrwABm5RdzYMQefyjb7Ni92xgUzO
eFPQ8Qbkwxupz489vk2ayp1fxtDMqBdB5VTgUQL8EMdva4My0xqXWMPCmsuaiQUnMLX58ce8T3m+
M2vtyRlitmRdvtOV26Oxex+8+Nq0CLa051LbqhSQSDRfAwpStuSr0g7AOE3oIr0vnBHfKYJYyMqm
l2TiOmEuCBcCzotNcG4T47apmUhjZCMA21/ukV2xwxK+7Qsie5ZjWTqXJBe8PkDEdJ8jStm4TfwW
OGyCKqKokH5rBdlrevGmVlEt00MyqR2NJHm1vnRuX3s8X4FWvBEEeXHUlmLwcyMb98bLye2f8PDa
2nte528qo1lQ8MCo+oIUAQJpsvHrGNOTiVZEFQb9LiQZnn0qdihjx+M9IBDe3OrL7YyVCAELqclF
fSUqXK6BnxAmS8mJMsDLwifaqnyvtkmRWRGhjjtJ23J1vHVj8d1PWZ1p8WN1bjAf2vym/l4aO+PO
IT+ZWb175ri6Wj+9l/P9pCEe1HU3a6kjpW8maNulbd+mkmNktq+CwaM+ZFDqJPli5ROoXXlSF2cV
yK0R4kX5i5KdwW+Tco092G0Mm1q8WB3lo76r+1Oezc8G8u0rW/LZxoJ8PBhIagzjRl2zb/VIsn9Y
5ia2MrLo2B1bJ37P1IG7lOwHnVb8bpnxvTdU5jbyWPV6KvHT4n1y5UtQcKzUMGzIsu8JyYPFBkmH
czEKHFxTy7xHDkZtK0jeBjI+N5R5OTiD/DDPj/3CmHA9bQl1qU9G1RhiF2pim3JQ4WKRnF8M9UMR
cUB20LIRqXevL/StRm982I55gjCQtMVC59Q3dJiJm/zZ6/I3DQpAmw6vNEXFzDEg2F2MOH/zNRX7
oiNeH7lkEfg0cQkHjzO1mnVYnxCMh7gl52YkwHHNkBk0PhbdADa5xapIadhFXIdC9IQ3vc8E0p8v
ch6uGjC4EM6JAbb3SycvepdqYR5E1/rItgkWbTxM+tEJBPGkZCxVVir3U8F5WwNPtHc6ee07Yx3O
0nxxC3V0YRDijdqNO+COcRqOdKlmuJ1BVDzamWCXDlFYt1ERRteLEztXucaGaXxIv+jL/Nqezo3Z
V1s9oedktSdv4CyKS4XLZI2DW9NZratrTxxb6SFztf2saT6mcwILZk3ZwCugSY39mAhU9ZpsAjxP
2bOMUXrD0UKmWLDhCkPfZZgg2TnZncmreNGLyQ/XHXIdvFAzf1eXA1TRkBPcIyW4i84pbkBHSWlT
/wY57TFLKrJ0jPspCi7zmO0LgM04uf1h++MnmodPGPsP5Kud150fAk8d+nTSNH+jpexQVVa9GUY+
w8VChdHP+X5usUs57NaJxHZSA0QeIyowTu0+tlUwn6YIrn1gVfu0XCjAzI2LiDfq91bcPbcjWyTu
073flldDoEH2oKftjj1t0SUn65rIzLAfcLi6BG6GuvKCW7EG6RaF1CwxDDimtvM9pL0pOKFtowLO
Ois+exOHj6NxHNoRjsC4AP+cLXXY4AUz5+WYLYZk9+znsDXwRtMNPKVVZUEsa2VYenTeUw7Czq2v
qwbbvi8Ytvvzd+g/N+bIeWvmmrmJxHdXx/BVtmwkkUOcK5ATjr4k/MxhZYKTeQvYauOnYufkVOXX
326NrRbL8F7ZL3033krJ7jKUHUK0wHwj690Pcz1V8I42NDu/2CYFP7vnGW/kXd+YJGAdSHs82naM
61+NiWwTXEDmMEkKMiyGmrsJcmvYktmHZAAdK4oN5hfJRJJwSfT7qMay0QgbafwudfIpcB3UFV8q
s+uHanBfKskhkETj41JN96Y6lzvuzaI7Kf5WDtF4sn73KhJB11MQGfnpJjPKXQJkY/TMbcq1remd
F+n53wtV9wG5/YzVSw+XKnOQk5IDWqfgZouJJX6VIhx8edUyPdhjbj0z0SSD2I5NyjwTrrURx7+J
rSeunga3SXdeNIyhCw51Z3NdDJfZrY8LGd6kEHGEMzAYOZbDqpXO1VilyaZ6pB0vHqnJsqHq/tpc
fBI9p3vD86cvGU6HJHfPtA/d13g36t6+H7TpKavtKyEsQtsMKw2zKf3d74VOQkg2XWm+QwpAER2s
OruYrTi0cLmu4xZnVABRdTuY+FJtqsmotOuvaUDdbWmz/FBBqE6Nl4DmCRAslHKyeE65lIY6PFpo
Hae5xfuM6Oegt0u7Y4em/yCr9NCXPp7oTtNDN23RW5jzrs7dU5dY13pvolr/f+yd13bcSLZtvwg9
4M1rAok0TLqkaKQXDFIS4b0NfP2ZAdU5Va3qe+re9/vQ2UlSLKZBRuzYe625aL4537YzucllP1f5
fhidA4BK4ujLpfML4jtTmyXT0h+spatQuNT3uT2kRHW5xyZpAk/gZ0yKpCRmwH3RUgFFMyd5DNCD
H5fjg6pN/GOoA6Xexzdm2d605ig5ClJmPwgELB7y5awdfkge3Vhlkh44hKmRojhsyhtQ7y0fivzq
FVxF5Ys7x+ArZMnQITBC79IrfhMxOExqJkcRsSXomj4t5/uwsH2omKWBQZPrUtT3naFdIses/FTp
QN5lgepSb02L+WYqmIJFzEpOp5BCK+Zg0hrg/Uabz79kbk5l7u6WOjk4Bn/Qay3IZw1KmjRnC5h0
Zglz6lZ+5nBdij2q2Z7ry3MPDi3TnYqaOe5yNRgHnA4zVJldl6kwL2EhzI5oL4nWE9Edj+xISziK
fkL5093nMx4dCyR/UA1moGFn20MNtqhjp68kWQyQaRDaFxOB1IZbBJWb5gdPr46O26iB4yQdHEEy
4tXcb/u5QVDawbonyqIm887v2GGCIYlEYDeINxREwmlM5acp0cfU46EgaIEFQv51exgO5Nmne8sm
zadj5OpNxWHb6aAucMg0ZbIhCMZowS8ojaqHmD4By5l3iKrqqrcMT1cCQ8E+G+T8GEHCrnBYlBjQ
vJ7ceui8jSh+LlCmh2LqP4pWiZitlElQ6vm3uhjk/POttSvkM0j/c62nKBrSWGIMJA75i+vkacjp
zQ6jdLrF9fbsuVkNGRLBSZImwCOiJVB1aoN1dI/uEktzOmW6Nhp+pXER4JijeNd0ANCjd2NxfNi5
nvZS6YycXEGZrlAmW6kUMsNglBvmr+4SCrG49uFM10FWc/nwWTd3oGkmSz8LaQW1ZVGQM67daatC
gk7L/q5TZ9m4uSXiS51zFkHIXoetbM0Tg2gWfF9a/1oMgh2W00w2DU3YlaQPeXbvq453ULSFR2rw
Bs0K5nk059trshrul7qqH1iTXoFO3W2l7pBBisYmC34qzV50l+Itj4crA8da/zkInnentu9ec5CV
Mvzul6pAHq5jfLQrdTqkkuCZKl8t1g4WQUjPUYwcCSqr/J+n86TzLvvcQEtTklX7uIjuFbzagGAh
EDQzuXoyJ0antOsqCg1QV4HWuulRCQxU1pfE3UNhikI5XM8IE/Unc+S/T3XhjpzvykjZQ4vigwuo
RNHafcFMe5fJw9Yoey2jfBUSF+cn/p7nqM8+1lp9QbSiEOUE79Dk9Z/xepYl5zTFhkPe8o4NGUY6
5FRM9yte3Lp4cCaw8I71VMIqxDjx2UhWVjaAOmzv6kh+xEgqstinkcu0QZ01Pf6O9smSxxC8eV8a
lM3YhQpQO26/BgQw42StLopjlmGMRn4fpdVXYd5ZOudLdI1aHnHW47gSuxxNDfnKKtLN8aukGqpH
J2Odk5ESOP8hx/WR761sqPJYiu7lG3k9CpQMfIzarys0HjHzbEBJbG9ugy6uIwdse9gjBpVdrcX+
pHFamNTiCNXv3gb8GUB+Re+VChXfg/OUFh4+C3ZqrZyuSGFgwifaUUZiGTPJVh3F8Qi9Q1b2HNDC
Mk0/8XIvJEhO1xyYhF8W8TkmbNGuoaNY/XSz6vrL9h6MKRGnRrUeEzIYgRCxrla1PFvI87GaiFfT
Fu/EK4G+61KxdyNPg/YCD2U7JRvFelwc5U61KLVslWY1MJp3bSq4uOSD0PsalDhPt7JLMP041+nS
llCiincZezEin88Q1YEgOcOnu9jwM6GxicdWqS5onm6KfADYZWDKX8+K4Dexd3Ni5z8t+x9WPH3M
9bNpdz7a9SLIuEYqIyExp3g0dPtYj+63ZiKup9GWi7ZS7AonfTfkEX2OKcmi1639tj14Bm4lGbxc
r3pJoyJjk9JS/XOwq2Cu+U0lh/k3eeOJzrM879a7teeCz1P7LirppWjgNUvtcdEkXsZYbo2MHVOx
7pUJV09ZP8sFY6yaNwTAUEdZ+RYNNRzk4+3YRpgdC1rRXyg0KII5640ulVX7tHWT25iVrrO+Ka5N
80zneJmbRHWxL+vopoa1+tlNfKbloX6qKdkxIFBd1t4FmTg7wMB0OcIa3ZIaTInh7WVYClcwvxEb
6b6MEUIt/vapXWV3rFWLHySDWBhNOEa4RnvT/Pqghe5yrsb+W75wAJELbQORb/rRtdNVLiXyXU3W
8WjX1vtSJO8yA6nKffL3cr8oKpYZ5V4YOulOtQjgk3KGpwUx9Xx64mW5Ws6XfEwweYRrRVels3WI
Q8YpGlkyVvmaTNEjypY3+TRtRfaUWRQB/dxZLs1MiWbfGpdjr3Oa1OVG8qzz6cDnxUpjmhAESnau
bTZgDJjvogH7TBQZrY/f/aVV+s+lKa6tV4dQVgMPQjUB4QWH+6Q6LW2t4DLNPxHXMVGH4ZipNL2m
6k3YDHzNgnOHbPjIgDth0tWwZx510isnRj0HjSLRkZf2dpN2sjkF3q4e8cen2P1FcrQL+26BzURf
hAETAwsAhvDmUePut8ZC8qWwREOmoYs9fubCi1MO4INXIhPkAtdEWGNOpqxPPseRYEnDos+eo1Mp
Cxy+suNheOV71Y13E4yLid6JbcmzNVeljEztFfuwpS8uW/ssO6SegQAL5PI8IBFkRLvzeHGw/QTy
KS7d/EHzcN92874geXs3ahR+pVZK7/nt9nkYIsLEbeg+iAlprSkuSHn7B1AFzkIteC8ZnRAvQWy5
r4atH91h5RLfPn69QzbYxNlQHrWjtMWHRKgYPUZiA2B8AKDzdS5oebxnv58I3LNjFm4cOnguORbZ
WJC6ebwW5N+JRjfw9cv6QDOBeE2kzMqK2qILu520YtkqKxZWhqpBbjiUoCvk/sjAZbf1SEuFXRdp
J17Ny6xwWs0SVgM7pnqrPNOfiOH1h4Q3xMI4RfSlzkJK5w5rLRVOc+R4qiCHQf3CFopAENFR5yGP
bEX61NutdwAcZiRV2OWFEmgckFWjfkxsqkmckMou6u90RIdWy/I6Zc9DjER76lliCqv4UXWTdred
PSvUWWnmJohneYkGp3zGCHuZM3AuIhrRAQ8lKTaW8+5oJRXDXUxci7mUn1uXRlF40h2W8raxqf1V
ckMtDIpWwtZW0ZrcNjtKxXzfop9KLY7GnqV7+yyjPBXODydxe95OXsdS2s2SzP3pAmkMulJhp0wI
epYNsaahG90ZvHZgKmg7yYCPCmtwVjqhXEqEPPc2HjOkRKtezcX+HBc8asRw0+qGRWckn1nzUMLK
xhRHR2mt3/p1uG8UqaZFeRuIwmJBZXszYhR0HPJutjMzASq0nOXeltuU0YNj/2x7hbQwmtWrbE3p
CPoh1+QOFeM9XYYdw+pyZ6Mu7WKoL5DX+ScZexbRcd2U0jQIE8Udb7fPcq/onFGb9X6r5rYnSumF
gB0dGIfUekdntvTkm25AHLNN5TCBOXiMtfbau80HIXYuhrtbTahfI4tyu2EIABMHIRdx6ID+I1oO
SB7lawPNqsEMdqorpPfyql/ya5ujF1ZcJPtcIYe+El+ViFoFANbd6j3ODnLJJoFeakgG12DrCGeg
mGg0A6NOJ6+gxEKRlWdzOaluw6GgEz8iw3lVzKoJOZ4fUPeyuIGv8VuvfAMfeo4bJI0dT8vl0rKq
Iiwr7ODtd/TSdphY9zAAT4oKyzJ2MdpC0jtEQ3/pzbg5VbmjYLcke8kSyIv1VL9d1Gl8Emr5DAll
p5RYbfOCfp3ihau1gO6F1uPQvvNTVWl2o2jIXiDs8kVmFy7WmSguN6hXo71oKMjuo9rEiFcE46KP
oTq1d8j8oDsVMO1yfXJDe3SNfROPlt+2RR8WGmVDNi73fWqoF0T3u2RKkI+4TOYQhE3HOJu/dCNW
iRJ17Ey5zfHovcLTGUTus2XmoVVCIOwb5dtQgyrU4jg7ro3r7Rs1fy3b3DzMo5VfyEDVD6ZVPVSz
G5P/balXuyVgqpJC/FIabnJ5Y61We8qmDCfl4py3m0jj3viVsG/tzLVg/3Fj1c55ID2KQwoB1ue4
MpxwEs0j3j8bZTA3djHaZ4tPDvwdYoKl2N8qqvsiBREOZ2uPP5sno8Fl7BL6xXbCSqO18UCHkNUu
kqplu1b7sC+K7xslYyzVrxVy9LDICNIuE7znmxZuu0nz6KvXCW+vG611hvX015vtexmUkD089o8U
wbcoanHi1TTPQzmbRMVy77cvyYg3DrgYzylpDzemOSLt8xo6qVWmnv+8aeaYPCWvQYBLgJ110y5p
f8oqomeQHltQf46GkuOdSNq5BffHKkCmch4bT+WcuOGMAWYxlmWvJumlHIR+3m7GJDfOXS8/VzT8
93/+gJiSbF/kdDQ0qTDabmj367/ujXkOpHaVP3Fm2ZtUdZNPa9o+eAi/2QXUa59r6pXQuzjMK1qD
pFqdkqpyLrmePmMcay/mMHQcHNPyqBRqjM/BuNaIsstFbZ5Uu7vw4+XO1sbEN/IiO3nFNNKIrFLf
dj2IgJDdHy1N0Yl1VBu8qpDjPA/07aBZZFZQEbDoCK9n+OsOXFDySxrt7cPM39i+WmZL29Phx5bm
Ve5hHHk48Sya62qUzVVA2qc1Tp9i+57DMWzwRvvBxOibq/Xj2pKii+nFWdOvEKaK+zRYOBraBi2g
ie4+CaMmGxGvcz+iytptd60q+aEtcI9spwe2Qm/uvN2b5Lvwl++pdh9OsflGSH2Cjjwag1l3viqq
MwDwy9sbs3Lim1IamDF0TfJmu7fg8aJxtkKYYgd3eqT+EEg/Mwbt+1zavbZvbTeqtH5s95qO3Efs
tzhpQXWcdOYMOj1JXGHfeICP+cRVrtcDGMzCvBOP3hBNTJu4cYX4znYkPd/YuoV+qGF2WST2RV0t
CNIy9rr8FDvy0zlgjj+MZnZpyz7m8oMUqZDqR8f9YgmN7+gx4t/WUvfDcueMXQ56iXa40Xmdn7LU
BEkr61OiCwYt/uXn6dMO1CfMCX9OVQ0P02OZZuN5ym3yojdDzWatwZJ2SPEiHQyzzeCw5RF6YB1M
oMqZ8lAs+h1Wrz2jRP0YEU7o5G5IRtMN/9amoAM6TaASjBLVssKsdO9HWJw3eQH2Ll2X2p9WRaWI
qL63LX9bHDB/8hBMzCm1fDCxnlNjbHdVF4A2eMdsTysCKJo0wTmramLk5N52E5ndH/dSq9HxP7vs
nONJOI04FFULforcpPMmStzubd/DkANUbD3RPZb+zIX2eJKu2BoaXKW6TE7VZYZqT5iq0HhZU4ct
WkxkWKdvsIEgccAUS5pOHLV4eNZlNqu1YGchqxXLd0HjYY4vUQqWUya6EjTeXBrPoklH2qvJkacq
QGCkjfoB6emQOTd9phITunzz2uZltYbXfKFi1EiNnalLOfkSJCu2SFmyZS0ZMjvKuNmV3FlVBtD2
JNF6REGqOr7taep/tBTlQ0cgShETjfJpEJOSauSlzDI5JRFkqGiEqcwgjF2bdJU6B+yB1v4ts8qP
3nY/OJgArYUHBkH4Y2mjd2F2/uL01yrGwLOlWoMsiRUywXkCKjFt1GVwJjkMGYCpqPUyQXE74j6h
Sna+DMkc0GTxYaxijSjooAJkiYhtI4SNjBhWu87+lhZEsKz8R7o1+XQXtrl5TCH30mrUrPI1bmK8
AIn7RffiD8MZPoxKo+/1mObE4xYxFRyabZD7ZfcGsvGyElNLzrGvkms22wSc4fjiMCtDz8o6fWMV
IrUl6eCYMZ5y2uagk5SGjxNvrgxPA920g55o7g0ZrDbLiLWVrDVmcfBZHxcZwUY1211WGcvGKOoz
06flV5fHVMagqtUb+TQSeRAosi+TgwUCQSIVdbHN6yJv0DH9HvEuPmrqRNQux6eto5d58adsBS3b
gUqlwwJe0B/0iDC+vPQza37BI1wBjG52Mu1IHQCoGIZvcdAB7ElbIGtpkDjdQ97Oe8PO31NPfTIo
FukdcmZ2y8FPZUrVRF+A2C2qRqQEI20h8PXveusqu6PZev+QtWL+Zvo2XZIi0GWqqsdU0NAwkf+b
vqhf19gce9pXMlqwEpxVGo34Aw2/7cKMxGnKDyo9ONhtwXZW0p+QrSaPgdoIsNdLMmvfU3XToEg1
vDacDLaXUlLGAbkXxnyKdY6zlDyyLdzfAbJiymxxuBwjztuNhWJEfNoGF8GYUROqzjGt8RbMdHvq
zNbCvv1qu/o7dBTFV2bZOigAe8CYJ586KEeFGM3pHwIZNCno+jchmnxR0JAS2SWt8NuL9hfRlRPD
/gTdUxw7wu5H5ERdzpFVPiTSgW8152adj+Cng2UBZ/JPAqi//21NRRRomhoCKAz+v70h5mSVtPqL
YyMn3jBP6ECSs5S8WLQZFJ2QSl1cbdQiYtFeSAUC4zif5SmMseg18kjE6JDWU0cwUh5uu8I7LSYt
n//9Udp/E4V5qqY6lue6YANIX/tNEld1EGDQ/HPZuDzKZOCA6Pb9vGMZ5jApZHuNeDWfYAiP6Al0
VUjG2jn/LGhrpCnvYgnkCkWGC5wSnt+ovxvyLOcWqD+dunrHmvRe0CrkmghNnaIszpJvIFApbh82
CWKsynO7bAcOLeGBb5mA7AOK8Q+dBseETwbBNujRBEAJB3k9L5pDxoYbr8tNLh8lyQa630+M4khO
vZUZhxBKsUZb01WUyc+0mu+/enZxlQc2+jzvdjdfi66ffHN51WWTMYWmaVXUt8k7jODp0BkCYHPy
i7jxbwkqf9X7an+PE+PFtjSdODjHUe2/CVabJa0Vl9YHyO/c8j2VRNRWkmul3qSTK5nZS1VU2Zzo
0cDYqUQZZIDi77TJDLG01WwHdJRdR3qCcSPd4EWaj/2kHAq5X4uZfs5aFk55TmL6J503Xc2IAXCj
1Ze198pwUtfPcsVGiWerDu1WhFuzGRYbZU2c+GXyHvcKQjiNfnXKWycHilVKkyyTcSsdZxQVjcrO
KKm6dBqiRqYfG4fuG22GuqPdZsfC2GfDw5wwmCI9MMX5Wbw5KydiZto4nyGupisue8HK00XOt2Jw
qArlz5OCm23eOio/i2zGP+YEijY0+6wavsMoklOGstSpFIx9AT44Uav3UWccWRoqHsWBkZda7quY
vG4QU3I0ksbhXKnPFHr0q+j4mLTmch3PLk0uNAw8a8sbrluvvVHqO9PJT0mj/Kx1Lp+qwnVcR9ZX
baLci8yVwUjOAUtFV9bHPUKWGnBpPx+UUrd3bdY2IeMS6DZZc2redTL9zjOyKeB/1ovFD5kQnON6
/jBniFl2FUbmeGs0zqmRIgGQB1wCnn3E3P0tLvmcy4fanuI6+Qnd6joCHLsXduHuyK5FDDAuL0Zk
IdaAeZPPA+ixun/+35cG7T/sKJpFUpCKE8Dy/hZ+F49oTEylz4+GfMpyN8BtPFPDeT+U4aZyMg6t
mGJR5MCUr+XwTg7MaqmkM6WMqh2Kf9Dv/l3xDdqETYKEWD5FrK2/ramDsPEsp1p6LKz4K8baB8rn
k2x9F7NAiyhOkVSc1fP0IqVXpVu8R2r7arjWP7w2+t83FoN4bV4dwzGRRP4uPR+JC4lsUl5Jul4a
lDd8quBxZRB5UbbAEvP07x1HtWm1vtsd85cYyXkv+xu21I+hp/BxL1eQFdwv6ph+0c1EgCdBYwfw
8h+UuN7fZPKeqbLmoJD3NM0wf9fhUmCbjMHn5LjkcPHgcYYoKwJ1IpnDjXQ5zOZYvxa2s7d4224k
C1WP5rOjErSh84s0qC8iT+f9mLrlHv2E4+uyG4VBnaXXTDFmCkzIPcK8evReSKpE8KDOJYfHqlZ2
DbncpzlfngHzA+JYUcXqZRfT4jADT7G8F6KFUl296h1ovqLbbz3xWEnZfbr1qOewL9wRdNxMY614
bUhnx9RbjZCS0iTkYwHcKYuf7VIP4Zjd2ZjBbj0yA1LB3AJmHlTqxj5nHR8bAnsrAIHaShCQ8to1
Pew95LtcweqbKBDrKsZR9hw3qWhFT831FIIss0+VPSLRExDKLMhrVT0RuchOZpQiKA3lRJ7xA/EU
n1atjgfbOEZZ0R3r3qWhDe8zbG3iY+21vbQepIxCMojtnNWqFMNy7NL05zCn9a/q4/9bo/7BGqUh
OEfX/n+2Rp2qH+l7xbrzk70RfjXBs3/8zh+mKLLVkKvzcdFhU6umLa1Pf+CdXPdfKuYm0yRDzbJ+
/ei/XVHavyiiqL7hQmmmvTlA/hvv5PyL3R7rG1YfIob5HP6/uKJgRf1tXdYMDZeVzHbTWQx/XwRH
vecsnSzKSUT71eQMyiLFrpOW95FIEDES04JKFrN8tgCjy8ifMoW7o6NRPhZmRujSYh7MoiKDQU3j
nSJVvSPD/nK0ierpoKaVKOBy/YOTqwjMSntkCmjSwkjfWydJQqzuqV+bLnkJcCmCokTfk6E/9mc7
US+9ku5plcMFrPqewIa3QfZf1XzFmGxMN2IGfe3CmsfsQe3oVKhbyvriFRVYFjFdJuHloUrPZocf
89byCMlRdOaXdDI+hD4wJjQXggwYSlUR+OZmGK8KIzS4+7SB08kOMB1o5Jl4mE0MKH36yAgoiQJh
Od9qZUlCUcKpb7riplXAFBluC8ySLTxG4ztOWn2r9fuuq89NZlY/LNv6CuEXmj29vHxtPqdXNiai
6/riZqwzN0B97wV6YhFZVcLuVsjjZihKbkYMN5TxCXoNjcDSTtsX3mwQ9wDqHEPESZ3ek9H7mSPs
bnXnUhb5Yaq0exU6OCJMmd0xt9QMVdA0+XEEr31LG3q4A/V5wa+CsCpNHkpQh4hOzI/YTEhPMW1w
ULndHlEaPylPtJHoBPTouWgb7uA/j2cJ9RJ65d15AAwe2/EzG+49XY9f5wUmQ4nOPjAc/ftoOs55
tkdWS2T6dPDWO7McD9AXrsi1mP2Vpn3fFo/kEu+cCaEYhwf8ckBhH3pquRNayCtJpprf1vkPW5LS
p3XsfEhVLaf7OT6kTnllQA6QhpUYPHLGOK+N+gBD2WPvpiRK2JkaTE3xPaoJ+M2chtw8ZDfaPOtB
75BskLrKc1pFe9KUjceE9DTeulKEqYirmwmpKpPxdd+/1EsNyAfs+2CAUDAIaDpRDPeQspsLTJi9
10eoXgyi2RaUsbol5huhzvFd5SFOHiMx7gfVfiIRvHmlZmXwHLhFPAZNUZvhxvKgGQr8ZiAcYyXu
aoU0GLimMHdUQMdBSV/ypkYj3lQB2q/5pPd9qBQOeE/Vso/I61GS5FUbIqbE70mZbSgjnlmzCLNk
vbOtb85sLl/AQLBBMzlaY12cMjrf7ohkUcggjnhu92Xd3jt08fylogExlm3nU69ctJrRSF9YPrrl
OZhpK15StX9PV/t17IXKATzzHW/8pmfTfSYMdA8pjqR8aK6KixS7aB+dOXPv8gy5fYY7aGdNahZM
zs88TpmWQkCO1omhuumwPQ/xB6KmMO9FcvDW8ruS53eARMShWrqjzvu910f0sooiKOE7NHqun8Id
zfMGnbemoWXVMlKHhYk0aBYA7uloi0pNjrVZW7upHuxwTv15cKS7YOCE2N5ko4vVBtPB6K50+1wT
+pp9G2dNFFRLw4wuHh5Ha/yZq8TMElJE1xuYrWMBZMQDAMmF4oyKx7y2t8R30PVn4D9VI3YEAyHp
cNH1/i7W1KCKxd0A7yqocitUy/WYO5EbJPWa01FhATItpiqaux6nIbtVDEDNht0ke6YCZwnuoweD
ZkEpVaSP80Xj6jgt1XLMYjlIie0Z6H/7mFSAhSYXgiu08mW0jFuzYGln+q/gkEuCSTOuauN8tSLO
dGDgb2bltdDHNCzHnDGhbu6sNIG/PQuwsbn5qHgtYwFDxG850RPe0qBuGCrWCLv+kqjeWzIv1r7S
piaAmYvUsGvf41a/IzEFuGhORpBoHA6VtDMhIR27Of3JSWd+ZI5BtNzqfiknFIgmkLunOkU1kpYz
ml2ZhDReF9Tou9hW6z2my/nssY5rI8kuOYdyMBIDs+TPWEsJ9dTH52YoTaD8P91hGQ42lpFmtsjp
UxbrkBHWt8Jn7lf7jdnSba0WV0IQroPa/jCRvuGKL8nnnd0LcYVQBeiQnMVyrzEvw0rcMCFd8JGA
t9m7Lg3xBFPEquZE9pB/o97Nfdrcj5rzXCXaeutqPRCWJlEORvsVVld6k2nKxSBLh+pyfV/arDms
WvLTWOvlkjmf2hpLctupUkRLe9c4iUbbV5k2PjpGUUPMuDeibOXgzRqKRHIP/V/nVcgEcKQK0UGf
Uu/O1n3mITCwHIFiHgw2KQjkH/fojWjj4R5xnpjwnHRFRYtGY8ZYLEmaH5tAGRnDJirlZO+u75FZ
Zee8yV8wPM53XmOdGA6Tnd0szbVc0mMOqOtgmqwGdgS1Jo2t246Y65lZg1+C+9vBp+IU2ykFWtjm
Z+NVKkkBOqt/qiPAsEeaJXZ3FjA93FLPbmG1w3Zx9fFgjdhwigoU+IDtABKl8LXIQ9inzh+oH+/U
rFVeGKntR9P7mJx42Q+taxFPSbSKVZqEutXVg2LZREOw36be+iOfxo9MjOahN7Oe0yOp5yxKoMAM
9vEyualc60lkJHQqkdoE5shWMa7aHIih/aIidmB4beMIAN7QaCljqARAl16tX9omV/bjUDw0JXuh
IojO0Gs1CmLtS9J4OmRolrNBkmsk2BgniX1aOsJuSJsTfpP3pr9mQ0nr7lOHmXhwG/vWGdRjPDp2
IDTcDStzKJJXhrv26K2aOGLOm+U5kOrLUJ1DNrKRxgkZg8Xg3leSTa2Jt74DqT/YOQLXmBzpPglK
6qcb4agPtFDgrawT7KmpECdn0t+jtkcv64zOLd0NLG+9oiEczz1fNYcfWmyh9C/nlMyVMqGZlt1m
X6AaEg9Tdz8WZ6zDWqufbbP9NjTGdMx7tpHYhCw8eChxh+IpHUiGYjV0NcwvjVK+JvgU8Usjzxaw
fhIiu3ZguFizm0VhdrN+pH0iZeLVXVdbwLUtYLhaar7og6aHOnLVXRFOXvfSPKhEadQuQWjpkLDJ
N5oZugPi3mwq9iMzop1ar9+TOdNpgwG+KurxJtPzmMCSkhW+qWAg5u2hEfTJylX7qoxDTxHXSTdG
jCy5QBwm4Al7qZBzoBadD+ua1tooVhrYc5N6j10iLGqyfdgixhNSxBn1LmStUSVnFdnZsV6zFxR2
6n1GyrziPaX5oJyMdAAjpYm92TIPWvubMnPX8yDSKVgBTJULgxoPQx0LPb5TCiXU6y5t0ElDS1op
mR52kMxDt6YKdJb2NHStfhqi2wT/8V0O4R9lUn0WEvovKYjIe1Ga3kTkKCL+Vs+5g8MCqGW4IF1H
YCvTBRwR1WdPVxt1L+GMaOmSH6WMGLCRlvjYf76kZvIljRYI81MH7iNmILFzza7eD3WCiVBC6jbg
GTai4QxzmZHg9vV2Q42tnfIOOSsjV5rP8FzbnMWU3wUN5PB8lS1RwaIVtHdlzML24yolesEa1fst
j2vL3dru/acv/9P3lgl0m5eD5Nx+t+gKlKSlLZNkSYf4T7+x/buoJSTYt5exIMRFmf7yr628JLvx
z99Gz0zyqVsALP3zJ3+5++efiG1j3bUu2ZR//rai6ETJSPyj+isaQz6q/9tnqcVova1mBoXult9E
axP08j+//+sZbP8pdMVc3tibf/3h7Xt1V0EIY/Tr95It51mcqYbaOFrbpYAdC6OY/EEtr4DtXl9I
en3EdvbnD4h+X31HXmWFiahaI9/et7WVSyrx8oy3WZJet5soq25qivmDJnm1cqn7y832Pc9YEkJD
cp2mPyHNw4hWWiLuRkkDAh057Aiyx1m24XqRfCdhURbPtJA6Pym5QgeZgbZhmhhc/wF6+u17YDKO
akZGrnCoW/ABWeQxeuSrELfiz1YjAARCZsIQVJ91zF+rr3acfpNKt/gbjL7TdNzpdTz529/582aD
RW1SmT+/V9seaLjVOkSSTqlIoGm8TkqI1fySbvTX//n+NC1eiGnhkkjS6+g0nLhL/ub2S15iXxHM
1aFnmR78y7iFdLT9xHBGYq6njigFHnAjX+vt3m9f6kKM4WrecEVfLC8lCIZHUPQ4iRRJ8sx1qJHb
PZeP7K8voXliw0gyBik9Ebodm925M4ny2b789T2uOziou0N+eoCDeibpffeQoUQth7Nihq947Q7F
TJGVXFFAh/kFRuHtK+riXXwSYRv0gXWYBLaa4zwyFg0f1vPrHB6GPdqC3SL2aDVFdiEJWFtP0dNh
ys/lpXD9Q/QE+OyRGXp4sXeE4wa06MTusJ77gOyb/Vf5xy4sztBTH/IueM1c/4JJ4/RaOcGrq4T2
vfjON8aAPwjh9cmizVH/wAun5E98sA/l5TV6GgraByghR/wNPljfE1XwI49NO1ACPB74b3Ntf/YB
oNNAO5PbHQy7aQ7aJKhBhHhP5Zr7Ca+FMHye3fyWtrdmdc/LsiLEXR9q6zsvj8jV/bqePOsNjOXy
jZyZypshYw/HRD+3/R7FSC1CVQn70Z9wlIr7dn2wHQLU4RSfVB1YYH3H345uiyHeF1Tq88Mc8pZo
0X42/Da7FPmRZNnpk0QBehYEOZNkS96fO7/yOPLL6B54GOa46wTkyN0c2mwKp2zmaTHX7Q2Sh3du
vOcOX3pm2KynVfj4RIAkD+XevE+qgzrfeMInHoA3gZLA9m5dDszfSRrQlZAuEBp97duE9oV4vMZv
5iACbpo/zbgrWsM3+3NahE4FUW/7Y8udhpsK+cjbaoasH7jH+Ot1v1fsID3ZcSDo6BSBer+yr92S
j+ylJy4LAs39SjDuYn0C+9jv3Sf3Hma0e19EhHIte/7PfK33+oH1Tn/MUVFjWC+CdTjkL0L46Ytx
T48ZHL/PiMW80kPW/Ok2OSs807Pp7oiXkdlyuC4/1O/qeERdMruH5EN9QGjACzb9BPxcfePVKcVL
dGVVBEyKNOIdP02YfJkCCK/i49h/UcM9NuT+Up8Aww3K3it/NnVA3mPpG1c09B9VeZvNdljmL1oX
djGxXe2teh13RMkHBLN8Rt8pFkGYgCy/a24T/Wa4q56L/2LvvHJj17I0PZWeABP05pUmvA9JIemF
kKX3nqPvj8qsyqoCGo1+b+DiXLlw5N5rL/Ob8iBsf2n84uby1m/H9NrKG2NVZFuNiFH6joFdFyVo
OLrItyN9qbikOFq6U37HX+iveH8cUH5gU2kIzBhbVZrd2Ovu/Sn7LiOnfpHirUlLGQbO5LEo4he9
vFoN96d8kjIo4dcmf+PhLWYt8nI91DPWB0HtctclauzMG8d3IXVLbMFrm1vWOY95J36t+SXCfp71
LsWb3kERUUTLp/FYSLBO8l8ceLFeaW44OmX5mdeOJxakm/5y+0v8QNg3jESkq1oeWVxBiCXX8pKo
Oc7mPZ+PIYx7h6dkQ4TcWBAw7eRV6rKiE8WZhBULf56PCEUCNLd50rxeNcNeFVYEg0n+hdmBVOYH
K7mpt7LEQOEQBseF0gjvt3Q0nGkRDocpU+Z7s9mB2OMq5Qm4vueqfLLKLzydw8pZWxk4+m1Rb8VF
PxJV4BVPGcUHof5EiV3lCTTzrsDqwaGQ5L5PMdpcdFYBKHUfin/p4aKw5bPqitGbQ6yo8jdRRM+k
uMjl0bzP0q5qQSlzR/ChsNnfUj7RWdn21OJAvniKsPh+YLhWvDSNF9QkYi57j14gIpTsyWRlMnrd
wsljbP1lSjZa1vW2my/Wu3nmDss1UvVE2w/A0efWPkXhTVvj1qFw2tuEJ7YJYQGFXmA3BtZE50H1
PpSrskagE2wRC+UwZ0RPvuJ2GOt+13tL7CbGvrGUeI21tOu+iKsjRdHk8aB5l/9qfOPxVg75C32m
aQUgiMEqnzSwPsrQke/4YdCoe2er4GU6fWHS5ZWo226A7qbFaVqpd/1sHMEysU4iRHhpGGSesmMR
8k7G3fSKJeaJa0DfjS4GRMDXTnKB0PrnaQURMXgickYHblxu91wto3vmLaj8sWY4CAmweM1xNa1S
JIW+iD6E0pG9hh+fybHob8CQrpeTQw1cnAadcoma+QvBEl3jZaGi2BsDy+MzwPzFOvRsJpykrHrh
WWUh/QrvcDzRHuh33CzaOPIZd108CrKtZZCX2ln8/qbehePP6HviF5cOknVF1eiyk9iOy9PHDzop
hF0t2s4+O9/ht4Tqv5dXsrWAgvbBKJ0P493j6gvPxhWbylcohO/GleOP+2isuUDhx/DFF2sGXvVy
ikCdRGG1tXPOYQ52kRu9nISqS3SQdsJzD//eZm0o+QW5I9s8x4bLYTZfZ+4oS4v3CrfRyQ4U9iyH
2obiu8MMeU0qmWyXj+yIXx+sPI4Lw0F8dFdhBOiaZ+6SdeVuzpzEzQohxoNxzXg+zoP1w3inDDuU
PDGINf6coKCsxbNwFJ6lHTeJ/x7xy+h8cRH0++hwX7hM2pErzpd8fj4Wi58jtMeOgq26LyFY8yGl
K8eLprta8ZK+yHduI7ZcvuffjWPrsaIVYtTaiglZXCvjyOmnXdll2YGnjT/CfC9z/xwZA8oJv3h7
XnOUIWc78aYHizXDYqEm5ZGESvqsK6Jo8/rGg8lRGIqibbonVAZbSHzRgRtP8ElfCIPSjp3HvOTA
JyMGvHK4a8c3PoXyzqcJ4LfS0UXw1W5BGYKHhnL+VjeY/XrCO//Q8ZwcAmrwxLLPthj+GFf8bSe2
EfcltxV1FX7k2r7hnNy2Hs7N5Ao+Eh3LGzDWXOGsdpUr8Z9HoW/d7PRxxTJLf3lbHP68BKX4vOlg
KvuX5ott7Rtr7gr2cxzZE1znFqiYax17T4i2ZFHCgUdO+mY078sqVb1UAtpns07EtQ963jyNJAvg
ri8pgkK2SbYX3IB4zOtpHu/0D3C50Ltnzs2WmFq9I2aPLS/8XY0jLrrEkwOkAgkKjN/A03n53ofu
R0+fVd9argpOpbExysqM2p66o3AzaAZu8DlwcHUtsYSg+dHTKwkRMYItCSGu1/dpGMHIpYTftsaK
oVYFGry51PgC6U8l44NUNj1guNrxw7xTpNuA2QgN4xLkoJZgOjCeAuP5MlWvebbG+jV6h7o4i3QD
nECATCMUuMA6WGVtcU8+LBdfyv9StFU03B9pRmdxRdpUehyrZr+X77J00LMzIcqgLTF8jTvk4i3E
C2K1dJiIvHGcDjzNEKH+GwOI5FQbK89fFdaxLF60o27tSm4iAxFpjW5unp+ABan9sgzM4ghJlN6w
8xw00FbMU1ivpulCZi4Oa7k4MpwvyYjVveqKilcQ/MlcuT+34KgVHgrxYfZjUuu/cLQazzEVJQs4
8BT2aeAy+iGnWRYY02ybF7/jCrcc5+TZrN1sM1rucKnVVfPWTw4uhS1sXnGdaqvqdeq24tZHpcvu
uk2srkZ1xRmY5/vQPCHoPF5H8yTBzETwyHLxfl+v1wS5tr4Jz3W9YqUVr8QrVgD624tBL2oA1jEj
HcJ6pTyCQwBwBNzbmYkChBWspGiAyVuGglQYC0fWEb/NaK2IniA+Df2eN0zFwdpaQ4LH17jheCV3
s+XSNp/yGIq0Q5LOidF0G+kE4YbcICVPIREeOKAc5ThOGzlws0PzNTa/gEh14cp0L8f099aCT3+S
3iuXTWmscduCVBPW+xYPO1JjArK6U1T06+myp+J4qehIw9bbGJ9WLVHwh28VIOL4I+hxD7DTyLqn
8U5rX5I1DwwoUdF9uc01QoeOuc3ey2ILTUXFKqv2wg4Yn5OhpL6fk3N0BfvpjN5iFLMhsUXsvd8D
XaZ4OogkJMqxeYNdyLrmICVrbW9QdiGr6Q6UNdEuT6bdfLHlCiS0OawMlDR4bshZKAQsvFcSOQu7
5S2dL/wCHvSbJvrxkBnoDn21vxxTxh57FaSFhSPBhJsbYqmYHMF8BthlSU52HI40Hxl2NlcxAl78
znC32jFpYXoSrkQaiKQu4GoxehB7T9W9cFHWRmMQ+TCywi1EMxBHqJDVDGpPpnIR3ypkXix3ZCtj
2dp9m1ZoXyphHaqrTKAd+22Gl1aEV/cyMOnWdrHwmrBsQGArR6Ha85OJyvulQKHlNAHUQuGFyN/Y
0fg6ajJAMqdxxc5rrB9dJwq9dZojAUnEv4zfMD1CAiZfiaD5uivOyJb4wUCdj6Ijzp1vArJn0IyF
p4urxDGfbpbTrMLTX2KC+S7F0bt1YuMYN0tbZz/B83ThwEPn3Iz2qriP6ezK8OiCDf4bMqduJkR2
lx9ihTRkDT/2O6BJf+tUN9nnHIN2/hA6hLVt/8nfUHSP3aoL4bYXeroTY6RHhHZBEF61W0NjWHXj
ap217KRWtJvqHYwXTWOk9bnXVE6hS3ovQDRE6v/mXyGQKN+Q/rMX/10VCBlId5h2fA+O9He12+JL
X36iPd/n27JaI5on3qG9Kb1LGJPe/YN1ayvJKVoTZKzXb+J44FTkNqv9NlrjBe63xBfYIhj+QKez
eSbudapsKuOgtaeaQXu9n/prpKFs/jSnr3iZFOG0DsM3hTdAR9eGuJqpsBF1QAcHCczeOf2aFbe7
5m/DOzZSc+RyAhMl96NN/XqAwQgrdtccOJVlNJ1au/7k/+E5PcvP7YVBDPaDCfbPwCz6s9WfgD34
yNIMzki8iD3hmMlu1HoVnTaABx9EDLC0sYiylF3Rom2cXPYaRzuUW32NITERBv0i/x27gIOG0omt
eu0hgMFu9kDc7eDDXB+DzfyUAIantgxRkOCK9NvGcAP9HfSCWyFpY+w2cUmuTL2Hfd5HI5gX0WBP
lVvVwXFlJa2ImRzmXoWggmse9WeaLB6obyAWqkaFsUOcvX20/Qppm5xJO4075qjWSsQOkPpqE6Lb
gLaFqws2ANsIsu4q2Qck9NZZ2O+nbMsYQ78G+2qN1H+3qWI3WSexq9GYOxNN1bfkOO41RBQ3WeIp
G8XNbpZY2+EByRjEW8BM7rWz5NLxJiqALt2MB1z1+PgIUIksH6d+xRGS4Y/rv1Xo+NABWBfA1Xfl
Wj10mCzZ1eXunzQ3PBhngZaCbZwRzdqjDTHeo00neCFZKMSE35Hy7owY1fgUeelKH5xgftXfgvfu
uRVdMdzFbvWscsU3vOMGl9uDCB4BvZvR5lh9SDct4IsJWTx5X0Dkb+7caCweiB421AH8uaIVo60B
E40CJAbJ1ro4LgRgYmLhWMT8EwJu8haxmtf4QRQV35iQwf3nKivbKCZ+7wsVHIaNrn5XvZfRkx65
7GLpVqkXuOeSAYdra0q/ZF0mWt4cSvU2jpycrDvLYC7Ximi/UTpx/JEhCP1SxGQFoI96dARGwsv/
C63liqfs5oPp5bvZWyjv29qpE2LmHseClL4K7yXYZrpCOW/PutM63WF4NYAgkNOaj+wQrZH3dLpo
WtcPMApF4KlQYkU78EphzzCLqoqRDqM2E2AQQHIb9ynTnY6yhSqbU8DWgO2Ue2O7zbsN5ue1sR4g
HqjxM+kmFfr0msjIBOGtZJeeYV1m6UqrX9zmS80OksSLeJHC5vynmyEcp9UHq0CGB8wpgLGdN8Xv
8I1Sp/XCU7gZvhn9UTXlOCYzN7ER1OmpPQ2vfVjQN23Ljl46YxXkG/WIqdPbEr2D55bRkK2sxtfk
N3p0n/ARC9rvrvSl0T1xkQOZbN9yfKiUzSHBQPQ3LUuUQhnpkasewcVnSKxd4cYjR4caCy06Oz9I
lctYnAGUDCeXMEMbJfQgY28ZM4EPon0AAogMgSgPoqMU3Pi1vIeJ06zhimobc0uSf5+rHbItN6RG
pRg450dxrXHrKAHj7ME/0RyyTuFZRT4j36QPk7NqgPSK3Yftf8e55KEtanaHBgVf+D9YYrjjLnrr
XIFOkbJUL+FLL607GTkFJ74JwJgon63qrXyhpfrVxlcyLWGdqZeuBV55srBKaGgJl4yZ5g2hI9lZ
PdoUsdNvh5P0MN86wV5Xa8r7A1tSWfX39qG/4W0EFSlfFQGU4lUH8TiILwk4zVRbAxXofrgCVIG/
2UkufjQEFlr1oNxG8olnKAJyf0TBhroXKzmWCL7WK7DmDm5cDAkKxsuP8rP8LL6so7arqezpa5yB
C4AWUKo73j12Nzq9PXqkKj8x7OaIbPtinZQ9qyPagP+GgX8eyytSZtGu3YnSr39oP6Pn8lF6S1Z2
9p9yZRO05wABi0V6JHF1/6dq8JWFiID04PCURhCMn01cXH+QdYudeRPsaQ0Ynmx4gqcS3GwyAALw
Jlr3n+jl2T3bh2cNGbrtx027GcEiOMt13BBJ8CYhmlgnqBJPyPKcEuMVoTZzJWJQmOOM5PX3m3XC
DluwQ+iW4pt4p8f28sEASF+i7Uv4IIWKucu8rIF66LN5Sa0VBB+Uogj7/cM4aYVLX/ysEMkhYND8
tOOVTB2/zo7aY/yWafy+w4h99rcd8iaPaDc+sRLR47v0eUVD+0UNdsbtSYUPZ39VTvSMUM3JB93Q
OMIp2QkntAGQ/V37F/TpZrda94CGneA9A7Jon5Nw08sg7F/nve7oO5IzuhuJfMVWfZMM29Z6Mgrh
0ArB5c+AI8hGav//4sVRT+SQaECtcDpRHLFFImxYJk1TB5PgT2MgG3DI+PuZVUV7rAo4qJYR1p+F
BBAJGjJyTUsynocJ5P5//CZbvvr3t2rQg3sQn1oRjcl2GcL9Pf7vn78/bdWYZ5oSLQRtWREH/vvj
oSBI22DYRYsdWCvo1T//CZZv/37mlwMpemhqH0gs0zanHDa68L/86f945N9zaIvN2L+fraj9YpUm
zV3TTMB/dYjgprjxK6ZFf/8gE8pr/H2pMbCXvL8vUQtrJM8Qc6QMxnD/7z/v//Nt/vtnFr7j/3qK
vx/+/Q1iJ+hXTcHq33/39/N/f/vPr3AnEp3/8ZtEDeENNBxN//6FqbS8yN/3xUBeJpWl5f49xX95
+b+PDSIUXRhhYls1AQkkexo7rN4DGUXza+nhRjmMl9KioVdlEP2rjaYZ4YrJvriWleoYZMy8opje
1aw8SQkKFcpwbyRr0+GKbCeKuhX6VnMXK65aR9Wn5WjXQ/MWBcKnmbTHRpXfLaNdTzk4yhauai1Y
4GqVR6jUg4PlgGMJ+BKFKv2fSVATBywvAqdWDCI9Ntd9Jkl0jOH69L2E7QGwgsQ3rI2iAZMNk0c6
xJBdG23bTjUYPPGp/MP6JD3UWHV8ViyJKFjE92GY95lPeobheN5PbixtZGyyRpXcskoucfYaoJ2q
LpQ9ijfce7ZCM5IqIrARDmm9smrUmsLoHDbZSpUMYpcSXOYPyMI7A2lRGwbfTs3qZySEP0R9vuZa
svKDzwE1bWykqJsJOJZ8nuu8cMCoYE5UaLDLYbEZnUQDdKapA/NnBC7qjGZ+AWoWOEVdwmpPQEdS
ATB95RTRrLcgAKxXqjR0IHUIxzA9Db7xA3BedpNS/gZJchQD4zVIgLDK3bweky9J2gVD+oWtELq4
+UI6Dhvwq91vmJufjJHzfScq/boQ53AdRtGqFDZzBTRR0yinW6Rq/DZ/GFPMrFza1dW0A0yyzTLm
LLN/GCP51tQ9zoWyHQ016Kh8h3D9MUYJIsRAJmsTpx50cjHCvV+DalTlZ3jevfmkq4twqCF7nTav
MQDdB/Q8W+2dy/TZAPrDKuksyfGnSraVjhYGTFLgyRDJS7oeGddMiaWfMu4+sY2FdT5DDhQ542tA
LlyxSTcOrSEh41Vr4T6cTaSVUKCagM7aVqXobjleK+Rwv+aEcZGv3RBVeM3Kmj6o1dFNVTD67fMf
KchRL++E/QBpZVSLfJNUBsK1tMG0jppKXebUJJZxLEzbsIq/C0RZZFRIg2x4Lk1O16mF9Jn3zYjD
V3wYwQO5jTa6DQpKdiam5QlH0re5lBO3kk3BRagPl1H5ZewkVDKy+T3RZ0KKLIGVaWoXGADGqdnw
Rq3P9ClwpBTkJeTslaWoP6wkT5LaF38wP+AGnX2m0rMBVGMWx+dx7PeIy3u1XoHc7TNYzuJxMoK7
Eea7TMLWsrJofyBNcxtf6oyGTopIzDZmllnKLYKskfqsoNNoV5r8UX2JivVbJVm/TQou11ihkWNM
OKlJPhITPLk1TRxevb9vNcx2hWqcvVDbSaGAxqu/AuHrnwC/7q24/ZEGxD18ioe01BEx4WPOMujb
qQqOc6996DDYnLEgj2YiNmdWhfoU2mDGVHzHU+ahCN+dE7EwnWQ+AX4+SxXSWxLiHys18H99ZYgP
Q/eqofhoV4uvYqpDR1eYboeTZIJGR6ciRUbdQDMJ003bwLqxRhvQwRRUzPtfOIh30M4ROAbKQux3
R3jU8R5DqkfUUV1k8tCimYgCxmQx7EjNKvHKF8SU8WvT5lMpCC8he5Orq71GSIasJIGOTCRuzWBi
VqlHTtfF79MgPfoQ+Jdct8FaFKiYo1CDnDAptIfw4vKbYas0+lEzpb0eyQ0VjXjKwpRMdQguxU9f
l99+y5xHYwCZIcsyi26lwk0KjcAxZN/pkK7w5D6l14Y+I9GNiYs/RTvL7N4L2JAIGdP2FIg9mzpd
SIRjdAnT6l0rm+cqH05c89OMQk9FQjt2MVNTQXwEJk2vxHryh+oCSXotlCU0VvSQEI7Q3BrtBNvP
ol91vCvFqEIR0iFHFOFFxoQOaHBKRx7RqthCd04GYeoIWg+iSxdttGyQ+uvTL6FAQspHx1jVaW9V
GCsHavKZELyxJws/zXqOt0CDxz2ynbuJ+J1W8BBLSLyAwtHWa++43v+2kTxdpJbVDy0cqiFqhUCr
2YFzUqwyEwmlKO1iL26q12QsB6dp87NyUeiECNA7g+wHqr/sfOsq44IqfEvbT4xdFs1AdOIKPHcd
KcOpVo93cnYV/PoUjFVzAl29oEppqEsFvqGyX2/8IWVa02YvQth9arJSuoa8jLqWXp2Kp2yGkNhQ
oF2KaO0zYroN2al1BvYpI/aIeyFzTwwHEBrx4LvuhNEw1mKhMgZOBHtA7xgGCE0QE2zvWBYXJWf2
BRQX/1Z/eIgj3nyRam7rwkcobJQbMNXaQ6xFMnYROd+ya2mE1MmTOMtfRY9ZdtPtrNAZA5q1pUb2
hFSnY0hYLMSTrh2UmE56S/UZ0hHDWRsV1d5P+22u4tA1IFqh7ITuYCgIQSsiY4bAh1pejulGSjT/
GNBytDJAnyg3flkp3SmxoWWUZbRoexr6iXlC4dF3w76zeLfMSfJ8nMh0JBrtZX7rmgr9FVWc0cWi
BWDKO9GfCYjROLqRj+pILcVwdlsaI135JSX6P+nL/59S9n+hlC1EUyhY/2dK2amo2/B/uR9J0f43
Xtm/HvgvXpml/0ODAQavTIJdBnsMu5R/8cpwS/zHwjSzRBk9CP4HSf8/eGXWP0T4t1DBdVEWNRHy
2P/6F69M1f6B2ZCoGDzMVGRRkf5feGWwaf67/RUCEoaqGBhf8Q4X/yblf/jDqJZZNvpIm0z5p2+y
vOAA0zYinWuVGbFbQ17LCzpNWCzie1Bp7PH//P7vh63IAKAXcnyrF5jeVCNq6qAh1WeqtC1mi6Io
rRFYTgYYoxqaUgSRPwN1Y0Ha1QmeAmMonLsFKPj3zzAAutxECn7gCcrfSxkV1E2VbyKNquvve032
9xRZ4boLsmBbEek6OiN5Dyh4DrOXtDDf4afeIFeJm7zHcQMZ06SIPH2StK3fnxMhHwkaAKj0qnxu
gvkpEweaXUO2FYg7IFNp305JCS3HlFwjQMk6UM0rs7m9iikY3HWwH1B9mCdNretz97yRSU4rSYzO
Jrq++KeSLOTVl4KR5yIleykV/bUykxv1ynUS20eqVUt9WjG1woWzN9nWRiY1a8BNsq1r/gEyHQro
kfWrjwx0QeeiogGeEssMOy/bo9XFrpkNR7XVBE+YtUeVTWctya8o8HGe6akLzu+al4aby366mVE/
E4UC//r33qKjqajEZChKdjYC61yeEKj2A4DzTqXXO40ojWlZ1jC8GYGWBtaEuC1KdYY2gpalXCHN
vuEjjcZ1QQIKiUWNlUPY5u9lsKiPGLQXURyCxCDN+zCq3/B4ePKn6i5V9cVsjGcrlF7wgkZPc4g3
VqYfLeBAoFNltDqvskBO21B9wXGax3I/DHXshkH1XbUKXVkl/zbBpgOWBXDFSFTPt+0wfA0DjjcE
YjtD5S1I1ov48tykO7/Rdh3FzyjgJiBGSIz6Pi1BZN9FFRFoiQS2zwEcFmr1K8u6hXsNp3zYTSD4
r5Yhn9NW+sHC1ZXTEiIMLTtoCpIdhtpvFiCbF+v7uKUj1BloSusD3fOZDy3EGrbXEtfS6Fh4dfge
DdW0yMNOq1puldUyxK5SwxkG67PUUtw5hvqc56+DiKAZqms1563UMKsq7tIjkblUGKqjrKTqiOz5
BwVw6rKeSpGus7gINNFvTcUGAM6cXqJ0mw/COZlVzlu6KoZ+lvuJ42rW6GNFwnoomHo0yfSNfcMp
1RdcQhufO1MUScVohnQaj4Q9Wo+A+xCseKkl/6HAJGw7HWUncfKCSKCYXJigAlWZ2ooXuGxGKwFZ
TlClKs14A5k1cVQzBECEIoVZls/aoH939CzggtK37ekShXV6h5M7r7QEabV5PCumia7EUEDkUKKd
0A8QQXXD7hr1khs+RX1K1z+tNlmQPCorH7BU2dQKjA2RNFKSo2Nttk8DQkLk9sAhc1ayLqNLnusp
qrUBs00n04XaTYt4cBBv2NT3oQeT2NJgVAPRQ0fkqM3MJruE2cegBdd2VPZzCkW+czQuqpjLTGAT
hhxpOf3yAm9ZpF6EkKlOUkefaoaqI4gRSpk7zJlPvkaWetA3poCvLjOjLtmWUZ+soAwdoiq4QVUF
/Ix9CJqty+dptIAbJZt0ItRkdGSVjrKmMUCZQjgneXxuJEZFQQWZU0DJBu5i/dTW4s0KSmytJfZ0
HyuXLjymtYFnZ9pcdSV6wdEQUU0fMlLbbQc0jCFhDBc5n24GdGJOCZZX/N4rZmwjjvjbmIvWJ84F
0CUQ2E7FuxWzmGVNqVyjHX5E7eRb02YMzHOTRj++NCJ5mQ7wLmlKJzmO1gVNcXWi5rNmmt1ho3vm
zJESdv69D/uvRilguPXvY8mbVOb8pMoT0AGaJ3xy1zTUS2jlW6RUc89AREQY62cJ341eVp8LTFgb
WGlOAlwVDLbdpyLqOTh7oEYkyfnTMFRrNYp/R8ih8TivBLkE0RJwmrStqjt03I3IAorUoSuP3C4y
HrBqT0KFmg0dQ6fp8meRp5dNI/ZEn1FTooibNNO92u/W4M+tL0xUfimHLrGpfc2TOnpjaPIkUXS0
TKSDtZz4N8+5iUi0eop6dR+klNWx+vAj8cfw5V1RqEyooHJ7oWocfFT88WPfG5Pkgyqegcd2zPkx
5lBR7JeBNizuIr2MzvOwEsXgJvqkq1l7UJTtmGQXNfORhzdoXnWl5tWdhYKjytAaXbk0v6Z9+hPE
ynHWGxo9/fhhKjhsQJK79Mxio2V3YZqxUgQlZg4Y/szajPQCwAC/BcSATrg7IPKtCO96EyN41Vib
ChXSNhh6Fx3UziFfOZm5/9XTeXEaiQlGPn/i3fEyjtEtMKnDerTb265SEMEBaNUY4mvut+ZKU0Km
UiYEyUqhbWT0W7mqD6OQXKaQdGLwHc0gyOcCGbI+rEVtvklZBwIp7jcFvJ9ap3HfJupRzEcMfNpk
PcT6psTiotKMx4gjg7OsdksuUTUzmekH6CRisfAWDMAVgkb5zJT62mOPDcMVPOhrHoob2Hk/1th6
QmYc00F5LiXtno9SYBtj9xbjmbKezWHXzACxO+zXC6G5VQHFK6GBbvVGakyqibFYrLtu6hzuTQsq
GMM+Ra4S2mz6RZJr34E1ShvsyaqsVVMmH+ogoxOCH0E5sxBF+NGlnu0bQewgsJbEOxA0QmHAXM8R
VMT+BxFfjXXTo59W+/RJunkGeJVWr9qApaKo8fNSZOXm/uSD3sKlqhA53Zb2plqvgzzd6KWKmiAk
f503XEbzszVm+3oA9hBbbxEuJdt41r/DRF7rRoXG+yB8WqphUiSdtTi0kPdQjm0KULKp0vd20MR1
UcZYpSiwAgaAR2IiQsmtoCJaubyPqPO7DtBhGeVPeskW17PqQ1Hjp3wi5NR19aNAt16Z1bOSiIgc
lwPFUJoeSspapGYEtoPyXPSLOnZpvjDK0ErzOYL67SiG/0gSPVykTN5kM0UzB28iFMZueub/5HkN
+McifUKyyK2nh96aO5STkF0BeoJDDa3ObPxUyhLgVyCeSgXDBIbyQ/okWSX65m/ZqV+q/UDqQWWl
RMRMbZ5MVY1pqYgPYdFdVHpWgi8Gq77hIfRpHpSmOsmPYYs9DQsi5k5VRwZc3YA/qZ4hX9TfJbP8
0qyLYonv+Kl/w65j+zTDIWlMGWR/fJzCzJULJi8WA9ouFC+NUYpA9/7kr2pbboEYiIPqCskIt80M
znK46dR024kR+VESvKVK8hlXwUe1tI2U+NbK8UnyxaMBBw38j7hXgIsh/uDWc8FClBnL6+H4MuUW
kOG5us+m8p4L+r7QNArSNL13qX4oFuc25BgAwAn00aE3FMFDK+jD5Um41yrg6wFjccKfK+TqkyDj
Ri7oqldbMdwMADVaPPsEr/Lik1iD2ehCepZ16w4L1CgMznSO8TjL8G5hJpd855IEQmbGR8Hg0DKn
r1ingR4YABMMhJDNCauaRtuTkQtqBtSUIn7Z59UAN65BjMlsUfVDFwr9+wA8ecgA1OivBaRbJ0a3
BhPK9OYLABesNuAFNGgCSe9/oLHwpJszaUruowQ40Y9Xm+KRSEWAitZX3qi3WGD6TMPgYzSZk4f9
N5zkHxksGpn2Z2TlYGFErlXox7dOUAFBdpgyWTiVqG28kfzuJsnZetJgidf+HiE+38Fz570LGgCC
Wr2CNJwUoBbjeBNHxqscZ8xmqt+w5YidpPR9kE1Xo73XjiT0s5xcpQ7NZqw/vkKkCGjsDUdJTM6W
1Bu2EeqfLQgvPzdgPyTLgTc6nONFJ5rMLWuQTnq2NXVBXk9ixfHf3dXC/FRiVEohfK0JuCM8b1ky
kAwQVfL/rjHsyRy/CDg3JdRQLLgOaEXA0EQfIfb8IqRfEqHJaSTVdYhzy1HwI96EKMtpeLKp+dMU
BBz/DvIdKV0SGtrJYElOuGghCzFYRZlMudOQJ9TGbWTOTCs6JgyhcR58EYxJ2bhThd5INVIENbqD
UtHiPHSoiuEu10PoCH2x6WaZVpH1pQbTrVFwpa276kIj8kUszTeUhQ9CrBNfRDaYiVeSnmMtxlwb
LcQMSWCQhBF7qk3076lBghaXnhr2oZ3M0SHMiVCV9SJLfrBC+Sf2lEgUsaNRMVbCa76VXhIj9HQI
0JXPuKYfMD00sv3oP8UD7SycB8hqwYANeswBCK1eE6Jj19QhZk9Ad2gmbuh/4nhqtXT23/xBardd
BuMFYwQvfBJEOrG50bZ2M5n+TgeNO2QM+zPjWVFDjAB7RLGMU8l1Dcpusdv96WRxLVX9IZcfqtz/
RKH/HczDq2Von12ovwQq+bZl7qi/L2pp0Pourz5kehdV9PUYwlhZFPBDqwD7pn3Fcr6V8Peoo/OI
UgkopQIgKiAA/LwkBUSQTLIwZvRiOwQevEjP0dguyqemYtIdM0pLcopaS0S9YjbSD4ws6HwjcUPF
F76F9VlNGg3YCMe8JYSHNkpuMnheCFfhT/y/2TuPJbmRbE2/Sj/AoAxamI3NInRGROqk3MDIJAta
azz9fO5BFpJxWdW3971IpDt0QLn7Ob9wzV0XvFi0eyAmX/G0yo4jceBD7pvo4MPWk5NEhhlkEcI6
XGpbi7aymmXVHtE3fT/O2ZQdcqKhgY+ZnWQ1ovMPZTG4hw9N/jnvK5gv5Te5XYpkMgjjitB/qwPv
kDMlwzD3PcR7bTSulnljqXd7tA1CpB668nJOrgh6kOpToGxNKSLYev1FUhHlZOBN6+q8AQlmxwBd
Klik7lyhbzYh9g8am58WeBEhhVANPvfYvqFoEsI8tM0427Ukfnskxo42gNOh60F9X4IxQ5TcWAOA
PhGgSZ3pJ2lTcDjlr83F77KsJtioIncuCZqyVGokh/km/qRuWsiEHQweWk8wJy/cxwsfUtQLJcg3
oEQqDYB3ng4Jovri96aNYs7bN0W5tTO5EerFgnR5Kc5pv7VzOzrI441Ng3BHI7p1H+ZRP8ord7lK
EXIIhYX6vrzW8qokLW1+02pEXcT9l/dEbiFLct7lcZB1OTFSL6WvHx4q09u0GFfISxE5ApvYiEuz
PA1yST1inlt5KUCbbMyO8iTheXJ9sIcQEFHCHZNVfW1HMPwiny13YuZOP28V00BG2bd46giB5O1N
YIS7fC7mTatPT5JRa4pAVxbbEDqCeXchlKqMgQ7B3HTwwpIc/4erA785B1l0UgNahB7qlzUvdw85
UfrQvaFvRvFwhCKKhrdLge6ZsRmf0jSJLhd3JNwH3X95a1zd8ae1vHjXV9CowrsCxKYy4z8Z5tq8
jd3ws4Jg/Xa5wrwiR91xc9q4nw9QofbIGA39Tp5L71f3qT3DEFKtHhtmJGvaARaW/J1yP1cc3t/N
8zp8TEOam418Evo4JZZQ+MR/eBD00XYOpg9vVjyI8vERKyDPywom3eIymA7yCUaFZThMOdCcjhS6
Q1jKd8Wb9rfnYhfpjR+C3vdykM/y2PKQ8hzn+BZDA4w9jcKGsyXfNHH15ZMkq8u8wjFJCVR7S5+d
re9Uwy50MOAKFB5Eub6cyKdJlt48opeinDsTBj14Ig4iLvZlkza0ADW3TY6sScre8ipo9jocmOUN
Xx4pOU9WA/EUqn2Pg2PCZXKinVyGpODP67Fsf/0Iyrq8a7J02UbWL8Wr5bJ6Ne/y2JaVDcRULkI+
gdBxaiJ00gjmxkFDEJjMmQ3XWHysdc/q4Dg2K33SdzHAARdtjcsdH2yAV7Zzn88tDmIJ4Ur3rJOt
mnFJxgfxMXcRBK+7k9VD8SfW+Jhnp6IZSWd5ekuMKFHrg4H4UlkpHQgXFNjlpPCK9lhrtY2skpjp
pC44qVINYDgVoCdm3cdyIodwhT6XQFCJ9X9fzF0f7SJXf0bjdr5J7ZfJjMPTICZ+NNAKyLqv24W9
lsVOr+tDVKv7wRiHAAK6HZzkgiCgobDdbmdnfKEl7ElOPNFsLNVlHjYMXGK5+FKUi1z52C/r/8Py
Zc/R6BQHs9ZjQM1jPe+Wzd/s7lJ0xOm8mXs59JsZywkue/ndvOXocumIflbu126wNxoLDvI//mhd
fA6udg8qI9iVUfvusrvl4lyt9+ZUl920hMBWg85YSq4tDx/zcKGi8CnMU+BMSUfc6k0Rs6mKXOoE
1AirA1VkXmT6BZ2yEoERJnKeLMkFstqMya4DtLZHQxRFB0/kZSohMiAnk5wZJAYhxzEItgTN6R2E
oo3lZPj4L/UkK20wpwGdUPndz0UvSk48+QAE4vPp1WW9KwxwuOI9E6IltHbiY6bSwG0tSCuAr0Qv
Yo6JadgOBhxiRXeo4uN4yelUsgvRJn1wMBN3y3iZjFDehKG6lQmdQLRHKmjRIsrtAw4OdFFM5DTh
O+jon4g6yLTyKKuTV3/OyB1sNYRqjrp4aWWJnsR+CCHH2Cn6hpE6R3h4d4zMa9SdVjEa+fjYzs3R
VavmWP5VuppX16rDKHRAH6Eig9Vqw4/JEBT18TIvxokb6/W1OpsruUJveuY+rOhLivsZEeY5ypLG
hbmU5Lxo0HkGLAzIpinOb5q6ofcLTK88jrPQXpF3WNbtWn/vFwVIbnFvZbYtkrod8g4v2beprBN0
zkIixqJfV4mJLMk7fTXPEP1Hxj6vsWwILhm4S1ne6D4npta63lreTnmLl4ycLZuiS132L2e6XhjZ
HWQyLlILIJmyOGVkRPgmI1yTRNX3PirBcYs7aKKz//aOyplxXhCbpa/aoeEM/zKsm73NV16Jw+po
invr9wZYJlkPphhZVbRFLKF9kfY4x4LljNubyf7kq159xO/l7eR384jAHJSo0fahZjTHSel+TNqc
MEDjGAl+aT/ngcxp0aEiuuyp0D1qYeYzR1+NwCthyk/Wdmh6ADdCVUXep0DeIlns+IT4egCDoml4
1pc7IW/McnfCGs6u4iB1IG/BMpGZ0aV6eSkxV99i6PVd3gZ5g353qzpxf4ZCLwFWzxt5U0okT0zU
dXD24U273CL55rlxb6HQMJASCZES6UVEfXLQsvLRXlzHQoFE9M5vLCVGooxU2ipKylefTMJ2ENcp
0LjsqWv3ENxF/VL0AgeacMj4WV5CVVzHy/UWJVnVTOhBGrYglzcjhorZJO4H+YGU7443jd68lsXL
u1TYCE0UxM9KVyANM3dcG9z9NfLKDKwUDaWe1EFOXNWTw5gPW/KXBJrl0ll8KfwcDSt7Lt/LZ6ky
EU0pxGSpypKcZykKiQc6EPJJC6UQi9iHxAv8F1rxb6AVnmYgrP33yArox20dvbb/Kv7817ogIvY1
+gVhcdn+B8DCsf/wVFRxXRPRPd3VdOsvgIXj/KFhPI4+r2HYnoYPyF8AC8P9A4M3pH7BUrgu4tgs
+gGwYJEwRRA6wDawDZ1F/+///qL231zV36r/i8P/4kWBFYWlmgaS6qZl2Ib45eXrl6coDxo0iP/P
pOWJFuJwf1A84gZEjhGMxn01CHZqA40D/UPVhHTjuhufFDOPXNM/d2i9qfM3XQHFqiIJieZWkMWH
gThreVCj+7b6qMFva6OHN5f54eKQ8cvJur87W4MgiIHOual72pXSOqJuBObdgLMdVVCMOM40GWJu
jg5n1fw4eeW56ZNtMGcILRwQuHxyGFKU893k9odKab/q4AV6Uz/MDAKDIYEc5N9GBY5feLnhYrUC
XgElKoS6iIzavWN8b8pplZDCCf17dgPgAeyzvw7yEuZm+3UiTO6LeayR1MPOrIpXsU6P8zh52404
XGF5h8HzaY1hH3ColghvCZ0FwVwxS6widlmRABJn4JZoHrGrwSqPhDi3avmKHeNfJ1WZMFI5J3GC
8oQZihWqxfgBpCInHrG7gCS+L0SW0HhtCpwiPQLx5FdEuaIsslZ+a3LoZNcEyTZy1XuxTijSh4QC
SWyJxSaY26BkE7FqwLwYmV2Szm5L4Gu80btsXfX81d1WbG1G3kHNfDJwMBjFPnB0Q9iIDxs8jopt
KyKKwbRH7XwzZN6t2J0en7q+OZhGvxNroOaOvS+g6nZCW5nDDi0ZIRdxGKRTDPPeak5msWvYIsnZ
AceQ58XBK83Z/fyp4niNMq4cT9vDF63y/iAWkSCR/8eDpX5tcODVq24rfwD7MctOuNbuxeURv10c
XPwGU4m3VZ4ANuRYXEJflFnWwBTzMBAHpMepTUb+3lRHQKMhA7wUEVfSNKjeBARPeTWgkdmU++Ih
1l98O9uoEY9Di7qkD4wGHQiqYuWG7jlR2sMELUZV4I0h8gzPfteBgO+6HBlgTg7oSt/7m3j+HHEM
sd8m6XcRFkEJuxO70Cl7rbPKsVESZ2UD8P+5Kabi0GFMwtjxNiIDg5UCWBKun9jttjT5ZewtMSEH
RVr7rEJHA2S9FmcgNhsIS3ifNAOfQNs/9MKow0ODMe6LLxl8VbTG16btrDM47G151oOAxGu4+dKP
+Ht2ydOo+C+wI4hfG+XnpMkQaUAwcTIe/Cx9D6A83kQWHtOEo4MGd6zJua1qDYY1oWHGxU6o33a0
tZvc7RCaqfZDC39bB7WT5B91YcZJgKNaJ7E78ZuG1xwZDPwIyRcFvDCKFj6kmrGlq8Nz1m2NoX1k
PIOFTLPt6ORFiXHPRyxY/7cNlRL1/6YN1Qzbos36+0b08GX4EkW/CN5fNvnRbmqWSTtn0y4ZIDuW
RlOz1T900zaxknJNi6ZT+6vR1PU/dPKVhFKEGr6tu2AZfzSaGu0pFlQujhOqo7HkP0MlGr+K3YM5
xJzDJGwBBprm2ZTt1JtWE2hkOsc4PD6rZYxewJQSecG8cgWL8TaJEpSQBcWjHPKT1nbmO3emxdRx
wjwypIV2gak0/W5Q6j4dQTNCfYWx2nhsVbRXk0o5qSpiwnag1XtcKvw1dAXUMdDxGDqAVznWkk8D
noCoATcvGHzt1DY6OGarwPkIffC3aB4ptgaOXmFsoyPc1WmoGvi9ioTT0BwmbbQ/oz5Atk9zHDBI
JZkldwD6INKQUz44B/yy8q3XIzk3j8AbVDq2myJkXJ+4HYSNHhqJ2uq7bkCDG6ML97ZFU21ubCDq
JOO85rkiNWTamG3OSmudgsTajh0E5tiYD/S+kalyVuVoFCfNJNTJg1Gv+Qqin0T4buM7vQp1aDDv
m354bWBoKFNp7uu4hDBTDgCRFDKF1vTBzc36bgicR92sy/u+heafkscZIEQ8Tlab3gDjQ78l9hA/
byPraaBJNiun/QDS4s+q7NBpSLAfGg1QVKqZllukWNcVUvxAs5qD7nXTVtWa/DDG0S7uh+7OMoPb
bPT7m9hBtSi1TUAy45/IUCckM5SPSkT+u9DnJ+xq0VSC7vWcR/UOY+ERp1GzvO1rbHf1kgFknKt/
DvzGE6Hv17j17DuQUCDsxxhcgNq2h2pGIhiQIlBy1PJKgBUPwMmiy+fpl+7g2x6VLdCzl46W8JiQ
D7Jtu4B16Qd6rubyNr3t/mUzIAGMge3nvIrX2N4jUWd0aH+NQIQwBvBvLA1gEscNszT+TOYZUAP8
ZhfLBlwv9ea+98hqgLJEsmQo9kPSa49OPlqbZu6NhwoggRcAtEInYZ5cSJglwgiJ2u/nMJ62KbIP
uoYR8NChZKIl5U0J8d9TWnJl00jOt3Kgk8/QxyonAt1Tzufeg44NalJVmuauyJp9OCnjFldbrE7b
9BUXqC8kM5oPDSqV3uy879POegqRwu7n4bOe5QhqNUL+L0BJBHzXPabtT42JQobR4TzvBIP+Uqdw
T3MDOL7dZt7zm4/c77qwolP/6xU3VUd8hLA2IwltmVdd2NLFOhCl6PzZqZJuE06tc2zDaTv0Iawf
MFmkYD7kARiD9DwmZX+KJ+VhBIXWqoqySTDi2VQTrX7Z1a9wn2rUGfv8YGhZfZ4iJL0T/TbSongX
u9BkCPmS0cQ7b60FE+YD4I6OMV6uAHK6tdKBwdPi4qYLG/cYjV+D3EyOadl/aMgiH+I0eqhCYTse
OSGE3ux9rfjYBo/RO9yytBNXKT8rurF3u8A5poJJGFTjg+X6ZGlHfY+gd3S0S20gizogHBLN0Dic
8tOgNucUBWW4b7OyN91zU87tZgLNvq08sIe9W37CFMB9sAfz6NludlBn41tug32ude3gCEE3o4Hn
36OrWOVx8X4KhrMJdMpC0H7bIgG/MUBawJFCIjounbURq0jEB4V3miZ6UoOKCac0aMxC8xjD6aId
uksJyK20yfI2RksOTB/wdnbWWl/Yu7rEoLCJvY+O1b0W5NWT0PDPpfkua4ro2UIXJGkb+OEY/sAy
BNVbhE+tqyAAqvW68DTwtmrHmCXzyLWK/nub1+dcBWIap8pdH0JqSuLZOsGoe2fn831nDhWjr2QU
RlqgN5po2Hmhiz9bhOOVF+Jc0M/TSYUGtNYjLALLsoIPlJh3GJ84NYYRSujSkvS80nNfTidoTghv
iVClXSLiGXQ3JtpQvodABLhEqDSO4h7xOYdcpdERni3Tenbd7lD23XScpuC2xzRwz4v+DWVwfVXr
PeI2RPnWvpu85mHTHGDX6nCEN2nbqrc8V/DHk42uz8mZKCU5ULWko+/f6OWc3w44AuwmTYOJyyiz
wlvufpweDTwmHvwuyrF7tQhUAvAjhIXJhueUCEsxcfJyVVYEMCd+2QrB3/KQZygSoPKNNYE/bebB
/WzomKupmOLutNI+8BLgVJJn0OAscOs+fdV80HE6gDa37uMgORKHXw96YOzN2QSsMTs0T0lwDgda
R90tH1q7ee3qcLiwVv72u3uhLSwfXkvFLBweGiN/zWAwr3vCHutND0IPet8Pekd5wpUJkHIoqFc5
/WbPiT1k+FBM9cz6MalcHARQP68d6DcY1IWKE93wsjRbXImn0xjNyDrhCeVgtv4eDgLaUjTvN30w
fpsD1XqOsiOBw7LrxnNj+Ssg/UcXuNQe3qO1zUoihkoLMSE0kIl3y4+jZ8KAnEfwtxZPshJMwuFi
0s9eAGeRlBvWs6CQtyTo1txy7VxEYCKKpkEcVNeEekD+3YYJeMLpz12FOrCoovT700wcY10D5WXo
fK5QDdsVdTquzNBn/2MELkHVN7m/9nT/68hY6JCpJlC/Bl3AAqYSFkZkGhz9tur59g8KRDHLsKZz
yeFXVqvo6GqY9IdKzVu3QpkpRliftidF1ElxMnzfW7AHRkKQMFdwA5/U930Wfu7L6KutBOB5GRTA
f8EnGqYAkXgNNuyEfJ0zrMPWnne5V7lbx0RlyYvy4Vg3CFCUcbmaeYFPkIpRfOwZw0Z+i2uj1pq3
Q24g1zURZci8iX6ZlQSnKBDDohFdEHtMYz4Ayb6puaO6MEv0yuS2HfEVqos0X2P+k5zdIPlW4PG2
r6anSPHCnYlRCAMq0Jx6rHa4odgv8Jp9s8jOGqbcRVVm50443sjJYey7P/+58bLFQ/nrQ2vQeXZU
1wbqBSlIcHXePLRDpTUK5An/qfFRVPP6wDv5dumd5lZvDqqpvy9rHMqVeXzqQd/M3oSQD0RLvcC4
Ya6+qL6xV3KosgAS6QXrY7OJ9ELfgeAcz1j9gLSdn3BCIDHTIhuV1O6jAobik5s3YOQ8NXwq8WZa
R54a7U1oiFHFGNJy9R7EZ+2tPRd1eaIW4y0mP0gZOiT55mhMGYiiLpnZg7/nNL7a0aBBh03m7djM
27YxbvvxMfcd9zz6doMIf4eKdmuqT5aPRHjrcdPsWn3vAYKfnVk7DMbcIuEa2GfcgFveHKjrY4Yn
Y4qyodVsqghRw3++8OZV3IuvBWwXxjaaDaPKAcL+64XP56QhEh84T0AR2u0Yw4ioSr6eH81u9h9y
QtF71QyDTeFaO4bFK/BI5Iij7lziC0ZOVomfsgKxZIg4+B9OuylKbNgD5XvVV60TDqTKujZ7704B
CUq7YqwKV7PuwKUSswrTk0bP4MYvoJLAkMBHsEB9u9BxGCqsvjylk5G8aKp1nybupzoPi+PcI0cH
qSc/g/NBIkxtnlsU4BEnTIMdveQbxUS/9p+vkeZduR/Ki+SYjqbhLe2JcOavF2nI6qjGowqJr0Gj
xYwT/T7SHpsZm/E67NU9x/xo60QS7H7syOfNI8OVGI3+XjNvsp5PnYKc/T5pupa+7zisJ5BqG9sE
S1U6JYiLxEMDNYb4G3gzUE3hEuZnxNby3L5xIUwckza6dar4A3k9E6u9c5j1Z9UpiVmVoXYDGBIs
adDtWiwB917jfAU9ax34Ks4vjtes6tHwbkpDPc1uE537PsOXglhGrSLEUNJj3OhuNm40N57uSD/S
aYh69USyCMeEiRGOV5io+ebuOVORVG/8ATt0UicrN7mLgyj8qGgWFszRh17p6nPUmbupS8JbqHcB
UsSh+aJqE0yvZLZPmYAI05HgQ3JEk6Ff4+LG+EpPgC71A3KN4w5PUyJJDS5JXgmIrq2sj/bAazkw
1tmOQ448sBsSQyya4DBkwADj3NZOxY2ukfEMPFs5KHSaHjRziIA+1/VGaVM092q0asMwImwJiLdL
u6cI5I3S+ihPtZV9Nxe+s4kjNTx7VvSxMxo+G0CwjCL5qo9j+wXKyzpqXfhflu9ism1sBrriD+To
vvXNehqzfNVO6HfnGbFIrauxQxMtkBnmD6Rnq3OhVndRiVTXoLn3daXUOzdMi62J5FOeNnemNdxU
qmIfC0CghVOgDYtCBJjIlR47yrEM7Rs1r4P3RpIBnpyi6TGqwmNthzFeQOqHrHW1d8MIZxCbXwyh
UHdQTYXgnI7ead/nza5VXOggrvPQlu8yPYvvK/jLhd6GO8xHx3Xe8OUJMnwpe+PUjDnou74DhwHh
GLez747WORu1sAVCoFZXE/HdF/hJYQQ4sXKDYlfCg1nJqgvIxsniV6PIipsJeYqcV4phr97Q//Yq
nhkuu5nqZ3pL4NKH9tkwpgwvPLy2nTaAgDYG6i0X1/03zs98zK7bGCQSGI5qeBnKgM3ViNTN4U8Q
hKyeLOw/1mPmxZvS6pxjQ0TljkbpCUNSnILr3Lx3EuVZD0Em6FVTojs6VvvJR1Ad3y56FIzuRsOq
EaiAwhL5D0qWP5p6nL+g2SToVo+qHoeQOFG4D81Qf+e5IJMisjjAbNV8T4LypYU8s1cb2m35ncXu
hEh8igRA6E/ciaAbUF72v/Vu/6SmhvcSBOhGcZvv+gTnPrDq9c4ngIKcW+1urbIo13rvjnt6uOqG
6AxCzoWWohyOiZujEFHFJQbSRYhSk6cgSJ8Ozg7hGPekzK5751dFcMBKDeURu8o5cJDfW51xQlnG
Z+iEFiNQie6TA0QnjpP5xQZHu00D3NarEU+IvHzsUQMgIFOE74y5qg5JxHFTZYxfMv/Z9sTaZCRu
R99Nb3AuBKQfkROqfL5uqhM8wrVTb31PnTeZapxj30abyq2JfFjGh8bWEBKFSnW2K/r5fWgKlqka
b73OecWFMX8KOtVeYxEZnByD2HZZHHLPGE7EkpunIDaFxrLnbEokLJD+mJSnFoJeSwxh38B0ATFP
yxXl3Y2RMKAbtVmwUBUMdNJ+n9PZW2VO5t/pVeGtAB1juqHGaM6GaK20rZLfgUghrjEo76O+6Le5
X6r7etL4xtkdwww6HQXeyqdcf1HVsDpZRY/Srt8BDUWeYdvZ4SYywgrRiwE0V+ehIZSD5AYVXfPo
VFW7dTFKOaRegNpKEH8IY+jGFWSQTdoh6IBhs4urvMcYtvHPfWxPj1yHjdUkr4OVas+Y3iR7C7D/
McI+517Qj5wCtU5kfLJXzbynxfW/KEUD6b7ljQy0IUXtI4IO7fkn38ySu8iNjuQp03epZn0lYKPd
VqLWVt7JC+YnzMqNY0ow8yXNW7Jjmoltd/Q+axT9vlEbwu+h4ayBasBUaABi+mrmcgu95Al0JUYC
BcNvM/nTr4evduXaj/F73VCCY9gMCEQe2tgoHiPlG0ZK7rqta/cUYoO8Cpzc2E+95W40yCbvzBm9
YaKIqIbEKaSBQSCnPfu90mT2JmxpKxNUKTZ+rm6MkPZ3bLIJEbosekknHZLxmMc3gZW/K8HM7Ds1
V4+l+tIbNV2ewog+uX12qOrbdg6wFA8ssmwFBlRG7CIDqdc7pwVQjMTMLtDC6E4lwP2IFR+ogd7e
BaaS83ktp/eJz2NH5ygM2/ljNU6CuNXjhmxBGJ34iuOImScHM/9UjpkjEh3OQY+tMyiQ4sEZ4UYq
/Zg+lGb93LVusEu9StmR/UtvgWv2wi7RxUtopE+mNNMx6OIPeaRbW5c+1LpzvWyf5ahporJCWl/X
wo+Z5mAcMfTOQ2yVxBzqb8Qp9LswQGhqjKBAw2WZd56T2nuQKA28a7TmgtZ9OeT0jZ7ordxg6qWd
XTN8F/utsi2DQxq39QFRC0wTGys72eVEN5Dx0wryh3/IFLfZaTVqFUas9U9aucugaW3VFhswrFAj
BORqH0lsAqfAI9KbLOjbTWcaWBEkCHpnFsAmR5ir502k89WBfddWw3NQpOmt7k7j3uinY5alpIZF
t3myvrRpWd8weH+efVJ+0+TFewzs9Lso2qTehDlr/IrlerpT8V0965WKEAgUiMHxw3VRNOvAhjqm
DNV8N/QJcollZZDeNenMqpBOZs345OQOfLfmk6PNOunJabzxNDoJCfB+0kAOOoBxhf2GyMIZCFX2
7vBEDsHjonkPvCz1MVa74S4tkd2scuPPtArmbTJq0wdzyu+DOtRXYDT4ppk4VCW1vfO895rX5B9d
YuebNkVddAy75mDTd7+0lP9FZ/ybzBLDIKEB8feZpbvvw79wLohei7fZpR+b/cwuqQYKFqZtEXzB
R15CL/6SvUDcwsJA3UM5zHQEvuKn7IXhiI1U3EM99C3QMllkLwztDyAZmu0aGngOxDT+IztlfJOv
ekEe2hroXRBpszRssMwrWAbJ1nQegjw+N1W0DirbL4jgoSSGn9U5lngmCSYLdQ/VeNtroHA5aDIq
GQgjooQk4K1XMwuVrWGd8S0ej01oD5cJ3ujj0dddE/7o9DnTQAMaJUBAL6/AT8li7nq9tpXFzs/r
y3JZxWgUt2OZahZgvkLAOkujeqiybiDm/BPEeYGVyXrpOflNlH1zJR1DYFoRCYBP8VdJVjuCPttJ
Q67ZF6jYWQDEJaiskNhMWYSojIZX5kybC/hP4MgWqJmElckFHjFnOmjoVwo0mYSUSZTZMrE6M9x3
pnWSiM1RgAHlJBJ4zkGxFOIGaPaL+SUjQThvbsQwcaJp7iVsy5Zgwb4onlINxvIFBPgGD+h0BJCT
8ckqayQ+DYEHlIguOZHVOCKSpUXKn7XidsMpiKB1zY3TbyZLiZFRQjkuDXECtnzCDmX/rc0m1Asw
jkddDNiNl6GG0d3XMYzOqen3LiizlaOgBVuD7dunY//ih/Fe82v1oLnZSxdqhAFD0mWo/mBjVgEs
iYMHHOCrtj7NeVKfTFGCvVWQn9S++AmKZga22fBt+52RoGykJHixFMOcgolbxdjc3kgAoLw3sV29
S+e28nHF0c338v4FMxjXhOxK3T6YBYAUDWJrshq62AetM0GWU+3vbYFloDT6W3z/PPWnA+AyzygH
ExzjX0vkOktV7mGZp3q+IQAU/baeuvKwrPdvdnO9WO42wEsbczFhU3hZnpyQu6ovHoXymHjpcXJX
5yCr//m8uvQE8WwGGyKOKCdZTQxjqS7z+hRpFMXydoWDlSqrX1+CpX61WFbpVYHv6poWkVg2Dget
3NdEZlJB9InE+yUnOBn/KCWSyrXU5eI6Z7ixltvIJZeVli1NkM+kuUJCnS3i57/Z7dW85fDlNAEO
v1osq8s6y9mA9yWEqI/tRq4iF/xuvWV/CpHBXZ1452XWsukyb/lty7yk0e9r28ZlSF4TkOXvkHsJ
dqGARCsFk7IpIHZ3Gp/IWlcYTlwXdVfIFk3BfdyRDtHtqlFJOAfamqB0gDwl+1j2dlWV+0ocYZYo
l3i8bGizioNPoHoOLXJfcp3fbSfnXTaW68gTuexhqS9bX80rMjwMklotboYh7PlCfja3QwbKtbXB
oEZeOiJRIupRao/4zF0VLeEXCiWZj+n1orI7ZEa0l9SdC28INIJQQSZxs5CL6gtcX6D4LysFkhAn
eTaSjLOsKqsdaJIdqrd3saA3MDIiByJQ7XLSaBFfaE3Bk2VGp1fOk+vJktWMEKSWutx4qS67GSIS
U7IaqhDR0ROApSWuTpZXOECJkpxY0E/XlYsKxZsFLUbvUTKRs0TU7cgX+u3kd/PgPEHTBl4miA2S
piZLkqQnS8ks3hu5JNDGQ2kinD22CRoDkW12x8l13R2J97vrlS/bybmKfKxblJxjPQ0PMfHzo5yQ
yOPsywApFIHJlqaOchIJHLIsyQUo1UInKAuk7fAGUJWwOcoJupwIFOUCUm15wcdRXCqjmVF4aAzl
GKgV2GgCoCu0wBAjGvg4YePaHQeTRmGZyHlhYX1FWEMDQ6PPxxGbm2MvJrnF70Xt86YRmPikwVZW
luDYMj4oypupc63jICbwgqe93dnHUM0GFW8YhouBOT8hUww0LhamI+KBkfeXBDvPjz/zwMiZnXx2
LMFCwdUkDSK2N/Sar7cNZ7wVQsbySsgL4+Mhamo5riszkhZeh+y+LIVW/aM02R34+Y7gbZYRE4aM
zudBn01oCfQA4ZgIwo0eFupqMBHMdqGWI1GPNvBozsMzF6o4WgaKR3UJqseyaiynvToOtlEGUDdB
B3Y7KuCKmjnycIfqCKi4ChYRiLIQwsbJY1SGbS16dSbgJFiWojcn65KUe5kp63KJnORSPK3UUwyQ
ChxSLvVl+ZuV5E5kPU0VBPh1srbyODM9QwSvMNeeFeMZr2cQOUo746Hq8DkxBHxeTsYIG+USmJKW
HWzMpW90sVxODMHEkKXGiOFpyLrcaFmnlQyOq9WXdWq7AuaKKOp6sUKdJVVJ1nnKYJCUv1qlvlk+
2YG6KgqXYOWv61x5qi47v1pPVi9HketArPsWeAGWMsKjdZksP7UHyIF8Ueat5Y+SV2v5uVdV+UPh
PVvzYysapGWiiUZoqQaiBfFF06O1/s6oR5sHVjQthWzNlhVlaUShaIYC/3ObZfFltxFsXzTnfh5Q
znQawQq7Oqxc52/n2XTkEaEzdrYaFEKbFdKRmLRBza6ui7KeC//h367ZWBa38u+Xv9np9apv6pfi
m0OP+shbp8CDlrv+H8vlqnNUoCesfXtzjN8Xf3+k5aSTSXsB7o4M/tV1WFZ5swu50nVdznyz+WX5
m9MxEMZpYNwhGq+/maR/VTPsl0xEqg9yjWX+soFjwg8o5/TzMss3W/2oYwlvkLqmKJd0qQsySey4
mATrMdpP9FzxjmEywqg7zmKCOhXKFrIoZ8rFaVvC7lnWlKUwDbXNlObVKl4W250YLMvlb3an51lz
1IeyVKHqUJTLL0eS9bieX+bSI0zfdZ62XTaXpTf7XE5J7l0u5nY/KVre7rQMdk8PbU6+K8sbIavk
knHEuLwXdh8jmbCspWboI/oRvRCaU3hTkuAcyh6QNAxYJm7ehhC9capwxsqkKfI06GFF+2Oi9DMs
X1lHbteCPSUWed/rzsIvwRPkt1S8M6bonpEpQ2Tzr2o27mLwfq7gySvQqBCQ+kxnhwjCBBbcbbrv
U2d+82nI0wKj+KQIUH15DjIoiUXXf3TCVXaKmknbtZqJ7KWJ6rsk4LEbUFlea2TbhSkmx/DLCH+O
8AgwAxokpcvjk9qBkUgCOrhhYhxtg8bcRrA9qWIEGVWwoab9LhVGvdZ4aswWKTK6Xjw7GvqUW9fu
1rMi/MiS+2XsKkMRchSbjaT0KxvQvjf02n/pVN//N1BwIm8aQJF/Dtgdv9fN9+kqYCc2+0mjMgBw
M4byTNMwLMJvCyLcsf4gVQgIWzd1nnsW/FSpJSZng2B2SY7qjmOYoLgXEpXH3uA+eTqBNlX7j0hU
mu78CggHC64COkf0W0QFHaDpV/E6ROHyDOBsfWjGcV0DSr2d0TQg0z3i2lEDjmwQbscm2BAuXCjj
1Pb/Z+/MlltHki37RSjDGABeSXASSc3SkfQCO2NgHgJAYPj6XmDersoq677X+r3N0piURPFQIIjw
cN977RgWRFnedSUt9DxuX2XYPw+yNaGJZATXdiPJs6uUI1ek+lIQk5QHD3LfQYrdBIP4AuLI+Cc1
71U9IbKZF+cu9sTJQjgIblY0B+cDmzBo9w5del26MTdDGlm9Jj5hCEsS4OcMZ70zv7TwXbIfKqiz
J7IicEV1/n1VLiMBtvm7XQOLHY2wPRcdxpMOqdK2yAxjn4yGexiK5pELT38f6OI1aJbr7OkOApHs
TrIATGUinPHsNekKuWAyzX/SCr623A7tIFFCT5K9rnvXuwgb2yHuDnIqHzTGmNehcn8infxqQTId
oIfqxxZQU9P29akvdICfY7MMc37n5xU4M5tIyqtCmFzbTkbsgYGEwGTIHnSMZfKpLvdzLY2TAumU
LXiFWgYWTIjx07gtsBSZlQclx7d5QL9UjYcgHquDjYiLUWsxYm5Lq4hxPrii2rzThvyQDRazToWv
SiD+SvzXuiWDrhzTS5nQP2kJr2FechBY08vB9bdtijKNXJd+l+n41bNQwDO2aHYVIX2ZBRbCUJTn
yUx6eBjybQ5ipLSbbgtZ6ajt7C83xcliovca5uzYjy532j7bdD3yvaDotqBCN70/lXu/4cmLOD8X
jvjsw6E6OCShj339XJspx61c8zCU7nda5hu3NOeNWH9jFL6xy2JDbILMIjg243vlVHdR73WPfT8f
TZvDoULwXd1kpFu9hsyqd9OYeFOS0wyFaJXdBhESwuMyLO9VwjbJW7joZnjul9lXL2QQEGcUX63F
FxeSSaAZW/UeAieSXg/6kWNplAz5eGfn0w6qOquN5vDq8o055DMqEbHPZqQpKTlcAXtZR1v9bhn5
aDScdKnlXOgBpDuHWJ6lDaLBu6uT5d3GebBRbnHgHJ6IggbCH29MNrZ3fZkBhVrak4NDPZvC4CCB
fO2XdjtXgAmRGqXA7bog8ge1FaNjPKCb+kChW7uBfy5aMgj8viBAYZm2HqyxcYKGm4cEwbVjyjmv
GZiKj4ZZ2stgfMOJna1v6nLnDiSgtSjcMpWhOus5SPmSfAwdCSbOuCwbNUtxch3Kq9KuocTY9Xvr
53tfdgJp7IgjoeYtQAXgnWAbv0hOhUsQ42YyQVZacaae7JhATGXpgyj7p1oN9iG2Y4KlXJIg/bJf
rjB1EGgKM1LKaA6xMjahM4Ftz0lzimvnELYC8gwnD4BarUlps63lqEoC42OcgppZbwHfdzsjutoB
3I2amkSYpYhEYH+RH/KkAOvuUlW8zOMiL7wUfysf59IYtg1yvpcACbs/I9qDjVCQpjbDfeYtjUxq
CVHHIY5Tk5PF42G9PXr73BDhIfbJwJlIsJLEMqUTsMO4SDo0mYABJ0YgtaWxSrjN0+SPAH3X1hEo
/x+pTggAmEkFkTnJkbJ9zTsYzLFHhN6C0pxygMEr7wIkyy5n/4w0B/AnKUDWcHT/yKBO9yQG3DtB
uBzniZRaXxE8QqPrMiMf3DZ+AhXS1y9FAYMTbxtsUuUy/a+Dd0OMnKKBtTzlCFdH43du5m8SL0Rk
GfrklJog8Y62H30B2da/A6JNmpjkZNukrkrSH8aqWRJJcYRza59ER5aOjdpJdezeIauMOnUi0zc0
J7Slt17DB0jZ+QOD9lXWhIAG7x0gyiHYQzE/g9std2J9EFTckiO0optKBC8teszcs6KgEnPkjZm7
y44al86X7SAJksng0Exig1zI8jUYqmU/OvMldDgVqnpnnECLoQYj1ADeYTtccyu8D0pSj8YxxnGD
Ang/VH4KPmOESIlaOAJu+jszmuMwrBfV9JdM9FU2rWaCZeqIunPXBXO/q5hQRaNA5EsS0KHXAGlz
OXDZAni4rWp5n5sOwQOV5yFoCP6kvmFfRG1jL6nEZ9eY4oJi1d4XpWw2kxOb9/QQDo5bwpkowXTO
orAucUrraXB0gdOxbx9tZIBdVYAtVs1T7rvNg6+N9FIV8kDwEEEjNg0pnCVP02CSI8cPEeq2JLeo
/An5tb/JWFWM2gDvK434SffzfehkiEr8NN8jG/k1GQ5RuXZ8nftkOrSD/YeYFe8CYtAjlw0Xo42s
9dp2jN2WnEtTz8eTkQrRpWnq7NpgOHf19GmuvPN8WVUx47FMCHGYmKqUuoJmva5bQ1ChgESyBvpn
Z5Dnu5vRqWDUMPAGgKIS94lAuQ1ll2iQ5AerPSq/9emmUr9M6rs20c7oHDJfoCfG7iZk2EFNFglt
6XMIdRkBw3WABXmgNOMPTpO3roULWPZEPEuTvtLtw7gAztRNT8k+ks6Mg4xcJ7kjFmQ5unqCa0x/
WEzWZ2GjwhZFeE98yAyC9t3uSJgfQ7PbzHhiasWlxuRpOYthPqfT/VCZy9ES8U9muIgm4LRtnTGg
ATWurnUXGT/HE1VQZh4dnT4jrIuEM7z4k39wBd2qfkz7LQ6/74sdAGO2wNn1zggtckyBwE7TLnAr
ssBzDUAYrhJBwED3g876w8LsWtZML3k29koM9xhfjzPcxk3a9zaGefXpODj1fK62eYwf3crnPSMw
MPGz9aOM82+1GxIiS1m4LmWAyfo7O10J5RRIHo6naGI19yGZRsyZD5UjYozupC2PfRXFbPmR0xrk
cn126ZqjlU1sqobkFb3WvTOnyX4E97+FyTxt85iO8lIbc1Q07rfG0GsCaO1tUpR3pwl949Kra215
+zkhtAPBLpLRgtrEWC+d4BtDe9gVzcmykcAqA6eSiaSY45wJtAwNLZ+LMQP+94aRCGvROjs3CNFH
ppPaFHVaP6jOxnDAXvh5DvqfwDFfBFaAR8vL9grL4HNZvWD0JiEE+eM5t9LxPDa47gcG1qzNJWvj
c7U4HKIcZrFCX3eQ/Z6EOaTcqZ+is2mHO5kvXFHlNsAAGNkiHl9VgHojb51fWVwtL3l9mafOfBmm
O6Bb+vV2gw3wbZ7m7H70O/3qThXWhFnqYwwKmPxjG7TdEpuHRhFmkCZN5GHKeendpnoyDBb6Gjlo
LTyLa2DKgUAWcoqb3tvMjDNPrhe/siTW924cm3u0PC15S5P/akrbP+Uu9Ksgw58N68s/OWyYr327
fIrJC3dWNRtkpIzWM7UySLfSezUxIbwyiN2bldU9/fWtEDEpOiHc4OTmeEnvvuaSD0dH4sGxTpBP
dSOgn9kw5p1TDFg0k356A3aIIaaIs71X8ickk/vTm6HRJUS1I4UkB7r92TF3jOzJrq6V2ZBy24j0
PiztO9wpmfYXkL936QKyXky4AVcP1UBAZqpbdEiEKPk1BEHetw1KU6LnLGsZiVLVb0VR+JvaQdeL
OWM/2e7T7OcP/gCCwFiQzBKbsEUgJ4+dJ4hGH/tXwkq2Ydt172LCgKXyk6gIyxuHOKTgb2IkYul7
IWd1dO0RzrTRJkeWuHQ/rpk+aW19G/Gzuwl89cJmBxAP5LPncbEzHJaSRNvHHm/aAg1bKkKQBnjV
4bkCbTexap2ssHojtRt+kkDC1iRHbyA1TXCELMqFY6Xs4Z4NxxNCyz36LBa9UJvRwGK3wXBiuoEG
C01ia5LC/8xctLO99l/LCQjwmCp/u/T0R7xS7lUazvCwrB8wYXRUuj1hak5HprpwzwOfG3TcEx6n
pdlXW8MNOCKWt52XJfvAcEOBWBNqwIW1JeMAjf4kAtTNxJ5m4wyQbtK/sq9OLOUTtYi/0ZzMQa4u
nvMqvLA7+76XRf1aoWijuSjbf62I83pol+rgJd4PinPS4RcS1QUy+Twcf3R54zxxuTmrFph1bpM/
L4Ie55Ul1YXd1GQJk7rHdo7aADBQCvaVfv6nTEgfmgQfAdHmL2ZGTos3nwJqk02A0J4YquC3J/hs
mOwm0XETydY2ZBAEe6Mcn0A9lsfJ5qOL0DlNmAW5H9Jz8Uim3QGuXh31nTqtvkbQ0CZTkCp78RLr
I2h4R0po2zsNa9YJJJQDLa/VMlEu6uIlrvXFUPFXINispFP3oiGyRd3c/5Ksu8sIP7yn+7XVvv0R
tGxQ80bgbZ5gCEAEw4Sn/a+50exiJ3s4MdVYdphBHgU+KtI0ShJtYfFuCY1qAf6sqjUKCf462ZED
nA2XdCEYYTT8UxfsCykdyOzgzCcgzlCOqGVl+geN497GP3to01uYRB01yS/fH0kyK2qCn4PVwSZc
ffR5xYgqWLrjPCEnpScudTsVbNPchO1tjVFrDEcspUP8lsvA3+pcnaYFjnQKx/iscFuGA4kNNovE
K2ylQ2w6RQSwxsIsXkZjEzYISJuLsMr+Yazdz8B2QMAn9r1b1/6RNt8DkhjjhP3rGpuD3jIO9yPX
XQWboV8+jIt4aCc2fURAfqc8+Jn7dr7BYpWEYNRQTMJSa86m373ibB4ZvARw/F3IqUU+IK/2LD7y
rvHuVR5pIHy4NlPL5QLcMSt+WbLMKSJIs9baZbnFRbIr7MiQHaFaTZofrLwcdsJKCMD2e/+KA+3K
5Cu/eOqH8If+7CbD1cFel2YDZYMtkvvKHsYd1WF7ClOuD0O7BKdhHIALO0SpI3xKt0FrYHyhyiNW
UxjtNWE9OnFGxpyh1jU2fCfCw3MaLJQ7lQVIfTYwjiAyeCN+qY0osH5XWfNjMab8xAVYQEAZAZVp
qrCxhy8yZPSyy9B89dqfgSKzO16G6li2LbIfcrmNhhe3hqDWnYANMAxbwUbGXZjvycX8tCsrpJVL
8Jo3OvY+T1jK5UDV6Mauc67c7lHag7VtVfEJGBXtZ701VF3vhcRa8jwPnTi6pl/vChXAqEnI7zQT
AqLrGFXl0oHkxc0lFklLHlZIi2Z77s5FzqWcKswy0fVJTJMqSvXYRy1NVL/owsMCL506BdJ43QFH
aAvr6b5DC8rG9Z2V64/GkLEJ8/CpJYhug9xyk3V8uGM50KIa6VMRQgC4JXR2/VjCsjTdF1SoRBG5
lOSLmVhbe/pWJKZ5GPrpYFl00FRfUTAsv127Mvgkpl8xBXhlVOGBcuQ7XDay7h0W9qesjr88je8s
IA0DPhybCa8LuGos7k/NPnzIBrVzRNNBC/vhEnaDJ5TkR5JWSVfHmLjDiLxf4MHu2PoRvSbBew8P
nj+89KoG9DfBUKcUijJ3NUhaHjQFDFZZ7sotKZXvacdeZqA0AOeTx3deXuZEcX4tvqk+84fKNT0U
6ArtrSAuaDFgptOW6uSX5fAEIXU+Ytk6sgDE7kJnefQrtLEaruKi2b0KW7A5ALFGYAG0hYx2FmKo
cIc5H/l3wl9gLRRNDs7lcTKMnSyyH0vCltk2acXMZCtWog+35RCTB2+j/c2b+HX2YJzPafnttovL
WszHhnMfs5iBBJ6HyANI6nKcb1uJoIt5VirGpH3rFT7jqfbDHQ7yu2R5wmoSInEZjG1XBFz7GHp3
RGzKrK22VBMKg5+AY01p02AkPCxtfGZ75u1jMv98ZL6Y5bq/rGolrRpsgQ0ZQ9hbYOKPu66FEiBK
oU9d7/7IDM32fjTv3IQ9cmXD7gnKk1+84Ij6UHMCKdFnS1y1Bb0wO5Jrq3LWJHNMpoRZUYqXsM/x
3o8an2fRWkfptq9z4MszXJxHIqNYthOkDjUsqiht4oeCjdNV13N1kLH8ORZkJMdd8eIOc3EmUvOp
F+Nl0Il9Ud3KtmHjTRgwp1s10XQJ82R+RgXzbRWN01rH7NU15y6dgnMt1njLGuTTYA13cUweRFKi
63Ob6SVdgt3IOYJPvbrIGR0gDr7zrS3//yXH/5Pk2MJ+/N9NMK5p163/Nc2/EW1IrFt/779GGEHw
DyL1LAsrJ2uADxPunyS40PqHgAWBufZf0wvHWzP2HN8XHs8S2iHDkP89vTD/YfmswiEux3WM4f0/
iY1tpiT/rjZmn+uF4frKAMCFXFZ40X/39bKdar28YXBQkNZyDMf+a3AF1T+ff7bBMextcN0MEA/l
lAckPVQnOaHX93rCaJRNUeA2JMX682POgOOMFekhjGnUC6P5Xkx1vpXW8HsqqeBrucDdLHPMM3L8
o2u7unRz81D4bLV8NnP7rspgFWQobmdUqqDFEkPfO9mHSYMwt+06WiYadiawFGCqaC5754+yC3wo
njy7Y1mcvcdhRV2YTfdFB4qQjqH193M2OOABiBD+KROiw/qAzWg16a1K8bs7kq1QvFCiE115pCV3
mIYmPzB7TvDBpgZqkzp8yHL21Ky0FYl7lFRGXNznhpdjh+iGrbusDegpxRJemGQzl/KnoViM3bJ3
XvveSY9IYz8TJ2NPRaQnbQ6ZRr1lppE/xfMl85dVesNlqkzLk1si0d6RrWfvFIOWHRMXh4IagkQ+
dUOkQH7Tnu2A24I0C2LWkHQu+ivcr+sc9qxtub7OXaGOdd4cSoQkj0WyvAQ0+PEp5jlZZj8mXePw
qfRvlcGI6OLP0WVuXBJutjVI/TjMVFVRO+JlTun1Yfel3QpSIhf2exUHbmRb8yvpnzMuVsUTAUxB
BuBv63hFk3n6HIzj9Lj4vKGNk8yHmpHwaWnnrbcYxSW02k2teGInMJxdWqvvDtfg26Ppid179RIC
Nngu4+IcMJ+5MxojIERmwmfdelvgiHk0xim0hhD0NKr08Dir/C4ObXUIHP5ImFF3cyESRNRYpKmr
furEy86QxhkfJ+N/3eDByv/25e2nt8fdHvJ/+vL2g9jNzANL6OX2lSEwm5V6qrcqG9BW/ce/cXs+
wrH5ye3uUrpE4knx/B8vw82Cnl7N8K11OsDo//5Cb8/pcVZDpmvp9q5/wf/15d1+9/ZTN3esHU10
UI3rb/zrB7cvZSbJGLvd/dvr++uRxvLuCUIxJHFkLMj/fODf7t4eePtnFpyX9Beb7WSDHE6C2rzc
bjprhZMvkHXEOJuXUWIednUJ22JG3oj1k3Q5ObHzxCKusQ3+88aY3fzi2wXfM5g8yoJA3nD93jQi
43TiA/T5z9vDb98dgmVml2fTc5funTd232gV1bvWZt+FjQmJ3KwvCaV6OtVrU4tTyTJL44I8z7jc
7kEeCXY0fBSThqk/F/50x65pOSlKpl2P56jKqRhM6yjKxbkwAHYuxnqDBdm+uHQvbPKDu6H4ttLK
Dref273NBqfTl9g3ZipPj0MtbLnX6MQvUgr3crvXFxVgmXl+JpIk7NjhkvHjXm7tYFkZ7OpMjuG/
vucnYOuGVRGzNoxnFf9UYGGiIofcNY7i3JSVOCfjKmdNyFN21+NOUolD/dkE6pKA1guzPdOheNN0
3rJd1u3p7VG3G3Ptht/uOQHWgWbMP2z0FVw8i+9j3JaMgkBrE6lXMQAZjkDWvHOHbbKbTaIO8UcS
7OcQ6lz9hGeZb5yWvI/KtJpr6efvxHcKkEBo+zoSESkvSxsoDhlhzlJPF1/402UmyZSEs/oV8eN0
qdebKWM02lgqJLeER9jqcdSLcy650t+NXnKfPKboPSK8shYpVjVtzbQ+JXOVXLL1Rk+Zc9flydac
KLEKx2AeTMBx5fOEOlVkkqR5fXWqL+GYxYW4BXNk16I6go3Gyljob1rLxYzVcumyMj8tTUzlyrdu
319G2a4dn2x/+zJbz/zbvR+tewewhM5jQYphQFYOkx0OB29BFY54VZnkrMW9PjV9KbZmoPYWI6qt
1qq44K8tLnIxGL/Y5Kf1L5ruOr4Llz7mYp3mcjy6dQ/GxwtzZ0cqDCe/Ib1D43jvtxNLOca0lvcl
BWBcXFvoINcFZOamc2fF3JsvXdhZ+9lleKPNGR9JqGosdTVuZAX+oqP6TzP5xKjnUQ1Fv6v9II5q
OuHgzuFwOFmDMzgnqXMycLcOtbQefPBAteMU31LwHkdSIx/YT1vHmx558tB1bW6RHjc98i1EBIk6
eTaKkI1lRO5EaCpQ7my169xkrLd7f33zX1/ffjG7kbxvP/+Ph9++tHl79qEzPNz+ad8Gg9mkqdj+
xy/87an/ukvOz1sX28m+/tcruf17t39+uTHDGWE0OA5Rof7tRfzt8arq2IvKCgiUadENNNpO3d1u
Avwnf927fZmvOun/+N7tB4PGluS6KOODg70So1Vsij38+3uHwA9jJoynjjM+cOJHW8kfBAa1kVm2
P8Tif1mT0pCXsj7KdVqwAfvAVLabOK6nYhJ8gFA8rAMPIlYysAe2pY8qznFcT4LfgNAC8qTYTUva
7LuimE9lY30DzHASNqNWvIzugovZTixJ4GHzTJjcMSGYE7z8BGsWQYc0kgdwg9aQu1HuOSkDYQs+
hqZpIcW4E7K0ti6TVK4SRMWXhXfxwOUcMQF0PsmQlnXHuGpcGU7tqUC+YbqafMWep6fXvmHL1+zg
LX6MAL8iI8n8fenvyBw2r77dhsBiu1cLrGkVfyOonGmKEP1R1GvL120npuvBfVarfU6bjC2T8VU2
pSZUwAu3cgqOYM7oPXokI9e0iCJy6IcLhrTI5EK4MU3aIxbTLN72k7F2RhCWh6ea223oLwxt6hgA
GFM1c/TSXdxOpyR1JGSupIhsnHtw0TKbQtI5JZ6mi2ma085qO9IEFjaNQUckL+CzFur0+K2wqMDi
AstZ7vhPBu+DSjtiXvyK/XGOxDjDNg4tKuEgjMV3ZA+nfPbImAY8mzu/CJZjBGe+CGvKIglwcDYc
82CX3YeQXYzJBy56Soc4n8PwLi5KdVpd31FK7CtRZPlrg85iOy1Zs+8X8SUXLc8JMpr9yOlJLSaw
7A7lBbPYV/XuE7QXLUVzYKhEXq05fHQiJkp18n+MNDB29tREORztQyOmjRN2CMzHaozs0aComOTB
N8lGDbrmyzazJAqvfjA+Nn4TIwYIi5M120wD8qMe81Vu5Lm0Vb8tS/w7GcKjX3dEvBJ5ZwJsJJHX
OXLEnCvum2ljnq1FF9ee05FkajMiu5hNA6lY7D3Yp0NVdmtTvSXdPiH2ftPXf3xXMbaPB/M8Jzy8
+l5X8Sofqo8KZ3Yyl/0lzMTFbMirrcziAMaT1U1M2766RZNoei4qPDupPrk26IbWcr6mZZ7JtIXp
kuTqmpIKawbwHUAS05vrOUGDxnxQhn4pCSTWKehcFrhtvXgKw1/IO+Wu1+SQDGoDSLE7oRJivEs+
aHFIGREjkQMR7AU1UVKlEVVcdCLGQJd8RGqToZRIPP4fogWx5ZvV+u9upvhIxfKolekch9E+JoNI
73zsDV7lX+kXtFFoYlPqi11t1Q/+zGv0ACdXWPktZqz7UmbDEf/h0cp3gxNTZRduEBE6q7N4RuPV
vwkn/T4J2A5TkUPeFaABi+G+dVwBTonLigdiF7gvlCIhCiOaZ88H4xi+odx4z3Km6ropwp1UbX4g
RFhkxL4slQLyPx68Cg1TXLIH7KR0z1n+IKxcQGhGhpKahLk3NPomV9dsjrK1if4RD4UJIX/6GNu6
3QVjf5+kEJ6GqflkcvHgmYG564s+oXvW20cxhcb3KVEFE/qenmtmE2XM686wpGy9tkzBeI3bMkvM
vSfzd5K2jR1GjHRrN4mxtREn7od53s1OZhzCQqWr6pRWUCBtYBMMFShxCkIHhVcUh8ovgKKRBniX
MkypJVClyWSIMTRoBvEBxVz2c0Pvrb42yPySzzFw+TMy2l1T+JyPBrMePQMQQfpYgwsIHg0q+Wry
8y2xuRJzqDCC8Ij+dWtkdkohFRLualLKV3aDWUuF8A7/2LEfH1Mf1z4Rh9XGpS+7r4bswdI9SueK
Q2vjoOkKhHM+5CGDdyPzRgnHq/klvUvW/wgcNMku6TxrYObXaire+NpimrdwrSJQ21pLu/iIdBol
SkwgX+boq/IJRMjKLjJcwbN2pnO1Bgb2Ia26Plzogufjc7L4n5VWTBfdINiU6xUPajNq/zb7sCo4
kUVcEJOiT4tsafbT8SO8rC+5sBcr1NDZeSrw99pwf8nhLlji+KXjoG/kYykqJJOYeREVuH9QI5IW
3afD0YEGPibijisVgYnhp6PUSRUJ23TD/SLpPbubsRhBvefS3EK4YlFy+/5Pk9K9Q2bACuhqO0rW
7SjgyGtiJJpLTvqq8KXtKB4eHT2CADLLnzHtYIRWJkMQ6FGtt1LzoffVAXi5zHuSoQHhxIncYlRo
34aoDkljGWaF4apjGmBVpL8W/sUJygfEfM/VmF+l+SzH4WqiG2irjZEwt1T9uSK2vTbdT2lD1vZ4
GwTBqeGUgpyU796ixaESIzGf1XPDzhNcEtAGADVRkyL3yfF8WXDDEDFku7latabMY2odHjOLdKsw
+WlndQ35YewZTKZnAsGIO+3CNNI10erOdhzEY9eBtTBIpUXjRmz5DE3isQlqZxe00GYDE0EUHz8j
ScYor7pfRQUoKl2BfZP3UyyJ+ewav4NSH4dOhs9TyxRpYTfEqPzg0IJtPP2hMgqLYH6E30jlX8rv
kNsyzOn0TctEUiIv25p2u924ew47sxhblXip099j636Knr4JF5EJkl+c75DmeZwpUE3paxXS5k00
EJEEIE9ZGKuIBJFs03j1934N9qARm6K4TD791PvuVIx/nInGlu1UrwRf4rl6a8rlV7I0+S5352E/
iOBjgYXKhB4Os42AsOZ9TXB6Ii4zt6k3ffUVzf8yQNy5DlqS6Tlte6it1U/EB5EitRje21tjAIev
vvrWyGm1G1wTdc0AS93rIEtPXaJh8yAy2DCbWe51rEhYzeuvih4NtMHneay+DI84+bRvolnP6tDP
K3tSyrcgK0krW0suO0cY5iLgPVgZu9Ni3fsuXtjuUxiMfisPiJ/31ehdHSbfh6I16n3oge8Xot0z
vNyHecz1w1TbEAbfDlLit5op9kYLtkCT2W2xa4QPM1izrvCcs/YZqDrMwVwiEjatgmM3adR/HZyR
sJge5vGP5/RqP2FhA0SZu/tgaVFFlsm3YZBu5Cr3BcfD+5woQLQJW/hsuFpF7Zylc+c55nj6ynOs
1CEEv22qoAu7wdmGT3YGiVSSoNASLcqiWnr+b6Ovf0uby2Ys7HDTJClBrx0SzAQN5r6I72smLg9z
SavDIM5B1C67zyRIT25wcgmlOMJrpIwImM5T8PYX9ZSBnovSNIPzHdQLMDX3HhxKt/HbYI7qBtBa
2yRvR8esvxqBDrVwTiieH1MX/qRZwvsqAfFVRJ8iUQDwVqK13rJOxtTX8dH2XfkwOk4EI5hUQiVe
0sH9Y5cmIs9UgsTq5wkyaKq3YQZxl7quzq0fCUXTEE/5rvGVt89aH2I2m9L9JnWn5TpIZ9Py6b9L
YaHGRB8kczYBZ/a/5XFIdW2XOhqWjnrauVhFHpUoie7qRU27CunzKbCcq2nIt6pmPuMtgUIuDNPa
F+Wn4c0vPeJcVtrWxPapPmmGC/SM26zfu7n9c6AzE5EumJ56x34fZ7QGKIciSznB1jMfCnDwBApX
rLrDOcwGFkVDXnvZ3OtOz1vfUBTWKHNgVrQXO/COQwYxQy4hCF2UHGM9wwnNIXbq9lHbybMZAqgK
MpvlauoR5zDirjS+Rwir3bSgurU4+rbhbf1wMCNZwntzyW+PjZAENXf41sXdzurH9a1gh4Pu/t7v
6ASiLHoQUIjpAnfEDHuPGAfOXtlfrYSXQ1F15Ti5Gz8mBtu19+AQviFP8iJ01u9NOD7njfveOgMV
bx+iSDNy8BJDg6ubMKcCWgT0teSrQMWyTcE+R3mGekWEMa2NA5TY5zSDetcYydUMWv+8DJmINo1b
Zvh1DnNu702nq06Db497UmeGjVDeqbV0dk+4BEMmRG/r1aJpZnZzTuwckfBPCMq0/RFKUMLxWCa7
xrHvp4pUCb3ab9xaBrvQsH81wvDPbII2bkzzv1FUyYtX4xI+qYmn85PmbOSMDsq4ERvphe9MKJNv
IunJFnMCnPEsP7TWfznkd7f5TEteBgdgEc+p3aS7WfnBrmRxiBr5u2yG8dKCXiPggnk5PGzTL8Eo
NQGbLwWldrQqQsqnqtzXVYo2iEVRZCDfjLWF1R9BAuM2ygmazqmJ3ZUE2IoQRv5UH+MOZ6Dg0hG3
Ot8yodOULg/Sd6+kSug9Z7J3ihEg25l+VEEXbOPZQNEaGvAbZRcJs2Yz3Z1qhsnhQhj3hBAwK49L
Mp+DOunxHsclS6t9WdZkZaNzyQ4B7MkOGhAUngS9kcHiH9hWntxe/olNXRzTCv+XSuGZVngLMaFQ
fCzhXTsQ2YHCyjxo1kI4a/mEGKlnZl33yNw6G9gLm54SvvW51Ahl2CsRB2KwL/QNZ9MP+3bOXi2B
oyBs++fJT+VOAnfcdIOgF2eVBJIzzSYaNepilncIfHogpdOHZLj3qgChMyeU5TRHH24xRhdv3vmp
WzLJbFgCmwwRPWnhOlxQNbBatkVhknfp/S/2zmS5bmTLsr+S9uYIQ+PozCprcPuerSiJExjVAXD0
jQNwfH0tUPEyFJEvX9SkZjWRiRJ5OwLufs7Ze+3vqBrTcz3Gn1N5QCoDXTURcpco9xV1C+tHPlBi
RPMq9f03HTPiDNBl96M/HlSLlpZ+8zruJFNosrWA9pMmPkM9jBxvpefxMEzecxuVxgYWYg4737R3
Lkt/bRafY9Dl56gMXuKoVXzGJd2a0Gggv1M8m6V9ylTdkDySPNQW+OWcuGvUsc16bl6RIJ6s7qXN
MXYI1VXXOTU0v6JPmU6oZlvjS0uTwjInB71ngyxzXvt1vAuKxn80cpeM1MQ99eVU0wbUEW0I8T2c
4xfd9WQxEqvAOMkGIumMb1XdgVk05cvc3GLZx9c2Kav7NM+aHTRxFNHtS4nWlP2ERo5v5LteNDs3
N9k/ptJaZYUM4Deb0Z4s72cnjtR26jmW2mb5sXPoAc+TTbb6/I1ScHZtdOcMjWqdPyT8xuhxS/b5
e2fkCN2b9CCmiSik0HsQjfyRTeJuKIbn1hj9LZTPam319bzhrkRFFA9b5w0ocLE38DXQV6UgnR2v
XQudPudUZkdLhI9qtk+lP+3TwL62ZiRhLGIzDExq1fSFplGxYzj5Qle0WgnRP/bLTUo/coNO21iX
uTiNfZyeR9Q3X+ahXS41AbN91IzpnCjcpXm+lgpjhErEfjLmQ+DYagUAGkVxz5UZMlLdmz7ZSlK8
jB7yRajgVGXJ/GMeye3ucSJFTWCum6+gufeYQp6CYVwpWNrurKYlauDUBs2naIrVtqxwwiQOLpQu
Cn8Uyp92deO+zk5uHdg2QfTknV4zPLnjskD8oUFYYKivSWiKkdouu2MA2R+DGmLP5kvexZc2qJ+d
wUzhSHcTOXIWrejswTTF85hPXF5dV9Cz9z82dsYQUpQYjqytb8bUwPMXS1TWFn3UOWlDrFEupWLc
iiU3vtzmwpMXnSjgbKS2j2NFlpWJlSsKSf8Y44Tucf6pdZx6S1KCs2az7YhopmtLj8WAexaGh0LV
JAEU0Sn29dFpfY7WONVi8c01fBIT1F1u2ERtZNNbGdQEPOsA1Z+z9mXfXWlPLrqs/GAUT0P3RTbJ
eG4c5xW92raemL1aKTJxx+zMozd944wpn3y4/yiLB1C45BMMKDX5uCnKx+2QyG3muhRtKVKmmC4Y
ysvFLZX63+dhXvmecG+EQnOndR2dl/IeTOJC+EQHnbQjL40Vuw6GAFl+ZR1cydvPTecbvoIS9l3+
rYeteEgwo21812PIqBByC46XK5/FcwVBgfh4FrSN0YNa8EgTJ6CiQIofX01Pt8eq5XxojcG+DuI9
N9DKkiNYnjxNj0ZS7oJUpIcsT7k0Gv0B+wiZpDYMUN0Gxz4lklQMkmRswmDGKiABXvGKK3d24U5Z
6UUY145AKI7XxZ2Q3UWXNA+JTKn2Pq3jkzPQfemcj1U0krdSuswfvPYGYpsVgvE4jL91b4z3RmqB
b3Y4kUC4ewiVZM8c23arRiSMXWHsGmmh3nXCHpFWeN8TD+u55rC2kmo3DFV4cbwPOZKfFaHplEcS
pWppqg3r074wyzcqq+tsHu3ZIOK9CW+TRrUbTsZrX9MLG+gU7HWA+9vJu6sBGG89hbLZatcbdlVi
Yqwpb0P5LdV1ioztaHfsm50Trv1B2Wwn4mvqoQxLqicnvx+VNmmSG5xno7jf1gaKR6MUpKm5Gt0s
XQbDeFzik99TYC3wZmisoMHX9M3N+4BuKQqqsOSCGjnU5841Fd6z72NqCHoFIjRvN/UwL/a93Dwo
IgHC6QKKDUiucqsNimbCmfXZlQiH6skfjmk+ATokI63GMLpxU5RFJuE6xsARfcKYlpYPc2a/MZuy
V/7RrvS0K1q0/VaW0oWGBkqT4EubhPEja/MPP4loooQM+qW0hx3YrWzbWsc0IHo7LapLZRH30QPU
L1V86iKjOFpz1h5sZ7hn8t8xxSHBTUqSBUxSx3Y6p1GNXpt7kfQ0RMIfE+Iut3g5+IAzFWyHfiL+
pk9eOIk4G5uL2jZNxFt5eiRZ84pW/zXyu13UCSzdmgwBcxjv007ksDB7Y6fNSq+ngbARUnzUvgqS
GZZaTBthiNWeXZz2Zze9+VwJDCQOPcZsro8OvQNKPuRq6JNRbcW6+vAHyu0d7+YW/5Xp+wfurV3c
8D9d4gsI6P1Hgr+EwP7x3e9/e/8eFHHxenZBtbz/cGkP6bwuAPnvjACx8QKn+vkwP5/1Xz5ksGTY
m7qzNz+/6f3R2Q0ZQv/xRD9/0pflmRxYySltpKaMSE3LgpgD7/JEf7y+n49T9taFoJ4Qlf7yjt//
u23VmZop3f/1kd+//vmN7++kC9y3ZIwGYjN46ITWE4/wX8/yx1O9f3DvXyZFmaz9MiKqaPkI//hE
TYin+9SxzmlrfIgGojzckF5lKutXNPVYQUwEmohrWpp30EqH3KByGdgxJ9yaKGrYdG3L2hQDRTFn
5oeb52A0DCY7PEpH7j1TWJu4pxOmZ/UhZ4WTOISEFX+l5I8xJ8lmxRY7bkHlsszDcxlDxvc2bK9I
yc2kgQN5ZfkhVM1BO+hZXPmYD1+GvDQRmKALdlV2M81lZILZAAmuv2DXyUjQkO4lqTnFpdXGclao
r7Uzv2X4vVaqcYFdi32IlmTFEcN3d0Zp3JwC2Xg+I7JzJMnp3QCYlwYF5KronigGgbgYhYCDN4v6
CLPUDJ6YGxYOzh2UeHquxDzOFZETMjy1Dars1BE9mtS9Yha/KvPkOqEIRzhNbmNd2OexL77MLR9v
xYjLqf1tbCJ/D53uQ1/aSxAi4xqfixax6nRkYzsYdbCnkWbh5dRvDr08PRqf0OkY65hQBaQ5a4ee
LWBTM1+7abuvs27cJomzczv9GVkOlUO/i4IuRuAld2JCs5mOaB9NUb8UufetGp1pMzT62+gXQFIz
wcLtVMNKIizmkN0vWTSfkth+rnKOtzUr2WYY6mxTfcQfh1prTlaetbVtMyW3OXUPY6aibWnh4gla
BugynWt0R8G+MWseLztHUWptWk1nQBCsvFY9q+mQU24o37KOGJ/RhBvqUzPa5grq6vMYca7wamTh
ofl5xnJOI40EQrP9ojexyr9oNrWtgcRj15e4OFKkl35rb1IibhpanM3UxjsbPfiqAC/OMrYNJ8QL
bm8Ya1m4vPgmPJlz9FB3kcuMbK5AV3gvo1MBTsI4VBp5s+v1jv9lzBS2kLtVddfP4Us31yc369+K
Kb2fAUltEJx/NiflbV0rx5PQ+/7uXfPkLfbrX9SH/yplahHs/RLUwRyXgA7HEQHZeR5ilCWE6peg
jgS8Yk4yUHrUmqFLMRjhyc+YLKRWfp+bqDtSgQ0dXC4M0BKbfp9EuyCmK1yoCoyoQ/g3jmGVE/0I
5fxsFUb4ICYNzBZZf8aFUPndE0tB/Dcv3PpLhsP7C8diZTNadYE3hH954TN4AE/Toz0yCM6Ohuci
16Cdt5p8JmeKoLQN1jFm+nly58okPWnwAH/3Gv7Fh0f/w4PkihQy4JT35w8vbVLpTUmRHhFr6Ls6
B3ZnyeTIyc9a4/zEAZCPAY7gp8BoODIo8+TdzUlZf/73v0TnL6Efy2eBVJRsdss2A4uYtj+/jqzS
WrSZHx+xPUGlxg9wVD3jeZNFcOzkpwHa9b7KvWcLB+o1yAC9pTRbhloc66gzrkPYNxcO9Biag/Ea
I5hhvyI2GxQoqYNkqjLZc3AtIGSOhHsK+rG71kZnY2hmHt4azKTLPKq2VWq9ecEw4Dpv9llY+Zf3
P9Llb30+f/r3b9v+7x8/EY6OANxhBSYZM8v//3LtKjzsST8k8dGz7GI9dnW1lWGmt1bs72oieBIx
t5ehGakth/ng2oSdTyXz/Xzm2D5dSqjUxAeN4mC5xXCMRJKuhjgJwaJFAwaAxD4oe3xSmNx376/8
/8uj/1YezRX6yy9589a//cdPNMztrfj+n/+4pmX5vav6P6Vk27Rs+al/iqPD30TggHWhI0rn91cg
c+gT60m6jxd4puNarGx/EF7C3xyWOHeJXnJC2/X/ADIL5zfys0HFWI4Z/ATG/CUW+9/FZPM0XHW/
rKgEUvikh/rBcm1apv2+cP1yVTqYMotelOa5NAlQaMAY+EPrnCugv85Wd0EfQVPvne/RlDBLqjmj
B9x4kYIN0kibVG3fckb3m5l4lfFBRF4TkHjb9t2PWIu8ept9irdvgwxQZckZ4dDszEgmCP5Ls1UT
BN6imaXhIxkceHn31Lq+tjemi08ytUsyryURM+owNX2THZK4hasRBvkQfXUThYctR31on+tkyO/I
9kOvGI1Gwoy0Mki0EKaakosKw6Y6E9qHGsEMElTZYCUIbPLywMW5B/VRr3gn6JZNlZev5KIaBsSR
mCChlnCBah16WMFXCJMINN3nRm99t0kW6dZA/ghznJKYliI3aO9xgKKJht0LwxEiOZUNyR24FxtC
1tjnYdfxbFKb3TGB+F/QwsxdViA/Aft0hIOI0hyrF032ZswyeRyTgmFplIhHMXocJYm2AANDcBZS
NaIDMGlXEfEw3aiclSEYSDA2GJBZr3Be2i2pVYJkgmJOKNUdl2b6ZyBguHrMiA181dGUcjC8WPoU
jpMDNj8sYLrD/tchA53EHz84KJacJ74xrL95yZR8iMMx/2py8un2XdYQsQH/p053vYsBgI6T0796
yXIIcsIxuhVhX9EBiJzn0nI5YltkeGwb9OB0sUqCE9Y8LZ1JgXG29HIkopaJoGFdWxVO/66J/A8K
zcy4KzGDTtTyNlt2YkhJ9ritTevUtrxVDk8AnNUGFoKosXaiH8SJ1KFWSj1tYxVputojVdFWzSrq
ZMVmo5K506vUGErmcI0R/HB9WmQrI0SUA0uBvi3pM1VYMPTH10q/e0jj1DgXsYfmqrDh9K1FXc9B
vSm9AZ+sCjsO1QNTq2Avg7FxVzXOQXcbmV0R3+JaaRtfQVcwFLG9jil3PVhPUtS2JFMUW/w175F+
XI0pnvwX/IChfdANWluYR65wBMcUojwAjqDSwcS0Int1vHl497a2Zl7oUeWdaNEYnxiH6KfBd5xH
C/MNyuXUXXeZGMmQ1/GFO4DmUO+6dxYd44T3maffcpBIz0gjx/1Y2snetcf0SzN4MS1G1K+FGeA8
6kS0DYMCaFBNsw/ZAMG3GEyxAxAItE3y3jmjMkKEHEOgA+Dt3AHTNjZhakzPeevZ+zENqnPhN/5l
SgiGCxm2bGLL92hIiuLYuvH45DVxhLXN1QhRLHmIlWMfkfS4L6ZuyPhLwtS9dbPzXRSjflPo/2/C
GMRDhdf6AdmsvS4tq3yoyyHm8+gSFA8DvNsqVlROVn1UZuo8JZm5pFEqP7kG1GIEqzbevptG61NB
psMBTS9+bM2tgqcJAXeYVoeM2TGooKCMDl0aZwdEgxqamxdf4ioCONRUFuUZKyTAAVm+lpMgUp0Q
lXvPa/29amW09V0fZz9wjO2sJxBaLWlyQuG3DxkNb2D8tleHS3E/GN28E8Dr7hmkGG92qiceqqpf
hrTu7wPceruW+IgddpLhbpZIHz2JYIugeGpCNxV0W3vkjG4iiltGgDLBlNL8UZiyfGpV0d2sKeCc
4FnsTtjyCvvIQND4aNZzd+0HzIzrUWsP1EqS1feJk/sP4cCMRJOFtLEdosJiZuLbYqjDraxsseSB
0FV2TBgvtuQ2V1Y/Pc5eo0B1O0Cex0jjS9O1hjxgB2s7H4GwFOhXgs6lVCkaB9GIguU6unP5VVm2
5AoxWW5NlTwNVUtmMOaTW9Uk1Tbi93Ow05r5VJFNBG3SkBGZNHZ14jgn8FMTXcfR3QSFPV3RBeVL
9ke5D3pa2VFB8g6ZRP7XdlwIK3OTXkxHanpTtbH1bQeNX8Bky0nDBm8eLcWgpWAfNdNrfG36mqhA
LyWe3BEdOe17yeg4rAom8AHVuCy4xzyBsy7nVtrTnPeveaGDF7iBcj8F0sXOMDVXYBtoFedxeogo
3258Bj5LciklaTFVhR0Ht4ysLe8w6tnehlEA5qBt8BTZuOTNQqabEt/zzoit8tjQW9uAB+lvvq4Z
/eYaunm2hCPk7rjDi+NvpxizrlkNFtqYIboqKx522vFt4BnIbyfu6J2AA7Fv6pqsVGGSz6hb+xs6
rvbmSlyTte8ygwyqYh+YSbquYUZujGLGGRqM09HIUiA6zGCZUTrN1vHpVntaD8fEGIlhK+g2O4SD
XgzTN4+FkuFH3y+8D2Qe2ndG5KsNG6a/H0MaU0XfM5hgfkqossMiSoTZNu/ZLWo30Ui6neBHIsz4
bKVmtoOq0D4Ggabp5yqc0bQ+N9ZgNQyxZ8QCcxCDQvI8EMOhPKl5JoR2WGKsDOKvDVUMN7qk7X6O
ZLbNfcSr2ObjvRROvi1Tv9wW5qx2LgJc9JROSsEROwyjy1iehq6mfKDRvSksh2BjIK+wwIhgc6p5
yYEa6KvM+TifY3I5lw0X2bcfTggFh4qS2JuPSgKJ8WZG71C15MYPZbudyKNcF8w6drKA5jCVQCqC
tCVUW8py7SGAwh8K9jEZi2UDGasz7lT0ujHeWUh5XKWFjDf5hO6BjN1wQUr1Eggbc70aowjcd6Ue
DUOig6QBcJityjv2Ou13hsuEK2rmiDEKywwdaGPpX7qIF6KJKCpP7efMG0KUTVn3Rte/2UhzEPuy
mhw4SZMa/bWBvuNh8ICo5EGQEHoQdO3HWlU4n8a5von3aJsMvzyhdvE42rsu67qIjhA4iI2Zxrna
JZaHmmGypnG+UCPOiAUbAtCeQT7XyY7zZdsjgqlHcINeTq/HSjjEeVT/DIcaW5FbLrBbYSVo0QxC
E2hjZWALUX4gvqDvFfZcbv6fVEH779VSHHT/aymvvla1btM46f/3n7/kiP579bXUFH/6YvuOnnxQ
31v9+B13DT/6M313+c7/2//8vUr52/rmvQ/xPwMsr+lXgsveyj/hK633H/pneWP/RrXDfFFwCg7o
bpBq93veTGj+JijvQwof1zNdsdhC/wmwxDFK4UNQcEiDlNqHTsTvFlCBYzR0sYfirMdKSpfiH//8
AH7vD/278sZanuTX8sam0KddRLNIBJx4zb82jJrJmPom76yzEVmY15vqGuEiP1WOu6vG8AsXYHsy
VYWaJ+/NbYUfnHxEnZzD2SKgkK+UVQHtycMHhibioUiKT001j+f3r9wJNIsBioFQ5virKMzvpd09
VIYhLglITHKy6xwRYJSe7NGjf50UZ8oKdwXUBpBiwcFdu4XF6aNsHqdp+FznmXf2veGx4wx3Z7el
8yGSM8d7BGZgwIPpWI0IJF1x3/XG9Fj6XrrzlrnN6t3TyV4fnXs5Hd4D7IXdezcIKYUdxw8WM0eU
yWgzUxcdHhk8CfMs7E3TgGgGTgN6Iqt8ajKZrDQ70DadSnGke4bEDErEw2widfARyg+RbTwVEnWg
25kPEy6ec+oavOjmq0e675OPh2nP1EFt5EKtbGz9GjMrgsdBvYcUlJlj4bU7iqIzRxZjleedt9Ws
ME+wzA5xExBRRdWG8TwrjtHAsJtf32KHdfxboInlsiIS1gR9K6Kshrsa5Vtb9vpo9fhpgcfsahGX
3zUqiYsCoPgUzN5a4a/dD0PmMw6S5l1lR96GVnCxTgfCYMCuDBev9548M4n2NrKidY1q6q6s8nXG
1gXHUHMQToMLsutTmTjuWrlDsKv49pv0Yc3E7X1q/yCSjBF9KAW0IcPp1ry7oxnE3j28muicuPFD
AF0I09jwiCnPf3THfq89u7+JJoYK6eQB1gfXfQhzaz+4Ul6T3njNNXtM3wMpjTRzj7x5iYu+OltA
HNaJWT8yhxwxrlT9SjN/OU+Z74KN8O3jEMQdkiCcktIGnUbJdE/g4MjMSgZ7ZiOMDxyu7Xr8u7Ta
v0QpE6/EfRawJBAE7tK9+EuTkbPPmOMsa8/v4M0B4vqmiIaL00+MA1V6pcuXHPHRPPXIRI9l2n0W
IPI3aGXGlRUX0faXhszvK8J/lKq4r9Ky7/7zH7ZlL8/4S4eDVyRMSL2CgikgUN1bELe/dDgMWO01
+QAxyJdkPOZISXauW5N/UI+PKivE0RzwbXdUtOuFP1tYpvEQ1e65HSwMLE77kbmNx5ZpIawvgnuQ
gvM6LaL4dRTjBeX1qqAy+ezze2OeK+Pn8CvEKb0RBjnmAySFNXlYJMaiyd2X9EHoaLgr1Q/GesDd
11VVcvVwnBDxqHc98dyb2KtB6YQhUxGq+6NTuyiufLiwvatmHAzyOqjiQIKMf2wGyBhlfUfjHYck
iAxiVnoGQG083YSJ5DAqvtDbd9ERGf7eQ0HXilk+x6pHCZX4Z590aIzH6G+yzHKOwvKumWHFVwLe
MzwAS9RKnfTXoi2fbKakYxjrx6BdhOjmC24vcamc7sRMRtwTnr1nrJusXUkPOUTl18ua3Ml1UmXl
WsjJBGk0Pk4UvoekR7kfy1wcRTIdLcMvsMP8INW23zdSfbCWSMIgtUimc4xh04XJTZeEbCrfrM5x
LC+elOHWKT6DyiEEYizdLXKpftMX1htZp90KYa63z5T6iJoHH0CfZUc5Npu6wH9j9AP8lroHVLKo
tGFzbPVcnEWH0YIo2fbQZs7wUPpq29nlkZdUoXqp2m1Ao1ZKaki3GafLNCt7+25eqgH+HqQPQMUa
vvnhCFlNYj7pk3ltWbHY2oWPANnwL4krqzNOSCaHXXdOsoCZm5sdLZcLRPXtZz+wzL3hmdDKY4/k
w0Q1m76fOb8Z2bjhcMXcZrlHWtc4zGbLj0f645Ag5hq03PUgJLGg6ZBOl1jYMjDqkODJVR5StWHK
QN+VCHG2Z/3Me7qb/egJkR0FnUiHa2d5t3why+ZqsshgTnlJmCCIijPBkfeg8UKR7mzUenvLfmFo
5q577o61qSN/5yND81rGh3YV9tiqzAOWsPDiRv5DgtllJ0eIlEEOs6rBxHCJ3fQOggAttuBD43IN
kIcoURBFb8SjpoBq43VbW8meuEUP0OCToYxonRPIcoXFsFJYdR/dck3lW23KsCJuehroxTgtEx0V
DPtJNFu0Zs9db02PgQ+8wWAHYGqgrzqW2xIqHiHdnqID6T45EzGknPvRxTEZcuyvRgPiaZp5n1ka
PTPEeKmWTp3hlPvWgF3QYA/AoLypOctbXTPd4xUifzkrbzVs5k1km+F24bjZVglm1SP0lq2YRpnk
pO0nM34PPcBeBpxV9Va4BbyJOXVIy72wOQsgMILgEGW7ggRMqIUsClPrPsUtyIPG6Ix1lT9wJukY
M5qCHktDspyeQsrq6kM86C+iVtDjnPhetiEF+DJcTzllTnQg9o3IX0NDYF1YVp5mbl8TM6hQHRk2
LYT2ZSjDD51aynMI0PupNMRmXD6HqnXPpgSGnEFwZRRh7wEB+upTGw5y7Vr3PU4njkCTv4pV3AMj
7YNNCGdNeowjCM6+VAnqj4SW2H6sxVcGXOLmfC1mu+LMgGQF5otwrR9jWnAtIhpyu+Rb2qXeNlxu
xjKK7hOvPVglQlfMJqgFUka4yxoHa5ObQXDI6HznUk9Df9Z9esinxlhDJGpOYmxfq3GUqLPWkI7S
PSTq17qomk0bIE2ZmzIAAGjvM02RFNK/JF2Ym8wW+qSxu23rkVoQXjaihUc3cvydMsFFzJN7g1bE
xGa5I8HZYKRLqhvamlPdcaBqO7/FjKZu1VwRTNxSZi1jnZpuyKrpdbNl4/Ba/vq9sIPuVii1s3y1
mCfqW9RawX0IAfWeOrdd1zGaegFJejU46gKEqOG1YeKi/+A13ivY7mpxzmWPnjbOol6YVTFH2CpN
sBzViMdxE4CvGOw1x+bnCGz2oayLnZPP/qVB59Ck9sanpbHY7OxrpCVZVHNiABM0kjPdr2MRzIwF
MijFWvk/RkTgq6TPsMwGqXkeSue7x2oMuwNJnLAmsfZCJlnuyHdwKonWMnLLUx4HpCCp+FsWZuVD
k9GEj6rqswlu4tQ66qHyM0w9LCY3mu32OVUzeXz1ohdBVJFjEDz25iIR7AE8xQwJjdG7VSV83FQe
l0xfp8hP8NGi7Sh0de7FEgHs5G/GrKCTepji1ezH934cXjVAwaOZex1RxasFJ9izGd2VuKU2SWcH
G9z+3CYK2fTsoHMtceVhGaxvI9HJV3KlBKj78U31UDKbfgk2B4uKdVfocxr0F481bYeqUiLzysa1
OeiR2Xnf4SVgfAEx0Vw1C8PDMLgZhdG4R79tc5xsDVaIaALdJ8cHo0qXhhVfjZmBUMCv0z1bTbnp
2WKfcjs5uPNsHhp3SPcl2o6hwBjKNZZtzIG13IqnowSy+BDDSoEb5gRB9BFZOd35oSl2/WTeQeYZ
V9gAw+3sBm+5X+fbQdMqQ5iAFK/red+x+KDb1xry8bZaFth0WWpVLGtaGKRrhNxKR0vpTw6tDiwJ
0bATEDDHDolMLJkK0AdkiycqYJ0kj30ffM9y9u0M3/dzR/aEwm1yyTnScm5pv1mypq3kW7fasZ55
OfJQZul3Mtj7+8Fzj04GfkFNXrGP4+ZDR5OMAX+PeH2K+j0aq3kzLL/2dLTTGw22l2xU9YalyEzH
bVy4Ib4U41jp5k442Y/URNSdQG0xuVYF1vWHCSvcgERsBYLga+wB2cnQJjqJjXrAOXETbnih01Yv
H66Wkv5raTyydQlPW7eyNe9Nlt2DmLt8QwwK9Mok949uWHz2cwSrTeo9zEmDE63N2AEnJSCpqYZz
J2JZYu8fU9PGbSFZLCCahuSgeDZ6nnZnh7HzofPpBbbjhml0f19MLVAD1P47kDTl+f0PxijfmBnx
7UZCAdbG+pz0QL6G4ixViAaYR1jb88BsvWnXxiTA0SW8E2ZpeM0IcSDnzHOry88CEpnp/AjNM02Z
RGeKfblOiQJo5lltUk6DGxPD50q3jthGSTEdkhlnnQxsnLdRf5ej5t7VpDps/JoxCsMCuXTjeiBj
+fco8hYX9oCIPcIJ4MWJONL7ZgiI8ilMVf35/aos4ljfD2NyyUz3jsRjWtENiORucuud7U5faEwH
uGraakf6oL0bQ07etdD1rvabjzbV3XrEIwtkDyt0AC91PZSeeOOV8fL6etzEnOk3ysuKvRwwYU+5
TnazM578Zenvg64EZ1ijyrCzYxWOcPy5lJJpjNi3nOpclc6MQKnu6bpXy5U+H0Kj+BKZYXdD1qV8
jxUsOGrM31sn42jeDd4jMaNySwfyHBvh10nZkNra9LtIqy+UuOI8dY1/sJhsoWIK4KuCnJ1amW/w
ihK4nDjZ6zjjwtBugObJ9NnkuJX5d4Ajva5wvStrVS6h842rMBjbR2cYrAty0i+W5pQTi3CZFNpb
hSp6lZYjILY0BOSYRs2GJPuAFAvOVi44dri/3riqBjsnYDd4iIQfs/MQ3Y3ZMbq4rwEr220srUfE
zCfDChqCGIiEZI53zN2qenErIgPIOG9Xc+s7d9P0uhiunQeIHsFBF+T7VpN9C1uOGoVxsAzYHzgx
0OS3HD/YK5zTVyTc5i1H0LARYeMxXWNtt9V8TE0O15EXf26KoH3KevupD/ReqQaciB6xjPJh0aOv
7I0tCX6IZdmu/Fha+06IH/xW0lNTZ2j2KifZxO0R3MO4qxQkcbsj6NVNigfVyBeCiGBWDj1uXm+5
C0JvpsnAAhCCoYiyzrm4uFVXnfDPVib1rT8MZRlc8xEeSZWEzsFsje5iufa1UkRU8MLeogmYuhvZ
xV7NxPMVtmteSW4edlnD2ToW932FSSTtSAFyG25vp0gxSV1Z5/UKRitA07K/cQbILoE7kg3R3WnL
SXYAR/S9SSPH8pv8VKe0mZJSwi8va+r//Ooy3DiPUFQ2OO3ObiPcK8m4kOmX01yJPXpNj/uaRz5u
F4/KAVAmvkzO7rTAiaj0dRdezMxYjzKwzu9/zNgdhcjuosQy8YAuYlCGPrAMzYNXUtRiZP+W4fFY
MpxSGihgtt3EeBxLVZ3Hlgzfbmm7pfXS+JrDnLMCzZsQaDAFhXU0Kj2cW4In1lFAGJoBV/ecTjI9
v/+tgV0Rwf04hWATQW/UxgoKU3PhhBYcgAjepYBKH+lPYn1XxbueGCobk96Vzb8BIVNvUFuye+4V
iGZmAjqJkcS2tpfQCbu+a6B8XiK7R3E80IveCSPJzxz1s3MZsNm1Aa57C5ncqc0JOhntHm9UH8iv
s8cMlyyU4pEGqHWwNCMJeNMxgSTrtCn8nSijzxEqwktPPjUVqRduhJLBSbmUEYPfTEBebeN5zMqP
nHTVPs10hCSgOVZckjivqmjb1Km+s4q5BTa5BB7MTXHO6D3EzpQ9GhWi5BxP9doMcRGUoXUOEhs0
7dL0MibnNkxY+lTJODdVcfqMi8Y9lQAaV0Zq/h/KzrM3biXd1r+IQJHF+LVzlFrJQV8Ie9suZrKY
yV9/H/YG7pmRD2wcDCDInhmr1U0W37DWs6JXTun5MpXqxwWrifcitOe9RLrmSDALF9KQU68xeVt7
HuPJ02IdjlFfn0VJcppVczZOyYaxrn4vZ4zQsQNPomLdsTfi3Lp1fvjS07HvELEkhywChTmR63HE
J3e8/9KJTHelCoo1e6er9Gvzer9WWnSQdMNPA7XwraoyrFLLELKy3PQ8M8rY2KH1I3T7eEWdnB10
yC403OIbhq9BSJaaIXmbyViv4sGfqJc95CrwRL28EddIvxFuMaOPbdMrS9zn0KNK0465sktD7Ewd
2Bc2de3PZI7KSzxwLHm2AN1gIE7FkpPsa0ovlO+xdy6dsCZt7dg5gUL2L1ZMCReyV4KxyE/D9YgO
f6P8Fr2Z4lcyY9bKmIZJp/GbVyKFxkM9pi3b4PnB9QAPRVk4XPO5C9e2peMHdsG4iQs5XKVIqo1o
fORq85Dbqzhu1nMfPhN35F9Yr9SHjAOdp63AwzObP6FdA9QcIOyzpIrWWW8aaB3lpkiC/JyNxB7a
Fp6iIWu98/2LXVrtfh6GFwcBw7kfMCz1+QgCaylAfAOxjsJZ3jREg0gTAN8Mqam0HEWQhMg2SFY4
LywmMTiB53n4WQXF8+jpM4wpHNxx+U1B/qZ6AONq8YTCrOR3uEcPDUMPmGnSPxoOsx+REDDYz328
s6WjDyG+TfZFn5BnvNWVYIEJL6TIr5CX+pVjJuohZ+F/dQy0LCNedh4ZCD0nTlCdNv5tZsVGves/
dV5AApI3p5cAra7jx/Ks6+qxjpwS4XnzBZcD93cwXF08p2u8T/bRWTJsnPKVVfPu3khCPqVv7PIv
SPdmBD80t0ZeHny7LaAJ8Os3SxwtoZLfQAn9LJEy7oLmszHOq9l1AeHL+BoqoXcEBcyrPCMUIknc
eT+XhrtGIBQdMNfHqgm2fMjGWhInWxlCXkqjf2rJWbo6qvgSxcZA5Rl8c5YWDxREtpTSY9ED0Y1z
NgrJdgndCnnKn4pz4wzMFBJ6dVtbzJtCLlrEKwQJMM7uWNXsOGiaXcYxjqK9xT0TO9nacyxA8b62
dn4FwmTIjC2ukOmNrIIVPgvUwqUUr8qp1KqpioYJTcmWc/n8Kd0m7MNzwCa8+mz0Lbt3a6YVyvpk
Z7o1dbP8NBHkgcM8e+iZgl4CTK+BUotZlPXCNLFPrrJGXqcCrks32HucKzZNBU1+neIxbMyGdB6C
/1KelY/RtB1SaNu8j/JIJTjeQGtuKqNewn7clrXr9GuwXH1tOJmazi93JpPOfa8Mhb5/cE6IKre2
D6CCWVKyASvHqdB5HJXSX3U1KV4GLlBmBP2i52JQWcXy1R1oZ8bKKzYJYIe16jwN4QCcPboZ2oQB
h3/OpC5NapSqvLgl8lgEPeaVgndBMcWk0olPWxR46jj08oufivmhtt1n6Ag18zz1CUI9KYNWAFsK
GNOmLVt1sJvwR5r0G/phnlkirw/kvITrwNGgOTDqNSuG7QYLYI/nrst4yWcy/AsDqL4YmTJeOpY7
bgkb+T5M6UL9hbXHczWm/RaWEGpS2Lysn6315BbJKf/kRkzDFe/SStaUVrZb/pA1WuQJl04n6S4K
4BEnR+PuNKPqANeEbsArBMI88nDy0ryhXYo2bu5T/sf2PhuR+nkuYxvXZr7D/L3b5jpqYMIAbTbc
93RoANmVnDuD5RVP/aB3qnJOVF42ZIKk34oe8Pz91SemTdAQ5PhV+Q0Z7fAetM4rykFURyyikvAq
p754ErPadD5GUpnqgDbTBItjDTjTg2LYFhm5V30PDCC2XtuKWARlt/F57BrkYTDdT1ynX0bGWTFT
0PvkXnJde7bWD7KNn//FQM2sIlra3KC0CH6Pw+BTH/gPdTrTO4QVB2g9GOcO3tb6PpHoJGe4l1Bt
AVAYVmhh6sPA/kupz8jCgCkKgs59G50iFosZG3QQH1BehqcAeCTEeppK241eiJLwcf5JRRsDV5/I
l+ilmWwC7MBAoTKoqrO3fHFiNChCtft70RJZ4xNMKWMXZGihLS6d1vTnnqlRm++U2SS8bl+fE6zo
y0wAd2rgpkeHP6JDyy9geoFiucYnF9nhqq2xtJnBIBDmBLsu4qhuW/MJQn20aeQv32jlofD6d6lq
n2mGTfekvRnlo7UY6pR3Zkx6Cwl4O40pMIPGQskBWf00J+47dAUc/2WVMD0Yw6dmiD/z/P9e6jZ4
STm52JcQIGNTUZKAZjdrpjbZ65JEYLQJATRJsYyPAmtfsTddVZIXWnu9/BzN7T9pQ/NNVWSerATg
mV3nI5EYmHAC/Ce53wHiac2G57hLIFg9oXYYy/x1FvlJW9C0WyMGADl27H9DsLlpVTpvlECH3oMP
OvR9uAWMG16TrmY+YyHG6wiR6AJ/fm1I7cmTgLVB4PWHAY3vrU3ydzQNSN6F9artH42P6slTnrjN
ib4EYGJ22orxp5XYMIDQmBc5t2+uUyyBxXiSe3OQZ9Mq34TP5QwanY1mB5FfjfMXBG1ospwvskxd
HqlDxboWfAAcO4tWnAIl6JGDsgw8CZzmCXNNacFaKlvWkWxpL3Ng35TLW42fffw86PBXmJLfhuyV
CLZ+3AmO0i9FZT3j3g5YalcRCXU8WPiIjH0MXgftWk+J4ly4O8xrEhMuFIZtuosIITnOMVwGYlvW
qiBFZVQBPPBeqN2c+tUuGacJP1/0xWgn+Gm9RudCjNu/uel95tUM4zglg5YK00VNtxtDXX2tusw/
B+E8bO7/Lc9M9qLE4GIghrBa4tRh+biuZvoJu1sNvpweu5wmLenKvXamGxLm/gjdz7r2pK5hyRpu
3Ifxnlt9zVpMQFRxurcw+gYBuF1bZmgfQ5+hCT1RvWGFVV1tZ2JOHVDLdwVWew+J6Wen/DFFCi+Y
UTIED8lXiGIdnVUXgVdM8vE8DnSMhvafaN8YwrICnOuJQId8tq+A6XcZ0WITjhAiDmxPkJpU55dp
MlNWNhMH15xQkOi6eRzyXF6E+ctanNrLWjtNqPCDtHsN27h+8YfPkFlv8HxYbXKMEPPo/9NnLdNv
iOorfL/ty4gH6Mww52ZM84+hK9pnJbcM8IONY2tSF5dc3d5Mfo0cVJtay2+FJV5d5QYrB1bxbjPa
6GOnBTUwKfwZ7SgfbRTGLaEFe0ibj4nTvdhWf0xoPrZ9hwIcQyzzJgOXPuqtyDAhFXW0EhrtWmkg
RqS35b1sdqZxAE/oncaG2wfv7Jn+hpg1hNngacikQ8q8B5xQh/2TlyYtEoCEV9LnP0xhKnYP62WV
4przsDPJm9mYuXhvDUpzlu8+gWITNz1hDqvayIjFrCCR0JDEWfVuVLHFLUPpYqfrpHIQTQ76IvI0
vEaRi7l0+U4pg9CgITi27ghEhXSF/oC+48ug/LeBAJ+VQyLb2tWRYrXPl/t39y/G3BCzaRmHAnfW
gypyIn7a6Aee8VTgq9fRA5LnY1P2EwKV5e+65e8GzHn71uY5wbY1wVKH72woPXzrkgrs4f5FWFLt
OvQ4//5dSCbXrm7ZkHj2mDxgpU8eKP3nowJ+mo5F8vA/f3//zhSlS01Qk5Lp7URsME7pKp9oZNKw
7MCnQyv1Tx7kHLEa7AA1ZIrPFBxFQorajn/fW6u+A5HKQHiDuh7Lc5eKUxDAGZuIXjDNlNgYkRGk
k5Kt7Rflxpp1vTUDil8RAzY3fHz+wsJ9hG2xv6B83ZgieHbJ5VhPNkwNyMnrEFXpjln8LeedXRsc
go2fPcQFEzIZuu/oorHqlfFbKapfxRB/kkN0oPM/MU8muSOYaJ41o5x2kvtaxozfa/tsjqxWcklW
RtkCDsxZTw8/iuKr6/bfTJZ/HaaDw6D3lgmzD0pBZjqs1eAs1sq9BBPDYno7qja3I/+lUM8Ne9SU
qAzQIcBlZiZnK0RvjbcgZV10GgZQ5AiRY5mKb8UYNKvovTO/e+yL6KTsUzmM3rbQgq1Nr2A7JOmD
tAp/bfcuxOYuW1jnDpx2+CersT/Ydjk+IsFetPtfZzM7TR6cq9kERRf53lPmZqx4K5Sdc7+jbcXt
sKoFszWALayjwbKRtgALY5lER073hMsjgkgZwuODcWgcxmyMPkun8tCtUB8kFI3wVJnjtdkFG3e9
aBi+LtAUMRXNArZGZctuLsbY7zf8myJbusLmkAJ5JVLxe9ajLU0c0M39XLQAjkHYelteh7ORZoro
frqNwfd0DPKVKslomcrSJWXHNdcYhxnb7NhaUQ/nHgjSrqH1XX6LWv6Yh/CNOm9eWb3zEpAsHs/x
j5GsDG+5L2oId0mMX8quvH/mWNurkijtfeQPz1mVPpR5+MTuWK+tFvOlSEe9c2tiORDNsvigObP9
aY38Ztpq7bz6rIkCr2XEE5mk50TOzyD9gbKcrSlEN+Z0eKiZHccbp3QPucI2IMNi71ZFu56GptyK
rj3xv34Zet2sjU6frWQKVg0wM/ou+yWyYtL2sApsqwQ3rCVsxmn1Z8IxobMP0NkM/dPxxIGyfWel
gsCBNj1ywjOMj3ZWUfAJFPCk8lk/W7Wjd/ns7PyQRZI00HV7AxsF5VXMf9uV6lW1pc/8YY7y1tVM
H+2w2Mgiwg/rtAiv4p8eeCq/iTtydMh18qCvYnhQmzYULQ/JmuCr4rFhwCNdLPbZ3Y2aineWkl95
X+PqUY4GF7jLRVW2ZIgJIgjANWzZWvOMKRmjVM0Svgn/qTT4fBZP9rYLC1YD4IaitjnQcxZs2RyW
MBVD+xR69FwMh9IoiTWYklvjLj0pSSPrSgfBZhGH9gAISFCTTf3iWpTNDWCJxCYXmPS6VEAAK5oO
T2uOMCnjcTjAU6crh4I38qhQnr6oOk63ek4AgzFswl+ca9fcRFzOMfKmbeJXa9NIn0ofWg/paQDH
jQBGEGudaUFRqL5gV1Yw38LD9cA6FGaKOevV4EJ+GALxvc1INjA1pT0Z2CyEBUiH6gdWWglYiqH9
7ILlysO3EjNIljNLqc0aG3OfvHQmKESil0v7n1xlbFembyibvqWcaBi7CSaNENRkDXnCQyje9cTI
hwnGSo/yUzfg9fZe884kcqfYhQT+HDyvvZY5q1rIcFdpT+T3mYSqLvWmjZ74GGMKsGaKeOEPKU7/
9xpeL7i6yOftaV4It1EI2VFSkhB0cmI+VBeus03eBo3d5yRJv+PIBAzLYVxgngjiIdoLP3idxrOW
4VeLk2jTso7a+aP9LBjXRz7DZdun843TL2CEo62qrH+qUn3quOsSnHKEDI0U6uX8ngf5Tw9x9r4q
z2HvH1VVf83dbuHz9KwaZkK+JaPTyGIYUY+bLm+dXW/0N7PJI9r4ML6CJCC4ErJ0BlGa5qO8MC/9
gTrgXZX9cIRi9qufg59Q0MytzozdUPti9Wd52qJ0/SBO8zzJf8zAw9WHsee/xWkaN4GfZADYO2Tw
8eR/rnDbrdGMEoEzKLm3CNJkLGGRsY61Ks3GgT3hNaXR33SYqbZ26pKKzR22V1RHf3lxJLH89uIc
B12vi8gXwy4Gxf9UztkhRrCIXQIZk7481sv4yw3QkHuRvWVEzzw/C65QyeNlopWtex/rHQav3GUx
a5jUZcMc0qLk5qXtUKJa0/NfXiDq4t9eoOvx8uB7cxSKD9I+KABu1wQqPNm0eSj3a6qJIgJaExt7
zQsHdAjTdMREx+Z/QN/krqUly4c/v4zfNMa253lCmHyOJoZO+8NnaGL6MxTSwxNqGpYUc0ryr7sp
c+e9JKGRWS4fZhUhJimz7C/yxuWf/m9tI7EgPp+ML4WJWPqD2lKrwKtQB7snuaykG9aFSYzdyBmC
DKQSvzHIxgGFDJGAf/6dP7qZLd8Gasb5yZUrQA/5i+H9P1SVpl8mZZHlDiuoWD8i+zoRPLEJwsY8
ALPaT0POsdUQhDH7v0oPO4Zv36Z7tZcTrhUa8a8cnjJZJz3zt2LECT935ywB9u5AIyVq0WXcLP4m
T/3oPV9eNr5Z4ePusblkPspTp5yRT0BlfJJdzXzFAOWyKAhKlg6bVNr9DQMTm4Ia+xdoeKnXUE2z
CwLcGgVoP+1QJSaDVV5Uys7daNtV3TXTIbXqp6qt2nMnqm1Xo9/zpLFnb4yIfP6RD363x9jOwoHV
xCpHcHGprAitnOdie2gS1BOJtWc1faXwNl///En9fnX6DhgjtHpYzlkyfvigysLWgnfaPXXMjVcN
N/BKYNzRffelkVSCcc0A2PSSz7Wbit2ff/bvpxs/2zOhqLjsPpEE//dFkoWEs5Fo455MQG4kVTY7
RJrdtvKAUC1j0z//tN+PK9+BNO472FlJfvp4lroQNjVqSQDUlvFzKKs3NN4g25jup2b+a6zCn3/+
edZyvHy4+7D+yoXpwGXFTOC/f71U55rJR+mcCAbxtjEALkrivdkQal12y7BjWRHEJWN/ZTxXVV0g
85I8bUufIeCyHtW1ZxOzWEG4XNRkVQC3U9JVAeAk0djeLaC4uVXOo2r0iRo6+MvxYf1+gPquw/HF
G2ZLvvvwARUx7ueBbNZTlJBLzcyi2CdNfTM7X51GXEwH0zS+SBZhLviPM4IqKMk5LBtwCqyIfRQi
Fcl9IZjLzJ4C1hnu1TeqTxj21OtcvIWOnvd/ftP/l8uZzDBWu7ztPO8/vucBLlUxg0s4MWpgwO+w
7XAgUx1QAB7NsDQ3xWJ0YBSucvFvTNy/9prbvx/sf2rJFxv/x8+bK9mDXsFZa7sfn4cew1t+NtnB
4+Ie0MWMbdlHuYMF7GxKtvkhbqSr2frVyk5adl2LprYeoYqi8ev/crXfnfkfrj4MMhzDtnCIY5LL
q/2PExigXiEJHDVPmas5rxb10Lxofm5cf9F+rt7oyrnhqA8ND5rxnz8G7/dbO8Cl4yCo81jY/H6s
sOvyRRGJUyXEV2aCFcoROX1x/H0us2eizOWDdDAm5uGywhGJQousWJJE7rsXW4cwM8zvNby2uSud
x17ColG4xAluxE0L/84FBxezuHwcbfM2R5QYVWifVNCZ57TX/clxIIJaGCtbp3AXrvRM49+aDwrc
p2TOslqYDLtc1zz9JmJC4jILiKvMn3vZHjqies4sJZajwcFLD+iW4Fa7QjVrTlAM3chC+tVQpge1
ybPMLN4ToZ6t2W92ScCicDDDg2rXJOKZ2HgJKCAJw90Po64IVyZ+SfbT+zjIg5GgSjLy9Lk2KNwo
ai9NP8zsxQKWnQ0dVdKJeUW6sn+B5P7SqvTWNZFJdwbz8s8f2P/ywA4ERigS96RFA3E/zP7jcili
useJRKuTGmBFYzbeozT4nkSN/9S34gwl51ynsJW7xKSRaZx2RbjpazeGzlHMNctlRrC4vFet1UHB
NQfmBGgZWZZU9bHTzhteXmOFQ8H6ywt3fr/jA+FxylIeA7nHh/vf17nKemQr1ICnu0zUQWMyG9Mv
+D3O9zyv331jOmWZ411TYjSwPmXspIvu1gZw5ekezFckNDn1F2dWLC5hFq+ZPkvUg/W4Ztkpj6kq
mSsmhLZiBujZ8u2JEMJyVLFraFhrmcEXmQzI600jt8+SWKo1CCx1Msfqdq+scPAHl/yGWIGDMRgJ
TbUWbBa75TORd08jrvlNVv9Th4ieodnHbAo5Mg+aCV49TMHOeIdcsUSYx5IICbZlM9W95B1+zCGP
rmrcYIeyReeFRf/rn68K83e7TgBGBHccByo3sfXhESaI25t7n0dY5h+glEUPjdfqLXI2/EUBicuq
zTEcL6rRtLTLU6Y9E+QFoog0qNS+Tv9yupu/PVJdybtvm1iIONvsj69Hxw2Ly3qaT3y8w9GDNg1J
ZzsSbfIAYBrZ/1PaFmQqVugeR1HtohmleuGxeIujsrl0sRn9pdL9/dTnJeFqksIlkIJK6sNb5M8W
mmyGhycriiUyU3fFjJ6FIfuGNDIZz1jI6zxXTFfm/dPRzUgKF711JslVrv/ycf1W7y+vBa2xKeRS
vDofzvwcdw7ALpIYHWXiC8SdQBKs3sesAVeEE8yUq4S7Kfaem9Y1zI3X8dqMAeZJSvDdpPMbe/2Q
/09nbzTdLs1knJxherz/5YX+/nRyKSiWpgRzEw3Cx9Ysk1E8QgAbTkYNdR7vJG5wJS6oY3G2s3Y8
MIDFZo7m/zFccG/BXpfc2kGcRxcjfpYzJpTBc94itYRWkFy0qms/v2QTORS7EaHvc6XHHNKx9dAG
bfXCCZGT0AlGqRyqrdVxDJdpQx6AndbbuQy+hkX7U8zIP8tJhjtDtDk6q6oINsRFotpO4JbfhdWR
XvjQvoOy0G3IZGh/2o3nHB0tQZJOpDO1loZph1no7ESMtlGm7ezOB/nQQGnrTa84MCyQyIPcYDeD
6t4QbD89ck8XTCWHE7PREHmj4a9L24HXL1kL379U7dTu+qm09/cGpGShh/pVtpcZtyTukAIa14QE
ARRD51lv5kQ5n6TqLbeqr1lDi6vibEtgCGlqof+rBu9w6uXsr5m9XFXkEFjYdcHj/RBNGBqehd+/
TBp2WznjjYBRg9LqEpvGc0N4yF6NaClg8V9V9ZmFf4LngGwlt54O9046DutfY4GCPQnIYKt4EhCQ
oswHM4t5xuUwM2xn/EvN8fvF75h0+viNA0eK35rduMAhg5qrORG4Q7dWr+81dEVWBh7gHaGK7EWm
//vd75jc9vDKWFJ48mO92Sphtf0YEWyWprjnS/uadX1wTgiEOya9G29mX+7bNmZKgyorx8zzr17B
IRvj8uebyvrQ4NiU6Z5v8STEDOaI3+6pAuuHqWvHZjVtvJJxUFy4iXgEOwxskf3usW/YRzcKr4bd
kRCGX2OGiX50iKcmicjYRfXAqgxmWhwX3ylEGBzDU6wQOo5GTu0UsMqfoyfJ+o+EFrjqM9liTtps
y3G0/nbS++Zvvw5nvHRdye9igSBylmfTf1Qkdsam0ka0fYpGTTqZEZmnGQrRKW8S5tr3P2NZNE/3
71KgiU01Aa/zwvkEdoQ96v1bP0TytMr8HNiwND6NYzqf7l9iqngk7iOFZ00UwfL3jlEyPGR0sVK6
nU/WmLJQaNuDRAjHEoQUUnBCVvjYkU+mZ5YpiStPsZMYOVkF4///VqBMMRSDZ5zj8kS847R13OZX
HgDSjkuSzpyG7Nw6X9CK+VhGKxn2yJYymR9sJz0kRmWc+sQOTwRT9qFf8WsDXVy1y7cTZiEWEqdi
+XL/LmhiGkpRCL7iTqZYleKJCEXMMnXy0gKCQ42t1YFeNDuMrr23yIDK9Ri96I6HFqcYijn9moO0
dLTBUyCy5r0XvUU5+Yqexs7GLgG9uOGCaq+j17sz81/7FXpBLHekATngTI7dxFqmymx9M+JvZluf
Qpnrh9mOKMDreNxJbFogrEpFHEIK0AEticVy4zmB0/FaRDCY0bJswVCyKshYsJpgAM8BnqB9xim9
nnLfv3jE0zF7DncVoaj38gzu/s2GebOqlvyezG6jw0KXvr9KduDXgt37sYvreC28wnlpUyveBClX
A+0Lm3kkQhsw6+3FkGV3IVYBfbALgrwHZLOu2yX5puhvYajFa6JEsFdoh2s7CF/w/K9TvdDjDU38
adxUAGLBrqL2s68Ek2WPOkEwW6YosNzBdY93uw6PLWOlBlZXRt0jpmgL7O0TdnncWgeuQbUaiwjx
qjSKfTTW9AsN7XTgqHLXNP/gnT200IJfB0jFq1QrkrJaRvJT6eQXVC6L2omAwRTlmcJHsW8Rue5x
bpmruKV/IjyZ3WPoviIYs7YJ6pp9meOHTJcEXz822P+oT8yIHrFaMYYy7YOfRebRyu2DotlHow6A
pg3r0xQPa1YfaaHNL0XufLKL/IvfKISlXYSvFFf80erqndF7zkEqEyufIhVbYPGvIlx9dW99RjhL
7QzcfjvUoMFhxw780KSrxxsvc9W62OP/nVAKEjx8v34uNSp1jGTPd2PqtMhyRx28Wui7WMIwy4Q6
ChN67B5LkzyTwkgKAtCQV/VZ/BklrN73PpfR3V1MFEx7s2EJrY3Yjf+po29CzS6pzuaSr42+bxIZ
4KgE8rfFXQee2uN6na2nGWXM64BGfJXC4kScxB8zDfg70ianrXDRjTBd8LoBUUskxxvhOyxB+qTZ
5bFPyJEWBOgaxUGSrsS+GPPiiOFvC6Y9woUdymf0Avz4uX6ZrIyAB0dsyRHF7OX6JIXy5F37JMAF
5dGe3OoFMoMC6KI7lifwqOXMhrWAVXzosd5uyCXJBJZTBATZwVYlqeaDWh69k0JsK5BA1tGFYUl0
tBNOoUZwQxSyAx0n02bTohrZ9CywrmCzGOZ41E+DzwPfY0MdlBKFHs6C80DEys8KHvcZbV91EXG8
KFMwnGQIKy9B8USn0l4Y9WZbBpBEVnqJ3PmlDYLfKNXR7xuqTFfpV+paAsEK+4mKCctK0FyLtjPB
1cPnTfUzxh2o3nXHGdM0c7bpWxIEQnsczvz+0cktoLwKn7Bsp5huKKgiroB51Q8eORF25N8g8ZuP
FTeTpp1dK8SYpxgf/DLAHU69Ni6Jj59YsSTrxJeyGpnJFcNrCkWfJ+U0bdpKPSIg9l/S9B8eDGxY
G+mf2pyuh05SKwvbJmJegrwwWfRhjxDqFoxm88pY3twJPUHiiYrsNIKkz8fTlMYe1pL2WzYV9T7O
Sc5UFay6GlnSuSz954bwXt7Sb1GnjgE+mVNKGs1+Qvy+i1lrr0gtViun7vO3PH3rGgmX11LnGDX5
oe+rE1vG5Gw4POLqgDySqKjQNXo2ZWXFkfJspGpXGeg/TCLey1Z4u7EW4ATT5MkuGPW1FTd+WRWg
nQSetA6F+THOC3FUU/7GI5+DCo0q77Zg0Bc0HYYk9G1rauIAC9LYb4iTTvaK5JZRlcSbsk1NKlRE
tt+cKzy4pLsFe0NX3M3CeQgS+StVLig+4kTRBeCSdkZnG6OaKhT7boSzAI5yymVNRmRhv4d6gnjc
Odau9R3q5ix9RHXPx5BUgkRTx2YDPOD8MvYqwyiAW2x+YCXJoE2QjWTiJl7CRoB84XjdhzMJ7VkA
hLkWV6sT8oG2Ba0afJrHoZY4+ZG1ok2yIJQxs9+Pbb0pPcu/IKDrtuWSPYp0SxChwlvfZtOu1KDI
HOLa1t3yT7MUjtcE32HaK3ufm2N8GTiFtgRgosgt6xdtqYS01G5EPHGzHQmimaMy95oCgnJZ7Ie+
HdZz7WI46VMsPmHnr3UozC3vZLJ1PNB40dQslpH40sYDqrx5TL6J4JObPthx53114W00js7wa5X2
KhmH/gWVGlleTIyJK2PNEjnfcg+YJTKi6BgY7VaHhn3NCxumXV/faCl/WLE++OTaEKmzsSmlaIzG
H8g5cB/mzRNUW9JkStM52J33QBLmg8WM+9GCtj3ZBCFkKrtYjQgOVp2DApRIbRX2RACGg7mnRNt2
8eweGswTxCkuxDObriOy47U7MWZoG4Kic+Ee81Sbm1LbL/e1TNdKuHxGTY4aiD0pUHC0vXtpC30G
Arccreh2SFQvE7s+WmnHOjlUGK371kaYN4wHyU8x82o4u0W5j1VkXpzeJXwj+6HbJHgIkQVJBjz7
dq5vepQpvwbY+DKcu1NshptoPhdTUD2gL0NSbFfGkc0zkBdB0HbK2xEDaWAUBEFgSp7LwI+uDvYJ
czL9i67djT9LZ1OHw7e7s7wlgtPXZE3Vc3PRfuuvQG49JEHbru/LkLaSxqrr043WQOZHpK3bMWZG
VDKI3rLPR9MqhiNhXxG0O/OpYjqSdP8IZ0dq3pNdh8ExRlOyisIKzrfAcG+TlLFyK6zvw2JhxCGK
T7iWLOqi70iLxwNc1xuK1mIzJaR7hG4Xnmjy0MljjV6bS7B3iD1zH1vOtziU8urMzWJUSo6WyEiL
GcgflD6E9hzzgofXJxZFe6499yVYEt3sxDiFOclCbkkHmlbDSyEbce5stWGJOq3byS4YFjcHE9uv
RWn+zGzvNZ8scc5m9CpDmB6zOHNYb/f9dvJk9ICcZDfM2JsBlHgXswMnNg8gMJk/EmTZcvoyFsxp
mJ2ba8SfOMbr08Dw6HHmYSyRtx5JPuYAadOHbnaCR0YnboyAMmYjiMCStZ9u+nemf9WT+3QHnKjU
G2/3OhTR9C4LJBHskS85xpF0G7qttwZ3/saoZ4G6UKEp7Lg4ZxL87LY7IvJooCf6/ZMRDEcxKnFt
O6NBCe9AGXLcdF9E3mMi7Hpv5BmmmRnhHcwChCpN/N3r0/k4Dh2O1SB/rs2UB1puvAhlV/tEklHu
2QniE2fADB6Hx2DU1XMxA0owDXd5cqpDWPGzxj793MvmRefjJ9ccwmemReihqtR67DFZMx4CMDMl
DWI+MhIPTUrXgrcJa14/n+NGzI9WB3igzgfjfZLZI06kzjW8X2GU8NvW4hv9sLGprfYSk7Oe6Jkp
aJuaxzol4UvYXBvAqUn1MI5NhfOod5vhIvGHHlztf4cOYOEcO+uWLdkcTvkpLYnEtiEfY9yA7lQ1
kmapAU6AeJR1Kuailaun4QTH50071jYKquIJNXZ5jCN/ZBXQPfky974N3GDBjC2oy5ripBBHPlek
GNecJseYOLLVOHYJBvVweWbQao15dErsLy5Q2GpVNEiSq6YyNy2StVNT6fgY5dNN6bnc2fYcfiHg
ZRWNLhF8SX9Tvc09lzTywZt5KtdIv6c4sm6htB8DZ8QDMsjsQioE1I4sePUlHkfkfddO20SGTfWT
A2Twqe9RRPbVTLII/cP9uh3QhK+HGoZLQ5zNvvPk+DwOtfmQdDL4xNMn2DoTeniMPrupAkjQo4/d
EFNSb4JhOs4GfR4d9ic7GOyzkQsMlsIq9nwyn8e6cNjRcdqGCdDHAHVoUefq6f+xdybLjSNbtv2X
mqMMfTOoCUiAJEj1vSYwKRr0feNwfH0tMPLdzHdrUPbmz9IMJlGRoiIEuB8/Z++1N6RM2yOOlyRj
AWgylicCjVhDivlolxi7aRu6T6X7Ea8WABTNexLgV/5wRXisezKgMrb1bVww6dieuNswLzYxY0Ty
69IBhGxO0rZP4wzNVb2cKnVkn+xNEDXzvIADmINmoh4oOwPARVmsRA8L6AZlY17YaiR8CB0BUlv/
ppXhBUxV9N3QV9NO0Rd5UjVcEfFiGWGOSO/GgIaOmKc4VwybTqMzXvQl7aKFIYtr9fd8O8S/uUTC
XBTtYfSQaizqqBx6KUkJitWnmhnAWdKQvra31iH9Uc/McD2cr341xfkFizVLs24/M4J/FrW87RVc
XSYVnKyHHMejhVF0SPtj0+P11A5KSVrouLGMhtx6zTI8ON1QDkG8uZqw6g93bTcPhzrx8Flp7pmF
ZD7gr3ZDnebXHrj0lz5OBkgyUlGXEuUOGPhtDaul8qIiX04sTga2VEnn1G8Zli0fpYUFBexpWdqU
tktgxwJ5e0L+MXaM4VaMYxFpYxxVJNWd3a74TsZOOZTJgqPDZArWGMzDroikEf1sgGwr9SEl7zJa
ULcwccLaGvoH0oaRS+QEVKSepNRGl+VmMzFiFd5PnbmLnS3lHkDKeJ6T0YjAp9Iwa6wpohzOLlZ1
bmPSppYuFSEmAMD2jEqQgIM5sRmyWin/hjUqqh19C+xmizhNTm8fs3i5TRBcHglp+e300roBXXyR
Lr6IwcSTQhygOKbIMveqYnyaKI4DmxMFh6Z53c38+x2d/lW4LA26wbY+CfF4BUFRG6k8+J6vQWa7
YiaQmmu3sQS736X9jWJNzx2qxd0wEtnWEoPOgT2bgjnRyhtayLEgHVtYC/kDyHpbEGATyroAxW8B
Vcvuz06u32nCHR45n3N7bgbZKiPxtorcwjPv8OWem6lcEN2ayT39+/2ce13gJIm6Hx1klVJJu0vf
tdOu7Ls7DdT02xSiKfdbNenvBoToJq41Z16HW2eyzsmc8psHDxHGVvMpev7g1XpoCVCZy1TfFViF
AIyivuxwVfiFO752k/E8Y0PGZiSBnZjknsVgwmAQ7Vj5vyslxYNW6t2N4D1PnrBelcb7pFbxO9Mt
D9hqKXNpahzKvsZAU+Y33UCE5HbK7Gv5p1FatrZxqh0tHDRGr6vF3qVuXUtvLm87PaXgncqn2Pil
AePCHt5JyirrCC1cf3PjLyiK38mCZ8Z0gKymOlF5pcaxfwG9H2Cz1PbxMCYhzrZjgjumWCEXmzPs
mNRLb3AO/jQnCjkAqGiFtc4ivgRHEIJp3Gr6c2HQEtO0yf65gmT9VFYjuWnSmtOOqz17pe0Pif1h
zNZ8p2flqVed8px31WPSc/AC3g33JV4ehDQVFFhkeY0FEedD1rqnbNTPw5TIYBCG9TVrmRUo0jrZ
BQBtzqIXbvnGHpYT6gR9r2R4jK8VXMPqqmVMLzJUx/yVPARtQBiduUZTMiaHVXV+pxr9KFyZGL0n
ZAFC8qwOKFZTh/NrI1h2vMF4H7jX/TSR48lY5wVnlVIHnioDlgli+kZx1iUj0Fnrbv+AIDcBGfCn
ZZ/HKhm4Bl2JJTeJ7CGsJYwl9+Y8oTOuSUen1CJQL3/y7M1eOSAcRO1LzLOp7NG/tTtDiUcq59jG
MJPf4BoTfhKvNegdLELruvxybOB8q5p7dASXdPMKbgv68LPNs/4ISwTr+bx+Kwe4PDh+vFuhTyKy
hS52i0FA+RXfBVUAdtKCbD/RyWIVOs3aq2iSQXER2TQv/cIC6GIly8F0iN2IOda5dTscTEHZ7ZUc
p9iC7Bk9b42x3B+JItCTpo7msfiaRju7oZTv/N422Luom05pMz6I0TNOxuCwpUj12jSlk7e9pvby
olVasjeseg4TMX8Isx9DMZb1rihsep+O0wNaFxz0ls2iMootjnwgnG3b8acRkkTTzGHPaasz8IVx
T2JDBWq3lJV4twf9lJEcOjvqLSZa1VraU70wMpMAh4Cu7ICbLvdIPIl/6pmUqvCHJ904xSyyk2sP
51VVH1aCVm5FDyBkIv8m0IXg2eEg6m6HnXKMv3sBNcHtJ+7mDsiGaw2Nr3oij0zQX7vVtQ/lNkxU
8eZxjBLI6YlVYX5inFrsQf4KMeMYrxirtLj75GuYX/QpGLNMuwyiu9XFYp8UiQGcXvq9FzV3O4gt
Nt2ilu4UTpdTXqjDftBadw9K/6kt9eGx7HPzVJkjrUSluu9B41vmg1VsmZPND9Ut3aCdze7gIk6g
UeHCUR8t7RkA+XQiVGtp+ua+JBkb2BxuvpgNAYP5CUmzfNyS8exCupt+I7uB9N651tmeSm3P8nHv
2BJcgOiSnZ6zRBOEa1+oRGd5Rw95b/QwPHJopw9oVhnSdbb0LVsMPI2FvDNwuWEcbksfH6TxoLgs
tqY+uMcYyMyunXA0cla2GEVsd24HFQar73QAfgqgixgFBuGDuWvYcvFhizSoFt0JC21iX1N02tVe
Zn8I+dMlmIJSKeaIqS/lrdpXX7FXf04WTRNZPhNJoL/oBM1ctzawHu1Zt+afnPnTPaapipnFmt6x
W+1NW68vA6CSkPRi3aetDVMhMR97ywpWFs6nhsVIpm5kUTSF6WJ+t53MXtEbvLtaG4D57X9Z9DuT
4sWtXeMyTWp6Y7Iga2jKLvrE+MCl3XK06vWXyJoUawOZ9Ki4zdc4/uBE9FzRMXpsEsL7srS4G6eS
qO0uk+GaphhMRUbWegKetaadruSxfOpblcdnlBYe727y41hYIO/oSaV2Mjzg8XrVKYFujPai6GR6
EKBWT5EkvIJpUPdaWNOw74q++3A3K0Is2uWu6xr1QWj1O3669l42w+96iyzSRV5CcVect1USdMu6
pNw2Eu9HIVYz1Dl6HYeJPLTGUIbbZLmfoCCRaVnGe8PJEQXTYttBIGGtsjdQgUXIyaVHPR3F2UoD
UOrRikUGPw8y2RNKThpdHnHDqV4/iXx5ixtlCVMQupdYE2dja43YkkzGGc/vvmqIFUZHJ291lrK9
shD45k3ypSBf/n6WfGPf5EfrOkG1W44MoadufkqxbB5JX+bh2D4l4nJ6Ur2TaZeElRMr2TiN9pKQ
s+ToRA/3TFdIGc1bwki08cXpqhOF/362cbv7QYxXmfsRQg2oSOVLa+WHAHrymnrYwF2PYEayUMux
uFQrMjICSE7OCH2KU7xrj+cmnYAP8944QAp/G0nn+B3A15E0dnjkv1+/7md/9vG/8x/7dYDW8gAv
5Gzd6vfuc/lm/6QbrBN2InxhYPCH5MLYaD9SQWT7bGdi0Qk8VmHoAPII3ri/CPcuE0/o2FtYxf0e
1ezB3AfBbXD7cYuzzP9yfW0X+0tA/kZoRd0pu8/u51f33fgN9oaqlxRwXMkbVJUDGGvAY0cAt8Xo
Iyiq0P1eGFcd1VN5lvfiXn8ePnpE6/hM8EQ5sJ92NK7jYY8TTBnDSRzo5eNeRQmCg0S9TWUld1ab
PqcTYVkA0bbgdUmIFkEdgBDnQ5xPJlb83tvlhlROrqhvsd01t+6UfoimWnhQbWJES+O7oBDwKWcV
0KCFc0zq5lIW85bSDAxgWpTmhlTd7H4S6uua1OEg5vKND3KUSU1CjZmVb3SSd1aPBKGw0g5vuWm+
GbNNxyyn3CQc0sDwUfNDPL31AdHocFjD+1HscWRG9wXgqvjp3nnATdm1wt5bg+yi66Uz2y7qwH3+
+dRJiT9IWlw/ZNr3kQO1jeSQoY+un14/KgZujamqLhrjtIjJ10VJLxWd27DTlybyWrthXs5H//Zp
z3TkuFrzPie+OGoqB5JHmnRcNeZl4VK6j9evrLFt7TKrp0OsVXUU58bFYUAYXr8YN3MddXPSRNtP
IISu/OP1tnZowuHBqYVWRddLkscVDzeXv1+7fgTWZlv22bNJJmOH5D2Hmv06XmH1764/upW1nCuZ
6e4SrcWGM7VRPJCUJseyH85qq5NNCt5ttay/vjtxP/Wf9/m31/IOgBOZwP2OOenLWncQ9x0dI9OQ
ZuOeDQ0i1BZDysmnjmDUw5nJ1wM6Rp2lRydtzWJQrZfqPy/X1xKnJwKBXqOy/atfL8xj6Z1mXsF1
sRdwNwoSCUNl1Z8tIkqpg5qo2N5IMN7/ox38/8ll/wvZ3zBU3fqHuOR/JJc9/9qSy4ZfKN5/XQMH
Tj//6z/++r/+D9ofEr+Fr8XRNbg7f/j9f6P9EW0A1dcRdRgu13+h/Q37P20XNb+LdA+VGhaRf6H9
DfM/0W+iNIcbbLmbpu7/Be2vA/z8v+XYG2UceTNhhhopAmhD/0287sjeULAn1adUczgxbI//dQ0Q
pjGCDcUzZvUYqfWWeQQOth0KITQk24vXr1wvSiUZ04+a+OvFRUmHf3z5+oXrazWdefbEkvGFM/rX
Z3HYnns1SVKUmduz+edD12AUAY/6UNuxfSzN2L8+4M62ePz90E9MnMmxnWjLIC+4uy4mBKGTTX79
UMSNt+I0ZGW6ri400yuI0kar+42l9KFNpyFKhXLqTJsadEkKZC3Fq1XWnd9VRDNbW4tmPcNeDpaq
nzBgOOXsrzFuoEWviVe3UUCvhK9VAydqAnD8HJdRWKTJl7aMNP+W9qXXOJuNhfNDuTNM9QOgY3or
dUzhKW34giboMUXauqsmcwjbtrwb1flemCkBK5Ijm9Ti7QDS07HqQT8kcOpm+LRoVg4qaWtHy+xh
Hy3ZecRL6wlyyZGTv7dkz5E7hAGfZAfgXOuNk5TZWTGmh6Vk+mCC6DMPZIWsFF8vRTqnYUWDbRKL
6auCiqwyAR9Q3opxpc+FHzdj0F/VgGK0qnogYpd4MYfDk6m0HFi9JzfR5jBfdcROmvteI1/GqLEE
Fus8IgHvIqmFfK1yIRLIJg+yAXpGM3kQT2mW+grzuXE85I26vijpoxjzjxLYQb119cxyoJOiaviK
Zi301knsHY9g3XTzgrrsnJMjLnpiPVUOSgw1oyXqZndFPJmhwyHeT1iLS60c8N4SSsbU4cYc2uVo
mtpvnPcgEhlgRl3Z3hvUqg+APay5dwKJ1gWeD8ISRNWhS4acn0gdjSx9jF2rrI/0OvowBXepSBdy
R+mdk5FY+aWHFDEZy8fm3dhhXNHCBdAjOFr7W2zfxZY3Rb6813E3Httsxpvsrp9ZrGchTBnAMjxB
69NQNtVe6guEwhZrEXhcWGQQUYCP/0hoSvqz4TBkc7ht4pxDalYTdlT1BzAm5W7UMQqZxaHfpDeK
Kh6Zs+He6+BViW5rytMwYSgfLgxX9zastWMyM7IdbSI8oIdZvTittkAuYS+XTHEhBz540Dwtd97X
LmWx3VtPejZ/lxPQY7k2D+OI9VZbCTIH545EWg2pf+QpBfWpFWqgxW1Hu0KnNMyGx7oXEykZOLCZ
KqG5szCRDjyI4xFWJdxRjobolK0dhzrSRpLiuVeRUGSKdlbXI+XRz4wYul1VVNbRbtSLRsA5DUqV
MLZslgDQm2/ujhqMtoDin9nwwHHA72val6TT0ZvEJM5dvM+y/n22puRslofrBst404+LGpABPZ9p
hDusIasgKXDhiL7pZHQEYrpbBJgUD9nqHUtaFkoz9Adg817IDfTAScGn7fQO1AK5uclEXG4/WFc3
BNAZyYgoMBk4Zj9XGswmJ25DLcwsdS+66tMeMCvX+Hx9Dxeub4ScqwznF8fM8Ujy5cqvA1M5OX/N
vi+Gt5Lb7OgY80D3YmWFmkooiuoZ0BYshyrzW+8Gvwu/HtqE8wg4z8KRpDbtIfU4itLhzw9eL2DT
C+1nJ09J1b8XyWTttNbIjywgh9Lk0UgxfnVpTVQ1b9J0FXUrpxxaYOM+Vm9UhPzA1nrrflLNn5sW
irC4cMqW+2XOxluJlWk3932Crf4pXrzkFf0vrFlJLNRKBlfPPaZO0g7XkuFBqisdw55EHmZq+LWv
meoW3l7M6g+94LNKTb4SZddnoAgXQqTjvt6hVZz3cfook1g56Ckr50y+QWs5GeOmIBla7kbMNKwe
zJpN+9VYsBAtGdq9JUkYULi1DssUblQyVVAwnCR0aqeBx9NhWiZXik5r5medIHaE4UAtHN+iDxjM
wv1lgiEOZ2buR+baSIsQ9c3FZ2nXROuyU7l99W6Zv5WqG/G4g3UkKPAUNxlgy/a329RENsYgIHpt
OiaifF6wT/uL0veHuphLKsfUvsdVsstrGjWFEp/WjeQy/Wy7ZKX3Y7x60qFDV2iKD0Gl3jc1o23u
6jnEUZC0pgbqUp4ch8o7JVY7nnb4Fuj+WPQUdVcRp1qSBF5p1XxZ8+91G5gXxmidY3hjtv7JAO3T
6HPDN+mGoG83iF4oCJnx8vp78cTXIsO22sINlOWOODtMFire5rQbzoZ3B2d2G9kU5cnRY062zNpB
d7PLIJSJK/IRLR1s9FijazJWsrlLGXNuTiE7gabzErhgyDpd0snIwIZjElS00yFp2kSGIZWExTpo
PJLGAquvT/MHudDnGV77ak5ChRoE3/A4c06VB8CdC/GPHTooyzsaf3J08JIZPbRyzm1NkT53FXvR
qkMnLtUKkwSwE7B4vy1UQUHFrBH6s3R2uTrpp+FtNmG1YUxrJwpsV8oDcVtvxCUxXO0mzO/OVr8w
TfNspD5W32OhxrdWs6kkg7yTxfpMT2IMCzunM03bgLKhw6tlmI+JlqFeWy2MEOuZdfo2A8cQoox5
7Tl3HaRq3yLumodyOSiDepflBLCPc7cGRsMzAfNiI8PZ5JRZR6B2W6MLET7lS9RIdEAJJGtNvd1U
nTw577TzZNS17YLtJI086pk/l4JCohhyl5bEY2tBaDSLbm+lgvJhthbWAcYaOVFhVSeaU7V6atRs
FzDfnzDe8z2JrzfMP5zAKljU16J8SFuGKkQmfs5pxWinQLmZWMYB9dfCWmd2rp9V1rNKQxO1hfxA
SJ/Dn/f2iruFHbQkLAaJW3+1WT5Fk0n1NRfk+/g4Dh5VeH4hwRw0IuzkRK7hESUIMu2mC2PvJ52g
LrCIOOLApGW7RbiuTz1xFIryzZo/hMCW7pJxtsIE+mJkK6TW28JLd4Vtsmd5tB37zkXlIzGelbCU
iJI85NbwUKMBYg5XnjAsqxZ9TnVbv3NMsn6/nY2J2u1CztWPRF/SdLye2aqZgMc4I01QGJTWhfFo
51ayV2CqsElwTCcAKTnVvOeAOJnh4SbJVnjyDrYl7jJ6tY5RahipKWIZ/T4bkCQZVWU3wsuWyDF0
0jqGPErs1ArFQq/RaEQkgashDB47MMWlfkQLQJYK3QATFFKocyavgdSfiA+S6WvS0xxQp7nZXX8c
2xu3FTY9OV6VhWQEd77WLTC84yLK6WvUtq5HtSTSsFI0akJPL0NlbJ8J4eZsKqmkQ1ofN6tXWKdq
0gXrHqCY7eietGnqq0DUoLVrv/AYk5dT2emps2vkjt1GrdNiDu6e5Y/Z3BFxNzh7VFz46FAIRSm+
5KiKP8E5vuQrxfJgEuXHQ4Kx+LEaaUOIVH3FtYdbM/HnVG84C9MjnORUAZc1x2OOaXqdxzQce/ud
ZCcGk7Uj9qkHcq0vkzVqwGUFkH8+KzQYh7WsaRxOQ+RQR40ogOGIftLNq3KXDivrRao2t0CjlUOj
g1bujJcFqGDRFc9Zp+i7uTXmCMUhDJXc/vIyZJarlcaR5/KbJ/Ol22cCh2vD46Ql5euKKZMfHPBJ
5b1TB6ahp+cXkMcZIDs1LPX511zESrDSPEmg7ko1/T0u5VmbEM+36nOL5eHEQFhG5naIMBuMCjYh
X6XbIisAD001ijyXtBfo7PWzZU5JUKvUYGoL6KdeigfiFLqDVc0BduHuqEBEjuKyIbASoeQOXqk8
Vd4jEQdO1G4XkfwoUVydVrI0Qr2rXw24DpWvrgjBUvi0GVLxnZKk/c7tLCxAHNxMkRqhU7YfVBSM
oisWG8dEm21CnW2xcPbVCmthqV86FtvQNvZpC9YaMsITRPvy0EzOfFbcZSdXF3vOdHSYV0RDNn5R
PbyWXZPxWA1nQgEISsvNEP6sCnI0wsipbk67bg9v0YwmCXqqK5fjYJEATEgRAoqq1COlaJyT07xl
ir0EhErDiNkealNUD3qnY0hhoEWANHeh3itdZJsbTKh0CBNJGo1Z+6eTd9zuLZHQlar08E3LC00g
lg5bQU3p6Y2fVBu4zs1R34z8E8WjTsEHU+7YoxerJjC5nKxusliAC72vrHICE8O3A7/03MjEJtZy
TM9TtZJCuW4lX65GsZ1XoZc6rwlcDeaTCOsWyU1idaj11jzqalrBGe89tSZaUGRnCdRmvxm8V3Jf
qRc0wqeut7lMSQJh4SkCz/5wMv0zRdW2m2V7gZJ1tg1jCox+PZeJRSFkIZZvt3jQdbWiXqWkdiyg
0a24dEVJjKn5WdUeaKmmmved+5uEFiW6XlQ1pQLDffEgqpV7dDu7Irr+61K20yt99yUUivXXS52N
jYWRZBtcL7Ht9H5dAn/Ah3kt0gNkkg9spHCru2SMDPqidH67LwvuKMkIGXQIha69ulp4sWpcz5lt
ThFqKqTihd0cBS0Jm+kXMwAghKXSzeH4lrEYRTFo1ggQufXnIxj5wAg6Vmv2oZqW7QAZp0ZOWYMP
oiYh9WVMxIR63QxGZoBRh8nDq3EYqDYZBStAfmezf83b1/6+XF8rc/L5EmVpA2/7IxBt4oiErsda
sxEdy6aIjOxBNyvJO8byh0nbZScn14pyksEAJdjebackySG1VXZmDzTE2OkVwZ7jGJk9wQhm0bwL
rRjZG5hXCLBgDMHVX+2xjQ0okPQKqsKFkkPUAzez6z5wFOsiWlDkQGwXhK5MIFKqXfqeWIe2Cw6e
9VhP+t4Y4H5amyNo2XxF14uyPuDPsLd8GfXPK9eX9ZESnWdIbh4ldbusUwvQ20QL6iIEBWT8FSOc
DjWwF+fV4aZiYtEFK/foMama07oW4kxseNWEE95q1L0luiO7DL16hkSpIFX3QtYAld2F9qiRVub9
9VIp6jdWoydrxBA7etoLsXQTG2ccZL2HTgtaPjlNZJUz6z70A3wCitLDwGzKUbr1JuXO25laAtur
0MyLmjuINvLXQhrJx1I/KjlsodHeqi+kn46WfZnztPEIreFM+/mBKEvnqW0pDVTE5SkosYFQ5fvY
y1hX0/Ln2IMZ92Y3ytpp2XXmSjQFjEW0JvD8R6qI5yk1zpaTIJBBbrRfdLL4ev0TxuoJpcv0gUxq
JnzCB8FkvA1trjMORUKyGBkOW+jZU50UO5EPYje5KsJr0/rFDPA5VSvvaE2qDBfDOaSC4xnZHCRR
Z9mJKPKvuKq0H3XXRDQF3qReGY99CQHWyhG964meRgIROIen5bbNup+ot9bNnwllccS7QGNnPouG
6dOoOzezOjahV+GOr5CcXbL2W8PNdW7vGL+bj5xAdAShlQj7DMx/yorYyLU95Ton36TVqt2aTHOQ
JNQTkJb1sBfOdOB0C1Sz7o5F3DN5ipf4kpj5oyW+5JIWn7qJllEd7SBf4E979pf7ViaoHdgVk/11
ip1aCuxaTz8tLT78Nq3lZSzXIYRGhq9LkuNA9h5qcKLQdj22Ki+pmHSlS9S2FoiBtpAHx/hNcst6
skntQz0CAVsYrhKUQ/zcMNEMsDvMjKbMBd0OKE5jtGewguKbQf9wZ9XDW9q45i7Vtg13G81MJEBt
8xTqwG0TVrZJjcwKtDfqEMYGUdEx5ADEcyz/xWyvEXKCEfRn/nx9iVpIRlvA4kRfi4uU0xzlghSn
Eo/1ftp6TPPWvx23i4ImxRuYrLneEBpywy5p3IAlLEvSgRMGnazc/ewJlD/EZ2+TGm+7SL0HMpiI
Py/p16Yr1tcXSGQJGju8FdeLun3k2h1RbV25Q6XAVp/eD1kjT9evM59uIwIfK8CGSNPYORFN46Sh
uLbXGKt8Qh13vejLsAe6TtdAxSuLcqOvEGjjzbsWPfHAX/r6UakRig297/V60mk41jhVqh2WRauP
CzeKrWk/UWWnhzarTtVs45q2W++so4dGHELDECvuLtZ02i2yzo9twi9vXkqbKtebjvz1aIpMBx6Y
2rfjlPVDuV80aAYk+KCjpl+AYsb+NZMEe5YgIlwXrn8drwgVxBSUzWOaYNXUxBzx3WHMxwUIZqLc
V4fucabjTDRirSCko7vLO95r7oAH8uu6T/QkDubYJpVKiviGuxUeAtAlTj36Pg1IFA96F7GBOwZw
wRE7Gt05cUl9dmmq0z4Se+LMWGqS+8lw7nO0tsFUEH7d6frJyZ3HIsl/09QqDvy+i4UI2BSBCxLy
FLzg/FLkMF7NLSvPnZjtWfQMCJjs/V6RRZDJWg/cQZNhn7+UmfFrkohUMbI1vkgwjW1eUCRChUeq
UUqeV9iD6NFpLrI8ziG2VXvnDAsSYpjSmkEkkEpGoYI91LDixTenRUSgOFjLXVnvW3zLO4cYj70z
FB6ZttkUGpZvii3NARQeUWXfdeGR3lZeKiTOjDT463vrmyWciNxypoDFHQIAenTglvbtQDiW2uxb
mrx73pniBnfOaYQJ7zfrep6gBh8AADwtGkNNilfywXEx7gYj8dHWthcdveHOUXLtrpEk5GAFVlWE
mAb/OLZmspTbuggZZ/hJ4XU3Nr3SUsl/LWQPpsLrLgvzgJ3RV5+Z8KyjXsUSm165X8eVrHXlLA3X
8LtReaLR/4TdhPlLq72j5G5PWxlbiy+V0zVzXXV4rNbsPaEqemQEKBjR5HTPx4qGM+VgViZPHARy
42aUFVqxLH0aVhRiZsyOx2Bzh8Xn2daTG4eaeB7G9GbZftGdNLuLk6PxSWwfCcsPp3PX0Blf6024
RxzlC6OfV8sctCCdTPPgjOWNcGiFeDZ5arSbb7sEGfeE/IctQ0PKFjuoBjWdUELtpszZzeoNKTxB
du+XN9TZzknRJC63Er6L9Pbok+g9zv2lm3Efy0kcCwNPPcO0NpwISk2RqhxLy37UIeH62ezFgZqI
YNXsG5tW3DCQplRWbY8dGk5CVcbbtHySCiI5vQeVy9REBUKxl7aJgQMIM6Q3ZIRWMe9UbUTey6in
gqmy141fijf+NPT0VkdJhO+tKSmMP5L0Hu9ZfJLJDNTFxc1MeYDMFlx+bDk0j225470RrhnAaAck
H5VA49KvHf9YmB8QDLtK/2n15u/lR82UEMBPfUMKu3WpkvStzn9wUk1p3o2b9JG7eyz3qk0mfI2C
JjMMf4V4jjEyxF7UPg+gshVnfeos1eW8hAs4MevzlH0208iTJuwYLuZ7rglBe8AIxwEaNvSDfj+V
dtQW9l5tGxkSwJexAwNARXeGfo02S9/xV6lyDArv+JEY9xfGiznq35kBprMTBK6ma/NaE8CyI594
I3OmZ8StTTguiOALuom11J6JEOl6GSYxz1w7mc9x5iFGdGYEzMVzYU4mRF50tFgZiD/w3DDNZcpC
UX8lGhF96NjoSPXrzmBygrPm0aExIqh6BuSPIYlTDVrcl8JkPJS1x7Vu5r3rKI+qGo9Pqam/4eP6
qAs8i/xwmJVY0ofUvtXj7HdCKCxc2cTwQV5vB7ScmVHNbpRSQeXJABzcrWaefmqPQaZkJTJTCPRC
OU2CvjHZq1pgG00G+8vqfaF5m5kVYT7S6+9BGUj7jPetNiRhDt80cBbNDJDqZ74zH6g/fvCw79Ne
5ddYA4BNVZ3DdYoZSL8zqvOs8aR1uDQ4n/k2mSGHRmVYMSTaK4LE7MCZ+bS67SWprZOJwJ0GXtHs
wcJeiDki36+EHS/vBsT+SBXsnWpgF7R7rLhFyz9E8dS1xm+9X0FI4TBQHPEhUPz7MfKiU9WVN+kz
5H9WwzMAfSZAHTBTB00lDZa2u4mR6A5K+akiuoZhNL4xREAkZuh3Oc3BEzi2c2fhSzCh4+wMvAll
Od4BRyZudF4rdBMNqMugtTDDtqau7Hnq+z61EfbXRrAQL6YgGQvn0vsxxkSLpWtr3xAad5q3B2qg
RxSTWAJeyne6luOABYi3YJ8Y7KZjYsPiYukJtD6Mlp1E2WcWqhO4truHpweB1mbmAOF8Kp1Pups/
OgxWoZm1Ppp4B17jc9aQU6aWDmcIisTE+JHJ8VzIRj2x1uzXpTrZKjMi7OCB+9NBAIdlr9zkJgCr
aBkhP65IskxVNF96/sWEjai2EcYs3Xtrbyr5U0/KgI+U9nGW3GLwBb0dThFjP66yDqCqFHjHMbui
YX42nSaC05SHbrcs+yVlApli4qyQzfN0pSyqDiEtlsTC7u5W5kZR0jth6YCLx00SQccFVbNUR6rf
964kOajUgfV2s3aTMeAUZf1l/sit0rjV2/lDmfrM762GLB8A4atw7ABJgg2YG/IyEAMbvevwmzXG
2XUqMq16mc9QtxissGYctJnOa7pOgVt53w0tKriVS5CLnm6Pe8ss1w61rXXYzGZTuodxNtPDVYP0
9+WqUPpbnHT9wt+qpeunykp+LVnndQJCbtDQFhUN0VxGgkxm+zBTGxQFdBG6HSOcFhU0rN8tnLOJ
jE0n848/D1KK+Tcanvb6v1//zD8+/PPttu/ZbM0EW+fxuGp6XGO601ZtZYq3veF2uf6/f3/654f4
+/3+8a3/7Y//eT8oDWqQaFDGlxjQ5fV/FFs3ByM27UwrR9lwfWvShDSCZxBoVon+oq5GdnAStSYR
ZfxBU0we0VUWsIDc5lhTXUPBtn/YsjjO81vWNeyG/83eeS3Hrazt+VZ8A9hGDlUuHwwwiTMkh2IS
5wQlUiJyBhrh6v00tLal0tr/v8rnPhA1EYPQ6P7CG3633M2b8i1dxvkawyGFSuecXX2wDoq+ULGS
WYk3ekRDfz4sm6K7aVwSnH4Yrng48kGZvqx/UtcGEbI+BHXgadv1ITLCDW0e+Slo9JjlQEsMhXms
IM3LF397f92eU1Kx/rmVXP7a+qH1j62n/97SzxfNhdjSxrCiZg3+9blfu/VzW7+e/6fP/KfXTKV3
IYnuf8HpRkqNsAZn4yfiLpaYuu7/gu3WR+trlsTjrU/XP+sGfj1d3/3ju388XT9cDLjhpQbXArxc
oNBoo65E3yDiaBng8vl/fNGoW3KOX+9X8kvJry+tz9e3bZCH0eAeR9k6aAeGNP1qHoaVM//1cH1r
/WMlASUy/GDl5n5tfX306zVDBSu6Qqv+PwrtH1BoIMBcNH/+5//+Xz8lNv+GQrv91s75t/L77yC0
v770FwjNsf6lmoDQbBu5I5UKE3Cyv0Bojvcv01MtA6VXZmpN4t3Kqu1jcGzev5D3Ra2JmBO8mWYC
T+sIE+Vbzr9cuhSaA7RN2qeoxv8LBu1vCkYebRWXpAilcKTFbFOq2f2mYFSqQwqPKlsOtUT3DAIk
/2B2eDAA654BGeB6mgVZDqG2abDkFdjJ3uSZ48IDR9xhtr97cXE2mfs34MH/QdtV+0PblZOjIizu
qlJ413BN+w94XJ97ca8s9nxQuoGShmkS2Wmlb/Xj/dxj7WIW7ctsonYIdFgrHHhjttH9g3ijvAq/
S6bKnYBKjtiyadlQEf/U8+utTqUEEE8HWnrJXhUz1LCaKRlguYVD0VNNwxSTBLzP7R/vKErXW0tQ
U1BeVSiDTLHUJDwYBlQs9bQ3ffJTtBzV/Jr3VxBc8DA79lmhIP4PSnu6Zf191zUb0KFrADTkOP5U
ex2GGfriDIwFJGQQesOrIIfe6oZxyEOMidMJjK5bJCcwymoQqWhMqc2GotZbonKU6DVeRoQY/PVc
L5lAxAaXSt3G1o7fO2QW5StjLJ6Fpj5NOgJjq+msCN84ScYhLfqTU/IzfZw89B7myTVwWcBQ2T5C
sAPqqT77euMmhwTW1WY5aICSN5g36lvVwECIxraBVlO24Oj3RQfS44d47+1smOnwtkfo9MDEPBR9
DBXAOpRjt8xup6TdhqqsJoTIuWvIXXeunvrtHIogAmdpDvUj7jcXhXYhmnp8Ji9srkzZbfPMcoFJ
6Yes5eDzkMb1hKGOU6M8NFlN4OA+hYYGTfDFygLLg7GFJRJ8KHkm5adbaA52eoEGgNXYgt5rqkQ9
DJkWILSJJoOWRafaMbYalUVoZba7NfKvUekkhxiPbT8PacUJPfpEuCo9joUAzOZa8V4PhyuCp18r
ZBw3jRzgOB8wsJISXUTPEKRt9RXWCecuQ8ao/shVCNRG6qKZoWDnEaO9jBTFJjYBwzR6A4YPFP60
gGG2jZoAKn2hH0lH1FEOoYfJiVmBD8dmC6/b+tLYsQf5F38pN7X3pUfrK/Tq1O+uWheghXJvwg1s
mm7e98RPkhgJwF+judNHoD9q/YftUGrqlZDtuhq4HuAf612qCPVTSfkRlx/hdohc6wmGHXxpZ3zt
7PRqlZgJoXOkeNm1VYVvNIbjh4X3NBjoeDQx2A/H7FiYwbxE6mFmI5u5jU6jsHdJlwI3MtLXycqu
6ztQ1wpfjONuskw0A7nmHsijYYHO12VoRtH/IK0SVIoQ6wDv2j2bajcGc2q+gITDKTLMd6IUB+r/
VeCixdAj2LJzam7rZok/nTo6T2n+rONJbSt448QDAYLt0rWsWrrILnb1ug5NEyvvUQHj4DB5tImC
H1vc3IUaA7FEWH3U7CboTZCmOUI2RlpOdIs0pmUYY+sRRGj14sU7P5rjJJCBZaSmrcWNKZILziBZ
sAjzc7TFwWyRKEjHp3EpMAkCJTtGXDpyHn/pSBNwaaJ82GVfILnFIUmNQhpTjuADQ7vdobCkguer
L12DFiyZQ4BAz61I2MLsUqsBnrIdMI2Gmkf+5S0U+p2ooMvdVnkAG/cNf/LRBw9dorSKx23iUW2c
+Hy0HWaKL7pj1buwwazEU+Z7seQvqaVZN/povOsaLKQG+esd/abnlqSZmeNHNLQ1FpuKcUzH8aWc
rQ4gKI4pMS49Btg6fMocjs5g9CZeiZ9aUjz3xUjRO+eLRTkfWoXaTdN5XFK3Id+T03ilWh3eDnAC
Vazl/X6szshVg1wRDCUusxOjhrFOfminCl8J9ftIecGi6mOwTO5A04W8jM9Qi3d1n9P3Gl4GjZnN
TYHKrNemHhgflZdf50VFEJ2ykJHum06HiTNwk6BrgLBoxDIRSxMYrdZA9pnvrUR4ZXCncF7H0XOW
tcOJ2zm9F87Y4yDP8mtm3NrrFaG4BLkWFt0yKT+sKf7STswRc8nUbrLXU54WfnKgZgfLOuLoqIeT
nwOMmXK2HmOLUhToxJRco0pPP6t6HaY247jnpKDfh/dkG0zV8zLG302Uw5Yxu2oGEhfrDxGlcEdP
N9YA6JL0Bik8NXnp3OYe6AUyHHKYsDbQiRmjL4veSZVNbg3RWRvN+5aO8U3VRF/XIbKMzGZ4P352
lesXOSWXZIl2roa4qZN8oWLrbpy6vHp5m+1op37quLdTQ2bxGFIcijWqwT4Vm3tI6vTOYSR3EeXA
SUYKhl2wv0GGlFSYAaRFj5QKgRp4cq2gjBr0mv4RGaq6oehe+HLsG2HBRGBSxAfl0W3o2/EmxZjN
aL52OTWxfgqP68AMZxbvJMo+lRBpFiTHtrOBLmO1dO99ElIj0dsAs4LHdRQZHtOKGS3fDIiACMJu
nZBVAjy5t2nkAMcJKPfNBcs8XYNP06CjgQgSfkwLA7ZlbLcpM5liV1cg+iApo2zXCvut5NJ5OpNK
Iafoql2CorA1sC5A9hsLHRH5Xl0AgoqaD/JMVM5SOIpa0oU3Y0O5gKl4QeFA9TinFEbZkEALvExe
bPnLc4Ukz5DdF0Z5rVlWN6jub1IRPgm6jqBJlJrepyFYG5iSVYwNmOS58B6YLDp6ywau1wiELQ00
ZbnHB5XyVwpznUoXpcXmuePchtTpfWfIKGlaPO316Fyx9NkxgupoCfrq1Kl+4jnBumJrJpPd4MU/
kP/eobs2BnmVwOcqjB1l9WfB0QcIEVzXOECZGPdoLV9HrslmKXTm+/IOdPKABRSyfMb02jcsKhRW
ueG77DOrh7fadICBoHRd9fiMCz/VmF2WNPsspye9osgFrPuqTAyu2all6AznfapA0TGzePa+iGiq
AFfMdvoCp1CFF03Ugttc+AT3/JuACb4eiFJvM/wZaUywCi0qgXTTuh+VPyUegH45cy4j5zTR9b3D
bIOkCyf3ZwiiUesV9GJKj3ms7hgWPaS9uUYs3knvayPc27qxi2Nuc8jMj6JfXjz7ZuKGziLzzsjA
dmMIvDERqvWdieKh8JoDXq1B1+GT07YMpAHUUwXLCgn829a4mxvlO0mJ4O7kVhlgWu6R6Dhh+cQ9
aE6vUY7xby2nVQ0AFLEPZ6et6quHosSmMfiifmd3FbCseGE+41x0g0rZoEDqotLAwFIDBahDfGVY
7EI6IazqCH+9ZYGKbqLUavw+415WIjZmOvP3yKUQY5tMpD2pCJrlruX3lvLDMymLZgiWrRYG9O6Y
D30k+vONruXTNjKVl2rMPx2XpRVJ5zGoEvokivdJvrGzEJMJWpbgudS/9u3BmfGJUJ3ooYvRviBS
nveLjOMnoHBIjjzVSr7QwOUgQSAcYjiNnc6srFiOHWQ0cxGKOngF5zOLmUAFYGtZ+b+v6Eht9IIB
U3bFRzcMX/RmIUijtRQYDuc1tV4Vwg1EkO/04Q0pZcZoqp0S2MY+OOh5P4wv2WBQoxafYc6ts9Am
BA0znLgF8V/S+/ueQG8T5vGnK3+/ELTtMmdjq+O4ze3iMrT5NU3LS6285xP1Oj1EbC9d19Hq0kex
ekAhhe4TCGvcSoOyYh1S2v6mSCmSQxrRkXI2T3Pi+KqJj2KkMVY7owB8UREiZtV1HX4e5cZgZfSK
rb0034ol2nJT3jpyUl3juWoqLmsYlOhvOeYE/joZp5r7tMYg6ySediyuWqo+hEbP1zIsAwHRXWVv
Vl7KYeievbZghdO4RYzSfQIqjaZ9d01rshp9L5zpboqfDTSRooUwg1Z/xyIA9ADQy8ca+4Kvl2J6
rOGGcgL4gVqs2WDZC/B44yb5p1oz7mXAnXfZm0d6s9EEIaSthjfJkHxS079ioMJ8aRcPTYgMUkpn
27zR5vbiLiGWkjPrn0umnaYdxe4MQrwMURc5/S8ZdBAJyJSMLl9xWwA92luIOfOmbcUh7qxrhs7t
1pztx9zLHsqUcy2S/OrQeaKt4NOQIneHqTy6T0PiPVHEZ47s7RM88uu6Oi4KiatuD3f0wW4aQnAS
CsmXtC6mmV+TjqgGp6PvBCiBI6P4vAifdNqa67FPY3z2InERMm7wCpP4E4wjwKNPokTSENY9y8zi
zcwBaXIJ8LLqTOWDIACVl07q5hL8R4n1TS9/DAmTBGYrJ7RAL9m+VrIf69h3pHtAQm8KMWo+kdML
I1b2Vy/rcuge8cO4dUq5vmT0bcrkq4wXLNN7yl2SbpEQDxt2FhTy3LjjcptAuNhYk3iv+iuG2jnw
DTmNxw8Z/AeuZLTsWiu+RJp7UMz8PMbMPcjKX/WOfW31dJ8Y2Cl0iVft6u5DpU8+J5rsIn/KFCmg
psKE9jguzHbrOJbrMFQZqFbslvSJgi5zgbZwHrWHWZ2k1AYh0qwPPwg1r6ZtD7tOGDDA8s/ewNpS
ILM8I5S2w7AdqaRI4FwPui5Rpi9IauHb0Z9rFTmHus6gqHIhzMrdNfaiHBSleTMS67lX3W9QTe5o
mF1ym/urovO5wUbze2nR80oZubv7TGWKacRTssCzyuJRQDtX5JlRZZaSVAhC0e5exkBHmXtacFzC
3RwBs9CHHZmh2UFQKWsAWke6XlnTINFZP5NO6NV2gax8uRAQQvNFjSD86lTzeTBqmoL4d/hoFzzb
LJC0b5SJ/ItFckGnoCowG2qAulWNPgMR0c5D7Q1ozkL/aTTFgxlu3Je59ylCkJ/ZCF0js7Kd944U
R79HoJp4KQp3E+KM8BxLCBbZOXKJxBBjPeoRhu2Y6nGzYwmL1tQ0c2bmb2rLRZLj3HHEsZEMGBVI
ysYt+scVoW5JOHnv1EAEp7wKgwqsD1LW6ALj9+VUYIWAj69Q/sygFj1eyjyuVIQBXBhzin1nS17l
rz+1hLWqSFQQ/euLhiQ0yFmmBl4cI98skCOuEgzgzEY8r0j2dSdCnWDlsEJi1xcHuibcqXAXdMkZ
zUVyD8nS3qkSbrSCnx0LZ6/IcIYgW7C6BdIBG3r9oyKsnORufPj10s+PAMLwkCmQDZr1LSS/+KKq
J2TAINGzZvp9M+tHfn3418YQZsAgXf5ZX1ufro9+veatW/714q/P/Jev/bFVhF6pVFGp+evwivUg
xdqk+fU76+51jgRkIhW8Wd9Y/4Rqjl/UXFE1VGCerxvP8Fspfj8p3ncU5KejUTUz5NNqExu2gsyx
WpjpVmuNEvFtSZ81xBh2p5UjsD6PHPsBRQPYEJIvi52cTh942jc9Ch0qTrkouCEWDKwmHKLan7oQ
wFcMAmBwzApYE61KiOmAS9cX1z9NQ8vbiFLMaSKkBKmCRWRx2bLtuoleY566N+sjplMHCKMKm7bX
DpbWXXosh3agl3U8LGr9JqYgcxPO4gFHY7FTbDLMrm0+MkLfOiThOEbCw7AByZzCKba2BvRTy5GB
G9V0z31bAjYmFSkUcNShXR4qT4BXNBYszbPMT0z4khAAn3PF9r4P2F7Pxk0r/eij1IUshyOvptdA
Ve3C3pppcisqUvmjZ6E76aohHTNdbGZkzIlBlHrnwYHq4zt8ZiimAPpljdZpkCBcmWYJAQSS2tQT
n9JMPNSioivYlXeKm6Mk2KKKqlZbJ3mO1OhmzHvMXcMhZUKDUNlpkH5BCO7QHrvN7PGcgPqGzml/
dGF2qQ3T3mguPNNeLKQ0OeXOLKJNbeE4voTR/aQmD8YQXRalhstXDXTu9ccBY4XTmEMxGxoXV3rD
/aHP5odbOiYoTKSKxVh8R4EYsETTf8DlE5NAgKPJTSLEGmW8/mKlw11Xa0TBBVZMSOWiNMDEi614
AFbDPdImQGt6DERXkZQa4xSMw/dcm8WXruuwPDdDXBBw9mhidtlmQLi5c6hCLT9OFuTVPgVQnxvV
/VQ4DVM1EeAcOcjUJNqmr7XsUKSAMuwO6p/rgE2rMOlASP/LVNi29ME2T6qFUvycw2+MzGEASZaW
/uiC50VRAVjpVz0WeK8Ko6ZPEG1wma39xTNSf4yAWkzFfCegrBwQ50IhvdF2zYCwrkkz13Kjt6YR
3tbsBOYnqDpUwpiPIm+Drh43KtXbDWbcVw15WCowIhg9GLCUoUfiY30UGnXb8UwH1932tQvPGZRh
bSD+U9gkmXXYf2cPyFe00NtnBsoqwO5KYZONJCGkkDF2N8q8hyuKeLUKASJue3Yj3RZJdlzgL8Ot
0dEyXZyz6IES0tUrs+ob9TjVT030X9TeOnqNExiiB0nV1R+khoeo1q8mSyPCOu5TCUIHR2AQH1gK
7AQEshtU9raUU9FJjjQ8FF33TlC7ZgDFG61VaZo3yU5XxcGyl8AZK3NndX2D+J52da082rSRea+O
iHJ0Ss+41wqAeOOL3ccXygjPdujuB4PJwo6bC9j020JznsKQkgiinsSryX2njPMTbLZ3EldKKnZ6
GpTqVUMZ3/ec4VJDAUA8dfRzsxYYgQr3WHrNez6mBw2mFlI+eOhRQr1zeqCE2Si4W9rRgjyCVLrx
TmnoHQ2VW6EZJwW4MkvtnX1nxinSVRF9EpSqWIzrvduFZwWy9RZRxU05KQ9dkX3ThpqCbBcxbEOK
NtpdOUlsl025KrJhwpYwhEEDiUPbOK/z5OT3uuWCARJwo5bu2ODxjqvuFhtT7ld9PmclVYRimbZg
vREIQGEhQA3l0tKgPcCu3M16/NTXxa2XYrIxQzbbNJ52Pwpxi+bicLMwcQPLbKHuLNyoSCdYqXvE
R2C7hAgZDCP+tUONgKIwcRphB2LYNmGmqucyT+NbHQHTdFKSY19kl7HPauZOeFAV4M3TAyAl61HB
x2ST2jibx+FF7T2KTciBb/vZBthnPU8wbWGZwxgRW2WASKaPL/PsXYjkcFMGFZJY1gzndb8k3bdw
uQUlhqKjuWeqe0K11JdAn6QKXx2ae75j6a9QF/24sQ49riCeANaiT74hFKlNSXKKQBVav81jDUqx
phUUzoc+qbAFwAcgJEcs6PXFie6DU3kyXTtYdOeihqQ4GYuYa00PmPh8YEG6TcLqbkae0R1AVBLF
g37xGy0PMiiBDbKKY0OsYg4faTxRm0AIEZS9d4ZX8Y57Dt0wKoyU1umUwOrItnTJ7pZOv62r+qm3
tWtZ6Pf0tsAa9cdQFO8eHULowU+KBpPiLFzUc/rK2CoduvhRyCpdnPu6YrV808J8OznKBce3e9c0
bmMIY7PCtOFV1S3IOlPo7zjnkSMhPFiq2ssY6Q8O2KEIkV3LQJi7ti1UXjXCcpRm7qauOWUp5OV6
OJiiv5HnvGirQ7LoX6W5mpZHZz0Z73Wb+oHlUGhfKv2mMnv04IsHR83PbSRuHBjBo+RTZs0GejZq
SjFlKpSRgy53IC1wBwjuy3yZsAgDzdO2L4pqnBBrfihN80VeGrmpxBkPDTMbFhJM3rep+xXMlU/G
jjlEK95C1/6YGucJOTQPt8tpcp5zLscw1W8z99C4LLgQPVth/G519sFzoyDMLTpemJpruXPEfOKm
VgrAwAPSAvhE2eaIgigUVVMDPwpWYeqPynSdsAkJDEqnuYuRexwFqDh/o57yZf4yRzk5o5qaARVP
M8R1IhewZhbvC949DWC2sd/neUOqelqUcglGTvycM7PhQ9C5xTf0a2/66uJS1MEh/GilzVVJh4Vi
kvKtYybr4ePQZSrMYNE0lJ3n/NZARLy97Sf9PCpgpNpUraFUZl8ma/5BTeyVUCWAkPvRJic3ZRiW
LFdoAbjHudIQJClOU1EcpnyiLorG4NKEO1vLUCHL3Ack1K7OaCHv2I8HvOeNbZmlDeB95wJ4XfXh
u0H1qotzCL+S6gjae5TXJKRH4WZGzLhPXQcrjDvi6iiYpeO0lYTXZmp+1BP64H3noZ6L5QAq+k2h
WKdpVg9pXTIblAhD2woGae703mXNu92x6pcmg1DNaLFaFJXrc6FNW40qtxvPQVw556kbP2FyFfsS
/FdnYcASlrCpMyt6GxXG2riANgVJ48Mz346KgBSH+gLs1B4OoxN3Gy7HUXHSZ2MmP2oKfV9MJukF
vg1Is5FSIXr3Yo6Gc7I1Ksep8oUK94OtGAYmIiz0yN0GuZ5x5ZG+hoX6ZSZIkpWXLAD/QEGZdDB2
/ErijFNFPaVTZu6Z/T40LXyxIiXZ98DjhtKIdtSXcDKbhmtFAzWeuKTJpaqWN3UqkXspWdPhLp4h
D+4thRUbbLRSVa9CZ4yMafE6eBROUUa1dmUCHtim3MbieqvDJgrCcXib43g3qIgiwmkGggfwAWig
8hyhYhsUefOsiPnWTuJnZJ8DR3dwNpMi3QhenlLd2o82zNxZRwaFuomjRjUtvGRLG2SFYn56HnWV
wKLXtalcaPCWdxkL99mkJmdk7+ZCfE2sZ2NTv5kLcmEQ7g/p1OzH0DyYev0mwL31vuVq781C55V/
M7gI4nV/GHU6cIBxLfGo0n0HTyuVNKwNPV6qYiD1NgXU/saQOjMZAhkm3g6Dr//1XjLpvkl4j3Sh
zypH87nwpZ6Vyk/YbF5uDW1DwA8aHJxvrVCCf38VKUhmI8Ai8iMevasJngY/V8H+l5sYSvqcobTd
GbbI9m2I5OVT3YDPlTwvy0VuN2pmKIvx+uGQ3xhiFyishnKp3KvJKF+WbPCT7MlFh6OiMEftzCuz
ncaCVMe4lvMYI5bt+li+x78aeKrHyDHqQfr6BDVBqoYVTZtSsFDfx0OLcaZhxOv/Ne1dsgrgOHvM
TvkeWDa+Lz9Sa85OPpa3o8d20tK7bUWH6xYmqCfdvGce8jUqdhi3fModK/s5o0VJmTcZH+CDUZuD
2cg3tPSETYcvCo8SDqr70742rY38hPw9uGk3MW4Gcl+trsm3C6RrI/EO8sfrFt9peQA0rg3sO+gl
T00ZyM3J/ZI/q8jDAUS9HjvbaKx9RLYlv43fzH1LJ1uDmSvfbsfQl6dHHp48hf8+VLToA30imqNu
1iwkE3At4D8BBDKRthC7Bh17rGA2HR0wbJQC+Vh+pqLfr9rvKmmLWVHN4KNd9vPjSaTukcvFGwC8
rBduXHiIGnUsKhTg8nbypYi3KykgykfqHku6gQwF+oCp5R9yUyreoQX8JZui+9y272NVXuQm5We8
6i5f7uUn5D6V1Y/47t87FfGi3OGoso7yp/iJ2xGpg5LkOcXnXf6c3JwNc5TNGC0sk3T+4i3w2YGi
D+kW140zCi04DC4btywvk05hsYWv3ht09cpUMg/bJhA6nY7ISD4dgm2DuyodFYSEYTft40hVWO7n
y9rAr/v0k+X2SZkYroXVoABa4Femeye1QCuXjrk+olFnpypjiVq0WjIU3bjHmTOc9sARPmuvw4aL
bvZSqcmuzMINkrHNwWo14CHpuYm+pRT0WGz0B7KF90JMBQ13536FQZgNA1UUdyySFMtkU8RsnkxI
v7QhnA5p87kike/KY7kcYr2IsfYuH6GcPSF7C1qn18ibxpFyQ37TVeJB/iu8Rt/WEiYmoWAg0i96
2i07sdMcLOQQmrYwA4g/1VBUuwQlLg9lhNaaX3HpQpzFokQNWSnDeNvYWgZwA6N1no0lfTNK0M02
rvU5CQMSJjQKr7PVP2YR8dBiUWS3dbpNBiohlSlI49SjM4HDn+WC1aaanFGoUto1sacbqU9ruds1
qaYrVeIE+D2gd6jIfqUmOzAU7HJUGOjHJMZhVjD88toqhvHD7GdQFEa68tIPGSz0vLqNcgJbW7bM
1B4ERVdmHzjb4DIYkT3qI/tf/gD/S7PWyN/AT2xVpSdiorl/xPrgoBY0kNBtzXw13DZ9/VrWWnke
MYQJwhr0t2HuFo1GS+8OKGEMKkrB1LRppl1D9NTR5yzdjWxSVFGYHCD6upu1OUnsjLw8tYMyptCt
S330PjT2S9jTicWbI/UoqszjvDfwM9npAMdVvPCOdaueWo9ixDwmBo6lNDMtvTqvJfz8WFTs5oq8
qoCKoVgwgv/D2XrqqJSG1LI12YZGWLaGYPeIDjYMU4m1cZ14CjBa2LaaZ23NKRx2BZkM+Ptkjx9a
FpQF1h64AVJUlEO+VhyUR4FZ76wGDVgL0W2FqzpAXhhhtdMPcQ+oGo+3DtESbRULuRvYkMrLEk4f
ibto28SDRy1/upnAX9j4wm4Riot9YUblUSW+tsrGB84AiAShjrvvpIIyr3TAMXKzAnOTcLCyvE2X
ZAy6yD0VCeNiVO2XfHJbvx4pnA65tRMeccuS3IdVNe+TmW+ik+zjEMmdOMRPhkRmjMzRaQIBR9FW
JMO+tJqnoqTUHI+OstHn8MYw9RyRpSNqsFmQvFph5W4aqhv21C475KgwVZo+iDir7ZzO+h5Mw6nv
lk046V9VjeZEPOZn8kCo6NOS7YaxhGldfdDvRisLUOA2htw5hI204z5rdvrp5reeR2jU4GTrzwpV
Z3kvhANjWykmXGpH1NVs5gANYoQORTHQ1P6MiYqG+tp2ikFvFaW1sSWk72c7VTYUV5RUUbE/BHnS
OONqj8atRrzv5EBE+pHwqE+JBjuGUsoy5MXoQcjusWmPtLoEgV6e3Axu6st20do0aHP6coQfVxT6
aP5K5IJ8pprVxVqsLwUIQpo9NG64gYca99zBeLFSErgSSXVajpmozsJutiwHOzW16fmMQ7YLHToC
1YBJZbXLwsukDhRwEVZDRIHqgUFUJn9kpBMNPe41r6sr/PHHLAYHJFFeLB1EjzTLlh6BooQbuLAZ
Zjm0mbBQf8j+2QrMWQTzMD96QgJB3VArvo2QWZKXx0FYEN3eM7kHVSSZ504R9TdDuKcmza66VlyM
mrFQevGbgsXfpqOprQ8pVJIRm3d92sb9oAbo+pEuI1lyRjb2blKn1zjq3mJZBrKwrUVgGhqUKzEy
gFCetIUaUckRthPkK2jsGfJ9EUt2BLDSi5LvAMQMmqoaum2UyJTI5kYYwETY7XgYB5iaJkTmc6G4
O6QDzmYmviy0vikdMkBswUEk8iKZIbIaWtFuq6bqtm5lPNad19zQZAuSaphgY4L0qCC5HD3bvDcq
65pCaKyH7l1N6SGjFgEZUe39RHAJPJP8IvI12DxrmxHHqZs4RFUnHsQYgOnpkYJAd1i4Eqcl20xD
S/aAhfHOoSdV0Jxro+4lQ7Q/tThzrUNP2+k/y9R9+gmeGrtvZf2pjA9JdYTmcMqQ9d+uLb88sW8X
XbtRJayzk0jPLMaMJNGom9QCQE3XAhpBjEZ27GzZZJ9o3mCQmXzKpqDt1i+dPj5mmkexhnwDl0P4
nQ5ZZVLbD4wbVPiUjYrC027tnQ2gROrK+9qOy9dxYgKqUnqfDWJygaXBkxd5+g+2tYZ0m69yGkSl
lEilF6pqNsoVOtBqBzf61S38N8h3q3OjgYHt8VYCQzEPa1OUzi9saWw0kKrCTJsL3FFGNNHKgk3m
r9gFRClqBJHpukt4lNoz8U0s7BKr1CSMBilFr0gkoxMRFoWeZJPyDBqxHO75lXOCklBkoxfX27ez
QYaD/m6aD+RvSLxR0KKM16A2RAL6ZYk4b78h8y8/j/B/lENxoUHWdxzp3+HkPw/bwM6QY/fkifnt
wIFxVUWNeMaBNO2QM3FMi3YLg0yFhY7I/SItvj6reUKdX7OsTeNqGEVoEnNRpdwQZHKgAghXKvB3
s4T5xCABYL2lnwQh35pOBmCL9+42ArsVF0ocZ29dRSmw+RmAApGzrOlx8YjZETcCEORQST5l2BTL
cYoiE3OCwfX4ibWXAIcS955N2MxYjupojzNjyxkOqThSolgcUQtKDll8qn80yXLfKrn5DyfN+FOi
Vo4WDlQ3bNfC8OLPk+Y6buYIBY8zRZp4LHX4tNCjdGRItPZyp/ax12mLrWDKFR5B1wWGCuU4ubSQ
sJydyrOZg5RnUSp3UaPvVnDMCmtaFiYPrAgq0rj8lPW4vwqbQROr8QNl0refaDbTeBYwx3cLKZIE
N0Rjcliy9gFbaxbV+AjVNYopSss78L8fM87fx4xhMWnAwnBBMv6NghANDf6auMwcVLXTd0keKKEb
+U7MMlEoEf0tkYDcZq5Q9VTalEgdE8ayYnApk0KCwCWaPJzDe6tezkbjIBxnHRabqa4Qx64GYrkG
DFMzP0wgDSq5qERmcZ1dzkzpeU9lXvCDGuWWISXFgpceFiM9Ig+7Hxm4WmkMZI60Iq/VCNZjtx3h
K2IVAZIqnUB4oLbkqOUBC/cVh5SOppQmr4+2i16dLdc26Mbe3kokF4zjciM0p7ScNpBB+SghBUew
EvRndlVDsEfRjGgtEu8Orqjr6kq7qiYgz+Bvy1Ghpx4Ey4oCmHlsQGL9g525rjp/n8CQVoO0YkDM
MGxH/YMWYg2KUSPQ2x7SChUyQbC67910CnQTzE453tmLjR9jj0xr2Qw3tt2gbSLiT9bkGucGhPij
51li6mqJsyqb8hR7xa1rRTYUYr6Euvdrq5P8l/Svfk5KnYZ/wLCB9Zrilqd/U8flu5NEV7Bnu7FL
nnQv/3QzJg7M7Sh8sKC2qOtLVFnW4onZVc5tag7XpYCBPDch18N+aySO00SZcquIONnGc47govIc
9vGyKephvPecadsv/Ulp4KpnQg/ctrROpTZaJwu4a5YZxaGlTRKz6bPAsBUJm5ZXStQeRz1Iiua+
o1Z3MKYcqTEChJAgBjHfAexsUI+UG1Fe3DK1Qd6orhKD7zQ2xU4mPIkMW+FsRg8C3TK+yxm/Rcp3
xfTYbf6ZexHGpsxNlkkUuCKp1vd1AjmjVR5UEX1C+YcDB61R776vAWWE84St0MFsywE3G3lnSOBW
61hPS9ieZV4c1clXjAuOXhU+M1NeZWpKFm34s6wNxXn/FamGr6FaB5hcAOkVIdQRr91ThjwjqUwl
XyFGWNDiiZbqTQKDiPh9U4kJ06zs0xTTQ1MUJ12NbZJEMPT/h70zWYpj2db0q1yruZdFHx6DmmTf
AQkkIJiESQKi7/t4+vt56NapffYtO8dqXpOUEqEkiMZ9rfV3kUkVPnufUx5gx5ceFqZqG/7EUPWX
MNRnhfQQyNrdHEmEnWUj7abY9gl3CqayuOp1hB0kdKJRRZq9494SAYNXsbpUxUkuGpF2qreEVH6R
RJdKPLyIwlz4bZ3qO3IC1FdahrUuYPwhgkOKZ/nNDRl1KAKdFQI7JSo4FKnv2miyeQf2BPfeKm8d
foRz1fRwcTgAKtktFrnarunMR+kXP3y1CrkzP1xrq9eowj9APeBhTQCnnY+PYdzDACBtF7zDuJbx
6J/QpyHaZvAQgOhFsn6TwXDFcYTFhr4H87F4b9OTY5tAKZdR/um4g5CQoj2NVfFURsV1UrqJFii5
pT32CFWmTUyHTWT5N8KsMHHUMfMxye1Z2u5WMDjpdUYBM+U9aZMgjoL/GI9HbJcvXfCTSb8Qy20b
hmddr9k9wIyIoD6XDgz/GBOSc81JRoQKSSLPf+BttsUpg/yvAeAaZPylSwr93EFPs0VBEFgSXWNj
OE6THA6FgWGwdDNiEOfe3yFIY2TRJU9F3rOfaPgQWXN4tektjyJx8Dj1NQBAOVyQBv+yk8l4TmZm
yUlPZgNasBkRS+u+yBDbRhpwDWEAE6cIvidWIZvaLVvGWzkD2TaydnnYGOvBMPstHTqx5wgrui7d
O62wgf+7bFN4o5qSEuY7WwB3bYmrISTN/OBiGrQQg1pkPcS5xVyJ7bg4HDoSF7ay2iUCB8U5cjb1
qJk43M53BlPzfYjLTmjm+TFrVTaLh7dWjhsNEpir6HRkvFY5r7M52c8WfkVm/KOcKkwLbYyFBrv5
HpWLkS2YMRSGbp6gpJkn123+62/AhnpCMoQwCGPSHWMHfe1QaiYeOY6ygCrmk9e+DnjOMF+CijJM
FQ4oy1+xjUw7HBXwRhvhK1bibLj1GcrDeCDLTZwjbHJO9fy9vGnUV5a/oagDBK0taLb5FG/Zx20I
gPJuhrx+sCzXO/vdHO9lbqK99pLLGIzhypyzDUkY+AAAqZyDprjr6H8OxTDfB64bH/CDQ9OedtDN
UT6fU7zK10Uf4TtS2PY57I0rJDp7vxzlchSmSyYc0bDfhQ+HhRCkGvJDBKQi0fD6tKHrgpS0fSb7
vRFM4dEh481RSTmpT0aYHfHjNFz4ck3DmDxlcK4DHm5NHR5vA0PwLLPXqoNeZ9jBMSExkJhBihBf
VyYbYzPuEZs9oj5vD4Mt967OSCWh7gRoGV+9WNvN0YRlmfFpDljwxJ1Rn62qrc8YBvyuIKfvsrHo
zmE5dpi6Z8GucKZtMvb60bVywBymhOfBwFAsDoANWYuf/UC+JlEfIbLToLP4iI4yh1BNekjTJG59
erTb6T5veFxCT78agtaCiQn8QdHEh/E5yGf9JKPTzAF0Kp0li319D8mp35NuT9ApwZVahsMzwrK5
OdnCJdDAN1f9DIiyjif9msNwOkGwj7G5wN91jXKBGaFy2KMtTBCZnDBM4ZIYsbtZPiOAykt2lTmu
DRdPjDQK7yMY4hQrjEBpxvARpDTDy+C0MICTBiVKUbQws0S+rpuAsbobHhYJV9G2TICT/jtw4OtA
WLssq1auyj7o1Z84SL9Y2fyyVBdZPxUbcLL9YADnBW3zow9gO0rgPpjc6YecWKZmTHU0pWewCwbt
sUXkqL9dqNHpOEb4ws0gtMVuqJNfUxCcF3p2bqTKuAne7cgQvzAQrQ2OuIcftVuOciFMqxHR7GdX
ArEgNZ70UL/XrQqSCfX63HnAX81tqZPqie1jCLJ9GEO3wga2XuPSs1TzOgPvNcFWj2r7XDjkiF9g
9des/fwWMVOKp9ln+ps1ycegqMEatHPK9PqGT9SH4sMq9rljwkBH2ASUOG4aJAERIki/UC4HTM0H
gp3Z9SmlHT6pHKDm4PDT+MxuWkSIZgIOV1brpEpPMXPFFb5owL1QnxNCVFVMIK0VX1lEMnNQaquP
hdvfh3TuboTtKTOCLBn2ejfcZgxuVcYTPjlmeFenQ7HD2m3RbC0E4bFGRlBr9KI9PPutW6Esg0j5
bZYBnJKGOWdm0t9W44yJspOd9Bbla1woDapnHEZR3deadwvsGazSuNLdog1xhpsNczdLo++5SnlW
gaA6cUtG5maOg3agnj56CUOl1aqtMVXXyrUO+eQgNLEPSwPtKrZx17gPsCUeBpUh0JN7tGrd+pgu
0zSlB/TEsfbrq5Yyv8kC7PaVJ2JXnBqv3Myp+ZyqgWap1DVYBngrrfLOQ9hRtJgX24A3RaffNyhf
+DMamFVObu7jiDViw10lu8pnimaMJ9M3EwAZVFSB/9WH5Pwtd8QcmswiKSMxxCrvKaKJhFJKtdGn
P3GJX3JJFCEA8QfStGMAvoKuOBk2WjygJOKgGyyLoatYI9VTHlAXOQgGzG6ekehmH40QuyYVb8sP
CGwfQg/rg5kT9IM79E2JdizWB1bb6k3Vnsv8wLeoRCocn1V93lT1cwJ0jUiG2jdjaBPHtPWhKEh9
FuVaDu5TOplYebb4ssCC9muYzk3t3bQgglQLfuvgbEmgV4lwJr63DQe/KA5N6+zbYKekGY5vmg4f
2iD8AjiYyxPYkQEPgW8k0xZXtsn9ZLgFn39QIrCsUFfI+SKyvtj2TuRdWiVFjZQUiZBKDs0Cp1ta
RMFHeG54J/vgUwR3BZpzptUvmul/l2JO4E0me6KTSFPEs50qbb4OOcfqT3EAeuRiptUXDyl4K6sP
Upcx3UYi+KXnnENVpbJhb53J/ZiH6uOgrJq0LPvWDcQC6rlt9fDRkdmhb8uvhEhzXQ1AMia/6Hq1
YzLVnz2TU/xGudjUvyWuvpsY/yMO0YM5pKKSs7nwT3NdHjOTnJLWsTQaDUzBeXQ837I3QuAF3ROP
GhMovbdD2LrmGH8vExEJ0yEQfrN2GQRuLED35csixP23159lIn/KEQvWyCIp3F+HfbfVeozP4Fpx
BpTarwg+cttCIdlhLdbM50Q17H/WsoALTQD2hzcmP2UQfuWhUzGNLlFSd/nGd/18N+o7lSW2hyQO
vxDbFdRaxWhihtia+xKjL6Zb9ECNgNLYV+5OiVZUP65aEnuivYbpzw9JwnUFf2YqJloFpa+PzZ9E
0SMYVAqPpT8qQ3btIMRgqsBfx+292yKcWhQYurqpKgKScwNqEnLqZQC3zK0NVTW7DaKUdkB9g6EC
vNIAyS+FX6bmzNaQJ2uTBxUr7ujQjToy+yT8AwAs+hwcirgRYH/pbg+VVnUdFikMEbElGmkRNnUv
lX2vCwvt8yN+t1ih7bOCVDcd7skxanRl/CRBcaL0FE1hztby0lm4RvX2GSfLo24Z9tps3HQXOw79
GMR/RLrivp+dp7bM/bWtVGWi7Zl6m78ntcom9KBDW/srUUM8p19DT+ZgGcUow1IOiVBaCRlxt5a5
MVqu4qKI1aKJnSj3tshpx5TgBT2n0c8Gur3lEKyYFXfwq3cL79WVerjFaD00Y87uyooUZzSLlYVq
32VAqzUUB8lgYf03XfWJiBsL1UU3e/nRLDV3pTwHA8Qap0UgOgQHy+5ojdoNUk+RPywA59LkGmTN
lKZ76QQxfx7T9zor3s1W7IJivm8GHtRFdeu74JV2NeKp+KvzxpsnmnHTWgjUlgjbWBvQLTqfBTKI
XZu5lzKHQDu5DPLLiYzSwv9lFSGzB81A6Yszn7LpmDox3RnWK87R2jrDbnm3THyItUHz18j8wmz6
5HpoD0aW0HoavouESEaMsXjoinidptc4giUkqZoKJTFcNMuL8oQUoCMr2s2zqvcFcpsm9jrZTu+z
p19ibX7ssxl/b0nF0XhEnCv/3sqL35exFUpR9tWw+4Vp8cMIb3so3Ftbja9Wmm/dxLkRZnpXF/Ze
qv6VwMwM1hiaLeXr4GMAuM2UykvBzU6FWJaDX/pJoeHXMAhSG7GOZeQTYZrlVCsUB96fnS8u62vT
gR6DZu6UAnF5uhJz2lmkaJBLAnUpebECfpUiro5eB4eOuF/inxHMtCzPyyOXKURmATUUUNT1v1xH
L5iAa9U+nV5Ti9695eYy4yspBZ95x3MpRLjrHS6Jl+F2oCbH0oXrquFXt2zJMgl+ibiAqsxZ/gNJ
6/WwghLlKE1UN4uLL+znBeldriFUC7D6mKFzDZhfl/Wxc8EmGvcG0MTOomokUp0UroVcDv71cRyx
OFVgvNDEV2/1P1p/eGQcBuCAA+kmPEQOj0fJAGO5G0StMmXVc7HMEAQAC5APH8h8kmQM90nVzJA2
k82CXCwAVmv/9GX7vGiJcMImXwpSo02k4maUJMwgwHklewtKgx/ucuphZo8cq8XQEH86ew3UyMcn
jKAq5fdHPgPqAZ4PBonYGKhxxjhfAnVDlh29s6qlOxM/BXrQo6jzqyeVtpeFV09ZfBtqpigQMB5g
e1MIjQdT7XgSyidS7vSq6jGzGDcZ1jVKL4g3hJp9qUpLp/RcznIcWm8DdaccGfgsEi/9xZ3xbwsS
DVyyEexiySqg2iEtDNfZ4FthfVEIP2Wu7ss+3i+fhUH7vJtLkFTsHG80/t+5QBI9CvckufLrRVic
qXWcVZ+x3T4lWWSZAY2wTpZ58xjoEE7BJBTqAv8MP0GqPRDcchejPazIC9spCBOqGZiX5LJk9RV5
84+G5nauvBekDywIzDJg1Bt3SRr+WJ6hSteHHV7fCFaI4AmKaSsxyIcAnH4oSZwzFtz+MrguQlo8
Gv+oeV3xmTKkQMXk7dGWUGaoJ1P26QeDI22mD15Wig5AW59G/MCzjzE21Ml4XSCOOcOUoHRIwXjp
vuypcFajxd7ju/focj5yWmq8BbnyDSBvlaffppt/RNlwjbwJuWWgL/i35e4qE+7xop8Ukk3VKNk5
sya/TMpMIHOTfFcSkI0eoLDoG9TNOkXU9q2aTqmyBYws2kyEwyyqQlXPRcoKwcyQvyoF4kIbsc1s
l1oxI+MKUBv6FGpNcTDdYu2gCiIsDcNVJp085DxYwD4ne7QejQC8TBPEWVmInYfSOphB8b0QBqDY
g5nm7WYwyab6qEkhhVGeXaO5o0AJnA+0MAd1yljpfmjetFPtTKS0tVaTXUOX6liB32rVi0uiAWK6
VMzxzdUwpp9qBjl01JCLgpv94zXASwcnB+5rmSAN1tD6qDq9ZPTboROdffs4OBIHSvUrhP3I2Duf
V1WBhbsdPi8IBu6itJrSvy2+Fgkya/ZI2L9tcCjwBEhKrVsntvFBPBKgOM9VhGstvJv5aRQAZxXu
Rfw73gK0IaWBXjVohAMZGE2LhdqcFqLC5K56mlKnouOl+eu4LB65CWNnr3qBkJjbYilWUEJd8xzn
Qxl+qzOqflpo1nRkStHRGEAiaiadWcYG9Kxc2XZyyZkgz3ae7pYxv0ZjijF0nX12aXSnKqc5oUSj
tt2lcYSqOOfeAVZ51Uh/Nn00ohmurStjfqs6BLgugw5HFRK2Yen4d5DLoNaMRunS4xhCU4J+EuNc
8+zX446x+JbDpdEDTP8ji6eyGTuX1hk/X3KPuZgOY9JinKc11UaCpIJuN8g2yvmCMRHwjlI4ZHX7
pQF44EnurY2ehST7hjrKcBdf3073mKfQgVlKcGu3/QYuWYwGJJlhY/S/yTPYq9t9WROx2+fHdfFu
wUMcDdV/6gIpUYItZaYWSqj89m9ZIIHosktsheFaytw/gWmuh0o4GzUDXywLZGTv6KPuF6sCXYni
Q1ybN4WNWCqjhlyen9B0EXAw5l1laWZu6zm4qNrLcsFDy2C+Hwd8iJuohsXnvkxVQzaLfFmGCcsc
QzRTABPIeF7MMep0gm2b4Jiu9EB9wjIqvZAe2nRPYVo8miF3zsxmQ/hnsGtus8XWnSQoszLZIdf4
nohyWCcC6Wll288hCDhGyPNhbLkH8pyNXfOIOyySQ6dsXkjBuhMdhrLAlD/l8LWo1P2KNDqdsIiZ
cO6tpEm1y+gSotSVsmcrmNF1eYNBOALEgJaOiDF8uU57HqLCZwwZsg6ZfsV2HRHFmWFK3q2DMN8o
9J0YL3gQaqsbyteWJVlNVrKCeYxeHio6I9eD9Ad5+HtpoNu5eSYf5LUnQHJtcH2SJI32i8eSD1wi
QG0HzIhHAopozyHfDjQYrpN8kTBynFKNEtDBrNpVVF81qIdd9j5F2U8jZIkAnevXw6yx1kHZMlzI
GcRgd1G1tUqIXEPqnCNfm6DUWY+ZYnykQ39f1cYMXhPdWxIOVj3Dg8sUeYr8Ci0naICkpnLbs7UE
OD+v0pnpG8lb+kbz/M1CuWgdSedpBxeHImVNJgc8pfnLpbCFm4PqJXeJ3fiDus7Zj6xCjUFAOGiQ
y+eNsb3hCYXYlTjbhTwUOnDpiHBhlfFZlKw0/THa2A2DaTV6/zNum3UXcchu/WEaALI2lNy12skV
JrY470QOAEhl86HCEt/C0rbLAIVLXVGVvC3mKlFS3WHR/6z2zQoOOoP77oxDFTJy1cLHoEOuzmPe
BOnvontbltBlPcvjj8ihKTBLuJTWW+pFez9iPuD0Y7Ua6/rOBXvd0eZ/iNDeEpb4GFZfvex+lhW4
uoy5ZqlByRbBqluPLgJMM7k0liInsdAsViEU4+UKNz/mrx+qu8sD7yCjYdVD1DFJeV1pwb6aL0Yf
KnuAhnkN/OWdVXpnIfx9pie/FlOOTLDCZWo0jYZgRSAgciFf3ryWCsw3qcAky7mafrmYAiycjmEO
CamIfsA4ZLg3rpYxZwnUs0ZPuPd6NzosxlAL02uoVljIVszzeDoU+Jc4kGhlkHxBeaIy8olTt6rk
azEWsh12FK8wN+zAeJdbX3GTvigDI7VtagXO1F5Rf8qiuYNE+bnAdbD99lNTvs2SOgjXnRJvF+Xb
ABlNcYb6FrZlA7IbqoePUOcbEs3jAgDrLogdA5qV5XnEA44PPnS/LaIMllpiGKLWf1bt0zhS3iu3
byBJhnm9qxysqA4zRfHrrOzOSTxjPefiaxkOG46SE2OQbGD1AkICkdXmuuvk2RIeg5UqzQEMogCe
DPgcoqJu10N+Wy83KcBov7Z7B4NzUv8A4p+6EPasOvvc3PB6ACCztrwwJrworhLqhcNS+y29WyHu
o8zfzhJMM3UijPch2ydFDfERYraJQRMU3Wg/kmXaxs6bbrAkwzb9FSpKbajXW68xgEipQ8xaPkl6
2lPUl2+tyltVkQKe097DNYMIr6zEVJc2Kksk9H7Wyore1cy3J/dpyxBr3qnxetHcGgvO9dLetMpp
bIFRu874tK0833Q2MZcjikJlJ6E6GzUdjdgBSeDTicIkuFJ1nyn/7Cr5rKKCWFBD4l4+TJ12FxYz
VAGT/syyqxNunSyjuftTPRBxBjXNQFejquiFAJc0VFqkOb2TA1HTUGTqFw1VBdB2D+Lg1Fm+9UeJ
S4jePC7+XcnMdh3JHbx5SQdI+g9rpLF1oIY3hRnyLPtil08Ipw0gq3XZIdw0nJuajs+F+5mL+qdy
tFI9I8DHC5qWQ5VWV+UpUkT2ZWbowRCZmnG0QE+9Z2xLf6AiRIfJSs5yx7pyxZL4tngfpurwPXEZ
NaFtqwQNcaPc6HASyfa+CU23OTPE/LlMWfSRlSNsCE7X6peCOT/C0wgaYGRiNQtVfU5KDrl/kuqZ
LArfBECBBEOrRQzTa6otqPpCoVSN5/LkkrVELUUPtsyemFGcTKqX1Mp+m2p+qs6yLOe7rJQntwSu
m53f2VAhk4Giq2Xfk/I8cq1PIxof1eUxbSch7Xc70hYDBjjch1wNwZAJzKZyqQ+5plb1hISPDR0Y
T/2zQYk2otJYVaqyUqd5qYjVOH3pr0eXh35xK1LfPeEOB1ucknnpAFvsFVAeJ+dJLRRqB0dzlLQ4
73VjDEmiJCFjIkgLBS9LodjaGf0wXcMHuuR3u2HhFbVDwY1PDWdiVqW2VON7vC4fnBG9mmJ5zh2M
67qST8tO0sPywe5Io5QH349LKhFu0XcCEXbZnJ0sP8CzjSWqu0vy7l2tNcveb/vzvQnxaAtP1Jp2
yoqtg46zMoLo28cHg5CW6KyXeBtGefmjLZ4n074tDlKq6HXM+SPNvTMKPGU/SKjuHARv7b3WhO+l
MD/LR2uXWIW9qUsuqKoqls1GSNSg07SDEimJbyBSiqtq3DeYJaysvj/G+XBEJvUARf+VPN5xhbr+
lg9PYQaSjCTiVhmGCZBI4imFzVLfitwS68xfRY39UtTV8Gcap+sMA2wbZaMRmH9YkP/f0fjfORqb
kD//woHb/Gx//sdX3kYgsj+zr//1P+6/hv94L+rknxyN//yn/+1orP9PaesGzD9Lh0QpXWxn/4+j
setoluZYnkXIsfMXS2MLH2RAZ1vTHFc3JfzTf1gaWxo+yJ6JphxGl+1Bz/x/sjT+O2WPWA9TdQ6m
rdmedBztn2meOtTvXtMCilstSB+g3bRPPhl8cRdSCGcz4lAcECcYPZjFfLO4BIdZAWZ/OWn/F7Kp
royT/8qyVUchPV3jNHEumEX+81H0jSZmGKQoaVKvgjvtP7P8wkuY9Ht7ZpxAZvgdnfq6DxGGBLrY
Bnb7TWZ9SCoFU1PLQFL4rw/JwLn674dkaZaBmbJrGZ4p/3ZiamEaCP61/GiQKgQJXwA7dxiOp6n7
mbWxdk3H7gB/u92bZvDLshlvdLbjbHQG+9A3n3zyFbZdPnR704Z3lqRME12P1KpcY7rvamLYl2aF
GWbRksqAPfKmcOuDGJrDYOj+SQTjy7/+jfS/MwE5yTb8QCAzbiipW387yZXQmrFoauQd3qydTXfU
tzIs6m2JNMwsPetgKIVKk4zGQS+tfZKBVZI3W1AXyTFXIRPGQ27IN9/QvO2/Oba/my+rY+NGxzHE
VA+Jut//yjZumzauB5hFR3IJn/zBYdajpcdCcyb8jyncGy8s1pNZveMb2p7I8KY2GKpj6oRI8nF3
ecjEQ6BN//a4/tuN6eg8hByVRfQmF+pvLOhYEyMWn7V3sBL4mYRBmxrGD3B6UN6hQmrtdjURT0+M
Tx5DVxlecQNgtJ1XIyRPCNMZ3da/PlW2ukz/9Ky4tgbB1rChF1ueIdUh/4WYPTU6xnzsVweTdJyd
HfviTI211QjMvvPSqH5O/bvEMIPHakjjG7GM2wmjUxhjBLRmdU9b4ZfjfW5hA0OKWLchMsw6oeY9
5sWsvdVDAJbmE7tipjOTTAxZ7MS6OaSE0WBqJ6Jv0NvE9Z0+PsTSto+jKBDNlgZpeqMgdGs0yf6a
fqEdgWgnvHHXFMXFalySa8vmaJvFe4hUbzWqnT+N9YMpmntzqMWuKOrpvs43JFZ/RzH1IChWB0SL
DxbcGoQx3ThuHa9G7+jBVxtyFYZkyNu/Pr0Mnf7bc8IoDqKGznOveZph/e0E5+T5BCiCu4MBCOgY
GVLHwD9X0IvPRmzWx7gCMEkq2V9HH4+83JrPM9GW15gxtuigTDktxPdcF8EZjulXnbnTboI7tJm6
zyEs+N1htQKrzuS1++7vsooxcYsmj/NrbLBVp5l1RfnutwkumNKjEzSaPWQpkmwN65pI4+ZNsNnD
xtXuRc3L8rdEtRWt0117z6nWJknk0Bv1EP8SXtLQu9d9WRwHjCO3nVOc3SZ/4jJ29ym5R4emtfVb
b+XTY+g/IOXurnmb6eiDZqKQECYmTR0+gMIAk06a2HLzYLcQbByjYADQZvEeG0tynNFg0CU2FVYt
6CvKPD5aTHPvWq9M7gz718SUbUO8XXBn4Fe7m6nqjmxw0G2YrvFwY6hq1MmBjsS6OEOwiS+JXrQX
R3L0bcXwEQPWdWYEwWMWv03Y3B/Y2pjB6vN0zuse/xOc18Q03UODvkq7EqQeQtUhIc/Dq66qj5Zd
uKeUDNiVXpT6kY093rQaeUn4kBZnXRlwOGHUXJjzQpWcp5MIrRFWarlLs848JI3/M+/7F1kW8rRc
IycN63UVEj3lDkzFTVN7t2FxnYJKOaANtn2J2+JoZjD5YTJuXcHkkF1VmeBEj7Adz1mbmZdQT6JH
X/TRoxZjGVNoFeLaotpjUqc/k1TuszJLDMhHa0cfFFzskt8R86TpfhDcLQbUtVWXThcD2h/yXat6
9JwoPhZmre27sv2I2gBu7aiTG+Z1jG9wWiL0eiS3QBLdMrHLxyLItrK3DH5IGl8s9dIAkx78IVR+
Pv7Og7mzDgudZVaOT/GQ5yf8LCI8nkLConoLB6NOBcxCdz722FxdizzSrj6GeVEUR0dSjX6ONcqM
LhPjtW+zVw8bqLlrzcOsj+aTpVXiIRqUGQXvTEu75fPISdYL72FSAYYopE52Oh+7wHPJ6OPFDuro
6EESpornLUCz/PMPic3v0WIjuF2+FqIqp+EF2MiMYoYkyzeTPBFtbJlDgshoRDOFp8PsDR6RQgWP
aTbLIw9JiHaZt1PFYlqb4Xhn1c5++ZKl5WGAjpNAyAxqg0dIo4H31XOCWfA+IN1vzQIjnpYXLbaZ
tE7zvaa+A2V5d0glDilmyTDddK7LS2twQpHJ/F7eZeQj3vPrbWhgWZubHkvOKEyfl5eRzAA5u/lu
YtFeNR3OyjCUkOS4rUVyVpad5rEqr146MCwdPZz5yLpng50vosxPcWd6r+Tpukr8MDybsCL1Ingl
TMw9oKuZGOPGcFGcpiMsh94NKw+Ick3SrbrZwGjXr8p3NDvryPkcoiR6aSduYo0gSiu1X3WbYbss
MhcKA04osFNgFBrj77TovCuWWKlrfMjM7K89jibd9No57dlyOqC7sD44Mb1nHvSHqWX0Tbj6JkZt
dYb1eRx5LnCosVZ2N6RHO7WRKw6tvY0y+4KazVtFbg2r3QI8CJj/rSdZFyuvQrybZgD+wYADRh8n
+lEro2+DpW3nlYPFygVGmzKhJyxOwnnYLxkHEH7BAkeCcNPsozU77AVZfDH9ooWuO3lfiDZE2EKe
mEbIgVbG+JZNxkvcOsQGTE11dcL8MdKGmz8KZzsEnoTfruLUdbwKUlI6tvBR79Iw6v6czdSaBQG2
+CXYBKOXCXBPFL/ZXddetRb3hAp2xrI+zbh23ibu5br5ITVRPrJTId6fh7OHjzuOCuOzu4DfuJ/Q
hxALz1cp3VEVm2N5Gobxw2qsmeSw5r4zIDF0A4sEsryNNXtY2ZUDhLIYKbuUWK+YaIH5gPcgnZ8Z
uFoXdD0e2IxZ7BNIt9o4eFvNi8SpQuynNzWWpnp25vpdZRAN5zZwr245o7wAcNlWUyLWUKsOdoqg
Qehy3VEK73Of0bQlfQIaJZwC5O9wsqKgIOEjH9fgfL80kdfUq3g5xMzShrwrzjGBIXxXG15GUz+3
5NNerAD+b04OZdef8yIWb/N8mFBDbgYjnJjdpsnBjMr7uQPWoCEjJ7nKox06h9M8TLsw6d8ilTsv
R/9GKCJ6SQ0tKyxLqwtxp2118Rp0Aey3sdh7Xe9uJjuYr7J6rO2Y7O0mUp5GY8mPJwJSayUbaz+f
5Vgnx3BiojIO+KxrmXROXjrf4eUNFzAcjonK6y4lOtAyYGedUDZiGEUdkJGR2JJ468A7Oc1Nj11w
kMfFb02SGqUNZXwwu/KuSo3iXvO+QrDbk++bPyhq7GNi119RXAjyzhzzKFrvQSdF9WTjurLNnQwm
fBrjwOOa45NjzfoZRgvbscQxbTYSd6+1Y32tO58419yxfqLjLd8jN3ztk8E+mU2NvtwqI0IYMwGj
wzTJCAnIAfZPtVMrl7LUxv22T44ajmdVj7MOZH6y2MA8GmJZE+eqx1mxJ2W+LAFUKoJeYWUCdLrQ
C1EW+PVxOXjRBs1j2Xl3RVCKE7I9fHqIs1u3XaTdeRmE+yDTd6F36/uqZhnooyPiG3Z/aYUHO4rf
q3ASd8Be2CJyZvFgfrDwPl81cE2gcqM98uIOh2Fq1KrrCXI1q4e0RhA04o/eiPJY9GV/6McvBELF
3VBIkB6//i5nCWocsIHHdgnxvzrqcSV2MijwJy9M88SmliPfbxm26w0UyADjzTBx3U3TsBR2/vhm
YDgK6MevkERZtkkwITkaMXeT+owW5zlE9Xq15w46mh38fG+OTfrboAVaRXU8JDazvZa9J/A80vCc
C96eW98vxSXtlc1FzeQR5uuW28TYtHBeYucLhs18DdutEbnu0UA9sa+x+UitSZ46mCGrMJJY9zKr
wPgZnNXr0xumy5C15TYo6+o8kIICV+pG4hYAA7Dk2BVv/jyUuxZA3OjgVUSzj1SqgpCTV+aKdaPe
SUfGL92kfdeIxSBXuvFTjUyjI8nzZ9+LeT2Dzux0gYthiAwJ/mtfnuGam7eUGeEG+wi2pjbGMdil
NjWz+CDCERm1ett1/XhhZ+EUIwgPW/ao3k7G5y7Ljonwtn01OHcyx9mjxOBnlU6Of0eZauBAlGQ/
dOzjBHGcX/AmSGjU7mSN3NuwvASiQO6cDenZZw+HcaiRxknpXpev4OXhnKWBg201m2gDUozRuOP4
3nL5X115rnuPkT3hSkSSIMipMS3d4NlervOsxWXEBZnFlExsrdrgrfA/0QOlu2EoNaL5so+ahuwM
hBFclr8tL24IMXvQ3A7wpIC4XmkI9zzEjbAerNPyLZhynkaid/fj7H27rRFtem26F3ZsnhzhGH9e
8pSrV/UVmvfenVcu7Rcz7VW8sbUifZDM77UqnnZCu2fKXTxa1ZUoaecKNxLKp18+aalhHyomOOSY
TOXT8rUOos46qHu5b0oT9zlNMTOmsH4q4G/Ktq2uyzsyqvWTI8Hnl7fBwYbMtOM2huHmZNHWkeRh
csuYj4ljmI9TEhUkekBwD+epg/7XxsfKJF91dPTxXoMa3mlB9RzwM9g2nlxdBqdiqjIkLBxOXevV
RXrJi+4P7kUnEk9agwsTtgx2WhDqT22ia0+ho6+hUlRXxESYvg4aHZgRbBlNgVt06vGRxKaWuH4a
QXGRrL9r27OLlS3Eg9542omMEu00YGMITUG9d0vGyS5RcxsJOyemQTqLSYJrZum0Rk04nywRPJmd
rPezOSLHCjG17SnsumGcT8sLGZMdUMg/3ofTFPK8jfPW4DyzZU7OV6STy+7oB8etAKYr+zEtMTEm
3KkgQnsESsNSPMtKb8P/iImqCuo9tntEx5INYkT2D6HNPA4oXDfUDccxd7D3iWS67YLsYnTpj7pw
fvm1FmBGWR80L3b4tP9k70yW40a2LfsvNcc1wOFwwAc1YfQde1KiJjBKVKLve3x9LYTue5nJ+ypl
Na9JWDBIhRAIwJtz9l47IquByNd5Ch7MIb7Vc3Rb12xHWvHMCm8fW93tiIz1ZrIk752huRrs9Nwy
C3jOYNzE0/gNu0qyqkT8xTAl/X4TvEocPaucrVdtH2zWaEAy5IrMy4hbUP9wZvnuzu5+8PoXIw/R
pM1vmQngUxFWswqew9KPQP7ExQ4WJjtAj47w0JAa1YBDk+0Di5Mv4TLDpHLY4Zdu6Amuy2ovrPgQ
gLeuw/uETu6u9VnhiiaAhAqRyQeUxFgRnA05HQYIP03VH83GfC+6R9b5yOgrmmUY/olPqV3rENu+
WDn9uO/xo+zSHmZrumBhKys6EahZr0yv+ykNt4MylryPCW1l0/W+iEK1BzpoEN7BjgWpOlBqW009
hG5qSkd3GS6vD5iuVB0qMFj6ZzPzOeOu2VW2OlhoFDdSOg/QQNEu1slKFNjRjLz0yLExtwPiFXx2
ACFhZe1jZTwahOlui6p3N2ORfh91xyJ+Ke9kaE4S7xUEirHxlYe2oBn1Wk2zRiSAFKmA5wlcMURj
wXaoyKw/fE41npN8PRtL+AlMaDImqvfkzY7L7L40s2oVVGOGyi68ycu5/WDguGMYIm/OFvrOM3B0
5oNb7RGN/TEg/Vr5sSO21qid10DZt7pyDkB+NRVQZR3hg5MCp0P7Renya90tiumSLbDUPq1VPcRn
gRC1qUr3IXGX1VdeI0kryi98JRcj9V/rqo/wvFXvqoOsgl5q3jWDE60I/fRXUZjQ9WEMYdOenCSd
QVggSNQm1w5vjVRjiBH1bZuk7rZpjdee4ScntvYUT723KQmI2Xp+WQNAIIzFr/1w36aG3s0mTKzb
DhH4rnHL8iEimd6pIf10sGKkcl025YqABQtAZuFn5x66ApulF2K8zbM52OWaS3gR11ScxP/yn5W1
JC0qrauVZZg9IOj2W07h6GbwmmMhxnDLuMf45Zh39gJVJKPuPjfUvRcfeuAL76WJ+GIOXAlARk/7
2My/VayldknvPZgzFA9fREjOLBTEGJ9ATWpni7Kq3aS4NUwXnkGMfa70q7uiip7Qe68N9JFnvjW0
XyDiT8SVklicUFLGZ74mhl6dZMLdD2YqqbZW77ZI95k3AkO86AVYxELhXCQBYiM0DYte8MFTg/9S
xPm2KKdXV9vYzQMxkMrTEbkT1gUBLzA3rCF5AG/PuDXCE7dmoBOYMCPsF6Bw4eQh6kSQGFR3fdHc
JkZWrsKY3ycTa9rI9H22RdV+aCoS8nIaltQmYM1imy7g9wflaB8tBOpHhZAJCM784jleeVxK1zPM
Vp42VlQiS8FgF7XlN6/Dbjyaz0Wutwbi94xRyLOOJd36Y1iypyxduU6r796cfo8pUKCA8kkZ74Xj
Ha8/ky2FQjXC5biQ78uFd38F1//JwJfWjP7s//prv1R/JeYPrm620xA+eWIJLhtWVa/e3ATtFHEV
Qm2UIbfZlJOvW2V6Xy9/QGXqOBceJi0HnqGu03UL2PJ4fejxD26nj5A9uG2uRhZrZz/tokNqQLdS
dyQOVNsu6h9gPRPiDUk7z2xSAsvsfcpG5Mx2g/cFBcJxFndNRjwBe114mwlUF4KBh21ARvajX2Ww
0H28ldYQPLi7uvGzp8jtX2rTs3d9E+UAZpB9jUivUfiI02TNa8wkenCfupq2iu69L+aYFc/anwqI
GyQxBdBf++FgFCo5DrY33YZTVK0d12jQG5bkjeEirfqUuGlCW4KWRKah6ahkTPlhxgRNRbvNxI0x
4kHxbAGIL5BPIwMXSRJwtOYPvmyXIdsgyXyALwZ4G0ptCdl7aPXtEM72LtWqZKMI2GpmNq6bgh3g
JNc9mTCrMF264mlQ3DkxkpuiyE/EaOw0V/LaMHPNXyHBtvGcrsxmI7w5+arI1D75pJgggmvydUO/
7Jyk+a1tQfUqtXcVJXuHtA36B22Au6D90P7AuLJzcZ/0cyufXDcsdtwCORz6MH8tcv+U57Hx3vlU
78gb7G/HLExvmaLZKOl+U7IYfw9KajxdtCrcUb71Ad4mLKQ/M4g7PeQ4wRhzl4IcP+dBXN1gBNxX
slHfs9zGUds6fK8mhfS0Cx9RM1AZ7CjysqF210XQJAdhDPbazeS873w97+acoWOyU5u5pW0ozc1r
IJnxzqzGHSWO5tjkWCjbsFOAUYKUeiBxf4bqjLNbG1BhG43jhtwZu2qAp8fqoCpiTgI3v0us3kIo
ro4BBQXWKHo6OezgJrsIn+qWiPXlJ7eiHddlrXvbCpsotAzVci07EI1T/hyyR8BvxS44WIyZsdcX
gNDblcI1tu5YmT+MARhsB3ZFXTAPGepH7TXTwfmG6669xQxsjaMBgtokqci+wv8Xvh3A621d9u5l
qKFqxHmEFh99AX7WE93J4sCYCRs87h5Ept4TwEihRPsAMGa8j6GbrETIJGWNgMpU99g1TMZNAJl9
9OaPpspINvTRYhoUVyEvYDRSJg1cguu3cQ2MwR2j5mJ7eNxi8N2o9hA/YlDbd930FoYtS3T4e7fX
spR27B1tI/Vome8wUcttXhRMYa33VZWYX8IytI9pRMDgVJbbTgiusRE3UhLMr9GEzkRMwxPf1nRQ
uV4QmT3UNlQYN+7i6YWjLnZJYM5biwuMIQI3AVbvOaE63BT8PYLlL7pFa9rTRqoms8PB2p4pczrn
0Xpzu+wud5r6IZzzjgp00F6MDB+TZEqrBxzfzvQ26eFW59o8B0m7cTi9xynKv6azN5x6pUDRxuoW
xdGXIDeK+67yz26Ifs4eFNTBkZZNMqk7TabiKhEKD3LQ3M2UtgOXjo0cumg7A789tVH3OKuESrrz
UdnjBvlmjFHYYLEdy2nT2AihfKAGujI81sfZphtsd6fQbiI4bX+YwxTCcia3uunHYt/vwUtEGMfG
DvR2f7UpuRvQBEPlOTt7qu21WZbh5lo5QPiv1n6LeUgH+b52h/zQJ5A1I5KH91PC6ZBSomLz3Lf6
ZWJQdvz2bhJ9fZz65CkY0Z/GUymACllrVSHZHCftoEsqiwthCZZmF6mFUMT+RNtwYuMZUtAbAMTs
5obtP6Xi8gujPatwM97OZHF+a+fDFMGqs2V0qwx6zSySFghO7Zt3xP+xxKXzdB82DId23RrnuDZ4
UxHcDw7FAAwgF0/61r5r8NFabEIIIRu5LmbOHwtbdQoLrzt1hX4ZRl0Rh0HigVXn9osrpzUDD/+o
bJ116He6p6MSixMG+J+9naptmcbGMe8eo9HrvhJt+RWUAgbCfM53ocVXLFNp7cp6DgksDEmioz8/
kYr5YMXK3hUuvJ/BNPtb0IM3JWmTPhq1Mz5q96DH4lVacbh4aRAz53AF0xIR2JQ1ARehkTyQY2Cj
fEPWJOzY35khTqVg1Y/uPmL/f2raEP+PntSpYM3otxSOQNm0O3a41cUxzO44hlRNncK64Gh5JVyl
2zNWvdKqgN2aF1WzHZelhVXT8BVeQ31JcPUJr8xWehqQ+7YDBB29YO66IKFwAkqgZ+o9SiS9xxJg
3U5GEwTEqDzby0MkGJHroDv5kGS2pYmMr6MtdUTje9GEDj0PWUqaUAwh0ahOVFKzU4DeFWWo8Ufq
I2FqOr98tqXX3xlJsnO8N9OZnOcGzdfzTNEf4y/5yX17cVOrPjsdtJ8BI6o1x2hNHSYAzT6xnUrn
FjIB/TzMNmufwtkpQyJ3CoMUZwMJD/DyIRONhmCDmI0XzKUzVCzMjqmjOuAiQfRTxVW6BTMuj8pM
vQNojSzAUhxZMTFNbgKT4orcwBLB0xqfwjFKABD5lCxuVMOAwQGOx7yhK4BBztqOfUDRDwAuOnIj
QMhFXageKr/el11Trf3eGUmQHcUNnPJuMws/EMyI5XCLbdXaximN+D5vX4QdDft88OOJjjYtppS8
kgsi1lkzJCdY2Ouqbu7a5eE67KTcwehQkr073tG0ZK1etV5+6y5tajlazcUZ70TghHsvZoSPc0Q9
ExaDu3B55kbGz6Rg0w0qRO2H1KI3qnEF1Cmv+flFFX1zlnG681jGnvBZOJtyTtJDGGfsFCDK5LXL
DlTbL3mdMk1KE2239GNm7kBdhnaM90NmXhJ4E7rJs5PGx3tA0UfyjV/OG1vjfJ0Ym3dpMb+Hro3E
3cv0U2dF5LXU5psPChbmp8o35mzdw+LsVllGkoPiROJ4qPKdrAvjuIjGkciH62TQpzJ38qVr7r5q
UqZY7x9d0w6eIfOcomGcToHTQVSJMRUg8vkxhbLeTX4xbIxQnEL6Rm+jGcA2bdVNzZL01ioD/yJH
nOCV028kBZRjz1IPs5f1PRkgEEcZ3QMWoblH9S/rjJrepqCys+tt4dxkVaOfkVLudNiuBtau55FU
A6PPxBEaT3VXmcUdJXpsK6J8R3P40wm6H06RF6RJN9NzSXma0sJzVNrRHotadnO9Hq5XBhgnpJtm
u8G0VawFObSHNFDc50HEFd9gw6yrJRwIsUCTy/ohZ2c6hXBWTXtqVxWlMvpQ3/qwtVYW8wYg2bw+
B7H1TAPcXKc5/ZyevduWyhbbPtqd6Pybxz7JIJMVVCpiyKk3fV2Mr+A4fxoNlvUYmsKOdaZ4mTtW
rfks5t11ELYLukqRx5rOGdsfA7KUS1Y35m7qq2I95XQ261gYuw6B8mVu3NcQfMhzbmp5CW3xmlQP
uDiDJwWf/1kvqGay6yxwGzBrJ23WRzmUBDch3mD6Wh5sZE2/ns0TkQHXH8NpMe1GyNAzp2VKID34
YGOlnldJly6wTR7yfPhi1Um6HpFgyCW7rLtml5mp+V9PE9rah2G6UGwujtcHZ9mp6WXbdX1mdtHi
D2opgHPLA2/17BygCsVkyiUumWC/nueRIg2otmMHiUJ68CPIP/lg/ftBe5ELXq46WW1lHhq7+0ha
8qSg0PEGwJPyY7tEkl2fYUlQjOHqS+wuOSQ9RTM4H8vTcXkaBYIDdRmNQpJe1/SVYZkwaR3n5eH6
458PDqZJRM/0aiMngYO3vMH1DX+91X+/VksNw45UtYwNGIyJJPU3zji8Xv8sub52fYPELDiO6yF8
esOkRJyFmPG1okZ6LNTAF4GYtzr++nl5MQjxjQyIMvC82M3KS/OcrJglNGw549dnf/7ohwYLVfyA
n16/nv5Pr/3545//3qbNQ7Lqf78zlm+M014OjHz5AsM/v8XrzwaxKjBQmuDIxW/SuIzkkQh6iYUH
LwJk7gxBhk52w+BpSodP1z8w5HeNF+AwumOJinxJOLu+rzvnXB3Xpz64cDrD/Ob6zAq9ZmPG7Y8/
X7q+7i1/dn3WaK/ZTW5x+PPtrq//es9ipPAnS/RzZNW08H3Y28eN+vez64/XX3RAPG7SpJOAVp80
zc9DW4ZUcHuVbrTBHQXKqTmyLkIcbROLtVwX4fUa+/NrTZNtv9xU1ztpjDpQpMtDvzxINSV0SaKQ
6NlhPMKdGY+C8jxFPX788+H6WhbO7AwNquZJSwB0S4ja5vpBgpib5PowuXWwAWM7Ihfx8hcd90id
0AukDg1kdC5AfdA1wbqxk3rrqhJ0dkS5T5vYczN3Z2sHxZb3bHgdtF9f7eIsH5mi1RaV9UcWhS9W
nj/CJYNuN0KQZjKgdG6g8LaQHUw7Fmji5Dls8a3EWk3s8IgV6V/SSNxlIva2Yko+PM1+h0b4iyr4
D7N26SxyTxt58cWb7EOfN3KV+2Gwa2z7IrncSIVCqBeQUkwV9FVUzl0r4uAcyGAbzkuxOfLPfqLC
o8sB3gw3sMq/U4ujV05j9AYBWFL6fDO8IZqMG1KIp03rU/2fKkl1s92EaZohaknUwVf2xZeyvrG7
y7j0hrsWnIOKgYLrk5waf0W1rm8reqQgiJ2m+yLT+p6K2a7zXyzsw+tw8n6UzpdWga4qWn1oguQH
o/WaJiCfJwDcaRCBE1fTjxlIkSHhKwoas96EOyEonRcx4B4h16DJYkxX7Q8PrMzNpF3g3hb9AnJN
4KhNdHBCwWaBaTzCSxg6Xb6KOnwxhk8oGDWgCwj3b1VUgVDvUgtTyHgoEFvEdG76jL2l799HHv3E
YGIpn0v/xi2hBui1nUqiO3i+piUjwHT0B9kai9Ze4DMvQCT3qfeUpsTZ2Zy5hp3YETjZwQg6EADN
FELQSOmfa+utgMir2WbZGUv8sva3Te8/RO1tXkz2psgSaB0d6FvWNevWBmM4b9PGgxaQBzQCMdxJ
29r5iG1uxqoiBklSlRQiuujafppaoVe+arsV2ohHSlQXPjsu6gksDmKqeOuS2T3W2gLiM0MPUfkr
d+cfVruGtED/tKHBzQL/IAMuLssSBDZIehh2uJt7PIiqM7+zgWi4ZYUFJC+wAM/kQbGmLn8zbv22
/DK1dk5NOvoelXCG0ESvUUhifHJczGaZ9Ti5zoev/LUzHOEewPpqOcddjbvLB1NBEyXzd/UI+QOR
18pEuQP5CBZSG7bji0g7sR0NY9qwSha7PMzNdV0V/T4ORr2SYSufR9Co2WDmp1mHqAGyzHmec0xD
dNW387JtuL4UgECowXI+mvmEnWR09Kap5jfhC+eSza17cOMrGIxywRwIspiccfHahBUddN/c0ldE
0On4zyPq4oNmk3hTVDk3qB25FA8cC7kPZmh/yVqVZf4gVT4/heSqFzW8CWPyWfGYXDYajR+6FvRK
Nm00KhNN/zyOU3zbl/ELE0X/fH1ox+M4NuZTDDjJ553iyv6oPFuzx/KHZ1fWVPvNgKlw/gmWrTsK
QnbuoyWlYMi2dukLxqpU7113Xm4TI3oMQoy70j7jGb7xeqc/VcQ7nCQAC8y3j3Zru4+jFREFNff3
ZicgrNY/wLdofjVRq4YkfadkCwANLv7BsxKbUaNGbFNY4xomOZZFXe8K2ZA9x86uJz7phPD7nfVO
so0pI1L3GyOWi3I4u/EriGjy1PKh3vgNuXFiICovawH04P+yPM3SqWRZmJqXSnny4ohJXnKBXHFE
17BVxqS4k8kDoIqdUvZ3V6T6WWdpyYeqhwttqGDcUK4CoGh8scdeXezWw6kFno54qWidZcQm4JQg
9D5qF7V6Fm7Qh/+cUkiTBrW9lvJ86LfZixpO09zoJweXPnbiL5k1DWeoWOUlNqzHq+qmqqlKRoV5
DOZ63yv++39WFluLY+Bvwm0P1RWsZ9wcljLFZ6vF3ItYR65d7hPLS/ZDT9O7zXyDAAoYmIgWn8as
qdc15GFnEXeMimiXfz4E8R9uD8/zGFBNy7FMGoFX2vlftOPaD9suRtAP9h25k9+JOzdgBACgH0H3
895SwfocQQCJokUf3kodrLTILII9ClALlU2CDYXD0yI2NXsru+u94LmluXxgu2reLirQazXqN0e9
CK4/nTgPixnuCXT4EtX73xXvuBlSOy5w+SW6VZvUIXEs6P1bCzTlBvECCKyemKMFwtirKdyxbUre
ZntvyeR7NExnv5H6fdwQGBp+V8J8LSjmUPxxfiJQcSTjF0tgqjH3TUEcWBZF8/E3x/8f5gbOuha4
CDyt+BhXwflfzvrUxHhmLFUw1BHxgSm6WEdtw4dwappsk3lAlZGvkDz12zl1v17hZpa8xK1uN4Uo
5AZt/3nwIKjGNTRs76teKiBVXL5x593HY1nuxrIYVk0WAtqM5a1s0+4X2vz/W8CepxIj1zurvHwd
NW0d/Wj/6uaycFjYf/m+/8MCdi7YBkfv+fv/8K/+7QHzvH95AFy1lrYnXeUo3C3/9oBp+S9Tkv3t
CdxPFr/h2smp64b/+3/Z9r/4XplglaeEq4XGodTgh+ZXgjfU0qOlKoQ2Teom/08eMHNx1/zlBrMY
EqSwpUUAioUZTHy6waKpHroisuoD2RfkqIeN3nn19FwRlZJMoE6UUIj+w0TvJqYKZ8yGrUg90mv7
tRlWUHETsZ1calFaJWfPcqZdXl3GtnMeaj97seJ0rdnr0rbwjI1O2wZhmufRT0AqRrj3Acs82Sjt
rupAaJBT9JbKKts2NTb2qDSqNU2+bgVc+a4JSTNx64ZsYCaZsviKG5tGQoyDO+/QYyzRASMaYRaM
7nmpoG3HWa6oftL1q9D6etSrvZyqn645iCp7J1W42ytZP9dV06L25rMWZgvYUXpQNSyxC3r409Vi
IsiN7mfr9iYK9HKPejfYuB1Kt9KYtnHmghbO0/cy4w3qckKNNVFIqUgoncZqxFlAGBftXdp0d/UE
Ht9Cyzhq3LA0KdFnjB+N94ZRvFyzJCbYHMUGMmphb5MCqkGGhg+tOXl7S8A9et4awgqi0DzCjx4Y
Ht0zBVYjwAoRe/LblDj2/i9X9P2vK+GvYRDXlIu/XyBSKiERzttcc0xhfx+BYwTVPZLI8lDaEB6X
MIvrQ+o16KJAINwEcEEAy3Z3LDmIlUwJP4Al+utk/vOxfIpY4FplCrBNJgIToxjT2N8PRcApHIMk
KQ+DUdOEL/M3GylXvS+M7j4Q2QsUxZ/sHn53Bj7NQct/69rCwjfnsaAg4OHv/+3cKWtuQpUeWIOd
AXySPIjCjOJ9GNcbDE1UFY04opE2I4+pK5puzZATLdtin/cUFbT59Z/Pw+e5/HpE1KtMS3HDAvhf
Zp2/zCoxhb4hywEKypATQZwP+imNs2oiGHQsCkzDXQ3TRqZ0/WMit3PgAUaaEOU+ozy3CV4MBv2z
H4F8KjVbO12ku+tbKT/ZjLYg99KPn/75oO1PU+H1oB0sV7hhPaQun42eiOGHKM9iDhq42TZqpj3B
nmxcewNZe6zAmrj0v+yhelMWnowq4D6EmYJuRpNSXouPSrG3s4Fo0IcoHhQ26DCqXmhBb6qRmI8i
XIPXxTNVxd/bgi57Kprk2PsVSDVj+o795bbCRrI1RPQBWa3FkV8McJvEo/CqdtOl+vk3n/iTm2z5
xJplH2s/mx3xf7guxyRIwwwi/YGa+8EmcwQfOzXkYHgJvVmcbe0hfaRJixEtPlpwxFeGQfhAOlMv
LAc32JY28Z19n1HXYN9p1s42glBDACVKxREFdKVoR/u3hGb3myuETZcdi+7Uf9el1WGZqJKjg+Zx
mzvdewU3aV/Do6cnloNqXFbcciN7/3f3yyf7LB/bMRGDYqJ3NY/up/sFmqQ74ZmKDwulodDdwCkn
c8VPvxud3+2qP3JYz7nAyjs2xJwDC6839cZtwEfppqYhqgjwgj+TWY68/c1X8j8dG8cnBIodDzbn
Z2tvRb5bC3SAyv3erBOX5Oria+HVTAmNei4N176hDbu5TgeiN4nxgqxFh6O5sVOQY0O/MdrlNu/E
t8YNlxjSZNMG6oHLsll3feVRI3HilTXXfzjShL4hnmc9HZ385HnOfRVY+HwFOecFUKq1l2b3DQaq
NRiJVWmV2RG/1DcCANTlnz/2Z5P19SuBrEjGgFJ6cZ7/fcAAWjhEgSrjw6x8VvlpfC8b4MWmImMQ
fscDyu01mLXd0Non7fPDPNXIFqrwMc4k6v2IYshvDunTwoOMPQ6DEFeTpQxbks9WSxkZA+nQOjqE
vuZeNUmmDJXcocLGCe7KQ9iyUwp68yS056zhN9+S24zGIbN+dyTLtPGXGe56JItPXwIDMeV/rNHx
eyqjNrhNW9zQjvxokGkDZgi6bRSTU00LFQ1AGCBkAl1cmtA9wnLfZiVCAlT4K7t1X1JPUINE+bZ1
hENuufjNMdqfN5DL2XKw/mrFzMdospzNv4z4nUqbWhUjQ0nj3OoWiBm8nLXUxatBs/ebXVHUMbOT
GxGaUobf3R7BqTMI89aJCLHU8iOJMSV45Ufi6PhptBYmIlij2MvAzqfE+SKBXhVa5htvznpEEYRB
UDchZVg0l3RktefV8dpwy9+e/U/TwnL2LY37m5nBZWP8+Y7E559EldNGB1NO5PS27RrFw3SKPKqK
pGPArm5HbiNoha2FgqhICRv1cS4enYZEVuEOx4GchyQ2fnPPOJ9WG8uBCZctp8Kbzlr8s9m6J+Gt
mH0XkWCsd247LQT3Imaun54dxNCrMU4GxIXzo+djAuUEErvC41bWdOKBwc2EvdzUbu6sm9E3Do6O
kDTZ7kGKyYKk0GwpcNF+HvAHQSvaur0CvBN5+CwMtY/SqHu2R6x9xDIY7+Rx4Z/GapdO7ceYyHKD
gQcomuzOgxR0TpzsoYNDuJ0KaFUtaNpVhf8J7tNQn0Ov/SD+HZxz190SzmLd5T3fY5vsK6ds3705
voziyKneFG2Y7jX+1U4HZNwlMx7ZAujZtWXlcyAP/zwIXL39n249h4tZa5cdkjY/10VYrvrD7BrG
XrL8oC4C+wp29Q35NAhRYSrc21n/4GvlU7Ho821VkSI4Z1W5VRYoJCsQu6ZObcJ2RocUBnvthFl8
P1G8JFy9JO6KdFFbVlslgy9+Sh4s97O3CnTtUN0k3nnQQ3TwWklGROLrbWWWd2VfyzfCu1wQa+yc
qLWl6bae9Vd66jjyauS6du77h6m3CwxakmUHDMMU1DVrp2V8GE8DJNyyG/4YGpSvzgAnIJBoQRVN
y5uhkuyfmvo9bKY7SgPTqvbYL0DIvMFjF+zbxK5uIoMOcuDX4d4mhM3yEJWVyujXQ6q/EfAtHqg4
33HExAKT6IUYOz7KeTx6paN/k2pmfZovuQk8k+vfZOfGWlV9/oJMnbdFswTLGlTZVm2OFMHPzT0Z
GBrR/0RuIHWKBexaeTRdyBV/VimJAa5XPIRIZzeU2S+U45bwLurZOa2KzT9fQv9h2V+OkHmc9QZR
VwzgnzYFkSG4iIwm+rUWrob+KUOnvilIPZ09jzPObYYRedoOpChQAmb9QzTAtylimexONvXFEiD1
7MLGndmA/eboqBd8mls803U9wdYBxor+jBKZvMZpkBRwldVCYjQxCbfohm9p7BK0KfDMl+MwnQzZ
YmPPSJV14j0saHHza9ILq2D9zwdk/9rR//2e8zCju0TysJXi0D6dsLQuiWuqhL8n/RXogN0kj7R2
A+glh5zgua/8irJ9lIMPjsJdVv7UKYIF4A1WDMoTq1v9o/OWpWpIUsjshSdZ/GQ5g04I6dk6Ioti
G0b2vZ/N4wbrPawvhkWQjtwVvTXTGEmxVPo0m7Gl9ckY3NcunOKMu/rAV3mJx+ajKIv4ouKi3ONd
vgdKw31O2e/ociYBDAQeERK9vVN19L2OQ9ygToVOr6j7jY7ZCpPPd7Rj955OQX8MiQ3c9+ghGun9
gMAoQKdTej9Ke9T7Kg+oaPJWsS6arSNpdlCSf9QKF3gByGyVBXSjhJ9FxzL2ccwX8xIN1PzB192s
KvyoNAC9D7sm6iBNaz4UXa7WW9zw4dzvTZTTgmDnU0GA6doNZfwsvDdOdnixAT35pvS3LpJhiN1J
slJsoJnkPGgbtCY2fgpTxIcE3zWNPOi8Xkc7FYi1J8r6xIT6zXCH+cFGmiyJWNs485SuALg7x3Sp
XAQTugarIFXZMsYTIT30EfFM37BtIu+ol29ZLnG6+dE60e6alg5GgNEbT6A/wecz++51p5ixOmCE
OvTDXVH76uuMWFOKXR32tI0zsWDPxGOXxjh2wPdO7mRgBJVELqplDlHeTg22XH9lELzNUO5frNg5
YN/2CSL3kps272cCrAa+Sa/fCgLa97afUdGnbr8pga1vxnasVqhCw/tSZNXalohLxSLRw2+7w+2G
cTjvsFDLmEwrWoXrsHBfA8tU66nMF2K8sY0U6XSVOUIQdNSb184gJoO8OE4RmnQ1eD+Q1aJpdYfk
TA0ISxe5vzdZPNbPbJuzreoSPLgOHAIL08vW77mWw7xoD6oePga373YBaV0YBJDcANEIlsyWO4oX
F+lAyYjc5gTPL9sjwXuRM6I4FlXAM2bYK5XVEsRuWZteuM46LXFN6Iay0NCQRdW4OyHrixmn4SVR
SAZEDMFb5cbasoCDBBTMafZn415F8kHQuQTLPLJO7cbphvBeYx2PwApTPwuOY4YXr1v+C+We3bQw
H8zKIp2JbeOSm35ddNe5v411N68rC+07VXcgh7mFhyUUhwJN/9qv8dcb6H5KbLEA2UnvqF173KFy
8bbUXL74FqgBXBjJKul1dJ+mNNfmhunL9l4LsOIPtUXKJ7ng1tYvzP6ircl6tRckaiheUNHRBm+g
mEli224EC6a1EQJ8QmknyFlqdiRR+MQC4DzAWrFNbZIZ8Xz2wA0vrIHKOPP32nDmHaCMO03v6GJm
P3pzIClbglcaEfFf3OWgowZXdEpgelgQE4GflCUYu+RtYpOJ0odBRTg7rQyIEZUdBrdi+qEya020
l3VBuGzghyoIvZEVAU9x7pxNZOtsBq1gF839s8zEPizi+NyPNpV7g6lcmziDGg9PqDLPvTVefDXg
xs1D88EYuzWgmPG1qDMSd3qv3tCEH1+9sk02fjy/JJY4s3409mGW13ee4OCSIPK/hO38imBb37iG
ti6zh8MDIvGhw+S3y4bZfi1dXFv0wPoT/mazZjbE7QTqPPS3ZePkZ2XXJGVGifySi0CtyaLKTwjZ
7FVhNOZb5ZPrEOPXbvQsd2zdOU8e9Qmo2vsoUQ1OSTGsEJ7/IKyrx6gjDU5Ga64o+jzWgaWfcJpQ
6pgQ3lpO/K3EmLBjpdaylLyd3MXzSUl5rOavsmbowYQNGsGiNOH/zHqqBuwaP8SiZ60cuzvYjdHf
RTMeyP/D1ZktN6p03faJiKBvbgXqJfdt3RB2uQpIesike/ozUP0R54t9sRXlbVm2ZchcudacYyLd
fxzy3uXqA7TDMZsTTpUcCIAAUT3boAiqA6Kml3Kc4COjKovszKo4j1vNPh+vXnzPn7I4GmP37QWT
Q4PSaI6FYh0atMG6o03yYawMUkf25LVl6bWsQFBk5uoaelxdYpu6w+mKoGRire+BUYu+RwQ0IbWG
9NWNX1Vtv0mG2Ndc4MAeOg+eGRmiGSjihs445hBedeo9EeqZH5MdxuwUnwuUCeMX/lXWqpHwmxRh
nTl3PRpRvUEiZx4tazVFM6rXTHKUGjM4FYznrvow9ZA1R8jtiMeF6B7b2a83PilzoNuMvVTDc1e6
YlckVhsy23V3syEmQh/dp4Y4jvuUdrinfBUypShwtJKnlQGOORpBjTMmGVZMO2rJEbuc7wYxoVPF
eSbeDdxzd4hrOyDLrJ3xyHevBWKLOLeGj0J9yZLmDScWa9P5+d2UoswXHX/gjJi/sXRID+2Kbsd6
MSK2FRlVpbivOwe8siuA9ZRYyrPR3MUWuSi4idnV2ATbEgQvHPPcNs5aMG8DHaiPIN5irEr/0g+H
iijjg93WMfjx4lik5scSeMYl9XQcxelJ92QLE5gS0ArYo5uglhwjlTwEVX5uYPOmnB6CWZ5KrTdA
r7Ld6roLdVMAheQI6m3BApihVarurLtYYJFRbePUNACsNgwcyZPEQeEZu2DxX0nU/vEwXVwDG85E
SZNLiUaFqk5IQ4jn8zL23V4bxFbPU8Up3HE5x6iwZuZ9X9irhHSEdjT87aUuiBPQngq7S7d9yQxl
ztM2KvIZe9mQn7reMfHkLyL0xHK0i6Dee8xwiHCAXeKXdb4xoAEcA9G9+dn4a9Tep9LFnZW5tIjn
sPVjaBfrwIN1HMMJzp0MRvPB6eJX/GEdFhtQdgdEiTNaU9u4mBgc/Ow5U7QZueV6Nl3iTmaYrox1
lr01Nns3l196hqCQnXiay3uN/veGkx9tp24HxrbdzT6iicliQNK7bwlG6m3bE2JN6sKj1wanvHRu
HC0tjCeEd/OU7JRs7ixPMaahdtp1hh0K23mmpI5Mkjguikz1BIPDbh4WRRum+J63caW+m6SDG0gz
Zu6tz8RrOLPHxcG385eO1ghGHfWhRiIKBraB40h0wwYlFIpiq8JQSGZbqMWUbWZ+7oDHROXiAW6A
Tq4vq99pBpo65SoGtZU5BwsabOgZW31a0s2gD1HzPg4NKFO6G1FTsDWjjHwhu9xEgLXNSQiMbAA8
RAjZaHO9Um7Hdv5pRmuifev+GIQRiLHDPDr1yME0sdN8yolYyd2c19vC1z+hJezavB+3RdcTF4aE
kQ4rXjZgeak5XfRg0sJl1D5sSTYxRHbO9gYnH3+fEsVhF9ORCJcBQgUSWPLXoO5Y/WvKAY6ywiMz
098BaqijJG2+Ddci5QkfycwmRwMmvQ4VLTuBls6yZdi3abntRIA80j0DJQizJVmQDGv3ADGCBWWH
toLlkLKFudfytqvcCacyfhhjDMw4ueFtgeaGN4Zonc7/ht3r3kr2oLriucs3EwcnlXqXYm0GBY35
la0ElBmnkMzrS6cVv81qPgfJZXZtOD0zyjtDBwdG5XYnk06yXXd6mMbfuV88uV753LgQh4bmVdJv
2Cy0NQjb4ZBuV3ddjsGzKvVDkLDwBbRlNnHB7TK24ncuzagcK3oT6jXFrI69zTZg0+ccTbTgCB7T
iH71CAweSz84pCwFkZsDoxdrN1AfzGFPmuxz061u+djprowAuSXaSYPB3/2iOGLLBmQBpjt4dTOd
rdOoUEkj/e3Xh5sXkmSBmTxscnZvH94+cXvK7cN/D6tiOIMvxrZ2+yfxQFvpO1+357nlyD52e2LA
+PD/nnP7eG7hGbMKnW8f/XuiEejBDvfe5d+H//Ot1pcec2IrQKDF8cHQBtYc/HoNOaD/fWVTggjc
/u/Lzr0Z0YjHDbs6PG8/5+1f/77y3zf7n1dJAvO5WgQyIXPIlvD2Y+hOplPICyw0689y+/L//Hz/
85L/ec5/3rj/vjX/Xmd92UShOO1pRs3JNXE4rtsw445O3w/3TIUPg0AdMHrTV1CoA7Wq2hPiAbXa
T5cTeD6F6J3O/qLXM6NSYqwETtwQkPL4YPkU+KIcP8pUQSHKvoa8uhaYvo59swZQyV1n51aEWuBt
lJPLpa78rS5zuclagDDGNLwTgxBcvbKIWn2Mj/iHKra2NeW1bEn0zBvSUcFt6eS/U1ppJYmH6Qmm
T3Wpmb27XgNcryS9OjhOYP9Ja+IIxgEEU1kaGxvEMn/7NEiehP7djaTomXnmH6rOrsFzESvmH5eK
+lyblq8uKx7zKSUImVQMvZkwLNdhS7cvsnxWU1HgbHHEeCwMWEDdqJ8FtI8OI0bkxDVa7+ki0R8T
iKYf6mHxwnYuOEr5Uu1dr9untvsSc61c9XkKPUfU294e0r2vPShTtfiVyYKwhmIzNh4DcuuQgOl4
SrYdJzZiaO04bDVgrC0U+20fa0w3wdJg83oo9OeMVjeaK++3P5CRJK2A4LVUbtzx6HLpbDzzp6Bm
W/2grsSwbDgNsnyvSBi5kXyICS/0TA32e6U6tLUZdc8QRzXAv3Jqg3vNP7bleKWv8aUbw77WVZTk
PiiAnnNQOmK49uQrGAn/Qqr6Lut496xg/myM4MFhmgSnx6CTCw9qGCUszLFDZ6dERo82f2ws0rw9
aHaHicQ1u2BBRVZ8Ts2a5Kzubqyc4ljFI3MsC+oQolryIVKcAXnNT0s73RL9hSyi8t6vMWK3d54e
Zxd7hjlkcNVvptpv93GJZhunbkTaiuBrkY6ygO6yhuhAa9Zfc2Sfob9o2WEp611atUxyXBvjEvYD
g94DeS3+vsI5u7hzd/QVLY+USeYcVJFXrXARtQbXaGpAMasJDBPUi7Aiho02Gz1BDXUcOUuSHRoj
+8nJdtqVuvWD4zbdT/NoHAzp+is5PzQGfmJ0JgupGzinZ9U88Kv115JpQsVc+Q5AHg0N709fIHAB
3sa1nCkjFI6jDioV22LcVk2wyj4V70wL2CmbzlXAheVD+3z2ph8bEMiRL0o3cipJiyLIfK7dXwCo
xnPnfYvluVuW4tAuPg18q7/OfkjoR7ddwNwAcFq+HJtKEirQfVHFL3li/zBFsjtsEKk3g+3STojz
+CHLIj4Mnq/h9MVXQowqdPrYscJqCdAL5vXHpCoufSvzqZnR4iboti1BTiSdow2T5vxC1PE27ZgI
6I7HRrwKhue2O5t2beAo+QZmg2nO2FolIobOJPNJL7x3s+/LcCpoJDGme+n7/HEdD8zQaNi1Icda
pN/mPexJ51u3UpTVs/bQLeha0jJJQ8+CZ1LMhBbr+iS3WTLcdwU8lsLE2u/rjXFoW5zQymPRQJ4M
6g7cipehGTHHkkimRn4YOQZaCBx7ZS0/uoCfW87PZjPus78qToxwmtzToIJ+CzH7LxfgGBLfRA0h
7DfDG3cxdf4+ljamWg3eakBy5kYu84HwLi5ApCjI4cPKosHPMTnFRGzQnjOLcgsNBTG2TLIzSsLT
4mIAhT4SIawnccnsngLIaxsWjLfCAUSdZ2+Bbm0aEhBOvY7zLRPGFW88DnsTh0NAF9UejqRBvGiZ
1oXMFJPIaxF5+oji992Pk41bF9jCKlNaokqAVNRKC1B0ObwI2hZWK/6Wmv/oS50LLbZJ61rsbfbU
Y1TYFS3293ouHsu8vM4OMaQMCyzP+JEWkb29JDM3ad+DuYTfnaAGUGNJyLoeIyEmu1Ub6YEHMQrK
aWl2IyzSnVcv1DOQoDqbZoIht67Bt8nnvn5AsZZcgUGhO39rmp7phDV+xcgmNmZh5OGsZkbXS/Im
cvuP2c7o4NfW07K4J1FRUvSF6aE4TneeFYIKbLdO61kXIiI3aad994L1YfQ+SEbgwNKZ9XUAFgW9
/s0zFLi3X7Ouw7A144HFbz4mvfYAA66FTaKflhy/MWV4G5LFalDSdWqvVf5bmkzZudXLT5dCr5W6
uYPjRAkf0y4bJ/dlWcaDQcbApucOJZ0N1YsmQgS/dghHhvNsyZy0FtNBh3TiFrLgQB9/pURfQtKR
w0EV9TVTzi9FA3cXSETos4fLL/4YDJmdiSr54048V8FNXGoOiVm8IhUF1JWRvrCfcWWmgYMfxYQJ
hyAPDa65cyvOG342g+xRfbUbvJOM2ypc4rSOKPNbHydLnuXzZcRpsTHGOoFBJJ9Ml55Gaxcvvdpp
rmZtLFZPjqogJYuBjGNhGucuXY94fW+eZC1fmoBzva+wUaoGX6MFynmf2VT8bFUnvSd3gOBKzoMd
pD1ReRGMmeLgyOQvDJQjQhWoHJiDN9rIZHvpOw4REkuFTjeR9HST+WMMU7Nm49TT+TyJkmCJAQAw
nM8Jq4lOiLtyowofeuQADY1pZBLRMIHHyqYH+LUvVTXQFMYLu0OVf7VZvkeX3Ip2yEMvsU5avzrd
MMV3LppY8HB408GiDetNikOh2PId5xiXKvNWYi9JK7X95JCLtOSNFVWoDI2ahpSlrU628LZ06IDQ
rMDYPML0UOOlTf5UWQF+tvP8rTCbbEtP6Emoyt8royFve3peiG4jAm1TtCnxNrCOT4BZsvckT96V
jWNIiJ7iyGjP2sQYvWqO8eJQA3XF3gFucV9IVh1X887cRD9OnfjMRXLrNFewSVvLvNNGxOtx0rI0
DOZHgoTfR4le2gdOOzTqSKAoewDYZt0Qxu6Iu9Zzj51IBhwTwbiDBV2tuIudLw6yGcQp4uDmRn6p
e+fAFNc5Bfcy6/PTFMOnzbVtDzDVFd3AcSZlk/iF74AQ4C0ME94eAwtLrTESkriDOwsHbtHYb20w
Ps11/9amjLPb1H1XzWTutOVe2bGFfkleSaCswd/JKxK+s55YDxpc0LYbvc0o03t3TYhl4H4nnKHk
ZgdF56/9zr5/j5WLW3oG07ZGtrCS6CTRBw7XiDGFEgKa0yNaI6hqOBnJpZ7kC3MCsfLFy4i+/xNu
YdmVq2QTxVMrQUbYM35MwY+jgLgtWndBH2hvh2mg5AqIjiPn9A5HbXp1yvFJGQO9z5p+JJN3Q7uf
ZPBcrra5KhPqROuWpjQGzmQrGrop//6nGhivd4iDTK9msFRM46bUtIYttrFeE5MZlUo0AsR6YTKR
wU4jF/ivyq4JlyGXVRzc1NvWS6Cfbg9eopG8mFI6CTn+e3DjpY5wSYM4Ulj/vfWhx9zpwU879BUg
k1qpD5R+8aapPPNEBBzFomyMiGTj7Dy6rzJLmROQGvSJOnebW8o7GHkwnZqpQ4Fm1WSk4vW7PWg6
xtnbv9iuCA2jIRTe/l+OPG5qxSk3RfcPCpSt/4rlyBAVYI/c1wYUnH7GwElb6jTefsP//7GlSoCp
ic/EtfQsAhWViDdDgzlqXl2F7sIUsMo4P0DbkFj6pJ+8m6u/lJbQLLC43UBEFfwyPreCiW7fPqP7
1pdxcBClO55oWQtc+dXS7Uh+fbYVbL3+k0Fzd0rXz9+eNE0o3iZTQ1lgxSzQsl+zWXJShtzKCd3V
/5h4erO9+fxhR1bsinQjumGGXopnBLMocM5W2GQxczFW+iBhPFBWcAXgrNXXBzACxWm589dfqsQY
X+Djp/MCre4YxN68px10+PfJ9fzOH5JB4fS9EK7GDGx127aSUC82PX4Tht2P03r+vD0ItgqwLjZD
oA7+wry6LEshItS+d8KFISsbKSKqOIMMrLoDlsRDrvVIZhiXy0MniHGXs0ngNNX2qPnmZ45z++hn
+QEtt3Py8uSrdVttawHRSCSMZDXn8nR7oJ8dGcqjVB5bsEfFys2q5f998vavYv2w8xsmKTJIUWMz
9Ey1mU187a15w/QGRZ1RzppbuXZwzBSLpnqtXWumlSY/2eM+WQF/kwyLAAoRzQBJlmk/coF8JU7q
fxMy/DbLMD4WPux8/Q1KB9PMeKDLq78tnGs3SFYfzMl6hzb55gyg4mU8hEHpPsXZsJuXKaV1ro7U
xH8I54qSX5ABPlpMZqj6eGmcpPeeNj6iwHzrVwJJrL1OLhWIN3zpQ8D3NloYZu23Z9tfiC8fpw6m
XdDoU4hm6Vj61VmjyR/6uP6x9Fnl2ZII2CnNyAvsGfWVlIysSvWp9uZLni4c6tb/9f8fevpRDB1U
eqxmSQQxnyxgEu2xSZ9un/vPU7NivfhuL3n7tK6kt8V+9/6f5w3BgL7+9j9vz1t6x9/prX2t85Kp
UFVWhwTqUsio4W/rjJhTUbu0QfZBBhZGfbpNZUOUukcFsPHKQJ6GTo987VyKGEiE0pCdYvCaYryh
zAWJofLv4w6cQleYGzxDEmIuf5ByxGQ+xE82TLCwcIjzzgPOsDqrm8Wnep/RBjZFxsYkQD5zyxn6
XzXU8h40a1ZN49apCZ1g8bi4HgCArIh8UtnnYBBPkAShl80UN1Wdi5M7ifPUl9Odk3JbdWvvLilA
VmuN/G6Ree5rJJ+tWR5oJJgHrW5fOPZ71HTt3nGgbztS35lolCMsIwu2SeMZyu90sBWAJ4dsKQ/A
NSrrMt1bLqD+4DClbf8wLcW+7XV5SmPz2DmpB18eJ53wp0PKkYVSEcV1isgchoXOWV8afz1yhE85
vJo+Z5IkLPHRTDUtGnvZeuz54Ih0w4fuWedfRlbInem6v/vCv3pu/0gewoMrkx/bqfSznmpRklwa
tvLXMTfJbeidI771cNQpfud+Lx1/OHKcfYUsbzIbZlBnlPMPeOe3lqiQXbsOAvrau+PueM2CFL2B
kchNafk7X6bfoh8/WO35FeujbZmcJdL0xQ6mBwLkGtK9mI5NGHhz7jMJFXio25GZy6L2SL7+aD+c
s8aL8N0Xw03GLSJUL8I78YLjRJ4cewYEIIs0dBPvLy6meN8v17jqka111ok5Zgma0utx2jr58mxz
WCkd09gb5bvl2r/Jtky4dZl9MFebt6sWWjKNxXG/kAuTrVqqJgsVQyQ1xM0+68oHWr1UuRzOrXQ7
auZKGLpU01LvHEijeJfJjdOzB80yfkGBfBiT4UEgBnAKDpSjDW4rjkEgj0FL6zqPgPJg6FpPmmAU
3PPcuPeLxfAqR0ligrOhgTS9JAZD4KpLfzQL367Vaueq7REm4cYup087p1xNrfEhr73HzqVXIZ0n
fRze02L4qNL06jnTQdCzd0QTQFMtf/ke+rMFdqylcVvYY32pq+qLv36OOyR5JJTiN7UWKatE+mFN
v7DQ68yVfty+vhCM92cy7D+KkTwL9BeQ30j0DhHDmXpYqpIUD7ICQuwBF6+cv8ve/9sgNG8QEgRd
p3N3Gg9W/4MG5nsw3F/mi1S9oL3DQrm09e9Zd3n30z+TT06pFztjmEziLi2tz3xZWwEmM4t+eJsD
c+JMJBAL+Am3KCk6reVtELh/cl1mW6F7NNlr625O9Dfpu2kk0AnTh9d37fo66EU6inpyWOYpP1t+
9wwSFdIt00RaJ2XoxCSJotVZZYAE2Lh6GOiVyewWv0BhLhfLsxjS84Pnvd5Euj2+iFY2exBQjPrh
GCn5KQl7ZfT/nvl5vlVsq6VR0uwb4uDcTWaYd5AKNOc+nSxo3ZVJG7SlR4GG3ICkEo2gQi3ciBsE
BmJW+X7oWsLBGWxwuL5PE7DS832z2obs9rWjyesmzkXO9K6A5oedSZY2jPijntokIRPMi5v996gj
wzFFi4ndSGEaAdNedPXi9+KJKIcNoQzGBNdFKCi2lUbrFycPqxUXoIAyjeinPWidf+AuXXXCRzH2
j8rSvuKATEoXnSjzTZCGD3PC0kN0KebcSJFboCl5r/L4VCfOYU3FLkeSKMvxjQaT5el/ET9XCrtq
4OVPdT0/D3J5b8aGcswogEGUl470hw1hp/vBQf9o0MAy8OBxgCusR3ANpGLJ4Bs3QQ9jlmyldLR2
PWTSRHPI5Kiyfk/kACrXHinJV4KWDtxj/GvBw781+DkK7spUe3DidpPrC4Ia5pXKAriZnBcHn5Id
N7+lnCAaaKFoAJDV859GIUPr3JUD4Tl7TfZvaea+MrWgiaboIGfF+EfWLXum4T/qWbJX7WesxxjC
Pf1OL7WrMJbffha8kbII640RRm1tY+ksFA3VmwZQZlMHze8kFbQCG9I5MATtBj82YMs3hOUGHE/t
/oNhkh2Owm8OWBWweQ0DujZTp3qY5qNpDj+x5PySq+Whc3W5idNSj5DN0Cyv/uq0Rdlch8cEnhrL
nYBK0e44JhPX81vLsB0paBlEcMqzMcRcRAj6CbF5LjsD41iLqA1Qi8LKQAlcDl9z4mXXLOjg35Hr
CO4quE/opm6YJX8bDAUOuJ8yOPt1eUxZS2yNQQTChDLScLpFi8b7KWJYrJA5i8Ni4k5f6LPq3txG
Q6rfBauMXm/iU+I7d/7k2s/t/GwNOUq9GnkF4bcbeHSCOYW75bdE97O2l5Tn/o4panC4A1WuR7wi
Kh73i0qAB3MQgyMKGKOwiLePG+Trtcv5Utd1g/Fz/zc3xkMRIHvKyLhFX2Q2ETQgyrgOaVUF5vEE
ydfeTX7Tho4RvMR+0TxLkdNCsfthT7mZ4SVXNKBlnp0rZ35smeddAlt6FzdrzR3ekhShmFNfjDJo
osQwr4FZfCfQ1S8xPorjxExsDLz2otYHH6jxdjL48+Ldc08EHXknwiHO9USLXG+W6pxZHBDzfO0s
rXkhXaGC3WrDnGFqH+if3bsC9dztwVcLxSxu7NYJ9jmxLaest9AE0dZP3BG0iGITNWwFjzbv6Y+x
ldzdHowZ5Z4GtdWzlwefwb27CcbVlYjoc2PIALwr1IbCnXAWijI9DKh+8YTbl4nNMGxi+Cl2Pc3h
pGAaUKsOz96xSfXl2XdywJq6Y55dBS8xlky/hnLsXqQBDBpXBFWiECahmFxyiXS0R6t+TVTtPdw+
cBODjMx1hl9r9WawHWB1JrdXZJsouvO+X+5SeHGb3KWaaXSLnU7y9rhmZV/SofrT26ASLbNzL8WC
s8rosoPLhC50W9Ja9RTxjxfDlvYmZHMq1rZuji2ioBMc2h4p8ssIZc80Oe5JElY349DZlJYaw/VS
8moDg+GlZsqPV7vDln03+fvRauZnXgXfvDwQXsWkW7RGZA9GjQxvmEJ3dHlN0qkzg+xutrjezBEz
mlrDHxkUKHMSjgwp3vlZ6Yd4IK0jwGKUUk6QiybOCpx73bkHEbRPcrFSGoFEXqw+S0x0DDEW7Tp1
jor8lNrdJSZqizyGkMKG292T8UGbxMJF2hLtnmxXgFyU9XyxpSc7l7eM0HMa8VpDX7HvpR+NA+oL
xAOYKEEbZQgqe6unVvROhCE/1IM4GjT+qKC0HvfSm69z9rgZelUDllRP+nAE2xGOFiBbiw10a/ti
a9jJfMR+cE2m1rumYir2i+zumwViYl9Wuwn+Wj5oP4E92mhJod8nq7ylLjgQlLwR6HU4usb5uagw
H1MElht/YoVZ1LdNBtYyVM+AeHJmnoQg1f2a0UINB9UVvxamlswDENIlGRCgOQFqbf/N4xHoIN08
JE7TnSfi8/rf4rD7Cm8M4zZo34lAcxlrpt1YnP3YfAHAMt/7IziggfXfanwoGukn6cxPda9tiDOL
EbLkKLxmcpgzyhSb2VmUgZII7RUlggAKbki1MDdW4DP85LsQPYJaa6Y1MNfLVWS/i8oJjhz2aaC6
PYz5bgb2ViHDzGIsxZrrEGXbciLusGQnAU2wLj/ReO3RaglCPmJmPE6sMyNz33HJiAdiFD/amPIj
VepQJRzYFljpgejL7VDa53lSq2U6mDAcjxvXkPUhya2EakamB2viZC1KKHCqJDWgHeOT5RbclWs4
qAVXRtg/cR6k1OAoridGq+dYpA/KGbQjuYTvMiHslpk+PqXUOPdi8qMaLASRDiBPS3qE6zUO0Mei
NbwEeXuepbFrKzaMefKPqWpI/MF8BZuBYc+wPBZG8ZC2pXuoAgCjzDuyS+U02iafvHv2w1d9aj65
hfRjqqH19JcuOHoG0Ng1rMw06zeTKdTeVfK7EmI8KSd7QlW8uk2myyzsq6syn1Mw9UVfjW8dvPvF
HVGdMPOYXJqzLhj8tIbn5AomJMvyqx060rAa59Lr2AfshhMV0QnokshJw0opTlxf4OTS5sGBlTa1
CvOP1+A+r+yjWpDSJLD5Bhv/uHP2Gy10EC0zlXDeCxQRFiwLHCYDhu7K/jYWgyTsHKhXz0Rim01N
FAfy+2aNv71jZSWHbZ7dw8vp4x5b6PLaOAddp2vX+N65562Nqq7uo9qmRCwMsqRyKisU5rg/UYjQ
B6ZJ4dvEvQXO46BIQbp5gG9mP32UztnlAg9jZ1Ibz3GWA0zO6a6xn27P6mSHQjPA0wqmALF3RQ0y
pD0KqLQN+KMT0uBIhAimv/dGN9hjw6AqED7ojr6OgtbetHYlrrA/yApzEY7kvhEGiOOuddBbfC14
AdnubtZMPdG+k7l84azPzGxJD8xezrmRU2zipqnz73RM9IPh0gzuF2MLOvC7shGxImkhOWT12huD
vRtHBrhViYQp5g5oMtRV7iKhRW1ZHdKwXFECGMAxaSLT02yCAopfVkNWVopsdFtDNaMOlPxtMM8l
HryUDiRwk70Im5csrGYg/AAuIwTCCF3UqcRotelxwCoXzWxWvNgtQfRxjtWYnsnBboYHZVFxFT1f
nsZMv2MIPH0Qq83tmV7Ogfa2pOZOS/CFHX+KIX5J5MxKxwwJ+RqnXTXDLQu0v9YwBGHZViVxGUxo
cgzUHdYQdFbhgsRIa80f1tPVwpY/GA29OHOsLDA9fI+8hVGVIoUYTeAkYrhkjvXlGaxHud7dEf7D
2LjBpmuyzqfMj5Ezci8499po80cynaeWi2Tmp/J77WUq8JQ3Yv4ESlTSWWXqo2X8se1G36YzcW60
1lK9h03FO8MwcmWzUdz1k5aFEwoPGpx7D3GhVRZ+pIz0+7afLK0H8LI6zuJhMJ3facPRoQn4klv7
rrPQBPHUiVpyqoaPdOFvBxtdw6lZYYdGhALmLr8zxb1tWNXebabyDFDSOHQYCHolp12Zcsj1Tcp5
vxi1VzeF3TQaNqE3+t3Su/21a5W81szcS2amRy+vpuNaA7tEyD0UFotmNtufKhnth4EyUp/MDsNf
sSVJeHjI5TrhWSJmbVU0jpBSK+V+9klXnG8P2qB+pamWnGatcbZFnV2Aj+kxKDPk1QaHkHO1eO/p
qCGfdWbzOk96BuALJzjr6BPD9mG/mPpT40h3x1rinC0VnxGjUA9NPTEgvXNo/fYX3HszbHvjMVVc
ohKA1kiQ5Xa9qPQV65Aq+0PzGCYKub5/tNdOzowzzY5Pi00TlN/yMgVHhj3Bfj3zz5P0wAZynJT+
wWuLYE+T392gRWBw14IVHfXuOOc4nm6yW0MNVmiY0BEUfz0Kg2ETUCaM60nN7MC4kZ6Ac5HRHzdi
ciR25kMMKEFzDzcD9eOjkzd33pRgKVtAiHoPfemhNu0yrqVRu6upZJA4UDQVbv688ueR4fzBYedH
roUA2+C0vvHQDvGzNXNIePq2Hd032fgdxyDKpQR1T9W3bx2VcdhOrEG3hYj2Sg1cwQo2Tc92HBea
w83+vVTraVR5nP2zDEYvd7/HXILZPcVtu2mnjMOtVR1Lj6k/nTXy0Mr7UgdZMsZze9ChRFApohcx
bRQd2Uy9F7Aaq354NzQM1zFlGdnU9L85HhqyCWXRnXC9oLYd2FRv75PrfmigvJh84Zk3cQzdfmCC
95ZNQrWlj8nrQiEYUbqy18NAMUoAnQzRdymXAMIU4w8xQ1PEPRlptY0bSyGW8MeYonWikYmrjo4C
92qmE3+UVIKeAQuWabDU5Mh9pBwUVQ9Dh7RhZuod65wxXtakp85Lv1fzv+wL8gC4mhDSIvY2tMgk
Xgby7/CcGPJt5rLCowRJ5f8uQb1j6C3wfCe2ejGiIWfFymfWx2rXVe1dHszsj/4xM9IPXPR9VI0Y
0aBCUJbwpFp6+7mEvUyYNVi5XP+jY2CnW+ZHeseSH9+Vy8ya7I5XWtdz6IGDCTOUn06CyAR9QL9Z
296hj9XFKJ84x99pCQZBz0Awt65XQw/2Uke1TdwSAmEOfDlPh0vsM7JkFfNM8Q3K93prqWMjsTYl
p3hkEjUtODFHmu1evLVPydK+7OJmpVzkBOd46pqxyEAw/paGIjYu5rchTme7VOCtiUgo4z6NHNrn
GxKF/OjfmqjGk2bk4y4YxXfB0CpsLcwygJ0zc7DOhUBA4YwBEcLc7f58z5kkvWuZQm1K+rbvw5C2
uEXqZFd4yfxOQNpGJ/iKdob6k9HQObSToz/4tf5nmp6ToDZ/0ahA8VwtyyWzXXFwrIUAMMzqkUaD
qtb14lS39TFzTHW1puFYDhz+AsM2rwM1TlkQKzTUcCUDl2hKP4aQUiHfRNvP5dyAPNgAruUFxyLK
ur5lvlt9O5UBwKPgflyvkM5Qv2Uwv5IwcIUpcDfW4EDijmgxTO9HvbOP9L455CiDsR595nG9ehy9
ZZGiStTXlWAKcrZZFhWr0CC3/j/2zmu5ba3b0k+EvxEWsBa6uvqCCQyigpVs36Ak2ULOGU/fH+hz
am/LLrvOfV9sFkV5CyQBrDDnGN9IueNEoL7O3XSUKT5nRyTPy3jIfYLqQG7LMHoNpf9QgCXOZ/G5
ncJvoCL34ZAzqsV2t6KqsUY003NK5X3F8toaqBBa0VLZT1nuEijSMBpwIBBjLO7txQqZlTdBGa6x
+nJ5lyw78N22q3mi+KYzIrtwCjep3F8mbJ+9LbkRmOaIswBUu4lpeHTxqT+ZtXotdXVIhIs70DyE
RoQ9qy3ffJJXoOcA6unsh1HRJxfZGj9z7gJqzCuG6AkR8Jwz+aqeS1vQSGHyi18dzNSrYHb3y71r
xs28y3g7o6YexpbhrtZjoKYaiRY6a8VuWU6Mlr8TFW5lVdz4JTeDnuOWbih124G4LtDhrS7vvO5x
acfOdFMp7b7rhUY7Hvsbq4hydq/NxRs8zUwElsS+2boMciFeq1FeVwmX/wVEdbldgtglvDA/a2in
qS1yfgNMCF1HrqZdMiz5iOMxbDw5y8vcD4DWyUrAWMLogL92kwH+KAx3PU3iWqtSvgUhawYw3X+P
BCEAy+s60LYVS1fyYXukQkiGar/iTAo6ptNZDH63uRxr+bcNAxx4pBVZlTBzlu1OKXVzbVrcSV10
xhG1VOmZdMK8AQdtLVRdyiG5RrfEYbAtOy4KhacpdWpOXsYc1mXpq5lZxzpR2McWTlYc5ftUUlH0
g0VgR2I2e6d4IpngZCv4VOGyt89Ih0gK+80u2an4GfNzSAlahqXrpZrubFn5PPUAPbV6QXyjG0pT
LAMXa64ikZgLaKkUjsRUJPDPG7bipNcxpCl3I4Ef0dzRNIT81n1lgspD3uYwi9dLuYKgOo2twDJt
cnEUeNJnD4uGtp0r3GcJro28+lpw5rZx4j42GGuMSLuLGgBKUebSNRUkFKG7I0ZL6J5RRXzQprkn
W+OpXXZZaS1PbW9NOCiYppVOuzwcbmO83Zt0jl4Hk5u+Fo5HrCw7toRlbYWLAwNSTboPqlq6UUhK
ZpeS8XI9Dhc+UtET3au9X8ZuvHQUGgwU7GOx79t8Yt3IKRst615VZXwtJ/E9zV7BmI2faYPqk7zC
RYcQP0XTi5OZELtoOlbQxHE/Q8u2ZVyukTUkNzG1h3UalxRhnAVFnLn0wAt1TztnnQ+hueFPQPxd
RIm47wzuoAMI/u3gjo9JN4UbtyYIE2oYLX69jQCNOsMGSc9WHwz/rM2MWKacHpSFJoqbH7dGT2ul
cud93zS3Bu/xFEuEbJNN/nkEwb6ebhoqXjO6JRX7UPON+lBiy0GH43h9gGtwLuFpwIwwoijBaurW
u9bqmGMDFkCYGwqSfPN5N1btLdgjTC1Tkn4yLJQ3BcM3RpoeUZ/ZxeeGHfzaooiXE2p0O7Jb/DQj
4OzQk/xA+vx/OuHf6ISGbkGB+V//9/+8jf87+F78QifckaccffuZTfjj//lvNqH+H91ii6dbhLs5
JmCW/yITKvkfxzIdGzqPaeguaPZ/yITGf3TdAmSAAQAijXCgpvw3mVD8xzYtx+XGc6RjOq79PyET
XsCDP2EKHIsVjTBs1O4O2NIPxJtgGPVZlUW3t5O0BdhXRzcac9+pKaubduxx16Rh6EWZlkDX1Ulv
ola9LqqEJMVbUc7hyYR2orXkAKuyHrAO1PmV3bIDSgnHcLu8ObDp4Tqt1L7W84om/V+xrx8IMrCA
kcoqA+8X9FfH/EhaqCrm0n4eW0/nVK0bsoISjbqe5iMlpG3Yr2eKaHQIvkl8cX8BPRgfiEE/Dg4a
SddRpXBKPmAeaivuDQMzq1dX4W6JrKpS5CjYj7apibMAYfVN6SylNMZK30I++q9r7XfcwN8dn9Pm
WigclCOsDxSw2RiTcmLS9DLV3FpiYDgZDEClOdJ/FG/rOjlU0bDRo6yhkYZf6y/HX5BW/7p+Lp/f
4tMLLm+whR9xc2PfYjYnggJhRxuuKat9CuqlQDzZxkoXoVpZVotAW0Vvda+gijOdrzLhKX1LkB24
r5Lyzp/f0u/fkQUQjZvLQO34M8OpHXFKIXdvPTZb4MZjPDO5IaqrPx/F+ABU4oMj/zZMxl+4jfiI
PhyGSrjVQJXFizQbJG6oIkYZ5CDlhl+RoBs5kmjrU9VgLDd7UpYGbbiVNXBPFEfmVck230tHh2Cs
SCjvz+/tA2nr8tYMxgc8MyaX5Efml131phUaOHua6pv0g8XwEb4JppZp8h8iImWA6MTlX66EX792
eqima9rk2AnQDx+Qb36YxIOij+zFYOTh8JOxVupu8RcOze++dZMduasgqwjbWn7/L0CXrhozNpKE
jxawCpwVH4NAXcp7FhXx//m3+O9DfTjBjiACmZ1A5ykYFmQJ9pugi7+VcYIqRC4raSsE5Dr9hYdl
fUABXU6eksqxLczeXMAfBuQpTBw1UPPzTLnYTbQ237uZTvKZzHZzyfKxd6lFT925LIeHVop4O1X9
nqGB0okmkw2yPms7xJpHqd7cE6yKEA8u/AW3rTpkd+g5rip7JIq8I4LQ16L3OrBmT/PNsz+x4ybt
6b0xnJlQs9ta4akLEpvCDtLuK7VKg/bO6LSvorKj/Z+/78tQ9fNQYlu6uOA2lTR/uWxx3jomIsfW
S82WcLExurNalplhwKfSwv6u1cnmHnpWy7370KQQY2Ix3Q55LzfjiOTeye9TAqep2NKr6aRBfb4Y
NtYUU1WN4OD2XCxm3+sUGeYKgVxxreQMY4llIXU0Y2mqU8uF0tW8Yf7U2HUPdA0/41COEYV0Vxrp
yn/+yKzkuF5/+czMXctgZfPfclf963qOXcposw0GnoUdxppuPmGC/T4WNK6a4XGOi2Q9d1iVBhuJ
Uj7xdWj2++Q21yxUdyWosKug+JaDZbvS9S+4tItNXRpfqGwYW5rdEWJwA7YKKnmLqiVBI/LBJQHM
1V+Jk0CrNrYoVSXzpFbhzTMZzQjNm5B00C/QWzLA3IYcM43fiTi7G4mydQscvd2VQa0PDkvFZkue
zVY3Dih8xXiK54DaQEjBjoXwceiQT5TDo+pPePVrNguY0QpxD2r1UdnpfY07bO86Wrl28g5EqfLZ
Px7ThCpLLTS5I2jU2hQmpPtORE+AfxUZzIpC8qyCRyuObjuJDYqYwDRa9tbT8DaVZglLPZ+2RkA5
f+5IoEiOprpFIe1kWEnL7kHoNslRWnsTDNhKGkEXqnykVYO4QrB/LggtFXoFnGNu8cXbtUlfU/tk
FJINs/sW1vZbIetbWzw4BS0tBAJfodE/CAoXMgvpabgjvGXAMf5Sp23JU0Ph3D06geo3sV1H3sWD
x3iFPapub9Jw+stV9evwDxaJVStDMVw9JLw/X1P4quzOHriPME3sgNd4qgdUh93ugcRIhddcp75K
qsufr+XfHhV0k2Njelsmgp+P6tZcHaRqMO3qT4013HVF+t7VzvU4a4/oWp8T1/n85yP+Zu2lbMlM
AG/ThVlvfphymsBFU5F2rL0E+gG8L4xt8X2N3Ghbv1ANnsFXnPQWY2Zpz7d/PvivNy5oU3NZnrvY
0ayPxPyAXmw8IJ71NFl8LmtzF0+mdhBzou3K1jzq7V5q37RBZn/5mo0PqDPmBw4sHMU617Isvuqf
v2e0O1rWUnTzRCevAXBjNcoyOmPBNB6SPHrJ2DOs7b5tV2k4XzcMnpD00henf6KQ9les5K+zPu9G
GYYybWlIlkQ/v5skwtTmlG7jjSOrIKRBKz0oUR0FOHszRdpIOjTGNaquHjofwWy+D4WGfgTxtg84
9nPPTvXNn8+M+btTw3rYIOXPtgxDfLgsKsQ0c9QTo2cipF2nqbYtHWFQU+6fymB67xt62M1CMIEo
HzDvpc+ZVXyapK9fNanxJaEdu9o3Ap2x0ibUYQYqCYcqHud10+rBgxGb5zbSJZ0uHMe4UlCRZedq
Dt9D4Y9bTAb+X076ZVnz8zRBS1TKZUcIit7+uKYNhKZBLrAaD1GR6+WbNuiuDeln27zvmJQJLFtj
kq/WvUVANlbwZD83oiK8abnxM3Zrje68mDNLF4eYJDSZm6Es243jNu52zkgIHhCk6widQR/51qET
6kE3CwAVDtS0UdCUrd0rl1yhvY2ailN5CDA3b8Y03Qd8R2RpZn9ZfYkPQRqX65ydsWGhFBUMZ8vv
/zUz+kZNHRUZjgeMaI11fR9S+ZAIavdzZVxBEIHOFcKvHSBUdHmOuSl8jyMNNiUL/r4T2p7lOSJ3
f3Q2bAChsFqCzOZ+MlEEFp8zVAOreNnMtkvZDWiyGh7rMFXHFIEexs5l/eNYm6ysrZVp98nKNktr
7UCDUcEQbEu/mQFjTy+obCCAJaJep4s8AHXh/YAS+M/X9GXV98sF8K9v48N9NoDuEEGBMivoFm9o
OpEMPRuYC2U2gJVTxHT4TKMIptGa9DGZIo25ltJ+7OP25s/vxf7dSM8CnEmaUciQH4c+RTjtMNld
47mZ7L1BqOkkzOSZgOmtUxkTjW3Q+SXeTnD/AQNCatxkY5HcSBdEDtz4mTd+hayErxTTJFvV6STd
DIzRTDod+eALah2lr0heaXL4tB2KF/o1/YGE8JKoAIeK8SAe+LMPtepiUvP8dB0So0OfHRQKAQHv
ad5OmFfNmza1UbVnzueM+ttKuS2ZS7M/euCOWL+jZzEZopRFlJStKwJhXPR8kf5sCf+FPMpHasDM
7aW7RSX13LWU2qowuooqi25U8E1hh/9LkMmv2xvqRDr8fZDzjk5J4+eL3jaVTPyY4RQb0kvgU2uk
agqFa2ZN/+ez+JtBEgowIYlslPmrH3meTZo4qFYMpH5B/h6j0KTNi4W8uFWgoVYhKuc8Q64hcvHw
5wP/ZsnLZzSJa3FJPJD6x40zjAgMg77N8Jzb266PwSipURyStnkzLTmuZuVvpEk928nJMLYDPdoS
685yinU9CifStKTClNFF3kxc9noK63hbRDvfoUT+57f6mwsdeLbpSAsELVW45ff/GoJwrAPpjHX0
0WHgQqc5oWd/QaN1O9KdJsbmvZH0JP98zMui5cOdTsUP8KiBx9gmeeDng7q91oxRxN1l9N21bkEw
QGEhZbSZ4QoGym/XptOUOw0IB1WGT6avDmaTQ61F1YMuT9yOhD2jNGn7Xb3IXeZoeoiM4dRqf1sC
LRvgX98pUycqdyl+QUpHXYtwoGdMGtRFFSkJzksQdxOBHtHyiN///M389opli6Rcg3Iblb6fvxjH
jZMg68bGs3KCcE0csBzVzJ1rBmfaF1y/pLqN6Ub72wX7645cOQZVUi5XTohQ4ucDx40RFJCiGo/s
s+dhEncGtMC1H8pkHcLAY7uyxvKMSGwMNUr4tHliu9mEvcY+3A+ytcLoiii03+kqOeLfL/8yVf6m
FMUbJDuDGpyQqOE/XDLD1NlziMPJMzUBBcVCNCLaeAeb5sy+8XsYsTombwUtL/s1Od2XAsaVmMut
rM15gXq8WxNf4Z9Pl/jd+WKFzJlid6vExwu5hSSL0kcntqMLiKnLpvCg5fYBIVa8GScWr03ruus4
CvQd/Plgw8LxUJoUEbsYXPqUeTktsHtrHL93dKLuO0R9IR2r6yA/oRueT5UKr2dGmisUpSBGfTv3
Ihaa1znzAqqjc6uMHM5a6J7nkmkCGDctbH1C/+64/XNTnZEIzgj+qPAcIDu8QOb4PMMgOGhAbZ/M
KvhGANo26Y3Qu6QDI6KXa6uey6ui3DQVa4A/f2G/+b4W7rzDYCxZS3/MsAo19Cl27lR0iOy1NWPd
6ZBbAN7DslHQYo7C7g7axXtM7/7PRzZ+s9ZymXWkqy9xL+pjERvCBuV+OIqeM9IQj/VO7CPN9z3T
h/yiCgdsW10fe9Tmx9Rf+LxWZR/Dyfqf76nYS9nEzizdiF9mhjIvZ4RCooL/Nt3UgsTsKiH/OhrQ
BpF99DIiCryeivwqFnQY//IdLLuCD6MZB6eayyZGUsv/cJebsx/ERcfBWznZqKRDz1TFK03FYGF+
gDQl9mYdzPMh7kkMCavwL3fxb0YZV6fkJxzDMQTs5J9HGVZKOb5eu/LSbiZVlChln6DcBv1xnKFw
1v/6idkK/WYvyZpSX7jwUlmM4z8fUyGZ6QJctx66Yfe1MDG5DGXr3I4UbfBP1vdpTmCrAWfpQYMP
zmXof7NkGJ7k6FdeMPruLdT8PNZD+unovwfsH+tksILbzmyvGgNFYgAld91K0u9SaWmPym/WQDHx
9OtNcqUhMH5CUQa/wi/vzTB9bqYexVBTxy/t6O6sqUnvmjTDsmwVNjOgzrY3H6PHvC0HSApZAOID
P3IixGvvhPZ2MEdAVeyJzoGx/CFh+C+J1LwY55ap65+o5mgPGJaozQz2U+QmMVHCnX/2ozRY0Y7G
5qT39d1s+mhtB+uOxkb12L5bBXTKaOydZ2U9dbMRf++p69eDuaq76EGyg7grBls7DzV+6DLL2XOD
93I/xdKdkJNM2N2i2xlV1FOTGzhkJsv97DcxMn5ZUCIyhbjJ3fSJlUy3ECfm69HUTzbA22Pbul/Z
BCXn0hjjK0XOIyZslYN8jB9AznZ4xWacYUY7fQlZt2VTO74IYPqMHRjJWrhRyEvTASVGV9zHkXzD
Fj6/6Ylxl6v0S5tFiJ9NEZ0niY6iG9tv5dQMaBQHrEmALbttVkbo3ETaH6MiZwfWpjOE7KSegAhm
o0O8Fryw1MJsWZSs6rv0udXiDrkZP11ekuEMR9wX2QZaenTNzB5dt2BjjxNlkstLBkT9Y6tML4Xd
dBUvD4Uu+h/PLq/5ybhp+tr3olHt4sQCYjpVztXl2T8PQxb023KgJqfsEgQW4utVbxbR2R+m6BwI
3B5DMFXbAPnKKRwR9q5clBSnStZfR6dg9zL7eJaCgYi05dmcZSkIWhCWSR/MN1pRA+KADlD41c3l
FTp/002UxgLiQLLHSXLV5r59+89DRdg1TjHzWmaLsqxJRi+n/L5vJsKRpVmKxzGxIBfLzIM+Nq/a
wSfuNWFLdXT76mniDOxCKRFjGrZ/L1SxM6bceNYIcz81IXsZnIMrvSy1T21paJ/GorrrU4mClqyq
W4QS8Nuj1vNHDehqQCBrECbVMWyaYH35MWOJf55myJTNeKh7LcNrIZPhlmVCPUyphlUHyypsMqnH
J7MJ/Tvkp4j4tZE06bLy10blFLtYd+I7gX3ljgJTvx3BV27myaH87vThydKj/uSjQManL92ndIpT
ryxgX7a56T85caOtc9FmrK2U1zjjjFoRYRnUlfmca/78ZCbZUROGe5fpdf2UfU2XFwWysQOULm6G
UnrENFaPAVGj9w4gsBod4WM11RWe7wBm72zF8KA6WnRsiSGkRNbN5RlL14G9Bm7WJtoZQ8saKZ6s
GuXgLHeySr4ieobZoFrnmIWpw/WNvBq74DWCO8TqRlt7NibRjM/yuNQoQfcpuQrtoN/FuWXc61mO
jAv1eVE28Dn52Lgq3cc+zJ2NPsIltBIOTJZ3uhmNoTxrkzmfxrLZNfCc6wF5EJX6u7ZHtRyM4nPf
DSdjhqDgDKaFDJfrpDDVuNFqYDDNgM4Uvsa30EF7ZorApgahI+sPbNwoTcMXmrfZ/Zx1dxPmwC/A
qvJt05fjQRu15rM9Ptm2zJ7Q0wEK0ygc53EPma5SXzp4dubkfKX/O+7Gem73EHiTz7ZDo3153bFY
5aZlO6/7kWHVUkXz6AhUn2iNJ7hvJGzVc/yUT9FXBpL0K3ww/nlyD5arviUb13kK4x3x1tnT2A3d
naWiczg9laIyHlTtFjcqG/Gwwcm1UdRex632dvkpFVF0JpktX6Sf5mbINc4Gtdc7JhmIfY5/7y4P
UwtQoQhncUppgaLRNuu9lXctECI325emMT26viNwEpUW/bZiekyFnSB91l/HAU1/VcTNfTeGBoTh
6FPd9M19uzwYI/UDLEgEvAVJuy56m7Jz7qLpWRCv1fJj3LXxfYQu3hn0r25W916lRrnHo/F5tHL0
RoPDvWgS4qEJmDFBEr023znRw77XBswvgxK3viPZj9sbtOf2NW05eJNjojxVtbQpBqTVDHjOla2p
ckuyT7gZo2C6CfCj3Vye9SiSVgVEcnuGbDvhoLqtxya5HbMSVFD65FZBsMt6G8UoktaT3lvGCRKS
vpIV2m8ggebRMZh73UXqBPNMnizqa0kZItWSxSkwkvIEHF/HYh7jPJniNcjZfEeLtrkzIz3ZYHOS
p8pU5SlzBFepnEMS2JnsCsFvw3hgo+/r8/XlAZ//E+icJcK8Dq6EW5G3aJgH4fsvc9Se8Apk27j6
Xmj9m+MbzDnU2fgAJ7dvDl0a1jt21Dhi5LiNRBucCFUPNihb4xXs+CN66H3NNmJli2ir9a5nWeW3
KEk+JYlv0duddsEcfdem2qsha9p4LhCpC94F675+bLaFVJhuZ5qvPj6esHlu0ZT6Zv0NH4dgHmcD
sx5b8aWPnE+6hlmE8tcdy/lNPiJJkQmhRVNvB5uKNaSWiSvVtc/m1N7Ow9JVLm8QBy+zLp0lX6Ak
kStbJs+EXZGYYr+ZZuiJBgKmeUQ4zbCmved9dD2Z6tvcjqQ2wXjWAp9Fq1TQpFNIfjpSdlqhyCCD
Ak18h4YYVMyRzRCEeYISu8m5rXB+bYy0PCT1fLBg3i2JHR1bprQcDmMM5DcejZ2Vz14T4RjsyaSA
Ym+ntBzl9J0dJ2wR+quTrAX4EuBrbPEsvjaWrDYfq0TCjFSY1Pt+IGnjMUmqxeBlf4oF2sKuETo2
XZ9VgU291sd43UTqTRkpuTzRkk2Utne5639yprnCAz2RkgAjA2BSthQZ5XqgGgdq5CaNMUpDnmvX
6G4PJFkdMwu6pci1m2gcX6IlK6yYST2EJL2KQU7kJW7phHWagpupmxtki8HGbeZv4RDhje3NQ9tz
fTEnIRvXoPLXdQ3yWqvOZqLHGxQhIMdK61avUXc2ZLyteyNepybIaXU9kWS/7W0u1SRLy61JHNi2
CqvrQWpAIEej3tGq6le+1icE8pnXtsY+AnpntGt60z1NDkOCkN+1ticNXVnvWg7lR9nIMxMEvEQj
3OFuYYdM9N7Kd5Cbmhquv7yFxOYjeqXwr6+DsIKwHWnddpI0LZz5LMOeWPowhJEL8LmCZmEa0WM7
kzNh5/aRSuB7Tik5yDHBddl3FcfvuMeSJdOHJA1WFhB6yFEmom4r+ubJ6a2vlVEiMKihdnwSN5FG
MzoAZOZgu9mMcK5WkUm+qip1BAy2hlOpPblqVyQNKIihS8+9H+xm03lBxREgAraTXe2Qtl51PdOu
4WzIwFHwZtorKxZosfXxs21oGhY3fNRgRTYRnU+c4cOpK5iXyl4eMjOqPX/JMQv0+dBU3VvOBBjj
LL1rp/qmJ+EDqTDMmLwiO4pMaOCjyzNACJs6cLsDLNoz5RyBhS4oTyXg9FMk2eZSZ7SNsjylSmhI
QcKTm1eob3VZb90IpxHEWSyzcQ5+KCAwpgtqVAbE6KwLmxL85cUutqpT2QZX1uJEp3dTnQytpqJY
6tVGX/yZJvsbHANDaXowyM5yOWAlphIguGT0NMjdSmq1KsaawjieYAADvPcwG4ERy/iN1kB0igPw
jNiCMOZiQ970dQ/uxw+Q7yLYP9kLVqvKFtlHDe2NBLTrIgFMFcDXb/zstQ9gKMogWSgJXXHqli8h
iWkuuATY0EXRulNoy2lfTDbJPDE0fHMAyRRQy2HOXGlsAo+qdvIV/g5to9xuP5XIRobB15Gbm83p
8kBfcCcb093XpD9CEIoOdWsLJGpZmq/TkP5/VYN5imztuYYhu2uWny4vsQW/inIZb+c6O0VFlZ/m
LCTucZy/YozHtNohLKMQhUXGcapV4c9opOPlW64anJDGYv/n7eWH2eeebzMLeg8Tf6inJ+jl6SlZ
nhlD6M122O6TvPusep/Ur4UTcHkoZtnuRG485Sl6W722Jbp6fhmnxPn9eDrY8ZYynSTvaApOUwJv
9fLMDec9HAB2QRgpGwE2ISp7UpYrMM9QS57Dshl3P37UQhdggd51a2HZAHZCdnkKSYQWxafLw6TZ
0WksntMiyH68rFqhVjmkwc0wl2m+a4UFA7LB6gH7VzvWVfJKGIe/pZmhjlbXp4zj/bW1UOpC2Zyr
iMBmcj9YTQ90PJnXDMnlk7aWtjc448jlAZiRGiC25iAkEcTaJiIi7JxSsSKzsExWsauXAI5Kk5sc
0ErRyHoXhN9nZfgninz1Nk3qel3nh9ip9J3t22yuLYUPz53X0M0VyUrlXqvYq6aJ/jZ0GrknWKyx
abjfJrOFIBGO2wSr6zC0+Rrabjivm4XWrrKFs355OkeiaP4NVf8X2JxbOz92y/9gV0a8tXxKFeCP
t7NObMzldSvMjf9ip+tOpywEJ8s/vzxc/vzlmT5YRCK4ifrxW+dy9B+Pl0MUmpGvs26h0l5+dfmf
ysvb/efPlbV0NuYAuO4fWvp4efOXf/PjndhT+mybM2kYy1v/5x+SEAVcFgDZD0T75beJZu8be2Sa
Dkp4iubYHi/P0uXZPz9enl1e+/DvkHIAo+ryx8vrl4chqMHZ/PP/yqCxd9UY3lxeAso5b+useG3a
nK2ywnyVuSTvXX7852GO2UgXM2HAq8tTxvTuCNLKJpDVOhYGa/GwauBVDmAq66K66nVNnNFQOpty
tpsdvqLMGzPD35SjVNAv6QWO8QTQRbTvY2y06zEwbMwNzhsTEUZdBmcvqcODleXzRgadddvCuN6l
fj6eHeJXopImd5ZRnKkb1/BECblvQGAFNOJ7qo+6NwN3XjmKVAUbPgrd3kh/VWxdbkJKHeyz7zP5
hRVbuKkZyOFIQ1FvMos8PsHY4yTp92Zsr2vbvEOwguxzhKDmh/5zQcV+pTng6PRZfnXlrU1UMLHj
r/4YpEd8it1WmqBdWr99TGO2dB2ZoXHvRF5WQPuuZ8cjZe4+bxEX5XO1Z2t1O0/WLnL7adUEvr8a
KJ5YRnuVwnlaE8FOIiUqa2uxjyZiXFkDTeCocDcwSGrsDSCosrR6je6HvrojB9dclRb4aze4tYrx
1oyL91bAKM3IWmH+/N73hu+FLRsPnDWbvhHHeK7YVcR0EUYUFmzsKBZRY6EiRnqpAcOvBllnFIW6
yqzyy9jddHr+CU/24JH4q3BJKvdW9sVrn8dAM1X1rQy6B62tpm2nAwoGRnfCJfGSkceR1ZIzu8gS
ITuYdVhvs6rzZJG7p6BGm7DkC8KD0vYdeODcN/YA2kLkW58Cg+VMGflXGvqUkzERJUkw0mjpV67b
ltvEJRIn6opoo1cZ1NAIhog1Xsflt0IE47ZhC7yDoY2Z3yZWcY4MZ9XrPTzioG5WpE3D4ga4YDRY
vJs6oaxlJNcaLOp948/f0Tgm11KUxVHU6oRFD5qdDVjRQngWZeWzlpbNSQLRpNcBtdcgT+ecRlCK
eqHj5V1Y79mTxls42ZQ+VqXf0wb01bidYTLuCoAa+4awQHa3/YYeTuEF0iS+yVnpHUu+XKMtX3Yt
iFzoH5ue9iaC9IqOYibZEBbs3SmBESZCdYBfRA9saCYvok0E0MtuTn4PojFxWZmwNkBqcHJq57E3
saaBMycQBImLvom7jEA4BPXraIS6kDl5eZVHkDvyrGQdDB3BIupkNVNJRBUVfpHgNdfpbBE9Htf1
VUt9CPcTcMUMZ3BpB6jTBwW4qkyP6pVAj/qmgqrt15DPbPO6C6gwLO71faIX17qB+qO3DYb+MBzX
8QTwHhaN66F9dTdhIr4OgGfWjXCAXUWs9+G5Q2pm+WtEz9aIuDTKQUbEBRunsGCRWgdE0aRVutO0
tKH6EUEyKoaBMlY+eUXZ3dpmWm9D/oi7YFq6rlkJvRm4alK1nXIQuCQTX6cmbeFEFyztHThJfsHA
nOoviwas1GoWI3w77Ouo6Kfze04rWSuiL1pRvoOAF8fOmCHpE3LtZQ5yrQyCeGC7GbcR/787kiGn
GeFbGPm7Mbcr8rEj0LVYSM/hEC6Mpgg7NKiKlb34ZKn7XaFzwieHYJupkwBEUY/Tvi6K2YtbTEe+
OXwDoDLdMQIihOm7blVXY7ekaBEdNECFrufMOWjs5gwU36eMvXvgVAWwKxZgeCWfhJb5pAW41qEw
OpslkAb/uPdPVRcPm8CNw/t2JErAPsNTbmL6OOSuWEslOL6dMQeew8JaZwCcN0ZN7tblLhqsajhU
o3Ejg5pNHMkw9Cil51gTskwWyudqeRhwpglKc3kLzFu6wtOqGrhGmZx/PJiMjfAm3/0qZIFFE2Kr
uwOtP8zp/DFZhcD8kKnYEXFOtAMlLUCKgxWErCHpTg3C+RMbynFDXj1eBQJiCxR0RBZmi1WQ1aTp
2XVwwDSWAtfO0CMAR1+Bg9kuIU7YpLVdHVWHdiE5jfmLMGJjXVplRJscK9pT0+ck6yHCorTlr7tQ
hTtAsrC1Fha7NsUUhtxhL/TuBaBNeJB+z9/KsHbj62JeMbe8ulVlVG7LDoSlahY7qGxT4FZJQR5m
tHOioHkbsv7N1AF7Jix2ch34bz1Cp8+d6XthWofJsbwpmRxqocB2ao2Ykib2elawt4YZwKaBwNgh
3YS7AvuIOegzydVih0fyeW7jc+jT1AiGjJzm2ta43DB6kNewD6h67VBe1dND4zPKpiF+edrNXyg2
2msWt2h3zHzJMzHp5rj1KU88tyY/oDUZozruTFLDPIvh8abi65vCG5apw67s9IAsFQcfc2LIXRM/
UvLGfOTuuty6cWfck7EtU0rqUbqW5XA9BEXDisFV2yFb9lgqnY4ufDqpdeNt2JzayV0XZqtuElaA
QarVd7VVvkWJy0Un+uQ8JsDjKuI1Joovu6LrdzZVsy3rZMImC4Rx0IMUuVDGGXx9vuSOrodiSE6S
Zvr/Y+88diNX1mz9Ko0z5wEZQTs4g07vU14qTQiVEb03weDT98dq9MXt7sF9gQtsCKhtaquUmYz4
17/Wt7Y5D21goTYQgnY8jfEkthqlfu3gfr4Dgt92cnyy5gj/XNpQybJEYsY6sbb6B5GO4gmOrLdJ
M0LpsDdJWCJ57SqoqaPf7y4THvHjGGW/lRXVa2m5FEIENGRraAl5Hoi9rYg1S7Sug9XO4bb3llao
rj2iy+ijM7TZuVvqunq4z0Yxz7iipp+GE8gzQeMA8kRAVB1PJW4sgF32BFzZw/d3QwowL1nerK0h
TB8amxk21OJOh93kw5qo0odHMwGJkLFePUROCvdrthb0rDuJA8mt9kGGT6SE6YUCJJenkXjAo1A+
443Pdn5JH7k1/GiHsH5x0hRsZ5z84OPWvPT+wLXeiUuQ3t9iTIuPZBibs1kb09pcfokzjlo0V2Qn
OVbTMc7RGBov2qlJWd9GAmCq7rctHKaxcbyPQgM4wgSISgL/Ej7UdPfLqiXe0DMTICU5YZoeyOCr
jWep+S75Ma+c1C6OeckVUvMb7QN6HXQTfzrE7/PUHx9rlw5Ldqa3fqqLl4SSIiQoMOd+/t07YI3k
QJ2aXZjfWX9PMfFfGvUTQaKjwJCYVp9jraRkCIb2YK+dgaKJNIF7YoGV0y2ovoj2FhKmUH5xwOwL
TD3strh2wt2B8zwqliQML2UUJkD7XB7tXFMAmGBCFr8Sf9g6egQen0fW1k5omGW19SlkdXNFUd0c
C7kwLPqJtqWZCnaAYQlhJWgQO6OO3QdK8/Y01rhHlraHsVdPju30N52CuwqFNe7qSguw45yuoeMd
8e6B7DXN4JI33GFV+dGKGFAE4iWuyuBQ1OKn15uSpjx5nSQygpzk1lVDuzeBZp+oKaQFsPvLubAv
xRT9IVqHIOqR787Axm3zUu1zs3JBliflLsr7AYu/C7c+sjlwQ52jJ0z2QQKIG+FVs0dJ7yNPXSux
nMckcRzgQoUHmiGFaFSiiBiswDCa6K2b0BBnqm44zG0eHrHyHOeY4ubcz7FV8aRQ9DpKpKqNU5l0
nmc0C7mhfosbCxIMiYVVIbAyx1MR7Eq/zddTl9TPFvUnnYukXOFugQdXQBcIg2QV4Xe8B8jjK9F0
dB8skDOzO/JEmrB+uCPCxxg/+QBvTGzVnRP8sWxA3CMEV6eTwKV0wqVPUccrmLLX8OG4Lfgco2ZB
IlzYw9XKDL0rBorglvnzPDPOYncNWRI4CVUESXG0/eAzAu99bZ2tFYMXiybCIvkAfoVFe8HlwkNR
qRfAv9G2BxOztpya8qL0CeM0g19K1t6LnXYvk4SGWvhcUA2PYdYu/BsaYqA3ZOAhHtK08W5t464x
n0yvUEjDtDXerYmtjNc+proJd4acfmnuipeyYvBEXLsQnJ63GXYcSjRkeGjt97ByyNUnofHpqt80
k7jvVvqr1kW4pSpUX2x/9I+0nbCHi0IO9Sy+UiAMYccuX4ty6q5hn1lPo3qpQQpyORsMaHkUZxY9
TxKk/H2G4eSRnjDkoTxxr2N+c3xmucjHNe0XEZx0uAGPITeYb6qzvJuRAH8bHcyrrsQ16hu8f2vk
hdGhPsUrZtJEy5fOjmgZ82ZvxbUxuAXmI2uvS6Gp/myr7ECl0Usd9+mFFYV+am1QzbPBrDGkrJ8c
+wO6ov/49wuy3SHNxJ+aloxtR6MQJtSldafThIEi/TKH6XTlPBif7NE8xSL+VMjEqNYjG5oYVxo9
tt11HsKCucBoN7iB+LHK8rGSmbWGeKKQhgd27HNORW2O99mvFWXlrq5R5cL2QcybwdkFeBe3din1
1nPNcjfERXqRcUdxkj+fS4TibSJMuZpMNE/TGFnnOKybGwcEjQ7VY4ZvRLGkbKA4XMiOTqcgwryd
1OpP0ii6pyfaeJq6nE4OA2uVwB0CoUKstqD4b4hFtLN8ZEXrnOVR/bxAbxrcUoSWLkA8MVaU8a51
IMLS0sv9PYyDdW+E0SXxy4cslskhZsGAAqrXrqw/WL7zFLHLZDelKZippNd3Wel+zX4k3Yk8HLbl
kLbrmFbzi+X8xItqHGGe+3sIuyf8Bu357xejhQBTT/xg6iopHgtdbV2MNy8jn/hTOnbwewZzpFLA
/1GG0R+D8CY4K4CTTE3UzqIn61AqroxlvZ2BqW60ksOmagWb48aNjkUfwewqmmjvzUNzcGpw7qGL
cqc1dVJGvOz4E3bPzq5PQ1jkitsh5eIfcNqu+UAx6CxVe568pGYpUn78pRBRO5dsY8P6qW2T+6/O
1alnJt6nlt9s6Dt4FPPQ3ooxme5hWJ21tsRGF9LZlTyF9qXKzM3ogsiwmvhdd4bFQzLvttLAwBf6
KVehlFKSGkXi7kRfgfhuvFG+B5XC1+fmPyqDfOhkT+kPdHU6bXmLKds9Mli7PL0J/KmYMl3Q/u0u
LtRLYaXtteJK4RTJfnB7IIQ8R49EYFAH9lk/Jgcy9i+wvBd8nwDLTmk7dDtKrJOsH45pBmu4p8z2
NpzNwvvjDwLzZkNntXD0i+0WcAP7gR6tDrOCwIRclKBn6r5n7vDxCQwY3rDa9M4qofWade3827Vx
4VYsx5ke64ozTjf7yqAGsx4xvhMG6aOq3lFQ0RJY8LCsMxVl9M8TIYFVPxXAW9ArmpVsB5i0ifXV
QD+1BDd9g7VfvwBFajFRA1gdaltXGA3iYV3jM93nIeSJsq43U43pPas3Cnx14EPpAob5rcwj+RHQ
jSa8yoSCGMsaT2FjHCoz32ZLiYqY0H/ccLi2hfFjKqZfS5cKumVE5casp1U929axMvQdGmdwrY0M
TkUFKAs3FaAJ4pKoqNaulHT9cN4vH91ynU1Fu5PTB7x/rinA/3u6Cjy72bRu03DUe/TFBGl9kFyn
Eq22lSqnQy9JyLuhwHKJJMNdAn8dfbh9xTYXCKG/ol7ooxkMlFo0foZU/Dy1ZpSb/FvezvpUm9ke
lqF3jpydZUH8nI1u6b1D/BJO0B+MIBHAzkoJwAiw6cgZdaqc/jd6uLn3ZQNlS8Zqq1iy5Vn1xZrM
3etIImsZRGu4BW0jEctV4prnYqHvTiDfnhrEJdpyFT1PQX82xj5mzOufmgyi6ZBF2CEGw37uyy9v
qXvGBgshqtAWfT5wI4dlrjcQ1sY+kQdNvHdNp0W5dZDCydymyOgNN8cCEJ0R+MiLdbkHrzhtmnqm
NDucvB1PwzMv1kSuoWU2MRt5H0vrRPwOnJJtUmKlMYm3xMigx850b8WdpHUwmY+FKh4Cr68uZUmZ
S0tB0c3zuHO6/XThIbzAtbPgnifoIAnaWpLCQ526/oUbVMubldpiL+6OEoYRxZEUfzl5tI2AGO1n
s8BOMa38pqLYqmja2+DNLxabskWR8k7A0aEjDZVmpuYHp2rN+O/Cq+pD66XJ5v7EE+5kazcjdKO+
BiUoDkwrY91J5L14a4dBvBUN17eosn7GgDrZcpS/O4b2/VSX4dqo/pRZF1+w2Pk7z0l/K2eRukSU
H1Ii946vqo0gRbiz/fAnZKt7SBcEui1CthbsybqY8O/AuzoA4nO0ypjau4D9S1HlHSzl2jh3FFqt
BNHC9RyVNs/Z4g97XoasgusL5bac2yNikW+kCAv1dJX9JxrGOuUi8u6po+5b75RZvbWmq51Xx2/Y
isZFsyXAfwpm+dV6qQnBO85OU+32GPmtrYDWfmzKdGBA51HCPfKxDL8tr60eTZueMxoLWjoV0xT8
MJ9M2tZXaI60WjNt1AGxkUguB2sRHLNcQdtvkzNYy0eajNZR29SXnGTBOnWrBfDDPOx32LCUI/kZ
cx9IcsQgndm/QguJxs6gEc4KPL2nxpXrTHB4x0CeHN8Aiha/mmRad0iOnAej9s+T5I9nT75LfoRK
lyK0W6A5iX8PNPBbD0sXCm20sZtQ7j2WLVnsnqKCUnWlreroG26+T5H9dqP9w9SGf24muEVWAinb
A3eFyCJhgk6G8RhZ0JWUoDTdEHQ0q7x9l16oTgT7qn09m+66Yv002S4LfdnUuEhqnvt2H5z/fsmV
87tGW0P7S5od4kWyEIIfQr+2L3Erf3KnNH/lrf0I+Te+xZq6ZitOrt6oUs7X0doiCY27MmT+IXHG
C9xRlNYG7gG9JXlPg+o2K9ouc0SwtF7WY3300mNn5cKUpydRFkeqpfNTZEbtsZycR1nScygaHlpz
1rDeW3NkxBSQ5fg8fvVc14bWfw/zlsu5ktl+yuyMwnlj4h4gX1OvPBRD9yWqLnupkYT2rMtweIyy
uRVD+8KlSh8nmjCyuczfSu5IOu7lcQxAYhEE34bA3jlzYvq4E2WvxwzBVPsE7BfKcdwLeIMmp+gw
hcyGjUPAvMsYBag62VATcWoAGlywzO0WI/u2nCL/sYsrGuam2txpHXx6GNfWpkujhA2RdEt0CxB8
1R8aUcnzpCPqL5jF+hT5LQOLgNCgrF0rmWnmyrwGs8U56NX7ImIXozO6TJHGvKsb0AxdBYw65Mt5
jcOnWx7m7i4NBrG1Gz7lHVWS5youw2thTgdzsoNTzl36ONKIQnacGgtP5DfqkIwDHeh8H8zlRkoP
m1fit9HxLSAyGKfkJ0Rk5fuCPSUrqKk7zrXNqExXQdXJtWPa6UZac33sy17tfCJeG98MafFjbmsm
9yPns/JQWLrlqrD0D3nVvagpsdXteBzA6YPwp+mLn39+XRhgsZysk1NUmE2mEBACXrg4u8VLJ2CX
O8klC2ld0WMv9m25lHSWFF39ffD7I9OkZ9CwXfVCHDk7bonmqmg29QN4sLsUiL6zPW5yIx3PvJge
b6GeB3ldm4c6G66o8s26bVr3OXRZTsStgADOHSVUmI/GjM3QmFiQnuvyIfG6LVU09g8foWVNFIhv
iXzHtmwK+WaOh37809e9/dJIs3/w0/6l7PBPMQ/T7kEL15uTx3/oFKAuChaw6+gALDd+WMdgFE5m
fRkNVx47MWVXX9j7OQAwyDFY4kGEzpW5VXwaZIs6PmjvFmd4SsKoomN1pAPYavKjwSo9TMRLlwRP
cTHzJjKZznUl6zUBaY1lsZC3vuX8CIGx3scaHmQMiKBCyrs3yxdtFjlp2XZ6sCcl0AdM+3XGNU6z
8Bs5uWCZcSHyqvxB13I6dFP9XdQZWMUUACVDP4YiW08PKrCiW2uaBeuGpzJk8kW68c4OOufGJ8yA
fB+na2GW8RYmrQeHlXahpmsTQgBk2+aae3+LlzblUosProKh0DPUCUX3UB1ln5Zj3UknG3tim/FO
tJjceNx/etbscCOv+mNSqWjTJ222nUXmkqCKu4NN1uk5K+bvmvd34o8lfUODhGE7cvHiszybo3lX
E4+fFEgyn0JF/jHJqmvRLsYW2x9Yrc7huaB8OE7m5EKgMbsJqKYty+2qp58rS4PHPo+qu3IrephG
3nUkhrqz74bmdbTL7ia6/Gg21bN0DORnkjlHv2250PTOWoD/XVlBJF8nHTwh9lOL5ccbm4jAStMv
9oxH+M2mWmFlZk12btwwfxQdH/hKUqrlSdCwlEmlVxowEP8EAd0pFsWFHS0zVj0eioBChCHtxSN1
C0somMrFIXcvkxt1sBfNq8UzY9PRtQAsmFPEyJFu3SjBeYe3SbHAcvK5Qhcc+qfIqMzHID517p6w
Vf4rQ55aU0bTPXTjQ9Xn+SUnXMDgmVkfGBMJcFstBnPWDO/Mi6O6hrXt/wA0X7H94VC0kH+4HdKU
+bcrpouGr5Lu6y27TPtUWN0nE4EJmpIzIUjk1iQO7ildnXv85LwqPJxAwccPaqIDyueuZ1sxCsny
xWdBBXJjeEw5vx+IQTxaMlm5MEJOdkqnYZpayXnUgbfuG/JGHb1FjKyKdy1fogVZbMyK3o9h2I9j
Zh3pkEyfQoxxrtlsPZ6L60KO89lFwDhoyqiQZIqTMogF1oGM3toE2TUquvDCq16SYGwQoO2s/MxD
LiLAOpLHohzEvmM7+sZuG5veI8oexNC7KDDcUSoCdb1+K2iBXZE3RGE/0LBAH2ZkvoYsNL8r2XAE
es6DSy3iauxMftfQlxQNycdMcRmCwwjUEUrUphqKGzUqCfcnRvQqq82ridYP13t47jEo83Mtk/e4
Qd5pfPJiSsPws7RkorXWDpfQsRjra51RpF7gymQPBWcRXmn40Bbulx+51T52x2dhRPc2xnA7wLPe
hy5VKxls9FVr54+O9v0ze/qKTbCCrtnQTV0CPCSvp8dHRbpEkTv4cFuEzyxLHi3ShixKhLviM0nK
IzyS/tu5nXB/D+QU3HCbVWhTf7+kjuXd7Mg2r9CYNtHGYB/0kdsUVbs5b3grK82Pvh0HTGqxD1EV
e9/QxR4gy7G41kmKd5vy7teYNzdib/aGmSrdIx8yUs0RpSRdRNuxCuqfS7WdTizzEqegD2o/cE5C
UuDYVy7+zo5VvSzkLx+r0GuHhMNtwGnWnue3eCrU9KS1W52NPvwzIQc9JSH4ybrEqBD81atKPKZl
HVMMtfzSbbvi4muK3Yxp2kiJsxOojLWGcDfsm35JHSSpfHVmFa8XQO+po/bjtbEg1P/9pVtz3kGL
07s2H4eDWWELz8upOGqlCQsU0aceZPKa109BHVRvowijJyUVnos0fQxUbNwBH+zrOHxB1dGXTgYx
9rzAe8zKMH6z/u4ihonOwbCkGLFzX+J8vvSB4yGnZPolq1DaCJmd2xwTBmOOPCuPSFQUtM3HHLLC
IlxAieGMP6xt0RwC3GyABShiyQZGaAcTNj2+6fPstNO+K5RPviQvb44mB1lKNrkaq/l2BCy4Y7uL
o9Lpqpuoim+kBn/fCBMHg1DyyI2cjwSXjdVUsOAPtQEVl5vu2uyneTcEzLLcrfXV5cK/pjNu5H5n
WIfAsvv7ODPy1lkk3jS7h37whye+sW/dtsGGUiJ7O2SxOpTY0FZtn4UXbN/9lq3mUkHUuvcMRzF9
HVCtw/MYceEtuuGblxOBMKJPRieD3JVFthzFlnxg0rUfGCtpkNPOuTCcadtPNBPZ79opspcmMtoX
7m/RyjTyeO/U3I9UubRvz/18cyaEsl5774M0h1cstoy4XqEfWe1YNxpEN0PmpVciHA4bSP3Zur11
/fvFGC2WPWQg0S/4e6zJDm0TjCDE5zOvVX7CrWc9hc4pGYbsse5CeQ6LiWeaxVjjevJltp77wBDv
1q+8GyhkCqK32BDRHaLI++RSZpQ7XkW+LVb3oe3UvfDnCwnYMDiBvEnt1YxusCs1V9SZ4Ctr4tLc
dU3b/SUanM1s5lSWtMg5dSIeBjv/SgO8lxPNuO/4pGJMds/9yESSula0q+TYXuOuvHv2aNwZGDAB
xSMaz5y2ZysyTl3NKw805d2dreFgjx4IRW/8wWRhHQmOyTOSXXSYJgvU9ERmps3nchvgA0U4yWyX
zmSctVsRhc2mIjtH2qx9i1HF1yy7v3JbxK/zQJdiXGyXwrrt3A1/xrp/0rXlbya7UldIFaexkg7w
uOg1ChrzTH2UvXK0MW84J+gCEqBi/yY+/z/R9P9FNIX59X9lY/8X0PTf2+yr7L66f/zbn7JH8T7+
/tc/wCjy3/wX0DT4p2s7tudBcAiEBXTz/yBNA/ufxFdJMeNSd1iPBKRoWZ/28b/+Id1/wtBYvCKB
lOyTl/+qq4a//0j+0wQh5AQ+fxuwKQTP/8KtPvxnRLf7H7/+N+rDHqqk7Lt//UOg7P73LC+RVv6S
cKgsWDnLPfa/51oZ5oVdi8E+Ornvr2UBLZg7x5n2ibfc9pLjIJKIJ5L9S87YkVkFWO4RN8IPb2rM
7YCr8hC5+tl3ix9dkMcbd+aoqqoGp5kRvQaWvFZ0rR454njny8Q9xUtXanTFeDdRbV7A+QoDdvqD
9x7pdFkYp9vYpiMiynwEQcm91Juvm9hPJwxuxgLw0c5OCJltk1Cu68z6yR5wIU9czDLhQcjguuq9
FNjYEu7nafidjdJ97hK0NIF3hm3/HdLJAfwd/PEhr9d1gKkgnUxnXwix4mWhLQtm49bT8YNdBuKY
m9s2Kz6PbR2/1vXsnv3G15uhUd1qnO0bYsz8kBIM32QdXOfuMXZVfzH8dF6ZHnJHVWXBocpZaRCh
TSpQbDM+/4TbAL6KdLo71R2MQ4VONqRQuAprLYDc4vai449Osj+l4/0JPUmha1t9MGDjrlFleVbz
Wc+zw5hUmmszR0m/WfiYjtVwqoNQnOO2u4L1WbkiRTlK9ZsqxHPBlLgpi/g9mJt0i73L3unC4P4t
+3Y3q+8wn+59Gz7kaRZuGjMz9/YI9zxhO8NSpThkQ2Kf3WVfgL0ISg1I5bmrV2oQNdcwi8VjxjwF
yQDuOVpflBBWcJtd6Iw7xIBqB9jd3JP/vTqIjz5LmjTwl6dZQ0ycndSUU8ct2ynaW0vNEBBcWuM1
bZDYu15qAhirhojJPkGijMBMHWZVfgLHofqqPXqU0gO5STCbBvMtpAhq1fWUMM4Bs+GCARQRqR6q
DwCFxzllleUnSn/Q1NErdh4PH6yIyl9pw0Yrnp5ggpW+Tg8Dxyse1+kz9mnQyhHHVGHD6zKtuxoi
vEG1dehd/wOTOzNeS4tgH1i/jSZ5xYMUBvVLm/uUpOdUfRIq/1q2OECAkrU78OpS1/fljTmLbpUh
GviovIlheIciEpy0OqMNKAzPDAxZHWYkZFzyw+wBKa5G7KuTP7NA3iK1O7J7pk3IoASUfFGe1xt4
fJx62iCkXkRfo4gIRYQPBrmHLaioj1RiNCkQ8EW/UeApVz2AuCevGA/SWOJK5lM3Ob/GJLf3WRkd
0rL7HcYxClsOAnwOxCN+ueecM237xu6h3pV816BpqKBeAtTT4D60GYulxfTJfGl4AH2bjIYAm+yR
TCvuyPGvDNPGCk4wz4+6X1P8+2mnhAJGjP8oke7OqkmDQevatOxmVg0RBVU+Va4a9+48wgYfkrd4
YVW4NtB/PtCxyN9q0/5Rse2N2/4cJVgQa1Ku5ha/0ZU/EyrF1Ur8p5RPXO/7iM/iFiImr2BWUaYe
WMlq0UMkk9JeYM43fAPly3u0Dba4aPG4j9PDZAPDmmhgFXPLHtEsfgkkTu6SxUPj9QyhefISgeCk
nUhdsfZh+C5ZBxYNkrO1NPGoUn3D5JhWaEc/nIHbNgBKabTpyTfszw6E9M1u22P4o3Enxb4EvddG
/gPUPxySCbyY1Tvf4YCzXuRTeI6e/JoEfsba6tkWJ094v/My9XfUsdt0ZOZ8dLDEVZEdM6I1GdWz
47EIcxTVlgbIIPrIfFmeOAN4m9s+uZmxxSg+ez9UqZ8mPMDLh1IdQR+tCCHKa0oNBn8aCvwAobBN
nq6RQIHQS9WCoJbw4FF1tipm8MnukvYiMc+KMJk+lTayjenQ52B4P4nRt077O3Mos4oIdkKvJB4E
vmDXxvQp86pNwYwDfUCEYx+509h/qNDomB7D1Dj4pFgsekGPadmeYj4qNEtGdADger30Mwtrnj7w
XPFx5L8rctqUeCyNCD4lfG5FXs6kfibDjt3kHhACktiGG/jnQUVPoq+MJTZIMjlExHI2Y21ctann
Dc6NxcCbrKPack9eUdPm5XY5Ux7vjGq60Ihyjf1IEJVgs+qzQthNErZsrwFswnfiDQ3zxorxWeQq
jnZ9U7wBYqHdW0yA1bqEsIWSKHLgMI05FSz0+T/Ebb4ThTC+JisXh6msOGJNiNBBX95HNL4k8fxL
oPrb1FQNMaHpwxhyk8D3BzTcbp37JgoYCJ7YpPKvjmN/jRfYXdEEAHDMPvMw4KFcYmlPhNozc5BV
dnnige9sp2yfYuLaYgHoN7l03vwqemtcg2rHsTVwERbRBqI/CLKQlUuifTapwy13hdyrPIswZ+JZ
FlH2VSfqNYUI8Db7h85GBGRsjIgSbEemxTJKh4NAA971JbE2Fz6vZg9gT829HOecbd+JxptmY5cI
2Ky5osFNTogUh7bkC21nB8Wyg1x48Da68WtCdi5iMZNQ8GbauLn9ery0kHPwzEW8sphoWWQCOGOr
gCrOqYoHhf+roDucXtKtat6aZQPmhgFhCkZHVrwGHsCsoNdVnMqMms2SbHzP92jwIFllfmIckpEq
RaNvry4s1Jw166Mu3E/K18CbT+o4J1ZwdiK1mSoyOC2Zg7Dlg8yWeW/VQ3wNU/eS6AIMCC3DNEwc
2NMlG5U0XxTP0oNzLsOlQ7C2vwNJZx5aXMWm8jVu2lMdVTxzSQZOKmBGSwJzMxjxXcxjfqXusKRv
hP4heQ1nebCSwT363JpInjebZAgO5hz+CXqqdhx73TpVjWqbHdh0rMMpL45U+eAi8vSDcx80b7zM
aj4BVjUrQ3FAK2CGHg8z+o9qAhlsGrKBrYjgDUchCZukwP5JrXFGpm74GI2KcTVn745suJk/PLP/
1JVdXMzQf6i4vZ1z7IYYEe3o7GTBJx33xKRwF/DJzV5SA5yZt5zaA3PTEdweDkB+gF5ok9iNunAj
i+5jNqS5j+2aSOCU8m+yLR1jYEp/BJsjDkNnX5F/DlX+ZWfowh3Fy4BQyXAbHg+rLunSg0ce0reD
R5itbEJzboKJrd9xEDZUjlBnS6QkX5kNRZulOTFdlx3Mkl4cMWnx9hgs1PHYzzYiZg4NmunIGpD6
8D4mtlWFRxDKybqaZ+5MAc8uboFoV/5xkrzqGarCxpJ+vBphTAawDi51Nyeb3mFd2caZ2DDwHqi2
pldF1uPKkvFXjnawRr7a5bN/41yatl4l9Sby3J535LJMK8P3pURlHl7Gaemi6ZR5pUQojFNvR6CE
ZWUkPhyvwa7rggLxsQX8vXNlRoKvxudHTZCYNq5TZ+Cfw7rBDnE4FL4LlN2DB+NyBGom+fUcc7No
cZ5a9PxyXyK7QOmavQlp7g7je6DGiBNM8y015tOc14c+bJ/ihEZwZ7b8FcU+m4YXoe3642DJ925g
1rLYA8KHYE1oSperhGJfPmIPUbC4D3nv7B38VRvkzmINXSXAOBzlR5cuz2z+yLm77Mc07Tc4OMYr
lrJPts8/qRjAZlFGP5N52IoxxLAP3oHlIIhfUKBn8FsBE7nDnkeM3xZEWErGuoqkIg9lrTxSxISQ
ubbZXDe5aob29GOslLypbyXrLw0es6nktRC4fcg7sPsY5Efjl7hEe3tjpyiyeUIgAjQLV0T/1FD3
1bNSb1N21qr2jgK7BcPQYGLqmZ+8BuEO9Qvsg1ednG56ycZ6wMvSwINkq79tJ3/pI6YTqDVHStVp
PSeMDAnQQPbyRnIbPRjHoOcKXoj0KzHNe8llZTkNo8yjaiynz20iabguj95vH3qKYwK+HY2Sz0m7
yaB6H918PFfFbxzkxsoZa2/lIsMyuZovWh3Z3wOVL9tdUnW/uCt9ctMrJ7z/AIKGbQB/0snMxQI+
4HqbSD2zF1y8BtgZ3KpZk3h2V8JttqM7VmSTVyEq8QpnEZ+3RFNUTDG8NbhXKm3cNfnYX7Orqt2C
vRy8kgB9inOmI7bW+8aGumDCB7ssHr0dTulireOYy1fe3227WTkzTc8t6IdVVhlnEuJ0J0txhyPg
rKO0f/cXJFA2pp9Fp1ZeatRXOeNNLEj+rxwHZmAHVISyqeBx0OkVd/5wxOrN28NXP8xB0fvYgk2o
5Xcu8+ex4VHqWlcfh/VqDEa8DSBzCGzeyfSasHb2dthdSrdmjGklxnvhHkcNEijBaJ6ZpEwb+RZ5
NM81g6r2bg7KiDN0ZgojXn52xZ2CO45CU5xkCdcxagE/ahbYkWP8ktXe7LnKlh2trl2GFR90JZ5q
cMKt0cELM36mCtYDWkC0wihKLn2hnzPsWFv65tmJmfhLWIrFNDLGJ59tzKprGgIX7H2p2ostMPNd
u86ijH5N+lSbEiAe2aSU0o782/fZL3bejhamYM+eYIJhFfxIbPQ9M+yfA894MsuKsb8+5HZARjR6
9UpeuSwhwxwxspea2aR5smum+WAeZx78obuJamAtZv1lwYdYu6QPEPK5ZaVzuUltfDl5lb0E3ngh
Z94eYJO9GEHcAFTRO00F8mC+pCkIgmkq+ZG2kIKs+GwOCTahAvE98AEIocxT+kAQI0qcn0bnvOIW
4WUXH4FTUEeatpx7XKOkBTaXvlql0oSodKWJNrg0CbinLIvazdCRv4kde4dRVK3H6kffGZDaE5CG
Qn2qJK7OFY+CpASpkMbi2Z9ouTDt+sUu9qOJTSxxXeId5oPZ+d4G+ZgzL8OI3P8FRUO3S3+VUfye
+o1zgdl2nQ3trzgvJ+sbrfIzGsKT35skmOZmT+QXqgVeD8q7xDq0hgsNIHptEMd2Y2VzhtAHO2Az
Ws1sLpEgwmPUPZTZp+p1fhGqq9ezomzKVL+H8luo4D/YO48lh7Flu/6KfgA34M0UIGhAV6wiy00Q
ZeG9x9e/BXbrdqufdBWaa8Jg+SIJnpMnc++1EZkOJHQvlmtfo+usDQPWdAGfva7mKEhBWcytsc71
EblHQNwfDXVDH/yLLwx2aIzMNWUF6AuUBPwDR0wQLqc3cr2WSEnY2Y8p2rNtx2g8azlVmpXI8XTq
hu3EcL1I2wNeS6a6HT2qBjWqYYpXeaiMnanML5mxLoTEJzSXxaXwpWOStfK2peLRYyle9YPAPgoT
1K7N8uQvdQluUBAIaX6UNAExhYnLuR7FZ0LbbjhcyKRrn/XKnNeKLn+RSsgnYq5l0lEGk8qha9qQ
tGYMfnJwzPAy9Chohsiia9GDcQuy+GkMKyaCIW0ZJ06DJxrBHmex6dhWtIZa1HlcTqL8mM/RKzrr
5lEKyRyP8+Fj1jZDE5c73IivujI6x9Zqn6I5vM6KCWG5YQGLUIK2fVB4Tcdr/cfd+8dx9p10JjLB
qI23QDncsm7ZdpYbSTfRPWICu3+UBnLhVYTqAtD1H2SxdabMEHf+Yq+QUxy4fieeCZfEA5x1uyZD
6OhLGQ9horPP1cTdIQXRQO9tE0oRK1nSbe+HSbNWrXUajIoT6k1/CYcK/8XwmytNsgslvV6Ugg+N
IT934GtWJeP0rcLxTurx6LYL2WUQHiDUdZ8DxBUwWki8STfbN9xzxA5LZpYOOHUJI+c/g1RGbB7P
Z1B/6ca404WZhgXIW8eUNJdnOnelzOTULCfn5e1qhxZaReFJNIhlF8UBr41xJP+DGnJKulUEWVNs
O5pABHtnvrhlcjA9+kIxUpy499BxQauwi5XMZhX9qJqZlwwpOvvhVATCsCrIxK2T4CQb+zpSb4Ni
Jps5YuBYkL0IIQ7+CwTq0JJnRxTfI4mlPetA4sQpptHJlB9Ty4SdbpRvbA+geVqviuH+kgfLKEjT
Dn6ZU9EJCVaPEoiPkZqnpNXfrFJ+La3ssSrLJSmo/+pGq8KyDf8hI/ldZ+QXVwEe6D6VuehZVuYS
mae+SrhoxQcUQUeJ5FzbKAzEOLyF5Jz8iLJqABiJylZL86eZ0Oq4vPSakGzIHgF5ZvSvmRI6huLD
M8yyxBuGbpdGMbM0hXhU+IaGxtjMrGZ/E6TJnnbCSVXkwwQiZo2Bt/QGS2ntsQu7lWj0pSf/+0bJ
8xKXEt9y/xz0CLRWykhOJ7MoD+BUjxxQ+CqzFPLSHJwbLqXN/SO/ym5NZn4Sc9E5VZM2qxndgX1/
c+jR4jMWTZlFBldh2uleESWK13riWJceWCq6MlhBlbF6VVKR/2+2SN6khmRMifJv1agAM+7/Ob68
Af0/Z78Z7QiNEP7Vtp9SwOtDaG6iQIF0lLwjK73UMSW/qZklAytusiQoeFL+/bHECyXGeghMh/fz
/WZCOowIe/k4lrcq7fQdVut9q8TWmqlZLY98AW0NYIRRN4AX18eAtJ8ZbQrNHE6b+CDNl/ubUTHo
aMl9vcX38udvl4Lgf/725W+TFUiDFEtMt6/4Iyk+n839EWtGt0Bilufh/nEeEr5nyNOjpnSfVi/v
u5D2ydDw6mrYkvywwvmpduPgYUygnOI8JuK3V7CMB8EAz6DdDUjMN0LR808u/+l9Fbl/WNREZpvL
ualeHvX9X6+V9LVit2KL6RrPkjun03sVMY7aEkdcuKbB8gt/kbJR7i5t46vrUYsF+qNZFjCtRZ/o
CZaVr6vcerzzH/pJ3YZl0W+owVgTMssqtyF5xMQwZd6UjcJG0Rui2aKYMAySE6HLkdDejwif8bAO
5FS1mY08VV+R2ws/PiTAwLv/nTmoOcukM6lvUtJ6hmA0niZgDhEaeasTsys6NBencrtUGPf1Fw10
61noetrp/hKWtPxRiNAOCyvPj7m537vf3K84DBW/szhmuKhDLjPCz13fFNPtH2+V+/tluZH1iQWz
NAxnatrC60oTQysewsKz+GHMAI0BciuGNxGBTc2X9LMYhYiHElFNCsxrFcanUvvJiELyslQ7mXQK
1nfP2f1GQVTrai1vecMAdamUlck1r4wGuA8QMoXfBPS7WW3a2YsaSnUOV0g2Un+TIMvZj2xscA84
9dzfjPcbxPuFd78XRkK9bYMFi5Anqa1ZUekFkBP/uJmXS+Or0zt2WYlZqxfAHvI6/Sbmcbu7vw4y
ucN/viJ0c0xZ+MJKzVFQjz6rwZoOHPVmfEYt4K0grjcAkG6jrBkrLcrOyGeVo7jcVFG47gSZKPYm
fCZqGgeeOf35NakWNlqsmztjLLRD6ss9UnrRNUsOTBkdiQNUjOcZW9Tm/g35MDZ7GZny/WsSgtZG
938HFZO+UgkbFXrkRkyQ68tD0MOAXfB3Cm80uy7z7NSryrZPrWbb0A3FTl6wQJEWfESrwGls7Cx3
IIL6MIJZpnv1RG+BDm5NkSQv/7RYM+MqBaR6GYUGyCaOpULPh4I6f1pTx/aodIfWUPd9k2+TOTt2
Vkr7Ipdy8q1+i04KD7oMeMqm4WbP4ZTsojreotYR13HL6XkA8U1uRCNLR5ZMcpVrFHmo6SNbTdID
BM1521UC2JAeFTpHLAiSwltFEnLTxXQ5i2xv+jlaZqiFFegS7SJaDVCdMXsvJ7o9mpi+dtVMYC3C
IVsazK+ozh6ypKDr0PTxpquosUUMS+UMqTrCdiSXewQZPJkQlVa61KDnqsKAueZUY/3GMbz/68YY
kQYpJrKY3D/IvaGvQ9O60LgVQQ1NVYpYhVT2bm6pQWBUdRFbnUnMwN0vaqKrpBTCOarGC25ARsgs
prj9ZzP944YcP5pAGsVZZ/yME1T6EMJkZOG2LqZA9iRVkbz7vWr58H7vry+ESHG90c9RfzIxde5f
EEOV6q/UstVf33f/LfdvVqXouaG/vq5EQfd6VdY9GSZjzlyOu5YhCdtJRcEjaAPqZOf+2b9u6qEw
/vihvNZpTSIYcZBDU6KNhoflWLTNedlJ6JN7gS+a3ijKyRrH+Lb2p1VKRTg1XJxDhfu8r9tPmisq
v4AAjmzYWIMf7suJd4xVKi5bAa8Ly2OgCJ7IxrkrWVWHiWUzE9SUpvyAHyZIgHhOQC9i8AJNRjEp
+QNJrqxrrZAUa41VwCZG9EsLRd7ezUvUpj90V5xCb1+VouLthQe8K5prlHDGTUzrZUiAZqVKafM8
bmm3dieESN8pUd9IXZCPKEPJ6K125SbT7z1MT0nSd2k4xtNAH2PJk9MJhRLk9GsUq8rFfIU8uvmC
0YIyr3UtJISx9apONMYjTQXjqk5Eb1mybVjEfE4Dna6ifoKiin1KJ2GtbjlnZzArCnVDWsYVrtbs
0MzA/o+9eiyyl7SJ176CtylXOjZZVjwthCrblDwLi9E7jx/MJvT8NFwmbOG1z96jrDdZ187KBO/O
FLNzIQviqsz8m08YWWsULl4Ol3WwxLwx0h2qKBbmEDEeyOLayMsTED3swDrver/3TDlt90tbdqn6
QUEiPyoZfmEsqOIHZVKxhRlspTAIP9kZUHPL51TAqSjED2MxbobFlrTA9az02jI45cLiHaMDzc2v
tYHv2I+SwEEYD7BzYPxvjSgVg7FyFD8+z/yynu5iPqJcLtpo05QFHWPwdOgNG3VvsCiihdfkBalR
TqcsAQOZXhvUu6tegfzDAriAuN2aA64jwwK1RaTNle+/tRJtyqhyiyrbjbBhIXd9lEwCiCVbF3l1
SgumOcKDIJeez5xEt9IL6KW2SyWMOPlJBzUjRcYuHK3v3shPFT5dO+yjD4Qb7ti5EJF6drSLbyLf
ShrFtYo8cEo0bALaewHORBYWztCt6EasOrPfSLT8ipiEcQtAqSpDHaRHV5viEdfxphsoPxXRZQpx
oH2uyuMp/RXkfhs1vKpa/TWW89HM01UyBPtGRjqqS0+SfvAN7RvtWpLhmqT/9zQONNcYICOyt+L9
JOjjiqA9FFQLzpR3u7S/37vfdAvndDJZS7Mwfi9nAgImg5KN9PNwjQjhRdawO8d6mtPpD0Mm66Gd
LUsAMwe40UOHa6yJL1gwLZPqDV1y7YnYgj29toalOOPjBswpjAiq7kFuLXx4UH5iOozdoFac4Vh5
hyBR3kL87nbaTjJHIeZwyzmTXgUvZku31KuXGzkcaEuVIEEwt2CrDYxTJ8SrSJErrwsQVKM7TBgK
5SYNBcrC+41hGJcmm+t12dI6tqOlmJtMpVzwOZ/6jEsgzTjEGMuJo+/Lrekb0yYs/UVOUNipimHR
vn9xPMdNlnp0XEtPWm7Ge4WWiX3rZLSanWwhCsronGNs1LQEcEJWSIxtI+c9nEj16Am6yAvPgG7B
TDp9Pmc2S7CF+ExDTG/NEUS3UcyZ6OoD/h9uMo48nviuLPU28PInM+eR5MKy5d2/qc4YGISQhEI5
5qkOjQrcZ9hgfFvuIn/DuV+7UpLipTSDF3loeTgZIeGUXcsjxs22VI8Mg9QOVYYALrjbY1Wh8kQt
vBKWClVpIKX2asF55q+Pc0nbiQMGDasdmPb+9efj5R9hsMekm7UFZBJHIfiMegV/DzNZ7d0/d793
vxHk4gDGMaM+AsBHqWJsRwMAajq/KWrTcnLNn7UeDTZ7gUQLjiYT3HWGdIXi23nXvYpNREu4X4aF
lL86uEiPVmDnBQa5w1OEWavRJXaj5SaYecMG+INyesPe/UZDqGf6Qrxt74+wmYscb+qAi7WJZacN
BNpYUhytISLfUoFl0R0Xz6hkFPWqrEXW6a4XuACotTl7cdyI9AAAMCsqd/lk2uitN7TW0/8X693V
df8XsZ6siBZJEf/n+PHTz/A/th9Z2YRR/fN3yd6fP/mnZs8QEeZJpsSoSJf/0usZ8r+Q6ekKQyX9
niBNxNGfej1V+5ci6hLp5IZCIBVJev/W66nyv4gdN1DrKQYpe7Ko/L/o9bR/pFCopmHwm3ST+GzC
R8R/po+oLNlBtUSxQgella8flQzCEWaHW3VItwbcTHldGZ4vs7Gtumv7oX5ho3uG7ZTnq8na+NN6
pKMuvLQUyv4GUpuUb0rLIWvTxh8RrzJhBYs9vCUtff1d6T/i4lrJ6/wDs4ii0ADCWLsKb9J3taf5
tLNWgEv/9pr8qVH8uyZR+ke6yB+PEdW1RbIJ4b7/TMesfRn/PCJfptPGM0bTx7CbIYIrD/GgfnV1
90vA34CoOnrTIunxP/9x1Ab/qx7y/tdVXilDU0VD1P4ZEFSguqtiQn635s0a9uJv8VifCfcS39t1
9ksLL/dtJNhP6mPhr9Q9zITkSVibR+vJhPd5ZpKqXiR6aQfoxB/Zad4lF7qKzSmq7eHSQZp28cR8
mKqNuU17MuINCT/FdvwqnsMDoORNaf4EGrRieJ/PyU8yuPqD+kYEIdgDhCv8zJFKCUCGjS+6e69u
2a1fGmM78HSZ4RrWipVNKh3i7sjtDXD0HbLDsBa/R8DlW+ZVAAsgJtEjMVf1U3WiPkclsDE90vve
i5sEhPgrvvJw1uNL/kvS8ePM+nb0tzpcBhi5H4G5HQ7dOXZF0iV+pm226kC/ocXEXG//yvuKAEIL
KJaw4yDQfDIt6AxbWGWfDYNGGDK7+h3HeSa79c3M2ENtWXYhfgfXgoSJG0CGNL5MDxgPgmOA5NC8
FpfkJ1Bp6djCsbhqm/nRpOx9yYYr9u0iXvF0BIfpNf/Q10PioBTTfmMcE0edkZrkJQFDQsjz295c
DwNPyAqpBGSYhB7q9NpnXNPHWUpRlbq5eFFxX3a2canfh73+WTz45xZHwNOAikSx+2LLgS5sHesx
2mBG9IZT4PXzNnjQ93hSppWOzRtF6kfqVVBPQzu8FCvlN3aDtdytMwwcHHI+W8x4/TpEbAUf3PFf
wVaUxUN0ZZhg7tVphYUgZ1zoti7U3o26xtDdOFbsRjgC3qRv/1jSODnOr6CZrFV25jzzHh7lo4Jl
ZcdADCnnjPpKs1GeIGo8jGDMAI/tzRcL2KG6Ao6Q/tSXdLTHk8wp/UwScu9qj8HOoH41aKqjSXUG
ybGuPc9EbIPsN4wDqhZ5G3+QuOJkZ/mRzrB5Cz71E7wp+sDRi38zL3Nkc2mX4LJAn9jKTj9l54Fe
upspB+osFVOYW27zz2Gdlw6jiW36aq1YTyhSOgfr2YP1PFc2oeiEkyGtcDLeHXb6059A9nZ7Ob7G
+DvPxU4/NymsYaZQ7KJYe7wBnDgvGqJhykSQCsSmuu2HviVGp7IlFwb47BKdUayti+YF5IQfGWzp
1FfDbsE82fpX7UzLA9TXYJ13kJaCmSfSloZNfJy2frmFPQST95RlTrcLIVE5ksoaCOBz4hxNLrhI
Y3LV4wuFm/ed3kKXptxbUtvpRran7fhA8wKtZehou/iG7mW1nbbhTRUJX7Y5FQRno10F8MWv/kfz
KzReh+/12Pe76YVK0oXezdCZIyqCo81U70RUipsxcBq0ymelu1mX/ti+hdgXbONtehRfxBWeZ2Yb
j9IZsNR/Xh/Z/v6e/IQAUJI1aEeoxZfAWO0fyUvMhUyNrPRq29Cjy615I4NfMAHP/Oc/898W4eXP
aJYMV4fNTtb/EUtb18LUib4EvkUarsufsEjsnYLxZ25oMXN0d8S5Yov/dy3wv9l3ZPm/766Iu2XR
1FRdNZD5iItW/m8hhkpQYdCwmmYrCdmLMkW+q415DK0hqKEBKsK7pDV2aqVrv3yOA0tdSeZHoQxI
d/UGVqyg79RyuhYcm7ccXXmrpQUGIQ6nACwgwnXjecSD48AiaNaSMqGzFIkRMUfZXNeyVK7nmfNT
wsylHVkyUtJmrELdi0oan/NZqQ7qMDGbABmS6GsfuuKzXHaaoxsRnB6xs5w0LwSXjtZjm8Gb5Co3
hGDaygzVJ7O4tfTzn7Bsy0crhRQel/0qI/AJbx0zL6ttDiM6KJgebGS+WL5ZfbELtDMEb2Odal8d
AlgyetJ1rQsVI5ulewfThckJnMGNgnCKacG81hP6GmpebwSoKQ6wYeT1iwkcyiilRv8Q5TwEXvaW
5QAAqtWsq1oSvELMcAKH1otcIi2srZkecR39dpiiTvIARjYqxCcse+ox6iFN5rMONF5GdF5oAsOC
aatV9UVPo8QRJzLKI1iB6iJNFArzV76Gks+amoMG4ZLDZ54uXbxAopkmzOpGrTJzzdlqLchJaCux
aBzbxjjGKtoCZt9sfIZ6nmpl2tDH/xxAkZ2s1lVThPh+Z6TbvpcFjtUaRtKGI8BAW6QQvoCJCl6u
zVdN/gj4f4HjZN91ofpbrQRECNXxDKSFHoOWLeY/PA2R/txF2uyqTIEHH9lCqlMk9A01Gqwre9b1
J20OnkR00XEinUQz3AqT9iCN39WoPc6loGzUYLFMlc/lmH6EkIRDkGpj8ziG+VPsB1c5ar5jc6zs
mQt4VrvE0ZqX5b46uNIQEQ4RkX6iIUALRtqimijwEBN127Ml5BZ0vFlXEPTKdCCyzkVhrDh1HJzC
UrtF8nwUBBEWu8UrbdLPhEmyEeBmAFKt3bhfHNGJiM2tGwAqZI6IytIZywAl1PizBCthSruOpQyu
bOJ4ntcsfKSUQ60Rkm5C+9vVbBT6g2igV5jYGdpTzyswMYdIeXbSmfklErUyWHfDU7lMx8llNQn2
KkkNUsFd5yKkdn6C8N/1mP5YabDGOOsooUYmDhKlOXVas9qqDzqj3Uwj6cWYnRyREib1FcMxhLPQ
o0fDjutdRzcZcQVT8HeNI55R4yel8Mq1H1DM8/g0I71Sxv5mNsPBUkKUf0gymP0ayWw3M1NYSjRI
x/o+M2p9r6DE3UQZA4hQQy8e+IbMbGvZNOpOORAnQKIaDY1ZAcO7aK5aFeFCqfWrKZeqnazn0xYe
4raBXVvamjR2xDXUjwK+741aEO0yJnC5ClQrXtDMkley8tmlYuKnxxgAh7b3JDJGkJADWS2JNjAl
MfImcmKNpcl9v9GXTnca1dRsstWG2EfNB79dVPMC+Z1kItY26MPSHUJiTEjmSTxD/8BDQtF6/1Rk
vuQ9igGQX+n+/hmNOfwf93r5i3dEvJ+XzocRSCLtEnSdKKNoHpBKvGjBU9+DNvdTBbKAXrqP3AdU
1JMtnudHkk4oFykBaNCsmmNxYTgUbcifpGT03+TbvJXf4tJtVvUxPUJ9QzZpN/sGc4W1sh5mwWbt
Tt6Q9YZ2dRhDZ/ytN5JL/kp2UE7mm11ckG+KbwKa5HP40RwYMuJesv1T8Um7/4ERJ9R2+ZXXSH81
981TuEXeQwy6wTp/BsJhMNYnAldagRwEb7tIWtRV3TjGSXxADYxEHiFVrXuUs8zfGcyaxk660GbG
p6na9ZuEcNY4EPTFjxkUiATD2Nqn+WB+m7vqJ+rfiB1PoAy19Gn4wf63UlzteTgwLs2ZzVhOnlD1
OAka7pO1MZ6LK4V88ADK9tnYGBvxDJAQpwWbGNzQCwK29zneMGf/nN+RqRAZRqSPTKWN/pGyeUXi
SLtvtwQhQnXt9/LoFYGX9iygYHEQCy1+jY0u7YcEmcd6GrZoHZnxy4OrNHsJmxlZBbzbCDnxHfFY
A5FtXQ11xCIyQ29AyKgN+5n6XHAHHfy7M/LwLhVr0z5zCTI0gaYwYmdBYD8hKMEZSS/jOUS39ZK2
m3KlUZyeANMbCkUoOab1q1xCfF/nA1MUh/YbCBCBNttZZuS54+aY8/Aa5mpIkNAcoYkYXnmO4YVP
04bBR61sZZ4PaAcdGi6Ayjbigwn5Q2sj17oUPFtUlz+ajwZwX38WCAQ++TXN6BLbDQIsPVuIwyrC
Dbd6/jj0u9F6E+CC2tZJ0zz9TSjdfstlASScpxj6VxY8YUb/ZiYoJi5Hsrb0YBzQ7XRmakbzapyI
oGliBrN7/Vtzhcv87J85PzVvtMmr/LG9jvWKvx28U/q+5ody139zJsMOoP6Awj/px+yjKxzIg+3L
cIsQOesOtEX0j25bbM3BoWlY3Mp1/bRMGFrbfOMdoHxmHNYQUjHhrnjROG46hMcFrrrSTslNo1TF
QSXtdTxspYvW8KVHHTlsS/5/j/9X7I4yRh3Kbp5qnGe2IdpXYveqyjaqTXWjGzoFOx4mv7oHBCG9
wnMBFo1PJ9BWUeLGNNL5Xg6Sp6R2tIMEQ2GP2o0TqMm5hlcK4JBdJSteoHwl+iAEnoN5g0JUTwgK
3QufCGajxwAOzexoFm46pzpZ54kwJqLUx+O46w/oxItgzZWrkjtkV5t63yXrEXlIcoTgT2WTfkN/
il8XauvBR9aLko4ZOsV2vis+UQj6nOaYA+C3sY1XrqtpdqANwg0AjC1sZdaM7jN21W3ecDIPt9Ac
DXOVvKabVncoBjiADe74jKg2OQMqBHCH5wrd4iK+dDAnCqYzmFwiTqC7w6HiQI7s7kj/nIudpXl2
0/da4ODijPgCL5zI6dcn135DlWddTcvpXgoqnHHDQHTXONKrtJY3+g1n4d56y0RmKDahw8dordxy
+gqucdjD1pqfhswdHyrRrh7SC+eZt3aNkTFy1GPCMoaCa4VswfgmwI6M0RNjv9f+Vd2Y7zyGCydd
5M+h12/62Q5KHjV4s9m1dpjAxjNsiKl2RCSDxVo8+Y9tZaO84lRXgnPiWN4+NmcGxnvtqeODV/NC
3/093DV7n0YKZcLFx89GAhyrdv8UT2tzQ9/c35Hy+Sm72TNbaPsAblY6jOviBFbma8ZQCkj2SOq2
dUaeoVJu3crPbqUdWWHVq3KKbsk+2OKkChQoay48J5r1EEjT5FC2u1J80C/q0XgqnjMop/hMyFAl
24GrTtvW3xwNGKTt6530iv5jPnOkO7HD0ArhjBh9MuNA92AFLsJkVBgGUCf8etmq9D2ed7Bvr9Ue
FXypuvWrpLi4V5KzedJgoElrkll7TG6Al6Q1rxO+dR5LkVzE8YAaXY4dDqk9HYVunR9pq2BhiYsD
p0rpu6k+qSos/ObtQb2EV4Ghty2tzYu8sZ6IZcTSQLJqIOLIsVWCHtwavv0OErCC0e0QbSMqAutU
nWrcfeoJNi1jTPO3r1cKAkU7eJm/stN9mVPdwMve6a4MzPDfCZylLEKW/5BtEPRcgshTANKBUTMv
wXCM3gcKr3Q/1x6IhLiFPd1R8R5Z/LsJ6cveH66LnT8Qfu0eLavhws1m/bGmiSPYNfH6p8kNv6QX
wVpxIhiO6RsdCOVVOtMAAeIsndPdvK4uElmV1HOX4J19icVAUT6sft0d+3PxiBRf+2rXQeNkLyLh
YRbeKgfUJ8fmmK2M9RF+JfuwLrnpbSxvgUkV7iTaxmJvAUkgrWHYWm/xe2s4QFeoSy/jq+8/LUmy
FKA7hSsWI5fGiM+dO9t/XzIymP9IbvlZ3Yr3wj+oz2X0yBC33FvaVtvGb0vhKayjj5GYSuRd0aqW
7MRjFqpsIYH1L6C91uoG4kJmM0GstuKm3XE87Y4EFYQ12Ip190MOIg46ls1gUZbZ3Zv5RHSg/5Rv
8X68dT8tyj6qgGu/6OPx2+LrtIOT6GY3A9zvQ3FRneCxPGSzk3wgBqh+lXX3XtLf+J287ENWLlnk
INLFBjwc+/1A7CFF+BN7XnTBPvGAxVeLdsTDutO7yoiTIE8bPT6Q9oDe2CnZ10/MyNhFlK2JxBat
rG2daSh9KGvxhw8k5K/BbqTPTIsVCkxsx5W7sLevMt3LvfZY0iwJ12F6yX6UmSrWzX40Ay/PZbb2
ibQWXHPJ+jrhmOofen3nsy1O4rtKuyUl/HgWOZyIthq8zjBXavJJGMMXDWNfOlgcbAeI7hVDt4TR
bEoJVEU1B3UXVj6bLoH1G0m2yYLlgP4Kct4/1spvU3/V4ap+4DFN7FG9g5L6hxomPwOMi2DV2X7g
wNTHCdy6NWloiVO+xR01rq3++LyMyGrBfHDp3wZm6fhKr/2h/za+hndmY8uA/LP64dRoNSsyEv3f
Rl8DNEVt4ZgevWTtBYkOe5aYO9LG8ObjtMoO5MRSXa4G3R5OCWVGjclHBbuKjGhV7rEHV6cIr6I9
SWv1W9xRIkabOnOCvXqstjT8WF6Y457SN7KoNkSHNJ8dCRO0Na/VHjNXOtjsFGdAKSf8IOJm/Ol/
zBNXJXSU7Dofw2P+ZV2Dc3sE5K1+WrvouT70XAW+XT2PyPLzX2l+IHWTOBGOXlO8Ixskqtfjl2Fu
SsYUFkcZ7BVc6AL0/yhTnB53JajESdzPssrzPFZa4M2cYkPNEPdDkEr78f4FVLPHPmsFgMpTjZOB
3bZbvnq/uX/f/d79x4whYCFPkoZFuZP2Fkx3gvyW7y6MmeH/9JAG7XbI4vDSiGQVYKZbKSZ+jJB1
pq0adWWKtewaMs9XqQQgWkpdWsWwaWzMlvA1z0E48sbOGlRYJTppzUguESgcXQNJibCbzi28+3WP
m3A7G6Jl+3mlrtoEQ67MwJ/+EZbSjvDgSI6pqASi1fwJotkiOklqkWaUpdHn9MPAbeP2DXdn6FZd
MzxJRENGWZ7io6PDTrK577QMtlZoFXAVyfVT0yjmqvDNDzlU2biEchVMCopiRNnEvMlQQAnugxNJ
01z2s7USjeFzFK21SlUdITakdQTR1OkVH82Rxti4ytkKi6oA8Ep1ZCrhyrIg02Ln57A2IhQjB2av
duzrZTLTSDGHfRinF8FHrNOLkg93RXnTVXgtOF28GDTOLp/oZKogBuHqeGZp7A02J4Sme+QQKwnR
CfUjFfJQ+Jc08t9VgoK9ltQM4g04Psesfzg+1ylKpUUEQB7lLgn2nK8f2hKSswzzlTiTLHEnVDO2
NVFUZK26CwbrFmZG6MDYX4e96TVGgPB6fNXxfu6wEjAna/UHP/5Iu5qxtSX9qCV+Uq0nd6ifoIyK
+DeXBkgMbwbD/+K0STDgzWYp4I1uIaT54+McAPDKtdese22Aoi1RpG95N9NeHgDK+tdK+5WEsiam
MX3uw5R9tUpGemrWb5Ubexi+tQ0Amc4JJmgfbK5bjSpeIlPg6Du/CK0JVXCEWFaJ4e9M5qlUcxoy
gxQiJsg08sfXVTffKgMPfhcLZITCrLADfWDCEAwv0/LHZGJ7E2RwYEOhM4ypBq7ZcgmYXRO2BMQi
JvG7CeWtWNKejhTAp4m6pGwiG6nRB88vQyW89HggdPZQKGp0G/vipW05jN1/Fufpr2juEglba4nw
uqGfFhkjR/6UvFI4aXY9iddWVF+J80VL6Ood4kXK+4pdZ5qtZ1blEPJAwH9gfEl+Q4IY0XwZB+Iy
p0RVivaWVyQvgVii1h6sz3pcSZH/qeqUxpgk90ZBwVxmTBBUu7DUNyuVXms4QxxBGWC1YEMIwDwU
fbcOSo4McsgIJa4iw41S3Lt1FuweQ42hUjFxokO6uynIC5XCRiSuwLhYk/EsQCtb9Qb2AUN8S8rh
Mx7Zaczc30wW/aCsxUXXerXcgcGKew3F2w3FK5pdhSUlFTkto9pYAoxmxGKw5CuoDVszqhBN5ABV
eokNwAiu3aiGG0PZ9JxL4xZHgSSIl5FtqmmshZx8xfX5QdxKTvfJSFyzbXdyChlVafCZpTLGUqWn
byEESk4mKB29iAkiS6SrTJVl1z4SfYV5W0AEr2nll2iob1IFhrI3cCBNABFCqX20hqbhehtuGYkl
JJvqnGQIDsKzwtgC1HI8FIyTRSPYlhMtWF1Yl1JxUXhquTrlHMg+Ja1Wq9jmku4lLlLqEQTpBH/k
2cGqnnFT4NnM4zejJRpCjf3ppOYZJjLzCoXhMOsN+DV1SUkBM1Jwlh4BMruaIEykxJDBUjIHFMSi
X+sWEWBIWpzEmoGFJeNT/F/sncmWnEqWRf+l5uSiMbpBTbxvow9JoQkrQgrR95jRfH1tkN6L95S5
MqvmNRALcNzl4Y6D2b3n7AOOZGVk/mudMXMto/x5kNyRFN+V5VsE7AxIdkVa31SUGToQbBFp2JaS
n6sySdbtCIbCyZJkCyKSXroYTi3iudb8Gg0MZKvuRXeIga6gJQaHyiVu2Ovad3+gcZ+3G72tGeAX
13K0loiQ6/qh9OxjXtePuo+3t2r2qnfotHU6SaJN853oL3/UX8MQrghVeW2FOg9tL24H5jfZS6rt
2pTub4NUOCOnl/IoSsqQKc748uqM/ri2awb2bVSvC0Wd1NJMAgaoihBGx1zV6x8IAWDgkcT3+qJr
t/ODVdP2HUpSREr/EW5lTv7FyI01rQ4teSidAzo9afRz2aA7TPTsYVDdi6oScqDyieGJiZnWYUyU
F+q+1AAaKFJ3I+s2VAVZQDb4TD/k25AEoSVMJY125WnusMvaCDSyzaaTm80hAEkTucyJixD9u59m
7qb08+dy6NlVUVZrenXOovBZd5GNlhirW9vY131G4lHfU/0lm5lQVSz/Xkq5Q1k3xmR+ytQIjVLA
hJuyE3bPCQtWfAZdrx0T3bjPPcagWVc990PGJNrpHgeLCm7Qu/dyRnqMggu8SVK2aPFEyox5E73W
UDCtUq69b4Nql9ag0mOg7pa2J9GUJnTmQ442iiMJTmflxY8af/+nmOJ5WqZfUjeNuBMDg2u4kRng
6ui2YcYVCmOCr80Mg5wScmJxnWpEvMPUgJqsRX/fBQ63fVKGjknCvGNCdKaHiJSCQqnbFJ29SjAW
OojN+UpIgJsgB1v0ddYjBSARE3FlOCMOefCMuGxQHlfpcdKNQ156RwzMcutp2PcimaYUxx14TwNS
WXPErzyu08ls163O9+8APrYi5mUGIhbwTNrdKLr8aFeQfxsPO47MS6zSbrFPevNHXyvKuODD+yel
6fbWA+RXjwlTh1ZeWzOK6exGBPoVh9HrHjH3UNfsQKRI7wAFkxpEY9/3ObfcapLHeCD9mY9oHQfu
pXICDZYUNxuaVlkWP9Zjyy+mtT+beBzWepq/pIH+3DfRuLexwHex/9kFEbozFdB4qw/Wsd/mhEg5
XwTOo3WbaBsb3yRNmsJdGQKrscz6HQmdX3Dr2MBBqQl4c82aGLyHSdPOUTU9NikdCC7sttgaFT/j
XPRPRCnh9fCM7zKXzRWe6J46/ixNruqdCsCktkdINm+OGYOUKmbm9/gjKcNo5zlAZwm0XpcCfOBA
fc3QGLHFIjLXTjvCQOZX7dbf3LrmzobachURWrzphhaz187IQe6aQPDXhWk8B7oML0oyURCoI0pI
m2tyhSDdJnJHg0aufA9VUE0rO0VFt5p2cQYec6CjAc5QA33gXk2LkQEXtqurIyaW/n0QtOW6A021
jwt1q6yd5mGRMHHC76emECdIjOK0rP22OWTleIRmtQrr9C2mM7Q1LEKliYL762LZ5zWjv4318GuY
BPlpWdSKXwAXLJynBMrvAsPEl41FpHWKb3aptzs/9c2N0jUdgEPYnexIUeGLQialhFetEuxIm0Fp
W0RV1DQzZm5zRKwKw/IoqDrZs1cMEs2vhRyrey233N3kI7Zv4aQUK9NGD04GArr7eVEU6E+6F99A
QK/9ucCVthKTXR+TWfy3KABzc+Dt1LKDxq8/wKmkKmbZxZ0e9OZeSTslIQq739Lt/n+i338QCRoo
vv6tSPBY9q9/1Qb+esIvbaCv/8OwXdcQnliofP172/33f2m+A+bPBOdnugiJTWfWRfyhDbRg+TmG
5wrL8x2eB2DvF8tP6P9gvuXbs47PE+78rN/Yff+O5WdAV/u7OkNHGmgL7MgWHTwTc/CsHvyLfoG5
Cy05d+ZKWOnnoWN+2kT2tqU9IWufgn+QfPLMMb54Wntp4wnKH13EtTuar1piISKsx2wfVOU1TCZ1
qbyvUU27ka5jm8bPMZVVWWU/xlHGBxj13wf3awf25CzgbclRaQeY+OYTQoDtUHnWudKbS6xGAkX7
56DR02NepA292ezJ1HXrfnSri9YOp5FElFMMKZqmg9ZzDQTrmQIXE5U3rZvOBW+BGzFs6AI07ipo
1MBNJA13lqSaYweC6l1jbTWCP1HXgyssUrdFd+F8jvxEx/qQz8BwhEdJCOIUa2viBP0qqIR1XxfO
u+twP28j9R6DKCYu3b7EfjcQ99U+18NEgxgiKeGsTKRFaWlnIcaD7LuXPra0m5jykOqhEdh9sA8K
Y3gGhU96pbiaQuZvlu9QJoGOWE5UBYNCPxqyw6kOMN7N02kTlGaCHNM7GYzVd6FykfvbWNnrKsOj
E3BVr2578PAxPhLYYfEGoPcKzUh8bipU815PO6CsxuncpNZBZKRm0OitjRYe1cGPgM1bccT4qIo3
XjS+gWLCdit9ylh9CopuKG6EkmTrIFobmuKraNpnxq0YFwKxh0GW743A/l4XtL3bzGlPQZXM4RHU
zn0ykfdjnzrHMr3r2sbEf0fTwpgeZG7UJ2ApCc1ianhess9i92yRRmIyG/GH3tu63CQpb4sfllWc
wV1150JrLsmg+Zeg93bOp7QrwhleT1g61KUpi94EgwMMr/qJrEkTIqR9I2yUJ6RZDYe4fGfI66xl
qKc7YnUo+CTypWCgtwGJn28J4dsYRWAfTRpTWJOY2Lhhtk2suW0YZd1mIiFuFzsI7pX7nRsymfTC
BHAQBt8NJ+4PlBMEoAsvJnVoBMZjxN260tx7gCDhWvVUyeyQIDhuyV8L0gMgWnTXNJzKc8B02yr7
7phr5ZHZmU/JytlSuvbKkpTr8bYK2/DeSQ4WQQFG1FAg5wTb1wjL7Mr7gnMUuiNeI6WZwTE3q/um
UdYV1Iy6JMYPwaAQ5QjGFruIsJtr4HlbilyVKwBWG31x5hc3AGYii0dU8lj5DRj1Lv4snSpiDuOQ
dOPmzkUvv2lD2+wJj30Jx442kpfRxCNX4NT6zPld+0Y3gwuRp8z7YvwvXj++WF7u7TOsF4AktNs+
Fy4/bZqE0DOSSD/mHgQqJR6LTBTX3KAMxmgOzBdEP4DsFNzHIl0LD0yEEQZrP2X43I0tte+u3uHC
eiscJWjXZYzZ+izcA2wktpJ2nKtuwsFmrP2VvBB/16JSJkn1oem5cBlgsdG7MuWmJWq3c+su4KxJ
iq9Q/QGEgT1cRaha4HsCEyrb+8ycfohA33hpDidQbaU/eFi29HcqNUcoYxD1gyrYkDd+GJL8G+/b
2wDMORJZNq6KGoeJxzgPLHGJamFal/04QEhvo30XvwwObZug1bYtRiwIHviB9Og556KN5BQUn50h
8mIyMdOOqnH9gCZoFuRA+bCdgWDsh7BmJFAU9Kar7Fa0Pd0K2/mmoghvmJGEW9LMip0tK5toD2ke
sWnAf8go8TnJXdM6aouHExkyjK4C8M8mt2kaOpp3SMQt4Fbm4KkRQSah4SODNKGTHe18HPrrLv9S
TU2640ZVg9FAcaoPaiVq/LImmC+0bNNWG78zawdIkgJfMMNwlwv0XKPTfHUGzh8x8FfWHe27dnI/
5+8DVh8Iks10bLp8k+qMb8lRBtJizYHQxbdy8PFzuelNKqGJdUanbfQ5jDJgGE82yqFUPZPzpvSP
RW66q9q0K3y575NvwuxmnLsqB50+VP+eUtpZj2j34HiBzueeu+uG+G5qwE9Cw2k2yThekiTimlTk
FH+0Z00PzkbfkseCW9YJTcBrmvpc493SUDI0RhLg7TPcLQDYMxif8NHP1UOtCns3DVaztYQNv07C
ORgADhEM6z6OAaNMr6Q46La6eZuuM/VptLzgRHCCi1yTCWkPL5SQFWPcB63IbwieKdaWWdmIfFt9
HboFWgsx3ZELiZtQ1hcKWpw+Np36KXHHu9TIS052ZuRxAiodYjB9BRcOtohp3jdo9pnUWNRtMwQd
tUaQj1+be3zmByjphzKWR5xnOWHlHritViFqjCTs+DZhoAs9yFH2dGM5Vb1RzLXBfckzUB7uCeDo
SXvKnr2RKCsYXM+6TkgXTvJo66qBGusI2knqGCQdExlFN/G5NROZ47YqsxtRjlx8g24HLuwaS/pK
Do46C5DrOjRbwpT5mdhDmdz2FFac0LqZKr8/mVT9MXKkNETzEGj2QYF8Xzlah8TOB0vAnR0XU1/s
RUUdlFELKnzqpkPSO9yRp25N5Mk99JICZgOhcVpdn90uZzIT96shhrTrNa6P7Q4td4ZA0S8oo6GJ
pBiH8Tgjq5pUK8GJ4PUdFibvKithHhpae5V2iPBB4h8KnwIX1CN3+HrvBBUohGgoD41U3HJnmYlj
XOwABmWUJPZVVAqJC1C7SoMVaTPPz5R9lGlpbx2SGeZ3md+2McMAP7U3GtGPZC0/enEUoqH20NAT
prdy5JRdQAztxxpdl52hP66H2uUCZOSnaJ4LeVmWyMdu4gQIK9KFpxlOobKmQX4y2vDY5gpZ1MEl
ZKKJ0tj7bnajRubHcQENLHuXNbJD6pOLiIh5XbHNWvU4uMF08iQQNybuPWcZM5/KdMy1HaHNyGec
gVNZX6mzEeBeqAEMCSQjLmIHvdMPtk5bd1lMmTTwOPqvad6329BW37RpbgEwNihRk87fdka1cOFV
5PYkDwGx2SCFqo2IQjKrYx8VCfkQ58QkyK9b/FS16FCLLaXG1FYEb6Bb10MN8mbXvXWMweGdAY9c
3uRQ9FAuseQz4Y3FaZD2LB+gDWi1z02OsjZs9RM63eeADMJdIrP6J7fD8NsLArxwv6A7wsq7mBOt
Wli6NWxnWeNQY81stF9ry+ayyHEYk2ruH+TsVVwW7Z9ro2lpRxjbjQric+RRoSn9B4uYkDM+1fRI
XwhMNcG1doHwvEiYnZY2VoKO8evOENXd8nZ71/L2UYrCaLbuLWifZWEtrr6PbSfE0xYGzucFliBm
WIKqwqw4BPPPfojRYzXMZbi3ErWUNOh4W9JwGXs17FtWW8HHm4KcJOeJ8003PuPyBhQ484CUMjQk
VvNqZpN4W0+1t1m+1oXn4dn01QCfzMtlhyHKO/Jzqc6bw8uCeeD8/MV6+KA+WDMEYkGeCKJ2HSCz
K8Jg6Em4dImwj1enBY+xbILVfNertt5+7EqrhvKGLxlnzXiM5bOwl49l+axa077YZhzszCeIuNMp
ovp8CiZBbOaUQC6Jzei8LNp5rfV+1LKYM40I6Et19JYpZkIIq7UiVXBYewx2DgEsG7yMfyx+kkMy
MgyoNT/nWqWd8Hlqp4xcUAwX/D5rjaLnzDhZFh69gq3utO8ZOUL6eurraQ9R7aAx7jgFi09yXngf
a4VAHqPTFIWU0r10s79zWbjQnQyqafWOgSPXPgn2syp9qh0znMOJJfhjsDmDmCSymbZ58N1+3C0P
qvnHblFLItuGCCoRTjhHZYZui/w6BuTz1YNqU31q5v9tWTNGjyStZVt1lDK9HufL/B0t38XyRanU
yndO4T6SPYTyYKGc1I6/c2PD2S/fzG/nb9uT9FK1CUj2P09suIW4q/2jKWuYtsuJ/BP4Qk+4RXPS
bLzlA+E+/tfPi0Qs+HVUtqIj04mfH8HyVy5/L5XP6fTxl3PZLnZeEx3zkW65ogUK+e17mXlqFVHb
PbidcW8wI6Z3lm9sk3ZRZfmK7wCzVhiuqXg5265LduNYPmsFMCowkzMymkK473XvOt+KR6dkyPrx
S5MSapl5oY9HL0M50vjWphm79PqxGPzGAIYdE62IYV9kcusQrQV58aC7JV262H5QEYFP0r8Signp
nFgdh7mbhjaU/HkqZAABNSiDosW41pWPtSBCFPxoJSboBCmDdwqDFLOK66CuSVF8M1zjkx4a+K61
lJlfH3/O9U9JlCK+8aov1Oy/oKRHVG/xEzDyBHFQkR1KMdAvWNtlnYByzS9xCPorh7jB0ML6LBEo
r7AXc2mH2ShdWIz6ZKdEk8sDeneGPq56SioQHmHTXTurBw2eRc+1MboIrHCcCbIW9RTXvUH2I4Il
WKEeFWQDuJ1Bcpife0+JBe2KQsTZe9OoE9DOzYHH0c+wEQninlCnVohrhmPevMcnUVES3gURDaY6
Ty/08d6YkORrIOw3mgxpwIs5hVwwW/cwzpE2jDo0cENqDhrfWPOYYJAoCDTz0u8BqaErqCVcQLPw
tcUYsNJGfQBYll48e/DWg6sOdlI9eM2RPihCHWJvDA+wqV12d6mbM04Y0JCLPNsGPSSWEs74lKir
PnwKXBLtu9C5jgwyuqbhJ2GMIGubTcSYeQMo8tnLuNdZIIn0hHGVl8bHqaPVBllapK+trZ5ax/uq
+BCmCMWl7ElJ8B37sclSFJQ6DXukd9ZogSaavqUmc2qVEEKT9O29CJC8g8zn74JkEWbxJ4kEYlDm
80jYMfHsIEZy+71p0BGR/UtgBDLGsZV3eaXQVOwmMZxJS97zg//RxuiS/M6PNlDKUnOwL3WSbVu7
hNIQIRyc+6oJgQ+rChxeXhHujX0lmcI1/uA34tgeEn8EkZ0612yEM+ulxcUNBghI4wmw3jkVcpcq
2OBKDN8KadxEefM8Ne5javgvBHkFa5Pf0VROGNSttERuTLZ0Rcqynt30KR1lxqT7xpFIT/MH3iVI
Oh/AL4zYfYG8IhBZBtObpICRtEIqJTjQSmbuboxfjK8h7O+GjPb3kG71g6Em6jUKtBOd0pUlFD03
YbtrK/fv4gFa8RicXDsABd22X5oQZ2kPHq8zUaPnnkeXraFfRkYZEuuYSMJi0l5AIvmbwCDUUztK
Jj1uCWcz8AB1RLV61U3JxU/DpQG8mDE4lwNH0jZzs+5Otp63phMSpbMhP2SsrGWIhwvjqfUKcsPo
j0G4zDeJ2SANbVTDf+8isKEs1+SqP8u2HTcearjRxlkDPomI7V5HlTergZPiR4b+Y62c6osnTAI1
lA9z1HjvSF3YkGt5g0spWk06wKAM99QcBuyuQxivvZibRvHDmEbjWZKfvQqBH6V006s8gk6dktND
etUpQUVw0c3wAsUcr2ivJ3fAm8e131j71nYffCjpa9qcaoM/G9kcyb/J6PxgZBFuLalocmZ3rhkS
/Jt/InjxnnnxdDFEfKF1yMjakT8s6dcQmylINNbrYBN5PDX6SxEn5XaaxFm6Jim79FMGL8JmaH0X
pNpvSbIdtoT0blLUfoMoEEB4V7tCKBHk/JAnx9wJ2p9+wmtXeoFsPShoq493bUE1Nk8tEt87YcyI
FfLbkCHJgELgWFxa8BlHze0vpdQf/GR6c3SruOKYy7E6aM4Npohb3YeylEERRuODKqNTB5Uq4s/B
w1BlsGC3eD8SmMZbpiH2utViuSFgN1vnpJFGdvWlpWKNSIeyx8C3aYfND8oeRH0N1cYS9HR1dIwg
5SVQvPpHRKpDZ+E6yfPmPaKKgkDuh5cghdCKCwyyDsV0dh9HKt2kygEgkeuXrpG3os6+c4u5tFzI
djnDeyfuvkjlvXNLV2trwBPp2+Jk5HB+k++p7YzbfpL9xem5NyaMyaTAcNRiVenQHLcIIjNuafyQ
WhzSKU4BF7F3WuKL9pWG+JScOs+/M5REZqVxlWFUS/deR8zXCQ8hzKS9ubKxNxWYj7WOlsRs4ocm
tfMbpwAj5xAouJayd9f8T0bm3mVMrJHlkR+uid7aANRt5LUkucMQ4muDX45xpuz3ZW5jVn9vPH7y
JJztfDJviPvobGiFpOGABVyR0ZmDypMgn6MXgqjx6XYbv0amrfri1pra8T6w0fqF8EK21hDqeLEG
byWsW0EPFwWsyx+Me6nUDbL0TOcBjBqCIC/FSWvTVa77i+Z4b5FvXwk+5IYrctTf4qlIYY4XSepS
LOWCFkp1R8rbWjYV3PyAeIZ8uBkBj10tzup46vGjI3cRVm9z+8KEGJ3SnMy+oc3OMVeJteaUGMwz
cMBTGX6O7W3eAeKh4I0DgzgP23gIOfUzesqZu7Pd/ltqpU8lXdzCs1eKTsImk5jmlTSZM/lyVipR
gXPMVeF1+zjQ4rtR7QcDjSZlMnRcOik50Pn8Tdw49zEBXlE+4uMSn1Pq2wjjOaeWhQtkuSZY7mAU
1ZPgwtZvehf3kduZs+qEISMYmC214HifNAF6r5Sbf/gjH4IKpbHQ9+4McmulM18Mh4NmZVduc8C3
pH8Tg81dZQMeOvUWd4Te1/a2Y0iETD1AcW1Zz4Cc2BghPrnpq09EIRCQuDmMmXqZjOGNcdPWCLOv
egrpJs28+wD0ugWhaN3E91bG+2nd/vsQiSOVyouWe2KbwzYCL/5q2yNcyaJymCjTh2d6NXOupHAf
yrogLb3tNraVvFWmeJuoeGyqjph0cnsPUnLWeZ52NWk54usIoPTKEkahy2+LZMScAgGjd01iL8wQ
2WkhPCIiwVeUTB+suk7WTZ1v8QJuO8M/kjjZ78wsqfGozqWkPv/UGGa5lW6LeKjD7W3l2PlteR4H
mtVIY25dI6q3UKHJdc19ZwOKpSKRLd3pKb1SZgM4QBSa96FJ60vkQP/R82pDQaXdxfYrYgVEXvq3
uoJg5/M95hVhiNIxhm2l+689LrVkxoziI0TEt+YnDtlwLphLY7y49U0/UbTwm/IpzzA31diJ15Fh
oQ0cMx354dzaXbaXVrA5T70+Lb3YZqkjfNBZlp3LIq6wqZs2V3qtcMEZGRXUW0QnpC9Fm3F+BU3n
P4iXORtWiyqKk9PSQy6G4p6eyLBjwIPOa/6/Pxaq74HpusCzyxkJkwx21h6UaORJT67JlBMXnHbb
KvPlyZtxiwi6FDy2gnDEwiP9KYlpY7tlGlIRmCGbkq7DqZ8XvIHLZITFftmvOy8J2tjjggZamEGe
ZCA4jTYS4VkbOaC1oOFGZ2TZJEPAJyq+cuZiWX1aQEqRXufVAc4hHfo4OdLuwpdbTP3GnVmmwFOA
Ty6w0D8XWafHm8lEKavNE3sxz+SHwHowuoyRWpw9ATdqdvZADPmyIHd7OE0q5c9ytEMwIzdh+CPo
mxfL2se+EnZv10M2aVyDovw8Aw+DUZ182FzZz+2PnQXy7NLOjIOe9IB3JnQ1qVMdNJvJ0TRUEXf3
gGZRYyeEmzawkrO5nFUXnrkK4O9SakuQ4Uq6W1rC85wZ71nVU3ta1sS8uazNR9Sm1x0s3xWbthMN
ROM7z3IT0M9SceLLxDvpJtyNxCFIkAGbecod0zxV85pKakgMdD5V6xmnIO3FjCnwtZ3bpLfLvmSm
ci5rxiBMXFUOBc5CvhuWNWwLu2Y0oWH0FIEyjmn9tmwsuwVZ28eUb6zTC/20LJo/137bZMDbblPU
zIDIeVfAjy1O2Y3R8gcvooplseweUcIdh/JeorMFJ+xE6R4l7I0hgB0CcuPNLu84ZZAAyN0y1tX8
HsWID9WZF8vmsnDqLtnUzQMKSYUtga+J+Nvl///Lm5jfjuPZLkK2WdyxPDJyIsCC5hfepzZI1CdR
N7c+rFWCvKqQOdeqrPXPechkZXIxu8RRA/J0YOI1ug49DiuAaIkLohI3E0HHjOkpaWuKanYbdBfD
xLE4eMlrOmRvjIEACOLSQzTsbIwyfkcs9kx4OPLeEdJWadTrKdWxgsIvIJiej4vInjPDfOYSELnX
Km7zrUGhYgc679wxo+mGwt6nipdryFf9oQMoEdN+CnDimE14puiLflocm9h4Lg31TmgUVXDltasw
0fgUSDmjU8qZq9xT2GHWcJX+qIGlWtUOJuX/F438b8hShi4gUPwJk/jnGMjstU3/rhpZnvFLNGKY
/j9QhXiwMV1LF4g9/giBNIBKCaEbOjQA0zd9x/9TN+Ia/7CEx+GUkGzLNmZJyS/diM1Dtu7zKFAp
QflE/F90I5b7d+DS/H4M00D5i0qFt+1Zv0E9PFdRJpG6gK7R/WiGkXkWbdMbJRFNUniaXuMELajR
JQgCJOJw7pwwrdvkaLiu2pcNM96oH+7DSE1bKXMsebZdPtKxbu+pnMKOzarHZRFKhsQyy+19FI7V
Y1hX4ipt7w7BTTLj7LF+tqlO7XR+Rqh540mKgdLoRNmf2mKFBUGF19n9hiD6+rFwK1USttFFA10Z
HM9tX+ebj4eXteWYZY1ev3ZhLvqxuzCDT42by52YCe6oYo0vmWvcwJTgwpoSC2NI+TI2Q7FRg+3c
ZGGanVLdyvdkq8WPQsfaWLtwdNwJ0Wyhlw0JMEF9FR3smKAMnj92LfuXxcc++MlbBNf+admvxU57
6eW9ZpVMRrK6GnDzs0DPO5yXTc607OA3+T/th3YwI98rsDfL0cvi53Y5pDy2vBB12WPD5fXgLsfD
LJufVRTDsbBx/KFTp4RVti0mPSqZgvYwvH2Rn1EGwwWNuFSd05G87n9aDUAYnEWlZUek5CjMm8Lr
r06BtXZZm/qS6iFVz+Q8P7o80NUlXWq783Z6MquP06Z+iafA3ARKEULih96XivC23AdHElRUqhn2
uL4cbiKimEHGQsk3jBiLeyPas4fZ4hOD0rXbV/ULcF/sblYT7pbDgNzfk0ljPbiJ0//l6TVzH/hZ
YbSvXGm7m0Iz4hPFvrufm9BJxQ0aUsqYgUPyYMENaCW8W8cxA34gIFTof2rUWH28/kbp39rzgiHI
OZKGgKf+x34ZFdR7zPB+2bUs5DT5tyLDZx7n/a/XiHymT2U45AgcEkBb80LptrpMucq2GmNr+Jp/
e2A55GMffJxpBeax3DI3ds+thSnAaOvPy5acREeg2fzA79uRlvGQzDr3nGUURQpm3puPI4smN6ON
rUg1+NhJIO42qCmTKrJxH5YFpYB942ruDcn03YOsjO7cFPE9kZzJd2W0NyNIkldaYcYqq/zweWxR
ZcSla96aVTTtafLl5yDpq7Mb46SyS1+eQ73S+ueok0GzDci1J1xGL1ZI1YzDoMb47uciK9JLkVHg
+dg1r2keM2w7Df3txwOx8uO77+YwRL+eOx+YJ22wTdCsrBMSwJEwABxIDP9J8Qc9LAth8j1LJxLb
j31xMF38RLOuuRy6h4a6/EX3tJ9PCohBOLr4rwC3meLiy6m4IGVbNujek9n5l9VobMVl9Ctvpl78
eqSfn5aYpO6sRITPebQMMFStHt14NPGxKIprIrnu0Z+Mbrp5P0gb9gcexpViRDH68zg5Bb8ez1v9
u5Ubp1FFQPg7Qcpnk40PLsVL1n8uemAJYTvi7a9T4+e+yeXqmAbNpZx3DWFeQBFOyRf840ldRGTk
by8a/HyBMlS3dWhYfI1RcedRKJqoU5JGx9bPXalsd0mPZXLZzIy2uJszbj+O/diPdKjd5ZpG5Yjf
9GnJmJyECq59YvprXHb5N4+KlJZNb/qsfNEQNl+9MeMAqkHLXeE/H2DD46sIIvzLeOBfwKUM/feb
LIlulknCCv/QaJq/32RLIKNlxyD53fFdeej48C7oSIyLafvKQWhoO/s6754102D4iGoLc0I8lXui
vowHSbzVCKb+NpR85oayy6M+Qh1o5geXfVFoMJ8GO3ua+nj2sifHXDSpdyyS5C2b6HDTLdxXU/ia
4g97ylQ93FdjwZSUrWUBlyJzZP5ro4ovejTFd13Ua092B+EE/6C8LEdWOSiooiCjdNmklrVqndKH
FucVt1kG9siaRo05q558nrL6Lozy5DtImS9ovRjEOjGZ9XHq7ig2XPKIuk3VJ/pdnAh332QW4Y6t
Mq4ix+3sBHrxTEEH2VA7pPsxm4uY0kxPZo/iLFJKPGiShevNjSoA+8dxSOZNld3kE1jAeWs5zGuz
epNV/Ndj64qHn4cRNUcCVISV4q70WoEYkrhOv4vdZ/ykt04TqrcA99uKs2u6m+pmgi0fIoLLh/It
uOldQ26NHB8/eXYMf7rUufn3Jw2pgn8T9ApOBddHbyxsz3aQDxu/jczcxBxyso3D772L9zRTTfqg
QmPCMLVNE9yh61pR65+6+s7x4F6NQdttLbynT3pFmqRbyHDVh8lwtmrw5rCugjPXE+3MWBSbaa4Z
BMar4PzxwLK27FuOWzZ/2/fx3N8e+FcHf+xjhAmtYnCPWWwW2yoW9rUSqXZEJ0owhBLqLtdqbx0J
TXwZXfnoW7340aD+qlor/Caj3KBqFFr2pY/Ia7Hd1jr1je5BxZm3I4YINGPnvT9Xl70OTK497pHL
z8PnA5f9vkl8UBrL7NInSDBrU28hnebVrZ9YGUw0y//ild3taJTBe6zRYFR1daSGla8NPDg3mSmn
bZ8orC4qZ7PL6aEuq0NW3yaVk0Kb5rhl10jljCpawm2OHh+3BvttqFP/0ln81qYSeismJWtLiBKE
hJSFXnWYe0tGBYsXzlJaeu+RpgLt1a3Xy77lOKHVGkmMQGKWzWVBYqOG2mz88rFLDCon/tA6Wnzk
SDt788D/kvRYcK3ntKnm6EQwVPNCUEQGrgw6tJhHCB8PLGvLvhbR879+WDZQhQYzAvX55wsua51J
WByMJet1Ilf54vjhOw0a42bwpP3JRX4dWmH8ZExh/4i1EqiYrT1QCykvlU86pNFFxpvjikMQeuZn
d8pt/LjEPPZhpD9yc/m2HGCm2Xtl2+0jPZH6KEY4ntDQtM+N9JCH9cabH4QJQju/v3VSr7pw95k2
ywPZPizSfTiZM57AwlMTTOGVqXx0HR2zbIl6M489RPUbhsbRIyK2u7iMIMgLJ3o0Ss0/JK5CAT4/
uCyU1tyNjaFfl62PI2qq1TTdedafr7EcYRaUrJfX6BIM/L0JGRXt6lTQ2wzQ8S+rSWl4Jw2uHw3Z
j9XhDhGMtnfJbtnWttQ+BYpuP9M42gH/Q9h57TiObGv6XeaeAL0ZYG5SSnmllKm0dUOUa3rv+fTn
i1DvUlXuPj1AIcBYEaRUKYmMWOs3oau8qmCsWaryNJCjNsRXBfuNS5jkytOQdWtLzEJpvLpSS76P
/zf4WfzDs07X/7xrOSoPOvBbcIMszbPZ1/5JQ/DDZIxADeQ/E91DyUfvMYiP/eZbmYT7PqnJhSQP
WpShJ9IH4JlbR39xu8LctbFyCFOXQklkjCpYtbRYyaebm6QQeXAE2UHHLDy8R4CpzI5QSEvy4f7f
77qGUHks0iko8u2P//d/TAfRX1JIyFs6mupAqPgkPqlocOyhXhnfAyD/dg3o466Mkn6TZG6JJJvo
e1EYnpsKOPMYI5l0DbqVWx7Hub532ilx78LQCHEgmG1kpLjTylPaBIvYuphNcjtDfKpMoDR5DXvO
UOz4JGOygZZgr5sIvKwcsMSoU+vBuoeERvrp3//HIv/w5/+YRIJlmhT8NZfHjPvpfzyluJPP9uj/
UIb4WHl5gUBDzkbdNd4bA/x4PgTu0jYM8z1WpTxTxRaKFMFzVWRb9APNd3zp4JMWeFnKrt8VP1Kj
qc+GqyiPjhVcrmeXubMy2zBcy2vDSUFT4WhGFBmHL9FIdjFAvXuPngJMOHl47bdOs5dHiVWV2coq
J3Rni065LyacOYuiiPsTjpyLxgqFmZHFm0ALLXEtIK5jn7j7KHWcaxOPDflr2R9g/OKCpiMXk1FX
kc970w/uo7Z1300o3KtRL8atV5T1hbvGDzmh5n6GdJXiPs1z6mz9AsB0A+74IwVmbUYeYIsmFGQE
buoYGCA/56nqKm/wPVF7+/euOZHbiw3lkjlmcASgEx7lkWxC0uVUb9wOH80/BqI5yHb//vHbf9KG
+MLz6bu6ofKsNRwbktKfv1fNwGfVG2P7B3nl2n6wIuQGcTo5jpkKIjWangyvpYGPBAldD1eW6MqB
VGnvY92ertOCZvC3QDRJfw7pnaepWzAwrY4GDsaMj0kdenhuZq994fqP5owtJEWUZG0FEGH7tHDi
hZpjgJ7YMTU6cYacOAfBG08Uay/PkHGI7+KqMpAHJuojXFX25BnyqpkGHfJ2lXCqjUUM6Xkt50U4
PVR4sVI3tXb4dSUmukDiUDTySDZX6qHNjodKKyzETliF1Ya1gf2ar/79U9D0//4YSPWZmmeYZHCo
D3y6bWIPAW4/snQcabBXjfwqOWV1+uTh37VzyiBBTJCmn7TkFEcGBaMSj0wZk3PlkWBM3Q+aB6tL
TL4NjBVklD6c3j/FJ+pvD+Vw+RROxKvrQQzIfApBgdOTM2TTwBa7QzuAssSvt3U9MvrkHu9mFDH/
HGiUHBnGFjLIp4G8CZJjwI7uFr+9mEKNDdicspeDMh7BIt6Fbo0qvSj4zENI0yYUfK79z4dygi8r
Qp8PfzstNArhYf35YqLfAtdc2iUiUx31/iOQEqDg4gjCGTyv8UjF6BKNwcUQHLUKY/U7d+iwJwrb
CdZrEboHOYLZAHhh0Z3IyK3aAc3eRJiBeEo4vDS69jZ7TfBEzm1EQxFtPEeZ1Y8085Bp6xPtMAdu
/lym+l7GSR+AsAOYsMnCSPsADjDpff1uk5fblhiULeWsf7iqllfz8t+/uLo0HfjjgWl4YOxU17Z0
niHcz/68f8RFoSVDr2c/SPPwCdv+ON91HZj5ZKhXGH0ne9krYj1Ul6EOwI0cMzpvYspvI0O8Gf20
uobaSYX4bOpUUjXPhC3yazK8PO86pynxw5mQZGpDv1urA/ctPenWkTa2sPoH1OJslxUfSpyek3vg
NQlROm12cDdg4WLB+6iLppztepVRTlnKmJyXtBSUVNvu1jIGFWmfsQLZunVu7XNtsPby6NbImB1i
S8stGtKTmOfoVYozlDiUzafzfhu2EBnZgFjZzcJ18NO8T91/ulTV8Eic7OU/TfXaFp8q/kb7WR2V
A6R75SCPoqh57RNLWX+Kj2LaLSaYGncIUYvFGJnz2/mf5g3oSAMLs63lp4GiqHzwIuKqTZB3S5d3
u/gtKK8IUkfbeGQOw84y96L0uScphyqstw+aBMFspSUuB90xibDmNiLrOu92BvlG+OcqLj2/LnI7
TV4zRGnXv5DPVg8u7+VeVdrhtdWtD0Mk+5MRdVMyK1/tHnwSaZNq7ZOrPY+wBmvbrb7AgJmX6VSz
p+oq5wAsG66G6eO/SmpKJjrsNCzvFJy8LqM+JBunittNHofLIa38k+7Pm9J1ylelaYJTmbYfmV9U
aIkn5aGrAGzIbheFcOqSWl9c52advq7RBbpPxOShBhp2yCJhn553+NeOCBJPqj2vS0uJLkNBEj93
UueHijKdO6LUVSFYBrIG54RqdrfoP6Dvlxjiid4BgTUpIdpxjU6ziFlxM5+nCIUBcYIMUd5AVDCs
umUAMRgvXAb8wHj00Jw4yhn9CPJkIKkHtaBCPhQZmyV+5thhX+94ozX2gN/Ie01aRfKCO6Vs5Ojt
zngbSHi2WDqZ+FtokBe53VBvr3SLydnar8sDBtrK53Ywz0gItF5C/V084a998USfNIsqDtJTt9Dt
8f9PqwE577Y4+HS527n8CdK/X83UhvD/s1gw/muLBWncssU/3BSpLIoV/W9Mb6NOmxpqZPPdrAMU
oKPykJY+AJkq/jminq4i0tWUh+th4L21kFZ33CnV74HiPxfcxV+1EEMxf7S8feM5zZEFrrnM6kJH
EK8K906nCdEeuz/CdvOeoYOtolB133GGzDe9Y9r3oxN6763ZfS39xj6nRZA+Bl7wQVr/8d+fL6IG
+ufuxMKp2UORn8WRquG98+f/VfMSVx91Nf9uxyOIiXi0n3yQ5HMS2mfZUzH0XedkLpDYm0DWZXbx
GGhsxuRoBu1sh/B3feeDyUCIJcaX2J/9/ThV/l4elcZw6lVsbGWPiqeN4IWYIhtrapA5mdTdEFg4
3VKW21VKX+/bpMV5ECfkUxiNPHLJQjy7YRUsOq807zrhfxw2rsLrWlFwCGwaMqnKXh7J2Gzq8bZz
MEcWg5+mybkdmE5K/WJYqcW1ogge7BRVLyzCrBUek/lqBpj62k4A37Ekg0MiunhLvimKZ51kT9WX
0NnbV29UjTOGmo+sx+LNv39M2ucyMvtmjy8kywOVta2ufU5W+oqmIlRkKd8ioPfrLle+GGmfg2+j
8a0xpUATn3mbyPyw+1ePkYqA7mQjJWXF+WPdBdkJJObCUyrEEvGXtc+RC2Cijyaqyl+tQfFP8lqa
uKBrIqmpmvXD7TWsiM/UZYUlryfjSlS/BBrc50Sfcd9B1yWpfA/nIwt5v7idV6lv47gdZyFs4374
OrQI3aSF+ZebDus8tZHGG4CmBZYXXKZ4blc9dPK9mqDi2NegzUy7eLiVg8y54q0aGsTQX2UjYItP
nmcZB1kimry8O6Za9Y8nRV0LSEacAF/NoOxH6Ulxx+4oXqUNUy1dlBPe5bdXsJTqHFnDsCgrRPdg
J3THOqofokRtn2SIHwV6YSF6NbILnL1YkUYJxmJZAX45mH79M08woIFF7T2OhnsZ+FW913aDbwX8
Wn5Vnf1ehcil9h7+gVmY4imCAU8p4n024hkMJ3Sb+1Db4ySFbKvAiTandGW3g3K8NaFq/92t2xFm
XU+O/RLqvQGL7z+N7pvGPu0sDx3loDG3qYVEn4jJKQLVvA+bUFsnqkDFxEX3pn+vHZglaltNx6xS
KVyLLlZs4wq/BhjndWS81Twg74Y+R//3ek6Bz8eTFoT2OhxC5CuNykRM3k2/NzjrqCWu7BnamraC
BGfdFRd7YrOvQiavJgvRskgxd87QTi+AHzYZNZcvBtWXe8VIsm3RRdF7DAxBzs9CDYGYuDRZYHE6
JERx8keOYbMQOuuu6Jz/Ne+mabp0KPl9Kc6vDpEYkbXCJR6d/k9LcSsYyho9oeKb27CjMUrXxvSe
pppR8GwzNV7J2NCVqGnUKoxWl+fEbV7olsPeT/1DNRhI8pIKwb9p1NYB2hFvfTDcx70+f409NMsG
1Q0OZuFPO2PKt4Gi1+fcsnkg5fbWCaPmLEOtGXvr3mq0u1tMDlizzQ847Y++z5kVRO27Oiu0laXC
d2BxB+yCcgEesKGLJkIPjkR2g0Aoitn1NOyvhzJq243u46jA/N+iJZRGFNkQ9hYDrWius8XZXl3D
g/MTzJtM+D+m4pcXcwwjbBTQTSQFrD4Ftd1iNeK0Cwv2NfjzIjzIxmfiYSpzYP0R5OJbTB65YvR/
jRnJgLax/XybJadSI4M5qaIGEZYNVqBlB+BbqfCgRF8Fwo7t61tLbFZ8sZWxy3bV+BoQFRFC8a04
KRnWmKInQ02fp1BiwBBHuo9usjPw2GdbZhTN9FHBUNqYgVGtutKePsIo3MMYq579NDEp+xmYr4pp
fDCos0IlehhyMJt9bT7JOGiY4b6enGAruzo7HAFUtWL3DgATdIci2ccW7LZ+CsPnVjQ9pG3QPZdr
JISeEKRjCUy4tk5Akct9aLV7fexqPgIaxeSzScMh3s0IWF2aMFB3dQyXRY6Gcw+6QZ3KrcLCYTnF
QfQATAWPSxSk1m2edE/6jI4qG1b/21C1IKZN/6dtV2/UtOu3oUF4WhUnVSGil3Zgx6s0iDoEnOqE
jZI8dHL2TNdGoQ6PPQJ9A07EuozrEVHKED034ZREFcrbBGaLLF0ZIMHhKtlG1nbynoqjBc5pLQs/
apYPKKZMSAImwRuLCHRXZi89+qE7X0hoPuRiIx/4uXWftMq4NGcXyOg4O+fQbD2crZWt7FVl4Zzl
kasWC08t7Ac3jahKuOCL1QnbL3nPdaMJ8U89+pD3XQtVnb8HZB89PkzbSn3/6f4cWcbT0I0WLMmo
5BmV+fehVwyPDmYuSMLq0UvqUehtkyz8QNzuh4Oiw/exmHa9m+HD4g2PSoK7eJfQsdvef5CNW2Gl
Efv2ver0lnEdUBQLA41ce49mg2K2HFA6T38oq37t5Z568KeZxs20g+y6bTqj/Cr6dWM3m8opz9d5
InQdlX1+Hur1FDmPr9hZXgoGwymq0dHUwthczLGKW7poNFLzwL6e7IIKlB9X6XKwkxoaBGNBERbH
UutfZK9DQu9S1fE3K0V0BRG4fFW6ln+SjVfF+KkAQ7m/xTo7UU6D762CrLHRU/rPXCdxxB6u/8kr
KSddrdiBcS/PELBATEYG5WQ17+NtHecPiVO0W4Ag6ftkeJsWds2lIMV67rr4mwzHkZmsk6ztVrLb
80UH4RpGJ/SU3GcPWQ0Zb10Hh1tckpa65qbvyQjueUqiAeUEnGHOdqF9KRTcINH8Mw94Q3tnPOgB
h2le/dVPKMMD30G1xtaBLQhtPGQfhpU5IVI++gou0aJJdBtxhFt/VOZ8AQ80WPZiOJPDQVx2+8TW
271WOum2S3XlvoqV/Ox4SrZoaiX6gdimAzPpOzXecWH6UXfCzNymstrxDEP28XXMxkc5M9JhpqIm
/GKhAwOxzUcbE6LYn9cKXBP/CLs8O8OMFlCqOShuikNzTAwku8XhaEbrEp7IVjVdjCz67x0OwXeN
Z/dbJ7CrlyqDbGmnA1oUlHle0Pht7weeICuWrfVLMbn8IUMsoOSoh8wdMF5LXcpR1JqTLVp0yAmJ
yU3GLc3URuVOdsNezQ9dzzpFdnM+MCc1bbg0wsgq78Ofngc6yx+w/VN9Uheu63yJfczjIs3NL3OD
3Izla0j1NH2xU9ww2ODhh3iDlibOQzWV4f3gFTrEGCEK5pTT16ZV912NpRm25lsqBMGz3YTueUZf
loJB3CwKJfnw7SY76jj7PhcqKjlWZwaLIjdz9BDTaV9YgnSZHWSDjzCwoF/dTnPwnRTNLab49niv
IZ0EYCGYVqi4QukdKfeIhjxwuzfDmMJP69qUdzIX+6ja7DYG2+eTbGDrRds+b7/eQvJoVvBHMKNC
2yhZ1qKEaExfMt07AcRJnlsnqvYyHoh4rConJZkuY18b+wHIzrIOEn8RTmGBsKtePMgj1amLB0RB
/x6dRFfG5KgHG+Mw+PX8bjZhudAn1Xow7LE51hSAMPVrqm99rSzm0s4+JnyrVo2e9ciWVfoFTP1X
fWYFDFx0E3pt/VBMcf0gjxDUcKCZu/aCzBGfk+IyLEdcO6a4FVg1t2NitwF5MupJcHedKV/LARm7
XgFdg4vDEm1torPi8RgDoRudwNdRs65gwMnuBNvw2kXrpUBhpTwM9ejvYNVN+7YcUCJBL/g8l/1A
PlblrbNdRolk7M5N68TLRIssCqQxniGuVZGhE3TEP7tKbQ+IlpPkyr76bsGXuMqMZ1Uvoo/eMMdF
loMoNtsUVfuqNfeo/jZ7r5uideqq5SNwDWMxVzbp4Cgs1vxy01Pvma95hKiaIXoyFOVBekqdLl7Y
XYwTtkUpnD8Lw1mYVPcuXGukzqqjW9rhkzb0M54r2HIBae4+Qty7s9nunrWoRzRUTQuIcVX/0Top
nM8uGo9IGc+XVjePsMy7Dz1HgmxEkH0jTwe/A2Egjx8rJV7Lwj0JCncni/WyccLcu3blAGQsavm3
OWbqh0tYGvea0pkX3YxXfdq3bym/z30G3Grhm2H7FhtDuRqQRbqO8lFqeCYNzkGOqtj75AYUeLOt
/HNegeuLJ/VYIPoHFKvwzxQp42NhU80VPRmSTZ5/TGhWCZ6hjx2WV26T1DurSR4tKz0rtlejwcwy
79qsxnFH+A6m+vi1nQbrQfZyHwFwtYqfZM9V7gNn7C5qZiN7UFVLo7TtQzMN9kFUrPAdEIeyL5to
GFFkrZv0/jZRDnzqdg6EDx+P00/xf5r7T9dsKyqC2PmFrEPgz3Z6EG2MOsKfgcRKco9mq7tAbA87
oORtsjv7R9vzszKNKLgjmXaqolT5aDwLarRhBE+D+Lb2gzrtp7QkD40Cz0qb1GTjj2R9Ry3P9lZJ
cbrmLvIlwAWgDpTyWcajMPo7nmvpyWKd9KT3X9ssCs/VSNqtLMf6W2tVD048Bq+W37BYz9mDNZM7
vdbkH+QExRYSaZo5nqIp1g723KGPEwXNN5Tx7kawaV8yxYavGrvFToO/+2SPcXy9tgvXNtCz8jIG
jbE1kSpYNXzHP2bkkuW1DRTlFshdl5TmTOehNABV5+JdDam5CQsUlCj0ITcdgwWXgHDZSPy3hIrL
o9vAp3mfunJyFYUJFltjAEWdi94u8Ol6t9fQWdCDzJvLZWSj/mcV07hpqqn9cOsVau3Jl8Y2gMAi
BUkJ3U2+kORZICE1kQs1ZhANVXUvp2W44ngkUZ597CN3uYE+bNRO9X4cnHofqUmzv3V7EUtcpWOB
Iw5l/zrx1ym3WIkoNQ49tb/8p8lhW0eb2oJfrGHdFSUG3wLd0567Jv4ellZ+NEWvnlwLAXpr3rSK
j51lxCMrhFGM+ZZMKPHnsdCNw6n0lnJyx2hfRXZ4TTK5Hpm3uInerhmk2wnXfqwE+0ZMVudSXfKT
DncKao3Uu3AwRhPl7yMRUyCz/2Ua5QJIgHcQyqYHshHeQXZvTREAfG+1n7fIp1kIQliwn9MBmBsK
JHXRPCUCGzeBJQLO13Z4VtFFDM5kcYnkgQc74dlGNhrclfIRDwBwKmP2FlGRakdFS9SlUnj5R1rV
uzDx7R/T6LwaWBi85oGNtFrd6Ps4c9RjF1VoKYMEuhvKTNnpDuL9jo8ySm7Yysk2+7+b0cRyeGDX
go9dir2zGGiVoT2p3Up2pliIYjhTPaxI2u0atLLzNhBGDWryU2uhXnrpX30U/oxUl1qPgtI48Pb5
GFKa2tXzkK1ndyifgCZi0MYD+ls6IlEqTmKNdG5Lz35XG5SyvdyaTh02FlsDZwcNd5TQF5IKytx+
q3CRFojnqMKvdcyq6MEWqD4NWs5UzFj4KDi06Gauf2tn5RS2if+itZG5tlST9Wui1S+m6z81uV1+
GR3rZVaz4slJ+vxJxRp3wfY2XcuuHFDqZpPByXiQIcXJqGVTFmuNN3bLoAC08oeWNG915kN2cZp2
ZXjBuFPnZD6xNRyhc475d7PYu3NS/cj6ipKtpyWPqa9UiNxHDQqUevYctjGy+GJKgxy7gcTkB1QO
Gxcjxz+g+eceBh53qEvO7YfVZxv5uiTEhd55HD6VVm0jdusPD6M9/90UgJ32WdBDp/hP3HPHmGRS
DMK/Ytu0uE2+zZkGygXFhOFnl1iPEWJc63iswleWeuqyHMNsc+26jbtIQ/4TsjtrcQ6PNEVISEy2
EkO96xvV25NMo9tS7a+0pD7K0aj130lIOw/cSqNXtsEP5eh05+uFKDsHWZA8yRM1w75DKjV7RHpt
cX1uZ4DOhkRB60I8tGWsG2JqiLV9vIVkHJDcUJFNblG2ZMMXt0+Qi8M1cM2vKM8CH0X0t0JqfP4O
cHjedGqTnYqKH0pVGNVrN8EkxBzH+zFRctWnAghHZTQPHZnkL1FuIS4/V90TjsdsBBWgtsjr5nuP
5MW6RHwKlwhuHCqA0yXO0f7S9rF7iyqw1qVnxU+y8bp0q4Lgebj2ooY8ra1s7TmFoi9muYo1r40Y
YwKnRW8GSqliJeNRNr7eYgMqDyfvvZ/j1dwE/msBj3w/IJGA2CkmIZE+eSs9d8KVLrre4KPD0kJr
l6P4jP4oc9N9kKdaaX/XqaTLSHyUT0ZqXSfZbqkfSgO/DnlOEdjpJs/y4F5thTAMS5N5MOvDUEye
tppKp7ofuTvdGTFEXnaFUXNQ4wJWmhwqvEK7k/MN+RFkU4mzUJrpi4aF0Enr0ClCyehR9goraE9/
xlV9QE5exvQ0hRnNXCPUm+s0MKu/XUPGZWiMpuFAquoFs2X0OtgMUcXS7/uOirKjZ9HbOKfXeKaO
+r1dFCgVifif82W8r4viuYZcrtiGv+/6DhS5ONIz4OV6CldHSUiWj5Myb4pq5sb0a9GJCo5xmIdq
L0Oug2CH/MrW/q6lwretykqpKa8Mb7c14j8t+fTWQkZEC1kX/bGevM3tkkEj94w2WmO/kzQZPsiA
98gJxt69I7phNJzIj7IQSmP9GDSUemTcSDy+2DjdHCLVzp971vk1+41AN16UMIsguZmwSzJV+Uh0
5Uvt99YjFiEJQhE1GwERt10WcmzNSxJaXn+vF729G1TP3/HVI9H9i7eBFUu6SJOp3QSC2sF6Qzmj
L8G3nJ7kfpSxWq/mQR9xXiGWOcIOKu6ae63q74Fm6Od6rK1LnDpYn3p1tebPa11Imqv7yjaQySoV
8yKn/DphBNzIVjkGsOip2fOoN/ez7kSPuuglNffEIoufYwVZ/KZxdr09k7bL29F/yJzMh2aUnUdL
L3ZU/Xd5mrZ77BGQ8irb4yTAabLRxcYrsZx3f+ibrQzFYoMWisYmqbUA/5hQoKGEh/yjgv5dMHnL
HA+uneGPx2tX5g9RozlGpQ3xW6QU61nnhuq6ULQrf80iyL/IBoDjmzHaFbQCz7/MiYaMimmgQyq6
nc+KBWriFzNp0YMIynLF6mo6y7lF5OHpOXfK9WpGJPLOToyOTlQpF0Pv9cv8fRxUu14oU6He2WbU
71C7tVZe7SGpFr/moFX+UhH30TyrfQ9gnS+d3P5hR7iD6XHG9jrCftfqTftB1eLmsc7N+lELcZ0U
oRyxi+uMdmydBzkop4mTXB+ivDuVG3aAAMqgA7sHB6GPehlp0UWt1WLDggbLLKmRLoevMyttnnFq
MDB9vZ0pJ1lB8CMZOlyiSKs91Y3xmJnm9D6rbPVJHyHUI7rwBb6k3LzOCMVfZ2ktOTW3BXYesVEU
DWsavowzSk63WB7k4ZYKaQWNsTXxvkxnVFxAuo4xy9Khifb+aId72ZUNOjKIeQAARVa0ZCksgxo6
P+FKHqJZgOmiPJRntivqm+Wmbexqk4Z9g15yCP/WdPofAIU40PtvaqoCBqiN5tT63bBDx478w2AD
tOuVL5Qm+h96rKOvoD1mqarusiDrgnXXW5TQI6r9LnIRR3J1LKj6bj4bgzrc63VuvPQwGLLUUs9W
rhovI71E9OTYAONGjqliphgr60S7jv33eXJME4jgX+fhnI71bZiEiyYpcUsfcypqE1LIYK7RGLKC
8lIYKBwXAtxjKwgjkxOM7fa+yyJ86UEJIYqQ6WdlrgvslyukgkGwf6lYm5Wz8a0LxEeuksvo+yh5
AHSJbJ4Y0IxwYWvsmOqBH03dhMYuslq+oJXDo1BcO42H0xgo0WuIqtlaH7Rio7WJgvYaqqBGYFq7
uMqsXYOi7fVotIuNrwzhxigyAYMRU26j8uh2GpYnKnwyP35guX43Vob9Hjj6tC6TZFyPWH+/jxnu
UrmZfeUx1d7rSBXubG7Pz/yZzjY3vjvk05Ckiuf+2a9DoFpJp668SemflTgZyZw3+UKO9moDH5F0
hJE7uFFVLpYznZE8WdBrn+HJkwhWzXl/u1LjgN4uxIWZjwKegcOzn3SHzPMMJMxiZVHKbuPw4Yum
d20Db2RxeJ0ojlBKeUWUCjPiX/PkUYUDHNgzqPZl/cptv/mrFjkHmA0/WPL2uH966XNpIzhohegm
N2Ok7s0Ityk0hDFBdsZHxPinxzGtWRIBFJAh2VgjLi9h051kjwz2+HgdlSeENSuEXm0Xt2vUHrfv
tBp3t2tEpjvtkVZ7laGMW8mDVg6AhAQVGLi2s+8FXbgVza2bKchCqW20DiSjWA6AcldxjBPsYdmX
DWqQCYjqCu1yLvD5qr/14yh4qnTThZCODZUGhnapOYr6aurAMOxW69d+0GqvqNBWQG9Ga1fNGn4I
Irke6CCVwjwqVmmOoVfoePMaIxdtGdp5+hLnlb61Q0yjpkFNX3orCQ/492D1JbshLCXdK15kr1LA
snoV8ukIb1b7OjaqvTy6NUrkUiKR/Zhalnud2QRdtY9b4YZWontsK90zho0ZJt8t3ttN3Ozq0UU+
WXRj20r3uZ5bd5WajS9FOIEKMoXMoBh1RsU99GOKCJptDS9D5FpHJCW+56KXk+54iOPpVY61VWqc
vKg8yxOTwDfOUxDu5RiaZtZj5SjosXHRoiwd0HwoDYireHjlXdr8pxwazTDByY7EcxxNqMZvcicz
n+W8fOru4pqMqHxtB2d6yuzuMuwQuDaQpHnxh2mb4IdzBjtfvMxh+6YWXvMgx9wYUKwej8lBDvIz
zxaZV8c7Oao4UbE0WVFvZLfoyRPk46iuzFij7l+6+9wvo2P5ZzNNy14dtIMMz11dkqE257+nxRr8
KSQcll0Q6Q1uy5yvxgpz5naeN1hhPv7dlSfKcXl23MUq8qCI8JCR8XalPag7lgPknHhkA+mxUuNg
oI6+wDSvWra+gRe1DA4Vfnl310luBK5YnUkuDvp8vDUzIm9Yopsp6tL6VhM9OSjjyUT+G4a4V6+H
2UQ8UQzjMQJE9DaJ/Hl039RIuLPI+6vH/WFFyRfc6qAly2K004NswgCYdH9lK8nW7drsOpThFh9N
WJT9NkceKkqcHRz+2IUzjSd0tXtEZoNyV5lx8xpVQhvSswLyMXRrvXpC9CY+yx5SxMvZ6KcLqxe2
GsUhCSqkGuqqwJmPAnk0K4a4Y+FEXSXYwKLuvow9lPkXLHVyVNEKdJJNvnOLzKHSHqjUza59rfZO
YebOh8zUzUd5HbfkAZ4b51lcr4ij9sGafADYvIQMQT+ad1PS/iVD1/icolkSms1CvgkZ690CWm8f
dPdhrxUrzRtMVk3cI5M5aE4Bor2J6RvHVmzOatHIuIIERaipxlFONasBzTz+UtfYbZo869dcGcfA
DG1/ne99V0bTF99H0EAr1PcxctrN2HloHcLtk3G0uud3t57bjaVW3cozEXxkoRIezCpGk7Gq8ILO
+v5pcrLhKdQ2oduajzLCCkXfkOdEHmz2/HQR56pKTclqtkrg9E8mIL6zxv7/OgogCCpOhDSfPDnM
kp89wFokRKcEwddqO+LA8Gh0aQKx0IbGwY1CyyL3Jfwqg03kdhdEiCi+cEI+kq4o7HYvx2zW+ydP
md7kWEC69qjrqMZ2baQ/ub31Gsz1D90vUP+tAvtS2qtGwRh3weVeFM9XjqYYs9PGQdi2aDdyKn5k
8xqxkoabBaPZ7HuHX9fRp0ZeJ05Yrw4R1OFG00+G2BlVYrdU5sZFiwfjKHuB2pILascBHyE2S17k
1w9ivhwsxHy1sT7PJ3873MtB35jrB2dC8S4LAS2leAXO7ugihm8ld+VQmk88pMwn5Aqsu3jyiq1w
ZXrKNT04TWW0kYNyWoik17IJSMffzrKGSwF161Geo5dGh8PqZC1uJ41a/eT6enyU5/hKgSO0eGFT
vOanF5bdII4PSR292HavnWqrxn0yCf1X5FL+Qvx0/hkaz4VipDCvYR5rrj5/tBHm0ONsAD7iMbOq
amveJ4VPYk1hE1SAkHyMnKldDI5rvfpltgnQlK2qMbs0oqkDBDU9BYRMXqTZxXNZSKBYfZA9OcOp
GoyFPLPdyrOwo4kPOLx9c0wHaeDBKdgyJ1UHUssZtrCByzs9CZOH3h31beb0JxARo4p9kmgj3wuO
mvohZ1xDEBGTB9mvqDKBjFP3mgjJuD2zOcnjalyqRYcpvNGwBUmT6mNuEDSuVG3a4ZPsvw31s4sR
zweS7P7mfzg7jyZJdS4N/yIicMJs09vKyvLVG6It3nt+/Two+3be6flmFrMh0JEgLSCd85q+wwhR
hHFJDjKBIhJPNbdQBTcGtyie8nljeo26CKag2MuYoWkkfFkG4VX7BLktf/JIwoLuyDuUQumTowqE
HqAplGfRd8bFmDciw6KrF2iJy1itxcYFMQnjYgf2lYWLfriHSqM1H0LtqtfMCxby8AKoOBd8uuSK
hmDyY7JigU0qG8VxSXXJ3bzD83SRmz6+4ayOlvdB9dD+Hk69VzAD/acZ+O1+oDK7N73oO/cNrF58
Kp7DhLCuF4RcwXn3DOEXDWNH9b5mlr3VdEP5JTp3o/hq+W208MlJm1Q8j0HsrifFtk6RUWuHED2l
GVbtX5FcOETCB6clVsZQ259BkjobLRLDVpubCKoBaLPEu2N49j7qNKwRYorseYAkRTJ5xk4kivHu
+tkrhDvxqA9Z9DJRXZXhOg6ioxJkiN/Oo3wDZ8O0S83/8yCjiLOlmJAbHkhOF1rwzQoEVilNY3A1
jP7Fz/wFjeKDdeWnqYKq6UwhnsrSO8lwpcEkHivMgNswKT+yGPXmYugtCsxD+EYl5nb0gGPVhnt6
+5g46WGgGPNJKgYFD3BCm6QY/U9jDB69Hkyewm30Qhoff8s5jtoN1iyDPic3/eCznDZ9hNxvkGkW
E40JIft88Fi6mNoavCXuOyRQOlaM507T8c2Yq9tVTwpo7IzoDHI2fuHxcpRl7gqB383kNGIri+Ow
vZY9VZ63BtT7cSxQCJTDDLgwsMCqDPOiTruOo/iQpy3zOF0jgQSUaX4VnERbr/ysE/SoUJuM1rKy
3k3eJ5XtntxnXXNHnbCPnSv0U6Gg6Qs6YF+P30SnRuNCM8bnKA6MXUFtMsfmxgl2GQyg0ySoI8Rt
427VJjChNTRd89B0UBhwhzmSXNUQ+bvF8vDc4EaBRC9TB7PrNsyH471ijcqxKnJ0tPrUfQnLUbkI
NznJVmyY08useTJ3OV3fHlELx3J5iODWQFg75RV1+rCFzedppjr7PQUfqeN+Lzqh/MAdc0mxAu3a
homO01fjd3RG8MMIe/GGdkw4A4xwvVaHbt2HQ/U8KcOIlFaJ5MTc7ODpPrqz5KimNaS3DdCaGYSF
dWB43kOhO6DWgFZxI38Kh55GnyJcbyByIPuUoBjOgVlCWaQzqGNGxNqP2B3jUwylYMPrUtSKDXzO
OtYXU5mal6JVtRsITB/KX5k6pugHUFSzmeCuJDhMwy01Y9H/rlV1sTNMAeZtMKzPKiflWtdfuYqH
dRJArubW+kv3cFvtHIQM0XKojFVtoN8ZxTgUaP94ZULfAJAp2wxkNx8t+1DOGxn8V/+/du/HG1Js
896Wh9+aVUO+oMz0q9OSNxqKuPtqq8BCbHU2EH1wSrQlAGoHl9BVgq+6n+mLsjPdl6qE/wwSRr2Q
Hte2LvxRFNiq+ogMKkrvqpUcqlR4VySnum3gBsyYh8a7ylgPG2LJf9nYdJk6C+52/A8T9HeyYiq3
LZDnj7Gyvjp5GT9WUBies9TYBtwgWK22E766Fkhk7nsWhq8kiUAxtCdPr3sHRwBgDG7Qr8RIATID
+/HUAJLYqYGe78DdKE9BzzVUMG96NeJZ3teoU2prXvU+zZ7tuiXis5ibiottmpOHr0j+ADHt7CcZ
brLB3cdFipg2c4V3nvEeoHwDL4P5IMcVvyCpug+yU4Zks8n7own//XUY+mnn9rGzNvtW+yQjdm47
TzzrmeafEft9iQcHt221i2aQAy+ua9GmxRdsrc9NMHbVrvIyDHTnJsQE5aB4VMIRuApfDVxiH7SA
vL4iPrM8eFfFKF7qOtM3YMXydc0X8GJ4M5LWrvA8qxXx4lCceDCL6DXpa3ehN/2wUSrj1Aq7fe5m
hGeGQA0A3yg+jjMGFDUpfz8lagx6gF45LmrQxWcCeJWtftRRR0iBXDqlewUkXBzA2VmPAVAA/rf1
8F1rS5YXWfrFM6Ngzdye6Y3uqA9tIfSlHFGgKqfk0feGrNWydqjHexOoDruy9dWEQ/lsKLHolenB
KsOTV9XZhx1pAWixuD0IDCo/ehOXNx5Dr61tdQ99EVBD4Iv46BLhrZmJ6lujGiu0/8mPIPrlLyYN
iEuOrXJS8jcPdYQpsDBVHiKQnYeh4DHD9S9eUM1HG7UsiquZBNEuNRTl7Pba742alE8CTY79PY6U
LLLpQ7MfM2TXDf5jn8qUX1owzr+8NF5Vlpp8x9NrXswDdoKDGG+6lnWiOqj90Zp4YRVx1aem0D08
tT3/m13om0gX4y/D9w4j2ZgvtZ5XS3X03ZMQqEArcdUu0Nau3kIjiw5I84z4hNCsAsvaglmhSjc3
9Rh9iiD1xAZ8WvVG4TZf2Zrt7Ma519JJGFkmPmGyl8kQLN6GX0IhOfE26Rr6Z0V8lWcqWjgIed2/
ANMZX0YDEeL5jLqh46RU5NalHYavALraX56zN1Wc3ikG4wsQa8WrBZ1mXY/SHZHkvgjSbDuS572q
wCWXYyDyr7FT7eDoNb/SUux7Ei1fosCvlllYTdcYl85tqKTNISuC8WyqMRYFXqu/GnOp1oG6+XPW
tZ+P5hbwI7Vi9a1JsEkHHZ3zj4MhnkBF3Q7oGDwKFwSwHqHUXvM9AuPvDkr2AmhUC/el3VRYUDUI
fE+jHVEiMePqKDey697EoxpQlYNu2b+OyRJYFVrpKjseH/lDNW9qMCcrreq7FZqT+QP5JSBsslur
nfhfPSFrOmbsjJG9sFpeXVYSWLPmDs/i20bkPrOjvtmgSw9ede7AZg5gRlbrnwhmeftWNqsoclAh
BLA6D1HFhLBv7HUUXzDUoSJe4e48746+Nu9OWb3Nve7h1lPOrlxd55XBRu7+a3zgXEYSLFfXRLKc
7Mj7pOLSQE0RSNncDBu/3hkGNwfN6/x3tcUHh6TJtJO9PKmR387b/ix7Kaqj3KWoz2Isy+f5lEOj
KW/ylGE74ew3N+Upe6pfK9n0md7cTimbaCVshVnaOynnXDdkq3zoWIiUYad2j8m9fvZ3En2FlZps
3zfyuHtT7t1jTFh2tducqfCYUOtfmwI/k8HonMfWt51HBy5XgkXA6R43h0FHzxnMhBzB+hbTlRmV
iAa4RYXqn0NRO0Yjwur6hRw3HEyDoiz353jbB61zruY9zYl+78kYS6XfvX+N+0+9gBKc2/nyxD97
qLnGsW4fmgE+IUpEMGQd1zTNpdw1zYlZh9y9DZBjKebpi8Dp6tuhMoYXK8fL3X8dRLnEPhSaaFYj
VqsQBZRqF3YAdXFT8B+n1PfhbGhMK5FiZYbrUnz80zHGtv8AmXwph93jbozGLPcL4Pakqp2F7G5M
/QyquD/exymRHh7qcPwYBI7CjeeqG7tWh4Meu8OhExgNLmR7wjQIwfrcM9f3frPI6JdDZfA2/tbW
TV8HFwgIFNWnBf7KmZNNX/3cqtZqkiGpH4b9s641HzLuVTg0j+NQ6xDVmeYl+IVe01pTHjMHBTX+
7M2qqi1ltmE36h2lRxW1ugHR2alsrCMoy9toeQiTS/cSFy+yQe2Po3qhbFxKXGcZkxsDo84FEF7u
KiqOOp1Tz8nTmSWLu05mkuSJXa6sTDl0fQw11R9fPSNtroWql9ekiN/Mohg/UBBAnXBTBoX62rxW
WM++1l5nsK/HXfcqsc6/9y0D4cnUny7QtJ1lZOX6pjcKnfUVsklAln5WRmuf9DAZXsIKhGagsnoK
I294Yarr71pm4CvZq9R5cq4n95vsTEpDY4p0BJeQtMtwqjaa4V+MEWtcxyzds9ykLUVuPLDHZtsp
brS4te/9cs8u251qJrg0t7Habhsl9FZFRnbVjYruiD+ni5qyp7RH2bbnoNz7K+YkeC0uyEwyETMQ
1NBN8D6OEZ6azvYvGGz93ggbueAhmsrNXx0QBlB9Kh11ce8gv+dfUjOLzvxfln/F5Tm9IH8eUa7A
6ItXGCy9p6pGInnmBkm2z6T1+CubOVytf2g/Mi5YpEFFuxOJGLM3GHcP3fYc2EP308mYPOefsTL0
19n1wD9qFmZz5jDFCmxmpCuE1+7cOI0KmAjtSJmuz/N958TzLm25l6GUujCS8KQHBXcf2zMeELQy
H0x98lHUGVdapxQP1ughRKyFGW7lChaEt16T+UPfuYt64o8CVplPV43h+6jzN8rMLsXtgiYGJ/kK
KZNyD244eje06Kc+Q5tkZyyeuErsV8Z4jxQYH0s06d/BMroHq0POUA7yh7LidlXqoBs4IZd1sgQP
WR/l4CHwzhXl6KtjWdTT+E/IcJ2KCllaK7y9Kd1kLad8uUEfiuyzjK34UUIamKPUVyIweJLHO9IB
DPpfkVz7jLDyegQsXN/wEv/7eW6vU4uP+zn6AbIYdOVDm41gCkg0B8dK9UYLj1YFaNi8gdnYrLIp
4T6RFS10RaWNTimE1ZPcw3SF4DRhZxTrTcDKbW7L/rDWm9/jb6PkAXFKRR3hL6C5f51Edt8Oiuwg
PrWHnBXRMcaQcdu17gsJXuUYmPhOneVu2Gc+DCuCIxckNw1IDaD97A6MHURH/gehRzYk8hRMeTIc
K7KHwf3ROB4GCuQesRiei46yEvmfi5KyC0BACe+GjWIEm6av8Pl0B+RCIKiW+owmrVif30TJbu0/
3bXaK/3Dn+YQokm9kEplGmpA9SqJh2Vfivg4aFHjb++6Zo0x3l4gElRZHv40b2dAz2dAPCbtIXVO
/VX7tIQwrnJTWXp7jswAuH3A3asLakxT7Srlt2uNa1Yn5jUufRgjiqcu7zGXe/Cqjm0Kr/OpZEdu
Vx4GDlQY7zFVtT7ceMKPfj6TjHNfXdXgx6ERcaSh5dGjYle315OhyjEzyrPtkzwmsiHcdo2OcTUe
Pp1aDCej4X7VeW7HDLWMFhmCHS0v3Eds1UpQ7JoHjJ6/UopoOPjzgYUcJHc9n8KjtOK4z8b+suz4
a3J2H3efsP3fQ+q4nj3skb4fOhY+E/gGv/WriwecGbXheWP1jzgHD4eWxzw2unMM/983MrDmXrbs
uKoumaGVF9stfwxitjD5E5IjsLjFPBRFX/zjkCKOu0I5o7IaLrygG9+TCTrl0HrN09Cn1jopFO/s
Np22M7U6OegIOJ9qZ/K3Rt5Uj4op+lWUhunrNJUsmjvhvCXt0B2VVgUfRYHEAabJxk+H9FSURy0L
3ZPu+XS2nfm7U47Q9TE6mfimqyyM1UREj/lcWIzCyH5wsFGXLblRuAscEqP50Y0+Jrw4V/bbwi1r
GAsezkZWYh5qH7K5j2n5Fm8T56VTKhatmX5sBJhCStqPbvhgCxEjhsgm5ml8bZDuTR27ucjWLe67
B9aCyokCBK6HeVZ/8axQHOQINUmSq4P4MmY6vdiZtq/6SwgaQBLqKtjez66mCIH2GYXzeyyvE2U9
GRguydPIE7ZlO24pq/OJ5jcl5s2Qxc0ee9ocj6j5LbiqwdzA0l7Mehr9pYUyxTlouu39PbeWkT3m
pE//+6frB0zP6hTQ/Py25XB02G+f7h768wnv7yAyHUoikW/tbi+ZsdwAqML04f6akW2jmZlRgbu/
ahcq+GgJMLby9PKEVZj9/oS3bysMHKR+5093O7cufOY7fDo5Wp5ffsIaGbH7m+znT5g2t9/v9rX0
BSTwePj96eTRqi0Oiu+Aipq/CHl0nmZfIr0SGD0Sur19yo6LocLUGRhe+QzuaOa7qsW5sFrniVLZ
c63b7ifkGxTnMg+ApeaV77mWLQtLSR9y3TXX7oSVQGPnF25M4jnTycgFk8ddJoypeiamflI0A+cw
OuWmBIxhCHe8ja86SPMNCdCNrIf2UdCenCL+cR/vauQPeeYz4XRU3A4V5nrlLNOeDsOqjhztCQtJ
/QkdqJMzNMo5mltjac8+TXy1slMOszwk65ltB6hCMsRrAuQoHCSP53PIjd4Uwzrt7OJfMS+uN65l
15fbq4xRTc7f0xfyZeRRjRnyZLaK9CCbgzbWD4Cbby151NAgZ1RaJeKcf95voPegDzTnUYYiBB92
iEnky/v7RTP8V64msFHng5ImCs62Xt/eqQyh7U4edIgDqn18IBkzPmO/a29fCWD/YqtGKTB+48vg
ng0vyx5qRYPAOvrhRe6JBE9Z0ETFTjZtkaDkXuogEEITB6S/RruxOuwr2I73E8gRcsMreNn4+xXu
YSsuIsj4/7zCvSMp29+vkkNCQT+e+ZDaoZGsBukaKDOpbSYdG10oBpR6P94znUfMenKHI1Vnh3J7
VT64LlYJgxo0VwN0wYp6jvWiBI6/7Ixs+BB1j9XRYIzforw5V07n/XInajVZMDAn7KgqMzXzMRHW
mZ+owXfbxCfU9pWPIHUd1Lna7FWH17NKURu9Ql1iaWoY6gNvV9taQWcfbaVz9m6Gi+6g8M81clva
sDDz0rzvXFzjCahW0S5qucVh/NAYXbqXPYPhzoyjjFryQu/S8XSL2oa7GHgQrEFUZPwEDb9ytgxx
71ppCnaLrcb0ZFlmczlbu2YxHsol+kPbsC72YaWF5ExdH0NO8CDgixXkGLtkiVljc55qS32K1PpV
xh0/NlbRVDUHbq3am473RVbYyid4Vm3j6p5FIZnDh/6c6y0StNij7rk0tLUMs0I89uWgvkRXMQUO
NDAraZBCdeFZbpgmkoSk4psc+8FMjnVdNHCU591JR7XCEdqh17D4Q41jFTpdsZ7GLH11Lcpn7YA5
gmNbyWuhYKtg5eA7ZLNroVxFufpLtialcVBId8/ySDRfxBMq6UuUgnkWzxsn24EsaV5ko4+LLcrt
zVUem0bTq+mH6oNs8UnQ5fWC6CSHJj0gwJZU/Z70gfKSsv7ccykU6sIs6pBcPRtj0MKlamcGtpjh
79iUwudC4boGKCxI+8mB0aD/0z0PtNqpOHhjDt74T7wQc6KhU2NupNNbjNsKsOoyee8wvET+nye/
bBoFOU8jMn3cs83knTnAmyrK6BG6+vTWipUcpGVucjGKjv8xZ3D0CD6TpTETmA9JHEE5X/FACcy9
o8bNsbcn5yx7J+rf4JD81xF01VUYzUPVJOm7qTnhcWrCinQ8B+XdlG8sMBYbeZAoVAWUb8jiAYeV
I+r9WMbOjEm5iaQvjxviw5PMlj0yaIAlJDuKFMzkV1hWk9Ya41a/trFRoT0cxuucb3gjO3HI9i7U
GW8tGaraHvvlZOQSmg93KWkftQY/X2MoKEAiC/qKVXbEMoEzkQh29xHkAhDMvzRRf0PZAdhPONPE
Tbt4jM1SbC1vmjlzAyKACo9st7Xq50Y3sT8nGfG1tqFPYVvoL7QWsyigS98trywWcZqrr0VgUWox
dZ1ENh6XPQpRe1eZZjxJEa5RVs1f64SlGX/K/jv5tdXtTGUW73GVM7/GJkwFC2L4c9uQ9WqSMD0b
ak7lDtPhXaja3iWwjXzlaHH6jgXhj9S2xc9kuN7Og+nVVcFq5bMVfQP4qlOuLqoPK2+acGkaktcJ
W6uXED+Il67GCSq2sycZimpzwsy7BVk9d5ZtWm5y0ulr2cu9MT51Zg9EdO7F2hjZguP9XNTj5qxW
3Jxkv+2mKcab/MmUz8xtu5exS1clcsbvrXA04BehsZBNoxD2xgraEiHrpn5nJYaVUzxAn5gHG6m3
ofCBAoqXVk9Qq27hwUqDY5bP6Oh5VJJzzUEfGbaj2opjrzTJwhRKf571KVZqHfRL05qGs4zJDVCE
4ZzMmylqrBWWTgyZj+gRssU+fu6RbV1FsPTeLWOyFzk40FOZdVTrJFq2/eQ91JZvn5vcHpajMTlf
ScEd/MGb3ooJA4fcq8stnMzwA+s8vCUS56sCoXmV6ZN5Cjsteswo30Dr1e2vWTS+a5hP+FQ2FoGX
9eAa+/DxvrEb71wz0TlCZiydRey48X5SsD+XQ5LQ/j3YD9EgNtXsHFtQmxYWqbpFKZqa61+2WV1s
ypSvJxTZ+FgjaHaYeqA8kh3Qjcn3akJZSTIHMCX9DqQnQM0JVsHoht9Vqw0fJDtg7mvmkf+P4+RZ
TDHsHa0KL+oEVUCpKcR7InafAnwln5wa+IhjIc9HZFRJ+iCT06xkn4xZTrMZ3Ga6yFYi4nhX9yiX
BZjAZUvLqx8RrR3O0Xyy3NOdzYSLVKgL6ynAYwXR+5SFidFYT3o+OdfEBuZCn4zUllDWHnz2VZLX
qDZGcbQ2IICcNVDZzmxyH0Vx9abl2e89GYNm1T6PQ7EEQxF+cftfhpVXH3ZhZXsbgttahj0/PLp2
a1Ls5W6FdQxSBmkffokm9TuU/e4axG3+MBqjvZDj68xAKiK3+wfXUNOrp5s/ZVy4hcc8oLSQreE6
c53yJOPcWxu0M9N2H4nU/4jwspVxpVeSbYIE21Y2eXfiz7vre2dY4wsdfkFh5li29u931zGVWva6
t6mRUonKPv9Z2tqFjGz+MUW5WFnxoJ69xi2PZY7YI7bD8evUAVEgT5P/hA2+jJvBvLSGnq5a0/CQ
uvQxAZn37pu0Vcat1cUn12r/HZdjTdV8800neO0686gllv7hDSU6ZFkcnEuthR6vevlaTz37fdCT
ixc62o/IyJ9AxaXvhs/H6qtcOUbG1J9Rp4A5agb1J1j5vc80+ofmFV+w5jJf1UrJNk5B8t0IG/Wh
96dwFs30vsSKv5ZDkUMKAdAX9UsO+3vTma1/UKGyX1CPGpa6NnIRj2aHFPfogWqbTHtvRO6OBUYs
xYLep6xqFv00Jl9EEX4r0tr7RibhIUeg42epT2uV236wcLszoid5tGgt5G9gjCygfmzMHG9zN1Bx
Z4/ab0YX/py6QOwUy+03Ks4jzx7gvbx4Ri4if+6qkgXo6GkbGesms7pAHNtleZ/fRiBXyOo5MUlj
4DA35uFTkEXupQgFKOZ5DyY+VvJJHq4bBzmRdYDCGL+Ae6x0itI8Xlk3ijJ+uvU2HrykyGnCdWwj
XkS5u+U8/xxyi/Gt3g6R5w+0XFtHQ9hsEgeP4EhJlIvn9PoxGQHKxX5efe2iN/DH9rekar0l0tva
mR/MOpvIDuNMTUc7fk/hIX+NrD5a+xXrAGsEolKoPfJqcWR/m8wCRkYbfBR93G1CJ1L3SiHUJycK
sIyaRwyd9WLAwXwNM9PfoQ/qAN6zqtc21Z7lACSJ0gWifkDO6rra6kqo8xVQLwKKCbyu/rDBZO+U
JC02FUYwdhsHb+jf6/vEdPu1M6jiC26rq9DOxnevGsydo+MbIuOV+q0ZwuSzxc5t2wI/2mpuaH1J
0lR8MRwyCkOi2tuy7ZPPMfkm+2I4zhtWzsYOy5bpfTTqlYxrgoVqVKc6Oa8heCOhvJMvQX7HXoVK
uDWsRFlWIsDqjLXEUe4Vc/Mekx1mUP2PIb3pmvApWnP117EDSPsDqu54lyHxJzdVBE65DAvjX7Es
7fMLbyLaUkfAi+jP4GTuQK3fQXVa/PgrrjdQbgO/Of8V93BKObcg/rvYGpc1rOVl3/fvmairazkz
Fx00fI5/QrDe6yvmNLcQVbaKJBKsWIVlbWCO2qrAUe/q5wIncXNA8KRz3U1hmMXZZaW3gxU7HNWG
35OyuLf3Lbc4pnnQ7WpUPs/CQ1GniQsqGAoufjFayI9BVKMJ4FX+c6p1KMRGTEYjXX0ABpBfKstQ
N5bWeYssEx4L69t3oY47NBJYmVpWdpExueclrjjADHqQLcONfKSM0qA81xSkwqTPLrdYVKVYCKZq
sgrGUX2GDO4fmqkCwOrh5ctaL1gCgO6vslckTbmyQ+xBZdOInf5UjPm3vErV59qs2gfEFk+J76Ha
q0chFV0R72TTNLV+kRWRd+sN+2lrurH3RPXUf2l0fO/ng5yJ+UtlMo9XYSsC/EJrZhQTdcLei05B
ZTZvoVkt49FAjtkmUziZXbuWzbaJf8CNHx+dtIuvGWtP0SSARF3TWBcYMKN7yUEpblU5FZOdmuPv
aluifqocssBmEp7bWZU2bkR47nj4yz658fumWrd6UK0tS5sSgNDtoyksdeuDINlnoZde5EYzy3il
lhaGdkae3WJhM6WwlfwAF1ALOOM8WMbkHgzOaqe2FDjvMU8JvBVqL9oC5GExrbtkoDYya/Ckbpse
IkhN24T2I8chZ9e1LTco99XVDe9XmBx4YDg/o9L7pbeD+pZWygQsqQ4uTV47O/TRQ7QWLfOh1+Dv
FkZRvmlREVLfKLufYHmFYbi/jCp6iV6ySjV5Qo3WbdOkNgp1XXot4xxL0/8e7+bOv2LkNjAdaReJ
CH6Vwq/1Bxc8M5QMdVqbAAvO+WRoYCOjn1gSjai6jONR7t03ttDSrRa3sKixd3PnTcA8BNbjvBsZ
1UunUyG+G73JuK7A05ex2+A/42TvffBQaeU6UU1vp8BG22K2OoI2ssJ3XVMUtANVsY9qP3wP4vRr
aLn1hQd3+G7OVfCkfvM9eyA1nD7LQ6ay1g+UDPulHJSwggX5BduDLCzPlJHHxtTDLBKDbbxakamt
0nisL4mmJztNLVPwC4Z1KqMk2QTVoD3ZkMQwq7fUz36yn0iyz0B+pl8UrRYeTPbQYxoSmEa1hO7Y
PJk1T5C01NSThlbtIXMUfzeV6nQpgmxcjRiZvvU9q+Tig3tOejJFQQkgqvsFCS41XgFvTU7+TKVy
W6iQC9mWGyB5EQiHdsKjMf6nR55DDpdjbsfItq6g2Np3n2Ntptdglr7Whj4/DVl5kaFoDoFAEOeo
b7YyJDe9qbcXcgULecw9Lvf0WRP7FmPEbeif8yMNtr2dUE3J06VxfXGCLD/J8eoUKhtPTDVALMPd
ChJbx6mMykOT9y4p+DY4O7VhbMC3xY84WTkrFi7jcz6KhoKxUc7P3AKrIsNfOS28MzM2tSOKLYgY
pLNaiFY18UYGIy1zytuu46PQ7JFNG4/qqANB01hP535bP3d9AhLc9EhWp2q6VdseYcShMPdjWpX7
bM5MRigybia3Sh4LRaaydf/FVPN0aal1+YGPcIBOKKnFDmFS2JwZU+Vx682LqAXAwnXXl0iNebm9
tZ1xIWbAR1cq4YEFOH5vc9MOWm8BX0I5RUnavf0Z1tqgC50BxkweGL+HebXlYVrGMJezybg8mzUP
A9fy72HMQixwAlNyipum2iqJQ3E/HvXn0LKqa8Ad3GoCUS49HVJAhyLBoXIT/dm2Mn2X+wIm/zzY
werlOYPaMw81izRfamDddnKopjbJoVWAa8umaTcYXrqlvuttSkLIBqnPaYCypnBF/Fb4rHraSbc+
mojJMD+/9jWekJIIGu2HknXMuRKEtslVLBzSXNHCr7YsMzI0esJsXcdpeVWU2lzWLVTzKurQaGpT
UocUAb5CIj/nQUveInJ2fpU7v6jPvXpDVH4WqSiWtlKaTwYouU2DjurZimJj346pscM0rXuQZ0Tq
J0OUy0M1uxuCr1XO7JRn15w7vp2xTEHvzGc0O7dYjrNIoQksai/XOP9pFfRXjIpYeQhSUtuT2AWQ
FKPcHDL8ZsZ0naI/hEq3YhTpNWyK/LVsy9e8N/SH0euyV95lDrhRkJGZOyclR+rOMaqD7LXbOkK/
U3Q72UvVo0TdybPw5+RY0rBiU5PrHur2AQxNCf7dSD6dUD2J2YPEslme+J77kZnWLDcatg9uVAPM
7DSP5XkDISwuu0Vt2M3PaeP5SvGzSpJhYRpIYqlF/wm1wz15SvV707T1uE7yxFj81fFX06pqVluQ
I2V8CnO0Q1wsBNPJdE9BQxoa8XUWrZFghV+Gww9mZAgyD/0vlA/fMBQPPtwUnWB4Rf0lSgaxq+Hl
wHVxiktKQXiFzLa1tczRXfJ442ufNy0Eg6OlOejIDQb24jKY44qKsfQYU5kWHs+vKVyEpm+e+rr2
Xjy/ny8UvcGYkWbaudW6agWWF/NgXAKs7WSYyG3MzaB10XHGDPl2Krtw24dAaV/loROr4icEj5b2
PNRq2n7J1CfcJKwn4EX6U7wqEhaeuaEMxnubcvupV6wbhmABJHnA+SFEdECsinjsf6qF9pxRZfzq
dVa90G3LfcPPa1ziuZs+q60arhGePrqpjU5gMKLZGk35fgCJg/KJpuTLpuoOTDUc8Oz0araZbBXh
JKs89rLndN6MVBaoNFxlRPX8k2tPe5WucxBY7lnXcjHh2w19WrW8dAVEqFdXsr8ayQjnHXrFdeud
I/Lyy9IcnEUWqC+xDfvKqvndR8pPG8vLqqVUFpLCQdFMgG3yYraOB9aqTjWOiIn+Zpt8PCfWL7Kl
kkIHef2Cp2r9qKE5fKjyrFr5mS0+xy7/YacivRZurTwgD03RW/RcR/g8zNnIK9Xk+lsatD8E39kn
D5cW70tgAZHRhksUmx9xm+8fckhM69BxQBK7NpaZWl/vKx+6tYfe5Ih3DnY76nTiavnyX6ydV5Pb
urKFfxGrmMOrchxpsu0Xlu09Zs6Zv/5+hGxz9tT2CXXuCwpoNECNRhKJ7tVrKSM/kOiAoP9Wt97G
dEBYwvcW/OXwj9FKSdlFSijtCAB+G0qIzRMdAvICPvSftSwwRKZqbr2iI+pukTpJt2aRN/e+mZ9j
d1AR5dI4+pfJd7mG2YWgs3+1wuK+k/xw3/eBeYTEG0bIqTHii5d/zQq/9hZeR71oFrQ/OnUja/K2
Dwrnk5+53brW5PJoc4C4eLzEZdjwkKXB4LBBdVu/lGPjLTtikVQLFSFM0Y4fLeomsij7lC+a0oxf
lUliFfIUOEWtPOcTNWwy2X714dr9ZtsBzCodBWfcUMKtWcKM4spG9+qYwLVK3W+/e8awLb2CxF2j
PbWp7lClJ917ZrqrdcgWBgvSkSFSl3WNyHSX+PY2gpP8mPVVvzNt6eCOWbpWBuc4xlW7kAl6EIhp
+k0baOYmc5tPvpXWKLzbwaJKh+AbvExX2yist5wvD1TOaMBCg75xpLo+QP16cKhvvsNhEjOnQuEu
HcClR8BAes8P70UDQZlylCJY6SdTJEnQiiW2sSa3o5w7a1DOcpd/6u38Wpgp0fisfKJ8PL5A7Cw/
Z5LyAkuhdaeGeXUejPLahUB58iQMj4HzFspNepIhnXDCfth7FgwowPsz/STduQ2Vir6ZfO5AZWzB
pkPNNA2lwbxMka0HU227u8asKVyXALXpUhisSrnxj6rTnJW6seGsnxCHEzDRd+jxiPBXlPtgpAbo
C4RdNBRjgacXLmLs+NUXHvrTVesOzz3aQpciDp9rJavuCLTyTRo7Mnxd1b7IdhouKLJItmXQ/mWT
CblHJlg7971FaaPuB0ueNrITvXsxCWl8d48uAnDlMfpGWB+PTjGGvRNE+eI2DlSrXwyVGgOqS9t1
3tvFS6GFzRpRyHwrhqZmcvtxFPhlvZH6Nycfll1NGShRNi093roWp9ajq1Ppt5xAFcfI0x9IBUtL
v0OE0HcOaTVciyE0LnYCqrWr17qj/cW5rljIYf2t0432OtYJaacMms8y+DyWfA9DSV0OTVj96PTH
zrZg+Yl851SQZlrAQtWu+ojimSZEijyQGneHUBwBJ77O1wQmz2s69UhDXxM1LijixCQm24xCqa7j
t1IMZVVP7iSl/BaB6snQ/XoqI7nlHgQtlBhagTeeB5tgGfe5JzCf3UPSZEvKIMynPJOTRQBMgMR5
/15bbZyGcaRx1/XNr/8krSY8xITD7WGvDVz9t4KbBVP2EMQ/Cje3D30B96PdoG9D1U2yC3QqrKjP
pDK5hJuMI/ew0XKtuIx2aVFsKTfEcLyrUxfZLuNR/Zja5OV8vv477iEk5zKoFCA8HC+QMmdrNwjk
h2aMrGWsd/JTHt+XJQ+gk1zvfduG4a7VUYQPPae+DMGUfHHi8rPqpme54JsexT1q68CZiHJpS9NC
cl1rDH3XuKO8AyuNknmmxmvFsIq9YrIb4O7pltEVZKZ5LqVgea3Kpflm58mjMiATVGWyfO00ad0Z
Yf6DU96dz2/hZ6/lFXZ+lEHRFDS7cqjvbL5K20i1u21v2MNVtmxvBQe0+iqToFTNJPyRmmcyWUDH
+TJfzb62Pls+PKdFq1QPJJiaTRHXGViXEmw0YSyeuaprVunNMq2s6FuR9Us/K+M32S8RQUiD+NkE
GrhpoT45jqMGS4sBltd3OoWc/nBWa91+sh1H4Sd7Q5Sr+Br4BuWdtlwcXL2zwBN2b4oX8UNpW0Dx
jcoECN+ER6iIwzWRm+Euccx80RrGt1DJvSdKEYedAnHqFtJT55kzOlSRqfcdGgsAhGkyPAyJ3lH2
U8qbMm2bV3hRD8IjMOuRqjXic2pXZdumr3ay5cV7OCHMvUL+4cT/MiL1V5sXqCecVQCR/7rpCboP
ajCcUsK+iz5w3CdD1wkHlf1hwp50GgzBRQ9asK/jcwBQj4qasl6XBjLVHu/lykT/cs/NRXppwtFf
2K1N+nuarRobxRlDf5LliYvUzXgoqrmRlkAqNL3t9k1D9Hq0lfSzE1tvHUjTa+GE+jXT/L8Qa08p
gHYWOTjqJXV8MCw4srlHRGrY9m2UPnjqFLnOmuq7CXlWEjTKG6ect0IOrOcC6qe1okSf7aHMV+Q9
nWsyNWCWYVIld7RzTUmV4PeolNVYglny3dK5CkfHMYHmhySxZ1su9SbRX35Ypl2EW0xc6Wrf9r5t
FpuI6zSXvu0INkuev7azPD1LXoUAwRhD/NRq8QnUxRcLwOQ50Ix15lePUFAHS3VUT2PlHPWEOK7l
2Mo5R9R9OQ6+sjLqut85caXu0SEZLvnUBLt0IOQCyiDY5Z4TrHSzUV/NAT79su9/UAw3+h0ndmit
nkvi7YuqdrJ1B0ESP5exNx7IICx9XTIQisq1nTwAYosLUyFW41k7N5LSJR95vq9K/Ml3VGhgbERg
NDkfTiPFqstEIx0dmlq/6oyICL08WJTUNU27iOrmEbKgZCdsc0NV2C+Xyla7dWd12oKnkbNOquDV
rjrCMJYevExslKs2MbRr5PjOxqc4202MLRmp8USBUbrzDBRvOrWA8Seoz12pJY8wKvBcjcoe2Cu9
3wubkgB9gV0WOKhkXzkKWG+KShhqnOTI7AdP4ykZtYmvsiQNB1/PxgN4bN4dlwxGQFH/qQF7xINg
9EmqSDt0FOGuWwiYd0nR2/cy8p6ypbYcelCap+6VWGnAGccPmmXsJcEJzHC6D0YCFjYwj1VhjepK
8x0XcpfuwSMa7hgmKfwxlMxzDULRpV7tXsq87J5n6alaGtmI0eSpyQO9+2wiBIAcuc9DXlyXz6h8
EUSP9Cc+PyYYnSUM7+nVbiZd4ebZohj5SuQzuTUFeelVAUPYepi8xERYVO5dnX8XA4RO5TUJ02hl
WeV4hWHKWWhK3ZNl0cbrzSYb5laNbR38Ky5igtOCfjGASE6WvAujpWwg4F5LTXnqHas4NU38sxdD
tQBDNzSMkF4DUhY+ty6/RHyuYrndxNwJz6WB/K8kG/k2URz3LBo+Bs6+qS3i9+l4NkqTG0AS3teF
FPH152eRJ1gLRVgYuhE2oYSkNKx7YavtjEBjBW1paKsckyqXJB1RXVB/21FO01VWDHcNdEBXGWaD
peb63r3Pq94SmovJFnaw5nvj1QZMdOJLV3XKCl5Bndu0qx+dXE22dah/bv02OvvtXwTBy7u4GfKN
Y7uwxQQoEFUupJuiB6cyNDmiOze1ddcX/UDoFPmR3pRNhCYs+Kql+LMLK8oXA3mLhaFL9Qu/98qy
Dl3vsbBLlNrC0r2YMh+KIIK0J4iOZoM2r9oY3FqmoWg6SD2ognSyPluIKbUnbp12K6mL1atWPQSC
nEk2Y+R5eINv3E0y4bg9VWGkL0aKSjj1qlOoDwE3QbAkmsJXeCzwzWajeLJ2I3Aq6wYx0l6FX2ii
cBJ+HbpW8EWbpyiDRyAPvXjVWIp+qAPq9R3AXE+Kb1YPHKcXcp9kTzA/roFJSvfTg7rbVMqrFjvF
qUwC9zY08iRZhkMXbiBwQWMlbXtpjXiptI2B6T5Uevad0gkwYmnXHfiuBYuOTNW9kUXg5Zx43BqO
C+CqlF58tK0euiFZ6k1ZPXnDUD5liX3NIRO+yz2pfHK0zli2w9DwC8vQthV3S4oiXLm1e2dkeXdu
88G9SxFbh58zfPWSsNwHsp9TuOFFr2ZEbJI4ZLATsxF11GDkSZWJWVdCuCqNpEfZ1uUH7h87Ye6t
Nj3FfgayiYMmAMnRh7yBDKahVfGKegjz2YgjCLxVuMOpqDKfk4rYN0AzeWVPQ2OQlW2ecXuXIst4
TqhSAhKqxGuxVnVabwvDd7O+rW1ADnO312D4xZknvGqTja4HTxpbRW0fQNpO/ZcYqohUrmHmlzfC
Oe3ApOvQjt5mZS9KCd34+fa2tu/dFYQ/8lY4axRTrErfdm+zsVk1K4sy+51wloMO0FM7pWHFdUdf
Wup1HW3Bje4My2kvrTdYmyQY85MdHTMidE+ofbWK3D1NlTRPSdm/kJ9zzhnMAjsYHmDX1/ru0tTx
npJ252hpEmwswlYrX4uRyqybqdW66E4HqeDKuRpAXZrqR7IjB7tDbVr4p2UQrzg/B8iXo25ipR2P
eAF5YjmMEagjd5Eo/fc0N9qvee6ryIRrxoW69HAXwBtVkw67Nkb03MhIhZlOqh6IqbfL0Om915LQ
8UaD52AjZpUK2Y+6iFEXmWYzHUhflbVXL7C1l+ZrVSTeTvUzSMs7wnZhYparSirKLchl7lu2Nw4H
B5kKYx0a1q9uPHV1JSnU5TuHd109UfJNNFV7ecaDO3Tei8mfR9HysJKgAXrR+LTduzFCRNNIMjr9
EnrDgxiFY5rdFaDzxAiMlXHSUOhZBBNj+lhC8mT3PXzn064IdGqbiV1rFZqSdhlc+WejS3tLoiBw
NvPAnx9iFzDl5DTbYx3ORX8IzOWHicwL5UXhJsN2dhYuxCM465hwzf++nNtyYDRKRXlGmGBDfffw
2R5NdzXWTncalFQ+yyrhrkYFOBhyRvYHyCaCSVFINMUkKyR6sWZMPBgIw44WikLCpvzuxdmUZG6R
p/0wIZzFLKy9iH5MO4tlaP568ChAZLEeAVHfdq2ILQN7IinVLEAyr6JhTA9ZFfxsqA1MD0S+04Po
zROz3zzxwe8/cJm3B24G4b3Yf14nhrPPfKX/wOXDVvPaP77KP15tfgWzy4ftK0/69fL/eKV5m9nl
wzazy3/3fvxxm399JbFMvB9KO6Dv6AcPwjS/jHn4x0v80WWe+PCW//dbzX/Gh63+6ZV+cPmnq32w
/T++0j9u9a9fqe35JU+HWoZo78CjXTB9DUXzL8bvpqLKZ1VKjvC26jZu9Ch7P74teLfsH68gjGKr
2y7/zn++6vyq5Q4VmvU8836nf7ffv7s+hxmO3p0e8nQ+X/G268f34b31f73u7Yrv/xJx9XoYr0bR
tZv5r51f1QfbPPz4Qv+4REy8e+nzFmImnv7lH2xi4j+w/Qcu//1WtlNCnVtqXwfJCI6N1E4MiYDN
jvHvRsxEw1AcVO0qzMIiepVYMPuabhkexXRJAmnvxMiyaZ33kGmNvvQqg9qq2pDusyCGQK3unzgF
Q2Q7jeKcSsIWfMs0L9aMgW4eyL7/EPPC7sITtRlLGLGETTRVD1uGqQMCqyHbP0EXfYHUI74UthTv
O9tB8Lmjztc2o1sDQ2V8zlMYSCcvLYpQkhOzgSUBZ/Pk080mptVIf0OOjoCI1UAtI7bK/Z4651yV
1zdHF1bJVWUENjzJBvUl2YjEDid7cJiIqW78CC1XG74bg/r5rrjoBA3I24dU90zDIbCKS6HExUVR
Gm3r6QXQdbG61aph5xYgG96ttnoHYHLafIZckB3FwsrMkSUy6vt5L7G132kVQU3veNsvSIrmFKYx
tLy/Linc0r7rzyoPFjc3feSIZqk7Ry57ipjRC/ImhfqbWD30yJSovxOub2Tqr8ah2xr8346Acr2T
X01a9kLwXhjF8nm6ACfiSI5+SLoGVIWdFxSdpjB9ZNY+Lyz/NnCUwAENM9lz4LgQXBG8uq0QxnmZ
ZI3RkqRHvX635uZZDeW6i5P0+HHhqAz+vgml+w97iaGRmWci3cZeqQy06mOE1ka58+6CJvHuRA+w
l4dua+ltXSCz5LWZnSeEX+eM0XmksnRynVfeNtLaB9uOYuKmgX4QzUjo7IAysn4QPQTThn0iJQsx
mfx2E0NX172UghNWZBRHIzYrLVpHBl6G2pgP8VhTqHetJCl3wtoiJrcGU6stxcRtdnIXvW6UCXmr
3kn4zh5knMyNlEPpAV7jp+88Gyn+IyJDKgHbv01qY6bvdNX+OttN8IQqfFppRpbHlbdiZr6Yg4Yh
qLoOCpPpVf9+XbdhSqkepYb2WrwIw/JU3pEygWHLdg+iMbIMxfpbO1u7yMSaURNCtHDyTUC2IHw9
oHw3xp30bgO9yAkYxF0s3Ta8LXq3YdnD9SrB0LBSYUY/6lMThnlzFEPRm5sPNur0oI3lILacJ/6r
DeZlt2uovbPJoLZLOfiU/SnhiIgCsppcfdlPr6GRcroKEZQQE8TbIjSoEanN4EiHl9Y+UAqAOKUY
gz39abQM/wmhBXkj7KDHnMO8YvYthbCl2EasnX0+DHOvpxrDqfejHH2WmpRMRm7A5KaH0WMAQG1v
WwQNZD5hr0Wr7YQHBVwOZ27Hv1oTjD3NqK7LzbgEUmVB4T/BSdoJTtIMgHryMTdJPU5dYaynGdGb
fcSSqt9YPfJNs6sw/9MwEBCVeadYHu/cth7uR8e46nXSPRUcuA+5rpbroYzTr55ukFICYEXobIDk
bUpByZH7qTAArkYF9GthXbsLqR72AmwsUMiiqSvbXRqGk6xnm4Atp1TVrRPwW0sxcYMnu44bbjWb
j/470LNXt9Ee5sVvN8eGKu4qgDEXgSv34BSOc+DkqqcL0RUNXOwGEIIKTfubtaQKui9UY6PNnpCd
ushwTj7kjZCJnRqx3C7qAIAlYYHcrHoYQ1MI1eXRq5HNCaq7Mof3WfREkw8J1bapDqrDrX5ORL97
sQfIASZnfSucZU1DDjry4UStrerSp/FL6DoW5MMxkFMpHtAN+WULSWVdxIQ/9f5kT/r0Jf69R9Q+
EbbMT7WTR2e4/6NzU1qryiH0CanXT5OYHItuBE9SKfkeEtqTPNpDtxA+VQeCmrwnyvCpE1EfOO2V
tHUVbEU3bow3O1Cz7TubuFT4I4cX/CT6EiHTvtcSiO5055BMTW8qMFLOY9FDJxhdErPafbRLrXP4
J1tv+O5BQvQJTffJ57arsIqxWCOadqD0ZClmimKQd2SVW8NUrrru5y818WZfBshuxr7+TNSjNpv8
xfNSGQX1Dly/nL0oSMhfjM58FCvC3I7PZc5DY64TrTUbfmh0Sq6Pfuq7R9FLuvzL4NnmRoy6oXCP
XgUkmZv7L5fwd2+2dcBMUcNxUZ+YZueJ22Kxj9jxw+VqqnVWaZ1MnPh/Wzc7/1wbyKhQWMFG9oNs
W4y6dy/JJSz0hRN/Inr32eh15Qfi2o6hk/q1vfAxtqL6s9NGpHTC1n/wQ5vfTCOUjmZtxscP+zSQ
fh39roTvhg/xSZEra99JOfEnaAcWNeI5pwB5ieHcwAq4aUOgl2ARzPI1jCRnHcPWtbAIlJMwTaI1
vGPNqZkaknXvm9kmXBRZWUelLe1nu1gwD4WbsKW5Zu7GyEGr7W9bGvn4/grzei0kHVEnydU1DAqh
YsQdLFjJt2IYy3ly5yTxHQDbKF82KWoWno/alq/V8Hz1KHApWtAvINXqSJz/rcnQ60Xv1YDbG04m
psJOgcdadHMvQQW2IKz2zugWmbnWuhCUm1M1m0CJlKnkwH8UTaNDIIHW/b0YeQUEOLNHN7l1eATW
+MuDpybwjwry3kqRVivSjt65FCRJRR3z2O5m/VoYoc70z4MgRIonJ2H8s8+8ZvapJtolMRGGmreT
werBIJRrz3CFRK6SP7cVSnS/Br9mCqmQNinVURTDTL97mpetQ6gcluJncP5VzAaYcf1pYrbdfken
CX1wCaRPP6uimbeaJ+Zl81azc4ZgE/HaJOV3vR4fqfXvFzYZ98MYoRejJpZHrpWSothym2JZwVXi
N+pDP01CjGEvGwVktvDtJdM4BtWkd5tpbUFaJTjapRpcxGyQ8x9JE2jMxdAiM3+ne/0kJCQ/lsO6
pT6mAkkHZGGSO7czbeU2pr9PEbo4JRYsXJyJ8mgluhCLD9XCzkB2UoZabuoh7atFock/XW/z81LR
64KJg2HgrCKGRNmpZuoB4UVS9mBTbXzn1pryNJD0XGqRpe9BTSlPfmnZsN17LorTOVRhst4tzSn7
aiD5uje04nsxyjbH1ckGptEDBNaU+3HKw4pG9xR9H9T1dzFqppyt8A0o3flH32nPebnoiX2VTCr3
sHTFxz7qCurXeZ5SeB8ueglgRthahWrN2nGd7Vhk0l1One56qFvU5novX/ZVohxG0cQVAKdskhNc
CMO7qWk+g+vj4CXtz55weeetRcGnNJPLHeid8qDKEEv+VhsUkoNimAXZkbSIfxSmWqgSVgmpM1NO
Jwr+X/qEwrk0qZyTehXoMZKF71b0Sn40TMs73jYQM/MuYwrd9er3yxjaikT56MVLI8jfSKXmj2Sg
ikdJir+Q629P+jRSZKPfAZlEymryyAu1eMyCZgX1+XgV/koxIkTcUyIlJiXDrO7VmtD9tFwsct1Y
AXCE1vftAnacnJPUoLZfy/NlR6hkYUZOdhTOoAjGvTpQKSSuj0KEvB9s0pIQV1ut9tpUpXa2JOCx
Ymh5kCqPNVU5Ylg4VrWQ9cg6p54kv/5c07aKdpYSeMbdwtFe5zU8xIZXVUXtz4fTMrDibwkYnEs2
NaQwlYuvJsa6n9RLZ5uYSPQMnYQIlR8xFI1w8fXgsQedeJhNokfNaG8SnJn3IXdoH9wUyt/fl7t5
qtSau70D1nV6CaLpLR0G9dTfdq5UHw3OnjlsA2p9VPtyZ3besLOVuoaeFlOsmhpVK2IsusJ6WyOW
mxVJRKC4RbX2R/DPTZ39w4JMpuYzCqSd0nCEEE3cei6oq2lcyZJ6M1Lu8nN6dvxgG6cVjdk4PxeL
aV2L1a0CLv/j1kbs2Anann/bNqf0ZacN8DfCCxKvIhRnPimN03Gn1RHpNL3sk2I/Q4psvUB0Vp6r
EMlAq4/TT6k75Gvbo7ycIzZEz6W8sDJZWTkTMh8p6PRoTMhN0RO2ESA6sOJpRjTZ754YQpPGtGPE
0PJ004036/Yyz8wneKmbq+In7VVVDHfVdSjezDZTLrxzlbtbYeoouoRldqJ01Qa73wujaEKIIbYm
gI6J57q5zo35GNZudgWdaXFUNCjizKrSAXDPBYvQlM+JAZqNEtNVCL3mLidb/dJUvENVaCA5PCkx
U/9LdbXb1Ed9GnY1CFYqhN2TmDVt/2s3OMOdWAoC9pKUanEVc7aebxvdjB/EXCDVCxA48ZPiKM5z
h/wwDC+OKT0FMOVdAWxWx8wFkTqNEqgNbr3GiREhUNpqLyZ6wyuvTmk3O5i0eB6ZnOeJxpf2sqI3
CF7gJnzBsXmbxgOYMvuK3RGRKyLfv62+zfklcAxJU9aS57kbp/PhIYi97CIa2UAaaqwR0BVDBI1/
TlR5BTWNLHub2TmdZpGc6FZ+lEM993uXqFeyi+erzrprcgSCfk+IFUZH1C6ULMiYdGljwrS95zrm
PlVQjZl4KeVJag9ZLrSCBa3lPJ6nES6E8FKMh7oudpVO8bIfjduM/D8sT157dTWVz9vU06JziAbg
hZzyT0voZt0U9eEfJBymiTavSyoYAJMSLV67UkydfujAEwgB7b5zaus6TA1VuagAl0THYiWwrn5i
WFdDca1t3UfWYrbpiqScqHA6CpNYKnyhsVnUqeqDUWQ3Mal4XnC7zGybL+O0VBy3cNMcHd9q9xRm
U5we5+OrySP3KtEb4pHT0IaNirJ9/b5vpeox0q2tJ6sjWJPWO8YgTJeBGOpWtI4br9qJ2aDov4bu
lKoHnfNc8OkVXnCrQHzPgRDRCrYuKiXdQMsRbMVwDAtQlIrvnMVQKUF8SulrqvnNHXeq+LYIfRaY
h2FqWAuvXDOkRVmC5xfD1IKwU0VwWy/42Jp5htICdED7KrfSLT+62iPJBn7JIRL4KzCh34YQ/xsc
gf3SQur78sFXhycALRZ80xiVdx4fVxTvOqtaHrVjOzWiJ5oAKaqjVfhuAQc6MxJwq0WrRfVaDKOy
etCcOnztotoJn/K0qV9zuXlTmmBjW0Vxn3ey+kRZOvDIsuJJMfC1px60x8ozOncrZgOd8z6qJRoA
DJwHlL+PkQtMKpqcS2KIV0rAD2JSrA+L77HNaUhY/Dz87JUSDNeTt5RD7D9CLC8bhryK+ao9iIbi
K9nwHzqjzR8o5hyJJcmQXY5uFC/tmONqqusQo/72r9tsq/mGcada6pubIEjWd0p86TJ+KXmchB0f
NOKlmRox0aepuff65Lk2i1+maUGa2vm5NMPlzb8xvUPoj+dGTmUwLJDPi97c/JNtSIx/5zcvC0M+
/5lU9ys99iKw0i6MO4NOxfBUc6pWvgpjEI3otTl5koUYf5gGCxrs/MA9CfttB7Hkg99se+eTw9Wx
4fvwpsiFykMGF353pXmJ6H18NalObKjnsW7xR0ex47y38NN8yVgX/KrA1I1GwLKzYZXmUxvlG2Pi
lhZjqE0CwMMAGmdb12toGL0bTwsbYRRr5qa0rfCQ5510D3DQeGyr9LuUGd1JjAi5qhvOZsaq5XPz
iHDILoiy/pQ2toJKDpUagxmq6Jum6kXYRNOmBiSXtpqtxTCXRrC7RTvuidny+W9K/wU0dECFmtKg
FZilG90ZmnMUVQ51KoF3kCbmVzYlcA1AyB9LDwy6519Ez1C522RKAzvy3ydQGSN67Bqvwm6OSQgN
xeSixD+qjkSS2CPJbB9yiF7lZ04yUZClNvS2sfAtBxIG7vcYYZJjUsfZ0erD+0A3km342yTshVn6
+eJjt6eiHStv9G21mH/n9Hs3Yfvzlrnr/Nq9zr0tICd7rXROeq7ioIVogUqDnBqTRWC2/lsKzJMi
oh/8Zz5pcGO9jkpWr1zFji9ZBpMg5H7qbjAL5WLyjLYy2yZfUrrvkHyox5OvA8/elD6lRFZl9at3
RtEVjeYBUG9rzQWuBWYbbLc6nubpAYr7ZtG4vE3oJn+dJwLoYdFYQ/NSTrIH7rb8HENHKkZUSujH
Khs/i5FoulyfPjRduVarIXsQNjmACKYcbb7cmFxEs0nVBmsxp08m6E/U7ShpzXK2JUltL4YWsPq8
UR99cxW0y2+7Ug52oEwuXIg9hC114JZ14z7cCBsPR8GyUIN6B8/IJcsHJD6QWXpoHbM/w5t5DqcR
ZfLFwwAL/wbStHElhqIhhv8GUD4kOolbXBnOxSXjLRYJU0219RZmg3ZZQgxNnXA/gCRzkWbsc/US
g47X8zG4q6eRsKu+qR95djiIkS2POihFdSi2FpJbC2G8NZWsXlwVqTCtgWlO2PxO1u70IVxUSRmu
TUcq7oLcIDsLNe8uthTtjr/bBvBsKc+tSQJFbnX/ryFXlglkKBRzt/oh1YPsq19QuGrDSgXZkSSt
o7GwTjoMJQenkvWtRVDk2lIPuYKCRX41suAbGa7yhxVuUdTwNvzOlFuL6rlr46jmMis8bGbTOIuM
Z/NTUzsHMWtKEYz38cBHHK1RcyeDhdzHSNysNLU0T5TNv0Gp4FNAoSDpPZnmZraZcLTvMrmh3hwP
YZf6IW/hsv61jNrN/2W7f7qqsE2vkHOXuvZAypdT+rKemmbKvIqGYqNVCOD3NJuEh6cOyqZRZf6h
k6+wifViSCHoA3h3Yy9G875UyaRwgWwzyqUODbDySWY5eSramGJR6wtU9s6lIsM2VGmxy1Q5uEu7
mupfQzPviQahPOW4kCuhQ7pAFsP40hvNYxfxCZb6aml05Dg55R9v/KrvqFZFd3ASdV0WOqUyE7Oq
qhk0ojc1wmWc2FmbKWodjMmPUc2HC79o0Fz3fvuNYpVDQVnlqwe50Zb68nZXBG54qGr5m8FnbJfa
FvQ7mZW99BQgbR17HNZiWPV1u0aoKd2KoTt24Uo2tHAvho46kV8hdHEc+Kl88WCyotwI6q1ClqUz
+s/gmlPo1wrZVp97Jf05LKd4qxg6keNCRdb+nBXD5Jrr68GT39pxdGB+NWVUh2IdrG+dRqCjO04w
poJiCX/MKpFa+SxGokn8ZCKyUN/CTkuTdW/tVZNAP2EDjXIYWbv1pod1CmOKjiQQhWZiQldT/TbL
V02nRGnyjktDXedqB/fs72mnMLR8JXa8bUtl7WJIXWldIxWzbOM2OxhRgk4gcrGrEfz5N9mAhEF1
vkhjZ6xHxQ8OTWmnj1qkfUPEM9nmngdOp/Gys2hst69PnX0Rg6EqimY1T2qSpyyNEomlvim6HYSG
L25aUEzolOrCUS3prp7kPMgGeJc0hm3JULR39rxIPX3R2ZBPBnVD3AA3sQoG2nY/tihdkr4IPzcq
HJWmYX+tO48bXZTDE99Sl9F0dQtnROZ8hSboq5K35aOuDdGBRyVlDcVz9zXi8TjWnK86kToytbkM
FlZVHvTRfhPrOAdw+6bs5L6n4pF8RKNz3w2MGyWZ3D/qiql8oaIU7U4gIntxdBRNwlHIt3JuU9Np
UjRBQdmnXBcIhKeWDdNwPlrn3DFX4hBqh5NcW+otFbeWL1UUypescj+XgafsxUg0YjKM3EVHbdx5
tmuqqp+aXBsLpCrlynkxR208m24wLFoZUcERkrm1o/b2VgwTyXhG1XmJGiuaGBNtja6EPu+a6p9E
Lxr9pFqIrufZUbWYp2S75tBSKiDDWfLO8WcX2b+FXpsObI5jfwqnxiMKk65KrftkZWazFROob7lI
nwTZq6mnVBzmpV/xv+5AD4muP9HuhJOoxXTDOd2aicnnNr45NaTcFLS+IMSaMNMCFV3B56Zw/PQt
NEbhpZYIFaPnOqq7etLuqYDLc1cPtV2dqOqz3Lo/Z6G+Cw9DhzIczwn2glo679toRdsy1PUfMOzv
q7AhyAdJA8dHd29WVnYVgfxYLcaF7KX+UQw9xffXhQw1mR1Zz1U/oo8UjV9M1843cd0TfPw/ws5r
uXFkW9OvsmNfD2LgzcTsuSApOlGUV0l1gyjX8DaBhHn6+ZCsLlb36TnTF2ikJYsUE5lr/Sbw2vel
vmrM6TOUWWRZ+RMmvbNuQEgdK31M3m0/Q8w4EC/9hApkkcgfqtovhnhXW+PKKfYuZ7Qjyt0oNS93
9l+LkzYOi30hzZfbS/cYuJXd8OC8jvnbPJfeBvYC5eo6ZxR4jx48iF1besNJi6oBw3usrJzBuO/x
Mrcx86VOtWb6OJzUpWrLF22MvF0mUje8U3VIg4ChMet2pUYAMkkITy+zNuWc7Q3yPzXmr3h9w0mq
82Gb/SJz8QV680q1Okn6UQm938+dYcJqWEYkcUcmqHYTWHq/OioWGJI+7snpvnCMzTKkLSUbmppN
SNuRxNhpbeZua/TMULs2DX0TRd0fdU0oX8sbfALhvcCs+NPsnX8rtu/98LNBGcBf6haFjL81+KUH
+fU6jeqtXOIvxvF/nf+fprnWXezjf40oHZRV+O3ybpLl3SSLPbTqfX2vTmw+RXZprQxNNBtiDNUD
DmPlg7fcgS+AwOTeqxp1mWNc5NrB9X7rGuTdxHlofxnya4axmQqWsbC/USPV1Lavy/NELEtV2YWM
cbxwbMLISZxu59SJgpXBc/Wu9ocbQxXVuKLOK9KZur3VI2jj0Pxkf0pAhF7fmXp1+L4eC/4sd9eG
oOvlrSDoeHkbtr6YgGkbjJy9x4KwUx8QKDWdxn/MRWDfgXs5qjZ9qaoGD6EOa2J3tBRVQ1f3w01r
BMHGTNmHrznBhStB++IG7V368KXeu4j3nNQsrAr9I24213awf90BVZc7z8/2ftI7586pcp6vBSlQ
Q+hAdFA2OKez7ZzVnR+11iHquudLPzUkGvLvZVjO+4L/LALfjPD4Sew7YSUrd5lV9btOteBCJ6+u
jpeXNNDKSGBlbYYl2zjIPoKCV9d7VcTrHCNgByqSKvoFUh9t/4xhgH+Lv4R3ufytqBpUnQzSZFtP
cYryINg/Kx3yFf427SMec+1jkpLzsmsTxtcwtXzMXOCZ/F6nOvMU7Db5gFqHKqp+amyXsvewCTBf
xv5tPiHiblcLuNgGrue3diV/XoLeux3YNECBR2kJMtWfDYtleYMRAnKcTiqqdot2OZoTyAw2RhNt
1Ay/3appVW/VEqIgwg8Na6RZxzwK800sMesCT/guDU5QpgmyDQ5u6fVQ6JtLGRaqf7r0moIIBQs3
/vpbi6MGVct4VM85fsMTZBues1+x21C7nWEVsr/i4mS1hg0zWT8EfUzjmI11ckrguaI+bx3TIt9G
xDj3qQetaq4b50jO1t1H9vCkWQMsa1SRV9Ysuy0HqOlzRhQB/un0bkZoIvAX0m3bXF7qS7edL/VD
Yf5Wr/rPwEku/e281+5wVUSSZUQ+aWiac7u46+YZx+OunpLjvHjvDh7WAgYGeluxmO1aHFz2/KLi
jWqNkGY9hW7GA2oZ25ST+6Bryb5f+mJ94B/9KHxDwnR+FK60VqJFtQctuBWK3dYXy+ixx4hkgpy5
DcXVFOYqT4PsLJM6f8Zx6b5BTfwDmFW5dSOhIbAW1B8BTGbiRzVkPzzaSfjjmljcQdFs75CuxkCo
wQRo8NtLVeTGCBSRyW/vjFYjllYAz1adVR/VoIrqUnvw2MMIR54oXjRfrh3VnbZIOlfDt+v0qlpN
cq0b4uRz733kYzVvW0tExraZXUiLGse1DUakzZp1VLCNWpqcNGtOY2+xihdBmm8JIBWr/zIKLFV6
tAJrc5lEzXfpZGfyk6FZ7T610uR8vbgVKOphWl9rkEdKzuhY4pUwJ84LIcnooOquXdSdqP15HRqG
trk2GJPPMKKm0c6RBbzD5cUuleq2akF2oN60sXL793dheYTi+rr/4rfZcIzCSR4D3ft5UXWqqBqu
xd+6pI2Wr34r/5pGm0N7HWKrhaERE14H/z/n8pZ+WlfHezybD0h7zLtk9OJVu0hodSj7IwXg15ta
C6zbMg6Q3lJSWxmiUXcZ+Z315CQEe8N20nG5ZIxe8aVMs3mruiA/kKCshAFTFNXOfsw9j91jq30M
g3GAOYcatx6PJL8W7fKlvpmbH1aGUkeSxua57uyjiPvtoMljKpzqa1z4gqekpb0mqd1sRqEND67u
JDsPbY1bH+uJdZ9PNdZ2JuL3XfelEF76atWa91BBJC6Re3sNyce8VNFRNakL0g9AmnWBbyC92Vc8
CmGv8Nz91uAV/JJhbotzhbZWJQczoxdv5EfmZ/1mYq+98ayVqyXZcxT38jkbi3TjF2G3ywtXPutV
ld6xAr6pRnUZo/Czz27xpErIcXg7YcPdTHXCQmsm85fJAi/+Odks8n5HIPhu6jsSfnPFHmYR8ZEo
ZIM5WYoon9x4nblrctSAkkQbeAj/6cSjjHGMXCDs7IAvvTY0ov6CzYuHxDJRAK2IyTKN2YNCWoEy
vG+6IntQIKylTSwl1Ral6b3Qc301dew6PKerSRdm+gqsfv3kVXb1xF4askQ5lztVVA1WBU84Tb2z
qhKObE9m571c+i+DIm2xS4049OSTTPP1YHdf0yDqb1UXMhn+fTe76+sAQ+/WOovkSRj2KvPYBGd1
Ih2kgvPwEBTafdpGGoclgJ9nLMvkuRgE+X89h7QSIuW5szw4C3gUtbswNCw+xFCsGycmRbY8THMz
Q9s4xfZnKamLaqyWHtdu/33dJHHhGwXk3ky7qVwfdULO1D5yIzdTWvi34xg393iUNGtcWotv//8e
BXOMf52jNxo8Sawq2jdZ3j2LSXsPeY+naim1ZR/v52E01ppmi2erGrvnLH837Tx7UjUOHiM4GTrD
VrUlU+Cd7RGdpEh0j3lqAmtu7DNnU5y5Cym/DjyyY0dL3zsvsLYisJJDlenuuWcxcAc/vG15zLXQ
dbkd50C78WsAkLi++8hhzpgtzZ35OiG9dCma0jVfexl6vxWvrarzP40tif3t0bwtZrM7qUugo3zA
Q7dCyvHPOnWn9yheEAoOyYKUC8BzKrDV1VGW3Fwq+wVNmvbevnCt+TjXqGMrUfYeBySeSd6LNGZt
P8keqH5pJh96Y60R/Yy/ApwEDpb4r6aXYpFYg8HJJMKuVnJ2Bs08ZyjIQG7iZ3Iqovrm0uimnXdw
I/1TDKWBVE/4VgmWiMCd+53EwGZTBbP10sS2uCX9IVeqaCIO/pCIDJOeVuvXlvXJMOv+WbW1CCxk
WhOfVcmop3rtn+eEpfwBDRz/dsq0bA0AAHuRyZ3uZDNba+yW4q+e5W3ZKTmfZFejKmKikOVOWvxW
L4ZgSwc1MluMSdoRRSc1kq118nVunG05ec6nYRjqncxu4gjp7xnEcPs9afA5nDpDe3Pl8LV12uxe
lXTzTfSd/gqkrn8kuXaX5xXO331IJtPMo7UqmuVQ7IACuzfg9N4L+PGHpnXLGZS9Nu9rUNdmTmhI
Xy5OPKI59etuLFDK4DAwbFWDuhh17l76eQh+3CIatr6OzwVJFOyPeoECRBhvvRIXrdHvORm3U3YO
et1kxcyNJ5Sah3VWC58PfY5Wwmtt5LiscV37UXXr9k3jX26LsK5uDd8hBO3VKDJq33oLdW4CbhVW
QyMw8ImnVGUN2OL03fBshotneGGn3/IwXBN67P8oUvlgI0b1MU/8YGyrqR+6IKv3cnCJERqFebbS
Rt/EBgl7NLu/qEGTf6hRIfrhOUOxivWyfS0lRuutF8pVG+EATn5QoijKb05MdrvvMrd/ISaxeI2B
bVetbRVHJHnsb6rRq6LgmQ9GNakLdudv+HcHd6pkucJfW/4A4myZGunif5xLNTba7P91rgTDE9sy
gjt7GazmSs2XKC/sjQq7SafPcTdKup/xut/KctT8ddGjOCSWvXVnov0xowezRyvCecmN1Ns2ssxu
umWvLdMW6VuNFVguRX205jNRa/K+lDSjNp/H7FENVJN5Tn3AwWPgmUc7BkENbK0iuFVz6db4z68U
vdZRwqPHisLLJTI7B+honCXbXop+pVoC2fxsVsVLH70QxgGcx+E6OK05WUToB62MyWIZbcG43Zou
3mbAWMkF5qyvS1W4yJ7rsTEl2DJxe+ldJIBrNSM9zkjk6b7x4egxMOOuD7dDVE2frRntqT+r+wal
XVWte/9Y/ZfeapJyien9pbeqjtP0e1ChbTzqvtxzcnJ2GWr0L/YUfZNuO31DJORJQ4DozTZTB3KV
o8PcbDn+9PO8Uj2QWdwOMoDNGcY1gPb+k5Ua49oiA3/HbhLlVV3rqjtV7sGND4suVDB8Y2uNbVdl
/1FG9RlfGf9jMFvcjhqi2h7x1F2Lzs7RE712kjIwb+ZqEC8Imw/oyonxW9Vay8Jj/0FgaIfq8Kov
g/lFAmwB26GD8Vo+NacF7vEP9Xio3XV2rb9EPlqwg+P87J9gFHXtf61f+sulf+jRX82vPtC/9r++
bsQ8f+uv3s9f+//D/Or9t8v796bqZiSB8mIFzo/Y6odvPSrQc5bjD+OvYNIlCP475Z6QgfkN//Tv
Y2p7R0RuJRtOx9mjHpRuQz+cPqPXhhRbq33yTDSPm6Ue8+LpM4o8a/tXfQnR7lK/9J99W+6JnnSr
AsOVW2FnbbvKC829bQbLw8BDmhvVoi6q4VpUd62wGPK35irtj308jvtr/WQMDpGyWH/G1hldpiIz
P2opXn2yqn+gt1toHnpj/TzsRzxq1iMyLNu8Dlqk/bjgp9WeVFHdqYs2kC6P7E6ghMIjSYOiVc/d
nbpkddDdJctFFUNndNZIvHSba11r98SxVTnS5nRr2dG8UuPUENUw1ajKwulskff39A85W1i9tdFr
5TvJSQ6ecamfUiROxtzFTlPHkYSzgX2WA/IvWV4cG6/HRT0HzbULSoy70W7XTgR64c15UJFna9G/
K+fnMeF4E1Qct7zpGXeQ+dnHuwBKqcR8camDdjNh7MqGI3Gh+bnmA+S26bkbAyRwgWWgfBy0zToa
fRgFuXlWrW6y8KxAid0YVjw/9whxLadhNpPd2tKt4D2Np08GuoR/5NmDh5JhtHJd8BHzwhNEVv+m
z9m3mBWwA6n3n00YbsMO57n4jATUcsS0Bqx8UeIa97oXgwwwEHbTm/qoSiOhkXt119wL2YyXe41n
7MYxcz6zESAQHH5YQ0UE9byBmXjXlvVY7Vo5sWVGUG9NcnK8c6BtlWhBofRjya+hqNZjPdno3dba
TaQXyTEzhvlJOCmSswjL7UfdCW78LhZbf8Qx1tCi8a3LFsHHrowPZtqPb5OfGisOgCU+DLTOTcYT
BQM8u0hGXEoanhi/LphA/ixyPkqPWtCgR48W0BkalHwVXr9mL0LWJDVYNrIIT5ylCM8e0TtZbtLR
4p9keYu6ZgWWmBD8jVsL873WFg9xkQX3JNzaWxt0Cd5QmoQvGcdbJu9WTQc7ovR981Fd2NzfW7qB
lGGEdtmlHtkBW6sfBMjtxyqHmJKYM7Lbfw6xk2Ygbhi/X6tmRDr3ukVA+zoNeVKMbXgyXoYKhCnX
+dyXGyPECLkFjHOXzab1CSn+JtK7T5VjRmcfMc+VqtYzEwcN2303ULUk3+9vsWAHN5URUNxo5gJX
1stDm7WBtunTljNSVdrbWRrFvZ9F5eVSYHWCbTIS2C5QlHMFsnKnW/iwOaKf7otIurBvDO8zEs3b
2o6qH9XQvVetMb7Znj7caGYqTji8Daeqq5rNYPbdi2yKcEOKPNkLI5nfiC8Ao4layBeDMb3Ffv9Z
A2sCTZCSHjnsb4rh2S47+0UHO8XXO7+VOPM8xHPwpDo1y58MnAdj5SUoLZtlv9P0Mds2Nvp9cF/G
V0sGJ43n7hfXRwfTGgHnJAmuk1Ay0aUbh+5LM0Ghq7zcfxxRFrsdDHAAE0jtLw3BNyvw6k8o7+f7
yIuSneic7mNJGakOuPSigTuV8thK03w2k+atJ+66i4gF7NtF+LULDONlQRxts9ZLjpj+QoJEzGqN
2Zf5ddT+aExt+g6glNUPvvhTHHjJ3qoTa++LUH/sIrS9ER6bv4MfQkBL+9ZGfg7uRpgPkYdttZAe
lrNAHcpKpLfBoiCtLuE06yewP8V2WqAV17rLnY/ItN/xB3VpcZaOscFH7Fk2ld6vefhsXIxQsVdr
6nI8RrNHaPHvt6qsLqZtj0cdGsl/7aR3mk7aORrGo5M2zAKAMQYjhFSCDsjMSgx5jtrEeazbUT6k
wZfUtrBVz4u4PEVT+KTavKBzHuNa6vu2BJM6QClI15kT2zeycg1yWEs5QmV2zdJcIftG98BG47H2
d0WDyt9Um8Z+bklJQ2b32AcbZHzEDP4bA0vZPwiRAPvXh7MqIXjbP9SuT4S5zMwbVacui54CXgXG
GSMTplJ1XWi+F4bWHS89nHeziI5EKGa0RCXcrQqsBd4xC/6xMb1Hsvfpfa4HmMzE/mNhNd5jWTjd
EU/tZKWKkTea97gpEsKT/vxFGMNxNEG6aEE27zvNtrdsOvQPAIjIn2oHMWqPRJ7k4+g12dF3zGAV
hdEfdp0tW77Fw9p5dhv2Jh15s9WIgvKrmaX5RoSN4PVzjABACd55gg2L50FZ14vWv+1jXZCxreR9
uNgVIBE7Pfc9KMHJ1or3KMK22fMQqnNd1AXgeT/Woci+4uIXrWRhY+wxIKmW+cLEDCIFmuHJ4gW5
WLyw+tR77An83Uwj8ENo48a2awRsDIAHe7c0rVvJpvcQST5GX1/WCN3t9vY8ZHfQv1mK3DG7x2qR
xyKngMdpMTNponp+xt5MJzyCIdvo+Q7aK6Pxjn9CBuOQH7WHkG0Xe813W58OdbmI8IcOjOF+xuKg
iKeVKw3vdXaxx036lkN11MKQNrNNIKL2HQQSzhBWhfiw5bXvdb7iLBS9T7pbnZASydeqV+7B+bZy
H9uRZRCSLxs/L5FFNYU8OyJs+U27LVaoDcZdcQApMiA6UZny2Ym0tT6dYucs8zrBs2YsjyYWSt+s
uvzu6E76oRvAF5PUx1fWcMm75vkMUNZF6qKI2rOy6zER7fdcv6mtlT4Iee8vNDLFpFWMW7CYEjl8
+eQvdFxVNWQR6iy5NI+Bn9fPM9zFIybTctW0mdyPYOK22CPp91mXJOhXGGdVAikLMGW5oFzY7TL0
iXlCRnZ601iDudLqwn1CjsVcTaMbfpZ9c48LhB+teNS6i6Atr3qXlBnMkaZMtqVV8aQcrEwDHJXj
6WqmHsSMzrsjTGXNmwjCFfvE/nQpNjI0t52DIJNPWpqvIU23fmbo+lHPBD5byIyucjNs7tSlWJI3
LZ/8eKnMyj3qNfZJNeqFjfoIMbKbxsHMI/dBhXR2lJ5zq9i6GtL3EzgwfsaV/ZDKwHqIK9mcIRii
6vpnlVjuOhQmw3Hybq/1Y6bZa1fIemskWYRONIad+8t0rIhgdybnMpWaGMvR/iTa4Q9DzGjrj3H1
oziLwe9+aJnTr2y/mZ79dg74l9rDkZNtsBm66is7ABcXDVLIUi9jMmFQ7FTx2nApkrzKAlHe/a1+
tHt9k6KrvVHdrpeqIoRhlw+qxvaL2t+Mk9GvTTsob8bwqJuRfFKX2OejDU2pH1QRpXIDxV+UeEYh
nzT+Cp+QuSx3ke/jLr+MUnWoacJeN9LgqPoNHcSXbA63lwFLt8qMy62Yw2mjRg2tLZ/aVn/DkrQ6
qarRx2tWivSsBoHdq3Abifc1GYqzMRCImwycK612IBiLLD+rp/mhRUW0tV0rOhJWNp6MGXlX1WP0
xFeiW/qz0P320Dpi2IYdXsF6lR5EVTsWJi9meG46+P594JxQJUHCFS+BjWMvIlVYE26QgW0PxC39
d5eHS1J79lucGOlpAIO2rkPXf7diwVKotymn7Mp5c0LsTwo/XncViHnD8LODKCzjBD4t2aVpOtxX
XVffoDaqPxGtd9e2EOlb0yQG+jIFuvTu9FnDEOKbkOmhziyLZ5s/7ZJwDuGVcOljFuegnExON0Tj
3RBh/Xz6CJ3cX3dzMN82mfRek9y9ieuZevRXdsaMbqpTWuNHaRKVlsi6hkQicCG3SIEsw6cKWFhc
j/V9X8/tYxgPX9Tw2jfdTeEgy26Svc6S4o5gs3UIAqDmfT3Ks+V55U2M2+6L0xgOFNYy+SJc3KPV
kacdDokc3D8QOXh13Kz6SKqqWevCMJ/KcYq2asaBo8dlRg/d1rNWDJhPjW710oyjA7TfSL44sbwz
M5NDFDOWoCq+G2S8pm+L94xlxv6Hm1h8H4Nrnawitp/jARjGkHsfgwWURUN94GCjIv2sRzmnSAQK
5lovMfQqLyi6qLT7W1aOfq1QdKBa+/VUfg39JsGAKvTXrdGa+yigOMgcsaRhwDWZeA0Y6s7eJRoW
4ap1zDihxUCy16rVaiC1e1AL8fZzbrXA9DdoFkdf8/iGh7/xtemNDtOuQj85icjvJ80uF6ra+LIg
zOrKPLTCnV4569fHyEzjGwUs+2t9stQrINpf62v2C/9Ur/prY92SkSycvZ6n0bYIjBgLeit9jaWl
7foM/QMvTLPXwdTqo2tifqlaKyPXOHdMPJGW1iAwcVMf87vZWJI4nfiq4B62JvPjMCBTcEV/qDry
naTjf6E/tNHOj6pOAURUg3DICwjAoZ6F0HGAQ9udP1ukkbXU/Gh8VnZhulie1B8djtdv7SKgTxAQ
hbOla/7DybZ9BapRRQrsqbfP6s5c7hD0vx+1OT+qqmt9Vbrdbvg1SjWQEP85NOyc30aZ8fy9nYW9
Nw0jve+LzNtU0H02To3KuqpTlwhqw96sA1ytIPHci1b2bHDh/sHzstdyziT/wl9DcAfbBU3v3176
qbnCENJktxBXfqvU9NDdeDN4h94RibaRdtXuW4RuV3kgYgw3l1fIeAU1t5rnMnp5BbuW3qYIDeJO
Vh88urMB084Y2++B9aOu0vGrU5fWmo+huCe17BxjDMK2Jna797GROXikCe9GKwJOloYs31xdws5p
zH4/LsXSaZFezvz2qFoRc5BAmeLhNOlJ+eb0xecgHdwznO7yzU45yvOrOnYxfzZ6zquKWa8/wPAh
bxTb6TnVguIZ5tC9qnf8qgKhAWl4xlHpwxvqzRS45Ru27/ZtPSQ/h4cFEmMJKupny83/cXgEqOXD
navLcETY7dvIC8y1V1igMawkXGcB0Z7MmjgL+H36SfTvAaJGr10rtIcoJ5Fe+Omn3or9IyGeDk+b
Ovs0cmrd6p4ALcV3sgo0V+zMKcRhzmrj89jhzj6iD70XExZJWjTJTRfXztucuH/UOe4UTf4INZkt
9kLCgK+xSt3q7Fv2eFJOu8qPd6ni7x07DudPi95fVW2DZ+FQpCEQ1rY/tHnzlKJOre/gBHS/FfGO
6Q9YRT01vV6d46yFYRgGxcaybRQQl0tR9J9z5FIOk2wwDpy6tLg3UBxfp57Xb1VR9dOXhmIySSK2
VnmZoB3bTWDloPCkNb2MIVGE1BLvOBA2ZMgnZwMaaQkoILiNJnd+N/JQe3O6fJU5WfduW65+DEdf
W6tRUWT268LBJlq16u8T8n7vBFqSU5HjpAbHu2P3nhabSYT1USS6uyGsGW9lzhMcjQHpwmPkBObZ
l9sKoW4BIPcEfogoiST7n8WiOFiLTM6Gvbe/6oaW5zsaZWuij+mr32Ugs/BK/VEIkHqh+z0FhkDY
2JufrRIb2nG0o1vbgc+GVERyo3lw7p22wq9oJtxMNh19ROfrwCpMajBC2hLbhN0Y1t4B7rZ7FknQ
bIIpN99b07lXL2Qn8T6DC4k1HA/SWp+BGlRheq/uXNF817TYIxH4l/qm7QIM7HEXLwh97keNA6fU
HXmSrhhO6q4v05933uBot3oCVJwO1+q/dcUdfbi09nLRVXFrApMZabOsj4t9gJXVJW028AXdNWb6
rhrrBS5SJasp9/MXlfzyNPsLW6XyTjXhH1BuTPwtdqqRLUh+matJAu1YjKST48yMHjCxczYYNQFt
SmCzq7pwuSPufqPpJuliXAov9U1oir0ke7tSPa4D8gRpqcAbG1Caf06SFLwVP0HkZ3kZVa9GZdK3
N0GGHblq+G12XtC+T1K9fuQo0b+K0r9LJgkSZCn5RvGq6UlwViVPVN/DYtHkmAr56uHojtdkPZ+c
pViDZ141tj8AnWCkjmjN2owCeezFLF8zGU/rAp+8gxpLxBtrydSe92rsqLNgT0Ns7y7vwUBhJJS4
JqixPkmubW/p+Va1DlnoAH1c/PUaLDjbwsVCUQ71W+im+1k3vc+urbmbHPAD5KG4foE/+HCpR5Vj
k3GeP+lj2T35tvlF1at5kkmgzhl084Nbwr2W3ex/HnvbYLXt2vs4yYKzazouYQgDDcGuGDdixFay
8ePhARbm8KAt9PyWx+SsB0DOftU7phNvSFw67NDooRoix8CsokSBZamKal0LEHad7kvMSm5VXWFn
6YoV09k0hy4F/G2wi79pAnM6ZCQ2X4ZqfuzaAZ+gjljg5An54nqQEXEIOA1L6VIVo2bSojmrSil8
NbzM8+FWFacwLW+iPJ62YQYG0e97d1sq5o4eh/2qXm4xj9/arYyXLQx1/cLuMcD11psujQHhLDhc
Y852RTAfy9rTPjqWVKdgR87Reo/IKH9dICI/uiLYY6JWvfKQELcoxC4Ou9SjEfRtwvVGN56doazi
zfQQN41xm7DNvrXgyfg9EXKTRXvlDGP7VGplsI+ndNyNaT69FOb4jdC/+y11WUfQS/hU1Xa+9UFe
HAmmJw9I4CIn42buN798cvWx/9qZWPx6oZufAwNQgBCgXjWvsG/RRhCrkH0PyxxFdQmzwb5dAjPA
/ZfK324DVWv1TbElP4zm49LeOUa2DpajJtv7NYYE4Yn4te1vBk9PNommeZu+6LwzDt49Z56UX0tc
N3tpWR74GhoiRwAYlc4ISZHFeq8qyWj5l2YnjiGbBK5cjSh1bXoDvRPdcucnvHOd3WIshYXX1BWs
xuMPzF1abBrS+SkKOHAisnJWJTWA7KG+GZejqq7VfcHGtl83uWgfVJeQZ9hhrgx3ZaEG/OQsl8hE
fCMqs+CgipaM8nOs72E8P0C5J6zfvjmoL0QriPNPOm/5I46yDLukpHrW4a7c6AUWAzWqLAcvnOMD
p6XonAcJfkjEXp7jqNFW/PC7z7LJf85okgP5c0aBbtYumEv9BqtQc28bGZoWbRu+I8T8o3Wt9iGG
SYDdY/CmqidLJ7xSzMHOX3rVnrVzzMR44bQ9Y/puOnzX1Ev0cTcjWO4jzlTivSw26v9JfhpG1+LI
C53Oq2q42Pn4exF3S21FEspdF9OM0dJgt6dUg3C6nZZbuVgBqYswGg/vEPrUCKB0K1V57WOh3Ltz
6kJfJyVhR+UMbJjTvuxIVKX8JlcOGM3XyctN8kAzPOCoim6GtvPfOnf5C6o+YSwWnKMh+eNSArS5
F+z2NrHdV5+mpuhYWsPyEIVasvHDUG61Bty1GeDUVUieVOEgd/zJVu8loif9Eri1ocBssjrD/hMh
2kcn8rIV1mbzlx4kKU+wIn80sywnfRrBVvwl1ajulODiRZXx0sJBm11uuL32k+lQrBO3sNYl3nxD
Xw4P03LJG584elT/6As0QFRJ1VtRAou0mdiLor986RbkbXNfO++q17W6m9jgOGZV7K8NTU0AK/UA
MKrZ1OsJXRrgXa0y+1IP0Y3N0nDOxYjPVT8lTyVYnrXpgkKdWgAMQ1w1nw2je8P0MvlRWmRDzZ5V
NzB2ZW/UHAHt6Gj6AlMpzflhTbH1HjRTTASnGF/MIRs3Zd3YDxIJmK0pUnHXmzBKzMFeCJ2D3Fzx
8jIe+7VfB1D0SJiRYRlicaeaBXxQnGGGH4ID4q4hHIwUT5VhE1c9zr2Lj44BjKvUamLvmYn5G0aT
fNtJd+zB473DzFPdU+Ish0yKeN2KodqzSiG7KFJ7Ey8Lrrp0XVrHl3LmtGW7sgRM8n//63/+n//9
bfxf0Y/qgVBKVJX/KvvioUrKTvzn367/73/Vl+rD9//82/YMdpvkhwNLD0zPMWyd9m9fnhJAh//5
t/E/fHbGQ4ij7dfcYHczlqxP6uL4SCuamjhEVTveaY5lDxujMsY7o0rPIii7w7Wvqtdr85U/VGL3
fsj34jQ6xLPRe8ETJd+TQM43qtgbjnnbYr7DR04ryITw3grTkyoNIvReoL2DN7q0Wuwskby8Vw2V
OUKtaip0zXyEumyZ3/SdVb9HfuIf/DnvNqqI1mC5bv0iPY12Xb/3GxDVxXtmkQzKZyNfq056JuUm
IBR6sMvktfTL89yN7YNhh/U+iCq5MqwK+riqLBsfulocnlSJkGr70BradFOKINv4TdE+VJ788t9/
L+pz//v34iPz6fu28X85O68duY2uXV8RAaZiOO2ce3LQCSFZMnPOvPr9sFqfRxr/kIHtg0JFttU9
JKvWeoPu2Lb+++8yFqihEJptvjUo54Cpy++LserueyV/lqbwRgamKJuEtZEW81GnvshZnCYSDtOc
CHwt+1HMnBlZiE5r8fSJfwDNq+75yemP4vbwzywxR0r+6VJ9y0SVV22XhR8NLwm6FZNHukC2wAZD
RglfgiZpH7LJgczLHF/x6kskTKIid//xZRif/0gNQ1c109VUw9Tg4Zm/fxlD5aWN39vi6+B5a2NW
w9bmgvNTy+aNmkCiyANh8L/O0hmCVUWS45c+Obslx3+Mc8WEMz6vlm1ZCwbEgdUpJYQ4GQhENe2G
GEbCRsCKL1WQJLeiG7II1XPZATlWVZFTYJZs+5ULNtzvjnKN7L9NIRH8jCqJjy5CramLXGSwEgzs
Sv/8PVn25++Js5qj667haLrmGOp8s/9yM+uAQ6eOI/W3qaqbjWa26cZkD70n3Js8R31+dcxI/Zo5
KYmoVoTE/YPoGriJspADhWM+o0HsPULLjg5d6o7reCixI6yaR0xasfackuCha6Jkf2sGc4pF5llU
AtfbVokw6AmSFq7qPyMyFzOiex/3WLp9ZGZkTVcM+/yxVq76uOgvk1kvP1fO+Oj3BmC/SCzyXADy
ciyy0T/aMPLzWzswsPvk29rKUWue8jEPIcHgtsKVKz6GkyjNrGVv6P5/PG11fX6c/n5bu4atGUK3
5yCDY1i//0K1qtXovkOC75Sw3PSp6uKyhE6S40I8JRzD+R0LuUvkVd2paFzEDLq8ebNrPTwaSZfd
hyLK7rUEl9Skd8297LsVHQwZPygwbp3nyT5EgFNiPF27lc12tLL7vtAdgs1Jsxnlh3teQfI7L7s1
1BkPuRDo3LFpZM1iqBT0q42YagnzgFCyUy9jWytOblLAF/ql2iDMvIsm785Ta1gBUcY33idixzPM
Ok1DGW+H3giveZToa+C1/X3Ek2OFYWX85HeE8ohmeC9K0UPFGyblPQmCb4oKSF/RnRO63NMTnLWH
ytSa3QSAjHBwG9/pxITvZA1O0XcugILlP115gxhk1KQvpjsNzm1BUfowWFPwsx/rmw76pUe4MlR4
auWzMN5k5WX8lfATBG4bMSpfLe2lKXr8kHUBPXquxfaEpL2s1lPo3jplE0C+eWj+FjE5cn8Jpj2e
w6bJ2m0CoN6y8OOd6YzKniRwjNK3UhtLzQmwSkBs4IRVgHdKlKY7EpdHKICW7Lf8irPGL1XA32tU
66fDx5zcZXO7km1Lt75Fpl9vvbzZh2oRPAdqW6wEOYpTPpnOxSWPvjTmpECbzsabiXjjVZxvyLKa
e4zLySN7LXndyhpvdAbJYBg8HytDB8rrTHgYO5d4dA0sSw4CUo6ufYUugvCmYmlW6bgY1QibsHmy
0biko7Pwi23YzWlye/UCqvRnkWUY9RATsLec5yd9UXepeok04IvI22/kPEv7oY5NcLWb2DmPGRb2
g2cFX9wedkw8Co5lXS3u7AG9Ozc3wi9Vl0PQ8pwEHJGpPJKOu5id5z0Tu+oWbnQglzZeFK9S/XWH
xybpX+B2bllcDQV+BdK9WIynU3mUfRmYVzRBteJKROe5L9DYqDip+2uOwgTAwMDuRsSc/XUh2Nwq
GfgRuU4ukTU3iCAcJfxrPq41OQjnJ9ws6yRI+GIjMHhrc/KClc2xYq01Ojsc1PUvsEHyo/Aq61rb
unUdI1CHf35zyO3Eb88lw7IN1xGW42q66cht4i9vDlFGuBsrVvFVMaNsaRMV2uZlgbcoQKb3TqBg
h67dS+447ZF4MvoFc78ToZSoFmK6JpPi3fnC/N4X1ohPLecXthP1QeiD+hqVxUL2B54R7oiGFhvZ
1DIsQkFwPBG1M05mMFS3y5ZawYa8UdPLJIJ0k+haj/FCEm50x3d4psT2a4+8UTyDYj/1p/7SLNr8
iz/GzrrHGGifoLv4Gqr5DWAcoVV668fNvH1NiCdLoO+n+Rn9EjDshkqEjsMxrJz8cc5LroosNDey
qYxNfoWVuouJdxUIL+swvIMu30dtXjxikE2Gpal/jKOirf/8azn/es/zDrFJhAl+L6GTxvj9LVKV
teGQxQy+dkGLE7SWv05W7d1HaWlf+rzqF41o+/ehDcAP+K4FW9nRntHI2WCJ3b+Lbki2TquHW2Gm
zboOQLoY4EuO2lw4ZNaOsilrsi8QOrka2z5Eepzd8R5H0kVlw1XihXyHWCB2sQM3TV+qxcnTxv5U
YJbx3IziGlTRdEWUKH92dfGDfEdzlq1gDlI2RVAfZTNtw35ZuXa/r+aVpc9RzZ8MeytHQ3DjayOt
6o3v6ukhmCFnYCDbUzfziaxZO75dNnVfn0DtAbWUPXLsY1bZ68iIO5wWshqlqTbqv/Mws+b8Xqpb
5MeIbT7wfC52cVQTTElUQhixylQj7uapdePvbA9yZu2O9tlGym1aCDO3z3llXqpcjPtyHpCjsl9r
LPs/fnj5w/56m+rEKIWm2oZqcljTPm/weqSou971jS+j7ler3CpA1AqlvxUxf/CokbgveRVZG44U
0dkqHes+nRDetRFYlC3y4MlVdCZwUI7As6lUt849M1xkNbiasUfKTBZoRWUXx+aZ5jemwiYLz3EH
1SlCLcOlY6u3//Mftfl5k68LQ+XP2VBhwhqGoX3aGsWmKB1Di7Qvtua91pCazw1PmV+KoUedD76j
xgZlshcp4tJnUCP9ysw8965M9XwTc7zHSAkNUpHl3qF0QuugAqHZdck0nb1uqDYF1sx30M/6RW+M
zbEINWLxZlHvAF2DEkqmteOl3t4Ev3eQtUKNIPjOfdk/tf9r9KPvYx6Jtfg/HtX/uvl14Vq6o5mO
Idz58P7pMMTGZOLMPlZfojT9kWVXwvPeeYgi6xLOWB6JzxF6Gq9QPBKrjz5Zi1tHP2kYbN0WlGjU
LGQ1mmYQsVGOG3kBOVkOoGQzRz+840jSevwJ9e5QGCiDMUBrxenPN/i3rKpDPUs1jcm6JwYK7gDC
qA6gB26YXl9tqWMy99lhq51vU0B93ZrGPMVHc2WB1uyIDGyd3VV1+qQ7wjxIsyGciLM7XxXNTiCi
CwGLpizk3DyNb3NT8P7OQpRBu/OVYdNHeg3d12m1RTuUZ5DyzpdATbCndwDjESGxOcSKN7Px3S9W
bzdLmAuoi2i9c1cliLHq8wBiQ4SD8yC7gqzxr8XkIbo5D2Qje5fGGzEDF0F+bgd1Dg8xEE3Fqwkg
8s+3iS3vg9+eARanYRdgq207gBCNz5EBJCsTDS3bL9YAcrysQ4JfuAusI6W3X0rT61eirq1dMDeV
Hgy3ajTZWY7y6sa9l6jwWAjxlLF1kt2jBXaKl9s31EDtl1YD/+HkprqUg66ODYvHrUIxjzr5fdD3
T7gTlRdRCvss/FBftigrfwPmDqPKGN+mugD1h2vKPgv94qlSqlc5oVOyemG1Y3OP3GN8DPwpWSfe
oHxtwoWckOuZuyrcYDx6RebiE+/x6p8vjZ/eE/tb64ldjLEbDAU3Mkm8dFKLsJ/f8/sic7RVtai+
H+cC+s/Pviozq3tZIJXya5+c/LFWibr6Nu+jT49QSmJP8du1Pl+/tEEFcUzSyZ4/2rZ6CeCEvCcG
9kJxOWT7vFbstz5CN76237sGDl3SqRVqTZ71bpfYgUNZZGPagSvBYASRM/qhV0JNqDPrrssGNK8T
qKGuW+67gsQfQiEJt4nhYxcN3T+CPleNWJi0eR+8uHnz6OhgX/S8fnEhCJwns3EegbMZ695F3C3E
jfhx9KsOmzt8jyKkK5ZsXECYD+1Vzh0mHLySSvFgrTLX10iGVfmULOTorcibpelG033CgegkBs3Y
6v8IpUi9k0/yJx8iKxhpT1usmO8+uuSCT+s/NT9droXRtyqFbi3kWimz8nG9FMuxg1pgaZTbzbrr
c+NOFFpDgoOPNebaMPfJUbVw9Vvtz/NyNMM3rkqOzZsx7paEu8uqn3vPRmuZtwFi09rJlQh5OerM
s2WtGHzAKcyLyRFNBiSIib0YKGo1updF7jWIGXhhupzRNLe+RpjT3s5muPA8r50LtWnht8T69WNp
ZLfKRZ/aZR+N+hp1o2fTccd7W53qpdZ39VY2ZTFkWrvoOyfdd00x3cs+LQUerEB6ki3ZX4zuPneK
8fzR1YoI/fw2ussM0dyJ7IenkSquExyNCLWOb9h6/SDf6N+5imY+DFpwaUZ7eBOlZYCmQb0Jh5Rf
Z/UxTxqolZcxLcDlwxhcRqORlsvEv3hImz24qjI81n7EKZqU4dbvpuFRL0fjNPMPHbfLSuKTeECB
cwEpyNwuVxzIKLyctPhR5x2BLv94zzGweFSHtF1bWq+vZXN04/A+G8ulbN1mjKW2NH1d2cJYJnTm
c0ZG2MuuNoZnGsdQ79j99dkOm0h7J0yrr/dyQBZJD+xz4wpj1rLqq4WcLUcaWz0HSVE+aC7i2WUj
+nNsO9rFawEkASItvyUIkKXIOr7maZptM/QUd0LNi2esv+7lhC+h7tuHwK6VEDU6eB1uY54HxxmI
qYzDFQpseoEMsLjN0NjJHJXYPH3MkNP8IsNFzWpAJpuqw2a5cjgdB1iTD2KYv7OkOmo+IvJBSjOx
GrY8WW+sUWsoUdYkUGEPXvrNQECnjK3hO0ZFAIux1HzoJh95nLSxdl6kjjx7Hfs2JeGecy37L4uk
smRX3GVZOu55H6coVry2ML0w6RsQAKzzn4U7Nz/6itTkZ5yJlhsQbu4iIJf7hlXfUioHpJWN7p4K
EDMqc/saqLyWpWLANCYPdlrqp6LnW56KHsVnVBu/TM5MWdKU4ZKqhKpMzER0k0MqyO9l0WjlF3hD
oI8CN4dL07bvUHOtJCu/TID8t149FVvZTPRDMXjAw4ax3E2jWW/kYiQhlzk8t9deUZB38uJxLfuD
Otw1kSaei0ntDklvipW8jFbZFzUhDOZlPdIBLbqTibBM2ILe8G5iY7wobWlQNI33GLl/kf2aD3Yb
fLc0Nhje4uEYzNP1RlF3LoZ9azmrUMXVrC1SviCgz4ZVKCh29sP7KBokAMpFjN/aso8d8Wyprb0Y
mnp6a/w6xu0pHL+KyIe3XunfjSjbkSbxAWEqf+dwIyMCFdeSE3uwIM296fO0+hH76b0ydMb95IcZ
jGkx3GXA5pcQJrxNHOuztq/SertRb3L2ekNQr70oWVToJ15doWTewtBgCFZ8pZs481HJj971QHU5
YZWVcvZ6TTkPNjpgsV4eZddHv6ypvdfzj2LD+WnADAxlPfFh22qwcOia4quThMj2mIr3PGZGAqLZ
Ve7cvPDvOeE4CwMKB5lY+iy/zy5CD+5JUZ4i1eiPxqCZV7XxxRW/kHiWZVvLLlmkAG2waRnaA6lI
IrMtWwZX1YLnPgZwC/QlBkXShs8oddjXuCt5XjFoefHw6Bs/8jIMnwtVr1bOmOJ55A7NeZiLQo+Q
d8iqneplzVl1bIq5JgfltNI0iqWAxLeWfZ/mlcmA7aX1BGlHO1W6Oh17Ny0x0Kmjp2kgDe4DvvgR
4pvRmN6PTgThwkN6inyrP619EGO3RRD4yk2UaAsBVPpo6wjHajDSOgQrjW6nmM3drYmqvHkaa9Rh
FvbahG/33GQYGFQFt0kk0uq5hCi4xhgs2Dq+VT5nBnKWPNVt3GJo6qWJkaiTI3o5N0PbtncBWtJL
2XTarjywwYxuTRQV3SO8RPBH8+R0stSzXvjfE/3Jiyf1K1DwvyIgmu9DXXoLvxL2U1Lp9Sp3rOAe
9l++ifpBPQ9KORC8HtVDMvIjJVaBxAp+PktL1ds7GLbxTuW/vaWNzQVSnlj51ahxyO6+a1rQ/82t
oVRJ8nfEzm4RY43wUoZjsK4KIMJ/O5mermIr4Q5QI8s99aW+w2aRG6AwrZeszIxD4Y3j3dwqm4Jv
yg+yZ1DAyULRjAkRUzV9tn0TSLSvVAc56moZmovo2gOJZ1Tvhh6VO3fayCZZ42jbE9BbT2OWPqNH
ZS7SVolPbl4HV13X/uZh2L2GQZrvCng2awthylc/dzXCfoWKKgujbhec9KDJH5qMJ4jwEbaZu+3S
rI6wmeUDtXtt0LtdF0OtbuUofyyo3CdVAj6LS/b9qgKm9GIio3e1e/OXz4UUmK7lGqMdNjr2jJba
1Q84juVAk0ssu2IrvPhILa6cKq1fkUt/hZnE32fUL8l4u9+cyQOoNS8ScE+2QyCwCp8XBQ5ILQNb
49cpSG6LLKdfOlXhfPP7FIEKO6of/PmTUj349ZMAwdWvWeW/Woqv/EjL7pdPgtW7mxRrwbNUgBKd
k/EyRS+LKm02/3HIm2MduUzW37LypId0U7UInAFA+necp828IlBU+BR2FBgIf7bxUa8y/SXVo/fJ
j+orwn/6S2DEIFjr6mko2fr0o7eSk+BiY2sM1Pq2JGjGQ2SCKpLNGTC5RYXO4IfjEs6g9Cu0SYyd
vCISkaAsipjk0zw6htE1xoLmTuNUfiD6E17y3Mt2QYLPArs1hD/EFJ58N8kXQcSRMg8H2KXpgDNW
Yj3JGf7wiuZb9yjHA2xH+OzmIluhxqsoHdXkMLrBi1O7FoIpBqdx1dp6laHMQELnBLcUetDcrJUs
2sVxFIE3oukm5YC8pmvvZNNsLJihRaMfA2d85EH8ojtW9mDHXfYQc+QAiUmEviu4F5Z+xM0bZulR
joIYac9//gU141/hLDJ8rqsKYjUWLCHxKZwV2TxNytrpOeEN45YA4WSQlZx4MHop4lgNZtrRuRWq
ebSqjD8q/q0Q7TwSqNYo7rzsm6460UNR5fFDiYn13olFQ3osgljuoiWqIky8rdVQWY950b2pHS/m
NjWaq187qK0U0z5R9O5t6vppNwlgnAHicG+lgfLGRAjsYpk45IAPvy2HHtLsnZpbp5+vVrQwZF3H
Ks899iQvI/BsubwupvxQkB3GgItp5QynyMy0OqWgT1+dn5/punV8dNzMXMpZvkDQT+PpeJTXQBOJ
ZN24UpxoWA5EAu90FObuCswXfB5vl48uV4CJMQZE22SfLDyseDYm6rq3pcg5ayeztF5VTHRPPv6K
u9xI0Xubax99/1ftz/PsyP15Pfef2qerxKErtkCnySGq93WneNsoCMMlB7RpPqVN91oaJBvRdvnq
o8/X2mnVtZqxlsvkQGfq5dJM7W770WcLB8G0US83op++gwNHHrPWBHeer+6FQRhrEj1K1XXoPKD/
ni+tLGjf9U48gR8LAOEoazogMKlOeTHKrv7y57/vfyWyDYMzAoAMCxY6YVs5/kvCKLM45IR6E7wj
VBPGB8ve1Ub2BMGr+WE57VaMtfZF9R2xDHTbuJZo6u+rYLK2kP3zU476/SIHOLgAYcUf+VwoyPqv
rBgkqGzqdXP58/+y8TlrYtiusA2Cm5bhmI4pPgXOLE31w4Cs1JdpHFaRO9VAHyjMpMDz2babHcfk
eNGr3s8+dbCx+MbPbqGnZvduZ/URah9wcw2KFWkEyFNp2r/74PUXqUjVc49m2KMyplcrVfv3ouIH
0rGU2aXBCtp04Wf6eWwqQpuDib92nvCSt1xHwzaREVmThZxIBr7HtyrM/wOCYDifHkz8wx3bQkTZ
sk3wNCBUfk8ewaIHYZDN9gMWD0yRlPmJ/Iw/G3lTteci1f385BVwzglg7z/1y6ac8TFX9iUiR6s1
MfH6my/yad5H82Nt7kLcgdUUoQlr9g8G4ubHQLjvEAeIgdTmiEGD7YuNY9aMzlNggi4HmPN3sgu0
1rDnSTqhTcugvEivYuNUO6G5Q45ueFCLskdM405EOZdUOv42/apFtWVeIC+ieGWwABbgH+VFYJiN
lxjrODko6jZee0VvykTJMSFGyJaT9Hw8F7LW1Ga+QGa5XX8ayFK02hdyosWtstQ1hGSrtrCR04un
ZWCE3ZOdWOOFL+ShTTvUveaiHN5hTMWPt3GL0Cib5PokxwBn6FnWnPIEzxurbNBy9QMNzwZDPSVa
+bMm+2QRz6OfJss+OVo3pr0XPuo0/eQXR9VtCT6Myb3QioK4+P8KOTg5CN5vcnMsjrL9MaxGSBqT
NBhI0rr47SqTsjHmN682Fyq4jEhr04szv4eBh8Tnqcmu/e01DEh+g1lrS/59Hp3dfJDgzMgkghaQ
F+nKVL0X7UaOyVlhOlV7VFdHNirzu/z/+lStG/ehZ/781Cgd1KUzCKAI6TShoItBY4Lk3nsNkgVW
WuFeIW46V9ns9VF513ui+AYCDKdu0LNrmjVf8Rc2LqjKmxdZszyTEyAuGVZZmBwTJ8AlciDinI+N
RF2uZfOjkCsqdF0/ulSSD4tWi5FJaXrlDMAFMTY9czaBailn2fdRBJYfLP0iTA5Ej+MjGl44AM41
WdSKN+YLWSVXlWzQRr1GbZCcIj9DAcspsrXDz7CqoqJap8hsoCqBHjRBrgHiW/u3X+boZ/Rd9lg3
xK37UVfXt2bdtvcutkG6YXr5UmQVoZey6PCjY3Lg9u0li6YTwZ/k7JPDQ/ZUOAuvMY3XYdCtdSvq
aSubOeaAC3Ma42sZ1P5LxY5FcxPzNZnGDsLyb6us7i6FJMN2s4mIC+j1N+7mwwho7dWz8mqb9xx/
8jwoULQMH+QElN7GhR141t0Qut1RFDkSwoNbfAMNOl/AKRRnlQEIOiIspN+1ozkt5AAQqHsiJc1z
5/kF6jIIysYZ6PXQ0Q9ygijRpFYIunQOfqrFMk49s3vqXQ6tHhptnJyrzUzC+TqsEE4EPBRDYGPL
bOy8UDdfzBrI0TwcOTFobovzStpX1toJxHCYwcXwvpCeUwLlWErFuUFdZTbiWZKY4RfxPqiLFF6u
2xyH3P9J2NCH7jv5hOIeD7TxUpUl6SkgmO+1Oa21sFGu6C2MD6NLXKkAQ7qLM3140FFZvG/NkxyT
PZVmF6BuAmspm8Qu7k3TtA54Kgb7OjSMTaxq+duY1Rv5XVhD2y2DZqovaVKSwhuFuH29CDGvsizP
3jWDmxpXHnU/BEP5KDB8kiszLUYCrRBwEmoAOIrpu2t3GIMvcDVuP4TuIbLXO2h0Gnh1XNWkzJZW
hTCC0iF5mZlom9YlPDnIraV7q4yygpPQrfLP0Kj+/8z590dwnaxuq3lb8PERiq+L/3gt6/9+K+NM
ZaiAN03bsNzPb2Uh/MZNrXZ4Ns3JucZJe8W+o3zXWvwxOzRatrKZIdthVToBs4rM4LJvCUGO/crL
faWL+XrsYpkhiAdJUImAxP+vppi2yy5jjLaydhstrf9ITSJT8vuxdd5ZkZa0bAxygRAZn888nB3q
sgBD/WRWPcKbqO6qlaHtbBMxTln76HP/jz45z82vuIYuRiUlK4VmTLIPCU4fuqkk8pi43qHTi/2Y
TZGx1QbP3owtb55bG3eaDXrGaKIMyXvXNsnKqCv7ULoIior6MbKVhF2Zle3DIEx5PNOMxu477ova
HVQmA9Jf+F3OIgKQrg0HJzPZrLwnG0jLawFccNPVTmVdkiEr0ZoLi1e9Zf9RBw3+j3MzLPKVb3jV
k59O5j33H3u+GaAz2jgv5S6OmwEnPSf2km2AktO1J8t7sr1hI1tj3LpXWataR0VlDD+92EZ+eiE7
FSt9R0HL239MluuJUm3UeeltrlybtLyNZWc34Doe+gYsWUPztn6oluxV+uKVELANEqBIDvJfErnu
A5lLk+Bt2D13TUaEl3+RhV/BEk75gOJWZov3Ig2/BtGU/hVO0btZ5Sbb/sHjD9QB2Yg55NM8IeQ9
8RyKkkdd7wK2nrdLt6rcQ+ljzC+rjW29NA3+Jz42VpXWFt7yYyuFQimeC7DjtlNrphsnnMo9+3Hn
iTTxvWGExtdCeDGKib5xMYyguPhlzUtoHmiD6VJwYz27aubv7bDqNmXPA6eO/pLjpJ6D9ZRgSW82
6uzN4PVrg+3/JUnYV/SaW3zV3egVlleHrJ8uDiRylZXs51tfRtgDv81aqtu+teutXbjKW4B4jZyQ
4B+11nujOqCvHj1lIQGa+YKqb1ZLZ5ycM+xh41oXHSmZeaD1SPiiZKXc617tHac0LVdWKty7qIfh
gi7pS13lNfJlhf8sOBsUvja+drZdnMbKRD9pzMZXaB7hpgmNDEQ+o2GBsKqC9dNFjlZwnmwze0Vl
abhU2CZwJGFWHE7TdvQVxJDacHptojZeqtjfHOUi2/XXLdJtT0rdK3d2hpOs/GB4L3vbDbqVXITp
YrJqPMfaI2lWn6sIbZZpnAB21POpKYyM548mPlE/m2XhVUdCS7825WhYEXKQa5vZXSksfUK6KblH
1yTxLwLvEPqd+Fnl1dfN/tSld9CgcSvrf43JFYon1kZsqWBC9nHmeeKtHOoKyQ4E5wBgErKPSdB0
urVP8lmazitUfKXs6FiMnniMJ+fh1p+4FlE3ELJOM3j37KZ/yP6aLckyrREEgLSU3KVN0SyCGWqi
jNi1pIFjXq2p7C/gP/GDiJDV7VqANYjzru2ssQ+3Kn419kG2PZIxW2w30cjhJYsYjnnORmQs6xKr
nltfWVrnUJ2Uwy/gmrnP1+5HoNoeDwu2r6Dcuij8VvX+gx154Y+uL7c4FefBoki/pRiER4uivXIy
FsEijyMULfzpRz16V6ty+m+473yfqlx71ydzQBUMgbuBsPcClXhkdj3bRlIw4QQBgc3lPaR66Gl2
DkGuuSonyVptNHhFOU66lH1KBWVmoQRcI5XXIIMQbtHv/FsOf6xzeqzHgmDK152XDgsXmXO4prG/
VqzSvHDGVWGzato+c6P2DEYLmTgR1I9KwF7ZmaruC0pxV88HrbhQVn7WdTd2UziTmiSzSbKYfD/V
jsEE8mfmPzUj1hSWkeaLrhpsAGgUBPugPxR41rl+xEYEMqvO5e9QUOsOflC/abM/myzcmUnc+ukZ
g3jlKLvkVCtAFNJD53T1MdcOcB7URLBLokqsdH30r3raTLhXWSPOdIl5biK1W+tunj3hi6XDvTX8
b8YABKZmD73o4mIVI+vzVz7EswKfZj67IeKH8kqVr/28Uj4btBqWom8tpRJnQlu5CIOzMzcStqHn
tJ8ShN36MtzUtjL7IjBiJ2YEDxF/ziVISKImUbOjkp6GuRZpZXryi6rZ5TgQ3mrBP32fRnO/7tcq
VH7QAerBJTYKq2SuBpaqHhRBIZuyEIaTWevbJJQNhY7RBlOd2NKWuVaEdx3Sm4ljJK9AfvSDY7b1
SregOqOXgTJYQHQAulp65yQGPqzzAHpoxap3W+dQ+oH7UiXtMrHMAY8UoP9Z340b2QT3tcdJTjzh
7RORLoYAlqC+3eLnylfN7jsPa+8Lpu3hMs1ngTLFqDZZEmYnZHnBMiO7uy0nv7vX3GlcBgHsdTUh
+WDMESZ/jjU1fWjunax6/eiSNafszVU4uxmqGP5oceqccCR3OPTDm0NpTiz1uSn7ZDEV7FwWcA6x
iHQQ50Mx6L4iALbUyIchpFsgpSDb09weah8Uk2zzFv9f20+rV1PN0PzK1DcV/HBaqdnfHBAR7cwE
5yWABkFsWg9gha1N4BTh0bJT/9w6c8JJaarnNs9Qv0DZ90f7LUni/O9MB0NaVbrzrPDYAziQNGe/
r/RDbqfxNinb8oFTJxIfaZl86zDclKu0rrj6I08rgHvekkfr9s+RP138TrshS2i6tq4SFnaFMFT+
nH6PeRGjDDpHLby/RD7LH0yGf0yJ9cHt+Fuv/fpbGk/rN9Eicx1hsL6Mw/OoY42n1dCKFaGF11Yf
9jghYflXegY7svwSRlW9b92VYRfhNi3y4CHIHpK4ueaGbx5URRgHogUYuuRFsgy7FgSMCdmAU5O5
ytUR1a8hUXl0cDkYtGh8btpXzVTMVTOi30bcrtlCqyCcbFRQRZoAWwvtYM3gG1uFFYSg9JuuIa6V
GW/RD5Czxt2UP2NG54L0QcFYJ7+Jc5STnVTN07Zp1T4r7oRRkU8CE6692JFNTZcQK5WjHT0S9EDV
W+/rqxhx4vI6aDYhKtJHRbVJuaOQusjwad2kIFNXvYc/lRMkS09o+QYKl7rpvcTYTOKv1tSzfUeo
ZW0TH18KhEw3RMCHpV0V7L1Fu/emMNnBxQUrM4EbikW+QKIXQiceakrI/3Kdk+OJBRrOabkY1HB6
7BGNjhTcG8eAdz70XjRF9Nheg2NS1gDvis1oOPoiDnpS93FTrlQE2XB+QEtG6fWvcY5kX2dl5Trz
vWyhKGW6Sn29eIhAAwIp0M+IWOvnBo5TrIUtjgzBEoWb4QDg2D3iYIjweQ1Bipxh8BhDmlwmg07I
EV83QIhltUeHb4UeJsn8qNlP6Ngj1lAsrIGIQTS1f6VqaZyAz3zzA2NrB/+PsfNabhzNuuyrdNQ9
euBNxPR/AUcvUi6l1A1ChoL3Hk8/C8rqrs6sP6omopqdEimJhPnMOXuvzZpJr8uksINhrvdUw8Mu
zI+5on6bEl3Zh51ouKkGvpdVS+gkktWRHam39Fge2NXlR8z8+bFmkJ4joK89jowmCar7SK0eNK3L
91pMqzpQD5Svz2Cx9GfG3l1kEu5O7rgZFadS0ZOnRsg2kjGOhFrFrVPSjrxVEdMNjWpnkYH6oYoI
gCNBD6dsYg/D0J16fb8gg/BWmqdPqO+pz8zlFJUIVASDrjjWrGMVkDIr4sjyjUnV9lWdfCvzYDwF
M0XZFGaGKTXBtp/lW5P9qM2QbO7AlgKFlqd7KWn6m68H2YCcONUFEXxRg+iqFpWDMrdI5RTjWNGN
PY8oUdxZj8D3G8TQIrZ1xmCxO/EU1qb2DfuhbUbRoaaKvRdyYdrN1vA9xz9+UuUJbbTCaVQQuDqy
QrAwO3rEjegn3aEBkBAspryZWMm6uWw4saC8i2PtybHM9DJP00ks8kuHJ490evS1mOTBY8xK56ZF
TxB6HnkULKxNFhqlC0TZ1afwVZeV4W+GNenn7TajmiZphobdk6oBETC/KoEhkRWG1VjFB7Ij+amc
0VORHWMMAoaczhDYdGFahiHlVUGCtX7Qqk9yM4xNxIxGTkpKfHqa7lO67H08zLiGubf/ZuT9uZHN
WzRUqgHIlSWZToSh/uJUkUQ5a/K6Sq4TyVAgvckcHMXyts6kkszaedzKBikqFXUgp2Lv6GdSaysj
SqsvjHC1QOVIZqDiSuYrkt76NFzYtsRdfluKheWJSyT7yzrWFukYO5aeKZ6aa2QAldFTN4t/d8R/
rtJ8HXGE15KG/B5TyJ/sm9QyrTLF2faRAzTbw1zUDyh2XHLkE0KZMnhYhLUEdoHf1aZcG5B8nhFp
Lps4DzXT+euDa0k/lVu+3g257CByLUui2fyrd39C5C8PDCgfFrsQuCd9Q4B3eR3MaDUtzZ27qFZq
6wmkFnMyPxUhfe+7bjr2o7XsStXc1KLBnoWy4Za14bQPhAjBWRcbvhTVcOUXaJL9ED2jARNv2iW6
SVtDQtwxxKe8l7NNTxKH5n2VP4iqfBLKOLDlKnmI+/qeWczywmrMSTTLtE0jKk9xRtBjokJtU/UU
atzaYEh6q+dwASHqa130pHDY5XkrO5EmDs4cSg1ZXQY2ovXLRtczrx2NQ4j1i9yH3M4n0iABdX5a
XRxttLj7LhcLaMWqvCtN1drLobQfY+EeNljyLeWutSXTestLYIHK3IsHdDnqtgiZQEohSzZaIDcH
7pRm1TX3/ac2q2fGA1xwTebNI/zYJkj7oyx2HZpai9AGsTp0dd+dspw4Zj0sewdecWqnohlTJ5Iu
hCcI9G9ikkrbefn86/Mv/WlVw5VIC0/jzldlwzB/WdWUkFKNWguLj8IQp8vQWBXxWoE6OvR17ttI
ZltUUVWX16uzqsvoVmMs+Ov3IP/pGlx7v2hUuBAVWqq/9oElwWgn7KzLh1Rm76S6dUfUGxl0uTxE
pQop5qs5LafNCaHHhh1YuItmafIoaSN/HkvTjzX5jWCC/jQRlgsaZhYOGUyBZC5EdxwH+biMxIL+
9duWfilVfg1MxAyolilL1toL/UWeIaVsJ9E1GR9xw8Unptqr1Y+yS/AgkJAgrHeFoSORWbpvWuRR
vN8BT1deSnPaMXVjViWHkEVINd4IQ2VTfbX2rTFndmKSTUCYgSNxzlgKm9JDXEuiN0flFj6U6HZt
eJBM2BMBEYZ6m7vkp+i7KVxal8qpuRlNan1jl8FZyckLJZxpxXxnT4EwFb4xQmOO6FUfauSjXh0E
kFjCeDga+kw/hzYyVlwiSfsyae06md8Kld5mhCPSSYW59+ZwMvxSMyP2oeXgtslQ44acLT/sFT8q
teZWGbsc73xmeBO5XX6gqgkrEovVqhaOVPeWDr+bUruNGnZOULFwtZJXjIFRW78JqqqdGNk1VxCI
75VMgkNrbOq2kcQztbDgAauctRvV+LNn3Ydr6WvtPM07ELzVtmo71MRUXTasGCQiFXcx0OB3USHW
F0CI0gzkapVdtNPXXpvKdpv0y5iEyUjdtWM4eSMIM6YArbi3oLJvraG/aqAUcxY1srSVMMRdqpaV
6hkBEvs7Ed3sPpiPllyl26geJXse1HihWlI4Wp05M9HnF8UQiJWtYVmOohUVNp0L4TYungsVAQNJ
FFJ+IG+TtWEhueH4CWw8v29LVd+qQ7s4HSVoUZMuAO7XmCPchOXStX8zDfxiCPpxKatgHwzK7xbY
vV8MYb0YWNyXRvChN3HEamoo7NQQLD9FgeRLYtzTdB6GG13Xhhs1lMj3TMJDmWFtZ/HgT+pwP6yB
gzgXH3JOyl/faX8eIFgBWJqF4EDSZeNPgBlFHpclncb0Osb9GdmwdC9ZyN0bFMZOwLjtzn2TXTpo
aOgkBkeSZxxpkik5ncYSRlBI9W5bqXyZzB4FbWooiCCT4d4YH6zSfJvDuXoI6fn/nVjE+nVuZa2i
yHRiFMW0VO68n3eMuhS3eUtkwVUIAd8sIBXH0njssoSJC3ypr0/yZEdCUO7w7NAeQhZ7D234YmTW
vpB0bfe1mRpE5SS0E3q9YiePpGWVPfsdiXwKO0RdaXRje1KkapdQONxIZriCODDWQEyz9s24iLYS
tBuigd5nlGLfldREuNI1pyQPmg214fQhHxrKZow+XT89/fWZ+0XB9nVdmSqbN1PUZLSu1i96mSXv
IQJMaXI1c7n1rFQPmU8CbN+teavEVXrQJ0n38EpdZ4GgqH7aC3OrHfKp8XAvASAeo5Myic1Ry6MK
vrX0bBBcf1FMYUdi4SB06jfMvqRBYtZwUS/Gdt1mg0NRBaZHEtY3SxG89GLPoBawqcLn+hjg6zk0
PSzyv/6sXD9/Ot/of5hCZZOLVJf0X26iZsy11gyL4pppmuiipB1vcANbBG0PobGLWfSc8zh10ckU
J2sJ79Uu+gzqRXZSUdb8TLXC09dDaVHahdwDxEBDWYndKun79JahKthVZvudCObpKFDuNbvci4Xm
hkDlCQAD5VHcjTcq7+2iAhyKuba2lhqSaZ8J6mWi3XeTFt9jY0ekRkaaJTkO8HAKS7G1ysTuKiqP
td57AT16JVWlA6HkaPm7QYS0S0pYj26mwB5fGcwl1L22QZhETk9oiN2Gxdr8YIu13Gl5Yc+qLhBq
koMAwaBzBmdQHLuVehTmVk2EPUBwtDS8Ma0XvglzVru0KM7oF8sbeXrouiXesuUMqdPrmLrzoiJl
eMgchOCysyiPLFCQeLbjtdf7g1U3ZPkwWgMDt2kqpueMRZ29IGj1EhJP7Hzl8OtaQ1RxXdywgrQO
pl7GB5pYpd2lqraVomDaz+b8OcW9TNehkPbBmugayMU16msQDtQxbUIDpmNFSkdQk0vZwfabGAp9
jWUKFjkKHiLQmrUUqmprBW4YDJvomcM0NEDFkuybrjZkWq4JvLJJzQ3NEN4Y6dBGc3tSh08a9N05
Y/Vgg8fYwXobN2rQpN8Q+u+DhhpxOb+ZmRAe2fTU/hRC9W6Q1tnJDHWI2rh40NYHHNI2Ca3VMQyq
N9g71wYf+FYqtRvAzuqd2vfT1oCmOsKlPcsxkspJy9+LvjmpOlT6zgwvIzlbF2CpTivldyRHlJ9G
yFyo31DbN54KadHtmdbDoRDlm0mT5PtZijazWaWXkR0PzLO52zIsUd8eo5EIoQgnLXq9rR5T+gdP
ymRc5ZaXMJUfULzPp7CnVLWYVnsJyT/7m/Wl8ac1rqFLmqKxfzQsCb3hL+PwQDIlV53aX3XiY5w0
mln25PiyTKtnDGXJcDbNmguy9WWy3Cs7CQF56FLoRgQzbvR4ec+nWNtkKcD5RAM8/kLVw7DBZFm7
NFkrVKzjmf+OJERiBgGFxxAXnvBm2KlejKS/BLotK9ikw3E2XSmcwffn43wU25c0K7YKos87EAEl
AYJFf4JepflJKX1+0WBwjWzILlF22kQPCHxZ+j1vh8zFOsYs0kdszPlbYx5rPp4YeYN5AG9oGJeH
EahWuuZ9Fm3T3/eJLDnL8JDT+YK7NiWeWIAGipbiOpkojfRp6DZhQEMpXS/hoIlvhmSYT7GuXbql
an7s6v/PT9S49osi916CFUMM1v3y5f88lDn//d/1Z/7zmp9/4n9O8TsdyfKz+8tXba7lzWt+bX99
0U+/mb/++7tzX7vXn77wii7u5tv+2sx317bPun/T79ZX/v8++Y/r1295mKvrv357/cjjwo3bronf
u99+f2rV5bMKWK+///D11r/w+9PrR/jXb7uMYj9NgP/lh66vbfev3wTT+CccACiipiVCqf3tH3AC
1+9b0j819P7gV0ST+x7t/2//KMqmi2D0yetTfJ+xn0UJ5Iff/tGSWspTiv5PzHMGwRcrEmD9jb/9
+9P/zv77cdr+dxYgVYyf6xuaCjfMIKBQFFGhIO+w1orTf6l6Y25yTD5ttFcBEJNwtpsDVpMzKUfO
86yu0PVclV09nrH3reGsDXAFz4TN6atp/KFP1edCztmWol1NmnHceGEgOmNsXRhy8r2ZtdaGCgTq
ZGs/V2p+NOV2tPO4F3B8HirQvN8QdpvSe6iMxv1Ua8dFmExn0ozlbmxhbpY5HGDK/MFFw2lnTXLE
/hKWlV4jJmvwQG+J5R5Ao+NUyp7Ro4ADn2a7Yhc5ZanoFQ1Vz5GW/mzJbmqGs5tlFeE6mloTP5e9
Cg11QCkiIkjAIX9sGfjNOVwOooIFl93VFG4JGkm8Qp/D51HfC30N87comoucFyS0K9bRMJYd0UQj
0L6MRoei0GaYxj36UPnYsae6dIUZkDen2EswoKebB6JN4jVcJWmexIn6azkhDMZfJ26UCrFwrxH8
HMUgV4zEI9qrvvl66HR5Z9Y1iDax4T1wNDJ5RA0jUT7PaVEPQoJzMyFggX4TttZYuFPRWd9o/L22
qXCdS+OhaprCjueRBdsSeOydSs+owtaGQlrZU98PHvSLVV0jbVN1vjbjvBNZ73pZK/iGmZUbvZzO
6tSR8y0vjmqkE8gEps5kFJwJcplTDwLA/ETdLCkV6ylRrD1ooCCmyCKrhldV7UPOcJyyuz2o2BPt
uEkyP9ILizIgBI/FOpvSHucKEgEMdl5eQj9XNX2brBynGjY0Z1BAfp3kWJpCzH2U10vErBOWezGQ
DunYqrcEDBT089jaDmWgXHQZ8zyk2RfCu0e/IG9e7jMgPwSoeXWZi1yRSQ84bpwcXa8yl5JEe0rL
xO4UXXaLXnE75CC20Xf5sZj07McDH02bo+x+AFmbVi2tQ5Y2FeCoUC6+BwG+M8yzjibXiy2Yc2OP
QbXNIZQADUd7oUQUlwu5B+o5dBraB3HNVuxctBM2pLqa3B3pziCEhkyIjpC9FEKlHJ/SlGTwUJE8
uScFsxPGh9qY0XvU+U5YmyiZwiYJhJurF8kxr/T2DnPe7EZWHnqx4Sq1vBtqKUGzH52KQHpTqQKw
hpRw5dIsP9coo4RaYn4lPwWedh9RYa8sp4cj60JqDUed7U4e30qYtL2p12t43dK7mYe5K7Qi8iMt
OJVTthUsq3ENoZ9dxUKHvajkHh6mtfFQEr4ZZMMO6FhJn2xJvaXrFUdNGj+dde1oSimppllkOrVW
+qS0ZU5E3wqe+TjE3kKaKsHXD4yXAuZ8dlhLI9aUn8ynZDBbTifaoEiFD5pEi63Wy1OZSKDbCHWh
TFNeRKLMLUCy7rQqrcoU8nGpsrCYDWMT5hXMN69GYCfFuR9MsaOrOec9Fc6RvhZs5vFxKAvBXhp6
fELLR9Rj1D0yC3+WDK4hjW+kxZOkXZFQWUMtqaXMpvTS27ow6Q7yyPYGW9+Nkt9ONdjOSuTaJpRl
TPXRrnGoOJH51kTf2flP/lVHCuOM8kdBziYLR1u9dCips6kiM7utn2dzSbzMHGLSHtPSh5NTocKI
JntoCWiM+sTTimi5iEX2WYfjfa3j0FZJ26lLOnBLAKN22sf48YCCw83qlegtm1TqS2r6RsrDDhcW
GuBu/FyDESiYle9dVhGC0wQiI++07xk1XeSB9JBqoDdLDOPSorxc5AkLQ2KK6BipCEju8zD7HAaF
n1Jn+DQELuHLbS4FKiRhrC+Z9RCZJKtF2vIEpU6yq4zcR/Jwaq63ue1v9Kolb6h+Kab40mZUwEIM
exSwKXVXC3uTwOxfWDXG+yqB40Y90VGGjOQd3WCqkpGWGaETA5p21GhBaDvsO5r1eVgDu6s+2DKM
4QU50LSXZ/FG7zRu5Ek5JLl5ko1pF2EadNRZweujySSz0UKVKzHcGGIksn9RnuQge8lAODhGOH9U
sbirRuKOCBD360F5DtMKe30dP00EAEb0YTbSM1vN1KubUHYxPERODnrHrmNDtDW9fYrL5BAgDSOg
dkls+FqETbULKWvDJzL5OoDgpAQBin0RUYos4Lb5LBeCgrvRMrdVl5Rn8m0MT8+WvTRGZNWZzzIm
7mNphBziErI/RnLFtqLxLFo3ZteZDvIGFLess4eq+VhMdQ2cTBqv42/ZHSYHOR2cITZf4zg+YeZF
xB2QxsHY8ig07b08MrPSB72qWnMwm0QgsknwJys8h9o+qKfFq8DZgWXQgkNE0vyI49KFcBb4aNcP
iwBYKOH+qNJ82KUzbzL+jFvtVUV0gOZIfazljj132Xq5NchkXQ2NYz0nono3h6Cf+shgdTGX+1mI
7xl6zJbf3uo1DT/mjS6bDqRLw/AuZRYPMzV5/WyN5qsmDN90kTxORb2azEC+nKWUE3GJ56MTy/N3
UpQFt0rnxhWoqmc6KJRWkV5YRpQ7kluMOOGcsY72ihoewWzI3/NgqG54e0hAlBn8FhOHoaVHQxGn
XSzhC+nWMXzs50eVG8Md2ViH+Qe36rITopG5WO19nVM85zJLmdrYWA3kiaktXVZLB81KKNMOxRUz
7g7ENYEA8QBIXRef20C7E1FqNmGlvtfTbVArurvoCDXgGqp2zCoqbLXo0BtSYy867dR+oVTfOFJ0
RrEHlS2kTpkpDF2JBACcqbTScSlYjiKxYYmJOVR7w4nq/E22snOnKSexwa3YaS9h+21aQ9RXIpEh
e4BL8CSaKPe2XYSyLptxA1iJU+jGpuhShwsd2QOb/TQ/GU2xT8bmdZkpnNTTBV/AnVSHJ9ksP+Ra
37X1vJc7qsJzgh6nepJmU/EoCxzEWoBGIWy5Gn3CSiLSRmi0LqzTD3FhvhX9J+HB/aZs8Sajus/t
MCvfSQOa03elXzZRapZs6ozntghObah9IG6WXXTF1zi7weEgnLplQLCXTLmd4UxKTCVwFZEjFqGr
bypti1cpdGazuMz0XHEJGC9xUR0KRe9dFginsKIEZKarFLcpICJY8ploFqdl6ccF68jD22Jl/qIv
t0YTvoVD96gnwt5c15XIBvbFh6qEF03isqYg6SNQPk+EEfOZGj80mEgTWXWkVtiVjOCloKFuiPw4
fxbYzy9w8XKCQwVzWw6zK9VeEZDXMo3LQWuzeyNZS5Gh+NhJoEatnKFlysWHfgZcgZAzHfFndtPT
gnRkXZwGaw8ResMa+xLJ5DKRnOvEnbWR6Jb5sgXfo04tzio7Absqdda3puhIAEScIJKeoAlZm2CQ
vNpS36cUr6Mqv1hpd0pC4c2IzDtNWmqbyqkTjFSow4UMH7xnQ0UucVuaJKnfyyl1P0XXHiSipeHc
dG4wtCcgdtKmyzj9g95sC3XNJmagU+G++DHkEJ36KvauhA6cmGFAIImYSwbKQbFOMmLS7Hu0hHsa
AA23yPpPjXg+V51yujnr01Rl69+f+fo6rmv8fH2m/Hj11498PSFz7EXn6+s/Hr6e+eNLQ458CIlg
8P/zl7+e/K8//+Pr9elfXoPz+aDAu6eYV3SS9/U6Ztj2938y7re/v8+vp2pN2poKSAxSivZaSUqo
gQbk6xN/PVCGb/Z/fPn1L71s//t7faNE+1p0tCCYPbQar/nX3/h6lfrzS398D+ET61S2yWaxRw1X
7vv1gUqyRD4XYFMtEKGlfX3z6zVfD1rTlftJb3D84RmPFvAkP//8H18OqTQDcDciIjJYR9h/PCOV
OuI7jlDZxsV+0jQ4kfXEKpnmK5BavmcME6LurEO+NZGC0M7t7aSkNUY8JPt7kDckOX39sxfCS9Gh
Eeo3EEWOwqnF4IUim8KKdEiSR9NLcMt0duAxU+/NxJm+j7fKPXLRM9HnuDYPrFwARj7mmyJwqqfl
iRWpnNjlOzE9aJAcVtL7+EHC0KDm91SrhE2i7w12QQ4JbleQKDcBBcuntSNq3GYP5gUTtP0O9gLC
YTMfJdbDTuYCEh+Ql41+f+X+Za9CfwTtWv7SdE58KHUEAdv4dWTgyUn82OibfFUs2Pyzey80B5Zf
PjsEDpTDCyELwmJHTC2u8taeKCG3TrtRnhhK7GL0SXhvHTz436qH9DDAxo9c+voYE+XMFe6JEOuZ
0k4wRWk3Paiw+qTNRBtV9XRzuKHmfMnO5mVhtIA6s6HYKkq1HbKZjc75vrwLO7+8E6ifZUcetWMR
lfZCLIksPwNZRgBmmzhmSeabkfqgTLVbFA7MXL2PRTocyDuzO31Po3kDzw4cq+Ugf5tHhym5WGnE
tkjqbSps6fawtd7LPcBgZnVHfQgGHqa7RHwUXi9t6XeBSw5S6yiH7D5/YYDOLrEtbUsnuy/u61vU
ZLbmBxmeahcWqE01O7bhUL5a/rNhnWdnqmhpzTStwPr6ee9a+r4jTgRtRipj76CQ7LDFdKvcTV5V
u9g23vysnivvnY1peLRO3ejOhLs7wgtBZUdATNrt0+TI58yOj11jT/vKI+lJVVy2h3YWOBdiyJut
6V5SZ+DbNlB7HsvEFRz1EnyYu8E23W6rfg8eTHye9ka/xCd9p38Ub/z/yLXWPKF2f4sfpXoTfAi9
3z2pCUgFG5ivB+3dZvnFAVC2Vst1FTnyqrC3dfcqXoqn3MFpl9vlaOs7wZvsks2oG78E39+tR/Ni
XtAta6hLvEndBeHeIiBWtmXt8oX7tg0/qtzM3pBkY4R26MF8vaYvneBgY3EV96W8OYd3zxqdQLfJ
HMyotnQ28DeSBq9t9YmAZRukCk1YU3YlZ3JQb22kuxkVziM+nJurcncXDzvBuRJ+2rxVnY0UKzkT
nAZsXHL6xwcEJ5orHdB0s6Xlxrudok32HRQoKnOmMqo57ehY3lrYrYUrcKDz7HXH6lzW9rIlqnK0
V/vvpt4sh3jiSJWnzJ0I+/R3gG8pJr1Ii/vv71LQ8MN9DlC8o5Zy15fcAX6NX67l8Ib7hfDpR34v
WKVNDXjE5lp2um2sOcXoTk71rT2yQ5Gtb+qGOgu1Hmd552J7P5Fw4Tfu4BOhE9/0p+bc3XcIrOL5
bJ4mZCDxt3g77Won8q/qrtniEMwsN+5cw/txpVxTZ2M5GXtU25jd5uk93TRbwTEfqPkwf0M0bBPe
CiFGJNeobnoSbgIXFiydGqp26+3MyeQqOwj0kvfrwWyvO4mnx8fUSwG0FOeqOAVYb6hx7MP8IO61
d/rxk5PuiJJAAr7tgTLp26neQW65kAduGU55wmfwQpEkcZYnoBB25qcvsZfua6pDe/Y55S0LJo5c
ualMe8hv/bG2jbeEVYonnpYdqj+/1P2G5Mmbl7K6yLf9Z9E7HJVG8LFf1Vsdmk6OyoejVlpO/dre
xHfzQqaWE7hj8yJ/wGUXpW+sdCllIfyMN9QnF1ciMZEbudI3E35X0hPV1+GD0GdoTHXnq5Nr2S+L
Ky6O+RmL50Sx3yQbw4CsugKkTD99DNzpqcbrHPOdIbK1YgfGlkoURpEzbZbS4Z7Ir+UGhy1rK+Vt
vBbabpG9fvTW4G6PBumJi6XccFS8cA8PZH6MnvvbcTMYZ44OYbzOSu+3mzeT4E50D44MpMD0M7bx
5nqlR/MRkkF5wnP0CGvvOR3cAhShzW4833MXhg59imw5co/E9BjulG276R8ll+lTNY+d7Al3uJvJ
IwQvSegCr883eDMmTv14TVyWV+uMca+8MVkyBdbOdMhcwFT2GO7KF8hrKTpRj2NQb8LbmInen95m
VqokYFUu5R8GaGc995Rqytd8jyVhC3JK/FBcNkuLfiJzcauu117VOkL/DQlOsJ72mCVeIt9RuMwe
XlpmwdfwNrunoXe+4y2K1+aeD7x+6BPivCnA/7flftsl+JR3KEJCd7nptoP943/huFveQls6hJ7f
PuLFjQHjutRZb1wDyfMtKVuP5WNI+0XdgiflSBQY1ktnTr1J32TvIlFR5nVRzxqL3U3i8w7SZWMB
b6m9tiSinSlpAPYmbOSW05BfmRkYRp762pZIpBx5P0515jpnegNhbIue6IVbLqvkw/xEAknuaN0w
R/lcQi33Sr1hgvKZSfmAGI1upTdSr1WOivQmX/M9GGhu+3cjdyaMFNTnstFO7jsLtfY53u9UJiIf
qYittXse93q9cen8Jg5iWt24QQ3X4Z0JbpddfNVQwyewa0rjhjYywY/fogerY7DcLDfpAxvvt+5J
fORGvUauwKi+Vw71S+LWDoMnYwYEPtnR3gwAAnYa2n546F/1fbXjNngOX4MX4aDs6kPoCy4FANMZ
fKZYLHcoU9iP29lFfg0PyEcRx7cgZLyvgcllcHIRNTWRk327EANCw9iuZRvX8A0np300pQ2H0Jm9
9SQqTBmg5d2H9TKtNzQ1Bbs6mApZMB6jY+tP4FzmXfZasERjrAs5Nu3GTJBmOeYFpiJjIZsGQaJY
wXJoKV8K1nDqnkcx3875hUyig8r8hX0wRQmMGQrsg+JL+dbo7w16euN9ROk3JsYOoljIqdWTnaYe
ktiX7lLHcK4bQs6F7cEVN3i+jsI9Vpe58Qnc7Cxb8hdOueKHBDO8EIXoJ9al2hreJvCpZrmBD/rc
4Sq/U/CS2KU33k54ac8hgEnDyd9r4YEEQmf6wE5gywouYeJPsOAUjhCTwBxecF7ulzr3hG/JUt7o
DtdyvjVf4U3ZUzZthG1nvGYmF0e/I3YQpW6wPKhV5om7urSZrihTTcY9JU7S9grNVr0UKGTxLj80
s0NGWs42EaqWqWORDE6oG4YX1aWSEHGlMOxI28wvzgmi1a3ytrKODgsLacnIbYY2bv+eM5ffFibn
1me5Uj+mTL8ThbEdC1VuvDMjT4T9Z99fa6d+hB0oORWSfviQDOwoIAcGj7tWdbU7DAfU4wttj9Yo
HLz35TAEtGMQ3yBSdyVtM2Cfo5QsPxIsyco69XTuMbcrbuWQpXFzvyBX89WrehUABjj6ddxAyaa7
W525z42n1Ot2ItDKHRWTNW6F97PYVFfs/E7SuISdqEMP5zbdnlLJ6oRgnUsJmqTTmbHCoZkdM4px
x4+24Oj3fb+ud+TxQOqKTCWo9BLkRNytaHYn9UxJZclOTewLd0FyE04OzYoX4zkAnqbegEvi8A0f
guT+OB6MfaSwQDVBd8AFiQuw3HG0s7PAxuMAsrm6Z+lC+VEcd7WKu4cD5yjrufS4/XskDfsk8bmf
UTvSeGLufVDHrRYeV6Wpo5/mvUh2m0caaZlepkPpJMggLb+r93l2iMSroB6T2COd8yUWHaIRRJZF
IFk3gAex9jM/Pye50980l/mxHL1R9sXyDpkiGTJ96lJUER9haZKJ1fMOdBZpO0U/Ke39DC1s+m7G
TkmkMmuGxM5fOjz7if3UUWFmCR4hEnDku+VMZIflG5af1R4LjHkT9jgE98sh35Rc89qZQqOx75kF
SGraJG7Opu4UrEePS6l8zO6F9IGmzn6ubXPcaW8tMwFZeP5c0j/g+rHl3mVjJm2Hatvkt3q0n6qt
EjxkiV8wGpROQczhunyBKAsy2sZm3ZZvDUIeMTsY7LaUSy/B7rCZH7tqz2A3Xs3rCCeYkmzjJrNv
GZta9dOeklT5EIW0tgSfJOE6cMTKUzk0Z5q04bBJDMY2ZyyxqvgFQv9mC9CoDt18ZUx/sk8YGWfv
qYVAzKHUKBNdotgKkcQaxW+3QBYLGiL1A8ubhWPRspL3WsMtws15vfy21rmgG2ZtaMekuau9V9Ed
wG9jK/m6tK+S4zzb6yKMeQTHkVPOtyAks+hIOXqFfI/HNKYZ0op2Nt/laej2bEgQdgD1c1gj8l+S
3XY0Mx85Acsbq8HYFvR9mjIv1yl0kA0eqgz2t0C7BJsAlIFX07g0ol+Le6ZsScZR8Da+4Fq13ioB
3yb7HWYlWXOucrBVSm/ut+JF83SaX0c1ZC5nETtVeyrf8/9j7zyWXNeSJfsr/QMogxZTQhGUyWTq
CSzFOdBa4+t7Iav61RPWg5632bVzUzBJYGOLCA8P9z9sNuKAWIo3KR7HNKVjMffVZL8QLwvPmoeG
bmztdQi6r63kFvFPKOyI3e1iRrs1SOYnLpo9J0dQtD5EYCEcRQRM7HVrfpvxhH7ieOB82vVX1o15
UChhe1dIJ8SvNBNRaYYqfC/24Fd2s2su0Wf22Z8+6qDafdQ/tH++fmNhrL9bgt3/1Co7+A4CKvl+
wsa0nHkIrwYxDVP0BVgAK8IHctk9vP0bHBkBjB1klvTuE2585Mx3nUH6VJzxOutu+k3YZdgKx5hx
eqq9WnDyjA3VDNqv8ZW9tHSaW8Lcw5EXkyicrkmNqCZRRSZK5V/0cs7ZgRva9Xdtv4EHPnIQ28EL
6v6VCh7bDZlediivZb2fHuefobUJaVBMpiNvj2c3IjkERXHjFt3HzKys3bDyLBncw3TnlfKCw+7K
gIJK8B12J2qQmKeMeu5DDKH6vB0km1D0jk8ic/ebZ7ax6jb4LDgoNdcGl2z2rBNiN9gxbuETtXLw
Avb0mT1oJxM+TXs6JimCB9KJtgVm2fInceufjS/mEH0YoVMc0CAhkbWbv+KzdGO58ykFScMDToTZ
T1btij/JrbgZx8o3XMI7/fx7PdF4Tb9Fdz1ZHsdedSbIr+t9fg2Ha4m8o3HoZI+binb0iBWFY6aX
CgiBsHgrmA7PCgGV9Zq+kZPTqEET6F7+A8AkfCFUVXwbtTPcZJdIhw2y9Ez2TGDV+YGp1V/JVKVX
wkvd7t8V0VGBC7yrGPDEDb+9gpVkO1oF1sSjVw6i18Lg0Oqa2NI3wFHSYSXgAlZT0c9DEheaKBBY
V6kI75IP/b2rPVZNxP4n7LIzQZNmPf0xRi9ykRqbIMzadFZVpWO+V77kmMg/B6QZIhq62RVro6T4
K+2sVz68nzyLGc1xvAmBH9PeFUcnjlzxSfAqEbMwmIWn/iEydsPjBCXQk4OwjXdEsyqS7uFefNfB
PnTcSshHmUBB6HMPst3RIETHFo3bwehkny3Ktjt65mJf+A5rmBp2AXFhdCPPehgp4mAfBfLSONFJ
L73X5lvzp9P0FB/D1/Z54sAk6cRDBJ9FcxffbOjw99Z4rURHquzP+ZC2O+DEXeE5KHWNhBBOaeeZ
w2HftLvsM/w73ivrVDG96j0wV5bcYRE3Or1iCEA+JZaDHl2FDOf4Nn1ynvExH4WvEQv176/1X2x7
dA28iZxNFf7WHUVVO/vI70+QP6NTdyMaGT50jmv0wmQcmxz+sqz2MC6AGXviWNABrImw0LBZs5Pm
IJku/lGOvvVIbH6EmUp+2dP8DYYpv8vvqceDFLNLdFmmAELuIh8zKrrrCaqI7JFMcDyXd2KB4kNe
/CeDahgzFZnYLaEjCNv2afy7wUE2sONP2vq5lzvdecl8firKtJnuEjpsKWh0Z3EFa3bTU5d1TO7C
eEaIblIfKrCaVzBfPO2JFWbiULM7Fi9mf53bR576WaQAPByzkVu9Wi2RQP5VcRA0YHB42e5qXm2c
xOUNhK7EFsZAlN/T1i/+A5HB/ni3/e+ihMdCwcsI9XXjNndHfYtDdZrOd8q+rvZPGdzD+CcvnFE4
8hkDiL8f/i2vzPpvsBFL9ed9Rz+g4bahw4Z2Isff8BH6Cvahl+hsrCFNwfvu0QiP6CMqZFfKLnwH
pyOEL8E8iHjJlgAs64MQ2gEDjbBwgygw8Lndv/av/G9D3Pbaq/XYlI8ViHOo2fr7IOxJvC7M+55g
xR8lm+ztFSs5f61dwjB2jSuZBkpU4oTu3mybJTfgzPmZHZWPAb4ma2Mxx+zqhL+J1+5Tj35wdEGt
6YU3+yK5zGwmRjdcI/J1AF0Zdym7INvcza/ChWOocthUdRgnFH4IolBBifYFqI0vZxcY1IiwzPtt
QD64IlQBjJBC2I6zkiyaExF2WAKGYbq/O2BxZru9k6tjqEVWo6eXGZOSHUL5aJBt4T7bVbzNPjY9
4tLwfXiOv0ldiIvBctkg0TOoPWMvp0cSi+OfvHbC90S9E2KmgH7UhDrqj1/sbvNbIfn03B71ARxl
ouh0rhcSZUANltaFqD0Puui8LKAxqBUG8asU7eYvZCMEW6mBZkLJy/yA1H43J3BFfFF1RmRJWWk3
KBWGtUufRMqUmSugt2a6woVBTho7BStEa5Uaznl6Vt3l0DQ74mqPRaZ89Xe4ZCcAjwa0hgDUfCe6
z8GFJRv0n1SIkEICsyJGwP46e4nIFWF1uAQjkrKX0usAa2pX7Lq/ueURUWW6DeSuHqbJ1UIwGMIS
mBHpuBtBlf5M2itKMzCtokMavAl3MFG2DD+LD0BKXBYPSPXH6U8EnPNX5VBsFjw/PKS5CKum1GdE
IaZkpEjZgSQpRJnqrLyW18zlbHtn2MT0NSTOIv82QWgyB7hLEL/mnfmefGRRwNbA1RTP8xfvxLai
kbCLeCASpl5z2FNPOkmtbVaeWZ2UL1U+ymxwH/F9uiQwskEcX1DV3OQaz2l2NeD8lnCw7uxaMiND
bnFX9uO9eKGSTMdvY08vyOl98PoaVjaT+iuLbOs+H1nIgNUwwS7mmQkO0mRy+FQ1iKLLgLB3FYRY
mUuivqUjcDcm1zJ3qUVJyRezF619LRafUhvFUPLX7InXAuw0BBeZCzuY587TGDWKS+4MJERajRyT
8RAT8TUufzcNDgH6vuLVAzrfDn/AW1m0oAGOaq9UZ0z0Tt4r4W8PO4bGahCm5ADWPusfpeXp0b5W
AyLnTjkW2qvA1s81C6FTtsj87PPWn8VlmzzJlnmwZZNaQ37Z/KJcoaT26/IcVFvsr+tI2ubGAp0J
Dkd7ficwUSMbjSFIhlw918o784UiMZ/B03m6DQBps40N99srz3wgOxnjUbOlzE/8dpP10pxSdkET
+ZqUq3oWZ1uVsHzObYjmFNYrlnf8U88/DCqGdfw5n7OlK1g273rSc5Spjgwrd8R91YQ7I0/EEZQ9
l0TDxo4SGL9eodds9RxjfOAsZMQZL1XYM0apiCLrFgbVtGk4hgmlAbCHvLjmKQJRfjA7eU99vnHu
hQKNnm/cdQ7Y2GQvwP6bzBLMMPL4LRzZ+pZlcGt2Sk4+UmoJq02qmRq9TaCazBKeGfdKNhhmW+TI
Q+WcZ1RlLhpAQ9rxhowf78IN8NT70eaumFstIXPocPVcI4+IXYGpFGrscDehu+cOJcoPi643L/2O
PfgJY7UXhb8qsP3ZjPYSGNqIAYMPVDmY7jZpTSxQ3pgrfAvkio7dFiX8fjKfYPUBl6CSVsN0wzWV
+rhDelIru5aJOrlcKPe6wAjqSYb9uQ4Yfj6eg7+8LysF6+0WqIxvDzTCzdHl3tMEsV2P22HSK8j8
71lE/IaX8DgmpNspDW+3zd3Ks82l5fT5a9sQcI2JtuP+19rh7bhz/ojrZRJsD6mGtumUMNt22wMk
B0VQaCvfiEt3CrEqpH7H2UOUBNCC+5eznKcPPni8UyUQyJg8Ppfb4b+1u/OGOjCPduHxgAtnZM2q
eqf1mFWhqQFLvlCOvRYMVAU0TJ8pAosO/DceIm+2LYzEZqE2Go3MFOuejKNK/mN6PFgWCJ/BC3ns
3CG3qaLB7Yy639wieS+wN6zuWtAUv+dF9KGUMtGvM25L2ZasfVHba+jNVHUtR3rS8yPgiYCRaH9n
zvPhIaxnASqnuxgPaW/nolMZD9zPxFQiHtwb64nHwGutdQNQQogpwM/yNqU26iuIO+EOcxVa5/NE
y6QPb5RR5ip4HY9BMrF03a1ACsauNc7Y+FjKM38Qi6fJQh/CYX7wKOfRDgu/kXw+iZo78iBdckgF
ljpFQOs4bavPIO3jqrjs9URhg2WR1XY/HJlk/cPwSIE0au1tLaZ2/5RD8URRs3fjhrAFlo5Pic0E
zPai0sH8UiwRzEbliR4Ol8hxHryOxgjLrgusDMrgcbUcthNrwDn6PYUmhspElQeFeobSJsqeqe+6
TfXDjVdvKf1KDCiNW4oLYyyTXIT+RO2VZ8xljuETa89AQVBkv4f3GiS1DYeDuDxE3RAFLMGRRuYt
Za5tYKOjBUVHRjACSjiTN/gd/l3hguCUCn54ttk8q3PwzxFmL0WeE04l45OVDrlw1toTcq0vaBsz
Ewp7EVweCWuR8dE6nwWHMgVLsH1QX8DwGI1uxRtlL8kOsxBOgSE7skAzvV92exxUeXQMFFVrJXbh
6uQQPhlYdiC+bzV3S6RKt+a6U2ji6IAeNsF2FI/lbXKwILtdXe88MLkf7o/nyrQMqdthU0MClB+t
r+YWck8kTkzG5MDAkuZxSdz/RggyIBfZse6GgPm7qNpyU/iRiXpoi+d1PfLx2yQYgTLtkec526Dn
WuiroJxkZTsqF3LpzpZvtEBqu2FcdpPV2D67p9104P1wgR4T/Y3FaB3jb1iqxeM2XwWbdx5pxtK9
tPwge2CSkeCSA6tkbdX0lFm2Op/EOXQb4ZXuN54cy85UPX3cRlphBBBZ4YC8cWYSWigdVDin3ppv
0KT0uwZGhbsNuO6oVKToJXqJyR3Yy6F3UWGEPeUsLIrlOCo3KP3NEzgbTA7LPEpCCTUKhOhm5CEm
zdtWyO03NAHKTg397qEdDtVw4gc8anrY2oakgqZxyMf2dAlfGFFRPsPsSkHuZVRS3Io9BP2obq9r
9D/sW/Nrm9fKjWcJ0CpSEKXs2SR2D1AP6UXIPVYW3s0QLkFy2YFKYFLoXIW1jduymAf2YYRH2P1J
8ZuLAb9fdizLDqmR40+l+gWCJ5HL9lypB6YhdzFGPgm0QKDOAm3dlKTkg3S3SQMrvvQRBHCEolk8
bp/6tFKw0mBkmmlQTZ/CN4wVtjH1T3MQrP1sPhaV2zGmhDfWm9He6s6Bg7jNpCGAWY79kEaQgme6
0zE861GJLlT2ouY4xseldLTxbeyftqoXUELsxgkxAkJLB/YqGcip3+Y1azETbfUTGMGiTOPXDYK9
26NgysL4B5IqEx+XaFj7YH0EWcaOJVJGzxxGZoWz+lbEm8wjv2Jr32IOJHNvwhffm3HAW0Xxk84t
1AFPjZMcQQPBPAgZbXn2ZoIlbiupqu3tW92p6aiEGBkfY8jWGDJZ+y2SZt0LcD/fQUT4eKNzWHm8
MxUnzu2c49SuZGYjRf9l20C2Mxu5KRmFQ9oHnDVBk9dj2gzajWUJOT3sXho2evyqxoPMW61un7hd
/82EpwYSKjeWLk3ZfBATKk4fZ24IsgOrQuicFZEL0Zf6A70lu3XkgcGBGY6KtkccQFg8Eeg8QvDj
xtPBy7oej+q6B8hhuIXyFhJxsbH8bkYs1vohf2fOsKS4MnaiddweNi9iMrMZsXPwiCLRF/OAh8bO
U0Ba0W3OR17Gdtl9Qghhg+K8E7SAlw/+RN5MvIwaIZy1ArG4K9vYkJxbE54xsbkTiShoM3e22Iez
D7CMbxlDgjNWiziToz5QwdEsYPutyMBj5a+KiMYcOONnS+KwoyUnnSdUiF8EuGTa1xbv8VaEIJnP
FpKvHf0dEIRTFPlK2kch29viELBmwNNy5fMRTgAlGSIx7t74ZpN/ABslWSdf3Y5vmCfAnzCLclvb
aAabHbMcwLQATOZwbkGYQiLy1u4FyfTM2Sqgk6roYmKAx05gJaBCjV4dFLyYGMzte6EtqRaNGsKz
eckG2zRrdxjaRoYlTBv+rE+X1UQAxdyEKDUVsElJR6fIYHIuk5j4ta7eknpG0WyolIPVSNDIUkhU
eH8ENKx9pD1tFEW/yIcMk5xQbLJAnGIK3QJNLQn+Jq7QZtMBsWzEEocwKnaTLLOS0N60R5FNfLYA
zlpdmg5Lm13rRBc8aeWJdJP6POlTbkdhZ9BYMbNz9arijvFTg5AMEktyxWkVVgdj1X7aIvqcQg6Z
WuF0jtfCHww3Ja6JIgQ8UJxAQbi3cjczpPtsKrjdb3/5++chgotemJlodPKjNlMKghzx/vu7osiW
/QxyU25tQQhV9YcCufADaokM2TCeEhmyZvYf/8iIeUDg2r7vkUk9DHJt2lLDwm3VGgOrLP4//yid
r2kVR8lEUzCydY//fgHuMN/mQkO3UpYUgbZ/2nHJ892/v//9auyYfkVZBEsHizIxNFiMv1/mYsWX
QlUjBF2uR6GB2Slk7eLM6kwrs2GwRhL4/si2qv+6WlOAEdo2WZ9Ds+PL31v45x9ufw2zk9/8+4d1
FgYjVkh+34H1tAZMyN9P/v0n3Z5M9ns5v1/+/lCrm1dLpJKI7iIkH4TRyCs56eptYH//mbZv/9vP
fn/x+zN5iPdKqie+YkynAllkDz2ZBqpLU7tTSiIXR+guZc1LK8q0+zax4fTUN2Ta0R1xRKlc1mGZ
W6chNXVXy43K74T6eQKZWSGLaeYGb6cgA+X8t8txaA2F8CvSspyIAKU21CrcqdEojKxw2lIgtNQY
IRCMaJWXAkQZHEFJ/bZGOtRtnLxGbWcxOjqbDHj8jcjYLYOJq8v0UPccyKOo2UOJA4GiL6RE+aWd
t25CU82cbjTXvTWbX0V3x7cMm45WKp9ESiEJ6bqYFJMXmQ2KRTQ97yihzWqr3xYZpRFxqXxFhfja
TOEOMzZCUDiHvtbq1c6iQYuUAHyuWjwlzlM3UTnSqnF47OBV1qBWZpaH57oYAm0MxERSKMK1jRPO
A1VDk1zL0sZ9l0/gUDVSqzT3ucXMSEeL15V977QDOiitccpQbiIjb37mAcXkDntOWwdtQw+K+piQ
Ua3nEKL30LCpKsSOlJIVClRlVpQyvcYsGNTRdKYRfBQnZK+eYIQUEhlGUSUvldgH8OkTHU32KiV/
RhAnCaQVDlIFymwCEOpTFlImGj7GikFrm0kFeX1RLHKHEqVUW7R0IqnZGQs62uYP+gMHqJkjjH9l
FyvxW7OEAokl+nvGUKl+XqVfFgiQJmXaZj7M4ZUTPMYlBZgBsEoPqUetYDuoFU5w2pALXauhPOM/
eZe3rGvzcDWBEKF60UFrwDyyrrM1sWpGwfDFeHqvBq5YEDJIgQK6n/2sXUTOLmOIDyXqQAT2kD3r
OHs3eqJRUfvCl0g7RQMHXKHRaFon0aukkxnCYx4CQV6OQzzOTiOWJa7CI40SIkoGhlY5ubSF91IV
uhgc5mfawaZqGk8dwnfnUq5vK6ryQUKhlxaU9SgZ6CTLCmHxKPj1kFQsINNBoCKXo+iG7kOHhsor
rlbjqrnWpJjof5RBmuAnNdTaLkNwDuWO9mwY2rTPmv5DjzTJm6YGrgqL124E4zbgVwCxEfH/PDKT
bRKR5yTGCJpj/JT1Ou3Wid62VFV/GoFwLioUr9eJR4SxLG0zMSAzFF0ZDIl4jA1JCyaYtDj6FTCV
cKGT0uE9S/BnKtY+81KJ83dRf4zImPZTS2MfbR8XZczkg5Kth6jKif6X8FNTdNo5suncjVHkI43T
GN6oStaprZsT/TT9kb6VI5IPfxEmpIGmBjhjy6fWACGp146aJiG3n44yy9XtC6k5iOtjr9M823Wt
jF7dA+oaemCOxiYktZAk1XjbtLneHeiQGmycTH9EZGb9osINTcJeRmm756ktPyY9p6VtkLAQxmqP
mU6nriW6WKLLJyNevsysThw5iTGYoOVtokWlkTp/Jv5Wrb2AHv+UIKwn6rTalBZcj3adkmPKOWL1
Y+KsIc3eE1nxRlqEBmI0dMA2mhEIA/GWJleiJ+NFW9QjB8tm5JUN8ebC2wWSKKzBpOC3q8bxHqeH
I1Ok+MpD+WyWkNf7an6WCvK4gTY3faKyNnXAhnH7rnbzXjV74bgiWYgfLKsd6a0IG5nuGXu4OVBE
5dTwaIAcYX+j4Wsvg/JHw9L6RsfVBCZAVCRhJDxT38WGiUQo0darhglJa0kdyMeaBG2iEBNWAFEt
wkhpSROWXmfwzdoRVS8JmYcKL9xM8GiEVZxKoU1HbPQ7psB0q0fq5CehFdsLBjyHlUAG8bjTkNTK
bWjSp1Cymk2BIgtkdECjSrz0YX2yolU54rnp6lkiP/XLSFEHKlbXCps+y8e8WD/zMiT7Ykr+LjHu
dbISP2MfQMsp1ssfQrKOJ6uuzmGz5H5K0zHdA+JnvlEkxJB6llm3J7Guk1MmxS+lPpLnUclYcuks
CSvbpjlOnpAZsSsV9Quz1K4boT7rRU96Pk7EzZaGW0InUAWMtLsqtG6+arpLS+mfdA5PaScr0GmL
3EZDAlRpSvpTTrabZ5RdGpUykJlJ+nEIx6c+lbsgokOHwsMGkdA7HKECf06yxlON4m9nSPQHSN8h
Teo0gU5T0ClJ5mq6/NoX0eTGqjb701jrHj5oQaMtHLUqqsPaRHpktKpXiPmLNCpwNLrlJhgRRTFl
XN3CLByrqkoaH63+JM8KsS1by4DBmDeJ8nCS6+Jhmtb3ueqvWEmCEWSI36xYumJtEPnoBo5g0NNd
BTW8pobN4FW+IBfJrugjwzGQEwPqXKC4CAqd0XIYyDNiNpWEG2ePJNGu0wEVml7On2j/uSIPesKK
4yJg9ukaa0EXBAF9UzcNJyrceSkFQUHL9qdMKzdPNZf4Xf3E0xugzuweS1UCKjfMICFC3xcRtA49
Hk7CgjEDbchR2VqUTMwSAreDGUq6r8fu2dIltnYBVFHSSbbWyMSZgWizMgeoMjo4VStHgS4CaWb4
NwT95CL5ls0kh9II1aSPYZpWPdic2bBmRGnwVaOCZZ6OZ7oe56z8S+P+bmAsPuv1rWlH044SlHTL
kfvX6XhZVwvF5PhqooYOc+l9UWfIrAvZgHxc1hSNxHY+tcIswhv+iTSdwDxq+5dYeESoBhTB6hov
xJIxWdTwblFZEtEDRE7ANM9RNH5HnRH6QqBo9R4lNZ1GwBkYYK2CpiCk3zTY4rZQb1rWfUv96Lcy
4UZjAoK35vqWhBAxULOM6mVhGX8YXeeq0dq7mjRSbpZCjqA1u0jzeVGSGMNVSqhmqniTZFEgNEhy
SMP7SiPhzWLFnjEdolXSeG8TpOzk4Z0D5xGNRHwbN0WJ2p9Yp+i6hBpSP+g0SWtPt/mGMYnVfbaS
KkjhwS35zE3KNPhqAPRIe1Ie7BT6n/XGbZuTlsjr1UBG84wwAbD+QsACQmDGY+dKc31VpF4/ZRal
15lGnCxG6WlK15C9KfsyK8Ty2nCAHZRmPqJvQK6zhsIDuqv7yXBiGf3mSjtKs9B5xiK9KogurcOk
n6W8faFtnXPShL2Z0pAuy2w58wK4t5TWQ6bzKBGKgNUkozq1xNQ5xQm1cOkGYtbnRUdCgbbyKpbn
Uu1SEHAcmSa91tw86g7pODYvHbRFXEi0Td3hUddb4AsVL6k2J6AbRar0jVQCDbdqSfNedceMgnRY
o+GOjq4AfSc5UC3rAT3gZD+k3RYnYmk+G934RGpa+x1t2NCB+bYwsR7PM+1jsaC7xZtvLU3GgJbS
R6s216JSLBhQa29vi0fHp5vkkcHFfHvj5BKSCoVX6vPiqX2r0Y9NGCGwM+VDi0UmOEiYqh8Vsa+r
FOKfokVadBanAkpIGx+TZm9YLNJajtjGNl3gkHJtPg1SEI6FaStVQb8b22Q50WmhIOnnht2Tglb8
GadGp6zkal8lWxsChM9S0qQjPhAXURylvYw4xJ58WpnwUgwlqOtZJKLht0JnhBBGQn1AAT67DYmV
ovNLcT3b2iKrysCQQ1+UkxhmvlSMOqhZEtqWNgf6RPuRaQwkfaghHPJ8jDmvMjApzEhVaVUIT3xT
yRdav5foxdRG+KZZSe9YJb1Fb7iZIVhHUO/oxpqdOgs4pZlKzjxZDC+LkW39ApRPQi1/FkVwEV2V
pIcaX1GQajA/FZ8cd+5MOuUVtCBUI/KgAaY+0kgYzfbVkT7GP81iJAdrrRKQk+5j0OtgFXCkwnNs
8tYKwa8W5raFYQiGXejJRtysaEbXHlvxXbeyP+OSAQ1RBK82RWhkC9wMIRU1ryq7N0HAY0KRR4uY
JW2DdoGOThYB5IRsZdav/WGl/wU/SgxVo7MppldZnYQn0l2Fs/N7bfGbUbvjqCcgNia1xkF4rEoj
CEsSBWOgqili9pPmPVX00riQDDllpnxv2tzwmhMRTdyipOywwt/q38ZwfgF20EifTHY5DZszo21o
oLDqUzgoEwWJPMhI7g9G3bK3NPGho9IvtGLoZw2WmnnO46Sl2RdWxNz6SduyUHE8LJ0CcTKiZjgQ
Opc5zFBJoftEmooAsTflQZ3GYAQeGaMwOceLALUdM+YL85PtNFVWJ9VE9k6zJ9zWhR+ZzoKjKSVv
c8KxKsasRmYLC5oQlvYh5Epb1OE7aK8dklv2okf6ro5Ukxe075UyYYG6tB/ipLUUFROWaI2Neby+
SYn4HKeUCteRsrxpTSH0f0r92GSvFKibjzhpJFeZI4qUcM27Gvp/3FD9QFmdtKvILnOi3AVjGn3R
Qq1LxHvT/JpwAEYxvYaqgYkSwQOSvm18w3vuZV0XWsgsAOChKi5l1z2vcbkX8ii659prN47fc2pB
oo1JJWtgDofLrRHYhx3XiYduLugOgUEiVTN8BfMwmtk5bk+KJH60K5IMhWIdDdQGdpamm3Bvx8fO
KsZbJk5/lIk2ElOjK2TETHbXGVl215L8TZ9e6qrSflb1XibZDUXFJhjKlTJQOm9FZypBqHVSMVXP
MweSCxr1d2yscd9b1PLQrRk56VfLR0EpA1mE0Yh+y6ewUlmQ9MkdF3rPBDh8rpS9smGN3pCGMCUx
1TrWY/KdVPlPbUQNqG7z0ErhcCrhUo6cqsZq/lidKLn6Jg2S9OvL52BK80VEiN8qGCR0Kyq/UUJ4
AG6bJ/KD1I57IyvIaabeK9nB7UGaT+MYKYEcoTiIDclaVCNYgkHpol73M+oa9rwstB0MCEckelDI
G+ayNSZOLSDG0tcA4kPjxNNKMCXXV3p8KV00rN24Ud9Ky/qjFHjQpUP3Veo8cTkJa39Z9auSSyDS
qeF1AlGRQW5Xm7TSqALdgEPZ0KIPYXxWUQKx6NviqbN81NjpZgOuR4Y/zjzGMhs2rQJCtoSX0ap/
EsqUfV/81fBvgiFPD2oLgZmdJrTET6GATiRFGF3gu00VmGKcoOpUadovzAucJjS9pWuqoFUrtleV
VC4c49eh697mcUXFXXuwCjqNswG1fjQ/SriLiCoJaJLyzFfb4j2EvLv1WRt78dQN/5TF/JeU2n+R
CPsPEbf/L/SGrpqkSggR/t+F3u6b/tr/sj9b5KbKz/8s9/avP/2X3Jth/kPjrQxd10Vih/8k+GYq
/8Aqz9RVVNZME9cM1FX/JfimaP+QUQXWiKIwWZZ51b8F3+R/iEjAofqvIYuI4rb6/yL4Jivyf5W5
1bBF0cCVVYM3RQjhf5gBD4mcleRpwI9VH/lSOBqnpBmeUHkzbWN+baexexy7prHbeYSEq0raKaWe
uWJ5PLCd+VeDVe+pWI5eDKrAxsYHWa3VrzArUaqI9AePJzdcLktbU74Vre80zamurQBdOtroLD5o
gEkCD2nSZ1Lfi1nk6d3aCPeb6BfS1+yZQG7UAwb6J3Xi9iVTfJrSKkeLTJOaHoVnta2rXSeREIoG
DG2txCherkD76plWjzLSjhZtczqUjEyWJFfiQuEIxRVQQF0G1Va0nufZacUJ67g2svyypuN0US0P
G64Q6Uf90qmj13U1uhnEybtiVPR9k637BKsHp0mkGr8NKKLNZAZFsmi+HM/PVmzSHIi100nQ/AHd
jmONIyqA7NS9C8o877pW8aMUdgwmHOol7FNaYpkvB30qf9psIcOqetjDlSzBx0TvUpBmzplNVFZN
ure8Sk5ACvFLjw5lmrIHKkmj+FZj0TuvGaiAG9Ihn5SvFlcyG53IMpDoxU0kTMKbTnWrBJVzmdy6
/DVwmunGDWX6eFVguRCltXn5XEd8R5RnDYHnI7aekpuGdJeJablfc+TN9S1khf8QjbS1W3rxGG7V
5UzoVBJhakMdvn003oRQqSMDidNBOGb6gtBV1ieXdBO+Fa36edTj3lOGpaFcGWunvK42yy83H8aQ
Nq2WFAIuqKkg1daWansj3nsFFGxOYmu8zCjn2oqWwW+huvQ4Zb2TjwK9F82wBDqJvY11LQHQhBeM
3tNIkoTaSzjQgCCHnEBt9KguiYJMOZaMTR27TVE+iKEeHhWdWvksJxDB0fqCbLbSC9Brt9ZQskcG
FOxE369TNz3VggXVxRJ7V8jRGMvHFL2deoJDlFUTCGK0Nez9SNzuTsY780FFdpTmn3doKvUn4lTp
KUdk8UZHMAGUCHOglUf9FcG//ZQu2r6sxRJCT341dELwDI0B5r1OZ3+znIvYEB5IdvQII4J4Lh5N
eHXJ0N9VS14ppW0QYBQjrKifLKxTqMeBBjaGYtxAj/a1XESBVEb7QW3aUzJT1FQorgXxKgUpXk0u
UrbIMaKTuTO0oTv2wnrDoDbbr1bWHHGlF6r1YCRixwQqaCHpLzIg7q2Kwp9iAJeRDVHkucI07KKB
2kFDHTotdCjCCXWFZkLYQZVnRyA02AuSKB3lEGLEh7FYT03SNlcA8SJtNJ8HFU+D6SypeRIsaGgV
gjc7c+gsWpqyZ7EAEsYi47Tk5RW4uz6YynBFnju/oqx4MQwdMYw5Pc4ITyPGIKKxlsqHAScI1xK6
0bdiem61qjqEcz34uN3EbjfL7XVaZ9vqEbhXyviplV/KFo6tiQJ3KUrJJYpoXkgtGTdywXgI4eyz
BRlATcPfuFPwYkNrx04qSAwYkOknDCjZM2oFZvtA0CKqup82LeB1BnYl6c1ljv43e2eyGzmyLulX
afSeF3Snc1r0JhSzFBFSaNaGyEwpOc/O8envR1UBVadO41z0vjeJRKbGCNLp/pvZZ7F7V2o/2GUe
rTRTTIKt0x2l0F53zat6OCaxA3dmmMDDgevfGEkNOrvyY14fCdRWYVcBwIOY0H22TroN0UZ3Rpil
e9ovOAeo5ovBa7Zh6izW2sQTMSRefo9DJfXwOxvPWRLIbWyl+oY2K3wDINBXdMqgRYfG/RxRwzKP
NENHlvdb+cFLY0WYXgQeCjbUale+TkYXnycPZFdCMQE/93jhpYWuMuW41L/yTHfPTSdIBKh1Aopy
b6qk26illCPFpkFPmg6T/tAISQI1YKAy2CYKTZ9hN+YhABQuW7vTV1Bhymhrd8Q2iUKs2/oVri82
o75x1iYf4xfFW5NyZPJcLOq1Gp+pxyjX06hdbIOUEooWjJ5Z/Jo9tNlS6LVRDL9yEeIzSlEtGiws
7hQlnFMynK2gNvJM7GiyYQRmGZgrEO8DATxIo3rJaTkjRuZLNRHOKQEBQ9hihh1ast7yo+9HHyS/
l7p3ShnjvSciYzXMh7FxzCPzdB4PMwuH1djNZgyHnGUev8qscthkxquKw+epZQRjV75FgVF7A3Hw
pz3i3Hcsb9z59EccrLl+R3H+SR9X8NA0B3bmnDAggk2p/YA4H9+HsRBrZvtkNRxE0omuEwwD8UMT
xSxxE7dmk1vk7zhfFJworICzdE+z0FakuCMaS4BkT/1jJjjAMqlqqUzF+mOaJ69nxq5dbFohQeI9
Q/6f82yH60HYMBHVBjXLx1dHHsHFdA11rDjnSkE6ywkFhkWSb3JHSuoumT3QsWdvpmjSR1oyN4Gr
pr2fLhxBi7I8Epx7qWMgIEVcbKCN/5giyhq1n2AaxyKjHXBR0h65SrjAshrXUum2/gH6g4MY9zzm
eJDxWs9ROO/bWX2Cd+TckUQQMTCvGEL/nnJPPGGXM8v8jeNqdaUW57Ws51+FFcBC0VwzOQIVan17
wRSeGRYi184PDANTRPMOubze1xldAT7UsHVgJ8mN27rOzmcI/CikPqSBAe6D9Xtb0zNzH/ALWNSD
PPgOkbvCiN+m9JCMLZgtiYYBpN7cLnPDo+2E+jXt1aMXjw9tIaK3Hhh0YRNyr5LOfvICg2pwTLq8
JK+uCD8jRXqZAU57ZoLY4M/SIemk0kR9c4Cw6C57VPFQAi9sNPogax6gMfIQURu8jc5EgEfrs4gL
tfaTOyeUUC7MEDHWHYJb7YizVy8yW4T4yrHT/WFH3hslWz8icx4OpsrVU9FVENPCzL2Lmlk99W7z
2isgApp2ny207vBqOz7kGpSF/cy8HQcSql7ljumxs8eryvv+hGJZrOVMvBo7ezgH0VdtIIDaTpM8
Up3c7XpPME3rLPuSDLwetgL54TcSfwBk9iod1O8yTFgas7tBTl+RZyKNudWhHiNSgeBXsAyEuyFK
CVzHdCI3kyiOhpi58ztN4Oua5g2xi6g6wvhroBxwEdvoqL9GDOuVU19jD/tWje57wIG/wVL5yEsF
Z6CNq0OnLeB9wZzfWVkT3iLU/4hDjpBJ7XW8Kfa6bAQcmzHGHpbcL/usfsnGZ4FDPRxoJj+vn3n2
bhmPpge3hsrUmfa1q9p7ORyCsvE+vADQTytm/3F2GetE5VycGJ77rNV6xoKkMHIGX3JpQVW6ZIhf
ML4xlgsnbXAlpPSFg4ci72YX1u+kXcy8Wjn7vDDvPeiRc/uqmMt8Wp3/HkiaBs0oYD47VTzgEkAw
M3XTFkWKCF0vo4cFsQhxbNF5iJUMjCvD2jl6D+4LKz4F7jB+hYjAEbjNd2ZQTGbITPtFeS2s/jCp
7sR6xArChHGXqfrOGbz4IrgsUTUHvXOGN3sQYB1sdqV47qBPzKL5CjTvo9vGzsXr1e0c5cYG37sV
dNFt7VEKBTqtvDEciirHFkS1cFO1nQySNOhP+qaYg/jeURi7YuPF6wjEtANMK68yLyUlWAcxpJ8V
fMZ1O4hpD7z0tYY4WVcGlGV6rd7TvkGT48dPXApo7WYk86NeAs9j3mfK30OuRyy1HqQd6iuOCF3F
lmPCp1UAMnAk7P12kYUrQrRSxi/9Qifj6DEje/QEqZfP+f7EbzNMpPIB7jUfG47BYzUsNrwy9eEd
lUk23zLxfinMEv5DP356dkxwTpYVayDAhcELwFoSrWPj0R+7MBz++IP1+RCZ1YOhJapeNifHKCaw
xhUnE3oCRN/v2ICdRol+FFRAHFUHwfr7j8GPx2PcD++ipFlIxYI4iGn73BsK7azZ9E45HNMQ12PW
S+SVEPG+gKC9Nl0NRa9Z/FDBkBTrtMLURzHcq5jmdNthMDVafCrCHtHyUioXY1llxCs7/MEd4adI
UbRnE5C0zA4UpJdNx4G9JeN3pu7g1H/qejQ2eYeE52dwufpAP9UU1a5bj5SVhZhMxR+J3MlFqpii
BxRt1MWwwx+cX+faveKC2bjRTyft0zv9GfU+klmZXHK7s/HMYhANRHsLyjg8BIat7kYGqvQ57VLt
+LBxVYTkGkTE7JP9TM3WxXNNklVRsgnzBGqZ5/qnfs5eShoI4Tmr+JoOoMiJbfXUtFMfnyZXkbu7
yq6/fESMRyMJcGkzVt9kizE3DZJpjRz8bgyLHXUuzG0aem+FJKFUMqTaMT7ssNzdtAj5x4RknEZ4
eJypdMcv4b0nhC6mpo/24H/fusx9V4mz05W4c4foZ2T7iJy5esWnEZGArrXPQbTG0i4THlp9MF86
Pb3rFGgMRhdzyEKOH9h8QycAj8jKFpmMN83+wMHkNi2So8rOGabUIGd8n+FKt81pR4v1jlljvy9w
vuw7yojbyQvo6iBIl882213OgKsmTZx9V6P6RpgAw9G8KGd0j8hpfT7gM+7qHz2lmrg67avR0sDp
m1CT7SBPb+PoJQXm6ozWPffufdGlr4FVOUdf50cxmmfluN2ajf33FyrnUaAmpvs6aI6qrXhwVMSY
AkaA0OZfZZjL26DkPo4a6rLqXgeAFJhH28vl16X5wCmI8UGExhf4/pJAxoyUk1Sacmuf1ZlDf4+f
7VJY0T2mJ20X6uBPeb1xAS6vQsnv1PYwmkQm+zV13O2aTthHFp6HuLPY4+RsIvNAxuu+4TiyQe8J
VkN++e5kDZNyNV2qMRGHqrWMY1eH4W1jh8HB0FDcFjOe73Y3OYN+DoHN2RsnbxunLnb0nMTg9++f
G6Lj1OM9cbKyCU7X9jFh83b0I5pqbb5eVTGqV+GiXqCFwaHltaAi7VHN+Xvm6IvsMO10wzCBHWUf
xV4GomGZ7wsfhgVKHnzEKPzFbgijaoggoyJ7Z0r7eRgDa41z7AobMRHdlaoeonua9DNOmA021LM5
63kTzhUMIrN9waeCJcSJTqGbfaLqiYV7ixvZ3Bkme2X0xI7zAZqxq9LqmHbjTmEjAK8TPLtDHK07
MX0NxTtQ2fxRyi9n9l9oBAkJoRB87mtoIR2Ifmvy5C4DSDgNE6N9F/CaAdoXC3wQjVAfXaKvtdgX
EVumGQaLlt49VSMfnQDL0dkH1ZnvmhngsSSXbE+zCyq5S/Yl1qWgpYwksUArih8+E4mVXWsskxPB
i5SzTTMBsQnlV2XU/uncTb7/IZmUee1N3eXddmAyFnrhrdN6GXNjSp8hIG9LezKBeYVqHeolu2cN
Fz1GEU7/hNxk4O3GOE/uJFv9G920ROezjlW7rY6l2th4G9QUgGqwxecw4h3LcFxtGyYjXJfObWDg
Po8Tr9+UlqgvAx+V2GT0oElvZogXdU4wsx1LOCEpwfZM+O7GUGF0cVvYSxBH03XfkcwK0hikS1la
RK1ImvucgGsua4yO6ONzdp8W9UGPJdoeHJAxAl7hYiwwsvFSPYNx3g1IHXnUvPiGIksfZfetn7Wb
Nv6QEZxI085Slo2UTLz7HGkWtJJRyCzP3NfbZKqO+Zh/VZrLQVr1rcJBc2M3wyky+pH7KqXGB8QT
htqVqohDo0PXWH1qEwtWlC2CLclTqfCz26r7MRXjvrd4yvlWe5Y8S1Y5xzjsEBtDz4uzjedCyZ7F
Iu7O+SNWn9DmP5kbYmV4HMO826SWxRvUvKVO+o6f+avVB9XwzoklFep2NE/aD1HIL9z02Y+Sat1+
JAhdjFA2ggGB3zi4OtiHZvHpIQVRJlNsMg1Pu2hvzCTCDsJOeZWbDmRubR7U4j3iUHVrJsZ9BSeR
ac9ix3mK++rRiwD9ssJvE/Y3bI6u3CM6rB6KuP9yJDjvVjivYDXPJTWOihFFk1RXBkzHWBo/48BC
sc3Ulg7eo+l1BOFY5kNNqtfctKLGTNczWrUAMTTaaYFss+L2ijBE+Tr7za95UF/JDBlVOZs5HDeJ
N7y0gbP3i/EXRo16LZrpZMTWT2OsH+chp+c6/uxNcXVnHLx+f0B4fu8zjDQJbiTq4MhLddmP0ajM
Rfb6FOhwgYTj5vE+cFA5K8nYlGPCwY8xwNqheAYgfJiq9EDLDvcTqOFKv5e1/TRwChjKZJuxmGeE
qdolAhTi+iB/kef4JtySqau9ByOE6zW1cOinNJYg9VifXoQtp8QZoV1CGp3OXmyn5GcMCPlzCjF7
8E/aM2rSke168qqfjIHvo4PKP8vaWhlNc7KagQcrVH2sjuQrMzWdSl3/1FIR7Z8IyIDvTMbiZbRD
aq+ED5KGfZmGUTOV2dekDoURcIVny+nGA0UGhUB4n00wvKue6FFCgQEaIOHPCvrJDMnMus/URhv1
S8HvXqb63ueaCr2bvI7pOIffMA+8sWlA2Dwg9Cv5BSzmuLLvVnYbWxvHxQ04KsAOddPCl+nYW0e2
8VhEnIIwR7ykFoAu7+jbzD9KPh1rHxVgoNPCZvxdqZRjVOo/NwZxityb3yMvB2USWPPBSvBQpkxb
/CH63RbWmSLAidvTP9B1vZGauk4rKsxTXX5hAtw4BZKuRbN20Xn02HbXes4VUb5VxIyDFAjWDjUs
7wgmZ3/MSFH0wUH70SlI24hTOSCKOSCgEMeXvA/YmDLMKWqoFLHB0ov5gnBKMeyang4YEYFUnIPx
Jx7+j6KuCOpHt24UA6ELGKoIaPE0exwNhqe3GdJEtFdV3YMkh+tQB+H6u+bPaBhLKWxG2kANlSak
p9nniee1nDGbqENEnTpGVUFJLzW3lcxIgcV5zUxW2DetS7hbCUsC6+7YeOakTYrkhxOBLRwJXtzk
fnxjcOmv7JFwk+dCLpCx7dyNpJZJT6JIAyywcwb8mDhjjz1QF6+63n4OQSvXwxms948i+1UHvfXs
EUUqGmRFiUPttp0EIRV8vIeEqtFtRmEOy3WDBZqUS0DJ8RbDOOkvtcEYTTK3x0VFSfb1u1fb8JUm
ncXws457TuqhsYkCcEgNpq6mp/fbxoT0y6xI3Q1z6fGUm9g2RmIrjanECd4/TdL0V4ZxnSur5mVg
JGG6PskuUEYpdTEIO8MqzcB/UU047nguqr3Efr5WOsUAarvkfoLiZWIK14ThE+YsolVJ/JpquN/2
QNMvi5YvarmLHf/erNWTiCZgNl5E7KhB9o1DLBO6t69Vi9I80Yux7dKeeo7wSTsBh6E2ZN0JmauW
stmYbfuIBYnUtvaxEa6zGpKcmA56AgDtMQFaJRVPiIpB/baZuTs9Hwpcq4CYWFbk3yvsLbZgt0av
AVdKYN41/gycRst9qgv2KJ73u0iIwxWsVZRRwwarHWpMFx05eW0mo7pXGC5Ew2WoC5Rpat43JtyY
CPJ87JsvbHDpCq/c9CiZibADyX51pUGrqXxeaoUPqc8hzPZz62KG80dr57Qd0SZz7qNmm2f1cx64
7dayAzwvE0jJAiOYkQc/aBPIGACS++ktv2cqle1kxpfFhqTWdf/CtB+oQfeVtNNxtPLPQdNDKwGn
zYbzrpziQtUmtL1qR11GuUr6+a1oiSE5fvE4uvxQ5oPnkl9FkWfHO7Af/pDu8OgVjDB8MZibymag
ENJ/YBRzTfHgqgbUk1cjGc1u4KUOgUM3k0ktAx32qsj2Ymz3wu248Q1jpfREDWyAQ/cxYKQTkzda
uQkHOFMS+hmCB/j+j60V4Czm3h2XiusC852ZwMriHvdbOXDWJKzspwwU0CGuU0Ocw3eZpYOf/7E4
9VIV/s6nT3tqTq4ZgC+ukP2suLrKeANLn8030copOVd589EMmis2e7fZ7jrjeEfF0Q3z35vKqIih
Oy4xY6u/T5ezgTXj68hOOn/FtQY8K8WF45v115xhrohyTimMu6xdaoKHGodX1MVN3lrrRrrkLbvf
My9Jb1N/MWbN2qz4KgPYFq692PpBCelGppSeCxiF/kM5OeONIHbr+gNl2A7qa6A3eMoeGmL7cwur
IgRz4ISnOm4/MLVsmrJ9YZdHCKPzzt3ongwnWYcNp1Y4u9lT3+m3yg6Oy9dq7PRUlOqWHetOW2+1
39ygWHDYGo+CZ2uMDTug2yHML7VbvPlyuh9M5+p3LTmmnTP3b1K6d7yT/rD0NhU7OwnWrb30AbD6
WEtP706yRK5GdiYNXUcZi1Sjl/OJOYMXmTnqVNPJqlgq41w80mz9FLfF28igQ+OaGd3+LneqW+yL
z5l64lUDDEge3Gw2HXpIM/oXG1zJ8n51BgPdPLnwLc9mijPbeQh0+zFUTLWw1vYrp+OsPUKzLckN
0faJK3pPcC0Bq97waMl5Mipm65XVwNGd6gcn615rr+HlbnkCyKt0CBNpnJrOfO/Q0NKQaEPOfk9s
qyUYUz+0/kMhnHNNLLXxpq0TZbuCbTHMRvsFJ84WQ9wxIKZSN51F44rxNBY4yvzhIUmYVBkUMq7K
qEl2WZa8jMb4iap4g8uT9IsO760uveJExtOV9ftRN7cqQzdoDbWO0kBhzFSXWoaYcKLPMkNwjerK
Y0z2wuyZcCi2oJUribdTPHtxzoH6YLB1m009RMGRoXWf7E2f/Pogsb/BzQSewPKouvvQGTeaa8QQ
1BsqsYuTiAaW6EkmbLwNaztr2CtttQ8I8NgE6QMH1aUqjkE1oiqJdeAFgD7s7jFgCKwNzrR+sRtp
w16xKN7RQ76hHBCc1rLoJj/KjKkHz7SyPw/wHful+dpy37I0uqXP4oy/dNNq7xmh/W1IIYzbI/EX
wPhObb6KwbNhUfwuLA9SUN4+TNzyK+GEvDn9ALVQFBSdB3d1rw7ShCrTCvyWwZNk+lCxfylzCjrj
+Fwk1Q/k6/d29ED64KiNZL5zh19UXUBf9O8U0IiGjYvBikqG4ucs2s8uV8+T9J7biLk7w4jPQjtw
aJwNzdwHR9cv6Jgf9G3YXfBh2sGDmtvfaR09F0W6Te30Ac35MJArTWFleUuwv0guZr8zyvoJPzqs
KG5lH3C4iQ7sWI8YLiF1dL8Yw+wXr2QHXc0gzZi17zl3vVFUd12UvMlqeB+04d6ECtZg6lJUl9/P
SLBWifYdSthoKQ8g0Ile7h8jNwG01x48J3yWlrgveU8sz/vkZyXcFt1EbbMr82cTJc3h+VmL/D4Z
qR+ov4LJO9ehPLcZTDTiuXQN7LMovIvn8ewB/bCM4jRb6raxqq8YFHOT9mSUujeLm8oh2OlMIgd5
vdKp+ZC18XuRy2PWUCCTcMDtWEy4wV5tw8anHa9Nho2VC9s4rs6R6++tHjHF1MPFmqvLIEkJzBYR
csH4meelFx7bIL3rxPDEcOmx4ZlC2W14LXEy4lDc6JJLm9WTQieSgNyeubzHkn4IroU9GCts7Dmj
SKfTtw7oMc5nRDYIFrkXe1osekudrV8Qr1kulkDm9wFU36ABtu+NcLWqlHUGX6fbAtUPCoZW1AIF
OQVFU1Bty6UMMLzAMN5DdX4SME56a6Ko1IbvUdaAoKtLpgFguY9WAvl0sjAnMOEP5Zs9FdYuHxkB
udOj6yzTmKFjktbAEFKnZJL3vlH/tMZoHzZUQefzXYCK2s7zOU/bj7yLr9SN+lEUrCzXfZ1o5vOn
w2iPv0qjQkkR8qzb9BoA+xifB1H/GLpt37R3A0a5SE3vbgeDM/VfIo9broBUpEi0TzI+KabgyCK7
ysRabEi2U1ZTHkYt1zGdYakLHyDUKBv4YqhpuKVVjp02YnQKzCead0HKHokVY+PArJiHCn/36ACV
MCIIuqLY1myzCEE/CmMK170rnlG3Tn4hV7gDjpxx9rHKXlTPbT9Qdzf4pK4YP1TgGQrRcPkxeLLV
PXver4n/D4S38bF1juLi1LSvkvMLrQdiGq/t0Dw6tr312UagDjAuj+AGEO9Nqi2pEwbUtr9xhPq9
fF9a8x5MPKdRHZ0iwVy4kVh1lm+YK/Ho5na8jiP/bgy7K432R44d+yCKn2VOEqQvX9ybRswnmnKB
m4zEQ9uo32W2d2tE6M/LB415/dq5Ice9+Eu2Ebzj3HkqZfXQRVuKWXAoZ2Xx6GEpIT+4povyp6S0
kl0tvVTzzJPcX88c4OimS5gMkx7Fyfhizd0usaESkKNtY+/GUQxFDCoAUeUrPa8kA+Y2NU5YyUmx
TDwOxmHfuP3FD3AGm1RMDO1lMtzThLGUOttdMlsH9UZKrr+ZnnqiLmM87T0PNG78Hi6jzKH8Isn4
k2nrwSnQQJf+ttD9WfvPSDT7MMi+AuWdgigg1ezUxNzbH4RqrkGebIYuOhAoVzw2cbMi5Rhttibn
cmHfBKaYwHk3uR8FatraRiHPshJT/sBLmXYKqp5a8DSusXaRVUn8U6TQYxtAgSpulMUEYMzl+7Jk
hu345uQ1jL6c8LnRXhwP4ICfmPUxLfe+ZHnENXEiiLHX7CeOFBF+exr/v/3zf+j5tXELfb9SlBtT
nftvNb83P7L4d9kU8b84P//4rD+Nn0Ko/xKWRzrWx+Jp24om3T+rfoVU/6UwXfouwSwlv+2df1X9
msKTvo+bxPUsadLP25bczVhSaQG2LI/Mk+l5FvXB4v/J+fkP3yeSnCOkcDzHJTqppKKJ+O9FvzyT
yqqmTfwMg8HfCEKdFWHxu96sODpXUf9cKmK8nQLkVMc2WBocKiuh44oQZPfYByzXJPJ+hXl512Nx
2QZWcV78SSR1EltCADZ94xio6SM2yERFlMIeCLrtW+x+A3uPS5FM2IO052z/9kb8aVj+X0WX35dx
odv/879txQ9eZlNYFktDM2ZWXm/Tl67rKpyy0hH/+oupgtkeGkZ/DqWV7wbY6FKrX7NqmNzpsKD4
0CXcg064Kxroml3XenfNMAoaedWXjhiN+SM9Tk41nqRY+r07Q289HHmnJq025tB0924cUeSjOJWI
MQT+5AUANL3gs0+HeG+OADl5Hj25eUmnnmz7TZAAQolha+wcs/ity2i4bUiM8WDCMljUwyHsC5q9
uiG5TXXb3ZBfcnfTBFvHGQVOxGi4x2biUZvLSKYbkQt9V4GJoc/TCA/F5BmPDkORfaFw6Ich8Mj/
/Jo6S+vzP19Tx6WbWjImMT25dLT/rRVaxfSzOfjuzxjZ9ban6XPr96pjGOGGTz1MFbuap6MxK37Y
2IgxzyYfuhw+PRW2u9iv5W2rK+h5qXnp+87a65IeSeKqNDWQ0Rsb+zFxsvQq6DXghZbPvu9RLRPY
b2EGFqrP0Ex6gl63qIHAMj1wuaTdVqivMJzKBkKow5g9iziLZGkYI+NUgHBkXp7VSLc9dptmzU0n
gGF42aWHfGl2vaaXQlA9NMlBPFkur6U/431w8pcptHmW58Na21V0SkV5mXoE+Yr5ZTzNkLqkfU1j
+AxJpPMXqc+1DfLNsrLHOHeG419/9ItWPk0kPv/z+yH+/eZ1lcVwC7so97All3vgb++HO+H/N6qs
PRc20Mq5vPXSBqxRnxh75oeYLNENb3takk9jr2IKBgh0MeKsZbQkMZOjLOxzp5V5BwGS4mH4QnpN
0sd8+c8/J5Xl/3LZuMJ1hedavmSN4Y9/lInj3gtV1YbF2ZQG8b/UPhVObm/oXI7X3eT4/8O3k9ji
/+37+aY0XeU5iE7eP279iut/rpuoPINQoMzSIDamaTnjyGNvRCPUedJpwawY10zNDbUyVbt2/K68
xbu7CjtlXt2rNfnhi7bM/GAOFssZvUJ1t8pwKCHdL6UfTVDtysAsNgRw3FNJOyJoQ06oLa7h0//w
+i0/8N/vO149iSQqlaUcZ3ma/ON9dgmkhrQrn21lfbgZxUZutFSieaJhuQoZ2jn45NGf+k3bV8ad
xUp028yc7JPFoRRLNqVmtNGCT7ImVsO2Evfff6TK/xLAfg44xpPdJGbon5Ra3o4zWLmWCZ/sGlZ2
wW/nFvOwHcB/JgEmVOYP7FfyXhxnSAJHM6aIoG1cRFuXPR7oAPfVz0nIRtFxEkF0hr1Ad5fOvG6d
c3jx55YlAMZHWGGQDux0PBnQfYSGX1AI6iyEW6EXtrR2Ymw5E2rT+C5oUOriWNx5XrAAT3Hdh07W
Is8XIDGULs7/+XW3//1C8tzl8Qi5QioeJMv997f7y3Q6u7DtwDhN3o0ORgnfyR4ePLt5GyKDhbcH
8zQ03rCW0fSZCi8hbySoTQNjVsMW4jypnEtEvvCQDgZNl9INrgmD5xXFr8kX7jzyDNNn16VnlVoH
tKDkIym9RQchQ51G03RPu2HKaDxjJSoc9UMRWIAPcVW1B6qzaSlk6Gf3RtbTfVLlw92czt2asIdx
CAvxOMjF7CSZf0ez11N4ZZJms816W6hR7eNimQJgueZgURPkK7JzaGMKCJr3HnfiJbOq5kW5D41s
x1evtfWJuNd/foEl881/XtpIgKwIjs9eB6+vy0bn7y+x03iMzCJtMa+EZkYttrj10exuzRYRY4Vj
dZfNDuLE8h/ff4weEx2EDT6mMQxwSX99jgiMXxWEgr/9098+xHYTUcPc4xP/+mo9NrWb3p0qgJLL
1/3+7wAH9J9//eMjZwethP5IGn0c6jm+/9GgQxa8CsVVf33i93/88S2/f8AoNwMQ9urlj3+zvn+C
v775RLqFvDsWrwPHJ9Lm/5ff6a+P/vPrCpoHPOjQywvy/Rnff/vHr/XHz/T9P398067KL4lYM23j
OKU985Y5w5+vQ6Aa/PDfH/v9P99/4Dbm5f/+K77zdVqfkdbJBfU4I/Ex3BnQ0WMh/T3F3WXb0f/M
0keOg/YEo6J/qKeqZmAf+4Iz+PecgVuZ9PNkDL/7UokDPoW7RM2/zVE7MFbiJ51GP7IRjkSUjj+r
3LTXCWmNm8H1gBmPt1BNquego4WK2DgsZyfczU3xKmO2q6U9n4rO3MQNmMuuyG954AOHFFkP2cPY
WMQ7VhG2/FWll6kG/dp4qORZyoFeg/FhMHicI4mvYnDaegDQOQS4oWcNOjt1qTHwVLaVAXlDzxwf
h4JlFJULbQn1Acn9i93ZvIAD4B9ROwDHqB2k89p68uzEn3XSnxlvJafYMg68bdQcO809B8VLF/rY
xRPOgqamwzZ3iPe4HQIztwHDPC/GrVBeI4t5KVaqLbfvh8o+vLwh7DQB4YxxSDB8UvS/YK1PFKaZ
koao2MMskzseukBDu0Ba0b1TO3glIjwLSrzN48wczzqmFvHjsI1uDc2AMUMr8my/2zcOHqOikXd2
Hdb8c/qWUuoetYzGRAaE2a4eJYfddenIaxI2J78GGzb7+OZCxQvcItb4LfWJ/dEogqfAr2jOGmHj
m3SBdP0vd0lWZQXVn4JM/ojkfbHUR6qrm6CsiHJNtLNE8MC8llm/4RQ7LwS6D491lAJ74gS5pdob
NYJP5DhHnti35CGbdRdlSDhes7ZTBqckkABW4CKosyu8LeMkyXdMpQLa747bUBjmYXJrkEEjF1jh
NcDp9V3eQZopevuA/YTuTEiZTagZsto83qP6DgzJzpmQiyG8JKzqqIxEXqeVGAHMMPqgN65L2N3k
LMWpS4kmBsNZ0sfDBDjPxoaJU4upcC4xANL7jbkDjp+LGJYPOElnOf52h/SYjS/KTj6Z523Lsemh
DSfXIiybO892j6WJQ7kcam9bD4u1s/9pudFdZmDLMuKr5jlPl5y4K+r0sTeh4UPJjFVB7e0A3Udl
+wDSjM7slzEBojtU2Kwj5nJV2983tdOsNSe9GTBFZOHf7Uqs6MznzoYtu02ZAHWKW0FnXgi5uVZ0
eAZi0yfFk9VXO9OLaVYvK6rITFWudYzMNo1wI7RiaU3mjPByTyNUBW1k1DdzZUKfgT7Crrs/d7lm
1D2YdyGWmaoh3GpOztlmCr51XH8lvAiAT8qsFMV0WyTuz94ILyxYGdOq9GVCWeFkV037QlrHKUDJ
slPzmIdU+ygXb2LshA8K1y63FiWzwY/cMfSakBjXwQiR2bb10ZyqLYPl6dw/uUl2WWqSTRZEcIfY
0ubZozPHo3bRHpNz1yq8/x0mJAZUT3XPeVDM4s5wMXeNLrfySIvNzP4SkZLuTzFvSfQ9D05I3xOI
IGES0tCyfucaYgpWeN5/s3ceW84q65Z9l+pzB940qpMpi0x622Hkbw6eAILAPX1NyH3Ov2vfqkb1
q8OQQUipFEHE960118HKCfl0SlTyzTDTUm+cD83n+xudHhp9TcakLdLoplSYicf87Lui3XpFaaAu
sp9MZqgYOaoKNyWAXVNrNPjaBEThI77lE9IISL0Ty6EfTgHuaPmmaf/PW9vXXlHWMPq58VvvQfLv
FdkccwfIbN47aXYZGzw4PUY9Bshik4mEhdI02ScHh+hNwapozuzsofDTbW9O8l7q2SZr7cUwg0Ml
t9q9C04Jei2BQ1EXoBXFcTJ26LBVl3/mfT/c8EVK14Xw3b0loJLGHBxe69H9ase83QSqu07OvWjo
UYwRopKsRrqNDcvYJO5DN5v+1qJBdNOVwamdEIgHpIWChyIduNCtvW0AAm8a7dTfDb1vnsBme0Hn
PKUkN8WMh+C5IfzbEd4Tsy2fKpylfE5b3bIuOkRFVCE+/lRBfzYV4Iu8sp4d0z97Ef/huaPg1yck
uUUBovB0fjKbRf7SodgyhTHueuuLE4xCqUpfcgZOpNCSnrfZ7ImzBhSW0sYbbNqnebzH3wrvElPf
1CrafBl3W69+bXL98aYW80cVgPvLCXyrgmyx3rjvbTNeUaVt63LeY9FUO8/DRSLs5FaVDn3KhJCu
IaeTYKfaflywKJE2TpRQ/GqrL5gaTMsbZVnUqYuEAo5gBDBhpU+ie1aaRXKVgTap1CCcBV1wQj3m
kNvX3HvZ+EQHHnpIctH76Leq8t+GWoCTPeEj81yCkRvf9cqoboyl0URztkF9kdCSHNWl6eJ2Yw/o
WWIFtdOp3ty2ZpDmR06jot+4LaumxGmOSQk1hLZmHELTsn8OaXCYpsh4Nx2N1rVuD6c+DjTADIT/
rHusm/VuPsNe1N1kRCWFOmJ92fJ6gy/mpx/z3tjotcduVCOopMLbx3mMDK7T/7UeA+7mhd4ebVWu
pzu71M1wCDyNQjKOhHk5RuU/9DjXfsDSSTeCqvh17IQ8F8qKNlbQah992W7XY+HzmXD9Bf6DqY3i
yFIMylE5iBP6PP1m9oovT6vbX2ZpkCYju3fNRrPhm5o4U3YZLpqeECCrq/JTc+PduitfPXnuOWSu
LOnRT8shx5s5tw+tzU/3+2g9zRVZ/DQ9PIOFrusYIP0u9JE57gxKLS9RHbw7y/vqKr/0kZe8TwqI
x6jHyXlQnXOJcy4ZtR1MnzO4/AEr4q/RQ6E8qUY9MeU5jayat1MEHaXvDeNBVzR31910+82yiVib
pAaOOa3auykejdCReCYHvU1fPdN/Xfd0ZvualYn5pmJ/JOpitE+lJuNrguaCJqaBGphqudggwwMx
HqeEY7oWJvC2JSN1msyDB+3vwW5M42b9W5bskVav5I9RgEVuZz+5w0uHbXqK8l2vtx0reP95/YKM
ornnctW8FQ4+Gc6D4dTkTXt1vCHbCN1svwQJReuutZsqYmcFAh9UYQdXAI+vVNo8FhZN13UXzFw3
fuJHXzhdglvf0OxrAD7ppGmFtm18gbU4SJ7WXWMVPw7ZUjZoSDhsa0ecSn531xY0BVM1ZX91RfDX
F4nhEx9g1T8aEdQvJET1wRg6/TESqATWow2gqmrlgyyKOYYjgUGha67PEp3StZvGCQV+KX4OSPjn
wvzqIzBITd/qZ1EIbLlUB793qLRTa9nFjyztIEdobXTu6R9dgZP68FWs6ifJJ0U7GD9KNyFzwR7E
ZbIH69ILMt/Xt6A51vOD010j25AFOl8i15OXQbnlpskm7wcatu+P0iqqqx22B79r04tRo9AoBe5Z
T+LJioj5WD4wUz6aV7zXVYyadV530IPM/5rIslw+j0tA4G01pfo1L+wOFzMokGGe5RcEke83KhPA
0UIEsIaQY571xgtg4zv+p8c/a30T6hDtre+XzR2Dp3NKJjOjzzp1nxLL5vouToDUdLFJ3hUsp08o
tuptwoj3kfCrXI8h2xiSKk7g+xjIGbkqDE3L4v7DTQW78qfMHf8eM4jkPY5vP5wL3dxO6CM/qknt
1neJLLqTpnAPaaZBxrOaOezTKtjyY5rewY7s1+N0mmPcNJ6bPyAXABTMNXfnulr23sc0bJfvJEGL
gXStxQ5oanE4+avQidOL6UG47pHHHfGRnBIP2NxQF5T6uMswrinTE68CKYszzuNX6ufBBmdGCmJJ
mI9Oo/8ctHz84uTBMoQJ/g73eHvRIZzBguAFulmcqUs6L4UJ4UWnHbWLEnP4xBizvtB0MsQZ1DVC
rud4Z2EC7Vy/elmfrIWPPn2q3evg+N11rAF0r0fN8vlxGHT1nLXSPToNulSRp9MXNgaTsfAL3XS5
U3oijkGhNy8mBb714+tuh9hqKqGWxtF4ZyyGk/WAfT9+ohnNn5S08LwLDG/r41WCL0p2w0c9CWYn
VdYdhtExX2fPPqwfUVi0cQEFGeesS617hz7i9xHdHHjr6BX+Q5q55qmfGKvXQ7pRsDELlbz7Y2fs
K62d96Bl83ediO/1kP2YTETNpCza9TZ6QP2X3gQuizTNl8F9XRkobWUDDwtN7XnukIWsf/tIy58y
z/wqKof1mQHiKBuD+aNGHmioab6nzaHgWRAnM9bQRNOM1Af0rx/fn8rkhxalYrjTU8e++NpC7ln+
gTIhqDn2qpceIT8iWFhsSCRJltRv1k+rEP1uG5liD1uElALZJ3Br8fj97UhYbG1cS8byyLs6iUy+
j9oa6mWgMAoZYygQ9RU49Jd/YKGdTC70nz6yz51lVfxkcE+++G3K8pTnNQO6+foTU/EQAeviZzf5
LA1NJNPmkuTApTs28jEMbBSVFlOCLvK9G1Fj+cDGWh/bzP3UjKw+lJbTXAR2RxzCVr93beFd6pwk
BN+jV9z0PVdV2t26A37Ps+C66yxWgcDsB53eeBuo4paZn3+XdfPj1LX2RWBz1v0aEAgrWC4xP9wp
1+7N1J6x4hC918sBfyx2WeTcIAv8mvaMgUG5HHzSwf3gmGbDYjRorHDsfYhtrAFTr/MuHqRZ9C+o
B4OUxtts9k9aYX9SxjgUme+8Kkybt6aJTUq5nblLPM5R6SBeQnqsAJFBXogar/7eoOFEaUE9afmn
VaG3oHD5PXETXF4Zqt48wZRO9n4aEVb5n8f/ud+687qxQIl/v3ZUdkKyCJHyy8vWA6x7zH3Le6w3
/zzIMB7cCs+BnGRjWUPGmgP/7oF/2LV322uScoEvpwvHAvjvajDG8uq18mzqLykroAQfxR7nzGua
vJd0uJgQl8Wmdfs6lMquw2bZ5Epnrlv3zPkrYPJGJIdw6FAwt7pGStHsYAxq1a5wv7xOn45aQE6B
aIvuZrZFTSRxobgIjNnW7+88W7nfO/RT3tFN71B3Lpv1Vo5KA368NZpPeTGQuJLIsNN/C7BLRDqm
tcAuyWYKmpvZCTAnxaQUBwsyV+HbT5v+PYWwfUKcmZsRgDIPZIXtNHelZ529uEXgsHw9nGWLqhIH
m8jbiLw/FgxZ07+sfxzVURwsJZaOmpED4GDY2T/yjqNqrFR2lZe+GD3+SCm7ZwwgRD7nvKAbWr4r
A8oesgLjnBpC262Prc9Wkim6a9WbRJHQU40U6RewXFV5cG/OGLYsqAB8sMTKgo2oWcWJouQvnjNt
iQjYMx17RsGAPllq90kZ4Q8y+6uN2LVULC09onOMqpQhIgsZ1pMlQ2JLCfiqoNVGrsLplyf5huoV
KsHlfb6P7rRg69f7ZQpxMxsddZMgFTeiDNB4hPLTwOUZM1TRYkFwPtO1XnjaiO3SQiMpFmyp22cS
40v7oOxVyUEjNVMElpvSO7va1Jb47j0yI0g/3/R1oO3mdnhN7XTnicY/iDgIwBljlHbSMNGh9huB
3oZtP1KE7FFeOP5oLOCSIaxrhMpGZk5bI7HQQ4/RTyRIvzIvwgGg2pz2mnW1+6ret8K9KxB2bdDa
vq4GX305I6XWVOF6q6VzRolfGyr4q3a/7aBrHqrWep3TwL1Exdn1lXeP4C45AfxjfpjV/lHx0otE
DE/WUGDv2kZjnZ45JOV4KUGFRkoUJSk5UiHexQcDw6zPp71j9MHW6g11BSicHeO5f+0c0N5dZhVY
ke36cZ5IUEyn2L3gW7EIw8XMMCl0RTQhvV0kQMegpLEgpCAPnUbmFmPE0phLA35ozQJELao7Xznk
xlIgjonJ1mscCPr0DDY5us9FkG0tZDBbRy/mR62iysj7kGigqNmCL01DY6LDkTnIrYvBMA51WZhh
YgcXYG/ed0zDd5aAakSxl1Z+ylgih+sGOtT9wqRjOWue/WUASzKGuz+bXCNqZxAoiXVP+4k2/EUP
cGozAYtCTahXN9G2cDdoNlAQ8fRGhtBRZOj1nw58Y+LOzPvEMpvQkw5LcD87JBYLnW3DzJ/zuk/J
nM/5gkyj3Q+WOK85GH82wkUjMLcmgtpS/IiSMoDqBMQlcf3vzz8swQ0whcGL1H2yWdMO/kQepN5r
IOBTS05QOHPZXVoVDnFzhFCsD61xFOutPsjQYXjO66xxAhYjHOib2OA0xJUhQ3OysMh743sMK3pP
tea+BLTImRiTVKAiJOiFTCBHrr9z79ZqGQ21YOpDh7jfLp714+Dn08kpx3OeCXTbJsRAz+My2hSB
+t6sd3U0LDgVl2d0yuf4wcVxoHocrpvS0ogJrKql2JVE4bxs6rgvCIQHAmLoEHarWVxFrz8HLaN8
EvER1o2/hIest9YYkfUWB7NuqoZefp51QwidYgjXW/YY/f3u+oRee/CE3PoQL+ko68YKUq4rTfkS
22a2QyzXhuumbBjHoiUC489jfg5bOUswRWgNYRiR1XMxwNBzk/heTWiA+6Jid6YFak1/S89IrFnc
OiUWT832xuNMeJVn1PXJCHyCH8YyJkc2HymN+oztpj5QhqYFau7mQSAcnCnU2DqycSg75ULSHwwM
V93EeBEvPVit65A7tEujlO9q3bjM1m+EnoIFXr4ShSySIn5AlXL5Vax/Tg7Vbh+xXCePFHGyArKY
f+nKyU4wFjbNZCzubMapddhCt0vhg5ohjZDonvKaAt5mFds4GcbQse0xROhCQl8wkLA9B3qYZVCl
collHw52cVN6nGpmpWNaX+8HKoP/rYqjuVAAdKpqYGCJXm6COlSAbQsr4lqcYLfolGkVN4WH1SiJ
1PMa9TIt58oa0bLe+sdjscsPEWQTHVd+F6oTAXaQZLhkM6K9ImmT21zk1ZleIf45wxfkBQJOmfV4
3Hul3tHdZTFmCvs5r8CW62Pmk4du7hTL3C96MOWmDGzwmiBh+W+QbTs0GgldkXFRY6ooAcc8bhF4
uXBwLVQ8YdTIXYq7hohG85LSYn0ugUWc/N4qNvlT4gTjYyXn4FqhMRCW1odZQEPQglLD1ShYBImA
+6c0nu6Gpga30WkVAnZcmvAWIEVLEwgLqoSEWqzpnA1H7MvcTe7LIS9JxTCh9CQlYuI6W5YrnnNF
8TI8QO/Xt6PfABEthuHBcxyWUYYeHRIicEy4uvfgjKkSu9Z95KM+NANaNxjdgIBp9bsR2PBzm2W0
zkaTiCZwCQY6MXDfS6COWeRnr4b3oBLfJF4jDp4Bov0CTltf1nvU4pkCYqG8LbKAaLnAsd9G8h7Q
buKmtjV3a9kG6gsI7G+jTabh8rhX93QRzMQ4ulbevrYlym+ROY+IOD/aKSaWLEfOXTadezAnBDDm
7DzXOkGsNn3+Y50aQG/jSr5h0XSwsFQ0hZZnfQxyjYMH26qDaifLeEI6bGC21QXXZg/d7psH4YDp
PBF3YB6ZPc3bvBT5Xte7hFLOjiCW8bG75m4m79aNJesU8cQYHLMGqhXzROOr01rEA6XzHKtIsTBg
4iGdYrpXtNtZe7w2nea/EiKRHqohv9BIURgOEvM+Xm5N6VySXrZkZtqEftGqJ1w3t6eHpGgJb3Tc
6Xaaccih/VoSE0ERj0VGBn2mI3Mji4ZgJEagQk3tUU8c8yCr4nfZIh1XVV2/BsRekKslKbZhId6Y
FqIz34d0yLyhu9G5Vv7oY2iM/SGuLR3WSxrKMU9uMzdunj0Qa8dqxBKJgot6sn6VUnP4EOTVZAYe
ocCWoK6CsbskBaZvl2yZmwJrJ+rbTj60Tango4voN8wxshElUqKtIdVxaJv6taXBoUh8uIPXiuhr
tK5YwB7pTJnPaWJ1z2DkCshTeCW77NiOSt5V/BWuN5WHzuqq83qmp65vndIKzDmtronX8F/jUlcR
wFaoi2VCcVnuGR6iPU1v6Nx4zY1mQc2xojm5O2hjYb95Y7Fv4Qr/GALqbFGfxVfAXh/NWE9n2qLU
vh3LO3q+Yz44y2bu57OTUUcvdRvGAKu+W7PhRxZAgL5H+3SrkFZgzGuHTRq504PlzPWxT+i2RVZO
UixikWqioW1GzD0hA1rvONyIuR517HpG8sOXTCWi9oa+tvpAd+VuRinxggexeA4CyhZu43/GSymB
UmV9pkGkbqF0uni2HUzt7TT99At368/weIKgRxFVJOUG/o7aIJOXOxy53VNXYkxWzZz+BEy38WvP
/Q1wbsx3Wj/Ee6ZnfijID2QgSz4QQMa70k/KcFB68KCmjHXR+GYEsfXSOHpKA5ELgZno5osTNX/d
XZ+lw0mT1GGqKJCIP7kjg/M42e+2Jec9hlkkK8vdph3fe1Tph8wc/iUdfcaESFA5rOo7RP7I36Cc
MGxQAXbcMr+jalnewk6iV5pO1E0o7+ruz6CkfY/EIyGFkUYAXZIJQ73vPc7AhmjDwGWxrXl4xjKG
A+9feteTHt8Ub1UFrxvxTnlXxMyS0gCZddmm9HGmPHsf0naHNjF7sdPxA/s29vkx979M6T80vtn8
HlxBaybCHjoDYKnSCB9gjoGkdhiWRUGJ1AH6m0/w8SfPdZ+jGYpwxoxgr3lr4qq2oK57jI6F8VGk
8XzE/tJd7NnbGG5Wv9aM7GVmv/SuOzyVnPOVZXd3mBuqW23yjSM/IsJmHV9sWz0vN0qqLpxs14Hz
3D2JpoDZYXVb4N6fBeknxOyZrGtklz5KTZLkpEgsgcTRv/Ga97zFr9Y1nBgtreLbxlsSBzrqW1NQ
s0Szbf9tFvjmyI/LpeW+W3T4y+o4NrpxZzVyX8SJvmvsSFEwBbdCKelAmQmPtjvYB+DG+nJ9FTAV
cFUli2fBigp5R1eYBWNP0B945G4rKtN7ahfUlRSVGxa5RU/PEV7Y5So+Uj2a91bhkACuJx9JjN1y
LrQfiaHRo8tIxbLiSYPWrbU/JX62caAHO1j1xSJz5rZqe+MqM4XXzYT+LkpYt0p+tq3RPhVxXQOh
ob7p+q3z5ZMnAj9Mdo4BOMAsTjBmjEcI3eSXpxJHTgu7dp69r6w2NloiCDtyXXM7w1c9GqZLpkGW
ZXs5U5jzRdMde8ciQbyFZ4cdBWqMRlKoqccT6aRLQG0qvD3dL3GxVUD8oa1dMkTaW/rF9WPdWu3O
7wTWvO//IFEkGys2n91Sjhs/yOWXTEnnEzRTnCEpjr5YvhXdemry1DrqeVGf6og+rkFOjtU742My
j9p1CdJY7zkuuZBcU+SFhC8kIDNsIZpbG8dLrV/5LH61jkE8C//9bSwJVy2kh12N9eVNzlQMp0PS
XLuORgahgy9yRHhh+Kn9EfQvFUzJBfc1IaiU2sUCHneaJrlIifSTLOd/b1qx9zT1m04G9LEIYaFm
MbXAzHXSsMgXiZG9pNrkIYuCFJNgir6bchXccVZOiL8N8gDRbP0enQKuQEIgJW2q7Kkoj20r/bCd
XC+MdQ1Xb8yvUEoqpK45X0WFD9Uhlk6OVYLnv0t2uSqgtCWA99bFtCxxYZFncxwGGTwVhoYAJk3v
VYnsYXQDeWWI8oR/LQaWVfXyF6J/0i5NxASLSOhseCn1SV0oXvhX2eFE0preeYWKty+BjN2MkVEf
aRrXpG5KsU0rXts5TRByuJdcH95SFlWv5giiIiIteIya+mPpPH6lSVNt7Gxwt5OcmKGVNBD4a4qL
XRNZ11FfCLVh6vZOXf2kwnvXgWl/GKBJ7XLKYxvc7XhXfXgTzoBXunNlWNmNfHV1aulxmZCVyWnS
y4rwTVCYD/nk/MD34i5L+OEBiX15spna30aJkW5iIclobpe/PHqJrRF1ETrWn9Eyo9TGg4sAFgyx
fSv8B8tqiJfu+/6Hz4XFVVj7qRcVyIOM9H7ul/59pG10c1YvWpThXRYplzpILs4s4luL8W+XQN86
O9J6Ir7GPbipNt+ZWoodHRH2IQ7GaFfQ+6CFL7/KgSaQast/UaOhq2Z45XkA6x6abvrY+ORnFXYm
DqQ5kP9iMWDPrlOc7BIysbJisrD0Qhykbxh89wq52KwN801K/NDBTuxN7Ynizal0SizU66sONzrF
3OCHzsVCT+Lyqfayu9aT+sbu3eAuNa1uX3tJf5pEGp9KAsr2hqCfaip6WW7/UYompnlLbszoQYIO
Oq5hafzuxN7AByaenvxpYdTykmbWtoAeDj7B6qt7MyPWjo9A/8lgKcSfzYeyXkAEgpSv4oc6I+ia
j16QSc/wVTaZ/sgJ3EKp6+iM2jYLP7sljA6peFklLZAMSczH3BuMK0m0T2o8oVw/kEUpsz0RONqe
6pSrvGinY4wAnyRxnciBwCzITC4ItuaZU+uP7Ym18lVz0WRF3fAytsWlAcNE9AbJvZVtUuaDzXli
msXVTX4kXZPdj9DfTjoWsCIx8ys5hXDwJzu5UPkq4T7oyTkvir1ddvJkpNHR0EsN9+NswOznVCaE
zH1rc3qUlXrtiBgp0vLawRy8as1sHDsnuV8fKnMDOW0Jl6Mupmtt5s9xqnvPvd4ZyEuDtz5t3Ye0
eetHTMNx/Qg6nQKwCzWiH0EE4vnb+oI6iWccwItzwtTzprdaQMQaU50SLjjtik/LpeObCefTcVXz
mNWM9rIs3R96YxAOQ+5EPnnmrdVho4nTz0wRBd84bnXocK69deiS8GcHt2VpF0dNs+VTjqevoP1x
8INYEvzkxJT+SjAZdlQ98W1QlIJ2fkIJg8n0R6eW5a71OcaQ17Ixig7DYq9P0xycOPMc0fqkZuCs
+OqQFff6EiWceyaBguOM8YNvIpvU+IbxZCbkNs5oMIGKZ86CkDJqHxXmXrOO8wfWENVmILIKngMZ
NA4FjKV2EF/WTTpaHLcySLWOiTK3O+953eSUdicTx2Rajm9DiRiqyWDogHjB20Kolj5o2GITVVxk
xOXYrlDAwMnID0WX6GEeDeamLGX9SaXqHmTNu+ZoB9biPVMrhoJMsXz1FZSxCtApw12mFu+/65NU
QjsHQUpB/lvRF3DcyJbSaPs8d2AejICVQN+ANtJt4xrVYAJczWatnpbPWpCLk061lhjM6b5jQRPk
GuG3SoKDqdv6ZGo5C5VYR0M+wNfuEO1VnWFcJtgIFNk9SMGZlu0R2Tr8Jlm3jUPxoFy7u2R9cI7d
MWFJKRCZlTScNUQtnoc2u6ubMtQpfBNsD2eut0Ib4tbF8+lRUcQMHv0l7ayIP6XlBa9KeHVYMB1B
Iyqi13l0qt0ri/wKdwvcbAQm294zh3MC6VjEdzGJKi8OKcu9oQ+Xxly6gRjU79rY9o4QNt+NNjHu
0LGcqg6MvKXc6sWrjLAam4yGTBNv04mM5cjP0h/jFJL3Pfhm9NwM04DBHaxKm/+ij9VdNCeWD6yA
S/p7RImPEanLZSkEZp+suXgDjVddDhbaLEULQu+82wpO5CEXmGoZPIpD1wUtEww2roSZ11njCWdQ
ecb8nx2YAxGeNI6Uz4RDe3jQneek6+7iyi6/AtMnLg5gutfGT7U1F7e9ysVHVcc0cDznt0Wb3a0C
DOSWwyzeCfZN5Wdh6QjjQplKv5S0Wi7I8bpwaLVzVzXbirLUh9cjrG26JD2BQn+Dw8ilwqkp97F8
p+Z8n7bYmEDuPkedqR4sAkydEjqgyTy01Fv9S5E/RhQ6PWNlYHsd6ZoeHd+jZNSU1qvuW+kunTTK
/7ljvpoucoFx8oqnAY95JHz5K52LF69GptOrdGb5KusdTW17R10PuHZ0lkbvP5VefUnycokdcsJR
UCSb2umQOox0kM0iZm864HqTqs7dCP+XNYF8c6Ww79aHkkT620r09cGpBTVDrppFqsMUwntw29WE
kvXILM+T6fy0KWndCqW9lc08gptohvvUjsd7w6nhCmABpHOjEBHRTc4cH93/SNIfK74rViVoC6nK
D/Rj4OkhvDzQfbeofMTuOTObOw8JROeb8WXArvXYUc/A0ai9eKrbzdKxd1jTsp2lWd7FVekJgTMg
M4eTqdLExtRs4oCDgqbIRHGyoqh6gM4d7PE2moSqiBdzLjj55vK+wZmyte2AMdY3XtyUeK84zpkw
GAItw1Qf6IohRgSgtxXRHF8KO/hrkwYtjPpqLkvGqfqrLDX3tG40iYM7xRdIySUoNsixKSOI5gmx
v/HgKZA+ekrWcx0XZBW1rEMRQBAzOI++/TBl9A7a7iFbNg3gA81GgeSBRu3oqm4M4wSbOf8wKqSN
02T0W3eajbBjtkKpG4QJ/bwMzY2Kb6ySIAd60ca28Bvnth1r8y5treIWtx8MNY2y4TRow15Oo7dt
qaRi4Kn8sBoSf2ekzZNyPf9ESds/BXECaTWD3K25oiQpT4pzCoHnSWbP9jLuxkbq7wFPts9IQ1jI
S9AfWid/lS4yE3tK5k09jHXoFIg1XF+WB1TqYVAvKpjqS0ZlfJn6VQw6qbsh5cSM9BerVx0UL6RX
eWNqR82IH6dZ866jUMAuOs73FKPY97q6TyZoFmiGxIwGrms/g6YnFNJlDQp0LNutdxGInF0BKHmk
RHCjiyqBjWTYd8SJN8hLZxvsdv1uyc66H4Zfw2Ao6BUxVgaBGkhRgr2wltzlhiewU00gQIug2fio
SxxSUN4ye+x3+aDrRzNV95xodPJNHVa4Qi/qtpG3N5afagK9l+7OHA59I7dRvzSw08g+jetmvFL1
acKO1qoABOKJA3rb0M1N/UqIKAHMQ/VamkuKSeVbH24zH8rZch8aF+OAEEdojO4vO47RFatsfBy8
5szsIDgMKVzXTOTZC+3A4JoucnLfakOnZW7t24ENrTNAqU1ND/JdCCUQLkx040UZWkgLhHg1AV+f
zepX2sQseVJ5LbIBXHyc9EeDgkroKdJRbDN4RDed3Rp5Yh/Wu4i9+o2HNfd+9o3zCEf+LPrWus19
zhVL06EBAt6jUgopdyr0i9B7/VIM4OEATaOTs2L5NKqPUgM0ZnpSPsFiIfbA/KhcXX8hIxqXnFb9
dWt9TOv99mYurb3XacgnMV09WUVwoYzSf8wTJa566hE2Ge0tJJrAJR+bIcNAg4QZlVheL54+KYw+
WUM7PqUNyeJ9kWMAcBEsq6Fs7xyYZ8RmzxYY7d55sX3EmpNwu3f+JBpjaSa+FMwYIGQPKaf6PnFm
6ot6d7/EEVJ3wAIFy4h0JycZ/R+LS9bMPBTaSVwcCx3Nk06o1ZFqXPRsS7TTZuKGXlKMV0vHbJak
cnEOiOKIybYNTd2IwnxXWPZwzoq+2vidir46J0MbX7vvfeZ4O9G5vwaPyq+hCpQvJgKsptC1R0rI
JGXPVf6BcPEtpjl5qmYOMbAaByKDPEEEWvzA+IncHpwxAlTSXzDKJuCnx+Rp3UBvw34zB15oDiUJ
Lx5x2EPtped1kyoaHE1ifa0V3ASdpaHF8aZW6rfJEHls4vuO0euQa6M6ZNRf6af3/jaCx8GPQ9sK
cuqRVxu4INMmQ81ulAQd4/dqIojgsgcu1iDcYYFnU9juvG6vZxr1J5tAHpfe1wFQU3Obt7TxmiRg
CURn8uD/wAQVPHQUuG5l4Zd72gFyy5Bm3QqHgrJhnZylPNzYg/n/iQu/mQBSW5/q3//zf3z9Ap60
YVbYpj+7v6dmea6Fe/j/nrdF1gbLjV/iv7/m37wF3SQZy6IT41hYZcnT+sNb0IP/AgKke8gr6fsF
Ou/0b96C8V86Lk+XV+rBYmz/G2/B/S+siWbguzTALM/Qg/8X3gIf4x+GxwWf7uF29KigOgyYi+f0
757SksVypM3aiXYtwseYQXyQRROCIP/r1vdj9SjAukzpAj9fb697/bfnxgjXHMtlYrOWo/w53np3
3QgDzYLpx8MuHoJ7yqOsCyQLi6T3SOIr/CoEgInTQUo53uJSS2/XB/G4V+G6ITB3MUKsO7Vg7rBH
Lc+texXL6//s+rfD/dnnz9PrrRH9w02rhg8AAui+/vM2/3jXYVWQ/Xl6vfWPfb4/mdQ8/aYMRng2
//lclSHfdFZNZDF1x9pr+72MqjbEw9yGuo1dGmgxqwbomjy6bjxX/m/3c+H89cwMEsZgfXJcX73u
XGCJDo3n9fafHf8c7M+e37svb/u3N/g/Pf2Px+JK+DuZu5fFUKFcvT7+OdJ6ywoQEeqNu1tFaKOV
NzMZO/+LvfNabptpt/QVYRdSI5ySYJRIZcn2CcpBRs4ZVz9Pt77/k7drT83M+ZSrYAAMYgCB7vdd
az3/EaWl/66pfSZlQXrJNNI+NGuDpTukjXbux1f5+S3+9aWqzVJ9/x7ZrwFF0ppSYM1VqbW9GpYo
B11qgzerZjfZIYvgqFUHYVXU8bY1av3jjmqfesjH49QhjbHD2hu9cVXH6aL2qZsLBq+NFVMclH8k
n3A0kjLubP54rFo1J/veGcgZV1ufB7/a/HhS+QKteDMb2lUJT+zEJM/4U4iSTMZIvvf3MqHGu0St
iVQBngm/CRZKVKM2bSlfoOBMZqZU0VDYi9ujWu1pkBJJRj0/Lsqg90jMyzyLH5VcDB0iKYAobQA9
Mzm6Hq5PuT/59x56Fh7MstUPKINAT9VIUuiHpyAS/t0mqopynlN+NWd0fWrhCD4XtWblCP4MuVCb
cEzf1qX2MHRyDy/iWuiX9nEWUo6JkoWlB+ocEZ97VPozJe6I3B6n2x+rVvIwE+e5YcTfBFmVc6vS
URVqVYmrpmYeT6K4dyJfUJXSL+qNQRvlT6hVTwyoBvOCMFxU+ZgtTdcs7kC2b0nSdI6pvWD2/3z5
rpG6gdlQmnLksVvLt9+PHLBqUy0gtf+ziXHu4nVMP4RU7vRuzSTJXG3ai7r8jKiIMfVbOtrtfApo
AJuzWlN/TR+0BbqoS+p8Sy6HDOdIsQ/RMVgaqFguGXK25FxEScMqJkG8bBmGxjwz3TMae3dbJ7UG
ILQDsfLxugymNnxAHKEVHnjSUnlR6juxtXY7hJ15VLvUN/T5XYV7OmrlOQ9XTvJZXrzWXRkRjyI3
c/mal7TStm1Y2UgeMYsmYXRSQi4p7vLnJtpP9oq+oBoPSuqlblNrNhNV086l7RPtkqajZ1Jr/oz5
aaN0S02sdTvDGn55KEPzTS+BHFam/YfNobbhwD4ZXlbvxYjuVhstUuLUaojJ7azWmKIlHEzRrZLg
GJK6hjx15oNZw4pPi0WEsnPjTBzSwo++KEndInV1au1z01thuthr/FvtGoboqzfODkibgUPC1VDR
eHkR7q1ovQwGYl21C8yNzOmtjjRb32o753z/75v1mPjyZv/dnnW6UiYR4YGij6h3+PE2rbjjqOuW
5lz3hnmiaESuM3ySf9+l2lTvt7br5myPI7b/NjzQjAXJbo/JVr1z9XZdJW/6EDmpHRUQC0AC5jGN
zOpM6innczPNdn8cr+roqLLOJ2CArGGLVH0o3OoXLBe+dIbHlnH43GXbxZWRqtibrcYZWMoSPxfR
midbAp8hAMk/WXnNtG/08V7JJCcpncI4Vn6oDlMI0siz5Tb9OzkvBpOIi5sr/iDFX2qhe+gztaYZ
98zoEnS2lh/UZl8HrjzmHSmyK9wM22lBn4To0fms9oXl8s2t+pSqJaIytSDfhwTxCpXmFBfkKayi
Z1DO1XHG6XxWa66HDnBTZu18al1IGAset9JztkC40BMXxczhIMWZhNp253Gm3Ozrc7GLdIPrd2ai
21UH+Mc26PlwW/rIBOLICByqsP/AZ1r5RarFunjsbBaCSMzGF9todY11a7qIzi15PPeaXuTkqCJW
qRKueP9Nefa52beOscPqPuw80vmwGxhntYgi4w1xKPkbFT92XepS1cKVWvzPfWoTfJOP4Ejeou6j
bv7cVPusNIpxwzk3aovkYs7N6n4fq2rvH8/zseoZk1SNLUds7Nq+7ZpbU0q0Z5hWZ7ObxUnvHirT
GYOBLlZgGxm5nEzAmOegPpvKIqOSz3GWy6Fkr4ZMRslZw5Y7O7WqbuekcoevNt3oeetsSukYmKTc
mZRvXqVaVTvVAqsLg0i50JBfcNGQh9vnY9Tm+GANqLE/H6n2qs3FkdeszFwJl+6cmqGJ3E7kk3w+
E6l9De1JQUAMAxScqfLmSo1n1CrVIC7Gcmcq19QmTBe+hM/t//FmhC/8HXVP9SBEs/xiPp9TPfxz
8+Pmv/4ahJ7/PEb4aXXoh/rjFajH/fEqP+748Rxug0kgCj2THAIu+kAUpSJeCv7VdmjaYxCRL/yx
T90wyFvVmlqsHlcndWe19vlYtTmsgOSJRFcbNqwVhP/yATrecabB8qk0W15u1erH3s/n+fxTXBH1
bZRDFVG3qr/3+efV2ued/3jGz+f66yX+9ZDP+80JZwovOZryx2rIn61arP+u/bWJVYxgxhmsgboB
LAVmCTna+FzYAjdvKJZfapdO6BAFGzk0+7zLX5vqhv/tPozT6OqHTCfOnj9kqfHCX8/18Vf+x9sH
ssq2jdPY/7zif9+oeu3qXeC95SSlVj/elbyPurm10v/c8nl3dR9hROI0Nke/niwqf1jY1YPkQn14
E26cdYuZC1h55jzVdQkDChpvgL6XQZ7E89HEBqIuR2lCjs3AwzLkU9ufi4+dbWnAQWkakwvTf7+T
JR/58ZTqSdS2evjHTrWtLwgHjXKFZQZXJJZo1HrSKe1MVNb7fAEEo4l+17TQPLw2jRDkt4g0m9qF
iIY8nMGtvOzN9jo9kfQeuEvTHUeb6ILBaHXOV/yWqOyjPVZjyVWNtGNc1luvbZPNQjNsFw6+ffZX
HXOlXIubArWdXLOT0T0w1ScSjqtPJ4dSvhpVpVTotj76wu2S0z/eajeGyfm/UEM8tMLNOS5hRG0S
ef2O5ELtxAOkbUezszcUMR/NGFN8jjgZ13vsnVECLYcRYcZ5losBU9MpoV6IjKo/p3LWotaKsTul
KWMGDNI6tiUWkxuuZ1DTxi6qxA9IRcN5RDvyx0LtcxghBDDC4S17XUKnFpFK1YGXMrs13uYarjej
Sb+sreftCnU59uSVWC06XP0Ul9/oz/O21Cch5LhKfTBqTS3UDTl6fzgKxOV/RuUlJqyMbvX2oTo3
9urMvMrywyTPz6laVXv1EsisDTJ7meLxTMqlz6A54f1GtK/+vrMhz9bqYeoWtSZiAnj5MqoWh8Pn
ggb5n5vqBrUvaQza1v4sAmqDIzJLDAkO5AC+Xxoiat/nDWptlh+VP5PLg2Lon+9XrX0uRnkMqO9c
7VObvSGLPp/bH2vr8BCvOIizj9mCfEJ1g3qwehxoyWvv2CAtledPXlgZG5Z4K6QFUF1n1SUyVpO9
Tu5olPlI3abuGkP7pKNCcO0fd8qt5JAkEhjBVNVf0WgdgcWOZzqRfPDklzI4MmpJNEy6gAlGTG6T
W9H4q4dbtaDVt3X7wTu6+oyLO5L2CrUYCupQGxRjiAuG+uME3lDd/+dEpk5H9FbBRNHBRKjsLeec
5HUaqRMAOKZoGHXw/v27Oaw2+eGf22pN3UfdW23WoZ4fVQny/8fj/h+KtYap60RO/u+rtYf3Cjv8
9z+Ltf885p9qraf/l2frWAVc3SRGnLrtv9VaT/yXo+Pn1V1ZE3YNj5v+qdZa1FS7f9Jw9f+yhGs7
vqDxbQjP/H8pzlJvkNXXP5IWbZnFyz+hk8hLJK/zVxyub8JGoneeH7uifgedQAtT1m+a375wzshB
maz42UtSAJ23osMSxwnialJB81WqOBi648KAntRBBpupMeYhCVCUm6PjpKWIYEN3F7Y+OYKdTzT7
ZDx4g3b1ps6iuWTp29qzfksmSWDZ7vvqNGfd0fyb1BqTfR7zu6pS+6oxvQw6ZqCIXYx2P7sayDak
lVaWdru8yOvdJFDRr90S7ywoG4X5ZYJO1QvI9ohNCSeqxH2tYb4YMro/jtVdtAIsYEtgBIFvxbgF
WUysIbD1fCy41Gbmr3IG5kyQdtBlxDUkTPEy8wqc4xuUrpInXA1udfZLqn8n6OAeZyox1h3XOb84
LSuc1SwdPGTO3t3YA0PPHJdRBaEny8SJwRXAG0jrD9I4fhqL8aEJkVJ5PjrsNvGQa+uBSbN+RwxD
EfSdTSRBI2iKYftIs4aXW78M/SizD2+qckUXDXa5oJZNa2+hbFbbBRKUiaDeaJgC6gsPaHne7Vy7
TenYJgISSgEEsFwPCcC4iRM6Tpp6QslScsbZmEv+kKFPE2tzagpjDfis7vVqfQX1lRKy0JydYSXf
N6rGXdsjYJ901M5NbqDux45LBL6DF4iwpX6eN7Pp/SrG5Npm2m9zDCFLkOuVHiwzPohV/PTN8JiX
5VsZeRwPziEaxM+MgHUa5PXdImnSa3uPqOEtLOxbynpbLvtRQM833qQyM60BblMlw8OqLQicCu9x
6m1kQvrWRjlr2bdmP/xCcYiob3jD6YcqY7U3pesdnc7qdjgIEFPaYCQm+n6cz8OlPWhL8s7oCvt8
bHMoZI+IU36RAXOwbdKfmgJJzCJzgYpzX2LinmectYtpyox7MuU8ww96CqV7j8EIiEXohXn3JEJj
a+vLT0vA7YJ7M8c6qn3oCUZk67sMEAmlth5TrtFfOuotsIH5yYRTfqk9uGykMhn7ohQm5hnH33jV
8ghetdgnXRhfBj092RkATYCNHh75IyeW4mFqbnpa6Td9Mj/PuNGPGopgq9Oo6EYiPAk//LL2OT6J
RYDT6vZ5Q73ASzX7xjPny4iEZZtoAHlTCI4rMWE7JMLzpkoSwvRi80bXBlgifJlNGKPPHgbEaQOH
7xJ2z51HRnwcN0tQDgRkEBwVlVAuGwLfAR+4sVNdukz/RoCzf0Kk8ZLOFvwSkLQM28+kgq23ZITc
VhXH7mw4KwmMINJGHyvQ2N6Wvb3suxAKPELebW/bd1XmAXOapmwDce8Yhom2CzlL7Qe3exgxkx+N
X9pS+6eeNKHAMBG6EWwzQncJdz5YEERc8k3X871XptPeWHAYc4djhNHrqDneAbAc+CDDQIBLYPbW
jCdU9xkFrtKw1mcr5qPx4x8Q00DUQ+6DN5rd0ZKDVeLn59YV9YNrjA23WR2G5exm6iHEp1XYkPf2
JcOqfxX1EOQOch0/EbewTH92fTYe0OK8Tm3iHHGRgtgYGjq7JPUS0zb6W4xiZuB1k7eXUseF8JjN
MAIJ7yMPBLVZf80HV+xtzQbGRtBni0R+nX/CL02exZwFq9GiNZnGgiZBrx/tGUcdAiSiHAv3dtJI
VHZWjfcTZShNpcLmZmzqYl+sv/BYt7vGcEYGKP4l7UeXR5PEEKZ5eyRRAqGJThMkc15728J0yolm
bEwABma2n/u4fawi4xRl/rzTSXEGReCg2Hfcm64pifWrSepziIMgOfnFYji8X3z3YDlzdVMt3cmO
k29cQBEUreFjAvvYxL30oDdY/VaS3DNnbm8nu0OxvCYOg/iyeO3L8jtDsEs629OdIR2Xnh/+LFKN
v48k1ivb+IKvSEuhSY7dWu8cQSoP4uYXs0tfi5ZmTVcmSHbtmUjJjrovBOAd0QR3HocB1SNYMa2c
7wjjKJJxCeKxNHed8Pw9brwbb47y/RCG/V5rcNokMWF3pnm/pB5VD91GUYr7kcjv4gDw4GuMJOJK
MPfruCCr80E+RW21BHVKeozAORD0pvYo1o4EqEi/M/zmMZ6SYes73fTFZqZytVv3cawEMRY9L9WI
iQy2gBwHhtfCFiS77aXS9HuvKeYbiscZSZVNcahRJVTpCpMvGecvcW1cuKB1R7O1qPzV92W15rsl
sw1iKMPuxhkk2C5m6Avc9QCOtrsjncZE1c6ZNCMzJKyQv4jvgzkkJ5C1u8Hq269ialFulYYeEDJd
IBWcbgdUTnchKYQmOuFdL8aBrI/qB9ca541UGhA+z4hOZnrGSbkrTf8JKTOye699y9b854hikrZe
6AYcS8fVW/fOFMCToyvnozRudfdXB8UAdavzJY1NchXr9DqRqXqezk6/ohWx/IUUei0DNYEGv17W
m3og30QbH4H3UTTP/TtwoSNJZ3N6gI1XnD0uxnlBcrGX2pcY1+6ZU7XJSGS56mSfBQRzas86P2ik
Z/3X1HWzvU3+MHkIWY/bd7H4YBF42ExOAj/HiBrB19y6+NFxvy/ODlOCHxROG5+BOgG57E8LPIEL
tpGDU2mHkKPq1K5cA0ctT64OrY5mbE8NCt264nJienDhUEoxOkE1Hw8YfuuvulT5KanfojffvXTd
G+F+rqs6GE0y/QU/2rog/9KxcQhTVze2ethB/fDqft9WBZ+Mj/toxfR2yI30W6aNnEicSl6XSKCY
vQGUpQ/lzMri9pySoamFK2dL0tgOvIf4LWpfB0iW/beFSnKg+wCPWrd5jlzUUGl/48dWu5tJPMHT
ykACl2u0a7O12yIh64+1E+FoKw50YL1TWUYM5GarBp6yvup6dyUud9wWy8wsvaguhl3ToHWR4WeV
+x3707BF0sh3LE0+TfqUtNCqI8pRtunMJzPi0HT12tg5df7OcIiKStTYgZ55WNJaPow1NbhoruZb
a5ZEVFiCAoGmDfu+56dim0HbIuPra3GqqZDrTI9/mzLPzT1iD4m/2MVsHJwCA1o9royxKjybYThq
jL5G0K8rGVLk6Ui45FTvB7Nug6zsfqYeFmqrBgtJ42A/FYhSSWBsBjEh+7p6hrPc6GHhPchDps5y
8TCPjxixi12zkiGpEZqzc0D/7cJwITco5zo1JDDATaJOUDo/DpbDlJbRLSjA6ELUHWfQGfJr7RAB
ZLjaYZHRi3j6kYGV5T26hyDzugfd7bt7iInVnaw2k0kipLDuGdPkM/PfCKRg3W1Xo0FyH7vz0cgt
TH4+lIIq71GPuyjael7bwSH3YtshnOQQqH8Q6JLd4BWC9J5wNwERZGfHOANL07zznW8F6ctBWJv5
0S1wYscd8Q1VfbsAiBGSFNNLZkwq6TE4aLee5MloCxfpcSBUxwtLmzRRLgWzjmgB6EYliTQjaJqR
mb4hWTXrmt5FfY7KG5mZaOHZ+Bj2GLpoOObLxH/MyvG7U3UnTXJwhiW8wG981wv72DSv+CF+uBTR
XEJXBtMk7Nz7EYLViXuwyclXsqnvlmQ50lgKnNfWF8S0fR/JltKi/oBt6ZQI/8LY9E6T+B4wPmPY
380zImXC6yIXs0CP28NiEDGQEutB1WqXbr/E04HQn20DKEhb232v9YcegJAAJKRJopAu2UI6kCED
2JBtiUdL0oc81/2BJy3wov4WQfQTdyTjZIz3NeAiD4ARV9qeMKL3UZKN8qV7CzvAgAPaZYgKN1kz
Hcye7Ck45dGmHIxLHdSieZV3MuvsxRM+xREa1+n0iMPx1pOUpdI2niqwS530MhJugx4VJJMBmikH
0VQt3pkj+/cAugk+utjSb60l02lEGkxdZF/ncJpXe++19RN6z7epfYj8+sAR+4xaUqT6XgMYtZIv
2gCQcux70s6wE/AHGwBTBqApEsNI9I+IdUAsn9rIqkFSyb/LhHqTGcT2uVzjJbuqsp8kMnQ7ArWa
JN3Km+Fc6ZMkXoG+0kBgFZODIrLR5Q/k4gAenYCkO4THuUlC6Y84RFgF26VOjgt4LaYeJ/xepJvp
kLdWEFyCjuEKkquQbC5a24lHSFkJtGuczV1fGl9xMX+ZgHrNBFKA+Ora8UXbDmC/XAgAV4iX+wUg
GJkkp9X7Rmz/G/hYAKrFMyGNjyUYsc6ecfPMcBvX2xjMmA1urO6qH9ai34+mCcWVAQvpx57kk5mA
ykqAZY4kl6EX/YJJ+eKANEuN4VSMTwS4IOmt7xjQ4+ghTmIChVYbEhSSPwsQafFdLXlpK+A0TRLU
NMlS08oTM7IcySmUNfSptIZqyGvYwfdhe68BZOtCjpTaZHio4z3tXdFsOqCRBVJbQn5pem+Y6d3Y
1Mm2tD4FzDftcSQNTivM+2Ywzw4xBBGnCDTiF/pKuxpwHHaLx06S5GD4PBXe8uytxa3bJeiCh31K
ipgYxHUq+7MNkk5vlrvWxG6YV9qx95prg+edxgTyiyRwNHFLaeBtFC7eF3MTTwLqnW2dCzB49DEe
cNy7C3Q8l3ozwUOPjjZ86cDncRLajmP3rpPDYGvlxQezl4Lb453eSkECaS8bWpTfFhcYHng+AaYv
m59boH0NUeRdZ56j9aXXu0ML2o/x3cYG9VdL5J9l3PsgAFECnBKQgD5owIokumU0Nozd9oTR8Qlw
TUVxct+CvYssO4jKjEBLyHAj2EF5yizBEHbgCOmXPDpe/F3vAwdYIQa5nxXwQvJGn4qqu1mm6odu
CVh90EHH7tkzD3gQ73wQiAAucDYz3SqKk2cnD1gq5YTxhdf62wChSMLVN7LzfW/+5gJYjDjBrQAX
Edc+twAYMSdFHP/eywiaUQfR6Pfaj6hfziU1U4AiATnut6lRBc70E+vcQU8Rw8qDJRLp1woEZO8x
eIvta9Fb5ILFX0T4XEpipAU6sgUhiS7kQk8AYzfO/3ny0TgL6ZEBPFlJAqWx/DYnfnIuaMpSMioz
IUfAVVC75OohSC4kzBKo5cxgoqzFl4mSK+e0LcLfK/7NXZ1/HUBiEt4UYKF8Gqp4l4LMXCQ7MwSi
OaDK14BqFmJ44oSB+1XD+0xyHe7wswaG0wHHWRQx8U3NUaeZkTKxsMB2Epr5lILxTMnji8zlgiX+
EjvzTgz3M9DPEm8AUZ5AFI6dqcnT4tEdm12M6D+YgYZq9jf3SqHxzpM8UYpjcMQlY3RJXpOm9uCT
DtgdwZC24EgbsKSJ5JMy4Q2I/hAb4v5uGhCmhgc/yAZqSm7xPQ6yHjmPifRr/kVg82sdw0GNoHJt
MslGxem6SFZqk2nPLZdNIIr1ZWnNc6Nb+8pwX8k7LzZLXRzwIu1bAKwVINbex3LZPGTCok0LqLUj
McVNWyZt6/1q2xuTuIhp0R8nn6KT1ewTp33z5+qhsSDACjy1XWEvG0vSYe0FTqwGMDYiw6dCBb5M
nDioTiB+HDdzPfUH7BXfDKCzRrZdQdCWSX4HZuDkaPrB6Ke7ctTuClFsFwM9UMbUCMWXyF4IT3ih
e3WzALodcIssOGZTALg+INwUIK4tybjNcqklKXcKMepZTUrcvWR9g9MlHIyYVwZ6TUiiH9NA2zn2
nEwcMLymUx0o5wToCywgvU3Rf4mtwzy3zMHsR2FN9y1I3xitGIDf1OaKy+xPx5m4gNpqie8arC8G
WOCqsm86jhG0jAjQwnMat1/0MX0mhQmkMLDPYJzdC6XHK81ofvbAh3sJIQZGTOQ7vErwmtZE9gwt
ndF5EJJeLJ+r1JfbmCpFKfnGEH8eiNYoXAzuEcn7ljrwXaDIDJz4VqAkT+CSdWa0xBn97tCIleCU
McTvTH95w0b6MPLuBi4UcF5nc9zRKHuPJJV5MQnMFutb25SXmWYlEFiGOOO9I3nOjSQ7OyCe0VRu
XZDP8vtqhurr6Iyvvtl/K7oca5Q40Is/DNUObdyjKQnSxDOZXI/bS7n8ykFMJ7j8e5DToWRPr4pC
bQ2PoeRSE6mSBKjTsCfShTOAV8eSYr0wi4K7yIgewDV+1acS4LVBEpMnCdipZGFrQLH79ongByFJ
2TkUJdOFnW3O3TFTNG2ybahkb7DFpBshidulZG+3pNuzI6qIqqWgAvFFDJfQgNftS3I3E/Sn1P7W
AfRm5sqACZCC5y4P+XpyAX9XkgCegQJvJRPcraAPAAnHEHunAw3vJT18Rum/gBPPuoX+6HvUQBlv
x9dcUsetHORCA4h8kkTy2aBu2khKORaKmzakrjB4pbFpmdUHbuQHtmNeB3vakIBQ3VfdeKk4lpFG
MEHPZgINYHCcbTER55boF6rOjOrw+03Q192V6naFeauSYHZYtb9ziWqPYbaT5YpFSGLcV86fjgS7
CwjvtkS9Y6+mbudzqutWlIcNU/h9JuHwvsTEDxIYP0OOZwawoWNGODEzZ8DyBmaXuSIYdZLQedFF
x0Fi6Ls4emZG8GOVgPpGouqREYDtAF7vtnAVLAm0B1xEkGFjP6ew7kMD+/JkW/fkcNx1hINtfEt7
bXzUIF0UPa/afI+P+DUUbs3XnnWBNQ9agCnbPqZ1NoOHxh2amwbjZknISFP0CLj3HQP2fDZ1r0OW
+4G+uG8mQYL7pETfxXWrJVEEHTDDH6Z6CWM52FqRtrObR6HpA2qytA9MAsg3ERCqIiL6scVgRleF
4IGiJstl9DBkNqRmDqS8UGbvr5uwxjDvx82plai8Kv9Jk+F7O10BkW4H231pa/qJAH2OpctXWIQ7
3dS0rc0ZbckOFpiEWx/5HD8/ejiRz2S89El91pts68YRnL4q/R7XeEWWYjgJXAiM32r7lOWGQAKH
CzZvvCDS9F0fEkyBSVrSU7Hr+h2p2GEafhOIZ4EbkYKvda04xC5zzplDycpsuMfOaDOGQhEl0LaZ
o1PciCp7QhH6LkP469zv9r7Dy2udnouacx+38+/C87jcvWGYZQZQIfyzXrTUhlVmohoQpFrII5mg
i27To/9Fz2BXAF5IXSDUbDNHDsUNcgrIW91D7TY37Yo8JuTyVAxxwEw1RmA35e09ioJnoppe44Wc
l/sWSqJbl3d16e0yQ4plR0HXP5y+Lob3a7UPjlccnTxuNpUWAjqxT2uVv6M7CHI0YoNB+toiIjiu
c/laTyRNaGI5DaZ9U/fNDy5xF31aIMxjQd/Y7dRtoq694GZgCP7TOIDswipW/yjMLiDxuAkoLHNY
YBHPwg58M/bDsc9fB1eWDmtj3fixj/3Q+pXX9MNyKwbXrFm7hEGCOOZevSsLN9CB4NkkafR8BeR7
HQsfBAVNB1vTDtOM/98ev4ZwFUhi2ax1diJB50Q42wsRTdTjNOPEJZtkuCa5TtCcNjQMjybq13Ca
fzGtonWF0tzBnJlVE62i3Cg2uOq/Enx/8tYJ9Johs+J/6TKFfGmeotT6QU7TJQ0zxlrl/FOfxTHz
plfyjKAvuzuqQy/6xNXHb39q1Zs12hCiufJ2pHVsbX7JlKSBRVOw23M0Yq6jLovsyWN20WQpLkt7
n4aWs0lN7Ycb6ecurR8FoW8UQTbxCCQ79t8cqoXEXszvcdw+ECeYT94jPZSggW2la1Ibs7ZP0Zw/
m8VwZ4QhI4/4oRryGwE/4nbq9RMV5pFZYtJwES/KnYnNv9ac81LNtEKc9kRx+pfTh0eSA87MkgIX
5HZLji6/BPPSjPn3iPE9EQaCdJLpMI/NHgs9T2acZmd6z53sqwj7L7ou7nqtxdRV5E+EtBPD9msp
3yMQPaJk3Gj3lNNdceMWxkXznZ1pYeK31gjT9HBtDVQa5KcdCb34btg6TOoFUwlBqkGtpzmKV+8J
ihJYmfq7NTPV8vWVcUzOQbfO8uC8RNO4EInSARE05kNR1+9a0p4Xeortal7tKn5Iepe0G/8ldPLD
KnIEVFVSb/SJwUgLiUEr7j3NbsmU6l+jhpZiSqbGS1TMd6mLadNv46OzIo0Y5uo9L5uTMZf3Y0nO
sEHmQYxy1+2Njk+4g5uH/59qbxcHKiJTLVSK5uemyoj8a99fm389TD3i4wmS7pAtFq2nwmMo6jxh
ZTT2+spH2DbEModS40pYKWpOegW0mNfHkiTWD5GxKaU4Sm78ufi/2DfTPAFRTlnEnZLspIwBuIUd
bLV8G5/qa6W4Vpu+6/Ynd31p9WHsb5T2OldaZw8haCDiwtwQRphjZpJeDOgfvKy58FYy91itCxfR
kVpdewPmkDfvQxWr7RdzcVYLTep0P9a6kIM1dI4YSLEW1mCilchNvcyPVWWJUNs1hhEKdrhm6xaT
PKyLP8TPSgGt9n2qoj8E0WpbLWAx4SbKs3zL9QJzhe0BRFG31OUr5uKejiZKNhVq2tsmFzZ9QmEg
Je1Kvq7WPhdqH9AX7eQPZO6MQGanXzmCuJMDbiwOPchDEeU410p+rLRvrpabLQwA4n6XTBERQ8fM
X5iKUnyDPMLluKNWZU7vWe9NzFJZkMd0yruquamNZQl8X9sB6BSkKZRhUMwteTCZEZ4ir7wbk3pB
lb0cEeVxcl3GKzLweucKd8aa736dRR0YERdBZssoesUbCd35eWQSkK6iuroFpnizI8NirfzsEDkn
Lc9+69LagGMeHf20XL15ffRSeFumHfY3cRXBgGp+tGj9j2MZZsytN2k3ldeuqYdrbzc+Z1Tnhi4D
nJ/W3VUI3NxmDLdzZ/BnzKri58aXWRVFusemT2R95HKp8rTuWi1FQPJEQeXD1E/apD9Yk9FdR9Fe
jArVyFo5p9pcqxPj8M2LE+b5RSckOCp76zqalgWoNOLXbxGXoDl3q1X/doss2fGQ4VqILCAt4tIm
iXPgwL5P+tk7uYYV3pI2zgjICkJt/mb4lFG82nzvzL64yPR5NHTWZSAgw+X/1JtDqgXwD42M/IEx
bjlT+933aQb1hF6qvNO6tbxbwWAP+OjHdh0Dj+piShrMrnf4VgSm/K2l9wRiZkV5jV23uOraM92l
+SJWyD9xndNSodxWrhKQZLTThvm5e8mpSF+okZ6ipHw0o8allNWQA3b0Pf036Z4kfIfdxmkALpbm
GgVU8npE3pgiKTrCk2+YSlAHKHZGzXQzLparMdMQLv3lNpGvhN6TRneO4Y2hu1DmXW844PPnWxlm
8lBqFL5m5OfXbDS/cL3Tj5TpnhmA7HT5JdJRQmlCQ6WgJ8e9MAelW1h61k7t+7hZ3SIKQNLzUPHB
3KxEd9aE1RZT8Wb53q/BWW+romHsmlZPNnlKqd1eQ3zaqRa+zKS1a/N3p7He9SF9Xsg2yAqSy6zm
ZpoN4ERRselt47WyMsIo/fobsSyUb1aqsg2kjHUcborcCmxNvxU9I0XDmW4rGjBHzd02TX6ureS2
KxnnpaRGxOQFJxa8CTfCc6mPgpj+8c2uzOMIazoAUoKvL+x2fkzyshMyTnU1/7GJ8nlbScx16Y10
UIzx2edapc3ew0QaLcUGEKVGV1PQIlIYuOxcMQTrxesUThdvyb5Oms0wlYmn7nT3RoF0xmjP+ZHW
NsOS2Udj3cSbKUXpKqyaYPxLTxt1xHzgm/RSsuSpTkJiqSlbjW7TQ03LACL69c+pYRDmFvq3oa4P
BamWu6myxgDIneeRsUP48m/B3A6glV3sRTQ/hsCx4NJVVPqibuswdjCc+xDI2dYXyZ6w3/lmylZv
Oxfjl8GxHu31cY05bOI2uh80eCepj2Yjn0OYDNmmHgngT7AT1dpVL3pYRpNNdQXwGli4t7Cm82rG
Jb3djLhWsX4PQ35O2dg+eoa9m9JHIa7YXZ79niTXFAwH0fSBtli3TWMUu0E4DySQnOo+/Wkb9xOR
FRTJ6VkARvgG23ifVQT0Lqg4GQu8l3Xln1o6JPfaHLs45mmp6aZ5Y1R7S6ZarJGMRmOehwYkvVtR
LwfAqI5pvhxmYd7qKSPKzgTJae7n0hg2HSleUwWT0pg9vlAmOVZicFBWK9IMgAJxMl2qCMpm1GPw
1ssthNpmR4GCnKqieXcj+4frhgIABLXLwaImmfpPC4GAx1iQV9yWAmtn9H2MDfNt+F/sncdu7Ni2
ZX+lUH1ekJu+UZ0gGUbhFPJHHUIu6b3ZJL++BpW3kK8eUMB7/eoIOlLmOVIYcu255hwTx7ZudmSH
7OiQDJPuk9F/JanZMJ/VFQ4Uo22+8waSSTXeVXX8lwZTg/QPKIE2v3cZzkYxcjKO8IrByYFDoUJJ
4QCtxJTLtUwMcbfcraNkp6vHGYw7MgVFPVY70M47oUQkc/eROj1KfV3yujE5llHDtYm+nc4qjzal
CBz5poIWTr26TsgJGzFjZLWWZs9pt3xou/oZx9TnaKQ/6fCtG6a5HcUcQkeDwlVzRil4sAoaMUQp
sOtx4mcfMD2Dlpv9nOpotLO+336oZjlsG+RlHLxLMDdu5fX9dNXiaQgai+VjE+ILzDLdPJkfsaIv
W5MTJU/3tY40809oUnIdL1crKcShpFU3SOk0KtnQb9qYmOUiKftye7RCSzA2I3rEcx2x0RyAmPah
4cd67WIDMgZ+HrgTBS1GUKebW87RM1AEwI+SAuSgtefAVbovMa4ks3x5UigS4IoUY+gtL2YFhpzc
1WNsMjPjdJ88vD10zgzNPu4N5re8/JmUTG66dOY4zJUNSdc6pyYWnSo8gYy/AFPD+ebmKGNda7A7
w/tlxk5gi/Z9mFV3R4brhizr7nUH8BRLKYA0D3kGUFVnU0FPXPTAznqPMuRcIluJeEXX6iGNa1BG
81CQdmBwcUwQHLAGCq/DQazrw18gUl4KWY783dadaYnTEM7pSz5cY6P7jqbxqcF7wKDW+qMEcNSG
wBHT8B6VhUrOqEF97mePqw19iszGmzDSPiEbyg1RZk4LjfVToQCDw7dXgHW/nVT3W+3xZI4DUYYs
U7/CRuFXsOu9URrQgns8jkWOPBFypE6sBmJqecj4zbwWxlUA0zU8KtEPECzsdQ55LRZj4phw390C
SSEYFSvOOXZU5zzniq9J8q7qElKpVCRAhUx7ZlWsK3vV7gaYvw2Ax1KVd3aJVlPzJNLlJTAm3aXR
eEF9yXfmgE9HlW0YNE32mQ+Dcmd0IaA0GL3+SGS13BZW2vp2z0+fKUmK9SCCBFy9TvRaHf/+yvpl
cgPlnYifdHjHXqlSFBxiDjtabcOtilahaTu0zevff8RzsmsNeFUgJY3tykF24nX4myM2Fll8/P3M
QkTej2YazGuJQJK7WDh/P11aBOciB62vl9pLuYA7+P367wcbvhMNwcMbf+r3qozxaKj5sYuwRsTr
Z2vdM3ATHTShAGxVlge1Xspj3XWVnygt7Q3hwtG+t6C4CduqAzHMxsY22Qvb0/I+F3HJZaspj1zc
j3FppwFP0Knmtz+264dGCSFVmsrr75cy2uQ8nCWl1/SmkR0kudpDo5iB1dGy7ETdFjdzd/z9MMpQ
9ejNovLHHfYAZxTfbi2uXmVKyCMHTZ8jg/j5JJCqxnRTzuYu4hnHD6hgwyr5D4DzS79fovqYj0N1
xFvSUCkHvbcNi08tahVuXdl+SJzL0E4sF4sJr0iTGn6mZt0Ru6PqD7TYrpBbCsdVnHgJTb9HPaoS
fsb0i2MrrwdcpEfJ8WQF6DReSq1qrpE1RN9mPWXM9RFtoYaNOeDoqMVO03WYR4tLtdFYq42PugDd
Fy7GkfIUZ1f10YmqkuY4FFF7LM1OeFpHhMQeIhYhv18EBO7zkkIET9ySk7vdBk5JiaE9x8fMMdB2
fv/BBMWtMcnO6dVxXB+EaGJhQAziDAR0OLQJBOL1Z0+Rn46/n/UJ99YhZYjq5vZahkVya8cV8dR+
iUhdDi4731wk4OhH+0C8ddqqjTzGBnjipmaeUZbh2hf8AIk6vQlW8H7jtCcCVWvtwGitt+33xkIB
6xozw5HCODcL64MHertIEIestWvfcbYVPqEIkqFH0xQY+imCKxB1EFrlhFUCkHirJlvjZjyEklmP
ZqJdElvv+ti9pAVGaEXttkWN5XJcaN4QHYI5Wfy//n8c4r/CrtEtoZIn+H/HIV5/uv5/vFAdnZT/
dyji3//nv0MRtv0vGz6N5rgqfDXEJjg1kv/1f/1P/JD/skzdIDDhsn3gP/gPCBv1X5aucpSBLmPp
0GrEPyEJ+1/UiFiQbyxaUgX5hv9WSsLU7P+UknB+AxmGaduaZri6xk/xHxk2MARlXhJDPkjFTDnr
Vz/F2HSekMm1W01nUqcYJMeIx35l+CD5QwxAOWVw0i4jxh3DOkj8apsy2iXDAhiizELfNAgbdDLa
1pb9kaThdZhUlijkyNflg8vZqw53UNtJpUXhObGOuBQtf1bvBC5K6uhcPCLAJINQLq/ywzLMOliG
hjftsneGWrLRqbHk4tjDgUinBwDRsddBKrMjcOAqGgYG73FWeuY0+WFHdNEajtymFksXLZyOKJ7L
SS4zBa4UsUHFvBYjXer4Tr1cc7DGc4xh9XFwMfrh+yypk9Ua6MujFWjicYiLxNezYdwCCzhTUrzc
T9gYOUtaeO27sWJISVtW85S01H3tBhOdsthc42KHuIN8vi4T8iQb6OudHrPBBHyRsNeaUPLLhvLn
4aOdc4Pe336+soyHUCgQuRBuAbRKwH/1uZWQSNDCFd9q4BhrysQaLu8bPyLWz/OUbLHP0n0T16kP
tXVL2Gyi4Nt5KJzO6xiVDhPpEKIY3Rn8x0bbF7V4qtfgBZr5kya0YO47KpTkzTRab5SsZC1tY7Xz
pgTfWCWveH6A5gPEVJWjrN0rsZHzOLjPKpKqUYabsZ6HDWa+bZ/R0qD0zmH9rp5H1KjHSPhl9y5T
xmKzZG/cF2zwVM249Al6gmr1HX6A6qhPk+YlGmlvJQYW1lt3ElfbZtbHOyKP+dFRx7MY1beETeJp
mYXDwpKDUowEjqOJDZ5QOG5SaEC5CyYE1i1kcdDv/FDDs5ca3bYaY4TbjjVuxQt805tF56kNsvJA
X8cbrLe2L4+9bTMIRVHFVR6DCcsHCV+UEu5ZRNhTEKed6asvoidVFPVWM9qBtsnsLFr8SKGqP9Sa
OGXI3avvtsrY/zby3Yhy2Ita+tZgQbi2ayN4ssi9ooeMWyyYzGRyggEBOlA6d0uNoLVh0o5PnTky
AyXxVpbaLlPFwiNJZn9kHDaku9PnYfYbymKCSIfwOEQYvIbhVeRw0aOwgo0dU95MAb3QJyBwmG82
NW2xYavcRmE2PnH0a6zLc9i1O60bJQ4y3UQMq8gi2U6gJfFjRmaHbhKXsGdHo2lNStEA38L+dDv2
UJ+BWAPkTDgcF0LZVYB8N0xa32lf4PmoxLeJNwkT59YtqY7XjI465RxrFfHuYd09EE51+vhNmuSO
rH4PBgrf40LJbx/a+5iGtCR7S9MH+l2IEEq8vrZIAl0zL3aLMJLQ8dHOr6U2/czKaO/ikXYcPLGk
ggUJlGYlvc1byHIoodN4P88xFTK4yr0RlwkUKzrX5YDNkzutFUY36MpbVw1v3XgNMaEHLTkvXngX
u6zYbmeWDk8apcU27MYbKccAjI6f0TUHl5WSule7D/wV5Gu7j2kacFeptj9H6oe6rE8QFmlPE8bW
DoedPcZcygik7BWnJAQVtV+DUHMyBoZBE9RyaIQrTjlLiY2qhw9T44bPLEbumvyxiJsq6JPyg2Y3
yN56DNS1ZJXYVvFPXasgjqV+TSQZNsyrVz0Kx7spli/0+lGmZryEFkgFa8KfKJ1Dwtx6G3Uc8DXN
xBR14j6FBgPKmarFPI7NQNb9qXDMHyv9K1Gsl3zBcVRggMZjIn4kWR9ZqHIzW/PM9k99sjnaBbL7
ihJdXsDtZhDhVETlAjlDWJrv0ixcWhFWZ/jILsDOmLpCPXVaukm4MjXVspsq8J4D1ocb+HR7aM9w
L2hNTmqe3TYpduT6GexbsuyKqzDVqqfMplcv049TPVALzKq3jY3ngsXPRo/rBp4pKbY8uQvpbHWq
XAQ6gSwOvBydE03dxkhVqm4P56aInhsVHHxD8TyLqrrGhpuWdA1yl6QXVdwKV/Uyoy55FxTyrgMS
42tmYOKBx3AlNqOYAvZIDo8Noje9QYx4GiuOuXxs83b2cpft5pK575Zrj/viL9b/b6mD8mTnza2D
n3XQ9tOC6Z2GtmuuXozcsrjCcXnpSdXEBrpw2+uOn6iwO9SoJU1SF17oNrGf5NhHzVC9z0kvpRiQ
T3nywr2g8UJG/h3naFj/sX6gfoUAbtHc61nn3Fcaa1K6LiwDw86EvfVoxQptmHZyGPqSQjnQP6fE
qs8dBWOWcjV6QOOxNV5sY+AOOapHQ3Ufk07R76pRye4Jq/EhlwVYS2sf193eTO1A64fHxW6eTcN9
ykJeKFH2GhPUxHIvX12Nl6WG/0/Ww3yobBrWUGl3RaTAl9TdQ5PUCzb0A9fVBjsfLXhLg/0zHm+Z
c6yl4+mN3V5cObN4Z52M3YT/jmTBdh5pTdaV+QaquL0z5uUb2zNH8alxMKmr73UrH4Z+Vg4d/lZO
+Njv8eh7zBwSG4PoPXR2cu8UPQ99wOv3amJwwRRS+wM8Gr+SNe4tQqamgfDDTq8ZZsuzmtnx1006
Tr52m5hS21bSoehpXmvY4j90HD61g0O7uWE8RAwgSZ4igLkua89w3rhD5XhqodIP3Z+6tkCZ53aU
tMpMwjoDx2aNZ5taUpHsQxjCnHLwGBVshVmvXVVUozgR0Xtj29SVaQo6wYg8Wy3x81iFJskq8R6H
yQ5KPDf41HNd6ONWS3RC4EXWMvvVHNiSLeTR7ipEEtz7Whw0fSn2cISHLSetbl9p2kjR3IepLPKt
VaOvCuF41zr4LoR+tBrZ8QbiEVMVgnC6cJ9HHDx24lgnYREwcSMJxgd4KA1Y4qXImbssK/9Ie3DV
eY8mTCxsYzbU0hCUfSjmHglnRDol0edXfejb5DjnyO1PbKwhm9jjMwsGDJlUw3mdVLJzler8LfZS
n0GrQHLFaFJ/qvT3XnQKf0z8rv6UTOndMveHImGry/rhmNXmRz0mbaC1yy1RCDeZEQSs6I2sHVfE
5t0iDUMPHx6kmA25AZVpE+JZ3M92fKb0lPLAfLlRXD1sIDObt9DR/sIhGbHEhW6jLWvWRXBZknZ6
qLsYTDNI5ip8zdYXaktloc3zfFhVGIov2cmUXOsSGPzbooPA3neyDpzIhF2XjfO2YamBFeQchXa+
XezPNKvlBtJ8vSOMD+TsU1Gm0RtFTfBUqJ9dJN4NwaaqU5Jrzl30qFHPg0JYs5W4liqX6FISFlPm
8iFsmqtmdxWOr/QhXS4Na+/QgC7ek43YxrlR46QBMKktdLHWVfGEj25TdbCsgXL76gAnYzVOtp36
UE1jeelX79tq43Ed7mMSArsp1ot7ajQ7eLShPzyYqtTokWtvNtKoU6wg6AVuxkj8EVQFt5cQbctY
A4muSYJ5mmgy4oo0BEu3tH8Ko3ll5GW262D66iMe9bLu7oeShabUFNdjcX+oDb15yrDGbkhDDWct
x1kJD4PYGnsBAgWAJPh/6BWZdsY4PE9EHBnL8YQnbNe2S1/MRxjaiW/oOlYXPTr0yyT9MBXkxpW/
uMaQi2iG4v13s6jRKDm8tBzUldRmSDXEZYzg0xv8zhu5VITH6/Ywj2w7JtfGp4BtkZULotNqp6kV
2Bnd7OBgUezsmoZ4epiTmnfkDFz2IBn2S4j3RlewillFg9EolC9GYu8WuzzPiAGbqi/kW1inX6Oz
Jhmz6drF48+g4ytIDQvGe2HeQ2MxTubAFYW6WcorHSqaKNiL1m/x+qtCoztYMvns9PGoAnbbYvPA
KZaLzzg/KYXJP6VUyTaWzetszj+iyR5om6EHcy1IGCZx6s4rmbfEGFlq5IqrrsOlm7ZASqHk22r8
GWVsd5hEsEG2B8cC6Lfct/THdkP9wSnqZo3zC9lNHCrYhlmHFHnz3iu4YaNSazbJ4j4UY7QzQ3wT
cb+h7dfwlygH0vVg1e4DxqsPx4l4hNugNVukHbXy2+gD/ezgtppnQtmION7YhkQmzUkna4PvjmuX
MSJpbh+SAnsR1q0dxG/f6iihCeNPV3ueliVYOL2NU/2nJlumWe6zYU/JBnV+cp/C2f1i+vxjj1xD
DFQ+hS4f7ewamd+um09uLY6aczYo75eey58d3i+ROMIrf0lAj9e0iSxOdw93noKf3H4w08XPY0z0
qsamKSYvv5lSj5IoztQAPPir0ry41fRXjJZ+pxXZ7BchWxqhTFfTik+1xPK1iLeyZWNEWN8cYWLC
/+iUMGAzcFTL6FLRiw2LQBAegMHKo8nL0Wq2UyRuYN5e9Kbd5wYaeJSZnxkZ9qo6LwoN77DFn1yD
FXRNA6lNp3qYB531Z6hp/sqqU4QeaqNs1q0RLHWdnN7IPqZbTVef4lLdDylXZe1ALpg0SWpcEfDe
Gxa4aifOURNiVA+EojAU2kE0Ze+mazLvNebnULgn5l/hZUC1N5oxfE0gVGdGnCyMyXWs5QqYbllp
OtYErYmm7LS82GIg0Rl/ueZ0y8lbU0rNsU/Y96Zj+Xo9PiWJ8EjDF79PTZmUeMZJCLd7PIgchjiO
iuYxrShE1ohmU8HpboQDwUgpqFwQd72r71nAeI4pXp1lkOvW5FVyR1ofc0U6T21l7ECoP4WUZ8qa
EO8uKckRh6O1lrzY/jK794OQL9FYe3U3BuA2ay5BJBnNZ8aKF9SLnDGK0zP5rfvMGrdRisnKGA3z
8aG2YuRURRuCqc9WITW7zyYlOeiSeQrF5axkqnpKzG4H96DDesNFA7brKBfOURU2GoenKVcttGaX
5XxXc1BWAM87+Jf6coBr1J8pPblOAwoANy6q8eribEnlManEVomTdq+Exn3Zd63PCbBeo3JTkM3h
sYwmsA42111ysm3V/NA6xiRHWZrOe2iZ7PzaNfarC4lqD3lvE1u0L1EBCSk/dQfKmBbit0QYlZAM
Yc3xVY0/Wsa6ZMSGyfInUDXnpEf1DuWKMS7SL2acDlv7YjnntmEsSEn399yimR0/7VH/VOShaxnj
Usndwurd1OPVc5lnfdhMHNGoR0v2S1191niDD4VRw/N3Ie9pBUq/290TY4mJ/1WvlpVS4UQmIexU
1kRyflKTKw2yoAzDsvLC3nwyIufMre9+1FNlY6n2zp6VJwuv/qDLF9EhwVQADDgpu1slEVfbzLkv
Vsu7ljUNvrbY2PbOzLtt2PO63AqqWFgvuLTcUYKUqI5zSSLtiNUz3jo0yLVLEt8pWb4dw6yGtIgh
G5/fk0kNJ+1O4l2vKobo+ssYwSlOreWnVW4edNUOUgG4pMqqjwoz1Ub2WDvtUwZI5UJlUf9UYtYK
af3GPNgfcxRPtgUsC5cdGxe2XCNNyXaHY8LKIp8CgSOUMJdQoMG5XZPfRdrVXm6TMIiXdt/VXDY0
pM6gyORJl6MWTNQRCZMjRzU9pvHoM26FXlH27xSKsdJisMG16ktDmfHp1mRYzP44xwhs0O/fIsPa
NOyNQUGr29LtOn8BjoX1SF4qOtQ5jyJOJksFz8P6qxh5gw6E7rzaHN+sPuO8IB/zXMGqSfJjk1R4
eDpqMfgXbf3otgBRRK3chlxABc5EFsSCg19h2rtJx7EnRMjpbjH33FNtFjYCQWDsOCUwnLkpN1tp
9/khM839PFl3LS2vm6awqR8JFXQU5I0COsPDNHxXOtq/JODNnVuiVunnZjCcg4ZH0qd4NajEwFxA
XXdfI1TiurnItL23p2qnIcVu5IRhoFFYZTRftHKOvIPT74XUn5dxoPOYRL9Y5/8UAFu2Mg9B6Dt2
uu5nHlu326tK3flgpe972P96olxCh9a70CVWZsAkrznlMAtOxI8dgNN0RN3XufGVdG7qO+l4Sqro
vBDCzkS7vkX1wicQnZJAh3sbZcqhFLQ1lcEy2vzFeedRZX7JVeTLMu1veaU/DUqFODArADSETkhD
BRls6+u+lZYoVTmHOpMJicFEtRpYvcxtqp7tzGKkQ3VH3uOl6iL02Ai7gZvCUshGzxA6m/MCZbSM
BNysIAYx961QWmotKFJWGmVeYY7LDkF1H47FPrQ5d1AvR6N3O5V3ETvwGr8PA1lBEZDN8AuozYsB
VSzi0ISnHJtm3zZfrWKIIOSlvB6Zbm4+C0x9fIi6GjdNSru7pXX3ZCe1fZJquMzWBWxFS6GM6Sv8
/ayN2iWQEnixGyoKSFw09ISzjm86aJ+/H4qY/pGZnDfN7w0vwN8v9m5CJaLOW73jmnlH9dWw1RGs
DukviG7QLggy5rZqYITSxBH7SDPiby7zL4NZjyLsNH+bMMuJT/XIpevCaTlsEM8ilDTvkJPxGy7j
XhbFvPslqeJP/jdTVfYMNc58yGtuYLkVH4bqVmhNkgZd1h5D6XIU+f3X4xUWRi+ab5UVBjU0eQdm
3P+hQv/tp1yRiv/pa0yh/pTW5C1MnsSxYAcoXTv0ZYvHB6CeskGGFnelJf79IS45trJZedVX8+q0
ItPionJn7/dT+9f52azINGc1fbKdd7alME8NpXAMpYZ5HKskJZ/DL8iuEOBdTVsm9mEDMjAP4u+H
gXdNIIX68c+XhEmNTlPWu0YMSGr/fKOeoYz/88d0LjR/7rm0//MNWbHAoGsPI2TN5S1qux1Hyeru
nw9uq2OB+f3zCnBrWgGi1+Vd4NAduCkEWGGbPX7Z4eXpIwECpGge7TwscPgwD48Kd1N4Roz84bGw
S3XNO25ydVxoCNE0Xx0L3W/71suHwvHjjGwbrv5i6MgScFhJXUXhwpMpOCKTG2YQHIXzoD7kYXsh
+kBgnXspTKRFcD+VyclOI3rTaWH3LJGFAG6sn0XQ9VSX44EzgXka5mTX9k4R1KhSyvSIabD3CqZb
VEjqWQznSa4tj5qCqjgnxfOMj3NnrIE4XpQEyfSvRHBjmUwUiGxOn7Qwr09KjQdFs+OAazT8d9CQ
Cws8zpmSRspwuIcp3R3VJQ40msa2mIS2i9Ng95z0dN8jDXm1Hd0tumuR4BgqD1eeQIZRaVLI1D1J
suEOB8wfuATPwO9EQOC4giM6yOLGOZFghVnbh5w6cEu2Nsl9DIY05CrpwAfSnhsRfXL2zSF2ackW
hyjWJLIipSH9tqzBk1bXTr1EhtiTDQxafd7lNrpnYb5kxJaAN+g/dE09thyq84Zlfz7nBx3rzUix
rGfk6VnXxXPWgIbA3VlkzoHcV8vyhJRANE5PmODv0uxpBI9FZZm8hoPx4LY1KYf0omJgqpvqBTGe
8z69PxwlcbIZXHEXAigjG+24cO/Xf7Z2QCf2WMmwSah+nKTfJWyFEQWfRdz8FjZqUIRA+hW1eDQN
+5XgsOTb5Ihi9a0cuLJWS/stW/2t5zc0ScRtetDe+iDohJzRsCvx2PanCsDDBqHSJhXZva6/nWcg
N5wzC3CSu/Qf9hjduwrD+ZrjRtq9k8wT/XhJI4eTm7EpVPOpDpl/Ft4eOZaWXVirz00/7UZBVWac
DN+d7BmvOOeigHOvFIdaNZRj1z8JChQDEzMg1zPnIBqYiUSyuDZyl2+K3xrDn8xg8Y95uPJJg9EY
2Xpx1HK3xHU2h+2y0bX5qRbulxWZy7Gr0aC0QZZeBmT6qsyWhBDUMPf1Jqf7uEVxwJWDTO8otokV
3Bn3TZxY9yUqZmUuREvYZeRVWQZECgYPNlq/odNuuz50LIr0jyabg1FX3i9FxSlVgDLd2IP5pkCP
iXrrURtSDLOVcRas4NKxV7xQoHmHGoJv2JxbS0826/NBLdmKoMOroVTdWZud15HyOq6Vul9W+p+R
GknOsvzODYncfJy/MiAZGyUPItFGu17mkm+3Txaul4iFKIONTi9fTVmdbHDMoQuTJTNPGmLd3rIr
9S7v08+5dNiFdLfE6v6yM4TQhTJB0E+4p00MVYlLi1/GIgKwUklODVZDrL8vNW7gygUaYbinBWRQ
OOjfsiBb1oVorlVXbuoeJ4fBJ+u3koRIfJZ136JTN5VjvFgJb9IwGXk7Vi+trV2BgMqtmY0yaDF3
5M0LhyyAVOzuYR8blmfA+jm4YeR1GDjoMzSf2KgbvEgRf10wmf5CCsW2m0BPM8yI3cjoTPy++aPC
YfZJpnFXTXhKnPZo2mBVFfNiJEXuIyOk8fLajc1BGPLaazSZ9hb/snCgTiUDZnMgTKMVP6Wx2WxJ
mKxjKss7Iia7KKKZvQeSzuO6zu6ctlyxmzuMTAl0tY2zR81+U2I9IvLAzfyY2dqpba33hhGsM0sY
CC4F9bXzgE/zk3zmRuFlU+p0NVXLrW7ubVEFs4EMOIW8FtdvQJ5nEdyEb+sLvo2XYEhA9RvRQTeU
u6kDrh4Pxi3LbGyw6Qfw371LYTo/2uIPFlqcK9X7OUSJYVgQvjlPz3FVt16aKQ9Flp/q8VOJQogO
ZB8WkzZZrEoeze/6xtBYHppOoHeDt5DJCASwnk1DPDDE/ZZZ8wWd6mbZ1r2e97cSO2RZQtHL9evv
vztj0SOilcWc9vJta1cPcaeS9MKVoC2M3MbaxpdYIAEYkJiIMmy2Bq2L8eSuzrMON8H8o5AJIWoX
c+dZz4jwFbm9NEE6PHTQGzejaldQhmEllOGDpWW+Pst2VxgfLjruxjLNr5rrlgQ12LXNc9rQF97G
R7NULsRY75KYq+Lk3juoSXqPUBT1tHWxhf3o8vmOOuz3nvypk3+qFYEWdmdPJd4HSJC+Wtqk2Cu2
7q265+K65gNRWCd1T1/JOzIuh0Un5RjZ70outErZfKRR8YCZ4grExYOsuOzB95IaKOwlYAY5gTa4
g+n5ZKrGa13xmBX8AsyWh4ReSh+z6/scrVw8lPcaK0XNGmajIJ8ykwdsXwFJWAHrwA91QDIe8vo5
Hae7MXlQzf6LEvSDuZZKSgrkeZ9wo93BxLrSo7zRYlY2xgx9CJlYW9AlnVorvEZj297iAE1ndmJ1
KnatCqtxrsTZSZIA5thbs6jr9io8VmHvEx0IBnvGC2yyS1GpMGvqP+kwvnZZr3oiSa46IYRNnyY3
2ZffjoOClBnDm5M3Qdd3n81svBPOfSlzxoIheW6s8Y9hZxSrlNONWaPccn60uQEkk5fL7CPu9a3L
dmKDXAprsv00eT5DZwK3wUJ/qrTAybVs78wEAZX+llbqqZ58oQIXYtenX/NQw2Xb0LTFuQ0iJm+l
SvcTm2e0HqYpKGXCK8EEeFQk9RuCvo8xSWXhRdemomUffYMjIORGwVpM31p9c1YL9sUGDwx2gjRm
w8v+VkR/OsXaEpKBDsjkQ4+dQXrQPqK83puKGkMxPICU+5BjZvBQPzmz9oFolnuaHHeKi6dBL8qv
9f0d0pPjdb0FqbKAhiroT5kM68lQ7cNI4J43Els4qc8n02bT5rR0XlrCnrmUDvvI7s1rN2QcQIXy
VTX8LabyQtE3zA+4cVbB3GK2xivWABy0VhuAeJ0PMZLx77hv99/CQp/qI6XduIq23ppBH4QMKg2X
TNjSdIp8KQY/Radon10beRRi+4tb8PIpAwsjD0gw08XWoR0y/r89uEctec4Evm3oTSYHq3s1S5Pj
wKZEB4xZwSIdl2rNkYZPbmK9qTF7gSicznMWvvTqeLQ6Jwu0pjuGA4iztKx/5gbEuhDLrUyXnU2M
ZdMVYE05DqEqsAoB0wKHh56cwf5YEXabzDZ9e0qpH+9gGGbTviy0wGDD72kV3c8xMghRJF3uKsV8
bZZEHghOoNKR5ifA/tqI5TowRO5CILUbV2Q3RiA8CrP9hvFm3y6tC28ibj2Y0PxGOjvuYQ40CF8B
KLUZcXUcSDJPqvU+IVeQuuK6wpNrUK0aPzT4ogMtrEISHluLMuEq7t4ELLFAgjvwFYxJHeke4dgR
3k9M+2xP7mjR7e/Y3niUZ3yzDMJwy6mi6syLFo7wD53pmZcCaaLmXphSHrD93BQ7fZYqlnHsO5GX
lNzIGlgO6STpd9VncvbTCmQt+c25RB1KvEPhjO7TdTlvFd4rm7khv05WFsOU5Q5gYKn/q6PDshDT
jTgQqg0h71GyLtV6Q6ITWPfujDGkMpNzjm61Y+es7kYtezBr/ROyQXpSzYObXVoO2bdBg78UA4Jh
ZdarC09JT5Z94oZF1yQx78gBW1svclOrFC/UKV4p1Lx6KJgjYxIN7vTcIwtJUT70lTw1o7A8dvgv
fVfhbTbfCMRYvd35SpcQvxXJQ5EQudSR6Vp2lnMXSXgPN4fYxoImYivIYhXqvTXkcpsvyl/tsrBS
SqTFZZk+8UpQ7GQOfwm3sPw8nHdGqhJyeM8z60c1Fk+WojzqJc4ZyMSnhTxe4EbCZHwnTk1yjsLc
F8PkZU1nMhsM/ARL54M/LLcKONztUIND7vrLqE0U388CcZAERBhrSYAeTQkLTWabRaeIFOQBwQTu
ITxrzDbpoRvmdR8Ye3Me0qdCGGCCul+V9s6ZXpBn0Agtxd46/fhZCtYyRR0+Ett+g3T6ghzxPJQw
H/DCALYtrMtUDmjR87fWosjmAyNNy9aGDF/iFQOssP/N3pksx41sW/ZXymqONHcAjmZQk+j7IClS
pDSBUaSEvu/x9bWAzJvKd6t98ze4sAjyihkNAD9+zt5ru9oRfEu7xyXRr2Tvqw1rKKdpUj9EFiiv
AKjixo67XZOpY+nSq/ed6H0i4Flv07c+Qf7ktd/rwN1lDbJ6UYA5xVl1ZSB+JSbV2sBrsh6ZzdpG
9tPKMPnGHlMPsoujTc/2059SWPj23QnxraRTB0uRJRsXsH5XvkmhRatTGbugDvddP7uSBvmjHzNw
y4ncpD7520S47HP5QkYB0DSdYo+UqWxnaPCVk5Q4IGALmdE9upn+pQMSGaWYM+FgUK3/KJr2zYrW
XlGl1wQ7B8se83IkS3gYII543nQxRMs2V4cpkOnmaTa8xKG1bdyJXnotDuz6NPp+cAOiazWQ/Z6+
hGG7ClIoboVZGRs81CScBmuIv79KrFJbtyWjxwmtHyaZ4as4jaxtF8qnwBTNcehRLNej9YZHNdeD
Q1wyTaLF2BLZuCKqjHZPw5YrK3aBx5Y27mGxlddAt8K941irZsrGjSpfQq8u9/gHv1i6Fp9Crl8K
viTaNnphbtohqHdV0sIhMxw4b4SaBxnRsk2/Zr71BSsVXhT/rio669IL3y1HD4+d3t1rLA74iYjG
SIYUuGdIQOlkqr2bdfaTpsa1ZQlAvka/DWivIKfM1m1etetwMJErJgeGOWRGA7M9EFKvQ7t/hM/L
ADGCtGx0zHD9YmuI4XNRH/8Xt/7/wa3XTWURC/p/Fmrfq59+nv0TW//XP/lXyKi0/jAtxNSG5VhK
N0wo+H8ptNHf/QE2Xlm2kHypUv1DoW39oVv8zqWnotsEkPIa6j8x9qYkZNSFVYdw27RN6z8XMipd
ixfwT469UKgsgRno7DoYhQld/EeFdly3U9y3bviQed+XYI5sDs+yEpqcdT8eSCMhIr79GhBDf5pc
p1mbFfDCIfz0RVCvnXCOtVhc/H8fnNkV70XGZbCU5DQ3HkJFs3E5sMidmzJP9pGtaAarOfVtaAp7
JwftmvjQ6pZDbnO/ndJI3zR5tXW7qjxaUqJFREBKULJlcTufnFXqB2TKzHvqgurn0KIh8AzzI0o0
D/Jd0uwaw/2aOfPtSDGZ8ewHy2U4jxW1LcsQWVd69BoTN7DjXPQ6vaJTqI4Z07vQCk6FR/Sqb7LU
lVqf7f4MwFgSMpYAjN9ZGRZLRtF36B1y6250tGhVojALi/isBSC4urr+9AbvQyAePg0JwY5MLdgL
pvTTgQXIVd9hV6q8dpfJXuF85+B2g3Eykvd+NrCUs4mmMqFt+LwbDRrHnIOzhN0s4TfL0+UROIPn
IW5ivjK+g8y34PWh/FiA6hBAms3U0lDJOrnJemJJl/fgWpZ1GFHCNLHjw4Kdg0AE/7WVRgLatuub
kBCY5Lk3osviexpHvd2M7FJXiOiJOWwDtWlhqYUm0ZWaOTtdhpPUqM+FryMzrYMEvoro6pUkj33T
axL/EAludCHQDTv1PlNzQJhsoOuq1gKr3ts09idDZ8UsWc6wzempb++F3cmj4f4zpuTfvonf304e
xuYWxMcvw8z2ohi9A9MBKEMOakl01+1pOQyDie0nVz/ZVxNh2fb1CQhVtW9n0oIliKpZHv0+DHMa
Iagpj2ax2hn850/LYXlD//Y0nAckFUY61lNJOanNUahLEMufD6dBf+hnNEMo9W/mjGFYooSWR7+f
yoEYrcmuzIOTJuvlm87nKcby6PdhORmWp4jxAdyoulstl+VyMdpLWFww0yuWHy5nRx+pNyMNjW09
DyuWj+734ffPjMAWRwgwSxyOP1/IBIfSHzBmOseSlrP8Jpl6Dw1FT2sKydop/vswzGlKy3WehhXh
WHVM5aTsINzq84yn+rfMqT+fJ/HOGptHs677abvMUfCb4i6rILzEhBHB2TKx1sHJTGn8nPB3Tsyw
OCxPl4POaBT5HPGbqfoWyfQgpbcvoGEf/IJpCE4ObKW6Q5TFMJIR6VQVD8tszPagDs9V7706+QBo
QBdoChl9OIbxPELJ3PWNTpG1vCgTcXSYMGDjYlt+IOeb4HJYhkO/n7p1LvduBUePCg6eDf9AB6e2
T6PwygKxScqMzSJw37OVzuFBQvO3RMhOyKg5CE2DTFz24W4yh7cwrVyS6IIAOCcsSS+Wa98kYMcz
OHSBSzgtFzxlsnor6sY/V7b57KBV3C0vcRlNBSncmsHS080ytFp+0YVRWr7ZApLg2OPIuMke1MDY
QBaTogZT91i7c0+5N4tt29U3WJ0/GiaTa9wAGCsY0foYyeaVbs3E+jN0ZXKcykLuoPbRMq6+JI4I
D6ixvgqTJDGnZ/eYue9pIdVmYsjh7lq3Sk5hKi59Gia7rOT/UYbNwWdIsGlxdFDUzQRtO6OGH74N
/bSRQ/zNN7G1GwNIOiAzjKEKhEz6fCoMw92oYmh1rfjmjZKySabQHtv2Fuq5v8sjB7JH1lpoC8DU
+Lw79vyFua1GtGsZtVocZJekmFJuEexezIyIF1yiyk+v6PoR9RTTGWDWZojN8Dg2+lWWwxcnqOW6
VzQlRIp2p48oEaF67aRyhkOp+vOECwB2EX3Mihry7Mbj16GCyTxGGsr0IPuMDQYjg9N+aMI3T9MM
kDWcxFkBu52ABqD41AKAgd0L8uR4X0TjXcOWfvSpCXchxnxAXyMRjlpwN4zIONu1So+wTZtVBNkl
wRiQ4VveKi/eg1EDKqCbzWkcoRRU7LBziNxrwMgl4RQxmuCazbEKW33j9/ccQNJWmUzSDITkQxV6
mFPQPXSKvlJrtNo6iRzJPRwKWIWCcYdZ2lg7afxzlJPAqT0+M6C5J5XVPyemoW/paO+a3LC3A/NJ
2kYgKS3RbchYx6saQcmFq6KtCY5+aCagsnzxw1nPYu02kFgzGf5nMCbWDaI6HkmvaDFTpS8DQNtt
bEdyJ0mdYS5G9O3E4NKYCIOw4HSOcM2NxhE7hncofyvt1loxgNwe81KbdpBLkNR/QfhQ79Bbjxuf
CECAIPLqABjfpPhIWUVE+SOxgPFOktcVGm2y04NeXzuO8crUOWjPOe7q1ZTpxxypiRDhZ+wHGOaJ
c1sFtnZtcZfJsRzXHev5oRm4gLos+FanXbERU29vuqKUR2ZbM7vT3eqxpV15MZ+2ST++Y7ayZSBY
m9OnzIwHO/UekfFe44TP1BL598atvxHkim7YvfZ5ejLRoqxiHW16EPm33gicg54QQDFfqkHM1RkE
2KaU117qVKqXyfa03UgvRle+drSy4oUR6LFV2gmHr9xZJqTbRBCvEkUI/Ek0y1sz+Jpb7keiRywn
Yt6aCaXdpgabUR6hR7K4JmUKEoLey1aRdiPasX1wGdpuO1dZVAYgbDNs/3HiRYcpUXRvj4ElX/ta
6PjVzW+DRUCo7SItoMMRJhMcV/NXXNnqMaueoaVeCtcftrbfxMeKXv2GupR5fd7xciPvUBtMoDxF
r7hw2OvqwwOW9S+80Icw9Nt1rfXlNTKCdTj6RzBVP6PReJsKHxoNng9DeM7WFF219g0aowB1W0lt
2VnQH5qUOUCV0itJvZ6ZCZpnFGC/aC+DKyTSY8cUgtiSeRCG0oqSlm5+Vdk/BuXdI81F/CjKa4jO
dotdzFoPsbw07XAzwGDQhYofdTt+qkQCebRrns12A3P8nuBkOwd0PCs7xe2m8uHYxx0NeomNSI/h
glcOyjNu/f7Kc0pJRA8a6m6oX+GWAMK4hzlUJsvKsASaI12COtnjONSujjLelfpujKEH5RKAhQrQ
Iwqu+qbE0JLG8UOPdnglTLhskso7q390oBp39qS9T7ApgxYYqw81gHg1jIXwYcA6vgZ4bSAu1uwf
UGcUQd8e2kKctYEZjmu6sOm08pM08ObIB0GaSXQviPp1C62C2pdCDCViLlLXudliTQXLkRbaKw3x
5arP2T3TfnRpA7IHNpDJ6azY51EyZQs90Ef0NtdF+1A5JcIiMm42sDX4YEdaU8AmGeOG+cEOI7Y5
otvGQ75bkpyD/n+TX71gsJZf9wxQ6lGjJPs7uZralAz1v5+yJKKBqrOvA/DbVZdmEb6O2a1Gu3DD
hIvk9vlAb+uvR7+fwhxSR38gUJ56z2A12ZTT+MUwKtRLEaoc6IYA1FvbYaQOJw9rDAgyVJvsklBE
1+CT9iDeXoYseTFyMe40t8ZJGVN5lbKodm0SfPgSxUg4H5YI8OUQDQMVsEMZdMj4ltJZz2ObxH7p
dUh3LIDpmhlec0rmg1RdjF08vFQm0cjZ2L3HvjZuDT09hn03gxjmxGQZrgmswH2EnssA2HSy/Gkk
aJ5DyJxmo4xZ7jqHbjuO/jkmU40F32TkTKqhOnbi9JtjtjxaWGe6T4wo27rrEqe+HDC65qcUsiSR
LhDz/RLVxF9EMzUSFzI/d2lO7uKUDpkiJTuN2dH8mZptJISb/I59l9DnTt7OnCv7nmgphjnzQ+5d
gVgLCsO23yegi25jLc5eaMovysi/eknMwDkWkqtM+Fe/K6+TmZooM711ZDgPWppzcudSA9EVfrYB
wrKyz+3zWLc5okoGS14TwVCcD17Q/JwSK9klcBhOGkMurCLsj6agdftN0kltH3jiOzPztS6tD9hK
ZKGPqHnTkNm+mk+RAGHXfuxT6y47UA402LdZACIgN5Ehdd4pCUL/RseVrWlKszrW6IdbVl/v6kp/
H9hy2YgEny4sDcUXDVJRqlWvson8Zwv9AFLJUG3YjWOIU5l66TwrPlnodaXZ/aLZml8b2eirmszO
bTzTMYShm1sTPTjtQIkFFAbDvbfoDg4ib2H+qDNnHk6zgFumhSOXqzLHrx3COIBYFQxX4MiPQ1Jf
SdW98UW4BwSl0YMpfxp1Fd/M8hhlE4PmoEBgnUXoJ1jiiUGwkFXXdr6rXXp/JRCdO2k9/U5a3rqL
EeHX+TA8pq0hmNGWiKVT9v+mQt5CmO26KFFZtjaAJDGl0FPS6jhUDmRNqFzuGJKikpP+hXiX9XwI
o2ttBc5O9NVPNdI0cH1vb8Prm5prUxsTOQ9ELYQOrmMMaytSlKY59edmKgNSlsst2HfzE4amEEm2
QM/R5Me6c8TzaGPAUAlBGQRqIOGZkl2kA4rSem+ndQGIFmQcmxF7LAiz8QHd2pvtmA9BO0h8iLDV
e6Ueo4FULyce3ivX/65lo/HQjGV3y0yiuOxMuypcn3u3NT/DZkow1TLSG9ljPdJFZD3EeJpStewp
H2jDZwk0jY56DlCHaBjd27NvxuiNlYy5U0VcXCC3JZb3tQ+a+t6EzUWNrXmLdO3MrHYk9Sr9aAzD
2o4u8/IATvRNdxhYod0ZHuPSzw4di3TPgV3zeLEH/SSoKLYdou/1VEl5rJK30YnYnuR8r4miA87A
kO4uZPFNUEf1puEdoR6vkW1GUGGCwGHCXvJqQir4jNvMvsZwtxYz032s3Hwbs2HVaToc2jJ6zS02
slPcXBhxaLH3aPriqaRLc+DPZls8YySDIBQxtcreZwAC0Oz0WxkP8V0PUYCGHlEe3mBsx9Q82bJ+
jMXQX6rM7i/LI7YoOAq0SGwsq8r2CTtqrMtRwb7HZ9Q7AivC7a4FYFPH5KmLopnbIZDRuvSA0Hn5
OCtMSTB5tzNJ8Lu6Eb47adkACMath9p8K0okSbrlnsy0tL7EcRs8SX9YvZYxXeYm/0icRADlZI+j
+dG9de9D04urkN1LMHjiSWTf2obriyDqXdml4tZZuUe8jIN5q/ohxQQu1qoaVNDCJvsonWYADSYF
AmQ2Qy/R2YPRuaMUj29J/aMXiNCGxqiOQWP7z8XknzSQx8ey4k8kUf7Zy0vSOdbazwIbKGrT7RLS
u26ClnjUjXIVVGVzzhsUWYk0Lm4bTWu3hfYUSTXrJrxiS6+jPahc+2wLe9ZUQEgWmfU1rnJ65Gb0
pQWCdJOByo+tKZ+XG2091U++oq+h+aq/yShlew/OeZhTj5usWos8HU+mSDgR2mDaNI58MAFYEjOg
74y8Th8CQ9zoEX2rPVmdMmd4tOH8X8OcMxCl36otyK6AgdCjbaELUdnMosdkKHa27b5wo0mOctSP
bIE/ClUlV1yGTDdAJO68pLH3R8Kq0Hwg+sf6qZ90J2h3iTOLggRxMowpJGfMW2yy2a06DBO1Dt0q
doEQxPBj6BojlE01yQgtZkqDJnlT6NV9mPqWmSDT7EPSRvZHY5GKU1tbrqkam1uJIj8P53M4x/j0
wySLisuhO/iYLk9Miygx+kOcjTlEKPR/UZAdJ4tstayty10Wl2t8IAM2rPxARtfPiLL9xaS6b7Em
rwNNs65SoXRNy8OYje+Rnai1Z3EpYb4a1mYNN7spdO8lvqauOkahldy6OFePlNdQJqs4YlqInUAT
A/oX3f1VTxE6LatpKHUJVrUtZROgAt8Al0+5bWX2PHsyoPSS1BjA7Vfkae6aFITGEIYok2aw8GRR
zVtzOVAiadn1lX5bqjDRgADOVEOA6xwDkDB9C6pcnlxlvABbO5kN9HqVz7qLwu/hYeDVYSm7dH7o
X1Q/nOOQvGePYr1p6Fsrj2hB1PvXSVeSpo+2icOJ4Lo2+Riq0SUltHuycWihVmrOBpmKbtQ2Jwxw
aDEmIIx2UoCIjbznlhnaJujfzX4Kzn1Scn8aZcdtLEzvHfQJ6bvm1U1BLZq6Q80JjUGQ0nCy3TPW
y+oKThQYoU3h63U75XRoRQx7H9dRf6AVBXXOtUFVIG9jKJUEt0RRe9vmFEMpCD9RL68qSe5aW6S/
KhGBhnTc/l1V4BjiIt2qkkSp0PKaFUbG52mMDdqazMhjMwquoMxoOLji0oYTAHVbC44T5c86DF12
rQwULf1XN4mBAJrZ8p/jmEKn+cslhkYyUzn2CPsFU3hC61KyRR3kLphYaSPDxtkWZjic21bbuRWE
d1g52UslxHBvSSSwzPcmitpXEx7TnkC+atU49YcTJwF0Cbe5aU1AJypT6pzV484QZvdYVmJcaypz
uMOY3l7FuBHNoqL9WcunjIXOL/GF+V3wOkJyOPUlwzfYNiFAQai1KRqXujPBs7HOCKAl6OZRa+c4
OhAfgbrWLr6CHhK5dXVIoZUV0qTTNZ+wBrbW2ESKY4FDNd1a28dZ8SZK4E95HwVnm1c/aOi/WivV
EVIV8kAKxHuKPvBl5ELER8RNVrnDk1b2+6nQ/C+RlzE+R4mSZjMpIgLOONVOvgeTAV+lASWS9uYG
emm3TYWv1g0LDeZwCH5djdsx7jvj0DOYPKONmcOye23jNYZ+JYVreCIdHi6PhGMicop5hxB4xrBz
tK2SzwawDKQUNXERDGvYPpTtKYyecitzgacTset0tX5AgnrHhJTfHP82JJU6VzEO1aZMElJHk0ep
hf3O7fkCbLdRcE80tkCtywLAFpsEVhyWqLQRxgYJU2NJHoGrHbpSr89GnzU7s+4gTwRDxCjIlsfG
yj90RVEkO2Rqnqa820yHXcOM9A9URTuj9/lEpjrchjgjybvriqPKHfZreVVt6EF2G7vX5uALLdsv
H7QEHWlIORIh5a0swxNnu6AOZnvWsRJNGXytqHQOjZVevNCuHqUgLRkD8CEEmT9a3zUTJlDm5M8i
iaaDAqsCRM/FpKI3V6yA3zqyornLojH3BpOOYtpO+o5amQZpHb+Z5TDhT5mMi5em5BqM6Y8mjasV
mez2we1EQj8yY3JiZHAVKC4Q7cJngdaLSijfSa2AazgwsTzGdkFqsWDolEd31mT/7DRecrVSE4Bj
nN8a0eygDeJVGUI2hsp/8uhtXjPBJ9W/IRTrL07coD/0jHJrznaSxHbZpOUartLIPi8Hp+oi/hx5
lsIw07sqCmIe+5TbuU8JWaZOhQ3dtq96aGUYfY5OGwKBiKxvyEvcozc/a+zo28D5ALDUB6GLdohz
0npNUUbeylbkNywpTwWAtnMUNt16ZM+6teMBCPLYPzE3758Gl+DrrH1yO3aquAyqe2l+LWy3PZsq
x8UTVfpFQ50081kVvSjSPqZQRkcI0f0mS+SDHmAmQOLPuT5O0SYcJmMvTXIGEr64dVCj0NegHyK5
MXeFYmDZTRXybofa1eXetS4JUz7F6XQfaq7fPB9+ICMLDzpf6o2UpLWWjuGV+GmHTEBJWErUfvSD
Mh8jTkOEreJL5yFxgdeh+bm8sec9TsJmU2fFa7ObKM6To4nL9u5KBw1qAZc+q9s7DUJAwX440t82
47OVUTbOhrVkdNsrPJRSM2bhoI1jA4tDFqvqWOCnAyqpYb5BThTRcXpwwBAh45nBWdGlrbLyatM6
BDyhb5LCeO6Vfi6q0sGR4IcQuj28wWXD8KR043s8dvfJxkic0A6sY0RqppsTdArjvyL+ddVjnsez
jD9GQkZkgAlin5snjF1GPI0ehXgqMmOrLLKz0WZxXXcWcTXVTxFZiDQy50eA/6Cvu/SWN9Ce4QS3
69Ir262qJpRVKEwn1+jxUJCtUTAf3o+kf+zNhKU+Ytu061NjbriV+L+0Yu+UttwAa2m/pqq6tJpl
HA2befM02sUef024EkmPsDZpnoTTkoGXN7zWgTK9cFp8Aa5zoYH77EvWkoSMV1ICJUE5rX0kYyEH
F37EM2VAN+w5OUB9aaNq96mitysnENCtnuLcK53HZqA91SvIFZpG+NSIRWmVtXSUICn/NHzyfTNg
2L5QOb6vDN0Hi0zd1q+ZlX8TY96svbF/b1sqW2eAzzS/j9Yp1d6Y7FdyIDmBQyKuga29BE4HFwTT
L2O3++R9RS1FArFWTtwC4VgELpNbm8HTKW/M5yI+z8EHb0iwQnxScJM11f4541umfcvw7/fc7/fP
iD16DkqMMXRzafamcy8JGX2Ldy7ftl5SnuDKrieHvGGGT9lGc9uEO8FMZeji2fMkyKCzZw3C8jwC
1cDQCpne5IrT6PY0WUmHwDkdUL6bJkzSxk22oTn7mHAd+i2u1iaArwDAMTuha6d1Rq8QH2cAUiJE
miDS99RwiBMU2sGt7lGFVMGfjWW91tb49V0bXmvhrmtL9idfz9JNaRAXHEVNf1oOQRLdvAZjn0ar
5lSPZrc1B07ulCnW2cNls6KkeeRiqVadVX5VU6+zZwmDYsVeJj9HCeFZDP3TjXAd2hgL9nLkCrGD
GA+cgYzKxzSzjvQIsL8mqpM7sfLqE5gT+qAvMsIV7UcYaFyD5c8rawbtgW+Sl6t5q+WdLAd3/qfJ
3OT7/TPNAA8Sj/nLv82h8duUh5jdiBo8UETzO18e5UU2/OPp8gu7GKNNZTBJYntIFVzF/Wl55Pz9
aHkazB9YruvPU1PegjI1QOLgauPGTmryDGft54OboeRKDE1tOshnp+WgWL2OE0Yix2bcOTns91bW
/LBImHwuh+XppFOMRlHurgiVvXRwjiC2ToI6gA9jfm3T3NOknz/LMOJFpBBzd6arztCYaQUFb2RU
7Psc4ucK8SZHQ9sGc9MU8WJ9ipd+KTVIfXJt9bV1owAYZ9GcUn1oTsujeH4UZLgzQfbdlx8xSByO
gf21md8ONsC/Dk3RBZu+S4xVN3eEF6WMbzmnNMeZn6KLJFWl/NE5NM0gWmGNaTB//j50Rn5pdVnt
Ic6hGlEdeURLR5jhoNy6GEYO2kwXnDuZ6MgeTCeWu/8SiP3/kDzZsP9fQZ74F7OfH0340Tb/FIn9
+c/+RfGUf9AeQARm6wYEYkfC4/xLI2YbM+DTFkDBHJNZCTzO/5bloOH+x3839T/YaUvDtgxTRw42
K8v+pRETf7gOuU6OoZQtgX/K/wzF07HVf5SImYCsDFcXuulIW4n/RSKm9NHCYxN2h4rsAxocoKv8
8gIKhq0iyhICPpq3RmMaZzw5AlpnkTP5y1r0wXFEeF022wBCrXYg4WW4Pcy7aJxnh0vyhHnLO3fl
r6FNuETxNtiadQtzfF4iPCYQWYDO4oamg4iY1IfWDot5II3K3GfsedaZhTA6m15C+kIEVU20ebTH
wkWvXRj2ez3EL0wMH2kcCbRIPaAY5mD2g2D4DX0AdOVKlqijfMmLrNL00uOvNuR7JGHaj3m8EcOL
51An6aH56I5PXeI+z0gHQoieqyn4FVTWzVLRj7Z37/R/rxCvL0OTnWJR3WI5deuiSadV21piXXTV
2xQUz4GXP3Ve+a1Oqv0oBmal7MJSz/5qGsFDa8e/uhkyYKniLckJ0vAblAA5H7Nt6Y8W9KhKyYue
8TnFPq/Zt6s3M98WIBuNVEdoW28jRNUz9Bvg5d5R5q1zo7ek81jDGE+jACMmOfskfpEhJEg+wcfm
zZYqGKLbyFPFqnO9LZJzY0VozNawRpg1ZHRaFt+qib8EQ1ocpOValLyGpCsMIpySgyDB29cx6AaW
sy2EczQH6zte9w+Poh91xcTiFmnrvE/PtGDVGtktcR3LmaLV9IBAUTAgJvACTPLsgiTd6WiVjPuw
iTxONsE7haEf5j8cmfR4lm/bq7VPs3j1Rz6HIjGwLA/OK2KLEWA8uDLmO4+1X55UCaAKnW048z7i
AvW16hlad9CQzDrFRtffYKzh06TF0JYVQXWFxRc/+S9xDaLGs1tn4+bZL7r47jaJskPO6CS0OXX4
355uAvEFNoqPJrdfq8bpzm7if3gJGremcp8jG9l3yECIDMKafAw7QB5eiwjdb0qmvInfiuC78UHr
5Idefcg41J70mgImcYOV3+KANYINzjmyEz3EPgLes22HgCtPvUMlYdS81l5hifHsY9Bl6+Vi8VyX
+XrQbacS5t4kfhV2JzYsX49pxzVTCfe5HPzXcCLQJOT7pYeEleMRJpnORMl/hMQSUgbg1jIpI6Iy
420WUGBMtPQe4ECdxhWhNgVma6z2+pNLm2vlP4m+bdbCtW86W1dAZsjpEvcn8pEgTJ8K3djKDMux
KX4RfjSsJn2+8Mr4mASDj6ZGoemIfw1ujMlD51PBf/6q+kNAqiNUMK4E8SoZ43GOMk5lmr4xqwvS
TK6MDugG+1/+Guih1dT7bzKvHXSjFr2xsnbXVV299ZFFxNoRKSEmuoRLTOOiw0O9h6548QxOh9B4
tmeFYFcgEEM9NMU/mEbskIiuEU4YhFSQDiT9X2Yl0SLtzCl8DqdhJ2P54IAFWzs2F03VUZsHWHjj
PD2W5qDxxDs3pCBBuOT3lhP9MLDLAa5yoX9gcsyqYDy0fIVwPp/1yqBfabZbfoMLzQ2JRiyHeJNY
3E+NjM6cDweLARXDXrt+s2P+u5ZdknrTDvugHi8Od8/YsiO6DA8ZQIV1Wjuz/qqfc+/THxo3snXU
lMcUBdwK3gQGjmCd6LXawpthDsbcpBD4LqpEPrWOkawjv2wPKVlvwEiR9vUVQB1Xn6/ZFoPKGNq3
ATPSmgbJu567v/QBpYJWJ5s6KAesZrixY1jMOb5nhwCbfeMbD3EwwShBqYKgOFy7wde65nYU24CW
xt64hNT9vJ+83pQ10UNuY+4qAEQsBqS38kGsVOrAozuLkFahGxpfNLOBRoQMzUHCakrSiUUU/4I2
5NF3zvJdFxBkrfEN4hiB1uFbLVKbzF4Fo/MiWnXICVBZS7UqsbQBGchbeBwCMgH80JzbW0qrxibN
1Q9EtieAw0Sj0W2ZhIlNFzv5mqbTA7GOxHLetZSvQvOyi154H7FOR1pi0YSM+dlmyReDAeU6JiO5
YQQ4YUTeYUud2zbFjyJmApzV6rlj8V1bBuBYEs/wyupsuE1Ol/le4tf640gnfOO7zZOdBF9E1X4O
7fAC7guwUsNW27D8Bzv+XM7ywT00MaaNCCd1Y9EbI9wprUeSDO2cLIxw56Q9t1vmmeQGs8leFixq
7hAzGy8012rGpDUaEI+NxDpS4Q+jK+7DyCAGD0ZAZEs0td/yktOA2IpPoc1WGKNx1z5J1Kmpq21I
wjTQog7Mq0bOgAjOZeSW56GmqzqofcndfoRmoM19CU+3bsiern0v1l4kuAN7KKTKwMP9q7YUR6xT
k/gJvfmrM9EPC5IR4ia9buD03yCD26vCZzHCqsitfMDmYVtcy1M3p3uYyQ3OMe8ro6tnR+m76OPX
qhAnOaHdGlgn0U0UQvxUZgDxzBu+Nx4wr9hkKmn57+wjQRwWdPa/BU2ebKpK1TjbMR5VA17PHmve
xo2to9vyr+2myXayzg4+Sa8bpBprLYHhjBMQKVTBzae3tee6Y1xdOViOvVZ/7EAZlngwd9N8g7QG
fL8dwjycruSXJt25xEBc+sSYeh1vom9BwkRB7+9HExaQJGGN7zWhQ5fabB+W5ZCLByEfFUcyV19R
OMPy5B6NebfWfI3mfPM2xFMMTwzmCCkeq4oOk9DiDYhamMQk8K4C46qafK7fKBs0hQyg570E7tWo
JZQsQLuboBTZpZZow7XgNpcuYaFf7brGpK4DhZnE23LmuPCgZtDv2kHCSuvU2tqDhhyIJW6H+TIm
mBKpeaXVgHC9V3bzB1IpypV/c21UEiCKYTBgGNwM0Mj0iSTiZu5TBcJDVAWNKifyHNrbT6eX7G2U
hWZQeHDkldp2XbAN2NGtbPgw9lfIBUx6NcosK94pl0y9vCHjpujwLUvziY88O+iW1Zwbtm1/Hkpa
KOeq70hNGCs6VdXWGjr3ZMh67zT076jAvwWlxSoBFaWu06U47k9V5eJbzJPXRDCw0er5rz2pwH73
7ZmBXxRg82A4yP/J3nnsNs9la/pWDmrOAyYxDGrCrJwlWxPB6ROzmIOuvh/67wo4HdDd4wYKLtn/
Z1kSN/de611vwL6HL399L9YE7eAZqVmwSu+L8Jlu41gdoFWKR8OgyfyXmcsTaJXQDjdqEYn2UyM5
YzS0KKZu8vfb3y/t9B/u3vio24WmfvZoVsELdJQd2MDY2tgTbxvJZF1kxladHHySWmsWpoE3QxVL
eKIqcFPlyvCExtOMXg5w6nWHGrFEFkq+CDsDJ/s7wdBqieNQnLSmn8k5tjINFl359Fryqf0dsvQ8
q8zUK3//Q5mw5AATscMvH82CvMTHYmzdCFYK1/OBGzQq4zmmT5bRVglZKBu42aKbyw+If6P0WOla
syrakLDfFNldldWP1b3BKBKatq9M+gojbbWFqSpuqKlDoOF7VuX5EVsqbcjvx/qFfqQ2u6/ns+pW
MNtRh+/TUNsUJVF1UNpnC/7KWQtvBbj0QiGdKgKSmOMjkWKKw4IxanGAfn4XJPv3YaKDModa+uf3
u6ggrLNtQRWlV3yMJ2ghnuQQv49SOJa5TsbTFGoSM7z3Bll/zwn8cEoWq/1qNejXGs7xsqRg3UQv
r4mKCeX6n9/LeCW6EPe+swkBEKNBJ03x96GaqPao43OKVQ3suApjKEm4QxJMQ3OZwRnDxQABKdbv
hKxn8qrERXlZxTDwH1iU/36HtR3tlAkebw8GRNQOZu3y90s9/eO/vu0LImXvd0S6je7SqETMmpt+
2ZiN5Mo9vm5ES3TMwTp6QxyWnWQaD2BpqePQS7TVWD02GPfMlmRazJZllmt/Pbqrle6ojaAwCuBn
v/+kRXGUE8olabHq/v5EmX6JfB1u3qoY7LYW15IyW9/7uPspeLHFIFbvzJByx5iJ2qa/A0J36OaX
fdlrGIkKK0jrtv5S+2PU1MKmITk872XwVKVPl6XeSiehzk0H452H//vt7BVukGgjvOypzYpelE9p
FEur+kWgAojN0x4ljPlTEwvQBiPyGwwHXx/0ZJ9MFgRVMrxnrZ5ditacMXqgQEjyGeU5pmNKy6cd
6trp3/Rnu2eK70H+H3mb7fBKaeq//02aBFt//Xj+/fe/zaZuXdUwb9M0FothKqAJ/x65kZqC/FKR
DAbY6OS+TAAVvWqU4Bat5MaprahqFJG2pMPcR404vf5f/r4KB1rWDFFXxP8iKDMZP2Pajn1srQ/I
E8pNpVNM0ggqUfJNsY8KFO8nBFZ36eX/7/820Mv/+NZ1TdJkVTIBSP/Ln6b4F9TolePnO9InTg1j
3ZqnIYVH8lCnVGl888P6Yf9/7Ov/BPuSVGyn/u0COR/Nx3/8/P7m5iP7+fvf5t8f4fPfYa///hv/
1EZK/ymqqBlUSVVETVNROf5DGynp/ykrijSbMmh+Aal/oF7mf4qiCERsmDrcYIRT/0K9JmXkzNQm
HSMmrbqo/N+gXuBk043ybzeSOD2FyOsyDYUZnvJfVxNBsyWd2V3bSGPcwX2h2Ic4OW+xIcOVJEo5
6NIJQ/79UjBy9LRHeEBVXi+Aj2s26t/zdvqCS6MOMAEE9i8tGXV2vfgVlP3+7DnEONnlaeilPabr
/zMx2b/9TMihkNwxY/1lsv6qyqKW+cnvI7keoLeqlVHYd/2OwcOkISsg3TBCmR7eSxJG+k7X8ay+
vkqNbQhkDG5blS71mRFoz3B3V028fgDnmbhGvok/F+RgkuFqveBpfvVpGg7rlCLZOqwzOx+GxJJM
km2VpiXyK9dEOlh9Xo/Jp5kzPWLz6xYcyqiTsNRfAHnQmcr1TkBlsfhV46mYU2H+WxaH8aEwFNN5
TY/YOLejOdcx741K8TlX5BdM95pMm9lE3Rmw3UBGOj2sq5qH8sTnVSQOHpLXgt/XifAO1s4ksIui
p47i0yvTx4t8C74wbwt9sY+2A46aQVSNwWNiADNGx+bhsSgf9ygYiHDBfbCDOjo3mo+YOVEI20Vs
an1OW2wX976YP6AC8fkMc/WhHrMsKp2kyf4aMf0Om6ReUW1S/vC/noRz//oCARC68j9/No4YjKDO
jPeDIbVUlv8Q04l5Xvwlq9Mnmvnvf5ANWaNevv8l9ft95b9f9H9qcYUXFSWTcg1bLhwsfkdeUGJw
9U18WQjSI/NPWMvkQjyI1Ivtcq+spNrB/rM8y7Ojzljzu8J7Ad8LwAJYf6KHWVwneJIDoTf17n5o
C8xuoGN8NE1QCsdSxpe7PfDIbH2Tuc6ly4F7nHryTt42Hf4ktXfXlrW+TKQ1MFH+lvyRHNqp63ON
KjCm30PbkuDz4jyJCq1fW2U4qsX3cwaLNahwU6gSBKiYAoWOxICFItimrextnLfIc0NYE4zd/PUp
nhmqtS9bpeo5iJCaUURaGEJbmb7UkDRGnMKeKTvIrl7JSldXBFTjKqJi4fIT70gop8CEhFUijMUJ
AkO0Y34kRUS7aC1JGdPHRg+IUOWlQvFBb7JIez/OeK/Ug2aAOgEspAHlobrQSZ3aFOZn8Z3Rlljd
FhvovXYRTKott1k1x66z+SR0BxuoV+urpS2bsFLXo2HDUY2Wz32BAuTAz4v3wdLdj2QOyr4UNhnk
OdUq3tunC8SY0s4x6cT4B8841RbprTDEsVSGdNbQ+WO0K0BAUH38IHrrq684w8fS4m9qGDKW9utL
xFeiwQDE4tOdONwwd0xb/CA9B0ppien2Zgj9CggEXxK8qEnJOSjDMt/JZ+WaVaAo7CF4h1uQVmv4
wxbxS8UR2ce8A5FmPo0J0sPTuDcPyHDIREJ+hi5BzJzJRPiorchVba75p37OL6Ct27i3tN7VWyxy
3zEN1YORATVXEX8uQCWgdd0x2JG6L12GXnE2fBxWRhv7r9KBmUAdZ5yUlfBGrcWbYdmqH+rPcJoM
C5faopg3cwNPn4jMUqeDw/D9rL0Ht8Pdj7+ykv4bzzMnW8sKO0WgXhKKSNzYLAwXnsduVV7QEN2M
LKhwG8flzGaxdSujIEzaIiI0Ba61CaCFcMKCmqEPo9+a3MSWEGUmuuutWrrRXNTc50kj7YorQdHt
tNCHiKl2kb6GzuuPuUgBYSzZM2oXl92F9sf8Ck/Ksv5Rv5XF7CP6NvfsO2PtaseHW2Cgi1Tjdb6n
wdBZco8JybLY1Yo/INe5EldV2uaC2Oo+w2zaUrd5cJ932zEntBEcA7qkVX/IHwQyPdPAYD1kENzd
8LusIUdahfPdrVvyltcFDh1XdQXvssy8bm06mouQtHaJaGUWe3/DWSZ203U/gZNWuWyc6lSuG7SS
JnsGdueB8Sd/eeNFfLk5uGbzVivv7B33EWI1otRvNXMmQ/rQ5UFF7PBc/kCvw1iUW4ojl6cbnrxY
t3oH6FGC+Lt5+JoNKSMJngeJrJ/arT9eJxzgP58/BAo8LMEIRs3D/Lhji8IL7m08z1aoo9gWe//h
qvMeRgKME3t2jt5fpd17T5/dsr8BDrzmxS5uAnrtCtV37oa1c79vRHFenO4LJMV5E6Q74QunLa5v
L7hceu49ZPhMdLkTwWwf1rBqL/S1A4zMKQnbMQXP4H0ANOInmFrCsJy1tpwEOQcd+460SE8xi7Jy
HoJLvEBihaYlVfAzLKXxxTjA81Tbc3vvs3X8Cexkfj0OzX0x2+qMZV7KjyEnHi47IWZzw9uzwwlu
nSA/RsyBbM7jaXCujFubpD1duNVjTlngPesVE4hj83Zfm5LFUAIbPjwNHpde9LPnZabhGlMFT7Bt
1XtmfiNdxskmfV8PW138Q0fepoTdkQHEYnbv6lJL3Sz9yeIARaciWfJ+eKNZxDKGt60fX8d7d5Pr
n5pNlru3HB1Z9xRuIUZFdP+Ayvh07XgOFUIcg7Kk9dgspvyMGEskgv2sSQ5scmWwHbqF3VXtnCxe
MBx8/qFdn+O4CZt6cHlj7P/4LXnaIvx6kLtrnQRX3T9SCNRreTNxc6ACr/u5fX+rFphxRRx9S7H0
Upg6eTA8vjqN6AM7gTAG2wmPBj7aLHiJHs6FUrh7VksBdlKDgMTn5eHRUCM+zObSc4359GvLi5Xa
Oca4mB5YZ4J50ZjFbGOOWu8hp1lSsUzewZQW8UFbIo/YKNvX9n42FqxosvOWwps+2fGyuKWXxSDx
jZfA4Kqqt/BhQ8nLlU0B4I4vjXQPumiDP49sEsO2kHL7fkjd/vT0Zg7ucRwPc4y5o8LNo0vUbJJh
1atrourHZe4m3gVzYK7g7FsKv9TQu8sB0wsFHPHJqAXPQcqvHgKJaL2ipXaAwBXh2iTa5WcDFRij
VGgnoRAMMxt5Soy9MY50tHqlj4b89fTa2Vrqgk51DHiFd5t/LxfuI93niUsITyLQKFvFgY3oPD0V
UcjbEItGqlvLnBN8VDrVWdiR5AIwlXL04mkF1Rte2k+ERBLrIVzfoUaMfpPA9lvKtd2X7qx1Es2H
NkXoeAmfHqf15KJDdpYZ2jP0taIvvAfX5ntGasCen46Vf1+Gy0HYGFQatnEtC4eXdJBJfrXG1eAb
n+qV8cIqPYy1QyZ3aTd/BN2pNg9zztDEZ5bb+bKDEY+b35q94Hf7l/vYCdKinYNvLpX3MthrULh+
qtuwaXA22OJPzP+HSzXIfY3guBaD43XmJG9iEN0Jc7CR6BpLPiOQ+BFYG9PuY/e0mRHKlKsmvcI8
N9wuuSg7Qu9RNCM3zxkKohP0xU/zXbxCB5s8R89d4nT7zEsTpz5ChYEZ+FP51Oyz0W81H95yuiA8
VrPjvbpM9+O1v1ZnPn/+WNQui72gWdWGgwMLeBt10qk/QdtkxRbOq/CawWaamC/0i3R+/YSDq0RB
Bo3zPLloWCTpNdyDuFR9tbvig4HOZCeKXx9ryMEsPAHOSYLw0M4fR+Gkf7NwSAg8i80VwHt2kaBY
DlTbNk2EJpJ6cWTKABGs+5DoZy4pT4bcqwmq7kA08wx6M76FS13xJPBrnFA6a4VyF/M/onZwc8tv
8b7BlvDu1a2bBq3oPVtXTA74UbWdr+H7jsVD5jWap3xgrQZaIn24dbl9fnNOwzwcM0+5VFgF+s/v
lyv4zaZt5nAUUC/QVZXb5ix+ZrgBvhlYyTNgYURo6XjpoF9DjvvyMlwN6l13qA6VvEYi2R2Up28m
8+Q96i0mXsay3I1oVE2vPCZfvPlScfvtRILQuGNsM1qUO5mARMgDmsskE8N7LCqEaNEaVr19kV1C
oY5JvRTkB7WZpzrZ7q7B3B+W2m2s7fsm2d6vvKJ2JAIGDsVj2z39DppzgwmPY/6ZUZ4LC95Loe6T
3q+io158DlnQfkMnfvZvaWWTId4iMPOoJqRtD0XQzwihIfSUgO+8mZzEQwMdX6W8VIe2zAChxpFe
mYxJi3YePyVj8ftFD3NzISATQHd6+5d9xattu7+MLH5/9vvl1+HCFCe2F97xMKCe9bJoNYxM7xDO
6ol9oOAGZ5Mw8FyEkz/O76NeQhv6+ygTBF4X0xAMTNQ69hNmKwPSBtH9/c/DDElB8L/8bRXvP2em
9dSRs0CH4VsmwltZPTpXzqkUZzXmNcKvXff0B2VjajYVPmoTZwniFxZ5lzaB+hqd+p7D2ctLjv3f
h0oBKWtMGZnLO43tFnv15/Xx8/yJZGLRbXFNi1azPdoRUaaVP8Pu9WE/O7w7rbZGgeJAiqdspkvp
f4w5geEBjO4OWx5sfj4ZehsrOp64sQQkVVakWuL7jJPClvUViSo12QqMPBfJusO1eEB67Zmaz5Oq
2qZdd5Zuy0ftqKxHsuXipWB4M0QvzIl1N/vJr/AW3IZaFISav0H9eTVC674iTmHdvst4rlhIGf1s
E8OYsSC0Bppl7sfQaT31vV2XN7rOR++SnY7ECm/cDJE9mhYG9NeSmKt3DGJ30k07Np9k0j1+0OPw
QavvTx+tGwb0XPtf/R+Kd0v+6b7jHU1qkR5mnxAV9wON1itIwgO+1nRvn7mXzyk8cEEtVs1KZXDI
XfhHkO3mLQnGn9CTbgQY9u/6nih3PjrDGjfxN0UxnV6v2ff3+ud5KzGMqBmgg2z70pIPr/yhuAz5
tQfYB/HiyOAuFRxtgq6ssHAweZqtlE+Z82/PyAg/WOrhdebi6pA6ocflJj523EH7zQO0TosH809L
2YBWYtHJiFqBO4W77DeTd4g6ZkLJ3sTBsOSvaTFbHswUd0RnTpukWK8D8ZNvd6+4Q0ZxGnkS6pKI
acewq73HilVZkJ/8iVcrPVV3Dfk4MZ24Cu7XYA/sY9HqfkKSYydzDVK5lazvXjW6pPstlIDQEkw3
W7/5lLkE3zxrqRBaaOdBszShtn8ixhGOTehm/H7ADw7CARlxslYLC+AL62X6Z2UJjiItcdstjvH2
ocLjsGfk7fVujOv3OzNLHRKJzVphqKF+F0F6rRhnTAMc8iLwr8CX3i3PT9WSHHXxWKruY5/fyeuj
hi8PjLqLyGMZGUS6wU/obcVX0AIrtrkW5yS8DEF7jrezp6Nf0XMvjcFPt88bmbNMjJ8O1hq2sr93
LuSJxxmp2aPHkcUy3e5zqG20ZOh9elpLDduib2LGCjoq/E5YwSpTKDRL1v0oz6tguHI1YKR7xfYO
IPQuQ5g6F5Kbrele2qkIDKKbWqCpQkLAHvz0BGUuHSjO96ioanxnGGU/HdyzSxRyuCSCbRE4Gqj4
quDlXnsDMYzqoQV+4uDMbAAzQdq3rX0/PkM3/tDXtAOZ8Qe3QAVpb4UcwTK/KP5oTzW/mE9gmWQR
HliF+HA4PfoTEAMwgsimIftjZH63oo8kWaG/vVb37iO8W1CyI86Jmhfhk43ypCzlKK299mP2mQV6
xmTdemGERbYgKSWPY56eZldPvAxzrCaAmRh3EDaKCaaIhsfGE3zgHgcHu+bvWGIQ8IOfJlSnV+kO
nxI6tiUSgAlvQad3m1bRzfgBRVABYFgYeCRzGwIAccHbPaiA8EbzPftkkYRv2NYPgl3esIydfdbj
Pks3YYzM1Irf2h+2uPCdjFY4U5C6m3bZ7eqNIFNTOd2V/A+U48KG1wU4Mdf2veaAcsW7/mZKNlAG
eZ3gWOPsmhQgkxYCTfEnrdz6NhZey4fWr+GtvDi+IQ0Q2vynBv/CGAM5281YiKENYUIA9nlEi35t
0kzrTv15RzLOUl+TCZVdsDjy460OZ5k4qmt2Mw/jbJMlbt86kmSn6T5NCPWy8uvjiWmL3VU+jMZ6
mGAWtlAt3gx3zl7AISaigicfMaUmzvCAy9XUOAA6gBMg+ypXr2u3ey664H4cnYbLCWlqD6yFStfl
6lbfyZ6b5KEc9RkH5/qlBIrhEcuShQsTQRNWDk59ll26F5C0oKyt8ZztUZaV66K/gHpxEt1nO5xM
ubE5cqpP3SXGmb5qqVy5dxvRGtfFVtuNO6jZkB1IxoJHQLHwtBi4egSt047ydPuoOHAdy34+nqed
As7ckSs/EYyu7To19tGUQMj9zs34yalRj34cs91gfdqy8y6fiEn7nX7Dq9O0U+z9fwY1gD7f4sr3
2c6cBMehMBhDnCM8AyQ08gaIApQR5u5OFaNb7F3giE/h5/fz5sKorrjv2ASMdxx97LDxmczOlvTZ
+Ipt68KbEShOoiFusDrkAmb4AfKmSnbJENFU+EzjQhx9ICzjh6OWTDeSb4QU59QlJxS7KAsr6te6
RKtpNaf+IP8gKumO3G6aZiMlBhIHu4uxMJG9+8yRe5c/qKoOIRaQ/4k+IGeKzT7cQI+n99dQgnBb
W/lHSIAmk4C3msX4Nt76NXcaGzZeoXHLs1qRtE7jMzPZVLHTeTVXnGKE38hyes7pUPmsBOVMtdDr
7ivgriXdIfZV4dBNG71Cf8tr5/NWj3UfcF9oz1XagE4qtxmGPLmToucnZLq1E8MvB3hH25bV+B25
tMcEIngSPhGZq0knbXTR4I8zzj0Xx1NCqdhBjtN7ZmcpXbBOlqPFEgv5Jph9ptQp6nTB7906LLD9
3iXRYmxYCnSVHNsI67HgvdvRk3AFaG4uLovTQkFCanpNukeUVRPf0PZrjo2qdLG1UO62lnvmhu3X
wnP60rFrUUPJ5JFh3W33P1J9NInN7OguN+KZQxFQsKVL+n5CN50//Zgk3h0XRbmqZwQnZ/Ubfb++
6ZZdA7QJ65ShtfUIzC02OibS/q9491jWCC6f8yzxuUdVDlhCOXxwkbtmiWfiaYcYKI7f7n+ovcj1
aRgO2Q2oz0F92NVW+hw7F2Dy9UmiPYfOc9+cZsgjLiPyPKIqnfu+ZiOZ4OiEbvE5jwvH6w/1WVtk
H8lBdElrQKEcejT31S+g3/Zz6Trz+j9mhfmaLXmhzVgnnwvDV/EMsEoLjA+2X5VlSXKO9VI98cgH
e2+ne7f+oRbvYpuc0QpmZrEWPjjSkwW2AQtjXbxJzGL/kBlGRM7LODcNfp6YhIk+iA3MSzIzFglA
GD9SJ2CVLDqzBdPJNvT8Nx3KU0i1hwFlVTglcs1z7z4uGXcABV7PwedluPDO7GyZQxj5E7IDmxZp
7phlg5FSqcFvwPt7MazkP+y6IiHNL1vYPnDvtZpj/q26cAvyyhlYCVaxGveQHO4/GBayg2sEJoID
kefL8KP/UZxxgbT08AhYrV+8SCyb62YFWFoUWy5yubjPVUo3f5asZdr2m3EpN+jPl5E/KX6tmhAX
meUJqNP+4Vg2YXud5DOlFyHBNCWLdCVtZy9y5OF38Y8Uh+L8wB5VKYEseSkDsifufVOZcZeWD2MV
FvQ9cJnQ465o7bpP85Obk0C87spikb/lxuHzs+p1f4FXseXurc/DFbkON5TDx/d9S0+vVXWsz2yK
MfgJ+M0pokxw5bn6/vo0rzhnjOeERPUb59JM3WLsHo5fHDSU//eVcruXTqgtjS+qEwGbObKa43l4
QPYYnWb7AkDnmMi8ZPj7DhnNJ+R+6bUL2h+IazRl22Q97MW3KbljnhLvtMqXKtZwd2YnFhlADb7S
+PZT7M8L11w/dphKhcHgqlssknu6mviCOYPLvbMibDLASXtnLodgOPRvkm+sKrYkmqXNOLmdWQ2m
FzaDitDjapCrI1NIuVQXIXzsTyzduiN7ZD3tG1b6KREE0QWU7w+B9gnM2cBemm6MnY9qEj/R0meF
Q1SLVjhs+MAE/UmM8CZ0RKip0C4Mx3h5Bghvaz+H5ehVgptAlzLIzPSMY9ta+dKAHIy9q2AhnNfx
hoaDsn3ZRtDqi1E5F2ysCDMntIE8KLKWgxRXr5lduP2XtKgWza0/dfjV9Y78Ntiaw0WnYm5lb0Zz
iDGrRWF6wJVPus1cbf480/EtGQjMaSz0c8lOtE43RQjH1gbnw3SAVqN+F0Fa2fQfAZpL1o7wcQ/6
t+GPyNvDoHJdvsEMa7+aC07XZh+k8MYRUCIPsGYXYyl+AlzN0L5dhUUl+eFhuPSVO2s8oIvnd0yF
xKsCzddoyMSggen08uA4YiMEEA8+9Ixc8t7a0H0UZIASeWHB95FXEC7VFjjlNgttgkY5oY/ja6W4
uLofyzdIYrBFS4pxfXRJNMfKsDmoya3jHUVzpMr9caZ6JLXBfAnB5lcg6V9BLYB5NQcuGypuu0sB
3qwp2oYUNSBytpEAEx7hmxSEP8qFocf94WbkATNiI21vp7xIeXZqloWNkVxpnOvWL2rvxcqnDSbZ
Ig4gRU3BN4kj+GqAGYWYWxjIjIxWfeOrsHDvfIM1JsLVB5mWp88/qpyESJyDNDohNGaqWnykiCo9
4J64abD34IbZGV99FfCP6QumQMHUTdbs2indDv3e9+ip3NTMFnflBsoZGQGu7OF8xc1DqcxB8ljD
+vaeH+1l9tms4s7KMufxIQIl4wCm2HDuRyv707wbk/IGbhPtQ72ol+GaGevjj3KKffNUL3obGp09
3tQ/kwEbJNtomo2GdhsG5N5xp3Xz5HAXdi/a/nKacUJurMTd67XhGcN2Mbzd8+UgwwfiZrLYrOPW
F+4LpEEEg83UFSpRhnSY9xG4LL08BpvRdGadpU/xhXQeV1+foaXy8O+602eOYPiv+k1N5uWLoZvN
mAjTBIwhH7481RHMRA0MQLHRtcoDegZ1Nv1V803pFkxNMzxBB6cWXI6FenCMD4pjTAIgmHbWbN4v
KAiYF9L4OR03wFf+noGtCQ67ZW7uZzM/Si+zoDpKpjcaFDBW/BUiWOLIcpIg+yDs+EE8tOgkTIPT
LQOOnriDiWEe0LiUiKqpE2JE25a4ftxk9jGqe1eumXBx9aiAk32UOC9pegUvrK/3ssuHg/Q8zDyO
M7ddh9t4tq67ue5WHIi63YHE+GzZG94ulXH8RrWcFat8YEb0DKjRzA/9jPIyvyTfxFqy1Akltk3X
eAcJ0Il6ofUCZiJ+bvXYMD5tTjFkbjz7TL870cMzUDTfq56VwZNjL7ThlsZZoCLg/af/Mt455OSZ
Mx1IHRlNi+z2uk/HNyccYRFsrt2x36g/2b6kxJnrX0+MtnEM83DGwUOpoTnwMSjG+4FOEONfW0o8
Zv3D6EW521Tkonks2mmv5uJT9p4cIsCYJjMv020d/c0XByhB5N/j+Wm40DUp057rDGr5pXeHrcB2
JDOZwg81xirTVNwY5rLiTFaz3Gmsa8Qb58irj4lhiZKb1EsjD8JbSsTrrjgTcqsLAcMFJg5SDGbn
md1cindjfyHCdoowI5v3QbHBS/HazwScx9eAd+Axg1zRStTrcZ3PScIIgI5YC1R2MC7P4LJj5BQU
TEcio9lLtwg9KQkvRN179VV5eoUQPGu7O8uSXcXgtqsI0DgBlupc6Kmv4+PyOkroVZRbhOUNL5Ax
BKOsAPI7gzm9gctvRzCwmVTpGHCH+KC6PYSU8IaazUXYyicV29VbBNkgPuMyo7rRx5Dad/vO/5Rg
VP1u3DEwZ2DUt56mO0CWlBsE+rjqiuHp6wJy4TLGemsZU56lHbqbbXlKDxzqZsXMQHBiX/lmYBTT
j1aWMmfgENnsxUdR3WI0vdUai7+V/tyv4nWk96XwnpfvuR8vZOflguooH4DdJPdCw1qQ/9riOLys
brl7d4V5c46OvB3VuUvI63j2kIh1B8iN9x2uH9thDSkym+Yp8TShizD95BgiO/hUnbg1hxOLjA1P
Lr3ZUXmbVBjEUVvS3MT2Vl51COuBMC7Qn5vG7wd3yL10YCYL9d9h3F385Ao2Jq4BJsSsjCOaz55y
h3iOMQjprxpmLuge3BnbS4/BOclli9iY6wT4PZxQn7eFH+puq/qvgVmGB4ssg2ybsPotEt6YPwyy
b7R2mrtmck0J4Wr0ZSdspDUHSzUuGH3x6em/87iYFBJ0DDrzaEt5r36iY/Y55Hb+w0B4z9OzYqaL
sCCUXcfElUbpWi+rn0pkiXCkW/oqPheqZSDqnN6dgvUCkyWgrdJiBAihswP1O3F1eI+44r4ow67y
snX0tbaFJmSLS+PA7HCoXP17FrsO3rdiZesMCgmNipfasvsg4U/iHrTiP8w55s2mGqxmCp73+/7y
aDeSQtodPHM33z/eyFt6guzqa90XmY2I1LYqg04f+rTSYnVEjCZ59XSz1vgZXWkq7pmPrh8mBCIw
4roWmFny5PKnsSwedrgvzvjSR54wZ3cQPSUmnXBlPr1XTzaiJbncBiXifmpgdff4kQ4j8+YvI7XJ
EfX41R+oyqRETwaZV/5e5/HewazW9VUMlDMjRcF5HoV37TC8E68izeWZ39jyV02J8o197gXgbnYW
HvPGNn1mi2d9xE3Oro949A6Wen0c2RQ0cSKizVS3aKcmZWOs+4A5Q6HZJuGgkl160Q7bm69k1zB8
E3atiLjQKs7Ku8qQJzqmqlOcjc+xsWaAP8v2xPBkskFO3Mo3Ims88RzNvtqLn+oy2U75ShWBIw4V
HnyU4fK6VT4GhYxaa4AGcNEjQ2bSq+4u7Df5TXayY3hj2T2OImCzbWwZ+RSjk60+PmirExCGYPAT
arAfvbeacwkoZCM4IIaUIabKhneMz68j3ICcqpYd/Inuay5g3MLd+WnyO+bqT8oHaq7wYED65mDy
FDIbPWak88YnBrfwptz0ZzxqXrivl1OFPHDwQgSwoJCcASyXzSbbahvB4ZLGN0Ko2mXkVYdib85n
u8Qpd4OvfioMDEm0s+OlHMx2Bonfb9GVWzdcYG+2Tze9w3RxHJCcufBegOUpO/eONM/9qLOJpYfS
oQfw8IBZAOYPCpsH+uHMaq/NrdtovFvGt98TZItqZ8WU8uWESyRRiLEi2vXQys9qkB60h7ua/SnD
JfeXFqhPsLo51/kbLCbEDL7225kFvQOiG8sX4g2oA0NEffHaK/hDbikxk/JkLsRlxvbJ0VOuWJfF
Ij0/I0f/0D75WStZyg9bBAtFeo+h01DZX6u17CCBayMqIqeUdz1xWExqRoTV8OlstmzeofrwFTpb
lL/ErmGWQUd8qvbwPgVGbnTUGWj5B9U7RjDky02xv7KPSRN2rOJXueKZIMsaWEUh3Lj0Rw3mCzcC
WaBYJi/VJTqS2Ud7yk7xkvXJ8PrZkp1E77pIjs1aWCSndg6LSvud8tM1HuRVODo9fsFWwdbHS+TE
pEEMA+PKCLvEqnAtvYPr/gxUVStSM1YTReyBadDtPs7NbfkRzrm1XuCpb3BCmNtg4tJaCEk47qHP
kfG9vcOIhQ93qd5qWvAeSZ7Dvj28lUx3QacWjwuMDmGl7UEFCE293zjpTkmywLZlbuyhue6b9/KK
Cow6OvWKD3ZsgZweu1NYPsp2EtB0QJ6whlQC3UmTInujQxezfhDat6fK1ncSodIhIVtWW+3HU32c
7fpl5afJHB2nTmV7qXw2mG2resLSPKWopjciBBJOZuCP15cQ+Q8HUswyHrCTsUhuj1CUYdtqjcgP
DH/0SUPxjTekF8OFWXd1iS/mmaaU1L+Iw+b8oA2i/HIfTrt4S+/rPHR06loQY35qYg+Nobw1/olM
23yLTzQMDReSJEWaJrfcVZuYmoO2hgzmKVyeStnNvpsPOtWo8+ONebsfMbZlSxSreZM5oRjgA0g9
ee+XebGJxUD70hBS4piCWpPilBDUWULYmhW90VO1b+rIOMTVGFyJW2Rwj8zGoPpbbILnMQ5yTLQt
Ojj9Q9j9N8rOa7lxLc3SrzIx172r4TZMR09diABoRXmlpBuETCa893j6+cA8VXlOds30TEQmg1ai
SGCb/1/rW8x0uX6Th681Ghadg4tI42TcKfOpG+G/3cfZ3ajvAoCXtFpZmH6v6f99Yw0RM7++qRBw
qTZRW3kKP6fU0wLKHBtOH0ZqkrtyED2VV6ubKd32zTfMhEyTTE31SsxDLbvjKGtKqsv0XSle0WuC
O4Ag6ro8dttN9sbPmllWcT9Dy+CZ5sF6JZqv2o4f+F5B3CDIPkoS+qZ1Q60XtBLWAXkR64omzL2c
yTpaJ+DwYd5136ethsse/9/aW5CP7bcUiWq4i0qwpJAa3IgQZB2E7jWAE2RUjHyCtj4iPotN20b9
xKV3ggwcL+sSlt0NdUsyaWsvYq6qEcokFM3H56m7sfY2bdNhp+vIUE/M07Sl/ZABh8y2+T5cXH06
1IggiJPvfVYkvOE8e1EDJKNk+sLYTQay3F2VSYVmBGtrbf34a81Lb6pxn2M4mu66ErzgjZZf5xVc
VITshBe7i3gW434cbgto0nS76EGWNCYO04BD+GM2CdVBLPY825Rrih3LEtZlrIVYJBh8vRRDWLKz
7NYIFvEZK/k6QHmN08kR2wBRHXH3QJPxtsN9pHj4Qo71LfIk3O1pt+loWMPfJa2cflRFxsB7aOzb
6SQnNBzPDMyxuR+ezI/h9tLY79du/68+/+WmqjOqk/IhfmoBLs+L7HCtjjTo4XjBZBJyAgw1GLdS
i/aX++bANHyrs26HIHf2tk0Odk9hLGk5E+DU0nVagCnFIeESl2tWBVZpnFXi5hp84QZ7xctdlwe1
BXBR21HavtyHEZaH4UH3h8ttpzF8u66dbWegqyeFqfUUAp/UcdXaX+5r1gfqFKn95YKIhvrntV8P
XJ738yVY2olKFvHQwfGhvXV5Up7ZOiPe+oMuTyX7hI0JeOPDILPmJhz2ExGmLbadfu6Dnc6bVc3Y
3mKqhdIedvAzsOYnIECnEd6/WXjxU9rP100ILTog6igEOYQ5TZc3ZhHfZFn07uj5PSnC75oydL6R
GcbGob2BNWofC4gYnK99cDMVk76NyKen2vsSQE/HM5xNfoaeLg2Habt0bejnSckmjwqCU9BqzJDF
zjpIX0uobGlsi21yj04005OziNOXfCjH/RCzPsVxwtRnMm+afUzjqu2nXW7S2Y7H91KBXG8EyKLa
cDfbhse3sqKtNw3ESL9VbVATgKGz8TbvNPUIjpTuhiW/bIVevK37lUV/Mm1du5nfcIXA51hYcPQD
HsAASZoIWRhlMS1LkllWF71HJHTozT2yxnZkIkxbis2jMu2zMnoZEu1Qok5djSQB7YHeqSrIr2Ri
Y+30+UDWaPSQbBVZI7x0iFWVMSKvxUgQ0w3DdWhq31uQWnT4UPi3qr8s9Mth/wNUX6yvJJfvhUM9
I4tlQPBs6koLZcJko31pKN8kqCmM1fU9wFckVcpjwBNKZV+ZK1h/aW7yCLEdgsCZcN0Juj7u5HiK
78EvdC1qsYYwQJphoTsZy+jKen155GTHOHqOm6G4D8oUwVOkgWRk4pC6hDQdlUT/5GSDK22WH1r5
Mc07WQgY+YyBcwk1jI/cayck7ioBFF6c9y+BElWw8n4oCcqHoEGwbk3ZeLWk8uDQCxgwPcQqNYem
i5Nz0hFV3K1jTVa8x3i6N+o5qeC9jQSGEwLbsSNPrbfIsjpse+aHEy3Xs5ZRlLJVlMeK9AlmoM3H
XxQa1Da1yJzOucSATyDVTkY2i15Otb2l96RJTNOumxfU3JFDPZieom6WzwTKA6seVeqQ9R5HFOLI
lMEssbMfzRg14Ovmm2WhJmLHMwN0wfkRjJDv5WLQ5MlYu1pvDIHVDyMPvxKzobSWMbelKiUq8sQ9
EIG+VgtctfZ8sBadsyRhNQAE+VXYzAVrBFbd0SBqDFN4Wg+ModGyd1nnlLqa5MWKNRZyQJU9q3pQ
UrYEgyClsh/oqirUDUNQEPSLnIfeCCn7VakktzR3kyqXNwT8CG28DTiQ3ADYpKGFtltXIercDPV3
8WMUaX9SU0ZuQyNSEroxlKE83poAvA49S5okCKdtsJTppkZ0W2oGOkOoD1MHMHvZBJIJtcTy6c/S
JKYp/Bpqqod5z2E2LFTBwzEiEkJD4r80EBJjFio4MD2nqNK7MXyP2+mgGui+FEQGDLHhDn7eZgY6
cBWn41eeDbRI4/AlKmkpl+Cu8f2m23mNI4+bdNlqvVH4rU267oRSNRwKiv8NORtsgOEZLMuzkd5O
Fa2pjh7ilM6In3uO4AiDfyYoYpU0PmNHuHk6K3eWkXc3JYbtOJ0+FUt5nSa+61KSay3m1EOW/dGW
7O0PARjEK23Wb2yDkqMwngtTZa6+SIBmGi6JgtiWfAs+nuZ+yklqSSk3ajq9SotacBgB9CZtemQR
oU0mE05rd4d0iN+y3sbDnulHIk0sVJELXesVyzOBgA8CVCLxXN85KkBh4L3HUqdNnNSsHDpVB71R
lw3BwfON1s2eZlqhm9rg3oJGf8h60mM1Sc3QAp3EkiFe/H5psN9YxDiroXZWtP6l0fonPLJe2S+k
CkJuRH++ZvOEbQRWkw2opGm/SOXKUEDSlOzmLMit/FzGN6KD70kPpk9REwyKFrHu5DGSrC8Shya5
cwoYIkv7RUkpUwZ5QgMfh4KazN2unUZPmNmTM612BbN/6+wo2CsWy+HRJFIo/z53pgMfYxw2pkIN
PsdbbgEGDpCWaFoeudjf1Ju+RGruqCCqbIP9Uj9S0tJCc7uEPbKJNvKcyHk2SgASTUadgtMMjF47
IRSxFzfkKEfptyF51VxVIWORmPvM9ocQvWGhtMWG2ehZ6e/nsX1uy/v1LR4CK+Kgikyx1WcC7RNd
cpxkz7GjR35UrGDrmB5NU8xw6Bc0HqpDZYQ8i8jNyrkDKsFiuqDxMZiiRwKtbAB9is0ShYE/DPIm
DViNWhJCg9Ms+17FcE0qzV2e5/OuoM0z2u3WMrTFVaIFYcMyAo/M5wChfUaN0QJfkKctBhF+yMQO
p09cNW9uipBD3krawZ3XMnXLQtyI+U4dpcuxJaBdEZV6ZZKusQGWY2/ETO1LCxSaEJ2E3kDRILdP
SycWz6hRT5Rj26FcWnYV1IhDOeGklASvlAVLSCfH2peEVPkrgpSuhsAmgY1dGGE1MR00tjAIT0Yk
C6FN1VCH5OJbzZ2uVkAFpUKTcGJjnxhUPVqTvd/ADHu1pj9EljPjQMzoYQq02ChH6nkYrmqzreC0
I+GDfX6eAfOia3XmgV5sT38/tgzQ/BD8owajTCrA6azwiV1Mo12dMj8OEMg3kfYNTizYFI5vD8rv
VZnMoJ9i8eRkLWEXsI/oz0vKH0b+oBXJs6jDnToxIId9O1KHZzOiFJrbh5heipa07o7JJG+sby3u
9+fcOM96I5nIq53oKWDOCok/dld+8YmzZbedb6Ytx5e5t0Fm5Q8TKe9ngO8trFoC3egHwLofj1IL
UZo7bOqHnCpUA1zVKfJ3GQTRZlDo4pfJ7RTZ1kFf+ifo8iMHK8saVnfV2G5xtlJ6pdOYBAoBA6y9
0HEteG/oP8GDf8lzGlkCEVtCkLzfxdSwAK9kqNHULz2Vz2VTq+5UKd40zicigRN3YP/iEmeSuRWQ
tSJFuhC194tl7aHou2qMqEFTaxiyIaVCaMSuHppvejvWKyfPy+KJIhbE4gqSldksGMZoHlS55hM1
L26IJhrdTobNuZybcyCiV+Kfo505Uo1x5yQ37oxO2YUz1aRccxYgBcCIGvQ/Sktnm8iC7TS1yT6I
l4PRjrc1GLltoUfbKKZ6BR2P3mFSY0OKybFJ1i2QaDIvYi3QDkzTsXMOR3XeWz3VlyYp3VQMjq9U
NOmzKHEL49oUwNTMkPaqNDEyKuoPOXafttLxtPAWGfR8ZH3HB1Y9BflCzsPJmTrjYdFMfLdE0+VY
0hYWJ9vlGQ6rAd/dWHaOutJLKEyQlUlynzyNkaSZUkMJsdAKWVqzjyVV+qkllMVcbqswx3A7YyVt
5cayuxltbQ4/Y7HQXY3Xk8MsMdL7aWtT3RC+/mMa+2ddJxU8I8saIcKkNRguEdTXKl913BHXoYjG
K3D7Xg1Wbe1nqz4aIHDvqyQFbRdtoJ2j7QO84Bt192Y51XjKHec4O2xXHFlth+mtkNdaFZ9arMKe
sID+F3PMPtr6FqnyoSPtmTwZu+NjSlAT5kHKAjJ9nEP7I5aD3Omz7hCo1d2r3RCecoOhrJjTV5mK
72nHByqpkzpy2Eeyem3ApbCma19yDXZSAvk6DmqJCBguHGeum5vN1dx1fAprPKElCA+s9QclV1wC
a27Citqeuq1DMvDsEp5Xx8qpLpYTyNUvi4g6XI4fQUplJ0hn6bEY84uumiENQZyOhHElOlQKvqFW
SI5JXeP0xyJSUHC8Uxw6Kl1ctttqVfYmdb93rFpsyLOvewybchkoYoSsPVscIrWcnw0AMbvJjjvM
x8CEHFkfayX3ILi9lhrz8AiqOVWpHZVFilKopfg2z+K2wVrwqNA0G+P2NZ8S2ET6iG5yTK2tRJgP
5HrQ2EJrw9EkGpW6lIbJpMi5NqOdU0K9AWeMPk3qjQeceXKbmEzD4VNZ4D2KruAvvetqPNAjlrJI
nUPPlJhDxyFGpjiHiR+AgEJEnj4EkUnUWU+vlm8DOr9MvSFTWk/N6Rixi6aeb4NWYtux14V5q1o1
9a7WTxXCndBNTDntIZsmhc4uFQlzvnhMWnAGxj1nsnPfVqcm86O5XytuaAU5edA4VZdgj71eaoRB
NbSV56i7o6bwJDIV30YudnrAFyjUhhrI1L+lfZFuTMP2WM2LTdspp2CmW6vIHBUk5cYZsbQ070x2
QwdV3o0KDbFkfk7CfuekxCdbkZr5eSj4wDjZNRvO5DdJ2C8oRxVZrbP6ZdtnzN0ENFborW6MonCO
slx2dWb0KGJltNXN6W4YVHbeAEmuAh0K4lDbZ92k9hqK8HoJ1sWyysHJuhRBTnvNcZ67dujQ33U+
7KZvqEYlR1UMt0moXfOHL+B42LCJscXDPtRnS0neUj29JFvmLtmD8bYsUAkSogearvYGvUNaMvP5
Kuv3HqAn1dXgqAVO9k0xgf1Eojsm3epTzEEcZjPBWHkttlkn6fUp9F0mh9o0X6XR0dggHCK7ntY6
X1uJcxN9EN12aOYuPTp2y9FhG7R1mhCXD5JWm21FSMxAMiy4bUcdYiOBCBkyhjDqPiMFTUVDcaDu
2PQ49NUno3MVC29/MfLpQlvs/ZAQVE4vGt6iZHNBNiFe7nlqdswCGKAJMclJbuV+c7yOwERVjhzX
UgYebw1RXKwFvWdOOoLVRSv2fYO+rjeWgt22sRl11ORKUNnbHo1Lg/BRloaJqar5MTP0SieaT3kP
ijOZGxMRI+qj0ZGBawTBeCbTdzcMy/WiaOmxsNH9TUt1dPqudasmQDsYxB4RJndpg/haLNpRX9s7
EsjdFYzJZzOzaMGRiDR+W8JQOQAEeR4MHTHX0FpXvCnzSjLA7wyxoIqZaLkXMj/qRY9RqkM7PZN8
NObC1yW+hvkZTCBWVAXSD2FogAeZDkKO+nEpFX8qosBlF/wNaUalNNrnUj9EWqx666hv8YViMN20
8VmLY7zBenxXIuyoNBSG1Vzv2pSkUbBKsPdwiCz0hfnDMhXSl6n7w7IHyMn6Xo+PLAvvqJgsiC3G
baFoPxgov6KlrjdWwe6u6EeVMyB3yV0hPrLTaa9ppDuTBeGZscOG1nYei1lyEpocqBbNwpE9/I3G
YIM5y/pcALdfDQjfQSCx2zHHVxxUHV9i05zAZ5OYiKK6hs/tizqhz0HQyd1sfthENwxeRU3qKnR6
x7NG7U3paKaMa/dofrFGdi6Z2b5pCtu6ym8D4yUo8ZZiwTooHTqPrI/eO4WiUAIzICkhyGsjy6qE
JmVb1y+cchSYAhW/iGK8Nno/Xqk6wlMFUCgyd+VDN8eHpaGn0UGqbEqkAK2NnA8GezamX5EVF7cL
Un2tpFVWrvtYgn2Immt21RieBMYJe6QEMmXqKVhi+0E2NERGmlczxa9Qj9WzVapuKbFRtQNSzbSa
iodFVz7sSo0+2Nt8SciauWo+Fo6kqqmTzK42r7lJ7UV2Iausm7Lumx3lTDmFkx/W8SuBaOiy9v3I
hBobmHnbnrIaQ8MpR+ECoHuyO82N9bzeypBFjAWrodFHn6mL1oRRHqwxIy5NHT4CbQVpohQvA1Yn
c9AEuK6HXWRkqk/g76ppUd+zwHkqCAne6NllsKL5FEzneMpebbUl2MXM21M9GTb9LqG6ZqyUCHLq
92E0tus2AxanXLzZNJaj4wxIOVi3lEtT+IMaXDPQJUfyk4yrsILbrNjqY+XU7A3zSSD1xBQn+xcm
r/gunbp5I23nwbZCxwuWANV/3T7ZReGac224U1ljSy31B6Nj/CtUo3GzsNpCpBfEaNFOw/4U2FnO
PEeNZ2LsK2BzQR0ZTD9vjENTFubOQnmgZ1ZPGguLUBsnpx4UjEI54bImqyTCOfHJs9UbIFLyKRt7
YfSwW0NAmkXi7HTWFoewND7jXDg3cVLdLgqmzlHTJ59oFwJ4bRwvOcDj1DA9M5F+UCv+QKQ1qXtF
d9Y/RoQnOQP/hh1hjbY3dXOrpesQfNOLwrMXUozmgX5GlLw3VWnd2pSj2TXMV+ZgPTuI73Ksfnhe
jNmTlfhBeuV2NG2TnZu4sfrmK6Tw5oGaA51a6cvWQYmxVBTr64Bl91q1L5W89ENQh1djFFq7MZjP
ZFtDhrTokcpgZiEHwRiPCoriQKBBmDVGDJX6VbgQGBRFk9hYff8ahuI5KS0JK5ZdclQVL9q85DtN
pkew0ApoVeyHer+KLLuOzCl8/GJkIC1Vis16e9sIGxRDmFPnCCPpt2+96I9NO9NNWkZMHWYDr6Dt
WyYr0bqDipdHKZbWJfqZ3v5COWJihtskqpPtEk2xvFrjUxWT8mn28l5vc/nqCDRWdlK9Jeb0rnTi
rDXmibn2duSbfa4CeZgUkLNR0aJYIR4pyzPDT4qXiV3xLmjgyAjUDMUpHTHyJ0jf85HBv8OWxUQy
XbEfYX42688sLFiQqjby4nKNefjXV6O5uRu71VAlZX6YHEn2zeXpYW3ZM43qdRMxjLPLxr84/HzS
+sxfN0nXg4lwuf3z6uXl//LxXy8HScr7+nXbsukwjltVjD/4lREeCeLh4/Xicu1ycYl4bQZ8rb9u
Xq5d7rs8+uvJv933283L8wJoM9XwqTaBN6dYhZ18IvM0BXyNv4k/8efVy72X24s+8RB029zXnPKB
/UkJAZELji4ct79uiyX4x21j9dnio4lfrHyRu3QRGyInWm1jUMo8ZGm38FeKbm8EEAqr2d4RmQgt
Z0Wx5kMtD5ESSRIaAtslJQ/JynqTPM0/HkjXp1imQedB6LtfL7g87XJTUBTammS0XO6KpWEciIDD
ydYrqYF/GW7P5XmXRy4XZU5WPJI0cZ/EOsZts8DQlay/9/Jwp0m5L7VP6HYSwbAz4G410QrEUMSO
LBygbK20IqummR9kzMV1RffXSLqHLqFBMzRzszGJUjlcLrRpxWRGZbOgb1xQiECdgUf6NQm0FoUt
qX4m5EilTOBGQ8csgquKMlVsiC7TdvEaXJKsoKjicoCvNy/35fmIdLu3wN42IElLdcDecHlkCInq
8oKq+J6NVOV/vS5rIybUuTcPxI9k2/TyEy4/uwrFSh4Rw5E/J97++n0/f8vlx/58zuWhqaOToo4F
rtB/vimCnf94Z5dnXx7408/+Pz786ydUdtJunb7d/3run35nGdu7OG2OmcoCGGYWw5+dA1KQDqGg
ofMwGggXNRWfnTV3p5TSMzgp6BnkENAMEzGly/fUUOudVQd0Bcpob6VzsTejpDmJfqSrlNLH78Ld
AE496TJgxehW6hKUF4gVN3DE+9BANDei/DDUNOKbjKV+w8qFHadklw2pQJgEgOf0LLWAnadT6BME
GBhEg9NuA3ofwqQU0HYNhTfnkQVYeU5HhjSnVpDOKsQXd0A9KyKFMSvRrB+KBuGnzV7EmIAatDA8
ivw72YPCayo0UKwFXHJWb3tKdC52edRFZvnYmTQQ6ggyiIqSYqBK5rLopt8NSRb9oxHu60l90Kzi
huVtu5nWNGyTWOxszcce1qTsbs3MVtmXKWuKdm3j5yr722zN167XpO2JyG21p4Oprinc/aoGv+Ry
rwndQYppK1lTu+UlvxuDZGihVYb7MSOUtCuSvsmQuwqSm2hNACfjFwmN2n3JMLW9JaktV3PUY7km
h8+EU3drlni4poorlvMtRVbZrXnjYUjyeNij6CGK3CSSvF+zyZui/VAsP82yjkajpKNPjDlgazTR
skJDHeHXXbPOtTX13JBvFiHo2pqGLolFn9Z8dLkmpUdrZnp5M6wJ6lZWf8NlkF85a7p6s+as1zZ1
Uvj9kimQFPZhzWMXBsnstcXeIaQHS5h0c7RGcaZP0BDmXq+p7io7026NeV/z3mkGn8dUPY26LdGP
9YnX2eW16PTaH4mLF5rxUdRr3Za3IziEKY5o4kokPcjAAmNMGhQ/LALos2DEOB7W4joqqKExncEU
In/DBxR+DqGM6ApZ9k1LOaBGAjNXobYpUvVF6fTvZip2RYi5gpdeUw7ghImW21yYD4PZTLfUHrWQ
xVoqUYARuukQnt77NcWQgzAUstiDNN2rNrugwhFHK3hIjUHedZn2Q2q4+OPsKWSBgqO+QLdrvA7E
hLpOt3yLdiJU2SYsWrIz0lXXa3afNAPXjd8oPLtmr9eVmPj0PvOqhFFNz9WF5gprVr2gpY0Eti0s
xaWNpXllan2GQxM9l5S3gsCp3GiM/XoE3BZQ1/WDPDgQm7mnmPmk1Uawr/mEhKMLSp2lfFLL7pTl
Dho4m0HUyEdsdYbcDXpk77oquG6juDkApmYcKfMDJYFrBRPW1A6vdda8KRXvIK8QwebBXVWqt200
sfXj8x6EN8iVg9rPX2pqiusmxiegtZTwRETiXYQOK42RgScyeIliRNVLocDUiXIWnXiAuyi4Jhmb
Wi/nB/QI8cl2DUWFsieLlz0uKXYo7EaMPW0DUonhnExDaHyVyEM0tXn9kZuUDVoIia5uAt8z0Lep
lPYQv6Stf8Hi5l2DyjBBKMNni4C5i8SZNT0APxXR7VwcOysOb62eOTmkLWQYcehPuvpmJ46CGqZA
f6mlT7MR98S8sQ1XI0uehyj47Cih9Sqhi6mGvGvqeV91n9zGXQU+cNFxzwY9Z/c0DMhi5itnoDIl
Q0RTA1nXxDZqXmV142NfjrQtx8e6bQkxHqLvmt7rm5pigd9JNL+Tqqms4fmhdInRuPSrE3F0SIHA
M521eQfvJNE8MdzwFjWXsI0OxSilD2Nq6y1xUxwwDUrYaSZbLRw70HmoSRFybBchpAdomKYD5rQU
pbHZynyv6YCFpIhuIIuSLzetJAS6d36Q2N2+C5WbekEXRrPqqV8yTE3D3di2y0azqX3MlYq9UAkN
4jz6zwRSKoW24mtKQBKOTVSwSlOehVK3fOrg7IWElFl381GRNsa23vIHAk/QI+kUeHQru6LKh9mi
nh6mTkMPbsRUi4W7QBQ/dohrMhnm16vIjCPXKof4lFYLMdsE31AnvRGkWyBAjwkVJ1OPbYfVbPsO
/f84wYqfG75oZ2nPRhgDp6kGIqHF9GqlaECyabpJqdsfxorGCgHXQDMSHdNw6eyVKX0dEbxa0/Sa
mTTTFTO57heBPnrGamFqWJiURt+EEik8OWcECybZofZJr7/LKpUxtXDeq6KlmN9h8TWb59RWYjQz
1YNJU6sgntGvTWbmXFhf5nqqmhotnDQ/NQQt4HMi7Stdpo9Aqc+jMldAc/jrExzvqoIl286xINfR
o+q0UkWq69R7dDl5jRABCig/Lj+MJnA72szYoNb7Lg8sNmy82jIey7YLj04kX+IMsmHSwGHvI2LI
xvVCHVPMFGHxFIkoOkR54xxmY3qJBKCKttDng8pqD3kJF42QoSdz5AQJOqhjWhfqvnYWV1urh0Gr
badyKA6Kxb6gZh9ptyUM9hXyebnQ/nntcvPnW1xf0MYxjTnvcsfQaSznwH/n1FDUR5FmQH6sUXEJ
gvDQRX7Lwd5XxVxsWT4uFJwgrx9szeYqjfTyiuxW3VUdAYCkcQh6znZ586qHaP9VB53nZUl/uSBF
aoGAw8XlZiRsKuhs2MB7g6RPg7fQ6Kfl55vS23ZcvG5u76L1CE8N5oMuSRfyReDhy3UTUWugS8r1
4nLtt/sGmyy+3sRg1GhEgyfrzkmIiiVtqPeoL1N5DvueDV2xfpe/Ltp1jUq2RLhR6DhvjJpm505d
KawXRGqYhuxZCmV7yS4c1lC2xJJImS634xXKutRUY5xMhzG/ZhMu1lCheIHMmjf3Q2ere9MilO5n
SF2GkFeQa7sZlXElVQGLPfQVrrOmlNeRVTJAmJoGCb/UD5drjSK0QzWaJcUMSrHhyoitdX1di0m2
HNy6vIfLNZOtrmsaSLii+FTJWj10pL4c0LEPkRnsZQ3NREsR/YYVqdKUK415H+n3tEXKQ6Ha9TZK
bKBs7esyss5jr5dvaBvUfIWl4gahwLJjtfqh0oDSt3rSuD1zKJkiqA8sjaFyRSfDunSsAloAxJss
gKZQISit6NbNraERGspehj7mbRUE8VbNLQ4nhy2v18Xix7juYy4X/XpNHQPE9ARk/ELiWkVsu01G
QaRp7OJYkP+D/44JDaoXUYzJlMQonLmgvrovu0XdTvRHD8t6cfn8Lzd1SopZTjGHjzsEoLd+B6zc
/rhwJhgqNloBckIFCtw1RUCLyBOgflsSz7yrWfA6K0j41wF4uTkneMrLeQnIlLQfdH18rSo8dcOy
aiWTJWn9SJk+dOzxjPvWfpyq47/lxtBGwO6nswaMcHH2FHeAb4bMvNSsgU+m25JgDA+O/055W74i
NhAJZUIPeTU8R48Apw/xSJwkWDREqii117UgzOWEBfEGR5N1ip6WV/BiX9MNHYvgKXrM0XpsSSVG
ZZ7/AKK4npQE8tCgBKSLL4lWwHylGx5NEOjWCeBIuuEvxQocA0HiM6gvD/CkmxHQq98rW6iO0bBT
7peb7rPkJuGU4OQRQ4A4ogf4qnH6qi7CnO6FX0UEGt78mHDie8xoNAlz3OAIb8xT/KGyi8Ge6vCi
BTkDfmNBfsBVl3isnJtpiyNEM/xIfiKGAVZTARp9VF/vAFh58S1xruYVNmOEFo+CSqnwsZ0nK2jK
Ps2f4a12Qp0GuMDDHwuRgHAx86tiOss25oP5Jc/ag3jTD8ED9XjWei12LB327lUQnVgzMKxor8m3
+Sb4mvCGfxthYHfb8KTGewMDf78ZGbRNNpK+UbuCLhZy8hPw2aVi031VvnAc4IBf6E7QNTplx+QD
x2W1KQJPNfyQMGY4Shl6C4y9AB56cVXHtLA2yOMARY23rMQYN5DEO3cn1Bbb6SMk/On+u9P53YxU
/jTj87ZrJsOdUe8c60Fk/w1PX7Phuf+FgW4rBP5JW1o20lRVSpPHP9/vY6QzRA/8W1VPY5LpKkZN
5VAJJCte+kMcy1360R/CeyinGboFXwluY8ud8y1lRetkXy+fHCGsa9HoZSvbZTZd1SfaO+eryFZO
ahJuI3sfFLcwO8cKhqqri61wNHrsrBu2GpK/F4gmKAOflx/Q/fzcz1+hcFzjAd1Vz8Ndcp8/Vs8d
FYeN5jbfkwPE2pfs3cDgsh3O2YG5Hx2mwgGLsX6nb2c6ElvrjsEMrcEO2Qx2auTT+PZ1jE3zVhs3
5Ov68Ip7F2XpYuCO6p6tazDME9Xskzl4Tu9/b4Yv8zE/geONfmBMwNBg/cABJZeNeWSX5gJMe00+
EEMqX9Stkb+ODzQWHmu+dKw2sIp5hLMaXgNBXzukZHsMs8FJ3nHIdrQf7xGb1d+QWNjn0j9jlMCr
S2044/M7IIl6tWIW2bvsA62+L+70ZyiYvuOF35cPE2O3vo0fs5XTqL3Yuhef+j2JNFvjjC/UeGur
DfYpD+t9dwcGEMFz/q2ELILrBWWTh9wZcyTnqYUb4CPxNvG+kOBarzjD5psVAfCoK5vvgMliy2N1
4Hab2N0BswT2SQc7wkB47FfjxRGfAjh1T72nWalGrHROlMihi6/0Bg5bZHzn2WWV4Yp6B5Fhz58Y
+vqt+pWTmbab3tmC81aZwLfyUL/OR+eVfeWWlZvP2nwncAy5K2jh/CrfUBKiEPUOydb2/hRUcPtf
UzS031I0lMuBb2qKapiW6Tga6Zp/PvAB2bcourTxrNnDGc8SSTeMMRxeREq+aKvClGQYt3jDNoOy
CaPRE46kdiV+r1rl/+bNEITwX85ClaApy1YMsg9+Pwtl0k1m4wzjOdaoFfK/U/ZR4c18RCDacNgw
f7j47BLoGPTBbqruJqSBi83yCf9IfHN5O//+Of0HYME/Ppz27//J7c+yWlf2Uffbzb8/ljn//nN9
zT+f89dX/P06/mzKtvzR/V+ftf1engmLaH9/0l9+Mr/9j3e3Zkz85YZ3yZu467838/33ts+6y7vg
71if+f/64B+pFY9zRWrF+1ceE3+yltw+u7+kVzi2wWHy73/+DX+8cv0T/tf/vH4naepfvOKPvAvT
/Jujm5JwFk2ati4djql/5Lyqf+OIs1UCVk3NREfOEfCPxAvrb+iALc22HIQVukasxf/4R86rTgSs
RSSrpRB3YmiO9f+TeKGuY/mf8i4M27IcnWwNg8ALx1TN3w75zkoU0U1i2bESkCgOVsQ94A8FG/9K
GXnrH8U+dNEkAkMIr/70Qf2L80397RDnl9uqKaWtOg5/jVR/++VlIcua/ReAqf9N2pntxq10WfqJ
CHCMIG+V8yilpJRs3RCSZXOegkOQfPr6qB9odFcBddMHsGH72DmSEbH3XutbI6caQBLdKddXhmMC
4jVUkGbli7+W/v992iX69v/a33o39AaV8LTqF3yKGDaVsduA7QCGELYnr97Sufvf3+n/zKj5f9/o
f9tRMxGo0B94Rqb+/XyzsKC3G4x22P679O1/fy5XOv/j6XzLIndC2jZiEcv67+tYmxt1SvMYkFOn
yRUTEh2tA/0GyxhxQM0lQbtBdgB0ABFwApqcLL2gZaXxLz3k7nZ2kUU5A0egic6VG6zKiWONpru0
mlVBfe6jwHSwemxnab6Hkr5nRW29nQpSLlMXjXwA0sXzMJrJktYi6FjlFN0uQxtLXzjcxKl+DI0G
N3GqL67gNJjMqCy9sWXUjH9s4L91y3rXVebBrexnAK+seOaIEoSekprRUTqiIHQ9IVKoYojuYsIL
WiZWyXh3/JrUu0m+jDIPXy5Eni3bebKnJ2FuQmkCOK9YweOWNDf1ybyTK8/5jCeqXmS9d1KkVrrE
+uXmHq2gATGC016krlaMg45l3B+03f2h0XG1Q4RIdPf/ekV/SWoYhPZw1+CR27a9GJ5+nxahBC0s
TDKpxUlAhOsMslCvUdQJVO8r5O+bXHz1CTu1mBgTzAPibr/XdxSdsKdqeoskpj7ENjLtxNiigyP6
r5IIfkboJRSHDbzg0v7rGPw7TdH1YGcJLRYeyo4yIjrQ81rlfKusalfrfKLxpUNqMJqvzfQLpwsl
HTrgbhbrvoY+jgOhRBqHzT3ZuG71QUTIivATAhmmv/RU7rFwcHuy26vxzkiDJNEQIWQpRg7481/H
Ke5R/V0W7SdqIbyzPtgkOgXgGmj7ZyksCl1/hMicDSm2dum7W0cMd4Q+f03N0b5DYLs8TuGMd3Py
HqfqSTS09LKWQx4dtKT24CphdfVF/Bx5LFe1GgGQGfyVqqIiaM9zEmKpKXKNcxxTdSEoT3PHwbDU
8qn5tb3WwvzX2rzHA9Yj6CiV+xfppr2zugSbJaEhmfEU2hQHMk3+tRnvoEATs8jEzpkD8qdw5o56
Sf2ieceIo2q/gwqaphHLcdPjBS4y/rYBkd/MUSHmEdecPS9jao5GFsG1jc8LaVyQ6HM5o3wYOB2Z
qX3JA7lvBJLnmPxXPBMlTgj17M5cJrllnas0AEdpBPnGMdHi5EZ8wKNCTB51hW64fpqMA3CMeq2a
zHUSmjinM/AoCKXo/Te7ny868Fl0mvDTD/wnHgstQscaH/JhaFvtavr5PHtHB1dfotq+TUsM9XL5
ljbdZzxhf6xUDOvRz2/RBIpxIM3wASffM/lrORMk3h0heWBs5owzrEeBI5EMLdfNOJWvzBmvk037
BZXLh9VA12yNYVNV9SIXxydtBNimkXDyBEvF5AEJMxa1DR7hoQfQreeTtGV66E1qxtoRTFzUU1KO
1g6RwsWvO0Dy1E9pz8f3c+WZGfM6H4SniOoP2+Z95ElDiGkabhIF0slb7rhKmlwwO4T/4FwQ140T
92zjMpQYIOr1dr3JIiQ+fjdzd2bU68ow/xZW92LrlMY2plyXO9VafnI8p6AzxRrvKgVVWd8HyWfc
euoDkRPq06C/qWk5PwfIl5nWwNuJp9XwFg4gI3tPUyN35OpEaH1WrJ8rK8oZePTFYbmc/MrA1GCz
mEUd7v46uedAyRvqZNMHQuAVAogn+FLBDRln+L2r6a2ra1BxJrc4Q7btf9JQl+8Tq+nUMnyZiu7S
e1By0HojqoNnq4OGBgNPkkbuX/LyQPZOfCO5z+I/6nVph89+zUdBqN7dne2/Kkcq4gTBfnbEc+ww
gOeFdSN/WAbVLXGTmyIloVfl3bAztVUJBISApsDy78e5gy5dvQe2vjfDdFdB0a6N8BHBPjETBB3S
7BnvPf6ySCYvtKA2LKpcjNr9S/IwEEa9rDGq+FCJR8zCZohqicvK+YungSQjrkbWMtrRzk27Oba/
4oZr8V+AVn3wljSb5T52+Ubp1sMKNLKtO+ATN31mL7jTIoK0JpiXiCPm9tKbfBSIJmrkVec25mMd
l8V9hKZSI/x+kF0cQapLmcloWukJ+w9slvGCGYddMwADZSv7byIN1s6Ukq17HPpdM3dvU0ZwC+sn
wmDqH0bf4GynQxuoj+UjmRq2GNtlghRxNxUZWTfZMP+8QcvISTDu4fYtF7xXdx9Nm4KlkvUuQFDM
c5JTyD6aVN5Ott1vdmT0M3a8QVzAthUCNjDbAlcYdMCm/oid6JfKcNziI9kJSTzSxDZO0PnGogm+
C0YSijvb2fQq/5qtRSu8rGpeaIIEsjI6wgqMQz5T8SUaeRTz7Err7OaTHw3AhJKEMRoh1Uit0qkE
CBco4iKU2Fmxd1Y1gdIWvhXEBMWNWSd+7FE/MZy/9mF7aUrPeNBgA/Jl54u7/OKk3c01gPh7VfzC
Hn3iKwzX6VAdVUaAsq/v9SiLrethLcxSYIHdGPzronJXEJK5jgumYaQ5P7Q+b6GLE2pZD4LVzAzW
4I49+kTWw9SZ7vjHkGPCi2eVNXZ0+ey1n8TROpmIWQWco19n3PimzB472vYIsZoZYTd0hUZiwVo6
pTG9NaS6m8IaFiScohSP2nyDCtuGqzB9tyj36sJ9SlPbYgMczxk/qg7v9BR2+9oe7Hfk22RbFrsc
DY+Bz+ykU0jGDGy4Sr3tUJLsOWMwe3B7KugkQYyivd9Ccik3leapRvtDW/rYLoK8uG5RC879YRDN
ptJR8Dir8RbP5HgMvfs5hjC/MtRUq0ETBp3n0FR9hzcVlz4fJ2a1bRpkr8OMN9PGVo42Jf8yqqxn
RyZXQKIQeoh7w2TRRqnWuAhrcWM/jDPzrtbmFQ26OxAvD6HbALEeyVsvwi93WjilnfFhdIDdY2Pi
04C+mMhVFYEHGBebFQvfMwPwgwo6f53atCnaGlGtMW5lygGOt1KvC6WnB7Of/b1BVLw9N48OU+cT
cvG3yGDxGUbb2DhzuqmJs/IGc+8HVrEV8KfrEvTVSLAlxzI6rI1VJCCUvWQ/+PrPjEH+mDp0LwfP
YpyLgbMbXv2uh5NkG0gQ8Gh1semjWPIhN7KnK5cB9tx+s9ppXAmw1JwZo9RIF8zX/WuKaGKFCfqz
atiA/vMikoYh4+TtXfyNxoyDJvnATZBAlICf7Tq55v5gnBlXgMCcJCDPhOFcapjvRhTSlmFQJpzR
hDvR0b41aT2jeoY8QnxARRH6kMXu6+Qkz04si7VEvnVUtlviUbasjRMQnsoAPGH26CjMRP7VxSFW
Jg6h7eY+bcLqkKTY8zxJko0EYe0iujEKe1ertTWP34Pkpgpjq74kaX5gAeZQ0BG553cQReJogT3a
1XOZMzIxmvZPy625qervpOCCiAeyZ2xUWNOMHjllTg2FeF4HnHjXuCeBr9TrzBu/Z3OwAG9h9DPi
inV7xkuzLLmNEQAKdHjxP1cUC0Ui/YT7JbwklUjXAZFAEucPevY8ms6WRlhu92UJa9Yu93wSTB0w
USx+D7j5mIHOoxE+5d53lPNlt6JKN15ZXrxsJpcIicuqZY41Vl6ymfywIfQk+cq6Id+MRUIFkoL2
DnA5B7heQNILTjY+USchARkPM4LKrSTSnZl4y6jUNu+JY0CHt7MNWRBQ+PJG7jLtfRbFsOawdZh9
NTwVycQy4IF9j0KMyqW/TVvB6Up3/0bFRswc/4uqCFSijYG2bgjQygq1MxwQ2HUdsaMj4uEyBoTF
RILSxyPQz37zbCY1HdOvtYr8BCHbVSZoc0Au8FmFM2rBGCi6CVk5HcLXrOrjXWBh+Vc9xxa7bSoG
0axHHYidGMIr3okUDbZzdpPsKy4xpzZ4OiWMoD63h9XouldRed89BSt6uTzYKY8MZZ9yS7mS9Hob
HS0jZ+VxtK2rFFajzfcq3DbYjaI5CI82W2tiHzGzHuX98Cxr2QJyxMTnhfEB7gNXgR1CtqIlN0iE
SbEExBD1/zw1Ql6rUYBVU3rH5xdvsYzrA2fUq1cS0ob2Hd4VlD3LHhqiLeyqs7ZM4CFwjlm64Uwp
yM6iwZci1lnPcCljQWoSlcJWTAlkZBluHTUOSA38X13G/Fq5xktSy2e7HgTVRNHucmdmqC6jrRuT
dxVZoIJVyyF2qhGEpftg8JKL44Uv4QVVj/fcZpXCZpPB6B2OZIKvXJNZfgiCa1hS4X9Evx7sgAO/
+5IINsAlkHUWDOQjkN+5jid0RKT/Oe47UsoOlF/wIpypI3uuJRNqFCE641jgXZYs4do7cxAmBWDk
vg508KhnVGYJLYO419NKtGADMwcrf2far57tPjLd/XJVPq2lhS4gj66pDqBMK07budC7oh6/fFRX
LIrcZ1ZrMtEMS2p3v8XLXKFAzuEJVGkq1pKor0Onobf6LlyoToxUcW13HrvldkuV3oterOcC97w9
zTDdQ0r7BHvSaowUvmsP0KFerrTcNdeWRx44LBmee4st3wLFA8kDQ0ewmqkxzMRwjv1ITKTBWT9u
/GnLVxVX0ZoOxL6kOQw0ht5DS7+BjCqct6w1qVx1pYld0Yd2rutLl8NdDQTDg5AzX1JnsHVmvJXx
th5H3Cyl87u0wK1aAybBgqa9AS4t3WT0TU3smZxq8Ao3n5VrUBeMFuRF90h6/bm3i83sL4OvRtIj
KW7mTNDINB1ctmB4XKBD49ScWP+5fukX7kVb/jYnVFsVsoGpqm9VYnxikmTSYFN8FSZ8qWnJhsSr
JTjmYDEOnrt4aNePViUmrlj1bWoQEWWNkNouLbrzSbOdM9msq34kT6h67j0q2bCr4pVdZV+pQ2qk
WYJVn9wagradvZS4c5iZg84JNwNRsWvRO7g0pH9SzNEH780YZYl9wSNczCpoq9MCw+IP4LYjKa4E
3GvAW+1x67t1/7do6+ehiF9kGb6VKagMkeNT8ONSgJxiUZXGyTERtxSxu5hDq/e688hwROu4Df2N
TT/qocHPCAZ1CeH251ONlj+PeAV8uudRObc2cS8OsvaVMqt0l9ZgOnNnPADKIbdO+HsX+mwwe/O+
itKLEdJJQd4xc6p1nmoj51VGk8G8lknyZLg7lwoFmiNjqry5myX9kxGuQzim8zZrB3cd1aTZtS4r
M92kzVRT3nUDCZU9B/sHoVkEQ5zgohmeOmeEwidYxHtTvAkOSVsL5H6B/W0l3V6cCCo+JE+G6Q97
XH8jo2HyJmOsx+lOlhUNupqPy24jzkiy99f5TJ6Wk6c7iqMBdZAVHvNw7EAcQ+bPSsJ+oSTQfb7X
E3liS32XeY3aTM27TQdjJdIYST7LW5r64JGmYOXGvIOmvvaS2zGe8vicpxx/JigPlWk/57r9JcvO
XLsTVsqhmK6ZRDAyIPnisCJ2hNTPTHOJZbBA6jAUn9YT5H0vDsmOKclJcGIoehkwp7EbR6q2uHnI
aAnuJ8xt2wmV9d6Afx84/K7Ka+e9T+W5b7TezoYqd647V6cqI6IyhejhmLVxGLz0WUZGgXzbuznI
KLCoIZZclvrMlEczJIQFCyn3HGQzMhMtIvzo/DpRBELaiPDmmiN5b7PzhavqVbf1oy1jidZRwT2b
JtTHWm1tKQli9YKLLmaFWSg/DLb9mDckRIyzvXajRu/qgt21mKBsDzENp+bEgkNhv+zVoof/rinT
0piqKcCchQEy5qgbyoB2mklUy9y8V3OxK3C2cyOwso8zXVtL9czHBewXKcOngCibQqOWKkxupNrO
MY/SyRzn6XHU+j1MMeEy9GIsC7W4DogPq6SjDo3+WRfT+7C8eNxY4VFATWgVmgkdAhwe7CLfKJdW
a+O9h9XsbOwFzC7Ud10Yv/OM66zNxvw4Z+wKuRds9PIB2p7CWM6xwqogchH0EWWTC0E0QT8kU4X9
E4BYHGI3KYM332sNRlZ8ppCI2o3nZ9vCV+t0hIQ/qZPwilts0DVsA3ZMjf9o1WVrhJNwn2cykITk
9mFWa01ZSUHZoksxDaBp6YSsDCm0u1xfXe8kO9P1UWYXxNlqrpzcQBg7tX9E6NKug1oQRPRvwau2
URKvMxVRGv0WytJnGCM5fphRqUNVWCYj5oWzN6fcK1b+rxRiWGUx/jnP41ge9nj9W4trnot7PNHx
/fb6hqZgzitThnvJHeJgUkUa7kjsLaFISByzJ7c2vqDHJRGgBNusPwNlDlDaVL5nK7KO0Ycw/tlz
HexkzgIc4flHmBwDDEmRtDgkXiEcoASyd/k0xRdLFbCCueZ4K5yyen1LnBIXHQVEMGMVa4Lsm9xu
6KhBk+7KezVjYpYESA0e6KdGNtWqIfx6lYU+FG0P+JpFuFwri/NiB32g+mEYa4irJ+GkpnZJeF85
MJ11tLfqzDjezNjfHqQiFFkJOkEBclyziQilKAngWx7Z7PxXkDZg8hs+Xjv7o8lMzYKpuCXT59wG
ONLSGuhACYyZOL9lF02MACglriOjna2HokfRbculCTjTG69086htnxgYLaAv6OquO/xSkWIcEFrs
Ela/nK1t0hot8agNGtCMUvMAwt9QvBq4A8PTPHc4GvOZiIrYuzUQMbragVhkuFtviLdNXR96t/ls
vMOkcHDFDSV564VfIkwW1eeVw9U2cBW6Hg9UfWIhzhT+uzM6RKKSzidR+pSddTYEbWzSIgr0EYHm
XfiV+swUEog0YDmlN4rEZPGOfQeIRcHa5leRwapCcbnGKz9tqudRnB0xGbT4R5LYPOgwJSI1Bu2k
gIn2HNUhYTM9Wr8aUYlPuNSwFBkxtkHTi29RGR88VRFjXcUEzWXOe5ghFGiaT99GDz32xo0T6mdN
dtbUT+9p5J+ZE9xaeAC2NiA2oDidbfUJaqheaYJBRMJbU2P1SWPwPRmd19lwXzUSfKTMF4OZI9gA
AMZRDaCEK/6zFfOLa5S/cbhQ1xmKKDGS4yfP4KwVoHYw6mcAx/mqZbPMZs/YTKPV0cf61TUoGuok
OGP74yjvVH8c1Ku8b9Yz5fDT9IZe+qOBALjpXNS+HfsdEjhQbhUreV8AoUKM55VKrn72HUbgR0VS
Yk59ZYYuu0iTAlIrNKj7Mb4MAYodytqc+RAMNRnhOHuuhBu8OCHggoQi0GB1KXEXIhD0s52qOXN7
jFlEilka5WWyVoeJW3IVhOGwM02YTNoHH1+nqb5VAwYUOX7YENUptB9b+kub1PUBmIjxiUISya63
L8OCXpMtLllbwQVrJYha8csUA5SlgqNTHIP2cstr3MEOcmN0LwPKHZizPYdOIIEiY5uJBUFyP0Ve
HtFFcMnD7DBbxkbypSBGXVuPZT9Z/MFFlPIaqP3mqWnXnZQ1FLnqxRoc/+YtDpUpGiGCiKk+2Hbd
bEXYBTdd7Mzirx6Cr9J3ngyb2xwjy+9xYLXoINsP/quhRp4vReyZBxOj5KgFhti6M51pXLI64ap3
UsS2P4Vt5+w9nH/whvwrKiTk0cXNxxa77lMWyDGuCArATBL0HEukJV8HK3pWTU8DdUCwMcHnWQ4s
TUOLyNJDjk771pYoGI1GPo1pWZ01E4cbYfCDY76h9kWXq0yB9Rd+dN9ER8PKITVg2jcqMz5VzOoe
TCXuXqMB9oKFzr1kp0IRnqC/ZS4jpqYhSEwV2fMgwREIv0ePmCsyCaJ051q71J+NS1Y5r/E0frcG
UVkGTf8Thz118pwYv2QRrEuDEUxINY9Klt2krdh0I74IkHCsVHxmvqwCGoDqVXl3TEywclwv2hvv
cF0mC0LgrHzMXPSvmuWc+rMXRgYPkNrPKADYDUZxjTy2bL/Pro5BA7igqbrJvUvj+IBFsKGjZpOv
nuu03M+EOHhBADIIi8o8MkY0+fJ+FnoUC+T96PDWeSgKmzj5+rl0YUtR4ps5pKWsWU6gMW0/bfxD
ecpByAnOZuE/mRairyIbrskcbZui7RgHhv2DqIcPd5RXfzBpKCz3OfXKP0fxvdvpl0os+spN/a+P
4o0f8rBBS95dWlfOOpzi3c/VMOTBa7C8xmo5bjXZvO58WhdNtZyI6CM2KXqlqgQvFE80QrFoiZpx
L8KN/ZiQrBHU7GZxWrfr1AEdhpsFN6lnH+00+Aw0Y9IkhMid+9M+zTgBpJLQaNOC2VQ5abkOXfod
+RDeevfFobF4lNVMgw7LDLUsvLMedbxaDDb+JpjZlecWGwLNSkp241+K4fRoTUm/LsH9CCm5Bx0k
6hMEc2FTb2DGNfadscBWKJ+ovTg5mvhjRvNfYtXwU+JAHkn/tDrxPbcxudJtBIzLdh2k/d14/flV
3w7WmgvVYqA/JtsgTNCO+tBec44CickW0UWDxi6M4klzOl7Vjl+ujam+e91i78n2crzZBvcsRENk
xXELPRLDxHHyWa0j693GScW8Mj9ag8GdHC/BLoFpPdamQ0aWHqIVvYZ1nC5kD/bHvTLGJ8/HNBwF
RfLYmfnf3GWXQfO0pIr7a4FP7leTOjtlArLMyQDN4vE2exOlZPIU05lB1pp+l6ZkTGoT1+Bbztrt
ww9vMBYvuuOv6uJj0gS0DJoA5FQuJON57nH9iA4QcUDiRzMPCIqT5r3M8IT4FFPG0Uzadh1b5MXz
yrkn+/TkKWq7OgpILKVoZdM+A81r6es73aZv6gQbp/ijGcB7NpElSA1gxIMCw5yY/5ZV86SXDW32
Hp1amWx4KXBvBzwxYzAYIcn0r+8GCCSY9tFFPA3UEYA1298YU3a0/r/DOsEQVlqgRU1abzGovSJg
rpHgBl/JKHyPIHB9yGErHeII0vm1agbs95KQVubya6x9vku/t+6gRzOgR7GbDhyQGa2u3TQR2056
HzYMRuxR1cyLotwvaZ1bxAbWZcwQqRjaQ1NnMPIae1faiKI9rEOVwwDLIi0SOieaULjYHC3zHX2t
eznV1UHjGcEOSPveId/IDJh/4rHFH4y4lcbYFddluvccdJicbpYu+Dic3dqNN3gwy9olWZnyrB7Q
sBshZg2XXFA2Pp9j4OQeQn5UqrwyHT+GwozoraXBMSp9YmtREdUFTIWOTI8xB6KmuRrX2ObcLYSj
GbUyOYqFwfDTLbOzk03/bAYi636YsDDQW9q5WfmrjBl2BvZIc4gp/zYet0Mo9MlugkMbVeFOeB2n
I9veYdzh4ptnwjgEgEQrGhjvGr2J2iRBX4k9cSMtgrMWFvlU6pfahPosPLZQDjZYlJj1+XJunqW7
iftG7PoqeNI2jU4By4Spi9iXhpNtu3R4zFyNInQufLIgSfyeQ5op1ENRQ+qOlcvHWkYWZUcQt8ef
nyp28aNjlbENVnb+P7+0TS4wq4UpRn8YuFVTttf//FPmh/yvn7/bdGp2fv08QmK+ppAuc8QKVBZY
KDoXcrnie6Qfz8OmRZfAhAzvZlR7h7m8vKLdV494jsm6KyMEqhFeq3CwAxQoc3ALuAPAeFoTbME6
2BOdkxm498c0egxiZXw+ixlJcdsG4RUkV4L24Kvs5N/sNkWGdUg6ABP1FD7WrT5lcTA/8R6So1kD
+E69jfQB79fmEDyadl2vcPOhmLSTW5kwPQZkQgxC/9cDQEaHzJUI2zLm+zzfC0gg2GXGC64+J8uD
s6FdxLBg2tK6/p3FWUcnQf9OCyInxnC4mCIedho+JuqAhBz1wLlEyu22U8536CTzfaxR0DPXL1cO
tOFTUQCLTvhEAE1SvBTecGmqFCV+Pe7rilrP5shUpOUWuuJJgXzlZJ09F6BVtkZW3UfAVnGKFQm+
ECdIZ+QbLPp3oBVnkdUvU2YwprW7J6GyDqelRnPSqhM9qRK9GYEJXT54R8M2WGKszD046P5Wnjku
FRa+DBfMtaz+0VrkkO7l70FVrItELg7Umq/3qCLyIFXzACD5ZBbLne4izwsc4LulU10HLeVDTOdw
Y0VtcGSKf8BjGmJjqbbdwqkrNUj6omDkbgokfRO7cIAUTCcak7Z02ms/c4KKWugcpl3s5jkgnm1M
g13LWI3ug9ffUemQmDxP2zix6wMNwOQxNoO9BsNPRYqxdPo7lX72jqDiwS+t4xBH46Fs0X4kMdPm
ppwI2fHo5ZVDh805AE+elVzsqLUemrxoTn0bM/qC07ERC465x9C3zur6e44doEqx/1zXms5EzRS3
mRhNY/VDhhx7Kcw4b5sXShwnWxRoTPU/G5JLX+EFCZjdybn6BzrzzdPTnz7GRYPd7uxJ78TsDSjH
wuu0nGbpLEFQpH7GzPzKRexdsSGHnKBzte/i2X0RT76R9LceaGZqQ6AsTDKIHHMuiVUKxVpYWh7K
QjDALooNTGD7qNCjcqsM8hIGrt55MqdpRkG+V13hn1LaRYe4NYLjMITBoQHJetQeb4PLvzhEgXBO
0KlbapDAPos+nAmxsZ1LCi5qmzmDd61CJuxpfGlx017RQ9nYQFPzSVphuSkbBwo70x4ULsonNqiN
ni36kGvP8oZnOrDEOBqe8exofz0YS3huVIwvnctoXRld8tq4cMYM1ZivfdBMBC7L4o5kR60aiVm3
iImQCxiUH6yQggrGSUKEZ4himzIGMFGm3gKluMLx7bxFIWfT0ezLt65hiFSPIn+zgE7QKWAubCqS
HGhfpm/t8qD2hIOYXiiiOSuL3sKJ+VLHIfU+logI8jQg660l4Cloa3lHXgWefnDVU5gFm2SqbDrc
yKN8hSLx57dpPNtXL6wgSSa/+lwQda6ZrcMQYLTYGE9xCmAiEa2+gpMZrl2X6Ksua+fcx8wxlz/v
GqI56qAYmFNJ79Ja3Umlcm/1wn/rMrCTGl1kOX/lo05gACzjBcPKNoUf/Yb6gv8zVoyPoxa32Ohi
lCzTcVvphQjeQxjzB74IYwSfhNbtD/NKgraUIuZoEO6mqZiNKtOaLjbnEhojmbPJuuLTIH3PNK3q
KRUpbKL6Ctis2uVNJp9mXrGRijN+22OQNvlz4bEcMwHGCh8GrGeQDLbUtvswU/KUaQB9VstE0K0X
T1npLYIdQgKqWNEAB26QxAJdgBwunjswPdGhf0S046xL1T93UXrqVAXioNVMa7zsSUFd7ZVOj+Oi
+QpnFvlhYJ48Ovk5rHwNMeAYNlJsaOxzsuM4xSbQfZQmyDqGbO2mmNS3H6Y03LKrvazaUY7VUQDd
x2dF0FwN2DQJl7qWKclKIwdlcWcRKYf23Ci2BhE3TP0WJi9CLIRgZN7aOIv82CH2LcnIUa4W4GE+
mFxVPiGGnhCXlMMmRVOw9Z2pP1muJmWAFvCjrNIzk69TizUTTKYPMdRP7AMLwrjn8oP9WDwaw9gg
Yp23ekhonkugtCVgfoBUxJV4eezteyGo6cdybU6cQ+IZQ7qfMlh003srrOYpmkjic2iKsWzPO6ci
sZhSyI6St3ke5mfcdvlZNmhbSsdcbPCaFBFYXn1gBkckcasSMAaz/5ylJFJkdMNtmEZ6ArzJ+ZDH
3fwkZ8umU3fxTSu7tr7A59u75zwZOOdJ6R/dgRjGPomBwpjTbgA1QF1mPzIVRKjqOO9GWv+dcnWP
ETJzZU2PomZYPnqWczFmVty4hY3bsmrt88ijaVnRq8VRfDbDlqZAivl5DPQjQotRshwHpsDka7pw
cARua3Ma3quR+chkkhEJ0lIx33E1TH5KD1s+di5xFW3MwKav7eJoxIPJqt+fR+RlB3/BkaZ+1Zw5
mV2jORxwydVUAXa2csy4eqWss1AbiZMag/HYjS5WJDW0u9olhHnq+i2VSX70JBxSPaHEq6LfBn5k
Gng5GX598zSNBVuDgt3OHvoLdvvvKiZalObPXkl1DWyDcMw2T7dl4+e7MHOaTRAirupEdOx9HHUQ
aW6tQwU8cCBYF72mh1rGBG6PhNKBPT5zspm4GAeCVrqtHnN1Glvx+FM48kk+qAL8c9zMe5kXEe0C
FAQD8VtjJG6GWIgDPSGqPe9nm9vy4knkuHk5iE1mUkc3po0y3Iiuc4Gdqp0pLwwH7DA0Ldo6ABg5
7dBy1QW68SFN35wozI9YcA/CtMUpEN15Sj0YVmn65FUTXZI8EiunWXD3iaYW6qIcVxVWzdMMY3pT
L5v/z5/9/DQs/zecA2RpnppoVhetByZVOnsl2j3mc/OEjM03VkKlWzdsioMzTubpB+7z8yu7ZMwP
M27piHfh2r/4auveho6ADtJVCJR/EMcEwCnD69vwSyN3f43WzYEU2Kfyl/8x/AnOFuPC+N0ytgaN
3w3HKveNcsG9EQBguRt986dL+EmMSqdvoAjAT7HeLG2VadVifwxIbIqGbb1L9+Y+35Ub8Yc/eKxe
BP8UGb1FvQGM/s2+Je11/i0hjmXkdK+8J4J6FO3ruzwn2/lC1JmxfyNsHe8Xp5L5EbNZ8MqI0PyS
B/sKQsF5yb6E3LoVPsYHHNDrhmCt7/qV8KCgucj6cYjX4ha9uWTaNV9DTeLGGl8bnEIcf0isrHYz
5Q/OgoXe5ulDf0EZDYCCtjWXWeDvEvCaIE3Tc5jvkMLYz81XZT70+yK/+PLVMP7w1hHnbZ07eStI
e+gx6e/mgLAEux/0QUzYVxeZllrVx3rXZK/FC6dutzxM1sZErsjaccNDQmIUcUbGB1KC/6LsvHYb
V7cu+yqNvifAHG4VqWgr2JJ9Qzgy58yn78H6G+jaKsFGX5xCnV17lyXyi2vNOSalJGwP83RZa3Pl
WX2P5I1MMmAHf/yr2ilP1jpgqNqEXUEac2kmTppNvkXfFuWT4LV5i6GzHryZ+ciX66fqR7dsL1m3
bq7euX7G2KjgrKNHTE16mPQndjUkRLATCJFDLtLsVWOCDxH/KTrYJ3B9qEmEcyCA5Jh00JurmVPt
h4eynQWArennjLE8OF0iCJuwKNfDCUosrfEFzR5ce3S3NlB9eDf9GgThs/SgnYm+VvVDTSwwCt+d
usbB25CtSh/iJB6Ms9yTSLYMhJXIuM5n13qNN2CgNgzqdhtviJWbq1wkz/CRu3EEuNw4etu90LAj
c/6r2OUvwqFbg2NTlvEKGPrmCeHk3NvFfJmLT5A0oF6ig0qOvG/YWgmhwnlMuX8COxybw0PBHveK
HeLCAhwrqzSbS/4SYCFKjIpNdW+tPMTX5RTwcjwRlVXwZJKKzU22WxsUmZmqs/qcLxKi2Cy0BJjp
xbX3HI266hlvpKTFUszKrUyYoXvqnoRlsCeOdWU8FcmjBueFDHR3dpEO8qOz4mwakmN0Ib45/Co2
I4t1QlrMWFtduGQSowR9KWfptdg4lAEv9UKdCUdgQQk6NqLXPW+BmsTbd2/RutgZj9nyjYiucjs6
FFHl5jNz1l3CVwwhJ+OAxiW9Eu1BLdqdq+HCd8EcTqvv4Jv0VcQTQGIRIe5F5bGypQ1Fn/aVpUx5
p883CupRgC+pfpP1rOwVHgxKTTs5We/Ay/LX9EmY0jLJluq52pgtcgdbei9fxXBOo9WaE9C8Im0N
Fag17abmNV+ZJ1Le2g8I4DPIHg/xaXT0IMWFJ2OHp6i1hTO1oqDilVIOEs/qgrjCa/Dm0KaaG0vt
MGDHvmTRzDxxTxy+ofRUQCC24kk5WAcvWFEGc1YY4YU9T4jLOvhNogPfx5DUJceNZE6bSF976/RB
v7YL49XZFht3mdjZNyZ5Arne87HTBEl/Y9A9GfPciOqoiRZPbfp0m9o4RgcyRP0FFvLoibr9FbBa
+ABZQuPQhNPGjlmAMM+gBvp2xR3xPEHNljgxPtFxkqNumvsWaQ24KFagM56FnL2GQSMjBxsN6Egf
Nc6e5OUoK578JHv23gQDr9G0/ODG2gGqmKBOpBkLu21e2tKjh/oYjvpM39RbQpvTK4MJBsu4NY3a
h4n5kB3g6gMDd9iy/I3QLg1tigAaed0Ytuo8qdkUpqRYHBFEdsOjAIRr2h+DJ/TcAqVg0JzLUp1L
u35MoVZteqag5d6bjzENMgNGPxPnFal13aO1HR4EmqicGHbW1tV2zldrToOtsOCWiA9DObMjgnhJ
rtrZeDRe3BNbwouxIol1W9rMv4BLPQUDMjGhadvFc7FGDOSjFJ2KD9YcM8PUe9G/3Q0ycZfm60R+
ISNJJViSoUqP1Jb2FslsSxq51rp00SlMEQCLBK1Yc/NUxLPiW3Tnwjp4FXmlR2klPeT1W7CNLyAA
qdqB7CANsZpya0Mmk87GaMTqIWIp6x07Zz0U2yVRW/nMXcVE/35b1TPubXOmYTOu1F3HZxltIzNX
mzGzyLMyZ/VLvCqhxkCJxJfOOF8JO1qwIx8VR7GR0ACxh4MHlEb+E3JXAfABFDAxDko/kRfVs7WT
xGW2wQSpGZN82W31pcU0kR6EazivbI7u8qP/5e4g5ZufYrPSWVMfe2mCdgFKWLxEJ8whSP1IbLDS
aJL5ivlTQ5pQO5WTabdB5uvN033yYl05o0vbXJgYxpQ2oPBGnR85rgOiIGwn8mNIbBn5JFxTqndL
RKeHwHhXOCwLM+Ggn9zmoHfrYUMS+RJGJwagJTmCk+Y9ucjn/grCyHyn9OOtzQ1oc1i9L95zhnX4
gyknuZNqo7wLR57uQiLwZcYDM9oHHgTJfT4MxzN4Z8s6BC0BkiuZNlpFWZO3xJyeKBfRX+vmvFtp
4RYKty0tB0Qa18quUO6aExJq9U8HNhFZXkSabBxSsnbNNyAxoAiyTC1omTyXCAanzZPwMvCkmzlc
9/jB3PjkWnXzpD9GmyjZOLbF3X+Sbz1bfVetQ/2AMBG63LRflB/OSgEw6S/qY6DZQrsoiVbFBUOU
EAaaSczD22BQ7OeyT/vZbh+0eqt7ULSn8tb4Thnb/kTTJjC7SMY6kK2gCKee84Y/1Z4LgE3T9D0Z
Q40FnB6PwsJFUoOy1kCZDDQQQB3nlWxp2jFol+GBEVY+ElAgJTNPnNKwQv5Qb6JqZmJFStbykX/f
EMDyQc6c98eu2YA+GrWV4RjvSR9J9xZKsjABXnLF1A+cFIL0SVd3gFtL88xFUqh3HNiyr+JYWeAl
bYdj6GsQr6QDCxTyJ9l/oiiYHMsH/yHBU7kGGuee6kuYL0MaLxprFMahmbEi8mSRfcAMAaHnPmsP
HcCKfsGtGGWAbrvpPg/XFOc4zqFC8vdEa78SW1hNoq/g0Lwa1O5sEglf022+8tb1pnpRj1m07OkI
oyk9KUSbQg/AA+UNNsGthCQatvVaxUs4jE1Mps+0Tx4SY4YFkMQp58EdTuln9pp5ODfG/E/ojq72
5Wqkf0+Sb7xdsfqFt6y/4l3EhgXqAJUcwsFR8A2tdWE8FLD115RJzwQb1ZvyRLfTuZBJApr8O93q
p/QamEAEzLPL8WudPONBnSokyOHN22XaLONlYR0hQZTJyltisB0IdixQoEyjJ85xVfKGsZ4M3mTX
Ude78Dkxh2IeYPtaw27AoGMe6bg52UVrDsJjfMIp040hNBO61wFS0XfEnsMXG1uOMWLjcpSYmM5G
vKBbOZXcOtbk9Wj02vemTUocj484Ve2g7caQ5OcedN1UfWfgC+smWnNuxfAzo2CevPo5GIx6W84k
pgzbE6o6BPnPCUv12rE5t8ziQ7gh9kBbpOtoYa78nbnN8IKZnIKnBuHxnBzcV+ZMtGnSdYYFRl0S
5JOd9GGdBYvRbxuiYJ8X1nkk+zLatLW2N+JJt6GuTp1CJTQRKf8iZEbI0+xE+9d9lUZWwQQ/L8aS
ZBOay+jZkWZD+vkivGbdq5geGpDqV6rOrrByFpyg/CUSBYTUHM+64typJKkc6wzGMsf6Ct8+Zx8S
fD55GeyqIcd4LjQreSLs4nP3RKpx82oZM/h83oQq+2dPXvEZQwvdSUmdDY8FLb9FTkYzr9E5OkiK
Wva7jcfBT15QCDZlG3QOCwvK8YW6jg9Ag7yFyfq5jlbRNn1rzIm7ic7uPuMKZXFWIn09+KIQcFTf
6c9wEeXACliRxW+LYpn8bcTia/8xOfKxpUfxVTwoZ4oZ/FjcUdwRXvD6ENvDWVzcpDNerrCJXqnd
cVGIiIPcICAZu+xn95PVOBbWKKqqvXnBsPsefBc2xCIT9If64WxNzJpEtONzECfpzjriZRyTA7bt
Oi6n2gxmyWcc0MPiPmSTk808KtbBnD2K8UKUXTPu1/WV0keVQxidcmmYuQ/qUXiJF+KH2C9GdiBT
9ZGweUxSBKPvqreA+tJH8c2u1eYzuNow2dqV18yUufPhbErS/DYBYt6VvCWIZB1jc/PA709qcwVO
8AXGYtIxQ3nY30joBZJM1/hADLQSM6dbaEvrUByqJ8ScF7OfwYuj6stM51oGLG7rvXGqDr5Z/aQI
EPqM7E8KfO7kq8lQWS44NqHPZpevLvXBU7bRp3ZldB79N2cZ25YzIzTJ2hh7CX/hJ70FRBfW8OyN
eFxDQQo/UV+FLZG0GOXnhFL4M1Z/fUPrZObtGFZdOQ9W5drDAv8oncbFZhSJcYczVtJjNl5iYSYl
xH5N3H3/JF2vgLkkcJJQUOCtsHx7k/wVCKA8hfG7Z+DwkryDvPG+sL+aR2hK/ndwbj7YBISTtEhe
kvMI2GGfODjLbmWcWKOYFMYnXbetsu3XwD+MlxB0QzQdTvxl3UtFNsuwUsGTEDkcTL0VJ2LnC+U4
13W0t8GXyhWDk5GKcnLi7bBXiUdWeXcCvZVaJB6Yc7pP35CjW9uxvinQ9Zk7R/dEBGw6cS7RF2O4
uXKE7tfoMcWD/8ByRF4cuefcFZJpeSkv2kt5YXn0juIGI8EjlJwLd1eotVtpYWxW4UGcG9eC2ZYj
KIWFToQXsqAXztZPzWtr0425ZE8I1IiiRUe6bjhKL/orF3ayespthk4yn5ULkZYfzb5na81oei8O
hM4M7hReC0tGezavxHdbs2bvfLTdBSaXEC81cZmSScauP61sYx9S+mfa4PDhEkcomjQRX8YJ1O3z
dpN9w6CU7UFdxJwAaiJTbNArKD6W2qbfZw+sgmgOwfvxYYtlcQRlvuQJiFtlDuI+esJj7E2IG6ck
0ZHtR12IjZLm1n48PuMlfIdqtvfm3Vz8zM1lWALY8S5Aq5JRuDDJbGOXvZVX7BQyF0/pIDzBmXW1
qmEq1erSQATdWpGzFmjNrP/8LuxIZ9JCKGzlQLadUTClEe9jaHp1Q4eXp4TEYdB1A8yGV9YTw43/
55+HiLDisMoZKla4KaWGqJeCfRzPE2lrAYYpZYiuQkQYuFFpfG+9hFQnagm/dc1wjeOQjl+Au8Tn
7IVKGYVoWz+GYpAvo4TP42UNVueeydCOvwTIbqZgJls83oOCDK7cqlLHcalL/+8vnVnsajXTlyFR
ouDYElqUKgfKqCCkwfqyvtLSasjurc2aIM2UIiz6BACsAjeVP7/owxOoY3dJc4EiJgLjbA76heOD
Z14QWRa2l3EwR/eIBZHCs4r3FCUHJdp++BS1AFLio0vFos1cE9EAYdBdsW9V+VMORTC7AZc53Tw4
fN+1n9P+y+N6lubcuRyB+7eFuzt3+y8FbqxTOTJHWLfGPHYNdLlkqoj4j3kRtSrb6JVjoPwD22N3
MMo6XA5YLajM0Dhzsme1vPQq6tXx977Zkfrpl59CEJytKDsVXXmshCFkjVTJiIveWj2jhNpf+gyc
VqWKNpX1hdQbj2Hv2pkg7xUunlbjHIluOBkOlyND1iah3nNjKRRbjpwDcQPDvK3M56wetEXoogZy
uuGpHeQHXgcHmFR1qBNlnwTTeROjAWssdh+mrAlry/Fw9Hm2oxTbMunKVY3LinUmilaFwdHV6OxW
7L19IWA6wYzRL528Xjai6099AmlgZhg7M7K6TZNwyIQFu1By+HGSMKhLWE0fxFsoc5I2nYmPOGPm
Sg7+0ctQa99qi/BRcJh1YR0ttIjjQg2UEwP7Psg9bsOS+QucSbohRammiXgJJpOl4s7kh94AXfQu
kpNGMAu7VeFDpBaYgob9Qnb8FbzZSUwuSKEG60yR2YyL/ul//z/C0B1wzr98l/GnW5IimjodIvWG
m2N0WldpqVHYYth+O506E0uX0kFAFUMYBUpOoVPtEvFK//xzpRsy3J+vTc6EYZkazS1VHj/YX+Qc
sdSzTu4kchpcIsMKnGKFvvSN9rHX8cIPImr6uCBxpNrpFnpO2sncbFNlpVrt+pePMn7H/4CLeAOS
bMiKqloWn+jmDUjQqHvkoYXtiGARQPiDhRC+vNREFfngEXhGf3IEwjB8O7pnzZM25hRYnIQbt/9l
OBh3PossoUVVTFWTrdvPovmOJAupT688BzSbBGzwI1Yg6rM3Dy+aI5jqL29CuTcAZSweBhYTUVf1
mzcR0rEbMhjqtp5Q7iPB7clQNHSSnLTqoUK8yeM3pOo1y0hMBI9f4kTNO472yAFwmURrJXKgUlNE
E7HSTkKZs76q8R854QLbLY6rong20YBkPcrUKub1ZjUtcKK/McS9IQ6b+2Z1+Pml3nunsqIYWGTN
kXp1M657V83YldzSNmM2Qh08zETP218mz59BejtyFJm5A+UQgaEh/3cQdzid+8oCQtwU2hk2zaGJ
jU1rUPyumDEZJVijTQ5D1oyBSfymNVcd4Hr8Hx329eige4yoqMweW5J+zC3vfpmZKoTGkVmSvUZ5
sRt6ABqZni/F0nkUa+87LSBo/vyw5H/oWcwARdY1WbRMyZLUcYj8NRktTe1ItlW4DlgcTV0jhVag
o3Gi1dKPkdZD4cd2bCirDtqTOJaVzUVSRM+u1CJwJBFD17sv15K/zLB4KkfmgkIMzGRo3UcnNotf
5sjdtUNRadyNzDFZ//Pnf31cpbT01PD5uIysaS1BtRmzroYROyXFzVNIS3309L922iYgIhUDBY+Z
42dkitVvn+Xe7FFYuEUVRT3C0Jsh4CIskQSzL+xQo3ti5CGYemgjvUdNKJfzpasxn6qGFrtLG6P1
4s+f393d6atYmqyKcN50BuLNu8Nv8j9jsENQNCskmSJz4yMS7Z+IPg4mMqlw5Tjz8GUBcB4pMUoj
nwKSLiYjTqbDJoeNvftyRiDKgNh/WgXSV2WEFFzdXRZlsHuIucwtEn6s/gyN/R1OxAYbJQXToFmP
lKVqxFD9/MXuboyKZeoEsSiyav6zLqFBZQCJhV2mG62mxK4ruAJRrS06UDNgnsPVIFkrMulR5KaX
n3/6vX2RETYSz0SAe8rNnqB2jlqrMXtCP3J6BEoT7UA3tWmDpeQaT4GWUCBpq1++871VSxUhJqnw
fSDZ3eDkwq5Omj5qgZp3vEsEN6+6mb7+/M1++xk338zXKhmfKAMWkd9u0Iulasa/LL53xySTQeL1
MSqNf8akFcBqkSsmBXEJSksLoGcVsToGmJYmh+4PJkj151pe7/DLHDA10YxHPxxF28jJN6Rd7hoR
f6gJjr/tI7pUBhUDr/deiUVfVCUKYPIUelhg/ZOXsTf3IzDKNY6Z77yPwDHTQaXx84OTxqn839Ve
EUXNVEzWHgvJ/s2eompZrQjAgmwXcfqkYhuHWBzPZURQ0yBmmhkl0dwmnZgRd+MKOV2TjKNvZiWz
nz+Kde+TGKbFYVWTJeN20cl1QzT7TMntPPkWXJrtnkz92qgk+rj9oSsqZ6MArPCUzc8/99/TCapJ
E2GdoZuyYv55Qn8tvJYrkU0fRrk9DB70buZkycOeplmDH41Ft3B+Ow+NI/7mmfP9AAhjnNcU9fZ0
bIGgH/rexB2mklgSoMzmKHvNiuD552929+eosijxglnN1fGb//XNdO5wilUYqW1SuxkceSmQjujn
zi9nTfPfY68iGX/9nJvDlkC4pINwJLVBUlSCpc7QfHPL1wGSIwuQUpW+4jHy01VaBqTZ99mLGqyM
PDjz9ak1NHWzEKxRc6XEcwU9lqR44iLgJDQZvJhPnPQmfwb5oEXBlqsAbmqXmpFqddjvMwIU4IcK
804TUfRC96ktE1GF457cGB+Y7HDNDxSY76W7GJpFGnvxtlXp0EmNkU4tV0UAn1ZzLx0+8JkLq5YL
JZ5J8oY0evlZ/dGYBDQboedyIcYvBlDkrTVmXE9ptbldhV7NfJEMlBJgHzPMTS0pU9DkTemMj3Ft
ut5LG+uEFtXQdbROPcCc/xZh4pFgTwfb0ExqmINkLApNu4oLORgeuTTnS4cKa0qW/KQhPW8ahIgH
zM579ofh7Pr/g6/9D732fyV1/Jj6STVSqu9sTBwoyfERWQ0kRbs9LUXRIChc01I7iAECyF57aqLk
QFbKySysd6oRzUTswwN2ngsc4MfSAr0uai1W/23qa+s+UU+Y16+alM9Jqn8ahOhV0snzkpUKFnwk
L4feo7CT6zNfdJ+LRk94uU49xZS47BzxsyC+SDfCA7Y2ulQqOTUNrVOCfqaK9R617UmrrP1Q1Sc5
pOTaOAs1SMYANmtf5N5cxUZYqfwHAeGFSlfDXsbLGRxiWd3iJTnIVXPCMucWnwFZVooiffauRMSi
sYcHE06UQn4jJ2SZdbQefR47Oeokf/sRpaZ5XgyIK/AsTMfPKattOCuN+uTphKGP/12jb8u0PKC+
JV8TQoWMnK+KrHWnOLZGW7AuxLcyaEhzY02T1KtCziw+izWxWLvBkx9dTX1wydTSveKJMNcdbheY
O5735LXhS+ERmFp5MHlIHSAWqdyptfFpaTrVfLMAVq0Oj2Fj4d1KHrHGpUfuoIwpB8PVz2vJvY2C
EExJovikoco0bhYTh2g4LgU96mgwZKlb9OsKculUt6hDxoW28GPr00fAjiSjQM4i8trDsqMJ6iit
/ctnGbfzmwVUkQ0V3IQFy8O6vaJQZWmaNotTGxwI8vR1KAj+aFSLiacEA65LzRrhvTgVsvatM6oP
KRVPZYGyxvNMslyajG6iKbirtup+2cSkf28dCjc0UddlyYSKebu2F0SwC16tJ7aLZYB6V2YilaXx
grjcJZygeCECHjqhIUd2acDZ8oR2Vdei88umNsKRbx8RfFv2M9PU+N/tXbHqQ1Jh+xq8rPkEESBe
4v+LhfkfbgimjkkXdP0miRAnKumqGGka1eg5VxsLWXEEbF3UP7R4E2EnoCzfPcL7G3apQ255g7FE
JhhctlDOOkU1G3ThUWkivotfyRDnYGup6bBwan2CZSP6/7+cKNyPFJAMGrUN+Q+l/K9drQyrLArx
VEForfeVbNF6L95gUE2aqDjnbXKO6h7pD5EwIGrefh55/56g1XE3lQyQ0Ib1D/o/bDLcTVKAHcWk
3YRfadb1/Zlq3cLX820rx0dihYffzmj/vktO7eCuDYODkSLqN7ehrEzT2m3qyE5DJJ9oCbOwfBv0
GuhH8KA56KQTPHLdWxwYB1TUnz9/5z9HwP/ONlVU+NqypEq6rt0ezFw/yhI1Itxm0CqV3iLxUaYu
I70Tp5RWH4JIPzSYA2hva/SkBdAWLdWJvFEnnWheilo51+Mfm3740Jd4+bPOpGKSvvX9Ual3YPzW
QYpF3yh+e1v/LhN8cC4dHNo1jY8/nn3/Gim5Rt1ar2M+OKZ7T8ENPJifASZ8EJSHnx/SvYGhUPTT
eUychLSbH+UhFXbMygrtMIRrYODwcI1lrNU7Am+ICQFTFVbW5eef+e+Bma8HMV0Bcj4uNrfHLjUD
rEkeJUog/nore0t76QySYSZm0tOfRx468VyVjV/G47/HSnVMwFDE8bDOD765bGklRYzKMUJbqGtS
QxpbVcMHXxe3P3896d4z1UTKXYoJWVC+LeNy7Op8n7/bdhPtoDfc4VMmGgU3tsr0JReUbajKi0DU
FiZsAbVklS0UnFZ1v/IRBQKp0uDADcZFcH4bWXeOSzwDSeT8bsqizo3wv0OrE+QuCQJsvwU+oMH3
TorWsQY428qvNnXzIjkBIp8ARpT021DTxp32dj6OS5+hAQljp7n52WwglQXlKLQtDbiEitGPCgis
BdFIWdfTdlXBdCPJhjLWSCJJFJdd2kRVHLtkSWKPbhtnmAIf3P0B3poSRkCTSa1IeI+7OIRYw07g
+hOmPQUzSS5mOOMQhWR1snDK5BipmMi7kSDzBzpWZSoGetwk+MQIyEEM8YdlIOTmXGuBF/351wHi
WbCTgD5hIqfUCg6ubV+rUlsXDUgGcuhHU7y78Ewln8I+Bsnhv1PXQ/nWAfcj0dcGxGVNZSl/A/C8
yMZrwM8D7t5CR1FE1kVtnE/KPwtdRxSn02DjzExvW/vkkEb5wUsRHmgqjf4KhlCBT77UujPmqgev
q3aariHwcpAuVKXx3C5iL/mqQqQ+UCA4RsZfPTQQo+WvqBNzAxSK3VQVvn/+4JJ4Z4dg7WEqcoA0
OaXdLD9i4BCnWVHP5GUBKgvpp9W9IgGQWENWZw0GxNMNqb9qvbVF3hJN3XDYWSLaqNb7FPtcfujK
8VQQochVnJF/W+ecKqX+zR04S/bRO/zVZN4m1QPuQ3SFkEutDBF5AnqQ7n1Daj2+Rbi4UKF6XP2a
6R9dOcUAlqSGHYWWCs06QThnKiSXQaBSPLpSwOEAc0TeGoMCJpgIqUTTjL5B54s+4PFS5orHWd4S
5mKecbMTlKOp+RciP1HZ1Uhq24xAGVMwt6H1YbRj7zWoP12NkC4NGU3S2BwUZ7n+iiPwy3XcdYfI
SXcJxXWV9ACIc9kYT2BmX4sAUUWkXMqiOEt1/SmPmET+f+PLErOLv1gRq7PXisu2bVZWVjEAvQ1U
iGbm+u33zhGVvRWITIMgXJZtgeSjyEESWcYB3Lg5cXDcoN1s0NRnlT1Eo6+vF1+TtP/4ZSzcGwoc
+AitMMaSxm2RjyzmICorJba7II2wXSkT7LPH2C27ZYHwQg9869CoApDcegSu4EmKpV9W7jsbEw04
kzqORkqHebtwg5PP89izEJSkvL42yp51Y8Q1WTnPhuuabfX5fKBPi4dvSPc/PwD5zq5P68uiPKCa
IleWm20xAfVbt8SZ2GENpDVLSE9N8QgYgCRmSk77gnz5amtqJ405sIgdD3NeaZP0DFfdq8ylnAR7
p87lldKPiM0Gq0gM907UVk3dOTvcaDOAZGffBMyrUMXj/B3bAM1/2WXvXLjYYkxrLBRLzOnbpzgE
EKU9lWNX3wqvToB619Pmek+WHtrYHDyTo9XrNIGLhIXzE6/gXMnKx58f5t2tngAUmqmWTBrJzboS
qzlXGTeNbBzmCDxZhMVQOptG9UsJ6U73gy9rsVhqHDFJ57vZ0/DeKkmWJ5HdKrTAUUqbNQAhTo1l
3qy50J0hsOBOYaeoFO3g1fK2cJptaw6/fZA704d+oUTT2qQVw9P/78Y+BCJQA0DRtlRC4an5ZdYV
y9J9C+P+qo3G8rKM3otc249Yjth8//9/4DwFlesFo1e87Q+wKetN6HG26kPnc3zeBWrXuHB+OTrK
/5bsKMlzTqPrSTORLe+/X5PFnuzzlPOLHtLwtEgdmURZhFbUOIS9BHOGE1SgVLbf6NakrdhzycGY
NCje5IJMgxD7FXUMe7C4gI9iAl+1LjEEL9kh+qRrkTcSqj37/VB47+xDVoxKvdG6UyQ29YLA+qEJ
0ZnXa4EsWiHL3niU00SWt7346xn07nOSFcibQHjMf/rIEQ/J0KnFk8L7IEg1gPYwe6tp4gCoNdH5
Rf57Hb2rYKhaIqDblvuxnq/9BDnezwPDGN/I7amPF4XkhPBIopJuTt1WLYObc/PQBnmAZ5DYERMM
DTxc4mhDHyUqls20Kh897jZcUA6WWS5F84Xl+Ryj9Eu/OhcjnR83dsnlLeC4DvjeI1iGXxpLwmfT
aTvNcnZ9JZ/NjtJqxmAQlexNrcJnS6lOcZa+WZ24zYjNmJTouNXipTC1ee4KaP25vdE44+BgnQcp
Pyqw4zLLHzHoX36K9MczY2WeyvoW4sGxUQBSZUax8WoF2I64QG80cwwD/LJ+SXyKbgx7Ef17JwLZ
lbcew2ESaj7kr9c/vzf0eP7nKWcElUN9fQ/E38746t13b9DvYf3DaXxbaCiccixwxpyz82KdgH4z
w2bdIrmYjROiaFvUil5va1JdUE5513nSgSWdgyJ5C9zio/bK1SCqZ8HnzkveMjbJIj9BBnoc1KLl
kmxNw8L7CN4lCwBS7SGR0vtH/KZ2ChkxHKl3RqTj0xD0z4bBZWZaOW0UVNjjWqwY/JFIHgewuwzv
YIOvKXWPVUl33RB+2QbuXXckUaWoBW6CnfX2qhkZNVmi4IxsoZImUpcc3Y648GAuuflTWvRvYoZy
0IkOVtq//Tzu5TtbkMRiOF7hkY78cyiXJWa1CkzCHhzpE3jklQPOsyF589xKTkH2WkuKrdj9lz7a
XDVkhN5VTAnCdJQ3s6lOSQ7e08zQIGRj3XxZdsi5ZCdZUH3G4GlVJ6+IVr985jsjhwq7pFN94Hb4
TxGwgf3cFW6a2m2AvpYQ2Lym2hy3pyJMVkMWrsXWWCgeflE0433Ch0PVNmnF+hRVHNgMDyOf9xAZ
w0fQqdfYFD8HyJSB+STF/VtYir9UeO6+XklCJEFnmArT7e6rClbgFwQo25h797neEm9bPrtVthFF
/0Cm+TSJunlPQGVvar+mnN255vOzxz6YLGkWa/V/tyKWvLYq1ZyxRZTTVGY0S526ZdYstXSmCcEJ
zsfaG8TPLBI/6Zot4Ecuk9bZa3J9AhQyCasxkhEUviImu5/f5J1yLiNvLK4onMGoI92surFTqMRf
8CaHKr0CP1z0g3YNNJZL1zMmVMu2YkKl29W0ve5aa7Vzn3/5BHcO07wZ0VJMnXLPP4fpzFD9Kk6o
ded9cxrfT6tbtlsSqVBdVas5iWL4nMb6tgvNvY+7FdVZGijXoBw+K8M9CIl6TYj8EFQ8/Ib0y+y8
sx1LHLOZlyp70j9aoQbabjLQFcOXUVPlS780LT9H3H+gb+UHs05+k6bcGywKoX+yJsmc8m8XIkaG
k8rlkNjUKheFy4Wca+8EDvQs071T4PX8w+6X6XznQoF6SNQUBT2MKlvjCvVXGTEb2q4QHUrp8BMu
A6rqDlKFUe3cNPmtDWfce9t//6yb8UaUeBio6li255Y9KX0Hu7sEN5B6i+S/5V0KDtJEZK0qS0/M
90NGtnBamRuzt5i0+gyAxnnki8eqsXBRFxRZvxJT9UJsRoyuiKwk4G/RsMwk7s2tIa5KITtj0PcI
9FAqWkcwbTbGJquL8x8OO4LxGDEEpNDsS00ku1c4F2oNEKhgWJUeieyJMU/S5qH3P13ZmFtlgq7X
WJsQISgAy11qV2m/FHNrkxXN3opBUAn9shjKvdDm5xCcWC1gfKeSEDW7uOlXSo1nNq+/g6A6NyWf
0k32XQJPKXaGkxbRt5UtAtZSkBFT3wCoFXXDJHs3V15IsShVLQhUjnglWOslLHW7AKAo9Eo/Betv
dbNGJLJLgY+1yHHH/uHtWnyVhYpmG2+wutZRKBqBS7puRzFCjN8yhKL0OUpS+arN4PYRZOaEfUTP
yRVLGYHATpaqMsgg2lx/zQzGl07jdxm4LTLyqoWUCbau7QPiaurwWMccEhVLBVMUiRF/hU9gAiJp
yC3a3usMbwnnDAML/bQJkTBXJ8f1EVjKMiGkzBSyA1BPHIOM+sFMDgQvzJSM85ghdqsyYSvUYFiG
0Asaksys8MvCrGj45dl0zI1mFl+Nnx7cIjkIJTUrw0GBqQLYSD+IR7/IES7qJEyfg24FWXVi6MC3
aWNeDFBtTgZyAmS65dmext8VOjuRiL0ajIniaYuKig5DotPzg9UbG1PvsbTzIcd1gMiGJWr7pRJS
7CFGuvXra2q43Syp++XPy+Xd+SMZhsTioCCiu7mw/h/2zmu5ciTLsr8ylu/IhhZmXfVwtaJmyBcY
I8iABhyAQ359Lwejipns6Mxpm9cxi4ABuJe4yuHinH3Wduu2lpNLh2S24aZx6ZHj4XYS+O+gWbQn
d9vNwZmP+Df94K8mKQQ7WL0i7UI5+e5lnXiC6BRN1LSSjDb04LrMCrKL5d/0RL8cjhxmmOgtVKAy
ePc6NlJFrDSC8jBMwaEbupWD71FfwA4gtlsh7gUBHN8FjXmVYNJVG38/U/hVj8+g6rl8x+SE3i8c
A1HUhRgc8ptUlOU1+veOapxBcy+cvo5pjolLuCua7+n8t3GC/h5A60VvwLX7pEI67MGkbG4zE4M/
3z2HhUk+3QHdHmKLNcDxXRVGyS3YhocoL5+rSN53cXTC5eAcTD1oF7zveqehXqoktxhhWxSBMyiG
bjNV7qPVAaXM6C67SSkWcm1tNrCT40nVXerTk1XOh3LG/iv21kbgXRexTlnRs9lmyAR7cCC4DK48
K7mvxV3jV1TU2JQw6XJ+Ur9mBaeQatQx2/ip+5GlVIaFfC0mYH7pHdG1MxxxZiJfQ21ARqX0AzH9
hgXVc2NECYGaPr3ymaTinJICdyEm3hae3JhpHxFlACprADTPw2SPARGeKC7Flbl4oawTTLKOU8DY
YxKCTGuIbAxWpP0oxqHeTVQgeUJGwGYCeBEGVByUEF7vnlqdku4cT+9upOK/Tz/OmYAFVKiSFSrQ
k5AXUJDTv74HfzVeuhZL9AD1LU1V3aN/GC8TvXWKMutLWKxkvM0PhZufJyKnmYF51v/TS71fovUC
+nkFgPYQe3BdS2jnJRk/oK3rQWp/87F+OUt2WVehkkMcy3Luz59Lr01R1XbD58oObYy3Z1Ru47Ha
qXl7akxfjAizQ7gawM//5mP+atZDlIaQFFMt1mHvpshug8ipzOleRkQo+DEUBQV4Ul57cXA2BL8v
x3/9xf76FVUeRNks/7doA6h8tHZQVQ8qMK4S6zCunoxw+lTlzYtkDIExt/3rl1y6jncRDsI6ZNOU
sIPShXff79wKPEbwczmkYx6vbSxXexTXlH4H2B7rzWqW7kMLKQ5nyiF/8P3HOoMp20zMEZpBCQ8q
iBfyTmOgaim9p+q9kMxIk3kfTAitHK2CgYMPklc45wwJLoGukBLd+egKz13PzbyPQiHXns/9NlAj
i/MJmbZzD9V7w71yThJod0hJ2rURPjQ5+QUJobIIrENVmB/GoL4ttXJahURiKa/YxDKGbR5o2cbE
zYXY7AADQbEw6haEG3JkLAurNavPco2ryJfUh4HjgOr862/1l62WNmuRmEYogyL+z612GEOcG1Uw
fqjFSz59DGAfZeF8BKZ5bdpb2W1Sqq/nvwtk/qoBQScjkElA1/5vK4O216ZYmC6R8Vi8pDM/XzC3
T1MunwqlCBsbcQeF7PGvP+yvRn/y4NTf6GqzzK7/0PPoQZNRHkECL2MIqYBnrQNUo2robyrnlPrG
TV7Vj2p+8tev+6se7w+v+379nM523leOXoBZGPd+ThtL/fZ6MMm8Vf3f5DeCX0So8UR3kayyLKVX
eBe6lYOPvRAWcQerTO/HkaxGQhFNRDTWbHKJqZT44WAtSS583k96DFnDh+BD3NDghw7D1ls57cGK
nvMKFpvrjjdpZN1Bzh2LENwyGQ3Kzo3nyKUytLVBd4bOlxTF9tY0EQmPmIC2EE/jFIyXM3+QHYCl
OXugb4QkDgdvF5dH5rRAGqh9a2FH4CP5aSl1c33yYwEuBqvgOqvIqNUa6w0DGP+KlRcB44q5vlY+
YvrTUqBG3Dk09lFPfjWRLd6e2NQi7NyWzvCln+0BS0qWPYZ09ohPr0M3gis/gOLFYYkhWEK8ydYk
IAmOWuOdSjGqeTPpsE8+M+KxpW1g8LKN4vGTHc2Y8snHtOquMZ8RWy/TzmPmbAdg2IkW/9DmZto6
sTzheC2vnSbGu45SfPzC/2aI+dVNE1go7Eg8cLe+l5jnuWhRgQvi6oLVVUX6ETiO1O1PjnDOyE8+
SQwT/6an/1W+zAhQiFGb5SFced+eWF9GuKjSQbi5d21iv0ERQGhujHZdw+VOlFedoQQBbRIc3DDF
YLUIr8ckTQ9RWjw0HflfYSJCKfAQMtMfZSg+U/2D1V4/K9BNdoYMDr1FZRuB+G3zHiCB4cCm+et7
8Bd1SzYVX6jOTLobYpXv7otIm3IU3jkEtrDYoeYkCa8T8R4b49ou+FS4AYpVQomxNuEGkWkx1p9B
QJnIVBEhjyiL1gK57zt6YVk+4PGJmpTCyz0eKnABcJPAYCj/2Fu70LWwshDwd6WGHU6uK6N6HRfq
pI8Pf/2hlvjSuzGR2b5jqMmUT/hHtZg/9GiBO/mFNK38MJrptiaoDtjRf5QV+fzGHHdGEIpNVZBE
L0zjMYb2whq+BDYQ4VQky2yfZCwDYOj6sf/aD/3HnzTD7T//k+PvlcB4NYrlu8N/PlYF//5T/c2/
n/Pnv/jnFc5tVVv9kH/5rP1Ldf1UvLTvn/SnK/PqP9/d5kk+/elgW6Krme66l2a6f2m7XC7vInqp
1DP/bx/8Py/LVR4n8fKP356eSRFDI6bs+bv87edDx+d//IbOQmXT/uOPr/DzYfUR/vHb7UtZtsie
nsqEVeTrNf/why9PrfzHb5pn/87yjQyjTzqHFWPAbGd4WR7y9d8dFYvlYZZ4jqWyrmXVyPgfv9nm
75xyyQyazKtpGIyAbdWph6zgdxL+REsZHCzylkxP//UWb19b1Ouvx5fy8/hPgnDE3zStPzU9BLZI
WZk32B6Bz/fT3bywGEmFPh1GiqmHdJi3YZE+2NNE5jlei9aFDacZN2Wuzzui4MxuTBvrHh8yWJk7
JE28/F6YIBzAxM1weHFdls3WTexoW9BbU/BMUMfNe+x8vfZuCEwAs5oUJOHHZkOWbx1fCqTv1F8U
9P4d/3Ef20bWeI97Nmoi41MZRinIgxkGgz2pa2VgSSwN2LLqq6/r3AlvyQw1fXJsMtwKndamFowA
BhbF7ha33li5q6WbVsWCbAy7MGKzITRk0afAyg085Mmwd0Gu5pduCgJbfkjj+yRtxH4K+n0MdP5A
0OsLOvZmb8gWz/Dox9C6+9YyCBdNNZZiIrjYjLxUkI5UluX5KZ8p8fHcIdkXfa4jdQIb0I5wMnW8
cjDOKU04ykSHws6YNnOcgTrRxuzomc03a0p+xKGPAaGlfXC9HhEFgbNVh0kd4lf/WPSxzfLbvPLC
PFxRr5QCVWivMutqGCV+QXZ0LGPK6KwyGNYh9YObzvZ86h9NaDcIfo6zqQ/AbLLkeoqncJUGoEfc
/iqJbAkL9FsbtxgC9HgEahZcKJCnUOnbbtsIgb9PDlxTd2tz04/Amyx8XG0XgIo31RgUEbtfBRKR
WU8yR6GMtb2VJp9sE5OneJyYEEew1hIRgxmk5nE9e+2jO4tz3wyYSwr/wJib+U620jX5Hdeqp2Z0
EuBw7k0XeMUN6wnBlzp5GwAD4OBaqsDyXDvmVXTDusA7eElsgoPFarmyv3hGIW/CSFxGEYiz1hcM
U55B/sHKMU7zofxq02PYxWLVMkyl2RCcCft70EObYx75HmFUiNfBgAd25XlbhIcFeE9rtSslptnM
tqGTufTJfsSwk7l2fyh8czx0OXIo3xscgC/PrB82cOwFtfBtvzdAhTul9sKKBg7eSDCxiXgoiqx7
6e/iQfOO6dxvAIh3l7LF5ixExLXT3Rw+Gosgprm0kxCX3LWnMaN37ei26/FyGEazI+HUU03Ye19Z
kGQHfRQQ9IQbQdgmZjBL/fMYJMRUWH6itauvdK9+HqCFYzMHLMqlTiVqw6+FNlwKvXyYMcAl9JJc
2T7ksYFwcpll7lY3dQxGe+tz0OQP8DUUx2GaN13bHJuQ9HDD1AZQi3tVPSUz0rh+HLE0Nh8YOAv0
ncNdoPk73ajhMQNAa6eC+EcSItTVXvwEAijkbiCQznQ0UnNPQeoDdOJ6W0gWY8IofxRAp+bWk1C1
Qov2Euor3dv5FHxcHGV04zeGtS5b+q2pbM+8WeuOb/lbkg4oaBIDFRuKOQi93+Cn76siwBmbPHZj
gGpo8IlxPSfduEEhzzL7EGTNZQj1PbNwwifuDEPqqzH2z9kw8SbGTm4mF3JoouPJLmS9pf8GJNhh
+DLPc0o8F5c5QMxr1n7lLJip+NRNQ/qG+nsOfdRvhRzRnGXZsJlq+5vl5vPJwBWwHAkADx5yjTCU
cBzM4LF0MWkxvATL4owCIt1OBryXV11Wcy8R/dt0eEet57zf4Y+L3C3qrylxKQ6mQ2dk2N5+mBOA
tSSzpj0ToaD8kJttcKzAM4jgnHX1PkZJqun0D05ATaVpHhpz3iQhnoOFX392fDSmQ27V+6okaK9b
hAcEEymW5Luun2LUPJRIEjZtDt2YfYTBHW4GldSAsz5ssU2ZSB+sgTW0H2ebjm6Qj9Jxp3U6gCkw
ZrqLuYjPPf6ca9cqbibTvvN6k5g5aDgRCVIf6fRB5BbgKE/695/n3FIult2Mb+Vx6iUuTqAlRz3b
eKOaxFl6RmHDySLyfmEZ7NjWaRiy9HrGSJvIZFRdYZ3lbqTzvVbdddAxgZ2KbBMU3nctcA5mWYQU
+IDU7Bvd3LZAV1Y17hxrdwA0E25mz3mmwPYegSmymDAF0e6hVnbnSVktfQPNDvYugbO6lQl4rhQQ
kx4pmwKj2cjQ9Y/hwev0b3oPPkBawPhm5LNCGGDnqPUPwu6IDhdYUjrTw8iNFVk/arcEyE+HMTWB
QSETflSGTHeGH7IMcvQWK4n8KpyzewobaQrSDNZhYz1YZnLl2FAmp7qmjqDkPmYiAm4EiElSRhvR
Wulm7rAABsRJ9AR8i0S6WlAaV03WNpXXEj+nGlc9u8Ao2wpoRPBoqsD4wqqh2Y4tRkRRDLZMM/uj
1IfpFJsGslAY/0PuP+gVtnWFZ847R+KHNAKKnIGK7MgdMRTndrcGKM0+6w++48it9hShV2s3jIiz
zsfSpOYrFndjPh8rfGqBCHYEW8Pka687zlWk6du0gw+ZODh84GKHKcUIjCewrguC51qbUZpLpe9q
Djx+ZukPWFEM3/2+TqF87TGde4om70MwAWu0MH6l3n086TBpsnr6nml+tJEWWgJtHvYG5Y4ywqQx
8I6dW4DJcz4lk//diQtj0zUfW1/bD5m8NezhU9TPEyiO9kZLL3QK4ZpZ/1m66U3IG5Sl4kd2V5pt
N1gwWVd1lLnHJGeQ9XoJ8rEGCkRZGmPbtJUhdbjMNva5CBG7Hx3EpiyeB3flT+033IIK4EoadKCT
2fgXA5HMNrajXWem0aWQ1k3V9x+zCYZzMvpXkaRxScuivCeO9ulY2pDXzCP6BYTDXrZq6N3WXuXt
E6P9EARNuLKm7Nkca383ataNKHvocNCzkcMbEETkZhg98xxJ0n6RsfVjJLe1IOQ8dMxX6nwj8vwe
C9sPZV0/ayB4MI0aqdd091GAkib3H+0A7gb3nPLW3brxAIgjpvXZxPoROgnmVsJCb1moop/OBbcW
UrGv++WHyNcH68DIHm2rwShOy2aQTrHq8qLaZplkwCVXwb1Z58cwGsYTq+0/bpZz7hgOrw/QAJhy
IsmjAwetlP97Q3BGnBr0e0ctwopMVqfUyaoTCcmYSml1zM2J3y0ZMBImQG01vVEiZwWDJ84fJtV0
TMVDkXX2uk8a0JfmKEHEip8bUpc/95YHHDG4qI74IJo0YWbiFl2esA4tT4vrzURuorUNvNLVeV9t
lr1lszyj7ervTsoU++3Usrdc4/Wab5czRMgoKaZMHNP625y6SLb7hyjRgyP6tGwv8H+IKcrAUjdM
bBTmPMGbJ32PJvboUbRHYaZ6b/5csvv6Euo47GAPj4xZ68y3SoT/UXVqCg/K7bK7nHzbvDu3XPHd
uZBQTtHCzHh3/u3QDxOgbin2U1VFRx7H8HGFLepTozZRFtcnAZtnXi/Htud8zMUUkIfiF3z7WXGy
AhCpV/y2y8+cj3hOMNvnSe44fCyyPNyWyzndi6pDawebtz9e9t5dsMli1itenGytshRkLv610b1e
nEy1Wc4lpFI2jQezb3kLy6WypY0tF3zdjUL3k5lV7nac5vLUaXUJ5pw9jMf5anNZqMGke+5bvKmC
PIalNQzcrW7pAYolgXjCmOsYGW1KLXZqIadffrYoqvnr1/3lu0+VT2blQPrXS6TJK3JUMDHJ8J+W
PTcRfBtqM8irTBT60ZxtsAE6oV5y22o3ql2+Rh9MXE1UvPHkp+U2Wjael/IrCHVHYSs1EXBnUWOI
wFnPAbeOVXITTYgcTsvhsqerQ7tPa329HAd9mrESldsQQtbBEtUXLfC7c5Wg+R45M2Vtc8tpChFE
8+gYp7KhKzHl9LWtw302zeO9AWoNB9t7P3H2ThN+pqg3P3kamcmaqfQOCFyzE16YbiGbDaUtHrH3
AIYAbKK0BBao1Bzv42piuOwsgi9Gy2IOC9htBftp7ZugiGwH82ky/NSt+nl6aGf3O8CO9NADhrAy
NLbG7FknJ9Wv6y43Nnhi+eu2CdKjgWH1Ksq0o48oYt26bXYeOqrDjZ7wp0mlxb52SZmg+YH5Z7nZ
KfRwEHMicaM7I45qunnuxv5Lb5YJbvKgd+OoAdeYI2cExpad3KH8wR3+aDPQH5uAdRlFtfGh0xEp
FF03bXJCrhSX38oW1WHoutFx0ib7KgBkCNOhwcamT65Nixmh0RABH2K3IhBvyno1pyw1hWp++IkW
uCjR5qa+YWhZdt9OvnvO8miQYOv19ryqdb80jY95gBVcLY/hKObSy6inzb3f7aoRpH1FS5v9RJwM
tVkOXzcsSzA7zhjnOxvzLpYz8zqfa/cY63voXYpp1IEwdbkDtT64HXWQAcuFEDWJ10s2mS5OWTOP
R6xo3x4LMSTc9BoY6uUcMjp8tSdyUeoPO7V5u8TbYdk6cNGmpNi0CZUbzF5jFP9Ru4U6WJ4EriKc
U7tvm9xP2/3gDscUK3UaVGlRhcqtQGPnHkEQrJagxuu5tweWvWXjNsGQg6KMxL4rPfoK/nbZRNn0
ZLYpbkz/PiVaapQN5nkrob6v5XtJhZfs09A+i0TnN7Rd3GpgyKHL4ydYfgcXMhZzb/VjR0UFPXXZ
NdW4REXjJ0Bh47rRgSQum6mrrJMZY6XYN7O/7pURJu5L1apxIvMEu8c8+EycMKuqTszLq9OyFwh+
4nfnEDf6a3Mwg3wDiA8GHp+sVMNvMCwfOWvO+Bsl6Tac76oiSY4Y5KCYYBI5TFem6oTNnk+57PVF
Me1zbThEQOpOtiumvdObBxau0bbh1gDLT4Kf0ife1bx0iJV6b8sbbAbAgFWJ5GF59dGd4KoJDAsa
rT6ludYe/f7rlA7daUABI4Ru7kM1QJpugoWK799Z6qrtMj6mWQSKXB2PACDndRsGOKCOVOUCsC3E
yovmicREMx797EWqzn/ZpDKwi0OnxgHqvpv2HKVTtcfUE8Yk55ZNKzG3bjy+bkO1sOXvlgc6J6Wr
ypfxI122XdZMm7hQLF/1Eq/PUhd6e8XltZYH/sdzfhszprxdYdlb/u7t3Nvh22Xe3t7bubTmZg0j
Ymatl36EbvivKy9P9oqBqcfre3/7mzj34wN2S9u3U69P0UyPqIkjoTUIqz/NU9efIJ25O9FkN2bO
/V5NXrLtGHpZ4nMrk2SuTgSv4upgEz05LSfxiv8wSIkbRpq6BzhPmNuF1amKqgTGLXkpfWkyS8td
2snbZvT86yZMzF0zp0LHvia1UtghVA+fEp/hf5g9vGfKAixxSTXTSqpxWKQwrFDL8n6WN6E3/cNg
unDSfWDgCTVgrua1J6+ECOv7UFP9wkhOfASCzfJkFXVyjG3s0tbaEKbHQs1Ak8m4NXKJko4heyWN
TJ6WazCK4wc8UAFOFVlOv4S9I7rUH0Stf1Y6/P/Ewt8lFjC/I5z/PycWrl++NU9t9uekwusf/Uwq
BM7vloFGlSm2QxWrra73M6mAfP93wg4OAhZfwYdU+uxfSQXrd6q5SS+5r3kDi4d+JhXAwPyvkgjv
9awqqUidNLUznr7kNd9pOnKr07C6jPtL2dtyhNJSh81VqQaGUI0Wy97b5n9/LlKmn8Ey3Pz1ZdBx
azvuxK6xN4ZVpLgk85dY+jF3WP6yt0kW9phPTqIgZpnfhflQnfMAEwrPHPa1D89EDg01oB8rvzKP
5Tx4256J1grZ+JdCM49cS7A+yLtTWTafihNpStxRUXXYT12nlUwCmY8lSK/cDr973EVmq5/3QyAe
Qz/+LPBvp9IQ0rhmkVaHStnW3a0jKNxuEPath6aaTmHZX+Vp/9EviUTnjXsVpA3xtiB1TgJ/S5MB
BtsYJPQCT0WDyOtKnyJ9ExUfIYQ+DUONLC0cGV7dci0m1zs5+oBzhgnP3KW/LGRgHDvCaVNnPeOX
zRDeQ0JvWDBbJpn/kVCXTpSMYG21zipbrkLf6270Cmc3mcz6yoWbD1qJJZeBmRg85NTvCKAj05EC
Z4E0ovjI6Y621v8YbJIVSGQf4CATUe6CbhPirEk8iFIhgsPCAsXID7XFAi+zSUhX1uAfxrLPNoTq
KU53NMKeQ3ldYm4Ohg0ydDJiAjY9hxQM73o/UE7Odr6bnegCZOljEMGSqly/3vYNkVP3WUa4hiDG
lldEoVGMVfltE9fKpWo3FyWJECv41KfGw+xWzs62BbTkAu6l/6WvEOjaGkGkMqpL1Oc9IMLGI+JC
SHPMtCsf3pRVZ8GK2qLvBPMmAvG0g8Swv6YBRfDhQPl07n4kWlHtmCe4K1tvGHu8AS0wUCqixRvN
i8pVaVyHjX5p89HfkIzGJlIgXCCxlGGSPYpyW+vBU+8qfwMRmztFsW4EI4OhfyfEU25S50nz4naX
64UgMxQQJczqC7aWOK1xQ66MDIvtLsc/OanEDda7LqD+FNa6QXQ9ce2beSzdExyLs2epLJy0jl0y
CJCBCEKIyn2kuFscOlPUxHv7YSfIubjUebU14ImaaBqi5vtxMjAIABNEXg5+iEOduDU2J9QiJFC8
oaW1VRG2DhRywclKySXE19BmppWRY/hCQfeatxpvjNr7ljfFt7imUspG3dnb3n0q8xdd16Z17By7
UrhbZR190uyn0mO88lqcMHpzugSDc2xhV6f9iB5T3tm9ZcJ0qjYj0+o7gzk7BeJfsTHe6sb4jYD5
l3ismwOE72ol4Ln6AlY84d6VZlkffIHZQ4d/NbHN2iEWetaCb6OBKwT9KwE4O+BHs4nalVcBy8aD
7FycPMwekLWt78sxFGcZJj/crIB/om3nIEr3AF6qbUJJmOa6EqKmCYgcJLb1aJbikaqhkOyU8xo2
eY2QQO9eFfYnZL4IuBLzNm3cuwwFwyYN4xqC7YyWpyPW7ZpM1bXk1svwY6amckXVEsCKoFs3kX0a
yXWsvRRBa1P6zqrsrlIre5RF9z3l7rI1ZZzJL2bca1gQWCDOkBnY5xqDrjn55MzoOWdJOWhaYzSM
r+Y5L3KsXU/RjG2EYyGi09NhuhCu3vNZnudI5Q7Bx6Pho2mgJ+oIakYSulAObsLDhvXgFVay9rIP
VLXBOPWEtUkCArqe/82r9eHSOIfRz/D7UzomZEn3FdOjXZSbuK3V3tbpZlxrrBuduOYq7d15G2XM
hTQn5Bab2+kOV83yJqzxlpAboddE7s30C2U0p0JYWN1r07TScVtM5QQsyhbDqvDDXevPrLNxKCmc
g9t3A0VkEF4AlnwV4bhuuyvkQSnSoo2wSSRTXEAounBubWw7DQjPCWEGViUdytvMKVgEJPcGItV6
8i2cLBuso2ftW2cji5mFgSm8DWUVETDsur5LNsIPbstwE/ZadMqruSFSi9rTs8eVoaFnj8diXvcd
AWSYeeYckxXobExk0nCnbi2YYMMlJ6eyzdJnk6BM6NinZiahY7j4PncVOceh/0yHxNm0h9FhXKoY
x5lquGEwuDSRT8wrptONbcr79BwwSHUJWEtsmuFHYprMR4vmJXZjZSxE+tGUPya4Uye8mh9TidNU
35GvNqIZZQomb6Mc15qP47Hv2ZfEEZ9Lx9hmHkppiXszqRKSY1lKtZkW+j9mWVDBD3N3yPro2EpK
TwpnVWj4qBkB6d8ud250D8SJRURhPY1xdRXbxjciNffNNF1kNHRIYabyAi5ORmRNAxNvY2kT+cms
fi9LajLTZLr1w/JDrZcaceSAe4dEtDMrwBGkFbzTyJEM4ZVkPdoSdvBDKAKZM1JrO3ooIiiwgGqR
1RpzB9NY67N9DjLuZbJ6X+SQ6XuyLU/UcBDa59qR1/3ArZh6Gju54EI6X+Y2uZuKj74ZGScGIM/G
0cTT82ibTe4PJ4cZR2kaWiqzx0W2UXbe3j2X3Ncdyh54FOltope0TjO6ZEOtXfouPuvAOVeKwHCw
sxHegbnnycQb63o6+/IechoEN+xOexF4GF4G+VrnfqLoRtUDI1jspoC0k2G81NDAApVaH1zxuaid
ZN2n5Y+gN9btoNd7yZRujZw9JoUSHfq2nTZt0Q/nKQFG05ACs5sevgQpiLWhYQ7V4kni122/dunY
gDOeE+UDnGQo2p1ka/KG15SI3KKPAykyxliRQF2G4JP3iM+Gg/THJ/wCyG5UrbfrreElOmkGyf22
zGCVzNoXM02T/Qid78xcwUU8bwsG+yDgw1h4+IElW+dZ/c3I1RTPl4dQc7OLpmO71Po31D2jO7CK
ALok/huuRv6mIJJrB+goI3ysrLHYA72S65Yfa9UTTVwhxdzoU4r9ChkK8m0xcgG/fuk6OgzLInXu
kRHY0JdNq2Iy4uvagdjc1zUwcUtL99IrqisEmyvDKCkscHUa0Ag4qLeKF2+yssuIPTR1Q/qQPJf8
kvVs4rU5FcPRmxLljhvgozeG02XwICNRm4m5rmZyG2nmdqonh/wuI6uIKGBKM3OV87rBgBsCHsj1
TtdLMu1DmW8kYPzKGXWKgizSLHUsd41rNPsetUvJCvjiaMLcVS0TBtvtrmgDzEHyY01Qk+JvEo2k
gJ69NntGjvKtbbyHMB5BJ9ojU+au+1rHs7+dOsy7mrREjsr4vnWc6YMmkhQ+ezFi2mY9BvOAlA2E
FQl9UGL9sz3i2CjxyKJTx5MwZ9NM8Z4xbEBFVJ1Lq/tuysi5CViZo8KWxO+0x6LwxZ2T4kPtHP3a
wLuibMpdFPhXZGCrDTp9ksqRwI3HL3V+7gh/KG/cuakOdqj1mk1eJ7gNwe6N8wFhSakPe6phcGEE
c71uZub00az1j9ro3FRNg0dKTKrasquDnlOjXjKu6WG1i2NljhnK5DqtXCzIK9NBmhEbrKaLfq0L
HDrjqu7WGSrxjeXG1jrFCYROOREXPcVitM/qFz3I6nObWvV52UNFe2M5OnZzWJLvKo8ak9EjEz7E
ZGKiavikTYVKNk4X2+moJfO4sZ1EHqZ06o4Dwyaq5LzcIxnSAGam16CerCM220zbPfx1WDmKg1lR
aKJFUACMbkQ0Aup3IBmX2spwcOgvDSKLcx5OyAaIoU1pHx7GjDKSQSeQ6EkLoUY9kxDAl7LHCzlI
7OwYEqH/WPjWbWrYlDGiAc3MKN6aqbedDHxlJ906d2JMr+rQvyroSDqjAqk567djjZu2MQFjstwv
MqH2WLfD8JCN1WPdzlQ5ivrBCcRm1kvvAHyv1f35dtZnwvVzUe980vXbIKgwPjNdEKp66O1AhqQA
RbQHvYBwHLKy2JV9Qk2kbnyCXtgzcyMbVQyot8vqphwuUTi069lnclqVsEgIgREfGuKfm3fn4CR/
TyJmHCGJnJPwe4bFqAsj8nZNNpyWszrRmKKiPxMq9bjkGvWcerHV23GvYpNIXVk/mCg8+gJeTllG
P1J9Zrk2a8R5l01VUI+4snqyrbX1lJDlwcHe7vKVVkOeDYJC7aKKP70eQy2IhDVv3XaqT0am1QAs
GGup+o43TezVp+WBZZPgiav1UXfo7DHuz3TkzgFeztobi4GAucqHFXiAYzmjdvsi8red0X6KVRLU
VsHEt82SqVoOJ027q22n2XVtiJctCtu1qwJkyzWWjU7HzgLE27+den2BRpky9rFGVJug43I1Uqoq
n6Je7O1kYCeHylQ+6SrdgBagODHXguC87DYBUu/IuBRVzt2wJEaDJZ+67C4JUcS+426KtZslqcXC
Q5u3sh3d/Uj8YMnKBl1ITm5JJFq9odwMI8mKX2e9Uav8bQWXZ+UpnkOs4s/LRlPfknvJaifGandm
xhjqwS4zifEF6qda9sbCmo1tomFENEYn5L0kkVVscdkTuoPrnT16nzt68K2lYpKuSkJXWNFUh8mf
11EY6AfGhfoUq5B1BoSEXLQ6pgauPjE/mQ8o99ZjVDUnWTtE/dWe3WTdwSH+2RlDc2rVZtnLG0l5
iDl+6dVT8aiUsohPiWH9bHzLXuInfO5+LKc1WMwME2I+csRcB3Nb9emXvHcQYOyVela2JcXBS6um
1gXOiOtkke/j1CD1rzKxy8ZREfglRTuABB70qCTuzqlZRUADlqHYzX5wtJ584pIi9VULMv6dQCUp
h/qEdKeDL8IumORdjVbjZ94WSMi/UrhLHndSZQxZUCCVUVHtIIKmuGrV7nK8bJbDWVOym6YMyktX
sAyHYkbrmnHMRAy/WxqOxpJhG4fF55jEF+mVt/yy2hvvO2g7p9pKMRifypi47ZLlXfK9KQmHvdu5
p7qeCdeqmG2TBHlz8O2UrsS8d+wBZ+FuIhoLqlqyDmCTcaNsmoo6olK19WXDPf1zb3Iln+XteHlY
X04GfTbg3sYa+d9/5+qZPm+XYyo6iubzu6vNrYVtrP4yipHPVtu0u9dduw5yevGOuYk6mUJuWxVN
Qj//9sy+RToxqs2ytzyxHxmHid5M60inSaBr3AqHaqHlCPgqjUidD6zmc91Jb7scNRmhtq0eKffz
WVlTamXyX+ydV5OczJqtfxETiYfbgvJd7dRqqXVDyOI9JObXnyfpvT9pK2ZiYu7PDQ1laQqSN9e7
TJjV0tghe//XO2y19temo1dH32FUmWDH0JH+5+NNs9fC3GpIrFTHdjusyIr6y7a5LSD1DX9s/vUS
TMPtk1T4Ok5ozQWYicZ9rUdir8Wdc3IBPJlmW+VDnTB4zjqu4uRPcA5uvR3XHjkzt9V2QbLrZs7B
nx/rxZZnbyNMbIOTv5E6tlVg3DZcIfTvhvpJ237NUf2If6yuaszzuo3yKo/+NkhyC2eoJIbJOuVW
FhAD1V5MhxyzRhOovhlKfu/+tpmqV2xr2yJp2reVbvPeUOPR1vuQDFmcw/9sRxP8D2/Uju//jmpd
bWsV4+csjfQETIyPpI19wvb4trB76IUNGFQ4xQszvAXsT40vXEAJGWRqFYZRHYBpD0GhKDFbkyJT
a9vmHHfMQMs0Gy9D8TWZdHmWVjdetoXJXZ+xSW1POqxw0i//OgnVJszP9rKdkzb420GfrMc/zu9t
Fe0BMqIJVue22ZhJfix0/frH67YzWwz6vW5r5uGPk397ze/vaPVGBFXZJMH2GER0rqdqpoJNLVxM
th3c3kKUlLNClnHJTBTTGmZbgytTd79UXeSJWvtrc3vCRFv1Lq35/x2Z/60jg54f7cX/3JG5pT2N
ki79D5nH+5v+1ZHx/P8ScCXwtiGJzMA24F/tGDo1LpIepBwqD+XfjRjxXw5uM47Aag/joE348W91
h0OPBmNhlJy68JQV2f+lMYMR+F92YrhDAkfguYc5uIm7lfhLWNSBq7ZjG0MQHMbAs+InaNTDMd+I
TokxXJa8gAKTR0S9srUtnETfd0IAvilmmNR/bL3vbeHVS08mr+pSC0XOQDB/n8NpiKyEcPqhcE4Z
mS+DgIDtx1V3p682QR7lTwcfGyQP3U20/S6VPv46pa+4Acwc0zK7i+Y4jGckBbg7PUQ0LLki4hbP
nWRXdROBUv6YcftRRKVx/SAXHXLaul7HEYKDkzv+mfrDhmlT4rdVh21PsxJNIoibX5BcYMz5Q57v
4X9dWlzJPgnij1tyyJF83NU5b66ib32Dq0pcR3crdhwmk26INz59jhaOT5qbgeEtZKbrBpj2OE+0
hMEnoqiRuBfST6LFYJ6SswQBBJ9MwYHb6WBoUJsUFTnto+FQ+Piuyng+6kb0MMcJ2WE5FG6mytxD
xU/TePF7nXB3bKL2vbbk5Gok3c5QQMLqYdQKFB7vi6xEMyg/NqIkCCGyu71nLIexvjYm0owszn5x
+3vOW8M4D3kcptIiq910H5m8PoJtnwc9m0PhNJRgbR1YbX/VDZpUHkYJYJ8PccH4tMdf2AjLpb62
VdqEjkLFpsghodWII/BP95HKhWKEMnHn5/1DB7gSproKGMrZY3fleORR/rJW2UgrZKKzHWeXsn7O
9HH92huHuZ1+IkWIzvi31ODUEEmXjvT2Qtj7oi4+2BNAjgfbC7K5Fbb0yHZ+nIhd7tfzfnUjsJAO
2LMcOnitKHHPiVbQmH9avCo54W6IZNO1Xnx8cC4RdiWWZLbZ4UTLobm6ba1fY9v8if0vXr3RQESP
zs+r2dpjKtlNG0XxQlSF4L/rCkyvXdStwKWuhJQlyRu3IHPHDXqENa4WJLBLus87/Wkl2SOoMyN5
8TSccpAfBEZLjE9bCHIQh0F7EAYHE93y2RbyDY+/JcQC3gsKZAEVIO1+InR46mVIvlIFx7eoj7Kd
E+q96kdaPC0J3a84F8vDOsGaTjT7o4SFHU6GjUEbEpXaFDGSnOFMMEUAy7d7xv+W+HFY28nAdeZ1
E0ccPOa5ofMwetaPgnr2C+Z1fWtfyYu6WAsxorrMSSFdjZ1LUPhavenVSB5xmlqnJI3WQ18/x82S
HmqrP/kmKphWw4Yb/dvOIMkyS1Iae0luHksC4r2JXy+B9T0ISVBLUkc49BgHPRmvMo1IFS6a+5qo
cch20J2XHkyjhhp0HNf40ZydAwq9g2ONa1BKLL+HyuIKN6BvDWV2alxjDtp6OSSg+/vKySsapzF9
qRKQ3FoDw/TPdpHkN0NPH4y5IVQmSFNzui+Xj0OvrUe7oSuleaAJWvzB5OU3ZFT3JOW9udI79xNo
tq5hL1daj4QbjMh3fHltDPub8LUwXevm6PT8xndpg3ohZX1Hzp5/jtOP6dSPSDM6ePFl/xTpYwj+
G1ANTnRTahLTK1kFBW5IOMXlnBv24yLX9QFY9bMmk0+ZlUe73qqX/dq3RDZE3qHmMxq7/tZlDjpq
h1Zn4e0NOmf7uMIdUPPFV8LsAAOCqMSB0YomRD+QNhJYJaPf/IjyJbo3mEDtJpkgl83BfzuYkrSG
iUIyhIaRy4Iuo2UmuOuxZR6rNrAsLQuHBuPgwp1uoPYne81INimw30OOZaJpOtYOWen52GOMqYFU
+f7PtLU+j23WnaEfAjIbzYO+0OhJ5rUNE0M0R5P+9s5CjFcxtIVLCiEvG7XDsixfF2sxA7dZyVJ3
+5Moa7kXaXKDYH2dZGxyJ0JCmI5G0FbTcPDykvmuPPVEVzx2Bl3c6JS5oj7ikIKga4kPRhMv9y24
6vrqzqSs4/MITZ1ogGmRQW1wi9Cj8S6Z2sfWjdsTNso/Wpl+z5hvXSOZjLtaq+QhWT65Q072+8I0
zPZmVhCRWPb6tUs7rpdOTSV1x4ctLaRSSNs7gjWmUy6mX8tc13s9t25T7y+HdBBhkc1tIKuVhI65
a8/cWp6E9aGta/uHO706afGZ7Lr8A5J18sBt7prWFKM4FtPPwS/lU5XJ58h2sH7y52VXmf61X0nP
snTxJUWt5OW3rMKwET+beaBFTM8oHCMdaCQOBsLwaDfFfogVJiI9dDVQe+X30v4UI0D7IJLqVPc9
o0p5v6CgO4oVjHb2xavZP41mVwDGoiOho9js5xhDev+bTsq3jstCEHuTPC6pidyjzCnAEfGlOJgO
DW0Nlxktdnk9l1+r01Rqv9B8WwE2DAc+6RQdhGzyoIhqc58480dSJT+nFk71Do0xfbLhm2bjl5pE
rz1ZM28DiZnKfAXQX3enYCiyA4YCB9ecKy5+h36CjpWZnmAksKT9EPh6+tl0jexqOxpQwZDvCUzt
911mriEBjRK9U9vipwfVaoqj9EaCNGb2TMtogT/W+lSe44qf1W2NYKwcJPOZm4dOY5Aa3suLba3w
FsDJ6dfbzrGk2CjanDtFL6Ij99oHeiYXr6Hlr0jlF2EUZw3aRTjHfkN8d4d6C48G3BQqNVdzDm4t
XkchP5up4BbSV3uUioSz5+QC1bn5PcEXyensew2yJirc/Fg1ehEAeQ5BU7lnd9SeHU8+TpxGdIav
ouu5jNNe++5j+m9N2osvsofYlPFt7Yd7OqPFsA4wOSEuJ1D6uWjWz3nDxWsZEu9BmIQg/v1n7jow
MJaO1HiwFoKsBKYTYtV2A6IvbBi6HcMmtlS0dnscuCK3Z6KKbnMncDmqhmI6CBzhD9KBbzz3XyL8
6YMOmt2ls/Wf6UCdEWH0l2ltBgIfH1om1jSZPXG243LdE86F95JyL1LmoY+6wt80u/g462VzWF2k
KC5I/H03VQB4yDgC113zu5yJcIjkAKXgZ003P7OXRL/7K2O1rsWvvU0r10XqFrvmcZQUkR2hro0r
kn1e2tmFy6vYpWLCTaZez8C2UWBzt6btVTKCeeadhSICmxeybrmQtGBMcyrSycif6sa42Hm1I9AB
4K/UD0R+xdShjnPEJ2vsdfvUS1M/Mbu4z/zUuIo5Qo1qWz86mCwnpydnx6ZiGe0Xzk8DfYugJwFu
E1p1CVW5JKN8GvUzN2/ODNXtMuJhj6dlRWl2MqVIrr4JclWOLQWMZvyMcxPBte58sQarxRwBg4Qq
n84tZjdxRbRnNlnLocmxqLLqJJy12N4DXvW47q77pe53RLAxdBYuPHHRP5iN9WU2OFdSq7tiJpGF
ZW5/qTz6xYvby5dBJCI0Rm6P22YrKzpoGVfj0AruIL7/mI0Up8gRSK9okxClCCSiov4gOqs6lG66
3gEFMn4XPvnvViOPrtPFjIL1c2vau8HIi0MuZfuK0f1ldhp7b7cDCQxWn2FiWt2ygYLdthM02m3Y
tk+aoNtUVG5ygONh7lKmKTj6ZVdEEY86c4wg0jrEGfzkZcbIXRLByElYv8q2dG5rlD6Y5fqp0RC8
17pmXfUpjI2wVRaq3kR/ynVsDV4Fdvc4LqKAibK71ci/zdkaBQVQ0A7ZSIkxmnG1oFndUYg8+Ins
97pfOghNl8AkqdsDur05qbE+9O1djLPePu9N+l+0mRB/H5hz9J/WYqaqLjHY8snX60T9ocawb68n
5oDncHUd9Nq5m/J13vc5qZguH46IGqOpZ5TBb1h6nI3EfVvqOgkE3nIQAmwCA/ALzSaG0Vn3g9jP
zAOJWeFqpgl7euvIVL8XUBoKby2RPKycZn2/X+MvSbMsl24IsogZDBOHzx0A5rE3uK0agzwyNH5P
u9J6KvTy2pU+btRrfTaHmb5aA82ILMoTRm+9Gx3REny3cdy5YQqDFDChA7VY0QcMpn8UPr1LeHRD
mGrPMu6G1wTg8JgmP3ptFoex7eY7dLbXQjOuxnJZkTTThXzz7VI+MJURq5/eXHC4Gm+VHbUr/K1O
guysnyW/2tclM3cwi6tf8R5e2o3ffAnoy45Hv10fmsHlmk48XK2RSx9wnkzD1T+M055TyT67Al1N
0RnxuXPSU+ON8Z4fnES02PtuOBpllmaQWEhrddfK/mPc9NnJbqCpc5EmVecTp8J5tPrPboLMO4bk
lgEIn1o0+rWlLwhw+2dNZIQWzr71tczsfZ3BGsq06oeRpYEjaXd2TdtS4VYBPw5XMnPgfTzl9/My
38XEBnaDUbwMTsoAbfP/N7oGWkoua6AZ0bnQTHvfVYJameMSGFzdtNbIS14LvT7mbmCLpX9AL/Vh
TBNukcSWHoWQd1E+mzjAcltd6uFhntY3symRThjjnbTQ66bGQD3bW0FBXAGFVV8FBKRyOerwc6Dq
7BKYOQYN/aASxWvpdtbBYXI/W4Zz6Gz6hZUrz7NsnENq2fNxLGM6wA5uOGaaA7lP01krDCScOi6W
XsF1Wv7K8vaQdFl606V8MJhsU2Xm2m5EAneWkXzxc925dtawkvTMPX42sR6nLrirjIlijBybwDQj
SsuasOCm/9k4mrOvE/SrhfshHTnYmYklN3i0CJcGBMAnveDWZkkwT91r58bp3mccOMyWYx50IfWb
1+26QYhAquSGgbi1uXAtyBVil/bpp85Rwl3NQi4rjA/JAKu0l+5l0dwJUTGZRplGieVq/S5m3/jZ
5M8+1T/2c2yd3RjZb3wVESk8Q8MUhqhJmhhJWEgGk8Yf7eNo5M8WbnyGtbSHKe3Jd9VSLJKiBebI
XNVXkdN3WEZU8zkAbVrrbaDlC3e+wdg5dvXRqNOfq8HHlSYGRCNxosVcfKPy/YpTbwbiMNzFE+d2
VXO1iRIlstU11j02hLqKQcSYwdlVFG+tO3I5uPwLVRxBrWvFJ1rrMmliivulCey2e9C8l3TCfSmL
4I7SWnissAS4tEouwjiFb9S2TdahednWtgUsHRx6x4vn9Li30WakMRL6quG+LVq7hV6jFtsmgzdM
CwPSWlUWxqVRC9r90CCGLrknoCI7GlaC2rLwH50oj87bt/VqF7ZFY7Y9/bTg906IQRBbiXp+P7vR
ynMstrX/bhMdEOoQVCAbI0CUtrj07tdaVPp529geng0orbnsfopOr0JKEKbey0rhpHZ2WzNl+lBQ
5h+QEtMW2x7TUqSMWRqfC3XQSjJH3w+SmaHq1Q09h4eUeRdnGCW1iOnSC08ehwHJsTsYFkwVMZzG
Dl6p6kTVarGt+eBz72sdP9P2ioECwNgbiBZCZ0LuQjWLJk4JBsweCZoU9YTpk1SeiEroYqr3zXPP
BJSfyVKtSlSa5Fb+Rzt9HnKfnJF/HpTcUThL9HrHXPfxdw99W8PtDdm9Wmx99Ypq/YSdS7C11AdH
ny7botBkh0QvfZkdBbe5+nOsdIhbV1XSMkDZJOHaKRXF74WumiJbk5WI8Cn0BOyxqXbSs+63sJ20
vHnvtG6KYJcanRMa/obV0WhFpVEFFF7j+6aWC3R8SvFnKYQwKzELyLkSz7rzNsbxdBE6Pc42Se9m
s54uUi22x706hziQk620q3ENxTOwUhWw0qb4ShjSFv7I+ZzDp1jLNz27TarVkc920Z+g1owXzfUI
rJho2P8WFm9rhZJ65M4yI5arnraH+P4MxgAkCUUxiP/p8mJ/nIDiwTVZFr05xrV7Me28CbImIbx1
a8n8s6jUl8ISIvZ1e+bRVEyFrT++NYu39vi4YHsM/kdvp9OwJKgKF1/qrn6p6a/uM8uHKzGnYQwN
elB8aFMxo2mvw6yNob0kw6uv2NOp4lEnEKqlYlbj0QIuorSUinWNivU8QcOOoGPTCYOXHS2w7XOM
QGzF2p4Uf1va0ZvnYoacQHQS0j6MUL1bKN+L4n5jIaalWXKsWwh2i5yZSrfDLRksAUfZ+ZFpH+Ah
tftZcdZow78ukMzNDLb5qHjnvmKglwsWUzDSydLYY/Xj7zKjuC80LPXgbovTpJjsFZOGU6bY7Y53
wVgi29eK9q7475CtfMWHHxQzvi9jyZBafKgbz4TOP/yipBvPo01VquWvqWLYO4prL46yWOwQUSDU
VgWX0xkgXA1+Pn3N8SGr+VjismpQyvpmKj5/2U75gcwKZ1fA9RV0umaougMiAGRAzCeULiBDIGAp
pQAOLi5XVRWYSkUglZ4Auypy0l770l1Du3OwUyiYcBlesxudHMkFsoRe6RM8pVTIlWbBrbpzjojB
R8wglaqhVfoGi/9sVyjNQ4/4oUcE0SqaolJF4Jj9qTarF22s16OHb3UHVnbUtcjeWXIXrTbaijeJ
PQupGO6hgKPTfUqVDgPsHmwDaYaLRAMOUb5zHUzK62rG3mB6zZSeAyRr5yDwyJXSw1eajxbxxxzb
bthX2QFJTRa0Pgx7Vx8/S9uj3GsBoAbnKw2b4ht84LfKnQU2LMm3YXURJqwaPPuJH0OLcX7Rpuob
B5w2a7b3CvcA4QTRnlljbWj8kCWe/hM5x9i+xHH0uCLaDecR3JOs9iN5kkGhPDxmZ06PnRtR6RN1
Y9HeoJKpkalHDhSlUyRmJ7QlnjRm7eZH35qQt8Zdcizm+KeZOzaMknpHb0Gha/JpbbX1pBt5sLYj
Mzv4SPgOF3eLlbWh2fsfmSHMuwWGK1o24Jb+C1jBl2nOkGvYyoAehJFWCLcSkhEeFzzVQDl6cTKh
MxtL8lF2lYEmrwOoAl/FDCy5lvpj97wa/OOk0t4owd9W0xsOaCp1JqQSILQNHZILb6aZZ3sb3nPQ
3bi0OLts6z5bylElLLxZZVqeqvGZuAOkNOb8KvTSOsRSGS6PRajZAldkl9OszxKQi4zCB35pklRv
MT8M83A7rOPEOmSDALZhxtjjkNVV0ImrZS0g8qgmVBm9rAt7GtlefdBdQsp0O7lxce1UK4MkFEJy
vaUIZOmeTdwyD0UKYdwtx+zZemzKtAhNN4aXxOEGizEvovW+xl4t7pTCk+m5/dDgI7yzM7yxRqC+
xdHia5t9WSxPu0SNDRkU2/4Ye+E0KfQnuASfnSz/ArBdIXes4bk35wZnoytjK877w5Eibp90g7OH
kgipyWn0MGlmFDV4SNsDCTxEEL4kNFaYmvzQNP5GiakcmDQbBnUbYhLtHLxC+25b8J1dKX51MN6m
ddZfYamth8Tw85Da6MVRiTfkRYEURPm4dzGxJD5tRn0vwZ99JXQawJJ9gG5Me8vmAQudolouTeJ8
xALFeBR4De37mjMvalr7XNd9jA+jAw+l/ljNRZi7wwCV2iwPsdeeWhsvNjI8ZZjifDyuDOxGEWck
q3p7M+Z2mk6M4GMiD96w3Bmmfc+AZeyylMmNgbBiR7ixw+TyPilebZnaOIK2r8aaRRfNlIfWjwfw
2XR9naRX475jgKyt9rkznHscboBojQMuI8up0NM7K/Vf8ybtApxSjKMO1Rc8BDLwkt5kDhe4o/y0
CoxDk+VbrPUrkosZ/ax0Xig8P4nE1ICxZtIAuf/XSUcqAMoJpN23NEWDL/xPMNSywB7wnOMlr4R0
gia7F+RBTEYaXz+6i/thsvS9MtmwjMXcZfRjmPDZDVPl+mtdyE8tnYOdnqCpd+XXtJ6wEOv0535G
CDIYGi4kUReUdTzdkZz10JfFT8BASzrBRiSQliKIROC4fR2l541XsD2xLTZeQamIdllcvIJrZodk
pUrZFm1LcToy6HolZEd7qeITwqH7aekh2nTP2JtNx9gOuna6FLIbj04NeWNbRIJyZVsjAxhCYKKn
aC0iPWzmvYefTdoYtFZGTV6XyIqPpF8GHt4/I16b+xRMkjYdIm/an+0uouUXEzp9ca1+PhVRfisL
bjwQzx4SCNVHP9M9XL6mbka6ap1zAUMQCv58wcUNN3aA2/AvZg/udjsj62ss5Khr25UE+3LqmNR7
Ty3w/X7F52tK8+cpGpyDgDUOocansCZnc7BTfDFGkMISnyafVhYsWwohp29jbqr2tK80QrINIZr9
Ioryaq5ecV31sbxa8QQiwvQqXtIGva0z+JAKazsgOo9rD3H+3lJ8lY08sq1tiwknANB09UyFkOhS
H2Qi8itBWgVGtqZOf1j/uQn4Fxy7AkI+G2ZW6bgHLfsRK6LVoBFbtnGntk2mengDa8OpWyAYb7+R
G6X/+rVcqfQ8WXfXzm4beoavYZ6d4YnvYiiCcCUPfCZ/Qaq+yporsHOUbCuHg0SMJ1GmWP9ZUL2y
yN6XC2Xg74VZQaXsDUUp3Fa3Z4hzOETkTRKtnJTXZIjRu1TpfZU0b5snwiKgHAd52t20ililPx4b
nP4m9TXjQmXm56xDfJgNSUMV6symEt/W6EcPaMdeJ2Vjw8hpXkoZcyVgYqP4DJuyeltsQut1VU4m
STSEvlmCzSiW5l+CbjubkVlNdQO7vk+vhtSOWQVOnWaduYOUtF60/lhFfXxJ/Q4sz5zdwGiwAwHW
o6y3BoKpDLfjHFOl/rZw09E/GDF5BWpaN6Tez3oBJeW2flbUIXxALmVPCVelnDu1KsOVmIppywxs
oDgdNOwwK5iVY83YuGQfOKjw3h0PNtsDtcBVuzjpWE/MGz+R41ru11T7ZSn6pZZB0NwW/j9rZos9
i+lyjtpDghlUOt7nJnHe72yRsd0XudOcwiVZXYGERBinAS68VHPEUs0WlfdpsMTguNsPESvy8Lvp
ACICh4wFcPaEIo0mPiV5U8/cUbvKvramfh1oAQFQlrN23BhvcbaCp/oNSQCK+IgBuzyOi3Xa6HFl
Ez1Hvl8dtu8h0w3a3Tsnru8j6xCZ09PgrbRz3JFaPaoBfq2BnZXWyTNG0i24ehvNRu+b15835tpm
yCBgpAfkNK+IPuCDbhYOBIziBaU2ER4MR9MfzkiPmNbxUBiZQkBdtBgoTTUX9JM25c6Be6jsVzpD
CY0nDza3ZY7fHGN5ztasP2wMvI1ZWCAsYlRSU9M5lmCeXcqxkDXqTFQL5wZYYaPgzJsdxba6eVJ0
PRZJdA/CbdeT9vPiFN1529Ma10680Izh5vb8hO+svo3gh1EXzVk8XvmSGgu4c+Kcto/8w/di2xY5
ZHX13bSqYB1vzMFe0UR/b0tp9gFO+0/amH9JYvPoTIl37OWiaLDq7OIMwYclWbVTNKvBRT3WWU67
c+lChNt/bLkj5gfbcci0/vNq6Uhi55mMDw5HcldBxrm4BSTaocfsacrN92tz20W5tERaLsraWk3L
O2I7kcp+LBQ80rdLfHQUlKK2UDb8kHMp95tzQ0T7MLCSCMf/zZdJ7dZ20Wyb22JVT0yK7S2RoDAf
4SXzorUH0zTu/N6+J6oDdgm/brb5NtlQQhvzkKdMAiX6NGxG8N4xueRLbH1A0D9zB9OQNsKMhhn5
RDhS0TYfzNEzT34+3uuVrjw/CC5gThPOYC3Iv7ubTMUjFQRgJCOXUQxF2MnCoNsaI6BygK9bHWHH
pF1wRAe9buT3BlwTSmj57DXG52xw3pzCu28b3SdzLcest6ksjrZ9V2QrcVFZxu1cDBe7qa+927zZ
o0m/wxbPmhJrlWgzgwXLy11ffol9Yw1GaZT7okmDCkIwHHSBpsnLj21qfRyXq9lGtxrzW1QxuNcb
4302FV/qvmCwtW6E95L/ktffgeP7ZwlWKYuZnnWyPBeROA3UYxirDgFV4dlttSF0PUHWT+HcgOkf
vSwiQO9Jd6N5jxwTCyQnfZgJNqKcGKo96ty9aTAxpkilUBmmc9PV37ki112kUZQZaeRxZ+5n5hBG
F3g99Ae6BdV1aW0c7MyKuL52/FaLR9uNrO+4MWLNtagWT02Nig4i9CbxGlvagw9wsccSLz870/BL
x/YeE0/5NLe9GfS15h+2ixHQeTxlGSGzVUe2tOO9G8H4OL2uwTagoAXAWmA5Q0NgXFsG/UEvVu3g
J5WPZT8JXhuB8f9zPf83rqcpTJiY/zPX8/6n/PrjP7033t/yL6anrmOwYZoODE0L+3nxh6G3rtiX
/+Z4GhA5yVNRISeeEJhx/GO2Ydo8BUmD53Gy92zM4P8v5htkD/2ng7dwCMIC0CD0A+G5gfcHz/9h
Hg9aNUviBMwb7TTU0J29RyaY4XCFFzbenJj7A04EWSl2TYJFBU3wIU/sO0p1d7ca3ceoxt1A2jHy
OC2iTW10ezoUjdbViHkZr4eOgrY2un6n6fNXnZkYzZh+P9LNDiYLv1tB/SwBG4pRr4Aa3Y9dGS17
P6PY9/XqMepr+6h7l47QjptUBUkN6rKSWRdUa5pZO7FeejPxTl02MALOLfJv68UzYx35K1iu3uG6
LyaJvBGTUTFo4qLDhzogXetfh7h7sc3xtYNi8cmEWWpW8z1mZf3Zx30rNOU0BwILgAuBbQ+JiwHv
YkNmsWP9u6v58T6C/cko4erXyLAw/xvLR80DZdeTKfSN0buODp10kRVPmoWnUV52gCtEXSjTD329
+nZxqnGifGOWi0R3ua34PoYTXraUXdPFSwzan50qtsT6lE9vNuU1JBWnR7rG/Hla9Wc/Jmdve4cT
D/EO9xj4ax6SB3QDfugkyhm0Bx4bZqcA9JcSOdujvabNcSCAbk/jaUqPOu2CA7FFHOzm1zjql64W
0ARRZiuv8cNqVtHBt344iDGDHiu3IjGd65T70X2K3SqcrqW3HyYxlPsqf8Abbty11TIjip1+uf30
Nttle9JI5ImzFGpfxXA+zm6IDhdJWVZA9aoKYnApsuxcoKtGjAkRI1/hT0jkywY9QcRCARQeF/Tg
UPU5hnyevMixzI4p9KudCXUgzFaTG6ymPzbdlN/MpQNL6/ybUyz4bbu5uS9iSlEpL9FjnGnpraBx
EqpjU6+Z9qKskgrl9lpDDQHl5DrwlhEsu0Ku7xpF8Ugj6hrZ9XDnfoA/E5/I18SbYvxFzlh0o/3w
rULIeOyBHQ9GhskDPlJ0HRrxKbZ66JcwGjk80XUVfk0phAuHhjm2pOy5N6lGpjLuriaKunqdzE95
4x3S2D2lnZ1fkYSAKfnmFb+nMqgiaw11ixAhK40/+s4kAx+y6L0/iCaMSgGFau6PSc+9NcKU9dbx
KxKm5x+TlJsV3nMY/bWERUAP4q5jYyLfd94je33yHPwn4qmw94sEnSry6hPThP7O474V9OaLWSTj
WztuuRcfMdSQYS2ViX869+E6X2c5xddO15rzknSIKLlLMoGcVphpKUVn3GlfNZNm69RPYSH8ft/o
jCFeJE+6pp1zyxT3XYpxQrRqCNrT8pOhlM+lAfJCoa4Kb8C6Alzq3iu9u8QyypMarqAblib2uyhu
30Sh3wbhjT/bsanvXAEjG43MAbMAe5foUXLtBcdgMZI6FNpQ31LNE8ckqt8Mu4nQR6YzJiwATnaf
t5fIQ6rKFMgKV20uHiL4yicH/7pz2ljFzSwwBBkrWAFxB/HWHjS5t/veCBNq7X3rJEYYdeReanIG
MYexc+wkESdZqRy/ouiVflr2MpZ1ULeeg7E6ciiC4rxLLZDHkE/0yP85LCZHwqC9lUpjxci6vEvw
aXhfFFl2q+zo3LsWlxs/ueboPVPKYaCsmGn9VvaHnEC5sMzwY2gWeR2x0LXtAYc+4XxBb24dvRiS
RYN4hvZCF2g69FRdmWhui81Ok4BqaPK/t7e1ynSgPdF6RQS1Pb9Za27b2/O/N99fuT3obo6C21N/
rG5PzXhPkG+gP24fsb1ke/yvT8QuE7Vjbnz0vhrKsXHU1bx6XZm0Jspq7X1VU7aO2/a2tr1oW/x+
T+5yRmA/ywu9Xhn0/X7q93t+P7a9e3sCKzW4GXRUgoVpxEqa9j9f+/ceaNt+bS94/7rtU/5Yfd/b
7VveV00/u3K5I3ZU/8zfH71tb5/x9zf9sf3X/7m9Z+6IgJ/drmPi8O/P/f26vpMf6EtVhz+O4/a2
939we+Hvr/59TP5++fbCP/677T3/7Z69v/OPj98+FChiYHL3zx42jTRCuy8gohoaR3r7/G3BjK9H
OvfXkf9rRxvfOjeF3WF2PL/FtjTe3/D+qtlCqRVJmPUmfEw6fitfEtm3rK50MiZiiyQcRBzt3DyV
eEfQSEc9mjUF6pW5UhDJ9ujvpwb0ZQRMaZe/Ht82bfXm7RN+P/v+KT2zZuCW35+IKc8uawC75hZN
/4Q9uULdUumB8m2rWosm+317SUFykyr1wj8erKJcnvP60/tLtie290X/j73z2K7c2LLtF+EOBDxe
7x1vaJLedDCYqSS89/j6mhGURN6USlW3Xx0MHIfjYCL2XmuuaBa7SR+vgzT2OQ/IOh6gKyIhKWdz
6o/I3/T8cy2ZpZgfsbrJtUaaNcnKpECHVHZj5Ke0XK5iP5iolWHbVYdopU4FlXFldBSdMOWfMclw
uUr5zxgDF5Bo/XXbDj/d9idnctQfxfyaaRVuHAh0xWmRi1n6GNXCkZXJv7v5+Tz1Mv4N+kRo4alT
9UgGqvPUtu7RqgqUl9P3IvKbXdNQwV75C4o1yxxfgty5K6khg7gCylHJmpwiEX8iiuupW1sOeYbz
uDcZ4pw8WSpAs+/QS0/adTD1PY50CjVq0cq1j/57TjXwYJVkn//ZeNflmrpZdQvQfK88apMTndVi
xDlE+ZareTkIDR1c4xXnNnMIWZZ/qfKrqwWGmJUxBu5hkPXI6c9FT8mtElSJq7Ii0tAPzHjvTM43
ujLxeSZomDAqxOJT5W2cLNAOGa0GzV6Ko6VKUYWGgq93ynQzLAw2OziSaEEFxRG3NU9aqAFOHxMd
+xUe8aQxckbQCNKcoX4RlXPZMCLhciaLWNNtLpApRFWUGVszxWbh1F0AbsIJjrq5taUaRclpQEK5
1khZgiB1kGOcyRWtWq2NDm4rUCgHhQag/BqtMqHDx/lTn6KUPUqp4jsYK5kTXA4VEE71H7Bn192B
wjaMmgxohhI+uLJMOnYe6dPZrfJ/67IK4ypTeJCZB9QqI64n6p6zrHh+IWar29lSMDRgmKcM3oZs
bNiwJ/IDjvVF2kFQxUtXrZ9PwAX/XIRz5KHMzGluaIXYfQGd2zM2eARF83BIEARYsm78uQOqtV/u
mzsaltFEJ9WTZ0PfLZF+hTtSF9ividihziS/0pfbihbO/IxmJXU/asXS9/7xdZRpTy7UV/YrgPl0
HpBly31KfT21w+WK5PrxP8hHgLVbEQUEhUZQX1itfS7UfV0KTAZp87NyuX8wE+Qx/QGN96Q3Wd2J
fgYkW9fWG3XUqV1IrX0u1G+gbnI1YbiaWCh/udgryoES5ajF502kIi/4HJBpzfq3Lh7tZa1g4R+r
JoSY1eDZ1voTcpCovVouDCnF+bwJvWZHgBRFVkkzUICDz8WsRQx3JPkgNLx6z25x8kaTjkU6Gj87
fW62haxrq0UUtRgdAv6vtq6Dg2UV+7CF6oQGA38ezlz1+33iJ9R9nze7rKDD0QgJ4nL2PVamIS04
gBfqaTMYnzMcAGM1VUm1SUaDrk5ow/WfueapL2RxSNulIHVFH1qM/0wCVyI0so2BhYojiwaXodHh
tqA76ca1F7jWxkDYCtgVjRaN7X6TRjpdITO5COPkfhy7eBuSvLoVDSIw9WH71KPHEsgTumc4GLcx
lH8cBZq+GYoBSQU+gc1Yh+G5dynNhQiv1N4BmizdwYa/V4y6j39alsI/dwYXAsLJuism9ClNAJpy
knMjK3ubBHo+X1b3XbnQmAxqdZeuVU9KdadCf4xPpFMWIbFUDkPrQ6xHNLr6x77yNerUGdG7mUki
yxA1FEGFfYGNfdovBEicO6vo925b3RDX0pAti46XwaFGfrZVErPT95sG0DnGL5o7g1sWW/wz6SFC
my6qlmRzA+tWAZ5PdZc6S1JOAokfUbdFUCJ2gB648WGNSBYIOefCI5bJYxity1G3ImrLYO8tDq9H
oq+kEuMqyy0qza1P1ZIAI69p7kdnbzLtJSZdwU1K7s7SwCNlkJMUNCeTNL+LvECtKl0i+QTHresY
6TglQQhIEBWbHH0hJXEh2VqduKiErqMAk/epR5ckwmHbdvdRz7lmWcKHgLgwRBEhpV3r+2Jp88lo
Q3HGgufGsteAL+AU18ODrbUGAtSCrJysS9CKLr9jynFGtTDGjIvSL68b6gJbfaF/qr1HLRuN6uFZ
tOG89UbY/OhEd4Pn4HVHSRfKM6VaFJpGUwbEhNVyLHrNsF5a/Q7sTnxovkAvFP5CgRkCX9BHtnrn
6A7XrjcBxY6QpBWcULZFg9nz4wkcvcfUeXNpPe+6BCLhQLGYWA5PIgTHj+8WVWg59Wn0Vopv3jqc
eYecjthAkWWT9Zxm5uWpnJvHUOsWJtuoR2lY8PM46WMXEeoxp+ilTTeeMRoU3oYUm7WHeudj98hn
mcNgxehjF630P2DoCpausOjeJyz9k6CutfM51/SIpjOsXEVOV2ufi19B6+q22kAaF9EefNtZPfnL
89Sqbjjplhied0e9r7ovT8ZjXOBILuwfqZ732zJDGDKWXbhBNqyRz57cFXm6XPqLSG9x/CyHZLxN
Gh8QpIHap3FlCU2bd2imkSjrEzoA/3s45o9LNRvbJRu9DeEDsNYXxIzLUjv4uKunsC/2uSe2lCys
bRNhZgZKb6xoacFub6YzdJjmRzABmBwr/7XMKc2XMzWlYKjdtdWigqKQ2mw1PZ1O47BoSIyiHyLZ
T55pvbamp+O/HoNrl6SDy0BoCADSeH5zm/himUrnwaD2daDE1O/EYA+vhL6qx0czQ14uxuwEDCq4
q0X/4EzL9GZFLZqcPHCv0DG2V0WLQ0WWXN6Add4WRqBfhMTNrcgwwMOyjIBH5YMtyrCpT99axHy7
fsHrlIRu8dBEy5XaKr8au3psE6SAaOPapi6MOYS36zztJUqs/G6sGqxDVpDSLcdGpQNI/1bq9DMm
f3mpBVa6orD7Q42L6XGsoqP6EnM3auuyjc2Lqq3FN2Y/ktUrzzQOyTntXKAC0pvgxl1iQS5ENFNd
49Mu1BQW30mfQcYve3fqxF5kffRsBxQc5afq52jaRIljnEcXcqqNrvbj41ohqpi4i81vQziLi8Kc
cR3LTRKpCDTfNh5n+uyHci6xP7Xd+JKDvVObjEovAbFkmqfWdtM7YLqv6n49izHehMF0bcy5ebk4
3YicgM8govLKy/T6gcpgeWynJt8JzQnfbPwD8g+2anYnhDXOcSCa/T5Ol1u1wbGycTZg9ruK5gqV
T+lFH3+gTXSQoYPJxfiRbdu+T0+CJv7HH6i3Zz8yxtfFQbGWGqjZDd21HxYju1BbXSIXq5ncxfrA
Ca7Vbqe+uFXrP6hGG7eWPsfnyINRqD5+IRheGniJ4tJZi1wHN1VX1hHur3+ThBRYSSsvfhS9dbKS
yHiavKXeMVEOT2HSTDfhhHFaPQN+1hH3YvKsxVayI7aEKBtOSDetZhMtjk32RzxZ+8CO52cyx/xt
ZEJmw0hAma50MGmzo6ntQJDFp5BFL4y2jC1h0N6JWNn229x5lDblduy43CajNrxkNpUwzbVzxg9F
9K1Bpga/h2eEebkJ9SF4aX0X52+Vj2e09+KaMnG+Vu+Cw4+219y9hjNJtsituNB7eX0NEqL52Ibj
Lkzbbe91qV1/M1UiuShK6tBZRJSiehcUbSss0e2b1+IRTjKru8hBN1/ZOHg/3mXiHOAn3ltWetOm
AMFwAS2hunLbhsw9+UH9ASudmV2oJ+hV325cEmAvu8710aL2CG/ks1ycMcnsfh96h2xIx20vU69b
2AXJahtBvfzIfv9ApUBAaY3mJTbK8pJA0WqTNqP4Tl1Tfeup1r11r2nRFX6y4CKOCWesTWSjuXZW
7ySWimBCNEZXhDTqFwR86ZsAsdHbYD2pJ7TzNK8bvbauOjFXF1aLCaMLO/2qRGlMiZkyNWk2v9HS
oRQ5dvqtG0YV1zZ8Q/lSDLeLh81nEE79G9a5Veb01hsCO42wYrZRs3+eCz7jdkhi7VHrwtuPrfnR
XeWV9mOgZdqWblZ6doVmXbEzgQuOvODN489ST01NbHa0rutbuyToskyD7GBiW75FLE/PXX42TCEY
e4zmzXLHZFOldXMFmmQ8p3YLUWioUMhl9Tf1VI6e+x7B9yOlFaDUHBJIr7zoeix9i5FP0X438YJZ
cqsmk9qV0znajZhn48DgCSUIycx3mG+aVcEo/7ecvVL3B+010bAbhRuCN0KwiJN17pBYb+Ocw8ta
rCv18xC4/jjoTfxotR0Gs3ASJwMyyfXUajpM3kqOjJ7UMxd0Z6t+EOJmCvDDEmoNTGNozlNf93cj
JImP33sOs21p+fOrllTtZug7+xILY3Qx9RiN+8CNnpc+vVTfxa/8Z33ozQc30oibKTzU+bquXwui
h+hzs8OJ4VL9QDUzuVW4LM3N0I7pERvWvIfoYd/FA6Ip9ZTACXce7arXAMa8lGeNl66hlReBJYqt
Hbfds8jFWT2VSt1bHEFr6HJ0z6TG5qiqp/LoFL534yzkHEaVaf3o82Zr+I32kuL8IYasbC/A9kZX
dpLGMFKz7nvu3cx9bv+YNJxnBLho12auY6yprWhHF7t/aghYUduCOfGuASS5p7/gAlLuJ6SdXLrd
sC+5trGNgZzxaQ7Es28vw3ZxoumcLEV4nbclGkH5edRC3exDX7vydHYmuEswV+TL5OvVM8zw9H+9
8f9N5DV4IOMfOUiPP5u8LP4tJvv31/yRdi3+ZbmyC23q2FKlrutPEpJr/ssyLVd3HUtgpISS9Nkr
pyEuuFsl00NDoj//Ow6JHGzX8ImttwAYCZIu3P+kVS774F+Srg0fpyEJv3xAyyT0Wv8lpMITA9jw
0rMPoeP/8HoXkd7NIkZSW8Fqrr6IBv4mWNuUG/vyZpbnQIPlW/lQnEjc+BW8FPRDbZhlGBzmRhBX
5vX4uobJRH1uSmwp5/rf2lY/9qB16Rr7hfdca9Mxy6VpZshfc5fUioz5JuXAkWNx3KQTQy0rDX1Z
YHyIPf0eiStqZ8c8x5kNMseox03ftETcpd56ImmGkAro06F3GOmZ0cWaS4Y6zbd//qLuL+oD9UVt
R/d0MFcCHcIvvyrTomwyU88nzco6TJ3XrszES4mktVtY7OtUZBJPa/yw9Ow9i81DNTXf9LjIcRMW
1Ra1zg4VJlPw/D238guQO9iwuLog47a3aUHdcnaISTWkIq5s8YTk4intI1J59gjPKJd42Dcd4pSX
EJ9a2ZmXyPIJz6jMFcVLIe2DmqGTI056EILlXgZzI8GMCkKUq8gkGSLDQknYKA1mCdK1+Njd4GXr
0UXE55P6igyre55r4BIRmJDIEw9Y0PRVWAAK9vwE5BXiLLQZNi+J30UyH4pq/DY4/AFRS3sCkei8
/Ky59qV6SByA0eJRiu+qXgJ/iNzka3mb2Upfypp5ReAPb5A4E/xHJLH9D/+VpH39ulO6Fv+T7cPh
M5xfaGCY7Csz7xZOnBHQF1EH9+QAvPqwQoYCb0tBAAFzM0rkoZXYm6EGulQ2WFMdqAWaW9I365go
RIcwJa7OpcJ0QMC5DUaynI14xAFQOFu79p6nFqmCga93pQ8IpyKq5Fyu9k0FB5A5Oxeu+UY8DXpm
kx8dv9uJT74zifGr2iXqLmFcQXVH2zbj6G8Xy/9OoMR0Mpv6OYsKctZLD80uUc0451fUOc+5UT32
Y/EtL9nxiABepfNwEYv0tbWl+mRudzbJluNxNpyNIbIrkhKue6O7sF38rfnJ1GGVd3jfsVA4OCr4
F60Cnljk+Te6GGmvz7RloyS59v1541rZ/dSm716TnvijbnM4Lf/DyePvDilk7r7wPM9C2SOhbl8E
PS260H52R/8Qm9VIxYpLvhfa805YJSL/O+pSz/+8Y4i/fUcPaZRFYdX2vV92DHsQbU4v3wd+bp6x
U8m8uxwGEF/NKfqnKi6uTNLmAKL2z+nMHsykJiMs1ki3BFsfmzh8b6G71JLq/PLPn+3v9lkfARV7
C1473+S68fXHMERbFLmW+QdXCi3LaE+cJs0Mgw+R49oCZYAYvwB58R+/raWTaGS7HilKpvXLf4Ay
z/CyEUJUbmfvk+3d6xXnA69M3vGuBdtwSvdp693/85tSkvvrEWob3O068jL1l2tUEgoGchy4ByCT
wzoOr8NxgoEzZhfIUIjnhfiC+DSly/VANMZ9ihcRjoEB0MjV34Xwz/nANAp2BGf/KMfPhM8t4SQT
6Om8j9lMJnzKzJjJi2SGkaq7ENwzCG6Zk3+z6KSvszl+KhrtprCcE8hszr9uiGfHKbc177vNJmg0
meUQeTR27JvfHIysG9dpgZxn+RESIpUh81zoYFtKOQtEzFuE+dokaUXmpJGQjW/U8Zofnf6QVqSf
B/147ROdAA2eUjyzwteOzkZq88lGGgg4hdqE0yLtNsuz3iGnnUVgpKShdMO6yvGQpBlRmPTC6JbM
8sQDr+HCCrkY6BY2jZm/jdwazfFCaikOSvZsvkdN/dAL+VwurcyP51u345pTa4NOcrd/b4UceIHP
j2vX5rODCSWFgLu2oZoA+KuLjeHvdC9KDw211bJH9zpZoYRC5B9Mzh/T/wt/ln8zjhCGxZjp30/a
KAWFYEcEF+n4vi2P3S9ngwA+Qx8tzXRAcTugTd0lxXBNdWjZayjrGIbfoP9nCC8qfHXIgqPOvVzG
BWNUTXbnRLTBsM3Qpa8ivWioDukH4Y09vqSk3+UJFyLGKmt7HNdjn9Oh0PvwojTEQ58g7zPytF5T
0OKEvun6pCAeZPCZdWG70uwfMXr09UwwydzmxpqU+HDDLEFfla6NcMlFcLSQ044Xbxfl83sH+8M1
Yh3Xqo+y9thE461fjvUuHtA6l223N1KruSwX67dUa+11EMz3U0W2Feesbcnu1MIZrJY7U4+IOilu
PahAlJYwW1Ql7JZKGM9+D23IsNydTe18lfU+M7ZE29g0DzHxM8QKRU7RDqhJD2tRK4p+Fw3ak4N1
cmqiee/l5kO7lC9B2WNlau2nZm4BHWfxXQKfCIvOukYkQPaOe+FlmGucVruql/44gQOi2uze8L40
mV3oSX1z7HKPQPhovDOT6mAM8dbDFYNaYSRIJumhSbprN+Onsh67kZTHqR5umc++z3Vc7iEW7shk
ADBW+cnGcfncQRLdRAys164Np81JxS71k4pUU4PXRvN6CgyuTkSw8lttsrlM0T3a/Hrx0m8DeHha
yOCrSo/TlLMn81rQUfMbQzOPfPRcZuFIb6QpdpYINjNZ26tFRKDGIijeZGNft20V74aFoOVU9poT
szxOrg+hs2aXoMBPx7ex4t2YUBs2zbxap2mC+jA1znR69GMlL84mPggvA7BBoka0SUX+PCNfA4oW
PS5hdpfY9TlOqJ2ivVqTBB9i84sOeV8fstrEvFftRtfeRxY7w1xYG0iV5GbYE6in7EBEFqMnr+xx
p/o3fuhU61wjzrqt/XUlmoecw5UZu3kTja52HNr0LFpjeYNS4KRsRmbq7avAerRr+8rRawCcItI4
DZl7mO85J1mcEgQaGES6jbQn541dxg9FyqxVDGj/Sh2gTlY9TEaNttXP2q0/lSYlE1x9udEQ0cK1
NEIftvY1gigieH1hCkOqwEA3zhElysW9LuPqjNjheh7gZGvaW15ONwxaV1xt3FVsGlIfn9crEaiA
31s8XHxJOlpnm4ZgS4/XGBih0klclXaV74peuzMDzsxLwSnWCotDi980S+KbxMNF1HrjbathwiW2
LqLaYlwsTYv9THBUd2QVzyndbmxzLyhxczBkRBcEdB+1MblM0bLjUt7XdfnSgOFetSDfV04+wzAI
qmA1Zeab352CqP+t5mxzBD6JYxyFW2tT6avrO2Kojje70Y8uq9k08KoXl/rU7JyEvCY3ekzz4Wft
4tiljQMgurpqJynEfenqHk6q8Zpap5QyJzjtGCRdmWzT2YUk2ZDLsbjjU2bbm74LGHR3wG3rq2VC
mbQUboM8mpI4QWRIofOHJhuI6Mn8t9RD4Ywd+o4cQBwarrl2zNxZuVTbdhmn+kLzjOuuyZbNPED2
D1N8HOkk9nB+0p0OFw5V2cVQBPejlq9H4luvhjZEQm1kL0nBrxNZj5U+5hcg09GMOrChGdo++QZX
Ey3R05tK84uDW7YwJ0R9Y4UOhnpmB2kSHbSpyzf9vA6YN64SF/V0ZEi3u0Vnjm0+4L4j8MgcbmvQ
jonFwVyVJErUVvfg+sWN1lXX1O5whHsDnebeX3Wet8WcUK/bxX1wmd8clyK3VtUUc45cUJrmeYA8
w+uPXhfRL/YtCCJR8hbE903rE1pGHTmKzJsiBHOzgABxzH03WRF+2eTerTmTJo1zSn0IA3EVdIeK
YOBtl+rUzupyY7sW9qrehMXlkQc0jg+VP9ur1qDLgjOf7vwxHklQTGdtH0/8V6k/f9fiV45yQu0T
CotAxB771r+ZBNfq0E8f2gri1USbDu5OuLrRmzw8Om2+T+vY3ZoREVZwzZt1NfQ7PdcvdCjBlKih
RVg9vMDFfEZp9uJBMK3wn3sl18146AEGEstshj/o1w9Z+CO3gLnmtZatGU09dFUOhCerKHPawICD
9knX/B/QNw9OhXl6DrTH1MEU6koaMT7GeltOKRnb1vPQzPek3+HWzrzrxAUA0bnZwR/8TYpThUYi
xE73PUnAOdggW9ftUD6NvqnRgxTbsYiuSjN6DsLn1jhnBa0YPSXsKDH9vagwSXWRgcuE145zDP6X
y1u7+NsZX8zK9BkajMImkIas9Tqd1m44PkWONBBrHnAe3FbrxrVQ4ffLAz77XQwt9FD4GQYxHpdk
Diqg7/bgEOGGcvYgZvFULhHdeMC9Ro1tWbfIjOAcRy0C4mzseeep8d+RwhEf5ZUcamH2GFUdWKwq
XM11+IDC1kWiQKbE+NJp1P0C95nQJftZa26SWL8lhIS+n9tpK0NbfMwGnOKLJs9f0lLbC66545wk
uLqo8tpVhrTGFz+jREf4Mb8VnfNtHIGYulQRjlo1gdYML7ooOKFt2PmFFq1LW3sAd2IdJ9Lk5xFh
y8SAZysoFm+4DGSb3rW+pdXZ6FBdSZ0J0h2sQrvAsfW9LsUkTACbj4W9kGgJo09SDuwbhqvLrpT5
11465+t+0ajrTHTadcOvj3zd/jTJcBm19rkIZYECEl2/0XtMAR9QIQ9NWpF5e/gjaGikDc6pGX93
S3k1Tym9nrpbwM3ECVgLOtZqax6dp71URdQ2qjaEgSGCa5zy9MRkXEdaF4+Nl8c7vIuEAQcGV44R
cH7kol9ME7HvTeOysvVLndDxYjQqBpXGJXRj9tD8gV2cy66VmvRdafADCILfMHSrWsvTjW5058XD
eN8K7Jla+hOu+rdxyfGye8VPW2SXbnRTxcw9ljn8FgTTJcOkCcFX9G0s2wecAXdks5zzvvzZjNOZ
bvpGeMab10MwPHly+jmQhoXq+ieUgG9GRzCLIfHHrgvURsQgdNJL+jlc1/uHqc9+MoY6A+NimGLh
L9AXLn0Uwzy9ImWKxiCkbU6mkom0xLm9JbTtlXnfTGBqP59Gsy+2wGjZqiNyXO+2NNkXFmYXlGlV
tVfKK6UucwwSJ+2+RCmP1OFDEsMfnbb2Ocw5RLWYcOh29oKTWhRjpp30OL1i3E2wiMYuu2APtbLR
3qtIkUYHVEIbugF+CTQnSbsfiqik/l21pvaVeLEF3ISAcTYRVxFa2T90WmrNs3qTMo+TbyP0am3j
3zuktG3sfPlulLlYp050jBv9JUyo/oxD8Rh4GIBkQUNP0ndSn4Ap2QcrK621X9gXRodbwezj/ez4
fF7dPsQTVzdIckSM9uHJm6nvhB12hngAN89BcExyBnExSLU1biN7bZndWtMLe2sby2/WPKLwpYbZ
JZ63GuDdha229krBhC22d0vTPzNrY3ika/rWWS4dUGIJD5icN7ejw/Qk4OdpuuR9sCjI2bb2cxoS
f9U0fAEJQ7CriRbpQo6ixRDz5DK9hK7CgUgnCX3/eyov67L0pyaJAbihyoHZYRECh85VrNSUeyG4
aiVih/bX0B0rI/doBXJXHJgPQmBz8mL2D0p4qsyl5f49uR2v9ULeVpIS3K5nyY82SN9pCm/dDsPG
xPdLmqtIJ6NnDPE8GjrcUfp0twny2lUw8iR3vtYGYDF+ydUVIH+xBkan005aYeAhOg1F4Y4c1PXQ
CZwkjh9tHONb0A0xl2eGcElcvXldcAdq6QBR0V03ZnpA7v6WOzN+pME4ZpTIL4z4ArCVt8kDA4Fd
YawjCDkHl3pq99aWzKDkHjMtkUMzkzqmsxjbHCmWoHrQdHlFuhsOoWaWzWHPpozAX0lu4kDGmZ4d
J5tjHL8CO1YZ+Xyt6aZzm98Ch4pAMc7nSoSM1wcKFU7SPgVeBf2CCoetl4+A4lEsI9WUwKdzYxkB
qFqu2mNjAU5i0ETNvdjkjWvAFeFDQTD4Ng3Hsj33goNb/T0RZ5o4UvS75BXbFgmBC9HEOpeyhMrg
aJfXiS/JvYCwNlow3i7WNAIZQm5rp+aVZno3uk3hJK4ZTcNXvdViIcVMVCU6fhXYU4RiOfFL3Mc3
WkCtV+116RQBW9WhFU2MTkagKdx6XxbGD0CRVSEkbdh5FhNWQkDFkf6DDmbAu88SDLaJfIxZW80O
dfRs+Dq8lUkvbVXKSoyb2zdNY/3IKmpDfoDVVNd/xpp+VVh3eFYAxUb+Tv2kcVKDG4cLRaFyDjlG
7SKGl8PWyvSNsS1gmmWILtxc1nEBfa6cVgcaO3TbsUvv8mkiz47q/FAyl8uJLFn1egY7Y1k6hGHi
MqvSQ0GxYSX9wduFHX41QZxkUkpVrqAYR2V7PHYkr+kpFR7NyUE3pb1BrxrrbD0mW2OiMFxWxHiJ
LiP0ZU4l89A+9t1Yn8o5eQ0tqjCCoEtBUaLBv4eI7jbw6nRH+Z7LceSe61FEkrHRrJPB2/l53G5a
q+gOfnAXtW2MK2jhoI0p1jSHoi8BwyZlijGMmcLiT0cRz8dGs5/pv78zK6i2NezsLky/j5D+jykY
c/xfy3uuP3RyB7alPkHz01d4NJB7MB8spCftU+pmGBRvxsrd5ybVOT2hrLTYcUJdiJIFOx71CxvJ
yln1ZDIteae8wt88AkDMjKtssW/ISTO2DKDaLO+2LuofDBNArOQ+tliY7SbYrCKopYkI1Lne1zdt
iwMiKtN3feFM2zeXJqfKlR7neJZm4EK9AItqoOmiYK/n9d4waOkDAN3kektdTTq80iFdgetFX1+2
P4IguJRV3CC96Or5NhrCJz3noJ4cQwO4UK39AYlTJSMNQgD5TkCW3MzxzDdsf9Y42BHnRmdboN6v
SDwBdkaB1E/Gg8Y5ZR1Fi6D+QKsNwBn5jn4VbMf4NnWmtwYwIJdYIkQQ8M0hEc4wU3QqhivdZZQ4
Mc1pSSXcG0QohP6BRL1jWR8anYAkMHGpBXWmqsojnYKn2Opu9HY8lFSkBCHkBGfE8KqZduxFgZ6A
i3OXMxgL0aOOzkuD5GkdZvODs7gHkbtvg6f9aDpJp0YEsTYYwdXm0REMC+MkphRlm+uG+U1lJE8V
2QJ07KdX1x61VTukxwG1Cbxn5jWFGICjIYAfnPYq8I2D3Rn3NYZIb4mv9Dq7Muf4pi/1eJvlSNR8
qP4BIWA+LtdzXTrfRQ8FPmSySOTx1h9Iyk4y9kdXByyhQ68Qsf0sgiXcjW19pflWvadkm5zzJfE3
SAnxVxJBzI5anqeZYYrT3cQW9cxV3B9mev1bwPs/g8WovbUe1DDcyNtbBSZQHbUI9RqU8eftBs5d
VkMB0trSOzc1eaGmFt6SdLKcMJ3Oa9fiHAJlaoZFbyNwTqGLcV4ikljXoSCZuOZnp9FP6rYfBdfC
JPU67b2c6qJZXAQ0ZJcRNK7o3a1OsQBarxFui1EHH5HBI9RMcerSFPQlV0xxquzQOKk1tUhTjY4p
1+5t1s3GSS2CPouY44Lh7gij+LhPPbBAX6TmP2FjpU7YlB6MPvMu7M34Aj5vPeL0NbS0NEh9H/pD
AZ8JaYicGrfHnsuRTUAnb1Ry1V4FRaKfPhfEU8IwhPy4jXBTo2tu/k+U8PN/I0qgvvCPfv3/30CP
Lv7NsP/xkj/8+jrRTLKTY3uupdPIoT/9eziTtPJ7Ag+/7QrDo0tPa+l3+77pSvu+jkmfBpwgF5Wi
+x8RTeJfpuHR7nZNjz6q8P4TSYJwJH3ga3lf9z3bNZE4eAZVfssyf3Hv57XbtlPqjBeemfXbWE7m
1GKSczshMUIGMtZ1UYVc8+VEIaiJviNX8o81eROU0hMTXs4JiqxKiC0eaX/GviTXYErlLaGOnYo8
lJ4QtaYWCpVDN6E4ufmIlFndqdUpJGwjOhJTnOzCcr6PygGzgIqog18bNs+6sVwYUYegXCr/Pxei
bdHLq9v5ArV0NVj5k2UsLvB7vDbMojGSuJLd44QyhtGuHeJuhGbgNccjohZG3U3U6ySqFSv6H6sU
6n7EDDDwMRTI99XDA4yq35+Z5DjhyH1OZvJsewl7TKCVqF8Mjl99SC0w3Z50var7Ph7miD+3uLL0
HTQS4vGk0w8eUHX6vJllMsWRckFyokiYSkxYsaS2vlar4YhC9ONedZsKRHfyphqAaFD0FMjKgTqD
/OafCyKP+OIhLirZqeaXt5cKg25OvKByNyoLJfi1Soe4Lr2tdki0IWInvJ/qCZ/PGhvj0R5NbbuU
fYfAtL5Vvj7l+/10+Kk16FEN9BZp+/t8GCp3ILYmdqSdNol75dZNu4ofST1R3TYG+UN+eejz5V+2
+WETnjuAfdmci80v714pk+HnnWobH++kVpUTUT2sFnm1rwC0nlItNU5D5omPNewiBlzaLCexSa6q
h9UCcturZ+nB9vMutZbLDag1u9ZQZshSsbzr8/7PF9gtGnyiC5TL878xeH46QJUh9MMAqu7829tf
NqVWY8a+O3oK958vUWsf2/l1E1+MpX9ZTfzfTNR8x1/f4cuWMpzvBDoZ7lfP65fH/+HD/+Xt1Nt8
fugvL/3y1M/HP5/+5eEvq+rxmO40PEUTi11agrz4ww/+uY//t/f96vn+eEmcmcXhl9d8uphRQf6b
C1m9pmrLBiuycnpbDfm/Bqe0z9f880dxlpsoruyj8iaqAGO1plJqP2/+cl+p8pSVre8vq+qp6iG1
phZqQ2qTnzcRQXIGVLc/4pnVqj12eOL/+d3VE9VCvY1tReB2R0IopM3QSDHGPKtVMuEH3Mstvld9
dPcfZUdZgJzpFeJllvgvdadaeJmB1Ovjoc8y5Yd9z11q2kN1Mm4IWU6Gs3rBwiyJTq4sZurEvJTX
XzZjOCGjx0rQ1VMgNPVQp5nWCnN9AzsyjUsIWHAifK2Bw+tM3+PGemHqTvoAFld0WcZ6avr/Yu+8
lhzVtm37K/cH2IGH+SohIaVMKm1l5QtRZhUe5sTD15+G6u5d+6yIe8z7faiMEjKplGCaMXpv/Xte
QAlvOrjMQ/FzBmtc1gnbc61F0yCpdox+epJFLdE00GgAUN+jBfIo+S+0fSrmnc1Ih5Iik2Jh+udd
/v4z4LhS6E+bZHev/93NvXf73/3m//PYb+fdfR5ef9yfcX/u72esE8Xfbop7IujfXvp/8DII//vQ
pp5/f2Vxn2zvL/37v/ej95ehH8K8/1+/k1JP8RTMdfjv7wb6216Cr5P3meyPf/D+v7up9M+xvz/m
z91/HvPnmFQuEOc/t++2xL+9rDk0zJ/3g39e4n/3a+4v++e3/HmZ+zGR5V/LHD/evAYJ35195r88
fvdj95vM4Dcj0+f9/RH348Nvosb6tN//vd+V3efV+3P+9or3m+V9hrzf/fuR9yct63x9/9/v+//c
/v2aCVv8WaNVsRgdFYNauzqmRCGjfyaTBkZzKc9ECLFpXOuwUz9O0G1G8JSsSPc5/lLK5XqwRCTK
o+kB957I7/ngLoFP0MyW+bnbuSjpcafmIqTxcm4FKUVUHQHHUazLc//TsuM8kOlD3n66mk/JW5bH
0Scwq47MZGt7zzMmIQwmtJi1Vv3IlsEOBlYYuxQKjBsvt1hFYSsn/yFvAOMWqXrVPc0Ok7r9KFLt
B2FEFJyNXuwIYb7GI06LDPJc7HxpRSVCkQpBZBehJXkS2n297UlL2wxFNeAamHetSn7kEdGD8+ge
iIHutk407hLatqWkozhMCEYqrEvYFW6Rlv7Kq5Fwo6WmROu69ArZT0cjJKA2z7/RsgNt5OfVKWVF
Hvgw0gtQUCU57tcylWdSU3Y1a/dgdr2XYayzo6MAuDWYOWsldqXQpp3dzViiqX0A1tICNy7yzbeh
ojaV9MQvzZqO/AJizxki80ddpN+8bkHFOn7V25c+ljdFiRURal3q5U6iK9hOThIujYUAaqack6ck
oDg+nb4+yhyyOOnyPdku4gi3J33bbMyt1UEC6klprUfqnX4XawyLsPRmWrqm9bMAb/hQRsnwVniQ
fXJofGXngl1UXx30WUFP9lM/PxEZ95CZ8pTJ6ZcsDWziqqEaKFXPd4Gk1+jQzRQJuqmoStJjh5eQ
pW5zqeYcRz+DqtKtam8DTSp7MEJ+CX7TU+JHZtCYNVvTP8/WaslRMf1eSj6Au74OyVPUILCSKVlB
yqaPISXVLXDoNhT3HT17KNRwCVK571P+LBqwR8yeXysYXI9DL5en/sN/0ScCT3Fwjhun1f7SkkOk
KmhRif5ei6UOGwLgizgBlrRYN4vKZF3tYwd0+oR5Y9s5E/EaKCYQiy4byJ8VqGjIwpVt7ZOVgKXu
LKyViqX8xgsSNQRaCjErAp01rgwtQKFf4xwf+UrXslbOVpk/DjrcrXklcDnGKUHStXK5pNW5Jz+G
UyMKCrnyJ963CMUEoMhSSmR08L06QF8C4FcF+Msh6W8vJacDmHCAY/ZKCBP5TWUQwxz4JqiVIGU5
K08MdY6g6k/EHhiGhQ+OnQ2sXgOZKW3HASiZXOlk6Nt5nZVYtvZniVjFh9Ps2nRhqjRJ91ifMa+8
swQJOzqHW7WS0HyQaClotA5EWsn1QQ20obxH1E2WPfWs9vFOFv7JXQlr0BiowMNcE8DXyPM0TmaW
RVv+nhgCsvFjWllt0WgjWIpneZsqF0WbmA9NIfSAJAF07kX/JLmqtn1aDsz2JFw5Rlre5hQHqW3h
Jypn/21Z6XH6ypGTK1HOQ9FCa9R+NVfanAI711jw55blobwD6eYGNp2xUup6ltBq5dbp/kOZJE44
WcVtgrnFl2TPyNKct0Trq32zzIdhhNM7AcQbVjIeYLp2JzETLtnwzW6owU9jRWLPStSrV7YeiL6y
M5udA3SvX+l7Zl7B4esl3ffWg7Vr2edIES+Kt8hiMeJaBCrZnlzt65D93IYXoB7swM0aqJGqveGf
cs7Go9PAzAYDS74833cD8Q0I4BfgrltrXJUvvLPAstuLGgWd26FTaxmYamlF9q1u0CfvsJs51G4l
Xy7g1uSvZYj+qurkgvvo4GbTS1SpWwvEnpQGQQKX8vbS0CBCaAgVprp7rU1yiYByEQ2oFUnYWdYL
oXdrj1UcoaNUO4bC+TauwXAWnOghZ9BNkgIrWOmsAhab3HRP7rEP9nuquWFMvpxS0zWy3A8CxYwt
zvx0U6Jaq+vla0Bm8rPy5DtXHxlPTS83o6BaWnCrExHZFDb7UezS23iJT5mpwqnB4a7PFfLQMn5L
uUzpeH8zamOigIJO1VCI3Sk8vUz0MANvSMCgdeQ7Z+Dr8KCegcG/Gj1u704MZ935FEVUhdJMDqIj
nLeMMG8ZTYn2CtJ+DPZwq1XoKKm1h67onBfoBsPgm6f+0VVKO4F223ClWaHK0plek7dVqwO4LQXJ
ZgOBrSSk7WL3aYDVjwKSa3KMEP1USjPpst38vrviaEWS53HujVRWN3GbH/OOuCk3x5RAnZfhDn7A
JxuEGow/gqFOiH0d0WRwXEm2YG41YddkMKYb+9joWdCbc3vD9bubMzt7wnkWMNrRN5mJl6KdC3QE
kH8fr8Bn5WPYTbOLtYT10gmYsP20RTkRzkP0vrgzIaaTeJ9NfdnZxGMiy6SFNkffGpS8A5jdYMxh
qFW5+1fZFBqCEBqKXCnVIWInAOHZBCNB8yqP0mZXeCfTTci4VRFKpkkY+y5BqkfjX6GrMr8qvzfA
kpcx+cUcaqTuH2ZPkzCa6q9U1MrjMrAiQiu81xz3bRrmPZ39t2qZbIRR1aGI+Ya9tqAILZaz8sFT
oNt7xaXbbHoLJo+wkmvu1+NumGHNKlD24BQrFJRk7lpV9tg86505Xf2OUNKM9J2aa8PLo3HPQNKB
TPk29IA4InuCYRTdLK8AFR+bNMZzHWQT5NqG4sSIvfmQ9iuKMEvfozIj3zrTrl5vf7cHtINknD6g
Pl7PDLGx0drslxmjc0OmMGpPxArzOVo/adqEV9q4Ky6YkW/stobsoNL7DWoBP/0pDTQjxIEgv0oL
hXwKRkZTS7KiNVjv5iBDFL+vPgWinvEYGL3YJ60xXqospcHpmP3OHqtrn+juLrYkvCJiCVtWDkq5
TdB13U1YqqFdZG0RWMhHLGHvZqOf6iicXOxQrpWvPS5Mk8inS4UlPDfOPIivzXqaUIpsaRaeU3P4
Lkd+lZ75e9gFNBwc7wFeozobZvJsT8XAOdohO01+5tO7O+YPszn9Qro/E0OmmQQ2Gce2ggJq2Ygo
MxvsQQk+ajv9smYGEBoyNRh2+80XibdFW3yN6ANtE18zcKPQpKwqJAV9pcESxh5zVCyh9aY+S7lU
OxfF0wHCZeHRuPc069gnaNH7/OzxG1EcN2veaNESXmDpR4Xsc6ltC0eBT5NYRBe3yp59e/iB44QT
AL0MmrgA0V26JxO5YeXTn1TiulR83ZOSh4o+z1GQFRG3x9wZgaOLpWI9j0I7m2hL5dpW1NIK2T5g
vvkk/sh6bI116CyqHLbUFBDC8qPSRwaThECgPAqW2H/FASPZ1oV1S2pnTFuRj+V5suFbaJW8xJb+
jMCmDyy9enH6/mdMt2urS5qBWFuLDOCxPyXmWbPVTk/N/pAgyV/UxNCcZMkJD/01pww9oUf3beOj
SWmlMhi6uyyXZ+ZBllukoCc+4oueBGmCRTlv7UQiFWlt9KViaziIEls1rtbzz6HDaOsM+9jq0ZxY
9XOJ/iJEHRAFFVKnHq58oJuNZMxbPKT82bLTB/Mxc5tbETMZk9GB587LLjIbrk76s/FNsmNN94tV
YQYi0AFCz27KqXUv2V/zAlcRyy+LI+EkO99ZOEdRZWh4gIhSsTcs0bTN6EfJNllDumlIc/EhWtUI
R5imJ5RJiPMi84qRGYIu8tQNcXjuJtNcC8FdRO+toNIwIpPuyXHANR6HXrPsxni+RE2i76u4+JKQ
hx5WDT36nv2PSb2CfvTJRnm65fJidWD0TlCMlDsQuQZtDuJ3Tl/1GBF4FY2/TNAwnhiMozEPv9z4
jXJ8Tudw/jWWk/XuJArfBiw3FpaTtRsN/N5Z3fYXN8gMExm7HZ1wU59lNyw70evEc2iXUozfxdzm
FypH+9Sx7Adjai9tnqpts8RkoPcWZNXqG0yfeTN2dAUH/ejSjQ890f8lfTkHRbQDuvNjMHPEgLZL
0Uak9kYASk+K7if4YAGkYTr5SENTZZIE7TIpSE/8cLUyqMlj18DCOl4b2iiAfAEGpo3iJyxZ77UZ
HUbDf7NbVOkDm+SN5c2vTUSIV96/GTGZY8ingZjp+XXQ2zOjdLpV0MN8YLOFWb/XtvktqcezhmAR
jF2xhSW/kUihr7VWtJu8M5LDYJIP0wi+Ms14akBn3fTMiW5yUcVNRSdbwxqNEIBDGPxIPS5WA/h6
DOmMhE9LrvSfZ8VmlCBmmZK9XF/pfsewWN9ImZoC1Q2BlSwvrXppC3u8jcYY0nY3N2xUE/DBOY4Q
N8t4I/GbJodYQ8KCGlDRSx2GbtpM6cmxuaooEeB/n+Knbv0xF9ET4lK/KrGDx6Nzu/+gHEnEwbyw
EsXB8ftYBU4/XHq63fq/jvULIhoT0E2o/DWzzokekQpEjz0no/TUjYvCZMjvmv1UmuZtWX9QmpUH
f/bmzf1m2yXWLWu89HFEhHs/9Od469pfUpa/D/dDvqbMWyGnJSjHlrCMf72kZUbmsY2dmPmKh/zb
HRYCIZYvf444qN026VxXx/svvt8RJSOhZh22Alb7wf3Q/c401yvUv/PL/ZBDJPDV87RgJFbriVoh
yVvzrTOM9GlU068pVdFxNKyLPmfFeZoc+3b/Acyj39YoQfd/jhXzUIURVIptDpBaA5ITWWei8x5y
J3du6frj/uA+dWnnwIGZwTdvq8rHhhAVRJ4vjvTD37ebeqWF1IVN8vd6fyId9B7udMta/3EBb4fa
SY1cO719E5hYH50UNi43LHjbv3+wtfraZ8nyMOOARfQcL2s0tMXk8K/HTWgtD8WCWvn+Qh6eLtSM
6a1EKX2VKNR/n1GLTGMcKATZFWX7WLP6erI1P34ysxpzUTyd7g+7/3BVbWLSqOThfvP+WMOvOuS2
wDLvz7ofM/GNBVqNkbefEIfqsbgVxN3f4pw3bFn9Zxw14nY/DmJ4eHRHLGIoO/k71odF/XwkSSu5
3B/BLhDHsYFPeuH8q+e0O2ixcG9K1t5NVokiR9lfAvZY3u1+h9Fl7VGXDmir9XH3O0hBt6+YeLcW
Wkyyz0XS7dvSssjQnVm5Dc75z2MTpTysw60XFqbKMLtmMQDiCN1r5dzVg/nO8qIKinCnor2FpHIL
ZA5RyPrD7truSE2p2iQT4rm7wfD/Y///W+y/a+Cr+y+w/3XTJf9n+41rJv3PagLTuj/1n4QD5x+2
Y7ro4F0Meaa7wvb/r5zAtxEG4PjXERu4WBEtnKz/lBO4/3B836DkjsfW5Gk8659yAusfPNTwhWkJ
RzdgJvxv9ASWsRIb/l1PYAvDNkEwYFcyfUO3POs/2wW9fFLso4icTuEpsOqTb46PfoqU611FXNVT
ZiHARv9CfqlRhHoXG3DMdOu56hGr5iUeDMa8bT5W7rPUKFsurVnt00WrzuNaDhgX27kNEZUiOdxg
ve7juMpeWMghL0+xuLS9lF+s5iIIDqQcuXyS11sFFflb8GUrecoXMIhxxsqgSw3vSQl0/bMTlS8e
qvc8JpJ9NiLr2Qd0uO9MVGzYrMSJKgX4Lsx3gZkoZy9XKX09t9OPTmgXLPkYtfDLn+yKWucyRWU4
GPP4oTcUntp0+poSUwlmEH13gyMoK936CxLgCXOeNxytoiZhI0YuPrPfTLRZXvpu6d7a0u+RKHYO
hSbpboBaJG8syAIMwWGBkPFE/+M6L09zlKAI99U3geEmyPI8NNRU7MvU8c90uZKw6bX9uHJeO+Nq
WekXIRNiJl1qhEs5nEV5HjAJnFrSQSM+rHe9a0iDc61jJpbX2i2tHQveBvaf/Zc2+pSc+HV6y2id
45XFMUIZlzIjOVm4NZbxmRWq2Hnmy4g6No1tXGC60e6JsK9D6DBZ24t3/ZQ96QJvfNxPH9FYjvvy
vo2CD7edm74+iDAf42FPrhXeH6QH0zQYN1ImnqtmMK5kIE54vSjsCP4E0z1rPgYTKui7rtaoiDZ6
eYAqReaOl7J1spvsPepB4qZLRbYCoZc2qP2DtH9yHaHLyEr7gK9Jf4RLXARRbb22uRY1O4/QBD9p
H32TOrfnRPIoJGu6xjEnai3dtHf4cvYMxKGtz8Pepd1yLCalbeMs1zZVOTODsBA6dPlq9pFOcjJG
7Vfd6t+lps/gKpT1pGsP8RBZR8OsxJm4BXmceNE13czadbobP1hmj0kvxfs3UKnaa1Emws71idOg
UH6zmH03YijxfFrFZ0P++FmuP7ylOwFyTg9J1UtStwvO+2SrC8i8mKuASYvnpfDMi59OJqZdpwxY
3OFutbOXnPJ1ypkFtnX2gzGbCa6ICKe1KGiDmX+aLFjyRkKyuNuSb9OUeER5GygF9RRbOkRctk8z
C4G4LINS87wHPM18/SU5pTWV6GTR+qCr5/dqRtkJzx4bf7qoNcqQ7xRfcBZlS2iWVr2xZnfYe73c
kYjZb17Hqeox9CTfYaQWx0YtiIjdbgsUsghqvfG3vgLN5DUNMsPnMe1OSknv5ukl4bPG+ucD7d9U
Vt0cJk0tQWf7XditJysusZSEaCj9rSFZ9gy5f0rHnEBFu7mJ2nxx4xyTimVdzNh/T7SoPhVjErQt
e6LBjeuPssZk2VAdrRiBESe7X5yOaPalNbw9KTpPy2TOR3ainNwIJZH1JXtLs4jTrOoioG7uhn1H
RESWJWwZ9WGhNIgqPipyLjR7NV3W0g3GYjKvVpqqS2YlIUm6n7ZNKGINEoDwz207vWmi2HV22l9q
M6Mw3jQ+GSQZ3EKre0j8FMco6D6QqPLRwxGCN0wH1zkNDwSlfviiS0McivhwHUKeoyioXTvas8Cu
v6YZ7Rnd2/fKYj9edtXVFdP0LFP6KIUnkXHPC1VqH5OFvZqK3QqTsK2V/eO6U3iitPSIoqp69Efv
aVmoErB6ZNGMp/eqBPZmX3nf8XrtVO0cY5m9x2O80JKR/q4KalIgj5igyRA18vQ4QJcOyAAWu6JJ
0zBN4BSnpgYERWrfkVePL2x3H+vC2duJxS5Sd3HlFGTcMQ/VZ0rWT9Xcf9FnRn7jL91LzEfJ2b/u
BfVrKxxsZj67pHgaiO0QlNuwUVdBOtjRAxVbLAHetziNxLsVzdHVbkg5yS3U0TIaD32mdZsxK6ez
W2rmftYdsXeXbE900nQD+VJjIRztR8/C8qVbJ4w1/Vvt7VozsrHIeD5gkGzY613/K0tFv9d0s9/k
2ATPTqWYPPQlPZRU/E/Kz2lLGi9xOmkndv4BSoz8tZl/yIEdUGL6b5mmfZRef5LSy4IFiw0x4DRT
zKQ3t6bDR1uWHjPtsvLRkvIhngdujPPnolefs8sjyQpL9mTGimPsVEDG45mkM5iLB8EZjwtaNE9C
O1q29TNGmP5OMCYKWj2+oReWW6i+yUs258gb5vR50nNF8YB/VcbGPbECdv1RgKl8ONktBetUVR9R
4ihQC2X9IPNk2A7+UobUa7JwiGS/d5vMxIJiHpD31q990QOya8spdI1aPPrWcNANGj1e49FaHRz9
LBQ6jFrr/NBf3HHnTeVyjCk6YSTHUtMQHApXW9iXvHY/0cEHxuCab6NRTw9pZtyWtIwhGLnOMwHa
xGSOe7c2hocuWj37jkn/pYwlSXGaCEZl/jLn+VtJ3fCdzpE+VJSZi/GZhdG3paKHp+ZW7Oy8fYsH
AYay0/v2vChtJ3P/W4L76KHWxg/ZPmiGBfeS7cC2FTK/gGg4/Z5IvDk7Jj717TnzjJ2tGoA3LXNi
33cma4DOAAOoJO3klg5WUTSbxfxmYock6UcnU1tX1tnMLcp564YgIcJ0Y7cVDsuOimcD3/KVVi91
FZ9pvTcBGZTAZw+F1YLgN63sWJeEzvb5/KDTUaCnVm6o6PxwCwLSluikpigLO4O9eKNy4zmHi+x1
gzhZ6N2HsREPrQPp2rMe497Wn7vuOrUyPtlG+tDMNfk1eQdAvtZOwxQteyNxMYm0sn1qRXQSDEBn
usIkCOUlVeimdbE3JxgP9Y5I+JIaeVH8pRbFqkCrkm0/PqmSM1vG7YQrvX/poFO+NsBIi87Vt5Wh
dNJ74xCGUHcus8+CYiL24vlnozsw4kXU7ZLOIGjazy7TQjukaxvJ+8njKqSq3G8AMtEky40NObzl
52i7/p5+wlaOsb/FdKJf04Jzn9o1MskZNSfftLXz468+ljKGxpoMZavT4uO40DxafBEMtd8/Dm7P
4jEbz9GsjEM04uqGIGkHNmiJTTOYydl1agyMEz2kydi7SQe6GBL4sR39htR77QvWJrDW6qXztPol
C+/LiJxt8pYWKoJUY68rRapy3lcfmIB7hBSThlzEyX94BNgdbbMNlC29i8+6MJAxTuZkUcnGE18r
51lL7PHRjuxvqLT6sFwOuk+gvW5kLZVF8tuhWZ78osCl4BpnGnidXVSnYph/WY6VnIkX9Sh+L0wK
XmptRUq2VAbd99QZEjoXAV1EDCas1rLuRozUNNm0MOKsv7FmxXzAp0gPjrYj3oHikFCr3yLhmDcD
rdN94bnvpUkPSssXHU8GPWTTg8GB6amD90hqtoWNAt9gfJj9mVocnkHKNa8egq1Dp/Q0pL34mLB2
w867HCuastul45rveEc4Tl5JNjUjv/nwKHuzDJJIUB+lXe2seHwSZqqOuXwwyEY/4H+OAmHM+oNj
PtTrCltlrkGpqF+CpsGNErkDAQe2fE8og+W9I4/+UDJ3yuU5X/udaTJfakiSkCCnWx2jjbBSGgaT
bR21Sezg2VCA01iEN2ONXqTN9X1SVD8xOWHb0DAO5BU+t3TGN5h0HvhOH3aDO7kk2M/oMHzNghuS
EIfU+gvF4HVGafPhS9lk9vG+GOL90vGc/N3QyZc27UmAinrzcYnlNhoXcfbykZQiMhbDxpQv3hTF
9BTSbK+S4omceFgMI5HLrm9AFqnpDecg01IH37QxDhbKhFmBRGBRNnrjdM6IkeYjocciu0ycYBJ8
ZnVXYgGvirPqM3UcKjqnHgXsszNWu4o90U54s9z5rsLrCJ/p0KMJp21M103B9UmnwqF77pPsXs9i
pzNb7pBR70z65+OzJWbjCiNsc7+TUJOEt0UFtJQz0bjabhJO+QzckWuX4Thx9e5Yk1tHj5IGqGKx
ve8dsl1SCPmsKsVRs1j49lAydA1ZDYyq+jCVnJVKs/F7WeYBZfmlEmtkLC7WACfezqd+u6v7z8Fk
heWwD8CsjLLRnn55PmY/cMrAj7r8B300LkgLt48nMR5leaJtYSC12xiMTYARPQ2FoD/DdD8ACiof
CjEcTRJAtrA2zWstjYzWm0qig6XRGmPGVAE55h8ZmP1d1K5EuXUY4KvD5vWeuWp5bBfTCbrFBxWj
8i1Weoi59Tge3IZeuWnGVzFW1Sueqg8BbCytqcbhoRoCc2Ksj+YpOdnT9FLq7hDWZGaRrGUNbK6Y
6VZYiV5ID3ZK+rq0dM3SHMmB45EK2ovJD7wX+sigUuTCKJr3JRM4VfjBjZrQ07QhLLL5i8iUcY3g
E2yLNiINbz0tG7w7xkhsR5nnF/QBX+jnuJx+FeiEykJPWc1fWxhU28Ge61NWR2TOt1NG2SDiC03z
jx7Y42YQbhqQL9PuQcRfHFNDA0+7im+89vaFm8UP2MdOlWmro6GcnwaceLIYCOqrY9wCFUT/wxTT
VM0AWYDkAHUTt8F9w5366KuirnyZ55xPfDB+1axf4N4m2Y54xB944/i6QeQ6yvbPHZvPbdLa/HEl
QQO0hcVZH7nU0lLvgSjg90f8idIkr8Cd5IMf1Elp7WfTb7dJ4x/aVlYH28B+m3q6d8glTvnccC+5
kdYXzbYeXOr9bHwjHXZbHyebFmgSUIBIV/XOHIHJEIneHNxQAM5fo0oIcmHc3ke2+uY68492OXbs
Ow9LO4mLHPIUOVIlLirSjnLK20ODMRBIgTU9G+bk8h3O42mWLdvyjkEYmc2mMpfoAr/2k50rDyiG
6GHxuy++N7h4mZ3u1tS3Kh1DZvHuMWI+Cm1KOYGSfC4UrZBFBNZSiPMqoNl2Ltei43TFXm9yI9Dj
SQRpu/zlZwsZtWoi3lSyCctm/1yYmvHqxq51Tv2lIOJPqm3O3pTZo3omTvVoOWb3WBT0TYcuTkIX
OJDwy/bYVNepNu2zCXgcWH3UQg2rsHgZXusDNCeKwBBMfnVbpmEZZWmo2Vio87YcCXasjKveyb0m
pqArk+g9IVOj12W+jzPRB7QLtVNdgZait4+MOUzhj13ZEXRhL0jRlUWM4yJdJPIEvwEBYwIXWKfA
qTH1cySyN7fpprM0mOfm/LDMzW0uu/lEBj3dwqh9dbGbtjjcvUQ4F/YddGIr/9ZN+rMsaA5n4p0e
HVxK13ePPZ1A1kT48QRW5QCxqfqCTFHSnNoyXS6hihwA/e3I+NKYA3SY7KGskvGoLf6TUbbGrfY/
h5Zusz7WN2kAR2+7VSNZOoHGdHA0qE03vX2yl0o7zNU8bksaBPtcUqTy6EZxGafH2QBnLhH25ONH
0Wntu/KJLR+q752mpS92kX7AgSpPcZR83mesjBySqCUTzzAUUZ+L9kaTab8YbvOS5IwvVmNdchPr
e9J3Q8ggZx4ZVliyP1lxB/zDshA5esFoCf62Zu7gQ5VhiSGd7El7xCgTxSF5ehX9fB3ulFu3B18Y
xusy4xdqMv0gNE5q5uqruf61k2bp7Jpt2uLZSAp34qljOgO0Z70Xj8Z8GKPO2dgxyzmF7ueQGwA4
aQLcisI96JbWPqNEuCBhLp1efs00RJ3wwihS5IA+poLalF2fnCr7ldmNfnESuAUlhAybEu8xM0hO
FpNJEaNFNeDubNH7RzXNSLyybRupsExG7YhajjbhZCE+gomzjyflIZWrtQNSlZda4HJcmlw/DmVz
cEgqCIdkjRjMszqw54SEy9ExQ1mg9o9nCOFisu3vKx9d2UfQM+2HQS6lbVDVpJ20PNokhRyKLGKJ
v8bCEz980euf/tSF06Tgi7edj1ZPfE00Pi2f+syWxR4aG2a3W1saz/oCksrq2c2wshlvCkvNUu9H
q1GEOxF1HkX1uSw15zlB9Je1+pdk6KzPWPuIIq0/pZbzIAxSowipRWflk6yQiPHRbaG0GiZ0Cxo0
hyJlnGcW1wJN0yjGlPqTlmFQk6k3XEdjOGZINzbwRfOXqlchCgeytRyJhj/inIUdSH7g2D47KRqM
zMeolFWJt1sys9rWNkGS2GTf2/xpctGeZo77w7SI8Bw0r3q07Zpq5Piaxrn3aI/HmBr6WTAvm8YY
HZx2KretO7O1WYlHC41mNuLEjZQ+TAwK51SxKo9fkhWwWyKA3fEI10aLY+2QQlTfVP0c70kH9bdy
QM5mdm28d+QAgGKtWAxLXxHI5ZUhJBAbUtjc7ejWlnvVNPleprUIoaZjF6NW7pXJrdbmZ1A/SEtc
+9qjWX1HCL7gu26uo+3/GJxavABqES/SpkIwUZvw7dvoInoxDA2pdq9ltKfco0bPHr1gpF4S+DQa
i7sL9vYvbcG2l+EyBR+mxBP1kW091fluXKbyOLHWo6yPYqGerQOpMIFGg+BhNpCQaxY0jVSVoT+a
X02q5lhB3B05MekX16PDmzfvCrY3try1wuGTTqT/cmHNUbKk/OHHrJyTSRwJMMDmL9XVdQmvpXRX
PGVT/eIunRey+gKEPNtXljqoCfQcWV2CfRvCQYuuSQNqX4O8i5RJ8oNmIjhDBevEdUMtuCHbccia
gzZsGt+rWB8xV2QmvYgWqPwgU3c7StLahtm4TaVV7gGPffNRCSVLHocp2VrMOLj7NYbke6JWN3nz
oUA3nRfMR65LUSH21tAx7+rpCgAQQqIe9FubUTbOi2fkIxsrF9ODsf7Qf9Ig3rZlPh9MD1dhlzov
OiUUlI3Rp6YmbWfXDJNk7m1Y3CPEbai4grZ90VZ3sd8nh7n0gYXhGsNkrj+yArH2o930Dx6Cz62P
SohkPq0+OL3auR3Tl9f2yWpwJBM+E6z83f6xj1lVT4m/B7M7UzZKdxPIzt8BeFNHdZuPjdotEURe
k9zYVgS43LXQKu0rfVdnj1Xn2vZuHo6LerIjc81xgsaslXG9u7/P1TDA3+uwxyaRfqtbfP6ifvP6
+pIh4gVsCI9w8KcDS2oGV9Lgt3jYVzmPlWx/dAzaD277H+ydyXLjSLqlX+Va7VGGweEOtFktmgRn
SdQ8bWChkALzPOPp7wfG7cqoqLTK7n0vkiYpRQVFkY5/OOc7xCIiPRh22ZQcqmpujpebgHI9AW16
mEAiQwtLmk0WbPoSkxbi1peiTj8Jz4s4i4KrrJFYMyNaRxyCP1TRzZsuQF3AoFkxp2HJHLYJeKNJ
7YaxQlrMxZrFUaElV0TcvM3+6yXgDKuq2COFWNmaao5quQkSon6DcDI9K8clqmtAaRiBdb+k/DHy
Zf/N/sXTFtutsItkB1fzKjHJf5xGc9gU4fDRhoQaBmbysAiQ15R7DT7LZS8hioPA2BBApaZpWBJ0
IIJuhzy5zxfpvCQJ1msifUVq2JHpYLEluQ9kEIaMyRmtHaWuNZLll0+bhCYLjFUybCIsXTAu3Y+g
Sj8LMe/aUj3OcfpF5tRWx8/L8oZFBldJyWvlcAlHMyxgnSZieJ+ovaOJbHk19dO7HTKkRDJOFZju
mlG7bUbHOEzlAGLBNBjcZNpxQlm/YtvfMHbjD1HlT7oFR6vTdWjBC9fKGW955XIJJPnv4j6SAtup
aPxTMXQEXMXlvGM+wYsnCJ570ZtPyEkNmIlqb3MIHFSlum1QFv6WtKEnN7Us77IjmZuC2OV8+bdu
roB66Dea0yVvTtF6CK2ILVaNdiwN+zHURnOra8oiq2t6hr0tUayxyx8dsuVyMFuJNnBmw7N6naQZ
0j0eA8MXnrWk8TGxmnSI4ejYhhnFmgjBUDVZGWwMe8w2XRFYJBrhCOuqI4Leisy+Ep6hrd//fF2a
iEEn5oxg5+STiHoYoOoxcz/t9hlN3L02hf5q7qpvyjVAPtduh/BQnp1Mh9bWJT9GfcIg3U6eJEAL
ugM0NlM4B8bC4CeaVuJB9tGXLvLCMlfmUePOoYneXCBPZSPQquVivLaigqKIFyUUYWaIW9nRt3+n
TAHpv3GbBn2xJq6GFNRK6qxR6sI8E+43xyzf9YhMpzw/9QkFsHwYm9s5GN9ZR3MUqJIGZ+hfEQy+
NN+d8CYzZLfR/Cu9AcOBpJ2m2nyqMbGAuz6SRg9Su78vnc7LTHKGuCQAi4I8ST6bbuDdrjL3KcFa
52vOU8i3HlUI/Q7lxd5eTOKjXw77Yca5Mt4EFZAOthtw00KTp1jmQHubjo1QR8U7MyGrqh20993I
knkt2wiaz9XQ0g5WxoSdZyruHFCOyF1lACHGzFyPhhVBKqCZOQiY3aF9KqLgPjErphG5gb67SW4E
SLqZS/gUPQSMnyhfyJx1uewE1jB7odWzOp5dfRlp6EcFN6ycoHA13fgZL8GZ+b4MW48wE0YGWs5v
D0YPECaysFnsw9p2dwENEUbxYW+BZe1C2Pp/GDv1WBy7qhyZopnaHt3pmmhA2JlAJAnwJpuqqmiT
LPczC7VmY6LsIfAWEedWMfpiPrDWZExT6brXkVSvFMSBN/rV+WL87MolHne0jX1QB/oO2UxzTP3p
jc0ELUbsRECQA94bvo4bk/3/pinQB/XZII5uWWUokfWrnuCUkXqSGV6n7wKrOM423D0Up8F2VGDe
0aK+oIDtt5YzPZfL3fyg4YJX8ddptDsqhI4Js39GaLu6XO4uN+VytqM0zzex7dxWengazZDfz8db
cYGmoa16qGybI9a3KIiL0PB6jCScdRW9iklfCA8F+xMsKXGsfJ73MJh5a+fZGdUCIeQ+RV/RBTe6
zo9wg2MpujPZr4hnE97oSTF9c4ZyE0Ts0dq8pmlertLLI798NKTfelh66MdHjFmF9soCs1iTC/g8
3lk5/hue2JKcru1E4VtSzjCedfy1mTe7dAFUin4VZ+qe69WwqdsKOHIstjSl808anY7ojMmZunZH
Y1z3cf+C9OlbF8gREg0UBDJZ+BVMU9AhWx/uUp3YG9fieEbbuqhvwcNQnhIBbDhHX/X5oSbpUJiG
teuM4dm2uWZwnBer2YfzHbpIM+tUQIUqK7FJHSde2ylCptT1uXQhZlsTYuMeU8P8UQn7IGzmmOOM
iWG5eDPA6g5a883StUcRjedweaU4FgHtgdxXhrhv0OEQ1Kj8NaLHmWkZWwTVT+euAVrox9tRlywn
S7kTVvU89XHAy7u+SdrxZDEROgmIaZNVi3urzio2Ej5HsRyv+Eu2CAGGR2xMZyrbO7o1CMZ2XeO+
kxo2hfyHbXBA0Ct7ro6ZTgHOcHgnVV05UTpO14Mo9+0LniTzMDeTWucDgj0Z9DkK9K9mqKieiqjB
0FH6u6hnmDf4/kNNC7hKnKY+MxGtfSCvTePgX8Dr5CJdPA7duCNqj1NwGcxZqgi2yWMVa+QYhuEd
54TPWJExBjFNKR5ro0RMnBnIvDvAuZsmwfrcLnESQZHd4v3TeQNru9rCOGknTboPjAjxMqC3talp
W8J1CHt1GtTDDeOCzHmLUic56AZFDFy5npXIqY6wM+UobrpoOLcBIgAKk7Tuvvlx/qHzJ4bQPk04
qUjOQr9hAQes3snyfdfidWq1gHBKrD56/JEbSFjI+0ItQAIVdhR0azTs6BbprEm8grDY3xfmcKDj
wUcAwM/V+62AZbzh+ph7bjKibpwUPrnZenYHMe2N7lM3tH1jmP7BKtHCEAqcE2lxG8c8ea1K6h20
pngVVPGjYmG7b6Zun/S+cRzsL6yeqCFFcEAfjx1M4uBzix914aevLuEWZZMdzCYk82IHzz1Yx1SQ
+0HkYjtb9pdbNujSSaFetRMQ18w/RWGMM3weIRxF5cFqDBLS0BTC/GVAJnCAMFw2PRagybp1Vb4S
oz6ufCGfeREQP8pAKGxKk/4IYUAAu3bZzPtudobEH+zN9l7vF4cgNkLsSRR4IuBNtc714JtFwbqs
U75LwPeezidDrFZzFEyI3bGh9j4up0Sv5RasFm9wyPu2HNgQGT5P5xAwaXqo6zg4IMGaoKKI5qaL
+9tANdsyMVeZa3wyvl/MQwqHe3Xd4h/2+qDUdkPEuK4jjJGV2tmgwbYzKT1SmnccUPHeKUrcKgLR
RQe8Uf/064HZhDXGO4y4aJJ0ABq+jdCVwRCnFVUKbqJ0vnag5/muIgd1niCh1RQgiDHR/wMvXxyq
lkA2ZuJAKWo/x8Mq53Vrq3ZvWuqrv543MJjYyWVg1yYhyHiXMcvy2Rs3Ogu0rR+Ld7N+tJRVH7oB
jUI0xmLZX6H8Qf2x0RtJgC5DrgKAmUzyO8QVDsactGahjIQhc+DDaFyOkg3DRzooe+7WbGVo4zuW
ju0ELgpbsZbk4jTqS7eGQqeIdrFKg5PUi1c1Si+T4JU5BRWmPUr2GMA5a1xmFhwaGqlcCw3uwx3q
CbQZD8wGNrqqpunKzH2xj1CArqPQ/HSYB1f6SbPHfBOEyWNaVsZpKsgtqMBgqh5QXqVRJHOZI4wH
2HtYA9gK13Fcd14eVPd0eVykyVrDKTsDs0VtH6GHFSk6oJqUDlvD3ZQN+Tqas7uMQYFnRf2Hqu2H
uSWPlTG/V5bxwT9LBw+uYbE2Yu64Tt3uoNfh1hFjDcwG6uKkJ/u2y12UMuY2xlYdxPZCpraa7Zjw
3AXGcK/VgbsOeXWUiX1kMUrGgl/uYqEZsEoJNhz1co3OMiHo1sQl3hjfWf1i5S2V5TVxxiDGHBHX
x5k33tPh1EcbJjkak2grnPm9ivoe4DjR4ThgXmVxHbgEw6tSfKSDVXnOoHS8wLzPs6J/Q/xzCUfw
V3HqnlgEazvyGjYOd9mmznhf5yOa7WhEhrT8lAFzz7YqcNoSKL9ui1QxCjrEllbeySy/jdMWBqpp
S0/404+CDLa9lctry3FzqIisI+hVPctEWe0khdiaQXhOcAr7fiv2HfK8LO2vgtwxgIb1GIh5tZYV
mRO6VrBoZm/hBTPXXwYpq3LINoEWvNXmXd7m81OZ7WZeUWKgtB5M09hGcVGuG8W1yM50Zr1qgJ+h
u1foxiyPnfi4yWYAn7l8xUHUrZ2mQ+gyPgRZTHNvY9IfG/wqera8GhrFFj4lzAF/XY13Y6Pr8WMn
jReH9VEmCB7wkYk62LR5zz2l6BC3SDRo03l9ICKzmjuMtOGJNdX1gPBwVcHI3LqmcXKk/xK6hQ+X
XUFdw5cgYaQlmY0Dmyl+20iEMV1grWPq/xn3EykNmKMnHDTAxYmZ0XsE2+nZV2OzNQxeNo6ofcR9
lbatsuiY1UN4g233Lb4ZO/EdaAgLgTJ/KtuKLW/vvkeky2xDlzTlMJ2QwRnLGDI7EQdlbPKeFJBF
DdavgFZ2x8CKN2V1alnFRybXZZdVGPU8XjxbxhQeZrBOA+acut0eh3x5J47U0Jx9IavgJaG9gt/c
nkr55CjVHvRlakD2CcK/5ebnp4rGSU5CehjWi6M2VQlDDojoWQZdzlpyoC83xj8/+r/9Whazd25p
PEkhEF7oMLglmw+uSKwv8cf0mZPsjC0uwAedljAp/Am1Ubvza/Kf47gdjpePwn9+dPn0z752+ZY/
7vFn3yLESLMQ2Z3XCIguVlRBqW/q8ByS37kJDAgFetGizINh7MGHWCHwjzd5WD+JQXwGXVCfgS8O
G19i3hOVc8LuwHRE6tADkCOvJd8liAJcteDxqZXQEJVHx4R5FkysXbuWaeHQx1e88nYcsSaUDmqS
zg3H80CiRxtmAuMY1FUUpWwqGXPYrGpXosMvwf/HgtFt0bFA8IajUvvv70ZiuNci/cGZOa4LnWOu
ayZ7IyuSBohBXZnGtyC2OgI0mgB0NlMkkhTazlKUUKRV6a5xBIzx5nB0HHwsWqP1Xpr+7RT4aqdo
4ZclNr6qD7OUxsmPWs9oWYJKxVxoGiaennPtxnj8OgvxY4+iyIT7aS4VJckkz132Q29cwoSNt9aY
vhiuht6s+09B1UqG6tPOatryWJDMsepGdDVzbYp17eySsgNrPtDZk17wOU8xIagTl0G9eUYPzVx6
5iiYnPSGcmFDRmpC3IxKNpHR3Wf+2um1e1RElscv9TTUckeXHvEder2GO/q9YUCxiqdo3I5un+3N
2nkEpwY9fBgmz+hg9NIvn605e3O64WHMKBx0O6LiyYjcgRHLsIUIeifsrF00zzb+j8o+9p1jH0UB
OFczOmpeOroxG9tlXDQuHmJnO9b1Tdp12rFyFTDqTg4shj8Bovus2/mBRWNpx2KMGWTdBUxgK9XW
p4IYYnbVKw7NDrsxFxovygi+Is8434RjdjdP3UPoOg3rdbP36h7DnEY481FmBII6U1ZtCB0Th5h1
SxIxTgXYQBJBKnl0zNKzbNoB+uRAcc2DE7rpaXIL0hGyYS90iON9USbsD1oCamu0Em7Bc2EEmXkS
an6hUVxhsCZnyx3CfenXIMjh8OIK319+f6M+W1IxQhn1G7blcAMnSeedvagkubVHDFcDurfwWfio
gBwsnMgSGCwzlL7vYuodk/HT5Qe59pUl+Z20gZFzSBhFy8ygD2u5R7cxrSDWxitXGVCgF6B5q5m7
bHSHfRX2/R5f9M6y9YmllclWvTglxDtb6U2cx8ci6/h3e2b6E6F6Sq412z+qSuOFQz2MxpXuP3G3
FHlvpPGcOwHqOXMASpPjnK3SZARsfe3Yxks72uSwu/63pjSurFju2lS9zXn6OtZkFgAl36vBf7P8
0GeLHXfAB8KVPuvhsSOIaG2zMhOWQPKM67np/Fej6nSYEDHD/Wh6S0oMimXCPKqPtYTQCbDjcGD0
h8KuvvRM7eowie87hAwrnYTzeEh3QyKi+xzyJx7N9Fk5yr3WUup12oeNYiPFatqJz1kS73VsQPDF
REiCvHQPgKf0nZsdu3IQV8Xoavsuqtk41i4joYp0xyY8G51BO/MNbnZylRNYg75oqtT9yCgnYONY
IurYNlN4ly5d1KAK7MzAYWuHzQN7x5gA5eHRSZlzpF1MJtOydShK9yPGfYCaC8K9sQDvzeXl10Jj
9NyGpz3IQXCzXj6FJmzCIGG6pVORrgkdi3Z+3tyEgWRvVcYvcVlaODfJhsJNUR1n1XIVgzY0L8EB
nH+GzNYxiZvrTrJ1mMZNinllDcfIpaWxA45/rrJhP7z1bjQerW4cft64JZiRwWRuUEaAY4y+3xls
IhwLUVBaHfJ0jo9+a+KG1su73iCMPQgG+M3cdCUCFVvXdHSD/vOYjHKF7wDPpx11G6sfPzPMjEt2
4zNet/lEyVQkyxUkaT1hBo95RqGIcwISCgPro+x0xk7LDTBHRoQtm8ULy9Iwo2e8b0xIGigNsTS7
k5kvTU/9aeIVZ7jKfVAA0FgtZ5rUzR9gQElQicSzgJQf8dLYu5XFzrOvrx30TW9lyQavRGiW+yNh
uszmATQRqjAkn8ilIFA4pX4mEjj0gAEc04A0Z/SK2exHt4iM2/WoiYHuIhFYfOFE+HJkD6ADfSid
vPMYx4WnWfsxMa+nkxAn2UTy7IJQWOWzUX855SZfp3YfrAUW2pVpvQ4di2JdR4xlD050TkR1xfw8
3aHIyKnLuuuMR1+7eXHvK/tjbIDpinB+04ri5Kph/Mqs6Nq9Hew5fKszdtqzZkdscIAFDE7ceGzt
nk2iq+LZHrZ9zAR/wjIww0Nfu2YZvZqd+2YNRDxPzYsCjJPm+m3QCkm3NCxECuuHrxCjxgW+17h2
4o3fm/SGOYItOEeaZ4RByMzb/0pmgY6aEKBwQgYYFHN+TZQboj5jdh/UIgF3i9p5N4CWl81tq9v3
soo6z66D5NA4ztbJqidmVCyu0sUtkM1blHHf7PhWjFH4mNcGY/TI9iKW+rwzONlUFX8z0zo42T5q
yra1CF9vGCEAL17IocVDgUau9PUGfXGj085W9wOyUeFa/XendSAzse99LMOSZI+ad1F+L6euvfKN
eVNN8JbiyPDRCiDsmghTwQED+2fk7witqzwEDjNYc/pyYVLnQbwrkkH8MKvw4NRIvmneJeEuPFFu
Z9nnzjGMA0chsDgUFg94vuhz8TR9YaeHUVUCZ2b5pIK5OwWhjWOmM25rG6n2WLNWVFCyzK7YTQS5
XfehNd92khyKxAwZATNuu3akftcil0a+3OTXAaFe0NwZpvY1QTwcScYbKVzRFrCrOqplTXG5yegJ
j8nLELbldZ7E5XVW44p1SqarPz9lkL9rWgHShlplEvNwS1rRazjh8cocNjxdad7Hjm97ltujp6rA
u8OpWWwioC2SsF37mq0478ZkY49tvU582R5a1bwqNSdXgb085yWTG7AM4qpKtCe7M90Nc4B804Y/
DCWXS+T0zDqop0cFztML1NI26+DOZ91EyQqzgHTDc5jOxyYk9YpEqK2VDsconJJb52GQCRIiOwcL
XnQIJNwxXdc5CPgBOSbmDUpiUzBLgiqzKjiM91qWOxuHpPa/SBi0f4+cxDBo42fEsm6ZCvPgb9mf
XeinUdlG8V6aDSaeuTGv+1Y/Rmbr3vF0QS5JoLsJK29XzG02UkwNV3E2/3OOKYVSCjE7ZAogY078
3DewWossNY9REml75CsQ1x0Jw38orf+xQlkp6W5FrVIvKJu9HKP4OFHCoxhI5WObug3ej844WQk6
/MIgzSgwYMcwTwr3Zum/4fAdrhu3ig9mZ51LSOjXf9w4BPBBcekeA6NiryWok3oUcPqk5Mx+rSk3
pW7cd8r1/+JpXKjUv/suHRhGPJvKsXgqf8tBHkIMETMJKft2UJ848Y038B8g8khDJu9Xk0w4+uh1
fi2nBs2PSi2PMb51j9rRRg6SFocOFOo9+9fmDMdni2YBA4vIsL8w7H7gjYsZp1OP+tRoh8StV+hL
gtsxiaXHcw94TsrvqVE3R8TBIdZr2CpGGL6ndYqmaJyzZ4M4LU8UgsEp4QkknTT+jTJI+Rqn6oQk
9LY18emJpiK3AYumYhbz7CwRWb/Yam9/hg3/F17R2yLK2+Yff7N+j7PkCXIthxKQPFcplFr8q7/E
WeZW50MGEbA6iPUY86zfSL/ZlUPBrxubE6Uk4ccojtpTryNlDfstJAp9RxZPdGA8fOPnrn4VsqFQ
E9T8i4Ettttqbwc2jD32jetPu8yCMyln4zw9ZWN0M+rZ6PkJWkbNz960OO4ftEGc0PD859+Nf/ff
XwT8cnL5D7mwIX5Ljc0nXKx5PyN7Jxb7gLyU8el2KKzoPSyJiCEjtOKtxB+C7ZXYWlUDt0WLtA+n
Mrh2FRTBdVruQfKkYHpYtrI/7VdYpvSn2rUHT9UZo25eVitSKhGvsLE9B0CEfvkoscMbZVrtzQS8
Z6WZBAf1HJES2tWLbP166+wQ/4xHXLnGzVw0uUccgnrzoTZmgm0cgS3Pehu/wd2Jnqhuul2KA2Yv
VGfepwjBV2iREGIOk0Sirr0w9ZEPWCWgk8SR2NT0HOuicA3ifiwk26k8SMszsKWdzPAW2MpMiKbh
PHDRg2rJhmCo0vCqdGV4QzPLgeDjpazj0T81Vf7SN7L/AhSw9kX7XnTThMYdKahp37c9OoZE2WQh
2q14KJnl78pszI8ODbWnGRhJCWsrqJJ6+VqNxdmoZ/uLo3XP9NM/STliqI18f9V2TvAY+yLddIYt
b7DZ4bjQsj2mS/iXmAzjcMt1G8KShkVlIE+tbN6wvSEcbw68d/HvDm57Zca4XES/ENbq8jVX0l25
iBTQYoljHNrZvrXqaWe3SDH72FQoq1prk1JmAEkz/iIw+XeiPEeQrRT/Wa5Jfq/x+zuMBU8EiM0h
Vo6B6V5Humwx2rxW/Uvam7eRglsmglpuGCaSImfAXg6jJNgjoafjd4Z2Uy87x0g3PzKbOa9gd7eD
/UDMLDiWPpsm8i2xd5gNToFuUdXPrbNSLVjdbGIG2dTOxgKmSMB7+IawDdEG09G1yOZrveU7U2ew
9xm7yv/85lvs9b8dwKgpcL1JSygSJozfDhZSc7S5M1W4n1VxjkipPpuk4AE31KKbwO5OGWHye7hi
0OlcZPK93j3S0Zy1gfjbqW6624bg2K5XJtsfO7jW/FQuw0oLmQye5bJH/R2AmoB5hRByHr8ZuP9W
FqC7PojjJ95EpeeyE0vq5kZa4dEs7D3jaAJnRp/9tKqg9JiZva3sXcP+y5tZZ/3FU2DIf78IQSQQ
tivxezB9NH4LE1C9XuIIrhZCTdmfJ5BH111tsS8zX6Vq27sZ8hMY++i7Emg3RFS+DJHv1Qr6oFQ6
A7nMLd/S5Nz2xgOZPKiYMxNYuSLircohTnMROdlV3b+40ZuPTOG2H/qPatT1vVlN+Nw0oT9bsfJQ
pPBOa2L8KlNxbi0f+T5r7LBIn3MWb+c5ql+0oIWp5SfxsdHq7sFVR9/Py8eOiZBXZWO577oC8Is+
nImVHa/GYHp39KZHZpptm3JCHW7L52aK7TPxbeLMefmaCuKFpWnwMm2j9h79kHUFa+DGrDqb1jDD
HjJo1x2uIpIrhb2BslqeG1Y1Htkh1xdtCWf2oUlp+Xt9dJCHVPN9aRv3TlcWp66q7y2rda6grqIZ
phks3RnFMXrJHbvWk1YAMzPaPNo5nY2bYnZ23eyeWr1iVTCAUGYsdWcbXbLTJMF1YRuIzaAhSMWm
GJQCBboqnSvTboguQ4tHkFVK6zH0nwpC8AY3Nbxjp8rXQ5f6t2lmnJk4pLu4T+tN6aAkbvKg3kS0
7+SoZOTjOArxnaEl2wi05K1OAAySU+R7EX25PzPsto0gWc3hEBOCQNMvNYbmduj4G6MyzJ1oE46C
Z4or6r+UiZ4WYnxuPmwicTyAl0i55v5NV1azm0NEKDgjqf06DI5lDkmhj+kb6jn8UaVkk6XatYFk
6zxkDEcFDlMHYc6qou26rQlq3khlA96aGLhEk5GwWs/RAirUFlOkP+IzL+7SEFLTILln6Etq9dl5
Rim2shR9HwpTeZV1EwseEqOf/vPJAtjq348WBQNOGo4whHTFbyVyCNwymnpFJKnOwHoxEZ5T5ftr
FN3maiKwmkzC8D4vY4KTjSbdlErkxyE03vtcBdATGNxpMVwJAGfjbaMRrNG5XNay0H204Zfta5AF
214Nxt6y5Eub6/Bep+zaLuzm3E4a0r2qJ1QZNtaN60N5s52CBu92DJPwdln33VGQ4q0wTEVgDapf
n+W8o5vxzulboOhtz/0CximjylOuQlZyLQvED709dERo6va1LTLW5oVhsBkuvrE2Z1LtFNddGJao
+3k9RrahgI+18G9k1BBfDAxyMrBuZ1P7kg2mugVauLFwmy0+vS1hIxkU0+9qag6Ri/rW0G5N84Px
Rb8HrIWiKt7OFBE3igqXK8kw7IGHoD+RsTdwIG+Gnn8lMIlr1zN/3lsyuG3zGMkNLRirObKi0tH2
Lj54W50skoeBNpTzPmNiA1FucJ+x0V4nUwWdQtwR2IG5eQK/ENoudsBWVXvs88SiBK61EdiwyZ3P
rXOSU5ojTLpCh7k2tJJiA6NXTdopMo9CnSSht1tk7IuobVFCLEC0qrIfY5w3TL6czOt9tJhxUsx7
10mqmwg9yAy2ApgtZjxUknEQZ9/dBGGAG5tAQn2wTQqv4uUV+/8xP3+B+SFXyvrlve19a7/918+U
oZtv2dc//va/028f37J/DQu63OV/6D4gfBz8Z7p0l3YYbD3X1/9D93H+LpSB2oC0UWlw+wvdx/47
dRasTeA+Qv5rWJD+dwRXlov4Qi7ViWv8v9B9FmTRv5Y4Njv35WHoNJi6tTyGX3sndlumaCyh7dus
dbemM9IpcYHRiEzel8HWyLCjNVVAx9wQVzqmcCVB9yY/X13fx/8VfBV/0sL96cNQrqUwv1q6Y/4+
MeBAqKd+7vGwlOzHp9R0Tq3ffahG/3SRWSPMQX7elNoGGAGuMWhnXmiO1v6XP92fPYx/K3ZsiZTI
shhcuEgdbP70vz4bnNVx4/aWv9dR/yFCoIifDM08aP7a6hWRcMVrAmQVU99rOtXL+dauS0ohBhe5
tmusHsNJlFebv3hYQixV1s/O9/D5j7+x5ltqb2mAc6KxsZS+/Bl/aXFx5tmVodhOo2jD9aEzHxMY
mFmaO1eZYv2A2XrEShhqx3pmvqEmwL5jbArEBg1M3r6XxYY6TyIhD449CdpXxpjWV0rtktF3riAy
zShhs9thccpN/7zB8Fl7oT3A48d2TYQaqpHLqhO9wHSMtOnFr7LyNPoMn6HZIJfgeos1V//SQMsc
xZ0d3LMf67AZDTtE3PSPM9pgLHs/XJ+QXpQdOvoNDKxts1dVeu0DNwWCioy/r5P2Ws+az37EWzkP
5NLrHZnu8fzgoOjZatN3P2jXVhMX25HePTj6/eJBUmnhJVN/Ys5qwDZCz7FuQR5tK626UfGny6xM
xEN4wgHl7lzCsVZWlU5YQ4dHP+hhq3XYTxqczASvx6aZX6U62ciGC7DGVntHOsNVEVHS1YxPZI8O
Npkc1BjKQxHGAs5AOMLDSrIfU6VnB63EH2uF7le7/EGQJV8P0Utmy2k3tl0GLZWrMO7UhbyEubRB
8upYrRfBukCx4e8ogb/yDH02Y1EEh9UPlc+3hRvcVnjxYqwTKLqqu/ghT6sPrEB4N/qc8MrCBbvb
tecE5wkd98B3uQiuiOq2LVwlqkYpkoldoyEmkR2ZlppgdlCDPPTrvcqTYAVW7MGwJOk1RnzouzDe
BT0TzDKcPDsbntDos6WcgPNrY5Aey7H6kIa+9dWtMav3QM3alnBDk/rOf3HHKPVKg8QxvHV37dje
oJL6QkUEIDmDOF6jqV43FtApfehDzEpvRvkAmgKRRD5F51j/CPrSWieMjB1AOiGTv4yF5M5Khi8c
Rmu7XCAKjWug9aeejUsABspZoNn5eN1RPW2doLNuKQtmL61DXhVTCK+b7Q3Yru9TYDAYjVnI4xf/
kUq214kxETXQaSC3JXywpsOcZMBx3lpRoLxYlPZ17tdXqFt95vOYP0u8aHvsA5Sqlu2FizVBs7kR
mlqIf8uH+hLQ/cdN1oa2B5ybMN/lf9BpfjBzQ6+yiPoZu59l0NjbOijb4+VLfQBuf3X5/HKDSOoJ
12r6y7dcvp4s97/c44/7Xr72x6eXj2p7nHexZu8va6ecycy8Hkbxgi0T79WSGXMJcLt8dIlaE1P6
wsCQZcHPjLdIFGTj/vMbjYG5FANYCbGdEJrLDTObkJZ9+ZyXDIEwPKX1OteW6OHljj+/+PP28l2U
dQv22hI/73QJdvvjx2E8cihJL3f95ZFMRB3vfZSgCGbxJlQGjvfln/zjsTnBJRXu8hAuX50uD/7y
49Xlq5cPq8vD5QiBxOVHKxSEBEDH7ldnLfJ/jZenFhgfQzJZKBB58wSs7dZ1gKYnDBxWTT78eoaK
A4lhEzj8eqzBD4z9YySaT8BJvT/Fz1KaFILymA95f6eq+ZkR/4+W/SShQRlFONUh3tl2g6gq21sz
kkneF/pB42BnaR84N2ld7309uBeaNDc2y+BVr+L7mNzcWFpnP9Hd/VS1d1Ct3F2fd+/40jeqQxkB
nxrljpsiJQvQQNOW3IT55F/l+buhO9djiTmgJY6HcMyEVs4tv9peYfaWBN1i3Fxj0kIUbsfpOtSN
BzcHuFH05Y02+uFxDtMDk6r50bSKna813xs1beZImJt6oWRnOJc4nitqZmY1jC5GrwxFt4qs0qU5
iG1PVxP9wFQG3jSnnjKNA/wuku0Hvdk0IY1qkWawkzAC1dHkbBSZtBy/81mzjS+Gf/Zb1Z0lcSdY
Tax5+9/sncd220rXpm+lV8/xLaRCmEokJYpJwbJlTbAckXPG1fdTRR/R1jn/d7rnPSlXAihLBKpq
7zd031M3dPZO7FSrBkFsBP6mft1302nhcEjS2F7WjQcdt+37TX1VTnq3yX1omhhuzitghs+zY7Cc
FWazGTS0BVjg2ilCvpYo7GjOKAbaQmzi/nsz5j/sZfk66M2zAHP7qA0cA0zNv/URXocEG1enIsMG
2QpBwemoi+zsn+z38K4GDlxKHNkQQcZA7PNLO2EX5TaIzVtujLqVwzqqN+YuSpHyh/YxtTxhjcDq
pUNwY1gMVtKcw5UDjqweTOTTAURl956O2a1pYDaAccdPBB7gSBg70dRIHlTjZg69dVWf6il6iX3T
WpluImlQUF3cfu2OsfXJ6cEDxObO8AQCt1k9cbrSnoweOf/Bzm8sfMuvCsP5aub1D0gXJpDQul5z
Yi2wMs460IE7w5kOGTzfa7tcjguyaFeLQHoHTQawQFJIOwnAAfENMGtr07po5SXidhbmHg7ADVuM
W4AVOPq4yQnO1LzRQ/abNojAW7PcGKa5q/sBv9U5kkGhVLsv2c1sh+kHOAEPzhI+5gnyQ2E3vsal
vhAhz4CBAmaIOSYZJLyF8xCngI7cSuyXJl+lbvEccBRkN9d8cMSxHJBQF2s4ziCR+gREsfmlGapb
C87PWqsw6Yq96MWKq2tH90A5ApdZ+9UpWYD11UO5swhd55M8ymOIC50028dNeK9HgLnF8jg41uOc
Dy9jYGGU7SFJHUFO0IbQvTYdtO2MbSrCFqvK8laLAf85IThSA9FFB2ABf3OLjD+I+NDcTaWFSKOb
+7AXqxt4Xa9Tjf1F5Fff7CJFusytOakTjUYlg1UsjZ9G3wwRFxxQeLgp3INjVacpaW1WKAATPdo0
RthDXtvqeXdn5t6959b3rQNHBBDAFRunz1MwHnTb/dikvJqA4nBmvas9tK+Xcb6fgJLDKffw1GnX
whg+lB55/yqOwINhSn+NB8CjG5CIDqLIgifTrydXsAg3M2n70rytCCcn+oDje4ijuoWO+xDhuJLW
m66wAVOhjOM4+R2wSHTmEEKc5r3TTSF4OH1fyOTXMvS7Znk0l8hce2hhII1evVYWDM3eNj4mROug
/lgf3GXnyZN6HEQHXc8+zInzw5v0L/OEbnnwjL00CZXmKNjSRugNh37eoAQ8723f+16M+aeysvDk
RjttN/flsHJyN1pZoZ8dUbCydXIrU37MathvcYGUixpRfedhgxD/TehAqyyrDzWLzC0h9Bc1i4wJ
Ybd+6q6RDW2PGpuYG1Pna9OZHi7pgaFtkjQvjkvhA/GebOJs+Xw0K7HuTC1fw2oA7Oj4+bJaCLfE
TcXTCHBn5dY+EhE1MWMbV+3A03+6t0NZz3srxIcuiovHxg62edW6B6sz3cNosNMrF6xLXJCzMbAr
nI9Y0gK9mg4G0UXX5X8ofxJbB8RH2g8LbJDx1+mgp/CDyMw2y7CqeiH4Pf0EJFGcIAhTTMR47GH4
MkbAws3URyuxnKtV6k0BMdTZIt8PyZt/S6TSO7PLD35l/jABp11r2vSqVRYRb5RiDSvYJ93kbYHd
3GNo6qBGZx8Kka5qc+mPXk7kSLeqn5rmnFLXmu6WLjyNpmWx6HXW0cDexg2y7PBVh4zBJeUWIPnW
LIcexkdzAKvSHsNJfxC4cW1dnG73BM8Avmot1xLWjOQfscpznGwz0K+6WSIw1Brz2qsH+Edi2M6N
S+gb2o42ObveRnkPxFt/RLAENRI0b4sgPZIJqm+hDH6NS2RB7aDboTmR3vnT8hj0RLLsyUMIHwRU
mKc/I4ef0U+BWw58DGmR6xT1vOMo0oMxzHILLj7VBe990eq3BkpBZedinMRfJWsmBJSceTjilbEd
Uv2WdWlGP7I4ZakRbAv2wjBPCrwbllqw9muSyDiv8rYkjTtH2wL0yBGOyHj0zfHH6LX2BsYQe4Pl
Y+YTIBW3yRhyGOrYudguABIdTDqwqvirH06E4QIP/dKmXOWZXm0Dc/nuldO98L+i2KN446pA32u8
I5A3G9eq2vbGQqxZ9loSlObWnOgQ8Kjsil+IrCWRA2n80laddtUodBnjkRpXND41pIr3nS0cttRC
eLToy/H6whxXtVhSrRWR/J+aqq+RCDVVU4WarC67NFXtcivPnnlXYYDOngyKuroB72+BvuE20PTm
TlNGzLKmmv+9zyvsnk3jP1xX8+KPnTLFKGupzjPUNNdMpPnu2/3zOm/Pn3S+1+XjY9P/a6Yd7cBQ
2lv4yJ3uApOTl/82HtqEnyHX0pt6DhSfy/3V/fq+f228GdkkvSFPUcrPTGvBi1pVs4HUZ2g+owzP
riBIThHqYWw8reyTI/KbrgwNwNUIk3QpypUmR7xtErYoxaawNQrXC1Y1ghFrlPzuoyR8iMHOXzUL
32qUEa4iJ8eFxi7zw9y7zZXd5e2m9oLsgDhQs9EiROdUE4BFdog1IrdaJKbNKAGURmt9THRh3ywW
R+lMBCQvQaBUK8fpb2NQWlvP86y9K4Ua9ebJxZ0ispPbfmgylNHibF9FDTq1FmsYeojXWKANQKb0
U+L6hNEXMTd7WLxIAehmtJl9sklLuYed/MxBfEEgUUNWSNaAWbFJKLFGUU1D9iFNCw4oILlUx7+m
hYuxSBRRgxMjYNoC7iT61PtFfI5zpzgkcUlyZuZMgOgcgm3odoK8NtZ6h0Km5Zj4IgfhvpOFQewC
5IMAdlzDmEcfcZVBUdYO2IWgMFrU1s4MUdCfJ35H3JDjPMvLUk573qbTHm/TD7UpXN7LzGhCbdyn
GqpzcxpC00PcSzK8YQ97GRGGKf7oYrByWDwvY+9GMhm9lG8oHpkbyUmDO1PfepG9yxdd7LShw2CP
A96SYehZ+kl+A97nS0BKftMl8UuDEBhU51Lf6xmgNVVThUVaYo9gOsKCGbw9XP02xH40iz/BsKQm
4hHyomr2iw2RGQidni92dV44O2EZtwXiH2Ri3G8+x/m9C//zrgi7tSZbCmrL+YI4pe0MrFR/9UUw
06AtI7QxPlYFu95kyeHCyy+WqnlwqzcJVhJI4ZozG8du3489ec58sUABdMgwJMmnxbfNaoUfQiow
XpFDatwB/rT3utsG+72rCBgEMVsIU3q5bEXFiXIuu52mT5CXkJ1gq+UFe1PPtb2qkcb1OIDF+Kbl
1SHO9y40dgyiBJ5rltCKNdzST+S+7xpnXNZmPc5IZw7pXkGGLbf7TArYt1GwVL2hNgN+sPDc0kov
QV/wr5lquipcb5c4/QcCnamEf3V31gAv3p5ZiWP5e49gAl178ncIomHZq4K0bYnspVGxtlYcBEWy
U5lFVWhxCN35tyraP7M8taOlqi0f1UAvL8HbBZLobxNVVd1Njaumi2ojKisWaDl5zWXg8qmq79L0
u9paocCGONOfP5iaV1ltfocuMVAtiKwNaIjffvQqdDgC2ODgLj/f5RMvP16tfvJsIHIWkAtAzo+0
6siXy7cTskoqyfr22e9+vHdNNfndj3H5n5La/pb19aGB53MT2hnJQgtJCITtntLe3XtjBHm46cAy
53EBXdgVt1Zl4SZqa8ekQScpJPID+MMG4OJF4uBHGAK57XIMSn9n6dM3vUGPcUl9noYG4k4hMtK6
mWnuCT7eh2JxbtnVA7VcTmHyqXX1m4yYxdps0m8m+9w18Ch0IDtOutAzgiuLpxPuKw6luqXLs2X0
6hU3MXw6DKxbbz2O0wKrH4hXDjWlIXt/Y/fe5wC5jYPTZy8R55obohscRy0SwDTNLT9EB82e7aCA
RrTRjPtwmcPDEhSvuT57n4boS9Xhp9NMxsnFKLAZIEw2w0Mx8J7tOvxDZw5PCMEOzTot0s9YOGac
ipZxb9cEksbe+tbb7be0z2z0xCRaNUEop5uSY2cPn9vAu4djDfUWUHGUtrvE+MQ5TeyyOVvjlSPW
vM+DNcgeQqreWO6kQ57WR/5TACqO1OfMmyiXWoJTjYwjTBRE+q5Ch1Rr0HJ08u2vcEO761oftwWP
4KNZpoIIepRLU8n0xtfxv67G9oQYe35dlMCSLOI9ho1R7oJQj0TmfB3r9hUcM3ayMweLBYPSuHpZ
ANw/IV9xgx2Fs+FLchhRdLkCFHg/1HAq3WY6aQNY1ZmADo8yEHPsFGzYIrF21XdO86D7wIPQqF/3
g4ZDXxaMOwH8dYxPWue0N4ke3JW+7ewn4OxwU1FREXlfHbvXJHDQ3Rjm6kPnx3cd4cttCeIbZ7UA
okHRi00EU+raqErnZPccl8ocGS4bfuEwVOLRQAGgaCAxDaVzGLXROAR6cIMUsXWXFcWEoVTk7ep4
/IHmyXxDYaHNkc23U4d3HLEzAI3+stwEuYleSgCqcRAhOMphKNdBpK2lAPdaz3XUjV3N2ESSk0mM
THuo5ujYe2O/dQqYYkOPAJQAW3xbzslPO/LSE6Z5PgYBKCXrhkWQb7zJ5rDfIAUyIhSriXWfSTKX
uErQhF2nnjC3NTxSVCK7/5/0Peduz0nfbyBHumZ+/BHGZfG/f6V1Zb4NcM9vGbq/5Xyfi7j78f1/
PXVfuh/t3677lfh1nP/4LulZtN0go3qXvC/ouf/Yvk2q0xUm8rYO0JBfpi6u8R9LADVDB9IzTJKT
vxxdDO8/vmUKw/fBWxg+wJH/l5wvoNE/som243F3nXQi6GwJLH2fbc0MvAaMMRU/aqs8iEK3nhGR
MInKLv7NWTzdrk04II1/o0Z1TzPOo2ZTWM+jHM0y/Lv/x2vVrdTkf7rW8L/ECM2vyOtwqpMFotMg
cy9tX0KIQXr9GlYDqi8JF6yKzxO1do8M0YSl3NLsL0VW+b83Y4AouzKFFuNbn8Iqy9kg+yjYyWY9
FzrLReTemE5tfzJdYsdFN55CJDrBOq9Lt0k2SkpfVPV10Rn+pwFgG0sEoqqwYhab1wTC6fOMR5uq
ORVi55gWoxJ1aaeBYd0NUPjTWceF2A3mq66xyPp542LspowzPmquIFpVO3L6k1YGmIqkQOjnxC7Y
LUblHl5xuY+CCWEOvbLJWf0xoJqqcKSQITqkGplFWa1AbY7pXo1lE1ytEPY8Fr84nEzW4h0hz+J+
WAXeMZK1ZZrwp/BRU6sMHByt9iPCL9p9l6E/lmpReTVVQ3nEb708BlpK4dZsDiuIqV03huzX7dwB
xlaH/o2FRLxB+OeICoT9ZKBysjYHxGjJjYinKKzGA3D95zrHahE2nBgeYZGC4kW3xRHtY69n3SP/
j+G2iOP43KcG5LNy5cdIUaims5jh43+7SN0IEtKt1aBSPxJTQKUJAYPd6OGScylUX2W60/u+wcby
6Pw396zjnAy3tjFmp8aKoyd0KiX80jGuG9uJELGaUXcYyXEksKduMGC1doaBtXXljsOtZ9TxUUyJ
AxZ7KR/NCb9poaXRJ7QAZXAcD4WqqHXCdnA3krFNPqpa9lZrRy0+911qrmWat7iEO2sDCw30ZQtx
40cQs6AW0SbVJG5AYYYYpM39aljg9GjwvQBSpsXt0gz1LaEu77FqByKuWp58j6B4QVTPXzvyaqvI
1uKD6MxgH8KfWJG5QLu+t9G6w4kNsQFdx6nHRxiOOGF5jOaoPOpEe46zLGp3RMPdb6qNGiAEEBk8
N4xoUSeuvLr65vYT8sPZq5nkhPkqvyakTLMohiG6LskkQ94rX3k8+Q+9NZvCbh7QMjbg+O4W8Gds
DSW5IymyNFzhz9OtUc3isC87z+NJa3xFYyW6dXMYY2WkOdfsOBKPyMs3rcunQ+oG1hHa6bWHBsfy
cciQIdHrOMSs0UNqFlw4gj6hwKzPX8R0LgqocpMf/94TAvIs64adgc3UicD3ZENCyNwwfiiD0rwy
5yb/Fo+g+JJ++gS4+egW9U0q3yOq4K0X7Niu/Wrm6mVyafMHPAVLEZMsMpI9sNr8EDW2u2K5WV7C
QN87rel8j7CathcB1sDzx7UugmRfkuw4IKnya+pQLPvEzstPvy2F/4ShMSRI5oJVAcyoY60OPMkG
M8yCpcvV5zesimvkcR85kfcjRZ5KYvVIXJlSZA0sRHnXKak4VX3ffj/1t/bfqu+vRcc5vdY6Dgu2
tejPfS1xJ/N0yuM4eSayBwsAVRpJkQNmaR1VYTiLzTsshwRL8Eh15WZJslRViQ7lsB8boKty3uWy
tysu/YIwOxaR/3efURfNoSYD/IQkNBb2Qzk+xGbT7AMnQs/H6aovIf62IUewj7mvxVvbC/IN5O3q
y7DrkJr90uZlu+ni0rt1srT9yM5/mycE3ZfuaQqlI5aD8UEe9YBx3P5lFghiLHh9rQ2361+KoYZe
2sACBoofghMF0Ws0BrJSzRy9DkE7g7PRJ2JP3vyUp/U9QMTotcWRl93sgltxLAoiAzogEvp7P3E3
c4efCwzw6NXoTuM8uS/BLGkJfWOvVXdI5LBLqvg59L1u19no4wdjGL9aZnLesf7PQDLvT7M6vn2u
iyYPCDlPAqb4Kv757VsSy2sd3Ym/J0ZqIW/O0pXo6fJq6wtKrbPJnqEKrMd+4UwXlvMr0lSwxsMO
H5d2th4jGCgzDyzig2WywtU03TfSfyuvml811ad5+X1akA9+16/mTr1D0EfNuwyjXH3fWA2/8X+4
nerTW3IKUf/gCrtcT30/7vUuF/tUslBz/JVeOic5ufLhFoG4r7EN/KSmQoz8NXVYzN+mlm7mfi81
SPpVbnxygrlcIwMWrRqJEkfFyNaWqrhHIGHLI4nbtQ0GVdZ0jMPInfXRr9qfo+/naVMstXm44s95
pdei1tf0Np6w0Ku0efm98CsYopbTbN/1X+amQaXvVRPHlH035cEtDIxZmgL8/XaqT5BhMscMUVh5
qbqx6n9/We7rj3ha4PJUphtA6/MHFk/OiZ7RvDgzp3LQV+NXoDcHFHwj6dvQXcWxhmtbDl6nE37z
aMRArTQBBieZkpMZ6ebzW2vxQ+s5jutnc8iTkyFbcky1TFaqy8z/q+sW+Qlvd7l8XsgnqNbb2OXz
5Nil9faTiSJztykErCvc7aODV0HBnwSRzxwFxYPqU7VLkaqBEFNYEBG/5v3T5GgKgn/BYoo/IY82
ZydLHpNMkwgGoLf3nKOqn0uXb6/3XQszQ8BfMGqTkBDnD5Q4sx5LF9WA80o8XvuAEHP5FM9fhtzd
BUSuD46Dfs/1WxNmNPuJBKqWGvVjF8+rEGtv3lRiqc09MJ/wtq10cy9kzZJ9qqb6LqMldICbyzxV
G+Px0SiWeD+6PrtX25xgsTbtKV3CX4UaKHsfufy3PjVl4fV8rQZwh0VBuJHXGbJT3UbNVhP9dPav
/vta7bp/LtXyd2zhO+pbjqSZcrD882U5RTHMgcbSvseJ/tQtjffguUlyaFMsA9Rbk23Xt55EA1QJ
Jz7g7/6r36O/fesfFhBCZW3Ocpv2bXJj/7f5qt8K3W9Z8CVu/Ee/yxbctr3c2CvipXpQzzXZpy9t
vU6Q973yo5Zs0GVYzVFPtKqpiexA7CvoW9xRdZ5vjmQdwhtLpGP4y8GjztLqqhj8YlfLg0deIvEf
6dgjqaZeeBke1sm5VcoZVhBWV/GE1EgsXhcEqFEFJhZXdy1JZICoXZzm38heARRzptecowg06r9m
OOJ7IO5abEi2rkUuvDMcvniXdmX9y47L+ftfEbI150PTtwXYafcdRSsUQ0ygP7K+i4JEDulwY9+/
FQgy8FtU7a6z2R0Se7QI9t9duuqCxyuLBwvQlrCPOPXYJKrRwbei9mDPvX00ZaH64wRMNBY89vW7
ATU6+RknWzNed72vYbyzxG52RCw1WcVmDmsSHyTFQGmxUzhZkosi+0vbQZVCzcUeISVYl+6UWvNi
lv6968a7hlzHswXQ9l6O1SDIn9/GWtmy7fFDWWYzWntavW3Hiri/rCXj/KuWvdUuo5daOLrJLjXb
5ua/P2He395iAlKyJ1AXxD3XBPL65xPWOWhlzGkRfEvnYmXA8ifXs9ScWXQOLrCD8p1q1iIwrkST
EOFc2CWTTGT43cTEi1wX2SiurtWkSU5SMy/T1S1VU93Sq8QpM6G3xUk3H2PbquAiosxwrHaqB7Tl
fISJT7cL12gTjqhNZjyCUu2dK9Q4cSzEc90svVmMeD6eh3/dxeBcfdU0uViXyKo0Xt9xhuybvZGQ
2F2pqipaLQt2UmhdDuqI7+5/m3yZNssRiEIwELJ1XFXcTnWdq0GP4hP8yWATtFl5aEkubip2Mfzs
Q3lQfaoQnLUQOpBzEOzbV/rcbJ2oi371XSaiuP3rDqrPr4R/99+/AGCi//aO9VwPZL3wdJ944HsC
d+SihpDMevMdSODS2sDO/A1aRBoQufq+0ibUTmTr3OUawXLVYPywCtH9w4tTtd/GkxTU/eg227nw
tAPGCWK4Qe7pt9uoAXWvGCgz8t1jB6S0ScCEL9pnYRaPZdVInaV9OHcySx5a95NZ1K9jUCFBB1EM
CTcAbUWpBYe60pFEgNCw9ZwIGxZ2TWuQvs2TlRcJSbkofJV3RCAL6G2DOmCYPnpWhC8HSB3EuOr8
G97WN/U0zi/xkAfrRXPHOxBQwb2akZFdPGYJ5l+del/J9xMSMPreVS+tsZ6rK2GF2aZ/G7lMLM0e
4VtkdKWgbvvgT+UVaMXoCaxN9GSOvbmKEdVC2Ie+txndhHmeMQWPtQwgICJTbMwgQChVNlVfnLlY
aCCUDGxKhhzCt3bBUf1BTVR9mp9gximt89TA5V65ilwUpo0msNbd2TU+qJ1XHPsQd2dVc828PFZI
t+6MOsRS4I9+NUMNyivV1MtFQl7ZyCvfbqtmqH41zYyn821V17vL/7xt65f/smkz7HeHf1cXIDc5
fnH+5wtqee/kCkKfhJBfddrXtE3XHbELC/wkVm5G2U8rtUZc1hJv8Kej96o64qJiqlpT5hyhzXRZ
fs1XferKJV6m4/CNL5K8q1ylzvf68/7nD40T96fLCyyd8vYhl8XgPka6Xd+fd35y+8cR/NITAhq7
r5K9janIxFvoIe2woSPpEqIzWAL3DmBEYNGX7LAgAmcnR5HbEE/yAnQx2/MFRFy5YFyuMrirN2qH
qvmoIrNClOjUsXsN8xrdpAy/ajR4LcTo/xpVkffLqIqtq1FdTn53rZHqxXOZj/l2qaafwWyCfNGj
4lxo4fB9qVJjq7rUYO9liEKZzc8c0Zz7TDcRugUAzP8kL4t+k1jhapC7mmRoU3RiZnGqZ73fua0A
O4aH0mvr4vIbRNbLsgQIPOAIGkx9tOLdEj0NtRU9GSkw2LDTTqprQjKNTVYVrUaR8IrrR3Ptw1og
JxcPqEDj9FoDqDy5slYJWLdEU7LtZWBKcXSFf3+tpl361U36rsAxT16vBogVwuLBhyE7xqCddkNT
E91I2ZMnVXmva863bnanF2zdio1riPnGQZDtJejLE5yC8TGNon95Dtw/6b3w6QxLt23kvg2XtI3l
vIuB9SNWk3q9TF+RNOJwf1VMgJ8dexIH9mkPpcgDRGo7+6eFhQLCsfrwRNi2vQWWLI2/aKpiqD7g
j1Y/qoYZ871B/QSzCjkhMgpxCBPxoFp9UAxPSMX/TLMazbBBq47EVn9FreYZfbZx1HYqhnWOVWWe
H22iIUvxaflrnqWiWH4frGtfWn7dqU1YDj8YNcdMX6l9V/ln05/9HAXtakPaSxzwUnpSwX1VVGl+
D2uoOqoWktxSqQ2gwDkbkDTOZX5pzBbI9s6+sxPkNlQN+XXvQw08Z5RxGtVvzykMqS7wPnRe9b7f
GnVWwyRurkcDzPi/7OQM4b1byA00MW3HklROtPyIb/65lfNqs+3m1im/tvPorYogaLZd3h+TaUaB
SlG7EMeYDqpWpkW7dZr2yFmjFVgAMVk28xEk8ZWPSI+eIbtfxvlt5fsRhJkxP7jJ4qzdIp+e2Ech
lhvH+Rc3n3ZpX7WsrxmSGENqQt2fcbXWBXBOrzoQxEc6WIecZ3N0Q1lCB9njZHNxX0CG8t0FbTFo
YhGCKjGpbOQ/C5n2X+RG61I4UdzuPVlc+oYCdpIBwNo1wfb5rO7oH2DyB/fpFoqRBbglKldzZYut
wIzuU0c6PjD96rFHV/Qx6VBcaYv0Y+WelAIWPwow0LfCW8B9XyVo2pZtZtyqgcYfyBCZoX5zPtKR
eEKsug1uLodAdW68NC9nwre5qkvNcLRqHYih2+JSPO8uxTJU0mIvv81zVMQsK6wQbXybcm67EQkr
JwBLlYz2aXHGVV/k9cGSLdXVsers9G46qBbvmF/9Q6nHmznRR8xt/+pTU8jhvBr93N6MxHibrwn2
L+uxm5wtIs8cv6o5/JxbhXVN7HLelXNefDJAS6v+Epe07RwlCeJhYfTZKltiUY7h485WOA+G3T07
sl9weN9gEhUgpuei7WTOEaZZIOOMeTdMo/OEO2z83JUbFXiyW0M1VPwI4EEkR1Qjk9PC4bdpYbyp
Ez/6F16rpf/Jt5WvSd6Nrum4nsnOAYmRPx+pyRoLzAMX62se8by4tu7tVaF5+KzXMx50lz476tDS
NQmEn+cUWabvefLE21Vq7rummi+QKrrKcv5LUCKeIm2Z75LBJzAqi1noqM+zE7l0oUegX821WdzW
Zmmfp0UW6pSOjp6Z6rNG7CpF7dcb3YfHWmFOsjWm2gfSj6Y6zAoyurJZLXZzm3YeksWymcwF+cAS
P3PV7D1hnAbdPqgWQsXlh1CcL1Q9uTOgZZ2496Eff0v0vNjlIPFve3tCT1ZuWWe5/3zXp+yc0z/n
Xfo0Qeb6nGt7d12PdcpOjLBXFrTB+zRPP7bDoK0NM2JJQU744Cz6sMpEqn/WlxD7h975/ufUFCrR
DlBfcBD1MKziCdavB8KZzMsQHT1Z4GVe7uHsSVFwPA5FnetXalS1R28CEKXbW0g3wKZUnz8gQNVo
KVzfaEYy93JdrZnuTQYqf19HUYbeb/e6uL7+MXHYptk5gRvVbKrRvnHTqFirZmtm6Ep4Y3BzngzQ
B0jo0OxUE43mF1dEEMrCxvgIFusa5bEffQATAr64eJpFHR9QUn5Rq5jqIje343gTn9zSd/dhaj/i
VEueU+3HDVCreG8REbxs1C+7cjVq1oQF323XtUAvt5OBqYa/BLx9un5O7urY3kZIj+E/h5AM6hM7
SxYh1A0ShtSWMi152/nICv3VpWpqmpqhmqrQO7fdBQF+pmTd46sEkP2NGbjWGvezGOX7cr6Kl3nB
DDoMPvrzKZJic3oggh2guOJaNU0fCJPrgBVWzbLDzKkwgsekST4HrfMFJq0LWyeY7vyozJ+7KNs1
2Im/qv5Y9mPm8I/9LjF1+OUWVqkyHTphWrFWTZUiVdlQNXBJm176+qW7rRZok61uAeqS3mZmqpP0
pnkp/LdmoEN1w703vlGjIUdfGNFyuKlNdKvjbVDV1iHxk3odTtIzfLGgTHIKg+I31p85Ny4YLTjB
biC+/Iz1OA97XH+2Uw1JYCRO0PjSq8+1aR9iVvYnD6ev8+WLnPbu8rzXVqqfrZIN/CvZx7Wn/QZ/
sMoKflSOJKWCP7ATMPB9Nvg7AJqYC7e7Fgu7RK8P05PbP8dTgNELMSgOByQbV1OsNaAPSWCpPuEY
ZDDcZ78v/5hWiJd05OSD/I3mP9jz40Jwr7w2/EJbpaYV48zaR0+6XwdysJbYh2BwTv8SPREyPkac
LiwLCcQi/E/ACoiUA9RNOIJT5Z8rhJtrRT0UAzyuwB5QA2udnT4AvEdtwKA8151AiN3gVvq1Cfn6
Wqih8wQ1dC4agU0EXiRXJD/Bf+ZFdk4nVLKJ1me2VkeuoHSqmxJT2LU6kDkwpc6jyZCXD8jtbBR+
QeEZVK1v++fGRUvw0n+BQox/Dar5ChNxmebr43OytI+lieJnkcbPaTKtcdRaXkwj45mKc40IRzO/
+LhoQpmcomPqj+dp2uIOh3zSzGu14WF3Af1ewNW7RMgvO6F30fbL5HfbqXfNy51Zp+JzhP1yU3Ma
9h0A55MvKf0yL5nH4wPiUOMnuxH12sbQYu9rqb/XIGsCUE3yl9ZqjnFLmgaxawLEQOjDx4C19Mqo
uvpkC/a+o6nfsWrPL1aLyl07N2R9ZFNNM4EyYZeMQioeA/D6CNLfX77L4Zw/D9Wk352/zJZTYaGR
c8ZVU1TRyS8+xKDnfix1DAxoqeIyV93z/NBoojzfLykxQGmXCAvnJUsfiUQj5tCiDln5InlUhZnH
r6D7551qBaPh3Qfpi2qoayI3MLdW57eAZbjmn+4zFan+L1ssIVGD7x4gy/SJygAyQkLyb6eWFOmQ
PIjK6rWLzPyOKHR0yGw/PEztnF9j3eyvBPLy7Up1/tOwGugq8blt7WqnDpqdf+oxsHpUjbRpWnSg
vehGNbWpNw56MD2eD7lpqv+oSzfcD40HydcQ8XUwTQhPYp8drizkXlZjM+PglfSfEJqaEOzAuK5b
Fv8koOG5RMutTxCTkjvVhyKqf0pmjTwRdsiqtcwwicHagW0ah4o3YFlCaS0C337wIgw75ck4N4k8
6KkTYevL2Tko++iBRPa1U4bjk5rR2Jg4lIUUTZUX1K7j3Y0y0KOahpUhV5dKKC7m1/sKrZWO3dLR
Qbz+uNQd4XMj0mFf9BrWA15fOCs11Gr6q1959u2MWBZy0WEEzLcYVuE0GY+R2w5YKWTGY4heyWqS
tUT2lYFnHvByZdvu4g3BGhmTSs+ie/hSpE1k0dZkCVU/h7571VpifU0e28cXJUXxWhs+q1dHW0KI
HioNCYtmDHd9lzjbqAgeumxqDwqy1plFusVGFIcu+UpXhZYHD2nqtnCE6brMUJA3ddXbPdSMOMSl
2uKJv7q8F9XLzjTa6NAF3991q6Y7mNGBUJVqXF6Z6v2oxgJ8uyRW7HJxbR+G1muco1ysKi9J92gK
RXecGwHDJAJ2soGKaehlE/G+CH6hLpKPPeBrJMvq8kudd/d+Zgc/ne7rUOBxhNNChdDtYn5vOwM7
Mr/4HKZOeF0Q776rTA7Upma5h9lM3EPidu4hFm25LYwUi0epCR7JPjVQeE9OxB5w0DV5AP8/lJ3Z
cuM4loafiBHcl1vtkiXZltfMG0Y6q5L7vvPp5wPkKrmza7pnbhgEcADStiyC5/zLGMTLvNeD7S01
N+bppvD6E5+CRzcIzZ9/n6RBfO1By+s21GrOvRL2CW5QqXuCpwb/e6hJLcLSwQdUdHro/c6rqvXL
TT440WMUW9ahVEesMrpWTZeNaQUrRUX3V24O+PapH+PpPlXcbQWI7Xj7/nP4bWzY72Uo/Iv9Qt9c
WviuaweY/H6IkvSZ+He8S7uPLsI6AdpDcrFMrzk4GLetq5oSAkTZhYwoOi1atdhQn7Kuc862b5bL
pIJlobgFD11BrCoFsaoWB9m8HepKKPOm4f7WBQFh2MLTiuZXDVXNLeWdNcm38KxTjXwYqbI+uAou
Wdo4O/A6TMVfQEPqN2Flw2QRw6YIjMYw5s0joJBZoWMXpd7C6A1vG6c1ZsNZjtJP0mqbTqv58Jim
uWws33mrHOvnOFv5n2VigPgHxreYg2mnVPX4kShgKfSuQaOPpPjC7Yv6qVCQPNV1+zFt3OoJ8lG0
Vrsk2chBI2qde1zHN3JQdiGFpCxaEpJ72VTUFP5DYPGCPyQtpJkhfUljIz3NVZmvSgs87qZq1Gwd
ZRT/wpRiIPJEVAzlqeyUh0QMX89U3UINIqfUeIuRTb5u7S3mW8oh8UMkZEezjg5hFL+P+EbcI+zk
3ffiDB6HslSTclrLgQGJjJ0Pp2/B24uDznnE1wqaz++6TuFkdN7KXseWcSyx7CPFU2VmDB8rhzHc
WTo2F+IQKC+dX/kPCknnS2vl45021d9v40ZtwuMpR30l+3S1+QFpGHb0wgFgBiEioi4YlD9arORW
nq0Xx2hQnbOmTVjXCXzlP0SUAZL2Q2m+oylYXALynwYvGS+yBYvlS0uMsdOg5CwiC01Z31pibLLt
5M+MJO5dWnTxQwdm7vr/VqUk/UcyodftugQe5wiMIoK94Z80O0+thr+Ci5AJDPlntFL6i4ppGWLd
yquZW+OxMlIcc0RUXA7ONq5CZObFaBqHzQrrP9DFcBQXcmm9SNMHre2+vBz0Q19saz/+vIM4MKDP
BpjzNAk81XHWL12GQyV/mShd47I9UtBzm4s8UC47j2WBnIDf3FsSVFE31IPDqCV5L2BX1850sopt
r1NJ84OYRxhSJWupB4pJRg4UVhnuURWRPbfuW2iIyOODHEBwdBShqoPBPBpPlrlDskNfkyNvFqBL
0z8bwGVa4f/pZG5EhaBtX6wUPZhB6+bjiKP1nYNeBdyrWldWV6BJGh08e+5f1MCpD33gfuk38S45
FXPxkQWZceHhs1RxDnmWmRZ4ZUsPif2LbMW+8671vn/Ny+gkQZd9VxUHOdgHrbei7JxuZTMy7HYb
R46Ofw+rQb6dDo6uOAvL9ZtNrxUxKU2PUiHqtkfVpLJSO5qNs1QbfvC/99hrSfCCDhoapzoyZWpU
VKdJVLh4m942tRL9gbI7UixJ2j2hTK9su3CadiBk+ks6u91ChsQJ2RZQIN/TQeEv0oeA1/Ss/y85
8N8U6cXbGNpzKEG7SAba0F5/exszwHUGmlem36MIlbe+6h40Q2kuSasnh7JBaANETXuRfaXTYOpa
YQIhm3JgxrPqt1mjouGV4rXKk2VD5Z6X7ugh8GViKvfXCaX17NFQIQ6TjaIi7BhtcycPfmZhw2up
P2ZFae7ywBlLjKv05k4VBxkim2beMk+e3iZ/mSPXGaf6v8hmX8XZi69vrw7PIdg/4KBBpv7b76up
1SYcMmP4pvd5tskCDeFssZ/QxEGelWHKYz1S20sdOfFe9kViUzFUFgPUAZotdswx1i50dknkntBP
do5Jj+S3j0eX6tja/W9nvZ7q177x77P/f9yA/lFrBfNW1iktAMHYoJJYk6/FshmYcXInC5OyiQx9
/KUpR2/Bt7ltgd77b8G3ZoDaN08zJBfVUYN8WhTFvTslu0wU8uWBfL2xzDzD2JKADZ/S2cvvbcfA
eFitPupEaEmBhHqEp4GoTMJLZOiaCe8FhgFlrrf/SPD25a/9h52gdpOlY3woNb6S7bLBh3BM8/cA
0ce1Eo7aVjbz0XlGmSJ/zHWKcSDHzoZnZO9RWjQ7eJ5QDWQzFqYdgz+dhrifXo38zzib8/cBMuGd
gbUkH2iWhmkQrQpUp3FhYXQy0d4N8xrAqDryOsEdyMXULAqQJuAOrk3Te0ZNJ3/svLy6NL11znBO
WVtWHO074JGojTkWJY3Sf4higZFNqgip9eob3GrjyVBjY28jebNprLj+7jofSuuEH79N9Dvt7b9k
b5BK/9fXTwvsJuxZD0aOagBSQx3xX/M3qlrlhROF+FF3lO66MdOX2RApB3Wwgvco88CeU8h2nRrY
F843aH7RD7fX2ZDa0TZKlIfvsFPh0saI6QMdmV6yOl3KsLywchxkPAz/xCy+CJDAigd1b7tRvIRL
Xh5mdfjAIyz+lZVnzzJrNBEAvDid737LsqZcomLVXUyfFF2mVhXSB71z0Jpq2La1OT8UlRas9EnT
38Q6eKhFv+b5cx1dYUeJC1RQlnCcsOqARxr3Z9+YT26ANrBuavRVrtlhnhB0p1l5qYeuO8so2S2b
U1fNO5Tjf8h+2SUH5WHqK1KJLQ6/1yvIzkYs2Whjv8BwAbFg0fxyMddpt+SKm7svfRnfPsdWrVbW
UDmfNyUvZeW4qWMqhGusWObaJ2MUC8GW3kqR5f6Hu64RU17EAJ62eRNUuK81D0aKFPQmNjUYR25K
9Slh33mMS72/qxLNR4e0U/o72S7cIoB3rEX4d0844lFTBa2JbswglKsdu82enC50TrOJY6wZ0hJd
KJRriwYC8j7yrOxJHQP8Nszs1y1isNRfVR47a+hJPJ7ETN3OHIS9a20h1/DEQik5IyyFrJOMMNMq
2aFvMLKJYlD2wXNaNxgKPlyvhDjcBo+CmQwrEV5U7f14Bopf4/+YjBfZqzcutmee5qyvK2Ah+2iA
5bot6mgz//mRWW7lqoiy+GeMZA+uRUVk2TptvPRKf9pRaJeT8NA2j2Obvclw2TXO/B5btxeZX+4E
grJ5UDQeerIpD1UAyREVy6OcFaB9uKtL/ibyrmSfoeeHHGX+s4yPzKjeAj4M2UWz5DT630V58ehC
QLivK1EENKlniIMxj2SmNQPTItsKMetCoc6JnOxRhjSzY/CkEplwXS/Wemy2W6/fTFaT/oBJlW7G
2YTLoujlazr7Ow12wg/sVhtkgwr9zhj6EfW8/kOr/ORHkA9g0aBbnt3AS+51f+blTgzk9virrxzl
MfKLBMJGm67kBXoruwNN9D4VPQLgqdLtHZ4da3mR1H8uSs/4NrZjuk3Lwds2gM/eQcEtQeX5Gz1t
4g15MPOitHcDHnbVshvROeTbJd5rQNuelIlfWYn57KIcI7WCS0TSVQvyRzmq2REiYJESbGUzVDzz
iBf99+tSKGvdV0DIzq7XqU+6iqUBCkgFHsE0YQIhBRNZu2ssdkTpotLmAnij8VOu5pRIxHvmgGg5
lN0nXRnNS0YFUdzWtYcq/zKrQsRuRZ+rtAhrGvgnGaJppDNfEx7vtxiNL8eo+eueS7NboZIXQtvn
PrpCNcG/55/3PNjufdul+fWexccB9p4Fe0QsmVrVfD87zk625FXkfZv6MFzv6z/ds5w0Nsq/3XOQ
1CrciiK8b3O0d5TE2na1ty8TwORrpSvtg6IA31nI0ymFWrTsWijLEVoUgLQYcbGI40OTYkJ2jWwp
XsSWC8AOj4qDnDiobb7xI/ctMcLyczE1b9rwKIevvby+qguqoH6uJCtySPpkJE9xU5EaqKtxVatx
+gQwMn2qsjeXz9OjDOgc3VijcF+vZbNUE/3CZBkop2Tp5K6GcMg3sq8BUkn+egkjZEK3IF1+TmPd
JmyTlS1UZ7HMSZ9UlEbvJw2hHHEjcnJW4brsKR0a3eJGKHh55PJIOC2rsqRWS5ycWgejswAb3uxl
H048w3Ey429zNWPThO7xSlPdGFuGESvtJM9OwYh7eoC1UU4+Iinql1nN8VQLy+nPcN6kWDr8mtL5
56Bm+qtbDKjh4q1+hg7m7sG2OlsNu6pHNEEnkfzKvrM1vsvFJNIgW74R9B+xZYBFbefsIq+Ml4eF
QzAoCOjY29K1a4zeZueujcM/jUGv1iHqfrvedq0TW5lgY5aBtlZyXNimpPIQGnPdF6VZV6bZgGAf
tB9uoJ6LrGxRTFYfQnfklxyP1SaM9OIPpQt+Vmpvv9ujmmBIOPlPOF4pZJsT9d415s9rB7leour/
L9eNusB99K3ZWzphOLx2EYkNXfN/u95QRQ7eak258aYS021e3DZ1S7IbVQu0VHvNWVlTr/1QcIDH
V7D55mGSsQnradypOPi9InNxqDKxao3fEQzh7mSMvXafR4m1uM4UuLWwmp58D1dix0z6tZyQ5Vu4
X+53jAfSjdYODZ71oKRmz36Q4+AW82WtVcM5JD14dhQSfdeJXvA4Y0D2zL9dux9VlFsqHVdibJ2u
Ew23X+vdzLuv2s1PCPe9X28km62FQsHiPpmG/qQ7FS6J4tajAQvcqMtfZzecdrpLWjFru+4b6SME
OAhQjNqFl6Flgu1aXTxhfSAv1ViY+jbsGh5w3OyOdq+muLaIGVaz8fjWfEMA2Ny6Jb5HYTIqb4XJ
X14ElFVRrebQTY8BnhSPtoLWhrxLtvwkitj2XWzF7e58rcZ7R8yo44x/uCb81s52sB3nst7Zgzu9
zoW+lzOTzLDYqWYZoAfFu8ciEJF3HkkvVpa/VJj2IVtUZbsiSNp7yWaQB6tF9hUJZUyhBLlB9iEY
+KSMLoq1PE1rJbYupTi4KXu7yojJLYmHawTK4VK6P0Oog9cHaplF85ZSr7GUk2RUn4ZPE9vJk2zZ
Y+cdRlckxdBF2bLN1Q4OHixOWoYvaPMoj0mAGqvfB2+jU/DLSTIb9/EoeKtrbdx2eJit5aiNQfhK
MaeepA2jPd6OaemqZ9kSK+qDG7zkYsV+RpJBBFkV152z2qJGAiIjWZtu7x6pRLnHzurZnfbVqO8G
p7vXxUDtu0hLfRlWsOPhS98GvxqD69GSDPSYpf91OoXkbtt5/CPQvg+I/ez8rs+WVuEZCdAD3BZJ
rqBuBgoT2m+QbvUeZn5jFdllrtUQaLx6/xmcK4ArRrTWr209N0aEZ6t2D1qDxZr8KbDVGHlYL70M
loW/Zojos50ypnduttbbho+ZvBDl8J9d2WqkAwH5RF0EZrGw47c0UFBnVzyyYqJZDT4yimFSHmVz
xH87gr9zMQtfQIgpOEx58haE5MeNUu3FRjp5cy3X3daq/zkapyMmrbk/7eVorzo/zCKs7+VUJVjP
hjq+1ohmPAAceZHXyXKzOsibysT6UHn++abkaFZr15tSFEyQjSSpqFRA0fQFB0vm+mQzH6Jp4fMm
c83/yT43FLwsV9K4ZGSg+DArRJBzZWL9vdA1SK4ZiSCsG0W5IkAveFx2mRc/BWiZvQADW5Ps7i6y
pQ4FW7TIepQttD73MLqTaws4HKqlxYBoFPN8CpHpVLj3sgVu8Am4aHFt+Ybx1o2OhlEXkXmQfWih
FZ2deZ5fVB+8cZOa6E+IQVetUfHPbP8oR7UsqBdIrLaYdoqLdDiyR1rq3snRnOc8iW+zvruO2pbP
/1TqHMBbqC9YeaTwp08IGyV7OGHF82w7MboZqraSzSBV25Nb++8OOD8+xVWCZK6vXuSg2nKpwmi8
Q94oxfOY9MUmj8dGsMuKZxSDsyMcZZj/cm67chI3fZahVC+SBUlqNu4iNOyGfm3A99zIUQT0igO4
2LQemnNqmOEK9VZtRcm+OVtVgWJFJ07j0O0XAGj9zbWzCiF6LapGe4gzGNx6kE/onYg11CpYZKRA
YFjuKbrM2zzx8yfNG7JzFYVnVdGUYlmniFQ3muHs5agVNe2dP5HH9TE2f5J9JLC/WxRnj7ILw05/
J1+EKPCyANL9u0YvGr59WX3USnvjhzPyYaIpZ+joSiS9epE9Wsheb7JSSL3iApiiDg9dP13DZcQw
IofalRYW52IJN2z7U4zc8+yM33O/b4+yuyWls+AD2h9kM2gq8+DzhMEnlknyMNT6s9EiICuv5M1p
s6MwKPQo/4pQrdU4ZCs+KOnDYI7q2lDxIOKbptrkbeGs5MSe0sJl+PP60zZU5FaTEDCXq0Bk1++T
NN7qgN6uP62VzzgbqbP+eftuYPIOZL3BLwioFM32Bpb4Uta6ZNUrAQsHAMNFC+2vOpk8S0Y4+zqK
F7J17Rp6Bf3zcdyGVfdZU0MxGnnueeqXI14aYTk66xR/8CuU6FY59Bv3oka5/wm6yBqIDvhTfcYZ
XjdsOgd1cS8so9WQBNpJs9L2ZCUh0ttjGv70sQeFKXQbV83+P47L+TyaM17+0mKT9YDMqqgwKW6b
80KCW29NSce+NSXAtRDBra0SLAjZt1E5t+lc9EJB22BkWnr3jaH9qkJjerfdEKP1ura3+PhO7+za
TlOdepeWXaiM8mPnZRqwigtwFdgAZWSOrr30XdQ+ohJVPaZG+hqmyfRexlgGOCVMsI5H53vIL4vM
4SLEExHAWJI/VKKSkip1dgx59UmSiDLQLSQSFZQEc+bVGCKFPg0FOFjHyx98RY/3FnW907Wvyt3h
ZI8tAA2vDrt9OdbqWgchs+3RLueXFkNAmU116+Z4EbZ+b7zI0cRBBqV09QU+VcFmRD1mWSpD4S80
vVBPYYLeZ91OD4Y4TFk0PYAo/Jj0OjnIlux3O/1zquyTB9VWRhDjkUN5KUH5cYSTOwF5eLaSrhGa
M43QDeyfTUVz9tiiREs5ipocVcjahPrGoOwqgZd6hqo9yhamCT0C5RB24yb4uhoVvyio7UdZflCS
U6fnQJREzWJA3mrv+a36pWZhB0q+hMtMQujvOoaXnNq60ymVZ+fbRHsa1YVsysNtopFb1N2ZNIgr
Rf78eSU5Ic5yf1foyJyec/YJ+UABSzEDZ6couY5q1GD/2xk7fKgV/uustmSPyKSRpTDViw1Leah6
6yhb3ahYd6Fm/JAteXBMDRN0FQVYIxu0S9+7waUnnyomy2X8qFXEf3e0gvEzZ0uxIqYk1hGiSHix
ww1mFPmRCvKrLn+keNLtlRnaLsLa/PrkIa7rOxz4lJNswYrIjuOgvcpWjd7RsS7ceZtCgDlGQahd
DyDVP8+syOu2bVJ9kxGpVn32y+aUpkvLLOMTrOcWUfBh+j4DqF94qeKchyr17lUxkImBwvRN3Oko
AIfFQNF61D5nxLH3a0Zbr/etdC8NHA1tNh/NZOvPenPJ8q69OHy1w/snjSIDZN8wInSsmOXnpAYW
+aPjbYRmvjUu7USPjhZyl2d5GLwRcvSMnGBfY+Yg+9DxQ0dmEiNmr61Hg5SajJOjytA897nPX9tK
xlPu2cgK2e7dYCOF5GkoDKG9yYBsi1HFD366VtA/hiGUq9wb9KfbWYCMI66R9CkBo2bifR29xY2F
daTQ9hEKyCrJ2XEx8Oc/e1qkX6rSe5T9NYR50mZNuQNEUn0LeU3KxtJ+7Ts2PNTpeOUW/bfpOb7U
0LOdBLNn6jYz3Lw3XiSwzhFnteiTZ7JPjsq4oa/D30cRKvqci71TvUT0Xd8qsxGcwGYCWgvr8TCB
QZBdt355VthtcOpcs9kibjk/m6l/Uspq/EOc4MM+yJOw+uxxasPFLC/olSefv0QXd+FBqbWH1Ocd
IpJ/OXnaYMUJyGgaSJDwx8a9CkKViDFmHczRXzNcftKznWXgGZHbq3euAyZHL8Z2O2DC/MyfUtkO
KQLpspk2Vnu0SNssZLMZE17T2CkEdaR3S0PRN8MQx49y0FOKelHxn3entIb2LBeu44rEqmiGNgt7
Obl2nwzvsz5Dj7eg65U4o50ly1GSH1UgQD0eDymGZq1pvKlxPN81SVaC5U3NN8XOydaCst21fmW8
1WXzbbKM9CEg//n8D5MUbVJXeaHbp7xbKYA6E/ZKEAJ7ThRzhSqvlCJa8cSyd7ZhW5tM0fPtlPkZ
+XEwFbJpNCZvVuLhK5tt61XLOQurx2lKTbBunrKUoE8VpzNK71aGosHUv2naKTfN6V1GhSXFs7r0
xnfPncigiyijV2SUnPxPUYZSaSv8S0KyIUn/ZkK8FiuUbfd5Wdn87bJENelQYCE2aKtJ18Fx/H2I
jW1BTgWI2F/dmcZzfAHnDZCHVR7lADSJ/Nx0RXdUyx4Rpoz/ZZ4zL1Gb2rtsqqxNYqrWew+UMm3q
6CN2QFAhQeMeY8fR78fedBbo9EUfYqZfx8kLahSfMzXK13KmDIAy/jmz0jPjOrPQ3PCjSimJFi1y
/HH1Q8BULD/8BZSP7EvZ2y8WMtvroh8iQO9Kclcro74Bjl08kWmhtuX0CIGgsiFnJcX0rQvn6K0l
GY+a7xCeQ9MvD/hd11vfARkWN5AqggxXsgiuHLn76FfigwxQyuZ9jrxqFaPae4/7vJBDL76x6c9W
1WiSiwJ9uQzayf3OhnMXTV30S7O0YxLX+rc80wSTxIrAvPj6znUTe1cYGkWiiFygpQ/jN9MuTp7H
s1VT/G8dD4ROs7yzX2nFc+9EWDNMSbrTvKJ4VilV7XhazMvSDMvnYRpUPIrRpRWxMsIa3R0iwHjq
iC679ppl7LrhXsZj3GZtq0xLV3KUJD5Sh6PzKC8lu9xwXCGb1z3KVhsa3iKJ1OAg146iWtnYBd5H
smkHCHH2Qfldxo5FVp+zyFIXiOQaYKui7JnU1blP8+K7EQE3MyHxHmr8bl+1Od80jVZ8n3y0zfgU
86Eoc/W9VD9kuKK50XZ02djLpqttHNR9vxVGV+0QlASgIhad+nTVmnH2lteZvkdjt1rLRXvFQqfZ
U6Chtt46Nsx9WRfJJSlMZxmZORsIp++xXkXg12orntVkky9lW6T34dSvycoPyRIeTbdD6VyhQCra
/8fJ16XE1f5xASw82kXcFnsSHqRE2wGvvt57ibW8OXUa4riyPwcSuCqDwbiG1fn4Jax1069hNpul
PVJE9WmKDPYbC4qIf0RJ6y0aR+uOXTubbyDwyQw00auqeni02djmzOJLlP1Bv/XiHIUD0bQrnE8S
EgVH2fSNlz6w29cQVNt5zAJE38RivW0tHMjfSRn3C+xmu59NU69UlIaxIO5zNKA977tpOLHQKVQv
pe0g2Jm0yp3vwbKqyclhSFcqADq1GvxZEn+3ekrBcv6Mk1o3RPUfZQ74b3Ta4WU06mhd+l5+dsqp
2ytRBIrIb9r7bFK6VZmE/isFoj+zuA9/BerO0g3uo9L0Fzd1x3dH/O8pZWE8YDIOKsG0O2wv5vDU
9Dmu14iZPqvii4Iy5vih2M1GqciJmYHX7xJD9XeTAi++bXRDiOu6u7IiCSGbk8E3IMoSGGaLUUX3
jZ2Oyfm1OQT8l2a5kq7UIjZfUnWkWm7kOc9Xmq0VjzTt4hrsUK7eVRhiXUftOmh3iJPyOxXBYYE3
V5OG7XW0tKmeINbZXeca/pjtfBPwlFw5s9pk17kqOG9xV55XRrtAU6braCo40EGvqdfROY193NYy
EGDiQrVDISSqDOM6Cj/c2qKyZV2bYaQaW7W1ccoTK/Ns05DYbtzr3Hwc5q1u+d51VOv1Ee3Oylyk
2B43bon3wYTqWDui0Vr1WXOSB/68n2exgULcjCfDbxEyLAwRN6OQl25lsynx3sxDK10Vo+/dZ6YO
oHhul2lf+vcwLgBrhRQ3N1WAjZ/slHHyEBTxhxNZ2l625KCt4CPaZcMmFvNvoXFKLgr0Iq8v4jK3
Q6urz3qeDofb2s0cKXcoyB8aePwAnMQEP869VVX7KKqKhbWMLx8APsU5wyfr7nYxv2iju0opHhJe
yL9cZkh4qILaj9cy9nYxR0/2QDHL462/CzBntn3lVV75tnaU6+6SxJh2XcN58h2tJKeddNeDEpnd
MUT2/jiVqCT81Z2modUuZFsv1dupRSmt4MGLgIaSrVQAFsfrqQxtyxRn2bbxriP/Ybk2jaDsBZQW
xCUnsY4ddLwVybY5Ke4yyD00W2KXvVkywyPSvH0V8CmXTdtKkMyHIHeCQBK84uq1lP0aurT7qsY8
TR+m+V1rWkS2Grc7hWVnvmRkA2R/knnjfg7h618XR7uaGgluo+RA2NDCsD/KQ9nG3rEWB9lsW1B7
qo9sj+wbqooiNTV+2OaIiZKZ+gtrn6TNqvOM+Y6HsEluTAzYvtOvSXzxXJEAfIm9lyMa1HYZfcPk
35byfO1zmpxwnVsH1gFpjzFlb9Rsp0lXjkAacK7LhH0ddjFmlJ8GcZBnsi+iYLQKHBWRgX8dCHkk
f5kWK2gRqGVx+K1fLiKnUib3se9EFfp/vZicq9UeOFFVZOZI/aYAzDaqIO9LXaSbctJVTim1XW9v
B+q6llJMt5jBCNSl6inDVm+ceGFBxHlS9DrYO2WWbocwSF8jP3k0oFD9nBs/5mPRfo3wwva/RPhK
1eLf2KL56enZ0etakldtkB911UGUNTb3ty4njW0Qvn+H3GbUetLtEGg+4SeQHWX/NdiZVGfVZxgS
WV3XPkwlT2jAl+QayZ14lPtqZ1cgA7WoJqt9uHaWOWx7HQqn7CvEQFND/uUdW13JZa4DmgMuFe7y
+qajNSqTukxTH0sHobIlVbeuAlyy/btK1+/KXl/GZXzToJj623K/LyTb/1nTS96GlPjiv44Hu5zi
5tW47DdIQwHioeIyLtAyQBhi0rDQ5Vep3lVYz6hGSFOOdH6jd6sAafyFxV95Izvt2jZIi0xGvErq
aFEaQ3OpwKUukHNz9q6XkC4Z6uRRd9/lmOypPD9GusHLl7c+24rMRZSnAjxj1ZcQrMCluMhweQAk
zbZddZ3rNWSfGar4mTlhg8WjO+w0bN1I4mewHqIhPTXkPnZhN71VfqENfHZdjnJExsAyb5eNhquh
JqLlgAMFZVP0xkRROtUPBTY1zbOfxdnaqlQYAy6mFVY0ftMyHPFqK2upQ1f1ZkyhF055Mx2mKrG3
bByDBwQza4TMcBBMeHVeDHD8/jBi5Fs8awjwtB3AGhkemCVTWyRp1D0rPkW83qjT8+Co6V5NMYtW
xL5LLapibYzT+Fw2aMJENiBMzU3215XQkCS54rd/9B3/finuev6crQqjLe8MS6eO60xpSXXor7Y8
k4cmaoodLu5nswqCk/33gdRacIJDoRyzyNW3qtt8k4O3/t9i57EKBbbtH9e4TQ0Ttz+0mb6Wa9/6
5dmtby7d6Bi5T7eeW+itT95MMp90xYVYJ25WRkH5i7aVnTsUH6zm5IYeVnpOYGxGN2vWCOUVqzl7
9JzWelKK1n0uc/2hdCbcMyikPgvzuMXstOldP2Te8+x3zYq8i8PvgFGzGeyNwfYfKhJNb5q8PXy5
FPciVor7WsPBJvwhBy1YZBeffxf23Mc6scp9NgXQbRJ59KMMVk3Sg2WQbXma8SE6gGht76xx9F4y
3/nOP+WA7jstvdOeslwd7q+t0CSx5Y4P15bt7LK5wHZQRHoJGRI7NS+54bypeoE59IBBjjxAD0ZC
3jdUIAr05ZX5OVCDqETy2HXXrWp19iKVI1odLgK0B3e3FaokBnoWhNsc4cfjrb8bSm+dG6AvvaHK
V+APzXWLJs5DC+jmwSwcHAlMR0e2ugRaIg4GWZETVojsRHgbYVdKX2cEW6OeEXYXLRkbR6a+qO0o
2dld3D903cqOlfGoRtOwyshsfcQr3p3tj7pru5WaZAiyKqVznnrKanKgsvhmMhr1Wz9YBgXk9k8v
g8c2NW1xwJsOI4cvp7EFBJeybjMv40BHdVyzyzUvKP5eSEa0cCkebKsun1FAKqiY5Uj55Gb5nLHB
2dYNRipyNHNG61QP2SvJ6LRddnDv3C5qkMqnOjtE4Ywj/IBaERahuCGjuIuLYK4eGkT7rockH742
P5TZxl5HU4I7skLBnTzz5yL80pQDv/WlYkbp5jE2heJUm9s13y3WrqYONYYhFY8pQysuVOu7Poji
R82q+0VYNdVH09vP3qgazwkOOOhLmf4mLXv/DdVz0gJl/VHNWQdYa2rP6IsYp5Fq5xJuW34/RqHa
bOGsTusclNeDPQz+XmsQejYb3X/QxYG3puqMYfeqikn3r8HAsklvhrMclGE8ov8kfR0f5BrygJIs
IHDMdzKBSwvN+bWeq01gGtN3oyyHdUchfT86XbyNehDhvpD/iI04OhdVGCwRI7PJRNC8DYSimZkt
0CdjAnrx9wwFfZGTAnDTqXKEPPLGeTcCf+Ctp3bu4NyVb0P3YYtuFF/tfSeSg23UVgsQzMFOE3Zp
bjsoxxKJnmMD8no9BOiVyAHZJ0ctjddcGHbEAIetlh7KJQrUuHuvBSHuOmb0oU7ppakqZIqBdu2a
GYHxtMqVd5RXlzIAtZlk1VWJeZQzfVzCkeDmAaGo+SXTVOq7V6yN11rwOtE2v49tS78nIzlsgkzJ
vvTJ0Rpz0aVIZ2ArOPXJOuHNqJ9GLAPFXHn4H8rObLlRpWvTV0QE83AKGpEtW/JQrjohatfADEky
c/X/A95/+4svug/6hFAmSJYlkcNa73peSxb61atft4ZRM0D4JaK/81Q7vx059/medXexNzu33H09
q1mfHxti8Ns5co7bie2tRGgfsI2NU3/DQQFRQa3ZJu+z6PKnQQCdJKFPwFku89FpWme/XeZGpAjw
EmDeXc/+fz8L+G3z1vetrxj68IwTzPBMNcLwDILn7JFJevjq79OKRPGyuGwHuWw7kRcquElKU7cn
bf38v/Np7sY1xOUYT4AziLCPrv1NtdSPsqjNv5l3BEnm/FHiFhthzRXvTqvYu8FDX2fESXduK3c4
ocwynizR/vtsPtEP1MN/cTP9w8vFj5DsstF314dOUyaPiSXdII2KHFsY+r5OdMOEjXiurtRAxMCt
+7hhfzamDzUux1ilKmhrbf1r13aVtyTR8TPxq1f4y2+QDjHr0U0p74iEk5ftQPmMssuA8x62JnJR
IgJRMx+bjBpFqtkfWq2bn6ylHF57su6BixLwvJ1Mseg5LAlkne2s6hTTpayMNWnBU2XZJ/cZHdd2
cuui0gKprTk/bS0rIsYQtQ8R25sKw6GxDDfawICgdAeXn1jEiir4ohJA6+Mj29rTek3bUG+/RNh6
qY47nTFnm19cF3KkrujugSXv8qKoYLtcD1P3tbV1qbr+XjV18bhd3/KTPQLpYdZZr3CREd2GxCSA
z4t5FFNIfYdSTA+SSU+vNqicsZwYfURxm1Wb1aOZPpKXUne8ofGGJ6/OwtZn3LxNchCIK3WAiuUM
LlEZPpBbf8Qg5J/z0GawuTkQhYp5JttalM4RPiDcFpyjDmZdIBIQCiJ9WwkS0pMn0rFnxZHpzYsY
3LEnGH+4BLrNTp1BNJkG3mjmdN0eKRZyo0bo2kHHG/OQAZfD35P64YK0PvEnZmlCsUTOmJJHNaqD
sY3MnVvrRHHzVUl+cqbb7K0rIg8IXMzf9yukuqGhyyV409Po4mZZEXL/Ux2KS98KKLsL1YjPYDS/
e0P8ExtW7xilmgeNXyG2xXaYWTLlV7S8WelcHO1V8OC20znDsPdDePbOTa/I2y1/LkXyTImXd0j6
Z53yYgq5tdfe0H7gNuL6KoqwndlHRDspspSYwwTqjPAH76FgGLl7iBJUyW7pWqzbRa8+e56KkQt5
Qh9ncAqASETsET07SijAdu3IdGAB1TMvq0V2mZAtYgTfPfaE4/E0SH/nVqWtTvXdPq615gDbdLUR
R2AKMyrQBRaVMv2uYWT4s2v6Y2Sl53axngwh1YsHh95nchr2XiorH3jy36j/KasyDdj7/skmjc+i
/V5h/5J51behREyii/5gUHWso1bzRylqX1e+xVUeWFTG++yxH2WdmD8pJbNFfjD4ZCpPkpdx2j8q
a4OdZb5TDdCESI7ZnchU9U3K0Q6qooyBvuCq2znWDz3VFwTfrCm9tAZjPszfYVvtRcUEizl9e25E
fk1tlNVLTN7OytuDnGpKOaPhpzJW1Wsf/W28nECibN8UoqOsE5argDUSULgGw24qmDwWZ6dq+hU9
Jv/J0mQnWL4zEsnxT5HF8qrNxrgbitd+GLQ3wwkHFJSBEiWvGnUhuxq0FohSe414YuwnMRtfprCG
aHpf8vI6wp/Grj4y90vOl0GidzjijSLDND57Tbd3dGGeo1oaVL6MN3gEksVn1xxTOxH+MPTPSD92
ppxHVMiYbNeuglV5WqK061+cpSZhOdfLDviHDJNsPMseba6K1QCw4iBTejy0R2rMarNC+IquC6NL
sv2p8xbXlL1nXe+G5WD1DOf21XWW5u6Y+6Rv7GPXU59cpSogmSlIKtc+LQt1DCZcFtgJlRayLXeD
kcJE9MErM5LlVtPNqDjUMIOIH7KKSPV9MzcQ3HN7knBaedhQ91b4/3Fu0VU6qtoejqg1z7Ug0IU6
kku3V9G2058vEFcSkL3ul9MyHin2qMJRmhI3LygnE8jqMPFS/WD16pOqiyZESL5wh6WufCrYH+9a
kHbHXp//MInZlMks3q3FYCxQWBn4zH5xaOuHXKniIBLO3k0K9/e9mvrvmcsGbnaa1K/0f0AEvmBZ
5evk9M6xATTByYZfouXrSbzlWZh2GqoCyD8ZeCgtAbJZ70kW+Lt07gH1a/JapUuzxzY038v+T+nk
hDAAaMAME2K/KKn7NEg87hd3zfn7STSnF83o3yoL6GEmxPeuKoBdRC1fXqmheYiGR9VOBlL4JKq1
tn5p0+FHLM3uUFjYzec2CRUx9odokFXA+80vZTkdvZQPpBSl5+ulNTw2NR+WViSv5UheX2/YukQJ
nr7lYSGgfLKT9qEsazyo8/pthF6V4L8aLi7JtSL2BBnN/NDV0YMU8mXGzm2vasOziLSPVHcI1bTy
orLfCPplGPZULlqhogOfSLTcPBeJOu5k1/xNtLr2sdY1VPlXx6gHyEM2BU1b7LwovnUV1sZZGcq4
t3ay8WunfVGL5L0x1RRK6cTW1y2vqWPj2WaMAK1jtKnSK8+UxBe73M0/OukBJMndOXDaB4FLlmvP
tp94FUD5UriHmnTPtUeyKPHrvlbUNF+WUhyiiTUUdTeq7ykQsojpZyBKrQ+jjqnIIuT0lKjeaSyC
jgh9WCvzH8wWdUzYvltjec8tYzzDVUCEn5AuZnKeghlnZ7/GSSQgDI0HTMXP31kr0ouyuWRjxxjs
TubBjmzd75Vp3AFaeC8KMaFdBV0+u94uEziXjjnFqQlGu9thWP11yY5eilLaIRKoEhnv8OLmFFgQ
WYLCubqYyr+ZYb1b4/xL6h05sNR8QIx9EVQhAmsFL2lDwDYi+a0FNQzhtXjF3tO6wkGKsEso5EnE
bflczujwIIrcEgq/TSyo9yWLup1OYdYOZBS2XdqIlrbEt0xry32jr4ia2s1PsnRj3MbJsrWjkV4W
r7TOESs1WB65FmajQYVmWi04IefjqZqyGV8T2zhicDg/DmkZs5ilrBV5THMYxlFHUt1qe5FBESq7
ON3H2FX1lPWYiU0yde6tuydYEmMBXmGB7qnQFwov6HKVvLmJJN5KEuvVNrwxGPGae2vb06DYaVBV
mfvWkbQPpGP17zLDABaqYvLNmAe8TFHUf1tWq1ytGeoPpSEn6uXddBaWae0oTm39juHyY7Ko9Emp
a/mgrLhDnIz2AZ0qPE0cgz+YwHq/o1TrY7L7HmZCon7UqdXDYkDAGVsl+uZ6GT+Ip7Nhy5vhQ/Mi
2ECopD48qyW2uLjyI64ZIqaoaD4oIZt8bTDlc6wYYTqzQlKtwSMg4US7rZkli36tFKqIpvRj6fIV
dIMlSTzH3aExJyZZ0wxTmz1xFJvDFafg8dryv14mVx4QnLFXZgLaCa+k1LJwrEfW2kSUvGdlkcpr
l/ORjWYw2LxLEWV50OfT6AtFy/d9bKxR0B6RZiKR/cYtv5DJ1AIbyfhBVZX2gKvVT3coSDG3gHUb
FTizusyHIYs7gOTCDhpCpKB8jOKpsUbHn5Pc2OeEgH0DYwG9zr0bzJzxsIjrkDfzqW+z6Lrwv0Db
eUCz+FakUYJxMRScgk0Eyw1FfcIGWXLbL8+2OTNh1xI4igpUfEjWRXXETlYdsj6gmKE7GK4VxD1e
AqZq5E/22Ndnb9HcUEsXYzeK5Ufd4+ou6+XYtCMrCuG9Iw7e9XLMKHzh/o8WFL9z4yb8KzbaEGyR
uwW1NpTpKE9jPyoItOJqOTPkU4yVZZQMJRElK/g3PsMtuerr0B0XBK7sspcr5HenCGkxcScUPhAQ
CKo+soLeKx1fLWsSkUwPHb4v91F4BNWt8tD2hvDHmqBG7cXuLq9j22/JLO/bVNg7TN6GELah/Zgl
4B9Ejs901hIu00wG1IolNNjQ7KEyGkS6xsOsdNZ+sHAtobajwWfIsXhnWChPzUmb82uitNGl41b1
nVj8Mp2lDyyyjKdBNR7SNCOEPDvaHnfS+ljHSRGY2Vtra81zPE+6T0TtB6M3GeYxmUPwlcM8YHTT
xsoT6IH+OtmT4lek6x/BVgBFxXWz91QvTDvq+WrCPHknn4l2I27oEf7U0jNPlSWio6NpcBgAY/iC
8ndVy6+UNx74SUzXriXbmKNKDOPIrYKydB8LlVVgrBT+4Kow/9pob9jz7GudEnZe/ZYktvNQdcof
OfFFTZZmPJqiqfbtnP9uDfQ7EteFXd4/173MHophnHys38EXeeNTx7zvUHoOLNEuw1I1o/2MD+Mu
GaiU7qMorEZRQu1S/piTOV7g9hvHSaRB2k9W0Cb8TnoBJg/sFiWgBoHRearP7jyMFOnUzQNEuqsq
2VIZSEUMEFG6ksHyo7pwn5T2RU7eFOJBKH1NDu2RItt9OsEAdZtkOZVW0SKtFK9dW98UwJmB25N2
dNr2u5YUemBIzeQOK7j5PIjT/USVHJRdN26u9hoT7UEl7cdVv0Tp/AxsZgiElyYhNUoq2avlR9sa
aOVYFuy4KbDnmBmVl2lKdnbvfS+iyvQ7ZyDW0R3GqZCXqbVhunbTdUJkWDHAHgo3fnfAJO8nTxdB
BhBzmWKbzfDAB4Qb58HGXnKfOMV7XU7TriFkti8kivIiRU1YK/F1KXXxUE3psm8jpqjShorlRF5x
ULLBCboyg44XpUdicEWYL9XZVnX7whofc1qrO5mg7AxNU46CG8mP5ucCAcdYZsmtZT8bWySaMZxg
zqeupGtadqwqcEhHZ2cnjHg6lsLWdhkCGz9xA8fKnjC6tVjetIBDUUjuLCe/pV5ywapF7juvA41m
luoBE1DrtDiqR8Vvg2UKlrO+PuTlAfQU5ut2fUjJPPuxwicXzeq+dVzpU65cHCLPYiSJknjfZd13
beULNn07vmglYSH4opRS6omvel4UdIZN7CnK8BXX5QtfFWbtkfuT8GeBJYLYxbOxcwo0MjFBOdT6
jtyPhcx2k475owG67D0lPkOda6CgDUTU3slgYElxaCyIpg0kCNThdXdvCkq4DBKBHjl/OaGgLyZz
9lVW0mavFev48w+YhfGSZMVNiZolGFQtekxa47ttkodfBhFmfZ6cocSbvqkg56rJZgjn4rDLpPT0
MhjqTlsIhzeNhrF9HVE6F6FTytuwg2MKMazwke43fmRb6lGFWxcOjSU/D9aCCsKsy2EHQ+AWefly
oEZzCjDiLVnIKuzUpzJDCOA1Zy0b+3AakyHcHn0dYtvsQxwvidj03JmTQ7gdfftxrgr3yJcrQqNQ
RWgT7zp0C060U76EScPEkJVs2jzqkoLt1dyOZEBfTMeGBKPpeheiF65PqP+aaJ4M86Z6l25JAKUy
R3laUlyOmKh/6G4xh8BG5nA0+mo/4Fbj17ZWAhG2Kp8PwTwPSjEQXjhO81KFzCIVm6Ap2lt9/W6n
qAI6vCd5fUItrQW/2awDJa2xoZndKNwOLF9Zh6b51SLsfogUVYZLj7FOMVpHyXAYSqh+sBZYlvqN
rF8xKfzVdlX/+Vltj7aPKV0sjZVKtLg+gcfkGAG6Y0fLPmN75K7NiR0H3/dOimriTXOwp2gM7fiN
oibBQLfX+tpgd0FW1nMy0DZxpQWt2uTnrltIuC873MRvmuJl+2riHyP5ZmliJUGwgm/bKAoYpNY3
0ACUa6+5wnCRZJzP5wiylRqB4i6a09g2K802cn2wNmNHXaLCYg0Z7GSE2zsA5kFe2FneSNuJkIlh
peqsD0HZC7a/kYF3IyJKUCGUf7/WlcfWajSJ17SuFiJ00MOEGvNAONSxNf+4S/EPcReXTzaa+OXq
lsvumHalDz7eeAnQHL4roU91KNfD1twOJjAPfub/r9ORwOn262rM/9rDjOWyixJaE2PQDPZ3Nic9
gMZCt/e2YgIYqfIT3qweSR0uiEUXLlAMfVxsfelJ9JmJ0yC54zCg+DvMv5MIXhSAQ03pHrD0Ss+F
Uqa+/dQLqPR9OtyqSDzkjANhVRpFUIjy51xi56DAGvMBMyrhoj+1pYeryKK4eyeXEP3shHRCnC13
8H8VY/dS4oQa3xyyYlH5kjrDm1Rd4zisYQLVsspwij1/klK/zNqyo4TfG52XXnIPe4OLXrKsX72t
DNIhhBhTSDmMZ6W2c24d+KnJnAKlcZSWVRNxRg94QzMUIcxu9YSVDMsqirEufDRnWDCK5S9knX1l
QqTlGrqfe7H5Mll+JUQeevXymy/bCWZEq2dzhFbl6lm3S0mR6WPnXcdkMY4ElQVVY0HGFmJnybZ+
UkuKGge2UUFSwNXui7h+sjIyznWNX2BfHSm0X2BoIkIb6jTyjSnRArUldbzkH6j+5SWqIMlGsDV2
rbI0DzngDEOD2CcYZg/OJN1z0VG74SnslBdr6X5NeXJ0lu44IJZ5cZykPnILVKeIOPp7XWEfX2XK
z36FZpquNqAYTYqrorLvab1hL4o0+RnjpUskKaidyfw+wBO1o9T5UybE05gX9Eqxn4qI5UsVZ40v
1fnUmK39D5F5l1gAY5Sjdv2JYMmd1CA1Ln1DoRXRkl0dt/lZV8hpOqW5nPrIW44LqYMdKk1jtyhd
u2f5uKvFmB3VZo13AABtKyKtXdLbV4T+gDGT4Y6rw83I6vR7hE8zleAkE/SXXKj1WrwCENOwl3s7
qt+7Vvuoxq65RAMFk2T7ycPUJSXPmQcHaKx2cU7lb5LlJcWt+cwgte/msrg0pYCSuUbvZqS+oyGb
kzdI5U2ds33iGYRUqdjbRX2xh8Mav6EU/Cfp3OXRlNiGGip2h/MArtftS5SNVp0eCjm53yXxa+m5
aOvbaL4Q+IyhIoNTGsggn4yZCHXFhqr1RiNwckd7YgdgnKVI22NL7dlLanZUvZMJ/yPVk2l52W85
84MhxGLcvLoQEFNK8+Rh+XMzcDgPOiWpfhXiD1iBlBxpKvxF2t4LamN8+FKHguFmqVhQ58sTIYbf
s96dlznpXsa2c289YIu0Qs88D0wLRSoZjrb8d8GbDbecd04urfC/2p+ntyu3zq29HbbLv5791fd/
fYnttL1E2zgf6aVyxp3CofojZVb5fFiPGovotb092uabIVW5aGv/x8Ov81+Xb33b4b/6ttfZ+mat
q3aGKiafvV1R+EiCBZPq+lB1WMIQTv3fXmMwWRCs5wsFye5eX89v7c+nfh6TmTSgYimHOE+acDuI
dZodTWwl/a1ttvP/tpXEYxU54Kk+6/Hd0lRuB7c0AkRE8X3rE6XN6J6Z43Hr2w4qtelqOkYPn12l
nT/HDGNfT+pGzzubOjKfrydV7SLJ77Dh/4++TIG0qw3q+auPHSe2WrbxVJuFtk9dER8tEcO0Vhrr
qgpTvUYYlTL1Td1P6WrvJULkF11VpnCJknJvV4l9q+eF7VM8+xDG6+8piotjZoj8RGKEqmWqE0dQ
c5ruDbtBFsRSourRrof2Ae7z0WWOvUh7Yom05MWZyrFjzpb/UkmnPQJ3eatk4azeHupeYdvFsBLb
j2M3Zazw1cd86kJgKOXFG1l7NmxuTqioFsh6oDJnpYQfVy8/E8eIAz5o74WA/mPVSfU7vLVql4x2
tVcXDRJr0rPF7EVg1/mEFWpTHU1Zk+lRATJpOoVyLL13+TCob40zIhjt8rWagkhSUVro4c3Y+MjE
b6PtW3bKCBr72HpfRlPsSmrn7kUKpEBM9T/E8rEQWrtkrPdXD1r/1toOFArHh5bS7912/dbX9fqb
Zw3yYWsNab2QYZoeu2720Kl1ya4u8/FeJVFFGWw67hWcJe5bX1qz2EUcdd1aXt80l7Qp/4Ch+feC
ZbIccBgDGpT1NbZDqf9NRyu5bS/jiSU9qxjU+l8XDL1Yl/eyOG99DfftQ6dEVw/f13rGJYLq3Wdt
KbHKhqh4cNx4DU8wbG998IlvZUUGdeuy6mGBLVz/2sb1rSsdlzlQhaYft2Y2t/Udau2/r1DlB0VH
qLTJajeRK3LQ50xkzilrGV9Btvyv6PbzkhbTG1OLvn31//d1hPjxUFAN/bC93teFg5a+TGTj2Nng
rQbBqX4EGWiejWnl5zT4hG5922Go1fqxWw9xpmDUqs/L4b9OfF2s5YsDslV9/uraHuH7Xj9+9blZ
+Uf1JKsfmXq+K1sQtDop42RK/3301WcrHSIC6YXbFQoZps/LqrgpToqOGKbTI9D5woxWekv3FhMI
2kesGQ5bU0uAn7Mnoe7asVqsBaNV5LPGCteL0zEpT1kCRnhrjkkvzlOKzgRUE3uvxH4zvAJ9G3a8
n02TpPpJb1Hud2Nvv02VHE/Y9zW77WL48fmpk2LexSa18kNnO2EkWZTYOdE5VdESIGmF/eoMFVsw
L3nfWlapwbAiT7C1UjeyX/Fag5LUlbetq+5jVhOlWB62JoopM8gn63sD52GnT3goWSmmREqfKnvL
89xXjaXRSa1Y1G3NGtQL/DUWOdvFBsPFMxUMl+1khKLj9ZvOz3oIxtngvhLiWV1fNO9Y7naeVz1s
FzYAXYNo7j1uLLvwt76RmWefwNM/eOzvvVQMFNEwxU3bxLbNTa7uRIQ71+1VN1AuEhi2vpycoj3g
j1Og/YzTYwUt5DUeb0LI8uApTX4oxpV7OdovBAkskr9av69RZb0p+UB0qlC/4eTC7D5X5ZulTTPr
fEY5z7EL1uKGc1lSyp2dtTkoOHH0XvQOdrd4QyKMX0lvHrdWI0b56hhnRsd0by/N0UEVBKhY9yjf
yrXTVEXJWzsRySoaUlKU0egnDaRukJATWKN8TjCgdNmnhdkfCGOtsTGX5TzMwN6oYK+W8cnTd/Za
hWqrg7xtB704GabyZFTyW68rKWT+Zn7iTYPhqCfi1QV7F8WgLDIjeRzEtqDUUIchCDWr/tlVw3MU
NeprFkOaRHHjS9OLXkriWnnDWl1VGj6fWUNdtB62R8m6xrBr8zGu4uKzS5uiNFSM4Z61xS9hu8ap
NQxKxS34cDNL3EvZlB+svdtfrplch6nU/kj4DbnXWmyWntp58VmQV+Swuw65hIWrng59Kl7116Bb
/djVrDcza88pQt5fWgkYTnkuPMu663Z9kZpaHWqNOG2lZNUeAYsg6Z1+Y9GHCQ1g2iDpvMSPqOx6
NgHIEwiw018y+anGi330Wm1V51cuhHlihBWOexjWugRtVZSx+BZg/zhWr2OfrdWFRRJuTTwgH0m9
aA9U3tvPUT+Th+rHhloNY3pOpbnWl2XtAVVwdmobGCGWUp2MIa+CrLDliaCf3JtrWTk7c+PO0p8/
v5CDJEGxQwS1zxQS/SS1sAjXu5Tgje2b+m1Uunu8MAIZDLWHONJrSLgVqi88Ft50p2uf4P3fLHZr
b8Piareu1Q/bOdCn3qXHTtef7N89g/ObmTjeCxZWvm3r1ttgGfPLAtV/OzcBgiPWrAZbS4W3eG8G
Ivfr83DTXO6VXu23Fhx4cW+9/JBEwsLdrlFuxPeP27nes9Sbg5PhZ0uYza0bl7Op5ipYC/2UN8Vy
LddDp444dHY64Rpaom+Hw+AqNiwj3b5Ouuaw551Ln4gOzICtE8sZ+5pZzDHzXF5KHbsKddQ4G83d
sjdTDFA/29up7UAC02zr4bo1Pl+qbFog7m1NGLUck9M4gMVmMK7xGbBkQsEQ5LCtWa9/gCSAzbNX
2TNZC+RENKdO5+rFVZczzPDXz+Z2RpNiCFMrv5bF8GHWWX0uiXhdh6H59wAB09mL3G6C/zoxqt70
qPNWvq7tDEczICprjY+AHLTI+ippRzBo0jOAARhHPhm5Ox2SgWJKrVDjJ+4kigTsYZkfUuRVW992
nTuL+Glruo35TMUdUYb1+V/9S9OCL5K2ApcxlizlIm2XzFFCxSmHKusqBMaUWI6FIIm89qUmoycg
oBg5h929llb1JqImuW4tz5ujVVpZsdnl5NhlylEZ7YyNdNW/qnalP9rC+YZipEP0whVYRyDyNHGN
oZFIckylzJeHral1SDkoxiuwwuGsmKvsHI0eyuG1CcazfFrG9PMPb122NQepLGKcdLjAKkdCrCNM
lK2ZjrhB2eYaiN7+lm2JkFoMG0saLi50x3qWlOBure39dbF+KuxSPm/vvVx1XpOVKTjacH2zCotm
HbuTrSkSdeGnWa0GN+t7s0swSBkgqLW1vVoaDc+FIMRLYpnUmqVVaqA0rQxtkgUEkueGsdoEga3a
ZIZiWyvenIkxOotj5ycC4ovkUUKFyTNGTstf4hbvM5HQ7wKGdUBSPnmp4Lr5WKrW/sB+5YqCoziJ
2o7CzlgSrOmU9EQesjrVQDyf9DJ7L8Cz/cbKF3+9ZHp3XPG7Kmvbr818CjWR2k9uhvqG2E/6+0wi
viWCz8ZAi93sWkxVhhInji+kSI/ZtLzaS2X44DiRb4jCfuyWvl78stH4eXOnDkX5tB0UbAieiIYa
CKp+OhAegyGnAt0dG/JpcTMguEJ6Tg2dCmOzp4rF66YLYvnlLNvmH9EWCqbG5fxq9Q0/u+lZi6T+
bi/Jr2px8UDMH4dZRIfETv40fZk/pTgJ7LXCUQ6U6avvwso0Fq3dQXN1+y2xj6TEim/GsowHQ0mz
vasUl1jxfrFcV0PsO/6Yaf1PPyUm6Z3GOWkoRsmyuftMABqbZFZAYKL4wUuM/MdIkggrBxcpUkOy
0uHGzpvJ2+kJ6aUGIcC9ro9E5DNSfnhedFX2UnTQickSaN+aJfZOlkfmE+F7sW8S8Jimg1hpRAvf
tkP0YP1wqfq+jpV2N8CdU4jeYNNUQayviYhZ4C4JvEzEe1XW5tIxnqbph96xSLrVne2e5rIHfzgh
UJYBcUblpCnk1ahpag7UzuvgQSIj/IXUQ70WRMB28JXsXWVXvgGt8sz0CGLTjr83pStfFp1Jmy79
ySFxj7jbSYiYclDMKXmYvOzXXCnp4zTCzl0W8XehDEZ0uvcj7uM2sHBTuJG81cDNW0kYWxVR+VS4
u7hSjXeUn/9gcS3+mlAwyQX9Sfsee3AnIVhfC+AQY9f7KpA6fHPj8a7WWvrcoFLZWtuhsXCdoXCe
4Nh6xXaIhI7SZfJW55DxDkZFQ/aXndBG7DN7ZMGjmerLTGp17+nkuremBUjxWmbe49YaUBe+jAbF
2JM9PGxdBtUHRye1m13r5tqLNxgdKk8ERGtr68KED+BbV+Th9oR19jkbzMysXdJTrUUr7VP0L3OE
pNVMxW1r1aUW7ws3qg5bc2JnQ766w2uMSz1d619SpUAh4AzzZ58+e9p58CobJS+XbAcWJQdujfJ5
e0LsKvM+b7BD206yqsZlRSf7sL6ash6mkcCfQtHAebuCUPcYRjUUqK+XxAUqBL6af75nvOnqIPXm
lzkj3DFbmv7SRg5sOZmERZkw09Vd9tfubLjSrJ3uTmLfi/G38BbjlZhmMBvWdGeeMF7FJH4lOaCJ
7RwhWjUATumdUIyar7bWoecavHG/XVsZehw2OGoG29lRJdOjtql1jMxn5nuBGEbOZeglrCAoRUvv
2wE4Sr1v8qje5/+nT5/T0o8bD3i3raf3OZ5QeUUe7G/zWCSp8eLWvfGSLwqDPpqW89bMFK8/awvy
kO0SbbSNFyaw2SnTz+urljTyBKX1ZK9Pb2J5QO4eAUSntq1Reue+HfKsZbRrx+nsxJlz72CjX6dM
ocwcYzVUkDHV0eVCnGd9BhHB5AZLjj1N1FUBqt92zwc07RE2//t6sv9bl0q0p7IfYZQ+K3dq6fSD
orX9Z3Pr60y5kxrz2dZS47Y+Lg0Cu8+mHvGspTxGCDeeti68sEjn9Zka4Gsfv2x98xKFWsWNsbVk
pwynzpI1V/BHt8Ngz08CccjjZxdVkOeR9b9vOFX67Ljc5h3sLHvWTZ/cLpliY4zv28FTk6NaG8t1
a00R9jmpdI+1XqR5sLRrFFg2jr+drVNm+cLSCZ21eXb46jO8/I+nqkx6g2hvWkpt2R+nP1hTq963
A78jCB4D2eqvvsgc3ySOEQ8QfdT7EEfZg9Tsj68LcvYpkDfa9vjV5+4I+0+fL9oOI8AKMEKBNdnz
A0Zazx1+K1fmwBJH8zIcKIIIt5aNvRTWTesJr0juWmd25//o255mtfU/sovinSaaEpFP5dy2gyuJ
EjoUBFChTp9QFUS65GLkuMupUX2RWSReolz8D2PntSQpDq3rJyICb27T+6os1911Q7TFe8/T7w8x
M9SuM3Ni3xDIAJkghLT0G8JrThjsRV4SpMQqQyDmfprl66Fw8WIOEvcoKuua/e5lqBRrOvCfXDbr
bUw3i/NeUD6XY/5UEyi8oveKE1eEyK3uT0Yi0EHxeujOVqO33AAKfeBTGxZSQUopZvksD2X4UIX2
URSKLExwFIL3lXNUhi6/DXp/Nksf25Wx014rvctPTl82oIIGL7mWXr5N860kd/mmqqxyo2CcAvAI
ByB98nppJ+OWsHWjS6LLW8MsvlSam8GHby9u3l6N1kOx3WdNCl7CD7cJd4aP4EFkMNPJGAE4uVIc
+gC7ZTsFwVYe5daDOSH5YLrlVt3UjEHWFaOP1HmvQjVZjaCE1zi9QiR1+ZqL1T7wMbDrdTDostSd
QEy8KqUV7D0+CAS4ZSDpgJTbVj3LI1pzWFBpLC7ATrKlfdyrb8y76GxAL2xyTb4lTXwcJEu6FE0O
Pbbt7GPSQoDTtNew6kKmfzbzZNCeSevbz2NiKKeBFW3iHTXBRC1bJelQw5layb3WoElDtB46UbVx
8jZa1SPfSCbDV7m9K37lPE4ifAMkBnModHiPnnbRK/xOpQ654Cx4Q9P1hRWhTVAr+S4za/vcJriA
EQhgd9kMnXmiByzOiJZ9AWHRH125bne55bsrkBrurU1/cRr/hNyKtkL3uVtbGDPthkxSLglj1cTo
5bsWc+auSEZs2uRnbFjUbSKN2yxS4eThU1MpXXkqG7fcyrrdbSoL88vYLseNXKtfvB7/ABBTzdbD
sbeQx/xuAP+4F6r+KoVBcUhQa7wgkwiuhG/KNq6s+pJnGVEStYO/NbprrxjaC0CCQ1MiyFiX0Tot
872T9M4x1YYCf24AUWar+1jkwo0o2+ZgFBMi0GuUrd7hYg5A+AdSTd/p5ZKDzir5mrvVroHDNWvU
2Yjg0W7MSgKuF9X1WWGLTgJwLbQkmLE3Gl97zYRtI/8oInWAV6eX5w6gwVGaAh5adRcjamUaVjNE
oRk1rIPgTVmgxYpkRNDV8quafG9N6RbH8HwRR1nH4R308p/R1ooT628yX8KoRHNNPg1ZoTzpMDx0
mj3LvWbZReBvrGKtpX5wadLCO3k9I4xE4f0d/GwNvTNHbq+bWm+OVR5DDzQprOB1wB9gq0XEUM2i
LPe+OfywJ/v43sZdnFBg7RMKncEOFQS3sjWto9f6OEJ4kGkUdDmVrJwiJV8gAqTrLgx+VUl+Ioys
H/iWtxGIFeStyh039E8ZYxHTE4Zn9QFTjrowHgmMqKsQdNnGDatn/NbgmNmVxkusZUe/pB8MJR3P
v7Za5w0xgTJ9RNNUvrRBoFzqaWPpg8FSPdSOdOWrnrvVG5B6vqIyQ5Gshr7XqLZeFNlrQFm7IPN+
Saw8oMQQoChEKONna3T5W42sOR/tQ5O6+J7YcJpUjzUQuYee6jA8vnoVQJ7xzoykXrPuWeT6rezj
ZCUTg4xD2efyljFBqDcD5OKH3iHAXqrNwKqw94SwCp/PugCh5KIUnaMsdelBXmIlDTaLYCyAcRkO
j14TvB5jb2c6k/ps0f7ybDdBoEwD3mirMSAGPQV46O790UJvH8L8qlGgMtW/O0iDAbDfbeUA5ytN
i6iztcLnS14jNJ1t5awBodxIGLAosoR8JHoxnueysJDbz0MxPPW+WV0INSbrsRkQRUvqB9jLT0Sa
q5WBnvzRGXDxC1TXOE5WsJLbOicpcu2TMeF0cKv9XtnOJQ/oZvVKohuLi+IworBUK/57BxB1XzTN
O94HGpxg09tKeTRcO7yKLhbB42wiEHux+hxb9hn8w8Aou3e5g917z6yd6IYHfCnEOU5rMKvKIFEk
YUGgovZ0Vt1y41DYRbYyIqzngK5ngOIcA9ANH4MdZOaTlbIopWZobiEd+5wbjU2UJ1M2URju86HW
921ZOF9j5wUuUyPX7s/RLDdw3vmWOhNERvoZaO06NRLvpPZev1YLudowU3cOLcCzvQEOFNwJS1KS
y+StgXBvYQnYuLK+YQR4dTD4fYw7NIosUojJRNta917SRDLPy6boMmtOmoz8j2YJRawcjZvhMnZ0
OgMco50A9CwcZ+d6rrP2HdTXFLq+NVPmlSp7vIqurp3HMmTZlNHHrzhVtyluuid5RL4Joag79qW/
jckhCqrOBQt00RiZnfEhnjaTeI6e9tgJ62V979p6uNXh1HOTcnKvvpcBQ92ijPe5Z8n+OrZ4jGDC
jlLN/KNpY0YeRvAWxSo6h3r2aGi9uevTgPn3tHHt6+g08NBqJdxWzT22qujkMz04xa4VbLQMAgBs
7OBsmPpd9TTYG05Pi8LCvQNxRXwv3HZSeR9Vl+AaMRjaPwJnSnIQGDBzWpGGKgwsUTcmrysQmP9s
pIb1IszLD5mDXYbmI6nl5iA1+sSpCbPg12Ahez4tBEgjFtvuSSow3IIj0WwjB46114LGGrxuYMbp
ciyhkQuC0kcaanau9OFR9sceaodrbnpUadbDlESmYFi3Og9Lj22AZpYfwytpkJ4cFdBFjp6dQWQc
ugFGCnClW6M3d6nG/wmH52ijNgUOgAIz508EfgP82dbqhhROwWjf+lhRGAo2yYPD0twprIq3EbjR
K14boA2z7z7m7q9yiheMU/+yM5fGLaIE1hQqKEeVmU5Mg7IcW7mKzcAnDICVI21cURsNcI9BpdhK
gD1dkAJDmeoncZpsVF6C0kuPSZjTZfeNtSmNEHgISwqA4LJxnaGYFlgZ7sSSucYMT792CpTeEqCA
1ACsiiquh+SIew0JsB6i0X/zkYJDfHQ3eG6+sSyMJifk3AaA9iZSeLro/8YS6lvlH+Y19bnukn3Z
l3wmQQVGVuTuZbxlCTtCFSyPlv8tS3PtCxLyKHL2T2rkGYe4k55GggATvVXeF/pkPBC+y412CJ3e
Z7V+44Sjg9m8cQtZSlvHKvKltZwi/KeBGDfPtq4OFyUOX3qZWapfeMgo+lCGJ5OmwkXXJqq4HlCg
t1kBwkvKZmey4A2WKzdn4Yh4+NN0lvIMbNdGGlsamAjo9NPKhKtP47baZLHpPMICsB7k4WUEwfeo
AUYwUw+/2zD6kjMwQL4yAFqZs5gqkmOsJoz58gSApiTto8b2GT9pMfAXY5N6jbbGXrw9wI7IXhq9
rA49bJG1SKp4W4M3Lo2VX0kV5roF/6duzI2ae78GUxr2WRiPZ4Q/HtsRsLeOqfaDh5TLg1cpJSvD
SGFarRVvjdIs9jk0cM2DnSFFSMwl/LyJqWF3SAVbPouMmbeyxj7ZMot+0Ihz0ItvkuSh8QGL4Wn1
gmlZfUwmzEw+4ep8EBZH3XoIJtxoqQ3yEWCEPyFJxWZQgzdJ0txt+E+WyBfVk+m1K0+5x311auh0
qySL2QqgZ6WCnFbKwtu4u0HWGBj6L2EFUsB97isv3nnQec1ag1vU9c8IlaNuiOfdrKshMEICN5To
TBjs0ELJe9LeEAWNG0OS7H8MduWdwGUZ45bBKr9E7Io32ijgkh3EbjQSQYKFxd/rygy0r12rKAjl
0n6YIIWMZQEOtcCtvQqvB3cVScoURyDXA4u1ZVXlmyWlmwiP1/vwS287UMzTjaumM4q9BZ9oKpE8
bgVUUWT2YzIkB1ETS03uDLKIeLOLsno6idjDzX1YmVYSb8SvjNCaZgEW4bPJ1W/vVfJeKIxYzhqS
e3cEw/mzmZ5frwfWIUWNWqwBi00k7r/YDZkis6SF8Z1IJkmx93NJxX9m+k0puE8Ph42DuKT4GY73
4AdFhzhJW2ydPP8ljot7D4759BjnJywyBV4K1/uQ2SWk0SWvz9Vmj9QKnkyAPmbsr2gN0G5Zoe6H
uN/Kavld4IHFpgNG3ZTw64inIjmSFJ2JGVFhxfTxdrUVi94zzsuXvfcW5uLWqXyeqImE6K6Oqmfx
7M3IfuiI++zGUqNbN3ARPxKOm1bKslNsMf2rcRYGNPn3QwM7rAKhrryNeFziaYg97DlZ1hW7ohUY
vuqyrtysnKxNT/g6OqDPxO60gYhA25D2hcIsCn3BaASIAMw5ZkYzbj/siqMtHClAIttaepp3x7gF
DWUGB3G9vqqIUVebsI6+jL16EnduvktQS1eZEQ8bca/FXYnqjPl/rSC+MmEAxDMRR4g9kTc3B5EW
Gy3GMaRqfCCaiD52zZN48HPTFLdmaQ2ipCTyuSrAsG/ErRA/Um1L7k/tZeqaCDqjXKP4UU+2Ichd
zvdXT612BHil7RJGA7S6Z6VIa5i2/i4dITrX6vCkTl2H+GwnoWntR28ECYzr3kqGzokSboWekBGl
2f9z4Q+/QexiewXZXfXVueb89FCTSUGaaOpGdAHi+94gN34wAWT1TzFc3vnmznCKD2/NB1DF5zuo
sYyXBbAmxwr77lQZt6Htv0tNIm+XO0wneFItG0r30rnI7WOCieVO/JbWLR5ic5R3aDS247pK/Evd
qRIwj6kfml5rcaTY+888p8lHhAP8aCNaQhvGO4YwTF2mhqD2SDvpcKyX5jNVMIuRCrq67pBgO4gW
3DdGdxhSg2lJsU2tDuMjewJX/ud1zSw+uj5YYSfVgCtMgJSl7Y3h1VYnAKOWmeUkb0P3NnXLoiWJ
5JKXEf2ZeiRDHa2taxUdmJX40fIk+khRX2yWt/VDE513RflYON3BqfS1aAnzIdgK7KW3umKBQPSF
TNirPQrdx+UNX9qyyBNJb2qFctvuKkB6e98KdqJMF41d1FiO/9wERVo8NbE3HyPS8+6ncpH8lDc3
27zA633uerCVY4E/1o8eXLlVDDwmiwG5tSYI5+nDoToQTT2Vieqg7vChYJ2ecYF44p2pYgxqPaRj
fbcYGzA/vKhELEY5W9VQJ1JAKV3ZnI0Jqzr2+T3t7Gan6yNDiUqVN7KXEbtpEZhZscC7E8yCIZ3s
IvWxKzdekD9YSfHhwYurinYwv05LWmQuzWRpK6JK1sX1ocV+UDRGsSmn7lrsqRH0JT2E8yTuvjhJ
Bp5xALNCs2tdaPVr8ZbAaidX7H7I7Wzta2ogoiTmLQOuwVtIdd9MwaXwuWFNKMVH4uBQQ8IJ39BH
6mvQAndHxmQr7rHYiMceTsMThHKZIw/xj3RQT06oJTt57M+RniNQ5jQH0cko9No1nN0c9dyNn3nz
F0Crf0HKT47ihOLJiz16+npiw5hB92vsnEfM4uwZs+xG5rOL59kuFS1i6QxkRbaOHLf8PrXulU07
QLxf7mKeWPSk0fSZSezE2LgGdCFBKoEX8BVcssZI3EF+VFRhbQ3KiYYuSq8Y21nHTAy2wOsW+8G2
jgPAHNZz99Aj0SgOzHWCY9g8uppnUYHiZay5qcrcCcOlvpVapO3E+cXvcs2gP9bqw6il9U7Wtbt4
qsujFXtp0/wMtSFY9VmG0j8U8r8maEvHIYlvv0jPAzumpzmONEwfwPhvlcRMYefXaXdFkF0/AE0r
ToK10wVNcaIt/Mn9JJmfr3gSSx+zPBg+0L9j6Jn64JQbA4I0shhYfodyxktg04NvUAjc5twy8WRE
s/ZkYo8G8GA3wzfkn85cVFh69OVJzg166u+Xm7CUij1R5f9/KsZqPeylq3ifxEhB/BiRnMfiS1rs
zZljgO0HA1qEGcRAV2rMg4zHoqgiLjsPucQuDpu8avMu69p/wernD6X4nR9GGfOxeWqvgQVcWBDE
HoMPvRi/sjhC6Fq8JmOGHMzaG/R3tFaIJ/ttdMgq35e3ovq8605f0AAwCN7h8zhOtFQxols2S94w
Jiw5KChFKsDEpkGY+DvLZkZJivSHsez86/Oxh4lz7TN03Vr2K+DpO5NVqnGNXm/GItQPW/wQvTyp
tiofxc0Wgzqxt9z7JY+FIDSvPQggS2Vx9SW5HCv2lse4FCzn+3RskL42CHXQh9Fnio4TCTewRSIt
3jzueMQ0fiqff/yYK9kqkDr5wzBSPMK55Y3fPYj2R9FcA1W2AE1Pz8BvGiQ3REv5911x9NxVAcqp
DnYebz5TQTyYIssU7hMnRBA8ROlSsMwBRYHYLPVEsnN/dkqZHudfP7XkmeyxvDPzeGZuzCLXUdOG
9ZN/3juxN9cSu5/T4qD5rB9qfb7A56MkhYWN2nxRRqRmRb+yjB7Esf+Wt1QRpfM4W+wuG/E8lqTY
E8f951k/TGdEbVHx06X+Le/TWT9dyZs6fIzmysaH0Te94ng4s1ZRjPNcVbzwYkMoBXImNCIm71OY
bdkseWOCJyj0O+oUtcbuXEl0t+LkS9UPJWLX1T0QQizBzy1avCzLG//ppVpeoOVFE3nLYeKI/8z7
dNi/nX5+Xcd0IvdnIWi/fmPj0MawdhoLiw/Xsplnskv6Q6zi36p/ypvnE9Np5yuI83yqM1+hi5yL
InV/5Mbx16JrEHNQsbd8o0UfsiTF3jIgWyp/yvuUFPXcFsGA9qdSIokQZSZEPl5O1t4Z3oomPO+K
XJEeCWUzrU6KZKc62fPSvQOmgja+pKVxopGLtOj5GQt5RJSMxLDn0JHrGfW4Ft0D0X8kWSuUgf+i
q82dhikTQxC9S5aPkDARf9uIJyk2S3crkqIpWGLSv9RZmsGS96kJLafpvSomZGHD9OrkUd80lhqP
azH/jQAYEC6K+hev7oLd/MaLm7Js5m51SYvb9Z9JUbC8uiLpEUj5q/sW6U9nEHljEoGdUCJeo6Wz
nwfWc7l4PsuRFV4lTN6So0FgRJsiJB9mjks1cazYiIHBkhR7n+qJTnTJ+/DHRcmnQzqnkLajdgUV
+FhCpcA1QNQgUq4pIDmmD1eOI179LLouN4mS5CDuTB61aXIYZWtVJZZxEE94eaLzu/8hmPlhqLBU
FXvi4QdZS0RvrjQHuVIL0RMtDJBJUdHK7kYnZzkGNRdluIlXdI5TihbQj2pYfRUv8l9RrVL2tlhn
s3RSsTiYpskxQiIYljikNbEpK1YrV0vaNTwJ/TPfWOWT7rA1GhiQ0SEvkQ9DVby9rrpnwdk2WAAI
ZLRrxF0Vz6VMoDKpRfaSh/BMBJ9cnR7wWCO6U8/xzE+3X9zUD49onrrOd13MWcTu/JoHLE6Ojj5s
xV0Wl1024gcsSXFjP+XNszpR8pnMudQUxctfUn1fXZtY662wMcQqzkvdtyYL+72GEOBWhTFLEuoZ
AqTZEZ9JSg2VtTPNQqZnKnUcYJ5qFOHdVHrPgZLslekcclQm19wr65WoNTZJf5DGXN/IbQJIr+uy
VRXwqouNk9j62nQAeCpgii5xZO/kwDfSLZJBGC4zs98SlQQ1PFjHSvWqBzhZrDUjGgvxPLFwLwrl
S+z2LxOi/cmDlPIE/6bcoBrXo8pBUuQlCB4lEcsTZY8KRGgW8VPoWCgL6s11CNFCsIAt7FTW9veO
4Y6PcVH9hO94aHUlf+tTHVet2H1Pc4bkJT7wJ9eTQYon1UvrjMZ3h2g9K7uux4KDUqOO03UrryrL
L+UIppcpef6qyrG5RlEHeFWAbJecTbYAOqHkMTUK9JtkGSmjkEWmKgfHjRFjceunEkJJmAl0OAr4
kbKvMjO/jUNU3MSe2CRZZqF7lqYICxOEN7LQ2+QF8kPu0H3TWTzb1/Ik5ZfIhYYdCUocmykAvLJd
Zm5hFqJ6LUP41FyMRGUUDDd1koEJcuqO+XCV2SeQGiyvOQTba1S/hnYIHrtpA9EleHTl6B1ZTeko
svIEk250F1HlyhA+0wxWayzvsUIN+1FmJfQxlhRlPfS9xwyCgtB0gFbFJvcyxVIUD9nV0HXNTYka
52GcNmUCbM+kbcGupsZS4KtJvFZyC1e0jtUZfcBsru9VdGHc30MUjLc5BZoD5V+LNrccXwSG84DK
TLAu/HqF7qm2tRRD3wxDlaLxBpg+0xT9ZFpAnYG1KhvVVKN6hRU8Mhg4gOeOn18KqHaXatosSdrn
PsqIoXZIG5lw03L1lI56rK0VXVNOYpMN3t+ZWVtI68GB5e74McFmRA1eWhfAqG327beoS79qLKWD
C4fuz7ulw2cGmQhaIStQiWnH3yx3fvHTSP02VBFoBQRxXrw+AXaNDtbDqLCWbAyRcS7stD2pbVgf
4jjMbjwCBcp/LT9VvUTjSmL9KmvtS4lq0NUOoofOLCqor1L5FLYsHFmIPW5FUhSwFPqK/Hq6LftV
i3HHapiqh0qMKV8Ilms6jhVssiwJ2i19xubDwUb6bsWjfhanKitduVmOf4AchlNngizajg9OsVl+
Qe1Ff3x/jObzltpYP1RNvU1lZG3WLhbLrZc8Y1Q4ErTPKubKpn6GaFE9wT1vb4SOjyKF0W79hGkd
ZKikR6xpqiHyLC3/fFBkv8g2ely4BgLUhvZDxGLalWDQXdBPay9lR1g5j1E7EQUWShZHZDAj0Gzc
ClWX6j1im8paJMXtSWJ5+lRZYMKm+2P2PUCXYhrohXuz/zP/nThK3b2ZlXDOpvuH4DSIvGRw8Ken
zfSdjnKK2BWbwhthuC9p0dr6GgnJD5miWJQ0kDs23QPAGRB4HjrXxOq/ox9Kp6SWX8vS8w+t2Xlo
vPvFe57vRHnY+eUuVlFtKkbJImAt2biFEw88Vl7gXZpp00Xontiau/9Q0LYxdjJvnmuGWygM4Tnv
EzwMp43YE3k6s+wMUgCKaqESVPgN/kdFcchcezm66TEH/L8cEtsd+ApZ2X8+Td1kiNze+1suEw1c
f/p1ora4yJDlanWJ64lHwbKjbtQwYFGkvAbTJkVg4iqSg+uiWBi4HeR1OSS4PhXnMsrlq6WS2MNB
78yHr2EdmYNDm6iKnxcOnhiDJJ2sNwMoPspSovTToSIpLlyjOnqwEAKfDxVX+3BEourbJgeg8blg
+lVDHkJ2vI+Z+TXGnhTk0mjH53oo4rPdBwBOFJQ3m4R1RpnVim2U+cqznPvdxVbLH6mvyM+dmcnP
ql/eGjrYG2vTMF0QHeTr12rof1llrZ5NoCVvdsKpWMzJrzFqBm9BIX2Bj+w9iEI9965uFpqPogyk
8DaGUPeUTjX78i3qFP1FcYPsVYmOogrfnORZrirolze/jIdL6ynxtZ82iPup3UqPSnbNalzRZ4PG
m5KiDkRTFnJc+7ccdbiX2sQuYS7Fb4lToqOtaPVaJLW26g4arqmbXDdQxF+ZRtM+YXqFdJHRq9sA
QuVb1WKLIMPX20/8yjegYPnGTFz90GOZ+Zib/QsQmuabkX8f7cr+Ykh2fUryAOkkU22+VSNACtky
0kdEdNDS9ds/nmXW34BsqZsxxEXcrNwXBfAZGrZ1B96TvdCvtyPWsPCF/86CFvlX4ac81bBAxSbj
Je+ccotfW47CnJW9JJJhnqq4GdDcbrMXFcb0E9bvK1EoAWN7AYHxBSavfBVZpluxvmB3+V4ke9Qk
joozRGuRLENbfxxZpRMpccamk68yWm8qjOizN4zgEjLD184lWjHQoksXFTYzvRJ0D5sNWDxkPZGW
3RZuZ51ESVu7zlZXOoN2h9vJ6NLzIBgTvLVy0a7h+AQnkbQC2QSmELRnkTQxIsIHUnUvIjlKw3eb
b/5NpIY2eaS/Th+1EHyP23sHP+ike5zU8jVwoRH7LnZVXVo8AvTZIjvR3nOnfo3CWj4DVujuqlrz
qoSoyheRfREVRD66iLtcKpObyBIbHZWjwITAUDYqhqsZ7rGJ6d1F9RA62mOq36sq29mNXWBYWG6R
Mc/P5mBl56CBLDeJBednSWZTNYWNzKw8bEIHFy3VDKoHX7GwAh+MFxTC4m+yUThbdDPzg0jC0QFS
r2Zvud4jSam1YAmmako7uCs0/UDVpD3uynINULyIv4GiTvbQ8a2dytrHN9PQzqktGc+6n1jXPDIA
WEzV6kH+PYCWPPJpU64M6xTciNizp82oxO6aCF4FfvfvvKWK2DOk+nfRqsr+345XawAwjRk+lP1Y
3XqpAC6d2UjfgerS+RL9TmX3Ve87862yevSBUjW7JL5momxcxCDiuvFLW9h3UbXX4ksZaM7Xskrl
jV2GxjXOHQxYyhK1FHRhX6Ej/ZQQv9qG2doGNnSRc14quw+/NwoAMUOzqwdHb7yTZFrRPoh9+RlV
lXIlTm+NX+XcqX42rBsBI9JDdBgH7UDMNkd1NzfujonmOK+7hbClkq6ipMxQxkWj6pLTp17M3N+0
rhqeSsTJ/yqY64jifMmFRwL4GRn/jTx6crgR5T64x4s4W2jZZJoFdMLC0o9zUhSrjhL1O17tYK7p
Kerd0CNjL5sd3O3lFIaln03g5SfLN6RtrGQqtlSddTDA+x7xuqkuiqZbOzNKhscBH5dNW8vVK2+j
DPTHtt4ZO9/R5pH+VM6L3UUMSfvM2N2fzTrTf8JJRCxSp5+n9fHSJpEFScUbt2VRlLdQrcuDrhXd
KbBrA3dfN8eWoLHQxwKsSscHM1PNkcVyW/db6PWvUaBLvyWQlvOFklRBKi4zfg1x992XJOurYlYJ
asfK+OybaIMzRPEeoFDb+2QSFZclNz63cWjsCQfEDzZUIDDOlUH8jI7MdEf/Gx3wO+RD6Zfq4YMM
OokRNoPwyLP13wnKyGrTvnhYc1T1U9uAWUanuHpxauaETVsoD+A2GuA5OCzBu7I2BNdc96CqGh5U
vTVJGshxch6VJjmLPcsqWQJEAuHaRMi64F/zpFid85LGzldlCKWr3joO9wD53tKPy5NINhrKc6kV
Nkc1bBGmUhiXHZscqFtW2c6rByF9VXS+fG2L3H0NyvGbanjqTaTGCQFuqcaDqOoo1jlQDPdRpPzW
29dxHj/pmeq+uiNriZlRPeeaZb26+95NrG8hn8p93cv13qo77z1T92VXmu85iCwsc4ry0Hld9hWb
u3VrBPYT88gLJg/ZrXQlxPM9yBtN6yurOW8qCDJWnHHWnZgs/R6xo4GXCOE1LdB+C7tDAzE13/Ka
16VCpZXapjAbY9dhKXhrpg0NY9hUeCNvRFIUsGCb3aoRty0sq8+Anbiy1xSgGzAcXRG7y27atDGR
4j3bknZNrWJ8IgrwtcmD4X0IJqBHDZ8DHSgk92L1azh2w3tfBsa6n/KDKf9/17eRXFrqu7bLeYCn
rSvPRvDt7/Mv+f91/v9dX1xXLTqY246+1VMjXHdM2O95N5R31dLVvTnlIZdR3kVByuR3zhNVEIqs
7vmU9+lYvpzIWUnOPlT5JoqNMbEtnaKSd7SM5K88GftoJ9V3SzVR2IeOsypL+AZe/iAltQFhEs5X
r5Sdt7V41zctOjabpFeyB7HpdZ5X1r6pK6UqtqofyRevgIhHJyUSKLTLl3raiKSpSZDu53RSbFqm
a2g9/l0q8pekOELkoW13TgMAbUvWfKYlHdPpjb39kHO7vrfYf6BI5nyL4DPRqPL06LhwSdXeehrM
1vmuIUBHtNDpHgzbxnA0Qm8li+WA1VfYxBCPj1Uu7TTVGb+gyNDtG84qBE/foGUdxTX8BDhfW9TG
FSds5+Y2Cgtd07kxr3hQuWuv4EYMXAc0badWdX9SSx/N7n8cdmZzHcPPIOcy+RIFYtOi1b21AVnB
RG+tox7rOeI6tXtPrEi6IxDdbNSDg41YNI5oumhoxyBCbukrhiDwYsK+3EtF0u6Z/CGLr/0p9Pod
iZHuSxDiBB81dfsQVK1ykMM6Obp9rN98T8UTQ8rHt9iP/wA6TP5wsI8d/EnSddSxsP694yez1/rG
uxVZVd2zaaPJDA/9DLnEqYKmTlSkCsiGUec3JYYXj2SyvO2crLmJ+qIaBk9bTCMHDNAQp4kmT3Yg
83jJttHdQ6xjiy9l/IjoEAYRBsZoWiP3O3zQypvhNdG+gFpzjRJIFVqvjxfLBlkMO948W0kXHDOk
jM+OHhhHwh7ZyRnG7pQUfX+U5CA/J1qGsY/bBpeocpF46iz7EuUDXq8lQZKgidxdWNcyDgxyubOd
rIfoiugyAlDtI+sT+TYOrebuovaEbjDYQXoc0EBF2z6PDVY/mDv3L4GBPHKjr9rGJyjlZfJrxRr0
2u9l7a23bbS80T39gvdMuyqCob+6+FAhQZ3Gm2LwA5Sw0I/j2wThw43HH1Flb138yL6yel2haxNM
XPsxeAZL+icw5fGHFGk/CPxCLzc8AuWere6Smo+z2+n7djqDHeLfAQ4sx+KhZ0JlDoh0AjH5kYFL
VBv9uwPWgClg0p3RRu0fy8hSJzX+EdG18uoYQ4MUMm8AM6P8kFQKQjKI9/W3ELUWBuX9IdWl4MWV
HOtmKbBphRG8r7dQ7gy3O7RxN3zVTeZOiuK92BlvijKkGbIBcv81AAC49fKuPYij1DA6llqnnFJL
6TbEErMTjKCQqeqEDDYcDDncejVn6QOCiKKK2PuQaU4lIvNzyVK9T4Q+IRdYziPyisKGh8YC3jrB
MfBm5DVWjrXUvDUYWJ56V06Qr+CWJOhtE7fsYHpMSRTtnO1QZ/hcTklVHyAt6UZ2FEk3LpUV7MRw
hckDJDnTYlIwbdTUx+8p14f83DtRgYMFe2Kz1BF7Ig+ncWpXKhClLgWN9X84bkQwKoeg/r/OLZIf
Lm3hI3BkJLT6kLccIq7fB/l4SuKv1eD7L/S57ioLLeOounAr2lR7lh3L3WudL63HlMdsOVn4aBbZ
QaTEQbrmPNdN4lwNQzogXTTenKaCUlin9Ze2t4qV1lne99qTXiAUOb90RdmlNt0BOuBrT0nVgAqI
8jZJ+IdgxgPqIOGPIihDPjtV/XWyu19HRpNfiXOfZUTcrxAFimuqFP4OOdNxFelycV0KRCkDrL/q
6VjyZLW1lps3IDI4N09nEIeIikuyNXtrZXUla5b/XOTTqaU+gi+kum8xGFUEM6eLLCcQybiTDyx+
haeN3UnWpek9DIiwDsXxRWp9KCSq9aij5PgYm1Pvq2QgDHTfnvNg+mKpFNsHi1DB1ZIxLgllpP7n
5JSHU3d3DaaNyAOCqWzxRWMVZCpdCkQ9kVeUcrLTO1wBRLI2tXQbIAuzacKB8H5R/gggLjiZXH5T
vAH6W5sPb1bOpL0cKvc5HdN2A1SsvatNiBqm1ScPtoaoSoiI23Uw2u6QgapFwTEAs49t1dGIHTRB
pl68s+TglsZysUuY6z7KaO0SMSB6HRulRGA9S175df6amLf9JTJRQDHG/2HrTJYb1aJt+0VEUGw2
0AVUWbJsp2t3CKedpq5rvv4NyPtunsbtKGRJtiRMsfZac44pxAeZom9Bm8mvygxuVBqZISQcfE1p
k1JKP5dVJ8H30WRgoNH/TLNzCYqi/DLa5FMRdKk5WyKgRzVkmgNpWALUggnSM1/y8TloxhamOQuI
7dnJiqpzlGMF3J4tiPC8BMPSutuzSRblZF7ClNuenTuZXRtFfKTrX2LiUdxlTf24PZcIm54ToCVq
8viu6lTlmpAkxP3QXOK77d52o+bh+6Kr9enfQ9s90lAjPyHH5+9v/XtWtXLrkDCIcrfHrDYCN2m3
+E6Bg3r/XvfvfdQxv21FKW+CRee1S0IqFU6kxyl1KkZEAcMTLdPOjt1rZxUfFZ71WDtkC6iY7Ynt
ZrKhBnnK+ppGUeZ6/+93tED5qpYKst3//pn/vMS0Ejxk2x//99cGYjq8wZor/+/f3Z4OsoS3+M8r
F6koHnFYwjekgxFs/fPK2GARxMH6n1/cnvj7ltsHjHI12DtCvPx9zNg+wb83n52UXTCwevXURp3/
f36nf6/+n7+rfech3Ia/n2HdCtu9/3zY9cP9/UzbM3/ftK/yuwSwK1bxg9nZ6rlcX7a9IBANbZ7t
7vbMdjNvm3+7K+wedMP422EidKv0455qgzi1qb1t07j2GgIswhirWdgWn2bZzjD00DQO6klGwXKw
nP4PstzZzwArqvHXoKdERwpJHoUDH8wZ+1OUdd9NHjh7aqazDcI0rvXY1+S8omydL6kQkZ30rtJw
Igc0K8Dh2w49xpZ0K7tJX1hnHjHhPYt2cNyBww6ux/zUBDXi4v5ZCyf+GDY/iNjpdVDbi5Xgv6xR
PdHQ2WV0t0qhf0bleFGYes4lkYgzCIZqHfiVCkOHFL/vER8xy1QnPceK9tB0qXKvJix5K/KM7uvg
LKhFiJdbHxqnAZtUlt7+fUwjxMVdyjE//futkE6enzcgl8hNVe63J/CgfXYLjqu6G7ByLo9t/dhm
YrwfKYQ6q4GFXrAkHxckI8DLEj5I+KxUhKyQkEPsQd1bkB26yZ2wmgoHvaGZXQdtIgFsvZmz4KEZ
8fHn5dkKRxPVPzcl3WIPj9m010tYY9tjBQSGw0LKGg3T//9Yv1BIgDTVDzUpeqVtBnf5egOOwqms
+r6T4JqyDi7ORA1zv6w3cWZUR3u2Znf7kTOIcZ9Ao8Aw1P596N/jrRSvsdkZN9tDtlLrcMmmhbjQ
ttxtj203hh7ojIlgNm4v+c8TEPOMuf37xtvDpl4y353L4rS98fZYEI2udDrD7+aGifX6Ibcn41Qt
zqYEQLg+ZNJWv1qW4o9hlDyU1a7EEHzfaVr8wMz8Z4rr4DRqxi0g8uwyEVZ1v93YC6x/sFbm/t9j
2TwUhLhB5k9VJVGwNAYGmdf9TWqm5j3NfvPv7/ax3C1lQPpR1LVeUdgs2oKMjKHFrOzD359JSKr3
TZkJD50vz0eVqZ/X4jlp7bvFoToYlppZUd2Le8dJlTszPofrD0ac/M/NZDbvPV3Lm1lk67IQvw/p
fwgz/r1uSqEcZQun3u0PWWopya6I7wm8669VOft/96ilikO0xp0LFbm9K5s8fBA0yR70pHysgnA6
by/bbijJdJdYoOq4/bi9VoOy7ps1yvHtt7bHcFRkWBLSW9Zwk+eooXOfFYZzD5d7uTGM/iMMGigh
6+O6lQ8kSSVukNg4/7eXQcA8MbmPbrdXUPndq7FmnOOF/a+c4+6ohI68xyxq3ZMgVu+0yCbLYFqs
++0JrQPuqVYMZ7YftycApohrnVEwkryhQI6NOkbJhuENMeffdDAv/14b0TslzKy1DpleJ3t7RjEB
zjJ6qHBD+MSzpDvDgozmWV0d7A3HgBwOv+UB1HP8ILoWb6iR0j+Y6IfaRkao0Jplst1QuyykZZHm
qS8T1UYVEoenEBYSrKS+APDw/9xbf4Sv91p0ZPmRreGgv1ujVQLCoW+2e8Q158yvb7rVJdSvEsbt
3nYzbkLJ9YZFLcLJ7UHQtf3B0Zl4TwnAl3J+iv4Kr1adt0rZ3byp+kKbpWMVuxof/t1QI2N12H7O
N9fDIPJXsRqP+tVJ06wfgWwinEdy8x+ZNWA3aJA0BeDu3mw3et1NCwFHzcrf+N+7euZ8xakOA6Mt
wD5uTw/DgkN0u5uAnQH5nyaMOQDnM7SDsvd3i9kzESQpnJHElowQt63492lgL+e1K3OAfULcAQ4z
7Atip8yGgsWu/zP34juAFpGV9WEi/ss3tceQXMebsh/eLDbrOSYObN9p4iOahbObVlVtyp8pnTNn
nHy3fd9/W3u7t/0HmGFFOxGyrRRS0s5qr/tNGopjR1DbjTTK6iRZJKR10riK2h9GIZ8zvrVpTjj0
MXWo/IfZBbSGmtwGSL8opp80mJhXU1qxKq6t9Z+13cuBNuxqsCBcdwftpoVsEdaSQZdRQeJLs+ny
nw2DRZntJp0WhKKleYqSB/T7abjVkfkl8kjZGealHJvppo3k+PfGEPF0E+jrlsvnj1zT6xssv/WN
U9RAx7e7he0M2m67u0Wvbve2m9QKatRODjSMVTtfrnEslVFj0KHo+D93rMqxilOcAwJYPaLr19xu
ti/878c+NyDLaORmBquHaVk1itvmKDfP6Xa3W2h4Fbk1+//+M9t++u/H7Z6jjcRbYeDl5F3CCeTG
WGV//27MXkSHXpjndNXeb/vBdhOvP46MOPZL3F62h6rAJNwhtKlGtliDYUs0kMrA/3coy1+Z1jak
jxoFHrDVNfb3rtXr4ykF8oVJnm268iFqQYzBdrP9mMRQiLVY+WkoKcczwZCdu7TWQCqKkkxnyy59
g5iurpxmN8yJ1o3Ip/ZVu2YVo6vBgd7Pt5NNT1q1gnWpR8iNLQmcw0o/Mzrf6fmAbzS9zcs6cmGU
MShdqugi0cLchkHvMW9v3XHOr7nGJaJwatN3oKye1brzOGVUjNDpLFZ1fwI3sC5tF/UB971+XEYS
hKRNJq312jVdsRcMYVCx9wNZLG24jzuCKEkCV4ac+QgyQZ8LLieN5E7omvRmbVZ2gdIRCzPoe9j/
4OmWZ0Nkp6Kq6N8RSRS34r0eazIL52wPfinemRj9yq6/RGGjulwccSZHZem3GDKi/gL4FT1JwkhX
URm9hglNFbxUHlC2eD/Wa0Z0Z6DCpUXBcNpbKn0k39hu/QpERWvTaxymn9Ziw9iDQ1QKv78MziWc
08SLCdgKikSFa0pEaazRrh5UwLcG+eczoZn18JMEOLJVlFTetJj2IYB1o1TdsdMjNgIculhItrSI
8Iq3o0AXM7449tq6JAiSeqz9trh0r+cWTYMdY8lTkR4MZcYIrKD370flQEWxeMwfPyieo50949+v
FJnCJkKmYy/UngJvjg0eDfkmXzwsnPmY2g8TCKQjE0/1gpiW9AybBAa14B9d4dLFM9+HAIPt0FbJ
2uoFzClcT5Hy0wVkyzTT7boH6YnsbrNo+WPypFe0XChrFtmKFVxLvf+qc+hIOoeop40DYU3zyLwx
skjMURPh0xC9lGlLAq7EJ4aD289oJxgCU/iSqpknuxUpAmvZnfTuNeB64UN5dcllJh80Z4Rj816y
dmKYEMvgocqZIXqZt32t7POwDR5miOtLbf+uMlL1QjX8nAdl39ksBEdt8NcCcJBGdEYrtzed6FuB
w+qWE9nE2rS8OTUNCxqQmvLHIiIRrpERnwyNTp6TqA8QF2zPmDM/iIanWbP3BOEiH4mQYilCZdrK
CklJv9Ja6/dLPfX+HGXVXrFfIqUoXDPJg12TFfRnhmJvSqW8LBF/cOzoDMaadhdOSQeacj716icr
/8hzZmvY9c1jmxLV2pDXRT9/J53qXesG8CwAkmyD0ONueEGRawA7SiKPFM/cpRrUvAX+qusQmOp2
85S7iRUdTaGo7gCySybiBZBYLRBJgvnKqI9q1S8S0ldsiKGq1h81IzR5bn4NneEzCOsGqFP5nSxv
i54CX8uiL8S5ud/qz0QoPg/oJZm6QEsdzw7I1HW20U297dNrm+beomWGCFgG+g/tGxAm8j0ZzWs5
MbTPnIvQeVmujbeGSvXPOT3ZDaQOd1V7CZaeANliPhDPK0mXLaLj/JvkbPrVT2nRf2g9gfJqN9+L
hMq/X1Zcb0kjkGh0Bn2CM3QBZLJHMwzYMGSf8JqyBwiWfA5sJLepCAVWDOVUTRRZkdBqrzuw7VU/
s2j4EylwNqp9k5vBA9mG3Y7RTuJNtfUsp9w3ip4TgQKGNsveyLjPfM1h4N02Xey2bf6KXhSTY8ca
ekpj8pJQb8qGIOE1JxZl9LRrlewFmP8D6DTbbV8HCYGujlN89+PJjvXvUkm/81j/amuDsMAGMr/K
GooO96EY+3lv5wwLYg0tu52hI4rm8E2jCzrlwP7GuXxUk/par42qYl4HsX+M1iJ6YeQDR0hl20G4
cO+a3aTI1e5c3Q1R4salpFuyCnXrcDqVGheFHI2QBN4H64Wzpgy9RDs1eXxnIcRwq6y85mn5kxvW
qa7lZxuz8JrEfWRnuS/U7IhQhX5Q0JHXMgb46u3xpiPNLARV7dco0He9kUDkGYfUlwpp9LrSza5i
FpMfGMqXDdkoCgaE6LGxE4RK6Z0lD/PUPBHzxhg6Fwe6AAdzoZMZFc/FpO4Fqd57O5Loh9GsxCa7
mVK+OWqZ3AxeGNkrQ+zXYETQxrOXeekyH/4MuPDlq5zkq17OD4P09FzWexlOtwtozlRCnmvJn9Sk
vC3BWNtlC2ew1JmoifaUBgEybXkYY8W3Y7Lu3+e4+nDC7ElW/WWSaBrV8SXqsmOLBied2CeSrt2D
ZANNM1wiwIEI2gCjNZnppxUrcKXxjYbjE6q8mR3rthxp4s4w4+BDAw0guyI0P+Zu+iCbOnetTHlu
bUA2Xay/t3n6NYLTM+rpHX/ZH2S76GKNwzLEp17kTzM2ci9Ty19VD7w8hsM0pCiq2R6PghCxQ8kY
AM2fQe+oXQ4MIIGptaew7x/INCJD0KY/PnbWn1a0oCm4wpKxTdR7IUD+AlB2FTESeakWYJuyi94V
DyloHldbRnMnHOcwSef0nrcA+qANncrJ7ODtp4jlZ+QRETmapLGfCcUor/iGkfBZYNN1jsgqoLND
V7gzv9S8u6Tq+NbzoVj6vcaIMCB9Zi9Oo5w58z0iLqvcvrfY9OFVI5m+NPVDl4zHqQz27bEdi33L
ZuEkwcqf2eHkMtuLqf9HUMBWdY3pUh078tTUlmCxybmkJazP3kiZpxT7MeboHe3gT5YRoZyiTyum
5lX23UV3uvvezjzyHB6qLvwwc9aNWMiIbhizdwtPPXzScvAYzZDyIIj+XNg3mAiAjS8oGxptpKKZ
drahIjDuD4J1xslhtVzmV6JHG+qAWKVXxeHSv8qOpvKS2ZMLh+cuS6bWrS2IgKpAcGTk4VMpsz9V
NzVu3mWjXzs9iZGYDptIPQ2q88syKCLnCHJ2EQ5no6XKrvrgo+847pZe30tg3lY73Bp07yCnpD6I
O6lkTEPrAJQo2imQu68wCBE6hbTQDHqHzWCwkS02I5EnCyd0Lfd73XIw/Nu2OyRj7uePbQ4jakgV
da8bMBvaJv5FAHwXwLbnAkcl+eB8q1PfXzRAZKzGzKMddE+KmMFuOv2H6CCNz0qM7qX/aFpnHw4g
RduYjGIndfyMFkHDgCNDGO8XqsLBQxFWi8SrQzoCvarmdKzTY74M9omQyVcrBt7DFbwfqm+tozae
Rw7PEr5OEl+EUpIwN8JQTNhd6viXxunHx52Eqon8niWuL2Fc/hAyGrlC6xkrGc9BaxNUUvzWINfZ
S4NLQiMRLIht8jmL2z6sz5JiMeyK6+AwNCRfBNTVLQaiF2rtF5uhhWeGa1aEPn3NJiuA1B6mq+1w
qZGzn9r9mjDI1VwSIJW0cFTr11SvOTpGTzaLemcO+UQxnqWusKnBZIZuI4x/BvrZ3dksV0KWOcF7
m8Znsxx3mm5OFFaEZsQWbAfZ3yvjVJ1iJb03QgpyMmkL3SwOBp2pul5GCtpoOGDSNlqZ+zSEnmUU
/oZvBTs1RbMXaTVHADuN8kPT7zMu01MgjYlk4I5p5TWvwJiBuBduhtr2uJhh47cQMZ0x8ZLFvG16
B21q/8dUbohavsQEsxY0oQE+or1Lqx1WxvtkEGKvFvU7kIWbvlggPpcrovmjFgRXT46GWb+Mnith
UQmhgbJpEri1GlJ3ljGYSSTohX1AtGQSDWmNXiIx98gZV4j5mfQgIIdxJrNd6nthzE+6Ki91whEY
sYVTQagEU8k/phUMftZBHM53kSYPsZw+lukG5cxzhiLVJRek3uUa24ko8StODGQjC+t1iVepm9cW
vPmqQOZbtW0e9JA3vT0r2l4SeOQ6pvIoSrEfANyuJ6nShYOKFWpGQH1Y6XKkf6Sc2BTjDDrwfYiM
37pU5n2gD8CSsZBCNGR5mmXg7agITYe9v1TwDlCYEJsY4V+hxu/iCEZSavwYsitcOdHuN6Emcd6k
hWiCF9TVh9hWdahylp+ScuoqDnuJZeqfNFz+kKFcnYeUqbXO4H4mqijVtV8A+3IfqQwGSkPz1bQ0
11/YxfSIfV1nsG+nB2HCpdWm6Whpg00dkFQeqLkWekr3lmg1OOrurMTsbWUj3DarnpOswI4kbwBj
+ktJ/Tx2Dqm+NClcmUWHkcRxqJ3LVSJhr8T3rDlfVb4kPkK2it20f7CK8d1qxy9Iosdlnj2pax/l
FJvQkkcQvZgvgqkx4ZOMhcccRK3E45BaD31rY8tI8tvB7hmg1CqDbOc9MTsS7XPjKeh+9UIF1Q1D
lAQxEndUK/CnqLjNTHERmuTQDTvynJhjNKp1V7HqGMpi9KNYvSdw5FkfSMV0+mIfRvOvKDAHtIDW
AwMVAlySAGbz8mY7v2ypIBLRVxZf3k1e1yUU2BSY4OtCP9FLf4ZiS8y5OzQ984booFTFbZE9g81z
GHYGR/ZJr6kiYzclGiuxQeOlelzsFF0ann3ThgA7afqhXSAb3OnRnBTWbqzVNyXLGLX0+iGYYO5N
AWF4GRi02uq9cOi+ohrpvWmcqC/aIqPAGC3XpKpk9TXeqemJStqEOpyRUhU7nlYOkrchDyFzFC9A
m1vUhubZdvI9W9FbxJxynvvcUwbYgImjzydrfi1FnO0C/ZAJBtIFPlQ8qOFOkgNTiv4tLcK1Q83K
P0j4rzmy8bggMCtpNDqt5NUphwQT6SzT52ni6m2S6r2vRkqOQXaMCVvGwxEh0Y7lwFD+rgIyMtKo
unZhtDcIEtk783SuUv13pmDYjRLI7ytvqO6+UCQ9MxAv9woaFbfmiN85isXa0OFQGsf2Wsx7Bwrw
PNNuR89V+0EaQmcrsQXWOBEyplpJi/cvC+iFxPF3GWQX1VKAmicVyUKByegpbo8RgA0X0ZLlNqX+
PRpgp7JnTVoFiVvah6UpR2uZ6J84qHmM6rssQZ3C6/6GN/NJRT3uaz26LiCHIfumqUcaLBSC5a6J
iHC9n7iacihiOCw+kcQg/R5+yLe8Bg4RyzHnKI2g83ywXhxtOs8NMBI4c2TJG83d0IjPgn8WSJSH
OHX0g7JGLkfVfMlMFep7XPT7OGadplL7V9X4wjGKDARR/Xo6lLsmnA/8HlPwPgR8G52IFXpONV3x
ScA6vGAkDdyxDlAPfTvTa20br/S2n6y8p9pEmGouKM6IrsY6cc5Sh2Uqp6jAoODl2ERkS6+3bpDX
vKtS/6g1tFQ5mgkatr9KNp5bjMaDkqW0DIXxNjC31MJx8En/WXkqTniJTPEULvKoZRToIiSUj7MT
FQCkPdawtg67te4NhMaQhGlY3TtR+FD94cQbMPkZcVZO0fCQCVZqssFPk4zEogj1LWoIapj1kjyo
8QkAabZHw3WfWMOFsQJGPyW7iizsfBaBl3Elt87Go/YZFvan1bcvrcqOmZovZF886rLwRUhOIRHA
UMAJkp1v2oajBVsXCvFja6hvfWf+VqyBvjJKt9Yguy5RacYkXP+tJTZwTAynur+mNRxwTgDI4FZ4
s/YerItXWwkvC6RCkNqXVJcLjbv2q6qnfW0pLxmRxK4VGaM3lhTeqomaIWBvoYrpi9LBKi5U1xTZ
TRl0vwuBhSLqF6CUyJ+a/tHKxNnIZevpSk9NVSC/VwFUT4mi+GLN5+0dbYcVnCj6pPyK8ugIuOKm
iaO9mprfkd3Qp2qYApKkSpRifNDn6ppKAkWbOjtVA5GpvVrtUIV/plqLXFQnoduMd0nK4Dnp0L8F
BeBgc8dHOPfRnRUXiITHS6Fo8J2kFrmYHoPR+BV0WCiC4GcplCedKKFJltGTkn7ATCzMRfeUUEWN
NerXGfaYb3Tal9V3J92JH8uRyToOwO8uWDd2lH3M2vCaFviqSVuAflXynePxOqfjbZkgzwvCT0qI
T4JVI9cqh71ZzR99tfryVC7kSu6gCFxK2OM6ajtq87VTOR2Y4kW+MdOaVWOdAHidbkL04ZgkUqRt
cckz4pRK81duj4IJuvK+hONFrUFIO8WtzilcWPahK0vby0cgd0W3i8f4Lc4a4f3UZvVlGtnvoKrQ
WurlQw6tsbNyTi6yIW3J7MDjnZdi3AXkx6NywqutVWd8Ro+6MiBOx/mLy+I4j2AJI7JBk0SlqdcX
A3sjmvNFGL7KTBUGV4gXpBg91euWKSEpMU73S2idcVB+SlF/ZMtyN8D5YqwmbzlCXmUKrU3pfaco
0WDa4UFvEs8aewTHCmlRyXLFvHQDtXY51KaxM8EbcP3RyKPMPFvn6BoWdTiS6QBFHxn4ZPdA1vlS
leH8miyaNxb9FNegomMvLm6N7KUXqU+A6n0TdW/RwAh83QWXmYgphCXqPpTsKPgnrksWHOiIvwVW
d6VzexcAymeVgA8tq7UdKUTnTOSPXaS/55MULPQiylr8VLYD5Ul0XBiL+HGTCoQqTRmax9WR1dgj
odpvVZd8sfp9wgXancDmk6m8BD6+lzezujRV8E55gB4jokQJaNRfFAY5jUbYSj+b6c7O9SMqI9p6
yWxQMtQh+ZDKpbQq5cpa83XK6e0uvbUnL7vwS1OOrOknZ58voGgWkaXHorktSoUBAX9gZ6fKF+te
d8YLIeLAPk6Lgm8yB1lJSFY42eHNEI8sGiEnMNtXvCoxiS2ezcPc5tqNkjHBqnEiMImwWKjZkYo9
QzvMs1OfsMfFbjOTwTRpRv5LmVug8VbaHrYf/z4Ghj7huGyzwLewcADir3SuVR1h41ZekmWwpj9N
b7aIgXETYCGtafZqZz6VFpZ0TE4fkj6yJtCfWkavHPk++0WjUO1FQKcPiD1Lm5cla9rDQIXejFzD
hoYGZNw9ki/82XfZ6uzi6rMo40log3Owgh+LzE5vzrRPdGRca1rkbokqQnKOs3elB6haGpT2ctT+
BIXNQUOFnQfBbyMRvUeLyPbBBgjHAOKsFnwnyWnJrm/icS3ZIuUcWWj4AusrcvSvoUW+PXMSDvrg
BIkZQDodq87RX50U6Le5r2bltl7fLl4nMIZEPjVCvnfsF/h5YA8LkiWWwhvm5LKo8lde3VWJGNwk
Gx+LkOlzZtunphK0NK27VMdNbtnfzWQC8Q/r+9nMHpJ1dOAoOW3DqTkLNRy9tjE4IhxS4HGV3ZCP
Ufh1WE/M8Duf4nrksDZOxSAI1DFZvR2NMBLAJlB2qBIigWZVMFFTw4LQGDa7xKzummR4m/I1aHFK
hkNg5D9jvLS3HaSNkPa2arJSNkKHC+xsMB8wjJ0TqW/xbN064Y/eGsxkG/LQbBacVWwXnB6Tx3x8
CYwYupDNGi0KjdDFYu1OHSyHqZw820lYO1vm6DJTPSSxqr2mDmdr2LGsbmmxTDn5UFp8Fj3dFzmI
K2vsJ6nmr21uZzulETFCi/ANxggWdls/4GZSPYQenAZX0aFF7BCdQ5pUvbe2PXeDjlld53+sr9PW
RSEY0kzTA0Gm/JZ+NpiF7VVbfi44+fORVmUwMFwBoYLFnYn72E2s4RRyl+wis71USg1H0/CkZQAB
VQPky1BWyKpoWJnVd5rUsF+K8ZjN9Jm1zHROujh1ede7c8hgql1oPllW+tnT5ONqUypugeihzcro
FCbDWkDr7yYWF5duZQjuZGru1TxnsKKbv8t19BR81HRYPC1VqF27S0vPEplscxNiDewpRh4CyV5Z
lDQ7exXfyXAd8Nd5aFSqnVOYUNJnxh5yTazpazp+8dKPzMvYYSAjpIcmglJBeedOTdo/1GSm+y3x
RiuQ/0xf/jY0ay/r6dtMEDW0kbYmtVR1SoYa4gdXhKgWgVf3sXrbjeo+p6Z0ZwvndLyQWC7UO6cS
xkGofb2HEHla6sRyZVrsIp3AliXk4hCGoj2P9NtTG4F7kk4vskBkqnbPTM34/xcL0h86skHcJjdZ
SVuddSuc2kQSvTLsYTFAkaiL+NJZzE/rhqZ9ZUwKplh4kJmT75bO4GI8tm8genaFudafJda4ZTiZ
KWfSLC5fCrkYR0svUTOLcr4R7ToTapDTEL+Bhs9KG+rajDxxvBs7EbFbKKPAgN3SCORAY5klzZc8
a3LP0orAA7lSoOXE9VolHpFtBQCo9ZC8yybeIp05hI2sMT0hxJqnUF9Mkbx2km0baJ08JnGKgInD
HpvPSyP5xrXJW+InohMTSk5rjGSkPbyajomwOM0voD6nc1g+qLRQ2KMKN+C/sovSFtx327Dc4721
at4TNDIwdabKspj17KRdlV4SDkfBwp144ZyI1V4UB4bFBoyYvTPclhHhLXhlP1Upul+5HuyGZH41
RlyXgzU8twFeT2RAzaEgiIZTdHc3xQsvUn4EKUG0dcLflSF737L7m5AZKo1DRweMEs60zWX1Db+Z
TTQn94PaK4RP2zhgBpvYjQJjQl2hp9Xp0OmEjfQkbBbsyWYAbo0DCdd/dSvmjtPNVOgnQCXlQllh
ss+JSvueQvNT1X+GafkGPUO4BaBws75fWqlCxgnoQwefwLf4baHLvZrhoGBkCL2mxWRC30MZh+vI
jFmS4pNEw66NlHenEfau1xoC1+K0vGXyZ+2yxSYdTzDTYezlqRqVDusczL1UrKxrD4B9hAcTI/W5
bJ8SI5hvZKAy22DpIwokOVZYTnsFFjw65MdOydR9Y9/DuKAwVOeXYdKOS6vSFZ6a525gIiLHztPD
ovWm0dEoFLOFTx/eRm33nklGZMaPPsT3Nqt9FsFcFYdhQmrEcqCfGEBHjkLNfmzwjd+F5JEoJWHW
hDv5Y6t8N+XwboTkemXBbdqjrRT992jT0K8SWvCoK586mgLkvTlwfwtJ88N4HgKWhwn0hh0GnU9l
da9F1nyeLKIL8iR5UEQFPd+c2eWWqnRLpCi+NrDms1YmflsVf1Rj/N0NKhWLHI8a557DCt0ey+w3
2g3SK6GfMu9lZaxbzS++UcJeFSW0X8zsEIHARWzop0pyzFUCnZvAuK9bJ7kpW/Zto/ZDNrI7Vw7y
QIbgWu2Yu6gbx2tl7wzUs749CdI2+s95Lu+4wiZUwYYrKuxzTVmgA6n2c7IadjvWHYS2IZBfqu8E
kxVLheRRV53Ai2par1FpxtyjcZKFZX9XSJy5yhe99vFDCY9MX1XQTuI6tIzZlqn4sqyVzSJYGjUt
wrqB/4qmLofQWdq7eL0x6b7lKGlvtodkVhNlROehSiXftl0jaILpmCN/RJOrcy4lWN1WHCj+zTD7
Vc15OKi0p6SPE/YD9bUFL+Frum55oXG0pTR9sTivYRwJXG70tMs2H3dNwEImH/FBJG4zlfWpntqn
waqWg54Y8W5osuuEZIzZMdM5o8nqAwcPwcZ2n8IRnpjVMomjhOMci0sfTAXd4Z3RtP11qOxfWcEG
LZbMzSutuXZOV5Hhvbe56NsVTJaO8QbUsbsmmGny02bsoun32GtQxC3G8kmvvRgSZWHVflQ1JBcc
XZRC+c5prLuciZhfLaL1KFp3AdbBgRErzJw1aGP8kzSzH8ihI77wJm36aQ/4G+VicHWW8DaUrFVY
lu1TvYq8UUnpx2jjjUb+AEXO9IdTLvAoy77XjOah7lPaMDJ8yWbmn4LrUghBulHmn4n84CQwtGts
GoPfFXm4VzKSEWrN/rFMNJp59zJ1Q+AKMMieNaue1c6cn43lW0z2sTGIyU5+LMkOuuTZVz3hrVWt
jtpPIcSomMPzaFTPTYqYomPn0tsnfBxnp0HhEwbRLogbKB697lqO+FodJxTi0ElaRze8QLcuOsrr
jPnLbgjlyUHyc4NR8VlbY8bD/8fXeS25rWTp+lU6+noQA29OnDkX9LZIlpV0g1BJJXiT8MDTnw9Z
2iptdU/fIJCWLBaZyFzrN6VCtr3gA3DM73UK2RIeUUHwdTP4LqI2cYpfMnlq3cGjCC2Qg12Ml84g
e2CZ/ufwCgKFVWXp99O61YHud9V5bJN0CyxjP3b+BbsQqC/EIhJtAKrjMGcwji9Zbr1V03A2zfbC
LhXZ4vCY+PTg26kACKo3idny7Z53Z+RRLnYcmmxn64zIibETVrPXBnzQs+FBGSft3IIF0sEBb4po
l1VscRvPeNMTo13kdv2iFM1EnCvhYcDnpsPMFICeKjc8NuTSiLl91c2mOWmYxcahO26UpvFW9VQs
PTPk2xLdUpQZlgFrfVFtkVXag5nkUZ6oOvz+8ktqYyfmDwaO08pbYLVfEzN5bapw4tuvb3vB/8WM
MC/Eb31jT/WXwCAIGccznT4mg2bg8aQXbrA0kSgjwkDG1uJj7qpuA/CJFfYQN/ET//9757UqK28V
EC8gTEvQv/bUhdJzrLKCt6Ee7mvdeSvT5sUd6weyEP5SjxV08h2MszwUpYTPccDUZvQOeVQF12Db
BJKN5YG7aLNJcORXyTo7vnFEKO1V83t3KXJwYnM2K2+g53NSS1fY7uy7wUb84TAa49bhF5QHxTZj
4fZt5ZPRRj8QN8uJPIthW6jA2qC/h9Vb7tQv+EwRjc6LizA3ms+TkzUddWVvl5kd6sf5q564YNOH
detGQOpUs8SXAd5pOdvPKCMAO1/77uhvJDTddTh55wFI2irXkEYAeh0JFUyvFx4Ga9IWcRSey0LB
tdLITjZstSQX2bYZLXUNbM5id9Ev29zeav0QoDZWCixYxL3OxCis8fNPzEPFoTSA0Ym7Ywjx2hMN
K/x2LOO3sBCz6FSzN3KFvxtXTtMmisP2lkPY7IE29s/aFHpHIhvLocZ73LUibT04+WNYVlejxQgC
mWreRrTqM7CuLtFy+N7W2U44CgnS5ctoVDGuMpITmno34N+I/g0lGauBJMaAuRPIqa1olHLdl5dm
UrVjnnWbPleClUjYlJX1rsg19q3EhKM84r835Gs3nM5RxgLkhyJfq2VzCFyM2wMV2wUQR5qn1Gsv
VaArd5/SoVpXXc0WoAmuisamv8+L7wEJPRFjRukFSrRSRv2r3YiLqTa7zEvHdaOx302bxCYeZEAW
SlFk8ftrExivpXkMDFZNfAId0mE/PDAOhWlBc++8NzxSvhL8MoX7TAZlO2ADB6flaHAoDQO2EUOg
XyCsXMJevUR9C9pD25dBmm00wgN2Zl8H3ZuhPGxHS4GR4gjWtaz0l3qIHkFYsh1Fh8pqOogauX2X
T8aDb8T3JmvKxnXabVJNW6/UDj5Pcsiiy7YgQYY15TqOiUbi2BlH1UIXg7ECRknJDdjslOBi6oyo
OVzuqAi3Y6dtnKZhV0Kw0cOzYFEq6ckcqu9+3H1PanIV8bTQxH0q2pYfDZQ/v/ikh/b3aLDe2q5A
r19fGWpabhG/J182IqwgOLXb4SshWRL2ZV4RPFMuRjE9hpbzHDvDTtWNvQjZqiqNfkJ+B7qHCUan
5YFo1W67OP3QTGUt1JIHBtIQnWduLMETVu1fqxzZwOTVNEx82JI9Qd2b7RCJS5viZfK9VTVO5jZs
tCcPH1YhvM9hOyPio/Ck9AApANrhApENJyvD97TQCXBn7pOKilvrFxcEjzqQV92D6IjFNAFk2MKx
zxDHMLTzy/sMIsPCm8ZT3nqraLJwUaILGZOTgU4KaVZ3Y7nVvWFlX6sarzJFddDaB5Cmdo+eSXjZ
8KAVWO5D32hs2KwVSy4ZaDQSgOGaTwkGndBNkBezjOprrrYrBZSqwDV0iPSLrTl4hqIbGBNzb0t/
Nz/yyAu8THliLcwwh5sO1ccX1k0Y9Z1VDe6SXCPHbkzrFoowrmlr1+scTE/vgnwcmqPekg0OSKdU
yjeUHLB6JLa66CsUJMGl6g7/2p58eZpqnEudPSF41sZIK3muTdtWa58zlRAYqkgzI32rQOyuPZtN
CRvFHrbKnAZETypCdkINRoID7H79+otwtU1bmafWcdBDKXGGTFizEbRwCgKabXPuS7M5a0XUnglA
TKT1emUHfKRf1Eo57LPaLO9jU0nuOVbP97KiqOE/olPEY9P20YL0w0BbVpZab38201EZujW2huIi
q4ADkIewzM8fk8R9ELOOu8PamurynjiMuAcu9lCqiHfIKgN71zvhqbv3DnOvFAPTDe82XH1MRCAd
ln6vK3vZD7D1cBsE9vXzrPICt2QXQqgkbc07k3W1XTdLEHYWMi5/1aWRu9QQ9bnIHmh3jaBdYgLa
VtJfzKH7eeFsd3PNvD/8UW+yN0BKpyeh9Vd/TdioWJgn8qT63Ud1irXaXQDCSE4q69NixHoqtK6c
RTalLvxrjKfno/ABThVl3xxk0faKZPaAm9bRELePXhWkR10QS8yDvuXJ0bg3PBCWKfSbZpk7w7lX
WXzl0LHy6mUAWG8vi3HqxVuIDebqfeLA7094FRI0m1+2SlGdS7T3rvKlXK98IetinuUr9RGWjZPv
BgQk6N63IttxnFaWshjBPD33nv6UCYX3oaoXQ2j1g5xHYyShjEqc5ERWDqhP5J6/ka1NbC1HML2w
atLiJi9WKqpNUvHTQiorDJetXaB10Wf1UjaDaC5uvGC0q/BgZhWf+2TRFIK6Iqn1MU9SjwPngXxL
kELfNI0RXQixh5uiH9IrKfgZOVCWNyTqnFURRN19gqTmqkZV4WGshL30Yd88sveqlkFvp88N0Td+
d1b/Ek7o2Tmp5XzKBytfpEpbfDGr8g1TWeiSVf7idnH2bShzaIOx8T2fALKnbvGjGdhRZORUyHAU
y04tWTgm9eoP7GgW1YloFZDcDBUa046BH2BNzHano/dUbENyIW8kIo5GM4nvaeXcHBD+r1Eff3bz
sPqqciZg91Z7n3Vyt4skTsdNVAZYo3iauGEmj65m6rAEzYbLsi5ISiiVk8LmpxPiJhu0QHNYJPxy
LYuyoYoIDsVBqrDdYar3fmUwrG0gZitZbOYJCkd3193goqj36zXwei6AT5NHs3pRhMupctSNYmio
EM995PweOcHtIKzu/a3Khrz2221ek9OSXeT8g6KC8+9C8v2FAM8GI303dQl2kaRAL7gFZbtWWDGW
oGV45memrBtliB8QMYiWlWY1X7JUudOtsg/IEd8m1w9/iMz6CsDbe+lt3cUCuYE22zspURVPHJW8
MI6O3rsbDq8dv/9MJy9udJ96v/tkFUi5hNYa9gD/oCmZbrlT2p8HWy+WQdBP954WFRvPzpDbyeru
ALrf3eLa7F+wNa1XhkjUZxCFMYJJ4VWoyX0+6fqdUWYILRh2T2qCXGCbhOKOLw6JoqBI7hKOTlsD
rYVzkpjpthWopKQ5Ca4s6cdzYhnN1shBFeQmyf/W1LKz1o76FmWb4Kx5ur3lh+KckgQiQMGCy6/s
kAM62ZZQ+3eGFYc3diNs6TTH/hakB3Ql7O8N5/BF3QTjvewaWZNCVOavrkNX/9HVgOZ8r+Lxve0a
i9W3TR5AT8UnvM+2vY+2KWrLhDNkHQHPbSfKPlz32IWuykol6+f3t0yvcVaO/WmtR1N/kxfsZZ2l
gZzERha1uZ/WwcQNjNLalixtGHfHxLJR9Qn2eiSG93FhTFDZ1f3qQBL8+4SbH0JVRPrB+l+b0kP2
Bp4Sp0F3V+CiAsayhwwML+FmoCq8ArQzrGVdX7j+jd09GH0UN8kJ0U/WOb2x6kfkmWSpD/3sDomy
nSzJieCnebsY9zzgzMwhL5Zp+Rg38xv6qAPPWZHKtfV9+6sf+Y+VjrTdRVaVnpsj6VbtigoL9SFN
m5Wq96ArCKA0GyU2+d9hBxmuYSPCx1SmhFiWXl8cHgsAAeZKYpPJ8r1ciwoBPuK47z1lEeF8Qk3z
5WMK2VBYQXOxSamjOe0iA9PXF80f1Z0M3OdKypvgi/m/VAaWre4UjRC/HCg7yotsgIdKOngePE0l
8PHEs/fBfAAVYWXcdcR/LkEmgLWgGviFqGFNkscqrnqJUIU1wccpWhKOhpO/5Xrh3aIA4o0niKfL
+szxHpD7UB+8ebsrBLQYJWzpnxfHokQVyhpxm/bHXKxlfRtyIurb8oUsjoM40YC9akzqMrOwnNXC
XjnWDt+mhbxtRpxL86FDytxSjrKqihNaZfn9VtZ+tHcexLU0U378US+Lf9RZuqvtM5Gse5cYKr5X
4zHUx58XVa1vUcvfOpngxbPQsT5pMeQDtUzKLyTtvltmaX9VnPy50bRmb9qGuXW1OFx7mYHqBxrw
z2ahkT6D4ZHrLutpoKHLVKXRC46XmBqzYILKUNa1MR5dVLb8MTZWoMJZ//LhbhQiextLRD3bWv8U
WLUKgrRwObH3yqF/2elah6yoSup+ofZGsPOznKN1A7XL1bOvpad9xp9cuUcwuzjmOjKDkTMBSBja
jcjK9KVTSaKNSqptFChcX2x/yQTZun3pqqA8aKJKNyoEsX3RBtmzO457gpH5V603ClhPvn/Mwi6+
983gh3y5SXf5D4qhuDhF1t35AVmGYR4wvw8QlOS0YrCBuR2YW+QkX2MkSc/yYuRDexZmC7zWcpE4
UDilCwCSZ0OPzGEh+8DlnG+BacOBM48/i7+mkN2zsnzJsrTYfUydGsCCTaVr1q2AGjAM0x7dFu9O
lvIEAprTIXsvi3EFigV46r536zuHhGCzr4mAgA5To2UhlOpl7MirxrkpPjsTeetoSOuvRZq9APPo
v2HRfG7Zj77VnQ0lKw9wsC+mReFCE1goHOTncLQXwG/JBhAybmDOdPsMnngDT3kWlyscgcKcrpWL
CGvprSx+NCSpkuGDDM6yI9x9iZ6VDhtxA0Hqk2uHwtvUJRDffrDrfWi0B1mSF9nFmvvJopjZRWYf
EC9rnFs0qMo+d+F1ZbDUOaV3iCjokK9W0dws+1SKry7TlJhoZVn04bH6jSO9cngfomvpstID6/Le
mf/TnYazhFVZzg3CEJP8eo338b2fVXyzeI0aSMFxKJt+s2zAYd8HSZbf+/ORI1IrsDq/6ty6bVYJ
ITCgO0jCwVzRr5Xquiehx9UJLssLZ2LrUYVWhd6YfS1rB0nZGDy5wxfxJBstVO1X4EDKnVqCE2w6
o9zmDnjXtDGCp8gvnHXZIY6gxwM8KuidmOd0UN2GzH6cUlA2XhEobxvya/5b3rElNarGesyYaw1A
NjkNlhGuyjiFQARS4IFo5npgrqthGdbDVPkETh2dEyYkO87miLobZhMvZKtjkOkcG8c/kZ5HYDSK
0ruytqs7B8QaKfQqehVOdqjy2HqujNKBUxEgBzJl0UupEECYOzh/H0kutSao7oav4EXeR9qsWMty
rPUruSUi7o5IH/sUhhICntEt9n10o7SmIEWSOtt+tPVjzDMCOEzWktGOixPrW7MdM9W5M/l81k6S
GLcixf4uUhXncZgli9DjXQhhutu69adxkc0eDK0zamdSnSmBS1S35qocBP+5nC/v/ZrKLPC2UH6O
kC3NOOKQ3Js+FoSQ28lxr0Ektve20YYPpY1mRYTQ21oW5YUOpmO39+zsZxYQwkMfHWQdHTSTcCAR
kH7ve62JM20XHO08rc592GfrJEubZz2Kv8l/tWb8iKw+/B7zXSWYPmJ0MY9xkSo6mvOY1CGmUMVm
/TwZc/qg99/M/H1M7qXaQnezn2OEDS4lSfMjlCrvqDWjdyTlSX6r10lIiDgPNgnPhgo3bJpy2fTn
LZtgY6W00SYdRNZiUmDC48NVd1Hz16PyjI/6GCDCsLBUl2s+V3xcmjTCABjU6+MEkXbdDjiu19Fg
nIpcT9aRFSsvkOQvPd/C71bUXc26N17gLeSkxet/6epn7UVuXc1wuJZe9LPrH7Oak4rHeiESwohf
9So3nlS/Kh+D7rdC1H3VOlt/b9G831r+HFN6Zb+tKx8QyiQ6nMVrdeAZC+OfhKhqruVtoiEIEM2X
0otRmHQvKrpdxyqZz2vyNkeDVsFT9e+1sowyfHWYDELW3qgccis4Qhkxtymp4gNZeeUg6yG+EzyV
lVo2uOgiz71J+nn5QvZqba21drJDLWvlrbwI1yJX5rTxokQ542d/2TJqwZfWq8LjyDp/Dfhp7NKB
wJyWifzq51p+lXfsQp8bkqmHj/rBD7Sda5C4l0P/3he06c++Ddq9CzQOWmSH3eAsLxZCn3yPMnPt
iAztkqaF+y1vP/rUI+mOP/vIZlu1EGvpMJaJgBkGjwri78c8b1Ti0/OtroD4knfyUgc8u4AnhYuP
uk53R3H+KCf2lGziDB0zORiKI0pNf8xDuJIkTV3bLFcuObLf5mDj5CzzcVDB15RwtZDr67zoipBB
fg3UML+KdHTgiPvGyhv17PeGXdMh4PdRWxqGsyLTaqzkQHlBWjm/1rtq7ikr6h58mM2WYwtPI8Np
5mUi3XjGDEEsZBEqU7GtDZSWZFE3oYwqcDVPshjZ0YoHpP5Yerp+TTLzUVb3EdqtjYmHXDzm40ut
kerlCOHsZatiqRecNKcbRtnmQ51P71N7qdke+7gt0VNiEBmPcY2uEOfR+W1pKWqChaUYdz2+Si+6
jzPJv75bc363bMPCDZmk4eXj3copE95tViPQLGDpb6USesbjYtMUAbjoWSz9XR191lP/KIo6hInm
AaGRrbJhGlJWdllO1fxzqqX5TpbGTBxZKqH4pNrai9nrQguMoivabsOqJp69HmpnBMoUZksfoYK7
gq0Q1km+RfqhQj5L9n4f6Bgh2Gnhzr4e0dVS6ugK3izgaNHfEvwvTgjIH1tlcF9UnZcfvQHWkedd
RZc81XN17sGzqRLS6U2buC9DY8RLAvHRSbY2downxpg8Bxro6cbEYmfoFfelgjS2yat42MhRut4T
jmzj+M5TUu95ik/yJV2lU08ovZIBnF/Kj2MSuVWubGVxTMbPE76zaFjV5WMd+Gv5kl5DbkybcL5u
u1R/NmGNJZF7blKDjIeqQi7GyOqMU7Zz7oVF7iXWbB9cqPkwjqmJ3NCv5kEBw/AxZJqmkUUUiX2L
R6thwToJu4cgbLsHjJYIHaaAQ/2AIpI3GMj049ePHlrrP/WxkZ5lf1xP6q3RQbSUxWqecM7iznPJ
MX2VWUs0RbytZ1jbph2ry5DDt2cDANS+Uvi1qohktoYdfA9vbdgV3/FwysAJBrPXgAnbdmpciP59
/GTZ9atnKPn3xNeBv9jik6FbYt2gTHgiGmmfy0kTeCB5zpdYESvZVbjk+fRede+nFG+4UY14klhV
fz+VXreQr2dDUkw7W3z1S6CKihjYjCmJdawhVa6LyHZfAA6cZdcm1j93rgoHUbc13hQRHfk3FH4v
lg7nqL/+hoQz1PvfUGTsqeTfUMEaeopy8Qp8t9v4IjE3qZpMO8AB2UpH2ONJFrsqyVd6qOpPZlP/
bJ28wPitqCa62JE0yjawncmTGEr8rOKTvlJHtboDDN/vhZbUO2ST0RFVonTloJv3aRy7FyDQ5g+3
PtapMr01gmUCEfIYQjmjJ8+v7mrimUWL4EJv5F/7TIRb9LIy5O/SvjwRmcMyar77o9gi8ozNsNks
OQfQW4h+hB2BDbTfZPZdqhlrf1CiE2kjd5kSd13LeuHqYIEgOucnwyrWRdNjGRG0jDC8COMXb3Df
J+j3hmPiqqXN9nqOo55MEyzoXBJxAIqnqMb3xq4KtXVVdSgSzA2yi2z1Or04kkBART8mQYUS2Cat
AutsEt882/NFFsO0t48T5pKyJOtlDy0jf0TSx0GZOo+hvs9j+wKPo9DKNiGuN0spwA7T9alE6P8h
CgBM1ho4CymE7kz1k+25yQPp9PC9vkydZavp9RfUNmCbd99RG+cZBvzlFpSmvwuQDtq6YZo/JD1J
jkZRu+9Gry4RgG6/qqg2rZBx1O6QTsUBrU2jzSCU+rlStaegSnokdTDKGnPvxYrxUIk1Jzm1pejx
ADFGVPvH4MoZAzJ2HtyglfcnQ2/smzVfTB3colXcxjiyZ0Wx9gwE8wj/D6xlZSbVXp/YVnz0b+s6
2qgNRzZZJ4d1ISj8MWqzrSzKBjWq3pCttw4f3RyQVE5dZBfIm/YtFX59cTtl+dEBZRm2ZvH47WOa
2nDEtpkg9clBsqFto2GVpKEP5YKJZJ3W5ANm11G2l8Wu8O1NHpWgIVS8cbzAenE50h17DxCALNbj
GK5RqlF3sugkxVNDuusKmcp/gKG+qZvWeinHAAKbd68NsXkmdYEEf6D+AIalbuOq5Egj6+QlivL6
BOcK2jJ91akwNv5Ulfumyz+DBYZ67vn6SlPd+L4fc+tq6q8tsQWIM9hV7JExg/I6NxZVkdyrZqSu
VLJDa1n33uCXn41R146yhJSidfXyV9ld1kSWpu7ZtP4+T5wWKqiIRllXTtdBJG3qzwEcqvc5OFwA
1xbTZ8gv7rLyyEzHpP61eQGK0Ht9+Cj5/ntJrlUDKhcfbd3fSr/GyUXuV085jpxT/6D35KrnBfBX
z/fXm9tmwZ1/M84bAtCPQb8P+jE5w2xMzlbi37fZ2O2QY0nOH/Xy7r1ODCTMepANdP+ozitW+oUs
11P3LQ0A5uPPcPYzqzjLO3mpxYimip62GIj91eBrajT8VjadaFeoQXaIe3wo36f5mKGrlXGtxbN2
3zy/vMi52BR0i3/+47//3//9Nvyf4K24FukYFPk/YCteC/S06v/5p6398x/le/X++//80wHd6Nme
6eqGqkIitTSb9m9f76M8oLf2X7nahH48lN43NdYt+8vgD/AV5qNXt6pEoz5Z4LqfRgho3MvDGnEx
b7jodgJTHOjFZ3/eMofzNjqbN9TQzB49Qn+HRO61c73reMAAr5Vd5MXNhLvMK/C+YqFEvcdGBZOA
dBPEiXlXTZbxfskm7c5kaT2QG+azRi3JvAOVX24VLWgXH/1kAzk3DDSLCMnkMiIoauU7kbv92cqz
4SzvjF93cw+UU3K2ceBOQ44mZ1/X9k3UFrcyAkrrm+NvJS9X91bojZv//Mlb3p+fvGMatm26nmW4
jm647t8/+cgawfEFkfO9wsb1bOtZcde3anqHu8V8D3u7Jr8x14i1NeJMBmxjQDpkvvysjisP2UBR
+2eF5OYqM1ULwZuhvnmRUyGhQN3g2xZwUrULYfX9VS7b6ptIqxb3mfBZANe/RGTDn1X9OU2a9smA
NHWfgOWWtW7bxGfNh2Ioi6lGUmUwFMTz5zEW3IN1kNYV5P3WegZrkS4nJ0+PsjUvkt/mH8rf5lcM
dd+3FURLX8P11PcbxDrq7kz0+T9/0J7xLx+0ral8zx3T1aB8mebfP+jWzV02rEH+RkSkRy+Gz09+
wkHm8aFaSFlA7EMtT37GH819gSxqneeH935h3cIURkf0EJpTdSKsAx824QuX2WOLaeZc2bkzflje
+r453zr6z16lZb91gn2XCEpvj2aVse7cZvraNIuxJh4+YRCzUTO93beZ6T5avnaV7RmnHCLmegmT
07fvKuSNl3XnTl/9OnkciDE/sgb8MWEK/OBe9QyAhsshRbd0soZr5zjhqe3LsywhEjhef9Z3V3ye
UeDrytxfdAbKj8BcjJVvfnRhaGPm70N1xaxWE/uTXRGD8giRDkHCPhruVV88joOmYfDWEUtym/lv
CZRPjrMeW0v9rKL+vwMsZL8X7TG6y+GwPhguJkFRYWUYpjL63806D68MtBD+81dDt9W/fTdMx3Bs
m5+ZrVu6qpuu8cfyR04ZbTVyxc94nmbTs6m55qYOY2AhQbpqu9Y/KrbhH8NO3EIIMltZkvVN1jqo
X86tshyTrgY2XRq7vjfZTKBCtsjBwUBFAR5HxHmq90ZnDfdC2OUV+swS2ZvxXlaR4O02nYL+rCzK
BlP3Huyq1U+yynH67lTj7SVL8jL4WgnHPlY35Hu9daz7wYb9o7MtCLJCCSiNl8KdRdNUIgsWq+fL
ADVacbPxKerwYhWxw9G1g1a+NXE8ARPruOSCOCeWYco5UR4jo6bYmmZ1DFrEMqwsyLbxnEQmXv7z
AjITSG0KBeCjAeo2acx5hDOPkJ3z0n7VDN9mD1USlOqCVhzV2Y6h+XVXyRZZxn3IddFPcIBy4Jwr
OyqDeoe22lVawyRjHp7l3cdF1qGVM3EYPsnqwgdW/tG1wfjqCCEckgDADXQlXOUZRdIvJqH5iyy1
zQW3FPcJfk12U53wgtmAgjFWOBxVdlbArlrlWRvbaAsdZV33mt3dC/bw9xP44VvNPwTfH+sBm2Pr
QYS4fkJ3EUdZl5XetmiycetjrH1UfKWF8zF2Ry/V3XLxUZZ3H33cubcsBol9F3rJWkeyGD9xhUhW
CO75EPrl08fzV96ZYQtIs8CT5P0pHHj1b/2sgrg5hMFpi4yPedF4FqKu0+hrYy7Ki9qQucnN8laQ
tDiMlRU5i6bD46ICN/9Ht1igaaYiONPdq5NvHpO6Ci/ygnZUcueOV1mYoMj5K9cMn4tWn/b51Gfm
QrY4kRuuNJLMmEIz1OPLdHR55sCWiO8J7ZAxAzIgSyVWbacgiZ5kSV6y1BMbqGViZlfE9/JilsD5
2hL6d9KF57wav9d+Zzwh9ObKknzKx8r0Wyn8q1Qjt/2Ex/VvbZ2PYSUboWwVlPZ0gPSiHuRd0w/T
+52sS6Ye7YE+5bTcpuLgWC6Sg4Xmq2vbaeGMvd/DbEu2Gbov0Oc7fe8KcqhoOCAohhbUViijf9f2
2YTbhRfcw7+PVmYeNk+5xYbQ76v489BFb7GrxN+sXOPrPMC8gqCDGms0Is0H5dNJggykTYpSqFDc
Vzusf6BA5X7KvQJZylLLngrW/5UP5Wb9nxdU4EJ/X1Bdw0A2R58XVRZTmucF97f9ZGL7Yd6L2nlC
fVldyB1jX7akeWEvHORmclAQuCDMlB7kPlO2ZlH9s1XVULKSrR9jZStSTnvo+uXt343/GBDqTUB0
odLHYy7QiMwbyJ+ZYwbnWAODLu/sFtsl5Fg7rNXFoJFkjz0AeXpUL5Wo7Z9K0nJLlLn7JzNGvqwd
V4qiX0wzKl8mN5oOeIyqcAYp+khjr90A5L0s2oHDtl804jw1WvFiWcUSjCt4IYu0X9CE9s5wa8yq
O91+gst8b4xV9m1sMOJzm6h+QDXS2tUBZLWgiZ0n2BX3kWI3u8AKzR2U54NaF/lnS0HAkf27djYN
9GshTVtrr7C7Z8Kwz06t299/dc1mh0jZFZqh9t7VRXSk6EtlZTW6czbJOE8rRAXhzxftEbz+vPIj
/3vW9Tg7G03vvurZdG/zo3yFdPvmhIP9GbBUu/Ayf3rx2Z8sS9vunhAYgF/n6e1DGsOYFG013FQF
miYKmuYlzwlm9U4V3pHrUbdDazYnuzedna4M3sFzyUYaSoH3SN+rmCXimDPa6NN6URFt26F07uDZ
K8QbxumKSlmwLgpcp/K4SEFUus1jTWh6CZihf2bhMiBQDNqnyEEwqy57BejK9Im/pPrGBuBMkt55
s3pcXtoiPARs03ai58/pSN5dxmIUt7wUrzDqNBxeTBXquiYOZNjncHlPsIr6bGgcNGqzfjMAA/gc
BtYOKmr42LcXXOASjuRjvCO8M92wUoGMVnfJN1NAT0W4/G0UgBBbuy1JLqfBRif8foRWT+4lsLI1
9i8BvsH2c+9N7ZuSxJu2hSFsF7G+G/F9Q6Emae+zwjc2Rqt2RyceExbEoAR3HJboz0HrTSHjvVpi
2mglgQtkwdAsA0BNDF1x3i+yCPUMjGplhRgO0qA5GkFpeatmMbey0/utNw8H/Zgfk+i3aWRnN2pQ
TFWLdK8rODsPPXtcf1btaFFXhjDiZo+4qEDAVsz8zQg/91M4fct5MLOrzdWbLqZ8B4DK3ZlKoF8V
RFBmFSbxWgcVoVHG5K77o9XV4qnMzGTT8tU7WkbZnxUtd1bQPIdV4Vcqj8U4A98wPEiUm+TqGfMu
RdZX7fTwUfVRX0/agyy9A+TSqH6f43+tk5PIVxi69FNmkNy2I9daOaoRPLadqO+aDNaoEoePssq2
mkOdaOMFq4Xw0fWqbGUhdLiVjbHlZgczRvFAFmGKiofC3pqOGtfLGkg3XIY7I53AfzVKg7wG5glI
+3wC4YNwpoYESOcO4yfOJzH5Lq++CCwJHvQ2+K1bO3Zg77wXI3HGXUlAHtcUjiu6cDnDWOPPiyxm
ycj/j4PxarRt4+prBXJ00UG1fLhpsgpm7hdD9Zqfdfg0Q+dDkQjaNQPYZZTH//w80fW/n5JN17Rc
ghOEHix+nBrhqL8/TwTH9qmIc4R4m9AQhECNsTz0k7u1W0u/ifm4PiG96bnNz9Lc9lGa22TPZn6s
D3/r+a/jZE+ys8bTr1f4NS5KlGrbV/n0/1k7r+XGkazdPhEi4M0tSdE7Ub5uEGXhvcfTn4WkuqhR
m+mJ818UAmlBsQggc5v1zaDa5bC5GpT7TGcvV61x6G1zQPiQGnEY4nxYSZjQZp8aKjNmFzCUwfhs
24m8IESaYE/DPZAOG164wQEole5alMRBr2Ay8KAo54rhY/Jra7sha8QeiEqGgmxaNsJGjXOyhsDd
Blp4H6ShcxJV4kxC4HDReCPwqd8NikGkDWmRRGA61R0xbCp6FixY8bMh7x1JCK1YqfHgE5u0Y/0Q
QVBUv5VjFz8Giv1zJMn1qVTgbw3kf20VNzKOpM/7CzX2qk2edQ6waW9jabVxgeaSP0R5uooSM3sx
0y7cGw1SOKJIuLLKUwveTtmn+cswqsEcKVUzy5ujFKc4O3DZLcApmNzmnZGBCUW8q9KPcSWRfYDl
itQxpctWwzh+NVTy0IeIkC7PCOynJlcvQmM1ac1JtDcsH5BmN9c4xXi5/rlHDEUX4KtC+EyXK8sR
BZwdNoLkEMKJuYPrmDzzLvshgjlU9a2pm+pM4Kulr10LurOq5wZJJbFx7uJM2YZlYAE4qIxXmQRY
vzeS74pELI/owaeXt81AXJFlWrASc1KD/CRiCZ7nw2uH/QWvgWXs1DwIXgdtHkh2t3PFMsX1G2+P
VOK+l70CFDMx7LVUTTxmCJ7R0Km/PEU/drIVfSuBr4Hrd9wXmxzdOYvS6HFoA2Xh8sec48Cpl6kj
tQfDT4Z1X8vqdkCGeuf2RrbObKIJCYSNl2HpBff8jzWLVhsIDPYSs1qyBh8PWjGMi0zNtI0nS8Mr
0Oe5lffOU+O65aHHmwednHrdBaSr+T3dpgdXX5Bw+7ubHBUk/k1PMBwQzFbD2xPdogisc+T84tUe
veh8hYo2lm9e3MV3sWljiggRWI6VyJ17caN+g+MVe7L5PZDhy49IjJxMz1G3VV0GfFi1eEHT8ZiY
kfk9ieOfqdSVj1ZR5P9t6Wv8p51pelQ5iqarCvh3MC+K/ulRVfeRYgH3HZ5kI3GIN3q2tYYHb0oG
nNFOgqNxVLwlQZjPTKluTi00tfteVV5EfTRG5FzBT8xLUHt5H23ERkQUg8r4WBStZlbviiC/d0Y7
3rtK0C39sidlB5vmvMfa8aYlI1GqOdlejr3JDav4VZn5V9IU7RfJVnD1d0qyISv9V11X8k6Sq3SR
N8C5fCu9VLqjPpRTvY9Nl9R9bfjSAgolkayTcb6IHT3RBoieAkuZi/2+2P6Dme8PAdm/GxMZ2pp4
AJkcTEMLV1bcsrI0iCU/IGRVrtqcBKW11aERXbst8lcpRl2EObu9KLte1u293miWtQs761OD6GLm
JkNEx5qM2rvE7nHEmGe4YtV9merlfQOUAbuVeZbCtrr3yVvdZyBGF7msygfbqkmylafNkCxP0pBB
/6NGcjogaPGXZReX0LWl14QognkUlsp5tKb4N8BT29twwgPfh/PNXYebhqf/KsloGbXBO0Fd6tZW
gHgr2ApiLQCDv5ZlQFYiEYsrCQX3V98y3xoXSa2gQM7UQQlLVA9Oaq/jCEVSMSgd2P3paunuwbfX
L0G21jU3eXUIpN4Npl9CN6HYS8ODNOYn4UtMS/dohUbx6MHW2XUKyfCi3ku9k6tUxaMGvD11SM4l
x3Gp1zVLcFby+2roPh5udSTBd3d6Vmoz0eXWIIqNjYxLjjbEIu0qXIdqEt87JBvdsdyQeVFO7HCk
UhFFBj+DPGuyTZBa2WncoGstbJqDX5KBIXstGWEh4NkhCfsL3Bh3nttp9QSlyJ1hHmxeZR+aSgIX
6avqVpfazzOSc6rlAKmcvDx8oYYHQVUbXCxYHkRbwN076FL198YLHrR2TMNfIB5Zrk7Oqr6KtmTK
RPfyVMrsAACBGd2LtoSSaNMmp9PvNm1yuv95nBOVCN93qYqOK7GcMAdJY8qwkupTpOfkgdlmuY+m
qggDhSpNuG2c1+6MX2TzgEDUhmW898vixHez4A1bCDnhaGgeYyfWtrJGIEASqtaDXeKPnRK4fsLK
5u7HgaDARhvVVLrYCrE68HeCbe+59tErWG8Wajy8ZYW3C5y4PlRypK0sLHkzDJ/eL2Luk0kaGQGP
tyyqlRerifJFYTfjSbPyYT1qar7RXAIcIykGCxDiQI79StlppRIcyHeL72T0JV7QJCWphs80Dg3J
M7r/dYgshZ3h4CNe0POkKYjC9cpWu7f8CMYs0ONvVveFJTMkE8SykOOEzQI1o8+7nYWoUZf6PTk2
NGDqez/TlaGf1QYB1PJgmOe2q9/K3OlfW+LQl1aqY2v0yuG1VvQFFBvncYg7mD52FszlWg9emwwZ
BY2fx1oUnbEkNtvrLkB5a7JDogfk2QPuKS1eJzVRHaIXxjssn5L/PTW65qjjo1pGOVCqfFqxmWMc
XUawXETkBSoOYerEAX7cAlZtdxIl0j5ImQPna2ckNsVRb2xTz3JWel7xZJDJ7yKcq3kk+MqckbHb
fam9/D7k1+GRtHxH2lDmz4Cn7gat9b7Vo4LuoBfoT/J4vC4M0OXgQf3swvx8yWtlXDdJColiKjoO
OC4JbuDu2sqf1aWeefzndbr5p3efqWkYiFFsthRHVq1PdnQFVIk5mIX0SOwboFcXQbKhGNuT3CXR
turKSYnLzx5d9OR4jCXWjxxtPq/mJr71HQy8HwPJVoVBd8LdyBX341meaeateyIjSSymjiXoMte+
09QGZEbUF2t1DuXfiskqB6gax/GuxuL7E8/1tm+y6EtdtfqcmPb0TIiCus7Yd6zhzRK6Z09mUKCN
X5Ih3HksysUgwL8RVlBTRsPKv7qYcyMJHkkvnAnXtI+y62OE6qlwRou23yWw2J/bpnG1U1n/xZOh
/XmjRBqJZvDmMjX+6fInLxfmG1c389561FQJpnUzRPlLbIDt8cdo1RUguIlIGnMYrpyWjVTt6ulw
bUnRrJ2Lyi6uQASNgz33EqNH62Q8qLgwd3mSmjtxVv4++6ti1xkACccanZmau2mjN5NMTtbaD+Rc
s+i022anSIW1h0oAzMlU9KcggcY67YJ+Jjngxsz4IQYlUsAgCzIxzIj3Qaifc1v6tvZkxTlL/fik
wor50XTdna1W3CUF0rfEN6Q/A2CGFhl0r/CkCZbXZONCXJ5xl0WBeahJsl6PeSRvIjnyD8ZgZEt9
JH3G8fVnH0m1uxi61B4THUJpkxFGSsbuMU2QXpCR8f4J+iisdX4gGVZdPDMgQSD13qE+9D4IQ3hw
HcS2tfg9aFAy96dVArUtCb28DgKnU+6nbdP1Sq4qdY+ya+IisYN41eqA00hs94Pnsfa+Koat7Dst
CrdjHjosdrEyVi5r2arvvbWwQRbEMMyMYnCuNsgEzZRpv/mUo7/RyZEM6UQBJd7+quJ2+EI4Tr8s
saesbSO0pupCC7Ozp0evIOTcI87hclNV6kta9+5RVImDKDpJvMTwHu4/1euVqs6bpCvv0uESNWQx
CZcoHpByL85uB1EXeW2+jtI9Tyi7Zd8mP6RwuhGAcI29MgWIW2aLtoudmohREZogWodGNval8+CV
fbVRk0h7iUZniZPOfJARKr4v/e4hVnucYGTmrhUiW4k/VrU7qemDZZaX6brD/r4Qd61iD+naGdCU
FUXRmpgkXinDysjrX8a0NUPzHA+tFJpUUZRC5VCQsHlxsx/aYEn7CkWjg1jg+soysOTicF3zqjZy
Fljn1XaBcZrlDPTtuw54OZ4S/0ksydhlemDJfH+fh37yYIzhx3o40vs+NZKHqb+BdPibru7jQbMP
SS2nT1GDVJ/4REGSb1j624tOa+W1ORr8ByQ+KWp1TUBo5GdPUg1hfOo7pE2+SbAPz7tIbR6G3s9X
ua2FS+EodKNEI1RZRx2Er+wlDc+5rAyT8/7xum4fi1xbjBo6F6yNrW3iNhJaYjXby7AuXo06OnuT
rbMN860JXuiti8gyJdEkOBXI3W0Am1SrwHP0S5zGYKVyafxRo0gQVb9SVzbe0uyCMRhE3+8TEtY+
1XxsIsokJZ3qQ5+0qK03YKPPwuVANPXkIyJmUTgV0gqXkRrAWBatbbmpi2z4ZkPPHtiru/x3zomL
q48xeNZ9QxDyXQyn/K1JSmKQoSEnGZkWjkK4dcwiacP/MGGCRLI8JXX7KHogIcSGNYif6hw4FyEI
ARjwprg0k/FN9LAAreVGOxxynmkL5KSqUzkdOtnsUHtLlIWt+CR3RmZIpWVq0B+t8Cnpg6OmxsVZ
vHwA/bPfx58sfrdT261E/tKH0u9xUHvb//LycWTrz+9/yzQ0PD8KjjrFsdT/NNNphkQortwPj6OD
iqaCgHKQ9N7ccfR2QWC8uUuGCkrRdOY1LhsgXY2DRVi50qwjOH7ZpK6xRUSlWCjYJnYFJC685/Jj
ZEUQIHlUrUhsCZemizr3LV82HL3qhIALKM+c8BR5rHYmT9ZngkGeUzuCLDKVZA/MYxo+RiRMnhUz
dbc8tyEfppbxNhBJbCVGcp87lXSMxraf8k0BXzsSaKqov/frtvqW+M0PAyLYW4llDdmQdngJQSsh
QRGfo8HrjhlMV/KK7OxYOpa7DpWu2pTsTqE7S0Q7FO1Dr8rjPg7Q9BpRshiKVJ2H6H0sTQevQs67
7ocDxVLju1tHSoi0i1t/G4DoXRI9IXtW94gFUpzyq8Ldnqq59aIPOkxm3UxXZpE3976ZH2Jisd7i
BCzO5FeS686fD13mn62wuO8kP9z0fWDu3NQwrgden17+FYQH60yPV2iWBe2vTuV9i4cmKJxXn4jl
u1qTyx0ZsPUJlxiv0iYY7kigRPc3cvVTydOJEJ7CXqJEgvPBdnyAEk1kXWwXFIXSjF8Vj8SjbNIe
dC2g2ywulplsvwC2bL/ZdpDNiq6s7sKxCVfkpylzngDdi2OS7lHqfvvdM4ZV6RWdP2u0xzbVnV9G
K92zk17XeOcXg+UgQxOp87pWQLIkvr0i5dDZZUC41qYtoeueITxJAtUYo98gkxIBVwb0XBto5jJz
G3bgaX1Scxs7WjoE35qoO9s4W3/icsJmYzlzsG4I3EAi2xKFvnVawz/SIYFHnbU+cghjS7QbssuT
NLM4FAUAKCnSLu1UFUlSCYSQzDORwdaJxLcuf+3t/Iy+bP7YZuWjUjrxiQAm+SmTlOfMU6yjGubV
YTDKcxfq6T4H4sgW7mcoN+leDrwLON9h41kJguVlkOl7CduzczeiDfbWmViNEUUrl6IoDebJztke
mmrbHRsTPW4P0b43XQon9Y7G36lOc1Dqxt4QHqLs3dSR977DWeFrP6Lc91aEPr7Xi8YIIybmmqmL
KDt+9UWy4DS27vCEZyQ9FXH4xOqkOg4kXM5ZPilb0K/ts2zzpDblOFlhJPnBe7e7T+xWO/S9tTZi
3YclYJYY9HT/XjSi+dLdt71lbfMx+oaPkR6dYgwbJ4hAWYpyoKLVRgZjDPkNXGmOZfmZZUxzp1kO
r7WpaGomSA9HaTapN+bLwMmHeVdXUoYrTkt311Nix9kmseJCt3CqRfH2EtuqNPfJvu98Z5tWw7kY
QuNkJ/WK3SeqX9oPZN5Y4YX1t0432vNYI+hJikq5LIO3seQ+DNnpDE1Y/er0B9LJu6cq8p194Y6g
N+FNLvoIVZom5JEeSI27lrsgmeXczmekgvJzOp1ZunJOeOjvRJVobOFErjryu+eiSHBTcpSU8hth
e7tsynMtI7nddKSLQpSkaAXeiOUt+hpKqfkYNEN3SYDdxVMpz5BVDLwWsoHcS2CzOWRW+n4WRxqK
hL759VZ163br62h5gWuDq/8eaSFDMATxL6Am9rYvqnBjN66zw36ZrANd8Q5dEFQrv9SiI65EqLi5
VpxGu7TIlJfJW+q8s8ObeZ0lWbJL7bHe+tz+6ybI7L2WDah6DAh+9EUNq4u4jwtYQXA8eic/5vE9
+DaiDuwxAXUShutWL8tN6Dn1iXBzKHVOXL6pbnqQ0cj+CRB70yhp9SUsEWgxLS0BCsfGkEAqed3m
TTRHLzy+U7CibhRk7tedIU2vDNI5bOiOXwmGvVPl0vxp58mDwhpiXmFUPHfoNHfA8X/pWnn0eRa+
eS2fsPOj7IyUQbMuh/pocyutItXuVugkDmfZsrEtmL76IhvVN9VMwl+peZAhl8A68c2zie/5zfIh
sRWtUl1GyBvLAkTY3gZWjo4HGRSeVJ3hLDWol+IJKEB/w0qMf8pQLwChsSYxASotWxiBu3HUjAPp
jMrCdzrlVQdmgg3ExlHpKDyyl5VMwkvgGyMgBLnYYqa0LmnV/VSIwfkG/CFhR1yZ90nVhDstADFl
J+1wTJxp+2IY30Il9x4dUlbXaO42K9NjiaQEw30zpN53hzA5AKbJcBkSUlHiGAhJmbbNC+YJHCT0
CKaFs11kyT3UC3LQ+motW168sUZAFcpI7jH/l9FqkGvz5OikpgRd4ZHESoDqoAawzPKOJNPAcR8N
Xa/OFvmfUR6SsgLVq5i4HH0dH4KxUFd4kOs7EdwFRTRbmF1QbEToVxNOwRlEYh5Fa9WQm2UZ+qMs
tykBjwgt5yCsjbKN55redpumQWF0tJX0zYmtn3hd+nPhhPo50/wfwfTMNVCGyVsJ0V8VOyxZlOam
Ddph1bdRevHUzsFe2VTfTQfKLZCJn+gU/SzkwHoqZH2EeRO92QMKIdmkQp9Mh0EhO1MN+aECfFQl
OCYgXMbSyu/8SZtedHQcEwRFqDuzW10ugY0sDR4s0yyiW2z05tm+zn2dLDaVlUdUQ9uNL9A60OLN
8pRgYwyAmL5YP7davHdC54sVac4h0Nhf+9XDqKHoqY7qfqycnZ6U7tZybDK780ibj8jyEXpS92sn
rlSg+fFwyqdDsE6HJF2yOQ7WOTuFBbHf6osJiVAr+/4X/rmRZGwWKuy2SylGLal2srsO2zePy9gb
0V7gQa1Lxn3Pc2QtD1K4iAtTeTJDz1q7EQoa/OS5X5X4lZiZeDHaFQsuGV2f0SV6JNEMaxmi5rbo
ENAmn3tAy7domnaGS+7BIF9+LepuB6Wy/+hS2Sp2NYA0UF8rYNhV9WJXSAOnlh48tyXSzW1iaOfI
8dmiEgtBOP8q1MZx32ttSnxP7K07teiQ8YERV2psAbFQPST4mWYF6ISNqEPwwZy1IyAcgv/OcICt
n/iiFuDsa9ezL57GKjlQ5a+yJA0EKWfjVpdYCAIA4+k+TKaJQupYCEavpD3Gb53sqwQQECQIn8PG
AO5vZUttd82omfOot8s7EzEBww9wSHoJQgx5j645GrXs12QJEO8IHtF33MtgdRfP9A6OYXpwpkIJ
A0vUrOCOZffY07J71tIQA5VaWowmqyav9son0LXhAbk9FnlxXT5FeWYfnUh/5PcDWGGYw5BOz3bj
RSerwdgzpOc2tJProWAXtyhaHMDD1Es0hETBH+v8uyiYvi/fZVYXTRCD8Rx5LjoBSt2vGl8bz9c6
2TBXamwTezF1EQ3sFvSTIe1FTd4BZJINdGBqqSFMwrGKfdPE72exlkd3WYvflQyGakKf0ed6ypOI
31Ust8uYN+GhNBCdgOUKK0px3IM48DNwNk1tnYALjgejNHkBJOE9cFOUDTIeiwKaoYw97Gi+mY0x
UTNEXW1nWzUi4S8LbRXpxwoNm9jEC9+j2CjDdc4KUt90VzvLw2DMNWCB9z6fejVYQ7yW2FoWqjee
bVChmBBORLAuWkPWeU0TuenkKkzWUEd1r40Ofvtj0DIcrQ0JLY6N4TYPImtbuRVrsemM3MEKacbp
9HaorSNe3mHZNkF9h9kUF0Vu2bNOit/cyI++GBJGfqB+9TPPe2Veh673QCxKcAeh0j2ZMj+KIPrK
5goHfANzVG0MXi1TURwA3RFVazhYB2aiSe0tc4vunNTF6lmrLoFeeeFcNmMZc5J1Cp0QRLmMwh9K
jcjVpKMCkywfsQfokRGDupS0e3EofIVlgW82S7j873Vl3ZBp0qvFpo9L/dqvUyBL95iioNc4yxw6
GwQPRd8C4hxnjjtkj4pvVpeuQvyjT7JHHZlrJ5Kl+2mh7jaV8qIRsbrHQOBei0aeANUeunCZqHkI
oqHtpbs88wHRy3GMLzb7Dms924UpCf7cawE7Zr2/N8glQxwtHleG49q7qJSe/ZAEsA5ZCr0pq0eI
puVjRjRSDkrwmHtS+ehoKLq2SNHxhKVo4wdeKS2mGbd2j3B2u0ObE36ahuYPZRzDFy8Jy00gg9st
HC9Cnwh3j95VwVq0RnoP+9jXc6JXaHUlY4HFRQL6pMsX3h+EsVDdW226j30yBUw2mjtLGgkYbA1t
bWgVebSubD4Z+DnXCQFMaI9n5lOCKWFNJL68wK5PK+TdVZ7xepciy8DE4pfoWCjxnRirOq23ypW8
ubuObQg6422PnW/qzAqvQo6AyHjRiu59sNTJYr0WCdPihQUYYCk6p12Mf7NHKEd0lj3kMUpYw6vr
2L5HkweH9kp01tpaBXJqu9fW2KzQVkBXFi09PrMcIAdbtLiExJ8QjYC88bBGK6Dga8Ny2lPrDdYS
dGK+t6Md0SfBI8rVrSJ3j5JitY9J2T/75CgfMj3t10WrE7mv9d0JfZ4NIA5nZ2lSYF7rauUrLMH8
eK1qSRw66jibXYA2aIOxYybQ3N8CZ+hOYo60JNWX/XOwstN+niAgyRIvsOC1hPHO83rlkij99xTj
1Nc899UZUR7GKXGNcB309raux+TcGNFTI0fei+mkpHrpaBKG5Nq9lBHEXWztw1K0EjwAObKIna1o
zfTyIamy9uwFtvbcfK2KxFurPomGeQfEHMIDeqlSAdc7xMkJDGkctk4OVQfJHOuPU9iPw1YHdKHO
P3T4cKonCgT1AfOBZ1zcofOeTf48HLKE8faO96zxa7t342wrSpLR6acQyJ4ohWOaHdHs+i5KJX/0
XrMCtIZ6oF1jWTQ7u8dHJ2YN65FETSJTFiEqlqfBld8PurSxpM473apZ8Ofb2PWeRKdbPXQG5c4f
8BR/asi8UAYRTrbArbPogj2CvY5pI6L3x+Xclg2jUSrKUxRZy6Crhzd7NN3FWBPUPCipfJBVzF3E
Ti/skD2yP5Q+OGs/O4pDEaPaJ87AYtnc3invcKt8r0Mm8Y/WLAFd1JJQIjrfGkTneGrtGsn70BqT
LIULu6uwSmB7vc5aVRCpK0BZYQM+HwPLMKbAboP3Axn56TaeDuLs1nDrd2v41O9fdLlNPxIQH4Go
5cK3caJ463O70r/o8mmq29i//ZR/e7XbJ7h1+TR9BSD1/eP/7ZVu09y6fJrm1uV/+z7+dpp/vpIY
Jr4PpR2KZeMHF1F1+xi34t9e4m+73Bo+feX/+1S3P+PTVH/1ST91+aurfar7P/ykfzvVP39S2yNm
SHO1bJ4Pk/5LMN2G4vAP5Q9NuKIYhS7X+6hrGTnB7DrLtXwd8GHYX15BVIqpPo76+090u+qtj4zf
eURA9j8/z//N9dnMsPXu9JDV+e2K17k/fw8fa/9//+7rFf/0ndTkQBhFh+LW77/29qk+1d2Knz/o
3w4RDR8++m0K0RJPF/1UJxr+Rd2/6PK/T0VMfQPNBWieHg7Vsel9664kIh4JD4poWFXHXk8rInco
EqMFG7Ow3YVkVxnay7AcSZlyWFFOzaJjP3jExBG8AoakLrdqVvf6QjR7aI4honsg5pcMOlHVjk68
KxxWgbmaqwi2wofScSqh1FTMcTMQeolxemdgcN11PdSzGYR6/OHI3LyfGv0YoTI31YqDar0PvFVd
R089XHQSpHlZxV9RYZM2MMSNeZok0QqfFPYoOckuRGWu9SKtj5ptphcJ68vecOqzaBO9Cu5c8Mhl
v1CmHqKbCjtk5mNs2YouoB5ZIqUsTZlVdIjzjBguPSRYcLqIaPiXV4dwerYM1cWI+hdXdgZv36ru
Ny/VsMBNKfsjkVjEgU3p+qKMiJ1PGrPz3nxr0H93MXWJLllPFwjj12FirDiIfs7vWQyEGZeZTvIu
ks0EIJYhXgBxKg5YCa2Q1Bmabodrp8i20Wqvh9WHMUSe/tH9Qy3Z+gjF9ZqMwl/lp+w1dfOIODmM
xOksruJZ28Iy/VTPgihYsD7lN/RpQF/7+zbylrc5RA9xyNnezhpklVa3OnHmx1a7Jg3y56d6MUle
2bsyH82taBRVVtwtE3mYsECdQcwkfkJjOmgl/DSzdK71olHUi7PbgfA6cyeKYxuk5BJNs9g4U9wy
fB8rhlUIqy4CrUSpKEn6JSEAwC3DUXVmJhLrZ8ZhJAGMKPGrJYQas53ZL0Mnq8+dJ9fnUsmtrdXa
j6LqVl+P4yNQIZu9Bl3FISEceWnqHuKl00hRd72GmOlWKa5jW95wvY5okPPxFSZQBZuTNF1x5g/+
/Xu+7qfUXZNY+3x2bbuei5xdkb3r1wPRDvXCKVC1xoe7lWtNi2HBFUm1lQpU5IuZK8nlf5zXiFzJ
c9Hdrcu239UKKAEACfBRQ+09dzqSGtRk5SmN+nbQ8qpfGljzRdWHLp8zr0W7F9qkY3/oqkluJ4aL
ROzCAR3tNsEXrHc5QcYkSlexbe78KSgCOL78JckktEcKUhx+9/BNRUGLp0MpbvMp6CdKCD5fikpr
9LM9+a8GBpAFSp7vsUGVAS7Q9PAcTbY97pRLgBd1d7P+WUqWrM24bmeiLh8hvrKliC813rBrP0It
OqRh62phVHl1jwR5sgzqMlz4RggIg0jBlHAQVHs61ynv824oYchTp0x1DUnd/rzCRnsti+ZP8/Ry
eIJR6m1as+r2LbnPe6ebQDyiHLq+trNVZF9QRFxcGzA+EQ/QW803X6sDHPdqO5clL1/cZmjS8H2u
T3UIcmk7Vz1+qjblQFpJKto0v18eH94r17cN2UTjHBuC8uENI14s//BGur5kOjeQ5x5BT+h519bc
lfCYJiCqwXVk6BmVEe4VDvHvs4Fw+2p2K4vmtouuIz7ViyI76HZF5P9r1TU2UGSd/S7KeUiu64F0
uB1St3ov6l49awgT2YtGUX8d25KNM/fGcry7DcOq7i7avFDmukB7oP0DlJbo9IWqa0FAELACetyq
3rQBTsW2Ti2k0sOUjWlQFZtwjItNpMW2fOkMbAcyUM+56FNOHSORqjBM6NcGr9tO7Y+iyvaRIWAx
2knuvFLkZO6AypmNvTWuec0pJ5JZ1ZM4QypvoY5IwdzqVYO7IFGNlahyZIJqZ0qfGyuU3DtS/Bh/
O2DW4y8h6nsRSM7kGZiaAx1NIOX31URdNV2yz5B8n652+wB+CXcKveXr1T7UpzFyjejWkMGqbsY4
KFbYqeG4Nwli0RLSBCo0I79Jum82VL15SVL/GdG5976BZo2f+nbWa8ll4sI/mp6CC6CpZJ+49gpz
UuqtNSD23bW5MAMskkQ6vNdlJFZlfREvxYjrYDEPuH+MeoUPC3Kaq8yIo1yIGc3eX4sun4dMc5Na
G+zECNEKgHwRq5bVm3CqJ/58hfoH/3XmDxOVxlyJiq++GcL1MKr4VJRRte1VH8km8lweRd+wbz/3
ldvRwE1D6IOkAva0FF5JImegUluJZJiI4pRQIKNWdm0V2Qai1bIJdBCtYmzW4Id8B7m4zDPX8ZOj
xGarJA/rWOAL4qduRdFagCC5tiZZvgtKnYCmSlmFhHiA+4H1D6iEDJ7p7NZwq/OnViI4lBUyfwiP
Tv3Eoaut9wZyN36MePjGrsOJehsgLvFpJnGJYRILFg2i8+3a8fShiL6qDgVhTZqlI34yEI4XmH34
Rh6UUw/ym8cXgLMw0O8IwFfeCkMhyCofHoasIz9PimI84R7QmVS2cH7K7sGLR/miBPxgp+Fi1rRO
y02Pvfffzeqi66T0kmRZSMMmG6OzEcZ2WzKzic9CJktq94EaeC/Q6zZegbW/tsPxMSuyeV8r0jP5
c9lRBe+JOiu9SFpk7WyiziJaHbCM/ClMKVrFlGTldXvRGujyhylTpFLFlew6+4FLAWFyFzllXbWa
iyxF9aaxfXOZYLB/lsbgKN7Dtx4xgZ+bPLCMpV8ZMBf1VoJgBjmrWIl18oiA0E5Hp/7TWpmkSlbg
oyxrOyN8b32vEy1BVX5oGXpeP7PrUh2HzxodEtSMYC2g1AZFR6+2qJtJ3fF3EaeodxCHMbU2JEfn
B1NyiFXr7WxdKXZwEQeHAI88IhZPlGBbqMgB1Dut1SsUr4ekXyVN1/KQZcDI/X+x4HTP6yBQVllI
jtB8qOVtXjfWQXQZVLc7mva4ug1Q4QqveYKSVS8GkMqMWqVRBNc+1+uO0SnPMv86iaaU1ckfcHyK
T2ERhr92CteYib7iQNR0vCC2qVvq0/SjZMNv0iPvQYoXcii3D1lTdQ/owKvzoDP8tajribjdExX1
A8R49yCqikwHFZTIB2uq6ohOR5jJZBU5FXM2fYixvYo20V0HOD53ElJ2atnVt0PivsEO6XYOkji7
we2JQhen4sDjXZLq3a3D514oQbwPFX1E0c1qr5iJsswv9041EKAXA299kiwcUCH/PVo0G+XwPtl1
ClHOE+tR7kpv9amLWcm8UT3nyTdKfes0jr61WykgdnCUORWHW1m0i56i2YqBiV57irJ563ltEl1x
SAyIb8MZEZ3EHOLsdklz9CRt/pdXEz3Zo/ozH4TbCk27/mSZUrRAlCG6E8XW8alrtf4EqAvVORgU
y08NbhdDsA3jzef6rN/6eaIgsV2iIi0m6e0Hdci7o6d6NcFJibV02Fnem3JSztxy7DaiKA5RY0OA
bMO9KBXop9w3Rr9II98/ZVPJ0T3vnsTM25ACCsehAU3uDlBi505TQxlwkq8K6d/BHMbLyC2igl8V
w6cL97rfLavg/9H2Zc1t68rWv4hVJMDxVaM1WZaV2IlfWEl2NsF5Agfw138LTcdyvLPPuV/VvS8s
orsBKo5EEt2r18qBU6obkIvJ4dJ4priiEQC4yvBKB564EggiJ9xn2ua3AKpOE1jjyItqfXcuIrav
7eB1AusBYYAkDH7kMKEVLV97U19tKB7Y2+LYl97ft3i0BgLe5bYXCqj7Wi2jXqg7Gk6y6gBGc+Ml
DQ0/449F9ZSn2evVwANeI33pejsOfUygbkqOpI2v+RZZDORIBV7YldFm5YlsMVR4Rmzlf43tHUej
3IkMoZ5EUTSkA4/dBDiaMlp9cNyGYGG2N8KB9FDzxC2/Oo1QybygqxjFJvC6LR0AH1dyaKcNqvDi
GkKD9WLG/gIc5vk/vDTX7oIFxWbcj640H839H+dThLDx//XhCm/XJ+dtDYCCN6jLt+fAidEfIMDh
lYJ8OFy4aN45+YZcozMjApGAM/xoZBLtE42xXlB058ZQFxV8fKCD5I19qsJ2zRqpHgoXTR55EoL8
Vf8LU9V/DVunOc4jH2W01oBQS0p/jjcvfbr8D94MKbF3czs9F6o04lqA7v4OtWpIunaQC23SqtkD
LghuKQBgH0exzGJd8NeW0kyCvTsWf5NrDtKKT1ntx+vbnAii6AvVR6/rkMPM/i/XuV17/O+fp+sn
cwlVsXpdZw60HFq27cHuuZMhx/tW1vf8qGosg1evjB8zlyf7ES3AhXaQaSDvHEPhNZpy1pYM0Eui
p1AkrU1DY5xMQAQiED7JtFZrMpJ7viKFj2hCWqP5CjJefgxlXrqPVgo4n0Vlc3XXTXJt2tBIXCKp
Ye9jCMQBuo17vozwyDvSOKD7O/mRy1H+uqqlvHt9rwnHeIcsn3GPH0h09rvMh66ABEnrm83UDjdu
0JnTsNlegHnHnk/zcvrSM6fa0XyaRRMsfH1W+KaAFkXPJ8fQ5/7RZcqALMGIfg5QXQMrUR+nN+br
D0NykE1NDgSQJ7TW/vdYWjiLo2+eC0a0xr1WIPFe0pkN0Mp8VmhblRnOlc7+B3G+50NXHKSjws/W
H7ixaMgA4zWKGIDZN84ssjeij97xaGWAFmRQTUhBcX6yvKh6Rq/xwrZzYJxHmwPAnFy5NkMYJIXM
C1KiNHRqtN6DI8kAgHkqn5mFJDyyQN6JvHijn9eAJKP9kHjiGqFZ6RmHFD9byMYGAZJ6kKoyt2Xl
Pbah2+zeDaGttuuh6gicRhvM3ghkZZfEtZ0jMV5Cy+PiKN4diAQz1DSXbWzEa7OO2WpmwRwTNz1C
K2aeQLPo4PNsnkojmj86abL2AKVZVX4NddamU9vSivmlQqPVuquQJ7MdB5I42hYa4D6vSredQ8ih
sABUhIJiXzH1s4sgOI7UML+YTbE3E2GerE760Jp6VugVu0jtUp00TpY73knuBfESt1C1Tw329xxp
o1kL6HS7XNI1bx8mizoAQgCLqYBhP5A9k4FWZp3a7bzU7cOQmz5g4mXzB7ktVz5bQertigQyw7He
MZKKnB8b/R2g/ujbuunSkdFSE3C3tF+kcGC+EakYlI70BvO2xM1xs93WnvQyE36nELwZn5BCe0ZD
pfFJlgrKsp1d3cm8yaA4As4yAB9//B4wxv5D2ERIyxAVkDLRJ8NB5EVkgKZw+cqt8/dDWw8pmLwU
fBuS98Pc0gU8XQJjvSRi7zwFHmgM/S/At1rhPrJkhd4FNHRmTQUGcKL7Rm6Xnyi6HSFm1fDhUMq/
s9Kx9wIUTwd0kuK/qjYqEOwYQwkeZW31OYpKSAmRV+kQOqND06JJavZ8HLux5Hu3/1FBdht90TqO
lqMxkkgdWqHBt6wit1xEaZ+jDRoHPlnCuBtrJOwnPEeWvQNC5b+zzM6h41dUSH3GeX5ogYhaQkkG
sg56UutnwTruuhjvVoVn2Ke6MtG1Pih0AGoyYj0Ea5Q6ByLsxNKDnAx5HbNvLpM0sxMa8J6x6yy/
dLkW6i7j8LnrAEey+lI9h3XsLEDJXjyHXuYvyjIKnjrRQkfFQc9ux9HRhLJBsLc8LXCtGRvsJAnn
oUVUDxV458hLw5uXgv+nc7MsipfegC251N2fvAM8hjcQk4rjwDu5mu0E5TOg2BVqhochqtdkGwG5
nKDeot16St6XkCPQK9ho6FoHFmvWfmNUd6BP8dcp2na/sjR5atFicDH7mp2huJAtyA6ZeXuVQ+5v
F2hQL9qf8WpmfQmnWu7xB2hXgGulX9Hd1i7aKAjvgQWcHitDXsgesbyGjLLtIDGGi8St3HQ24EQS
PJvP8QsXyfjXMEXhosRt7dJXcrqLQfh7Z9p59IjtIDD0bgHF9BcmwX9CkaA3Uxc3AS3M65s1+CbR
+VQosQKFRYYeqAxZo0ZLYJIRrQbZWikvOwGN552LGhoJRuTgafZ2FhVIlZItfju7eeezZCxPXQFy
rDhyLwJvrzt8F/k9HdDEbt87SWhu3YyXWu7ovYOG0Dy9VFXu7yj2FiE4cmeuA8wp9PUeQe5XXK0m
S9ahCdh/2aJxLDGqaun0XvZDjslystX4EkE0cD01EAe5RbS6RPIfI4gnKoOYah4L9WJHBho+ClBt
bsFuk+NXZJjiHOodSCsCb+WATRlKvlIgE0ubE09vQ8gfQvAe6EDnEIAztIOwERzkDTIfPxpIlCmj
atAUovc076bptVEDHg9tc5Jxmv9gPRK+vA6qRwVgIhQQDbYZp8p4QgZrjuBo+lnkCsRDboKWqAL1
YYsb7SMIzL+h9GwdwKwrH8GjqO4jb7zjBT720ixVuQH7+bCiWDpwM/sGCjvIC+jpdRdP6KkERz82
pQ/YXC77CeJsAMTZK6m88YtskYcrObIjUyvVZyjoragFGvSo2A53wl5Rl7PPPGvhuy4I3kE5D5nt
3rjGoVLryDdKF50yoMWlg3BNc284+gCseY67CE6BrbUZWgq67znujagUaA+F6572fzstIgWSF7TD
ou+1VuMl1vdrkH05qOFANxm33FYWP6dQFtBmjBQIXHGYgLs9TBCsyHzl3ZGJ8wh/2w8hRcLHQ6aE
vZjAwrG6zb3F0VmUttvkbakPYal/NgIrhz4XKFdYspK5s4LYcPHgVBk2mnYKSUcGjZuWxdhpmhka
5ztz2jl2832o8mDDenNaEsN8OubthWwy6KfljXr+X22mnosOP7Sm3mJoraxph2UHBvAVFR5vBNFz
2fJdHVN0hbsJh+EzVS1n98wd/c/zubxpc44mYVqyKzt305fdZz9egfxy4bAxOw2q78U6NdDqCer6
j8NUdxlDbyM/gt19S6O3UKnvY3Qze7PTijQiO0W8xZMduqrt+S2eLkmhwYtbg4Cp0qzVdCir0F23
fTNBGO6Xjc40f+aJlQFobCnG8cFLiH7913nSH9AURJFDWkencUi9NRT33sfcVpQgXtuiGvWX29fu
vq6d+/nvQUOwXqEtGn+A278IVbY5jEw+SRy/TZ2H5PlgQ8b3WxhBA82C0NK6lbizEbtA1fK/AKjv
zxGgxcCwgpJfk5W3UZ1Dvwc8oRRFk7yoB/uC9v5zkmzT02upxIotqM/bBdrdqlSdGjsq1SKt3BFa
GhhHE+r8vUIpkWyGtr0PRNf1GncrLb8BD7mRE7ZQWUT+DdhrDuKh5KeNytvOKBR/oMMke2/lDRAj
u9katNehhGhGi7yAFGEOvfLVAOb8Mx2QrQZGokHOuxhDMDhaZXAWbsrvm/GFAt6Zu97agM42X5Lt
tgZycsA9tZ43r0EOt7CCE4vwqqkv1b1dDyigbDNNNhQXfnfgneMHSq899JTxOchZB/gZVHaHL1/A
7sCgBEoYTasGUsPmwlmJPmvPPrcFSNZqfdABZKIAOiTeexOF6okAKzvzxN/Xui3/+1qqlF+COLH2
PhMLz3XaRzokVmlvIyvsIL6Gl8WlLEGKxKbA3nVmJh/7Pg8e+lzoHNWULYdosLehieh5jMQVavGF
9RrtoR3nocRW5mP07Xo0w9Trk03ZY/AwYn0adZX1HOfimXRtxwGve3XKxY6G1LoTTB5UU8H2SD08
eRJATMk60ICCBJjp0ctof4oh6Dc3+iA63KY9UFONg2awZecDLG21+OXQDJqLDuTXS92W0pfykMQ9
URiU+MQlbNDnp9cw0Xl1HHCZPNCVLcg4Q1FKAGQBnP6DyHvormTqQCY6VGB12npTykDmiLBZPTFB
nOl06pAaXr2vRzvx6o1V9u4dbSVSesTRKR3A4RiuJAS2FrRNIRttS+jsZrvN+GCjBWxU/RamX3Zr
gQZQQIZAC/aONAzNot6uMTMoMWg6MbS7vhKGlapZOw4DRWYvWL4x0D+5aXSBdEqrfIM2g3RT62rq
zasi9mO0gKBBSS9eok/JW3+AydOQvBVKjrP3hoYnOD2qtGKe+8ExL6W96YRvchDgYRegi6gqnSdI
sHfL0AKjv99bzlPYsZcQrEtncnaSLUCSxz7VObQ9FBNbMovcZyc+oA93ZLH7NJZmuyugQ74irxO1
xjoKEtTR9AVCr369wLzk6H24AIqJ7y4Q+62/AZUpUK9oc5FHR6RLDJF2oWHuANCnLLbM0n5vqMI/
dqGKV60TQ5YYjRwTA/9p5xj2ZmClC1KLMv08Gs2FAgCg9EB2EfHzbeaERqPvtYVNcBDaX7IpdzbS
ifC1csBaD9VT8MPE+Nr1GuxyO5CtGJHlTYJie7MHcTNsagAlkeeK0Xzz+1QaGgSm1HPRp1u+m6se
kxhfJqeLmmrRaX0KOrhlh0QVnTYJIFhSH25usqkpgpz0gEQQOT4uMa8DUcrliCz0irPGhaLar8PQ
9e2+rwBdejNFQCMd+QiivdWvU7Qc9lP7LqaU8bhNZfCdtGvAlcxOjTHr3MzSNa7WEyJ7nW8piCx0
RppCkBpiJ7zb3MyRxTNw2qHI+tui79a72X9bNILIW1+0se8tGTqn9J6CNiBO6LvbcUxf5i2KttPZ
h/0HGoW/9O4EPK2OAL6MbeJkRLZYD2+xnl6tFvHLvAMi77yf6ethBYCTf0h4XiOlUzTXNkMDn2lM
aEbJaw88wrX3SbnoTAdhzd+prPzPFu6fyOFZ4XFKmubAOICQae/xK/7mw0IY0vzLkGeosYc/9Ryn
Zq9zQssIj5ASbQ5TWkK0a1BLlZfYFSOj/SJxf170IHE5N20POg8zwu5L5NNL64H7AXyRapm14HL0
BlWuUFFJzoAejzvXV8aWQe7u4ltBjZ0P+rB4ALplfXkVDw9j37IvHyZZsjHAtmqXF9mA98BXzNvZ
Q6ByqE7gBRL9QY23SZ2CP6XNeJ8pP/uR8hSdlHh7ewS/ZoMeU0QIw+RPzdDfU/7sTxFva/xrBJrY
IO+FLuCV36WfwUsB4WINg+jWJqpbT45qGzSAiU8EqCiF6e5HcGzNMIe84oB6Qg1jw0ewV3Xg291W
vOihZmizPSEhkiKeF6X5ckWLKqAlaVHCUKCx05sX7SzIgiUQLQG0GK8ppjdAorcujtA2wA4EilXz
ED307YV4Yy2YkDsBw4o2kV2bmsQsjrTE2zpkShzwHieGhT8z6PtdgB7ReAWSj+g4uSw9t47fLjsh
ih+d3qfLIHhRUL9eZdhozRGONPuFAEgnANJu47YJGqje8qmgA2jPZZVZcHjGQlH+9GZ0wIO96C0D
WxeajaJNvWDgfNAP5MhdleOE9JrK8zO0kS30WYPvrauTEYCqfzoa18BeQjsiZNTmGWkf4FusHVFS
2UfGwUN8GpGqysvWbK+v+Z2Be/lmRIH6OFYWGMB6ZX6T6XMSJeAg6oW5jAMFiU3gm45oYL8FFH28
bjIDeD4j8bdKdhvHlN7BVaHjrZAuSTcFiBSBMrLi2R0bzDvE+PeAfihNNxla73YZQxM7/csAs15z
oP+fuxFMHzc7uHHWdpaK5z/Eu9rO4qAEsrEFF1kJeo8sbfAr1TlJGpt+1CxQNnbu9DNhGVTWuLDd
XELssubPLSovjUQSEsmBe9F01YJYNpWfgtLKAN8hDW3X/s+TassGOK9QJySpStDf6oMBnkrAC6Gf
IadfNu1IhO1CEWYA7MmEkhbYjSvLr48JZCkvQh+K0Vm3VQl2dz2iAwD/dtzipVNbAsjEnzvUimkE
DkfwcQDZdzLD6HAzJWOTH4be/EomOrhdUO58k8l5Zhs3Ylc0zk9I9HQHcH9Cxqgb0/7gRGW3BBG6
gxrTUCHfro3koUg6m8NpbEf5zyIzTeBl0vGILZO1rqd+WBDW0hrQfYP3cnhoTDF0RgewpIG3ID3e
zKDvBYCz6rrXCU1boX92Ms8p8yBlZMjAwz3ZYPjLdU24VnXkr5KUq09tL5BHdYILM4HlEmMF9lDX
Mg7knAbTRENlWW/J6/tOfZeHIlyS18ej5uQq7xs6i9UnB1zQV8gBlE3TdMuyMc71AG4xiiwddGfX
CoqCtA5r8NNpnUGtycvaDrLs6HcFGyY+EXAcyUPCqj0tSxFAQoKwz6gfaRQXIKLElrM+0mrIWXUg
sa8VaLTc8hjbEJJ2rB7bsEmwzyGaWVHwiEETFQ/m3YAv8o6DRveErmzcmpuo+lSDHGNhDnX8vcQf
LUTCJ4JcULsyo2S866ICgAudOsV2GuqosajBiodhzkrBF0AzpCc8lMDXUtlotjFsb5XIxFpmYf5b
oPAgAhDW+cYs6nghtA6doUtwoRapy5ADCvpR3pOJnG4LAhszsAeIoiKCHG4HIieaT7bbIpbTAaOb
d/dkN1tjgCQNNLPQr28dm64u7ioRXsLJsEH9RZRWUc5AZGWBI3UKkx85nuUgV9Ee0QY4hRZMunGb
AsAnbQR3M8LpdA4FdSWk7jqUpYImXAXBsyilOt9SAMqw0RYQxsYdJQ7IEbf2uAaJcrPCDZY/kCNj
LWrepfUMgoxs75VlgRtfwLZ23gX3lYSuQe7EEFQIp2lpNl7yLAe/XHhTHn6r/fp+GJCQX4zTS4UN
H/6qpUQHSV//TO38yRnS4qUz8F+L/mX1GfuBHKKXWXvp+hIJAduBMLsYpzsVed2+NoPhEKNA9vHK
5Wi/v7Kjr2yI6r5SJfIsZfaCov37K/dd+pRUublMCrs/T3GxAYkZ2Lgn29japTK+8QHf86BL2RV0
IP4aFP/BET3//R51dGvLh8R8SEFotvTauvritN2zBm1j/t+gNkKlc0q/GZZhPke9l64YfvQPURYa
W/RvJ/s4TdrTKKGe7gRT+ckTIQijhW19h5DG68ew8DGMMIq+dxxJwA8fQ03BPz5GbPvlbx+jwYvN
ieM9edmN+D3XA+QrUITIP4EKtrxwiduKHtmBiQOwfAUk6u/JhLetdhW0vNvSkKaLCVglGko+ztPR
1+21Sz0VjQHoMQcpsjfZ8arnwrmGpZVfsNUCMEE6V+gJONc+0kkYiCAdyNZEkUb9aq4rkBxfgTDK
L274Oh2SYKgnxg6yCXZnHjtpvx5afZYC/u4aPdCleuTG/YTcSsaRONUekPNAtQeKwSZYKlck2GBb
yC6gBDIdwQYLTT3zB5lbSA/uKYp0aiiqmJQ6VrV5wXtLuIyrCnyYarCbY68ZVOjAZA/pTChJ7WLQ
P+5uDkgjINp8i1Zjsy5leCdL7Jw58mc7Kt5lKbivwDDhgwwVOGvygvM62FGlL2dTt4QEwQI98uF6
Bg5MgxALyAj72zK2Gr5Cn095b2kjNBX8remhCV7pA52Rl4HFbSG1t5bAznSDLHcFSMLOk+CfGLHU
6pFyzU9EYUs+Pbr5dKT5Fvn7vPHXKhVvOBrJAAsLB0etUwkOJXoFnN8GyTjGFXRC9MsilcrpMEfb
kqPLFxX22yFQUBdWFd5+B+HeJbbBAVKI1QuAXasqC9JnFTcVWv1gJ27aNA7AZFFns91XmmHMD9WL
tt/iLWb/xOvbgHsYci+jZmyng0wZukWGLka6DbabN9JxuScngB1ot1hkubiPLDy4pBzQaaHLPEEQ
RquR52xP1R2vfJgm1T5/iBq8RNcW9xl2/xcD/2kdd1G48GPPXvmFQIGz1nt83o6XWuG/lMoaPcOe
jcpr0LL1Lplt8itYdtYGnjfQTHG6o5Fhv0ZKNSyz8DrHBJqItI4NZF8KQNNFeyCvhFS5Am3FYxQJ
m9Ygcw9p0aPIsQYtyZEHAx4pzRe5KFMoWHXiWqm6Bv0OgEo1j8W1BHE/yFr85TSCfXZZ8x6ahmHo
bWrbffWm2FbTVDL9ab6OIKeHBru1A00aiMA2nqz0P6WdCcy90q6P+Ke0M2e56YjmSN5JV8bJi+o4
gnXd/OalXxMNhcfez/1TMP3WcFdLj8OhiL1xWbiB8cmI1D/O1MhebcPb2Yc4I4mMxdg247YtUn4Q
ow/SHf2lBQ7iUVWjujq95IeqU1Al11/OBnTfHLuXd3b6Moe/4ocEXKBTXw6uua5cDwkikJgcplaw
g2LShZRywhdkuzn+NEQuASrWNO/m5sXkrqSAaPUHh6XXz/DEXUmfQ+LLsMSZDnmZfUL/qgfE4y8T
nYHXLViCUz5bl6SXScYqaUGb4vqgQPs9OhYAu2fu95uZqyi+XSH3ytcreA6wW5o1LliySGRrmnEL
do38Gg35zjDAsonupWRR52OygYoytkCez3ZyMut7U5dqDZEHB7MDxEBXevGkbR9byCpDZqGGbquO
IEfe2jsLPWTzJLQXd6sW4mbKmsJ7yJHKhZEF1VdZoRzpsFwc8rCvnqFHNtsbBZUiCBLZ6zpt6q8V
3lUtqywfeRGCrShXQBpre6+nowMquk2vIbl6jdzuCSIX5Qrae+l1MJFuoTOyDdqmtI3O/nfijBLp
hcIEdfk4CmsZ8Al0+/qO5mynXskvNhPqoExglsmaZrm1HAfcUSrBoV+x7iaQYAcQ4TFAkLdp2sTa
ktDF5PF7xyrNxzQf04e4ZX+RmaL82De3hW2rLzrKDLwtz4GHKQ37indNdDM7uAmgHu9cyVYKsRrR
5HjhDvRJEgdUsB5Q11uKoAm2QrpTC8BeyaYn9C7YW+c8gM+iGCC+dA3WbvEMuHSzC/uGrYVOfXmw
O9J5by+xLXrR8X+yD1MG9dk6XIhRdPdpMfiblPXluixE/hk0hvwOupTBUoQy/zyIBk3LXuQtjADD
ZAqRlNA6RxRscfD59PlwT860SqbHFCRkEV6dBuhsrfKoZJ9YN8SXwZPDXZ+6vok0nCv3FR6W2WKw
onBn863ltG3/FzmMEnRXh5yNcj+HQ7YPejMQoQJ6qgYLy1SN93Zcds9y5Y728GwarYTg1JhBzQTD
qOo0w6QBGVg9hCppBXEFtLLQMB+hYBY5wxWV6eDid+6JzPjrgqEoAsi9Shss6UMFLYcQzB15PUu9
QKVebtIM+7vb4xbZkUwtYmRIoAXw7jFMT9vbwzcc17qp910A+QQpsMA5QeZlflbTRIYcdAwypKMN
dnfsIS2oqOsqW96N8jGewo3sRHQmU2f60DsWzV/kI9Nt0s32+yQ5TvXB6oa/KP7/d1JMBUC6Stf6
yJN64zlIIkA9qnbg9XfVRAcjwdvmtQhl+alIw78t/dZVe0288PEyeQKdIJ+H7u9D8t6CkbFqT7fh
kKLjzMqiehUYu9DWncUj96cHjCLqM+7/OOJeUSyGzK0fAQlhSycX7OIzS20gK90cQQTX74cWYjmB
57dn5Jf5ygBg4vNUQ0hDlXXz3a/FrrWAt12UgHODpABCoTn/DuUd8cVlHlumKLfNS/aGpn30itcl
hwmApW5wXpdES/kxwnc3lu3wxShZD2pGnCn04C2gczB8KVpck84GbftjXMkn0MQGICxdjjIXG9IG
C5FWObkeKC5qECevadh0DYTCochJSmGkGVblzDu92UlazEUCAw/jNMG74MkvIBu8wIkd4vmzgFTH
fPLe9R9iTAB+9v0U803U8W4lJi/cxUGgvniQs+6GsnpqrTI5ZWCIXozQ9fhCYTGUHnfgCIbOpu0t
KtYHd0nKwq1As+IKjcn2Oh4q/F9X2dSteJlB94PGStodaEVsez1CVAi6oO605qa3BZbpr9BR0Y54
6wG6kmc6e7PfTGSfHGuO5xomQiZHn42w46ka7chOJnL+V/uH9fEdf/d5fl+fPmdAiI63tQfmbAJ0
tW0sw4Va+NuhB5GtYt25K1LwvteDj9JFkXxvuBema2Dbkf9pOpCM6AlzDJ8SCL0kHlRhEtyl/7nU
zfK23Dw9AaWvO+ZQCNdqCHbp6G9RWy0Dy882ZCPthA7Mp/dDZi54z8CLjUcptyNrh9KoOePGBj+z
F07rdycPLPOf45q/PoCT6jVshpHpsECW3QmsIe7n9FfYJMd/rPZ7GE0vwwj/by6+/XzCxhgKTGdZ
OdCk57V3idvYvgDtOaB/GF/00jxmEswWFNnaXN65LvfBlciwKdHxzRSD6lA04LqlGGU47qJpgaZj
qLHMMfoKYF923l3BXM3h2RBOR9BGPFA0LTsGuG/xuThktuN+9IBasUMjv8ugg/lkVihJhF4YnWgI
qr9tk8v4akCR7porvlK6xzXNODv5VVsuaDhNFr8DGbM5e7NRAAgzFsUdeWlJAcGNEw31kioDJx8t
WYBeJ+sieXKiELQoRoBkhVgyypvoQ9vkgIlDDu5IuZQuqiZo4sXRhoZWKoYDM6FZ1Nei+BShbnS1
szmVQgFNDcrn2/S2rc1l4HVrS3KoFEZJcBlrtKqxSOU/qqEH7YQnATTuerA//DNi8OWhGfGo/xAB
5BTS4rrk8Yc1POzfV2PMoQ+Pd5acrYHEQUrF5TaOk6bd7xNjQ0T6s232g1QfJPt1AxZYpzCsrVPb
qEowsJqinFYfPRqiZDIPCWFDmBoxOLPphql5m0RoHYp6M9GIQt8mMrQjHEWEVuqElecuSw+QH/Su
gAZ7V4+xJ7RxNSeQxHqQLK/9NfLb45qc0jOCk0LKSmonmYoiuy+9jIGVFrPT2EnWaKlvNjTdN1sL
O9Hm+zxbT4KUxhbw/viBTKbf46UKxM9b+gRj73cHAT3gBXlpDYYaXGGy/kKmoTLQQTR46R19BKhr
13uHuSYAIL8+EZh9oPplPJJFmjlUn6bvYRL3O0rAtSDI3U51V80JvCHm8h4P2gs56UuGaixE3xNx
oS+YSCXaPn6f3uZVtRIuA31zkfq7GM8BYHf9nQzq/JPDkuJTjvckPqbjOao5vuMOs5cOE+0dOYGQ
nu44iBKWNOFtOu5XOUhclbf23TK55/xKoAmGh9AKkN4J7Dvgu09rFJWbYYy/gwb3m9tB3wdEI8Eu
F1Bj9LLMesFE8tNEVRn+ykkAmilWhpmwnaMh+JZRqzuUxS0NvWgvqAs7i7Bqso0P1oIBMkhfujTm
YDvNUMHQlUWppVy0Hcha9s7+ezxqhicWNKLboXV5BIQ1BVJBZ/4+5AArL66WPEZB4+Z4lyxsKBPo
DWDVLGLcw/u+BJfGEF6g4hVeXAtVFrweB9seMrYXcAQg5++i9WvwgyNFsDCxHsbu26QcJ1lmgXA1
ffjP0BvcZOloduBGL0mxtAYt6dQNNPv0FeqeIXnbQb077NH0pnd2uC+5kPGL5I6GDTNXAqywn2Ps
PPDa8s8welT0DhS0g1z+MazWqxGQ+S1M72Pm1chOFzU6u71dlFbrejAq9+kA4ASEybZyStMDdMGy
Q24Z9lYBhXAWQwkYe2n51y5E6rpmTvmVxeJrLIbqZ51A7y71RrHgIyDQjSh/dkH9VRmi+JrXRQJp
nNS7KoYfc2WI7AyBiter1Nb4/iquHSdr1MEa0B+/1Nx8ZY2B0vRwAGaLOGLemaENOdPK/MlGkzQF
hx9ZkNgI/HWG3NsVIjHl3kF1BsI8jn0lW9R+kYPdPw4WHgeBA9nhZgIX1i0e0leANLYm3lIbq7nM
h+deThAtLe0HR43unuuXVRfYjY2VqgRl7Kk9o9g+OosPxlk8noxcRyZrez+2vv9XmZpHEywntxPP
tWZL8Ovkt5gyCdRTLOsXekemt2V6UVY9xObb0NyRfQj8s+A+sA/Z9LWLIDtwS+9SGljbbQaxc9uN
NtR5oIanKoJSBaQirFWMOiMk55LpnoetuaQAJ3hKZW0vRYFm9aaNsmU7mdFmih373gDidj5YARPH
oLXXfR4ivUUOChkgt7Qs8CPbkK1H/9/KdOIIwnRde+4H0IVIJx03ZdHi71eXBhKQrdrjpVF9AXuu
B4lKx9h3esjYpg5G77kCec3B8aHeJ7R2tJVP3rJrQeE/eUYBJqzqZ6W48aJP/LR6PbHAj5u2EARx
LFQXCyuznmpfypXoWvs8WNAWSJs436NgAEaHcArWFYMqQmKFxTKrQL4T2VODbyDOOh9obwB5MDYt
FP2S0bTW/x5DgXRIErCdCB19W4zORP6tKGSA7RY/0pazL8X0wIzpSDJkacLUg/bRDpN8DcO3RW9O
33z/aR74UMByP9ovDWQZFiA+ElfBQ3+jfGBsBtAYnlgSxOuubq2n0ui+5eUY/mQxePDwVvcDdM98
MepJBvs1CeDb8YSGngTMmob5NI3jPAmyqvOkpkRCC3ATI+zTQ1w7xjKbhmSJnFN6iMIRJO3kkWGi
Xk/JNaUmEihOPu35iAJaodsqSwON4LEF4XVogcXHIASDhpG3zaNhJ9WyrFrxovLh7Dno9Vr0w7e+
9eVPtEz9LXzHf/IyDh5mf7TPqWem0H1qxR5/2eqUKs7Wre17V5a0z3EYbSddP6LDUKoA2BqBvnEa
Zxzl4tQZ9xZVoN7FvLmFL9SeRtKE4rxUwbQlSFA5Qqe8b5DRmxFCGj4ESpY/21oXDBQkSk3BFDe+
zSXUEa1Hcf+6Hri9opOfyiP4N9CeYnrG6pZh6W3zE1jSgbnRSZrCBiiwdFxQlWl0tD7QpBDaTuub
bUqCe8t4qbHt3sd+UGGXbBoj/obRah6OQ+6e1ZAn6NyNA6QLQJwU6wM5wGQXLrhTiO27aLwtrxqV
9adbsONpYu+0ur4Lg5B7vB6dvAEX+DMIYoJTW1YOX0jkA3YBD58rxsJ71WLfsgL8fuNykI/NIei5
mhb/j7UvW46UZ7Z9IiKYBbc1z67y2PYN0e6BWYxCwNOfpcSf8dd//2fHjtg3BEqlRJVdgJS5cq0k
DjQ8XYZ8BTwRRA3m51NvZiUIrtf0YGrJbg/CvvCszVdSOVNPkCEDt9AbAASTZnL+4+FHs+emZYBs
EWXpiu3QVfSIoclRl0mnOhEfzl1klEZiA9UHbIYaQhp4X/yiziiiFTk6sYHyIKtk1t605WSbZrCG
cldDps2OFnmZQ27CMOxrnI7VzonbbM8tZ7gbIQQJjbikeu0h98i0UPvlyWrnFiZ7a1neL2lQ7ibV
TmYGmEd8MdxZmHIalOvumZ4INm93iBG506AAuLarnwxrEwp9i1xVCLiqUoEOZV8tEbTyz5YtDeBq
1NYeXBsR6K9QegBCxg8/7JrAXNKUFfDmCPksPgfrRSy30EeDvDHSOXfADPd3eSqrs+lCob4xcxfi
O+BR0eN6OBS+fqOWq0x0Bt6SbCdcVZ6ghtIk1MG1MN3oJeB3LKj5xyx+lrUrUyCSGhteEK+5jY1m
n5ogJJwvhdwSPg0QNDuarR+SXZAkzaUBqcLa82S8pjuqULeVHvMHXZbmiVp14LdnXgnw/qGPDn6l
y7ULxMU6KfwPGypXb0GhedO9iKpafi5H64786VYEeXyzDiNZreeJZNBcLcgWn2keBIdBvzGwBEEm
UKqUiv/KSOPfjUzY1ekg3t0EYK0ne+M6bGnUhnmsQ94/mUm0bQfPeM2kASVrXg9bckuRQs8MbOzr
sTMP/23a0dTKhStBw0XT5oHkB4tggbUmrB2qBoN17ozthljIqJkgtv6lGakmUZbpdRWs595AIiih
898hXgtPHTSFDk2Kb0lNO0K0vHA9FCKo3sRRHJFRCVyiauoJsIeNoumnJlIG8Tkt23RqhoPUz2Gp
/ZpmQsbjkoT8O7XCxnEuXas/s3Ecn1retHcadMSoLzKs6Fpn/oX6eiAXr/VggTMAVwSjRnXDAmsX
gGDlKdZGDZiiYUN9eWca9y4IA2mccET9MLTxkvrKMYwf3fx3iV/eVibAuouAdw8y5yloubLu6Cpy
J8CGrV1i2iW0dMAXNbmgmqayHOdGrYRnJjCAsbGhZmf0xYWn/oVaNIhjgb5AgKA7UpOmZJ64sTR5
HBTtSdbV6b2mora8jOwtFhgd5G6ict+jdv9CLkjKRBdoUOznAW3e6FsUAgBBoSahg8jjZpokzKtu
bwG6vADDhI9UdukuksoHmrm0bW1hak4Eka3GX9liDK5lVgRXVEtmuxjyRgudfCoTZXa8FBfqpQM5
Dwfuh+51ckprPFxq/AameVMfTEm6k4a7edB8La4uYySgsPVT7qxQcAUMiR/q5tHBH+dzLZDLGGht
an95+/fxkK0FQxC8bPVtIrJu56Ja6CGMnJ9RMuY/uO4jc8CKpxx0aX9zSGv25A9FOTngxdvtygGb
LjVDhs3SPQOPzCJ2oWnPjbA8s0yzXsxmMwZ5/FJWfXXp4xA4bWUWXEbbFMDxDZJR1ss86KOJ1XqC
SNY4FsfpzdibPu6ROCpQ3gd5pC8HEQDwFnUDVH7RUat3K51B5p1dsOGJrd5fkcU3Taxz0qLYBhmH
Gp5j+5B1zZq105jJU5NjKRi3YfuzQKxKM237d4M0VsmG5NVpEdTIgM/GTltge4jl98EoaxTbqeEB
xG6m4aOn109IeXTrJMNqv1ZYCFfhI5raxuuSiQu1mA42hbFNm6UxGMB3qF7hyY/eMES5fOUUQEyp
oZ/jfa/nG90Hg2kMCmvEAlAI36kalcwCrQpukAfk7T1wRWEv0DFTfxPykfoDcLutTMsfjzQwUwNb
Km4Z+8cqi4cDU2UVVevxi6POqBm6Ae7ToDsZI7S2wcIBfsaqkCdyI49RC4ttK0AWuwf4SCw9J6+Q
8Ry0qTYgyJJiERu6vBqdV16AfdGAZkXq1JVlgd9nqcRJ/xlhhal/AyEgOMwz+wdrvOZILydRx/4F
MmjbNsKbflmbYbcBk169mpd6aoArs/ZIJgmavo3uWQBJIzzaJG7/FmTlHsQ72i/DMU4QLh1fGzAL
LBnq/e/Am6XtHKF3O5SXArWpBjEHdYuJXu3HPiruxsDmi3Tg0TlTValpDHi0hCTQ1Pq0O43Dm1Uu
8wO3wKU4k8wAFgpdH00wsKvq/EAdGX5e6yKzkeM3Ayi5Cn04V2BIexG/S2mIl9DsQ3DkghXNr3zr
pQH/1yYxZL8hJ7C2fowx3cp+MX7YYbaTFY9vorKiBzO3AIzPdNBX1Un8kDVFfcIT55U6xygqz6Co
PvPezU7WkGYrKONCYFE1fYE34IJO6RBoCR5hqmfoU/QwCHcqoR53TcbOeQckLrvZA6suGfCji7bz
9W9R3WurojL5npopMhZQx5RPqaG2YMDZLiIww3wLkqoHtkL39izykiOqTt0llkMLkTbN85iH0VnX
Bh8EuoABQEi2XWmFFx4K1VRujXLTwyo6I14JTbSwRjIMKKwVqGyiAzU/3Qw1G8Bi4EYjUMFYv6Oy
AwxbZfHddxFTVxHzRK8lkFbCu/Q+L06oiHNXnx5ISaAEIJFy6SqPoAWlPHlAk6j4HlYfc5CHBsU5
cBGBIxkPJP2+RTJtPVaoAemLyrhHKb1xnzX+pkaU8o488jixgDjw+wWiU+DZZYk7LvC0GfbkbFso
zG6GGpgrDKURtZoT4ch6bRdyzJelq236znk1oam1T0HHtGgVM4wzBuWRmhCpsZ4c0Xw0w36INzFK
lVd91bi7kkMwjPbqLr71rilkvKKNPPVSk3brs7PdyuCIoE6yoKxWa7egCk54t4lrTwNIOReHxra8
ow7U1pQdSwNQcvXIsNIAslPqrB76eDsAAzTNNA/4c05EiqBKuEojLHvMDEC3KO/Sq5/ijdaP7FYF
HCZgCI696b3Npi5xIYlg53IZtplIlizKm1WitelmapfhqDjLY2s/tY0AL9+q4Beaosjd9Dr0AvtD
NRh4u2n+DCW2IKnrD1l8zEOZnrDa+TiMXgKwz5/tqCjBvF4fyU4j2sC3QKOqE9WMdWEKbD52AQSD
GWoprUAzF2RzVAf+/cWSAxS1nmlA6AxhdKRRgbSL4vxhdAbnsW8AkxniOwHKuUeyWNq4B32EuDbK
1Fl6tUhKwY7kwZGRWNUNlNBqrXaxokKpZFOBQ4qGRpCSPaAYy19QEyWxxuV/uBKzKnGNAXGpkYX3
ReagUnqs8mOrDnFvoS2GKAdmaMyPdEbdhS16kBNbPXgbP8eE5E795FmOJfh8/jylfq3uqjWktOKt
nYXpinTD97mqDivxO1mZtS7PAgD8s5Nl6SrTTevYu8WvJkjFyZDi4xAmtjiRzfXAr+fY2ZE6R+Uh
wNaAONqnC/X0qKADpTN41XLtNqepxo5FR32oXpvPynIbaQYyUZqKDloLikrlRS1ypYFj1E4Dp4zW
P3PN0/97LrJ/XnGey/znijSzybl1RC02Hp94GFUpKm8Jwet9NrHdMZ+SFo+VuRfLia9N6kVCPMrM
+mw7mjz3ZhPs8Wo7tGYCxA7ZplMPAJV9YhgHstGBuyXqmdUBZQYgKX2JWuwgwNvVsOFJA/zeS7SX
sq2Kd255Lx5+CO+ggp5OgCedTv7VpQc9e4ZUxkF1czXyf5ji/9wHEmCo8gJ/99oRjnOqetdeENFD
HmXRpoZO7cQOYTEou5Sl7lxafOVn03uMR9N6+dugwDPriR3iPwf1SWm9hJYdnyRH8aXItf5KhzZm
GbQyl7NlRCDu6sZqQZ5GSvRVV2yWvDS2Row9qiuN4cvQTCy1oCqCacrOAFeH3qughLqCiuldqyAy
tmkAIliy2chQLuqWcVCD8nLdgYl0H7Amex60ccsrE6BWZdet1J/tMiw+7AyMbfsK+Lpnp8Ae8tM+
+//bXlSoX6Ps1ZT4UtkrUF5Ck3mYkmUVaGtPwq8f5/xZ1pnVtnO8fjnnzyRSmIjCxt5mTooJO3zN
Qrs/kmmyR8siQEUZ5dxGLUhPkVU+zpcWeOBsqyoalvM0ddB9nZo6BiObpqaJdFA5X4VrLkcDFYKN
OyIwmAGScslK111qdZOjDqAPLlMPnlDDHnUtT7mykV9tBlBQBIJkSzNMY2mCz1kk2H1Q0KQm/Txg
eTrNNJvmOas43eJ9w47UCRzYfeJk4tShjH/V5wwrbrWQmVYeePGVg43UrDJ54JneFdkAqi7VpOWK
w0Pk2mSQHsnmeiA4ACj8jjonNzWvi1T4ZrZx8/c8rTZ4X6elQb6GYFYimxT7KCyDaNoOjNbUSYf2
c9qgwVZhKLGq6lvN2ZctVna0nvFC4CCoSesZarpeJ1GIhNTE3KRe1LLhfklPXohdT4cK4m3Qj9/9
FluikOndCYTiWONRmykjndEhDjgkYtN6S0MDsKzjtaGGUHueIShA8G919f0f9mnmLxcZMj9eMI/L
DUIc3b5n4YNpd/obgxCrHzjxj1wk3bLuE+8CCeD2BBoPlBMOhf/dqM7k4ECVeFkwcMpXfVmeOXRE
VtThbi1oTL1D2blauZWMz34U5pdoBPYAqa34h2s+dqUxfrdQlL6Cji1Xy+ZgixQxYg8NhDvxzh3e
ct1uFnFqhVfOXftCHdgCoLZCdWgosZs6Sg38y4GJOoq+OjAjGkBbpCBQfSPvySZbByi7oRvuK0QG
N1aoybsgi8w7o9ZvjVrUJkglUUu2WrTRwJgPRWAUtISMmQdEVfZU1DIXulAT6s7OAeTnUyf5k50O
A1JLByd2d3/a1bRgh9YOhdHuvvh/1s+koxYdUZAzdf4xHNW7yB/rcvp4c70NuQESyY9jmW3naU1g
6s+JJ5eV1vRn10VCpwcm/64L8LpGoVl836Q+YL8FFBv62udLwzbKF9bUKOOTdfbmeUABSMl/+CnI
k7grfgubr9I0Z9APvUcyKMEuJWuWpW8Fv5E6A4w7S9/7+Cdq9KonW4hhHeHReKp0XhwNZFc3o2dj
UQnygUWYe+0PywyX2pjlv8HB/SycwX7xtR7BfUTeL66m63uoompbhj3ZLeFet5StbrwNdreXrpH9
1tl4EINfvQG0CYEusB8y0Swi2Y0PusmTbWBX6aFiTXpne1G4MvxOvgFJvx3KNPulD9E3kSXDcyf7
AbtPg598Q9gn3NnFmnWseGEC4UDlarXjPmZedKzq2FmWYSJAge00x9gzxoe2MR7A0+G8QaMZak6B
3Z6gH1beg6btnez4MojKdJU8c9DW3eomApA69laaj+I6EGCGFy3n8bkyImz2Lat7r521m8T8B8A1
kMlSDmbjDlvUUEbrxEz5FcUv/FoEKPBCwKFEvN7Jrwa017xFmeMTj9kdmVDDpSEzLX0rWvRasQu1
NtlIBfrAv1q7mV4WLxA2lgdLvfemjgDVAmNQXKkVuUFxzs3oPA/KCrz1hygGiefnRBwJ4xVupmSj
EUQEC+qPicmHRUazyL36B5G9jYqPs0zFcGzzBXcU5dtE/DYdyYcOX9plH47HBlhXYXgHSNgsHBcs
HkVmXSbMwghpDAQHkg1hHEJuNmcUaDxTJ5ncyDibVvfh3wDhjjRZ6By12nOWREdhF/W3IraNexNB
s9Nf7F3Fv9oTs/3mZM2HfwUA0JLYK/C7+eYHiXnfh6immiJZPOiaD35XJEFOzAU3KGESqFQtB/9C
W7fgngjsK/4wxVMHSaZdixLuTTtYxrcRD95QsOgdrzDQpzSpdhqEM95BpdoDUQYKktVI5HSLp16N
bAoEhkK3nEaSgxOgCIxGWkBU3IkEouPsn5F0TZ0BokgjncjTvzUAH5EDVnqovQjXeVjb90CIJxv8
M/yTTGPwDUO8emc1Vom8QGRBLVzo0KO2QK9qmekPSBdthpKNIWoSozU4uowfiY3KQiBmk2dn1OXK
N6V5V8hQ23Zj1x7cqh1OyLNDfJwV1X2FxzzK8zr+imXEY5AC3LuI7kdRgzGsZKVSFbFfG03ny799
tlFY//HZwlL/8tliTYPIrqr9otKtqG/yZWNF7WEqzlJNAPrbA5V9NaZ2jzqSZl/KNJULRFZBIUfh
Oq9m1dqKwRgwGV2kbddeH2kLpLE5dq0t2/QQM1tGfYC/OhmbIsY7OnROo1Lx6tWBC51tmhBi56zs
t1bP+EEDJOQsXdGf6YwOIinAUBa47mruqKrgPW70YJHXrN9YSWjtPVZG996gStoGUP0CeXJCiWf5
Qh6DbZnIb1pPqP6RS+ixh4cejxJrTut/ifFPp+Q0wolSACyJnY3sI2z7wUY3ILjrMA81KEG2rhSs
uLGadmG0QAZ2gAU9ug4g0nY6fiO3QAfNqVOWiMB12GvEcdteWuXWhajlU8P/5tbjzt9yQBEhY8XE
U53nW5RyI6+HO29jOtG4zVVTZuUygW7IS8or/ZCaLmTHtVF/1Z3+15D43hWJ5v4ObNqoWFf+luG7
y0YwZK7UtLngW/IfEvYxbYG48W7MUdkOam0w7G48YMaWyC7Ge9raUrPUk2Q/bXxVLyo24i9NxDLj
fVLpyERXqC71CLgaxk63MIzOWfvc108OoV3xkujcDcozrh9XhDrNMWwRp8lGsz2hyAT0EjmIqk8Q
6AzMTViiqLxgvdxQPx00Fn9P3NLc9twUqGHBIeZhdy6aqkApf+aAQcZz+wUZ46L58LFcIZZl0yD7
q7ypQ7CwB/8llBbSEslbaK2Ls5ABwITQlwKpHCQaZQo0P1L3OMXKq92A8a1deAhN9gsy1qqHzjwg
ZfZFxe5me2mYoP6YeoW1MkoADXusDBy8xo8N3Wi4haJzm9q45+g08h5KK0ugcIa4OR2Qo8okQrr/
tFvwC3Hw+pPly0hqj2lsQLN8SXPNYyAkhFC8Opg5s9Z2n7nZBfRg7UYHF/ilNALrrIsnQ8G96EBm
OhsjaS3dZODrGCsVhj1I4J3GMF+SS0q2wec19Hsiez3PUMf6E3YnEWj6PMEXGlTJDr460FmYOi0H
k4ILI/Zz/pqs7VjbgO8qL4fZUDpvhh35kMl2in9G05Rzm3yoWRS5Yy/nHtdgxcpwIShZSySMJI8/
DgmikTXq5dHOeq8C4VD4a7Jl1EPuTs2KTZdrvykC+SVImcYxVH4ikKe3QLOfsHf8Gs38I7hJgz0n
fNJi7RkoaOtsauAHlFY0QCl+SM7VkHFwLwnthiI0c1m1kYkYTxYuwBjJf/ZhugZIkQP7EUO4xgmi
XyKp3ovQbb/VA/L2mhvp91jweOCebHT8H4t0j5dWBxacGtX8LF27eLnifnA4/haJHE7TqWYJ7WDU
WFPxtEIlkeqhgyuBzBpAi9djN9jGJor2QIfxCuDlDWKd9YM3lv4JxYL1kuyaAPliUUfVXRpY49V3
eqxf1IAIXAHIGBXO0UZ98aNXQE5X6vwpLMZ60YOR70SHQWr5SVeH2UZNIUWzdDJzU4wAhEvenBs3
LJ58oGDvGy9Y6mYdAdeyql2ePTl9Wzwh8gp4YynuyTEssgtQUt4dteqk/tnzapgmgV4daFWzCPeh
mrNQG1o8iOSemtnojCtggewtNVuvRHoQAe4NNYc4aLAbq72VpS4KrtB4j+yGtaReZOK1Q1WA3oJ6
PbeLz22LFSr16r1Z3yFkcKNOLF3jRekM+i7XNGsE23JaoyCjPrRYHCCUlKfBGb+t4Exnmiy/gS9b
7kyjcMaFWQUdAvADmOCNHBvDHMrM6owOIVQBDkGMw9z8m988jEaQCw2bm//7qeZL/jHVH59gvsYf
ftTBGin2nfEQRBBZ1qASUizodD6A+MNZFVbZLyCUkB3nDhaDkr4q8n+GUHvu9tSMc5PO/rxA1iIj
aTCwHP7/p4mqzw9GV6FPMhnnq5LRrSu7WLi2cRtFjL2b+hDzEGpOLnRKQ8oyeYHyZrXXrLi4tpCG
dJAKOnHF2EmHcnCAAtGCcjmY1odN0lmSbjSIGp0HdQcAGy2aTS1S1Ep8jqURRQK0XM/M82wfddRu
jxmeRHTVuWMAvY50ZXrhXoSVuYg6d52Wsb+crvg5MaJUKNwGh7eka2eCY5dcGclqmooGR+I1YzK6
m6bKhFGuo1irJhdf8y8WSIi2YJgQB1fo4jCdsaz7OPuLjVx6z2YZbmyMowP/PJttrppmnpU6ZlsF
ltBlYuOOB72bf192DNxUEZjUqRk4qX8vTEhoy9S8i5RHBXm1XdQ63ZI6K9vz7wvEW/JK6udpkBRQ
CkQRDyJfgIhy0fA7z7IuoEmpfpajc9FcvfxpC3aJGE44LF6QNCcWZ+Bm8vVgz+r+iQDpBEMPFRYd
kYDJPpvIg+x5Nd6hynyhD9gQZE5yBYGefUvihF3wQFpTiw7aCDbnzGp/dkOYItPXApFX+lWz9NwA
LAYsD491Zqv9fOW+tp9naWJ82Oisy2z3NYqGbKEXOXudesOtbvgPqRDpzXGc9Abea/fUtOORTBCH
SG8tgPh3AZ5lUM3rwyW5dd0tAhnTlbzo0NbNLrUKeaZWHyfprebFS8E4mDTUzGTqG3BWuJoZ7mdb
V1j10kv0dEsu1JGJHEUXBYp4yEZzRhXkRMPWTlfzVUMmrG3ag4F6ni+0MnPPjB54LcPDB06K0Tva
bnujYfSVgIuoIHNafpndqEDDm0wfYf4KKXaUEuxfl9nEg/ra+yw6zZ9MsCBeGKBJRE0q/mDk27h1
sNA0l335VpUZAEZqgq6KXOjgj+AAaYzGmL4VTco6H6J7eS6W82X1lns7rQJuff6mXd1pB92T3+Y/
HAKk4P0X2X7+dD13/LsifKW5pv+h35cq6jrcTc2xtA9g2JCqmEbumQmRBK3I++9J0z6aWZ4+JpBs
PDBdB0JX2aFnZ2lFexmxDgf402s2LaiM9l5e2k8CRHfkpLumsWxdvT7HlqOtNKfIFwICfA9dbzzL
duBnqVpu6Y8bYEXAnFz5xkPt9vXVA+lV66XGA5k6A9ReYR7GR7L1XVju8rjQl9MAxwwfemMTCGGA
iRMQPayru2RPk4MTNz0gKmIsqEkDfPxYNNfob2TqRoQSs76rtzQ5qk3yU2LxX9RJH1eLjSNSuOHd
dPXWkkCbxe6aJvNYKi+6XV7Inw5+knwvUmacqNVjebgNmNmBTgRfaNT68Aakyoo6yVRAInNh10F/
oGY6ltaOxQjWkQt9BInKOH18IIPGoPHiV6O+ow8AWg/9EIoeW0nsqWT8osdWdxttJq7lKH8G0ve/
Qdp9WEMRcNiFPZqR0FYg3QJGM/H9U1nnUOBDBfU38BTaoMTN22PZxYCumbfJ3EGBT1QV+EIQo1l+
7LhBobabcHozNj9F6uPY8XLxBahnJQ3ExA3rXsPHLsPghfLXoc7fRSOKxxJJtp1oIPGDKK3/qBwo
tY014LvdvGkIcr4nDgCQqbR/p1Z212aD+SqSdoAeqMlvrhV3W68y+0NQuSniFKkO1kC7f0wHKONy
CHT+UMOhUWr/jjGc5QgG4ycabAIrw08j01GSoOrIY08Ds4WRovgsi/pnaFSAyxn22U2q6vPMZ0gj
IqA2ubmovSc3VEd8zDYot3m2OPkRENEBJI8H0HyjvENb5MPPnEVAl/rmC2SHK4ASjXzX9G36XHX2
iZVG9I56nmxZAh59EczUz4UxILVmDfH750iZQYyCRhZuCNi2ZekrLUmQIAp59kxnPHTT6Uz+xfY3
v1A3dDw3y+xLnk1zreEIZrDdl6zelGNzhgfNGd09pdemXoYs2drRKpSZfOboyJlmyapmR/Y+yRZ8
RGL3UnZluXVBP/Bi5uXEZ+VmnrFOLa/eA4UEcd6smPissJaGPWlBoG362rPy9xAnQ5UaYAoOCYib
pTTXCju/jFwfPNhVlP6XtlwmYhHEIjj6KWRHAJVJi0s+Oki4GHJFHcgTFpcYGoLWKhn7FTBUwXF2
CwYn2gxhxpa9jWpOCaDGUeRd9xhJk6/BUtZvpuYIIjbbrfGRTNY9CmmMIHDNTtRJB8lAGIairhu1
aLY+NT5msw35MVtoaeGmE7xFxMsz0wVxZkF+6CQ9o75Qq9GzZpf4eb2kJh0Q5AUxZ9hc7MoHYFN5
NCAQW9pKSoRsf5lj8lAD/j3H365iVdB+LTtwT0aDXT5oqXEkboYA6qS7FLVW617dFNDoi1UsWt5V
EO1+sOV41CH+usbDkR2jJoyWrTfapyYtrGcddOkTbZ3gxQEslOUqBGruG7kFWWWfDD3cembRoaje
fac7pmkgXFEhZnFrdb09tmHnrfQwjd9Ffi4qy3/rUtCuju0YH/Q84w9qIPXXaQENHRNwIStO3X2a
YR63Md2fIQI+UdTKd2RL5bKz/eiaeoYBMdcRLKNWMUJEOf3wdaDIIiDHyFcGkqcdGHrB/WHrq57O
LGxVJRcewgU4m3rVmRV9d9oeKu4eyoTUAaSYItw2APRundZGUlbgSdRiGQF+fzZufTxnbhVDal3x
pU3/jKgdVo2LoCv9L7OoS25QllMaXFfH1523DFy7EFOUb+bY60uRJhJaeqHctW6n7XRkOu8kSsKX
yMuNr1Xfn4hD2+dg74wL+aZXGeQgUX+hySR/5Ci9R+k2zsK6hGwoHsmPWiI+bHMvnXFdb9aS12AG
svGgRIlGfqCPHLhZdnKr+vv0idVXcUuQfZFHHokdFAuSJz8vT0Wh+Y8JCJ8OeKKou1AOb8qe6Xhb
mFFkH1wGqpR/20ckMhaF0VQ7PP76Mxb8/Xl0XAl9aLvYpmYZLyq9hwgB9bAoHhdt5UTbQg7QNdOg
g+D5KqilmrONpdmwA7atvnXq0IBYH9kL2KhJHbOtaFizqQKzWxLKjfBu2APfmO0Ge8K3zXaNJeNW
B3Z4kRFN66xs5Vv1Dbm1Zs0Fnh6hZph3PHW0dazOQnf4OCPb33oBLAV9DrCS2wS/noOH1MGmGVn5
VNf8p4Uo48+4ajYIxMk3Iw/SFfBTw0V4HiJ7RtFseMbcpclHbRF4uXHyiBGBAsXUdhCRwzonPJCJ
DkxFkekMaQpouZYjhGgBXt0kTKBaWRXcEYiLbCAAgP6N5Z4RyCkuvnr8cmG+mlCW2yW2g0dyqfXp
3tY1vCWqFBroXRPaENMxkp8B7grPdJ3vpR8lK8Nx8ouf6t4xGotm3QsuUOuNenGoef60m/z3UHTt
oxfF7TYIinwf5g6U0tRk5DFaUFyPG+c7QvvJKmAjXzHdG3agECSMOh18zqt1wBxzTU2J4r1798PB
tpytm+eAiw/tw8gDlPancb5HTgMFhlB4uEEZ5MNWsbMWJHseueu/aVYEFl61qnNUqXjGI30FyKLU
HhBdw19BxmG5otr/FKmrHXK9Jl5hrL6BSLG+RQjGTDZqUgfQ7e3OWmoMBAid3ZlPKAPvDrZZKm5q
D+HDGtIQc9MFgSL+rtY5sUIgpD3XX6aKYRxSrc9uU4cPzGmzUzekwZIYvd1/7KKwslNhKXkmRODX
4PLNIEpYLnDbGu/g2xDA/JvZlQl3ANcL/hGZE3cPuleDcEg9aofow7eLwGhsmSK6jwyQV4sAiSzs
Dcc3W4cyTy+GF8jFfNgJiAGOzMlO/iNPgnWojagxaNt0Z8s42iDJgbyeN+K5iFw52G1QFJJm2c5I
8/YbeURtbG8TiPMtsNjKlxP1fKvp/favbSKeR74MVTKO5+9MF9RwkdtA/Yz+pKL+2qReRPzlnv7+
VSz/o/ePsbNzp6aqPE1sx3A8yAFJV0ihV8ceEYANrw3rgQMSBpljPv4sgruyl8Eva6x+W47nPYnM
wM4y7IMTUOD1NEbkpbbmAyqV6H7TB7veJlpUIPak1kBCLXikOmT+aC11/ftcMz3XVZcgk9jnFcR9
bFReSzdvIFA8iI9K7NkPmgxYm3f5k603On6nsgY3TW5tMgfg4jityjOK4PkasKfquWbGDypt1Nwf
eGylP+cxejxGKy1wXoWLfyZVrQFhXG3mpt/01QbyyNEmY2F4cgaUXjn9C6Hfi6KDNF0UDBfP9uTJ
FNjIxFVgfG/SycHqH/TeWCBbUAEhgluiwAoTYWG7PJEMTa6ajmpSr9WhtpN6sVc0n6j3b2NTN0Lm
IucgUNX4BcsErCshQGtWvXeshI6lprLL2gVhwNC+VsIrrN8iZd499GhXYLgN81sUqgIGEZ/A1O3Y
PzhqiFeg1bDvtBKqf4PG0qcwK+o1lKTGM0q+soNbpu52LAvraiWls+wcN3rtTH6fZ4X9G4X9wDf6
4mdU/TOcRQLwjS41QeSPdwX4EXyEYvz85LRdAPRA/0y3P9lNm7tbVtaT+pA/mPkVtd1HziGMNAsS
5WXUbh0RgQx3hCDR3GGUNgQ/tCsYbMBEVQK1j+DKonJieaRmOxQfTSo9xNvha+/w7yb1JjrKw/7r
2GIERqfi+QrUtienYXzvqwUW0IhQZPOqPDpTmw7KJShGvk9SFp8MLD6JzyAR8lfgFNHVlb19r4/p
hcgQLC6tLWCjyYa8hnz8hSq98Iq17eRFZnOw4NVn/4+xM2tuG0nT9V/pqOuDngSQ2Cam5wLgro3a
Ld0gZFnGvu/49ecBVN22q/pUH4eDQQBJigSBzG95F0Ytkeu/3gv9is9ReVOau85u9C0VSgDCYy2e
Ix1tOO5r/zYPG/S4mfyv4MjQg/L7kKLLoF/NQMUxR2z0u7ZoWq9Q8/FL7OhvvWMlH1rV8vKlD2Wk
FamSSL6ZDkarY2AIDNkC7umgQRtlmGiT9Gp05avKW6r48jOg7BM1uyzi8G0N09YEwYbl6tp6n5zW
YM2RXIOQ4cvtqua16np1o59eKTVLxaL8te5vxw5qx7JfDrb3Y+i6H5vOlIXBqVwEe+c9pJns2cJe
PFft8GvmQ4O20GK7jtNwuLYhUAM1aMOvMdYAhkB7Q7Mif//rKxM1ms95pj/nRDZXSDDlV0S9+RUZ
SHwwRuXJ1qPoQo+jXaBl1X2axv3ZTCwALQPOoCM1F6/2hTisR5XeaC+DwH79PCom81sD+eOC4Iis
xZQKlpdUyNax6wPCdTtjyJWbdSuqHHPz29/+63//53387+CjOAMjDYr8b3mXnYsob5t//GaK3/5W
fu4+fvvHb9KxddswJBoWhoP6iGnaHH9/u6MJzmj1/4QtemO4EWn3sima+1bbYECQfYtzP4CbFlSU
bh150J1FVQEm/V2bTNBwu876Ruuc9nn+3iubzzw2GMLkAsbKPlkjrMEw+gNQMyO9Nucw29urrhx2
qdINpyraf7oMJlH7yzY84usQIMyPMCNOjHhDNybDIARlovUhSPyf962DqyzdCK7xE/bEoGeXByPP
xit9eRjjtt4VTHooMv3zaFp3XxDTzw5GL4jYjcyswSPZ/eeQ9bXr4PUNcFMQ7l+feqn9+dSbpjS5
sgyDHrQpfz31yOMVytBY5n07RNOBJnAAakqdt5lUqpc6oWmyhBPDDA+6smV9XkeYcJ6gagtgYv9+
VJ37yikL7Z/eZxCLzIY+dpgVKyfDaMKXNKq1Tawnw5WFJeZFVaKTMdGbepoRfeb0mt+WoehPg/Fe
hgofp5EgnS7X20ytp5sujPWTlBpzLpQG6z9cl47+x5MjBVVfzo4EGmIapvHryRnspLKBzuf3n0G6
WRrw8gv5RIeiuMVRtr+Fqv+4TodRkyu7dcpbN5dRwLXy26nEq1gLnTdqwN3WNLIc1TQmpjBvMGsw
jPaL1tVX1hIjsije5bEong2lxDKoHBg6FfKisc6hUtRngPY7GvbGfbGo6Vdo2yJ3kPgX6z4kw5J9
W6L/uB5dX1BH485YdPmpmuFaW0cS3p6eeRSn4uNs5aj2+zmUx9FHM0MfktprfFiEYXuPd71x/4ex
Uj03pna0ce74Q2i/OsxpneGcloOr/dzcB7CTBooehL/iUpXRRz042UO7PFApLGsjRgCMjSwye7eH
enjKnDJ/0Dq13inqXGzXo+urhyH9fHWBeO/NZ71RlprYarJNfhKX71trmZXVdrceqDQR/ocrQjq/
XBGGELbKfwPHbAsasqUvt9NPMxUzizYhJRPcGyxR2MeJ8XpQkVdeeYZR9aQ6jfa2BmFS6cfLwPDH
ayV0CNGUGivIOLlaLWA/XWJX89hPe9j1ae2UZem2i9tbBAgQ750qxlwmqS7WF60H1s3/577PNwtE
4u+bxgZlM+l2erCGWb0Q0lYv1mdyTPTKzaMJtBWNInGQdnz8cfhPYz53yLrb/4e559dpfzmZCECZ
Upi2oyFE55i/nswkrIWaZsK/s8ZmohWbOa4Kf+GsRYoD6DtTt33q5C+FMLZrrLuOqOsQlt4gBxRu
EZ6ljVjacI/78tDQZ1jm2XqZXX96gGR01XeYtzFg3Y3HB0UnNaScFsy5Vycq8q6ayG5VJ4nctdiy
HhCZ8vsBujMRVQJk3RXZ5V5clmjZ+E56a4Jz+euz4lh/usR0aQnDUjUkd4XU/3BWiKhkkLepeSew
y73SF8MMpE0SIGwWulWrJmpgxvFmLG8jc043P0kvFxgarHLJ6z708yDG2kjJr9LKvjWBgxvNdtPU
sYIWd9Z4KxSwMJDnwAo5uDAWxGAc7K2utJ5/jGpM0GmWwLpxWEpDpR8jihEpwWHd7JZ9gw1DKZz0
P+1bx5VLqelz8DJu3Tc1NqG2VF7qRd7btYJZ3jMN4yuiBTFKXWZ1XI9EFR5bfo0N13r0p9GObBoM
cqVzGXbacglMr1xO5S7WmvmQGwBVlv2iGE3mCIqKqKaQ8SPYbwPGN2y3b5zxXlsIJCVEZFq3ZErL
1nJsmHBQSlvKcliEhUGO6Pyg+kfMvcvrro2QmZ9b/8LOrC9p3rV3666CpWuT0sPYrZvrATWFQiXU
t7++RjTjT7eOg9+Go2Iu4BiSLHw5/tM8NDmC5W7Sq7swVJeqc/4cN3X0NR8AHfqjKc50fiLgeQCA
0dcLv5YoYtDf919K2ko7fFNRybDM6OHXVzp1L0hgpksnUyI4rmixmENcU5NCrnbdtKN5G5bdfN+H
FqoiQb6LFmO9slCKK2RigZoum2QY7cG2FpWbZTOrER+tbGM8rJsQjX5/y3UTK+RtBNRsa+tc5Ssj
KPK1ZhvNZvsT9Rq2OJFRXX8ShyhUzcdUQnX7pF4bGUISOIGpn9Rr3OaKG183fqJel8HYbLsh6z7/
xPp3Jog54L61xHrRNKu7NTUnuEl6+K8jJJ4XvdNwChciuwShYD2oQXX0w1J9QVWk3TGn+vt1WByj
f17S6xpaG7xTTwax7jdl+/bjbfVgpgK8vHx927IrAkrx5WXTyRncKNaNU9WHD2iuS/A5VOtqqzlO
DR0BaAWWh/pF9I3wKXezufIfk37WNr4ypjc52NBDV/TacX0no6UD+OOdBpEFd045Qk7GJ6v3R0/D
NI7iNNxke3lY9xt1O20bQ+881Zx/37ceWMeNvEoXQv98DzvaY2LV3NgBFZRcdtkrAvCn1RmyjdsL
Y5ydF0CMphdbUwh/AvtUq63VwxhRsFc1XecT2NmrHTWnxs8fITMkN4Lp8HYiMcLzAoNro+gf6HMF
2NkFxUORzQ02AWW/XzfNKu2OTQ9wfN3EhFk/N43YxZ1e3FJhVzeFSK07rSrSG1FZe3Uarbt11xj5
7cbX/HmnL/s0WTU4d3wO94c0v9bK/LgWazENQt0wNY9rwShcO2TLvna0wEb3AkI4wZKNdNuLkqu3
UW1Q1Cuao+7X1fdeS970eLbhvDa+R5ouz5WqN3uZNgp4oBm5BlicuzLqirt/9z5pchyzstpTsOi3
VY8lXh6Vd+XCRgEGiUvyQkTJlQLTxibNuaXYtz4YGAesY82ZWcqOKnry4/TFLorNPBXTY5xA0LAr
U6XXQsZOdCshaBQspIu4oZGWG4hF42mo25oO3NAPyVUTF5XXqMK5RZ803Ot2GeE4U0yXiUZ1Hkii
dW9qNArMIrS/wqnaplkgvwedc9G3dGTWlwMHcG5lEEZ7AE3z7q9nQv2PqyVRgxS6YGEwVVVlTvl1
IqQMVbXaqPQYxquUWAef9tJKGUBu6uyEnXpAKoyKyLqvxzsqbPuHuTUrDG9QyTetUr2N+5x4YKiy
94KrEnCZfP4xAgx/QKPajw7WIrGy6qx0iKyS//TOdhVV6QLEj9ZnWDhijOsFTZN9xhE66GOvk1Ny
3YWtdl4PCDog578+Deof49LlNBiCuGH5Z5prhv3TemCNIzhvW3TXv2PaLWdhknLLC5yPEfGiDKBr
M3qZP276NNA3ctSrP04G6yvKFJD/eveHJXp2dMpi768/slT/EOdYqq3aNr+czeQh/5R5wjRVMRqM
4uvPgH72rRol9CB6pSacLkV51HaSfeX4Yv/P3esaX6tAqf68O0C38XO30LvoFauNH6ObuLU2RlTl
aDRt1zJnZjnRo2ag5VKk2ylsEA6m5bHJEzW8U4Lq92cYIcjN0EHzyANVbqbl2Y9xORZ5/yEdX/OH
H5UQgzWdNFiSWOimIwXbv17OwzSPUT0byWHyoXoZno4pSz9jtW0RaFJAsu6GecBQdyGcDF1yBvRW
P/0Y4Stypj+kje4Q+Lg2alAZonHEyilEYDplzYEFWoT3hsiq07AcXTfXh4BG8GSOwWUoBV5V/3p9
PhgJPGFV/SqGi7++BrSluvDr1+XmtS1UQqRmWXCyfv26UC2yiU5WcPjkcOml91mRobbvXGlBTuMS
DZV6eUjmoEEHnP39lMNpQ6DaTUxUHIOuR5hPWJStA03fT2g5h+QLUHd/2v5xfOWE2fXn1fxfv9Sw
mrWm9V6UUx0FYfuHzf/dfxTXb9lH8z/Lq/416tfX/C/LFf//cshV9F6z4H9v/zjql/flr//+6TZv
7dsvG9ucCHS67T7q6e6j6dL2n7W4ZeT/78G/fazvApPx4x+/vX3LohzUOjWC9/a33w8ttTtdVyVV
kX9V+5a/8Pvh5Vz847eHj/Gt+Tev+Hhr2n/8pjj631EKYhowVUPTpW7xZsPHekgV5t9NnQCJhFtz
bFvjXkDFsg35q+bfJROeQzJuOapQDWZ9aHPLIc34u61TTLQl6SUSb8L87Z/f/vdK5OfP9u8rkxR6
/jBNqRQlpWY7lib5QDqKer9eoqJVFFD3BRCXuEZ6renvK1qrZOkZzkQWVjmwcl3NL++ywEf2aZ4u
886Bpmds+4kh1CsvdX8uPMOxd4Zd3+lG9oa4MWwUYR3KYqZ83j84Uk1c3QlvS8O+H1qMQiFt1+Fs
eNTFO5BE8jFRTO5CoTXQmOq3HFlyRZLAThWy/hpamEgXRupJZcGmzeUfalwpQOE+z3TPXRnml0lp
x65fGbeV3sBIGGGV54PvoYUTUazWz2ln0ohv5j1xwQ4iw4XWtcEmwOyzVt5B0gU7E/9ad6gt7OM0
F10abTNAQUXMPaOde6yjULhWBIaamva+U7unTETurIIx0Z18ryjRQ+OYoTdY0h26OHTnCrW7IRq1
vQgmr+zozPrNawWcrqsljjFW4Y5ayArN+fD0werhiaCabE2nKEWRphgUPoAWsDj3gXaVZZO4sGL7
c0ui7nK17ldrUz9i7Xtl0xm+nifOc15Ezr5IAp1vIZtLYajjRaPoqEaNM8kAJnE3uVEEZ4gkwbmo
lH2OVtPlPOnIiKftSNWuEucAdsbWzrric7Mr/Oo8oR8iImdHjSjcRkYkH6y+0U6F1eP4kfXhVV/4
z4FPJV04AYaNQdR7lmL7N+tDjen6TakV973+NUN9+oBeR6u5dmrO11hGdRd5pu1LmbFP1NUWvL2P
IbQSS0/PUDmck6agvFfoAQmwGl6UOagri8vba5XERnPEsi5raPuhMpboDo7WpTMU9YbmCNzmtA9R
CrGi6whTZ6bk1HbbEK5aLbRxnw752TGFcmUmU3cPcirELSpqNh3N8ntyLnmriuveOWJvWj8KKpWP
QrwG+uzfrxuaUe/kUPRni4KlOsTmY5/Zbpwr0RcCddroop9prTTxlxk84GYShokmp/5lLJrpwdfb
J7SV+q/xQE9vnKW87U1fPRVVPm5DXwzeCAr/YuKaXuVmK1PhAh7L675SpdundrEVIsjBcHTGg2bq
18iGtdemQCgrr7V7CNvTN5plx2Aou8W+y1/UrMKXYuAWT519jXvt0roy78IhiV9V2knuoBb2PYy1
chsIK9w1g+m4QE9IR+M2OFT8zrczkppelNjGqz0Hx7JP/K+91nrkazfO2A6PsHrmQxiOyo4+V/Ml
odqZ+qZ2Q7WwcwVSlPtRMSgPT0PwlCS23JVZIbf26ARPGbjBbW8EYrcedQZtD59+IQvADk2wH3y2
GvWZTnpxbqRO7lg3ydH2DRDki5tYhmVt6d8lc4Olp11dpFnvXDdjhtKAajr7dIzsy1BFjF9Sy34I
zW5vxPxpONjKtorn/sH2a0JkgBaOJq/ooAVvlAoqt6ZXfi5U5PDCJGw9LRula3OzLUV9C7l8yFZp
SoGFZsNIU187UC2mpILi4i5e9g9hP2/baFK36wjEEZxDTbgOMjjD1jWbblGxHG8N9MuucsDaP3bx
Wyb7QNBxJyp2mzEvn0Wpo7JiFwrS72xOE/EQpst8qoVJMPTps6FSRy6S5taYu+SR5Mg1k+HVrOz5
alg8XBocQyIy65t1awyGYKOFaXAAY+6N02g/MANFeLlNxFNRIp4zwBt2bRgP0zh05xole0OolMzM
9K5QtfQW+uU+HxpYgSZFOBGn2ZWkd3qlJL1X6B2c+kAzgQuNenThaw9S04dTEdnWrrB8474EXelO
qV99hA7Jd9xf9uhLbEyldLw5TXIUf5v6ht9PcYO+D/fW5OcH4RRPlNca/PtU9LpYLjeZH5U7qyyj
Q2nqNwEK0N9sW72xU6G8A+ZUF6BrMD0rMjdOHehSIK5sboo+lJu6q7Rj3UgKXlxVgCmSZ+k4zoU1
wzmZssz+MkAI8QSXl4sZlb61oLR96bYs+fUXgfTBRRpVlaeW7fde4X7STPWmHLL+Cel9ZSciNTvW
CGbsHAcJAhkodIhVFMfwKC48v7Wsjd1XEvnbBpiU4BamK4agmJPlG0Ak/sGUYflkFfwoGc2ZizHK
r/2idG6GuaNQEFjBiY8cP2I6WdL7RuGfouVOlUF0n4miQ9M5c6Ml7K0GyVztm+UBkff0UovbS3pA
/Vki789tHnfPtaHs4qjITyYWMY9jg0SNtHI461VERlFXyTbCc3K3Hs0Rf0kUIoIM6k0gOhSTkXk5
G2Z3qwZzd/G5b9nM+7jY4lX95Jdzi6kRD+uzATdFUnFUa9vFwn4ETHqxPksWrgqNXXWThdjl6QGr
75gzPYm6MYHyRpAtNQ0DmSTD79XJqnOqDgcrab6rQqh7p+9KL11YY3g2swya6Qkr92Cn2lmKxKeU
XD/2AZAG7pxhqiNn+YL88HBMIjRTUtEdsyLaTUrMwj4YRDm15V+WeCepeRtfa6cyqc/gxbJbhVnW
7YIEfKX5gTNM6dJKQwtWzJObaA2djQSolhmJ+8GPYk+NffUw67B+LLt2dkVSopFXvQROtleDXtuO
GIocjKH+yiQ8u1OlODcBynfUH7rnCmHhq16ObzTyPdmha2oZrA9dYloexdyoT+ud1gMF0FskR5N6
dC0p25NuvaMU+zDHFTNq4g0KOKGmHm9VA1EFILff/Uj1uq4GqWaK1m1a9ay0fgGGq/+mj9MxrUeE
Nyw12iFZVIGJRdzcxp/XM2TzZXYyV8SdwUIKhdQywfEMUUmlHCAePaD3oElSl7v1iS4dVFB96xh6
7k5BtnUi50mvtHc1U65aS1wr6KVRSHixS4D1qn3bFVXqxunwYS282qqCTBNF5mPQNU+JZUAZ9c19
BXmCr/6RlI25yPd6XTs+G3753hdm70EUuSDUsPRhkRzCnWyEixyGt8FcQMLZiUH0W7/3XwtHQVv0
W4dkEO6cnefUZbMPOr/3RK3uEdjdTcMUwpE1Gq+PgnctqWNYo8Zt6ZC+pe9RXH+ZpbFBXHqfT4je
DFF26SPEC7Qlc2dDfS5ace9bCXrljrPLTO4n8X0wycinJ3/S8cdINmVgHHxNOQV9e+PPyqmerA1X
03Ym/pv7M1Ynnl1nExerctfrylsyNLciEMcmgTOnLApBxSFhJgZVOT7YGiWdQikbFyGQ3A27htbc
7OEG5CZ9epdbw4MWzdlmttVwo8cVRvbQOx3bfDcXvJ2tcUvW8bHSDFqA2NTgPMCdrZuXVaJvAlk9
FiSjrcNar5+isrqpAtlTp24uiZ+SPbMadvCTO6rjtZbjJZDKodnUPdaihuZCtKv2oWPdNE5Jf5ES
q5WjMl3xbAm7I8EEkwVfDHS2AbH1L1ZWXYDsec9bUe4bZXoQ3I/0eqnXSEs/YDV+OZS4mmIctLy5
6pGIWV7uTGcVVXI+foLRte0P0BX7fR1291OSXWRILbiADSDU6yUGPrUKNx2lFXCeKJwE4kkU+nUi
rNwdHT3aVkb8Mle6RQ+G793Ygefg1zE72kgg1z81mf6CfkmOEoPxEtTptd75A/7n9Nqm8KOS3CO6
Ur33JWW6psOSznykFfhq2erX2P7GCnD265qPWkYLssrNG/u7nU1fpaldai0QIZHDBwij7pzAZGOd
pN+lTG+9bj9NqvzozeFjAvsmy4+mkcLLiuxS5uHRgM/BRRu+h0Z026KDAMOofFML3L+tcGL5ws9N
sBb1UflqxlzLrAP7pYeBCe0VAfMXdeifg86A5m1ew82+TfFOKQo9cylkvwgaJkXVACpSaHLN2sJN
/4aee7VegJmcfDcFgtx3dFcAPN3UiXnRzdMWr24UmbaBhbyv3Zz9POGmrEFiUpfuaNKzpQxnRY3P
cSlfDRGdA9ZfUwERhbwUQgFNh9WePFS9Hm4bBIREvInr7Nz3oKQ77GtmiDIuyh7gqzumLHQOa1zk
KZkEmwqkaWm/SsTM3WqePzp7WFC9Fex0xJPwTIt9+O5gTF34mslBH/B1TrV2b6r92Z6g36f1q+90
xwLE90720NXSBpT1GF11VT9u21ZV92aEQpSk5zxVxrZRircCvaujtEAo5kIxcLd3djIoa+KNQiNa
Ij9Wbc6Bg6TzlaTvODlNeLZq/4Ge5nfcmdEd7hfSerrzpbTfUcC7tzv93nTy6AGmxbPvs7Rj0AND
zx9OvdFkaOvozdFwuKRypxsPs5bfyKp9VkOZXg6L+KkfTVAY4WbWG6TQsEFFLbPBj+pOSR8iDFXR
sikxDNRD+GT9DZmf3AQTs0nQj9OmcqKTnEJnp5rIA1T94iU32ksR2HwCh4stkJ3fWHg07Xqna8C0
WBcJv9qFwjdt2vA4oVmzLUV6oyiDtqkM+2YY7OYQiGxnxk5M0FLjei/aeWMz9Xu6Mr6atdUdyROP
Rhj629m2s0NtJC9RXGinOiOLR5Lhm9qCRS5TjNYGB6piqUtkcbNpB4q2+tJkwI5qezuR+N8nWYQx
uW++0axBkAAOtPtqIHzt2aGcD9iGa0x2AyQDXcxuEVm34eTvSGttD8bcnQk7zoVS9CQ0lOaaOtVc
9GnR4UUCwQAP4zPBW6m4ajql34Jmti8c5WJgebUzpz3ZtSRBLyflsfHxp+mdaFM7Ec2JFA9qY7ga
cvGdNnPKUhblhzLJAoiKksQ6cHZNJ8tTbfblCWhdmjKX/HN73ak75nOizdZ23T9keXkym+nP49bD
UHtOZGPVfn1pnXJ1RxQj/vCW60HhExHKUVyub7nuGqoegWZrdmeIzp6vB/mFsBAXjjNQHXLYN6gZ
DgDg44lCUj58hBnBbDuJLxQ8rqIjektoCgG3BwB5I9v6aFP2QeIexl9nfgFY/jUp5w8rnj4qvQbT
PfmbxtGP+jB8zInPTFCEDyxiF1noVQ70mzYjVjA0KdxZah/T5JFThpu6VK8Qpyu8/hty/dYuTVkF
epTWK1zkZJTnXtHpiKq3Tug1dqkyc7btKVkeAMj//mxOIfb3Q2V5Wmd1h24Qm/Xg+hC2bbabB+Ox
SkZl22vRG8qq5km06QEGT0W6arnpiHzwqLU4YEGHdoUMxEbNs+ZUaR3u1WjjNad1uyTHP5XdAavD
28JQxb6Js4qCFRZI6G4xL4ThKTHTfKsbRGezlj2ncg53s6Xnp2pWKRmH8etsh63bUxeGmqWDiVke
tH89M6n/EUoF3MRjllzYdPKOE7yVXIvv0wxln0a/VizjGxRyQxfgFIOndAgumiTbtJF65Rj1e9j4
j1Y0HkLkR7QRB+7NgJsEyqVbTclPUu32PRruujosIgxYHyvVVhr4UnQCkEa/j8aKfGaThiQ9XBsk
KZ7Dh/WLPPCaUgOVR6pvRbf0mOm5dtvWtLatg12SSkt9sPLraHS+lRN2jyC5lhDBWHgmtb+xwKp0
qnFh5Yuux+0YdCgNVujWBTsHaJ8qFNwThw21P0L8aksH1q268FWdxZVetdxLc9BTo/OppkB0jaU4
27lTbWiM4Et80Lvh2hk1apr0rud0Nzfyot9hEBm6iVJeShHvs7GGH12prPvaDd6HN0mAc88YdzjJ
5sO+J6FevNz4mhZXcF6lD0VH4bJITwZZlJ0+TJMkMdT8Z1XpET2NyS/Gk6PdSKsedphafPURMHfr
2Dc2UZniNXvUBdaRUi+/J+XkOalysifcCbS2OxkmFQE7J/kZneIa85HURVjGM+ziqOXj5KaQNo+N
kW1Hu9wqbXdZZf5jUSKIL2RyE1dW4RXlzQQec1/Ll8n37xE5zT2WplMRnzsjpHHRwB8LjdAgblRP
c9fus3wmvmwWccDs2e/s7aiiZ5dGyG3VYfRQyn2XgczuK7IAAg4u/aZzy/p+JtyHsYUURm3SwGvk
9BgaTN6yr4MN8MuQsgNAS3TPasTJmneJQhEqAtUWpYX3uMjsDYVbKpPTsNGGK5mkr6Pf1Se94eIE
ibGVQwlXLgw96O2+W/jht2nSu+tIEj3qIBsSlrHUdp7BwNYuNPSHBYlhmd1MjWj4gg2FF7fpx2A2
z6qc9nEyv+MYilAbhKedQdeHfv9wzOZ7lIC0jSM6xZPj5BlCeYRdDsUE68Rw6jS37owLEe3TNLrL
LHETKKOb0+WADq8cVYgssjko7TPc9JMeltuhq44CpHmcI2IrLBUYXhfBCsUIBl3s77WiXymqvy2q
+KaoJpcI/SpFXtaFY6xTQ7mmOfhRzdFLEJ91tXqGP1Bu8hJlOJGb+m4wmdEAZ+76AbNBevAvsBbe
VXMRNVIuR9nd+MGTzY2o90Qhtl55JYKPqoNjCfIMO1Nt7qtGPEsjBhCR3wOc3jTpwBqdXMwVvoa1
dZ/F9RH1/bekmhJXRL7qFjriEW3SvYQwMfflLL/6sZkhZDDNXmYUD2GY3Gdz+T1kotBgwZRK5Qm/
vU0Fcw6E/LHxLUqYX+do/OozKahq9h0MEXIJdAIt63WKy9cOjxHmqU0j88IrC2r/vVpkO/BlnpXM
iQvMTXup5RgfYNA/wG2HhOlJHx0sW3ksxHCb2vZr6SeR10RwHofOgSVI1cwex4MzPXZZa++CCUrr
Eqr6Zf69Vdq9ANTp6r7+WLMEdIF6I525cEVXuCo4/WK2dlNEKhjPwRVL345q222qjq5ivGssYaXf
eVzByMhdd0Rv5pRfFyg0tCgNxP18Z0qCsplKcUfZw0ALd0jOmCsMfBXlZmyzE7gWNMvlVaQKBNl0
676KcVitp6OhA47KMRoEXvcyCAcsVekGdqRtLWJDESDONFRa7VopX7dIAeqLJKYeMhFBp1szIOCZ
i/F2OcXwjh4cRE89kxkBTMJOa0N4PjDtprIgzOErhC/xjJOt0+TALNTJbWLnURtVOP1s5CCua4TH
XBOG9tFIs7MdvfdIP1/JKHRcw1C+pFH6okf2klo5G3tOnuoAjvnwOOQF+IssullvpDbl0i+/E3w8
ZpFVbIMx3cStIEezz5WJ7NswOVTbFU3zLKGSf9SKO4nxGRpmSheLmF2ZSRZN2E59Ml9pKnmRmVzS
HuO9ejfVuWJY0StPo9u1DzvxFUjTBgfsM7yvr6llM8k71ZlmPPd9M2yxHeKu1DiBdUwFe0m3iwkT
lCJQL81SUBDEM4pfHyZ8Hnl2QDlEGUWI6SVlo4QvGNjGYWLt8EzLrDe+8WhU5utogEW01Ec/pMDR
D9+JcZ+69N7o+mIXTfbGH0w4Rsvv5OvD5NJ2Yl1BtGDTjWFAHDmd/FoyKSTJd2MwBe7R9i4Zp7sA
HVo37fpuV3aSBVXTvmY2JurNcIonw78yuu5xSIEpNeirzJWTHtomStxGXGjpjPWHSaLt0J5HhcGg
5Epc2lB8EraLwx5Nt9mbo6qAVaPROsyDmAqd+jKrb9kQP2FPiLha4lNnWGbIqnlRxv7N1O3EtVH2
NLMehmpKHJrameZyqaBeVhhgpUS7GX3W1n7MqbtraIzPszGx/lheZakeba+d2YERBHCd0xDp1C0F
7oBKGyjIskUXPgqDs6WshE107mWQ2Kc2tHdDaqlYGoaPdYe3Q1PXu7p1nmcx7fWhfe8gA7ijnCfu
ueDGSp3bRqNK2ur3bTU+l7pz3Qf0MtJK+ULF1hB5h9hakSMxRokSSQ3WWRa0KJq+RuF0iOYq8Ujz
vs/mnLt1T85Knw81Pw1so8VCMDjx9v8Sdl67jQPbmn4iAsxF3jIp2XKON4TddjNnshie/nxyz5ze
aOzB3BiWLFHBZNVa60/M1+FSZp+M7QWX0MYwfURQoL8Nl2kK28bX4qihWQn+cWlRhIheCKUT92jd
RxmlevOcEr7SQGq82I0QFdgzVd5cYtgraBGK5QSTyylOFCK4oEy6oKuMXWdKKxo19xflzVOy0eUO
m4KuBi6fU66/4cr/qnozwsKf2tXNkKtq0NnjOFJrozlr4/Sswb7zUAstVci/9yQS5klrM98oDd47
E+Z69CmuV/bFk8Co1EsDiiWiIYXdLQQj6Uxpk0a7SjEpItw9Tp/VFif3bk7cEIStYkD+YW52Bytt
OiKiIh7IhC/sbHxx6cJ4bYhYntfAmunTwaCOzuB6mbI8qgVBXwlrntvQoBUpEiy3/SCjc6elyWGs
FoZY8ttp1R24ykuh5bo3a9XTMhdrlOE0jeYwjyy7PdSFCglbW89rM3zXSmdFymBEJnN+rX3WRnBp
OxMM87LskwiWoZJHR6o7pd2lVn5jV4VOZeJ8TyST9xJcr2ZcrSiXFaAygaDnkLdWRVi79p6UZDEW
tUoISkKwru6+2AvfeJ/Ij3pa4WePoYum1h8NxNgg9uEwiDsa2sc0nj/0whHeOjqhUTvjblSNt74S
6y4ep8SXS/8+lMy3tGzKg3Qxi1CbBjYn7ca6JOrEauunDiufoRTXSptFcklNhuo5oS5tG8KoxJSH
oJj9IFxAnB5DuKx09u02UKNbS1BJZYhs+2s2VToYoXraZAwBtGA7yGG1BXLIvzogM3+u80dR0jbr
TAL8/mLWZTME5JV1EAF8FVRYucrwjv9i5i0GhbEa6yGW5BnxittzomDyUk266s+ERPp27azBpC6/
Lg4rvlXptw56Gd9ZjgnIS8BgjHuX+9GatlCk0AzS5iTdYd/27ubFtjP6mtYHa2UQ/6Ur0mfkfr8O
bhys2pbgzV2Poe7YBJhm6oVUQDFpvcTCuDMXopvjjCkhBLDAFTD4k4x0mOcpn+ogRcSxL2WsnYx+
p9Uk95r6RG37KFpdBJIF5lht5ZnlAWrxdWWfSUVFvgaYuc+FYiFpN1XcbaQRTQubTGv3K/uP9o21
BQ4kyItwjCejqWHJhg5YlYdiXa/SGel4BfcyxCTsMLtscXndH6il71Aetft8Tq8VA7QhK5dDRl55
iHUOvEht228OZYiNJaiADLy4Q0wkWBFYuZEh96FEMPslcuREGFw29n6ODwoXnfLa9OKIDreI2jbA
FPakJu2COJGBitHj/mKuuX6Ul3jnuCCWQzYuacTj+qlDnrguVRmAniElq+6zZNn8ThHX8VQsgLRc
GIkaNk1OSnmcPcTTTOHh8M5WDM87mOIeUO0+S4soB530xn66p4+NJlV1Qy0HqZW1KI+ybnb4hAx6
fWvVAAstfbZHbOr9LBP3JR6PzHDIvlW+mM5hKWLvyOMg845txnQxS9MdiRWPJLLHcj5S2bJqyovN
M07HCImbCK7qp4oZdjPkSbClgjVWMcZwZSJiJvnZqvUjW+h9K+yDFEhYIS1jnm42jZfb1JsxgjWf
ZzFsE7/g/9R7a6oKVvXcCTX2KJvwy7DBbAyMpT3O4JGJ0D7JWx1OU6vc4F95SoV4clYymuK4LG6U
3Lf6Mmr5SPukSVJSlcRJMUsT/IBxCNSIQ9HpPpSjzc/V6nadNgxssVcF3PHUcbiFpwvUQTybhsUN
u0OX+UKOCeASHVMvtnAr0gfDqQ2/S+ppV2YtObExBgyWYjx1bnMv03Gi7UCJLqXxlMVdtJnb4JmA
jthLto3f4wW3MfOP1KGCpVxvt6VyNpURr2SdgUGhnCEVwPxY+rO+SeYS9HCQd7LuaG3KR5fmT84r
A/1TqTzP5nowGto9zNcxuHDZetRvY5a4AJPxUhD0eZkFgThMHyrNF5pqWCFzcSclKX4uKaw0SSSM
rU5lh6atAA8a84tErRIutRGtW9tBbtn2+dreYdinkwrnEleACZJnNLbDHMk5p64po0Gl2tPx+636
UpyVQpyS3IIEZRSM1qa3DPYQIQHOwmkeM6i4VpX0jekgnQh2az5RK4U+OR4dRe2bfRqCfEBNx2kB
0TjbBbTyqtL9CnBZ8TtbDsGoM8lmuz1JQDofw5VPuyHz0zK7OjDkK2t7Cz6pfWmD08FOzzOvMlQS
39zpGmVoLIO5T/cx/rX0vNS/xSR3btl0VIfhOmW0VAzlO6PWAzDLOqCnI4WyMONQK1ixrYmxumTw
bdku+3OMIN/AYIQ9uzrBzSWKZSKhEKrJ3hTD70TLGXMVvzHEdwKsb3GZs43Q7rLjBCWGfSASqfm5
ZvONSya9ruVhjEIcQap8Qhj2kJuMLdM5P8bb/LTyaXQ5vq/Zx2iNbYj6dwxTrOVTW9SRWddl2Kwq
p7qcL/+m/H40KntXwf/RtOk2dt2g5r9Gu189FOYyeu2WljvZiATz6eJLT0F5VLt5jONlD23ibQJ+
9wZ4smDCw8eWp3sqabx7xL5MJHh30/wGqHreZMRSzusztfXiZHrGsfB6WB2cyVbGdbOsVL9uKrKb
yw97NXRWTv3k6upXbNdUtNT+1LfOo7R3qTTsqMnn23Xtzq472h4MpD3EmimMGeISkaAPO6cYvgpt
JhxupQIuVdGRqWieMoGtc0VmXCeU+Fhq+sM4YmhTFwCFas6mHb8ATPURwwr+N2PKwEnPg2Joe79i
8zSZaPjZUr3bjhjD5rItOenCuu8eMQXCbKjMd6SUkdXNjmkt9JPI73OvqYZvoDisYg2IV0kNiMSc
rl7d8phoxtFeQLbJeoV7CyPElpxwHJqVIR/MXX+yRcekw3QflLTEWVYOX1C7aKLKkTLAXscdwnss
iQcMGCxd2TWkrajaRTOrfPXJYh6Htjn0KATvnSvnUVvS+jQkCJouwd+qTB5s49su8+G2ybe7ZEJP
32QB5qHLedk8LhE6rgFtgwHp11uh1/pqh2lThbX5OJCLY7SqnzmJ6nX2WPvdgFiVdKpXe7Due8P6
bKziNakQxpj5qkasalLcWwxYd4Zb5CeoUfi7bxScTT1a1zZaAY/kU58xUx+oQjZEFDuHpX0phm05
xCRcHFULl+lBdseqNfwpnm7H1iB4T6fEbCYGPi3hd2E/Yp+VWDt05I2/Dm0Sdp3pXUKE41UpDppc
1xtN5FdlMvb4Effqwd7UGwYHTLPxJuqbIO9YjNV06vajqQ30JbMajkzo/YEYFj+ZBwrsebhqsjz+
SisgtqXDy812d4odl7sYfClQdSWcOmJVGI7sFis+K+R/e7PBaeDInBBj+0FrYuPeLBucGnoT7ZD2
kIFF7ReV/DRUpccGjcMOT42jBNg/ao57rQg9DrDveNKYEFqm3KIiVhW/qGftqBvOR94ydlx7s4zW
ygI8LGyv0SRdy7iFmjmNXO9t7cPvKk6umj1r25AGsTN+EL3q7lJWmtpWqmDF7AFp0rgrjIUQldKE
s4aox7NqdyDDwFFZSt5LKBV+hQ1ABPaO5WAGDMRvBMdl6u3QVQVdt+ZvU/khrU670SYZztVnrFrF
cxmXd1lpfFqlHaKhVxjGyoapdFh0bjSl833JqQCjduyJa7l0vwouRfbX2I8vSje5YWbXUUz+I5Ap
7sMd+7La9l92UlGYuuJihdPezKPOTimPc4MmVHbJgXWKbqpOX+ZcYfU1oPZVLoqtS8f5lTljfTaz
7K1t2JcrxtWZUtdeORTHipN6bzjmUYWZdDA6auu5WaagD4VB+bQm27tBM7wIYNc2L0K1AcXIxtdY
77PQLcj/0/vYjxnh+VTI33PflrtiqFPfHcchcPEX5n4K5Am7m1CIqFI4X7cZa2QLIgmyPd6sjtcc
itOe958DQ4hTy2IjGty4Zae+qFT3gcCIT00wAusuY2KzwUFuakbU1O4YjYNN1k6McZiVTqsnWJwu
QvHjatVqkA/pU61buAA1JtxZ3SB/alMIKE5Z+eCSdGFirB/9WP0ei6WFKCVum141d9inWVEJ7uBD
XHkuMkrAeaufp5nvzTSmLShFc5Zqx4xX37B8a+dHVcpt3wWVFqylwT1dPFiFD0R1SN1k4YOa6cmt
loqr3KqOP78xT4Gs+f+/T6d7L7y/D1wvR/h7mJZSCPlKOtYnLa87/+eBP49pOxui3c9t5vjO6v99
xbho+dPPbQTu/OnnCf/x69/j//mLxWKjO4f/57v48yb/vCL73bCF/3lPYuIfIQhIL092b3B+XD71
z6v/eSM/r6andlPt/75wqxSUED8P7VA/9H++vz8H/7n371F+flPF0nM9cJIeXPme2OZ0dKqhOaCT
1g8joe0sM1l7/Pkthvvw57e/9znbhmvU39s5JCumav/7yJ/fyBRrjn/vG+KSQKXc3P/c/+cIP3/9
8+S/r/X3ef8cxlIutB4t0dAjMkcPs0nDAXdNbv6+kU5XQCB+jvUfvyKr6NXw79Hqvk4ifbGeimqm
NZeFukbOpN5wFdbHnx/5utXgD/z4576/N39+q0dxJYrajf65/+f5P/f9HOTvzY0qlN6nRoBzebG/
f/j7Yn/v+3lIySCLCfzl0f8c6+e+fw7zcxMr787TBivFRgns5X8/xp+P+3P751D11Oab/89h/jzo
vx325znF5h7dYcK8tLHH41BTlmmYGtB9cRNHaGC0y49/bqrLaJTeP3+ekWduTpS7l4mL2v+fJ/08
8+fHP/epjcSQYjEt/+8r/PMyf5/7z0v9t8dpLja3sDr/77uFX9gdezKHLnf/PMFsZzDAfw76H3//
50V+bv77ZwXjxv2aY5b+376C//a+/uthfh74973+PObnvhQGWTgL43vKJtOH53sx9AVC8+oZib+j
VUY/3iLiyqI/y8VsPCvWUMbbdaq3uE2yujSM8I5pTpyeaRQiZQdn+lCFelEojBRp2WwDw1KX4SkX
3MeI6mAH+tufVmhIJ+vyG9O63qTFtokN1Qprx2c+65gRexhLP6po1vZ4DOJYLh9JZmPkqDDSFDWe
ycsA+2+yk6iN5c2gNdfWxsYRT9TMQ7Xerq38MuP4khLtQEoj06QBh2UG2F3oumugOkR117oa7ypN
/XLL5VFr3SJC/Cm9amkgFxHztmpxFuoVVVJSXFdNl2J7qDaoZ9r0yoYFdZ1ccJjGwMx2rc6VBhcA
ENsKXLuGEEApDIrehmYxxndtNx0WdRUe5hfqnenY+n6beWc27eoiXihNaG3GQoPCTqGjO0MSZeOl
EgMDlxWtPt9p0NCr0OndmLpm+2A+ShgrI1gu8xhELRD9tyfDJLCoba9h6bZ+Nphv3dwdm2YtIwqo
LLTY26lQrtIERCpPGbvRsTfBUB/WdLpiKkGPkTMGVNRmCJJcIxQMFCAezSyaO747azT2sZMiKwdD
3Fp9JinWGYKWxnxwVqTuy+9B8MU40n0DUwcelS52epjwZyXHwY3mqLVkIICdXekSO5XSwJly7dOX
Tv7OYwpIVaUiWDbL2cWbJ5R23I868DfZbrvMxBVyxnHfa4fZDKmNn6kll2joVLKWxuFLZLdVAmgP
L5Dn2oySd4ayrve6goHWNCtU5uXmi7h4H6SbhsD31b5VGBC0U9pHzqbNO3MsIweORoh724jJMLPF
wsGL3+33Drrlq2WD85kgBTiqNf/oNjJS4eICrqGETRwV2IBradTp7FPl9xhXW4CFxuUM0nN7vC7T
7RsImzJ5AB7ozPdREfG50adfXaUjpefy86EBYhewQpVLU9H6ppqb9FPiCphiJhXG9XCpWMitriLD
LJTdVmAlYWMPfxnIguHo40ucFZD57dKDsyZhD6LPdngtGyZZUI+b9KcFhWM/WfDolKi6GJyt2uht
nfPZlrWJmjv5QPUYjY6i4FJBXaYZ18wT0lNaI+Vy0y/8VEv4gSlz7WV7dbtVhX2y15RvQUShp2dG
djA0AuzdXL3D18LxjbUM4lQ+rpqDPs29mhyq70Zh8lrI3uuU4lfRaVO0dRTGDB7bSHGe00sFbeVV
jEqqngJT1sxClOZq45L253FmKK5pNwkuWGEF+jqpH1aHOBqPPRlO/cNQdE+Q6UvfZVJpu+2bNsoz
GFrlO8YYlaN8blTibcwhZzIeqxVDGkm/oS2q5yaEH48rcEcu0r1lKip1MlGzuYk5OENRZGslqRHR
UHVqUOft0XC0JFS1aa8ZEC7Lcn1JXPkRJx1WwFnzlW+vm44jsoAdqmYp2L3+5HTpk0R9gMCegM35
RMinakv3AysqJ2BctayQ8XLki54d67/rEj61ar/ls3WGl/mCj82VqfOwSpuvDRX+3biZeSihtIzt
cBXDD2E0te4I6LS9bKvT/fppy52My8eint61qQYXGtdbM1fQI6MZtJkkIpJg7TYBwjpZQ5KaGLD2
c5BwTvh9M8GOyz8kX5LXtxBhkFkc2gUJFjKtzh/pETFfLYVA7zM0J6ON+sqK72CjjCFOLbl/gZBJ
Kw6MemIhUC4hSOXrnEwlCZ/EQg094whk7i+tha+XhUdzuRRZgKX0Ftg9xpjFAiIGyz4cFLxVc/1O
Lpfh9Iu0QX0JLkZKCSEi078apUB9qv8aOoMpRw/LXbUSbxIVipmJcg3nXj/TINI4JahWuiavGiyF
pYLXOa/Ng5p3525Y/aper9qJQSdWiJ4+84ZTPXIHpHfqqPfhohAtsantDbiVlzU2VlgioW9NlkOD
YSn/kbqw2wi+COPR0SZWQzsQHXAjBoF4qMTPsmCwZYhD19kfA/6AzWLepk5ZBaZa7lNNkOEQj2NA
ZAT8D2c+jiDriV1jfMKuG05GDq99JtDeVsBuIPet8BvqJYgN5ZfTAfDFkkTCjFy0dYajJOwdqPej
qW07MVbmjpyUnbWRPpLWT/WiRqZGRLmTQg9Zu/ItszjNFDIx1SY/SixqHc9qu3s4wI+VVT6v21gG
Zj88pv32CzucF72BV8NouMIGwU5wj3YCUTBwxVPaDPDnu25aaDTNAJLaAMrY5nAoYhgqmb2bMwV1
CUy1N1D7dzcpH+12ulpsy8vVGYJruR/M8q1YOCcwso/0idrAkFekqZBbgc5N7RlqYfV3myl9YPRc
nwV02nJP1w37kBCzKJttKPbN6nNtvq/j8p4MYIKihBLqNIwJMhDfqvg1i+zJ6JY32W3fOSCtTIzd
JrPDZJLO2rCOlGpz36IqnTIFdBznR4/v48Ek03mH27AMC82YggrBq+kmH4MzHHAUvNOYboa1U0H9
GMX3YA5bgN1XTSYCFIbaBH5SoVso5sXDT62JcEEjNNZ3RaLSJUGMCBFF7RbbPbxVQ34ZkDmHZgGm
R6SW+MpK9hKprhHS1RM2JvTLMYR2U+j7C4+6a2N85kVxGq1faoXwSJ2xeZ6mg9q+ZC1G7OpaPru9
cmLle8j6uPWwQOSrT85aS5lg6bsxn/dLE0cDXlgYYPK1sEhAlciQXHkzMOF7ugIMTqI9E6AJe2Ec
QnVY7WBxrzCYeSgnAzYDBkHIcmdvduLvEkOQppgtv176F1ghV7o73k5O6YtpvmvH5B1DO2AQlzFU
PpdvwnXhHyD29IeNoZZhMhveODcKTMA8FrGXrtdmKpoFsx/1iktyZ07rdnBRJjfVGW0AbBvEQGhm
uFymF3tkLLeVzuINSXNT5gxIUPnwbZrwOY0qeWzs8ru9CFeqsZyhXk9PGYP4fZ+CqkDoEagW0BjA
Oydu8QR1K/XgML4jgwlYcvXIrrpIDPLa6F3yE9si6GK49GWG5gto3VDgFSChrgrYqU4iFM/YLIb8
Bl+y4GsUAgVBBcsqmHThegMaduYsIKvVA3zqlnMOMhMcas/Cmul+lOEY2+MjGxyV5J37pS7TdKWt
oz+MjbUnyuVRMVe6OXd6h/PrratC6M48vfeDG+H1D6qRrfwVylzJkKYHFSkbsr+hzXPxUIR1cAK7
BPgMrA9CalXsq006B2crXwRFfcsOPskWHji18TpzeTaSzTC7MtFjyWS+Wdyc06XL7jWWn4D0Evin
cQFM2F1hSvRbDBnjcQ24vDCe4sE5Qzj51BZYKVs/UHojEoozJwLuvZ6S7mRTLCYM2aSbnClBvLy3
rvWseKbWfnZsjB6sRIMfrS+/mEoBtjhyOTsuW429BgWB2Aku9rmw74hIYTxud1C3se9oZ9/umd1a
sgJtssvCM7Fz9+3SjPIk+y2JQMWCqNF6D9xd8bRlfsL9PdR0ojLXSmFvxYzet6dbZKiAvUpxazAb
B3P9ZCRW74DZbrpuA8XcUrmDl2sM4NuaUz/BIPqkU+58q+igvWog/oKTRvmtx/pHhjdHbIMOYmN1
wlOpalWToGLIxGVFIbpZCYS7wvFdRDn5Zl33k/tYKdM30I7hmlfZEodQ3oMVpbSH1CgcZXKbS9OE
RNK9LX1+nOrtfjMYzsj2vTMV2KoupDG1SZ9aE8ro0sZPDvY12P4n1J2I8uHKIgB34HKoWAhATgFe
2fbSXi8JjB/5VGEdOa++mdh6ZBrro64iXsq5AlO+4cLMLjkOyrcFoQTXU+HRI6aaDRNked+WI7jP
Uym4Sqtq7sJK43syZ/OcLNX1ipT50iTplGMkJRbWC4488AclP6R81YeTokW2ugADWMqD2ZiRNGnH
WKQahIEOOtD12blod+c4bIuChU0xTkY6vMnU+NRtZY3IHHhQ1zhcRw2DxKQs/aynIsQgNkfStboh
hUnCFVJQUBlsFlD6msL4bQBXePYyfQNq/6ybXtZZOoF16l0Gu95LOxEULti94nKW4C72gcX4dwa+
hFSwOZCesZerjgWwrt13FmnureZCKjaQzhWNdXlCmGXWGEDA2i9OATCuk5MJKVJo0qEOyFtfc6Hw
QO54zbXu0MfjiSjOm66B9DeU7VNe1tepah9l3wUbea7BPLpg8BoejXZ5kfzlgdcM25lRwGtrfq1Q
ktpqywMAK3Riw3Qn6vlNDPOvDOu1DVDb1rV3+J1W0OLs6ddbhy9cj6xvmwEEOHla80EW4m4CDPXW
vLqWKJYUMEqvyTHwsuCfwH96jPG2M1WAUFp3/NUcwtVEHAAqXZeWeYWrD5duMoY2tjVBr4qblq5D
YiwRpKACrjk/6VJ5Ut2pjvDNv0fhJgOsDe6q2AUIz+MDrRZxkvcOs3ZIJpXwanBkfxxzCmwKTFug
S8r1Jlhn6whtzJP9tBvJFlJaVM/lU4cC9Kjm8Z5z0u/b1AiXnBx06HY8VM/qUNFtJs/HIUF0qQ3o
/BIM7NwJ7WktwrlTX5WyPDr9pO/iZd01Sxw1skT00okJStX4K+2GYLWMA/UFmnAKjFl4FlUl3dd8
oxYHKmnroFyYJ6Qww5CRNi9jX3wrFXQf7mvdGXDwnPxrFelrOqbhuiJIVuRk+KQjQbpaXxozK8NY
x7VKd7xa1pU3oGqxc6A9c3otahD2GLQziPEHVgm9hwvj4uvYa0g4xZ6H5RfylV08LQu7t9VAaG1n
Sg5pE6TlDC05qFMNScg9ms1Xe8ltKdL2PCZpZJBYg+h1ObWF/okRxD5Oc6yeGYIzDPmVzetTAYst
UhrX9Tqu+NBVBL2hy6U0z8O5XiO3RK26Zglcz7ED+UqAQrF887s4NLHk9HJEdkEZMwvJMhz8yytV
wGmiBbNo663W27Jhny4NacbU2V7f6F+zgaijfNLArncQ394FbBaxYeG4utWhMNqvBgwoEk35lZdI
fXEpizo9PW8JRNWOH/5wwe/V7YZk3L24XdhNuRTPKJU/Mj2OdEv+xpLlHLvovDLWKE30YSXFs6st
p7VXYHJ0dPFE9t3I3oRXBvonQK8KV99hCw7q3q5XpaWOYZnVU5RBYLQBm722nZ+5RmGD4El6WQ7t
sE/WHc/Dr29KgiJPD1qpPqFBxaoa9O/Z1OGOzF18N6Zf7vLSOcYL/JlHEryoNnFdseBZ4MdL8h6k
DhhJcCkF3QIFL9cmnN2m23W9HRlvqq2j/zCel2pS+EL7+4Yvj6Ggcafg6xaMpvEq8f3QklkGG1wt
/jMuJk+W+Zhs9l678N5wZxsohT0qAJszi3+HDuesm/AKHhtUj/JipZbctd8svBj68baNK5LJ70qT
Ts3udXg7cweFQH1N+0H3Vh2ftHJ+XOApRGua3eZCXhkuPDIHTNYEhg1oAq9IWA+W1XjQPqBSfwiU
y4PKiVlYzyK1H3S7DtDnX6futitGJCjlehx6rpYE6bSz7AdDfZ1G6xMry8nncx0QVZHLrjKMydn/
xZYZnqrLQzedi86+HlgAXDOr/H7U3uJL8+ooydWGb1+nNdjZ2RuDu+FX2y0XrsBzOXVwGVLoWjOG
OvgTQhaJOVuoYkhscvebiprKAkFu4vGzNuVdm04b/gAWPc30IErzBMli8AEpLknZje+AWPLGFCUw
q/ybAgBvWxX7LTNvfqVVus+t4tijLSZE6it1euZUfd8GZqkl0ZLt9LU9F3ax+H1XHlq5oCdR27Br
rI9CG469DhLrWlmYF+hv89H4TOP6rs+skLdwmtIbgRvCsM1XtYL7TWFD3ciwv5iN+3hUUGfEv7da
edQvmjUUO49K8S7hOFgb2auJ2lJz6XA7qzYwRu2XmMaD7mYPOOIkh6Yuvsb48mWn5fuqSQLhkarU
BkrjoeEzZ/N5xdy7ybMHJBQflBAf6oXmLBoZWe36PrV4oTukjfhK5RY+4Tamv+kCevP0M6lcdgtL
ZmCsjGbVTD/CWmeakL67SIIumOoVKe0nWND3lTObnlCVty2Zr9TOPaZufa2zhGOKshubBorBrMOq
GcNszl6zsjf9353V/rKM8jNu25gCvrmrlM6DwsbiYqOOiRF/2N1pq+cwRvZqM9ErC609GWX1ABnS
q0nl1WvYL+uMhCnV4pc8hxVrTTi/bLM4ZZtpAFNDpleaZGd39eyr/rgtuSdEVkRbIk5lU3/YZvcO
dfxGVrETEm96zRXygtpBhMoUuHVznU1OstN7UlHnKQnJ1PDxljwrMTnLpdx2nWWE1oTTD1ueElql
7+hcXbAoJY7yMMwvfOrFQWJ3+VCt4d4vguENNk105VR0nMX1tVE+4yATpGVz26fjayrhvl5OwW3t
dGyiHRQZNicKs/wzcr8dE/HXWIxnJrc38RCTfBLrM6uTFlp5eyrN6mFM9bdqsckyGlPK2rndOS62
sebIxlhnD7AX2IcJzg4ZHrd7urGHca1e2zH/Rff7ODvjeBDoQYx6iwMcBF4tokqwrqU8mA5pSokS
M6i/Uhwz7OFR+ZDtC6yY9H2vmIz18pXALL1LrqpVuWpEq5zpNV+WitnuNomob3E6g2kx09NDxEFQ
w2TcLIt93V/XjQJAwAHwsFJ+0fd66yQfzSx29sumnFu6csKVCoaYTnKU2UzTqPSRsQ6K3+aQ7klC
3q1DpR2VEi5zt3UEul6CnUonVXdVrO1WLL0PluJAx19dx0cBVt0r6wCnBmeO3c/NP/fF1T7nugS+
CUSZFXCBW529arRo46tmV6ZOkBCM4ZjZNcDPFJGPtiL2XA+NqAoUB+Kd0B5PQ0DtCWNS9nyeaNMo
VCczZtKnVT6tzfNW9sNOUqH3M3uY7BlAZuNDuzQf04gFVIb3tLcp88HUpLsT8W8hVsxeSqChjrnx
NnQSuiQsApKF3pRpHZEwUdrbs/aNGpiLhgq7iuNPIzexzbEZoeOqZLpI5FMVChaR6WeqzyPKkcvw
XIG06exFLH6lro74xfRyIhqAiOKDsWVXqsnEasRl18VLEyoCGuHr7vJy2QWBMWytgyD6PrvOs2Pi
iOHUexP9jS/X/GpT7fuqvWlzbBhg1jzUCQp3hEyHvjUZaYobNIxeL5yvfrEEmyFOXlZ5l1+gA1ep
GBsu/Yl4phkVhMEV4RIlPanjcZLwHrukW7xmhbIG0Y3L2jjU0vwml47uDf8UeOJdQcKIasek24t2
4MwyhKevCO+wkLrpc/m6VAPl0JIjazSq33O2DddjMe4Sxtu4Z2LcmbhssCsmLKiqQjdVX7NVXLvJ
b1hQ+UntL1oEGs42c2qWx/yhmp9jA1mKdOjR0gR6bIP0m5R4WMINzAw3p3cW0PLwkNnlmaq9FC6r
dTFiUlcwYsENytppGamwTF9saZ7psR9ttXoZKqcMlR6BgdT+h7nzaHKUSbfwX7lx90xA4reSkC/v
e0OU6cJ7l/Dr7wP1zVRPT3+L2d2IDgVSyTWCJPN9z3kOCIpAgRXmiF00S+FiFJn8iAGLdoDyVA4p
UqHTpOyJ8ZfQWsFvLEqlOk6KdSnNJNmhDOJV4qTTC9uqjvU6YUjMBkqVfk9zpQ94VTMz3lrSfAtF
h7CUp846sSzN86f+XksLJqp6hbMY0s9Kp2Bllh9JXF3Xbj7s03F2F6V4RoRxaLO2Q7pDY6qZKD7Z
dvLaUeTjalMomE2pmKVFeAjifp5AixfTwv9KtTLY8ez6Ws3QLA0CedvcevJ/VFRYMC4pzF3bM8YB
TIMYKoMUmh6TkRsfzAuQOYqdnaq4u/6yV2YETdaVMNxNwgpnJqzVD86hq6j4RVNHVDkYtS2k2QQG
B5GtTO9Wsk66myqjCdSYDT/NUJyoy18EJlyFjrqNTJEjD5Q1mUuVh7jHQsNqahdWBtiBLlIvWtru
OEoZxGxh47GJLnJDvQKYru8Mtau2/VgcpirGoJHkXigMkHwBF4cgMJrTQL09cbA0xIl8tHJ8oGr7
QNeM3z+fgM1RkfWjJj6mBWV11q30ltEX1nq/zVXirocqj86tTf+0ggoObEAqp5qjGAYYsMAWuScL
iGfXzb3cnOefRWuepv5gJoykaVQ85takw9stYoawYjwazdwTqlVl1WkZvi07qZnXpuYKJmTvGSGH
hTIY4kS/MWs50VhmWeZjlmIbs7XcXzvGOhdQImDC45vlFG1KZz4lr1LJRyQjp7Ce1ubaMAwdFV11
xl/71FrsW19rLSh7CRoaTvtNRnSuxf+4MvlIwMtUYgKLYY2WjOX0T6ZrakjBs7NDUfIUFDcqJRSO
KBrd/CpemDRQHkEieD6frZXjVq8YQrV5lmXT6/EsByU4cbp7g4X7SlUyxROdke9oFpP7kW9dZJhh
2PN51asKXvw2E77Xx+MTOIZz2ds91IS4QE+JtSIfaRFNAARkNPEk5dPIFPaAGbyVutVtbKc7BvRQ
KRy6wq0BWFA2t8oP0absojG+7menruM7jyRuOnt8Sr0XVCXxFGhQifmq9l1+qnOOZNPHNcWJBJml
vDBG0pgKmYuDLXB2Mq0wOeaMUvsgoulVFZ+9nD66vLpxy9gzzep6aiz12EQYyxv/Fe0erzaEhaH7
3ocsRcgBQ2bKjMdShv5yoMds4Z+Kw95rQuXFrQ0HqUKtrhnvkBQYiu2lk/MeJgY9Hdpea5SxzDUm
5iIjM1bWtTtRMFZmckw2XLYPse6PRwsrzipi6WMQREkSQSG3Sqns0jK6a5VU3dbOtTAUJobq+NhL
AFWNSlVY1g9tT0fEGvDdBXkDBsgFryPTiW8fXIRN+5JatMj0T9FH10RgjCyCuSr2vXwyBMuBDr/a
KnQB1cb7ujDDq6DAlVDotA2YqwwNet6ifwEegabbJ3c+6VdG9zE4FPTLmBJ8Hyj3LUWBQqTuKhA5
ObSx/tATJsVVrs08tCCvCkv3OrRHyGGRccji+EYxSiA0JnQbmyC1VeFSv9Z61nxQ4yj+l/lPVR/e
2l5lxmINe42xZ5fkBazP9A1HOYHoJLHR72VlLOz6lv9RzFGFr6guzXQX6mA8p2qTKPE+U2EL1b5+
XTVufCzQJa/1Cj4SXsCxdE8cR/laq/DahO0wXJZYs4waIYsEnRV2r+NYXHGFjZkF6ytMJRFM1Bwd
SLkd46I54yyj6u/G5bU6lR9xgxakDeM7obr+OqwovYaFCaGvonCCga67yq11lCnv1NoHYrf3dF+R
sSvGZd/QZpuIkLJt+KC2wdKobi6r2ZkTa+q0C6DaXUXzjUn1LVNc+7g8hE/lvTepPJBIx/+2ce4B
F8h9hkB8lSCBoECUbB3FhSxY9+OmrBiH/VK7J0475jhQn5oyHDaaEPY60PeOhWfMmNynIAqBytTU
tIsmG7zaZyGTDRNzoVUti+pQyea+t8tpJzAgeT0wJZkYAb1junOwQKodJw8uYgeLEvB3erV04pjC
McZaqOxZeSWFp9dNd9mXzm2as0PzCb9qScBy67YlMYEgKXk9Anilpb1RDfFV7Y8U+Skz4ih8GzoN
JqlNW55o7kfdqmzUHT/KKvd3ocRgXYAuq+2rjI7YBgs7cmKU836pbHtarFqqNJsCaFmMacu3eqzh
xTGpO7nNMsLtI/8SKNlFYLFWYVmGDraEF6sk1GM09NBuWTLJkT8ZcoGx2c61Rn5s1SWUYSxIHCP9
T4PrUpC2rATwZvr9dezjGo9MnXj6PAu2Sgr+rdKcT9vs8R62j5IYQBxcTDfsEYVtMzI+69OHIZ19
rUNnjT9tiwN0ytL3SkLSUG2CEjoF1X8+BgQvlQ91gpii5eASzb1MmpNbo/DBp+mhM3/QErgGtmu8
G32NT14nerdxhb72hX0m1HCV0n/x+sA6uEh+jmUsH7QJC19QKnTbC3aAbXzADdh1obLGKZJupe/E
myFO7yFE0De1cfIjI0eDN171Ot0D0/BfwmsUKIwqa3+YvE60G6WvLwCPpTtkGYexJ0ezoUFsU4tI
NPIkqOnFDP/jU5abP+tJXhjgDZilbkI/PGFIzlccnQqCoGabGPi0yMeQrFcwb8Yhlu6kwbDZ6/vK
bA8axKQuk3fKOGkXHVogUZpcBqI9XAqTybv+UyQ6OGNYEUrRTtS5Ei4G7DdRrbMK0VPthKeWXho1
t1dhtO0Z/SejvTNulbZ1Nw0cZdcIOVqim5QE8nXAWF/Uu8bQDlafcikHkOylWvkjtcgi8SV2JaH8
DMzuNTGStxaiMke/2A0Vv4sRDWt8UMnWmhpwtRQhCXD2FCWmg6bj5xMFSBADFxsVBjq2Jru5R7OM
8IkR9hi38QO//639VuOX3ATUCyjTUvRvXBXfIcsqM/gpG3nbCPtnmbZPztjc0YWAQhorATu9pe+M
u6zyWQ4Y2qzeoY+q4Lm2DPBGaug6q46oD5b8Kl1nUP6nstLeNJ+8wSpHJzZ3s/I2QPiSOsDC8vLQ
S+vU18dRH3c2Z1COei9j4PYt5Rki/mctcGLDspa7AlDz4OOer3/mdvPklgHV6Ly4qoyt5nPlZExP
4dftM6O/kAAl8M4ONE+8zomQ1KlGuQ2YqFalnXrmbHNh8PmwxU8amo4XTi5BdznKJc14Jw3iBrNw
eIQhdJTmtBjKLwiLsZm4Z2cLUGCSV9muHU3VQzZnMruA2JhbO20ARN+0ZbUNmuoWH5inmgWnf2Ic
axalQVspGOVBD2Ru1TLCYySLf4YQ1zAttAedeIyND07RsKjiML1lEWYFnjIOWCBC90RlYy2bfL4O
Rpon7fw+LOtrvSO4BagDXyPaEBQjNg7V8nVNzc8CmLuqaJevoxGGnq0n59iqbgJYtyshSzpWkiaG
zGKKVemuahUAJeVVO6ka1OZ+i2sCvFrCpKxs9kUO6qOjJhzlkHdamXtOOF1E8KvXfljlnlq2x4BE
Lp8YL+zdKNgBMHrwa54iFoupxO/SN0wB2gAOHJN+ABAfAQ29Kgas4AYE9yijeLXa6spQ233mpqPX
asx30xZ3CPNqZZ2nBazt4boN9DdSSwOdUVNGA3nn4tNF41AYJsTK3v1pj+0rxS+jch7poOxkHtAr
SU46i9IwYBohA3Flx/IqHJBUDx1qD+1AQF+21SgPWJl1LQVmOMpT9a6s1CNcGdBmtXhqJLybioKp
mYFZaft47ebWZT7pd74e3xqMKVvH7nZJTSJ8qR19ruRklK27ggaZBTKJxJ2NjgUuxiJB4qy+QUbJ
PSdgskNKrtPAM1bb7BAVoKp7bWu3LbMSio0u6XbEbqdnQ9Yfftx/JGRg+fG00qrbtOo6TpoRK0zx
jO7+I5Lmz64vPB/Sua6m5U5VJP0y0ge0ilW7Fb5RkqVhj4GM4plypRfTfWjaj7Et96rQD5gyq43S
ijMB1zNeFo1OxwXRbPDanj/RUnuVWnLBaOp17xpbEtNXrTq8IVm/TpM3Q58BBwmRrekNljDB71c8
Tb67qUEfYHXSHtyiRo3kvoQd0nY6nWcFTAI5JoACg0yezcy5w2tFgTtzHtS6P3d+cbWg/P+r1APS
DPj3e1TBvyUg/G2gwb896+/iE/4fph4IjWSBZVd95UP8R+rBBQa215xUr59LiMKclPDXa/7KPdBU
4x8cA5ZN6qkmdNUg1+afuQea9Q/V1DRb1Q1XE5rKJ/2Ve2C4/1Axaqug8xzTNCyHSIS/cg8M4x+6
ZZgukYTIuy2ixv6b3AOha/8RrGORyUDZTNdNohfIU/jf//k1YaycCqpi/hheWWNzQ5GfbkoCwCOv
JrnKFPUw5TDj4lQ/ZZ0Te2kf/XAaB5yutBjeEpaFVXjqVPjewAIwFuWfThkD1mrNF+G0t0Y5l7R7
ToeRWfRWo5QEaC7fd5X92JgU4wfzyg05eJPi6Kj3ydi+Tbj3C+QbnhaFwINr/SVM5Hsu8p1lZO0V
vS71htUUsENchSDvVymQLVA2Ez0uQ3o9jbDVAC9ZT66hW6KNz550NDa74jMYCo+Euh0EfgzELLi3
YU2GQQWbbh3g7wMOTy01nDVuUfCczh7kyB4/pIGUkL1Hx8xgRUGfXzUacL4umST9q5zU5CZrKQK5
NJmaqY7PlGFOCjDtfTf5nM/diDl+QBIWudFH1TmnvGdgdk20rT0rg0bdqU5BT9p11xGYksxokjXP
kDtBL6vC63dUAUoCi0UDj1N1Yzr8z41ZVYS1GWCutZ21TF5QggDrhsQTRD1TGR+vw3SbE59yVWG9
F7i/qaUEzjrSsZxGUQ5cRr1uSS1fdQqaapztsOrKu4ZjwFNmpbYw0metbqRXifRV6yiH6DBktpFL
STEsWTT4jkMnrnlxyQGbrziFl3fqUbjFcC6rEKCn4cUafWgKNPB6LFr6AXsgjVbgPqRNiF9/SwyZ
gQZ7NgkbwThL5lHXT1O4LpCtAyqtT5GTfsaJolCudIwNlvewJSR47HmPKakf7ZJGOtUvl6FZvAaF
Kfe62bNCDvtDiopyo6aFv08hNvPDktGpz7XsadgQEsYaIFdNwKUOcBybyF9Lvcgm900L4m5nJfaP
fML7SpCvuepHlFrqHBYcr5kNvmatETPkozsAHXtZaTV6z3KytlI/68I6KoA3Vm6NhN6BVAYX6dNV
w/IQZoQARykIKDmnDtPSoSwV0UmkQYgU9UQJqineE3jaxzgXAJkg6ewM3RzPqmqH6ygUN26RgNao
+/w2DB/90E1PIIS0dRuZA9+HfPmYdgCxVUw45SqW0S1GT9UKY68y3s1ql4Mn2Kg1QRToBoN5toCD
Psw4v21tY7JAWCXIDULgnIfRKZ4o4XMZNZMNlWKaB26eEEZiv2a1/9EygK3VSVMgbEHwYHHZjPSS
jdH8aecS7XPOe8dDssq43M6zDg71njpB32g5qzv0Bxoz6Z613h5REKQc5Pt09Gt80wDcn+GhSppD
+nRdA2aUHaakGrenZ2SOV0fAyHzWA96UZ90GHSC/GqRTaQc7tUKkRgzNjyhqNwUK4dHRqeewFIPn
yB7H+9kK7ZQwKWqxT2sOv21r91s6oOsxNw5ybjYFJGNbNADUQpySaHhNUU8VTYcvnkU9Okcy6SwV
pHoX0YPB4jocYhE+l254qRYOcwQHz2hfcMhFSanS3GW+6eTTxi2ooqXw38cWG4lq5HJXuohEoCRv
XQUmXJE+I4XgCMslRKLOv6IFFioxqvlmPEDO1VPwJJraz7m3yqtDTylJw1eapFdkhptXil1jRPax
o4G2vIk7MhoeoghOgAY5JW7btZyl/wEC1KEpULVHzk6w1m3HjhgZDPBDKTdKd+jMtL4KY5EcWwtB
ZN6RqTqnyPb0UqahPkaFWR9TN2yOA7CNnRuop++HlmegEFRFdfx6zdff5hf+cl+EVL8hTHCMOkp/
RE0GxmXe0gb9ms7Bh06ybRzq2k6kanlkvVkSJe2Ux+XucpPUVuaZpNC1/TRQwLAbSU/OvdLQaUPX
Y+3TSJNzwRmCq2ZqDpagrtb7g0sYqnGeGKg3VkhKvSNs5TJkfq/STMURTvWKUll+dFoYLatlc7lp
yhpPK7thPc0e1OUGezbcudnK+v2Y1kptk4dDuVbkZN9oXEYHO2jQEjISxlN9q0fFscz8ngz36b5w
ELgmhXNJzMw+pL+2H1mVq4quHZeb0gzEEdnGASSetctrLTlW5onjKjmGpnVtBcETbpabRtINDjSk
kEVw4bSOe9BtFUBZXQYwghPBymD+5Uytgu4V3NH/z+lSz4811fxr1uNwGNqHjLCBo5NvmJiP+yCL
9pbAVyml89oiiWljnSCRwfwsxtH0FMeKd7FNvWzyi6Ok4HZMAoGT377EBzbhPFPyYi/YPtri3SXN
ZW+PBS3mYNpAYEAuobk0U+YbV1HrY5c1fOFlU2sZHomEbL1KH+29QiG9agn9sKF4enBWKUUZBSNu
oPALdfPub2czpZ4kydG4sU15Z6hZf8wATtIvpb0J6MLHJBQkVn/g5PyhamqxzVrrEKGmpIqrUc8D
fJMNDTELBqak3k807+sI0FW66q3Rg15Knb8+afm45ea3x0TQIQEdRLeiwZVhaJ33CApxiSkLJPCy
l+oIllQWVT+XffN9M9k9x/e8v365iQE226Z62xu4KZebCcXlZoxqWpwTQkgWbQEVDcpOpTFYstxl
0HWxpBb82syplhvdRyNia+I5TySiaQ6HSeH0DWCmsjQRn2IUtHtB/atU9wYH7MZbiCVGkbM5upr3
r5wPeSfys+P33SxBw7Zf/iIX9/Hyp2zxXU/9bNu2xwRT8/KM5W/07bdG31BDbkbQ5f964z7vs40l
ENYuz9Xn02/Z+nqbr4+Yv8H3W319zHK/y7pZFctx+q+nLFvL23w97/ujvp+zPFb4KPlHBelFFts/
fvvj395d/vDbe3591V++1tcDyz775b/xy+byLr5DSymXMiG5tVaKX3bW8udfnv7H/8mf//7Hp/7p
S9uZ0a3oEG2NlIl5pTfhSVIJOxWjJoNtRX6ID61yv/zBH7XS+noOKdkYEvFXhqflT2b2wEnCKR+a
d3aTUsuZJAS61Jk9eX/cbIDPrJUqFutc81Hwuqj69S877ew6VkRKq3l5qT3fX260MO/3ta9tpNZr
9b5MnXZTNhIoQnXKh/k/YUyomBoBvZfLqIcQ2a0Q4oISZVA/jpQE0pXBhWgTROWVTTAioPu/vLK4
ajFjz3dlpHLkft9fHlTmI3/Z+u0l+E/gzLRMiwqsWctNTdDK15ZIYrkxYuYBiyl3eZMiA4u2XjZ7
H57herHqZsujy+Yvjw6O/pybTEisZqyOI5YLzymqF0tb9IlILLpYSQ9oxZG6x46reNRXH6I+fCVj
iHXQfHotNwtrIGYyjDUalp0Y07d8FEc3poejTvKUGCVCLrfbh/OIoUmB/twFFVa2QNwCyiLsG739
yKhuHJY3ZGGafb21D40JGcbBioaPaXCv4Sc7q+X/4SfWHaaXZJsvA8Ly2BepQFPtA6/7/n5ivmLS
pC6QUP1zL5YZdlA600C9MyczAYJSu6J+X3CxcJ97TSUuZHLxlC5PMeYfuNbT51JqIN3qtJlANjAG
UsmpdqNjg9HSb1HYA2zRJBBva50hK93L2UgviDnGM6+Rj5PaQtss3xLAx2WtJ/p2ef/le/lWJA+t
uJqw3jJ702++njj7rZffc7mbd917TDQ4UCNUCyP4thnZxqd08xWqn7eUxf6/3E+muRen4XYtEtAZ
8EdVT8ssUC9mmw8XnWob+7RLq6Mzz32GqKuOHAufWDyyr993+SWa5a3nn/v7h4kc/SdB6czH6fnS
yMOeWqEei/ESAFvHjrQBCOmV7LLll1kOa4KicHOxvPAL4+uQXf623CwgjO+7y//164Cep0B/urs8
+XvHfL/2t7dq814y97hYTrnlWFu+zHI3K1Ku8N/3l62vB6coQSY952csHx4onbVXse0sT1k+lrUm
Z/KyKZdT7WtzOb+Xb8PM758nYLJ80PdXDjBVrIE/nuHU3BvzdR/hJtMJxUc5vJwmlE3Q2UCh+lHU
eblzwz7ZF00YzrJbnv616c8nSrT2zY45BW6P4rgcqcvW9833Y+OUkbKjCa/UgOT+a0xa/k/LTYv6
b0S5xnAEKPyf++br25eTvDJjCvlYpXu2m2JErSBd5C9VCgrEMt6c5YsY9RHIm3pYdrY7n3LL1ve+
/37MLkBswntUEEgwCix/WD79++73a5et75/x+w/f7/fba6P8oaOnyhjGrlkGTsA0db5f7i9nHns8
aU/L/a8vTxIWhRSF/IHlvZbf9PvYcqdX4Ji45pcdL9QZLjtvhl3HVGY5Uv68ubzF11Ali7HZOyVQ
wHnyFs83y1iy3F22lse+7y6PWfMs+L963vLkwX8ftDo/LJ+/fL9+OUCXzeVB35kP46+DeXnUFTkg
z+8X/PKsZfP3+7+869d7/f1Lf/m7otXRurXuSQaIkaexD5fLyLK1vOOfHvt+yvJXscwCl83vm+X3
+L67bC2v+9t3LbHfowCbv8Nyszzxt4/602O/vetvnxTMA75UvboLMbEvU3sqCTo2091yrn/fTNDQ
pvUwX0++H1y2vh9DKMUpvtyvWp3Nr2cuw+3y5t9P/eUvy6ZvzDRiXTAkz+c1Sl7K/N8nyi/3vzaX
8+qXR5f7y/N/PT1dey0j6FPJpFHSY3JcvauNZwnVuE4npAxW0G7NvHR3bUXxzR0eEqCPa7Xp8C4U
KM5cWdo31IXRlU5d9VAmzcEgCIagV2t8yY18D2RceRCa7173Anui8Pu7JIaZW9TSRZybhAdSiaRq
mbe5BCqs6WA8CxxQBKwizLWDNj5kRnae7IhyI3WSdTg2AUz/rNrNIlWNLifN4HmM+/0//DWcTDmm
zXlRNWWSTJkF+/OvC+1ydV1u3O+r7S+X3GVzuRp/P/NPjy2X7uV5X5/wp+d8fcKQuGer2akQjbP5
krjcOMu5+32fCA5mmJTOKYst1835/jAf2F8P/vHvv73cMvHg25ZdrpR2HtSWl2eOncdXyzP7pMKO
Laub5Q/jcgr+eTNCBTjrD961qLbwNEXYbzGMpgMaSiVC7gst993Oz51S8kMXjwPZo/sof04ybJhR
U+8p2NnHQaWNzTrq2Dut8diU0bVWW2cyTOFi9q+RQxiBo+ieaDLzxezMW1+q76XwTZQUqu1FTP33
BF9A4JtQ8xJHM6ymfCJ0FkvjRgnQkVRNR/POzNJNFsMehQEgd63SneofVhCaWxEwM6wUB0hxcx2k
arD3hzbxkIkAeZhw6g8h4VKoGvaujwBbM5OTxnUWaBX/E0tM5LHY5gai8qPVdS8BYa1rOptiY+pi
I6mzUeXrqYJRCF9VzlyB90diquxZcI0Ri0rBeNkTPLlXLFxZuZoVW+xRhBlQtBhLtswOWVMwoDBq
5sRLoFlejkFL0dwrQzGQWKKOsUrlk5iT0csUEXllyDdPzcfUwlVtU5irysK+hmfwGo59gEtKx5GA
BJiQ4Y7mtEM32oH4u04t9mpPTod40928vUSoPa3dSt2aMZq22re8NMs/RqdEmY5nqwil3LJIBieR
5NdVobpXrPvebTcEolLYSLTxdkyC+rU2pMYBQ0cJKYM6b15uK1wxzWTFW+HnOKecFE+Rknos26ic
476riPvaY784Qg+2tplUa9JQkAGrNBFcYApbraSnj8cu7x1ll9Bzzsi7wnlCxVPJ9TvMOM7JHKEU
ABXa1BhR3cnXN7YNDt1w3LtYtqQbqU10E5vdMymLuySTyn3hgskize9eKSDr2cI1VgxQ8anT/It8
qnOimKFpYpRc41ZST2QaT17eayaQPgPvQvUKXbFAzgSnpZSGAxgza8621gwAjvKXzsEKB4FCwLRZ
0ZKgUK7ZD9movbL6ZFWJiwdkaL8H0+/z3wWN4OeUmToFpaYGpHZAS+oaxbFPFVy4+rDV7TLBm9uv
UNMx6lFvQpewRr1DTTbNz3UX7IB4dId2QLEFo1CllQyW/MWQgdwmFFirrt5nV0ZLxxvDKcE0Wv0y
6c1H5pqoKTXr3kB3PDX5h11q4duoq29xSUxJ3Sfxkehr7FmFtuGQ0y7bkVo5/Za1UcM8mSLSyVPt
jHqE4RcdSDEEZ1nnzX4wua4UdNhw0iDG6H4GmI6ukyH5cIgdjRpydOK6oDnXWpfgg9bCGu4IPXqb
QC9dMFIkVBCQQXMZgh0BZV+UDP91VT2nsWl44HzstVKjO2/igzlndiVd+AqXGl6xnjL9TGOkcsZz
sUWG2iARb35YA62EeHwOBhCVE014axA/UC26BAyjjXd7BKe3Y/meV2Z4E6vg5csyl6hNUK6byK16
va7PROoAhbKGF0E+xrajRjxGeKOxQb5rfmhtewUziGWmlBJ1+JB4/9a6at+PgYGmsiEyo/BlCvYB
tHTDiCEgRtQxWtN+7iWmJZq3snQ/MkptmRx2pT9OZ3KEbuwqOVGOnXXqh4Q0mkRLn9yIqyFCfzy4
q1GplTsn4DNwlxdids2a5g6k141wkJzW0SWXP8skNg953iHgd/TG6q5Qa/Ee4KHvi6chD/2NgSuF
mAd/3aTsSEVLT0Pc4zHj49CDPWKVfHKHTNnC3/LgFPGj5N11ZmanQTKQ6gpWb6PEu+Zg7EESwVnb
GRgUbNt87M1CPVb+00Sgupnanp41jwbznZVwbXSQkzg5tZJQBPFvBMyuovaJQO7gYw5TearTuUiu
KuyEQrtwumhv1KW8NKTibyIDIVk0cl3KgmrCYV2PZ+Yzq4ocHqMwLIIPQ3SK0XryS2fX69BbIw3C
kzHlh7aucfENXX6oDFaEliAOQtE4y4NCI4FBjMOu5Ucdq2EgfLdFHUSTeVvStIncst5HhIessM5T
X4l6zsBuoJ9NYRfYfMzoYhOeVEmj3TjuC7kaULNrWkGwmT6VoH0Pph5aoX7TDyBk9KLPOKHElqQB
bG9wi3IzDC70STyYKrKafEySU6foR0CcFdGFlymc+bQM04tBwaCEgxCpvE1BxcQSI2NjR8zGjkIB
qLUMpz05CaQ/1M0JZoW56qj3PzE+niw3C9YB6nxIxMaq0xmshIZQSSd5lerypiXSd6eyxzaJ7saw
EMIfsUZGnQPwBJYVEpOazF1q+Rf4366n2aJdM7x1vvXGinmHGSgDb3pBU1wAlwA1QFuPRqgfXAhL
lGsSQy5h10bw7yeSRHuNbpUlb8zIJOsIuOwau85ez3P3BHKMXrDkdDypykOqsXcDyvQr17fIuo+e
1GZwvBRhEl19BeDsVsZMrKOg20MP6FWL3A/lpiK05yhM6waH6Y7GXIIRBjeED/dLjGd34BSvHGgB
49y9kd0PutucoD5vVCCU3/upBqBLewBt194QdYPOqBA7JxwOXcoeyhlcalfGJw234UoBeVWeB9m4
t0EUDAcs/UWUQfu05gBoSUxSBrTNd4d9TLpBQkc5BeUeB+b1aEU9w7iebLhCHQUJiOshZT7e42jL
Bdl8ZZtJpKQaQ98U3XUCQMiYWcymK4UeJrgz8uqbwBOKxSStqh587doGU50MaKrsH7o7JUS49pS2
ROXp4SQ91UKjaYamSS8qxhsekURaSSDvUAVPZk9QRJmcDOV5HBJ7R1wBZ32qIFCKmpdpAPtc69O9
HJXrqKnYDTkWOQ4SkOipsssFpr3BMV9GlBoyK0+DkmpeSmDFSpdZuo/64dFpwr1m59WhjSE9WWRO
cZE7+HaFwNUJu4OLucB0AybMUWivpHKNd30FaJ9xMtjoeKtvY31LZTgNFQO7inoJ11te+riP3YTm
k4hZI9XjK5U2nyzD8KPMp7PUbVDDqD1HPdK2IRa5YM6t7K+mDI2yfodKAjBVZCob2XJBTa16FSAC
31TldOSqRCeYvLBURAjDsua5R32xCczyxTH7g9sh2FQbUi7c8DMbkxeUJtBrqEuc67y9FaPubkOz
N/cycN7CLLk3oVkROhCjGbaddtukkmmSZt6F9lPG+od2tFNs6rS0PK2Mzpl5YSs/7CCsMFmxdhiV
kzJg5B3mXtWoWNumYN4StEzFGE2x44a3Ud+cbCK1DraP/RN9ohfBC0eqUaXkdmCPSAccJwAQyJgS
uh4fhqF7hKz3WVcW0PzM0tdujxcwHC+QiCOzqfAqOe24wx4zhBPyhaSbySnXrrCq9WhxLXZETaBC
R7B6jAM9kNZBNK55ZnHBmiEDI+0fJT/VPnXgfSjP+SCYqBducRKkt+SZc+BqaNxFjA62M0uIHzJ4
VBZlKrxt14lU3W2aDe9TZ3z6uY9rHwkQmdLxOjMu2pQg7answSD07raKi43VgUcpTJyQg+9fqk0v
YNoc7LlXCGbPm6Ju2OVxBW88REAbRERjZfo8AjH46c1w3UkAJ8yDmFWBe2gw9rEjOe6JZ8iUhOAa
2fUkiKt7GWfGDT4NRC80QsO9S3oB8daXDbSXyzYnfkGGtXKVBhqW03xrhSXe9tmy5aj5ZRJJ8JHz
0mQgimB0fhBlQINQh21UWk7F0e88hEifiW07SL+8jQGnFpqxM3rsceQxlRRjm3iTWsM5zScvoC1J
lIx4HCuUuLi4NqUZs1iwYZGVpp6t0yzesWx4rgqM79Bk4BHiTlcSNJ8kxczoqmrv5vVOAtyDKkHQ
wzgcxdQ9DIgWjjmZhiq6bRKww7WTZ6856QEAYEjVcBGguqAZMGaZ/Yk6vLXqgwMRWljIRDtdutil
kQW/m445PBekCFYz46nR048oVqyN3+FIZ7q7lzrHV2pc1okpHtPafmpQ9tAg1bw2IJt+InUhzHHG
KG1D2uMcdeVXwV7L48eyxXHczHjBLM0A9yB2iiPlIY/HaNuoiLKLMfNUhyo6IWtPVlhXnirTbejw
W1pmzJEzozMRVXq+7MKtxXygJrVs4yBMI0XoOJIB3iv65aAPQL90ZKDlCPExxzKgQKwfRKrtAhvu
pDXFqy5FLl9b3Sz3ZKIj5P+xd6a9bWNrtv4rjf7ONOdNArcbuJoHy7Od2F8IO7E5zzN//X02nZST
VJ3qOsgBbqHRASLIkixLFLWH911rPQNZIpZKvFoV4VP0r3Tmm40ievowCVNujOYLV65KeROxCvGb
k+5vcugYTGeNtxjKGjNB3bHkCES87qmG4q+ODlU/7vq4aPjqE5M0NhSfE4e8MBJPQzIRPpJzyPRC
Kz9Hlba0qgoeDxK2qUMf7SCM3RmhpS4q2mJDBenFjupuRa4kUXlpddFEK0xMbD4YyZK4PlhitDZB
mnhsEyHNVlMP4SbABGib7JI7p96mIaNmmo67sY6uUhvsXOAOe77U+TqCA0QkgbjIvNTbOAPqY9vG
aVFU3RU0XMYGxFuBMOmcVKjTVNfCHTM1fOE4AzfwmDLkP0jvA9cISIBO7tXIYJhn0uoDW9m6RDQs
aifwDlV+PfT1vRNeB2ZzHzV5RspnnC9jZ9Nlkb3n06j82iYudakQPr4UMLIAPcBEsduSL7QwFkZO
NKcTuPcBBok1fe8rTfftLYoyICwyTFWL4lVb4ZPUJpIsNeCEq8hjMaNVOjZVn/jF4BW0AlFcBBFt
izB+Icvumf79Vr7EfWS3jxZVLthKyV019FTDxmZnNT4pulG6cDx0xH1L4jpccOGehcR+WUTUxSXm
yFeSbuKDJ8M3mCKudbYgC8OPCmDZOF48uKDWxEdaWN2GfQUezjo4b3N4O9YATY3CMBq8qmUaaO8m
vf2Uar5+nnP00KhX5yoWQToCOWGmVlav4zbBalgZNxGhZAvCRPyVhu0lVcaLlryiTa0Z0GpLXLmZ
QY6mABpxdLRm8b/a4lkMfDsWL//5709kWmarsG6q8HPzg07Y1F3jz7TFF3HyRB7lj+Lit1/6Ki52
zQ8mXiJCpwzNRb/rot39Ji5WDSTEti0smF+6Nst6v4qLDSHvEZqwHc2hOWvbv4mLDeMD4x5CKvZE
uvxd558SF88S5iJPRj/PpBTa4gZDYCt1NV6GZvDnfhQXU2hwMoTCJR1SmYMxApcb0QNJHmwC466v
pmUxwPUp4kFftcpN7BAymrf0aIOY3VLa9MfRVe1lBsSJPio06rJJSQ00zb3rKdSpTLDRpnnIKr8y
MEHtgz4Lj62xLaTr3Og8c9lXzfNAYBp1kLxfpOG0hOyOjlQjwZpkadN2ncNkpO6hdvwODxKjoZ7b
4lDgLC4sBH5VLdeaqmLT8h7EYb72fqGYUK3D4TCCbLOEq+zmu3Rfq5kg5C+VPZxe+OX1hgDUe1wa
+qEYEXXNF35d6DAqPfZiFiPT/CMR0YRaTjXFhN8ePN8xX4TyN+Zr708wZjX1Nytbo9qIVmn1GtQo
4hSHfeCkJulxviAGNz1W4N53VqSv7VFHAYDt/vB2rclXKUnhaG9jckXx8u09YvcjtNhHeO241F1X
uSIrR2xy74whVcLsbHvh4Fo9vl9EGjIpfDjOcow9hjov7KwVkc6YZyy9OIZ2eFZ63bSuAWZbPdIi
PdpmMseO0O5LvXc+w6hCfEUy39pWk08JfjwCxiggQ1ZZECB85fWRXNHZDkEJDsAbyowM92LlOArl
uYCwk47mJ0PoEkbvtMvt9MzA+7Poq1aszKHUTz7yz9PQj5RWyf/msGEy3LDK3KnBGO8VB++kXvsD
+ZEaRovx1ci07NS5Sbzi1Zz6Gum6MI9VZLRnHmDuqNGfKe5SOhgAAmUo+k+lwo9a1Xgrw8qNU0GR
EeMcoeJh0t3IFccQu+MZGXXuurJqFtKKFZxolXF2NjC1e9Cxu940dlh003MzcKGDpFW3NXqfjFst
xrBqsS7YmtQCKENMRA6RxqCnxP4IzzzDeoYAY6AogJ3tTE0wLgOGvJ/vcwvEL6qirlPS9RbzA+zI
dvZ6pWw13vppdEbjpMlX3dTBfafo40aGFc33TfIBdpheEF8oVoE63dl+VG0bk/oCBeTprOp5W70d
cjwwCLu68llMjb/Bg6Udem2KttbYnuy24jtfmzTTo8gQm9quf7itrx6qID4PG39aolhJj4ruqjsK
YRuUiM2BbAEQBfxxpI3y6nzj+0UWkKdDEi5BToSiWS7EC83kL0fNeJx/0qWQNFZpHaHNZPOhozmn
hbwuqyvSG++YH31GKBIGiAsY/Lw6WANfltKwL1nfYw5qxwPQcWUT+925EbvDoSW+a+E2lbmiUI7c
iSBgbe8Ml3EAgxP3tr7unPRx7s71+tjtctcGECO7Wm9d2PlqIcwVys58p3oFQeifMfp1B7MdWJrL
iz55Mi0+Occ1CLLXkValNaKoqmtWNdEeu/kmtyI4X9PMbl0ZCPgZEogXU3qSMIsuWPW2hik+91Nq
rTEZW8ToVYdYj5B+2tFnYvy7dUAH8hDJi1HqTOZr822D00H7TqwtwEEy6zzHWtEE3CGfDHdFR+CP
WdQlJAj3iXhVwrd9fG3zS5pS/4nWEsa7+UhSY1/kDu0Vmv2Igc1kFRpDvxtdQfdQegaZxiqSM4iI
HDixES0E+lJt8oRglByMsdIxNkCPItZbiiQbtbT3trcxQ3061GqmHtCnyhUv+wbLp09VbhPyajf4
J8dNFzV3xjQyGjvOQPE4u7U9DnrYlQ0mF0rJqqeRmT+qsq2C3NluDBfeJRUCubXHMEy+k5+d1R22
BisEl2h07j602GBn1k5BHjGrmey3LqRU4rRSkzMLc+ZrfeksDCek/JLDPGUd+A3S8C6GIUnrulHb
YjO3O9HvZAfbCpmu3tqdrZy8Ei9fuV5E+gX+5FUYNf1BqeL+YGYm5gwytYliNcaD3umfdSFUEqM8
c2NM9ZUAxMlMVBs7xPhj/WDVL4R81Icy9UdW+QqzKBxneE6HzCXwatACkqYc+5X2XbWeHwk4Hddk
QbbH/GggnDi7vRypNyQMkUbFzun1cGeR4V6Ne1b1zj5Me0HFlk2LQ8jtSpnMjzrkyXLo3uQO7+99
/i68CR9ijOEjvuW3w0C08RIYxLSbD8p8MWuxrME+o5D73GcaoXCRbRzMzsjWVqFDZZtclRJbCJOP
mkaicnbE8gSNae1M40T8oI7LxivZxgVUEw7T+SCMfGeTWFo3GdycrKKmkcfbRCdHuGWPhLUn0lae
RnBYKMk6+HxEKPiOaNVwUNVNMVgh+jxWAWoX3KgNA0SbQntyo552wyBawD7disBZDri8IGeIAQwJ
NmFmVhKs3aUdudhD0GvNSpcUo2IUh9hWbOaCgoC4QirfZhnj+8V8Wz21VxIPRfw/g918Yfx2bf4R
kmRxSEMFs6AvMCeg6LM5zXbzt99XNUaD+ep84biWS5QT5WTLbM4iP3IWhUoGsz14PTw7Lhqtrbd6
7b2NQWQenmwCGRbUc4mJ17sLBWPQujHVx/nvzuPt+8t4/3GiRLzNpDZTKtsEkZpe4+zfgEhdSd16
cpKPtQVmoyPe5jBfEDBvruqUI5KrvnmmiZKUj8Z6TVl/rYdACY60a1dTVgzIzm8VzwYanskzMyAu
LCecY8J9wnfzrWFv2qTGOA00j1kY0nslufk4v7pA2+i9/5CU8TriF0On7De1APxN64pyfV7H2zfd
oNSMpLOCT5dXZ5nHfM/73Uj76rY19u/3zQ+dHxDRWNtT4DOkw0H0kbUjUn45/zTL/SIp/Hv/8e2a
Ycd7o2doL21fW8+35bGPeWY+joUMNDpGZb41M2ERMz8t8c0NBzNK1LOoE9OZ1br7rlAcShnpuA6r
7CWEOH7QpOGANvO00Vz3alYmveubZrlTFlbUj97VUO+P+aPbMGP0xPT6VKWlbOb9Is1EtcNWSyjL
t9t/+v35jnc1VTtQMlYUg8AO+dUrihRY5ny1JFeMzNVBlwv2FHE9A3o75JvSI6h/MHCUvE+h7z/O
17rJJCV7vnv+eZ5m339MiS8hYmk8EAoFgFpTB2jSUpcvJx9SPqiFzj/38ntkmc6qm70LgfQyzBeO
OiA1cNBn7LqSaEmD6Pz5YhACrxMzMs36ED6LhgOGkAjidoGOdhin2w7WZ+7VFNFxwIzkrMIqNEe0
ZXYhCcHz1YHCJWYcRUNP+NNd3z0KyCNy0oFo47dHZetW4sGmWav/7lyZr80X7Ywum68SdgJzbL7K
rqVMd/PV2eSCjQ5R/3x1nJUss/9lvl+XgKqCRkhCJlJAoXqW/hI6g3zr7cm/v+X9KT0pg3k31AwS
tgZlY775p0cFM7Btvuft6vzX317I/ND555DUEHC/UmLz9hffn0qVmDjdpVt+FDIL5Kfnf38Vby/7
/e73Z/8Lt+XpMRIlZuwNG6H95I1jzX409E0a4qtyXWNs26n9eDtkJtaQsKfxr5XnZNWAIejBq3RT
dh9J9F4uGXwSxmdJLF9WqeZW88RlLZF9bIVfWaI/NYKc+CkA61dOAP5ynYdrEvqX6uD/QjiAgwQC
thINCN1vYUpYYOqBDawlQDCZUYIwBQ0JFyycmiA8CRy0u+6WBPt+1cIitCWUsNGIROjA+0IrhG5R
LSIdmUUs36ZJnhwJmfUmUZj4bLFperCHJevT5UALiO8CTd9I4hE7CUosICZ6Nu1bZyCVMFC7B0Tg
4dq2PzkUERdCAhdHGrImBMZx0B4NJaFXQbYMHBq9BNU4SWijaO1DytdlR94W2lyOW1KbxxyQEkNf
+BBI+GMQfOnH5wQiZCTRkB0NhI0PoIDgI9qoRoCqjQ1plgNLN8CXQpjUCr/hoyJ4ovbbL3A/VwXl
yq3uUZGIkAf4FTu3toJZCbuSZlJlywJGOjK38quLNh6vY/KlDZA8FJhJWiJUzoSIGUDGjCFkkhkY
33fps0qcYSsRmiMszbRirVtiIzVC9bIc0TLkErzJtYrmCjBOIlmKpW8/TqCVVqYEduYS3alKiGck
cZ7ssrdDBeAztUF9IoxeVhL+6UIBVSUOdKj8+5rs/yOe6QyyQot7QuJDMziiiklkxABZdKhI8g0l
bFST1FHO9EPETE1gGqgkNQhJUNLuPAkrLXTlNNksQFN0wZkF0HSAbNpLxGkgYac91FOnJwDZgIMa
pKV5HZrODbLac9Kz2L3LHOdG8y/aOkKCCE51gqtKQ7AgxwQrdmjDXO2Br/pQWDOJYyW194z/JboF
mv11D7Q1kPhWMmHq5RQwTIasrVAerSIJe5WZvRYEAVdiYIkurzCmRWeqRMS6EhabklBcQI8das5X
TfPypVlQAyb0X8uTem32IydnOxmbQRcN4Iv+Uo8IavDN8lA3zTPZuAWGdYF0vfiomA7DKk2CxABw
G0G6tSTyFpKedXIkBhftVIkkAjSuqQPJLTtxLfNdQefSOfW2GTTd0rCerdoiFENVPxXwdgsp6Bm7
WF0QBKYu+2GqtvrUdydVPYU1qjBB/vzC1POKR6VMBwYBrdVwTniWCcBj2cfalZ239eWYvar0lFE1
20dGVtDioILFrTgrJTy4giIMHMekgKV8odx9T1jJJgnoc+FnpWPg1CgwbJCxEks8SkBxBqnYk8hi
z3RvLAkxLo9tBNLYlGD30qb3gITCZPpPSJMhhpTC/mGiqsUyz1n3CvEAqBfIUyROuvfaFxa56OIG
AHEeg1Oeglkmm+4tbTKFwJxKFHNuYbMmpG9t+/FjDt5x6bnDqg4SEMYS5Swk1Lmh7qNLzDN0uY84
LMkqIz4JieOO4JKbghbygXCUTSAsd91AjY5VUV4pA2qmSMOpQjTrF9L4663HGLVUR5RxYcMe1xzY
RTf1eQab2u+AVLfgcWBW9xJeDecCKQg869DWUayReKj34RO9E5JMApJedD9Y1Jxfm4xQP9ix9zTA
SGpUQWaP1PAD/b7rktcirAmqRv20I5AysxRO3+KJMgXvqSO/zNTiB5fUsQk+tyZB3TXEbsr+Po0f
vI2ROTTgngB7pxC+XUjfjqa1l4k4q0mn3tZ5ct2NGihz0zZpLjXJmnYSCQQE6BZRAURcm4p1ODy1
fv84QBkHXHLX+MmB+hXBh3Vy44bdnTIyi6d6vB6wfY3KcJHp9jPsr0aCzImJopsK2ryEcZ6L3lkN
6msf4H6GU/bqaNkuDjrEly5W62zi9AslTBcX2DmtF3YPDlFzCR2OYHAJJZewdUUDu95KAHth0BR0
JZR9gM5e9GsnAdYetd22l/j2Vjq+0T7tHKYqsq/c9pQY4N4N1ycdITTLpQoLfsx8UurDT6aExFs5
Iq0cbnxbY39XIcnXOu6oMNDqFU24lf7YEcRCKy0WO+pQhcTc2C3kizpce3jLODdG1FnwSBpQX65E
2WOofDCt0wThfihgBwYSem967QNqrUPObnhT9daxtW37XMuCU6WSFem7kBjjxDmn3gw0EyACWzSi
ZsmL0MmsL9C2aDtm4XLtNnBPBNAoPZo+5lLPUUYyZBl77ipg0bjoiUZdhH18ZWO3RsVLjSQgNZ/Y
q1XEJ1LXyT2ZWANrRv1Fzy99izIUgZv0rs2RofCeJOpj/VQE0R3cpKfGDcvD4LXVUpu6eM929Xz0
ULJMfnBhdBrSHy3bEmqbZtolVJhmlbkRMaPKsJ5cwmX9xtf2o8lgHHjlpu2Mu6ZEJ9UGzMsUEK5N
xbij2U56R1ioV4WftdsqiwzKPMq1mWvTOm0lNaIgJ6tJyfbLifMdomGhB666nZr6EtoYmWjgoYd2
OgvV9HLIVYrVfGQpffSRaB+4zIm51gQ5HBnm6TwvLMRlyYauoOsl8QUrPyiCQqBrr47wii5FWNbH
vDOfzYw+X1EdoDWEy7AZ9TWI28UQRM6adq8Uo6vZLmy8z1ow3LYTx5EgMbS3XpUvmMfIzXJr9FEl
K9hOv9Ys42D50flEh05XjGatBqJdF3VEq43EMdh5z0ne52QCVT22nm5B8RfZgeU8eVEXUkRlCWi4
9YU6VhL/YiBXFNvIIaLTyv0XGrRU8U2/dT9WSnZNvhdGAjMcZQr9pRoeSIza9plIDjry4EVH4sw6
1lG6tf01u1wmar51FdyFwrQAx8P3WwwmOQi6Nt6y2bvJ9To+6xEV9si0UiUbGM3dUyC3IVN6bbHr
XMUqsQ5gdU6jUVxpRAwfFSTSRaYc64jsAK0q2qUqiLKYprK4cjsEJJVDdKqPBHfyCxl0nx8piQel
h1OwEuwUlU+KoAJXs/eCUDPmy5zWLtWm7NIPXXFBt5+EY/eR4Yh2Lov5TdFo7jppB+28I7OqUtWD
6zKDY+gbmGkz4sySkA5Mv6a/bexzfbwuzHG4FIaKXgCby4oaOKyssMD0RmVyZ9pRtIEZqBPd7Gdp
fhzr+FVYxNsinRIrtc0+55H5BUrQiGGwVTY+S6sFcq7hoqfZG/e3GUvCrZ4j7rGTdl/0Ks4HRAk7
9BwOA6KrXpF1fBbEJWZCx8KYRW036d01yyQCAbu4IqtKXaZWfR6bQcXea4Cl1VGgdAVJnkSOhNuu
CZE/mNUe9xAaPpvOf0OO6VYMKzshUarRQ3uT07lh7nhu7ZSU94RRmfRCZ2XV3lmUB7SnveA1rE9R
pm1S5leWkd7OSotrw74RrqbdepVGu7uvN64jULyS8VqWD3VH4bxt9HtTZ3FPTtFV6lsfCwNHZ6he
aQ4gpbwkgX8gD2iFVA6ufT5d52gJl0MKGkLliI8BsYWa1NtERbtLhmNHuuPCEirF5OG6tXt1qeQA
tsRwEC12cTPVLxsanctGHT5bmTMiRwDMlbTchCXPWxCOfe/APUMOqq97Azme6UGR6ZX6sfXpzCEo
Q+BTqCxh6IshR0oReS6zkdmGIOrbMUWkJsL0i5GRg5KmAmCFBj9VC0FM5qVO2e5FD9JmU1oeGru4
PYSju8srwjwrQXeQ6Jxip3nAoiKBuT/BZcsuhzDPNtrQWzwlNn85ya0CfXDE3GBcqGTvs+qK10UI
3CeWOf1R2D62jP1LQvyId47th6ohiGZqHEDXpuDL1D7ZQ3Mbt+6VSQr/UE7UGDRE1t60rmpIOMY4
PI1ZyrvT3Y9dSjqQKnDsFCVMtokg2igAu6cRnEMh7SgcAyl8hnmipgCUEhkRV4p8lwiprOjCK7ai
U7d9TZBCfuzC8NkKBaKfihhDpDt91L9WE7OSNVgb2+9ezJHU1Fh+gHax5zNj22aiZYcAuundHKwm
88eYuh/xI20L0b0QH3mnB7AlfHPLsv7Ji4NxTwC6zF23r9UaSpIy3Mbk0NqJ0hwaq91muTWusmlj
xSQnWQ5fSNiMCCaN4ZT7PYQOj7Q/8aRPHmEwPU6BqSBYKiSk8x6PSI2kNdfOWhWNqm2Xw7Exz2kN
+St7IjcwmPCwA2ppJyCAfGTGakzGC/YuVIIs5Qg/r2EUdinXqE17P4HLOWeXAtqlwwfBIStGj1zk
Cvdm0Hymb/satMS11xOFR580CMs27xglvpQ0zzZFamy1zi/5YsDMbVxGbY/MfOZn/6xTOiZRH20T
nXVkP7QWXOKMXKW8t/HnblaR4jvXfHvIQI/ZpXgA5Bwaekn4RUWsgzDYegCpWJMdt8ziWqDUfRYV
4egk7K5rAR5woF29CDuckdlEhKBGMbGu8teAHNtlEIy7ANSNljX6suzIJvTkC1C7bKcFVbuosmVc
Kp9aH9c9k+s5a4SPRmPcVHp3aWTKlaOFF7BlyM9G9LqIUPOhTCUmkfmJjXyJoI2AleDOF6TYFrm7
IQfdgYHewK9QAnbIgY/cMNe2QUpwE7tQVgBJC0HFTYlPB3aMehPdtqYvZXyjkUhVrC69CFInxqGg
pKfi98mBIpEdS99Ugi3UMUdl5ZjaWUyFAfVnzKjdPxll/eCQfJ1OKGpDhECLpI/u8XIEuvbgE6C8
aGoL5cvI7NyYy7DT6nOgJ+ApaZQM9kk3hHUsQmZls/WIykK5XalHqk+4vks8TUmtluddMizNFljh
aHmnqj8kjs08rOvPBARWeBu6FugSpbyYGXksxEYjVWndxfErgdc0JolS9AQBLLUR+OsAoAcgsh7X
80geedpoVBJHsUqUPN/gqxpy5a7tX92Aqret3fUW8dGwDx4V6w6AIbOcIcXouUDyzG6RPhGMCEYA
4fP3qyQKlzS/9kEhzq2CQH0y8bWzjKBJ0bJSLSOTlQNkzCEv0KDWjCBqI4AC1JeBQlOwjE2Ghwh4
ULHycXtoKKm3oLzwPWiMfLzmwHDydUnPXGM5WrnqSe5RMQhA6/K0ki+kjFhXh49tizzbVrVNBARm
6fsWy2+chovCuQwbNJxKjy7S9Yu1Nrl3cV29omZ/lZoSC4ZrlyFhZ6fi8RnXZXgfQIlY6SEsAbgV
pkU8ahi4BMZY40mEn02UsVY6WftyQsidsu7sJmMkZ9I4qTUQ0hH03mBjP+pgn2j3KUzxga0Ag/GU
IZQiH6Xzw00Z7wZ298smLW6ZNE9YRa8EnKNlujbk56TFkbvsO4P3iFJ92ZV6xTqas0UNsDqJUF/D
4mNt5l4bvfaQR4m7AVG1Mux9EdnRMjDETUABeuGYp9hCYpBAhAn94JJ6XL+w+vhSWLRPkVmUdX9r
j9Ft2E3XwxBe+eG4Dxu0qHW6qapzK9Yfct6C1/lLUX4uAjYbvXJZWxOnl4K3AjVZNomN3JhOLXA/
F9sHC/kLI/afdM+QcjISqCaQ51H5GgUChCG7hC5tnI2l3DkIIwtLPXUQjzCmIJzMPd6uVdqP5tRd
6XxahmeuCdpTA/PGmabb0hyinfZAU8FIWCCyK12KqEs3xOZATTElS8ki/X9y16FaPU5Ckk5KSgja
SdXS17Z2H422fc6y5772MMbQ4EhV74420lWpkDJsZ6/oWrfJVLz6QXyTWPlt1hkTzjlErFomnl3O
520dtw8ZC2x4WgxJUTmiUm3ypySq9lUlbjI4Uo6ZUCgY9uaYrRK9uLGs6FjV6keh1TcwWjbBQKs4
d7wrZ5ioLONPiZ34yvXve4Kc9Fo5C3C6tmryuVDpKlVCOSZKu0EyIpYq2JBN1ZUpWaFusdK18qMS
XhZT+BA39UvqnxuASLZFgaTTb5xTrhO7DebJ0xAsKMZJdNarpaX10jdlsUo3zrtORwlZ2FSRWGkH
ECZFePCaj4ZZ7wL/UzX4yj5txiu09AyCKgq08HoKt/8r6Psrgj7HMbQ/0/OtXpKn/ql6+V4E+PY7
X+V8wvqgQsWBx2RbqoGsTf9NzsddwhH08GxXM7nD+i0q1HA/OAY3CNcwWSAbGr+ERKEJ/vPfDeeD
aeJrQgZo6Q55ocY/o+YzxU9JoSaFaVsjtFHVHNfh5ak/ivliWqMRw265g5RJfj+9sEnryo1jO3iY
keaG7FjW8lxc4HiV9VGls9d9WLJ46PphlZYCIXONTIWTFnMxdpExkinEWstMFovyaNHyXGyIOmzY
Ijf+scsCFN1UxAqyyJnX9eYIcFfqgs7aOlcI7Xt07IIIGkDeVGjslrBIn/Wz0qgrrQyeoCg621rY
5701EhJc6Esah9YR93sW0Hu3Jof27pi/kFIFHbq28KbxFpdx58Kvqj+ZA0m+BW8LwGjVJo+mUjkU
PdvtMJBFPY42ds5A3GOr9NdUHM8do1LWxGnE60pam70Kwyx9blzB1tZLLeuG0f1Isx4KTMsShaSf
6WiP/jabTJbEYXmqNAvgqQOEOB32TqtOO6E25cas40vd9x+pi1NTDxmcY+cMeV0lu8/Ur8bbFv8h
k0kiLXEV22LIDCSaC6yaJdHbeDIeJhVFOEA7DL3WTd/rxVp60m48XzyEIOET0Mis23tkX+vK1F6m
TKJkwUdria5J4T/iy7Ze6YRXL6o6fGxzos0UHRIdkYN5qg0YJrE52JgnoAuQ256qaGjIGFRf4x4b
sVEA5q2i5qbwC2Nh42Xic9ab+1THwzANclM6+cfAtped49NUoRqHkJxKDJGXVadfWTEecNeNUTK1
AdaQLl9sLoJYx0fQ9yvVj18h4UK5P0ydCgdJy9OTjGpMTfvW86joiBoTS12hAmO/taFa9UXLLUQO
9FdWsY2TzIrSy4A/BN1XXYSigfjFqqPV9SsivRejIc68rj1hJmargIO2ozC8DD3VATPIYrOXkbdx
BkvIr/exg/zfSc/wI5xZ6nNVpJdFGR8GFEEouLEFRcgNgdH4j67t7cfCPgcDQJzMPjGMq3iMH0sL
tSPm65s2TtcCGNJ9jNtvAMYDMhXwagCAU61WqVB2rUoeIVmu+M0v/La8GAzAjSKyF7HHO8fPhC6A
pTwahEUBwXqTMkGwrkSz1qp+uxwJvPCxBqaDvqxacte7hlAM0jQBXXbDLu97Ezie2LVF5S5dWMr7
To1XfpoHODKNbGtkCZ7wssJsqrLaiPxbWwPinTWYKgM1fY2ca7cJjvj4yjUAkgvPVA5E2eOpr4SN
2vCmrer+AiEGc7e9hVOCR2tsrhXsLNKchOk+uDcKTGZ9+Eo4t0evaZ/01g5OKjRni+jz2nZ30XhD
4jiG54H+gBk7t21wEri71knsLXNa+FtKI6C5XKId6zQ6s71YrH2Dzgq5sxmvv3SxIYHnjRlq4qoL
98Uz9Hrv0jo3kqA5uIZyLhh0NtSNQuSCE8VjTFcIgj6OPYID9mXXyI2UFa7cRSfQvbYjfRaEiiRq
wB2taGlR4zLRma17u7wCgDCcGRNpqTosDuLmR1b3RoZfkxrUNs3x7rL0tKYuuXZKsm7TkKTVeKwJ
FgB+BZlx2pgBna1ucjfwdYEc5PTKg5scCsoaXzEuGdpNEd3hJPK0bTP59BoC7TNrAQXzyaG/wVO0
68CEqBmKUhSoLm7CEjewO/bn3Xilgxtr0L3CyAhsWpseAfnq5yjswhUt5ftJz25wYUryrkmsO8bQ
o43e5BgNnbbP6CgjeQSIV7BJhLvUHgt9Sjc9L8AoG/J8W7066j0NXuwsX7qYWrkHIGkc7iONMqSN
+WLRWc7W8JtmN7bhlYCusKVnSDPcg50Qico+6rrl7wuy9UV6X8mBX9eG9qhqQ7HOE2JkU5VI/CkP
jzB3tSVaZJf4+TI+s+BIa/4Y7BNEjZJ3v22dHgaZwziKgEtmtGbVMpPy2NSoX3UB9KLwJsqZY6kc
CZGwtn6nXyr4sHH0hMUyVjJlGSRlegwSunRxxJ+DAhZRtJvOm4jGh1LlJ2MYVawT5JhxKCipUSYO
Sjc+E5nx0aXksDVM4R7Hrix2hmuf8khl95yN0ZokXnvFztd+exWVfCnz6ymn10BEqNTlLcjkB9yW
1durzIjLPtIZYXVL9DI1EGLHiM/4erUM7b3T3FtuPh1827jNVXIulBa+pUbKbWXqV4NBR5fWXRfE
xsEWtXGYr2UI/A8mEENyQC11hePoNbVIXcxHMhf06FMHLZcTnQ4Mgf/LSjdBiY3mpZ9R5Brd6ZRQ
S6fHnmXwcdnXt2LY9sp0KgfV+B/mKPkauy/D5NfzwvKqfanG65e6JTjiv/7Pe9T8ZR5mzS2OHVRo
4z/7oD9/oq+B9f+NR0XYBuaQ//jdU82v5c+eIiEQtmm/4H9hEeq6jmWppq7O/1gjAzz1v96taKr1
wTIpNtpvZpjvDs4/evu/ezl/cIj+/DF/9tJf5qM9J/lbZI7+4ts31Q+Oa+MheXvzqvrT2xeC5bvj
uKhx6cvyD4cMx/vvdBQMFv2/eBQMPmO4z8Iyvr5LthbfnwTC/aA5lqkJTLHzPzYxf6+joKnsnn7x
m6B/wGuFr0qCHeQ/nvD7g+DYH9hbGezTMEzN//5uBwF+hcHO89fGA/eDQbXbdDEPzv9++kJoUDFs
i7PFsjjm/Hs79/5GXwg26OYvHwXtg2kbjokOY36TPw8LLkeJM4Fh4eu58LcbFnjhxtu39Kf56p+Y
G3TnA6RMCy4K6JMfvgr6B9MRhknV4u3w/P3mhj9wb87z1T/x9uWo6BimSbXnj08C8QHLOEdAiP+/
A8LnvM0auULxwzz7vnylmzhO/8pw8NMzfLc8cHmPBoUri4XG96cA3wDqTIbJ+uDtzTNl/NUp4S8M
Fr+tsxAJJl/mFVb4Uv/RGusfPeDbCuP3939dXcxLCA7QDw+UC663v/22zpA//9cPHuF57v/uzm9r
gfnvfP31r2/w93/6h7/17V19u3EXvlRP1edgnO8Yv77M86eUZdr/TZ6en370Gr9Nee+v5Hde5t8+
+P/miev46fuTBiQSlcNfft4qnPIfyUuaK8flX3/i+Cmrn+pvzyQ/Rs21mIZ+9ZmXT0n4Shpw+MPh
sDi//wXPnSd59fQl//ZM8lW/rd5/+VXnWfbyuQk/tz/Y1xmTmJN+9cn/pCb+j0vuf+m8+2a5/7f8
9d+WedKmzz8edrn++PXXv+Goh19++Dy/Toy/emSgpFX+jy9ZYwfFePurz7yjCxGG355nPr0NWw6/
v/rE+y/kFXx7mvl5TaExc//y8yZJmOXhj99IdND/gvNvn30Jf+K3kZXgsLD55Red9z+eFiYiqV9/
2uPvxyYbdty/4Il5w+3nePz2TPPnZ3OUv93wh6WCv/RVPMtb5Ms/H2a0i/+Cc+P0FGYv317i/Jpd
NlH/j7Wr2U0YhsGv0kdYf0Djsst22JBapo2BdsyKRSOgQUlh8Pb7UsikFDakxhKnCn2x/JvYjuM+
9Kc5F/q4FvXCIVloDKXkEGEujBFltTOEOy8+/iDjYIksK7kU/kYtjkcMFp5LxAKjGk+zkzizRcdQ
g8GlBWN/263nmxLUL5nQ1U53oVkI//sNyMAYVtCXFp3dU5KgBhzO7YL2wo9b58N9qBgL+o6exQYN
U9IvdQN/xOAALf6YtCHPU2EAjn3YkoP4nA6y9MIYwO1RlwP8U+mVQ2pdCor9DM67ULqpokehFSKl
b5yn7F0w7e0CT2LVtX20HjBsSSaV9DmeQVscn/o78f8mKAWa5kQThhw5EltRZuiOcB/60/xKdW2O
673oHBMwwtQmo0MF+VapBUUv5iK22dRkOPy77Ty5qohImsUMIj0tcKmIFp5hPzgF98kY8rYUaXpn
G25CWT+lg3+qPCcSQ3E/GlE56qwiptkwYYj1M9IbRDYPGaGYwRHOJE42HfVOB3jV2K3V33rmAnEH
g4B808R9GTyTHCzAOZkmuko8ns1gUL65NKWqMYHCkdpKczi852DMUWEO3dJHHiU3Y+a1TNNveeoy
/3QqYt78AzJgFrhck9APPwAAAP//</cx:binary>
              </cx:geoCache>
            </cx:geography>
          </cx:layoutPr>
        </cx:series>
      </cx:plotAreaRegion>
    </cx:plotArea>
    <cx:legend pos="r" align="min" overlay="0">
      <cx:txPr>
        <a:bodyPr spcFirstLastPara="1" vertOverflow="ellipsis" horzOverflow="overflow" wrap="square" lIns="0" tIns="0" rIns="0" bIns="0" anchor="ctr" anchorCtr="1"/>
        <a:lstStyle/>
        <a:p>
          <a:pPr algn="ctr" rtl="0">
            <a:defRPr>
              <a:latin typeface="Arial" panose="020B0604020202020204" pitchFamily="34" charset="0"/>
              <a:ea typeface="Arial" panose="020B0604020202020204" pitchFamily="34" charset="0"/>
              <a:cs typeface="Arial" panose="020B0604020202020204" pitchFamily="34" charset="0"/>
            </a:defRPr>
          </a:pPr>
          <a:endParaRPr lang="en-US" sz="1197" b="0" i="0" u="none" strike="noStrike" baseline="0">
            <a:solidFill>
              <a:prstClr val="black">
                <a:lumMod val="65000"/>
                <a:lumOff val="35000"/>
              </a:prstClr>
            </a:solidFill>
            <a:latin typeface="Arial" panose="020B0604020202020204" pitchFamily="34" charset="0"/>
            <a:cs typeface="Arial" panose="020B0604020202020204" pitchFamily="34" charset="0"/>
          </a:endParaRPr>
        </a:p>
      </cx:txPr>
    </cx:legend>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Sheet1!$A$2:$A$13</cx:f>
        <cx:lvl ptCount="12">
          <cx:pt idx="0">TX</cx:pt>
          <cx:pt idx="1">FL</cx:pt>
          <cx:pt idx="2">OK</cx:pt>
          <cx:pt idx="3">AL</cx:pt>
          <cx:pt idx="4">NC</cx:pt>
          <cx:pt idx="5">SC</cx:pt>
          <cx:pt idx="6">NV</cx:pt>
          <cx:pt idx="7">GA</cx:pt>
          <cx:pt idx="8">MS</cx:pt>
          <cx:pt idx="9">KS</cx:pt>
          <cx:pt idx="10">IN</cx:pt>
          <cx:pt idx="11">TN</cx:pt>
        </cx:lvl>
      </cx:strDim>
      <cx:numDim type="colorVal">
        <cx:f>Sheet1!$B$2:$B$13</cx:f>
        <cx:lvl ptCount="12" formatCode="#,##0">
          <cx:pt idx="0">316253.70000000001</cx:pt>
          <cx:pt idx="1">235872.25</cx:pt>
          <cx:pt idx="2">179547.83000000002</cx:pt>
          <cx:pt idx="3">165058.27000000002</cx:pt>
          <cx:pt idx="4">55940.550000000003</cx:pt>
          <cx:pt idx="5">10983.5</cx:pt>
          <cx:pt idx="6">9742.130000000001</cx:pt>
          <cx:pt idx="7">9067.5</cx:pt>
          <cx:pt idx="8">7779</cx:pt>
          <cx:pt idx="9">3961.5</cx:pt>
          <cx:pt idx="10">3037.5</cx:pt>
          <cx:pt idx="11">3031.5</cx:pt>
        </cx:lvl>
      </cx:numDim>
    </cx:data>
  </cx:chartData>
  <cx:chart>
    <cx:title pos="t" align="ctr" overlay="0">
      <cx:tx>
        <cx:txData>
          <cx:v>2023 Sales by Sate</cx:v>
        </cx:txData>
      </cx:tx>
      <cx:txPr>
        <a:bodyPr spcFirstLastPara="1" vertOverflow="ellipsis" horzOverflow="overflow" wrap="square" lIns="0" tIns="0" rIns="0" bIns="0" anchor="ctr" anchorCtr="1"/>
        <a:lstStyle/>
        <a:p>
          <a:pPr algn="ctr" rtl="0">
            <a:defRPr/>
          </a:pPr>
          <a:r>
            <a:rPr lang="en-US" sz="2400" b="1" i="0" u="none" strike="noStrike" baseline="0" dirty="0">
              <a:solidFill>
                <a:prstClr val="black">
                  <a:lumMod val="65000"/>
                  <a:lumOff val="35000"/>
                </a:prstClr>
              </a:solidFill>
              <a:latin typeface="Arial Black" panose="020B0604020202020204" pitchFamily="34" charset="0"/>
              <a:cs typeface="Arial Black" panose="020B0604020202020204" pitchFamily="34" charset="0"/>
            </a:rPr>
            <a:t>2023 Sales by Sate</a:t>
          </a:r>
        </a:p>
      </cx:txPr>
    </cx:title>
    <cx:plotArea>
      <cx:plotAreaRegion>
        <cx:series layoutId="regionMap" uniqueId="{AB6DBF25-1DFA-0244-8EA7-6CDE65042B12}">
          <cx:tx>
            <cx:txData>
              <cx:f>Sheet1!$B$1</cx:f>
              <cx:v>2023 Sales</cx:v>
            </cx:txData>
          </cx:tx>
          <cx:dataId val="0"/>
          <cx:layoutPr>
            <cx:geography cultureLanguage="en-US" cultureRegion="US" attribution="Powered by Bing">
              <cx:geoCache provider="{E9337A44-BEBE-4D9F-B70C-5C5E7DAFC167}">
                <cx:binary>1HtZc+Q2l+VfqajnYZkgFgJffO6IBpdctas2vTBkSQUuIEESXED++rmpcrlLsqc87XHHhPWgJZkg
Adx7zz3nIPXvB/evB/10379xtW7svx7cz2/zYWj/9dNP9iF/qu/tu7p46I01X4Z3D6b+yXz5Ujw8
/fTY389Fo34KfER+esjv++HJvf2Pf8Pd1JM5mof7oTDN1fjUL9dPdtSD/cG1P7z05sGMzXAaruBO
P7993xTD0+Obm+F+eLJv3zw1QzEst0v79PPbF+98++an1/f73bPfaJjeMD7CWCzeUR/T0Kfs7Rtt
GvXr654Q73zEMUE+Fc9f4beHnt/XMPD/ej7Ps7l/fOyfrH3z68/fDX+xhN9dLayJvu5GZE6Tfn/z
vMqfXu72f/z71Quw7levfBeQ15v0Z5dg6nXRxIUd+uJhQD+/vT3/tiFfo/Di+n83CvQdJ4EQPuf+
81fwMhicvcMEB5T44rfrXzPgazBun5oGtvfp6UdT+uNAfDf0xQq+LvAfGJcDJMf31fFiVf/duPB3
hJMwEGH4dd/Ry7gI/g5zKBOooD8sksN9Y+9fVevL+fxxUL6Ne/Hen9+elvYPjMjuTyvlf7BMz6O/
MR3oO4oFDin2fwv395gZineIU4JCyIhvZfx9mZ6bfsjfRPe90UVz/6N5/XFavB7/Kj1OS/0HpscZ
ZPWPC/Z/MD02//lnD3/ZZH7YS4N3jPCAcwCMby3z+/Tg+B0hBIfE/zU98Ldnf0XxzZPpVfEX8uK3
ga8S4rS4f2BC3PydJYvfCR8LEiD0tSRhz1/ExH/HBQQEIfQ1ZkCDvi/ZGzP+P5Xs6/GvInRa6j8w
Qucfvu3S38B9xDtMGSEC4T/ssQixd4wC7lL6NYTo27O/Vs3503T/+BeK5tu4VxE5Le0fGJH/PH7b
lb8hIsG7kDESsG9s83XNMGCrPsaB/yvOiW/P/hqR/9T3v9zXfyEkvw18FZPT4v6BMbk4fNuXvyEm
QD1AjRFGvxaJD1XwPY6JEHQchwoKw6849iomF5W+z81fCcp/jXwVldPy/oFRSf/GSgn4O3rCpQDD
dn8fDh6AcAgxCU4hOX1BCX3fVlJt+uKvoNZvA18F47Sqf2Awbj9925e/oUTQO8IwJ9DLv+756xKB
RgOgBVruV9ji3579TUS7v6LVbp+eh72Kx2lh/z/i8X+myr8x1/h+uE+e7aPvPI8fX/1mlrwa+iPa
/jXbd49gMTHGyXfC+3STF8XwsbAPprFF8y0e3416urfDz289MEC4zwKKaEB5yIUPNG1+er4kgnec
IwYxJRD8kJ2MrOYktH5+S8J3gIkBZARcCUKox7dv7InQwSUoUFByvgDqEfhcwAy/LfLS6EXBfF79
/aYZ60tTNIP9+S2Ccm6/vu00V8KFoCdVGBAMt0MMwxzah/trcAhP7/5fAfLzaqQ5Owhl+m2YDe6C
DNcUNf2Wdm5JuZnyc9qUskUr3jWqdVHjL0kRYn8zkvnsu+37dXovpuP/wXTCU/8mCLoCQ7Du76dT
waa0QVvTA6YBj5c2b9MyeJiWsL3wm3vRZm1EeT1Ib2ovZjHr/Y+fD+D3u90ICYPdFQJzHpym991u
iJKtVgQhOfQu+2z4NN5Ql23ZYJvD7Gc6mdlQx1M7HC2dis2Pn41OW/0qFJAqkCuUMj/0yau19/mc
q7FC5FDVM7032VJt2IJlvYw8LvsiuPVKdVhrWZlw3Xtl+chqva9MWR9KS4YNtkUvVe7nUT3bdfsn
k6N/MDnEKOQb2EYifJ78dzszd9W0+F5PDjqzfVLa7jPVXZt2XYbS2haeHG2upCIq9mjDY6+oN3pU
Oq6m4EYbb9k1Vnaz4+mP50UA+l5vGlQDEgFliDN+qtfvI+aMtnXoCnLIp4xsVJe52A6tHzeZ+OJX
lXpP/HKDA+3F5Urm2OqJ7nVX0z0UYrGptrYkwRbbKWW6Ww7LMoSp52djNIeqvPDRXogpJm7sb7Dp
ArmARJZMFegwM/fI8p5djeYz62y4FRXZFuvSxXmhzB0bxHuvDMi1V7WXUGTVmUBN7A8lumJ+mWoV
tPtRLFejyr7YhvRXmfGMLCzHu7wMP3ss+OgHjYDe+Ztp/kflBY3k1W4xH8qKgWwMWQhN/uVulSjP
Rq0yciiM8VOVWRIzioa4gm2UVmeFXF1XRoVhSvKmfzBZ3kV/dSIIAfIgqHQoqFeFpkrs63xZyIHy
Yd6Pfn5W+xm+Xke3aYPhZlmrDW0XeyAZ2Q1DvRu4525/vBm/zxwGRyCc0NMZAvcpONffZ04xtL3H
zEgOU5Z/8YItCZs1cuOyI0JckqJMIUZ/Bm+/R1t4JgtAscNPaAmvstWfShIOgSYH7NOt6w2NPRvc
GMUvTVZ7aSn89VDT8jwYkJbVGp75RMu+Q/hD39M/KZ3g93jDfByEKGCYQCD4q2TgGUbT6iF8MNVw
NNWMj1gMZ1yvkV9qce3z5YGGXhHXTVhEupindJ2aM+TMurNrU8Q4b9EZ9Cwu7ULpfuaLTgTT19hv
6M4s5Si7vsp2fDDHurdLWhkAbzTVEZTbKH8czOD3yM18An3MP4EnCV5ndhagIMtYRQ4zWcyhWdvs
ou8VltTl9caVvuwywY+tZ72oo5rstKVjki3sDpu2u7brKufWn2U7Vk3K1xBHeO6r2LT5tBtnfJho
4J1rq5LMz0XMalQn/lgtibeoMNUhVnJg1SJpa4tNKWy//fHy4Mjqd3ULBpwg4pSuYOm/zNVKC+bq
qoW8qWi3dV5bR8AkZzk3ozl006dROZP8+JHolP8v2xGDboQ5RSHQkOB1fbiW96YPO3woqHDXtVLL
ZVv0l6jtKiloL1JR83yTa8wPz994EBH2WHVN/SdNGb3sPdDoyen4KBQEGEr4+0pt88Hormu9/ZBV
Xlog/4ZooTchU1WUu8Jtgrn005ZzJmvl4bPAWuiEtsdbHthxI7SKlerVTYOm/k+aNn2JqKe5hRzY
GFBFKGkCftDLyLTVCnYECsW+E3XEPB0miA5lVE01hUYhlngayzqCuZ35YWAPaBjjts74xamvqFkH
SdCFvlQT9g4zLTLJXLGlk8IpEt2hyqjY9AbSuGlouHUzTwSwMlkoKxIXwMByoUQGS3ZwaKRH12l1
JsoOnfOCddtl4CJ2JLvyFZet4iJpLN0PfatSW3J/43Lfl/zE+6q8LjZ15dKuN3UC9KiKl7UI4rI0
CfImsSWq9S/nbYGMAXH9o54EIXyZaRSob3g6m6AMDE/MgP293MOGu5K4GpO9UkhHlrL3/pqvqSmY
l7KmvsAum6Fpj35ceoOVK8w9MoyVETC0vJZZX837soQ+0vmuSQpOc+mbbtnXeKl2pcekHpZgXwxz
mQLtuqtJvVvLaobcIUbmrcP7pWR4L0J25Wa/2OiqKiTxzBQjN0RVFYT7httyM7P5vFOlimo1BRDs
0O5zopaoF1kZrSuptESub/dl3SxrRETR7p//dqXGsRVhI/0eQ5NpQ87TbO0jvLb5ztPTlMwtNoci
x4XkRS/2s9tm47ycN/OaZnqsD8GsmmgI2JACPYAUmqvD0DkcrQvfAm4UV2zA3qbDpZBF81G31bRb
8+bacHoNuJZvT7So19PdUrhk0bm9yYOulVPuB4noPBe1jGUXFQ2Z9GtyOQCGXszeYOKpW/OE+e28
A/6/6crcHmvLa9lSFSYV1osMFyuOg+pbacRcQPQCtyfNmEXdqkkUuhZoT+01e2xRVHbBp9DXpwQe
dYQn0KfQhG+0viub8hOmW72iIkHjoONwKtzRktlE6+x/NJNSuxHR+3EYddLaMpCrtxhpUGY2NtRN
7ELfk0M94X1qmg5L0hZkR6fzYsTszIpyszozHZreRnoQ4c2sViENy9KOD8NGrBnbL+vyvmyK+ehK
vA2on+/8mj01jk+pzUWX6NAaiU1RpASNZRzmg7qcJmSlPxZbrG1+VzXLBeHNts6K6ToMIOYzBiI/
jNesmqpjphsmFc2apCt1CDQ+vyVVF17lKOsjroB41HW/mR0bdgXvdFw0+otlVl17U/Yl84MsmWlV
J1OuxcYNA5BZqtezRn2oWtHvDWBNMTb5+ZDViwxWzj/Nba9k2Zx15Rwespy0GyCqY1Rl4ZwgPeFY
LUt/O05jIvp2M3pZhLldrnmdb6jJ3blHWYTrgiZr67cxg7TeIVH10RB6KOHtedCtTeJrum4h13Bs
+hH4DILYYMErmQcNh1LSc9ypsf2a4X3jJ0OdQaYK+A112RdR9PZgVvMoFPRgIVZzOXNzDkgWxG2+
io3CZRVR6y97MTIUW/uLB6XxPsOfy2a+FlURHNcZmAUGJb1pc1Ie5mY680adzt3S3VisNorM2eXA
hrhcrAfwUaNYsKei4UNC675PrZejSFST2dVqPVgdzpKUZZ6ytVRXS9ndE+zstrei3Vql7zNbSgAM
cT4R0l3CAo0cyz7cZUF2T0S2HIbafPHINJ+pEflxZjCPfIiqJP1Y3CoKGdYUe4uK5QPJbvqggKwY
x/BxONJ1yq9NYH3ZciDeJMT9hW2qeGV1vdd+gyPWfREz8s40heN7PXQXJJxkPa6/KL+Z98242IRW
2Gyqov9U+Dutu/CjNf1dgbLYGppfMFNrqTJF4oWL6ixTczTPId5TCw90JqyjoQMIXDswAKpRn4+k
Xza+B9Hya9FJ4ed+1IReeTSd96EHObyhc9hFvbYRAIF5qIFSyMpWskaovWwrZXcTr461KbKzIGcV
ZGZz47s8S5nAu8lb73K64KTsllAiL9S7biJx1k13fS7LsbYb0dgwAm3Uq0GWcwRbyo4FR9vFZmel
cPYKi7TJeJCyYRojQvsSys7YpLcDyFAToNsm3KohVLcjwpOkun7fk9IdPVRlHzpCnpTvFsnXpQIZ
DTOZmhFf6bblsmaz+DCKypzjDBCpDPUUN7lPJTTrZluERLperxJl3UcHDE0iovptP47uWE/iNl+6
Aupt2mCHyIWXs8SRmseds07ihi636uj8Cdg18a0MlX9eGFHdTaqLZlSqFBHQ1LWjO2s7bzcN6LLL
OhhOxmNmLT/z1rN+4nP6LM4aUMZpMAywZX2ftxLxwmz6sQmjOVg18MWb1QZGOke6nQB0uqoyOZjG
Jajm9LBU6yV8oAu2LGimtK6LPvFLewvmWHhQNTdJV4m7rGbmul5FE5VDOSdsnmfZBA5/nAia0rZ0
ifMAnPBaQYcI7NO6WBU3M552TZbl0gM1JGfajUljNjNohjjPyZIYVjlIkuBKeXaJGAUtIYIsh9Kt
aBKygSRto29Dz+kjtsdl6r2tMN0YS9uq5TCuLajF1l1ansmetCrKbUaPbeC9Fz0iMvMmJwel6MaN
Lcj4qoee34deokfAFNbzyHlevXd+iC+CuRplFdo06GbxqbPLp0kX/dbVZNwEovvsdUCz1ULWKEM1
S3xV1XHT+dm2WjMwx07igpPZPi5loAAgC/9QmbWTowPXqCPNl9riPOYexccuD68G1tUX3CJPiqF1
aT3y4zQN/RXw8BUeJ1QiMprqts8P2pIuVqg3e4+mbeiavZeDfsFLQv0Vp8zknpYNzm0Kjn4y5xXb
zYsDdYmHmAhv2hQr8lNXtZHnSCmDwbnj1JdlMpRlD3EcKfAgA+qfgH+DOt4fO+7tqXPtoZgCHfXr
NO8Bh/0GJLEIlxD0+DTHzAyxRoJd9KbrosmUhSxJPuwWhvxDMOlzMfaPXYCXu0KdCFiw6fPFO3OW
JKQqx3ObsSLOUCWSfhLnZYfB6Ftbs3ENHiQfwPIKwEuF5h+U6eCaPq4WgEU1VXybmdolU23mhNug
jz04Q5clrrO0xkV5tmgwHGTXeTR5fmLZ5eOmZUUhK/pZKzQfy0z4ETh5JF6Dkh7zdSokdN7gSPQe
1wOJhmahuzxveJKNrDpz0ME3mFkB9c592Wsvhc6IknkVT+HAv+RmmneWk7upYY9tW4LcJX7SZOUQ
I+H/UnlZAZKkzuPZmy6neqCp6B3kfyDStsd9kvXr0cfTecNGECpk+Bx4Yje4g7dAfteofSIU3WER
QHUFjMrMlRvkCugd5MG0c56Qqf40mirfTlUBMG2UtIhdu9q5NOOUxV2T3zF2OJlhLsf5JjRuAZXy
xTWrkVNQ/8LD8SO11S70WcoKJ+LW1ApIHE3XuVCyX+2Ng5JNbNgU0dzeWd5Wm9qhNVnqSarODTst
VJb2pIn7ZayjLEdnpOuzaCrtmRdwt/WbtBnRkPLbaUa57B3+wOHngiBs87DcUVextMjdjtNOSU2H
BWJt7v16uR9RuR0X9ECTCXWNzH19My2ziltekoi0ZFv3H7yxCKK6EiIqqMVRTx8DTZvIVr1OStSt
ctSVdBAMQyxQbBF00rRBI1tHz5cpN9HcDS0Q44pGuLWtbEoPwtKt0bwYEuWquZr8LirCZUwQHpIM
eyjmbVT5SwHbU8q8L6okD7tj57iLq5KV0s6qjxvdAftlsbGjibVPbDwX5tyUZEiGKQ0DxGErhpux
XSupu2DaxUIUWezDZw4ii6ySZNaXaph0Oq1ui9gCvHdqQXsomuS0BbEz2O0SVNBkswZMcVolrZdD
Oqs5k2triUTl0Eedy2JUIC8B0WeGYgYuq/OoFMUg2XrRVecerj6PlX9X5zVPCXMsGkYvwrS58MJ+
M2b+EE0CAB2UWgwckafCFmPMCZJjVzyB4t2SJh+SnmRNPPXkAzSGS+Cij2RlBjAJOrcK2xh45xwT
L7ziXlFsAktS3NMubdbuWjeoSXDTdEnF8xQYunRDtasNrgFCAeVCf9t63dNCQWJgU20ANj/22Uyk
ACuJ4hpopfKQNCq48XNAi7oehVxDcyBlbaMaVzegKvbrbE0Sts0QwUQ3jcIL4BjbirEt4tLiRkLT
ElKPYb3Jqkee06fZUegZ2A9Tu5SbxYW3RdYtSdXl0AjKLKnrHMdMqaOPcJfiIfDlxKcuAo1/VbfV
ecHn6xZIMODHQEBTiofJA6icerDp4dhHpcJJxr0H17EYT/QGz2SV/py9n3v8iNvaHPAIxnkd6rjv
iinugtSJKskQQ9FqDDBHA+3HDqyWaPwFN5erzp2chUfjKkyUx6J5bcDfpdjE9URnacwv2lu0HOAA
aFsFj9U020SYiUq96ij0ugQtjT0aruQ8oM9TQPuIDfqogAhGlZ62TSiMJLQNAWld/nHdDJ095xmd
omwWKtLEXgUB3NPL2vw0kR3NYBXWZ42cpkx6cLt1SivS9uc106DWw6tmym3MMK2lj/Sess+0R76k
xLiLZdpmZYAkLmkdlVPuyTmEPYbU5bD/1XkwqTrpEchxAmZVQmqy56AmACp+Ke6ME1YS5+51kUOr
F8CUeQDdZcRC0gjOy4Dn07qM/J6MknchKC51TdjYy7bCo8yWPEisYseyh+5aI7qpdPgRoz5y3WZS
PdoGTS1DNt339JMOhkdPVEBPhv2phQVuGWNlycHiQkegcvDGrOhY9OMa5f4wxN5Y7cmcb8NafWj8
9gtSAM+ja4HkCpDDlEcD1+cKulwW1HlUCXbpDUubYl1FK9jT25CtKgp8cT0XbaxtMx3BAp1vlDAo
AW2xJoEAlwivXZ9Q3hjoPlWZIF9vMUJVF+FFRJkgd+B4+vs+w1MKxwVZnE+j3iLFQ7CwnJ+OXuPF
esmqqOvCJQ3nItg40z1RwdEZY+Y4AQzvUQFEOxZh6k89k4FvWMKJK8/hPuX582/aNeV5rupLvOTr
7r9etwOZpbcuCFDHFKCofC7hQwvq65/Pr4EoaX3YZui4LbZlNJJSS2enYTPpLj9vMa58YLPTsu+y
eTecXuufX1uG/DFv6nxrXK/O58DbKt/6+7DL1fnzN/rbbwxnfuTU0kun+Hs8s09E42k7Mgemk7az
2OXKO8KZD/wZzt2xaimkUBW1AsE5QVcESVvo9k6nph1baT1db5timkEmLlw24cSj0auyKKj9O1DF
Lg7ROqeibaKKQQiRSoq6fbRNWUtelUNks+mKz1vRgP4JDanS1vPAXkHAYXIfHRYL/dtn4R6WNDU2
HWm1RGBtn/V0TvNpKGMNh4cAnDWJQ+Y9UtofV5JbWSnwxyi0mYqON2WpLkad+xti8hRuewGmjIqK
FdScQEJLCae0VVqUgZD9tNzaDt8vhWUxyJMv4xpoyUgHBXTyGHMM7L/L45qCSx2BJQpGeh/2O0vW
/Jqj6WgDnF+OpaxQkZ/NpNm4AhxRbNl0PCHlvCwYOrcCWtuU+OCpmYIhYv0drUANmtXWEZge/ODa
cThy2/lyHZsLuxbreau02UCTcpsCQ/FkZeFd0xFtSTAHMYjoYGd9Rw+6Xh8XbPIbOL04C4MhP3Le
edu+9YAXLJm4YKNsqO2v/CoU2x6ohVxrFN4gCs0kU2iKvbyqD5bWF5ZSaNZKz9uyXuptVS0CEHtw
m7ARwGhaKNG8U3u/QOXOmTLyPE4AoddcTjYvNn0wmUsfrDLpQhOFtbDHrFyTMJg/1rmnYjjeoEfb
NDes6y5oUVZH01fSdiE7m9siT3kAU25UwDfQN+cN6y4b34ZJnnF0RfPrSvMumbNCfZxsfc5blP9i
2nTgDkw3VoRx21Ece8EwJVAtn42n9bbWwyq167woXHS/NeH7MhwA3me3nsGzdIVM2jvoA2os+htd
7nRAzIHm5qHventBtCm268RbsAKhuwbU3Ykp/LAGgYMDIFQfYOn5pq2DKXFO7c2M90BUq03PCQOF
QtjBNU0agritiFBn83IZrDiEapxVAkeSQoqWjVFhURbBieAsLe2X6xbo/aDG7mCU+RiY2o8Kp+k2
DCvvyLvmRixVKjzTpZxB/x8GXR9NDf6JmkD4OKE+9m127/Gg2DPDr5eZ9Ef4wMV7pCk6IBeskoFH
t29X772/5OYaYbwDuc1j0yESPYvPwHRqN0zsDJwidTlalcu6yQCoseo2NfiHZ60/+WealOjM+tpI
OI8VqbX+usjnF5/fMzd0OuM3zQrsjTB7lRM/v5nnyqYFnAGDYQUUIJpzYCZNPVxNggw7aIVaGqdN
F4+G0KPJHE5qhhcpatJMcnJwEoDHGdyRRm1Cfotar9+TEmyM1SyRacySdCB/tvPMbkWGxbbr6yUO
TS8Z2KKbdu6E5AGcgcPU4VwrmP1dW4J81lkQ5bQKT3l8na/ok+8+lXM2xlgXNiK4OlrfnyAGuYEy
cF7kqSyPcQPUEwDLBx2a9L3EBVQjzBZALqhjVWbA7HixnUtWRbXJHwtsoKkucUCaMzjOJ7IraJPW
RMRjfyFAkMnZLbqWXZU/YJajZPW8ZV8WLBpzJrbcesGeBCPb+epDO43L/vkb1NH1SsoH4nFAUu46
gF2wWlYOHv04g2f//JtxJw+/LQMLH0NS4J0Oyhx8EP2xwJmDgmUL8HIKu6I5WJr5aub9pL0I2Nh+
RbY4TNPpUA50/zxIOhovnjiSdJ4QnAU5X5qpKUFggH/C8ZE1UBs+QLOvPJeKHO1qnIdyEFrvbA8i
JFjYzTKzB6tCGpXsGV/R7dw5uplQezX3yxQ5gOvEUXdRlAo8qUnmmYVtxlMpzQj/FaYI4JfFM6j/
sdzn2ALHw4NN8vGp7ojbhcQevHWGsyqg6jGr6a6qwI3ulPlC+8o7APpvwYVrJR7Jsq34pmhB8i0M
z5tm7PWet+J9u4bFVRFmklP1NJKO7c0CM3bUK5NpAHQESSZ93aszxJpRtrVoo9IrgWU1pZG1yfAW
VKzS4f9m7MyWJMWVrf1E+k2IQeLmv2AIYsrIuaYbrEYQ8yRAevqzoLp3dufeZ/exbsOAJCIIICR3
X9/ykkGPkTPoZKrPeb86SKuqOxSayphONYJDlCICWvof7Jmwy1KR53WgWwUk4CTzYp+juC+yKYNO
5t/TEgUqvxq+zMglT4VEYd2qMETNeLgLnc6BcmK1un1gRloeVFXjehc01EvZA2pBGUwzfUbaGTi6
MA+2dSLLOiao8ieZ5zx1kLRC16g+JgpgiWoDd5J+rArqoAzi5UlNoGO4nRMViEmoJlVocYPCJrE/
S4vRhFTD3eQM9alarQjibZrkXZVAUhBhXndezNbvKM0RZGso6XkIQ1Ff5BnyHWH6HxRForriKOH2
W8lnrac4777ykuW3fH00uXaOpqQPVtZNCciZETKxuMnasU8ty9NIERWQdlFh2w6Qsa0i7tiQxSiG
zEEj6yg3tL3MnsJ3EzmiugbzTef97J1aHbhfPtrIs5H4FGFF2o8eJoZDtiDrsZxj6qafa58ucW/5
S4jiQBbUpXGDFuNSaLpVxiuPVo28Gm8GMaVkfeR27eNcpunB6r6NKIYfPX85trmfov76lDlzFU0s
/TF45Keb2VU8p6IKEPh9keB5AuIjuHYqSGk9Rx4kc36mfeccMEC85lb9TJnI4sxLPy+1Z6JiFs1h
HVAlWEZwDSWG/WRooNNMNT9W1I79xv6QZtlnf7CXsLN1FzaeyCKtpRW1vsSogGw1ly3mxBRiqp1G
E+lnkDJrFRvk7eNosxvXxYcpt6F4lMNTMajvZp3wKP5aJKKFHrITk0t3SZuOY6Q4iAJFEaliQz+Z
QaKEL/seb59hGBL6YPxZxqT1Ip7V5QUJvLcu3/1uK3FAkY4WpwyLoa8T0mYI02XoFTSBIowZr1oB
Z1n6aqFEcQBG9uquTRUtY/XB9YYukoisgtpF0Ox3vQxk7fVRWXmPhjhfNJ09jAeCnQEVxtpz2thn
9hCi7rxEOnUwWNjb401+uYWm0TD0Vexpx01QnEbJw7r0TmonEF8xxuv+BxAx/DzE+IOmI4vWaV2C
qci7iCnrUFooAi3Ix32OANzMKGRQcegX80rq9tE3IvEJnY7jtNBz38193Dl6fZjppdgCSRS/BkwP
EhopqtoQ4tYBCJhVPK9I4S9LG9lg5yKN0Pts+wViUs8vQ5A1RYRh1Q2J1ztnVw54gnrzmWfT9FrI
3L338vlezX72yMb06LtL+VKFAsLqkA7edakwJqSkKxJGoCcvFEF87ej5siC2YzxrD6o+AbTsrmOf
NL772gjx1ava7ig0P/blxO+7VgU+6vQHI4fiQCskFjVD+mSN1b0086VW9vpcQzIMqmZ6MRlJL7nT
iKujcsRXTrTYfpoY5fhJxxEodfVYoORkIw9myI7qjuFZ7ON29CDn60YG0A3w/CnrtUqXNR6dMmrK
7kxmJ3t2jfypiI1STmuau7pdb64SS6KZ3ce0q783ZkaKUYzj0SbiK5AtFmSdTT+wzKThJO2ANeV4
7KQMVSl6CO7rQ4OA65w3qLw4/sd2EztSln2x1/ZjvQxWAHEtOyIq/c5afJt2VnMo6hqSkTFjMhW8
idtpsiHNWg8062jS8HqNEAFOR9mRgzXHVV7KQ+M7DcgFJ6ybzg99lJrCVLYUUjBUohkf9OJmzY+W
q+9OT8tkSq07t/XE1ZbzsQRNchpE14WtXYVV3toJs6oltl3M0NCQRDTmHUc00WXHBi8PmlJUYaMy
O1yoGFGzUlYCLuYb9OgphDz4KDAWJ7aoilB7fRfScQB/2ExFUHj6VlfED0uZ4vageindDgrX6jxm
Vp14NjLRui8BLwyRKzG6KQfBj05rRFtOz+LM7ycEvVaipP+kBpee08zOg2wVXgwwNRz7+q5xlyzR
ujyD1cnimfA6aBsFWRJ6uJXXLPAzTLpprvnBluxzOuPO5YAjKrZ24AzKE8XIGQoJURQF3dKdqpOZ
8bSnQe6sA6qQiKFREYzGYjymPcnPdtxWmM6hZxZrn3/oVB9MFKFIC+UmpOBS49mUqBfwWWOq8eyT
22TWgdFBhbMBHuUbr7v4eXEp+XRq5uHTwOsmmTdt0KGLCN20+KWl7oNusb+tbkmPSpizU2lk6H2W
RdOokz7rq+tQOqAUV4cHXObZiZCSPKd9Iko3GiSHYuiAHfE4H8LmJydNmK2dc22n1YuAqDhBQ8B/
ei47du2hwV26Jw1CVXvA5A16JnTy4UgUl1DPFhRbFz/WUNamcezD3OvwhOYTwsJRFgElE/gKC6xZ
j/R69NKj3Qp1KkokVARpUcYgiRNwSiFq40gQeC4PskbymXEnZkPpnwUKxg+AqF4oqLSglexWLQ45
iAkRXMH6NLF6K/Y+sbW2YtRn6qsDfZ2sxWdk2QKzq08P6eD+6kVjxYUAMmjJYy3rDAqI3KaNESS1
v5wxgd7makocpKX37jhDH7XGKxuGIay8DAit6q6zN9zNfTod7FZfnLmtbr2xkH8ai6NyQKAbgiUP
Br3OkTevPYKSMcfkpa0onftXrvFTEaR67ajqDnm6oF5Ox4sZcxa14DIid3bNTeHKgaeZzg7HR3fj
PATGFyZKdQZRTaoTuJhjxqaj7fcMGS6xQhQkBkgPyF2LoZwC7sgaDzawq42aD/ICCooesrCw6jbW
BdcPC5pHBJhxRCxUfwW1MMWNYx6I14yxjSwsZKwD2MCnJvRHp74NnaWTWXtdMDC+RlMxIQW1RXou
5w9F6I2U3fOWFNGa0vHAVxAk+cwDpXr7wByU3fUKJaeboZmIen7KgAo+1z67lAOuW28V6Tmlftit
Kh7J/FHi8oU0c03QmSEqMv+yrP6ra4pvlsqPiAsVpt7ir4t93/z3P+z7SEV7zAj2GghaktjpIEaP
U3uWGWvPBXfzCrANVved+6LnogjH0VtCNTRD0gLRTPtxOBesGM7EWFOFGQPbbzs5ocO5x9xVIdLG
6n7kmOI5yyeI7DXnyL8XjBZBWg4a6j1eXTfmkraYJkva4hz2T87309lXad3UJ3gPMIE03flt0c+6
qv6yk2vEodIrvpMi7889vt7ZuPRpWHR/cNzWTQgbk/1vbwfQPvWQtnYiHCHJ/D5bKzNjFewnvi/y
7ctyNV/nXhYI673pXLMVi+2yL/j5V3Wpj9yk7Rmy6nNf2vXB3bb8Euye56EUum3tuxZht4cxc56d
uqgxgmZlkJVle5KosE4owps6aW0tj3MKmbWvs6+ecX/sLy+3O9M5Ykis5mV0bFRPVgTHxAfysFN2
f5hm/kC/fxs/IPrpQWb5H51b/rX5/1/aGv/vnUXedm6NX9627v7sGPNfj4JrezMeje8P2s7mX++F
k/nj7DbbzN82/s3D86dhZTvy//rH/6OFx4UItV8qnBsa3Gyf8HcLz1cU3ZoMtMPfPDy/X/aHh2cz
8sLk63qb/8F2XQd47h8eHos5/4/bns2ExYCt/mnfQQsaDIMC7RQ2+HNHq/+078AOCb0WzRg27N2x
cHZ/fvu/3UWc6x/bf/PLvGe4Xd8Tlm85FLK6x4Cz/x2dNGAMFBmV91hSV0bNUOrTOKEuldENlamb
uLbdEKE86ji+BT/JAjaa0vbQLlZ9HjvRQ4v2j0Wl6B2pyl9/uZL/4ezYe9wdZ+ejVgxeGWU8XKB3
iH3mrk4FTs559Kw26E3r3FU+QbgADuIkK+uxddIn14KK1bQFAnVUI0PuWdZRQThBaVTIuMwA2AGV
DHLhFtfUQNWjmueBbS35vUolcJUmaI03QxVMv/3D6b93COynv9kgQQ5z6E/v2F4QR+UytJbzaPy1
+zyYtsBkWPSYwRE8dgB/wWXk/kNOA2Uvn3VGp4fJYpfa4/nVzh15ZVl17ifR3Hi7TYtlPInJevW7
4SRbIqKmTuuDZP1wmufxiW18MErNAawAUFk7yq81qR7/4Tv9nbV1hOsjtoHhBEYeWJys99+J2TJr
fPCoj3jQm2QYKQ/ngWcHugCwZIgUeW651xLPx6ErxQZb9KBBrFxfARIvCcDEV4EM/sJr++BvpLEj
XpiUKmRF6Tx51dAGWWNBa8+mfwDSdz/CX4H0/dTx29nalOBXZb97mpquSVXW+ezRwtBOPVI8ITJe
6n4IqlqmIc/mHOB/nwdSl3cIk9YvHRJhMFKuS+ZjIS0/3k0/a2bWg60QaS/lIhNM5GGPr3CBX+eO
zJkMNQfrwYYmvxfEjqd2oUjA/DHiHJBSIRGwpS0HXzggkfOc3AS2YDYeyXEF3Mj8uJcGBPiS54ce
olZClq49cvvezVoKfbTNjiY1+WOXphECrS5QxLdOvc5uEgXMu31Rgi+dPbB1Xq7CoaR3eu3lyZVk
Olg1NM0UdaYla/UXv0UcLhb5cSatuiuIU8UYKtZkhJsmEAXUKYdO8/2+tpTzA9QlVNNsMj7ZjLU3
TJWn1vIT0SP/RD04WLzyxTOQeoe1tGJiORM0rKE/rSMdoCB2P7S3+qdajp9Yg6qPWYUDfrU7uvU/
eh7Yf3pUvZ0LZ65F7fceIYF5Va08Z4+EqevMlUDVdRiSFBM5yETnhG4mt8V2BLwm42suXTsua2HA
ALRZaBhSvrwF1eqjPFuCsKmU9biQKCsHpKS+NpEZ/DvfbfyP//AL22j194+p52Ps4Lvx0383aniE
8gJFMevRuCTEwJ0/ZaV3b3MAY8wDXtE3rMCNB2gAv2hzB13uLEn5PPpfYYJgF4/KXzuTvwgU7Mba
hzCQA/3pGxPpXP2j6/A/XGV4f2zBIedhWHg/Rs++35R9uVqPcCX0D1SjhqrLL3KprrlqVSgEovai
EWfROFfLNOXVyopXWYrp9N+v22ZpfX/d4Aaj3EFTKsHd93akVCMWpxR3STUzAi7LuQ4fq7zwri3q
DDkl6kM9fy7bxnmWprzL2IroamHsfr+UepwOUi/VbWg2rkurMAsJLdip6xuE9KPlRrIgV9ycJcib
5jivNT8xYNpz6bS3Bvnwklo+HHHWGCKRpldCGg2TZfWpKHPyOxj7HWH8p3nxPzwitk0dhBSbBe7f
RjIGb4EPdpA+jqv87qgFzLKgQHsGm0dV4T7psfwFXeqRkB7F2XQFH+/Zd5aeURiWtgFuCSJNCzOc
cs4ubKrpDB5+TYBnkqgnTRb893vj/ftEzjmCC8wZ+I//m2/N6goqiT2zx52qZbWcEwzSiUGBpYNl
8h69peygB2YRKA5yU3FUkOuhcE4oiEaqdB8s6EUxgI7vrpjF1crLMnJF+8WhFhKhzclkC7s8ISq/
X4xNAubN9kk4Hz0UxI80twf4XJF9N/iEoxrtc+57TlR3Y36AAtAHs8Xrq4Iae6VQKuBkviCQfipR
/b1O5ezHogCsQVaURsoZuJGYb72YT5gVxH2xmimiDXtoxsz9RQoVNrKzHpH5n+1CQa4srGfLz+zX
eiUD0IQWJcPNB9DU612KOui5zofY2b4Ug+py+O/X3dnGindjCXAW2CMtOPR8DCh/D+8KeDWV0L71
6PsdfHnczE/gJ9qLQeJ89Ii3PoFqWQCmtdVVa6OCfNEnr9U+CkH1cKypkx7U6EDdshKnITel7Cl0
HchfBc3mE9jIKBNI9LvsVc1jmNoCTGKvAPvbCoXDCbFho53nrPH8w1wU9yVpvBchSFg17GJsxe5E
Czij1+lyx0oHvGAJNa8FodcbO/Qn51DnCjV3zIPBUvAurt3SPzE4Bf7hCX3nEdvjGo4uI2jv4uB6
ue8dcmRlavZSx3qE4eSj02eg/FT+CVUwsEfQbCPhER2ky9CjUFjXF1ejaqDqJSgdgK46hf3V7vRd
Y0N5/O/30HsfRUKvx5iGxIFulnZ0ePj7Pawn1H8o6NXHZfP4FNB2H9CZown88hX1NHEFkHxdCeqZ
BPa6yPKqJkl7iCbC60i4P76dXc5HVw8uslrY2yCcwyqsZnoFuHBnWEvCLPWqxGGokDoTyqPlaMpo
UrmGRnEEuUWfFvvj4mFeJIuxAAZ6zhHVt6+kqZaTlaIUZmD/qlxUjZ0mC9eqSyDS+EHed1XgoFji
jtvDb3tNSOfODmsQR2uaqwCiV36wIB2HjQN2Ms980A81XaMFlRpwRvpWll+LUqsrJI6uwtCM2KNF
rM4+lDAIHGZhD8HcdfXBz5YhzH0nC8eMjaHbOia2ZZtFYE6rfxp/4Zt898NCuoTmWiiPWw6D/+y9
bdyI0ue91NkjKZf2VhMgaQ7Me6Hb5DxsydV1+x8yXSek+VqcpkKefbvJXyZDhhNcOFWY829iHcqb
q5UDBx43JkJxAmGjRU8oOYo8BNY6HcC0jNBuv6EehNymmNNY+wu9taM8qKksH6j1eZp666lM11fA
BPROtQ+FX97TGSgILhhN8mL4LpWX1MFKUeRxwXgsM/Oe64mcwRooyJYgKxonXuGYgpyE+BcmJXXX
aHwlwPmIVeFYU35GI8w4xUWB+4nW6onLqooMQN18hmwOmSssBHTwLkdp0RO6SegAG329OiwcG75c
baD64FK2NaYegRad+QYeZDJNrxD4Y1qu5b3bL3Hdln1gk4Enmy+rA6QBZIM2cSdW65iV7Mk3S/qo
Q9tT18ZboKH1xUdr4cOx2OpUg9/GpoTuPxhAQXUFWQAQF+hYLu+zXPhBX3RzwouRJ3hbGz7PYoym
JUUyBu0ZkDcQVdqifLwi6L311Sc9WNZJgfYLIfVmUNDYee6JvvodTLxwPYw+4gGwpOtjKmAhsApV
3LRoi2BNfS+21/q7gdP32Aw5vqfr3FZYMIiLs6nCWmXDvS3hnKHlaEWzvdgbJNAENZ3aeLVECInt
Z8GW6kKX8VbPFU08AS/eoOB2MEQ9OgueHtzeCoAM/2EVJP3NyZulRyGczrdi9u0HIF1fRtt8bUST
H4pNp9ONht/EtWCu8R6cIf00FLl5kO1ygIIgo8HCA1GghEy6sYXq5FUHtx1/OBVjp5UDWAbMQl+G
qT21AFIuuG0yJKKFTKato+3a4DhHwKtkNXHRoeUELavuUmnvocNP5bh28Il3EfKfFPYcoFSt+ims
FlTwMBZ3laUNJnB7RP13HG8poLFbNfiRqdVwEpaAmdHf+bU+rFLMt37va6jwS32XduOdknC1Ukes
j3z0YHRkJJwbfC0PTYXvRQVwG67j7iBl3hxat4Wiv9RDsGjlRXOKLCwzwNit8rZUv1r4OB/WCjyX
Rfubj3NOEXK12bjeaTvNIuUCQJIMNR2IiACdUCRGRdz2LpM3q2QZgOZi13Cfm2wE5WSmwKBlS1yA
QL8MVZfFret0Ue54eNTo+sHBq66E0galASI+rgTffzbHbvQnqFsOfaimiT7AZbg8FNBEasjVEy7S
WHRNoGqbBeAiAASifcStm9PztLE9de59VWkpY5ebo4R0cQ/fXp9U7dgEqUvcMBOmCz0OtZkN/ned
OyF8fV/WVJAEsl26QG9VqNriyQd8VZqzbTKMtfn0k0/FevO3Be9oE/QCRSHkdptPMC2Tea1+aFi+
H8y0TCfC0odWpCHpjfOC/jN3w5Bmd9KzgX/7w3y08uEDZCz27GXsksO2cJM04ag9wCnFIFTgsf0m
DQC8lHBQsHUZWJM/X01nBQjG8tCyhvXSua95h1yoNDlAIJDljm/4wx7LZIW8H1cibykfblme5scM
1GCSlXDUopSB+G7unRADgRfn49yeF87D3kv5g2rXLz1Ku1W/5s9O6cSp643xbJtPbo4Cct1zuLZU
X0b9zNuXxbnvCh5g+LLuMU7lkeqK48jcDDWRMT3wco5sGPHCCV7wwJrX4ZjP5Gc+WfZJDemD3bZ5
MPrKebUs9kpyA0uUgPStpTtUgcra4fyXVWTv2E5WVjdnZLP9eZaqPyMt6n5vshGtTbY8t4c65N9j
VDaH3VGM7iqGxmbzGf/eprkXpOgcEkIlbc89W/9Y5Cu5Y3zkh5XgsqreHf6ygMeYys498cbB87Fi
lI25YD8gUgAVsxEXeWgFBGyc67PcFjwz+pwCWQCVNh97S4LgQC0+X+Y5Yaw+FRnRca3nr7935/Ka
e6xMuqlR52Fb1PDQnZWEHuk5LgDVHipx7aQRR0p/lCuQrkATNZ73RW7Z45lQLKYq/+5Bz0V7FugC
qQ+QjLVUH5amekWzmdcBtHYi5hLhFDQ8iF92c650hQkoR58Ge7bkhTf4sZhhhqnS6GeWY6CuWV0h
FIJfEga7eZdL3BKaybZ4t2mWookM6d2A+2MRL063gn9rPkD9B7S4aQD7wvC5+722bw6aOMcZsLK/
yRa7NIG5uDvvm/tatthNFezbxQq+EiJdaPPmflit56JyIGdOmJJ5xUmyYLCPWK6DAZahCI4kk7Re
+2I5qIPOmRqjudQPVEJDJmK6DH1LYm79pB2A0aUoArQa8ZDTzlZYCg/sRW/gLAVZh84AHmwT/QLC
eVlCsYAQrPyXCW3EDxlPy5iw6uvijwlMQC5ofG8N1Fx6Ubp0B+6lJMi7FCq5q4MRJhl0j5FNsKCz
DsS5vD4vA/1FfPLVZ2UkCcfPE17zABLSaQD+NmyU1lg6UTYvMUeIcxWlbk5wHZ/ExvzBw9Uf0YkY
Gu1hEY2KJjDACCMyBSvofGVrtefqoKpAgXmuLKM8nVDOzDo3ArY7h9oeLygNHZtK4IGoF79EVdDg
p7YtMH2d/GwYk31XQfrmvB+3r+373o79/dr/9c9v7+DmKA5OM8nD959ZjxhSg7eP6TaDra9XQMnb
ee2Hl/sxrJ8rSEH83Gkg97/PeH9dt0VF6MXzE1wgM/H+qS2GJwNKf8IdMcj19nd4O/u3z/v9ZbKO
IebPIivTJHIHdGepmvVQAKS5oEuAjV8fEiTRTj+KIk3IatMAcZqBCy+1gXqnUp33BbDeIQTnZodu
MWHAB7nP9DyFjSXgH/YtFgoX7oICTXcu1CsB9fqgH1ErRzGsY99zgJonSXP33My9ey4Xt2gAXkPA
JhPAVyHwS97/vC8U8qCzAHMWoluBEwLPkk64/wWzoIuuDcUFTkaT7Mftu/bFvlm7jXMkrhuN25vs
+91K/LHWQTUNZlr40dsLEMlXmImhPNQduirAthIUgkynupzMGTCkOaeEjiysDAGyYtxj8Qkuq2e3
dkWM8lMLNsOdDFzQWG1qMhpwwkJiWNt27IvFox2Ni030azsEYRCPfXggMQPsC7hw/ljbN/MirTEh
OHhE3o4R/zr6bd/+uv3od2+zZiM68owCQ9BCQR8qzlBEYNtPokRLOrPF7C/ZtMgDgwaAAKhe6/Pb
ouk9MBlv22jy89c/v9vcj5vQK+8v75DpXOjwf32H/Q8IB+aAw5ES5Qq1jt9H1zXaGfxeNfaKs3j7
sFGWU+JiynFh2rFzlh5TIf88+bfD3j6UgL35yzntf3h33K6Gve37yxff//LuJYvfk9jYd77dPQAm
RMHx90VaFbetLtzfp0vNOD2jWVF9Tuuyro/7lUFbjqY+GsoDNC1zj/s9e7uj+6Y/MSRgdVth+Xt9
3/126L6232iJrhgGRZbtBWhEQTSM+bVJ7AJSM2WI+xfjd/HmPOyRiKttmBv04sIYtD0Bq2HF+Gnd
xkN/Hzq8AdmR1S9IfMYxcBsI9OWmi8Pl/cdiGAVsH2/bqZsB8h5zN+gAvMUcsrazv/X2piDFoY8z
K0NdIr1UpJaBS4aDpGIJ96u635cBgS8s1+1Lh6zulG4RDNtusJleKznF+wV8d/n3fX+5Rd3+mP6+
6m+radnhsZFKfREq+442VlCxXNledGtWuEeA5fg9x7+DsqJ1TkqWqDLu+tSWMMkGHTIuUIiCwOco
i44nXgoYft00TKcEjMy5yuNumsZkBnkWtgglQRaY4Q4SxN3as/6jC84kta+ieUwtNzuVvj5lNONw
7AEqV7n1DbC4c+tb+gI2XJ7YdIMJa7iA33+EAZsdUWj5BkZodPXN4WUVOxiCMedBJRrh5mpZ791J
lb+YgXCECM5LsfQFOBnxrcVgBa9rQQO5zHlMJOb6Vfpf+qGxbq1awLQ4droByejj16E05tEvfi68
w8wKc5yE9dktM9h64U5RrCZhm03dfWn6A5oJLGFK0/XQLEjoiaO/SrN+aciMtjUFKlCUInmCwsQQ
G/jeYRhhSbJLzoLVbteTb63fDQTgw1ITP0mzMXuggNB5tPe+KzINKrXlJ93wHw3alxzoqHzQxEC4
0Yvoqcc//vLER9Mn3Vy8zjXcsxCHq8jSXRbZuhVxsXVMZDMKZrZlsmTM5GnBj+E+a1Gtknk1H3rZ
ojMS/ehuoKqF7oChrNcswmW/NVrAXzI039Hlormbu7XA1FgcUQd9wIDUX0DG56dKVrei8OZT5ZWP
AK5q9E3Z2os5zreVafphqI74tzbaS0s4h/OEtpFgOlEeIKsJPN0pBYi86BJTYdGDWoJFKMT9+G44
kCy/cy8S/t0mXcsD1KFfdYs6ZQnjMFjCxgphia6Ccw0d6IpOAc0HASsZsV/WcRBfqwx9IjKm2NFq
M/TEgvV0WtW19DAouNbYP7BRwyE7WoBcLP/atwLuerIizk5N3Lfz/axVf+TWqp8kiDdX0YBwVz2y
CXDXamtolLUoL9kEiwevCiR6mOiI4DfjpNmpKSBiFuD74M9K1PQ4obFCpGZHXKu5+5DN3Do5rQTx
mFYHpVFDpG4noiEt61DM2r2sC/mijlXpPOq19K9VXquA1vl8kdY3QsgSkhlyAly5OnDMBMOi17sn
23MT/2GGv5ehUwGT3c1HETtOWzDGtZ/JW+FbH6DfIIJFhn6wLPidjduipwweLL2g/1w9NBdr4M95
Z7Nr/dVAcv4w+d9Yp5+0bNJHSzpfbNgjHrI1RadIre8g4dU3l8O6i1hlPg3tCq9AO34Y1sF9Zn15
V7GhgP9l/d4MqFFl8KLcaVIvkVqgI/l0Qq+BRr0AjYsXimYZTV0Ox2ZsPyy26E7IT7cOh3TzsF3n
rYEdl/Opg27itc1wmS3jx4wVODtcYHDIDjlW2rwWXTW8lGtQpGx9KO1D5mXjo6hlOLTemUi3QqkY
qqhVcYRIFQsLo9dkkA5NINqsIYLNLIDljF5F7rVJW0E/6BudXXzwT40LpIxhXgVu50Y20BP4uPyP
K1pCXJ3RmHBmykQUnYEiTU0V2aljXxB4oT1szYqj1YOWBUWbWo0K4bH9pBecObJ9ErjD9An2Ax6g
S0R6R3jzU0/NJyC3BxzSHGz08YN0p7pLvyr1BPTgmQ1wTHBsRqnpbKgtZIIW/81Ht6hb04mbysGN
a04+AwDvblP3P+ydx5KkWrZt/+X1KUOLxus44OAqPLTqYBEZGWit+fo3IOtWnDq3zJ7d/m0kBrhI
dw/Ye+215hyri3dYdxHw6/ExzZb8TNn1F67UR3Axj104m/uwMvxSWy5JXr2WQnOjaxgIRbxmgjW9
iV2K3B8pjZtYTeCs5UdJ+S0mh1Gymg/pVQ4KjHGRgJvpUBm99BgDuTBwiJWD+j5iPfL7ZLjvtORb
SxMQIhl1E60kmwsCYtMmt1Sod1QamkM+35txLbrDpKM41YvlYRzIMCoFfwCIE57BqjXTE+EJzwjG
qrOcJfJjpJjORDngrNUyvmXTMuxcEMLdbCKMn0PxUEbNftDml0WtW7cK2+5Gw3jklmVt4ZJ5EFe3
W4jByZ6iyZlwRXhCwApwFozQS8hHAaELcYKM5wJx+kXrHbXrqwe5NUlpKdU16sfcMWOpP+fLZznO
zZ1Juq6XxwdCOd0dqR5M2Ti/Km16UZTs3CpJ9GCFuGKkKEHE1zZVuyvG6ElQ8LkaIomwxUL+s+j9
3TD/imW1+RRaDAlVvcS7LuWiJRsJ9yQZ5Z1hTADXhnAkB5RWd3PHnGZmbYUAnUIfN0Tj98vd0Kn9
cTsTKGFzUqbid5pYma+rvZ3Ppe4BioPXogn+0hJDyUscOaBjsktVJlic+H/UZKguYTL1+1EbuS96
jK1SkiZPc6fDIiojezbz5NoFfcNljUZ9XKEe41Rcp1zLjk2cNS7XhN3q8qlvmRgMvWqdqpu/dK27
mUtJ2oVz/IGc0jiExTpsw8h05wJES0NQSegFYTHrJlL3M6KHvvMXYqhbQ++8oyKW2mEyBcMVBwTi
oqjCUEv1HRzF72Lux+dKS46pqAOxC7L4vs3CctfGoSeWWJkiK/1Qorm8tEMh7lrq1MfuTjAoAuq1
uk8Y6D3KLizlVcPDPhCS7wZb1JEVlfXDUOrjE6kVLl8B02ijKYjoQzz3wIKIlcYPkvOilyUs4U04
Ohc1sRAPLYjQp3S6aca7sHrjv1wO+C+6/Swtr5HeqLtZjIBpCENL5R5nYKCSMg34ZeyqMJ66EiG1
KGhAHZoASFSavoRZF1DRk7HSj3K7b/SZ1JxIbbcKsEqKbYSxT85eVTV7GkaVCJYUqxXUnTPHo048
MD2mWiEjLsNaPY7hFR9ZuU90PkQi4KiIzcwfldn0SAuTXAnLo6h/ULyTbkSj9/ghlTwf35QCp52O
5S1sqMyV1JnupgmgT4252LBup3DQHbnIoLtyKQ+xOTjwfoDXDQlXxbxcpUVJkJPCe+qM9rpIWuti
EnyOWTWTQV7ix0DvL2EYaABL58VbUJOageqD+PuK6ynzxIHbtUNA5CZGeyOkXYO1CpJWqxovovpN
VJf5ljwaTqHBY4WA9JtiDt5oWfzCvkMi2dJfmL0qN50NR1LRVVWZ8RQt+fIRYZmCaYYptVVqYkao
Oyc11XHsybXgQYcG6KRhim/DI1Oo+CzWxadRVS4WqfEYxNKywzMpkGYL+vMSRta50vOrpBvE9ahH
3DiDmNemrDQaYukzS3EoW8ad0K6RV5D5fdCnXiqZdxuFrFvTJeISU2WTkOqDNKv2QPKcKFR70sJ6
tIvyEQFEkrJQBr3yZoXZuxlhGNQyvT6PeLfHcQpPYjdHuzQdRb9LayxgoXJrFrl5qxWjFxhkMLIx
PlES9Ellk1dRlzeQntBVGQxayjGO1JOGKxWJxEjYBce6V+4TNDN2pmFOqQXAstCssgPFKl49UbDL
CPYR9U+2aMnnDa+OowJ2xVNlbDr6LnM7Q0SIZJm31WTNx1QW32j2CM1BYkJZfQvFNJwJFTo+QaX4
0J++ak26gmWvRp2xOjeCU51at6hAr7JEsgVAzgFsMC6nvHXiXDNu66R8q6T0FPeV4ImS3EJbwKqZ
UH3z2pGPQ1iVoInohgOGuftkFoaDZfapMwnmNwEPbvymha5lqcthksaDztx2lXXr0ODS8nocdaRw
pw+9pQCjguF50sT0mqvtcZoCwia9XfZxU6cuxieyS4rGTa922NP0myIC7mKm73Cejd9FCzuvfIsV
cbrHxHbNeuUN4IF1NazqpbBS6djJau7KVTsTbwK3qRNN8wWpB1484sSNkfpFGGoves0KmIkFueWQ
36DFwvTKe+b4Wmy4ObUlPQ5ZhZ0pyKm0Leaxi3CCmaJ5nzL+ZnOPO7kEmZPMaOcQF+aeWA2yJ6mT
6aK2/SY3fg8aih+rNPjzgQLUK332l1B6K8fgQnjUohjXvSYJlxsxRm3QYFhLzxj43mp1lG7lyALQ
VteVo5XlcgU2qe8qpQlcE1BpAHaklDrFC+buFnxrD6khOJYqMIBMvUhdh602lEpIesNdlugwJPX4
YgUZ+AdUU/tMqo6hJYGWMUHzbvLMMIYxq4IM2zO+2uRLWoocWkM1SIPYGQ2V06zBeCpMN5+DQv2m
T0LAOUyjOVgkk7YtN+Pc/pLM0lYpUJ9hzvm4oJZDr5elza8wUwJeCt45drZrHJmsk4Z5dRjj8RsZ
ohdJNa9NVar9FGt2k0y5Op6IKUX1VPfZ7zrEDoIMRyQ4KtMjtmjSjbl0j8/pOTKFM1Wa8iac3gVY
zLZJEvIWQXTihDXz/bZJEbte6nx+GVOj94n88vOSa35uggGlnp/jY0eJlJmdHalYMFnePLZmSWDx
2jYqUkkLP3egV8EezxWLtJE1yFZ2KuXhiL9duSRB/fzP1EAmKIcQX3TJySk987xhj/nqsmiVdS5Y
jwAtxNaeMtn4qWV+UfH3GQz6U92md3WaSqcw0dV9kMCaV6CtBqImXFRrhCZUyxiTJuFeHeffrK9b
X5i1T3l1bSZCEWGRLqUda6JTpmmvFPjMg5lGFoJc8atcqhFtUCHsRVVrT30PcIn7xq+GEipVK7Rr
aQWqlNyh0lV7OEsqeaGSHLzaZJatQtvbZVZeY6Ga5UPdcRhV2K+xAIlHwbBiZre0dNuiHOyEwofH
irjZ5dxcNmmb7FSUYgIKbLnVs1xwVqFN31C7wcpa7iRrQozkFqivXLDfPoUI5UUrv8SF+Ggux3PH
auxAHP7CNdNCy7nvyGrcpal1I1RkaTpRzPd9JE63sxztQBzqNpdpvAtDVb3TLOFEfgF2XVJcsk7Z
F2Gu+LqIFZglIQbLyiJECCCSyWRej3Ii4EHLcKNLyLr2IUgFp1Xjl5ac4kVrisDWMIGuCa4Ym6Fh
edEspjY6zBHCCHFmher3xJvNKpwHY65nX2911G6NDNdoTZDQTferiofgMlXhrRwO1ygOrOepk5Ao
F4BbmHdxzVVmu8P5eQY7KB8LYLKoHNTcB5GsuIqRoZMDTU7Vt8Y7WNZelypARABBuIKSTE4573Sh
k+/xpf8uR2qsYVtMHqTo/mxBQPM1CmWwjaRvoRWVi9Hm7tI39RUbPYylOD4uXKX21Ji9X+iUz9O1
uB0FmXQjwDJpy+hcUfJCCCnmO+pD07E0rPE2WpKjTn5GiMbr2OpPVSVcYDiAwjXoHtBb4gFxx3zp
EksFwhv2FyPMrkLdiLa+LkjCGqZ9vvQvSx/tjQHs1Ih5KscgtQvUXn4aGRKtTo8fh6aj8DsYN3Ur
1+9WPuwbNfslyxYO0lp+qDUh9tMAFYVsgUrOlT6/63Uikm4I95hyA7e0FkCkUAlIVhS3yC+VQ9Bw
N2RV5BKMtSAd9MTFmqjZqHUSBy3lumQYIZtQ8mxlBHTGcMGFgyiqlF0jwM0HKkQll0XhfGyKhSty
ZrW+BiWJJCXHEFPXnvIllfaq8esI8SVcmpVVND4qGsC2gDI/BYNAdqcEL0aXHoMJnpQcmA6cisBL
eqmngoGFARhSTP1O/LCIoLS64TdOq9chTYVjr8kJFBKKIZVrqs1sb5YE02TxQosAnfs1hLwWhp94
0QbKjPchw8VNJACenGVbU1iSm+mElCeycndeKRVtXzDuL5loNyz1bOoowh7k5TFM2tQ2ijE5m/NV
mCMMueUMlzyC/2y2NLUoLBhtsXCgBK+gZlpAVgRyB3aLmn2bq8Yx7WbCtLSX912JcV4K1T13NCCm
hhu1oZYXCFe5mChdNaobJmJ/ElNzp8EtM1fY3RQdqnWYHWcVFKMRVV451A+gt2BkGheFEr6Pzhv7
X6Hu/+TXxPY+sYiom8qar7SOEOxGyJL9UgQvc9VULrAcSHpZ1V6V8ZbZKD4LrfG6pWCwI6u2FsmS
n74pZSZRw0UQVNodt9uiThQRB9Fpw7T3hOZ33GgZ6dRRvS2G4UvLaZqDpdptExGlfgazyJi0B60t
aDFQasgm6pnooLTAtkjzIa0a1qygzMmSVt987Tuljp9ySD5OS8oU2B5wlKLCUtzB+rPHVcIRBeJ7
JyWJY4ap6Mg5zWewWHPtRIV+lXvxGM/qfoIb4FWIuB19KZa9EAW1Lxsl6T+DyFpRquwef/OTOcT3
1gRiKQxhgKsDAYguDvletEp1X+bazQQb+lRRRBBvVJrPHLVK+d0jsThLueZMcARhE6KeiEUQX+hv
RzvJhQmnGzNcTKTiLLEB8KeXYPKba4AxoHFsK+0SwcI/JWlwHQtxbxql9jFWF3mJcGPn5JHyBPeJ
lixfqYCBMxd7rqdmqQ99DFBB6svfmxg+mMxPIBTty45cFbxFzQw8kS/pRtzwV32cHU0GcTCN34tS
2jMrJsRx6uAP0icBV3ztFpm8XzNlF8Usbwc9JtlYZso+oXv3PuVutsk20zinby7laJ61UCruydvK
thTrhkM09dQldexRbkY9EGvmGcHRm1pVzamG2InqWY3dBkDOLmmzzp3rFsWDOVH6ABmgB7o9izma
pKQ8BUMvUtmGlGdYYfQ4U5JAqos+pChXPrquOaiKe78VpfOSVeolQBY94VRR5we47dVBi5pwT1pJ
s7fUYxICtxS6WzmdyNILUI/ULnmtWQyfE114HgLqLyaaz1OYVtc2XsWLluBg76cAO0rhcbRgmSTG
adtkgso11+b3mREoKDfV3xFrVITDqOd2o1B8zMkNUXJ5LlJ9ekljA91p5BZShL2hSK3HSrUeMm6E
Uwh4Dl7qelenJOOmjBRXGnVXlHDtFWOmZwUixmJEgyZpVwGTjWFl37U1iNAZFyaytrooaS6eKLKA
lF0AYEX4rY8amn8pFc511mdP8ZSkd82nvHIW4jJ9YnaWzsUM/bKpPVWQkwcRZb2bSzMlG0md6cDT
2AJ8Ym9qMxMRRwO7cM0tSM09SxTBF+FreUuMwjCi/iGaTeyLX1MkRKd6YLRPFeGh6DiSwZzPnWRd
5jw9CCVQrVpo6iMGuPe47k1XyhvuKLNOdqNJljeeZBAXErKIYvLxOJDDimTFTuXaJmET+3MC4kkD
Au+jEEEuNOMRn3PTtAcdQzqLEd0RgvpBbJXJGyXgmJFi3BfG7CkdWr3SlG7yIn3vllVBM1TtfQGh
qRgB5yes1U5VqZmHpCBRKMVld8LA75WTLF4hNDzzE1SuuhCCz4p0q0R8/YIKpY24Pd/XZgJSqYA3
oRARe2h0myMo/CqaSiR7unyeM+FTGAfdK8xq2RtlU+yr+LkL88nH+D1DmNQHEqvxJSjSyA6zoTtn
ZgiibeqxW6efVknTelPOPxJGUwCPjYPjJ7xUaTe6QFmSvSYljEZ6XDqwS6qdMErKqzaQHE67FxoW
BcesFR6Vqqtu2pBxy1ClwAM45kSTtdw101DcBtN3QVEeZD6rC1I+860eBcl1SjHtG8VrI1btscQy
hjRPREYDfAONbNFd+gKIxqCxfpDBEY6DdsF0pF3Ah/zKIQ8cSnMWrhT7H2gtItmk65qbacSADXOV
ZNADc461m4F2nlrZDVrszwIuTX+w7sl7pw+C8J3NXelRMxwAkbLUGav0PJEZuWRihhInhI6agiI5
66lyTdSyvFqSkd9k7dOfA3ngukCSbQsxgj1dLYyToCBYFYpRdWOVXh1MO+VjLI9cJFI4nJVOA4vR
z9VubBbD3wwX8kgEJbesKCkVlZ4pIm9MQGTUAyUrORTK8zgnL/2KHBIl8bakYNVGve7+AcVVUkMm
Sva3lSJfAdVvIvhG260IPsZ7U+sQ2OqGJ8dLbxviHLBGJ3k3JdMtBumckeOuiaTpyicgQgd1k41y
5qZBOblofr2SP5ZNTCM5qEONi77UH0ueDPupR8JRh5K+V5v0LVzHE8MICrvuhLuwHWB5DvPko2MU
HMJIwx/mGlpvf5cVynihbkDngXGKKHOozV3VMu2PFpo9FepmsUasBWExkhiA3j2TA8kucyfgv9gV
HXCKoQUGJugkn5iHa6lFkwWuJAnaU631lttWyOaGAb8Z3wlNYjd4Zk9CLpyk56FkWVaPv0hgpv6s
ztE+GHPTlqrG2Kkxcn5F7pRzNUqnSlySK+vkiqVADAUx0qhFFFWJWTQk4dpp0iMJ/YFMNzlWXzPG
+VFN1OQuZMiinQOiFmN+GFuNZ4ixia5MsodqDc9iyQ0W+UxyAaNRIlAiKWfTCRo4vxUWmlmK5EeD
RjMdEt6cZCaRBmne0ax+60qqgr8yIFTDESMR56RCrL8reBQNfbINPCUMTL15ktbBMzfE3hf5uwm1
bDfVrBP8SanTgODy5ZJmSVkOXIo1ChwMDY30ap+MSRFSxDqWYZ3cDuQzbH0i1dtCYThWyC2oaeo3
FTgMZ2HBdQaI9RLo71Ood8/8sZ7i0QRGHzfjToN7RxpuYt0pRuo+UuWnQSk/VaDuN4HpydAWWT+z
ANqA7ag575cIQ/LUeIXWV28ybPgxjx9yeSxcode726XMDyod0WidkNlbZS7NuNUraTT9TqJngSqv
hOxalm5kWk8Y82MP+BQrc2YxQGbzlT4aCLT08Y0muXxJK3DkUvEFVkrnTP0UkON6YDcdihI102Zv
OFQwQ3vO9OjUlSIjx9qmIIetbEa4Rwqpo0xcL6MbNzHZkBAFc7bQdI/OBZVX5KRgu/HUz8N4+wjs
VD5pKljC5JnQqXYQMydMyI3o9vri0/6LUsnKZ4Fi+4RUejpZ6jSeZipFU6spYPHSmh4DRe7B5vg0
lLA4ibKSn7a9Evj0aUyl57Buqn2glMsxVNlse9Oi4AwVAPQnWXsxBBLbOkbbTkMn0EjBbMsysjFz
BcNPfXk/Yh+iksyfGRAwskS6oO1Ko8CvkC7SI1iPle6Fjb0JAWlORTRdGsr3m72soLz6sCS/EGJd
oU7pby3rlciS3qrJ6O/hElYncK2Y38cK+pNg0D9rNRXEJANbQKDy0I13SvKOLFF76NTUU2drQGDW
i3Z+Kqu2d6RSlu20+y7j/DUi8vcoP5DVxYzPpLwYe2LbIyUz4q88hrkxvapizjAXwXi1TIVFZJ58
bPoI4LKkp8e4vkBHDcEBQse0xoJEpmlWnhkNj5GVyGchYqQkDfXR80EStHo71BTfUqfVO03jNm5E
cJmB0J3oPfKcS9P9CnCEolj+SmI4E1IgOLOsSYAptIsamKXTdrh3LRVKXTyzMDSHU0O56GQF+bnq
w9QZK2y8aknUrXQ9dg0L4IWmPIX43o+ESbrTUeUme8rs0BnL7o9EtpFv4mpW9vEqTy5g3FAOzDqb
RkUtOBfY5Oi7zX2bkz2JR0Ww5wLQh1E99iucNDQZJQoxwHhOdcpOipkeS30e7tqJhHljSaQVxw52
fAOvuM0BRPVpqd3FsZ6hT9UOyQUNZPCktHDLAJhNtqWjSImNjNxoMX8gDa99UTuGgqBfSGUR9suC
GwNweYLTBPUQXRTzppdTecn7tkb1bsa4LsnpLprGPDCXPsKq0R+RIBQRied68JVRFH0h/8ToUnpD
GV8jErI7nCWt37a6C0zFS/vE+DX6NFuhMcDY35dyczWjsXEaTQC81pP/BCyh7+KUxjtRaklE2rJ0
rYfukqjYlvPyNSelBpcQoFElVfAIK6PbjwGrPAPRxGwBR/etrMP3ohvTfgqtCUVfnl2mov81JRJ5
ySA9KLPxVEtrZ05QqLtJTXCLd/nodhVdsahbYBEE1ayblnRhgXLXBFJzrLTmLVTEG7ls89tOkwFF
jeGlNaXbuY8WErVZ4DAQAmUMMdSLhUg9jPoT679V8zjeCKohHpqlvd/8BJ0qPSLwLA9dR1ykqslD
0pSDvxT6c6caGUtrQNJqCZZ4ZKbIoxSI4mzRXCEYselRdbL1TFLORdd9hE3d0YUC4tqCamfz5f0v
EeVxrn7/3//zb12d/w1totPA9i8Wxv9ORJlxCBXhf3jNf+FQRPUf4towEpsl74Xt8geHIkk8ZDC0
0eJJxbv/g0TR/gECX2W0WvvkUU3Eh/5fSBTxH7TbNXDkmQr1BEgq/xMkyr/bLXFYipooqYpFb3OV
/0dZmwn+pVEtxWa6PljM90r9GnU2WqZdLeyLCanWLTnNv/wy/8HJvbVH/jHo/vf/7W9m/5rbpprG
Nbq4zN/TsNOfS1K0OBXuyH40xU57KRFPXYC/P8bVTn2t3Ph36MUHjLH9rqHAYkfn8Vk6gwQ/iDuW
VmOEkxvmhPv/67Mn6eK/mx75sIBo+LvJiqJaQGj+7kSdpRa+MdJ6ssIiMsd6IUe/bqxRmfB5CvSz
G0L8jxWSUhzOj0jupoOAq4P0xGof6aTxnx4SkFUdGLpGdSJmG4cGN1i+elhj2wa9UrIPVPG9rorp
CM17OiLLI72SVKW9nSuCUd9J+lw5dWJZThq3VMpW7OpiAmIFqlkct425KVOhECauSnulnbLKS+ON
KLXNRNvxsAqst0OIy7cFwoP9BlZi7bnYpVTFJH6E+viz+ePFMRJ9Hy7lzeax2TboCySPznb+z6lG
irHALkSwO34kiwINvhsxE6EGGxWOlL6voLpMRviHskU8LvsFDMDNBaKiXkM7v223E+IKu1rUIUYu
J81UFprAU4ZhX65ems0W8jeryHbYNucSrsxBg6aJjyaCf7GBrbYN3YRqugwK2PHEmJBi5XNtLp4/
zp6f41LNLBZvwUud1T4JL9kbpBTgVdN1K1LrIsZdsN9OYXIl8ARportIq99MsW6PoHC+zSGpXX09
2k5tm59DqU5etRE0v1B3EHn/RceCoTyRpF6/+fZXMZvwTFUi9rbv+2OICYbVELOdFM202udL8vDz
DeVUYMLdjo1uxE8lKv1XFRFabrQxc6q4SH++7LYnqcDNuR3czVO02Ym2PcpSgzdQzwYDHdLSSHve
HstiBI1tpewGmb4p+lrQn1ZPVkQTF95b7sK92ZfPfw7BFRTYt+T1StBW09a2t10dsibK/ojtdzu/
neIvTjsHi2s+tFJ+onozadHYcbGlqBN2ZjugsggF49hZOI1UrUsdIaph3EFAGY80aGM3LFjLUmoN
gevE0zHGNHdEpGODxFj8H+PY5iPbLuBh6e9yDZTfX65XDG5ctduHakscm23QXLZPU/7LN7YdanEF
6+xfhrKgRYEcl5gehpmLJjAZKnJAncftcNtM6wM/h397SqZWSAlbrCdqCR1OnPGZhQgbMiq0OIV1
q/Rgg+A9Wx9d1r2/HRYBpRQL3qKDMgtTR0a3FgW06EqV4CW6tBisifvXn7ff9lbZvd9nw59n0ceD
u26aE7tR+ZtBw61xZrDZ9rZzgMsZvgtUktQnorWtGE9cpD6kIGNl7p+H//LMTvwtkMClzShj1uYu
2vYIvKrmddudyWJgo10f3za1qX1ETBluGwqIdH8e2F5d/5z8ebftOYKZg08tzMTZfvn0Xz+/jqyA
206+76N6PNTMs4vNPYIUQFuHKCmvLawAAIO2r2aEXNPb9902sjKknhWKpz+PqvrCeBfN66j35/FI
NllsKi/lDNxST5QzoBYXIxYD1vbc7VnbcSnJ/3zn7XB7YDv35+3+8ppC6HMPWgsiXNnwFFHYT8l6
k/2nt/k5R8bKRKvXdF9GW1aOYpE5Wi9TE4XeKnL92I6S9ZS4Xq9ZBNJ8OzfStPq47f1s/n4un8jT
6ZoCr4lfYxVU8gusryuW6Htev/x/fO32sp9Hyu11P8fb3t//q/UT/pzDth6JFj/DLA92I8rf4Okr
F39Tc1TA2xtTlfko01/VgE6cyeqq2DbjOuuRCaC2KYBy9Qba4iAUX73GJVYQ2MLA0ruZjlPU3Bgo
2JiaeK8kebOn0VJ1/NmIq3nx53Dbo3j/u43RdG3OJRFdpF20yWRv7qViBDnjQt/BgRPCfN68Jdtm
s5b8HP7l3DrrNWlN2W/ztiQAn6EW8CMXI47MfiZb1NJJNMFCuJct6E5ZX+7Bdr7zcwwHQRIpaESZ
RzlmojR71MR8wCI6PKhXFdfGcfufhtV+ZGx3UK2WaJhSFuPmhHcu1vh5miZ1Z6026M2Ct0TuSAxg
6WqOQ96OhGzrboTE98+mQRi0i/QQVCnlzGmcA/QUv7bfRqP/I4vEoqIRunyTrX6u7VfS10mPHoLX
xFoSL2xbzcWX8N0nSn3qVyfYZH7UbRTuRyP0rbSd6fDi9Oj2jzhZkcaOh3aNsKbVGmwZPVDNoQru
sfnUrPY4t14OONAzv5kSPnArLNZhlFG4MYW0tdFigkxB7VnPHbHuPIfpMR5PZSOlmFpz3dPC6FBr
oXyUBEX6s1mQ0NH3IvXh9PtoPEyybLRYk5fHOg+GfTLnx2Gs7mOJAKeUDCjFwoj+vDDuErWpbEwC
krP5cbbNj/vr55xI2oG+UQVVwdXPtm3+XAHbbqynBMHpSNYF0QqrDeHGiAwZ3wNg1CZSzyNdpWxD
xiOGBRTaAWrNbtLWpgop8TKmmJ3eG1d9ySavErWBCTWXvttJRCu2hmrbRtpm6bUd83ZYYAv2Ft30
ilL9qibptqDXzzFFMIYNlL06ySdSOFHjRCU3Yc43wIm98Jf5yzGoLtCif06nFgbr7TGToWPQmsz7
ObW98M97kMvAbI2nipxzWGp2u84t9brJMlNZofjs0t4IXHOMrdNQeyIicbQoD25PrVKije1J2x5l
rPq47f08sD3vz0uWKf5CLg7gYn1bo67BvFGY0ivc2Oa6EZcChOt2zMUu7aB75Q5E0+64nTME9LO7
qjmz/tYO26ntwSgc+xV82h1LIQ3toebjZT2dhsEXuQ1160PRa7dTgMyJK4UpXcY9A1/DQ7KYojbY
znXN79AMGwR9RObbKS2XBOgwVoKcgFf9PPBzOF4xX6MwkWgDgAubLhoCJJOdRBNqTwLqlHkhzSKV
E6A/PJnjSwGVIr+MdOBldvSQvzxmNyw77untZyEmQm92P+e7aII7jnxph02N3hX4JOfmvh3PTXyz
rpIS+LzHeXju5Y9hoF146mWmm8pulD6ryVVKvLW/HIKw5GokXidzz4A+OJkDQkvo8cWZvlf1dO6n
M4bPwHLy4NQJB9Oyde0uFGmQ5uBVSrHazaXd0LCR77XXj4jTbRrBkW7vfi2hU7v5dx3ZTef1CI+E
dyCLdKEdHzrjoCXUPFA9oMdKX2TaqyS70Ime9HBXf9JeVE0wajziV6NPuirZ/Q6JrSLbHY3VqWgo
niHu9fxAL5MQalC3q9UryorkqUluW/Ezu4j7anfWjtWHuUtupl3FLWrHNhiJIx1J3udz68Dq3isf
ELEGt3SEW42RqNjRAcibbPMgf0l3hTse0lfRqZ5rB9+Cby276Kr4g4/QahffGq4u7PRbFp2Ygw7A
hC+SX31SY4g62oftUDen2MFj1D0Hev/oZ2Vwqn4vEWF3TinsAucTctMV6/h+AVxoq256J9yEv+cv
yOTf5bk+0/iI1LGbvxb0LWCZ/dQVjnYjP7avqvMbVf3p0L8HBz4VtV8vtvnAxCHH8vaoUK3FKIOU
mW6viGB2ieGAZVJIs7t6/dolfgyKJ3TpYUEPab32g70lwSjMaY3Z7DBl6A/4YhC7il9qeRdR1H2j
O4AgurqCzN2hqG+BtO59vBYIvCYDYRi6yGNH2xlQNQiIpI6WJ+/N6WzcIbm5Kw6YQh70iSqsa7nx
QRpJQb8oi1+GiMNdRsiFi+Op3y/BOfKtO9mhgc5+esc21X7J5zDZoQlGIBbGTjU5M44BB6pXN/kU
q8bgQKKw1O8pRRUfSnUSl/0bVa5EvisgepU34178VQlutbhuxEy6/sPuP38aXzA4IJCVGjh3zHqn
gFB4tJWrZO3S53q2T9rjIOyEEzhRp3zRviLmQbgILVfSObgHSmS8UXGeAzt7t2iKp6wPqvQO8If3
+dGqzrLqi2dir7vsHaYBAkZzJ37ShTg7Dh8iV2V9Jl9M9EPl2qlsK6ShCoVvWtqiAtvFKJLIPL8U
Xjc4VEWNZ/1zuMtvzVeIlpccIgSlnOLM7Y/qmeZ34wOdL3Kk71+h3fy2uH0kFytOUKJ/2WclAlGP
T8jb0y4AA5V0UY7KHYXKaXKtnBZGu/i3eBk/hF/ZreqWNou0R/k1/EofSVWjhex7GzC1HdykL/UL
tcQ7sgPhPnL7E1pc/ab0s3i3vGYH9f+xdybNbTRddv4v3tfnmoeFN0BhBgiAs7ipIF9JmTWPWdOv
76eodsvdDofDe28QJCVRAKqQmffec57z8Do9Ok/a3rolv4qFsb5mQueE+m948O5x3JabGh3htGte
CMG7m3v7pB9SdA+vQEtII2S3OrThuLI32rtOxtgWxtJKheo5HlashcaaqiBhVJgxxQw7iPQs2RQQ
9/4jPyBCIvANabGNBOIsQtbUNyBSIK2fSqx+7rrc5Ew5VybV77AyV+YWyMI9+JGGCB03bjjv0w/U
UButwkZxtQjlaDfkH+yyUByLdk1wsL2OVuWZjxv66gfwZAiV3rgPzwhFELhuaEkMKz75ZrKbHxK5
9sct+c33f6K9OFN57os9Xghy5df+rdvrB8LX+wYyygpGcG4htV+ZYf3Ee3roTiNyf8Zt64I7Vexj
XkNPCCtB3rvqFryj+ZlGaKFrEO4Aw5GRIs2oHzx8p2uf+3AX0d7ZiQ1RBrvkx3ApmxdqrwTYGr8x
2DpvoAuRQFcMGM5+KA71mQTio/tq85x3ZC/sx3R99fK1d6Ibj+KcPQX1X4hohnYk5Ixk82u6pufg
076lL+IidvJr8Xo+jGAh1n+3P/ibNHy+t0iLZQOGVLeneXTUbZJZpRU9GD4Hm26pVCKwIEd7qY3U
AImKsD7Y6ab/7iag0J297WJlsKqKwC46YMd++SffX4mlIPn+CmxbV+z/fBnopAknWX9K7RZT1PJ3
su/q5v/8r610ifZpTYoS7G9hqVxmZ4y+fY+Q5MKjoJIBvqz/eEgaXR01K0NnvXz1/QdtW31ope7S
R/LJmx8a+yjmeQsxkig/Olf+QBzAjDbv+OfLUaf32DpVHXquTbp0KzlwDmTOrIXfj/hTPMLC8kIm
rLv0IPBz833k8UeelYUT8X17twk4TuukLTIgg0Hz/VUnl6Lg7/cNGPtdLPWT29sZZr5mwo8CukFf
HryFMfD91d+fGZAZd3mjbmC8wtjg5ncnLjDlCZVuXRhVOCWGhhn6KlxdR9mZcQZB/X5IJGgStZQy
3w9d6jzUk2Zsh8VW//dBLKXg32/NQfIu9fr1u8v2Ddn//qr5hlD8/aHtkoDsxc2ih6UKdE2FgnS2
sTvTCe6WluD3VwxL4dLiSGFCg+jKNZ4ISIq2fkBrqsIQtJ4qtolIVTUDRUh+tsV6rF7x2A6L8p+E
7DHY/W0g6UBc1lPqLh/GWOWruAaqkc90YqyuYVUPCD2SzDdd1ceYG5X151t9iBfNv3MP+uiZqAn9
KPNx4MzGYLhqoJczAxiPzAHGIxZza2fF/l7MyxVubOctnyp/02dEPsK2o19npxaoCShvxN2A2giW
K/f34e/P+l6fDmZ0RiGXH41vNIatyimc7PpZB2nmUfVYSINR9LBhf7fogIgB1ux7Vr1lJmp/05v+
NI//NpNxPnw4kONIDAGYo5WjdWT4ybgeDGfi1l9TlwZ8RlQnt2VrvfVM4KjceNCBhRU6YRptQwrq
d+jA9wX+fvj7rY/elhdJYahzJv++vLBwqqM2eQaFUR0gep4GH4mZT3unXprOfx6WHrKDaontSKBv
DBZ/X80IVvubBpEsgQl/vgd2lv9he///Ydz/bRjnWC7Ts//+PyMA/rdh3GvciLiIP//TNO7PP/r3
aZzn/Mu06Uu5pgNldMkh+I9pnG/9y/U8m1xJj16zE1jMypYbUf6P/2YF/7Idx6YXqBMUBpSSWdG/
j+Ms91/8NsvXybDzTdN03f+XcRzC+/8ykYPJuoA2PX4nT4Mh3wJ+/l8mcn6PGK2chLHv5vruBkYN
RgORiXcmM69ddSIhgkUVGLwB283eqRsw31GhE0ZI/fnNDZsSSs7BmNCqeA8M50PDHIf9dxe7rBq6
F9RjkKX7Y15pL20To3DXXmjaNoQwKmTLcpVZnAuVPoWZ24PcGR89UtyE8o+13j655stMC57KBRWC
V0IwZOP05EP6e56bN/jL75FX6VsroM064UQa2lv82sBUWDXDaY4533pm9ZG04ut7YLAsmKJyH2PT
JayW5pbvWvB4D9PvuG1CNADRFs8GZz8PH8LeoxZknfVA9HCwEGDVVxHqbrZL89iWtrX3PYV2EcDr
ypb4S8E0H2Yb6KBL6hFpXJwJ0L6HhBf9JobFIRHLvdZNgIcpoEIA7vCZjFm06tPksdFfs+Cn5QTP
5GBdkjh4IbUIxdYCeMkW1AuX7zGOOE8Ji+5GvDzA88q1hCgdon03Tb5QDxXQUbvTfMgnM6hmvSCZ
yYRbuNL0yA7H4OhCJqMmKmwa4IPYzgnanxkPRRrz/E2LuVLDbf8Cz+q9dEJlZ8UJ5P7vMfCqcxW7
p6zmZedKAXegvwkKNr6Zqm0AYhIr1jvEFxoSwwci6r01ifgKbfNnNfRqJ8dkpuOL5waNnfE6zcaB
9KzQrJegmSE39tMQJRssL3mIndXY+wlhht5CXhzQu0obGEYTHdCywGJrVLfFWjkNsqe5yEF2tmgN
VMULkrbuGIiR/VwaPBVbnCCvmsa6DuiNjb5xaEaNfwfKqwxCm+MIN43xgam1XEVNOhzz1nx1Ykie
38OzGOLpYXT3MdlxONl1tGA+gV5J9guH7fMgiTgQ5U/ACV+S9uJ2MNNho0cUN5gnkoxDGd73CVoD
Mtzi3Cz9Q9Moym0sQbYvVdrcgkTjZa36In3Edm4xHKXK0bAwo+wgSGGwy8M4SaKK7JazdGYgoMuf
4FO129KYvsbRHDbfq39AXI5wGRd4y0eNbI8hBFbS/RnKfk9imxxGA/DL9s/mo4kJKmsNN+fPXHE5
XNhKW+VD4uy/N94x+xE3wQ9EU2cCrDRCSlZ23v1D8MSOiSNYHXDuWLR8ZHHNCDSg0aEXOdnv75ie
71s2bsWZ5YWxkCx/Zl7+1uR6tI2yDROKdjNiPFolJfKUIaL8X8403w+RlhHPMw+775nq91gRTuVs
EROfU+15GvGAidQ0eOE+LYvKC63ljdHyGmRE80KKwj7BTAD2Fdd20rsI34qEdLZclJuhoAArY9Ge
Sr29N/D6dghrH3yXefP3WQ4XEwOvLNSq5ObVS7gz7Dhc4LAOhGDaZ5Eqa+InyLpsPnQltRHJIofJ
VVe5iOQq8j1gJqNihWWib7Kh2TStVu49pTVrt7VrdIo0+8E6WNuG82C9IJ1iF6Ey3KL9n+cZO08k
CA3bvmQEWeiLAJWZaFSPGkln8tOXrdq2/KXv40OzRCGhXFvPP0lfHY/m8hCh8fOHx3ToOpoYOpY6
HNTLEdLyaCILj7cWWnRaJvlhzDC8j960N5bpPWleGV2wFpOgAog4NGLnaWjisRcMOSlLZK7eELMS
i8FSgDep/Zo8M96i7p/CVpn0vYz67hisNJrHVarj1OMkTxf5G5CS+f7ZVbMMHUC1u+6A+b652aZv
PfiIPzJIKCfyTl1u3i34Zu84V+K5kWOxy6Cooc8bPFYEP0yGyeBsZO9cqoCj6aQ/zYlWj+visnIG
+CwduMOwdvWtnNLD90aEGOLSioRTvSgGuk7pU0GqKWkV6T0tm+ZhNPTyEak4AZVN8zo1iMjyuv3x
/Z2QbbL1rBitVfc2FKZxMRdA1OzESB8zTexKIyUVR6EMLSLBux65gNsDHSdHSk6CUZu/ul4yyy+b
e+qfYQrH697v5k9Tlg+ySSu8dgvQb2ha0rkC6423Fj46Z88J+QoO8249mim6dxnjoZwZ6zRBVVXs
mkgKXDwk8DAGgm8EWg1/MtErJr1Ncd1x142QdAtbo0GU0fBsLaBFc0k2PTd+uw1a6B4t2KubkF92
NDunsraz7dRUxkaO6tbMs8+SX8fcdoiXobBkl3IUX1VEyWqP6bAHA3BwnJKs+0Bzjy5g0cYO/J3X
EO9ZjOkbnjn97ESlsyXazUIoQYitmtsUz44dh1qpAX3NKO9bQeqx2Sav7gT1JrFaYB1OpDj/Z3WY
y8w/BrV8c528OAuldStCiLtNis1+P06+CY2381djH3RPzhRC1WivBLheZVCWB+Xp7i7tGN6llCUQ
byjH8+xnYbGLdAHXtIaeMMS2Ohh5QAvG0PcDJzLWCQXI3zecfQZFa2UgQL/o/K7w+w94C4uNV6kd
ixKaoDi9ydi8JbPqnwrwMLuyFY9Ki7pVnHTTgwvD+lJhdIxjPXkkzYmGqR48C2Hh6SXTtkujj9Yx
SQro0+rSoAnvk/QJEO7R8Oz+6I8zUtfRQCbuxd1nM+0yfdCOcsY9SmQ0HkUCB2Nsqmo3TnW01Zvk
1PU2IvK+csfHwWphnmu3ZCiDu01sCzGadXNqT4ElSCTtWyQLntXuy4mrihuVY5zBSNrvnslJzDd9
nhJAOmWfmgoeLQ1UBKiJtXL6+ix8bzoX1VkRz4X2FIm48saLhxE9lCAJtqWwr7PXDts4varREmRG
9GLT9PwlMqG0VRUNP9Tsixu66V1hwr9xOn9dgA0r0Js8cYmOsyRhZBLdIxbbeesa2ntPQEBowJN9
yQWJVQmjPAxX52jAxsIuNJ/05knCXltLwN4PeIFBIOVGeUI28uTodN7jvNGukuD4i+aytPofYFTE
jUOEviZde9wz8N0lCR24CrbIqtI89dITaEgeX1IeiRFXL4oQS9bMwaTTgcELVQx0n7J+yY33WWG9
EAOXhxoST6V3MUp0q9gUuBymZ49hZiXuPnHmpy6ODQIwYgJQ9dJ8i80diTqYFjv8+gZexXPVkXoU
4JePVJefIWni1em1I8aIat3jrNuqOWUUWfMULE1Wu8qOrTNgOYe8y+CsjzrmIKezXmrur3UQONOG
gelnQzFCHjkS+qCpwGQKQqyJIC92QxmXB6zO/n3sm2uQTPd+DprnWZrjBoW3uqQEeR8hnGPfPFXJ
lGxN9CovjWV+sPTRuoo7XF9EUwo6JbnkjuMUhk9zFFDBaSyfvTr/J1lodBbecVwOynlPtxDtPsy0
wIzNEZFxti7RjtOIM9ghrxMUj2AKHNhsBDVqJVG6CGXdLfqXDopR1OywiuKOmIHciBFzpmZ3zd4Q
KKfnlEEKdDXjqaz4dSkIi/tYdm9dK8sVtL/qRcdHvMp7W/50lsZAX/kv2G/oMKdr7PDNS5HgSMtH
GD/snIBxFhJ4YWjiBEHIBObomoRqll9e3vRHMdG7gAbmbIu2fmGc6hOi+5UMzdUp8zCeWOjtEoJA
NFWA8WLVrpRPRnmdVfNq7Ch0cIO9yjzVDxE6q9AhdnufzuDoWe1Yphp8ysxcwQr+YlRMZ3TwODwx
1rS6lAMx4Ifv91XTZEBYKofkqHmb0A6fbQHQhaNHv+0XL4GTEz6udfCKE+memoAcCpEXGQWe579L
hl9xRjdnmnq6pn5zTsuWHj4Dzl0K3+uhDJJPfkt0KmrXX3seXtE+EObVkj3G04CgW+q+zUzY6ntH
bVjP4lGMUPjmHoR/mUui4nS9PRgG73sibCCN3nTLimLAGtWKdTDLPNQrYlpw9xtYdrvf0APkE94H
DN4eA8OmH8Lc4nBIfFZo8/E/zIA+fURawMJtbmOHRvMQRzfQZXfYxw6fHO13UVnJwdUYo5UHkWAF
+rYWo8+Ysa93jLY7zVznYrDJgIbKELWAuQkgSNg+WxZ7BocRBiRfTmFBBN5JxnkdEhO6BQWkXTh9
QSOXVEYErKwan4RsfL1HTcHVKxznS+LuBCLveis9oIFDdJ63i/uF56/y8jKSFRCr7hmHfQr5gjjU
sa+g3rriXNWoyjtSwPjN2HAbEezbmd/s1dZvJwJ0VJtkfhG0nFxZbjhvVEb72CRjBVxN9og5mRux
SnbMa4k3JTmlWlLK+zVmxSB0I8BRua8eoh/fbrM0aCGK0MRA5Y8ruVjC6LvJu8ct4bnjWHj05hko
AckiMwvVJKQzmBqMTdiZzIVhKg+R9N4nS9JS9bKXItKvmk2YTy7zs5xrxfXBvsGMVQZctaRKeG0O
IbXlgGzeQRm/8tDWoHctTxpcwo02sOUPOf332ZYnlc68yViOtCRV0LC4MRNjExe6ubGq7hdh2/Wp
N1OefeF+Not/bcBBHXpFByBjHnHH+uCQDPxnIgHk2NB5v6dkBmKqmtZZBTJKGPiuDESYpJWKYdNP
vdyTuAK1KLH2U0Rcil/14x4RL6OiKb/Fsvc3VVmaW8P16cnO/j/dFJQE18CwUKTvRNgjgXmnw9mL
hqtddJvBm4N7kCXqAvfjWcsfcUPJJ5I94kttGzddE/MRJMij1pRkjwWiBWSm2Zcx7895wkFP2t65
JILuKh2GVeBkQILEu6mz7ZPm/dTLbjqZKQIjL6m5lnQ59fJpUK1FRC5/RMo3vqJMHAgtjA++OVB2
m+KEyM3dTq0VPds+3gMPLc44Vx/wibiDkF40nvzRm8gMUkQu0nxoe0bgBmZS3Ag63WG9Ia8A01Lo
LzuuFxkuKyYW025ispUJkkhQKWPcTvQ9xpJdS3ubfGbYSVWDp6WwzVNfQkVPYgsvD7YCIJHPUzD1
G9EBYXIzYv30Xpobk/zMTZHmFQKCbN8SDJAwwvhgqzaxEMNwdNUQ6lKog2ztMKEKPBi2+yJkoXbM
7plhY6MKG10zj+5LhnR0LDm51Fm2HQNGSyke/3WQyle3yTjWZHyeTN7vLVvAqvoaUjHex9nJ1zNg
AWPsn2Wp7F2SOjhPagCYsf2r1oNfTjaau9zI/0Gy0xzk3G2DKoEFmygSHHALr2qsca+WDZ0oCF7M
oPhM0WPs52Dm8GpUi4CVlopbX7qC3B07b4uTMrDW9q2qPqXRPvFOvNttPhzKmKFNLO9IS5FXckI0
9Qw5/UNtFtNbJGbnwGfOCqfazh9zyz8EpZgOmpec+1694pjNNgbafNzqJUHT2JVgeZror4xiM3e+
fy+1JSrBPAin7f7hIZyrdJ3WFUjOxAo9eK3agJMLBhZ3fD+QycZkc+S4dI3j1sTaCXpE0HZCpbtL
bd7RaaBtGLnND9cD/CVJBt9Iy14JL5kfgcg/jT1Hz6khXkW9T21CHGQD2a9hCMPPsBmV6HW1otoi
RcxcxhcCYiN2GQQPXRfPGy0t9xK32DqnuRJGDC7WxTz4CITAwYAgC9a98VnPhE/fSI9+6wfwC95Y
shUqcwES6vifBxjMg2/fWPqdW5a7PToWNkpXVfeoLf2Tq3ukaGo+JzJnDLHVxT9M2R8oqLKPfBIb
29PI24hrecmBn3BSh9PRomBez7W0eG/pxLSjaq+GTv/F52WFmJ1/MiTK1nPjQkFqpg7sa54c+qS7
kyJh3VoNQmHta3k4WrQ99KBV+znhRbuxpi+MSQQD2Pv3DbdcTUyK7qEitQDJgclZGwImmt32OHQD
ebOFQuGTNR27vzWwF8XOJXANqNCTApTlm58ZgVJNLS5ZgVZrYkNXDquyX8DIMPPywUyjc7zEdSV+
sWshuzw72KMtKIZbpewnPJ5EyHbmqSFJqg+c57KeozA/MmQd3Vo+9suDdIuP2uvyO1D2w0zV54oK
Y/HYQZtlsqJa4wr9wFPHNkn7NZCXaSVIG+kncTGBnOVTOqw6F8JbW1oFPnM+pG6Qr5sGkmmpcYeV
VfylIXdwgvrNUCCc1fQ5xuZHI9SuiZwWJykRDoNFcA26wRlFA+xh64V3uV+0HlfHrH6MEeFbI73u
PL7P7IOcc4p4VfjWxZlRMlnpl+Ot2DtfGie4Vb58dk2GuWiH6D7DU/ttx4AdyRrZ+DqShowTz6qY
zOvoYlQ0nZ0a1Im2dYOAf1FKQp7lc/wiBsLNsvpFEi0B0VR7KbI+4NiJnshMUVXNhJVqg/phTZYI
8bt7MYemMsZUnFmus2XQlSIdyt8Gk4O1qFBy0BvROG84Q76rp/6sColVfuRfVeX8w4xvUnJSqLJ3
7skPm0gw+o+W2FZu+6MjGndnGtFrECX/kBpl71JNhzyihj17POQTwLOwZLSW6f1sTnD/EuPRmWic
0qNYue44hNBg6BjxttqS9or26OF446lY3onm26uYiJvLZFHRIcD52OQmxk4s+cJPXlCFH8wMEBAN
bYrMUiO3izcyNLRxo1oNKjM9y7Lh8ulF8kPRHyQiDhri3FuIqnmxXT7/zohtg5MdopnnwD5u/Ors
wn1InYWUVam912YNfLH6S/njl4c3oypoH6QVS+006fsm15yTYWxaQ7ih17XBuqab3Iz1LzeOPmaY
eSHxq1yn7EElPgnio33izGAiTfWCem/YzskkaxyFWHpWgoQdZypwrBrerUzp0oDVYd7QDXuE0RLj
XvsRpf7dM1AI6TPVu4EJemIcYuBFt4NjPfTppqTNQjEdE1hSIsSNT01V/SM8DnJzHG+bui8uhneC
U/alL4wvuinBVk8Qrgzxl7CH9pCCdad/d0v0yTgYte+RqZSEtmKN8j0LAq91s1xDhJEsYV9U7a+o
dobrjCM5N8Q/g2n375xUvrkMFyf2dug+Xz3O3GtbE5KGNye70uKtbarRQRen6o800ueV0rz02k20
HGpt9rc+rw2SFLoxh473FPAJ4ML1oUnk8jiX5spJyAgbhI9SxDYfROql54J5h2apV782jvC9PVCv
H7qlIbPXyIM0kSXM3HHZ0l1wLAsOShKHepdPLFRjBGQIlxfz1R4vqnqRwTju6oqEP49wlhhWcmdp
PuYQFDNlz8mMDCifyatVPy9ZJ6OhsXMUVLOYjW92DwImbXtg5JLqs7Drt0UG+yNxK+rWsddQpswW
Ety2XY8ReJGclteKU6PaawRMEULQXXzLOQdFded0h9rvps1IDk1tqInrpAvTwtZe1YGPq1jWB5TI
awCTxUMB99odwactTJKJ2jMsWvvuDmh+iZSH1Ea1HfgxexigBDn42sbU6LATNHOzygejZeE1IZco
VV7nIXuc9YVJOqTpGuhXk6NcMi30fK4vT20ir6IW7qHt54/I1L+UCbquGSmSqGO+WG6MLip3+I+G
ldV+CYwN215e4h7JAByhaesJp1y3LcjHrAXWV2Ni3wauxBPL/ZdkIluYxcWh4HyAkiPY2sMbjmou
Xys2vZqTgzVM8boD0n0oC1RMTfQ7iuffU2rbd3yFikSe8Z4qKsk4ZVNYula2O+FnilkDFsFs6DTa
s1d/jBUbgzOLd+kIuu7VaqzHuzHhb25N89NthHPKY+1WpO2hG8vkmOmA0uyC+V1UWw+BWX1xR+SE
m/dRVV1sbYaFSW7ZpQg4UTBYAsBMBgLpAIwc1dydraw6DF0QDnDC13RMZ1wgzWsSdI9uXbprv2Yo
Bx+KLBWLE7qbfRZZKtES6K/gjmkBzEi9VDyZ276Z3LNXASTvvJe21o0V0I0OX1fZ7pvYPFl6smOv
K3aWFsBoyYf3TP8AFNlvLfoB+6ku1HaRo+znmYQBGjDRHliTC/yuGrZm6r1Zdf7s0XNGZNuOb8OA
tnFmxBmhr8zNj6FEXlXN8sXoSSpEAJOCBPRaAt1M8WE0/sYd8xzZFBhWk8Ah2eJ8biSK/feeY+Ul
CRI41fRgZzc70YPP1xFthDnXD5XBCS9ArwmWTG1qiynh4AM6NcxHjTWS+tB4hlbPflQVR/Iyj5Os
DWa6Y7OtEBHXNv9TpSZ3jUvmV+HYalu6P4cKO2Je2TIEFFTSIuXoX+dXVfOOdRPmB/MYj/jXc2ZJ
e1WaYu2M6Gl6MibyqNKY3qjHztQ/gIn626hHAWV7w8/clWgpcn26u513R+Gx9euxhmiCDNBx1TIM
GZqHzIBsPZ10aar7ZJa0qnD2Jfy9JiXiVc57u/APtNTn0B3MnWD2BtM2n7AJIjeDwXI0BvUWNIkP
o+K1bXuIPKP33M/li9mpJzfxNkBTkd+5e5EP+UH0enqrei29JRwL8VcET6Lq9ZNv05eTbv/gsKyW
lqtdmX251QXjYHnuOzZZ3YsP3oLRmExKafQIxXuhsTAZLN5p69/GvL5x1K7DQRLqqwlQg6me7uKK
vSqPX1PHAsJP16Qh8PDGZ5gDMIKYmY0GhXzF6QJDluWOS0EPiA58PMt5rvA70it3qge/gEk4U3Wz
sWLPOrhZfe8BYBF1Ub+rf2LCkffF7H44gQPfSM+nta6yJygJvG+xjhYBt43WA71RtCH9khaFQbgw
yYfpgFaghghx9OecTMdkgYRNZCAb8TYpYhEGcJHXdg7nRePytHs3Cp5Te1QXsEArlF867v2IvkNW
HQGsGhtlsSckgTy2HmP/pA6zivFILe0XEcRrNjXWjNQ6JR5HL306zxoTUfi9TFM9cBII13adwVIn
naXogOZxmbY5y/odShZreyxnsObwJQKTGNmF+jczBWB8wBmeG1N2X0llGKG3BCeOA+BfUBbYY9vh
YQi+ejDxG/IBnt2SG0VYAygbiko7NX9lE8fYdGY8KTX3Fao9fpZfJE6dKwR3mxHGxsYXBUrRiqae
HzcUsQkguMHw7p6AGSkQccx0aIP6lf5afuys7tWrjP44Os41pipl1pJb1yAn8HWIfqae2a3swtEO
teZZ4Tikn7DXUbw6jwtuMWuH6MWf/ccxQoEHXNI8Eyx6MN3BpjJG0mo0JYGdCaXDnIp9j918XZjd
rhosrgbH3TbQ5SZW42dvwFvtqzysvM/RU/TbM8CL03706wCh4oxysyTJtldWvVbxjHpYGdbasmIH
4Xny0IPpCsx2Ztpwhfx05x3cEhRzAyZY7/q02/cgV5thhmQOTG7N/ZuGYJ9u2KGZXDkQj/oAan2Q
mozDSOGdrYdpKr2d56tfGgJhokgLz6+Am1sPcwqRVAHWRfPBzMW60/t9NwAyRR7FZWtt/BFSeZAB
ou4dHNCdfB/nZti4fUVGb9YwqKaq3/mFDmHPGbcdmRkQd39qJelb+jT85AU5i6UW/FvzWOrFY3Cf
ZzG8MPDaOq5fXdzOeXAYIU6pgyDPpqB1ougRe5VPs7PcLKO9lcTBxECy3nH7XNy6uTKtrcOok49G
LC4+iOyVYY0VpEN8rrhrOMIm5JkHGay/9g2i7YY5x7CLFRdo5kzCpDXYdT0NbFnUR4Zr86qM5l3u
Agz0s34FGEpQ+I/uKslZXcus3Rhu7eN34See69MdA7lI4jGHbrO+9qV8Z+TnbuL4o0wRd2NjumaR
c68NuCu69ahquGB06C6OQMZgmPSCVC4Ijfgnz0WMdM5ElwGbiAjOYQ07scOC6IJMMfi8FWxHuO5U
Z1XvqSTZZNE2cXbNOBa1A96IHiatNjVbxR2xa8i5D60lZ1t6g7Eb/Yy6RrqkIXoDRqcl0FH2eAU0
WgxUe+k5ktN763eXssA0WefqOIoO103nHkVs7BODssseRyQoWXky3K7dqhgakmHYDyoPmBswf1rD
1YGsUrQfSlI8wQFdNfDem8g9jBG6pJRATKiw7JpjsNKrAhm5B1lpvNiNd6214EThtaG1txLGa8Iz
d8kHqVw6EgMsLhtxjhzuY9e+6ow2gSo9l10/nLPKfNZBvefs5M3FsBhVtGlQHBQWh6R1HwNCeJ6j
TNuQCA/S2SySbV3LrfDzHiliSQSE6OkP9ILObIc/qEh4gt5UXWZ80ZvlCGwSaccsLw4pzadr70qG
YuKzprheW9BL6GSEmXJ8fA79E4g1hQPb1je2TkQkEJ+MZAmngSmYkB1hI2lqU9Gsphw/i2p1e2MM
sbahqTLfUqEu3kBTNIohXZvmk4PsY0NPvA7LqLhEspXMi0zjEHPsyvGBIGmFZ4RAakjLq+6lAVvK
ROmRzWczGk8p12Tt+MPWF3SwrWL4HCbGzo5NM6b1xxKrW3mg9x2mlr+BtlFtbQ2LpGUU+zZL+Zw1
e9zDXhgHM+adH1E6vqkoSzcWqb+ciTB9uM0xA9jGLncShX+RUzDSwJHRbvnUrm2vQxKEeHpD3t+1
K5xPveUyOKQJzUvRMNU0sxtnW5JiST5D7x6aTZo26sE1zrLR80PsN5+jgQmPeh1wm502J1MXV5XQ
2fWj7Jc9AYGw9fGnhDHYU6pZRBnvMkGNbFW9urvavkIktS9NiEeJke0ThjA9yfDrrixItM8iEiGs
YeO52BBcQiGK3nvUwcDEnLjIiotxNpUVwD6fMNLZ6a6IGWNUuzGHb38Ku+ZaWPTF+OQ/mdbSupEI
2zvUtpa/azOGCv1C4aX+sOGrZckmKXlmnqmB583nJ6hu9c6tX9QM9F+H88XOm9DobS96O70EufOS
mLQLp6TbISgIe4+mUQZsbtV6n0Fpyn3/1U0uqTfYNwjc6dBEG49ZTkKtM9EXIWHnS/qZEcbACDaq
rH8jJiIEnuFtMVrA/Tiy11QjXpm/tOTIZskFG3btG8zqUEHvVTCTSOVuisWvg4Vldj7TZJw2GpvE
MWHitZHdCMRAFBek75SXfJ7IcSze07QiVCP5WRBM1wwCIJbL1CngEDiyXbX0QTfUxIeS4+LrVF/a
ZkKyLEGj6qmOzPKwgM34Gp/l6JSXGsyoTU+eDvNTEZR3S5nt2cSXHDW8AFuUKY4ci+KT4B2KZM/f
l4rbiWMXRrWpKj8bLa5XZWNuQLcaBy0Odsr6nfgJhpZ/CurTUFeac3AqhJtubsp1jASBRQAtV2rO
WyGd5t/YO68lx7Vry/5Lv0MBbzqiXwB6k96/IDKrsuC9x9f3wM6rYil1JIXeb5wTCJAEWSAT2NhY
a84xTyG08llRfkWjHy2NzwcFtBReQ+ul0wnryEzlRpE65YbqnEJcKoVhjbYwrT2Q67TkttTXgdUO
4KvG3niRI6LCaN/KAbfcYc5FajBeMyUarlP1dnSuojZXn7lO8L1jc3QjjdgdY8aQ5tjqOrBQUyVR
Maz1Fj27PG2Tgr9rmVCLVRpMeIHDQIbubHbTWHtq+zf082hAZAyj00j4jaVk2x7KndX4p1SqmZxa
S7GWRlNT3kT9bK7tuu3divs7N6mjZ6v0FKnNHusxu26pE29IRtjkXGbWUGIRoZotUaHxmT9BdY8y
6mbyp8pzUuTdWXoH9+rcV/lra9nw9vCiJYaKYiVZbP4VU2LVpB1FCDQevJSMV01b+SWCqwyE4cqq
fzRxSncanALeBaMxDAaGkErqjI1oTJhClg7N7hAPdqFtDAhUnm5C+1KL5c5Ab1L8Wvh6i2xcNz4R
I2jC0oouD1MhBzjffJ4z5JqgrWG+KxUHtsy4Nxm7iYTDfUawOJJEokv4wfExITgEFF189FzwD7ON
B0+CWd/FlHd1NX8GGJ5Q2/avUaMU7iCH046qQVNnuzSs8t2Xa9uknmECLYvzeK8UaF+c9poUOn+l
zXkHzNOgteZnG5RXH+STVdtE1Sy3znrGZX5urabcpHKj7s2WRMxPaIYIiGNrSR3f2HNDLj16qtVk
lxRYQk7BydHPeVzuoasbhOCajASGdG6q7NOPwVxyJz3Kr+RT0J2biYuvyW2ZQLdZNVjpVNkB1GJ+
n82mx9i2jjRiPQOATLsUYcxEATfui1Vh9MrKyEnqMmPjKmx7RIzU0bikcgNHuOPIYeemI4dlRhIJ
LSDuxlpmLjN9s2mM70oClSnC+I9q864sAB2hB4ZpWAI4b4jui+iAhjqTlak0fLe0KrQTi+YPd/0+
0tNuLcfK5wwkdx1oi1R58X9P1KmqyRz2Utka+6wOr9C3ET+YqGBRarl+SB013UBZhh0pc7yIhlqP
gJAktuQgV+MK3jRUa5QrSxJMuDegQAgTA8qogoRyinNj+KRH95aiEFKBf17DkLEREs8FzJP6jboz
7JFcRODMnhBbciW41mckZI6dHExNhQ6zGDs4w86UnimutOVD0y+WKbC/uxBUrEHt0jIVPGJgowkm
bgf5UJOEPIcwZMTu+ISyc2uHOC6J74ca4zY9HKCa1gQ4Sai/RYQ3Pu87it2gmxfWiqTWpSv3PlEY
PeG7nkZNDzHC7IODIZOv88tpazAJmGKUHRWRHLKznJoZf1UT8LFnKg4l8cXoHuSqQYJlda0jCNgU
cvSjtAHfEbDrmpIReWkY4cCcmmrtOD/7BsLA1CMZV0xcjBGFSVyYc8KB2GTZXcd1OHXbRVRa0Gok
ESJ/L+QMtC100tTtdWc1wwZaB/70uigxaNNYD7Pc2agOUXPCVw70rWUUuy7MsnUzS28KFQjaK/lt
q/gGbLzcWnPagt1vY9qi6lsOAeZAv4hFNRT7qKJBHBbNSod5ByRgVogNgHcO2nhlqne44kmA1MET
0zj8WlRJeOCEG7eznU6HIYlezBzJqyJfmW1yHCbq2l0wHuJI2YxGTq8OzUnAU2sEj9c1tO/Zetfs
oEfVgWQ4dfStZuCJLHVjnyjqr0DqHS6zC9nA8RVPT2P+zLYdUwOr9DVRLdB6uD93CXEGBm6rBIca
yLbhZz1pqqJtKwY5x+rzfUzd/eAnvn3AxEFalAULSAPZSk1q0dKGk/mRquoiYcwrL5w4JNoA5Kra
lu/c4j7bo4LPNbPOXAAJ+5K76VCkdPntItY3VVvdIZ0GFZpZd84CR+WOJBvabRbY2G3hHHJflB6p
PFfInTj7JG5t7jEuPc2hDoiskF7MhsiALgJr3qfvQjksPFhijdC+eqvHzi03DkyepncjWcwB7Zxs
C6gSkuMEh1ne5F1whVqbYOW5JRaauXAQkOpW+gQA0GgmnCv3fIe/G7LTjWxwJnRcomlvKSvJoZRZ
Gka9qbX0XpxVik81ZFBDYu3k8Cjp/o3GZ6/FYSlUz2Ix4483U/86GLFBAAa2KnwmVMRlYpcXuog9
PaW48zZMOp4HC6wYl55gMxmhzxmIAs/v5O3QZMqh89HdTeQjLm/rlr2tC9Qr1XKkyL4cH/UpCFdy
TG18NIfl6jC9fmXXVwEfYWB5Ee47QcMa/OramLldqQr/Jdeks2+S1KsxJpmACFL8CRslmPF6pgvW
quyDTwc0yjomScidEDijGs02PfZZPValXVstR3esf0G1BF6rJRFrp07c7Js0fwZciq0RgMTG3FdM
WrbH1rWiMEceld/N5KEB9N8JbFrdjT8pkHPdB1onzIjiBAw0hgRJJQQcNMaiaCfEvV8GOTW5J7Ni
rUkuuXxXnWJ0BJqNCMOi4K5PaKg6JEsi/9hYiH1cp2w43fQC7ZWVcI/6hx3qLwh8i72p/IPAR9Sq
tqBzFY2qnILvZXEf/eEuCpyh48Z8rFGox5+zoWNSNsAq5SbNpCk0dJcIHmzKtqETeVyCvrTomk3m
u0MZ7wsp+WP8v8Fn8Rf7wpv+aWd0uIiGCvqQWxHVWHb2j51Jw34yDZnoZVlGPk14d73B1YnkKJHP
alndc0cCpKUG2Y/6ilIQkRgAmXOS4ewZ3XIRPBXFfcKpdbKiJD8tSmhKzXcl7tcrk0pZTkReDD6a
6tPor4dwSd9SQ+laZzoZWwll8SjSDm1KsA3Ggubk6xYiypZOpxK1tdfa8XSwcyZOQ5JtI0VP7tpW
JVh9vip9P/pF5/5D7mV7p6jkpfQZUiMuOR3mBvqxcoZruZU6/XEyNlgCArgtkXwrlRGj+9Ab+zSh
a2AUzO11g/kPIX3lQ6DXtjvEmFf1VHot0PBq1Z48kdQbKulKHWkWZuEYIX6So+fZYWpppvka6QgO
lTDYx6bd7zu93ftyaV7rUfmi1kN2CkKJ2GGNG5vJz+8knKDQik1sBXWvXOU2x3lZRwyTxtise225
Ys62di0v/cV89E9OLAVPFFHSgJ45d93axiafZrAsqjANXQkkt9o2JSB5ZRWxvZeNYqarnTrAzDOL
zMW23SJ+UDaFJL+kxpzdSYZ9p1fpfC4oRq/aUlfXVVT2N4xLZHgiHGayUX8kfh4cR9S+eCTyzFXU
VDpROfzJpQKD/cRuJjFFxEHJSNvztW1kDePJyhkEi6kdzygFJS/TjWt5qIqPMYRDbN9ylcjfERqA
wg3DHV1L491B9Ej4cPkU+SRUSXQpUbXpHPd+cgr1mQs9pcUiU9UHVcLnlM7xK7aTHThDmCl636IQ
1OfnzClqDwrYL61U1S3pFc0JP8qEfjqpnxyrfVNScnXrnlLYMKXyWTdrSNl+dtMtj2KzJwFAvJBz
QJ01tU03dlnIrm/DH+R4sWYqgnT75bHDkBdYKjDb5Z3iPVFOJ6uDGvy1oWxJ1srsp2nnm1QlkJ8l
B70tmeLjZcP4rzIlNaKOro6h7UPDGe+asa53OgwKe2wo+digWtAP5DSiQ9vSibW2ZjSzZDOC3T4X
EEthTcckH5fUUuclQqI1k9zlnMzvm+GIdii7gesc7EpTw7hvTyfHARyfmojHwtbcm0pVb1QSYohX
ULmyN81BKqhi4PbKXbWo9Tvmm6iq/eu04tDvOh/db6jqm6DwsUPxw163A7gBZ0jss1znMTNxKMAG
xcI79OeFm9kOEdLk7rqdj2uvzwkmKWOiuY1fVdAPjzZKGkNpg3VDMscaZSaB0rG8SX2ML4lNppKZ
ovC1zJha4GR9iEgVW+31kx90940UlOexN+ljKuMmIrho05bkKNgdFJK5qNMVv1kN0HOmlUshR0JT
gZVoXvuj6dLqAK2Wa1exKQ8HrSjWaVJ0x1irRY0J9jl0LZe8VLJ8xmE4WrD9VjSngZBZ5E1Y5vxB
ibf2EPuBFIa9bKfgmI2Assx/uFAAuf12obAMU9dtGKi6jC3224UiqRXVNxu52KEo8Jj61p6u5PFB
VrP4ZAxEeAVx8llzHOOYSZEM2FGB/n0EbGHI0UntpWul4kYpB4P2RK/lF9XE/7CL6uKE/cdrGbvo
mDouXt3W1O/XMrs2KfKhgdoRt6PBB6wVGKE08NB6qUc5xbjfZVn86TOU60lWEaOoMjs1NOmmj4eV
In/FHAAfL7x+tmGD1OOSnTB5UWEDwRk0hUI3/SpqhqXbMKGn1Fmo/+EqqHzDzHJFtmXNJgzI1mUH
EO83Jm4pIaUnI6tANpZXZz0wbjDguSY3HytDMfJzkx3KoieBGENWZFbbaMx1OpoI8hh9BvTt5aNe
R8QJju+0k1DNFZWEXjfDE/bvDwld+6ff20bmQTygShCY80+/NzZEyS/8GiU8bDlPhZ63akrZ3Kn2
sMqDCodMM/wYg/q2au36pTV/jBOteMts6m2bY+yw/exogoRbjX4vbYvMec4r65jl03iyEXGv64RL
vVFX0EIiVYVwTZKuScbTQSQJGDRA3TKztG0/1OrKyTJ4olNPtMH42c9kb9njbVkGS36ODrXHMXHL
IvWXW8o7iYUwgsp+RDVpV8t08sRP87+G/P9kyNdNleP1XxvyH9v38B/M+F9v+I3GduBfy4wxsqks
shbO8OGzaf/f/5FotvxNNmUVMLWMQw08y28zvq7CxlaJSAbZzC26oisXM771N/Txssadj2UsaGzj
vzLjMzP+x0Me972jabKmy6amq44pgNZ/zFAL0s9Cgj+mM04nbPEYkPChGwuC7rJqWgt4ToBkv1a/
b4CKnexWCwVtk9AnLawZvbphI+kt0C0hY83MwXnqC2PYdIV+CiZ05Pkk3eC6GHZ1Z5/qWhoOuq/b
a0lhJC2k6CYn5slTpgkNN/k8m6KWTE/SZzo4Y2Bhx1anLUlhpAguKIAwfg0lwqOV2EIBOUQ7mjeJ
mwwjER9dRVfcYVKrU59JKzNZZR1tiiYajBkcOF/Vzpy8uBarklLY871Y1bMZ2I09F8Oq99uGbncJ
UEy8JJgeXz/FHx8jXvrjVxJbiSdl095GzaxsuzhcMq0WLqSSEPH3Ilb9bkjpmYUoXHlBPCUWAtIi
buX+6jl9aKmRiVdS3f/76hdjWrxTvCTefnkonrv8M7l4o3j8T6v//l8XH3T5XJBBxn6KapIQhxoi
tmAQLWsMZdCIfi/ECw0Vmq/nLtt9sWnFhpe3XF4WbxEPwzQNPTkip/CvNlbolPwD7VZs9PWseLsR
LMBjsRpZbo9W+mtnv+3T5d+77Ptlv8Rz4XJQSAgVaWH+/fuQkgrHQTwmxAjPVtlTCZ2o+6DJXZYM
zzB79JijU6wCeswPZlZx71EXW/HU14a5IJsvW4tNvj5DrH5ttLx8efjHy4lApHfAOw9fq2Krbx8n
Hv7rl7/vJTkRhJw4dDKY39HBEvxhgSMWW34xip0BYSt5nfQjBHG1WIhFF2axeDhLYXzAr7x8L/HE
5ZNms/07/Tj9zUYWL4sN82xwEvfyHps4HmY/Kpnh3O9qJfXoVlmc9sZltVvAkdlCIRavj9iwVqXh
0KKU6H8bSqKh5iDQbJCkfpXowLENY68s2CcfsSB5tc3JghyysVqJRGduIMuZ1phrL3Cnr1VlQQYZ
/JqJKy8Ioa9V8WzYWkc9DsKteCQW4o1iu8vDPz5SPCleFhte3iee82Geeugzwk0VUMV0CUf+oMGI
MMqvqdEXGpiqlBbfwhPy0/bNFiPbstAEfKgQ47m5PEEgXQmqDEKRTtuczD+K27TtTGRRxKJN1dUM
2Kgw0mmlCtiRg8PmsOQsZc20F5hWOJr5F7v1QnEVz+VAtVYFQWbgjPg95lqj4ZBVMQM7zGg9phHv
WlSVw7rSthAHAAcELFLumDakpD7Q/6d+bi+1OR/Ek4M5sIn8DvcOcPEW7rQbDRXAwuVhVkOOaRda
VN+hAhyT+UCgIHeKkQ0DMEFe65kLpaxcUOYWs65t4HRoXeDqKt2TAaBKsztlkzVBdYzyrjziSaNW
tRCtsoVtNSrzvZ/anlkS0YjnFRqYDOzeWErAYq2xa31nAcxiysdVJIKhZSw0rWlBMQsMcFMCD3Ev
RGCxFgFh0BY6F7PH/CAW4cLuujwUa/XC+NIy/apfTiSxSBYSmJUre0fAwcKFEyYF15VMjplZmyUI
iYWFj15B8cwAWbAEaiyvuxvVgT0mDiht+ctdDr/Lc9VCMLMWllkKtpHb1XRrL2cBuT5853ohol0e
i7VK7RBKQm6fdjboNGlhqCUCp2YtZLV8YaxF4nG4kNewV/BXGfDF54gNALP5XbWaFlpbZw8w3OSF
4fa12lY7p2vUPRIfgtEW4htsL1qIUOBw2hL5mTuHZCmVi0XV7cnIrnBkxfahrRv70CxolsjOa7do
NfRm46w1mBE3UrIKx7XGiTxCZmFGs1OmW1AL070MPT7cN/fjG0Hpne9iLolyb34Ctf2rCFEwrarM
kzHFdl7yM4LzS/t1WwYvKO+AZ9bybupe1j+08qrqXb3Z4U5CtNRTLSdbOIIzsAa27E2Qpm0vmq8C
+UaZ1pX+s/Pfe7LjMi+uPQ2sWk4iw6p9wg1WS2s5fM+0U4cXJD3Y47Gzdyl0yHwVUz4tXsJpn82f
qgoCHI9FCNp5YwT73vRkyUuosWFjIZ5x0B9NfUebQtOOffBsfZrlfjIeDQdsz7qmcRifC/MppAWR
Iipa27BvpqOOCD4812ho5Z1dExmFXAlnxZY+9dy1q1LbNvycKmhXBhyd3YrOiM86Z49gBmyx9Gss
G6QTOXLjl3pcQbvnE33wCOjG800oY0U9TfZdnm5RpGbIwLrgpmx/mv2Wns2Rmh/mDbvfGtEhJsZx
XOXpPpSAMNo7vTu02SFI7lDOdoAj5augP5j2rll0vzvtfSATLy+2sAPLZK8mpwxENBYO+QpHFkAn
LGSp9hBpTzMaxJsJ+RYOTmcrE/7+S6VO/lI/2dJhlHeIDgADM1+7JhapWUkpUvs1NcwIVCWiFXqo
T/GRIPPhGnqq8tieoxWynIDgKn9TaG6y4Fn28OfKcA+qzag/W8ub02NQnO2E0uuu8DfmfLLVj3g+
wMaYufNu5pPsYIRbFSZc5m04H2rrJqFyEh36mfNC47YPdk3yi6Kw3pwDjqMjsdb83vGMvXxL24Pc
Z8zHIKuM1RIYwWE60vYKvEBD+YeNdjuXRwNlCfXYn5RrQlxl6gozqfILTkie7Es6jPLyg/E70Tl1
QTpzdKrWriIyVFpneLQrmhPorzww7Jg9Ri8CPppvUDwj9zUwEMU4xte5gx3Ws+yj3ALlWsmn8s5A
S6Q/OCktoB3q6WaftTu/XpFdbBXHdF4vuVjcSaPNQ3pWmjQSXP00oxtYj2/jI2XxeAfFOTVuW3U/
hBLEUWhhyG0245avGQBZMNJdh6xmPuKBUD7jN1NiV0dCC7aqvBrUO8rElrmRKXKudOlVzs+RdR29
GKOrzVuzPywJkrqXvTraoeFUCBCP3pS4UeTobh4zd0ZYw1lbx3s5Kj2aPIq+0RfpmZdmK8pY6uKS
cn0IYMmBdcJcyJVDm9ZKp7j+aLNtEtB5UB46+7pNCT/cZRQqJ8/8WYL9fbRhBa61KzNE5+ci4sCP
60MX99GgbYbXBM6xtY0B5JComm25LSpeSFoGUdyVCKFXMrI4es7SFjoqGCF+8ysOZuvsXGnHbIsR
vllL7cZi3OxckEIQdRH0AhimXLRC3qUVmIMeuXFCu1IeuxdDe6mwLKXrdtfdqT99bZ3UO3aNtDeC
z93UvqrLLfvkN1s7O6maa9KW9oLH8rkhzjzaas4xPcrd2pc3hXq/9Ahkz2EoVoYTCsAFkfPRRVez
s+q6vfSe8ueqWoSk0raJrhBxLnXJ2Ise8+fsTNjKtf4AA3a+C6PNbLmEwGsa8fSrrqA7nTOHQ1Sw
Qn6hpWdlPOFermncAlkoH4H0o/20iLZLb/vQxReY3UZU2fFgQv7HeJXu2hvnGXeo86N4so7UVMad
vq7vyaYrScW+nQGdulQ8x2cHBdu0lXOSutc9XWzOZWkVv8jawZwxhdMNxSqfcq3zfAxT6KupiTIL
5uw7ldKDIXnd/KDPh2m6Hbgpbd4d+UTNxsLjAnzb4I/ssbkRb4Lam5BJFfcAuh8m2ra24WKsjOJD
l6J72+bdfRD/GqbXHqgj95NuFD5nDZaR9qwG131IJ48HgOl6T0bJaN9RnCXcByMl0p2ekSU6lPIq
qt6H8qRIxybZ8gslXAqxICFLwx2IVAYjLtps4v1YRyD1035nL6/DlwgNVuMmR25okNEBn0iI/X4w
geEOdzRhFRUDyRrzZtq5OffZyFnX1ei2H4rlFqiIycNbPdArNT3zoHqSC9/I41T/YcRe+Yy217xJ
1vVeh7a0mTfxCgLcjYmO5s3ftUvapmetOdIsNPjgs0uGg6fgIY48+d4iRXvNnuNuwov0TCSTD2ad
CvOjfmP/LHfBOTh/1s+d5BpXOGLx0dQ+fDQPbO8jDygkeqgs78Aje/4OqbqLrN1T3HBj3P1wP8t1
96PZmKt9KLvqjXaV79SbiUGBCcCjjiWJDtxz/LzQrlDPPht3pBEjA8qwC2B3eTBxAZXrMD2z6VBs
GuQDKOe3WrHyb3xr3auPgMxtKPFkA/nId0hoJ0TLCyn9ofRbtf0Gl9+ebOos3BFdVrw12/I6Qn+K
Ho04iTvotcj9fLQ+9WZag/pc9R74e5XSrr7BxwWX3cIGuPogwtojSkNdd+ADnvfU64c3H4j0aVoH
O6twmyvph/y0cNkit3kPOA2yQ3Fr7LJb+TE4JGdMNiGGB8jX6NxpPz0SVsxebaNb+1XizpAR9xlZ
T1V4BIOy1yhDCU4kWXAPwRCrARbRANQNv228im4behN4kvjZn2XOMMpE3D09Kg+YEvp7rClX+Srf
9DfGCaRZf5McTU9bcbBvOgec+6JzOmmn5qq/qff+FjSwO5/mU3VF0w4g1Q656skJ12dO72zmZOMh
MWz1w6Ju7d3NzARhyu/ZggwA6M7zydiEr+3egPb4Pq0RXxzemvfxlF2NKxzf9pbZxwlMxCkkJXfT
8DvCalmnKyiJbufGZ9/LXDZZAYncOBvVi2/aPaiS8iG5Kh+kl+iONtZ7/AA94AEgx6/qaViT2e4i
l07c9jV4RhZprOAvImqmvxPTlcO15eLX2HDVeGYk49DhF9Y5r+ic47F2wcMzhg838119skOv3CdX
0s5YQc98oD+58r1869wgmN1Yr2RzSDiOz9CT5le85B6dP3D9DmJ9EkdfJW0HYZCLy2vGt9oGWyYl
ewQgbvMUP7Sn4VdyZW/7U/UOLhJkrvUi/3rJrqK7ae3/Cl/zn9kO2tyKMQZ1+xGTi+TNoC7u8/vu
TD9q073Jj9EthF+TscVtOKki90H+zFdsKCNTeQTGProPzkf31qoLqP9Y3WY7+11/rF+nKwZCBkj9
HbvjD90brlDUjPfJkUS5R9Prb6pb/TFZyx4/6lY9s/RAXvIPfMANYPTZNF6+olZonKwdiPJD+LIc
dDvpecyX4a1LlhGuesP72Z3hpPPk6Ga3yi6/5pJ4qD45VovHNHf38zHeNI/zMWCMacnuWxdnrk7J
pzju2+f4Ogxd/h85i1bjEW+jHq9aIAHmQfPpsnglHU5wptyTfrbzqn3mNU6mqFuZZEJwj7KogV3e
RuS7KbkF14yP+SO+l3ykMZ6PZL/foCTWkXnJLk5R+VH6kOGRMowaG7L4fE7d/AbV/27cj/xBpqvx
Z/2K84oQhA3He/4wMCX/EaDJ84on6XreKJtgBxCpi5Vdg4H/adBekq28D/bRHlw77P5qg+/mIJ21
M/TgtXWXfaJihsgQOj+TyauQiqpcMseb5BlPL4EB4e10J2+t6/nUTbfJuT4ypTDGhHNFfiUZft3v
/JvP6Hbgpx69LHGVeTUwVT7E19jdn0cxAIpRAkMEg0qlu81j8YkGh0GFBKMPslz5n5jjgvGDy+AH
XhIGgqd2T5tlr3Cr9t5eVwfnI0vXkuQNdw4spHfW6tfwxTj11+ij2OuZwAOvuQPZ0NEsq9z+3nqW
H+tr9M8JHpLbZX7wpnxUb+wi0D5MPdVnj+fqmQti/zHzZ8SvkS+DMQMbU4ThTK98hRAVz6g7Hab1
R79jhse95h1swVXgErjhEXO/rq8ZS7lMvs1Ej0zb5jG9ZshLr4czv2uykz3iTo/EiSnX6gHcpMsU
yFPeZCJSSLcgNnzPiY/NFhXsulrlu5Hhxtw61/JWJiCgbVfGQ/CMPGw1Ua9yQ4axp2D3Ea7KNZT8
kGvaeGueUOtwwYuv2e+xWisMkrI3brgbe6644nxYP+dXFPHGT+XVuLa5dscb5yp/Lo8m0HxQlM6d
GkOTWYOo55Km3jAdpA7DQfs47jSG53qPZ3dFpsO9va22zFD55O0N3b075hTDp718++DQH4vtvOs+
e8aJXbZrvMrDqrKJ76Pb5NY45pvhblPTx35WOQSgCwAzfOw5M285Z/0naov8AfVPLVrl0RoX6/v0
Xt7UD8lddtWeckZB6wekmgfrXrnG3zTv/YO5za7sW5j1q/j1I15Jd+Ox53TWdst/iLXDwYWnaD6B
oriRiNIq3SHdVRCIYRa9yEQFRm7CFMqDo/Zih2euNPITQmy73TAvPpiHZB1tHcq7e+4XbuONcsU0
k6NWfXTIZSOhyS2G/fhAmNPemRGpozNbz9anjN/YDm4Tc+KvOENjeGgfwCgGB5PjqOaMLe6cZ3bi
gxQPNMtoLkWUVdIzsTIxIHNvxP2RKLtJSyGyQB/ytfh6Dm6FZqsmtQKka/bSUBBrylKiEmtiMdkK
htYhvuUuhCKUvpSTxUJUoi4PxVqwQMKBTuDHEBT6pTxry+nC5ydm0lLuk4FgUHKA3Mofyr2GhVtp
G4tEEuaCfXRspLeeYo4yk+dJ9F7Vq9EOXE+A9IjfiN2PJOjNFpI2dPbXKjX5bb3IFsWCWxdTlsx9
UCGIrZdSnlhrGq3ezRrGl5EGQ/MVY7jkOlEAQqcsIp6SViYhPhwWuUNT7PPQdNXIpoJpPwZ2DSgO
RdtmyPO7Yq4QruYaN7xzTD9p0qqbWqc2GJlUHJTlqXHh/oYwcVbtlHwoiDyyWZXdOGRGXY7kDBUg
PpmU48RM0vNUmkyDlj2mqkVHQI5lyzMSgq5bH5UD6IErVdMYcCvpmkLtjkzzlIGTfdICSDxG8Tz2
lkXQ9YSpfNHvtiJdVKx28E28ItJLRtOlWycKvaKuK9Ys0awbquqY+UG2jRdos1hMS3ilugi3L8+V
UhftahLICJMk1KpbcMEtBohDvyzEQ7HA/2V7/cAdmKiDikUpYUBai1V8jrdtl/UbUZf9qtWqswpz
vopYDiHmHrRDaJktsPvjUhmefq8ZS/iEeE4svj0U24m3JVJJA4Vm+ptiFxS6m89Ebj7l0cbMaDEA
JKjtJbRQGAQwvbWqeiBuGs0Z32tc4iUnlCaHCsfhNi7mq8zfD12AvLjTGImWRCwRmjX+ztBKbOc4
5xgW4nm8KWSCGIgWpcqYVZ3VHxWtw/VdKwvlrjrMaPkOFVV1/hrmk6Xa3f7rkXgBfQS+rICa/R9P
ivd9PRarPZExuVUetZmaq8GAr+KnJvynpn6MmyJEcC3WxdNikdOrJIGDxeXh5dWq8am49vgqfm8h
Xvz6FK2ra0C/v18yh/zW7ogXL+Auer0cQQSdZOMcOXRBXaCGGCaobPojVsr2d7QIwDU468r4WqRG
Ddxa319eE2tQz5cxaOY7iCwSzawacgKXDxCLSsWg5OH+KABe9NANl8AS8Saq1y0RBb+jTEZrCUf9
+qjLs1+PxRvEW8WHonvkMixWL5/3taV48vL2y3u+Pv775qMR5Ju67u+/vUX8g4NVYxeoqWlfPuay
3fc9++PxX+7Z5Z+ujCTdqk5M53n53cRH/rH3f3y7r1XxTv/yG//xL32tig2+vqADYskzU6q2l33+
l7+J+JetJvr7H++Pf/nyPb99GfGx/7QHl39ifptb/ZE23WuzXElEoMZs4D0Ti2/PfXv4V5vQA6Cu
9e1jFNG0umwu1i7biI8tKpM7sMs2l5f/6rnv/4z4iG8f+7WNpc13Lf22Tbd8P1v0YoN4KrZVEx/a
5cLZLddb8eq3h5bocDI+/z3rWnRRxea2WBXbF9Sa0CF3X4Ew3z5CPBSLy8d8bXLZm7/6p/+rjxF7
dPmXxOddnhuXLtj/ao/yNmqn/6A9QsBuy/9Oe3T8zNvuRzL9qT/6nzf9j/7IVv7mWA4VHwf2OYkg
v9VHtvM3w1KxJBnaIoI0NCRGlygQBSnQv4gCQaq0aPjQJJkyson/Rn2kfZfq26qsmBysKJDQOakq
X/ZPdbxmamHNDDU4DGhUoZFhYqxKsDTmKO2L0j/7WEYMa8a3bOkPWYkpfrbzcCePt5GUEp48jPu8
rZeacQyD2gJ+DbUdd2xLadwc6tDVaZ8ivyY4NQUXgqX8PpFa2L5jRt2CWhywNAyATsRcoBo+a3UT
Kd1M9spvOdhfmQB0+Z+/J78UKjBZNfFuyeo3penYGJORqLYJJBcgeEHjYoySbOdXBFWLbPbIRj7V
YgalNsIkJVhCZ4PCpodSNas+mdNdrshPua8xTspgl2tqhdixomNcOy6cgHXtaHCpHOXRbC0qLV1x
n0vyhx5m+o1YpBlzX9MZZSA8/kY3Kaaowz6Ssk1qlehGc7pHEAizYjPNyXAEU7DHudntohnV4mSR
Xyj76kCDHF/MGOnviUa+Vp1MDkbM+sGWQlBZy8JhXMDYRsk/lw9iIaxwU1JYe5ygl6cdi97KnOEx
iVuqe3i4uN1SKVguC7xoAdx0vGuXrCShq9KYZ45RoWx8cArUB8yMebevvRa70lI/AToQQ6XTIEba
0EJIJk5Ejpx1HBIkFXb8Zrlj+SthaClRgGxzEwNvkeBQGzvbILipMrzASOcfip5N67a4TaHRHWZs
FRuMxndm2vsoVTP/oKNyACLL5DtfHs6t7PyxEM9JZEQ0Oh3fEsP1NtKam3HZquHwawJSHtUxpIeQ
YroqoOpjX8Y1ailsTJ1jCvZJbXl+5+iHKu2Ng1jDJqwcmudEqvpNq1BMMZcs9wCYMnPWXSlEISKd
xAdnClIGP88gUfu0I3ITdA3aot9W72rS0TNB2UqqMY39SVNu5ZanZlndZPBTT45p1S6gyXItFqUp
kzofwP/s8Qkeu6IZN0nZPYmnxCIIRl7MZgkuq3Y7yyGO3nQJaxGL0v6lFBk5e/lSlNffyiTt9wV9
IHB7biWPzIzn2SCWjXxfvNXQpwKDue+MncMB7Fhpx7qoTymKCsQc6pttvspdk6zHkI496FuE9TJf
o4wUev2a9FRI3COUgxn/f/bOY7lxLc26r9JRc1QAB35QE9FTEiVRPicIuYQ/cAfuPH0v8N6/sqIn
f/S8B5chUeamSJjP7L32AdcFSvoUr13Nnkjq7NgOOP24+SL2T1fVAAjG7cKX0MvK7cXB1rEVhuYH
jCxTybWcYw8cVPoUZ629KtyiX033PdbvY5vmt0VfprsmJFp1aoI9Is+RmQWz9Ayil1EsGhYz5H+d
eka4zic17wxV3BQmiRx08/bKaIlFk9GvfmkydQSALXUJUqETItV5adEmM2ZXBV11VU0Vnhrq4hrp
FSJE9Pxe9crP+wfeLnHUHhGurdtPm6QpFg6uu1MJ5qYs5BQtB3J8zaqZj7ivgh4XoBOy6PC66xzh
J9wk9dIC+CcumbU30aM6sA5RMK3k0uP0Iwl3SdrAfcJrDJG4HpwaKqR8bkoNHKtm9EvcAnMqNFRQ
3NE4YILwivoddYu9FQhN/MbFE4utaZUYNlM+XiKOYowztsUVz2rki1S42GiZ9WGIv6qZZTh2YB+L
5RkP7XzIXU2KZ1F17Pq5KHLDbPYQlmjF3GbHYvah83vCYEzMlQ7W1k0pn1pIcMR8uuw3q8WRGeAm
UNPksixEy2XXxZ3R2RgjA2EfQnK268mGGiqvcYL+DmMWTDP1WR4ZhPoOP1kFtEnT3gciu+msESpm
Eb4leEakRcqdGRcvxLNUh2TEBT1HzTqAbggCAOtgkBq0Tpn3oTo7Z1VLknTSAP7OmvxphNQZNPaz
FGzE58DYqb45VSTUrMog+pn9RyeWvyLFxZdogsthPhfo/VLkP15Q/pKm6WErZUQCvYTthvRH5C1o
psiDezM8zb9SDJvMdxTHQ08+J5kN6z5hIAQYioSvbhuTORQxcNhznTj79gsGDDbYhUFER0UXywGB
c4+hj/AxgAsoAfxjNrVE1KIEmdXY7w9h2++zJDfXYWSShNv07slC2+GUQKUyaVZrOBgTb87ogi1O
8a+uerffFIZNbG2o8XPPYt8sBnZnsbJL+1xM8C6kZ96Wif3u7MJl9tWl9Q9W5pMTGBY2kcyDhNkc
Qku6t55L0BHq3lWnwM/kwYB4np+wZ+WfLOIJ8O4W2E1y9KBiseNXJI/itq0JevH9qwi24c6cw88p
IxzJyKMHHaPCMGMzwuAx3NV+DPouPzQiD7cZNICLSDZfAAGdkJDFtqOq531WlkR1wBIoFqhAlTav
wkrYiIRYy+wZwG1K+ZIM7affssFjuDNfGZNRb8jQwqdfDPqQG4QzxPU+sUf2T2aVMF3uLRQieP0X
+EG+YBDgJnX2gOy5hv6hgURiMyt2kUpRJYQ19u2wGWHqs/XTaByr2XgmzwxnpjSMB69bvk7iEB6v
o0DjERiItbyvKIqXzCEQDp0AY+jx/ZbCU4hgiRQyiA/9gn4oFgiEDw2iX7AQI3yI1KQyG88TJzMB
BChCkiC6Hz24Kl7NqtPvN6oACtIGDkFEtrFdLmVbW1V3k/DKZ2IfO5G/emFItedBN0qF622Gtr3X
1YyFOydlZIBgC21Rk7XNdJF5MiwMc4FiGAseo4dAotyXtLA1NxRSht2UwxLvInHhygKvEepdBbWH
3Ixx8R9r8Ii4Z1LlASpkAo5JBRzZ3OU3DRXbawGROjlHSo13cEDfG8lWutMluI/2Kq/GrRX6b0VY
o5WURgsS1nZ2Yg5YhwX+WybCeIN6m33xwhWZu0Lcl8m4c3D0JmkZ7Op6fCJuKVvbg/O7oFWtZkSl
eWBuwb55V0zk+jU8xmRVWDAMO196h6wu43X328iVc90j5slUtFOBax3i3sZsxK5Ip071UTH/vBoV
NKTUy8L9BLjtCqw9sC08uKvSWNQhUX1s4xhZTdhwC3lyRCn2Xl3eEIdwGwhemDRrwpXuDsFoIdQJ
x1VnxuOvGffeiCc6qMpDMPXORvXGuvU6jlPggoNX+9c+skorLL67gClkp+WbwwI1quE6Yey9VYXl
XEmjA+6dBgyAcnvehH7ifUDIQNrla1ZQAqe3QLsA550gPtjoNX7EHeUfkEfGN6XLA0bOclm3Nap/
q9ryMwhZeAbU7ln3zZv+WNnDQ47PEVFyee8s9oUCfVknMnM1MLha1dYzXjbqvDjbF8B1plkqToX5
Uw+aRVSe7KBjbpuGmUjsPPha3GnpW/tSmnBX88VAMIV3cYSCRtvQQqeMhgGrvC+HYBXY8oflvgW8
9EFPgbeGwX9rBONtAIp9WynsbopsDBH1vyaMlCLJ32YGoIaffcDjGlcJgQcDs228uXKdew48jLK7
t2BHMWmP3XUR9FCza7PfkXQuexgXVSoIcWgxIzILI8e4rV7V/D3LHjmP9E5zE7Y7jIBANPvmWYjp
ZZr8N1lHj5UoBPtOCETQC7a+Ltt9OL3UErbchHrPniNybA20W9Dw8mXR2x5Uzxmc2vCJhVWuERCz
TyTL92p0cHVQ6KecTpDg5mUvZE2gwTt1wka6j3mXtzIo5DbXHVFv4QbLfL1y3Y7BZvHSNPXJt8EX
xOR2mbjbIUGlN45EGzlJIa8tIDxJGPxU/cfYiWfuN6iJSpBVbv+7FsOh0RPHazoS3wTSmgm88dvv
C+jspby2R3KiDS+8BT2Pv/pBU2afO8qxym49dkb6bIn0nLXEeXsmxq7E/dLyve5JNSfa6aUdhMdx
ON5gRDgn7PiMwnwuI4wirEYOpoDgaNbZa2O6xKIPLM3jQB9kNuRYjturRJXttjc1gdEsXxNilgZL
X3Pfh+Wenyz30BAZdOPV9udo5WcQfuauLGw6OTe9JbtvJpTGuxfKGTfj2HAdbgiHSKifTMJFkNMf
pkw2e+0hXx59g8apyRescE+gtYsQKrKybOWDaFQJxKscXOFcNCRPBXYD4sWqGD4PKADD5krEaMQm
iLgX9jV0uAfbHcdDa92POfV4y9/stra/cySomhbVgUeQu1GLb90M4JGWrsodWIZA9428FDtuF9pI
VjbTZJNVpjNS6pPuza/iu4l9F146Rt6L7y3hj55KZ2tWXAuVqYtNWIS/HLzEZKSRaUQYQFmxJSuK
Ozk1L6Ik3mdwjWkFN5crOaMB7pg/vbGf7RANv4wAQy3r7VpZyBkc9D+hcU4is90SOEzadkhKBLG/
9aptnae8WV5SroUeXIYOAzvra/ZusguJLCsBjyzxmoYNs6GgJiZY8hT0Rbua+pYApVR8xJLhvG2J
O6kXYWpuXTeG+1x4Ntbc4Av9+oOfAYT3Cq4STiGAn+VfmYUIc0jddwBuHDkE7VBYzat4GX1L6l0T
M7Wr5b4v5D62yRxfyJ+F41VbejMUH85w4uLIgoqQcitYB6k6FZJ9M6FUZAX97uf0fUwR4cXCegkZ
UbPxZx03ftUKLjBuhdBGiReCN7zK4cptVJZW19G4FCUwEzBGFV99l9yEJdo3JId2T4tYFRWI8f7Q
L4je0GARGnL5A09y7fcLA+n3WHTzk2FQc8D0W6fdwY5xGJel17Kuq75c0Dcb1pr3hmfCRjfdjdWh
7U1w+G8t7e08Ai2A0E/wiwUK/ogoz7ZH/dCCjVmnWXqwBQy3xES0Cds+R6SKUDvIKeHhfhNIyPqM
qE6yq1SCk3Ui0gdI1YPhxc+SmOcVNEPczjmYovrH9vofQS/ilKDEzK3jz7+GqcPzlfmc9OOvog8e
0xZ1m5GfxBJd1xZoQOwqJOLY++VTwZtsO2ED+EgXI+Ot6PS+c2gcCl+Sm9A88ospmzIuYF2Qv5kd
qp4cbLs1tchdA4o8VeXJVqnJu67Ue1qM8lDG89GaDbHhNJa0utTQ8Y2X+/5GRjNaOBGfenq5VQb3
FcV3BTRKc/fPvNVskkNZNSpZOVzdiRvgLlugQoMcKmHX+ms3rEFXe6TRVxNyca3rJzNm4QwibYMl
zl314PEgHenT8l95KEIWkf2EyAUmfr5V7jsTRA7XCRL2jBO4pyCBXYXoLXkjgIj7K3iFImgwHnOP
rbFwMOHOqRg4HSgLFqQoihacq5z+ywuZ1+I1uAHUyYvho/4BNLdyRdQBiqszmm4k7iZ7bJLGfoGs
ZzeUg5EcqyX90Wz4FeHvIskfa0Iek+LHYBbQTEtspy0i+FLuPSjiJY4GOYznala6wJ6p7V+I9dwF
bvQMK2LeTGHwJCkiV3ZLllJSRQ9Gw40MaNTKpS1acYbfNTr4jowU6dA5JPwAScwxmivKjVGios8C
xH052/TUwMLiFA67270pgEp1DB65OX6lVhrhdUHw5/gNAu5c0Mtzn4inaYJMwOsWjQjc8ipYRV0U
wUVwZuZuDR15PY0oMQhS0L2dbqF1EHPgJiiwOriTdonUy6s/Q8EfbCTpmRhKgoQGos3COrtOot6G
O5owPhHckLKXOnZeisHKd1PY3NSj8TWO5N5H6heu9DUGjD3ozdvWJW+XzIfF8mQ8uhYuKDMtn+b4
rl6ovaVC7j2EfNu4F310aqeIgd24JSnA/kXuAoty1Njjb0qLxGjOboZiJXAnmHmwMVYRWBdSDcM1
pGj6kGswt9sZXtIVVT6ZwvLYLcbNgBsldz1UMli9rtoYz4jiIqojrnQpnQDUHaQRFQG9YwTGwBtO
MpzP5I7H+4LApmOJTKIxWEu33R5n6Y1wqOaLaiCQ1dLPdjM9Rl16p3ChA5dPfmqHSIoKJck4u2e3
aF6cxHmAM2q7/UvlOneduRjIkO9RU/hTce34+aOyOVsGqv6kFOcSCGrkVwBt4V+CpLgO8XOwNi1l
xo2hiN4juhsW6IyqpmtXIq1L1I/VjnQtZEVcQdhBpbwPDcBxy7lmVz9NK18rWOsrDTjcHdSXrgxr
QZLjYRLeveq7egNi96mV4jmyHkkLRPpXGb87Nd8GxBlxLOJ64OiBC0mC51XcTl+5rve+9tFOkgcC
l+1jMkzUlR0KcVHanxRsK9JTUSt28VvjpYe5T32a6B492ZDedyjRMu+3GNDPVDmzMiv+SOwQOmKz
Tqv6zpPOb8MoH6vlbzZG9exVBCH0XMgDEzi/b2Gg4J1a+Rn5a6Kojg1oURGS/LGkyTrq23KmQ8Gr
eKrN2ylOxcGGcgeAOlnB3I+2rQytrW8SeUcfvCUZa9xOLYMz5vsLlWlySbXVOCznlBFiFiCippJs
8CK5GGhEqgam+so4xEb4mNIr2I3JXTp7MSJL7wtKDvKO0eQ30bDyyrk/TC3aqxogegy/8i6WxBr6
JXRdp1q7KmrAVc+rCR0qHlHBnR5Fy1S2fL0HoVto672azZyMS5jGhHccKx9hbkoG1noyu+vIQ/5I
ic0IU49fpULaOfQ5BHEgSvVIb+6VmGlAwFC9mvR0p9FpXvKtVacL9MeCdpU6L4FLRWMMprea6uLU
wMYlu1B/FjVJvDOH0VU6SOfKopXYBkON3b9xtoTqvXZZG6yN7gxOxF575Jc+TiYBhZNHLoKBsIPp
076pql8VdMiwrSpyaqtvUAxUEw+Fl9xCD+GVlm26BgwIrSBpv8FHobNLHWtXzVNy1di5fxtR5FNr
6Y+pDKcDpmPn5GgOhCaY70vtaBJB4rWBK/O2xgGmWoK1xcw9ZDEBqgCxJJGZea8wE9imv6tqj1Rj
OyapSQPabvdFOalTqhWzNMu+Snrfw55i7s3RuRV9Xu8s8DMJzOBQSWdVwENYKUpL/m6boS0gzL6e
kOTOjJtJcRMgy56ECbJRO4W3tQx4EeWQ3c9GGNGBTGRp+wwcrNRlTwS8hP3HhmscEkTJz9XjuI4l
2k0NNHsNK3lal4H7SDhmcp1in0iy7FgrOV9TJXP5mntn1/ntJ/7Fb1iE+A2le0SzQ9ogsWyDhgtZ
R6YL38QbN1Hmf7YuyRB+EL0Q9HPy4/5zYvZz3VSYQtiLddtpNK7wI3JzxN3I5R6FcNB22S0pKisP
zdORSfxHlgPAHwQRAzSO+qYLyp+MvI5NZDOVAloBBToC9EEuz0NnWM6tlzOfY3y9zQHsYo1P9moq
6vPYcnJPnn1Ih2Y8mUbyEpGRdQzq6UNlTXPTyoC6NwZY6UwQJxZSsG2YJgGa82GelmGlQ8iBdWUr
jG6mQFdXtFRxdoYlZp7tu7Txl7TVLOSs9Yk79RvK/STcOCPeySxz5vNc3RlDUq0ys+4fUmluzFYA
e4J06pqHROJfk+3vNjbGG96877HJ6kXEwzIjNNjZGTe+icyMREmbnciuyynxfaPRt33nPo/Cru7C
+iRtcsJonLdhuTNN1gllnA+bsWLVFCRdfSSClDP0roG9fSQheHFmeLjUmIjiEkUTbTbffj+f4xkS
5pzcKu29mdw9cqd/y43J3TUj7yg7fDrtCQhw+tOo0nmoRf9MuxzhKP49aBaUU+ZgUU6x7NDST2Y+
HmOiGzdzis7G0P3ZIRuZ0dG441J45RoqeJSDEW1dHTxFoQRKUlXjQzemP/DA9ooeaR3O3OLHvHoZ
04SBF6ckoTcfEk70btkWrmF2u5vUDN9Sr3oi91bdRYs/D1j4VW/P8Vsc0XGY2J/1iC+Crm5gCYYG
M0rTV2hjS7Daa6zza5RDxB7V/ntv2WeCW1AEQ3yzC3DNY+8iF84wclIbxhJXVCqbh8w2QSek5XKf
GBAtOPMBA5APeJTxZUZqSTA6V6Bbj36eJxuADsnKt5LbaZz3rhsHmwASIRpqnW8KPwrWVkn2XO5u
a9XE67YYT6Mg9CRoTu7RgHF5lUUNFGFFzyl8/6a+zVlLnDuwSaHPCNxbuskkn9YalNAqgK0Bcan7
cQz+nUlWb0njISDNxEBkMQ0dAv21QL/zPkj2RKFdy7B5c0YbXyURIn3pwfrKXa6JXYIn0bu/ZIBT
3xEBZcF0hjWK3DanKk+ASRIupOPKvfIx2BJG/zuqrHLjs7MjMWxmXpefIl1+0VyRApzGW98LP6Za
2GxnYPE4Vb/O4jQ7+O1PMQ7IWFOit8CKKM5Bxz+50X1b2s6N2chzntPg5bPN6ZkRQhD2v+IJKnY3
k99qBK9NOXxUhEff5Gy712HGtlNUOdwl/2YoG7xHsma4o8yBeXl1l9M2b1CR7QJsxmsbvPxgq/lQ
uxU2kYHqb3SmJ9/9BYf/lJaEeLN+QyvpwrrkVkLALri/kNQJUCZLoghrabvrtsYUjwela0k8RPXY
G+lLTcxX6JDqxWARcHbNRYA4uXXWL3N7jbG+6BJn4eyqtTfJfP1eMap+TQaHn+7wsJpDSHxDCQnE
rMdrpUhkaSH0JiPA/3psNlFe3ZTWSKRgStRX0pB7I9LxTMSid8ifVJHrTQbjzRvtkgxNgzAEM+m5
UBniYYYC783hc15g6UXYItaNiRHIQM4jyD/Ey5h+UTag64cNtRK+/ZA3UQfDO0MeDW52T7omLZxf
nnNjpLgnJW41avTnrMXga1b5d+xgXJLKOKtC+bwufnzv58W4CQaLYWPm0pgumXDenU5raBLaP7sl
dwNSxE8ODSEX7X41OL6PfV98SSKW1tMUYC8SIn7N1V3b/46ozR+0kOGpM/TmL4krooc5N+WqFz2H
20PlT482KIG9ihjLjbHd3fWm9VlCA92kuXHX9URQUfHfGBa356FQyW1DeqzXyLXpjM0LbG+MKYXY
jdK6I2Zo1wr/pkAMnfbhT558jADES5OzqXYaG0Q+ABSSEGOwnavegrg9C9yBXGkp/rPS31mJu0kc
+PiqIrTVQR14TRLStn/NdP0bMzslsipWRWu/h24lv22vPLrlpp/b6jZLfGjidr/ztdXsCDO9SmqE
tRoPVG1MyVa7Pk1RROkNjY5XKuAEIOYPBc3K0KTHEA3KRBoDQzFiaou4/KgJDhjYwNXcoZMA7/3p
zzgz1IDfrSYfOzc6xvBzmG9TQu9cLyateipv+j7viTJk1shAG4p1bByKukc2iteg711i2qa3Vnbd
waQ2AqKIqctLzJu8rAjkKJnr1VUPtNAhqXQcjISWFPe6P6OjNpRDTK0mjQu6I4rcT6oNg7THj6L3
MpAoy1ZIYggxUwKyC+iDYiJPD0To2pmt8sFe6htPoefo2nRTjyCpPcbl0by4Lwa7uJsiRL7GoHaA
awUYeHZrXxlS1I3fWqD2wNOJlPbDijTQtEAc/c45jA6bYP733baWxRlj4r0e8uGuNxhSOD5vZ9bo
T9aVt75bwOT0zQM9HjezGKQ6fwUFTnee5+TGrEFlu67/mXWIAMg8P5BCFZ9cp+fep/Epxra1yXJ7
azIquuWuccWuTd15+JsMbXFK581tm/L/FFwrOjNYMyRw8av01T0UYYrO1LA3RROke0K29mzdWRoL
ptowIEvmPPi8LfkeZnKJ0K7WHcaOTGU3BakGj755BABS3FweDCMrb1w491dMjddJzbHQoeGgiO3Y
SubF2gmZEMgUNnJb0cynpSCupQtAu/vRShRY5Pza+5VWPrvbRNv30CS4arJXRDXAJoIUrms1uW+x
krhXk2GdJfGddLPytSx4rxXLd+mlJGIoFx3Jsum02FeJwRPPuTra813LivAYBhRcMwhrrszYmxia
kO7qQehLmye7n/1NVxN+yaSOrKUjqeY2Db3YNS5Iw3GosJ2OBvkhA75gMK338PVX9qTmlVtNd15Q
VLu8M7Y6JJGhoQykiPuZpGZvyRxz7PthY4dsDzxihJBEu9WmtnS0gVi8qVomRI41XqNL0btQlrtY
DNkJhSPg5pKptQadxj2QwZ1yGH55pGLX0zBu02VzWOEkq/N503viEEKKP10eTB/SROpuBtdOD07t
zAz9E3NXT1xmmclhWg6z9jWhovLmQe5MUtRXDS7WXgbRqTc7+34iAeImAYaS24xc7SGhP43UCGlP
H7Rrhzd2SSsgZXsfD0sKtYenh9ppUmxA5ngfSImzEj3BHOtrsEwvcUMWuEiWoOcOBXxiFh9gCJtN
WdTE/gTxTDB7KNZizF4BKu7mIjcXX8TNNHFhgkp8MF4yB+1GbaCqZ+487tOOm7uwI04yPSS7AtJz
2dURkfdU3vGILxmEsT7bhQpWhAfdxH3uP4al/gquwl44L7VNWUuatinr8Wr2+pK88eDYe7w/dh7u
Uq8sj07q38f0CK0IAIHbEAXBD+IunOrfdp5++40ZbBvTg0bst87GTWefCYrDKaCreqc5mirhfhYk
zFyPZcYUE/mZafg3XYsURZL9FOTeOzR4pksqvO1JgXrEhmYBnyeMxuHKWDw3S/4U4i+RVRvhxiAW
bTo6gs3o/bnLcOFnDbtpdSxX3EgYFlbztgIWCjs629eCN72jWyB6g4Va2vIjfRxsxeRtlY7vexZk
jO9mrPJdgzxQwmbgLnZqR2+m2+yuY5jTBFJGVz0Z0GvAQlyIVetQ1K0LTDU7YwazB/WEfynYekG4
GmtAltWUBwab3W1bneM00tswTZ29KXuY1bN894In22I1ZA75DUp59jUL0IO5OgxP15blr7IQdNvM
gEI1n2n5o4PK2MZYIQKHNhLkH7Tt2Q9MeqXuwLQFvkA28poJ9zhWIaN41hH0yD31rTnf6aTAblo8
VJ2kU4IAkSDn24WOzYR7JJ53mml6PfR+AWGYnhWsCjI612QPv3t5YOyh266jPjXuyOMkq8rluqtL
xmZm4G0IM02eBm8kiK7WD87UpUTRRKgwq8G4IhuV0k2H1yWE8P0y8p7qLN2lyvkOZ3r7IpR7gpAt
giyXVAY47Jm0XnIrK7Y08PMxXB4uHzkLuFwRiofK0RwI0Y1YmFoT4cOLp+nycFFjIE0geKQwJ5bQ
CRqj1s6w/ghUSkc6DhY+aUXBmtBPoQ6TqgGK4GFvXL50+frlYYlM3iojeOafzso34x09huTWbiOr
u0+Wzy5PxYyjmyEc9yQOGcfUQThU+NXWKTRLKq4ZDOJztaXqhJAarrkod0dgVyxlFiNNkrn47keb
jm/uhyMTbgAly8NLofijA5mZR2lgEW57tSVHCOv/8lQYWuP/cRwRQf//tdSstSxkt/8W7q4/1Md/
/fWTp4/y51//eKwYO/3X+iOvFALfv75y+P7XP/7+wb/11KH3T8cJLNxUoe26wMX5nf+P52g68BzB
tDpuSLWN3PrfimrH/WfoOLh8KIgsn/URFMhu+f/96x+O+KfDbdXzPZDl/2tFtQVW/H/wHENU2cI0
LcuzQjLqrYV6+x88x9DspIqixrjOcAeyQ4rqjQyCnlrfIyW2yw9dnERkKXdv7EqIPpyjYzZ1b7o0
7unkfdRp5swOispo8PytGJjbW/s538wFGQBBPN7HPYCoVK/Z6xPrE/ScoiTrgvlaGw7p9hVVHTsn
jPMhaPg+TChlyzNLojdbd7uYhTZbP3lKJrlrmuDeAmSPQJH8eLvl3u/1JBFY4bvZcu8Kq+dMa8ak
01dQo4QpyODsFzyR5JSJmPpDRHdzUpHKxL/NQ4ArpsjPlUo/7YzqVO9lbXhoTAEloCJfvGj+pu4X
8DCZsW1WbAoxuTfWwEAYumxQwmYeDPk7KQAPO9M1uF/wfRvd9fdwrmCPFN1hmBjhRqxCE745Jerw
SjnOcz/CkOvzF8OPbVyE/M1u5LNk7R50FS9DhMYj90h8acvZzAqHWt6Ic1PkRyqjRzWShW0z1GCu
EK6D1vil3OGpbuSHIvUDdUI3s33NMBtx80eSUpE+P7XPhJWpNfMVpUl6cHsw2MTUc7fzbo2FW25N
L2Y23A4ViylQubcu7ugi51XojBrhtBzu68LAni6YcNZpss/Ng5fVZyWnfaAFFUSf3+jMZQG7cKgN
kX40cwLUbU5hQAX5d1WQgObeueCikV1uPX7HNu9rvNpp2oLbMdfCrhGmDKixM8M4RWza2XhPn20J
g3yRCDcF8IsQnnV6rr0vc/Jux7oYj4oXgSSo6TxPcp/NRFGHn3DlESG05qruoyeWTvcJ7zXJXtVu
TIeDC+0WrneD39TJaeTybNNas0/SevLc22OwT1p1y0qyvq794QlVfQeSo99b2s23g0+MpctcouPN
RCaZcyhnsCxId14zhYU5FuQ3XtXg7m1XtTM9dIks9m6XnOzBAr4DNG+VDPKtDGpi/sAVSfOFPdJr
ndcFBDq0mcLnHifl1zzcmqG8FQgBgnyxAjpUBBYMUbJ1GGlVj9XonXVJDDFp6CTojEi3zHXnoU+w
4+jec7uTkCffWHhTqXvWfoWtvdq7GiCha7eE6yjNiokx3TRaK1vZ+e2fh85LL6lmKeDwOGRTmUtO
6HF+CwN2bySPExD30+c2epJAWle6aNLV3JTPNTe9kL5io+B3WNp5b2wYwyrhnizJDV3XCEnkYD8U
aqChN6HYpKb93QwtAJeZIXybHFDq46Fb7AAXaf/oR3+L/P88Z7ARrWA//xtpeYFXXj7tFozlcjHe
oFR6uzzVOws8E44gXLf//NjQtctmiprhr6/9x68rSTp3ahNymcDOO43K2nNg/vVZ3vIybaw0m9e2
qNSVmNjcolpBIipdUvOcDt9v0KdfvonyGhJgg2Y21ltyNRKUYows0yjcJ1nF9i2sPIVMu0Ilo6e/
Pxrt+n6ec7AL/37q8h1ZK07plPrbP9+fLt9x+bZ5cYxql/GysTgiQY9jT4VTVWpf7NpUoI27PHfB
mF6+5fIgAd4fCBr588yf70ovrkgKItofxzpefvKv36Quv+/yxJBm5zhkEB60HN3uUD12OAa3JDg5
T2NpXM8zual59sGc0Ac1vhTX9vtYPUe6t8hzTbH/V35zb9GYoU0kpb4chl3fqIwpRvU0znN729OJ
7z1Lni4xWz2zXGBMMj1QYcpBYDyIWS4lwzmFsy50TjKMUUNBBEExNdlJl5FzM83DE1naLGaHit2c
D4xJ6CKAlyaavYir5y4wxhUbphujJildIc7ZFGm2ocS+7vXbZIWg/Gf8sZF+o3SjcDXetR2QgIvW
YDdNmTpVxHTnwkR0r7uPprP8vSGJ/i7n6tOZaPWV24Dk6YbgOUUzUnp+vmcM421qIyih4MXvzdz/
oOPtzp4ZMX1YpLvBAI1K9U/kh6VHXcn7PpoMaMaqevWmfFPOybnMkohiGPARiWEZ+yHzbVDE+OZx
A+sw5IbbWf06+WbP1Z5E8tBydG3HEq0n2tnuaMk5WyMIJGQ1BgAHCJTTmG5viMv44EzY6j0RXV8s
/dkCnIQmiZz58nkwrDJ7CA/TGJjl/mLzvzzoNLobBn/cXlgDU2qiYSVeeNSbwOltwuYxlDpdxxnp
+4N1KLKjN9F0orqncNbIitbuhNL34tu/PESLlSELF4vun8/n2hS7up93yQQ7dHWx9F8eyMZizXnk
CG2PXof7euoY1RqAOGoHy3WMHvvY/vujy3N/PvV1/UK8DSDFpeK/MDpnyd2dPSchSNQKe4vFAjt1
wsUuX3Vq1B+pQHZUqhSwnoemtiY6/lAQGYadhQfXstH+Xj68uO0D2331vCFggYO73l3iHRxynJCF
ghJYHtLFZfPnUyuhcUNLMCD09xZn+mJh+evDZHF9XT43Rgf1fl5/OZf8Hw/F39KDcETyMhR0j/jZ
Zn/ej3oRmfrNsVoADWE2uKvL+0pWHhfHC8nBrUtv14BpubzLSabJ3xP1nly+v5Gil3f5QpjoLu7U
5eHyXDHnPy6Uhk240F+rBdNwefgf0InLc4j/8XzV8EYu7/sF/Xp5wNgGA3h5QB1E9UIOZLwtveb5
8t471uJwvnxoUTcUV7HRvUWycze+b9aQ9j67uGYbZ0YOrR+A/csrii9t6a14UL6db3qJgO3Pc5fX
O846a+dOIAYXO92fB2PxkPz59PLRf7N3ZsttY9m2/ZXzA6hAv4EbN84D+0akKJqWZL8gJNlC3/f4
+js2lKeU6XJVxn0/FVFMSjQpkgB2s9acY86/m+xvZR41eweyMyYg+Z3Op9t8L5YSADK5HPwrnG+f
N5/n4OeJKBJzr0pMa0eyAp8oce7jLJ8I/YPE8YnjsJQO4dP8M+qMgvGp/Nljcjp8HLuPaxQzAKxG
OS0SgMLQJiu+/zxwYvYEf16pn8fQAJQV9aLdzcemm6/Zjyv3474VFW8iolU7H5jPQzQfsV9+JzK3
owqYxdSEkC7OV+8M1bXnYzf/PD+iK+AKywCKmIRwfFy8nySODz5HiNhiz7IPtKo0e86XzHwpBRJS
Md/7/J3ma8hLdXM7SFNU7UHVbJGRiXrY4sPBCjTbpORjH/9A/i73of92FpK4mc9LJ5vmosrION/7
5XdKRR9RYe0OwtSZkkXIzmEjEurmQzBVR3osW30eOGQ9Yb6XuQFGObf6/klU+Tyi6YxSn38uwsze
1ZHycQnOl2ReB4G69n2NkdKKHbwVnU8ehnSvf4yzZ5eu9seVZ9jUYvsp8lCacTXaNbUsrU6C9XyI
7dkmPj+pwLyXRSiP5wOdzZb2+WqdbzyHOV9qXzh525gdiMRuuJbJgnE+0n/6uXZsqJgJQo4xGzjn
Po7wP9nJ6vzLtIMyHDfRRh0grsxHeOaRzD/O9+ab+YH5dx49Ty8r3d3ncIn+UDIyJIT64y5s5m+Z
6wcwtWqULBJok8qhxsYyCgxs/giDMeDV/3hM96tpPf+LQWN9tJvvzg+xDvvjufOPvq7ShtZthSj7
IghevYaEKyj1hDZKDe587/Pmd7/DO8Mo+vlv/FR+Nb97iYG9yjqdgvf5ZZL5eZ6vHi3K0ds/Pe13
z/3ld3RT7RUJ7pyO8r3Oj6qJeBE94tr5p3xolnadFwTbo66iJQ3HQyLOTZ8JaL7B7VUePn/XR/Ji
01Vlg6hCbIm2PRLklW4NWx6L+Rn+CJ0FhiIvMz/5dy8zP/Cn55C2vrYi445wE9KFK+NJCwAczf/q
4+U+/m1XDJJRw7ehGTgc58fnG1u+349HO0JA1ZQTRTELpudapgUU+NMB+Qdlv6/tYsR+kWfVDpVj
g9MYAHcYOCwLsmz7Wc4b5sm9mIuATa7h3P1CwbI8KBGjdjmvEgKbN+N76XOlmtbam0E0QeMRRdXf
lTLR0yugm1Vp6GV3o4JekUHmDxwDzubsMP/4JxpD5KYawwUho3Nw3sfNPGzPd4uZPu2MzQPGxWZD
Z/JHahbVmvdNRoK8mWMU5h8/ghui7CsGQnLM2OCtTDnydEh5+dq8w/xZ5l/NH2i+8SPN3nZpsiXh
aSh2c6ppIFcJoZwaHbeQ2l2mwNlRrjAxsNWTcyDhSvGyHbIR81bI2PfhBZZz6nyvbtKA1sBqrmBa
ifrN6idzPZcy6xkMJG80q1uZYd3uGjn0zhXP+V5FJGFFf3A3u1nnkFio35yCn6GxhL9RVNIRIzUW
6UafQRmpbpmMkt5zM+edzr7XSQ43H/dUy6eavehTAy5rJD+nU+Khn++VfLBNNLUndA2BvtZPmEy4
gGYrvbyxEUGTDE/5vZCLCkw+fO7ZCI2NSAPDRoAIhFwvxV3ENg7I8AYbrb2dkt5X6XVwNY6Kfynp
f23mE8ed2f9zIsB812t01Aqmd4ctWDaNoJqo1LPG5Xx3xmRkujpCcY12hpzUZzPyfI9jxLzw+Uu6
D8qqrUAwf1a853upE4ntVIvN5+/nSnjjo/Jvao8SiUk+5oDtb361Ti4p5nufN75c+jda/YRoAvyr
/JY+8kPmu/aQkipq0uM2qs7aNSabsaPX+S0GRdRYcg0+35DVBp3XClZGhOtYxZWOJlM+quSI6Ryc
5p94A8dN8YzOP1uZyd2gMbBdFMaL3unHDGU8iwF58s03ITVCFZGt/06xr1zrlDl5aTSlU1aG+7LI
hoMrMwNU1cRv9vlz6tMliwtn5VWoqqKo6fH4djDHtRJBFUtPfhvSc1w7VvaWZWV3mI3ypNQSNip/
/JffAWVX3F6GpN51OgkxZZf2Z7La4NPpa9Y5FIoAprqx6W2mtEc8bytfUA5FByySYhPoNlHBdF0h
9qegnEEpbEZ1CteV6kwXLb3Cvhc7E4QaKbFfinpyjtGQ3yYTgG0dQuhsDPubrtEX78tgWeWTemlb
Lb9LiJ3znBPL7ejU4g04Dlq5IPiGC8IPsGONGEs15JEOfWWquY9OaMb7uENyU3fiGg3ldOhFYyw6
VRx6BM6LgUTMXeVND8SVhgDwRHMs+u6uM2xv15OmruS9tQl9Fe2UrZxawfZjrKNyZ4vAXyq9gVp9
qI09Qo1z5mkQdd0625ojZ7RNMipeMkTQfpguZU/0jPn+LgpbhVLw+NQbMB560Y9LHMxAdBXAObql
avtG7++pbJXHKjLK43yvjcuftUE31Crr4s4I5kVuCiICYcfKp865nAqw22VbETBgldqBhiPSR88z
l1ZihmfpDVyQBZ9vUrKMpZyfVKR8F5F+vsuq6jx1gkDJuqc3HjqbUU/SpSZcxASZ2iPS6tN7UkuW
AQA1yiA+kc+RWi4rMSB0h5qgOxmmQyQeK8PUQRrnYb5SiDA2sirbiBI8cEBtxiQRmFLhgwUWOnGN
ZuuIcE1Mn3WfGu2bhUeHVDIa6ijB2mQCgd5y4zUkpRrA5k2v+5FrICfIUHamvliVnnGzsnQ4wZSL
dqY1fh1QX67LKGs+iBZYSEhCbtvvuUk/sc1wx1ZU1sdIfbVrirhZ96PwkTEUk0qF391NQ0iX34bf
WpuASo1eJ2pXpRKcRNfS1qqtUQbNxquNguIYuqIasVfVZ8lqUjN9lRIfvXGYKfAsw7FsfJ2+O015
iuBLbFnW1sL9Yip6uxLk+eHHHo0NihfInKMP25Cl/8YY0x4MvT4uU/iJmN9+dGC6QQ4bLGHvJiX6
iWswoOlMjVPVMoHPn+A6keYng6xLSk384YL8u0UyasEZo/XIWhYnFhpQZ9W0NDNCp/zZWHK9aQQN
fGBpxGeqbWN0PJXuM5s3Kp3YAbix0TQ7P9OkbstdGXkCnyzU1kZJfC19/36Z1c69p6ZHV7FjvMTN
Tk2KFA5d+UoMUL7MNaP5CAT83xS2vyEh6cii6Zn9++7dNch//PyvfZ28ZD/+3L3744l/dO+E9g9N
x5tGyplr646r0qL7o3vHQ47s0blc07YjACX9QUOiQccziF+0afuZ6sxQ+p/eHS9nMhqBNcEf9f9D
QrJ/bdvJFErHUE2D98D7MsQvQcFl5VO5puO1Y21LDckPvo8HdJe30WlIW6WEWNUq0eHMyctOhqH2
LpoGTBn7ygVD0SbiHFGNTS9O2d2cHHqKbj07PtR+I7xzamZzyCqU/V9wtJ6EZFqgjXOiU5Dm+zo/
G1b4UGL57IGGLC1S0zoa5q7LdVfmjkNi7QTJ1XYOWvHQ9OaGrU68mvIe/RXeHD9NzgkhuKggZf3c
YOAscUDAgFEf2+kkAAGswqFlhaWQTo1eeKlEdFZUVrmdZr03iJ0y5Tt+uQH4vPqoQCpwM5oZJXLp
rKEdESF4zTu8QUjI36MR65RTi3OR4L3VB+0SJwwRpvjR0fOp3JQeRN3rbJHMHQoWwPiEcqDoNZR+
W1btrTH521G9ckX6k4L0VSmr9RT4P0cQ2gaUYc+i1Iz1Gq3YF2GjdEd/f4pRAPs136aASptl3UOv
JqewSU55Zu7aLOcpaONLda/04yWsxBlX2ZF1zDF31Qt4jEfiS3ZGNl482nFyUE21xwpluRVX67oe
Ed8kp6oJ3zV8ta4SPnn1eA2d9qYH1nMb47Gk/lGjmnRwTw/bdIhR8kcvmjUdx56PGWenXuuugert
dX/vokMwGUtNPWZ9MF3MaDxGdr91iaboXfA1FCa6iaAOBCWWFp4KGVgfb0RHNpLZ4PoROz3ptwT7
EhTlorJWCfSznyEmbIQyXtTJPjXjk5pgoXfN4N1IOQ98Oz/i1dl7YK290tz1Gdo+dLxkw6oM3o62
a/nLee0RSDAgWGnYvjaQp4mRB7h0B+bedbRLEVi7ognQhcg8Af+gVvFJHmHN6x+JA8JXE79CU30n
S+e9bIar/BoLZXosHU5qc7pJzWesvo1qS8EEiag6bMfMXlQO8h3iTcq4XfoGgGjmZNS3/XGyC9Sd
CANrwz0MWn8ZJnvXjuEBa1WsWWfa0lTZ+QaL4agFdLj88RgGybuDEXqh4roIB7SIJp02a3qU5+RU
WiBs2dYQXeNZsm2tnxxnPcTDzQ7Ga1+Yz4EhiVJ06ApY2WX0Mv+NESD5MBqXGqiy3yskApf+u0dV
Bp7wsPWH5EWow9Gmc2lyVAIBMUCmKHH+NeOlM+AYq0SZtNF7FdcMEs0mFQTZjslJMeODwXWesrDz
csgg1fg4TOUy7Rw8LaQ0TvEp7ptNGXGuKtWXmCyQaNhWZXfFK3GrlPTUyeHAeaUm9ujiT2CZlvvD
VeeQVHbyUnff3LE5NP30KMrpUR7BVh0BiMUnwGMv8ouR56OGF1+E/UrJp8d6bFedNi46TN/yI3lG
uxpweRvC3Fk6hwbnxqWv1QtzLCAP1FvpHigur1etXD5P7LLUdVAZ9tYzYIK1O4GXMZ1XRLxTwJjg
mS3S8IBs2fAUx8NRvrfEZyzru+YWIpuLJn0bRdkpChkKyC0+ghcgRY1rvU3bTVon74Npoid87rua
zuBw07VmI08mt6w3AG0fvYY0+/QRkdbW6MTzUJScL+r0qJr7GiOaX9SbyoqoO1CZM8AsZ9NFVMMl
sIZbqpLNk62LdLgo7fgoon7rQHeAxxm+UFd46lz/4a4erLNZqW8BMW2hB5dH90N09PbZEMObi8U1
s7CZWNG79B/prUYjuD/SGV43YI18+6whslYuXp/fGXm3snuN5WyzK6f4kDj2GVTHbSrVC3yscpB3
rZ1lTEfj1Y7iBwz6EJSNXaknJ0i3m3zg8hgDTgm+aZuVf/W9Nqr7tsXqVTS3up6wvAq8F8MR0PFJ
/h+DAhjZg2Jweg1oSCwfw7xFjoY3XAbOzcpsb2jnjEVkFluPHKJKWDs5WIU1l9Wktbjo/EQqtG5y
wGblyvI+uneZ2ZpoetSi9KUpIVx4j2063AxPY1GHREQPftahu/cH+ywvSTkmqK44BxHHjouoxkBG
pzsMl53vPLdSqqBBzXBdk7Qba8ecCOddba62yTXPQLWIu0vQRC8NfyPJGN3c9hQMwkZebnOppS+R
23N9BHdVcJZ/K9XFeb7itOGs6RUSRsX83qB80DIvXVN/vu9CkHd2hHcR+cLXSbdCEs30iMoJmzF9
NHbJ4HtL1WqenKh8GQF27KxIe4sIN9qXLvYR0NF3Rkt3Su/tQ8QQexcHUqI/juraRkMSC6JV/IZQ
kQkwUVev0gCgFJan53QYLi5cueOYp0e2/t8NxTIXBl1/WAVoMbwM6w/zbAMFhH4dqmhtgjt/m6HX
M/76FxD2OIXjtk+bPRa9hzCI9M0U2cYh9UITgjb35hvFrP740TTk216oMlvRlalyM5HZFf4TycfD
CmfJHQni3kHFbb9IlATIihWExtKtJqCC8oaAN+2QRibbj8l60oiDm8ZW2qqgKeQJ2l76GcRU9geK
Xv4+7ShvJWQZjGr4iEs12LOxWDvU9VeuDPNr8AM6ynrKuhUomHVmKniYEBpq/SJXnp363a7sTTwk
6zGjpzY2K4hBmAWRfyLg0ekr47RKa8CBJSaUYzHmbJnlTasPzZE3N+0mUZ9FUA0bFkUR8QWk5iAQ
TZTgkuVmvmb99UjLLrFeJgv5ALMAzRPnpco0Z122HbXNrP0ewrZGFgjcyMWvH9HPbe2B2TgxH+1B
IGcoAACkih0z3Kh4SElVwdLKNxPpb4kSH7rMOjtm0SwInV3GlbPLi/EZKyj9Mi7zqGLw4BLIxvZK
C/nqV+OSi209eix0sA1/S9QU63K0dhlsNEKkqLVtBr1EIhOLZ6HYZyvtb3o13mIzPyc2rA9PWs7C
F8SvSl8dTTs+/GlR/xuWpqaCJf1LIrrjwDNFYOdw7aqmaf2yTs70ohnyMc1o3bJOzlIiMcuoWoQN
V3cloFMrsXrME6VZ0mltYG2F274u9sGgfNGhZq3MqTtXDEYdA1hr2ufWdGAyPlpgb0rmETnAdN2l
TodroPgYKnU2dtE3F0dqQQtuEannyAifRid+iXReX+gMj31GAGFI8BvL04z6YqtbeyBvh7hjfOE7
yyhFt9VwbT3rPAqWK1MHdYPsWEzDode/CZN1eRK+CCM/meAXitHB0UYulBi2GlMga0xPGa6u0121
tl21FtEN+Xc5lKLpoCQ9bK2p2eBGATjTblOru8q1m10Mj/TjLgxDQ28uDZZ0mdy8x93KZ8jB1XLO
wEdqLZ20+pp2/duIsDmj4mbVcmI1nt1oINuL/3tiCxnn0bb4xK0fnxzDeyhYSDbOa2wpV86wPza6
b8P/8X/mvznQv0bGc5gdTmr+pxku+69fDnPvlyJp+i7b9Q5lKzRHZiFYffc9qVZMg81wMW1q9f7x
P59fuvVLHDb7MDSaFH4MS9N0+lC/IGlL0xgNREJYKwPrMa3gmUXJCVNQl7TrnkJQnqTAz1DescqL
o27lGeauMtBrjCwPWIfrLBONGvPKpK8yxLxy1QzmbFuBlBIlx9N+pSaMqR9Bso3OhuW8GC5yDs5i
57lz641sA8oFRx+eWgWhemdv0ahRHoN14Fo7Lx3ffM8+BxgETZagESaWskgQ+KmPKfQ01MPnCMia
nyG0TC2K9us6Sk+j28Jr7a8YznBTHPNyetMFhZiMoxmZdzaCjq6JwUMwa0TTdUjGYypY2OOMPgKh
eZGf2ZjUxwkObTSpp7LluMSviiDrgFJay3PjsFkHguYG/oChSg6+PR7FgJOF075mfCWSsy2Tc1Ot
UJ4+s2rliu2cZzmP+hDfmiBYNYZ5pk76Lidtpxvus2qd/cgJbu0ocmlNvtL69yqJNg2KRttESAkT
9S1V14ZXyYlsSSKcEg7nqeGqNHP1MlnZy4Q9ou7He2Sv9gK/GgzNUkrc3E3NoBzFyWEE0hE46qlI
2C9giIKM8oI/5iz3VqSzL+WaaEQkrozmWi4VLZM9Bh/aNbqbHmuXEq+0KljzRe1V40sNuTb6jlKn
N17kz4U+koe3CFnUALw5ZWx6OuSOgURTBMjrw7heQuFBQUEGXQlcVK7/ctHfzKa713pUQwy1Y3tz
xv5Ny6MvE0sIrVW/KPSGmmvLVk71opPOBlebohczjE5ahmPKCV4wz20qxXpWM/YIaUcooRdZ9A7o
TFrPcj2YZvwDrt5MtZ4Tk30iUZ5q2l2L4EtU2rCweK1kfIR+8kyU8Tr3qHvH01sXtFcjt3Zdlh6U
LjoELqtdt9roOAF9cQgdfyNXhE2TsAgu136+c1i4F8V4nE94tub03behTuRez/fJ6GUyd5lZtpZz
RlIAnwLdyEp3qVMPlFuvzGyuckvWYWDI/DdVYfcpTzi5R4gKk3O6iUl2qpDu463FQENVsHtMIEst
wOjAkWXwn7ptV7I3YjiWq9mp8H7+5+ED+fW/Tk+OLiwypLFJmYb6C+k5GY2o1E2LdBsxvmU1X+TU
7w3vK6sxpuWWRr41dFcH8w2LbSoJvRQ1rOQOSZ5YdeDaCwfjAyxoNjJ5n1yT2JqH7fkFhP5aRuNb
V4XvuTu+RY4iZXFnVQ+/uPglVRviStLH1R2rln5dP8SK3iGuBmwVKvrB7JhzMkyRaxWStju0484o
CzI92/aSwnvEhwUTxiqqfehMpywPn2kl6HdQLTz8TqgMaA+/FBX5hn5ErJXQkluVs2Kn1RpQzUFn
ds5yqjs29tlBR5uLRdxlLxY14yPosaDr3tXKINySC1yOLxjf9uDAln2BnIlR3Tab41pncJJjzhdf
Uc9oLUE5By+qg1S66x8NdbhiFNo1sCWATXc5PEbm8CQE8wkyAfXlqiQAVA6BbpucXM5Ief3Vwv2i
GV86dt9YXS7y1QClnXx92PZ9eIjvlUqsc3au8qyIhXmWLwJQe1WxCcqS9kqPA0DzcGgK0I51d9Pw
RVr5+DamvAF2l+lI9BIck11VNFc3b6/qHcgDdaWN/RZ6N8NSsfbL+j1p2pthDxd5QTeCOtbfnH6/
aP/l5KXjMbBNB0OBJTTKm3/W/kMWMdsIEgCEhfi9jPc9h4jGCkPBcK4CQivHY0mVaRDlB6H/307X
2m+WZbpLbdVg7MNoYf8ybbpm32b2KLKd54PBNJCYjwlZcpBI2H1RBgqRdw7EyCmufZZT4t98cGrB
v64KDcNyoM2oON+F+suf74UYjMgr8p3esJRiJyZXOgqntKsyavRX2whfCABqAMdbKcQO9nyU/YJo
3P7NG5HXN+e0n2fSK2LJI2BgBMPNwfJF/vevR8A3kAg5NcRIuTSWl7pF3SZRjo5Q78eCsknSXIVA
for3vtWY3Ti75JJLLhGThHKea+7CzGTp9/Sf35msYP/rO3Oh0Auh4QoxfxmZClg2UzQ62Y5gbWym
8BID40GpacsNPcs6YBeENLev8+K/qKleJuMbdaqbX19yK3qBmfpmBGyP5uKZY00Xf4u45qlIpseG
jb0RceEj75WVL0g7W7nWkQUa2+23cWTtgNQvZA1TbdhHJMM1DaKDkzJDG1x2HAvQq6skhyWL9Ddq
K3CuzwmU1JLSgOe09MzHbeWAtxn7XdJYS1quVPhk3pm3keso1a/XJcuwIfUfFX8EiqQiqjXP0hQi
jOriaO3VK9L30m15+eilykswZYAOTCy4grOGeEWPiiHV8TSHstP23S2o8uxvrtDfnR4yAMDCnaNa
MAL+enroSeimkE+zXaDXG7lAaUlETpPXue44PGpNtf/Ph10zfnfcTc2QPQ2HVa00LP15THB7zaFy
z5Upl2N1En2Bdm5HBrS0/lpTFtgwM7+MuM/RUHoLte1uNANQy6QHg6EY+Pxem74EdYbH7zSxMnBd
OOh6dm8IeTKolOuSbrwYYDEqR7+v9WPYOKQvZCNfIhvrPiPFWTy3FKrk6/YOYm7yATt7Z1KekzXT
hDPBDdKDpg/Qg2gts0PqqDmnVrV2oVWO6XebOHu5YKD7sZXr8SzsNmH96gSsADVyZV1bgOjRYKKK
YheOur1GxsweTIOOYhYKUXypr8MzrpKWswh6seNhGvLiN62B+EydSYd2nLZ4rOPhEYfCLcRr3FGg
pj5pPOsJtcMqh4RsfKso1uds1WRJT84GkZWcaXs+VS3Tsk6xKgtpaATXkklU2nIIZOc7lssovM2n
wDGfdZZNfXdIzfFuUKJ3BTGu7lsrx283Y5G8aIl3EDoL4ctQGLtgtHYgH49d4zzbnXaRxXDqOUdi
B7lcIZzPVeTcBtk2MewG0LceBp0tPZ9D6ZkFbf/cw12Xs6DQcOU66pvnmGeh/e3k85sdm2EKduca
3gT9XzZOk1Dy0lSMbCeL27LgPXDYtUfhFU/yI2d2scv+ZrT93ahvqRTkYKpTFNDl43+yulX6GKK2
HRlsY8rVNWV79j9/c/3MK7ZfRnRSUnTTlLcukJq//pEwKOMmUVVk8g5hhL1V0+JKpls1EJ4MH0vQ
KHuI1fIKj3Y9Oux8NPVYB/G7rEFWLouRxl4TZbB2LZjCLHhdRT/HFIU73XwWDIQCL3AU8Jy8AigZ
vaIKp6rUsS2j3oWhDpcZw1k6PLa+/thFDNVVBXhbn9hypqfadheDYDHO8W+9+EV3R1bdzTFHASA3
kcQRPQaueY5ZIg8GBcs6O1niOvUDiJ3uJt+kxYob5eh5NOxbTkvHZrXsFF8L+i8OmpsQ6z8WbLdv
b5oASZAOR8eOTlllnALdXyv1CBmS5QwLKnUSq9iq7jg9jpN/73js8AC3HfSK7Ri9z8XQ5U8a9CdS
zrN1O1CYYun6bjFdKCMVW3Y+3UB8OlKfhCPpJMZOLv3ln1MlNKCLrOfMbm9pzW6vFOxqkFywA3KH
ZKnwXjyvv8kRXK4f59Pgf/vuf9d3N3WDOerf993vgzD/S7/94wl/9Nsd9R+WZrqsyVQBUZI2+T/7
7Y75D0cTOo/ipWXdKCs8/9Nx18gswhLrGpqw+Y+s0fzRcTecfxgs7zRmMt2mbMts9t//9y+r1PqX
n/8ra9NLjjy+xmv7a7FHUF5yIJsKTBtc4r9e216v+F2QWcDFgmQl4FPdeyiZEJDXCxwU1iuUjGXk
vDqddsWlxS6F9tOqq53n0qXsbJlmt2x6n/QdEzS1Py6KisddzKcb0gguSZ5aS60fUG4KgRnVQT7n
Vg+FZkPC6Yi+1PpUX06eDl0TRrIfBu5+is55o5Nik2A9sdRvcQzaXmDgXdS3LN8m44TpjNYo0Hb9
oNWt/jcLef03X4mu8p3zreiGzZD31+HObZ3K03qS/CZFuDtfpwbvJ8oZMCMTH+UoO9MhU8OdWA+T
cVb9YIdJ67uCY3oVFemqYvZme0YEb+tmfBr/zi3gSdWQSPQ4tynqACP0Xft5FHbxd2sdDh/v7i+D
tdwFaCbea1WwDTJ+Wex4gU42ahuWew8JaYo8alkY6UM62Cqp2m6+HScARf1TFooGYxScbIr6/d6s
nKc8kuUTADPkayf2su+TcilyfW33447iFv2VCCGCQElU44BNS6kqFzgG2YHnjr/MfdQLtZUcQe4Q
fhtNW02fHkKtZMetVD9TiyDywmuOZUKEMe7W49j5T6YOPwirzyIYnGe987+KojFJ9tT26oRwt7P3
msx4sp2LHyClr4u23YRu/HUCroS8Vun0faqAJmW7bi+Veo1aGOYPoMI4DJbkjr7ClmHfbXdvMtGk
JE4q5XnLPrgnTAPhga/AmAALvrCbH3qAli9Bv+pE3rj3E9bTgZ7uIFI/lb1kUdQoF/KYBpbyWNA+
WXa68kbRHY+DaKx7aagVOoJ7aFwkWXmoLv1WvSt7zhaCUylTqGI/mvYt04l1rIa0WDa8iJL7QJVa
88FMM6qaAYCTvtsSopMs3VF7icfb0MUQdAfzxQn2mkMN1CubS2g5R1OlfzlV1FLjlDSb1Nn4SfRt
muy160HezdnkLWpzJFgnrU+YbWnUByhOLHq/IqMqCOhxaVM0BT5ertquei6simPZh8WybIeBLHu9
xRiyAjB5pDsi+ZVZhujPTpYh0sp7wP7kF+sr+o/o18qWYssXx3BiqKNkYkbOIp009G/dcEhF8+pV
pN0H07RoJnMThNmLYqfSZdYT2K522WbKpwffgRU3FuO3tPtageNaJsTjFKP5vWrqV5GU6wjUoHAG
B2ld9qOOwgedBvGCluZ9FTcq32P3ZJfFtwnVo+mBoBYjOchAv3xH1iy9Iyo/kq5U1h0hvKlcP5Xq
VC3zSN+GI7EDcQWpHP7rVhRayvnTxss8d0acyiOOJrgZgb+IqUiO8CgDvbkL8mrbKNHSGZDox9Wb
0B9wBx9aN/1aa16yRjD6omj0tdoW2U+0nioOi9NzM8G4YWWDb6fEiCm+B/TVAB23eyuFGZTngK5V
88mJxS2Jw4OpoBgtcM8EQ5SugshXqQbC6k9HWqr5NbLrl1yvvwUJmwM/2VhcSTJC5XvjILnBLoh4
pV9kzq7WtHYRu8gdVSVaCSCgIrNvU44tTSSvteO8w+H+XsElyUzjRUFZuNQbBnRRExw+uJews54j
jqcWBfexFx7jMto2Vfl1QPSMd+BCWfDNs/gAmflijn21FexIvMy7OlFxikBoL1U/gmxrXROSURoT
+AwrTnIf6Lct2VptU1/7mXHlQdmmB9uZyVfyfzc22QOLyMaoaKkIofSJ1gEca1ROYNxqkV9Fk2w0
CIrLqUlAjdpjuigS4z7PbGjuCvCW7mEUDr34+CGyx7NrKLtCuCutwIU+skUBRdgxXLvrvK/PYxiz
6/FzGka5vq+9dh9VAbBI71W30jslC74g9yA0exy+FomtI5tAuQHm+vLxd2NC7j0g9g3uJp9iNMiB
lby+xzonpIpLCWvFHrrm2ojUtUbrYjL9b10po2q64SeVopImYseXRL5ao128QnuQD0RksJAxjVnW
fdUb7+rbyQqXCJQ9oOKG43x3BoBHztGL96J2/Y1Xds/TfgRusSg1ao+Fx65tGtahqy6Dsq0XvQKm
Si3sbQ6WfCHsCjhBYJUbyOc3r7fIJQ/bvc5uYBk0trusNX+jmf091ol91mhPhrU2oypZQW8/2yJ/
8t3qGIfWc8NmFlOfWa7sF1Vk4aoMB5BhwKAzl2JP64ONDRy6LjVdvtYx6ZuIW10B8rW0YIkfINr3
1PeWgukN0FboMX89GuAZSC/p10Rk9BuqzvdJUT16wXCxBb5icJuPWk0SdVz/CEIW125r/DCo8eRN
hqeHO5WH/L1LOyR9PDS65bUw3bvMdZgDnWZB2tJ3XaptcfPDTiTSzJ1YUJt4qIc0J1mAUrsdT1iV
p+59MNoHO3SXg5++2iqM4aGKYFPZ9p3bSwNnOEjNC7RbfbTufQBe6zFN9zlaogEZ+cJXR8YX5p5R
+stj7Q3uZIcQIV+JGIKVMKxvMVryVeTpL4XiPVVBezJIv4OqkdPox9tumDakNTKiCDginspCy1aN
yrJFv+C6o3kq9Hjbj86XyBoQYAvIDKQwtSlV6+9REb6M6QQ7zDJeLBYiURPQHtGhHMlOWhEizCF3
j6wpPEBTy6lYNPZlcviAquFjoCsYWfp4RzxhdTFDQthVlJj4zhAkFkZzH+gwFZ3ULU52hv6vqf0f
k6PeENlMEKQJHZInPOQV+I9ED7QkZKmWm6x6O/8ZqkW1SLRchaRSr9Mx2vqau2/8ksPTGB6WhVvj
h/5d5+1BlUONS8VFshdR4PU/JpTK0KhGcon0rwFbvC2ZEy2DS0lok7j1NjOo7xz0pjvDaTeD4kCq
h7HwIA86jFve1Lwktj1tLU6J0wZE36n32qfJAZ2a59CxFf2ub8wvwLhB/8bNN/nVNV6ET5Lj0dNJ
8sv/x955LTmuJFv2i3ANWrwSAEHNzGTqF1hVViW01vj6WcHqe6vnWI+NzfuYdeehKCogEOHhvn2v
4deKARZDSX5Hzo9vLZUNU7feIqW4FRbJpaFX/K5S3q1WrbcWDhe9nv8ayxF4OtF2nxjVBvd63O6k
h2kYwQJQkF/ZMk5h+UIyaXbHvK2Aq1SvdrR6k5ZfYrPZD4v5JNEqkNbtShntmfDzIA3zcxhj6oxt
IFPT6uwVHC94FTQN4+X+61geXX2pMKNf8r34WM3Ut3gJ3+zU/N2lM2N+tl5rK3kc+YVCozZl7EPD
i7k0V+pcfHF9wl/EtUKstvrWTrYzTvcPw/hzHYt6E2VDF9ACjABZ880auyyjw/W0WLD4xGYZkDpG
jMLYgaleWWCol/XL1C8fa2MNhwEW0yzpMxX7BT8EY6ncckqA2bXJYQZUjyW3lO4kUUXGyHtbmzpl
ZLpK9Lpg3+9MDzmiBF+qsHRuICxRfdQOCtQgvwWchFFMfcr0/Fnp7XGb0qtOKlX7svtUwbINNEez
TsGaFC+AuYkVpCSHuGA/pxmwqpJehKEfehcozk0Z3LJMSj80UN2jOTthVbUnLqHVo3R+J1gF++Uq
Y60MIwMnnCk5LSolcVT204brENlK2F4ww5KfyhJ+oRIhQC4y+ksdSUJqoTdMWEPn1phnY7szRx3u
5nkHvaXVvNo2YTkhUfIh8nASJ3nfWNIxp4boLSNdXGWke2Ye4gdfNLc4tjKvXaknYup3HHKVmjq2
NagMkQqbq1mR9Y1REN9dMDR8mL2qw7mIRnB678SfuzPG37v3W8piHltzSoL7k5MEiUWifci7P/nn
BdpD3q4zkRHt0H/f4n6LLiAcIEfpoRlo8KsmGcubBmN5VQuwvzD30mApqzuSe4KLiSUByQ1E02LA
3P/8NfW4361n9aFM03HbCMjzPLYW9ijiZgaoLZvC2o1s+2MW/WhlrIUovKbap/9b2teqsi/QsCG9
tJogmUt9b7WOvmEDFx1YPm4W/IEhXcJnHX1zdX978Tb3W/ePiO4dzPf3zkV/pK0rs9eFTEyRlDXF
bjE73J8LmfPVTCcsDK09ZhJ+U8Bnq1NFQARl+Rg60CTy2F4vKXoZ5nqjDjSp29G5tB4ZMvG1lZT4
OtuxQhEeZ5amgS1G15QCUKdLLzEkO1K+auvVkUNOLlxv08yiMNOS92RFYO4ozcd0FsHGI5Ae/Qgk
hAdsBxUyQptHQ4XqiTMPhEG9UclAjzXMGQVmHImrApreuQrthrgduVWXpfI1iyXfHKtP4pFqr0dO
ckri9rUvpJkosfSbXN0uStGc5R4RpFQQPNgFTbLr4mwlpaYCr/D5nTFHJ3QCH+QXvtZ2xSS3IErt
2vAwSNu8A+STFEa90aVaf8JS6+AsA8bExpqczI75oaxZKvoCyTiwy/xzZUGyUxyq83psj42YZ0lZ
an4TtY+FrrdHVaHMSavmTSfVfp5WNlMyuettT1/Q0STVEZsthoszbBi1NPbs8ZGzjmH62DtYhUdc
MoQa5c+xJ6OPvWils4B1EuStUiESS5uoe6HxF7GZRLuMgtWJG8Zj/m5Z0SOMXvyzsnTeVskYPU9r
+a01zN9Is1z8Ofu9M8E2XsbpoyHVGViTtZ4ZInCP1L5kMx5FO1MdiTEt+zjR/nscNygi06eFSrDH
lvudLAzbvdpZrro5PmRZ6gTZEP000Efv60r/mc9WfMxC3KRms8N7vU/SSx/2yQVeCU7nERpTDNIO
y9pAOALh4GWoNDwjV5/o/bGf8aUo99I4FG6lRvQTdubDvECFtTO8OMlLErGWKVqxWvwZZf1hmYzR
jR0lAxvZqy+JZT5k9VTQ6Tqfu0WqHxwnpNtCyXe21uM7OU8vuQU9g7g8XFfrAYNX2kSfWtRRpyQ3
dzFtSjFbE2xywT+krYEgknJ2gkyRk5iN28nQbFRuESpnM1L90mFVlZv3kGjEYxHT9p2ROvt8rHzQ
RfWlFgbUehHpezOHZWNoD9GUyTsMtWO2SHm/yzsVqeuz0pF4WHXzbOLrdlVVC4ZvTm1/HiM8EMsS
Tkr4qx+z+klQ4NJytIIF72ZUvAYHTFk/RhLlu6QPpFmu9kOZHbURzIHByG07cwu796VIxkMMJGpv
TTMdBnH5ho9uRl58wGS47Y4TPVyNXECMshgQ40r5iMbVY0RWxqLons1CXDldKLaae9ukwrsozrYy
1s5tdMCj8so+XjHwhuo7FZ0t3mPHUD/2o42JbFtHbjQMv1M8ra/DbH+EhfY6OkQy89pidbS0jy0j
N24i6lNR5a0DmgUlxoIVBYxbLCvBkR6q5CGSTy2pxqcmIiWO+K6lffUxXeoLJIbRJz1ZCuWYG6+5
p5XSsbbRwCtakfr6+rrKaJGctCiDJM0xu0LIGqMOIKGwiaqlP+pTNhyh/5Xto5EUD/iLokmiijMH
5oJDtT3AkcNOTz7G0nIlngaJ3WKYGkrBmg3OVZZregXKXPIja8GHbVUPbU7fnlyouL72FOQNc2KW
acslkGXY1oNZvhjSRAu2Ip/bt6aVkudhHryMLMdDSNOcOhMwImR/kiNNMMpyHQGt4jegvZAgE9q1
QpiBQbVXaJ3qzwY91d1s/4oKMv3rNDTHOV/pAcREq+4NQW7d1pFNas3UXxan6HejgScfbjtIBkBb
1hQl3bYvT2320kIWscYwQuo7hYfFce2+PhbIfQ5r3h3RbcuP5CzpD2JwoqOcNHYFjeMcLPHnfitJ
TnXDkiw1EnX4VtycKVkItHcZx9IhGtPdtIzFLnVwHQhlcklSi5ehm0uo6hZtIG0j1cCt4+a7lIDQ
dDLampR8Mc2lEKsTkBy0HA+VdvhzM6nhCxPQUOht9nY5yeFVzYG0rNgCEH9wrQ14akxzth50hw18
X6QFtUaL/q9O92LYa+xyJ1xaxUP3P0vnvM4DqY6sr2CB6QKZPlrq+K+bWUWbNF6zrlwY8mERf+63
VJzz2AfiN/jnfr/kiYcRQOFlohtdx+T7cL9V3r3VSH1UB3OOqEISrt2fGJLIhked0lIjApfGxFZJ
TU2UR1WLmE88Ft5Dl79Pm6z9ftRln0zzpmvQu/Fvr72/wf3P3xf8464sC0tXACWQlyL2oH9f0ljE
sxFd/P98Q8UWxjv3f/jnJoQdiLwxLJq/r/63f3R/0JbMka5mLGL/+QvuT//j+yFerdkCC8tZ8aNj
4bHSq7Pl/v2Af7ziP73L33+izFy5SS9vaxEtMhGCfdJRn9MVgg2VZEJB6qo4BTLH042Oewp0O35k
2j4lEXbqJtInNnX8scJkOJA8xUnuft8WD85dSOouzHHhXhY2b1g90xYyDqyii3TLS/vZRJcA9YER
wHX1hW9f5yNwqmSfIV7hsCUcA6KWDX7Y0qJtq/nN6Vfk/nMTSFoRUwPsWpICFBb+GKSkuvyJHfi+
Hadf9BhOW7z+zSjE/a0+lIWFx8cIkonyNk1dFn5qjCIKncTpxvhCV3+yabP6liTWdwyDyoFFFWnO
QwWbyhSQKgVaFZnY7xZtFwyrhuZC+p3BWsET2rPtfh8F8IpSgatAwDIFCouED9VG6FiDIujW4LKg
CeykBn6WAGmtAqkVC7iWJTBbLbwtDe5WKABcjnIrJ/0lzabnuFmQEaj2w72CUIYJGd58+tImgxYV
dkamWr+1+m8bTsXGsMdrIcM9KfajTAZIFmCwGEIYBtZuDDHMijOMWJDRKNGnKn6zRLmiw9hSsY+W
AY2kM2I+DYtP4r90mLfzUBluFJU3CVr5BLWsxyCQQuimhGamGsNrQjIsJpkO62xcjCdDwM8qKGh9
Iv3qBBbNgY+mNvPNVtaXTIDTFIFQa2Gp9W23q2Gr5cRumYCt1QK7VjjLUy1AbGP4bQkwWyYQbTGs
tkVA2zrobY3AuCUmQDcmNX1jCc8UAXubFHYDgv4mMHAI6rb2sRVwuFpg4hzyEI4Ax1kCIacLmFwE
Va5vXhYBmVPZmlJIw4rqc4FB18CiU2DSYUi9A9R37kuMMXpNhOcX2U6fdQWYnVU5N2v20uXcGMDZ
+5EOIGNnJguwqM9RAPEqQcaDkJdhIkNfGY7o6Sv9N2+zQOlFIVA9G7oeNhRg9gRwjyTCky0QfDYs
vuoO5YPONzKRBFoKsG8R6L7pDvGrkVNMKrLiCEsJ/GGB21DycoeaIkShgfTWa2PeaQpXoW0rKH8I
5COxkTGrKvSa4lcrkILrHS6INwja4viOzBL4wVWACGn0IP+0sBdkp44W0nGXJxpFsfuAYWjBMtQF
1BDvygwgX8FgDB9VAT4sBAKRlOKzLaCIFq1jtHcGJbRENmV79hImsmDOHY3RkMRhKyYCsohvPjRA
uIv4j/0GAISz6a2CymhPOK6PgtMogI3aHd0Iw7GTgTnqUB1XgXfUBehRhfi4WqAfUxmmu0X+Xn2r
BBqyKoBEdgIXaXSAI+W5qTdMKRnGHaCDqD/N+mDjR9AcJ4vj5kRgkx15P4CmJFEEF4xDUJeS4c3l
J03HGd2BXGu1WbBpOdSGchH/D9MF3CWhKwlOzc961lfJaJ8Z8Mw0Jr3LTgssLBtsr61I2TU5WQa8
4otNhY5Tb7GxmwVyEz2lWwkIZwGNM5nAcvYrgE5cAi6FQHYaAt4ZQvFEXL0IqKcs8J55xMot3M/L
/qMTANBOoEBXGygorlgzhHNAoSvE0BZyaCsQoloBTFRrm1so8KItnNEM3qgNd7QQANJ14roSlmCh
+akKRGkjDqSSjtS/jOIigHN4wNxopPrsDOerJR/C2VA+7QA8oArXDJX7Ov/uqUO28FETOKnWVMKk
hJwqCtJUu1BL90BVbTMP2qlJfFMAV60M9OrUAFnDQ0PgspGqWwbmGcuU7jU7TryyKHRwV+Ln9xYO
ymB2m1YzyORZQd6E7Jh19oOzBhCJ/YnbGfR0StLkj2bzpTZxF6TqEvm0TXcU0tocZlmk6tT89O8R
9kfRGEdjlK6zSNj34oqkzwYwKr2X+EqCZ4g3sSPR95eeMvCzrcinq2OaUv1oq+PZdiLXGJ1wU2tS
ElgmzOu+3ofq8oWwxm5JO0uK8joKiG4PTTecv2cB180gZKLFuUwK5d27ypxBJ5M6lc3vTPB565rS
ARkZ1Pro+ATDl51T6xZsZvAVs4H8roL2qwvu75AYHwmyGS/NvjRBBjYEIxijZQs/6OlxBR+cMYfW
+PdbmXIsVq4GmmGuUgFxeFD0H30Hz5Xru8Xch+8k+MSlIBWHIIvTDG9gU1CMbXDGXO0cfRPCMSFC
2txPhf5MYa12Q0FDngQXOQohJBegkm0uy00h6Mk9GOVK8JRnQVbupV0u/W4xDCNvQGUHa9SZRRQa
czE3r1l+zQWleVkndUOLo6bR3zwMeG7MWKxmwwWdFEiGYYEzNJwdeWHiSwmSmpXgAIL27i41+f+q
nP+LKgczChtdxv9ZlbMvfyU/yv/Nxv5fr/lvYY7+XxbAB8NSyV7I+r/b2Nv2f8mObGGFodiG8eep
v8IcyxDqags1j47KHC3cfwtzrP/CklN2HGzsEaFDT/t/EeYI14t/KjkUTbF5O9Q/qskq+w8lx6B2
cbLStbeHLrfqQwBtGyxRmhTXEGbQxqSQl8eDdSFbz3SVolDQIRsZZN0ecz2lLA/1SBf4o1iAkCSB
RBpgIxVQityu5boqqIxm6k+Uo4sHhOuxNVX9gMnEj8aK4+00xYlbCfxSJUBMuUAypQLONAlMUwev
aa0onzQC4dTP771AOsmwnepBG/FkIDlik43MkKBsCjIZsGCrk5OXMdjN8TQKXJRc4bGPxPlsYFXi
SSoOm02T/qRRG+iKDnCqo8ZbCgRV3dOBAHqPzCylymQ0vbBATDhQ1yIIYh5XB+glUK0W6FYVbkjb
Bd5VVLc5nHK6fDW7IdyZAimC8TSMSnVWyL60eBunevnLMI0P9oDkO+UavHb9Pb6BGEDcBHZrqABw
4R7leCoQJ1IUZHckOjZMTDNImhFZ6giHUcoiaW0VP3cmjYIAybAKHxx5/BEL/tcIOhQeWAEXbIQP
JpM/Chr6hFbKV68GDDFIoWDQgYqFCngxgsFTK4BjSRI/FCyGvkr+LtJj6msIf1iVzGZXRXQ/3YqY
smzS6SBSKbqQIRgOZIh9cGLOxRHYs2b4TvsrGOXobRJYNJwqSBdCShsEMm2CnabdIWpYfV50uGrY
az/hhEgGuAC51uSPKNc32BqnnimgbJ3As3UC1FZAbEPrKhrvs1+myKWNK1g3GlcbFyFRFCQw3yoB
f4sFBi4WQLhUoOEUS3vsBCwuh7oF7C7/Cisk4KlVo6zK6eGdJlhSFrnvxJZekjL00dtrjzH6Gk5d
sUAZi8rjSEFtLhvg46/VXJl7lcRgr40KJkVTtw8tpSOXUp/YcvvgkWD6aYh35o4Mi7FMx0WeIsjK
iuNjToc9tmze6Bmp36pNsnSZZ+cRLWt5pW9DYUo3RjoGk+DpvBVBxMpa5CGU0zfVMO3glr1mYPw6
wfMLZ8h+qkD85bD+QFOYO1Pw/xRBAkzINRsknUrBCIwFLTAFG2gan9YERXCgruqE1PfWSAUlxQ7V
HiTZW0SpJgLhV1TNFXne6M6CUDiQ4wK2Z50U4IVGlxskOvLJm+QiPiVy9yNZzbehg3koETJYQBAh
vF9TQUW0E6KDrK+fcOg2TnnzaE2pfclSGpZSDBE3xiin3mj9zgRvcWKPDItKDRTd0jypj35CQt9m
gtLogGuUsuwSaxJ2fnO7UznfvjrEzDTSwsazNTay7SZEpllWjxT5wEFqAgw5C0QkmjJSoFAjl1KO
d3SDGxt4WyYdn+7UW/Zmbfr3dGmO6QB8kjAWEtr6VebCRmcwzzRfhV451xh/R/3jYAy/MxkhMmVs
PN/Y7lhiyQ4tkJc9BdxcQDCbMwWeky7QmGNJUXTVQEn1J1XtLpEi00+3XHoULF4JXVOGspkJ3CY9
6Zlv1UxAuoFPoGKvu7FPz5LGVl4z69jPx+GASaeOZqiSXKmQLXeYTmg3l/0MRiKFmAOi3pxICzeP
sYCCjgIPSj5rFrhQXYBDE9Qom55GsVHRnmTYokZIXZNE4XGS3nLivG0xZG+SrgJNFWDSBZ8Cd830
R8nBOL7XQHBlFCecuSbdLdCmGHw+x7BO4wnoaamA7mVXBYykbX5EjXqhpkb4CSvVFtDUbqRBIIaj
2sJTVQRY1YFK5+qwVgsBXdUl8KsV1DDc6+g+gMyK0f3TLFCtEWQ6HwfW6eAwj+NZ0XgZrWn0/dJa
Z39HAvmKguylFhBYI/lt9wIKCx22nsDEpgIYmyLnWtnBd5BknTo9V3L+RJr8qYc0qwvkbDLSPWVN
9glBG+DnZegPy3xV5G5rKwR5UQ01W5VAlNj2XLnxEETYuFHUpUIqX6Yuqa+DYr2UsbKebaVDYlPH
Eg5uH6WsJ8cUai7cL2kLUOTH3KTwu5T4t7ZW8ym1vpUVOmbu7Etpadj/avulVvwyVYZHS8thp61X
LaRNWAfY4qpZiJh7gGZBqXDXYogpyo9VkEzGNXUWCvHWMm9kEiXkyVHId8ZGi4BVzbN1i0DHqQIl
LJyWtBm4cJYPtScNEvUOeW3owF9/hHqZHrI6e8VWa7o4NYyDmnSJUc/1UzEnuwyeRqDrzAYmBph2
Ehk465SP8CVNEGnyBIWGIhmdjznJ2vp37ZQyuWTQwxApgMWaww/KKO1hMdCyCXQ12Ty2v7Y6BMaA
WWWOtWbaw11DNrK4Sujg0idPP1fNuMhpI71q2PUPuvNztKLZ78k6IGCk+GYUOrIfbP4lw6R4wHqb
OOuvbBx+pndYtMBGN8LAhUnpkEYa6zho6dI2sOdDwymFoHv1gaViWJXJW/rmWUazuJEKMNX4tfi1
gsZhxoXTU8v1GSCn5A99/lAXrIXSQnFFreTQi5TnuHZUcgdMZ309p/hMjcjJJHM/t5RD0SMt5GQ6
3V1TWDOz8i38m8mEmGcL8naEv4e3KLC4VywQqM31l2bnrMqyywS2uxQAb1OTrSAdepRsAu8Nf+5a
iuyFsrx3AgDemyBgEmwDwKZ4BfHTcbHkh2gRab911C/9mC97a1SFYWjERnewztGIG4sOsjowrMxx
ZcGRj4z51OCySVWuEG206Tl9pjWcAmLV/pqtodpWSvVi6s1nXwM7zwT2PNLZe/bOAWuO/IZqR/OY
DW1lsr1aKvAMaXTK8PUG35Z6C8ZFRx05M2cL2LoKdT3pQFKDp7u0MGdZ3dkuKTDaVQFrVwW2Pd+O
TvtaP8gUWyobqUzSxyzytaJv7R6Fdzrm/hBhegXh6CueUvQcRHp0NwzHVAUbXwuAfF5jBSuQ8rWA
yyMb/ZAGcPM0lzKxCQS9LWD0CztOBzo9F0rjhgrzmtKYm0qin3YY5Ws+N9u8ovrLEjHsRwMWEFJt
ZloZJS6FuF21pq+21shXzACo0N6SrJf2WtKTCKaIoTf0lK/dsQCzd2A7PHrrOnrFTOLZWV5XJvr5
rtAhk2vn9nZUlEg4k+BkRq4LixOiQGtu9sgh1X0fnmG015eMHHB8t80VaWEaInGlR7y1HEOUdsEs
yYfMKm8qrhfbubTJLWsi/2wt+ORj+Qoltq5L+mmK+FchktAmu3p3BgCU6PFzEs7kIMd29PIoi0gc
6TRo9VUcb2yRADfFH0OkvtmVt/+6f3+QGFvZZ+2Tds+ftyKV3oikOq9NKZDxe6V7zt0Q6XdbJOLv
T5ciOW8M8vWu2LgrM+63/tPd//TYPKps+bPE2txfm7fs6CEzCK2xKKSIP//pTcMGGblrzkNOmU/C
iP9//rWRFaj7/t6HOYk21s4pdPx95t9u/v2IyNTw1rNRL/59tSSpFBujSnXlP8WT/9MX+vuSv2+I
ISc7r3oiWWYXn0tjUgr8n9f/+QX335bVeLQUmuT8+eD7Y1QqBcEls9076ccx2FP1lbYz7kOh1SIq
BaL4UIkRcL/V5SK/iUHevz1Bc9DqWmKUYWSMbSsdUO4fPkH8FzTS3vkFaXmsCOaDv5SCu1/9/c/9
MUcTdrJlBqG+RMbfD/lOFeWxu/d+ls/0u6P/I0anCwyWZhPT35y/qOKExgUjtBcqmbv/viykMvdb
/3hM1+2dnKKiXizilqPaGCj2HCpwFOTcyagxghixIr+b8KtG1vA59yp0qRp8RoUwKBk2ahWN7v3d
//5Z7uIcYZ//97EK9kdurUYQCrvqu/F/tI7Sluas0x398PfxcZyd7VLBQU2x0h+smh03htwojwQ4
IDYRoZTV9g9BIIoadNP3ZzSaCzV1bEm245GNof+/vvo/7qrLMmxX/ciIPhkOQCPxDfKuTwKpwcP7
zja537KFYfn9blxDBLKFu7opnKVbYTndCh/3+90/jzHuwFVugmz/sGzXA71Am4eUamTR46GzfZOd
TYB3LxKZJ5qMt9mp3Fjnt/lQbqL9sm08fHyDkSKutZvwUjG2D+vhbdoGvU+VCEs+H1v8JT2hFccQ
K7zRzX8oTrntBuGt9Y1HCFTbk7lBPu3RCrRsgvXQeVRH/Q/xYdhEsUHcPGSt95ba7ml2s/1baXlv
trQ1r8sXDwweH0hV7WaQ5qh+wYWXshsXdlCc3sJbT8c8gQ7NqLHtrodkTxT8yHdTAkKAR1hLG+gp
351Hw6CnHOjs8Hpc9bwmxufPq51bsWZuzLGgCZpfN70nzVkvrxyWtQi6lb7uLw7PAnl2XfeO8Q7A
av6kElk6k78mPU3KhwaFUejDWIUe0NETS2lkuWLPZ1q02NACtJdVhIHVhc8Oz3kfgdTTN9MD8ExE
F6E/aW4DQDnboT0ev8k5k7NA6o/WGUWYPb3xPbLTYAd8DX3YtAs1pM20NVkU9unEz1pbrBnRpsMP
8LnBXUcHf7tfF5ckPR22feHr1xik1XR08AyuSOVuCAlM52yzYf4iF61KWwHBNnfK54iOFgFV7dYT
gCTscG4Tlk6NBsDokORbq8Q24P5hOLjlHmeheqdbI82pFLh8Og5YkuklezPyFjI6uSdfV9a1Mwp6
J9kzLGh5ccvFN6lWhvgr0eh+s6/U/O1rHiLbmH3+o7/BtQ2Y79RH+C8UNkPMk/sge10WN3nVrhqq
dBfZN77TT7gJKe54jg846m0Our2hACnUR+5k/5S/5GFncKztIP4pP2DowQEbf2MUXn5ydIrlNXxi
Vtw4Kg3WPwZ/3QJu9RI6y37uumd568/MrKdqn7TnXgLx87uuPBSBuIE8ZW7+syzO6WRui+xVabdt
hLADMdvTsKHZyKN09x1+ESyikmQOvNQ0gh77S/mS1ydp/02tgnrfx7if88de3VnbqtgbMEdqPN3u
HhBjPONc3fuFpnmEOEZ+0L7nb+otVIdOtAxwURmwKqy9rqxe6g+38VL8qhO3fVVSAD0Bnt8oMxgU
6atZPzod56d+VoB7NI9d+cHLoZtHqjge+pXkeITfkFAAISj15/lTyr2axhEsw/akz9/Wg/wV8OTw
Tq7kU0l3+OuyeQfeh7FkjWfMrvxGo01xrnui5l+UVz47XRiQXv7N6QddxkXIvySFqNdnBlcUI9oQ
H2lwZu1buZ7jV34cb8kFEXNire6pX3zw6oypTHMXacvAX3FcoROMkhhvWrbbbjrq0pbJYFG/JZQd
/fCDkdy1e1DEjnSKozODMqdEgV8v2mXFG9CW1+XR7g75/SiV+I/ZL0397NRfqP7jxg2cwm/afdXu
MSOySGzh1yNtk/QktT/BS+i8gWHfNAoEaNgI7sccKaaCA9myU4YfWvgwaoi0V+oyj0iBXOaKpvyQ
McvOAZzVZ/u2KoemV1C4cxHn1YbrGyAZmRV64A2YoAFvgY3zG5Kc6rXDra8lEPO49sgFGtiIeyFo
xA3nfUAh7epftrJZtlm7p7XZ+bSvnGG13XFcR/dH4trXfnNJ4icjoJ6jsdpvmJ64TJgWpnaHat6i
eH2ddP+H9qgFNXYkLlM5FuIFsye3OB1WMB5GX8zdzLEfDCU+I1AOwxfz6symaAGRyKxbfhvc8fkq
p/KVPNOyVYnGNjq/NHJ+1LGr3qiYkKj75FJB7bp8IePwcSVvd3pGTH5ZtvrNvFrn+D41JQM2Bkhi
fe3AIOSbzIflHdHkhWNA3o0sRrDq75Cj6cMOr8uWSkv0zMyZnDhx9EBztKzhha+g849xABh9PNne
bWzot/nChzP7MJXOXGsotmyWxXCnHJRArBw6TqJ+4sIsLfwSszA+j809Smj2Z+i7+Q1WYCMuvYKM
Xw+MeulF74PyG3NmFndpOx44WaRx1Cv6ax1X4r0DCBonhfTzQ79J599z6MtfHLrB41ugFuBK4nIU
b5++kUlh2jWSPRh4rmCeZaq+f7xWBJLlVierdn9YnzTebaQX6xEh4zsGiZ/WI8sf5xHshbGJf+CW
F6zB5HFVs4qAB8zyLTbRrMMs7BDf7yshRmPORjlIL2PMmWJsaOVDrTIir6nlsZitjytnlKHFdwXj
6hYnNvYMh3ZjczqQyweEktle/GRX/vrByGO5sNxw0x8apGKefeUsOY9c9SsrcbcFd3eyHgvej/Ug
eLM+2Yadat44ntAbe0wKWiBfpbP0ohw4SfzvLX2d3S8OgnmbXc4Lh8k4c8S5ye/nZzH4WULHg7hO
jWMNsZQfCe1p8Q2QetVr/qreOI0IN0I/vFnnHlMnV2OOCpyUKYtjZeFKzEnnKitOvG36Iy6PKufP
FV37Cx1FmzVgKaPYvvClJ3wECE/4nTWvZKokz7plFu3eP3gxMUrBkHaKI1NltC/XHa7irIFMkK9M
gwpcDX4taIqFw968s7gb5w9+hfbJr4mSDWsoR9bY9H4nbfko6xMnDeTgvvTJHzKeC2hhL3pm2Bd7
SsLWIwrohcuI8wK1nJbJH6Vx7Fgn972Ptp9YgQZk+uDQaQcc4aL1tEfmf141i0FqzluGWf7N12Lx
5yPYisOjaQFnPHRfXNahFXBWECixZEOa4ovx0c559KVkTxQlnXjlYu5m+yZGqe7nSoCMlHEiB2Gz
J2k8EyzoW5otvsnF20R70ROy+5UO4/lG/iAm8Tq8sG7S9mk3n60w6jLwlzZY4pKHdHG7KUDViDSI
1hy/PNJnJ3L6jPre8XRwhLQLp25htZtlOEtPFsnAHUZx+HUfaqc7kfwYyZXEHSKcusXqezSPeZzs
Vo0t/L4HKrp4DeKQ7gFscG8+15QPcuhMqeIa5x/2jU36pgbOtVNmMcmpwDvdaYbN8fKwNO9lESAO
Tj4nTrxMNsCNJPyv6F9MMN7p+z36+pM4+Ep5D9G2yXR7y+FJNVvCJmGkQlvRUb2pysksrkxRFmmJ
6YvGyYUMhkgC1C4VkQ+WU9FZPCVoRlJamljV5sbHRtM519WrcTadA23mOQUREAzY/JQXZ/b1UQwD
uzrXrcgNuy9Rh5mffYnb7bI8EJnLU6BW+NqTHzuw29A9WfMrJn8iV87PU3Q2KgQXx7j4bbPXf2Vp
tV5oK2WQJhEw+0COPEo/xDRigIHy2fDhN3RDYjknzmbsFrvZ8aaHVt92H1jqoWPrDbSfQW5sm/dl
2Mv7cMuJHoZdqm9nfcsaWJbH2L703H2c7YuCdSRQTsejOygIAia5vn2SXtp2y0ir3pmvGAH4vAoJ
97wdnHNBOBRhK3jWE8/xES9NLpQwMa0gNiABpu4pCrLDIFqZXfmXnQSa7Evy8zQe+cLsOBhbQYxa
n/0Oyyux20YFe/FcpvihuwTprBgdRORL3uIARLOnHxMITyxQrnaeFwxqvOLUfc3dd1FS/Hukulci
C3/qjYP6rHzS9uLrFlbOTMbsN45gNWxCYyZk/aDp9L6RZcc++6EhI92H+s766bQKG/74o8GqJ/0R
Ye/JViZxbuBDjf41C3hhxBZ1mxRPkPg4FPa++Kyr/WwddMQUWHcNMIRcmjbz45pdk0fJJ7b0DQbX
jsC29RmAPSDHIjnh/ihp5+6j53IvAhZSolZcnneULOjzHyRX3tQX7BW+uOSq1OciTpGVYz/kGgUN
glhRb3oCOQdB/p7M17xx3sg34W6UoH8gO/TVf7NMWUen9HvWujOTCSc3RnSXnavUixBUKG5xns4k
Hyl2do9yQrPvJ8VdNMu7jOpJvMWTLiR0KSQXsZE8YoLo43vU+iYlsYl0rblfEL1PGzpa6B0sLpB9
5I+GzkdAJFzKiHqHXzadxDhRBjF4Bol07C87fqApvBxeJyrdxiGV6KBlB+XO2lkCqWMcFnber/Rk
YkpbbkPcRJn5u00yv8+GSuez23ny4HfOb9NkFvoY8LKogxSFC89QPQI3UW5ljX3bI9p5R/5BQZ2f
YiZBjdcU0bPpWZVvytvMtZ+f/hd7Z7bdNpJl0R9q5ArMwCvBedJMWXrBomQJ8zzj63sDzirZrqys
Vf3cD6YpiiJIEAhE3HvOPlho1/55npggz2Zx9GqfOXHMe1vfJB/e0wCha0GMrRUcNHEIqewqpKR7
25ZCAFfdRAJ9nB5DlWnIRnKG7x5F+vuGVNBDymVwkT5LzRrwgPvobll098268dVsmRnxXoRYYqW6
o9lzp99XFIa1ZVhsEvCStD5BRr6ajD/FKxhovmtWTj4aQuawmOsc/d69MxCSfo9VJ7m4rxpWKYnE
G2sRPngn6rv6/eRcyt+snMbaLi82Hc3IB5kg7nbJMCa/ukcbVaPsZDXStnLVbsOw46rI1wwyJNjg
FnFrxpeeoL8Fh4KJkZQkrAXkm8I86vUZNNqiBBYBtw6HxuMYfyMZNvMJyvVfVN4AFd0FmQGJVixU
A9HBUa6c8iZ+H9Vlc5e+dK8IeUbC6RbQK8YDKN8lRrwltmh7Xx25Kiup00IUeuN//ya+UZ7qWxox
CNRI1qIYbbQ3dntG9kAAq4YdmPEiXEmwzklwWBVU2hAeXBkxKkx9YoHNvqBES5Czsqoc/ZjvjA2S
dUaYAovt67juj/rRZ3Rb1UdPZiQE5cn04GptTt52fIxWEco1GzSQxx5pd5W59IxX1AvLolgF5n4b
5syVWe8hsLpWknUrzMkMuAOZ8Wqv5TVjJhfzVXEBJWedjCeKLCuMvEgsNJ0Vxl7hqH2u27Urr1M6
7RTu6KPaa9RciIWpdmDSWvTu0pAWJeEeEOHWEaEfgB1vpMNhSHa0MYw771BsvCel2RbhMoJst9Sx
h9wwmmov0ak/6GKhbpNopW7VZXIPHm3hH32GsyUKQ+mg38hLKt6MCoS9bfsjuis+Pi52weHjlN/Q
DNL8WbovxUYgcdU22aoy9vlGOzY7ZMvF7YN71pf+0byRKCkszJtslR0EZpWHYNtIK59ZqHIErsny
7qbol/1jsIrXRud44zfjxXttnmqxFMRrLIsnjT2+5R1X6KCPAj1C7RT9gsvqs3yve9wZonOmHDIL
n84DX3TlWIwei8QJoW4Ha1pbnbQtM5QYTLY22QnH3zQmZo7NmH/OMYnszFX1LXxmFBUvdMi8jcxe
VndByPh9yAhkMcFcrZriNQ8ejWDJWSzfF9rtANHCxHK0s+RPZl1WuWWOIMpdSPwLs+4kgVFaqmLx
wtKJyx8zBKmdFjFJhuij7B2JlvD0f6ZD/2ZStAyP1ooo6pWXONUOwX7EmHmA1hJTV+G9wIo3VJbz
CxgqtdMcu28mEgTmtNZzcgygaVtOA/umfEajkHkrLQY5tfAI+j7QzGJVRUuHVpuFMGgx4I+9Axky
nBTb8WjMYMjAnpWu+nqHMRZ7TGluOpmzNXxiuskKffgWgVDAZkIo4cq0b0f5jlK/2KXTmh0lySpg
I/iUpTXVDOk0rK8cBcqCIc5MNrRthvA1XXBCAF4++9vuO60/Vk2gPEz6JgvvKW5Ze5qr+tk29kgs
FsGlMdceLLNTtnBfptHbe6ppDS3Udf8t+gyem7eIKgzl96X8rlM9WdrbaFi4tgMURlTHCInpZwyi
XEUxwThunxCfJoXDefFpYGaG+UeJbpEe5WJJW5wGlFIdKQcolFH8VbGId7SZ0AdRPkABxAyBUR5F
Ry4tw2/5gx851QbKg761dkzyH8ZiT/bePfACOVy7+TW7gyAC6c+IDuifKA7ZZ/9G68hx2MbPFteq
zrF0xzYX7vcwlVcoSK3mWKkoT9mN2Mn6ffDSLCUqReq0evEvrbxpFPDDTngvIWNi+WwXL/mFkup7
Hd4x05I2iXbb1NhCz3YGb4mSMFyKbNwydER7sOQu/JN2153lZ+ulkRabYsPy/sgpqa7bh/rZePEZ
RWmJrzMP4OcadPvWC28jwpBifYNUoPlgD7AK/EzOSvahEwlRa0f1vmc+8YQ8fIoeuiqse73VyCGC
82EdcA5Cu6ZJAFEjfc7f0Ka/2yd9X7Kyp65xg1wAtYBaPMSc0LiV2kW/YqoCQ2Oqj3TBrX0mMjBh
QaFTx9joN30OesYJ9vVeyJ/usX4LnvJngLXMym7cx1TdevWNB7ONfL4+WhruR1GhPDamwYBLUhys
U+XJQuf7AUWUZL0t3rxVYq4UcyWtcPCzRJ++FpaMm/aNfI9Fy+nDq/o03Q79tt72aBGIhHLaLSOJ
d8f09mSfi2LxmK+zMxDBkTLaWmhLwhoWiDce7u0zhokJPERf9UU8UGO7XGkAGdNoe/GfmUKFfMts
lly34sm6xV4HaAY5LsN++2ye9WxJXfxGZSSHd0fxcxGuFdbxm+SkP/ffwa1kr+p99uTuGgwNz9ju
HzkSP4rwtk0LCtoXzdub94+axGd7h1/0JC/MMxAILIfSOdpLZ9ARCYeCexsv4aEUm3bRZI73miBZ
XOAd3rbEk4pv5M44xp7JGdWNSCFYy91G3a62H81MOtZEjc5xv17Ss/af73bq1AsqB+aQwrTXXpep
DsrkiJ4RnaahkUwEXnCjCcdL9vNjdhEccnQ8m9m+5U/Z4UgkKMgoJSXJcOyGH8au+TfJ1Ob6eqLm
tegexGNNaIczm8HmZ309tdZCXmmIpgzQHu/Db38fKaW884jcFMS01pJR/Ljxph/nx9x8ylr3Lf1q
oxnCT816t/F/eupvfzm/hp7RK/p6tawkzzGOqgddtxD/lf6KRu3WLegWzTdeMW1jvqvTsCf9dvqV
ZUaVvDIJ4N1UvU9g1T+e3v7zbX49ZuNM+fMl5gfn5yRxGWy51ECa+eVvv378cc+HiOHMf/H1m0jz
VRQyXJq+foELmI3MP2fkNS/kPMcJPL32T5ufPzaKUI+18sBpVXlMIDmnk9xuVyijKH5NNdwgHdZt
Dkm8LJJd2BZbXTd9Qi8tsVHU4uQl9LyCkNrVqEKylpiPdg+VbG8bdPOLSNUwOuPKbJBPlIYOpotL
u+FbGM2kNyuqT5WmvNpmvRlSdJS1oIwm2ehq1WdfLTtHpWVhSzaCEY36z0D+lIOWN3WEDRUvCC1I
/rJMxbjV1m0rb0WJrIAMUnur6shk/eg57sLeMSp9Vw8lGjzxmM9an6jtecn+SSWJZDFB8DsY3YnL
9AxLStoOy1DeKqG96jXmlkV0GybfPI95ClWOjsWbbtk7qeqZKoa4cLu4XNtlwHoluPGrZK3JJmOX
6t2OV2Fpe7MpUBeF0h6r9FMeSFdhjHepHq1d761r8TGoKetmBhxbuRnLNHPQqFh0SXVwcU19MhuZ
AuhIUcc1X3vkok5vpbdIzcDElbnO4gh1JCsAuq9cRXT7BWs9yCaNgk7WtdLJj8+da34MdQ8vI1e+
oyQ5Cc/85kVIWAG9bnrAtfLe6+L3tCuJAkxHJgF+hX61+fRT6402cnpohNpuMjH6G588plzajgXS
RF1nOV0ryHTr9NkcQnrl8r4shj1iEvAD9FlG99gHyj1QotsB/kjQlaij0v0Q0RHCdgLyZp3UkVN2
BnMxhnu3RNWoKU+NTUrYo6GNIcAtZdXoIPAM6+BR86z1V3bTW4XoT7bjG1kJ3zRmW3EPEmeUvZWi
wYCn6pGwz9RQ/sjD5q3yBNT5UWO2xzUeSlnDHhsM81hPxFWp1H348RbZqLLGw/Tq7EI1MC7dFV6u
vY+41EpXv0/q4VuSl9RBbRxXrRqjM0o/ZA9Gn99Ih67KliR1pltMdJs+oQymQz2xtKlPzcQyDKVh
5xfh9yxxNAWeu5d0T7nF1XWodTBfbdXv2ig89uiBJprDspLgsSWkgJ6Bc72MoIiWhWJJxBuxnkyU
S098765KxtcI3y/BguTculVJqhCpgmgDX1jr033yHDlGeUla1NpWtQ+OpJUs1xc8wNd6MG5cutKE
g0OOFP1T37eHNobtYhQod9vEW+LZHkzvAR/9HoIFXCCb8gdBrvf9pQQBBcMSbGBILzNXasXxAu1J
bSzSjXTlWrwL1f6EwNDuoozd1RegCU1CgnTZxT/Ci9vDwMWrdQ+1HuCfKfpx5et72ZfOo3DXKHxd
oiTLgx3WH0AkyUtl8QCR8Qk1eYkQE/UtORqnsdWvRop8oceQKtERGxO7WEmloGsxZN/DISGDSG1u
IpFZTjSeET/fyAVcMrkEoKF57qerduGxa74BHaXZKPq9DsBoJat0t/1BtlCj26kTJ5+l6Tq13XEV
t6y70gXkBlxXpO2nVo0PqJ1J4PJYFrpuQCpcFh4Mo3oOGlYXidLVCxSAlGFsmh2xVUSr/BLLib6p
9fGcS9LF59ycKBRAGOx8LUvipQjEzvIGepVG4DRN+Dp08nPrI/9SytrbCIgzE2UMc8KgUh4afMcF
C6RWxgmo5cEgwYoVjTgnfsxMtfNus4+2zL+7NX0enQYkRG5/FMtCAwbkY2A1FddpDLNaKW1MrU0n
NDcL6bgQ4jxlbL1mI91PXaLsKTH2bMvYpWLWB7d+XLzqefVUpN2ZfX4eS2VbMKHtm5CuqSSePYui
V2QDQituk3HcSHl+G2jgQqSUC0NpjmLhJsGn1j+oWa8tPCINFmHm3yqaSmq4EVORF5ET2rIB88NG
Gqy3KLoMAZEpqh3Rxu9SZvmIq+tPzaC8VcTFztOiNzCPtVOr/ptVAkJDGoxH1mXJz/gdFxnQVPxX
iMIXg1k/4Iv6BNlDwErN0T96qNU1cqqQVnMGjhEhz1YbUB5swlVYFd+iPu+cqgZbfqtSCZFyIiuT
Dz1RFOe7odEuKPyXuH4z/JFTXSjdIiOcG+PTuEKoDxrmTgJX5PVFdUZdPalKKajL2cDKxi23bhfT
ramTCwjDN7Cq+dJUplbXVKvTymWbxLHTZSnm9aF7CoyxYnZq3yD7VLD0+SxhI+r1CNihNsWACXrT
3IhMow0MAaLLqJjnNUUQC21vn2e3akrvCyluStR89yx6eyD+ztqVcAydtAceEdj6sygFM3aRctQ2
NYWQMnoEhPGetWS4VA1iHtzrFGtzndkT4B2AZBEKgsHQjyqhhUPN6tOfgtGyJERv5MbtLtUy2ekw
GKsQto6mCi1fFbQZcLyiNenjrRzp7smj5GgniD5NdXi3Y6pToqJklCSUaFsK+pF1Thosr37b2Lxb
+iTgn3DMQuljzpPeNxV5Wa2GqR/EDcoJZS/ckQExwJ4duCDoSjl0AsRhq6rJ36ccjv+3lKV1UA//
yVJmyApw5n9vKTtc0+pa/Yx6ln/8yZ+OMlv7gzkUxjBh6ZpmKzJo3j+jlWVBhLKuKcKwNEvWNB3m
8D8cZeIPgrJYrRiKjQlsBkT/w1Fm/GHbwpItAYd4il6W/xtH2eQ7+NVRJtgAQmRLlZFpk4/ye0QJ
ihMrDkmHPMiuu1PDWBw7DUStWXf9frTILRKBQfxZTl2lKdpDAH+EViLZggytVo4cbvIWjUAHKyNg
HjE9Fk3Pme+1QVP89GOmJNRVS2Ilp6el7mvgavkOvmO6l6dV1nxPne6VTaPumKN/Pfz1u/mxeBwQ
2n39usbUv8nV6FDOCkTfKrp1QDNep9JLmfylTTJ5DZWudQtpN04Lw0gw6qoT4tKqfF6rmRSKqdIS
9c6ovRphxm5LW5DtyWw79fqJCiAtO1/yD7ES9CvDMD7buik2ptz62rFMAHM1JevxiSwy31QuKJXB
ip8xlTMdU3tKpYL9vcvpWs37yE3XeCmkDZYk2BUxglu2l6Mq/uVHIg9eR2Z+OK36GzPGpKL7yMrj
sTnFFWJeGZkKE8VqU+Rpv59vYl2jIGklCDKY+cfu1C/HhuWECsvM+UYaZRoz811dNPk25jNniVct
3ZY5zNfbmN/LOL2h+d58w/uo15XoaPUDXwNw8/PN/FidFcu+A+KS4u/aFsRW65MKMqTLZGRc1ybI
cOyvSEbAiWdZTPvAV9Ggnm6E2i1ZyrTbvkbZBsmLKk8dS+ux9R96O+j3WU9kxijWgVz2yEFRP6JP
HuAp75mxlBTPcnQ/owr7bGQZSK5rtLHoDouwa/ZBoq47tNXb/saT2gl+w8wcD1ILhpTSq5rB3BRV
S5dFoCxENyYnqJPT0RZ7DSrCAml9uoJwoe07WQeOWchvdmYdQ0tN9+4kCJ1vlCYRW2G1zvxTAC94
bTX+KcwmlLQ3yUjnGzf4x71s0Ftq2ffuqLH+GJj3clbh9LQobLJe2KmT7aRZW74bbFNCqbZ22EB0
zio8CzGdC/AMiOWBFUSZhitLqNXet2gI1or9aRcIS3AaxA6zFhrlP56dJx7X6fmZWvXRVzi9J3au
um1DzWXvUrJtXI2gKBMibau8S5U6cIhOTn1iM5Cu4PFB09ztm2QcMCuSTZ3kYb4EYEifb9odxmBx
LhWTZnfeDXBN87XI8/vfPns61WU81/Q3tVtKtPZoONQTNQ95QEpRg5v53Jyk8n+eprRO6cimhCqb
TqK2NjmT0veyRXUsESFWjdhXaovefWWTAujD7qgK+p8uk5fVCMcdaBGXbPjbkIYaX0comz9CMkcB
05rG3izbp1gyUDY1Ns7UtNhEUUBRv1/3ikuEWQ0piDSUEen9phIsEJU0zfcjjgmO3xb5ojIpxq2B
AjQHuUI3n/mblSL5cAdKlBA1ZIKf/HJZtJA7TAEeHvzcXtMUeq+YkBb19GOe9Hg2E++awJXal15e
Exhhx2up9968gQM0a22mYbURbNvA2kZtYLDYCoiJbitm42T2yey/vTrdQK/48978mNXJ7Soywvf5
7LcmmXFREOcBRcJLoBDA40BizExUF1g3qil4QwWMLmSabFZJB+bHW0L1vS3It5/HoPkh02ZlpUky
kzsiW5q+28OF6pjdxDQsF5EWJngm8yrbmoVOfTnl65yPhR93tQK5U2O0W3uSZMsR7as0gFOhujXh
1iy7PWXXQMtEG8baZcmCAypAZPe4hNqznzNCKKIZ9pFHkLpq3dpyrgBLnvYsds1BUw5dMC2Wde/J
UO7GhC4C0b+MLz6gphit4Tz+zuNbihmn14zwx7hs+ROzL8HNapZBuhVyDo8TTIFEBb7DJgfFJD8F
Gb2gHKYzBE/kpEwJBkctiRYXY4CmtjdJOQjLo6QQejk7Lr4MGKztkVlJ9TZpbBpmUyUPcku596eS
4PwjVubvhcga9Ad57gzTpuqJgqmb6scQqfIqC5L40FFUP1AcbjjhIHkW+z6MqZ7Nd+cbc3rwxz2l
ClfuxE8qvUwHUFSDVsHii74FEibksmynKshBYLAlh0FukkPTGfkqk4h+SmpC9IyUtVAKlHcPhiLc
uTBSbWLgJwAuuUVobEY1sfcC7P3e4yhaa1Fyn1YI62o1WxWsOinR4InD85yQlbdXQ2LITJNyhTJd
C+bHBiNXlnbMhD3pGOcryxw2stB3ZjotbIsW2lvNGb9x7fwmjTtzFxjxqcWptO26fsSYQFl8CAGm
upq7DKsBwYWqeysrkncklFGh0bxNwbMOYa60ByBoxH6vIlbncp+7a1jfknDmbyopxc9WGZ+J0EY1
EVTZkOrhwlYe5keaXMTMnWs4jtumION9UddqvLcr1micAvNNauXhmhC4SzN5N4Jp2hNPk535BiMr
ZKA8CXc6+cnmXI7+8QubmlDq1En8UfbdTWLm3REwJ+NX7RGdg2+qKuV7cquwNZntVaEOU05Vyjxu
nwMvuw4Vkze1K6mHSw066kFserB0AOYfqJBOQlZVLCsIwYGbr9y+u8Q6zWgcjCFynOchimFeNe6x
xFFJZRANiT2d0qTryvh8t6VePCet8Ri5PeGDUjVuLH940+N8VdE+7jgZUbEFJ8JO443i09mxNGVD
bAYqgsC+JHJwJId+2BqqymJP/QSveM6GUd81RGr2LZW9Wg7GS2l7iCO0dq2OIUFQZXExWlRXQXwx
6z45J8zxVPQBKawsKpTUkbGsn0HMHgX0wXXg+a9mVhcwg+yVyvxpxRqOrl8Kzc7Ez2X0LGqZMW7j
Qk1whRD8mfXxMquy6TpwzbPKcyTQkLs6UyKnLlbyto9q5bbwjackHfZs2fST/MYNOtJJ6unqY3Np
GVs8APjtHYu0lzXT1QYZDfHjJhQFeD7JY6CAFskDIFD92MuXimuS1YpPQ8NIC/H5vQYgtG7jYlmW
cMDc0UAP7TL7643vcsv/gV0/ynJcoIJuvQ2+V5CPuN3DkUmGTXbaKoF/nGX1xmuJgbNk79BDegmp
jcaegcBToLep1G8D9Zi7lpK8Q+UG2mO+MICSHAaEzHrmU+Yqd/aAcc428VzrpnmjUOndad3A7rXd
q5Xpew2v8sI0Q7haCWxk9dZIwHRGZEwA78VE2CQmaBwkdb0ualij5GXo9DfR6/UGvH+XiQMoIoqH
Q42KoAB2y0EQO1VKxbm2UEojZ0UHrjjQ+9V13AMAHM1gE/jpS5sh1g5CLnkEgqdmKdNNRpNGgwHZ
qNS+Wg36MtsXl05HSBMa9ziJkq2WWS/RkKAI0DXsDRTmq5OhgFegVoPaqc+6U4NYN23apZkPRCOo
Vr2WR/sltrqTZPNO28eGppwRHHyjJsJAIOot/VKhVOU/aZbqxHkltiOL0EUQZLe1KhMbEVGU0Dqe
3uOJphJSvZr868Kc2BV8Mznt9zE0n4zRzZf5GB5rPWZKWuU+vszQUTsVv6LS3g2eT1DDlExf0gTt
dft75ZUMhBrGfi0zo43RumIDd4ekg27bu8ZNG2Y2ZzFaqTjRqMlHaHbNAk1SQ65PQyyNK+uk6ECW
Eq45LH3PRVaT4RUA7J60D1mif5ekfJPLfHBRWWs1xhVoA/jv0zfPBwIydlaD/VmCKc8Xs1BM/y0j
5BhKRPMiCy1+k2vj2iJs6Fgu49PGV2AjsiSuE3RXGq4HTzeXVMH9ARGdTGI4oto+2eeFwZpp9m+1
fRiuNS4bLLH0HOHjl5drvjc/6euxdP7LbJpa/tWv/4+PJfhCbCkPeoqUtcrsaG5AqtMVV+5dupA/
epPTUieYbr5+/NGknH82mDOuies8lW6Ko2tkhjLfqw2R7zxBGysyTlLCmmF+eL5Jpmd9PfXrsfke
9Vlmb//2118vE2b6nxsbHuC9JT82PL+4kHSsX75AQsy7+nriTxv4ep02cqfpIqnErI7/+QEyZs4b
N64JOGptcoSL53C6xgXzDJ6e1DIqaVzE82p7fnC++XrO12PZMK3uv37+7TmgTlEwS/ULVUgkwNPr
f918PTeaFwxfP8/PmRu1X4+lTR6iU5+f+ZfvrLHhSkVWigz86+UA1NTrqAvvcq3Ec5515q1seR2R
9ky0W7yYP90Y06xrfqwYhgJyP73vYJ5rtflURvn6/Y+f//p32j9fZX5+VPp0n2FOdoioXObkvDsq
yQEUYRkaBEvhOIXMeDPfHaHgLeq+QCdZYSWGipbBvuTe103gKT//KAocxAym269nzPdSiS6dUfWd
E/36B/Pf/9VjnDFYmL9e/us5UJPucrrweOhUGfhJy02ZfpAAhIspl6wfqYj/T8X6DyVMhRojlcV/
X8I8Xavq+u431Udd/1LJ/PMv/6xkGvYfNCMoPJJvYeiGQqDqn4VMU/2DKbyhmiw3FA0MJ1CqfxQy
lT+sKYXSMiyDCv+cPPZnIVOT/1BUUFZT7dGwZU0Y/00h0/y1ign5SzaFTQ6KTNgwQOHf89nUwZAi
mmZ0zrszCHbOCbpbfq6uJQu8S2CBu/hpJ93+SE/7OSXvr7aoUE6leGrQvVd/22KcaqnGrC3fAkBy
1Raxff6kGBRPW5iXLhjsv9/clJD8S4QbH5ANUavVTEXTrCnP9v16H6QeCX7y/3i15I5lHuVURNda
nKWOZA6XfIyuRjFe/utNWZSCNaGzQcHWft1Ua8aynZVgYMEefUZx9OlKwScLcSvy3v5+S/8awiuz
JZ30A5Nj4F++NRLdRxj9fb51pQ7BkYW6qfJJEot6zE1/vymZY/73HUj+ha1Z1DlNyEK/R1DnItGg
VuZbNSoVp1XFxSro0FgGOnoM+EYhAP5ZO7msmcQOBQAM86x6xWpU0tPfv5V/SePjJDIUQlP5Ning
/x6vaLaJJdF9pYYHZkZE7omQgfvBI+dYGi49adiVZn646Oj/frPzJ/ztEAJJQ1napM5v2/pve4DM
sUw15YxDSIp2oah3ignyJOvui7q/Z8nIJdU7hul4CS34bJkUXEsyVGjBcf5wmVv0lvEYGtHj/+Vt
Ad1TqYloBuKQXw83xPyNEvtpvq21qgCjD50WATOa2I5quVV/b8SpKQseCOmtCYNWaBbfobtAItm0
DxYV5WFs1p3hAf775yj4Fyf4X35NoAAZnkD4Mbz8+r7GJmyGAGDHVmoKHFKtki1LlgOsljjBNc4I
s6bXXL/goCv+w9jyF7nxHCI/bZse1M9nO3HqWis1cb7tdfWmEwgEGo9Gv9dL9Mz7Sy9sdkVIpcMw
3oLgKS3pYf/9p/+L8eaXd/Dbt9JFiU81m3cw+gq6OLO/UCC9QveLHZBgn3+/MUVMfbDfTk/UbJbF
cQmBkcCE3w7OjPqaBbA+2WaCIKTCPEC0/uwE7oNBtKCBC5SDKWXF4KmhlrAYppoca7F7vVS3tY26
rxHDweJvhng42FPELkSNfd/Za9Zhl9wLwIy0Z08095ra3GchVqTsuWeAs4PwSu+EBWDbX8Z4bafZ
Mfc2jZEkzpjxOtPzGwMVNxInpcs22aA+MD118gwGSWUdvXQ8ENqBFSziSXrdoHVvzulYFiwuZY4V
3cnclhUtJ1TfdveaZuxaxXB8GcaNTA3RV5F8CDs9mT6x85ImI88crl1FaEqhOZKnUj7vd5nNe0yF
AeYrvSUHoUMBBDE7QWKGDg1Rb+FtkYesq3C81IXYatX3iET32BQHmERYh236YXSz865dKXb4ST3z
k3XW53Q8KTaHsJzyGYL0TtWrd2saiqc9I6JOcXxS2fMOG0xPG4C5N14cH39fsIE2d8Jr5y46Ppfc
G9uubx/julnperUs2Z/z4FEb/cEvKb8gA2IKOiRX+jYXrWQHKYx4nQ3EsRuGezmw+LKbayfx4ayx
WSr4jJqWTpdrchx05K04GVrbRWLytWR9Snk82zcuA9i0+4lc+gRkCBdRetRrZO1ShtIlqZC0+Z+1
6Z0U1YSeNGAnmoKl3TZ/tylIaT0flXYATsRRXOh9EbbzQRFExaHYXfyO64QywsK1GRdze1/48k0O
5G/KRougYY13vWpxwI4X22pJgR+3SaIf/Kjl72242HcRnOOFkXtXOEkF9SCKCsH3ou0x9MTXaRPp
2N373XSgBc162l4wFK9ViC5diq/qKA76tKeY/Jz73DibkSDCHA+yJn1GWXSVw+TaUvCAEnaBbot/
Dt9l5pGjhVpjmAqDFmZyUXNMeTplbK+5iwB2Lmy1ShDxcHxqlUuwQnZsU4ITbcs/aAYlJ8oAl5F3
5KR+vS5Q+zlVEV4JvJIcro43htd+WAGbU1S+rBKi4abAGfGRyCv5Vjdr9EWgRTmvjvO7NyM+Xy+3
99N1NyyoIwVXBYX7WBTXDvpbN2hHuzapD8mUOjUCSWIqNtOh3E0XZ1baZ6lB4DbSfwllvpuAa+xG
KwC9ue1FLSkfVWVW7aJweJJJBDlqPe+tAYXKDfa76NNwy3xdCGgTSqbiHVfDm/lwLHTvM5xO3DHh
OICF9k1VvDuzTpUJFkgdbRpKoDB9dkZ/sWPOlWzLcAvGogNfwHVKlhiLgToTxDUOawjj1LZs/1q3
zCMo83Jy2tFmGIBBMiech612utT7zdQY4hDKPY1yUGwswnq4yNMXRWoucfQIwgPzToz0rRqzuXea
yIc1n2MWEAx9dYkbOI+ezDK6SoW2LYL6laZoO3AOtBwushddLQm/iRDkoTRcsuyOKXBv4TbpCknd
zE+wYeMVKLoas73MseS1xNuiG8AuV9mUzFZcrkPLUlLPlcUC0hoO/VAf8xE1IwkTpgY0pewPogyk
ZWS7J9Gwb+xRajad2Orob3v68ctUDfp1FzNuSzbqU73sT5beZMuhVy5GPJ1dZE7xQihqawKX9Jwz
vZ9WuKWM7Qocs41+2V1mBVQQ9zTqUCojiR2TWxY+f0CSmdbt81lP69NzUoudWTOKEnzEZTLDUygJ
NmsI6ZFzK9iAeVsPkgRspCYDd0CEaPmIuVFIPvgtQS1Sn9urOA+feg8frJ5qmGTRuBFEKEAUcl7F
PgcFmqqLiGGmzQfkPHmhZv45XQ4Ab37qnrGlBHcQDHE1aH5Km+J74YqH0MdcJuS7zrUPQxOu467N
CAfFP/jjKxrqZ7Ji0V16+/ngb5IuW1p00iRrIQUcUGmYXmU5GlZyTPmgGqL1UJDABTGYxGSSjLKh
+WhcKjCQvh6K1B52nRvuZFtNMY4iUouHHMNGA7lP9cqnAlXvBj/X2iqSY20jli/paRsNWFR3jDCE
2RFYp5rQRCMslKXoOOZVT4JVC3R76HFr64q0skzSIoJ8VJwc9O0CQtXe7Dh9dInzUHMJmfNiFcbl
mC1z4sWUYdyGowz+UFRYsmWLanlq74I0RSFd49FKTDrvASdhaWQncHoAC1qm7dbwUVj1WWkYtwau
mQu3/TAEGWJJwU5qI8wgMQp+lJv5WtXZWMtgXoTorawANlBEVX7+7rKYc6hFaJdql6psbvqew6VO
SsAhtnKN/MFaRiLASUoIslJa2HdjvnbTlK/84VnRqmCTmt1W0zx8CtOcSFP6dzvUWSTZoU2DfULU
qTXOk0n3SzQCig3WF36HnTSpieWc5rJu4+MW/egFkccdATIpHyrUsvu0Ni5pzyngu83DmHZ3yjSW
6wZiUh2re8Up6nXqNzOtUWdPQ5DeQOoIYWf4ucu5rDgB17a80i+9aX1AwAOyaokns0OqO6ZIIdUx
F+Rp260Td9zjW8GQYYERZHmANJyqYM53rmqeQpmnW9dNQ4isQlKUlz7WRh6sTLdGyh0m5UrjuohT
y8i2o3cE/iVzhjMxaDiXl2nR68cmhXGLua+22gdqsuyorDopo/U+JN2dbFrdW4jL5n/ZO5Pl1pWr
S7+Kw3M4gASQSFTEP2FP9aJ6TRCSjoS+7/H09SVPuWzf67Cj5jXhpXSuJBJMZO699mqiFCFWOMv3
cNub3q7tjPExKZ2rYbCrA813vEnG+FW1g0nodDJeGcolWDYLMB9NMAob9nVQxddhTdiWj7/WuhMh
ykzQZII/yq/YB3db6iTdF8bWjK1nn+GJnGEQiil7ijlKN2a886alPs412mJIPwgNF9SV1cL8YSri
fZsrYjYb3HdlXMO3EPO2TOWxiexrsxUPxQj45r2fe3KHZT/CMOx6bENaVJVIVeAX21cFHMdV44o7
d2oKGC7lbSqx+XINdaiiChIxEXlRhkQ/ntWzFc/lsUurDYN5YOW8vzOtgf/ZYxwq2vDSyevL2ul1
NK8FhtjNEFh85HpJ3f0yRnnTFwlWoqLbxXaMiX2VX7q+U3NTpCcfOzU3f1Yjgu1KlwwNBCP4Lq0B
55LBYVQyOQoGtYHX9ON6X93E8WH2o7XriNxCpHDb2NZV4GEwHRtYu+EDbSrqrWFyXh2DnMk5ZCcH
KaTQwvFpXdsdt77k/p995zDkKXrSEvWnzR/0a9fHgBUmTYzX8m4QzBLGWBXrBKOWBFcPv2lZX77a
e0CmK5OAjLBJzU3fYbk4ElS+ahLTPURTAxI618ho24tyDntOJCwC5naA+dPcpiNqILeElll0aE5J
SNu23oyf0TC8tUzR0HyMA6HkaGJshZ+BitO9L4qDpypz43lRcxiHZNvC3q3bsSKjoIn3Y+8ilg+C
dcMJs+miYN7ICvKGgfQvDqn8LCP4HFp07z4XlbkMf112HTxpgiRcGf3YDSNXf8gw4eWkI8iXJtOJ
saVoiTGbiKDT2Yf7EJyA7czfB0VxEjXD0yWPUDSTPwUyvYGuj4uvgUnIJKJrHwcQO0DfSNjJbh7a
z6zGrncOEW/nIn0vs07PP19rCenWJE0mtVqKoi4O9w4yMIUjBhKgeEf3JndBPFwTpPbkK6iuuKTW
qyjGKwHm8cYU1AZLrw5q0tZeBWW6BTO2sFgEhLBRvFti2A+9f+nSPqyUbz0XuOGSaU6ZblAmu7HO
xqiyD31g/kaXYIiFJcY11D9JyfLhXndWpvMyuAKbUtIFpS4KUsa1K2sxLkuj5nwX1FkSJeGAttMc
EdYkceTjE0TZmkb2NqxmXln7knUzJyzdTDJ01a7JMRzxZbtGLLY3rIlXavMBjQYGBcSYnK/JYqvH
sijv2JNeShXenEvdLqHNJHlxWrVx8iwUxVsadicGjqX47mbeN+ziD7/a60q5DMSzdi53BFl6sjCH
fWyiE4mNNwjp1KA0TVMQQkeyXexJ3IMveNNpg8K2wel5iBLk3llwi7c2NgoF36rGUm3yut8JSrum
oNDI3XRj1QrB1cYmuOMqUluHxnSnh+uJg+PT4GBwZlNd4JrMthEY2yDKuXFbSEJWvc2Yaa+wXKZQ
1lhLr69CpAgT7GPvCVHA51Kaz5BWDFQ9yC0drv+Ili/P6dMM6UPz4BPDYJMoWjqSvSi4uGV25w1w
5z33IVfyhiyen8qp2Ja67aDqmzLQt5i7PLuc09Bl6k2ZVC2RQfWDq9uQcUofK9wjSaDKSG9XLa7g
Lb7CQ3FleE6+C4ld2QZx8TY7N66gv4TXaKUBvR7tSqhoTW19ZQ0dEPS7pOqKey9hnytovgiTnVdV
G6z9hQNVt6XwXt5FdzAIXiYaz/q9QsOefKjGXy6JWNuoCl5ck/NZ65fdk3m0KjF5HSy6hcHEBNPG
pHnEVEEq2hcZzybCZ+8hzlAIV5zUVj6coMKMZEBbh9AecVjF2rihOO49LjyVPQ3aLo/jH+JBp23S
D6eUfOJ1noUXYV4SMIlq0m2Hy0WI5/Nn0Mc5OfF4DUW9fg16Xy1K3Vvo/tiM5hdHzh89dHIscOJ5
qwIfHaaNAu7cJdvaDMUzbkyXUkuagNXkm39YQ8bi0i9CoP3xdWtbyPxaF1NcJ7Yn3awyKLvs3Scv
gVRHqjVcWXEla+4JcoHva6O4gvN0maXdrQCGmK3lwpj5SRJD6dj51Rr/cMPhcyyfHInNaz9nmLPI
m8KO7nwgPQIvDmWv3itceleVNV1ZC8Xu7MUfyCiZm4WUZMHLGX47v3gGbvma+ZvaiBygIuGQsmLx
08liM5b8pJHm4Lw+DkI+M1Ufk7alZcGnsbwJcrAUa7pUuXU/WQTERvZ0bSecmIZ7awzY3uTIXNkw
+qJ6hQCcmuw23oRwI7bxNNJtG1EPbGhZe0WhQRFMr9crKqv64Ywm1yE7XeO+G0oCngnay9SZL/W5
LLRxylJ8NwP3tG7qB/IQcFliWkFU1xU0cU6AjulyQNpmjcE8JQaOHHTCrGB+IrTjbY5pAKKg8127
aHSsNrNfVde5ZBfRRmB+cVn9vtF2CkvPvn1PJxoQvdFWL0U8/Grq4aS3Ev2pRkt/kKX7MeGHmFhf
CYEbYSsxO8wKthnjdrbFNSlY82aJedsaghha7p5wmk6u95j2EblBu6UAVWmkIMTePgY9W8air8kQ
3MNsedVvUxoaU2ZTrDqSNRVgpmfw2Wvgsm8F3aTQB8mT4O6oJUDF6DiE0uacXOfZgN3V6Nc7EpmC
wCYJxFqea6P9marsVPvlbhmnjR9x+yMKprmPiuNU42SjBxiQ65iot2RRmoBeQ/E6Swa+TkbfoQEf
N4x+ZgdUQ4686qg1jox69hZFoqeX9vkhbjQ4tYpz1F+1GWM/NEcHmcmbaWIJtjUDJgYWWzlOdx5s
XCRb4FzRY+YiugmEInF1ZOGFMQ145+fQBFng1rwrhbY3oxLoe8uiMgNnT0E90ND+RjxsP/8omv5m
IDZ5ADuRru6tWZViwqfUkPu4BZybzvBZskcXBAFLBdcjlj4zI1rcF7NTInibvMWpGT8BD7d1M26z
niTO3qLwy61cx5len+8HLIj4CAmMh0wItGYotHfyl7t09EK1tkZJu104bUJXvdhSHFS3sMTPt1/r
PdrBQG+oW+0A35UJ5psFxjiU9GzzhM5HsKB1e895P9SYImApjXPUQowfbZEk1aoZ+1M2Tvu5QoVp
AP6vZssJ4ehOq0pX1C4o7LnTCjVUlk3sDAV0xa7LcTXR5yMDl9UZI80NTl2oncT/XY0G7VESsRvI
kOqt8J31UIWAUxEfiEsW16peBBspyB1pjVQ41YH21IAOA/uFIxSCIKSjxoceWc/xQytrf08Ehh0V
uybNjI1Fg2za5X0kqSYJ1zNWQXsjIB0S4GITgPzUhVC0h5YtJnOzX0UzWDfn3rOAnYXsN4I8yyXq
vPyp6earMUFUPAc9POAut0gB9D48K6diuAlt58aZ8p8zSmMYvOmGlNK6ktT+psKugMw7N+JoK4Am
z4cdpWK6reFPxS6tse8KH+Em5ens/fIihY+PhuRynWAWJepb4aG/aXLsAaoI+00NiFUVaHRjc+1I
PgZ2okZeFaRNEnez01vJrPveymeGhP/xC4k3Pz2qN2KQyLkBRYjt6Cep7vKZIyRZQJSW8rVduls0
gsCQMG83c+ayoXK82SEMOpq8y3PPXKDKJLWBLT+VlNGdJ3FWQI6twepFQ1NnMX9hpx4V4y0ow4ph
db6SsEubkCDxloJEuOiZnT7/aFC7qXkXGaq/Pt/LrSHoUavl9lzNnd8opRcEdnhgNKnlCmQ2RwvK
O8d6RTrGfiA59z606lOrqk+fASMZbtfWbL4FLuV2xRCAmHWIXJXa2OTIAzlAedTXRjpU12N9LAuo
93rVT+mpTuELGwrKPitk3xbzmxFQq1RefLP496MHXbKKgu7SxtWdk1dAfScYG+ekIUCOCGMRCUWS
XzjT0VQVTUEz/wpsjySQotrRnu9h97K5+TNkLD9/reqOOAwojdgMT4ql5RbZLi9IGK2/4EvLXeTe
BkN5NMzqbQkV2Y0evW7QYU7ihNWxSD0DFXEybNwZerGIxfVkDv3DbOZPhGvj+YRvB3I5tzL83eJO
p8onAN4DvlvHJkkV/Vzh7lEazXO77JbJvSiDVm3Kxa6vLBhkt0HpkO2WbfpJ9DtzqG+g+eHmlQ3V
LhWD2sle2dsqxGKrrrN2l1mUDUk/3baxbV5Bul9FQwR9RDGZgxA2YCEyPjY9UokcduxIuU179FEQ
E7gJFFpbUnFykqLaynjvSl9jpGFyWCrlbyszfcnr1NmPOrDKCkaxd9zirhhVaGHSYZ5k3Xf4eUDE
z7XgJtUP7uJieTgkmOriv3Z+IKnJu+jfSliYiFJxnvr94JbeRZfMlP+mbwB0FLa3G+bqHna2hBnM
g8x6eeFy5xDpjhRak/3drLjNYtxO58HYEvnJm7EwgWki8GIZsdNYddiBELLbBZq1LEsCUNos+zoH
L/e5+VZAR99lSWxt84g40zMX7vwQp8Gbj2Z4i++BezEptMr/eDh/LyF4ehvV6WcM4XvOSlxumsK5
6PLRuTg/+8OXdkRMKMF4F3FZF5eO00Pt83XOTZGYF/94qEaM6y2/goBbB0A49RS3x6RoKAyqrWsM
/cE2UrQTUY2seoWct7fjqzS0H/IxUrsRAcxkT9PWjOIrJOzi4vzQR6l90bT6vgLw3/7jHxJopdss
BdGwNMPo/ADcL34/69PUzpG88i/eqLFJU2BcWcf1nQ/xm1PAPLWpZZ7KOgl3aQE0GAXyGBWFd5WK
+AnhWE10UNfQOMb5wcjMEJ0D9iiQsvPJrB5M2Vzxz9ONtJBL2yn2wz7RQACRRbyWCiG20hFWrmWI
+zgiZEwmUbwlaKeA8uy2O4eKgE0HYy+Gvwo7gvOXAO313cjfOH81ja61BeFHluYXat/3vByiY6rT
QvLXaXYIOlIlOMX5ex5tWOf38s4hOzI1y/ulvgEUm3feEr85ZpndxpuJ1lDaQEAD6P7ipEQn6evc
9rCyVuenbhH9sqYQSwevJb8bbO7i/GzQn8I/fc+UCFZD51WNSwSPPOjR8Xpvhul1u8lP60un8MLL
HPaqFnQN+uH8bELjBXC2rNqKE9xrofqHMvtJGLRvUy33On/r/GBq6cf5WdV02EdnFeGMpD8fBXMG
ASaJKuydF3ifDqxyUXboxTPnZr73u2Bg2sSDmucvjiMdI0pS6CxwkGweXANXtqacD8qxt0LfxZ6+
OzvyVve9kxC20oYsP0zT0X3vQNyviNfjOwJbWO4nc9tNN17fYMZkA4fbjd+sY7aaTVTr+rTZzp0V
/tbztHGDdJcY4/UYmxYapvs8TvqLIZUKWqXebc7SGiRp+xgt0t52SOlYh2kAH5gQnxXJXtY+m8QN
Uq8to0RxCLpdRWoEtoXtJf+vpKAb/FWqf5U0XXeX5Oq2T7roMs2sZR0v5CMNi2FSRBRfRID0F/Me
8ScvwSEdpNQvJhQpNcb5KR4gw6pV0OeBIiaCRhHBeYvpIOTk2fkhcJr/8yx2K0GkpuLk7I+zV837
rKiHi0g6/BHNTzw/O38PQc5IGMwR9FjrMyfgcUIOkTVUqEpFoLqtMFxn1Vrt+2xxWWOPI3oe7rAp
eSVuHu311GyiqsGPO+yeRIqEy8UVZZ4xYWExAzyM4VUQqwvR23iodEF1VfkuIJ0Mjw4tT5GRqhxX
5megnH3iXbaJeYjK6d2vq+fF7V7SiYrRmu3DSF1K5yuSi1lQwhPV8+QmOHf1eFKwk0S3ZgGG0RoG
uIfzbgqiQIeh/VVTlHdNRlhjKKrtj11hkGTh/TmOyj1Gs8ChwYNGZuFUIbHxKlOyouHavyZu/tlK
9UljsnItPCjdPvyc6uBjdrCrxC69CBHwlIvLPGTahUZ01G8Alf6eukxxS0yRvV9Sar1kprjtUZ9Q
JXuPHfbLgCzraiAmkA25Scj4Dmp/bdkervjsdo18jzP7rVn4Jc0S/aiJY27sMQ6IgBotN38JqxAt
QKQehR9+2l73aWOJ3tb3cYrpQRZSwSGxxYsjb15HA3tx+2KpMec2BfNemTc7FF80s3OHL18Zv7IL
Xadm1BwNi/GUV1e4Cvd36DjR5k79fFjw8c8bw9naQ9CCDxviYiljjOAE/rj3U4EgiWq2uVokCDij
qJ9EDNNvlMcxetwUzUv9NiLdCGTJ4+AhgYCQSEWdned1gY/nR1Ie0C7eW+Zw7D3apzOil/jhj4aC
pnNDZYKwKLxeOxFcoPTD9c8dn9EI43hpVqsEuoXZkclt22uXRkcY9C1OUgOQeM1dWo9bW6YfsW8+
2BSLYIf0zCrv1jEqYTWAC7hnCAkqQQ8slMXZh6iVsTo4tX/xn/k2zh9E347yTboCnUzKVNC2EJH/
C7+oXXCG6FvgK7t0D8VMr1JZZkSYR0OAIiVclX9S6QW0MRnHWQ4+oaEmn4FaL3K8KBN321J1A1DE
2p+GzuB8KUNgRoz+Mns8hoJ2lpJHw8LtzZRIpswuzWUf0G9r96Fh/pE2i6BPqAlN7xCXaAtG0J4y
kdaurd+kEh8TdkPkFWroICMrep4p+ZNN3htXEhrLf74oliZ0/Qs/Tl8UOKSWh+Ie/uMfeI9eKMKZ
NPjs0OTWcw+dqElpWfVLiid1bXmXy3gIcXWYpl5t/vPfFv/mb1smpEDHsSBAIfD/wwfiDG4O1J8d
Kj3xJkYbBJLUsegZB5cbQ7iYTs4nCVtknqxn5YkjUewXugtjLHoK/HCmFYf+Da+FOLzrhoi6yQHy
+c+vUv6JFEbEqem5vlLYBhCQ+gdKXNEQKg7nn2WjeJVRR4Oo2nZcsQ3TTM4aXivQuVQSn/nQh1cF
Zawe0x9N5ohjPsW8YDrS4xdc0hHDNfiwtTGbymB/emXxgTTpIwMqZE3sHEFRFibRe4lwQJY4rdDK
h6bu2zUc2NXOTU0cJG6AU0hTeOZp0Cb8MAjGYhdHOTHQyIs0w52XAzdcpstUv0plR2LdDozipia7
RodzGGcc/3J3OM159B0X4+2bL7OTbtjAeT5kM56ypiV5YXoRGmSMZY1Ej/o2+igXRo+NPT9kU/Tb
ceNr+l/hd/lv2IeW/SdyLBfbtYTtSs8z5Z8Iq9UUl4YC+jjEMsW+0XS2cFTpfjXfpNE7GWY9TBrz
6ghGg196MeebJJPixsJEDElbyXEAoqw8rQlGjXSJFknb/Rr7TJ/X8wies+SZl19EIfhJ4w8nh4zU
HbGVV1jk5LvBXH7yBRklmq1yJ2vs0zTYHKJywuI5whL4I2wNiHAWeHXMR6cHikUMSJaM7P0NPYoJ
R2Vl51RdAkDUTsSh8kDfgBnKBrhNcoRuk+5ujBhMpdaIZ1uZvXoLHTEzbZTPWDvGCyr7mZ2nwTYM
1zCqQv3vUcbDed7aG99ZMqIf8zaG1VXbpOi+iL3XcH2eCyoFG7P0eB+ZxUcvtNePbaJR7Bh5meQ9
hIO5TmxPj0bicDcW5hOFHngViI8DNJcKNLuAXHAYeNeu353OWHtllDeOlx6jyvguBcunKFAdl4H7
Zg2UewHZsF2S0mCZ8MraEPNhxr2rAnd7kqOwZkrqase4BPPbpDpWH8JOZpwJIZSmmUv4b7VjQnAR
luOnM0YNxRkuPv21XXnHSpMEsDxgCfjygLj7Pcy5z/VLxSyojL6NcTr1aTnczjJTKwtHzXjop2c7
cCFr1GQVjl1zkZXt03/eGqx/c6JYrpAYjEjp+q7WAPwzYzXs4Zg4RpsebP2W9WmA2nikhvN/Gd1l
gZm0jBDFwsiJV0Gph3d6YFZqJp2jOQx1l/0X/u6fGd9Ym3BIuNxHeKX8KSsbUzA0y7EVHzI3fENY
e0f5fNTQdzbiZN3Mx0AzzvCWe9bUq1xlH4FZv9jK/S/X5t9s7rYP31ogkcAPzfsj9byP+yGQRRkf
umiqYN5wV/WYcbZYr1fwmWGKfzW0asPifsmG+UsI5bzV+IbU/DH4FGvUywXOCurR7ONH4URYnVHH
ruNq+i9MXP9PNHkfHycS0JXlWxiD/ZGHS4HtMAYfo8OUJsHGYIoOs2JjDniEqUDoYTZt/UJ87tbl
Y7sszMtIBOOFZzrNVvCDANRXcxqP2z5WhA0smHIJjUYhUGfrxagfnBURcgsxr+z951XLSHJrjjnN
Y1Eaq2rw2+OYTk/5nGDEscCKFXkTAnE45Pu4/rNPLyTMk2gejDTDCl5j4qERc/o0y0GkeF+o3t8O
I8Ba9lK5XYqot+ixe4oJKS7JJIBZ+SRzsZO5fyMRg137w7KKZ+YWBr4joVPJi6ThtrHxUVkLYqp3
sW+8NFWbbWLou6xg83XOIOsauK6DOZ6pogWYmvKNx4gBrskZEYnobpBsyEtRPPgR3KjQzucNKX9H
33Tvij78cUuz30v7ECRZcyhbBaBdTsmulk2ECXBNxAJOGdlM+KZM2a1yfA8PTRx/d2Nc/q4+/r80
6r9Jo9gV2Mf+ryhg89F9/OX77At185F//89fb8qmi/6y+UjLjs3n978cf/3PX/V2wg/+3eNJ/s1F
mePSnyJjcB35zx5Pzt9MBzTHFBTv/IeK6u/SKF97PDF7dKSJ0goZ1F//8ndplPs3lCGm7fFjyham
/f/m8eTZ/6pVotr3HBstj+AVarGN/Qcyv+OrqpUTJuj2b5OLs9NF1sWYdXb2AjPBE3vhkz1oaD+f
IRVYrf7j6/M3O5PDfTAKTEa0ocvcMIFeA/gNuWMdy8XH8jZrYMOkI7e3CwCIN8nZ7YYBBk4uKQTQ
KTJue22ydH6g+zXzQ6zNW1JoWtr9IGzaujjELuYI569dEVwy+432fZiHx5oheo/vdTEQ+bpE+XNW
qnc2k5MZZuahGKBHM3NOy3grZ8s9BsNtahQTlnA0NbKuntpweczNESvzMT8auMqRO4o5/5xWhK4r
a+OF0I5CR92TvHLpoOCi0GBoTJA7aSFztwn49LYTOR2dZTEhnvH0R+zO9KOov2xU13ruf1fZ8rVW
6Qk32vvZ7F4yt9buwzWZJEimB4Vpm5fj1GTEsVhJN7iqC46BLvZ/5LTJGzZJWh5YFfCbV0XVXft9
slH5eO10rrE1FvelzudbNy3uGZfgViizDSmO90XlbQoRZIcFqNo0SsyG3gcfv3rbwXFvCpn0TYR2
6l9IEO8L8bUXjt4yJ2BhNwcUT8eJ4NDQn2EiMFbw3IksVMxoIbKdMP2AkFRaDa0a7ax9FXXFexXq
VtFj/Ak8BOvCWi6juHmDkPsYzPWDVTd3qvWe/Mh6xriD4eeYHPxcXvuEvZE9Khis3gsDHkGLty4J
9stUXY5jkyA9r3/VnY3nvl38UiQPE4XK7InAG1kcu3H8GkfkCdjsrXIg+TDda6bM0mYXQete9LB8
JwPqpxkzDw6Yp3pw9EwHxo4VMY4uiJMsnfpHCOkjNcDDMepn8pnvfU/cZp31jd5+I7KKmHNgHUKo
rVUUuT858xs3kZdJF9ZQNiAAyRFzi4U3bSQuHiUW19LrWXhN9B6P9axn+fOuEZ290xFFdeatx9H/
rNwMKvXY3BbF62iCPgORNzBErJYkkvLBekkFlwr3G2AwRzIRCa7syd/p9VSZZAqYGk3DaCQzW+LV
luwOw7ViNG7TxcFNEc9sT96KYQYQW1xcymNjP5YMbtt0/gXX9iaTOnWqS257ZZr7LtVEWZeftPL7
ZiK6ke7iubGCF7vwb7peAsOZ8zaMDZr1HFqegeeu05l3Rn8Bu5pA2hQIsVLJAYghXTsqKlkQ1k5V
1ZM7yl89PjYbKBj4EeEBHjXZgzKdZeem4ODYmGH6RRMwYhMm7BgwZWTGIz1M2Jy7wguwbM7IdMjq
Qx6mL1hujfDfD41NHreJSagl4utGdY8jqA/OrYRdFqxkKSCRFTKDYhCSXLPOpdFssjIZ11Tah+Zh
HEic7GgYHazUaPqu3QVJUZ9K7CTd8L6b7Mslo57p1y4X1SwEzh0pERZZNf/wB97y2LkzIijEaRN/
OjkjOPLAMKp9IBf9k+dwiEZ5UAYmCCSC9Omxiod0RyD8VVyHp4jJIKz4gVSBUr+f1qUtsIXCZ9pJ
p7WA0AlmRjzGHFGlF8ltaxEEEtY/SWcAO9wUfvPYNebJDys8SCzu6SGx7zAVyxoPgXXW3ks7fkZ+
ygQ0YFzd9ccRwsnKLMc7UcwnD/yRU4LllbwPtsLEqZU/rdKDWWim1FCwoTLzwU9YzMK1643Xjd+m
exP482EK1W2bxd/Mt5hPZuOps4kcSAvsR0q7Xzkzjr7+QpRB1MqtWjhSoj54GKLhq7XLk1kN71PF
i7SX4sYRM0UY1ti8843ynLvIL47MvYutR8dnTM2TBUl6EM4TNnFEGy9Y3RJGSsLuashMoA5o2EBH
ligex7HeO3HyM4XFZTItO0NU5JWFnCZd58g1eQpe7AMF9JAA4UbQc8G7uzFqoAdGyOu2L55Mfr1Q
XrI1A1i0qW0eslxum6Df4+Xgf8F4/8Hs9i5R7tcyO9N2ihS/JI6vfUa4W7dg/1uWAruyxbmJB+cy
zDBNTpyXIDa/vUBclKVD/sgCDy9yvKsAyiXmOZfebAXrIV8IP+1Rn8KidqBXCoKrNBV8EJByxp1p
hiczYLqad1e2fZzS/M7JMadTHrPwvnK3Te8zbnNoVRkCZMV9NmTfYWJfL7LFxnuYPpQNHVpN5d1A
0k6s7y4YzjvbsBNSXqLvxV2ok5FPBng2rSB1bUYYWbbxLtsEdLL1DzUj4y4chw1D635NvXKjiuBr
wFd73VogmMXyCdH6eZriU6hw2R0g2mGIaINYwGxpPfO1wO1w59rIrAw1w8mxMQX3hqOom6vJSO/m
iHJiDNauxyZfGPif4o5lusvJynvYT1gAlqS6N3Li96bOtVlMqC26dD8m8lDBR65d72WCPrvWq90X
FRC0IrEpZKgFH/YtHBHRhq39mdvN/YCXSRgnpH2+Yu918Obp25+6rZF719loP2Ft8lBMOJ95U/+W
QHDfL2q8aBdidnu8ckqjPdUhrh9sDWQRHKxW4RU7lVpndXKW6FL56NTQiOC0lqI4k3eWaIK14H9S
xSPmUru2Sj+cUdDUQR6tFhaimQC7yvyyNcx+w9Sc/Y58NKP06j3cU8gZC4ShwmXdDIDdMKXI5FwW
5F1Z/eqO6F9Nl+9XJiu3wFmObD4kRaXJ6abN651mHxbZQVYOox/nYpC84Cpenvwpv2xGB7jaf4uh
lB+TRf6KUrGXXg0hbzQ+fcdTcJRuMVLy6cXs6y5j2NTW2Xs3uua+rBJ47TaZz4gWTDM1d2NYZzqp
W1zGuDj3PW1iFRePsuIWl3n9YTvJYzGz5TRN/W1DykJr8mSnJoyUCiukIsuuKkyLwQUMbgf7qRw0
lalSzwRVuJV6igf0H7YXvKSpjHTf+SZUBsCBkAQ4+CTz4LsoGqLdfMon8KVNM7/ITl0Ac9EjEyyG
nACpRD592lUFthOaN5UNu5XIpTF7ZB4NGe0tvxm0l3NoDcwUMnbE3GkfleMkGGabL4YektkDKyEw
w93Q8iNmqV4wHpYUP97KhFm8Yse8cJwJpLuHTl7KHKxpeLBU9eX6d7ZvvmN+86uNEO8Dml6lrRLk
NifXsCQ3ooRw6OP/00fmXetVJpyZM1aJnWUnod9jeGekExZfKrwV0aF3smNvxtRHafiW2elnUocf
tTYFt5NTJ5IbKzCvvVniJpybl3ZrrboWn8GlZCEKQpdkND3Phc9YZakfFmW/F4a8LF3I+FaWPfSZ
vCq1zK6dAuINDVISxruxDF/cEpf1Io0u3Zpw4pDQI7a/jVE4j4bAOsaQzrbxE5K3iUtzkyVg86ru
Agprev8ej07ZdJsx4RCKwtvShUYIk80XJK6kvwrLwuJrgfTqcWip+SuRxCOEMFAaD9aKwr9tbt1L
KnLDwdY0xqJZ3+f1GDzGLciZ6hjBAOJBVgxJC45ce+0N96UNXSIBZEAxjLum4fK3u5A/4BICnQ7B
R+hEj1ItlClFwNhmJm3BacuX1CpDIM+vonVOiUG2EHbQH5MaX71o+AXE/i1IGqTS/oz9gqQzk2sV
BcmpNxx8WXsUND60clyxDlbQnyyR72d3vLKa4JKpSbBGIPHehy3xj26zi8t9Wq6rNkkOSey9iiQn
eaP+iTqO2NnK3kehNi7m7d1EQb+I9N7qIdjA0/6KOjT7ZjFeW2Z661uDh+OF/OzI7wsKD+p3qg+8
ac05XvamghnQtKDX+VFJQ+xns+b47x9wwvq0E0bKIiOF4lBOmI8Jy0sQhDjU/33rYWE7fbHhnOzI
Bf+5H6uzLmhddHgIlhFu2DEDVC+t78ek8Nc25hGHiDGAi4DOKR7nMOT4Pxso4oGNA2M6Yt0XaeKK
kZBEKaiUe5dZkjsdY7WQRdGTHxF5t2Ng3oqqajdz3R4RhdEEtXINrKRlIld1OT6IZozWxlAe+kVs
mFl8OeF8am0sBJq+vsPW7Nms1Bs0kCsjkewvJjeYQtiCeyE2RJLFO+bwN8iJjLmnulT+mlv4Akgq
mknrRpf4KirYoWr/WVhBuAOmSbZ2bJpoBxxUMBgDddZz6kVbqVw0SJAVh1GbyuWXU/CYjJiVQxOl
qiXhb5QJB2CMkMuIr/u2iVDmTP0aq/gD7vbI0/2O3Ia3YLS6Y5+TZw6LdRs9GowGNgWWdAj9VHAh
yVodc6iwufdkOxGqzQEE07upuK5h1WtvhO9emHurHq4K8eKI4TuOgl/hMr76nvvZR/L5f7N3Hkt2
41gafpV+AXbQm4iJWVzv0qfshiGlVPTe8+nnA65KTGWruqb3vRAFgO4mHYBzfhOYjLc998T8+94s
HYwNygffdccNELb9CIVsLeCKoYcupGa9xHp+1ABj19HdqNFfBoAR3AKLJ8hXmtEdKp3BwpihtN8N
U7GN7BxAVFE+NxU+RjFGKUnOpNZTq3o9O+kXUMekykNy/PMYfgrrOzNpLJiXdPOeEl7aKHnUZwOP
8Sn8HrvmrgvgcvdrcuQvEJCy04jK/yH3TUCLSOfKRSLDDLIYtz5EEVuLtrKaZdWeCL2+H+dsyg45
WveBD/OwE4JRgDJzXGTuwqjCXSjvqy0Bt29yvxR8C+D5CmOHVncFQJJzSeRU7nsgLWwCkkvbWOrd
HhoFZLO+K6+/CZotZ+gR9IDvnoJY0usvvmiTi4E3ravzBp8/oV8Fd9Feu3NFMHoCmYnXrlAF9iJC
CqEafO7h6G09KZplo6C6a7H16YkHn2zsRIeux9P3GowZouRokeFqRYAmdeC+tGEEd/PnX5uLvwtq
frBRhQB2K66ALJUavB++iTRKYTSLmO7B4KH1hKKxZ5kegHdZFItCCfINHmCVhn0vypsJCEjxt6WN
Ys7bV0W5tyNVgDF1yU/X4pz2yIciWyvPNzbNiN+DGNZ9mEf9JK/c9SpFQAgLC6ikvNbyqiQtfX7T
akRdft4TuYe8O7Lt+jjIulwYKemcpgsPleltWlDG8sYj3sGNlZdmeRrkGjQ2mX16KTZqQoFO/ki9
r7k+YHmFASjhjsmqvrZjs3WFW5E8CHCmft4qpgHmxbd46giB5O0xMMJdPhfzpiV9ywc2P5likcU2
dt3BvAuCyufCMwc6BHPT2StCO4B135z41W+QRSc1ML3WQ+RRpUievHvkfhlD94a+GcXDEYooGkD8
giC1sRkf0zSJrhd3JNwHH2F5a1BD9ae1vHhvr6BRhbcFfpzKDFk4zLV5C2b5swK6EM0zXke54BU5
6Y6b08f9+QAVan+f1UO/k78FzfW71Eawu1StHs2MjBd90JWrgp88hNxTluRf9Ls2r4N0HtLdbOST
0McpsYTCJ/7D26KPtnMwfbhmP18ysQHaSGxgMiwug+kgn+CxQ3N5yjFe6zBIcghL+a540/7yvMiV
H/0Qb2Yvx9dWnlueUv7GOb4BfQoL2yjs+nh9ksTVl0+SrC5thWNuxRfJ0mdn6zvo04cObKlA4UGU
28vF8ra+ekSvRbl+Jgx68EQcRFzs6y5taGFZ2zY5GQ4hMJ5XQbPXg/q4vOHLIyXbZDUQT6Ha99Bt
Ey6TE+3kOvI/f16PZf+3j6Csy7smS9d9ZP1afLNeVt+0XT86V4VHuQqtHULHqXkMStJDqX7QQG+s
1d62r9dH96wOsC2SopO+i7GFcq2G2ZC444ONrZ7t3OVzC90LOUsk2XW8SGYkLSCtPuQu6K26O1u9
iVL3WD7k2bloRsxKPB0B6yJR64MBubeslO6gTMDl5KLwivZUa7Wt4p9Jo5O6qE+XaoB/feHAWdd9
8MF5D8LRBt5EYIftf1/MXR8wuKs/AUiYj6n9PJlxeB7EAtlYegFZ93W7sNey2Ol1fSANvB+McQh2
yDkhySo2DwI6CtvtyGDxhZamdnLhiW5jqS5tYGZtHnCx+lqUq1z52C/b/5v1y5Gj0SkOZq3H4wUS
87xbdn91uGvREed71Xo99auG5QcuR/ld23J2uXa0rc+5X7vB3mis7ZuVy/7X0+ni4XhzeDy3gl0Z
te+uh1suzpvtXv3U5TAtIbDVoDOXWk6F9j+qbOqnMBdy29L84lURZlB10rPJO3TgUqWvgky/SKFx
uVi8FuQKWW3GZNehAb0n4Yt+4hufhUk2oghFyHEMgi1Bc7oRKbovjQhe1ZOstHEUDRiEyu++FNuX
C08+AFJ/3avLelcY2oPMzFhS51Lq7qt0cFurYVKDjDyfNdSXGYs5oKXF2MEdqvg0XnM6aDiILjJB
/tpM3C3zZTJCeROG6lYmdALRH6mdApQ0tw/AbRmimOQ+gcGhPCnr+A7iHSKqk1d/zsgdAIxEVF8X
L60s4SewH0Ksz+00wigOaXUEVzpm5nUO8zoG0IjowNycXLVqTuXP0pu2ulYdZqFDRkyDDFarIa0q
F0NQ1KdrW4xsCjo5a3X+Icffm565DyvGkuJ+SkF9WdKEvv7SFg06z4AFW2ya4vzY1A2jX8vC7WSc
wSZf02+ybtf6e78o8OkVOTeZbYvIjAgjW+w0luzbVKLczeyaiLEY10k7BVmSd/pNmyHGj8x9Xq5O
E9cM3CvXiT4nptbijCBv52KtIG+nLbsiWezk+BJfhxDW4UEm4yK1COnnxPBlysiI8E1GQTSJqu99
VOLSK+4oesvYHyx3VDbGORqfCmPVDsANorFh3extvvJKjIK9Ke6t3xs41cl6MKHyW2XpO6vB5DHt
ofnj1Bm3x8n+5KtefQKc/3rxuzYiMAclarR9qKFPL60x5KLNCQM0jpFAbsMu47oQJIo4ILrsqZh5
S5uFOfpqBF55JAZpbYem/2hpM++gvE+BvEWy2PEJ8fUAf+ym4Vlf7oS8McvdCWuNSaozTZiE80lc
FjIzulSvLyVKOFvYV9/lbZA36He3St6fodBLOC/zRt6U0sYDrsxsaBi8addbJN88N+6tdT4NpERC
rFJ6EVGfnOmQ+PDT19ICQozOj5aCEQqjUJIJSfnik0nYIhjfnAKNy566dp/ibU39WvQCp4dtzPx5
EpdQFYvr9f5Z1cyeuSMYbvm2RLHubpvE/SA/kPKN8abRm9eyeH2XCjs62gXxs9IVPpKZO64N7v5a
GmyEiqav1dQB+6XqyWHMhy35SwLNcq203/DzUdnac/lePkuVWVanQiyWqizJNktRSDwwgJBPWqjj
tYC2WXlF2v4XWvE30ApPMwCH/jWyYhM1bR29tP8o/vjHuiAi9jX6BWFx3f8HwMLB80r1bCEQCIgB
8Qigkn9qzzr/1FCJ8RzV+FNF9k+AheHilGV6EA4NJGlBMoG9+AGwYJVAsOqstIFt6Kz63//5BZrZ
vKm/VoIVp/8FOAxu2FJNA/wbwGGcCt7AYictT7QQOaKD4hE3IHIMugeqfBDs1AaTbvTNVBNLddfd
+KSYeeSa/qlT0Vqfv+kKPAfV30Yj8ZssPgzEWRGxje7a6qNmkn6J7l9d5t/gSnWpFPsa5ix+LSqg
oNC5PLqnvUHqFZZNYN4N+LWjikcl9IAmK++BgGCQYX6cvPLS9Mk2mFG+cg5Kpj46TCnK+XZy+0Ol
tF918AK9qR9mJoHBkGzN1Mf9BHoWxDsoRyvgFRjeh6uOlKx3h0NJU06rhBRO6N9xGAAPONtiMpKX
9+JwE2FyX7SxRVIPO7MqXsQ2PTIx5G0h9yOdaHmHwfPpjaFOcKqWCG+JWTl6/aJJbCIOie/TXvwC
txzgMKAPY5UnQpxbtXyBO/vzR1VmvhG/SfxA+YOZihWqxfwBH0p+uHAtCEji+4O98Uu2BZeGm98K
/uNalCvKImvltyanTnZNkGwRGL4T24QifUgokMSWWG3iqBrA96jEpgFtMXxoks5uS+BrPGIThT8S
/+puK/Y2I++gZj4ZOFzLxDGg322qkB4SeZaKfSsiisG0B5q2GTLvRhxOj89d3xxMo9+JLYDeocWA
ZW47oVbDaYeWjJBbrwKkewzzzmrOZrFr2CPJOQDnkL+Lk1cawks//lRxvkYZ8QzT9q26qvL+IFaR
IJH/jwdL/dogl6BX3Vb+ARzHLDshMbAXl0f87eLk4m8wlXhb5QlWkpyLS+iLMuuaAgAEai/Js8pP
m4z8vamOyJuGTPBS4JCkafYZU+7O5NXQwVxQ7ov7WH/27WyjRjwOLQI6PjCaFlUncg1s0DA8J0p7
mDA9VxUGUyk84LjfdfCBuy4/i3aElFd9jyfM/DniHOK4TYJLCHwOJOzkIXTK6BGucjgv4lfZOqrq
P3ZFAQazc5MwdryNyMCAewVLwvUTh92WJn8ZR0tMrN8jrX1S036HhS5qRtxnNh0IS3ifNANSp+0f
eoGq9gD5xX3xJYM57NnG2rRxtcKPpi0vehCQeA03X/oRMnaXPI6K/4z3NfFro/ycNCg3okrhTca9
n6Xvh9KON5GFIAjh6KCByjQ5N1WtrWd0egAkr51Qv+noa5E46jT0UPZDi46/DmonyT/qgjlNgKNa
J7GLqq46vORmAGCTkK4d8MIoWnifasaWoQ7PWbc1hvYBuzrw/s22Y5AXJcYdH7EfwsX/7UP/pg/V
DHTWX33d/wWeePgyfImi18DEH7v86DfRQqefs+mXUF53lk5Ts9V/6qZtwvtxTYuuE/rPD1SirqPK
rjmEUshgmLbugmX80Wlq9KfwhVzgwaqjseY/QyUavyLGwRyCpDYJW+hCoMD8F0VzoJGI40HHfVLL
WDmkU0rkBabxKs61myRKlA+pMPAuh/ystZ35zp3pMXVoyyemtJhqowDCuBsPYp+BoBmpGmhhczy1
2Km1SaWcVRUFHDvQ6j2QYn89tujjoZFyHDqAVzk84McBAufFSJpn2Fg7tY0OjtkqOHqH/kn102Gj
2DhM4faxdaANQIEKlIPfqw2dXnOYULv97Hoh2T5028EgYb7jugPQB5GGnPLBOUBuyrde38z3uCdC
/WZguylC5vWJ22HH3WMSrrb6rhvwLAKV7N60HUaHjf2uyknGec1TRWrItGFGz0prnYPE2o5dcJhj
XGAYfTer3FmVo1GcNZNQJ89SveYriGAn4TvkW3t1FZqDedf0w0uD/7Yylea+jkvs0MsBIJJCptCa
Pri5Wd8OgfOgm3V517dQHfCB2Q7YXT9MVpsegfFZqyL2TLqUyHoc6JIxams/gLT4o0KBG3gyXJHR
AEWFz0u5jTp7XWXaBmhWc9C9btqqWpMfxjjaxf3Q3VpmcJONfn+MsUTTUtsEJDP+UaC0TDJD+ahE
5L9RVn5EW2ACRNUET3lU71CBGKGFm+VNX6ORoJdMIONc/WPgbzwT+n6JW8++BQmFXsyIC2Ggtu2h
mufnCpDiumzDfF8CrLgHThb9nVK2QM8uAyr5INuoO/FywKdzNZe36TX1IZsBCaDiYKNviA2H6ncg
4jprG45AhHyr94+WBjCJ84ZZGn8m8wyoISuAcZgxFGW9ues9shqgLJ2Njb70gDHLg5OP1qaZe+O+
AkjgBQCtSmc1Ty66mmUPzRJBsTlEIC8dUQTTUG0YOu0WICJ0EiSEPKUl2DeN5HwrVAjJ+6+0yolA
95TzpfcGjbdsqypNc1tkzT6cFPj6KX2d3aYvUHa+kMxoPjSIE3qz875PO+sxLDVcs4bPepYHm77h
UfUCG+keo7hDYeexMREeMjpkgpxg0J/rFCZgbqhC0DXznl595H43hBWo6V+vuKk64iMED40kNI4P
v15xRPvdwFfL/Mmpkm4TTq1zauFEDD1yjAaYLFIwH/IAjEF6GZMSh7dJuR9BobWqgkwtrAkEtun1
y65+wdm+hjve5wdDy+rLFHU6fOkbaCPxLnbxISLkS0YTouNaC6YZV7NBO8UQ7wHkIBfVgcHT4uLY
hY17isavQW4mp7TsPzRkkQ9xGmESJjRiIifczG72vlbQug7G6B3UJu3MVULYTDf2bhc4p7Qe4FVV
473l+mRpR31fV3l0sksMK5N86NdONCMt4pSfBrW5pGmZ77NuVvame2nKud1MoNlhwIM97N3yU6Q2
7r2NXgMcmeygzsa33Ab7XOvaweHjNhlomOK5Uq2rPC7eT8FwMYFOWZnqbFtTQf4TpEUndFTDuHTW
RqyGazMokKydGEkNKoxpyabNQvMU61jqQadNCcghbGR5G6MlB6YPCHE4a60v7F1dwiZtYu+jY3Uv
BXl19Pn8S2m+y5oierLM/pi0jbpOYWcItbk9iZ5HjHHd9ayhxaIMsbdVO+YsGZLFsRi/t4g85yoQ
0zhVbvsQy/oknq1zaWvv7Hy+68yhYvaVjIL1BHqjiQZMwFzIdBH0JC908Lmcp7M6w+rSI/icZVnh
9p6Yt12wceppOCuhS0/S80rPfYkoFVhxA6n/k2OXGwjl3dFUirXvucMaXCJG6Y7inhClgRauMRCe
LdN6ct0O3wAsKbGuvOlheO550b+1dqKvah12XEeUb+27yUseNs0B3Sf9FKmbtG1xPIgNhEeSja7P
yYUoJTlQtWSg7x/1cs5vhmHKkVjTdn7FLLOCCHg3Tg9GmJn3fhflcPMtApUA/AhhlXvbc8obuXDy
EslPApgTf9kqyPETyTMrX3lWe8M8DpGvwf1s6DDhEHJOdlppH3gJkkOXZ+iTWuDWfcaq+aCPh1g1
vHUfB8mJOPx60ANjb84mYI3ZoXtKgks40Dvqbnnf2s1LV4fD4d9/Bq60heXDa8HW1T0YZ4ah4aSh
657gMr3yRNGD3veD3lEeodAAUg4ZCes542YPibpNb83H2TPrh6RyT9OITnPtYK4OmzBUnOjIy9Js
kZBAzzqaLdSHeb1QxnkPB6GE7K+NR2S6v82Baj1F2YnAYdl146WxfIScqpMLXGqPzJe1zUq0WpQW
YkJotLeVW34cPTPZVPMI/tbiSVaCKVoPqGhcvCAFIu7s0QkAhbwlQbfmlmuXIgITUTRNu2WeoGxN
I/9u+0Z3hpbpwiQCFlWUvhQARM8BKC9T50sVjtWuqNMR9pzP8ccIXIKK0jbihrr/dWQudMB0Gqhf
Y2463AwPBpAPomf6TdXz7R8UhJEsw5ouJafHtUDRtxMv1sUoNW/dqvhrxR1Tg4JI7b5VnAyRnhbs
Ae54KyNXkG6ZEMvPws99GX21lQA8L5MC+C+IesAUIBKvbTtrss6NM2BUac+73KvcLcxrfe1F+XCq
G2y2sf3D8C5VzranI9vWM4eN/BaKrdaaN0NulAgyEmXIvIlxmZUE5ygQ06IxBlc4pjEfgGTf1NxR
XTBbvTK5aUdb39QFIvIFsYmLGyTfCgh5+2p6jBQv3JmOpTChAs2px2p3SSv72cjXvllkFw0FlQLJ
gQsOdsG9XBzGvvvj3z+19huCHQ+tweDZUV0bqBekIMHVefXQDpXWKJAn/MfGH72N1wfe2Ufb9Dy3
enNQTQTyauRklHl87EHfzN50Y1o7RGKKtRHN1RfVN/ZKniZbAImMgvWx2UR6oe9AcI6XDE7vSpkf
lakhMdPa+NTW7oMChuKTmzdg5Dw1fCwzB+FeT432JrThqGIOabl6D+Kz9taeW/cbohbjTVXwLTMc
knwI/6VMROF0Z/aA5HI0f7WjQTu3VjJvx2beto2B8epD7jvuBbfBBr3Tzlmhq6I+Wn5aM4jmptm1
+t4DBD87s3bAybBdMxK0L0g3tLw59zFIBgi0qQP5pNlUUafs/v2FN99E6cSFxzhA427DqHKAsP96
4fM5aYjEB84jUAQ8KGMYEVXJ1/Oj2c3+PYLb8141w2BTuNaOaTH2CyE54qi7lJZmkpNV4seswCsS
Ig5k1Wk3oXUBe6B8r/qqdYYujgKi2Xu3CkhQ+hUDNyHNQuFQJWYVpmeNkcHRL6CSwJCA9Fk0DmaO
KXMCqy/P6WQkz5pq3aWJ+6nOw+KE23m4htSTX8D5oBqkNk9tAFAGS95gxyj5qGDc8De6EJonQpW/
flLhfJqOpiEE4olw5q8XacjqqJ7NwXpkjEiPGSf6XaQ9NDOaMHXYq3vO+dHWiSTY/diRz5tHpitx
TxRLM49Zz6cOc8x8nzRdy9h3HNYTSLWNjVPDpnRKEBeJp23aWDvbgTcD1QRuafgZsbU8t48uhIlT
0kYotcUfyOuZ8CIvYdZfVKckZlWG2hEwJFjSoNu18Df3XuN8BT1rHfgqzs+O16zq0fCOpaGeZ7eJ
kA/PNgDVEUdQ4xn0CWEz3c3GjebG0y3pRwYNOOadSRbtFHVihuMV5qlqc/eSqQW5VX9Au4bUycpN
buMgCj/ioYReRvQBc576gtnzbsKW4QbqXbCBSGQ+q9oE0yuZ7XMmIMIMJPiQoGwe9Riw4xDb68im
hf0w7PVxBwGdSFKjoYJdAqJrK+ujPfBaDsx1tuOQYyjqhsQQiyY4DBkwwDi3tXNx1DUynoFnKweF
QdO9Zg4R0Oe63ihtmt0M9QTsPIwIWwLi7dLuMQJ5o7S+Q0SuQkS+8J1NHKnhxbOij53R8NkAgmUU
yVd9HNsvUF7WUevC/7J8F0UUYzMwFL8nR/etR6l3zPJVO+HDkGfEIrWuNveyBzLD/J70bHUp1Oo2
KpW7dNDcu7pSakzr02Jr6nBh0+bWtIZjpaKCVgACLZxCO6EwUoCJXOmxo5zK0D6qeR28NxLEodBo
nx6iKjzVdojd7aR+yFpXezeMcAbRZNiQ7pmYdSoE5/So2fZ93uxaxYUO4jr3bfkuQxn2rqqY5eht
uIMpjmoRGoTIqUMi7o1zM2JnXfUdOAzE4BGf++5onYOOpS0QArW6mojvPsNPCiPAiZUbFDt4wBE6
kVRdQDZOFr8YRVYcp5FRHK8U0169YfyNvJwLMl4xU/3CaAlc+tA+GcaU7ULhp+W0AQS0MVBvuLju
38h08DF7+xZ7hsl0VHMBbIuAzZsZqZvDnyAIWT1aGFivRyTzNyV6w6eGiMotndIj7HFkHZB0u3MS
5UkPhWJW1ZQIJYzVfvIrzBdimxEFs7vRsOqzEUNhifx7JcsfTD3On5E/EnSrB1WPQ0icE/bhZqi/
81yQSRFZHGC2ar4nQfncQp7ZowmAnoL4zhp1SyQ+bYYjiunciaAb7tzE/9YjC66mhvccBPmu4DYj
BoiVClj1eucTQFnTZ7pY5BblGmnAcc8IV90QnekAJmKJ1wwNEGSFiKqvlZAuQvQ9PMUnTDo4u1qZ
3LMyu+6tXxXYc2eIy5V2lXPiIL+zOuOsTJHP1AmDYKAS3ScHiE4cJ/OzDY52mwZI41SjTha1fOjz
1iIgU4TvDMxrDknEeVNljJ8z/8n2xNZkJG5G302PntkA0o/ICVU+XzfVCR56LVNvfE+dN5lqXGIf
s5HBrYl8WMaHBiH/NXJQiRBV9o99aAqWqRpvvc55wbInfww67J8adCrODlrdqxInGs8YzsSSm8cg
NiciN56zKfsRjRSGTI8tBL2WGMK+gekCYp6eK8q7o5EwoRu1WbBQlWqXpv0eswCoAE7m3+pV4a0A
HVsgtOMWoQykktpWyW9BpBDXGJT3EYrF29wv1X09aXzj7I5pBoOOAiGMc64/q2pYna2it5DqRYzS
LxAL6uxwgyAoqvHZAJqr84Kdn4PkBhVd8+hUVbt1Sxh+qReg6hjEH8IYujF2DsYm7RoPYzrNRQLI
Yw7b+Jc+tqcHrsPGapKXwUq1pwJd0D32dsEpKvPmTtCPMPyOgb5X2Ytm3tHj+l+UAs1ffGv1S6AN
6RGmMHRozz/7ZpbcRm50Ik+Zvks16ysBG+2mErW28s5eMD+iLGOc0CvVn9O8JTumYXxjR+8z5ETv
GrUh/B4azhqoBkyFBiCmr2Yut9BLHkFXjqAtmX6bOCkiw2tXrv0Qv9cNJTiFjTD/PrQxGrKR8i1q
Q3fd1rV7DtGsWAVObuyn3sKJAbLJO3NOsz1RxGqrxCmkgUEgpz37vdJk9iZs6SuRSiTHlKsIkdL/
jk02IYSXRc/ppEMyHvP4GFj5O6S7un2n5uqpVJ97o2bIUxjRJ7fPDlV9084B+i+o/O7aov2mGbF7
njK93jktgOIZd4BAC6NbFRb9wxC0oAZ6exeYSs7ntZzeJz6PHYOjMGznj9U4CeJWj3SFBWF04it+
ASmeHMz8Uzlmjkh0OAc9ti6gQIp7XLdn2KJjeo+q91PXusEu9SplR/YvvQGu2UM+IDzZRyNjMqWZ
TkEXI2etW1uXMRSmL7jmZPmg8rRggmXpWvgx05wK6m3v3MdWScyh/kacAr28oPQ2YwQFGi7LvPOc
1N6DRGngXWtIorXu8yFnbPTIaOWo5LN2cc3wXey3CmqkhzRu6wO2GTFhMCs72+XEMJD50wryh3/I
FLfZ4ZtUb4xY6x+1cpdB09qqbYPWbx5GM0Jm/v1oETgFHpEes6BvN51p+CczyWouFMAmRyjh5E2k
89WBfddWw1NQpOmN7k7j3uinU5YJ03cxbJ6sL21a1kcm708zqlHrafJibE4m/TaKNim2XGUXv6CP
k+5UTIsveqWiVAcFYnD8cF0UzTqwoY4hsTXfYpIRgDRDqKc3TQazKqSTWTM+ObkD36355GhoJavZ
NB49jUFCAryfNJAz3Gpx9XkmWLxVjUxdIbf3SA7B46J597wsmEmr3XCbliNC2LnxR1oF8zYZNYTq
p/wO43J9BUaDb5qZ1I9Iz+08773mNflHl9j5pk0tFSG7rjnYjN2vPeV/M0t/k1liGiQ0IP4annH7
ffjHzfcxeileZ5d+7PZndkk1ULAwbYvgC6I/wsD3T1SGpiJuYaF2g5AZIqMCX/FngslwxE6Y2LKX
g5CYvsheGNo/gWRoNhNk8ByIabj/CSoDK+E3oyBk1Ez0Loi0WZoNSeENLINkK9ZiQR5fmipaB5Xt
F0TwunmfpOMF4wHwTBJMFupepa5tD0uA0NHWiGuDMCJKSALeejEzFI0N64Iw6HjCm3a4LhCyGU9I
u5vwR6fPmXD9RtaxOnl5BX5KFnPX67WtLHbCUV2W5CJxSLEqMtUsEH2FwPuVRnVfZd1AzBmihFxc
YWWyiMp2foyyb67kYAhMKyIB8Cl+lmS1I+iznTQFv0SBvZ0FQFyCygqJzZRFiMrlKs+caXMF/wmc
3wI1k7AyucIj5swAbb6qcUhImUSZLQurM8N9Z+LD9Bsn8EGxFOIGzUW6hpfMBOG8uRHTxImuuZew
LVuCBfuieEw1GMtXEOArPKDTEUBOcBko65JrKvCAEtElF7IaR0SytEj5o0b0ZzgHEbSuuXHwaLWU
eDw7brFJQ99dWT5hh7L/1mYT6gWo/NjI8qyQOEMNo7vDQCjYSacg8KcrR0FIuAbbh7Bq/+yH8V7z
a/WgudlzF2qEAUPSZVpi7SenAlgSB/fI9VRtfZ7zpD6bogR7qyA/qX3xcaNkpBZt4dv2OyNJFEwp
5gzqxJyCiVvFaVMcJQBQ3pvYrt6lMy4P802um0iPcv+CGYxrQnalbu/NAkCKBrEV1TcMxEDrTJDl
VPt7W+TNlpF+dwIc2Z1kyftZWtqMcjDBMf5cI7dZqst+sk31fJSAK9g69dThgvtzt785zNvV8rCB
HlqozIrfeF2foMgJ5G45pyV/3FJfzveft9Xou5IymcGGiDPKRVYTw1iqS1ufIo2CtNSucHaydbks
10uw1N+sllVGVcIdq2k3shoOWrmvicykAikbifdLLvKf1URSuZa6XI2hDzQquY9cc91o2dME+Uya
KyTUiZHN7w77pm05fYknUPLbXZZtll8D3pcQIoLBm+Xkv9tuOZ1CZBA3BO+yNC27Lm3L37a0JY1+
V9v2xBMe8htBlr9D7iXYhQISrRQsyqaA2N1pfCJr9FTn9dui7grZoim4izvSIbpdNSoJZ2TbCUoH
WMByjOVob6ryWIkjQNdyjcfLhva1OPkEqufQYtInt/ndfrLturPcRv6Q6xGW+rL3m7YiG/VjUiPS
OAgx5NL/bG6HDPx7a4NBjbx0RKJE1KPUHuf126I1Cfx8KtCvb1eV3SEzor2k7lx5Q6AREOSPSNws
5KL6CtcXKP7rRoEkxEk+kSTjLJvKageaZDcl1m3cIcvBzIgciEC1y0WjRXyhNaXudvPUPMg2uZ0s
Wc0IQWqpy52X6nKYISIxJauhChEdPQFYWuLqoHDYn2RJLizop+vKRYXi1YoWv8oomchZagmy+L8u
ftcG5wmaNvAyQWyQNDVZkiQ9WUpm8d7INYE24s3Wa/uxxQsDDrWJiLXrujsS77dvN77uJ1sV+Vi3
s7uL9TQ8xMTPT3JBIo9fXwZIoQhMti06N7mIBA5ZluQKLcEIi4n+B+zs+qOqhM1JLnRHRaAoF5Bq
yws+juJSGTjMQiM3lFOgojU8EgBdoQWGGNHAx8kSst6DkPVeFrItLKyvCGtoYGj0+TQ6/nzqxSK3
+Hvzvrm6ESQNjgfSlwCOLfODojxOGB6dBrGAFzztbTTSQzUb1DVWMDVTwvmxxuBhhY4fdibigZH3
lwQ7z4+P6RQ8eRo7+exYAhmfIr8T4GPiG3rN19uGM94O+IXJKyEvjG+6B1PLnb0vZMe9zjNPshRa
yI7L0mR34Oc7grdZRkwYMjqfB302oSUwAoSBMtbUw0JdDaaKtBbU8oPIoVijOQ9PXKjiZBkoHtUl
qB4Lc/F569VxsI0ygLq48zCrVsAVNXPknVJ0iAF+KgMaH8gU6CgKuKMybGsxqjMBJ8GyFKM5WZek
3GujrMs1cpFL8bRST1FVFQY61/qy/tVG8iCyngr3Dl0nayvPMzMyRPAqRkhKMZ5cbQCRo7TzDE+d
z4khiDVyMUbV2i+BKWnZwdYC66iL9XJhCCaGLDUGxmeIXVCXOy3btJLB8WbzZZvaroC5zqqPD1pZ
nORillQlWeQpg0FSiuHub9dPePSgCOoSrPx1G7n1/6NNbnI9i9wFYt23ALPG7XI6WVr+1B4gB/JF
GU6g4kLIq7X8uW+q8g+F92zND63okJaFJjqhpRqIHsQXXQ9izjujHm0eWNG1FLI3WzaUpRGFIhw+
f+6zrL4eFiX2HM25P08oG51GsMLenFZu85dtNrQQROiMna0i3a7XPOly0WJmCQRU1F8VZR2x5h8b
vV3dWBa38q/XvzrS201f1a/FV8cecVJZWwo8aHnof1kvN52jAosU7durc/y++PszLT86mbRn4O7x
7tUvkMVlk1eHkGve1mXjq92v61/9HANhnAaidKwkOJD9XKQ/S1kRb81KmQ5y5dK+bOuY8APKOf28
NPlmq5+QHc4MUtcU5RpktUEmiQMXk2A9RvuJkStcOhYjjLoTNqr1CXUqlC1kUTbK1WlbMhtetpSl
MA01PJpQF46X1Sh7M1mW618dTs+z5qQPJWbCsijXX88k63E9P89I/+6arvO07bK7LL065vKT5NHl
am73o6JhtaFlsHt6aHPyXVneCFkll6xh2CrfC7uPkUxYtlIz9BH9iFEI3SlkYUlwDuUIaBCTrGXh
5ljvkZRU185YmXRFngY9rGh/LJR+huUr69mcWLCnxCrve93hvT56gvyWinfGFMMzMmXlaalm4y4G
7+cKnrwCjQoBqc8MdoggTGDB3ab7PnXmN5+OPC2q/ZgUAaovTxgR1qei6z864So7R4gm71rNRPbS
9Ijv8s4mHAZUltca2XZhisk5/DLDn6M63OJVjYoDvsBntQMjkQQMcKVpi0FnbrcOOmsxgowq2FDT
fpfyt1jWeG7MFikyBmE8Oxr6lFvX7v6PvTNbbhzJsu0XoQyjA3glwJnULIWkF1goBgyO0THj6+8C
s6syK+12tfV7m6UpNVAUAwDhfs7Ze+1g0ZwwY2zxZ+16a0XcqthiYqTfCET7/kgM0q0L9X8Nu/+5
YWcgFPnPDbvTL9X+mv/WsFt/7Z82KgsBNzWUb9uW5dB++1MR7jr/YFSICNu0Ta57fvBPSi09OYGC
ecVom65r2ai4/zRR+TwbbiLfpNGmg7X+m2nqP5moDNP9d0E4WnAd0bkDeJquoIs0/W/9OqBwZYFw
Vh3aaQoUotTrAtOASfeUBJlCHNnG2C0ITULlWEDGUQJAdVoUp7aghS6j5iWGz97HjQ5NJJMXcOt1
kK5SDqnyFnJW6wcMTrJdCyl24/XiE4gj459Uv1PVhMhmJqaEULejgXAQ3Kyo99Y7NmF19lt06VVh
E0NR9GlodEOxs3u/CC1zznDWkwDQwHfJvpRXZY/tmrxnt+5dWSzjpVLyzQR4DmfIb855i/GkRaoU
5Jmm7ZJRs/d9Xj9w4+nuvCF/8erlOjtDC4Eobo8xaZaajnDGMeEISuSCyTT/TksVorbqmz5GCT2R
L6yRzWUjbGz6qN3HU3E/YIx56Uv7B9LJzwYk0x566PBABnpYNx3J4vlAiC9q0n6WJ1cSAKKbaRZc
FcLkyrSya6Y0JAQ6Q3avZSwjp4pE6SrWjgqkU7bgFWoYWDAhxk9jN8BS4qzYq3h8nXv0S+W4J6mw
3JuIuBi1ggWPi7QMGeeDK6r006DF73GNxaxV/osSiL8S94WkrRmeQXopCDI8kfGgMS/ZC6zpRW+7
IMRRptUV2p1siF4cAwU8Y4t6W5IPlxlgITTF9jyZDUJffb7NQQzVQKJ2HpdD2LTmp53iZNHRe/Vz
duhG8sv7hoSbtkO+R5RrACp007lTsXNrnjyP5Dm3xAeZWeWeSJdq7KqnSl/Dj4vBClo1kGkck/BS
6DPp1PzGKMgRyCJNbLzMqDd+xveKqWrDzmkfum4+6CaHQ/ngu9pJS4MBd82i3nRt4qQkxxkK0Sq7
9UIkhIelJ/I1oUxyFm66GZ77ZXbVc8fkfUyjq7G44uLJDpqxUe0gcCLpdaAfWcaAkkGOJ1NOW21y
WW0GDu9QvDKHfEIlInbZjDQllVSw1LLWYHTbZeStUXPRpYZ1oQeQbq3oIJeGKGhC+5LlzcR5QMJI
vucannaUKrjfNjqFLZFwGVCopTlaONSziaD2GMjXbmmCuQRMiNQoBW5HxIvbq0CMFoGyqXxHoVvZ
nnvOm3QK3C6/I61hChxYY+MEDVf6TbZpyPnZopX5EuK9Zpb23GvfcGJn60ldTnavcVJRuGUqQ3XW
cZDkkrz3baadrHEhKG+OxdG22F4VZgUlxqzeGlfu3LgVSGNHHAkVpwAVgHOEbfwccylcvAg3kw6y
0ogy9WhGpHApY9iLonusVG/uIzMaNpNNIptbdMsVpg4CTaGHZFnUZDFqpAxPgZFKuSezy9r7jYA8
w8UDoHYgkIjoyeWgivqikfBEdqEX5PB9gxnR1RbgblhX/sEiD5FQg0+jcx4VYN1tqvLneVwIGFOG
G8QPc6ERiIGc79lDwu7OiPZgI+TbqJ/hPnNKQ+D6v0QV+ThOdS4Wh4d15ujspCZIjHRr0FvjSx4T
kQLQfthEedKiyQQMODECqYwBq4RdP04uEaiYrBH5FvlXOiQigMn/s4plhhC8eSFiO99ETt5hY+H0
ZorBK2cBkmUrqZ+R5gD+DAbN6A/279ir0l00cp49fzmQYXNaXGVsHBpdlxn5YFC7CVRId3jOcxic
eNtgkyqb6X/lvWli5BL1jOVRIlwdtV9Sl68xXojQ0IajVQzdBv20Ds1nHzfVL68qD3VUOmdTZ1+V
pF/aqlkSSX6Ac2seRWtQ/qB2Ui3VO2SVcUitUHfJOdEBSxFmyRtImfKeQTvmv1Vdi/cOEGXv7aCY
n8HtFluxPggqbsERWtFNAP69Bj2mdAzSaAXpnmNmb7PDgEvn07SQBMVJb9FMokDO4+LF68tlN1rz
xbe4FMpqqx1Bi6EGS20P3mHTX6Xh33lFE2OnjXDcoADe9aWbgs8YIVKiFg6Bm/7KtPrQ9+tNNf0Z
J8M1rpuBCZY+EIVSbVtv7rYlE6pwFIh82wkp7wCQVsZrMBXAw6Cs4jupWwsRI6TDidT7nboaqd6V
ib2kFB9trYsLilVzlxcx0RVWpN/RQ9hbdgFnogDTScyIQbgarafeGggXpT39YCIDbMscbLGqH6Vr
1/fuoKWXMo/3SUv8ysakIYWz5HHqCdsa+SFiquaEcFg+Ir92NxmrilZp4H1jLXocuvnOtzJEJW4q
d8hGfk6adYo1M7rOJGrsm978vawqgqjgH1Gaa/4rstZr0zJ2WyS3po63JyMVYrrS1No2Xn9uq+lD
X3nncllVMeOhSDo9mJiqEBENzXpdt3qvRAGJZA30z1aLeNyMTgWjhoY3ABSVuEsEym0ou0RwJl+s
9qj81qebiuF5Ut8HHe3MICHzecPE2F2HDNuriVzfKn3yoS4jYLj2sCD3bM34B6fJa9vABSy6og9i
nb7S7c24AM4c6o4t+xhtJxxkoePF21ray8EeJrjG9IfFZHzkJipskft3bjTNIGjfzFaDO+7r7WbG
E1MpbjU6T8tVDPM5ne76Ul8Ohoh+MMNFNAGnLbBGjwbUuLrWbWT8HE9UQcThWUP6hLAuFFb/7E7u
3hZ0q0ii6Miadb4vpgeM2QBn1625zd6YAoElp9Ozy2nVfwAQhqsUNvgGKHSM3yzMtmHM9JJnbadE
f4fx9TDDbdykXWdimFcfloVTz+VuK0nraw057xiBgYmfja8ikt8q2zcvCBhuSxlgsu5kpiuhnA2S
g+MpnFjNXUimIXPmfWmJCKO7TbpqV4YRJT9yWm2XZh9tqiNJzSaKqj55Qa91Z83khIzg/gOYzFMg
IzrKS6XNYV7b32ptjcHTKrIDUd4dJ/SNS6euleHs5sQ86Qh2kYzm7E209dYJvtE3+21eHw3iWW2l
4VTSkRRznDMCsCEFiOqizYD/nX6cAl001tb2fPSR6aQ2eZVW9+SWYzigFn6ave4HcMxngRXgwXCy
ncIy+FSUzxi9CZFE/niWRjqexxrXfc/AmrW5YG18KheL5CUJs1ihr9vH3S7VM6TcqZuis2lIeJQL
d9Q48DAAhqaIyND1UG/IxvqZReXyLKvLPLX6cz+dgG4NL7cP2ABf52nO7ka3HV7sqcSaMMfDIQIF
vBW6CdpuifR9rQgzSJM6dDDlPHd2XT5qGgt9hRy0Eo7BPTDlQCALOUZ15xCBorNoO9ELSyIJS1Gk
79DyNNvEmdwXPTbdo7ShX3kZ/mxYX+7RomC+ds3yISbH3xrlrG1bQJFP7JVBuhXOi44J4YVB7E4n
h+7xj2+RX8dFruMGJ6DdSTr7Rca8OQhyh3+aIJ9qR0A/s6bNWyvvsWgm3fQK7BBDTB5lO6fgn5BM
9g9nhkaXjJxcsyO6pvnRMncMzYn4nlKvyaWpRXrnF+YJd0pGoirI31O6gKwXE27A1UPVx06QDiQE
lvrRcysIgpy3DUrTxHsieoZsJDG85nnubioLXS/mjN1k2o+zK+9dEpcCbUEyS2xCgEAuPrSOmJmY
dC+ElQR+07ZvYsKApeRRlD40lz7y2fDXERKx9C2PZ3WwzRHOtNYQ90MO424ccwNMgvFt1IERJPDV
c5MKIOqrdyGjfKtZLCXJYB46vGkLNOxYTUx24FX75xK03cSqdTT88pUUZ/hJAglbnRycXuwLwREy
2C4cSmX2dxQcjwgtd+izWPT8QQ97FrsNhhPd9gaw0L27S1L4nxlJUgAt3ZdiAgI8psoNlo7+CGl5
O5X686kxjS+YMENY2B1RhFZbbfCUnkn6Ir/Bm/A4LURtBZrtcUQMJ5iXJXvHcMMGsSLUgBtrQ8YB
Gv1JeKib+y7Mxhkk4zT8zD5bsRSP7EXIZuJi9kiYdKwX4q/as+s6WditO5RBqy/KdF/Kwm/um4UI
7sT5YnPebe3FR1eCTF7641cra+uR281ZNcCspTlaMNw6nFdGrC5UU5MhiL60TOswaAAGCkFd6crf
RTK2wSR4C4hGPusZOS3OfPTYm2w8hPbECnm/HMF7Q6eaRMdthm1Tk0Hg7bRifAT1WBwmk7cuQuc0
YRZkv8eOjUcybfdw9aqwa9Vx9TWChtaZgpTZs5MY717NGSmgbW8HWLOWF0M5GOJruUxsF4f8OaqG
i6aiT09QrKRT+zxAZCPRq/sZs+4uI/zwju5XMLjmu9dQoMqaIGu4e4SMJAkmvMH9nOuBKpbk7yNT
jWWLGeRB4KMiTaMYgTlLSL+CKuIP1RobCf51cQscK+sv6UIwwqi5x9bb5XFsQWYHZz4BcYZyxF42
Tn+jcdyZ+Gf3TXoLkyAhPPnpuqOz7/KqCjB14mAT9nBwecWIKli6I+IBN0VX6ptgyinTbIKpnAqj
1uiPWEr76FWuEemDVMdpgSOdwjE+K9yWfk9ig8ki8QJbaR/pVh4CrDEwixfhWPs1AtL6Ioyiux8r
+8MzLRDwiXlnV5V7oM13jyRGO2L/ukZ6PwSMw93QtlfBpu8W9+Mi7puJos83qu9sD35I15QbLFYJ
+W+rYhKWWn3W3fYFZ/PI4MWD429DTs1lj7zaMXjL29qbUzqkgfDm2kwNtwtwx6z4BeGjthLsWhpj
m0mDm2Sbm6EWtxKpcyr3hiz6rTASgk7dzr0upnll8iUvjvoSbt+d7YRUOux1BAWzbTBFcleaPTGn
ZFkc/ZT7Q98s3rEfe+DClj0GCJ/SwGs0jC/s8mR3FVpzTViPjlyREVeocY001wrx8Bx7A+UOaXfD
ZtYwjiAyeCV+qQnZYP0qs/pr0SZ55AYsIKCMgMoGdmFjB1+kz+hlF77+4jQ/PGVn8D768lA0DbIf
p2CTwIsDNbevWgEboO8DQSFjL8z34kX/MEvDp5VLWp8zWuZOJizlcc+u0Y5s4s7s9iE2eyNoVP4B
GBXtZxVoqiIeMcZa8jT3rTjYulttc+XBqEnIIdYTSdZZhKpyaUHy4uYSS0xLHlZIg2Z7bs85+dgB
uzBDp00YY5pUYTqMXdjQRHXz1t8v8NLZp0Aar1rgCE1uPN61aEEpXN9YuX4PGDI2vvQfG0vQn9ZJ
YGx5c0dxT4tqpE9FCAHgFt/admMBy1K3n1GhEkVksyVf9MQIzOkbIZ0EXHfT3jDooKmuZMOw/LLN
UuOdmH5GbMBLrfT3bEe+w2VrsQ+ysD9mVfRJiGe38UjDgA9HMeG0HneNxf4xUIf3Wa+2lqhbaGFf
NmE3eEIJLO81tmgexsQtRuTdAg92S+m3rYoYvHd/77j9c6cqQH8TDHW2QmFmrwZJw4GmgMEqk3Yc
JE32lrbUMj1bA3A+Mjo5spCbyv1cXF19yPvS1h0U6ArtrSAuaNFgptOWauNPw+IJfPb5iGWr0AAQ
u/Wt5cEt0cYOcBWXgepVmILiAMQagQXQFjLaWYih/C3mfOTfRFAGxsKmycK5PE6ato3z7GtJKJlN
nVbMXGXnUnR+UPRRsfbXaKPV0cvswDif0+LbrYrLGszHmnUXsZiBBJ770AFIanOcb6WE10Y8KzvG
pHntFD7jqXL9LQ7yU7I8YjXxkbj0WtCS9Tiv8ZntwqA7awiXdyuFwU/AsWZrU2Mk3C9NdKY8c3ZR
x9t3zeNce2g3q1pBqwZbYE3GEPYWmPjjtm2gBIhCDMe2s78ybaC8H/WTnVAjlybsHq84uvkzjqh3
NSeQEl1K4rLJ6YWZYby2KueBZI5Jj2FWFOLZ7yTe+3HA55k3xiG2m5fZIwMeLs4DkVEs2wlShwoW
FVnc0X1O4XQdqrncx1H8Y8z7hISn/Nnu5/xsZtljJ8ZLPyTmRbUr24bCe0uXhPyfiaaLL5P5CRXM
t1U0bq2lRt7W55YY33Ml+iSYK5BPvdGfoog8iKRA12fX03O6eNuRawSfenmJZ3SAOPjO/zfBuCXm
/U8TDAP78X+aYFzTtl3/q+t/I9qQWLf+3n+NMDzvHwazBgMrJ2uACxPuX5pj3/iHgAWBufbP6YXl
rBl7lusKh2fxTZ9hyD+nF/o/DJdV2MfluI4xnP+V2NhkSvLvamPqXMcnMtNbAXBkaDq86L/6eimn
GkfWDA5y0loO/th99rZg98/7nzI4gr0NrpsB4r6YpEfSQ3mMJ/T6TkcYjTLZFNh1Rl9xfpAMOM5Y
ke79iEa90Orv+VTJIDb6X1PBDr6KF8Z+hcQ8E4+/h8osL+1c3+cupZZLMbdrywxWQYbidkalClos
0YY7K3vXaRBK06zCZVojt4GlAFNFENpZv5WZ40Nx4rM9FvnZeehX1IVet590oAjp6Bt3N2e9BR5g
k/Q/4oTosM6jGC2nIVApfnfygIHOLGzR9Wg50JLbT30t98yeSain2kZtUvn3maSmZqUtSdxjS6VF
+Z3UHIkdou0De1kb0FOKJTzX55NRxD80xWJsF5310nUW8alN9JFYGTVVNSS0OeI07Aw9Dd0pmi+Z
u6zSG25TRVoc7QKJ9pZsPXOrGLRsmbiQpOpCkJAToZ0K5Dft2Ra4LUgzL2INSee8u8L9us5+x9om
h+vcrsmcst4XCEke8mR59mjw41OUkiyzr2mocPiUwy+VwYhoo4/RZm5cEG4WaKR+7Gd2VWEz4mVO
6fVh96XdClJCCvOtjDw7NI35xajLGRer4okApiADcIMqWtFkznD2xnF6WFxOaG0l875iJHxcmjlw
Fi2/+EZDhDJPbHmatU0r9d3iHnx7ND2xO6dafMAGT0WUnz3mMyet1jxCZCZ81o0TAEeU4Ril0Bp8
0NOo0v3DrOQp8k2190hDZkpinOZcJIiosUizr/oxJE52hjTO+DgZ/+sDHiz5ly9vP7097vaQ/9+X
tx9EdqbvWUIvt680gdmsGKYqUFmPtupvf+P2fPXtJ7dPl8ImEi8WT397GXbmdfRq+m+N1QJG//cX
entOh6saMl1Dt3f9F/y3L+/2u7ef2tIytjTRQTWuv/HnD25fxllMxtjt07+8vj8eqS1vjiAUIyaO
jAX5Xw/8y6e3B97+zILzkv5iHUwmyOHEq/TL7UNrrHDyBbKOGGf9MsaYh+2hgG0xo3HE+km6XDxR
eWIRH7AN/uuDNtvy4po539OYPMa5rcB38L1pRMZpRXvo8x+3h9++23vLTJVn0nOP7ZMztt9oFVXb
xgRRgY0Jidw8XBK26ulUrU0tLiVDL7QL8jztcvsM8oi3peGjmDRM3Tl3pxNV03JUbJm2HZ6jUrJj
0I2DKBbrwgDYumjrByzI5sWme2Fa5Dr0+beVVra//dzsTAqcdrhErjaz83Q41MKMdwM68UscC/ty
+6zLS8Ay8/xEJInfUuGS8WNfbu3guNSo6nSO4Z/fcxOwdf2qiFkbxrOKfiiwMGEuIXeNozjXRSnO
ybjKWRPJXG097iSVWOw/a09dEtB6frZjOhRt6tZZgmU1Vd0edfugr93w22eWh3WgHuU7qdAVN8/8
+xg1BaMgojSI1CsZgPQHIGvOucU22c46UYf4Iwn2swj7Ln/AsyQ5vSHvo9SN+lq48o34TgESCG1f
SyIi28vCBIpDRpi1VNPFFe50mUkyJeGsekH8OF2q9cOUMRqtDeWTW8IjTPUwDot1LrjTn0YnuUse
UvQeIV5ZgxSrirZmWh2TuUwu2fphmDLr1Mok0Ce2WLmlMQ+2YDu5POGQKkktK6urVX4KS88vxC3o
I1WLagk2Gkttob9pLBc9UsulzQp5XOqInSvfun1/GeNm7fhku9uX2Xrl3z77auwTwBI6jzkphh5Z
OUx2OBycgtIf8aoyyVk398Ox7goR6J7aGYyogoHs6gv+2vwSLxrjF5P8tO55oLuO78Kmj7kYx7kY
D3bVgfFxfGltSYXh4tdiZ19bztvtwlKWNq3b+4INYJRfG+gg1wVk5qa1Z8Xcmy9t2Fm7mVD4zaDP
+Eh8VWGpq3AjK/AXLbv/NIsfGfU8qD7vtpXrRWFFJxw4NhwOK6txBkuSOicNd2tfxca9Cx6osqz8
Wwre40Bq5D31tHG46ZEnB13X5hbpcdMj30JEkKiTZ6MI2VhG5E6EpgLlzlb4803Gevvsj2/++fXt
F7Mbyfv28789/PalyenZ+VZ/f/vTrgkGs05TEfztF/7y1H98Ss7PaxuZya7685Xc/t7tzy83Zjgj
jBrHISrUv7yIvzxelS21aFwCgdINuoFa06rT7YOHH+SPz25fElGsTn/73u0H/YAtybZRxnt7cyVG
q0gXO/j3dxaBH9pMGE8VZbzhxFdTxl8EBjWhXjRfYnE/jUkNkJeyLpRDmlOAvTu2vp04rsd8EryB
UDysAw8iVjKwB6YxHFQkcVxPgt+A0ALyJN9OS1rv2jyfj0VtfAPMcBQmo1a8jPaCi9lMjJjAw/qJ
MLlDQjAn6PkJ1iyCjlhL7sENGj1h59KxUgbCBnyMgaZFLMatiAsjsJmkcpdYsmOROxcHXM4BE0Dr
kgxpGCfGVePKcGqOOfIN3R7IV+x4enrtG0q+egtv8X0E+BVqSebuCndL5jBBcWbjA4ttXwywpmX0
LRnWvFchuoOo1pav3UxM1727rFI7SZuMkkn7LOpiIFTA8YN48g5gzug9OiQjV7SIQm8AnIIhLdS5
EW50nfaIwTSL037U1s4IwnL/WPEx8N2FoU0VAQBjqqaPTrqNmumYpFYMmSvJQxPnHly0zGQjaR0T
Z6CLqevT1mha0gQWikavJZIX8FkDdXr8lhvswKIcy5m03EeN86DSlpgXt6Q+lkiMM2zj0KISDsKY
f0f2cJSzQ8Y04Flp/SRYjhGc/iyMKVvj4K+zZul7s2jfRdxGmHzgoqd0iOXs+6coL9RxdX2HKbGv
RJHJlxqdRTAtWb3rFvEZL0N8TpDR7EYuT/ZiAstuX1wwi32Wby5Be+GS13uGSuTV6v17KyKiVCf3
a6SBsTWnOpRwtPe1mDaW3yIwH8sxNEeNTcUU712dbFSvrT9NPUtC/+p640Pt1hFiAD8/GrPJNEAe
hlGuciPHpq36bVmiX0nvH9yqJeKVyDsdYCOJvNaBI2Zdcd9MG/1sLEN+7bgcSabWQ7KLKRpIxaL2
oE6HqmxXunpN2l3ik1TWVb9dWzG2j3r9PCc8vPxeldEqH6oOCmd2Mhfdxc/ERa/Jqy31fA/Gk9VN
TEFX3qJJBnouyj9b6XC0TdANjWF9Tss8k2kL0yWR6pqSCqt78B1AEtOb67hAvVq/V9rwXBBIPKSg
c1nggmpxFIY/nzNlr/dknwxqDUixPaESYrxLPmi+TxkRI5EDEex4FVFShRaW3HRCxkAXOSK1yVBK
JA7/99GCmPGr0bhvdqZ4S0XxYVC6dehH85D0Ij252Buc0r3SL2hCX8em1OXbyqju3ZnX6ABOLrHy
G8xYd0Wc9Qf8hwdDbnsrYped215I6OyQRTMar+5VWOn3ScB2mHIJeVeABsz7u8ayBTglbisOiF3g
vlCKhMi1cJ4dF4yj/4py4y2TTNWHOve3sWrknhBhkRH7spQKyP+4d0o0TFFBDdjGsX3O5L0wpIDQ
jAwl1Qlzr2n0TfZQURxlaxP9PepzHUL+9D42VbP1xu4uSSE89VP9weTi3tE9fdvlXUL3rDMPYvK1
7xM5z0zoO3qumUmUMa87w5ISOE2RgvEagyJL9J0TyzeStrUtRow0MOtEC0zEibt+nrezlWl7P1fp
qjqlFeTFJrAJhgpscfKYBreT5/vSzYGikQZ4ShmmVDFQpUlniNHXaAbxAUXc9qU27Iyu0sj8ip8i
4PJnZLTbOne5HjVmPcMMQATpYwUuwHvQ2MmXkysDYnNjzKFC8/wD+tdAy8yUjZRPuKvOVr40a8xa
yod3+NuM3OiQurj2iTgsNzZ92V3ZZ/fG0KF0Ljm0Jg6aNkc450Ie0jgbmTPGcLzqn7Fzybovz0KT
bJPOswZmfq6m4o07GEzzFu5VBGob69YuOiCdRokSEciXWcNVuQQiZEUbarbgWVvduho9A3ufVl3n
L3TB5fiULO5HOSimi7bnbYr1jge1GYl/k70bJZzIPMqJSRmOS9zQ7KfjR3hZV3Bjz1eoobV1lOfu
Bs3+Gfcnb4mi55aDvokfClEimcTMi6jA/o0aEdtel/YHCxr4mIgTdyoCE/0PS6mjyhPKdM3+JOk9
O81YjKDec2tuIFyxKNld97tO6d4hM2AFtAczTNZyFHDkNdGSgVtO+qLwpW3ZPDxYwwgCSC9+RLSD
EVrpDEGgRzXOSs2H3ld54OUy5zH2NQgnVmjno0L71oeVTxpLPysMVy3TAKMk/TV3L5ZX3CPmeypH
eY31p3jsrzq6gabcaAlzS9WdS2LbK93+iE3I2g6nQRCc6k8pyMn4zVkGsS/FSMxn+VRTeYJLAtoA
oCasU+Q+Es+XATcMEUO2nctVa8o8phr8Q2aQbuUnP8ysqiA/jB2DyfRMIBhxp62fhkNFtLoVjL14
aFuwFhqptGjciC2foUk81F5lbb0G2qynI4ji7aclyRjKsv2Zl4Ci0hXYNzk/xJLoT7b2yyuGQ9/G
/tPUMEVaqIYYle8tWrC1M7yrjI2FNz/Ab2TnX8TfIbdlmNPpmxZJzBZ5CSra7WZt7zjszGJMVeCl
Tn+Njf0hOvom3EQmSH6R3CLNc7hSoJrS18pjk5OoISLxQJ6yMJYhjvtsUzvV924N9qARm6K4TD7c
1PlulYx/rInGlmmVLwRf4rl6rYvlZ7LUcivtud/1wntfYKEyoYfDbCIgrDivCU5PxGV6kDrTZ1fS
/C88xJ3roCWZntKmg9pa/kB8ECpSi+G9vdYacPjys2s0Satd4544VAyw1N3gZemxTQbYPIgMNsxm
lrshUiSsyuqzpEcDbfBpHstPzSFOPu3qcB5mte/mlT0Zx69eVpBWtm65TIkwzEbAuzcyqtN8rX0X
x292KQxGt4n3iJ935ehcLSbf+7zRqp3vgO8XotkxvNz5MuL+oavAh8G3hZT4rWKKvRkEJdCktwF2
Df9+BmvW5o51HlwGqhZzMJuIhE2j4NhNA+q/Fs6In0/38/jbsTq1m7CwAaKU9s5bGlSRRfKt72M7
tJX9jOPhbU4UINqEEj7rr0ZeWefYOjmWPh4/pcRK7UPwC1IFXdj2ziZ8sjNIpIIEhYZoURbVwnF/
aV31Kza5bUbC9Dd1khL02iLBTNBg7vLormLicj8XtDo04hxEZVN9Jl56tL2jTSjFAV4j2wiP6Twb
3u6iHjPQc2GaZnC+vWoBpmbfgUNpN27jzWFVA1pr6uT1YOnVZy3QoebWEcXzQ2rDn9QLeF8FIL6S
6FMkCgDeCrTWAetkxP46OpiuHd+PlhXCCCaVUInntLd/m4WOyDONQWJ18wQZNB0CP4O4y76uksZX
wqapjya5rV3l7LLGhZhNUbrbpPa0XPvY2jS8+08pLNSI6INkzibgzO43Gfnsrs1iCPulZT9tXYxc
hgVKolO1qGlbIn0+eoZ11bX4tayYzziLp5ALw7R2RfGhOfNzhziXlbbRsX2qD5rhAj1jkHU7W5o/
ejozIemC6bGzzLdxRmuAcig0lOUFjn6fg4MnULhk1e3PftazKGrxtYvru6Ed5sDVFBtrlDkwK5oL
sSKHPoOYES8+CF2UHGM1wwmVEDuH5mEwkyfdB1DlZSbL1dQhzmHEXQ74HiGsttOC6tbg6JuaE7h+
r4dxAe/NJr890nwS1Oz+Wxu1W6Mb11NBhYPu/s5t6QSiLLoXUIjpAreBjJ0HjANnp+iuRsLLYVN1
5TjZGzciBts2d+AQviFPckJ01m+1Pz7J2n5rrJ4db+ejSNMkeIm+xtVNmFMOLQL6WvKZo2IJUrDP
ocxQrwg/orWxhxL7lGZQ72otuepe456XPhPhpraLDL/OfpbmTrfa8ti75rgjdabfCOUcG2PI7giX
YMiE6G29W9T1TDVnRdYBCf+EoGww3/0YlHA0Fsm2tsy7qSRVYljtN3YVe1tfM3/WQnPPFEEbO6L5
Xyt2yYtT4RI+qomnc5P6rElGB0VUi03s+G9MKJNvIunIFrM8nPEsP7TWf1rkdzdypiUfe3tgEU+p
WafbWbnetmBxCOv4V1H346UBvUbABfNyeNi6W4BRqj2KLwWldjRKQsqnsthVZYo2iEVRZCDftLWF
1R1AAuM2kgRNS/bE9koCbIQPI3+qDlGLM1Bw64iaQQZM6Aa2Lvexa19JlRh2XMnOMUKAbGbDg/Ja
L4hmDUWrr8FvjNtQ6BXFdHusGCb7C2HcE0LArDgsyXz2qqTDexwVLK3mZVmTlbXWJjsEsCcVNCAo
PAnDJvYWd09ZebS7+HekD/khLfF/qRSeaYm3EBMKm4/FPzU9kR0orPT9wFoIZ01OiJE6ZtZVh8zt
/7F3Js11K9l2/isOz1GBJtFF2B6cvmdPSZwgKIkCkOibBJD49f7A+8qle1/51XsDzzxRiBJ5eBog
M/fea32rs4G9UPQU8K3PxYBQhlqJOBCDutA3nFWvdo2Wz5aHoyBs+sfJT+NtDNxx1SmPXpxVEEjO
NJto1E0Xsb1D4BsUKZ0+JMOdWwYInbmgLKc++HCLMbq4euunomCSWbMF1hIRPWnhQzijamC3bPLc
JO/S/UDVmJ7rMf6WygNSGeiqiZC7RLlvqFtYP/KBEiOaV6nvv+uYEWeALrsf/fGgWrS09JvXcSeZ
QpOtBbSfNPEZ6mHkeCs9j4dh8p7bqDQ2sBBz2PmmvXNZ+muz+BaDLj9HZfAaR63iPS7p1oRGA/md
4tks7VOm6obkkeShtsAv58Rdo45t1nPzhgTxZHWvbY6xQ6iuus6pofmIvmY6oZptje8tTQrLnBz0
ng2yzHnt1/EuKBr/0chdMlIT99SXU00bUEe0IcRHOMevuuvJYiRWgXGSDUTSGd+rugOzaMrXubnF
so+vbVJW92meNTto4iii29cSrSn7CY0c38h3vWh2bm6yf0yltcoKGcBvNqM9Wd7PThyp7dRzLLXN
8kvn0AOeJ5ts9fknpeDs2ujOGRrVOn9I+MTocUv2+Xtn5Ajdm/QgpokopNB7EI38lU3ibiiG59YY
/S2Uz2pt9fW84a5ERRQPW+cdKHCxN/A10FelIJ0dr10LnT7nVGZHS4SParZPpT/t08C+tmYkYSxi
MwxMatX0laZRsWM4+UpXtFoJ0T/2y01KP3KDTttYl7k4jX2cnkfUN9/noV0uNQGzfdSM6Zwo3KV5
vpYKY4RKxH4y5kPg2GoFABpFcc+VGTJS3Zs+2UpSvI4e8kWo4FRlyfxrHsnt7nEiRU1grpsfoLn3
mEKegmFcKVja7qymJWrg1AbN12iK1bascMIkDi6ULgp/FcqfdnXjvs1Obh3YNkH05J1eMzy547JA
/KFBWGCor0loipHaLrtjANkfgxpiz+Z73sWXNqifncFM4Uh3EzlyFq3o7ME0xfOYT1xeXVfQs/e/
NHbGEFKUGI6srW/G1MDzd0tU1hZ91DlpQ6xRLqVi3IolN77c5sKTF50o4Gykto9jRZaViZUrCkn/
GOOE7nH+tXWcektSgrNms+2IaKZrS4/FgHsWhodC1SQBFNEp9vXRaX2O1jjVYvHTNXwSE9RdbthE
bWTTexnUBDzrANWfs/Zl311pTy66rPxgFE9D9102yXhuHOcNvdq2npi9WikyccfszKM3/eSMKZ98
uP8oiwdQuOQTDCg1ebspysftkMht5roUbSlSppguGMrLxS2V+h/zMK98T7g3QqG507qOzkt5DyZx
IXyig07akafGil0HQ4Asv7IOruTl56bzE19BCfsu/9nDVjwkmNE2vusxZFQIuQXHy5XP4rmCoEB8
PAvaxuhBLXikiRNQUSDFj6+mp9tj1XI+tMZgXwfxnhtoZclRncI8TY9GUu6CVKSHLE+5NBr9gn2E
TFIbBqhug2OfEkkqBkkyNmEwYxWQAK94xpU7u3CnrPQijGtHIBTH6+JOyO6iS5qHRKZUe5/W8ckZ
6L50zpcqGslbKV3mD157A7HNCsF4HMbfujfGeyO1wDc7nEgg3D2ESrJnjm27VSMSxq4wdo20UO86
YY9IK7zviYf1XHNYW0m1G4YqvDjeS47kZ0VoOuWRRKlammrD+rQvzPKdyuo6m0d7Noh4b8LbpFHt
hpPx1tf0wgY6BXsd4P528u5qAMZbT6Fsttr1hl2VmBhryttQ/kx1nSJjO9od+2bnhGt/UDbbifiR
eijDkurJye9HpU2a5Abn2Sjut7WB4tEoBWlqrkY3S5fBMB6X+OTPFFgLvBkaK2jwNX1z8z6gW4qC
Kiy5oEYO9blzTYX37PuYGoJegQjN2009zIt9LzcPikiAcLqAYgOSq9xqg6KZcGZ9diXCoXryh2Oa
T4AOyUirMYxu3BRlkUm4jjFwRJ8wpqXlw5zZ78ym7JV/tCs97YoWbb+VpXShoYHSJPjeJmH8yNr8
y08imighg34p7WEHdivbttYxDYjeTovqUlnEffQA9UsVn7rIKI7WnLUH2xnumfx3THFIcJOSZAGT
1LGdzmlUo9fmXiQ9DZHwl4S4yy1eDt7gTAXboZ+Iv+mTV04izsbmorZNE/FWnh5J1ryi1X+L/G4X
dQJLtyZDwBzG+7QTOSzM3thps9LraSBshBQfta+CZD6NRkwbYYjVnl2c9mc3vftcCQwkDj3GbK6P
Dr0DSj7kauiTUW3Funr5B8rtE+/mFiODxz8c4Qv05/Nv7eKG/8e/ff5I8JcQ2N/gcMvPfX4Pirh4
PbugWj5/uLSHdF4XgPx3RoDYeGFe/fEwf/zWf/qQwZJhb+rO3vzxTZ+/h92QIfTnX397FF+WZ3Jg
Jae0kZoyIjUtC2IOvH+G1/3xOGVvXQjqCVHpL6/487HaVp2pmdL9Xx/58+s/vvHzlXSB+56M0UBs
Bq8hofXEI/yf3/L53f944z6/TIoyWftlRFTR8vb84x01IZ7uU8c6p63xEg1EebghvcpU1m9o6rGC
mAg0Ede0NO+glQ65QeUysGNOuDVR1LDp2pa1KQaKYs7MDzfPwWgYTHZ4lI7ce6awNnFPJ0zP6iVn
hZM4hIQV/6DkjzEnyWbFFjtuQeWyzMNzGUPG9zZsr0jJzaSBA3ll+RKq5qAd9CyufMyH70NemghM
0AW7KruZ5jIywWyABNdfsOtkJGhI95LUnOLSamM5K9TX2pnfM/xeK9W4wK7FPkRLsuKI4bs7ozRu
ToFsPJ8R2TmS5PRuAMxLgwJyVXRPFINAXIxCwMGbRX2EWWoGT8wNCwfnDko8PVdiHueKyAkZntoG
VXbqiB5N6l4xi1+VeXKdUIQjnCa3sS7s89gX3+eWt7dixOXU/jY2kb+HTvfSl/YShMi4xueiRaw6
HdnYDkYd7GmkWXg59btDL0+Pxld0OsY6JlQBac7aoWcL2NTM127a7uusG7dJ4uzcTn9DlkPl0O+i
oIsReMmdmNBspiPaR1PUr0Xu/axGZ9oMjf45+gWQ1EywcDvVsJIIizlk90sWzdcktp+rnONtzUq2
GYY621Rf8Meh1pqTlWdtbdtMyW1O3cOYqWhbWrh4gpYBukznGt1RsG/MmsfLzlGUWptW0xkQBCuv
Vc9qOuSUG8q3rCPGZzThhvrajLa5grr6PEacK7waWXhofpuxnNNII4HQbL/rTazy75pNbWsg8dj1
JS6OFOml39qblIibhhZnM7XxzkYPvirAi7OMbcMJ8YLbG8ZaFi5PvglP5hw91F3kMiObK9AV3uvo
VICTMA6VRt7ser3jfxkzhS3kblXd9XP42s31yc3692JK72dAUhsE59/MSXlb18rxJPS+v/vUPHmL
/fo39eE/S5laBHu/RSEwxyWgw3FEQHaehxgFhunvgr4EvGJOMlB61JqhSzEY4cnPmCykVn6fm6g7
UoENHVwuDNASm36fRLsgpitcqAqMqEP4N45hlRP9COX8bBVG+CAmDcwWWX/GhVD53RNLQfwvnrj1
lwyHzyeOxcpmtOoCbwj/8sRn8ACepkd7ZBCcHQ3PRa5BO281+UzOFEFpG6xjzPTz5M6VSXrS4AH+
1XP4J28e/Q8PkitSyIBT3p/fvLRJpTclRXpErKHv6hzYnSWTIyc/a43zEwdAPgY4gp8Co+HIoMyT
dzcnZf3tP/4Qnb+EfizvxRJoEQrLNgOLmLY/P4+s0lq0mR8fsT1BpcYPcFQ943mTRXDs5NcB2vW+
yr1nCwfqNcgAvaU0W4ZaHOuoM65D2DcXDvQYmoPxGiOYYb8iNhsUKKmDZKoy2XNwLSBkjoR7Cvqx
u9ZGZ2NoZh7eGsykyzyqtlVqvXvBMOA6b/ZZWPmXzz/S5W99Pn/9j1+2/e/ffiIcHQG4wwpMMmaW
//8tZEbhYU/6IYmPnmUX67Grq60MM721Yn9XE8GTiLm9DM1IbTnMB9cm7Hwqme/nM8f26VJCpT4U
5igOllsMx0gk6WqIkxAsWjRgAEjsg7LHJ4XJfff5zP8/4OVfyqO5Qn/7kP9d1uc1LcuPrur/lJJt
07Llp/4ujg7/JgIHrAsdUTq/vwOZQ59YT9J9vMAzHddiZfsH4SX8m8MS5y7RS05ou/4/gMzC+Rv5
2aBiLMcM/gDG/BcIL/warrrfVlQCKXzCKPxguTYt0/5cuH67Kh1MmUUvSvNcmgQoNGAM/KF1zhXQ
X2eru6CPoKn3zkc0JcySas7oATdepGCDNNImVdu3nNH9aSZeZbyIyGsCEm/bvvsVa5FX77NP8fZz
kAGqLDkjHJqdGckEwX9ptmqCwFs0szR8JIMDL++eWtfX9sZ08UmmdknmtSRiRh2mpm+yQxK3cDXC
IB+iH26i8LDlqA/tc50M+R3ZfugVo9FImJFWBokWwlRTclFh2FRnQvtQI5hBgiobrASBTV4euDj3
oD7qFa8E3bKp8vKNXFTDgDgSEyTUEi5QrUMPK/gKYRKBpvvc6K0Pm2SRbg3kjzDHKYlpKXKD9h4H
KJpo2L0wHCGSU9mQ3IF7sSFkjX0edh2/TWqzOyYQ/wtamLnLCuQnYJ+OcBBRmmP1osnejFkmj2NS
MCyNEvEoRo+jJNEWYGAIzkKqRnQAJu0qIh6mG5WzMgQDCcYGAzLrFc5LuyW1SpBMUMwJpbrj0kz/
Bg8MV48ZsYGvOppSDoYXS5/CcXLA5ocFTHfY/zpkoJP444uDYsl54hvD+qeXTMlLHI75D5OTT7fv
soaIDfg/dbrrXQwAdJyc/s1LlkOQE47RrQj7ig5A5DyXlssR2yLDY9ugB6eLVRKcsObX0pkUGGdL
L0ciapkIGta1VeH075rIf1FoZsZdiRl0opa32bITQ0qyx21tWqe25aVyeALgrDawEESNtRP9IE6k
DrVS6mkbq0jT1R6pirZqVlEnKzYblcydXqXGUDKHa4zgl+vTIlsZIaIcWAr0bUmfqcKCoT++Vvrd
QxqnxrmIPTRXhQ2nby3qeg7qTekN+GRV2HGoHphaBXsZjI27qnEOutvI7Ir4FtdK2/gKuoKhiO11
TLnrwXqSorYlmaLY4q95j/Tjakzx5L/iBwztg27Q2sI8coUjOKYQ5QFwBJUOJqYV2avjzcO7t7U1
80KPKu9Ei8b4yjhEPw2+4zxamG9QLqfuusvESIa8ji/cATSHete9s+gYJ7zOPP2Zg0R6Rho57sfS
TvauPabfm8GLaTGifi3MAOdRJ6JtGBRAg2qafcgGCL7FYIodgECgbZL3zhmVESLkGAIdAG/nDpi2
sQlTY3rOW8/ej2lQnQu/8S9TQjBcyLBlE1u+R0NSFMfWjccnr4kjrG2uRohiyUOsHPuIpMd9NXVD
xl8Spu6tm50PUYz6XaH/vwljEA8VXusHZLP2urSs8qEuh5j3o0tQPAzwbqtYUTlZ9VGZqfOUZOaS
Rqn85BpQixGs2nj7bhqtrwWZDgc0vfixNbcKniYE3GFaHTJmx6CCgjI6dGmcHRANamhuXnyJqwjg
UFNZlGeskAAHZPlWToJIdUJU7j2v9feqldHWd32c/cAxtrOeQGi1pMkJhd8+ZDS8gfHbXh0uxf1g
dPNOAK+7Z5BivNupnnioqn4d0rq/D3Dr7VriI3bYSYa7WSJ99CSCLYLiqQndVNBt7ZEzuokobhkB
ygRTSvNXYcryqVVFd7OmgHOCZ7E7Ycsr7CMDQeOLWc/dtR8wM65HrT1QK0lW3ydO7j+EAzMSTRbS
xnaICouZiW+LoQ63srLFkgdCV9kxYbzYkttcWf30OHuNAtXtAHkeI40vTdca8oAdrO18BMJSoF8J
OpdSpWgcRCMKluvozuUPZdmSK8RkuTVV8jRULZnBmE9uVZNU24jP52CnNfOpIpsI2qQhIzJp7OrE
cU7gpya6jqO7CQp7uqILypfsj3If9LSyo4LkHTKJ/B/tuBBW5ia9mI7U9KZqY+vbDhq/gMmWk4YN
3jxaikFLwT5qptf42vQ1UYFeSjy5Izpy2veS0XFYFUzgA6pxWXCPeQJnXc6ttKc571/zQgevcAPl
fgqki51haq7ANtAqzuP0EFG+3XgPfJbkUkrSYqoKOw5uGVlb3mHUs70NowDMQdvgKbJxyZuFTDcl
vuedEVvlsaG3tgEP0t98XTP6zbU6JdkSjpC74w4vjr+dYsy6ZjVYaGOG6KqseNhpx7eBZyC/nbij
dwIOxL6pa7JShUk+o27tn+i42psrcU3WvssMMqiKfWAm6bqGGbkxihlnaDBORyNLgegwg2VG6TRb
x6db7Wk9HBNjJIatoNvsEA56MUzfPBZKhl98v/BeyDy074zIVxs2TH8/hjSmir5nMMH8lFBlh0WU
CLNt3rNb1G6ikXQ7wa9EmPHZSs1sB1WhfQwCTdPPVTijaX1urMFqGGLPiAXmIAaF5HkghkN5UvNM
CO2wxFgZxF8bqhhudEnb/RzJbJv7iFexzcd7KZx8W6Z+uS3MWe1cBLjoKZ2UgiN2GEaXsTwNXU35
QKN7U1gOwcZAXmGBEcHmVPOSAzXQV5nzcT7H5HIuGy6ybz+cEAoOFSWxNx+VBBLjzYzeoWrJjR/K
djuRR7kumHXsZAHNYSqBVARpS6i2lOXaQwCFPxTsYzIWywYyVmfcqeh1Y7yzkPK4SgsZb/IJ3QMZ
u+GClOolEDbmejVGEbjvSj0ahkQHSQPgMFuVd+x12u8MlwlX1MwRYxSWGTrQxtK/dBEvRBNRVJ7a
z5k3hCibsu6drn+zkeYg9mU1OXCSJjX6awN9x8PgAVHJgyAh9CDo2i+1qnA+jXN9E5/RNhl+eULt
4nG0d13WdREdIXAQGzONc7VLLA81w2RN43yhRpwRCzYEoD2DfK6THefLtkcEU4/gBr2cXo+VcIjz
qP4ZDjW2IrdcYLfCStCiGYQm0MbKwBai/EB8R98r7Lnc/D+pgvYf1e29+Oj+x1Je/ahq3aZx0v+v
P38JhPHfqq+lpvjTF9tP4+aD+mj14wfuGn6UB4o/quU7/7P/+d8+/nP2z88+xP8dYHlNfxBc9l7+
CV9pff7Q38sb+29UO8wXBafggO4GqXbjR9f/z/9uhObfBOV9SOHjeqYrFlvo3wGWOEYpfAgKDmmQ
UvvQifg3C6jAMRq62ENx1mMlpUvxXwJYLr/k9/LGptCnXUSzSASceM2/NoyayZj6Ju+ssxFZmNeb
6hrhIj9VjrurxvA7F2B7MlWFmifvzW2FH5x8RJ2cw9kioJCvlFUB7cnDB4Ym4qFIiq9NNY/nz6/c
CTSLAYqBUOb4hyjMj9LuHirDEJcEJCY52XWOCDBKT/bo0b9OijNlhbsCagNIseDgrt3C4vRRNo/T
NHyr88w7+97w2HGGu7Pb0nmJ5MzxHoEZGPBgOlYjAklX3He9MT2WvpfuvGVus/r0dLLXR+deTofP
AHth994NQkphx/GDxcwRZTLazNRFh0cGT8I8C3vTNCCagdOAnsgqn5pMJivNDrRNp1Ic6Z4hMYMS
8TCbSB18hPJDZBtPhUQd6Hbmw4SL55y6Bk+6+eGR7vvk42HaM3VQG7lQKxtbv8XMiuBxUO8hBWXm
WHjtjqLozJHFWOV55201K8wTLLND3AREVFG1YTzPimM0MOzm41vssI5/CzSxXFZEwpqgb0WU1XBX
o3xry14frR4/LfCYXS3i8kOjkrgoAIpPweytFf7a/TBkPuMgad5VduRtaAUX63QgDAbsynDxeu/J
M5NobyMrWteopu7KKl9nbF1wDDUH4TS4ILs+lYnjrpU7BLuKb79JH9ZM3N6n9i8iyRjRh1JAGzKc
bs2rO5pB7N3Dq4nOiRs/BNCFMI0Nj5jy/Ed37Pfas/ubaGKokE4eYH1w3Ycwt/aDK+U16Y23XLPH
9D2Q0kgz98ib17joq7MFxGGdmPUjc8gR40rVrzTzl/OU+S7YCN8+DkHcIQnCKSlt0GmUTPcEDo7M
rGSwZzbC+MDh2q7Hf5VW+5coZeKVuM8ClgSCwF26F39pMnL2GXOcZe35E7w5QFzfFNFwcfqJcaBK
r3T5kiM+mqcemeixTLtvAkT+Bq3MuLLiItr+1pD5Zx1jy15+428dDp6RMC2LVoorAgLVvQVx+1uH
w4DVXpMPEIN8ScZjjpRk57o1+Qf1+KiyQhzNAd92R0W7XvizhWUaD1HtntvBwsDitF+Y23hsmRbC
+iK4Byk4r9Miit9GMV5QXq8KKpNvPp8b81wZP4c/IE7pjTDIMR8gKazJwyIxFk3uvqQPQkfDXal+
MNYD7r6uqpKrh+OEiEe964nn3sReDUonDJmKUN0fndpFceXDhe1dNeNgkNdBFQcSZPxjM0DGKOs7
Gu84JEFkELPSMwBq4+kmTCSHUfGd3r6Ljsjw9x4KulbM8jlWPUqoxD/7pENjPEZ/k2WWcxSWd80M
K74S8J7hAViiVuqkvxZt+WQzJR3DWD8G7SJEN19xe4lL5XQnZjLinvDsPWPdZO1KesghKr9e1uRO
rpMqK9dCTiZIo/FxovA9JD3K/Vjm4iiS6WgZfoEd5heptv2+kerFWiIJg9Qimc4xhk0XJjddErKp
fLM6x7G8eFKGW6f4BiqHEIixdLfIpfpNX1jvZJ12K4S53j5T6gtqHnwAfZYd5dhs6gL/jdEP8Fvq
HlDJotKGzbHVc3EWHUYLomTbQ5s5w0Ppq21nl0eeUoXqpWq3AY1aKakh3WacLtOs7O2neakG+HuQ
PgAVa/jphyNkNYn5pE/mtWXFYmsXPgJkw78krqzOOCGZHHbdOckCZm5udrRcLhDVt9/8wDL3hmdC
K489kg8T1Wz6fub8ZmTjhsMVc5vlHmld4zCbLT8e6S9Dgphr0HLXg5DEgqZDOl1iYcvAqEOCJ1d5
SNWGKQN9VyLE2Z71M6/pbvajJ0R2FHQiHa6d5d3yhSybq8kigznlKWGCICrOBEfeg8YLRbqzUevt
LfuVoZm77rk71qaO/J2PDM1rGR/aVdhjqzIPWMLCixv5Dwlml50cIVIGOcyqBhPDJXbTOwgCtNiC
l8blGiAPUaIgit6JR00B1cbrtraSPXGLHqDBJ0MZ0TonkOUKi2GlsOo+uuWayrfalGFF3PQ00Itx
WiY6Khj2k2i2aM2eu96aHgMfeIPBDsDUQF91LLclVDxCuj1FB9J9ciZiSDn3o4tjMuTYP4wGxNM0
8zqzNHpmiPFaLZ06wyn3rQG7oMEegEF5U3OWt7pmuscrRP5yVt5q2MybyDbD7cJxs60SzKpH6C1b
MY0yyUnbT2b8HnqAvQw4q+qtcAt4E3PqkJZ7YXMWQGAEwSHKdgUJmFALWRSm1n2KW5AHjdEZ6yp/
4EzSMWY0BT2WhmQ5PYWU1dVLPOjvolbQ45z4XrYhBfgyXE85ZU50IPaNyN9CQ2BdWFaeZm7fEjOo
UB0ZNi2E9nUow5dOLeU5BOj9VBpiMy7vQ9W6Z1MCQ84guDKKsPeAAH31tQ0HuXat+x6nE0egyV/F
Ku6BkfbBJoSzJj3GEQRnX6oE9UdCS2w/1uIHAy5xc34Us11xZkCyAvNFuNavMS24FhENuV3yM+1S
bxsuN2MZRfeJ1x6sEqErZhPUAikj3GWNg7XJzSA4ZHS+c6mnoT/rPj3kU2OsIRI1JzG2b9U4StRZ
a0hH6R4S9VtdVM2mDZCmzE0ZAAC095mmSArpX5IuzE1mC33S2N229UgtCC8b0cKjGzn+TpngIubJ
vUErYmKz3JHgbDDSJdUNbc2p7jhQtZ3fYkZTt2quCCZuKbOWsU5NN2TV9LrZsnF4LX/9KOyguxVK
7SxfLeaJ+ha1VnAfQkC9p85t13WMpl5Akl4NjroAIWp4bpi46D94jfcGtrtanHPZo6eNs6gXZlXM
EbZKEyxHNeJx3ATgKwZ7bXnhcwQ2+1DWxc7JZ//SoHNoUnvj09JYbHb2NdKSLKo5MYAJGsmZ7tex
CGbGAhmUYq38XyMi8FXSZ1hmg9Q8D6Xz4bEaw+5AEiesSay9kEmWO/IdnEqitYzc8pTHASlIKv6Z
hVn50GQ04aOq+maCmzi1jnqo/AxTD4vJjWa7fU7VTB5fvehFEFXkGASPvblIBHsATzFDQmP0blUJ
HzeVxyXT1ynyE3y0aDsKXZ17sUQAO/m7MSvopB6meDX78b0fh1cNUPBo5l5HVPFqwQn2bEZ3JW6p
TdLZwQa3P7eJQjY9O+hcS1x5WAbr20h08pVcKQHqfnxXPZTMpl+CzcGiYt0V+pwG/cVjTduhqpTI
vLJxbQ56ZHbed3gJGF9ATDRXzcLwMAxuRmE07tFv2xwnW4MVIppA98nxwajSpWHFV2NmIBTw63TP
VlNuerbYp9xODu48m4fGHdJ9ibZjKDCGco1lG3NgLbfi6SiBLD7EsFLghjlBEH1BVk53fmiKXT+Z
d5B5xhU2wHA7u8F77tf5dtC0yhAmIMXrel53LF50+1ZDPt5WywKbLkutimVNC4N0jZBb6Wgp/dWh
1YElIRp2AgLm2CGRiSVTAfqAbPFEBayT5LHvg48sZ9/O8H0/d2RPKNwml5wjLeeW9qcla9pKvnWr
HeuZpyMPZZZ+kMHe3w+ee3Qy8Atq8op9HDcvHU0yBvw94vUp6vdorObNsHzs6WinNxpsr9mo6g1L
kZmO27hwQ3wpxrHSzZ1wsl+piag7gdpicq0KrOsPE1a4AYnYCgTBj9gDspOhTXQSG/WAc+Im3PBE
p61e3lwtJf3X0nhk6xKetm5la96bLLsHMXf5hhgU6JVJ7h/dsPjm5whWm9R7mJMGJ1qbsQNOSkBS
Uw3nTsSyxN4/pqaN20KyWEA0DclB8Wz0PO3ODmPnpfPpBbbjhml0f19MLVAD1P47kDTl+fMPxig/
mRnx7UZCAdbG+pz0QL6G4ixViAaYR1jb88BsvWnXxiTA0SW8EmZpeM0IcSDnzHOryx8FJDLT+RGa
Z5oyic4U+3KdEgXQzLPapJwGNyaGz5VuHbGNkmI6JDPOOhnYOG+j/i5Hzb2rSXXY+DVjFIYFcunG
9UDG8o8o8hYX9oCIPcIJ4MWJONL7ZgiI8ilMVf3t86os4ljfD2NyyUz3jsRjWtENiORucuud7U7f
aUwHuGraakf6oL0bQ07etdD1rvabLzbV3XrEIwtkDyt0AC91PZSeeOeZ8fT6etzEnOk3ysuKvRww
YU+5TnazM578Zenvg64EZ1ijyrCzYxWOcPy5lJJpjNi3nOpclc6MQKnu6bpXy5U+H0Kj+B6ZYXdD
1qV8jxUsOGrM31sn42jeDd4jMaNySwfyHBvhj0nZkNra9EOk1XdKXHGeusY/WEy2UDEF8FVBzk6t
zDd4RQlcTpzsbZxxYWg3QPNk+mxy3Mr8O8CRXle43pW1KpfQ+cZVGIztozMM1gU56XdLc8qJRbhM
Cu2tQhW9SssREFsaAnJMo2ZDkn1AigVnKxccO9xfb1xVg50TsBs8RMKP2XmI7sbsGF3ct4CV7TaW
1iNi5pNhBQ1BDERCMsc75m5VvboVkQFknLerufWdu2l6WwzXzgNEj+CgC/J9q8m+hS1HjcI4WAbs
D5wYaPJbjh/sFc7pBxJu85YjaNiIsPGYrrG222o+piaH68iLvzVF0D5lvf3UB3qvVANORI9YRnmz
6NFX9saWBD/EsmxXfiytfSfELz6V9NTUGZq9ykk2cXsE9zDuKgVJ3O4IenWT4kE18pUgIpiVQ4+b
11vugtCbaTKwAIRgKKKscy4ubtVVJ/yzlUl96w9DWQbXfIRHUiWhczBbo7tYrn2tFBEVPLH3aAKm
7kZ2sVcz8XyF7ZpXkpuHXdZwto7FfV9hEkk7UoDchtvbKVJMUlfWeb2C0QrQtOxvnAGyS+COZEN0
d9pykh3AEX1v0six/CY/1SltpqSU8MvLmvo/v7oMN84jFJUNTruz2wj3SjIuZPrlNFdij17T477m
kY/bxaNyAJSJL5OzOy1wIip93YUXMzPWowys8+cfM3ZHIbK7KLFMPKCLGJShDyxD8+CVFLUY2X9m
eDyWDKeUBgqYbTcxHsdSVeex7YZ9t7Td0nppfM1hzlmB5k0INJiCwjoalR7OLcET6yggDM2Aq3tO
J5meP//WwK6I4H6cQrCJoDdqYwWFqblwQgsOQATvUkClj/Qnsb6r4lNPDJWNSe/K5t+AkKl3qC3Z
PfcKRDMzAZ3ESGJb20vohF3fNVA+L5Hdozge6EXvhJHkZ4762bkM2OzaANe9hUzu1OYEnYx2jzeq
D+SP2WOGSxZK8UgD1DpYmpGE3RsxgSTrtCn8nSijbxEqwktPPjUVqRduxP+m7Ex641bSKPtXGr0n
EGRwXPQm51FKTR60IexnOziTwZn89X2YD+iukhs2GgUIsqvKSmWSwW+499wu8U+dQxvRe3oE8moZ
r0NafKbS7fZxOoVIAvSx5JLEeVWGW13F06OZzzWwySXwYNb5OWX2oOSYPhslouQMT/VaBLgIisA8
+5EFmnYZehmjfOhHLH1dwTo37lT8iovGORUAGldGLKJXTun5MpXqxwWrifcitOe9RLrmSDALF9KQ
U68xeVt7HuPJ02IdjlFfn0VJcppVczZOyYaxrn4vZ4zQsQNPomLdsTfi3Lp1fvjS07HvELEkhywC
hTmR63HEJ3e8/9KJTHelCoo1e6er9Gvzer9WWnSQdMNPA7XwraoyrFLLELKy3PQ8M8rY2KH1I3T7
eEWdnB10yC403OIbhq9BSJaaIXmbyViv4sGfqJc95CrwRL28EddIvxFuMaOPbdMrS9zn0KNK0465
sktD7Ewd2Bc2de3PZI7KSzxwLHm2AN1gIE7FkpPsa0ovlO+xdy6dsCZt7dg5gUL2L1ZMCReyV4Kx
yE/D9YgOf6P8Fr2Z4lcyY9bKmIZJp/GbVyKFxkM9pi3b4PnB9QAPRVk4XPO5C9e2peMHdsG4iQs5
XKVIqo1ofORq85Dbqzhu1nMfPhN35F9Yr9SHjAOdp63AwzObP6FdA9QcIOyzpIrWWW8aaB3lpkiC
/JyNxB7aFp6iIWu98/2LXVrtfh6GFwcBw7kfMCz1+QgCaylAfAOxjsJZ3jREg0gTAN8Mqam0HEWQ
hMg2SFY4LywmMTiB53n4WQXF8+jpM4wpHNxx+U1B/qZ6AONq8YTCrOR3uEcPDUMPmGnSPxoOsx+R
EDDYz328s6WjDyG+TfZFn5BnvNWVYIEJL6TIr5CX+pVjJuohZ+F/dQy0LCNedh4ZCD0nTlCdNv5t
ZsVGves/dV5AApI3p5cAra7jx/Ks6+qxjpwS4XnzBZcD93cwXF08p2u8T/bRWTJsnPKVVfPu3khC
PqVv7PIvSPdmBD80t0ZeHny7LaAJ8Os3SxwtoZLfQAn9LJEy7oLmszHOq9l1AeHL+BoqoXcEBcyr
PCMUIknceT+XhrtGIBQdMNfHqgm2fMjGWhInWxlCXkqjf2rJWbo6qvgSxcZA5Rl8c5YWDxREtpTS
Y9ED0Y1zNgrJdgndCnnKn4pz4wzMFBJ6dVtbzJtCLlrEKwQJMM7uWNXsOGiaXcYxjqK9xT0TO9na
cyxA8b62dn4FwmTIjC2ukOmNrIIVPgvUwqUUr8qp1KqpioYJTcmWc/n8Kd0m7MNzwCa8+mz0Lbt3
a6YVyvpkZ7o1dbP8NBHkgcM8e+iZgl4CTK+BUotZlPXCNLFPrrJGXqcCrks32HucKzZNBU1+neIx
bMyGdB6C/1KelY/RtB1SaNu8j/JIJTjeQGtuKqNewn7clrXr9GuwXH1tOJmazi93JpPOfa8Mhb5/
cE6IKre2D6CCWVKyASvHqdB5HJXSX3U1KV4GLlBmBP2i52JQWcXy1R1oZ8bKKzYJYIe16jwN4QCc
PboZ2oQBh3/OpC5NapSqvLgl8lgEPeaVgndBMcWk0olPWxR46jj08oufivmhtt1n6Ag18zz1CUI9
KYNWAFsKGNOmLVt1sJvwR5r0G/phnlkirw/kvITrwNGgOTDqNSuG7QYLYI/nrst4yWcy/AsDqL4Y
mTJeOpY7bgkb+T5M6UL9hbXHczWm/RaWEGpS2Lysn6315BbJKf/kRkzDFe/SStaUVrZb/pA1WuQJ
l04n6S4K4BEnR+PuNKPqANeEbsArBMI88nDy0ryhXYo2bu5T/sf2PhuR+nkuYxvXZr7D/L3b5jpq
YMIAbTbc93RoANmVnDuD5RVP/aB3qnJOVF42ZIKk34oe8Pz91SemTdAQ5PhV+Q0Z7fAetM4rykFU
RyyikvAqp754ErPadD5GUpnqgDbTBItjDTjTg2LYFhm5V30PDCC2XtuKWARlt/F57BrkYTDdT1yn
X0bGWTFT0PvkXnJde7bWD7KNn//FQM35DcgNPKjSIvg9DoNPfeA/1OlM7xBWHKD1YJw7eFvr+0Si
k5zhXkK1BUBhWKGFqQ8D+y+lPiMLA6YoCDr3bXSKWCxmbNBBfEB5GZ4C4JEQ62kqbTd6IUrCx/kn
FW0MXH0iX6KXZrIJsAMDhcqgqs7e8sWJ0aAI1e7vRUtkjU8wpYxdkKGFtrh0WtOfe6ZGbb5TZpPw
un19TrCiLzMB3KmBmx4d/ogOLb+A6QWK5RqfXGSHq7bG0mYGg0CYE+y6iKO6bc0nCPXRppG/fKOV
h8Lr36WqfaYZNt2T9maUj9ZiqFPemTHpLSTg7TSmwAwaCyUHZPXTnLjv0BVw/JdVwvRgDJ+aIf7M
8/97qdvgJeXkYl9CgIxNRUkCmt2smdpkr0sSgdEmBNAkxTI+Cqx9xd50VUleaO318nM0t/+kDc03
VZF5shKAZ3adj0RiYMIJ8J/kfgeIpzUbnuMugWD1hNphLPPXWeQnbUHTbo0YAOTYsf8NweamVem8
UQIdeg8+6ND34RYwbnhNupr5jIUYryNEogv8+bUhtSdPAtYGgdcfBjS+tzbJ39E0IHkX1qu2fzQ+
qidPeeI2J/oSgInZaSvGn1ZiwwBCY17k3L65TrEEFuNJ7s1Bnk2rfBM+lzNodDaaHUR+Nc5fELSh
yXK+yDJ1eaQOFeta8AFw7CxacQqUoEcOyjLwJHCaJ8w1pQVrqWxZR7KlvcyBfVMubzV+9vHzoMNf
YUp+G7JXItj6cSc4Sr8UlfWMeztgqV1FJNTxYOEjMvYxeB20az0linPh7jCvSUy4UBi26S4ihOQ4
x3AZiG1Zq4IUlVEF8MB7oXZz6le7ZJwm/HzRF6Od4Kf1Gp0LMW7/5qb3mVczjOOUDFoqTBc13W4M
dfW16jL/HITzsLn/tzwz2YsSg4uBGMJqiVOH5eO6mukn7G41+HJ67HKatKQr99qZbkiY+yN0P+va
k7qGJWu4cR/Ge271NWsxAVHF6d7C6BsE4HZtmaF9DH2GJvRE9YYVVnW1nYk5dUAt3xVY7T0kpp+d
8scUKbxgRskQPCRfIYp1dFZdBF4xycfzONAxGtp/on1jCMsKcK4nAh3y2b4Cpt9lRItNOEKIOLA9
QWpSnV+myUxZ2UwcXHNCQaLr5nHIc3kR5i9rcWova+00ocIP0u41bOP6xR8+Q2a9wfNhtckxQsyj
/0+ftUy/Iaqv8P22LyMeoDPDnJsxzT+GrmifldwywA82jq1JXVxydXsz+TVyUG1qLb8Vlnh1lRus
HFjFu81oo4+dFtTApPBntKN8tFEYt4QW7CFtPiZO92Jb/TGh+dj2HQpwDLHMmwxc+qi3IsOEVNTR
Smi0a6WBGJHelvey2ZnGATyhdxobbh+8s2f6G2LWEGaDpyGTDinzHnBCHfZPXpq0SAASXkmf/zCF
qdg9rJdVimvOw84kb2Zj5uK9NSjNWb77BIpN3PSEOaxqIyMWs4JEQkMSZ9W7UcUWtwyli52uk8pB
NDnoi8jT8BpFLubS5TulDEKDhuDYuiMQFdIV+gP6ji+D8t8GAnxWDolsa1dHitU+X+7f3b8Yc0PM
pmUcCtxZD6rIifhpox94xlOBr15HD0iej03ZTwhUlr/rlr8bMOftW5vnBNvWBEsdvrOh9PCtSyqw
h/sXYUm169Dj/Pt3IZlcu7plQ+LZY/KAlT55oPSfjwr4aToWycP//fv7d6YoXWqCmpRMbydig3FK
V/lEI5OGZQc+HVqpf/Ig54jVYAeoIVN8puAoElLUdvz73lr1HYhUBsIb1PVYnrtUnIIAzthE9IJp
psTGiIwgnZRsbb8oN9as660ZUPyKGLC54ePzFxbuI2yL/QXl68YUwbNLLsd6smFqQE5eh6hKd8zi
bznv7NrgEGz87CEumJDJ0H1HF41Vr4zfSlH9Kob4kxyiA53/iXkyyR3BRPOsGeW0k9zXMmb8Xttn
c2S1kkuyMsoWcGDOenr4URRfXbf/ZrL86zAdHAa9t0yYfVAKMtNhrQZnsVbuJZgYFtPbUbW5Hfkv
hXpu2KOmRGWADgEuMzM5WyF6a7wFKeui0zCAIkeIHMtUfCvGoFlF75353WNfRCdln8ph9LaFFmxt
egXbIUkfpFX4a7t3ITZ32cI6d+C0wz9Zjf3BtsvxEQn2ot3/OpvZafLgXM0mKLrI954yN2PFW6Hs
nPsdbStuh1UtmK0BbGEdDZaNtAVYGMskOnK6J1weEUTKEB4fjEPjMGZj9Fk6lYduhfogoWiEp8oc
r80u2LjrRcPwdYGmiKloFrA1Klt2czHGfr/h3xTZ0hU2hxTIK5GK37MebWnigG7u56IFcAzC1tvy
OpyNNFNE99NtDL6nY5CvVElGy1SWLik7rrnGOMzYZsfWino490CQdg2t7/Jb1PLHPIRv1Hnzyuqd
l4Bk8XiOf4xkZXjLfVFDuEti/FJ25f0zx9pelURp7yN/eM6q9KHMwyd2x3pttZgvRTrqnVsTy4Fo
lsUHzZntT2vkN9NWa+fVZ00UeC0jnsgkPSdyfgbpD5TlbE0hujGnw0PN7DjeOKV7yBW2ARkWe7cq
2vU0NOVWdO2J//XL0OtmbXT6bCVTsGqAmdF32S+RFZO2h1VgWyW4YS1hM06rPxOOCZ19gM5m6J+O
Jw6U7TsrFQQOtOmRE55hfLSzioJPoIAnlc/62aodvctnZ+eHLJKkga7bG9goKK9i/tuuVK+qLX3m
D3OUt65m+miHxUYWEX5Yp0V4Ff/0wFP5TdyRo0Oukwd9FcOD2rShaHlI1gRfFY8NAx7pYrHP7m7U
VLyzlPzK+xpXj3I0uMBdLqqyJUNMEEEArmHL1ppnTMkYpWqW8E34T6XB57N4srddWLAaADcUtc2B
nrNgy+awhKkY2qfQo+diOJRGSazBlNwad+lJSRpZVzoINos4tAdAQIKabOoX16JsbgBLJDa5wKTX
pQICWNF0eFpzhEkZj8MBnjpdORS8kUeF8vRF1XG61XMCGIxhE/7iXLvmJuJyjpE3bRO/WptG+lT6
0HpITwM4bgQwgljrTAuKQvUFu7KC+RYergfWoTBTzFmvBhfywxCI721GsoGpKe3JwGYhLEA6VD+w
0krAUgztZxcsVx6+lZhBspxZSm3W2Jj75KUzQSESvVza/+QqY7syfUPZ9C3lRMPYTTBphKAma8gT
HkLxridGPkwwVnqUn7oBr7f3mncmkTvFLiTw5+B57bXMWdVChrtKeyK/zyRUdak3bfTExxhTgDVT
xAt/SHH6v9fwesHVRT5vT/NCuI1CyI6SkoSgkxPzobpwnW3yNmjsPidJ+h1HJmBYDuMC80QQD9Fe
+MHrNJ61DL9anESblnXUzh/tZ8G4PvIZLts+nW+cfgEjHG1VZf1TlepTx12X4JQjZGikUC/n9zzI
f3qIs/dVeQ57/6iq+mvudgufp2fVMBPyLRmdRhbDiHrcdHnr7Hqjv5lNHtHGh/EVJAHBlZClM4jS
NB/lhXnpD9QB76rshyMUs1/9HPyEgmZudWbshtoXqz/L0xal6wdxmudJ/mMGHq4+jD3/LU7TuAn8
JAPA3iGDjyf/c4Xbbo1mlAicQcm9RZAmYwmLjHWsVWk2DuwJrymN/qbDTLW1U5dUbO6wvaI6+suL
I4nltxfnOOh6XUS+GHYxKP6ncs4OMYJF7BLImPTlsV7GX26AhtyL7C0jeub5WXCFSh4vE61s3ftY
7zB45S6LWcOkLhvmkBYlNy9thxLVmp7/8gJRF//2Al2Plwffm6NQfJD2QQFwuyZQ4cmmzUO5X1NN
FBHQmtjYa144oEOYpiMmOjb/A/omdy0tWT78+WX8pjG2Pc8TwuRzNDF02h8+QxPTn6GQHp5Q07Ck
mFOSf91NmTvvJQmNzHL5MKsIMUmZZX+RNy7/9H9rG4kF8flkfClMxNIf1JZaBV6FOtg9yWUl3bAu
TGLsRs4QZCCV+I1BNg4oZIgE/PPv/NHNbPk2UDPOT65cAXrIXwzv/6GqNP0yKYssd1hBxfoR2deJ
4IlNEDbmAZjVfhpyjq2GIIzZ/1V62DF8+zbdq72ccK3QiH/l8JTJOumZvxUjTvi5O2cJsHcHGilR
iy7jZvE3eepH7/nysvHNCh93j80l81GeOuWMfAIq45PsauYrBiiXRUFQsnTYpNLubxiY2BTU2L9A
w0u9hmqaXRDg1ihA+2mHKjEZrPKiUnbuRtuu6q6ZDqlVP1Vt1Z47UW27Gv2eJ409e2NE5POPfPC7
PcZ2Fg6sJlY5gotLZUVo5TwX20OToJ5IrD2r6SuFt/n650/q96vTd8AYodXDcs6S8cMHVRa2FrzT
7qljbrxquIFXAuOO7rsvjaQSjGsGwKaXfK7dVOz+/LN/P9342Z4JRcVl94kk+L8vkiwknI1EG/dk
AnIjqbLZIdLstpUHhGoZm/75p/1+XPkOpHHfwc5K8tPHs9SFsKlRSwKgtoyfQ1m9ofEG2cZ0PzXz
X2MV/vzzz7OW4+XD3Yf1Vy5MBy4rZgL//eulOtdMPkrnRDCIt40BcFES782GUOuyW4Ydy4ogLhn7
K+O5quoCmZfkaVv6DAGX9aiuPZuYxQrC5aImqwK4nZKuCgAnicb2bgHFza1yHlWjT9TQwV+OD+v3
A9R3HY4v3jBb8t2HD6iIcT8PZLOeooRcamYWxT5p6pvZ+eo04mI6mKbxRbIIc8F/nBFUQUnOYdmA
U2BF7KMQqUjuC8FcZvYUsM5wr75RfcKwp17n4i109Lz/85v+/7icyQxjtcvbzvP+43se4FIVM7iE
E6MGBvwO2w4HMtUBBeDRDEtzUyxGB0bhKhf/xsT9a6+5/fvB/o+iY4AbF23zv/7nYuP/+HlzJXvQ
Kzhrbffj89BjeMvPJjt4XNwDupixLfsod7CAnU3JNj/EjXQ1W79a2UnLrmvR1NYjVFE0fv1frva7
M//D1YdBhmPYFg5xTHJ5tf9xAgPUKySBo+YpczXn1aIemhfNz43rL9rP1RtdOTcc9aHhQTP+88fg
/X5rB7h0HAR1Hgub348Vdl2+KCJxqoT4ykywQjkipy+Ov89l9kyUuXyQDsbEPFxWOCJRaJEVS5LI
ffdi6xBmhvm9htc2d6Xz2EtYNAqXOMGNuGnh37ng4GIWl4+jbd7miBKjCu2TCjrznPa6PzkORFAL
Y2XrFO7ClZ5p/FvzQYH7lMxZVguTYZfrmqffRExIXGYBcZX5cy/bQ0dUz5mlxHI0OHjpAd0S3GpX
qGbNCYqhG1lIvxrK9KA2eZaZxXsi1LM1+80uCVgUDmZ4UO2aRDwTGy8BBSRhuPth1BXhysQvyX56
Hwd5MBJUSUaePtcGhRtF7aXph5m9WMCys6GjSjoxr0hX9i+Q3F9ald66JjLpzmBe/vkD+388sAOB
EYrEPWnRQNwPs/+4XIqY7nEi0eqkBljRmI33KA2+J1HjP/WtOEPJOdcpbOUuMWlkGqddEW762o2h
cySOkuUyI1hc3qvW6qDgmgNzArSMLEuq+thp5w0vr7HCoWD95YU7v9/xgfA4ZSmPgdzjw/3v61xl
PbIVasDTXSbqoDGZjekX/B7ne57X774xnbLM8a4pMRpYnzJ20kV3awO48nQP5isSmpz6izMrFpcw
i9dMnyXqwXpcs+yUx1SVzBUTQlsxA/Rs+fZECGE5qtg1NKy1zOCLTAbk9aaR22dJLNUaBJY6mWN1
u1dWOPiDS35DrMDBGIyEploLNovd8pnIu6cR1/wmq/+pQ0TP0OxjNoUcmQfNBK8epmBnvEOuWCLM
Y0mEBNuymepe8g4/5pBHVzVusEPZovPCov/1z1eF+btdJwAjgjuOA5Wb2PrwCBPE7c29zyMs8w9Q
yqKHxmv1Fjkb/qKAxGXV5hiOF9VoWtrlKdOeCfICUUQaVGpfp3853c3fHqmu5N23TSxEnG32x9ej
44bFZT3NJz7e4ehBm4aksx2JNnkAMI3s/yltCzIVK3SPo6h20YxSvfBYvMVR2Vy62Iz+Uun+furz
knA1SeESSEEl9eEt8mcLTTbDw5MVxRKZqbtiRs/CkH1DGpmMZyzkdZ4rpivz/unoZiSFi946k+Qq
13/5uH6r95fXgtbYFHIpXp0PZ36OOwdgF0mMjjLxBeJOIAlW72PWgCvCCWbKVcLdFHvPTesa5sbr
eG3GAPMkJfhu0vmNvX7I/6ezN5pul2YyTs4wPd7/8kJ/fzq5FBRLU4K5iQbhY2uWySgeIYANJ6OG
Oo93Eje4EhfUsTjbWTseGMBiM0fz/xguuLdgr0tu7SDOo4sRP8sZE8rgOW+RWkIrSC5a1bWfX7KJ
HIrdiND3udJjDunYemiDtnrhhMhJ6ASjVA7V1uo4hsu0IQ/ATuvtXAZfw6L9KWbkn+Ukw50h2hyd
VVUEG+IiUW0ncMvvwupIL3xo30FZ6DZkMrQ/7cZzjo6WIEkn0plaS8O0wyx0diJG2yjTdnbng3xo
oLT1plccGBZI5EFusJtBdW8Itp8euacLppLDidloiLzR8Nel7cDrl6yF71+qdmp3/VTa+3sDUrLQ
Q/0q28uMWxJ3SAGNa0KCAIqh86w3c6KcT1L1llvV16yhxVVxtiUwhDS10P9Vg3c49XL218xeripy
CCzsuuDxfogmDA3Pwu9fJg27rZzxRsCoQWl1iU3juSE8ZK9GtBSw+K+q+szCP8FzQLaSW0+Heycd
h/WvsUDBngRksFU8CQhIUeaDmcU843KYGbYz/qXm+P3id0w6ffzGgSPFb81uXOCQQc3VnAjcoVur
1/cauiIrAw/wjlBF9iLT///d75jc9vDKWFJ48mO92Sphtf0YEWyWprjnS/uadX1wTgiEOya9G29m
X+7bNmZKgyorx8zzr17BIRvj8uebyvrQ4NiU6Z5v8STEDOaI3+6pAuuHqWvHZjVtvJJxUFy4iXgE
Owxskf3usW/YRzcKr4bdkRCGX2OGiX50iKcmicjYRfXAqgxmWhwX3ylEGBzDU6wQOo5GTu0UsMqf
oyfJ+o+EFrjqM9liTtpsy3G0/nbS++Zvvw5nvHRdye9igSBylmfTf1Qkdsam0ka0fYpGTTqZEZmn
GQrRKW8S5tr3P2NZNE/371KgiU01Aa/zwvkEdoQ96v1bP0TytMr8HNiwND6NYzqf7l9iqngk7iOF
Z00UwfL3jlEyPGR0sVK6nU/WmLJQaNuDRAjHEoQUUnBCVvjYkU+mZ5YpiStPsZMYOVkF4//5VqBM
MRSDZ5zj8kS847R13OZXHgDSjkuSzpyG7Nw6X9CK+VhGKxn2yJYymR9sJz0kRmWc+sQOTwRT9qFf
8WsDXVy1y7cTZiEWEqdi+XL/LmhiGkpRCL7iTqZYleKJCEXMMnXy0gKCQ42t1YFeNDuMrr23yIDK
9Ri96I6HFqcYijn9moO0dLTBUyCy5r0XvUU5+Yqexs7GLgG9uOGCaq+j17sz81/7FXpBLHekATng
TI7dxFqmymx9M+JvZlufQpnrh9mOKMDreNxJbFogrEpFHEIK0AEticVy4zmB0/FaRDCY0bJswVCy
KshYsJpgAM8BnqB9xim9nnLfv3jE0zF7DncVoaj38gzu/s2GebOqlvyezG6jw0KXvr9KduDXgt37
sYvreC28wnlpUyveBClXA+0Lm3kkQhsw6+3FkGV3IVYBfbALgrwHZLOu2yX5puhvYajFa6JEsFdo
h2s7CF/w/K9TvdDjDU38adxUAGLBrqL2s68Ek2WPOkEwW6YosNzBdY93uw6PLWOlBlZXRt0jpmgL
7O0TdnncWgeuQbUaiwjxqjSKfTTW9AsN7XTgqHLXNP/gnT200IJfB0jFq1QrkrJaRvJT6eQXVC6L
2omAwRTlmcJHsW8Rue5xbpmruKV/IjyZ3WPoviIYs7YJ6pp9meOHTJcEXz822P+oT8yIHrFaMYYy
7YOfRebRyu2DotlHow6Apg3r0xQPa1YfaaHNL0XufLKL/IvfKISlXYSvFFf80erqndF7zkEqEyuf
IhVbYPGvIlx9dW99RjhL7QzcfjvUoMFhxw780KSrxxsvc9W62OP/nVAKEjx8v34uNSp1jGTPd2Pq
tMhyRx28Wui7WMIwy4Q6ChN67B5LkzyTwkgKAtCQV/VZ/BklrN73PpfR3V1MFEx7s2EJrY3Yjf+p
o29CzS6pzuaSr42+bxIZ4KgE8rfFXQee2uN6na2nGWXM64BGfJXC4kScxB8zDfg70ianrXDRjTBd
8LoBUUskxxvhOyxB+qTZ5bFPyJEWBOgaxUGSrsS+GPPiiOFvC6Y9woUdymf0Avz4uX6ZrIyAB0ds
yRHF7OX6JIXy5F37JMAF5dGe3OoFMoMC6KI7lifwqOXMhrWAVXzosd5uyCXJBJZTBATZwVYlqeaD
Wh69k0JsK5BA1tGFYUl0tBNOoUZwQxSyAx0n02bTohrZ9CywrmCzGOZ41E+DzwPfY0MdlBKFHs6C
80DEys8KHvcZbV91EXG8KFMwnGQIKy9B8USn0l4Y9WZbBpBEVnqJ3PmlDYLfKNXR7xuqTFfpV+pa
AsEK+4mKCctK0FyLtjPB1cPnTfUzxh2o3nXHGdM0c7bpWxIEQnsczvz+0cktoLwKn7Bsp5huKKgi
roB51Q8eORF25N8g8ZuPFTeTpp1dK8SYpxgf/DLAHU69Ni6Jj59YsSTrxJeyGpnJFcNrCkWfJ+U0
bdpKPSIg9l/S9B8eDGxYG+mf2pyuh05SKwvbJmJegrwwWfRhjxDqFoxm88pY3twJPUHiiYrsNIKk
z8fTlMYe1pL2WzYV9T7OSc5UFay6GlnSuSz954bwXt7Sb1GnjgE+mVNKGs1+Qvy+i1lrr0gtViun
7vO3PH3rGgmX11LnGDX5oe+rE1vG5Gw4POLqgDySqKjQNXo2ZWXFkfJspGpXGeg/TCLey1Z4u7EW
4ATT5MkuGPW1FTd+WRWgnQSetA6F+THOC3FUU/7GI5+DCo0q77Zg0Bc0HYYk9G1rauIAC9LYb4iT
TvaK5JZRlcSbsk1NKlREtt+cKzy4pLsFe0NX3M3CeQgS+StVLig+4kTRBeCSdkZnG6OaKhT7boSz
AI5yymVNRmRhv4d6gnjcOdau9R3q5ix9RHXPx5BUgkRTx2YDPOD8MvYqwyiAW2x+YCXJoE2QjWTi
Jl7CRoB84XjdhzMJ7VkAhLkWV6sT8oG2Ba0afJrHoZY4+ZG1ok2yIJQxs9+Pbb0pPcu/IKDrtuWS
PYp0SxChwlvfZtOu1KDIHOLa1t3yT7MUjtcE32HaK3ufm2N8GTiFtgRgosgt6xdtqYS01G5EPHGz
HQmimaMy95oCgnJZ7Ie+HdZz7WI46VMsPmHnr3UozC3vZLJ1PNB40dQslpH40sYDqrx5TL6J4JOb
Pthx53114W00js7wa5X2KhmH/gWVGlleTIyJK2PNEjnfcg+YJTKi6BgY7VaHhn3NCxumXV/faCl/
WLE++OTaEKmzsSmlaIzGH8g5cB/mzRNUW9JkStM52J33QBLmg8WM+9GCtj3ZBCFkKrtYjQgOVp2D
ApRIbRX2RACGg7mnRNt28eweGswTxCkuxDObriOy47U7MWZoG4Kic+Ee81Sbm1LbL/e1TNdKuHxG
TY4aiD0pUHC0vXtpC30GArccreh2SFQvE7s+WmnHOjlUGK371kaYN4wHyU8x82o4u0W5j1VkXpze
JXwj+6HbJHgIkQVJBjz7dq5vepQpvwbY+DKcu1NshptoPhdTUD2gL0NSbFfGkc0zkBdB0HbK2xED
aWAUBEFgSp7LwI+uDvYJczL9i67djT9LZ1OHw7e7s7wlgtPXZE3Vc3PRfuuvQG49JEHbru/LkLaS
xqrr043WQOZHpK3bMWZGVDKI3rLPR9MqhiNhXxG0O/OpYjqSdP8IZ0dq3pNdh8ExRlOyisIKzrfA
cG+TlLFyK6zvw2JhxCGKT7iWLOqi70iLxwNc1xuK1mIzJaR7hG4Xnmjy0MljjV6bS7B3iD1zH1vO
tziU8urMzWJUSo6WyEiLGcgflD6E9hzzgofXJxZFe6499yVYEt3sxDiFOclCbkkHmlbDSyEbce5s
tWGJOq3byS4YFjcHE9uvRWn+zGzvNZ8scc5m9CpDmB6zOHNYb/f9dvJk9ICcZDfM2JsBlHgXswMn
Ng8gMJk/EmTZcvoyFsxpmJ2ba8SfOMbr08Dw6HHmYSyRtx5JPuYAadOHbnaCR0YnboyAMmYjiMCS
tZ9u+nemf9WT+3QHnKjUG2/3OhTR9C4LJBHskS85xpF0G7qttwZ3/saoZ4G6UKEp7Lg4ZxL87LY7
IvJooCf6/ZMRDEcxKnFtO6NBCe9AGXLcdF9E3mMi7Hpv5BmmmRnhHcwChCpN/N3r0/k4Dh2O1SB/
rs2UB1puvAhlV/tEklHu2QniE2fADB6Hx2DU1XMxA0owDXd5cqpDWPGzxj793MvmRefjJ9ccwmem
ReihqtR67DFZMx4CMDMlDWI+MhIPTUrXgrcJa14/n+NGzI9WB3igzgfjfZLZI06kzjW8X2GU8NvW
4hv9sLGprfYSk7Oe6JkpaJuaxzol4UvYXBvAqUn1MI5NhfOod5vhIvGHHlztf4cOYOEcO+uWLdkc
TvkpLYnEtiEfY9yA7lQ1kmapAU6AeJR1Kuailaun4QTH50071jYKquIJNXZ5jCN/ZBXQPfky974N
3GDBjC2oy5ripBBHPlekGNecJseYOLLVOHYJBvVweWbQao15dErsLy5Q2GpVNEiSq6YyNy2StVNT
6fgY5dNN6bnc2fYcfiHgZRWNLhF8SX9Tvc09lzTywZt5KtdIv6c4sm6htB8DZ8QDMsjsQioE1I4s
+N/sncly48qWZf8l50hD3wxyAgIgCVK9QgppAlN06PvG4fj6WmC8yvsqa1TzsmsGk6j3RIUEuB8/
Z++1X10DjyPyvru5N4kMk8OTBWTwaVlQRC7dRrII54fbfSvQhB/EAMNlJM7mODvG+ryKQbsvZsN7
Y/fxQkuih8foE8kOIMGCPjYgpmQIPCHPm8I5jxP2m+kJ86LUKgZLVW+O/GXe16GxmNGx2iYF0EcP
dWgz1OnTjpTpBsTxkmQsAE3G+kKgEWtIuZzsCmM3bUP3pXI/ks0CgKJ5LwL8yl+uCI/1QAZUzra+
jwtmHdsTdxvmxTZhjEh+XTaCkC1I2vZpnKG5atZzrU7sk4MJomZZVnAAS9jO1ANVbwC4qMqN6GEB
3aBqzStbjYQPoSNA6po/tDK8kKmKfhiHej4o+irPqoYrIlktIyoQ6d0Z0NAR85SXmmHTeXKmq75m
fbwyZHGt4ZFvh/i3kEiYy7I7Th5SjVWdlOMgJSlBifrSMAO4SBrSt/bWNmY/m4UZrofz1a/npLhi
sWZp1u1XRvCvopH3g4Kry6SCk81Y4Hi0MIqO2XBqB7ye2lGpSAuddpbRWFhveY4Hpx+rMUx2VxNW
/fGh65fx2KQePivNvbCQLEf81W6k0/wKgEt/6dNsgCQjFXWtUO6Agd/XsEYq31Tky6nFycCWKumc
+j3DsvWjsrCggD2tKpvSdg3tRCBvT8k/xo4x3otpKmNtSuKapLqL25c/0qlXjlW64ugwmYK1BvOw
GyJpQj8bItvKfEjJh5wW1D1MnKixxuGJtGHkEgUBFZknKbXRZbn5QoxYjfdTZ+5i52sVAEiZLks6
GTH4VBpmrTXHlMP51aovXULa1NpnIsIEANieUQkScDAnNkNWK+N32KCiOtC3wG62ivPsDPYpT9b7
FMHliZCWP84grTvQxVfp4osYTTwpxAGKU4YsM1AV49NEcRzanCg4NC3bYeH3d3KGN+GyNOgG2/os
xPMNBEVtpPLge74Gme2GmUBqrt0nEux+nw13ijW/9qgWD+NEZFtHDDoH9nwOl1Sr7mghJ4J0bGGt
5A8g6+1AgM0o60IUvyVULXu4OIX+oAl3fOZ8zu25G2TrnMTbOnZLz3zAl3tp52pFdGumj/Tvg6Xw
+tBJUzWYHGSVUsn669B386Ea+gcN1PT7HKEp9zs1HR5GhOgmrjVn2cZ7Z7Yu6ZLxlwcPESVW+ykG
/oc366ElQGWuc/NQYhUCMIr6ssdV4Zfu9NbPxuuCDRmbkQR2YpJ7loAJg0F0YOX/USsZHrRK7+8E
73n2hPWmtN4ntYrfm251xFZLmUtT41gNDQaaqrjrRyIk91Pm0Mi/jdKqs41z42jRqDF63Sz2LnXv
WnpLdd/rGQXvXL0kxm8NGBf28F5SVlknaOH6u5t8QVH8ka54ZkwHyGqmE5VXaRz7V9D7ITZLLUjG
KY1wtp1S3DHlBrnYXGDHZF52h3PwlzlTyAFARSus9RbxJTiCEEzjVtNfS4OWmKbN9q8NJOunshnp
XZs1nHZc7dWrbH9M7Q9jsZYHPa/Og+pUl6Kvn9OBgxfwbrgvyfokpKmgwCLLayqJOB/zzj3nk34Z
51SGozCsr0XLrVCR1tkuAWhzFr1yy7f2uJ5RJ+iBkuMxvlVwLaurljO9yFEd80/yELQBYXSWBk3J
lB431fmTafSjcGVi9J6RBQjJszqiWM0czq+tYNnxRuP7yL3uZ6mczsa2rDirlCb0VBmyTBDTN4mL
LhmBLlp//xcEuQvIgD+tQZGoZOAadCXWwiSyh7CWKJHcm8uMzrghHZ1Si0C94sWzd3vliHAQtS8x
z6YSoH/rDoaSTFTOiY1hprjDNSb8NNka0DtYhLZt/e3YwPk2tfDoCK7Z7hXcF/TxV1fkwwmWCNbz
ZfuhHOHy4Pjx7oU+i9gWujisBgHlN3wXVAHYSSuy/VQni1XoNGtvokkGxWVs07z0Swugi5WuR9Mh
diPhWOc23Xg0BWW3V3GcYguyF/S8DcZyfyKKQE/bJl6m8mue7PyOUr73B9tg76JuOmft9CQmzzgb
o8OWItVb05RO3v6aOsirVmtpYFjNEqVi+RDmMEViqppDWdr0Ph1nALQuOOitu0VlEnsc+Ug4277j
zxMkibZdooHTVm/gC+OexIYK1G6tavHdHvVzTnLo4qj3mGhVa+3OzcrITAIcArpyAG66PiLxJP5p
YFKqwh+edeOcsMjOrj1eNlV92ghauRcDgJCZ/JtQF4Jnh4Ooux92qin5MQioCe4wczf3QDZca2x9
1RNFbIL+Omyufaz2YaKKN49jlEBOT6wK8xPj3GEP8jeIGadkw1ilJf0nX8P8os/hlOfadRT9vS5W
+6xIDOD00h+9uH04QGyx6RZ1dKdwupyLUh2DUevcAJT+S1fp43M1FOa5NidaiUr9OIDGt8wnq9wz
J9ufqlu5YbeY/dFFnECjwoWjPlnaKwDy+Uyo1toO7WNFMjawOdx8CRsCBvMzkmb5vCfj2aV0d/1G
fgfpvXetiz1XWsDy8ejYElyA6NODXrBEE4RrX6lEF/lADzkwBhgeBbTTJzSrDOl6W/qWLUaexlI+
GLjcMA53lY8P0nhSXBZbUx/dUwJk5tDNOBo5K1uMIvY7t4cKg9V3PgI/BdBFjAKD8NE8tGy5+LBF
Ftar7kSlNrOvKTrtai+3P4T85RJMQamUcMTU1+peHeqvxGs+Z4umiaxeiSTQv+kEzdy2NrAe3UW3
ll+c+bMA01TNzGLLHtitAtPWm+sIqCQivVj3aWvDVEjN58Gywo2F86VlMZKZG1sUTVG2mj+6XuZv
6A2+u1oXgvkdflv0O9Pym9u4xnWe1ezOZEHW0JRd9ZnxgUu75WQ122+RtxnWBjLpUXGbb0nywYno
taZj9NymhPflWfkwzRVR230uoy3LMJiKnKz1FDxrQztdKRL5MnQqj88kLTze/ewnibBA3tGTyux0
fMLj9aZTAt0Z3VXRyfQgQK2ZY0l4BdOg/q205jHoy6H/cHcrQiK69aHvW/VJaM13/HTdo2zHP80e
WaSLooLirjjvmyTolnVJuW8l3o9SbGakc/Q6jTN5aK2hjPfp+jhDQSLTskoCwykQBdNiO0AgYa2y
d1CBRcjJdUA9HSf5RgNQ6vGGRQY/DzLZM0pOGl0eccOZ3ryIYn1PWmWNMhC610QTF2NvjdiSTMYF
z29Qt8QKo6OT9zpLWaCsBL55s/xWki//uEi+sW/yo/W9oNqtJobQc7+8ZFg2T6Qv83DsnxJxOb+o
3tm0K8LKiZVsnVb7lpKz5OhEDw9MV0gZLTrCSLTpm9PXZwr/YLFxu/thgleZ+xFCDahI5Uvr5IcA
evKWedjAXY9gRrJQq6m81hsyMgJIzs4EfYpTvGtPlzabgQ/z3jhASn8fSRf4HcDXkTR2fOa/378f
F3/x8b/zH/t1iNbyCC/kYt3rj+5r9W7/ohusE3YifGFg8IfkwtgomKgg8iA/mFh0Qo9VGDqAPIE3
Hq7CfcjFCzr2DlbxEKCaPZpBGN6H9x/3OMv8L9fXDom/huRvRFbcn/PH/HF5c78bf8DeUPWSAo4r
eYeqcgBjDXjuCeC2GH2EZR25P1bGVSf1XF3ko3jUX8ePAdE6PhM8UQ7spwON62QMcIIpUzSLI718
3KsoQXCQqPeZrOXB6rLXbCYsCyDaHrwuCdEiqAMQ4nJMitnEij94h8KQytkVzT22u/benbMP0dYr
D6pNjGhl/CgpBHzKWQU0aOmc0qa9VuWypzQDA5hXpb0jVTd/nIX6tqVNNIqleueDAmVSm1Jj5tU7
neSDNSBBKK2sx1tumu/GYtMxKyg3CYc0MHw0/BAv70NINDoc1uhxEgGOzPixBFyVvDw6T7gp+07Y
gTXKPr5derPr4x7c599PnYz4g7TD9UOm/RA7UNtIDhmH+Pbp7aNy5NaY6/qqMU6LmXxdlexa07mN
en1tY6+zW+blfPQ/Ph2Yjpw2awkK4ovjtnYgeWRpz1VjXhatlft8+8qW2NYhtwY6xFrdxElhXB0G
hNHti0m7NHG/pG28/wRC6Mq/vd41Dk04PDiN0Or4dkmLpObh5vLPa7ePwNrsyz57Nslk7JC859iw
XycbrP7D7Ue38o5zJTPdQ6p12HDmLk5GktLkVA3jRe10sknBu22W9a/vTtxP8/d9/sdrRQ/AiUzg
4cCc9NvW9BD3HR0j05jlU8CGBhFqjyHl5NPEMOrhzBTbER2jztKjk7ZmMajWK/XfL7fXUmcgAoFe
o7L/1m8X5rH0TnOv5LraK7gbBYmEobLqLxYRpdRBbVzubyQY7//VDv7/5LJX2f3+r//4+lXnDD84
YOY/p3+H9BuGqlv/Ji75v5LLXn/vyWXjbxTvv29RAedf//Uf//p//W+0PyR+C1+Lo2twd/7y+/9B
+yPaAKqvI+owXK7/jfY37P+0XdT8LtI9VGpYRP4b7W+Y/4l+E6U53GDL3TV1/y9ofx3g5/8px94p
48ibCTPUSBFAG/o/xOuOHAwFe1JzzjSHE8P++N/WAGEaE9hQPGPWgJFa75hH4GA7oBBCQ7K/ePvK
7aLUkjH9pIl/vbgq2fhvX7594fZaQ2eePbFifOFM/u1ZHPfnXk3TDGXm/mz+/dA1GEXAoz42dmKf
KjPxbw+4sy8e/zz0MxNncmxn2jLICx5uiwlB6GST3z4USettOA1ZmW6rC830GqK00el+aylDZNNp
iDOhnHvTpgZd0xJZS/lmVU3v9zXRzNbeotkusJfDtR5mDBhOtfhbghto1Rvi1W0U0Bvha/XIiZoA
HL/AZRSVWfqlrRPNv7X7NmiczabS+ak8GKb6AdAxu5c6pvCMNnxJE/SUIW091LM5Rl1XPUzq8ijM
jIAVyZFNasl+ABnoWA2gH1I4dQt8WjQrR5W0tZNlDrCP1vwy4aX1BLnkyMm/d2TPkTuEAZ9kB+Bc
252TVvlFMeantWL6YILoM49khWwUX9/KbMmimgbbLFbTVwUVWW0CPqC8FdNGnws/bs6gv24AxWh1
/UTELvFiDocnU+k4sHovbqotUbHpiJ0093uDfBmjxhparPOIBLyrpBbytdqFSCDbIsxH6Bnt7EE8
pVnqK8znpulYtOr2TcmexVR8VMAOmr2rZ1YjnRRVw1e0aJG3zSJwPIJ1s90L6rJzzo646qn1Ujso
MdSclqibP5TJbEYOh3g/ZS2utGrEe0soGVOHO3Ps1pNpan9w3oNIZIAZ91X3aFCrPgH2sJbBCSVa
F3g+CEsQVUcuGXJ+KnU0svQxDp2yPdPrGKIM3KUiXcgdlXdJJ2Ll1wFSxGysH7t344BxRYtWQI/g
aO0fYv8utrwri/V7k/TTqcsXvMnu9pkneh7BlAEswxO0vYxVWwdSXyEUdliLwOPCIoOIAnz8Z0pT
0l8MhyGbw22TFBxS84awo3o4gjGpDpOOUcgsj8MuvVFU8cycDfdeD69K9HtTnoYJQ/loZbga2LDW
TunCyHayifCAHmYN4rzZArmEvV5zxYUc+ORB87TcJWhcymJ7sF70fPlRzUCP5dY+TRPWW20jyByc
OxJpNaL+kecM1KdWqqGWdD3tCp3SMB+fm0HMpGTgwGaqhObOwkQ68iBOJ1iVcEc5GqJTtg4c6kgb
ScvXQUVCkSvaRd1OlEe/cmLoDnVZWye7Va8aAec0KFXC2PJFAkBvf3B3NGC0BRT/3IYHjgM+aGhf
kk5HbxKTOHdxkOfD98Wa04tZHW8bLONNPykbQAb0fOYJ7rCGrIKkwJUj+q6T0RGI6W4ZYlI85pt3
qmhZKO04HIHNexE30BMnBZ+203egFsjNTSbicv/B+qYlgM5IJ0SB6cgx+7XWYDY5SRdpUW6pgejr
T3vErNzg8/U9XLi+EXGuMpzfHDOnE8mXG38OTOXk/LXBUI7vFbfZyTGWke7Fxgo1V1AU1QugLVgO
de533h1+F/48tAmXCXCehSNJbbtj5nEUpcNfHL1BwKYX2q9entN6+F6ms3XQOqM4sYAcK5NHI8P4
1WcNUdW8SdvX1K2ccmiBTUGi3qkI+YGtDdbjrJq/di0UYXHRnK+P65JP9xIr02EZhhRb/Uuyeukb
+l9Ys5JYqI0MroF7TJ2lHW0Vw4NMV3qGPak8LtTw29Aw1S29QCzqT73ks1pNv1LlMOSgCFdCpJOh
OaBVXIIke5Zpohz1jJVzId+gs5yccVOYjh13I2YaVg9mzab9ZqxYiNYc7d6apgwo3EaHZQo3Kp1r
KBhOGjmN08Lj6TEtkytFpzX3814QO8JwoBGOb9EHDBfh/jbBEEcLM/cTc22kRYj6lvKzshuiddmp
3KH+bpl/lLqf8LiDdSQo8Jy0OWDL7o/bNkQ2JiAgBm0+paJ6XbFP+6syDMemXCoqx8x+xFVyKBoa
NaWSnLed5DL/6vp0o/djvHnSoUNXaooPQaUJ2obRNnf1EuEoSDtTA3Upz45D5Z0Rq53MB3wLdH8s
eoq6q4hzI0kCr7V6uW7Fj20fmJfGZF0SeGO2/skA7dMYCsM36YagbzeIXigJmfGK5sfqia9VRl29
hxso6wNxdpgsVLzNWT9eDO8Bzuw+simrs6MnnGyZtYPuZpdBKJPU5CNaOtjoqUHXZGxkc1cy4dyc
QXYCTeelcMGQdbqkk5GBDcckrGmnQ9K0iQxDKgmLddR4JI0VVt+QFU9ypc8zvg31kkYKNQi+4Wnh
nCqPgDtX4h97dFCWdzL+5ujgJTMGaOWc29oye+1r9qJNh05cqTUmCWAnYPH+WKiCwppZI/Rn6RwK
ddbP4/tiwmrDmNbNFNiulEfitt6JS2K42s+Y3529fmGa5tlIfaxhwEKNb61hU0lH+SDL7ZWexBSV
dkFnmrYBZUOPV8swn1MtR722WRghtgvr9H0OjiFCGfM2cO46StW+R9y1jNV6VEb1IS8IYJ+WfguN
lmcC5sVOhrPJKbNOQO32RhcifMqXuJXogFJI1pp6v6s6eXK+086Tcd91K7aTLPaoZ/5eSgqJcixc
WhLPnQWh0Sz7wMoE5cNirawDjDUKosLqXrTnevPUuN0vYL4/YbwXAYmvd8w/nNAqWdS3snrKOoYq
RCZ+LlnNaKdEuZlaxhH118paZ/aun9fWq0pDE7WF/EBIX8Cf9wLF3cMOOhIWw9Rtvrq8mOPZpPpa
SvJ9fBwHzyo8v4hgDhoRdnom1/CEEgSZdttHifeLTlAfWkQccWDS8sMqXNennjgJRfnBmj9GwJYe
0mmxohT6YmwrpNbbwssOpW2yZ3m0HYfeReUjMZ5VsJSIkjwW1vjUoAFiDledMSyrFn1OdV+/C0yy
/rCfjYna7SPO1c9EX9J0vJ3Z6oWAxyQnTVAYlNal8WwXVhooMFXYJDimE4CUnhvec0SczPBwl2Qr
PHlH2xIPOb1ax6g0jNQUsYx+Xw1Ikoyq8jvh5WvsGDppHWMRp3ZmRWKl12i0IpbA1RAGTz2Y4ko/
oQUgS4VugAkKKdI5kzdA6s/EB8nsLR1oDqjz0h5uP47tTfsKm50dr84jMoJ7X+tXGN5JGRf0NRpb
1+NGEmlYKxo1oadXkTJ1r4RwczaVVNIRrY+7zSutcz3rgnUPUMx+dE+7LPNVIGrQ2rXfeIzJy6nt
7NzbDXLHfqfWaQkHd8/yp3zpibgbnQAVFz46FEJxhi85rpNPcI7fio1ieTSJ8uMhwVj8XE+0IUSm
vuHaw62Z+kumt5yF6RHOcq6By5rTqcA0vS1TFk2D/Z1kJwaTjSOCzAO5NlTpFrfgskLIP581Gozj
VjU0DucxdqijJhTAcEQ/6ebVhUuHlfUiU9t7oNHKsdVBK/fGtxWoYNmXr3mv6IelM5YYxSEMlcL+
8nJklpuVJbHn8pcn86UPcoHDteVx0tLqbcOUyQ8O+KT2vlMHZpGnF1eQxzkgOzWq9OX3UiZKuNE8
SaHuSjX7M63VRZsRz3fqa4fl4cxAWMbmfogwW4wKNiFfldshKwAPTTWKPJe0F+jszatlzmnYqNRg
agfop1nLJ+IU+qNVLyF24f6kQESOk6olsBKh5AFeqTzX3jMRB07c7ReR/qxQXJ03sjQivW/eDLgO
ta9uCMEy+LQ5UvGDkmbDwe0tLEAc3EyRGZFTdR9UFIyiaxYbx0SbbUKd7bBwDvUGa2FtvvUstpFt
BFkH1hoywgtE++rYzs5yUdz1IDcXe858cphXxGM+fVE9vFV9m/NYjRdCAQhKK8wI/qwKcjTGyKnu
Trs+gLdoxrMEPdVX62m0SAAmpAgBRV3psVK2ztlp33PFXkNCpWHE7A+1KeonvdcxpDDQIkCau1Af
lD62zR0mVDmEiaStxqz90yl6bveOSOhaVQb4ptWVJhBLh62gpvT01k/rHVznFqhvJn5FyaRT8MGU
Ow3oxeoZTC4nq7s8EeBCH2urmsHE8O3AL722MrWJtZyyy1xvpFBue8lXqHFiF3XkZc5bCleD+STC
ulVyk1g9ar2tiPuGVnDOe8+diRYU2VkKtdlvR++N3FfqBY3wqdttLjOSQFh4ytCzP5xc/8xQtR0W
2V2hZF1sw5hDY9guVWpRCFmI5bs9HnTbrHhQKakdC2h0J659WRFjan7WjQdaqq2XoHf/kNCixLeL
qmZUYLgvnkS9cY/uZ1dE1/+6VN38Rt99jYRi/eul3sbGwkiyC2+XxHYGv6mAP+DDvBXpITLJJzZS
uNV9OsUGfVE6v/2XBXeUZIQcOoRC117dLLxYDa7n3DbnGDUVUvHSbk+CloTN9IsZABDCSumXaHrP
WYziBDRrDIjc+vsRjHxgBD2rNftQQ8t2hIzTIKdswAdRk5D6MqViRr1uhhMzwLjH5OE1OAxUm4yC
DSC/s9u/lv1r/1xur1UF+Xypsnaht/9PINokMQldz41mIzqWbRkb+ZNu1pJ3TORPk7bLQc6uFRck
gwFKsL37XknTY2ar7MweaIip12uCPacpNgeCEcyy/S60cmJvYF4hwIIxBFd/d6cuMaBA0iuoSxdK
DlEP3Myu+8RRrI9pQZEDsV8QujKByKh26XtiHdovOHi2UzPrgTHC/bR2R9C6+4puF2V7wp9h7/ky
6t9Xbi/rEyU6z5DcPUrqftnmDqC3iRbURQgKyPgrQTgdaWAvLpvDTcXEog837tFTWrfnbSvFhdjw
uo1mvNWoeyt0R3YVec0CiVJBqu5FrAEquwvtUSOrzcfbpVbUH1iNXqwJQ+zkad+IpZvZOJMwHzx0
WtDyyWkiq5xZ93EY4RNQlB5HZlOO0m93GXfewdRS2F6lZl7VwkG0UbyV0kg/1uZZKWALTfZefSH9
dLT8y1zmnUdojRfaz09EWTovXUdpoCIuz0CJjYQqPyZezrqaVb+mAcy4t7hx3s3roTc3oilgLKI1
gec/UUW8zplxsZwUgQxyo2DVyeIb9E8Yq2eULvMHMqmF8AkfBJPxPnaFzjgUCclq5DhsoWfPTVoe
RDGKw+yqCK9N6zczwNdMrb2TNasyWg3nmAmOZ2RzkESd52eiyL+SutZ+Nn0b0xR4l3ptPA8VBFir
QPSup3oWC0TgHJ7W+y7vf6He2nZ/JpTFCe8CjZ3lIlqmT5Pu3C3q1EZejTu+RnJ2zbsfGm6uS/fA
+N185gSiIwitRTTkYP4zVsRWbt250Dn5pp1WH7Z0XsI0pZ6AtKxHg3DmI6dboJpNfyqTgclTsibX
1CyeLfEl16z81E20jOpkh8UKf9qzv9z3KkXtwK6YBrcpdmYpsGs9/bx2+PC7rJHXqdrGCBoZvi5J
jgPZe6jBiUI7DNiqvLRm0pWtcddZIAa6Uh4d4w/JLdvZJrUP9QgEbGG4SliNyWvLRDPE7rAwmjJX
dDugOI3JXsAKih8M+scHqxnfs9Y1D5m2b7j7aGYmAWqfp1AH7puwsk9qZF6ivVHHKDGIik4gByCe
Y/kvF3uLkRNMoD+L19tL1EIy3gMWZ/paXKScl7gQpDhVeKyDee8xLXv/dtovCpoUb2Sy5npjZMgd
u6RxA1awLEkHThl0snIPiydQ/hCfvU9qvP0i9QHIYCr+vqTfmq5YX79BIkvR2OGtuF3U/SPX7olq
66sDKgW2+uxxzFt5vn2d+XQXE/hYAzZEmsbOiWgaJw3Ftb0lWOVT6rjbRV/HAOg6XQMVryzKjaFG
oI0371b0JCP/6NtHlUYoNvS+t9tJp+VY49SZdlxXrTmt3Ci2pv1ClZ0du7w+14uNa9ruvIuOHhpx
CA1DrLiHRNNpt8imOHUpf7xlrWyqXG8+8c+jKTIfeWAa304y1g/lcdWgGZDgg46afgGKGfv3QhLs
RYKIcF24/k2yIVQQc1i1z1mKVVMTS8x3hzGflCCYiXLfHLrHuY4z0Ui0kpCO/qHoea+lBx7In+sx
1dMkXBKbVCopkjvuVngIQJc49ehBFpIoHg4uYgN3CuGCI3Y0+kvqkvrs0lSnfSQC4sxYatLH2XAe
C7S24VwSft3r+tkpnOcyLf7Q1CqP/L3LlQjYDIELEvIMvODyrSxgvJp7Vp47M9uz6BkQMDn4gyLL
MJeNHrqjJqOh+Fblxu9ZIlLFyNb6IsU0tntBkQiVHqlGGXle0QCiR6e5yPK4RNhW7YMzrkiIYUpr
BpFAKhmFCvZQw0pW35xXEYPiYC13ZRN0+JYPDjEegTOWHpm2+RwZlm+KPc0BFB5RZT+a0iO9rbrW
SJwZafDP97Z3SzgxueVMAcsHBAD06MAtBd1IOJbaBh1N3oB3prjBnXOeYML77bZdZqjBRwAAL6vG
UJPilXxwXIyH0Uh9tLXdVUdveHCUQntoJQk5WIFVFSGmwS/H1kyWclsXEeMMPy29/s6mV1opxe+V
7MFMeP11ZR5wMIb6MxeeddLrRGLTq4Jt2shaVy7ScA2/n5QXGv0v2E2Yv3Tad5Tc3XkvYxvxpXK6
Zq6rjs/1ln9PqYqeGQEKRjQF3fOppuFMOZhX6QsHgcK4m2SNVizPXsYNhZiZsOMx2Dxg8Xm19fTO
oSZexim7W/c/dC/N/uoUaHxS20fC8tPp3S1yprdmF+4RR/mN0c+bZY5amM2meXSm6k44tEI8mzw1
2s33fYqMe0b+w5ahIWVLHFSDmk4ooXZXFexmzY4UniG7D+s76mznrGgSl1sF30V6Afokeo/LcO0X
3MdyFqfSwFPPMK2LZoJSM6Qqp8qyn3VIuH6+eEmopiLcNPvOphU3jqQpVXU3YIeGk1BXyT4tn6WC
SE4fQOUyNVGBUATSNjFwAGGG9IaM0CqXg6pNyHsZ9dQwVQLd+K140y9Dz+51lET43tqKwvgjzR7x
niVnmS5AXVzczJQHyGzB5SeWQ/PYlgfeG+GaAYx2RPJRCzQuw9bzy8L8gGDYVYZPazD/rD8bpoQA
fpo7Utita51m703xk5NqRvNu2qWP3N1TFag2mfANCprcMPwN4jnGyAh7Ufc6gspWnO2lt1SX8xIu
4NRsLnP+2c4TT5qwE7iY3wtNCNoDRjSN0LChHwzBXNlxV9qB2rUyIoAvZwcGgIruDP0abZah559S
FxgUvuNHYtxfGt/MSf+RG2A6e0Hgara1bw0BLAfyiXcyZ3ZB3NpG04oIvqSb2EjtlQiRfpBRmvDM
dbP5muQeYkRnQcBcvpbmbELkRUeLlYH4A8+NskJmLBTNV6oR0YeOjY7UsB0MJic4a54dGiOCqmdE
/hiRONWixf1WmoyH8u60Ne0SuI7yrKrJ9JKZ+js+ro+mxLPID4dZiSV9zOx7Pcn/pITCwpVNDR/k
9X5AK5gZNexGGRVUkY7Awd164emn9hhlRlYiM4VQL5XzLOgbk72qhbbR5rC/rMEXmrebWRHmI73+
MSojaZ9J0GljGhXwTUNn1cwQqX7uO8uR+uMnD3uQDSp/xgYAbKbqHK4zzED6g1FfFo0nrcelwfnM
t8kMObYqw4ox1d4QJOZHzsznze2uaWOdTQTuNPDKNgALeyXmiHy/Cna8fBgR+yNVsA+qgV3QHrDi
lh2/iPKl74w/+rCBkMJhoDjiQ6D49xPkRee6r+6yV8j/rIYXAPpMgHpgpg6aShosXX+XINEdlepT
RXQNw2h6Z4iASMzQHwqag2dwbJfewpdgQsc5GHgTqmp6AI5M3Oiy1egmWlCXYWdhhu1MXQl46och
sxH2N0a4Ei+mIBmLlsr7OSVEi2VbZ98RGnde9gdqpEeUkFgCXsp3+o7jgAWIt2SfGO22Z2LD4mLp
KbQ+jJa9RNlnlqoTurYbwNODQGszc4BwPlfOJ93Nnz0Gq8jMOx9NvAOv8TVvySlTK4czBEViavzM
5XQpZaueWWuCba3PtsqMCDt46P5yEMBh2at2uQnAKlpGyI9rkiwzFc2XXnwxYSOqbYIxS/feCkyl
eBlIGfCR0j4vklsMvqB3wCliBNMmmxCqSol3HLMrGuZX02ljOE1F5PbrGqwZE8gME2eNqoGnK2NR
dQhpsSQWdvewMTeK08GJKgdcPG6SGDouqJq1PlH9fu8rkoMqHVhvv2h3OQNOUTVf5s/Cqox7vVs+
lHnI/cFqyfIBEL4Jxw6RJNiAuSEvAzGw0buOf1hjnEOvItNq1uUCdYvBCmvGUVvovGbbHLq196Ol
RQW3cg0LMdDtce+Z5dqRtrcO28VsK/c4LWZ2vGmQ/rncFEr/iJNuX/hHtXT7VNnIryXrvElByI3a
/2LvPJbj1rr2fCsuj43PyKHK9qCBDmQ3yWYWe4IiKRE5Axvh6v1s6HyWrPPbpzz3QFQHNOIOa6/1
BrBFWYU1lxEBk5EvE7UCUUAWofEp4dSgoNH6leac1bUhcTK/bY+kFPVvMDz1+vN1m99e/tyd3Gcl
kwm2TvdYMT2uMdxpi7ZQxZMHlH/W3/56+/Mkfh3vt13/sfnP46HSoG4jDZXxKUTocv3hKLM5ELFJ
Z1opyIb10LgJaRjPANAsIv1ZXYxk70RqiSNK/0lSbD6Aq8zQAnKrQ0l0jQq2/WnP2UGI16SpmA1/
t9zNm/ItXcb5EsMhhUrnnFx9sA6KvpCxkqsSb/SIhv58WTZFd924LHD6Ybjg4ciGcvmy/kldG0TI
+hLUgadt15fICDeUeeRW0Ogxy4GWGArzqoI0Lz/87ft1f05JxvrnXnJ5tHWj9Y+tp//e088PzYXY
0sawomYO/rXdr9P6ua9f7/+jbf6jz0yldyGJ7n/B6UZSjbAGZ+Mn4i6WmLruf4Ht1lfrZ5bE461v
1z/rDn69Xb/947d/vF03Lgbc8FKDZwFeLlAotJFXom4QcbU0cPn+P/zQqFvWHL++r+SPkl8/Wt+v
X9sgD6PBvRpl6aAdaNLUq3kZVs7818v1q/WPlQSkyPCDlbv7tff11a/PDBWs6Aqt+v8otH9AoYEA
c9H8+a//47/9lNj8Gwrt5r2d8/fy++8gtL9+9BcIzbH+pZqA0GwbuSOVDBNwsr9AaI73L9NTLQOl
V0ZqTeLdyqrtY3Bs3r+Q90WtiZgTvJlmAk/rCBPlV86/XKoUmgO0TdqnqMb/CwbtbwpGHmUVl0UR
SuFIi9mm+b8rGJXqkMKjypZDLdE9gwDJP5gdHgzAumdABrieZkGWQ6htGix5BXay13nmuPDAEXeY
7e9eXJxMxv4NePB/0HbV/tB25eaoCIu7qhTeNVzT/gMe1+de3CuLPR+UbiClYZpEdlrpW/14N/dY
u5hF+zKbqB0CHdYKB96YbXT/IN4on8LvkqnyJKCSI7ZsWjZUxD/1/HqrU0kBxNOBkl6yV8UMNaxm
SAZYbuFQ9FRTMMUkAe9z+8cHitL11hLkFJRXFcogQyw5CQ+GARlLPe1Nn/UpWo5qfsn7CwgueJgd
56yQEP8HpT3dsv5+6poN6NA1ABpyHX+qvQ7DDH1xBsYCEjIIveFVsIbe6oZxyEOMidMJjK5bJEcw
ymoQqWhMqc2GpNZbonKV6DWeR4QY/PVeL5lAxAaXSt3G1o7jHTKL9JUxFs9CU58mHYGx1XRWhG/c
JOOQFv3RKTlMHyf3vYd5cg1cFjBUto8Q7IB6qs++3rjJIYF1tVkOGqDkDeaN+lY1MBCisG2g1ZQt
OPo96EB6/BDvvZ0NMx3e9gidHpiYh6KPoQJYh3LsltnNlLTbUJXZhBA5dw25687VU7+dQxFE4CzN
oX7E/easUC5EU49t8sLmyZTdNs8sF5iUfshaLj4PKVxPGOo4NcpDk9UEDu5TaGhQBF+sLLA8GFtY
IsGHkndSbt1Cc7DTMzQArMYW9F5TJephyLQAoU00GbQsOtaOsdXILEIrs92tkX+LSic5xHhs+3lI
KU7o0RfCVenVWAjAbK4V7/VwuCB4+q1CxnHTyAaO8wENKynRRfQMwbKtvsA64d5lyBjVn7kKgdpI
XTQzFOw8YrSXkaLYxCZgmEZvwPCBwp8WMMy2URNApS/UI6mIOsoh9DA5MSvw4dhs4XVbnxs79iD/
4i/lpva+9Ch9hV6d+t1F6wK0UO5MuIFN0837nvhJEiMB+GsUd/oI9Eet/7AdUk29ErJfVwPXA/xj
7aWKUL+UlIO4HITuELnWEww7+NLO+NrZ6cUqMRNC50jxskurCt9oDMcPC+9pMNDxaGKwH47ZMTGD
eYnUw8xONnMbHUdh75IuBW5kpK+TlV3Wb6CuFb4Yx91kmWgG8sw9kEfDAp2vy9CMov7BskqQKUKs
A7xr92yq3RjMqfkCEg6nyDDfiVIcyP9XgYsWQ49gy86p6dbNEn85dXSa0vxZx5PaVvDGiQcCBNul
alm1VJFd7Op1HZomVt6jAsbBYfBoEwU/tri5DTUaYomw+qjZTdCbIE1zhGyMtJyoFmkMyzDG1iuI
0OrFi3d+NMdJIANLS01bi44pkjPOIFmwCPNrtMXBbJEoSMencSkwCQIlO0Y8OtY8/tKxTMClifRh
lz1AcotDFjUKy5hyBB8Y2u0OhSUVPF997hq0YFk5BAj03IiEPcwuuRrgKdsB02ioeay/vIVEvxMV
VLnbKg9g477hTz764KFLlFbxuE08so0T20fbYSb5ojtWvQsbzEo8Zb4TS/6SWpp1rY/Gh67BQmqQ
v95Rb3puWTQzcvyIhrbGYlMxrtJxfClnqwMIimNKjEuPAbYOnzKHqzNovYlX4qeWFM99MZL0zvlh
Uc6HViF303Qej9RtWO/JYbxSrQ5vBziBKtbyfj9WJ+SqQa4ImhKP2YlRw1gHP7RTha+E+l2kvGBR
9TlYJj3QdCEv4zPU4l3d59S9hpdBY2RzU6Ay67OpB9pH5eWXeVERRCctZKT7ptNh4gx0EnQNEBaN
mCZiaQKj1RrIPvOjlQivDO4Uzus4es4ydzjRndM74Yw9DvJMv2ZG116fCMklyLWw6JZJ+WFN8UM7
MUbMJUO7yVlPeVr4yYGcHSzriKsjH876HGDMlLP3GFuUokAnpuQZVXr6VdVrM7Vpxz03Bf0+vCfb
YKqelzH+bqIctozZRTOQuFgPRJRCj56urQHQJcsbpPDU5KVzmzugF8hwyGbC3EAlZoweFr2TKpt0
DdFZG817T8f4umqib2sTWUZGM7wfv7rK9YuclEuyRDtXQ9zUSR7I2Lobpy4vXt5mO8qpXzru7eSQ
mTyGFIdijWywT8bmDpI6tXMYyV1EOnCSkYJhF5xvkCElFWYAadEjJUOgBp6cK0ijBr2mf0aGqm5I
uhe+bPtGWDAQmCTxQXl0G+p2fEkyZjOar11OTqyfwqu1YYYzk3cSZV9KiDQLkmPb2UCXsVq6jz4J
yZHobYBZwePaigyPYcWMlncDIiCCsFsnZJYAT+5tGtnAcQLKfXPBMk/X4NM06GgggoQf00KDbWnb
bcpIptjVBYg+SMoo27XCfit5dJ7OoFLIIbpql6AobA2sC5D9xkJHRH5XF4CgouaTdSYqZykcRS3p
wuuxIV3AULygcKB63FMSo+xIoAVeJi+2PPJcIckzZHeFUV5qptUNqvubVIRPgqojaBKlpvZpCOYG
hmQVYwMGeR68ByaLit6yges1AmFLA01Z7vBBJf2Vwlwn00VqsXnuuLcheXrfGTJSmhZvez06VUx9
doygOlqCvjp1qp94TrDO2JrJYDd48Q/kv3foro1BXiXwuQpjR1r9WXD1AUIElzUOUCbaPVrLl5Fn
slkKnfG+vAWdPGABhSyfMb32DZMKiVU6fJd9ZfXwVpsOMBCUrqsen3Hhpxqjy5JmX+X0pFckuYB1
X5SJxjU7tQyd4bxPFSg6RhbP3hcRRRXgitlOX+AUqvCiiVpwmwuf4J6/C5jg64Uo9TbDn5HCBLPQ
ohJIN637WflT4gHolyPnMnJPE13fO4w2SLpwc3+GIBq5XkEtpvQYx+qOZtFD2ptrxOKd9K42wr2t
G7s4pptDZn4U/fLi2dcTHTqLzFsjA9uNIfDGRKjWdyaSh8JrDni1Bl2HT07b0pAGUE8VLCsk8G9a
43ZulO8sSgS9k64ywLTcI9FxxPKJPmhOr1GO8W8th1UNABSxD3enreqLh6LEpjH4oX5rdxWwrHhh
PONedINK2qBA6qLSwMCSAwWoQ3xlWJxCOiGs6gh/7bJARTdRajV+n9GXlYidmc78PXJJxNgmA2nP
UgTNctfye0v54ZmkRTMEy1YLA2p3jIc+Ev35RtfyaRuZyks15l+Oy9SKpPMYVAl1EsX7Yr2xsxCT
CVqm4LnUv/XtwZnxiVCd6L6L0b4gUp73i4zjJ6BwSI481Uq+UMDlIkEgHGI4jZ3OqKxYjh1kFHMR
ijp4BfczixlABWBrmfm/q6hIbfSCBlN2xWc3DA96sxCkUVoKDIf7mlqvCuEGIsi3+vCGlDJtNNWO
CWxjHxz0vB/Gl2wwyFGLrzCn6yyUCUHDDEe6IP5Len/XE+htwjz+cuXxC0HZLnM2tjqO29wuzkOb
X9K0PNfKRz6Rr9NDxPbSdR6tzn0UqwcUUqg+gbDGrTQoK+Yhpe2vi5QkOaQRHSln8zgnjq+a+ChG
Gm21MwrAFxUhYlZd1ubnkW4MVkav2NpL814s0ZZOeePIQXWN56qpOK9hUKK/5ZgT+OtgnGru0xqD
rIN42jG5aql6Hxo9P8uwDAREd5G1Wfkoh6F79tqCGU6jixil+wRUGk377pLWrGr0vXCm2yl+NtBE
ihbCDEr9HZMA0ANAL59r7Au+XorpMYcbyhHgB2qxZoNlL8DjjZvkX2pNu5cBd95lbx7Lm40mCCFt
NbxOhuSLnP4FAxXGS7u4b0JkkFIq2+a1NrdndwmxlJyZ/1xW2mnakezOIMTLEHWRw/+SQQeRgEzJ
6PIVtwXQo72FmDNv2lYc4s66ZOjcbs3Zfsy97L5MudciyS8OlSfKCj4FKdbuMJVH92lIvCeS+IyR
vX2ER35ZZ8dFYeGq28MtdbDrhhCcBYXkS1pn08wvSUdUg9PRdwKUwJFRfF6ETzplzfXapzE+eZE4
Cxk3eIVJ/AnGEeDRF1EiyxDmPcvM4s3MBWlyCvCy6kTmgyAAlZdO6uYS/EeJ9a6XP4aEQQKzlSNa
oOdsXyvZj7XtO9I9IKE2hRg1W+TUwoiV/dXLuhy6R/wwbpxSzi8ZdZsy+SbjBcv0nnKXRbdIiIcN
OwsKeW/ccblJIFxsrEl8VP0FQ+0c+IYcxuP7DP4DTzJadq0VnyPNPShmfhpjxh5k5S96x7m2erpP
DOwUusSrdnX3qVInnxNNVpG/5BIpIKfCgPY4Lox2azuW8zBUGahWnJb0iYIuc4a2cBq1+1mdpNQG
IdKsDz8INS+mbQ+7ThgwwPKv3sDaUiCzPCOUtsOwHamkSOBcD7ouUaYHJLXw7ehPtYqcQ11nUFR5
EGbl7hp7UQ6K0rwZifXcq+47VJNbCmbn3KZ/VVQ+N9hofi8tal4pLXd3l6kMMY14ShZ4Vlk8Cmjn
irwzqlylJBWCUJS7lzHQUeaeFhyXcDdHwCz0YUdmaHYQVMocgNaxXK+saZDorJ+LTujVdoGsfLkQ
EELzRY0g/OZU82kwaoqC+Hf4aBc820yQlG+UifUXk+SCTkFVYDbUAHWrGn0GIqKdhtob0JyF/tNo
igcz3Lgrc+9LhCA/sxG6RmZlO+8DKY5+j0A18VIU7ibEGeE5lhAsslPkEokhxnqlRxi2Y6pHZ8cS
Fq2paebOzO9qy0OS7dxxxFUjGTAqkJSNW/SPK0LdknDy3qmBCE55FQYVWB+krNEFxu/LqcAKAR9f
ofyZQS56PJd5XKkIA7gw5hT71pa8yl9/aglrVZGoIPrXFw1JaJCzDA18OEa+WSBHjLdPvDMb8bwi
2deTCHWClcMKiV0/HKia0FPhLuiSM5qL5A6Spb1TJdxoBT87Fs5ekeEMQbZgdQukAzb0+kdFWDnJ
3fjw66OfmwDC8JApkAWa9Sskv/ihqiesgEGiZ830+27WTX5t/GtnCDNgkC7/rJ+tb9dXvz7z1j3/
+vDXNv/Hz/7YK0KvZKrI1Px1ecV6kWIt0vw6znp6nSMBmUgFb9Yv1j+hmuMXNVdkDRWY5+vOM/xW
it9vivcdBfnpyqiaGfJptYkNW0HmWC3MdKu1Ron4tqTPGmIMu+PKEVjfR459j6IBbAjJl8VOTqcO
PO2bHoUOFadcFNwQCwZWEw5R7U9dCOArBgEwOGYFrIlSJcR0wKXrh+ufpqHkbUQp5jQRUoJkwSJW
cdmy7bqJWmOeutfrK4ZTBwijCpu21w6W1p17LId2oJd1PCxq/TomIXMdzuIeR2OxU2xWmF3bfGaE
vnXIguMqEh6GDUjmFE6xtTWgn1qODNyopnv6bQnYmKVIoYCjDu3yUHkCvKKxYGmeZX5iwpeEAPic
K7b3fcD2ejauW+lHH6UuZDkceTW9BqpqF/bWTJMbUbGUv/IsdCddNaRipovNjIw5MYhS7zw4UH18
i88MyRRAv8zROgUShCvTLCGAQFKbfOJTmon7WlRUBbvyVnFzlARbVFHVauskz5EaXY95j7lrOKQM
aBAqOw3SLwjBHdpjN5k9nhJQ39A57c8uzM61YdobzYVn2ouFJU1OujOLKFNbOI4vYXQ3qcm9MUTn
Ranh8lUDlXv9ccBY4TjmUMyGxsWV3nB/6LP56ZaOCQoTqWIxFt9RIAYs0fSfcPnEJBDgaHKTCLFG
Ga8/W+lw29UaUXCBFRNSuSgNMPBiKx6A1XCvKBOgNT0GoqtYlBrjFIzD91ybxUPXdViemyEuCDh7
NDGnbNMg3Nw5VKGWX00W5NU+BVCfG9XdVDgNQzUR4Bw5yNQk2qavtexQpIAy7A7qn+uATasw6UBI
/2EqbFv6YJtH1UIpfs7hN0bmMIAkS0t/dMHzoqgArPSbHgu8V4VRUyeINrjM1v7iGak/RkAtpmK+
FVBWDohzoZDeaLtmQFjXpJhrudFb0whva3YC8xNUHSphzFcib4OuHjcq2dsNZtwXDXlYMjAiGD0Y
sKShR+JjfRQaedvxRAXX3fa1C88ZlGFtIP5T2Cwy67D/zhmwXtFCb58ZKKsAuyuFzWokCSGFjLG7
UeY9XFHEq1UIEHHbcxrptkiyqwX+MtwaHS3TxTmJHighVb0yq97Jx6l+aqL/ovbWldc4gSF6kFRd
/cnS8BDV+sVkakRYx30qQejgCAziA0uBnYBAdo3K3pZ0KjrJkYaHouveCnLXNKB4o7UqRfMm2emq
OFj2EjhjZe6srm8Q39MurpVHmzYy79QRUY5O6Wn3WgEQb3yx+/hMGuHZDt39YDBY2HFzBpt+U2jO
UxiSEkHUk3g1ueuUcX6CzfbBwpWUip0eB6V61VDG9z1nONdQABBPHf3crAVGoMK9Kr3mIx/TgwZT
CykfPPRIod46PVDCbBT0lna0II8glW58kBr6QEPlRmjGUQGuzFR7a9+acYp0VUSdBKUqJuN673bh
SYFsvUVUcVNOyn1XZO/aUJOQ7SKabUjSRrstJ4ntsklXRTZM2BKGMGggcWgb53WenPxOt1wwQAJu
1NJdNXi846q7xcaU/qrPp6wki1As0xasNwIBKCwEqKGcWwq0B9iVu1mPn/q6uPFSTDZmyGabxtPu
RiFu0FwcrhcGbmCZLdSdhY6KdIKVulf4CGyXECGDYcS/dqgRUBQmTiOcQAzbJsxU9VTmaXyjI2Ca
Tkpy1RfZeeyzmrETHlQFePN4D0jJelTwMdmkNs7mcXhWe49kE3Lg2362AfZZzxNMW1jmMEbEVhkg
kunjyzx7ZyI53JRBhSSWNcN53S9J9x4uN6DEUHQ09wx1T6iW+hLok1Thq0Nxz3cs/RXqoh831qHH
FcQTwFr0yTeEIrUpWZwiUIXWb/NYg1KsKQWF86FPKmwB8AEIWSMW1PriRPfBqTyZrh0sunNWQ5Y4
GZOYa033mPh8YkG6TcLqdkae0R1AVBLFg37xGy0PMiiBDbKKY0OsYg6faTyRm0AIEZS9d4JX8YF7
DtUwMoyk1qmUwOrItlTJbpdOv6mr+qm3tUtZ6HfUtsAa9VehKD48KoTQg58UDSbFSbio5/SVsVU6
dPGjkFm6OPV1xWz5poX5dnKUM45vd65p3MQQxmaFYcOrqhuQdabQP3DOY42E8GCpai9jpN87YIci
RHYtA2Hu2rZQedUIy1GauZ265pilkJfr4WCK/lre86KtDsmif5PmaloenfRkvNNt8geWQ6J9qfTr
yuzRgy/uHTU/tZG4dmAEj5JPmTUb6NmoKcWkqVBGDrrcgbRADxD0y3yZsAgDzdO2L4pqHBFrvi9N
80U+GrmrxBkPDSMbFhIM3jep+w3Mlc+KHXOIVryFrv05Nc4TcmgebpfT5DznPI5hqt9m+tC4LLgQ
PVth/GF19sFzoyDMLSpemJpruXOF+cR1rRSAgQekBfCJss0RBVEoqqYGfhSswtRfKdNlwiYkMEid
5i5G7nEUoOL8Tj7lYX6Yo5w1o5qaARlPM8R1IhewZhbvAe+eBjDb2O/zvGGpelyUcglGbvycM7Lh
Q9C5xTv6tdd9dXZJ6uAQfmWlzUVJh4VkkvLeMZL18HGoMhVmsGgays5zfmMgIt7e9JN+GhUwUm2q
1lAqs4fJmn+QE3slVAkg5H62ydFNaYYl0xVaAO7VXGkIkhTHqSgOUz6RF0VjcGnCna1lqJBl7j0S
ahdntJB37McD3vPGtszSBvC+cwa8rvrw3aB61cUphF9JdgTtPdJrEtKj0JkRM+5T18EK45a4Ogpm
6ThtJeGlmZof9YQ+eN95qOdiOYCKflMo1nGa1UNal4wGJcLQtoJBmjt9dFnzYXfM+qVJI1QzSqwW
SeX6VGjTViPL7cZzEFfOaerGL5hcxb4E/9VZGLCEJWzqzIreRoW2Ni6gTUHS+PDMt6MiIMWhvgA7
tYfD6MTdhsdxpTjpszGzPmoKfV9MJssLfBuQZmNJhejdizkaztHWyBynygMZ7ntbMQxMRJjokbsN
cj3jySN9DQv1YSZIkpmXLAD/QEKZ5WDs+JXEGaeKekynzNwz+n1qWvhiRUqy74HHDaUR7cgv4WQ2
DZeKAmo88UiTc1Utb+pUIvdSMqfDXTxBHtxbCjM22Gilql6FThsZ0+J18Eicooxq7coEPLBNuo3J
9UaHTRSE4/A2x/FuUBFFhNMMBA/gA9BA5TlCxTYo8uZZEfONncTPyD4Hju7gbCZFuhG8PKa6tR9t
mLmzjgwKeRNHjWpKeMmWMsgKxfzyPPIqgUWta1O50OAt7zwW7rNJTs7IPsyF+JpYz8amfjMXrIVB
uN+nU7MfQ/Ng6vWbAPfW+5arfTQLlVf+zeAiiNf9YdSpwAHGtcSjSvUdPK1U0rA21HjJioHU2xRQ
+xtD6sxkCGSYeDsMvv7Xd8mk+ybhPdKFPrMcxefCl3pWKoew2b3cG9qGgB80ODjvrVCCf/8UKUhG
I8AichOP2tUET4PDVbD/5S6GkjpnKG13hi2yfRsieflWN+BzJc/Lcpb7jZoZymK8bhxyjCF2gcJq
KJfKs5qM8mXJBj/Jnlx0OCoSc+TOvDLbaUxIdYxrOa8xYtmur+V3/KuBp3q0HKMepK9PUBOkaljR
tCkJC/VjPLQYZxpGvP5fU95lVQEcZ4/ZKb8Dy8bv5Sa15uzka9kdPfaTlt5NKzpctzBBPermHeOQ
r5Gxw7jlS55Y2c8ZJUrSvMl4Dx+M3BzMRn6hpUdsOnxReKRwUN2f9rVpbeQW8nhw065j3AzkuVpd
k28XSNdG4h3kwesW32l5ARSuDew7qCVPTRnI3cnzkodV5OUAol6vnX001j5itSV/jd/MXUslW4OZ
K79ux9CXt0denryF/75UtOgDfSKaI2/WLCwm4FrAfwIIZCJtIXYNOvZYwWw6KmDYKAXytdymot6v
2h8qyxazIpvBpl32c/MkUvfI5eINAF7WCzcuPESNPBYZCnB5O/lRxNeVFBBlk7rHkm5ghQJ9wNTy
T7krFe/QAv6STdJ9btuPsSrPcpdyG6+6zZc7uYU8p7L6Ed/++6QiPpQnHFXWlTwUh7gZkTooWTyn
+LzLw8nd2TBH2Y3RwjJJ5wdvgc8OFH1It7hunFBowWFw2bhleZ50EostfPXeoKpXppJ52DaB0Kl0
REby5RBsG/SqdFQQEobdtI8jVWG6n89rAb/u0y+m2ydlorkWVoMCaIFfme4d1QKtXCrm+ohGnZ2q
tCVy0WpJU3TjHmfOcNoDR/iqvQ4bLqrZS6UmuzILN0jGNger1YCHpKcmek9J6DHZ6PesFj4KMRUU
3J27FQZhNjRUUdwySZIsk0URs3kyIf1ShnA6pM3nioV8V16VyyHWixhr7/IRytkTsregdXqNddM4
km7Ir7tK3Mt/hdfo21rCxCQUDET6WU+7ZSd2moOFHELTFmYA8ZcaimqXoMTloYzQWvMrLl2Is1ik
qCErZRhvG1vLAG5gtM6zsaRvRgm62ca1PmfBgIQJhcLLbPWPWUQ8tFgk2W2dapOBSkhlCpZx6pUz
gcOf5YTVppocUchS2jWxpxupT2u62zXJpitV4gT4PaB3qMh6pSYrMCTsclQYqMckxmFWMPzy2iqG
8cPoZ5AURrry3A8ZLPS8uolyAltblszUHgRFV2afONvgMhixetRHzr/8Af6XYq2Rv4Gf2KpKT8RE
cf8K64ODWlBAQrc189Vw2/T1a1lr5WnEECYIa9DfhrlbNAotvTughDGoKAWT06aYdgnRU0efs3Q3
skhRRWFygOjrbtbiJLEz8vLkDsqYRLcu9dH70NgvYU8lFm+O1COpMo/z3sDPZKcDHFfxwruqW/XY
eiQj5jExcCylmGnp1WlN4edXRcVprsirCqgYigUj+D+craeOTGlILluTZWiEZWsIdo/oYMMwlVgb
14mnAKOFbat51tacwmFXsJIBf5/s8UPLgrLA2gM3QJKKssnXioPyKDDrndWgAWshuq3wVAfICyOs
duoh7gFV4/HGIVqirGIhdwMbUnlZwukzcRdtm3jwqOWhmwn8hY0v7BahuNgXZlReqcTXVtn4wBkA
kSDUcfudpaBcVzrgGOmswNwkHKwsb9IlGYMuco9FQrsYVfsln9zWr0cSp0Nu7YRH3LIkd2FVzftk
5pfoJPs4RNITh/jJkMiMkTE6TSDgKNqKZNiXVvNUlKSa49FRNvocXhumniOydIUabBYkr1ZYuZuG
7IY9tcsOOSpMlaZPIs5qO6ezvgfTcOy7ZRNO+jdVozgRj/mJdSBU9GnJdsNYwrSuPql3o5UFKHAb
Q+4cwkbacZ80O/1y8xvPIzRqcLL1Z4Wss+wL4UDbVooJl9oRdTWbMUCDGKFDUQw0tT9hoqKhvrad
YtBbRWltbAnp+1lOlQXFFSVVVJwPQZ40zrjYo3GjEe87ORCRfiQ86lOiwY6mlDINeTF6ELJ6bNoj
pS5BoJcn14Ob+rJctBYN2py6HOHHBYU+ir8SuSDfqWZ1thbroQBBSLGHwg0deKhxzx2MFytlAVci
qU7JMRPVSdjNlulgp6Y2NZ9xyHahQ0WgGjCprHZZeJ7UgQQuwmqIKJA9MIjK5EFGKtHQ417zurrA
H3/MYnBAEuXF1EH0SLFs6REoSujAhU0zy6HNhIX6Q9bPVmDOIhiHOegRCQR1Q674JkJmST4eB2FB
dHtPrD3IIsl17hSRfzOEe2zS7KJrxdmoaQulF78pWPxtOora+pBCJRmxedenbdwPaoCuH8tlJEtO
yMbeTur0GkfdWyzTQBa2tQhMQ4NyJUYGEMqTtpAjKrnCdoJ8BY09Q74vYsqOAFZ6UfIdgJhBUVVD
t40UmRLZdIQBTITdjodxgKlpQmQ+FYq7QzrgZGbiYaH0TeqQBmILLiKRD8kMkdXQinZbNVW3dSvj
se685poiW5BUwwQbE6RHBcnlyrPNO6OyLimExnroPtSUGjJqEZAR1d5PBI/AM1lfRL4Gm2ctM+I4
dR2HqOrEgxgDMD09UhDoDgtX4rRkmWloWT1gYbxzqEkVFOfaqHvJEO1PLe5c61DTdvqvMnWffoKn
xu69rL+U8T6prqA5HDNk/bdryS9P7JtF165VCevsJNIzizEjSTTyJrUAUNO1gEYQo5EVO1sW2SeK
NxhkJl+yKGi79Uunj4+Z5pGsYb2ByyH8TodVZVLb97QbVPiUjYrC026tnQ2gROrK+9aOy7dxYgCq
UmqfDWJygaXBkxd5+g+2tYZ0m69yCkSllEilFqpqNsoVOtBqBzf61S388/0hKaPuv/9n7b+0Oh0N
DGyPtxIYinlYi6JUfmFLY6OBVBVm2jzgjjSiiVYWbDJ/xS4gSlEjiEzVXcKj1J6Bb2Jil1ilJqE1
SCl6RSIZnYiwKPQkm5R30Ihlc88v3BOUhCIbvbjevpkNVjjo76b5wPoNiTcSWqTxGtSGWIA+LBH3
7Tdk/vnnFf6ncijOFMh6LsX6O5z852Ub2Bly7Z68Mb9dODCuqqgRzziwTDvkDBzTot3AIFNhoSNy
v0iLr69qnlDn1yxr07gaRhGaxFxUKR2ClRyoAMKVCvzdLGE+MUgAWG/pF0HIe9PJAGzxPtxGYLfi
Qonj7q2zKAk2PwNQIHKmNT0uHjE7oiMAQQ6V5EuGTbFspygyMSYYPI+fWHsJcChx79mEzYzlqI72
OCO2HOGQimNJFIsr1IKSQxYf6x9Nsty1Sm7+w00z/pSola2FC9UN27UwvPjzprmOmzlCweNMkSYe
Sx0+LdQoHRkSrbXcqX3sdcpiK5hyhUdQdYGhQjpOTi0sWE5O5dmMQcqzKJXbqNF3KzhmhTUtC4MH
VgQVy7j8mPW4vwqbRhOr8T1p0refaDbTeBYwx3cLSyQJbojG5LBk7T221kyq8RVU1ygmKS174P+9
zTh/bzOGxaABC8MFyfg3CkI0NPhr4jJzUNVO3yV5oIRu5Dsx00ShRNS3RAJym7FC1VNpUyJ1TGjL
isGjTAoJApdo8nAO76x6ORmNg3CcdVhshrpCXHU1EMs1YJia+X4CaVDJSSUyi8vscmdKz3sq84ID
aqRbhpQlFrz0sBipEXnY/cjA1UpjIHMsK/JajWA9dtsRviJWESCp0gmEB2pLjloesHBfcUjpaEpp
8vrKdtGrs+XcBt3Y21uJ5IJxXW6E5pSWUwYySB8lLMERrAT9mV3UEOxRNCNai8S7gyvqOrtSrqoJ
yDP427JV6KkHwbIiAWZeNSCx/sHOXFedvw9gSKtBWjEgZhi2o/5BC7EGxagR6G0PaYUKmSBY3fdu
OgW6CWanHG/txcaPsUemtWyGa9tu0DYR8Rdzco1zA0L80fMsMXW1xFmVTXmMveLGtSIbCjE/Qt37
tdVZ/JfUr34OSp2Gf8CwgfWa4panv6vj8t1JogvYs93YJU+6l3+5GQMH5nYkPphQW9T1Jaosa/HE
7CrnJjWHy1LAQJ6bkOdhvzUSx2miTLlVRJxs4zlHcFF5Dvt42RT1MN55zrTtl/6oNHDVM6EHblta
x1IbraMF3DXLjOLQUiaJ2fVJYNiKhE3LJyVqj6MeJEVz15GrOxhTjtQYAUJIEIOY7wB2NqhH0o0o
L24Z2iBvVBeJwXcam2QnA55Ehq1wNqP/n+ydx3LkSLSeX0WhPW7Am4U25R29bW4QZJOE9z6fXl8m
R+LVhBQK7bWYmmKRBKsLQOY553cw0B3rU674LVa+itPjtvl3HkQEm7I2OTZVoGJSqe+bFHJWq93p
Y/SN5B8NHLJGs/tUBWVE8oSrgWC25UCajbwzJHGr9ZxHEbYX2RdHdfJKcMExqMInVso32ZrSRVvr
Rc6G4rx/xarhNdTrDSEXUHrHEOlI0O4ZQ16wVGaSr1EjCLx4IlH9kcQgKv61rcWUaU72bY/zXVMU
Z1OPXZpEOPSJRRUugs+ljLDjyw+KqdrH7xiqfmimPFZMD4Gs3SuRRDhFMdNuatsx40rBVBZXvYGw
g4xONGlIs3e9x0yDwStZXbLiJBeNSDvZW0Iqv/hEl/p4eBGFqfhtg+w7SgLUV3qBtS5g/CGBQ4pn
+aMXM+qQBDo7BnbKZHAoUt+12RViB/YE996uHwf8CEXTjXBxeANUslsscvVdN1h3fli9hnIV8gR/
XO+b56TBP0De4HFLAKdTzndxOsIAIG0XvMO8rdM5PKFPQ7TN4CEC0Uv89sWPplscR1hs6HswH0v3
Dj05tgmUcgXln4E7CAkp+v3cVPd1Ut0uUjfRAyX3tMcBocq0ifm0SezwkTArTBwNzHwscntU291r
DE5Gg1GAoLwnbRLEUeMX0/mI7fJliN6Z9Guaumzj+GwYLbsHmBER1OfaheGfYkJybvmQEaFCkijL
V7zNtjhlkP81AVyDjD8NWWWcB+hpjlYRBJYlt6k5HZfFnw6ViWGw7xXEIIox3CFIY2QxZPdVObKf
6PgQ2SK+degtj1rm4nEa6gCA/nRBGvzhZIv5kAlmydlIZgNaMIGIpfee/BjbRhpwHWEAE6cEvidW
IZvWq3vGWyUD2T6xd2XcmevJtMYtHTqx5wgrhiHfu73mAP8PxaYKZjklJcxX2AB3fY2rISTN8uBh
GqSIQT2yHuLcUs7EdlYOh66PC1vd7DINB0WRuJt21i0cbsWVydR8H+OyE1tleSx6mc0S4K1V4kaD
BOZWGwxkvHYt1oXI9sLGr8hKX+ulwbTQwVhocrrvWboYORozhso0rBOUNOvked0/z4ANjYxkCM0k
jMlwzR30tUOtW3jkuNICqhKnoH+e8JxhvgQVZVoaHFDUU2wj8wFHBbzRZviKjXY2vfYM5WE+kOWm
nRNsck6t+FZfdPIV9QxFHSBoa0OzLZd0yz7uQAD0rwTk9YNte8E5HES690sL7XWQXeZojleWKDYk
YeADAKRyjrrqaqD/OVSTuI48Lz3gB4emPR+gm6N8Pud4la+rMcF3pHKcczyat5DonL16l+pdWB6Z
cETDflchHBZCkFrIDwmQio+GN6QNXVekpO0Lf9yb0RIfXTLeXJmUk4dkhDkJf07Hha/UdYzJcwbn
BuDh1jLg8XYwBM9+8dwM0OtMJzpmJAYSM0gREhrSZGPu5j1iszvU5/1hcvy9ZzBSyag7AVrm5yDV
dyJZsCwzP60JC550MNuz3fTtGcOAvw3k9F0xV8M5rucBU/ci2lXuss3m0Th6dgmYw5TwPJkYiqUR
sCFr8UMY+c9ZMiaI7HToLCGio8IlVJMe0rKIW1/unH65Ljtulzgwbk2N1oKJCfxBrUsP80NUCuPk
JyfBGxhkOkuRhsYektO4J92eoFOCK/UCh2eEZaI7OZpHoEForUYBiLJOF+O2hOF0gmCfYnOBv+sa
5QIzQumwR1uYITI5YZjCKTFTb6OOEUHlJbvKmtemhydGnsTXCQxxihVGoDRj+AhSmuFlcFIM4KxD
iVJVPcwsrVy3XcRY3YsPSsJV9T0T4Gz8jlz4OhDWLmrVKmXZB736EwfpJ7sQT6q6KMal2oCT7ScT
OC/qu9cxgu3oA/fB5M7f/IVlSmCqo0s9g1MxaE9tIkfDraJG5/Oc4AsnQGir3dRmH0sUnRU9uzRz
adwE73ZmiF+ZiNYmV7uGH7VT71IRpuWISITFLYFYkBpPRmxcG3YDyYR6XQwB8Ff3qOqkdmH7mKJi
H6fQrbCBbde49Khq3mDgvSbY6k5un4pDjvgFVn/L2s+/ImVKcS9Cpr9Fl71NkhqsQzunTG8f8Yl6
k3xYyT53LRjoCJuAEudNhyQgQQQZVtLlgKn5RLAzuz6ltMuR6glqDg4/XcjspkeEaGXgcHWzzpr8
lDJXXOGLBtwL9TkjRFXGBNJa8YoSyYio1ldvits/xnTuXoLtKTOCIpv2xjA9CgxuZcYTPjlWfNXm
U7XD2k1pthRBeG6REbQ6vegIz37rNSjLIFJ+W3UEp6RjzllY9LfNLDBRdouT0aN8TSupQQ3Mw6w1
160ePEaOAKs0b+lu0Ya406MDc7fIk2/R5NyrQFCD9pjNzM1cF+1Au7yNPgyVXm+25tLcNp59KBcX
oYlzUA20J9nGQ+fdwJa4mWSGwEju0ar32mOupmlSDxhoxzZsb/Wc+U0RYbcvPRGH6tQF9Ubk1kMu
B5q1VNdgGRCs9CY4T/FA0WJdHBPeFJ3+2KF84f/JxKxy8coQR6wZG+4m2zUhUzRzPlmhlQHIoKKK
wq8xJudPXREitphFUkZiiFVfU0QTCSWVanNIf+IRv+SRKEIA4ivStGMEvoKuOJs2ejqhJOJNd1gW
Q1exZ6qnMqIuchEMWIMQSHSLt07Tdl2uvag/EDkhhB7WB6sk6Ad36Ecp2rFZH1htmxdZe6r5QWhT
iTQ4Psv6vGvahwzoGpEMtW/B0CZNaetjrSL1WavX/uTd54uFlWePLwss6LCF6dy1waMeJZBqwW9d
nC0J9KoRzqTXjuniF8Vb0wfncXJy0gznF92AD20SfgEczOmJnMSEh8APkmmLK9vifTLcgs8/SRFY
Uckz5H4RWV9tRzcJLr2UoiZSikRIJW/NBqdTLaLGIQIvvvLH6FOLrio050yrn3Qr/K41kcGbzPZE
J5GmiGc7VZq4nUrea7ikEeiRh5nWWN3k4K2sPkhd5nybaNGHUfIZyiqVDXvrLt6bmJq3g7Rq0ovi
2zARC8j7tjfiO9cvDmNff2VEmhtyAFIw+UXXqx+zpf0cmZziN8rJpv6tcfXdpPgf8RYDmEMyKrkQ
VXgSbX0sLHJKetfWaTQwBefWCULb2WgaXtAj8agpgdJ7J4ata83pt5qI+DAdIi3s1h6DwI0N6K5e
1mLcf0fjwc/8d3/GgjWxSQoP1/E4bPUR4zO4VnwCUu1XRW+lY6OQHLAW68Q5kw37z1oWcaIJwH4L
5uzdj+KvMnYbptE1Suqh3IReWO5mYyezxPaQxOEXYruCWquaLcwQe2tfY/TFdIseqNOgNI6Nt5Oi
FdmPy5bEWWivYfrzR7J43cCfWaqFVkHq61PrnSh6BINS4aH6ozpm145iDKYq/HW8MXhUwimlwDDk
RdUQkFyaUJOQU6sBnJpbm7Jq9jpEKf2E+gZDBXilEZJfCr9CzpntqczWFjcqVtzJYZgNZPZZ/AMA
KH0ODkVcCLC/DG+ESiu7DpsUhoTYEp20CIe6l8p+NDQb7fMdfrdYoe2LilQ3A+7JMekMafzkg+Ik
+SlZ4pKt5WmwcY0anTNOlkfDNp211Xn5LnVd+jGI/4h0tetRuPd9XYZrR6rKtH5k6m39XeQqm9GD
Tn0brrQW4jn9GnoyF8soRhm2dEiE0krIiLe1rY3ZcxaVIlZPFnaiMtgip51zgheMkka/mOj21Fuw
U1bcKWz+2HivruTNrc32TTeX7K6sSGlBs9jYqPY9BrR6R3GQTTbWf8utsRBxY6O6GERQHq1a91bS
czBCrHFSAtEpOtjOQGvUb5B6auWNAjhVk2uSNVNb3mXQiPkLmL63RfXH6rVdVInrbuJGVarb0AOv
dJoZT8WPIZgfA62bN72NQE1F2Kb6hG7R/ayQQez6wrvUJQTaxWOQXy9klFbhh13FzB50E6UvznzS
pmMZtOXKtJ9xjtbXBXbLOzXxIdYGzV/nlxdm0ycvQHsws4S2y/RdZUQyYozFTVel6zy/TRNYQj5V
UyUlhkqzrJQnpAAdWdEeA7v5oyC3ZWGv8/vljwiMS6qLu7EQ+Hv7VBxdQMS59O9tgvSPGluhFGVf
jYcPTItvZnjbU+U99s38bOfl1svcR8JMr9rK2fuyfyUws4A1hmZL+jqEGABuC6nyknCz2yCW5c2r
flLT8WuYNFIbsY5l5JNgmuU2KxQHwc/Ol9btbTeAHoNm7qQCUd1dmbXsbFI0yCWBupQ92RH/lCpt
jsEAh464X+KfEcz0LM/qliskIqNADQkUDeOH5xoVE3C92efLc27Tu/dcXFZ6S0rBZzlwX2pavBtd
TklQ4HYgJ8e+B9dVx69Obcl+Fn1oaQVVmU/5B5I22mkFJcqVmqhBaJdQcx4U0qvOIVQLsPqUoXML
mN/W7XHwwCY67xGgiZ1F1kikOklcC7kc/OvjPGNxKsF4Tde+Rnt87cPpjnEYgAMOpJv4kLjcHjUD
DHU1aK3MlJX3hZohaAAsQD4ckPkkyRjevayZIW1mG4VcKACrd95Dv39QWiKcsMmXgtToEKm4mX0S
ZhDgPJO9BaUhjHcl9TCzR96rzdAQfzpnDdTI4TNGUI30+yOfAfUA9weDRGwM5DhjFpdIXpD1QO8s
a+nBwk+BHvSoteVt4EttLwuvkbP4dtRMSaTBeIDtTSE0Hyy54/lQPpFy57eyHrOqeVNgXSP1gnhD
yNmXrLQMSk/1Kaex/TJRd/ozAx8l8TKePIF/W5Tp4JKdxi6WrSKqHdLCcJ2NviXWl8TwU0RzXY/p
Xh0Lg3axEzVIKnaOjzT+36WGJHrWvJPPmV8rYXEh13FWfcZ2+5xkETUDmmGdqHnzHBkQTsEkJOoC
/ww/Qao9ENx6l6I9bMgL20kIE6oZmJfPaSnaW+TNrx3NrWiCJ6QPLAjMMmDUm1dZHr+qe6gxjGmH
1zeCFSJ4omrZ+hjkQwDO36Qkzp0rLn8/ulVCWjwaf9S8nvaZM6RAxRTs0ZZQZsg70x/zNwZHuqAP
VivFAKBtLDN+4MXbnJryw3hWEIcoMCWoXVIwnoYvZ6nc1Wyz94TeNbqct5KWGm9BznwHyNuU+bfl
lW9JMd0mwYLcMjIU/m17u8aCe6z0k5rPpmrW7JxFV14WaSZQeFm5qwnIRg9Q2fQN8mJdEmr7Xk6n
ZNkCRpZsFsJhlKpQ1nOJtEKwCuSvUoGoaCOOVexyO2Vk3ABqQ59CrakdLK9au6iCCEvDcJVJJzc5
Nxawz8mZ7TszAi/TNeKsbMTOU20frKj6VoQBKPZgpmW/mSyyqd5aUkhhlBe3iRgoUCL3DS3MQX5k
rHSverDsZDuTSG2t3RW3sUd1LMFvueqlNdEAKV0q5vjWaprzTzmDnAZqSKXgZv94jvDSwcmB69rP
kAbraH1knV4z+h3QiYrQOU6ujwOl/CfE48zYuxSrpsLC3YkfFIKBuyitph8+Kl+LDJk1eyTs3z46
VHgCZLU+rDPHfCMeCVCc+yrBtRbejbifNYCzBvcivo+3AG1IbaJXjTrNhQyMpsVGbU4L0WBy19wv
udvQ8dL8DZyWgNyEeXBWo4aQmMtCFSsooW7LEudDP/6Wn6j8a7HV0pFJRUdnAonImXRhmxvQs3rl
ONmlZIIsnDLfqTG/TmOKMXRbfA55ciUrJ5FRolHb7vI0QVVccu0AqzzrpD9bIRrRAtfWlSlemgEB
rsegw5WFhGPaBv4d5DLINaOTuvQ0hdCUoZ/EONc6h+28Yyy+5e3S6AGm/8jiqWzmwaN1xs+X3GNO
psuYtJrFsqbayJBU0O1GxUY6XzAmAt6RCoei7b90AA88yYO1ObKQFN9QRxnu4us7GAHzFDowWwpu
nX7cwCVL0YBkAjbG+Jc8g7283NWaiN0+f25IdwoPcXVU/7kHpEQJpspMPfah8jt//QoJxFBcUjuO
175fhicwzfXUaO5GzsCVZYGfODv6qGtlVWBIUXyMa/OmchBLFdSQ6v6JLQ8BB2PeVZEX1rYV0UXW
XrYHHlpH4nqe8CHukhYWn/e0NB3ZLP6TGiaoOYbWLRFMIPNBmWO0+QLbNsMxXeqBxoxl1A9iemjL
O8V5dWfFXDmCzYbwz2jXPQqbrTvLUGYV/oBc43shymGdaUhPG8d5iEHAMUIWh7nnGihLNnY9IO6w
yg6DtHkhBetKGzCUBaZ896cvpVIPG9LoDMIiBOHcW58m1amTS4xS1/dHtgKBriuYTMIRIAb0dESM
4et1PnITVSFjyJh1yAobtuuEKM4CU/JhHcXlRqLvxHjBg5Bb3VQ/9yzJcrJSVMxjjPrQ0Bl5AaQ/
yMPfqoHuRfdAPsjzSIDk2uT8ZFme7JXHUghcooHaTpgRzwQU0Z5Dvp1oMDw3+yJh5LjkOiWgi1m1
J6m+clAPu+zPkhTvZswSATo3riehs9ZB2TI9yBnEYA9Js7VriFxT7p6TUF+g1Nl3hWR85NN43bSm
AK9Jrm0fDlYr4MEVkjxFfoVeEjRAUlO9HdlaIpyfV7lg+kbylrHRg3CjKBe969N5OtHFpUhZk8kB
T0l8eRS2cHNQvZQesRs/qKsoXosGNQYB4aBBHsebU2fDHQqxK3O3ijwUu3DpiHBhlQlZlOw8f50d
7IbBtDpjfE/7bj0kvGWvfbNMAFkHSu5a7uQSE1POO4kLANI4HFSztW/N1rdqgMKpbqhKXpS5SpI1
V1j0P8h9s4GDzuB+OONQhYxctvAp6JBncJt3Uf63Gl7UEqrWszJ9S1yaAquGS2m/5EGyDxPmA+44
N6u5ba88sNcdbf6bFjtbwhLv4uZr9If3ugFX91POWW5SsiWw6tazhwDTyi6dLclJLDTKKoRivF7h
5sf89U12d2UUHPxkWo0QdSxSXld6tG/ExRxjaQ/QMa+Bv7yz6+CsaeG+MLIPZcpRaKxwhRxNoyFY
EQiIXCj0H4OeCiy0qMB8lnM5/fIwBVCcjknEhFQkrzAOGe7NKzXmrIF61ugJ98HoJQdlDKWYXlOz
wkK2YZ7H3SHBv8yFROtH2ReUJyqjkDh1u8m+lLGQ47KjBJW1YQfGu9z+Srv8SRoYyW1Tr3CmDqr2
06+6K0iUnwqug+23X7r6RfjUQbju1Hi7SN8GyGiSMzT2sC07kN1Y3nyEOj8i0TwqANjwQOwY0Kzs
ICAecL4JofttEWWw1BLDkPThg2yf5pnyXrp9A0kyzBs96WBFdVhIit9gF1duFphrUWpfajhsulJO
jEGyidULCAlEVofzbpBnS3gMVqo0BzCIIngy4HOIiobdCPltrS5SgNFx7YwuBuek/gHE3w8x7Fn5
6XNxw+sBgCz6+sKY8CK5SqgXDqr2U71bpV0nRbgVPphm7iYY70O2z6oW4iPEbAuDJii6yX4my7RP
3RfDZEmGbfoRS0ptbLTboDOBSKlDrNa/9+lpT8lYv/Qyb1VGCgRufw3XDCK8tBKTXdosLZHQ+9kr
O/kjZ74juU9bhlhiJ8frVffY2XCuVXvTS6cxBaMOg/np2GW5GRxiLmcUhdJOQnY2cjqasAOSwGcQ
hUlwpew+c77tSfmspILYUEPS0b9ZBv0qrgRUAYv+zHaaE26dLKOl9y5viLSAmmaiq5FVtCLAZR2V
FmlOf8iBaGkoCvkPjWUF0A832sFti3Ibzj4uIUZ3p/y7MsF2nfg7ePM+HSDpP6yR5taFGt5VVsy9
HGq7ckE4bQJZresB4abpPsrpuKi8z1Jr36WjlewZAT6e0LQcmry5lZ4iVeJcBEMPhsjUjLMNeho8
YFv6iooQHSYrOcsd68otlsSPyvswl28/0C6zrunbJkND3Ek3OpxEin1oQdPtzgwx39WUxZhZOeKO
4HS9faqY8yM8TaABJhZWs1DVRVbzlsd7X96TVRVaACiQYGi1iGF6znWFqisKpWw81Z1L1hK1FD2Y
mj0xozhZVC+5Xfy15PxUfsp+La6K2j95NXCdcP8WU4NMBoquXnwv0vPIsz/NZL6Tp8dy3Iy03+1M
WwwY4HIdcjY0hkxgNo1Hfcg5tZt7JHxs6MB48tsmJdqMSmPVyMpKfsyqIpbjdNVfzx43vXIrkj+9
4A4HW5ySWXWAPfYKKI+z8yIXCrmDoznKepz3hjmFJFGTkLEQpIWCl6VQ2zoF/TBdwxu65D9Ox8Kr
tS4FNz41fBJCltq+HN/jdXnjzujVJMtTDDCu28a/VzvJCMsHuyOdUh58P62pRLhE/xCIsCtEcbLD
CM82lqjhKiuHP3KtUXu/E4prC+LRFp6oveykFdsAHWdlRsl3iA8GIS3J2ajxNkzK+rWvHhbLeVQO
UrLodS3xlpfBGQWetB8kVFdE0Ut/rXfxn1qzPus7e5fZlbNpa06orCrUZqP5qEGXZQcl0ie+gUgp
zqp53WGWsLLH8ZiW0xGZ1A0U/WfyeOcV6vrHcrqPC5BkJBGPjWlaAIkknlLYqPpWK21tXYSrpHOe
qraZfqZxhsEwwHFQNpqR9cOC/P+Oxv83R2PHNa3/xIHbvPfv/+Wr7BMQ2ffi67/919uvkjjBfHwv
k/f/xdX45xf/h6ux/R8ISFywCtuAhuUE+Ab/42rs6//hQPogU8813cCxJL/0H1tj2/wPXnKhbpmW
EViWA9nwf9ga43hsAJl4BmRDOMC+/f9ka0wd+i+Wq+/ZNjHN1IS2Z0Bh/JexMW1GB91KX8AZ6ocp
ncQ2LNIHe0HgAsRZd26wizQDOxldLnkusnKATjoE2Fpl7hzQ9Of3SLwLjA6YFU32HkCjRatuR9vC
jajnsYKgpRvnC9a+d1NgdtQDfU08ABpzPyZT6kLAEVAPIV4UAPxnRdE2suZ7KnGiuIyXMmTmFibo
4WBLymNlMVk12rWZx+TGXZMUEN5WHykMw2ObQWhyOkB0BPiHBBLt1s7JriE0O910dIgbOxv8/QJi
v+6y6CWwchpTzSG8NSBIuZ2kxr/rn9L4njWq3mP/sY/7dDxEpveHmM92b1AEL130PXXuvrOMED4a
WlbgsotdoaXNzFlbaXkuo/sWCJsMJIsx1wnYsbDfmxNBz4xHTJSUzJ5TlqFwMBb4URlDKm3Ojp7Z
flgspPAmm01laU+uN5Irl+ojSyl11Zj75EHF9iZxzSsvhPEUpH56RIp0lVlX08ygOwNGKGPollYZ
TOvQFchLbM8/zpkZr71gaI7C1KctoF1yvcQLxGXas8odr5LI7s+G+yG92y6o7hEFWx4Kyxz/NizF
ti1eSuQgT6hxJFVwZNC3syShyMWyxFsawujrHNyvH8F3MAyHiOVoeytNXgA18Nedlx6EKSUBp4YX
WYkC4ySvI1mqPo/Qug9B7R/ikRE6emB0QH/hbby3s7RCFu7NEHjFjYOwU7JgUSXpDID6rr8Sea4d
8yq6carKO3hJbF4HrJpzZf/xjKK/CaP6MtdBfdZGyCyBZxAaqphs/t6qtOUxHCSMxCQnzabgvAjH
A4ECK458THSH8AmONdqoyvO2suzaLqQP7MpeWgojHqMHoFH1o6bbZK49HgrfnA9DXpFnheIZN/7P
NkeEKb0ti6LDe9srdg5VbZPBFchmfIpbZj4Fbg/3PUEyk+YdUzGSX5MOl7KLQDenud7pbm6QWGk3
66DnOglzPjg8ncncsKPbYYzEdprN4SjqkajL0Xvr4zg7EFG2rPLajbZ4qTA27fXXGYemNQI8n+qo
udK95pOIEX5l7h4Cl4lT1IVvhTZdcHp7gHLCFVcmV7Yf2asJp2asa9ytbuo60xbrNWjzh04Q/AtP
R4C3twDqOPC1ed3tq8W9qt5xzML9UgbrwP1aEp1kuHK6C9BH6EZDkWaam24pon2eMCubtC8fQ9oV
QD+9jbMcDUagXpM9EDzVbItex8fWKL8LdIeiA6WNRUgEFxwzzAYxPo3ai+P35Qp5vbUupRPOUnZn
3qx1x6f8kaTTqSopf0sWpG1ueh+NR0INgrwbC+Jwa7RMWYDHXM8h4Dco+nOfPQVZS1SfvofnBX0A
X4I73Nrm8TObcCYU89AjRffXcaJrq6nuEdFI+UY6kGcFVzt9DRuDKT1O2RWuPIIcqNInHQjpU+Ha
59CXuSs9+OLMEGtDIPGHBbvhZDQM++cRETPw4joMpVmuCbPZpTIyPAZIZYbAVreTaQvjeMioEwDB
ictLIhSEUv5ZOXetFY3X9RwXB9NhMTLwfcd+g8BPhH7LHgFjUD7lZhdAYm72dK4ZdWHcwh7VWR+c
YI9HuomFFhGJYVpsC795dfwJN5rcavYVnKtGt16qvGakuQzJbhiX+DBZQOs4E7dgptnzmIwYSnQg
CW6J//jYHZeGLPUZh/hnAdapT/1j7xA5lU5+dCBIJIVKGJ9HkpXXrlXcLKZ9543mbqqmZV1HNQBi
ujzVOZ6jCTTB+1coGkxVIazRlx2XsadxpJ2ZGbx4pEKvF4v+3if2O83xF8Gyw4Z2N2XptVhwpxiG
qMLQCMJf70Dr4hMKmPoERD5vMCRHdknAWVmEew30bTW2tK9db4cAP4yO3emkEeoOsf/TLox73fFw
mwlTjYGKsXFdNOnk+36I3ippa8qXfttDayBop9wwiE83ltFu+tD1jxCbB/1DHxkP9Va814Tdbera
OEQV/K8gHI5wJFsI60J2UpA1rW/sDvGHY8FY2gApFAwgYfTpzvBDYzU4MAzAMq5Ckd2b+AJwt5vB
OmyZWZjJlWOHBTY0zXDQSu5jCpH9qDP/QeeyqcldocLGyHOBdGHBpERluaoLAharxdqm/XU/hndN
G+7sgiGdFXAR1e6+Cow/0kFpOxM0haSAdGIowMdenxbiUYweKBGeaO4/6BUapMIzxc7pAbNmfSQG
yjd3eAWyFec2c72Nz/N1UvIZR261b8guWrthdNca4lia8daO67s5F8cq5ZJbygHNQ5i8jbrjXEW0
bSmmS7i7DLDPcibqzVzgKG1dF0FJGEJGDJcBECSA0dmXYPoH0/TXh50O7rM30/A9WrynYJE4RkNO
rgM5XIdqlTXL30zD2aO3Ipo8ASEqIAM6yv5OqHUGFxZf47wki//XiQuI4i0+ztp+yvpbw55eolEs
ePh2iN0vLAohs+Lg3LvpjfTe7suUQLvhCspKS21vXTVR5h6TnE3WG/ttyVqA3hhBatcv2z6k3aPa
2Od1eISN5bTQgSNtYpq1dB+Ag0USsxG5MWnP/sWoG8oRO9oNZhpdSNi8qcbxOVsIBSNy6yrqubh6
y7qqwjjap3NJxkKKlRmOD+1A2nLL6rb2Km+fGN0TKnd8hZbs05wbfzdr1g2q/yeRthWTh8xYB+QU
TzPWUhHZ0VzcWz9mOIFDCOedAPO0gQmR5/cl7g80n58aXvNZUeJjHrr7KBik68kjMtwUkNfbMxjd
ujExVFbM1WdnLapZrATCbW3hF1E4DDEHN6UxT8eT7pdPWNlO1oGdPcLPlNB29TD1DsMEXNjABXo2
3EkjASpkMBVG03xq6/I/P6jXXHw2f77BBUDJ6Y4ZCziBwji4/vPgO36NmRu3rBbtAL+qU6pilDxp
A6S+5ubMjyOAeyGzf1Q0qhjdXLodxatQRoim9UORkRqHk7FGhw0hs4vqfx6yzv3nmfqGU0/uRv1D
kEH7Ga4O0hlPJpnCN4QS05fHzjZwTpKv+/JBPVMP6ie6ofnrpJTYvy+pZ+oYP8f8PRzm9uyS9ZKR
X9t8iBSrI8ayEYTDI6o45TV6HUelQ1R4mNgn9QOeWPR94odHD8lAxjib9+aLkqc/f0J+jYfcsJ7Z
s9a/Zn9t4eGRqHz/1Iu/D/96TR3xX68x5YU1aaHZkD6C/7tf9UNpvZQKGY/KQs64WGBIWzenVj5E
ZAecIMF7CFnl18Apz3m9BNtJntHf05qqHFeVyaVOc85QmQG9/CFMWZ4L4l22pXoNi+Pq0BF19PvL
6tm/DthmmAK5oNMMgsv69PsAWvBP9qx6jXZekt4xyFRvQR0K1JBrTB3w52kUui+k5mEP+z89I9Wz
H1PKvMeEsLeGz7FLuGbymJzXaeJudVG6M+QEOyGK6RgZXerg3cAM4+e0IePgxPw8V5996rKaV04f
bn7cN3v5mdfSjVM9+3XonHpkgIXMmbNR++vSX/PnadS4xOH6EQIIVICt17+o20g9QBvnLNTyjioh
PyPzpalBBe1ACiVbC0+OjixgvH/Ul+qZLr+0x5QoLfV1MKbQK/V+G5aee7Dq6o8W+MMZ/zWoTLyy
ZF17y8vrTqvbR8c4lS1Lidkvb10T7rNFzPdGdyFwLrsHk9s7bfgKPSA/eRoZlQ2lNCOspt3VXphu
k/404Rf0WFaWs8v84q6E3coou0z3cbWwXQ5WJtdLmjk3WbaVkJWHySTbdvBBjQcKNGy80kPH7M7E
a+kwDu7GkkGEhvCsk5Pq182QG5sgsXxULYgnDMBNKBMa5mlDsu7cDsfEwYKKPIbFtYlp3h4TW2oX
j9a6xsH3JC1eZyeqb3Rn3riM28/DPP4ZzTIBl8j7TRy13TbNTWvTwAI5ISb/5g5/tNnoj21AX6Zp
CR6nup7vCszCNqAkMbLR277TWcBcN8JfYLGvAp8EHnaFVRyNybVpUREaLQl8MMaq4pCZ+O4JbOOo
KLj8QLEKkuC45paxZWtRT39f/NfPqO8GCQvc789VnfsH0/8aBUxwpb6XNy4kXfVUAOrsqtm8JW+R
zG8f41kAVeLf5Zc/D7Ql6yDP2OcH5P0p7Qz0WAaux1jf43QBESUYcLRyuQ2hFSJyJ85OHaibuI7V
szZDdZu1Yj668+3v98KyxMZEy6aVeq2RLb6+uGf1i4P87d9D/H5Zdg7TRuDCTZeYbGVZGOeHJeq2
mbSRrZEu8pp8+vuQ+2mHSdJ0TGWUm+2UYJPyVuBi5x7J8XWlBTV+Xvv9hnqmHtxWBuK1JRaCQ+md
fr8RZcu72aU6CwmHUw91V9sY/rDn1/LzUp9LWnuoMkP7XCc659B27UuuGUjH5ZlS5wEqBN9Q5zWC
o0uGrDzv0JvKk245L4aFjKDVNexI5cMC++9kxnG0Hlvh46GP3exQ8E9rHXxXp7Q2Dz6FkyN9gKnL
q5N6FtSc03+9ZpsGqCGEmhx4HeKTwT9DBf39ZAC2WXtuPDdJt6G4qwoUD2RjScalOE5w/ORKDIuU
B/mMAAQ4RJpMDjfZGdx62TujeaBxjbYttwbEwAQSgHoHQtkRV/K9qTfYTraJyZhOzqrc/GfcOHZV
bWGPozXotbUOn8e3JcUfccKCvq51cx/KDdJ0E0I8ff/Okv/WTi6wLTb3/Vl9jYtaBcwQYq6ZYnwA
488hStWLxHKy8xbvyOyrlybF6iH9MeOVO4KuLHoj6dYb6PkJ3VX589ChvCZIh49bxTKq31PfHZQN
cK4sgVG9sg8M0DA3sfQM/k8/JQ/0+xcJpvnnuP/H13xlW/x7BPVM/d7va79f/h7m9+39vpZKN+VQ
+ip3Xvoc/h5Z/TA5xZQeP+/993di6dosANJ/X/r5Ec3E59l1+n41SImYkC7QtfSDrtvsxsy536vF
w6mSrZcWn1tZk1cfw6u4OtjS31q9WIn5aep7vKfT1D0IKKEe1gan/87eme1GjmxX9It4QQaHIF8z
yZwzNZSGKr0QUknFeQrO/Hov6l7YjbZhw/CrG+hCVVcrRzIizjl7r12thGpLmQZOx/WS+b5yv6+T
//iFuedNhYnYqSUlRXN8SFcWtivz4ZSsfOxxJWUv39DscuVnd+s+XKeSzcRYX8/3i9DV8GMUTrlz
3TlgAFUcHA3njyxr6btujU2vMJITbwGPYncyiyY5xpZK5VYbMQJBsoS/iDfIyDtcQmzZm241BH0/
Brs4E8Vxsbu9MnLWJaxGSVf8IYyv+f+oxH+OB/6HwYLBKED/7wYL1/ek/PrrROFfP/GviYLj/AMz
t205uNgcbHp/mShI4x+6q7tMBuS/Rgr/MVGQ/7AYTQtXerpwTTpf/z5RsMx/0KiQti51AoMt4cn/
1UTh76ZzF2CEqfNAxOl58DP+Nk/oZErvFhvlAfITwDamxcbaxCB8RPw2Tuqtf9KOkY/eGS1d9D9k
EBp/pxC4xEOiZ3BRFPFubONvT16VdtU4OlgyE+M3dPulO+fjrah2Dk45GslM4pwvY/y/Pu2aL/hX
YAZJOoNKeFr1E3dyXNz12h4EEtoeuI1nMrxIvPvLJfFfMDpW6/5f2SR/f6N/Q3RkDvU5dpjl0JmE
sz0YkpFgQJb0nPhd+vLfP5clzf/0dK5huJaUgvmRxTjxb58rhqI6jQZYr1FHrmXsyL20zLupg3KM
Hri5Jm0WA2xYp7EeQs3ZzNIrrv4MVTZVOYLKqyxKUHJAIXZMvuBEzgUILQKxt4vCYGoQU7wxWygB
i9RfQwlApkoNfTfDXESz8jnQ9yCEkRCzUZaHEuGzr8yi22cln3C2tj3S8Q7SlyDQYrxaDpOYZGlT
355aktrpYAz847f6Me5IxrYq8UgXEBQxeMxpmtnpF3vakH11C7sk5ggJsc5Sr5nXUuIm07PpAnjW
ZvkDkHL444oIijZqnRxGFF9BKPUIC0CEZhFSnqPe23niyjPf45m1lAy6Z1t3tmPZYy7K7VPr0NoF
lnIFWI0MzT6VcX8cRffbrDxy3mmkwlP4IhLjmtQNOqvheZxrv21bILLj6yxGuZV4pjhtG3Ck6EZm
BtzRUbM2TjvR6LcH8mo++gSwuIOPc0PQHfqLfnye2hTQd63e9AieRSyqFda5m+G7b4k4b8C0uZNv
Vijnfhul+DI1fg5tMHdvlviO4KFEBJzbdVHdY3OsjGpfj/mMQW8MaXTGB62Zf5YaZWZWBF1HkQKI
2SgYsNF6p58DwMGyqjcqZ4hfWSD7+QtH5zN6Ht+OyLtXE7SJZHVV1vuhdAA3yOXLNIvnqP6kLHzv
4TwSSoeaxEtbbdtr2zmjQS3H+i1kygAWbSdK19qZzvBs18WXPlbUb/D/1scpzOlZn+27ucIG4RU+
yhXs+wuwIdvFigH91YkfI5vlqlbAh0sijrKqCizRXpYkLLeyoC7qtZo4TocDSQ6mkpYEn5pbC/i7
+p9W8B6PkwtZFwX1l0ZiLbPChKQKHZexdh+K0aDuTv60Ge+gaENrE2vdJTMN7CYmHjCRq5+pifY6
rdpPwsUQR8SALfosOxUZ/7e2mF96TvJ7HnHNiWXVDpFLZlSQ5F1eSMMYDskUzkBsfUFKa++aexLQ
MUIoXPYAG9vywTPUo7VwmeSGcalSj7O45uUB0YCI4LT42OV6UAqDsHW0pdsm6/BV5ASO4L5Cvki4
ekZlPM/8AEOK7y+aupDmcvjueu49jxVtq441PuTDGIUirsbSefbON+LxGtXigePVPy/fUngdvJ7q
t5E6A56H/CGacYsOEei2znIfM4UWkCARaPCagaZqgW9q2kuxQcdzXK+baS6fsmK8zZi9CSHv3ozG
iaj5h6CqauS90mMQ6yl6+BDisfvV29Luv/CoowUirWnoix2371kKmR57nU471TS0CnVP4omxb3v0
cHX3rJUK5Q1TDQId+d50ILysu8iao/pNCG7DPCGnIE3DIFFhFNjrHVdBkdnKvc4wxxsooqeZe7bB
unEYbKY2AsvWimZ0u4W7M4NyoTT9qzC6H2JMb5kwIDxwpxrrLyaC+i2UChgxSu08Z3weJJ9xa6s3
mZTKZ5z7gG0SfKo3Y96Pmg2387wdXsIB/XVvj5IxU4Ehv0HzugoBjShf/LAvKInML7fSBn8WLGY4
hqC3JSgiX1QjrJ3uEmNnF86DXWk40bgh48wm3G5+6WrSBkKdWzwOMWqULPnfyxHun7k1MiLsu2tv
95QSeUzwe8ib8vjcHJ4kjayvrmWhIlNy8HOXxR/UcSnCR2RO/DVfqrWILybMrMWed1hM5zHG4eHw
wjrEANgHq4fESh7UMO57VT5rglaxStAEeIn6/vlp6bBkVQhNx+dmmJ+VVxA/Ed7paDW3ejJJ4OHT
c495P5LJj35pAhbVbFOO1peoeJ09DhZ/VsWbIiCoKYNhnT55yvxaJ1DC5mpkLTvqk/kwWvmDoRco
UZs/3iJXus4mEut9bPGNLhMfV6shDR1WPbKLjtpuwBPRrNlbmBvDpb32wM3wF/Lt9OmljflYp3Vx
n4gIrKVLeHsXRxs7S2tC6XBmJew/WzVPOLGBcyxeROSGEl+JRJ6dpMlT3t0NPeLU7mXODtPA+ql5
vLWILsJm0gha89Tb+pHMDVuMoJ8G+AWxBfGZ22xYvt8gFDJoXn18+r7g7bp7a9r0VHoSjTYhKjzn
djbYRxPcZrLtfrEjR9uCGY1iCsPcag4DvQXXjhiBrf0tNqOfdEANpnbW3pFLhpuCuCrZBgbtg71H
to/fCRMoXf4BBaPepuuqZpNJQr5rxuRSLQ2q505tEjpzIcj4ijHegzuq+VDVbQvngyS8EVVJOpfo
xT3FGEI5eyO2L/T7uYViRZrwWDyokptCTOM9vr9bH7bXBmXCZlQseuvOF3cA0NPuARpTH9hV/IM9
+sxXGDJOpzTPRITp+bmemN5btgBjQnr1tpu8P11U7gvFDhAXgHYMVAE4FZw1yLnyY7sOtAWoq8Yd
e3KTEhlBNz9jTt6mTqIHrLIaPYFC0AOF/p7MIQOGs8J3HxUBDZe7TqjIx+Wx+O7k/lSNJLVMACaN
bSg0csDXN+B9nRkFdlGbB7rNQ7Gpfrb2EtSFdZ+mAtZnN10y/q06cpjmEGyGGMTrGGs+4Id9judX
C9P+PKZdf06dhqsUbie5ARf0Z0ArMWJukgTlwWj/ciSXcoPBJtAn8TYa0G2rbFvGNU13tfTHlSRZ
jZF3tyiIOUusscZa71OIyjfLyYYZxjbEJskwxzV5U3Hp8nGivN6lXvY0LFWzqilC8lzzD63Kenbk
hb2C5gh9VI2kuFgJv7GIVK4AMU5LZJ1awSsaxo7xRWli6h8xysiH3sHfOefZNuu0N2YenHW0mU9j
Hg4QMCrEGtupGNErCvGoDS5N0DVBUdgbslhsDA7TTqYc4HgrNcawEbV/v6yhZ+oiFgQDo1Oe2yV7
iWAZ7YZJaEAZgWlbkIwG/eDCS9k5Rg1lm5DASZrYWUguIpYLJixuh+QwuOPvhXjWU4oVxx1sIxhQ
Cczd8OR2PaRxofnsDhUXkQ6BSHdPMxgW5hajFiztJ6sdyGLEVJEJybWboNy6Y/+UGkiyEzt8rxo2
oH++iAQWxDDbB2u+E9py8abkzSi8xG++A7TMfOT+iDkbVFW7BZ0tSDCJdgDlX0mxwjDZ1QfHnPTD
glFsu3r5NxN0clS5al9RhCJctZ5mMwFeD9xaMhs4KUHkseoMIzC9sPSNiuNPPZhqP03uzUI4Uybm
SbH3psBaj8mKY7PlcarkR+hibc+1Quxr5RvL9DlIbqowNuprkiItVyaHgi7sdrhrEzrQtX7oRPVY
5gwecPn8brk1g6r+TFb3RzzEvy1BiMG80BpHA0DzLFx8jxOvn6IACKaViTV9LjqhOFOZDxy0cO6J
JeNuYcltNAgGucmL/76iWCiS1frmkuycVE7qexOIVDhMtHjyaL4YIzNP0ZckkFgC4lA3mGslge+O
HFRYMCEgUy28z+3PKOfLbp0qDZhoXu1syQOr50prpwU5h50Esxs2gZkkH1k3kL9RJFQgKWBRz9EC
4p+GDcUtJxsXV0tYdoy1GzKoZYQEqzda0wdO8JyYGspWkQWIhPBQ540kW8d+L4rB57DF8F0N9+B6
WQZsLNRRuA/ZwncpcwZKq+4P7R8OblP2QVW0xlCVJk4+i7Nwofaa2XvUDxE7+rxgCRxTxuNA0IH9
7EpdvNgChUBHW85XER45o7rJJCNSCiXRlgwh9K9x9ljryHRWN3FW9fHeM5p+owhV34i2qcj8YT3q
QKzHGatiMaS4o8yLlWQfcTmW7G0YdwX8/nyluVjWzansz56CFeBBjrnSFl3gUm4pS34WEcZR7IQn
ZXO0rYGFYq3je3Ws1ttPBDQ4NgGlrQ6KQM/619wZHmWNlRJkA59LGB8jl+FGLsLuQZELMUhjDGKZ
3rSo/2OrKQzsGpRRNZPyoOfxThPjeOSMelutcxBn2m3iwrw3xNCcW44WnbHT9IYo6SkDjFcqZxPW
BFCiqqPYYBYXO33uUynsnDlp95EMd6aa0IK37s8ORBHBvtoPMmgfCZRxqCaKdp+b9LRHGe3QR3Bq
RpLdqJZD7IwAK0wP3mAnV9MOf4TXvLTtxxbPAsIJYAblcEpTyAJIhda8WH4WyVJaSdu3IfYe+dOH
XLqYAGJnN3oDMHuva/wYaFQ3DXvTevXcsXufcvyq5twdOVlVGwyuxL6EK/Cfrj4oAPvCQXjN7+K+
pil/Ny4YzRNaBnGPpsdpFTZM03V3nS6eMAfeae70YeFXQ6Ev+H6jWzp647FUnLZzZ9wX9fTh2jZI
kpj7zGhJLRtDMt+JK459Pl0u926E0Jc6vrQi79iNhLG5lgK8gSs3sPBqTN16u6XAeh1GcEsxuIxj
4LdQbXJ5ekyKpkjtRoliEbMSV1puoXSz9b2JPYHn3o0xFaMyPAgVrJbbhRpDTzTzxLTtuGic9ePG
RUfjq7giy8UxDlgZ7S0+dgA09BtK4nkGxKmogbbIB1E7opuvxvra5fR9SebZCwh9MqmZXluL8vUY
P+6k+05p/ipxVypjyBhW5B9Si9/GNMiS30pfThanGmzxzTs+Q+qCyThlhnVqcK72okAeNe01UBv0
SIoHbNZf2Twf4QaUW0/h44jTNW254vqlX3gg1eyXPkfxtgKMSI71A0G/73WEZIhz9pr/2rCdWFD4
oIU4HHMAWXiPXTy0/p0BCosrVn2SlwFNqsbAJKBc7WUCtz+TKFn7yWM0/9jbVLJhBy9eVNlHaiJx
BKkxYiKDpsbT/EDfvpBEPB/CMBigYfkOVnKSYdyzKvX9YL9okyz3i2PHa2zgTbi0wBKi82K0cuTX
k2WuwS7vk4XhZ/9VtPXjUMQ/wPO8lGmUbp2ciawblw6eBhZVqZ1NHfJmQX/8mNjVa91hu8tLp9qF
LpxjmpbNSCPdk9lWZe5yrhcTZASvgE/3MinzoU2QycJ5ZM5VpXskSrs+N6cjlOugyB33YNnWxVvs
BbdFetVCOikpXxunWvP+OwvZimZtYyFaUqD09xYVii8zSGOkp+gl/ZMphhA8wfDO2oE4oLq4d1qs
fgbdpAAfD8rEofT8noP9Bsiftw9rLXCa4b4zJ0V3iEW8h8vucEjaGdDZCgV4Q1q9czZd/Zjca7o7
HOa4g0Wf9n+c2Gn8dC/LigZdzccl2ogzkgRnkC/YrEwYyxRHw1ZHqnfKQ5hCfUgmaFYeHNS3W7rP
zzUq5d1a32U2iqq5eRV0MLZOuoYTsrzhgF3lPt7WinkHTX0DxeCwuuTxJU85/syWdiIs+TEf25+y
7HTfmhfUxOTiwXPzWFCgGZiJg4IbmkdsWwAIDAL22nb254QlDG3YKvZufTJ1QNtPw3XqpomqLSaY
k5bggXiCcTcbIA40YtQ9kz8hZjRxxoEdabCRLHh28Mks1bnKpsBJF29j6rV2JDPzUUZacayE/WA2
pnkmXCAL16U+g7Cvh9VOQybNPZdyYpWhsW1nOr+I2QHta5F9MPWpxW9rfsStehrb+k5IiNkm9KSt
N8/n3BjVTkhJGIvtXWEzgqkYkRYJccf8l1SjRfgW6fD7umB3BWi7hdVKw6k5s+BQ2K97tbMyqkfK
tDSmavIYcW/tNuaoG0qPdhqDynFpXlFew8gFmURcBiCkhRLeUMip4TRxkpPhvWfCYhtbdD86NxJx
ChfFAGq1Xd9N4/gaAvEiU0J30b3Hp5rcmG0lTXVsxu91MX0GZ6KOBOOFJ6el66qqiFSeoUN7XOSB
smi1op6DaWaSykrsmKM+60L7laPMxxs+5aclY1fIbfQ56wcobHU0Wo4VBgm+NUl6zK8t4g0Tb1/C
QoNZEe+MOLR3bem9uHZL+qfFZ1pmbRvYLuEhZL2nk3XCDX127OIh1ugath47Jv6CNSXdT+m08cnA
tnEkt082bYw5KykoWxNuP/Z7IlB389CTCLZeX11vMvK33BkyJ9EzI1dOrmkt5dtvJ7Ro19nixYvo
3wJoaaMkhm0bURr9cpQBj9in4p72qIjQ3xr6qRtpPpYI6wJS0f+UjjNsszUC0LY5lod912Gf5prn
4p7OdHw/7b6hKZjzypRmXXNTuxtStXOm6VKWRrFdyBe5t2rto1yJHpn0BQY2T2EfGFdoK1uRcYre
HO2PWGpvL3MW4KidoWMCw9jbkHbB7DNUkBtKIIFBb46vhioOQP2TLW+FU1YPDN6EhGVRQHgLImdw
kZ/lxPo+e026L58ZjwLorcmitgmdaWRTETTBiQ0j78ooIEfPWNNTZXFhrkp7zub6cwkARkxrgkQr
tSdZAgZPzJGAej2GRhVa7Ix4CTfKoROE0IwFKMKADSjx+5H1jvRzd15zQPl4BSrNcfIzJL0Pyfy+
tF66p4tydcBTcigH3cYummheAbxhhLS4QHnq0cEI7MObeqE3Xo3N3SjcmiMx6JhirBj3WtoGIc0q
yWOXMPr1bC2cnTKcu1GjAd3px5xQwmIonrRPOwzJQOvktsgXuZ1j+6GZkx1U0nH90nb2EO9QSh57
q3lvyGFRYE3ihpK8tcMPJ0x2IZgADlc7z1LB4tl4aBID3afjvpo4O52cNHM5k/HYGRdIsYSl4sdp
ud9H3oVbqfdMkXqceiyn9EahzgWVGj49QUs5MfKbA2CLdE8O7mmLZOlxci6mM2u0+CctQETJEXGd
f0OU2tVOe4nqEDtDbzxpa2AukY7+sBYZsYYP3Y4fIryjeMrJu6niirO0+RqiNrCa5t0lPJcvXHvg
hPpeE0869/NrGrkX5gQPLXxaMWqnOkETuwj1PoGc2451dUBHtWzUVL3TGHxNJvNp0awnkk0wD5Oj
x8wRiqwH+6ZOa58r/r11lh+WVv5iwk1dp6mz1xL+MNsaZy2vDhytfszrOMewjDVmsbVgntAkz8bP
DvYYqpA1swG0Lcz73yb4XN4365ky+WV+KQzjrZldPhZLBEw1qRJxbhB3xkreFwv4eUzwpZLb731H
JdTAhHtADzyQxc0u0oDzcQvMrNBUr4MXBgZlbc58yC9yiY7Meqywjv0wQ1yVCUWgxuqCPUjfTK2L
1abmzG0zZnFS5WyHTiS+AsY7Q1kOw2Gv6yTNAiKV2zpNx4dqaA5STm+omiGGmXct/aUgxT+2rdEv
UUhK+ucA0QBjJMK5Zm21XOdWvi6281N3gJSKgqNTHFdjYJW3uFtNtLECJppSuetRz6GzXtNi2Gbi
VSL4XeTlEV0EC5Rrp6e7WEs+VDZPt9Zm2U+0hFFIhIhlzb1YgFUgWpM1eQfVDxwk7oOd0dGboyn1
S2euj0IA43UA/D6MxV4vvsbB+yhd814T3Oa21/yaBlaLTlHtuE+gzni+VKWb3JsZJUfwNTkYwQPV
c3JwsENszHSmp7wWtp0JGlIhueO2yk3k4LJ4cPOOrzBlgZzi6uTiB9h6PceSNZZqMKJH1eDmgJAd
+zO6svXA0oBm2RjjQGAJEaxlqnytkfd4Z6vLyMThwdGP2KZfkEAluxbJMGib5DXtm+ikGXm7y2Zz
p1V6fK6Y1W105TzbzWgdcuuetkCyV6ETkqOzzdCnQnNFC6WK7HHA/HVz3P5YdbnaL22U7i1jn7qL
ds0q8ymep89Wa5gN0fQ/c9hThKkQxTQVnk/+xAQMApTPhB3ebis23YgvQoQOKxWfmUvaAA1A9aTs
50JLoqNp2dFBe22UPxsdrQLlnsKa/lWzWs+/98JI4wFS8YgCgN1gcm6RzZbt9tnN1GgAk3oD68S+
NqYb+ppdur5WyyfcF0ACQDHxJXq7JGyZjU6MEXW+vO+FHsUCMLsxfOhsDMNNnHx8X7oaucfWTc9t
YnCa9QQa0/YbtT+5Aa/GMr2LXrj3OvwKv8iGW7JEOzRYHePAsAfWP7xZk7y5A6SW7/uceuWPqfje
RfpBmDN95ab+gwU4cEMeFuoZBrAaSEI4x/vvq2HIgQqur7Faj1tNtvjd6jDC38GJiD5ik1ZwzEpw
TPFMI7TzoGAx7kW4cZiSioes2c3ilPTr1AQ3ZbjONsHXeRKp9+6NjEmT0Arq3J0PacYJIJWEUOlG
vy5EpIsA5Cz5csKH3vph0lg8yWqhQZcHLD8dqfSEedIdjre6G3jAfrk0ekbf2Bd3fELpgA3DmJN+
xfpgagLalZq4pWdwOORhkKq0jNqhw5jtNZRP1F6cHHUtcCcddlJtBF7sydMgT0bnfC4A4U5mG0F0
FFikYtlNt+/f9e1g+FyoBgP9Kdl5IZkPvUt6cs5RINHZIrpoGA8W8U0AFtlDatMlx2+un+0ug42Z
HeT0IDTu2bQrbAh3kBPKaUaP7bJaR8arSMIz88r8ZAxYR9KYNoUghOMOTja5GeMQEcIc+nEaUfWw
Px7IIry3XV3SsCiSu07Pv3KLXWZyVE9LwfWdUOQ/m9Tcg37Ym7n1q8ri6WGxcbCEyX1MZ2YXLeln
qUvGpKDTEdqYgMbDN3vQJON+FLo1cRMjVqthzDk1ymsZw5LvkdA6XXrzUN2Ra0LwYJQ0r+TN0Y2i
mNJOetK2fmykP4EPRtyTfXq2FbVdHXk+iYHEu7jVhQjIlS5vdoDiaohmlfOb/AnISUR6ITWAAwKj
pxzT/Bdhm/fjuqEt9h3xzDobHvDS2EyHgDEYpMlk/gNa45xiLeIKHO8H6ggEjO0vlKt7Wv+fZKdd
ta40YEwRXixiLJaFx1wjiRaqwyh8jTpNe5PDTpqdTwX0VDVA3ifZfnnM5X2tpdVJv7fupAJkTavF
SgcOyIxWffLqnV0n7TcBKOZEBMvCi6LcL2mdG0kDihH9J44UIqjr7FbUjdiXAryPDaaoMhlgGeHw
ro1l+TSRfMDRMt/T13ouZxg8I+mLghPrdjIzc6t7zD8TUz9Bsk34eoabzOb0sIYP7zndrF3wiWzT
GpxpPwZlbZGTQHlWD5a90cL4ySAoHdozsWleOVvHkH9JJLkxHT+FcNPoraXeKSrd62ygIqoL4z3v
oFFMeW7sR67GlSVj7cIM+2UlB7UvYFbOVolzNpv/CAYiPta45SToLe2trPxZxgw7PTHRHGLKv4un
HeFg41k03rGNqnCPLJHTkRD7KYXaoS94GVIU+0xs0bWnWq+jNkmAJUSrdsIIbEvSKJ3LEY4O6GzH
ZgvlYEMULrM+Vy7No7QCBOjOvq+8+1HQ6MQJTBHuOodSA0yMq/kus0bjVBM9uKXjGpRLSDOFeihq
yDkmy/iulpFB2eHF7en7l4pd/GQaZSwClAb//luhc4EZrdXp9IctZ0eyx+2fP8r8kL/6/n8hqS/m
z+9HSPSnFHJEjliBygK9eGcNmK/5HunH87BksiY7Mw2fCYW1j0t5fSpJWLjLgcAxZANxQGVTbMNB
eChQFu/B4w7YmrWBED6uvYPhrVB/QJ1pdOfFSnt/dBayNNrWC2+z5GIpxQe0ja/sYcbZfky6vNjV
BM/U7XjOiIu55z0kJ73uua7tQLoJSnt98O50Qeb66hSaI5E8lAnT47yPMwQwXzYkNTpklkTYBoYs
4/l+GGzoi6v9CMeNmRENRpTx6nmooFbUv7I46+gkjL/Sgri4CYSn7qC1HF2rQB2Aqyv3zGukrI5g
Z75DM1mep3rsd8z1y63ZJ9mZgI09tgGSdmu4LKKwh2tTpSWKlulQV9R6giNTkZa7xDPPWJAzTtbZ
Y1FUaqdl1fMkEGaspqIF3Rdr88Q3WPSvXRVenKz+MWcaY1rR3TuKJGJU6GhOWnWmJ1WiNxuGoMsH
+6QJQvRiI7OOJro/ov1wU8ZGxYLQbTNZ/aG1yCHdzl+9igDURO5GO0SNX0Cf7+mUNhss82e9WO90
C3meZ07JY2lWt2GUchPTOQyMqPVOTPGPjc50eRTVDvQLpc8Y+TBoGbkjrXKdmV3YQwo2JiP6dGm2
cHc5QUVtdzN1UewXkk/WNpq3bxmr0X2w+2dUOmSSkvVDUHu9CmSTu1j3DiRldFSkJ7zhX3PpZq8I
Kgg0NU5DHE3HskX7AbMS2FY5T9hq6OWVQzcEQCD6XVZysaPWgslZNHAEYkZfdRYFTugIAPjc/1ld
f0Kfk2B53ce6HulM1Exxm5nRdLrKkIbYTs/WZO/yQjmnWTjQcsijFum47StiYlYArVyqP6lpvxDl
/ruPG2RFiXWxpX1m9ubTGKIZaZjN2ll6RZYXB1FfPnER2zdrJtqmU7k6kJ1j/XDuwY71Dz0gvxQG
Y1Doq0dVX0pQPKHjO8Yo4b87DLCLIsiZbp0UelRulUFeodKOe7K4aJpRkB9UV7jnlHbRMW417zQM
oXdszBamlc3b4PIvjpHnmOdKr1pqEE9ciEtY9iAJTAJba3eXmYN9q0Im7Gl8bRsrhO6AggUnvH4v
jbAMysYEzsm0B4ULDP4Oxu6jQR/Sx3Y8PNKB7f1Rs8nSBuk+aBzn3aiYfnQWo3WgNclTY2nWVlON
/tR7zbyNLFk8I9lRW6zgHIBjMKYeg/KjEVJQWdxhWwdz/MtIGbMle1O9eEpxheMDeIlCzqaT3pcv
XcMQqZ6c/AXGbkangLmwruqcKNY2fWnXBxWzinHuNojmjCx6CWfmSx2H1OepRESQp577zMJEQ76t
5TPyqmprDJa6DzMvSOZK0OFGHuUqFInff0zjRdyIwMS8kfzsc2y29chsPfQAY7aNdh+ntn1MnHa8
hZE13LouGW8jUMdLHzPHXP9714xdUHvFwJxK2tfW6M5oww9G77gvXeY+dyO6yHL5yKcx8XsM+Zta
I+K9cKNf6dLZJD2oaGtFrfSdCcaSU6YT1M1EBS1mDgbafBHaVBnEFCS/mVfOu0Qpmza1Ax4a1ONG
6QYmDM4lNEYyM8i64l2bl4uuG9V9Ci1yv9S3cTSrfd5k8n7hFWupcymj9OThKn0sbJZjJsAFvVeP
9Wwo0UXx+sNMyXM2YrA3WiaCINno3ZX2KtjRwE7EigY4Pu2VBguhaMAVPTA9IcUS01pnwrjsH7so
PXeqWvZNS+y3Zmf3KoECrsb0NK2ar3BhkR8G5snkpl6IIR3hLJ3CRoLPy0iuCTlOsQl0byUpyAeG
bJBOYL4TzU7DLbuJddUGdUpObtErIl8L6iMFji5c61qmJETcoNAy19NaObSXRrE1gD9g6ufslwgh
FkIwovWEoMsTm16AitLZmFXLgT0fdK4ql+A023GuKYdNiiYPSsrcn7EkgxejBXwHbe7C5OvcYmvc
WKFb7Wo3EUcWhOnA5UdmaXGnAdNDxLrsRmz810kClCznFimIXDil5bENusGhpp/wtM+cQ+JloHIg
SZmj33PrGM19NE9iY9IUY9legGw084lSCNLSCxl2y2NEG+EiG7QtpamH1zYe462p4m3v6d4JSdwW
r53F7D9nKYnUFjqB9OeJngBvcjmCfFnuJd4OOnVXVzeyW+s6u3nsMSclA+c8MLWYBZ0EAz6UtFyf
98Mabu3Y4o6pIEJV03zV0vprztVzjJCZK2u+c2qG5RMRhlecQoUft3DIW1atAzRwmpYVvdpepRc9
bGkKpDMsLW+8Q2gxSZZjTyfcgr0/DIBVrNkFw2s1MR+Z4dFuk74knHuyRvKVKD2EvOusvvLbmIFN
XwsigGLoUwPhEhPysqM7A8VM3aq5cDK7RUs47HquN0br0Oz0uHqirDNQGzlnNXnTqZswkRtqaPe1
Bd127khZQxNxsqWmgnFGiVdFvzTdQ/ZOy3g/9839PBVsDQpGO3voTyEog2LTXZs/ByUV7BRN31pt
nu5KjIv7MDObwAsRV3VOdAKazOZZq4fWpAIeOBD4RQ/tTStj018m0lNEqF842cxcjMNFym4HZ5cA
nda5+y4c+SQ3qnC0fdwsB7gyEe0CFASDvUeT6jxojhIEW9qre9rqd4A6rrZEjpuXgxNkOnV0owuU
4Vp0WwpRX9qF8kIzZygVjkVbJ/ToEiLG247QVmhcpS9mFOanbCmPji6cM7C9y5za3QHjzr1NfINf
5nAuzcbqjzIZqYW6KDfOUdUbZ0zcWlCvm//3f/v+ZVj/Nlw8ZGm2mmlWF63tF440D8ppDxFofvA5
tattHZXurLApjuZEcFKy/sX37wT4AmJr7bUjjrHHvf4bZW+y2zgWdem+ykXNiWLfXBTuQKIkqrVl
yZbtCSE3wb7v+fT1Me4kQzZs/IMMRGZkWBR5eJq91/qWiQ/s2NYrDdqhZ6NU0DcgglCJmsf2uUPu
fvbsYh3Y0n36bL6279ZOol3oXyRhKVD4XbCtUp84LqgwGmaSuuiO5rB3rwrOoe5YFSsLLaEAv5gd
xrxSl7DdpRevXear0BGdeJUu9Hf+w1120vmryOglzhuQSZ7kY1AdxhfQu7wYiOy0ezgaQNbLR2MX
LMe9IC4F5wkYALxkdiXjXQIK+UyLUHwz1vIhVObKKXrTjaWKnSmfiaveLkgZ/MjP8DmsYm/kd2TO
6EfvSU0gk7y1+Z4JoaLFyDpCKzPdShWsnRmJWI0Ha3jW7FFGJx78cAp2tmWugpwTAykJOzdeIYWR
H4q3DKibk8R7E76e8M5XR5y3VB6jeo60hxpT91GsEZbUtCKvwK/7g4pMi7zqTQ514pyc2HWr6XqQ
FiJyReaOIx6SZp0+hU/CK1ICSknYHhbZqtEWypP6Fsuk45G+MR/9z3qvPFobohVjh0Br1XA8momz
dktCN0DsYha+tlcwDMqRMIl7vtwwV9/7VXfJ+0377J+bJwkq7xyp7R7TVz7OhhOrGhKiFSdOaYFc
pD2oxgw3bIwKY5Y+ipmNmkQ4hwL0vlnfLtraduvDeAcWM9wB0vHRUOJI6Gaw4rtwXm3GU+dgf8mW
NHuEcEF3a2tgcgMvsQFA+CTdaaDn5qp+bGQnRuG7VzdA5doGf+jSOolH4ywPtszAEdYi47qwn5sN
3oCR2nA4F3bJlvi2hcpB8hyu434aAR4njsHxLjTs2mX6We6LF+HYb2IU+qtkPS7U7SPCyYW/T/gy
l6CaI6ihmvxeseW9lja1v4P00VPun2l2gc3hrmSNe8UOcWECTohxyBcSZF11hRKjZlE9WGsf8TXx
J+uB/E/Syx+BlJF1LPUbgyIzr6rdnItleuAcjpZgmAvixn+KJ121zROpaLGUdrUjlXrjnfpHYUV2
zSpYG49leq8Fa92zXc++SEd8x2v2pvD6QbwQgfFZbol76GYVxRJqq0sPVi9K0BcYV8/lljwu/9Is
VVt4IH+OtL96Vjs+5kEe76G/xptyb9znqyvU4WpHTsoCVW5hm3Z/iV4xhJyMIxqX7FmdZdSivQVx
G4G3gJpb/yHJtJ4hnqhwAi+Ug6jc1460pejTvTKVKW/0+SZBPQrwFdVv6No4U7kxKDWd9GQRyjcv
XrNHYU7LJF+p53oLH6XoHOmtehWjBY1WayHsia5o5qhArXk/N5+LtXmS/Hn3Dl3SLlfNXXKaHD1I
cQGbOdEp7hzhTK0orHmklIPEs7qU36vn8OrSploYK+04GrPykse2eeKcOP6ZEoBiJ9mJJ+VoEbS4
pgzmrkcKyAfuEIf1EODDrHojUaVesd1IF7SJ9I2/ye70Z3D8r+6u3Hqr1Mn/VEvfnYdvxdRpgiuy
Neie8MMBQcxgq7qZQ59u2xgP8TGm1rUk4C9+pG7/LCrz6C5UbWgkAOIqB+4PYmSkdd0fT9yr6HUb
lsSZ8YGOcxgwwBw6pDXKHOhHeZ4SrlhrGDRYgYdZTmZAamvsPRNIv2vu/Cx/8q+CgddoXr1zYiWr
lFQGsMwOBz9/UTnSvY/6eBUSE75tiFjiYTOYUmk+LU2T9mFm3uVHsaZKaLssWcFW6FbwjhBAI6/T
F1BHHtV8rkLwKR8QRPbjvXCS6Ts+hI/ouQVKwcQvrSp1Ie0HB+Od6tCNrefMuu/ewdznod3a4qLe
Caf+3tqNdwJNVHYMe2vnaXv3swNjuROWnBLxYShnVkSJvduzdjbujRfvxJLwYqyVD2FXObx/IYd6
CgYJfrS575RP5QYxUIBSdC7eWQvMDHP/Rf/jbZGJk3lByfNFotDfzehItPRIHelAzkewopFrwUlB
pzBHAEzGk2UtzFMJJeOP6C2ETfgKl9R9kNbSXdFcw11yAXJE1Q4PM7jmes6pDZlMZvMvWX0XM5UN
rlMwH4rdSl1Xhe2tk2EZ/iFmEVSIaWvQZ2p1DweORq9g2R6hh0yHqGvt5iVZV7lDSwlNhcE4Xwt7
WrCorAdbQSxDA8QZj366mqjbC5hB3dxfGEizjwqW/2X9ZO0lcZVvMUEClytW/U5fWbwm0p3wHC1q
h627fB98evsws80PsV3rzKn3gzRDu9DYRrJCJ8wmSH1PnXpLjzPhKxaPbT0burmczvstMl9/kR3S
F+uZPTqoOGFmkELIK3Slzo8c1/3QDvAK5HtQSSXsf44p9ZslotNDYLwvXaYFWzjqJ6896v0GSr9d
raq5hwFoVeyJj39LL/J5eCYTxXyj9ONvzG16SNRF9eI/5cOieueVk7wZ/vU34YG7u5Q2rm9zw4zu
jhtB4hsAl+Ac+Y5lHcNu1khrmTYaiWSgkPh5xCFexGCjm4t+TQaBNGsdaTUi0niunRrlrjnL/Zn+
4YJI6O1qrotbV7SNffunFh2X2pdMLWiVPlUIBufto/AycqfbBbkDyZ25DQg06OEqPcTbON26DumC
yAZ2vqO+qdaxuUOYmPUQUpbVu7tWhLkF0+wh1ByhW1aP5GjjX6xdDDSzhJu3xaA4LOSA9rPT3WnN
TofehY1vZ/zJGNvBTAOusqcnrx0blnvhNLDfCObaU3nskMm/pWguFwJOj3syjZDUoKw1UCbP1Axm
EvuVfGU6Se2U4x0jrLpP8rWU2r4ImoHu2qzZwvMwsSKBEHjg/zfgCeE2aBfDQ99uoTFO2kpIDXgm
ExINlgoWcW3DmT3Qj+wUwuxRV/d1bVfmmYOk0OzZsOWf5UNtnerQcdmGvobJWjoyQSF/koNHioLp
Q3UX3KV4KjddsfBOANmLVUTjRWOOwjhkG2uTjUv+TiCsz6L/pN31Cj6VJadilAE6TLNDEW0ozrGd
Q4UUHLyr+SrvmSTiz/DYvhrU7px2obxmu2Ltb5pt/aI+5PFqoCOMpvSkEGfcYJtSgP45ZMMS8mA4
1mudrEwURck2I/I4vUsNGwsg4QvunTeeso/8NfdxboDinAUmW/NPT1tg90j/4O1K1E+8ZcMz3kVs
WLE+QyWHcHASfOcz8k3uSqjGG8qk53QVNNvqRLfTvQjCbNyPf7KdfsqeQ3PuOoQws/3apE94UOdE
svV48/a5Zuc8LKwjMMJ4WXlKDLZjAY0aBco8fmQfV6dX8pAzSqP7nrrehevEHIp5gOVrE6HrBsjz
QMfNzS9aexTukxNOmV6dsR2nex0iFX1D7Dl+srAVGCO2U8gLsTJb8YJu5VRx6tgIykyj134wnQrB
NHVFgheO2h4dffg0LF32qG8MfGHTxhv2rRh+bArmBMcUdvnZ7GC78MqwPKGqQ5D/lDJVb1yHfYsN
BnGrlDagiw0hIetgb+5yvGAmu+C5sffv2Dl4r7wz8bYFG4QFRl0RqpSf9HGTh8vJbxuhYF/A73ax
xjDatI12MJJZv6WuTp1CdVwcfPky4o2Q5/mJ9q/3KjFhsaMKbYwl6TaCHP7kwjfKPl6E17yHYn9s
Y7t4pursCWt3yQ6KHKhwhpCa7Vlfnnu1WJkPxGCTsxQf65S225w7Z33wMFhVI7bxHGjWsPr2ybl/
NINZ+2oZNtghf0aV/WOA+37G0EJ3UlLt8b6k5bckP9HhMboPLpIi0ITV1mfjJy8pBJuy4wNLY0Ng
t0t1kxwhuMGsZf7cxOt4l11b4uu28dk7EMKVwaG5NAh2PikEPKhv9Gc4iLJhNRfYZKwdimWPnFqG
RnCfPnDZ0r34Kh6VM8UMPhZ3FGeEF7w+LYpk5OzbzObhCtv4ldodB4X4s3K3CEimLvvZ+2A2ToQN
iqr6YF4w7L6Ff0onpKW3zhfqu7sjlg0Oo4vPgWiWvfWAl5G6Xr7rNgkkErta+B9JSA+L85BTz1DJ
PJPquWCNYrw0z5QKWK+bZ0ofdQFkb86hwfbu1AfhJVmK7+KwJHCOzGvhHqQ/JikSMfb1FSCO+l7+
YdXqCrse5xm4ybXf2srCfXe31cUrtyFi3rW8E2xjk2Bz8+0CPqm5FpfFC+EOac8bys3+g4Re0Gbw
bFl80ErYLhFtK+tYHutHxJwXc4A7a1P15U3nWBYth51/ZVdN9iq7y9jWAzt+GyjwebPPNkdluWTb
hD6bVb6+NEdf2cUf2jOj8yG4kvfgEMTRB7a1NQ4S/sIPeguILiyiuyhgLgwFKfxMfRV2ogM3UVlY
wyywmf31La0T298zrHrYTOtq42OBv5dO02QzicQ4wxlr6T6fDrEmHYYV9TzvMDxKz8+FRFvepuxD
0xbPOQtj8RqjZZ/3S/XAwOEh+Ud5639ifzUf4mwW/AnP7TuLgHCSlulLeh4SCK1z/eiu+rVxYo7i
pTA+6LrtlN2wCTEKv0SgG+L5eOKH9S+1ZzfjWo1mFG+HcO6v2RG7nyjHOa6jvQ0/VY4Y7IxUlJMz
f4+9SnxglgfGhd1iH+KBOWeH7Ioc3dpN9U2Brs/CffBOPu/TzL3En4zh9pkt9LBBjykegzumI4Ky
BCxn8Ivm1aW6aC/VhenRfxC3GAnui2V34eyq7gkwWxrbdXQUF8ZzydtWICjNlkyeTJbaC3vrx/a1
c+jGXPJHBGqCPaAj3bRspZfDMwd2N5hVO8ApMgEES5GWH82+J2vDaHorj4VAWWYeIQpL7e5sPg/9
1rLbg/ve9ZewWgrJShNXmcrZcoaq3zEOEaV/XhscPhziOmyMM/FleoH6Q9Ft8z/uUpOdUV2S/014
IXFCMNJQfKy07XDI75gF0Rxam4GLLVflg7bpV9wBcacsKhqCj3iM/Rl0fEoSvYYXaB2wUNLcOkzb
Z7yEbynbMn/RL8SPwlxF1YIJ/CIwkU/ChVnuGPv8Wj1jp5A5eEpH4TGYCLUkINHdV1cGIujOil0I
p427+fu7qNehaUe5RdqMGNpGySuNeB9D06sXuTw8JeqgZXaBRCb3ovXFaBv8/e9ArOYJFDWGihVt
K6k1CWFiHcfz5NpBiGFKGeNnIYaJbdQa35sIW3kjaim/9cxog+OQjl+Iu4TEkDkqZRSiXXMfiSGx
gSnX4+ctVueBl6GbfgmR3cwbOht4vEcFGRx8N6lnuzQFdv/9pTfLPWQrfQUsM970XUqLUmVDGZeg
Hq1P6zOrrHZnCQ0RAMi5KMKiT1gkucBJ5e8v+vgYG4K3orlAEROBcb6oy4Dtg29eEFmWjg81ddI9
YkGk8KziPUXJQYl2GD9ELTwL0b1HxaIjHBnRgIT1uTyAj/qQI+CtachhTjePLt93ExS0/4qkgcXK
mQuiZAN4beBENHwqubt3a1dmCwvIWG2eQ12eEMwi/mMeRKPKDnrlZCZ0I8tjfzSqhoB6rBZUZmic
ufmTWl0GFfXq9PvA7AvUItUHgaxnC/p72VcPNSm5zJEqya3xtdNzSqjDZcgFZVWrokNlfSkNxn00
eE4uyAeFg6fVug+ppJ4Ml8ORIWukjw6cWErFkWP36NLcWXS1+ZQ3Iwg9DzWQ24+P3Sjf8TjYwEDw
ok6Uf5gC6URG29il2L+b5DMReOvj6PMdV4HPnPbVusFlxTwTx+vSYOtq9E4nDv6hFDCdYMYYVgRF
rVpSiOeBOnUxK2Nvxla/bQEFzqyWYmCRUA4Ct7uyLPmdUCVlYcoGcQqIM8CIufhHL2Oj/VE7hI8k
6fK6NSCYY7YLjdhsMLAfwsLnNAx/7H/9P//7//s/7/3/631m3/BcJBBA/wJdTMRLhqZbKu5MPvQG
6EL6hpy2glk6nQpnILPAFLSsF7IbrKukniWwmks13ORQykBUDI8/f/xXvsv06ZakiKZOh0i94bsY
vdbXWmaUjhh1BGKotlh5lA5CqhjCJFByS51qF8jwXzA2EtihL19bkhXDMjWaW6o8Xdh/yDliBYxP
7qWSTguxFiVOsVJfBUZ3P+h44UcRNX1S7rHh7XULPSftZE62mbJWrW7z8y2Qpu/4D1KHJyDJhqyo
hBNxRTdPQIo0cUAeWjoumd3wewWwEMKnn8GoFu78Oy+nPzkBYRi+Pd2z9lFzixEQ7jIjqv6X4fAl
lIFrkSW0qIqparJ1ey1a4EqykAX0yosUQ1XIAj9hBcgZuPp40VzBVH95Esp3A1DG4mFgMRF1Vb95
EhEduzHPhdLRU8p9Rpc8GoqGTpKdFiHGiDe5/YZUv+Y5ePUkXVU4UYuerT1yAFwm8UaJXQi+FNFE
rLQEIbDXVzX+EmGB2G5xXJXlE8DAZT6gTK0JhiXdhxZ4ATmCAxHisEVg1sefH+p3z1Qm3QKLrDlR
r27G9eCpOauSVzlmwkKog4eZ6UX3y8vzd5DejhxF5t3RRPhbhiH/O4h7nM5DbRE33ZbaGTbNsU2M
bWdQ/K55Y3JKsEaXHsccvrBn8ZuOMIZQ2+P/AAnfxUfdZ0TFVX7f7VzV3PHsV7mpflr1xCwhrboo
9+MAQCPXi5VYufdi4//JyqRc/nyz5C/0LEadIuuaTFyWZEnqNET+8zJamtpLngxnF5oIikwjg1ag
o3Gi1TIkPNOxDBInMRSiJPyFOJWVzWVaxk+eBA3UjyCM6P2nZ8mfZlQ+VhNzQfGgFUDIu3cTs/zl
Hfl27lBUGncsXoas//3z/1yuUpFaYARcLiNr3khQbTBcgZKHeiEl7WNES33y9L/2RGsr1C49BHDU
ZEBPi/Vv1/Ld26MwcYsqinqEoTdDwENYIpGrWjqRRvfEgGJOFjU1WJ+aUCEXK0/jfapbWuwebYzO
Tz5+fnbfvr6KpcmqCOdNZyDePDv8Jv//GOwRFNmlJFNkJgOkGodHswnDmaxks2p68/BlRQBBpofT
yqfQpK404WR6bHLY2PtPdwKijIj953UofdZGRMHV2+dxDrsn5pRt1dj7h3Pru29wIkj0pDAihO1m
oizVE4bq5y/27cKoWKZusBrLqvllXkKDygASS6fKtlpDiV1XcAWiWlv2oGbqEC3xKFnrmMJ5CPnl
50//bl1khE3EMxHgnnKzJqi9qxJHx5owTJweYjQX3Ug3te3CleQZj6GWUiDp6l++83ezlipCTFLh
+0Cyu8HJRX2TtkPclc7Y8ywR3LzqZvb68zf77TNuvlmg1TI+UQYsIr/9qJfEPiS/TL7fjkleBonH
x6g0voxJomm6Uq55KQppqXS0AIhJm1mEmNLiTo/9X0yQGiy0otnjlzliaqIZj344jnexW2yDst23
Iv5QU5bsbojpUhlUDPzBfw1yb1lXKIBbhZFMdvujn7M2DxMwyjMe8sB9m4BjpotK4+cbN8Uy3ewT
FFHUTMVk7rGQ7N+sKaqWN4oALMjxEKfPapbxmRonCxkR1DxMeM0MAhZxd9NyAHfjCQVdk5ytb26l
9s+XQgrU1ysxTLDLsiZLxu2kU+iGaA65UjhFSh4fzXZfpn5t1BJ93OHYl7W7VQBW+Mr258/9ujtB
NWkirDN0U1bMv3foPxOv5Un1WEZx4Yyjbxsy72TFzZ5neYsfjUm3dH/bD00j/t8VVuH7mZqBcV5T
1NvdsVUFwTgMJu4w1YQfgTKbrexzXoZPP3+zbz9HlUWJB8xsrk7f/D/fTOcMp1ilkTkmtZvRlVdC
h5mhcH/Za5pft718n/98zs1mS1Bi3UU4kjkgKWqBbAk035zy9ZnQIwuQMpW+4kMcZOusCnvm7fxF
DddGEZ75+tQa2qZdCtakuVKShYIeS1J8cRmyE5qNfsIVp4PJn0E+6FCwFSqAm8ajZqRaPfb7XExX
8EOFRa+JKHqh+zSWiajC9U5egg9Mdjnmh8paKypvCRc7S/xk16l06CSSOueWpyKAz+oFUZHv+MyF
dceBEs9khzySXn7evLemiLwg8j0OxPjFAIpcO8PmeEqrzetr9Grmi2SglAD7mGNu6mo7WyNDks74
GDem5790iS4iXIWuMyWEe7n/R4SJZ0cuHWxDM6lhjiThlJr2LC7lcLzn0FysXCqsmUUDnDwxnUAn
xANm7z8F43j2grufR4r0zcLEhtLQmAxElGHa7W4pjkdB4ZiWOWECEED2u1Mbp0elk09mab1RjWhn
4hAdsfNcrCS8ryxfBdLUYfXfEVW5GVL1hHn9WZOKheTnj6MQv0o6mYiyUpezLJZX4+BT2Cl0OxC9
p7LVyVcjgmyOKXHVu+JHWeGvNqIjtja6VKr/lLW0TgWAoIr1FnfdSautw1g3J5mQ+qolwiVMaYgk
1qEsiFXBRkg8O9aCmKSwvrH9Di9neExklXjm8CjX7QnLnFd+hEO6VhTpY/CklSsYB3gw0Uwp5WuT
SityhhZZwG13ySxRwR5TaloU5Yi4As/CfLpOWe3I/Daak69LH3//Xqvvqqw6or61qxZChYycr46t
Ta+4jkZbsCnFa0Xomtszp0nqsyKna3wWmzhI96Mv33uaeudFsCH88lEYsz1uF5g7vv/od9FL6efj
riaRXSYT/qFOq73aGB+WplPNN8tLhh3xPmotvFvpPda47IEzKGPKxXD1ywj5ZqGQLWipFJ80VJnG
zWTiJlBL5XJAHQ2GLPPKYVNDLp3r0KQBMWjLILE+AgTsSDJK5Cwijz2qepqgrtI5v1zLtJzfTKCK
bKjgJixYHtbtEYUqS9t2eZI54ECQp28i0OaTUS0hk9uYN7rUbhDei3Mh7669Ub9LmXiqSpQ1vm+q
i6zN6Saagrfu6v6XRUz6eupQOKGJug61HSrm7dxeekMr+I2eOh6WAepduYlUlsYL4nJv6/bli5uM
0AkNOXYqA86WL3TrphHdXxY15ZvrgG/LemaaGv/cnhUJcjY7d2jAy5qPEAGSFf6/RFj85YZg6pj1
YT9s0xhxopKty4mmUU+ec7W1kBXHIY5G/V1LtjF2Asry/T28v5GsHQH5E8YSWY3msoVy1i1re9SF
e6WN+S5BLUOcg62lZkTcN/oMy0b8Pz+cKJyPFJAMGrUNWb45G1RRnccRnioIrc2hli1a7+UVBhVp
guW56NJz3AxIf5QRWEx2/Xnkfd1Bq9NqKhkgoQ1L0272mVGb426SQuwoJu0m/EoEFgxnqnXLQC92
nZw8jALioZ8/9Jsxxa4d3LVhsDFSRP3mG+dVljVe28ROFiH5REuYR9V11BugH+EdYbA7JcUj11+T
0Diiov74+eP/bgH/fdtUUeFry5Iq6bp2uzED2p+nalzEzqjVKr1FEs5MXUZ6J84prd6FsX5sMQfQ
3tboSQugLTqqE0VLKLtoXspGOTfTH5tBdDdUePnz3qRikl2H4UFp9mD8NmGGRd8of3taX6cJLpxD
B5t2TePypyntP/ufQqNurTcJF47p3ldwA4/mR4gJHwTlL6eD7waGQtFP5zaxE9JuPspHKuyatRU5
UQTXwMDh4RmrRGv2wPDJ0ANTFdXW5ecH83XDzNeDmK4AOZ8mm9ttl5oD1hTMCCUQP97Kr9kgnUEy
2GIuPf695ZGbLFTZ+GU8ft1WqiJHckWcNut88M1LoFUUMWrXiByhaYjuaB1Vje4CXdz9/PWk7+6p
JlLuUkzIgvJtGZdtVx8E/GyiFrWj3nKGz3jRKLixVGYvhaDsIlVehqK2NGELqBWzbKngtGoG0sWc
FEiVBgduNC6C+9vI+ma7xD2QRPbvpizqnAj/HVq9IPdpSHYYWmllOwb+SdF65gB3R+TutmlfJDdE
5BPCiJJ+G2ratNLevo/T1GdoQMJYaW4+mwWktqAcRY6lAZdQMfpRAYG1IBoZ83rWrWuYbgSUUsaa
SCSp4rFKm6iKE+/OxwQ/61p3nAMf3P8F3poSRkCTl5rw3pXbJxHEGlYC8ud57SmYSXJp44xDFJI3
6dKt0odYxUTeTwSZv9CxOlcx0OMmwScWT46281+WgVCYC60DXvT3fweIZ8FOAvqEiZxSKzi4rnut
K21TtiAZxkycTPHe0jeVgnxZLMBC8EZdD+VbD9yPMCcHEJc1l6XiCuB5mU/HgJ8H3HcTHUURWRe1
6X1Svkx0vTbmbouNMzf9XRPEVyEujn6G8EBTafTXMIRKfPKV1p8xV935fb3XdA2Bl4t0oa6MJ2K7
/fSzjpD6QIFgG5l8DtBAjI4f0aTmFigUq6kq/Pn5wiXx62qvMvfwKrKBNNml3Uw/Yuh6OjbThPpH
Cagsop/WDIoEQIKgM4k5GBBPP2bBuvM3FimsNHWjcW+JaKM6/0McCvmOdHFGT4wiV3En/m1TsKuU
hqs3spcc4jf4q+miS+s73IfoCiGXWjki8hT0IN37VrBDfItwcaFCDbj6NTN48Ah4Au5Fkm0cWSo0
6xThnKlsMhkCleLTlQIOB5gj9jcYFDDBkFFvt4SJUo77pA/4cKkKxWcvbwkLscg52QnKg6kFl5Rl
fqY0SGq7vMFwLpi7yHo3uqn3GjYfnibaroaMJm0dNooEI73iCPz0XG/TI3LSvVCzPSUjW3RctcYj
mNnXMkRUESuXqizPUtN8yBMmkX9vA5lYUzyDrHv12e/EVde1ayuvGYD+FipEa3tB92fvisrBCkVe
gzBaEZmE5KMsQBJZxhHcuEkw8gRfqFs09XntjPHk6xvE1zQb3n8ZC98NBTZ8hFaQrG2wT/p3Zhog
c8dVTYxKH2Yxtitlhn32IfGqflUivNDDwDq2qgAkt5mAK3iSEumXmfubhYkGnEkdRyOlw7yduMHJ
F0XiWwhKMh5fF+dPujHhmqyCe8NxzbEGUqDp0+LhG7PDzzdA/mbVp/VFLLKimiJHlptlMQX123RJ
kDpRA6Q1T0NHJXxmYQCSsJWC9kVGsX9naieNd2CZuD7mvMpx8wyuul8TpJmGB7cp5LUyTIjNFqtI
AvdO1NYt8Zd73Gg2QLIzsYFvqkIVj/134gA0/2WV/aYyxxJjEoqucJSw1Nu7OIYQpX2VbdfQCa9u
iHrX1xb6sElKtLEFeCaXoO8shYuEhfMDr+BCyav7n2/mt0s9ASg0Uy2ZNJKbeSVRC44yXhY7OMwR
eDIJi5F0No36lxLSN90PvqzFZKmxxdTpPPw7avHeKmlepLHTKbTAUUqbDQAhdo1V0W440J0hsOBO
YaWoFe3oN/KudNtdZ46/Xcg3rw/9QommtUkrhrv/74WQTQ7UAFC0I1VQeBp+sftyVXnXKBmetclY
XlXxW1lohwnLkZhv//Mbzl1QOV4wegkO/PfjWZTJ7fTZWw2R+zHd7xK1a1K6v2wd5a8lO0ry7NPo
etJMZMn793OY7FNpzNi/6BENT4vUkVmcx2hFjWM0SDBn2EGFSu0ErW7Nupo1lxyMWYviTS7JNIiw
X1HHcEaLA/gkJghU65JA8JJdok/6DnmjxAz6+6bwu70PoTgq9UZayl+KxKZemtOaEaEzbzZCV5Np
lV+5lfNUlneD+Ose9Nv7JCuQN4HwmF/6yDE3ydCpxTtDfydIDYD2KL82NHEA1Jro/OLgrYnfVDBU
nQA8r+N8rBebIEWO9/PAMKYncrvr40EhOVElhaikm3ndamRwc14ROSAP8AwSO2KCoYGHW8DQDVCi
YtnMSDr0OdtwQDlaZrUSzRem53OC0i/77D2MdEHSOhWHt5DtOuB7n2AZfmktCZ9Nr+01y90PtXw2
e0qrOYNBVPKrWkdPllKfkjy7Wr24y4nNmFXouNXypTS1ReGRlY6p+0rjjI2DdR6l4kGBHZdbwYRB
/wwypD++mSiLTNZ3EA8eWgUgVW6UW79RgO2IS/RGtmsY4Jf1SxpQdGPYi+jfexHIrrzzGQ6zSAsg
f73+/b2hJ4u/d5mUYDhf2Vso/rbHV7999gb9HuY/nMa3hYbSraYCZ8I+uyCRD/SbGbWbDsmFPb0Q
ZdehVvQHR5MIAO7DN507HVrSOSzTa+iV741frUdRPQsBZ966Y8IuyuIEGeh+VMuOQ7I1j0r/PXyT
LABIjY9ESh/u8Zs6GWTEaKLeGbGOT0PQP1oGl5lr1bxVUGFPc7Fi8EcieRzA7nK8gy2+psx7qCu6
64bwyzLw3XFHElWKWuAmWFlvj5qx0fRhAM7IEWppJvXpg9e7GzFcSF7xmJXDVcxRDrrx0cqG68/j
Xv5mCZKYDKcjPNKRL5tyWeKtVoFJOKMrfQCPfGaD82RI/qKw0lOYvzaS4ijO8KlPNlcNGaH/LGbG
LnOVq9nWp7QA72nmaBDyqW6+qnrkXLKbLqk+Y/C06pNfxutfrvmbkUOFXdKpPnA6/FIEbGE/9yVR
1E4Xoq810nXRUG1OulMZpesxjzZiZywVH78omvEh5eJQtc06sTnFNRs2w8fI59/Fxvge9upzYoof
I2TK0HyUkuEaVeIvFZ5vH68kIZKgM0yF6Xb1VQUrDEqzyhzMvYdC70okjE9enW9FMTh6HP3SuF8M
obcaTO3XlLNvjvl89tQHkyXNYq7+dyliyuvqSi0YW0Q5zWVGs9SrO96alZbZmhCe4Hxs/FH8yGPx
g64ZkZ3SKu3cgyY3J0Ahs6g2MVWAwlfEdP/zk/yu9MbFsYlV2INRR7qZdRO3VIm/4EmOdfYM/HA5
jNpzqDFder4xo1q2E1Mq3Z6mHXTP2qi99/TLFXyzmebJiJZi6pR7vmymc0MlsjCl1l0M7Wl6Pp1u
OV5FpEL9rFrtSRSjpyzRd31kHgLcrajOslB5Dqvxg1jdo5CqzymRH4KKh9+Qfnk7v1mOJbbZvJcq
a9IXrVALbTcd6Yrhy2io8mWfmlacY84/0LeKo9mkv0lTvhssCqF/sibJ7PJvJyJGhpvJ1Zg61CqX
pceBnGPvDA60nev+KfQH/mP/y+v8zYEC9ZCoKQp6GFW2phnqP2XEfOz6UnQppcNPuIyoqntIFUa9
97L0tzac8d3T/u9n3Yw3SwijUFWnsj2n7FkVEGEbSnADqbdIwbXoM3CQJiJrVVn5YnEY88zgWGlu
TcJvGY42AI3zxBdPVGPpoS4o82EtZuqF2IwEXRFZScDf4v9L2pn1to2tifavNOqd527OJNDVD5pn
W7Zjx3khXInDed6b06+/i6rTjSpXOrnABQqqSJYtiSL38A1rTdtKZ9/cu2LfatUTDfoRQg9TkjqC
aXN0j5Vqnm4cdgrGc4ohIIVW71ah70aTdaHdAYFKpn0b6fu6cNdF2d2N8bfQcNd+W1DX6x48iBAE
gI2h3Mly3IraP1ZNd/FzEFTauG2m9qL19VMKTkxpNL4TSci6c96Ne1PRM1ur70kinzqs0TTJX4YC
nlIeTI92Rt7W8BGslSAjlrELUCsbsKP/4e2jlGBRafkQqALxGbHWKz76XQNAURvNcQnW3x9WnUDZ
ZcLH2tR0x954uz4fZWNRs01vsHVwqFB0k7De5APBCJG/VRSKkudosfLJ4xSOGWTmgnnEqfGKlZyB
wE62ljkZINrC+MAVTF86id9tEvaUkcseUibYun5M0NWo9EHlLBJN3wJTlGGp7ssYYQJF0pBb7Es0
uNEWzhkNLOTTFihhPgc1XR+Jb24LJGWeVl2BetIxyFk/ecUV8cLKrFiPuWLYtwVToQ3DMoVe0GEy
89N3n2ZFN26fvMA72l7z3sXlNWyKq9YSs3IDKjAtABvl19bTX4yMLuoiLZ+TYQ9ZdeE6wLdJY764
oNqCCuQEyHQ/2kU2fysNzgLFngJjYkb2RhLR4ZQYnPrqj+7Rc0Za2nmT8ziAsmFLtf3WTAn2BNGp
j9Xn0g2HVYFI+OfD5Q+vH911dQYHkyK6DxtWp25rOToMSEYbrBqHETnq78cK/w41i9borNXkH/mI
vxgHf7RIIdjB7pXSLionP7ysHY0QncKRnlaS0brwL0Wak10sfjES/XA6sllhzvUjBCr9D69jUaqI
SsMvdv3o71SvFjbeoy6HHUBst6S4FwRwdPUb4xwj6ar1X68UfjTiM6m6DseYnNDHjaNf5XVe9Tb5
TTrKspr6d0U3Tq85Jx6+RJyOsUO4K5weGPzXUUz9PYDWk2jAtXukQhR6MCmb+9RA8Oc5xyA3yKfb
oNsDtFg9HN9Frhdcgm2wC7PiWxnKBxWFBywHR3/sQLvgvuvshn6pgtxiiLYoBGeQ92o1ls6TqYBS
pgyXapwrFjJtaTSwk6Nx7rsU45tZTLtiQv8VuUvddy95JGgr+ma0KWWCHTgQLIML14wf6uraeCUd
NRYtTEJOb/O3WcIppBt1SFde4jyzlUpzB4TMCMwvuRJdO8IRZyXyJdB6yqjm+oGIccOE6rnSw5hA
TZecPRapmFMS4C7ExNvclSsj6UKiDEBldYDmWRBvERDhRHForsyqd9o6wSQLTAFDhySEMq0+tBCs
SOupGvp6M9KB5FYyBDbjw4vQoeJQCeF2zqEVtHRnTbhQAx3/XfI8pRUsoHxuWaEDPQ54gRly+vNr
8EfzpWOyRfepvuVUna/Rv8yXsWjtvEi7AhYrGW/jU+5kx5HIaaojz/r/eqmPW7Sugn5eAqDdRS5c
1wLaeUHGD2jrspfaLz7WD1fJDvsqquQojmU79/fPJWqjKmur4XOluzbC7RkW62goN/O6PdHHVz1E
dghXA/j5Lz7mj1Y9RGkISbHUYh/2YYnsNBQ5FRnDy0ARCj6GPKcBT8qLG/lHveL75f7PD+yPX3HO
g8ya5X9EG0DlU2sHVXU3B8bnxDqMqzc9GF/KrHmXzCEw5tY/f8nb0PEhwkFYh2zaXNhB68KH4zu1
FY4RfC67ZMiipYVytaPimtZvH+2xaBaTdB5bSHGYKfvs0fOe6hSmbIPSHpjPXHhQQryQVyznx5bW
e7rec8mKNJ62/kihla2VMHDwILm5fUwpwSXQFdCiO+2dynWWUzNtw6CSS9fjeuvpkcV8Qqbt2EH1
XnGtHOMY2h2lJO1SDx6bjPyChFCZ++auzI1Pg1/fF1oxLgIisbRXrCIZwTb3tXRlYHMhNtvDQJhZ
GHULwo1yZJSF5ZLdZ7HEKvKaeDBwbFCdPz+qPzxrOWdNEtMUylAR//ezth8CzI1zML6vq/dsfPZh
H6XBtAemeTGstVSrhO7r6VeBzB+dQNDJCGQS0LX+sTNoO22MKsMhMh5V78nE1+dP7duYybd8rghD
/36FQvb08w/7o9mfPDj9N2K+ua2u/zLyCL9JaY8ggZcyhZTAs5Y+VaPz1N+U9iHx9LusrJ/m9cnP
X/dHI95fXvfj/jmZrKwrbZGDWRi2XsY5lnjtpTfIvJXdL/Ib/g8i1DjRHUpW2ZYyKnwI3creQy+E
Im5nFsnDMJDViGmiCYnGGk0mkUpV323UkuTCp+0oIsgaHgQf4oY6X3QQtO7Cbndm+C0rYbE5znCX
hOYVcu6QB+CWyWjQdq5/Cx06Q1sLdGdgvyZUbK8NgyLhAQloC/E0SsB42dMnqQAsTekjYyMkcTh4
m6jYs6YF0kDvWws7Ao/ky63VzfHIj/lYDBb+JS3JqNUa+w0dGP+CnRcB45K1vlY8If1paVAj7hzo
27AjvxrLFrcnmloKO9eF3b92k9WjpGTbo0t7S/HpJXBCuPI9KF4MS0zBEuJNuiQBSXDUHK5zinFe
N5MOe/FYEQ8t5waCl3UYDS9WOCHlk09JqS7IZ6q1m2rHIbXXPTDsWIu+a1Mzru1IHjBey4vdRLjr
aMXHF/6LKeZHF41vUmFH4oGr9WOJeZZVLVXgFXH1it1VSfoROI4U1otd2UfKT14kwsRfjPQ/ypfp
PhVi9Ga5FK58PJ/YX4ZYVBkgnMy9GOg3aAIIjJXeLmu43PHsqtPngoA29ndOkCBYzYPLECfJLkzy
x0aR/60MilByHEJG8r0Iqs90/6Da66YZdJMeIYNDb5mzjUD81lkHkEC3YdP8/Br8Qd+SRccXVWcG
ww2xyg/XRaiNGRXeGQS2IN9QzUkSXhDxHhr9YuV8KmyA1SKmxVgbsUGkWoT60/dpExlLIuQhbdGa
L7edYhSWxSOOT6pJabzc4lCBC4BNAsFQ9tyZm8AxUVlU8Helhg4nE7OoXmChjrto9/MPdYsvfZgT
We3b+ryY8gj/zGfMX0Y03xm9XBpmthuMZF0TVAfs6D3Jknx+Ywwb3Q+qVZmTRM8N/SmC9sIevgA2
EGIqkkW6jVO2ATB0vcj7cxz6P39r8mxvTZ9fywrxahjJD3f/66nM+e8/59/5n+f8/Tf+64y5rWzL
7/Knz9q+l5e3/L39+KS//WVe/d/vbvUm3/52Z11QVzNe1XszPry3KpP/3aw6P/P/9Yf/8X77K09j
9f77b2/fSBFDI6bt+av87d8/2n/7/TfD1B2G5P9ph51f4d8/nj/C779d3vv/eC2b9Ae/9P7Wyt9/
01z9X/QbUNHnzYtk4mZsJ/v3P3/k/8t1BIsgiyoO/jeHw4uykdHvv1n2vwTlRlReOSQl2Gcyk7el
uv1I/Gvu8rRvLa827Z72b/99AO7/PJv+/Ob+l+7df8wwNst3asFNm5ys948rSe8o3hMiLPejCLO7
TmTyITCwOoD16BHFrCad+qGRig4VBt9tJw3/LGj4y0H797v6j0Ll92VcyPb33/R5ufe3U593QdsC
M/lc0fKPUF/XCm2qPb3YF5lfbyrgOZ2fn6du1C+0xeebkVbaxoHcGRmUdIDDDW35fRwqAig2tBLL
+GVK3vjH5tcmBsso4wraHYjIfhhiGo2q5MoTxd4Y2UelmSZXQk06HmAcnRK4czaoXV22cmua4R+M
t+VS2UTlyDYv0Ik8BABd16ro1da07YA/MAN1/ImgizDspSsY7WmA0ZduKUPyPYG9mruYtb7dsZaA
ZRAOn35xkP+xcqFASVA2xASAvJHiob+PL7UmWuJcTbEX/gTW0x2QTkdls6bliDCZD1wtaAh2pYOx
0ytrm+YImMylU8rq5A3FU1y6xl1heC8BXZi/2A/onOofTwBaEWhMcsz5IvlY5S1bieDSc/O9DPuH
oHdWPXZSKsuxS4YCTAo9COVyNOtX21fykNlGvjD6ep85EVauIAXjqd2FYvzl+/rHickOkJwT14jj
U4D5sQg4EdpQGW3j76x0X8vChWWrkFBpJJYqvThJav4pz/PXk14kWyPsnyukW1To18MCd6JOlPNX
uzX7HwsHl7mMtSDSGb5L4+PWFFe9mMJg6HZmovcbOwm0o9Mg3jY87ezTTPiYBWfo5OG17rPkqdCd
9WiDaJxQA2zyphsWIqiGS2HN0eROU6uOQjBUzeG+KCfx0gDfdLuAzKIJazDz4P/ZqfXkjIN+cjpx
sJS1KfSkOessJj2Q3YNW0ihbGRNtoyiqvMFcd8H4R0kn4NLTUA5T0XyyWrcjPt3ubbN8jaQEJtjS
MJIl+s7U2ovZN9qmJLl4aYDSjeP3OMFdKtjerwa36lauBbBLqoFSY7+JV3BsIZQUfbcaDe8X2wqD
OueP56LLHMzjc5sT6YePxThFjikBkYPaGQTdHCMvL8B4j3Xh+0cjwRaY1ACo0trr7odgIF5tTccp
pScjiYp7TQ3sYiUbwUKHwOF3zXuTuyhGag7QqL71UclnH+vgyL4sOEaB+7Wqk3gbx6PP8TVWjEo9
5huteg0kiuvIQ/Q6GC0ZV8M99IZ1n3oGu5qoAzLtiovWcHP7V+qH4UE66r7zsaHTWwhfUdOju9tN
FvkXHWw2y3U9WCuHuD+1nXyN6pLRPrtrpa0/dVYxXqPgjm55dV/IXN+KdNKfMPQs07aJ7vwEPlg/
4tvh5Jlg3q4cA82HLfNkWwm7Wep6FS6x/9WbiHzJnnKsPTrK9Cz9Kj0b9h+jMoDg0ql9NjK6vhDQ
YMg23ZXAyrXh4qas1WjSXTS21smZPQkncCPy5Hi8e1ln8RnkB4ufMLzmCXaDVu2Y2lq8DRPtDU2n
X+A9GNo4Xojb3nt2ra26CuI+gklYVFHd7C1IEYdMDC7Bt0rHmpImKynA29IjVh51T9GjG8Ut9aD+
MpHTCOPaGk5tViE1UOYubYO3ous+eVXp0cDEd+TQ4srS2QQa37dyw97m1Y58RIU12smht+1TgpDK
zLVLWMmCdMisHcjZgtRufHXJ5eQyN094KGJwI118FchKSMvUF7Mp662m1fqjKtyAkdkrllDrN7rh
hCe74jPWCKMvdC33K8OCVaCy8WS4iUvg0SIs78TJvjQbsVWV/BLLsDhh2KXl11fst6DM+3jEyREC
ggdCPdHEF9JP01kGL5IlJ2u+aZH+7II+uqQTVmdfn+nDpc4w6w0PCT0ZB83W47tBUMibdNBUJkXi
psBnsO8ic7ovi1jcBw7L8DiJ9/Wo3oamHu8VOIP7TubPfpoeJ4XhbNIH88EStXYX9yDK5nv0rz4V
08BB1kv/jt4LsKbYNOwMu3Hou3e3Gzts4r3vZQR758cmv/D+/EFKxAm2YO+hIOQxtq8I9KZq2OZG
OZ1uTybtGK9sr7DWGJe8Te6Sk6rCNrxi3givGfaTPRcJNebz3ZFwP/Wj0XC2QHzcHrLEbANiI92a
eY/Qx4u2gM7Dx7SI3C0NXnAPDUt7uN2IxD5E2ThdxPyMyBNql3kyoLX27Lamc3+7kQYHdLTGr7d7
eeNNFz7eCk8BY3PbVSBGo+zxdjN0wSutT8WGuB3tcTSDBLSx4/9zpQUpMEeMMtTVvZ/R3W0PFD2E
pO2YYKeTVhXw8kz/WY8FIOK+7WEUdlClwueqyF1yPZAflJ3IRem0inARDePCb7WLalO1QEwC+yeo
q1evBjvofOvjNP4kR05i0bVU9trPut36S6/MQYCRSl+oGq1MbQxfs1L59w2hCdf4QmlQd9+BIVHj
s3Lk0XLUliII6B2w1IoixOordZwnvr1KlA/6Mkj2A9fFWmuthY1iYG9ndr1ue2mv49w+qQaQZuw2
zTa1IAWH7oSfgQolFGH9uEXxO23CHqJHl6T6XlTxd4OhbeNXyCJsqShE7xknGmQVS8idpUYY3ywQ
kg3BNcryL9JUAI8ZfHfE0Ba4FrxLqeEY13DjtKLD91ehJNdG41MiqQJn6KrvYelfY9E/BRQ1rvvQ
99jHRcHB18tilWV+tA688JxF8dxkyNHMrElDFQQFnVj0vsJstIiTF1speS8kXvKacvTb+DRlnvk0
ci437WdPkB1kprrk5tQfMcoiF/eGR9fp4Qei3GUfsp0yHmXp7qwbc6gOfT98sTANbiwI6URpwqXq
GSTAjwAl8P1lW/XAFRNQlZ5X7+jLXWKSK17DbHp0wtA6xQht1gW9dtu0gCk+9D576lg7AI6K9BYw
XaTnR76/e48q6aMMgewSu1qkInDXNVYe9qXuzs5gUM0QIsVSeFsEtHJZXuCw0MAais4Jq28Mhk+L
4OI1mv6HQDnPelWtMUWCqqZp9Zh0JnWasYxOg6kfZeT1Jytc43aaLrrqjkWZaC8Tcjg/x7VLbffO
i7N0Z8bVZcLytmFDlm3duog3lkYteo9GJ+1e4hKUpjcET8IklJQK+zENx5WlIiiVUteeQxV6KxIA
W191WB3scLr36mtjJwBj2zjcuNVQ8fK0CQvpMbF209EbmnSP6HCeCPTsDumfc/Cz6Uw0ZRkGUb9P
69w+VF7OCjxkZkUU5p+ieR2QaxugRs3BCS37MLUUbQoaXMuvwivTleirZEfz8bnOjPIi/HeIfd0h
CMzPLGrsfWo373FSakQCHHOvSf9OV6Z7oHukWRcOKfkwS/qdcs3hwbEm/VignT8bnqwXk0FyW8ih
uW8USOKucKy3svWq19iNnru0t5HpgUXsrQq7SpYDcAYCtLdU2BzArjUkLrZeC7bZi7t0L2rnUnek
quJwUbT02WttvitS515P8nILpriq8KLVfoVAxKU92k2oEPfcAJn5/OY1GbbXSvnnMqzQ0NXkze2R
Jk+J8ufs56DBwlzfRP5T1+HqptAxxuMEtY/VcrSz4+SVYj3wjMjfLT4Z3h15ZyURYForzo9DNHgr
P1HBppx1SKozd75Z32VN1+yGdtNSJrGnb5R+guG9sYvy3CNMWU1B872aPDpqQibwBF5LPtV7HdrS
xgtLMFClaR6Y1Iq1xZe39HX4KU4I1zBKqXVsW4ZCFQwvRlfBgx35CGmcA9HVSuidtIHf/oYMgmKJ
DbkGm9hRHWEChJwS0otGCLuEkG3YE6ocQvJ/jCs+ygxSsUW9DoijnrJOZqupsdOVat01pwkAX7mM
E+c9s+LpPpLQf10cBxIHQZMA/LRG76AqZSyiGN1fTKxi0cFdByeXPal+peamnrBq6mPfr1xcG0+N
Au0cNot8UOVLMPXVRsb+k6ECSoDA46keBxBvx0QBhtuGeHbySY3ie2OHzgJ9UPLQKED27Wi+dZ02
LSc9r2CaSRIj+Eohr3cVPai8TmZz6UqVMjVhJ3Ral7WpmSc7DdXh6nZXqW44MbPMNfvekWCWduns
dHhUeb5PNX/d1b1z9ooIdKFjg7obneDMMtWA+ZDmn3Fu32t90r2bbrsn9nD2mmpYGpafUmJE7pnM
nD3LeNVadMZhYBt3eyTue+foGUA168lM17SfVw1nHM+tbr+lqmPT+RYAdTdaZkXcnxoVVislUmhI
ueyPzuykiSO2SVZjcFcLvsH1oi6kr8QmtvMvZBC0YxfG4en2r9uNG+Gb6IWLwwaTDlpqQUOHnxBS
NzrrcHtKG6eHoZbadpj87+5s26V4+6LZiXlwNMf486bI+PbqDh9B3M24O7ZfIzjTZGWLMrvzpvhV
1MjCNdwFbOmuVn0/IGm61ygC7MugehCZYe9qIjjIZcfq4faYsodmGTadtyUIrLGUxuVE73/zgKCS
pjNZ39/ugYXSDw5tZ4vb3XBnF6HccBoXtOvk8drxCMRzypjX1DHM65gijUzJrMBNhodP1VeCkouu
/8HRh4vo5UlRPfgY8hpMGw/kNcMDdj7STxZvp2n0+uT56Sc96N2TLr29Z/XuyhJwV0QY6Q8y1cUD
Hf2Q8XmDaHstLFCCHZgRrglNQRtX8+XjFWujcndsN8qTx/i7tLGfkFjU7vTWF4dxEuIAQxJi7+0+
/d2QO60KAQJ5iIQN0lEbPW+JOB7eKEG0g6WFD6bysOGag3ekz7o/dCzsVD9Mh9tNmXkq/8v9iEqA
mToxrQ2OM1PmSHm1jvna0XeOW0fY2uxrVikcq1xER9blHQDmCOIenEl+Izm6UYjIra0vRoBl1ojt
z5qYuBxcUaxYN+yHwkGoEXt0hof5yVDZ56Z0/ggaER41XGvCTxz+WnzqShHzxYZX0WMLneJLA9zU
oXacFd4u0RUpAt7qqONTznKdIRLLlGQW8OweePc4fKmzCG6xkbxowlroE96CJImfqL8iKmDuTdZo
KCXpGgPRySXof7Un682d3F3vdZ9w9OAtnV5z4eCEpWB8GT5FFfRTUrLlthhA8Uce0Na+HZd62+8S
S15ZnLxE8wyTIXsbKb0QUFKremfoyT7M9kYT3aeFE2wl4Ddh3HCwIdqDnn72bAxRxI/73m1Xc0OK
aMVbqR5Y5wfroB7bxTRT9PTG1feJCdDS7oZdR+cq0ltN32UO11QNVTQWZbMUnnq3NFdtHDvFE05O
QrjeC4kquS9owAtYoXth5uwJtS1HgEkJMaWDOw+Xt5vcXjlN5Oz0xH9vJz5notptbTp73ZNiTWb9
6sSQQiTZL6MEE6YVlbf0LIEBi7pBuHjaqkqMXeJoD5oZoSmtO3c9lNkfg69YxM/hHQSadeo9k0/W
1oFDtqZuB3/ljJO/sJuQ3sE4Bb6SRMu4YzsE9+17wKGuelQRk8a8reksBGRav6WvZlLl95XI4YjW
AzY8IshFNclvDBx3DEP0gtPcfAeKwV4UvVvv0K9+7+3BgthiGxt98O3n0DEvPmL5MpY+EVBHPxS0
RbG/isxPjl99bmjUPMQVW2DLhwQe+X1yMur22NYVvSzuvPoqmi9xUVYvfCVnLQuemxpBZ9zUb45C
mp459UTLno0jr8uCZRylYgEw6YFNe3q0XCBjHqU469GlM0nLfAj4RnORaeZuWqk9dww/RcyuPRnh
wlYV05cXVHTM6ibllk0Q7WSmoTQWD/50gT1XwlytqmtM+cjcpZsrakktiq3YlDvGtsNuUdE2euqy
Ci6/+iR0KU6ip+qfUxi0alFzEI3maNWyoaKSMiA7a+qlrmFa8G1kbQSOFr2H8dEYog3jHuOXLe7M
THex6QkqFJx7L9l31ijeKtHXEIFd65hQorVLRPGlZi21TTvvKibnDDEIhTdFb1tPj/RF1kGHTPuO
FN5TT1B5p8UJMr8qqO9guz66VrrSpsA78a3h1baJJwX0KK69lJByghvAVZNztFKu/r07pPUG/I5c
3eaNUDM+wegz9ywUTmUaYpZsefeZlVw9B7kgItANKapn1zd7yO4GBVnIvwhUN+VyihFMA4G76hSx
r4shBGqOc0qvpmVsoL9s2yBYovryFmZY33Vle0m1vFriX16SG2NNG4sgYFtU7/q2NpZBEXgLYhO9
TJGjlVNPw/JgHnRVMm/mbrkBC/uJzHx1mEPXdFHP/2z1GJl8ixsnltUX5GTBYhBPZeHjJu2BjvYU
Vx6qPDMOUcWesnKtVVb/4U001RKMOEysAaFXGLZ3uN0vDMq8qC/aO3EFdZ4a2gO5vvJwu3u7sfQp
xq71v/2YUs2/Prt3/RapXPToGaRyq35Zd86ri4Z82VqZ4awdzL/5WNBTVef+rpmfQGTqMJUAiGqb
GmK/yfBMufXhdtMlo74Zv0XswU1BWbImsVapeJ9p1BA7d6oiW6Pi7koimK7cxDsUuQlIusrfxnwA
6WO2Hqe90g5Ac9vcx7I8aR4590Zb6E7Ub8IwmR7QjVEEGEz5Ru/Dq7sFD4TSyu0+NcIzt12LZldQ
+0g/r0+GtzGOeI1X+Ib83n1UDWkVv/NexJCXTz5o56fJxZ8Vom7p+r1WOumhN73xEo0YAmxXa1cp
nfOhn+kcmuwQiAgWvqQRoW8VkQyIQZMVAGKfJMYbbdDyA3TOBcFV6xF0dVHR0OGX0ze+bBiJnWbv
8Z17qA3xBsXV+NnoQRf10WRuM9+p2Cguk3hiNm7akh3gaK26Et1mlBFZUVlY3tlJe/bKsjjWqtj6
nMkrTRSQukuqwc0h0peiXRvelH52oMkeg4JgQxC3EILJl53SrLiYeqk9V76HUIg1wj5DXX6l8AIO
hT3Jr9SQbt2JTPckwRy7tL9yCRS7IIqK57IIjkWRaG8qIHoHDa+7DHmUXZii2Sj5HY73OHoLK2I8
OEVLd7BeuzC6OkHsvudRv+pkg8VFc+6ywOxmzSX1WWKE2dU6f+SF6bH1oo/TFQTSkQ0/0E1GZFAR
5GVD7a7KsE33BrWTeGKsaadgz2+ngqFjNDOUfJpsCc1Nq7ICWChqVAax3x7agj5NCXLnEtYhssCs
1FdAv7WT26D+GVtwZGz2v5t1u2ND6eydmqKA0C3uUr3Tnwi2HUICCqxR/PFos4MbUXQ8AptT6/me
W5OOU3RcQZqhsGTIJ8yClgKUMxZPEXsEdErsgsMmB5fndeXWgsbpBGMCoqxEEBaeUfS5Z3jhzEOa
85Uum3FvfykGqveoW9OHAZGpLYxjZVYcGF+39n0yaJumQkvbN/nZS4r4pGd+RnpwOJKdLPeMmedO
T9TVyJ23FPZCBLFvVRLxvU9ES8VrxCSlA1mpHfWgWiZjhPcouLzpW1tTtGoFuII1gqugmqJi44CU
3TVNtEkaqu3cIW7PJoVqq6RX7BImgTQPsKJS42sUSZboPQUVt7CUb5tb0kbOgy7eatjZm6IsmcKk
99mpKK6PqsgEcjXZRDGqjTIoUIJ/RNYznJ7jcS7RHvtHvq1x7xTUq8ZpN20KWEkL16PIxXeVgflc
TBudE4whIls6iY/7juhwW/J8CqFffDrhlh1ppHoU6thl8kSY0z4N+qur8rvCbptrNMGeLpxQnrW8
XeQWU1rT0wtvj6+j31+ohhOnMIVXwOE9jHHxOZu8/tg5zjExEuAZY/8SFlp5r+rg5EaKK7B30qUY
SNmko3PnV5QYU8u8SKewvZsIbYcuGRurV4gFyzo6ylg9TE5KJN3+Vpvg620jWfXUOa3MxMI2ZBbz
Tl0SmQRiILt8rXrT3dJYREVwL7+KfoyOk2bHq7ajl6Kj+1PG27wc1DmqO2OZhUTStOnc1569NcfG
BP5SRetb5KDNcwePHrIGP6SQE2rvvkvpE4y9mkaOlMNBu8slzj33tflEkVhuB/JuNLrmMHbpYzgY
8SUZK+OYImJ2agtJ7+jTbRVV5RkOlE4hzgE8k7PTrHgTjWw8IwJ6PTCr7dSy/SdUXL0w2rMKF8lm
ghz3RU77MY4PyrTii6ORa2aRBCZQNIG4w4LOEpfM033UMhyajdROSaPxR43wvp9bTijgOXtWoO8U
IPiNziZkHZKVwATP8WNh6xzBW6ujKv1PPdWY29pogqXeFOYn1xpXDDz8UiXtFdg5nwoukRjHIUje
O/CFmypLNHo8H+LBU58hM3xWkhnWLaj/iXS+YiuzwMM1U7QPFYjOiPz8mJMa0xPH3JYudo1eiO7i
DOSAsTAGibROU1i5e38ony09iU52a9S4fQx/nVUBlp8cH5g9aumVUnITLAZdLAaW+K1Ak0jXTTe4
u5j9/xHHN4JOf3SOJWvGQBI4SjsDv4cX1mcbnv5hiIia2qV+Rgf8LHJL7RirnklVoAsqyrrdDPPS
Qm9I+BoePsLU4OwzvCpf+mMPpElSeM/soIGqC1MCJ5TddUy9Bys20NxYabe14vGks9w4mfNNbDAi
4zw/Bj0rwkpAeFekpQ6xQ7K5ivWnPs/kNkg09CD1kUhqfgxNDHBtr30HhFqTnwiqJ9PyujstTbe2
9yrs0X5qtcZ5mgj6S7h3segk7CS9Odkq2Lm9jihmSoIDRwSLDPtEOVb2pa4n8nmeTBFf5Pkxz6z8
GIXoGoomtGh/qIsjpB42iPmAipIlXyQsc5XZjhpWKHzfHRzMGxXZtP2IzNujT8vDksyBngRLYIRU
HTpM7IRbDf7ZZED74hQLUEDIgg5JBgzeIMqklqzAwm/1zdCFBP3cZLToYwy7fUJcqOnroKHzB0tb
0NnDoqSWAmAK88sE089gRpz7JmxP3yQZifiukJ8MM+4R2lJrR0abFFNWmP0ZHs/kMySnLUqnumnv
5HxzG3YyrmDqUNKdO9yRtGStXlPWf3HnNDUQ7PZsD3dGaEc7L2GETwqKesZRT++i+V9urL2nJZvu
QvYOwnid3Kjfrehh5bGgODtl156sJNt6LGMx7wz2uppSfMZYytIuisiyuuxAffMT8GymSUsINElB
wswdOudeDsmuz8U5HeSB5rD86PdptKckDSBiUE3Ql3WUVYzN26yc3iIXWJHwch+YZHyms1K8Biby
A5rai7WY9HvV/l/2zmy5bWXbsl+EE+ibVwJgK6qXLPsFIVk2+i7RJr7+DtCuY2/51nbUe0U4GKRE
QyAIIDPXmnNMFv5lOZBoyIEko6ytdqaolWOjFl8mTUePN2E1q0AZ0zV3UDsXQCKbo6Ma8SOJ8qd0
gnsXWwNhnZlDsKLhfpWJKXYyqqdQSciaoW/0eVZjsHZg3gVTUtJwYhJE5yxmOjyGhLCL48hUT3Nq
7S3HgLGkJd0DJqGVS/WvHBRBb1OnsrMbDd3aID70HrPKwzrV+xNz16u5oJ4wlvpR00R706r1DSX6
MM/15nUe1W8kcHwFo1cTB9fJx4byNKWFx7Qx0v3UU1y6nA+XMyNSoQgz5QibvqjxxpTRgQxgrvM4
5Yzv8idTtCosP8QCXWWKu4qVqQRWRgahJDORUhl9qC9jAmQXChRdU70SV3GmPdIAV0kqpp8zsnbD
9crfKGh3+kPa3Y95aR7amkpFNoNAHkU9P5MD/E3pFn5UFOqOeab+tAzMWqtFX3aXm7BR01VKXeZ0
xDN8JZIlPZeiU3dybOtAVnQ2RaYr2AEd67x0znNS1/1jpXrmOTH057y9s+n/P9hQAB49gbozqfAB
J5mHTMBTwWFOTaNSFuDp5TVOyJ/PFryRx8vLRJrIrNLUY6zrGRLSzDsYgLYWn2SM9nh5qKrpkwYP
OMDxvjO9tDkOTkPnXi3U//M0p619mOSZYnN9vDxY61LMW5ddl2fqgPcHjTAFcC75DDW4UR1daJY5
5RKHVMcfz6uUZO9YGJmFRKE4RGlUHqtJ+/ngES+Qb+z2pPUtPk1jeCddvg2zRbKBSS7VsVfaisgY
nml5bXMPtz9ljpUQdEvR7Pjj6bw+TRFCH1uHu1GCNyegr9wcNQat47I+XF7+erCcJA3bnF5tauX1
8bKBywZ/bOq/PxOmFyxOXO9LFmCLX+RFBN52er68jZwyfnbZQK7W7NJlFz5sMG8QZyFmfG6pkR5r
e+KLULKkPf54vf4wTgi0nBBlBNVo4IosKhKURhb59O7q4+XZr5dRQuDDEBMJuL7j188vh//Dz369
/PU+gzYPMNj/bhm/b0HtoBqY2vMFJr++xctrRWnWgM4uPnLyqzQuU/MYmcI8FlNi4wu1SgQZGFyn
yfUoHT5c3qCYb57eNYfZmZvu5Gnlz+06S8XZcfkTUT1WdIb5zeWZlrhdqGb9118/uvzcXd92edat
rA/p1Idfm7v8/Mc265nCn9mgnyt1bsJU8AAudvbPZ5eXl18MKSvwIh9MP20ICazloW+wpMnRLkJP
4bIq2rI7Mi/a6LFRHC5fc3I53X59rUW+HdeL6nIlzenQHi8P4/rMtGVOlyRNQiWe5mPbVPNRpzxP
UY+Xvx4uPyuThZWhQtU87yNyDIuyDi8fJM64SC4P0hFxiP9vRi7iVk8e1P5+1QsUKwsUnQvYYXRN
hLgaeASBuBAOnVLu81QZuqWzI34AxZb7qLjgO2g377Kywu5HJFDZtoiDkyetqu6xrBYBOEvcu8xO
k5jYxFhDdiB3TND0k2uxxNeIs5Os8Da0Dp8Apt6UekaMsMzfXY/1Do3wJ6IddkbZr51Frmmlqj+5
0jiMVWf6VZSQw2QYZ5PTDUAyQr0Y6yJV0Ge9tW56PYuvCEjaJstabE6jq4jQp6PDDm6mjSO7N2px
9MppjG4QgOVNxDfDBlERQCrqZdiDMi5lS5wFlbukKEpELbl9QMQOpd4UGxCckMIUf+jLTWdnN7Cg
TqbsAIbbp7Fv6ZEOMrC64ZNZ4NqU0W6InjBtaKTduV8b6xOCcxs7k3fo4vwrd+uAJiCfB9RGprjo
tVr5dSHNSTFLvm4aszjViQtsrCd9cl4Vdad2pK3PQHrdnj6L9BxlQ4KBsYm6fCGybjUQ6SwWGMbT
CwJrqPx0IPpVidRwoAZ0jqP0S5u2BUuPAruJPh9qxBYZnZuxZG0ZRbcksdQ+7txdUpnRxmlwkHqB
UZiDTzeHgozr6pj4xoPZKySXUDJm6aYRx1m4DwWBmprBketYiR0jfTwoMVmM9BWSbZMU9M897XNt
73RvzcQrmeI3ItrCp75L+2vobiBvSiIiPbh/ODDKAJ71yJq26FxI9lVMI5DUKNOADoLYZjO37UDH
iqqkrqdnTxgPwHg8P7J7UrOW/J4S1ZnPjuFCpiiKU9ZVqzV7Fp62ySws6I1NfmdsfCdUr1+ok2Yd
DW4m+Acz5uTSNH0fLRAZOyPZLSMZNfagvrGA6LhkdU0EnNvAzQB+BdTlN/M26ptPsjcqatLpW9pM
coMmOkAhGYWL5ZDKXWr30rHeI3tNUD02uVL5giSylXmth5FO9rRWldFOzObeROTlqyh3tqrS5ts+
6ecnvRj07awoMmSWrO+qpFID0UK9ymLc/WbSm48z+YXlpFanxUtQA5Sl9bhUWndHV327rMuGy4/i
3AMCMWn3aiVXyLrlhV27fNYj3TqDy3QOTpaXfmZSLljAFBxia3YelSFp6aBDH6KviKDTih5n1MUr
3W8NpKu4QI3UoXhgach9TD2I+ASd2WAkt6vlIUmwXoiMFD4ZMeMhJ2jrofFD14JeyaCNRmWiGx/n
WWbXY5M9MVCMj5eHfj7Oc6c+ZPVVGrGlrDXIuDM81ljR9OiYgmo/fhIlW74VaToc9XRKb1NDwUFD
6lcDyD8rC2/vOMt6mSjpPSySY2ICeaIx647WeGoXix5BPyib0rk3esO5Bx+xlcUyErejP7SV+Jqo
pcevJLVqaVQ3tokrb1K16eBqucFdQyC2qbU50ErRhKUnSAbsjGuNld1YV/0J4fcr8x3SkCgjUvcj
OLKozOnKyZ7LJnOZ/U8ijLqZs2B6ROjRb/QRUxqUFaZOZMUuhXpusXueLV0SfKgjV5zRNWxtRdpc
yRnRwo1dUPZ3fJwpGgl45l07jnSX7HgOKVd1m1r5ZMyjfTZ692pGd0WAQ5sGeGPnAKdEE4i0X9Xq
ZRKiD/8mC/0BZUXy0FOeT6K+fLKnk1w678ECr55Y+adSk0QWebI5Z4p2f1HdtIKqZFqrx3ghD8nm
z/9Ff786Bv5hcsCtaK10KUfXbPUPDtsy6pmXOkaDYxGQ7zTS9O7LiCTkxHlyES0+zGUnArHIrbWK
O2a7T/+yC/ofbg9okdxQVeAFeMDUP8BiUdIPBCA0+1JB7hQN+o0TcwdQpoT0hMz9XOjMzxEENFuv
HpNrKPu+p5ear0BM9LuWtO2SwuFpFZuqo1bejG782NNcPrBcVa9XFeilGvXvB+5/YbVy5ICyQAtc
I84+cvpwMxRGVs8cOK8HUguY4RCP0bVmkLSNeMHcWSNZuPOoHUZbJjuWTflnwhQ1M39LJ3mFtdF7
ncNGc5M3W1ch6JCpnc7WNwQqlsn9iykw1ZjbrrYgj5DX8Rdb7urj+fjFA8hcvdyezcf4CBaSXQYE
VLPJW4grpu4mCDVsjnwIS9Bkk+oBVUblI3kat0vhvIx2yu3BPGe910NRqwlf0F34h29WnpGsY7sv
3loBabPmM1febTY3zW5u6snvysTa9Zl5bfbF8MNy9/8tYI//bgGDhblmoPzfLWBXNcvg9LV6/d0D
9vN//fSAue5/VhOvB1fQJQEGvNx/PWCe+R+IZjr/cD9p/IZz56cHzDD+w/fKAGtDWMcS6OFQ+ukB
09kgsFNaqjrwVZW6yf+TB0xdfeG/3Zk0bgkm6YEwZMFRAp5fXTC/OQ9TkqCGOtXEobJGoB5J5+1c
IR/bJd/mEv4zeBJE/0nu7SRDhTXDxtILt6GDFqhJu5yp226lQy3Ks/MrV7PkrmrPcz9YJGWUTzD0
A4+1Lm0LVyFBpe8Qprku/QSkYtWcHEqNyCGz37VDTRtCF0hi23LbCR2ZcaO0AU2+wRef3JsugSrr
iG7lWvRMVF4KO6WRkBmwiQf0GKPiUeMYJiaMztVaQdvO5IFS/aTr16L1dalXw8DwNliAu6AtX1sm
hiTziEeBUR+1N5+VNAtSsU3ybE1NXz3Jm6hdTQSVMnzrnVFFgd7sUe/GoQNztmgUuSVGpadEUbw2
JRsQjUSNJSmkrOBWObczzgKATbR3adPdCNntVcgC/uwZSkiTEn3G/N65nxONuQBT4hgRLnnrbq0b
ZInPBCOj4UNrbsRBjJsIPa/YljTU/SrVieVTXLpndkQbACtE5ppfZG4Zf7Om/nmCmCZeW4TzawIH
Q9g/T5AMQfWIJLI5NIb3qPba6F8eCpBgvmV3dELkQMOmGG6YchAmS5TwkkJfuhzM366u2x9n5e9e
wQ++f85VhgBDZSCAmAqX5oOLTVc0dY7zvDlMCvi8tKk+G0i5xL5WhttYL58Ur/rG6uFvR2C9BP55
iZgQSDV8cy4TCtDh/zwCy2BrS0e0wYE52JVKSt6GExtVFeoCEWJooqqo4JPPpgV5jGhpunWYqVH4
HPkYNhW05fnfj8PHsXw9EJAwHZgLXLDwY9dR57eLNqPQN5VVVxBVzIHIKgX9lIezSk79bq5rYmBX
DrVtFnT9s/w0VcWyVYr8iBwC5blhk8U7ed/GufF82160nVcXu8um7CgPZ0PX/S7KHv59p40PQ+Fl
p4GaMtkjowoX4odvDzH8lFYEhRxMTyzbtJP7PnNZuI4KsvbM1gJyi9LAmNrPtoYno425DtOIRS/w
iToU+ntrs7YzvF6hD1Hf2USvJmn7RAs6BPAFhj0JIj3HM9Vmb31Nl73Qu/w4RqsnXJFv2F+uW2wk
W0VP32dl7reww0G+J/q9DpMjHArv8S+f+IObbP3EHtM+ZjAGK+I/XJdzHhdJmavpgZr7wVAKcyNa
asjx9JS4i34FiRbpI01ajGjZUTMXkmwUWCXFQr2wmZx42xAEJ0YygB2bdae6xu8MNJFmlnz6jAK6
tWlHR9dDlI8hdJNu4zUDk+4ievUgv2GZaPOjheZxW1nDa1vPy14ocIVqtQrbaJ1xm6E5Rn+7Xj7Y
Z/nYlooYFMYL3HPnj9yzQusciWcqO/RkBNTeMHHIlxsRFW/KEA279nsl66DSsfLOnexgwVIUF6HT
xaysOkFD1D71XWyTGWWZf6FqGP/bvrF/+orVcKH8fbT2tl5h9MJGVSr3qsid41LUL7ULyL3t7MdG
ccgoUKzwMhzoo0r0ZWMiKbFJmCiGkbJ+SPALl/mgf+mc5M1cZB72sX3HadkFw9i61EiszNcW8d0C
zbyp9MfFk0erOhHgc9vGpDIq+qSGdSbKwC3KWyKjzEAh/bnRmvKIX+pLakb23/iWf97CUGrZK/rT
tok/VT+M8nmcTWlsN9lhsSNm+UV2a3aL56s24ejOkt6h3A7Mqt9NvXHyIl4skAI2WpvcZ6WJej+l
GPLvF8cf3HPCq1Tc7JrKVIYlyUerpZkqkzaCMjgkkce1qi43mD7NHSpsnOCOeUh6VkrxqJ50z7WC
3hHXqQNSryu1v+3JeuP57f5urnuy+vRJQXWIfPw4R8fvaStC4TLtcUNb5nuHTPtQFvGwTbNpopna
oAGATbbosKAaNajrpNn3ZYOQABW+b/TOU+FCA0pQvm0t3QprW//LPv6RSnnZR6y/ns3Ix91kHaV/
u+MPdtEJu565lXTWtddr3pEA8cD06meFZu8Xo6Woo5Ynh9i/fZO8OSOCU2vS1WsrLa+ZUL7nGaYE
t3nPLS97mDXbV8WEMcotb+lJxDRWgYfWnlkRrVWOiCKUp4G6iV9LvTsXM7M9V2SB4jR/PfofhoX1
6MMlYUzXWByzNv5wReLzz9PW6tODakqFjmYfoHiQp9SlqkhYJgjkfuYy6kmt1FAQ1cWQhRHOxaPV
1dQQnekIF8zJM+Uv14z1Ybax7pjOKMvCk9hMnTXzPw/5CBqnXiIHkSAIEKeHSNlldcZYLx8txND+
nOUT4sLlnrxObT2ACfWGVN+agk78UDIJjRnYnMoKujlSDpaXImkynIOpSw2SQrelwEX7ecIfNJbt
FpBbHIypi89CsfdpkQ6Pxoy1b1jQadVlg38aq10h+/c5N5sQA8/gE/RKxqFO58Qq74a2ToDEpWSU
1Cg0WvxPvldP4ipx+/doLJdTPgzXlZ5rN9XI99gDc7Ga/tVdsvOsHznUgMWTYu/RBRu82Nsp+YJH
traXzaVlFbEjd/9+E7h4+z9cehYnM3GxrJC8PzCDTFejCY61sjeZflAXSRm9gZwtCx+8gKlwa5Tj
XeStDMForLZt6xZYxdpma2sKdf9Y33WCsAAvn62DQ8/fSggtlBQv5Vg3B1FX32rDbLe2GX+KCq/b
cz27fuwJi+qmYW4mb0oPbm8CTMojb9uqzU0zCvNzEz06EeVTU6fWVhRbsXgv9NRx5AnkukYVRQc5
GjWKAZNph65uCkUiB8OVgIz0NBEO3gzT96lD+WpNcAJipnOBTdNyM4ET1bmWX5NO3lAakL5wWS8Y
hMjhsYv3fW60K4yoxycmkr3R9nvNRVTW2MS7T4X3xUJFe0fF+YY97jetqLeIsbOjucxHyOHeX2g7
2ofxkotgxdEYKis35qr2R9qO6lV93RUcJYUqG5HnSBGiSt03M30IqcldZlGnmGintS5NFxVWhF3A
WCSx6i5BOhtSZj9Tjit8I6eeXdGqCP/9FPrDsr/uIeM48w3IOdzAP0wrU0XnJFK69MdcuJ1IgESn
HtYqYzs4pM3EZYYRWW6niLS6QjD/idv6i0yZJjvSoL7YxHtzceTGWViA/WXvqBd8GFtc1SEgkKUD
jJU/AqSk21kdkgLOMqGbGE1Uz4+H6UuROfk20vHMg3aU8CR7bOxlavhWti+XTN/8GPSSNg7+fYeg
RX2YC6xfKWZ0ou0sllLs2ocDVohG0cdWj/azUQAdMLr8ntYu6Er3UI2V8sKvKNun1VWMen1XNt+8
AsEC8AYtI/ABqxvMe3edqibA5hY3OZn1N6Yz6ISQngVpRDk3SQ3C05c5xHrvbnHAcl2PXBWjttAY
KbBURvUROUI45nN8K5yUJRVX9YGv8pzN3Xvd1NmZWK1mj3f5FigN1zllv6PDkQQwELs+iRTGzhbp
m8gS3KAWhNK8FmPoZcyCycI4GplzS6dgPCYe+zmih+hM96sqqU/jOxXN0TRmjwzimIomm8q8utuC
/Ww3lOTvPRsXeJ0w+JcgOOHIl+mxySIc8/Uy75Kx+87XDTgLPyoNQPfdAOYVFoXgQ9Hl6t3VDZ8s
pKignNZL1zrVcQonIDGzR939zMFOzkYF7EQ1o62DZDiI+5yMTRbQDHIutA1aE2FUwBSJHJRLXWce
PGKj050d64GrN+LEgPpFcablzkCabDqUJKxFFn45JdaxWCsXsUTXoNXFZ0dT5lOKDHcz4ZnesGyq
iGEyP5eVidMtSoPccwJaOhgBZnc+kchSbFpG37032IxYQ0H6ehIlu1pE9suCWNPUdyIZaRuX+ne5
5Pr9UGQ4diTQdEcqGEFNuZmJdBmobu3syTCDF26C1yXK/bOWWQfs29E18st801fj4mfzxDfpjlvd
w7BiRCUVfer2YeN4Uzj3cwsiUkluG71sA8NEXKqvEj38tjvcbhiHSWxAt501gUGrMEhq5zmGZxvI
prruJiS2qW1kOGLnzqfK/Nntl8KnFlsfZYom3Z7cr8hq0bQ6U35FDQhLV1sg7slm8ciyudzaQ44H
14JDoGF62UYj53JS1f3BFtP75IzDLlYwlLkWkhsgGnHQ1c0NxYuzaUHJSJ3uZMw5EUlyejIXRHFM
qoBnLLBXWq2Hhqdp4ag7FnlRuCa8jrLQ1Nkg9ZydboqzmhXJObeRDOhZviWkRwk0DThITMGcZn85
7+3UvNPpXG6damaeOsySkLWBmK45tTYFeGeAf3jxhvVP2M6VAw7wTm21UzKybCTH88ekW1QR8Olh
CVoN7TtVd2dDcgwelkQ/1Gj6g0jgr1fQ/TTYYkMX1W4oHGPeoXJxt9RcPkUaqAFcGLlPTm16WxQ0
15aO4ctwn+uxTeHmKjQM80LbRrU6nj1Nas9GxAWZ6E+o6GiDdzqlwK5EIMmEKVASgE8o7fQtRIJd
HsXR1aDgPMBasS2MlnXt/DBW0iYp96rJymjvKdayA5Rx49E7Oqvl11Gd7A2SfiuYEfGfnXWn0w5X
dOG4K88CL4ejMQVjlbzNjQXTexK3AYnHDXflHZFk8bUuv9qlFkjk4WeEywp+qLr0hdmmcBeqNRWg
LlkMavEuXcZHs9T3SZ1lV+NsULlXGMo9FWdQ5+IJJYll1OZzZE+4catEvVPILwYUMz/Xopx22uiK
kCb8/Ow2fR5G2fKUa8QfOZWyT8pK3Lg6O5fHafQp6ZdnBNvexlE87by4ODwS2toDJr9dOS3Gc+Pg
2qIHNp7wN6uC0RC3U+FzWW2bzqqubEPE6KNy8xORAcDk0eyeELIZfq106uc2MpF34dcGnmiSc7xw
nFzqE5rZ7Ykd7XBK6pOP8Pxrjf0co46pcDBICaXocy9izXvAaUKpQyK81azsS4MxYcdMrWcqeS2d
1fO5xni3y4spuPVgwgaNoFGaiL6VI1UDVo3v+qpnbS1jOBidMt6kCx5IpPt3I6x3zj5AOyyzWeFU
8X7wZi2oJDj2pNojanos4fjfqKjKAjM1KtbjRrPLp7MT3fBVFgdtEm+ON1sUKLXmUAzch0ZlNK4p
k7xoTGSQjHXHCV/OuaxAUJBPsRAPuLrESFjD6YqgZOZe30Hmy7oOEdCM1BrSl5heq9p87mlin/MM
B/YoHHhmJoLZPIMYZYFsWbc6d07mq8SKhTka+xCfC5QJ7Qv+Ve5VELdxiKg7XYoOjajaIJEjocxY
TdG06hXdLnEKeceC9txZHedu42pThUThtGSZuGvJzdi4nXEE3abt+mF8EKWdbYuYsEV6u/ZWatkc
LLV9DwlQu0kohzuDO/h0KQocrcQdpYBjDppX44yJxw77AGrJCbuca3uRX6yE57QBdkbRNapNzx+q
VuKRF08FYosoN8aXYnjtS4o3rFiMjXDz6zlBmZ8JvuC0VP2ptGyfGpTYcr8AXlpkKbPK7KYW1lVl
2xmwnhJLeTrp28gw2UwOnLJkEGzL2nhIvjON1E6KJ0NPBeqTKTVZhaV71REEqhnOnnyRaMMZeygS
/WUhOo9IIRVHcXJUnb4Fn84U0CDY3G88suAJser3XgW60n3EZ0g7WfbHUuk0oN4Mt6pqW5sscwGX
9rMTggXQfaMcxEm1scAiowqjhNjASjY0HDsFAXzuaFtvcZ8IcX93MF2cPRPOREmRa8iawR/qeBPn
kTwtUyeILc5CNU8GVuGWzTpm8Gt63jeFuUpIJ2hH4/euV7PbfFHuC1MkYVfSQ5F50gYFuMfGGfOj
6CwdT/6S+Q5UfrPw6p1DD2dDNyXZuiVpMxo0gIOXiWc3nb5Myqe5tHFnpTYlYpCRbgTtYm14cB/H
cIJzJ/WYGVoiesIfJrDYgLLbI0qUaE1Ncr8wOLjpQzpQZuSSI5SAW3ItYxQvvbvsjKnZ2Xn/qqYI
ChmJZ1neKGsyDys/yk5rolUByNxFNDEbNEg6+znGSB22XWRRM4vunNY75iVRVXavKH40I7yTc7wd
+ubacAbaNMydtkIz0XhYJNbrgZ7a09VQKZsYg8NWjstAGaZ4k2FUDW9NLOAGUoyRnfE5dsiynKNi
75r5IyBpFaPO8DJMJE6NDAOHqQCrjxIKRbFRYSiUducTt6oFen4SwGOCcnEANyyNry6r30kCWJ7z
IQK1lVp7AoJS39FCdV7I2VLHoPk0jU3OeJqnAYmmlLJj/XFaXnQEWCHBnWlgAuDZaLmJNtcp+3Bq
5XszGaQlFPa7ZjbP2SQwj86Q5SMl2you04lo6Lcyr8PCVT9DSyDcopvCQnS7LEXCSIUVLxuwvESf
r1RvVvxlUl7Mvubrlq+s7UFRt+4u6VhuF/PBXQ2ISY4Edqh0qDtG95SwgGNa4YS8bwuooQ7ipHnT
yL51bHwkkkGOAkxyHitKdhlaOsPs/a5NylBkHvJI+wSUwE+XeEEyrNwAxPAWlB3KCpZDyubnTsth
H3LLh0J8O0UYmHFyw9sq8IIupO1kVP43jF43RrwD1RVJkW9mFk5D4lwVazHIa/TXdCWgSJxCfV5f
CaX4qlfy5MVX0jbh9EiUd5oKDoyZ23Ufi57hWqh+Er3lbnFvO+VDY0McGpunnnrDZqGsEbR4ajdm
dS1yDJ5Vqe69mBufR1lmExVcLlObfc17PSjJIwVd9pRgVsfeZmoBAEKWJop3AI+pBV86BAZ3pevt
E24FgZ3X3PrWaqA66uNONMlDI1a3fGSJMy1ALol2VgL4LF+YHDFkA7Ig9Nh7slOVoVOrUEkj/e3W
h4sX0q0i6adlxVRltUZefnF5y+Xlj4dVJ5zCF2NYuzydojHsXev18j67nBjHLm/0aB/+fM/ltWxV
CJAs4y6vfrxxDSza4t67+vHytz+1bnrK3XgBgRZFe00hqKHGr9e0SP8/bFnvQQSGv2+WfPCAQjxu
2PVjXPbz8uzH//zxx37bSuzpD9VClEKtj+lCPCzHQ7VSlYk8rOtf//3D/v22yQ/v+XDgPh6aH9tZ
P2I8oDjtKEbJ+Awymv4szLiD1XXjDV3h/ZihDpic+dUrhj1z1WE3KzhSyBVejuD5BkTvVPYXtZa0
Sntlm+HE9WNtnG7Jwt7pWTm9lMkAhSh9HfPqXGD6OnSNpfplvxVmbgQQY5+nfrY51Qc3VPu836Qt
QBhtHj/FSeWdnbIIWnWKDviHKoY20yb7ry03Vd50q6LxVl1ywdSKADJM6keYPtVVTe/ddhrgemV5
a3iH2XbzENfmuGUBgqksibQNYpnvXeLF95n6JiYC3/U8dfeVMGvwXOa8dQ9LxfxcmZdXkRZ3+ZyE
MbhlTW1mDMtk4FHtCwyXu2lW4GyxsulQaLCAxKSeMmgfAiNGYEU1Wu/5CoI+gSaFuq/HxfFbWbCU
cvthZztil5j2Y8S5clbl7DtWVoedOSYk5NwO+tDiV66CyhjJymgcGuTGPgbTcR+HghWbH9dm5LcK
MNY24qB1kUJ3EywNNq/bQn1IKXWjuXK+uuMANc7wfKODo25PB5tTZ+Po7wVzttUPavcYljWrQZbv
FDEtt/6McMLwHV1Jd3M1CLS1KfOeMYLSrFyXc+vdKO6hLaczdY1XVRt3tToEce6CAuhYByUThmun
fwIj4V5B7d+mgqNnePJzo3m3Ft0kOD0alVx4UOMEvJ+pIjq7IUup0eZ3jRHVGwf03X6O5K1ZcENF
VnxK9Ho72uJ6qqziUEUTfSwD6hCiWntkItI6ec3eUk43su5KsKK+cWuM2O21o0bplSlhDmmc9Zu5
dlty7NBs49QN5kVm/F+ko9xAt2kzg4yV6lOO7NN3FyXdL2UNDr6lk2ObGJewH2jUHiJtcndQzhEY
S3FwB0oeCZ1M6VWBU61wkYExUCrDiGJWITR5nS/CihiJcdIIE9frKLCWON03Wvqez1W1LVXjHcdt
spvlpO213navE4hd2sgeozNZAt3BOS2H5paP1p1LugkVfeVrAHkUNJxvXYHABXgb53I6aH5mWcN+
SLKwmMKq8VbZJ2GVRgvYKZ1PlceJ5UL7fHDmdxMQyIH/RL4juelBOdShrO0vAKimk3DesuVBLEux
bxfSnlOjO0vXb8ZUhAuYGwBOy6tlMpOECnRTVNFjHpvvdJFMgQ0icSTYLuWIOI+dLItoPzqugtMX
X0kTuzR0I8vwq8VDL5jXL/NQceobqcucGS1ujG7byPRhrRyRFpLnV5FWh4mgI6BaDgPxKhiWrTjp
Jtkx2fIGzAbTnBYaJSIGoecg0Qrnk9518MYLCkm06R67Lr9b2wMSMA2jNuRYg1ypvIM9ab2pRoKy
Wiq3YkHXkpRx4jsk+kJOqcyNqs59mMbjjSjgsRQ61n5XbbR92+KEHhxuGsiTQd2BW3FSNCP6VA6h
0fQvWo6BFgLHbjCWdzWDn1vKB72Zdun3ISJtZZ7t40joTQgx+zsn4ORPc8EcIjOfNWfaRszzd1Fv
YqpV4K2SjUGa5iL3kYHWmOIiK6rCrwwK/CyTCfOUGuU5vShDaCiIsfs4PaEkPC42BlDoI6QGsH6J
dXHvQV7bcMN4LixA1Hn67Knw7nVcNZ2K8y3NtDPeeBz2Og4HjyqqOR4smRIFqgifnmIcOC0iTxdR
/E68W+kU2sAWVpnSElQZSEWlNABFl+Mj+Y83Rpt9LxX3zu2J++wjcyauwwzT+w6jwrZosb/Xsrgr
8/IsLV0NaRYYjvbek00Zdn1/VcbtJ0+W8Ltj1ADDRC7rokZIiDPEtBM1cC9CQTkvzXaCRbp16oX5
DCQoYVJM0PrQ1vgzuezqWxRr8RkYFLrz56bp6E4Y02uEbIJIOS335SBpXS/xc5ab3/SWjLVuLT0t
i33MKqYUXaE7KI6TrWP4oALb0God46rjCkiE8tZl3B8m50URFQsWodfnEVgUAVfPjjaAe/tCDigM
Wz0aufnJQ9wptzDgiETTyLjP8RszDW/9yKF3lkRi2CmV+5z8D3tnshw3smXbf3lzXHNHj8GbRCD6
IBnsKU1gIiWi7x3t19dCZJXdTOZ9Kav5GyQtJVKMDnA/fs7ea4djfKpF/s2m0KuV0LdwnCjhA9pl
w2g/zfOwl4EBSpo7NJ1rVC9askbwa67hyHCezZmTlsm4F5BO7EwRh9AFJKZFApKO6vddVt7EnfW9
o4G79RQi9MnB5Re89VLFp9TTf9kjP9vBTZxLDolxsCAVE6grA31hN+bKjDwLP4oOEw5BHhpcfWsX
nDfceALZ07XFtneOKqiL9UxQuU+ZX7s4WdI4nc4DTouVJIMOBpF60G16GrWZPbXdVrM1g8B6LeGo
ClIy65tDlujy1ETLEa9t9aPCW1d5nOvdDhtlV+FrNEA572KTip+t6ihaohGSeOI82EDaSwrHhzGT
7S0VfsJAOSBUgcqBOXilDUy257bhEKGwVAi6iaulQzXgY0AyzMYpouk0Jvm+xBJbFXA+R6wm4kBO
u+0TlNb6FtDQgEYmKc4jeKx4vMCvfSqKnqYwXtgtqvwbk+V7IPZAq/t07YTGUWsXpxum+MZGEwse
Dm86WLR+uUlxKGQbHnEKcKkyb43pt2GCcsN9mkQ5byzBPZ3UqGkmPd4IGVqb3KIDQrMCYzMZPYzp
znX4q4gz8LON424SvYo39IQekq5wd52sJt8ZH+fSKH7SF89q8rmQWeCoY0D7Gqbha2fiGEqSluJI
1idtZIxeVIdgtpYc4GxnAbe4yxSrjq2R56fpP60ydJmLpMZxKmCT1oZORCLi9SCsWRp6/S1Ewu+i
RM/NPacdGnVt9T1vAWDrZXUbY2e6rR370CTkhVHND1tY0MWCu9i6yV5VfXL0ObjZvpsL5+Tpyc0U
gXuZxPQwBvBpU23TAky1k6bnOBOxSXzHdxCsyFmuJt4eiYWl1BgJKdzBjYEDN6vMl9obHqayfakj
xtl1ZL921ahvtfmuMwMD/ZK6EREliZmrGyR8JxEaFw0uaN0MDrHi0Z3N7b9m4H5LqCQRTRYoOnfp
d7bta9DZuKUnMG0Qb9esJMKvOY9xjchxrSCgWS2iNUcW/VGG53JUT8wJkoUvnvv0/R9wC6smXySb
KJ5qBTLCnPBjJjydDojbrDVn9IHmph/JqoTCv5Ti9S2O2ujGyoeHTvb0Pkv6kUzepXY3Ku8xX2xz
RZx0R1q3NKUxcIabpKKb8sdfdj3j9QZxkO6UDJaycVjlmlaxxVbGc6gzo+pCTcOXlehMZLDTqBn+
a2eWJQdYDvN7O3I25eyJ4/WLE2oj8jtKp0QNf3yxg5lkKccAcbTErjvLF1Iijw78tH1L/tSq7AhX
LA2CQwtHPw6ZRrGoKumroY1Pg/2s4og5gZbN31DnblKjc/Yy9cZjNTYo0IzyHCxev+sXjUClP/6P
7crm6EDO+vXvUuRxY50cUz1p/oACxcv/BWpgiAqwR+1KCQWnnTBw0pY6DtdX+O8/G10OMDV0mbjm
jtGdrC4JVn2FOWpa7Kr2zBSwiDk/QNtQWPqUG77qi7+UltCUYHG7gogK+GV8bwETXR8+pvvW5oG3
T3J7ONKyTnDlF3Oz7Wbt0exg67XfGDQ3x2j5/vWHxhHF26hrKAuMgAVatZq7Rr6B8b+w1vbifwwd
UW2uPn/YkQW7It2Ipp+gl+IZwSwKnLNOTL+IuRgL0SsYD5QVXAE4a8XyBYxAdpxv3eVF5RjjM3z8
dF6g1R28wJl2tIP2f3xzOb/zQTIoHN9n1wBhlSxu21oZIa8z55Uw7L4fl/Pn9UvCVgHWxWQI1MBf
mBaXZZ4kPmrf28SGIasqlfhUcXKFIbYBlsSXlORPyBbCVfsmmf1cTfoxnqi2B83Vv6U4tw9unO7R
cltHJw1/1HatbQwgGqGCkdxNqTpev9DP9mXnUCoPNdijbOFmleq/v3n9v2z5Y+NWTFIUUUlFx9Az
0iY28aW35vTjCxR1Rjn1KpRLB0ePsGh2z6VNWquY1Tf2uG+sgB8FabPw3ldRD0mWaT9ygXQhTorP
sOSv5364z1zY+eIFSgfTzKCnyyteZs61KySrF300XqFNvlg9qHgV9Gsvtx+CuN9O8xjROu8O1MS/
ypC6+TtkgLcakxmqPn41TtI7RxvuUWC+tAuBJNCeR5sKxOl/iN7jsWUNw6x+d0zzB+LL+7GBaedV
YlyjWTrkbnHSaPKvXVz/WPqM/GQoBOyUZjMDLUZ9OSUjq1J5LJ3pnEYzh7rlr/79paUfxdChiw7F
pFbXv89gEu2wSR+v3/vyo3G2XHzXX3n9tuiUs8F+9/rl53qvR19//cvrz82t5W5Fbd6Uac5UqMgJ
+IS6tGbU8FlbA+ZU1C61F78FDPH8hm5TXk3as0MFQJ6ep459I3xXO+UJObNNpyE7xeA1BnhDmQuS
NuveBQ04hSbTV3iGFMRcPpB8wGTeBw8mTLB1ZmlbfHycYQWrm8G3WpfRBjZFxsaqch655aT47PpS
3YFmjYtxIPOP0AkWj7PtAACIM99NI4D2ffIASRB62URxU5RpcrTH5DS2+XhrRdxWzdK7I12UOUal
3mtknrsSyWet53saCfpeIyWOY79DTVfvLAv6tqXEVkej7JMaNGOblI9Qfse92QF4sgL2YgDXqKzz
aGfYgPq9/RjV7WWcs13dCnWMAv3QWJEDXx4nXeKO+4gjC6UiiusIkTkMC8FZX8lPB2TXMYVX06ZM
khIjeavGkhaNOW8c9nxwREK60D3L9IeMM7XVbfujzdwbx27vyUO42Cr8aVqFOIlI88PwXLGVPw+p
Tm5Dax3wra8HQfE7tTtluf2B4+wzZHmd2TCDOuLlf4J3fqmJCtnWyyCgLZ1b7o7n2IvQG8hQrXLD
3boqek/a4Y3VnpdYHkxD5ywRRU+mN14cC5ET8/6ZYOZ1nnKfKajAfVkPzFzmbofk65f2k3PWcE5c
+0na4bBBhOr4eCeecJyoo2VOgAAUIZB26HziYgp27XwTFC2ytcY4MsfMQVM6LU5bK50fTQ4ruaXL
ncxfDdv8cCDGc+sy+2CuNm0WLbRiGovjfiYXJl60VBUBsQyRuj6odnGTX2j1UuVyODeizaDpC2Ho
XIxzubUgjeJdJrdYxBfNkN+hQF6GsL8kiAGsjAPlYILbCgIQyAMJkEOQklm/EFCWkyYYBfs0Vfbd
bDC8SlGS6OBsaCCNT6FkCFw00U9tiY42au1ELiTCJNzY+fjNTClXI2O4pKVz39j0KpT1IIb+Ncr6
tyKKbhxr3Cf07K2k8qCp5t9dB/3ZDDvW0LgtzKE8l0Xxg08/xR0S3hNK8UGtNa+tIjpgTT+z0Avm
Sj/ttjx39vBrlOavjpE8C/QPIL9+0loDs5PuMhc5KR5kBayxB5ydfHrPW/ezQmheISTwmkZwd8qL
0f5EA/PeS/u7/qS6NqG9w0I51+XHJMj5G6Nfo5vSPAusYR2OyW2UG9/SeWkF6Mws2v5l8vSRM1GC
WMANuUVJ0akNZ4XA/RvXZbxJhEOTvTRup1C8KNeO/ASdMH14sa2X34NepKGoJ4dlGtOT4TaPIFEh
3TJNpHWSr62gJXM7IA4aZRa1HmGEotCZ3eIXyPT5bDgGQ3qeeNqKyhfm8JTUqtqBgGLUD8eoU99U
JgjNnF5jN003HdtqLnOafX3gnZpRX6cNpALNuotGA1p3odMGrelRoCGXkFT8AVSogRtxhcAgmbp0
1zf12ca5yhiqvItCsNLTXbXYhsz6uaHJa4fWWU30roDmrxudoD0Y8QcRmSubmRStNfNjEMhw9KTG
xC4jmEbAtEmof3Lb5IEohxWhDHKE65J0UGwLjdYvTh5WKy7ABMo0op96rzXunrt00QkfkqG97wzt
R+C5D7zDE5XIgjS8TCFLDzHTmHP9jtwCrVN3XRociUvclwQ45+SvlvnwQoPJcMQn4ueiw67qOelD
WU6PvZpfq6GiHJPZsY/zM+mpxLLz8fQW+kdJA0sSw8YBLjPuwTWQiqW8d9wELYxZspUiQtRbyKSh
ZpHJUcTtjsgBVK4tUpIfIVo6cI/B9xkP/0byPDLuyki7WEG9SsWMoIZ5ZWcA3AxPs4VPyQyqD6VG
iAbaOqkAkJXTL6LZxbqxFw6EY+001b5Esf3M1IImWkcHOc6GX6qs2TOley/icNfV3wIRYAh3xK3I
tZtEzh9u7L2MS2oKk0IEcZtAWTNFQ/GiAZRZlV71EUYJrcCKdA4MQdveDSRs+coikoHjqdm+MUwy
10PiVnusCti8+h5dmy6oHsbpoOv9z0Bxfkm7+dLYQq2CKBc+shma5cWnoC3K5tqT7x5wU6ImmJJ6
yzGZuJ4PLcZ21EHLWOlKnWQfcBEh6CfE5jFvJMaxGlEboJYOKwMlcN7/mEInvom9Bv6dbBfclXcX
0k1dMUt+lwwF9rifYjj7ZX6IWEtMjUEEwoTc13C6+bPG+5kEsFghc2b7WcedPtNnFc5U+30kbr1F
Ri+q4Bi61q072uZjPT0afYpSr0ReIVHjwaNLmFPYG17lkiBJe6lz7I+AogaHO1DlcsAr0gXDbu5C
4MEcxOCIAsbIDOIcgwr5emlzvhRCSMbP7Wcqh33mIXuK05z1VdcrHxoQZVyDtIqsOnWE5GtuR7eq
15b0ngI3qx5VktJCMdt+R7kZ4yXvaECrND4V1nRfM887e6ZyznZc61u8JYR411Z5lrlX+aHUbzw9
ew+hq58DfBSHkZnY4Dn1uVu+uECNN6Pk48W7Zx8JOnKOhEOcypEWuajm4hQbHBDTdOksLXkhTdZ5
28WGOcHU3tM/uyOl2UMRyRe3mylmcWPXlrdLiW05xq2BJoi2fmiTZzx1bKLS7ODRpi39MbaS2+sX
OaHc06C2OuZ8cRnc2ytvWFyJiD5XUnngXaE2ZPaIszDJo32P6hdPuHke2QzXVQA/xSzHaT12MA2o
VftH51BFYn50rRSwJpmjJ7uDlxgopl99PjRPSgKDxhVBlZgk+s5NuORCZWn3RvkcdqVzuf7BDuW0
lcsMv9TKVW9awOp0bi/f1FF0p20730bw4lapTTVTCYOdTvH22HphnqO++NWaoBINvbHP2YyzSjbx
3mZCt7brdl6LCPGPE8CWdkZkc12gbewUW0RGJ3htOoO5mQcoe7rOcU8ls70a+saktNQYrueK39Yz
GJ5Lpvx4tRts2bejuxuManrkt+CbV3vCq5h0J7X0zV6WyPD6cW0PNr9zF8SxPIcTW1yrp4gZda3i
QwYFypyEI0OEd37qxD7oSevwsBhFlBPkoiWnDpx72dj7xKsf1GxENAKJvFh8lpjoGGLM2s3YWJ3v
RtTuNjFRG+QxhBRW3O6OCvbamMxcpPWEYHSzAOT8uOUfGyLc2rxlOzDaEHor+optq1x/6FFfIB7A
RAnaKEZQ2RottaJzDDPzUvbJQdL4o4LSWtxLL67g7HE19HYVWFIRtusBbMd6MADZGmygG9NNNtIM
J6J6m5twrJ2biLDv3ayau2qGmNjmxXaEv5b22k/PHEy0pNDvw0XeUmYcCHLeCPQ6HF2D9JQVmI8p
AvOVO7LCzN27SQbW3BePgHhSZp6EIJXtktFCDQfVFb8WppbYARDShDEQoCkEam1+psHQ7BXdPCRO
462TBKflv9li902cYR3UXv1KBJrNWDNqhuzkBvoTAJbpzh3AAfWs/0blQtGIvmlZ+VC22oo4swAh
S4rCa8r4jChTTGZnfgxKYm0uKBEEUHBDipm5cQc+ww3fs6RFUGtMtAamcr5J4o+ssLwDh30aqHYL
Y76ZgL0VyDDjAEuxZls3aVFzIm6wZIceTbAmPdJ4bdFqJYR8BMx4rEAwI7NfcckkF2IU3+qA8iPq
un0RcmCbYaV7SZtv+tw8TWO3WKa9EcPxsLKlKvdhaoRUMyraGyMn6ySHAtflpAbUQ3A07Iy7cgkH
NeDKJObPIPUianAU1yOj1VOQRJfO6rUDuYSvKpQ1tL4Cn1IkT20yun4JFoJIB5CnOT3C5RoH6GPQ
Gp69tD5NSm7rgg1jGt1D1FUk/mC+gs3AsKef7zOZXaI6t/eFB2CUeUd8LqxKW6Wjc8d++CzG6hu3
kDhEGlpPd268gyOBxi5hZbpevuhMoXZ2p96LJBmOnRU/oCpe3CbjeUrMG7uLXU7B1BdtMbw08O5n
e0B1wsxjtGnO2mDwoxKek50wIZnn73XfkIZVWedWYB8wK05URCegSyInDStlcuT6AicXVRcLLtpY
d5h/nAr3eWEeuhkpTQibrzfxj1snt9LWFqJlphLWa4YiwoBlgcOkx9BdmO9yltq2SIF6tUwkNvFY
+YGn3q/W+Os7lheq36QxIWcwyVtsofNzZe2FoGtXuc6p5a31i6Zs/dKkRMwkWVIplRUKc9yfKETo
A9OkcE3i3jzrvu9IQbp6gK9mPzEo62Rzga8Da+xWjmXNe5ic421lPlx/qlENCk0PTyuYAsTeBTVI
H7UooKLa40MnpMFSCBF0d+cMtrfDhkFVkLigO9rS92pzVZtFcgP7g6wwG+FI6sq1hzjupvRag38L
XkDV26s1U4TaezjlT5z1mZnN0Z7ZyymVKcUmbpoyfY+GUOylTTO4neUGdOB7YSJiRdJCcsjitZe9
uR0GBrjFEqIccAdUMeoqe1bQosiqNqN1vqAEMIBj0kSmp5kEBWTfjYqsrAjZ6KaEakYdqPhsMM+F
DryUBiRwFT+RHt2vM6PqCT+AywiB0EcXdcwxWq1aHLCdjWY2zp7MeuShU6zG9Ez2ZtVfyDBvV1nL
P48Cpt8BBJ7WC7rV9SedlAPtdUlNrZrgCzP4lvTBU6gmVjpmSMjXOO12E9wyT/s0+t5b53WRE5fB
hCbFQN1gDUFntZ6RGGm1/pP1dLGwpRdZ0YvTh8IA08NjpDWMqggpxKADJ0n6c2wZPxzJepSK5pbw
H8bGFTZdnXU+Yn6MnJF7wbrTBpMPSbceai6SiWflttrTmOEpr5LpG1CinM4qUx8t5sM2K7GJJuLc
aK1FooVNxTvDMHJhs1HctaMWr0cUHjQ4dw7iQiPPXL+T0ft1P5lrB+BlcZiSS69bH1HF0aHy+CfX
9l1joAniR0dqybHo36KZzw42uoZTs8AOjQgFzF16qyd3pjSKnV2N+QmgpNw3GAjaTo3bPOKQ6+qU
8242aM92BLtpkCahN+J2bu32pqk7dVMyc8+ZmR6ctBgPSw1sEyF3yQwWzXgyv3XhYF56ykgx6g2G
v2xDknB/SdUy4Zl9Zm2FPwyQUovO/taGTXa6ftH67nsUaeFx0iprk5XxGfiYCECZIa+WHEJOxey8
RoOGfNaa9JtpFDGAL5zgrKMPDNv73ayLh8pS9pa1xDoZXXBCjEI9NLbEgLTWvnbr73Dv9XXdyvuo
4xJVALQGgiw3y0UlFqxD1JlvmsMwMVHL+0d77WhNONPM4DibNEF5lefROzDs8XbLmX8alQM2kOOk
cvdOnXk7mvz2Ci0Cg7sarOggmsOU4ni6ym5l1xtrqUNH6Pj0KAz6lUeZMCwnNb0B40Z6As5FRn/c
iOGB2Jm3pEcJmjq4Gagf7620unXGEEvZDELUubS5g9q0ibmWBu22pJJB4kDRlNnp48KfR4bzC4ed
69sGAmzJaX3loB3iuVXTumzqTT3YL6pyG45BlEsh6p6irV8aKuN1PbIGXRci2islcAXDW1Ut23GQ
aRY3+/tcLKfRzuHsH8cwern7HeYSzO4pbutVPcYcbo3ikDtM/emskYeW3+UCZMkQTPVeQImgUkQv
opsoOuKJes9jNe7a/lVqGK4DyjKyqel/czyUqlqrrDniekFt27OpXt8n237TQHkx+cIzr+MYuj5h
gvfmVUi1JYbweaYQ9Cld2ethoMgcQCdD9G3EJYAwRf4iZmj0uSd9rTRxY3WIJdwhoGgdaWTiqqOj
wL0aC+KPwiKhZ8CCpUuWmhS5j1J9R9XD0CGqmJk6hzJljBdX0bFxovfF/K/ajDwAriaEtIi9pebr
xMtA/u0fQ6leJi4rPEqQVP77EhQNQ+8Ez3dodk/S71NWrHRifSy2TVHfpt7E/ugeYhm94aJv/WLA
iAYVgrKEHyqVs5ty2MuEWYOVS8UvgYGdbpnri4YlP7jN54k12R5uaF1PawccDOxSojJDRCboA9rV
0vZeu1hdZP7AOf5WCzEIOhLB3LJe9S3YS4Fqm7glBMIc+FJ+HC6xy8iSVczRk3dQvjfXljo2EmOV
c4pHJlHSgksmXzPts7P0KVna521QLZSLlOAcp7uJWWQgGL8r2REbF/BqiNPZzAV4ayIS8qCNfIv2
+YpEIdf/Y03shqMm02HrDcl7xtBqXRuYZQA7x3pvnLIEAYU1eEQIc7e70x1nkui2Zgq1yunbvvZ9
VOMWKcNt5oTTKwFpK0HwFe2M7ldMQ2dfj5a4uKX4NY6PoVfq32lUoHgu5vkcm3ayt4yZADDM6r5G
g6oUIjuWdXmILb27Mcb+kPcc/gg60G96apw8I1aoL+FKejbRlG4AIaVAvom2n8u5AnmwAlzLLxwy
P27amvlu8W4VEoBHxv24XCGN7D6UNz2TMHADU+B2KMGBBA3RYpjeD6IxD/S+OeR0krEefeZhuXos
UbNIUSWKZSUYvZRtlkXFyDTIrRl3nBm63+duOjoZPmfbTF+X9ZD7BNWBs6mi+D1ygqcSLHExm29q
in6CitxHQ8Gqlljdiq7GGtFMz0fqPNaU18ZAh9CIl85+RrlLoEjLasADgRijuLcWK2Re3YVVtMbq
y+VdUXbgu1WreaL5JliRPTiFfubsrxt2wNmW3AhMc8RZAKr1EwYeXXLqT3rjvlfCPaSmhztQP0Qy
xp6lqo+A5BXoOYB6OutpdJmTm/kaP3PhAWosapboCRHwXLD5uj2Xtskghc0vebcxU6/C2dsv966e
tPM25+mMmvs0Kpa7RiRATTUSLQS1YreUE6MRbM0at7Jb3gUVN4MocEu3tLqt0Lwt0eGtrs+86XFp
J/Z0V7vaY9ebGuN47G9UEdXs3eqLN3ia2QgMB/um8ljkIrxWo3Nbp1z+VxDV9XYJE4/wwuJGQztN
b5HPN8SE0HXkaloVy1KAOB7Dxou9/DX3A6B1shIwlrA64K/1c8AfpfTW02TeanXGu2A6DQuYCD5j
kxCA5e8F0LYVpSv5sD1SISRDTVDzSZpMTKcbcwg6//pYy8+2LHDgkVZkVcLMWY47lSP0tW5wJ3Xx
DY6opUvPphMVLThoY6Hq0g4pNKYlNott1XFRuHiaMrvhw8vZw7o8e9dz49ikLvaxhZOVxMU+c+go
BuEisCMxm7NTMpFMcLJc+FTRcrbPSYdIS+vDqjipBDn7c0QL2okqb5dpwt5Q+bz0AD21ZkF8oxvK
MiwDV2uuSyIxF9DSKRyJqUjhn7ccxUmvY0lzPd8BfsRwB0MGmS2PtQ4qD3mbzS7eLO0Kguo0jgLL
tsnFUeJJn3dYNLTNXOM+S3FtFPX3kk9uk6Tec4uxRsbafdwCUIpzj6mpSUIRujtitEyxk3XMC23b
R7I1XtRyysoa56R6Y8JBwTbtCsbl0XBJ8Hb72Ry/Dzo3fWPaO2JlObGllLU1Lg4MSA3pPqhqmUYh
KZk9WsbL9Thc+UhlT3Sv9nldu/HS0WiQKNjHct+rYqJu5CMbDePRravk1pnMX1n+DsZsfGMMKibn
jIsOIX6GphcnMyF28XSsoYnjfoaWbTlJtUbWkN4l9B7WWVLRhLEXFHHuMQMv3UfGOetiiHSfXwHx
dxEl4r6T3EEHEPybwRuf026KfK8hCBNqGCN+oWJAo/bgI+nZiEEGN9rMiqU705NroIni5set0TNa
qb1537ftRfIcT4mDkG2yyD+PIdg3011Lx2tGt+QmAdR82RwqbDnocOxdH+IanCt4GjAjZBynWE29
ZquMjj02pADC3FCS5FvM27FWF7BHmFqmNHuQBsqbkuUbI02PqE/vkpuWE/zaoIlXEGp0GTktPswI
ODv0JH8gff4/nfB3dEIpDCgw/2864ZY85fjnX9mEf/yb/2ETin8JgyOeMAh3s3XALMOvVv3f/6O5
zr9sQ7ct6Dy6FB5o9n+TCeW/hDAAGWAAgJpj2lBT/odMaP7L0g3b48azHVu3Pet/Qyb8O6bANqho
TGmhdrfBln4h3oTDKGa3Kru9lWYKYF8T32nsfae2qu/U2OOuyaJoF+daCl1XkN5Er3pd1ilJihez
mqOTDu1EU+QAu1UzYB1oirOlOAFlhGN4XdEeOPRwndbuvhFFzZD+t9jXLwQZWMBIZV2J9wv6q61/
JS3UNXtpP49qJ/io1i1ZQalGX08LkBIyNuzXM000JgQ/HXxxvwE9yC/I2T8eHDSSEKhS+Ei+YB4a
I+mlxMy6a+pou0RW1RlyFOxHm0zHWYCw+q6yl1Yaa2VgIB/907V2+Tur7z8+Ph+bZ6BwcG3T+ErN
k2NaTWyau9xtL4Y5sJwMElBpgfQfxdu6SQ91PPgizlsGafi1fvP4XzAX19dv8OpNLm+whV9xc2Ov
MJsTQYGwQ0Vr2moPYbM0iCdLroQZuSvDUAi03fij6V2o4mznq9zcuWJDkB24r4r2zj8/pf/8jAyA
aNxcErXjX4FCasQphdxd7ThsgRtP8MwU0qzP//wo8gtQiReO/FvqrL9wG/ERfXkYOuFGC1UWL9Is
SdxwywRlkI2UG35Fim7kSKJtQFeDtVzvSVkatOHiNMA9URzp54pj/i4bbYKxYtPd/fNz+0Lauj41
yfqAZ0bnkvzK/LLqXjciibOnrX86QbgYPqIPk61lmoKnmEgZIDpJ9Zsr4e9vOzNU3dMtcuxM0A9f
AFNBlCaDyxx5l4CRh8NPxlolvPI3HJr/9K7rnMg9F7KKaRnL9/8E6BJuqycyTXlpIVXg7PIyCNSl
vWfQEf/fv4t/fqgvH7BtEoHMSaDbuTAsyBLs/bBLflZJiirEWSppIwLkOv2Gh2V8QQFdPzzXcW3L
wOzNBfxlQZ6i1HYHen473VnsJpoq9l4uSD5z8u1cUT72Hr3oqbupquFJOWaymep+z9JA60RzUh9Z
n7EZEm1Hq17fE6yKEA8u/BW37XbI7tBznGtrJIq8I4Iw0OLPJjTmnRboN8HEiZu0p89W2jOhZpfG
xVMXphaNHaTdZ3eVhepedtp3s7bi/T+/39el6k+UquWVG8K84jZdR//bZYvz1tYROapdpivCxcb4
3lCUmVHIq9Ki/l4JsrmHnmq5957aDGJMYk6XoegdfxyR3NvFY0bgNB1bZjWdI+nPl4NvTAld1RgO
bs/Fove9oMkw1wjkylvXmWEsURbSR5PLUJ1eLpSu9gPzp8ape2Bq+IZDOUEU0p010pX/+SVTyXG9
/u01s3cti5XFf8td9afrOfFoo80WGHgKO4w13XzCBPtrLBlctcPznJTpeu6wKg0WEqVi4u3QrM/J
a28pVLcVqLBzWP4swLKdhfiGS7v0m0p+o7MhNwy7Y8TgErYKKnmDriVBI86TRwKYJ96Jk0CrNiqU
qg77pFbjzdNZzQjNm5B0MC8QigwwryXHTON7ZpLfj0TZeiWO3u4s6fXBYak5bDk3uhLygMLXHE/J
HNIbiGjYUQgfhw75RDU8u/0Jr37DYQEzWmk+glp9dq3sscEdtvdsrVrbRQei1A04Px6zlC5LY2rO
lqBRwy91SPedGb8A/nXJYHZpJM9u+Gwk8aVzsEERE5jFy9l6Gj6mSq9gqRfTRoa08+eOBIr0qLsX
FNJ2jpW06p5MYZEcpam7cMBW0ppMoapnRjWIK0zOzyWhpaaogXPMCl+81ejMNbUHWTocmL2PqLE+
Sqe5WOaTXTLSQiDwHRr9k0njwskjZhreCG8ZcEyw9GkVeWoonLtnO3R7P7GaeHf14LFeYY9q1F0W
Tb+5qv6+/INFomplKYarh4T3r9cUviqrswbuI0wTW+A1O7cHVIfd7onESBevuaC/SqrLP1/L//FR
QTfZFqa3ZSP466N6DVcHqRpsu+KlNYb7rsw+u8a+HWftGV3ra+rZb//8iP+h9nEth50A3qYHs17/
suW0oYemIuuovUz0A3hfWNuSxwa50ab5QTd4Bl9xEgpjZmXNl39+8L/fuKBN9aU897CjGV+J+SGz
2GRAPLvTnPKtavRtMunawZxTbVsp/SjU3tF+aoOT/+Ztll9QZ6ySPLBpu9S5hmHwVv/1fUa7o+WK
ptvO7JxbANxYjfKcyVg4jYe0iH/knBnWVq/UKovm25bFE5Je9sPuX2ik/RYr+fddn2fjSunqliMd
SqK/Pps0xtRmV167G0eqIKRBKxFWqI5CnL25S9pINrTyFlVXD52PYLYggELDPIJ42ycc+8XOyoT/
z5+M/p8+GuphScqfZUhpfrksasQ0c9wTo6cjpF1nmbapbFPSU+5fqnD67Ftm2O1CMIEoH7LvZa+5
UT5MTiDObSa/pYxjV/vWRGfsahPqMIlKwqaLx+fqKxE+yUS/UbFwmHThOMaVgoosv6nn6DMyg3GD
ySD4zYd+LWv+uk0wEnWc5UQIit76WtOGpqZBLjDaHaIib1f4KuxupRPkm6Lv2JQJLFtjkq/XvUFA
NlbwdD+3Zk1403Lj55zWWmH/0GdKF5uYJDSZ/lBVyre91tvMOQnBA4J0gdAZ9FFgHDrTfRJ6CaDC
hpo2mgxlG+/skSu0t1BT8VEeQszN/phl+5D3iCzN/DfVl/klSON6nXMylgZKUZPlbPn+n3bGQDb0
UZHh7IARrbGu7yM6Hw6C2v1cyzMEEehcEfzaAUJFVxSYm6LPJNZgU1Lw952p7SnPEbkHo+1zAITC
aphkNveTjiKwfMtRDayS5TCrlrYb0GR3eG6izD1mCPQwdi71j234edUYq/+i7Mx220a6rn1FBDgP
p5pneXaSE8J2bLI4szgVefXfQ/UP9NvpII3/RJDlxJJlqqr23ms9y3T6dOGYlbV0ocH40RCtq7CZ
AGOPb6hsIICltlxmszwAdeHjgBL4z9f07dT3rwvgf96NXz5nA+gOOypRZkXd7A3NRpKhJwNzoZcP
YOV8YjpCtlEE02hN+oRMkcZcep7z3Cft9c+vxfndSs8BnE2aVcjwfl36fMJph9Hpmm2Qe/12sP3x
aJvpKwHTa7c2RgbboPMrvJ3g/iMWhMy45qpMr14AIgdu/MQLPyEr4S3FNEmpOh69IAdjNJFORz74
jFpH6Wun7ww5QsYO5Rvzmn5PQnhFVIBLx3iwn/ixT9LvElLzwmwZE6PDnB0UCgEBX1nRjphXzWub
Oajac/dbTv9t4QctmUtTqLbgjji/o2cxWaJ8iygpR/cJhAnQ8wn91bLDN/Ion+kBs7dXwRqV1GvX
0mqrY3EStcU0KvrpY4f/jyCTf5c39Il0+Psg512dlsY/L3rH9L00TFhOsSG9RSG9RrqmULgmzvR/
/iv+ZpGEAkxIIoUyP/VXnmeTpS6qFQOpX1R8JSg0GfNiIS/vfNBQixiVc5Ej17AL++nPT/ybIy+/
o0lcS0Digaf/WjjDiMAwGDosz4Wz7voEjJKv7H3aNh+m5anF5Icrz6Sf7RZkGDuRLtbEunOc4lyP
wok0Lc/HlNGJ7URc9nKMZbIuxSZ0aZH/+aX+5kIHnm26ngWCli7c/P3/WYJwrAPpTHT00XEUQKc5
omd/Q6N1p5hOE2Pz1XjMJP/8nLdDyy+fdDp+gEcNPMYOyQP/fNKg1xolBJ8uo+8uugXBAIWF54nV
BFcw8sN2abpNtdGAcNBleDBDf282BdRaVD3o8uw7RdgzSpO238hZ7jKJ8UkYw7HV/usINBfA/36l
bJ2o3D37X0hp0bUIB3rWpMG/qSI9gvNSxN1EoAtGHsnXn9+Z316xlEh+YNBuo9P3zzfGDZI0yjvV
bK2CIFwTByzPahbuhcWZ8QXXL6luKltp/3XB/rsi912DLimXK38Q27f/+cRJY0QlpKhmS/bZ6zDa
9wa0wGUYe+kyhoFHubLE8oxITMUaLXzGPInTrOJeow4Po3zpY3RFFNpvdD894N+v/mOr/E0rihdI
dgY9ONtDDf/LJTOMnTPFOJy2pmZDQbEQjdhtsoFNc6Zu/IwFp2PyVtDyUq9542Nlw7iyp2rtSXOa
oR5f1shb+Oc/l/27vxcnZP5SVLe+/euF3EKSRemjE9vRRcTU5WO81wpnjxArWamRw2vTBsEyEZG+
gT8frTg47iuTJmKXgEsf823BCOzRUuqzYxL12CHqi5lYXaLiiG54OtZ+fJlYaU4oSkGMhk6xFRw0
LwX7Aqqjc+sbBZy1ODhPFdsEMG5G2PqI/t0N+temPiMRnBD80eHZQ3Z4g8zxbYJBsNeA2r6YdfST
ALR12hvx9pYOjIjeW1pyqk5ltWpqzgB/fsN+837N3HmXxdjjLP0rHz/W0Kc4hVszIXKW1oR1p0Nu
AXgPy0bJiFnE3T20i6+E2f2fn9n4zVkrYNfxAn2Oe/F/bWJD2KDdD0dx6yoG4one2TuhheHWDCG/
+KULtk3KQ4/a/JCFM5/Xqp1DPFr//zUVtZRD7Mw8jfjXzlAV1YRQyK7hv41XaZOYXafkX4sBbRDZ
R28KUeBlLItTYjNh/I/3YK4KflnNeHK6uRQxHr38Xz7l5hRGSdnx5K03Oqik463pl+8MFaOZ+QHS
lNibZTRN+6QnMSSu4//4FP9mlQl0Wn62a7iGDTv5n6sMJ6UCX69Tb7NuIlWUKOWQoNwG/XGSo3DW
//M3phT6TS3JmVKfufCeb7GO//M5fSQzXYTrdotuOHgvTUwuQ9W6d4qmDf5J+ZgVBLYacJaeNPjg
XIbhT8uL46OnwnobqTC4g5pfJHrMPB3994D9Y5kOVnTXme2pMVAkRlByl61H+l3mWdqzHzZLoJh4
+vUmPWkIjF9QlMGvCKtHM85em7FHMdTI5K1VwcYam+y+yXIsy1bpsAPqlL2FEs9FWw2QFPIIxAd+
5NS233s3dtaDqQBVUROdI2P+QbYRvqWetk1wbpm6/kA3R3vCsERvZnBeRJAmRAl34TkUWbRgHI3N
Se/l/WSGaG0H657BRv3cflkldEqhevfVt166yUg+e/r6cjAXshNPHhXEfTk42nmQ+KGrvKDmBu8V
PCReMCInGbG7ibsJVdRLUxg4ZEYr+BY2CTJ+r6RFZNr2tQiyF04y3UycmC7K1I8OwNtD2wY/KILS
c2Wo5OST84gJ2y9APiZPIGc7vGITzjCjHb/HnNvysVVvNjB91g6MZC3cKOSl2YASoysfE+F9YAuf
PvTUuC/87HubC8TPpi3Oo4eOolPtz2psBjSKA9YkwJbdOq8EOjc76w+iLKjA2myCkJ3KEYhgrlzi
teCFZRZmy7LiVN9lr62WdMjN+Or2kBdPcMRDO19BSxcXdnZxacHGHkbaJLeHDL9yDq1vbjPYTadk
vil1u//r3u2xMFWrppfhVih/k6QWENOxdk+3e3/fDHnUr6uBnpzvVCCwEF8verMU53AYxTmycXsM
0VivI+Qrx1gh7F0EKCmOtSd/KLekeplCPEvRQETafG/K8wwELQjLtI+mq1ZKQBzQAcqwvt4eYfI3
XkWW2BAH0h1OklNbhM7d3zc1Ydc4xcyLl8/KsiZV24L2+64ZCUf2zMp+VqkFudjLt9DHpkU7hMS9
ppRUh6CvX0b+ApvY8xBjGk74aPvlxhgL41UjzP3YxNQyOAcXelVpD21laA+qrO/7zENBS1bVHUIJ
+O2i3YZKA7oaEcgaxWl9iJsmWt6+zDnin8cJMmWj9rLXcrwWXjrccUyQw5hpWHWwrMIm8/TkaDZx
eI/8FBG/pkiTrupwadRuuUl0N7m3sa/c02Dq1wp85WoaXdrvbh8fLV30xxAFMj59L3jJxiTbViXs
y7Ywwxc3abRlYbc5Zyt/27hqQq2IsAzqynQutHB6MdP8oNlGcJ/rUr7kP7L5QRvZ2B5KFx+GytsS
01g/R0SNPrqAwCQ6wud6lDWe7whm72Ql8KA6RnSUxBBShHW93ePoOlBr4GZtxMYYWs5IyWhJlIOT
t/Hq9AeiZ5gNfuse8jhzub6RV2MXvCC4Q6xutHLrYBLN+V2e5x4l6D7fW8RO1G+SwjIe9bxAxoX6
vKwa+Jz82rgqg+c+LtyVruASWilPTJZ3tlLGUJ210ZyOqmo2DTxnOSAPolN/3/aoliNlf+u74WhM
EBTcwbSQ4XKdlKavVpoEBtMM6Ezha/yMXbRnph059CB0ZP2RgxulaXhDizZ/nPLufsQc+B1YVbFu
+krtNaU13xz14jhe/oKeDlCYRuO4SHrIdLX/vYNnZ47uD+a/aqPk1O4g8KbfHJdB+/y4a3HKzap2
WvaKZdXyy+bZtVF9ojUe4b6RsCWn5KUYxQ8WkuwHfDD+efoIlkvekY3rvsTJhnjr/EV1Q3dv+eIc
jy+VXRtPvgzKq58rPGxwch0UtZek1T5uX2W2EGeS2YpZ+mmuhkLjr0Hv9Z5NBmKfGz4G883YAlQo
48k+ZoxA0WibcmcVXQuEKMh3lWmMz0Ho2jiJKot5Wzk+Z7aTIn3W39WApr8uk+axU7EBYVg8yKZv
Htv5xlD0D7AgEfAWpe2y7B3azkWApmdGvNbzl0nXJo8CXbw76D+CXPbb2lfeDo/GN2UV6I0Gl8+i
SYiHZsOMiVLx3nzyhx52vTZgfhl8+y50PepxZ4X23LkwloM3qVJ/69ctY4oBaTULnntyNL9ak+wT
r5SIxmuEH+16u9ejSFqUEMmdCbLtiIPqTqomvVN5BSooewnqKNrkvYNiFEnrUe8t4wgJSV94Ndpv
IIHmwTXYe4NZ6gTzzDta9NfSKkaq5ZXHyEirI3B8HYt5gvNkTJYgZ4sNI9rm3hR6usLm5B1r06+O
uWtzlXpTTAI7m11p8904GSj0Q3263G7w+b+AzpkjzGV0soOavEXD3Nth+DaJ9ohXIF8n9Wep9R9u
aLDn0GfjFzgGfbPvslhuqKhxxHhqLew2OhKqHq1QtiYL2PEH9NA7SRmxcGyx1vpga1nVT5GmD2ka
Wsx2x000iU9tlFsJWdPBc4FI3eZVcO7rVbMuPR/T7cTwNcTHEzevLZrS0JQ/8XHY7OMUMEvV2t97
4T7oGmYR2l/3HOdXhUKS4qWEFo29E61qzpBabp/8rn01x/ZuGuapcnVFHDzvukyWQhslibdwvPSV
sCsSU5wP04y3dgMB0zwgnGZZ076KXlxG0/85tYrUJhjPWhRyaPV8aNIZJD8dKTujUGSQUYkmvkND
DCrmQDEEYZ6gxG5072qcXysjq/apnPYWzLs5saOjZMqqYa8SIL+JMjZWMW0bgWOwJ5MCir2TMXL0
xk8qTtgizFdHT9rgS4CvUeJZvG0cWR1+rQoJM1JhUu/7gaSN5zStZ4OX85DYaAu7xtax6YacChz6
tSHG60b4H76Rkcsj5myirL0vgvDBHacaD/RISgKMDIBJ+dxk9JYD3ThQI9cswSgNea5dorvdk2R1
yC3olnahXYVSb2LOCisnUg8hSS8SkBNFhVs65Zzmw83UzRWyxWgVNNPPeBB4Y3tz3/ZcX+xJyMY1
qPxSSpDXWn02Uz1ZoQgBOVZZd7pE3dmQ8bbsjWSZmSCn/ctIkv26d7hU0zyr1iZxYOs6ri+DpwGB
VIbcMKrqF6HWpwTymRdHo46A3ik2TW8Gx9FlSbC9T63tSUP3rS+tgPLjO8gzUwS8RCPc426hQiZ6
bxG6yE1NDddf0UJiCxG90vjXl1FcQ9gWWrcePYYW7nT24p5Y+jiGkQvwuYZmYRriuZ3ImXAK50An
8KuglRwVmOC6/NNPki/cY+mc6UOSBicLCD3kKBNRt7b75sXtrR+1USEwkFA7Huyr0BhGR4DMXGw3
KwXnaiFM8lX9SkfA4Gg4ldpj4G/KtAEFMXTZuQ+jzWS6b6g4IkTATrqRLmnrddez7RruigwcH95M
e7ISGy22rr45hqZhccNHDVZkJZh84gwfjl3JvlT13j43hdyGc45ZpE/7pu4+CjbABGfpfTvKa0/C
B1JhmDFFTXYUmdDAR+d7gBBWMgq6PSzaM+0cGwtdVB0rwOlH4VHm0md0jKo6Zr6tIQWJj0FRo77V
PbkOBE4jiLNYZpMC/FBEYEwXSVQGxOgsS4cW/O3BLrHqY9VGJ2t2ojO7qY+GJukoVnq90md/pkl9
g2NgqMwtDLKzNz9hbY8VQHCP1dMgdyuV/qJUksY4nmAAA7z2OFfAiL3kg9GAOCYReEZsQRhzsSGv
etmD+wkj5LsI9o/OjNWq81n2IaG9kYB2KVPAVBF8/SbM3/sIhqIXpTMloSuP3fwmpAnDhYAAG6Yo
WneMHW/claNDMk8CDd8cQDJF9HLYMxcaReDBl26xwN+hrfyg240VspFhCHXk5mZzvN0wF9x4jRns
JOmPEITEXraOjUQtz4plFjP/ryWYJ+ForxKG7KaZv7o9RAl+EoWXrCeZH0VZF8cpj4l7VNMPjPGY
VjuEZTSisMi4br0owwmNdDK/y3WDE9KY7f+8vGI/hXzm29yC3sPGH+vZEXp5dkzne8YQbycnbndp
0X3z+5DUr5kTcLspJ6/d2IXxUmTobXXpeOjq+WaSEef3193BSda06TzyjsboOKbwVm/3gnjawQGg
CsJI2dhgE0TVk7Jcg3mGWvIaV43a/PWlFgcAC/SuW9qWA2AnpsrzkURoIjnebkbNEUdVvmZllP/1
sN/a/qKANLgapiorNq1twYBssHrA/tUOsk7fCeMI1wwz/IPV9RnreH+xZkpd7DXnWhDYTO4Hp+mB
iSf7muFx+WStpe0M/uLI5QGYkRpgr83B9ogg1laCiLBzRseKzMIqXSSBXgE4qkw+5IBWysaTmyj+
nHwjPNLkk+sslXIpi33i1vrGCR2Ka8vHhxdMS+jmPslK1U6rqVWzVP8YOo3cEyzW2DSCn6PZQpCI
1TrF6joMbbGEthtPy2amk/v5zFm/3Z2EXTb/C1X/H7A5H+3i0M3/wamNZG2FtCrAH68nndiY2+NW
XBj/j52uu51vITiZ//nt5vbjb/f0wSISIUj9v77r3p79r9vbU5SaUSzzbqbS3r51+0/V7eX+/eMq
6bkrcwBc9zctXd1e/O3f/PVKnDF7dcyJNIz5pf/9D0mIAi4LgOwvRPvtu6nm7BpHsU1HFTxFU7WH
271svvf3l7d7t8d++XdIOYBRdcXz7fHbzRBJcDZ//18vapxNreLr7SGgnNNa5uV70xaUyj7mqzwg
ee/25d83U0IhXU6EAS9ud1nTuwNIK4dAVutQGpzF47qBVzmAqZRlfep1zT6joXRX1eQ0G3xF+Vbl
RriqlOdDv2QWqJIRoIvdfqnEaJcqMhzMDe4HGxFGXRbnbSrjvZUX08qLOuuuhXG9ycJCnV3iV0TF
kDvPac7IJjC2dgW5b0BgBTTiM9OVvp2AOy9cn1QFBz4K016hv/uULteYVgd19mPufefEFq8kCzkc
aSjqTW6Rx2ez9rhp9tmo9iId8x7BCrJPBUEtjMPXko79QnPB0emT9yPw7hyigokdfw9VlB3wKXZr
zwTt0obtc5ZQ0nVkhia9K7Z5Ce1bTu6WlLnHokVcVEz1jtLqbhqtjQj6cdFEYbgYaJ5YRnvK4Dwt
iWAnkRKVtTXbR1NbLayBIbAogxUMEom9AQRVntXv4nHo63tycM1FZYG/DqI7q1R3ZlJ+tTaM0pys
FfbPz743wm3cUnjgrFn1jX1IppqqImGKoFBYUNjRLKLHQkeM9FIDhp8EWWeUpX/Kreq76q6dXjzg
yR62JP76uCT94M7ry/e+SIBm+vXPKuqetLYe150OKBgY3RGXxFtOHkcuPf6ysywRsoMpY7nO627r
lUVwjCTahDlfEB6UtuvAAxehsQPQFiPfeogMjjOVCE8a+pSjMRIlSTCSsvRTELTVOg2IxBFdKVZ6
nUMNFTBELHVJqp+lHal1Qwm8gaGNmd8hVnEShrvo9R4ecSSbBWnTsLgBLhgNFu9GprS1jPSiwaLe
NeH0icYxvXh2VR5s6R+x6EGzcwArWgjPRF69alnVHD0gmsw6oPYa5OmcMwGlqLd1vLwz6z1/0XgJ
R4fWx6IKe8aAoa/WE0zGTQlQY9cQFkh126+Y4ZTbyDOJb3IXeseRr9AYy1ddCyIX+seqZ7yJIL1m
oph7FIQltTstMMJE6A7wDfFEQTNuBWMigF5Ocwx7EI1pwMmEswFSg6Mr3efexJoGzpxAECQu+irp
cgLhENQvhYK6kLtFdSoE5I4irzgHQ0ewiDpZTHQSUUXF3z3wmstssogeT6Q8tfSHcD8BV8xxBldO
hDp98AFXVdnBfyfQQ15rqNqhhHzmmJcuosMwu9d3qV5edAP1R+8YLP1xrJbJCPAeFk2wRfsarOLU
/jEAnlk2tgvsSnDeh+cOqZnjryFeLYW4VBQgI5KSwikuOaTKiCiarM42mpY1dD8EJKNyGGhjFeO2
rLo7x8zkOuaHBDOmpeuaha03A1dN5q/HAgQuycSXzGQsnOo2R3sXTlJYsjBn+tusAas0yWGEd4e6
jo5+Nn0VjJK1UnzXyuoLBLx96IwJkj4h19vcRa6VQxCPnCDnY8T/DxQZcpoRf8Qi3KjCqcnHFqBr
sZCe4yGeGU0COzSoioUz+2Tp+53QOeGTQ7DN1kkAoi3VuJNlOW2TFtNRaA4/AaiM96yACGH6rlvI
WnVzihbRQQNUaDnl7l6jmjNQfB9zavfIrUtgVxzA8Eq+2FoekhYQWPvS6ByOQBr84z481l0yrKIg
iR9bRZSAc4an3CTMcchdseZOcHI3YQ48x6W1zAE4rwxJ7tbtUzRY9bCvlXH1IkkRRzIMM0pv61oj
skwOyud6vhlwptm05ooWmLcX2FutlsA1qvT8143J2ghv8iusYw5YDCHWejAw+sOczg/z6hiYHzIV
RxDnxDjQYwRIc7CGkDWk3bFBOH+koFQr8urxKhAQW6KgI7Iwn62CnCbNrSOjPaaxDLh2jh4BOPoC
HMx6DnHCJq1tpKj37UxyUsWbbSTGsrIqwZgcK9pL0xck6yHCorUVLrvYjzeAZGFrzSx2bUxoDAXD
zta7N4A28d4Le35WjrUbXxf7irnm0bVfiWpddSAs/Wa2g3ptBtwqLcnDFBtXRM3HkPcfpg7YM+Ww
U+jAf6WCTl+442dpWvvRtbZjOrr0QoHtSI2YkibZ9pxg7wwzgk0DgbFDugl3BfYRe9A3kqvtDR7J
16lNznHIUCMacnKapaNxuWH0IK9hF9H12qC8kuNTE7LKZjF+ecbN32k2OksOt2h3zGLOMzGZ5gTy
WKTbQJIf0JqsUR2fTFLDthbL47Xm7RvjK8fUYVN1ekSWiouPOTW8TZM80/LGfBRsusK6BhPuycTx
MlrqIlt61XAZorLhxBD46yGfayw/Gw8BfDpP69Rd3BzbMViWZutfU06AUabJe2lVHyINuOjsPj2r
FHhcTbzGSPNlU3b9xqFrtuacTNhkiTAOepBPLpRxBl9fzLmjy6Ec0qPHMH2dsWgDC7WBEMj+0MfK
XI906pcO6ucrIPh1Y/UPxhShn0tqIllmS0xfCWM9fsfSkT/AkfVWSYopHfYmDktaXpsSamrvt5uT
QiO+76P052BE1dIyXAIhAhKyR2gJWRaYW3vA1mzR69oZcgrXrTenQjVyT19m3DudTI/NHNfVwn3W
8mlCFaXeNSewjhiNA8gTAVZ1NJWosQB22Qq4sofu70IrQD+lWb00ujC5q21q2HA0r2TYKR/WRJnc
3esCJELKeHUXOQncr8mY0bOuMnc4t+SdFT7gEiYXCpBclkTmHRqF4hFtfLrxC/LIje677MLqyUkS
sJ2x+M7HrX5q/Y5jvRMXIL2/zD7Jv4mur496pamlPn+JMo5YNNdMD1Zfqn2c0WOovWgzqMH40gSA
qapdSzhMfe143/IRwBEiQLok8C/hQ6mrX5QSe0NLTUAryQmTZIcHf1h5xjBdLd7mhZPY+T4rOEKO
/KBtQK7DWMc/HOz3WeL395VLhiUz00urqvxJEFJECwrMuZ99tQ5YI6sjTs3O9a+0vSaI+E/18E5D
oiHAEJtWmyGtJGQIhnZnL52OoIlEwD0xwMqNElRfRHoLDlMovyhgtjmiHmZbHDvh7sB57geGJBQv
RRQKoH0uSzvHFAAmiJDND+F3a2fsgcdnkbG2BQmzjLZ+mFZ5cc28vDgG7cIwbxVpSxMR7ADDBGYl
aBAbrYrdO0LztiTWuHuGtru+HR4c22kvYwLuKjSNflOVowl2nN01dLw92j2QvboenLKaM+xQfJNm
DCiC5iWqymCXV+a71+oWSXnWWVm0ESxlrd2hk1sdaPaBmEJSAJsb58I+5Sr6xFpHQ9TD352CjVtn
xbDN9NIFWS6KTZS1HRJ/F259ZLPhhmNGP0HZOwtAXA+vmjlKcu1ZdQ1hOPdCOA5wodwDzZBANCro
iGiMwBCajGtXkBCnD023m2QW7pHy7KeY4ObMz5BVsVIM5DpatKpWTqmTeZ6SLOSG40tcG5BgcCws
chMpc6zyYFP4MluqRlSPBvEnjUtLuUTdAg8uhy4QBmIRoXe8BrTHF2bdkH0wQ870Zs+KpJB+uD2N
jz5+8AHe6MiqGyf4NGxA3D0EV6exgEuNgkPfQByvSZW9hA/HacFnG9VzHOGm3Z2NVBs3eUcQ3Fx/
HifKWeSuIUMCRxBFIPK97Qc/IvDeZ+msjRi8WKQwi2Qd+BUG7TmHC4+OSjUD/jUpdzpibUvVxWkY
DwinKfwSvPZe7MitJQQJtfC5oBruw1TO/BsSYqA3pOAh7pKk9i6ydpeIT9QzFNIwkdqroZjKePI+
Getwo1nqY+SseCpKCk+aayeM09M6RY5DiIYV7qT9GpYOvnoRaj/c4SfJJO6rkXxUYx6uiQodT7bf
+3vSTpjDRSGbehqfCRCGsGMXz3mhmnPYpsZDPzxVIAU5nHUatDyCM/OWlYRW/jZFcHJPThjtoUy4
5z67OD61XOSjmvbzCE463ID7kBPMF9FZ3kUTwN96B/Gqa6Ea9TWu34r2Qu8Qn+LlE26i+aaxI1LG
vMlbcGwMLoF+z9jrlI9Ef8oy3RFp9FTFbXJiRDE+SBtU86RRa3QJ4yfH/gZd0b+/3dC22yWp+VmR
krFuSBRChDqn7jQjZqBofJrCRJ3ZD/oHu9cPsRn/GGgT07XumdDEqNLIsW3OUxfm1AWaXKEG4m21
ivvSSo0lxJOB1nDHjH3KiKjN0D771UBYuTtWdOVCeWdOq87ZBGgX13ZhjWvP1YtNF+fJyYobgpP8
6VjQKF4LU7cWSqfnqWs94xyHcXPtgKAZw+E+RTcyMKSsoTic8I6qQxAh3hbV8CnqgexpRRpPXRXq
4FCwlgLuEAgVbLU5wX9dbEYbw6etaBzTLKoeZ+hNjVoK09IJiCfCiiLeSAciLCm9nN/DOFi2Whid
hF/cpbEldjEDBjqg49K1qm8M31lF7EJsVJKAmRLteLXKsV0yH0k2ZhZ266JL5DIm1fxkOO9oUbU9
zHN/C2H3gN5AHm83moQAUynemKoU+X0+lmsX4c1Tzyf+kPQN/J5O74kU8L8XYfSpYd4EZwVwkqqJ
2Fn6yWNoDRwZi2o9AVNdjYPVrUppMjmu3WiftxHMrryOtt7U1TunAuceunTuxpE4KS2eZ/yC2bOz
aZMQFvnA6ZBw8W9w2s5ZRzDoZA3yqDxRMRQpvt0oRMTOiXWsGe+jrXP+HbPh0FITbxPDr1fkHdyb
UycveS/UNQzL4zga5mrMLWdTsAptiyHVV70LIsOo49ex0QwWyaxZWxoCvtBPOAolhJJUdCSuTvQW
mF+111uvQTmg63Oz76WGP1TZKvlOX51MWy6xwXb3FNYuqzeGvyEmTBe0v9zE+fCUG4k8lxwpnFxs
O7cFQsg6uscCQ3dgm7a92OGxf4LlPeP7TLDshLZDtyPEWqRtt09SWMMtYbaX7qjn3qffmYg3azKr
TWd8st0cbmDbkaPVIFYwESHnBeiZqm2pO3x0Ah2CN6Q2rbMQpF4zrp1+ujYq3JLhONVjVbLHjfW2
1IjBrHqE75hB2qisNgRUSAwLHpJ1qqKU/HksJLDqVQ68hX5FvbBkB5NWGG819FPD5KSvMfZrZ6BI
ZSpiAMtdZY8lQoO4W1boTLdZCHmiqKqVqhC9p9VqAF8d+FC6gGF+Dfoe/wjoRh1epSAgxjD6Q1hr
u1LP1ukcomIq+j9u2J1lrn1XufqYs1ToW0ZEbkyjWlSTbexLbbxC4wzOlZbCqSgBZaGmAjSBXZIu
qrEpLLJ+2O/nj26xTFUuN5b6Bu+fYwrw/5asAs+uV9Kta7Z6j7yYIKl2FscpMQ7rcijUrrVwyLuh
ieSSlgxnCfR15OG2JdNcIIT+gnihb3Wn0amlx0+Rip6nGinllH/J5DQeKj3dwjL0jpGzMQyIn5PW
zLl3NL9MJ2h3WiBMYGeFBcAIsGnPHnUonfYn/XB961s1lC0rHtYDQ7YsLd8Yk7nbMbJoa2lYazgF
rSMzthbC1Y/5TN9VIN8eappLpOUO5DwF7VHr25gyr32oU4imXRohh+g0+7Et3rw57hkZLISofDTI
84Eb2c11vUZjrW+FtRux9y7JtCjWDq1wPLcJbfSak2MOiE4LfNqLVbEFr6hWdTURmh0qb8NqeOSP
pfA1SGoTvbaufWEcsN+BU7J1QqxGROISGxn02InsrbixSB0U0z4f8rvAa8tTURDmIgkoungeZ063
VScW4RmunQbXTNAHEfTWRAIPVTXtEycoycVKbLEXN3sLhhHBkQR/OVm0joAYbSc9R06hFn5dEmyV
1/LSedOTwaRs7kh5B+Do0JG6cqSm5o0bqpHy34VX1YbGU51O7YEV7mCPborpZnjrBpPgwKTUlo1F
ey9e22EQr82a41tUGu8xoE6mHMXPhqJ9q6oiXGrlZ5E28QmJnb/xnOTn4MytLjPKdgmWe8cfypWJ
i3Bj++E7ZKtrSBYEfVsa2aPJnKyJMf92XNUBEJ+9UcTE3gXMX/Iya2ApV9qxIdBqYWItXE5RYbPO
5p/MeSmyco4vhNuyb/c0i3wtobFQqbPV/qCHsUw4iLx6w35spXdIjdZYktXOX8evmYrGeb3GwH8I
JutNeokOwTtOD6pyW4T8xtqE1r6vi6SjQGcp4Rx5X4RfhifLe90m54zEAkmmYpKAH+aTSdr6gp4j
qdZUG1WAbSSy5o01D/ZpNkDbl+II1vKeJKNlJOvqlOEsWCZuOQN+qIf9BhnW4Fi8x5wHREYzaEzt
j9CgRWOn0AinATy9N/QL11FwePvAOji+BhQtftbxtG5oObIf9KN/VBa/nq18F/8IkS55aEugOcK/
BiPwWw9JFx3aaGXXobX1/o+9M9uNHNmu6K8Y/c4LMjgbvgacczIHzUPphVCpSpyC8xAkv96L2e17
bb/4Bww0EkqpWpWVSUbEOWfvtRm2ZLETRDmh6moyyqOnOXKf0vbbDdYPfdK8Uz3CLTISSNkuuCua
LCZM0FHTHiIDupIShKZrgoxmJZs30w1VgLGv3Fez7qxLxk+j5TDQN+sKFUnFum91/un2IJX9q6K3
Ru8vqXc0L5KFEHwfepV1jhvzJ2dK/Us21gPk3/gaT8Q1G3FycQeVsr8OxpaW0LArQuofHGd8wC1B
aY3vHOi3JG+pX15nRdqlpAmWVst4rIueO+SsHJhkGogiPxItLYNIj5pjMdoPZkHOoahZtOasZry3
ZsuICSCT6Dy+Oo5rfeO9hbLhcK7MbD9mVkbgvDZyDjBfUrc45H37Kco2e65oCe0Zl6HwGMz6mvfN
M4eq6TiShJHNhXwtOCNNcWceBx8kFkbwbQjsnT0nJo87UdZ6yGiYTh4G+4VyHHcC3qDOLtqPIbVh
bWMwbzNKAaJONsREBDVAgzOSud0iZN8WY+Q9tHFJwtxY6btp8j9chGtr3SFRwoJIusW6BQi+7A61
KM3TOEXEX1CLdSnttwwsAo0GZewak5pmLvWLPxvsg261zyNmMVNGlimtMffi+CRDlz6lDv5yPuPw
8SpD6exSvxdbq+Yub4mSPJVxEV5yfTzoo+UHkrP0cSARBe84MRaukFfikLQDGei8DupyLSWHzS3Q
20zx1ccyGKf4J0RkyH3OnJIR1Nge58qiVCaroGzNta1b6cY05urYFZ3aeVi8Np4ekuJH3VaPzrvk
XrnPjanhqLDkD7nlXV4RYjs1w7EHpw/Cn6Qv3n95WRhgsTkagZ2XiE3GEBACWrg4u8ZLJmAr7eSc
haSuTEMn9k2xhHQWBF3dFn5voJp0NRK2y06II3vHNZk4Kup1dQ8e7M4UNH1na9hILR1OfJgul1DH
Ql5V+qHK+gtd+Xrd1I3zFDoMJ+JGQADnjBIqxEdDxmRoSAxIz1Vxn7jtliga64dHo2WNFYiXhL9j
W9S5+aoPh2743VWd9Vybenfvpd1z0aKfoh4m3YMUrldbxr/JFCAuChawY08+WG70sLZGKZzM03nQ
HPPYijG7eMLazz6AQbbBAg0idK7MKeOgNxu64/3kXuMMTUkYlWSsDmQAG7U8aozSw0Q8t4n/GOcz
F5FOdT6VZrXGID0hWczNa9ewf4TAWO+GCh5kDIigpJV3Vy8Pk55L3LLNeG+NStAf0K2XGdU4ycKv
+OT8pcaFyKvk/VSZ46Edq++8ysAqpgAoKfoRFFnTeK98I7o2up4zbngsQipfWjfuyabPufEwM9C+
j9O10It4C5PWhcNKulDdNgkmALxtc8W5v0FLm3KoRQdXwlDoKOqEInuoirIPwzbucCdre2yb8U40
iNxY7j9cY7Y5kZfdMSlVtOmSJtvOInNwUMXtwcLr9JTl83fF9Z14Q0HeUG/CsB04eHEvz/qg36mR
5ScFksxdqPA/Jll5yZtF2GJ5PaPVOTzlhA/HyZycMTRmVwHVtGG4XXbkc2Wp/9DJqLxTTkkO08BV
h2OoPXlOqF8Gq2ivopVHvS6fTFuj/Ywz5+g1DQeazl4L8L8rw4/Ml3HyH2n2E4vlxRsLi8BqIl/s
CY3wq0W0wkrP6uxUO6F8EC03fGkSquWaoGEJk0ovJGDQ/BMYdMdY5GdmtNRY1XDIfQIR+rQTD8Qt
LKZgIhd76ZxHJ2phL+oXgzVj05K1ACyYXUSTtG6dKEF5h7ZJMcCy5VzSF+y7x0gr9Qc/Dlpnj9lK
fmW0p9aE0bT37XBfdlKeJeYCCs/MeEeYiIHbaBCYM2Z4o14c1CWsLO8HoPmS6Q+bokH7h9MhSZm3
rJg26j8Lsq+3zDKtIDfaDyoCHTQle4KfmFsdO7irpvLUoSfnU2FxAgUf36uRDCiPs55lxHRIlgeP
ARXIjf4hZf++xwbxYJjJyoERElgpmYZpaiSnYfLddVfjN2rJLaJkVVy1PEQLslibFbkffb8fhsw4
kiGZPoYI4xy93rqsi+vcHOaTQwPjMBFGRUsmD5SGLbDyzei1SWi7RnkbnvnUCxyMNQ1oKys+ZMhB
BFhH8pAXvdi3TEdfmW0j03ugswcx9E7kCO4IFYG6Xr3mpMCu8BvSYT+QsEAeZqS/hAw0v0uzZgt0
7XuHWMTV0Or81tAzCRoyHzLFYQgOI1BHKFGbss+vxKgknJ8o0cus0i86vX643v1Th0CZ97VI3uKa
9k7t4RdTEww/YzKpaI21zSF0yIfqUmUEqeeoMplDwVmEVxreN7nz6UVOuY+d4Ulo0V0TI7jt4Vnv
Q4eolQw2+qqx5IM9ed6JOX3JJFhB16zJpi4AHuLXm4YHhbtE4Tt4dxoan1mWPBi4DRmUCGfFPYnL
Izzi/ts5rXB+9fgUnHCblfSmbg+pbbhXK7L0CzSmTbTRmAe9S4ugakdywRtZob93zdAjUos9iKrI
+/o2dgFZDvmlSlK024R3v8Rc3DR7s1fEVOme9iEl1RwRStJGpB0rv/q5RNtNiaGf4xT0QeX5diBM
Ahy70kHf2TKqN3Pzy0Mq9NLSwuE0YNdr1/UaNBVqfJwmpzxpXfh7pB30mITgJ6sCoYJ/61cVaEyL
KiYYannqNG1+9iaC3bRx3Jgmyk6gMsYawl2/r7vFdZCk5os9q3i9AHqDltiPl9qAUH976lTsd9Di
pl0jh/6gl8jCZTHmx0lNmAXy6GPqzeRFVo9+5ZevgwijR2UqNBdp+uCrWLsDfLCv4vCZrs50bk0/
Rp7nuw9ZEcavxm0W0Y9kDoYFwYit8xzL+dz5tks7JZues5JOGyazUyMRYVDmmCflYomK/KZ+n0NG
WJgLCDGc0Yc1DT0HHzUbYAGCWLKeEtpGhE2Ob/o02824b3Pl4S+RxdWe8EEWJpPcCan5dgAsuGO6
i6LSbsurKPNvWg3evhY6CgahzCMncm4JDhurMWfAH04aVFxOumu9G+dd71PLcraeLg4H/jWZcQPn
O804+IbV3Q0zJW+VReJ1YvbQ9V7/yAv7nprG3xBKZG37LFaHAhnaqumy8Izsu9sy1VwiiBrnLkNR
TF4HVOvwNEQcePO2/+bjpEEYkSczJb25K/Js2YoN855K17qnrCRBbrJPuWaP224kmch6m+w8e64j
rXnm/BatdE3Ge7vifKSKJX177uarPdIo6yb3rTf1/gWJLSWum08PjHaMKwmimz5z0wsWDpsJ5PTR
OJ1xuT1og8GwBw8k/Qu+x5js0NT+AEJ8PvFZyQC1nvEY2kHS99lD1YbmKcxH1jSDssZxzefZeOp8
TbwZX7LtCWTyo9dYE9EdRJG30SHMSNpuib8tVnd906q73JvPOGBDPwB5k1qrmb7Brpg4os4YXxkT
F/qurZv2RjQ46dnMrmySImdXibjvLfmZ+mgvR5Jx39BJxYjsnrqBiiR1jGhXmkNzidvizrUG7Y6C
ARFQPNDjmdPmZERa0FZ88kBT3pzZ6A/W4IJQdIcfVBbGEeOYeaJlFx3G0QA1PeKZaeRcbH10oDRO
MsshMxll7VZEYb0p8c7hNmteY7ria4bdn9IS8cvck6UY59slsG47t/3voeoep8rwNqNVqgukimAo
TRt4XPQS+bV+Ij7KWtmTNm/YJ8gCEqBib47P/yea/l9EU5hf/80bu/nsPv/ld9HR275+5r///sd/
NNln0X62f/z13eOvv/8BRpH/57+Apv7fHMu2XBeCgy8MoJv/QJr61t+wr+JiRqVuMx7xcdEyPu3i
v/9hOn+DobFoRXzTZJ68/F9t2d9+ZP5NByFk+x7fBmwKwfPf/+1r/Nfod/kXArP9X8//hfiw+zIp
uvbvfwg6u//Ty4ullf9MOFQGrJzlHPs/fa0U88KqRG8dbel5azOHFsyZ40T6xKu03OTYiyRiRbK+
zBk5MqMAwzmiRvjhjrW+7VFVHiJnevKc/Efry3jjzGxVZVmjNNOiF98wLyVZq0e2OK58M3GCeMlK
jS4I70aizXM4X6HPTL9336IpXQbG6Ta2yIiIMo+GoMm51J0vm9hLRwRu2gLwmeydEGa2TUJzXWXG
T+aAC3nirBcJCyGF66pzU2Bji7mf1fA7G0znqU3opQm0M0z77yCdHMDfwR/vZbWufEQF6ajb+1yI
FR8LaVkwG7fuFN9bhS+OUt82Wf5xbKr4papm5+TV3rTpa9Wuhtm60oyZ71OM4ZushevcPsSO6s6a
l84r3aXdUZaZfyglIw0stEkJim1G559wGkBXkY53dnkHxqGkT9anULhyYy2A3KL2IuOPTLLfhe3+
Dl2TQNemfKfARl2jiuKk5tM0zzZlUqGvdUkn/WqgYzqWfVD5oTjFTXsB67NyRErnKJ1eVS6ecqrE
TZHHb/5cp1vkXdZuyjXO32bX7Gb1HcrxrmvCe5lm4abWM31vDXDPE6YzDFXyQ9Yn1slZ5gXIi6DU
gFSe22qlelFxDDMYPGbUU5AM4J7T64sSzApOvQvtYUczoNwBdtf3+H8vNs1HjyFN6nvLalZjE2cm
NUriuM1mjPbGEjMEBJfU+Ik0SORdzxUGjFWNxWSf0KKMwEwdZlV8AMch+qo5uoTSA7lJEJv68zUk
CGrVdoQwzj614YIBFBGuHqIPAIXHkrDK4oNOv19X0QtyHhcdrIiKr7RmohWPjzDBCm9KDz3bKxrX
8SP2SNCSNMdUbsHr0o071Udogyrj0DneOyJ3aryGFMHON35pdfKCBin0q+dGeoSkS6I+MZV/LlMc
IEDJ2un5dInr+3QHyaBbZTQNPLq8iaa5hzwS7LRTRhpQGJ4oGLIqzHDIOPiHmQMSXE2zr0p+z4L2
Fq7dgdkzaUIaIaD4i6SsNvD42PUmDZN6Hn0OIsIUEd5r+B62oKLeUxOhSU4DX3QbBZ5y1QGIe3Tz
4WBqi11Jf2xH+2tIpLXPiuiQFu2vMI7psEkQ4LMvHtDLPUn2tO0rs4dqV/CqQdMQQb0YqMfeuW8y
BkuL6JP6UnMB+tYZCQEW3iMzLTkjx18Zoo0VnGDWj6pbE/z7YaWYAgaE/3QinZ1R4QaD1rVpmM2s
aiwKqngsHTXsnXmADd4nr/HCqnAsoP/c0LGQr5Vu/SiZ9sZNd4oSJIgVLld9i97owr+JLsXFSLzH
lDuu8zyaz+Ia0kxewawiTN03ktXSDzGplPYCcb7maXS+3AdLY4pLLx71cXoYLWBYIwmsYm6YI+r5
l6DFyVkyv6/djiJUJs8RCE7SidQFaR+C74JxYF7TcjaWJB5VqG+YHOOK3tEPu+e0DYDS1Jo08DTr
owUhfbWa5hj+qJ1RMS+h32vR/gPU3x+SEbyY0dnfYY+yXsgxPEWPXoUDP2Ns9WSJwBXuL1mk3o44
douMTMmtgySujKyYEq3OiJ4djnko6ag2JED60XvmmUXAHsBlbnn4ZoYGofjs/lDF9DiiAV5uSnUE
fbTChGheUmIw+NcQ4AcIhWnyeIkEHYhpiVoQxBIeXKLOVvkMPtlZ3F445hkRJuOHmrRso9vkOWju
T2z0jd38ymzCrCKMndArsQeBL9g1MXnKfGqjP6NA72nCMY/cTch/iNBoqR7DVDt4uFgMckGPadEE
MbcKyZIRGQCoXs/dzMCa1QeeKzoO+avEp02Ix5KI4BHC55T45XTiZzLk2LV0gRDgxNYc3zv1KnoU
XakttkGcySFNLHszVNpl0qd5g3JjEfAm66gynMDNK9K8nFZS5XFllOOZRJRL7EUCqwSTVY8Rwm40
Yct2E4BN+E5c0DBvjBidhVRxtOvq/BUQC+neYgSs1iaYLZRJRw4cpjangoE+f0PcyJ3IhfY5GlIc
xqJki9UhQvtdcTfQ40sS1zv7qruOdVljExrftV7qGL7foeG2a+npdMBA8MQ6kX9VHHtrtMDOiiQA
gGPWicWARblA0p4ItafmwKvssOKB72zGbJ8i4toiAeg20rRfvTJ6rR2NaMeh0VAR5tEGoj8IspCR
SzJ5TFL7q3SEuVcyixBnolkWUfZZJeolhQjwOnuH1qIJSNkYYSXYDlSLRZT2B0EPeNcV2Noc+LwT
cwBrrO+KYZZM+wISb+qNVdDAZswV9U4S0KQ4NAUPpJ0dFMMOfOH+6+DELwneuYjBTELAm26h5vaq
4dxAzkEzF/HJIqJlkAngjKkCXXF2VTQo/K2C7HBySbeqfq2XCZgT+pgpKB0Z8WpoALOcXFcRFBkx
mwXe+I7XqLGQrDIv0Q7JQJSi1jUXBxaqZMz6MOXOB+Fr4M1HdZwTwz/ZkdqMJR6cBs9B2HAjM2Xe
G1UfX8LUOSdTDgaElGESJg7M6ZKNSupPgmfJwTkV4ZIhWFnfvklmHr24kknlS1w3QRWVrLk4A0fl
U6Mlvr7ptfhOzIO8EHdYkDdC/pB5CWfzYCS9c/Q4NeE8rzdJ7x/0Ofztd0Tt2Na6scuKrm12YNKx
DkeZH4nyQUXkTvf2XT9x4WVG/QGwql5pig1aATN0WczIP6owZDBpyHqmIoILjkASJkm+9ZNY4wxP
Xf8+aCXlqmTuTttwM7+7evcxlVZ+1kPvvuT0dpLIDREiWtHJzvwPMu6xSaEu4M7NnlMNnJm77No9
ddMR3B4KQN5AN7Rw7EZtuDHz9n3WTH0fWxWWwDHlTzItHWJgSr8FkyM2Q3tf4n8Olfy0MvrCLcHL
gFDxcGsui1WbtOnBxQ/pWf4DzFYmoZKTYGJNbygIayJHiLPFUiJXek3QZqGPVNdFC7OkE0dEWlwe
vUF3PPayjYipQ/16PDIGJD68i7FtleERhHKyLueZM5PP2sUpkN6VdxxNPvWMrsLGML14NcCY9GEd
nKt2TjadzbiyiTOxoeA9EG1NropZDSvDjD8lvYM17audnL0r+9K4dUtz2kSu03FFLsO0InxbQlTm
/nkYlyyaVukXQoTCOHV3GEoYVkbi3XZr5LoOKBAPWcDtzJVpCboaj7caIzFpXEGroZ9DusEMsT/k
ngOU3YUH47AFTlTy6znmZNGgPDXI+eW8hHeB0DVrE5LcHcZ3vhoidrCJl1Trj7OsDl3YPMYJieD2
bHgrgn02NR9C03bH3jDf2r6bjgZzQPgQjAl10+EooZiXD8hDFCzug+zsvY2+akO7M19DV/ERDkfy
6JDlmc3vkrPLfkjTboOCY7ggKftg+vyTiAFkFkX0M5n7rRhCBPvgHRgOgvgFBXoCv+VTkdvMecTw
bUCEJWSsLXEqsihPysVFjAmZY5vFcZOjZmiNP4ZSmVf1rczqcwKPWZfmJReoffA7MPvozffaK1CJ
dtbGSunIygRDBGgWjoheUBP31TFSb1Jm1qpyjwK5BcVQryPqmR/dmsYd3S+wD24Z2O34nA1Vj5al
hgfJVH/bjN6SR0wmUKMPhKqTeo4ZGRKgRtvLHfBtdGAc/Y4jeC7Sz0TX7woOK8tuGGUuUWOSPLcR
p+G6OLq/POgptg74dtAK7pNmk0H1PjpyOJX5LxTk2soeKnfl0IalctWfJ3Vkfg9Uvmh2Sdl+cVb6
4KRXjGj/AQT1Wx/+pJ3piwS8R/U24npmLrhoDZAzOGW9xvHsrIRTbwdnKPEmr0K6xCuURdxvyURQ
McHwRu9ciLRx1vhjv2ZHlbsFe9m7BQb6FOVMi22t87QNccGYD3ZZPLg7lNL5eopjDl+yu7OsemXP
JD03oB9WWamdcIiTnWyKOzgC9jpKuzdvQQJlQ/qRt2rlplp1MWe0iTnO/5VtwwxsgYoQNuU/9FN6
QZ3fH5F6c3l46ofeK3IfG7AJlfktTfk01CyljnHxUFivBn9A2wAyB8PmHZ5eHdbO3grbc+FUlDGN
ifBeOMdhAgmUIDTPdFymtfkauSTP1b0q944EZcQeOlOFYS8/OeKOgDu2Ql0EZgHXMWoAP04MsCNb
+zLLvd5xlC1aUl3bDCk+6Eo01eCEG62FF6b9TBWsB3oB0QqhKL70hX5OsWNsyZtnJqajL2EoFpPI
GAce05hVW9cYLpj7ErUXG2Dm22adRRn5muSp1gVAPLxJKaEd8tvzmC+27o4UJn/PnGCEYeX/SCz6
e3rYPfmu9qgXJWV/dZCWj0c0enELPrkswcMcUbIXE7VJ/WhVVPP+PMws/KGziSpgLXr1acCHWDu4
D2jkc8pK52KTWuhyZJk9++5wxmfeHGCTPWt+XANUmXYTEci9/pymIAjGseAtbSAFGfFJ7xNkQjnN
d98DIERnntAHjBhRYv/UWvsFtQgfu3j37Zw40rRh3+MYZRpgc8mrVSpNsEqXE9YGhyQBJ8iyqNn0
Lf6b2LZ2CEXVeih/dK0GqT0BaSjUh0ri8lSyFCQFSIU0Fk/eSMqFblXPVr4fdGRiieNg79Dv9dZz
N7SP2fMyhMjdDRQN3S79KqL4LfVq+wyz7TJrk7divxyNb3qVH1EfBl6n42Ca6z2WX6gWaD0I7xLr
0OjPJIBMaw07thMriz2EPNgemdFqZnJJCyI8Ru19kX2obpJnodpqPSvCpnT1qy++hfIRmSoSuhfL
dWjTdbaVwpqu4bN3rAIFKSiLuXN3hTMi94iI+6Oh7joqfAg1tYrdkbmmMIG+QEnAP3DBBLGleiPX
a4mUhJ39KNGeHXpG43lHVenVOuXp1KvDxHC9lN0ZryVT3Z4eVYsa1fX0Z6Fq9+iZ81vu7kotCwnN
ZXEpQ+OS5Z04dJx4nNRIN4PS2Edhgq4ar7qGy7kENygIBFlcDFtDTOHhcm5G/ZXQthccLmTSda9O
7c070xFfpBLyjZRrmXQU5XFy6NsuJq0Zg5+ILjlehgEFjUp8uhYDGLcoT5/GuGYiGNOWWacyeqIR
HFCLTZeupjXUoc7jctLFYzEn7+is20cjJnM8LdTnbO9Vm1ZH3IjvjjmuL53fPSVz/DybHoTllgUs
QQnaDVEZtD2f9Z9f3p6n+a+s95AJJl16AMqxrZqObWd5MBwP3SMmsNszGYkyqAnVBaAb3gu9W0+5
qx/DxV4hJA7csNfvCJfEA5z3xzZH6BgaOf+Eic4+VxNfKgmigd7bPjYSVrKsP9yKSa+x/J2MRnMd
O+3wEKsa/4X6Lsw2O8aG0yxKwfvWFa89+JpNxTj9YFLeGQMe3W4huyjtHkJd/1NBXAGjhcSbdLNT
y1drvceSmUuFU5cwcl4ZpDJi83g/o+bLccejo800LEDerj3D3vJOF1sj96iaRXa33K6r2EerqD3p
LrHsuq7w2rgX8j84Q05Zv0kga+pdTxOIYO881A9MDqbHUCtHDifbW+i4ZtfYxSpms6Zzsbw8yJRE
Z6+uZaSpTUkmbpNFV+GemsR6UaaX7eeEgWNJ9iKEOPgvEKhjX8xrXf9IDJb2vAeJk0pMo5MnHqXv
wU53qx9sD6B5uqBO4f6SB8soyLbPYVVwotMyrB4VEB9Xetesc374lXiv/PyxrqolKWj46ke/xrIN
/yEn+d1h5JfWER7oQQouepaVuULm6WwyLlr9HkXQxSA5d+WWLmIcbiFRkB9R1S0AI9082LJ4mgmt
TquHwdayPdkjIM/c4T0347VrhvAM8zwLlOqPMkmZpZnEo8I3dG3GZl49h/tIZifaCVfLFOcJRMwO
A28VKN/sVmMf9xvdHapA/OPBLIoKlxJ/5PY96BForcyRnE5mUQHAqQE5oPZV5RLy0hzdtVxK+9uz
sM5f2tz7ScxFv65b2W5mdAer283hJIvPWPcEiwyuQtk7QZlkZtAF+thUAVgqujJYQc2xfjelzuub
fZI3OUMypkT5t2ktgBm3V44vT6H/p/ab0Y7QCOGldsMkAa+r2NsnkQnpKPtAVvrQpBz5PdurGFjx
kGdRyZvyj+cGH5SeOjEwHe7n28OEdBgR9vI8FQeLdvoRq/WpM1N/x9SsESM/QFsDGGF0XODFzSUi
7WdGm0Izh2oTH6T3drsZTZeOlhiaA76Xv367EUX/9duXv5usQBqkWGL6U81fIvH57G//YtvtF0jM
8j7cnhcx4XuumB5ts//pD+LUx7RPVMuna2NLCuMa56fVjyrAmMBxinpMx29vYhmPIgXPoDsqJOZ7
rRx4kcsrva0it6dlQ2S2t9RNzfKvvr30xpTvNbsVW0zfBr7o170zWIhxrI444nLruSy/8Bc5Nor+
oWtDazfaqUZ/NM8jprXoEwPN94tdXfiPN/7DMFmHuCqHPWcw1oTc96tDTB4xMUx5MOWjtjedlmi2
JCUMg+RE6HIktA8jwmc8rIqcqi5fIU91NuT2wo+PCTAIbn/PHDXUMnIm9c3IusDV3DawNcwhWisO
DjG7+prm4lQdlhPGbf1FA90FPrqebrp9hBUtfxQitMPiOghTHm5f3R5uVxyGiu9ZH3Nc1DGXGeHn
29DT5eHPW+V2vywPwplYMCvXXU9tVwZ95WFoxUNYBj7/M2aA1gW5lcKbSMCmFkv6WYpCJECJaGUl
5rUa41Nl/86JQgpyaV89OgW7m+fs9mAiqt3aHbe864K6NKva45o3RxfcBwiZMmwj+t2sNt0cJC1H
dYorJBsy3GfIck4jGxvcA6qe2814e0C8Xwa3r+JEaw5dtGARikyubD+pgghy4p8P83JpfPVOzy5r
MGsNIthDQe+86EXaHW+fgyB3+K9PhG6OJ7QvrNSUgk7ys1b+dKbUm/EZdYC3orTZA0B6GYXtbuwk
v0M+a1705aFO4l2vCaLY2/iVqGkceN7018+MRtvbqeMd3bG0zzIUA1J6fetVFEw5HYkzVIzXGVvU
/vYHCjW2J4FM+fYzA0Fr64TfysKkb9ba3oIeudcz5PpCRQMM2AV/Z3KjrZqqyK+DZR4G6beHlm4o
dvKSBYq04AtaBaqxsfe3igjq8whmme7VE70FOrgNhySxvGi9YcZVaUj1cg4aIJsoS7WBp5o1//Sn
nu3R7M+da52Gtjhkc37pfUn7ojAK8q2+y96Iz44APLWi4baa4yk7Jk16QK2j79KO6lmB+CY3ohXG
hSWTXOUGRR5q+mRlZfIMQXM+9LUGNmRAhU6JBUFS+1GThNz2KV3OMj95YYGWGWphDbrEftD9FqjO
mH9UE90eW5fvfT0TWItwaGUo7ytp8vs8K+k6tEO672vO2DqGpWqGVJ1gOxLVCUEGbyZEpY1jtOi5
6jhirjk1WL9xDJ/++eCOSINMD1lMEZ7F4Dq72PMfaNzqoIamWiJWIZW9nzvOIDCq+oStziNm4OYX
9dBVchTCOWqlC25AIGTWJW7/2ZN/PpDjRxPI5nDWu7/HCSp9DGEy8XFbl1MkAsMyjeD2Vb08vX31
zx/ESHGDMSxQfzIxXd9+oMcWp7/Kzjf//HO333L7w5aRvLb013e1rjnBYAknEDAZC+ZyfOm7hnaY
LBQ8mq1QJ69v3/3nQ6NK98//qWgcWpMIRtbIoTmijW6A5VhfefOyk9AnD6JQ94JRF9kOx/ihCaeN
5EQ4tVycqsZ9PjTdT5orFr+AAI5c7X0Vxqdq4o7xK3PLVsDnwvIYmVqgs3EeK1ZVNbFs5polacor
/DBRBsRzAnqRghdocw6TRqhIcmVd67Ss3NmsAitiRL/sWOf2bt+STv6mu7Iune7dLGtuLzzgfdk+
Jxk1bub5byoDmiXNasX7eKDd2l8RIv2SRH0jdUE+YqqK0VuzFW3u3HqYgZnJD0Nd0knRx1jy5BxC
oTQhv0a9rreYr5BHt18wWlDmdVsfCWHqv1sTjfHEtsC4WhPRW75YuT4xn5Oi01U2T1BUsU85JKw1
HXV2DrOitPakZTzD1ZrXNDOw/2OvHsv8TbbpLjTxNhVmzybLimfHUGXbindhMXoX6b3XxkEo42XC
Fj8P+UeSDx7r2p05wbvz9PyuFJq+qfLwJSSMrHPLLV6OLetghXljpDtUc1iYY8R4IIsbt6iuQPSw
Azvc9eEQeEJ2p6Utu5z6QUEiP6oYfmEsqNN7c7KwhblspTAIf7IzoOYWd1LDqail92M57tViS1rg
er587hiccmFxxzhAc4vnxsV3HCZZtEYYD7BTMf73R5SK0VivzTC9m/llA93FYkS5XHbJvq1KOsbg
6dAbttbJZVFEC2+LBalRTdc8AwMpn1vUu5vBhPzDAriAuLcNBe5awAJd6Uib6zD80Rm0KZN6W9b5
cYQNC7nrs2ISQCzZrizqqyyZ5mj3mqiCkDmJ48sH0EtdLw2MOMXVATVjJO4xHv1fg1tca3y6q3hI
PhFubMd+CxFpYEd7CD3kW1lrbv2yiNYVGjYN7b0GZyKPy7XqN3QjNr037A1afmVKwrgPoNQSUAfp
0TWefsF1vO8Vx09T3zKFONM+t8R4ld+aGA5Jy6dqN19jNV+8Qm4yFZ1agXTUMZ4M5xy69i+0a1mO
a5L+39OoaK4xQEZk76enSXPGDUF7KKgWnCl3u3G6fXV76BfO6eSxluZx+lHNBARMLkc20s/jHSKE
N2Fjd04dWdDpj2Mm6/HqP9k7j+bG0TVL/5WJ2aMC3ixmAxCgJ0VRlERtELLw3uPXzwN1zb3V1d23
Y/a9YWRmpUpJo+97zTnPyZYjgJ0D3OihwzXWxBcsmJZJ9YYuud6J2IJ3em0NS3HG7xswpzAiqLoH
ubXw4UH5iZkwdoNa0cNx8g5BotxD/O522k4yrRB7uKXPZFbBm9kyLd3Vy4McDoylSpAgmFuw1QbG
qRPiVaTI1a4LEFSjO0xYCuUmAwXKwt8HwzAuTTbXXtkyOrajpZibTKVc8Dkf+oxLIM1oYoyl4+j7
cmP6xrQOS3+RExR2qmJYtH//43iOmyzdMXEtd9LyMP5WaJnYt07GqNnJFqKgjM45xkbNSAAnZIXE
2DZyfoYTqR53gi7yxrOgWzCTTp/Pmc0RbCE+0xDTW3ME0W0Ucza6+oD/h4eMlmcnvilLvQ28/Grm
PJNcWK68379UZywMQkhCoRzzUodGBe4zbDC+Lb9E/oZzv3alJMVLaQYv8tDydDJCwim7lmeMm22p
HlkGqR2qDAFccLfHqkLliVp4JSwVqtJASu3Vgn7mn7/PJW0rDhg0rHZg2/vPbx8v/xAWe2y6OVtA
JtEKwWfUK/h7mMnq3e+f/f7q90GQiwMYx4z6CAAfpYqxGQ0AqOl8V9SmpXPNn7UeDTZ3gcQIjiET
3HWWdIXi23nXvYpNxEi4X5aFlL86uMgdo8BuFxjkDk8RZq1Gl7iNlodg5gc2wB+UMxve/T5oCPVM
X4g37e8zbOYix5s64GJtYtlpA4ExlhRHHkTkWypwLLrj4hmVjKJelbXIOd31Ah8Aam16L9qNSA8A
AHOi8kv+MG30dje01vV/xHq/mrv/RqwnK6JFUsR/HT9++h7+1+Y9K5swqr//Ktn78yv/1OwZIsI8
yZRYFenyP/V6hvwHMj1dYamk/yZIE3H0p15P1f5QRF0indxQCKQiSe8fej1V/oPYcQO1nmKQsieL
yv+PXk/7WwqFahoG/yfdJD6b8BHx7+kjKkd2UC1RrNBBGeXrRyWDcITZ4VYd0o0BN1P2KmPny1xs
q+6pfVc/sdE9w3bK89Vkrf3JG5moCy8thbK/htQm5evScsjatPFHxKtMWMFiD29Jy1x/W/qPuLhW
spe/YxZRFAZAGGtX4U36qvYMn7bWCnDpX96TPzWKf9UkSn9LF/m354jq2iLZhHDfv6dj1r6Mfx6R
L9tp4xmj6WPYzRDBlYd4UD+7uvsh4G9AVB3dtUh6/NffHLXBv9dD/n53lXfK0FTRELW/BwQVqO6q
mJDfjXmzhr34UzzWZ8K9xLfWy34Y4eW+jQT7qj4W/krdw0xIroJnHq2rCe/zzCZVvUjM0g7Qid+z
07xNLkwVm1NU28OlgzTt4ol5N1Ubc5t2NeI1CT/FZvwsnsMDoOR1aX4HGrRieJ/PyXcyuPqDeieC
EOwBwhW+5kilBCDDxhfdvVW37NYvg7EteLrMcA1rxckmlQ5xd+T2Bjj6Dtlh8MSvEXD5hn0VwAKI
ScxIzFV9rU7U56gE1uaO9L634iYBIf6Mn3g63viS/5B0/Dhzvh39jQ6XAUbue2BuhkN3jl2RdInv
aZOtOtBvaDEx19s/8r4igNACiiVsaQSaD7YFnWELq+yjYdEIQ2Zbv+E4z2S3vpkZd6gtyy7E7+Cp
IGHiBpAhjS/TA8aD4BggOTSfikvyHaiMdGzhWDxp6/nRpOx9yYYn7NtFvOLlCA7Ta/6ue0PioBTT
fmIcE0edlZq0SwKWhJDnN73pDQMvyAqpBGSYhBnq9NpnfKaPs5SiKnVz8aLivuxs41K/DXv9o3jw
zy2OgOuAikSx+2JDQxe2jvUYrTEj7oZTsOvnTfCg7/GkTCsdmzeK1Pd0V0E9De3wUqyUn9gNPLnz
MgwcNDkfLWa83gsRW8EHd/xXsBVl8RA9sUww9+q0wkKQsy50Wxdq71r1MHQ3jhW7EY6Au/TlH0sG
J8f5FTSTtcrO9DNv4VE+KlhWtizEkHLOqK80G+UJosbDCMYM8NjefLGAHaor4Ajpd31JR3s8yXTp
Z5KQe1d7DLYG9avBUB1NqjNIjvXU80rENsh+wzigapE38TuJK052lh+ZDJu34EM/wZtiDhy9+Dfz
Mkc2H+0SXBboE1vZ6qfsPDBLdzPlQJ2lYgpzy03+MXh56bCa2KSv1orzhCKlc7CePVjPc2UTik44
GdIKJ+Onw06/+xPI3m4vx08x/s5zsdXPTQprmC0UtyjWnt0ATpw3DdEwZSJIBWJT3fZd3xCjU9mS
CwN8donOKDzrou0CcsKPLLZ06qthu2CebP2zdqblCeoeWOctpKVg5oW0pWEdH6eNX25gD8HkPWWZ
021DSFSOpHIGAvic6KPJBRcZTK56fKFw877SW+gylLsntZ2uZXvajA8ML9Baho62jW/oXlabaRPe
VJHwZZuuIDgb7SqAL/7kvzc/QrPr8L0e+347vVBJutC7WTrToiI4Wk/1VkSluB4Dp0GrfFa6m3Xp
j+09xL5gG/fpUXwRV3ie2W08SmfAUv/6fOT6+2vyEwJASdagHaEWXwJjtb8lL7EXMjWy0qtNw4wu
t+a1DH7BBDzzr7/NfziEl2+jWTJcHS47Wf9bLG1dC1Mn+hL4Fml4Wr6FRWLvFIzfc8OImdbdEeeK
K/4ftcB/cu/I8n+8XRF3y6KpqbpqIPMRF638X0IMlaDCoGE1zUYSshdlinxXG/MYWkNQQwNUhDdJ
a+zUSj2/fI4DS11J5nuhDEh39QZWrKBv1XJ6KmibN7Su/KilBQYhmlMAFhDhuvE84sFxYBE0nqRM
6CxFYkTMUTa9WpZKb57pnxJ2Lu3IkZGSNmMV6l5U0vicz0p1UIeJ3QTIkET3fOiKz3LZaY5uRHB6
xM5y0rwQXCZaj20Gb5JPuSEE00ZmqT6Zxa1lnn/Fsi0frRRSeFz2q4zAJ7x17LystjmM6KBgenCR
+WJ5t/piG2hnCN6Gl2qfHQJYMnpSr9aFipXNMr2D6cLmBM7gWkE4xbZg9vSEuYaa12sBaooDbBh5
/WIChzJKqdE/RDlPgbe95TgAgGo1XlVLwq4QM5zAofUil0gLa2tmRlxHPx2mqJM8gJGNCvGKZU89
Rj2kyXzWgcbLiM4LTWBZMG20qr7oaZQ44kRGeQQrUF2kiUJh/shPoeRzpuagQfjI4TNPlyleIDFM
E2Z1rVaZ6dFbeYKchLYSi8axbYxjrKItYPfNxWeo56lWpjVz/I8BFNnJal01RYjvd0a66XtZoK3W
MJI2tAADY5FC+AQmKuxybX7S5PeAfy9wnOyrLlR/o5WACKE6noG0MGPQssX8h6ch0p+7SJtdlS3w
4CNbSHWKhL6hRoN1Zc+6ftXm4Cqii44T6SSa4UaYtAdp/KpG7XEuBWWtBotlqnwux/Q9hCQcglQb
m8cxzK+xHzzJUfMVm2Nlz3yAZ7VLHK15WX6tDq40RIRDRKSfaAjQgpGxqCYKPMVE3fRcCbkFHW/W
FQS9MhOIrHNRGCtOHQensNRukTwfBUGExW7xTpvMM2GSrAW4GYBUazfuF0d0ImJz6waACpkjorJ0
xjJACTV+L8FKmNKexlIGVzbRnuc1Bx8p5VBrhKSb0P52NReF/iAa6BUmbob21PMOTOwhUl6ddGZ/
iUStDLxuuJbLdpxcVpNgr5LUIBXcdS5CaucrCP/1xvTbSgMP46yjhBqZOEiU5tRpzWqjPuisdjON
pBdjdnJESpjUVyzHEM5Cjx4NO663HdNkxBVswd80Wjyjxk9K4ZVr36CY5/E6I71Sxv5mNsPBUkKU
f0gy2P0ayWw3M1tYSjRIx/o+M2p9r6DEXUcZC4hQQy8e+IbMbmu5NOpOORAnQKIaA41ZAcO7aK5a
FeFCqfWrKZeqrazn0wYe4qaBXVvamjR2xDXUjwK+77VaEO0yJnC5ClQru6CZpV3JyWeXiomfHmMA
HNp+J5ExgoQcyGpJtIEpidFuIifWWIbcvw/6MulOo5qaTbbaEPuo+eC3i2peIL+TTMTaBn1YukNI
jAnJPMnO0N/xkFC0/v5RZL7kPYoBkF/p/vdPNPbw//arXv7kJyLez8vkwwgkkXEJuk6UUQwPSCVe
tOCpv4M2910FsoBeuo/cB1TUky2e50eSTigXKQEY0KyaY3FhORStyZ+kZPTv8m3eyPe4dJtVfUyP
UN+QTdrNvsFcYa2sh1mwObuTO7Le0K4OY+iMP/VacslfyQ7KybzbxQX5pngX0CSfw/fmwJIR95Lt
n4oPxv0PrDihtsuvvEf6q7lvruEGeQ8x6Abn/BkIh8FanwhcaQVyELztImlRV3XjGCfxATUwEnmE
VLW+o5xl/85i1jS20oUxMz5N1a7vEsJZ40DQF19mUCASDGNrH+aD+WVuq++ovxM7nkAZapnT8IX9
T6W42vNwYF2as5uxnDyh6nESNNwna208F08U8sEDKNtnY22sxTNAQpwWXGJwQy8I2N7meM2e/WN+
Q6ZCZBiRPjKVNvpHyuYViSPtvt0QhAjVtd/L464IdmnPAQoWB7HQ4tdY69J+SJB5eNOwQevIjl8e
XKXZS9jMyCrgp42QE98RjzUQ2dbVUEcsIjP0BoSM2rCfqc8Fd9DBvzsjT+9ScTbtM5cgQxNoCit2
DgTuE4ISnJH0Ml5DdFsvabsuVxrF6QkwvaFQhJJjWr/KJcR3Lx/YojiM30CACIzZzjIrzy0Px5yn
17BXQ4KE5ghNxPDKawwvfJrWLD5qZSPzekA76NBwAVS2ER9MyB9aG7nWpeDVorr81nw0gPv6o0Ag
8MH/phldYrtBgKVnC3FYRbjhRs8fh347WncBLqhtnTRtp9+F0u03fCyAhPMSQ//Kgitm9C92gmLi
0pK15Q7GAdNOZ6ZmNJ+MExE0Tcxidq9/aa5wmZ/9M/1Tc2dMXuWP7dNYr/jewRul72t+KLf9Fz0Z
dgD1GxT+ST9m713hQB5sX4ZbhMhZd6Aton9022JjDg5Dw+JWevV12TC0tnnnJ0D5yGjWEFKx4a54
02g3HcLjAlddaafkplGq4qCS9joettJFa/jSo44cNiX//h3/XrE7yhh1KLt5qXGe2YZoPxG7V1W2
Ua2rG9PQKdjyNPlf94AgpFd4LsCi8ekE2ipK3JhBOn+XRvKU1I52kGAo7FG70YGa9DW8UwCH7CpZ
8QblK9EHIfAczGsUonpCUOhe+EAwGz0GcGhmR7Nw0znVyTpPhDERpT4ex21/QCdeBB6fXJXcIbta
1/su8UbkIckRgj+VTfoF/Sl+XaitBx9ZL0o6dugU2/m2+EAh6NPNsQfAb2Mbr3yuptmBNgg3ADC2
sJE5M7qP2FU3eUNnHm6gORrmKnlN163uUAzQgA3u+IyoNjkDKgRwh+cK3eIivnQwJwqmM5h8RJxA
d4dDRUOO7O7I/JwPO0fz7KZvtUDj4oz4Ai905Mzrk6d+TZVnPZmW070UVDjjmoXotnGkV8mT1/oN
Z+HeumciOxSb0OFj5Cm3nLmCaxz2sLXm65C540Ml2tVDeqGfubceRsbIUY8JxxgKrhWyBeOLADsy
Rk+s/V77V3VtvvEcLnS6yJ/DXb/uZzsoedbgzWbX2mICG8+wIabaEZEMFp548h/bykZ5RVdXgnOi
LW8fmzML47127fjNq3lh7v4Wbpu9zyCFMuHi42cjAY5Tu7/Gk2eumZv7W1I+P2Q3e+YKbR/AzUqH
0StOYGU+ZwylgGSPpG5bZ+QZKuXWrfzoVtqRE1Z9Uk7RLdkHG5xUgQJlzYXnxLAeAmmaHMp2W4oP
+kU9GtfiOYNyis+EDFWyHfjUaZv6i9aARdq+3kqv6D/mMy3diRuGUQg9YvTBjgPdgxW4CJNRYRhA
nfDrZavS3/G6g317rfao4EvVrV8lxcW9kpzNkwYDTfJIZu0xuQFekjzeJ3zrPJciuYjjATW6HDs0
qT0Thc7Lj4xVsLDExYGuUvpqqg+qCgu/eXtQL+GTwNLbljzzIq+tK7GMWBpIVg1EHDm2StCDW8O3
30ICVjC6HaJNREVgnapTjbtPPcGmZY1p/vT1SkGgaAcv82d2+j3mVDfYZW9MVwZ2+G8EzlIWIct/
yNYIei5BtFMA0oFRMy/BcIzeBgqvdD/XOxAJcQt7uqPiPXL4dxPSl70/PC12/kD4sXu0rIYLN5vz
x5omWrCnZNdfJzf8lF4Ea0VHMBzTOxMI5VU6MwAB4iyd0+3sVReJrErquUvwxr3EYaAo71bvdcf+
XDwixdc+Wy9onOxFJDzMwlvlgPqkbY65yjgf4VdyD+uSm97G8haYVOFOoq0t7haQBJIHw9a6x2+t
4QBdoS69jK++f12SZClAtwqfWIxcGis+d+5s/23JyGD/I7nlR3Ur3gr/oD6X0SNL3HJvaRttE9+X
wlPwoveRmErkXdGqluxkxy5U2UAC619Ae3nqGuJCZrNBrDbiut3SnnZHggrCGmyF132Tg4iDjmMz
WJRldnc3r0QH+td8g/fj3n23KPuoAp76RR+P3xZfpx2cRDe7GeB+H4qL6gSP5SGbneQdMUD1o3jd
W8l842faZe+ycskiB5EuNuDh2O8HYg8pwq/cedEF+8QDFl8t2hIP605vKitOgjxt9PhA2gNmY6dk
X1/ZkXGLKBsTiS1aWds6M1B6Vzzxm99IyF+D7cicmRErFJjYjit3YW8/yUwv99pjybAk9ML0kn0r
M1Wsm31rBl6ey2ztE8kTXHPJ+jrhmOofen3rcy1O4pvKuCUl/HgWaU5EWw1eZ5grNfkkrOGLhrUv
Eywa2wGie8XSLWE1m1ICVVFNo+7CyufSJbB+Lck2WbA06K8g5/1jrfw09WcdruoHntPEHdU7KKm/
qWHyM8C4CFad7QcOTH2cwK1bk4aWOOU97qhxbfXb521EVgvmg4/+bWCXjq/0qT/0X8bn8MZubFmQ
f1TfdI1WsyIj0f9pdA+gKWoLx9wxS9ZekOhwZ4m5I62N3XycVtmBnFiqy9Wg28MpocyoMfmoYFeR
Ea3KPfbg6hThVbQnyVO/xC0lYrSuMyfYq8dqw8CP44U97im9k0W1Jjqk+ehImGCs+VTtMXOlg81N
cQaUcsIPIq7H7/7bPPGphI6SPc3H8Jh/Wk/BuT0C8lY/rG30XB96PgW+XT2PyPLzH2l+IHWTOBFa
rynekg0S1d74aZjrkjWFRSuDvYIPugD9P8oUp8ddCSpxEvezrPI6j5UW7Ga62FAzxP0QpNJ+/P0P
qGaPfdYKAJWnGicDt223/Nffh9+/9/ur3y8zhoCDPEkaDuVO2lsw3QnyW/52Ycws/6eHNGg3QxaH
l0YkqwAz3Uox8WOEnDNt1agrU6xl15B5vUolANFS6tIqhk1jY7aEr3kOwpEf7KxBhVWik9aM5BKB
wtE1kJQIu5ncwrv3etyEm9kQLdvPK3XVJhhyZRb+zI+wlHaEB0dyTEUlEK3mTxDNFtFJUosMoyyN
OacfBm4bt3fcnaFbdc1wlYiGjLI8xUfHhJ1kc99pWWyt0CrgKpLra9Mo5qrwzXc5VLm4hHIVTAqK
YkTZxLzJUEAJ7oMTydBc9jNPicbwOYo8rVJVR4gNyYsgmjq94qM50lgbVzlXYVEVAF6pjkwlXFkW
ZFrs/DRrI0IxcmD2ase9XiYzgxRz2IdxehF8xDq9KPlwV5S7rsJrwemyi0HjbPOJSaYKYhCuzs4s
jb3B5YTQdI8cYiUhOqF+pEIeCv+SRv6bSlDwriU1g3gD2ueY8w/Hp5eiVFpEAORRbpNgT3/90JaQ
nGWYr8SZZIk7oZqxrYmiImvVbTBYtzAzQgfGvhf25q4xAoTX46uO93OLlYA9Was/+PF72tWsrS3p
Wy3xk2o9uUP9BGVUxL+5DEBieDMY/henTYIBbzZLAW90CyHNHx/nAIBXrr1m3WsDFG2JIr3n3cx4
eQAo6z9V2o8klDUxjelzH6bcq1UyMlOzfqrc2MPwrW0AyExOMEH7YHPdalTxEpkCre/8IrQmVMER
Ylklhj8zmadSTTdkBilETJBp5I97VTffKgMPfhcLZITCrLADfWDDEAwv0/LNZGJ7E2RwYEOhM4yp
Bq7ZcgmY9QhbAmIRk/jdhPJGLBlPRwrg00RdUjaRjdTog+eXoRJeejwQOncoFDWmjX3x0rY0Y79f
i/P0RzS3iYSttUR43TBPi4yRlj8lrxROml1P4lMrqq/E+aIldPUO8SLlfcWtM83WM6dyCHkg4F9g
fEp+Q4IY0XwZDXGZU6IqRXvLK5KXQCxRaw/WRz2upMj/UHVKY0ySe6OgYC4zNgiqXVjq3Uql1xrO
EC0oC6wWbAgBmIei77ygpGWQQ1YocRUZbpTi3q2zYPsYaiyViomODunuuiAvVAobkbgC42JNxrMA
rWzVG9gHDPGelMNHPHLTmLm/nizmQVmLi67d1XIHBivuNRRvNxSvaHYVjpRUpFtGtbEEGM2IxWDJ
V1AbNmZUIZrIAar0EheAETx1oxquDWXd05fGLY4CSRAvI9dU01gLOfkJ1+c7cSs50ycjcc223cop
ZFSlwWeWyhhLlZ65hRAoOZmgTPQiNogcka4yVZZd+0j0FfZtARG8ppVfoqG+SRUYyt7AgTQBRAil
9tEamobP23DLSCwh2VSnkyE4CM8KawtQy/FQsE4WjWBTToxgdcErpeKi8NLy6ZRzIPuUtFqtYptL
upe4SKlHEKQT/JFnB6t6xk2BZzOP70ZLNIQa+9NJzTNMZOYTFIbDrDfg19QlJQXMSEEvPQJkdjVB
mEiJIYOlZA8oiEXv6RYRYEhanMSagYUl4zUGR2JLqfVepXSuRZjdxo4bqee9UiyFgJ0Rya6aVKeS
MUMLgi0kDVvpu5eyiGOnmcBQ6GkcuyAi2aWr465BPNfIb+FIIVu2d1EnBrqEluhvSoO4YbNtvq2R
xX3WrMSmosDPj8Wk/EaEHJ3HwtS2WVVdRQtvb1mv+0Fn09aKJInW9RfRX9YkvgcBXBGm8oKNOg9t
L24H+pv0nghek7D9rZEKp+T0Mh5FSRnQ4kz3d32yJkerKOybsHLynjmpIsgEDDAVIYyOXtUcHgkB
oPCIo4v4q2vXso1SsfYdC1JECusKtzIj/2LiYk3KTUMeSquDTo9rcV/U6A5jMX0c+/belzE5UNlM
eSJjptWpibK8vxQCQIOe1N1QOQd9ThaQBj7TCng3OoLQYlpJqbFNwRi9tAlBI2v8Vs/keuODpAkN
euI8QP9uJamxKqzsVowDf1QyVquHfp+GwU00kI0WGKsbTVpXQ0ri0TAw/SWbmVBVLP9mwrijV07S
LD+n/QSNUoUJN6c77J4zFqxoD7pe2MaidMlMatC0LW/DmNJE6+11VJjg+oNx6Rakx6RywMskZasN
nsgupW9i1xqotFW9oa0bv/SSClR6BNRdEdYkmrKETi3I0VK+JcFp35vRVeD5P0cMz5MieU2MJOQm
BgZXc5FJ4OrYtmHGVXuMCZawMAwyRsixwjlVq5GHqQE1WYP+vvV1rn1ShrZxTN8xIzoTA0RKft73
5wSdfR9jLNQRm/OWkAA3Qw5W2Os4EwMgNSLiStInHPLgGXHZoDwuk+0sSpusMLcYmDvXFLDvhV2S
MBzX4T2NSGXlCb/y5CSz3DiNyPuvAz5WQvoyCRELeCbhYVLbbKuVkH9rEztOlxVYpY18HQ/yz1D1
jHHBhw9PvSBqrgnIr5piWoemOzZyGLHZDQn0yzeT2V4x9zDXbEGkdOYGCiYziFq7DBlXbjl322gk
/ZmXyIl841DqvgBLisuGpVWaRtdqaviJabQXGY+DIybZPfHF21CH01rDAt9G1osBItSTe6DxyuA7
kdVkhEjpryrOI6eJhZWGb5IlTW7YkorVuEsHj4TOV9w6GnBQZgLmMrMmBu9xFoR9WM7XOmEDwcGu
qa5U8mOcqcMTUUp4PUzpq8u6+ghPdM0cf5Eml5XX+2BSmy0kmw9djkBK5Qvze/qJiyD0TB3oLIHW
TqGCDxyZr0kCFVukhrKjNxMMZH6qjerTqCpuNtSWdkho8aodG8xenpSB3JWB4Du5LN18sQsOfUej
oKKOKCBtOuQKQbqNO48FTWdbJqqgilV2gorOnr0oBY85stEAZyiAPjCOskJlwMF2NETExJ118f2m
cFrQVOso78+94gkmFgkZJ/x6rnN1B4lR3f3+6m+/HdNi2kKzsoMq+YjYDLmSQqg0UXB/ffj9M7Oe
LDcSg7cg9rPd70PV8xPAgYXzlEB5z5dkfNlYRBo9/9QKsfGsxJJXvSiIAByCdqeFPRO+MKApJbzK
jrEjrcZecBFVMdNM6dyWiNg+CIqtytRJW7xikGj+fOim8iJkiuHNFmL7Bk5KbssaenAyENDdLw95
jv6kvVsSAnrhHw+40mx11qptvIj/fhWAmTzyz6m6Fhq/+AinkqmYouUPoj/I677TEhKisPv9brv/
h+j334gEJRRf/1IkuC2G979qA//8gj+1gZb4h6QZhqSa6i+Vb/hu2v/zvwVLB/Mng/OTDYTEsr7o
Iv6fNlCB5adLpqEqpqXzdQD2/mT5qeIf9FuWtuj4TNVYvupv7L5/xfKToKv9e3WGiDRQU7EjK2zw
ZMzBi3rwL/oFehdWcsbClVCSl7GlP61DzW1YT3SVxcDfj59NeYoOptAcmmiG8scW0TEm+V2IFUSE
1ZSu/bI4BvHcH0rzLaxYN7J1bJLoFjFZ7cr0Z5q6aAOj/ms03lqwJ3sV3lY39cIGJr78hBDAHUtT
2ZdifYj6iUDR4ebXYrLN8qRmN5s+yaKoXCajPAjNuJtIRNlFkKJZOggDZyBYzwS4mFqas1O3BngL
3IhBzRagNmy/7kcukSTwlI5pjuarTO9qxRUI/kRdD64wT4wG3YX+ElqxiPUhW4DhCI/iAMQp1tZY
9wfbL1XlUuX6t6Fznzdh/x2BKCYuXTtEVjsS99XcqnFmQQyRlHBWGmm1UIS9qk6bbmjvQ6QIp4jx
UD9AI9AGf+3n0ngDhU96pXqU1S77UCydMQl0xGJmKujn4lbqWpzqAOONLJlXfiHHyDHNnUSt7gW9
gdxfw8pelSkeHZ9TvTwP4OEjfCSww6IVQG8bzUi0r0tU8+bAOqAop3lfJ8pGTUnNYNFbSQ08qo0V
AptXopD6qIxWZjh9gGLCdttZjLGGBBTdmJ/UviNbB9HaWOdvat3cqFsxLvjqGgZZtpZ87avKWXs3
qd7s/DJewiOYnVtkIq+nIdG3RfLQNrWM/46lhTQ/dplU7YClxCyLmeGZ8TqNjL1CGolMN2KNg+ka
XJKMt9UfRcn34K7afS7Uh3gUrIM/mJ7+nLR5sMDrCUuHujSn4YdKcYDhVdyRNSlDhNROqobyhDSr
cRMV35S8utMFYuIRq8PAJ+7uOYXeCiR+5hLCt5JyX9vKLKawJtHYGEHqxsqyNgzTdjWTEOdFOoL7
3vjiQiaTXpUBHAT+l6RHw4ZxggrowoxIHZqA8UhR65SCcQEIEjj9wJRMCwiC40p+y0kPgGjRHpNg
LvY+7bZSDO02E4ot3ZnFyEp3GV2bRUHK9XQugya46PFGIShACmsG5HzA1hXCMq00X3GOQnfEa9QL
sr/N5PJS171yBDXTH2LpR6UoRDmCsUXLQ+zmAnjehiFXaagAq6Uh3/MTNwJmIotHLbttadVg1Nvo
pdPLkB5GJ+nGyPSDWHwKY1OvCY+9B1PLGslMWeKRK7BrLHp+QzuJsn8g8pS+L8L/Yg7TXTEzc51i
vQAkIZyHTDX40WZJCD0jDsVtZkKg6tVrnqr5MZMYg1HNgfmC6AeQnYH7lCeOaoKJkALfsRLK53Zq
mH23lYcL6yPXe5V1XUrNNqTBGmAjsZWs44z+FIwatfYbeSGW16BSJkn1sR44uCSw2OhdablZiWrN
srrz+dTE+RtUfwBhYA/tEFULfE9gQkVzSeX5R/XFlZlkcAJ7t7NGE8uW+M2kZgtlDKK+X/or8sY3
Y5x98u82VwBztkSWTXZe4TAxqfPAEheoFmanGKYRQnoTrtvoPuqsbfxGcBuMWBA88AOJ4S3j0EZy
CopPSxF50UwstKNych7RBC2CHCgfmj4SjP0YVFQCec5uukzPajOwrdD0zz4M8YZJceCSZpZ7Wldq
RHt08habBvyHlBGfHj/Ujd67eDiRIcPoygH/rDKNpaEumJtYPQNupQdPpBAyCQufzk9iNtmhZ+HQ
d9rstZzrxOOiqsBooDgVx95WK/yyMpgvtGyzK0xfdO0ASRLgC3IQeJmKnmvS6zd95POjjjzLqmV9
18zGS/Y9YvWBIFnP27rNVolIfUuOMpAWZQmEzj+L0cLPZSSnpIMm1kqtsBKXMEqfMp5slE3RDzTn
dWFt80w27ErWSny537Mlw+ymzrWLUWQPNXwnjHacCe0eHC/Q+dy5XjtGD3MNfhIaTr2Kp+kQxyFn
Up4x/BFugujvpaEhjwW3rB7IgNeE/qXCuyWgZKil2MfbJxkuANg9GJ/gamX9Y9XnmjePSu0qqga/
roNzMAIcIhjWuE4+VaZZMBw0GlE+J07aP0+K6e8ITjCQa9KQDvBCCVmRprXfqNmJ4JncUeRSQ+Tb
iE5g5Ggt1PmBXEjchF11YKDFx0djUz/HxvSQSFnBh52OPIpBpUMMZq9gwMFW/y9757UcN9J12XeZ
e/wBk3ATMTcs72hFieobhCgD75FwTz8LSbVK4tfT/8z9RHQjgATKiFUFJM7Ze+2Y5n2DZp+bGou6
bYago9YI8vFrc4fPfA8lfV/G8oDzLCes3AO31faIGiMJO75NmOhCD3J6e761nKpe99xrg/uSJ6A8
XBPA0ZP2lD17E1FWMLiedZ2QLpzk0cbtR2qsE2gnqWOQdExkFN3M362ZyRy3+zK7FeXEyTfotuDC
LrGkr+TgqLMAua5CsyVMmZ+JPZbJ3UBhxQmt27nyh6NJ1R8jR0pDNA+BZu97kO83jtYhsfPBEnBl
x8U0FDtRUQdl1oIKn7rpmAwOV+S5WxF58gC9pIDZQGicVtcnt8u5mYmHmzGGtOs1ro/tDi13hkDR
LyijoYmkGIfxOCOrmlQrwRfBGzosTN5FVsLcN7T2Km0f4YPEPxR+CFxQj1zh650TVKAQorHcN7Ln
krvITBzjbAcwKKMksS+i6pG4ALWrNFiRNvf5WW8fZFraG4dkhuVd5ndtzDTAT+21RvQjWctPXhyF
aKg9NPSE6d04cs7OIIZ2U42uy87QH9dj7XICMvJjtNwLeVmWyKdu5gsQVqQLzwucos+aBvnJZMNj
WypkUQeXkBtNlMbeN7ObNDI/Dgo0oEbVGtkh9dFFRMR9XbHJ2v5pdIP56Ekgbty4D3zLuPOpTMdc
2RHajHzBGTiV9Rd1NgLci34EQwLJiJPYXu/0va3T1lWLOZMGHkf/S5oP7Sa0+6/avLQAmBuUqEmX
TzujWqh4Fbk9y31AbDZIoWotopDM6thHRUI+xCkxCfLrlJ+qFh1qMVVqTO2e4A1063qoQd7suteO
OTi8M+CR6k2OxQDlEks+N7yxOI7SXuQDtAGt9rnJUdaGrX5Ep/sckEG4TWRWv3E7DL89I8ALdwrd
EVbe2Zxp1cLSrWE7yxqHGmtmo/1cU5tqkeMwJtXc38vFq6gW7a+1ybS0A4ztpg/iU+RRoSn9R4uY
kBM+1fRAXwhMNcG1doHwvEi4Oy1trAQd89etIap79XYH1/J2UYrCaLHuKbSPWljK1XfddkI8bWHg
fFKwBLHAEvoqzIp9sPzsxxg9VsO9DNdWopaSBh1vSxouc6+GMbXaCv68KchJcp74vunGJ1zegAIX
HlDfGxoSq2U1s0m8refaW6uPVfE8PJu+GuCTZakGDFHek59Ldd4cPyvMA9/Pn6yHK/XBWiAQCnki
iNp1gMzeEAZDT8KlS4R9vDoqPIbaBKv5Xa/aenMdSquG8oYvmWcteAz1t7DVn0X9rVrTPttmHGzN
DxBx52NE9fkYzILYzDmBXBKb0Ukt2mWt9X7UslgyjQjoS3X0lilmQgirdU+q4LjymOzsA1g2eBn/
XryRQzIyDKg1P+dapR3xeWrHjFxQDBf8PmuNoufCOFELj17BRnfa7xk5QvpqHup5B1FtrzHvOAbK
J7ksvOtaIZDH6DRFIaV0n7vF36kWLnQng2pavWXiyLlPgv2sSp9qxwLncGIJ/hhszihmiWymbR59
d5i2ame//Ngtaklk2xBBJcIZ56jM0G2RX8eEfDl7UG2qj83yamrNmDyStNR231HK9AacL8tnpD4L
9UH1qZVvncJ9InsI5YGinNSOv3Vjw9mpT+bd97cdSHqp2gQk+68vNtxC3NX+wZQ1TFv1RX4DvtAT
btGcNGtP/UG4jv/+9yIRC34dla3owO3E259A/SvVv5fK53y8/ss5bRdbr4kO+US3vKcFCvntW5l5
/U1EbXfvdsaDwR0xvbN8bZu0iyrL7/kMMGuF4YqKl7PpumQ7TeWzVgCjAjO5IKMphPte913nU/Ho
lIzZML00KaGWmRf6ePQylCONb62bqUsv18XoNwYw7JhoRQz7IpMbh2gtyIt73S3p0sX2Yx8R+CT9
C6GYkM6J1XG4d9PQhpI/T4UMIKAGZVC0GNe68qkWRIiCH63EDJ0gZfJOYZBiVnEZ+0tSFF8N1/io
hwa+ay3lzm+IP+X6xyRKEd941Qs1+xeU9IjqLX4CRp4gDiqyfSlG+gUru6wTUK75OQ5Bf+UQN5ha
WJ8kAuUb7MWc2mE2ShcWoz7bKdHkco/enamP239IKhAeYdNdOmsADZ5Fz7UxuQiscJwJshb1FNe9
QfYjgiVYoR4VZAO4nUFymJ97HxIL2hWFiJP3qlEnoJ2bA4+jn2EjEsQ90R9bIS4ZjnnzAZ9ERUl4
G0Q0mOo8PdPHe+WGJF8BYb/VZEgDXiwp5IK7dQ/jHGnDqEMDN6TmoPGJNU8JBomCQDMv/RaQGnoD
tYQTaBZ+aTEG3GiTPgIsS8+ePXqr0e33dlI9es2BPihCHWJvDA+wqV1296mbM08Y0ZCLPNsEAySW
Es74nPQXffwYuCTad6FzmZhkdE3DT8KYQNY264g58xpQ5LOXca2zQBLpCfMqL40Pc0erDbK0SL+0
dv+hdby/ev4Ic4TiUg6kJPiO/dRkKQpKnYY90jtrskATzV9Tk3vqPiGEJhnaBxEgeQeZz78LkkWY
xR8lEoixN58nwo6JZwcxktvfmwYdEdm/BEYgY5xaeZ9XPZqK7SzGE2nJO37wP9oYXZLf+dEaSllq
jva5TrJNa5dQGiKEg0tfNSHw4aYCh5dXhHtjX0nmcIU/+JU4tsfEn0Bkp84lm+DMemlxdoMRAtJ0
BKx3SoXcpj1s8F6MXwtp3EZ58zw37lNq+J8J8gpWJr+juZwxqFtpidyYbOmKlGU9ux1SOsrMSXeN
I5Ge5o+8S5B0PoBfGLG7AnlFILIMpjdJARNphVRKcKCV3Lm7MX4xPoZwuB8z2t9jutH3Rj9Tr+lB
O9EpvbFET89N2O7Kyv37eIRWPAVH1w5AQbftSxPiLB3A43UmavTc8+iyNfTLyChDYh0TSVjM2meQ
SP46MAj11A6Smx63hLMZeIA6orr/opuSk5+GSwN4MXNwTgeOpG3mZt29bD1vRSckShdDfshcWcsQ
DxfGh9YryA2jPwbhMl8nZoM0tOkbXt5FYENZrsn74STbdlp7qOEmG2cN+CQitgcdVd6iBk6KHxn6
j1XvVC+eMAnU6H2Yo8b3jtSFNbmWt7iUoptZBxiU4Z5awoDdVQjjdRBL0yh+nNJoOknys29C4Ecp
3fQqj6BTp+T0kF51TFARnHUzPEMxxys66Mk98OZp5TfWrrXdRx9K+oo2Z7/Gn41sjuTfZHJ+MLMI
N5bsaXJm964ZEvybfyR48YH74vlsiPhM65CZtSN/WNKvITZTkGisL6NN5PHc6J+LOCk38yxO0jVJ
2aWfMnoRNkPrmyDVfkOS7bghpHedovYbRYEAwrvYFUKJIOeHPDvmVtD+9BOeu9ILZOtBQVt9um8L
qrF5apH43gljQayQ34YMSQYUAqfi3ILPOGjucC6l/ugn86ujW8UFx1yO1UFzbjFF3Ok+lKUMijAa
H1QZXb/v0574c/AwVBks2C3ejwSm8YbbEHvVarFcE7CbrXLSSCO7emmpWCPSoewx8mnaYfODsgdR
X2O1tgQ9XR0dI0h5CRSv/hGR6tBZuE7yvPkeUUVBIPfDS5BCaMUZBlmHYjp7iKM+Xae9A0Ai189d
I+9EnX3jEnNuOZFtc6b3Tty9yN77ziW9X1kjnkjfFkcjh/ObfEttZ9oMsxzOzsC1MWFOJgWGoxar
SofmuEUQmXFJ44fU4pBOcQq4iL3TEl+032uIT8mp8/x7o5fIrDTOMsxq6d7riPk64SGEmbVXVzb2
ugLzsdLRkphN/Nikdn7rFGDkHAIFV1IO7opXMjL3PuPGGlke+eGaGKw1QN1GXkqSOwwh/mrwyzHP
lMOuzG3M6t8bj588CWdbn8wb4j46G1ohaThgAW/I6MxB5UmQz9Fngqjx6XZrv0am3Q/FnTW300Ng
o/UL4YVsrDHU8WKN3o2w7gQ9XBSwLv9g3EulbpClZzqPYNQQBHkpTlqbrnI9nDXHe418+0LwIRdc
kaP+Fh+KFOZ4kaQuxVJOaKHs70l5W8mmgpsfEM+Qj7cT4LGLxbc6ngf86MhdhDXYXL4wIUbHNCez
b2yzU8xZYqU5JQbzDBzwXIafYnuTd4B4KHjjwCDOwzYeQ776GT3lzN3a7vA1tdIPJV3cwrNvejoJ
60ximu+lyT2TLxelEhU4x7wpvG4XB1p8P/W70UCjSZkMHZdOSg50Pn8dN85DTIBXlE/4uMSnlPo2
wni+U2rhAlmuCZbbG0X1QXBiG9aDi/vI7cxFdcKUEQzMhlpwvEuaAL1XysU//JGPQYXSWOg7dwG5
tdJZTobjXrOyC5c54FvSv43B5t5kIx66/jXuCL2v7U3HlAiZeoDi2rKeATmxMUF8ctMvPhGFQEDi
Zj9l/efZGF+ZN22MMPtLTyHdpJn3EIBetyAUrZr4wcp4P607fBsjcaBSedZyT2xy2Ebgxb/Y9gRX
sqgcbpTpw3N7tXCupHAfy7ogLb3t1raVvFameJ2peKyrjph0cnv3UvKt8zztYtJyxNcRQOmVJYxC
l98WyYg5BQJm75rEXpghstNCeEREgt9QMn206jpZNXW+wQu46Qz/QOLksDWzpMajupSShvxjY5jl
Rrot4qEOt7eVY+e35WkaaVYjjblzjajeQIUm1zX3nTUolopEtnSrp/RKuRvAAdKjeR+btD5HDvQf
Pa/WFFTabWx/QayAyEv/WlcQ7Hw+x7wiDFE6xripdP/LgEstWTCj+AgR8a34iUM2XArm0pjObn07
zBQt/Kb8kGeYm2rsxKvIsNAGTpmO/HBp7apt1Qo2l1uvj6oX26g6wpXOogbVIq6wqZs2Z3qtcMEZ
GRXUW0QnpC9F62l5Bk3nBWJ1z4bVoori5Kh6yMVYPNATGbdMeNB5La99XfTDAEzXBZ5dLkiYZLSz
dt+LRh715JLMOXHBabepMl8evQW3iKCrh8dWEI5YeKQ/JTFtbLdMQyoCC2RT0nU4DsuCN3CejbDY
qXHd+ZygjT0oNJBiBnmSieA82UiEF23kiNaChhudEbVJhoBPVHzlLMWy+qhASpFe59UeziEd+jg5
0O7Cl1vMw9pdWKbAU4BPKljor0XW6fF6NlHKasuNvVju5MfAejS6jJlanH0AbtRs7ZEYcrUgd3s8
zn3KP8vR9sGC3IThj6BvWai161gJu7cbIJs0rkFRfrkDD4OpP/qwubK37etggTy7tDNjrycD4J0Z
XU3qVHvN5uZoHquIq3tAs6ixE8JNG1jJ2VLOqgvPvAng71JqS5DhSrpbWsLjnAXvWdVze1RrYtlU
a8sRtel1e8t3xbrtRAPR+N6z3AT0s+z54svEO+om3I3EIUiQCZt5zB3TPFbLWp/UkBjofPatZxyD
dBALpsDXtm6T3qmxZKFyqjVjFCauKocCZyG/G5Y1bgq7ZjahYfQUQW8c0vpVbahhQdb2IeUT6/RC
P6pF82vt3SYT3naTomYGRM67An5s8ZVdGy3/YCWqUAs1PKGEO4zlg0RnC07YidIdSthbQwA7BOTG
m1XvOGWSAMjdMlbV8h7FhA/VWRZqUy2cukvWdfOIQrLHlsDHRPytev3f3sTydhzPdhGyLeIOtWfi
iwALml/4kNogUT+IurnzYa0S5FWF3HPdlLX+KQ+5WZldzC5x1IA8HbnxmlyHHocVQLTEBVGJ25mg
Y+b0lLS1nmp2G3Rnw8SxOHrJl3TMXpkDARDEpYdo2FkbZfwdsdgz4eHIeydIW6VRr+ZUxwoKv4Bg
ev5cRPacmOZzLwGRe9XHbb4xKFRsQeedOu5ourGwd2nP0zXkq/7QAZSIeTcHOHHMJjxR9EU/LQ5N
bDyXRv+d0Ciq4L3X3oSJxl+BlDM6pXxze/cYdpg13F5/0sBS3dQOJuX/Lxr5vyFLGbqAQPELJvGf
MZDZlzb9UzWiHvFTNGKY/n+hCvFgY7qWLhB7/B0CaQCVEkI3dGgApm/6jv9LN+Ia/2UJj8MpIdmW
bSySkp+6EZtdtu6zF6iUoHwi/l90I5b7J3BpeT+GaaD8RaXC2/asd1APz+0pk0hdQNfofjTjxH0W
bdPbXiKapPA0f4kTtKBGlyAIkIjDuXLCtG6Tg+G6/a5suOONhvEhjPp5I2WOJc+2yyc61u0DlVPY
sVn1pBahZEoss9zeReFUPYV1JS7S9u4R3CQLzh7rZ5vq1E6XR4SaNx2lGCmNzpT9qS1WWBD68LK4
3xBEX64Lt+pLwja6aKQrg+O5Hep8fd2t1tQxao1ev3bmXvQ6XJjBx8bN5VYsBHdUscZL5hq3MCU4
sabEwhhSfp6asVj3o+3cZmGaHVPdyndkq8VPQsfaWLtwdNwZ0Wyhlw0JMEF9ER3smKAMnq9Dalwt
rmPwkzcIrv2jGtdipz0P8kGzSm5GsroacfOzQM87ntQm37Rs7zf5f4xDO1iQ7xXYG3W0Wrxtl2PK
PvVE1GUPDafXvauOh1m2PKooxkNh4/hDp04Jq2xbTHpUMgXtYXj7Ij+hDIYLGnGqOqUTed3/sRqA
MDiJSssOSMlRmDeFN1ycAmutWpuHkuohVc/ktOxVO7q6pEttd95WTxb1cdrUn+M5MNdB3xNC4ofe
S0V4W+6DIwkqKtVMe1xfjrcRUcwgY6HkG0aMxb0R7cnDbPGRSenKHar6M3Bf7G5WE27VYUDuH8ik
sR7dxBl+e3jNvQ/8rDDaVa603XWhGfGRYt/92yZ0UnGLhpQyZuCQPFhwAboR3p3jmAE/EBAq9D81
aqw+Xn+j9O/sZcEU5BRJQ8BT/3tcRgX1HjN8UENqIefZvxMZPvM4H34+R+Rz+1SGY47AIQG0tSx6
3e7Pc95nG425NXzNP3aoQ65j8HHmGzCP5YZ7Y/fUWpgCjLb+pLbkLDoCzZYd77cjLWOXzDr3lGUU
RQruvNfXI4smN6O13ZNqcB0kJncT1JRJexJzH9WCUsCucTX3lmT67lFWRndqiviBSM7kW2+0txNI
ki+0woybrPLD56lFlRGXrnlnVtG8o8mXn4JkqE5ujJPKLn15CvVKG56jTgbNJiDXnnAZvbhBqmbs
x36K798WWZGei4wCz3VoWdM87rDtNPQ31x1x78f338xxjH4+djkwT9pgk6BZWSUkgCNhADiQGP6H
nn/Qo1oIk89ZOpHYXMfiYD77iWZdcjl2jw11+bPuaW8PCohBOLj4rwC3meLsy7k4I2VTG3Tvyez8
bTWaWnGe/MpbqBc/9wzLwxKT1J0bEeFzniwDDFWrR7ceTXwsiuKSSM579Cej224ZB2nDeOBhXCkm
FKNvx8k5+Lk/b/VvVm4cpz4Cwt8JUj6bbHp0KV6y/rYYgCWE7YS3v06Nt7HZ5eyYBs25XIbGMC+g
CKfkC/79oC4iMvLdkwZvT1CG/V0dGhYfY1TcexSKZuqUpNGx9TaUynabDFgm1WZmtMX9knF7PfY6
jnSo3eaaRuWI3/RRZUzOog8uQ2L6K1x2+VePipSWza/6onzREDZfvCnjAKpB6qrw3x9gw+OrCCL8
bT7wD3ApQ39/kSXRzTJJWOF/NJrm+4tsCWS07Jgkf3d8V+47/nhndCTG2bT93kFoaDu7Ou+eNdNg
+ohqC3NCPJc7or6MR0m81QSm/i6U/M2N3i4P+gR1oFl2qrEoNLifBjt7nId48bInh1w0qXcokuQ1
m+lw0y3cVXP4JcUf9iHr6/GhmgpuSdlSC7gUmSPznxtVfNajOb7vokH7YHcQTvAPyrM6sspBQRUF
GaVqk1rWTeuUPrQ4r7jLMrBH1jxp3LPqyac5q+/DKE++gZR5QevFJNaJyayPU3dLseGcR9RtqiHR
7+NEuLsmswh3bHvjInLczk6gF88UdJANtWO6m7KliCnN9GgOKM6ivhePmmThekujCsD+YRqTZbPP
bvMZLOCypQ7z2qxeZxUvPbWueHw7jKg5EqAirBT3pdcKxJDEdfpd7D7jJ71zmrB/DXC/3fDtmu/n
uplhy4eI4PKxfA1uB9eQGyPHx0+eHdOfLnVu//1LQ6rgH4JewVfB9dEbC9uzHeTDxruZmZuYY062
cfhtcPGeZn2TPvahMWOY2qQJ7tBV3VPrn7v63vHgXk1B220svKcf9Io0SbeQ4c0QJuPJqsGbw7oK
TpxPtBNzUWymuWYQGN8Hp+sOtabG1HFq893Y9bHvdvzTwdcxZpjQKkb3kMVmsaliYV8qkWoHdKIE
Q/Siv8+12ltFQhMvkyuffGsQPxrUX1VrhV9llBtUjULLPg8ReS2221rHodE9qDjLdsQUgWbsMvq2
qkYdmFw73CPnt8OXA9W4bxIflMYyOw8JEsza1FtIp3l15ydWBhPN8l+8srubjDL4Hms0GPu6OlDD
ylcGHpzbzJTzZkh6rC59zmaX00NVq2NW3yWVk0Kb5jg1NFE5o4qWcJmjx8elwX4d69Q/dxa/tbmE
3opJydoQogQhIWWhVx3m3pJZgfLCWb2WPnikqUB7deuVGlPHCa3WSGIEEqM21YLERg212fRyHRJj
nxN/aB0s/uRIOwdzz6skAxZc6zltqiU6EQzVshAUkYErgw4tlhnCdYdaU2Mtoud/3i0bqEKjGYH6
/PWEaq0zCYuDsWR9mclVPjt++J0GjXE7etL+6CK/Dq0w/mDM4fCEtRKomK09Ugspz5VPOqTRRcar
44p9EHrmJ3fObfy4xDwOYaQ/cXH5qg4w0+x7ZdvtEz2R+iAmOJ7Q0LRPjfSQhw3Gqx+ECUI7f7hz
Uq86c/WZ12pHtguLdBfO5oInsPDUBHN44VY+ukyOWbZEvZmHAaL6LVPj6AkR231cRhDkhRM9GaXm
7xO3RwG+7FSLXmvup8bQL2rrekRNtZqmO4/69RzqCLOgZK2eo0sw8A8mZFS0q3NBbzNAx69Wk9Lw
jhpcPxqy19XxHhGMtnPJbtnUttQ+Bj3dfm7jaAdEnvZRR2PNVJWrgdrrYHzViN94itJCexxyubOX
oyCN12/Wkq/j/wy/l/9wrTPNP89ars6FDv0W3iDb8B3ua/+0IQRROsaoBorvqelD8jF7AuKToH2t
0ujUpw21kPTWiHN4In2InrlzzWdPluLYJdo5yjwaJbE16mjVsnKrrm5emmHkIRHkiB2z9MkeQaYy
uwshLS2Gzb+fda2F8lhmU1gWh2//638IF+gvJSTwlq6huxgq3sEnNQOPPdYr62uI5N9pEH3cVHHa
79Pcq0CyLdt+HEX3bY2ceUxAJr0NerVXXca52bjdlHo3UWRFJBDMDhgpzrTqIV1KRGxTzoLazpDc
1QIpTdHgnrM0J7lTY2qBLcHZtTF6WbXDXva6jRnuekxolJ/+/V+81B/+/BdTSLCFoOFveFxmvHf/
4ikjnXx2xuCbNiSX2i9KAA0FN+qe9dJa6MeLIfTWjmWJl0RXeKaaWyhKBB/qMj/ADxQv5NLhJy3J
slSbgSy/ZVbb3Fuepj24dvj09uiqcLeii6Kdem48KTAVLiKmyTj8FY9UF0Po3Sd4Cjjh1Orbdue2
J7WW2nWVb+1qgjtbSm1TTiRzlmWZ9Hckcq5aO1rCjGzeBCy01LORuI596p3izHXfFsnYUr9W2wOO
X1LQTHAxOX0Vdb0XQbiJu857EVi4t6NZjge/rJonzhrf1AEN5zPQVZr3OM+ZewhKBNMtuuPPGTJr
EfuILdpoMSNwUifAAPycr+vboiX3RO+d3zfFRG0vsbSn3BXhBYFOdFFrahFRLqd740lyNP/YEc9h
fvz3j9/50zbEF55P3zMtnWut5TqYlP78vRoWOav+mDjfqCs3zq0dgxsk6eQy5jqK1Hh6tPyOBX4k
TOhmtLWXTbUj07pNYjrT22FhOwQHJJqUP4fsxjf0AxqYzoSBQzDjQ9pEPpmb+ce+9IIHMRMLSRMl
3dkhRtg+K91kpRcEoKdOQo9ueYQ6cA7DT1xR7JN6hBrH+L48qxooQgF9hGdVW+oR6llzAzvk9Vmi
qbFWCabnnTouJumhJouVvql9JK8rFXCBltVlodbU4s166HDHQ6cVF6JcosIay97jfi22//4pGOZ/
fgyU+oThW4IKDv2Bd6dN4iHQ7ce2SSIN8apxUKd3eZM9+uR3Hd0qTIEJsugnI71LYouGUUVGphpT
x6q1xTG1GQwfV9dy8HXHWGNG6aPp5d34RP/tthqe3g2ny6ubYYLIfIpQgbOljlCLFrfYDewA2hK/
3tbbmtWnG7KbIWL+uaPVCjCMHWaQdzuKNkwvIXd01/Hri2n02JDNaSe1U43HuIiPkddApV8aPvMQ
sehSGj5v2+9X1QGB6gi9X/3tYZFVLhnW759s2e6Qa66dCsiUpN9/QVKCFHxZw3CGz2u80DF6isfw
yVo8ajXB6jfeIIkniroJ12sZeWe1h7AB9MLL5kRFbtsNMHvTJQzE16LhuTWNT7Pfho/U3EYYirDx
XG3WP2e5D6atT43zHHrFhyozT2qc8gEKO4QJ+zyKjc/IASazb14c6nKHioCytTrqH57VKOp5/e9f
XFOFDvxxwbR8NHa659gm1xDOZ3+eP5KyNNKhN/NvlHn4hJ1gnG+kRDOfDs2WoO/0pLbKxIz0dWQi
cKPGDOdtOeS3PUOyH4OsfhvqJh3jszDppBq+wC3y62B8ef7bMW1FHs4EkqmLArnTB85bZip3sTF2
uPoHaHGOx4wPEqfvFj56TYZonbZHvBu4cIngfTCXRTU7zTannbJWY+q4tKOhpDuO3KkxrEinnBnI
wWsK+1QYg31Sa9eFGnMiYmk5RWN6Wo5zzTojGWpZVYt3j/tttw1kZI9i5TgvqYPvjnu3+U9PVbdc
Eidn/U+H+l1HThV/o9Osj9oZ0712Vmtx3H7sU1vbvRsfl8OuY4tT4wYQ9TIZo3J+ffy74wY40sjC
HHv9bkdZ1gF6keVZ27CQa493u/ptUD0jSh1j71M5jKQtTkvr80RRDiqsfwrbFGC21jGudnpjGhPN
bcX223HXR1BvxH+uk9Lz60muD1PPGUHaDZ6oZ+tnj/ey0bVu+NiZ9mdrKfanI3RTKitfnB59EmWT
ehdQq70fcQ02jlf/hQNmXmdTwz2VrN0zsmy8GiIgf5XSlCp0OFlU3WgkeT2N5pDu3Trp9kUSrYes
Du7MYN5Xnlt91No2vKuy7nMelDUs8bQ6yxrBhtqUcYSnLm3M1duxuTR3DVygTbocPDRIw855vMSn
F5L82hEg8aQ7866ytfhpKCniF27mftMh03kjpK4aYBnKGpIT6tk7wH+A75dayxVdIoEVtBCdpIHT
vIzZSTvfTzGEgeUBaoj2BlDBqJbrEGMwWbjsCELrwYc5cVFH9CPKk4GiHtaCGnwoGJs1eebEYb+d
8UZ77BG/UfeajJriBWdKtVB7r2fG646Ua4ttUom/Dg3qSa4n1OsrXcfU0cavp0cMdFDX7XCeQQh0
fkr/fbnCv20vV/TJsOnigJ66Dl0v//80G1DHXScH757u+lj+BNnPVxPGEP03kwXrP26xMI3bzvIf
aYp0FpcZ/W9Ob6vJ2gZrZPtVNCEE6Lg6Z1WAQKZOvo/Q03UgXW11flsN/U8dptUjZ0r9a6gFH0rO
4h+NiECxYLT9U+u77YUJrljnTWkCxKujkyuNBdrj9Bfcbv4H7GDbONK9F5Ihi33vCmczupH/0gn5
pQpa5z4rw+wh9MPPlPUf/v36svRA/7w7sUlq9iHyMznSDbJ3/vy3Gn7qmaOpF1+dZEQxkYzOY4CS
fE4j515t6QT67goqFyD2JpR1uVM+hAY3Y2pvju3sCPi7uQnQZABiScglDubgNE51cFJrlTXc9Tox
tmqLjqcD8GI5RC3sqQVzMunHIbRJuqUtd6y1vjl1aUfyIEnId1E8csmlCvHBi+pwJf1K3Mgl/zhq
PY3XtePwHDosqKRqJ7WmxmZhJgfpEo687Hx3mDpWoumk1b/s1prlueIYH+wU189MwuwtGZPFdkaY
+rGbEL4TSYaHZNkkW/KTpvn2ndrSzTV29u6jP+rWPYGaD8zHkv2/f0zG+zYy980+X0imBzpzW9N4
X6wMNEMHVGRrrzHS+50stL+srC/Qt7EI7DGjQZPc8zbB/HD3r19iHYDu5ICSspPioZFhfocSc+Vr
NbBE8mWd+9hDMNHHE13lL/agBXfquYzlCT0BUlMXze31NeyYz9RjhqWeT41rcfMcGnifU3MmfQeu
S1oHPslHNni/pJu3WeCQuJ3kEW7jfvgydIBuslL88LJhV2QOaLwBaVpo++HTlMzdtsdOftJTKI59
g9pMOOXttR0k5pq3ahkYQ3+1jZAtPvq+bZ1Vi2jyC3nJjPofHxTLDpHM8gD8ahZtP1pPmjfKy/Iq
XZQZ2aqayC6/voKt1fexPQyrqga6hztBXpq4uY1TvXtUQ/wo4IVF8GrUJnL2cksZJRzLdY345SyC
5nuREkCDi9p/GC3vaeBX9dI4LbkV+Gv5VUnnpY7ApfY++YF5lJEpQgBPtYz3+UhmMJ7QQxFgbU/S
DLOthidaTNnW6Qbtcl1EuvNzs+lGnHU9NfanyOwtXHx/L8xAWKdM2j4c5bAVh8wG0beMqUMWVfMp
aiNjl+qLKiYp5Sfza+PiLNG7errktU7jetkkim3ckteA47yJrU8NF8iboS/g/749piTn49EII2cX
DRH4SqsWwOS97GtLso5ekcqew9Z0NBCcjSyfnImbfR0zeT3ZQMtiTRzdoZueET/sc3ouf1l0Xzaa
leaHUsbxS4IMQR2fRwaAmKQSTLB4OCbE5cGfCwKbF9CZfFPn/B/rboZhqoSS36fi/OqAxCxVK1Li
4fS/m4rb4VA18ITKV6/ljsaqPIfQexb1DMGzy/Vkq8YGWUHTaHQcrR7XietxkVcNpyALzvVggeSl
FEJ+02jsQtgRn/pw2CS9OX9JfJhlg+6FZ1EG09GaikOomc19YTtckArn4EZxe6+GOpH4u95ujZvr
mNphzw4/4Ky/BAGPrDFq3zR5aWxtHb8DkztkF7QLyICNPJgIPToStRmGC1HMaabh9LaqRh2n/d98
ndeS28oSZb8IEfDmtek923frBSEL7z2+flYVdcRzNHfmBYEyACU2CVZl7lxb93FUYP6/ektKGiGy
AfYWA6043GaLq726pg7OTzBvMqn/MRW/fDbHMMJGAW4iIWD1KajtFqsRp11YVF+jPy/Cozz4TDxO
ZY6sP6K4+N4nz1wx+v/sM5IBtrH9cp8lp5Ijo3JShQYRlg1WoGWH4Fup8KCEr0LBju3rO0tsVnyx
lbHLdt34GhIV0QXxrbgoGdaYoiW7mj5PKYlBQxzpPtxkZ+Bnn22ZUTTTZ0WF0tYMjGrdlfb0GUbh
gYqx6sVPE5O0n4H5qpjGHwY6K6VE5yFHs9nX5pPsRw0zrOrJCXayqbPDEUJVK3YfEDBR7lAkh9ii
uq2fwvClFYeeom3UPc+3npDyhCAdS2TCtXVBilweQqs96GNX8yfgoJj8bdJwiPczAKvnJgzUfR1T
yyJHw7lH3aBO5U5h4bCc4iA6I1PB4xKC1KbNk+5Jn+GosmH1vw1Vi2La9H/advVOTrt+HxrA06q4
qAqBXtqBHa/TIOoAONUJGyV56uTsmW4HhTw89gi0DWoiNmVcj0ApQ3huwimJLJS3DcwWLF0ZgOBw
lWwrczt5T8bRQue0kYkfNcsHiCkTSMAkeGcRAXdl9tKTH7rzMwHNcy428oGfW6ukVcalObtIRsfZ
uYZm6+FsrexkqyoL5yrPXLVYeGphn900Iivhoi9WJ2y/5DPXjSbgn3r0KZ+7FlSd3wOyDY8P07ZS
P/z1fI4s42noRosqyajkNyrzV6FXDI8OZi4gYfXoNfVI9LZJFn4Ct/vhQHT4PhbTvnczfFi84VFJ
cBfvEhp22/tneXArrDRi316pTm8ZtwFFsTDQyLWPaDZIZssBpfP0c1n1Gy/31KM/zRzcTDvKptum
M+RX0a4bu9lWTnm9zRNdt1HZ5uuh3i6R8/iIXeWtqGC4RDUcTS2MzcUcq7ili4NGaB7Z15NdkIHy
4ypdDnZSUwbBWFCExanU+lfZ6kDoPVd1/M1Kga4AgcvXpWv5F3nwqhg/FWQoq3tfZyfKZfC9dZA1
Njylf+Y6iSP2cP1PXkm56GrFDoxneQbAApiM7JST1byPd3WcnxOnaHcIQdKPyfC2LdU1zwUh1mvX
xd9kdxyZySbJ2m4tmz0fdBSuYXSBp+S+eGA1ZH/rOjjc4pK01DU3/UhGdM9TEg2QE3CGudqF9qVQ
cIOE+Wce8Yb2rnjQIw7TvPqrn5CGR74DtcbWkS0INh7Yh2FtTkDKR1/BJVocEt0GjnBvj8qcL6gD
DZa9GM7kcBCX3SGx9faglU6661JdWVWxkl8dT8kWTa1EP4BtOlQmfSfHOy5MP+oumJnbZFY7fsPA
Pr6N2fgoZ0Y6lanQhF8tODAUtvmwMSkU+++9AtfEP8Iur84wwwJKNQfipjg1x8QA2S1ORzPalNSJ
7FTTxcii/97hEPzQeHa/cwK7eq0yii3tdIBFQZrnFcZvuxr4BVmzbK1fi8nljQyxgJKjHpg7ZLyW
upSj0JqTHSw6cEJicpPxSDO1UXmQzbBX82PXs06RzZw/mJOaNrU0wsgq78Ofnoc6yx+w/VN9Qheu
63yJfczjIs3Nn+cG3Izla6B6mr7YK24YbPHwA96gpYlzrqYyXA1eoVMYI6BgTjl9bVr10NVYmmFr
viNDELzYTeheZ/iyJAziZlEoyadvN9lJx9n3pVCh5FidGSyK3MzhIabTobBE0WV2lAd8hJEF/Wl2
moPvpDjc+xTfHlca6CQEC8G0huJKSe9IukcciAO3BzOMSfy0rk16J3Oxj6rNbmuwfb7IA9V60a7P
26/3Lnk2K/gjmFGhbZUsayEhGtOXTPcuCHGSl9aJqoPsD0R/rCoXJZmex742DgOSnWUdJP4inMIC
sKtenOWZ6tTFGSjo79FJNGWfHPWoxjgOfj1/mE1YLvRJtc6GPTanmgQQpn5N9a2vlcVc2tnnhG/V
utGzHmxZpT+jqf+qz6yAkYtuQ6+tz8UU12d5BlDDoczctRdEjvg7KS7DcsS1Y5JbgVXzOKbvPiAv
hp5E7a4z5Rs5IPtud4Br8OywRNuYcFY8fsZQ6EYX9HXkrCsq4GRzotrw1oT1UkBYKY9DPfp7quqm
Q1sOkEjgBV/nsh+Ix6r809kuQyIZu2vTOvEy0SKLBGmMZ4hrVUToRDnif5tKbQ9AywlyZV99t+BD
XGXGi6oX0WdvmOMiy1EUm20K1b5qzQPU3+bgdVO0SV21fESuYSzmyiYcHIXFhm9ueuk98y2PgKoZ
oiW7ojxIL6nTxQu7i3HCtkiF87YwnIVJtXKptQZ1Vp3c0g6ftKGf8VzBlgtJc/cZ4t6dzXb3okU9
0FA1LSiMq/rP1kmp+eyi8QTKeH5udfNElXn3qecgyEaA7Ft5OfodCgby+LFS4o1M3BOgcPcyWS8P
Tph7t6YcoBiLXP59jpn64ZIqjZWmdOazbsbrPu3b95Tv5yFDbrXwzbB9j42hXA9gkW6j/Ck1PJMG
5yhHVex9coMSeLOt/GteoeuLJ/VUAP1DilX4V5KU8amwyeaKluyShzz/nGBWiTpDHzssr9wlqXdV
kzxaVnpW7G5Gg5llPrRZjeOO8B1M9fFrOw3WWbZyHwC4WsVPsuUqq8AZu2c1s8EeVNXSKG372EyD
fRQZK3wHxKlsy0M0jBBZ6yZd3SfKgb+anUPBh4/H6V/9/2vu/7pnW5ERxM4vZB1C/WynB9HWqCP8
GQisJCuYre4C2B52QMn7ZHf2j7bna2UaUfBAMO1SRany2XgWpdGGETwN4tPaD+p0mNKSODQEnrU2
qcnWH4n6jlqeHayS5HTNU+RLgAtAHSjli+yPwuh3f66lF4t10pPef22zKLxWI2G3shzrb61VnZ14
DN4sv2GxnrMHayZ3equJP8gJii0QaZo5XqIp1o723MHHiYLmG2S8hxFt2pdMsalXjd1ir1G/+2SP
cXy7t0utbaBn5fMYNMbOBFWwbviMf87gkuW9DYhyC3DXJak50zmXBqLqXPyrhtTchgUEJRJ94KZj
tOBSEC4PUv8tpeLy7D7w17y/mnJyFYUJFltjQIk6N73f4K/73V9DZ0GPMm8ul5EN/c8qpnHbVFP7
6dZraO3Jl8Y2kMCCgiSF7iZfCPIsQEhNxEKNGUVDVa3ktAxXHI8gyouPfeQ+N+DDRu1UH8bBqQ+R
mjSHe7MXfYmrdCxwxKls3yb+ueTeVwKlxqGn9pf/a3LY1tG2tqgv1rDuihKDT4HuaS9dE38PSys/
maJVT64FgN6at63iY2cZ8ZMVUlGM+ZYMKPH2WHDjcCq9h5zcMTpUkR3egkyuR+QtbqL3WwTpfsGt
HSvBoRGT1blUl3ylw70CrZF8Fw7GMFF+n4k+hWL2X6ZRLpAEeEdBNj0SjfCOsnk/FAHC91b7ee/5
axZACIvq53RA5gaBpC6ap0Ro4ya0RMj52g7PKprA4EwWlyAPPKoTXmyw0eiulM94QIBTGbO3iIpU
Oylaoi6Vwss/06reh4lv/5hG583AwuAtD2zQanWjH+LMUU9dVMFSRgn0MJSZstcd4P2ODxklN2zl
Ypv978NoYjk8sGvBxy7F3lkMtMrQXtRuLRtTLKAYzlQPa4J2+wZWdt4GwqhBTX5qLaWXXvqrj8Kf
keqS61EgjSNvn08hqal9PQ/ZZnaH8glpIgZt/EB/S0cQpeIi1kjXtvTsD7WBlO3l1nTpsLHYGTg7
aLijhL5AKihz+63CRVoonqMKv9Yxq6KzLVR9GmU5UzFj4aPg0KKbuf6tnZVL2Cb+q9ZG5sZSTdav
iVa/mq7/1OR2+WV0rNdZzYonJ+nzJxVr3AXb23Qjm3JAqZttRk3GWXYpTkYum7RYa7yzW0YFoJU/
tKR5rzOfYhenadeGF4x7dU7mC1vDkXLOMf9uFgd3TqofWV+RsvW05DH1lQrIfdRAoNSzl7CNweKL
KQ04dgPE5CelHDYuRo5/hPnnHgd+7qBLzu2n1Wdb+boExAXvPA6fSqu2gd36w3m059+HArHTIQt6
yin+6ffcMSaYFKPwr9g2Le6T73OmgXRBMWH42SXWYwSMaxOPVfjGUk9dlmOYbW9Nt3EXach/QjZn
Lc6pI00BCYnJVmKoD32jegeCaTRbsv2VltQnORq1/gcBaefMozR6Yxt8Lkenu95uRNo5yILkSV6o
GfYDqNTsEfTa4va7nSE6GxIF1oX40ZZ93RCTQ6zt071L9iOSGyqiyS1kSzZ8cftEcXG4Qa75FfIs
8lGgvxWo8fk7wuF526lNdikqvihVYVRv3UQlIeY43o+JlKs+FUg4KqM5d0SSv0S5BVx+rronHI/Z
CCpIbcHr5geP4MWmBD6FSwQPDhXB6RLnaH9p+9i9RRVa69Kz4id58Lp0p6LgOd9aUUOc1lZ29pxS
oi9muYo1b4wYYwKnhTdDSaliJeNJHny9xQZUnk7eRz/H67kJ/LeCOvLDACIB2CkmIZE+eWs9d8K1
Lpre4MNhaSlrl6P4jP4oc9M9y0uttH/oVMJlBD7KJyO1bpNst9SPpYFfh7ymCOx0m2d5sFJbAYZh
aTIPZn0cisnT1lPpVKuRp9ODEVPIy64wao5qXFCVJocKr9Ae5HxD/gmyqcRZKM30RcNC6KJ1cIog
GT3KVmEF7eW//ao+gJOXfXqaUhnNXCPUm9s0NKv/uofsl11jNA1HQlWvmC3D62AzRBZLX/UdGWVH
z6L3cU5v/Zk66iu7KCAVif7/zpf9fV0ULzXF5Ypt+Ieu71CRizM9Q16up9TqKAnB8nFS5m1RzTyY
/iw6oeAYx3moDrLLdQB2yI9s7e9bMny7qqyUmvTK8H5fI/6vJZ/eWmBEtJB10X/Wk/e5XTJoxJ5h
ozX2B0GT4ZMIeA9OMPZWjmiG0XAhPspCKI31U9CQ6pH9RuLxwcbp5hipdv7Ss86v2W8EuvGqhFlE
kZtJdUmmKp+Jrnyp/d56xCIkARRRsxEQ/bbLQo6teUlAy+tXetHb+0H1/D0fPQLdf+o2sGJJF2ky
tdtAlHaw3lCu8CX4lNOStR9lrNbredBHnFfoyxxhBxV3zUqr+hXSDP1aj7X1HKcO1qdeXW14e61n
gubqobINMFmlYj7LKX8uGBE3slWOESx6avYy6s1q1p3oURetpOaZWGTxS6yAxW8aZ9/bM2G7vB39
c+ZkPmVG2XW09GJP1n+fp2l7wB4BlFfZniYhTpMHXWy8Esv58Ie+2cmuWGzQQnGwCWot0D8mJGhI
4YF/VODfBZO3zPHg2hv+eLo1ZfwQGs0pKm0Kv0VIsZ51HqiuS4l25W9YBPnP8oDA8d0Y7YqyAs9/
nhMNjIppwCEVzc5nxUJp4hczaeFBBGW5ZnU1XeXcIvLw9Jw75XY3IxJxZyeGoxNVyrOh9/rz/H0c
VLteKFOhPthm1O+h3Vprr/ZAqsVvOWqVXypwH82z2o+AqvOlk9s/7Ah3MD3O2F5H2O9avWmfVS1u
HuvcrB+1ENdJ0ZUDu7jNaMfWOctBOU1c5PoUyrtTuWUHiKCMcmD36AD6qJeRFj2rtVpsWdBgmSUZ
6XL4NrPS5hmnBgPT1/uVcpIVBD+SocMlirDaU90Yj5lpTh+zylaf8BGgHtGkXuBLysPrCij+Nktr
iam5LbLziI2iOLCm4cM4Q3K69+VBHu7IkFaUMbYm3pfpDMUFpesYsywdmujgj3Z4kE15gCMDzAMB
KFjRkqWw7NTg/IRreQqzANNFeSqvbNfkN8tt29jVNg37Bl5ySP2t6fQ/EApxovff1FRFDFAbzaX1
u2EPx474w2AjtOuVL6Qm+h96rMNX0B6zVFX3WZB1wabrLVLoEdl+F1zEiVgdC6q+m6/GoA4rvc6N
154Khiy11KuVq8brSCsRLTk2UHEjx1QxU4yVdaLdxv7v6+SYJhTBf67DOR3r2zAJF01S4pY+5mTU
JlDIaK5hDFlB+VwYEI4LIe6xFcDIxARju111WYQvPSohoAiZflXmusB+uQIVjIL9S8XarJyNb10g
/uQqsYy+j5IzokuweWJAM8KFrbFjqge+NHUTGvvIavmAVg4/heLeaTxcxkCJ3kKoZht90Iqt1iYK
7DWooEZgWvu4yqx9A9H2djbaxdZXhnBrFJmQwYgp91F5dr8MyxOVejI/PrNcfxgrw/4IHH3alEky
bkasvz/GDHep3My+8jPVrnRQhXubx/MLb9PV5sH3AD4NJFU89y9+HSLVSjp17U1K/6LEyUjkvMkX
crRXG+oRCUcYuYMbVeViOdMZyZNFee0LdfIEglVzPtzv1DiotwtxY+ZDwDNwePaT7ph5ngHCLFYW
pWw2Dn98cehd28AbWZzeJoozSClvQKkwI/4zT55VOMChPaPUvqzfeOw3v2oRc6Cy4QdL3h73Ty99
KW2Ag1YIN7kZI/VgRrhNwRDGBNkZH4HxT49jWrMkQiggu+TBGnF5CZvuIltEsMfH26i8IKxZIfRq
u7jfo/Z4fKfVuL/fIzLd6QBa7U12ZTxKzlo5IBISpcDItZ1DL8qFW3G4NzMFLJTaRptAVhTLAVTu
Ko5xonpYtuUBGmSCorqCXc4N/r7rv9pxFDxVuulSkI4NlYaGdqk5ivpm6sgw7FbrN37Qam9QaCuk
N6O1r2YNPwQRXA90lEphHhXrNMfQK3S8eYORi7YM7Tx9jfNK39khplHToKavvZWER/x7sPqSzZAq
Jd0rXmWrUtCyehX4dMCb1aGOjeogz+4HJXJJkch2TC7Lvc1sgq46xK1wQyvhHttK94JhY4bJd4v3
dhM3+3p0wSeLZmxb6SHXc+uhUrPxtQgnVEGmwAyKUWdU3GM/pkDQbGt4HSLXOoGU+J6LVk644xzH
05sca6vUuHhReZUXJoFvXKcgPMgxmGbWY+Uo8Ni4aVGWDmo+SAPiLh5eec9t/lMOjWaY4GRH4DmO
Jqjx29zJzBc5L5+6h7gmIipf28GZnjS7uww7ANcGSJpXf5h2CX44V7Tzxesctu9q4TVnOebGiGL1
eEyOcpCvebbIvDrey1HFiYqlyYp6K5tFT5wgH0d1bcYaef/SPeR+GZ3K/x6madmrg3aU3XNXl0So
zfn3tFijfgqEw7ILIr3BbZnr1VhhztzO8xYrzMffTXmhHJdXx12sggcFwkNExtuX9qDuWQ4Qc+In
G0mPlRpHAzr6AtO8atn6Bl7UsnOo8Mt7uE1yI3TF6kxwcdDn0/0wA3nDEt1MoUvrO0205KDsTybi
31SIe/VmmE3giWIYjxEkovdJxM+jVVODcGeR96vH/WFNyhfd6qAly2K006M8hAEy6f5WrSSPbtdm
t6EMt/howqLsX3PkqaLE2dHhzS6cabzA1e6BzAblvjLj5i2qBBvSswLiMTRrvXoCehNfZQsU8XI2
+umZ1QtbjeKYBBWohroqcOYjQR7NiiGeWDhRVwk2sNDdl7EHmX/BUieHilbASTb5zC0yh0x7oJI3
u7W12ruEmTsfM1M3H+V93JIf8Ny4zuJ+RRy1Z2vyEWDzErKL8qN5PyXtL9l1659TmCWh2SzkP0L2
9W5BWW8fdKuw14q15g0mqyaekckcNJcAaG9i+sapFZuzWhxkvwKCItRU4ySnmtUAM4936tZ3nyav
+jNX9mNgBttf53PfldH0xfcBGmiF+jFGTrsdOw/WIbV9sh9W9/zh1nO7tdSqW3smwEcWKuHRrGKY
jFWFF3TW90+Tkw1PobYN3dZ8lD2sUPQtcU7wYLPnp4s4V1VySlazUwKnfzIR8V019v+3UQRBlOJE
oPnkxWGW/OwR1oIQnRKAr9VuxIHh0ejShMJCmzIOHhRaFrmv4VfZ2URu9wyEiOQLF+Qj4YrCbg9y
zGa9f/GU6V2OBYRrT7oONbZrI/3J7a23YK5/6H4B/bcK7OfSXjcKxrgLbveqeL5yMsWYnTYOYNui
3cqp+JHNG2AlDQ8LRrPZ945/7qNPjbxPnLBeHSJKhxtNvxhiZ1SJ3VKZG89aPBgn2QrUllhQOw74
CLFZ8iK/Pov5crAQ89XG+ns+8dthJQd9Y67PzgTxLgsRLaV4Bc7u6ALDt5KHcijNJ36kzCdwBdZD
PHnFTrgyPeWaHlymMtrKQTktBOm1bALC8ferrOG5oHTrUV6jl0aHw+pkLe4XjVr95Pp6fJLX+EqB
I7R4YVO85l8vLJtBHB+TOnq17V671FaN+2QS+m/gUn4BP51/hsZLoRgplddUHmuuPn+2EebQ42wg
PuJnZl3V1nxICp/AmsImqEAh+Rg5U7sYHNd688tsG8CUraoxe27EoQ4AanoKCpm8SLNnz2UhAbH6
KFtyhlM1GAt5ZruTV2FHEx9xePvmmA5o4MEp2DInVYdSyxl2VAOXD3oSJufeHfVd5vQXFBGjin2S
OEa+F5w09VPOuHVRiJicZbsiy4QyTj1ookv22zObkzyuxqVadJjCGw1bkDSpPucGoHGlatMen2T/
fahfXIx4PkGy+9uhxwjRipKKGGRKiUgyNzxCFdwYvLJ8KsTB9Fv1IZzDcif7DE0j4Ms2CK/aJ4rb
iiefICzqjqKHFMqYnFUCeqBMoTpZQ29cDHGwciy6BguWuOxrtMS4AJMwLk7oPLJx0ff3rsrozHOk
PeoN64IHeXmJVJwvfLbgG02ByY/ZTixsUjkorkeoS54WPZ6nD4UZ4BvO7mhxn9SM3e/p5HstVqD/
NMOg241kZnemH3/nuYHVS0DGc5wB6/phxDe46J8p+IVh7Kr+19x2NppuKL+s3lsrgVp9m2x8crI2
s56nMPFWs+LYx9hotH0ET0nIqoNHkAv72ArQaVlLY2yczzDN3LUWW+NGE02AagjabOvdNXxnF/ca
1ggJSfYiBEmRzr6xtVLFePeC/JWCO+uqj3n8MpNdld1NEsYHJcyB34pZgYGzYdZn5v/3IqNM8oU1
gxseCU6XWvjNDi2sUtrW4NswBZcgDx5olB/sKz9NFVVNb1rWU1X5R9lda1QSTzVmwF2UVh95Ar25
HAebBPMYvZGJuV094li15pneXVM3248kYz4JxUDwQCe0Tssp+DSm8OoPaPIUHqMXwvj4W4p+aDdY
s4y6CG4G4Wc1r4cY3G+YazYLjRmQfTH6bF1MbYXeEvcdAig9O8ZTr+n4Zojsdj0QApp6Iz6hnE1e
+Hk5yDR3DeB3PbuttZHJcaq9FgNZnrcW1fthKiEEymkGtTBUgdU55kW99jhN1oe8bVUk2QoEElIm
8So4iXZ+9dmk8KigTcYrmVnvZ/+TzPZA7LNpeKLO2MeKDP1cKjB9UQfsmumb1avx9KAZ03OchMa2
JDdZYHPjhtucCqDjbJFHSLrW26htaFLW0Pbtue0pYcAd5kBwVQPyd+srolOLGwWIXpYOZt+vWQ8n
O8WelENdFnC0hsx7iapJuVheepStxDDnF8E8EUNuP3QHaOFYLo8xtTUUrB2Lmjx91FHN52umKvye
wo/M9b6XvaX8wB1zQbICdm3LQscd6uk7nBH8MKLBeoMdEwmBEa7X6tivhmisn2dlnEBpVSAnRLOn
TvfqCeSoprWEtw3UmjkFC6vQ8P1zqbuo1pBW8SB/isaBxpABrjeAHMgxJSzHU2hWlCwyGDYJMxLt
R+JNyTGhpGDN65LUSgx8znr2F3OVmZeyU7WbCEwfq1+5OmXwA0iqOSxwl1IcpuGWmrPpf9fqptwa
poXmbTTsz7og5No0X/kWj6s0pLiaR+sv3cdttXcBGcJyqI1lY8DvjBMcCrR/vDIp30CQKdtM5LSY
bGdfiYPs/Nf4v07v1xsStnlvy8tvzbolXlDl+qPbETcay6T/6qjIQhxVGIie3Qq2BELt8BJ5SvhV
D3L9oepN76WuqH9GCaNeCI9rG4/6UQhsdXMAgwrpXbXTfZ1Z/iPIqX4TeiEr5rH1H2XfQDXEgs+y
se5zVQB3ez6HKfydvJyrTYfk+WOq7a9uUSXXmhKG5zwzNiEPCHar3Yyvro0SmeeejeErQSJUDN3R
15vBxREAGYMXDktrIgGZo/14ahFJbNVQL7bobpSncOA7VLJuejUSgfc1mozcml+/z8KzXbet5GSJ
puJhm+YW0SvIHySmvfMku9t89HZJmQHTZq3wzm+8jyjfwMtAXOR61i+KVL2zHJRdstkWw8Gk/v11
HId56w2JuzKHTvskInbqet961nMtOAH7fUlGF7dttY+FyIEX17V43eELttJFE41dva39HANd0aQw
QdkrPplwAFfRq4FL7FkLiesr1mdehO+qNVkvTZPra7RixarhDXgxfKGkdWo8zxrFenFJTpzNMn5N
h8Z70NthXCu1cewsp3vuhcIzB1CDwDdODpPQgEKTCnZzqiaoBxiV8+IWLj4LwEfZGiYdOkKG5NKt
vEdEwuUenZ19DZEC8Lltxu9aV7G9yLMvvhmHK9b2LG90Vz13paUv5IwSqpxSxN9bolaLxiUf78+o
Opza0ZczDuXCUOJhUOazXUVHv27yDyfWQtRiSbe3MKj8GExc3vgZeu0cuz8PZUgOgTfio08tf8VK
VN8Y9VTD/ic+AvQreJg1JC4Ftsppxcc80gFTYGGqnGOUnfux5GeG77/1AjUfNmpVlo9mGsbbzFCU
kzdovw9qWj1ZMDl2935QsmDTx3Y35WDXDT5jn8pcXDo0zr/8LFnWtpp+x9NLbOYRO1GDmKz7jn2i
OqrDwZ55YRW46lNb6j6e2n7wzSn1daxb0y8j8PcT0ZgvjV7UC3UKvKNlQYFWkrp7gK1dv0VGHu9B
80z4hNCsQ9veoFkhSyeaegKfIsx8a40+rX4jcVssHc1xt5MYtXUCRraJT5gcZTFEFW/LX0IhOPE2
6xr8szJ5lHcqO2oQimZ4QaYzvUwGEGJxR93QcVIqC/vSjeNXBF3dL9/dmSpO7ySD8QVItPLVppxm
1UzSHZHgvhVm+WYizvuoIpdcTKFVfE3cekuNXvsrq6zdQKDlSxwG9SKP6vkxwaVzEylZu8/LcDqZ
aoJFgd/pr4ZI1bqUbv4UXHtxNY+AH5mdqG9tik066uiCTxwV4imlqJsRjsHV8lAA6zGk9ob3ERl/
v1fyF0SjWrSrnLbGgqoF8D1PTkyKxEzqgzzIoXsTj2pEVS7csn9dk6dUVWiVp2z5+SjOtTg0aE6W
Wj30S5iTxZn4EhI2Oaw1bvKvkYg9HSt25shRqlpePXYSWLMWLr/Ft4NVBKyOhnYNlx69qhjAZg5h
Rt7onwCz/F0nm3Ucu1AIEayKKao1A/ZN/J7kC4Y6ZMRr3J3F6RRo4nTOm03h9+fbSCVcufrer8K1
PP3X/NC9TARYHj0TZDnRkfdZxaWBnCKSMtGM2qDZGgYPB83vg3e1wweHoMm8laP8UoPfLrrhJEdJ
qkPuUtRna6qqZ3HLsdWUN3nLqJtx9hNNecuB7NdSNgOWN7dbyiashI1lVs5W4pyblmhVQDkWkDLs
1O598mwQ/k7WUGOlJtv3g7zu3pRn9z4WLNvGa09keExK61/bEj+T0ejdaxc47tWllivFIuB47zfH
UYfnjGZCzmB/i+mKUCXCALfJUP1zKbRjGBF2PzzIeePeNEjK8nxONkPYuadanGlu/PtM9rFV+j36
17z/NYoowb3dr0iDkw/NNUl0Z9+O1BNCIqJC1vVM01zIU9OcWXXI09sEOZdknv4Qun1zu1T24cXK
9fL0XxeRLnH2pWa1ywmrVQoFlHob9Qh1cVMIrnMWBNRsaCwrQbGywvVIPv4ZmBInOFNMvpDT7v1e
AmOW5wVye0LV7oMcbk39hKp4ONznKbEe7Zto+hgtHIVb31PXTqOOez3xxn1vYTT4INszpkEA6wvf
XN3HzTJnXE6Vnbf5t7ZuBjq6QESgUJ8e8FfO3Xz+GhR2vVLTHKR+FA3PutZ+yH6/xqF5msZGp1Cd
ZV6KX+hj1mjKNXchqPFhb5d1YyvCht1otqQeVWh1I9DZuWrtAyrL22x5CYtL75KUL7JB7o+rBktZ
e6S4TrJPHgyMOh+Q8PJUUXHU6d1GBE9FlSzuOrlJkCfx+Gblyr4fEkpTg+nVN7L2sVT16jEtkzez
LKcPCALQCddVWKqv7WuN9exr4/cG53rS969S6/z73DYAT2bBfKFM213EdqGvB6PU2V+BTUKy9LM2
OueoR+n4EtUoNEOV3VMU++MLS91g27ECX8pRpSnSUzN73+RgWhkaS6QDuoS0W0RzvdaM4GJMWOO6
ZuWd5CHrSHLjgT21m17x4odb+z4uz5yq26pmiktzl6jdplUif1nmRFe9uOwP+HN60JR9pTvItiM6
5dlffW6K1+IDkUkWYgZADd1E7+Ma0bHtneCCwdbvg+WACx7juVr/NUDBANSnylUf7gPE94JLZubx
ic/L4q9+eU8/LJ4nyBUYffEKo/1/ODuPJUthbU0/ERF4M93em7SVNSHK4j3CPX1/aNepPF19uwc9
IdCSYFtAWus3ek9VjUTyzA2SbJ9J6/FXNgu4Wv+h/ci4xSINKtonkYgxe4Nxn6HHngt76PN0MibP
+XesDP1zdj0MjpqN2Zw5TIkCmxnpCssXOy/J4hImghgp0/VFse/cZN6lLfdylFIXRhqd9LDk7uP4
xgVBK/Ni6lOAos640jqlvNijjxCxFuW4lStYED56TeYPfectmok/ClhlPl09Ru+jzt8oN7sMtwua
GJwUK6RMqj244fjd0OJf+gxtkp2J9cRV4rwyxr9RYLxVaNK/g2X0DnaHnKEcFAxVze2q0kE3cEIu
63QJHrI5ysFD6J9rytF317app/GfkOEms2pkae3o8aZ0k7Wc8vUBfSjzjyqxk5uENDBHae5EYPCk
t0+kAxj0fyKF9hFj5XUDLNw88BL/9/M8Xqexvnyeox8gi0FXPoh8BFNAojk81qo/2ni0KkDD5g3M
xnaVTyn3ibwU0BUVEZ8yCKsnuYfpCsFpws4o0duQldvclv1Ro7d/xj9GyQOSjIo6wl9Ac/85iex+
HBQ7YXISh4IV0THBkHHbCe+FBK9yDE18p85yN+rzAIYVwZELkpsGpAbQfk4Hxg6iI/+DyCcbEvsK
pjw5jhX5ZfB+tq6PgQK5RyyG56KjrET+z0VJ2QUgoIJ3w0Yxwk3b1/h8egNyIRBUK31Gk9aszx+i
ZI/23+5G7ZX+8rc5RGhSL6RSmYYaULNKk2HZV1ZyHLS4DbafumatMT5eILaoslz+Nh9nQM9nQDwm
6yF1Tv1d+7Aty7jLTW3r4hybIXD7kLtXFzaYpjp1xm8njHvepOY9qQIYI4qvLj9jHvfgVZM4FF7n
U8mOwql9DByoMH7GVNX+4iUTfvTzmWSc++qqAT8OjYgjDa2Ib4pTP15PhmrXzCnPiid5TOxAuO1a
HeNqPHw6tRxORsv9qvO9jhlqFS9yBDsEL9zHbNXaotg1Dxj9YKWU8XAI5gNLOUju+gGFR2nF8Tkb
+8ey45/J2ee4zwnb/3tIkzSzhz3S90PHwmcC3xCIoL76wJlRG543dn/DOXg4CB7z2OjOMfx/38jA
mnvZcpK6vuaGVl0dr/o5WLOFyd+QHIHFLeahKPriH4cUcdKVyhmV1Wjhh934nk7QKQfht09Dn9nr
tFT8s9d22s7UmvSgI+B8atwp2BpFW98U0+pXcRZlr9NUsWjuLPctFUN3VIQKPooCiQtMk02QDdmp
rI5aHnkn3Q/oFJ35p1OO0PUxPpn4pqssjNXUim/FXFiMo9i5uNioy5bcKNwFDqnR/uzGABNenCv7
belVDYwFH2cjOzUPTQDZPMC0fIu3ifvSKTWL1lw/thaYQkraNy+6OJaVIIbIJuFpfG+R7s1cp73K
1iMeeAfWgsqJAgSuh0XefPXtyDrIEWqapncX8WXMdHprZzqBGiwhaABJaOpw+3l2NUMItM8pnH/G
iiZV1pOB4ZI8jTyhqMS4pazOJ5rflDVvhjxp99jTFnhEzW/BUw3mBrb2YjbTGCxtlCnOYdttP9+z
sI38VpA+/d8/XT9getZkgObnty2Ho8P++HSfob+f8PMdxKZLSSQO7N3jJXOWGwBVmD58vmbsOGhm
5lTgPl+1ixR8tCwwtvL08oR1lP/5hI9vKwpdpH7nT/c4t24FzHf4dHK0PL/8hA0yYp9vsp8/YdY+
fr/H19KXkMCT4c+nk0erjnVQAhdU1PxFyKOLLP8a67WF0SOhx9un7LgYakydgeFVz+COZr6rWp5L
W7hPlMqeG93xPiDfoDiX+wAsNb96L7R8WdpKdil0z1x7E1YCrVNcuTFZz7lORi6cfO4yUULVMzX1
k6IZOIfRKTcVYAzD8sbH+LqDNN+SAN3Iemgfh+LklsnPz/GeRv6QZz4TTlfF7VBhrlfNMu3ZMKya
2NWesJDUn9CBOrlDq5zjuTVWzuzTxFcrO+Uw20eyntl2iCokQ/w2RI7CRfJ4Pofc6G05rLPOKf8r
5ifNxrOd5vp4lTFuyPn7+kK+jDyqNSOezHaZHWRz0MbmArj50ZJHDS1yRpVdIc759/2Geg/6QHNv
MhQj+LBDTKJYfr5fNMN/F2oKG3U+KG3j8OzozeOdyhDa7uRBhySk2scHkjHjIwk68fhKAPuXWzXO
gPEbXwfvbPh5fmkUDQLrGERXuWeleMqCJip3sulYKUrulQ4CITJxQPpntJeow76G7fh5AjlCbngF
Px//vMJn2E7KGDL+f17hsyOtxJ9XKSChoB/PfEjt0EhWw2wNlJnUNpOOjW4pBpT6INkznUfMevKG
I1Vnl3J7XV08D6uEQQ3buwG6YEU9x35RQjdYdkY+fLGaHqujwRi/x0V7rt3O/+1N1GrycGBO2FFV
ZmoWYCKsMz9Rwx+OiU+oEyhfwsxzUecS+asOr2eVoTZ6h7rE0tQw1AtvV9vaYeccHaVz916Oi+6g
8M81CkfasDDz0vwfXFzjCahWKRaN3OIwfmiNLtvLnsHwZsZRTi15oXfZeHpEHcNbDDwI1iAqcn6C
ll85X0a4d600BbtFoTE9WVb5XM7W7nmCh3KF/tA2asp9VGsROVMvwJATPAj4YgU5xi5dYtbYnqfG
Vp9itXmVcTdIjFU81e2BW6v2puN9kZeO8gGeVdt4um9TSObwoT8XukCCFnvUPZeGtpZhVojHvhrU
l/huTaELDcxOW6RQPXiWG6aJJCGp+KbHfjDTY9OULRzleXfSUa1wLe3Qa1j8ocaxityuXE9jnr16
NuUzMWCO4Dp2+loq2CrYBfgO2ewElKu4UH/L1qS0Lgrp3lkeieaL9YRK+hKlYJ7F88bNdyBL2hfZ
6JNyi3J7e5fHZvH0agaRepEtPgm6vH4Yn+TQtAcEKEjV70kfKC8Z6889l0KpLsyyicjVszEGLVqq
Tm5gixn9iU0ZfC4UrhuAwhZpPzkwHvT/dM8DbTGVB38swBv/jZfWnGjo1IQb6fSW4LYCrLpK3zsM
L5H/58kvm0ZJztOIzQD3bDN9Zw7wplpVfIOuPr0JayUHabmXXo2y43/MGVw9hs9ka8wE5kNS16Kc
r/igBObeUePm2DuTe5a9E/VvcEjB6wi66m4Z7aVu0+zd1NzoOLVRTTqeg4puKjY2GIuNPMgqVQWU
b8TiAYeVI+r9WMbOjEm5iaUvjxfhw5POlj0yaIAlJDuKFMwU1FhWk9YaE6HfRWLUaA9HybrgG97I
Thyy/St1xkdLhmrRY7+cjlxC8+EeJe2j1uLnawwlBUhkQV+xyo5ZJnAmEsHePoZcAIL5t2Y131F2
APYTzTRx0ylviVlZW9ufZs7cgAigwiPbE3bz3Oom9uckI741DvQpbAuDhSYwiwK69MP2q3KRZIX6
WoY2pRZT10lk43HZoxC195RpxpOU0Rpl1eK1SVma8afsf5BfWz3OVOXJHlc581tiwlSwIYY/i5as
V5tG2dlQCyp3mA7vItXxr6FjFCtXS7J3LAh/Zo5j/UqH++M8mF7dFaxWPoTVt4CvOuXuofqw8qcJ
l6YhfZ2wtXqJ8IN46RqcoBInf5KhuDEnzLwFyOq5sxJZtSlIp69lL/fG5NSZPRDRuRdrY2QLjp/n
oh43Z7WS9iT7HS/LMN7kT6Z85J7oXsYuW1XIGb8Ly9WAX0TGQjaN0nI2digqhKzb5p2VGFZOyQB9
Yh5sZP6GwgcKKH5WP0GteoQHOwuPeTGjo+dRacE1B31k2I6qsI690qYL01L686xPsVKbsF+a9jSc
ZUxugCIM53TeTHFrr7B0Ysh8RI+QLfbxc49s6yqCpZ/dMiZ7kYMDPZXbR7VJ46XoJ//S2IFzbgtn
WI7G5H4jBXcIBn96KycMHAq/qbZwMqMvWOfhLZG63xQIzatcn8xT1GnxLad8A61Xd77l8fiuYT4R
UNlYhH7eg2vso9vnxmn9c8NE5wiZsXIXiesl+0nB/lwOSSPnz+AgQoPYVPNzYkNtWtik6haV1TZc
/7LN6mJTZXw9kZWPtwZBs8PUA+WR7IBuTH/UE8pKkjmAKekPID0hak6wCkYv+qHaIrpIdsDc184j
/z+Ok2cxrWHvanV0VSeoAkpDId63Eu8pxFfyyW2Aj7g28nxERpWkDzI57Ur2yZjttpvBa6erbKVW
kuyaHuWyEBO4fGn7zQ3R2uEczycrfN3dTLhIRbplP4V4rCB6n7EwMVr7SS8m9546wFzok5HGtpS1
D599lRYNqo1xEq8NCCBnDVS2O5vcx3FSv2lF/mdPxqBZiedxKJdgKKKvXv/bsIv6i1Pa+d6B4LaW
YT+Ijp4jTIq93K2wjkHKIOujr/Gk/oCy393DRBSX0RidhRzf5AZSEYXTXzxDze6+bv6SccsrfeYB
lY1sDdeZ51YnGefe2qKdmYl9bGXBlxgvWxlXeiXdpkiwbWWTd2f9fXd97w5rfKGjryjMHCvh/Hl3
HVOpZa/7mwYplbjqi1+Vo13JyBZfpriwVnYyqGe/9apjVSD2iO1w8jp1QBTI0xS/YIMvk3Ywr8LQ
s5UwDR+pywATkHnvc5MJZdzaXXLybPHfcTnWVM23wHTD164zj1pq61/8oUKHLE/Cc6UJ6PGqX6z1
zHfeBz29+pGr/YyN4glUXPZuBHysvi6UY2xM/Rl1CpijZth8gJXfB0yjf2p++RVrLvNVrZV845Yk
342oVS99MEWzaKb/NVGCtRyKHFIEgL5sXgrY35vOFMFBhcp+RT1qWOrayEU8mh1S3KMPqm0ynb0R
ezsWGIkUC3qf8rpd9NOYfrXK6HuZNf53MgmXAoGOX5U+rVVu++HC686InhTxQtjI38AYWUD92JgF
3uZeqOLOHovvRhf9mrrQ2im2129UnEeefcB7RfmMXETx3NUVC9DR1zYy1k1mfYU4tsuLvniMQK6Q
1XNqksbAYW4soqcwj71rGVmgmOc9mPhYyadFtG5d5ETWIQpj/ALesdYpSvN4Zd1oVcnTo7f14SXF
bhutEwfxIsrdgvP855BHjG/1cYg8f6gV2joeonaTungEx0qqXH2314/pCFAuCYr6Wxe/gT92vqe1
8JdIb2tnfjD7bCI7jDM1HWL8kcFD/hbbfbwOatYB9ghEpVR75NWS2Pk+mSWMDBF+Kfuk20RurO6V
0lKf3DjEMmoeMXT2iwEH8zXKzWCHPqgLeM+uX0WmPcsBSBJlC0T9gJw1Tb3VlUjnK6BeBBQTeF3z
xQGTvVPSrNzUGME4Ignf0L/X96np9Wt3UK2vuK2uIicf3/16MHeujm+IjNfq93aI0g+BndtWAD/a
al5kf02zzPpquGQUhlR1tpXo048x/S77EjjOG1bOxg7Llul9NJqVjGsWC9W4yXRyXkP4RkJ5J1+C
/I6zipRoa9ipsqytEKsz1hJHuVfOzc+Y7DDD+v8Y0pueCZ9CmKt/jh1A2h9Qdce7DIk/ualjcMpV
VBr/FcuzvrjyJuItdQS8iP4OTucO1PpdVKetn//E9RbKbRi053/iPk4pZwHiv0vscdnAWl72ff+e
W019r2bmoouGz/FvCNZ7c8ec5hGiylaTRIIVq7CsDc1RW5U46t2DwsJJ3BwQPOk8b1MaZnn2WOnt
YMUOR7Xl96Qs7u8D2yuPWRF2uwaVz7Plo6jTJiUVDAUXvwQt5FsYN2gC+HXwnGkdCrExk9FYVy/A
AIprbRvqxtY6f5Hnls/C+vFdqOMOjQRWpradX2VM7vmpZx1gBl1ky/DiACmjLKzODQWpKO3z6yMW
1xkWgpmarsJxVJ8hgweHdqoBsPp4+bLWC5cAoPu77LXStlo5Efagsmkkbn8qx+J7UWfqc2PW4oLY
4ikNfFR79TiiomslO9k0Ta1f5GXsP3qjftqaXuI/UT0NXlod3/v5IHdi/lKbzONV2IoAv9CaGa2J
OmHvx6ewNtu3yKyXyWggx+yQKZzMTqxlU7TJT7jx483NuuSes/a02hSQqGca6xIDZnQvOSjDraqg
YrJTC/xdHdtqnmqXLLCZRmcxq9ImrRWdOx7+sk9ugr6t10IP67Vta1MKEFrcTMtWtwEIkn0e+dlV
bjSzSlZqZWNoZxT5Ixa1UwZbKQhxAbWBM86DZUzuweCsd6qgwPkZ85XQX6H2oi1AHpbTuksHaiOz
Bk/miewQQ2raprRvHIecXScENyjv1dMN/3eUHnhguL/iyv+ti0F9y2plApbUhNe2aNwd+ugRWou2
eek1+LulUVZvWlxG1Deq7hdYXsswvN9GHb/EL3mtmjyhRvuxaTMHhbouu1dJgaXp/x7v5s5/YuQ2
MB0Ri9QKf1dW0OgXDzwzlAx1WpsAC87FZGhgI+NfWBKNqLqM41HufW4cS8u2WiJgUWPv5s2bkHkI
rMd5Nzbql06nQvxp9CbjugJPX8Yeg/+Ok72fg4daq9apavo7BTbaFrPVEbSRHb3rmqKgHaha+7gJ
ovcwyb5FttdceXBH7+ZcBU+bt8B3BlLD2bM8ZKoa/UDJsF/KQSkrWJBfsD3IwvJMGXlsTD3MImtw
jFc7NrVVlozNNdX0dKepVQZ+wbBPVZymm7AetCcHkhhm9bb60U/OE0n2GcjP9Iui1cKHyR75TENC
06iX0B3bJ7PhCZJVmnrS0Ko95K4S7KZKna5lmI+rESPTt75nlVx+4Z6TnUyrpAQQN/2CBJearIC3
pqdgplJ5AirkQrblBkheDMJBTHg0Jv/pkeeQw+WYxzGyrSsotvbdx9iY2T2cpa+1oS9OQ15dZSie
QyAQrHPct1sZkpve1MWVXMFCHvMZl3v6rIn9iDHiMfTv+ZEG2z5OqGbk6bKkubphXpzkeHWKlI1v
TQ1ALMPbWiS2jlMVV4e26D1S8CI8u41hbMC3JTecrNwVC5fxuRitloKxUc3P3BKrIiNYuQLemZmY
2hHFFkQMslktRKvbZCODsZa71WPXDVBo9smmjUd11IGgaayni0A0z12fggQ3fZLVmZptVdEjjDiU
5n7M6mqfz5nJGEXGzeTV6a1UZCpbD15MtciWttpUX/ARDtEJJbXYIUwKmzNnqjxu/XkRtQBYuO76
Cqkxv3C2jjsurBnw0VVKdGABjt/b3HRC4S/gSyinOM26t7/DhAO60B1gzBSh8WeY39g+pmUM8zib
jMuz2fMwcC3/PYxZiA1OYEpPSdvWWyV1Ke4no/4c2XZ9D7mD221oVUtfhxTQoUhwqL1Uf3bsXN8V
gQWTfx7sYvXynEPtmYeaZVYsNbBuOzlUU9v0IBTg2rJpOi2Gl16l73qHkhCyQepzFqKsaXlW8lYG
rHrEpNtf2pjJMD+/9i2ZkJIIW+2nknfMuVKEtslVLFzSXPEiqLcsM3I0eqJ83SRZdVeUxlw2Aqp5
HXdoNImM1CFFgG+QyM9FKMhbxO4uqAv3N/W5V3+Iq48ys8qlo1TmkwFKbtOio3q248TYizEzdpim
dRd5RqR+ckS5fFSzuyH8VhfMTnl2zbnjxxmrDPTOfEaz88rlOIsUmsCi9nKN8z+tgv6JURGrDmFG
anuydiEkxbgwhxy/mTFbZ+gPodKtGGV2j9qyeK1E9Vr0hn4Z/S5/5V0WgBstMjJz56QUSN25Rn2Q
vY5oYvQ7rW4ne6l6VKg7+Tb+nBxLGtbaNOS6h0ZcwNBU4N+N9MON1JM1e5DYDsuTwPe+5KY9y41G
4uLFDcDMTvNZnrcQwpKqWzSG0/6aNn6glL/qNB0WpoEkllr2H1A7vJOv1H82rWjGdVqkxuKfjn+a
dt2w2oIcKeNTVKAd4mEhmE2mdwpb0tCIr7NojS1W+FU0/GRGhiDz0P9G+fANQ/Hwi5ehEwyvqL/G
6WDtGng5cF3c8ppREF4hs21vbXP0ljze+NrnjYBgcLQ1Fx25wcBeXAYLXFExlh4TKtOWz/NrihaR
GZinvmn8Fz/o5wtFbzFmpJl1Xr2uhYXlxTwYlwB7OxkmchtzMxQeOs6YIT9O5ZSeuISKeJWHTqyK
nxA8WjrzULsV/ZKpT7RJWU/AiwymZFWmLDwLQxmMd5Fx+2lWrBuGcAEkecD5IUJ0wFqVydj/Ukvt
OafK+M3v7GahO7b3hp/XuMRzN3tWhRqtEZ4+epmDTmA4otkaT8V+AImD8ommFMu27g5MNVzw7PRq
jpluFctNV0Xi58/ZvBmpLFBpuMuI6gcnz5n2Kl3nMLS9s64V1oRvN/Rp1fazFRChXl3J/nokI1x0
6BU3wj/H5OWXlTm4izxUXxIH9pXd8LuPlJ82tp/XS6ksJIWD4pkA2xblbB0PrFWdGhwRU/3NMfl4
bqJfZUslhQ7y+gVP1eamoTl8qIu8XgW5Y32MXfHTyazsXnqNckEemqK31XMd4fMwZyPvVJOb71ko
flp8Zx88XATel8ACYkNESxSbb7jN95cCEtM6cl2QxJ6DZabWN/s6gG7tozc54p2D3Y46nbhavmoT
N0h8QPB/a7tgY3sgLNF7i356/DBGrWi7RIuVHQnA72ONsHlmIkBeoYf+h8uCQmSul847PqL+FquT
fGtXpbiHdnlO/VHHlMtg6V9nP9QWZReSzuHNiat7r4Txfhgi+4iIN4qQ88ZKr0H5rajCNlgEPXzR
Iup+9/pGNdTtEFXel7Dw+3VrqPXRZQFxDXiLy1gwyTJQcNjgum1e60kEy55cJGyhKkYp2guTRSsS
B9qnejU0MX3TZotVxFPQFHXKkn/UuClU9z1Ea/e760Yoq/QQznigxFu7RhnFV63+3bOBa9Vm2P0I
rHFbBxWFO2G8dLnpwdJT7oGd71oTsYXRQXRkTPRl22Iy3Wehu03QJD8WQzPsbFc5+FORr7XRO05p
0y1Ukh4kYsSw6SLD3hS++BI6eYvDuxstmnyMvqPLdHOtyvlVcvEg5YwHLDLoG09p2wPSrwcPfvOF
AbOZOQyFSz6CS0+AgQxBGN/lBoEy7agkqNLPoURRkBXLXGtNbUc7986ondW+/DK45a2yc7LxRf0C
fTy9IuysvhaK9oZKoXPR47I5j1Z962OgPGUWx8fI+xWrIj+piE548TDuAwcFFOD9hXlSLr6AqRja
2UcPKmMLNh1pprmpjPZ1zmw92XrXX4TdQlxXALWZShytalWER90TZ60VLpr1M+JwBiaGHntMEX4m
ZQhGakS+QMblBjIWeHo5RLa9sPnKpD9fdf74OuAtdK3S+LXViuZCopUraeqp8PVN96a6ebyAZJFt
66j76VIJuWMTbJyHwYHaaIbRktlGcWLvLjsRje/v+CIAV56S76T1GdFr1rj3oqRcPNqR7gyLsdFT
QHV5ty4Ht3qrjFisMYUst7JpGzaPH09DXzaY4L955bjsW2igZNmM/PjYdVi1Hn0Tpt9yBlUck8B8
ohSsLMMeE8LQO+TNeKvG2Lq6GajWvl2bnvGTdV21UOP2e29a3W1qM8pOBTKfdfQx1VyHsaIvRxE3
v3vzuXcdVH6S0DtVlJkWqFB1qyGBPCNirMgjRfg7jOJIOHE53zKUPG/5vEcZ+pbpaQWJk5Ds7AqI
Un3PvVI2Vd3MLopWf09A9RT4fr3UidrxDEIWSjadKJjOo0uyjOfcC5jP/ikTxRIahP1SFmq2iIAJ
UDgf/ttbbZqbaWLw1A3tb/+TtZocITs8Hg97Y+TV/zq4OShlj1H6u/JL9zBUaD+6An8bWDfZLjJh
WMHPhJlco03GknvcGKVRXSe3diBbqoIcTnDz2qrYFUzVj7lLXS7k8t/xDKE4VyClgODhdEWUuVj7
UaQ+iSlxlqnZqy9leq9rJqCzXe+96+J415k4wseB117HaC6+eGn9ofv5Wa240pN0wG0dOBNZLmNp
O1iuG8Iyd8Kf1B1YaZzMCz1da5ZT7TWbswHunh8ZfUVlmnkphOW1rtb2L7fMnrURm6CmUNVbbyjr
3orL36zyLiH3wo+g4x32YVIg0RSJXT22F5dLaZvobr8dLHe8qY4brNCA1t9VCpS6ncW/c/tMJQvo
OBfzzR5a58MJ0TmtOq15osAkNlXaFmBdarDRpLGYczW3ojHFMm+c5HtVDMuwqNNfalhjgpBH6asN
NHDTIX1ynCYDlRYLLG/o9Ro1/fGst6b74nqexi17Q5ar+haFFvROV60Ovtk74An7X1qQcKN0HaD4
VmMDhBfxESnieE3mZrxknl0uOsv6Hmtl8AIVcdxpCKduET31XlmjIxWZBz+QsQBAmGfj05iZPbSf
Wt3UeSfe0UU9yBGR3U6w1sjP6X1TbMXQ7FQnSPdoQth7jfrDid8yofTX2lekJ7xVhJD/Wgwk3Uc9
Gk85ad/FEHn+i2WapIPq4TBjT3oDheBqAC04tOk5AqgHo6Zu17WFTXXAd7my8b/c83BR3kQ8hQu3
cyl/z72NcHGcscwXVZ21SP2CSVHLg7QGUmGYXb8Xguz15Gr5h5c6v3qQprfKi81bYYQ/MWvPIUB7
ixIc9RIeHwoLnmrvMZEat0OX5E+BPmeuC9H8sBHPyiKh/WKV86tSI+e1QvpprWnJhzvW5Yq6p3fL
5g2YZZRUqR3tfFvRFfQ9Gm011WCWQr/2bnKg59lA82OK2J+xUhlssr/cWOazyGEpeaWb+zj342Sp
jbmOuA5dT7JZCcK1W5T5WQkaDAimFOGnzkhPoC6+OgAmz5FhrYuweUaCOlrqk36aGu9oZuRxHc/V
ziWm7stpDLWV1bbDzksbfY8PyXgt5020y0dSLqAMol0ZeNHKtIX+bo/o6dfD8Bsy3BT2rNiRtXqt
ybcvmtYr1j0CSdwu02A6UEFYhqZiYRRVGjt1BMSWVrZGriZwdn6i5Ev+8lyvWvol9HRkYFxMYAy1
HE8TZNVlZlCOjm1jWPVWQoZeHR0odUJ0i6QVz4gFZTsZ+9zACvvPkMbV+3Xv9MaC2cjZpFTw7jY9
aRjHjN5mNcpVl1nGLfFCbxNCzvYza0tFajpBMMp3gYXjTa9XKP5E7bmvjewZRQXm1bjsgb0yh72M
aRnQF9RlgYMq7o2lgPNL00lDTbMdmfsUGMyScZv4pirKeAjNYjqAx+bb8algRJD6TwLsERPB5IvS
UHboIeGuOwSYd1k1uHcVe0/V0TsWPTjNw3slVxqxxgkjsUyDLDqBGc730UTCwgXmsaqcSV8Zoecj
7tI/BWTDPcumhD/Fin1uQSj68NXuShEUd+bSM1sa24jJZtYUgN59tTECwI48ZJKXtvUrLl8k0RPz
hf+PDUZnicJ7fnPF7CssXh3IyDcyn9ljU1GXXlUohK3HeZTsiKvGv7TlD9nA6FRdUzBNVo5TTzcU
pryFobUDVRZjuj1iqmVv9dQ1wb8yRHawWjCvFhDJOVL2cbJULQzcW0XUp8FzqpMQ6Z+9FKkFFLqR
YUT0GpCyHPPY5U7E/ypVu03Kk/BcW9j/KqpVbjPN889yw9/A24vWIX+fT2ertnkAZPG9rZSEy5/b
IjNYB0dYFLoxNoFCUlvOXcZatyDR2CBbGrs6y6TGp0hHVhfU33ZS83xVVONFIAd0U1E2WBp+GNxD
3vWW1FxKtbBHNT+Ybi5gohMXXdNrK3QFTR7Tvnn0Sj3btrH50YVdcg67nyTB60sqxnLjuT5qMREO
RI2P6KbcQ1MZmRy5+7lpnctQDSOpU+xHBlu1MZpw0KtW0g8fVZSvFvYWC8tU2jfu99qyjf3guXJr
nNri2r/aKn+KKEG0J0qOtsCbVxcWj5a5KTc9oh6wIL1iKBaySx/IW+f9SulT/WY0T5EUZ1LtFHse
vuCHdpNKOm4PK4zyxQSphFWvPqf6MHCTAktyU4Ua04LQFhstUI2HgFPdCsxIBx19oVnCSY7r8bVC
L9o+JQU6AmUcpCvhaOahjeDre4C5XrTQbp5YTi/UISteUH5cA5NU7vNE3ReN9m6kXnWqs8h/NK0y
y5bx2McbBFzwWMm7QVljXqpsU2C6T41Z/IA6AUYs7/sD11q06KlU3a0iAS/npdPW8nwAV7XyFuJt
9dSP2dIUdfMSjGP9UmTurURM+FIGSv3iGb217MZRcIel6bqav6VEEa/81r9YRdmfu3L0Lzlm6+hz
xu9BFtf7SA1LiBtB8m4n5CbJQ0Y72ZvAowYjT6lM9voKxlV5ojyrrqk+8fzYyfDgdPkpDQuQTSw0
AUhOIeINVDAto0lX8CHsVytNEPDW0Q6HUWW/Zg25b4Bm/4u182qOW9ei9C9iFXN47RyVnc4Ly/b1
Yc6Zv34+oG1RR2PfUDN+QGEHgG2pRRLA2mupG1eY1qRq+7Lg8a4kjvUho0oJSKiWbuVY3euDPQzf
3fY2tgM5zNPegOGXZN7wml0x+wE8aUyV9GMEaTv1X9LUEancwsyv7mRyPoBJN6EdvUXVIMnZugnL
/W3sOPobCH/UvUw2KKbY1KHr36Kp3XQbhzL7g0xWowHQUy+OYeV151BZm22b7MGNHizH6+/7YHJ2
WTSXFzc5F+zQvaD21Wvq8CIqaV6yevzI+Zx3LWAWOMDwALu+MQ73XZseKWn3zo6hwMYifa32tZqp
zLq5emNI7kyQCr5a6hHUpbl55nTk5A6oTcv8vI7SDevnCPly1E2cfOAVL+KcWI1TBOo4u8i08Xte
Wv3Xsgx1ZMIN65669PgQwRvVchz20FnJh05FKsz2cv3Ennq/jr0x+FSzdbwz4DnYyajWIPvRVinq
IiJamED6mqJ/CCLX+Nh9baosOOhhAWn5wLZdnNn1plGqeg9ymeeWG8zTyUOmwtrGlvOrm4quqWWV
vn6T8KZrZlq5S0S1V2A9+dMQfLT571G0PG0UaIA+GnzbHv0UISJhKdZg3sfB9CSteM6Luwp0nrTA
WFkXA4WeVSQY0+cakid3HOE7F7Mi0GnsBLvWJrYV437y1Z+NqRwdhYLAxc0Lf3lKfcCUImnxpyac
i+EU2et3gSKI1VXlZ9N+SZYp7Eew1rHhmn+9nN+zYLRqTfuAMMGO+u7pizvb/mZuveEyabl6VXW2
uzod4GDMGjmcIJuIhKKQbCohKyR7qWEJHgyEYWcHRSHp0157aSEOmXvkad8FZLKMwtqL6IeYWQ5D
8zeARwEii+0MiPo2a8PeMrAnDqW6FUjmTTLN+aloop8NtYH5iZ3v/CR7S2DJWwLv8v6LlGV64GYQ
3sv5l3HSXHKWK/0XKe+mWsb+8VP+8WrLJ1hS3k3fBMqvj//HKy3TLCnvpllS/refxx+n+fdXksPk
z0PrJ/Qdw+hJupaPsZh/vMQfU5bAux/5/z7V8t94N9XvPum7lN9d7Z3v/+Mn/eNU//6TukFY83Zo
FIj2TrzaReLPUDb/xn4TSpqQUTlnhLdRN7szk+KtfRvwZthvryCdcqrbLP8pf7nq8qnVARWa7RJ5
O9N/mu8/XZ/FDEvvwYx5O1+ueJv1/c/hrff/9bq3K779n8irt9P8YFVDv1v+t8uneudbzPcf9I9D
ZODNR1+mkJFU/Mrf+WTgv/D9Fyn/+1SuV0OdWxtfJ8WKzp3SC4ZEwGbn9LWRkWSaqpNuPEi39Mhe
IwcsubZfx2cZrjlAOnopsmzGEDwVRmeug8aitqq1lMciSiFQa8cXVsEQ2QorLakk7MG3iLgcM0em
feL0/W8Zl34fnqjdXMOIJX2yaUbYMmwTEFgL2f4Fuuh7SD3S+8pV0uPgegg+D9T5unZya2CoTK9l
DgOpyDKSBCU5GY0cBThboF5uPhnWE/MHcnRsiDgd1DJyqjIcqXMudXV7S/Rhldw0VuTCk2xRX1LM
SOywsgeHiZjqLkzQcnXhu7Gonx+qe5NNA87tY6p7hDlFTnVfaWl1r2mdsQ/MCui6HN0bzXTwK5AN
b0Y7owcwOe++QC7IjHJgY5fIElnt4zKXnDocjIZNzeB8my/Kqu4S5ym0vL8uKdPycRivOi8WtzRz
Zonm6AdPrUeKmNELCoRC/U2sHnpkStTfCNd3KvVX8zTsLX5vZ0C5wSVshJa9FLyXTjl8CVfgRDzF
M0/Z0IGqcMuKotMcpo/COZaVE94MT4s80DDCXwLHheCKzavbCOlchinOnKw59Gi3b8bcMpup3g5p
lp/fD5y1KTx2sfL4bi5pWoV9ZafbOmqNhVZ9itDarA7BXdRlwZ3sAfYK0G2tg70PZJZzbaJLQOYN
3pxcZypLReoy8jaR0T+5bpKybxqZJ9nMbJ2dUEY2T7KHYNp0zJRsJYPZa5o0fdMMcgpOGFFQHI3Y
rLLqPRV4GWpjIcRjXaXf9Yqi3Ulvj5jcFkytsZaBW1Sky94wq2x568FF5i4ZnDjZO6WE0gO8xs/c
JZpo4TMiQzobtv8IGnNhHkzd/br4bfCEOnxaecEpj6/uZWS5mIeGIai6AQoT8alfP9fNzCnVo9TQ
3coPYTmBzk+kzmDYcv2TbKyiQLH+1i7eIbHxFtSEsFsocjOQLQhfTyjfzemgvJnArEo2DNIhVW4T
3ga9mbAe4XpVYGjY6DCjn03RxHHZnaUpe0vzzkedHrSxLMTWS+B/mmAZdruGPnq7Amq7nIVPPV4y
logoIOvZQ6iG+UNs5ayuYgQlZID9tgQNakRqCzjS4aV1T5QCIE4pbbCnP52OFb4gtKDupB/0mHda
Riy5tRS2lNPIsUvOO7MMRqoxvPY4q8kXpcs5ySgtmNzMOHmOAKgdXYdNA5Vv2KeqNw4ygwIujzW3
Fz44AsaeF1TXlXZaA6lyoPAXcJJewEm6CVBPOZc2R4+iK52tiMjekiOHNOPOGZFvWlKl+3dmJCEq
y0ypOt/5fTs9zp71YLbZ8FKx4D6Vpl5vpzrNvwamxZESACu2ziZI3sQRlJr4nysL4GpSQb8Wt62/
UtrpKMHGEoUsm7Zx/bVledl28UnYck5V3TYDv7WWgRs82ff8eG+4fPXfgJ6Dtk+OMC9+uyV2VHE3
EYy5CFz5J6/yvBMrVzNfya5s4GK3gBA0aNrfvDVV0GOlWztjyYTs1EeGU+RwboRMrGjkcLdqIwCW
bAuUdjPCGJpDqK7OQYtsTtTc1SW8z7Inm3LKqLbNTVAdfvMzkLz20gCQA0zO5l4mq4aBHHQSwona
Os39mKcfY99zIB9OgZwq6YRuyC9fzFHWvQyEovcnfzbmH9PXOZL+hW3L8tJ6ZXKF+z+5drWzaTy2
PiH1+umSwbkaZvAkjVYeIaG9qLM7DSuZ0wwgqDn3RBk+9xLqA8VcWd820V5208764UZ6sX/jk5eK
/y7hBb/IvsKW6TgaGUR3pnfKRDPaGoyUiy176ASjS2I3h/d+pfdOv/ONVuifFESf0HQXObdZpVfa
coxs+onSk7WMVNWkHjhV7i1bezDNsPzYst8cqgDZ7TQ0P7Dr0dpd+TEIchUF9QFcv1p81JCQv7cG
+1mOiEs3vdYlL42lyW6t3XGjMSm5Pod56J9lLxvKv6bAtXfSGqbKPwcNkGQe7r9S4tfe4huAmaKG
46M+IaJL4DZYziNnfHe5lmqdTd5mghP/H+OW5J9jIxUVCifaqWFU7KvZDB4VtYaFvvLSz+zefbFG
U/sbcW3PMjn6dYP4OXWS9ovXJxzpxH34FMYu90wrVs52a6fnd/N0kH6dw6GG74Yv8UVTG+c4KCX7
T9AOrFrEcy4R8hLTtYMVcNfHQC/BItj1pzhRvG0KW9fKYaOcA9Ms2cI71l060XBY97ZZfDJFU7Vt
UrvKcfHLAYsp06QvLw37MCceWm3/mNIq57dXWMYbMccRbZY9+JZFIVSKuIMDK/lemqlaZndelt4B
sE3KdZejZhGEqG2FRgvP14gCl2ZE4wpSrYGD8380BXq96L1acHvDyUQoHjR4rGW3DDJUYCu21d44
/aqwt8YQg3Lzmm4XaYkmSg7CZ9l0JgQSaN0/SiuoIMBZMgaRNpAROfOvDN6awD9qyHtrVd5sOHYM
rrUkSaralNd2vxi30gl1ZnidJCFSKpKk8885y5glpxG0SzIQx0ZwUMHqwSBUGh/gCkl8rfzQNyjR
/TJ+RSqlUnY51VEUw4j7nhEU2xgqh7W8DS53xWKCGTcUgcV3u4+KgDn5bKSL26pslqmWwDJsmWpJ
LhBsYr82y7mvt/Mztf7jyuXE/TQn6MXomRNw1kpJUer4XbVu4CoJO/1pFEGIMdx1p4HMlrmjYlvn
qBF6t4XRVxyrRGe31qN7GY1KfiN5Bo25NB1O5u/MYBRCQupzPW176mMakHRAFoTcuVsYG7+zw2OO
0MUlc2DhYk1UJhvZhVh8alZuAbKTMtR610752KwqQ/2ZeosvQ2VviAQHw8RaRZrsslPNNALCS5Ti
yaXa+M5vDe1l4tBzbSSOeQQ1pb2EtePCdh/4KE6XUIWp5rC2xemrheTr0TKq79WsuixXhQ9MYwAI
rKuPsziHlY0ZaOYxatvv0urEma3MjSjd+W2umHMZLntyXq1Q6iMsXel5TIaK+nXepzR+DvdmDWBG
+nqNas3W8739XBXKXUmd7nZqe9TmxqBcj02mnWbZpA0Ap0LICa6k401IxAu4Pk5B1v/syZQ32UYS
fc4LtT6A3qlPugqx5KvaoJQclGYRFWeORcKzdLVSlbDJODqz1VxQ8P/SJ5TJtU3lnDLqQI+RLHwz
YtTKs2U7wfk2gYwss8w5dNeb148x9Q0H5XOQrq2o/MFRavnMCVT1rCjpX5z19xdTWJpqjQcgk0hZ
iYyy0qvnIuo2UJ/PDzJfq2aEiEdKpGRQsezmUW/ZuhfD5SDfTzUAR2h93y7gptk1yy1q+42yXA9s
lazsxCvOMhkUwXzUJyqF5PVRiFCPk8uxJMTVTm986prauDoK8FhpOgGkynNLVY40K89pVqqZONc8
UNRPP8f0vWZclQyecb/yjE/LGF5i4wddR+0vhNMyctJvGRic+0I0HGFq96GeWdtRqJcuPhnIzAKd
hASVH2nKRqaEZvQ8gk48LS7Zo2Z0tNmcWebh7NA9+TmUv6+Xu2Xq1Jr7owfWVXwE2YyOCYN6Hu4H
X2nPFmvPErYBvT3rY32wh2A6uFrbQk+LK9Vtg6oVacuu9N7GyOF2wyEiUNyq2YYz+OeuLX4zoFCp
+Uwi5aB1LCFkk/aBD+pK2I2q6Dcn5S4/w0viO98sRnR25/0cLMOmkep7DVz++6mt1HMztD3/MW1J
6cvBmOBvhBck3SQoznzWOm/gSWsi0mkHxWfN/QApsvMRorP62sRIBjpjmn/O/ancugHl5SyxIXqu
1ZVTqNrGE8h8pKDzsyWQm7InfTNAdGDFIiKb4rUnTWjSCHtWCi3PIB68xXBUeWe+wEvdPWhh1j/o
muVvhgHFm8Vnq1VwbUp/L10DRZewzApKV2Nyx6N0yiaGGGJvA+gQPNfdw9LYz3HrFw+gMx2WihZF
nEVTewDuuWAV2+o1s0CzUWK6iaHXPJScVn/sGn5CTWwhOSyUmKn/pbra79qzKcyhBcFKhbB/kVHb
Db8OkzfdyaEgYO+zWq8eZMw1y31n2umTjEVKuwKBk75onuZ9GJAfhuHFs5WXCKa8BwCbzbnwQaQK
K4Pa4NbrvBQRAq1vjjIwWkH94NVud4BJi/cRkbwEulA5qprZIXhBmswFxxbsugBgypIrZ0dErkrC
8Db6Fgtr4BiKoW2VIPB33hDCQ5AGxb1sVAtpqLlFQFeaCBr/DDRlAzWNqga7JTkXUSQnhk2YlFDP
vc6SjFpxH4S6tx26EoGg14AcYQ3s2sWKAxmTqexsmLaPXMc+5hqqMYKXUhVSe8hyoRUsaS0Xewkj
XAjhpbSntq0OjUnxcpjM+4Lzf1iegv7BN3S+b6JnJNcYDcB7zpR/emK/GMSuD78gmSACfdnWVDAA
JmW3eOsrKXX6sQdPIAS0x8FrnYdJNFTlogJcszuWapHzEGaW82BpvrNvx8RZLT5TU7QLFU5n6ZJD
ZS40Nqs210Mwiswmg1oQRLfLLL7lMl5PxXEPN83ZC53+SGE2xelpOX+yeeXeZGbHfqQwXdioKNs3
H8deaZ4T09kHqj6DNemDcwrCdB1J03SSbdoFzUFGo2r8GvviqB50zoeKb6/MglsF4nsWhIhWMHXV
aPkOWo5oL805rkBRaqF3laZWg/hU8k+5EXZ3PKnS2yD0WWAehqlhK7NKw1JWdQ2eX5q5A2GnjuC2
WfG1tcsCpQXogI5N6eR7brrGM4cN3MkhEvhXZEO/DSH+NzgCx7WD1Pf9u1wTngC0WMjNU1TeeX3c
ULzrbVp1Ns69aGRPNhFSVGenCv0KDnQiCnCrVW8k7VaaSd08GV4bfxqS1otfyrxrP5Vq90Prop3r
VNVjOaj6C2XpwCPrhjfFKDReRtAem8Aa/L2MRibrfVRLDAAYJE8of58TH5hUIpJr9hAfKAE/yaAc
H1ffU5fVkPSEZfwlqBUYrkW2UkLsP0Msr1qWukn5U3uSDcVXqhU+DVZfPlHMObOXpEJ2OftJunZT
lqu5aUKM+prf9sXeCC3rTnf0H36GINk4aOn9UHCn5HUSdnzQiPedaGRgzHP7GIzZh9aufrnEgDx3
y2ttx+tbfmcHpzicr52aq2BYIJ+XvaX5nW/KrP+UtwyLY77/hdKOGzMNErDSPow7k0nFsKg51ZtQ
hzGIRvb6knOSlbTfhcGCRocw8i/Sf5tBDnmXt/je5JRwdez4e/ihqZXOSwYXfnOlZYjsvf80ucne
0Mhr3eqPiXLGZW6ZZ4SKta24q8DUjUbAenBhleZbm5Q7S3BLSxtqkwjwMIDGxTeMBhpGb2wxsJNO
OWZpateJT2U5KI8AB63nvsm/K4U1XKTFlqu+Y21mbXq+N88IhxyipBgveedqqORQqTHZsY6+aa7f
S59s+tyC5NLVi600S2UGu1v185E9W77/XR1+BA0dUaGmdWgFFvnO9KbumiSNR51KFJwUwfzKpGxc
AxAK5zoAgx6E97Jn6TxtCq2DHfmfAVTG2D32rU/Sb89ZDA2FSNHSv5uBgyQ5R1a4IeQQo85tTrFR
kKU29DaxzK0nDgz87ynCJOesTYuzM8aPkWll+/jVJf2VXYfl6n13pKIdLz/o22gZf5P0Opv0/XnK
0vd+zd6WwR6Qk7vVBi+/NmnUQ7RApUFJjckqsvvwRw7MkyKiv/nNfDbgxvo0a0W78TU3vS8KmAQh
99MPk11p9zbvaBu778o1pfsehw/tfAlN4Nm7OqSUyGmccfPGKbuyMQIA6n1r+MC1wGyD7dbnyxKe
oLjvVp3Pjwnd5K9LIIIeFo01NC/VrHjiacvtGDpSaVEpYZ6bYv4iLdkMpSm+NEO91ZupeJI+NYII
pp5d/rhx+Yhmc1QbbWXMFC7oT/T9rBjdevFlWeuuph6w+jLRmHzzNbTLb7NSDnaiTC5eyTmkL/fg
lvXTMd5JHy9H0brSo/YAz8h9UU5IfCCz9NR79niFN/MaC4sy+eppgoV/B2navJGmbNjD/wFQPmZ3
krS0sbx7nxNvOUi6Wqqt9zAb9OsaYmjqhMcJJJmPNONY6vcp6HiznKO7VljSr4e2eebd4SQtV51N
UIr6VO0dJLdW0nlrGlW/93WkwowOpjnpCwfVuDOneNVkdby1PaW6i0qL01moeQ+poxl3/L9dAM+O
9qG3OUBRezP811Rq6wwyFIq5e/OUm1HxNawoXHVhpYLsSFG2yVw5FxOGkpPXqObeYVPkoacecgMF
i/rJKqJvnHDVfzvxHkWNYMd9pt47VM89dJ5ur4sqwGd3nbcqeDe/dK13klFbSWC8Tye+4miN2gcV
LOQxReJmY+i1faFs/geUCiEFFBqS3sK1NIvPhqP9UKgd9eZkSL8yTmUPl/WvYdRu/r9M97urSp/4
hKy79G0AUr4Wx5etaDpx8iobio02MYDfy+KSGYE+abtOV/mFilzpk+OlSSHoE3h36yitZV6qZHK4
QPYF5VKnDli5kFnOXqo+pVjU+Qsqe+++4YRtavLqUOhqdJcPLdW/lmE/shuE8pTnQ66EDukKWQzr
r9HqnoeEb7AyNmtr4IyTVf75xq/6hmpVdicv07d1ZVIqI5hVdcOikT3RyJRZsLN2Ytc6mrO/Z72c
7rmjQXM9hv03ilVOFWWVnwLIjfbUl/eHKvLjU9Oq3yy+Y4fcdaDfKZzi40gB0t5z52krzWZs+y1C
Tflemv48xBvVMuKjND1dkF8hdHGeuFV+DGCyotwI6q1KVZUr+s/gmnPo1yrV1T+MWv7TrMV+qzS9
xPOhIut/RqWZPZTmdgrUH/08ezC/2iqqQ6kJ1rfNE9DRAysYW0OxhP/MJlN69Sot2WRhJogs9B/x
YOTZdnSOus1GP9sGBuUwqnHriZd1CmOqgUMgCs1kwNRz8xblT82kRElkp7Wlb0t9gHv2NexVllFu
5Iy3aamsXU25r2xbpGLWfdoXJyvJ0AlELnYzgz//plqQMOjeX8o8WNtZC6NTV7v5s5EY3xDxzPZl
EIDT6YLiKhvXH9vL4N5LY2qqqtssQUMJtLVVI7E0dtVwgNDwo59XFBN6tb7ydEe5a4WcB6cBwX2e
wrZkacYbf1nlgbkaXMgno7Zj34A0OQoG2v449yhdcnwRf+l0OCpty/3aDgEPuqSEJ76nLqMb2h7O
iML7Ck3QV63s62fTmJITr0raForn4WvC63FqeF9Nduo4qS1VsLC69mTO7g85jnUAj2/KTh5HKh45
j+hMnruRdaMkU8dnU7O1v6goRbsTiMhRLh1lk7EUCp2Sx5RYTcomqij7VNsKgfDccWEaLmfnWnr2
Ri5C3VjIteXBWvNb9b5JYvW+aPwvdRRoR2nJRgbjxF8N1MZdF7+h6+alK425QqpSbbyP9mzMV9uP
plWvIio4QzK39fTR3UszU6wPqDqvUWNFE0PQ1phaHPJT08OL7CVzmDUr2Q0CN2lWS0h1WxYttQYy
nCFvEn92kf1bma3tweY4j5dYNAG7MPmmNobPTmF3exlAfctH+iQqPtlmTsVhWYcNv+sB9JDshoJ2
JxaiFuKBc7k1gsnnZt+SOo7cNLS+IMQSmGmJim7gc9NYfoYOGqPwUitsFaPnOuuHVmj3NMDlearH
xqHNdP2D2vs/o1DfxadpQBmO9wR3RS1d8G12kn0dm+bfMOwfm7hjkw+SBpaP/tFunOJBbuSnejWv
1CAPz9IMtDDcVirUZG7ifGjGGX2kZP7L9t1yl7Yjm4+eU38W/qLSp78omYWWla8wxzvrCoTUqVDH
6LPpJpAZe81LN8ECmUX9D+l2syHcl8a4srKDzRrtBHM3TM2iZ/7TnJRxEPKFhG/dW3oI3MqseHAu
Y97Nc8vWkBfIV8ucgec8OtRB7OvcGS5KUAwI3iNlZQ3afYeWuYmYLz4ZTdRxuMimqPMXZQycfdLE
tn+VPqhBwNDoZb2SIwCZRGxPi1mrfE4OGuc/JeKvaH1Tk1Smwy55LebiF+jMKxm1ovhL0ajdYW41
naoGMSIKW06CSjuiSu81UVaBQeljX6z2K8vYJIHasueFpuQlpG45xNgrdWLvSvjMYLvWNXUTBO3f
ZclWvpJW6ARS90JlxS+xd/6vyL53w8+AFIC/+QRDxruAmzsUvy7TyGypEn8Tjv/n/L+bZvHd5ONf
R+QWzCr87fJpIvFpIiEPLbOXz2qF+lNg5sZKU5pqwx5D8YDCWP7giB74AgqY7Hvpkc0coiJXD7bz
JtVL24n10OE25HWGsZoybmN+t5Uj5dSmq/Z3E3tZ0mVmfYjihWWyjRyF8W6OrcBbaTxXr6U7bDVp
ynFZmRYcZ6rmTg0oG6fMr+8uEYjQ5ZPJq1Pv63DDn/v9EvDarj83bDrePoapChEwZYOQs/OYse3U
eWyU6lblPqaNZ17BvZxkTBWuYnAg6jAm3o6EKQNt2Q3bWvO8jR7zHr5mBeevGuJCDdq55fBLvbch
77nIWbgrdI+o2SxxsH/tEVaXq+MmBzfqrLvWKlKerxlHoFqjAtGB2eAunk3rTvbcoDaOQds+3/Lk
kGBI/5X7+XzI+Gew8c0Ihz+JQ9sY0coWs8q8ZSqBC52csjjdLqnBlRFRlbUZxGnj0HcBJXhleZAm
WucIAVuUIknTzaD6qLtnBAPcM/oSzq15Z8qA9PVeHO3KKYxhHgT7Z8RDukLfpn5EY65+jGLOvMxS
p+JrmGp+zDTUmbz1yWSegu0mHWDrkKbMk2PbmHcPkw3m29h38zVN2O7LhlpsDdXzs1n0Pxuvc84D
Lw2UwMO0RDHVr4CQLK8QQoCO04qbot7BXQ7nBDSDlVYFGznDm66cVmbLiA+DCH9oSCPNKuJRiG8i
iVlmaMK3sXehZJpNtsFCLb0cMnVzs6lCdS+3rMkLYLCww29vIpYcVIjxsJ6z/KZOkNfwlPcVs/aV
80xVIe9XNFZSKsgwc+oHoY+unZKxjC4Rda6wzxunOEt3AXuch9ihrGouK+vEma19CMzhSTEGqqxh
RV4Zc9/uWEBNfyXsIlB/On3WAzgR+Ia0uzrtb/7cruebf8j0N36ZPwMnueWbaadcUVWEkmWEPmmo
qrtaqOumCcvjtpyi0yy0dwcHaQENAb1dI8R2DRYuB/6iwo2MBlCzXnw74QElxlb5ZD+oSnToRC7S
B+7JDfyPUJjOj43dG6umhrUHLrgVjN3GV0PrkMcI+gg6c5MSV73RV2nsJXd9VKbPKC7dV7CJfwFm
le/soFEgWPPKLx6VzOwflRT7odHOgT+qidmVEs36CnU1AkIVIkCDW99cgR1CUMRJfn3VaoW9tAx4
tkyWOTIgTdmUDnXsfoAiTxAKzpclUfYUQelcDN+X6aVbTrL4hjD6q3O+pGMx72qjCbRdNdsULSos
1zYIkVZr7qMNr1EiZMVJdRk7g7t45sXpjg2kbPV/jQJLFZ8Mz9jcJpHz3ZLMpP+kKUZ9iI04ulsa
uwBFPUzrxQM9UnQHjyVaCXNkvbAlGRylb0mRvaZ057WvacpmCWiTyzB2TYO91WfUHYqL3ZyyW9Qg
O2Bv2hip+fZTGA5bcV3ZfXXrZDgF/tSfPNX52UifNGVgMd+kxJWSrt7Yr9Mos2+ufWS1EDRiwmXw
H+dyRJ7SluEBzeYj1B7zPhqdcFULCq0WZn+oANxyUyqecc5DD+otSbWVQBp1TTjfWU9WxGavX08q
KpeMUQt+KdOsn2UK9AMRzEoIMAVBaR3G1HF4e6yVL8OgHamcg41bDUcOvwR3ufBXc/XDSGDqiOJQ
vytb89SE3W5Q+lPcWMW3MHMbnpKG8iGKzWozNsrwYKtWtHfg1ji7SE+su3QqkbbTIb9v269Z48Qf
jFJxHgoKiXPo3j74nMe8FMFJhmQD9QOQZrVBN5Bs3isem8Zcobn7vUIr+CVB3BblCmUtLQsxoxdn
5I/MTbrNxLv2xjFWthIlz0HY9c/JmMUbN/PbfZrZ/bNaFPGVO+BHGZTNGPh/ubwtXqQFHYezb0xq
N2OVbaE1k7liMs8Jf042N2m3ZyP4OnUtB35zwTuMIPHpYcgGcyJMmE+2TqvvqxQ2oChSBh7Cv5R4
pDCOljYQO1vgS5dA1ZRfkXlxoFhmF0DJQk6ZxuRBIq1AGd5XbZY8SBCWiDXCkrEgju8bNVVXU8tb
h2O1JceFiboCq18+OYVZPPEuTbFEPud7acqAUVAnHMfOnXQ1Vl9f9NZ5ueWLQYEi5FIDFj3p1Mfp
ejDbb7EXdGeZwkmGe9/O9noZoKntWuUmeWk0c5U4vAQnZdRbUAWn/tHLlPu4DhQWSwA/75As6++y
oeH8X00pWvGh8twbDjULaBTVe9/XDH6IfrOurJAjMvEwTfUEbuMY2R9hyUYGC5GxpP1739Sjwjc2
FPcmyrawXdgJWVO70I1spzhzz+MYVvdolFRrVFqz7/85I2OO8Z9zdFqFJolRBIcqSdvnZlI++3zG
SyGsOu/CwzyM2lpRzObZKMb2OUk/62aaPEmPhcYISobWsJOxaPKcO3OEJylo2sc01oE1V+Yda1OU
ubO+/zbwyA4tJf7cOp6xazwjOhaJat913AzswfXPNY+5mnJduuPsKVu3BACJ6rsLHeaM2NLc6h8m
qJdupt7b+oeu95035hKVyb8bm7P3d4DzNpv19iIbT4X5gIduAZXjL5/sqR2MF2wF+5yC5ALgOWXI
6qowS25uzk6gSePOOWS2MZ/mEnZsScreoYDEM8l56bVZOUx9B1Q/16MvamWsIf0MvwGcBA4WuR90
J0YisQSDk/QQuxrRnTUo+l0CgwzFTfyZXLKg3N6Cdtw6RztQP4WUNHDU438sGm4Rnj13+x4Bm03h
zcZLFZrNmeOPfiVNHXLwh6hJEOmplW5tGJ80veyeZayGYCFRqvBOWlo5lWv3bo64lT/AgeOep0RJ
1gAAkBeZ7OnaV7OxRm4p/OYYzo43JetT35awiugwZNmTEn4shSCYSJAjEyFMUo8wOsmRvFpH3+bK
2uWTY30ahqHc98k2DKD+nkEM1/+KKnQOp1ZTPtr98K226uReWqr+sela9QOQuu6Rw7VrmhYof3c+
J5l6GqylqedDtgcKbG/B6X3OqI8/VrWdz6DslflQgrrWU7aGVNFY4Qjn1GtvzGDKYDEw7GRANlqZ
2rc8B8KPM6Rh62V82nCIgvxR18AA4Yc7J0dFa3Q7Vsb1lNx5napzx0y1J5iah3VSNi4/9DlYNU5t
QsdljOvSDYqz3VWVe+tmflmcNddiC9opYWRUvncG7NxsuBVIDY3AwCeeUoUxIIvTtcOz7gvN8MyM
v6e+v2brsfs7i/sHEzKqL/PEH4xpVOVD6yXloR9s9gi1TL8z4krdhBoH9nB2f5WDJvdYwkL0w7GG
bBWqef0h7xFarx2/X9UBCuCcD/YwivI310xmfWgTu3thT0JojYFtl9G6CAMOeczvMugUgffMD0aG
ZIPc+Uf0u72rtAy7cdeGO4A4E1NDXfzbuWSwUmb3n3NFCJ6YhuZdTTFYzhXrL0GamRu57dZbXYq6
UdT+3K97Y/ej4q6zDsahRrxbtzrcHzN8MAe4IqyXVIudXdXnybYV79p9XEN9q3AH7oWpjsZ8x641
575Yilbqz2PyKAfKyRyrPKLgMfDMI45AUEW1Vuad5VyqMf7+SsGHMoh49BiBf2sCvbWAjob/h7Dz
apIbx9r0X/lirpexJOg3dvYifWalK6uqumHINb33/PX7ENmtkjQdPTcUcQAwS2lI4JzXxOGm7ep2
IXvcrvyzWzZvY9S01vbgPPYfk6OCnYWPftBCG3VuoxUYtzth4W0GjJVaYML9dQ55s+y5GmhjiC0T
p7fRaQi4VtGiw4REnupob6YaADNuWm/T+/n4rk9oT/0VbkuUdmVYtf82/MtoeZFszun9MlqGgyj6
5uZoGw+q0+3YOZnbGDX6J2P0v3ZWNX5FJORBQYDoxRCRCbnKVGFuVmx/2mlayBHILG76zoXN6QUF
gPb2kx5pw1KnAn9iNYnyqqo0+Um2W3Dj/awL5fZfWVpj25Ubf2R+ccZXxnnrRYXbUUlW2yafuq3Q
2TnYdascu84V6ynv6yeEzXt05erha17p843H+IPE0BbV4UWbudNTB7AFbIcKxmt+18wKuMffxPFQ
OzVGoT75DlqwvWn+OT7EKOpj/Ed8Ht/N4z2b8fL68g39dfzH6/pc57fx8u/5dfzfXF/+/dX899tj
vh4ooDzprvk90Nv+a4sK9BQn+MM4C5h0IYL/ZrYjZSC+4p/+bYgM+4DIbceC0zR3qAdFG8/xxnf0
2pBiq5RPtkDzuJzjmBeP7yjyLI0f8Qyi3S0+j58co9uRPWkWKYYrd7URV9UiSRXrrux1GwOPTqxk
jzzIjo+mPKtqnSm/dedRe2iDYdh9xEetN8mUBeojts7oMqWxeCu6+tmhqvoHerupYqM31k79bsCj
Zjkgw7JJCrdC2o8DflrVUTblmTwoPeVy32hqlFB4JClQtIqpOclDXLjNKZwPsumZg7lE4qVZfcQq
oyWPLdu+MkUb3fCnhZwnp8iOsUBVFk5nhby/rb51k47VW+U/544ZHrve1m7xMULiZEgs7DRVHEnY
Gxjnrkf+JU7SQ2m3uKgnoLm2boZxN9rtypFEL7w5GyrypM/6d9n0OIRsb9yc7ZY9PuIOMj06eBdA
Ke0wX5xj0G5GjF1ZcIQWND9LXCG3jY/N4CKBCywD5WO3Kpf+4MAoSMRZ9lrhzLMCJbbW9GB6bBHi
mnfDLCabpa7q7msUjJ80dAn/SOKrjZKhv7As8BHTzBNEVn/dJqxbRA7soFPbdwHDrd/iPBeckYCa
t5h6j5UvSlzDTrUDkAEawm5qWRxkayA1cpFn5aXuyuF2rvCMXZki4T0bAALB4Yc1lPpQz0uYiacq
K4Z8W3UjS2YE9ZYUJ4eTCW0rQwsKpR+9++LV+XIoRgO920JZ+2oaHmKtnx5qM0JyFmG53aCa7tpp
gnrjDDjGaoo/vDTxLPjYZMFeRO3wMjqRtmADmOHDQO9UxjxRMMAz0nDApaTkifHjgAnkn032R9FB
cUv06NECOkOD6p5ru12yFqFqEmncNmIfT5y5Cc8e0bsuW0WDzn9Jt2d1zRwsMSn4tVXU4rVQZg/x
OnYvFNyqOwN0Cd5QSgdfMgg2XLxZlA3siMxxxL08sLi/6KqGlKGPdtktjuyAoRTXGuT2fZ5ATAnF
hOz2X1OMsOzJGwavH6EJkc6dqpPQ/rgMdVKMbXgy3qbWCFMuk6nNVpqHEXIFGOcUT0L/hBR/6avN
p9wU/tlBzHMhw2oscNAwrFcNVUvq/c4GC3ZwUzEJxZUiZriymu2ruHKVVRtV7JHyzNhMnZZenNjP
bocUqxNsk5HAtoCinHOQlVtVx4fNrNvxkvqdBftGs9+RaN4Uhp9/z/vmNa+04cWw1X6tiKg+4vDW
H/MmL1e9aJunrky9FSXycFdr4fRCfgEYjV9Bvui18SVw2ncFrAk0QVqqb7K+SftHI2uMJxXsFB/v
9JLhzHMNJvdBDirnrwycB21hhygti6zdKuoQb0oD/T64L8Oz3rlHhefuZ8tBB1MfAOeEIa6TUDLR
pRv65nM5QqHL7cS5H1AWu+s1cAAjSO3PJck33bWLTyjvJzvf9sNt3ZjN21wykgNw6UUDd8y6Q9UJ
8SjC8qUl77r1yQXsqln4tXE17WlGHG3iyg4PmP5CgkTMaonZl/gyKH+UQhm/ASjl7gdf/CFw7XCn
F6G+c2pPvW98tL0RHpu+gR9CQEv5WvlOAu6mFlffxra67mwsZ4E6ZHkd3bmzgrQ8eOOkHsH+pJtx
hlZ8xG5nDiLTTsMX6tZjzgMDjbfY1g2C9o/r8N5YGKFir1YW2XDwJ5vU4u+nsi0PwjCGgwqN5D8H
qY2iUnb2++FgRiVXAcAYgBFCKkEFZKaHWnf2q9C8L6qhu0bu58jQsVVP0iA7+qP3IPtstzHvg6JT
d1UGJrWHUhAtYzMw1l1uadSw5raPyuySW3OO7BvDXQONx8LZpiUqf2MhtN1UUZKGzG6zDtao+NQT
+G8MLLv2WtchsH+1P8sWgrfttbAcMsxZLNYyJg+zngJeBdoZIxMuJWONJ15TTWkOtxHmq0j9AxmK
CS3RDu5WDtYC75gZ/1gK+57qfXRJVBeTmcC5T/XSvs9SszngqR0uZNO3B3HBTZEUXudMn2utPwwC
pIvixtOuUQxjw6JDfQOAiPypsq8H5Z7MU3c/2GV8cEzhLnzP/8Mo4nnJN3tYm49WydqkoW62GFBQ
fhZxlKxqr6x5/QQjAFCCJ7tmwWLbUNbVtHLu2kCtqdjm3cWb7QqQiB0f2xaU4Ggo6avvY9ts2wjV
WRbqAvC87wuvjr/g4ucvutTA2KNHUi12aoEZRAQ0w+7SJ+Ri8cJqI/u+JfG3Hgfgh9DGtU1T1rAx
AB7srEzodx2L3r3f8TY66nyPUK1mZ0x9fIL+za3IGuILVos8FtkF3I+zmUnpF9Mj9mYq6REM2Qbb
MdFeGbRX/BNiGIf8qG2EbJvALr8Z6rgvslmE3zNhDLcTFgdpMC6sTrOfJwt73LCt2FT7FQxpEa/c
2q9eQSDhDKHniA/rdvVaJAv2Qv7rqFr5ESmRZClHJTacbz1xsB2ZJyH5snKSDFlUUXdns/YqftNW
hRVqiXFX4EKKdMlO5KJ7NH1lqY7HwDx3SRHiWTNkB4GF0le9yL6Zqhm9qRrwxTBy8JXVLOquSTIB
lLWQukj96iztegSi/bbllIW+UPu6uzgzjUwyaSXjFixmhxx+9+DMdFwZ6mMfdZakEwfXSYrHCe7i
AZPpblFWcbcbwMRtsEdSL3EThuhXaGfZAikLMGU+oFzYbGP0iXlC+ka0LvVeLJQitR6QYxGLcbC8
964tL7hAOP6CR601C9ryqqcwi2GOlFm4yfScJ2WvxwrgqARPVxHZEDMa+0SaSp9WPoQr1ont8dYs
O09sGhNBJoeyNB9DFG2cWFPVgxrX+GwhM7pIhFee5CGdizcV7/xwC8bZDvUa4yg71dRAfYQc2bo0
MfNIHFAhjeFH50RPN5aC9P0IDoyfcW5co87Vr0HelWcIhqi6/hWq57MGhUlvGO27j/gQK8bSqrti
o4Wxj040hp272+W4I4LdGc3bpeSFsRxtj3XV/6HVE9r6Q5B/T8917zTfldhsF4ZTjo9ONbn8T43+
wM7WXfVN/oUVgIWLBiXkTs0CKmFQ7GTzo+PWpHgVu3V2+i0+GK26itDVXslhH4c8J4VhZFcZMZy0
cFbDqLVLYbjZevAOqvC7B3kIHN5aT3TqXjZRKtdQ/EWJZ6i7B4Vv4QMyl9nWdxzc5edZMoaaJux1
LXIPclzfQHyJJ29zmzAPy0WQberJG1dyVl8Z3UNVqS9YkuZHGRocvGa7OjrLSWD3ctxGgl1BheKs
9STiRg3nSr3qScYiy8/dU7wpfupvDEv3D6SVtQdtQt5Vjhjs+gvZLfWxVp1qX5l1v/EavILVPNrX
eWHqmLwI71w28P1b1zyiSoKEK14CK9OYRaqwJlwhA1vtyVs6rxYPl7CwjZcg1KJjDwZtWXiW86oH
NbdCtYrYZefmi+lhf5I6wbLJQcxrmhPv61TXjuDTwm0URf0lb5pijdqo+kC23loadR29lGWooS+T
oktvje8KhhBf6y7aF7Gu82xzxm3oTR68Eg5twM3ZzUbB7oZsvOUhrJ+Mb56ZOMtmcqe7Mu7s5zCx
1kExEUd/ZatN6KaamT68ZYKsdIesq0cmAhdynRLIPH3MgYUFxVBc2mKq7r2g/yynF46wVqmJLLug
eh2H6Ylks753XaDmbTF0Z922s3WA2+6TWWomFNYs/FxbuEfLLU/V78Out/5A5ODZtOL8LczzcqnW
mnjIhtHfyCv2bD1uV7TRbT0raY/51GDlT+UwmED7tfCzGXQnEQs2UVwxA1XxTaPiNX6dvWd0EThv
VqjzefSWftTTwHgMemAYfWK/9TpQFgX1gb2BivSj6ifsIhEomAo1w9Aru6Ho/Mxo77hztEuJogPV
2i7H7IvnlCEGVJ6zrLRK7HyXZt8liCX1Pa7J5GvAUDfGNlSwCJe9Q8wOLQCSvZS9egmp3YZaiLef
eae4wlmhWex/SYI1D3/tS9lqDaZdqXo0wzq5jIqRzVS14WlGmBW52Fe1NT6z1y8OvoiCtQSW/RoP
57gEov0aL1gv/F1cjleGoqIimZo7NYn8TepqARb0evQcdLqybWP0D2wvip97oRQHS2B+KXtzLVHY
d4w8keZe1xW4qQ/JadLmIk5Tf5FwD0PpkkPfI1Pwgf6QMeqdlON/oD+UwUgOMiYBIrKjNqkL1IBD
bR2hYxeHtpMz6ZSRlUi8lQ539lpYWJ4Ubw2O1y/VLKBPEhCFs3lo8t2MN20OqlFmCoyxNc7yTMxn
CPpfBmVKDjL0Ec8zq9n2P2bJDgrif071GvOnWSKYvlVTbeyEpkWXNo3tVQ7dZ2UWqKzLmDz4UBt2
onBxtYLEc6mrrmWBC/cPnpex7Ka443/4YwruYFu3bJ272zh5Lc+DNNnMxJWfgorqWSt7Au/QmnWo
rDojr3YVQreLxK0DDDfnV4h5BXlteZ3b7PkVjKKzV6mnkXfSW/femjSYdtpQfXP170UeDV/MItOX
vA3phdKyeQgwCNsI7HYvgRabeKTV9lpJXXaWWpe9WGoHO6cU7W6Ym5lZIb0cO9VB9iLm0AFlCvrj
qIbZi9mm727UW2c43dmLEbGV51d1aAK+NmrCq9aTWryB4UPeKDCic6S46SPMoYuMm06eg9CANDzh
qPRm98VqdK3sBdt3467owz+neykSYyEq6mfdSv52ug+o5c2a8tt0RNiNO992xdJOddAYeugtY5ds
T6yP7AWcNvpUt68uokbPTVUrVz+hkJ460adWD5wDKZ4GT5si/jSwa92odg1ais9k4SpWvRWjh8Oc
XgXnocGdfUAfelePWCQp/titmqAwX6bQ+qNIcKcok3uoySyxZxIGfI1FZOVnRzeGo3TalX68c4jv
O3Yc5l8WvT9CVYlnYZ9GHhDWqt1XSfkQoU6tbuEEND818Y5p91hFPZStmp+DuIJh6LnpSjcMFBDn
Q5q27wlyKfuxKzEOHJsovWgoji8j2243sinHqXNHOgqKiJWe3S5QDdXK1RNQeJ0+Pg0eWYRIr19x
ICypkI/mCjTSnFBAcBtN7uQ08FB7MZtkEZtx82rolnrwBkdZylm+L9plamITLXvV1xF5v1cSLeEx
TXBSg+PdsHqP0tVYe8WhDlVrRVoz2HQJT3A0BjoLHiM7MNu4neYIddcAco/gh8iSdFT/46BO9/os
k7Ni7e0smr7i+Y5G2ZLsY/TsNDHILLxSv6c1SD3P+hYBQyBtbE+PeoYN7TAY/p1hwmdDKiJcKzac
e7PK8SuaSDdTTUcf0fzScxemNOgjbYltwnbwCnsPd9s616FbrtwxEa+VMC/yhYww2MVwIbGG40Fa
qBNQg9yLLvLMqstvihLYFAJ/iZdV42Jgj7t4SupzNyhsODvV7I6dVfdHedZm0Z9ndm8qd2oIVJwB
H+HfhuKO3t96227WVbEKEpMxZbO4DdKdi5XVrWzW8wGdShG9ys5ihovk4WJMnORJFr9sxfjMUik7
yS78A7KVwN9iKztZgiS3a5WhqxzSgXJyEAv/iomducKoCWhTCJtdxrz5jLz7WlEF5WJcCm/x0hP1
rqN6u5AjPiYkIdJSrj2UoDT/ukiY8qc4ISI/88vIuJwVd46xcmPsyGXHT1fnBY1LGKnFPVuJ9rnO
nFM4diBB5pajpc+KGrpn2bLr/JuXzpocY9o92zi64zVZTEdzbhbgmRel4fRAJ5ipIlqzFL7bHdp6
6p7jLhiXKT55ezmXjDfWkpEx7eTcQeWGPfaBsb39DRoKI16Ha4Kc61Dk2rS6mmxkbx97JtDH2V+v
xIKzSi0sFLu+ePGsaDepwn63DMVaJYAfIA8FxRP8westjirHKmY/f1SHrHlwDPFZxuV1wrFGndNt
pquVwb3umsl5H1pD427bVJcgjN2zJUyLNISGhmCTDqt6wFaydIL+CguzvyozPb/iMTmpLpCzH3FT
mMGKwqXJCo0RssM3NcwqMhRY5pBfqIqLsOt4yTAruZOx1IijBXdMc1Xumwjwt8Yqfl26YtzHFDaf
+ny6b6oen6CGXOBo192TZUNGxCHg2M+tWyhAzaRCc1a2IvhqeJkn/Z1sjl6Urf0kGDdeDAbRaVtr
k0nmjhp47aKYTzGP3xhVF8xLGGLtzO7RwPUWqyYKAOHMOFxtirepOx2ywlbeGm6pZsqKnK31DpFR
vl0gIt+a1N1hopY/85Co71CInR12iaMR9HXE9UbVHs0+y4PVeA3KUrsLWWbf6fBknJYMueCmvTD7
oXrIlMzdBWM0bIcoGZ9SMXwl9W99jSzuI+glfMoLI9k4IC8OJNPDKxK4yMlYsfXVyR4sdWi/NAKL
X9uzkrOrAQqoa1Cvip0ad2gj1AuPdQ+3OZry4MW9cTcnZoD7z8GfTl0Z1dsy3VAfRvNx7m9MLV66
81aT5f0SQwLvSP7acFa9rYarUFHsVZs29hkH75Y9T8SvJSjKXafrNvgaOnyzBjDamQMkRW7WOxmk
ouXcus0ggGziWt1iQKlr1Wronai6NT3gnWtuZ2MpLLzGJuVuPHzH3KXCpiGaHnyXDSciK2fZkhOo
HqqrYd6qqkrRpixs22WZ1NVVDvF4hu2nXLMWOmrAD+Z88AXiG34Wu3vZ1Ds/OQfqDsbzFco9af3q
xUR9wV9AnH9Q+ZPfAj+OsUsK80cV7spaTbEYKFBl2dveFOzZLfnnxA3xQyL38hj4pbLgh9+8d2Xy
5xUFNZC/rlijm7V1p0xdYxUqdoYWo2lRVd4rQszfK0uvrgFMAuwe3RcZHnWV9Eo6uVtnHlXY+tYU
ofbEbnvC9F2YfNbEO/RxVwNY7gPOVPVrlq7kv2Fy7AdLZ8sLnc7OC7jYyfBzE3dLZUERylqm44TR
Um9Ux0iBcLoZ59NutgKSh1orbbxDGFMggNIsZPBjjI5y79YsUnUZZqQdpTOwJsZd1lCoivhNLkww
ms+jnQjqQBM8YD/3133VOC+NNX+D8k8Yi7lnvw//uLUAbe5qVnurwGjzT2OZNtxavWzve0q4cjyv
2ygluGvh4tSVdjypvL7b8pXNXzNET9o5cWtAgVnFRYz9J0K096ZvxwuszabPLUhSnmBpci/iOKF8
6sNW/CHVKM+k4OJNlfHWw0abVa63+RjXRX26DK1UX2Z48/Vt1l/H+ZCUDnl0v/jepmiAyJaM634I
i7QcWYuiv3wb5iZVeSnMVznqI9yMLHBMkae7j46yIIEV2QAY5dXk69Vqp4F31bP4c9H7a4Nbwzmp
B3yu2jF8yMDyLIUFCnWsADD0QV6+a1rzgull+D3TqYaKlruuq22zVivYAhr+QTg1plKK+V0fA/3V
LceADE46PIk+HlZZURrXDgmYjaij+tQKGCWiN2ZCZ9+tPvDyXTC0S6dwoehRMKPC0gf1SXbX8EFx
hum/12wQtyXpYKR48hibuPx+ai18dDRgXJlSkHuPBeZvGE3yaYfNoQWP9wozTw6PyLPs464OllXd
5zvuUsgu1pGxCuYbrjw0TVQEt3ZsVlm10GuY5P/6n//9//7v1+H/+N/zK6kUP8/+J2vTax5mTf3v
f1nOv/6nuIX33/79L8PWWG1SH3Z11RW2qRkq/V8/P4SADv/9L+1/OayMew9H2y+JxupmyLg/yYPp
IK0olHrv59VwUkzd6Fdarg0nLY/OtZs1+4+xMq4W4pkvKrl7x+NzMUsV4tlgP+GJkuwoICcr2Ww1
U9xVmO/wltMLMsG76F50lK2+9uwnaO/gjW69OitLJC8vsiMXA9SqMkfXzEGoy+iSddvoxavvhM7e
mZJmJZtoDWbLykmj42AUxWu7AlGdvsY6xaBk0pKlHKTGXbdySYXujSx8zpzsPDVDddUMr9i5ft4t
ND2HPi6DWelAVwu8o2yRUq2ulaaM66x245VTptU1t7vP//y5yPf998/FQebTcQxNOLYtfv1cxgI1
FFKzzZcG5Rwwdfl9MVbdfa/kz9IUXs/AFGWTaW2kxXzUqS9yFLuJhM00OwJfy74XM2dGHsxOa/H0
ib8Dzavu+ciJR3F7+DHKnDMlP0Kqbxmo8qrtsvCj4SVBt2LyKBfIFthgyCjhS9Ak7UM2OZB5GeMr
Xn2OTIOsyPW/vBn6719SXReqZriaqhsaPDzj1zdjqLy08Xvb/Dx43lqf1bC1+cD+qWXxxpmJRJEH
wuCvYOkMwaqiyPFTTI5uqfHfxbliwBmfZ8u2PAsGxIHVKSWFOOkIRDXthhxGwkLAis9VkCS3Qzdk
EarnMgA5VlWRU2CUbPuVCzbc7+7kHBm/DaEQ/IwqiY8uQq2pi9zMYCXo2JX+8/tk2b+/T+zVHCFc
3dGE5ujq/GP/6ccsAIdOHVvqL1NVNxvNaNONwRp6T7o3eY76/OIYkfo5c1IKUa0ZkvcPokvgJspC
dhSO8YwGsfcILTs6dKk7ruOhxI6wah4xacXac0qCh66Jkv2tGcwlFllnUUlcb1slwqAnSFq4qj96
ZC1mRPc+7rF0+6jMyDOh6PbpY66c9XHRnwYzX76uHPER9wZgv0gscl8A8nJXZKN/Z8PIz2/tQMfu
k3drK3utecjHOIQEg9sMV8746E6iNLOWvS78/3K3FWK+nf76s3Z1W9NNYc9JBke3fv2EalWr0X2H
BN8pYbnpU9XFZQmdJMeFeEo6hv07FnLnyKu6Y9G4iBl0efNq1yK805Muuw/NKLvXElxSk9419jJ2
O3QwZPygwLh1HidjiACn5Hi6diub7Whl930hHJLNSbMZ5Yt7XkHxOy+7NdQZD7kQ6NyxoWfNYqgU
9Kv1mNMS5gGpZKdexrZWHN2kgC/002mDMPMumryrp9awAqKMd7xPzB33MOs4DWW8HXo9vORRItbA
a/v7iDvHCsPK+MnvSOWRzfBelKKHijdMylsSBF8UFZC+IpwjutzTE5y1h8rQmt0EgIx0cBtfBTnh
qzyDU/SNC6Bg+SOUN4hBRk36YrjT4NwmFKUPgzUFP/sxv+mgX3qkK0OFu1Y+C+NNVl7Gn0k/QeC2
EaPy1dJeGmaPH7IwoUfPZ7E9IWkvT+spdG9B2QSQbxyaP8yYGrm/BNMez2nTZO02AVBvefDjneGM
yp4icIzSt1LrS80JsEpAbOCIVYB3TJSmuyMvj1AALRm3/Iq9xk+ngL/XqNZPh48xucvidiXblrC+
RIZfb7282YdqETwHalusTGoUx3wynLNLHX2pz0WBNp2NNxPzlUdxvqHKauwxLqeO7LXUdStrvNEZ
JINh8HysDB0orzPhYexc8tE1sCzZCUg5uvQVugimNxVLo0rHxahG2ITNg/XGpRydhe+2bjfHye3V
M6jSPw9ZhlEPOQF7y35+Eou6S9VzpAFfRN5+I8dZ2nd1bIKL3cTOacywsB88K3h3e9gx8WiyLetq
82oP6N25uR6+V10OQctzEnBEhvJIOe5sdJ73TO6qW7jRgVraeFa8SvXXHR6blH+B27llcdEV+BVI
92Ixnk7lnYxlYF7RBNWKCxmd575AY6Nip+6v2QqTAAMDuxsRc/bXhcniVsnAj8h5coo8c4MIwlHC
/+bjWpODcH7Cj2WdBAlvbAQGb21MXrCy2VastUawwkFd/wwbJL8zvcq61LawLmME6vCfnxxyOfHL
fUm3bN11TMtxNWE4cpn405PDLCPcjRWr+KwYUba0yQpt87LAWxQg01tnomCHrt1L7jjtHflk9Avm
uBOhlKgW5nRJJsW7+qbxrS+sEZ9a9i8sJ+qDKQb1U1QWCxkPPD3ckQ0tNrKpZViEguB4ImunH41g
qG6XLbWCBXmjpufJDNJNIrQe44Uk3AjHd7inxPanHnmjeAbF/hZP/aVRtPm7P8bOuscYaJ+gu/gp
VPMbwDhCq/QWx828/ZSQT5ZA39/GZ8QlYNgNlQgdh7uwcvLHuS65KrLQ2MimMjb5BVbqLibfVSC8
LGB4B12+j9q8eMQgmwpLU38fR0Vb//On5fzHc55niE0hzOTzMgVljF+fIlVZ6w5VzOBzF7Q4QWv5
p8mqvfsoLe1zn1f9ojHb/m1oA/ADvmvBVna0ZzRyNlhi929mNyRbpxXh1jTSZl0HIF108CV32nxw
qKzdyaY8k7HAFNRqbPsQiTi78hxH0kVlwVXihXxFLBC72IEfTV+qxdHTxv5YYJbx3IzmJaii6YIo
Uf7sCvM79Y7mJFvBnKRsiqC+k820Dftl5dr9vppnlj5bNX/S7a3sDcGNr/W0qje+K9JDMEPOwEC2
x27mE1mzdny7bOq+PoLaA2opI7LvY1TZC2TEHXYLWY3SVBv137iZWXN9LxUW9TFymw/cn4tdHNUk
UxKVFEasMlSPu3lo3fg724OcWbujfbKRcpsWppHbp7wyzlVujvty7pC9Mq41lv1fPnj5wf78MxXk
KE1NtXXVYLOm/b7A65Gi7nrX199H4Ver3CpA1JpKfzvEfOFRI3Ff8iqyNmwpopNVOtZ9OiG8ayOw
KFvUwZOL2RnAQdkCz6ZS3Tr3jHCR1eBqxh4pM3lAKyo7Ozb3NL8xFBZZeI47qE6RahnOHUu9/T9/
qY3fF/nC1FW+zroKE1bXde23pVFsmKWja5H2bmvepxpS86nhLvPTYehR54PvqLFAmexFirj0CdRI
vzIyz72Wqcg3Mdt7jJTQIDWz3DuUTmgdVCA0uy6ZppPXDdWmwJr5Cv2sX/T62NwVoUYu3ijqHaBr
UELJtHa81Nsb4PcO8qxQIwi+cyz7cfZ3vR+xj3EU1uL/cqv+jx+/MF1LOJrh6KY7b95/2wyxMJnY
s4/Ve5Sm37PsQnreOw1RZJ3DGcsj8TmmSOMVikfm6iMmz+LWEUcNg63bhBKNmoU8jaYZRKyX40Ze
QA6WHSjZzNkP726kaD3+CfXuUBgogzFAa8XpTzf4tzxVh3qWahqTdU8OFNwBhFEBoAdumKgvttQx
mWN22Gqn2xBQX7emPg/x0VxZoDU7IgNbZ9eqTp+EYxoHaTaEE3F29VWz2ZmI6ELAoikPcmyexrex
KXh/Z2GWQbvzlWHTR6KG7uu02qIdyhNIeec9UBPs6R3AeGRIbDax5qvR+O671dvNEuYC6iJa71yr
BDFWMXcgNkQ6OA+yC8ga/1JMHqKbc0c2snZpvBEzcDPIT+2gzukhOqKp+GQAiPznn4ktfwe/3AMs
dsMuwFbbdgAh6r9nBpCsTDS0bN+tAeR4WYckv3AXWEdKb7+UhtevzLq2dsHcVHow3KreZCfZy6Mb
916ywmNhmk8ZSycZHi2wUzzcvqAGar+0GvgPJzfUpex0BTYsHj8VDnOvk98Hff+EO1F5NkvTPpl+
KJYtyspfgLnDqNLH16kuQP3hmrLPQr94qpTqkxzQKVm9sNqxuUfuMb4L/ClZJ96gfG7ChRyQi8xd
FW4w3nlF5uIT7/Hony+Nn94T61vriVWMvht0BTcySbx0Uou0n9/z+SJztFW1qL4f5wP0nz9jVWZU
9/KAVMrPMTn4Y64SdfVt3EdMRCglsab45Vq/X7+0QQWxTRJUzx9tWz0HcELeEh17obgcsn1eK/Zr
H6EbX9tvXQOHLunUCrUmz3qzS+zAoSyyMO3AlWAwgsgZceiVUBPqzLp22YDmdQI11HXLfVdQ+EMo
JOFnovvYRUP3j6DPVSMWJm3eBy9u3jw6AuyLyOsXF4LAaTIa5xE4m77uXcTdQtyIH0e/6rC5w/co
QrpiycIFhPnQXuTYYcLBK6kUD9YqY32NYliVT8lC9t4OebM03Gi6T9gQHc1B07fih1CK1Dv5Tf7k
Q2QFI+1pixXz9SMkJ/w2/7fmb5drYfStSlNYCzlXyqx8XC/FcuygFlga5Xaz7vpcv5qF1lDg4GX1
+WyYY7JXLVxxO/v/nJ3XbtxYtoafiABzuCUrR+XgG8Ky5c2c89Ofj1TPqFseuIHjC4I7kCVXkTus
9Yc/98vRDN84Mjk2f8a4mwvcfTkVuf+otab+0UBsWjk5C0J+abXn3stZMQjAKfSLyRFNGiSIibUY
KGo5ul0Oud8gZuCHqTejaT7qGkOf9lY2w4Xnfu18kJsWfkusXj8vjaxWuqhT6/XRqK5RN3rUbWe8
teSp9pS+q7dLcTkMmdK6fWen+64pptulTkmBB0uQnpbSUl+Mzj63i/H8WdUaEfr5bXSTaUZzY2Tv
vkKquE5wNCLUOr5g6/VOvlHcOJKi3w1KcGlGa3gxSlMDTYN6Ew4pf+/Vx4w0UCsvY1qAy4cx6EWj
lpZeIi4+0mZ3jiwN97WI2EWTMtyKbhru1XLUTjP/0Ha6rCQ+iQcUOBeQgvTtcsmGjMLkpMT3KnME
uvzjLdvA4l4e0nZtKr26XoqjE4e32Vh6S+mjx1gqni5UaQtjmdCZYI+MsJdVbTRf146h2rH667Md
NpHWztDNvt4vDcsh6YF9bhxDm7Ws+spdei8tjSWfg6Qo7xQH8eyyMfpzbNnKxW8BJAEiLd8SBMhS
ZB2f8zTNthl6ijtDzotHrL9ulw7fQlVYh8CqpRA1OngdTqOfB9seiKmMwxUKbHqBDOB+9FBYyRyl
WD999li6iSLDRc1sQCbrss1iubLZHQdYkw/GMH9nSXVUBCLyQUoxMRuWPFmvrVFrKFHWJFBhDX76
piGgU8bm8BOjIoDFWGredZNAHidtzJ0fySNjr219dEl45xzT+mGSVF7YFTdZlo575uMUxYrnFqYX
Jn0DAoB1/tfBmYufdUWq8zPORMsNCDfHDcjlvmDV5y3KAWllobsnA8SMyty6BjLT8qIYMI3JnZWW
6qno+ZanokfxGdXGb5M9U5YUabikMqEqHTMRVWeTCvLbKxql/AZvCPRR4ORwadr2FWqumWTltwmQ
/9avp2K7FBP1UAw+8LBhLHfTqNeb5WIkIb0cnttzL0nIO/nxuF7qgzrcNZFiPBaT3B2SXjdWy22U
yrrICWEwP+uRDmjRnUwMU4ct6A+vOjbGbmktBkXTeIuR+7elXhFgt8F3L8YGw0s8HIO5u9pI8s7B
sG+99Cpk46rXJilfENBnzSwkFDv74XU0GiQASjfGb83rY9t4NOXWcoemnl4aUce4PYXjdyMS8NYr
9acWZTvSJAIQpvQrhxsZEai4luzYA5c096bP0+o9FumtNHTa7STCDMa0MdxkwOY9CBP+Jo7VWdtX
av3dqDY5a70hqNd+lLgV+olXx5Ay39UUGIIVX+kmzgQq+dGrGsgOO6yyks5+r0jnwUIHLFbL41L1
Wb+cyb3f859iwfmlQQ80aT3xYdtqMHHomuKrnYTI9uiS/zhmWgKi2ZFunLwQt+xwbFeDwkEmljpT
9NnFUINbUpSnSNb6ozYo+lVuhHHFLySeZdnWS9VySAHaYNMytAdSkURmW5YMjqwEj30M4BboSwyK
pA0fUeqwrnFXMl7RaPrxcC+097wMw8dCVquVPaZ4HjlDcx7mQ6FGyDtk1U72s+Ys2xaH+WxpXLqV
ulZ4BiS+9VL3pV+ZDNhemg+QdpRTpcrTsXfSEgOdOnqYBtLgAvDFe4hvRqP7750RhK6P9BT5VjGt
BYixj4sg8JWbKFFcA6j00VIRjlVgpHUIVmrdTtKbm48iqvL6aaxRh3GttQ7f7rHJMDCoCl6TyEir
xxKi4BpjsGBrC7N8zDTkLBnVLdxiKKqljpGonSN6ORdDy7J2AVrS3lK02648sMCMPoooKjpHeIng
j+bO6WTKZ7UQPxP1wY8n+TtQ8B8REM3XoS59V1SG9ZBUar3KbTO4hf2Xb6J+kM+DVA4Er0f5kIz8
SIlZILGCn49nymp7A8M23sn825vK2Fwg5RkrUY0Km+zup6IE/S9eDalKkl8RKzs3xhrhqQzHYF0V
QIR/2ZmarmIz4Q2QI9M59aW6w2aRF6DQzaeszLRD4Y/jzVwqm4JvSgTZIyjgxJUUbULEVE4fLaED
iRZSdVhaHSVDcxFdeyDxtKrd0KNy50ybpUjWONr2BPTW05ilj+hR6W7aSvHJyevgqqrKLwbD7jkM
0nxXwLNZmwhTPovcUQj7FTKqLLQ6XXBSgya/azJGEEMgbDNXW6VeHWEzLwNq99ygd7suhlreLq08
LKjcJ1UCPotb9v2qAqb0pCOjd7V6/W+fCykwXS/XaO2wUbFnNOWuvsNxLAeaXGLZFZvhRSC1uLKr
tH5GLv0ZZhLPZ9R7ZLydN3vyAWrNFxlwT7ZDYGAVPl8U2CC1NGyNn6cg+bjItHvPrgr7TfQpAhVW
VN+J+ZNSNfj7JwGCq5+zSjybkpDe07L72yfB6t1NkukylhqgROdk/JKiXw5V2mz+ZZM3xzryJVn/
kZUnPaTqskngDADS73GeNvOLQJLhU1hRoCH82cZHtcrUp1SNXicR1VeE/9SnQItBsNbVw1Cy9OlH
f7V0gouNrTFQ649LgmY8RDqooqU4Aya3qNBp/HDcwh6kfoU2ibZb7ohEJCiLIib5NLeOYXSNsaC5
UdiVH4j+hJc897NdkOCzwGoN4Q9jCk/CSXI3iNhS5uEAuzQdcMZKzIelhxie0Xzr7pf2ANsRPru5
LKVQYSpKRzk5jE7wZNeOiWCKxm5cNrd+pUkzkNA+wS2FHjQXaymLdnEcReCNKDpJOSCv6Vi7pag3
JszQolGPgT3eMxA/qbaZ3Vlxl93FbDlAYhKh7wreBU9EvLxhlh6XVhAj7fnPv6Ci/RbOIsPnOLJB
rMaEJWR8CWdFFqNJWds9O7xh3BIgnDSykhMDo58ijtVgph2dW0PWj2aV8VDxf4Vo55NANUfjxs/e
VNmO7ooqj+9KTKz3dmw0pMciiOUOWqIywsTbWg6l9ZgX3YvcMTG3qdZcRW2jtlJM+0RSu5ep66fd
ZADjDBCHeyk1lDcmQmAXU8chB3z4x+XQQ5q9XfPq9PPdihaGrGOb5bnHnuRpBJ69XF4XU34oyA5j
wEW3coZTZHpanVLQp8/2X5/pOHV8tJ1M95ZewkDQT2F0PC73QBOJZN24kuxo8AYigTcqCnM3BeYL
guHt8lnlGGBitAHRtqVuOfhY8Wx01HU/LkXOWTnppfksY6J7Evgr7nItRe9tPvus+19nf+5nRc5f
93P+e/blLnHoGFug0+QQ5du6k/xtFIShxwZtmndp062SBsnGaLt89VknlHZada2irZfLloZOV0tP
T61u+1lnGTaCaaNabox++gkOHHnMWjF484S8NzTCWJPRo1Rdh/Yd+u+5Z2ZB+6p2xgP4sQAQjrSm
AgKTbJcXrezqb39+vn9LZGsaewQAGSYsdMK2S/vfEkaZySYnVJvgFaGaMD6Y1q7WsgcIXs27abdb
Y6yVb7KwDS9QLe1aoqm/r4LJ3EL2z0856vduDnDQBWHFQz4fJGT9V2YMEnQpqnVz+fOfrH3NmmiW
Y1gawU1Ts3VbN74EzkxFFmFAVurbNA6ryJlqoA8c9KTA89mymh3b5NjtZf+vOnmwsPjGz85VU717
tbL6CLUPuLkCxYo0AuSpNO1fBXh9NzVS+dyjGXYvjenVTOX+taj4gVQsZXZpsII2XYhMPY9NRWhz
0PHXzhMmedOxFWwTaVnOlsPSkQx8j29VmP8LBEGzvwxM/Mdty0RE2bR08DQgVP6ZPIJFD8Igm+0H
TAZMIynzE/kZMRt5c2rNh1QV+ckv4JwTwN5/qV+KS4/PvktdYuRotSY6Xn/zTb70+yx+Xps7EHdg
NUVowur9nYa4+TEwnFeIA8RAan3EoMESxsbWa1rnLjBBvQHm/M1SBVpr2DOSTmjT0rjcpJexcart
UN8hRzfcyUXZI6ZxY0Q5t5Q6nk1Rtai2zBcsN5H8MnCBBYjjchMYZuMlxjpuaTTqNl77Ra8viZJj
QoyQJSfp+Xg+LGdNrecuMsvt+ktDlqLV7i4dTV4VT1UQkq3awkJOL568QAu7BysxxwtfyF2bdqh7
zYdyeIUxFd9/tJuERlkk16elDXCGmmXNKU/wvDHLBi1XESh4NmjyKVHKv86WuuUQz61fOi91S2vd
6NbeEKjT9JMojrLTEnwYk1tDKQri4v85LI2TjeD9JtfH4riUP5vlCEljkgYDSVoHv11pkjbaPPMq
80EGlxEpbXqx53kYeEh8nprs2n9Mw4DkN5i1tuTf59bZzQcJzoxMImiB5SZdmcq3RrtZ2pZeYTpV
e1RXRxYq81z+vz5V6cZ96Ot/fWqUDrJnDwZQhHSaUNDFoDFBcu+1BskCK61wrhA37etS7NVRelV7
ovgaAgynblCza5o13/EX1i6oyuuX5cz0dXaAuGSYZaGzTZwAlywNEft8bCTqcr0UPw/LFRW6rp9V
MskHt1ViZFKaXjoDcEGMTc3sTSCb0nmp+zwEpgg8UYTJgehxfETDCwfA+Ww51JI/5u5ySq4q2aCN
eo3aIDlFIkMByy6ytc3PsKqiolqnyGygKoEeNEGuAeJb+0uUOfoZfZfd1w1x635U5fVHsW7bWwfb
IFXT/dwzsorQS1l0+NHROXD69pJF04ngT3IW5PCQPTVs12907XkYVHPdGvW0XYo55oCuPo3xtQxq
8VSxYlGcRH9OprGDsPyPq8zuJoUkw3KziYgLqPUbb/NhBLT27Jt5tc17tj95HhQoWoZ3SweU3kbX
CnzzZgid7mgUORLCg1O8gQadb2AXkr3KAAQdERZSb9pRn9ylAQjULZGS5rHzRYG6DIKycQZ6PbTV
w9LBKNGklgi6dDZ+qoUXp77ePfQOm1YfjTZ2ztVmJuF8H1YIJwIeiiGwsWTWdn6o6k96DeRobo7s
GDS3yX4l7StzbQfGcJjBxfC+kJ6TAulYLopzg7zKLMSzFmKGKOJ9UBcpvFynOQ65+IuwoQ7dT/IJ
xS0eaOOlKkvSU0AwX2t9WithI13RWxjvRoe4UgGGdBdn6nCnorJ42+qnpW2pqRSrAHUTmN5SJHZx
q+u6ecBTMdjXoaZtYlnJX8as3izfhTm0nRc0U31Jk5IU3mgYH18vQsyrLMuzV0XjpcaVR94PwVDe
Gxg+LVdmSowEWmHASagB4Ei6cNbOMAbf4Gp8/BCqj8heb6PRqeHVcZWTMvPMCmEEqUPyMtPRNq1L
eHKQW0vn42RcTnAS+jj5b9Mo/3/6/P4R3Cer22peFnx+hCRU41+mZfX3WRlnKk0GvKlbmul8nZUN
QzROarbDo65P9jVO2iv2HeWr0uKP2aHRsl2KGbIdZqUSMKvIDHp9Swhy7Fd+LqQu5uuxCi9DEA+S
oBQBif/PmaRbDquMMdouZx+tpfkvqUlkSv65bZ1XVqQlTQuDXCBE2tc9D3uHuizAUD/oVY/wJqq7
cqUpO0tHjHM5+6xz/kfd0s/Jr7iGuqOUkpVCMybZhwSnD91UEnlMHP/QqcV+zKZI2yqDb23Glpnn
o4w7zQY9YzRRhuS1a5tkpdWVdSgdBEWN+j6ypIRVmZntwyBMGZ4pRmP3E/dF5QYqkwbpL/y59CIC
kK41GyezpVj5DxaQlucCuOCmq+3KvCRDVqI1FxbPasv6ow4a/B/nYljkK6H51YNIJ/2W94813wzQ
GS2cl3IHx82AnZ4d+8k2QMnp2pPlPVn+sFlKY9w61+Wsam0ZlTH89GIL+Wl3qZTM9BUFLX//2Xm5
nijVRp4v/ei7XJu0zMZLZTfgOh4KDZaspvhbEcola5W+eCYEbIEEKJLD8j+JHOeOzKVO8DbsHrsm
I8LL/8jEr8CDUz6guJVZxmuRht+DaEp/hFP0qle5zrJ/8HlAbZCNmEM+zB1C5onH0CgZ6noHsPW8
XPo4XdZQ6hjzyypjW3u6xh/xubCqlLbwvc+lFAqleC7AjttOrZ5u7HAq96zH7QfSxLeaFmrfC8OP
UUwU2kXTguIiyppJaG5og+lS8GI9OnIm9lZYdZuyZ8Cpox9LO6nnYD0lWNLrjTx7M/j9WmP5f0kS
1hW94hTfVSd6huXVIeunGgcSudJqqedb9yLsgV9mLdVt31r11ioc6SVAvGbpkOAftVZ7rTqgrx49
ZCEBmvmGstArzx4n+wx7WLvWRUdKZm5ofRK+KFlJt6pf+8cpTcuVmRrOTdTDcEGX9Kmu8hr5skI8
GuwNCqGMz51lFaex0tFPGrPxGZpHuGlCLQORT2tYIKwqYf10WVorOE+Wnj2jsjRcKmwT2JLQKw6n
aTsKCTGkNpyem6iNPRn7m+NykeWIdYt024NU99KNleEku3wwvJe95QTdarkI08Vk1fi2uUfSrD5X
Edos0zgB7KjnXVMYaY+fRXyi/iqWhV8dCS39vbi0hhUhh+XaZnZXCktBSDcl9+joJP6NwD+EojP+
OmXq62Z/6tI/KNC4pfVvbcsVkm+stdiUwYTs48z3jZdyqCskOxCcA4BJyD4mQdOp5j7JZ2k6v5Dx
lbKiYzH6xn082Xcf9YljEnUDIWs3g3/Lavp9qa9ZknhpjSAApKXkJm2Kxg1mqIk0YteSBrZ+Naey
v4D/xA8iQla3awHWIM67trLGOnyc4ldjHZayTzJmi+0mGjlMsojh6OdsRMayLrHq+agrS/McypN0
+Bu4Zq4Tyu0IVNtnsGD5Csqti8K3qhd3VuSH711fbnEqzgO3SN9SDMIjt2iv7IyNwM3jCEULMb3X
o381K7t/w33n51Tlyqs66QOqYAjcDYS9XVTikdn1LQtJwYQdBAQ2h3lI9tHT7GyCXPPp0mk5q7UG
ryjbTr2lTqqgzLhSwD3S5R5kEMIt+p2/lubP6+we67EgmPJ156eD6yBzDtc0FmvJLPULe1wZNqui
7DMnas9gtJCJM4L6XgpYK9tT1X1DKe7qC9CKrrQSWdd9sJvCmdS0MJsWFpMQqXIMJpA/M/+pGbGm
MLU0d7tqsACgcSDYB/2hwLPOERELEcisKre/QUGtO4igflFmf7bl4MxM4lakZwzipeNStXQ1A0Qh
fXROV599rQDnQcUIdklUGStVHcVVTZsJ9ypzxJku0c9NJHdr1cmzB3yxVLi3mnjTBiAwNWtot4uL
VYysz498iGcFPkV/dELED5c7VUL56075bNCqmZK6NaXKOBPayo0wONtzIWEZek77KUHYrS/DTW1J
sy8CLVaiR/AQ8ef0QEISNYmaHSfpaZjPIqVMT6Koml2OA+HHWfDfui+tuaj7tQyVH3SAfHCIjcIq
mU8DU5YPksFhKS4HQ7Mzc/3RCWVDQ8Vog652bCperhThTYf0ZmJryTOQH/Vg6229Uk2ozuhloAwW
EB2Arpbe2ImGD+vcgB5aseqd1j6UInCeqqT1ElMf8EgB+p/13bhZiuC+9jjJGQ94+0SkiyGAJahv
t/i58lWz+s7D2v+GaXvopfksUCZp1SZLwuyELC9YZmR3t+UkulvFmUYvCGCvywnJB22OMIk51tT0
ob63s+r5s2o5s8teX4Wzm6GM4Y8Sp/YJR3KbTT+8OZTmDE+di0vdcpgKVi4unEMsIm3E+VAMuq0I
gHkK+TCEdAukFJbyNJeHWoBiWsrM4v8pi7R61uUMza9MfpHBD6eVnP1ig4hoZ2awXwJoEMS6eQdW
2NwEdhEeTSsV59aeE05SUz22eYb6Bcq+7+1bksT5r0wFQ1pVqv0oMewBHEias+gr9ZBbabxNyra8
Y9eJxEdaJm8dhpvLVUpXXMXIaAVwz/cYWrd/jvypxj9pN2QJdcdSZcLCjmFoMo/TP2NexCiDzpYL
/4eRz/IHkyaOKbE+uB2/1FrUb2k8rV+MFpnrCIN1Lw7Po4o1nlJDK5YMJby26rDHCQnLv9LXWJHl
lzCq6n3rrDSrCLdpkQd3QXaXxM0114R+kCVDOxAtwNAlLxIv7FoQMDpkA3ZN+iqXR1S/hkRm6OB2
MGjR+Ny0z4ou6atmRL+NuF2zhVZBOFmroIo0AbYWysGcwTeWDCsIQekXVUFcK9NeoneQs9rNlD9i
RueA9EHBWCW/iXOUnZ1kxVe2adU+Ss6EUZEggQnX3tiRTU09iJXS0YruCXqg6q329dUYceLyO2g2
ISrSR0m2SLmjkOpm+LRuUpCpq97Hn8oOEs83lHwDhUve9H6ibSbjR6ur2b4j1LK2iI97BkKmGyLg
g2dVBWtvo937U5js4OKClZnADcVG7iLRC6ETDzUp5E+uc3I8sYGGc1q6gxxO9z2i0ZGEe+MYMOdD
70VTRI2tNTgmaQ3wrtiMmq26cdCTuo+bciUjyIbzA1oyUq9+j3Mk+zozK9eZ8DNXksp0lQq1uItA
AwIpUM+IWKvnBo5TrIQtjgyBh8LNcABw7BxxMET4vIYgRc4wuI8hTXrJoBJyxNcNEGJZ7dHhW6GH
STI/avYTOvaINRSuORAxiKb2RyqX2gn4zJsItK0VsGYyyzzKXL8bywPRcNGI9JRq+tMQmdpBNLK1
ig3ke1m1CC9SnAbvSLMmx/LAri49QeZPTyWD9Bgg+trCyKgiv7gP9OLBMJr0YISkqn39SPj6iiyW
+cLYuw9szN3xHbeD7JxrZvRcSclWsfoeU6uw9nLSkbc6YLqu0t0ksEA/FAEGcDjowZSN3K7rmnNr
HiZgEOtZzXODqe+5TezpHOQAVCSLrDjUrFPh4zIrw8jaWINuHIoyespTvz/7I0HZGM0MW6n8XTuq
tzb7UZch2d4jW4ootDrcK1HVXpaDaqGcOJQZFnxBBeiqlLWjNtZA5TTrVJCNvfYgUVajGSDfb2FD
C9jW6/3JbeSzKG3jCfqhawfBsSSKfZBSadiPTveawh8/6+oANlrjZ9QAuHqqhrEwO3rAjeAnV12F
QII/2ep2YCW7SlXLCyXth9yXazVUmV7GYTjLWXrTwMnDnR58LSR55DFGrVnFWYsRehqsCVg420RY
+QoR5ZU5iO+mqnX/Mqwp/9xuM6oZimEZ0D2JGmAB8xUJjBJZZjmVk/0EdqQ+5yN4KrxjrE6CkNNY
EpsuSMtoSK0LP4Ja3xnFL3wzrG3AjIZPSox9ehwfYrLsbdiNsIZ5t/9l5P1nIps/0dKJBgBXVlQy
EZb+hamiyGpSpWURvQ84QyHpjedgL+e3ZaLkeNaO/U61cFEpiAN5BXvHTaLUrtaDtFpkhIsJVY5o
RFRcSzaaYtYbEi5sW8Imvc3lzFnLU6BupnmszeI+9Bwz0dZ6auABlAfPzSj/2zf+zyjN8o0DvFYM
4PeQQn6jbxLLdPIYZtvPFEGzA5qL5hHEzgof+QhTpgQ9LMxafDeD7+oSrvVxPk+wNFdtmIeG7f35
y3WUf4Rblr8GX3Ykch1HIdn8lbs/APJXOwaUnw67EHRP2goD7/y9s4OZtDQ2q0l3YteMUGqxB/uX
JsU/2qYZTm3vTPtct7elbLFnIWy4Y204HHwpAHDWhNZGCUp05SfUJNsueAEDJl/qKbjEtaUA7ujC
c9qqybbFicNYL+EPrCqfpTz0XbWIHsK2vGcWc9ai6FMczRJjW8nac5hg9BjpqLbpZoxq3JxgiFqn
5etChKgtTXmtiG6fprXqBYbceaNQKry6LGhEc7EyzWRd99ZRQP3C9yF10wE3SIQ6fzlNGGyNsHlV
swlpxSK/y23dOahCOfShdI82WPQU89a6iu28pTligdrYykdwOfouE0wguZREW8NXqyNvSjXjmtv2
lzHqV8YDWHBVsh579GMrP25Pqtw0YGodTBvk4tiUbXNOUuyYTZG3HnrFsRvLdkicSLnBPEEifxPi
VFqP068///7Kb6sankRSeAZvvq5alv1lVZOjlGqVhsh+ZpY83HSVU2Cv5eu9R17nvg5UtkUFUXV1
fjqLMg9uDcaCP/8N6m/P4Jz7BaPCg6iRUv2aB1Ykqx6gs04/lTz5gatbcwK9kaAulwpQqijFLMlp
Na7OAD227MDEPhiVYU1IG/hzn9ub0FDfMCZozwNmuUjDjNIxQVMgGjN51fedepp6bEH//GcrX0KV
y8CEzYDu2KrizLnQL/AMJWY7Ca7J+hlWPHxybHx32l5dYTyISIgvyn1mmUBkpubJCNYE7/eIp2vf
cnvYM3VDVsWHkEVI0V+krnCJvjqH2hoTN7LxJsDMwFP4zVgK28pDWCryegzyHfpQ8qqpxVGx0Z7w
sTA063SFf4q5H8RUr4ic2tveJtbXNwk6Kyl+oZgzzTLfybMvDdnG6lFjDshVH0vgo+vS91FiEWF3
ssyRfA5pZKi4WJK2eVS7ZTS+ZTq5zQBGpBdLY7sexWBtcsMO2Ifm3aqOuhI25OhsRKttgtyobrW+
SeHOJ9Z6wLdr4+t6xIrEYbVqiJ7o3tTAd9PKVaWLxvMLFq5O9B1iYFCXb5KuG2dGdmMlSdj3KjbG
oSU0ddeKwpFYmP8AVc7Z93r4q2XdB2tpWTsP4x4J3mJX1A1oYqIuW1YMCpaK+xDR4B+yhq0vAiFa
1eGrlTfB3pxzbTrbbdwvQxwmA31f92JY90iYMQUY2b2DKvvO6dp3AynFlEWNquwUCHE3Rc1K9QoA
if2dDG724I8nRy3iXVD2ijt2ejgRLck8o0y8EevzG82SsJUt0bLsZSfIXDIX0m2YvWQ6AAacKJT0
iN8ma8NMWYn+F2Lj6X2d6+ZO7+rJawhBy4Zyg8D9bHMEmzCfmvpfpoEvhKCPR1lH9sEi/O4gu/eF
ENbKvsN7afk/zSoMWE11mRtbkrOJQSBtFDlsSTp33cU0je6iCwV/z0gc8wRqO4uHzaB3991sOAhz
8SHlR/nzm/b7AMEKwDEcAAeKqVq/Ccxoaj9N8dDH733YXoENK/eKA9y9AmHs+Yzbq7GtkpsGNTRw
Ep2nqCOMNMVWvMZgCSNpuHrXtZJ/G+wWBG1saYAgo+7e6h+c3H4bxVg8CHL+/wYWcb7OraxVNJVM
jKbZjs6b988do6mEdVpjWfAuCYRvJiQV+9x6bJKIiQv50o05qIMbSH6+h7NDeghY7D1qwzdW4hwy
xTT2y2aqk7WzVA/g9bK92uOWlbfsdxT8KVwButJq+vqsKcU+InC4VWwxC3FArEExzTlU/SS7ml9v
sQb6MYIUe9ViG+BKU52j1K+2xIbjh7SrCJsx+jTt8PznX+4Lgm15rmydzZstGypYV+cLXmZKWxQB
hjh6t1O1XjuxKZhPfGjftX2rhUV8NAfFXMOVeh8ljKLa4SCNtXFMh2oNewkB4j44a4NcnYw0KNC3
Vl4sjOtvNFva41jYSY3+BNkXN0jIGivQi6Fb1knnEVRB0yMS5WXK/G+t3DKo+Wyq4Lk++vB6jlWL
Fvmf/688P7/93uB/mEJVm4fUVMwvL1HVp0Ztiyx7TwxDXoGk7S+wgR2Mtjth7UMWPdc0jFfgZLKz
M4l7vQl++eWkerGsGptEd8R5OeQOoV2UexAxMEBWQreK2ja+Zajy94Vdv2LBPJwkwr12k65Dqbpg
qDwgwEB4FHbjRedvu9ERHAp5tnaOLvC0TyT9ZiDdd4mz19DaY6mR4GaJjwN6OJmjuUZhQ3eVtcfS
bNc+OXot1pUjpuRg+ZtORmkXl7AW3EwGPb6wmEuIe+18EQVei2mIW4tsTn6wxZrujDRzR92UMDVJ
kQCBoHNFziA7NbPqkUidEgt7BMHB0vCHGa30JI1JuSJFcQW/mF/U4aFppnDHllMQpzchdadZgctw
l3gAwVVv0h5ZoADxrPv31myPTlnh5cNojRi4S1IxviYs6twJQOs6wvHETWcdftOosCouswsrSOdo
m3l4JImVu02sGzsl8IfDaI+/hrBVyTpkysGfHV19NXsP2hIJB+KYLqYBw6nApcMv8aVs0PYbGAo3
BssUKHIEPGREa+ZQqG7MEbius1ysZ45DVyEqFiVPpl7haTk78Ko2MTcwQ3BjlGMdjPVZ736RoG+u
CasHF3mMPVpv/Vb3q/gJoP/Br4gR5+ObnUjixKan3AwCVe8KaJ0bjagOERuXj8Z8gCHt4tBanIRf
vKG9817BA98puXFB2Fm/09t22Fmoqfbo0l7VEEjlYKQ/srY66yaq9I0tbnp8tm4QS/VqJb3DOSL/
ZQnmQvNCbN96zpTJdEdSD8dMVi+Doaj3oxJsR7uIb3p2PGiejc2OYYn4dh/0WAgFMGnB6+3MkNA/
8qRMxkXqrCOm8iOI9/EsWkJVk+3UNwL/s39ZX1q/rXEtUzE0g/2j5SjgDb+Mwx3OlDx1evtuYh/j
xcHIsieFl2U7LWMoS4arbZc8kPVGxcu9cCOBkIepiP9j7Lx6W8e2bP1XDuqd5zIHoLsfGBUt2bK3
bL8QDtoUc46//n50VffpajQuLrBLZVuJXFxca84xxxzDvWPMGOjx8pVPsRZkKYLziYbw+Duoh2Ej
k2Vt02RFqIjj2f8OOETSDIIUHktcdKQ3w071YsT9JdRtWaFNOhpn05WiGfn+fJwPYvueZsVGgfT5
hERAiYFg0R9Rr9L8pJR+/6jB0DUS4F2ibLWJGhDyZelb3g6ZS+sYu0h/JzHnu8Y81nx6YuSA5gF6
Q6O43I+IaqWr32fRNv2lT2TJWYbnnMoXumtT4okF0kD3pbhNJkwjfRq6IAopKKXrFA6b+GFIhvkY
69q5W6rmz6z+//xNNa79UZH7KpEVgwzW/Y9f/+O5zPn3b+t7/us1f3/HfxzjLyqS5e/u//mq4FY+
fOS39n++6G+fzLf/dXTuR/fxt1+8oou7+bG/NfPTre2z7j/V79ZX/v8++Y/bz6c8z9Xt3//4+M7j
wo3brom/uj/+emrl5RMFrPPvv/T11m/46+n1FP79j20G2E8R4H950+2j7f79D8E0/okOACqipiWi
UvvHP9AJXP9uSf/U4PsjvyKa3Pdw///4R1E23R2NPnl9ir+z9hOUoPzwxz9aXEt5StH/SfOcgfHF
KgmwfuIf/3n2f2n//XnZ/nctQFCMv+MbmopumIFBoSjCQoHeYa2I039j9cbc5DT5tPedigAxDmfb
OSSanHE5cl5ndRVdz1XZ1eOZ9r7VnLVBXMEz0eb01TT+1qfq94LP2QbQrsbNOG68KBSdMbbOLDn5
zsxaKwCBgJ1s7eZKzQ+m3I52HvcCHZ/7CmneXxC7TekrUkbjMtXaYREm05k0Y3kaWzQ3yxwdYGD+
8KzRaWdN8p38Ei0rvYZM1tADvcGWe0AanU6l7BU+CnLg02xXZJFTlope0YB6jpT0Z0t2UzOa3Syr
MNfR1Br7uexDaMABpTsWQQId8oeWhd+co2UvKrTgkl1N0QajkcQr9Dl6HfWd0Ndo/hZFc5bzAod2
xToYxrLFmmhEtC+j0KEolBmmcQc/VD505FTnrjBD/OYUewkH+HTzgLVJvJqrJM1VnMBfywliMP11
YqBUkIV7DePne4zkipF4WHvVDz8PnS5vzbpGok1sOAZGI5NH2DAS8HlOiXoQEjo3EwwWqDfR1hoL
Tyo86weN72ubiq5zadxXTVPY8TwSsC2hR+5UekYVtTYqpJU99f3goX6xsmukTarOt2actyLxrpe1
gm+YWRno5XRSpw6fb3lxVCOdkExg60xGwZlQLnPqQUAwP1GDJQWxnhLF2iENFMaALLJqeFXVPucs
xynZ7V6lPdGOmyTz73phAQOi4LFYJ1Pa0bkCRYAGOy8vUT9XNX2TrDpONdrQXEEB+nWS09IU0dwH
vF5CZp1ouRdDaZ+OrfqIwUBBPY/UdihD5azLNM+jNPuOeffoF/jNy32GyA8Gal5d5iIzMukRjhsn
R9erzAWSaI9pmdidostu0StuBx3ENvouPxSTnv35wKlp8z27DEjWplVL6ZDQpkI4KpKLtzCk74zm
WUeT68UWzLmxx7Da5CiUIBoO90K5Ay4Xco+o59BpcB/E1Vuxc+FO2CjV1fjuSE8GJjR4QnSY7KUo
VMrxMU1xBo8UyZN7XDA7YXyujRm+R51vhbWIkikkSUi4uXqRHPJKb59ozpvdu5VHXmy4Si1vh1pK
4Ozfj0UofaqgAMSQEl25FMtPNcwooZbYX/FPQU+7v4OwV5bToyProtQajTrpTh4/SjRpe1Ov1+h1
S19mHuWu0IrQj7TwWE7ZRrCsxjWEfnYVCx72ouJ7uJ/WwkOJ+WaYDVtEx0rqZEvqLV2vOGrS+Oms
awdTSnE1ze6mU2ulj0tb5typW6FnPg6xt+CmivH1M+ulQHM+GdbSiDXwk3lNBrPlcsINuqvogyb3
xVbr5VomEtJtmLoA05RnEStzCyFZd1qZVmWK8nGpEljMhhFEeYXmm1dDsJPi3A+n2NHVnOueCqe7
vgI28/gylIVgLw01PqHlFPUYdo9M4E/I4BrS+IlbPE7aFQ6VNaoltZTZQC+9rQuT7kCPbB9o63tQ
8sepRrazEpnbmLKMqT7aNR0qzt38bO5vZP6Tf9Ohwjij/F3gs0ngaKvnDiZ1NlV4Zrf162wuiZeZ
Q4zbY1r66ORUsDDukz20GDTe+8TTivtyFovsdx2Nl1qnQ1vFbacuqcAtIRq10y6mHw9RcHSzeuX+
mU0q+JKafuLysKULCw5wN/5ejREAzMqvLqswwWlCkZV32vWsmi70QGpINaI3S4zGpQW8XOQJgSE2
RVSMVAgklzzKfg+DwrvUGX0aDJfoy23OBSwkYazPmfV8N3FWu2vLFZU6ya4yfB/xw6mZb3PbP+hV
i99Q/V5M8bnNQMAiGvYAsIG6q4XcJDT7d6LGeFcl6LiBJzrKkOG8oxtsVTLUMiNyYoSmHfW+QLQd
dh3F+jyqEburvkkZxugMHWjaybP4oHcaN/Kk7JPcPMrGtL3TNOios0KvjybjzEYJVa7EKDDEu0j+
olzlMHvPkHBwjGj+rmJxW43YHWEg7teD8hqlFe31dXydMAC8U4cJpFdSzdSrm0h2aXi4OznSO3Yd
G6Kt6e01LpN9CDUMg9olsdHXwmyqXXBZG35Dk69DFJyUMISxL0JKkQW6bX6XC0bB3WiZm6pLyhP+
NoanZ8tOGu941ZmvMk3ch9KIGOISZX8ayRXbuo8n0Xowu850oDfAuCXOHqrmezHV1XAyabyO77I7
mhzkdHCG2PyI4/hIMy8k7hA3DtaWF6FpL/LIzkod9KZqzd5sEgHLJsGfrOgUabuwnhavQs4OWQYt
3N9xmh/puHRROAt9uOv7RUBYKOH+qNJ82KYzBxn/jlvtQ4V0AOdIfanljpy7bL3cGmS8robGsV4T
UX2aI6Sf+rtBdDGXu1mILyw9Zsunt3pNwY99o8umPe7SaHiXMsHDDCavn6zR/NCE4Zcu4sepqDeT
HciXsxQ4kS7xfHRieX7DRVlwq3RuXAFUPdORQmkV6Z0wotzi3GLECdeMONoravQIZkN+y8OheuDw
oIAoM/JbbByGlh4MRZy2sURfSLeu4WM/v6jcGO5IYh3l39yqy1a4j+zFau/rXOI5lwllaiOwGpQn
prZ0iZb2mpUA0w7FjWbcLRLXGALEA0LquvjahtqTCFOziSr1q54ew1rR3UWHqIGuoWrHRFFRq933
vSE19qJTTu0XoPrGke4nGHuoskXglJnC0pVICICzlVY6XQqWo0gkLDE2h2pvOPc6/5St7NRpylFs
6FbstPeo/TWtJuqrIpEhewiX0JNowtzbdHeYddlMN4CVOIVuBEWXOkx0aA8k+2l+NJpil4zNxzID
nNTTmb6AJ6mOjrJZfsu1vm3reSd3oMJzAh+nukqzqXjAAnuxFlCjEDbMRh+zkjtuIxRaF+L0fVyY
n0X/G/PgPihbepNh3ed2lJVfuAHN6ZfSL8E9NUuSOuO1LcJjG2nfkJtlF17xLc4e6HAQjt0yQNhL
ptzO6ExKTCV0FZERu8OrbyptQ69S5MxmcZ6pudIlYLzHRbUvFL13CRCOUQUEZKYrFbcpUESw5BPW
LE5L6MeEdeThc7Eyf9GXR6OJPqOhe9ETYWeucSW0gV3xrSrRWZOY1gCSPgTl04QZMefU+JHBRprI
qiO1wrZkBS8FDXbD3Y/zV4F8fkEXL8c4VDA35TC7Uu0VIX4t07jstTa7GMkKRUbiSychNWrlLC1T
Lj73M8IVEDnTkf7MbrouUEfW4DRca4ioN6y2L3cZXyacc524swKJapkvW+h71KnFVSUTsKtSJ741
RUdCQMQJ79IVNSErCAfJqy31a0rpdVTldyvtjkkkfBp380mTltoGOXXCEYQ6WvDwofdsqPAlbksT
J/WLnIL7Kbr2LGEtjc5N54ZDe0TETgq6jMs/6M2mUFdvYhY6Fd0XP0Y5RAdfpb0roQInZjQg4ETM
lEHloFg3GTFpdj1cwh0FgIZbZP1Rw57PVaecas76NKhs/dczP7/HdU0/X58pf7765y0/T8iMvej8
/P6vh59n/vWrId99FBKRwf+vb/558r99/Z+/r0//j9fQ+bxX0LsHzCs6yft5HTts+9ePrPvtX8f5
81StSRtTQRIDl6KdVuISasAB+Tnjnwdg+Gb3r19/ftLL9r//rW+U+64WHS0MZw+uxkf+8x0/r1L/
/tI//wbxiTiVNNksdrDhyl2/PoAkS/hzIWyqhSJqaT9//HnNz4PWdOVu0hs6/ugZvy/Ik/z9/f/6
dUilGQF3445FBnGE/a9npFKHfMcIlW1c7CZNQyeynoiSKb4iUsvfjGGC1J110LcmXBDauX2clLSm
EQ/K/g7JG5ycfn7shehcdHCE+gBFkYNwbGnwgpENsCLtk+TF9BK6ZTo79Nipd2biTG/jo3KBLnrC
+pyuzT2RC4KRL3lQhE51Xa5EpHJil1/Y9MBBcoikd/GzREODml9Aq4Qg0XcGWZCDg9sNSZSHEMDy
ulZEjcfs2TzTBG1/IXuBwmEzHyTiYSdzERIfoJeNfn/j/iVXoT4Cdy1/bzon3pc6hIBN/DGy8OQ4
fgR6kK+MBZsfu69Cc9Dyy2cHw4FyeMdkQVjsO1uLq3y2RyDk1mkD5cpSYhejj8N769CD/6t6TvcD
2vh3l7o+jYly5goXLMR6trQjmqKUm55VtPqkYKKMqnq6OTyAOZ+zk3leWC1QnQkAW0WptiOS2fsp
35VPUeeXTwL4WXbgUTsU99JesCWR5VdEliGA2SYdszjzzVB9YKbaLQwHdq7ep0U6GvA7szt9R6E5
QM8OOVbLgf42jw5bcrGqEdsirrepsKHaQ2q9k3sEg9nVHfU5HHiYnhLxRfg4t6XfhS4+SK2j7LNL
/s4CnZ1jW9qUTnYpLvUjbDJb88OMnmoXLVAbNDu20aH8sPxXwzrNzlRR0popWiHr6+e9a+m7DjsR
uBmpTHsHQLJDiulWuZt8qHaxabz5VT1V3heJaXSwjt3ozpi7O8I7RmUHhJi0x+vkyKfMjg9dY0+7
ysPpSVVc0kM7C50zNuTNxnTPqTPwZxtRex7LxBUc9Rx+m9vBNt1uo76FzyZ9nnagn+OjvtW/i0/+
PzLXmits98/4RaqD8Fvo/e6qJkgq2Ij5eqi924RfDICysVrm1d2RV4a9rbs38Vxcc4dOu9wuR1vf
Ct5klySjbvwevn1ZL+bZPMNb1mCXeJO6DaOdhUGsbMva+Ufu2zb8e+VmdoCTjRHZkYfm6y197wSH
NhZXcd/Lh1P09KpRCXSbzKEZ1ZZOBv2NuMFrG33CYNlGUoUirCm7kjM5sLcC6WmGhfNCH87DTXl6
ioet4NwwP20+q86GipWcME5DbFxy+pdnCCeaK+3hdJPScuM9Tvcge0MKFJY5WxloTjs6lrcCu7Vw
QxzoNHvdoTqVtb1ssKoc7bX9N6iDZR9PjFR5zNwJs09/i/AtYNK7tLj/+VcADT/a5QiKd2ApT33J
HeDX9Mu1DG+0WzCffuFzkVUKaoRHbOay021izSlGd3KqX+2BDEW2fqkBOAtYj7N8Mdm+jjhc+I07
+FjoxA/9sTl1lw6CVTyfzOMEDST+FW+mbe3c/Zu6bTZ0CGaWG3eu4f05U26pE1hORo5qG7PbXL/S
oNkIjvkM5sP+jaJhm3AomBjhXKO66VF4CF20YKnUgNqttzMXk1m2F6gl79bBbG9biafHl9RLEWgp
TlVxDGm9AePYRfle3Glf1OMnJ91iJQEFfNMjyqRvpnqLcssZP3DLcMojfQbvgCSJs1wRhbAzP32P
vXRXgw7tyHPKRwImRq4MKtMe8kd/rG3jMyFK8cTjsoX155e63+A8+fBeVmf5sf9d9A6j0gg+7Vf1
RkdNJ4flw6iVllN/tA/x07zgqeWE7ti8y9/osovSLyJdoCyIn3EAPrm4Eo6J3MiVHkz0u+KeqH4M
35g+o8ZUd746uZb9vrji4pi/Y/GUKPanZNMwIKuugFKmn76E7nSt6XWO+ctwt7Vii4wtSBSNIifK
LKXDPZHfyoAOW2Ir5XO8Fdp2kb1+9Fbjbo8C6ZHJUgaMihft0AOZX+6v/eMYDMaJ0cGM11nV++3m
08S4E96DIyNSYPoZaby5zvT7fEDJoDzSc/SC1t5rOrgFUoQ22Xi+4y6MHOoU2XLgHompMTwpmzbo
XySX7VM1D53sCU90N+NHiLwkpgu8Pg/ozZi49OMtcQmv1h3jonyyWbIF1s60z1yEqewx2pbvKK+l
8EQ9xqAOoseYjd6fPmciVRywKhf4hwXaWa89UE35ke9oSdggOSV+Ky7J0qIf8VzcqOvcq1pH6H9B
wQnXyx4T4iXyE8Bl9vzesgt+RI/ZhYLe6YlDFG/NhRNeT/oIOW8K6f/bcL9tE/qUtzBCInd56DaD
/ed/0bhdPiNb2kee377QixsjjOuCsz64BpTnR1y2XsqXiPKLukGelJEoaFgvnTn1Jj3IvkSsoszb
op40gt0g8TmCdAksxFtqry2xaGdLGhB7EwK55TLkN3YGlpFrX9sSjpQjx+NUJ+Y52xsSxrboiV60
YVol3+ZvKJD4jtYNe5TPFGq5V+qADcpnJ+UEaTR6lD5xvVYZFelTvuU7ZKC57b+M3JlopACfy0Y7
uXQWbO1TvNuqbEQ+VBFba3c87vQ6cKn8Jg5kWt14gA3X0TsTPi7b+KbBhk/QrimNB8rIGD/+uj9b
HYtlsDykzyTen91VfOFGvd1dgVV9p+zr98StHRZP1gwU+GRH+zQQELDTyPajff+h76ott8Fr9BG+
C3tlW+8jX3ABAExn8NliabmDmUI+bmdn+SPaQx+FHN8iIeP9LEwui5MLqam5O9mvMzYgFIztWrbp
Gn7g4rQvphQwhM7srRdRYctAWt59XqdpHVDUFOxqbyp4wXisjq0/Iecyb7OPghCNtS5ibNrATKBm
OeYZTUXWQpIGQQKsIBxayveCGE7d8Sjmmzk/40m0V9m/aB9MYQLTDIXsg+JL+cboLwY1vfFyB/qN
sbFDUSzi0urJVlP3SexLT6ljOLcAk3Nhs3fFgJ6vg3Ch1WVufAw3O8uW/IVLrvgRxgzvWCH6iXWu
NoYXhD5olhv6SJ87zPInhV4Su/TGx4le2lOEwKTh5F+18IwDoTN9005gywpdwtif0IJTOEKMA3N0
pvNyt9S5J/xKlvJBd5jL+cb8QG/KnrIpEDad8ZGZTI5+i+0gTN1weVarzBO3dWmzXQFTTcYFiBO3
vUKzVS9FFLL4kp+b2cEjLSdNRFXL1GmRDI+wG4Z31QVJuDNTWHakTeYXpwTS6kb5XLWO9guBtGTk
Nksbt3/PlcsfC5Nr6xOu1C8p2+8EMLYlUOXGO7Hy3Gn/2fW32qlf0A6UnApKP/qQLOwwIAcWj6dW
dbUnGg7A4wttB9coGryvZT+ElGMg30BSdyUtGGifA0qWXzCWJLJOPZ17zO2KRzkiNG4uC3Q1X72p
NwHBAEe/jQEq2VR3qxP3uXFNvW4rIlq5BTFZ7VY4nsUGXbHzJ0ljCjv3Dj6c23Q7oJK1E4I4Fwga
p9OZtcKhmB2zinHHj7bg6Je+X+MdedzjuiKDBJVeAp2IuxXO7qSegFSW7NjEvvAUJg/R5FCseDde
Q8TT1Afkkhi+4VuQ3D/Hg7UPFxZUTeAdMCHpAiy3jHZ2Ekg89kg2VxdCF+BHcdzWKt09DJyjrNfS
4/bvoTTsksTnfobtSOGJvfdZHTdadFiZpo5+nHci3m0ebqRlep72pZNAg7T8rt7l2f4u3gT1kMQe
7pzvsehgjSASFiHJGiA8SGs/+/Nrkjv9Q3OeX8rRG2VfLJ+gKeIh06cuoIr4gpYmnlg9R6ATpG0V
/ai0lxm1sOnNjJ0SS2VihsTO3zt69hP72oEwE4LfIQk48tNywrLD8g3Lz2qPAGMOop4Owd2yz4OS
Oa+dABqNXc8ugFNTkLg5Sd0xXEePqVS+ZBchfaaos5tr2xy32mfLToAXnj+X1A+YP7bcuyRm0mao
Nk3+qN93U7VRwucs8QtWg9IpsDlcwxcUZZGMtmmzbsvPBiKPmO0Nsi3l3Etod9jsj121Y7Ebb+Zt
RCcYSLZxk9m3jKBW/bQHkiqf7xGlLcHHSbgOHbHyVIbmRJE2GoLEYG1zxpJWFb+A6N9sEDSqIzdf
NaZ/kyeMrLMXsBAUc4AaZaxLFFvBklgD/HYLaLFIQ6R+aHmzcChaInmvNdwiCk7r9NtYp4JqmBVQ
jklzV/uq7k8IfhsbydelXZUc5tlegzD2ETqOnHJ+REIyux+Ao1eR7/GQxhRDWtHO5qc8jdyehARi
B6J+DjEi/5LssaOY+cIFWD6JBmNb0Hdpyr5cp6iDBPRQZWh/C5RLaBNAZeDDNM6N6Nfiji1bkuko
+Bzf6Vq1PiuBvk3yHXYlWXNucrhRSm/uN+JZ83SKXwc1Yi8niJ2qHcj3fGOxEXvEUvxR8dmmKR2L
WaDGm5l4WXjRfDR079ZGh6B7bSQvv3+Hgk3s7uQT2q3beHrmoFlzMgRFq10EFsJWRMDEWrdkjxOe
0M9sD+xPdnfivjF3CiVs/wTphPiVZiIqzVCFL/kG/Mqp7foh+kg/usN7tS3t9+qb9s/rFxbG+psl
ON13pbKC2xBQyfdjFqb5yEW4GsQ0TNFfwAJYEZ7JZTfw9h/hyAhg7CCzpHcfcOMjd7roDNKH4g6n
SfeSL8Iuw1HYxozDc+VXgpulLKjmtvkcrqylhVs/xsw9HHkxicLpmtSIahJVZKJUHtHLOaY7Tsju
LtpmBQ8C5CDWjRfU/TMRfJYbMr10V5yKajM+Td994xDSoJhMR94Gz25EcgiK7rWXt+8Ts7LywtK3
ZHAP05sWygsuqysDCirBb9idqNvYPKTUc893CNXHdSNZhaJtvonMPahfWMbKxz7ghoNSc6pxyWbN
OiB2gx3jGj5RKwcvYE2fWINsmfBp3NAxSRF8Kx1oW2CWzbfYq75XvphL9GGEbr5Dg4RE1ql/iy/S
I7c735KTNJxxIky/09LOb/Fj/mjsy8DwCO/048/xRMMp+RK95WD5bHvlkSC/qjbZKexPBfKOxq6V
fU4qsukRy3PXTB5KIATC4rVg2r8oBFTWNXklJ6dRgybQjXwDYBI+EarKv4zK7R9lj0iHBbLwTdZM
YNXpzNTqTmSq0pXwUne6N0V0VeAC/yRuueJG0JzASlKbVoEl9umVg+g1Mzi0usaO9AVwFLdYCXiA
1VT0s5DEhSYKBNZVKsJ2/K6/tZXPXROx/gl2eiRo0qznmzH4kYfU2Ahh1qGzqixc860MJNdE/nlL
miGioZuesDaK89+SbV358m70LWY02/EqBL5POk8c3Hvkic+CX4qYhcEsPHTnyLD7pxFKoC9vw+Zu
E82qSLqHG/FNB/vQcSshH2UCbcOAc5CdlgYhOrZo3N4ObvrRoGxr0zN3D4SvsIKp4eQQFwYv8q3z
QBEH+yiQl9qNDnrhX+svLRgP4/N9H16bl5ENk6QTDxF8Fk37/uhAh780xrUUXal0PqZd0tjAiXbu
uyh1DYQQbuFkqctmXzd2+hH+Hi6ldSiZXtUGmCuNL7CIa51eMQQgn2PLRY+uRIZzeB0/2M/4mvc8
0IiFurdr9RvbHl0DbyJnU4XfVUtR1Unfs8sz5M/o0D4SjfTvOts1emEyjk0u7yzKDYwLYMaOOBZ0
AGsiLDQc7tlRc5FMF2/KPrCeiM33MFPJLzuav8Ew5Tf5LfG5kGL6ED3M4xZC7izvUyq6ywGqiOyT
TLA9FxdigfxdnoNng2oYMxWZ2DWhIwhb12n8u8FBVrDjljRB5mdue5zTgL+KMm2mdkyHLQWN9igu
YM1ecmjTlsmdGy8I0Y3quQSruYL54mlPrDARh5rtPv9ldqepeeKqH0UKwP0+HTjVk9UQCWSfJRtB
DQaHl61d8WrjIM6vIHQFtjAGovy+tnzyD0QG+2N7/d+DEu5zBS8j1NeNx6nd62scqtN0biubqtw8
p3AP799Z7g7Cnu/oQfyD8HdxYtZ/gY1YajBtWvoBDa8JXRa0Azn+io/QV7AJ/VhnYQ1pCt60T0a4
Rx9RIbtS7PANnI4QvgDzIOIlWwKwrHZC6GwZaISFa0SBgc+d7tpd+d+KuG20q/VUF08liHOoOfpb
L2xIvB6Y9x3BSjBIDtnbFSu5YKk8wjBWjROZBkpU4oju3uSYBSfgTtmRFZWvAb4ma+NmvrOqE/7G
frNJfPrB0QW1xl982CfJZeowMdr+FJGvA+jKuEs5OdmmPV2FB7ah0mVR1WGcUPghiEIFJdrkoDaB
nD7AoEaEZdqsA/LOEaEKYIQUwmz2SrJodkTYYTEYhun9rID5keX2Qq6OoRZZjZ48TJiU2Ajlo0G2
hvssV/d19rHoEZeGb/3L/YvUhbgYLJcFEj2Dyjc2crInsdjfssoN32L1QoiZAPpRE2qpP36yuk2v
uRTQc7vXe3CUkaLTsZpJlAE1uLUeiNqzbRsd5xk0BrXC7f0qRfb0iWyE4CgV0Ewo+WmwJbW3pxiu
SCCq7oAsKXfaI5QKw7KTZ5EyZeoJ6K2ZnvDAIMe1k4AVorVKDec4vqjevKtrm7ja5yZTPrsLXLID
gEcNWkMAar4R3WfgwpID+k8qREghgVkRI2B/nf6KyBVhdXgEI5KykZJTD2vKzu32d2b5RFSp7gC5
q7tx9LQQDIawBGZEMtgDqNJt1K4ozcC0inbJ9lW4gImyZATpfQekxGFxgdRgGG8RcM5vlU2xnvH8
8JHmIqwak4ARhZiSkiKlO5KkEGWqo3ItTqnH3vbGsInJNSTOIv82QWhSF7hLED8n23yL39Noy9LA
0eQv0yefxLKikbCLeCASpp4y2FPPOkmtY5a+WR6UT1Xeyyxw7/fL+BDDyAZx/IWq5irXeEzSkwHn
t4CDdWHVkhkZcouLshku+S8qyXT81s74Czm9d15fwcpmUn+mkWNdpj03MmA1TLAH88gEB2ky2XzK
CkTRY0BYu3JCrNQjUV/TEbgbo2eZdmJRUgrE9JfWXPM5oNRGMZT8NX3mtQA7NcFF6sEO5rpzNQaN
4pI3AQmRViPHZJzvRHy1x/vG3iVA35S8ukfn2+UNfJRFCxrgqHalOmOid/JWCr872DE0VoMwxTuw
9kl/LyxfjzaVuiVybpV9rl0Fln6OWQjdokHmZ5M1wSTO6+SJ18yDJZvUGvLL6hflCQW1X4/roDpi
d1oG0jbvLtCZ4LK1ZxcCEzVy0BiCZMjRc6x8Mj8oEvMZPJ2rWwOQ1uvYcL6d8sIXspIxHhVLyvTM
s6usl+YWsgeayM+kXOWLODmqhOVz5kA0p7Becnvfv6vpm0HFsI638z1ruoJls92RnqNMtWdYOSPO
qyLcGbgirqBsOCQaNmxKYDy9QK9Z6znGcGYvZMQZL1XYMEaJiCLrGgZVtGm4hgmlAbCHvLjiKgJR
vjM7+Ux9emTfCwUaPV856wywsU5/AfuvMksww8jj13Bk7VuWwa1ZKdn5SKklrDapZmr0NoFqMku4
Zpwr2WCYrpEjF5V9nlGVOWgADcnmAxk/PoUT4Kp3g8NZMbcaQubQ5eg5Ri4RqwJTKdRY4R6F9pK5
lCjfLbre/OTr7sNPGMqNKPxWge2PZrSRwNAGDBgCoMre9NZJa2KB8spc4VcgV3Ts1ijh55v5Bqvb
cggqaTVMN1xTqY+7pCeVYjdM1NHjQDnXGUZQRzIcTNWW4efr2fiLy7xQsF5Pgcr4ekEj3Bw9zj2J
Edv1OR0mvYLM/4abiGd4CZdjRLqd0vB62pytPDkcWkafv7YOAccYazbnv1QuH8eZ8yaOl0mwXqQK
2qZbwGyz1wtIDoqg0Fq+Eef2EGJVSP2OvYcoCaAF9y93Po7vfPFwoUogkDH5fC+nw7+lvfCBOjCP
9sDlARdOyZpV9ULrMXeFpm655XNl32nbnqqAhukzRWDRhf/GReTD1hsjdrhRa41GZop1z8ZeJf8x
fS4sNwjfwQu57Jwhp6miwe0OelA/RvJGYG1YvCWnKX7Di+hDKWSiX3dYb2VHsjZ55SyhP1HVtVzp
Wc/2gCcCRqLdhTnPl4ewngWonN5snJPOyUS3NM6cz8hUIh7cGMuBy8BrrWUFUEKIKcDP8jqlVuor
iDvhDnMVWufLSMtkAG+UUeYoeB2XQTKxdLUXIAXDbowjNj6W8sIb7uJhtNCHcJkfXMppcMI8qKWA
b6LmjjxIG+8SgVudIqC1H9e7zyDt46g47OVAYYPbIq2crt8zybpz/0SBNGqc9V5MnO45g+KJombn
3WvCFlg6ASU2EzDbjwoX80uxQDAblSd6ODwix6n3WxojLKfKsTIotk+L5bKcWD3O0W8JNDFUJsps
m6tHKG2i7Ju63a6qH9598eciKMUtpXFL8WCMpZKH0J+oXbnGHOYQPnPvGSgIiqz38F63ceXA4SAu
D1E3RAFLcKWBeUuZax3YaG9B0ZERjIASzuTd/gy/nXsgOIWCH55j1i/qtP1zhFlLkeeEU8n4pIVL
Lpw2zohc6y+0jZkJuTMLHpeEe5Hx0dqAGw5lCm7B5qz+AsNjNNoFb5SNJLvMQjgFhuzKAs30QdFu
cFDl0jFQVK2VuwdXJ4PwycCyAvF7o3lrIlV4Fcf9f9k7j+XIlS3L/kpbz1EGBxxq0BOGlpTJZHIC
I1NAKwfgEF9fC5G36opqe8963hMaRTAEhItz9l47RSYOB/S4ANshHlvLxcEN2d7V9d2WmtwPPh/n
lcsypG9HTA0boPwUfDaPIZ+JjRMXY3LkwLLN4y3x+RdBkIe4aBW7m5Bi/l1ULXtT9JGJPKriyzyf
ePnlItCUMlea8zmuqJ474U5S5WRXdkfnwio3Y7DzFCW1u15Pd0PQrHaMnqumpd6PFugpcd+4GYNT
/B2VavG0XK/GimfWmLHcbVq+s3vgImODyx5YsmurhpcsWMnxbI7hpjG+4n7jzHHb+XLr6uVI2xwB
ICtMkI/MmSwt7BYp3LpezDcwKXdtg6Jisxxwdy3pSOEleo3ZOzCWI++iw4h6aj1xU0wnbT8i6W9e
qLOh5Aj8kzBKpFFUiB69PCSkeRkK+fgNJkBrXSO/e1D9serP/IJTjYdNNWwqMI0jPl4N1/CVI2pa
F5RdKZV7C0rKpmIMgR/V7l0H/8Ne+Z/LdW0/ci4ptJo0RGl7Nsmqo1CP6MXIt9xZZDcjuKSSywhU
UiZFzlUEy3GbJv/IOAx4hNGfLX5z9dD3W+sgWIX0yMmnkrsC4Em0YXiu5JHLkE+hox0baIOFOjeo
2qRsSt7Z7jbpIYivXYQAHFA0N8+mS3dYKbjTUGT66aEaPozvKFYYxuTP5mgE+9F/KqpNyzFleRO8
eeqxbtdoEJcrqT+gLCd+yGGRQmb6uuXwzCc7utLZi5qTjk9TuXb0m+5elq4XpYR4EyesEQAtHRmr
LEpO3XJdcy9m5kp+UEYIaNPs6gZg73IquGRR/FOSKpMdKdGo9qn1scjy7rhFyugLk5Ffkay+NPEG
/8SfGNqXNQfI3Efjk5/9+MBTRfGLy0eoD5w1ZnKABoZ/NDJseaslBMtc7qSqXi0/uusaRyXCyPgU
I7YmkCnYLytp7nsD7ec3KiK8vNeuufN4ZjpOzNs50+mqsrgaafpPywCyzNngpiwIh9gH1nMCk3fL
ZdM7j9yWiNPD9rVhoCevSh8tnmredMmm7b5zwdMDCe1Hbl1M2bwQF1ScPo18IMQO3BVGu56BXJg7
0R3xltzNmhOGBqY/2c4eOIAxbU1K5xHAj0fODlnWtT7JeU8hh8NtlI8hKy4GlttgxM1aP+TfuGa4
pXhnjESzXk42D+JiZjBi5OAURebOzA+cNEaeAtGKu2J+5GEMl+0HghAGKOY7wznw8H43sG9mvQyN
EM1aASzunmGsTy7KR2fM2nwdmRC0uXaWtQ9zH8UyfuQYsjjjbjFH9qgPdHCcgLL90mTgtPJfRYQx
B834JRBMdlhy0nGAQvxqoCVzPpf1Hk/FEiTbMYTkc4u/A4FwCpGvxD6K2H5l9gfuGeppuf3xhCaA
lgwrMT69951B/oHaKJt19qvL9I3yhPInyqJ85SwygyWO2TqgtKCYzOSsqDCFrMjVqjOEv/XHoEBO
KuFiEoDHSBAkVIUatzraZDFxMJefDVXSLdIO4Nm8ZIBtmrk99qqxUAljwx/d4Tr7AFD8BUTpSIpN
dqrXRYaScxrMZFe78jGpR4hmfWUfg0YgI0sRUZH9ccCw9p522CiKbrKOGSE5odlkB3OIaXQbmFoS
8k02hsqGI7BsYIl9GBV3g2VxJ8HeXGmTQXwMKJwpVwzHSWX3deIaWzFzRtpBfhncIV9FYethrBgZ
uTppb3T80gCSAbFkVcxWYXX0ZueHKqKPIWSSqW1m53gudr23SVnXRBEAD4gTEIS7IN9knngefZu0
++U/b/8eAlzchpkPo5NfqcwuWOSYz7e/FUU27UcqN+ViCwJU1R0LcOFHaIkcsl6fEwuxZvbfXyxg
Hgi4lp87MKnH3qr9lWi4cZWsCbDK4v/6Yrc7x6mYSgZMwWDrnv58AOkw3/0JQ7ddljSBli9KT3l+
9+fPt+90y+VXlMVhalFRJp6DivH2bW5WfGtUNSDocj4ZDcpOI1PTepQjVmbP4x5J0PuDbZV/vFvf
QBGqmqzLkdnx7e0j/P7H5b9RdvKXP39ZZ+FBE4W061pqPcpDCXl75duXdDkz2e3t3L69/dKpm6+B
SScR7iIiH8Bo7CuZ6erlwN6+DMuP//jd7Q+331l9vLdTN9nZ3nAuwCJv4ck0SF2aejOkbOTiCO5S
1rwq08Lu28TeuqO/YWFHX5saUrnlojIPzn3quxsn96pda9RfBiozM2Ixx1/K2ymVgXL81eYktIZG
+Bk5Wc6KAFIbtIrN0Dg0RmY0bSkltNTTCAg0rPLSQChDIihbv8VIB91mndfQdiavxdnkoeNvTI7d
1PukugwPdceErE1n1ZckENjuxJYov6pxcRP6Mlu32p/3weh/Fu0zuWXEdChRvpi0QhK262ZSDNvI
byAWYXq+o4U2SuU+ThakEXOqdrZE+NoM4R1hbCxB0RzuHOVWdwEGLbYE1OeqaWvHebpJJFNapfun
Fl1lTdXKz/LwUhf9wdEHMxE2TTjVrMOxp2vos9cKHL1v84E6VA1qFXPfphg50tG0bcuuW6seDory
zhnkJnbkzY+xh5jcEs+5cqm2wYOiP2ZkdOuZhPAeeiu6CvFapOwKDboyM6TMbeMXHFTtrwdNfZQk
5G09oAgpBDuMokpeK7M7oKdPXJjsVcr+GSBOchAzGqSKKrNPgdAdspA2Uf+uKw6aagZJ5fXVDtg7
lJBSV2bgspIa17rA0Ta+4w/skWZqFP/2XWzHb80UGmws4e95fSV3eZV+BlSAHJE5S/gwk1fO4jEu
acD0FKvckH7UTG0HWuGApg1c6Fz15YX8yWdr2XUtGa4+JUSkXjhoPZRHwf0YDNw12vB2Zjx8q3re
sWFkiAINuJ/d6FxN5i6vj48ldCAW9og96zj75nWsRk3nk1wi5xz1THCFg9G0TqKvwmVniI65PxjW
dOpjPa4bsyxJFdYYJUxIBp5TrXOxLO9FFW4IOMwv2MGGatDnFvDdpbTqxxmq/CGh0YsFZT4JD06y
ZbMs1sau7pOKG8hfA6jIrSh6hPvQwlD5SqqVnp1NMNg+/I/ykCbkSfW1c5cBnIPcoS6e5wz7rOne
3cgR22Fo0Kpw864aw3vsyStA2Aj8P4/8ZLmI2Ocknqaa4/0o63m4mwe8bamUPxqD5VxU2NvOZT1i
6LJc+YmHmKFoy0OfmKfYE85hQElLol+BUokUOpH237KEfKZi7rJtKph/J/nDi7xhPyiMfdg+rrbO
rKOdzceoyln9T+GHY7vYObLh0uoo2oHGabytliI4q7o546fpTvhWTiAffgEmxEBTUzhjyKfXgCCp
c06OI8Dtp9ridt10hWiO5vzUuZhn21ZZ8OoeoGu4B197C0hqYpNUk22jcrc94pDqVySZ/jDBzO6K
ijQ0QbyMrdovgyrfBzfH0tYLIoSJ2uNKx6kbmBsi0a2zF0+fflYnayuJCZjA8jZgUWlEuxtZf8tg
b8DjHxLAeqaL1aYM0HqoeUhOKfNI0OlkPYeYvQd2xYtoERmI1+CAbRzvYPSstxyrMrcWWbRFrZlY
liCvrI+XFN72IExjPgw2ebsyjvckPZy4RIrPPLQufol4vavGL6JgH9djc3MHOmtDS9kwVt9kO+6l
3xmnGWQhebDc7aC3ImJk2i/Ew40H27TPDaeGkiPqbxi+q6m3fzpEWj/iuBqoCbAqEgQJj/R3iWFi
I5Q4871DCIkKREvlY04OKrFZE1YUohRgpLTEhOXWGXozpaF6CTAPFVm4mbHFCGuvKxubjtm4z4QC
41aP5LBLwiBeTQTwHGcWMsDjzn1S2499k76EImgWAkV2sOCARpV57cL6HESzfSJzc+NmifXSTZqm
DlKsVhkLn+V9nIIf49Qn+2JIfk0x6XWWHX8hPgDLKdHL70Yy63NQV5ewmfJdiukY94D5kS8SCTOk
n+XX6mzWdXLORPxaupp9Hp2MKRcXYcwMm74etkbmxRtR1K9cpau6MeqLW3Rsz/XAujlwSEtoDbqA
kfMsDbXJZ8fdYCn9mY7hOW0tGzltka9gSFBVGpLunLPbzTPaLo2kDeRnwj31oX7pUqs9RDh0aDws
JRK8wxEU+EuSNVvpFb9aT+APEN9DTOqYQIfh0NpJtnFc62tXRMMmls64G3TtbslBOzTOxFQroQ47
A9sjT8ltYeavQttoNNrp0fAimmK2njeFX6yDqioxPgbd2Rpt1rYMLT0BY9vBtPqzVRcPwzB/G6vu
nihJagQZ8JuZSFeiDaId3EBNDXp4llQN71NvxcGrdoZVJHdFF3lrD5wYpc4JiYth44y2woM1ArOp
BGmcHUiiu9alqNB0Vv6C/ecePOiZKI6rQdjnxpsLXBAs6Ju6aZhR0c6LlAoKLNsfZVpt8tTZsH6X
H2R6U6jz26dSCkrlnn9IWKHviwhZhxv3Z2MimAEbclSqgJaJXyLgXhOGku5r3X4JXMHQblBVFC6b
rTnySWZgtVn5PVIZlzqVsqKDa1LSzMhvOHTDBuRbNrI5FBqpSRejNK06anN+wz1jin4nvQqVeaov
uB7HrPyFcf+u51h81PNbo7S/ihJIuqXm87s4XuY5gJgc3/vQ0FEufZvkiJh1YjdgnaY5hZGoxrMy
RhPd8I/IcVmYR6p7jY0nQDVUEYK22YZEMiaTDJ8DOksmPEBwAr5/iSL9PWq9cGccbKfeQ1JzMQKO
lAHm6tAULOkXBlusCvnoZO130emdslhuND5FcOXPb0mIEAOaZVRPE7fxu9e2GxnN3cYRmnazCJmC
5uwqxstkJzGBq7RQ/dTeDiKgQeixyWEb3lUOG94stlcjoUNYJb1vKgFlZ/XfmHCeYCSS27gQJerd
wH0K1yV0QP3AaRJzh9t8qTGZ1fMYJNUhRQc35SMf0sLg61CgB+1Je7C18T+7zUY1Zyex5nsPjOYF
MAFl/YkFCxUCP9btRoz1vS0695wFtF5HjDhZDOlpSOeQsSn79CtgeSrsUQel2Q7oGyXX0YHwAHd1
P3jr2ILfXDknMRrt1pvEVxvo0twP7kXk6hXbOvOkj3ozxZBuWQw540RxbyqDh8zlVAKKQNVkQZ2a
Yvqc5gAtXDxSMevyomVDAVt5NstLKduUCjiJTINbO5s8ao+p1s1ri2yRFBJnoTs8ua6ifCHJklI5
Czpt0qVvRElpWMkS8171TBgF22EHwx2OrgN8J+sgg+ABHnCy79N2WScSaT56rX5ha1rvWmzYyIH5
sfCJHs8z530KkLvFS24tJmOKluJdyea+qOwABdTcrZabxyWnm80jB5fw7UWTy5LUKLalO05b2SkH
PzbLCIORKe8VEZnUQcJUvlesfTd2Yf4sFGjR0RwKJCEqPiXN3gu4SWsrYhhbuMAh7dp86MUh1IW/
sqsCvxvDZDngtLBB+m3C9sWGFX8hqXFdVla1r5LFhoDgsxSOOJEDcTVNLfYWcIg9+2l7IEsxFEjX
s8iE4TcjZ0QQxob6CAE+e+yTIIXzS3M9W2yRVeURyOFO9tkMs50otEvVLAlXgTMe3AH7ke/1bPqg
IRzzXMfMVxk1KcJIpZhtlic7384nrN9T9Oo7Gr1pVuIdq8Rb9EaaGcA6FvVr15uzcxtQTmmGkjnP
MsPr5GWLX4D2SejkX0yTuogrhXioyRWlUk3NT5KTsxlbH6e8DQtCetEWGWC6A41E0GxXnfAx/mwm
LzkGc5VQOWnfe7c+zAaJVGSODdu5AvilUG4HBIYQ2AVPNuLDmn503xErftfOjM+kZCBDNKlX+yYy
sglthpGazrYq2zfDIGPCtnTAmiVVBzUhR2cXQckJbGXWzd1xxv9CHiWBqtHFN9N7Sw7GC9tdm7nz
+6zIm5HtSbsJFRufXmNvPFWldwhLNgpeT1fTJOwnzTu66KV3ZTO0LjP7+8LmRtecmDBxi5K2w4x+
q3vT4fhK2cFh++QzyjnEnHmqwUAR1OewtwcaEvkhY3N/9GrF2NLEx5ZOv6HMcJc1RGrmOacTS/PO
mIG5dYOz7EJNfZxaG+FkRM+wZ+lc5ihDhY37RAzFAdib/SAHfdCUR3QUJpd4MpC2E8Z85fpkOE3t
eZ06JmOn37Hcdo0fFs6Cky+StzFhWjVj7kauFm5olrDYh8CVKujwLbLXFuTWanIj966OpM8D1LfK
HohAndS7OTiKpmLCLVoTYx7PbyIxv8QprcJZ05b3gyFE/k+rn5jsmQZ18x4njdjYY0STEq15WyP/
jxu6H5DV2XYV2XVM7GfDG/TODKB1mWRv+p8DCcAQ02ukGoQosXgA6aviR7LnXud5wkIWUADuq+Ja
tu2XOS73Rh5Fz7nztdX6+5gGiGhjtpI1ZY41b7cGsI86rjWP7VjgDkFBIqoRvYJ/1H52idXZFua7
mkEyFHZw8qAN3AWO66O91U9tUOjHzBx+2gM2Et/BFaIJk71rvSx7dpL8zR1e66pyfszyuUyyR4iK
zaEvZ9pA6bg0nekEQeukYyovIxPShmrUL90Eet8F9PLg1mhm+jnYQVDKqCyiaITf8mHMdBaEO2z0
hPfMQMO3EdlXBiy97dMQpSShWqdaJ9+TKv9Re1FDVbd5UCLszyVaSs2s6s3+j6A1xcZd0CBJN79+
9L4YryYg/qDgIMGtqHaNHaID2Kg8sR6E0nsvK9jTDN22ZARf9WI8ax3ZByuCOEgMyVxUmlqCR+ui
nvcjdI3VOE3YDnrAEYl7KKyl5rIYEwdFEWPqagrifbOOh5nFlFXf4/GlddFw78aNfCuD4KddkEGX
9u1n6XLGrSSsd9Ps3tu5oCKdetvWYFXksberfaw00sAN2JcNFn0E46OEBBLg2+Ksc/vIeN2OHlqP
jHycUccWAzZWASObwqsO6h8JbcquK3455DehkMeDqhAwM9KEgflhFMiJRETQBbnbdIFpxhnSpUuj
PgkvWDehv53apjooWTG8SrZyoY6/9m37NuoZirvzEBQ4jbMeWj/MjxLtIlAlAyYp53xeBTyHkbeP
XabibTy0/W8s5h8otb8hwv4b4vb/QW//5387ENX/Fedt9ZEnvypVJh9/Jb39/q8/QG9CyP8QNrBm
J3Cl7TgSlNofrDdhyf+QVHMDj5W5tAh5/yvrzRS+Bc/dtDzftkwAbf/FegMDB4uWRa/pQ9L3ocH/
P7DerL/zbR2TtyUs4fouxBFbWhIU3V9Jbx1p5HUDTvJKET7YCHb1NdXCszbrcRfVsf5SSeo4vaST
3yQOfUnFOC26pGYX3D/rEDwgW7LvUVGd9RgANbDLa+Kivo6ZJpbIVDMwjqGc3hODRXEMFezATmff
BtRbfX9E6TyNmGV8d/uXE/HHFfu/yr54qJKyazlVC6i1yqeoKhdE3+2DEUwNDt2TJlRkdwG9/gVh
J8upzoK419fIsovdgDnG6uT3WSrCs7uohHzjsboreqoXCnklAQ7+WQ2jAMkmf3bEq52CESO/W48X
SyyAx97otr6l3Ysi0c0cVP/gJTFObjkw54wR3X8/REHphz90NiR7c0SR6fWC3mMFVMVq9SZM6YQl
NFd2LgE7XRUPJ8WWAdBqt0xowyHSJWiHfkhPWdf2mKhabzdNNFch7IYnG3tJaBBe2i5Jaf2I/CXw
JH1CgE4GTF5SwZ7dubaBXzBERxHqwX99TN0F+/fPYwoi3SfIwYEHbP0DNC8TAB0uA++VkazbalBP
20DLfhN1XvSiaao59TwdbzGmdmIku7JO37tq+OHLqCVrrLFOLYx9IvHMe617e99VgISoV2DVY5M2
Kuc5dfPsSWBs40BbX4KAHakioS3K0QXoHF2oZqV/ikaskBIG8LLdAatv0sSvFBJRN30e85i4+DyL
kl0e13RCraK6yhG4aeOEhDRY0FaNys/vNdJHs9cdxkSB93yyBvFiexzLYH7wY7d4nSJnTVVuWHdO
HV8yUd1Pume1laBlmGakGpbzlCUU6NO4K16t7to4aH5sO39OCnc4/vlFBwlk2okt/78+H+J/3rzk
jZmwYsAGCReS/N+vcW9iAjDqvL0S05RFM7EumaKvrVNjr+I+vEtDKzlpMHmXUcsEhxkr+hBwqhUv
W/H0SLzTte+keUYCCHmOBnO3Zqlnvv7r9wmz8m+XjSc8T/iezdLJXL78gybpmGMka+jCV9My2P9l
zoX8UmcDdC9Z95Mb/JuXsxYW7F8v0+X1AhPUOQlHIvD8f9z6Ndf/3Ki4ulJDh2ZksG/owFxAo3c2
Qgl5nbqs3CT2HDw33FB3JkRbN+irU8CeIOql+eQ92VMQvXa2WRzMwWY4w1je9Hd5lxiv9NNwfSrW
ElVologTJu9SgcdB24bZujVD99+w029j1d8/0BKu4FjSlq67zCb/OM8eFYkIvN6VQua7l+Ns92C+
on0XiuEqalaRizOJ0rretLo2zjYjEVoIVIKp2zwliRWttUl8geCf7InRsK3Fw+1LJoOfgm7vwU64
BScxI/+EanQaZ3RFbay2Vq8Y2QWfzitnPMnoP9OwGY6Nr3D+F1ocZ0rJRzPBidYqL78CoEfGzeLq
a1BQIonj4yTCmDgfQFN3XY7+rqAIs4SgaU2Th1YQ7msnGy8G7V3RUcAuBX5G4ohtUHpgm9jLX9nV
EDPAhEpCTSLOvh8uitds3kdu3p7CqqQnIrvy38Dfnf95Iflghy1B68KSTCTL/feXOcR0CchxnNC4
TP6qAwxMg98ZHn1HvQ3kCZ5iTZ9/UP6wtuLpRyb8lAWngJuBjqWhubxSgPXuYzaYUJQMUEeWFz6l
kzGS78ljMZfSQ5p+wAW/ysw+kJKdvqeVD5DFp4gG43h6AG+T3SknZyQqXfkhBYaboH6SjY9WU7U4
8vTsraxmekjrYjjP2UxEgwyMQ1SK58HKJBaNRtID9zXEA5PtjGM221KOcp8QrmcY5bCnANiwkyvz
a4QvSYfqm84oLuV2rV6l96isdvzqt04HDPnfUJ2JJ1ou3b9d2rakmu25wZJdw6yykGj/cojJlkxM
FXf2pSuQs8BFFKfA78XJbEfMTBG+2Hx2/f3tD7cvox+GqDaXxyjC5Zrtn/8jQuN7TYn6L7/6y0Mc
jzBCRFf845/PptsiXWmyh1AULs97+3OYp//17e9Hzi7iTABCWLpd/Jm3XxpAxOivQS748x9vf/j9
krc3GBP1gIdJvv7+nX17B3+++BRknIzQ681DG3eUG/8vn+nPR//xvALrmY89YDlSt/+4ffePj/X7
Pd3+8vtF+7q4T8WaXVi/czoI49Xy/7cHhFL5SE+Xn29/uX2Zbof/9q3kls2aa8wcvxNaUJ1oo7OB
PSYRVrCH3Fi1PQDAhTMRjNjnjBoDusarPLCOfdXO/GvO6bdN3ZfJGH7pSopDn9nnVM6/zLFzabIl
L10Wf+QjjYQ4Gz/rwnTWaU95afB81OzjibZW/SXswRBQN0TM70a7WZVfrYTlauXMl7I3N4lC50gY
0IkJH3WgyDWtHWNjW7SB45ACU93BmIsALNKMtK6WtaAaxsfBYDqnRXGX4KfoBhSaQ5gkq7nDO5F5
+Nh8mW+tkA2nb47PQ8kw2mueI/E9GA7pT1Zn81I5pgGO74xGdjtY7tfWt65u8qNJ9VVnXnpJbOPA
aYNz5yrSQa37PgqoKaWDB5UIiFnhdtPa6w20dAUC/cBPdgBDn2K7Z0Jy9Zbb913m734BStaZUGEm
1N4dgiYxAMd41iTbezDNvKsaE47rr2pDYS/LaszXjbtpkzjAkSTe5pH6l28fM5v6U9TGJ6MzF/fw
tCFCs98rV6FNVdaZpPuGX2dvGVTPuAVTIXJU+E79bEmFlt21ntJIXYIG3cgcFE9zxG62butdE7Tw
c/TRKMOXMKhBJ4yYo0jWLXv93RtHKD4l7CdBUXYkjfTelu9ZV6/CqrZ33ZKXEyMI8Vu1Gg233PkR
risEuaMl1gwqtO7qvdGQtRW77pEZ+8SGWK37OCeHzldrJxMcB4+zl47fkyZ/QnBhgA5klKwkri1v
3EbCMA+T19AzHrnASl/hTurORU+rsdQOUfXUniVSSRV1GGfIL2zj5kwfaudOOjzQ4ksZ1aESU/OY
7sRIh9Fq0brNfcrqpmAozjwoSnmFDABDNmysIh/VyrBgFntzBbcK8CPdfoRcnmFBIjTor1jjL2/I
jvn4Kp30h1v1W6LIoSbJ9KkknPbsO96xMrNpVQ2Nv20GTHHwAm0vPucGVUUjeeqY54GJiHPZZM/a
xA6FTDKRBBSJgfYumSohrcYud17HFBX1UMtVHfeKU6YfVOOqdcdOb6YzEdtI7vrKdTeRqq+GY/Wb
KqWrn7QCaEqEdL+RQJxCsdFp+WLrekfEFWjNqoZFYcoKzSCGyGmkcdBJhtZ0zqlewemyatpN6P/m
mtTKmvYTq2597YuO2vJgniMbV9+SRWhO7tWx0Ny4WKWEH9PBhc99HMS0LVPvUxvRPQNWfiRe63Xq
jYydXT3tS8s+TkROQ5oyj2Q6OtSPc25SN3qUMGe5taCMhR+Fa3Rrm8XGNhqR5BOTeDSnGgV4NF31
i5fm9wsnz2RARO8Gs20m+eyu9eHuOGN67VuJhL2XigCB9gWiNZizWRDiUQ20HriVR2zMM+vLOzcA
/iTmbZoGyNYiDP/0iIXZFgi5m29cQw3yLd/f2xmUJ6eoIeQMM8K/xvlm+By/0YH4X9dAhuSSpVb0
VJPG7EzghdoQfyDuql4S1YmVnWmbTEsThbVlNAYGCwgBFJJWvEPMAYl3Yjv06ZCYUC1HOnHcmcIt
aR2JzejnRl8JAt+xFcOcOXcoWaCBJ+llbAir1ZEHLmXM12lFfp05TfLklIyTObuiOZXpY+4nEBum
9qE103Wq5KGn0csJsBXdphqBZIjjPOwCCDMaZR8MWoh92Xum9XDHgWxdF4tH9zWmVz5m6KGUh2xK
jZlaB313nZyHqjGswxhiN05r8PLDDAQsdh+72fI39sSmsSMNRk0U+gNwUegDwMPlpr2TAidI0xgn
fY9yyDrhm/CCznlOsO5HjIf4M7B4yRAigaWK5zJEUBl2sl+xL9qHeVjuhPPeB/ps9XQ+stJ+cSz/
7IWc4ZnYKV/DoJ7CAHUWmaRWgxpi7CjHWpUYcbZ8cIPpXd4nXzIGztWkWhJJrWYHzxClSFKu6kGK
9ZhFuwI4xQirGqpxXxPGxI/Kq1+bzHwCxjF/KwP0XhnED0KtBXE47ptqxmvM0FkX864PrX5L7Pu2
qSQBLoWDqj2G0jBkCL6gvO/GpS9GXNhECYUmlLn0KclvW/e2/SyMPKaAUzECWJhlpqp76Q0bdIEw
mjWxGt426AIS2UmMoTDx4KXjc6pn2kfxxdThz77Mfop+URxq3KfzXKAjGt/MEqK2iMEEJRInEKnz
dA/HHigWkG059BV7K2SbTvnVVTWDNBc5WlS9dhW7pthpDsRHw87GWnZETiG/kxewJy5HvFlweTeB
KYeTjgKDyjzu79sjbl9uP2Yz4jvTjUccsDMxXMu/Lf8vODDf/YjXpo5qPHVjP9Irz4F6ZxEBhZ35
6/YcCC8vBvq3rw3z6VYWpnUcAs+4nwy69vPyHKX/qIu8+6SZmqwrAkSuY1e157xfOLCBMr7pQm1u
z0W3f7rzmMMfLWOsiDjKaXMXQ3VK49K8I0rqwzNq9cMqBHbitnszpMDkYRkVCWTBcDHMGIKY2Rfv
BlEut4dy6AF6Zkgz0lhP7N6G7BDPs3pUkkv397PpSzq1+XfLI8o0N03znmSQ7ujHht4KSi1fwjp4
c5bXNfvsognGeSP4EJSHGcXnoe+cC0hqSOYymN5n/FKDcBHtefB8pr7pn1nynEZ2zRtyIIK91kI8
mn0o724PM+VXW8LYmFoDPX5Sqnvy5cTRabsG7YVKXj3Lf7090pnlNS1i62sf+SNex1GeCqONrkuo
sSzXAiHhe1kQlto4eEwi4EWma6fPgVJAsqbJ2nvIvR5lY+E/Wz7LYj4lq7r9HCt08Wr243vEScHR
ncIMWSXSgs72X24HSOTNA9NV8zV36H9xHwynBsD51fGGlBxmS31USzrx8qy1mxBAR9/lCWVrvncr
3ENlnzRPuU0f+/aQgNUuiTjhh+EkwcoXhrwG9M9PhpEbm8avnFckQs+3h0Z99DSkS9mAeIyNqp3q
VHDdXRW9CZZqvfzo8uCPA+mjoyip7z+JENmHH0EzEUNnPoWV1r9feECrUPc+PeuI53Ba1AC9mOpz
azby2k3Ep8aIxb4P8qsx59aHDumDN1qZ5yqvuqtFdfD3A0rjpGyZf6ZJR+vAUOFZI1u5ok71abDZ
5Xesr7kaxGfhxpju5FBdJjnYF10B/by9BI4KzQVnuiJdA4OaL6HrtZehd4kyTCfvE/f577eieqqr
nRdcfIJWLqImCLcgPxFrgZ2fQ3yeyxtmyeesAPTU12o0bDKOeYAZpP7HBMxoeT8uhJhVOSXmNctl
dw5aekEkyrUftJB+v1AR4xyoqoBmMwkiZ7PxAsxRjv9OEsfvR1CHgMrvF809g6dziicSPLpq6t5J
Zvv9qZ1ggOyViP9k7zy2W1e2LPsrNbKPV/CmkR2JFI1EeXOkDoaOSXgEgID/+poRuvfy5MlXjepX
BwMASdDBxd5rzWXdlQynr/soaLYpZ7z3lL1Sf1DZJUhpnRpKISoXjLWcmtTg/t3PBE/lq6w9f48d
xfK+SJzwuJamvV3cMn0n3vRKf5fYCT1EZv4+yw2kUU67HseMFFt2puUbfaed3k5P4DjpKn7x4C0d
SnGuuVe+b+TfxqQ+6O0QKorRIu/mB2kbgIjCtSVii8OL2wMSDfnVioQsxYxD4gFptHuwK3MmlQjH
iB2IV3JDL715nT8zuNQbz1wyeuzCfvRa88dkFPMnBw9s2diP73A+dycTictloF5g2uUNdUnvpbRp
8Zk+A5s4tacPS17rF9pePm976hpHrufl1qEpfOWH9Yt+sBFhSgG18W8nL+xv5waHht5qXpDuMpnD
c94RhUn0oouZLVs+EZXbnAs/+7mrrgYzJWqvNNsXmwKf/vim30+XlLWQrSbxfGeV2GD0Bsdx/iA9
sHgapOMcM4EOW6+v04ZBZD+9N4vg7qTO+/00e/brGrh7/RGFsyQbOsXWTd5nzj35oNC81Bf3C9S7
c1CGD1nu29fjwrn66wEyvu1ySL+Fcw/13OhWms5+8c2E8ag3Oc7pgtc4Y9BudvFDv2Cxj3wGaUYo
obfVFqgM2SKIkJlzs/aTAUSK7z436YEyz/oqao/xmUWPO5+j9b0BcmENy3pPm4MUCRc/8dwgJ83Q
EDwNofH+9alsdrQ4E9OdmXnuKTRU61Z9D5lC6kuC+mVc0VD0EWIcex5AC5kX+tMO6+RtW5l5h7QE
pCXsmBqxLR6/fh2JGAesvORcHge3XirTr612FsZRCqNPgTWVx9kpp68/sDSubS70H2HSDleOU7PL
zMJ/CbuM4Slf0rCwt+hdbEiI5dS7HVx398POd6atrHxcuhOrmI+Ra3f4Bq1vfRwSYtAAFeqJbDkQ
jP5hWDlBKo7XnkQKJ8eq4b/7rghOTYEVLgwWiCPjyFV1eIxMD/1V4GDsMRmsWq61m0wV0xoN5SV3
fuFd3q+PS9+5JxFJ0GRNhHliIHp4/e4vhXFvZ+6K9gb2yigndxPN/rKh/fIRhA3tGSsj5mMKwUOG
0SHLJ2iMMQz3eQyR7DAGzII+OAVIjS8Tl0Z4lNF4W+3xySjdD8oY+zIPvdfBRnVu2+OIjrwHGxxw
jEqvITF3xBqBgrm9jtug+ZokFXTHgHqS+tNAXCstNPsTs+ilquMw2teYCtJdmMXQiv5Z/+fz9JP1
xMFL8vXaeXBTrKUwRdXL9Ab0M9ax4z307Hklp/HoUhCjhPISKdCFZn8XI7QWtwmIIpKUC0K5nNgW
ji/fQGRS1K91QDBfljECSo1+3Ymwf83SbxUdLm6IqxJD0Ngc5eA2x1ZNisHkXrcZuecn7ftoxZJY
pT7jxzXJiQ9X0j74ia5K/zPozeVA5lZ/FF3ZI/oSDUy6cuAiQHZaON4F7uB/PWFciv5YiB5Pj5ro
ueLapDi1d2b7qSgnLLepPPbmL0Hf/S9EuOaELxEsYC9CsJyAqYuUZnqoaOO347cMi8U1kquCOBBk
HVjnXa+9qwLnJkg6CXcDKjpHmdzaYPYvRNHFAF8YMOTt+KK/HNXR5liRcG02nDlQnB1793vRs1WD
kcpVHWQvFmx8olF7aL0pzL+CF/RTx29lIbPCSWbdZJYwrvQ6/WgtuUX3yaVJByza9UyRXimL6jrY
cKOQNLjZ9AdLnTzaiIZRnNCQ9TU3lEcM0UX3LAtWO9K4Twm42AqbRFms2ZUKgiShfmvVlTyG4SCP
zeLII9wqCA81cuXYH+JjXKTFhuoVShf1A3xt3evwLenlKkNymc/eoKKaDlac4zQhO2K1cCcnnKpo
sZhIkelaK0MFPOeM5CdvRbfqjznRZH33MLj1oOwU4F4GiJW2DKCrL6Q+ZIVyRoK/BM0XGVdrN71m
bnYViJZwhCSK0LNfur2XfQHxNRofVThFyBHflxfOJDWq3l7TgPizcnvZWqlD/Ncc/5ik/JkHJDuF
Q1fQXnNu3bFudp3w78oV2J49T6+jOoRMdURKo/1rrqNzRonfmGoEuO647ZFX7uvOeV2zyD/F5Y0f
DsG9Idr0GsUX94d5Ex4GNnKSEzZpotTcq641GKfnHlZpIkg2mZXBIsImLQd/wpuOaMoei4WkrzHa
OqM13KIozw/JOr72Ht6OPnfK61q6zeO6gNDJlsQ/eSSyQkMzyD8eUu+SJmRwFROadcRw4BxjgDPR
MnNvMccMjbk0XEaL4eBEEPVdOHiAwygQJ3ASzUYlWCzP6Obj+4JU1K1TlmLrmeX6aNRUGXkfLG0D
NVv0q9nRWuhw5B6czHKyrH1TlfYxdaMTap/gy6f3ZSYbWlHupFNc5wyRj3pSzc69EiUxnLWJi+IE
luac7s6TwsBrPYmo4+sYP5IiezGjEPmS08ZHQwyvfmpsZTHTbKAgEuBHPJoGh3wwfngI3OFd2Pep
Y7fHQHoMwcN8nzoMdLYtd/4c12MGdLTgB7Ktbjc54kYbIc8T4aMRWDsb4EclvsdpFYHiWlCs++HX
55+Ucw9RORLrZkw3ZzMcJacBS99rJDAoSA5QhEZAzOuSwFkbF6Jepf2Iem6McnQYgfe6GhyA5YwR
4CKxOAzxcUmIjo6xNYOZDCJ64lRr7iuUdhyJCVa1Ic4pB8sU6aDez8H/dZwNjWgZjx68tz5ZzcMU
Fsu1V803RS4i1MtIxoKAy2hbRsPXRC8SZBiUKBR4xKR87otJHLStT08qx4ATU9eq2JWS76YmTTKW
EEFRoFomEusa+KwYzeeo4yyfxnwEPQmVe1TPaR+pnmNjcMpbevkFHtRjrxykes6d498X9QNmEyC/
85t9ouyxeuIod2zRVi+Ja+dXqRWRfqEm5KfJY6w8kOd1YYG4Pk8TDEjKDRmTKsVNeAVDLQwaXGP+
y5D4Ky1QZ/nNPknYCyF/FaBawyU/aoVeEFhNc00qPc6/WQWl0XWjNBpybrfNiTI0LVD7ap3Eqzuu
FGpc8yHusapXyko1WaDU+oXzRaJ6sEbfI3foVKOU30pPfO7WL4SZoQtXP8lQgTmwyogqpdor9Ncp
Oo6hmOE6QKraCQdUdsWnOXj5tTcmm3ax8LCp85Q+bQ0cnTDs/IRGSHxPeW0AXOOU2ySdZrzC7nxE
6AKihQAY0s0jEzpslRwKCbAKI0R5UQUcanZtYqLXy9GQYwAZyoM95fXGpKqGDhj2Xhs1WJLrbenE
XItTm519sB24z0GC7zAenrXXFxmuOGqPrp77Y13isyNGfUvHlf1i6EW0bVAbnPK1IhotBRJdiKK+
oVcYSYrMAmBMGCIVTuYddtie7i6DMVu4z0WNb8Wc8xAgpn01MMz9pAdDJEhEOBypNZB8Y+BmU2uA
aIgtsq+zgRJwwnoH4pESQjuoeAi8AuU7p4rRY58yWqzPldfN1+HolJviKfWimSTkNbqt0RgIxxiP
eURD0EnpLbm0xC/8BOfWkiXL3dQ2y6XfG/UmDn2bAmGEVUDaE20aBNvUYm3vxvLErir89L6aigpb
pA2hIa0SSsq5Gq4E3i2Kl+kB+5a5nUnt3MACnx4Cz2MYRabmPsUDbSOsvkfPTpXYd+7jsEVzGNG6
6ZBYBhRfvlkRhNmqVWfrHKK4V4zFjYVODL+HclSTnHVDhCTAqJRohrFKIjgu+U/Uyc1JL1GL5xZQ
KIhkjmlfRp77NmP4W4zA+hhcw986roX6AgvO2+wCtVHrg2aki2Cn1sF3iu61q7qdELn3GE3ivVuI
TosKh5pS2/t7e0EAY6/ec2N63ZtLn//QZBaq56SWb8JaPTjLNU0h9WgI/qH1SkAoTQTpu0oWKFdW
ahxMsnIugnHp3gIfbEkYwThx0fD7zrotKlHsTLNPKeUQtTTNj/1t4efyTk8c2WSIJ+bokLcFSolG
WJ+90SEeqLxnvO9EpeTceEivXO4H2u2MPV7b3ghfcRFm+3oqTjRShq0hUvs+UXNLtlbgKxQ0yYX6
QKseuhphnA8pkUqXtgcyelkXsUH7pZA5aNHnMgdCmpvI3DAj44znDFQOxDqZqWfvZV3iVxjMi6Fu
mtcI3yNgBUmxzV2Nje0gOgvxel5x39BfmFwrv4/JU1SM+6RxzNeZHAc5F+Sa+kn7HNhzeaiJyL5E
wUU92byV0vD4EBiWcwvgZ+TKFdnf3J/SspxxFZSgTfKCS2HUy4eurQYMMiL+5RSEoUuJlGhryeEw
dW3z2tHgGLD83SHYRfQ1O7d+VD/SmbKfs9Tpn33stEGu0kv7/NDNg7yr+RZ+sFT73unrG32kZ0Ty
kQOGz4VW18Jr+Ne41NUQOMrh5Ngd5EOWrADRnmG2dG4CSKpOkpKqt6Z3e2Mu3bdgLncdwvLvEyru
y3jMk9uxnN/buVluaItS+/YcYtlDz37w1GQd1xsvp45emW7BiCXg/Neyk0VYAO7RPl0OSCsurK6b
NlnsLw+OByJoTOm2xU4BKgyxSL3Q0LZj7j3J33W+2RQrL9IZ9mljpd9Dya1E3F3Q1x7e0V35m1lK
wvWiRDxHEWULvw0/ElVKoFTZ3NAgGi4DImGvmsIzaX0sy4+w9LchgIX3KBpRRJVptUlCZ9g0Juxx
w136p75qOYO2a/ZjTrJN2AT+LyMnUOnKGKdkx+1ZeBQAZDiRpe8IIJOrKkyr4zSY0cMAdHv15jcr
SpyX1jMzGogKVp6a9osXt38t6kfpcNIk9bhVFATbgiHm5Dwv7jeXkMNdGwOMJnfUxXI2fxs7C8Wd
Pf2X9Mz1dkwhVWJWuFsQA4CQibjBdakAe35V3FG1JJymS+iVZgt1E8q7pv8jqmjfI/FIwfDQCKBL
suwTMwweV8tUbRiAkq6zTs81TIbE/S+zH8GHtuVbXWPYQLxT3ZUJd0lZROBnRdbfrlqKnGZDd4U2
MX9xs/mdVMz8guMj/LRl+NCGdvtr8gWtmTiG7Cz2FH/iDER4gF3Y47QsCPEZPFTfJB3K4xL4/nO8
IiPPuSPYGYFGboFId+ZxustK673MkvXgrrI/uWuwsfy8eW04s1e5+zL6mBgrjvnacQH9GglU/yW0
DuxE0Ma8UJDVDKV7kEN/XFzfQ+jfP4m2fLZap9/i7vgosb/CWbEZ18g+e5SGxMo/YFlN1mZ84zXf
ig48ct9yYHS0ii/bQFnOiIAHHdYwRHPd8G0VELoAiBTYwr85dPir+jC3pnXntBJaR2petW48UDAF
5EApaU+ZCQibP7l71O2mur6KrdEX3ja1qcs4cSnv6AozYBwhvaCP7yEI28FTt+CYk6L2j2Xh0NPz
RHDsiyE5UD1ad07pgYA00/c0wRm3lsb31DLo0eVgEZxkMbBrGN0POf9054ke7OQ0JwfT8WXdjdat
zIfX2bCx/4jKu8FD8NF1VvdUJk1zjFV90w877zPEUIp9VPae9TxZNhAsLN6PWDQAWGay5M5XJRav
wWfeWBsjFbjdfd/erjFOTMv2MbXleb6TK4W5ULT9YfRA9uZdxOisD8sdbREuYmZCzPysCGWZCHZ0
v8TJHSL4N65BbF4DxcYbm8emA+8e9gL0zNc/iBd14yT2s1/JeRNGhfwkRPgKNbKx86a0PIRC/Sqm
89QWmXMwC6KPm5g+roVR2hm9+TFdZ+NWOSn1kucDBuKaIk8gHpCArAq7GpcbL8icn8UqfnaehT+X
f3+bSOhapQw+wWSAFy+4FYPElra3fU8jA+rMi5wRXlgk4LxH40ud5suNP4ULgkppnBzTra6XRSop
kXktq/XvSQc/2xh+0cm4n/IYYaHhcGuRreQtieWmTK38JTOWAFnUkgIOz8niKobojqOS2KTeAgiD
ZusXqdqY81OIRLSp8qeyOnSdDI/d4gfHxDSepJOwF0pJhdS311tRF5C54ZLIuU4B8PUpxP2SCIuU
eBE9mJbV0F9jaD5Mk4yeSstAAJNl90OF7GH2I3nLKSoQ4W05Maxq1DdE/2Sc2pgbLJiA+fRSmctw
ongR3soeVJXRjt5rl6YwuDArzbHVkB6L03dtpdhm5FSfeq+NiBKvXnAPvWUMD1/tOYEeDC5ujtvm
XXUeP7O0rTduPvnbRS7coVU0EPg25ckl0PKip75wNKal33lN/YMK7x3hifbDVCThVUF5bNPI3NwN
IXlh3kSSWg+QoHZbSUAqtfSkIqFWHSYklUJfyggYLRbvu9lUvhrCTw9I7Ktrl1t7lfqYbRIhgfR1
6pvHL4mDLbhEx/ojVneUxrz3MUNsReZeivDBcVr4guM4fg+5sPhDlG6pF5XIg6zsfh1V/z42Nqa9
Di9GnIOGFxmXupiK0goA1eH8R8Zakd940nnCv+zv/cxYwTJn5WZChL1PopmQWXoftPDlZzXRBBq6
isD6hK4aMSM3E76eo+1nj20IQKF0c7HHzocB2OGETdwl0S6VII/dSYAhmCWA1dCy+O0H5GKrMRFJ
hf9876bupglE+ebVJiUW6vVknXLN9/vou8nFwkyT6qkJ8rsukCDYRz+6y2ynx/WdjteLyJLrCkLF
zhL0U+2BXpY/vleiTWjeYhyeA2sno55rWJZ880BY8IHhkwIgFFYjTxkc+9LEcXLROmN9b+dwTfgI
9J8shkJ8bT4UfF88jegbkocmh3TIRy+BknL6qtrcfOQA7shb6emMAqQWi9tBI0EqXtVpB7uYfBR/
HeG3RymZHY057rh+IIsa7O4a4lR33WRc5UW3QAOoBChJwmStyCYkpi4hG/LIdRfO3TVj5VvDR5MV
99PL3JWnthgcvJeg22rXpsyXp841t1lc3eR72rf5/Tx47bVZGKcyhSQNqAYj1OKmJypfkI1LM70p
SjIaKnhZVhZDo6iM+zhZsQePHMpQKPy3rqBHWQ+vPR7TMqtue2ytt0a7WofeS+/1qqqwkNNWoA+b
crlt7OI5yczgeTR7Itus6G3MIO1k7ds472ZKJ4+QTigA+629G2dSiRsYv6GgThJYhN4CZEqadTM6
Xb1LDG51Km9n0674cHw6vrnwPjx/aB/zhrO9rCr/u9mS+yUwHhZkCF86PTaaJPvIB1igrefX+z4h
kbVHl5TXc3RZVW55MAxXPhUeOyztj30YJRLnvwfjxK4cfKlx/cSvQVGq6zEmwyBKlu/9oIa7zsec
wLDO5zjeT2tE+HdW3Cwj9zmiC7FN4qz47JEVj6ZiyRWBDVFmXjF+8EvkyzC/YTwhYgs9BQ2mYH7j
ngUhZdw9Dq6zsZukeGAMUW8mmAXE52BC9ihgqNpBctKTbHbYbm2BNQSe37l98KwnBaXdxe4upqya
36YKMVSbJ/kuc8A1J1AVzMkwj3E6lCcZczl2axQw1twX+7JPzWMRT2SOVLL5oFJ13zvxN8Mz9toS
Hq+cCvKB4Ws4hOVtDaqe010+4BZ2fbDSknYOgpQSAEg5lrtFwQUM2j7P/UqjhkTit7E1LrhKWbdx
A03bN1zG6ln1TPS4uDap1sJBWu57BjRRYUA/G4gQDAkJBildMFBJTDTkk+scekR7JLhapwXHJ0X2
oOXexMgBtq8e+yTjtnkqHwbfJR13jG4SfybjYBCIzCoazgailiBAm903bXU0KXxDNt0Vxegcid7l
7jqkR0URM3oMFe6iTD6kE0SvgwiaY8ntCBpRQXbV7NVXrwzyyeYiHv0Ogcl2DOzpJt1ZpiCtG0vt
iwdmb7TM6dTaqhtYSeuuS9wARnT9zepS6w4dy3XdZ+3BGfz6JagtYEVtTkOmTbbZAmQvDvPs+7wc
AT5OhK8/t9MyPds4su2u+Ekfqz8ZXiIfGAFX9PdgSc4x2L2qEgKzT96egonGqyknB23WQAvC7APg
pwHuTQHqnJNHue/7qOMGg4kvocf0DiHfmVndeEWX77kHwj0/z5TPhEd7eDK957Tv75LaJbfTDuGF
2AhSuuSpcdbychwK8V43CQ2cwPvl0Gb36wjAn+NxF+9Fu7YO82PlCdJOndg8VbRaTsjxYMF1xk1P
akZNWeo9GBHWtn1KCmsSv/XUhPd08Cj3MXyn5nyfddiYWqd6jnt7eHAgWHlVTZee+9DK7MzPAQAF
LEx6xoMFqnuma3rwwoCSUVs5r2YIUzhbDMr/Bc1r20cuMC9B+TRVFqX6UP7M1vIlaJDpjENGnMAM
Ap+mtntFXa+z7PhGWmP4VAXNKS0q5Tv3jrOgSLZ0C6GTnOkuKHpw92YmZN9Q1bmbITMwJpBvvhTu
nV6VpjDsa0HmidcIaoZcNcvMjLdcVmEGN1ApRmSWN4vt/XApaV2KwXir2nU+xkM73WduMt9bXgMx
FgsgnZsBERHd5Nwjrq2cQb0w4rvFqtRuumwo9vRjiK1AeLmn++5Q+Uj8m9xu7wIkEH1oJ6cJu9Zj
Tz0DR6PxQu42SGfPvcKall85hhOc/CG7RuDcPPoeB1NtCAC5Ljy4qKQpslCcrCmq7kMrjYgUhORh
lOLFXksOvrW6b3GmbF034hwbWi9+Bt8hSQpuGCyBlmEhAqwYECN2WbwV8ZqcSjf6a5JFXXTEil1V
nKeaz6oy/Gs9MWSPGAJfICWXiBTd3qSMINonxP7WQzAA8zUzYH9NUmJW7xiHIoCAM7POoftABHrq
d/1DriYtkSCGiwIpIDykp6u6scgkmMzi3aqRNi6LNW79ZSX6l7sVSt04v+nngVf2h+TCqfJ6Ty/a
2pZh6112c2PfZZ1TktEWEYZoUDZcJmPayWUmzoJKKgaeOjzWUxpeWVn7NPhBeE1JO7yOkhRyWb62
W8MXFagUKW4yo16fZP7sqvNuYmXhbqym7hlpCAN52UPb7eXPykdm4i7puoEN1xy9ErGGH8pqj0r9
GDVKBVN/yrgiemHUYtBluJsyDszYfAGC1Z/iAulV0drGwbASYjyN4HYWg/+89BzvGUaxr3H1mC4r
LAzOYisauL77iNoRKpDPGNSLHZDWahGByI0vVjTilAguTFGnR3u23Dt4ki3y0tW9rL3mmyOBJUzT
z2myhvtVJlgZBGqggRLsibHkVWEFAjvVUjI6jdpNiLrEc9P4LXcJYysmgv/sbLjnQKOTbxNtEw8K
F9zFwc5Su2oqgAvgiThOYyu38aga2FnsXs96Mt9S9WkJck6ISU6R8+zR2x79wjZvoUhB4Jvq18qe
2kuExs673677anX8h9bHOCDEQQjH/+kmCbriIZ8fp6C94e4g2k8ZBLtcFPkL7cDoNlNy8tDpjl7H
vXXoRu5jTZ5r01HTK5z0WFGO6nJoxHGOFtJphl29zPT47fpn1iYMeTJ5W+YTwRZJSgoeBZVjMJCg
4trRI7rp/NIqUmL+1CJirxFwY5/cr6F1M5NIeCPGjpDukGPFMcwTamaxpVIKwX8pzZMwR/NUThBo
qpxLouUk8mke3ivDzh7tQEpizq2dkdjvtW+aL0ACcckZ9V9zep0xht3FWjm7oDeQT2K6enLK6EQZ
ZXxfF0pczTIibLLA/86AAAAkcsqw0CBhRoXLFiTLB4XRJ2fq5qesBS05lgUGAB/B8jBV3Z0n7Qxu
4upAdB29FzdErLkIv//GV6IxluXic+jDlw5+Xsahvku9lfqi2d8rHg11ByxQQDmx93vpHH5XLlk7
D1Bop0l5KE00TyZUgwPVuPjZlWin7ZT08LScbx0Ts1maSeUcgHSOybY72qYVHwtC5dzpJi9H4pf6
If7svRxtfON/G3MvuBK9/3MKqPxaQ4nyxUaA1ZYmUa8mHhNzrYt3hItvCc3J63plExOj8YPfI08Q
kZE8cP5Ebl9g4yuRG1GjpFVQtnP6pCfGIrDfrFFwtKeq3awBPMSpCbIbPckGGhxt6nzqCm6KztIy
EhDCw/DL5hR5aJP7nrPXvjDmYZ9Tf6WfPkLO9WkzO4axFYBKkVdbuCCzNkfNblWQ7vB7tXFFU3fs
R/pZUMkGy6Ww3Qf9zswN6k+u4e18el97j7LvZQEZ7KJNI4ZAdCb34Xc8aNFDT4HrUpZhtaMdILec
0pxL4VFQtpxrT5WHW3ey/z9x4Rc3gNTWl+bXf/7H588qqzfcFXbZj/53dkLgO7iH//ffRIPNZ//5
v75eePtZ8UKgMAw3for/+Zq/eQum/S/TdejEeA5WWVt5Zf/mLZjRv0wO9gB5JX2/yOSdasF45z//
w7X+ZeLy9HmlGSlj+2+8Bf9fWBPtKPRpgDmBZUb/L7wFPsYfhscQWlmA2zGggupxwlSe098Mj2bF
YDk2VuOadi3Cx4ST+CTL9uj9M/e1rpkF7OglQ9wz6Xn9rP/x2BzjmmO4DBlIbeW8Pb2oJ8JCs2CH
CazYKbqnPMq4QDKwSMcAFEsZ1sdCpjgdpJTk5yQQtvVKPO71UU8gpikjhH5SVyPTVP73+qifVarX
n5/62+bOzzk/rOdm9A8X3TC9AxBA9/XP2/zxrpNWkJ0f1nN/POfrk0kjIN0omjOkK39/rtqSbyaj
pq1R9ocm6MadjOvuiIe5O5oudulLqvFgjPVaPQl8+d+WC+F1R/3ImpqcjjwQC+rVelWJJfpoPev5
8xP1op6cn/n1dPXC397g3z38x7qkFuGVLMi6Rq01+GZzOG9JzzkRIkKz9a+0CG12CpjYelZPcjqO
x/OiTVmQXjKNtK+Vg2OS3BAB09Y/2flf/ONP1Yu1/v/DxAZw5KNx6P2Gq1LnhoRkqp0ud8OUgLcg
I1yMTt2F3glF1RCcaDXm1xP1Ov2Sr9fpXRpjB6HIvXWr99NFr9MPV9y8tk5KcVC9STnhaByyXoGz
1Xuen2eTB+cPhKXqB847v1782qj6gGDoZ8u41cITN7N9Dilqpkc9ySZrPAxEPSv29JJ0RExXiupd
qIkW1ehFV8kXKDgTdqZUNBT20m6vZ3sapCJpqeenYHf7sKZqFjocVGoySERSJv8+sHYAn0GI61Ot
z/55hlnEO7vuzB3KIHGMGyQp9MNzQnX/WXY6QTnPr9/tGV2fnvgeP4Sec0oEf5aa6EVAVm/r0oQY
OnlGSE4BLW13P3tKjomShWkI6xIRX7DXSjQt7kiCHqfbb7NO9jB76Ia44283hSh5VOuoKj2rxVVT
O48Hr7r3k8ijKmWe9BcDN8Vb6NnQG9BJllU1XaLKx2wJKay6g9l5GeS5v8/dBbP/+eMHVh5sbIXH
9tW+26iv34/ssHpRT0B1/rWIce4USoYfmmvfBw2DJHt1aS+a6jeiIsbQb5G02/kV0AC2Rz2n380c
DDjubnCZWx1cDgXnyLEP0TFY2u08BWSausM8HZOsZRaTIF62AkNjWdgBlPg2ALLcGBCiZE+SgfpI
DAnIsE1z9lCBB/4Ltq//E9foLodY2nv9OfU/dP6v4is6avWxjFdO8kVZvTayTsCjqMVSfeYlFwYB
aoLUWBOzaBYnBy3kUuKuaG6TqwmedN6KcaelXvoxPecyULXdUtk+0S4ZJlImPRfNmJ8utG6pTQ25
tZzhZ4gytCRaEEK9UxgtO56a1cuAwJ4sMMJX3oju1hidmkxvNRtjcjvqOYZoGTtTcqMlOJbi0yNP
JXDgzNQH8Yn8a2KX9qLkm5bULUpXp+fOi+EakVq8pv+lVw1D8h6Os79NiVbklGKgognLKr5ykvU0
WIh19ao06e1d5os9zda3xi053//zZUMGvnzZf5Znk66UPRvN5vwNv76mkwLq9+XSHpvesg8UjTSc
//wt9aL+vo0Lut8dCS8Mu3hHMxYmpzsSjaq+uY4JCLS86UvkpFeItrn0g8neawD+MAObGey82P62
v+q9QxQyAjCwKGGtuvh/HcFqB46UMzx1rN15letWt9ypeld2Z3AGVrLE8yRZy+wy8LKV3FTw+yJs
p6vWHO+1THJS0imMY/WX6jDX+QB6mf6dGheP+RYXN1f8QYm/9MQM0WcabTteMaLL0Nk6EXFrPTln
ap/3lciuCgpspxV9kq6p56NeF9fLRyD6nKolojI9ge+zXvQCleaUVvAUVg9Kr8XVccbpfNRzQYgO
8KIuuvnQBU8YmPG41STJCZVW0VTVzO6gxJmRmowz5ebInKvtn7EEX8uwR+PLOkImkCbWxqcK+9cO
riMW9GRdQlbCWsal3EbeZbIG1nppB4jOdbRCb5hVCWEesYrIuOL9N+XZebHvfGuL1X3YAkNEjE+t
RU+SxHpDHAp/Q3Cwm0qXqieB0uKf1+lFsdYRgiP1iH6Ofvi8qNc5eZLihvOv9ZLLFZp6kNr016xe
+9t2vmZDa1KqsWWPjd24glR5YyuJNuRphoZy9g6mfBA2+NaBLtbGtQpCoBmAMc5BfTbVFYllDftZ
qW4le3UjJa2as4arVn7N6sc5qdzhq4VpW3b+Ra3kzpOSO3eJwafUs3qlnmB14SZSTUAZUwDn5PPX
sn6iXhwfnAE19vmVeq1eXHx1zSrsdcTG7jfcmqjlTG3kvKU0xmttZx6AGG5QcKaqh4W+n9GzVIO4
GKuVuZrTi0U18Secl//twwhfeB/9TP0iRLMcMedt6pefF78e/uPdYK3//RoyScSuH5qvT6Bf99un
/Hri1zaCFpNAEodktiipv5jVRU8qwb9ejm133CRxTxyEWqcnwz9zenENEbvqJ+u582v14rBCEi3J
zVLPcpOAC6ueNfGOMwxWmzJcdbnVs19rz9s5vxVXREJ2SiIJ9KP6/c5vr+fOT/5ti+dt/fER/3jJ
+XlzxpkizPa2OgVb6rDVk/WfuT8WsYqRfDRPHgpbnmyrC1qr7jbOE9fDzRt7y0+9ygQ6RMFG3Zqd
n/LHon7g/7oO4zS6+qEwL/TzHH2/8Me2vt7l3z4+wCr7P+ydyXLjyJZtf6Ws5kgDHI5uUBMS7ESK
VN/EBCaFFHD0ffv1b4GZNyPfNSsrq3lNaJREUSIJOI6fs/faRLtWkL2v//HfL/T6v1+/h/eWRep6
9/djrj+uTUjT/3ipvx9jGaF16Ku9R9wFnT8s7MsTX2+ub96AG2deY+aCVpnYj2WZN6s+7XoioZYi
L+v7W4bYUDSXKs1aCiHnWvJdv/598+c369wIVsDFSBP8tweZy2/++ZTXJ7l+ff31P795/VoHlY2t
hGwP19GQWmNzLged1s5AZ71NJ5KINKvdVHUEqaWOycO2akSaVek4a4k8nOJ2uexBSB4ejZGwtKlq
9r0EXdAZtc56xblEZx/t8bWWnK+VtsJlvXbrmjQWhmGboPPkjTfrmCuXe6rKUNst92TUOzu2+iDh
CPtplvrJu1ZVMR26tYe+EJ488+O1djQE6392LfHQClc3Kk8puaLl+h0uN9dv4gHS1r1oSEuGKi4U
pvgUcTKud+XeoASadj3CjJtxuekwNR0i+oXIqNqbeNm1XO9lfXOIY2oGDNI6tiVuBieYb5qalNaw
sD5lp3c3/bIP+n1z/Z5NheCbBvL1wW0iJrWIVIrG1LhQzGqdarjejCp+m2uiq7Lr5dhdrsTXmwZX
P83lV+bzvKzrO2EtddX1jbneu95cf5Ci9yfvj6zr36i8SKRq38zuNriuje11ZZ6X9sOwrM+EeXD3
+l09j86TJFF0GlR/A+XSo2iOeL0h46t/f7CxrNbXX7v+5HoPjGtp8mHQIVr8Yf+6YUD+zy+vP7h+
D9owY2tvJLQ2r3pklhgS7FjmfL4MRK7f+/2D671xeau8ES4PiqG/Pt/rvd83/XIMXD/z6/euX7bG
0vT5/fWf9+buXs04iJM/dwvLE15/cP3l6+9FoXNuoWpv56vnb7mwUhsSUvH3l9r1Eqmum71m+Xl1
NR91fz9URblkokJU1j8elJrRLopQn/VsVYFvB82etIr+hkkkbzz8Uoojo2TXC87AZ4Oh4DY5BYO/
sjtdbxj1rZ22c/eOPuLiDhdnxfWmy+hDka/q+r3elX8u4NU13er3GsZsFY4+E0yEyu50k5qVzyB1
uDGXLRpGHbx/f3/ZzZL0jN9fX+9dH3N99PXLMtDT/bUF+X943P+hWQslwQAB+t93ax+LrlX/sf7A
RxLlH//s2f71q381bR33D4unQtdq64ZlC3qmf/VsXfMPE5kS6FxI+S7dXPF3z9a0/kDxaVj0UU37
L3xus/zB//pPc+kBu+ibLMs2LGFK+b/p2Qrz3ym50nMsQL3S4UltVj7938CnXSQS2DcR2vuihYIW
9M4pqrqnTAoX6/NrPfTNA5L7al2PfQ/C3EAxStznnC2Ji7a7u6C7LrbSDbKzQ0iqs8Qlzx5WV824
QedDOogKgk0wnae6JN1U937GcUr45EwOlD1qEWzqWGGRJaZ7sEeSYc4u9Bj0+PrmqjCdYNiQ+GQu
cXkd4gmbWIspAamlhwDDQtcl8pJcVlmjvGHqjy7EydD15Xm8FwVhWOXowXcMraNnCdzkFWW1YWyA
DWor+ucFSTllfiiWTFc0FLhEl7liHWKKLqNNggZ3G7QhVelgnxs8A01TpnjA05oSwbT3FXPeSOsL
AMJGedSBkpvV4B6yaEIFpcZnT9E+zNO4PjGM6bAWHMsRy+LkDc27Zo7jikvWLoxZ6rU0kuegRecV
cLzc2EP+VaMtwkcHPq0vBJq4pLNWmjGCYbcthvVR84ayGDmTpl5aKL5xzFAK1qW58yrvIITlHBHE
GLQYzc+6AQXnNlV+MMKDExnWk1c1MAiQteSC6Jk8A1ATjsEeekSIaZzUKoQOxTh9ADg6Zeaz5Vke
06jC2MTB8GDqDNXnFPmyvSQ6OD1CdSfyPTt7CFrmY4nWSHJiiE5sPPpkiQrkOsCSc7Q67ZjYU3qj
kjY608MeNzq45N5W7dbsJmZnkbJOaYkGUakN9VhwCpqaq3VAPifXom2dy/qeOIRXMrOqk147L2OB
+QDwFfHPmOYehqT10x7/TVB10wFR1rD24O1tpqEikakt1gyaQZgAn2vB5x1EHT7IKTK3VRqTDYPg
uMryOzinzN5somRHESX+pOz5CJITM1tr3deOmTzwhhItZO9niDVPpeaRBI1wh468wt3ZxzaRyOy5
k6QYCNhCZBLWXwYvdwXu1rmTCdj1wnwvM6P8mNZmfErxQNxrPSu81JmU16K3X1VErFU8Wfu8BKRU
OOnFsUmoYEwcctzb/cqtpttMOdodWSB2qJdHNWYPLrHzUdc+Sk/MJE0qErJCdSwNG64IFtdIG6x9
5ZjOPeFK+1LgYzPycN/Jqj5FI5mfZot6SyEXjBdnTuu6+npk1oUxqmuOrTbf05LDsOzh0Z+/Yg3X
tsNcnQMow9oAhoWMs3skQV9ZR2yRcHSdzzUnzDzssLhVxLTGGbYWIyJ2rxoiQlfF6GuQ8/eaoRv4
QcgN/oHb/6mK6upCXlwWV9aOD0oNnetPsXvSPKzmhdEA++salCd18qxnGBbhnZ8mVF6kwdGtMrvL
iHXngijx7Dj2sbDH+Dia0CDRqOkbGQsaMtDzPK2hYazKYWsVtKhHxvxJH6tNM4r6ApZrjb6bmMxc
PdXiJa/tdYa/3s91IwIyCDMk9sSa/rtzB4bxiSXIQTXR/VKNWdLYCUiLKcj4tbPJPum0YbO+NDde
18H0Z1CziytMaG5CtJNhV2dMKM6paL1gly5bgCkCmtW1nXYLpfIhKwHTxgt93B0w1g5hZ24Yj5v+
VHoR74/4YTiSNOcq8TCHd1+NnWxDOmTIBNJkH5sNwD5ZfzvdlG4IZTP8llYkgZJududPfeIeUXc9
wwYV2win0jorC2J1bZo9xUSsNJmTdzNK9s08qn6jTPeX9IKX2mTKVwKjoDdgy13xOmkdhasboris
goD/G/w543UVTdlDlX/DmOqe6w7r5ij9GGLqXpdxh2qIzCh8ZCNktjaM+wMCrmyjBeAwB/jKfo9E
lqhd4tbdNmVz8x2UZBY3lTOuaoMA1bapXmPLgFzd17av8xgvz9/qBN+/64TFupLjc+7oKC7H1lk1
VnBSRgPcVs9/zi7RpYUBnzQffqJJJoY7IdSvJuHZmVTMxBbCi+GQwJ0aaAYRZHSLbRxJOKnoLVpQ
QiHFtESoKP2lnEDtFCbxJBExSsjgBJrHdNyDjkdNmDgnKbXxDv2VthqwjNW2zoYMZW2OLoLgO6ve
jOGQscwT5zxLKAuN9ooE+hleKey50jMPk9esy2n4tMZsXNumO+48G/CeOVfvIpw/XZUG93V9ILii
f2imbjUl1r2ry+huwf74RN81qEDJEJ0KXkQjo/tawQOl4CXHBFOn3xG/kRO4YQZEzfS5422NhPBg
dlVrzUw8WmTku3gSbMic4rvU9VsXBuqlxaNG9lSu7908/pxnC8CMYWmrWW4Ie/R2hQ4wyammm7Cx
8jMuimqNsGJehXmcbTJbiBtnMUZbOVlhk5pazK/VJnDktPcSmaxns3414SftRQt8hCCMHF9B/jEh
uRtb3CTzTIJ0a+N6FBYCHcUBllaEeiNo8A5FeWeTVfk8Zto+G6vNjO+UTZj8mmDk3y4K7FVKtrNm
tL+mzDWeSJPXi+wND2n5kPXhK43Zn7kZhJu55ZjJyG8kzLa5VKsy1UwyIHcelG1q9frdtZNqX6Xh
4NNzQPFkgdN0GgdBJ9S0R0O0hyTQGigNI1w7KxB3AS/ArF3j3gNJCc81epuSQzw2wd4VRPwJ5vVb
SazWjWWH7WvSy0c3AoeUG+qtFwYyLUwaZdxZT26gPbMsQY1W7atjhF9Kwl8m36g5E7BVE1/ehuuQ
xjThlHbhJ2BlHmU0FL6b1q1f6ax5OlJNjCNN8DbaE6Lhtj0b7Jd8Lz7ZoZAfqCPJKnWG4IjN/OxW
SwolCjyS4Vrnw1LuW1AGH4ph4AGDi3zKOzxHRZg6J1XP8ql36lf6EZwvRthvXbcKHyzbG5jGqGw/
E0dHQLcGttMZk5sOc45c2i8mubs+Vt2SWHL8WYH6rjTyQS27jh9hl3W7HmvCgbgg6xIPvB/gMuyt
VwtcV5U6lMkgfxVoqgNIXIOYvpWrkxzplAdUO4ApdbaSFe4msAbTOomMYFdPBt1aGMDO1LUnO39I
snpAMcOIgk7yEyJO/jgxoz/h+6zLhT3usuGriEU9lFOwSYvikbcKrmQTlYeuNbstCtPsZKZ1eHSr
+IMtrL2OK7fjQ7H8ojYq3xoj0tPju6XO6jN8N2lg7xyVs7POqmeuvVscfsnBqaLOB4vx0JXNnRgO
sA3dH24gTepdOO8ztDFGSXN+S7acx1rN6C5Fxyej4BvQDt7ztiDjLifdSFsOnKRGf5gUxAhrTuZw
2pm/4mawfNVKe5/lOgkBVEnNqyS26MvsvPdAlNGbrgJUrFPJBS6WfjJbA/G62LXD4mV0Y8KWQuiq
9KlIWke05o/WrN6Du9yMbgNnGL9DjP1K4sacsK5ojvXZeHnxAMfoMMnulvWIFQSnwi6V1WKXii4Y
FjsEfEO7s4c3azDcVYZzfw2Mo9wUs1F/41aqVk4T2Re3l8dZoYXStV9m0Kkj2u3Oj5fAQc0eMVU3
qCoNZwGGa5IgTTG0ABiC6M6WfhaCr3NhilHHKX9wS/1SBJo6GEPyVboJIEzwrHs4q68V1oeqhGnr
TbP3nmD4AXzUg1py9D2G99UYyZfAZZLu6OLXkLXjsqlvkaDRiiIHMsdVWnyZywTdFh1IEjRveskQ
VojoT3gKW48ZQWaf+dbyO9dfvI7xlcxo8Wc8lgr9sRyWlPoi8VbssZDgHYHIv+TIt9ayH79cK1oQ
uugrU5zidLmCF1vXQJ2VZn/ThSG0hOWG9fmg9PJeawWhl+kcI504LPKerYjtc2H0eF6i+nYUxCsG
JUOP69T4ejMsQ+WoH97R8iponLiNTKJYODcYO0/1poeGcZPgYlinvSB9MCTbNp9wy+tO+68JbLBw
EZKSzPuqjF+NaU62XVudNVTviOBHwCEJDIoIfwrSn+4YOh2oBSURH1pIgE29mxD9pBPtEbg5ZkYo
ndTtz7YatQ2pJw6OgDmC7tY+VeOEZtel/2uStRoK4MXZ5JDkN6n7ynII3ww790B5wuj7oegBGatP
e7H7t1+q90iULOJLZnXw+6LBg9LfHIsxDQ+BZsnTSN4YKvxd0treISyx6RhagPA6ifeYUeOL6yB4
jhXO7iwGjoxy6hbYJRELuHDHREYPyAl3RoXmsyPupFFJ/GBkzq60qm+PjL9HLQ6K1YC2YZPmtoLs
HU9+NGOOGDRAE3Oub/GzveUY1Ei2HOSOdK2ORHpsl8iKYxyMqPLbxxnfMHHC7nuMvX6qe7XHpfTW
pc67jO1dWxonZ1CfYBrIAM3kKzHGCgds1XpsRMEYr0XMRasP5kvXTu9tAlMOFa0+QCB2K830Q9gB
7rKyKVT8nt4f2JgckzxmCotCFkJbRrpdKnwJg283sCuuFdgvnD0Lf0OgunZhJnHNWmWzRbnLHnBV
JygoOgbLqbI1aMb6RdqjgzH1hLZa0hyrPvp47lDNWA9ag2scgjrRwEGWHCP1kgzuhw0th3P3Lu+S
18AsbTrWKJpG/Sxtp/Mp7K9PVADdJWwz2VdBfSObkgtHSf84ICHLcuZXAXiM+AXOY1W7bAt7hq1D
QVybtRx+HfMxdkG0DxQRmIHniUNAr73IsglXjbmn823f1IOHzzXRLj2Z4MBh5cGbsmrjZLBHQ8Fr
anr4jUYqej/y3MbHKslMOLmPOpMaJ6OIzEg58XvI5eOGOMRgNWQXIrTqYxhDL72UYwz5YWlfd1UY
HmsrDA5a+6WBRlrXntOts67T2ATWZ3ec3C2AKMTuGXyj6+vPNKNj1+M+sbOybqRZWfSgMUqQLGTu
LJ6vLEmyk+ES7kdU5Gpa1jSvGx7lnL2ndot1j0zrbhgmv9Coo6hlnoyqyPa5h2qJoMt2FajwJ9VQ
TV2/OJCUBfPOeh7GwPS9XkNvjU6lezBcIyGEcFgA59lmxrekz+28wZMdr7m8vhDjvPjP1C0Tuy9C
Lw0gaLncavpO06mVidvs2B+gt3NksiDUxp0kZXel68GzM0RqoYh+D/l7U43ZoxDf9uy9ZGMUbgXk
AgToQPM7E2HC5Ipdqi7ZNEwk3zmDP2oF6qnGD9RoHGOn/TQqY58DL6lm4cBfcTFDwfMw/CbvrAPz
hfeWHiCShJbk0Bk3R9fFewDac9CEvophD5jGh0dHYmVV7a5tJmsDNIBdzAQ6JxTfDJy923M3ed4P
QafMbdZVl3VboNeg+sOj3dCN9poJl7FoyQaY4KKQ2eyHbQVB1xwu7agwXOix2FqBuxujLD4JSv11
WzfhRk/hLPUNU1W5sYj+lVOAZNsyvgYw2rTQlj0AnRGOS/sYaCEkP0Trm8I0QKrzqNgqnvWyjTdA
FVcMh2YS4woLoWE/rlOCajaaDNXFaTJBn2ZI/L4TnR/g1Vol6PHhuE/NymMHXHFY72vmXeWc3iV5
dWjH4rtir7sasfZFDhJ+LR0v5TNN+t0AejpT9YunyXqVqvSu8dIG4v8PoTSGYlbKoG5OdlbmPKuW
Ba2gFTKLM+c17r3yJhuz77LlcBBmdZQETK+terhVWr9ACxN/FJOPsWOZ9OcfOjGtFUnYlU5CORxq
8kxNQBJSH7Gidx9TPu5x+5A0YDZnwbVklbGNc2wLJ/986zgW14WCmgXUe8H+I5JfbkwMMFNBRWxT
mHWbxDT5gOq3xE7eB3tpER9kzSdnVOVWOiRXBNa9CnnBdZ9+FMq47ceWvMIRZlUwkH+rHZw2AOaQ
f7kkJY7FCEaoZUaXN2vgeKQlUymD0rN7rEb6QS7R3GyqjkjB78qCzL2yWdKqn6K+fHRVGS0r/Dam
vqE4euAcacPyPo/6b1vge2gM+zXsx3OBmhD4x7qOMRWF+k0ktM8oMAk0TSWkjfhGd4GsSJb5sA33
gb5pjIqs+Z7WKtEodzW+amZErLi9VFStr7NX/5wH+R3PzXMm7c0cjpvYHV6awN57ObkGQVKR4wGv
OjI/tbF6nEHW9nH01evGgzMPYHP7A7ms731KzjRRNBEQ8RxdR/qB9ElfUiG/DARZgcDZ4/I5sFE5
S7Q5K7YJBw8t1coKjWfTtg4kqB1C5qkeIPG6bN/BMgM5CHZDEW9TFnMCIvZNL9cm1vOZ9KgsI1YY
kwYvdo8gVDP5QBUHd2nEJCGaX64itRr0zqp1Ioe2TfoCZY7/MWgeHHYheg/1rXUhkKeiAadZftIG
vlMHmX0RFbEi0eLWrAcurFhSVzMJ2+tUTrdFW322QsL9ng7FgFs9HvOX0QoLNlLQnRLqslan71mk
35M85FrAEZ4uuxs3209yNxruVx0M77K3kFsb1I9F7m7sMr9URMBp5h0mCMaFLzmvvUjaO49jKnTB
VEV+QMB4NSMjCAkUWVkB4HLBCzDp44q+W1lNZG5sJmGrEfrvqqrxhdQdtbWytMdcsQsiO/glMZ+T
xL3xLPofBb9O8v26zTWDZuj4Cxcx26jEe65hsawyd35Xbtbzp8z5YMZQDBK6Ld6gfjW5eYZ0O3F6
eofO7Tai7WL4Ubl+WxXfE30wOyfx1FTmLocOu7e7h2rOJEo30j0k5I2M5GM5LJ9I94D/FQuHS9xF
6yl8VY1iV56SK0x0mBZFl4yRLSebznsSlYT0svSSTWwTaTDs6l43EcKCApqD8RPZ3I+8AqoSLYlV
EWzEgKaKgSDUnZAl0jw9powm1B5RXb/rdUbBwF58YGrRTqtpS0lSuFsNRqrQ4w69Mlc8t2GPSboZ
GaNTR6sqAP2gcVqJtHL9KKvoyRrWunHAHUv8Aasx6yg88XVoefxhq3A4YOpI1pkXESIEcMYa0YK7
iOUWmZB9GpOdCbqEwFaNhnlGg9+5yWCLVuUygcTGE6L4q4YzbsuPPP1ZLVF8rmJCUJO6CSY3PjaT
QZSDYw2HuABZlobAKrW03hpA1IHxCmoMg76kKTcqp9LKe0LGcQo9zHFX0C4HeRlWND+rqGenHmrk
VijItGSe11BNzxYZ3T/10pTrYS6w97M+S0sZW4G/xgcI+TQJ3Vtp2gOo74q3gZYE7Ea1UTEJ6eSW
MNgZ0Jpi443KhIjHlnQoMXaaL9uk8QloKkEe5S9wbu4wJj2RXW4hbI1ekxa5lzXIS8+i5Rn43CPb
u4M6/mQoFIvCVdGtXRPXEYUkCre99QA/oj5MSrJtSfrPWoVPrQ3+RjYh605IX7WA5atj1HLT1mU1
8Bzf8dOKTD9jOsBHXhJxOa/ikitESaN+W8+cnRg/8lUjwSmYpvLuJOnPFq7v1RRWHClgimsP/j+q
0H3S5tQorvsLEAi+TtYqe4a031f2XlVLzGr8Wk9aeSfJIzZqDsM2J7gVfeNGz5ZhN0pvT3+hwK2x
MjkJ8mqFhUykP7uC5JZCPIeJUx0Sj02Y5WXmRQ/nH40F/0JLzQIwUb3N0uoZQnKzNa2ASOhpoXeS
k65lwUfZzeAoDKFWSCkRsE3pTqQ8bdKz3676F7r9JBF133EzAVLOvgYMTI0oUPpp9juhH5c5JBWy
IHCnN4sVAQFveZNEBI/kj6PDP6Xfk0/EykNXv7aABsFSdoZHN6eF4RmDviktGgpQvdZ4Mxdo+Koi
diQrR9uX3cBbHUL8qCd4SDrROggLSbhs9obTceITmCdhcWC6Xjf1Y0BLJxpZuNF0E2YEri8bgnst
cOCoBBfKAlr/2OZpYyYrPTZ9h3Pcg1fHXhOeoJfQUGAO8TDVMvFJD4OKpKcfS5B9IsNf2fRlTTUu
h0DAMGPshxToQUSY8GOKbwl5KT6XWf2jHlqO2PQdE9fOHscTaXlr+r843MuJZpgTsSr3d8myN0AT
RDlD2tgroe75SiWEVCMk/Z5TIiZUxi6Fdpe5S/TuHmLrK9PFTdaYfo30W/O6XzNvSW/Jb3dMax/a
yas9hPuMYy8yP8xg4fhmX0TAjaF3DytxXBtiCR8ZTkK3mb6CLcp6+762/HZukrUHks+xw9sqan5A
ANjURfNClSe3Ueee0QnfanbshzW71pVupE+4XN9KCzQJz1VbUGkKeaRi3bXmWwXTlIkFm63xxuDa
GslhF0QEZWaXysnfPDHdDbr94MHeb4Md4I43IZwTn6Q3pL6YQF3Fgd9YDnUKq4+5mXJjJ1giVyOV
SV1Ym5RFqm6X/YkOi7KY2eqU061ZslRGmfHoTvNT1ORvI42OFmvx6PSnzC6P5lA8p/KJd83nLD0Q
9bbpmIfUo3exhu6yfF5k+BziLL7wJ896stYLG8xl82Mo6WrNcd+viEigcTRg3MfjqAX7YBj25hTF
K5HWXFoyroyS3npp1iDvpureTrtX0gl5uxuuAOJB2O5Ka4kisec7O643NXhCxtnvsWU2qHqr+8a7
zw37XE2g1t1pa6t0l1MWr4AXvcAz2doWnIkuv63qzlyVifY05gSue8N9DH2D/iCBogUu2F2axhCj
oEkx7kozmAslZlazSx50l0TSMu33I1wUmTI3aDRJ1BnO/LKXl0qEZFSrryJl4Kqq0qVN9kLvWbES
1uQ+CCzSti4u9jmQP2hsHdOpFz6eVMKy473uhbsccXnBLpkE8oHlUXZ3oQ2An2NEM6bbCLx5FKtD
B/JMxBTemG5mNGRJU+7JvNsCSIDLzNSlzPGfjEyVDHgNQbhKre4xoAncYrNm2QV0UjC38fSTKCLi
zvLH5cBvtfijSOl6cE0r+vMwEWKORqc2nbc0Ucda884pHK8GpyuD9rchAdhsjUd22CxXlf5qDDDq
9ekXJsyQi3VzP3HKrww75MPpYdcNRn6k9DhVPWQEvd4BciAyKgAe8SpK6pciEwS9R2e4yOCm1Hsz
ugR3YSBVIts5w8+cYBGiwE9SwydH4aKxorqt9jkbzVeXyedJuM/N4rGiGfGVtxjGkyUXUWBsrV6Y
Y/6YqRW74IduBfcg134llXrO82SbWMk9M+fDkOEnnxi0oq/w8vgCCQdY85OtSM0bOZW99FPg8J5t
8zEPo01kdT9pw+zn1p8A7tea/lCnzXvGWa/l5QlH3Jsoh/eh1Rzo8KiwE2efZBn+cjBcBbPvUJBv
mHAByoq1m3k3yol9rjEHQqyehWncYUXyTdf94n8lVQq2dwMjM3vWmaTZXD8rI7uLxyfmS9/B5J6r
UJybNPmRArcInXifqvAEUOvs2mhOtPx2BqdZm+V3BKy+TvqjpXVvJieVjczQnozMj5iZJvp92kTv
eSZu0lrQz2OD27GYcIK9Wpp1sqLI12k2lk61wpJ2Vo63N3uGKZiYL+ZcXgZR37SzedYgV0wa10sS
v5ogOWEHeKK59FhzTVkBaHoojAVcM5PawaHN6mnB4pxcTs9M3HVEJUBMtAZtRcAoyuy1DZeLNDV2
X3W9gcU2OxeLOEwWcMQvXj6p9XKwBCKDD3RnBPVWle64iuhfsc5otEqaOl0HhG3U+F6CzARwF5Tb
ol5yBC+yT/demz8Z8M56c1o7hWVibKg2rU52ZjttOufRjIeDNRHIXNLhD8WbNeXmLhtpATnTo2Mv
3ZiBFDarvsy9BLwh7jyt+jRHtQ9rwrKz+RQwRW3m+ZwlzY+six6I2/aUClam47xO7g9EiIfRGn8W
WskkxRDntkkegrU7j8+DUX0M3bavm9PQNG9KTu+kUW+yxHsBdmutEPqlsml/Ak68lXTBGYvsSr1g
iikop7CcHcZW+AAE94kDkyxc+BzoYiKEEoNHLy5jGJ0Ut7Gad0FCjcSKscGNzcaszAjLsJ0Vmhux
6Yx8W1FmrXNJ6hSxGr1jPDPduvVysUIdcMMeZx/J9EVCWWXmG/LsM9z9EXFms88NMFEmjSdL3lHz
fk/8PDDcjedN29G42FX2VKT1LjTvCTF9RQv8aFvW1qOMYDpAu1yti1Kxryu3pNvQoLZAEBny1/J3
k8m+103vqCp1qwz6wvVCGlz+YCaNRyeDpERq4mkMiYtQBB80HCkqehaZIN2yeHHwNs63loGxJMBL
Rmua0C/LPWqK+fPyoDGrXjsnZLsXYWFXwFQy+6kQ5X2ntg5c0QFQU/7oIimR3ewnmfcpQF9S1VoP
+jxzJff8mQ3cKihiOsMjen57fjHnbhdbzbbUCA+I3LUtaYpoNU1uih1oxIIGcwMaazCw2CYkXgwj
rBenv3gBCFFdHoKhIdTKuZ1C80CqyS6ezYN8g+lOUtlTP0f+GE171+0uMnoPl1bmUHzHg/tJt/Vg
X5n6C4zY+ay8Z0Y0+zBIvwPp3gb4LCAFVwegBR9zYD8EgJaHjrC0nA5OZ675A2KlNak/zSyRZZbs
aOGtu8kh7wneo8WEHCz8jZEQsoaGS25mrlowAx3NdxirEmMAQ7dHNsAEKkfQTQdgzMT7smSGzfhm
Z/CJmf7YRAZfiKMx116sI5At9p5geUQ1cWtNat9ST9yA7bxqGv9P/vk/yT9toeNe/+/ln6806P7j
hajMKI/+f/Xnn7/5L/Wn84cjLBMlke7apAAvvvylt/df/6m54g/bgvOMXkLaBHX+07Kv/2GbOqJR
ZkK2iTsfZei/5J/OH2DTF6e/TSqc8Oz/lWVfWMa/5d5L17Qdw5WW4xiG9EyDf/Cfnv1wkkOaY7s6
DJoVb11RfGcwWdZiiC6NQ003mIDQEeRh7+i6D5TO2WHSTglcmHO/ZQtsHwbkdas83EXdjBE2R7Nl
yUzjaA63pe18RHFw6UbCxAt8c+jAQm+dVCUip1ih6wuD28g+ltNs+5N+I4gmXyO+1Naw9pJNMMyv
w4ctrXIzd5WDPmXvduXgO2G5H/QemxCRh1sdYFrfmiAkK4pcOFLobGAzTVq7Evnw4YRIG6U7kBfO
vtsIRpL20vk0zNNqXoJnoIDR9pm1leFVtLJd9k1Up6kwDp4i8DUP8lsaexW0yd7eGOKRIj/yzaTr
t5gjbwllnO9Gu2DwONkwRZoeFWobU+VNQOnLtvQ2Ixl6a1bTbCfhoCKL0PRNGiUd+YTjI5pOjL6R
TxKHWk10ndai+6inVLJdaadL7OkQmYQDLiQmro5htj2Vt/WA85o+o+bbZHHj3x+hbqVt5YfYGPmc
ou0QdbD+VRn7UOq2iOvHJ7N3HzJmCg0YCi6sLeo8q7nF7rwy9lkpnsq2H0660p4MYWymtiEyYri3
ZL3uB3tb2cbKRoeZg6sqotcZ+ktEym+la8eh9C4AhW6ZYj7rTvkh84BpM+oj8he2ZNPXkJ/cw/JT
M11iY5WD8IdNUOwRGpDjw2szugS6Ic9thOCCxCuuAWlxRB1rYEjH3aYp4CitfTOEQAwm5thYPNKj
q/e3otffoqJJTjOlLtgUo9gq2tM5hlBIlSiRUwDOwOzZJdBHKCkeLaYShs3FQTbbolcMEBrBmIMD
fNVaGb30il5+B5/8DbZN3ebH1nFqDji0xpWrt35pzAM8NUJHJxHuyI6J1u74s83CJ11k5dbgikC6
VnIraiqgQDcfSkOcEnr7IvUuRcLmvRr+H3tnsty4snXnd/EcfwCZaAeekGAvSqT60gShpgp93ySA
p/cH3vu7bpwIh8NzDw6DKp0qiSSQuXPvtb71YaKM2TRG8o7etHlolgTUeEYBKRnJpDT+rHh0N33e
tBut9bZxQwNy1NLorrUGlGhxtFWcYVMwobyTeBSHal6ZytvJqZ/8Gjj+JpQQrfqQDl/fv4kMDmzI
Xsv5tKGjBqVGjkBvsB2vKtLxgka7DsKqfex3D5FUZxS3O6MdlE+ysLUU45uMhIONEUdPKe0pWOwe
5paWBLcKV4aJXd2hoTd0nXqJnk0AZHHz6OZC25WACxE5oBPt8kXJLH4st74PgonTBFG5htkSH5lR
iOL8Qq02Nwg73S56V9YlYMC4B3uh+cOMvKULnH1EIkycvifJIzx7qiDaTYNDx0Qa1r3TJPWW+m3d
TG+FMf6eNFxL0UAagD0ecEGJrWPUC9lm2kLSIe9uHC7TFIHML61iTZJqR/+ajFnV7wmSqHd2EF5R
h289Pbi2w0OAPWjTeJRcVnbvFKXFAmBL+JkCmafp1OsBGDggWOp+z+rR4MT6nmoBpQh+ovaTTkPO
Xu/4U6h/6vPyAYXYjQxhbp0AUOUQsZQlNA81txjWVth890LPfJz+JskX8wE1m7jLFLkaugweR1S0
L1GekUfylNPuQzyFGq6HyVqSqnBsC5sXU0a/K6bihqfkQ6xaDrzSeZBhMBzHSL2SY0R4DHoVGwup
jel4QLQep5F7HcioTiuSGAkmo6dNlxZ0JdFSWRRZG1URJ+1av+3kD4rP12xeMqAnrwOdKX6rnvZm
rqvVZE/TSrP0ZwdG5Ua132Es1T14wRQ9pY4UJS+3UtgIEklSLOwQVR08SA9AWURxIxO38V04r25d
zruxBGfWZ2Z4BRfr9M0Zny/lYFzx6TZxvmMy4ttdg0JB8+jd1fpd6tCJTOUJJS8xiHTCm8h8ySs9
WcmoquG3HSYc5MzN0B6XmdhIratw7MA7j9HbRSLkPXYIds3Dl1rfty7jz0HtxqpiMJkU1PjskuTA
iWvu6euU0SF3Qa6OLaZ437A2lmX5reaJ1SDGTagGl/dmrDbkJFBcGrbvTsVTkzXTOvMYC82p92F7
zrDP/3hZ9564yB2djLYNHJCDsR8ZS6xIpHnIkC5kts0Kx/LSVT02DOjdTScZC+g0r/Ww2Um7yuH+
1pEfZ+EJhaF+yXpvQyuIayd+ZS+o10GqpztHC2EbR/IAbh7DUV5fZNq6l9Iw1zlsb9ukqzZyYDjZ
kUb6lxOjZisI0AF1cBfb1ZmjC2zXBxP9axLZw72DgIv2iH4yde8pbjV5LActvWi9zkOmcjBetKVR
m1uJszG6HsFa/QI+6DkNuFDC9C1iLLWijn3zDC5LYyRatUK7XzqMxWubU2VIf0NJ78BMZt7j/WNd
rZfD9DGe6wcXj9wVATN6+zV45ebeW2LBy9mtkP/y/zUzPrqBlEipTVfQjGg9pvmnx1ZCwhOZ49xq
H1WjHtG3aCQQcf3DyUMAzYVJzaH2MdPE9TxJfH4EW/bdhuuXDh8SvjKt/B7/vV+qimT16ndJT3hb
LwPtfrLXdj25/jJ1awaz2cZo2Lalcgm2mJbYmegXnpbnpndJczXNx5ACBMH3sOo9D3ZXgJimL921
nuvkYXZ3bcOZlMiHU9xo2EFoJrIpDBgv3mMR7wOYiX5eTys7D/c0h/MHvXEhqovwowajylBGA7Y4
INcq5+hlKANrPeXiIwrinZo9Nvhk7XnQVu0mrTaCg6eROm9WP275h9f2sVQEp0hiGQB+FmIPN7Hf
ziEfaGkYwCLiT0ub1Xujh9/MrYtd4zJnEvJk16rlBuId0zVprHAmvQx0/p3Yte8ErqetFyqwBQ60
9xDIZ05LDYJ89pl04DmzjpN2HTJqrJFbatrwmE/dK4aQ2Ud2FvplF/jOXB+m0OswrixObmd4qT0Z
rmaicDBza+m5TCT/ijNXZxTniMcg/1dfOrK9e8lJCflXx5lwTI7z1GHZia54eKxTWlmfFQjkjdHM
15ihemyFED/Cd5T2rIj1h91oz+QOAXjA2LRiMMrAedTa/YSgmJA3wpKy+Yr2qV9BorSugWv8yXPO
0iaWDcoH99BQPq0b5SRodzC5uCAoy+AtXS7Uhogmh8/5QLWSEfQ1UiKx1sUwh7d5C3G2a1W1cUOL
CU46TLQfaOYyPA4DJ9vOzleSVgS2q6zaYT4E6vKlaSOKANpu9D70rzYUH6Yo7UOrxQ8Zu+jJII7A
z+eKSJAHRITpulBztdGm4jGo6wek74zM++Qxme/rMroGJjTVzkY7E2VmRXg3QC1jJnuuonnjkMdW
tuZ1AkLq6z2+4Fqns97qjyV46vuO2sdhmth4LvuYoilniWVxT8x6B38v8PtHS1cGuTnN1ZHWnZsv
4MsZn/AAFw9rLttLUKNE1Mhd8qxZ+uNIcgMrUr+Z27n5lZv1GyUvtV0Lw1AO9HuKqr30xUS/29CI
gC/RBaNzek47pnIMJ/uzkdGFR0DlcnfzfqMJX1X8HTjqi4iofxkdY6AspysWu6DV5y7H+qYx3TGl
XKWjDA/dPCo/SER/zLQ/rDGY2lDtfGAVdmqDBK3+tcEeoyUORaop7gdUrmuT10w/qBQro2KOOMjB
Hz3sDK0F/8BlXXWW8X6l4RVGIEfrTXPShyTQZwrrvv6oK9rsBRbU/RwgAZAaE0e6BOZ6CBTNdWc3
O8V5YmiFLjBXSLOT78GlGiVy44Fezu9etnKdmDZM29y64D4376yeFYV4vRFGGpEUBAqFy7e4/srA
bA+2ir9aOZx0l2s05Qbwo0x8Rdmdllv8KK2Mt5Gq32hv/xZ1+ghdH6vUAoTuR3HXnhcSYVEX58Ig
DLNsW9O3kgYoG1RgR48YpROkQCXykbcNvV4ARvMFR+Kx7XFHpd7VHqZXRSdIZ6DnC0Lvs/qj05ih
hAUUxHj2FqU+AhoIL/SiIh19MjnfQEke7cp7tMbwkwY27zDzEQsdkcAK0oSfAYBHr1l04wgSON44
pjojJRM4O3rUaUt2I4b0zDnEOUIPDFk7CKe+3QLdD6Ivz3gZ53mD0HM7jNUvBsJrw/ZeTGdkzLfB
GP0cTN431ecvZ2ANMQMM8mQXGGePYWCDriZha3H1jLNBcZk7lj8nuMyhOMFnfcVRuKmgp89ue4Gz
S6BB5jxayezjLkMjYpCRxBgRFSmWNeQubYhhmX8qyfJrBa97sOXRQPXgox5EX6yND5Yd3SHDuySz
eC+acp8oIj8HGGD4nVsN8TrJ3fiT7rE2kC470kdmXUD4uKA67Xo7huIK1uZV1s0+M5c+dWp9pXgc
yvI8awQpw1J99kx5TioS1zCkEQm6ae1ffUXSSVrehW6AFQINekPzq6riu/cmLpItZtRnZBz7PmFV
RsoPpIXF23wYG/OjLqtnvRXnsA7ue8wQmkZR6GzCMf3Aiki9V1tffe7dUf+KdQpEdGWY/fcIMm6i
xEmDCGPSApNmUtpSCNhIWint7KS4d0TP2DP69qzxmgWMMeG7rnXhXCwXaXE1PMexWNeLH3L5aHCb
LCPwbd7sPZQ1JUpsTdRPyB9SH6km3WDHYxIPsUHLQUyLY+fJfSQrBvzizZ17tU5Y2xU70vKea8p9
bkqGnmH0HBAWpqpPR9/FhZhWwWAvUHvHnyfv0gv1Gg7VumqZ3AZJxRJEP9R6oax4pXuRUUZxetYi
YiftYRsmTCrMwbSeHis7ak5IbPoNtPhq1efpJcVje5CKeoqOy1lLdeKOrRbe59weOhROAyy7Qc2c
oxg3rVw+pky3DyFexcRuKw7KGuJpFz14V/RwHLozBrqHsacDwMaFVqzKz7bSnuJSbLUobvZaYF6K
rm18ToAV5PduxEYbnIpwvJtTUhsKDyB3Wf8mZYVKjnAYyT00j9gb29p587B+7CENrSIbNTyRV5CB
Ew99jDZD2yVFiCmp6CuOr3r02VDWoUQn8ajMN7rh3smw2tG5oowLJeHNSb917m333NSUBUkkOMxH
Z2rHL2dAX6YObUMZlyh2Cxsj0Zqr536aJLYDjmjEwcT7uSq/qnjA0GtW8IuRFywKny198EsV4ift
tPINexGRFUw2g1b/akgdedbjBxLzGMMEBTbUzno2QzyyUX0ZZKKtbN3ZOZP2bA/aQy/Vq2hpwZQt
3Sq9wgYciwfHQl3dl/OHkdZL1zwyt507cbf1e67LrQA9v65yj1QfQh9i3XXv49A4IdSKti4GVrQk
0VEj9noI0gqyFJKIjOvOInaMNAvxIcuSIrr6NhdFMzY0Pykz6yB1B9+A1MnmLj/LYFHeY6SdnbvU
E+U9EQ3dcxGnh4CU0yhqulNGx9O39OgYEgcOLHsVDyRDYkWBNpaGPsDkE1QUbzeGJud2Q/3kSYuk
22G6Hs3Et1YsGwatTqY26k6qwdiMxC9ATeQmG5+SaPAptwKylboPwyUBGuA6XbnGV6Y2HSyjKtfE
xJ2miAYbtN/30LSRoeEmV6m+LbwWi0Qjjb3RqPuSzFjOozQn47msOFH8wbpdrXun5iRpDe92t4wc
1VOWoasPm4bk1zJhFQcDzk905MlrZnsrKu3aZwIKYoo5KxIc/HLL2Y2SVAaBOGqFAW3PnuqsMjKx
1sPQckqgOPMSNlvldNkhtaz9NKIKj3CP17kDbj1AnNvS3siNaXgc+59SqtFXbYkMoVN0q+S57k0X
z7aOq8xsN6XoqQuIJ+0qGpVZ1d6rpLk4Y7kzaMWu1DiMm1qDzl0ziKUVmNjJz8y8ap1yoGOMZXw7
gfU7dxhcqSwAGew6yWmo9KfGa/e6VrVIZMILzvqrjLX7wB24qj0mZCYM1opTDrXg2JNtBGCTTIxL
lZnfceslvpsMd3EZnmcj2DIwW25RmfuNA664rEptHabaoRAEfxWbeXD4h7MWPQMOAZ32JRn116yU
z71W0hyYtI9CE9LPHcgug4MGsLZJxdC1c4DEPGAYGOt2DZuQuk2Xi/h3IDNuh/7ktWxB0uuhvak8
jIVmOqxNIdt1kdMZLUIMv+0mAqnzo+nixZ7pSGEMRC1nDTNK434fDPk+cDh3EKdDgmkzFseQ6NFq
0do7Brr9AnV6B5hmjTVkPYtDHdxlRktGXf2NiFFscCCo5ch09bIJT+PyELaVOEYJaba20V4k2OZ9
nDCHTBNqi5JUJhWRz3R71oTNvFEKjfTNUsiNwomQs45vufQ+bw95hKlgMoVN0m3NBXj7w86LiYCS
3Ootayb2npggehpWhxszL+yNexoy1rasYaLh0Yx8WjOAEG5sx+VBhiFjxG7hHKFy5qkMEcfQheGw
kRh7zPEYNxaUSzUPe7X4G27kODmAlro9Ux1FjTsdMjT3ZWYjxiivuVHHyabFqRAodDir209nFNkw
Ew18uygJBKAn76Km4+fefpnbs3+QMW9/RhXqj0lFrKPFhzgs5gnlOYGvmtldAxDSVrShxbFYjKS3
h6jg2Mpk5U0uQLpxQcREeelN69tT52+A/C3cPe7Yfwph3WFqhNTWmtZpKONkx51XHbs4AvBTkQ5m
xL0JCZE38fbQc9dslNA///6RsIgNqMnFrkVPS+3vN2454X+/TCZUVFPH0v73G6pkgEG2ULkqK5a3
8H8HqC8h4rfkcK+RkBRuTxdgTd2QS5143AUuWUmrXIBRdDB7FG3YIeYWqe/m9ZOTBTlaOOrhQWM3
VTSw6zw45U6hH1zyTDMdXobRYw7WhxwlWNeQopnjoU0PpYEdJ8d3VZKMtUo8BFWMNrUdO8E1L9j4
1dTrj1nQ3McVNVLCXroaxSzYT1V85yThItmhyWuLNEBxaP9Gdtrtq2I4cCaw7vop3jWdm28qulLa
+CTCGtc51S1dSHD0Jq6UJdXK0OgqTnH+MiWt2pkTPmIuylNiyu9YsLGMFh2IdEqejSCr7rQKnKnh
RBvWaHi3oLBmBnicMxUJXEF/gaHZnvQ52hgkq2yrothiAA/Yb2Sy72gNrSsnPM7Ss9csc3ggMTHQ
htEhR6f6vtCn/lgGw69aQ3IytmKDTKuEm9ar/Mo5Ua4jq3IOGfGntmqc9YJbYR6005Keh5IiToRf
nH2zS6UZMZKGzGNos+4LU/lNUYFjKx9a/Z6U5n0tFynXtCMX+Grn1mtqdMMqbeRvsjWeGg7VWV2d
smzKDhI42ECQ3trMkrOU4iWtPWSB1ipP3QMT9IbhySLPH8bndnKOSfo8CEBjIW6RoDcfYZ8clJfc
6/HkV3X5SjOe8z45Bxwli5cJhynRzjMGteEjyr3L8mMrF1RUh+bYsSvdj+Lkpyjx2tHBZxA3vQe1
vskDoMQw254s03kzsdbzbWyXkf6OI2GiB9X8qEa+d7xCC6ryCj/ySvaCDKyJHnYpnpruruxje0Wj
EtnehBWVV7c2aTecU9ued97cfTpDiKKE4nzRptDaPeJG5m26T0KXk5uJFcJ6rgLqH5TV7JRZsQsq
/aXuxt0giAaLYhgJqqO84pxLB5y9Uhwq3dRObYeSbAw2FlJZ1jP3IGoYUeh5WRvZ5ev8Ftv0OzVN
YAQ16BekuOBzmnUUooHmVIF6tJlX0pieK+F926GFRZM45rPRKzx2QDUftAkPkKdq6j7Ee50WNXQc
dgA2MNVpjrWWqTvs6yi2LwVdzNKa85XOLANRBYrNputxr/ISyPDZLm8dgyL5WSNyH6T2cY+UMPJF
wBDC6a13zVb4g+wno092TCnNs2AElwydtg4EPe/AoOEb1OfGlouOdNoRw4IPKGqQWZft2Zjct4Gw
Hhha0i8Algw4jznL8ppr1HvZMH2nzQQ9lahsQCq7TiEDNkmAtk3cFQxEKWwkOUQV4Tyqbrb0a+BI
JtadQbNubzulfsy65GsqXGYh7TW22z9OSiMURz9uMwR5oQUII/ZILUoZROh8ir4cw1URyY+5cvl4
PBe8g3c3e/Vj0MsflaNDbwN6riXAi6pD22TyZPlWHKPQStP2R7TY9Fzz1Y65SYN44HYsXxvHeAB6
BgUkJYW5Mck5rF85ZHlryewe1qNpr03VJAcvCNct6kLym6xnJuomFynNXw8sGJoWLEFOvZFJCvu9
HSidUYfVv3S4kz56e3bVmI/EbU6WA0ZOs+7NOM982ggojd7aoT4IExeXQXIbltI1AQAm1vT+ALLF
2IPIeU4iq966drOUqQzvXM3chSFJtB3UY97XpXbntOWJ3dQSvxULUqLdPd3sd+x54TZw2cxPqWPc
NY39UVOCgWOQ7KUE8lbuY+3ZX67D5IbLppBkU5Tztaovjig3k0kbcAy4FpdvQNplEFwH78sF30Tz
po9BE5vhQZracWyByUa9eU1Tx9em5BPY4d4jIJZfjcBsm16cp/TLFNCJoVgQvjWNL8TBNBg+tMc8
ze6q4UsLgwaPX3eYLdLz6sQkOgYfjmkwPLTcjWz79WzhTBaVC9yW/MBAanuwQvf0qa62Y19k1l2L
XlsVhY27WT7cfu7UAVTRU5Kd7S7bNk75GLU6AY+oEoyZkttc0odi2wmgAwgqonTa9iYpU9HoMXUN
W9QE02/N63alKyJ2nuWMCOSB7aXeJP1j63AvDbqDdLEpkIAFj7aR+nJS6DrNT48+7goB13fFuqWg
BrZN/ZLU5KM20ckqtHuk8sc4YlUcvYtLNwkOT8qtCz6FKexni9mZ+M8PmAB/3OxLL0EFMjt7LtA+
ELPq64Vj4LRj6t7oexZXbCQNHdZRB1DUgIZhZVFuwjGy2xUstFpRfyZhDlBAPTRggbOKyNBuIPF0
yJ15Qw1yh2z0qHvms6Wbb1XJe5bzAqgtDzE5XL7H7zKFqBkmOu8VUoqKMQx64YjpWUqe+QCA2d4w
DvzUccpiPahekmE8DvGjbnXfhL4erCVESxGYy33CRrsjeOaB3MiVETGyMadDVdImhvgFtqoy8nVt
MG1vNI7xEzOxKhG7BrX2eirF2Y3jzaSToDzry/QqOJVBhyx2USlOGadEZik6kS1EhxIy+Namnb4W
WH1khMS6S+Kr6vDUuXSQUrN/dzMi57v2q57MD4RXr2Ro1ziNX2p7+GU6KRbVYrxSaxRbzo+4OuoY
q5ZKP6NObj2mEyvapRj/my+LzzNwR8HN4KxGuFn4VtO9Oz2FidZdk1InBdpHPVuvmfXJhywwsjU7
TYH1aiAWh1uplH4Mi2JV9eO4KVTMlWDBtMnjCv5HhToV6CYlI3NJI/3sahQB8CZWjMXkFn3vWc+Z
F5u8McgJAKwNivmtCH+1mr3Vp5pIOyof02WnREJyovN6QbEerZwIBIn5qYbU5K1+difjk6YZxiaF
9hczI/tl8b3c3wFi3HXbEZE85kQgC6ATo2k/m7pzGKKB1cdmCqfkdGc5TNrchowvW+DiCrN+D5Lf
emj7lAOo0L5LQAVrS3vFOE8MXt2v7PwmHDXfkAbszcLGSmPjm4loGd/Kfaf7ETb9qS7UmpWnGcvW
/FDgUV8PNUsmLE0Y6t+ayW/RasZXi7WTAFB/9pDGJsXGRsizFo3lIeswDil/b69Bi4xfUlH027BM
LQ5WFz1N4lPPpETmy9hsZiJTMiAtg2cvtqFhMBcIg/E8pcFrpw+LOTfdGHV7gj9BylRR/Z5qkLJC
zNcimXdOnOarFod6yXGIrgKjkM4FXyHJBeidT9nGhNE5lu/g6KaRRD5YOu6L3NiYTPjXRknWZUQb
BB+wVJD1rDdSy9WhbnO6dKBl1k78Vgs8+hSRO/jJWCFFeqUEQqMwOe8Ib/bN3Hhryi3UrDp26lIy
4+6njaGT6EdAHGCPzdCjyB11+2OkXbGZS9YVPlzgcFr0WNdhDTQPJ6lKtjbhiWXUvos5MTZqXMAi
CJNaT9IJdWAIymLFu98fSQ3sjkxv1g4TV4ZBp6rlVFG21v2CGdwBMHrhUmjYTC7CUuqA7OeqOcmL
0rOCvjVbbVywkdV4S5IRXg3ysNqnWDOomnnlLFGHAu1QMNH3aVtc4BX3ymqqMX8NDiLnyfawTyfE
HVUhmCDsoiEHQlg3jOcV41KjMxV9AvviTQhDSis+Z/Stdsyc9d1gpI9WJb8I+UzudOvgpfcNh+xr
b8wnrMrywMis02c+ki6nsmHDIlsLMW/oEl9ewbyodEDT0C1mQTev6nPqyEhfNd740tEWUqJ47EqF
9B8cIDP8164tc19a7171DVOn9bU2DvAcxY95PD8WkjZdw8xyakP1GKRXtwxPMz0RR6MtVtK9t/tM
YWPU/jTzzEgpVrgyZvJTS0GQhdX/EV5u+1kw7cxEfzG1jyy1f+vmvFaFKE6yQDkjh/huNsJ544UC
zqAuN7Eq7gkIfDUtLmsyIplgoCeYWx8PPjgTO7K3cH72IHXvB+gKvjmRNxx15IoRi7yhHw10nuSW
1SxBRvTkpEaSPYRPjdomObQ9wnIUyuCDA/jx3g5slbsvC2fnjq+0Z+gR2ppD6vfwVQjGMnkVPKnR
eTfEiHWlfukLHGZoYZqdltv3Y9HTi55+jIaObNZT0jRMbYgWjNd5j/bY0w5zpQN3c3u1MlRo+eyh
XKZZe0lsxNFRCW3ISYdtV1iH2qNXH7rJ50ygpejzd+hjXPz9Rxt526LDUKdXQU1Bpc4MxM/EwsEd
q0P7ymzWkcVvu8DGnqIaX5PVmPiK42c452CnnAc3BuSeky68ntiyse2JB9xeFFq0Oi25jXCHDgry
WTUaX4DeunWaGUBqyBsFWb8rjZfeMzEZCYo9UjWKrdRIKs/wPVg4KcHpXNGePw3OT5vkvue5wH8C
Wthd/27DUqia/JxZhFV0/AfqAakDDPRdEMx3MFU45gp8vIUwAXAhjY/tTefN9NJbfc+pT6Pvt1Ec
xJoRd17+Esf9KsoxvFdmA85Bn0l0i9aYif7URQoXoyeTwI3tL5OM1FWaJ/ZmiI3HyNS7w6gKlubJ
fu+/3BJgU1ozTaLF2IO8Ap2Q0e7pOHIV1TYKONKm6sW16nNEbvXOdW3ivYvJt+qXOGjrnZfPTzbh
s8eY+5eCL0s2nahMvx+jdttkvdigktmJjhDXqCBKj2w55ltPc4j/0gofLGxR5NfEn7Yr4sMghocW
hhEuLlDg2ZgTQxkTyDab1s4rBudRs0Ae2fpdokm1iWivIKcs1n3Z9OsYFEVsZHuGOWRkTmogd20v
oPte03Bx4CYDCr2BGW5YbaQ+/tzUx/9fqP1/EWoL07KJQfs/C7Ufmt9hWfwnn/fff+XfCm3DsP/L
tBFTS9u1rRtP978V2ujv/suiJrcd3eBDNaz/CFWz/0vYfM+jpyIcS3r8Dv9WaJO3RgSa6RDFhlTK
tPX/J4W24dkmCuwyo3ouDj//838A50VlaTuW4NTBKEwX/wD0pm0/p6r34ksRfLg6NPJiCQuxM5qc
rZr20NeJxO1fI2J3j7MHgMoEiemO8U+oR+3ajReM99II/fvgLpEaQSLvRtsyuMzlJbboM94e2ORO
XV1mu8SxaAZbc1Aex65ytsZILHnY44NaHkqH9XbO8W905WLWg0lhGwZaRASkBEPaNsv5DLMrjGDo
L2fqiupn36MhCKT5nWRacKn7rNt20nslcJjlyGIyEzgX22M4r6ZLX9cxsq78EHTmvTG67p1o8zM6
heZQML2DhHmsAqLmQpOtrtYUVhxjSdq4EcH/wQa32TIqNaB3KO0HQuOrnZVZ9ykyKjwt+CuHtv0J
xuBbRzx8HDOCrJhacBbM6acDsTSgxGC/aIJ+WxjKOlXLgzeM8iizT5WHzQlnv+43Cyoj5NVoyb8S
A25wf86//w4QuD0jS+d5TLuUj4zPoAhtbd+h/IBCE57SGTj93NNQKUifLzC6HG+vBj6gvZ9QwnSp
GxJOtoDPdX4a2Igq2wyqizdEkz0rOLJJpGenaYK9MnFKXRKoiXXqIwt8HLG3JlFdZCqnSzYUhiUA
ZHi+/Zw88JyTK3RIY7BbX2nGqg/L5kgXAt2w2+4KawlEgayB1bW34Q4oh8b+LAU7Zs12FoINy0Nn
pzuDcZDef2LZ//FJ/P10yjgFD9n0f6RZ7HQIenumA8nKcFFLorvuj7eHcTQbwuat35yrIbX0qj1i
3252fW01R3u5GW7P/j6MS/oSmK+AZrG1lfz44+3h9oL+8eUtmaCZYVo0wqCc1Jbotxt4/l9P51Fc
VJbC+zTEL3MJULhFJ9ye/f3SGIkNmZ3G3Ls5TvhlpFIuiRu3Z38fbhfD7UvE+FBOrHZY3e7I283o
3MJxoiU57faHt6tDJda7zCFt3Hj2t7fu78PfP5ORox+Asdzw/+FyIxOURn9ALsEAt3SA23eyWQVo
KOBlxUjWILT99wN4X37b5T7P4wYQDwnj9MxhWmzEMuNp/pGx8a+vs3RrT93VbFsFt2IJ9YmgwyGS
zj5DDOaM7koThx2ew5zGz1G6xswMi4fbl7cHwWgU+RxxY7n1KzHyvQF/hdCwdA86Svo4OcCzCHcG
DTSRiUVWBU/rAkd3MXanRgVvbjlu+hKCnRMz+nClfJ7cOd8q0ExLFBy/FIAT8k0YsHGz3f7AWFbC
28NtOPT3SwLmDcK+dGTGfAjT8hcE4Wa7PInPbBALvYHDYhdSaudLWIKuhYAuwB9HJg+6pk1HD6Dx
djbH9zgnuCPWouhozi+8s6mB35VAAViUw3GIPML4uOEpk633qu0Adznms4tWcXv7FeslsiDKIQ+N
0HggKTK/un1jiJO8fnd0D9mjwpFxb6jkeZq6mTtab2EyYvdeesrKrDb90N4n8/jVMZlc4wbAWMGI
NmwaJJa6sWZi/RN7RnYAgmlsa2CuImieMleP96ixXnWT5BRXcXosvM+8MiwfEs/V2/Zekx3jXL9T
eZxti5r/o4476JwESvc4OijqsnPlOgU1/PhrVLNvjOmv0Cy9gxwhJLRwXlZjhZBJLJfCOD7IJoV+
DDormAzKJiOHqdD397Eow22ZuKApit5GWxC3u5BXx5m/MjfNhHatoFZLowJY+JyzRHB6WUDCYLdy
K8zP6PoR9VTzKbY0f6HtHaZOnI16hH7UGmsFtWKl52h3VEKJCG1lC41/3NeWOs24AI6VSx+zoYY8
een0OjY486ZEQ5keFT8pcCP0yv23pofmcWbitJFLAPLYtvO6HlB8glYW3vCCPDndVcn0oCUu6BNq
wm08FgZ++YnIKi16kDKRJweyxqFIaWcnkhMLxgBg2jZAu3TXWth+EmF2x2kqT1rDCbskoAMABJUv
DRQ0wS2HY5iPwg/VA7xTsbGIBYOpnyLtiLHLjugeBou+Emw9bZ0lrsEaDpGrQcG4lRL/opunvydj
1nehNz0zoHkg30o9Z6YUGzra266UzmZkPknbaOZITZo3mbL9XiQYhkHHaBBPs0s3W0jVnWI8iSLV
7scp4i9DoiUh/N7NtMyvg4oE7SB/GatFEeQkxtYozQ/mYuFWzQwuoRgj+gErMGXAFTpX3zK8Q/nb
aPe9TbpQqDAv9fkAmRhJ/RPCB/AoJo6XkMgjx+2Ns1tZlZ8b9DpRKNRfmQ2Edjb4vWLZZ1sRKbF2
XfnG1DnqT6WHRnEuxKFEaqLr8U8aRmDkiK9ZgVQ/97jLjAlk2MB+vu9GbqChwIEPwRu/t3L8oaqN
A7OtiXXWg41hw+nup5//xd6ZLMeNZFn7VcpqjzQH4IADi9oEYp44i5Q2MIoUMc8znv7/EJlVmVbd
1n93r3uRsAgqRcUAOPzee853lKQf3zNb2TAQJLn6Ezz2vcr8B2S8lyTlM7VF8aN1m+8E16Ebdi9D
wTKFFgV8Ddr0MA6ugxk6eyNVyEm4VMOEqzMMsU1ZfnduMt16mRVog4lejGEFGt7V8oUR6KGz4ADW
sM9sqXWIuIimi2ME/iS4FJ0MvxW2+5EaMbcTsZRmwtKuc4vNqIjRI9lckzp2f6C+6YZQbk90U3fv
MrTd9K4FRaYfPoJcLlmOPnzL1KJ7ewht/XVohLEuNfl9tAlEUy7SAjocUTqDz5NfSa2sh7x+ricE
iC64LxW0yaGmV79mX8q8vuh5ubG/b0wmUL5Fr7h0qHWN8d5I3Cde6H0UBZ3XaEN1iU3wdlNwaDL7
VzyZb3MZQI/A82EK39lIAZkpMGmMhvLa6ewte9ugSZgxB6gzeiWZPzAzQfOMAuyL9nKCMF+EW6YQ
Gk00mvcordjS0s2va/VztPy7WHMRP4rqEqGz3WAXs/GF62eQclcTzC9dqOTBUIQBiDTxmr59liD+
mvAuxcl2Cul41gtgF7H2eACUR4Nex0ZkJAQk1A7KM5Z+HNZOpW8qKvNVPzavQzJ36/IuKpKlzoTh
OcmJLkGT7nAcahfHMt8t6weIEP9U+/CErBA9IsS/TVthaMlgXg5oh1dCBq2ns/POm599hxRMzdr7
DE8o7HLGNhE78VliLAxN/i/3NcRrs+qihvoBdUYZDt2+K8VJG5nhuASIbBKt+iT9tD3wQUB8iu9K
og3dUqsJtAdQpxGpE1uXpdlizyW3I/LsVxriy9UA2nhN+9GlDUgNbCKTM7hjnyadKVvkd1fupYFX
dve1UyEs8vF7GbnBBzvRmrJ1mmqCZBIVxZQ5oif7oNj68SLJGP6TvM5bkuXtjwcGKA2w3/0tpPJ2
YG/6R4jl7Sm3RDRQDTg1SbxPn+Uxvo7FrbaQaZlwkVS7HG6Bkv/2tOjIFAxGAnTZ75ncTeBBTk+m
WaNeilHl1EMTnVSnHEbqsFmxxuRHpj4pVRKK6Mbu6l0oIZLn6YtZiGlLoAFOyoSdV6WX9bZLw49b
2uktgXfWuuZ4O8TjyA7YYRu0z/mWskXPoyQh90YT0R0LwRMBKm9JEeKgW32yi8LoXEsyPfOpf08C
bdqYRnaIIGntbj+u9cgLlIH7CD2XWQBot4MZgshyiJjTrC3QupxeqHbIr/mc0rnZOLlk5EyKk3Xo
4dcv6ZZ/HtplV24ssWmUdZebqud2uKl6spIxL35m1AgVqglz2U+3Eorl5vbcpTm5TTI6ZEsqaJYs
Ycu3h7dc2z9jbvWYbR08umVnT9YHMxBjecjaFQqP/LBTN+zSsZivUyNOPk77J8ssvvlpwsA5ETpX
mQguQV9dQOxLlJkgSE3nnthuTu5C1+5iFX12IcKyaijUaWq6AlElgyWiWUCHLAe47SCVbKhxUOmO
GkMurCLUR3PYuZAPel3bhb74wczcM3T7Iwomsl8n1LxZxGzfWk6REGHXbhoy+07vp71Pg32Th/Z7
V0hkSL1/TMMouNJxpTTNaFYn4LHZtw3NtqmN95GSSyESfDxzayiftKrAt1W/6m0cPNvoB5BKAhin
GscQZ+XWS+/bydFGr6vL/otma3Fp9dZYNWkZLLkFMCJNQ5Ip13NJKx0LaBcQfWHTHRxF0e3q2Dpx
5uE0C1kybRy5XJUFfu3IBvQvtXC8GO70MKbNhRTBK1+Eu0dQGt9L/ZfZ1MlVwq3LZwbNYYnAOo/R
T3CLBy9oI6tuVLFtXHp/VRlhd56JeNFt3+sTRPhNMY4PWbdwOMcKsXRG/c8Js7II7/PKCpVlp8iP
EXN20oKsJlLBWfvkw1zdKWquXTFiJI4YyYVjFF8am0RlMdS/rImmgRv4O+W11dxe2sac9+Mk74FO
4DrGsLaKNSqZrOGlW2bgSZclOHCRqbG/R5It0HO0xaHpHfE8KQwYVmqA1CkaJDxzuo0N0Aza4MP7
DknYQcaxnrDHaq4OqMpVb8qR92E36vgQISwNlvUQw23dOsn4XrvBDy2fzPt2qvprLiGLqFy7WLg+
d24nP6N2TjHVMtKbFogXXUTuhxhPM3YtO7YPtOHz9JRbPfs5x8tFy+heLb4ZczCJ2GClirm4vG6B
uqIhAB5210bt2Zo6eY0N7cSsdtrLMftoiaXaTC7z8tCJ4yus7cBDuzM+JFWQ73tu0gMHqubprEbj
KNhRbHpE395cw+Sv07fJiSlPCr7X1KIDzsCQ7u4A6iyETr1ueUeoxxtkm3HZ78LQYcJe8WoidvA5
y8yuwXDnER/OO62BLCfUqgZNB7DQ8SsAXX89JzD6scgkkIsC8VjRpdnza/MNnjFyPxCKEE+tdqDx
MLgS8qcnY3JnAMALI98/O/4ICCyTR6U3D4kYh3Odq+F8e0SJgqNAi8Xatut8l1JRY12OS+qegFHv
BN8Ht7sWBgA/0sc+jgP6x7ARwYULEKAxeLZeQgGe+q0sou7ixvjudHjCW/JTfNTmG1EhSTJs9yiz
yn5Kki581INx9VoldJnb4iN1UqjiS42jBfFd596N7SAuQu9fwtEXjyL/3rVcXwRvbqs+E9feLvwN
qyvmrfqnLubGk3bdooIWwFiMbD4My5wQbid7skFHZ5/CTkMpnlzT5ucgEKGNrVkfwlYBRZyDI/BK
51DV/Io0Lj4H/Zz2RBQHeag81EfkJAc1inBa4nEPKy+sq/ZUtCiyUt08u108E7hUE/CiW4tuwi83
9Dq6vVVon12pFk2FAiid29+SuqBHLuMn+Ij1VQ8taMtSf74ttM3cPAYWfQ0tsIarHmeU91OyG5eU
xzavPVFk01GKlBOhC+d16+j3UMWCS2cZW7NosvvQFFfuRt8bX6+PuTM+KMfVL1HBGYjSb9WVRCTC
QBjQttCFqBWz6CklmUMp94WFJj3ok3GgBP4orToFKeMy3bAVjsi0VbvD7DI1jRH9Y/00QNGH3TZ1
FlGQcBTfbKRzxrwlkmK37jFMNIZ+FyUuEIKkN9d0jRHKQt9mhJYwpUGTvC6Bko/z0DETZJq9T7tY
fbT2ACQaSm6tN9jcYOcPRbScwwXGp59yEDhnqn4fYLo8Mi1iizHsk3wq9mLR/8EEPsy2Q4pP11RA
6QHIadGIDQtuTKqALyKCluzuO6zJXqhp9kW3ULpm1X7Kp/dYpRbgNC4lzFejJxtoom1p+C/JJXMt
ck/s9NonhfXA9rr3BpDtTAuxEwDkRv9iuF/NHKPTstuWrW5IYLdtwfzS4Bvg8qkWctLz4smY5knz
nHAAqj4CD20zEBoAz1AmGWxg4YqVa3vZDlRIWrZDbVxvWzHRwoPLLfDIHVTBNmX6FtaFDmjWfKlY
p2ULy9EqFt1FGRDh0eHV4VZ27oMoOFvDeEoi8i19NuttS98aWHaxRr1/mcGn0PTR1kk0Z7ugSz/G
enLXGdp8hUMLtVJ7MjV5cuOuPWKAQ4sxE4yl0vLgABl8hss0rsPhXQ4zIKm0Yn2agA+JJMrueugT
euDKi5tNbOoNhz0nNAahJwRouSesl/VFb65lT47DYPv91nJ6tCKmAmUXD3taUXJluApUBfI2hlJp
eAXJhLtVkp0AJOQT9fIShwQ5pcy+ahEHMTzR4d2qwTEkZbaxqiWYyPbbFUbG55kEPdqazMgTGYcX
l4isDXHY5y6a/Y1QBGDMbH+8KHKpWhko2sZXP4vxrJrF8l/gmEKn+eW2Bm0TwzwMCPsFU/h1kGSS
ewZyF0ystJFh42xKGY2nrtNAvtYBukgnf6mFGO86IJq2fG/juHuVXcydbcYY0TrNh5OkIXQJt71q
bUgnKrcsAjOmrSlk/1DVYiLtK3dYYaS/sxLciLKsaX82+mPOjS6o8IUFffg6QXI4QjqMVrBtiC33
i+qUoXGB66wxKkxnAbQE3Txq7QJHB+Kjoku1c2BBD4ndpt5n+rAvdUmnazlhTWytiUSKY5fjhRAk
bZfk5ZuonPpcDHF4Urz6UUP/1dmZgZCq1PfA/d4z9IEvExciPiIWWcsdH8mx2c2lFjzFfs74HCVK
li+kiFinAG2cYgcmA75KC0qExIN1Smm7yUQA5IsbDebwGn1ug9sxGXrCjRlMntDGoCkwB23tt6Zx
iZZ/paFTC/QLjoko2Mw7hN4yhu3prlv6swksAylFA66YYQ3lQwUePn4s7Nzd5PyjntM3xh4J6h0m
pOLqBFeooNaJVC1/RYxHemiT9EHXomHrDnwBym0tuCdL0EjncgOgxIaDjMMSlTbC2DBlaqzvBulq
+74yGuCZebuVTQ95IhxjRkFKP7R28WFYbIr0HpkaERv+1Wa6S6aZHuzZFW1NUs/Ww9xAGsQZuZJG
Xx7IL6Beg1tHJMrcr9VAJkWYa/nu9kHrYeKZuj5dNcROENzESYE+1ynPeu5Ecx5tJYk8+9bOzn6k
6gcivrwBA/A+An092T80CRMod4pnkcbz3gKrcowDF5OK0V6wAsIhn3VWWTTmgNLoKGbdbGzZK9Mg
bZI3WY0z/pTZPPtZ5u6qKfvZZkm9IoNW7d1epPQjcyYnZg5Xgc0Fol34LGMdoxIqtrpWarS+mVge
ElWKA4PCk0scCfdkAoVaP73YmSS/LimurSA9kXe2K8eIwtAKHn16m5dc8EkNbwjFhrOTtOgPfbPa
yMVOkiqXIq3QcJXG6nQ7ODUpia5Wx54wZXZnlWWylcNCYgzYQlaZU2NDV+piRDbsRP3gdBEQiNj+
jrzEJYeJZ62Kv5PsUZ8o6nsa+KwFg2m/Zigjr1UniiuWlMcyGOtTHLVQ2ahZNyohC8CYhkfm5sPj
6DaknXSPbk+lisugvqvkt1K53UlaBS6euDbOGuokb64Ki15UDH0y0uNDAW13naf6PckA4xMSf851
cGzraJzNHVGvxirli/PCBoW+1sUOkhsI9hYDy36ukXc77F1d1i4SF/z4mGTz3dhw/RbF+BMZGfnr
fKnXHMWbRgTYxQ0wAclQJ2gs7j6G0ZIPMachwlbx1PtIXOB1aEGhX6l5D7NQFHV24knSX055epBL
gJirO2hQSyVWedPd0SCsTkMQTfS3ZXKyc7aNi2EtndzuAg+FpJVFOKhwbGBxyBOrPpT46bws1TDf
ICeK6TjdO2CIkPEs4Kz43NV5dVG0DgFPGOu0NJ8HyziVdeXgSAhA4RLYujKqluFJ5SZ3ydTfzQoj
cUo7sEkQqUm3iA5ZltOnQUg4YJ7Hs4w/Rp/kigGmu5pYPL0xY8TTGjHg4iI3N0Dve9YPl+u6t7+i
uP4lYhuRRu78DPEfDE2fXYsWHvMQI+KtfCImrXpGWYXCdHbNAQ8F9POS+fBuGsd2J1Nu9TFl03bI
zKXhRloCTIadUyl9Dayl+5ZZ9bnTbPNgKubN86RK8lcw/Il0QFibto/C6UqvL1pe68g2vXQ6fAGu
c6aB+xzo3EtSP2fWG+nwEzt1ILugaKrygGfKPFBzc3KA+tImq9tlFr1dfa5q7msZzr3KeWhH2lOD
BblC0+DeTliUVoSf4TbWm19mMBanvMK1LKwC3xdRRYvCtema19wuvoupaD1/Gt67jp2tM8JnWt5H
51TWzpzVKzRATmCY43tgay+hQzoRwVwaY7e72f+GWirY9lo1swTCsQhJAmQMltXHopXPZXKCRTe+
IcGK8ElJQu6t7vcZ323adxv+/Tn3+/Nngd89hxXGGLq5NHuzpZeEjL7DO1dsOp9g7iJEYekQhM3w
CeKs26WsBAuVoU8Wz5PI8HguGoTb8xhUA0MrZHqzK46k3tJktSF36EPI9l3K8Ri3brqJ5OJjwnUY
dLhaW5js61tuN7p2Wmf0CvFxhiAlIqQJInvPTKejLavt3fourpEqBIuxbFg6ZSJ11coPStdrbH04
BkaerSvT11dx3JKfuRzCNCZnF2OfRqvm2Eyy38iRkztjinXycdlA/DceuFjqVW9X36x5MKhZopBE
LZ8QMxD8gcfQP1sL16GNYetleZq4QhRJcofUREYVYJrxYiOuj0oT9dGdufMaM5gT+qAveowrOiAG
gCgRbn9+1TBoDwGtU4IQM7y8k9vBXf5qujT5/vyZZoIHSabi5d/m0Phtqn1CNWKNPiii5Z3fHhVl
Pv7l6e0PVEkiVm0ySaI8ZBdcJ8Px9sj516Pb03D5rArDeJ4J5gqrzASJg6uNhT3dTFboH4flQNIm
Jb6pWese8tnxdrC4ex1mjETOEqI+O9R7K3t5WKZMPm+H29PZYDMax4W7kjhaezhHpyaYBfsAPozl
tc1LT5N+/iLDIKkBkULC6kxXnaEx0wo2vLFZU/c54a4pxZs+mSQK6GZzRLzYHJNbv5Q9SHN0lfWt
c+MQ9nsJxN0Y2+PtUbI8CnPcmSD77m4/YpA4HkL1rV3eDjbAPw4t0e9EEKTmql+m5TelTGA7x6zA
mZ+hi1zNdvWzd2iaQbTCGtNi/vzz0JvFuTP0egdxDtWI1cOHvnWEGQ7qGxfDyF5b6IJLJxMd2b10
En37fwKxnO7U9P8RiFGw/5cgT/yL+a+PNvro2r+KxH7/a/+keOq/0R5ABKYM08Z2o8Pj/IPiqcwF
8KkEUDBHMiuBx/m3vAAN94+/S5LaLUs3lW1KAzmYRNj1T42Y+M11XEpX07KUDvxT/5+EuDuKEPm/
SsQkICvTNYQhHV1Z4j9IxCxjsvHYRP2+TsWeBgfoqqA6g4KhVERZ4lErv7Ua0zjz0RHQOsuCyV/e
oQ8maw3J52IDiLTGgYSX4/aQd6J1nh0uySPmLf/UV19jl3KJ4m1Qmn2NCnxeIjqkEFkIR8ANTQcR
MWkAoF31/rhKYVzk1DxebiOMzueXiL7QiiEzbR7toXTRa5emem/G5IWJ4QONI4EWaQAUwxxM3QuG
39AHQFeu9Ap1VKDzIussOw/4q8nQivW8xPqRrMX44jvsk4xIPrjTY5+6zwvSQZvz53oOv8LavtpW
/LMb3Dv6v5cB2uHY5sdE1NdEn3uvbImh7TpbeGVfv81h+Rz6xWPvV98b0MuTGJmVUoURdPFNmuF9
p5KvfoEM2Fa5ZK8TMNqiBCj4mJVtPNjQo2pLPxs5nxMJiA3Y8fpNFpsSZKOZGQhtmw3RtVf6XeAq
5M6x5LV347e097mHMZ5GASbWQf5pVjFDSJB8go/NXyxVMERJXrfKVe/6RIBk5kqlyca0J5g1IOxt
m29V4i/BkJaEWeWJiteQ9iQsEmi1F4DiAwODbmg7m1I4BznaP/C6f/hs+lFXzNzcYs0rhuxEC9by
kN02gCqWM0UjAscGRcGAOJZ1uU0WF2QyEo1YMe7DJvIwq3Tm6zT2yy+OJT2e27ftN9qnLF+Dic+h
TE0sy6PzitgCinMMroz5zkMTVEerAlCFzjZaeB9JifraGhhaA8luZJNhoxuuMNbwadJi6AgaAtFi
88XPwUtCmM/KV8SCu0X+RRffJcoh3xeMTiLFqcN/O7oJpCIqFB9toV7r1ulPbhp8+Ckat7Z2n2OF
7DtiIETSSJPiGg+RhzciRvebxfNW4rdaATS/13r9w6g/9CTSHmFZr4FEApXvcMCa4RrnnO8RXiFn
keArUxHgyuPgsJMwieFeDxaWGF8dwj73bhcLaYHM1wnSniuYe7P4KlUv1ty+HrKea6YWpJ+PwWs0
p9ck4vulh4SV4wEmGWFBevAAiSViG4BbS7KNiKuct1lCgZFo6Qk5OJDjMva+V2K2xmpvPLq0uVbB
oxi61hOuuhqUroDMkNOlLjGqtMSzx9IwN3qO5ViKL9sHlzMby4VXJYc0HEk7syw0HcnX6CaYPAw+
Ffznr9awD0nUhArGlUDcAWM9zlHGqUzT1xL698AponqgG9S//DbQQzDUgze9aBx0oza9sapxvbqp
34bY1lfaASkhJrqUS4wkmcVDvYOuePZNTofIfFaLQrAnsTFAPTQnP5lGbJGI4pvis+54FUIPvmSt
o0Xayjl6hva/1RP93gELRg4SF03dszcPsfAmRXao5KjxhExjk4SSFDH7ynbinyZ2OcBVZHIOmBzz
Opz2EP8PcD6fjdqkXym7DX+CC82NXNBHY7JObdZTM6czF8DBYkDFsFc1byrh37UVAV+stbuwmc4O
q2diq5guw30OUMHLGmfRXw016RvZT42FDB54dchQwK3gTWDgCD0iw6wNvBnmYMxNSoHvok71x468
XC8Oqm6fNXEJjBRp31AD1HGN5ZrtMKhMkbqOmJE8GiTvRuF+GSNKhYVV3oTViNUMN3YCi7nA9+w0
2rhrA/M+CWcYJShVEBRHnht+axqWo0QBWpoG8xyx7+f9FM26arpw5bZyC6wr52aQXEw+iJWVOfDo
TiKiVehG5pMmW2hEyNAcJKxSJyRDxMkXtCGfvnNebPvQug4a3yCOEWgdgd0htcnVKpycF9FZ+4LI
dE+3VhWWNiADRQePQ2TEvbiqYHnLaNWooNsEoch3A2phNBr9hkmYIGDCKTyaTveEZW2leadlfBWa
n5+N0v9IDDrSOhZNyJifXZ4+mQwovcR6G1pGgDNG5C221KVtU/4sEybAeWM999x8PdsEHCtT/Ima
QcEtOV2WtSRojIeJTvg6cNtHlYZPou4+x258AfcFWKml1Dbt4F4ln7ezfHT3bYJpI8ZJ3dr0xoaQ
s2FaoiSKu8iMtk42sNwyzzxUOKUQj3C6sOeOMLPxQgutYUzaoAHxKSS82Ip+mn15N04MYvBghDID
gN99LypOA11PP4W2WGHM1vUCwkMyaVibiNgRoEU9mFfNWqUiPFWxW51IIN9Zo7WrWO0naAba0pfw
DfuK7OkyDEu2m2AF9lFIVaGP+9fasDniPjWLX9Cbvzkz/bAwnSBu0uue8+o7ZHC1KgNuRlgVWcpH
bB7K5lqee9QMgqhYOMe8r5yunoqzdzEkr3UpjvqMdmvkPoluohTilyVDiGf++KP1gXklkqmkHbxT
R4I4LOnsfw/bIl3XtdXgbMd4VI94PQeseYQx2QeXABJsd22+1Zt8H2QRku2hIb8MhjNOQKRQJYvP
oLTnpmdcXTtYjv3OeOhBGVZ4MLfzskDaI77fHmEeTlfSz9L+VGEgroIY62fPmxg6kDBxOAS7ieiE
VL+aDOGylA5dpigfbrdDLh6EfOw40mX3FUcLLE/foTHvSerVaM63b2MyJ/DEYI7kNYstHSahJWsQ
tTCJSbFahebFaotl/8a2QbOQAQy8l9C9mI0OJQvQ7jqsRH5udLThWnhdti5RaVxU02BSN4DCzOLt
dua48KAW0K/nIGGldWpvFMGnKxRULvHzNsmsM1LzmvCBofdfqeb3qbRIJL26CpUEiGIYDBgG1yM0
MmMm86pd+lSh8BFVQaMqiKuB9vbLGXRqG8tGMyh8OPKWtel7stuo6FYKPoz6BrmASa/GNstOtpbr
r1TRxiu77PEt6/KRjzzfG7bdnlrKtt8PFS2UUz30Da6hmk5VvbHH3j2aerNzWvp37MC/h5XNXQIq
StNkt83xcKxrF99ikb6mgoGN1iy/7dEK1XugFgZ+WYLNg+Ggg+/h8Ptz0ZBqBjPSXqEq9Y9hkd7F
sRyRVYonx6HI/BPmUtBadQImYiRD0DijkLQYDR3LpZq8Pb0duuUP/O0UNN3Rlj8HPKv0CxTODjAw
nj0NM75jIzwlmUMAMmL2pLHbo+vAZqhjHSaqiTbVqJ2t1m5th5QkSL2bscEskYX6TqDOgGTvh2vi
cCAOxUnn7jIj3zWyBdGVL68lX8rfMUtfrNpNt9XtDyoCKgi7rsHhV0F7nFs9OE7dJkKVwvcZQIPG
ZXwA+rRyujo5hfkVbbbY5EaA8G/Sg7Oy23PZhZ1Xp9ju6qwJzn4LKBKZ9o6MRvvopJ19dCWR9bYc
9zbcszrPn8BS2WPuPzUz/pHG7T+Kou7PKNtxhz8QBH0tqyWjNyWpmH/lxQ5/lPSljyaJtREtiQMc
iRQoDieM04gR+bmv6d7tYaLoMod2+nV7FpWExnYdXUV9jp/ipbUQL3aI26MUjWWugpOyVXmKGd5v
R0N9zzU0eRUnqzd3NvJrG3K8oZugm6jlbXJWkFz/67kBK5FAyvAzWzoAIhpVtvr9oUykNyk4p6Bq
UMfVgKHIC0ckmIbuKUMzBsUAAynod3LdM+NcQVE+1TEK/ABE+e0ZaDvKKZd+vDc6CFF7lLWn26FZ
/uffnw7lNxONAybdVm0oVCJmze1wat1W3xgDXDeiJXrmYD21IYTldbKMB0BaKgi91qK3CK6Ae6wT
mRbWqcpy+/dHvqzVWrYake3Lz27/S4fjKG/mo27HcnP7ibn8JTsnAkDV5eh1jbjopnXxh7j/VfJi
y1HU35kh5WvHEvZ18GlC9/jmT0M12IBEtTOidU/NcniK2ka7thmTv8Ggn2oO6alSnf6sNbm7BrwT
7G5PrTm8YtHGeDmwNysHYTynUayfm5lABTo2hTfpgPlTFwRoC4j8BwqHnRpV8pAsCII6Gb9nncq+
lZ1LFFzOBiHJLbbnQMfMjk87VPbzX/xn9787t/6Wd9k9rJS2+cff9cWw9RdD11KtSxt4m21zsjiu
STfhr5EbqasZs8QyuAejk+8MH2Jf+BUl0KLN3HnuanY1pqAs6YH7yIi71//m35dooImHE8oU/2Yo
cxk/A20HH9uoEXtCda0Vm0mKPTNKPtns4wKF/YTBytfn3X/9b9N6+Y9vXdm6bUjdpUH6b/80m39N
RnMOz3eJn14KxqZzn8cUHUkgJ2+WcPPDJvD+r/f13+l96RLs1F++oPV7+/63X7e/eX3Pfv3j74fP
97D4a9vrj7/xL2+k/puQuBmkLk1h2xKX4x99L11XvxmmqVtLBs2tIfXPrpf7mxCCFrHjKrTBGKf+
7HotzkjLtRcfI5BWJcz/SdeLPtlyofzlQhLLrxC8LtcxmeGZ/342JTrzI/AS9lWf4h7tC5t9hJOH
DgwZVJIo5UaXLj3k26Fk5Li1g/ARV3lzpH3csFDf7rfLAUoj6UwxLbA/vWTss5vjzVB2+1kxxpDs
8jTcpgPQ9f/MTPaXn2k5EhIfGOtNyXpzlUUd85PbI4Pw9CVa2yk9X/kAHhYPWYnohhHK8tCvSBgZ
eqVgVr/Olc0yRGcMbVudnpTl7O0ivPelC+uH5jwT12hHvie3ZHrtXqNKfs3Nn2ZDWGcrkl3ChpTY
cUxWupvFW7PtBOB6W1DBqkMzJT/dnOkRi19/5KaMOwmk/pGWB5Wp0dxruCyONzeeBE4F/LcqH8nY
YiimeE1B7LyQd3VQwHujShQH05hRujdk2liLdGcEu4GNdHnY1A0PjVQADtS58URavb+9Tox3qHYW
QXAUFQrH57ZKg5l8Cw7M28KdGKK7EaLmPqqnfbAogBmjg3kIjlXgR/uRCBfogz3S0YPTvsfMiULU
LqJt1IGy2Cv9oTwESIH4fMaDDORTlkXVOmmz423EdBs26QPBw9o4wL9ejHN/HhAAIlf+18+mCcAI
7sz4YXT0jp3lP310Is/L3211ajHT3f7AcAyb/TI58Ivv7PbKbwe1PL39TJvZUTIpt8FyQbC4vR4k
MVB9k52h7dMn5p+olsmFIPY7iL3qwTzrzRr8Z/ViWE+KseZnDXsB7gXNAlR/Ygssrte2+hpBb7r1
d6GnMbtBjvHetvtKe6qIMey6Rx653c5lrvOtz2n3rJuFnXzXwtNFaOzbp0adEv1Cmyh/S770NeXU
a3HBFRhT7+FtSeC8rIvR8Jr5zhyfZPlZWKhY9zU0hTrBgAoUKFzrDFjYBHuUlYMHeatj6Ozp+4kc
95/ihaFaN3uSXc8jqccKR+QKIPQqUycbS2PEXXjrGmtsV3NyVvIc5GuoIhKEy6/43nUZnjHBXlUY
YyFBAER7yp9IEbG/2UTOj8vHRg2IUWWWSHzwmxzTYRdnvFf2g+4edwK9kJYuD7sLIu+Ca+n+LD8z
ypJVfwcG+sH+prnstjbtuX3qe49PQq3BQJFTJyvPcFGlXibHQ6ManYqHEgfIIz8vv48rtXkn+HVF
xvo1QzxHFOr3rtjQYkwp55h0Av6BGSc9QW0FEGclGdKtxn43RfclHRBcH78wvQ31R5zBsVzxb9oA
GStv/hBwJVoAICs+3UXDjXLH9cQ76TlISiug29cx3NW0QOCSwKImJefRHE/5vfFivmY1XRTWENjh
K0SrDfphUgq98gnbx6GnI818GghSsLW5Nh+x4ZCJhP0MX4LI1gtE+Mk+5wQ4veY/1Uv+jW7rXTys
7GGjOhC534GGqj0JqRrfInwumkq01tXaYUXqP5SBvOLF2UFYmTzwX9UaZQL7OOfZPGtv7LV4M5y2
8l3+Gp8XYOHJPpaH9uDA9Ik2GnIqNAyfRbMNuBz8XfyRVdTfMM/W2cUwWSn2xM2ziYTGtgK4UDz1
5+obHqIfTravoY1DOfM42fqzU175UrsvO6VdS7DlCsEJJ5SFP4x6a6GJnRDKLHLXH/VpEx2EvSme
bdKu+CbYdK875EPZRt9gfQ3X85d7TGnCrIyt02yg7B7tL/cjfDZPzS/5aR6t9+jTfWDdmZqN/RRs
SgC6WDXmFz/dj/3KGICQnMr7xtyN2HVeiauqPPdoTZshAza9knf53j/0xAdviHbB5o7/rnk33glk
KtK9w/mQIXDfhJ9VgzhyVa4/+0tHrOqFoFv7VZ7RXVbZtr+4a3uDkbTZmMmaWaz/Blkm3qSXYWlO
rqpTu66fq0uLV9JlzQB3vidYfN5O38S8yelrtm+N+Z21w58QVmNK/ZTZegHShxse1GcRH4x3/DqM
RbmkuOXy68aCF/v/6Dqv5Ua1bQ0/EVUiwy1ZOVmyrBvKqclCIsPTnw+vi311qnat3e22ZQkmc44x
/uRWHwx65CD9aSJfsyFlZEF5Esn6qV2iFN9wgP8qfwkUiCzBCEbNw/y4Y4vCC+42XtQN6ii2xd6P
XGXZw0iAcWKrl+Rjetm9V/rslv2d4cC0fB7SJqDXrlB9P9y4dsJwt1gsn2/hCknxownyg/CN0xb3
txdcbj3PHjJ8EF2eRGa2kTVs2it97QAjE3omZsuCZ/A5GDTiJ5hbwrBWW1vKggcHHfuOuMrfUhZl
5RBiT7xAZsWmJVbwMyy58RdpgOepduTxPhbb9Iuxk/kdnZpwpe51YJlJ/jWkzMNlJ8ZsbriVHU5w
2wz5MWIOZHMeL4NzZdraJO3pwr0eH5QFXllvQCDOzS3cmsQVjAds+PA0iK79wi/Kq6rhGlMFJbNt
xSsLvxGv42yTfqyHvb74R0fe5oTdkQHEYnZDZa3lbpH/FsQsd44sWtJxuNEsYhnDx9bP0zns7lL9
Owd38vS+RkfSPZlHCKiI7p+hMj5dB15DgRAHUJa1HpvFnJ+RYolEsJ81y4FN7gy2Q/e4e1c6p0hX
gIPlP9r1JY6bsKkHlw/G/o/fkqet4u9otEXrTXCVY5RDoN5Ku5mbAxV42y/t8FatMONKOPrWi5eX
w9R5BEP03WlEH9gZhDHYTng0cGkJIV54OBeK8aGs1gLspAYBic/bw6OhRnxYLMVyi/n0tOfNiu0S
Y1xMD6zL67FEY5ayjTlKfYScZonPdfbBTGmVnrQ18oidvJ/24cVYsaLJzlsLN32242Vxi5MFkHjj
LQBcVfUePmwseg9592Tgji+NGAYdYc7SWTKJYVuJDzs85S4xwJ7q4B7H8bDEmDt5uo/kmjS7bNj0
ynYkfHT9cDPvijkwd1D9EeNvJfZCKQC9kJkjlkAteA5SfpEkHC2sKVlrJwhcCa5NC/v11UAFxigV
2kksBINqI09JsTfGkY5W7+WjIZ9Kr1W3Yhd0imPAKwxtvl96ulF+fGQuITyZQKNsPU9sRJf5pUgs
38dYNFLdWuaS4CNCsS/CgSQXBlM5Ry+eVlC94aX9JkgksR7C9R1qxOg3GWy/tVTb/ctViZHWfGhT
2ct9wafHaT276pCdJUB7QF8r+cZ7cGt+FKQGHPnqWPnhOl4Pws6g0rCN99fT4S2dpDUqn3Ez+MaX
8g68sMlPY+2M83ba/BN0p9pF5hLQxAfL7XzJwYjHfdybo+B3x8mNDoK4apfMN9fyxys4alC4fqv7
sGtwNtjjT8z/x2slePgawXEtBsfbwsluiyAJCXOwkegaa64Rk/iRsTam3eeutMEIJcpVk15h+SBF
ObvKhxejLpB5yX0ACqIT9Bdf5sfiHTrY7Dl66TKnOxZenjn1GSoMzMDfyqdmV0e/1Xx4y/kq3z40
Oz0q6/w4vvfv1YXrzy9L2vXzKGhWtePgwALeRp301r9B22TFPp3p6TWDDZr4WOlX8TL9xoMrJ0EB
jfMyu2hYJOk1PIO4VH23h+cngM5sJ4pfH2vIwSw8Y5yTBfGpXUZn4U3/YeGQEHhZNO8MvNWrCMVy
oNq2aSK0BakXZ1AGiGDdp0g/c815MeReTVB1pz72VejN+BauddkTmV/jhNJZG5S7mP8RtYOb2+Oe
HhtsCUOvbt08aBde2bqL7IQfVdv5Gr7vWDwUXqN58ifWakxLxE+3fu3LH85pmIdj4cnXCqtAv/yZ
XMFvdm2zhKOAeoGu6rVvLouvAjfAm4GVPAALEKGl46WDfg057uQVuBrUh+5UnSppi0SyO8mlb2bL
7CPpLRAvY/06jGhUTe91zr758C/Z7fczCULjibHNZPU6SAQkQh4gbZ2fB3FFGZSsWsOq9xPZJRTq
mNSLweOkNMtctx+5a4D7w1K7j7Ud7rJ9+M47akciYOBQRPuu9Dtozg0mPI75j5DkUFjxWZ7KMev9
Kjnrz6+hCNof6MRlf8srO5OdFoGZRzUh7gnqLv2CEBpCT+XaeTSzk3hsoOOr5ElxaMsMJtQ40suz
MemzXaalaKz+/qPHD3MlIBNAd3r/n33F1Lbdf0YWf1/7+8+fw4W5mNleeMfDgCrr9bPVMDINIZzV
M/tAxg3OJmGgXBGVTsc3/6kX8Ur5+1MhCLwv0BAMTJQ69TOwlQFpw8L9++dBRVIQ/L8/reD956ha
Tx2pBjoM31cm3F5V1LnSg0pRrTGvEf7suudfKBlzsylzqU2cJYhfWD26vAmUaXTq8AFn7/Hi2P/7
o/yElDXmQObSQWO7xV69fI9+y99EWmc8/ltatJrt0U6IMq18FbvXyC5JEdettkaB4kCKp2ymS+l/
jeVjXQUwujtsebD5+QL0NjZ0PGljCUiqrESxFh8qJ4Ut6RsSVWqyFYA8V9m2w7V4QHrtmZrPiyra
rt12lm5LZ+0sb0ey5dK1YHgqohdwYt0tfh/v8BbchlqUCTW/g/rz3YitcEOcwrb9kPBcsZAy+sUu
hTFjQWgNNMs8jrHTespHu33d6Tqj3jUUB4kV3rgFIns0LQD07y9irj4wiD2Id+3cfJFJF/2ix+FC
Kx+lj9YNA3ru/Z/+D8W7Jf12P+mBJvWZn9QviIrHgUZrCrL4hK813dvXw3ssKTxwQX1umo0CcMhT
+E+Q7OaWBeNv7Il3Agz7D/2oOBqXzrDGXfpDUUyn1xMA/lH/lvcXhhE1ADqTbV9cc/FevxSXMT8W
Mfvo5mZKulZwtAm6suKng8mTupG/JM6/I5ARfrDUw9vCxdUhd2KP20187HiA9vsI0DqtIvBPS94x
rcSiE4hahjuFu+wPyDtEHTOjZG/SYFjz27SULQ9mijuiM6dNkq3pRPzkLfSeIWQUp5FmoS6JmHYK
u9qLNqzKJ/nJX3i10lN17zGXE9OJd8H9HuyBfSzZhG9IcuxsqUEqt7Jt6FWjS7rfSg4ILcF0s/Wb
L4lb8MOrvmRCC+1H0KwJbTe/EOMI5yZ2C34+4Asn4YSMONsqT4vBF9bL9M/ymjmKuMZt93lO95EC
j8NWydvr3RTX7w8wSx0Sic1aAdRQfp5B/l4BZ8wADnkR+FfgS+++LqViiY6yitaKGx0fIXl91PCv
E1D3M/FYRgaRbvATelv2ZbTAsm1uF0sSXoagvaR7tXT0d/Tca2Pw8315J3MWxLh0sNaw5WPYuZAn
ogtSs6jHkcUy3e5rqG20ZOh9elpLDduiH2LGnnRU+J2wghVQKDRLVniWllUwvHM3YKR7z33IQOhD
gjB1eYpusaV7aeciMEjuyhNNFRIC9uDSE+SleKI4P6KiqvGdAcouHdyzXyjkcElktkXgaKDgq4KX
e+0NxDAqp5bxEwdnYTMwE8Rj29rhuYzd9FPf0g4Uxj/cAmWkvRVyBMv8pvijPdX853IelokW4YFV
jA+H06M/YWLAjCCxacj+GYXfbegjSVbo79Mm7D7j0IKSnXBO1LwJn2yUkrKUo7T22k/1qwj0AmTd
mjDCIluQlJLo/Mjf1HdvcR2WWE0wZgLuIGwUE8wFGh4bT/CBZ5w52PvjA0sMAn7w04TqNL3c4UtE
x7ZGAjDPW9Dp3edVdDd+mSIoDGBYGHgk8xgyAOKGt0emAsKN5lv9YpHEN2zrB8F+3bGMVb/q8Vjk
uzhFZmqlt/aXLS7+IKMVzhSk7qZdd4d6J0jUVE73Tv4HynFhx/tiOLHUjr3mMOVKD/3dFG1GGeR1
Msca1ffsyWTSQqC5+M0rt76PT6/lovVbeCsTxzekAUKb/9XMvzDGQM52N1aL2IYwITD2iZJVvzVp
pnWn/gqRjLPUt2RCFVcsjvx0r8NZJo7qvbibp1HdFZnbt44o2nl+zDNCvazHe1Ri2mJ3lQ+jsR7m
MQtbqJbuhpCzl+EQiKjgSWdMqYkzPOFyNTcODB2YEyD7em2m9+5QrrogPI9Ow+2ENHVkrIVK1+Xu
Vj/ZkYckks+6ysG5neRANjxiWYp4ZSJowsrBqS+SS/fCJC141dZ4KY4oy17bZ39l6sVJFKoHnEx5
sDlyqi/dJcaZvmotv/PsNgtr3D732mE8QM2G7EAyFjwCioXSAnD1CFqnHeXljsnzxH189cvxMu8U
cObO3PmZYPTebnPjmMwJhDzvPIxfnBr16Kcp2w3Wpy0777pETNof9DtenaadY+//OygB9PkWV76v
VnUyHIfiYIxXwHcGk9DEGyAKUEaYh5AqRrfYu5gjlsLv3/Xmxiju4tixCRgfOPrYceODzKpr+mx8
xfb101MJFCfREDdYHXIBGH6AvKmSXDJENAU+07hajD4jLOOXo5ZMN5JvhBzn1DUnFLsoCyvpt7pI
q2k1b/1J+kVU0p153DTNRkrMSJzZXYqFieSFqiP1Lr9QURxCLCD/E31AzhSbfbyDHk/vr6EE4bG2
Hp8xAZogAbeaxXgb7/2WJ40NG6/QtOVVrUTc5ukFTDaX7XxZLWXnOcJvZDmVSzpUrpUgX6gWet2d
Ap5a0h1SXxFO3bzRy/S3vHeut3Ku+4DnQis3ecN0Ur6rGPI8nBw9PyHTrZ0Z/muAd7RvWY0/iUt7
TCCCJ+ITUbia+KaNLhr8UeXcc3E8JZSKHeQ8f2Z2lpfLrJPlaLHEYv4SqF85dYoy3/Cw28ZPbL8P
WbIaG5YCXSXHNsJ6LHhDOykJV4Dm5uKyOC8UJKSm1+RHRFk18Q1tv+XYqF4uthZyaGsPz9yx/Vp4
Tl87di1qKIk8Mqy77f5XrM8msZkd3eVuceFQZCjY0iX9lNBNl6WfksR74KbI78oFwclF+UHfr++6
ddcw2oR1CmhtRYG5x0bHRNr/nR6idY3gslwWmc8zqnDAEsrhMxcJNWtxIZ52SBnF8dP9L7UXuT4N
4JDdMPU5KZFd7cWvsXMZTE5fJNpz6JTH5k1FHnEdkecRVemEx5qNZB5HZ3SL5TJ9Ol5/qi/aqvjM
TguXtAYUyrFHc1/9DfTbfim+q17/z6wwX7NFL7aBdR5LYfh+lgFWaYHxyfarsCxJzrEmxVucubBh
Oz+79S+1eJfa5IxWMDOfW+GTIz1bYRuwMrbPmwgW+4/MMCJyJuPSNPh5YhK28JnYwLwkM2OVMQjj
S8o8WCWLzmyZ6RQ7ev67DuUpptrDgLJ6Oi/kmpfeja4FTwAFXs/B5xW48Kp2sX5AGPkXswObFmnu
mGUzI6VSg9+A9/dq2Ej/2HUXhDRPtrCPcO+1mvPjR3HhFjwqZ2AlWM/NeITkEP5iWMgOrhGYyByI
PF/Aj/5XdsYV0tJTFLBav3mTWDbXzYZh6fO55ya/VuFSoXTz1Wwr0bbfjetrh/58nfiz4teqCXGR
WJ4Mddp/HMsmbK836ULpRUgwTckq34h7dSJHHn4X3yQ7FOcn9qhKDiTRywHIStz75jIjFNeRsYmf
9D1wmdDjbmjtui/zi4eTQLzuncUi/UiNw/Wz6m1/hVex5+mtL8M7ch0eKIfL93PP36ZNda4vbIop
8xPmN28JZYIrLZWP6ct8xzljvGQkqt85l1Rlj7F7PH5z0FD+hxv5Hr6cWFsb31QnAjZzZDWny/iE
7DF5U49PBjrnTOItw993yGh+Q+6Xv3dB+wtxjaZsn22H4+I2J3csc+KdNo+1gjVcCHZikQHU4Ctd
gbdY0vLpmtvogKlUHAyussciuaerSa+YM7g8OxvCJgOctA/megiGU38TfWNTsSXRLO3G2e3MajC9
sAEqYo+7Qa6ORCHlUl3E8LG/sHTrzuyR9bxvWPmXSBBEF1C+RwLtEzNnA3tpujF2PqpJ/ERfPisc
olqywWHDZ0zQvy0SvAmdBdRUaBeGY0yewYS3tcthPXqV4GbQpQwyMz3j3LbWY21ADsbeVbAQzut4
Q8NB2U+2EbT6apQvTzZWhJnztIE8KLKWgxxXL9V+uv23uKpWzb1/6/Cr6x3pNtiaw02nYm4lT6U5
xJjVojA94con3lVXW5YXOr41gMCSxkK/vNiJtvnuGcOxtZnzYTpAq1F/LJi0sulHAZpL1o7wGQb9
bfi34ONhULl93WCGtd/NFadrsw9yeOMIKJEHWOrVWC++GFypaN/ehVUl+vFpuPaVqzYeo4vyJ6VC
4l0xzddoyBZBA9Np8uA4YiPEIJ75UJm45L21sRs9yQAl8sKC7yNtIFwqLeOUuxrbBI1yQp/HaSO7
uLqfXzdIYrBFXxTj+uiSaI6VYXNSsnvHJ0qWSJX7s6p4JLXBfImZzW+YpH8HtcDMqzlx21Bx213O
4M2ao21IUWNEzjYSYMIj/JCC8E++AnqEkVuQBwzERtreQZ5IeXZqloWNkdzLuNSt/6y9iZVPG0yy
RRpAipqDbzJH8JUAM4rFw8JAZgRa9Y3vp4V75w3W2AKuPpNpab7+SeVkROKcxNGJoTFT1eIjRVTp
CffEXYO9Bw/Mwfjuq4Bvpi+YAwVzN9uya+d0O/R7P6On8FCDLR5eOyhnZAS4kofzFQ8PpTIHSbSF
9e2Vn+1V/Wo2aWcVhRN9Lhgl4wAm23DuR6v413wYs/IGbhPtQ72q1/EWjDX6J7+lvvlWr3obGp09
3pV/swEbJNtkxkZju40Dcu940rpldgqFw0Tb/5oxTsiN1eIwTTteMW5Xwy18rAcJPhAPk8Vmnba+
EK6QBhEMpiobVKKAdJj3EbgsTh7AZjKfWRfxazEhncfV1we0lCM/1J2+cATDn+qbki1fE6CbDUyE
aQLGkJEvzXUEmKiBASg2utbrhJ5BUeffat7kbgVqWuAJOji14HIs1INjfFIcYxIAwbSz1GW/oiAA
L6TxczoegO/HR8FsTXDYLR/mUVX9JL+qQXUWTW80KGCs9DtGsMSR5WRB8UnYcUQ89MLJQIPzPQBH
T9zBzDAPaFxeiKqpE1JE29ZiG90l9jGqe1eqQbi4e1TA2THJnEmc38GE9fVRcrk4SM/jwuM4c9tt
vE/VbU0yuFtxIOp2xyTGZ8ve8XGpjNMb1XLx3DwGMKIyoEYzP/ULysvHNfsh1pKlTiixbbrGB5MA
nagXWi/GTMTPbaId8GnzlkLmxrPP9Ls3engARfOj6lkZvDj2QjseaZwFKgLef/tv44NDTlKd+UDq
yGhaFfcpnI9vTjjCIthcu3O/U36L44sSZ6l/lxht4xjm4YyDh1JDc+BjUIz3A50gxr+2mHlg/cPo
JQ+3qchF81i0817NzafsfXOIAANNBi/TbR39zTcHKEHkP+OlNFzompRp5baAWn7t3WEvsB1JIFP4
oaZYZZqym8Jclp3ZapYnjXWNeOOSePU5M6yF6Gb12ngE8T0n4vXwvBByqwsB4AKIg5gys/PMbimm
h7G/EmE7R5iRzRtRbPBWvPYrY87ja4x34DEzuaKVqLfj9rEkCSNgdMRaoLKDcXlhLjsmzpOC6Uxk
NHvpHqEnJeGVqHuvfpdL7ykEZW13F0m0q5S57SZhaJwxlupc6KnTObpOZxG9inxPsLzhDQJDAGUF
kN8B5vQGLr+dwMAGqdIx4I7xQXV7CCnxHTWbi7CVK5Xa1S2BbJBecJlR3ORzyO3QDvmfHIyK340H
AHMAo771NN1hZEm5QaCPq2wAT6crkwsXGOvWAlNexAO6m/3rLT9xqJsVmIHgpL78A2CU0o9WlrwE
cEhs9uLzQtljNL3XGovflf+G74v3kd6Xwnv5+nj46UpyJpepjvzJsJvkXmhYK/JfWxyH19X94Yau
sGwuyZmPozihiLyOV4+JWHcYufG54220H7aQIosZT0lnhC7B9JNjiOzgt+qNR3N4Y5Gx4UkvTz3L
t1mFQRy1JS5NbG+lTYewnhHGFfpz0/j94A4PLx/AZKH+O8Ddz9+HjI2JazATAivjiObaU+4QzzEG
Mf1VA+aC7sFV2V56DM5JLlulxlInwC9yYn3ZPv1Yd1vFnwawDA8WWQHZNmP1WyS8gT8Mkm+0dv5w
zew9J4Sr0dedsBO3HCzVuAL64urpf3hcSgoJOgYdPNqSP6rf5Fx8DQ/78QsgfOTlWTHzTVgRyq5j
4kqj9F6vq99qwRLhSLf0TXp5KpaBqHP+dDLWCyBLjLZeFhAghM6Oqd8bd4fPiCvuRBn2Lq1bR99q
e2hC9mJtnMAOh8rVf9TUdfC+XVS2DlBIaFS61tbdJwl/Is+glf4D51g2u2qwmjl43u/7a9TuRNnF
ZCbO3McxupG3VDLZ1be6vwAbWVDbKgCdPvRpucXqiBhN8urpZq3xK3mnqQgLH10/TAhEYMR1rTCz
5MWlL2P9jOz4+Lwg+U48YcnusPDklHTCjVl6U082oiW6PAYvxP3UwMoh+hVPI3jzt5Hb5Ih6/Ogv
VGVSomeDzHd+X+fx2ZlZbev3RSBfgBQFpzwLH9pp+CBeRVxKqt/Y0ndNifKDfe6VwZ16EaJlY5s+
2OJFH3GTs+szHr2DpbxHZzYFbTET0VTFfbZzk7Iztn0AzvDUbJNwUNF+eckB25vv7NAAvgmHdoG4
0Hpe5A8FkCc554rzvBhfY2OpDH/W7RvgyWyDnLmVbyTW+MZrNMfquPhS1tl+zleqCBxxqPDgowzX
6V75GBQCtdYMGpiLngGZSa8KXdhv0k1yinN8Z9lF5wXDZtvYA/k8R6fYfH7SVmdMGILBz6jBfvXe
ai4vhkI2ggNiSAExFTa8c3qZznADHlS17OAluq+lgHELT+eXyc+Ym385F9Tc4MGA9M3B5CkGGz0X
pPOmbwC38Kbc/Hc8a158rNdzhTxw8EIEsKCQXBhYrptdsdd2gsMtTe+EULXrxKtOz6O5VA+Z8zoM
vvIlAxiSaGenaylQDwaJ37fknUc3XmFvdsx3vQO6OA5Izlx4L4zlKTuPjrh8+ElnE0sPpUMP4OEx
ZmEwf5LZPNAPF1b73ty7ncanBb79mUe2qHY2oJSTE6+RRCHGSmjXY+txUYL8pEXuRv33itc8X1qg
lMzqltznH2YxMWbwtd+qFvQOiG4sX4g3TB0AEfXVdJTxh9xTYmavN3O1WBdsnxw9rw3r8rnKL2Xi
6J/aF19rRUv+ZYtgoYgfKXQaKvv3ais5SODahIrIeUmHnjgskJoRYTV8Opstm0+oRL5MZ4vyl9g1
zDLoiN+qI7xPAciNjrpgWv5J9Y4RDPlyc+yv5GPShB3r4vu14ZUgyxpYRSHcuPZnDeYLDwJZoFgm
r5U1OhL1s30r3tI16xPwumzJTqJ3XWXnZiussrd2CYtK+0P56RpP0iYenR6/YOvJ1sdb5MSkQYwD
4x0I+4VV4Vb8YK77O1BVbUjN2MwUsQjToHs4Ls396zNe8mhNzFNvcELAbTBxaS2EJBz30OfI+N6H
MGLhw12rW00L3iPJc9i3h9sLdJfp1Cq6wugQNtqRqQChqeGdk+4ty1bYtiyNIzTXY/PxekcFRh2d
e89PdmyBnB67k1k+8n4W0HSMPGENKQS6kyZF9kaHLmYbEdp3pMrWDyKh0jEhW1ZbHce3+qwe+nXl
59kSHadOZXutfDaYfat4wtp8y1FN7xYQSDiZGX9M30LiRw6kmHU6YCdjkdyeoCjDttUakR8Y/uiT
huIbN6QXwxWsu7qmV/NCU0rqX8Jhc4logyi/3MhpV7c83D5iR6euZWLMV03soTGUt8Z/iWmbt/SN
hqHhRpKkSNPkvg7VLqXmoK0hg3kOl6dSdouf5pNONen8dGfewzPGtmyJi2rZFE68CPABpJ4M+/Xj
uUsXgfatIaTEMQW1JsUpIahqRtialdzoqdqbMgKHuBrA1WKPDC4qbAyqfxZNUJ7T4IGJtkUHp38K
B066Qt4X0ccLDovM4iLSOO2DxbhpevzfTkl+7OUgxPASqJXC9PcF/vdODZFwvt5FHHCZNjFbuUTf
Q+ZKIWMOm8eHnZrkrgKLnqf7Eu0h89vqHTEhxyRH02t2zIMtG7DKqpLpMrgrwyuwJnwHIERty3Xj
2/md1xopq/g6W0vnatpK/yCa7+n3X+hesbiBkL1WSegb5oZafgAlzBvyJMwVTVS4BYd1PB/A0XkM
mt/Bl1DZo/+bsQX1rX7PoKhGQVxiS4pTgxMTgixjobvF4AQaFTufAKwPiU+nabPFb1R6G5yBk2ku
YelumFuSSftyY86qF0SZlKF5fx2avb40gE27QJahoW44p4GlvYgNh8y28RRNjjysXpAgiJNvPSoS
3nCR38QQyiiZvnjsph1Z7o7IoQIYQW0tzZf/JbnZ/tkvCwRHw7EpsRfcS8W2eOKLCpGd8GJnEq5C
v+y7wwM3adAuMMgSYGI1dCiEv0aNUB3IYtfRYFzzCChLqMuohSgSFG4vwxBKdspuiWARj72S24GV
Vz9sTMEPIdURd49pMtp2fB8ZHt7IsT5AT0LdnjV2A2CN/y5p5eBRTzIGPiNlWQ8bdYDDcWVjTrRl
d9G+usMfsN/OaP//cP6/v4oyuzopH8J/XIC/74uNaJ6OVPDh+IFBI+QEM9Sw91UpXv59bQw1xdMb
/dCFhbk0DHKwWwZjac2TgE8tqNOEmVISES7x9yf9ia1SP4rEzVXowhV6xb8v/f2jNGFcVDeMtv++
hhCWf8YPul39/d2sFM94vUy/UeDVk8JUuwsCn8R+5tr/fa2a/+GVQbX/+w8RDa///vS/f/j7vv9+
BEk7UclC0jX4+ABv/X1TkRsyO978Qn/fSvYJjQn2xqtOzat91C0HIkxrZDvt2IaBzJsVtcTwEdXi
0h41+GcgzU+xAB16/P61h5tcsnbcVhFu0SFRRxGWQ4jTZHWvPZJ9nsefplycSBH+lBZd4ym5otgm
8AbSqGUi4IjB89qG++ExyH5MPj3T3luIezqa4Xzwcvh0WdQN/tTUkVekJU0eEwTzAdSYQ4sdZSx9
dUGkpTF02uQWnmgupzshyW5FV/bLLqE+RXHC0adxbmptAnBVt0NQaCDbSf9ZLnCuV0JoUXUUjIbi
cldma2u7wjHSq0UDqwmMofP+UDSSuMaOFHRDV3+MBVi8IXtPHXwyqx2jGu+oQvDnmCg42g4NYAgl
TYgojPIEyJJklllF7xIJHbljC62x7jkIs5phc78YlnkZ37qUEC7YqbOQJAQeaM3nE+dXMrGRdnpc
kDkaPSJbRX1BvDSJVVUTSF6TkkKm67ptpEm/NZZaIHww/GvRmybwcrz/MVSf9J+0UD8fJvOMPFFD
gmczR9VhJgwG3JeK8U0Km0KZVd8d/oqkSrlseMLiaVjabKw/VfsihmwHIXAkXHfAXR91cjIkJ+wX
mhq2WEUYIGBY5AzK1Dvqa/7x2MzXSXxNqu5xCssMwlMsYcnIwaHKKk7TcUn0T0E2+KLOi1Wtfg1j
oD4E7PHZA8cS1zAuuVsPUNxFAijcpGhv4SJ+4pX3b5HCfAgrCOv6kPfWlKkrEyygQ/SQiMwcqiZJ
d2lDVHEz7zX54zNB022Lu/SJ31tPYDghsA0deabfY11vkO1pX2Y8bUcpZyhliDCPF6pHMAMwH58o
UphtSrE27AoVAT6BVIEaGxS9PGpLXW5JkxiGoBkn2NyxyTwYTFHWyiuB8phV9yJzyNcSRRTkyIzN
LDXyf1UfV9jXjftpYiZiJCMb9IPnI+xxvlcnBZAnp3bV72yBz39KEf2kWsVoLedsy0RGVOSJu1gE
etJLQFVrjCt9knlKUqoBTJA/BIOzYI7AejUARJWiCa7UYsZQSfmn+ioYdVXpTU8kCjlMlV39eV5k
tASdQEpl24GqLpgbRlhBgBeZ51aJGPs9M5Xc0sJJn4W6J+BHkPpDyEJyQswmFSkynNczgp2bw/5+
/OuFrN2IGTu3IhEpibsxLkNF4msYeK1aSpo0jAY/nMrMfkG6LSUFniGuD0ODYfZkhyoHaonk0xtV
jZim6Kd7MT0sWpZZNzEFj/qYSAgJiv9U4ZCYUKigwHTNxzM79tFnUg8rUYH3tYBkwBYbBfjn2SOm
A1aS9T9F3gGRJtEtLoGUS+yu0f1m/jjHkSdVNvlSqzy82iBdd4CpGnUPhv8VORs0wPgZTNNVyQ7D
E2iqAUMcshHyc8sKjhH45wJDrBLgMzEFp8jGxVFXimZfIthOsuF7oS8+hoF7XarkWgtj5kLL/qpL
evtViA2iJY3y3lAYOQrK9aGJnNV/FKARwCVdQLYl34LLU52GgqSWjHGjJINV6syCoxhDb9Kme4oI
adA4cGqjWWVdcs9bAw17Lq+JNNFhRU6g1rMtz4AFfBjCEknG19EUMRTGvHddysDE6YvKoRFlrDde
ZUVw8LiXmtGVND1yMgO7t7CSz3lLeqykMjPUsU6iZEgmr50q5Dc6Mc5iJO0WUnurpPaCRtYt24lU
QZwb4Z/P2TxRHWOrSQOqAtpP6sJSFljSlHRzOs6tvC77G9HBJ9KDwSleBIPCRXw16jpWqS9SE5Dc
3IRskaVxW2SMKcMiBcBHoSCmYxPUQ+8KWn4xh1muoLX3xojD5UKnHO41IoWK37HRTPwx+s7WFszg
C7TlOsbAIdQSSSpiB/mbuG9LqOamiEWVodAvtT0jLSnS/ClqoU3UsWvG5lUpMZCocuYUPGbY6NUD
RBFjciJWOUw/m+RVbWaF9I9UW+aG10XwDR+L+mFzGl0X7Wns62tdnua3uAr1mEUVa4IvjwTap7LK
OsmviSnHXvyYja0TMJrqMeJDP8HxEE0mI+RZxE5ejg2mEhTTD4CPThNaKNALG6NPwZ7iKPS6Tt1n
IdWoruLQYFbTshURXJNKcyyKYgwewDy9Ufu6Ik3OIp4gNkw95pHFGEK0z5kx6tgXFFmNQIQXGehw
2tQRi2r/iFjyelp3zjiPqWsKcSXhnpqLpkCWAHdFeIqWRrqGjVmOYQsjsy8pXABCNCruDQwNCmMz
NcLkKi/YE2VfNzCXpuCJa8SqHFBSqgSvlA9KSLNA2pdGTPmfBClZXWiQwEYXRlhNAoJGCwPxpIey
EBlMDWWcXDy9Osr/x96ZLbetbVn2X+o590lgAxtNRlY+kAR7UZIly5JeEJZkoe97fH0N0L7X557M
rFv5XhE2gxBJiQ0IrL3WnGPqJVBBpTEkHFnYxyZdj8Zi7ddzhl0t6Q+h7U44EFNmmAItNsqRaur7
VWU1JZx2JHywzy8TYF50re7UM4vtmO9HtgmaH4J/WGOUSQQ4nQU+sY8YtOtjuo18BPJ1KL/BiQWb
wv7tQfldFfEE+ikSX920IewC9hHzeUX7w8weZB4/iSrY6yMH5KBrBvrwLEa0XG66ANNL3pDW3XIy
yWr7W4P7/SkzL5NRK07k5V50NDAnjcQfpy0+eMdZsjvuN8tRw/PUOSCzsoeRlPcLwPcGVi2BbswD
YN0PJyUDlOYui/o+owtVA1d18+y78v1w3WtM8Yv4bgwd+2jM3Vfo8gM7K2UN1V05NDucrbRemTTG
vkbAALUXOq4Z7w3zJ3jwz1nGIEsgYosJkt+2ET0swCspajT9w0jUU1FX+mYsNW8cpjORwPGmZ/2y
Ic4k3ZRA1vIE6ULYfJlt+wBFf6NHiBqkXsGQDWgVQiPeGIH1ajRDtXDyvDQaaWJBLC4hWVn1jGGM
4UGZyS1R8+KWaKJh06qgvhRTffFF+EL8c7i3BroxmynOzHuz1fbBRDcpk+4MpAAYUY3+R2uYbBNZ
sBvHJj740Xw0m+GuAiO3y41wF0Z0r6DjMTuMK2xIETk28bIEEnXqhdQCTc9pOnIvwaBPB7uj+1LH
xSYRvbvVSob0aRhvcvPGEsDUrIDxqrIwMmr6pxrad0druVtwhwx6OlHf8YaVX/1sJufh7I6t+TBL
C98t0XQZlrSZ4mQ3P8FhNeG7m/Pe1Rd6CY0JsjJJ7lPnIVQMUyooITZaIVvWh0jRpR8bQlms+a4M
Mgy3E1bSRq1tp53Q1mbwM2Yb3dVwM7qcJQZmP01l6WvC1z/HoXsyDFLBU7KsESKMssZwiaC+0vmo
o5a4Dk3UXo7bd9XblX2Y7OpkgsD9UsYJaLtwDe0cbR/gha1Zta+2Ww7nzHVPk8tyxVXlrh9fc3Uj
y+jcYBX2hA30P58i1tH2t1BXDy1pz+TJOC1vU4yaMPMTCsjkcQqct0j1am9MhkugVvtFb/vgnJkc
yvIpeVGJ+JG0vKGKPqmr+kOoypcaXAo1XfOcSdhJMeTryK8UImC4cHxzN5lVr6a25V1Y4gltQXhg
ZTxombYhsOY2KOnt6bsqIAPPKeB5tVROVT6fQa5+2ETU4XJ88xM6O34yKY9ibJu35QRpCOJ0KMyV
aFEpbE29RHJM6hpffywiOQ3He81lotJGRbMrF2VvXHUH167Emjz7qsOwqeaeJkZA7dngEKnU9GQC
iNmPTtRiPgYm5KrqVGmZB8HtpZCchwdQzYlO76jIE5RCDc23aRJ3NdaCR42h2RA1L9kYwyYyBnST
Q2LvFMJ8INe9ZAkt+5NFNCp9KYnJJM+4NqGd0wKjBmeMPk0ZtQecedzUEZmG/bs2w3sUbc4rvW8r
PNADlrJQnwLPUphDhz5CpjgF8dYHAYWIPHnwQ4uos45ZLZ8GdH6VeH2qNZ6eMTFiFU0/3wGtxLLj
YAjrTrcr+l3NNtEId0I3MWaMhxyGFAarVCTM2exx0oIzMBz4JrtfmvJcp9tw6paOG1pBvjxonMpr
sMfBKCRhUDVj5Sls7+kpfBWpjm8jE3vD5wMUek0PZOxeky5P1pbpeFTzYt202tmfmNZqKkMFSbtx
QiytrHuL1dBRV/eDxkAsnp7ioNu7CfHJdqin2ywQvGF82aUDZ/KbIuwXlKOOrNZd/LLNE+ZuAhpL
9Fa3Zp67J1XM+yo1OxSxKtwZ1njf9zorb4AkK9+AgthXzsWw6L0GIriZ/aVY1tk5qUsR5DQ37OfZ
xglc5rvum1N3Nd2o+KSL/i4O5A0vfAbHw4JNDA0e9r662Fr8mhjJNdky25A9GO2KHJUgIXqg6Sqv
N1qkJRPvr7Z87j56UkP3T9J302+aBewnFO0pbhefYgbiMJ0IxsoqsUtbxaxPY+4yuvSm+SjNlsEG
4RDpzbj0+ZpSXOrwjei2Yz21ycl1GvYOx2SsUwe4fJC0OiwrAmIG4n7GbTsYEBsJREiRMQRh+x5q
aCpqmgNVy6LHZa4+mu1Gs/H25wPvLrTFbhsQgsrXi4G3KFhckE2Il3sa6z1nAQzQhJhkJLfyc2u4
CcFEla4allYGHm+JKC6SfgfBykCwOsv80NXo6zpzzlltm+vBQE2u+aWz69C41AgfVWFamKrqz4lD
r3LD6Zx1oDjjqbYQMaI+Glzlb0zfHy5k+u77fr6ZNZmccgfd3ziXJ7drm01Z+2gH/cgjwuQ+qRFf
i1mejGW8o4DcrWBMPlmpzQiORKTh2xwE2hEgyFNvGoi5+sZe8aSsleIAvzfFjCpmZOSeq+xk5B1G
qRbt9ETy0ZCJraHwNUxPYAKxomqQfghDAzzI6SBgrx/mQtuOeehvWAV/Q5pRarV8n6uHUEa6txz1
bT5QDKbrJrrIKMIbbET3BcKOUqIwLKdq3yQkjYJVgr2HQ2RmLswLS3VIX5ax7ecDQE7qeyM6URbe
0zGZEVsMu1yTnxwoP8K5qtZ2zuou7wadb0C2IXeF+MjWYLwmSXcmC8KzIpcFreM+5pPiS2ixo9oM
CwfW8LeSgw3mLPt9Bty+6hG+g0BitWMNLzioWj7Euj6DzyYxEUV1BZ97K6qYOQdBJ/eT9eYQ3dB7
JT2pVeB2rmcP8lVrGaYMy/RoerYHVi6p1bxKjWVduW1889kv8JZiwTpqLTqPtAu/txpNoRhmQFxA
kJcDZVXMkLKpqme+cjSYfB2/iGa+1EY3rHQD4akGKBSZu/ZmWMPDXDPTaCFV1gVSgMZBzgeDPR2S
j9CO8rsZqb4sGJUVyzqWYB+i5up9OQRngXHCGWiBjKl+9ufIeVA1A5GB4dVE8yswIv1iF/qmUNio
mh6pZlKO+cNsaG9OqYdvrG0+FGTNTLcec1fR1TRIZtfrl8yi96LagCrrtqi6ek87U43BuA2q6IVA
NHRZh27ghBqZmHmbjrYah4ZzhsIFQPfotHITGVm1UwFFjA2roTaGLacuRhNmcbSHlLg0vX/z5QLS
RCle+FQnk1/7uK77fWim+pbA30XTon9PffdrTkjw2kivByuGT/54icb0xdEbgl2srDlXo+kw7xL6
xoq0AkFO9b0fzN2yzIDFqWZvssz55Lo9Ug7qlmKu822v+zcc6OIT+UnmKijhNmuO/li6FWvDbBRI
PTHFqe6Zk1d0n4zttFaO++DYgev5s4/qv2q+Onm+sabK3IxFhS21MB7MluNfrpv1Jg3KHUR6QYwW
4zTsT76TZpzn6PGMHPty2FxQR3prm9XmsS5ya2+jPDBSuyONhSLUwclp+DlHoYxwWYsqiXBOfPIs
9XqIlLzL5kGYHezWAJBmHrt7g9riGBTme5QJ9zaKy7tZw9Q5SGPcEu1CAK+D4yUDeJyYlmfFautX
2rYn0prUvby9GG8DwpOMA/+aFWGFtjfZZHbD1MH/ZuS558ykGE0984ww/l6XhX3n0I5m1TCtrN5+
chHfZVj98LyYk6dK8Ul65W6wHIuVm7i1u/ojoPHmgZoDnVoa885FiTGXNOsrn7J76doXWlZsA1CH
qyEM7P3gTxeyrSFD2sxIlT9RyEEwxqOCotgXaBAmyRFDp38VzAQGheEo1nbXvQSBeIoLW8GKZZUc
lvmznOZsL1VyAgutgVbFfmh0i8iybcmcwscvBg6khU6z2WjuauGAYggy+hxBqLbNaye6U91MTJPm
AVOHVcMraLqGk5VoNr2Ol0fL52ZD9DOz/Zl2xMgZbh3rbrqPpWZ7leRdFaP2bnXqi9Fk6sUVaKyc
uHyNrfG71oqLrK0z59q7gU/2qfTVcdRAzoZ5g2KFeKQ0S81tnD+PrIr3fg1HRqBmyM/JgJE/Rvqe
DRz8W2xZnEjGFesRzs9W9Z4GOQWp7iAvLpas8//6ajjV90O7GKqWAPTRVWTfXO8eVLYzMaheFhH9
MG1Y+OfHn3da7vl7k3Q9mAjX7Z9Xrw//L2///XCQpDyv39u2w4Rx2Oli+ORPhngkiIePlovrtevF
NeK17nGz/t68Xrv+7Hrr7zv/5Wd/2bzez4c2U/bveu17U4JV2M1GMk8TwNf4m3iJP69ef3rdno2R
m6DbZlvpFg+sTwoIiFywd+G4/b0tZv9v2+bis8VHEz3b2az2ySzWRE40cm3SyjymSTvzKkV7MH0I
heXk7IlMhJazoFizvlLHUAsVCQ2+syElD8nKskme5q8bkuUutmUyeRDG/vcDrne7bgqaQjuLjJbr
jyJlmkci4HCydVpi4l+G23O93/WW60WRkRWPJE18iSMD47aVY+iKl797vbmVSh0K+Q7dTiEYdnvc
rRZagQiK2InCAcrWQiuyK4b5fsq5uCqZ/ppx+9DGDGj6eqrXFlEqx+uFHBdMZljUM/rGGYUI1Bl4
pB+jQGuRO4ruZ0yOVMIJ3KyZmIVwVVGmijXRZXIfLcEl8QKKyq87+LJ5/VmWDUi3OxvsbQ2StNB7
7A3XW/qAqC7PL/Mf6UBX/vfj0ibkhDp11pH4kXSXXH/D9XeXgVjII6I/8XKi3e+/9/OvXH/tz/tc
bxpbJin6kOMK/fuTItj51zO73vt6w59+93978+/fUDpxs3O75vD7vn/6m0Xk7KOkPqU6BTDMLA5/
TgZIQbmEggbuw2AiXJQ6Pjt7as8JrWdwUtAzyCFgGCYiWpffE1Ov9nblMxUowoOdTPnBCuP6LLqB
qVLCHL8N9j049bhNgRWjW6kKUF4gVja+K773NURzM8yOfcUgvk4p9WsqF1acilU2pAJhEQCeMbOU
PitPNzdGCDAwiHq32fnMPoRFK6Bpaxpv7iMFWHFJBg5pbqUhndWIL26BepZECmNWYljf5zXCT4e1
iDkCNWhgeOTZD7IHhVeXaKCoBTbkrN51tOg22OVRF1nFY2sxQKhCyCA6SoqeLtmGopt5NyRZ9I9m
cKhG/UHa+S3lbbMelzRsi1jsdMnH7pek7HbJzNZZl2lLinbl4Ocqurt0ydeulqTtkchtvWOCqS8p
3N2iBr/mci8J3X6CaSteUrvVNb8bg2Rgo1WG+zEhlHRKkr7JkFv58W24JICT8YuERm8/VJA43hxX
9ka6+qlYksMnwqnbJUs8WFLFNdv9liCrbJe88SAgeTzoUPQQRW4RSd4t2eR13rxp9jZJ05ZBo2Ki
T4w5YGs00apEQx3i112yzuWSem6qV5sQdLmkoSti0cclH10tSenhkple3PZLgrqdVt9wGWQrd0lX
r5ec9cqhTwq/X3EKJIW9X/LYhUkye2WzdgiYwRImXZ/sQVyYE9SEuVdLqrvOyrRdYt6XvHeGwZch
0c+D4Sj0Y13stU5xI1qj2g7ExQtpvuXV0rfl6Qh2YZojUqxE3IEMzDHGJH7+aRNAn/oDxvGgEjdh
Tg+N0xlMIfI3toDCLwGUEUMjy75uaAdUSGCmMpDrPNGftdb4YSVinweYK3joDe0AvjDhfJcJ66G3
6vGO3qMMKNYShQKM0E2X8PRuW9EMOQpTI4vdT5KD7rAKyl1xsv2HxOzVfZvKTyVx8Ufp14ACBUd9
jm7XfOmJCd247fwt3ItAZ5kwy3hvJouu12rfGQYuC79BeE7FWq8tMPEZXeqVMUc1I9NnhivUrEbO
SBsJbJPb2oYxlvSKxH4P+jp8Kmhv+b5bbsIh2lYD4Dafvu7Wz/wjsZkHmplfZWX6h4p3SLiGoNVZ
qK960Z7TzEUD53AQNbMBW52p9r0ROvu29G+aMKqPgKk5jhTZkZbAjYYJa2z6lyqtX7WSZ5CViGAz
/74s9LsmHFn68X73wuvVwkHtpg89scRNHeETkA0tPBGSeBeiw0oiZOCx8p/DCFH1nGswdcKMohMP
cBv6NyRj0+vl+wE9QryzXENRoR3I4mWN251MFHYDxp6mBqnE4ZxMQ2h8pcgCNLVZ9ZZZtA0aCIkb
wwK+Z6Jv02ntIX5Jmu0Vi5u1NSrDGKEM7y0C5jYUF2p6AH46otspP7V2FNzZHefkgLGQaUbBdjT0
Vyd2NdQwOfpLmXydzKgj5o1luB7a6tKH/ntLC63TCV1MJPKuseN5VV18F7Ul+MDZwD3rd3y7x75H
FjOt3J7OlAoQTfVkXRPbKL3SbofHrhgYWw6PVdMQYtyHP6TRGeuKZsG2VWh+R13q1PD8UqbEaFy6
xYk4uKRA4JlOm6yFdxJLT/S3PEW5IWyjRTFK68Mcm2pH3BQ7TI0SdpzIVguGFnQealKEHLtZCOUB
GmbogDktQWlsNSo7SAOwkBLhLWRR8uXGhYTA9G7rx057aAPttprRhTGs+trNKaam/n5omnktHXof
U6ljL9QCkziP7j2GlEqjLf8YY5CEQx3mVGnak9CqhncdnL1QkDKrdjppysHY1tnbnsAT9EgGDR7D
Tld0+TBbVOPD2Er04GZEt1hsZojipxZxTaqC7GYRmbHn2kUfnZNyJmab4Bv6pLeCdAsE6BGh4mTq
seyw613Xov8fRljxU80H7c7NxQwi4DRlTyS0GF/sBA1IOo63CX3741AyWCHgGmhGbGAaLtyDNiYv
A4JXexxfUothumbFN90s0EdPWC0siYVJq411oJDCk3NGsGCcHqst6fX3aalzTM3d72Xe0Mxvsfha
9VPiaBGamfLBYqiVE8+4rSzOzJmwP6zlq2pJRjhJdq4JWsDnRNpXMo9vvlZdBm0qgebw6mMc77qG
JdvJsCBX4aPuNkpHqutWB3Q5WYUQAQoovy47DhZwO8bM2KCWn11vmB3YeJVtPhZNG5zcUD1HKWTD
uIbD3oXEkA3LhT4kmCmC/GsowvAYZrV7nMzxORSAKprcmI461R7yEi5qoQJPZcgJYnRQp6TK9UPl
zhu5dA/9Ru7Gos+Pms26oGId6TQFDPYF8nm9kH+/dt38+RSXBzRRxGDOu/6gbyXlHPjvjB6K/iiS
FMiPPWgbgiA8dJHfMrD3ZT7lO8rHmYYT5PWjIx2uMkgvVmS3GhvdFQBIapeg53Sf1S9GgPZfd9F5
Xkv66wUpUjMEHC6um6Fw6KCzYAPvDZI+8V8Dsxvnn0/KaJph9tqpuQ+XPTwxOR+0cTKTLwIPXy2L
iEqCLimWi+u1v/ysd8ji6ywMRrUkGjxeVk5ClJS0gdGhvkzUJeg6FnT58ln+vmiWGpVsiWCtMXFe
mxXDzr2+UFiviNQgCViz5Nruml3YL6Fssa2QMl23owXKOld0Y9zUgDG/ZBPOdl+ieIHMmtVf+tbR
D5ZNKN3PkLoUIa8g13Y9aMNCqgIWe+xKXGd1oW5Cu+AAYUkJCb8wjtdrtSbksRysgmYGrdhgYcRW
hrHUYoolB1vX53C9ZrHU3VgmEq4wOpeq0o8tqS9HdOx9aPkHVUEzkQmi36AkVZp2pTkdQuMLY5Hi
mOtOtQtjByhb8zIP1Hms9bI1Y4OKj7DQNn4gsOzYjXEsJVD6xojrTcc5lEwR1Ae25FC5oJNhXbp2
Di0A4k3qQ1MoEZSWTOumxpSEhrKWYY55V/p+tNMzm93JZcnrtZH4HJZ1zPWiW67pg4+YnoCM30hc
O4+cTZ3SEKlrJz/l5P/gv+OEBtWLKMZ4jCMUzlzQXz0U7azvRuajx3m5uL7/102DlmKa0czh7Q4A
6C2fAZXbrwt3hKHioBUgJ1SgwF1SBGRIngD924J45n1FwesuIOHfO+B1c4rxlBfT7JMp6TwYxvBS
lnjq+nnRSsZz3GxDbXwzsMdz3LcPw1ie/iUz+yYEdj9eJDDC2T3Q3AG+GXDmpWcNfDLZFQRjeHD8
99rr/BGygIhpE3rIq+E5egQ4vYlH4iTBoiFSRam91IIwl2MK4jWOJvscfp1fwIt9jLdMLPyv4WOG
1mNHKjEq8+wTiOLypSSQhwElIF18SYwCppVhegxBoFvHgCOZhj/nC3AMBMmWg/r8AE+6HgC9bjtt
B9Ux7Pfal/m2fS/YJJwSnDxiCBBHzABfJF9ffYMwp33mTxGBhjc/Ipz4C2Y0hoQZbnCEN9Y5etNZ
xWBPdXnQjJwBv7EgP2DVxh6Vcz3ucIRIcxuqd8QwwGpKQKOP+ss9ACsvuiPO1VphM0Zo8SjolIot
tvN4AU055+k9uJNn1GmACzz8sRAJCBezPkpOZ+naerA+1EU+iFfj6D/Qj6fWa7BjGbB3V354pmbg
sCJf4m/Trf8x4g3/NsDAbnfBWY8OJgb+bj1w0LZYSG7NaiOYYiEnPwOfnUsW3avimf0AB/zMdIKp
0Tk9xW84Lst17nu6uQ0IY4ajlKK3wNgL4KETqypihLVGHgcoarijEuO4gSTevT+jttiNbwHhT19+
uO22nZDKnyd83k7FyXBvVnvXfhDpP+HpSwee+z8w0B2NwD/lKNtBmqorZXH7+/cvEdIZogf+pazG
IU4NHaOmdiwFkhUv+RSnYp+8dcfgC5TTFN3CVvPvInszZTvaivbZuZnf2UOoa9HopQvbZbI2+pZo
74yPIl04qXGwC52Dn9/B7BxKGKobQ+yEK5mxUzfsJJK/Z4gmKAOf5k/ofttsm71A4bjBA7ovn/r7
+Ev2WD61dBzWclP/iI8Qa5/T7yYGl11/SY+c+9FhauywGOv3xm5iIrGz7zmYoTXYI5vBTo18Gt++
gbFp2slhTb7uFl5xt0FZOpu4o9on+wYM80g3+2z1ntttf9T9h/WYncHxhp8YEzA02J84oNS8tk6s
0jYA017iN8SQ2gd9a+SvwwODhceKDx2rDaxibuFbDa+BoK89UrIDhln/rO7ZZVvGj18Qm1XfkFg4
l2J7wSiBV5fecMr7d0QS9WJHFNn79A2t/lbcG09QMLeuF/yY3yyM3cYuekwXTqN8dgwvOncHEml2
5gVfqPnalGvsUx7W+/YeDCCC5+xbAVkE1wvKJg+5M+ZIvqc2boC32FtHh1yBa13xDZtuFwTAo6Gt
fwAmi2yP6mDTrqPNHpglsE8m2CEGwlO3GC9O+BTAqXv6F4aVekilc6ZFDl18oTew2yLju0wbqoyN
qPYQGQ68xGBr3OkfGZlp+/E7S3CeKifwnTpWL9PJfWFduaNy21Kb7wWOoc0CWri8qFeUhChEvWO8
c7w/BRXc/ecUDfmXFA3tuuNbUtNNy7ZcV5Ku+ecdH5B9g6JLDhfp9Bc8SyTdcIxh9yJS8lkuClOS
YTb5K7YZlE0Yjb7iSGoW4veiVf4nT4YghP/0LdQJmrIdzST74K/fQhW3o1W7/XCJJL1C/rfaIcy9
ibcIRBsOG84fG3x2MXQM5mC3ZXsbMMDFZvkV/0h0e306//o+/htgwV9vTvMf/872e1EulX3Y/mXz
Px6LjH//vjzm7/f5x0f8x030XhdN8dn+X++1+1FcCIto/nqnf/jN/PVfz27JmPiHDe+aN3Hf/ain
Lz+aLm2vz4LXsdzz//XGX6kV/yTr1XEMPph//fMf+PXA5RX87/+1+ZF+H77XP/6cePHzMX8LelV/
8PkRa2FZSjNczfpT0KsiA9YmMMpydZMbiGD9lXhhuH84aCDopRgmvWRD50G/cl4N5w/T1HWibCzF
oVv+zxIvTNv+x92MXUtZuu6YGuE7BNJaf4lPSVjcxvrsVvuescCGCKDjrPfV1iGJ+BrHHGXMTJl1
RSuqPhdv4ZIqPEQVyB2UH5sM1TQ0eahjSgdSGfNVnWLqzoK+ILgLJFUq5ti/RWTSeuWycurz0NPQ
IGGcxFA+FBKcJBz5NAnPXVOIrQheHatsEMS11rqxLNybDkx5QxB2p1fhd43wkF1jk/SjpuxAABn2
G1OdEmuThxp7/+wEXjQVP4hjnHdms6Rv8RLXSU9tnMOJGNWlANSZ4Zevu/SVfFhUj8zwxrFq0RlZ
ztolrHkyNBBVoX9xCOBAWQ+0uJaMuPyaseTsEy2Qq51PhuVDgVJZC2osVZ1q170fzifEQrt8Nnel
HVU3NQ0Qb3IoI7KRXHNt3ttaW23NJrmTQfBq+an+4EQccRMHETFp69mM/12baHtQ6wlS/+gr19WK
grtCMkCAx1gtOXeB9sLkc+XkRLbNxDYMgyy90UxQJwX2S1QS6Hhj1FZ5GFrEwbWp/5hzLN+xjXsy
lYtGzl1TJDcbmQEZrpvolUCBKBDSi5OriQbj1RShXqSxh6yp3CLMpZJCzGZpn8lAwpuxyBlrph3X
HD6LJjKfs2yfMhmgpRxRk6o5OIWQzHon+FACTExOh4kThLyve3mvEmaLrpuAJOxCDq0QNra3YSIv
xIbDsQ+Sz8mMwcIfZySfHHKL7GYx0BBs8YhYHAN7A7uuqacTiVRwaePqQ6fZu1LVRE/NQs2k4uwu
5A9ZBsq6yG5v2gJzdyflfQ47azJsYIcda21KaZo4Dz3xkuvIBxdSXx1GVMxpQvVJntohcYJ76WRn
VLNnpb3VJZrCijg9hh2rwKebH8fLWnYKXkluPUwl6WJInQuyTg3jPpmSV8Tl2FKL4oHGk2c7efqU
oDYiFDUDpFwaIWcXMoRpY4l9p0Glj9ARlv5t0FW3o+F7OBwsmr288h5dt6VaQjKACJX0CLcZ0omV
qJh9dxo8mindG4EoYafJdd2RlNrTXiAiwEVR1I/7YhjMrVXZ+44oSgZ0w3joCV8MUA4jnDdyeqvw
LuwKYkxJhR/FwSOrzRHDdrvM5LLP2CH+NTw1g1N5havf+kj928AXGFZtAreAG9XNcGvVtJg0a2fP
dG1w06Cep2zEz5/rNGmNMkVcG33qkn5uRtLnoPbELjsrR7UVwcruPp4eUKg1XjoSo2gmhFiFN3Zq
1V6aYB4a62jXpiXVnoshv8li4sYSMIhGgpA70zDVYGXbWKjqmoRDTYI36FC+1any79TFSENS7wxx
Ie843JbLsU1EOBULP4ghSAD9hNceaP2XLIITSdcOfSiC/m6SCDCOdHFo4deo/C18+SY6NG+wqvtq
SsezMS8zEHLRkHTR+wyNHIFpVJrA9NEz6xNHpz794lSuuScrcq0lEDX9hAmPjUdoa4barcsicsvS
YUA7ufajEMInWJs0zB+w7lVUsNlnGvv6rp2DfDuFOg3zo8iIFBwe0Cnv+wm4TA4tVSD20e9stK4b
dxou/XRP0/LU5noO4B33aYmf3vG19zjqo00mKbll/hAFVK+9NO216khrsczcZpHd43oH09c7+HyC
Ev1TSojkqZQ0lQaegFG19Ym+an2SQ5ygBp8/+oQMRH/aGtP4FOsKB5dOldIrB7QAoQ9TF93bY4N7
UgdqXKCa56hUWycpVXAou2BjZ0/1cuCX+tidNH0sCafIG+Aa2HznIjqZEYrHxI+XFPIqOasUUEww
wbJyehbRg9p16O056HAcnVxMrYQ516zAJPppo/mUNtPA0p/FqZkqcYrSRuGskXciVyTD9RFCEwHv
MEyr7BSmnYZEhD/HcBl/8QDDKKYzIOrixhgnaBd6BpZxBjYSjAyMKpdUmdz45nYzQwrTRi3cV9hY
XeumiAHSxfkUeyFGKATIYDWvz6Jensr1WjV/hnZsH68bJOyNe3a0n88yD5PxlHTMZFlOIHORx36q
VPbraoUD1WmflFvMx8AyHgvNIOMGHtOkYzSsTYIYDBqHrI76a8Lg0tu5XsuXBo8pJuJmY6UBwuk/
MZfBRJpQCMn4uU/5qW+lu7QiVaeWJqSiCTZGbibe5M436RJJGKCbOegkp3adPe4GMd9UqDpW/78A
vZax/6QApXI0KQz/+wr08cf4vflz+fnrEb/qT9f4AysJ3mBLV5Jpgs0v+1vgmmb9YRlS2mi+pOvQ
1/1dgFp/mK5lug5eSFfX9GX18asAlYraVCmTklFziGTTrP9J5Joy1V8WOroulSmJdpOmrlmGKUl3
+/OqC1WQwNpVaAczrvu91fQPeCgDHOgotwvOKJYLl1H65ZeM8DOwp9M579xNNJP2OnEXmZZnAwMf
43Nnq5z6i6Gy73XD8VZoNoFDM824/tElJXpluBBglPMwtPqZLuymDiF++H0IjG82vybCKtaJJpsz
AvHvudZh6CcKit7OGMlbS2eIEulHPcaW2JX+vnYATRK0MOcJPbwQjRK6BXyz6r4ymouqR4fIicEH
6s85QVTGHe3FBhHGvBscwmhpvMuuJWtl5nsl3mPXJSWJAOnVUNMpCyXAdU6OAxDENCUeaLYPdcRw
zo700nMY7Hd695QxkJ11NPKGm++EiB4bd+Fd2iC5Opy1czWQmhIBD9IIQSk7hgB+81qRDt7V5rmz
iSoasZpbNu/H2hjs/qjXx6K3p2O0HPuKgZCkgRqVkRTSa8ZZiF5i5+eWOVby5vpzvbYMKILajWOb
+oXaldK4iFwOxIHBqzCbs6b08dQIw9pM46xvpOWK2xwn8Z1vzMFdgdY6L4b5PGOnhvnVkkegKmyf
M5pGJ2MZcd2kGiYjAbK2RgKGIenCYA8xH+2+wbRsQ6JSKAZvelR8gZ+LW80NYDQHwFps4fi314va
mcRtKUlyMt4Ij0dgNtstMdokjF+ygHNanskdQnp+poGGFT6fcoxLHKx2hhx5TuDkGKowGPpIHWRL
bsNtZPdet1gtz0Nu2+cakm0o6Pdia7TP7lAgkeT3MATvw7uxtqNLNKB1mDomgW1I+7nWJFDyAW6l
pYkbK5m6h2aKwt0UkJPR2ap9yGuSmnXt0ruH0NTrr5oouNBeA2NGk7xsSFVvzaHo75hWrPQhtr72
Gb60XETPWmqnJ0b/8zqxmvh5LhkDT6wIvbgxnseimR59o33q/aJ/ixfJ+Tib5n1vMdovqv/D13nt
Ng5sUfaLCBTJYnq1smRZzumFcGrmWGQxfP0sqTHXF40782JItBWswDp1zt5rM9eNQ+DsI0nDB0qx
G48k6Z8GO+Dgj/UNRlhw7jkdXSEikufK3nm0XPsGw0LHVG2Ao9NaD+Q+T99+U+yigZWddB2MhIYb
v2GrozMbbNoMVzGNafc+HrL03QypXAaz8h8mlBqriG3jWg0EV/klUuucQdm24X2+m8OSEjnznXei
wXe1zsJPTQMxNMYT3qPhSXnYEM5CSVK0bPWaYfjMcdmfnJD6RQwt8VgGQnZKo+g5y3yJGauSK38M
ouciswlXcSIBNJLfBoO1MXt8IigS/W1W99OLp6gR8dfdKsm2ZGzJrfMxBeJeUPq7+DDMOrzPZsaX
o98cGD8EN2osEtJncHnmYwK11YSaKEtVP8Zuv3FSHjpXGN6bdNaPftiqPU6WJ/pTsPTz6APRErHH
kZxvK1NMxziLoUoVI5QuvmyHpra9PSM+DCF5MD5UFPQPpWVtewe67KBKjXOf40MMoKdLJnN1+QtP
tQFCfxwLOiZWxSsmhPreeOfIbjiWSbL/PcR7mW0ikRwS1wU2NZb1i6jtYjP7FR7989VpsohhgFpp
FUWENlvnGEVIHKkydefgVH6awMS42fDuNj6xS01cPqoyv0lKFZ0u18ZoAKAUQxHJ+E6MjI0eOQOR
JlxM0fWUZOKlEIB8Wsd5nPB10SUPnh3BqEG4+X1lWnCdz0b+gbaYdPEviTQvjrId86OBZaOye5oA
kYWgsR4R6ofgvSx72KMk89aVFzoPtXRpWJMu/RMHm75J9bVucOC6BqOmmT3gsWwU0GVOXFcRqc3M
VGCXiKB6jqShHozSLA49y+WyCNl3e3WdbGvXPrGFSL593zz5uTC+xnVPlmTuRdOLIUvM5wHo1cvV
ZaUBtLR9Y+0Q6HivOZ+qPDazFxlgN/OwSKMMKnyY97NaCD5eIKRq+KduVL32K5b89lXMQwhQD6+B
WXd/tMH3yXJNmCqFfnaNs8glMYtdq0NnHQRE8crICO9KE2R0oGCshB2YHV838rad8AJrwVe4wZhw
1QfFOSCxDbfo3epnr+JNKbwuOYxJeRNWdXAaZnhRyJgjIlHN9AnbAjPJfHpFdt6uTZQDD9j/+jtf
w12TApz7IDlXh269daoqv7ZSNHqNr29lVht8zdP+pXVg8CdVucc2nDyNqqVN75VqVzdJ8mS1DSY6
wX90+S2KLi8zqAiKmTROAcLV9dr51nH7OzOa+8PfY+er5KxXZN6J57Ceu6N//nG5NJQ8n0GTPNeN
GekwHvaxy6UsH8kcmDHXFzGhYnbE6ovSA29Vq2iUJWCCEstCuJMhoC5wQyGMG7Zepv6g4CPbQffw
BSXuHlSzLIO4ZZMyjNamz4xw5kXg8+OzUSdskQ++jZPuzXbNgYhKuD256HcYmdaTkbKwDw5VTuuF
13UI/LPs0hvmxFmLQqsr7gzOsiRMZObacH/MmYJIsihsCjHj7rBUc9AZrCosAw9DmECfYPO4ne3Q
XXrEvjN1rHe23bxFQbEx2QStRp0NW2doPzkJE4DVoLGPJklaZNW/NF6WHrUcP2QTgOQFUOc5rA99
Bkaonh4SnbdrSyOqtLuOh21JrZSy29velzeRCJY2nFGzxYDu6Uq1451Jd4gLzZ8wgbvXt2LZuPiR
VQdTqwuJvbP0N3usXd4yLSg8ExaT4TRXlUybrZ9idnakemXkeiXS3mEhza21545MZJKa/Aqsq3VQ
f0XYd674tj4bnTMz9MRtCEJlAqEUJMGz3VhfZmEcO0+geAqBzcs3v443g+nf9RXk2jQffrweQWXT
FCAZEvcJieVz5jkb5Ybupulh9tTTT1Zjq3dyqJTd+OKE9ZeuXNxZdL8oNTx7MJdiQto5gv2I47to
hkblrLEy6lWow/cqoHNWfve4j7wMqliAqHMT9aFeCDDKHYPQaQDe5eQOPuYk+rIyWk2iAK/N/LTJ
v5K0fZ2ls5xzvSknILRDUlyHJpKaATfl7JgvVSceQmSHVR8E6wIZKel9AyqfYXoOJyxX6FrriA6M
hbVCdyc2pPuWJhqfphXmrMWsb+nmLfwWUZoVEwJgGx/ZoO5EJHaKWI7UcLeTx4CQMzHg/PHRt2AI
VkatkCeRuxb3mD6ggFTReJXRAKEP+WglbJpnn+hGO22WfPvR2viwv4YkXvsWX0mmqI3lMApLBbQf
HKqu7V43pFBFkkAYus5dwFpv75O6OTWR1KSbqGvqpwyEJpIq9GSjybC9HIJlLgeF/hLjogO3WoTI
HwLvdPaI2ciQSq/EDthw6Vx2J4ITTBG90gEpb/JAv3lFc6jm8qvsRL1RxoQF1SHcrB1SXkaE6BYm
2hqKtNPwRQxAUrIRgxEcTJDcMKvaaVYyIEIsWPP2tHH/MGUFs26CLEofNOZ0lgmEyMb5qDN4810y
QCPxLCr7JhMYnMbATlaNkxJRSaqOguCL0iNiQp8iIrBGCjn9rAr7TZ3vh7nBG4HOyE1Domx8psxT
/NNIviO20XzpGvQgfg7M3E9eEbx7vvmZ+t+sALf4SXmqNRJluLil8v/4xfQpXeva6hRQz5IGfZz0
t2QwA5VkMpkY04e2iRsw5Y92h5+JjBFZ/yglGfpXxbUs452jeMudPP6KneSuQxcFaqT+MCuyIryY
2Ad3opnAWkTH5d1F1AHK0N/4Dh3KOD5SML+ag36JcJIwBLjx6+Aut8gPqeyCOLbxTfj9sWrUXtLC
oTSyrqo2/o5Nu7l8AAsJsSIn3FX36Rn5557azD30jOURXLgGCmsvX1a+ug1L7H9DS25sPjvMiwHN
DsZwa4D1TWv5juT1NmL9dQ36zdVIqqFW/TWIiW2DNBQNarIAI5K2xa3WYb3pZw/uGtwrBHanCNzT
uovXbUvjm2ZMRK5JvKz9d5mBdG3m+Yc2lYJM1hwUuMqCxlAKApeiAZshPoOtTUS1yq1u45r61mea
XSE1DYOefBIvXUttNqgb1bock2PfkNHXdSZhPUwoTdmILe2hlTKqD0xX/U56I8hNYTg37PfXMqpb
6o0KZ4bL/tj0eQ2CeYyPEg3IFKj41mvDx6Rq/9CgpGGuobXa5D5L6RM6mj74vf3gBmXymFX2Sxiy
tEeYYZdGOMDxIkqPKkvtnICPVBkAu6K1eJJN92JierseWtpwYTJl6wwkcwt8coq3dKGPzJDEvZE/
Jgw6riynlqC0zt4NfWLnJ5fRxNkk0ijLG+Lw5ESch+lCt2t06mwMeAmcu93nGCP6yvHLE5r+dK0x
ESxFSOg079rB4D+libqbbB2tapGfDGOwlo3jnwZQI9tIFBjQgpSipQ3IJurmpc+pn8HT+O62Xr9j
n7hz4jhczf45AtghvC+trH1bsIsvlfg2O0zZdW748HLRidc24ApmK1DEuuaVEde6a/3VxMb/ISsS
DRTd/bDQDi2iinPfu4PUe4FZZd52TP042QEvaWzyWqrEu4uncM22lgS61r9H8chmorWfhQX2V7Ww
lgwQ/lHnn5RT3k0hJ3gvF0fVG9B709A/IMseWF59xjh7H9QWFLvJeEJyS7JykCzbIHmlh4ps3hmO
Q0mw64Qni15jua2zIlqZjWRjHYEq6GW9b11mhGkeo3X4vX45SJfzJYMEsbocBxBU790LhuOfv7tc
TUWyZzfWbC43bUnerZIz9+4/D/H3+PnBREhFCBzh+nKXl+MDBLKx8RAo+Sy0oR2VB+HRxUwL5A1y
2CgbeHtb3YADw8Uw/MQFxWw3iVcaHsdkp7AlgfTpdmg5T0gUdz5tn6sE3nnZu69Ooj+Ryf546fTT
2NAqe6gzKrB39jD8zBlAx6qKH1nEDgAomoD5DUZC7NIWfNtZWj+kd7CnjIkrMY/VBB9Af88z1uwc
kT5dcPO6qd2lTMoSNwX6Cq/DA4YjFphx1Z3VDfzQZyHm5dKchz6uX+LErd7rtz3izcsvLz/iriuA
FztPBNcjNLeSjyLOXVy7+RZvaMN21aNbTwDSyFAChmfAwERGzFHLQiGt7EeWa79X5MZyvWaPT1Tj
NutyHNAmYh5EsTSsKsJG6CZNAYJW5N1EejtUZ7NVvORyBiV+EajODBbKOH2f/Rhcjh1ZB6Ft8+8P
6z+XXPp/lFIRX+KxyA6+trLddObQWelDXuDtUPbNGW9nufTgxENnRc/5QFZOVuD/gPnqtF+xCp+8
ZNyigHMsUGjuckD4O9hiZRnlHqvuRqfzEfUSIjFpXUdGs5IODNZeLJNKb5KxYT+zzGM2PXw22KSA
iLUOYYV/UGENKSRbfS+502el5tSjVvNWXWC8N2bEyuCVmHKD73ryd9hRSIwobxyHcpbMOi/I79C6
H7ySaI7mboz6Y102oACRUIOsNYXx3oXDkt4fJT5BK0ylmj5+N2dxZILCd2mOcOhBTxcCI1kqxa1f
YuuJ70vE81tM1TfBiM4DFIc75+tZyYNmSA9IODPqaynSTTG2zKhAkk6+hWk8PWXR2JAjBHm+LYeN
ZkPNmAv7qfL4BKPlfax6GpdVvnfYRfn548S09Upa4QuwBdy5KfuLcR9YJ+m1Axy4jugyFDptiqMp
qfNbK93ZAryLtOs/WT0tArTF/uSrA/b8vePSEWA0faXHoCJmBNTkSNXi+NXOKscJ+5+ud0jpiUoh
OaDrr5sifKpqF4epzE6Yf6Ae1adJlrAf5dsUhujc0MazNO0h//QOTv5O1d4idmJIqChf555ornKm
vlTpeqiKl7D3V6MJ5jlPzkaMOHlkDNcX5L1owlVpUpFH5SsmqO0DGlgGjwEj1daN7Cslp6fY4eQt
dRshWHqLaTv4GOnYMaFhVF+y8sBXkjCcJulXWhX+ksYtnUkoPtZwlFn+PoZ9u8cAiyYBxicy3W3n
xvGiqEE7VGH8zWSzJzmB6tGuwbaxjOWAkdKMHBwcEY8M5djKMHCR5fDanDn5Xf4zuOoFGS8En/mr
CxoS542sWjsWggDcFbtifsgt3MGB6A2MDRi5hfGEHzZYyphcsqm3kDs48Kw3eZ7cF544QfZgqDvd
afTcO7N7lVJtje6lZ6Jow+Ia+mYncnnPyIpIUjgwg4kPO28S4LTa+dMa9tEAIlM1eGib6YoK/ZiH
MDlmqDb0UG5Urn+aOYGEfmubzUteSZKVaxJaRAk4gZEpU0ayYfSA7FKH0VtfV18mgAFbGdej7E9h
9OzzRbSBUeBgJZjAD+9MjDfE1OVrl0yuRokXCVPeGcuHCL2+IhfZzzMUwflCtd5DkbYgO6qPrJng
OyahSYRKwKAr699iGcSbepafYYpLC7MUAlmneozj7IHZ2p+YE4U1N39qA/Z12N3lgnOOZ16PKvRo
YX7OCeYCTgqmWfzxA/PY9fV+8rz3CaNzPwfsMdulkqB064rev0a4sB5wOnkZ3BIYy9ZbK8d0G8zz
I6LtByKlgSCt+HY9VWK4y33/HS071rAE5tfQA+706JrhEN8G01NfdP46mlBxn0tVvJ1/OqPbCKtH
pRbaTy1LQB+ZJxlAzRCISkyyQqvZgyLJVjCdoyNL35pu210OMdNwvsDLITOA1pJZb7Z501O9uVN5
U83DrhujO8Al966kKJvpFPe0PRyyFIfsVqIi4F8hJqE7YzMBAQfymJhivEps76FJ3XTRTjvHHmD4
4MSUg/k2iIDATixLfmKR+YbTP4L7ODQW8tGcf7fK0beIjKGuNVFB5ys3ouCZq/Hu/BL3Rf0Y5EG9
QPxDKR+vrS7+MtiXLacaoWLJvxC/pbNJT1mVy25i1q7S4MkaCUlwuXJ2wrZzy9kTa/LOAQnlJ19a
OdNRJjFUa8d4zZP8zU6Q/yRpQHgTEPAICs7wNJQVwLgiOV2+SB3UTKP+Q/HxhDygInQuJ0UZ0Fbj
3zYu8pKBuSgTZLLFPWGy/4DGM4nxxXP5pywAQtDT2Sy6PctkNh8tk32Rm10zHuO+NK4jPjGs6M3C
Ytq1iXvxGYJVMLP4NhnMz9zDO9kHzW1kdnzv1bCaqppvpcUL2KZ0sM/b7YrIa1FF5rVbCxqCWXDD
u7/TZUkCU0Q7BIc+9gKkjT2Tbd4PBwtWC53WcxE1OE9O476PDtJ3z3wKYxocevhDjfvc5w8OUM51
MiGYwqaw5LMFL8oecG65MesK5u5lP8YRdeS0D1uICWz6YIW5Aq+Jv85GCNE1j5/3ul/XvWRBtazP
wsd5pAa8zU54dPr+acjHRaHw7swNYIFOAS5R4mDl84wmlo12cAYB9pNDy5W6VNF8Ej5YdZOh20wW
UVOtsTwwOsT0RYfOfJvNj2IADc0IBjEymqrgfIZsoJOO+sO1Mcj4Q7xyC21eA55A3uAXgNRbnt6I
QZXzaLccQRGwlAHBA59K7O6Mz7dTHshQkto95DQ9aMfWwTyu856Urphqwkxhs9ZdbG6SGPecEbvI
0s6qXPyt+y72YYV48GqT+KntbbLC23bdduStkRdpg1frG/iwkGwnvnPRycuDO2XRJe3sh64ZX2o7
uNHRWYvRGK90bB0BlmSEZrstIMoB4E1YZ1nQkoQ8gHjaJjMoPbZ5f7ASYlbW7FmZ8y2mEXx/57EQ
DCTY0F8PoMh90rYn4GWaaaZjnbOtN+ziLNl58j2CoJaFxxsXZ9kKybuOTO8eU1yn17FVPccSumbH
E9AxkmewB/SQgh4sVgXIxfGXfcBH3KzO000dkbRRkAAitUOAHXm1o/UU4d+gEjKWUT+fI2qnPyOc
JNghQPqAB4kgsQi+A0IXhmtR2tWN2fXPZsD+qVcn4p95e4m9op80YRk0qthe9pjg2afgAG6zJ2/G
7U+QQbrp5Y3nNuNBC0BUeVSZ13FRsH2IwvhZ1NBPmwEEChM2/L7qQ84IzSLd7z1SJ8sR2zFMTV64
GIfAjInS510CibdhasMGSwVXiTE+iqw+wlG5j4OKDVoWQ9gL6g9pMU46Y9WLkSaW/vFrsWGu8pKZ
qXWFXelpHDLSjhokTKgW1w76PWiDM8yO6Waq1E9pNM7aUKDY6POb9bPZMZd2E49mXpJ81odRFRhg
tNgYZMo46cktkKxnk/+DU4X+P3O9kna1YZzPAIVkBD2gciTeHtBDC06rQGR2zg6HoEtRDqtx5BVv
I/1R9qik8E0GqLcWnY0qhon9CnfLHRvaxzgc8E/75EchhbZLDBOdIH2mgMcQdqDi9Ni+K3hlQJTB
dMaoFFcm/hdzMk8Og0InRLQf+5z5bCM7nq1yeowlTfV0lTFNAb7Pkk7JXm+VB+ugbs+GqNzf1rOi
RndQoeqz09n9HiSOhd4DRdqTSh8K012mLjBprdLvhpHZAu7pIyqy7sqiE7BoS4MzO01AHhnDJKRy
xlzL0VDvThiTSmdTGIvQWgWen+CPmp8jg+zGoocyN/hDQmyoPy17MX71HoecwroFAY6Of9xHTF6W
NMY4Ot53To/1LUZmEFcHEABbhHczSZ8+sWImfLPCBi1vYXmh5X4/qSBcTiYRnnVTdivLd9EWJeIs
KqCYdF5Cz76TY0Q2U0KX0DeBZXjlWxUlZGY+92lfLuMKemiuCYi0241ZemhNrZ7a9tGrLW+pOcEg
Mc1vOD2sE8b67k2Y801m8mRvU88gnSqSYh3a2l738B0WtdtOrD/mT8LmD7MrC23grNuq4pQNT6bI
d9k0QZMiCLbI53yVS3c3BCxxadnuqKXvqp5hTzrER8Nm2pDk4y7JAmZ0udhFuTlvZ58yxAXd6Vnz
YgxUuDEIh8bYm6xLRYkg2xEJL3I4lXQEtkCl4UtnvFatt0+aMCN6c6maCg0uaYFA/oAotb65khM0
c51rCAMZjEhdBWo9ddMnhkhkSziZmJ7lS1HcJ9EIn9rwjmGP7SMihpih0aqq0uy6DJOHsB8oPDC7
0Z6laydRszGq3SZxtk6ZTl7hb7xnH4s9SgSkgjGp1aWX73VZbeZkr6zy1ikZLNTss68MP78fdBS8
QO2nh1PVjvFNd241d+4m19bCnFhmZKBOIQaEpZHqZMPjfcS65qyp4d54BeN4WVdrW5efAtBupdJo
Occe51jD7lYTHREZpTdOae1ZQu9r0r40CMSl0xEYNko8eKlLvUmuANkSXk+zzftC/0MUfU9aLMgj
f2WyRmGzxVEPeYwZS70fmEdGnvmJaFYd+to4NeA3IJY/+ZNg5h7m2Qm0sAOysOZf2kZVFO/YlhwM
cPvMD2iHII3YZQ1pLCCqFqkobqeeBEcvOQcP4mfr1C0gFkYdcDJMyyNoSDcJkZjwo/uMHVPrzas5
ix9sH+1lE5X9Jk9qcefDYLpyDJs0y+peA4dn23Gmh2v7CczfepZYJCRDx502EYm2wbCa6fmvBY7w
ZVjOt7lxI8E+bvjcHe3MuEFUgPJjxEoza/oS7OEQ7yRQwcBKNHH65L/S0D/kxvOAm9Ku2O4NkeNi
HWPpET/2AMm6U+h6SwyR9IKYOPQfgs2XC7L8CnnDndZVTc4m7yR4HSpXv3BX0sXYyDT6RVs+47fS
Xk9zfc4lnpHA1nd6IuASrEm5zBAKk2Pi+vSR/Js4kOQDCKo9Qg6PRZt7N0bmHaKUBEbHzmit9W8J
6qHNVJNyKIqQRsVRgJalO8hOpGsJj7AWmdWTKtj55IuQDc/kQ96cieRDD2POh9VVFNaiYLhMvrqr
keRbdLJZbg+YY0FOKv3pVtK4cmRTLm39yrmdZMvS/DaV3yDpTKHt2oKwlKA/Fhs/1EsM7tvQQMo5
ImVkNqQx01YN1eEKTShbKpryjQ1cmJllCYKV2WiQSZxzGWdsBxtBixCXNTFgfQ6hZqFU9lizi8NY
k7ed9Y0Avllspaf+RGZKmyv7Iyvk/TXviK9dm6zzhOwdD11EufZi+Tklwylw8EQTSBJOQJr8RD91
VfqQStqb8UCOzjw8Tfw3lu7ep+Sjc7p6laNDWcW4lmMX4xTUSxyQk+Cjrofz25Ted3bhbgr0P6bZ
34ZBsCx519juF6AxRjJp5zjf6MojTrbKvq2YKY+A1xKG4xbZxFvP+B3ZMieioFEfM9krVNLCm71t
HhEZhIb8D4Oq51mvOZXz+HRtyX7qnz1zPKrJD9fhRLtu0AWhdRUA2iT/cCfb4sxpHQJLfIcu1ruR
2p/61n/U7ibWtruu0oHY4eYmCDqXlCpSlQCLr0KauAs8GmrjZ+o7w93O5pMKOBdec9c38pB4TrAq
umzdeER45qb1gMBXM1VhUEhAXh5DVatL3KMG9SecSxpOVrrMVN1iDp2Wko4GIQ7Fu+uf6fvnZcmP
R877wT5lHcc2mG7qQquVwYrpjOwna9clAr5QP4ziKnYfCK8iPLCaPl05Bfk+QtDqjuckeoZddDTl
wsX2AQ4Pq6pOldy0B9dr6HTI4MGIcwfxhfpG2sUmKgcPbbkTKSO2rVDzuNipLGNTJRSbpvk8C+O7
jUa5V3W1a8He3vvX/qM5xuVBRT6BDqlLvzN6cCGq5Km6rdL5LuobCDTJMhzj8WacSQU777hU1qK3
g94yuTPYseYYzoU+Vp1qN75diwWGF5LSznzCRlUvji/EK9yJ+9Z2PonNeI0KM9zIdBJrzmrau3do
sG5smK0HpFEk0c8UnFXZOdBIOEFm0l/QZoL/7MESjxyfjJUXcj/GXXi2Ngun+QRI2OwLHMF92N92
tU3qjUWJWfU0fOoWSHLbwTCPnE2MAxx7dx2tmoYsHCO/CScD+IueppPppdd51LX7MGnFzp3FicYB
Pex0JmRvmTacjEXcN9tOmtjTkkGsOjr0C5UB4ogGRYE9qGuSRsLvuGDENjY1kWTBBlRSvgmZLy2F
Zax6vKkYJfDFQhUxjIg1y+Zj4Gv8hZP7YFahfS/zahcMrdyMkfmQMIvajqLE7tGF+wov1KZECa0Z
7O9xRB0Nj2QnMZpPJh1CR+p5nYUC5BbUgL1l+x9pTdtxamW+ngqH4WEGTNvU7Fo64s5k3/F9JzgJ
fRf8V5E8m7PCyOF3HyqXAaGO+aIEOAOKng5ZGHebzB7Vwjyzl9gIn5NMA7VDByI4lbwDza0XxVAa
a2bv7aJOGANxiRy2RAAvIlEkBHUx9/mHxvB/Mnu9GgogF072nIf5XZLbn07urrq6gLuWY6aB9ZY1
wbqPh3tSBs6KWrIJjMvu11gCG/zu2u7FaGCCJm65hvYPlo0cik3Duizq9tuNCgrTwCPFvatPQ2ex
Uur9UNWwjppox3mK3VSJRTo1OPvaSPuKIMSHz47zO/HhKcskeasr1uWCdnVilGQgq2xf8KHe2r7c
C5RJO7uhth6qEUDSyrMpn6ZofgdpSnYWY1dQ3CtRMcVIutfQahMCMLs3ZbWkktLCW1Ah/wxtDcJM
leTygPZbBlDHOE6B3EOzWHnETBh8XuehV4huYVaIlidrQcKM4DPz/IFjau9Qc7LxKjnTHRYvgup+
6Wn9iK8LK8e5TSyrpF72VfdYJGcrtsIQUYaOvXRiLPTg3Di3ZOF+ckoB3TR+AvhKUFEFsLC2bL1o
Z/K2RMyZDy1Jg01l+mhxcnTZWCOU8m6rVsiNG8zOOmfusEC48pwllIDDXD4T9FDSZO9nnFDVjRYN
PV4Lzq1fD48CAO+2WRbEVuc2R5pQAbljRLWLAyj0GkvJ4cL0Ew6Mv8sl+imINc/0v///MesCLfz9
wwsV8PcmNaXQwm3irjyYaUno3/keL39TNy5Cu8t1+vhQOH4f8S9k8HI9mWJ+dbnBf138vf+/vwGJ
pSx/9/98Fn+f5N9HZL0DwvXfRyIZpkuvkX1+cEG5/32Ol0f/+0Quj0agTkUwxH9eH3K1KCEuj9hk
7tz+ff3+3vnl6OXH7/8kvLHl+8CHdBfo98gF1+NDftuV2K92nQnCxPRxTV4uhWgf/l76PebPM6jl
3+spIiu6av/5y8ul6Hym/j2mwnwxhqncXo7/vYfLb//e+Pexfm/3z904xlnWY0bmwnTpo6+SHh8Z
A7HT7xNpLIMJxOW+/usi5t9WEIPF87ncedmWpP+MztNfiKAGcb72e3G6sP8uPy7sv/iM+fjn2O/V
y6Wy8669rAzW/xy/3P5y7HInv1dnqlD2PiXxr/9hI/7+3T/HLlf/cg9//+b3vi7H/tdNgg4jjKmI
nqcDsvm9wd9/93L98rTKvgZF88/d/P2j/3W3l9tkc7APVF9v3DMjUpWUZaY0yIc8X/XChDHa+cc/
V8UFI/nPrwcB5NVfp8G54yJA7lxu9Pvjn2Oi0mQijtJZ/D7CPw/ze9t/Hup//Z0ZAItG1fl/ny36
wmbf7ufL4csNZD0wA/znTv/r9/88yOXqv782AhIBp7Rf/c+X4H89r/95N5c//H2ul7+5HItRkK0G
z/7pk14u0PkiI7wgZcuhY/RhFnbb3UYdWLm/p4vBfjYABobzMbbqp8t5oaKFt4/TqtpJO/NiVnC6
D8XKInGLliJbNtc2zotYBhfN/CA5q9ow/W0PEzKkg3O+RLeulWyx3XqlzczZ8D/fWBmtM+EXjyJs
xTY4M5tH/dj0CS1Hg5amV5IsD4tug3ohWtehPimzOjozC0fYUzOrYrqdav0Nt32Jp9lHlEaqIZTG
cw8QU2c+TUvh4+EuLRFuClN8B/n4aNYB5I0GUUQxgm3pQJNMJuxzq6BKirJjUZGV08Kixj1Tx9cu
KqhjdJ7DVLZiClLcFCZaAIbYEDBBgR8EpTBT9Bo3Zwclj5yIUUAm84ZZ3EnftbYzaTq2y3Z19F4o
TdjadLC0BkWhY/kE8CXduRJjBq4Ltvq8pkuI4nRs0pO0TAI1SRdahUbHLJd+DKYWhP7zky3zXVnX
R1S6EFqUJA602VfVlK8poJKVw9pOhXIdR0yk0pi2Gzv2aqnK3RT313Ql2GOktAENcY7TSc0rYTMF
CDuZrIeG187pyBD14/gxYoaILW9YGKEPAZ+NObFdp0yPf5THC+Pr4I2ZOuNRHVxHU5ZC4OR+ylTs
zboeN8zOri0tiE6yCZSb2vil0X/SkAJSCCqCccY8SVaVZ9TdtrMYf2Nb3yTS5ZWWtNNrmKArauNn
aslxrRpRkTquvr3klgAHwubR2hIaRCt5YxvTdG8ZBEX0g0FlDt3fC7N3pYN4xfi+2NYGDYK6j1v4
P+awkV2+9tForCx5zgBC17jN/LsxCdqtr3jS44zmM8IKsBclb3S9tmMPRD3bsCuftBHGBnyXOoud
fWz86ciHWbbj8fwJslK3O+bx/MMImzJZMR5o5HtneOFNZfVfTWGNC4uvH3xZ5qAjwVSIeqGESAFW
LMRdw5hiWLZ4Q6RS4zJHvmXLzNjMGRFYbgejnYbsOfalewmTDDG/S9xlifBqKuD++DyWi5JsWXYz
xPRRw2PrHXR0BpEXKrybzO5qbvzPOsdNG4noY9LGuvOh8Q4mdZlpH+knQBousXIF8bdxVr5WIynb
5ji/Bg2OelduTePHC0rEJ4md7GyT7MogFXdzFxJjN+XLMNaPk+njTwuue5/qGzwmEGINxd/IvrLG
7NdzQ2FM47FeG/5zfK6g8bSHuKRg2Upd0gsxquszMnkB+Y6muGmeopHuRMH0tRcfTnOOq5zIC+rb
B5U1T4jpoTvRqXSD+s3s9A0ztGLh29067/RzJUJSCVRKZzwUBU0azX7DHAnPiqoQ+RTjjtSLt440
BHWyee/+H/bOY7lxbduyv1JRfdyA2cAGGtWhp0jKS5TUQcjlhvf+62uAeeJk3nynnulXh0HQyJDA
NmvNOWYknrWIoii2tSRhj1SnEGyzqLiyXKLbdKPdGRaCyyQZz8rr3n1VVnSN869oepnMuEemFnzq
IfnetfnklsFTh/vgkIWNsekPnrHRnc57b4YWEpii/ooYL8pZkDu++SNL0FPrzmvUg3MYpnOXeEdh
8rLU6E+Wjv4OPGy07pC0NEVNcAD1JiMbt3EQOItwyoLd+OF0285PHuOsfTNaYo71ZrwVkQaNAM+g
QyURkwRjt6ARVgLWM7KWAmtFECPnBJHBLeq46L2bqa9VgRAGm8W+GLBgYdMqlw17RIDpiZT4fer8
AO2ySm3/DjVKs+5h8oNxkE/OkK7ItGAggMCLBu+lVy0ATQ/CTA2AeVHX6bmwCQ6wm3GVDDHA2xiy
olPpFGQGOmKo7Ne1ljw7kXnXDXNx+tw5dH1LsLhOjSAiNL9yLf5KQ3LoS4sqR4XKXbfJBZcpjpmW
5Rq5RLDTEdK4CV2tYFQvBiqFIUXX2Y/5gx6V1+Uch52Nx6Kl0FlTsDJ7/mDSe70a6x1xEtV60Bzq
mnpxQ99qEeaAui2p2LeqYZ8bTAopaaMOMQglVnDQHni+jX1FV13WEvNQkl+nMYUtS+7L0nmvQzzf
g7glICBdkXC1C8jQAbQAx77tAQk4bn/V0FlXTgasmVl33VoRuva+i1eORu8Gcd+IviEbVr6lfYLs
PQY+CVRWaNEZ6NEoSWdL1/tRGNNWNik5CsLc2lN/ioPsidgCoo4ShOgB8pCxTF5Dm9NMy188PY+u
OoD4LpDa8h4N8GNqJ8/jRDKYqOrHoJo+88E5mzm6GkrDqVNuHDWcJnclYwquRo2UFVTMKS+Q0eRg
siiuzSQ/CBMAdRehs+1BLVOG3IavdO3fPJU8OkV7HIgOj/QegWuyq0XyGoNOBxFUb8yWtYHVHYNp
zq7B56ZDOVjFhXkbQhS1Kq5PAEF2smPXjfowodcX9g4S+3xccm2+jc3wpmp6gjJBEurmlAlCOr5p
/NnL8Mkqh9eunL4jmrSdsrYTHIVWpI/0V+nI6fl9gau0DTW647HBjRU8CIJHtvkUduvYAHucYngV
nnqv3XoPlfHOoLq5zmBwLvpGfteinlYNM+yibZAwZJBjmGlnjHK/KMkOXJFEggY9u4uVzi4JYcQa
U9R2cLz9a1pHc4HM3ecDbXpMamqpjSKHiMjcrJmHMmnZL/sI2oU0d7OOuix8oBYyPjT2p55iPNL7
F5jZ7V4vzmERl3jbk2ev0g6MfA9h5QPUaCUfvbo2CpYJtrltItKbcn9T72pKyDUfC4MEUokQy9Wi
p034FgD6XrZAVkJ3Vi809ZqUNmc1eMcY+AepwagZzAyTCldv7/rfSTJczcwCsjKqM6qQo+k1t62b
kPDQ3xWNerNTxAStRxkq6pNX6UFfnDB7AjWnqGUJasMT5wYUTWfBIHYuK6NnRTOsXUs/ckluBYjF
PenTfp5e4w1AbYMZCM8Ml0t7dhrKclMC3qNW+U0SUSDB5cOnKWZQRKoecyf5LmbjStokPdLr9imk
EL+rAroqCHokrgU8BujOM9WR6qkFCzSMb9hgoC635sZJy42sO0A0HvCVIl6VPlr6JMTzRWvd0tAV
YKFOY9SprpLawprgqXcWH7LkY5QSBwGEE2KdTOktajzs1FnorKYP6KkLzjnETGioF3ZdhfdNt258
p3lkgmMleed9EYJF9iuZtqA87R1ZoY+aGNnNee0bml9SlLQQu2z7VtXeRnUuXQ24iIaHZC6hSAN2
cpnkeUmEpcbFwyKsRBNYKtpn9PoQpKbxLp06dw8t9SxZ1BfM4G1XoANnbTwnVETQLbIoPAr8WJ3q
oTJGnC5leG8w/KzqlmsNcgxtwvKowvyHrEPK4wbt8th68mv3GsHJhzGgSpkqqEozXscP3Q3t3lOr
yoPDYlFRZOs8dc0SZBFVZNGF8TNr7WfXsaDfKAN9tDl8UpWi2eJ2w7XrMdUQnB277bsi8SqSzp1G
CBug1xLpNiybol8SUKjf2F1Kt8lJ4oVwWYM5cyyHCn90G080ZHwZ1YK+OxjYoX+y53hhExTQmGrM
rZJ9sNPeYkOl2avFtxa1cXquH5TEYMvEbG3KiS7mFHSkti0sWMsrw82eUBB9sFMmMDEukb0adPwl
J432w/TN9xCQju/QHQwDeLWCtFadHO8AMTHMbmjCZCeu6thdephyosk+Va33mGrtN60dyxPHcPDX
SN5XI07pBVajNfEVt1E3xxtn5etQRVdtBo7RmiMuirdSEIQ4eIjG9Dx4KgSS0aHwn4ikICJWV6w7
MeWjlcUA7qLl0EEIIE6hvTJBah0XYWa/Ry2YI4JEloJM7I2wxkdTx7wUcQUGfMJQmtUsOfu2EZSs
EsCP7BEDw0EJMrxNwxV9n6dEcpWSulCuU4PPSfTiWg2gnLEyz5skk+VYfapj+6zBGBDYyJCrdi9m
fdCMjaMPtAFs7UHkYtMJtmMMUpA6dRcf6Pjszt7dHphzHDOwaaTxBvVrF1gfJqCeDZiUB30EWdUQ
hz4q2CphxYrQ9jj7c9Jo1ixMFFdIzILKYrJA0pfH1g+LdsXCGdpvmtqXcXMRlra5HE39LkRdDxoF
KJNH716DtUrsq/luu+53SH8Jq2C+t8weeI3p0Xkw7ksbjHdBKtzSs7DOxbk9v4HMPrtZIcAiOzCm
MW6OSwNRpDSIVlboeZeGh4QHccdLZJT7ym8OGgJFQoOBACXFU5Rkp0B3rroKWGfO+rlvPHrwhglO
KZktf9FqkdfTNaWAl0J8jUiSipTgbhpW+MTq9k5m/aus+88whUJDU9sxjTf0nfaqsMBBZlO58IcK
W9/U0xDg5CnEQxfLu5ZmKEy09NThWNLoUZLG6b1GNvoT9E+PfnPfCp1GKFv3RVYBG9Klv6KpdEps
cRQGnc9YAeGCLLSqdHkDKurQAZYAAavfeqJ/MjvtSffabKOC8R6HW7cCbXCXwhDqusjfs9V6cb17
l1o7IpNULjL6yMuGTD3PYIHpSHxJkQmrrbevkI0tuqrdNjJAP4TrOXkqcYBe6ZG/45xcVkVgrYfI
YCcG3RdSUJitNdOh8nxVK0yXRo3PT4UT2Ey8p5lc96X+oiXJFTl+5tYfxm0+EH/VJZheStkiqSIE
r6xXo23tWV/gCWeB0ZMYwaqS3Vd/o8d7VtL2nvjkZdCFHgqZzuHXOMQtehq+D+8lKy00eG70Ncrg
JWiC9ThiSNY6CPGRZyK6Gs85vKC1b24TMCSLrIMFXuNqcSJae6J9iTM67LCn1MqP+NY8Z45J8Hrc
jgYWTrnjZdEsvnLiJ0KaWLsCLNoU/cx6c5oloX/FgiYAKYbSuxL5V+FDAo2D4rpRwcaK7RDT63Ao
YvMDEMTODwhbs6mPUwz5DPvxKUbFttFyz1uUXPFrUmnZG3pcSn1fX2fjxiONcBxDhdazKel8KVqh
cKoIk1qLpCtIx3RoDJDAQNrkV+4nR12iaWILRkiqb5OGFda7YMhJ1Gadvahy86u3MHUkTwa96y3C
tzeJmkVOA/UTL93HVvGV0wPayDz5ihKsvn3Xb0ozuJ4UQtWSm2U99+/16aYKSIK4HZhNuRSvcSq/
Eza4Me3uB0iWa9/D5xUyRoEwWqdzcpYxHMaKWOWpZBefW9VNVwl0ZXT/JN2r2DO32lwKD4rxCHVo
Ts0l/jBEwEgkxRyG2D9zjaIGMQpELj3hXhUMV94HAwlmVBwFMIj0Jzyo2iqk+/csTLQjfenfNcGX
N5xL1zqjn3mUKbmlLdQVcknAx0GnXiDqQJGEllKyW2DBy7WJZjcvt2XlbKxX3THxf1jPQ9oSihBW
9zkf3iLrrTsticdVI6yXDu6HofpuNaHV4pvx1BELwaOaHADjLNCFCohorResABzOLL4OE81Z2Vqk
Lee4Hjvz1gvUXfHNwDunjPeldRyC7i4R7NScCr5b1JdICPSXoKph0Jr5tZ30jwM6BShg4W0ku6Pl
oSNz6ckK2rArNoHHHpv3MFoPxjtS6neJc7nWOTFj+1kGzoPpZCv8+aeASOG4wYKSjFd1xdUCBQ3R
yK629Je2sT80iSSE/2uPqWrOfqcYEzH/yymENWZ2+7K9jkvnVDMAeCJMl1VjvPrz5tXV1HECuFsa
+TE2ybDQuvqzKIdZK/CctECOqZD2NP9YeOsEyKc+ZwurmBakIQkBuKkI+brK/eYjE91dEbREfxL3
Y1Xtg0zEAZFFvaRJwZoKqb1Lx5I/TNNWIo2+WQAYNGXMhlyL/DMgRzKy46sKb7Ee218BaZUbeozg
2xKDLItwa47FdezEw7Iqkz2UPPwkerEuc/s9NuqryqQT69khZET8t1FjfQR+dleF9po/4dAGN0QY
XtdTf8w06Dexg3QjBH/RW/d+o+HO8H9MmfZozp41HDuPWvzWoXGwJ5NYO71gzWWi7UwJ6GjgubXN
3vTCB4g4ak8A7ldDWCEfVPI2Gt05Bt6+yCycxjUARjfsr8e4P+VR+ICF4p0lxLs+y5wlgbF2Mb61
BfGGrs5ErqVevAymHG6sKZE3t5dK5bAdGDJX1khpVg/NK1TrVBOCNw9L0NxTPaaJOqCCvk/dnlR1
XXudVH/US+8q8LKTyRAOFGXb5DkSg95EVdOswz4kGKESyx+lXXzaVvLhFwWgdDO/S7VygYSNwcXB
HeNj/nDKw5T1ax/bq0NFL4mN4mCRCo4YcpFJNCQZ6pexx8IUGP45ilDF2i3kl6mXh3ASFm1qxPQa
lHenzPqlTibQAGVRhvFmUvKQ5Nm7I8o3pOM3Xeq765DzlCvkjNuB9NGWZKb8FLau2ppVtJR9q9ZS
y5ZWNF1rPkFbSUeAkm2t7RbSD1OetrYTQqC4ulBRdju7Q2E+66kHF4vd/E8Vlnc/SIo3YJrYlbOi
4yzOTlbyDEFmFST5bRU0L0GH9nU+BaexNBeA7nFkOJwo1PKvsfttqYi/+LK5pnJ749e+zi7B7Bmd
DPJUi0NCLnsTmK/p4Ag2egHLWmjarjetwcszMWbhA+oF5mGdogzF42LHbuyhGdOXook+2f0+9m7T
7CV+ECsDYQ9B4MUmcLjwX1ketPsgYIniU6g/aq5YV+ioSNok4BhV/K7SBGW9aLRYMpQkVo/aMZfE
4LLXPA8ptd2JgJKqCLMVSouePT1CHAw1VMZFEu+y6pTlGg0CfgAMK+2TfS8pZN2jCH13N0zadcGu
fK8IPVW4xa66sGfTqFUba6y1ZREhui9GezvWKclDCVrmcgJVp2LJRs0N9G0KF3EcifOwNRc5/ui5
RMNY6T14OzQ1kDm2l8Ofj/npLuK6pH1DtFNIemdWmMxVjc02Ps2Jd3dXKhteXBGeaPy0G0fiqSq9
cZ/LlNAiV7451JEhSQMbsFptx/+zmQwWqq3wqfQZ6ZKtzfOUVPWWNJtl1TOHEQi3jcPmoRjy97YB
ARU6zD6T1u+F0Xlb6f+QEvTnmNAaKqkbTzXRNBGOTaSvyavWjg0WJpb2Tm984wbmomGFnfr+hxUR
uEyJyF1BVYJGDLheR4JVOQxLbnmFc2QunmuINt2d9OVn4JmYX8QiGhmE/dbfW1N41AUVq8Yzz158
3SJFwCN8KudfF84dGMsxSgSib73nPrsCIoab7QT+m2U3RsdJd+7T4qaIwDCgrHnIFA53jEz7qhCU
NCVRMf6iku5XNdiSyRCSl53cRXPrwNNSyoZDdRC66nFBWFwRXjauW725ajt0j6UiSCwn6J7Fdc9l
be2zTnyDNWb3Bj8FnXgZk+dFlHO7MCRJAW5sEUY6YrwDIXVTRd3LkNYsh4YIW6OV/ujDqT41MVB/
ytu6zU7ZUh4TLOhMktrwBgb6SziCgVc/UEFFB72avQhsOIvQJXZKix7S/tm3sKV0Lnu0QCGPzbF+
D02OSjhHmeFF7J0lsjwYMtso1I1z7DFaxw2QupgSCzQoe0s8hmipvjiduGaP/ejo6blOXSJCKwwG
nQGCgtQtVHLmNpylcBGKTL5E4OtS3wkqhxSp0GlS9sT4S4CayXdsFmR4TJpzPdgEYqMM4l3mwaIX
ttFd533CkEiAJp2HjuZKp3hXPTPemoE9nGZBWMpIrY0dxyD9tXs0kpyFqlXiLIb0swBTCvniK47K
28rLCO8dZ3dRgmfEFPsmbcjFVTSm6onik5Txe0uRj9km1zCbUjFLSNpTUTcvoM1X28H/SrVSbXl1
daunaJZ6E3nb3Hry30oqLBiXNNauzRHjAKZBDJUqgabHYuTOB/MCZI5iZ6trHuz/DjrnskhbUoUz
u2LNT9vD6Xp335ZU/MKphc4MRm3jWSqGwVGtEM8Bv6vi9q5MaQLVds1X05Ou4UUnZcNVaKnbDCSM
Gj1lTdZSxT7qsNCwm9oGpIctab7qp4a2O45SBjFpSjw24SkT+o1XCGsr9LYkdTbfT2WEQSPO1oEp
QPIpJgelRH3oqbfHLpaGKB6eidmBhdE80TXj+88mYHNUZP2wJuMgp6zOvjXF+OocKqvbZLpVLXvC
7I6NpH9aVhTtC2vQDhVnMQwwYIENck82EC+elxGbPa8/88Y+TN3ejhlJkzB/zohb2eE5A9cv8vFK
1HNPiASaRWuk+LZkXLGuTexF3lJWEwGnhdYL80C/MW240NhmOfZzmmAbk0bmL12xzEwoEXZPlLbg
Eq0Ld74kb2DFzlhkLmErqewlvHsLFV15xF97bhw+W99oHCh7MRoaLvtVOjzP6NdFafMrzRiD2aAc
hjVaMo7bnW3PNpCCk8ZAUZIs4judEgpnFI1uvpV1ENdQHkEirH1+t1GAoC0ZQo15lSXp9awdFyV4
pLqdYOO+0LVUW5utyLY0i63AzgAUn6CPEEfWlu/ESDX3qemvu2g8g2M4Fp3soCZEOXpKrBXZSIto
AiAwhBMv0n6IlGgJ21YfhUXqnHRJy6CHSuHQM70KgAVlc6f4MpuEj2iMbrvZqev67nMSdO4On1K3
VmVBAi0a1JVZlrs2O1QZZ7Lt45riQoLMUpzESKRJPmTmXpo4O1lW2JxzoiD2RdnvpI53w/TVZiVR
5NHatsvbqXZ0QqEwltf+O9o93i1MB0P3ow9ZajUUDJkJKx5H67vrnh6zg38qIvuyDrRXryIwsDUq
fcl4h6RAaARBTO5nEAt6OrS9lihjWWtMrEVGVqzsa7dmzliZDmO8YtreR5Y/XjlYcRYhWx+RtSxm
VU5GeaFtkyJ8aLRE31TurSk0Fob6+NwNAKpqnarwUD01HR0Rp8d3pzIiKnsPvM6QTPz16hTUzSvJ
F3Vt/TC78NZlt88mmFmx64azMNkOtPjVFoGnsWbfVbkd3KgcV0Ju0TZgrdLX6HnzjjyrDE23f4rb
mCTv9guudctqgxJ8p7THhqJAbibeQpmZQ/HDeup8todR0qTEdPbvGlv3KpAj5LBQ7NMoutNEAYTG
hm4D+5oMLY/6tdGx54MaR/GfOFbd6j+aTmfF4vQ7g7FnG2c5rM/kA0e5z3sxl2guO2NTVvf8R8D1
bXxFVWEn28AC4zmVq1iLdqkOW6jyrduy9qKrHF3y0irhI80R5YV34DzKlkaJ1yZo+v66wJolKoQs
A+isoH0fx/yGGTZiFQzav8hDmKgZOpBiM0Z5fcRZRtXfI2Bbn4qviJgctgrRg6l7/jIoKb0GuQ2h
r6RwgoGuvcmcZZhqn9Ta+zdN7ei+ImPXBIEmtNmmIfuUEj6oFGyNqvq6nJ055LFNWwXV7iacb2yq
b4R6y6vLQ/hUPjubykMB2p+pwH0EXDDsUgTi5GqSGoOlceNqHmTBqhtXRck47BfGYwQjnvNAP9dF
0K8M05RLZe1c4hRWYvLOKgyAylTUtHPCPtYV8PdT2pP9EpE7lJdkotaPnSymrYkBad0BUxpiAXw+
ozsHC6TccvHgInaxKDUu3l+DThxLOMZYB5U9O684X1tV3V53hXufEJ1OZDZ+1cKoruGCF4s4BEnJ
+xHAaw3tjbKPbip/pMhPmRFH4UffGjBJJW35qDWeLaeUqDveijLzt8GAwZpEJK+SNykdsRUWduTE
KOd9cno6WqxGQlJ3DrQswrTlOx3WcBKkq3aA3l8CD/OvgZKdlMNehW0ZOtgCXqwWU48x0EN7RcEi
Z/hmyAXGJt1bw6ruyjamDONA4hjpfwrmJZUQZ6bhzfS728jHNR7aVrdqMvjgWgL+rTTcH9Lu8B42
z0OD0kxULDfkiMK2xopvWdOXGNxdZUFnjX5IhxN0SpPPcoCkocuGtZ+G6j8b1aG3iqcqRkxBFERo
1o9DXB+8CoUPPs01OvMnI4ZrID3xKboKn7xlgJbzTGvpm/JoqmKR0H9Zd8rZe0h+ropoeDImLHwK
OL+d5HwAUnzBDdi2gbbEKZJsBt+NVsQfPUKIoG8qcfIjI0dON950Ft0DW/ivwS0KFEaVpU+OXWs2
K62rToDHoGRn7X7s/JuipkEsqUXExoBUR/IzsUGd08z+rqbhJMAbsEqFkR4cMCRnC85ODUFQvYkF
Pi1yMYjTkZg3owBLd1xj2OysXWk3ewNiUpsOD9o4GacWLZBZ2EwDIbl8LHEbz/o2YwucMawIjVQ0
6lwxkwGfG7FsKYh6RtqAYElGM5m8m6Jpjug/Ge3dcaM1jbeq4Sh7IuBsCe+SHC6fYqzPq20tyLbr
EqZyAMnEyRVviRNirRuwK5nat7JbMpXjjwaiMme/ue1LvhcR9qR46fHGmWpwtRQhoyhda1pEB83C
z2fmIEEELjYqDHRsbT7mDs0ywidG2KuoiZ74/u/lR4VfcqWoF1Cmpehfezq+Q7ZVtvqGIn9fm/K7
SJqzO9YPdCGgkEakO2iyoe+Mu6z02Q4IY1bv0EfV8Fw7AryRHnhEFqdTyZYfMDuyI+tQlMaH4fdg
ljJ0YnM3KyPYYMFODVhYVuy7wTl01dVojVvJFZSh3ksZuH1He7Ha8Edl4sSGZT1sc0DNvY97vvrO
ZH32CkU1OstvSrExfGZOxvQEft2OULjTAFAC72xP82TduiGSOl0UG8VCtSwIMLNnmwuDz5c0v2lo
uutg8k4DkrRVZojPJFV3mIWDKxhCBNZPF0P5qQAQxsI9PTpzJkVWpttmtPU1sjmb1QXExszZGv2g
juRrlhtVl/f4wNa6TVZEEYurik2pakoNozzogdQjFyVRGMmi7wDiGqaFZm9lGv83OEVBIAh6b4Jd
Y0ettbHHAhF4Byoby6HO5nkwNNaDzB6Dorq1Wms1AHXgzwhXPT7alUu1fFlR8yOrmtYz7fJlOMLQ
k1Z8jEhVULBuSRYt6FgNNDGGNKJYlWzLhnyLvrhpJt2A2txtcE2AV4tZlBX1LiePFe+KWoUZ5J1m
yNZuMJ1C+NVLPyiztV40JElHe18R4wIu4kDCZb2GX3MO2SwmA36XjqA3mu9w4Fj0A4D4UjT0ygiw
gqe0cKWN5rvTlDdCb3apl4zrxmC9mzS4Q1hXa8ssyWFt97eNsj4KcVAWo+YQ9pJ22A8PjUMubIiV
nfdNRPk7xS9Rus90ULZDpuiVxAeLTWmgWEYMyryR0XAT9EiqieQzW2NfqCTdGJQHnNS5HUzMcJSn
qm1R6ldwZUCbVea5HuDdgOxf2CmYlYZAXC9zrrPJevCt6F4wpmxc2W7jatp6hXHlM5MLN1q2OQ0y
B2RSFFGNxAIXYZEwy8FaIaPkyFUsdgp0MTU8Y70hficHVd0ZG9k0rEooNnoZMQiFlhzFUH35UfcV
1/QqomlhlPdkCLRcNCNWmJw4LecrHOzvtsvXPqRzS0+Kra4N9MtGQIYlu3Yn+KAkS8MeAxnFM+3G
yqfHwJbPkRx2umntMWWSwdeYx7DXZrwsGp2WCdGu8doef6ClXpd6wYRRV8vOExu7ZIbV+w8k67dJ
/CGsGXAQ7ynq3mEJM/n+8vPke6sK9AFWJ+PJyyvUSN5r0OI6p9N51MAkLBDatQhnh6Odug94rShw
p+6TXnXH1s//f+zW92+pB595mzUVIV7oG7LfMwxMQfba/zvz4AkN4PfX/3po3pvvf8s+uLzvr+QD
x/mXR3YWfTfhzULRv4MPDGmSbkD4hkPXmL2XQ+LAX8Fb0viXZYPtJBaBTATe8VfogeH+y7NM2/A8
/McGMBb5Pwk9sIw5Se5nAN3+6//8b+FAfWah7BiWyfLGuiQv/J55kBhRlWGmtL9Li10VO/qnoUzM
VcHgvjU6x3yC3mau0onU3cuzuqsZP581q8z6+WxC0+rns//03suPurz4n95reO+hyhGQdEV5uNyA
PuHy+HXsDWN5oOb519OXJy6PRWpik/rzhVp9xEw67ABwVsdfNyTB/n4YsjE+5DEtZM86qyJJjxYW
3qU2H5Zjpq/7PpBb0ynF2ZTNV5w1PQVghowgWOdEBG/iqR/f0Nsts8bwznBP0NxGTeOzWpzARPqT
f8C6CgB7vucUnn+AtOwARP/7OPaxhdIPpxRBrpeQ6I6aysI77/aTcRgS1IVwH13jcDmGyg49xNc/
ijiMcByI7BhNAWme8w0waIn0rRDLP564HF5unLCi41WwaQHNwd1i56k+Pl6eIzhbW6tgiNZKjd1m
sCb3OqpZ9tBAx9Y935uGgVwtz87RQGzz2qqfPb3UbhvKcdtYo+gwFB3KtvnGhwF27UvchXaR9Yum
QT8KATpFVFOUyttaTXNtqGa6ZsUrsEeG9RpCM4QeiqkPzDD9SRX1U5mSBqSjZOnu4ziqrwbSZB27
vm+hvt3zf3Q7iPDIsebHLjfztUI0dqT2l0NnMtX9f/amyw9K7G5nwY0gD9ei5WeH7XgAh/f7zeWx
wpTDb09cHutE8fTXd+5a12NEAcfokxu2EMGD72vgmIVjLCvhBA9DPRpob5CERyZMljJurINhmO1V
Iftu5xrkrdoDRdPMnfJ7c3DRUUJnOccJqtZ+8DpkPYiYCZ9OENzV0fPlXvL3vbrXwp+P/bonLXj7
IDGdtZFUkEIk2XBe4LcEas3HfdaRMJR6atcZY0vvKCgXWt0HD3KIs91UdeVODbp7X9RIvztAsF/B
QE5yGaQgA0djFQgtPNmN6R+VFaN9b6CBMtHZ7Cp9xa5UZ/3KSZ9vioS+cEBZCsor8EvEyvl1KXsb
NRPdpssTZGBcdlk8owUNkt+yoOU4nEo/eTOjtIcG5pXa1XyYZVhglrkEBs1qHbU8e5Nfh1Smqrt6
2hvWlB4mbBAlyiphHKKMVPRVA7tybfXTLLfiwZ/PR7Xx4RT0YukBhus80FAgdlrkogP7BGU+nGIW
4dfp4C3BeyfTMzoR1DBlqFx2SIoGtUFPc87FHm+xSg4/b9D/8o7w90doHi1yyqJbX/BSqrgwM8xx
C2s/vMt9zNEmnA3UF2oHHRFed11dy6zcxvNocblh1PMP9jyOXA7Ty2Dy65gvEET2jJ6nO3ZsOiM9
BZVAxSvt6UX5+tGpTecrCCe0sHZ4Tl3IE7rtR8d8wgkSet5fL+2y6RiJND//NhX+Q4ypYfx7gK9w
EPCbwrMdInwcJiz9jxxTaaRhi4Dd/Y6dMNmHOMNBj3lzduPsI2xik+PL3T+P/3zpb8f/4e6f763H
KaakMQgSCSb9qS0VOq5xuEnDMHrK+6Wf1unSzxE4JPPXfLkxnEkwhqWgVhIEH5ev3wTbtLjcxUeZ
LgcNG/Pldb/e9vc7fj1um3SGFpd3/Ne/o6QTSb84exhZbC/qLu/vQrOqjr4DNd52muJdxd2VGiz1
nHoawc+un5Ld7Bbv3aEJVfxep6ClQQ27OxSS9bOmpVT+8KJPzcOgpuxWcxp65kF7UqNsX/CyBrvJ
ccSaUk37knUICdmvBzdEayqC4SUuzIpSuFeNwVvnz1J7XR+OHXShhzQub+X8eO0OEDrSyd+XoZ2d
0Segj+Tx1oug+zUR+qo0hifa3PTjIF/8MdN2wOfgCs4Pq44WTVSET8pzm0MjptlMrsI3C0vyf3H2
uWST/tvaxpPSYsQTlgvw1+BU5PnPX/HRU2S5lJyd8CsyYgtRN1NXpMfTm9AnZ9mP5Cs5BTb9dnKZ
yvPxTU88ByFEUx+nerTuA6WdRy7YDQjXCF+zHx8rS4+PaVH9de/ymOamt3E2qd0fj19eO7QObbbL
6349zX7ytrIqPvF/+HGXx6CRb5GZ3Elb5GvEw0gdmtQ+xpVLcHI+qZfGifArcHHbvn1bOkI/X15q
BuKvl3aT+dtLc5nILxproMRT4+z4Y742Coj3iAAUzSBNaFORwYwi9cGEWhqJCOkY98BuxrSJWtQq
l3v//uyfr9OGcDPExC1d3vvrWfDmMAwq7FeQZNGCj9PvN2z7qM071f6Px3+9NvYL/Xg5dOz82Ayp
vwtBPbV0fv/jj7s8Rh/mxgTft7u89fKDL4//+bbUg/Qdmz2Fn3jjT8n4yORJNoVrVC/wN0Lc/m7/
oYrmNMVq7niiNQU2SThhGrKFgyx+b4Qg6TU7ezKiIbqBNWI+/X00eQoCUFgijUyjG2M+mp+7HJnM
VL9e+d963zT/hr9/yq/fp/gNl6O/n/v1++bnfh39/ZfZAGv2cRG2lL7DgBQSJZaDjfoylUKdLo9d
7v26oUDJEyoBY4KX/Ofr/unFweD7u//8SrbnnPffNinsnax5m2Satk48nCX/uJCLdswlZ6/7hVvw
/1J2JsttI9GafpWOu0cE5mHRG4kzRVIiLVvWBuER8zzj6fvLpEu0VdVVcTcI5MlEgpZJIPOcf9DA
IFtapS/llqLQ1mmnA2kSm5Ek2VAXVj6UkV1cInwBMmePF2VwIMvMeuKtWfoq64kYoxrZ60VO/eQh
Ba3ypLLmSn8gxxBsmlLVqQ5yZoiYPJOxW29R+sr6Nk6eofZy1nJQDIODLoRj6uOqrermlMzBr4Ps
wABjZDvxV0wOmXk8o8RNB/WVEf6BuE4TQTmNHC0HesnkXV0N/3DV/j9gGB+LKG+b//s/zp/2y/hs
GPyRXfaAtmZ6YmP558NyDCNFD2tD+R7F6qWda/fJdeIYYLcvkB88NVl2fetyw31ieRkdqre4S7x5
i/czudai0ic5nlKU99t4GTcC51vqf4lqD/fWdBZiZJn24L/9lK9nIqYCO0HamCqHFzYqA8WDQ3bL
g/xFyzM5kBUI5RDDZEYZvE7uaj5FthkCnAKp8VKlCSLfFHj3ldh4ZIWhrkPViBayqeYuBk7gr2UL
b1frYvgk79EFKvaR9Qq5ijopgp9p1TanQR/K+zZKsm8V/0UxWIBXSvioV76NsK3vvrVretfeOgaI
3Vaz+eLd2qXxHysu++//iw6bQ9PVSd65VJTEL+m3V15g9ZGijqHxndyoAOtE2kP3drCbiL+ibLet
yeoQORKjjZrdLVTl/LzSqDeWc2SZiIYjxJU0JNxA5lPxRa1SFwcZj8B8Lj2MNygi/9Ehe0eANy0q
wMu2o0KxhYflpEfo/pTE9OylGiNtaxVWc2rGriGfxpmIF7hmba5jkxgBbrNL9r3Z689Unb1H8HT7
GsepZwMhyUfRV6nub32NaJnm8AFDpwnZOKXaNuAA9vIsHqZfZ+nb2a33dhYMTrxHdqhe//tTzP3b
U8yiIOdalmtbNo8y490vrIXtFE9J7n9LpnyhaQ6ArW7G3nBW2bjY2DFhC0KzsijwWXU8Y4LKKvlO
dr8bGLuo3t1fh8tBwKB/TXQbLqeUTTmlW1qnVKdoG8XtJDS/S6gbftody72MzAgYHRMZdsoYm4eB
Gl/KTxArGnGF7CeP1QFrTCELadF0vHb/mgUEDt43cEuXhcj9uh3CwkpXPwijSjQoxak8wBL19+De
ZUMdzPrht8G3YZPoCVXX2yvpMipLppOh66nfRTxYHQORMQA9BzQrplXJKubOIRtxkDF5sNhrjXfy
1B2ch1Kd6q1N/fhX7DYw9NpfM8iYV1re7t+/AJrxt2+A4TouioYIZXnkA813FvchZkApgJ/6e9Lm
COcvndJb1SHottStHktUgLeydQ05GhCIGrEPdMZdD4M22RajZX+cRNNucOrtlLvKwchCq19PXvHb
NLJDjo1s3VxQDqduVYIvjYtZ+Wzp+bkoay24I0M2tXAF6sAgi59Xr4NfBrD2c/WihvO4BCrpH6pS
jbd6lFdb1w6NQ8KqaYnDY33Bzhd2ThPCD2TGMHFUMaPpB8nZNcJ6bSol5BwoS9/wpVujDDC9REBg
l7PiUOhNbf9RjkhrezimMWZErXxeiefTaHbqA2Q0HlpDBYrBMoJ01b313AZC008XRtDn92Dhmydv
BH5EEfdiVl540QfKOxH0iJWMvY1oxypZaKN/psZWP1not6wASAPBEk0Zi1InWyHpeNXuCe+Dt3bO
Vv1JDpQxxYvjxazFzZPsuM2VycxFruOD3SjtzqzCZYXI4bELRhIi4szRM2wJrNzaa1WwfBeXI2Sn
uFIOvV1kiStrceXbtHKEjMthOmUNOa0Mvbv8z2kbr/iPRZtmvtv8O6rlqSbbL/b/fEEN9923HexE
bHllq3wFC7VsyV0YQiuiWmhFNy7kO+L2LkGVAlLgqwxEOVXKO/lOQZEWgMk8/xovY/LKOZrHY/+N
L5KYVbylrnP9Of/1plHs/KSYf0xAXz6hDtU89c45VM3q8bryE8s/tuC3SOBmyWMZP5iI1Y48hZ4w
IrEuntIHiOkX5jrwPesCNi7e2xWkLdk7aqN1ERcg9dRcLyDjygUDYuFNkwPsZoWqeJiU8YYoNrIZ
ZFW30FOt2KiiN/T/6pWZ91uvzLzLXlUMfnetlqj5c5EN2XYux5/+pGePoRrm14MS4PlSJtpWhmQn
nN5+G+v1z0xr8sdU1WdIwbrBvySDjbaKgV/2YlUT901CnXCyTqhIdHunscql1fjBa+MogH1C42UG
tR0EVQGjqkNtrqzDC54W4QUoytILWuUkQ2M0FiyyynAxWDGPuG5AyLiFJxYq4C4srfAoR3vuyRFn
pRWAccFZZHvrGBM0/SsFiIoYdovLSboWGP6tg1whFlGqwmIj8s2ZKnlFdiNhTR6XxaOq2N/ayRlf
JphrK0ezprVdltOL3xUnGxOsM6oM//E7cIRrNMuLoMhlhcUhK6aapmpamkPZxrDf5cBQCXBrtZrH
r2NNph8nqlGBn2iO1oF1Gv42mV8ig2r+NHpRrobVciFt22wSIbErm/LQlx9smH1n2dAjvjem4/gr
2Qy13DoguPokW3jB9BcANj8Typx7SHnlkdwqeqoiqQXVeIljgrKXrWuuCsePcBX2qdDF/GucIbNY
Hi4woLYWCjLCYhGGqp6yxsURTI5YaRV/Nj14W4vWKVeUvayDkRYXmdyXB+ybHoO+Lo+yhcLpuEwN
x15eqwFxbd/GIzBu3PcsUHdmTL1XnmX26H6ophqJTfI0Mm5OAAQ8FEw+tG75Pm7gaLieqBkjkqIG
/n+s5DQLP/J3/6e2Y9qGansuxVnym38us90KEtzU2MXXZhrcRe77Nbjj7hiDNcTtLw/HQ1CgLiPP
igTLULtujuw1GmsnB4tmNgian2ecU7yRD14RoXjjAZ5olSE7wF22l+gljxfWUZS6oyj74mTjPulK
gPU1iH2nT/TvzjShlaRaR52c4IEkfk6Gy52oK/FCqmYVmrqdTvkjFJY7z8GrO/MhwGJ2FP3QqWwu
QI5mcFhYaN0OcC+bB1ccbrEeWSdVG6GT6NCZPN7u7RkC5Db36w3yOMYnIw5hbpamcLRQDAC17oOv
e+W5S6fhHLf+nkdg8rF0Tg7S93hMcJBn8gCtXDhm9e2+aFJtI2O1h9aqrgfq+rqlo/D0IS2FJPfb
JlDuG29NuemTe8K3sTIkR2Cgu4SR2m6RDJ32t8Pcl9M+S7NNlrX6xjAE1OHWe207IQUr25+3VjyY
p9keFl2eVQdDtGQIO7Vqr7bjQbZ4xvyK94WKcypiGfe3mBxCDQehl6lZD+R466+xoeZLsO82aBab
7Vc5BZ8zA4VpcpfTvpiy/JMGfkbGC98vUISKY8SrgvCzUTTkomzNO5lZbj9pZvtsi7jF5n2VeKO/
zhUHEow+hTOoxGrUpn0/DvYFtmeEwPBKJp7MRpMNmT8yQzcUPbKRimFB/9uwIFpVMRJN/742NlRK
2u9+UjwbHd12XJ2Vg22Ln9xvO9fRGPLSAxfyNQv5vTim6j7Ig+LO8QrAGKjVt5gZtgBgdBLh1zF5
mqo4boKJ++sqOfZdU463VEAdgJX6lVO1l1CZp13ceyRGxQFsEsBwViK3kB01KsIrer6p9MK8DgsN
GyiZihGpjEG61hZW5VUrBFQRWMf5AHhc5X3AoVxdIoBARVc0wUjWeJrhxyab8ZRTDyxK2Ouit3Mt
7dSr5kG2EhhyHwLreqGMZHa/8ePYeQy86FusZvk+s0k6d+YIoUUsWSex/nwXg3DHYuTPcbeYYlG5
vtba3l3XGe60twY9AVCKIVKSJR+bvleWmh7ySpkC/4CsLoIBVqJ+VqEHIrBkf/9zaOLw9jHFUKvq
+0U0jsPaBZ9M5aUPj644VAC9HlQ1xNEzDY+2VWXwvUSHbOPtfmStb26VWk9BT4sxXm+Fx1pBF8QI
J5gMt+sqRXfWqQsOoArD9GTM7evseOrHGJXmvYlmyL1s1uVgrh2kdZay2ehptDSQIFhfB6cIzetp
X+9lE62CF5zsu5Md1NrHEACRa4ATQo79zrQM6zJZVXQobe1FvsVkiNrcnu0NYkKF5zwEiXk2p4I6
p1yPa9ms3pUaGcHbQv22Kpe9ekX2791yXfHVYjtqkbvzsGocFm03xbsKjDcoXHSwoJJTjWzQdeIQ
ZGVDwZCzGfwvTzvwim8heSaHyRGyKQ9q6zR7VH+aNVV3xDiCzl2jBmtgPhBFLzaIVagr03xIhsD/
6E2n0OmjF8wQ/T1K9fm9bOpeZi4cuENb2SzQY+1zzT/HdfzZb2zoq/j4BraPqAQSTM9tmO7rtJ9e
ZRz62bgDofmPcYecOpKdkDpkOXS0PYy3RVPWRGU1VHbcyqa3WDe3m3JWt0qjGgcfRb0VLz9Qm6J5
O3hvTUSMMwx0zWgtewO2vqg3ie660uPDHKFVXRmH2IsRzx1NLAhnwz2M7MLugmGoPrNvRHwztP09
8jD+MxQifuxR9Rk9OHMd62m7alCm+lzpmFTxZr+4ZgiIUlyOrMLfLofmvZBxlkrm0orih6hyld/g
D0ZRxndx5hg7CX9gJaCdmhk7egGQmHIH06CZVaKLLffJQTFnxDrujhwUmwOKjYsRZSZIJRSwZAxN
aioYzrPXFX8My62XZGDnAyNe8Z7M6QwEMi1QucjBFeu4Y1hGF15UD4Y7nZXAPvi9fQWg/X8T1Jol
8mO/L6TxiXeBSNmqZlg2/Jp3uU0nU3LUz9BFKX2zv89Yf+2xqM3rOyPSOF7Pbd+y9sDmVWTfbegF
sus6QHZdD7VVruMBjj/Fz2rdZwjny00VcOlq7fLdXMotF+qy5bpQmnQpN2R2DxNf9sZ9Vjx5/FQl
vEHiGeRZ13TPtdNF21v8BoVAP/LaKcdLTMRtmKcOz/HcnAusFec8iZ6TGPJan80vupbym4LRQIaj
nl68YcY4ihzvMfGG6zBldvpDNio66m0UxFhdYJtioYtxy5DfVkLvsu23we+WU++at5l5T0HVFDe6
TaqP/UNrxC4+2O1R1iWzaHjSlGT4hCsAxpewVB48JfEelGAKBfI6e2mM+hghdPSlkwniPGiDMx5e
aESWAtBqsfYddHXHW3t6MXBo3DRTTdVHNOUw8KbDA3YL2Iz5iCmRD8T7+O27DMnpuS9HdXf9Mht2
OW6MjD2uHCIPrRiM6PJzNxQqQuy05OE2Vs55/dEoVnGdL8ZIFcmrsL5nk5qcyURri7HBe6D0rPgs
D3oWvc6ZOe1lyx8099FPXmRDXhM6vr41WiwAb7F384x4Lf3HEssSqMF3PyBDh46K2YNuiCT0u11L
MgLg98OifIW1ne3IQocHxOGDw9jAa0zYfCwsfHsbXMoJ/lO37GhL63PTmOVebjTxPkcvpj/LRlLX
zUJHhXQtm8rYaQfM7M/XTS6I/R8VZhMPfS2c3jSgvv44WsMi9oBIG1UJ86ie7E0Vd58itj7LAr+y
RTvP3skyB80hW258cnMz3smYLdIF8aRQJ8JHXbbmycSIzJ/BNg19yROwKOAW575nPgG8XsoPlelk
HlSM+5Zyt+wXXfhEqfreLoLhIkegsU8ZDuT0VjYrx3Z3g0j0yCbESEH0jQZUXOb8oTTHRctq6WiX
EznyqiWrjhTTsAw6eBmhC8J9IbsaRX31StfcTF4w3wdBEG6KKe8XwThq59BpUOwguXMOkglxBnEW
ixgSL/pBkct2J9E83pERpfQ0fLRCnbKJODQVVUIZZ9OHzCGtGekP6tje3rUT53FWBLWMn01TBPOq
L5VsrdWY2XZtbG/DHFmSdGwOErLW6nmCYnstPO55pMuDkvlPSeI0B9m6jZCQN3nV2xxyRBSgxIbl
NAIqfwLA4AWHhxZXhT/Dsun02CGTqpKN2yNTPh9ln999vz0s5VklPPfc2j6Kl1Xp4pJkUHHdsW8E
DBNbw0EVdpeBm47k+0LctFQr/tiFEMOztiq+VFn76KWm/9Nuv/b5hMWGoiH1CILwe9Nqr7nt5Z8D
qAT4JoTGrtTZUOuK4RwmPXYOsdM6hwi+3DbXkicX7Zx5EYqY7Mjdix2yBuxVRWzAxyC+z3s9WN9S
c2OergoonnwLnlyY49/eTtIgvkbiv05EV6s5JyXsE7TWUveghA2A+qEmtdhZqBLIoKeB4FxUrV+u
8sGJnqLYsnalirhL2LUI0TYIuCwUNfEQvWBxwNOnfoqnEy7h6woQ28Pt+efw11ix3svwQxHrhZ7R
oassHQ2Y5RAlUJJm6wX6SPe1i5ClhCGenC3conaOChGjqikhOEjMyBFFp0WLFuf5Q4aE4dH2zfI+
qRx9q7gFL13Xs/YlO9d9LQ6yeTvUlboejBQPJzFMHjo7GdbGVEfzRw1u25ryzpLkW3jUqUY+jlRZ
H10lRplpnJ1175hQrAo3xhOwstV72W2KgdEYxuw8AgqZVbx2I1iV2Ix56zit552W5TkKIGi/wjfl
ywNV+L6xfOdT5Vjf0D/Of5QJ/DoPGB806mmjVPX4NVHAUuhdg2UaSXGEn4v6UiBC6Om6/ZQ2bnUp
4AMu1S6BKyg6jah1Tr7irWSnDAWCS9GSkNzKpqKmw94KhB7NkLQleZr0OY2N9DBXmBKVFnjcFZL5
2TLKKP6F2CrvVdOmYihPZVAeEtF9PVN1q7hDLe7XcBmUTR639to1R2WHqzgiuqNZR7swil+QEfBO
Ptz0Uy/OKj1S8EYtp6XsGJJi3Ph1gP5eNjv3iR/xWHHH6UXXKZygnl32ur8PRjRGc1I8VWbG88c5
V1W+uHp8lodAee78yn9USDqfW4RS97iPvd76DcH8HcpRX8iYrjZf3GKMWSg4wzSuU+wApyEov7QW
ogKerReQMFTnqGkoH/JNyb79w4gywBF1KM0Xg+3ZOSD/abDJeJat2Ap+a4k+VhqUnMXIAuWVW0v0
TXCOfmQkcdF46eLHDszc9fdWpST9RzKh1+W6BB7nTb/3TQB7fpkdp1ZTPlouYmbIOkCBbvqzquXb
NC2Uj2ZujQ+VkWp3gxgVl4Ozjiu8kGVvGqPhFDYl6OISIIicWi/S9BETyt82B/3QF+vaj399ghjy
z7oNcFtCoBBRp1k/d5mD8kI+oUrWo+tGQc9tzvJAuew4loWFkCV0WAmqqBvqwWHUkrwXi79rMJ0s
JCV1Kmk+kgqLGeWYZQRb/hH3kBworDKckMOSkVv4NjTUrOxRdqSZNoqhqiN0FEq4EZuogOFHjhyx
KiSzfzSAy7DV+eFkaKqgRtc+W6kHZF/DwQ3bLW2PaieegCwSlcUVaJJGO8+e+2c1cOpdH2AK+xY3
RyM+oNvwNQsy48zL515NDe+DzLQUMLe9aCjPsoX0+YvW+/41L6OTBL3vuwozDZG06QOoipSd07Vs
RrD+kNlw9IWczZ7qaefoUOAs129WvVbEpDThOc9+baFyQmWldjQ0tmAZfuW394TOfvCMSqK7KfXM
QCKxqA6TqHCxm143tRJ9d1IkVXgEdxd/DpR1F04TmgV2f4YLj2GpGBInZFtAgbymg8L/SB8CXkMp
/z9y4OY/LCYd1XE01zB5YaAg9Ge+DjJ9HsDTTV8j9Efsvurg6CrNOWn1ZFc2SNiCoWnPMlY6jcZD
P+3Wsik7ZriQ764aFW0zFV6rXCwb1aUZ+0oPL0AEZd5OKK1nTwZ+zUuyUYLXbrTNXh78zKpWhaV+
mRWl2eeBg5II+lLNXhUHOUQ20Y7nOnl6u/i3a+Q841R//vf8piZr+8VvZSDd4T0E+wccNLjov/29
mlptwiEzhs86un9Iu2vxnSHWE5o4yLMyTHmtR2p7ruHcbmUsEouKocK38446QLN2FByuZbDDl+eQ
6YbzkPQOW6AiYDNqa6d3Z72e6tfY+Hb2vx836PWqtYJ5LeuUFoBgtMVJrMltsWwGZpzs5R5aNrGX
i39ryt7b4Nu1bYFm5rvBt2bQ1NwIucJ7jLGcB7coipM7oXYrivvyQL7euM88w1iTgA0v6ezlJxuN
LFNXq68QthXEHvL2CZ6GvsH8MNuErpmwLzCMu3js7e8I8zX8b3+3ExT1snSMd6XGI9kum/IOUn3+
Ekw88pVw1NaymY/OB6Vw8qdcpxgHcuyI2F32EqUFCjFKB9VANmMsou3Bnw5D3E8fjfxHnM35ywAL
f2/g2MsXmqlhGkSLwlWbneydTNyywrwGMKqObCf4BHIyNYugs4tPcG2a3ofC7fOnzsurc9NbxywI
LQQ2YgSxgUcu6tGxKGmU/mMUC4xsUkVf+XF8jtzCuBhqbGxtNMFWjRXXr67zVUFj8+u7C/1O+/Qf
33/DNP58YlhgN11HRxVaVw1Aau77DL+qVnnhRGEDYpPSXTcKS0c0xnfqYAUvERaLqHvkz65TA/tC
FeVOxoMYIS9SO9pKifJQyJ5juhpb9hHoyPSM3eS9HJYXVr4PQg/jVTEbD4Ju0cQD9m9uFN+3Y1vu
ZgiXRdbFP/Ex8SwTOcAcwIvT+e7nLGtKJNKr7mz6pOgytaoe2rR3dqikD+u2NufHotKChT5p+icx
T9/60c95/jWPrrCitLGrLUs4TqHNe7mI+6NvzAdszgs2bRqxyjU74B5Bd5iV53roEGYQo2RYNqeu
mjdmr36RcRmSnfIw9RWpxBblkusdZLARUzba2N91eR6sZey3m7kwz8kVN/vfYhlPn4dWrbCJrmCg
y0vkray8U9c6Ojq/x+QYxcI2r7fSfvFPn7oesIKMATyt8yaotoHaPBopPOtVbGowjtyU6hNUfesh
LvV+XyUaYuZVp/R72S7Qeb9vAy1CJXxC+4SaKmjNZLpH3SvaOHabXZwudA6z6ePiF9ISoS4FIte0
qrWNPCu7qGNg4vGa/byNGCz1Z5XHzhJ6Eq8ncaVuZ862hSlzJ+fwxEQpOaPO7mB9ixFmWiWbikUl
iyg6ZQye07LJFUzv5Z0yb1pl0zSTYWUEnqxbKMVA8et11CQjnDSieoM6l+ZpzvI6Q+FXT4awTHmb
1NFmfvmRWa7lrOZc+scoDXauRUXkvnVaWNKlj3eyer0P3H/zYWyzT3K4nGec+Tu2bi8yv9zT57m2
UzReerIpD1UAyTG1ISWLjx64gbKpS/5P5KeSMUNHW9BRXSzImSMyo3oN+DBkFU1zGv1XUV58cCEg
nOpKFAFN6hniYMwjmWnN8JatbSEIP2Lt4kRO9iSHNLNj8KYSmXBdL5Z6bLZrr19NWBR9gUmFtsVs
wmVR9PJjOvsbDXbCF7P2m4XdFoiEYV97Vvr+q4anMnqhA1g06JZHKN/JSfeRpJIduT3+7CtHeYr8
IoGwgZiYvEFvZfjoeS9T0U9HrAS6rcO7Yylvkvof0A8zPo/tiERGOXjrBvDZCyi4e1B5SMamTbwi
D2aelXY/4BSJPsQYs0IurHirAW1D7oI/WTngTF6OkYp/MQ8xJArzJ9mr2RF2zpESrGUzVJD8bor0
9TpVzXcYbd1MiJ+ryNdMERLXSIfJJkwg9RRH1uY6th2Fx7M2F8AbjW9yNqd0lDU6y9Y9L2ENZcrR
PGdUEMXHukaEUGVWhdhgipiLo/COzLx6hwGUejFSxOM6j/2twWpsjJq/PnNpdovYn0OUG/lYEO9N
8O/5r8882O6p7dL8+pnF1wH2ngV7REyZWtV8mh1nI1vyLvJzm/owXD/Xv31medHYYMf67jMHSY3O
ilWEpzYfkePAe6qrPXwqAZOjlVnaO0UBvnMnT6cUatF910JZxgF2A0iLHldBkzTNU+3+2lZaihex
5QKwmwMuF3MMKr5OyNh/Soyw/DWZmmPG/iC7r1G2r+odVVBcUVDNjHgBGMklbipSA3U1IoMdpxeA
kemlyj65fJ+e5IDO0Y2l6hb1UjZLNdHPXCwHykuydHIXQ4hxg4yhpxeSv0YewUDVsUdBT9zm2hW2
+Ih0CGdEep9e1MBqTxNqnrcRiKl0/DO7YiMvoODlkcsj4XRflSW1WmaSl2IY62BpMTZbGcNZZHhA
O/7zXM3d1jUqBIRUN8ZlabR2qDnhoDXWzX2AfQJ6I25S1M+zimB1iiryj3BepciJ/JzS+dugZvpH
txicRVz7+RE6mLsF2+qs8RYInkY/xHS717NXlsb7XFxEGmTNE0H/ElsGWNR2zs7yzuNUWLs4BgUB
HXtduna9TvTZ2bdx+MMY9GoZWoq66W3XOrCUCVZmGWhLBe/LxZRU3r3qu+4z6hmVaaK9jtDkF7xr
j4jZolI2qvi3jPyR47FahZFefFe64Ful9vaLPaoJbi2Tf2mCQCHbnKgn15h/3TvI9XL37r5RF7hP
vjV7904YDh87pKXvdM1/d7+hipCmRAkL1e0SIXw2bqu6JdntY5EKA0FzFhZ6FV+UTrtDBLH5jPyH
swrrCUEJ/Dk+eqa9q9AR/eLWSI3BEO4OxthrpzxKrLvrlQK3FlbTxfe0cueYSb+UF2T5Gu6X+2rq
IdZi7dBsBQTtw+zZj7If3CJaXVo1HEPSg0dHIdF3vdALnmbNdD7ws2uxREP7q8Lg9NWvV9cLDRf/
s25m76t282UI65frB8nwylAoWJySaegR4620+0J8dMQwdkXU5R9nN5w2uktaEXHG7jPpI8SjGKAY
eGIrhZYJemt19lxoZ/JWjdW0dw2rhscgGLoHu1fx45ZXWM3K46n5qWNfuka7alqHyaigFc3/vBhQ
VhhlzLj1PATBHD/ZqOBc/1ws+YVZQh2cbRTN9mgZG9cp6xh5MwDMn9vZDtbjXNYbe3CnjwhqbOW/
L8kMi5VqlgF6ULxTnsTIFvNKesYQ5bmaBnQdXZw6iyBpr2wGSWmwWrTT/dDONjeagxY4F2V09a14
m2KIY51LcXBT1naVEZNbEi/XCJTDuUTuCOrg9YVaZtG8ptRr3MuL5Kg+DS8Ty8mDbOF34O1GVyTF
UE1fs8zVdg6+vk5ahs+pqSj41pR7ze+DTyOK6iATMhwy9Cj4VNfauO5Uyi2y186CdKGYU0/Sht5+
MH+mpaseZUvMqA9u8JyLGfsZSQYxyKq475zVFjUSEBnJ0nR794FKlPvQWT2r074a9c3gdCdddNS+
q1SL37qVsdzw0LfBrwphGy3JQI9Z+l+nU0jutp3H74H2OqAJvvG7Pru3Cs9ASNoJWyg5jbGuQGFC
+w3Std7DzG+sIjvPtRoCjcdE5Do4VwBXjF22uLb1HCMP9A3RIJb9TX5Bbyx+SiMvPQ/oJ+6t0PvR
2Sk3QpcIB6624Wsmb0Q5/FtXthrpQEA+UReBWSzs+FMaKPYyUzyyYqJZDb7FtyApH2RzNPRNBH/n
bBa+gBBTcMBw8VMQkh83ShXNWldNPrmW665r1f/Vi/p9AjfNn7ayt1edL2YR1id5qYKjsKGiVYlo
xiPAkWd5nyw3EdsVHyoT80Pl+ecPJXuzWrt+KEVJUMdMkopKhWBaCQ6WzPXJZj5gSuOzk7nm/2TM
DQUvy5U0LjkSozKYFWKQc2VivU10HSTnjMQgS6g0V22wnLAQ7pD3uwRWNj8DA1uS7O7OsqUOBUu0
yHqSLVfDpXlWk2sLONyDERTDo+zzKUSiC+eeZAvc4AW4aHFt+YbxqRsd7Sj78iD7isdYdHTmeX5W
ffDGTWqiPyFu72Jadcdvw3+QvVoW1KgAT+3D9SZdgfOLlrp72Zvznifxbdb7a69t+fymUmcH3kJ9
tqkQwJ8+tHadbOGEFR9m28EwU1E11KZoBqnaHtzaf3HA+fEtrpK7YPLVs+xUccVEYxn7+bxRCnTT
+mKV44ok2GXFh8FHUwuOMsx/eW2LqZebfpBDqV6gF+cFLNzF0LAb0EyG74mXPRN5DblLcLFpja1D
apj4PCa4NkMlbo5WVaBY0YlThNiQxY0xnL8GqxCi113VaI9xBoMbEcwJvRMxh1oFdxkpEBiWW4ou
8zpP/PyieUN2rKLwqCqagjl8iiBYo+GpJnutqGn3/kQe18+q4iJjJLBf8UnsHmQo8gZ/IzdCFHiZ
YNIwutKLhqcvs49aaa/8cO4Wsimv0NGVSHr1LCNayFoPZWdIveIGIdr0jx3ajLJTHobR4WtXWoiB
ixndsO0P2CSdZ2d8zf2+fZDhlpTOHV/QfiebQVOZO583DA5yXCQPQ61/MNo0Pcg7eXPabCgMtve3
ESraplhF8UVJHwdzVJeGiow1T5pqlbcFTg/iI/aUFs7Dj+u/tqEit5iAOK3kLBDZ9VOSxmsd0NtF
DrdyBK91ddZ/fXw3MNkDWShmdwGVotlGkRVJu7eiWAIWDgCGu7uF5FkywtnXUbyQrWto6BFcK8cR
feHuV02tSSID5BKS4GNAgbgcEV81A8Q9BZToVjn0G/esRrn/C3SR4eK2GUchAirGGV43rDrH6RC2
LpFdSwLtoFlpe7ASjBeTEQtGfyuZQrd+pMD/tV9ez6sZZ3tkFFdZD8isigqT4jYW6hLcemtKOvat
KQGuhRjc2iqDBSH71iuvbTq3WNSgbbbuWHqnxtB+VqExvdgYra6UurbXVskyjFXbYapT79yyCpWj
/Nh5ngZU2INs8FZAGblG1557nHKfUImqnlKk+ENMO17KOHBXTgkTrOPV+RLyxyJzeBc6agFgjEpK
JSopqVJnDyHbliSJKAPdhkSigpKMYYVTTz8up6EAB4vX56Ov6PHWoq53uMaq3B0O9ogxPRrAYbct
R+yzdRAy695WcTyNEJQNZxM7x7x3ccLrjWfZmzjIoJTYPKWg/1Yj6jH3pTLgwqkhr3sIE2+p1e30
aIjDlEXTI4jCr5NeJzvZknG3039dKmPyoNrKCGI8cigvIXcbjXByJyAPH6yka4TmTLMaRNNUNGdr
Y/l1L3sLM6YKWZtQ3+iUoRJ4qWeo2pNs+WWINt4EYTdugt9no+IXBbX9JMsPSnLo9ByIkqhZDMhb
bT2/VX+rWdgB/gtwmUkIvdUxvOTQ1p1OqTw73i60J3xJZVMebhcauUXdnYsGcafIn3/dSV4QZ7m/
KXT3/1F2ZtuRIlu2/SLGoG9eAe9drl4hxQsjIjOSvjN6vv5OTHGOsvKeqrr3hYFhBi55A2Z7rz2X
W9wq5gnVRAILTwPnqCg4FFfRZP9fe8zwKa2I3la1J3pEJI0ohak+2VQpT+1oXWVrmBXrkmjGD9mS
G2i3S4BjhXEwykl7Gkc3foKUJ/vkZaK0V7ZfN7D3DpNofNcsjB0s60qhSPJkJ3tLKaoryeI3Xf5L
2aLboZnYkBq3t09uMiEuhWEod7JFVUR5nSftTbYEvCOQvu56KCiAuaZxon1uUKr/3rNSD7envP2Q
IwoNm0w5TDYXrL8ss8nuqHrGhGpjcK2I7H1Aic5tagvvXt06yq2jNuG+uioJ4KSeSFrP2u8zssz7
a2304xhZxWns0/7J0Fbz0cxxM9a7p7Ia+ieHWzt1/4RR5AB5bJpbKszM5vdJHVXkj463r5w725oD
O9fTq9VX5k1uJm+mOHrN4v0oFv7orSNxczgyy9ZjjiAoDUJqcpzshR/6MlYRnzZA/rvKw0bast3L
ZINC8jQIQ3iH0iHbW68SxX+4Vjw+JgklV5U36c9fezH037DZjikxvSZWRn/r/RoH5vRKou1nsklW
Cc7iGMnHf/O0VH9qG+9RHhcUzBM265ojIpL2I2GZVM6N/TYOTHjI07Hk3o5/nV41Y0x5tpM/4MLq
siCI4m8sJFymSOyJ7Zjck8dkrxw3jXhM/6MXUNHvc2sRCdz0ks2TyYjvUF8iWkvEfF7QIMhDX8fl
Xm338d3gmt3Bs/L1xYSnrTTt/Oe2kyOfljtJ+/uIIwwXL6R4VJ4jPokhG5KzIrSHImINkcpPTu52
3orzk7tsNtR8pljMUVC1jTFWHc3Rv87AwTa+2XgIsKSwPYypHTQ5ej33B1je2gsfpXKYirgKZbPo
rP5qEbbxZbObc5ZpzBRikepDYCj6fprAeMtOT6lxY+aXd1F6Q3uRFxZZS2B1ayY2F/YqYu0REd4X
faU83qJcr0n0+SarHGXxI2674Wj6StHA7jKNb3hvrpcux48co1/zm2JXRGtR2R77qDW+iab7WPDN
ecDVyHr5Dycp2oLJcq3bd5jYKYg6c+ZKFASO7ChmmModTIJ5YtlH27Ctfano1WEpMTOWD1/ZNDqT
ldX28JVN4L9tsJZJ+7gshYnWDXs1KfpUVUi942CVEA2W8Zum4XFgLu9yVNKQPBONN7977kIEfRtl
jIocJU/+T6MMpdVg19qYTGv5+M2ksHq7QtMPv19WNv/xsowC01zvW2XSsHHU0XH8e5MZh5qYChKx
fx3GeN5RfWreNrRsc5UdlElghjLUw1VtRiBMJb9lnjOvaV/Yx3JpLdjLqvU+IqUscBP9mTkoqEDQ
uNfMcfT7eTQdzNbo2M6MRJa/QqP4faZG+lqeKQdQMv77zFYvjc8za81NfrYFKdG6P6ZR1v7YZCpW
lPyFlI/oSzPar1bndbt6nFJE70p+EcqMvTJGGc9EWshtOSMgECgb8qy8Xj6GZE2/9QTjw8qaqN4w
o+asWcTvYOrmT1lHUUVcFu3PlFo5YvfpXzleg5rSdO9r6gF9tiBQ1fhpnFxRfzDpL8N2NolFUcgY
xP3ifmfCeUwXwMaapV3zTOgfValtlSRWiuYl0o+um9vH2tBIEqXEAi19mj8wxLnzgGd/05ToY+CB
MGiWd4vwAAOrnkZBs+TFUQPH/YKPu3bkabEGjZk0L9Myqfc9Yjt+svWLHGFBCY/XpXiQh2zhdUHm
uslJjl9jqHptqRWh7CWID+oQ50P5UvKQm8wh2LzhUbb6xPCgr6vxWV47TYWyt2v8xGTThk99N8bN
dzl2rktxw6RF9V1KHtBWpeULoavbWFT1dyNFbmZSxHsWrtvCO8YIuNPq70sE24xvMV+KplLfG/Wn
HK5obnqYXSb2sukCy6376aM2hvYIUBKBynbRZSzC3szKb5Uo9VOtY0ArLzoq1rnmx0gZau/tMsM8
NaLOn/LadILUrJhAOOOYB/UY8ShseVYTTX5q+rq4T5YR35YKa0rqaIajO04KCdKt/f948ueltlf7
jxfQ4o3g39cnAh6ERHscUPXRe820qrsbtAbE83a8QhIY4kJmfA4T1fy3Yb2Lw8jXMJvJ0gkUETD1
1GC+4ZNE/DPdvIE7RxuuA47u31DgExno0jdV9ZJ7227xAdhuoswP8NDMKggHW9NuLexVCBRcZTPC
tSG2+7cEVdttLmOgb9vFRoyTHYq/8yYbfbtchj+6ToSqXhGcYPp/yeDBfjcNBzDyqKhPje0A7Mx7
BZsYqqwEMbm9kTYKgk5NoD/Ls+/WONx0ef6agxefUvFnUyH+m51+ep0Nke4aDAduTrMMJwVvQzyo
uv4eH60hbPIkeiNB9KvMxuSvWD1ausHf0Wr6q4tB87uz/faUpjYesqxFlWDaw7lP1uSuGytrlwIz
fVG3GwVpzPmnYnd7pSUmZsbeeMwNNTouCnXxfacbG1zXPTbY0382F4M7IGSJ7LOp6JFx1L0Of4Nt
8BTzKy0rpQixPjdfC3UmW27ga4B3jPnaW9lM064/Bzukq4/tZiAie20R90fgpLyn2+CkdpjnFQkm
rluzscmeAOscPs81ork8RibiKdlbWn1+HFwVnff2Z3hekx5jTVk+e4utBhr/JvWzdy2y6ECKHQXY
dmXhkAhJW8P47KU+3DpA2bI+m0mqGge1t+3PJs827bDi0vp5bjVPeD9YYKDl62qw+GF3tjgNL92p
c0HuI8F61foZRms7lt2d3PDx/t7LDAhx63z95wg5LEmAm5HIg2C+ndo1GJNViQVdfo68+9LU3Ttv
7YNibKJ7pOOItbD0o/IzTtbPg3Kc3MR19tNJLQ33c06VZ9hKROi3nPbZdv7X0KwgFoV6keXLNvZr
0+vqi14V01meLo93a6pc3AR8EnX8CJy2E7Bn98JWRBBVtwtrJTcfBD71rbTi7vL1YlHdp5dWqR9y
FuR/e5kp56GKaj/bybFfL+bo+QkpZnP9Oj7ESoldjPImX/nr2mmluwGBMe3zGs5z5GiY1oFu+Nwo
qTlcEy+BsttASfjX4aJIrN6Xbb1Rv3YtUmk1D14AGkoZqshCrp+7cmjfFIqf9J332fM/XK4v8I6M
YlIL20viVEjWJB5YFcm2uShuEFcezJbMZW6Wr9QRad6pjfmWy6Zt5Q7rpqS+o4AkfhMUO8rjGlza
UytUprHTsr5rXQ9kC6z5XdIM5mtJNEAez0tvPq0J9fqfF4ddTY4kxaiL+EQYU2F/lRuc/7yr2Day
2feo9tQIbI88NuHITYZha6vARIlM/UtrnxddOHjGCs+fsgsmXnTYkTPuCHzxXJECfKm9lz0ape1y
9Jcm/+tSXqT9Pk2e8HmuiC08c825YG7UHRasJK5IGgrXLGHzsFnMtLqbto3ck8dSEkZh7KhABv5r
R8Ij+W+nZQosArWpz/84Li8iTyVNjlUf0+XPV/xPLybP1YSHTlTdInOEfgsEZnt1K96XXKQvctIn
TqmwXe9kx+pOSBTT15jJiNVA9ZTpoHcOjj4U4jwruohPTlMWhymJi7c0yh8NSqj+WHGZ4mvR/32E
l/T/y4hIwalhWXuYn55eXr2hJ3jVx9VVVx2grJl5+jrkFBleXl/trzOEng9HAM13GCqVV3n8czAG
Lk44lq0aWMPQPywNT2jEl8QaiZ14pPuEc6zBQPntYvUPnwebimp7nRJOeazeOnDnwudYs9RQXuaz
Q3M2kzSn3X1xtGYFv4aiiPCe3Shbkrr1CeCS7X9Suv5J9vpbvxzfdRBT/3G5f15Itv9nppf8MyTi
i18dD3Z5ilu12OntQUMh4iHjMvvgDgBDLFpJZqdu1UuLrZNqJDRlzxB1+hDGoPF9nI7TvTxoC9sg
LLIYWZiLzdJt6p5adKk+ODfn5Ho54ZJJ5I+6+y775JHWizLQDV4VfB2zrRSXparYxDOWeErQCjzV
T3K43CC5ZtqOheXna8hjZqJmQe4k3VGvXUypShUNTFlS9ZBOxV1H7OOYDMu3NsIoiO+uy1b2yDFU
mfdBp41GqG2jZYdDCcq+Ho2FpHShn2srH7uXqMQAxmpVKgbc+BkK9PyhlTnLNKvsyUO3Yj8XlBcu
VbecFxxFDkwc4weAmQKQmam95Syd/Ykavz8N/N4dz5pivwCf6syGh2bJ1HBcTIcXJSKJN+LWdJsc
tTipRZ6dlG3epdYt7kzzMr80HUyYFPfzn5qbnz6vBEOS4ErU/zkO/PyKsrpFaxnWRo8praWTx3WW
AqPEf7flntx0aVfjyWjczDaO7+x/bwitxXfUUCjXMnX1g+p2H7Lz6/g/xq5zm2zatv94ja9Tk9wd
z32p7+S1v47Lva9ja+Om19R9/jryNfTrmPxj8vVOV1wK67Y/Vo6i5C89tHblkHywujs3wV1QcWJj
P7tltwOUV4dr+eg5vfWM1ZD70lT6Q+Ms+b1KIvWlG7TVX52+uIxT6b2s0dDhstg7vAf0mt2EsTbT
f0qRaHq4tp6olysCeaVsFNqdlyQ/ZKdFFdlTxM+FOfdV5FZzKpeYcptcbqO0pKomH9EyyLbcLfkS
nVG09hdrnr3XMnK+86Oc4L7TwkLluazU6f6zlZgEttz54bNlO8dyrdVH2fJyIiR2YT5VhvNN1et1
h3nmei83lAeDkI8MFYkCx6rW/N0hUFSCPHbdXa9aGBcXskcTmOTBHjx+XaHNM6RncXKoAD9ev44P
U+PtKgP1pYfJY4j+0Nz1MHEeekQ3D2bt4EhgOhhAjw3Skm2DQ+d0V5YkqiJWI8xKOTYY8cEQeE3J
lhybpSY21naaH+0hGx+GIbQzZb6q6TKFJZGtn1nI2tn+KYZ+CNW8BMiqNM5tGUmryY7W4s5kdOrH
OGGKzIPml1dSx7Zg+XYuoxEjh7/tZhYSXNK63RpksQ51XLObHQuU6LQhI3pqKR5sSzQvEJBqMmYV
KJ/KbF5KJjgH0dkYmG+9pTNbd2Iq3whGF30wUHvnDmkHKp+k6pQmGNw4E7Si2CsP9Qhx16+GSj13
QPs+N1gh/735U1ntMqg0Jb4QFYovci9a6+RvTdnxj2PFdkbjVhleTNuutvY77i3WUZCHmnGMfLGW
ElZcoorLGKfZo2aJ0U/arv3ZjfaLN6vGSz7MJnwp7IGLZoy+QT0nLNCIn+1aDoi1lv4GX8S4m8l2
BtS2VfhKJmp3oGZ12VWovB7saYpOWgfo2ez06EHfNqya2ttkmCE2o8zy0cAySe+mm+yUw3hE/yJ8
nZ3lNeQGkiwi8HhPmgpdWmKub2LFB8o0lu9G00y7gUT6aXaG7JCOKMKjDf+RGVl6q9skxl4nsolE
0PzqSLZmafZIn4wF6cW/z1Dgi9wpCDedFgNHt+qcdyOOJlY9wsGqo2m+TcNPezsM8dU+DVtwkCwB
xlFFFR81tVSubj8p1wZEz7VDeb2bYnglskMek72WxjKXCjvGIIdtAw9yiUJp3L3XoxB3HTP9qS7F
U9e2YIqRdh27FcB40VbKO+TVQA6ANpOHQ5ubV3lmVCHViQceEIpaPZWaSn73U2vj9biAd7DN7zPb
0u+JSE77uFTKvx2TvSJL2mALZ+wXbxnzXc7KaFxmly8m58qNJQr95tUvsmHU3CD8EtHfaa6dPx2B
pdyOeXexM3u3DL/OarfzY6MZ/W6JnIPskH9KhPbBJwOd+hIHBUQFtWaXvC1Nn9+PDdBJEvoEnMWK
gVnbOdiZQ41yI1IEeAnw3N16/7/PAn7bvg5D5yuGPj7gBDM+UI0wPoDgOXlkkq5fx4e0IlG8ri7L
QYbJjrxQwU1SmipPksf5f5fj0uOXleLVc08Wmwj75NrfVEt9L4va/CvzDiDJnF9K3CVIQ9zmzekU
Oxw99HV4QvenrnLHI8os495qut9n846+ox7+y4iHX1wuvoNkl02+u+06bZncJZZwgzQqcmxhOPbV
0Y/zPb4W6kYNRAzcuXcS+yOZPtS4HGKVqiDZkse3Q3KUtybR4TPxq1c1gr8N0tEsevSolE+IhJNn
uaF8Rgkz4Lx72UQuSkQgapdDm1GjSDX7tdP65d5ay/FlIOseuCgBT7IzxaJnvyaQdWSv6hTzpayM
LWnBqaIckqcFHZfslIeotEBqay73smVt5nhRd41Y3lQYDk3ludgwBCOC0hAuP7GI/0olgNbHWyYp
BfM2pmupt18js/JVx51PAtLVs+tCjtQV3d0z5V2fFRVsl+vNr8vWkodUXX+r2rq4k+M7vrIHID08
dbYRLjKixxFfb9npUUwh9BClmB4ks57ebFA5Uzlz92mKx0W1mT3i0U5eSg35g6bHFX9pJra4LKOD
FWODuFIHqFgu4BKV8R259XsMQv4hP2N0pj06EIWKZSHbWpTOAT4g3Baco/ZmXSASaBRE+ngzJqQn
j6RjT4oj0kcv4uaOPcH03SXQbfbqAqLJNMKapexN7ikWcqO20bW9bvOxZsDlAmFQP1yQ1if+xFOa
UCyRMx7JkxrVwdRFZujWOlHcfFOSH535cfG2GZEHBC7m9f0Kqe7Z0MUavOppdHGzrDjz+6c6VOR/
bICyp0Y14hMYzQ9vjH8kWewdolTzoPErxLZYDvOUTPkWra9WiomevQke3G4+ZaLhf/Vwhk1vyNst
fymb5IESL2+fDA865cUUcmsvg6F9x20EX2cUYaGJTbc1UmQpDBJE6oLwB++hYJz49RAlqJJw7TsM
YJtBffA8FSMX8oS+voLzR13T7xA9O8q5AdsVkunAAgq720otssuMbBFv2f5uIByPp0H6Z25h6Ke3
Rr+La63dwzYt/clEYAozKtCbFKFT+qHZw/qjb4dDZKWnbrXujUaoFw8Ovc/Dadx5qcBWLl3+ioYf
oirTgLXvr2zWeC+6jwr7l8yrvo0lYhK9GfYGVcc6ajV/Elj46sq3uMoDi8p4nzX2nagT8welZHaT
7w3emcoT5GWc7pfK3CC0zDeqAdozkmNWJwKLeJNytL2qKNhhrlWBwMr6rqf6iuCbOaWHh17AgA/Y
Vrum4gG7lGN3apv8ltooq9eYvJ2FYR/2tJRyRuMPZaqqlyH6q/WwHAU88YoHccM8Yb01sEYCCtdg
2M0FD4/VCVVNv6HH5D/BifwIy3dBIjn9KrJY3LTFmMKxeBnGUXs1nPOIgjJQouRFoy4kxKQQu0bu
AUQ8zVMtqpu5zucaoukTDty3Cf70TqNEBj9uPgwSveMBbxRxTuMTlpE7R2/MU1QLg8qX6REegWDy
2beH1E4afxyHB6QfoSmWCRWyedZqV/FVeIso7YZnZ61JWC71GgL/EOckm05iQJurYjUArDjIlEE9
ThM1ZrVZIXxF1xXVHtn+1HmNa8res35wz+VoDdzO7ZvrrO2TY+6SobUP/UB9cpWqgGTmIKlc+7iu
1DGYcFlgJ1TamWW5G0wUJqIPhlpNxZrZ9gsqDvWcQcQ/M4tI9V27tBDcc3sWcFrZbal7K/y/9a26
yoGqtscDas1T3RDoQh3JUHkVTXZ/XiCuBCB73S/ndTpQ7FGdJ2EK3LygnMwgq8+Jl+p7a1DvVb1p
zwjJV35hqSvuC9bHIYaJxmHQl188xGzKZFbvscNgLFCYGfg8/eKzre9zpYqDqHHwwizcP5+qefjI
XBZwi9OmfqX/BBH4jGWVr5PTO8XYme6cbPyj6fh4Em99aEw7PasNkH8y8FBaAmSz3r0o8HfpXayH
7eSlSjFTLQaEyGL4VTo5IQwAGjDDmma3Kql7P4roVK7ulvP3k2hJL5oxvFYW0MOsaT76qgB2EXV8
eKWG5iEa71Q7GUnhk6jWuvq5S8fvsTD7fWFhCp7bJFQaLDGjUVQBf29+Kcv54KW8IWVTer5eWuNd
W/NmaUXyUk7k9fWWpUuUHPKs3K8ElI920l3LshZ7bNReJ+hVSRaV59UluVbEXkNGM9/3dXTFgfZ5
wc5tp2rjQxNp76nuEKrpxEVlvREM6zjuqFy0zooOfCLRcvNUJOoUir79K9Hq2jdB56niLx2jHiAP
2Ry0XRF6UfzYV4Z2zMqziAcrFK1fO92zWiRvrammUEpnlr5ueUsdG882YwJoHaNNFV55oiS+CHM3
f++FB5Akdxfcla8NLlmuvdi4nlcYI5eNu69J99wGJIsi7vpbRU3zZS2bfTQzh6LuRvUxPx1eieln
IEqtd6OOqcgi5HSfqN5xKoKeCP25VpZfmC3qmLB9WFP5lFvGdIKrgAg/IV3Mw3kOFgs5X42TSEAY
Gg+Yiq+/s1WkF2V7yaaeezDW43s7snV/UOYJg1HtrSiaGe0q6PLF9cKsGQt/yilOTabsIjdjYmUX
sqOXohT2GQlUiYx3fHbz7jQQWYLCqfhDL/7KDOvNmpY/hN6TA0vNK2LsS0MVIrBW8JI2BGwjEt86
UMMQXosXNx2sGxwkDGJFIY5N3JUPOMQeXIgijwmF3+ZQFruSSV2oU5gVgpnCtkub0NKW+JZpXblr
9Q1RU7v5UZRufM0SsmzdZKSX1SutU8RMDZZHrp2zyaBCM63WS53l07GaswVfE9s4YHC43I1pGTOZ
pawVeUy7H6dJR1LdabsmgyJU9nG6i8VdO1DWYyY2ydRlsJ68hilx1RrVMYUKAX2h8II+V8mbm6jP
rSSxXmzDm4IJr7nXrjuOip0GVZW5rz1J+0A41vAmslTxoSom34xltPwMRf23tWXlhPlq/a605ES9
vJ9PjWVaISWvnd9zu3yfLSp9Uupa3ikr7hEno31ApwpPc4BNzQNs8HtKtd5nexhgJiTqe51imGoR
F3mPrRJ9c71O78TTWbDl2LxqXgQbCJXUu2d1xBZXV7zHNbeIOSrad0rIZl8bTfEQK8Y5XZghYVPo
EZBwolA2s2TVb9j/KnD13tc+30A3WJLES9zvW3PmIWua59RmTRzF5njr+3S6dfyvl9kVewRnrJV5
AIWNh40wKnLrjrk2ESXvQVmF8tLnvGWTGYw2f2UTZXkw5PPkN4qW74bY2KKgOF0jjUL2G3d8Q2bs
nW0k43tVVbo9rlY/3LEgxdwB1m1V4MzquuzHLO4Bkjd20BIiBeVjFPetNTn+kuTGLicE7BsYC+h1
7j3CzJn2a3Mb83Y5Dl0W3Vb+F2g7VzSLr0UaJQ8EUgFwsYhguqGo91o8CH7264NtLjywawEcRQUq
PibbpDpiJauO2RBQzNDvDdcK4gEvAVM18nt7GuqTt2ruWUtXI5ya9Xs91Pte1Ouh7SZmFI33hjg4
HMSUUfjC7z9aUfwurZvwr9hoQ9yJohHU2lCmozyN/agg0Iqr5cItn2KsLKNkKIkoWcG/8QFuyU3f
bt1xQeDKLgfczasyVBph8eBOKHwgIBBUQ2QFg1fiaV3WJCJ5PPT4vjxNjUdQ3Sr33WA0/lQT1Ki9
2A3zOrb9jszyrksbO8TkbTzDNrTvsgT8Q5Ov6BY6wmWayQ21YgoNNjS7VkaLSNe4Lkpv7UYL1xJq
O1p8hhyLv+xeGef2qC35LVG66NLzU/WduPnDdNYBK/nEOo6qcU3TjBDy4mg73EnrQx0nBQbnr52t
tQ/xMus+EbXv3L3JME/JcoY/OS4jRjddrNyDHhhusz0rfkW6/g5sBVBUXDcHT/XOaU89X02YJ+/F
A9FuxA0Dwp9aeOaxspro4GgaHAbAGH5D+buq5TfKG/d8JeZb35FtxJ3dO8eRWwVl6d4VKrPAWCn8
0VVh/nXRzrCxZdZ65dx79WuS2M616pVfYuaDmi3NuDMbjLO7Jf+zM9DvCFwXwnx4qAeRXYtxmn0l
W8AXedN9z3PfofQcWKJdnkvVjHYLPoxhMlIpPUTRuZqaEmqX8suczekCt984zE0apMNsBV3C92Ro
wOSB3aIE1CAwusz1yV3GiSKdur1CpLupgiWVgVTEABGlK1mGWJYZWVLaFzF78xkPQuFreHgfKLLd
pTMMULdN1mNpFR3Syual7+pHBXBm4A6kHZ2u+9CSQg8MoZn8wnC5x0Tkfh1mquSg7Lpxe7O3mOgA
Kmk3bfolSucXYDNj0HhpcqZGSSV7tX7vOgOtHNOCkB8F9hwLd+V1npPQHryPIqpMv3dGYh39fpoL
cZk7G6ZrP99mRIYVN9h94cZvDpjk3ezpTZABxFzn2GYxPPIG4ca5t7GX3CVO8VaX8xy2hMx2hUBR
XqSoCWslvq2l3lyrOV13XcQjqsTr3ncir9gr2egEfZlBx4vSAzG44pyv1clWdfvCHB9zWqs/mqDs
DE1TDg0/JD9aHgoEHFOZJY8d69nY2ozAXfImCXUlfduxYlWBQzo6K7vGiOdD2dhamCGw8RM3cKzs
HqNbi+lNBzgUhWRoOflj6iUX23LFrvd60Ghmqe4xAbWOq6N6VPy2WKZgOevrY17uQU/t1sGu9ymZ
Zz9WeOeiRd11jit8ypWLPZYQ3EmiJN71Wf+hbXzBduimZw279hS+KKWUeuKrnhcFvWETe4qyOSx0
8cxH5W6Yvx+EPwssEZowXozQKdDIxATlUOs7YjcVIgtnHfNHA3TZW0p8hjrXQEEbiKi9x1WcKcW+
tSCatpAgUIfX/VNbUMJlkAj0yPmLGQV9MZuLrzKTNget2O4/P8EsTJckKx6VqF2DUdWiu6QzPmyT
PPw6NudsyJMTlHjTNxXkXDXZjMa5OKwyKT29jIYaaivh8LbVVO57EaVzETqlvDv3cEwhhhU+0v3W
j2xLPahw685ja4nPjbWigjDrcgxhCDxGXr7uqdGcA4x4SyayCiv1ucwQAnjtScum4TxPyXiWe1+b
2DaHM46XRGwGfpmzQ7gdffthqQr3wIfbnI1Cbc428a59v+JEO+frOWl5MGQlizaPuqRAXs3tSQYM
xXxoSTCarncheuH6hPpvieaJc95Wb8ItCaBU5iSOa4rLEQ/q77pbLGdgI8t5MoZqN+JW49e2VgIR
tiqfN8E8jUoxEl44zMtanXmKVCyC5mhnDfWbnaIK6PGe5PqEWjoLfrNZB0paY0OzuNFZbpi+Mg9N
85tF2H0fKao4rwPGOsVkHQS3w7OA6gdrgWmp34r6BZPCP7q+Gj7fK7kn36Z0tTRmKtHq+gQek0ME
6I4VLesMueduzZkVB593KJpq5o9mY8/RdLbjV4qaGm50O22oDVYXZGU9JwNtE1da0Kltfur7lYT7
GuIm/qgpXrarZv4xkm+W1mwkCGbwXRdFATep7Q9oAcp1t1zhdpFk9OdLBNlKjUBxF+1x6tqNZhu5
PlibqacuUWGyhgx2Ns7yLwDmQV7YWV9J2zVnHgwbVWfbBWXfsPyNDLwbEVGCCqH8+6WuPJZWk0m8
pnO1M0IH/ZxQYx40DnVs7U93LX4Sd3F5Z6OZb65uuayOaVf66OONlwDN4bNq9Lk+i20jm3JjAvPg
a/7fdUcNTrdfozH/6/YLlssuSmitmYJ2tD9YnAwAGgvd3tmKCWCkyo94s3okdRgQN/15hWLo42Lr
C0+gz0ycFskdmxHF3375M4ngRQE41JT+iqVXeiqUMvXt+6GBSj+k42MVNdec+8C5Ko0iKJryx1Ji
56DAGvMBMyrnVb/vSg9XkVVxd04uIPrZCemEOFufwP9V3LvXEifU+NEhKxZBC3HGV6G6xmHcwgSq
ZZXnOfb8WQj9smhrSAm/NznPg+A37I0uesmyfvFkGaRDCDGmkHKcTkpt5/x04KcmSwqUxlE6Zk3E
GT3gDe1YnGF2q0esZJhWUYx14a05wYJR4GWTdfaVGZGWa+h+7sXm82z5VdPkZ69e/+TDdoIF0erJ
nKBVuXrWhykpMn3qvduUrMaBoHJD1ViQsYQILdHV92pJUePIMipICrjaQxHX91ZGxrmu8QscqgOF
9isMTURoY51GvjEnWqB2pI7X/B3Vv7hEFSTZCLZG2Clre80BZxgaPL+G2+zemYV7KnpqNzyFlfJq
rf0fc54cnLU/jIhlnh0nqQ/8BKpjRBz9ra6wj68y5cewQTNNVxtRjCbFTVFZ93TeuGuKNPkR46VL
JCmondn8GGGF2lHq/CoT4mk8F/RKse+LiOlLFWetL9Tl2Jqd/ZPIvEssgHuUo/bDkWDJE6lBalyG
lkIroiVhHXf5SVfIaTqluR6HyFsPK6mDEJWmEa5K3+2YPoZ1M2UHtd3iHQBAu4pIa58M9g2hP2DM
ZHzC1eHRyOr0I8KnmUpwkgn6c96o9Va8AhDTsNenblI/+k57r6a+vUQjBZNk+8nD1CUlz5kHB2iq
wjin8jfJ8pLi1nzhJrXrl7K4tGUDJXOL3i1IfSdDtP+Hr/NakhTX2vYVEYE3p+kzy7vumT4h2szg
vefqv4fF7E1H/bP/EwUSgsrCCGmt11y8vlY+1Ck+hp5BSBXG3sHv0iM6rMEHSMEfYevOD2aNbaih
Ync49cj1ul0GstEqolNaj+6fNfHr2nPB1jf+dEfgM0AVGTmlngzyxZiIUOOy+b3xBmPvJI72xArA
uNZl1JwbuGdI6bSw3smE/1WrF9Py4l/1xANDiMV48Yq0RDElMy8elj8vBg7n+1YJ859p+ReyAhE5
0qjczbXtvYE2xocvciAMV3POhDqZnwgx/Jr09jpPYfs2NK370iFsEeXgmaeez0Ia1QxHkv9O+bE3
yXkn5NLS3VZfd0tPaZS6FNJ9O3pr+9dTyG579mWc9/VMueJO4cD+iPiqrJvFoDGJXuqyJd+bPlLp
JPXfNrf9W3dpk+JTm5xH2iatzQ+GWo471nZpugMSXPJRXTZVhykM4dT/tBq9yYRg2Z8qQHaP+rJf
6uuhaxlOpAEVSzkFSVjdpCiXz+xgYiu5k7rZTP+pK6HHLLLHU33Sg1dLU3kd3MzYAyIKXqWtzGxG
99gcztImhQo3XY0G/35tyuzkOWAY2w5qB8+7mjown+2gvJlr8jss+H9rixWUdrVevW5trDix1bKN
p8JMtWPklsHZKgM0rZXKelRLU330MSrl0ze232tX+5IBRH7TVWW8zX6YHe08tF+KaWb5FEw7FMaL
PyMQF+fYKJMLiRFYy7ATB6TmNN3rD32dEkvx8we76Jt7dJ/PLt/Yu9oemSLNSXqFOXZOWPLf5bXT
nBF3+cjr1Fm8PdSjwrKLYSWwH4Z2jJnhqw/J2N4QQ8nuvIG5Z8Xi5gKKakZZD6nMScnQjyvm76Fj
BHsutPdGQP8hb2v1T/TW8kM42PlRnTWUWMOOJWZX7u0iGbFCrfKzWRdkelQEmTQdohxT70PS9+pH
5QwARttkYVMQSUozCzy8GRh/xOUvo+kaVsoAGrvA+jIPZnnI4M69phEiBeVY/CCWj4XQ0lQHevfo
odYvNSkgCgenBur3QfpLW9vpH57V1/dS66NiJsM0PrTt5IFTa8NDkSXDax76OTTYaDgqOEu8SltU
MNkFHPUoNa+rqruoyv5ChuafDvNoOchh9GBQlnNIkel/R4MVvshpvHKOrioGtbutQ9+Vy/S+Tq/S
VvHe3reK/+jh+1pMuETA3n3W5gyrbBQVT44bLOEJhm1pQ5/4JcvJoEqTVfQzUsTFTxnXpSka5mmv
lpp+lmo8NcUrqrX/nCFPTooOUEkwrwJyBQ76HJexc4kbxlckW/4Dul27NJjemJr/dWv/3I8QPx4K
qqGf5Hxbx16L3kaycaxs8FZDwal4QDLQvBrjop9T4RMqbVL0hVo8tEsRxApGrfo0nz7t2Dpryewg
2ao+b02yhe978bC1uXH2l+rVzH7qyNu5dYMErU7KOByjf7a2NltpARHU3k16KGSY1m55UKUXRQcM
0+o+0vml6S/qLe1HQCDo6DNnOElVCxE/Z00C79qxGqwF/QXks8QKl87REGaXOERGWKpD2JXXMQJn
glQTa6/Q/jC8FHwbdrxr1SSpftEbkPvt0NkfY14PF+z7qoN0Rj8+ubR1OR0CE65839rOza+ZlNgJ
0TkkIEJE0lL73elzlmBe+EVqVqahckWeQGqR69vveK2hktRmL9JUdAGziayc76UKYsrcJ6P1Z4XO
w0Ef0d+1IkyJlC5Sjpbnue8aU6OLmjOpk2qB1Av6a0xypLPBcPEMg+FOdvogOt6/6jzW/X6YDN6r
snxWl5MmLdPd1vPye+lYIei696fO48Wy0520DXx5jiF6+ieP9b0XlT0kGj5xo3zY5Nvk6o5PuHNZ
XrU9dJG9YevzxUmbE/44KdjPIDrnqIW8B8NLWdbZyVOq5JQOi+7lYL8RJLBI/mrdsQCV9aEkPdGp
VP2Kkwtf9ynPPixtnJjnM8p5jp0yFzecuzmC7uws1V7BiaPz/C/I7qYfQITxK+nMs9SqcqjfHePK
6Bgd7bk6O6CCECrWPehbiXYZcz/8aEYiWWlFSgoajX7RkNTdh+QEliifs+9Buhyj1OxOhLGW2JjL
dB7NwM7I0V7NgounH+yFhWqrff0ihZ5eDFN5MvL6a6crEcr81fTEj0aGoxiJV6esXRQDWmRM8ngf
2CVUQx0NQVSziu9t3j/7fqW+xwFKkyBudrXp+W8Zca2kYq6uKhXXZ9JAFy2FbIXLHMMuzIcgD9K1
SRv96KYY/WvcpD9L2zUujWFAFbfQh5uY4t5lVfYHc+/mp2uGj/2YaX/V6DckXmOxWHpqpnnHhDwn
h922wCUsXPV01KeCBX+NdOsucDXrw4ybawSQ96eWIQynPKeeZb3qdnFXa2p+KjTitLkS50cALCVJ
7+grkz5MaBCm3YetF+58mF3PJhrxBALs6GcdfleD2T57jbag83MXhXlihDmOexjWugRtVZCx+BZg
/zjk70MXL+zCNLxJFQ/IB1Iv2j3Me/vZ7ybyUN1QwdUwxueoNhd+WdycQAXHl6ZCI8RS8ovRJ/k+
Tu36QtCvPpoLrZyVufHK1J8/P5ODJEFxAAR1jBUS/SS1sAjX24jgjb0z9ZdBaV+DmRHIYKg9Bb5e
oISbg/rCY+FDd9rmCb3/F4vV2kc/u9pL2+gn2Yf0qXfXYae7G+1fHYPzhxk63hsWVjvb1q2P3jKm
txlVf9k3IgRHrFndS01Fb/G16oncL8fhpjm/5np+lBo68OVr4yWn0C8t3O0q5YX4/ln2dZ6lvjg4
Ga610qxe2mG+mmqiImuhX5IqnR+zpWjVAYfOVidcQ63smv7Uu4qNlpFuP4665rDmnbIdER00A6QR
yxn7Mbb4xkxTdpfp2FWog8Zef2rnoxlhgLrWZZcUJDDNpugfpbKeKqsaRNybgjBqNoSXoUcWm8G4
wGfAqkMIQyiHSbVY/gBJAJujF9gzWQvgRFTHVqf37KrzFc3w97Uqe7S67G+RlTxmaf+HWcTFNSPi
9dj31T8FCpjOsUzsav9px6B644POT9n6toajGbtm1Cr8rHBvkD1RSzBo1GMEAzCOfDISdzyFPWRK
LVWDJ94kSAJ2P0/3EfAqaZN+7lQGT1J1K/MZxh1RhuX4rX2uGuSLaltBlzGomcr52iGc/BDGKUUe
tzkAYyiWQ1qSRF7aIpPREyGgADiH3b5nVv5R+lX4KDXPm/wFWpmz2GXn0MbKWRnsmIV03r2rdq4/
2KXzFcRIC+iFHlhHAPI0cY2hEtbkmLI6me+lqrVAOSDjpVjhsLec8vjqDx7I4aWKjGf2NA/R+oel
ybamfVSnAU46dLCygRDrgCaKVKMBNyjbXALR8rdsq7zBxbCxpKFzqjvWcw0FV2ry+9pAv6R2Vj/L
b88WnNdoxQqONvSvFmDRpGN3ItUyVGcezXwxuFl+m50hgxQjBLXU5GyR3z+nJSFeEsuk1iwtV/dK
1dQ3m2QBgeSpYqw2kcBWbTJDga2lH87IGB0HgfMdAPFdzVYIw+QZI6f5b+IWXyYioX+WaFjvScqH
bzm6bjssVYtdz3rlEQRHeikL27+1xhxiTadEF/KQ+aVAxPNJz+IvKfJsv7DyxV8vHL84bvkrzwp7
V5jJeNPKyH5yY9A3xH6iX1cS8Q0RfBYGWuDGj+mYxyBxguCOFOk5Hud3e86NHXKcwDfK1H5o566Y
d1ml8XjzpvZp9iSFgg3BE9FQA0DVdweFx32fwEB3h4p8WlD1AK6AnsOhU9HY7GCxeO14B1h+vtZN
9aNsUgVT42x6t7qKx2581vxa/2LP4c98dvFATB76qfRPoR3+VXVZ8hThJHDUUkc5QdNXv5RWrDFp
bU+aq9sfoX0mJZZ+NeZ5OBlKFB9dJb0LFO8n03X1hn3HX2ZU/OjG0CS9UzkXDcQoWTb3GJcIjY11
nKLABPnBC43k20CSCCsHFyhSRbLS4cVOqtE76CHppQogwGtRnInIx6T88Lxo8/gtbVEnJkugfa3m
wLtYHplPgO/psQqRxzQdwEoDWPim6f1765sL6/txyLVXA7lziOgVNk05ivUFETELuUsCLyPxXpW5
ee0YT+P4TW+ZJL0Ure1epqxD/nAEoFzviTMqF00hrwanqTrBndeRB/GN20+gHupjSgTsgL6Sfcjt
fGegVnnl84jEph38WWVu/TbrfLRp0p8cEveAu52QiCmFYo7h/ejFP6dciR7GAe3ceS7/nqHBlK3u
fQu6oNlbuCm8kLzVkJu3wltg5UTlo9I9BLlqfAH5+QOL6/JvExVMckF/RV2HPbgTEqwvSsQhhrbb
qYjU4ZsbDK9qoUXPFSgVqUlRWbjOQJwnOLb0kMIvdZAuo7c4hwyvCKVowP7iC9iIY2wPTHg0U32b
SK0ePZ1ct1QthBQfs9h7kFoPuvBtMCBjj3Z/L00G7IOzE9nVoXET7c3rjRaUJwCipSZNmPAh+Nam
yU0OWL4+V4MvM3OX6FJo/qL2WXZvkw+k1YzKF6kVmRYcU9fPT1IdWdmQr27xGqOrp2vdW6SkIASc
flrb9MnTrr2X2yB56SIFk5ITr0b2LAcErjIdkwo7NNnJrBqXFZ3sw3I2ZSnGgcCfAmngKj0IdQ83
v0AFajslLlA3xFeT9TfjTVfsI296m2LCHZOl6W+N76AtV4e3NAv50hVt/Lfd2uhKM3d6dUL7NR1+
ld5svBPT3E+GNb7ynTDey7H8GSYITcg+QrTqHnFK7wJi1Hy3tRY8V+8NR+mbG3pwq3DU3MveQSXT
ozaRdfbNZ773JWCYespuXsgMAipa9CoF4ijFsUr84pj8t02fomwXVB7i3bYevU7BCMrL99D+Ns9p
GBlvbtEZb8msMOiDablKNVa87qrNwEOkizbYxhsfsMnJorV/3pBGHlFpvdjL4VVQn4C7+wiiw22r
lM55lSKJG0a7ZhivThA7ry3a6I9jrEAzx1gNFGQAOzqbifMsRxARDF/QkmNN47f5HtRvc+QCjUeA
zf+cr+7+LjLFP8LsBxilT8orXDr9pGhNt1alrTXrQ63xPZOaGjTFea4A2K1V3eeoOTv7ADeepAkv
LNJ5Xazu8bUP3qRtmv2blvNiSK1ulf7SWnVBD/6oFL09PZWAQx7WJliQ14H5/85w8ujZcXnNW7Sz
7Ek3d+R2yRQbQ/AqhaeGZ7Uw5kepjT72OVHtngs9jZL93CxR4LpydrK3iPjKp5ZO6KxJ4tPWZnjJ
X56q8tHry+ZFi+CW/eV0J2ts1FcpeI5Q8OjJVm9tvjl81DhG3KPoo772gR/f15r9x9YhYZ2C8kbT
nLc290DYf1xP2vQDghXICO2t0Z7uMdJ6bjFeeeQbmOFont16SBA3qdnYS2HdtOzw0vBVa832+lub
HGY1xY+69YODVlYZIJ/ceZHCrYkSOhACYKjTVqoKIF1yMfVwSOCovtWxX775SUl4zYujs7RlUU6s
MgZiHuZFuZ8qHy/mKPOv0tk03G9BgUqxYQL/KVW7PaYMszjvRfVbPZevLYHCB/ReceJKELk1w8VI
BDooXg/DndOZPReAnSHwqQOJVJBSml2/qVMdPzWxe5Wd0oQJjkbwvvGu2jSUj5M53tl1iO3KPBgf
jTmUN2+sO1BBU5A91EF5zMujog7loWmc+qBhnALwCAcgc/F66Rfjlrj3k/vMVI+WXX1tDL+AD9/f
+2X/YPUBiu0hOSl4CT/8Lj5ZIYIHicVKp2AG4JVadRkj7JbdHARbfVX7AOaEEoLpVnv90DIH2TfM
PnLvWxPr2W4GJbzH6RUiqc/XXLJ94GNg15tg0FVluIGY+NBqJzoHfBAIcKtA0gEp971+p85ozWFB
ZZBcgJ3kKud01L+w7mKwAb1wKA31MevS66Q4yn3VldBj+8G9Zj0EOMP4iJshZvnnsk4G7Zn1ofs2
Z5Z2m8hoE+9oCSYaxS7LpxbO1E4djQ5NGqL10Imag1f2ya6d+UayGH5Q+xctbLznRYRvgsRgT5UJ
7zEw7s0Gv1NlQC64iL6g6fpORugQtVp5KuzWveszXMAIBLC5FdOAArxtVHeIln0FYTFefbXtT6UT
+juQGv5jn//iNOENuRVjh+7zsHcwZjpNhaLdZ8xVM2tUX4yUMw9VNmPTpr5hw6IfM2U+FokOJw+f
mkYb6lvd+fVRNd3h0DiYX6ZuPR/UVv8ajPgHgJjqjgGOvZU6ly8W8I+XSjc/lDiqLhlqjffIJIIr
4ZtyTBunvS+LgiiJPsDfmv19UE39PUCCS1cjyNjWyT6vy7OXjd41N6YKf24AUXZvhljkwo2o++5i
VQsiMOi0ozngYg5A+AdSTd8Z5bKLSZZ8z9Xq98Dhuj3qbETweG7sRgGul7TtnUaJTgJwLbQkWLF3
Bl97w4Zto/6oEn2CV2fWdwNAg6uyBDyM5kVm1NoyrWaKwmPUkQfBm7JCixXJiGho1Q89+97bymOa
wvNFHGWfxi+gl/+eXaO6kX9T+RImNZpr6m0qKu3VhOFh8tiT7rXrIQF/41R7Iw+j+y6vglswMsPI
NN5ffCb30DtL5PaG5ektscpj6oEmhRN9TPgDHI2EGKpd1fU5tKcf7mIfP7q4ixMKbENCoSvYoYHg
Vve2cw36EEeIADKNhi6nVtRLpOQrRIB8P8TRryYrb4SRzQvf8j4BsYK8VX3igv5dp1jEjIThyT5g
ytFW1jOBEX0Xgy47+HHzht8aHDO3MXiJjeIa1oyDsWLi+dc3+7IjJlDnz2iaqvd9FGn37VI45mSR
qofake9CPfCPZgdSL9R0ViiK0zH2Ws0xSBJ3DyjrFBXBL4XMA0oMEYpChDJ+9tZQfmmRNeejfely
H98TF06THpADUUfoqR7T44egAcgzv7AiaffkPavSfKzHNNupxCDTWA358461QKgPE+Tip9EjwF7r
3URWOHhFWIXPZ1uBUPJRii5RlrofQV5iJQ02i2AsgHEVDo/ZErye0+Bke4v6bNX/Clw/Q6DMAN7o
6ikgBjMHeOifw9lBbx/C/K7ToDK1fw2QBiNgv8fGA85X2w5RZ2eHz5e6R2i6OKpFB0K5UzBg0VQF
+Uj0YoLAJ7FQum9TNb2Ood3cE2rM9nM3IYqWtU+wl1+JNDc7Cz35qzfh4hfpvnVdrGAVv/duSuK7
N2vB6eBW+71xvfsyYpg1G4VhLK2qy4zCUquF3waAqOeq677hfWDACbaDo1Im08OAV9G9Q/C4WAjE
Qaq/pY57B/5hYpY9+lzB4dvIqp3oRgB8KcY5zugwqyogUWRxRaCiDUyybqV1qdyq2FkJ1nNA1wtA
cZ4F6IaPwQky883JSUrpBZpbSMe+lVbnEuUptEMSx+dyas1zX1feH6n3DpepU1v/52zXBzjvfEu9
BSKj/IyMfp9bWXDTx2Dc65XaHFipe5ce4NnZAgcK7oSUlOKzeOsg3DtYAna+ah6YAT54GPw+pwMa
RQ41xGSSY2sG73mm2HdbUQ2Fs1ZtZv5Xu4YiVs/Wo+Uzd/QGCxyjmwH0rDzv5Ae+tw891Nc0hr49
S+adrga8ir5p3M11TNqU2cevNNePOW66N3VGvgmhqBfsS/+yFocoqDr36BHLw8jqjA/xUiziOWY+
Yids1u3L0LfTYxsvIzc1rwzalzpiqlvV6bkMHDXcpw63EUzYVWlZf3R9yszDir4kqY7OoVk8W8Zo
n8Y8Yv29FL77MHsdPLRWi49N95I6TXILWR7cUt+JDkYBAQA2dnRn2eaLHhiwN7yRJwoL9wHEFfG9
+Dgo9cus+wTXiMHw/CNwpmUXwYDZS0YaqjCwRNNavK5AYP63UDryRZiXXwoPuwwjRFLLL0FqjJnX
EmbBr8FB9nxJBCgzFtv+Takw3IIj0R0TD4510IPGmoJhYsXpcyyhkXsEpa88qMVdY07PajiPUDt8
+zCiSrOflioyBdO+N7lZZuoCNHPCFF5Jh/TkrIEu8sziDkTGZZhgpABXeuzM7kVp8X/C4Tk56F2F
A6Bg5sKFwG+BPzs6w5TDKZjdxzHVNKaCXfbkkZq7xU31ZQZu9IHXBmjD4nuIufuHmuMF47W/3MLn
4ZYogbOECupZZ6WT8kA5nqs9SDHxCQNg5SkHX3qjAR4wqZRSAezpgxSY6ty8yWmKWXuP6iC/ZnHJ
kD12zqG2YuAhpBQAwRXzvkAxLXIK3IkVe48ZnvkwaFB6a4ACSgewKmn4e0iO+A8xAdZLModfQqTg
EB89TYFfHhwHo8kFOXcAoH1INO4u+r+pgvpW/TfrmvauHbJzPdZ8JkEFJk7in1W8ZQk7QhWsr074
Z5GXxlck5FHkHF/1JLAu6aC8zgQBFnqreq7MxXgg/qZ2xiX2xpBs/cGLZw+zeesxJpW2T3XkS1s1
R/jPADFu37mmPt1rafw+qqxSwypARjGEMryYNFU+ujZJw98DCvRlVYAIsro72SS8wXKV9iockU5/
d4OjvQHbdZHGViYWAibjtLbg6vO0bw5FanvPsACcJ3V6n0HwPRuAEew8wO82Tr6WTAyQr4yAVpYk
U6U6p3rGnK/MAGgqyjnp3JD5k5ECf7EOedAZe+zF+wvsiOK9M+vmMsIW2UtVx9savHFt7cJGaTDX
rfh/2s4+6GXwa7KV6VzE6XyH8MdzPwP2NjHVfgqQcnkKGq0mM4wUptM76dGq7epcQgM3AtgZSoLE
XMbPW5ga7oBUsBOSZCyCnTOP2ZFV9JNBnINR/JBlT10IWOx7br9jWtZeswUzUy64uhCExdV0nqIF
N1obk3oFGBEuSFIpJj36oiiGf4z/2yTt0j1bXrv6VgZcV6+FTrfLipRSgJ6NDnJaq6vg4J8m1WBi
GL7HDUgB/21sgvQUQOe1WwNu0TC+IVSOuiGed6uuhmCEBDeUmSwY3NhByXvR3pAdnZ9Ckhx/TG4T
3MBlWfORySq/RDbljbYquGQX2UxmIkiwsPj3hroA7eu2OgpCpXKeFkghc1mAQz1w66DB68HfJYq2
xBFoDcBiHcmq/Oko+SHB4/Vl+mX2Ayjm5cI1yxlla8Mn2lqizkeBKkrjOGdTdpGeWGpyZZBFxJtd
9rXLSWQLN/dpZztZepBfmaA1TQIW4bPF1e8cNOpZFEYcbw/JfbiC4fzZLfdvNCPnkqNGLTlgKRK5
/rIZs0QmpYXxnVSzrDqHpaLjP7P8phzcZ4DDxkX+pPwML3gKo2pAnKSvjl5Z/pLj0jGAY77cxvUO
S6PgpXC9j1ldQhrd2sZS785IreDJBOhjxf7K0wDtlgz1OKXjUdXr74IHlmIARt3V8OuIpyI5klWD
jRlR5aSM8W5zlKT3ivMK1eBbD3Px6DUhd9RGQvTUJs2b3Hs7cZ8G4j6nuTYY1i1cxK+E45ZMWXFL
HZZ/Lc7CgCb/c9PADutAqJvgILdL7oZslZpLWlc25SmwQt0nr9ztvKLPb/g6eqDPZHMpICLwbCjn
SmMVhb5gMgNEAOacsqKZj79tytEOjhQgkV0jv62bc9qDhrKji/y9sWmIUTeHuE2+zqN+kyu3XiWo
pbvCSqeDXGu5KklbsP5vNcRXFgyA3BM5QrakbX0cpC6FkeIY0nQhEE1EH4fuVW78+mjKpdmeBtlT
E/ncVWDYD3Ip5Efqfc31aYNC3xNBZ5ZrVT/axTYEucv1+pq5088Ar4xTxmyAp+5Nq/IWpm14ymeI
zq0+verL0CGf7Sy2nfMczCCBsePbqdA5UcJt0BOykrz4f/7wb79BNrG9guyuh/rac717qMnkIE0M
/SBDgHzfO+TGLzaArPE1hcu7XtwVTvHbW/MbqOLzFTRI4xURrMm5wb471+Zj7IbflC5Tj9sVZhC8
6Y4LpXsbXNT+OcPE8iS/pferp9Se1RMajf28b7Lwvh10BZjHMg4tr7UcKVv/s83ryhnhgDA5yJPQ
x+mJKQxLl+VB0EeknUw41tvjs3Swq5kOpr4fkGC7yBM8dtZwmXKLZUl1zJ0B4yN3AVf+z79rF+nV
D8EKe7kBXGEBpGzP3hw/uPoCYDQKu17kbRjelmFZniSpbm0F0Z9lRLL02Tn6TjWAWUmfnUBhjJT+
Umxv62+P6Lop++fKGy5eY+7lSVgPwVbgrHxpGxIEMhayYG/OKHRftzd8e5alTarB8hSqfX9qAOmd
Qyc6yT5THnbpsR3/+RGUutw12VqPkfq6+Wm/VD+1rY9tWeH1vg492MqR4E/NawBXbpcCjylSQG69
DcJ5+XDoHkTTQGehOuknfCjI0zMvkDs+2DrGoM5TPrcvDnMD1of3OhGLWS12LdSJHFDKUHd31oJV
ncfyJR/c7mSaM1OJRlcPalAQu+kRmNmR4D0Js2DKF7tIcx7qQxCVT05W/Xbj5a/Kc7C+TltdGrfH
ZHtWpEsxpO2lx35QHkYp6mW4li09gb5kxnCe5OrLSQrwjBOYFR673odWv5e3BFY7rbL5W+vgGn/k
FiJKsm6ZcA0+Qqr70xYuRcgF62IlvRIHhxoSL/iGMdE/oh64OzImR7nGUshtj5fpCUK5rJGn9Ec+
6TcvNrKTOo93iVkiUOZ1FxlkNEbtFs5uiXruISyC9QtgtL8g5WdXOaHcedlipG8XNowdDb/mwXvG
Xs5dMct+Yr/5eJ6dcnkitsFA1VTnynHb79PbUTv0E8T77SqWmcNImiyfmczNrINvQRcSUgm8gD/A
JRvMxD3kR6ULuTUoJwa6KKNmHVcdM5lsgdetzpPrXCeAOeRzz9Aj0SiO7H2GY9g6u1pXUZEWFOTc
dG0dhOFSP9ZGYpzk/PK7fDsar63+NBt5e1JN40Xu6nZrZSvvup+xMUW7sShQ+odC/s8CbRs4FPn2
S32d2LE8LXGkYfkAxv+oZXYOO7/NhwcE2c0L0LTqJqydIeqqG8/C32WYZev9lTuxjTHbjeED/VcK
PdOcvPpgQZBGFgPL71gteAlcRvADCoHHkksmd0Ye60Al9mgBD/YLfEP+O5hLh21E3+7k+kAv4/12
Eba9siVd/v+nYq42wl56kPdJZgryY6S6zsW3umytjXOE7QcTWoQZZKKrdPZFxWNRusifXadcsonD
Jq/aukle+x9Y/fqhlN/52yxjPbbM3T2wgHsSgthj8KGX+SvJEULX8prMBXIw+2Ayv6G1Qjw57JNL
0YShepTu66a/fEEjwCB4h6/zOHlSZUa3FVvbNGekHDSUIjVgYsskTP6drVhRklL/bS67/vpyHmHi
PIwFum492w3w9JNNlmreo9dbkIT64coPMeub7urqVS62TOpka7v2WxuJIDSvAwggW2f561t1O1a2
ttu47djO9+nYKP/oEOpgDGPMlIETCTewRVKXN48rnrCMX/avP34utWIXKYP62zRSbuH65M3fA4j2
V3lcI111AE0v9yDsOiQ35En59005eh2qAOU0F7dMD5+pIAFMkW0J94kTIgQP2bvt2NaAskOKrZ9U
B//noNX5df31y5O8kj22d2adz6wPs7R6et6RP/nveydbay/Z/FyXg9az/tbr8x/4fJSikdho7Xdt
RmpWxpVt9iDH/lvb1kX2rvNs2dwKuR9bVbbkuP951t+WM9JbOn76U//W9umsn/5SsAz4GM3VXQij
b3nF8XAmV1HN61pVXngpCKVAzoRGxOJ9CbNtxdY2Z3iCQr+jT9UabK6dZLiVk29df9sjm74ZgBAi
Bb8+0fKybG/8p5dqe4G2F03atsPkiP/Z9umwfzv9+rrO+ULuL2LQfuPBxaGNae0yF5YP11asK9mt
/lus4t+6f2pb1xPLade/IOf51Gf9C0Pi3WvK8LfaeeFehgZZg8rW9o2WMWSrytY2Ids6f2r7VJV+
fo9gQP9Tq5FESAobIh8vJ7l3prfyCK+b0ir1mVA2y+qsyk66V7xtwztgKmjjW12ZFxq51GXkZy4U
EFGyMstdQ0d+YLXzXoYHov9IsjYoA/9DV1sHDVslhiCjS1HOkDARfzvInZRiG26lKo+CI4v+rc/2
GGxtnx6h7TRj0KSELFyYXoM6m4fO0dN5L+vfBIAB4aJkfA/aITqtb7xclK1Yh9WtLpfrf1Zlx/bq
SjUgkPLP8C31T2eQtjlLwE5oCa/RNtivE+t1v9yf7cgGrxIWb9nVIjBiLBGS31aOWzc5VgqZGGxV
2frUTwbRre23f1z2fDpk8CrlOBsPoAKfa6gUuAZIDyLlhgaSY/lwlTjitW8ydPlZkmUXuTJl0ufZ
ZVadXZM51kXu8HZH13f/t2Dmb1OFratsyc2Pip6I3tppDXLlDqInRhwhk6KjlT3MXkk6BjUXbXqU
V3SNU8oTMM563PwhL/I/Ua1aDY5YZ5M6aUgO5nl2TZAIhiUOaU2KuiFbudvqvhUo6J+F1q5cdIed
2cKAjAF5i3xYuhacTd2/E862RQIgUtGukasq96XOoDLpVfFexvBMhE+uLzd4bhHdadd45qfLLxf1
t1u0Ll3Xqy5rFtlcX/OI5OTsmdNRrrL82a2QH7BV5cJ+altXdbLnM5lz6ym7t39JD0N9b2Ott8PG
EKu4IPe/dEU8ng2EAI86jFmqUM8QIC2u+Eyy19LJnRkOMj3LXs8D5qknCd5NdfAWadlZW86hJnX2
UAZ1u5Nec5eNF2UuzYPaZ4D0hqHYNRGvuhRe5pp72wPgqYEpuk8T96RGoZUfkQzCcJmV/ZGoJKjh
ybk2etA8wcki14xoLMTzzMG9KFbvU398XxDtrwGklFf4N/UB1bgRVQ6q0pYheJQlpCfqERWI2K7S
19hzUBY0u4cpRgvBAbZw0sntnz3Ln5/TqvkJ3/HSm1r5ZcxNXLVS/1teMiWv8YG/+YEKUjxr3ntv
tr57ROvJ7PoBCQetRR1nGHZBU9df6xlML0vy8kNXU3uPog7wqgjZLrVYbAFMQslzblXoN6kqUkYx
SaamBMeNEWP1OC57CCVhJjDgKBAm2rkp7PJxnpLqUbakyIrCQfcszxEWJghvFXFwKCvkh/xp+NMk
eXZu1UXKL1MrAzsSlDgOSwB45/qs3OIiRvVahfBp+BiJqigYHtqsABPktQPr4aZwbyA1SK95BNtb
VL+mfoqeh/9j7MyWW0W2LfpFRNA3rxLqG0vu7RfC29um73u+/g7SVaV9Ks6JuC8EZCZIxgiStdYc
c14gdAkvnhy/g9WUdqKpSDHphrsIlSsHfKYZZGss/1JDw77IZEIviaQoy3EYfN4g6IhMh9KqxORc
ZliK4iG7GPu+PStx69xN86JKKdszubZQVzPi1hGoabJUCgtXtJ7sjD5iNjcMKlwY72uMw+n8s0U1
B+Rfi2vutn8ZGs4dlJlwWQbNAu6ptrIUQ3fHsc5gvFFMn2uKvjctSp0pa1Vc1VTjZoEVPBgMHMAL
JyiOJVK7Yz0vbptcn5s4J4bagzYy0aYV6j6b9ERbKrqm7MUiH/2/G/OulJajg8rdCRKCzUANHjuP
glHbHLq3uM9eNVLp1IUj9+e3paNnpjKRaoW8hBLTTV+kO1+CLFbfxjqmWgEgzqM/pJRdw8G6mxRy
ycYYG4fSzrq92kXNNkmi/My/QEHy38j39SBxcaWJfpK17rGCGnSyw/iuN8sa6atU3UcdiSML2ONK
bIoOUqFP4NezVTUsOow7FuM8PFISTPkiarnm/chg02RJyG65Z7h/7Gxk71Yy6QdxqKrWlbPlBFvE
YTh1pmDR1jxwSvf2DRo//g6CKf45bqVNzV3dNqtMBmuz9LBY7vz0AaPCiaB9XvOubOoHhBb1Pdrz
7kzoeCe2MNpt7jGtQwyVDsCa5hGizdKKf+8U24+yDY8L10AKtZH9ELGYVyUUdEf4ad2x6gkrFwm0
E9FhQbLYgcGMqWbjVKi61GyAbSpLsSlOT5rI86PKoiZsPj/mMFDoUs4TvWhjDt8/f04SZ97GzCs0
Z/P5AzhNRV46OvjTc80MvQ45RayKRelPKNxv2+JqGxoQkn80im7R0yLucPs7CmeowPPhXBOr/4Af
yk1JrV6ryg+2ndn7MN6D8r0o1qI/6oNqnahQm8pJsghYSzZu4cQDd7Uf+sd2XvQx3BNb8zZ/dHRd
gp3Ms++Z0QoJQ3QohhQPw3kh1kSbzlt2jigAolqkhDV+g/9joNjlZ/Rt73bAHPD/s0ti99RXyMrm
34dp2hzI7XU4FzLRwOW/vp0YLT5kzAu1PibNrKMg7agbDQpYiJSncF5kACZOYnP0PIiFodcjXpcj
gutzdyFDLl/cBok1HPQOPPha8sjsHNlEVYKidPDEGCVpbz0blOJDlhK9/9pVbIoPbqCObi1A4D+7
ik/7Y49U1VdtQYHGvzvmbzUWEWLH65Sbrwn2pFQuTXZyaMYyOdhDSMGJAnmzTckzymQrVnEeKA9y
EfRHW61+ZYEiP/RmLj+oQXVuucGeyU2jdAE6yNOv0+B/WVWjHkxKS57tlEORzClOCTSD57CUXtAj
+3eiUy/8k5dH5kX0USm8ShDU3WfzyKF6jntFf1S8MH9S4p0YwjMnfZDrGvnlOaiS8dj5SnIa5gVw
P7Vf6HHFqllPC+7ZVOPNm2IMQlMSOZ79Jcc97qU2sUuUS8lz6lRwtBWtWYpNrav7rYZrqlvoBkT8
hWm03T2mV6CLjEFdhQgqn+sOWwQZvd5m1lc+UwpWuGbq6dsBy8xLYQ6PlNC0b0bxMdm1/WJIdrNP
ixB0kqm2b/VEIYVsGdkFiA4s3aD79i2zeaNkS3WnCBdxs/YeFYrPYNg2PfWerEVBs5qwhkUv/HcT
ssi/Ov/VphoWVbHpdCx6p1rh11ZAmLPyx1QyzH2dtCPM7S5/VFFM32P9vhCdEmVsj1RgvKDklU+i
yfRq8gt2X2zE5gBNYqc4Y7wUm1Vk65eJLJ3YEkdse/kkw3pTUUQf/HGiLiE3Au1QwYpBFl15UNjM
7ETQPWpdavHAeoKWXZVeb+1FT9d4zkpXeoPrDreTyePOAzAmfO7kslui8Qn3YtMKZZMyhbA7iE0T
IyJ8IFXvKDYnafyweeafxdbYpRfu19lFi6jv8QZ/G4S9dE3SRj6FHjLiwMOuqs/KC4U+K7AT3bVw
mqc4auQDxQr9VVUbfioRVPkyto9igGiHi7gupCo9iyax0KEchSYChqpVMVzNcY9NTf8qhkfI0S6Z
fq3rfG23dolhYbUCY14czNHKD2GLWG6GBRcHSWZRt6UNZlYe3cjBRUs1w/ouUCyswEfjEUJY8iYb
pbOCm1lsxSYaHUrq1fy50AeQlFpHLcE8TOlGbwHTj6qabMBdWW4oFC+TN6qo0w1yfGutkvt4Mw3t
kNmS8aAHqXUqYoMCi3lYM8pfI9WSOx5tyolpnYIbEWv2vJiUxFsSwaup3/277TZErBlS81V2qrL5
b/urDQUwrRndVcNUnweppFw6t0HfUdWl8yT6ymTvSR9687m2BvhAmZof00AzIRuXCRVx/fTSlfZV
DB205FiFmvNa1Zns2lVknJLCwYClqqClwIV9Qo70KQG/WkX50qZs6CgX/KjsIfpoFQrEDM2u7xy9
9feSacWbMAnkB6gq1UIc3ppe5cKpP1vyRpQR6REcxlHbErMtoO4WxtUxYY7zc7cAWyrZIk6rHDIu
jKpjwT31aBaB23lqtK+Ak//V8TNGdBe3VnQkFD+D8XflyZcjV/QH1D0exdEiy6bRLJETlpa++9kU
3aqjxMOan3b4M9JX1Kuhx8ZGNnu027dDGJZ+MCkv31uBIa0SJVexpeqtrUG97w6vm/qoaLq1NuN0
vIz4uLhdI9dP/BplSn9s65258xU2j/RdO492HzMlHXJjfX0wm1z/RJMILFLnPs/Vx482jS1EKv60
qsqyOkdqU211rez3od0YuPt6BbYErQUfi2JVbnwoM9UCLJbXeW+RPzzFoS59SVRa/nxQmimg4nLj
95j0H4EkWa+KWafQjpXpITBhgzNF8e+QUNubdIaKy5KXHLokMjaEA5I7GykQNc61QfyMG5npTcEb
N+B3xIfSb9XHB5nqJGbYTMJj39a/UsjIats9+lhz1M1911KzDKe4fnQa3gnbrlTuqNtoKc/BYQnd
leUSXPO8rapqeFAN1ow0kJP0MCltehBrllWRAgSBcGpjsC7419wrVu88ZonzqoyRdNI7x+EcgO+t
gqTai81WgzyXWVG7U6MOMJXCvGzXFpS65bXtPPkI0hdlH8inriy8p7Ca3lTDV89ia5orwC3VuBND
HcU6hIrhXcRW0PmbJimSez1XvSdvIpeYG/VDoVnWk7cZvNR6i3hUbppBbjZW0/vvubqp+sp8L6jI
wjKnrLa93+ev2NwtOyO073mPPGLykJ8rTwKe7yPeaLtAWfy0zR1hTsYZZ91ZyTJsgB2N/IgAr2mh
9iXsDg1gaoHlt0+3AbVWaW5ptsa6x1Lw3M4LLozRrfFGdsWm6CBhm5/rCbctLKsPFDvxyX5bUt2A
4eiC2F1+1uaFCYr3YEvaKbPK6Z4owGtbhOP7GM6FHg16DjhQIPcS9TWa+vF9qEJjOczt4dz+n+Nt
kEu38Z7tcRzK05a1bwN8+/v4t/b/dfz/HC8+Vy17lNuOvtIzI1r2vLBfi36srqqlqxtzbgOXUV1F
R8bL70+bGAIosr4Wc9u/9uXJCc5KcjaRyjNRLIxZbemUtbzmykj/apOxj3YyfX0bJjqHyHEWVYXe
wC/upLQxEEyi+RqUqvdXFr91t4Nj46aDkt+JxaDz/8q7Z3Wh1OVKDWL56JcI8bhJiQ0I7fKxmRdi
09QkRPc/22npdryuwXr8u1e03zbFHqINtt0hCylouzX9HOm2nXDTmwb7ruB0fXTYf0Akc95i9Exc
VEW2czy0pOpg3Y9m53xoAOiIFjr9nWHbGI7G8FbyRA7JvqImRni8qwtpranO9AKRod+0HFUAT5+R
Ze3EZwQp5Xxd2RgnnLCds9cqJLrmY2Necady1p6oGzFwHdC0tVo3w16tApjd/zjs/JjrGEGOOJeX
L9EhFh2s7pVNkRVK9M7a6YleANdpvGtqxdIVQHTrqlsHG7F4mmC6aLBjgJBb+oIpCLqYaKg2Upl2
G17+wOJr36XevIMY6V/CCCf4uG26u7DulK0cNenOGxL9HPgqnhhSMT0nQfJN0WH6zc4BdvB7Sdeh
Y2H9e8VPZqMNrX8u87q+5vNCk5keBjm4xHmAps5SpJqSDaMpzkqCLh5ksrzqnbw9i/FiGAZPK0wj
RwzQgNPEsyc7JfN4yXbx1QfWscKXMrkAHcIgwsAYTWvlYY0PWnU2/DbelEhrTnGKqEIb9Olo2VQW
o443D1bah7sclPHB0UNjR9gj3zvj1O/Tchh2khwWh1TLMfbxuvAY1x6Ip96yj3Ex4vVaESQJ29hb
R00j48AgV2vbyQeErkCXAUB1F/ITxSqJrPbqQXuCG0ztIHccqoHKrnuYWqx+MHceHkMDPHKrL7o2
ICjl5/JTTQ56GQyy9jzYNixvuKcveM90izIch5OHDxUI6ixxyzEIIWHBj+PZhODDS6ZfcW2vPPzI
Xsle13BtwllrP4UP1JJ+h6Y8/ZJi7ReBX+Tlhk+g3LfVddrwcPZ6fdPNR7Aj/DuoAyuweBh4oTJH
IJ2UmPzKqUtUW/3DodaAV8C0P8BGHS5VbKkzjX8CuladHGNsQSHzC+DNqNimtQJIBnjfcI6gtTAp
H7aZLoWPnuRYZ0tBTSsc3gO9Q3JneP22S/rxVTd5d1IU/9HO+aUoY5aDDZCH15ACwJVf9N1W7KVG
8a7SemWfWUrvEkvM9yiCIl5V58pgw8GQw2sWP036CBBRDBFrfzSac49o/HfPbfiQCj4hH3A7jmgr
SxsdGgm8ZYpj4NkoGqwcG6l9bjGw3A+enIKv4JSk8LaJW/YoPeZNiHbOamxyfC7nTVUfES3pRr4T
m15SKQvUidECkwdEcqbFS8G8ULMAv6dCH4vD4MQlDhasicVtjFgTbTiNM7pWKVHqM6qx/h/7TQCj
CgTq/3FssfnHR1v4COyYCS3+aLvtIj5/CItpnyav9RgEj9xzvUUeWcZO9dBWdJn2IDuWt9H6QFpO
Gf9my8mji1nmW7EldtI156FpU+dkGNIWdNF0dtoaSWGTNS/dYJULrbf8j8aXHhEUOb91RVlnNrcD
OOBLX8nUkAFAeds0+iaYcQcdJPpVhlXEY6duXme7+2VstMWJOPdBBuJ+QihQnjKlDNbgTKdFrMvl
6dYheplg/TVOx5Inb6yl3D5TIoNz83wEsYsYeNvszMFaWH1FzvKfD/nXoaUhRi+kes8JNaoAM+cP
uR1AbCa9vCX5Fe1du5esYzv4GBBhHYrji9QFSEhU66JDcrwk5nz3VXIqDPTA/mlD6YulUmJvLUIF
J0vGuCSSQf3/bM5tOHX3p3BeiDZKMJUVvmhkQebeW4cYJ9rKSk7Xeo8rgNhsTC1bhWBh3DYaCe+X
1a8Q4YKTy9Wb4o/I37pifLYKXtqrsfYesinrXErFuqvaRtAwrSG9szWgKhEQt9NodP02p6oWgmNI
zT62VTsjcWCCzHfx3pLDc5bI5TrlXfciw9olYkD0OjEqicB6nj7x7YIlMW/7JTYhoBiTrr/jKfrq
1Yn5WRjeXiaQ6UPCQdcUVzFT6ae8aEzwfQQZSGi038PoHL0syz+1OvqQdKLU3C0poKdqyDA63LB0
UAsGSM90Svsnr+prmOa8QIjewQqKQ5AiBRS9GRaeR6+b6oXojZIgxfMSppzoHRszOVeS/h7PRyLj
kd0lVfkg+iLdJuYEaIk5eXhXNLJ0jnASYt03pvBOrImFnPpvkyqXu1uTWMMNNXAjfHx+9rr1ylZq
bSISUQvRZtUBuEm7RncKHHR5G3f7HLlPT7Wem3tvUhk7RbhSoUR6GGKnIEXkkTxREuXg2K1ykNFR
oVkPlU0ygYoRHWIx2FCDltI8ppKksVzf9lE86bOYCsh2/xzmjyGGFaEhEwe/Ha3DpmPZWWPh/hxX
dHtJxEf8MXIyJWmJHZbuaqaDEGw+vNRXSARRsP6xo+j4+UjxBYNU9taOrj//tGniG9w+fHRiLkHP
auVdHTTuf/2bbqP/Oq7yO/XhNvx8h/ksiLU/vuz85X6+k+j5+dC2SO8iwK5IxTdGY8uHfB4mBnh6
RZhHrIoesRjF6Rerut2Cbuh/OWSETlLbr5ltYKc21Kc6DstlhYGFHyI18+vsw8jrEYYeNY2dvDMD
b9pYTvtFWe7oJoAV5fCzU2OsI3UTPwoHPpjTt7sgaX5XqeesmTMdbBCmYamGrmKOM8rW+TQlLLKj
diFV3MgBzerg8G2HGGONu5Vdxc+8Z24R4T3pdecsOn52cD3Gx8orKS5unxR/4GDI/CBix+dOro9W
hP6ypOqJgM4qIbqV6+pHkPdHiaznmGOJOIJgKOaEXy6RdIjR+27REfOa6sSHUFKuVRNLFznilbfA
z+hSegeduQj2cnNTP3TIpJL49NOmYOKymPI+3d328onkuWkFcgnfVOkiOtCgfTQTiquy6ZByTg91
+VAnen/pmQg1VgULPeOVvJ8oGQFeFvFF/CepwGQFhxxsD8rWguzQDIsBqanuUG9oJOdOGXAAmxdj
4l2rHh1/mh8svzeo+meREy1eojEb1moOa0y0ZRAYNhMuawRM/25rJyYSIE3VTYmLXm4b3l06L8BR
OIVVXhoTXFPSwMUZmMNcpnkRJlqxtUdrXIhN7iDaJYJGgWCo/mm6tdem/hIajbYXTbZUqnDJhgm7
0DpfiTax0FRPJU0Es1EM+aMDYp421j8fLJoNNSe/O+bZTnywaPOCfmE6jeY2Y0XGev6SojOM5exg
mAAI5yaDsPrZsiS394PomherHEHwpVGU8ErO/HsIS2/XK9oJEHlyHDCruoiFPcH6B2tlrG9tydhl
mLhB5o9lKZKQNHoantftPjZi40Kw3/jZtw3N1ZR7uB8FTb3MMpuXNi/BY2gyCnvzs41DUrmu8kRf
UudLf1AY6mGePEe1fTc5zA66qSRXVLb6xXFi6c4ID/68oYXRX4vBqN5aopb7UU/m10L0Prj/UZhx
GzfEUI6SiVuvOJAl5ybeFeEFw7v2XOSj+3NFTUXoU2vcLKAi13d5lfpXnSDZVY3yh8Lzh4MYJhZM
ydQFtkDFVmyKsQqUddcoqRwXe4k2FBUJkoT4xDvcsHRk37kkmeZc4HJPe01r332vghIyt6tW2uEk
FS28yEb5L4ZBwNyRuQ9OYgQzv4scKtohnLj+8jFstpLvmBfEotYFB7FypQQ2XgbDZF1Eh9IA95QL
kjNiU3QATNHPZcKEEecNCXJs0JBK1rRlF3L/jTvjeBsbEDvFzKy2NolaRmt7pGICnGVwLVBDuNiz
xCvNgoy2tJrSW2uOBjkcfssV1HN41ZsabagWEz8YiIfaWoKp0OxlIhbMXSbcsnDzVKeB2UbhY4cn
YRbizaQ+D/DwX2vzJny9l6zByw9vDYf6u9laxcMcei/WsGtOyV/vm1kl1M4ljGJNLHpRKDkveKml
cFI0gq5tN45KxnuIAL7k42PwU3g113nLTLurV1mdCLM0vMXOwofbgjkyUgexnQrVQ6enL/osPGpn
JU01fwW8iVAemUJ/ZJSA3aBBEhSAu7sXC7VshgmDo2rmb/yzqibOZxirMDDqDOyj6O66CYWoWI3A
zoD8jyPSHIDzSdpB2fs5Y/aIBUkMZySyTVKI4iz+dAN7OcxRmQ3sE+wOUJghX9BX0qhJSOzar7HV
f3vQIpK83AzYf7mG8uDj67jP2+7V4rQeQuzA1o2ivwej7qyGuao25jC5c+COk67E33s722JN/AfI
YQUr3edcSbikHeRWdavY17cNRm17U8uLnclLQlxG1UKS202vm08Jf7VhDCj0EXXI/Ie5BJSKObkN
kH6SDDeqEDHPorRsrri25n+WWEuBNqxKsCA8dztlX0O28EuTRJdWQOKLk+H4x4lBosx5M50ahKKl
LCUp9Yj3E3ArA+NTTwNppRnHvK+GfR2Y/c9C08Nh76nzmUvH91RRyz2S33LvZCXQcbGa2U6nrMSq
sF4Va2IRW15JtZMDDWOunc9nO5ZCKxHoMOn4rxdW4VjZLkwBAcwa0fnPFAvxB98221SDLKPgm+nN
GqZprlEUpyMXmlOx2kwEvLLUGt3bf0Zcp7dNseYoPfZWCHi5eedwAlloc9nfbWG0erBpdeMQz7X3
4joQi3De7ElxrKewPoqmwjMwd/BtZiPC1qATjgam1PH/7fL8PlHqCvdRLUMDNqvGflatVu13MZAv
RPKc05kPUerYGIiF2IxCKMRKKH1XTCn7A8aQzWKqrQ5XFCkaDpaduxo2XU0+jAs/xVo3wJ/ale2S
txhV9jbEfn47yfCoFDNYl/kIvrE5hnNI6UdS5ys17dCNxqc0L4MFjDISpVMRHE1qYU6+1y7Jt9eL
fkzPqcIjInNKw3WgrB7ksllyyyhIoRNZLMp2B25gfrWd5Cvqe3U79TgImTaetNZLUzXZWicJQxV7
2+HFUvvrsMGIEidwqUvJj1Am6PLA5aYR3emqYi5HZZRWntRgC9Opa9j/4OmmJ01PdllREL/Dkiis
9beyL/EsHJM1+KVwZSD0y5v2GPiVvODhiDI5yHO3RpARtEfAr9STRKR0JZnUqx8RVEFLtQTKFq77
cvaIbjSqcAlRkJxeToXa429s124BoqK2iTV2w3dtcWLszsEqhf2nzjn6YxwtQwy2vCyS4ZpiURoq
hKs7GfCthv/5iGlm2X1HHopsmUqq5TAZ9saDdSMVzbZRA04CHLpQNznTeoBWvO516mL6Z8eeQ5cY
QTIfq39bPLrne4uiwI6xzF0WbzRpRAgsUe/f9tKGGcW0JP/4zuQ5WNkj+v1CMmPYRJTp2BNzTx1t
jg0ejfJN/nA/c8ZtbF8HEEhbMp7ykWJa3DNsHBjkjH90gUoXzXzrAwy2fVvGa6vVYU6hegqk78bD
W6YaTvMVpEZmc0qC6cugc5nVPChLXrIlyzvnavtZptCRVH6iS6XvMGsae/KNgYVjjhzpLgHRYx7X
OOCa6MRQcLsJ4QRNRxQ+xXKyNJsZKQJreTGozYvH88KF8rrAlxl/0JQUjs1nmaUTwoSYuiVVOSNE
L+PUltI69WvvOkJcn0r7V5HgqufL/sfYSevG5kWwVzp3ngB2phYcqJVbG07wW4LDusgHvImVYXp1
SgIWBCAV6cvCIhGukRbuNIVInhPJV4gL9lIbE9cLusdRsdcY4VI+ElCKJeky2VbekKT4My6Vdj2V
Q+uOQVKsJfs5kLJsYUSpt6qSjPhMl60NU8qPU8AB+4bIYKgod/4QNaApx10rf/DmHyyd0epWbfVQ
x1i1Vvh1Ec9fmU7xpjQdeBYASbaG6XHTPVORqwE7ioIlLp7pgtmgspzgry4cDFMXzTiki8gKtoYu
yYsOZJcZ6c+AxEqdIkkwXwnzo1J2swj3FRtiqKy0W0XzDfrGF9/pPjy/rIA65b+j6XVSY+BrSfBJ
cW7q1uoTFopPHfWSZF2gpfYHB2TqnNtohtZ2ibUNY2sRMqMI2PTUb8I3IEzMt6g3zvlA0j5xjrrK
sFTpT5rM7J97erTqcB1uivroTS0Gstm4wZ7XxF02C7bjL5yziVc/xln7rrQYysvNeNEjZv7tNON6
cwKBWKOT6NO5Q2dAJltqhgEb+lwTyypvAYJFHx0naVEVmAJLmrQrBiZZga6Uy2bDuZfdxCLgj6XA
QSvWVWp4V7wNmxWpnWg5lNaTOaSulrXcCCQwtEnyisd94ioOCe+6asJFXacv1Isicmx4hx7iEL8k
qjfNCiPh2SeWyuhhVUvJMzD/K+g0e1G/dCYEujKM0d33OztUf+dS/DsN1c+61DALrCDzy7xDEeHe
ZH07ru2UZEGoUMtuJ9QRBaP/qhAFHVJgf/2YP8hReS7nQFU2zonYL622sF7o+cIBpbJ1py/g3lWr
QTJnuXNx1wXRIsxNoiVzoW7pD7tc4aGQUiNkAu+D9cJd0/SXkbKr0vDOohBjUST5OY3z71SzdmVp
ftQhL16DfgnsJHV1OdlSqEI8yGvwa+k9dPV2v29wM/NBVbslFeirVosg8vRd7JoSbvSq1IwLycgG
19OkTxuyUeB1FKKH2krHVEptLHMzDtUjNm+koVN9QxRgY0xEMoPsKRvktY6r99oOTOqHqVkJDS4z
KX915Dzad0s/sGeG2H2nBdDGk+dxahIX/gy48OkzH8wXNR+vnblUU7Ncm/5wmkBzxibkuRr/ScU0
TzkYazuv4QzmKhk1vd7FnkeZtrnpQ8m1Q7zu38aweHf85NEs2uNgUtMo989Bk2xranDigWsiauo1
SDbQNN0xABxIQRtgtCox3LjgDVyqXK3i9wlV3ki2ZZ33BHFHmHHwoYEG4F3hG+9jM7zjTZ0urER6
qm1ANk2ovtVp/NmD09PK4Q192Rdlu9TFapupC3etnj6OyMiXiZzfFy3w8hAOUxdTUc35eNAxEdvk
pAGo+dOIHdXThgQkMLV657ftFU8jPARt4uN9Y33Veg2agicsHttYvWc6yF8AygtJ77G8lDOwTclR
bbJrDJpnoUy9sdIdZzOYzu4trQH0QRva5YPRwNuPKZYfKY8I8NHEjf2AKUZ+RjdMCZ8FNl3lF1l4
RHaICjfGp5w2x1juX1u+FK9+LyFFGJA+k2enkg7c+R4oLisWbWtx6v2zgjN9bqibJuq3Q+6t623d
Z+ua08JNgjd/cofDgtxeyPy/BwVsFeeQKNW2wU9NrjEWG5xjnMP6bLWYfEq27kN+vb3tfSUJFsox
9WnZUL2YbXNUnebS2skSP4dr0fjvRsp7IxIyrBv65M1CUw+fNO+WpGZwedCx/py4NsgIgI3PmDZU
Ss+MZljZmkyBcbvRec/YObwt5+kZ69GKeUAoE6vi59K+mA1B5SmxhwUcnrskGupFaUEElHUKjrTU
f8zN5KtohmqRNknvlk6LYySiwyqQd53s3Fsak8gxgJyd+d1Bq5llF6333jb87qZWXZvAvK26O2lE
7yCnxC6IO1NKyIaWHihRaqdA7r7AIKTQySeEphE7rDqNk2xxGrE8mbihK6nbqpaD4N+2F13Up276
UKcworpYkteqBrOhrsJ7DOAbD7Y9Dzhmklfntzy07VEBRMbbmLG1veZR0kewm077rjeQxkcppO6l
fa9qZ+13IEXrEI9iJ3bchBBBRYIjoTDezWSJHw+TsFKPlqVPRKCV5ZSIdbxNp87eYTL5YoXAe3iC
t13xW2mYG489P88cvk4UHnUpx2Guh6EYcbmU4b3C7cdFnURVE/49U1ge/TD/xmQ0WOhKS1pJe/Jq
G6OS7JcCuc6eKlQSCo5gXmjjz5mdWr88mEwW/SY7dw5JQ/xFQF2dEBA9M9d+tklaLA1/9opQh8/R
4A0gtrvhbDs8aszRje12dhjkaW5iIBXVcFTLl1gt+XX0S7Oa5DujSwcm40m80G3mYGZC3YYffnfE
s5uDkc+ELGOA9zb0T0berxTVGJhYYZoRWrAdzPYi9UOxC6X4ovlMyPGkzVQj22hEpspy6pnQBt0G
kbZWm6lLQOjJDPxf8K1gp8bU7AVKyS+Ai0b6Juj3EebxzjO1AWfghmzlOS3AmIG41xcJ1bbbyfAr
t4aI6fTRMpqMU9U61Ka2X4a0x2r5GGLMmhGEBvhI7V1crJAyXqJO19dyVr4BWdi32QTxOZ8Rze+l
jnH14CiI9fPgqdAtZkLUQNkECRal7DPvzEMwk5SgZ/aGoiUDa0irX0Ym4h5zRBVifEQtCMiuH/Fs
N9W1ro2Pqmwey4hfYMAZjnVMJchKfhmW17lJA3E4XQWKuQnN4X0a9lTOPCVUpC7wBSlXqcJ5wkr8
jBKDspGJ93UTrVIzziF440WCzDfXti2hh7yq9UFS1iaGRwvHkB70XF93AG7nm1S+gIOKFGqkgHoz
0+Vw/4i5sUnaAXTgWxdov1RTGtee2gFLRkIK0ZDX0yQBb8eM0HC4+nMJ7QATE2wTA/QrzPGbMICR
FGvfmtlkC3Mg3G9ATeK+SQjRAC+oytfQllWocpYb43K6kByuEstQPwi4fOGhXBy6mKy1SuJ+xKoo
VpV7gH2pS6kMAkpNceU4N+YdViExYldVSezb8UY34NIqw7C1lM5mHhAVS1BzNfSU5jVSSnDUzUEK
udrySl/USfEUJRlyJHMPGNOdcubPfePg6kuQYmEmwabHcRxq53Q2KWEv9N+j4nwW6RS5FLIVXKbt
1cr6N6vuPyGJbqdxXJqq8p4PoQEtuQfRi/jCGyoDPkmfLcmDyIX+0MXWta1tZBlReurslgRKKZPI
dt4io8HRPtUevea+1WVQ3TBEcRDDcUe2PHcIslNi6EddMfnp+g1+TuQxKtm6K3jr6PKsd4NQvmA4
8qR2uGI6bbb2g/E+8IyOWkDrSkIFA5fIg9k8vdrOvW1KFImoM4svbYZl00RMsJlggq/z3UjN3RGK
LTbni65qyTcEG6nITlnyBDbPIdnpbbkml1URaKsh+j+6zmu5UW1r21dEFTmcSkLBig5tufuEsttu
8oRJhqv/H+jeq/deX/0nKhElWzAZc7xJYybWaeyqx8JXdNtYuw91iGEnTT+4C2SDey2cE+H4vVTf
lCwDamn1XTDguTcEhOFl2KBJp12HXfMzklDvLeNAfVGLjAKjd1YWVSWzr/6qpgcqaQvX4YyUqthb
a0Vn8zHkIWSesg7g5gppaGvXTT5HJ3qLwCnHsc3XSoc3YOLp48EZ74UZZ36g7zITQFqgQ0WDGvo2
OTCF2b6lIpw71Mz8g4RfzbOrNQ8EsJJKo9NKXp2ySxCRjnb6bRh4elukem/LnpKjsxtgwhp4OCIk
2nM8PJQ/y4CMjDQqL00YbQ2CRLbeOBzLVP/IFAS7UYLz++w3JJufMJK+AYgXWwWOykpyx/ue4jA3
9LiV+r6+iHHr4QI8jrTb4XPJTZCGuLMVyAIlSoQMVCup0f5lAb2QOP4sguykOgqm5klJslBgAT3F
9T7CYGMFaclZVYX+2RvYTmXfNNsRJG5pPxxN2TvTQP/Eg81jlJ9FgdUpft2f+M28U1H3W6lHlwnL
YZx903RNGiwuBNO1iohwvQ08TbkVERyKdygxUL+7X+RbXgKPiOWYMUoj6DzvnFdPG45jhRkJPnNk
yRvVtavMd8GPhSXKY5x6+k6ZI5ejcjxllorreyzabRwzT1Op/cuyf+UehQYCqX4eDm2/Cscdx4GC
tyHGt9GBWKFvqaYrGxKwdq8ISYNVLwPYQ5/ecJeucae3/eLkLdUmxFRrgnFGdDXSiWOWekxTGaIC
g4KXexOSLb1eWUGv+a7a+g+pwaXK4UzQsH0q+OetRG88KllKy9A03jpwSy3suw3pP7OfiheeIst8
CSd7r2UU6GZIKB+jExUATnvMYV0d71bZGhCNcRKmYXXzovCx/GLgDUB+epSVQ9Q9ZiYzNbtCT5P0
xKKY6ltUEdQw6gV5UP0LBqTZFg7XLXG6E7ACQj8lu5hZ2GyYBJ762bl1NJ6191C4705bv9YqF2Zq
vZJ98azbYmOG5BQSAYwLOEGy40Ndcbcg64Ihvq8N9a1trA/F6egrw3SrDbLrEpVmTMLz35liA8VE
d5DtJZX4gDMAQIObzZu178E8eXWV8DThVIil9inV7YnGXf2zlMNWOsprRiTxyomMft0XFN6qBZsh
4GqhimlF4SEVN9WVZWYPRdB8CBMJRdROmFJCf6raZyczj0Zu12tdaampBPR7FYPqIVGUjTnn87ae
5iMFJ4o+KX5GebTHuOKhiqOtmlqfkVvRp6pAAUlSJUox3uljeUltAkUrmR3KjsjUVi19WOHvqVZD
F9VJ6LZiP0kBnpMG/lsgMA62fL7CsY2uTiwgCfcnoWj4O9latEL0GPTGU9AgoQiCX5NQXnSihAa7
iF6U9AeeicKa9LUSqrCxev0y4j22MRrtp9M2B92Ln4seZB0F4GcTzP/sKPsxat09FeiqSVvA/arg
b477y5j25yKBnheE75QQ7wSrRiun6LZWOf5oy1mXp/IgV3IPRuBU4D2uw7ajNp87lcMOFC/aGCOt
WTXWCYDX6SZEPzyLRIq0Fqc8I06psJ5ytzdB0JXvU9ifVImFtCfOOkO46bi7pijcdd5jcicaP+7j
tzirzPUvaZU/LSP7CMoSrqVePOa4NTZOzuBiV6QtWQ32eMdJ9H5AfjwsJ7TaWnlEZ/SsKx3kdJS/
qCz2Y48tYUQ2aJKoNPVa0XE1wjmfTGOjgqniwRWiBRH9Wl0305CQlBin2yl0jigo321T/sim6drh
8wWsZp+5Q+52ilub0m48UcDBdMOdXiVrp28hHCukRSXTBfHSA661005ahm9hb8DzRyOPMlu7OndX
N6ndnkwHXPShgQ9ui8k6f1RpeE+DQ/PGoZ+yMqjouIrF2cheWzPdEKB6q6LmLeqAwOdLcBqJmIJY
om5DmwsF/cRlyoIdHfG3wGkudG6vAUb5zBLQoWVS80khOmZm/txE+vd8sE0mehFlLXoq18PlyWx4
MIr4eaEKhCpNGZrH5Z7Z2DOh2m9lk/xk9vuCCrQ5YJtPpvIUbNC9vFnlqSqD75QH8DEiSpSARv1J
AcipNMJW2tFKfTfX97CMaOslo0HJIEPyIZVT4ZTKhbnmfcjp7U6tsyUvW2wKy+6Z0w/eNp+wopnM
LN2L6iwKBYCAE/huqvxk3rsa0UKYceDuh0lBN5ljWUlIVji44UMX90wacU4A21fWZWIRWzxau7HO
tQclA8GSKBFAIhwmam6kIs/QduPoyQPyuHhVjWQwDZqRPyljjWm8k9a7ZfH3OmzoE+7LOgs2DhIO
jPhLnWdVQ9i4kxdkGczpT8Oba8aYcRNgYTvDuJbeeCgcJOmInH7Y9JE1E/6pY7TKnr9nO2kUqq0Z
0OnDxJ6pzeuUVfWuo0Kvep5hXUUDMm6eyRd+b5tsVnbx9JmU/mBqnbdzgl8OmZ3rMdPe4ZHxrKmh
uyWqGZJznH1XWgxVC4PS3u61r0C43DRU2HkQfBiJ2a5pEbkbbANMz8DEWRX8TTbDkisf4n4u2SLl
GDlw+ALnZ+TpP7sa+vbIIBy0wQEnZgzS6Vg1nn73Uky/rW05Kmc5f1w8IzCGDX2qx/nec1/xz8P2
UJAsMYl1NyanSbWf8vJaJma3SrL+WYSgz5nrHqrSpKXpXFMdNbnjflaDhYl/KG+jlT0mM3TgKTlt
w6E6mmrYr+vK4I7wSIFHVfZAPobYyFAOYPjNhuK657Y2DqIzCdSxmL3tjTAyMZuA2aHaOBJoTokn
amo4ODSGlZ9Y5bVKurchn4MWh6TbBUb+q4+n+tzgtBHS3lYtZspG6PGAHQ3wAcPwvUh9i0fn7IW/
9NoAk63IQ3OZcJaxKxgek+e8fw2MGHchlzlaFBrhCon1amjwchiKYe16CXNnx+pXYKq7JFa1e+ox
WuMdy+yWFsuQkw+lxUezpftid+aFOfaLreb3OnczX6nMGKJF+IbHCBJ2V9+hZlLXED0YBmfSoUPs
EJ1DmlTtem57+p2OWF3nN9ZntHVSCIa00nRHkClH6UcDLGyruvb7hJI/72lVBh3gChYqSNxB3Ptm
YA6nkLvkisxdp7atoWjqXrQMQ0DVwPKlK0poVTSsrPIzTSTeL6LfZyN9Zi2zvINuHpq8aVdjCDBV
TzSfHCd9b2ny8bQplJWA9FBnRXQIk24uoPXvFhKXFd3KELuTobqpeQ6wolsfxQw9BT8kHZa1lirU
rs2ppmcJTbZ6CJEGthQjj4HNVSkKmp2tiu6ku3To69ZwVErfExYu6SOwhz0n1rSSjl88tT14GRcM
zgjpropwqaC8Ww1V2j5KMtM3NfFGsyH/kb78ObTkOmvp2ww4amg9bU1qqfKQdBLHD54IkTSDtWxj
9dz06janplyNDsrpeCKx3FSvXmkaO1Nt5RaHyMMkE2dlp8KPdAJbppCHQxia9bGn3566ENyTdHi1
BSRTtfkGasbvLyaoP3Rkg7hOHrKCtjrzVnxqE5volW6LFwMuElLEp8YBP5UVTfvSGBREsfhBZl7u
T43Bw7iv37Do8YU1158F0ripO1gpI2kWF6/Cnoy9oxewmc1ifDDrGROqoNMQvwGHz0kr6tqMPHG0
G74ZcVkovYkAu6YRyI3GNMu2XvOsyteOJoI1lisCLieq1zJZE9kmMICab8lrNvAR6cgtbGSVtTZN
c85TkCfLTO6Nzf820Bp7n8QpBCZue2Q+r5XNXywtPhI9EZ2Y0GZYA5Kx3e5ueRbE4jQ/YfU5HMPi
UaWFwhUlVgG/ih+lNXbfdcV0j8/WynFL0EgH6kyV5YD1+LZbFusk7PYmE3fihXMiVltT7ACLDTxi
tl53LiLCW9DKvqu22TzleuB3yXg3elSXndN9qwO0ntCAqp0giIYhurkO8cROyi+TlCDaOuFHadjt
xnHbhxAMlcahp2OMEo60ze3yE/9m/kVjcuvUViF82kUB07nEbgiECbKET6vTodMJG2lJ2BRcyVaA
3Ro3Eqr/8myODcPNIPQDRiXFRFlhcc2ZpfY5hNa7qv/qhukT6xnCLTAKt+Rtqm0VZ5yAPnTwjvkW
R5u6vVUzFBRAhrjX1IhM6HsofXfpwZhtUnySqPPrSPnuVabrt1pF4FqcFmeQP8fPJpd0PBNMB9hr
rWpUOsxzEPdSsTKv3WHsY67xxEg3PLYPiRGMD3aggm0w9TEFlBwnLIatghc8POTnRsnUbeXe8Lig
MFTH127Q9lOt0hUeqm9NByJi981aD0W9HnpPo1DMJr59eI7q5ntmA5EZv/QuvrnM9pkE81TsugGq
EdOBdgCAjjyFmn1foRu/huSRKAVh1oQ7bfpa+ayK7rsRkuuVBee0hVtptp+9S0O/TGjBw658aWgK
kPfm4fsrbJofxrcuYHqY4N7gI9B5V2b1WuSMx8EhuiBPkkfFLHHPt0YuuaksVgVUlI3WMedzZk/8
uhRfqtF/NJ1KxWL3e42xZzebbvdF9gF3g/RK3E/Be5kZ6071xF+UcFVFCe0XK9tFWOBCNtykSrLP
VQKdq8C4ydpLHoqaa9uQm5B/8mosPeiBgOCa9Cw/avr+Urq+AXt24w4maRvt+zgWV56wCVWwsTJL
5HNVIeCBlNsxmQW7DfMOQtsgyE/lZ4LIiqlC8qyrXrCOJK3XqLBi3tE4ycKivQobZa7yk157/0MJ
96CvKtZO5qWrgdmmQfx0nNmbxWRqVNUQ6zp+FU2ddqE31dd4frHovuUwaR+WVXYmiTKi81CmNn9t
PUfQBMM+h/4IJ1dnLCVY3VU8XPyrbtyUknE4KLWXpI0TrgP1XmMvsdF03VmHxt61bWtjTt49jCMT
lRs97aLOe78KmMjkPTqIZFUNhTzIoX7pnHLa6YkR+12VXQYoY2DHoHNGlckdNw/Bxm6b4iM8gNWC
xFHCMcai0semgu6wb1R1e+lK9ykT/EPFlK3yUqsujdeUZHhvXR76boknSwO8gevYtQpGmvy0GZto
+OhbDRdxB1g+abVXw4ZZWNY/SomTC4ouSqHc9yrnmoOIbcrJrNcUrX6AdLADYsUzZw7a6L+SatwE
dtcQX/iQVu2wxfgb5mJw8abwHNrMVZiWbVO9jNa9ktKP0foHjfwBipzhiyEX8yjHvWlG9SjblDaM
Hb5mI/inyXMpxEG6UsZfA/nBSWBol9gyuk0j8nCrZCQjSM395VhwNPPmdWi6YGVig7x2RnXt1CPj
szF9moO7rwxispNfjs0FOuXZTzmgrVWdhtpPIcRIjOGxN8pvVQqZouHi0usXdBxHr4LhEwaRH8QV
Lh6tvnI88+esOKEQx52k9nRjHejOSYd5nYG/+F1oHzwoPw8IFb9pc8x4WCqg7QX/AMf8rDPEluiI
Cpqv2yFwMbVJMvKSwal1h4wivEAe7GK8dgbogWUG36MbDBRGlXXQT36rQ93vqvPYptkOWsZh7IIr
cSFIX+hFpNoAVcfhnOE43nNhfVXTcDbN9kqVim1xdEwD9uDqVCAE1dvUbLm65+oMHOVqJ5FJOVvn
dE6MvbSagzaQg54Pz8o4aecWLpAOD3hbxPu8osRtPONLT412Jez6rhTNRJ8r5WHA/01HmSkhPVVu
dGzA0ui5vetm05w0wmKTyB23StN4m3oq1p4ZcbXEjxnODOuQsb6odtgqHeBM8ihPVR19f/kjs4kT
CwaDxGnlK7Ta99RMP5oqmrj69V0v+V3MmPBC8ta39lT/CA2akEkyy+kTEDSDjCe9cMO1iUUZHQYQ
W4t/c1d1W4hPjLAPSZN84/d/cj6qsvI2If0C2rQ0/WtPXSk90yor/Brq4anWna8ya+7uWD+DQgRr
PVHwyXcIzvJwlJIB0wFTm9k74KgKqcG2CSWbyAN31eaTZMqvgjo7gXHEKO1DC3p3LQU8sRnNEg3y
fGZq2YbYnUM32Jg/PIzGuHO4g0RY7HIG7sBW3ow2/oW5maDzLIddoUJrQ/4eVV/Cqe/kTNGNFsVV
mlst4MnJmI67srfPzQ73Y/Ghpy7c9MFv3RhKnWqW5DKgOy3n+BllhGAXaJ+O/gWg6frR5J0HKGkb
oWGNAPU6liqcXi96GKxJWyVxdC4LhdRKIz/ZqNVSIfNdM1qqD23Oorro162wd1o/hLiNlZIIFvmk
c2Ic1rj9U/OhYlIaougk3TFCeO3JhhF+N5bJV1TI2XSqORhC4e8mldO06eJQ3jIJmzPQxv5VmyLv
SGdjPdRkj7tWrPmDI16isroZLUEQ2FTzNeJNn8N1demWo/e2znbKVEgCl6/jUSW4ykhPeOo9Qv/G
9G8oQawGQIyBcCeYUzvZKKXfl9dmUrWjyLttL5RwI1OKsrLeF0KjbqUnHIuYX28QvhtN5zhnAAoi
KXy1bB5Cl+D2UCV2AcaR5im172UKcuXuLRsqv+pqSoAmvCkaRX8vis8QQE8mhFF6oRJvlFF/txt5
NdVmn3vZ6Dca9W7WpDb9IAOxUIYjS9DfmtD4KM1jaDBqkhPoAIf98uA4FKaFzL3zvshIeaf5ZUr3
FQRlNxADh6blaDApjULKiCHUrwhWrlGvXuO+he2hHcowy7ca7QE7t2+D7s1UHsrRUhKkOMJ1LSv9
Xg/xCwxLylF8qKymQ6gh7IuYjOfASJ5MxpSt67S7tJp2Xqk9BDzJEYuu2wKAjGhKP0noRpLYmcTV
SpeDsYFGyZIbUuyU8GLqnK45Wu64iHZjp22dpqEqodnokVmwKpXsZA7VZ5B0n2kNVpFMK00+ZbJt
uWmQ/AXFmx7Zn/FgfbVdgV+/vjHUrNxhfg9eNmKsIJm129EHLVkA+1JUNM+Uq1FML5HlvCbOsFd1
4yAjSlWl0U/Y7yD3MOHotDwQrdptV6dfmqn4Ui15YGAN0Xnm1pI8YdX+oxLYBqYfpmGSw5YeaOo+
2g6duKwp7lPgbapxMndRo33zyGGV0vsetTMjPo5OSg+RAqIdKRD5cLJyck8LnQZ37n5TcXFrg+KK
4VEH86p7lh29mCZEDFs49hnhGIF2QfmUI2RYedN4Eq23iSeLFCV2ATE5GfikALO6W8utngwrf69q
ssoU1cFrH0Ka2r14Ju1lw0NWYLnPfaNRsFkbhlwQaDwSoOGa31ICOpGbYC9mGdW7UNuNAktVkho6
xPrV1hwyQ/ENTOi5t2Wwnx954AL3SaTWyowE2nSkPoG0HqVRX6xqcNdgjUy7Ca1bKdK4Za1d+wJO
T+/CfByao96CBofAKZXyEycHoh7pra76CgdJeKm6w0/bg5dnmca81DnQgmdsjLWS59q0a7X2NVdp
geGKNCvSdwrC7tqzKUooFHvUKjMMiJ9UjO2EGo40B6h+g/qHdLVtW5mn1nHwQylJhkwZszG0cAoa
mm1z7kuzOWtF3J5pQEzAer2yhz7Sr2qlHA55bZZPiamkT0yr5/fLiqJG/4hPEY9NO8ALMohCbV1Z
ar37s5kdlaHziTWU12UVdABwCMv8/vckSR8mjOPu4FtTXT7Rh5FP0MWeSxXzjmWVQbzrRXrq/vcO
814ZAaZbvm20+XsiGumo9HtdOSz7QbYeHgdJfP181uUFbck+QlAJbM03W9bVdt2sYdhZ2Lj8Z10W
u2sNU5/rsgfeXSNsl4SGtpX2V3Po/rwwt3t0TdE//Gu9SW2AlU4PoPWf/TVp42JhnsBJ9cvf1RnR
apcQhtFy0mV9VoxET0XWjbnIttRlcEvI9HyRAcSpouybh2XR9op0zoCb/HhI2hevCrOjLuklirBv
eXI07iMZCOsM+U2zFs5w7lUG3+XQsfLqdQhZ77AsJpmX7BA2mJvfJw6D/kRWIU2z+WOrDNe5VPu9
6/JRrlfeQV3M8/JJfUxk4xS4IQ0Jdu9bme+ZTivrZTFGeXruPf1bLhW+h6peDanVz8t5NI6klVHJ
03IiS0Dqk8ILtsvWJrHWI5xeVDVZ8bi8WJmstmnFrYVVVhStW7vA66LP6/WyGUZz8cgHxvuKDGZG
8XmfPJ4iWFeAWn/Pk9bjwHxA7GhS6NumMeIrLfZoW/RDdgOCn5kDZfmIRZ2zKcK4e0qx1NzUuCo8
j5W01wHqmxdqr2od9nb22tB9476z+ns04WfnZJbzJgZLrDKlLX6YVflFqCxyyUrc3S7Jfw6lQDaY
GJ9igsieucWvZqCiyMFUQDiKdaeWDByTegsGKppVdaJbBSU3x4XGtBPoB0QTU+507D0Vuwgs5Asg
4mg0k/zMKufRgeH/EffJd1dE1bvKnIDqrfa+62C3qzTJxm1chkSjeJp8JEweX83MYQiaA5eXdWFa
IqmcFIqfTsrHZYMWag6DRFD6y+KyoYppDiVhplDucKrf+5Xh4NtQzDbLYjOfoHB01+8GF0e9fz6D
rOcC+jQ4mtXLIlpPlaNuFUPDhXjeZzm/Bya4G6TV/f6qywZRB+1O1GBayy7L+QdFheffReD9hYTP
hiJ9P3UpcZFAoFfSgvJ9K62ESNAyOnObKX6jDMkzJgbxutKs5keeKRfdKvsQjPhxcoPol8ytdwje
3r23dZcI5AbZbO9kdFU8eVREYRwdvXe3TF477v9cBxc3urc+6N6sAiuXyPJRD/ADTen0KJzS/j7Y
erEOw3568rS42Hp2jt1OXncPsPvdHanNwZVY03pjyFR9hVGYYJgU3aSaPolJ1y9GmWO0YNg90ARY
YJtG8sKFA1AUFuklZeq0M/BaOKepme1aiUtKJgC48rQfz6llNDtDwCoQJuB/a2r5WWtHfYezTXjW
PN3ecaM4pzRFCFAw4HKXPQhIJ7sSaf/esJLokWqEkk5z7J9h9oCvhP3ZMA9f1U04Pi27xtak0JX5
z65DV/9rVwOZ85NKxveuayxG3zZ9hj2VnMg+2/UB3qa4LdPOWNbR8Nx1suwjvycudFNWKqhf0D/m
ek2ychJMvh5P/ePyQrysszawk9gui9q8n9ahxA2N0tqVDG0Edyf0snH1CQ96LIffx0UJTWVXD6oH
QPDPiTQ/jKro9MP1vzWlh+0NOiVmg+6+IEUFjmWPGBhdwqOBq/AG0s7gL+v6wg0eqe7h6OO4CSbE
fss6pzc2/Yg907LUR0F+waJsvywtJ0Kf5u0T0vOgM3OO5cUyrYDgZu6hv+vgc1ZAubZ+aP/ZD/xj
o2Ntd11WlZ4rsHSr9kVFhPqQZc1G1XvYFTRQmq2SmPx2xEFGPmpE9JjKlNLL0uurw2MBIsC8kt5k
uv69XMsKAz76uL/3XBYxzqfVNL/8PcWyobDC5moDqeM57WID09dXLRjV/dK4F0rGl+DC/P+sDC1b
3SsaLf7lwGXH5WXZgA4VOHg+eJpK6OOpZx/CeQIqo8q4dPR/rmEuobXgGviDrmENyGMVN73EqMKa
0OMULYCj4YgvoRfeYxwivPEk/fRlfe54z9h9qM/eXO5KiSxGiVr2F8WxKHGFskbSpoNRSH9Z30bM
iPq2vIPiOJgTDcSrJkCXuUXkrBb1yrF2uJpWy9tmJLlUDB1W5pZyXFZVScrWZfn322Xt3+2dh3At
y5Vf/1q/LP5rnaW72iGXqd+79FDJvRqPkT7+eVHV+jFu+VsnE754HjnWm5YgPlDLtPwBaPdpmaX9
rjjitdG05mDahrlztSTyvdzA9QMP+Fez0IDPUHgI3WU8DTV8maosvpN4SagxAyasDMWvjfHo4rIV
jImxgRXO+CeGyyhl/jWWmHq2tf4WWrUKg7RwmbH3ykN/3+tah62oCnS/Unsj3Ae5YGrdIO1y9fy9
9LTv5JMrTxhmF0ehYzMYOxOEhKHdyrzM7p0KiDYqmbZVkHD9sIM1J8j99t5VYfmgySrbqgjEDkUb
5q/uOB5oRop3rTcKVE9BcMyjLnkKzPDX8nGT7vILyqG4OkXeXYIQlGGYD5i/BwxKMK0EbqCwQ3OH
neRHgiXpeXkxxNCepdlCr7VcLA4UZukSguTZ0GNzWC37oOWc30LTRgNnHv8s/nOKZfe8LO95nhX7
v6fODGjBptI1fiuRBgzDdMC3xbssSyJFgOZ02N4vi0kFiwV66qF364sDINgcajogsMPUeF1IpbqP
HbhqIkz53ZnAreMhq9+LLL9D8+h/EtF8bqlHv+rORpIlQhLsi2lVuMgEVgoT+bkd7YXoW/IBhowb
mrPcPkcn3qBTns3lCkfiMKdr5SomWnq3LP7dkGZKTg4yPMuOdvc1flU6YsQNDKlPrh1Jb1uXUHz7
wa4PkdE+LEvLy7KLNe+3LMpZXWT2If2yxnmMB1U5CBddV45KnVl6h4mCjvhqE8+bl30qJVDXWUZP
tLIs9uGx+pMpvfLw+xBdy9aVHlrX3zvzO100kiWsynIeEQxxkn8+4/fxfZBXXFl8Rg2l4DiUTb9d
N/Cwn8I0F0/BPOWI1Qquzj/r3LptNiktMKg7WMKhXNFvleq6J6kn1Qkty505sfWiIqvCb8y+lbWD
pWwCn9zhQjwtGy1c7TfwQMq9WsITbDqj3AkHvmvWGOG3OCgcv+wwR9CTAR0V8k7CczqkbkNuv0wZ
LBuvCJWvLfha8CU6SlKjaqyXnHP5EGTT02AZ0aZMMgREMAWe6Wb6A+e6GZZhPU9VQOPU0ZlhIrJj
bo6pu2E2yWrZ6hggnWPjBCfgeQxG4zi7lLVdXRwYa0DoVfwhnfyhEon1Whmlg6YixA5kyuN7qdBA
mHdw/vdIsNSaprobfcAX+X2kzYi1Lsdav4Et0XF3ZPbSZyiUMPCMH5MgwDdKawogkszZ9aOtHxOe
EdBh8hZEOylOjG/NbsxV52Ly//GdNDUei4z4u1hVnJdhtizCj3clpenu6jaYxlU+ZzC0zqidgToz
Gpe4bs2rBAz+czm//N6vqcyCbAvlzxHLlmYcSUjuzYAIQsTtYNw+jMT2yTba6Lm08ayIMXrzl8Xl
hR1Mx26fqOxnFRDGQ393WNaxg2bSDqQD0h8CrzVJpu3Coy2y6txHfe6neda86nHyc/mpNeNXbPXR
Z8K1SjN9JOhiPsbFquhozsdkDj2FKjHr18mY4YM++DLF72OEl2kr3c3/HCNteClpJo5Iqryj1oze
EcgTfKvXASRkIsJtyrOhIg2bTWLZ9O+3FMHGRmnjbTbIvCWkwETHR6ruquavx+WZHPUxxIRhZaku
r2Je8felyWICgGG9vkwIaf12IHG9jgfjVAg99WMrUe6I5K89V+GnFXc3s+6NO7oFASxe/59dg7y9
LqWrGQ230ov/7Pqvs5qTSsZ6IVPaiO96JYxvalCVL2H3Xwtx9651tv57i+b915Z/H1N6Zb+rqwAS
yiQ7ksVrdeAZi+IfQFQ1/eVtqmEIEM8vpZfgMOleVXy7jlU6z9eWtwIPWoVM1f9duyzjDF89TAYt
a29UHoQVHpGMmLsMqPgBVF55WNYjfKd5uqzU8sHFF3neG9DPE6tlr9bWWmu/7FAva5e3y4t0LbAy
p01WJc4Zf/Zftoxa+KP1qug4Ms7fQm6NfTbQmNNyKW6B0MRteUcV+toApj78XT8EobZ3DYD75dD/
3Re26Z99G7x7V3gctNgOu+F5ebEw+uQ6yk3fkTneJU2L9nt5+3efegTu+Pc+y2ZbtTBr6QiWiaEZ
hi8K5u9HIRqV/vT8VldgfC3vlpc65NkFPSla/V3X6e4oz3+XU3tKt0mOj9lyMBJHnJr+dR7alYA0
dW0zXLlgZP91DgonZy3GQYVfU6LVwq6v8+IbRgbiFqqRuMlsdNCIB8bGG/X8vzfsmw4Dv79rS8Nw
NiCtxmY5cHnBWlnc6n0177msqHv4YTYlxw6dRk7SzH0CbjwThiBXyyJSpmJXGzgtLYu6iWRUQat5
WhZjO97wgNRfSk/Xb2luviyr+xjv1sYkQy4ZxXivNaBephDOYdmqWOqVJM3pkaBs87kW0+9Te5nZ
HvukLfFT4iAQj9HHV4j56Py1tAw3wcJSjEtPrtJdD0gm+b/f1py/LWVYtAVJGu5/v+1yypRvm9cY
NEtU+rvFCT3ncbFtihBe9GyW/tsdffZT/7so6wglmgeFZtm6bJiGjJF9Wc5U8T3TMrFflsZcHhkq
kfhkmu8l1LrIAuP4hrfbsKnpZ/tD7YxQmaJ8HWBUcCkohYhOCizghwr7rGXv3wc6RgR3Wrpzrkd8
s5Q6vsE3C5la9I8p+RcnDOSPrTK4d1Xn40dvQHXkeTfZpd/qebXw0NlUKXB606bufWiMZE0jPj4t
Wxs7IRNjTF9DDfZ0YxKxM/SKe68QjW1FlQzb5Sj9/xF2Xstxa9mW/ZUb9dyIhjc3+vYD03tDJo1e
EKJIwnuPr++BTZWoo1Nd9SAEtkFSTGYCe6+15phqRziyCcOjI8XO4xjuxY+0pVbeQ3olAzj9KDcM
SeSWqbQSzSEaXkZ8Z2FYVflD5bkL8SOdmtyYMuJ83bSx+qijGosC+1DHGhkPWUZcjJHVAads69AV
BrmXUDFd6kL1+2GIdXBDv4Z7iRqGr0vGcRy4iYLYN3i0agaqE7+99/ymvcdoidBhTHGo69EEeYOB
TDd8/5qhNO6tC7X4IObjelKttBahpWiW0wtOWdzptcQ1XZkYM5gizsrRjFXdDOWpT9HbswCg1L6U
+LbKQDIbzfTe/Evjt9kbHk4JdYLe5DWgo7YdaxuhfxfeDLN6dTQpfYtclfIXs3jWVKNY1JAJ90Qj
zUM+KgUeSI71LZSKuZha2OT51E62r2OMN9wgBzxJjLK7jrnT3omfZyJSjFuz+O7mlCpKRc9iTIqM
XYWocpEFpv1E4cBBTK1D9aW1ZTSIqqnwnyKiI36HzO2KmcU+6p+/Q8Qe6vN3yBLWVOJ3KFEN3YK0
eKV8t126RaQvYzka1xQHJHMVsMdNNNsySueqL6s3va5+jo6Op/3WlCO1WJM0SpaoncmTaFL4KOOT
PpcHuTxSDN9tCiWq1mCT4YhKQTy34OY9D0P7RAm0/mFXuyqWxve64DYBhDxEUM7Vo+OWx4p4ZtYA
XOi09HuXFP4KXlYC/i7u8j2ROSyjprM/mg2QZ2yG9XrGPoDZRdENqCOwgXbrxDzGirZweynYkzay
ZzFx14XoL2yVWiCEzuleM7JFVndYRngNV2hOgPGL09ufL9BtNEvHVUuZ7PUsS97rOrWgU6sIPap4
snL4HGxLX1mUZQuRYBoQU8So06rZjgQCFP2QBBUksGVcesZBJ755MKeDaPpxZ+5GzCVFS/SLGUpC
/oikjwWZOg2Rvk/XdhkeR76RLH1cb2YCwI7S9ZYD+r8PPAomK4U6CwFCt8bqZjp2dE863f/sz2Nr
1ihq9Q3aBmrz9g3aOM8wyl8uXq67aw900Mr24/Q+6khy1JLcvmmdPAMA3XyXoTbNwTgqR9CpOKA1
cbDsC6l6LGXl5pVRB1IHo6whdZ6MEA+VULGifZMXHR4g2gC1f/DO7DEQY6feBVl5t9fU2rwY00FX
qVs0sssQBuZEFGsOlGDu0P9Ra1nqUblRR5YVX/ObqgqWcs2WTfSJy1qfKvwhaJKVaIoBOSjfwdYb
269pFpVUVpUlJ8Sb5iUu3Opkt9LsawJkGZZm4fDj62UqzSpW9YioT1wkBpom6OdR7LtILngh0afU
aY/ZdZBsRLPNXHOZBjnVEDLeOI5nPNls6XadQxGAaFbD4C8g1chr0bSi7FaT7jojpnLvUagvq7ox
nvLBQ8DmXJU+1A+kLkDwe/IHZVjyKixztjSiTxyCIK32aK6QLTNXHjNt6Y5lvqnb9IVaYKTnjqvO
FdkOr92QGmddfW2ILSCcwa5iA8YMyes0mJVZdJX1QJ7LZIcWou9zwM1ftEFVdqIFStE4O+mrmC56
AkORNyxaf3+dMM5kqiJqaVFabYuQtK5ePDRUn6/B5oJy7WJ8Qfxiz0qHzHRI6l+ZbkABvNf7r5br
frbEvaqHcvE11v6l9es6cZP7NVNcR86pu1c7ctXTDfDXzM+fN41NwJ1/cZ3Te1Q/et3G64bogLIx
OhiRe22SoV2DY4kOX/3i7LOv6EmYdVQ2MP2rOy2509+JdjW2P2KPwnz8GQ5uYmQHcSYOVTHAVFHj
BgOxfw64ihz0v7V1K1hnspdsww4fys+X+XqFtpKGhRJO7L7p9cVBvBaLgvbuH//1v//v//nR/7f3
np2zePCy9L9QK54zeFrV//zDVP7xX/ln9+btf/5hUd3omI5uq5osIyI1FJPxH9+vQeoxW/lfqVz7
btjnzg85VA3zW+/26BWmrVc7L4tavhnUdd8GBGici80acTGnP6lmhFKc0osXd1oy+9MyOpkW1MjM
HhxCf9tIrLVTtW15wFBeK6aIg50U9iwtqfct7qSgc1ioYBIQL70w0o/laGifh2RUjjq31i25Yd5r
aEn6kar8fCUpXnP3NU8MkHPDQDMLQCbnAUFRI10Xqd0djDTpD+JM+3U2zYCckrKMo+7UZ2tycFVl
UwdNdskDSmldffit5aTyxvCdYfnv33nD+fOdt3TNNHXbMTTbUjXb/us7HxgDdXxeYL2V2LgeTDXJ
jl0jx0fcLaZz1NsV+Y2pp1gYA85klG30oEOmw8/usHTABhaVe5BIbs4TXTYA3vTVxQmsEoQCfb1r
GpSTyq2Pqu+f7bwpfxRx2eA+4z8WlOufArLhj7L6GEd1c9MQTV0jarlFr93U4UFxkRiKZqyQVOk1
CXj+dI2B9mDhxVWJeL8xHqm1iGejlcY7MZpm0W+v3+e/vb6kyZuuKRFaugqup65bA+uo2gPR53//
Rjva395oU5H5nFu6rSD50vW/vtGNndosWL30nYhIBy+G90+8w17i8KYaoCwQ9kHLE+/x13CXgUWt
0nT7Oc+vGpTCcES3vj6We8I66GEjPnCJOTSYZk6drT3VD4tT19WnU0v9OSs3zPe2YN1VeLmzgVml
LVq7Hr/X9d1QEQ8fMYhZyonabJpEtx8MVzmL8YRdDhFzNUfJ6ZrHErzxrGrt8btbRQ89MeYH7gF/
vGBM+cFVdjQKDWd9DLd0NPpza1n+vunyg2gBCRzOP/vbMz7PEPjaPHXvWg3yI2Uu2tzVv6Zwaa2n
n5eqkl7OR9Yn6yykysMHHQLCPuivsls8DL2iYPDWEkuy6+l38aRny1oMjSG/yND/1xQLmZ9NcwiO
KRrWe83GJCjIjATDVK7+V686XV5qsBD+/UdDNeW/fDZ0S7NMk6+ZqRqqrOq29sftj5wybDVyxY94
nibjo67Y+rLyQ8pCvHjetI27k0zN3fltcfERyKxES/TXSWNBv5xGRTskXU3ZdK6tu05nMQGF7C6l
DgYpCuVxRJzHaqO1Rn8tCjM/I5+Zgb0ZrqKLBG+7bCX4s6IpBnTVuTfLRt2LLsvq2n2Ft5doiUPv
Kjka+1Beku91FqHqekvWj9YqI8iKJCDXnjJ7gqbJRBYM7p5PPdJoyU6GW9DixVqEFlvXFln5Ssfx
hJpYyyYXxD4x92P2iWIbGdTZStfLndcAyzASL1mFUxKZePnPA5WZlNTGSAC+BpBuk8acrrCmK8Tk
NDdfFc01WUPlBKVaryl28mTHUP86K8WIaOM+ZNvwEyxKOXDOFROlXj7CVjsLa5hoSP2DOPs6iD5Y
OSOb4b3ozlzKyr+m1hhf7RCEIxKgcAOuhC09QiT9phOaP4lWU59wS7Fv6GuSi2z5J8wGJIyx/H4n
s7Ki7KqRHpWhCVbIURZVp5jttWANfx2pH75U/EHw/THusTk27gsf10/kLsVO9CW5s8rqZFi5GGvv
JFdq0HwM7c6JVTu/+2qLs6859jRbNL3IPPpOtFBBFuMnLhHJ8ql73vpufvt6/ooz3W8o0szwJPl8
CntO9ds8IyNujmBwXIHx0U8Kz0LoOrW60KamOMg1mZtUzy8ZSYvtUBqBdVe3eFyU1M3/MS0sYJrJ
AGfaqzy6+i6qSv8kDrCjoqM9nEVjRCLnzm3df8waddykY5fod2LECmx/rpBkxhSaSx0+TDubZw5q
ifBKaIeMGSUDopVj1bb3ouAmWuKQxE6xRFpWTOqK8CoOek45X5Mj/45a/5CWw1vlttoN0JstWuIp
H0rjby3/n60K3PYNj+vfxloXw0oWQsncy81xi+hF3oqzuuvHzzPRF40d7IEuZrfcxMXWMmyQg5ni
ygvTatCMfZ6jbItWCdwX5POturELcqgwHACKwYJaFdLgHpsuGXG7cLwr+vtgrqd+fUsNFoRuV4Yv
fRu8h7YU/jBShY9zj/IKgQ401mAAzYfk04q8hEqbGFJoIdmvpl99QKCyn1MnA0uZK8kt4/4/d5Hc
LP79DZVyob/eUG1NA5ujTjdVbqYMTzfc39aTken6aVdU1g36snwnVoxd3pDmRb2wFYvJXgJwQZgp
3op1phhNgurnqKxAshKjX9eKUVBOG+T6+eVfXf91ga/WHtGFUh12aQEjMq0RfyaW7h1ChRp0cWY2
2C6BY22xVi96hSR76FCQpwbVTAqa7paTlptB5u5uegi+rBnmkqSedD3In0Y7GLd4jMpoBmm6oLEX
tkflvWiansWyv6iLw1gr2ZNhZDNqXKkXMkj7ebVvrjW7wqy6Vc0bWuarNpTJj6HGiM+ug+oeaqSx
rjzEal4dWjfUFddAMuu1Z/j6GsnzVq6y9MWQADiyflcOuga/FtG0sXAys30kDPtoVar59mtqMjlE
iqnIDJXPqTbQkazLpblRq9ZBJ+M8zoEKop/Pmh31+tOdH/zvQVXD5KDVnf2qJuPV5Ev5iuj23fJ7
84ViqebOSdzxyWV9MstNs70BGEBf56jNfRyimCyasr/IEjJNCJr6KU0JZnVW6R/J9cirvtHrvdnp
1lqVemfr2GQjNSnDe6TrZMwSccwZTPi0TpAFq6bPrSM6e4l4wzCeoZR5iyzDdSoNs5iKSrt+qAhN
zyhm6B65cWkIKHrlObAAZlV5J1G6Mj7zm5Q/WAAcSNJb70aHy0uT+VuPZdq66Ph1WpJ3pyEbikua
F68o6hQcXnQZ6bpSbMmwT+HyjmAV/UlfWzBqk27ZUwbw4nvGGimq/9A1J1zgIrbkQ7gmvDNesFJB
jFa10Q+9QJ4KuPx9KChCbMwmJ7kce0uV8PsOWT25F89IFti/ePgGm4+dMzbvUhQumwaFsJmF6nrA
9w1CTdRck8zVllojtzsrHCJuiF5O3bGfw59D1hsjxns1inGp5AQuwILBLKOAmhi6ZH0eRBPpGTWq
peFjOMiAYikEpcWpnIScikmfp850OdWP6S4KfnsZMdkOaoipchZvVAln575jjetO1I4GujKCETt5
wEUFAbakp++a/9KN/vgj5cHMqjaVL2oxpmsKqOy1LnnqWQKCMlGYitfKKwmNck1q2x+NKme3PNGj
ZcNHb2doeXeQlNSaI/Ps55lbyjwWw4T6hv5eVLkJrZ42rVJEf9mM919dX/3VqNyL1meBXBxUn6/x
/+0TLyJ+Qt/Gz4lGctsMbGNuyZr30LRFdawTVKNS6D+ILtOot1WkDCesFvwH2ymTuQHocCUGQ8NO
tnoI8UA0UYoW95m50i05rGYVJd1oGY5aPFL/VUs1eA3ME0D7PFPhAzhTAQHS2v3wzP4kJN/lVKcC
S4J7tfF+m9YMLbV3zpMWWcM6JyCPawrbFbWw2cMYw8+DaCbRwN+PjfF8ME3t7CoZOLpgKxsu2jTR
hTL3myY79c8+fJqR80EkQnbNBawy8t2/f56o6l93ybqtGzbBCUIPBl9OhXDUX58nBdv2MQtTQLy1
rxWEQLUh33ajvTIbQ70U03Z9BL3p2PXP1jT21ZrGxMx6eqz3f5n59+vETLKz2u3XT/h1XRBJ5aor
0/EOql0Om6vBuc909nLVGofeNgeMD+kRhyHOh5VECO3uj4HKjNkFDGUwPtp2Is8pkabY03APyGHD
K19wAEqluxYtcdArmAzcKMqZYviE/NrablCN2ANVyVCQTcvG2KhxTtYQuNtACy9BGjon0SXOJAwO
5403Ap/6NaAYVNogi6QC06kW1LCp+FmwYCXPhr13JGG0YqXGvU9t0o71QwRBUX0txy5+CBT7fUTk
eisV+FsD+q+t4kbGEfm8P1djr9rkWecAm/Y2llYbV2gu+X2Up6soMbMnM+3CvdFghSOalCur3LXg
7ZR9mj8NoxrMsFI1s7w5SnFKsoOU3RycgsnXvDMyMKGYd1X6Ma4k1AdErpCOKV22Gsbxu6GiQx8i
Sro8I7BvTa5ehcdq0pqTaW9Y3mPNbq5JivFw/fuMGIouwFeF8pkuV5YjDjg7YgTJIYQTs4DrmDzy
LHsTxRyq+tLUTXWm8NXS164F3VnVcwNRSWycuzhTtmEZWAAOKuNZRgDr90byQ5Go5REz+N/L22ag
rsgyLViJOdIgP4lYguf58NwRfyFrYBk7NQ+C50GbBZLd7VyxTHH9xttjlbjvZa8AxUwNey1VE48Z
gmc0dOqHp+jHTrai1xL4Grh+x32y0ejOWJRGD0MbKHOXX+YcB069TB2pPRh+Mqz7Wla3AzbUO7c3
snVmU01IIWy8DEsvuPAXa+atNlAY7CVmtWQNPh60YhjnmZppG0+WhmegzzMr751b47rloSebB52c
ft0FpKv5PdOmG1dfILj9NU2OCoR/0x2MBASvVsPbE9OiCKxz5HzwaI+edN5CRRvLFy/u4kVs2oQi
QgyWYyVyZ17cqK9wvGJPNn8EMnz5EYuRk+k56raqy4D/rFo84el4TMzI/JHE8XsqdeWDVRT5f1r6
Gn+NM023KkfRdFUB/w7mRdH/uFXVfaRYwH2Hm2wkDvVGj7bWcONNUcAZ7WQ4GkfFSxKE+Z0p1c2p
haZ26VXlSfRHY4TmCn5iXoLay/toIzYiohlUxu9NMWpm9a4I8osz2vHeVYJu6Zc9kh1imrOeaMeL
loxUqeaovRx7kxtW8VGZ+XdkivaTZCuk+jsl2aBK/6jrSt5JcpXO8wY4l2+l10p31Pty6veJ6SLd
14ZvLaBQhGSdTPJF7OipNsD0FFjKTOz3xfYfzHx/CFD/bkxsaGvqAWQ0mIYWrqy4ZWVpUEt+wMiq
XLU5AqW11eERXbst9lcpQV2MObu9aLte1u293miWtQs7648BMcXMTS4RE2sUtYvE7knEmGe4YtWl
TPXy0gBlIG5lnqWwrS4+utV9BmJ0nsuqfLCtGpGtPG2GZHmyhgz6txrL6YCixQ/LLq6ha0vPCVUE
sygslfNoTfVvgKe2X5dTHvjzct65z8tNw9M/ShQtozZ4J6hL3doKMG8FW0GtBWDw57IMUCVSsbiS
cHB/9i3zpXGx1AoK7EwdnLBE9+Ck9jqOcCQVF6UDuz9dLd09+Pb6KcjWuuYmzw6F1LvB9EvoJjR7
abiXxvwkcolp6R6t0CgePNg6u05BDC/6vdQ7uUpVPGjA21MHcS4ax6Ve1yzBWcnvq6H7/fDVhwi+
W+hZqd2JKV8DotnY2LjkeEPM064idagm8cVBbLRguSHzoJzY4VilYooMfgZ71mSbYLWy0/iCrrWw
aQ5+iQJD9loUYSHg2SEJ+yvcGHeW22l1g1Lk3hEebJ5lH5pKAhfpu+pW19rPM8Q51XKAVI4uj1yo
4UFQ1QaXCJYH0RZw9w66VP2j8YJ7rR3T8APEI8vVKVnVV9EWpUx0kadWZgcACMzoIsYSWmJMm5JO
v8a0Ken+9+ucqMT4vktVfFyp5YQ5iIwpI0qqT5WeUwZmm+U+nqqiDBSqNOW2cV67d3wim3sMojYs
470PixPfzYIXYiFowvHQPMZOrG1ljUKAJFSte7skHzsJuN5hZfPtJ4GgwEYb1VS62gq1OvB3gm3v
ufbRK1hvFmo8vGSFtwucuD5UcqStLCJ5dwQ+vQ9q7pPJGhkDj5csqpUnq4nyeWE340mz8mE9amq+
0VwKHCMpBgsQkkCO/UrZaaUSHNC7xQsZf4knPEkR1fB/GocG8Yzufx8iS2FnOPiYF/TcaQqqcL2y
1S6WH8GYBXr8anXfWDJDMsEsCztO2CxQM/q821mYGnWp36OxYYBQ388zXRn6u9qggFoeDPPcdvVL
mTv9c0sd+tJKdWKNXjk814o+h2LjPAxxB9PHzoKZXOvBc5Nho6Dx8ViLpjOW1GZ73RUob406JLrH
nj3gO6XF66SmqkPMInhH5FPyf6RG1xx1clTLKAdKlU8rNnOMo+sIlouKvEAlIUyfOMCPm8Oq7U6i
hewDyRw4XztD2BRHvbFNPctZ6XnFnUFG30U5V/NA8ZV5h2K3+1Z7+SXk0+EhWl4gG8r8O+Cpu0Fr
vdd6VPAd9AL9Jo/Hz4UBvhzcqB9dmJ9Pea2M6yZJIVFMTccBxyXBDdx9jvJrdalnHv/9Ot3827PP
1DQCxDg2W4ojq9YfcXQFVIk5mIX0QO0boFcXQ7KhGNuT3CXRturKyYnLzx5c/OS4jSXWW443n1fz
Jf6aOxhkPwbEVoXBdMrd0Ir78V2eaebX9ETGkli8dCxBl/mcO720AZkR98VanUH5t2JU5QBV4zje
1UR838lcb/smi77VVavPqGlPz5QoqOuMfcca3iyle/YUBgXa+C0Zwp3HolxcBPg3IgpqynhY+Z8p
5txIggfkhXciNe3j7PoQ4XoqktFi7FcLLPafY9N1tVNZ/yGTof19o4SMRDN4cpka/3T5jywX4RtX
N/PeetBUCaZ1M0T5U2yA7fHHaNUVILipSBpzGK6clo1U7erp8DmS4lk7E51dXIEIGgd75iVGj9fJ
eFBJYe7yJDV34qz8dfavml1nACQca3xmar5NG72ZbHKy1r5Hc82i026bnSIV1h4qATAnU9FvQQKN
ddoFvSc54MbMeBMXJVLARRZkYpgRPy/C/ZyvpW9rNyvOWerHJxVWzFvTdQtbrfiWFFjfUt+QvgfA
DC0UdM/wpCmW12TjSl2esciiwDzUiKzXYx7Jm0iO/IMxGNlSH5HPOL7+6GOptoihS+0J0WGUNgVh
pGTsHtIE6wUZG+930EdhrfMByYjqkpkBCQKpd4H70M+LCIQHnxexbS1+XTQomftulUBtS0ovPy8C
p1Pup23T509yVal7kF2TFIkdxKtWB5yGsN0PHsfa+64YtrLvtCjcjnnosNglyli5rGWrvvfWIgZZ
UMNwZxSD8xmDTPBMmfabtxz/jU6OZEgnCijx9qOK2+Eb5Tj9siSesraN0Jq6Cy3Mzp4ePYOQc48k
h8tNValPad27R9ElDqLpJPGSwHu4/6Nfr1R11iRduUiHa9SgYhIpUTIg5V6cfR1EX+S1+TpK99yh
7JZ9m3yfwunGAMI19spUIG6ZLd4udmpiRkVpghgdGtnYl869V/bVRk0i7SkanSVJOvNexqj4Uvrd
faz2JMFQ5q4VKlupP1a1hdT0wTLLy3TdEX+fi2+tYg/p2hnwlBVNMZqYCK+UYWXk9Ycxbc3wPCdD
K4UmXTSlUDkUCDavbvamDZa0r3A0OogFrq8sA0suDp9rXtXGzoLovNrOCU6znIG+veiAl5Mp8W9i
ScYu0wNL5vv7PPSTe2MMf++HI73vUyO5n+YbWIe/6Oo+HjT7kNRyeosarPrE/yhI8g1Lf3veaa28
NkeDP0DiI1GrawpCIz+7STWE8WnukDb5JiE+POsitbkfej9f5bYWLkWi0I0SjVJlHXcQ3rKnNDzn
sjJMyfuHz3X7WOTafNTwuWBtbG0Tt5HwEqvZXoZ18WzU0dmbYp1tmG9N8EIvXYTKFKFJcCqwu9sA
NqlWgefo1ziNwUrl0vhW40gQVR+pKxsvaXYlGAyi79cJgrU/en4fosokRU7125y0qK0XYKOPIuVA
NfWUI6JmUSQV0oqUkRrAWBajbbmpi2x4taFnD+zVXf6cM+ri6mMMnnXfUIS8iOGUvzRJSQ0yNOQk
Q2nhKJRbxyySNvyFKROkkuWW1O2DmIGFEBvWIL7VOXAuShACMOBNcW2m4JuYYQFay412OOTc0+bY
SVWncjp0stnh9pYoc1vxEXdGZkinZWrQH63wlvTBUVPj4iwePoD+2e+TTxaf22nsq4V+6bfWr+ug
9rb/4eHjyNbfn/+WaWhkfhQSdYpjqX8N02mGRCmu3A8Po4OLpoKBcpD03sxx9HZOYby5S4YKStF0
5jUuGyBdjYN5WLnSXUdx/LJJXWOLiUoxV4hN7ApIXGTP5YfIiiBAcqtaIWwJl6aLO/eXXjYcveqE
gQsoz5zyFHmsdiZ31keKQR5TO4IsMrVkD8xjGj5ECCbPipm6W+7bkA9Ty3gZqCS2EiO55E4lHaOx
7Se9KeBrRwJNFfUXv26r18Rv3gyIYC8lkTVsQ9rhKQSthAVFfI4GrztmMF3RFdnZsXQsdx0qXbUp
2Z1Cd5aodija+16Vx30c4Ok14mQxFKk6C/H7WJoOWYWcZ92bA8VS471bR0qItYtbvw5A9K6JnqCe
1T1qgRSn/K7wbU/V3HrSBx0ms26mK7PIm4tv5oeYWqyXOAGLM+WV5LrzZ0OX+WcrLC6d5Iebvg/M
nZsaxueBx6eXfwfhwTrT4xGaZUH70ak8b8nQBIXz7FOxvKg1udyhgK1PpMR4lDbBsEBAie9v5Oqn
krsTJTyFvcSJhOSD7fgAJZrIutouKAqlGb8rHsKjbPIedC2g2ywulplsPwG2bF9tO8juiq6sFuHY
hCv0acqMO0D35JjIPUrdb394xrAqvaLz7xrtoU1158NopQs76XVNdn4+WA42NJE6q2sFJEvi2ysk
h84uA8K1Nm0JX/cM40kEVGOMf4OMJAKuDOi5NtDMZeY27MDT+qTmNnG0dAhem6g72yRb30k5EbOx
nBlYNwxuIJFtqULfOq3hH5mQwKPOWh87hLGl2g3b5cmaWRyKAgCUFGnXduqKJKkEQojyTCjYOiF8
6/Ln3s7P+MvmD21WPiilE58oYJJvmaQ8Zp5iHdUwrw6DUZ67UE/3ORBHtnDvodykeznwruB8h41n
JRiWl0Gm7yViz85ixBvspTOJGmOKVi5FUxrMk52zPTTVtjs2Jn7cHqZ9L7oUTu4djb9Tneag1I29
oTxE2bupI+99h7PC196i3PdWlD7+7BeDEUFMwjXTFNF2/OqbZMFpbN3hRmYkPRVxeGN1Uh0HBJcz
lk/KFvRr+yjb3KlNOU5WBEneeO52l8RutUPfW2sj1n1YAmZJQE/3L2IQz5fu0vaWtc3H6JUcIzM6
xRg2ThCBshTtQMWrDQVjDPkNXGlOZPmRZUyz0CyHx9rUNDUTpIejNJvUG/Nl4OTDrKsrKSMVp6W7
z1Nqx9kmseLCt3DqxfH2GtuqNPNR33e+s02r4VwMoXGyk3rF7hPXL+0NmzdWeGH92ulGex5rDD2R
qJTLMngZS76HITudoQmrj06/R07e3arId/aFO4LehDc57yNcaZqQW3ogNe5a7oLkLufrfMYqKD+n
05mlK+eEm/5OdInBFk7kqkPfPRNNipuSo6SUr5Tt7bJJ51pGcrvpkItClKRpBd5I5C36Hkqp+RA0
Q3dNgN3FUyvPsFUMvBaygdxLYLM5ZFb68yyONBwJffP7V9fXtK+5jpYXpDb46b+utLAhGIL4A6iJ
ve2LKtzYjevsiF8m60BXvEMXBNXKL7XoSCoRKm6uFafRLi2U8jK6pc47OzyZ11mSJbvUHuutz9d/
3QSZvdeyAVePAcOPvqhhdVH3cQUrCI5H7+SHPL6Ab6PqwB4TUCdhuG71styEnlOfKDeHUufE5Yvq
pgcZj+x3gNibRkmrb2GJQYtpaQlQODaGFFLJ6zZvohl+4fFCIYq6UbC5X3eGND0ykHPY0B2/Uwy7
UOXSfLfz5F5hDTGrCCqeO3yaO+D4H7pWHn3uhS9ey/+w86PsjJVBsy6H+mjzVVpFqt2t8EkczrJl
E1swffVJNqpX1UzCj9Q8yJBLYJ345tkk9/xi+ZDYilapriPkjWUBImxvAyvHxwMFhSdVZzhLDe6l
ZAIK0N+wEuN3GeoFIDTWJCZApWULI3A3jppxQM6ozH2nU551YCbEQGwSlY7CLXtZyQheAt8YASHI
xZYwpXVNq+5doQbnFfhDwo64Mi9J1YQ7LQAxZSftcEycaftiGK+hknsPDpLVNZ67zcr0WCIpwXBp
htT74VAmB8A0Ga5DghQljoGQlGnbPBGeIEHCjGBaONtFllygXqBB66u1bHnxxhoBVSgj2mP+ltFq
kGvz5OhIU4Ku8BCxUqA6qAEss7xDZBo47oOh69XZQv8Z5SGSFahexcTl6Ov4EIyFuiKDXC9EcRcU
0WxudkGxEaVfTTgVZ1CJeRSjVYM2yzL0B1luUwoeMVrOQVgbZRvPNL3tNk2Dw+hoK+mLE1vvZF36
c+GE+jnT/LdguucaOMPkrYTpr0ocFhWluWmDdlj1bZRePbVziFc21Q/TgXILZOIdn6L3Qg6sWyHr
I8yb6MUecAjJJhf6ZDoMCupMNeSDCvBRleCYgHAZSytf+JM3vZjoOCYIilB37r76cglsZGlwY5le
RUyLjd4825+v/flisamsPKoa2m58gtaBF2+WpxQbEwAk9MX6udXivRM636xIcw6Bxv7ar+5HDUdP
dVT3Y+Xs9KR0t5Zjo+zOI202YstH6Undr524UoHmx8Mpnw7BOh2SdMnmOFjn7BTm1H6rTyYkQq3s
+w/ycyNibBYq7LZLKcYtqXayRUfsm9tl7I14L3Cj1iXj0nMf+X+0ndly48bSrZ8IEZiHW44SqVnd
rXbfINptG/M84+nPh6TckLnt/fuPc85NBSozqwBRJIDKWrnWjTop8S6tbO2zHQfOjZ+goMFXnt+r
ln4FM5PuZrfhhUtF12f2QY9khuUcYtTcdgMC2tRzT2j5Vl3Xb9iSe7Wol78R29pojftnSOPq5NUg
pIH1tYEMu2ne3AZp4Nwxoy99jXRzn1nGU+KFLFHBQgDnP8bGPN+NRp+D70mDm0GvBmR84IirDZaA
ZKheM/aZNhXUCbdiQ/DB3vQzRDiA/57gAXZ+Zy9qB5196wfuS2Dwlhzp6ndVUSZAysV8MhVeBCEA
4+4+LamJShl4EUy+UvaY/jKooQ6AAJAg/BwuCfDwpDp6f+5mw94mo1vvbcQErDBiQzLIEGIoR3TN
0ahlvaYqEPHO0COGnv8yOcNLYAf3nmUH8EzFCgmWpDvCO1Y8k08rnnmXhjFQa5XdbPPWFLRB/Rnq
2vgeuT1e8tK2/pyUhfvgJeYnvj8QK0xbOKTzJ7cLkkenI9kz5U997GaXpmIVt6t6NoCnJUocMSj4
h7b8IR07DNV94QzJQmIwPyWBj06A1o7HLjTmp4tNteyjnrpgL5YQcbBaMB8t5U4s5QAhk2qhA9Mq
HTAJz6nuui59P0qNMtkXPfuuVDA0C/UZMZdD7kR8r1K1P6Q8Ce9rC9EJuFzhitI8/14avgbebdc6
j5ALzvdWbfMAyOJnyE1RNii4LQpphjaPcEfzydxaC2uG2Fq3OOkJBX9F7OpIPzZo2KQ2u/Ajio0q
vM5FRemb6RtP6jRZWwOywOeQqz5OzpTeKCwtKz2Yn1yoQkkhPIJg3fWWavKYBrnplTqcrLGJ6l6f
3If9b5NRsNHaUdDiuSRuyyhxTo3f8C62HFE72CDNuByuTes8sMs7HfouavekTdmiKB13MyjpL34S
Jt8shSQ/pH7tF+732raN/eAVLEq0h6HSf7RVvhRR8p3FFRvwHZyjemfxaFm60kB0B6rW8sgObMSl
j459QndOGVL9yWheIrMJ4q1qpyrpJOcx9mIoylUU/lBqRK4mnzU4ycqZfICZWClUl4rxLE0VarwW
hHZ3gJf/3Va3HZUmo17djmltXuIGDWbpkVQU7DXeoYSdDQYPzTxBxDlvPH8qPmmh3bwMDeIfY1Z8
MpG59hJVeV5e1P2u0d4MEKt3JAj8S9cqM0i1pyE+ZHoZQ9HQj8q+LEKI6NU0ZS+2+AHXenGOcwr8
+a1FrJjN8dmilgxxtHQ+Wp7vnpNa+RLGFIANyFKYXd18gtG0/lSARiqhEnwoA6X+5BkouvZI0XGH
peuyD3zUelIzfus/wLM73Pcl8NM8tn/T5jl+C7K4vo1U6HYrL0jQJ2K7xxya6Ea8iTnCfRyaJegV
vL5i7ci4KJA+meoLzw9gLJhHp8/v0pBKAZuF5tlRZgCDvWXcWEZDHa2v2p8t9jlvMgBMaI8X9ueM
VMINSHx1R14fL8y7x7Lg8a4kjkWKJazRsdDSvYzVvT44llrZ7S9jO0BnPO3J8y3BvOE1yBGAjBcv
uvfRwaSK9dIFpsUDC2KAgwTnQ8r+5ohQjgSrAfIYNVzDx8vYcUSThw3towQbfatDcur6F29qN2gr
oCuLlh7XrEbIwVY9W0LyJyQzRN7ssCZHSMFvLMfrH/tgcg5QJ5Z3bnIGfRJ9Qrm619Thk6I5/aes
Hr+E1CjfF2Y+3lS9CXLfGIdH9HluIeLwzo6hRPbF1mrf4RIsHy6mnsKhB5PNZh9CG7TBWDEDNA9P
kDMMjzJHXlPqy/o5Orr5uM0QkOQVL3Lga4nTcxCM2kumjT9yklPfyzLUN6A8rMfMt+KbaHRPbTtn
T52VfO7UJHizvZxSLxNNwphau7c6gXGXXPt0EC/gAZgjq9Q7ibcw69esKfqnIHKNL933psqCGz2k
0LAcIDGH4QG9VKWC1ztmkxMypHk6eSWsOkjmOH8ewv04nUyILvTth4APh2amwaA+kT4IrBd/GoIv
Nn8eG7LAeEcv+GLwbXv20+IkPcUazMcYkj3pxXNePKDZ9UN6NX/0neFEaA2NkHbNddWd3ZE9Opk1
bmcKNUGm7GJULB8nX31vTOXWUYbgcTXzwl+eUj/4LEGrHXYGbR9O7BRfOYogVqEIp1pgDZYQ8hGs
dWwXEb0/T+f3LBitWtM+J4lziIZ2+sWdbX83t4CaJy1X71WddBfY6Z0bs0YOpzqEzjosHqSpUlT7
5AhaLJefd84z3Knfbcgk/uktMqiLegpKJHh1SHC6eIdOCT54U4ql2MIeGrIS5F4vszYNjNQNRFlx
B30+CZZpziG7jd4bKvLzU7o0crQ61rjVcRX3L0LW6WcA8QkUtZx4HSfdNWY9078IuZpqHfuPV/mP
Z1uvYA25mr6BIPX98v/xTOs0a8jVNGvI/+7z+Mdp/vuZZJh8Hlo/VYcujF7EtF7G2v3HU/xjyOq4
+sj/91Otf8bVVH93pVchf3e2K9v/wyv9x6n++5W6AZghwzeKbTkt+i/R8jOU5r/0P7jYimIUulzv
oy595ASLyyyX/mXAh2F/ewYxylQfR/3zFa1nXWNU9p1nBGT/ej3/b87PYoal92DGvJ2vZ7zMff05
fLT+3/7dlzP+x2fSUgNhVQOKWz//2vWqrmxr9/pC/3GIOD5c+jqFeNLlpFc2cfwL278I+d9PBaa+
g80F0jwznpqHbgydfQ0iHgkPumhYNQ+jmTcgd+iC0YIbs3L9neI2BdrLcDlSMuXxRrm4JXCcAjBx
gFegIWnrk160o7kTd4DmGCK692B+qaATUz976bnyeAss9VJHsBV+KJNNJZSaqi3bDEAvSU6fLRKu
52GE9WwDQz374cjcvB9a45ygMrdYpdGd94Gr6TJ6ifDRSVC2dZN+R4VNuYVD3NrmWZYc2ZMiH6Vm
xQuozBuzytsHw7XzF4Xsy53ltU/ik6iKXy70yPW405YICdPhDtmEJFtOEgLVI69IOa+mzCoBaVmA
4TJjwILLScTxL88Ow+mTY+k+SdS/ObM3BXe97v8a5AYZuKVkfwaJBQ5sKdeXPiJ2IWXM3rt7dZg/
Q2xTIaQYCYFh/DJMxkojcd7PWSyEGQ+FSfEuks0AEOuYXQA5lIYsoRNTOoNrbS5Bieui1d5Oxw9j
QJ7+Gf7BSrU+QnGjoaLw14Q5a03TfkCcHI7E5Sht0k3fw2V6ZeeFKNrxfsp36GrA2IZ3fRIc1jkk
QpqS5e2mQ1bpuNrkKEyd/oYyyN+v7DJJ2bjnupztkzjF5KTDIVOnhRZosMBMsk9oLY1Rw59m197F
Lk6xy9HaAK+zz9Kd+yinlmiZxWUzxa/j97EyrEFYdRcZNUpFWTYegABAbhnPurexkVh/YhxJEogR
Fb61QKhJ29njIfaK9mkI1Pap1krn5PTuJzGt9naeP0Eq5LLWIFSaDDjywTYDxEuXkWK7nENmWo1y
HtcJpst5xKGW81c4gRq4OSnTlaNwCp/f63WvSndtsPbl5uK7HEvNrlTvhu0E2qHdeRWq1uzhntTW
MFK44KqsOSkVKvLVxlfU+i/HLSJX6lbC/bbux3OrQSUAQQL8qLHxXjudKB1qsupSRr02RtmMB4ts
vpg+hFxXXos/iF3KsT+EGoo/yHApxK48qKP9LvpG9q4EZEyhdJO69jlcQBGQ46vfskJBe6SixOFn
RGhrGlo8A0pxt1egnyQDfH4QozOHxR31rxYJkB1Knu/YoMaCLtAO2Dlacnv8Ul4idlHPa/bP0Yrs
xk7bfiO2cobxlSVF+tKyG3aJA2oxIA3bNjurKZtnJMizQ9TW8S60YogwQArmwEFQ7Rl8r34uh6mG
Qx6bttg6irrDbUOO9tIX99U8oxo/wlEa3PZ2M9z11D7fecNCxCP92A+Ns6sj+4Ii4u7iIPkEHmB0
ul9Do43YuNf7raoE5W6docvj97mubAhyGWdff7gy22qkHBUdbZqfD48Pz5XL04ZqonlLDkH78ISR
B8t/eSJdHjKDH6nbANATet6ts/UVdkwzKKqh6yjQM6oTtldo0p9HE3D7ZrP2xd0PyWXElV26rKD7
I8j/r83QuZAim6x3Uc5Dct2MlPu1yf3mvWsG7aYDJnInTrFfxvZU42yDuZ736zCy6v6uLyttawq1
B9o/kNKCTt/pphFFgIA1qMed5hdjgqfi1OYOUulxzsI0aqrbeE6r28RIXfVlsMgdqJB6biWmXgIT
KVWYFurXjl23sz4+iMkNkSHgZXRQ/G2jqdnWgypnM4/OfMNjTnukmFV/lCOk8nb6jBTMatctfgWZ
bh3F5KmAajfaWFpHlNwHSvwYvzak9fhLQH3vIsVbdgYWd2SiCaT9PJvYmuWUY4Hk+3K29QLCGt4p
9JYvZ/tgz1PkGtGtoYJVv53TqDqSp4bHvcsQi1aQJtBhMwq7bPjVhVVvW1PU/4To3HtsZDjzVezg
fK05TVqFD3agsQXQNWoIrr0hnZQHNwYk9sPFXdkRGUmQDu+2gsKqYqzSg4y4DJZ5oPsnqVeFcEEu
c9UFOMqdzGiP4Y2EXA9Z5qa0NjrLCPFCQL5LdccZbXiqF/75BvUP/nX2bzYqjaWWVN9DO4bXw2rS
x6pOmtOoh0g2UefySWLjsb+OVfvZYpsG6IOiQ+zpaDySpGag0XuFYpiE7lJQoKJWdvFKtYF4HReg
g3hlbNGxD/lO5OIzz9ZknxwlNleneNgkA1+Bn1q74q2gILl4s6I8R7UJoKnRjjEQD+h+4PqHqIQK
nuVoday2cPGC4NCOyPwhPLrESTO0zruD2o3fZnb45mFgE3UdIKe4mklOMS1iweKQ4PXc6XJRoK+a
+wpYk+GYiJ9MwPEie4x/oQ7Kayf1l4APgM3CyNwDwNd+qSwNkFU5vU7FQH2ekqTshAeQzuSqw+an
6t8H6ay+aBFf2GW4zJq3eX07ku/9d7P66Dppo6I4DtKw2a01uAhj+z2V2eCzkMlS+rtIj4I32Otu
g4psf+vG86eiKrZjqylfqJ8rHnToPVFnJYqiRd6dbdRZxOtBy8ifwpTilSmpyhvuxBuZ6ocpc6RS
5UxuW/zGlgLC5D5yyqbudC+qkrS3nRvah4yE/Rdljh7kObxGpAA/b8vIsQ5hY8G5aPYKDGYwZ1VH
eU+eERA6m+jUX70rU1TJG/isqsbZit+97zbxRE39wTONPH42l1d1Nnxu0CFBzQiuBZTaYNExmxPq
Zsrw8LPLpmhwL82cO7cUR5f3tuKBVRvd4qbR3OhFGg+AR5mAxZMe3BY6cgDt2ejNBsXrKRuPWTf0
3GQZMPP7f3Hg6d62UaQdi5gaoe3Uqqey7Zx7CZl0f3iw3fm4DtDhFb7hDkpVvQyglBm1SquKLjGX
887JY1kU4WUSQ6ubx3Bi41OuwgGGf+NVvrWRWGlATac7sE3DwVymnxUX/iYzCV6VdKfGav9adM3w
ig68vo0GK7wR2wji9g5U1G9QjA+vYqoKE6qgTL13FtMAOh1hJpu3yKVbsuhDjO2r+CTchHB862WU
7LSqb56mzP8F7pDh7CGJc578ERS6HErD7V1R2vMacB2FEsT7UImRrl+0QbWRvso3d69bCNDLwDUm
K+IJFfKfo8Vt1dP7ZJcppF9mzid1qIPjVYjdqDxRA+9zaNXmyes88+T2SgR2cFY5lGbti18ixe2k
kIleIqVvr5EXl4SyITEhvg3PiATJHHK0ntKeA8XY/u3ZJJI1argJoXA7omk3Pjq2kuwQZUj20u29
EFtvjI8QdaE6BwfF4crhDykMtnF6e20vxlNYZhoS2zUq0jLJ6L7qUzk8BHrQAk7KnIPHyvLZVrN6
49fzcCtdaZLOhQGyj++kV6Gf8txZ4y5PwvCxWHqeGQTPFGauQypYOO47qMn9CZbYrde1sAx42XeN
8u9oC8fLzE9Eh35Vhi8nHs1wODRRBk6pqiEXa4fn2lHDVwoBwFX6r9IYsd2CILL8U7rY3Aag6jzD
Gideduu7xzzQT5XpvQ/QeyAMSMLwI8dEKVq2d+a+PEg82Nv8ri+cP9Z4SgOBd9nNswRUfTVtgz6c
bqQ7t2UHGM2OttJV3NR4ycsvWZK+nw0e8Ir0pe3cGuhjgropDJI27sK3qEcgR0p4YXdKkxb3YotQ
4RlZyv/ZN28NCuXuxeAvgyRKutIYkR2DoymC3ZVj7cLCbB5CC+mh+ouhueX9iErmM1XFbDbB67a1
AD7u2qGZD+zCh68+GqzPauRu4DDP/sMrY83O20hsarjBq4ynuP96vESEJv+vqzP8PL841zkABR/Y
l28ePSuiPiCEwyuBfNjf2BTv3LtKu6cyI4BIwBp+1G0cnOIFY72R6M6OUBcNjfFJmtaozfvSb/Z6
3U5PuU2RRxb7kL8uf2Ey9b/4jVXfXXou22iNglBLIh/HT69cXfY33pSU2Iex3TIWVZrwNYfu/oa9
aiRdO+RC66SsT8AF4ZYCAPsyhts0Wjb8F0uhxt7JHvM/xHUJWhSf0sqN9uuYAFH0zdQH7/OIQ03/
f86znnv8n6+n62d1i6pYta9SCy2HRj/2sHvetr7B+1ba98bdVDENr16pcZfaRnwaKQHOF4eYBvFe
YiS8oihnr7UetSTLEImUuaWrjLMKRCCA8KlNqmkvRnFfzijhI0VIe4qvkPFyI5R55T5aTuB8NqVp
TDfd3O5VE43ELUkN8xQhEAd0m3t+G/DIu5O+J/d38ZPLmdx9WbXtzft7jT9Gt2T5lAd+IMGj26Uu
ugItJK0/berisKOaypxav9hzmHfMy2FWzF973SpvZbyMkgEaX58d3xRoUZbx4hj6zL2z9UlBlmCk
ngOqa7AS1d38k/n6qisOsU2zhQDyTGnt/xwrE6dR8N2xYUSr7dcSEu+tHJmAVi5H+WIrU8V6laN/
Eec6LrrikI6Gbrq/4saSrg6MV8kjALM/ObPEXod98IFHKwVakKKakEBxfq85QflGrfHGNDMwzqNp
AGCOX43FjDBIgswLKVHpWhWl93AkKQCY5+JN10jCkwVy7sXLG/1lDiQZzafYCV8DipXeaBJ+tsjG
eh5JPaSq1GNROi+Nb9e3H7poq932qDqC02i8izeArOw5tk3rThgv0fJ4tiajOwsJpr/QXDaREu3V
KtJ3FxbMMbaTO7RiLgNklDSukV6GSk/Gj1YS7x2gNLvSrVBnrbvpWGiR8VxSaLXvSvJkpmUhibPY
fAXu87Kwm0uIOCYmQEXIy0+lPv3eBQiOkxo2ntU6P6lxqN5rXeuiNfU2USv23C6uqWuVe80eb1rD
8aItt9DplCj6H5dIk2It0OlmsZVzrheTBh2AEGAxJRj2s9jT1luUWefmeJlqvRhxywXGTnq5kHW6
4k3zEuc2j5EZjpYVo6jIuZHS3wD1p25r1aUTozbN4G5lvSjhYL6JnHSUjpYF5jrF6lht69zzMs3M
7xTBm/ELKbQ3CiqVT20xoSzbmeVNm9UpiiNwlgF8/PHXgDFyn/w6IC0jVECTSp2MAZGXkAGqoW3s
7Cr72DWXrgSLV4LXrnivxhY28PQWjPVWiL2zBDzQ6Ltfwbdq/inQ2pLaBQo607qEAVzovsntGvcS
3YyIWdXGcC7aP9LCMk8hFE9nKkn5V1VKCcGOMhTwKC9W12BTiZSQeKclRI6kqRuKpC6e674dtcbJ
7n+UyG5TF73EyXTSJ4nUUQoN3/IU2MUmSPqMMmgaY9ZC5WasSNjPPEe2vQWh8h9pambo+OUlqc8o
y84NiKgtSjLIOiyDGjf19lHXRbxb5Y5i3lelStX6MFEBuJARL11Yo6ZHL/S7cOsgJyNeS+3r57lV
03sK8N5YdRZfu2wR6i4i/63rgCNpfTG9+VVkbaBkz998J3U3RRF4X7qwQUfFoma3M6hoYtvAO2nO
InC9MDaYcexfuppQPZTwzolXuqtXgv/t2DQNoq0zsCRvl+pPowMeY9SISUWR59zbC9sJ22eg2Cf2
DM9DUO3FNgK5nFFvWdzLkKwvkCNYZjAp6Np7ml7v3Vopb6BPcfcJZbu/6En8paHE4FntK/0RxYV0
I3Zk5s1dhtzfrbeAeil/5tVM++rPVXviA2h2wLWSX6huazZN4PkPYAHnl1Jpn8Ue6FmFjLJpkRjj
JFHTHjoTOFELz+Zb9M0I4/G3YQ78TcFt7bkv2/kmgvD3RjWz4IXlIBh6O0cx/Zvewn8ikdCbTc92
DC3M+5s1fJNUPuVTuIPCIqUGKiVrVC8SmGKk1CDdT5OT3oPGcx7zCo0EJbB4mv08CnJSpWKLfh6t
3stRPBb3XQ45VhTYzyFvr7d8F40HaShiNx+s2FePdmoUi9zRR4d00Tx9LsvMvZXYNSI0yJ3ZFphT
9PVeIPfLX7U6jfe+Cuy/aCgci5Wy3Fq9k/5ox3g7m9P4LUA0cD/XiIOsEc2yRfJfI4QnKkVMNYvC
6ZsZKBR85FBtHmG3yfgVKWr46C8rkCb0nJ0FmzJKvm1IJlYWJ86yDBG/j+A96EDr7MEZ2iFshEO8
Xuryo0GibFLKmqKQZU3zYdgyN3vA47mp79soyX7oPQlfo/LKlwlgIgqIin4Y51L5QgbrEmFQ9LPJ
JoiH7JiSqJz9Yc1QmhcIzL+z9aydYdZtX+BRnB4CZ7wxci57qxZTcYD9fNhJrDSGmn6Hwg55gWV4
1UUzNZVw9LMofWJxue1nxNkAxJm7dnLGr21DHq4wyI7MTTt9RkFvJyXQ0KOyHO5CcydVzq7uaBvX
tiF4h3Ieme1eeY38adoHrlLYVMpAiytNaKvqSbGWBqx5xl2EQ7C1pk5JQfdrxr2RnYLFI+FLTfs/
HebBBMkL5bDUvVbT+Bwt92vIviz2cNBN5pbbtPnvs9/maDMGEwSuNDO42/OMYEXqTs6NmAwj4LO9
CsljYzynU2huZlg4duvYNU6OgqQ5xj+nugpL3EfF0zL0uaBc0eNdm1k7xIbzJ6tMWWiaCZKOOho3
jR6x0lRTCuc7db61zPrXocy8g96r81YY5pMxa57F1nr9vF2p5//Rpi5jqfCjNHWNkbnSuhm2HQzg
O9l4XAmiL9uWH/Yxwy63D/4wfJZdy4v7wh39n8eX7U3TMCgSlim7orMPfdF9dqMd5JcbSx/T+2Hq
+3CfKJR6Ql1/3U2WKmP0NrI72N2P0vsZ2i73MbmZ/bTLjNITu0T8jBc7uqrN4894OaWEet/sCgKm
cmGtlqYofXvf9PWMMNyfNjla+DPv9cKDxlZiLBdeQur138e17kBRkEQOSRXcj0Pi7FHc+xizzthC
vHZkN+o3u6/sU1VZD5fPQ7qwXlEWzQew/kXssl3CxOSKxPHPoZeueK5sZHy/+wEaaBpCS/um5c4m
7AJlY/wGoL5/DIAWg2GFkn8hK2+CKkO/B55QiZJBTtDDvrB4/3NQ2yT371slWqShPm/mlLuVyXRf
m0ExbZLSHtHSoB/M7PP3E1uJYlMW28dAqq733K0W+Q084iYnrLGzSP4N7LUB8VD8u8nO262ST8aT
NHPbOztnQIxstdWU17GFqAabLEeKMEOvfDfAnP8oDdlqMBI1Oe989GFw1ArvMbQT46Eev0nAB3PX
awfobLOt2NY5yMmBe2oc5zKHOOxc8+71gFfN5VTdz/OBAkoP82yiuPBXB+8cP9h67dFT5jrEWXn8
DEqz48vn6TcwKEEJs9CqQWpYPxt6QZ21Yz42OSRr1dIsAWKSAGli56NJQpeBgJWty8C/zrVO/9e5
pqL96kWxdnL1cOPYVvMiTawV5jHQ/A7xNV4Wt20BKZI+e+Ztp6btS99n3lOfhUuOak63QzCYR18l
+tInccVefK69RzuU4zwVLGWuo9fzyQh1mV9skzl6TyPzS68rtbcoC99E13YceN2rEiO8la6U7niz
g2oqbI9Sw5PFHmJK2lk6EhTCTE8to/kpQtDvUuhDtH9MelBTtUUx2LZzAUtrDb8cGSFjqUB+P9U6
1XIqhyTuvYShxBc++zV1fsscKpVXdwOnybxlZwsZZxSlQkAW4PSfwqxHdyWdzmKSpoTV6ejMiQ6Z
I2EX9cSYONXqpnOiONWpGs3YqQ5a0ds3spRI5BEnh9LA4ejvWgS2NrJMEZssS+Rota0jrmwygcmu
30Z1i24fUgAKZAhasA+kYRSLOre1mqLEsNCJUe76ThhWTPXesnQoMvtQzw4K9ZOHetkgnZMyO1Bm
kByqZTd19U6B/mPUQNCwpRdtqVNy9lcweemKt2TL8eJd0fACp2eXNryMvXJcplq8ycw32fN42HlU
EZWF9QUJ9m7razD6u71mffE7/ZsP69KjOLtW30CSp3+qMrQ9Jj08ijnMXP3eGKjDHfXI/jIWanOb
o0O+E68VNMo+8GL20ZYT+E71foLLlKNzdQI2Ez+cIHIb9wCVKahXylzaOytMtnRJu0g3swD0TZq+
TZP+pEy5e9f5U7RrrAhZYgo5Zh3+085SzMOgFzakFkXyeVTqZwkAQOlAdhEYj+vImUKjXyuNRbDn
m1/TObMOrRXwtbJgrUf1FH6YiK9dv4Bd1kZs+UiWN/by42r3ono4VAAlyXNFFN/8dah0FQFTLmOp
0y0+jJ1e4ogvk9UFdbnpFn0KaeyiI1Elh3UMBKtdmtUttmkOkJMeSASJ43qKyzyIUm5HstA7Q69t
FNX+bIaub059CXTppykAjXRnjBDt7f48pOSwn5sPMUUbjcek9X4V7Rq4kvX7Wrno3Fyka+xFT0js
VXaUILHIkWgKITWk3/Nus5oDzUjhtGOT9S+Tfphvtf9l0gCRtz5vItfZ6lROLWsKWYBYvmsfxzH5
dlmiLHY5ulp/UCj8tbdn8LRLBPgy/RDFI9nipbvGOstsVRh9u6yAxHtZz/TVsAPg5J5jI6tI6eT1
a5NSwKcqM8UoWeXAI1w5nyabynQIa/5I2tL9rHH/JIen+XdzXNdn3QAImfSO8cpnPmxCpVV/U9pH
1Nj935cxVqW/j/E1xb9DSrQ+z0mBaNcwbaesYFVMRvtby/1500Pi8lg3PXQeasDqK8zmb40D9wN8
kdM2beBydIap2LGjEj8CPR5vbXdSjjpyd8+u5lWsfKjDMjzolpfTT9HwNPaN/vVqkNbWCmyrZvHc
1vAeuJPu3JqDN2WoTvACSX1Q7RwSKze+JPX4kE5u+iMxEiopeXt7gV+zpsaUiFBRjS/10D9I/uzv
In7O8Y8RFLEh70UV8M7tks/wUiBcvMAgur3K7tYXa2pqCsDCTwKoKELVPo1wbF1gDllpAPVEDeNg
jLBXdfDtHksj71EzNPWTICHiPLpMKuPbnUw6gZaUSQVDQWGnc5m005AFixEtAVrMa4rqDEj0Vvkd
2gasQFCsunSpoW+ehTdWw0TuBIaVxST2xVTHan4nU/ycR0yxBe9xrGh8zND324AeKbyC5CO4m209
eWwst9l2YZj/6JZ1eut53ybUr3cpC61LhNWq/SYEpOOBtDvYTUwB1c98KnQAzWNRphoOR9lMkj9d
jRY82JteU1i6yGg2baqNDufD8kAO7F0xzqTXpix7RBtZo84avreuikcAVf/pqG2FtcTiCMioXUYk
vce3eHEEcWne6QY8xPcjqaqsaNTm9T2/MxhOdhjZoL4bSw0GsH5Sv7fJWxzEcBD1obqNvAmJTfBN
dxSwrwF5H+3rVAHPp8TucWq7g6W2ztmefMvZkS5JDjlEiqCMtOjijhTdOUf8PdAPJckhpfTuNtUp
Ype/DJj13gD9/9aNMH2sdrhx9maahG9/E28vdj3yCpCNDVxkBfQeaVLzK11yktJX3aDesG1s3SzP
hK1XauPGtLMWscvKeGvYealbkpAkBx7Cuis3wrI5uQmUVgp8h9I1bfO/D6o0E3BePt2TpCqgv10a
BZ5K4IXoZ7Tzn7bFEYemjSLMAOxJRUkLduNSc6u7GFnK53Bp8tHaN2UBu/vSkwbAvxk1vHQuFg+Z
+MeOvWLpweEIHwfIvnvVD86rKR7r7Dz06i9iksbuvOLWVfX2MrKJ6vA2r63fkejpznB/ImPUjUl/
toKi20KEbrHHNJTk2xejeCRSji7h0jeD7Pc8VVXwMsl4x5JJ21dzP2wEa6kNVN/wXo5H+hIjR9LA
kgZvQXK3mqHvBcBZdt37gLopqZ+d1cdEd5AyUlrP4Z6s6HxyXe3vpypwd3FiTJ+aPiSPannPugqW
KxxL2ENtTTmLcx5UlYLKojqK13Wt6ibzQ38rXpdHzb09Od+pLJ4+WXBBvyIHUNR13W2LWnmsBrjF
JLKwqM6uJhQFZR695qfTWMO0F6/edMiyU+8KGyZXBI4jfor18iTTSgRISAj7lOpFelEOESVLzupO
ZiNn1UFiX03QaNnFXWQiJG1pPcuwOdQ/+xSzsuERQRMVDerNwBf51oBG956qbG7NdVB+qiDH2KhD
Ff1a8KH5JHwC5IKanRrE400X5AAultQpy2nUUaOwghWPbqYXobEBzZDc81CCr6U0KbZRTGcXt7G2
Tf3sL4GhgwiAX2UHNa+iTbjo0CnLFpy/iNSl5IC8fmwfxCROu4HARvXMAVFUIsRhdxA5yXixrZNo
VgdGN+sexK42yoAkDZpZ1Otrd3VX5Tdl6D/7s2JC/SWUVkGmQ2SlwZE6+/GPjGc55CqLJ2w8DtGC
SQ52nQN8WoxwNxMuh5dQqCuRuuvYlvJqf+d5b2HRTo9rCmBSTMoC/Ei5kcSBOKLGHPeQKNc7brDG
kzhSvWHPu9DeIMhIT05R5Nz4PP1oZp33ULboGmRWhKCCP89btXbit3Zwi40zZ/73yq0ehoGE/Gac
v5Us+PhUi5YKkr76PTGzL9aQ5N86hX8t9cvTZ9YDGaKXafPc9QUJAdNCmD0c55spcLpTpXrDOWKD
7PrMxWh+PLO1nFkJy4dyKsizFOk3Nu0/nrnvki9xmanbODf7xznKD5CYwcY9m8rRLCbluzHwPfe6
RH+FDsTdQ/Hv3VHz35/YR9eOxhCrTwmEZlunqcqvVtO9LaBtxv8BtRE7nXPyXdEU9S3onWSn86N/
ClJfOVK/HZ+iJG7uxxb1dMubi09O6EMYHZrarwhpvF+GxmUofhD82hkkAa8uY5q9/7iMyHSLv1xG
zYvNvcF78rYb+T1XA/IVbEJkn6CCLZ6NltvK0jM9lQYsX45E/YOYeNtqdl5jdEfpyvBwBqsk3dYY
L8Op63aa7TKUwgBqzCFFdmYz2vVGaL36hZY9s9QCmNBar+gJWK99sCRhEEE6i+3/sHZlS3bqSvaL
iACJ8XXPc82D64WwfWzEPAgQ8PW9lJRrl318+0ZH9AuBUilRw95Iyly5VhNFGvWrua5AcvwAhFF+
54bvwyEJhnxi7CCaYHfmqWvt94vUdyng767RA12qW27cT4itZByBU90Dch6o9kAx2ARL5YoEG2wL
0QWkQKYT2GChqWd+J7OE9OCBvEinhryKaRxPVW3eYd8SLuOqAh/mqOzm1GsGFbqwtod0JpSk9jHo
H/fXDkgjwNv88B6HZl224a4tcXLmiJ/tKXmXpeC+AsOEDzJU4KypF5zXwZ4yfTmbuiUkCBaokQ/X
M3BgUkIsICPsb8vYavgKdT7lxdJGaCr4W9NDEfyoL3RHvQwsbotW99YtsDOdast9AZKwm0nwR0Ys
tbo1uuYjUdhSn25d+7Sn+eH5+7jh1ywVbzgKyQALC5UzrtMWHEq0BZx3g2Qc4go6IXqzSKlyusze
dstR5YsM+/USjFAXHivsfpVwd4ltcIAU4vENwK5VlQXpyxg3FUr9YCdu2jQOwGRRZ7PdHzXDmB+O
b9p+9beY/QPbN4V3GGIvg2Zsp0ubMlSLqC5GuA22a2+k/XKvnQB2oNNikeXiEllYuNpWodJCp3mC
IIxWA8/ZgbI7Xnk7TaN8+cNLeYnOLR4ynP7vDPzTOu4iceHHnr3yC4EEZ63P+FwOd/WIfymlNXqG
Mxul16Bl691ltskfwLKzNrDeQDPF6U5GhvMaKdWwzMJ2jgkUEWkdG8i+FICmC3mk3hZS5SNoK+6j
SNg0B5l7SIueRI45aEqOOBjwSGm+yEWZQsGqEw/VWNeg3wFQqeaxeChB3A+yFn85DWCfXda8h6Zh
GHqb2nbfe1Mcq2komf42XntQp4cCu7UDTRqIwDZeW+lfRc4E5l5p1yf8KnLmLDcd0Zyod9KZcepF
dhzOOm9+7aVvEzWFxz6P/ZszfdfwVktP6ljE3rAs3MB4NKLxX3fjwN5t6uPuDz8jiYzFIJthK4uU
H8Xgg3RHf2iBg7gfq2F8cPqWH6tuhCq5/nA2oPvmOL18stOHOfzlrxJwgU59qVxzXbkeAkQgMTlO
UrDjyFoXUsoJX5Dt2vG3JmIJULGmcdduXkzuqhUQrf6jw9LzZ1hxV63PIfFlWOKGLnmZPaJ+1QPi
8ZeJ7sDrFizBKZ+tS9LLJGOVSNCmuD4o0H73jgXA7pn77WrmYxRfn5B75fsTPAfYLc0aFyxZJLI1
jbg6u0b+EKl8bxhg2UT1UrKo8yHZQEUZRyDPZ/t2MuuLqVO1hsiDo9kBYqAzvVhp5b2ErDJkFmro
tmoP6silvbdQQzYPQnlxt5IQNxutKbxAjrRdGFlQfWkrpCMdlotjHvbVC/TIZnszQqUIgkT2uk6b
+kuFvaplleU9L0KwFeUjkMba3uvhqICKrsNrSK4+RG73DJGLcgXtvfRBmQi30B3ZlLaN2kZ3/z9+
RonwQmGCunwYhLUM+AS6ff1Gc7ZTP7avNhPjcTSBWSZrmuXWclB4o1SCQ79i3U0gwQ4gwmOAIG/T
yMTaktDF5PGLY5XmfZoP6W0s2T9kJi8/9s1tYdvjq/YyA2/Lc+BhSsN+wF4T1cwOXgLIxzsPZCuF
WA0ocrzjDvRJEgdUsB5Q11vyoAH2iHCnFoB9IJse0Ltgb53jAD6LYoD40jVYu8UL4NLNPuwbthY6
9OXB7rTOZ3uJY9Gb9v+bXU0Z1GfrcCEG0V3SQvmblPXluixE/gQaQ76DLmWwFGGbPynRoGjZi7yF
EaCZTCGCElrniJwtDj6fPlcX6kyrZLpPQUIWYeukoLO1yqOSPbJOxXfKa9WuT13fRBjObQ8VFsts
oawo3Nt8azlS9v9Qh1GC7uqYs6E9zO6Q7YPeDESogJ6qwcIyVcPFjsvupV25g61eTEO2EJwaMqiZ
oBlVnWaYNCADq5tQJa0groBSFmrmAxTMIkc9IDMd3PmdeyYz/rpgKIoAcq/SBlP6UEHLIQSzo17P
Gt+gUt9u0gznu+tyi+hINi5iREigBfBpGabV9rr4hsNaF/V+cqA+QQos6Jwg8zKv1TSQIQYdgwzp
ZIPdHWdICyrqOsuWd0N7H0/hpu1EdEOmzvShdyyaf6iPTNdBV9vvg9phqo9Wp/4h///roJgSgPSU
TvqIk3rDTZBEgHpUUvH629hERyPBbvOhCNvysUjDn5beddVeEy98bCbPoBPkc9P9vUm9V2dErOT5
2lQpKs6sLKpXgbEPbV1ZPHB/ukUrojrj/q8t7hXFQmVufQ9ICFs6uWB3PrPGDWSlmxOI4PqDkhDL
CTxf3iC+zFcGABNPUw0hjbGsm29+LfbSAt52UQLODZICCIXm/BuUd8Sryzy2TJFum6fsDU376BXv
U6oJgKVOOe9ToqT8FOGzG7dSvRol60HNiLsRNXgL6Byo10LimXSntO2vfiWfQBMbgLB0ObS52JA2
WIiwytn1QHFRgzh5Tc2mayAUDkVOUgojzbAqZ975w07SYi4CGFiM0wR7wbNfQDZ4gRs7xPqzgFTH
fPO563/xMQH4OfRTzDdRx7uVmLxwHwfB+OpBzrpTZfUsrTI5Z2CIXgzQ9XgltxhKj3twBENn0/YW
FeuDXZKycCtQrLhCYbK9jlWF/3WVTd2Klxl0P6g9tnYHWhHbXg8QFYIuqDutueltgWX6J3TGaE+8
9QBdtTd092G/msg+OdbszzVMhEyOvhtgx6oa7clOJur8r/Y/5sdn/NPP8/v89HMGhOj4mFsxZxOg
qm1jGS7Uwj8uPYhsR9bddEUK3vda+UhdFMm3hnthuga2HfGfpgPJiB4w+/ApgdBL4kEVJsFb+t9T
XS0f083DE1D6ukMOhXCthmCXjv4UyWoZWH62IRtpJ3RgPr2ozFzwnoEXG0sptyNrj9SoOePGlJ/Z
C0f63dkDy/xTXPP3BTip3t1mGJl2C9qyO4M1xH1Kf7lN7fCv2X53o+FlGOH/5uLTzyccjKHAdNNW
DjTpee3dxTK274D2VKgfxge9NE9ZC2YL8pQ2b3euy31wJTIcSrR/M8WgOhQNuG7JZzQcd9FIoOkY
ciyzj34C2JedT08wV7N7psLpBNqIW/KmaYcA7y0+J4dMORwGD6gVOzTyXQYdzGezQkoi9MLoTE1Q
/W2bvI0fDCjSPeQjX426xjXNODv7lSwX1Jwmi+9AxmzOvdkgAIQZimJHvTSlgODGmZp6yjEDJx9N
WYBeJ+ui9uxEIWhRjADBCrFkFDfRF9nkgIlDDu5EsZQuqiZo4sXRhppWKtSRmdAs6mtRPEbIGz3Y
2RxKIYemBuXzdbiUtbkMvG5ttRwqhVES3A01StVYNObfK9WDdsJrATTuerA//NtD+e2xGbDU/+EB
5BTC4jrl8Zc5PJzfV0PMoQ+PPUvO1kDiIKTichvXSdPu94mxISL92Tb3g1QfJPt1AxZYpzCsrVPb
yEowsJoinVafPGoiZTI3CWFDmBqhnNl0xdR8DCK0Dnl9mKhFrh8DGcoRTiJCKXXCypsuS4+QH/Qe
AA32HjzGnlHG1ZxBEutBsrz214hvD2vqbD0jOI8IWbW6k0xFkV1KL2NgpcXoNHaSNUrqmw0N901p
4STafJtH60GQ0tgC3h/fksn0e2yqQPy8pZ9g6P3uKKAHvKBemoMhB1eYrL8jk6oMVBApL93RjwB1
7frgMNcEAOTXTwRmH6h+Gfdkac0cqk/TtzCJ+z0F4CQIcrdT3VVzAE/FvL1gob2jTvqQIRsL0fdE
3NEHTKQtyj5+Hy7zqloJl4G+uUj9fYx1ANhdf98Gdf7osKR4zLFP4kM63EQ1x2fcYfbSYULuqBMI
6WnHQZSwpAEfw/G+ykHiOnpr3y2TC+cPBJpgWIRWgPROYN8B331aI6ncqCH+Bhrcr24HfR8QjQT7
XECN0csy6w0DqZ8GjpXhr5wEoJliZZgJ2zsagm8Z9bhDWtzS0At5h7ywswirJtv4YC1QkEF67dKY
g+00QwZDZxZbLeWi7UDWsk/23/2RMzyzoBHdHqXLAyCsKZAKOvL3Rwyw8uJqyWMkNK4dn4KFDUUC
PQVWzSLGO7zvS3BpqPAOKl7hnWshy4LtcbDtIWN7B44AxPxdlH4pPziRBwsT63bovk6j4yTLLBCu
pg//EXrKTZaOZgdu9JTkS3PQlE7dQLNPP6HuGYK3HdS7wx5Fb/pkh/eSCxm/qN1Ts2HmSoAV9inG
yQPbln+70VLRO1DQDvL2r261no2AzB9u+hwzz0Z2eqjR2fL6UJqt68Go3KcKwAkIk23bKU2P0AXL
jrll2NsRKIQboUrA2EvLf+hChK5r5pRfWCy+xEJVP+oEenepN4gFHwCBbkT5owvqL6Mhii95XSSQ
xkm9h5Hhy1wZIruBQMX7U2pr+PwU146TNfJgDeiP32puvrPGQGlaHYHZIo6YT2ZoQ860Mn+z0SBN
weFHFiQ2An+dIfb2AJGY8uAgOwNhHsd+IFskX1tl9/fKwnIQOJAdbiZwYV39IX0FSKM0sUttrOZu
vrz07QTR0tK+dcbBPXC9WXWB3dhY6ZggjT3JGyTbB2fxh3EWjycj157J2j4M0vf/KVPzZILl5Hrj
udZsCX7d/OZTJsH4HLf1G+2RabdMG+Wxh9i8DM092VXg3wjuA/uQTV+6CLID1/AuhYG13WYQO7fd
aEOVB6N6riIoVUAqwlrFyDNCci6ZLjyU5pIcnOA5bWt7KQoUqzcyypZyMqPNFDv2xQDidr5YAROn
QNrrPg8R3qIOclGQW1oW+JJtyNaj/m9lOnEEYbpO3vQKdCGtkw6bspD4+9WlgQCkHA/YNI6vYM/1
IFHpGIdONxnb1MHgvVQgrzk6PtT7hNaOtvLJW3YSFP6TZxRgwqp+VCM33vSNn1bvNxb4cVMJQRDH
QnaxsDLrufbbdiU6ad8oC9oCaRPnByQMwOgQTsG6YlBFSKywWGYVyHcie2rwCcRd5wPtDSAP2qaF
pF8ymNb6P/uQI12SBGwnQntfJ6M7kX8tijbAcYuf6MjZl2K6ZcZ0IhmyNGHjre6jEyb1NQyfFn04
/ej738aBDwUs94P91kCWYQHiI/EgeOhvRh8YGwUawzNLgnjd1dJ6Lo3ua14O4Q8WgwcPu7rvoHvm
i0EPMtivQQDfDmcU9CRg1jTM52kY5kGQVZ0HNSUCWoCbGGGfHuPaMZbZpJIlYk7pMQoHkLRTTxsm
4/stdU2piQCKk08HPiCBVuiyytJAIXhsQXgdWmDxKQjBoGHksrk37KRalpUUb2OubjwHtV6LXn3t
pd/+QMnUT+E7/rOXcfAw+4N9k3pmCt0nKQ74y1bndORsLW3fe2CJfInDaDvp/BFdVDkGwNYI1I1T
O+NIF6fOcLAoA/XJ56Nb+GI8UKs1oTjfjsG0JUhQOUCnvG8Q0ZsRQho+BEqWv9ukCwYKEqUmZ/Ib
PsYS6ojmI7//OB+4vaKzn7Yn8G+gPMX0jNU1wtLb5iNY0oG50UGawgYosHRcUJVpdLS+0KAQ2k7r
q21KgotlvNU4dh9iP6hwSjaNAX/DaDU3B5W7N6PKE1TuxgHCBSBOivWFOsBkFy64U4jtJ2/sllfN
mPXnq7PjaWLvtHr45AYh93g9OHkDLvAXEMQEZ1lWDl+0iAfsAx6+VIyFl1Hi3LIC/H7jcpCPzS6o
uZoWSRwaeLuM+Qp4IogaXN9PA8sqEFyv6cXUkt0eO/tSZG2+UtqZesIMGbiFKQEQTOTs/MfLj2bP
GbdAtoiydM126Gp6xIgVqMukW5OID69dZFRWYgPVB2yGHkIaeJ/8RG+VYkWOTmyhPIhXHt8zW822
eQY+VrsGMm22WORVDrkJy7Jv43Sqd07cZvuCO+PNBCFIaMQl9ZcBco+eERk/fFXv3JJ5b62XD0sa
lLtJvVOZBeaRoBtvOKacB+Wme6Y3gl20O8SI3HlQCFzbbZCMawaFvkWuKwRcXalAl2qolwhaBWdu
Kwu4Gn20B9eGAP0VSg9AyPjuh1MTmEtkVQNvjpDP4mOwWcZqC300yBsjnXMDzPBwk6eqPjMXCvWS
5S7Ed8CjYsbNeCgD845arjbRHXhLsl3n6vIEPZQmoY7CiNKNWQF+54VN8T5LkGXtinWIpMaWH8br
wsZBc0gZCAmvj0JuCT8NEDQ7mm0Yk12YJPIiQaqw9n0Vr+kbVeqvlRkXD6aq2IlaTRi056LuwPuH
ProEtanWLhAX66QM3m2oXL0LS8Ofv4uoqi3O1cRvyJ++iiCPl+tIqHp9nUiF8pZDtvhM8yA4DPqN
0UsQZAKlSqX5r6w0/ilV4t06PcS7ZQjWerJL1/GWVmOxYxMVwxNLxLYdfetLpiwoWRfNuCW3FCn0
zMLBvpl6dvhP007MqBauAg0XTZuHqjhwggU2Rsd3qBoM17kztRtiIaNmgtj6p6bQTaIsM5s6XF97
Q4WghFn8jLAsPPXQFDrIFL8lNW2BaHnp+ihE0L2JozkiRQVcom6aCbCHUtP0UxMpg/icVm06N6NR
meeoMn7MMyHjcUmi4iu1Iuk4l741n71pmp7aQrY3BnTEqE9YXNw2WXChvgHIxdtm5OAMwBPBqFHf
YYO1C0Gw8hQbkwFM0bihvrxn1r0LwkAa1zld8zC28ZL6qimKH938Z4VP3lYlwLp3YdE/qLxIQcuV
9UdXkzsBNsx3CbMraOmAL2p2QTVNzR3njlpJkTFgAGNrQ83eGspLkQYXatGgAhv0BQIE/ZGaNKXn
d3demjyOmvYk65v03tBR26IS9hYbjB5yN6LaD6jdv5ALkjLiAg2K/XVAm0tzi0IAICj0JHTp8ljO
k0R53e85oMsLMEwESGVX7iKpA6CZK9s2FsxwBES2ZLCyuym8rbIyvEW1ZLaLIW+0MMmnZiizK6ru
Qr10IefxUASRezs7pQ1eLg0+A/O8aQCmJNNJo9110PVZhX6MlYDCNkgLZ4WCK2BIgshkRwd/nI+9
QK5ioLWp/Wn1H+IxW3ceguBVa26TLut3LqqFHiLh/COSKf9emAEyB175lIMu7W8OaeM9BWNZzQ5Y
ePtdNeLQpWfIcFi698Ajs4hdaNoXVlSdvczgL0xupjCPX6p6qC9DHAGnrc1docQ2BXB8g2QUf7kO
em9it54gkjVN5XFeGQcW4DsSixLlfZBH+nTpQgDeRD9C5RcdjV5b6Q4y794FB56YD8GKLAFj2Oek
ZbkNswJqeI4dQNY1k2tHsuRJ5tgKxm3U/lMiVmUw2/4pkcaqvDH54rQIamTAZ+Ok3eF4iO33waoa
FNvp4SHEbubhk282T0h59Oskw26/0VgIV+MjZGNjufS6C7U8E2wKU5vKpTVawHfo3s5X771RhHL5
2imBmNJDP8YH/lBszAAMpjEorBELQCF8r2tUMg5aFXxBHpC398EVhbNA7zHzrVOP1B+C223FeDAd
aWCmB7ZU3DINj3UWjwdPl1XUrV9cHH1HzcgN8T0N+5M1QWsbLBzgZ6xLdSI38piMqNy2Hchi9wAf
dUvfyWtkPEdjrg0Is6RcxJapbq3ery7AvhhAsyJ16qqqxOez0uKkv0bwKA3uQAgIDvPM/u5JXx5p
ceqaOLhABm3bCqz0y4ZF/QZMes3qutXTA1yVtUcyKdD0bUyfAySN8KhM3OEtzKo9iHeMH5ZjnSBc
On2RYBZYeqj3vwFvlrFzOrPfobwUqE09yHNQt5iY9X4aRHkzhXaxSMdCnDNdlZrGgEcrSALNrQ+7
I51CrnKVHwoOLsUryQxgodD1MToP7KpmcaCODB+vdZnZyPGzEEqunTmeazCkvXQ/K2V1LxEbInDk
ghUtqAP+IsH/tUksNWzICayt72OYW9sv1nc7ynaqLuK7rubigeUcwPjMBH1Vk8QPmSybE944X6hz
EqI6g6L6XAxuduJjmq2gjAuBRd0MOqyAC7qlS2gkeIXpnnFI0eNBuFML9bhrMvbON0Disjt79OpL
Bvzoou0D81U0g7Eqa1bsqZkiYwF1TPWUWvoIBpztQoAZ5jVM6gHYCtPfe8JPjqg6dZfYDi26VMrn
KY/E2TTGAAS6gAFASLZdGaUfHUrd1G5Su5lRLc6IV0ITLWqQDAMKawUqG3Gg5oebpWcDWAzcaAQq
mJpvqOwAw1ZVfg1cxNR1xDwxGwWkVedfhqAoT6iIc1cfHkhJoAQgUWrpao+wBaU8eUCTqPwa1e9z
kIcBxTlwEYEjGS8k875FMm091agBGcraukcpvXWfyWDTIEp5Qx55nHAgDoJhgegUeHa9xJ0WeNuM
e3K2OQqz5dgAc4WhNKLRcyIc2aztUk35snKNzdA7Xxg0tfYp6JgWrWaGcaawOlITIjX8yenkezMa
xngTo1R5NdTS3VUFBMPorO7it97JUsUrOshTLzXptH51tlsVHhHUSRaU1WrtFlTBSdFv4sY3AFLO
u4O0uX80gdqas2NpCEquARlWGkB2Sp014xBvR2CA5pmuA/6cE5EiqBKuUoFtD8sAdBN5n94GKVa0
YfLu6rCACRiC48D8t6upT1xIIti5WkZt1iVLT+RylRhtupnbVTRpzvKY7+e2FWLxrcviQlOUuZve
jkOH86EeDLzdPH+GEluQ1A2HLD7mkUpP2O28XyY/Adjnz7YoKzCvN0ey04g2DDhoVE2imuEXT4PN
pz6EYLCHWkoeGmxBNkd34N9fLguAotZXGhC6QxgdaVQg7UScP0zO6DwOEjCZMb7pQDn3SBZuTHvQ
R3S3Upt6btaLpOq8I3kUyEisGgkltMZoXOyoUCopa3BI0VABKdkDirGCBTVREmtd/suTPF53tzEg
Lg2y8EGXOaiUnur82OpLPHC0u1HkwAxN+ZHuqLu0uwHkxHwAb+PHmIjcqZ88q6kCn8+ft9RvNH29
hpRWvLWzKF2Rbvg+19VhFT4nK9aY6twBgH92sixdZSbjx8Etf8gw7U6W6t4vUWJ3J7K5Pvj1HDs7
UuekPTqwNSCO9uFCPQMq6EDpDF613Li7pqmm3hNHc6y/yI/KchtpBjJRmoouRguKSu1FLXKlgZNo
54FzRuvXXNfpf5+L7B9PvM7Ffj2RZmZFwY+oxcbrEy+jOkXlLSF4/Y8mjjvsKWnxWrn2YjvxuUm9
SIiLjDVn2zHUeWAy3GNpO7QsAWKHbPOtD4DKPrGsA9noUrgV6pn1BWUGICl9ES1OEODtkt74ZAB+
7yfGS9XW5beC+y8+PgjfQAU93wBPOt/81mWGg/cMqYyD7i70yP8yxf+7DyTAUOUF/u610znOqR5c
e0FED7nIxKaBTu3MDsE9KLtUlelcWvzKz8x/jCfGX/42KPRZM7ND/HvQkFT8JeJ2fFIFii+73Bhu
6dLGXgatzOXVMiEQd+vGekOeCi36amo2y6KytlaMM6qrrPHT0KxbGmFdhvOUvQWuDnPQQQn9BB3T
u61DYW3TEESwZLORoVw0rVeAGrSo1j2YSPehJ7Pn0Zi2Rc0AatV2k6fB1a6i8t3ugbFtXwNf9+yU
OEN+2K/+v9vLGvVrlL2aE186ewXKS2gyj3OyrAZt7akLmsdr/izrWb3tHX9YXvNnCilMRGFjf3NN
inV29CWL7OFIptkulmWIijLKuU1GmJ4Erx6vj+7wwtnWtRiX12masP88NXWMVjZPTROZoHK+7Vy2
nCxUCEp3QmAwAyTlklWuuzQamaMOYAgvcw/eUOMedS1PubaRX8NCKCgCQbKlGeaxNMHHLArsPiho
0pN+XLA9nWe6mq5z1nG6xXrjHakTOLD7xMm6U48y/tWQe9hx643MvPPAwleNNlKz2uSDZ3pXZiOo
unSTtitOESHXpsL0SDbXB8EBQOE31Dm76XldpMI3V1vBfl6nNUb/87Q0KDAQzEqUTHGOwjaIpu3B
aE2ddGk/pg0ljgpjhV3V0BrOvmqxs6P9jB8BB0FN2s9Q0/V7hUIkpCauTepFLRu+L+nJj3Dq6VFB
vA2H6WvQ4kgUeWZ/AqE49njU9rSR7ugShwUkYtNmS0NDsKxj2dBDqH2dISxB8M/75v4P+zzzp4eM
WRAvPL9QG4Q4+v3gRQ/M7s03D0KsQejE3/Mu6ZfNkPgXSAC3J9B4oJxwLIOvVn0mBweqxMvSA6d8
PVTVuYCOyIo63C2HxtQ3KDvXK7dW8TkQUX4RE7AHSG3F31322FfW9JWjKH0FHdtCb5vDLVLEiD1I
CHdizR3fctOWizjl0W1RuPaFOnAEQG2F7jBQYjd3VAb4l0OGOoqhPniWGEFbpCFQg1T3ZFOtA5Td
2I/3NSKDGx4Z6ibMBLuxGvNO6k1tglQStVRriI0BxnwoAqOgJfI8dkBUZU9FLddCF2pC3dk5gPx8
7iR/stNlRGrp4MTu7k+7nhbs0MahtNrdJ/+P+pl0MsQRBTlz5x/DUb2L/LGp5h/vWm9DboBEFsep
yrbXaRkw9efEV8vakMPZdZHQGYDJv+lDLNcoNIvvZRoA9ltCsWFogmJp2Vb14skGZXyqyd58HygA
pYrvQQrypMLtfnZ2sUrT3IN+6D2SQQlOKZlcVgEPfyJ1Bhh3ln4b4n9Qo1c/2V03rgVejafaLMqj
hezqZvJtbCpBPrCIcr/9zlm0NKYs/wkO7ufOGe2XwBgQ3Efk/eIaprmHKqqx9XAmu0sKv1+q1rTe
RrvfK9fKfpredOjGoH4DaBMCXWA/9Dq5EKqfHkxWJNvQrtND7cn0xvZFtLKCXr0BSb8dqzT7YY7i
tcuS8blXw4jTp1WcAquzT/hml2uv98oXr0M4ULvydtrHni+OdRM7yypKOlBgO/IY+9b00ErrATwd
zhs0mqHmFNrtCfph1T1o2r6RHb8MojJ9rc4FaOvuGikApI79lRGguA4EmNHFyIv4XFsCh33O+2+N
s3aTuPgOcA1ksrQDk+64RQ2lWCcsLW5R/FLcliEKvBBwqBCvd/JbC9pr/qLK8RNP2Q2ZUMNlIDOt
Ai4Wg1HuIqNNNkqDPvCvNu6Yn8ULhI3Vget1b+4IUS0wheUttYQbluecifN1UFZi1R9FDBLPj4kK
JIxX+DIlG4MgIthQv09MPp6w5CL3m+9E9jZpPs4q7cZjmy8KR1O+zcRv85V86PKpXQ3RdJTAunaW
f4CEzcJxweJRZvwyYxYmSGMgOJBsCOMQFUyeUaDxTJ1kcoV1Zrx/95dAuCNNFjlHo/GdJdFR2GXz
Wsa2dc8QNDv9xd7XxWd7wtpXJ5Pv/jUAQEtir8Dn5jUIE3Y/RKimmiNZRdjLd35XJEFOngtuUMIk
UKlaDv6FtmnBPRHat/jDlE89JJl2LUq4N+3IrdcJL96o88Q3LGGgT5GpcRo7Z7qBSrUPogwUJOuR
yOmWT4MeKUsEhiK3mkeSgxOiCIxGciAqbroEouPer5H0TNMDRJFGOsI3XyXAR+SAnR5qL6J1HjX2
PRDiyQb/jOCk0hh8wxCv3nHJK+QFBIdaeGdCj5qDXpWz9DukizZj5U0RahLFGhxd1vfERmUhELPJ
szOZahUwxW5KFRnbfurbg1u34wl5doiPe2V9X+M1j/K8vviCbcRjmALcuxD3U9eAMazyKq0qYn+R
hlks//azTR3/188WVeanny02DIjs6tovKt0Sg8yXkov2MBdn6SYA/e2Byr4kM+5RRyL3lUpTtUBk
FRRyFK7zG69e8xiMAbPRRdp27Q/CWCCNXeDU2nqbAWJmSzGE+KuTUZYx1ujIOU1axWvQl6IzvY2M
IHbuVcOWD15xMAAJOSu3G850R5cuKcFQFrru6tpR1+G3WJrhIm+8YcOTiO99rxL3/qhL2kZQ/QJ5
ckKJZ/VCHqPNGfKb/AnVP2oJPfboMOBVwq9p/U8x/vmWnCY4UQrAS2JnowaBYz/Y6EYEdx3PRw1K
mK1rDSuWXLYLqwUysAcs6NF1AJG20+mV3EITNKdOVSEC1+OsEcdte2m1Wx+hlk8P/5vbgG/+tgAU
ETJWXvfU5PkWpdzI6+Gbt2GOmLa5bqqsWibQDXlJi9o8pMyF7LgxmV9MZ/gxJoF/i0TzcAM2bVSs
a39uBe5Sdh4yV3ravCu25D8m3vu0JeLGuylHZTuotcGwu/GBGVsiuxjv6WhLzcpMkv188NW9qNiI
PzURy4z3SW0iE12jutQn4GoUO/3CsnpnHRSBeXII7YpFonc3KM+4fX8i1GmOUYs4TTax9oQiE9BL
5CCqPkGgM2SbqEJReekNakP9dDG8+GviVmw7FKxDDQsucRH151LWJUr5MwcMMr47LMgYl/Ldh7td
t6ykRPZXe1NH50UD+C+htJBWSN5Ca707dyoEmBD6UiCVg0SjSoHmR+oet9h5tRswvrULH6HJYUHG
RvfQnQ+kzL6svZurvbIYqD/m3o6vrApAwwE7AwfL+FHSFw1fIXFuUxvfOboV/kPFswQKZ4ib0wU5
qkwhpPur3YJfqACvP1k+jaT2lMYWNMuXNNd1DISEEIrXF5Z7fG0PmZtdQA/WbkxwgV8qK+Rns3uy
NNyLLmSmu0kovnSTsVjH2Kl4OIOE/mmK8iW5pGQbg6KBfo+w19cZmth8wulEgKbP74qFAVWyQ6Av
dBelTluAScGFEee5YE3WdmpswHe1l+PZUDqX4458yGQ75a/RNOW1TT7ULMvcsZfXHtfyytX/UPZl
zXEia9p/pcPXw5kEcmNi+lwUtS+SSrt8Q8iWxb6TbL/+e8hSuyS1j/sbh4MgF6gSBUnm+z6LyWEo
WXVIGHVZ+LaJEI2swJdHOellCcEh/8epLtEtujurRL5sU+NVRyDfBSnjMITLTwDx9AZo9j3Wju+j
mZ+Cm/pgyfw7IzTugYK2D5YBfcDODgY4xQ/RoRySDNpLyjiChGa5ZRNYiPEk/gyKkdlL78cLgBQz
YD9CGNcwL/ihovJb7vPmsRqQtzd4QK4x4ZHQnqwJfsc83uCl1UIFpwKbX8QLjpcrngeW4VpE3bA/
7Rq2MrZmhTlVFpdgEk0tesM7ILMGyOL1WA02oQXSHuQwngC8PMKss7qRY+HsQRasXF1vKIgv5lVQ
XsaePV45rMf8ZToggFYAMkY521Hwi29lDjvdjmR3fj5Wsx6KfHu9GToj3ZNpc67TRdWp2mWJtcxH
AMK7rD7U3M/vHKBgr2vpucSqAuBa5hXPkjvWN/kdIq+ANxbqWnf08+QCKCl5qUtVVL30WTmcTgK/
OsiqJgGew+mc+bSgxUDUbXQxGdk4BxaIrnSxkQXSgwhwL3VxCL0aq7FKzu3pQ6EVGm6Q3bBd3YpM
vLEtc8hb6FbJ2/DQNJih6lbSW9UlQgZH3Yipazgr2EDWqWHYI9SW4wqEjGrbYHKAUFIaewfcW95B
7xld8Qi97G5tmTkbZ1bptQjAD1CCN1MsDFM4M097euPDFWDrhdici7/qdz5MH6G76MPOxf/7qc4f
+elUn77B+TM+9dMNou7UpjVvvAAmywZcQvKZ3j1vIPzB5rld9DMYJSS7c4MIIUlf5ulfh+jyuVlO
ZzwX9d7nD0gaZCRNAZXD358mKH9+Mf0p+pucKs+fqit5VdJ8xql5HFWItdv0Jc6H6OKpi97VhxRF
9ADnzXJj2GF+1cAakiEVtM8mxU69KQYGFIjhFe5g2W91nd6L4qUBU6PDMD0BwEarelmpGFyJn8fq
I/IIaLleWIdz/UjA3R4TjET6U88NA+R1Ot7FF5kMMDNXQcsXcRE67ukTf54YUSoQt6Hh3enPTlSG
VXJpRvPTqfTBgXpKRBdcnk6VKLNYBKFRnro4hnNhQ4RoBYUJteWKqO1pTyTt294v6nSXXlKR4MHG
cXqT/dw71/HpNOez6oZzXQmVUDeieOIh7+ZcF62ANlUAJXVd9FjsXCsLFtpdbF0GU48S9mrroGGt
qxtLKp3rHPGWtOzI4XRQp+AUCBIPIl+AiGaqzi6lbV9AJqV8KUZ2YXBSvFAlLgKBnQw10ovqvQgT
aDM5xNuIqr/TgHQNQ/cnLDoiAaf6c5XuoevTcrwEy3xGBiwIEhZdQUCPHqMwEhcYkBa6pDfGCDXn
xG5e2sGPkelrgMgrnLJ2JfegYiBSf1cldFrPl/yp+bkXR+Zbnd5rE8qfgmBIZiRPxdOp1V8R07mJ
lYqPjLH4CN1rvq+bcaerYA4RHxsA8S89jGVwzet9V3dr22MAMaYr3Utvmqpex3beHXSpD6P4WGX5
Qy4yKGlMZ9ZVfQ3NCm5Y/uZc1+Z25cqIxCvdRTckKgXpIgeJR9fpcwYl7ET9hsbz86f6QtmruIcC
9fl8vp1YG2H2wGuZEl84yke5o7w56sP0nwRcRAmb0+Ld2c0SMrzR6Suc/4QYK8oO6l8X56rMq656
RwT78zdTwgtnJmQSwUnFBdN9a155M8Pg4t1fVVoeYKQW5Kp0F71xRmiA1GZtnv4qfVLROjDdS1Pl
nj+WNJlcGyVw6+e/tK1aY0tk93i+cAiQQvdfJZvzt+sz5lzm/pM+1+k3dPpiiroOl6fiWNAtFDa6
iUzTbYQFkwQjT/vnqG5urSSNbyNYNm4FIUDoTvXws7ONvLkYMQ8H+FPWywZSRhuZFvROQehOdyLc
Mt2Gk+oQ2syYGyxPZwoGfDdtb953zZAduqnEC2dcAisC5eTSMW8q3ldXEqJXjYzNG13VmpD28lM/
3Om6vvWLdRrmxD0dwCz/pjeXnlImlDgB0cO8uo02+uTQxI23iIqYM13UBzi4WQxu9kdd1Y4IJSZ9
W630ycE2SfeRnf3QjfrrGqG5QwrXvzx9emN3QJuFfKFPJkXcXRBaXOj+euNE0XMeC3OvSz2mhytP
WC3kRPAHjUbvH4FUmetGXZXDInNGK6/f6mI8FvZahAjW6S76K3RgxpHxRlcYAh4vTjmStf4CkPUg
W1/1WEpiTdWFDyS02+NIhboqxu7F6xznEdbuwwKOgMPa71EMlDGH6BYwmpHj7IsqhQMfGNSP0Cmk
kMRNm13RhoCuWcdTdQsHPlWW0AtBjMZ9W3FDQm19wumdsfkxUh+7Nitm74B6dlTDTNy0rw187cL3
HnT+2ifZN1Wr/LZAkm2talj8IErr3E4ddGobc8BvtP5qIMj5LWIAQMYdfY3t5LJJButJRc0AP1Ar
O3I7bFeytPqtV/IYcYqYQDWQ9rfxAGfcDAad36fD4VFKX0McLlIEg3GLekvPTnBrJASUhIlHHkoD
yhZmDPJZEvT38KiAljPqz926iX2eOAJpRATUTt04uPe6G9gRb2cbpm7ns4XRd08LHcDyeIDMN+gd
xiwdXlIRAF3qWA+wHS4BSjTTdd038X3Z0r0ozOAb+DyJWwAefaGERQ65OSC1Zg/ht59HdgnMKPSR
OfcB27ZtMjeiCAkiP0vu9V7m8/i01/2i7lf9fGISjJtF8i7PZnB72EEZbP0uq3fKsbHhxmAj3+j0
2qlVIEu2YEYJmsnPHJ3urM+SlPVa1/dRMstGJHYvirYoVhzyAw9WWpz0rHgizUVsy2oDFBLMeZP8
pGeFuTTqowYC2pZj3E/9JeJkYKkBpsC0gbhVdNZiws67AXegg10G8X8od26kZl6ovJ0Tw3YEUJk4
v0hHhoSL2c11A/KE+UUID0F7Ho39HBgqb3fu5g0sWA5+Ityegs3ZAaixU2nb3gadlS2gUtYvT8UR
QmyUV/hKlmhvVWeOEHBN9rpRbzoBwTCQuo66pM/Wx+bb2ajZvZ3Ntw1/2aqsQcRLWvFMa2bBfmjf
SbO60KWaJPU6ctLK1UW9QZAXwpx+fUFLB4DNqUcNATGXTlYiuu4X5zj1mA74eI5ffYpdwvu1aKE9
GQy0uDFic6e1GTy4k65jcK0W/fRQwKMvnGLR3WUJ0+4b2o07AvPXBQZHsQtqP3AbOdJ9Hef2PYFc
+km2TmX5FiqUxdwHau5Rd/OSku5N4q+klbcg1fNv+ompaxhXlIhZHBtCml3jt3JO/Dj8ptJDXtrO
1zaG7OrYjOGWpEl2Mx2o26s4h4eOBbiQHcZ8Eyc4D68t/uIj4BMETfcN2dLObakTXMXSNGHmOkJl
1M5HmCjHb30ZHFkU7BizuYnkaQuFXmh/UDLv9Z6NpWqXKYlwAfZOrdOeHTyzpoeLuwRNaNpAFFP5
qxqA3hVrKJKyCiNRg2kE9P3FuHIwzhxLgdT6pJd2+jGCZpjXHEFX/VsmQRsd4Sw3eXBdMYewrwm0
dmGm2H21xp64Ko46eOn53brhrbEmyHRedqCEu8jLjU9l3++1hraTQb0zzLuvpExgBwn+hdFF6W0G
6j2o29jzqwK2oRiSb41IvdWdW/VeRki96LIKykAUAyUoGulWf2WPJ8mel9Xz6RtPfwovIPale6SB
WsOxILpz0mKf54ZzG0HwaYsRZXoKu+HrVJ8QvC2sIKBbLiCV8rF+RCJjlpt1ucbw1x8w4e8PI+Md
/KFpvoqtIpyVpIcJgW4RQTjOmpIFq7wb4GtmwAdBOlNQayqe60ScDGtg26pjO21qCOsje4E6XdQN
57q8FvWy9KzW1Sg3jXfDGvgoKPc2Gt92rjdENK4IsMOzRMu0np2tHLs6IrdWLzKF0cM3TOsyi5mx
CKc9nw9ve7ruV60AlkI+B1jJVYS7ZyuROljWoyjuqip7sRFlfAnLeolAXPfVTL14DvzUcKGkRGTP
zOtllgjuWtlozDyZmnupFRF0oFiXGSJymOf4W12lN2KKIus9pCng5VqMMKIFeHUZCQW28kS40yAu
XQcBAPjf2PyAQE5+4UzDb6asJwvOcuuIMgzJhdHHG0oMvCXKGB7obe1TmOmY0YuHp0JanD0XThDN
TcbSCycmcheMeb3oVabA9QZfHG6eL7ROX4e8bW5lEDYrz8vTjZ8yOKVNJ9M9RhuO62HNnhHaj+ae
GLO5IHJYQ0JQY9T1xsmycuEJZi10sQN575q/daA2W/E0BVx8aG7GzAO1Pw7TDXIaIBjC4eEIZ5C3
ulIcDC/aZAFf/MqzwrPxqp0axykVL7KAzAFZ7IwbRNdwFbrQL+aa+x8jdbVGrtfCK0xURwgpVscA
wZhTnS7qBqDbm7XtGgICCC1trTvQwNsttYpJm1oifFjBGuJc5BBQxHW1D5HtAyEtuePGk8I4rFrv
eV35N4I1yb4dYs/Vit78r3qV28k+tyd7JkTgF9DyTWBKWMzw2JrfoLehgPm3kiuh+ACtF/wQCQvb
GyIrCA5NQ+0QvPVtAyga25YKrgMT4tXKQyILa8PxKyVw5unV8AC7mLd6DcSARuapXvcfs8hb+MYI
jkHTxGvahcESSQ7k9eSIcRG5cqjbgBQSJ8najNPmUfcImpCuIpjzzTDZSt2T9HxjkH71y7IWnke+
DCwZJp21xSENF/Aa7mf6kqrqfVG3IuLfbfT1L8Pub62fjj13bqdTldJQq9Eft92ApCus0MtdjwjA
MqtM+yYDJAw2x9n4knuXRd95P+yxfLWZlHcqMbGy9HtvDxR4dTpGpYWxyAYwlfTzRgZarSIjyBF7
muZAaprwdNMmcUbbJeT5zJk+86oLiEls0hLmPhTM646nNQyKB/XGxD73gycD5uZtekdJTXCfdhW0
aVJ7mTCAi8O4LA4gwWcLwJ7K+0qY3zW10eDfMWzFL+djSDgGc8NjT4rjx9SsNSCMy+W56NR9uYQ9
crBMhO/v2QDqFesfNPo9z1tY0wXecCGp7PaWwkImLD3zuY5PHez+hvTmDNmCEggRPBI5ZpgIC9Ni
r21o0qnIpqJutVtwO3Ur1orWnW791bExD5C5SDMIqBrZBaYJmFfCgNYqe7krFcFUc6rvKg7BgKF5
KpXM7VcVC3kNP9o5FG799Bj4E4FBhXsodTP6PQOHeA5ZDXppFHD9GwwR3/lJXi3gJDUeQPlKtryI
+WoscvvKjgrmtowHT62VXadJTl9B7Ae+0VEvQfnX4SJQgG+0sQUhf7wroI/gIBTjpHvWtB7QA/29
fvx1vUUzvhJFdXIfcgYrvQK3e5dlMEY6GxKlRdCsmAoghjvCkOjcYBYUhh/GFRRsoERVALWP4Mqs
ZGG308VmyN+KmnqIt8P71uFjUbdGBPSw/3hsPgKjU2bpHNK2e1aLbONMEyygEeHIJss0OOiy3kxd
vHzMNlEswr2JyafWM4hU98NjeXDFu55ekzG+0GIIdtbZK8BGo6XuNaTjD7D0/CvMbU+9dLU12OjV
J+g1zVx/ngv6FadeWV3wpZK1vUCEEgDhviIPoQ1tODzX3jELauhxY/A/gCODHJTXBgi6dPZhBFQc
5oi1fd3kdePmZtY/Ro793Doi/mGVDQ6f8lAsKbFUIvELd2C02vuMwJDNxzPt19BG6QakSVozPHim
8ZwYHj1NKNvYTPd5FDzraZpeIEiwXGfSbuOtnqw5FPcgyPDFQqt5aV0v1XvJwajwqpiUv3R90ytQ
O6Z62kn33FXXw6YzwYvBKWcQ7B1XIM2kDwL24pkpg2+pBxq0gBbbRZQE3YUEgRpQgyb4FsEagBFo
b1gi9FYfj4zNcLzKUvshw8zmAAmm7IBZb3bACiRas964l3YY7uwoXPpWWt4kSdRe8VgA0NLBGbRH
zMWtPELWutVoWbP3ffn11EoG/lKD/LHD5AirFk4NWF4iQqb76g2E65asy4xLXQpLh8+//PHf//7f
7/3/+D/yK8BI/Tz7I1PpVR5mTf3nF06+/FGcqjcvf36hjrQlYxQaFsyB+gjnEu3fn6+RBEdv87+C
BnpjcCOybmid1zeNNYcBQfoSZZ4PbppfInTr0LXtTKoKYNJfN/EAGq5S4gWpc6TPs++tMT+tY/0u
iHdgrKxiPcPqGGvXgJqx5IKPQbqSWlcOdql0FgxluDq5DMZh86EMHvFFACDMeZoRxSyaIxuTwiAE
ykR648fe+zrduUyTOcE9voU9MdCz04ZlaX+wp00fNdUyx6AHRaa/WpNKPUJMP12zlmDGzlJeAY8k
21MXfazurE8ANwUy+/2lp9bfLz3nlOPOYgw5aE4/XnrI4+VGVwt+03ThsEYS2AdqyhwXKTXKpypG
0mSaTnQjeNClpNWV7sHBeQJVmwAm9uteVeYZ2zSQ787TkUlmw+4VzIqNLWN18JSElTWP7Lg7CFhi
7soCOhkDclP3I0SfcXn5y9QV+tPAeE9diQenET8Z9voxM6vhUgWRvaXUwpgLSoP4h/vSsT9fHEoQ
9cXVoYCGcMbZx4vTybiUgM5nN6dJOi8YePk5vUeGIj/CUbY9gqp/p4fDsM6MpR7ydHHqBbhWdhwK
eBVbgfOMGLBacJZmUE3DwBRkNcwaGGseLVUdxDRHxEvxOotI/sCMApZBRYeuQ053tbgKjLy6AtB+
iYQ9u8knNf0S2raQO4i9na6DZFi8agroP+pWfUAV9ks26fIjagbX2iqk4O3ZqYvgVLQZRQbVfi8D
5bH3oJlhd3Hl1h5YhEFzA+96dvOpLzWvam5tJJw7Pk3ttcOcpZiznRq1/dzY+mAndQh6YPpL9iYN
f1Sdk9420waRwqJiEQTAUEhD3s5aUA+3qVNkt5Yyq6VhjvlCt+qjuy45HZ1DvPfyFG+khUUWFm3i
d+LybSOmUdlslrqhtEjwD3cEdT7cEYwQaeI/g2O2AA1Z2NPj9G6kwshiDZCS8W8YXlGwjyP9RWdC
XlnzDMPy3nRq61lPwqjR9nufef2FETiYohkVrCCj+KAtYE8usdo89mQPq3crpyiKWTO5vYUAAcJ7
p4xgLhOXO32QbtDF/1h3OplPYm9V1xIom8GWyVp0o7kjVJo7vUf72C5nWTgAbYVEEVlTGW3OzX/r
c6qglVr9w9jzcdifLiYEoDglXDoWhOgc/vFixkFFzCQl3rXo6wGp2NSZmeAvXFmh4QD0nZqLNnGy
p5ywhZ7r6h5VFYCl19EOCrcQnkUasZDgHrfFukaeYRpnq2l0fbcByejQKpi3oYOuhscHgk5mgHCa
P2ZuFZuQd7VIejSdOJzpYItuIKnx1oDsTIgoAWTdDaoyNyoKaNl4TnLkwLn8/qo44m+3mE0FYcK0
ILlLqP3pqmBGRf2sSfg1gV3uwZ4MMyBtEgPCJqBbpTVRfR5F8744hnxM5u+kl3MYGmi5ZF0H/TwQ
YyWk5LW0sicG4OB63szrKjKgxZ3WroYC5gzyHLBC9ndsQgxG/kqoQjyce9Uc6DRBYN3YTaGhwosg
ihEa/loX1VTXSTCUgsH+W53uV0yhplPnqZ+uG2qJqTY1nqpJ3nsm/JHeYBiGr4jlR1Dq4uVGt4Ql
PLa8CjZcuvVdb4fWNQxyqbMPlDXdAsNX3E7FMrLqcZ0xAFWmepL3HGMEgopQTcGKH4L9EmB8Jmdt
7fQ31kQgKUBERuoWK6WpNLV1AxyUkgZhOViEBX4G0fnO9DYw9y4uVBNCZn5svJ1MxWOSqeZaV+V4
dc0T5DCWuqgbzAQUKmI+//4esdjfHh0HfhuOCXMBh1Gswqf2d+PQ4BC87ga7vA4Cc4o6Zw9RXYXf
sg6gQ6/n5AqZnxDwPACAoa8XfCugiIH8vvdUIK20hG8qVDIED28/HulULcECZtg7qRGC4wotFt5F
FWJSkKvVRRmOi6BQ400bCKiK+NkynIz1itzID5CJBdR0KmKF0aylmFRupmJaQXy0lKxf6yKIRm+n
1EVYIS9CQM0W0sZdrhlBoWfVi3DkzTvqNdjimBlV1Yk4hEDVuEkoqG4n6jVLISQBJzDzRL2G21x+
6dnsHfW68Pt6obpUnT5Cf84AYg5w31YsnixLqCO3HP8ybsF/7UHiebKVBadwQtI9EAri1vTLjRcU
5hNURZolxlRvpbtFEfTPC+S6ukYC79RiBaHrOW2ez6e1/RER4OlwfdpC5T5C8cW+VnQEbhTWjUPZ
BrfQXKfA5yBaV4l6M9TICIBWIFyoX4QvmD5ls3Qsvbu4Ha25Z/TJZQZs6FrlrbXRZ2INMoDnM3Uk
9a+dogc5GT5Zrde7FkzjEJwGN1lOG13PqmZY1MxWrsnHtzrdoPv1OMomxD6dQ4YrmFjVl9JHBCWj
Kv0KAfitdoZsombH+tF5AoiRu5EYAvAnYJ8qmspc9yEC9qZl2/gGMv0qw3pbe9kdyAzxJcFweByw
MILnBQyuWd7eIs/lw87Oz2/zdKxhE1C0K13kZaI2dQvguC7ChNm+qmuyjJSdHxFhN+c5ScS1VebJ
JSnFyhx6ca2r+tBr5p7ljUt7qrNoWcO549Td65LswiqyjQ7WwjQI6oYJ3+iAUaAzZFNd0wtgo1sC
QjgmSxLSbU9GZh7DiiGol9cb26vK19aKn+1olOC81p6LZTq9Kk27XtGkNoAHGiHXABbnsghVfv2r
8yTxpk+LcoWARbsoW1jiZWFxXUxsFMAg4ZI8EVEyI4dpY51keKRQpzcMxgG6Lx8xSsmwRE6+Hx5l
ns/HIR/uohgEDVlyE7kWrNgxu6UgaOR4kU7ihiwp5iAW9duuaipk4Lq2iw91lJdubRLnCH3SYGXL
IoTjTD7sYwvReUASxQ23kCjgeSC/gVO1SFKfvvrK2bUNMjL6cMABnCP1g3AFQNO4/P1IaH9+W2LW
QIlN8GLgpmliTPk4ECIMVTZWb7QwjDcRYu08pJc0ZQByU1dOoMw1pMIQEdF1Lbyjgqa9HRtewvAG
KvlcFOYxajPMB7oy/Z7jrgS4jD6cewDD7yNR7YVrMUmsaJ0VBZFVrH9aZ6FFVZQP8SO9BwtHGOO6
fl2np3mEDfSxq+gQX6igsa50A0EG5Or3l8H8PC+dLgMjmDdM/zjXK+x37wPR98B5S6Iu3jDtwpmY
pHjkCZyPIeKFMIBtjdDLPD/0iW/PaW+XnwcDfUSRAOSvn/6ggJ4dMmWR+/uvTM1P8xxhSlNK/HIS
gwf928oTTFMTRoNhdHGa0I+eqKCE7odfERNOpqA81HbiVel4ZPVXtX7HVyagVH+v9qHbeKomtgq/
wmrj3LuOGjFnYZlBo2mhw5ypcMI7i0HLJU8WQ1BDOBgpj3kWm8G14ZdvezBCoPNOgeaR+SadD9Pe
uV8Gi7x/WI7r9cM5EsLwTscymGJhYXOHEpQ/3s7dMPZhNbJ4PXigejHXhilLO8JqW2CiiQCSuO7G
Doa6E+GkU/EVQG/V/bmHZ9AR+SGrn3W+B9dGC1SGsO9h5RRAYDrBOwcs0Dy4YSQtt93Uqot64yMR
PPDe3weUwKvq5/FZx2LwhE3zG+l2v78HrCm68PHPxcMrBVRCqCUEOFkf/1xQLdIBmSx/feJw2YV7
isggtu8cLD9D4hIaKtW0iUe/hg446tshA6cNAtWzmEPF0VcthPmIQNjat+zVAC3nAOsFUHfflc/t
mhMmq9Pd/N8fYli1jml9z4uhCv2g+VT89+pHfvGc/qj/dzrqZ6+Px/wbryv8/22XQ/i9wgv/tfnc
68N58elv327+3Dx/KCwyzECHo/pRDdc/apU0f8Xipp7/v41//NBnAZPxx59fnl/SMANqHTGC782X
t6YpdmczYmEN/DPaN33CW/N0Lf78cv+jSvPsV8f8eK6bP7/A9PFfFLe7w23E/7jDbIwT3Y9Tk/0v
Oq2FcF+YnJjgG375AzqWTYCYIfsXwZBhSsoEsRE4/PIHeHO6xfqXsBzTQQvDYp1R8eWvP/8tFHn6
3f5DaPLjDWpNUTHHmZ5HagsKva2PN6g0oWQY5pIh1e58lwr6gCHEQjqAvX1waN5dmF+EQe3pZB+e
Bo5nH38V4qEOwfX49PB7qi2BuvC99VCZ8dKSWL2ItrcBBLRDGNK6FXnBTGejYoxhkDDL5GNp9Bus
oJNZ2KZfUwFVYXjegmZSw4G8AaOoh2wqjX1nJmFZHUpyW8D6C1AIexfClW1eWLAqVxUEz2gMEmwP
6lzEQmjiyHVXE2thtEO+QOTiH95W4tNLm0r8oYwTSRz8Un9/7APgI3o7Rmpx8OkaUqGIpEQyxmuG
1TN4fMZmkrgstL5TkrwmkHiHf9cVhC5TF/JNxSLE7Nv30nVA0teUpvskabs57I4Tl4PUG2fIcA48
LBeQlp9Z8P+dVan5AGXSfGutYpXQjSXtTYs5tjv61FrkjX0QfnxIoM8BUuXCRK53a1gkXzoiug85
VVvoskJVJsjA5IOlB3GBoZsnlTnODOHgm1J87aaVWCLi/QyyKLShhd88DiWy4gHCf4E07xBuIeBM
BakrnWgdSUzrHRt81k6Er2aE5ABU1YBElJjU2VC9mZnD+KNMyquY+K88htcdWFU3cJebW13fQnq8
lvOBxk95CSliz2mf2xIq8ilPuvnvb0ox3XSfb0oBIUlzAtPgCf10U5IKGZG0GZ11MOHtzdK7RcT2
KyxHZm3WEwiUYEFfZeC1+TRi87YkszivuvnI2bo2BOgSqlmZSbD2AXhzRRyQdSX4wsPLB+6f3bYI
Mr5gpXzsoTTsWtSCjiKWclEQQT+f+6uqqCCvlTT+Ug5H8wFScWwO7dFXBvMVtwipP8PKHgITOe77
sjUQNeycxUidb0lA+61dlY9JkO1pnkuoGSCID5Db5PgLL63iXnXZVYpk7FwATA21t31oxl8hB3fl
1UO9ZJDo7jZQuJpbZnIRecalAj0QoRK4EWxtUrfQ/C+CGTr0MyBmX2lG4JosHbi4d0gHD+BjB1F0
CbOfuaAJ5J3iV1nFW/xQ16mDO+Yffqdf/EyY/SIkIMEu4NangEBNbSBMReesQ7vo5hUZtR38sAQk
aNZYN4CVP/7+A81fPcSYv9mYpDDJHPnpxmCtCYsJE59o9/A95PxqlGHqIliBSEOmHoowu7ANOJSG
Uj0iYQOZiRy/sMhB5UIcZoNX7GsNgfLSX7fq6fff7Vf3rEMEJhUYTC3nc5QWggxZlsLOD1N2SMXn
wQogKJAFLXyJlAnmqpy3bjam//Ab/OJjkcQCGkYghmTZ9NNv4EDDUiadIdcpS157Jm9hOgMoYx69
1qUCbKOPV3Etb3//t5pkOu2nJ5QhUojX5PSa+ts7KvJNaGziwV2TxmwRib70ux6+cF2y9+Cj42KF
k8xoGzcuvfNqcRtHoFKUPbBbkBV5NU1nl4IZ7jp4LeGxSw88yndlhEHGI/GwCnEaTLpg2ADAXxZN
7ApIvcF5ikOMi6dXtIZKQTKESE0ax4zyLab0GH+Fn8AoKcf6NW4WSR9wLMAghVh0YMqRKw4ixVzw
GgSAJN04HC8A395lJOez/Ks/WMkMMNvUtQOIO4sRmSegb2Yc4gYNuYsBdp57qrt0PJj1Ib6ezKDj
9LWBS1cMr1G3A9lwHpcQMvAc0ISppK+9YjvTs+J5FDatW6T9AnAQOLTPALFIZsM08CT9uKc+XgaE
tm4/4GeDUrTBAWgMe45peDLcgsh0p8ypL16tM2cYrqEeA5iRAV8NFTq31MeD5zm4uKy0HzkEweNy
ejsMCL11ZZnNLQf6lkG8rtJklitFZj1szGdJlf7DygoE3k9rK4rnkph4xwpLAMPksOnZfbccRJAj
UcFY9WvfQTCrs5eQ+LtUwzjCcbrO3RYuf6QfAAgvDrbtAQ7QiMPYAQmXwNxr6CkEzhfwsoXeB4F0
hCeBxpedmiVppJYptCkLzFVcBlXFTqXxzCDK34NtdKeiGrYYaVy6yVJhQJ8D3pnNgY50gFVXcIJk
3wHzKl1ACtwBojAuk50/T5OGgGDNFp4pIA4wSrxB/GAZpMNrk/GtsEICIJLzLSebKuiunbwrl2GL
1T7wASsL7N9DPtKX2KgZhEGG276ADQzGrAUSYVCbnIfFeGOTYJ+w7FqW0EYABcOeFXnMZlgzP0K1
rkO+SCyRmhOzRMGqvYnAIACu0B0Vpli+mcJs1PRcBYM8I8vUMmiNB84hK1IFw0qm9l095k9erphb
1eyhGpBFS5MQWTdjyjC4JRRC5pEn9jKJsaiujYtyVIjxTE7YjTjic2vXE87aV9WmSeUwK4PuBviW
tYXYsyRpOOdIkVYDBFEkrpBIcKnofdNBEqYv2+usZK/IZUNgtyqWWQFVGbNwojkHq3IDRYoj4kUc
iAOkuHlsLmMHVgbgsONYKGD1njWpRPdT0nAOOSjoL8MEY0ahMrHwbGdj+Jh8FQhI9SnuZBzrWnx4
xtRMzkYHIQ4EjKbZqbmkpjcfvAiGtmYg5zIot1jWtZd1XYRL2N9lbhxV8zKyc2ggOUiilrglIGob
4Pan4bKLbEwB7bRw4bpXzPwYSuEZIxtoH0ERMExnMgmahaRFMAeC43FgBF4YZXA/+glsQ5Eti2AX
zQPQluETAB3+YJ2qcp2U9rzximUn2CqguBmGDI4gSDVjktvH/4+981iSVEuz9avcF+AYWgwvOC4j
Ij10Zk6wOCkQG7HR4un7gzhdkZXVVVZlPbmDO8FQjivYYv1LcNsda9Vj9ORWfaDPQFzYeQSFMjzG
bU3mpdY8Fzyu/qAZ9wkU4tOAh5XW6stbiR5QcBm6EvsgI/PFqq07W60FQicsKYRlHEpMEmlka1pB
PdYPakIlhpwdq0qfSzFdMm1AAFOpBn6v8nnSMaJbVkdib4IkVPTawSn05mgK+tIE2XLgKfCfV0Uj
fG/G8vhUjnOSBMPifKpSeSE24BMq7FAqyhssM+pCpk9v4/ipARTQ4Izha9GwMaVirMqDolHVi9VM
59ZR8VBghGoxWqks+A1lrzwSydIHS0kTSyXq2KZJkGfpfeZiYk+65UOrQHfsexzzTUW/WbDawd2N
p7rTsuMs0iWo/ekLsfSFP5E1LSPIGlCqb2HK00QXh7quvjRG1fptqme+XWA7XEUyIv7QgA9+jpL+
e01rc2pGnmNvag+thSFaXT+WrnW6349ecitnQ/ddpbxVp2ZvZ9jPO8mLKIYftUPkyqBGR1q2u3a6
9Hb9pav7J6qyX4V5FvVyrmc99VOP5CGBe73fNUQJLc74mlvWru8iBt3wu0R9t0zdwo/gND7wYOrP
feVLkmChhTok0XtvwoUhAvX6ESph7ONoAJmWrACnGoZ9TlNfKq6ORXi+7OYh0UPoDLEvJu2AgzCx
AHa7IwbrZiijJ0TnqI6q5Q7GLj6Dev4lK/l1EvNFqmNxUzQpuSW2VAOGtq/eam2uwHu6lyTXHR0M
J3xPwwk+xkm2YnYgsuSoTMRK9HMA0k8505ltP9Ft6Nfm6mOojs/uuBbOjOGhTnQ/M3mYZaV7fm12
z45X3iud/CSMDqmsO+yyEdOVziVhrTWAghfn2WF+c1rKwvQliHqwLMQYFdCrD2QanlzsnkPNw3kZ
rvFblD7BuOsAdWg0E+O+jFVo0ugHbOPQodg6aEn25NS0pBmBusLrbBqFqDtKCv1hh9apQ/C+w4bB
CQcsjhlKNig+x2fp4T+GwRAZ6Et/7rVTOuKVKGblgDVu6gtv/lNJv/KU4/GdjeQ5e95L3xKzp9FX
x554bmVzMCeNv1/F6OZebTBjtdvigFuPE+KJUO0SWaOrGvq9WhCg5DLzYxzpU/1tfWsxPkvP/OIS
Xy2LngEe/WY69BfLLs/SiPHb2sEB+1aY+DkXtbJGAQ7PkIcIIMJ5dyet8axH7auqeN+wWD/acmQa
ERFoaEN2dbRqx1wfU9RqEsdeNT8PzfxU0Lz4c+5+yhxKQJ2TH73B24mRaSS0yN5zfmaZjlGMi2Ne
O1Svo2coPlwr9AnJXWUkn6P4c0vwd5l0virMKsgM76DJCWeQRD9urx3nlIwVurcWH/J5yvEO8Bga
jJo1B4kVLLWAuBaPr4k96n6juBnsEwXowDHdY9Mvz0qf79NxSI6ll1OV5jiexEQzip/WYOOCl4vx
iG36a7XgElYDxOq1qYWq2Z4X2jiwCHyDUte9YJH2c1rfbHErHrU4f0lw/vNrGftzHT8neCZNRhbg
EvGlU5BJRs5nPdasz0qDtlh9KEZ8T+GDr2b/mNmOeJZQGCyKL6JSDhp97jhn2cEe3Cm0ZJ6Rhqj9
SPCQxuPsrezs6zgqGa5MpX5S5PS5c+KbLonOAxbJ2HlhLWkpz/OsmadJ7cIZLrE/MeAJNXMxd3QD
hMI75lXIi96VJ3xJakj6e7c19xEUrIOqJO06AWzeF9Zidb5ZFYgnbQI5PLHsKwMjXVcQHtcvCrjO
RPCkqnv1ia/bn8nnHs7b2sciXgGKIhP9Tu2H0Z+caDkPLt56Ze4ebMuVhIipEt8nxt/dUt3hCL6c
KZos5wz/6sDLF239Lfuz2+nIFPPpUFsxlBDvEruF65NXcpdoXkPbWb40bpHCy+46SFk6PceIujtx
4FEgtj70pHFKC++P0oCTqksGlfptpifcocUztzjdrgnntYthDvdoE2xo636tFGKn6t1lcYd93Wok
ZijiB+bxV+yxDZ8+54el5bdOck84CyP9Ob5G0XTLMAm/YSfBQa19LlvxWGPRW/QVNKHpkurmTnP1
N7e3v5pn3PU+Q/JdDVerH3oeX/UOaS1qKKY/jhdklM8ZZUAQsenX++epz38whroMaMP8kmSaTF3o
+gDDXFX6zewmgTILGlOSBXZLWlih9IqvzPtm2Js9cWJGD+XbabmqrRUFeigeV700T4NCmRQp4DQv
5blX6vJs61MUWn31YjMSOndDXPEjnzTRYkdU8IgqaZXu2tmNztuiHHPU0Km4Y9yNvlPhll16mrF8
tA6ANPW5UYW3BGnR2H7dVE+Z6L61HWOV7d/d1rZ7JV0sKOJzxDjbiPvkEK2mHclm1bGuuWZvAPPY
RZgkHgkH3pOt4zJiFcufOpQcSLDJKW3UL3EG+jMO5Qu0GEyjGKmomfiZDdETE6ajCSE78ErrRu/i
Z4+CzGG2PT6vah3Tid6tVKGZa318dmfwHUoPTFyHrg94CE5ZwSAurRLchRm6BQTSBopaWiEl/+/m
PJ42DLPLXBgcVeDhIBS4FapOiV/WAp2SWRvDI3XNOl9u8dZjPGhh2OVM4WgzPYn4eZou+zmYAHKW
pfyYhgxnHkJB+J8U35KQ5eOlYHDDEPPsML1sHEJhp3nWw9r+KdZufYX+tkliJDM83ElFMFfCQ2Ui
s1yn3MvAtbXUJtti6E5SL9zdtL5dGhnPmjaHngudaIXwNphLKbwnjKu+1svCuFYUEreE7Btm1j/N
aQlRtpzsie+XNXcwrY1gjPPJ1zHwD9NOfch0F4xt5CRnJhpwqHyvonfFi68MetrDsEemL1MtWO39
9n0pg6HTlp1me6tU/xp1AyaD0Az4leSb20WPmAUes9l0CMEQRycno82eM/BlHbqF4dzo6U3e5+6O
0o0/uCXJjLY+Hh3w1O6trZhBrXfMtCT2rl5xTHvRQxK5hzUqvOkQtFrWtDObmTQaFVfA7a90I/79
DIrNaULa4PcrrDhWicfXmu47p/kewfr1y3G+SC1mvD4AVMDEfo1ceXBmfm5LrV60ftXE1NiMZGK8
NKYewdel18ZxKawMBk1g7uUOazayyRU+FKFF12k4Ve2l13i4t78H467bFBVVYEfZ144/IhyW8kVX
6coykMHRqoh8JvhVqMuIYmN8WMxpRAcgeTyEcacY7j0eaNzJNaNp13Mf0NZjCumBSnT8Kk4GipHb
6RfUo/fK6lO33XViSsJCUyGHTIxORjSMbP1cFsYPaLw3IEQ03DyLQT2MtDSmWOCLSeQ+wRRruS04
xqyt5oY6uRZEKN4Khz2m1CsS4xTWfdOY33IJNuRF0gdI+pEq6l1pPiYEgflz4u23nzTN6hGPvWAF
KmF0M84h3We7WiXeGNuSALMMyY1TrDiusgg0pGqx3uDh2InHYprusmp1k66YyxWpiTeLik4lXxaE
M4VGxLk4loANvkVHQa7C2rl1/K8buF0CxoFsjydYyIGK+R+B8wWyYNHrx4JMiV09ZqE+AQxX0kyP
Wpd3gE4C2KiwTj2l+3M1Z19jExRGU24GDVCiyapzXmCn6OJHAXxPd5w4yCm0JIQ80QTZ4O49coN2
7Zo25kWPCV76h4QQJT49YE1zLPuqIJW2Evt8ZKaweNNJS+dTo1ifY0oPzAowxCyjcxeLP8dYDCfR
kyeRu8vPQn3u1hsYy7whUDzxNR2j2cdk2l9K3kSAm622uKN0DoUBOqdmwEqLlWbgQkAW3HjgFxau
AJetJpMr2U/gFf7mEe9xcowhqdzj26yHDKDavOhCR/YMd3rhb/cYng/jDt+svRbVM49uo4dqX9+3
rclMoBI/1YWWFtaxQVPpq2kBk2i2QMMI6NJ1U9kB2FMfPug6tjrTkO8KtQVXU+RpFoPw1YS/zqva
b1EU3a4oLlbLOMo8QJN5VQse6snWlR0OsKSOo4uSNaNgtMonYuQSormZUBEB8qOWMGjmNLlA4kRd
TY0PUSQAqZeNR4U2ZS1Ya+APlNqKeEBd6MkoHNMHYU9vTT2c6WJ35OuemPDfeCOFeBXE0FcdRokT
05zWnKOD3qFZ8I5FtXriHRtVr3dTtRfmiAuyrE5UCl5Ts7tXkRVCMmJQQDY8IHZH1a2uDlqZ8H+8
2PjDBH0cE4Zif2k0zNZhoD/bi3PUCudtcJVvTVelqFIwXtYZwdXGydYYFqZZChRlGUHD/Ebq2Sty
dBGk8/TVsYjkaQdxGtAUikJjXlNqRC7kA4Ruu72LPP1odfoTYuvAXdI7JMp3sArv+0pNIdikN4uX
2X6UN0evUWMspuw/tT7/3KFoLFI3Dz2kBOQYcT86armLVHhnWOJ91qIl3o9tfad4Zn0Ass0uBWmL
O0Wlr+t64jg8UV0mchLPmMmkJnimn/bHeSlI3rOMH9Gi126gRvUSgjMnfoRA/LwtYqihxS/bjQes
WVfjWWkr99LUWnNA2v/Q8AnOWkHupEPESDBMynxpF8unLal3Bu2SP5Fgda6wpyz82W7U87btJdEn
zdArX/Qu2sXCKG8iCrILlFNqdU6oAhb4SarHYTmqB3vMDaRjhnbuhDC4I9ZVacVYTK9r20IIhYop
fTfpvbN+3hZRnyfMcQWjtUQY7/u2A0uCYoqZXBhn4IRN5e7x/nyMeyO9QbRfwxriyROVHkD47o9l
RH0SyJSpcYurCB/0onq8EQasuR/B7j9/LCwPpbaB90qYVHV5UczmvJUG/iNSwv+Gb/B3NIZ/xm74
f5CUAL4AH+CfcxL+b5MuVQnn9p3isPIY3l/yFyUBPtsf6lrJsVzHJFDEpFD/FyWBUMs/XM201Y2f
TZX+g5JgOH/AaIfMrlKA02xnJXb/xUkwtD8MHUzecwzEA9To/hNKgmYbq+7kl4qP6rmWY0BxcHVQ
fvMfKOIFbtvtJOzxBl+WPkzXydy2mNa5nZbqyxkvBHJnZEyfv04UorploTKNe19bN9MlJ3eDuGS6
b48yyDq3JDcBLue6hrikaIvk3K0zFSoH5fvatglL6a99TjF6Av8GzlFq0R/IZj5hPZDt0ao8JdUQ
L4G3TipUguWaz6q+3OhJF+0z1yjPHwuNfBvBXI+dxYJw1x/M4tXUFyfs27Q8M4tmguJgH+TbuDEL
6is26cuaQgChl8rztkAZOIHXTQ3bH6sAdd9Squdh3JaC6eN6eBiodLyfmRXlvAS5yOZdhhbZt/WM
GLHtF3PnvD4KMw4zvMro79Zf8f0wT/ylLc+Tuh+LUp6tOWLyZg/y/LGZ50nOiFVJsjMgoaiYMJeL
sFRYvKzG+D7m73u3bRCI7uxOtQmWgUNxsFQDOMP6zT8Wmr1+fWxMMRUQ689vLTInAJlEl57oxXOC
HfjZGTJJQCgVOWpQsa2Vx233dsLHWWOjv1ijoYQLhJr9XNcPBCw2ZxRm7Xlb0/62lvYoXILfDqvp
FGmhYWTFXpm0p8jt27Mgw4FbaL3Otq0P6w/5y6GPq/9yzdJYf9q5q2t8Zwtt99u7y/fD60W3j7Rd
4/2dttWPz7m9sJAHOXOvCUXo5wGLnfc1BTvTs2HlBS4B6+p2eFvUS/7VNdUo/Ni1rRXrBbY1Cyvh
Y7lCxeuuj/0fL7BazC4reUApUp2n0uWXb+OG5fv6tvtj4az3yvvxbef/uP3LpbbVlLHvnprC08dL
trX36/x+iV/e9x9WM++7UYzV6fd3+OVKCN1trFV0TH+2L/Mv3unfe+ePD/3L9/7l2h/Ht7Vt8cvh
X1a3QynVad/Mjb2zkhJ1l8f/4/be1v7pvvfn4vfDaW6Ux992KhUP0/bozEyAFwp/PGEfC9lWjRoi
CeBvNpvJZpwZ7T9e83Hib5fdDtjLfZJK60R5kflJrFfnbU0raUo+Nn/bV5kRflL2+pJ/WN1O3Q5t
a9tiu9B2yY9NSxloAbftYrvctmqNHVf+1+++nbgttrexzORJ6cd8v+3SRW0Pn7fVIUsGNczaRTuo
o3N4hx1XAJJgS0reWZ/X71jkdsTNdahe74c+YEqMH6yFmn9NeajOcOzryCi/bC9YmCVRyV3BTNWK
i+rTL5fR7ZjRo9So6gkcd/3tUKcYpp9dmoY8EpGSgjLn2q2nNLjd2tOfaWN+YeqO1bfW+PCy9GBq
+j9FbmZB000T0rPv88hcvEqYnivIDWYJ2jG66YWIVwmngUIDEYQ9XCAHyH+h7FPSBfkjFUpAppqB
6cenfP8aMwEZPtZUGPWvXdqwtuPD2s5vm/90X7t1wX9bbK/YXvv+ivUCv216bRLRi/79pf+NyyDT
7g8meP52ZW/rbLdLv69ue7fLUA+h3//Xn6RQU2DFuTr8+mlaJmBSnx/k1pOpllWcvQI+1bbWrR/4
Y9/v53wc/jjnY5+sbZuhyN9f4rfL6kND/7nt/LjEf/Y226f9eJePy2z7vEx8KYRbnhFoYaK8dl36
2ptua9u+bZMe/Kpl6rz/2D8kLbzu7ZT31e1QtvWr22t+u+K2WWw95Hb4/cztRcv6ttva+/GP7fdr
JkzxZ4VSBUFUIAaVgqhBwpBRvyaTUuAxhEfCCB6lrTjs1I/ToVVHg/q85u2F1u6Ay9XdEqEWgtND
FEAi/xSDvezc2UsD+ucutBOHOT98gQOFl5vW86ojqOPBW7FRIdyvhknSn0zPov1qKy6QtyxOIzaH
BHfpKIadh7k05lWlQsWtrb9lCzT8gRFGmBpYx8bLNa4RuMrJPYsm1yi+1U+qo5iHpGo/56nyLStA
WWat98IKG9t4VN0gQ8oVW68t7k0HL/W80BodGA3JweyroM8RhA55Ofj2KoSqk28iIk9tHm2SNxQE
SdEYJpRtC0lFccDtbV865lGK+koA5U9RYhPKjAOI1rapFTKfjkZv5Z6IN0p2NVU5UV5SRuQ7ZMXn
XFdfC0NMd0Uqb9S5xUqv7na40JO6XWUnq957SWNg+Vx7YUFQT2h2swgGsA+cgZSdjVrHfxtKsKmk
J6pkVlToF1Wa3aTj8rnK0zenW2Cxjl/U9rGP5bWG8QsJtSrUIpTwCoIJL7ClMSBAzcA5IlXFznKp
9PVRZvmQQQLn3rQhR9g9d6/e6IFBekCAgcvXagTvdLtYoVkkDnampKsb3xFrGOciSobn3HFw2knm
h6LDIDqtv5CSPu16F0/J+R6L03Omy0smp5+y0NYZAxaylqx7/gsovVoHbyZP4E1FZZKe0PpFDHWb
W7zWzmNHo0oKRbk32zYoeq8N3ULHSqD2vmUahVm91V2kDWRj2XVMvRfIJ3H0L0OCJyUEK5mmfVCb
1DGkBN1CUmLGFpXewM5Lxv5WKvd9yteiAHuaRvdLmejZp6GXy33/2X1Up344OOk8+lar/FCSY1SX
cp8n6kvlLdWhiUjXiZOS6ji+NCCTeLTHlnRAfiU5FXjrEEzUB5BFFwTKgDqdS2I1pm/7pMzbU40R
yIoWJUgkGwIa62FH7pazw/YgHMlZPhpe9yUWJAyXM8G7ddeTmP1pULsinOfW+mRplwRKl/CiO2l0
9sWNI5TjOUCu/K7YcQRjIt+jiyW9nYBswgK0s9fKn2VtXq0+0vZScjuEiOna0MT45OCJa50NoOqN
DqO6zZhvJTlkvEISxx2llKQwfueHY2Zj4gzluzFlx2HRHjBkhb6t2VwHe0ky3750y3Rvd3YTtulC
V6n35+0Vs0ySXQKFHZ7DFZMP+cUlrjDVlkvnOASLq69goA3wnvDbLLsnZAYaSZu7F1tLoNi5BQg8
biOebuJxP2sXPcuigO8Th2asfZusJodfjL2oFc/yOpU2jDZvPja5p+6ka8Bzz/t7Ug5IXEwL0teA
agNLS4vrnPJPmIZnBpi0Pi/jQB8OwhbIPiJ0A0YLpVETh4IJJ6Wse2yMhNSShTlrmpn+3EiSESqL
CRlD6FrE7a1KjlKSWIfJyK/TyPRvEOYMLc16Jmih3DcL5nqjgBKFzf6Apizo4qYNpdvtl2x4Mxsw
+ImQMr/lwSfUrakoY/lFpzcYkGIRY8XTHvFfyWsl1ffW8a3OMG+ieqCsO381GIzYRlvSnuKGprgI
Bu2GC4AHW2FM6HNr1nvNvQjuxpOFkra3ht1s0SRYjUyDpM9fK1IpjXFlvvDJdobZ3tajR+V26OoV
BgYtLTWQV406eTcUgQV2K/lzfX1IfhCJ+6Osktt0WI52Nj1GZX1tI2kd3M675Ert7CUC9R2DNMWf
qu6p0hVuiqjCK5zEwENnGI+DgehqSb1TmYL10RTO1zFDWWekhBkJGt0Er419t+q1ZYXODjHfvov0
fg+ae4jzLqzr6Q4Hvs+Fl2mBKQjMKmCtVQSJ7+ZSf6gd+cLTl0Hk66U/eqClWOf4nRftqxEtN2Sm
kiic+JIRRjk1LWLyuYQeWsTPKY8pFe83rcIGdezgqWo1ZHeAp8eJGubOGRI3mLvkNCA9WxOSb0Ss
PWlk3nP54QbbSi+PyoPUk6PXmX2AUTXk+qaAe1UsftwITJxJxAjA2g84HFmPyPGGwdUv/Se7rpXL
yAPGk2Yc6iydqTU5QT1TA2gL76LPgw41DcpObN8Py0SxV/JMjhGkH7JxdKpsV7fv7upJQMlzuPdG
kFU/bsVJdK8NoyhECeC8NHdYzH1lglAFMwi813nevoooMljYcCErMTCVJqg8ZCR9Qqy26/W5xUA0
DefMzO5FTLRu2VA3mWfzQjk32vHg7XqE1cFYk5ZnptmtsRyqpfOCfiBEGOYE6q3oZbHJpTQn72XW
1SU08xor2J4S2hy9NTB58fsqdyMqVOoj9o+iyRUIIRQUeVLKY8RMwI9xEionilciShtkkBfdTlSf
4iBMpol0vi6Bqkfhn0x0W/9Su70WeDCAsAxnVyNVl0BBBU13WX0BUStOy8CICK7wXrHs52mY91T2
n8tlMiFGlcc85h8mPRUQ2ltuMMnpmK23T2VvNn5vLHpAMtydcKsxHGZL+Ji/REHrljAoSfwyyuxT
86AiYb1zu2rvZFN3Jr9n74ho3NOQdLsObUefhnFkTrvUjq6GQygLEzwK40I916IrwwZwgqyw+Zj2
JjSsLH2Jiiw/L5ly5/Tmn+YAd1BbYqzU4XtZjudjdtHsl9m+qxolP8D2hKww3+A7i2OlNtxRxmWy
JGn5xi7QZDeGpUtEi+Gm36UGZ2RG6QF7j0z5TjWrXVPJBjaepwT6IA8wfp9cAKKe9vhsx94+aTVC
+ZDv40eq96E5lmhhVTy+DKkHs1o9towc6tpudl3XXXG+aygXGQEEC/kJSdgLATKXCqm9jRzKNsRa
45LtDvp0UYvHXmg3nMTfZtxPMEUCioU3qT7gychbqZm7L2GxQ391zs0Q1TeanjyQPDRwjyLhz5Lv
YsLiQKCUnH5C3Z+D2iG/G7XnqSXWMjBMSJSZiWlAgT1kMP00ZhoQCjKVrzvms+slDtL45C6iDhQk
LuEKtUORsiyhFPSlkgYp8phTzRBabYiml9gB2jCejtWAfTSFe0cxTn0CF70XNw7vCOO4yYJUy9ud
WRsqKbvTfkHhjqLApUjsRbd2mT245vANxQk3AHwZOHE7SHcpAnilYeTTX+rEtle/cAyVjiV1npOH
c3bcngQC8UvnLSXjeRja2URZSiiBV0njwPQB8c3XsaqNT4Sw0nTmpTjY07Qr+uFbqY40JknALx7t
lth9YsYmmdYdqpacx5iyIj/Lw4Q/1U4p5W1sqA8QbPqdoZaPVt9/j6l2BaqkGOgkn/PMk7jBJTq2
f3Wopnp/TKDkL/VE05xkCdnz1h2unfMEH901tc9NSimVxtAOM4FlroKnZm4TnO5CvugrDyIxAwVp
JhKqSGvCL/VIKIKU2NZjha3y16HDtsUacBDHw1EzUN3DvzjADoh2JVSnPl/mnao3kjZvISE5zZZQ
HfRPmd1c85jOODEUNHdOdiuz4c5KvzeuftcguHg1SsRA6VkqjLcnAda9ZD/mxagQBuEHYHpWErrW
wj0KK0NBA7R3c9NniIbYGFupIKm0nsK2xsMHaVVJBSOTe5hJkPMi/U6Rq6cA9FQ/juAuZ/iLQ7gj
xVDLQRpGaNK9KvAJQu9OdGw4xvNt1CTqvozz16Rf4kPZUKPvmf/o4BXUoy+kb+CWVHODeVpv7fIR
uAOS664VyVs/p09qDAm8jMafeqfdON6gnbR5+GnHz8Dxgsrh/HMsJuPFIocEDoVcB5aTEY6asyC/
IuLM3mUoUY6xGV2UNr6R3bCEXr/6WCu3hTf+6c2tuAU5wrDUMM/aRJSSSOugWeJTDCp8BKN/s6p2
9seOquCgnmyq8QfH639IV867PAoTNf2GvQJkQNMGtPHWFF3yeZK8+05sm7fH3vniQg1NiZOH4kKn
IB3vm60UuwozdKXxbi0HIwYYQK6Xd34bxfdIsl4qPTqOmvtstrDSBybJvuHMT01U86/2z1o8cTFs
PXxHFXeDSiRKNqVB3QHdNZQQ9eqFFJO3hLBhBcIiXrxY1CMzkFCh7yolb31iqpLjoJv6ofH4yxTt
vumEckXfHV3lUufkc19MxXMUiADsQuCH9U0ubt/3QZ2R/lKNxenjVfGatFE0U7KX65W2A8NivHWL
M+3qbsB4e3ls68c2N8frqI0Hyu66z0QV085FoAjBQIgPEj8rcojxP2YUm9XUUoehm/wpvVgmTxUQ
wd2gEejQrYs5J9EUFntZVBdooNZ1WwBHLkGGan2vo+B431fac31Yeqrd6t/29QSX+bqZ6gfsXiHc
WdEnqAIRIZmBJ536ykOh0+RjkDcVun5d1gXQrDy6szP722bbJcY1a5z00wgJd9v1sb+1zdeU4e95
2+UqtX7N5bTsirGtwo9zDT3CJyW28PZbT/nlAM4IBsOXjz0WbDef3MXytL3xdiBKRp/RGLICRvu7
bdd2MBVqCft3JnOXz20VMr1zHGWH/Vl2D1ZYOWK+dpqW3o/19HPCnvU0asYt4XX5zTRZ5nVbEOjX
BxVM0P3HPqI+ykPUGnkgVCVTfAnscmMo/VlYwrqm62I7uSewY6kigZVB1wblGmgEQSC2/cWS7uF9
u6mWek+eqxnI7XgiLfge9nTNWvfT4tGGDEs98uz05tVDxPrJSi/xumEwvXlfMLUinCJZzjMKWEjP
8erMUpIY8nHeBNfymBPf9H4hB00XbMb0WsCUvpMw1N/vqEWmMQoUoqhz0ncqRl/3puLG93pWIS6K
p8t22raw6woXaLeUx21zO1dzyw667aiG26u2fTq6sZ1SIeTtJ8ihauxd89LwrrHgAxtG/zWOGu+6
7dedYvhkj0jEYHbyPdbTon4+SYcY3u0MZoEojjV00gv3HxnO3VGJPftay8q5yjKpQ3Qu+NtPi3Pd
Dmhd1p5UaeH8uZ63HcBFz7xDxBsYcDEVBv5Jt28LHHCGdGbkNlg3H+cmde0gHW6dQ64TfeXOWbwj
vB7ea2lt7EERGk5UxoHTke5BAm0ftHUNKWRdmF3bncCUSj+ZIM/9fxbBv2NtoBs4yvwrGgGj4y75
P8Ebz0z692yCv1763w4H1h+mpdvw4G0Eebi241HzF53ANSEGoPhXIRvYSBENJKV/ORwY9h+4WGtA
7mhsdV7Gq/6bTmD8wakarnmGZ5FfZRn/CZ/A0FbHhl/5BKanmToWDMiVdFdTDWf1wfxFLuiIqWYe
1WbHFD8FRn3y2XLhT6nZEJZS7+8zAwI2/JdzWWj5Qe3iNSxHxa2yh6wqCjQYtHmBGEv7QWJ8Gy4t
JmPpohDdscIB42Ja14EopVjiS9uTchWX2SMDOejlKRKXFnuaV6O59Qg9A45cvkY9U7zSG+s7aPTy
IpaS2nfGyKBLNee+9uD1z1ZUPDqw3gX2IcFMeOiDqyvzvtNhsSGz8i6gFP0eInO005PaIlEZKn01
t9O3zlNukeQj1EIvf8H1OT8uU1QcBm0eMWMFeGrT6Uvqro7tHfzuBkVQVtjVKxTgCXHe6p2WU+0t
YujiM/PNRJnlbd8t3XNbuMRQys4CaJI2jmta8syADLu5/JBDZLxQ/7ibl/s5SmCEu/Wbh+Bmlwlx
0Oop3xep5d5Q5UoOTa/sxzGUVafdGUb66slkCh0bjHApBuzZbgZEAhfiaYEJ+/JF7ZpdLm3jlJHx
W9mFETLgbchJNX8oowvkxNupLa01dsMOihFgXGDGMpGoNZbxgRGqFzr64wg7No1NVGCq1u4Vs60O
SnWTtb33ol6yezxkcbzup8/RWIz7YptGFdkYzE1fHb2DGONh344t2h+oB9M0aFdzQp/YDNpdQdAT
Wi+AHY+vQAab4iIwAUEPu0oBEW1UAs87V0eRljJ1MpvsJerdHVPT8qq4WGeatVYdpfmd5wheRlaY
R3RN6qfUi3KC1IynVigRVt+kI7gJ5mQ6OLdjRfLkrd5+BAuT46d32KHy5+xpiA+mOg97myrNKZ8I
84kzofhlMdODMBA6dmIV+2D3etHG/2LsPJobR9Ys+osQAW+2BEjQSZQoldwGURbeJBImgV8/B3oR
bzazmEUrqrqr1BIFZn7m3nNJXpX6r07TweMC/XjWtXM6JdbJMJvg6oxBd1J80rBKcms/6OQ8Q/fH
pJfj/ZuYVB3IQwjiwfXBRjIof7K4fXfBBHyR7KUvSFvltds+eOtwScopP2bN2F100HCXMgv1QG6z
9RJxR3BfK8988HNlPkCOqCOKO9ytdvFSMr7OebLOACp9orcWRPyE1+UWA23hu8/KWhby2xp+KwVS
xRqPKF8GSkE9x5YuQGR09kIhQDJ2VGued8bTzI+fgDatZRKdrdpI/PDy1iwoOyde8tDLiYgpku1n
ii+4SIj4MLekS2De08Ebu73RUXG/zqoZMfRkv6wEhXovVkTE7hA2flHBXev90BdavHp9j8zwPufD
RYjOewL8RN64sX37Cw6Txmr7o9LEGg22P8TD9rDiEsujtnHtSBodZc9U+pd8Lt/1DEZx0Jovbkp0
OnETUIT8t0xL2ktFkIKU9EQTYasfdYvJsmc62nACI052350hzTm5DO9gVOvzqszlRCfKw41QEllf
drBIzN1nTVtFzM3deBzKLiqKjJZRn8hJZdUTJVXJG83eTJdtR3x4pcxH0NyCvIksLvrmy7aFYIHW
FmdacKl+aEG1H+x8fGjNwmCG3PunYCz2mm4N58zPcYwG61ujmu7m4QjBG6aHkv7grK8BMaxDHuNQ
xIfr1J9GkkQQKJMDBXb7mResZwg7H4VFP14PzaMbKHXvcvYoldch415WptQ+Jgu4sF7oNpiEba0e
b1un8Mxo6Yaiqrn5s/e8rkwJqB4pmvH0PoLe2tW+8H7h9dqL1jmlXfGWzunKSqbz903UTkUBuTBx
UBSX+WnykOrK2gv2VZ/ncZ5lOZRIDQhKp/1CXj2/0O7eWjKz7cyii9QJ5Siqvt1zD7VXRtbPzTK+
6wsnv/FX9zLz1vH0b72g/igDB5uZT+eUqmmM04BxGzZqUEaTnZyZ2GIJ8H6meRK8WcmSPNq9ce5L
C3V0l0BNLIBEEfajrm6tmYdFd4ID7LxD7enqCeRLi4Vwtm+eheVLt4D+ueOP1ttLM7GxyHg+YJBi
OujD+K/Ig/Gg6ea4K7EJXp1GcHnoa36smfhfhF+yljRe0lxpFzr/CCVG+dovv7uJDigz/R+Fpn3U
3njpOq+IViw2xKqzTDGz0QxNh5e2rj1u2lX0j2ZWn9Nl4jdkBa1687W4/MmpxmUx9iKAiktQVZou
MmzzIT8GPPG4oIP+GdqdZVt/UoTpbyIVKGj19Am9cEdmkp+9FEuJvGHJ70ovBcMD/mkKGncSIun6
kwhT+XSxJQNrOGofSebArWcIe+7KbAonf61j5jVFPCXdeHD7wsSCYh6R97avYzVCipS1il1YfDdg
+0fdYNHj9R6r1ckhUkegw2i1wY/91Z33nqq3qFLYpX6GpaZfmvRxRrX8ULbul2nokTG55o/ZaNU5
L4ynNa/J4rFd527zDKXzfHBbQmCGZPPsO+TVclN3kVlpQTQL85+5LD9r5oZvbI50Ur3eiLS7Uxj9
XBt2eGKRwd4u5Y90CshsGfRRXleh7bvS/5nhPjqDS//oJAniVhC5tAOhDLryAUQDGd7bReItxSnz
mW8Tb2/sbdEDvJHcieM4mNQAA0GYvSBo1pZssCrCp1aA0dghn0sI6adKh85plhbjvK0hyOxtyyaJ
xuwHJp69kcHD3AZUgc+1PpqADKAx9sfKku2lN63i1NYpOSflctbZKLBTq3dMdH671b1K1uQiVFLE
g0Ev3ovSuJdVGnnDFFws9O7T3AdnskD7s2fd0tHW78PwqGSXko2Xn/ulbU9dOVi7sSUrQEHRNMh1
YSPayWcZkDLHAXRlKzyGuDmZQvfSxd6cYTzUB4DJNTPyqvorVkFVoDVAEednUfNkd6lU91QfXwap
Oa+9MWCtc3UigoV+YNUcwxAarnXxVTFMxF68/Ol1p903QTLss4GomdwvHtTKOmSQfcfXU6ZNzFSZ
jDK/YklWGrupTOuv2Xb9A/uEsJtTP8R0oj/mG+OQ2TUyyQU1Jz9pa++nnz6WMo7GdpR7a9DS07yy
PFr9IJpaf7xN7kjxWMzXZBHGMZlxdcvesSMbtMSun8zs6jotBkbFDonYThewLYs2mynC7PdPlqa9
Y23qL7Z4GTytfSni7zKipE0mP+qOINU46EKULDjG5gMT8IiQQmnIRZzyt1dQdtimjITdeQ+E9+ZR
l+JkzlaR7bzgs3HuWmbPNzuxf6LSGuN6Peo+Obr6lkwF2wlrxOBd/KrCpeAaVxZ4g101F8jJ/yzH
yq5DknoMv1cuBS+3wiAnWqNo6vIyGB10rmTZN0ZHjl1fDE81pZayWWGQYflEzYr5gFeRHRxrR7wD
1TFjVh8i4Vh2E6vTA2Fbb7XJDkoj2wlPBjtk04PBgelpuJQO8U0WNgp8g+lx8RdmcXgGGde8egi2
joPQ85j14i2jdsPOu54alrLhOvCeH/iKcJy8FiOuar//8Bh7UwZ1SFBvnd2AApyfAzMXp7I7G2PR
HvE/g943Fv3smOd2q7BF4RqMisY16nvcKIk7qXttd28ZY7BydLqTP9Xcnd16L7d9Z54tD21OfHyq
1FOboo2wchYGyrZOmgr28GwYwGkU4f1MXBfYCJ0kleYPJidsGxrGgbJZMCAs+AazwbMfB3+LBlDu
GtN1AbvQwLOLTPMO0l8ZBm83iiwnMMqFffouhvh62Xgqfz8N3YvMx27rAszbmnZhMq/BldTWeTdW
XR73ZvfiKXI0chY3B5FVzyWM3Qf++5kZugFZpGU3XIJMyx1808Y8WSgTFgESgaJs9mZ1LTIoNVjw
BFvgIrjAJPgq2qHGAt5UVzEWghRLNqceA+wrMSH7hp5oH3gL4ZWuwOsIn+k4oglnbczWTcD1yVXl
sD33ReS2S7DXuS33yKj3Jvvz+W4Fi/EIIwyoLP8xn/yML4sJaN0tMbESexU49T0NNN67HMeZqw+n
Ng22HSULUEGxfRidZqXEEBVVZUBsOYXvCCVD15DVwKhqj6rmqRSajd/LMo8oyx+agNkmn1lGOPH2
PvNboKlfk0mFRRqDg1kZZaOt/nk+Zj8ZcKdWQ/mbPRpvSAu3j9dhPAKwq4UwkDYArEUg4trncRCw
n+G6nwAFEQ8YTCczXVjxyMF8bDujYPUmsuRoaazGuDFFVKXFR1H66T6RG1FuOwb40WHzeitcArXl
ajrRsJIdOogyxEpf0EHN89Ht2ZWbMJODuWle8VR9BMDG8pZpHB6qKTIVZ32yqOxiK/VS6+4Ut4Pu
x1ViTTRX3HQbrESvOg92Sv66SrZmeYnkwPFcYgIC5UfeC3tkUCndyilajjUXOFP4yU362NO0Ka6K
5T0ohPGYwCcIgR/PUbA9lj3eHWO2pnNdlg/oA97Z55D3DSQMlImFnrJZPiUMqnCyl/ZStImLY14V
jA0SfqB5+TECe9xNgZuTIb3Kw+S7D46poYFnXcVPvPUOlVukZ+xjl8a0xckQzh/D76e9ShoIzClu
gSavtCNZlTP3qrRAcoC6SWX03XDnPvqqZKhflqXkFZ+Mfy31yx45awH6ffqNN44fd4WdT9j+daD5
DDNp883VAqWkmwdXfeatltf6CJYFvz/iT5QmZQPupCSks80IBVtMX0Ks9o9Sds3RNrDf5p7uHUm9
obAz3IfSyNsHjSRIl3k/jW+iw24b02wngSYBBUh00e7NGZjMkgz90Y0DQ6ZxhqyANT3J4YktfrrO
8luup4G+87hKFTx0U5kjR2qCB5Fop06V8thjDARSYKm7YSqXn+EyX5ZO0pYPHMLIbHZkriUPKpm+
6Fz5A9WUnFd/ePe9ycXL7AxPffvUENHOLT7cEu6j2GaUE4mO14WhFbKIyFqr4LoJaMLB5b3oOEN1
0PvSILBUBXBG179+sRqREmrLMaAJKxb/Wpma8eqmrnXN/bWKc68TYUlvyu3R3LOkP1mOOdyqir3p
NKRZ7AIHCvxanvrmUbWmfTVnrzrl5BNCDWuweBmeJBpiWSVEEi6/VtZ5XCdFHms2FupS1kTLOY3x
qA/dQQtUNNRZ8pYZMh71rjykRTBGrAu1C8FiDqQRfHd1nMMfe6QjGOIxqMxdV6U4LvK1Q54AVNa1
TOAC2xWoelO/JkHxw+0Hde0M7rmlPK5L/7TUw3KpK3a9RSJfXeymEoe7lwXOA30Hm9jGfxqUfu8q
lsNF8MaODi6l60MjZxNITYQfL8CqHCE2Fe/IFDuWUyHX5RqLxBn3EC85X3pzgg5TnOsmm0/a6j8b
tTSeWv9rkmyb9bl96oz6YMhh00jWTqRxHZwMZtP9aF/stdGOS7PMYc2C4FB2DKk8tlG8jfPTYjyM
tMMPeTl/VIMm34S/MjBofg2alr/YVf4BB6q+pEn29X1jFRXeQNl4e8MQzaFdtR8smQ6r4fYvWcn5
YvXWQ2lifc/GYYo55MwTxwol+7OVDsA/LAuRoxfNVsD31i8DfKg6rjGk32YdynPLFi9uecjZ5+tw
p9xWHklOMF7XBb9QX+jHQOOh5q5+NLfvVmmWTtdssxYv5iG2Mk+c8iX2FPVeOhsLoRaDs7NTyjmB
7udYGgA4WQI8VZV71C1N3lEiPCBhrp2x+yw0RJ3wwhhSlIA+VMVsym4vTlP8K+xef3AyuAU1hAyb
Ee+pMBo2lspkiCFRDbh7Oxj9k1ALEq+C8B0R19msnVDLsSZUFuIjmDiHVAkPqVyrHZGqvLQBLse1
L/XTVPdHx7SaeMqChCFi0Ub2kuUPACHMuKtQ+6eLWsJA2favcQKUaZ9Az8gPQ6IAMZhqsk5ab3at
smNVJJT40otg2QQPevvHV0OslFjCXg4+Wr3gM9N4tXzmMyHFHhobbrcnWRt3YuNwMY50M1Q285PA
UrO2h9nqRdRj6LJJJL2SHeqQVAFMQ+rv2TRYX6n2kSTaeMkt5xwYhMa6pofOyq/OfDPzzZVQWg0T
ugULmmOVbwHGjaZFmqYxjKn1Z63AoNblHtx3YzoVSDd28EXLl2YUMQqHllOzQ8Of8MzCDmzP1izv
To4Go/CxHBVN5u1XkjDC1m44LPTmTZbPykV7Wjjub9PK5vOkec3NtlumkfNrnpbebYucYYZ+DbiX
TWNOjo5UdSjdhdZmIx6tLJppxFWxr32YGAzOmWI15Lq2RQW7JdHmMJ3h2mhpqh1zjdq6GZeUZMLE
D7sJOZs5yPTgdBMAim1iMa0jaQ+zV8eQQAiGrQgeZVtbH0Tfl+QHtEHs8VbH6hgxBMqeWm25g/pB
WuLajyOa1TeE4Cu+6/5xtv3fk9MGL4BaghciU8JUMZvw7afZRfRiGBpS7VErWE+5J42dPXrBRLxk
8Gk0irsH7O3vsqLt5bjMwYeJ4Jn5SNiqttzPq6pPilqPsT6KhXaxjsTZRxoLAmIhkJBrFjSNXJC+
NhN/y9QcK4i7B1udv7seG96yfxPO782Wt004/GjS9X8urDlGlow//JTKOVPByXNLbP6deHTdmcJW
NtVzodoXdx28mOoLEPJiP1LqoCbQS2R1GfZtCAcSXZNGWnsL8i4RpguIxURwhgrWISqHWXBvg5Qo
+qM27Xrfa6iPuCsKk12EbOSvqctdwnE07pzFeFK1RYCs1vz0UQlla5nGOQ4ebhzc/RpHslmh/Scl
YjlW6KbLivvIJUVXpN5MRrH36OkCABBCohH0mywYG5fVHfnIzioDdTa2D/ofFsShrMvlaHq4Cofc
edEZoaBsTL40obS93XJMjgZqQ0oxmMdMXEHbvmibu9gfs+NS+8DCcI1hMteJM/Gtw0x609lD8Bn6
qIRC/Jbt0RnF3h24vjw5ZpvB0USFHFD5u+NtTKmqVeYfwOwujI3yvQLZCdMvnc+Es6IBD8i/ED1i
rD57oq2IcLlrsVXbj+xdnQNWnUc5umU8r+LZTkwaXkD7O61O2/3317kZBvh+HXrsiuhe3eL1D9of
3tg+FIh4ARvCI5x8daSk5nBtkbvhYd/kPFYW/h44tM+uXMQZ6cEc10t5EmKV5+8PKeV6Cdr0tIBE
hhZWyn2d7qcOkxbi1ve2r/50hKlwFqXXWrpYM3NaRxyC/7x2XPdjirqAQbPHnIYlczaU4I0WL56V
QFrMZc3iqNXKa9EHn2vy8Q3OwapqH5FCEELnybO3fUjLpd2RFWxG1mbt0jWgNIzAxsjeHpHvD4x8
2X+zf4m0zXZLTnUZw9UkW6PoUT+Z877N5l9DFvTEOpYvmwA5pNyT+Cy3vYTdkh3thylUapqGiY4Q
Iuhhbsp7s0nn3bxxIpnrO3d0z0wH2wOAIZBBGDIWXxGQWIWWAjnULPuSJguMVTmTuUOFoTXBr1RU
f1p7jYfOe12L6m+iawcdPy/LGxYZ3JIuz8pp2XhWhgWs00QMn+jedDaRLRPYu3w5GUNKJONUgVUs
lfYklW+clm4GsWAaDG5q7bygrN+x7SeICqnjWTQ/dAuO1qjr0II3rpWvnnhyuQJb5+HbfeTa2E5t
mVzaeczgVnVrzHyChydN377zh5GTEoFcekeHQ+DkCW88pF2bHNZu+RFUlhV970hW2fYXq9n+X49X
oB76o+aP5affDhFCqx6R5JbVYjivmabMAwndFhbm5Q32totijV2+8h2bNUYal9rMmQ3P6mNxzYzu
8ZwaCTl7JVNuJlaLDjEcHdu8olizMzBUsu7SveGoek8aAxGwzOnzkTCG7cMCl+5Aq3n/z3NpIgZd
mDOCnXN/2PkEA9R7rYM/zvCGJu6uLVmyW0fx0wsMkM99MCI8dG9+rUNrG8t/Sl8wSA9L5GoapzBm
dhQ4/omxMPgJObh4kAnEGTZ5YdeQWanxlzMTvbmNPJWNwOBtl3Fo5S1FEQ8lbkdmiAd3pG//TZkC
0n8fSIm+WLOvM6mvTBxDlLowz+zgp292X3o+8eZtLlNJAey+KPm0puqLdTRHgdfR4MzTB4LBd/nb
zx5rwx33WnLVJRgOJO001eaPHhMLuOuzNjOWWaZ7549Rbaoo40oAFgV5cgR8ZuDdFnXwo8Ral2j+
D+KQp7OXQb9DeXF0NpO4Srr5OK84V9RjKoB0sN2Am5aZvMRuA7RXjmyERirelQmZEDG091ixZA7d
IYfmc50H2kFhLNh5lvbZB+WI3NUl5ZBEmCCiYUWQCmhmTVNmd2if2jy9l6ZgGtEY6Ltl+WiDpFu5
wpf8JWX8RPmSwsji2kmteY0ya2J1vAb6NtLQzx7csG6BwiVH9afA7HpujkQPRySKMzLQGr57MHqA
MJGFrfYx650gTmmIMIrPRwss65jB1v9fY6de2OdRdIopmqkd0Z0S8FrBzgQiOc3c250QtElW8KfO
NEni8krNXCPiPHiMvpgPhJpb0FQGwUPueh8UxGmkEnH7Nn6O3eZ7Vo5xTPtUj5HNyHOVLJ9sJmgx
Cj8Hgpzy3kh03Jjs//eyRR801bN9DjpRo0TWr1NiE8FWG8zwRj1Orfa8OnD3UJymB+WBeUeL+o4C
djpY/vLWbX8tSSUXnuCnI7VnKoSRCXNyQ2i7+77uvj9029mO0rzZF47/JPTsosyM7y/BW/ENTUNb
9SIchyM2sSiI28yIJowknHWCXsWkL4SHgv0JlpR9Fgmve5auvLWb+oZqQSDcp+hrx/RR1/kUQXom
gvPWDSvi2ZI3etkuP/2526c5e7Sh6Wmat1t6+8q/fzVXPydYeujHFcasVvtggdmGelO/qWerwX/D
C9t1UhwWCt+OcobxrJ+EZiPjagNU2tOuqL0799W87wcBHLmwDzSl639odDqiMyZn3kOgDBVOxfSO
9OnnmLoKEg0UBK2i/EWzZtMhW7+CrTohI9DieEbbuqlvwcNQnp5LQuTOiTc1J1I5Q9s0rHg05jfH
4c7gOG93awLnOwuQZvaVDRWqE/a+8v0idCqETFWQcHUhZgszbQrOlWH+E7Zzsh3mmGrFxLBd3gyw
xpMmf1q69mrn6pZtT4pvJZeUCDFh2HeJDif2pJeEiB5XpmVsEbxpuY0SaGFSHJTuspzs3Ni2xNsy
FSmPd/9YDupiMRG62BDTFqu371ZfCzYSCUexq678JAeEAPMrNqYble0z3RoEY6fvcd+5GjaF5p9j
cEDQK0eBjpnOA5zh804SY7dQOi4Ps90dh3c8SeZplYsXkp/NTy6dGhTof+UsqJ7aXGLo6JI4J/EI
L0by0tMC7kpf9jcmon0C5JXETvwLeJ0CpIvneVRxVQlOwW0wZ3lteihfRaGRmJ5lz5wTCWNFxhgO
m2081kaHmLg2kHmPgHP3ssT6PGxxEmlLLnMNd1Vztbi3ME46payOqZEjXgb0FpqadhhraMu6L1EP
S8YFtf+ZV3550g2KGLhyEyuRS59jZ2pQ3Iz5fBtSRAAUJuQX/0yK5pfOjxhC+7LgpBoRr/fsn+dJ
fDWu+aUVYWUNgHA6rD568asxkLC0CwkSlq/ht3PQrdGwo1uksw6bCsLidG/N+UTHg48AgF+gTwcb
lvGe+7GJglKhblw8fHKr9RbM9nI0xj+6oR2lYSYnq0MLI6qwIdLiqSh48Qav7GNoTcUuFcWrx8L2
KJfxWE6JcZ6dv1g9NTZt6Ql9PHYwFwdf0P7r26T6CAi36GR9MmVWfgUxPPc0LKggj7Pd2IfVcv4G
nUSXLjFfDQsQ1zq55FmBM3xVEI7y7mRJo93zDaQwfxmQ2ThAGC6bEQvQMhwCr9nZSiez0XbfeAhC
e2UglMnOpD9CGJDCrt0280lQ3yDxp0dzuOvT5hDERog9iQLPTnlThY2e/rQoWLd1ym8X8H1ElCW7
bW+35umC2B0b6pTgcir13j2A1eINDnnfcWc2REbCyzmnTJpe+r5IT0iwFqgotnwcCRJPPXnoSnNX
B8YfxvebecjD4S4eBvzD0ZR2WjznjOtGydC9qm4GDbZTu24k0zTmgCqOftvhVrERXYzAG/U/pHky
m7BUEWPERZOkA9BIHISuDIY4rahScBNV64MPPS8JvGnvrQsktJ4CBDEm+n/g5ZtD1bKRjZk4UNo+
afCwums4ON5wNC3v7/RAEFbO/A9h+LRbbNsIW7dgWb5Gaq+zQDskhf1l9q+WZ/WncUajkKvC3vZX
KH9Qf+x16dY7gyFXC8DMLZtnxBU+xpyqZ6GMhKH24cNoXEflnuEjHZSzjiFbGdr4kaXjsICLwlas
lY19UfrWraHQaUnB86r04urth6fcqHbBK3MKepj2KNkLAOescZlZcGhoNssmnJC/grlfQJvxhTnA
RndiWa5mk9jHHAVomGfmH595sNAvmqOafZqVr1UnjMvSklsgwGB6E6A8oVEkc82RtQTsPesBbGVh
UfRj1KTiTpfHJa0jVe0I+DRs1PY5eli7QgfUk9LhaLib6rkJ87V+rhkURFY+/fJ652Ud+o0rOEZd
V5ySm+vjwTUs1kbMHcMqGE96nx18W/XAbKAuLmS4kzkaoJQxDwW26rRwNjK1JQ+q5LVLjfmu9WkQ
ZjwdXemcWYySsZB0hAdqBqzS5uQovQvRWZZR6pm4xKXxm9UvVt7OsyJZ1AxiTIW4vqgjdafD6c8O
THI0JvnB9tcvkU8TwHExMPRSH277kAayZ39j/6pmS0T+7Ol4gXmf1+30ifjnOxwh2RVVcGERrMXk
Nex9/sqh8tW9b8gzb3OFDGn7LDPmnoNocdraqJyGtvIYBZ0KS+ue3bp5KqoBBqrpuJGdLP9aPVNH
q3EfLD9ooCKyjqBXjSwTZbVftvbBTLNbiVM4SQb7OCLPq6vpmja+ATRswkDM09oJMid0rWXRzN4i
SlfuXwYpu26u96mWfvbmczM064+ujleeKHumtJ5N0zjkRduF0uMucmqdWa83w8/Qgyu6MStiJ672
9Qrgs3E/cBCNoS9HhC7qJa0LmnsHk76S+FX0ensapMcWviLMAX9dj3djr+vF6+ga7z7ro9omeCBB
Jupj0+Y996NCh3hAokGbzvOBiMySzxhpswtrqocZ4eFOwMg8BKZx8d3kPQvaBC67B3UNX4ILI62s
HRzYTPEH6SKMGVMrLKj/V9xPpDRgjl5w0AAXJ2ZGnxBsV7fEU/JgGDw2vt0niPuEdhB1fq77OXvE
tvtZPKrR/g00hIVA1/zohi0pcAq+ctJlDlkgdnVWLcjgjG0MWV+IgzL2zUQKyKYGm4iOzMdzahX7
TlwGVvG5yb0csAqjnseL57gFhYeZhlXKnFN3hvPcbO9ERQ3N2ZexCt44MAJ+83Dp3B++5w0nfZsa
kH2C8G/78J/fejRO7mK7EYb19qwtomTIARG9rqHLWdtg4fuD8d9f/X//XQ3+dzfQeJJCYEeZz+A2
aSe4IoWOFVTRZy7uaBxwAb7otIRlmyyojYY46cv5XBTDfP7+VfbfX33/9v/6d99/5H//xv/1R2xb
0SzkzhhJG6KLlQso9bLPbllQYGo1IBTo7YAyD4ZxBB9ih8C/2DdZ/8Oe7T/pmPY37PTzPnEx79nC
v2B3YDri6tADkCOHLn/KnpCZDuDxqZXQEHVn34R5li6sXceBaeE8FVeevJgj1oTSQU0yBpm6zSR6
DFlNPKQDdRVFKZtKxhwOq9qdPeKX4L9jwRgP6FggeMNR6ZOvL6MktdCu/nFmqrDVOeZGSRa3K0ga
sIN5Zxo/08IaCdCQKehspkgkKQyj5VFCkValB8YZMManz9FxSrBoKeurM5OnJU282KOF35bY+Kp+
mZ1rXJJ8iIyBJajrMRda5oWX59YHBR6/0UL8OKEoMuF+mltFSTLJ21j/02VQv8zG52AsfxmuZtGq
Jz9SMbgM1ZfYkkN3bknm2I0KXc3am3bY+3HZjWDNZzp70gv+rEvxQO3CNajLN/TQzKVXjoLFrx4p
F/Y+HRFxM165z43xXiehP2l3VERWxDf1Y+7dmC4950/ofQh39LdkQLErllwdVDDVR7P3X8GpQQ+f
5yUyRhi99Ms3a60//XF+UTWFg+7kVDw1kTswYhm2pOnFz0YrztfVwf8hnPM0+s7ZbgHnasZIzUtH
p2o1bOMitXmI/YPq+8dqHLWzCDxg1KM7sxj+AxA9Yd3OJ2ylpZ1bVTDIek6ZwApv6C+tupnsqncc
miN2Yy6aKK8JvlraoNlnqn5el/ElC3zJet2con7CMKcZyju7tWh3/lILspchhBesW8qccSrABpII
Kpevjll6XS8xoE8OlMA8+VlQXZagJR2hno+2DnF8aruS/cGQhGmPViJoeS2MtDYvtre+0yjuMFiT
sxXM2bFLehDkcHhxhR+/v3+jv1muxwhF6Y9sy+EGLi6dd/3uleWTozBczejesjc7QQXkY+FElsBg
maH0fSyod0zGT9+fKHCulsv3pM2MnDPCKAZmBlPWu0d0G8sOYm2xCzwDCvQGNB80M65VMB9FNk1H
fNGx5egLSyuTrXp7KXPCB6rHoinObT3y/52Y6S+E6nluqDnJ2RMaDw71MBpXuv8yOFDkfZLGcxtt
UM+1D1B66SjfqlIBtn7wHeN9UE4TWkHyU3bG1SrceKi8z7WpPlRPZgFQ8qM3J59WkiVssYsR+EC2
01c9O48EEYUOKzPbspE843qWY/JhiFGHCVEw3M+Xz7LDoNiVzKOmQisJnQA7DgdGf2kd8VevvbjP
yuI+ImTY6YJo7LmKSRnO7w3kTzya1Zvne8GDVlGv0z7sPTZSrKb94laXxVHHBgRfzM4eisENToCn
9Dioz2M329dWBdpxzHs2jn3ASEiQ7iizmzEatDM/4WaX14bAGvRFi/DuilFOysaxQ9RxkEv2XG1d
1Oy12JmBw/Y+mwf2jkXEQu3Vr5hzVGNBJtO2dWi74FeB+wA1F4R7YwPem9vjN0BjjALJy542ILhZ
L18yEzZhWjLd0qlIQ0LH8jhp5GOWuuytuuK96DoL5ybZULgpxHn1Bm4xaEPrFhzA+We4dViQuBmO
LluHRe0rzCshHKOAlsZJOf65ZbNp/pyCXJ2tUc3/+RB0YEZmk7lBlwOOMaYpNthE+BaioEqcmmot
zslg4obWu+fJcE7DttD4/jB2CFQcXdPRDSZvqlTu/7B3Jsttc9mWfpWKmiML3cEBIurWgATYU1Rn
WfIEYVsy+r7H09cH2Jm/0xmRGXd+B0aAsiiJJHCavdf61gbfAZ5PEXWe0Y/vGWbGJbvxBa/bfGbJ
VCTLDJK0rqkHz3nGQhHnBCQUCtYnq1MpOy0HYI6UCFs6iyvLUtOjF7xvVEgaKA2xpXdnPV82PfW7
jlec4irPQQHAxmoZ0yxV/wEGlASVyHwxIeVHXBoHpzLoefb11Ubf9FaWdPBKhGa5P36ulw42gCZC
FYbkHbkUBAq7VG99g/odGACMuUh5Qa+YzX50j8i43Y6KObC7SEwsvnAifGukD6ACfSjtvHMpx4Xn
WfkxUa9nJ2GerSaybg4IhU0+a/WHXXr5NhV9sDWx0G5043XoaBSrKmIsMdjRLTGrC/XzdI8iI2dd
1l0z/vrayYtHX4pvYwNM1wznN6Uozo4cxo/MiK7OPRi48K3O6GnPiojo4AALGOy4cenavehEV8Wz
GHZ9TAV/wjIww0PfOnoZveqd82YMon6fms8SME6aq/dBa1rsloaFSGH88CVi1LjA9xrXduz5vc7e
MEewBedIcbUwCKl5+x/JbKKjJgQonJABBsWcX4lyQ9Snzc6TXCTgTlHbXzSg5WVz36ri0aqiziUK
Pjk2tr2zs+oTNSoaV+niFsjmHcq4ryK+N8cofM5rjTJ6JNyIpj53BiObrOKveloHZ+Gjpmxbo9ux
yi6PwIsXcmjxVKCRK321QV/cqGxnq8cB2ajpGP13u7UhM9HvfS7DkmSPmrsof7Smrr342uxVE7yl
ONJ8tAIIuybCVHDAwP4Z+RyhdZXHwKYGq08fDkzqPIj3RTKYP/QqPNo1km827xbhLrxRTmeIW2dr
2pGhEFgcCosnPF/sc/E0fWCnh1FVAmem+SSDuTsHocAx02n3tUCqPda0FSWULL0r9hNBbtc+NOb7
ziKHItFDSsCU2662pT60yKWRLzf5NSDUC5o7xdS+JoiHIUl7I4Ur2gF2lSe5tCnWQ8ae8JR8HsK2
vOZJXF6zGlesXVJd/fmQQv6+aU2QNqxVJnMe7kkreg0nPF6ZTYenK/XH2PaFazg9eqoKvDucmsUm
AtoiCdutrwjJeDcmnhjbepv4VntsZfMq5ZxcArG85yWVG7AM5qVKlE+i0x2POkDuteEPTVrLFDm9
0A7q2aMC5+lN1NKCdnDn025iyQqzgHTDW5jOpyYk9YpEqJ2RDqconJJ7+2mwEiREIgcLXnQIJJwx
3dY5CPgBOSbmDZbEukktCarMpmAwPihZbnu2TwLRbz7H+5+k4f+Fee++iPK2+a//Lf6MnMQwKPAz
Ylk3dIl58I/szy7006hso/hg6Q0mnrnRr32rniK9dR54uyCXJNDdTCNvN9RtPMucGmZxOv9zjimF
pRRidsgUQMbs+KVvYLUWWaqfoiRSDshXIK7bFgz/oTR+WaGMlHS3opapG5TNwRqj+DSxhEcxkFrP
beo0eD867Wwk6PALjSSkQIMdQz0pPOil/4bDd7g2ThUf9c64lZDQr38dbAL4oLh0z4FW0dcyWSf1
KODUSVoz/bWm9EpVe+yk4/+Ht3GhUv/pu7RhGPFuStvgrVwCoX/zXQ4hhoiZhJRDO8h3nPjaG/gP
EHmkIZP3q1hUOProdX4tpwbNj0wNlzK+8YjaUSAHSYtjBwr1kf5rc4Pjs0OzgIHFzLC/UOx+4sbF
jNPJZ3VqlGPi1Bv0JcH9mMSWy3sPeM6yvqda3ZwQB4dYr2GraGH4Ja1TNEXjnL1oxGm5ZmFSOCU8
gaSTxr+TGilf41SdkYTetzo+PbOpyG3AoimpxbzYS0TWv7/cjD/jLHmDHMNmCUieq2VKufhXf3uf
cqPzIYOYsDqI9RjzrPcsv9mXQ8HLjfWJpSThxyiO2nOvImUN+x0kCnVPFk90pDx85+eOegnpUMgJ
av5qYItFWx1EIGDs0W/cvosyC26knI3z9Ckbo7tRzUbXT9AyKn72psRx/6QM5hkNz79/bfzef70I
eHHW8g+5sGb+kRqbT7hY835G9k4s9hF5KeXT3VAY0ZewJCKGjNCKW4kPgu6VuTOqBm6LEinf7Epj
7ipYBNdpeQDJk4LpodlK/7TfYJlSP9WOGFxZZ5S6uaw2pFQiXqFjewuACP12lojwTupGezcB79ko
OsFBPUOkBe3qs9X69c7eI/4ZT7hytbu5aHKXOAT55kNtzEy6cQS2vKht/AZ3J/rE6qbbpzhgDqbs
9McUIfgGLRJCzGGykKgrn6n6WE9YJaCTxJHp1ew5tkXhaMT9GEi2U+toGa6GLe2sh/fAVmZCNDX7
iUkPqiUdgqFKw0vpWOEdm1kGBB8vZR2P/rmp8s99Y/UfgAK2vtl+KbppQuOOFFQXj22PjiGRgixE
0ZpPJbX8fZmNJB6xoXYVDSMpYW0Fq6Teeq3G4qbVs/hgaD1Q/fTPljViqI18f9N2dvAc+2bqdZqw
7rDZ4bhQsgOmS/iXmAzjcMe8DWFJwaIykKdWNm/Y3hCON0fuXfy7g9Ne9BiXi9kvhLW6fM2l5Wwc
RAposcxTHIrs0Br1tBctUsw+1iXKqtbwUpYZQNK0/xCY/CdRniFISMk/w9HJ79X+vMNo8ESA2Gxi
5SiYHlSkywalzavsP6e9fh9JuGVmUFsexURS5DTYy2GUBAck9Oz47aH16qXnGKn6t0xQ5zXp3e1h
PxAzC46lz6aJfEvsHXqDU6BbVPVza29kC1Y3m6hBNrXtGcAUCXgP3xC2IdqgOro1s/mqtnxnag/i
kNGr/Pc332Kv/2MARk2B680yTEnChPbHwEJqjjJ3ugwPsyxuESnVN50UPOCGSnQXiO6cESZ/gCsG
nc5BJt+r3TM7mpsyEH871U133xAc2/VSp/sjgqvip9ZSrDSQyeBZLnvU3wGoCZhXCCHn8auG+29j
ALrrgzj+xE1Uug49saRu7iwjPOmFOFCOJnBm9OlPywpKj56JXSX2Df0vd6ad9R/eAs3610kIIoEp
HAu/B9VHDc7A74Or7NUSR3C1EGrK/jaBPLp2tUG/TH+1ZNs+zJCfwNhH36WJdsOMys9D5Lu1hD5o
SZWCXOaUb2lya3vtiUweVMyZDqxcEvFW5RCnmUTOoqr7z0705iNTuO+H/ls1qupBryZ8boqpvhix
dFGkcKc1MX6Vqbi1ho98nzZ2WKQvOY232xzVn5WghanlJ/GpUeruyZEn38/L546KkFtlY3nougLw
izrciJUdL2MwfbHVpkdmmu2ackIdLqyXZorFjfg288Z4+ZqaxAtbusZl2kbtI/oh4wJr4E6vOsHW
MMMeMijXDlcRyZWm8KCslreGVo1Ldsh11ZYwZh+blC1/r4428pBqfiyF9mh3ZXHuqvrRMFr7AnUV
zTCbwdKZURyjl9zTaz0rBTAzrc2jvd0J3BSzve9m59yqFa2CAYQyZakHoXXJXrEIrgvbwPQGBUEq
NsWgNFGgy9K+6KIhugwtHkFWKVuPoX+XEII93NTwju0q3w5d6t+nmXaj4pDu4z6tvdJGSdzkQe1F
bN/JUcnIx7El4jtNSXYRaMl7lQAYJKfI9yL25f5MsVtoQbKZwyEmBIFNv6VQNBeh7Xtapel7s00Y
Cl5YXLH+S6noKSHG5+abIBLHBXiJlGvu31RpNPs5RISCM5K1X4fBscwhKfQx+4Z6Dn9UKdlkqXLV
kGzdhoziqInD1EaYs6nYdt3XBDV7lhSAtyYKLtGkJbTWc7SAErXFFKnP+MyLhzSE1DRYPDP0Ldbq
s/2CUmxjSPZ9KEytS9ZNNHhIjP7070cWwFb/OrRIGHCWZpuaaTnmH0vkELhlNPWSSFKVgvViIryl
0ve3KLr1zURgNZmE4WNexgQna03qldLMT0OofelzGUBPoHCnxHAlAJyN941CsEbnMK1lofMs4Jcd
apAFu14O2sEwrM9trsJ7nbKrKERzaycF6V7VE6oMG+vO8aG8Cbtgg3c/hkl4v7T7HliQ4q3QdElg
Dapfn+a8rerx3u5boOhtz/MCyimjzFNmISO5WgXih14MHRGaqrgKM6NtXmganeHiK21zKtV2ce3C
sETdz/UYCU0CH2vh31hRQ3wxMMhJw7qdTe3nbNDlPdBCz8Bttvj0doSNZFBMv8upOUYO6ltNudf1
b5Qv+gNgLRRV8W5mEXEnWeEykwzDAXgI+hMrdgcGZG/o+S2BTly7mvnzwbCC+zaPkdywBaM1R1ZU
Ogp39cELeTZIHgbaUM6HjIoNRLnBecFGe02mCjqF+UBgB+bmCfxCKBzsgK2sDtjniUUJHMMzsWGT
O58btyRnaY4w6YIOc6spJYsNjF41aafIPAp5tgi93SFjX0RtixJiAaJVlXiOcd5Q+bIzt/fRYsZJ
MR8cO6nuIvQgM9gKYLaY8VBJxkGcfXcShAFOrAMJ9cE2SbyK6xX7P2FBz1P58V//++v7ktqGra6O
vre/J//oOmvv325u92v79Vcw0N3XjGfefXyrvzbJP8UF/XrSL8CPI/7Gut00adYIZlDu9n8AfjTV
/JsqpLAYUjTSf5ad8i/Aj2n8TYXsY6uW4Vi/2D+/AD/sAf7f/yV9Kfgofu3Gmz8e/7475xb9Y/BR
bVMwkwOpkqphCf60f57TU6MDVwKR+5L3ZjtOIR106qEDWSV+5Gen9eyvw3//a8ESF8ooxOzy739M
bYbkUgdFV5PJamTxbv1dxcrqX59JDYQgYRnRmUPJ6KcPfjqgaCLXmR7/sK/sGnzeUD+HwwvYDP2I
XFp6vQHqnxrUG9iGIz+rxLaBxSLP68/Zif3jLi4rknW/0snBx4kZS0TWxrCgeLOqJEixn/eDUxJd
E76WHYDrmqGgVYxPLZrirKm6ewEnGoSHDQG1LiYyu/prGvcvdg4uJq2tqxPX2O6cWJzKQR51o1Z2
oQ8ytixUjxuUJd1EYFyQvUjH+joMiHxNf6SPjRcAUaek0Ey0RKIrbxlaHQZbRzt2jMZTZ7xrdN2y
gR0cvwd+rJ7szBFCDnBGsivsgkKg2YJDk91NLfx+10Y4pyAGbc2JXkSsNYi+wcjaHSOKSbOyzF+I
tTs0luiOJJT9GMzQdIMhf0qgOwElwOPG8JPtcHqENtHSpZG+BHxQnkT1h3LfLYzBPox5j7T0oBCd
IRSxy2G45j2OSJgiXo6dd59P78DxnF1vk/1mxrAuZxFcpLBfHNaH1CrtivLdc25Z723gqFuIWO2V
aZqZsUjv67AK4ans5ixHxmg4n/tYe5qtApyDWe4bSQuttN/6Aiu7iX18i2Ql39RdT5e9lsh1+uY4
JsrVjo2jUVGWB4/2vY8wHyPabzeRZn6JHUriNCsZgK0XdTCKXbGkU5tqTTCwHOg8SpzWXewqkpRN
trl+rV7QFRLRysJjgwOOrBLsiIziY5l7lep87S2NF1+G+s5HJVfjL0D9/Z34d4BO4qsiw2aXqlkJ
tNcB7JJUF5xHmWtyQ6IqQpzVLezqqChvJTpDFyQO868GWA7h+22GWn7CYHaWRkavoIUSu1QH+8Eu
vMAqXvIC40ynlxWbj35A8KkcLfzmTZV5AGbirT6Lx3GiHh9QAddTCquGgEpuIMMpK3j49IaxESBA
B6DqowC1SAxUdTTYAfGXGlZZzYoh1pstjXhIL2hevoVV5xYmesTelI9xm36oKn2HkPjNvLQ8nKfl
STG/5ogjEbNGwqOYzD5XHPFfvsd0ej2jfTB7Q98q1PTHJMWRmND6DtIvqKVZfI7fWF2+hWNVH0QC
J6hscdmUWKUp2WIhMj5RyRVQI/isFL0SXtyeFefbqJVPy/hK7dt0+NBMFKH51YG4SwPd2tq+Tq7h
YKr7HAH4ufUjnEXZI8OjNztLlbvDkBIhaVUsBDtDiJJ18MzOeNbZVdSwew8KYvpk0UP8PEiU9Bmo
yWzq3DjS4VFaD7D9HDem97YVzZxvtM5WT5ZOq1CJ7mXS7wdUJMC61TMo825bB3SdC+4JKKKJW+e2
wAYGHyh5brPue8zdZSoIZHo+Me1Rod9udGySdc08QyEx5uizmFtyRFvUdgS2ghpt0nOapbUbnYIZ
9rmg+YHKcpguMdYYXsv7HPTm1UD3PkY+lwaeRtjM26Ad7yu6QUvVTh4kXZetTD5NCjkBgSwNN8KP
Gkj7m6zU4VKLw2gvrUh6eXSt7McCcMwuYHO6GUi6ER2tQmHciAYjfxdrjxck9uTRquUWQxL7EPVD
fvNpTqqtW6psRyw9fjOd/pSVRrYNFDrEakaWLbvobWiWAy1cf6EfhBtt/igzcbD6btg3rEU99m1f
Sn/E8IodAp5AbbilCYmpnFCkhpm4N6NNp9USCyz8F52FIQ1ikd0ZdfSoUT2qJiIA7K5e9hnKt860
EUiXGpgdk8xuIF6Rq8Pbht/mEE3g+r0SnNICXVW7uNjYAgNzh29AWx+/eieXRe9OnxHmG51pwHzx
d8utNc7dcEmFhbcmftcz9egL81TP6KY0C4I8CJWPaujhqJV8FYYQtetLERYYk5DWOtqlDhCUEKeU
uKGZPjgqQOaguDik6bj18CPSyY/Ls/ojtFiFtv7AVNn+mPypOzVJ+By3TXnocWkUGpHPrdX+gCqO
7dC23ZbAw0skKDcJzUtkBFVdoWdlWRpXeZyO+C/sH3ObAYEIBVx4zHRN2x/iDOMT+5kNLELe3VTc
iFux7gzie7YgBYpraGrfhlF/rJEmtsGC5O2nHE3/jt4q5Hg9fdFaUzvlidHv2xxYA9T6e9vPP1Vq
jpZ3sZ0J5FJitsAwLQR8tLLEr/jXFoVEYyPcAiZgJGL0UDdIz88+nChHOVoprB3oSqmzeXZIfqIC
Or61Q6KiTDK++pW/NTt+diBJz3Do+kGgvYBYxcrdRA9T9mLrAdvP9J7q+WIDTRHsT9YPkY5yR+Ge
Ag56DT+seZuEfORH7ivQOttwUKGrqTlXpx5ckOgROUyXVMUmjQ0ldA5mMuKE1KHPTEiBq2o62+3j
ULLKKJqaJBua2VmKUEXlftpQZ0AyVvR33YQYFhPXRwXgzDH1kp1r+ZpVIkK5n/9weg32l1rtW5Z0
21nQAndoHfRNM4HX6nHxR2Qn1xKvcU1PKUEzw34kcxN43q5dNf3WYmCDxXqOgkKhe4aels6qzh+8
NRLAjII0aTGGkevk4DGw8PfkdgyH1h6/+q0/buyikbveGD4C6EeFPBCp6Lj4ud/I34j2YwO/irWC
tWlTkxjo2nF4MUbrViOOhjSpvmnpssSz24OvWMlFUTPkNPZtanWs8AYeGkyHnrQUze0yfAemM4MW
J1bdGLP91AIRaviwgPmgs7TN0lUnENgpQdfkVoTxNrarj65jwDCMAlRFJCHYK+jzs0kL7yrB5rYn
DYJ0DxhVrcyKawvdSdMILO8slQtojNFuGNmHnIzkMoITituDOkTvOZ8kwMKJ9VU2kLEedbshxcZl
j/50GWRt7GwRlEi2dG4jRUdmgZhlmJlZy0B6cYxwOuX3OjAwt/mEkUNVUX83Q44sHaNEgZr1QWmM
EqEadNjaIisX8AR1gRqailLqu6JhwUA99co1wBokPVazmnhV4HN55pR5muR9jtVvTS2f/JCGYInW
FmhN96UKZ9ubFslTHdOHm5jfPSEmkM9L3y7PxmvtG8/OPJQIgicC4rWN8Pt3E4KNgsYNyN0MVyzl
UE/wEh38iFZUnGnGfKdlJW6OpC3vGO3eKpXnLLPLB5owkS+ONCZoRxJ0swsc+1oVUQEYnIkcPA1c
HJtKBVHm3aWBbW/FarWtGrko9iPlnJLGGaZDdhPAv/ZCkq9GGCn2iJk1fUDf9FkZBbRgXB1pSKvZ
MKH5pHTnc+Y1Fesinl8CfGEDkkVumVij8Y1KJdROWLP7rVpq3LzFgi8PWdkYVoh0NCejR7OWKKYY
fGWfoNdxkurcxEZFdC9nnT7caE1pR10hvKyQg0FNZJhYLRDuHBTDZ2XKkMAn08UUnbgLJTe2gBc8
xVN3HJg2STaloRarPdbdCalplhhHaS/Ldknxl51jedCLEING4F8nrRvJIi3pACGYis3JPzBRXLDm
t2csVdGh8aGHxr1/GBMffaAqT6NsjQ0E1/nU9vIx7UscEhDxj35cqS+ZjYRLMynpYR5PUBR7eiy9
CSFrvyDtunKMQYPY14yBBEvxpSlm9X6sUEBoU3jpDOsNqVewUbHxH5KxeK6a2T7j7nkSDgBsNZcH
PXtsVHu+n8HdeeiDqp2dZ75H5leOOdpC7KT6cjfYSG86S3lSMxLefXYWu7yPNnqqosyCtcLKDeVy
NtwNel7c8uECqqWBusXitMgr1gnLYV6CadfDH1+zk/R7FLDi8BcLamn3TItB5xMIriwC1fWrKlGp
JIGTUFPm48ka/eGkknFAstA/HvdZFAEiWPYPOhnntC0qL8+DH7FKJXYLBLM5rQcYa/CbjF6Hj218
jRBq4JY0Owo/Fbm6jpMtp0vY7s/HbfU1KA0MS4thWUsUtE4mc+0hIg+9/oeTef3fCAW60gfdoUMD
C26v7sVBxMlWjhlurTXW8Wd443raZwEQOK35HC7+QAq/v4zF69nQAKhfzyZFeahMFMcdmfFEmQOR
XoMc15+xHlQGdjYgsKcXIfJfh74m0J6sb8UdJ7IK15/mKyoJvevpX190zOhQ6Cj4+n/k77HW8icE
YCT81RQSj4F2yQpMRZvVMU0R9O+nvkZoa5Ug9ZxChS4CnmQ2Hgop4w3ZmiP1g2RxaTudn/F2KYjb
jV6DslIFWLdzlf1GFZSkpsA+2cgu7NxQ461fD8rycojeqUSoe8nMitFXybBb/NXO8lGtZ4gsZ82L
FDz4Y3CqF5eGsThG17NSFYCJzFG+dozgmNVJn7QEfqui7ObiMNmkyvmOemBeqE7ocGnV5piPfnp6
dZKLT6xPqEVS6l6tCG0l6tN6ZtZJdxBILzsN5B4ZKfVpPUvr1vRafXzrl2/1VbcFS0OHHk/levGt
ZxHIGS7QMYfdEKfJdr3aAtY6mre+cD6k5UKEvRxLg/L48opX03znCLokQ5buw1iz9rDRK6zqHERv
lngXS5zIjX8aVCh665dmOmMuudbsgfNPYs0QXQ3tq/FztZeuD3OzrGEEdO/QrNudM7UPVWsgSl+d
q/Eqcv95ulypEw4pN3EyQIVLquXPcMk/4inXhwDQ8WLXuZNf0E+B4182YurcXdjE+bv1wqG4K7zQ
z17D0IIwsHo61xe0vpbxEVdvcqqMmADSKV9SmVeoAsMEKimChPYW7vjVfri69uvIQSBgmzFDif4o
kLSlRNcl7QniWcs+gEPCjULkTaxt8uVaXw/c07/OsLFzXf/1eP1vdf2iQ2SV50zskf/xPEtNUKms
j9tOz+rXP37a3GDvbdSPsRx5bZXJdffz1KQhxijeLVAXvhj3KPSROzHO//WdfYMTe1wO69n6jYRb
xNgTuWwClUtCjzuvFFZ2WB+pDhfNeuYY9WtFH9NbH9UJpTZPDdCk0vsCba3k0BMK9IsGy9mfzxDL
2R8PCaDeOxajymCzSd389eMNo1HcxCwRACzv7fq2OjbQhPXhehiW//jr4R/fEhLreOhzRnSx3IuU
mUp+Of5iT6FJfZAUPNlmm9kN1QipKlo1UD8LMFo0y+gi8dr8Oq1o4UUSyhU9loLss6O9uB6QiPIh
rsHl9npKGbdy54o5gZ4SfTj+d1Vz/nY6LwMd+X0HGYX9HpoGgyRTOEdU4CZOsXibLNZ4w+ptr1TU
z0x95emvP399GC3fsZ6th7Cs3uahMzx9GY+UJeK7X334fz32acXQOVT26yurlpe3nuWMn2OvRwfK
xLWrC9Bk69fXA+12NCTUoEiomNjhTdT+lvGFGyisD+splKRiS00brvUy+GK55x5YztaHY1CzA80W
b3Wbfg0XBM8qe10PBrM+YxNNldOgKfBq8XX/80W4PLSCrjqt16Sg/gYJwLz/7fpeT2nHYkAYACes
D0sjTPappp1/+771ylYhOGpCMXa/Xfzr9/z1OyqtRGyRLeaP5fdGuGLZQY+sYKMlk3f9A9enNFaJ
i3C0JIYlFVd+vCbpQhnJT9Fyk4fL2R8P1/8wQI78bM3/T0fmP3VkNLEIMf7P31se/9KRuUYNjZI6
+qc2zs8n/erI2M7fgNE7pqTbZ+koHn7lLdCpkRLipGVLvvj3Roz6N0vTKMDpiwoPCRa//O9JCxY9
GlNXJd+g2gacwf9OYwak1x9iL9VBvIbEi/vaxlgq1D+6wjV11aqrAqQeLa46M3gotbzdJ+uya2VR
JKnAoO2joIJMsR4szGY1lrqDOiXlsdfeV/PXerDJM5jZbGAGU2uqJGo73yVRRnImUaNRC7AsBmLd
qoRNOUFeX7RZYBbKPqym2AZRXl8x/JMH6Qy7KXPGba2yc4yy+OKPgRuMuttj+rr5Gcz40Qqqy1Lx
yOuhxFoNo5zMBZow3fzUL813UGLnjlRwnLJ4FFh/COjikGm0wq0aRMYNJSa3Ju1l8cEmtyTxrEGe
qtqZP6vjKa9gzXVOekFUfwTa+K0pMRAHhQ9zb9MYbLotXB70OSqinKLE2Or2lLu2BqlpVf/r5Mzi
k6RpysCFPYUW7QHlOxVA6pMAnOwKM66C5QvSPuxN4jxTJ6GeHox7LOO3MQi/alFSbJBfolEv1Q9D
f3YabdrFU47rXJkSr7HCGhkZhYTZJgORUnjgpXF2mMv+U6lmUHF9UXu2jjGuOKNbTQA+xT+Y/h6T
CvRbmwQLlDzxWkPes3m9p7Z9bLV4dPGFswSriDysmrOm06SyZ2+pfd6ClPHJU2WhuxlkzCqPStda
qmKDD2M01AOf+ie4fEWyGGGZuOTH3GqKK24Efp9SCX+xnHk/Ej95nnOA/JE29KcoAAtYPMZaN39t
cLdVw8foRP4x83Epww+hvV+npAuowgPa9CQGCjl2heA8b0wokQssKghhFzgFqW34zzbEYPm7rK37
TaQM4zFUyB4cH7C5A5Yrwcwl0nx2sprVbKsczZ7dZl3SsIjlWVaFdg6E8dHPWCeIWdXcQePjVYRy
H/X8mQIL9KTtR9JukTmmMA3hSlMulVBTEqzlvilRI5Yqe8Ugn44DST1eUmsw64HaF7EePtuK9PIp
b7Z6hY+7StVF3NAqN1XnzUwSbDJq/zZ2YnINlakGVy/tHyv38JmBYO9dGxXzJlBSANnVGLLey9+j
9GEK6X6R7zPd5oH4zlARn3okjO6gY1mOh2xbGGrg9mN7VChPEmZaP1p4/PjQyPRsuc9sKA3HjHrM
Y0nnobPN95T17JewOTawKjqTPuZElojWJxdTmwGE2M/BnL9peae5FKkhvkQguJviMSgRURVmc3CM
XMXmjW0bFS1GjGkfhxGNvTAxUMVAyhz49OAZbVq1D10nhBypTPoOyNoZBMmEd7+8K8hIaSukay2S
4T0+2r5GjhQQZ2Tt8C3vYDLN26zH7d7mJne4Hqr7NosPpdRHEqunXUh138txy9M4DehLZRTJTUjP
hnMUaQgnXYtuOlx/z9xGkTHcZdMnuN/zXqBBo0JNNUEJnlCmOFcUEzBV7DfZ28dmoJqtKfJSZCYM
Ni7kLINGD4z0m+ooLtnb5d6C1ra9RGCftxHnG1uowPCjT9GwAC8hA+2CrHnwoWRQ/8XYEQ50U4oW
1kqPgaVT0j0WN64NcT/1YBEpq74qffg5NhNAIWYxeXNTFXSo7V3BzyhF8a3Gt6+pFq3O1F6IOZMX
5BYxc476FRs7xYCtn8HfMn0g2U2b/QghyXRO+e4nJBHobKA2Q78EciK/xTuIAaSc5tDVQYWBYzCt
bcVOcNOgKusQPpompvu2hDGayuFK1f4g5ljuzFQ7z7N1w7BS7gurLL2ka76hzKFS5TgfUWW+dlVc
H/UcoWZEoqY20egJx7lyQ10t92hP6deasZsztKEKt45hTPTMBCN/MidjK9HH+L1sDip2eNBX4dUI
jPPQBwYz0XgpIgh9VT7gg02yk173hyalK1brdHH9Q4wCdF+2lEcbOId6GUx3FXXV+UWOJm6KRtU8
e7bfB7gwhc4UgXv7Eg7VfSXJK4+L9L3qo+8x+62z34fAkZS834XTZ9kmtoeNEDaGPXLS+htTzF/r
CBmPVrM2bzTL2bPGhj+mQxivo3Q4JOrwYxqLwtMS8zo0zrSLWtUFAVBt+xyhbj7WFWis5EE1nyoi
mt/l8AJ85xV2SPI00AyD78CsCfAcH7c6fLRO1j/kcf+IvRtcjAPDkxSxM3hmkDGa+iWqL4OdXOPc
B2EwuiO0k5qekUvi9kkjsagtU8rXfuC4UjMwdwJy37R9/z0TnwlKD7BZ54eiaRhVsrvJ0Y09TA6U
eQ5ayeahM4i4RovMjtjpSg+Z47xxvmn2TIMG/kyA/m8/RcaTWmQJC/CQgbmCu1DS1lgs5OYYNNx+
6MfRln+h+TZT2NCtreMM/k7tsZMiZjS80BoxMM2vkVmWW4vGmIativJN96WwdcMr1PattWwbYGBA
0V+Tw7ZNIUhqxNgaY87Nb9FPIHd2q4UN3Ry0OQRPRq+G1GPC8hRKBYgFE6E2HrSY2QW5R+i4U6GA
Ana0GQI/uuKE9cTAtowW+H2hkYFILARInErfdrnVuGQsJK6F58ZKGux7Jj5wSZ2cfr2w9hmLDSJt
mSka1d8z197omZzskpZ/SkXipOoprMslDCRwykspazLrRHOoaoju7NVAHxfqS6f2r0akMoU0uadS
/9mM2Fs3RWJ8B3DnWrW4U5rS3Nh6ss9LAmgpebZbeGpH2SmPkOAhbNJmE81ZreESm1GjfHcwK5iI
OB01RorfB9e5aYEQgxSfqXNF0eSFkc2oM82vScnNa+o9FO/g/7N3HsmxI9uyHRHMoEU3taJWh+zA
eBS0BgJi9G9FZFXx3LL77b8BvA6IVGAKiIi93ZenIMPK7htXHRQYIP4Qa3Ix89CSrFp9IV9O5n1a
BgHauh/dVbR2O0x4IbmyJ62daApXdOD6fIRnV0LRdmtSJruPcEGXDVgO/qtj/ErICW3CpTykWpNS
gY92DRNrmsy+jg+tWLZOQRhp45eE0diGcY/Lhlqnk79MRoHsz8sMepF6SD5qSQEvQECjzFEZE+FN
wVhhHX8jOeMb73Jeg1HnXG1o0Wvn0Mr1gr0deYCl4Me4Lcit2oPYBO0hPXF4AUnQxwLa0XKkbBuu
Ha7WtL0KzmC+dbEJpl/5WcJVsI4k7Z1ErXo0M9IXzZPiC+kuhb/C2BWLETEOdd192W+HznAOnbCM
A7OL2zRIzLM+4QMYHftni5Ll4MJ8WhxGLIPzzP5pbqtRpydB3QZbTAH1uPDX5AaQ2xEa7Bmy22VG
PXwQ+PFpc7AEwLEAl/qqGBpJzDd/RZkFj9JwP+zeRm7bygDFbDw20bSJSuGsUvwq4HaqHdeceDNp
kbOleNWh0cRMD7QM0iCnzpwQZ03v7qza/phM9pXEbs/gqdNNkTkfpU+/GK+ieO7xIG/w2pHSK282
oqSDlnI09o3OFSQI7tOBwensYIXl4NgMKczaNK+e9FYqMkl5ulAK5PydBzBq7VrsPbeVVs/qsbGc
VW9m+S7DhfFaRJgz3BrYcQMHieFIeqbRhWGZAbvjxB3imU3TPCAWrjd56cU7NB4WXueFiUGTIpL0
7g3mGFjsWiSh/ORFypmbIE1wVV71KprCvcGxemcVy1tNMBkXYc0+gz2MzE3jd9UBtizBMa6joasg
fSQcGA1XYXpZzOz7lC7hOqcUBERuLKCR4Y1HZnVhIHIXxALuXVC4CEOxYgz4Yijl3riJCWu/uUST
22yzzqL/RZvJ9cSOOUf3tuTw6bNCWvETBgWEWFdk5JAJCUMOKxR5GZV7GbNlAsQFxNhj44CfTN98
nMzhvUuCoxl770SqEHGV0YUaKgfoD4iQdOQ0OhnweSE27EQNisFKYt7pTast2a2OpCEna2dNJhC7
Wddtlwib0DyfWkJWiAmjWb58aylg7jty4NdmL+DQdT+StrAfcqM4twVcXcZLR6uHXdwiuj7ZTn2I
TjFctb2k3Tskx98YXNhxk9OBmu3wSUvFTyx2zQ4dXQ/t8VFEbf8aUzjcJ/HPTiM8BZn7dFmW9Jxr
Jgn0p8We4HIM72Q1iDumMvoSJDcedbhKSJRQEqLfagWVneWb4Ff7nOGFNVNW/o626NJu+M3nNX3Z
YR+QeVD3Hsd07DcrU5gm5oglwU6yG8Ytu5Jz9KCZr+DtRsfWTQ61j/2bH9xd6ZH/w3Q1hlmaCYOG
1uoKSfQLBsL04NQbPEXgGbDNb8yZ/WgJHr14wPuKyA2fO9cBD1ambcx72+8eNWmIDqbA/oSAs61S
VEOpVv4002TtCtqdLfxERrg4Mxd8YxFzYGDi2e00T5coSu7a3syfezfhBC1RSrWhUS2dCArWAJbB
eXe2bakzVuZ7WZsc3bTWanQpuVHtM2/tYOC7q93xaaC2KKf7Ef5qcQmzyTp0BZfVuervpnF5t+ri
ftLN4SJRqCj4e8aznQ37uJQDK8LOQhtOFtdkCrvJBGdsfjBp6EMPy18Lr7WhCNVYtE131zr0C0tP
HCdR4/y1nWk/FBEdYNd8A5uSUXIfAcXluAIC4wd2ZzTiXvEbIv0ubiEuGELcmUy2GWVmGj4vszuK
UDwHmeGeW5vQ6TjjGj9Z3iZiXHApzZHBWAG1zbJChpYV/sy6+1W7mgsEt986ufeU4BZbw1LKt9Sj
9c1cUwEIyrq5aVJwRGP7iiUl2QacB3bQwaydoQvjxgeI1AO/E7gG1lip1lPu2Ygr9FXSJW+t2yb0
9fA3Qj9+intUpZ3wTrMGOoWWM2Md4I6Jp8E24L3xs4lfXWK8dFNkHz1sBHi19dBOGMwxhdG3RAFh
7ckFJ5M6GJz9YGaP9myfTSTuuzHpii01iH7thmBSjKmsSPmDFoxTDwcQBdqkMhqyWGaufFgEXKd8
Mavk12KyucJCwj5YHPxT/p2R76dp0myn0X2JRvbtsuJo0wG0If2obXT7bJ7xN2Ryd1UyeIOCy+Hg
8RFKIgRWdaO/0VoXcR0xuJ/rNfacO81/JkAPXV2IdpTWwj3oPvPU6Jp54jxFyJy6vQyVdVJraoFK
h/hJOL1uB2SNNiONERxNNNzVonEa5DVyoW5y8kZpYSJaK6Xbt5YL2v3IIPoWGr7rpntAag6jtuDe
DbPwqP5bJ9+CWtSYH+mnAbf9+03oPRlGTm6SReRhFhJyodb+281ubLFFa91RKQJ0kIenzvus9NI4
qhvq7slE0pqJ9pfeGuWGIQhT73lh4CTfrFqzRHKXM8zfDeBriuujGoQxdvsIex9fGohz8/olwQex
14ZkidtD6p/cfsD6HVgevfD4vu9t6jMYkVCq6P1haNGVcuI5VXKh1hSQ8wrH5GdSzyDv3Ta3JqzA
DRwj7D8tPSlqJv3J6vBXC70CJw3tn8iqdARrLV83TR0TUH4mW7YqWyjOqn/+1U6f+izI+W7+7rEL
iWyBIVetmOvef/XQ1Rq5MiMDShaqr14yWj+UtDdUS713DYAacpFrot1lfvI8ubLc5hmPUUMDQ3VV
BS2DVT0ItHZTW5++FoZsiqgmaxP0xL/pqMdgHCRHAwhX0GsZ0U6y06oowx5jdHZo9Bt2S6O1LDDG
M/Aarje1TDc2wYBhyJZ8EAJcR/q99gwY6V1xzHWDHmcTJxeFNid96i++uV+RF0YdVMic8sVZV30p
R8DzIE4BYSinBqod+zNu4gz8kJHeKNBsNjl5h0GEloiGu2g9jjTsO9mY/lrksouCj2MiGqx8UPfz
/1MatYgkpMQg+qfLW5c6ATEGWhMcrPU+qryT5WRkL9SxhAnLlsw/C8UvRyVk0ZKRd95bUqmg+uOq
Waza48Oc075St1sNoluZe+06bImTo79KtFGAVoKc+wgZdC/10JZURtNeR1kbIXuJ+9dAqqcx5nBO
R1AtpLI6zUbqIguJCVJ17SG/HpFhh8ix6YShyyZvCB97D91OqrZHqd8WTvjue9VDFCN00oWzG5B6
N0i+Z6n9DgtQ9mm8rxoEdjO0LNto+pu4t3U0yu7PVHtCh9RsyW8K1rThXzFdXqwUtfkgdeeBVKAX
M04QFOk+x3EhNeqpmd/mGtGAaLf1wyiV7NAA/EMq1e2uf9JM1O6ERLxGUv+O2CqQevheKuO7IsL1
2eZPVe1byPn73wzphuPgMCrVstdEKuxdqbXX9yKfoYtINgMUkPVEZ2BFIDvKTqnUTys260v1/oKM
35J6/qIZsx2JoO4K1thKp9M1IdXtMQEACWQ+IX0BkJrfbekUqKRngCSdtSVdBEL6CVyMBVr+2hXe
AnLE1YDGMuEy/XoFdh/LBbaETvoTfOlUgFnp3nhle8wwMQSYGYR0NTTS32DzyVa59DyQArDuMEE0
UqYoXRHFqL1VVvmsDRXJZNDuWmple0Mj2BPscAiIYlu9i6Do8dMRwYRGp31LpA+D2j21DawZHhYN
NESQAVxsZlU5mcdofE2ln4NK1srF4JFJp0cgPR8N5o8pcjCClukOS026bjC8beENfBOOz3CvoQDV
u580bPLv6IHfSw/mtuHF3/vFw5iwkPUxj/wYWkRoHsDw73zhtFnTrZ97OwQnwHysah8J86coxFMy
wkSHpxxF4f0SevNmGqh74pPe95jPcsoSqwnOxL71Qkb6EihGe4ORTBXg63KRKB1CHYCnI0J9b2FP
2wfQFWk7t/E+n6JfVubCsGJATm9BVtfEw4LX+GCYhHY1AzM79Egro8ovs502G6sLXpghTCtYR9XY
M0ZIug9qBR8jTNJN5EzVeqTCSCuES0mcVPczCedUOTr9YCFnNuf4RbSluUJJR6GK+irZFfG5MO7b
x8WUAVP+eMMQ/H2xfGDH9YxnbxAUQkHQTNV4Y1kZJmx0z+uWwM+Avcuxb9O5GFaR47zbsI0O5fBY
FfAwJmt6xSlq7yLRf5DgQmAy3FDm9uxmGN+pXKQMfNCXxnH5HvHDMA93NlUEuiDtdco2zBg7PyWz
CTlxOS85Qh7ZhCrC52XmnYb4FHeGR1yc4cQ3HFwr2crIvaHfghogJbDwjpaV17s8QTDukSv9aN/X
RSIRyRhTKW3F1GKsk974n5FfkcFER5/puXNH0BbpwylZSeSkHmdXi84NQFjb105hDYQUInsbJTFA
1dx4QEvwzU2zDwrbgOdhKK/G+lj7RnTm3LotK9CHMx+27d0tkkRETW5tbOIash/XXuySCRxA4LJQ
yRGVtz81jb9hbJGFOGnk4ubNptMtcs5y7YeDy33lCf13i+KNMBXjFZXasovNgBRIu3h2xxHMfSao
FMCj2Hp24II7I2pxFtSfA2l06qklBxS6QfkU9d2krfJyPtWx+zJmvXmvHzoIcxV7Xlg3zrGqumid
aS46lOqlnPJN5vU9Umos0pHfHBrHJo8rc8QmmcvDsHBiN8mk28IdJ0qRy2kCJs0fYGwQxnkxLeeW
ExYoq4TJjYmxYpVTmmRyeRvnr45I4JG1zatJ1tVJs8SuCSIiEIxkeR2FXxFMa1JZW5xja7q3JMdQ
ojV3NdyDQ24kFzsh/QqS17r3bXNvIPWlHoIYeE5uyPQkGJbhp53XWy+ev0dat2C5mLJVLtxnBp5v
emxplLGmvRdw/Qd5Cw4G50ReRDdJ0uJ3Dt5QqEEo73ODY2Z8jcOaarJ3wh7EZKQOIP/M3tNoG1sA
9XvbnK1VSj+GCZ9TM1WuPmF/vjV0DqCmIPbwxGdSjSbzWuOxmzCC9Ka2KjDeQZKNxgvsgLuuyH9R
DLSFu1ZCAmFLgUhIHberwuSodAXqAbVQuoJCqvrSCEIcqcrECzBKUQtipGsGQKfCLxA7OkTkHjAO
3Y5zh9CmfSyKbtxHzpoYmFMu2mHvVowM1CLUJaBM3iRIDkFgbCR4LUJjQ2CS3wSrpDZprQyaOM+h
He19GhO+sWBA0iOM4hJkFpKfSfsTMi0tv8iulpNnd9MhD7Mbcs28I8KzO/i9ZL2nhm+gN2qnU53b
x0xHIYgEfzqB/ms4vdbm5l/KHhdHhUni5VHd3yw5nMCxZVLvPzSU77fLQHsyyR4J6XJ3OqpxBDUB
A2uxnnonOdXmQKWwIEkooJWFypaBEJnnERdVZ9yWWlWu4F9gENfz4mwtfn5ejKE429FIRYTpVTQn
oOtGtw8QFcJPDlx6MzCOUsy4DDuVeEStqcWYSqmfWi0xEp2IWIl1MggTCkNTZhn0h41f9YCwbvY5
tolrr5lZwZOjWvYzkgKsXnOR3v2jomKqV69crT+0cDvX6jfywuSvX8sT0s+Ttpdm8uAUm0CpljbN
Nr7nSSMzON6Ayd86kf8KXAy1c5xsC19HGo0PepEQz2Mj9UpDcFczap+vhVUipexMKSlUq+qRmUCn
0GS+kGVxcYY7gN+lTG7LuH7HvFXK7JZmgVfZ3mjl6O3+uK93uxthLCkHKjM/d+lJcDCxZ0vpjELT
qjX60T3esdcxdbFY15N1KgQol1W20qSewZaSJ7Uw5BRhWWzyzGJgp4FVUJuRKk1Q/1Bz5ZpaOOmE
zWqsatT1XXI2hbZPS+rUSdqSr0Q976R1BIh20SkJWmp51uSRZdn4VJvlsN4mRBFxILnj4DqRGcuF
lwwBGGbvtpDTuj7xf1UzVVIu60cpHRpAdhQdQ7gyYd8hl5mMJcxUTFsmygZS00HDTiZjSCnuUHse
QnNceMgOmfP8swh8PT8A7t9OSp/I91psl0T7bUtFppaizVSL4J81qwkge3vso05PRBNmhdvMCv9W
i5DqlGdufdjM8eLpWEh089CjhRdyjljI2WLgWMxniOpYqx8ikpLMfJlRc2AicDeEG4NEYJBGE58h
eV3BHffb0jk3lnHuaQFRoCwmba8Ub1G6UE8N6kNMimq2ImpH7IcZXLXUOBZ1+BgGQblT/+dKKb5q
4rouhB1rjQ+9v9DO8QbG6mFF4dfuebPCPvgmnB85jak1B79vVn1TyjVLSV1QpEO984B6/wMqVso3
dRPjAal+AWQ2yXYk/KrchJauI120OVFaci4YxA0ERntgBtItdIZiGk8+am7bGr675vyYLmm3Uwo8
pSzMMRZxVpJT0ykS1DzbhO9CVLgzcS0ca8oKSoIzlVMsLTXsvZXcK9uOVCu6Bxv11uOGhKC8Pap3
WuUUh9eW2d94HT/hVdWnBH4AjWjOBruIf1Lps3WM3YPa5Dwk7EpqVS30DLG6/N+0qlAdK+VgJ2Wi
X7eFsAhVsJcHbcg+4sjau2MMyknMUgYr9y72EAPHxaIdwkmeXOR9rU3eq0cXgjAzPrHtDUBc1PeQ
at23xTawxE7QduWD8aVEjHPyckS0fUfi/JhZ12NTvUUxNwO86oY+nZyWt4X/HavsC6g1CjrNHO1d
WUqRt3A2/BQTXC8Fuw5pHxKWFHZEaQoOFfm21PGibqrFIh8YpdpbYEFhPsJTIIE0O8syL0Hn3EZ2
jrqEXzf1HPmrIAmtrV2WSAwD/jRRFNnJtTjkSbtdU0H/xhUMIKSLMhpl5IOWAwytn6zBtw5BNtwa
BF/jlAxXJXOazUStBft3eyMS/Z4RBMVIzlygLshBE6SCJk2EgcqlfN0YGDtGDbIP3yp8nR81dU0k
ocWjX5vf0t59d3P/tqmNYMOM0t4HNQmRnuNc8nRZ9nWacjnX+5MDSabz6ndnsOh3OPqjJs1aBd7M
9RyjMeiKjygwl/UgzGJL7jMZISC7EyqLgnyCfZPYL8N8JvzjpsqZTppwwRJzuIVD+1F1OedZ+2YY
Ied7WfWDcnz3KKhVCijm7QS1Jg/1Q894zAcJvWZUSKyW1m88nwiSNndvKNPf+0STr7wHwwunLXbM
mYt7cjfljIwTjLxb3Llby2RizCCVgUo/Huu2+sERuRCIzaDMTELYoTposy41SZbrkD/QLSjPZLi5
q9Eqj3PZDN8r/d6BvPmDMNiZ1oRs8VSMUfFBbPxRf41s7S6gcLFNjSw7umP/2wgY1zexeJiaDtgM
4ZY7dTBSdB4OaUr4bNnCiXP9vcKdB62ZLmu1ihcAtMB8RIbAeW3ujTsjX7RdEJcBWGbS5f6PvsEU
tJ//f1pPS5cssv+31vP2l/j8+Z/sjetL/lJ6GgaADQg3KDRtaDt6AOriL7GnQu39rfE0EXL6jAVt
GweCDozjS+Pp8BAiDR634Xo4ALD+Vp7+b+Abju39J/lHd8luoaBBrjnGcxP2x3/CN6hWTaJsa+uG
dhpu6NbZYhMEoRhUjJbjIV+jkqPLWgCQj0FU0ATvs9i5MFQnrcVsX8IKuoFwJF9LC2lTm+2WDkWt
kaZAZRVGWsuAtjJbAEEGSDFmYjRjuu1AN3s92iArdcbPgmIDpFQCdyfvhQyUeRukDPYDo7wPu8rZ
k+fUZhEDNTkgqai6LAQhrMslSW2w16fOiv1Dm/acAacG+7f97BM/iP2VWq7Rkg+qjwJ7oymOeq/p
pA85zNqHqXvto/bZsYbXFonFm4WyFI7cbeCH3TEYxnZjiRF6PwiAk283d7FncppyELM4kfHD0wLw
+zKyOxk9QPamfcp1IKWaT5XdiAncNgf/PLh00vU0f9DsbAUFvaW4or8NEvphLOfAyQ9VGNXvzHKx
6M43S03s7Cgag2HXePJjk/ZnKwdb+vKQje8Ow2tEKnCPm4X587gYj0EkwAXJV7gRGa3QY9Cv+Vge
8A0EGzdG0+Z1lMf6iWSSNhUCO9u9syT1vq9o1NN4GpO9QbtgVzU2X3b9W4aNtpWOTBBnNtmuJclB
ZbgL7J8uZsx1R6BXHlvuecyC8Dap1i6arrlz7ka9L7ZldmcjuoSlNk+YYsffXje+T07RHLQwIj4l
QdpXcjofJm+DDxdLWZoj9Srz7rgwyHIyotaAg5cIMTKSuCsyuGgZMRkZwHLoPQkJ/a7ssq3Z++Ik
hoJQHuRXKwvpwCZdAG8Jzbiv2zG7seaWWlob3Lj5rBPgl4EjJOxzLcQpvI9SjeRhGifgD1HHLqn2
DBCjzg2LOijSEKqcHAf+PFDLLrHre2ae39OIOodO1V+8J/Qz0SHqKtgUw2+nFeEN7YfvJUbGPcxA
sTNTIA+5H9N1qPW3yO6QX6Jo5OsJz4seVAyFoHBoQOcEw55bi9HIWESEPOKoq5bRestqf5dE3iFp
neyMJYSaUmCdU8QVa7J0FoCT5byyk+glcKHHg9hmt+31ehMWOhKqqdvHHdfW0JiIYeRXJPIj2McJ
FyuhZdPGbUBXIg/iquPoxF23/j3v+gDyk2N+zJ3tLKhO5Vn5xjShu/hct9ad9QzWdnhvhvIpj8oX
gBpiU4ncOUA17zbLdJ6I5ju3QKWOc9xiouQqyQRyXFCmJQw6o1b71KBlG2NH1IMedNva4Bzih+Jg
aBBfbUu/bRPACeGiYWhPijdTOp8Lk8oLA3U58KZYl1OXuvUL/xLbwA7l6UpmwlntNsJx+67nxk2v
+8Mv0s6qi6ejyMYjswMW4GAaCeNzp/MdzGZcbXStr24Szdf3ECrfTacmuq1JJiAsFJycLmtOoY9V
lSmQDdR7IpcFvfLB9ZAeJ7Wd31gws1agUMk0bRHeOr0mIEN25iZmrL1t3NjchC054pqYqJij2Nm3
oFw3aTGiMgrDV/pp5M4UZIE3vrvG/GKvs4ICf6Vjj4m65Z7P2c8W34RJe4sAcYIU0+ISw2m4LvI0
vSmd8Nh5El3IT665pK0a1GMZVky0fkvnKYsS4OkpPIZ6FuehnOin9zV9UvcDv7m99yNEFjXmGdoL
7VozkKcaZUE7Ri4Ij8HkFHfI5L9uq7XScpE90Xr9+/EZljffl2zkyBd93bw+U93ptQFbUg/9saoe
mmBP7LrJuFebUE9R9/9riySC4HbMzBf/0/SZcA+GnFcvCzONWM6ur6taxaq6rdbUk9Ti6zWZJ7m1
6mG/kxOVr4e+XvN1n3q1esDLc7QZdFTWM9MIEgnl//rv70BT70s94frv1Fb+WL2+TP2X66oVEDjp
ZJgd5Yf596bVbbWN//pZr5v41+dUr5nakIQhr22ZOPy93a/nda14oi9V7v74FOpl1w+onvj1r7++
k38/XT3xj0+nXvPHO/36j9dX/rF5tVFKERJe/887rGthbpwul0lkGt+0er1aMOPrsM7965tXD329
0TqwCW9zWjK4pvfIEeb1BddnTTZOLXLWkGmix6Tjt/BPQucmrUrY+hFJEH6MiaOZ6ocCdgSNdDKN
0jrHvTKVskSi7v16qMdftiecBiIgz/66X6058sVqC1+PXrfSMWum3PK1RaA8q7Sm2DU1OPlHfZvK
qhtxx1T51KrW4Mm+3p4TKrlxmfibP+4sw0wcs+rt+hT1gHpdGM8GgZPjXZglAecBWccDdFWRCzUv
nPrjbJP7wbnJmCVjfsTqJtdaada0BmblNlLZjVkQrLncJkE4USvjeFeHaK1OBbV5a/YUnTDlnzHJ
cLnK+M0YA5dHvwvWXSd+ed0vzuSoP8r5I9dq6jcQ6EqYgixm6WNUC0i8OG7/y82v56mX8WvQJ0IL
T51qQDJQnydSDY92XaK8nL6XMoa6balgr4IFxZptje9h4T5V1JBBXAHlqGXNA5ACVS9pQ1Q3m6lf
E4VWHuZxbzHEOfmyVIBm36WXnhLIPg0DjnQKNWoBnpwxmuq/F1QDD3YV8cX83XjX5Zq6Sb6qsad/
cNQmNz6rxYhziPItV/NKGKS1cwUuz13uksMif1LlV1cLDDErcwy9g5D1yOmfxUDJrTaoEtcV8eCr
ILSSvTu593RlkvNsLeZ61hCLT7W/cfMQTD2tBs1ZyqOtSlGlhoKPuJJsIxaGjr2VtmhBDYojZEac
NBiq9FNTXWY1kVremgUjaARprmjejdq9aRmRcDnje0thTRLAd4zrODe3VobNwm0I9wEWHx51a+tI
NYqS04CE8uyRsoRBWPnVXS1rjmptdHFbgUI5KDQA5dd4lRs6fJx/9ClK2aOUKpC0GWSRsC1qMlDU
b8CeTUAeJW8YNTnQDCV88GSZdOxJ8W7yR+X/1mUVxlOm8DC3DrjJZMw972GWFU9Y21ReFIdA3c6B
/+9jhnnK9W3KIrIDe6I44NdfpB0EVbwsGwbFBFzwn0U0xz7KTKLlR600dp5j0xrX5A7tzNjgERTN
4pAiCABN/OcOqHbFf9039zQs44lOKlRRsoa8CulXtOsYBUqgg6wzyY/0x23XixPClkjzLqn7USuW
aWzXj6NMe+obl4ugJheJzgOybLlPqY+ndrhClVavv4N8xA+PwPSJW5WOYfWB1drXQt3XZ8BkkDZ/
Uy73KzNBfmZNGZJ9yUxQd1IcB8nWd81GHXVqF1JrXwv1HaibXE0YrqY2yl8u9opyoEQ5avF1E6nI
Oz4HZFqzft8no7OsfWmxvq5aEGJWwif/XElxTKm9SdVeLRf/ugm9ZldYEUVWSTNQgIOvxSzj49XN
yPSbPbvFyR+tiRLmaP7q9bndlrKurRYxoagAofm9CL0MCSQp91EH1QkNBv48nLnq+/vCT6j7vm72
eUmHozUkiIswFqxMIiOxgABZczOD8TnDATBXU53Wm3Q06epEjtHtZ6556gPZHNJOZZDQqIsO4z+T
QDK2zHxjYqHiyKLBZWp0uG3oTrp554eevTERtp6SGY0Wje1hk8U6XSErvURJ+jyOfbKNujrfGi0i
MPVmh8ynxxLKE7pvuhi32T2uR4Gmb0QpkFTgE9iMMods8CjNRQiv1N4BmizbUXt+Voy66y8tK+Nf
O4MHAeFkP5UT+pQ2BE05ybmRnX9ORmWdAlnd9+RCYzKoNX22Vj0p1Z0iOCw55Xg+oyCgbdj4h0SP
aXQNr0MdaNSp82jT5FaItjZuKYIazgUb+wTeGUR0b5fD3uvqB+JQWsJt0fEyOARV7ZDaSnV42LS6
jgoWgAsgr6rc4p/JDjHadKPujlZqYt0qwfOp7lJvS8pJKJ316rYRVogdoAduAlgjkgUi0Av5DSIw
hs1kaHPZl1dVog2YqQ4alPFEKjFu88Km0twFVC1bLKxt+zy6e4tp7/q6dbvi7pzcaxKWOUlBc7LW
jX4pStSq0iVSTHDc+p6Rjlttig4JYiuv7ugLKYkbkq3VG5fa0HUUYPI+9eiSArRvu/45HjjXLEv0
EoZ5iCgiorRrf19sjUCtLjLOWPC8hM1JX8ApacQLUHQTASpRxEPep2hFl26r3hjOqA7GmHmpguqu
pS6w1Rf6p9rvuGOjcSO+GV00byWeP0QnuhO+i9cdJV0kz5RqUWpaBAtB/2V3HIs+Wa5Lpz+B3QEw
/Qf0QuEvFI4hDAz6yPbgHj1x5/lTuk1jJGklJ5Rt2WL2vD6Bo/eYuZ8ereddn0IkFBSLAaz7EiE4
Xj9bXKPl1KfRXzWuPOnKhSjojQmKLJt84DQzL2/V3L5GWr8w2UY9SsOCr8fNXvvYhYCRoZe2vGTG
aFD6G6smoQv1znX3IHRAphYk6GMXrQrwaYC/ZbJZnNSar+i1X3figMXQ0c3nQtNjms482ZRnWbX2
tVBPc79eq26rrWZJGe/Bt53Vk/94nlrVTZfYINf9fX2tuq9Ix2NS4kgunR+ZXgxbMl2azVj10QbZ
sLbpnPSpLLLlJliM7BHHz3JIx8eUOCKK6ah9Wk+W0LR5h2YaiTIx0s4cfI/Ggoix2dwu+ehvhgmV
SL0gZlwWkufoub9FQ7kvfGNLyYL0jRgzc1tG5oqWVriJ2ukMHab9EU4AJsc6+KgKSvMVCZhEnTfe
2u5QQVFIbbeanpFSLhYNiVH8w0j3k2/ZH53l6/ivx/DOi6P2JjQ0BABZMn96bXJZpsp9Mal9HSgx
DTtDOOIj087qcbI/kJcbY34CBhU+Ncbw4k5EJthxhyanCL1bdIzdbdnhUJEll09gnY+lGeqXKK8i
UroTPCzLCHhUPki2ujEN2WeHmG83LHid0sgrX9p4uVVb5VtjV08c+wYDx3jnUBfGHMK/633tnagZ
4jDrFuuQHWZ0y7FR6QPj+kqnnzEFy3tDfOOuLJ3h0OBieh3r+Kg+xNyP2rrqEutSd41xz+xHsnrl
mcZtOc3PJSogvQ0fvCUxzgO9FaprvNuFmsISuNm3QmuXvTf1xt7Ih/gbiboItHhXwxxPmzh1zfPo
QU510NVe364doYpJ+sS6F9FsXEprxnUsNzl79kFMjvk602c/VGRRglHqx/cC7J3aZFzBwO87yzp1
jpc9AdP9UPfrOeGLRRRORGEUFpme/YicQGZXxNWtn+vNC5XB6thNbbEzNDf6dPAPyB/YbtidENa4
RzHqw3OSLY9qg2Pt4GzA7Hcbk8l4W1V+fP0BHR+Fuw4mF+NHvu2GITsZNPGvP6DenYPYHD8WF8Va
ZqJmN3XPeVnM/KK2usQEFahdbAjd8E7tduqD243+g2q0+Wjrc3KOfRiF6u2XBsNLQk9fEzLTjEIH
N9XU9hHub/CQRhRYg9kqf5RE5NlpbL5N/tLsmChHpyhtp4dowjitngE/64h7Mf2mJXa6s+e2OdWc
kB46zTE4BovqB3HQxJkn87chKYNtbEFmw0hAma5yMWmzo6ntQJDFp5DH74y2zG0aWf7JCMLufu59
SptyO05CcvyoiffcoRKmeU7B+KGM71tkavB7eEZUVEQZivC9Czycv3VBnkRsGHeUiYu1+i84/Gh7
zf1HNJv83KHJhd4vmjuQEO11Gy5ppEXv+B9L4wWbqTbSS1lRh87jRVyfgaKNXIql+/Q7PMJpbveX
AnTzrYOD9/pfJs4BQep/5pU/bUoQDBdoCfWt17XOdROBwEpn5Rf1BL0eug3BqclN35N6ySUC4Y38
OB7OmHT2vovBLbime8D4yY1lFzQg/IN6+ZH/9YYqAwGlPVo32Cirm5z/RWz6aHynrqk+9dTo/nrQ
tPgWP1l4SZJ+2DQWstFCO6v/ZCy1hQS66m9rAeh5CLHJkW5hfgr7TT2hm6d53eqNfUsmbn2xO0wY
fdTrtxVKY0rMlKm1uv1JS4dS5Njrj14U11zb8A0VSykeFx+bjzDc5ifWOcIFBvsTgR3BwriOafc6
cBR5j1uRksao9dHjdWtB/FT7lfNKYpu2pZuVnT1Ds2/ZmcAFk7Hx6fNjqadmFjY7WtfNo1PZ4lBl
YX6wsC0/Ipan5y7fG6YQjD1m+2l7Y7qps6a9BU0ynjOHEENT1Cjk8uZePZWj53lA8P1KaQUoNYfE
qVn8+I6ALZuRT9l9t/CC2XKrFpPaldu72oMxz+aBwRNKENdKnzDftKuSUf7Pgr1SD4T2QbQLcIZN
rnURWMTJ/h/2zmM7cmXJsl+Et+DQGHZoxQiKFMycYJHMJLTW+Pre8Lj3BS87X1fVvCYgNEAEhLuZ
nX2ODSXW6zDl8TIm4ywvj6U53zq1Cr8ZdYPAzB/EQYNMchlqRYXJW8wto+9yzYm6s0XbCfEweOhh
+xH1cNNVx6Et26ceksT1eo9+ss4Nd/ypREW96trGvEPCGJyGFqFx69nB89TGd/J/cQv3We1a/asd
KN1mwnXzQImaehE2Nl8hYZs30d3JC1TSk1v401Q9dHUf75FhjVuIHuZT2FE0JVfxLH/jkK766cGY
n8uz+jtbU/KTZ4hsbYZ18yxScZSrEql7CQNoDU1K3bPtJSlV1UO+tzLXebCmdCT4qhtvbVqtNbdS
fuBC5q36Jq9PYHuDsxnFIYzUpHlNnYexTc23YbbW7FxbueipirCmNLBaz7sWO9DxTu4L5sS7ApDk
C/kFG5ByO1Dayafb9tucbxv7wE1vN4yeeHbNqVtPVjAcoynzL2mdUyM4n48cyMnWd5Wzo3IzwV2C
uTJvNm8v19D9w//mxv87uXE6CPr/LzX+f5KX15f0H7nx6yZ/Q5CMfyE0NlA2O5qhEQS6cZAc51+G
LTSd0JBGulo4N1sKfU6H26ZN2ZluWCBISW//TUNS/6VpmEq4tFNn3yxX/I8y5aTc/2m+RdId3y3S
9Fgfqvp8Dh+Np3Bdh7mtG8quwQBho9GXWOpYHylhn+8Kf4OgPKNy2cfLEZ33AuEeWj28Uq6+J/9w
z/iHW8afToNUH04Mjq46VAD88zQmUVcQPzplVxL5W4yJ5sCJb1/tWv3lZs3KLyMKeupCWdNBt5cN
yWtEjSgvP/x0f9UR/OM0+DE+Xw1XCF3HUtO18ePip/94NXARimq3o52D9JqsY4K93CjQUCjeUu/s
fd/nz7Hl3Vuh+5yM1ey8A2YAky4sNTPyW3rXnfswK9f/xWkZxlyucLUA3f/C+hNPE1zhLAHh1nCE
bqvz9ftgvjjENQI+u6LN3o3ZIlVxbkWycBF54JxSG2PsYTCGVR4Eykw4VxHEDVRIRby7F2VN56Lr
rJyeD2EXr/UPXZG7JzEk1cm2t/HgOadayyYCUul9n2vGafz3IIHIsArMPl4VI2jXrKcet3WD4TJh
rASNbfzulSlRag+YnR4q+R3xEBTeufpbIf93MB5M/7E0fdQlQ7+Fy4iz4dQrcEhBaXsO0iKd5kvp
RUjj6h3aSPoqeGJaqk7ztIqbO4D01KRRZAkhecm/nd2p0fTk5JW3UcY3z2+Weh3lmwFXSf/gdZge
O3aSr+KxO/rxXjjrPKQ2oMGXYVMq5dmOfrm4uBpRHxyTOHFRNjfTQi+T8Yj69Yvnd9HGaVtrXbtH
VcH/WtOyU6Ia1ka4AG9Mm2Sy00NcwWyswtjTokG0iEfH2Gj2KvcSrOHFLqElS9LzfSzVdE89IXn8
wP3dzD9IFgx3ffg9JTG4HZo2XWELgGAg8lfxRJi3rw0MXQAYhI2z7TucgjFn+52B44F2bAF6Lt/t
jB6Q69+XOthkxFOLoSsf6KEm5Wtvp9WypupliT4GOmbbXOJ6BKwf9qzlrmrfxENdL5qlXXUnPzW2
KGVhH7fTuFAMXC0rDRFOtbOzGO2qaz4JHUKDJqI9YPUIzQ7eugW9JTPtvzqamBYKwSOUF35yKIby
1RLqxrPvxWT/9G2qtApT13Ae8767A8KQgqTmUtHVh2Zoznac/Ca8bvDtpSanSifszfUBA2xYPKvM
Jhj/FIqUtn42hpdIffUJii9jzIyBq6hBiipKHRD8xDCzcsJkRUP0pEYqkKV44ZBDSTYUnS9TLxvu
2lHUG8dv9XsMqyiTrQLuClDaQ1VhWJNab6MPdn+MRIPAq39HOkrCWozeglgVshfL8lZ1W9I2SPxm
o1O7gBdJYd5lXnUyY+LMYVmbvAK0aucm+iFvdeBuRGYO1AYi9aS/MJM5GIVH9XGQNoG5KqOwmF0i
5rXL1zFEPCYZjxhCXyy/NjfVLF2UsxD7A3uU03LQtNlXAdL/wypyfjyrG+UWt23lvNukHKvMAaWG
Yu5kjTDxOGL4/UC72wssiBwkAOhqM5jHDG2ygWYn37GyRbXezIHePjTy+nhbUVCGv8AamAb6vFgO
QHEFFErN09wyRIS4pNUyU0S2lBteZ16Hci10jVju9rpx3YiY9l97kksnizpQahPmU/pwJqOqBjtv
FHSjiQESI6aHNW94OzfHJ7S5uB5Hzh3lycvd2/LE5ChCN06XVwhlYYBMDAvMjBm5v1v6LASHuT0V
H4OFGAWKZvDw+GZD78Qvj03gUz0cefeQnbd9r3pr6rpX1VChEhm6L6FR/0rbS4fM5RvKfSzKLLyf
su6BythvVDu/N1RDFwlFN65J8tMrkNontCh3+kT0h+dC3Su82Al1+845qSokb/6joVgaDVo6BJ0d
PUZEfqngJw+quruxbB4033G3Xdb+TBJ3DY+Zgo8a86fATZCB+oW1xTDvHGSjd8qyn0J17sioxasm
onqH9zcmg27xG5A5UnWr2mV62C89rRqWoRlh76GKJzdTw23eFWdl8ILDFCQQ5cbpi4a0z1Pqt9pG
kRoika4yKs1SM495PZe4ueEiiqnmsCoCA6m9XrgLUBjmSrVHZRGOhb9Ci0ZVEhkCfK15HdBbqAMs
FPMEGVxMN7oKR2dth6nG63e60Nv/XfL8Ur1zsYI2B4uhY7bxK7Z962SFVrGqrIwUbzC067aZP1oA
CFrLmNaVQ0eBaMemXOQDsOQUZBP8p3BcxfnwdcRVCBWGVm06xTEgoBzrITDvbfyBe230Vpphmpuw
/VX16W9jml7pOxEgrrJHpcOgTlNcypX51Pl9WFwy/IcWul8TZUW3eDTeae+5C28GtDRziWGAng4+
0ks9QAOwq1bMsdQcxgPfUbXSjkEMUMtVgQjzhFFHsewIVhMKEHxJgTensCyJ+lPh5CGVTe4ddZbX
CBvAQBG8hznU9lIczar8JZwCxCQCsqK8ANF7DgFarTQ7Cqgkbg+p3a6RHOvfrfYFKLx2FA4MgBDb
BHz/lCcB7WrbGZB+RIjUQlivWlr+toZBWxZhWa7xUsyWips0q7w4Cmu4SxyIc6iSzpOiB4vJhEKl
KbCLSZUt1QilnModoJX6prb1vYjM3WhqpzgZtzQxduqkGitu7IulBeNG9WlvGpZfQOiH/KIdS+Jk
azKSs11prNyTKnb33fB7Qv1AAQR2KxFUPr/pf4a5CtLKT0ZKPh/QKr7xiO8703oIYztd24V5miq8
OYhJeg1uu0FefbHMc949Yu22dobmMfVacpOV9lJ1xU4PsnStFKBqQzzLUEEsLdWJYddBmEFsFcGj
4ZfIj9iFkZ2YTSZLhyAbwTKKHe/VwObZmx47S38c0+6593RnSex+OAZetFE6HyGMdU/Lbx+bkMGI
0uL0RerW8ofHShjpxipbPrmT/o5BIfeWdhxyveNrmbrrrii2Tqr+pMAa1YhbvBkZFD2646BH8Ele
lHjF1nH41Luav3ApzVu128y+s3R0ilGNsxPYoQWh/rXw0Q4OkBiag5Y6945d3sMMDZH8GQTM4h8A
++9Uw/5Wxbya3JT7UDmUDlmxqR/vh5CCe390HjyEfabovuROhwNHGBi8JpNh6Sjuo+05vF0CahcC
v10PtslHuBrrFbFC+IXddwwazKXjw7zRidV2ARFvaCZwDnNC4+HJssge+CsfzcIuGMaT1eAMYirq
KZtt2aeuPVbTI05AGgxQpMW+V/ws9LhctIZA8QxRoDf0L/Z0dEI8JEMvuCPx9WWMrN/OoL6MA4pM
76sSWJiuVWeTJm0Q5U++m1a44+As4Tq/sj79nmPPtiA75h4x74I+ltqokXw3Oc9lVCp6WnSXSWnp
4KJQNsolct51scB8euvPpkR58aXkI7NLOu1ZruUVBBuKlnKNkc//GYRBuyXgOosYnYZ/RiibKE6z
85S5iD4HUipBOp41gE+oHJEclAm4H8sFcDcBfw6rgqdRm/yVXaImVktsbowY3oCjvlN4kZfjCSmp
jVg4e6wMOJhFbd/pRGfvqInoqR4Vw8ZuK7QDiYZXAZ80Ty2GO4HvrW3zH85nYgC7XWNIn/JWtbl8
Ha4oro4Os5q6VdGa8M7Cd7+Zsgt8BwYD7qNG1730AUkuDd4FP/xI3BAjF9x9R/2OEol44i+wE/7r
Jr1zC+03YZxgqSjDTwVLrIRqZbpI3ilqBmefqvk9pW6AxDKDssGYco+ppZAST1NVL94VxbrEtj4c
0L9delKQfPQa/SyoCSfik9y9qlG4YJN8r+bWXiNac0BbdQdyvj77g/oA1UTd22mdnrB1XQWOUrOt
XS+C+UcsUqwU/QSRh6rlOXg2QZqv7LxlAcN8rAC3pyHVsIMFSbR0901ZoBHDdOaMlqunpumMVLvc
ibF8DXP/oBtec3SjPj64w/TotXisGoNjHIQ9FzXF74HFObrxVkc6tHYw7F7Gk5mfezOG8zPOTXDz
e5nx3jfRowtQ6Xlj/3BMfpWkGgr6fmN31ip138XwF8JiPAROdkli4e2hLpIWNjHaIjtl8u1X1iVx
RZKqeXl0R7IqjdMjMGaA/8zvHmHIJkXMlVnTt8RFAGKSEfPpDDW0XAwbbybV85qzo4evrj/0Owpm
4xOavlWKXGnvadMvJx/uTffVChHxoKWVA8n+wGIWwKIcrVtBqlEuwqjG4SNFjy4gzj/bI8ixSJoN
3KblTKOoKCuTo5/NCP44s8blKIZBiv9bDjsx4GpLExA5Ji0b/uOkXEV6h8ix27Zys9ukHLvtygHp
uRoSQqVyz3IHvL9NpXFmZDOGJbNriRy7Df7jPEd6nvxpu5IXfzjXQlFYjaR/3rMc2FqEYuk2nZbk
6OXkdV+3Q4Wa+/eaBiADrzP2QC8aFXKOXP/Dcp9KdrGWc2NHVtH++3hyfy1eSJVDPpSmEg7a+XzM
qyOIHE2gleB48jWZQDBpXnQJlCyh4akn3y0zpabfF5deody8iUcgwnTxSCXC3Mrg3qEGc7xVSVp+
DTPmPoj8h3AADFVN3NVt0oIFIBZegQq8G1u7otQ+JdvleMmdk9bVhvIX7L/mSXg9CaXTCBSVwBw2
fdEbJ1Hr3yLcZreTTlc6MZHKG0kPuMyy2h0hcrF3gIyf7KRC8VE92eOiD4wINVSVnCD/JqciqMDL
6XzDRGAtkTfA0azUS2S7cMEmc6xOI6dHrkkLNqO7s5spP43d4Ssd8enU4SBwkmMOoqgNCXS+tPMC
MQ8yslWQ8bE9L0EEyvn+JKaTbo1Af4TwgaFuy4IzmcwfYWpBAgxzbMNH+gT1rEgoiGiT28FWovGX
lW5phw4Y6qmZB4LYRR355j4qKbsJesNaJWdDUe40eioHPyv1o+bfgzgYuEbskO48n5cpH068TYcT
mMovpWbavJdZo/KV/hQrPeaqUNbXVAQSB7KLlG56QoRhCL/ZWlXcTRDMaLtRMOAa2Vvgmrh6tnAP
3brcOYFxTCeV6pgO77KSDt6UwDTJ3SilQjDEZg5AThOFz2Alw62ETqiJQ156xk/IgY5Lw8k1qQfR
YFdiihJuiP0oCCpO3RRrJPHmVYsRqSyRGYrDHRe5bZpZR6S6u6yivm8U9ptLdx5P1ao6INheK/NU
O98p9C+IUxqI4G/zApvQylDDM+sfi4xWbzSlxkneWHLMQVqwiUwML1uhIQ3UmlPbt2hN00nHt7PR
t3EUfZ9cA0y2vxxiU5zseZFcDiZOP2HkVs11UAF19MRse5hywDnNgh4lPLqjog7QrUzo2wMPyUlT
U+UkxxLfceiAhdnaTYu7MD3ZDdzOsDUVOCgmhr0UQXyfEIVWVj+ttbIfQSSDwba0JD4he/6BDZ9r
DAJpC3N9ZaxWlk7Vv0JC+4Tf5l9rytXlwHaOkdV+IdAZb2QNi97hNmeMfInD+boHKUhNZ76GAOKm
kxyIFh3OJASCferO6sCMjrKgSQ6U0Acc82FUUSK0IxY93FaZvskF7bxJHrWkVz6sKEfl3uRyOWlD
VYYUAy7g04LbUeXKt0m3KfWV0dLkvc27HbTQ6/Qwtt/1yJmhw0EYfzj1wrfoAhjQdG7ndzuV2+mV
8syTjsiZRy5gKZeART25RoTf+VzbdTv2p9P7NClX/nQaclu5HjVBb0lb3oGQT7eIdrGx1wHzmEX8
FLf2yemR+M6q9RUUmuw+J+C80wv9OU8M5UwZbYZWhPAkrfQQm9bAvHODeNPb9XT2cveoq8ObWinF
EooJT0NltqvMTGbHR007EXy8980Juxh/FYzNdPGj77Wtbim8ID9axW8a7dw18i+XlxQ9XSOHs6rz
dBo+8dhChdpM3zL46eBzlifIbqbaWff9MB2oOVK3KaqQytLE1midHx6VlHdWmzwH9Gu2RDfojuoD
wmOYsntOAoxvTXPQJIm+QW7lTyNQYC/7maqj870LXoom2BTUCF8AHaVVV+2UCvp0x3u2aSB1jnSe
MEvrqjVFjT8CqDz0iqb+REkGwvdWf2uN+g1duLGfIx1knYEHNUN0bozuR+0596DwrI2CJ2wQ18dI
fKefZmLGl4DbCMw173Nv7eWCkKpDvrJ0+qXSBu6TZ6raMscqSVFShwTAUK680T/S7vcWvgUNGKHh
onSNV7NwG9LI/T7jEXzU8tgkgo6tH1pBsElqjqVQX1+GilmQdZAMEu8RRh1uJ1hWS61WX/uy/tmo
pqDego7FZOibsHieItN/Sut467gQK7lJ7voeEU1uRPddqYUbuxouSuedu5GADo8ycsLdNBgxXTCQ
lI1VPahus65iKtfaTsl2lOP1R3Oi7Cm8KEAstjjXHciAW6fBGSdMErWAAHRbnJufkWc5px623pfG
DQ8N4ct93qGcbOFLgMlozU2giGgpity6gJ8zFoDrYYvV06brCvNRRP4GTIG16HLrrld6cedBqI6K
VD8kGZIiJFnOsQz731rmQ0zJfH1NO3vcDU3fgiwdAWqh+QBYD2EG1C02jaaP3qvr8rUXKHDpwLKp
KZaZka2ITWB0s93fpDwUY3BuHeTv2D8S5ZjtyM220CgPit4NSmUuqpG7C4c7ikgbpeZhv01Gv924
CibTQaKY6zbpX+n1LaIBk9/YMdFIp84eqmdzTcv9r/nNfyWIFrbjfsjR/b/mN3nWvGT/yPoSU5u3
+VsRraKI1lBEG6ogxUtM5KaIFvjZmELYpHZdsJMqW/0tkMYxR8WCizpEh+pba87G/pX2NYx/6SQk
XZssrUnq1/gfpX01XXwWSJsWGmnwB7puOppjYKrzj4xiMeWx5sHPuljj7MgAnkWN0fFn5TQgBFL3
E/bmmyjRj0SQonXShT+dmtoMfbAE4PUAXGlwbGdRKHD5aNVm786MCCsa8wfBike6YREu4AbM6Y5m
nFCSpd24YAJKG9B4/pD2JtRnolFUEzvql3hsXqeJmhE7mtYixPk2rvQfQTy8ZRr2cEba0FUd1YcA
JR8GKHi7kSlIvNZZmBY8t8SgYK0xdGolBWCY+3Kavilm+l0fFcLU74CFAN9UWzoghNFboNpBFU/b
MhlajAOTrc9m4KMsnqjQf8bgpF2G9vhrMAivc/WWTmX4u6lzFqpBum90x4PfvQw4wD6kTb5u3Qrm
LBSgk63ZNE8DwCsTibmkpQwQY5Icf4DwV4lqOuuSfEMLNF10K8Ebdas6+TYfIE/iILBOjZrgbpIP
W62gkNuMrYMaNOE2cGEzGMJYmXS8Yau17YmvVOHPTiAK5jR+wYu/7REPm8DKI228D5JNluDRWmbp
SivImzWG7yxD3X1SwhAcUYWggPgP7aSs4asc0BMtnoBPUU4qzInsRvIsqnpYl1ryIlrcNKBf+xvs
F4BGz85cnuNs9Kj+4UZgNqxJR9HSqgfNzftTUQYbcgvAH+iBUcKab0IL8JXPFUgwre5ph/4USfdo
TSQcNeT3oFFoQgF+Ieg1TcEyd8ZLSXjoiLf5exQrhCNTx6ChuA8a19iNHfuY4uqbXWQA3Ql+rlDo
vICJGna6SRUMft37JCY1qya5t0vMcv5hh7Oil90ymvrVENK9wKQFev/gCGTWmLNY6l06ua+CJgWg
bvsneYpsmQc+BdNjA8n/HJQ+MFG9eElRt64UWBpw36NzKarZ+GCyNoN+0jULhRGu6W4VUZwLlGaZ
aO+uGhT7IG2f1Tm7Vw1AAxxTXw85VfDkWwGVW/6xsXZ1/hYrTXqIMoLHVoBtq6Gb44kikZmFpz24
eZytCJplj0HwzSOPczRKSAP4wkKaxUZXiWYjx5q0BT7H0RA+kitRrSBal8abWW6zgOI7tbrYQA82
vigcrCLwaef5tsUK2DgcdYEmvcKxdoTXCN4pWBRE09IQTWjlZvFKMeyXtPJ+NbzAcPoWyrLCt2am
VVGlR7ZsNH/bpFt1NWPfRLGArrXtYgh7bnVUHsuuJu03k1k3wmwWnVsUO6VEfgArx89wN0akFYjo
ucRNZG9j1Irkq1gMLbUfVYfJk5HiNhLCVvYI0q+nLMWyM6HKD2IqhhqguEtIDI6D5Qdw9JyQ6ejo
G97AS882f3HFM+BjmjjG/X3TwIonuYFeB5C84gNvyYw9kbZ15e90DwFKpubaMQ77F5LBm7ymSsts
abxMVk3BoarTWQtT4JRd3u8jLXgu3OCs5g5lEg4Ioy7nlgvjQkXt1uorh5yzmxvBMoFWPja1v1GN
bNgWLkY7rdfzUXch0STPfk5Lpc8GOuytdynVRaBE67aqx/0gFpSIAzBWu2ajGcqLo6ePOC+/mFl4
yVLdvCg2SoneQ5YC8eYhaqk2+xqG9ODEuBIRHMsBqjnIv23Z1/lGtUJnqwWo48bW21UGHsrFAK0Y
oGpSXYJIiw+41bvEwzpasICFac0lU49gE0jtIXFRKBAiTbaurx5vs+QaNXXVqI+u21yXzRt+mMYG
pSLHB6IxcpTuEM8kPTkGZPd+UqxfOq5rUaCLreQeSeqYOaue5KQcxJWVQqow3htQbNOytGt0m7V7
wfANZ8g4h8MzUARMC8u/1FONlXCMNstDv1IGxomUKj1VkBdLR7OVc0DhNsmmDkEMuM4PZpNyVA5q
TMApUp8r1WcxkBxkszChnhPRt3liLvDIAspUlGGyHwSf0R71L5xe3oTRVD3qIXpMgmgbX5tIjWQz
mNQ5T+a0C+ow2Y1Ge1EVXRzkoDB97UBd+b6l6HVLnAn/VPPIfRUfAtO6t3z/e+OlD0DQCToIoEnA
2h2KlvfUDiFHrwo/3VWxtm5mS9vQFJRRN/7TYOUYf8t5GFzxa4K42/fN1xRY6sHBy416kR1R651F
c3czDM5Lg9qumV24CXq95yM2r4pD6Duy64s5i/AkVY2YDt539hma2rTH3D3Ld5IUZWtvbmdRszTm
G9/yJ3zLAnPhz87AcoBBZ3VogSQiZ51HRcPrsfLzBlXEaNO9StZlY1HMNLh8wOPUXhQG8UxL5vNl
Jl9m+vU4jqk0ss3hyVBTEp7o5MlGEPwM8JMShH9ii6ib3f1UUV9u0sbah32ZbhBV7tKs0xCl1GKV
kifkPomxQ5LqPl1thyV9s3ApcXnySLfBp3ma38Lc6FFKpX2TqmvJnUvraFhORR4t5VWqQoyh0rCk
P/EP9JykaH2ax5exQmSpPkoHTzmYcAPDGwrYYzTlyriE/Qj7GeBrYfTWUGxTl1rnWfEZzig5OdC9
ENyH0J6zeEjk7TDNYj/f0It1qWrv2qh1MOhaT828Lf6wYfBKwu1NGWatZznf3sN8yzuzKOc2maJP
TndyyWAP1bSWi9LSIhw3dRUVOPYY53+tIZdVqPKMrg6iZQ2V7rYn9HTpytJwhJN702eljxy77uZ6
iPkM5NiHw8jpNm2/OgjxMMT4exU5JndzPZ3boW7ryHn4VFPRojj+No3sn58W/sdJueDTPq+nej2c
XH6dIa/Zh3/jw6hcCwTERAtkiIdTUin59XLedv1h9T/+J39e/sdV/3TSdkrynewizmU0zEu9Do4D
gotjPooBsyFVbIkvVzu5gNKaAhu0eZ3Un+0Z83lUTpvpVx4SHvnAfLLR12/8ieojJ3EoVfrzaF3Q
xMPUSFtmAs9CAXN6pQ8zNN2eWajkyqElyk3ltByIAIZLBRp1EJ2odkXiNKuC4mlqfY5ZP/8Tc36j
qDV1pfIZXZNfRF2XWGTMZ4XdKIGABh8iXC6Ki51iEU6Y65DP7/APEt5Q5c69Tct1lPnOl2OfNsn7
pNl1iA+lBFoOpM5TjmkxhpJGRDtAKkflTvI0x9lGjnZegCe7PDxF+syVox/mzoLjzKRBIvNDo+vq
aycvf0Cd4mWMqhD+tZLsm64AkxY5ZOsG2CEhASpfs+gHzc+tHEgJM8bkwQIJU7TWxuQ1G7UDnja8
+wDbYP4MrNptr/J0MQDX7Nxl4ZA2DnIgUPPjqDe/IJCn+5uIV4559QocsL23wv7X1Lv3pdSnzVfU
i60nb8aqZ/KFIP83eRl499p7trudnzZ/MTt8LRa3q1jgT4V0cBbOAtU1V55J1bG0K6Cl9NwJtPfF
BPf/uooUVVd68lwMwlyr1YyykLJwFUrAdnTs/ejpjySdtzQJhlWDCWkaJQMl9rM4vC0zFO+CapqE
kqPVVeYbN+eKODCmCZyCPC/PCod9o13ARTW03vSH64qzNF7+nnIya9u3SB+plMhJsYx5BFlSHqWd
a9Ek5UCRLsZymhQ3/6VId0Uej4m+qIFiCBI0y9Fssv6uVdGNSXcFqfiGciSTku9FkKbX31fqkj+p
q+WFDR39d9IRB0dzu8J10uUpsakUxWotoZfl4TjIt5QChmf5y8jbGvGSvjTpXsyyZ/nfyGVygCnV
X4/K7Ze83tDzjy1X/jQp17tdmP+4qybrBtoed/KRk/eaPBk5mUre321ajl1nTiFcQ9W3k+vv5Suk
S9QJDNL8TMvD0tfkSZajFKfxqF1H5fMtz4aW398PYCwPdDtlv8ic5UA7UXHJVcy6YwlyCBQPK29J
DyBskuNcORo/8yortm7QxVgEBoFKXpDVr6PefNXCpSc9zqUU/Cb//xMSYCQttBmFti5ECOf5b6yA
/J/koOkEn3w5CkOfakY5ej37YhouZnQ35E2y6RhHaTZtrIEykGWZAKGzjFdHnohRHTC/UvfyYiOa
wmN9PtTt2t/m2XlLz9w3lcVtZXnI2+RtWzl2+xlvC277+7RtmH1tYzxg5LWQL87WDqpsd1PNc8Xj
5iinryc/FRihwOwD3vHvX/p2b7nTi68oACrlhadmZuRR4jcI2pamjLxN/zwqd3F9VQ34OO9g0qxI
RAPwmAc3xIQck/PkUjkpB59QFP+N9eQqvfdGlU22l8eX5wfFlNv29vh5Ut58vZnlXFfL2gljgr+f
Ozl2XUuOfp7+sNcPa30+wOetFIEbU2N9EZMaLeVrRn5G5Jjc9k/zbqvIpZpsBcrR20D+HrdJOSa3
+497LVDTUAM5/45yIFf8dKg/zfu0109H8ucX/qCuq5lbK59ZcCSYBJbUQ88t59tgcvSCqui5TX2b
Kcdu86Y0pdsgp8tGZ/S6pnzdyp3fVv2wRI7Cde8WAlzH9Y62qOr667mWT9CH6evo57lyWj4M8jn7
6xFz7SXl9ss2ngQhPRrH5RtFtJamGvfJFGOwRxm7mRXutikJvrn913jI9KVat+pXXieU3A+F/UBc
OMe0ui2/FnG9N8o5yyas8UdmZDsge8pXTXjufafl5Urzuqc4KnA/rqgfVKM42IdYr6iW+ZihP+Ef
xPccvG1xmsYwW9l+E+1TIz1Ndki4kTgJEH7IdE6XllsKFheiw+X4ylf5/A9fXycThEAoeNFy9njD
3JyLJj+v8sN6G7i3r+2HT64c/dPqn+bJT7ecdz3Cn7a7HgFc5IksFUXodP14NOXgA9ZATkvQAKYd
9JBu0/18Y19n/nH5bXdysUW5+cq27GKhNPNLTW6eOnYWXeSaXVzCyx7KB7lglI/gn0dDPwEFmORv
IqxQYeeY0NU4vyd9g29yaMz+h8GbnZ1apeCHzoHDGxAbs2esFo1NWFc7Anb2oQe0uKQfdeicxvhW
F+G9qKyTM7hnPcOEwYmKn45CDrdOTYjJ5iNmGW8FOLIleVl7HdL03/UCM556wqTICLMeDdVUr1pY
zStITfUK3VK9LM0UXxNK/ZAxjcO2Uajw/Gn5gQkRnpZhqTgNh7j3ExUXtR4xajLmlCxO5Kr7IJ82
IX5QCLrVpQA4KfjO7vjEo+HSplWY2+ZKUbxvVtv+8INBWfpJCpwNGM1AnI0oX0cUjEA41UFzBN4b
qwWiMR6MYdCJFIznLgBlqVjUO+IbmG+8mGpXj6DFWDBmtjpJ6n6CkFNT9Fh7yZoq1l/ACC+GAqlt
6pqtVSjvqTKM61TRwjWlQhRcm98SyxgXNoE5tHD2fRdEL5jc+juYWUvCBJiIeN9bq3xwMBp1orBc
JhZXtUvCpfaqI5Y7t+TRYWeqGzMyyb961jpJs1+jU+zRiRYLcsTDhk5yux7j7L7MVfdCv+/NdtGO
qbnt7GyKGaeZEw0HwtgnXVAsKV1d1FmxKalvrScr2mhelmJxnNREbpI13TYi53WwKPPM2iWVAS2/
Ixs8qNUGJhjNT5IIroOjkyiQiYPHBDCpbGOfsIUA16M3RDyVTH/Cnco5mmNprOwsW1Vl/dWdPH1l
2767Nhz3KRrQXMRqHT5EZvscoEqKoeB/yV0sUSZHfMFbApG25hoLXlDRsRXeXTZV2ab1ga4UmCzO
oO5jVpnTmsQ9UrYeWKRbvoxoFFYFVUD4bxgO3rJpfbIFIC1LyX60zhnj4ZGyoabGbUshUC7sr+ko
Xuh90qvE/ht4a7dDBOfx7w4EnTPCTK2SL1PRvVp94ixdI6e4SrFOpU5q3cbdeX77B/r81iPehDJs
mWQtMdkkO1Wtvw0M0e6bvikW+p7sokLdefgDX51hA8ETCne1Sy8GhA/6ueQqXFHhKoTMBHvsdSKs
LwbWnlOd/bILEbyOuvoaFUP2VHVxdMhAva6sXKy45QQoTmLl5Fuwa+uP7hQ6T31CkVFP98Qzik3e
+6ehyupdb/JdycmwtdqMg2v/L3vnsdy4FmXZL0IFvJkSBOjkbUoThJSZAi7chXdfXwtQdevVi442
8x4kg0YpkSBwzTl7r/03dlCCZGP2x9VQeLZuFaSNpDnX2TczijfdHh/1Xv1c7FK/ZqTIqCDALGEa
esumGY0fiTJBU9e/8tQCWOE1jk/oLJvD9GStZPysTz6Wzq7I6cvPniQ/qonMXzLUJcEamd2+2yOt
hHT+FY9o7pYOJcmovytu7wVSEayjiKlqH+bqN2b45D5VkXBXVTmFMYy8yUoUNKYN7keXxFbNHt90
x+YkoUY8C4FCXnF+Q1UFT6UU2a2NhUvYoFgdiRLJUJ2nOTaLvdbqMpDRBDhp1n2vZcTQVc7ZVCXd
d+0l5lVR+1Xl/cEN/lVgf6yiebnKkxLjT3ahHEuslgOfh72mlr96gtlwgJPXcPopjfIIw3RPpfQo
deqepWUdTCO719HLEaV+w/RnWxnkuto5xXyPwVw/Stwiv+NyVw3ydQQ9T5Z3ooZjHvltzoFUtPwy
pqS5Nfy5fTy/6NbwCqJCCfN5DiadwZ8FJiqU4jISRRgYCqJYsyqSo2siktBWMHZvAnFyHOtlsKR6
rqPXZaF9lDsBcSAvJuudne7Bj4gW/eI2hE2baXSvRyLArrn6KjvQXUt1afK1SA5B6tJI7drtxZHA
zAm1s4KdzsROJ2bmpSIm2YQGwHzFegZfRfNlStM+ArjadQkm5KhyD4ORFezg8YuZMAC7pkGYM/bl
qTbZEeLkw52ocZXHUgP/QMAsKRM2xJFxvI6qriarujFCXAe0X6sG8Ru67JSA1XXk5wrsQcnlFHZD
4jQZXRyTpuxkdnvXe0MJJHd6QysoVuMvJe5+x8uA1c24H0aDaCwJmsJsdNAiGUlh5JCUVhJfgy98
ttSqxiGQZZdeMc7G/FFjar7JUe/loAaRoSgkJxbpcKIpt5MWGUVkjx3ymsGSoYGoLeTlgC9QDjXt
xY0dYqyo978yPl4Q/segOThRS5yVvcFgpUMtDgwne6DivO8KKQ4qRwy9s5finkzeU03epK4kmw6g
Ar9SLjtq+de6MtwtXXrxGoY3yC6f7JgPbU2x1hPXNMV130ptUrQyZiP419e6rVd+X7s3YMGEbzQL
ZpJBo1tlT/eWsAAyAbpezUBHoyy9C6ByesETlyMe2+dc4+jibVChPZKQYohXtR3dIP+IIrr6ykIY
9ET0ElEuCG5nMBV2hanmvs4zcdax8kyzcaAxlxGtEVI8Mggem9FOconXLjrXee3eTP073W0u0Ihf
JM0CZFuu+VahPWdz0t3HEV4TXeoHyNanHmPDvmRwabwpvWgqYUxKFDTV1Ti13kMs4vHUICUSxLDr
NighBw7yWEi5j7zxmKrzOaOjnAOGQjx7N9tiYBiHx8oMhaUGCdaYsx4frCwoddSNVVdMQSQ0hr5F
PPb6TGRZYbOarjFLzfg8dhrgjkBXbBZpdf0cabjQ8ptsHJBXvBvekvmzMVDaIpDRSDAiqfa0Fn4s
i15UWhFVgpW1nmBx9qK/AIxV/Sq7mMqvecycQ2yMXPU5rsxBtG+EX+7qxlieyPC4Ey2h4SX0sx0n
ib5n7jqUeoWBxrXeMOkFE6a4UcmJV5pI5jWmIj+KYXxx2+SoOWV96gD2+PZKO0+MU+TUEJncpD95
Nv5hL2bBLBIHW9Fd0mNvYd1UefHe0KoFL2NIZThPcBwtsXrjKNF0E4116GU0nwCQA8qaP6i0Reit
kj9VuRAd6kQB/VqOhEBodZIOaEl837dLoe4r4xGVhLuDTKXsp44JNbcb/AFkvtfVcmZWohPc11yC
Yt5FRftrQH1B2F+Fd2IAl+9oO7V1956XfBUYoFCaEBRMXeKqKbsH0si8MLEG6zjF7ifG5CergFWF
IAasiAMzqc0J+Mag+Jg4r+B6yH52wOM0eWUHWiWuCuvaUd6h1tQH0bN3mJWLskoGx7VXNSt22ErW
LXHHUozRFGR78iCG9uLIxTk5ES6pDMeFmBmUa3CJqzyZri/gdA2zZF7c4XdJYRb0L+7sfjW1rflV
YRu+tyrRkhnSKHa5pk582+3mA5SgMVkzu7K+OgnlDjlfjQ+JudjVm5PuIMROUtxhhLGf9Nazrthc
sGcoBqrL54mv6pi70gyVX+Wos1CHhnfRBc10lGnMhuajYHRw3BMj+nOxgG+lTHVRm7tsUr0wL8bf
S29+ETuAHBgJkEiRDxXmdUdg/H6pQIsqgxfWqdzba9SbtLz5NEbRjdoOUPnqk7P2CgX9zmUlrZdp
3ezVRLFh7KkiKIx1BGLwM9rxrp+ms8c6iFVVflhalIwcSM57b2QRnqkHZeqHndGpxyktzHusVIhe
aIQmR2ivb+Xc3LQQ32+6krTyKWkUknO0kAT3EPwRmkQ20JqrljeZmEKzW7cmY+2ns/teFDoNQiMD
F2FD2VSF+5wQ/DizApii6iF15oPUzIM5kF7TG1NFMbZN97k9XuUlQeG0JfeAx17mWvuDCxU7vZWy
WcDDtNrsCz8nMYBtw69aIirtV5+7arfEWI+w+EamT22pj17ZHKYeJYGHGpz3f8Yp9UwWkXMu07te
NdYVup34bll84KO/An9IqI5Xk2g2o7LoNWu46KDjdgMByz1n4ah3y42XF49T7/62XGv8JV3vtW6w
QkCZ+iNSxd5HvYbaxiH92OD8ys2bJoOGljfOa4uyhwYptu3Yzs9LCWC+NLCQdu0YqhO6pKiOj1qZ
vlQdHDigaRb2ocKfFsRO8Jqey3QWYatCdpNzEaguVXTM6a920tSBOuVhAgFfsa2UM0e2EPXmJYBz
nIQwNlCukE/mIkzzJTU+MFaDYtyMBvYEaHzVAaY8ppLJh6m7Jn7m2iF2vPloLynsR9JpG7vHGQvQ
aadP0+jHlurunSZVgiG+15lvQpLL6cPkTLnk0LHNgO3jJIhVNPB/ehxKK8L8HHfRDr8mRCPCcHZ9
4mTBCHk4Z/Y/N+N8HLMKz19HAv3cUXzO3SssG5gWYSm9FmyX0phWvkSV5uNFyEmV5LcPhHi6aod1
XFgqBhgUNA0xwnYKyZ+4O0JFiua2S8HZ5Ww+GMnyrD1bzoxStsgjtol4m5tlRLicLPbOxvi/H9z2
UIApyItiPs5tel/YjgwSbzpxUYNGiwg+SjvntoyKKHQnQ/FtW/WdqhnuU3wtVoR4K3EgmqoN6jTV
s9I9u3MuOM7AkBg+nKzwlM7knUJLmvMXNTUY5pm0QC0rB8/But66SUR0x8M0ti+ueEjMDi8n0Q19
nEn05uFQpoAwScaNWxujJjbkmC/PdJd9RpZRZ/cAODqH+DkJ5dRNvJekahM8+v29psf2AUVZeXAI
EbY0gvz6xkQjiOngVtML5HQRixmt0fX9GAezk3zlHEu/VmbvAPX2rxjtT/r3h/UtnvA3vFtUuXaR
nT83EyDQdO6OVhcfvCItSIQom/3Y/9KjNhwc70qQL0ZIC6GfnXX5qmslO0dRzCdw3AedLQim8bQK
TUyrcRQbWIf5SnEWhuwryMttERFLQGTWNJBs2y9o8BryGfQeOl//q4CLeyM5erfd0tyok1g7ApLo
O6sEW9rncPEb4zF11x6sjfRe69YaxHzb17IJW43oTVFPFf4hLQYfkOYXV+t2m2D2/2uL/0/aYpNM
ov+dtvg2yz8S+d+RUqCj1v/0X+Jiz/wP00BAbCHrJd/I8v4Rt6QaSIghRlkORCdgQbz0X+Jiw1lf
cTTHdkFNmY4NY+h/MKWM/2DcQ0jFnkhf/6/7/8KU+pYw/xNXhKYZlJPuEdRM59TYyFb/xBVRaHBL
hMKkJgrnkkvwzOMMpNyBA4ms/gV7sF9Ni8JadNL3vfKY4ej1JTEG+yRjt1R042X2VBtYiJnTRyU0
se7WwCHTPHmRQp3KBC5smueyiRsj6PVTMpbi0huHSoWQAEPV9Mem+wRBGFMHkeOugG9iMCKYs3b0
Ei8LTYBd58Ugu7R142EPF1hlC0DCd2VbL8AyMzDB61pThZI/tJNz3u793GDUmHRCVGdVIKD0lOP2
kh5rLRPE+p/qkbj4jFE3lEr24uV03qsZUdd2A3VaP1MuYi8G+IkpgIdZUeQ+dGmKCf/zh7cXthux
/sh27+cXzCXWRY8EcFQbKQYdkMMo4khqiv1lzVbdbgiGIwxlieyjleqBPesoAFpFP3/f63DlZmhM
5yUDNKk53Ski4YDYOy75AlfIzvOU+74WTiijK4ZUGvatTRy9EZeXn5tUQyaF/odgnCxiqIvEYO0H
D3GdbunVRdjiqo6GJWjJ8IRUWrd6eigzKdAvsUod3d92tbKnSX8KbDX/lS8UfRNBAdkdUrgDNCRG
SP5qYrsS4SCRApQZGe6dvQsotneBoxgDzU+GUF/DPX2UdnEF41PgQ++dvTnV+nWM/PN6GmdKq1mH
E96LbZXo9/SoJnN2UlyC8wA/T7uKAvSVMn8ZpVZeD15OhMRSXI8t0nXHvDSp0V9Fcx+knQ7jFzin
WLEdJYr+a5LFWXk3JDEYljSuK4qMOywb2OxyskhYcUz4n+CmUqJqrJaFtGIl17TKODu7JadQ41Fm
M41ji7L5xiTpYZfgMjoYYzxQzsyGbkfq53wwqQVQhoAGryZkpRbjVUkaH6bPbifZol7cSVpX8GPt
A7Skl+01qPgcPUUl3hNOyPYDdmq7K1Ud5qFrXIP2Mq619V13bfICsmIOG4GQe31tWW9sUdzO2Dn3
ibo828BYD51JfYEC8nLVjHys0RYcDwtZqK78dnDbhwtr1fO4JtBac4/tquGab1d4eJqS/tPa7X97
bmzemiS7EWvCLYqV4qKsqbcUwkKUiN258SThuPxxpI3r3e3Jn5syIZCooE7HANixaIWrr5n85bSb
L9sjfY2vzVRaR2gz2XzoaM6RBQR1c79Y8TPzY8wIZeqYBcmKl83ZmrhYasO+Y32/RwoI66zKlTCL
hxsj86Zzb7G48jqYOhTKkTvZpYkVeLrLEr07V6mL0dkt3reeHMQY2KCe7X937reG6/fdCkA9yk54
J1GVL/7v3F0jcNdwVH29GfMP0+Kbc9dwzXIDO7WIpJqhA+aBimV7ymvq1VcFS70xEPAzJKz+x9EG
2wBLa7Rxp6kyLqi1ZlCyvLptzplO/AoAg9/ZNAygcZHsbtEBW5LAdm97bnKHQ5rl1qHVFLKxI9fa
0wQ8Ip8Ux2rwlsAErwxGwfswGo88+ZVVtb2lpYg/aC1pwfeRpMa+A0lLyXU9sKWZ7wWsr+PsEaCs
WyyKmcaawCsxxAOxw6OWJ7qvdjIHnSH1dRXO2LCFXFA9Iv9Are2THYX4+0jIU0v1jD51XfGyb7Bi
+lQ15kEvCQuF8CVMds/GMjMau+5E8bh8stdUADHUkFEUSslqpGGkm9W1rYLc2e4Mj2hrKgTr1t7H
woiLrrxqB2wNllD+lMbgnYhT1/rSOirIIzbRjf3dhVyFV/0q9/lOEljvjbW7M3C6oZpbgeZbt3o7
AX50Na2UD53aV+HW7kS/U55tSzBdfbc7oRLgo4hg6kbpGjZKE1CkxAIrDWB6E/M/6vBm2sedMZ/1
Qf+tO44aWFBaQ2Np7wkLiZiJWuOIGH9u36z2b6yRxFMX8cwqf832BTsDWvBcesRSTNoKZnHtL9p3
RI+tP5lT9AdI7OGgXX86I3ZuH0USqXcKMKhIq6M76uJoGV3YzCdW9e5JFPCxac0tJI7Oyl6BHavn
D2M9Dd9yh5/Pvh2Kb+FDtsTXc0sM73YY2hQ8CCDf72iF7alNi2VN9hWF3M+x1PBagrw6m4MB2bUi
UVAuUJL0Qji7lJpGvuYnZusJmtHaWebFQUaGyyaq2cZBmvXOy83kkM1iY85ru7JH/9xQ05DZIdcV
CpjskbD2pNoe7AqK/pXphs/HEQAi0jVqQlVDkBviPJMTd1aH5FHtGCD6AmsnFA/aDRMJPirBw3W9
cMDXmwW1LMWLUl3TZfMk8Hw79bCHoNfalC5FutBfEthWbOYCQBb7Lb9nkzH+3GzPtUt/r8YNvfx1
sNtutuiQn4c4v6szgeM9mwUHcwKKPpvT7Lhd/bGqMRpsd7cbrO6w+fFK7CyzuwJR6+4qVSuBlEfj
ebvptL496G1E1jZjULEwpCddsqOeK3atPtwqGIOCzlTft7+7jbfbe/nXw4US8aFctZmrqt/xfGSg
7inKKlrjQ03denHz19bCpzl0o3reblolN/ctgeOVVGPzCiBKfdA766tg/RVMiZJcaNful7KakJ0/
KZGdoV1az8zEjAO5oe22y/S7YW/aTYHRXHTf6pYxqpXT6qUcEi2EGfSW11mQ8h+FW4/AqXQG5tqg
XC/xuH7rBled13eezE++zPbKz8tI+4CLGadNAvLz9HYvpbF2osBnQEM5Q4W2jmPEWLc+2uR+6Zoi
/fPw+x4Y6pMxMrTXdqwF23MkNGGe2Y5jZdlyuKQ1UNDSsQ4Gowe+uQmIeq5epYOzXFm9dxoqxaWU
UcwA4su/ohi0s7YaDmgzL/AtvftNmfSjb9rkTt+BOz9qqJ+f+V89hxlj9KUSU5VeZTM/N8R2NEet
HvY/T/3r/28v/KipSDxVICkY5velV1WFGG+3q7CG6ab57gTlVJcF4noG9B74Qx2pOXUmHCU/U+jP
w+3eQNjxmjnO5Lo93qbZn4cFMZXFsMznbqKTVGrqFGxTzhZH1GyJ3dtjyPrV0TLd/bB5F5LV0LDd
uOqE1MBFn3Ec6nF1jPVX283kOHidmJFp1osWGCYOmEiHfoGigDl/y9OKFhmBYBhwwMxko/b10Vwz
1uwqniCprXcnCpeYcdY0tn+/9I+fEn2KnHRaMzy2nyqDXpXVadm0+j/Ole3edtMXaks/fFWvVJm9
NKiqucuupS6O293N5IKNDlH/dnfelCyb/2V7XW8tgr1phOSXWJIEIzfpr7ZJUL5/+T+f+fmV0Sqv
/jHUTK3unnrH357+108lW/7U9sr33e2vf7+R7Ue3x6Im3NTfHn//xZ9fpaYEauoe3fKL48wMEOtn
3P72v97F99v+efnnt/9fPCeLS+rUajOEbISIfp3nlv2oIHpPt/d10GJsO6rj/DSVJtYQMdL41+ob
aA7LvhtLBr2lfEmFSwKpV71kJIGxmF2wKjaqedCAq7bZVP1iK/zFEv2jc5I6gHWW7utFIWNY58c1
iX6n0Al7EG3yPFmluu/TLDrb3rIzkx5cfUR8QNvCH8uF14Wd7J4MKZhp3Lan4dJ0pKENT8vojvu+
Vl9tSZZxp5HyMDiXuEyJNoAwn+rILLL1Y5rQTeaxb0Oy75hgnLAb5wxHSMa2nRYQ1wJN37QtV5xv
Rap72f2NbNq37jRGfqIOb4jABbDDXy5FxJ1TpRlVNhKEmiaEYPxuKCDNhnCQU89C26XtayvGySG+
ruByOWYtdiiF45a35kXKrmfoE2+J25U4u/6M82fuYScj6mQ30EAI4zJ57QaVNqqRoGpjQwqe/xwb
xsHoqlutAtsr4ho3f9z/sSOK7JQrD3pERSJFHhA37Nz6pntVHPsPzaTGXgsYBeSThP+667P5AZRy
aGShRYF511YkDZi5HSS58UkywL1HaeJlKD7Vfgh6lly3c59jqWStW2MjNYR6V89oGaQAm8u9huZK
yY7D7Cs/tt8XUOF7s/Tak8wo3qq5GZ9SA5cnu2xgtjXfrK0URCMRh5ybgI3d7kNdWiIamvilnRDD
4JkufQonuCfYPgalNhxIb7bx11rB1Jh5KKqk9DXD/Ug5088EVfP+zWEJ1UQ8LZP2HBEUzYpE2eJI
zgXS4dKyNTjGEWKwMsYbDJB7jLVHd2zMg5FLjK+1+SBM9xFZ7c3ooeBN44xGsxbf9m2KBHEa94uu
BDQEoW1zyA/C9g7KWFew0/qrUqTRH2Vor/hXo1ug2d+OjfQTwQDXmhqUxIRhUrC2Qnm0T2W6HCwz
P1uLeusJWGdZ3DUY09IrdZjnWw+06alQ8puqNqHycL7C1JC+CQ51qOu9JiFPm+PMydkvRjjpTgfq
erzTUxOxjlmf26771Nfllqs6SNerV8V0GVZpEuRG1cAFphRfkH1clp117S4SC/iQ1EgisvRi6gPW
zsF5ICopndWQzimp4lb2qzasT6u1Hkyi0X9VrXytVkHPPGTqzq0RYYMyaQ76Mg6gCq9FiyrMmdB/
m7ok8HcAhELjI4qa6UaWe9Pu6S9n2r0tezJMyi+VnjKqZvvCyLpTp4Sx78m5qlUve2gqearjyaSA
pfyh3P1SiijME/pc+FnpGLgtCgy7O2Q5HaU5a4VfDu2fiJxeeGLeo+XU7bG+9NAjD6aJhaO26T0g
oTCZ/vOR3kHE5WadF6paLPNgsijgAVAvXLU5uKMx6v+yyEUXNxkjnXP6tcXQBuRx0gjFAlS0Hv6P
ZKJXgs060rrAjrN3mamzH3nTnui3xjckIx+IS/Qg1H30qgR6BW0ah2XqN3YKFzo/JqP6WNFCPudd
FiaO5QVdbV4y1anvlQk1U6rhVHGy9s/Yee0hYozy1RllHGE+x8qc2EV37U2ZjnfxYNhhbx9G6T6N
fUZVysaajJr+j7B1FGuG7uuj+KB34q+yG3C5cbJrOb/C0huugee+0AADf6XOZThTw0/0l2HISc5r
xc5F/XQklr60FE7f6oMyBZ9pUDk6WvZGLulxseWTtvJDW5n9oewf0/jB25iaU7dLTKN4JGE59Dxv
72paf5c7V62Ba7SV+cMwa6R/mLZJc6nLA9pJEAjgz5Gx1wUJCSyBINgoHt+nNbJtGZ87aN7Urwhw
bfNHTwzPyowIu9CzYML2RfrmbanbnwOMrJyhRoCCw+JJ/5kcP+kQdTWpX2OC+3nUhi9XK49ZMiC+
9LBalwunn6icleO/3NB6YffgAgrK6XAkk9chxzEjBDuFh3q5Kunc0xT0WB/tp158VmPg5rIO0n44
jFnfsRJGmYn26egyVeWH3Ouvc6IFAsOLoSMIswbMqv2ZyxjCqPhlmnUJaxKRlmyHz77F/q56YH11
3FEiIVOQJtxefwffq9NKy5wjdSjSuf3W7s2buBVBhLeMc2NGneX4dtfEuArg4mCofDOt66WIbkAo
U74e6TObUf+GWuss2Q2HzWhdeqIcbrQyuW5WOm/smWR35+4N9WY3TAvErXHslXt4EfpKQUbboh2Z
hevA64gzdAQq2pQMtlXPUaedHQzYc6ElIaMbB9ISxJjd29itUfGSJ5mQ1qWb6j7lG2nb/AVO8sSa
Uf+rS0hLlKFMOOcE98wMhS92pl/ajypJn81F+eg8UZ+nqG98bRmyE9vVmzlCybLEya0xaEh/tPJg
VbdFqd25S9PtSy+tw0GZgsXrpB93sXaaTQbjJKrDfjCeuxqdVJ8wL1NAeDAVQl4iBkhgP+p9FZNK
2JSpQZlHeTAlZPGiX1N9qtjvuwIsE5k6uymddjoE6MPStXcZRFbdASY/9cuVUIu7Cb6vn/KVFfTR
53hmdDDJv9IcOBwl5mkpKwtxWR7SFfSiPLtl5df5seOga2/IDU/uHPjtFzmYn2ZJn69qztJEvi46
SIVTRC0wSd2Adi9qSE0tj6KLfmvJ9NSTE+YraY32NmrkjnksoS7Zoo+qWcEO+oNmGWcrTm8WOnS6
YnQB9N8+qFpA/1qa7M2h/MzlKEOrbkZsPcOO4i+yA8v9iNJBUERlCWh47S3xm4RuAL8fDOeQukMQ
WzL+S4OWKr4Z995ro5QPXrUaCUwxUxKu7lRxHkt5GEsnP+vIgwn9U70g01G69eMDu1wmaq66RlMY
4SyXsifOsMmEg6Br81Mj8kept9nViKhwRKZVKOXEaO5dJ+s2ZCkeLHad+0wF6+ASijcb1b0mVO2i
IJGuSuXSprADtKbqfdUBZQFRtLr3BgQkDWF3S4wEd4krRIi1vFAST2qijsrGYaeo/FIcKnAtey8/
M2cC5GntUm0q72LhObd0+ydEJe8MR7RzWcyHVad5AQGF2g1JEZdGVc+exwyOoW9ipi0nMEmCDswY
0N82TlKfHypznu4cQ0UvgM1lTw1c+D2p9zQDZHM07TQNtf6ox5S+ykJe5jb7cqwFQQVz0p7sid8y
Nf8I8qcxDPakbrK02iHnmm5Hmr3Z+FSyJDzoEnGPnfenalRxPiBKOKLncBkQPfV+7KarJKsxE7oW
xixqu/lIOlnBXtcaYPOyh/ULq73JzATuOr92R5DyiGKjwiSJ7PkAqQ35g9mccA+h4bPp/Hd5JYir
29v5Cs7XhR1KOjfMHZ8keAEAWwMIhY6GyWqB5koiBO0IMnh7nRLkWzC/soyMQA5WD4b96BCP8hQ1
Gu3usQ0910Hxmu2tun5rBwrnfae/mDqLezhF90VsvcK521PAu9dc0sJkXXbBBA9oj1Qu2kMifJBo
Cf2pMJSdyhGfEwW97aq3Saue8ObL0EM3txyVYvL00NujCkBwLPbOdAZan6KE1O86Gp1+B0POKl2S
+pCz+HnPU1jyAO82y4vrrPsCwJyjgRzPjEgJHpX2vY/pzCEoQ+BTqSxh6IshRyoQeZKoy2wzdpCf
C0Rq0OT/GCUclKIgvmDS3HavCUXdyVqnbPdXT4ourK0IjV3WEyXrHWWz5jo7dAdB51RHLSK5I3Uw
9+e4bNnlmKhI05DeIqFo/OVcWhX6YAJrRuNWhRPGqisLKrGk+2zFUKeif+8Z+32jFwRsZvZb0wGi
WToX3pvpcDH1H/bUPWW9d0+8QTDVCzUGDZF1tARNC53bmIkaLEmhKXTvdSigA6kOjp2qtnf9UrFd
S2aU94BzKKSRPAePnRYTJX0KQAXIiKxR1k+JkMpKb6Pq4AzEGLSAFORlEOLTEg6in8ZwILjjBRm/
moVZyZqs0I6Hv+a83BTZ+gUS78h3xrYNEnxeNHM4evLZrZk/5sJ7xY90qJzhb19Mz3oSn2RsHljW
f0RZMp9ij8Vy6dkPalteJ8r0lMHKtHOlO3cWpHJpzftyATUJOclyuSDlZCKYNKZrSVS5jCISwZ0P
iHfAYEacAksFWEoQZfGCR6RF0iq1q15Fo2rb9XTpzBtaQ/HeXsCoJwse9iziOKUo5o3C2IN4u2Xv
QiXIUi4da1JGYY9yjdr1L0tpyBt2KXqGTq1dOGTVHI27ssG9mXS/6dt+Jf2yvkThMYYGYdnmM6PE
n5rmWQhZ7qANcc2Fkei7zmPUjix3z/wcXw0keC1ejLaJzjqyH1oLHjgjT6lfbPy54T5VYveBq2cE
ysguJWog3NDQy8UfFbEOwmDrTc7wFRYTKG7roNT9dBqLoh/nZOuQmzjRrt6JAWdkuYi9olFMbBv5
lSwovJJkPiZi/tTKTvfrIT1F0foG1KE8aknTE03qZ7Xyq49x3TO53rBGeDU647HRhzujVO5dTdyS
4wAyGtHrLkXNhzL1UHfMT2zkawRtAFaS59iJwFUQgmnEmXsG95iS2kbeSJLEyA2ldkgKwE3sQlkB
5L0WDF5B7n1nUmFmVMMf60/Ycw2Y0zuNiKxdv+rEOBSU9FT8PtICdRPTu0nmWt+ps0Rl5ZraVUaF
AfUn+SPO+GHU7ZvbK36xoKgVCIF2+Zi+4OVIdO0tLtJ017UWypeZ2bkzfTFAAtfcnZMrNEom+1o3
HOtSCWZls49AZaHcbtQL1Sdc3zWeprxV65sB2r3Z989itqJrYkBylxCgQdc/ZU/QdAZZB5YvpbyM
GXmunFCDqhQMWfblwePZKbV6jhwALK2RxEHi4NbygNfyicqclEiNSuLsEOgnZYivapLKcz9+gdxU
fVt7Hq2693PXfVesZ8exVyzrKkaXDpJndov0iXZOzwjgxPz9Jk+FT/OLnHvnxqrU2l8gLV+VM3j0
npVqnZqsHDL8fLJCg0q2saJ2jl+47V0Cb3JXZ3AlRXrnYeqJcXtoKKkPM2/BrzRGPt5zYrgyqOmZ
ayxHG0+9XveoGAQiDDpazQXJR5rU6bXvkWfbqhamiq77MTROhJLApiv3jrBGvBEjukgvrgJt8Z6z
tvlCzf61akqsQtwOJRJ2dioR3zEs5Jdk9Ny9Llw/Ezmrc4WshsSDjmXN1474baKMBaBrneoFIXfB
unNYjHnNorhWW+W5nTW6xDb2oyEiv/aFCAh/YivAYLyUCKXgowyxCOvsOLG797uiemLSvMYqeu/E
nJ5FYKzfk5alnj8OBp8RpboPCxNCNOQf8ouwOjlCD2JCYAfVezBG7U2muRd6yF8M+1SlduonhvOY
UIDeueZ1ZiExyKPyLOLkjnrcuLPG7M6xaJ8is6jb8cme0ydCEB+mSdzHYj6JDi1qW4QNKQaZ/ib5
CBFRDE79u0rYbIzKXWstnF7AgAVqsnJxwnVjusDJ5cJlQQtu28jiDz0yVjkZBKqlP/Rp/ZUmK0Cb
XcJQdG5oKc8uwsjKUq8H8N8YUxBOyoiPa9X2u7kM9zrflhGZAaA9NTEf3WV5qs0pPWpviFKNnAUi
u1LfSYciBJsjdo1ZSmLum323eIFQm/fFcd5tkB3rIVa14qtvvXej7z/L8nNsI4wxNDgKNXqmjXRP
wJcPROELXeshX6ovQKqPuSWfysGA+VwiYtVK59PjfD60Wf9WssDeLYIhKa1nVKqd/MjT5tQ0zmMp
aBGZOYWC6WTO/8neeTRHDp1Z9q909B4aeBMxPYtMpGdaem4QLJIF796D//VzkNVG0sQo1NuJkRQU
XVWRmUi8z9x7bkHmQPVogRIWUn11NPnYQ42LBlbF0Giv7jAxWcafkrrp1QtfekBOulQeIpyurZp9
VSpbJeEoh0xp10hGCIIJI3MtujpfWtKrfF2rX5X4Uk3xe9rInzw8GRK8clUh6Qwb91jqw6Jso3MA
AbZWjKPTWb8tLZfL0JyHVbpx6jodJWRlM0Wi0o6qVePE+6B5NUy5jcI3MQAmzZvxipaem6CKAi2+
TfHm/wv6/qmESF1VUdn9j//1P//EHf4fsNDNT0kY8N/AQolbnP/Mv+v5XPUvrqlqnun8kewZYD/7
H9n8278qrvUXW4XvrXKvhiZ6V9L9h56P8ML/0O+pfzEsB8kaEj5Hg+f535LvOfe0xb9JGySHkf9a
EEJNExPNHJP4V2mDnMWFG5RutpV59YP7KV9MhG9P9W/PsveDAraw9dLnOK8fVAM3YDQP9KOu3WeT
xhIfAFSU0aq6oGrygWMpI80JFwEW3V5JiPELnFUgPLzh0ouY6GpXDuSTi0phEZYGBhXX+C1GtfLJ
rfyZ7Hqv2op3SIwuZm7GCo0u7KSgCvElqJ+FNmhiPTgsQERUI85JcEDmWbXqrSZfIfCPVgYGzlx/
6yHsNVYGhCoBEmyX1qVSsGi2KZJk25BHJZ+nNQobev4ki5cEnxMhPRhgc4IeU/27GKzQTybWJ+k2
UvGbAFg7FaX5oQkyGW0CU/gqdUqifhIpfYFkTCUo2RV7+W6cejIBk5b0pdI9d41cxqntLB1iad2x
75eY6oBRMqVCiRg9dnl3rQNaNdcD0yli98vDyqJbQ7QiaDr3G2mqi67mkMTie0tS2JZW9dw2Xf8w
pYeymGAyAV7MJfpAkmyNVVaZOUaRHvF/2Pa+OUVX5DE/4J9Y9tt+bEGaz0O0VtMmHrQ1jm9K46zq
dwYCbf4HO+ia2urOmmpYw9rk81hd6O9ekFMTBjHCp2mJWwCtgA6pqTn61aZCyaMtWxHRYtmRvcgN
MlKagUpUd7/zLsYLoPzWibtvlH2p0szq0QaR85enI4AoitciRBtf2puwtb4I9EKmw5Jm5NcKJnFx
2uY1gKVfeQXTmoBqPtVppVxJDz3Yfhm310kZMz/J3VvfmO8Ko3RTlBvDfNCb9rty8M407WsbJA+j
PjGzx/dsS0MyPtRXuTQfTKU3V/W8pgUcq5DC2GTj2nUik0sBfLZRfQedx+g7XnEfR384ojos8z0M
dKZGQ0aSma6HB6RxK9fVPB8ji1i7pFwAswwPdiYfrUBbko7+ZVg/gBhZBEaMaQyaGy001VUa8Khn
aQNAW2uOkpATJmu8ZII+O1ZuiQG7DejeC9i60rLBRZfjLYmSfB1LUo1aNdmZ6dg+ZtJ3m7TecmPJ
rz1RdajIDk08PA1dmG0B5i8NSVMxhlaws7zgbULDsnSJ4mL8u85qBIZuopgHVx+OXWfgzGTFZCUS
rq2TZCsjNDmZYkDebqTj5WsDUOgEQgURdsGWbRkxpfjZAvkk3TbaRVFNH9f2H9pyDMJilTbkYyXw
Sh1Wy0cSKT4KJfR246g9J4OhYW+x18JI0C9N00OixA9lybU7aAxZtG56j2gPVlEnHorGHNcywG6m
9CNWUPPM6EgsnR5Poze02yCIlRWk42jdOvLauTH5ON/KWBHJQ3o0JF7m/IR4U7pEwYqUK/tQNPMv
XQ0Xl9n/WsMPwpyohoxYB/j93Q3iHW/Ta5rCVEi6Sz3qw6WZ1hVUM+xzRsRD40W/YkVKZM714zBC
9bZVlXLYy/bCsaqro3UUyQPTkyRJD/3c7yUlU1PbeUsVT6MYb3H/JGtEPdaDsMIvks66TVDSgYvY
3jI7rBfsvoh+C1uTDSzgLsPUdN/FO7lGx7Ac89LFhVkjLg2xnA169Z61jrWGPdAesKYMAm3dNHyZ
Ux4/WUOKtk8kK7vv6GxoR7YsP+qV5Wokc2IG6hX40Ow7+X1CPExYdxXn0NUkeOTTd+AIQWKQ3a2Q
BR6TpnP40wiygiQT214lT7NjEiZS+6UxDYcxS4hUVyc3QU+Z6UXiRs+xC1FVrtRqBgr0dkYd7Bxk
XWCurqL6bAttK8PiGfJcQEqKw+BrYH44StBz8QcHaL4yp+AW9zliQme4qjUIs8lg7Ikb8qE3pcMg
ktw6BXDsS1MUn446HJPB7M+ay4HiesFXnjDGVlnEIgOLjrjmlaSAIi/ZkNgW3iU2K8+6TF5yoZBZ
N4vNufhXkv0N8Pw+W+VqdXa5DHS7K3Y9eyTPsLStFXejH3UFmSeWS7zy2KLPDbN1S0DSmj6P4X30
rri6fhmTuSNWzTXuPJxYnksQgxzeGRuXJwiiL5CI9z1kq0UoypH1jQuBW3NjjJ/KzZogTIhQPWte
fYvAhS09W/Zvpk4CgymcW1dagBXB4my0iHLXcPqI6a2YdoaMp2eUiRe3zofDQAHrh0OdM62HtJ9M
EcS0bniLKkb/WSS3OJ7Ru1WXosQAOqamBsI3kAe75RHRaSxSwgY2blfIc1TuIESk3ElTb1ME5Qmb
/2ert/Eud5HVGY14R9lKm4PIxjfwl+FZ7h9aXC3nICTSLKwQk1kdiYZW+Yuzxn7Ff/086k9Z0w2H
TJBbUujeY4eIfKG7gulS9kVss7eP4sDxuZa2k4vlpfc9fXIjqErWRqjOt4TZRUSI/ZZEOlPqKmEp
jewKiVszdZvIYLAwmgp5JpI1ZjVOh6pdGb3S3Ypu3kNk3tmNqnkyPyQbT6vhB3IYE02ZntzEPDLG
xU1QmTqVyHhSyZHH2iCUJ5UX9HIcm/cEA8TarNViI8q08dVZdW1mYch5jF/XozJfhRPGZSc1BIyb
0UbYWHh+boto3yYRk6xmNxIXc8TVtbFLZRNwVe3ExBnYQQI/YdbEHy9obD3KDI4T3XXsA8RrqpP3
vIzaZVpW76qXtSd9fjOq9aeboP0K1nS4ld/pKUFhvGirvCLyzZw5DkJhU4YXcQk/BIknEQrL0tNn
rmnO0k1LPuBhcCOxy/lcyqB1u629rBCTrjCYi31i21jEJ+6WqqpC9pXRayhe2ui3bD6Ywpa+yuJj
I5z6KQTbcUuagxfhYB+Ek2/KkkJCZ2FBPMQkl/0Ic7FiD3wmhnK08ZIWBcskezBIt6IUUVV5ajuE
o/k4KAhBy6Nmwm8STiMOael8RuC9l1o0P8dpVh3q5DEW2SEI2bRjihl2ZKZmK0ettJVdZT+UQ96+
CSGRqCmRI6ngwZgSjUNz0l+JPOlWjWE1voFhf900vFRM3ReC8VlTWbuqjPdqUXe/dZORgbPtEMC8
mfmgbew8NiE0TNRYpY1TLOgUqi/iLKkrg21sUmfrQV+tWx1FQVrIrwSXxdaoLMIvCbToMeHFgBjq
1uqPWX9yoTId1CB3r/Mlg4nCug4dUlvSAGso6b5iN3g+iqlegXTae1xszKVie+/pgoO5y26tYbMH
prolSDg8Dg6lvj4Ag61sGFKao2xAucYLTKLraiyKC/s6wvrkVXVYx2FpLc8NYoRJay3sjcaTa7RP
qQ1BQ4wV4gyNBZkZOQOA/nl67CFvLbOGrChHGET8oi6w7dJYytZ2uASqXwSbpofBRmvcx3wbJB6o
ehGz8kLXz579kUeN4weVnm2dvC6WkRzgZlcPY66/W8CUF02PgCXpwGikDQ28CvReIb6djA2S5LDf
mauq4igAh73X3OFc5qijutH56EZ0qFWebqYpOTOQ8DsNW7ElWrzSxQ7X6E7Jk1URe7cUtJFdyh2x
1smyHYOjUhU/ag7Utn6pNY+RK7Ri9pqtru/S3v0V9OVPxH7Xit89t2WJNZIjQLvxIpjuLsvPLrZ2
4CM2Q2ggK/eO1KZnRTWZv9rLLmgITOy3AiBSOC+AyDqFrw79ypgw4ORLcjMZOwO1YNJVK3KjTGLd
KM2mIZfPQpellInuq6SWLlSkAdo0bU3DuhkygHzhOL+sdvLdsHlACfPINwKC7ci30aurm9tPnLTN
Io5/OgrvRTbK10Aaa5BpzTJqg0Na9yhwXYdHnKjwotWOCMis+mX+JgIHnl3Lg7FZoszvb7UZPEDy
jH0cEo+lJti547CE/2Qt4pqT1vAIubGv5ejuubJ/t2g0whCJfVqtSbDFFdSgHVPb9cyMqNk8uKJ6
JA/utRfX0GNZUedPTXixEjQ1xL1PUwib1vyxzYs0ADPN/2BtyC1YscXgTQeM6lAQIDklZvZSm7Ab
+XdpqOHfy2PvcMYrpDaU5qMYSSzqtGLdK3Oa6GA7xBEzK3OIWlbcYJX3NlnWtTq/QI6gN5a90/v2
GCNxiNk7ezTEITqeKt6O4H1oPXYhoNtFrZbackKfZcFUmfT4SOpD8wV3M3ZB0hep99INULsL7X2Q
8q0X8mFo12gEP6VgwLlsZUqEqqafKqVaj9bwpWCEn9wP03FeSVUNFlX+VLTxjRXAhzSJPaC6hlTx
EIlqYw7RFoHRL2NUQbfpR1tQsJDviek7Ya0+PhKIwCSRzDgl1N+YDx/t0dgmcIjy7pHpETLS6kxB
D4zWImnDGBnyOiuryJ6sDqXNuRIcrmBZ1kpujD5pyCSfFzs6smwZks1FfVulTNxdXg1Jsw7ERdFz
IrO5Uiqd8lBFQ9cw1ATf7p3zPaZmgDstL6e2OZihhlZ+WVq9slBuXTW/IPVL3eJigxvCnG/Vlukx
wuNdaXhF6vAm854Hoxkec3d8cifyzWS8t1OQQY2+Bkd26otmDzf4rNbjWegOFvpS2TZufarZL0Pa
Xdhx7NuK9cBo4LWznAWB24uotwquHAMRfPzepuqVpRGBlSws0cQDMrrZSvsmU6TYHVEenfwhAgbY
RnH02DQn03DiN30wOaVBELEQzT9Gxzgpo3uyzPonHZ6Ell9qllxS4vWbnhtVbgRsJuq7hem63xW7
I8PQLp4dPiuO3KG+gYLqkTo/K8YYFg41cpKAR4AzFcP2RQzuNjRMPyyw5gXm+A5M7H7LLCC5yUy+
S0W92W70yfrEDvItUK2vMoxXqm085uS7swT5pRrWelRaX3TyydXZT2Znj/Bs1QmAmtFu5fnONeMr
cIq5YXzmZ/2tWcHVboMPIgY9d/hwmvol5AYHfnBVgpYUmf3dRLMzU3efu9x8VjX57TXKr7AZ9ySY
+mWgIoD1HiCP+Hb/Fer5RsXKhQfJ27KjZFpefTYuxVtknvLGIAckerOCp0LOsAGVnJeOQIc6PJpk
UVddryyHHjfdZPGyH3N5LQ2SMbXxN8ZDa4Fa97UYmE+l1lwBQwFztLemcZ/z1FpJxTsNFBNFZb31
iMO5py3Dqju1qbGqsvdWST4LnpPASx/bMlolnvowmii5Aq/YtOzcFBYaudU+csMgjFiBuVUNREUD
FraHi82+P8+jjTTqrQqAI6GxMBLsUF7wmJDKnZiAB/Tx2JLwSoQJpp7L4BUM6/kRWfgltES6Mt8W
tw5SoVlV4INiOSjmh3Ni0Hh2daoRhmMAOuI+WozxS1xD/KgyFjDgtb4FKIK6M89xGpi07eTLkBkD
bIAbZtZtNReLpdmmt5q7K1vU2VanL9F/fecZUIYI9UHoMvNPE/QhQX8didJiH6Q8CY5NQCrVcRTs
z1VjXWrOy1RxVY9VvilidS1GlDmafWq8a5XU19QySEisindplGsH3xEa9MtkmgudjB8yG2+9x9CJ
BE1sWa/eUF5rQ9QMvgo6U7Zl2J+qBYPwZEG+5DZUtkzkJjpibhxMJ9SEEeFQ9c0GssSHVtpXDdFW
oZ2KODvnTb6zFXWjNf256JQz7CtS3ORKS2mNhtq30mezL58LuzogSn5ojQTECnhEWbx5pN0TufJo
VoOLWvdYTazDenR+C6Nm/55DsZGltRrRLedzoVcH06akDYRg1XAzsRNC5O1ywzjHD9n866gy8+Yt
MjZEJNODmTfL6C/CKd6i/KzExSExOXHp/lS8h6B7tsITy9Z407KWMtk8oDKnNLBnncI+icSb2iVP
8FqQ4YbcI7rBOTJ6PMEP52VfypeG8lzE8sO1wyMFMJVWny4lyKDOvloiaFbz31Wo40PElKIYbYIQ
YuWKhD13ym9BcHdi3C98p4fRUeU8KxloA8v8Uelow6D9LXWoItLwCfhY6d74mmr9teO3g7SKhuww
6N3KVesfghmQj+sYjazpVdTFcTAgXbAcbI3uYtvk7NVKNVLi58skYn81DA/z81W35Xtndy+e3nzk
Mjs1tQXgJdu05QrO8k2vZtqCykyNINRjMX6jlf4dJ+iOVahSDoIJFn8QmYz2FqS0wjhFYz+Qej/X
iEstMUCR8N0jXRSuLyp6IziHCluhPoAYAeA+SfCYIcOgwiofG/E4BUurGTVUdiCmnLbw9UFuU5ME
Ww1GCZNsFOWs8Ky2h/lfMZ4UqNr5RFhOyJhC9mW11R5xIqrYIAGd0KA/JuaHtPoznSsFU1ZSsY3X
bNo5XvGIE4nbVTe9CYKSAedXGzUMV5ZdnFXFfm+I9lsMDU4bI/8mz2M/AOuri/kG/pJ1tukbiAG5
ZLNNb3i8NjTmpiTLZ0QI1QcRMFdo3YJdHl09tFYiOm391Jr9QiMy6oJ48lhyLe8zCIpNOtSoZzp3
j011oeQx290efk9djqu+JtJxYroNDn1bJtRHhuv+zuDmLKJG30pvQgSvBOrDxP3T1qiMIFOsTSPy
LpjImNt53OrkxJ69poVfp1UYIIggVatF0cldDfViXSxw4DQeWgeyqVkmyMeh1MWqd8NoZclw26Jz
IpwzfKIj+DVFZrquJQu+tmNkHmbG0hHIMAw3io86HnAId+ZTYnsX9tL6BiP2xe7NMxIJPDqG8sJu
H4FlGD5NynABr/gSWGijrCaVvjG0ih8hLN4m8Aw2WVaGgOM06ubCg2aEPRe25srWBAvpXr60aeb5
6ui86mVAhGIxEEfEbty03yxSqhaoD7Yk0yPTEqGyMuubpajtUlRJ4+ttB7qKZJA8hGQiJP2Uqxfl
Iq8QonWut6lx1jPKHNeM2ZvTIqgcz/eieicCxJhl9sWS4VP0JxOLf2s6z6j0sDnF7rZweArzYKXq
Cpp/7mgjOeOxZT94DiZ6e97hhB7NOGY/5AIIRpwIDFpYQiatENigmN5ZkIyp3ypzl2YgdpK83hlZ
7fohtvMGRs9DMrYOzwYrZk+6MAKT4MPCEwqiCWmBIoW1QemwbAcuJSM19UVpdyY1FOJja8Dn3tn5
AXPmI1j8n6SbthWKybWHU5YrteFQsy+RGH7nEAMW8HHKkg4ATntmPCuJ+YLeRl0iAXmU85UsBGuR
xo05EzXS2bLS1Vet22D8hj+HOxNFh7OOUi42WDjkoXM85W3k06mC8kMUKS5JYjwNkHGjcRWaFzg7
B+LIzrDjienkkgUIhpAx6N9Hzf2ezI3t5ls7wwpQKoDnJ3M3ldlPqzLhnZFCGmvoEVXlAhLzS9Vb
c/DquGt18wCj8BdH3FHtR7I4iedbmKJHPybFcQ4C7Y0vDamoeZnc6leuw851Se9lsMxlEUJGDeSN
/pqwuSZ7aTGuLsJKmxZe5Pk4e7+zin1YZqCWq8D0EnsaWxC8qhXsJ0gLysaEOdPwFOS8gHNP3w0s
HUxF2fSD89SZ3XsgkW3H2IKrdGfaqBlDHCLkjaN31XYc2RZm8/gEIVVbsDDc6sTgBv3wTVvF6grn
i02gWVpCJwI4CtojLd41j5QeItp6Vbv1CcKmHnbaWD+GifFLF+MxCVJqrYI02cHapm7/YsQ0JY5D
1KZ8VntOH098KeWr0ZnRDtiTLxsgWCavZEbSCq4TMn+4GqMmZC5rAeqiu6gholqciklg2NialF9O
qO5lUt0sNE8MQRZRN5xYcr3aTAuJABt+okhcY6Z+vXtjh+LXarBWQZdyXIjHcMie9Lw9awHSxCS6
Yik/WE0AO7BRd0yYO7pEFLnMq4uVjtuoghMylgOrEFvsGE5/202wTcliokvyAayimOnBOtjAJbrs
M6S+X5qBde3TfjN0xK2oPX+ZthvsHjdF+m4FzZuqWudGAQUE0ekxJI/XThDB/4SguK2CutFsGKcj
YXJy7ah49kpHmmkY4A+gsp4ELlB+kXGLpfxTM5GfyBElIZgmv1KTbGl37qOMgcU61acx0Gp5GNd0
xvXsY4b54jyG5LEuc9iUnqoNm7yqfpRY7LFyrcWkn8wyusaN8+513jOQpM1kZXgLsJ8t1J5iRMjV
oOQXV0EkRZLsS1izUky6Tf0c5gOR6bCuPBEB4gJKh+PzJ4MzqA3FpSuwtGoNW1kTh3ajSR5habCl
iNGD2nigIM91+/sbb7bN/9eHdxf9333u7z78uz92/xN//oJYAuU0WD3lLqWo/RgnpUawCg+hwOmz
vLvW7yb+gl0BK+bpRgQ4WrXZP/xfzuH7h//s54Y7bh4XzsLp4/RPfsIYTbaPLADN0cxHcOdYrvub
+4eeA9PFmZ4FtrPmcPfcZn/CQIjNAxSJhvEPfeJOHrib7E0SF6fV/d0/cSz3d6dGOwcmFIU/YQJ3
lMH9zT1e4897MuBihTSDRK/ZqFW9c+/BEw3kB7zNLfDNe6zK/eNqJPywZ2QBKyxdUsKJ/Z0X0Wok
lt3f3D93f+/+BQdOD8/7f35Zzu85GWJkzgtcxyYx4sws+WRVvJhD17DRxKx1t8U3ps7BpvYoDNKo
3rNOrff39/7rzf1zuYIb3Gt/uVV3CZT+O8OVvbNFCY7PTR/ckHGcY8S/JtY3J8NJRwqAmcDYh5iv
tuBdaEUZvmUqtzjCOteu3v+kjdvTpfKG9NEdgRz1odLG0QessxonbpOGVQR+Pghk76kW7EK3OHdx
Ne6RAm41TGymPXYnrA/VCnDTsCx4/QxW5WshhyDdMmJY6xV/W7YHKnpMJqs8YfFOlrrsxtVUeukm
tHdKlv5WIRcY5BzuvbYfT6iWbi45jXvdDJoDdIC9Ota/RBLV264IUnrrRSL74iTrqiWiuva4o9oH
tgxQOoSzAk27c2pgtIPU+Gd0kOEK7qtFmefJOmRzSU3qcFS5ijwB6PMBaudMPnR1R4THFcmbPHWW
OGolqpGpRPSmT+WOOnzxjAswO6poY8OiMU6dbhinsQl59RvDPlBsYniq306egktH53XK55DKwjyK
GOANFzZqwcHdOaQOPBBvSwVk+IEyfGgAYZdupf9IvcmPJNsSosbypcVn5fD/iTsETAtGHtXUY/wb
Ce7UnvzsB5FwzJbFWZFTcZ7i32VrwQsVU+e7TBeTTk1Xjc2zgraeElfFV4lLEfep4+QnVXliuzQc
LWy1flRlrFQYtxWTNqwJsoIe2OjOMWMifWRGugvj4qaHtcMoqwYTtMXv+dtgRDCxYlvYtQffUEdZ
zySv8cFyYkkl4QV4HK0Ec4AcnijtZpSPJ42k6xFy7EM8/yTsnhS2c5Q3moqBDLhcuxnskGelHZql
V+WCk8iDKNvpb5x36pYx3RMFyEqdn0Q2SihNWKjk7OT4LmKvE6TAGL7un/vz5ftXrNzBa9qWPDCH
Kd4WRAzBYiaC13O/W3t6KPOa2jUpH01MPIkpTvC194kSPA/DUirDJ2LPH7VNnsY8PKY5BjijhkOt
PUEEyheNqb2URlovFK/6cKA0MKFjKltPN/R07SHPDN9U1AeroVIE5/1QsoDZItit62xfGfGDhLyP
ym/dEm+3iA1ovw7w1FidCZBO92qW+rZDegc1U68W0KFWXgQIxQ6oUx3Fu9Uhet4yjpBWu8goTa17
8jirlMG99nHIPqkfL7UmKwZacAAIdhwAKbuN9dIH/dEd0/cemK2waTyhcl60HOmMBoFny2qbsoTY
jMCC7NjjpVxYBvYq59iwRu0MEFoI2clGf6ziwM9axlYY1Bria1PQkF711dcUYU6ufrQVJH3CcFd9
aXSIuw+ui7g9mIzfFr3dotZMoMThcAtijo5xKJn0hZIwU22n2Rekoc7Ss+K1opfDoU8nIpDy7q21
jZs53abZdxiJ8NKSzvaQ4HBaZkOw1NFuVl15IFF4oII8qdjYuBGaTFfqEg258gqgO2J9V7DbBXEE
DQuiMy+ntBM3V8OPmNws64Tx5slrCqbDTvGM2clXRuOhrrUci7R9dbVoVzXJl6ldeoi1DMnZWZRu
81Gg+EhLAD+jQ+vXDj8FsvKdYENyUYbI8auWlZqq6wetXBt2WG0nEKq+RZ+HBiQ5T5Nq+nnPw5CN
m8HSH1QoHKnUdy2LsAG2DDYkb9GXRQWBfE7qpMkxZq+GUU6zTnqaLciYDw4OVZwfQyHC8ZDWKwYU
+tLI6x8nNH85TgCdm12l2hrMJBPvcZTxQNiaTqIZzMtDHX5ix9JfW4uBiyX3mNjCHRZaPAip8qop
p5r6jKSTfm2K+jurNW7TmDKq6Lemcd93Zi+hyC4exVkH1wsLCVoxJdZgMgH/LGmglYicWsGxG8lp
P5eS0lAPo8XKDhtdubJFqy3FDDCLR/mZuEhxScfgurFoy8D7LcJvV9q4NosCqRrNzyK0jfI8ME5Y
6CNBETZYWbrd4iZk9Yxi6ldnJj9J+22YlrXuoHhisgjJVKJHyXmwcouhXqEj16PjZx8wPLtVPPro
+R1mZ02z/lStol3XjJcb25yA2nvlsmmGM567dlXbLB8xSFV+mhrWg/UZKQamEDpKnu5zBWX5PbC0
nzqazuDK9F1hC3eV4JAv2NAvBCbC1dTD3vYaZoW2TtnM0CMaq5CNZguMtgkglRqVhwwIqhJ5uoOf
Y8JZ2GF9RUacrhQdt1ARsJ8Rzog1Q37pXbEJlWx6UqZkxx0pIte0OFlAeDcQdh4ji5pZz0HJou3p
lg5e9agxs0WQFT8DcN6FTAAFeNzZGOnax8RCogNmT3XNkxniSueOy2RMAhkrZu2XFbkrRxcf7ah6
RIeIK2NZb2u42jlmKSWs6JalAW4gNhUrTw1v7Ky3TIbcU+goJJQ3lbpLogrE+9jm2LwpXFxrhiln
Jb56kCiG0f626+kl74uOv9veW7b+0AZj8pK158iU3+HQPdVoDyjUhN/1Klj0QEUXHlyYsrjrOqyZ
PhPQwd3G3HTUxosg1H4JBRtbrs3dQm3/lEyAgZ44JIHrzRr48zfcpGTZwSyj/lG/wPHwK0AMNgvT
xfyBxjHPGE8EtNSxTahJXexSfrOlaDxwZ64WHJTwh0Aa5HVuirFZqfRDzLm7BpUxO7QU9wgL2D2O
meJrvYn6ekKQXuZxCp3JmWmAhrJVHdn6oQtKrSnUfu+QwkBYNcNTedRn3FsC943pS7axWnQ6ai9Q
Ytfpr6xtlT3RLvZCmrMRbqogq+Y2rEKn4adPlRjsAvS1fV++DooVw2CYPzO/mcTcBURP4D2B9agt
Cv051dsWNUdVWMlh3Yr69c+HaE42wiRnA7ORuabJZrk4F39jyMYijQ7392yGyNvOSlajBS43zjwk
nPd3J8HAOcdl7cM0fEHr37A55Fvub5wuKNdJ0b7xUQOaJEKjoWYHGSKNiOb3cND4dpMbJCnqPi/B
YqdWGLkrKUs/VgQJOcFEa99greKmYlcrvYXi5FjshZ1h+hhx9HDbqosDN/dDVDgJSSb6Q8VvfxDz
m1ohBTuylNf7p9LIDWBqZMUSKC5h5NjQ4l2tWCtb6t7WBaapg2k83N90PWbJARD2wiHDUrel4jvC
5u5VJOqe5BoSOBiD+NmgM6rqgDSO1ibkGUcPSIqQW/ANCVYlrAZhdci6tjygLakXLbdAruscM4tQ
OLrSbRu7p1YMLBcJtCFPMTHxv6bygNwRuopAKpDHXD6WihIvDof4ALcu5mdMvmhbuR5QkR562pNl
AadjmQh3kWkDAxOynA5YUqsDs4Xq0KgY2PtK32iGgal78tL60GHJ8ZkueEwe2xr8du9uyiZ8uCcy
t3kIqseCF6rJcL67hCxC7p90ksLnkmIIHmMrr1RHrNwZr+eM0SF1TWY7938wZuJWW/sSFNKhmx8E
DK3mppXxsQ69didi1b//7Anjp8P9vQZoPzwZiihyFWbkc3wVHa80TXzpoTrtPHa+gPTFpuycXVOq
w1qt+0Nkmt6irqhnSHM4Nzk/QKwObzoreL92xUNVSHcxqZ09H9sftc0ETNYWFuWQcm7U7U8e6PXU
t9mRtTbgbnddohMCn4lSymWaZA+4qoNQYovpIeGxh4f9Ea/Nq3kLemq90QOvH9kfRidfgLrnK5y0
67xCcgluh6sWqALrtOT3/1t2iH8HNc9uhdXd5nBtf8R4+5EtMUZ/7WW4lHHRPMGPhok2/ne/6R//
Rf/y888YLAxD1XEg/I3B4v5D3X+Yf/R3ZOSTo+b++bd/NSwsFgCJVReOyvwf/V//JSuL8N+/TGj5
XwzT0C1T9f7z6/yDf/Ug/d8ehn/8G/55PP/x9/yj3+DPA7T738xdW2/TMBT+KxU/IKovSZwHkNAA
bUAH4jbx6CVmtZomKEkZ5dfzOYlHnXaD1ZZo3pq2X45PvnPx5djF0yeUYabdVwsZ6kQSmBt28O4v
4mqBkCRK4pihjoTY709NCwmB0L5cQBNRp8mw7slcqauFNIuIiDnBovgT5QJeznQL8UcbBI2wAzgW
NlrCA3BiEKhJYgy7iA9Kynbdn/Ea/9sgCJkzWLEXFaiIYkN2ytA8p/k04iJlnIrRUgZ9n5A/wEIf
7u0PSMQTJjgWrx/0Bxn8BSiAdHwkAQrTTssfjIV0XiRgNEq4oELYVk78gWARxyxRyuejPzg9LhBO
5p6mwFiUzVnGqeXC1CGgSDGDCgjBJJC5cHzAaXEBxfZ7Jys82i3GUSwYx4TlYBDzSYTM0gjHucAn
pOmghdNziwmh3hFSwPtxmEOaHvYLImJijvCIsyf6CxbzX7iQY2ljZ7LWG11XqKft08k+W+LTktx7
mDBB2MkYM7xpVNXOYxB9NzTAKaLpDBb3+Mb/Q/y4y70xhlgWL02LtGoP5d33/cBmm/vfTxTk/NAc
WzI8e9Ci+fxMFmscyqzbrtF512fDO1/a7Lh/zvj3sYH7j3aeZVtlb55r1cgmx3KJ/gWOYl7KNTL3
56W8lu5pKEP680eSp08cOXcc4V+A25XcJQ2Zc3hRb9xG/6orFzgzodofeCWrVrYWyfAcy+Rh7L7I
Z7LE1FVTuUXqMfgdABvjh40saotkpDa17PazIc5xLxBrcSqVdzrfdBasB8d2kvbz8eAvVClvZaMs
kkEWggVQtjWnWf1tdlaXm/W1q3bTObNPPV7+V9C6LlwWDgmzL1ke2M7g/t78XYL2kEWeQ+Na27b3
9GaJcb++Il8UOFHJwvS4HFPA9sbxSr4oS13V2rVI7NQagH8XVaHlxItgjT86PN7KqG9dWnBs4+YP
+2bfNw2ZiK+8bwCwyVdbK2L//pCwBzCSt/UGBbpTNWN3xQDcWEhdOd6DZOhQ20Ycz7mFbLalrAqL
ZNSBY7NDvMKFbFuZLzetwq7cLn7MQ6hE50t9I91EDd2JABa+0IgFbd05zMbBMSSAwWBbZdRxt/r7
d8c3URKbUURfehv0etNMoYMIXlfdhNwofxeZv9CX6rqRk+yJUpEEgf4h3bg1jnz6KvpS3c7O5Rpb
umk3rAPfDAGGwH+tmlZtLVZvmgyT8fbG8VZvhF+onzp3whjO/zNDYCEk/1o3K4s0yp0ESHYu66Zb
zs4klslrN5pR1o/kesveP+CFXE1tn+EsQ9ug4/X+DkuYLUqvFg622BsesA+c8eiZRL1r1M20LxyH
eJXvVVW12/KHnHQTsD8UDRAcPizrQs0u2r3YZoap/TX+sd7cQ0SMo5rBM18iDg/YJ6KBD5APfoL2
VdsqJ6UYZ8Z8Rf+kfrq9ynFs2Rf3cyeXVrHGeBhqhQLE+i+qWSOyOcgIxQEc4ReNjdom9GYxC8G/
K4m4g6MKXdNkMTYgtQ053p1cYbO42UHhExqiM3Kl27yucH6dFbV/m0liTpf1JcnVFmttqhsLNCBn
9K8x89BI092E7f74k52IPfQ3d3DN/CIvlWye/QYAAP//</cx:binary>
              </cx:geoCache>
            </cx:geography>
          </cx:layoutPr>
        </cx:series>
      </cx:plotAreaRegion>
    </cx:plotArea>
    <cx:legend pos="r" align="min" overlay="0">
      <cx:txPr>
        <a:bodyPr spcFirstLastPara="1" vertOverflow="ellipsis" horzOverflow="overflow" wrap="square" lIns="0" tIns="0" rIns="0" bIns="0" anchor="ctr" anchorCtr="1"/>
        <a:lstStyle/>
        <a:p>
          <a:pPr algn="ctr" rtl="0">
            <a:defRPr>
              <a:latin typeface="Arial" panose="020B0604020202020204" pitchFamily="34" charset="0"/>
              <a:ea typeface="Arial" panose="020B0604020202020204" pitchFamily="34" charset="0"/>
              <a:cs typeface="Arial" panose="020B0604020202020204" pitchFamily="34" charset="0"/>
            </a:defRPr>
          </a:pPr>
          <a:endParaRPr lang="en-US" sz="1197" b="0" i="0" u="none" strike="noStrike" baseline="0">
            <a:solidFill>
              <a:prstClr val="black">
                <a:lumMod val="65000"/>
                <a:lumOff val="35000"/>
              </a:prstClr>
            </a:solidFill>
            <a:latin typeface="Arial" panose="020B0604020202020204" pitchFamily="34" charset="0"/>
            <a:cs typeface="Arial" panose="020B0604020202020204" pitchFamily="34" charset="0"/>
          </a:endParaRPr>
        </a:p>
      </cx:txPr>
    </cx:legend>
  </cx:chart>
</cx: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withinLinearReversed" id="22">
  <a:schemeClr val="accent2"/>
</cs:colorStyle>
</file>

<file path=ppt/charts/colors3.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C9423E-357C-154F-A1C7-32D1BD767B9F}" type="datetimeFigureOut">
              <a:rPr lang="en-US" smtClean="0"/>
              <a:t>2/23/24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2D386B-EA1E-FE45-8B1E-DAA3699AC967}" type="slidenum">
              <a:rPr lang="en-US" smtClean="0"/>
              <a:t>‹#›</a:t>
            </a:fld>
            <a:endParaRPr lang="en-US"/>
          </a:p>
        </p:txBody>
      </p:sp>
    </p:spTree>
    <p:extLst>
      <p:ext uri="{BB962C8B-B14F-4D97-AF65-F5344CB8AC3E}">
        <p14:creationId xmlns:p14="http://schemas.microsoft.com/office/powerpoint/2010/main" val="906539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0D71B-EC73-994F-BAEB-FE3EF6D0B286}" type="slidenum">
              <a:rPr lang="en-US" smtClean="0"/>
              <a:t>9</a:t>
            </a:fld>
            <a:endParaRPr lang="en-US"/>
          </a:p>
        </p:txBody>
      </p:sp>
    </p:spTree>
    <p:extLst>
      <p:ext uri="{BB962C8B-B14F-4D97-AF65-F5344CB8AC3E}">
        <p14:creationId xmlns:p14="http://schemas.microsoft.com/office/powerpoint/2010/main" val="2924275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2D386B-EA1E-FE45-8B1E-DAA3699AC967}" type="slidenum">
              <a:rPr lang="en-US" smtClean="0"/>
              <a:t>10</a:t>
            </a:fld>
            <a:endParaRPr lang="en-US"/>
          </a:p>
        </p:txBody>
      </p:sp>
    </p:spTree>
    <p:extLst>
      <p:ext uri="{BB962C8B-B14F-4D97-AF65-F5344CB8AC3E}">
        <p14:creationId xmlns:p14="http://schemas.microsoft.com/office/powerpoint/2010/main" val="433883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2D386B-EA1E-FE45-8B1E-DAA3699AC967}" type="slidenum">
              <a:rPr lang="en-US" smtClean="0"/>
              <a:t>14</a:t>
            </a:fld>
            <a:endParaRPr lang="en-US"/>
          </a:p>
        </p:txBody>
      </p:sp>
    </p:spTree>
    <p:extLst>
      <p:ext uri="{BB962C8B-B14F-4D97-AF65-F5344CB8AC3E}">
        <p14:creationId xmlns:p14="http://schemas.microsoft.com/office/powerpoint/2010/main" val="1720414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2D386B-EA1E-FE45-8B1E-DAA3699AC967}" type="slidenum">
              <a:rPr lang="en-US" smtClean="0"/>
              <a:t>15</a:t>
            </a:fld>
            <a:endParaRPr lang="en-US"/>
          </a:p>
        </p:txBody>
      </p:sp>
    </p:spTree>
    <p:extLst>
      <p:ext uri="{BB962C8B-B14F-4D97-AF65-F5344CB8AC3E}">
        <p14:creationId xmlns:p14="http://schemas.microsoft.com/office/powerpoint/2010/main" val="500216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2D386B-EA1E-FE45-8B1E-DAA3699AC967}" type="slidenum">
              <a:rPr lang="en-US" smtClean="0"/>
              <a:t>18</a:t>
            </a:fld>
            <a:endParaRPr lang="en-US"/>
          </a:p>
        </p:txBody>
      </p:sp>
    </p:spTree>
    <p:extLst>
      <p:ext uri="{BB962C8B-B14F-4D97-AF65-F5344CB8AC3E}">
        <p14:creationId xmlns:p14="http://schemas.microsoft.com/office/powerpoint/2010/main" val="4241202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2D386B-EA1E-FE45-8B1E-DAA3699AC967}" type="slidenum">
              <a:rPr lang="en-US" smtClean="0"/>
              <a:t>22</a:t>
            </a:fld>
            <a:endParaRPr lang="en-US"/>
          </a:p>
        </p:txBody>
      </p:sp>
    </p:spTree>
    <p:extLst>
      <p:ext uri="{BB962C8B-B14F-4D97-AF65-F5344CB8AC3E}">
        <p14:creationId xmlns:p14="http://schemas.microsoft.com/office/powerpoint/2010/main" val="4246872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731741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700">
                <a:solidFill>
                  <a:schemeClr val="tx1"/>
                </a:solidFill>
                <a:latin typeface="Verdana" charset="0"/>
                <a:ea typeface="ＭＳ Ｐゴシック" charset="0"/>
                <a:cs typeface="ＭＳ Ｐゴシック" charset="0"/>
              </a:defRPr>
            </a:lvl1pPr>
            <a:lvl2pPr marL="742950" indent="-285750">
              <a:defRPr sz="2700">
                <a:solidFill>
                  <a:schemeClr val="tx1"/>
                </a:solidFill>
                <a:latin typeface="Verdana" charset="0"/>
                <a:ea typeface="ＭＳ Ｐゴシック" charset="0"/>
              </a:defRPr>
            </a:lvl2pPr>
            <a:lvl3pPr marL="1143000" indent="-228600">
              <a:defRPr sz="2700">
                <a:solidFill>
                  <a:schemeClr val="tx1"/>
                </a:solidFill>
                <a:latin typeface="Verdana" charset="0"/>
                <a:ea typeface="ＭＳ Ｐゴシック" charset="0"/>
              </a:defRPr>
            </a:lvl3pPr>
            <a:lvl4pPr marL="1600200" indent="-228600">
              <a:defRPr sz="2700">
                <a:solidFill>
                  <a:schemeClr val="tx1"/>
                </a:solidFill>
                <a:latin typeface="Verdana" charset="0"/>
                <a:ea typeface="ＭＳ Ｐゴシック" charset="0"/>
              </a:defRPr>
            </a:lvl4pPr>
            <a:lvl5pPr marL="2057400" indent="-228600">
              <a:defRPr sz="2700">
                <a:solidFill>
                  <a:schemeClr val="tx1"/>
                </a:solidFill>
                <a:latin typeface="Verdana" charset="0"/>
                <a:ea typeface="ＭＳ Ｐゴシック" charset="0"/>
              </a:defRPr>
            </a:lvl5pPr>
            <a:lvl6pPr marL="2514600" indent="-228600" eaLnBrk="0" fontAlgn="base" hangingPunct="0">
              <a:spcBef>
                <a:spcPct val="0"/>
              </a:spcBef>
              <a:spcAft>
                <a:spcPct val="0"/>
              </a:spcAft>
              <a:defRPr sz="2700">
                <a:solidFill>
                  <a:schemeClr val="tx1"/>
                </a:solidFill>
                <a:latin typeface="Verdana" charset="0"/>
                <a:ea typeface="ＭＳ Ｐゴシック" charset="0"/>
              </a:defRPr>
            </a:lvl6pPr>
            <a:lvl7pPr marL="2971800" indent="-228600" eaLnBrk="0" fontAlgn="base" hangingPunct="0">
              <a:spcBef>
                <a:spcPct val="0"/>
              </a:spcBef>
              <a:spcAft>
                <a:spcPct val="0"/>
              </a:spcAft>
              <a:defRPr sz="2700">
                <a:solidFill>
                  <a:schemeClr val="tx1"/>
                </a:solidFill>
                <a:latin typeface="Verdana" charset="0"/>
                <a:ea typeface="ＭＳ Ｐゴシック" charset="0"/>
              </a:defRPr>
            </a:lvl7pPr>
            <a:lvl8pPr marL="3429000" indent="-228600" eaLnBrk="0" fontAlgn="base" hangingPunct="0">
              <a:spcBef>
                <a:spcPct val="0"/>
              </a:spcBef>
              <a:spcAft>
                <a:spcPct val="0"/>
              </a:spcAft>
              <a:defRPr sz="2700">
                <a:solidFill>
                  <a:schemeClr val="tx1"/>
                </a:solidFill>
                <a:latin typeface="Verdana" charset="0"/>
                <a:ea typeface="ＭＳ Ｐゴシック" charset="0"/>
              </a:defRPr>
            </a:lvl8pPr>
            <a:lvl9pPr marL="3886200" indent="-228600" eaLnBrk="0" fontAlgn="base" hangingPunct="0">
              <a:spcBef>
                <a:spcPct val="0"/>
              </a:spcBef>
              <a:spcAft>
                <a:spcPct val="0"/>
              </a:spcAft>
              <a:defRPr sz="2700">
                <a:solidFill>
                  <a:schemeClr val="tx1"/>
                </a:solidFill>
                <a:latin typeface="Verdana" charset="0"/>
                <a:ea typeface="ＭＳ Ｐゴシック" charset="0"/>
              </a:defRPr>
            </a:lvl9pPr>
          </a:lstStyle>
          <a:p>
            <a:fld id="{8F2FE2D0-588B-3442-85E3-ABC76CF6ECE4}" type="slidenum">
              <a:rPr lang="en-US" sz="1200">
                <a:latin typeface="Times New Roman" charset="0"/>
              </a:rPr>
              <a:pPr/>
              <a:t>25</a:t>
            </a:fld>
            <a:endParaRPr lang="en-US" sz="1200">
              <a:latin typeface="Times New Roman" charset="0"/>
            </a:endParaRPr>
          </a:p>
        </p:txBody>
      </p:sp>
      <p:sp>
        <p:nvSpPr>
          <p:cNvPr id="19458" name="Rectangle 2"/>
          <p:cNvSpPr>
            <a:spLocks noGrp="1" noRot="1" noChangeAspect="1" noChangeArrowheads="1" noTextEdit="1"/>
          </p:cNvSpPr>
          <p:nvPr>
            <p:ph type="sldImg"/>
          </p:nvPr>
        </p:nvSpPr>
        <p:spPr>
          <a:ln/>
        </p:spPr>
      </p:sp>
      <p:sp>
        <p:nvSpPr>
          <p:cNvPr id="1764355" name="Rectangle 3"/>
          <p:cNvSpPr>
            <a:spLocks noGrp="1" noChangeArrowheads="1"/>
          </p:cNvSpPr>
          <p:nvPr>
            <p:ph type="body" idx="1"/>
          </p:nvPr>
        </p:nvSpPr>
        <p:spPr/>
        <p:txBody>
          <a:bodyPr/>
          <a:lstStyle/>
          <a:p>
            <a:pPr eaLnBrk="1" hangingPunct="1">
              <a:defRPr/>
            </a:pPr>
            <a:endParaRPr lang="en-US" dirty="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1678955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3009502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5"/>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3406835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7"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149374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9"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4114494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4"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5"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128025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4"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3900089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7"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214353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7"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3560130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2331937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478309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97600" y="1981200"/>
            <a:ext cx="5080000" cy="4114800"/>
          </a:xfrm>
        </p:spPr>
        <p:txBody>
          <a:bodyPr rtlCol="0">
            <a:normAutofit/>
          </a:bodyPr>
          <a:lstStyle/>
          <a:p>
            <a:pPr lvl="0"/>
            <a:r>
              <a:rPr lang="en-US" noProof="0"/>
              <a:t>Click icon to add chart</a:t>
            </a:r>
            <a:endParaRPr lang="en-US" noProof="0" dirty="0"/>
          </a:p>
        </p:txBody>
      </p:sp>
      <p:sp>
        <p:nvSpPr>
          <p:cNvPr id="5"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7"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38201404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5E6D13AF-75BF-FD41-BB3F-A1C02E612B32}" type="datetimeFigureOut">
              <a:rPr lang="en-US" smtClean="0"/>
              <a:t>2/23/24</a:t>
            </a:fld>
            <a:endParaRPr lang="en-US"/>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7"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fld id="{9C004187-5EDB-1E47-9B3F-CDD5A0A6EC3C}" type="slidenum">
              <a:rPr lang="en-US" smtClean="0"/>
              <a:t>‹#›</a:t>
            </a:fld>
            <a:endParaRPr lang="en-US"/>
          </a:p>
        </p:txBody>
      </p:sp>
    </p:spTree>
    <p:extLst>
      <p:ext uri="{BB962C8B-B14F-4D97-AF65-F5344CB8AC3E}">
        <p14:creationId xmlns:p14="http://schemas.microsoft.com/office/powerpoint/2010/main" val="408432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426633" y="301626"/>
            <a:ext cx="10363200"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493DEAF3-6E59-F34F-931E-2CB97C6E445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461680" y="5759388"/>
            <a:ext cx="2730321" cy="1193925"/>
          </a:xfrm>
          <a:prstGeom prst="rect">
            <a:avLst/>
          </a:prstGeom>
        </p:spPr>
      </p:pic>
      <p:pic>
        <p:nvPicPr>
          <p:cNvPr id="3" name="Picture 2" descr="A red and white logo&#10;&#10;Description automatically generated">
            <a:extLst>
              <a:ext uri="{FF2B5EF4-FFF2-40B4-BE49-F238E27FC236}">
                <a16:creationId xmlns:a16="http://schemas.microsoft.com/office/drawing/2014/main" id="{F2DF6AF8-43B0-9E49-9CE7-A992D7361C16}"/>
              </a:ext>
            </a:extLst>
          </p:cNvPr>
          <p:cNvPicPr>
            <a:picLocks noChangeAspect="1"/>
          </p:cNvPicPr>
          <p:nvPr userDrawn="1"/>
        </p:nvPicPr>
        <p:blipFill>
          <a:blip r:embed="rId16"/>
          <a:stretch>
            <a:fillRect/>
          </a:stretch>
        </p:blipFill>
        <p:spPr>
          <a:xfrm>
            <a:off x="106619" y="207276"/>
            <a:ext cx="808253" cy="864973"/>
          </a:xfrm>
          <a:prstGeom prst="rect">
            <a:avLst/>
          </a:prstGeom>
        </p:spPr>
      </p:pic>
    </p:spTree>
    <p:extLst>
      <p:ext uri="{BB962C8B-B14F-4D97-AF65-F5344CB8AC3E}">
        <p14:creationId xmlns:p14="http://schemas.microsoft.com/office/powerpoint/2010/main" val="8108401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457200" rtl="0" eaLnBrk="1" fontAlgn="base" hangingPunct="1">
        <a:spcBef>
          <a:spcPct val="0"/>
        </a:spcBef>
        <a:spcAft>
          <a:spcPct val="0"/>
        </a:spcAft>
        <a:defRPr sz="4400" kern="1200">
          <a:solidFill>
            <a:schemeClr val="tx1"/>
          </a:solidFill>
          <a:effectLst>
            <a:outerShdw blurRad="50800" dist="38100" dir="2700000" algn="tl" rotWithShape="0">
              <a:prstClr val="black">
                <a:alpha val="40000"/>
              </a:prstClr>
            </a:outerShdw>
          </a:effectLst>
          <a:latin typeface="Arial" panose="020B0604020202020204" pitchFamily="34" charset="0"/>
          <a:ea typeface="ＭＳ Ｐゴシック" charset="0"/>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panose="020B0604020202020204" pitchFamily="34" charset="0"/>
          <a:ea typeface="ＭＳ Ｐゴシック" charset="0"/>
          <a:cs typeface="Arial" panose="020B0604020202020204" pitchFamily="34"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panose="020B0604020202020204" pitchFamily="34" charset="0"/>
          <a:ea typeface="ＭＳ Ｐゴシック" charset="0"/>
          <a:cs typeface="Arial" panose="020B0604020202020204" pitchFamily="34"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panose="020B0604020202020204" pitchFamily="34" charset="0"/>
          <a:ea typeface="ＭＳ Ｐゴシック" charset="0"/>
          <a:cs typeface="Arial" panose="020B0604020202020204" pitchFamily="34"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ＭＳ Ｐゴシック" charset="0"/>
          <a:cs typeface="Arial" panose="020B0604020202020204" pitchFamily="34"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ＭＳ Ｐゴシック"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microsoft.com/office/2014/relationships/chartEx" Target="../charts/chartEx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microsoft.com/office/2014/relationships/chartEx" Target="../charts/chartEx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microsoft.com/office/2014/relationships/chartEx" Target="../charts/chartEx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3" Type="http://schemas.openxmlformats.org/officeDocument/2006/relationships/image" Target="../media/image39.png"/><Relationship Id="rId18" Type="http://schemas.openxmlformats.org/officeDocument/2006/relationships/image" Target="../media/image44.png"/><Relationship Id="rId26" Type="http://schemas.openxmlformats.org/officeDocument/2006/relationships/image" Target="../media/image52.png"/><Relationship Id="rId3" Type="http://schemas.openxmlformats.org/officeDocument/2006/relationships/image" Target="../media/image29.png"/><Relationship Id="rId21" Type="http://schemas.openxmlformats.org/officeDocument/2006/relationships/image" Target="../media/image47.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5" Type="http://schemas.openxmlformats.org/officeDocument/2006/relationships/image" Target="../media/image51.png"/><Relationship Id="rId33" Type="http://schemas.openxmlformats.org/officeDocument/2006/relationships/image" Target="../media/image59.png"/><Relationship Id="rId2" Type="http://schemas.openxmlformats.org/officeDocument/2006/relationships/notesSlide" Target="../notesSlides/notesSlide7.xml"/><Relationship Id="rId16" Type="http://schemas.openxmlformats.org/officeDocument/2006/relationships/image" Target="../media/image42.png"/><Relationship Id="rId20" Type="http://schemas.openxmlformats.org/officeDocument/2006/relationships/image" Target="../media/image46.png"/><Relationship Id="rId29"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24" Type="http://schemas.openxmlformats.org/officeDocument/2006/relationships/image" Target="../media/image50.png"/><Relationship Id="rId32" Type="http://schemas.openxmlformats.org/officeDocument/2006/relationships/image" Target="../media/image58.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png"/><Relationship Id="rId28" Type="http://schemas.openxmlformats.org/officeDocument/2006/relationships/image" Target="../media/image54.png"/><Relationship Id="rId10" Type="http://schemas.openxmlformats.org/officeDocument/2006/relationships/image" Target="../media/image36.png"/><Relationship Id="rId19" Type="http://schemas.openxmlformats.org/officeDocument/2006/relationships/image" Target="../media/image45.png"/><Relationship Id="rId31" Type="http://schemas.openxmlformats.org/officeDocument/2006/relationships/image" Target="../media/image57.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 Id="rId22" Type="http://schemas.openxmlformats.org/officeDocument/2006/relationships/image" Target="../media/image48.png"/><Relationship Id="rId27" Type="http://schemas.openxmlformats.org/officeDocument/2006/relationships/image" Target="../media/image53.png"/><Relationship Id="rId30" Type="http://schemas.openxmlformats.org/officeDocument/2006/relationships/image" Target="../media/image56.png"/><Relationship Id="rId8"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7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3.png"/><Relationship Id="rId1" Type="http://schemas.openxmlformats.org/officeDocument/2006/relationships/slideLayout" Target="../slideLayouts/slideLayout5.xml"/><Relationship Id="rId4" Type="http://schemas.openxmlformats.org/officeDocument/2006/relationships/image" Target="../media/image74.png"/></Relationships>
</file>

<file path=ppt/slides/_rels/slide2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6.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8EC3E-D195-6144-B95C-22CEC53248B6}"/>
              </a:ext>
            </a:extLst>
          </p:cNvPr>
          <p:cNvSpPr>
            <a:spLocks noGrp="1"/>
          </p:cNvSpPr>
          <p:nvPr>
            <p:ph type="ctrTitle" idx="4294967295"/>
          </p:nvPr>
        </p:nvSpPr>
        <p:spPr>
          <a:xfrm>
            <a:off x="1132830" y="2785322"/>
            <a:ext cx="9926339" cy="1111250"/>
          </a:xfrm>
        </p:spPr>
        <p:txBody>
          <a:bodyPr>
            <a:normAutofit fontScale="90000"/>
          </a:bodyPr>
          <a:lstStyle/>
          <a:p>
            <a:r>
              <a:rPr lang="en-US" sz="5400" dirty="0"/>
              <a:t>Trusted </a:t>
            </a:r>
            <a:r>
              <a:rPr lang="en-US" sz="4800" dirty="0"/>
              <a:t>Partners</a:t>
            </a:r>
            <a:r>
              <a:rPr lang="en-US" sz="5400" dirty="0"/>
              <a:t> in Gas Detection</a:t>
            </a:r>
          </a:p>
        </p:txBody>
      </p:sp>
      <p:pic>
        <p:nvPicPr>
          <p:cNvPr id="4" name="Picture 3">
            <a:extLst>
              <a:ext uri="{FF2B5EF4-FFF2-40B4-BE49-F238E27FC236}">
                <a16:creationId xmlns:a16="http://schemas.microsoft.com/office/drawing/2014/main" id="{97FCDFA4-4952-8E4B-BDC2-64C87BCADB47}"/>
              </a:ext>
            </a:extLst>
          </p:cNvPr>
          <p:cNvPicPr>
            <a:picLocks noChangeAspect="1"/>
          </p:cNvPicPr>
          <p:nvPr/>
        </p:nvPicPr>
        <p:blipFill>
          <a:blip r:embed="rId2"/>
          <a:stretch>
            <a:fillRect/>
          </a:stretch>
        </p:blipFill>
        <p:spPr>
          <a:xfrm>
            <a:off x="67961" y="0"/>
            <a:ext cx="12056076" cy="1668965"/>
          </a:xfrm>
          <a:prstGeom prst="rect">
            <a:avLst/>
          </a:prstGeom>
        </p:spPr>
      </p:pic>
      <p:pic>
        <p:nvPicPr>
          <p:cNvPr id="6" name="Picture 5">
            <a:extLst>
              <a:ext uri="{FF2B5EF4-FFF2-40B4-BE49-F238E27FC236}">
                <a16:creationId xmlns:a16="http://schemas.microsoft.com/office/drawing/2014/main" id="{D454DC10-538C-F449-82FA-A9BA21EAD729}"/>
              </a:ext>
            </a:extLst>
          </p:cNvPr>
          <p:cNvPicPr>
            <a:picLocks noChangeAspect="1"/>
          </p:cNvPicPr>
          <p:nvPr/>
        </p:nvPicPr>
        <p:blipFill>
          <a:blip r:embed="rId3"/>
          <a:stretch>
            <a:fillRect/>
          </a:stretch>
        </p:blipFill>
        <p:spPr>
          <a:xfrm>
            <a:off x="4409562" y="4580744"/>
            <a:ext cx="2705100" cy="889000"/>
          </a:xfrm>
          <a:prstGeom prst="rect">
            <a:avLst/>
          </a:prstGeom>
        </p:spPr>
      </p:pic>
      <p:sp>
        <p:nvSpPr>
          <p:cNvPr id="7" name="Rectangle 6">
            <a:extLst>
              <a:ext uri="{FF2B5EF4-FFF2-40B4-BE49-F238E27FC236}">
                <a16:creationId xmlns:a16="http://schemas.microsoft.com/office/drawing/2014/main" id="{7254F469-5CEF-7743-8BD1-AAB99403EC6F}"/>
              </a:ext>
            </a:extLst>
          </p:cNvPr>
          <p:cNvSpPr/>
          <p:nvPr/>
        </p:nvSpPr>
        <p:spPr>
          <a:xfrm>
            <a:off x="8711514" y="5469744"/>
            <a:ext cx="3480486" cy="13882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3372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A4B6-DB9A-67E6-122B-29CABC8D54F3}"/>
              </a:ext>
            </a:extLst>
          </p:cNvPr>
          <p:cNvSpPr>
            <a:spLocks noGrp="1"/>
          </p:cNvSpPr>
          <p:nvPr>
            <p:ph type="title"/>
          </p:nvPr>
        </p:nvSpPr>
        <p:spPr/>
        <p:txBody>
          <a:bodyPr/>
          <a:lstStyle/>
          <a:p>
            <a:r>
              <a:rPr lang="en-US" dirty="0"/>
              <a:t>Who is RKI Instruments?</a:t>
            </a:r>
          </a:p>
        </p:txBody>
      </p:sp>
      <p:sp>
        <p:nvSpPr>
          <p:cNvPr id="3" name="Text Placeholder 2">
            <a:extLst>
              <a:ext uri="{FF2B5EF4-FFF2-40B4-BE49-F238E27FC236}">
                <a16:creationId xmlns:a16="http://schemas.microsoft.com/office/drawing/2014/main" id="{69EC462E-285D-D312-C3BF-DF8A0E2E2890}"/>
              </a:ext>
            </a:extLst>
          </p:cNvPr>
          <p:cNvSpPr>
            <a:spLocks noGrp="1"/>
          </p:cNvSpPr>
          <p:nvPr>
            <p:ph type="body" idx="1"/>
          </p:nvPr>
        </p:nvSpPr>
        <p:spPr>
          <a:xfrm>
            <a:off x="140678" y="1552925"/>
            <a:ext cx="5386917" cy="639762"/>
          </a:xfrm>
        </p:spPr>
        <p:txBody>
          <a:bodyPr/>
          <a:lstStyle/>
          <a:p>
            <a:r>
              <a:rPr lang="en-US" dirty="0"/>
              <a:t>History</a:t>
            </a:r>
          </a:p>
        </p:txBody>
      </p:sp>
      <p:sp>
        <p:nvSpPr>
          <p:cNvPr id="4" name="Content Placeholder 3">
            <a:extLst>
              <a:ext uri="{FF2B5EF4-FFF2-40B4-BE49-F238E27FC236}">
                <a16:creationId xmlns:a16="http://schemas.microsoft.com/office/drawing/2014/main" id="{72AB520C-7979-73EA-761A-DFA81F960C85}"/>
              </a:ext>
            </a:extLst>
          </p:cNvPr>
          <p:cNvSpPr>
            <a:spLocks noGrp="1"/>
          </p:cNvSpPr>
          <p:nvPr>
            <p:ph sz="half" idx="2"/>
          </p:nvPr>
        </p:nvSpPr>
        <p:spPr>
          <a:xfrm>
            <a:off x="140678" y="2174875"/>
            <a:ext cx="5855842" cy="3951288"/>
          </a:xfrm>
        </p:spPr>
        <p:txBody>
          <a:bodyPr/>
          <a:lstStyle/>
          <a:p>
            <a:pPr>
              <a:buFont typeface="Courier New" panose="02070309020205020404" pitchFamily="49" charset="0"/>
              <a:buChar char="o"/>
            </a:pPr>
            <a:r>
              <a:rPr lang="en-US" sz="2000" dirty="0"/>
              <a:t>Started in 1994 in Union City California</a:t>
            </a:r>
          </a:p>
          <a:p>
            <a:pPr>
              <a:buFont typeface="Courier New" panose="02070309020205020404" pitchFamily="49" charset="0"/>
              <a:buChar char="o"/>
            </a:pPr>
            <a:r>
              <a:rPr lang="en-US" sz="2000" dirty="0"/>
              <a:t>Over 100 employees</a:t>
            </a:r>
          </a:p>
          <a:p>
            <a:pPr>
              <a:buFont typeface="Courier New" panose="02070309020205020404" pitchFamily="49" charset="0"/>
              <a:buChar char="o"/>
            </a:pPr>
            <a:r>
              <a:rPr lang="en-US" sz="2000" dirty="0"/>
              <a:t>Owned by Riken Keiki, Tokyo Japan</a:t>
            </a:r>
          </a:p>
          <a:p>
            <a:pPr>
              <a:buFont typeface="Courier New" panose="02070309020205020404" pitchFamily="49" charset="0"/>
              <a:buChar char="o"/>
            </a:pPr>
            <a:r>
              <a:rPr lang="en-US" sz="2000" dirty="0"/>
              <a:t>Over 84 years in gas detection</a:t>
            </a:r>
          </a:p>
          <a:p>
            <a:pPr>
              <a:buFont typeface="Courier New" panose="02070309020205020404" pitchFamily="49" charset="0"/>
              <a:buChar char="o"/>
            </a:pPr>
            <a:r>
              <a:rPr lang="en-US" sz="2000" dirty="0"/>
              <a:t>Our distributors can sell both portable and fixed gas detection</a:t>
            </a:r>
          </a:p>
          <a:p>
            <a:pPr>
              <a:buFont typeface="Courier New" panose="02070309020205020404" pitchFamily="49" charset="0"/>
              <a:buChar char="o"/>
            </a:pPr>
            <a:endParaRPr lang="en-US" sz="2000" dirty="0"/>
          </a:p>
        </p:txBody>
      </p:sp>
      <p:sp>
        <p:nvSpPr>
          <p:cNvPr id="5" name="Text Placeholder 4">
            <a:extLst>
              <a:ext uri="{FF2B5EF4-FFF2-40B4-BE49-F238E27FC236}">
                <a16:creationId xmlns:a16="http://schemas.microsoft.com/office/drawing/2014/main" id="{D1187749-31D6-18F9-BA8A-1EECFA82337A}"/>
              </a:ext>
            </a:extLst>
          </p:cNvPr>
          <p:cNvSpPr>
            <a:spLocks noGrp="1"/>
          </p:cNvSpPr>
          <p:nvPr>
            <p:ph type="body" sz="quarter" idx="3"/>
          </p:nvPr>
        </p:nvSpPr>
        <p:spPr>
          <a:xfrm>
            <a:off x="6193369" y="1552925"/>
            <a:ext cx="5389033" cy="639762"/>
          </a:xfrm>
        </p:spPr>
        <p:txBody>
          <a:bodyPr/>
          <a:lstStyle/>
          <a:p>
            <a:r>
              <a:rPr lang="en-US" dirty="0"/>
              <a:t>Selling Features</a:t>
            </a:r>
          </a:p>
        </p:txBody>
      </p:sp>
      <p:sp>
        <p:nvSpPr>
          <p:cNvPr id="6" name="Content Placeholder 5">
            <a:extLst>
              <a:ext uri="{FF2B5EF4-FFF2-40B4-BE49-F238E27FC236}">
                <a16:creationId xmlns:a16="http://schemas.microsoft.com/office/drawing/2014/main" id="{926EDA64-A851-030E-916E-0BBCF36BC823}"/>
              </a:ext>
            </a:extLst>
          </p:cNvPr>
          <p:cNvSpPr>
            <a:spLocks noGrp="1"/>
          </p:cNvSpPr>
          <p:nvPr>
            <p:ph sz="quarter" idx="4"/>
          </p:nvPr>
        </p:nvSpPr>
        <p:spPr>
          <a:xfrm>
            <a:off x="6193369" y="2174875"/>
            <a:ext cx="5998631" cy="3951288"/>
          </a:xfrm>
        </p:spPr>
        <p:txBody>
          <a:bodyPr/>
          <a:lstStyle/>
          <a:p>
            <a:pPr>
              <a:buFont typeface="Courier New" panose="02070309020205020404" pitchFamily="49" charset="0"/>
              <a:buChar char="o"/>
            </a:pPr>
            <a:r>
              <a:rPr lang="en-US" sz="2000" dirty="0"/>
              <a:t>Smallest four-gas detector in the market</a:t>
            </a:r>
          </a:p>
          <a:p>
            <a:pPr>
              <a:buFont typeface="Courier New" panose="02070309020205020404" pitchFamily="49" charset="0"/>
              <a:buChar char="o"/>
            </a:pPr>
            <a:r>
              <a:rPr lang="en-US" sz="2000" dirty="0"/>
              <a:t>Smallest five-gas detector in the market</a:t>
            </a:r>
          </a:p>
          <a:p>
            <a:pPr>
              <a:buFont typeface="Courier New" panose="02070309020205020404" pitchFamily="49" charset="0"/>
              <a:buChar char="o"/>
            </a:pPr>
            <a:r>
              <a:rPr lang="en-US" sz="2000" dirty="0"/>
              <a:t>Full three-year warranty on most Premier Portable Products, including sensors</a:t>
            </a:r>
          </a:p>
          <a:p>
            <a:pPr>
              <a:buFont typeface="Courier New" panose="02070309020205020404" pitchFamily="49" charset="0"/>
              <a:buChar char="o"/>
            </a:pPr>
            <a:r>
              <a:rPr lang="en-US" sz="2000" dirty="0"/>
              <a:t>Products are designed to never be returned for service.</a:t>
            </a:r>
          </a:p>
        </p:txBody>
      </p:sp>
    </p:spTree>
    <p:extLst>
      <p:ext uri="{BB962C8B-B14F-4D97-AF65-F5344CB8AC3E}">
        <p14:creationId xmlns:p14="http://schemas.microsoft.com/office/powerpoint/2010/main" val="2031107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F0557ED-F560-0345-9BF5-1CD34840A227}"/>
              </a:ext>
            </a:extLst>
          </p:cNvPr>
          <p:cNvGrpSpPr/>
          <p:nvPr/>
        </p:nvGrpSpPr>
        <p:grpSpPr>
          <a:xfrm>
            <a:off x="1703460" y="2093173"/>
            <a:ext cx="2146629" cy="2517465"/>
            <a:chOff x="179459" y="2093172"/>
            <a:chExt cx="2146629" cy="2517465"/>
          </a:xfrm>
        </p:grpSpPr>
        <p:pic>
          <p:nvPicPr>
            <p:cNvPr id="5" name="Picture 4" descr="Icons_customer_service.png">
              <a:extLst>
                <a:ext uri="{FF2B5EF4-FFF2-40B4-BE49-F238E27FC236}">
                  <a16:creationId xmlns:a16="http://schemas.microsoft.com/office/drawing/2014/main" id="{8B572C59-094E-6243-AF6B-AF9616AEA9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8577" y="2093172"/>
              <a:ext cx="1868392" cy="1934647"/>
            </a:xfrm>
            <a:prstGeom prst="rect">
              <a:avLst/>
            </a:prstGeom>
          </p:spPr>
        </p:pic>
        <p:sp>
          <p:nvSpPr>
            <p:cNvPr id="6" name="TextBox 5">
              <a:extLst>
                <a:ext uri="{FF2B5EF4-FFF2-40B4-BE49-F238E27FC236}">
                  <a16:creationId xmlns:a16="http://schemas.microsoft.com/office/drawing/2014/main" id="{85A649FD-F5A4-8949-8604-30813B7C3D98}"/>
                </a:ext>
              </a:extLst>
            </p:cNvPr>
            <p:cNvSpPr txBox="1"/>
            <p:nvPr/>
          </p:nvSpPr>
          <p:spPr>
            <a:xfrm>
              <a:off x="179459" y="4241305"/>
              <a:ext cx="2146629" cy="369332"/>
            </a:xfrm>
            <a:prstGeom prst="rect">
              <a:avLst/>
            </a:prstGeom>
            <a:noFill/>
          </p:spPr>
          <p:txBody>
            <a:bodyPr wrap="none" rtlCol="0">
              <a:spAutoFit/>
            </a:bodyPr>
            <a:lstStyle/>
            <a:p>
              <a:pPr algn="ctr"/>
              <a:r>
                <a:rPr lang="en-US" sz="1800" b="0" dirty="0">
                  <a:latin typeface="+mn-lt"/>
                </a:rPr>
                <a:t>Customer Service</a:t>
              </a:r>
            </a:p>
          </p:txBody>
        </p:sp>
      </p:grpSp>
      <p:grpSp>
        <p:nvGrpSpPr>
          <p:cNvPr id="7" name="Group 6">
            <a:extLst>
              <a:ext uri="{FF2B5EF4-FFF2-40B4-BE49-F238E27FC236}">
                <a16:creationId xmlns:a16="http://schemas.microsoft.com/office/drawing/2014/main" id="{97186E34-0D01-DC40-A33C-6DF893378B41}"/>
              </a:ext>
            </a:extLst>
          </p:cNvPr>
          <p:cNvGrpSpPr/>
          <p:nvPr/>
        </p:nvGrpSpPr>
        <p:grpSpPr>
          <a:xfrm>
            <a:off x="3938445" y="2205181"/>
            <a:ext cx="2123861" cy="2405456"/>
            <a:chOff x="2337474" y="2205181"/>
            <a:chExt cx="2123861" cy="2405456"/>
          </a:xfrm>
        </p:grpSpPr>
        <p:pic>
          <p:nvPicPr>
            <p:cNvPr id="8" name="Picture 7" descr="Technical_Support-512.png">
              <a:extLst>
                <a:ext uri="{FF2B5EF4-FFF2-40B4-BE49-F238E27FC236}">
                  <a16:creationId xmlns:a16="http://schemas.microsoft.com/office/drawing/2014/main" id="{845FF79B-38E8-F948-8DF5-1C19902B17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47290" y="2205181"/>
              <a:ext cx="1904229" cy="1904229"/>
            </a:xfrm>
            <a:prstGeom prst="rect">
              <a:avLst/>
            </a:prstGeom>
          </p:spPr>
        </p:pic>
        <p:sp>
          <p:nvSpPr>
            <p:cNvPr id="9" name="TextBox 8">
              <a:extLst>
                <a:ext uri="{FF2B5EF4-FFF2-40B4-BE49-F238E27FC236}">
                  <a16:creationId xmlns:a16="http://schemas.microsoft.com/office/drawing/2014/main" id="{B5D1C2E7-D1E1-2B4E-9803-C72CC35519CE}"/>
                </a:ext>
              </a:extLst>
            </p:cNvPr>
            <p:cNvSpPr txBox="1"/>
            <p:nvPr/>
          </p:nvSpPr>
          <p:spPr>
            <a:xfrm>
              <a:off x="2337474" y="4241305"/>
              <a:ext cx="2123861" cy="369332"/>
            </a:xfrm>
            <a:prstGeom prst="rect">
              <a:avLst/>
            </a:prstGeom>
            <a:noFill/>
          </p:spPr>
          <p:txBody>
            <a:bodyPr wrap="none" rtlCol="0">
              <a:spAutoFit/>
            </a:bodyPr>
            <a:lstStyle/>
            <a:p>
              <a:pPr algn="ctr"/>
              <a:r>
                <a:rPr lang="en-US" sz="1800" b="0" dirty="0">
                  <a:latin typeface="+mn-lt"/>
                </a:rPr>
                <a:t>Technical Service</a:t>
              </a:r>
            </a:p>
          </p:txBody>
        </p:sp>
      </p:grpSp>
      <p:grpSp>
        <p:nvGrpSpPr>
          <p:cNvPr id="10" name="Group 9">
            <a:extLst>
              <a:ext uri="{FF2B5EF4-FFF2-40B4-BE49-F238E27FC236}">
                <a16:creationId xmlns:a16="http://schemas.microsoft.com/office/drawing/2014/main" id="{56DC753D-BACF-6342-B818-93B5382EBD71}"/>
              </a:ext>
            </a:extLst>
          </p:cNvPr>
          <p:cNvGrpSpPr/>
          <p:nvPr/>
        </p:nvGrpSpPr>
        <p:grpSpPr>
          <a:xfrm>
            <a:off x="5595696" y="2093173"/>
            <a:ext cx="3209637" cy="2517465"/>
            <a:chOff x="3979331" y="2093172"/>
            <a:chExt cx="3209637" cy="2517465"/>
          </a:xfrm>
        </p:grpSpPr>
        <p:pic>
          <p:nvPicPr>
            <p:cNvPr id="11" name="Picture 10" descr="Noun_48949_-_Delivery.svg.png">
              <a:extLst>
                <a:ext uri="{FF2B5EF4-FFF2-40B4-BE49-F238E27FC236}">
                  <a16:creationId xmlns:a16="http://schemas.microsoft.com/office/drawing/2014/main" id="{1BC48115-C438-FD4D-B503-7272836C31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9331" y="2093172"/>
              <a:ext cx="3209637" cy="2294891"/>
            </a:xfrm>
            <a:prstGeom prst="rect">
              <a:avLst/>
            </a:prstGeom>
          </p:spPr>
        </p:pic>
        <p:sp>
          <p:nvSpPr>
            <p:cNvPr id="12" name="TextBox 11">
              <a:extLst>
                <a:ext uri="{FF2B5EF4-FFF2-40B4-BE49-F238E27FC236}">
                  <a16:creationId xmlns:a16="http://schemas.microsoft.com/office/drawing/2014/main" id="{0A79AED0-678C-7E47-AA01-766688DE7677}"/>
                </a:ext>
              </a:extLst>
            </p:cNvPr>
            <p:cNvSpPr txBox="1"/>
            <p:nvPr/>
          </p:nvSpPr>
          <p:spPr>
            <a:xfrm>
              <a:off x="4798474" y="4241305"/>
              <a:ext cx="1571351" cy="369332"/>
            </a:xfrm>
            <a:prstGeom prst="rect">
              <a:avLst/>
            </a:prstGeom>
            <a:noFill/>
          </p:spPr>
          <p:txBody>
            <a:bodyPr wrap="none" rtlCol="0">
              <a:spAutoFit/>
            </a:bodyPr>
            <a:lstStyle/>
            <a:p>
              <a:pPr algn="ctr"/>
              <a:r>
                <a:rPr lang="en-US" sz="1800" b="0" dirty="0">
                  <a:latin typeface="+mn-lt"/>
                </a:rPr>
                <a:t>Fast Delivery</a:t>
              </a:r>
            </a:p>
          </p:txBody>
        </p:sp>
      </p:grpSp>
      <p:grpSp>
        <p:nvGrpSpPr>
          <p:cNvPr id="13" name="Group 12">
            <a:extLst>
              <a:ext uri="{FF2B5EF4-FFF2-40B4-BE49-F238E27FC236}">
                <a16:creationId xmlns:a16="http://schemas.microsoft.com/office/drawing/2014/main" id="{F55788F1-9B77-6C46-A52A-88DF385B6B1B}"/>
              </a:ext>
            </a:extLst>
          </p:cNvPr>
          <p:cNvGrpSpPr/>
          <p:nvPr/>
        </p:nvGrpSpPr>
        <p:grpSpPr>
          <a:xfrm>
            <a:off x="8370454" y="2205181"/>
            <a:ext cx="2297546" cy="2405456"/>
            <a:chOff x="6846454" y="2205181"/>
            <a:chExt cx="2297546" cy="2405456"/>
          </a:xfrm>
        </p:grpSpPr>
        <p:pic>
          <p:nvPicPr>
            <p:cNvPr id="14" name="Picture 13" descr="quality-leads-over-quantity-300x300.jpg">
              <a:extLst>
                <a:ext uri="{FF2B5EF4-FFF2-40B4-BE49-F238E27FC236}">
                  <a16:creationId xmlns:a16="http://schemas.microsoft.com/office/drawing/2014/main" id="{B0466337-0E4C-0948-8D73-14484DD6BA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46454" y="2205181"/>
              <a:ext cx="2297546" cy="2297546"/>
            </a:xfrm>
            <a:prstGeom prst="rect">
              <a:avLst/>
            </a:prstGeom>
          </p:spPr>
        </p:pic>
        <p:sp>
          <p:nvSpPr>
            <p:cNvPr id="15" name="TextBox 14">
              <a:extLst>
                <a:ext uri="{FF2B5EF4-FFF2-40B4-BE49-F238E27FC236}">
                  <a16:creationId xmlns:a16="http://schemas.microsoft.com/office/drawing/2014/main" id="{C0E87988-3C3F-974A-99B3-93C355C6CAA2}"/>
                </a:ext>
              </a:extLst>
            </p:cNvPr>
            <p:cNvSpPr txBox="1"/>
            <p:nvPr/>
          </p:nvSpPr>
          <p:spPr>
            <a:xfrm>
              <a:off x="7505350" y="4241305"/>
              <a:ext cx="979755" cy="369332"/>
            </a:xfrm>
            <a:prstGeom prst="rect">
              <a:avLst/>
            </a:prstGeom>
            <a:noFill/>
          </p:spPr>
          <p:txBody>
            <a:bodyPr wrap="none" rtlCol="0">
              <a:spAutoFit/>
            </a:bodyPr>
            <a:lstStyle/>
            <a:p>
              <a:pPr algn="ctr"/>
              <a:r>
                <a:rPr lang="en-US" sz="1800" b="0" dirty="0">
                  <a:latin typeface="+mn-lt"/>
                </a:rPr>
                <a:t>Quality</a:t>
              </a:r>
            </a:p>
          </p:txBody>
        </p:sp>
      </p:grpSp>
      <p:sp>
        <p:nvSpPr>
          <p:cNvPr id="16" name="Title 1">
            <a:extLst>
              <a:ext uri="{FF2B5EF4-FFF2-40B4-BE49-F238E27FC236}">
                <a16:creationId xmlns:a16="http://schemas.microsoft.com/office/drawing/2014/main" id="{C947D737-1494-064E-8410-DAD86F08D36E}"/>
              </a:ext>
            </a:extLst>
          </p:cNvPr>
          <p:cNvSpPr>
            <a:spLocks noGrp="1"/>
          </p:cNvSpPr>
          <p:nvPr>
            <p:ph type="title"/>
          </p:nvPr>
        </p:nvSpPr>
        <p:spPr>
          <a:xfrm>
            <a:off x="2593975" y="301628"/>
            <a:ext cx="7772400" cy="676275"/>
          </a:xfrm>
        </p:spPr>
        <p:txBody>
          <a:bodyPr/>
          <a:lstStyle/>
          <a:p>
            <a:r>
              <a:rPr lang="en-US" b="1" dirty="0"/>
              <a:t>Company Culture</a:t>
            </a:r>
            <a:endParaRPr lang="en-US" sz="2800" dirty="0"/>
          </a:p>
        </p:txBody>
      </p:sp>
    </p:spTree>
    <p:extLst>
      <p:ext uri="{BB962C8B-B14F-4D97-AF65-F5344CB8AC3E}">
        <p14:creationId xmlns:p14="http://schemas.microsoft.com/office/powerpoint/2010/main" val="132149847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ey Largo Confined space news">
            <a:hlinkClick r:id="" action="ppaction://media"/>
            <a:extLst>
              <a:ext uri="{FF2B5EF4-FFF2-40B4-BE49-F238E27FC236}">
                <a16:creationId xmlns:a16="http://schemas.microsoft.com/office/drawing/2014/main" id="{6467BEC1-8A36-BE41-9825-0F7403C347A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32000" y="1123950"/>
            <a:ext cx="8128000" cy="4572000"/>
          </a:xfrm>
          <a:prstGeom prst="rect">
            <a:avLst/>
          </a:prstGeom>
        </p:spPr>
      </p:pic>
      <p:sp>
        <p:nvSpPr>
          <p:cNvPr id="5" name="Title 4">
            <a:extLst>
              <a:ext uri="{FF2B5EF4-FFF2-40B4-BE49-F238E27FC236}">
                <a16:creationId xmlns:a16="http://schemas.microsoft.com/office/drawing/2014/main" id="{BCE45034-2A50-734D-95ED-E93219E864F0}"/>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Realities of Confined Space</a:t>
            </a:r>
            <a:endParaRPr lang="en-US" dirty="0"/>
          </a:p>
        </p:txBody>
      </p:sp>
    </p:spTree>
    <p:extLst>
      <p:ext uri="{BB962C8B-B14F-4D97-AF65-F5344CB8AC3E}">
        <p14:creationId xmlns:p14="http://schemas.microsoft.com/office/powerpoint/2010/main" val="252992694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9BECDEDB-A1BF-A849-ACCF-63B670A952C2}"/>
              </a:ext>
            </a:extLst>
          </p:cNvPr>
          <p:cNvGraphicFramePr>
            <a:graphicFrameLocks noChangeAspect="1"/>
          </p:cNvGraphicFramePr>
          <p:nvPr>
            <p:extLst>
              <p:ext uri="{D42A27DB-BD31-4B8C-83A1-F6EECF244321}">
                <p14:modId xmlns:p14="http://schemas.microsoft.com/office/powerpoint/2010/main" val="3586902577"/>
              </p:ext>
            </p:extLst>
          </p:nvPr>
        </p:nvGraphicFramePr>
        <p:xfrm>
          <a:off x="371787" y="1426867"/>
          <a:ext cx="11455123" cy="4411226"/>
        </p:xfrm>
        <a:graphic>
          <a:graphicData uri="http://schemas.openxmlformats.org/presentationml/2006/ole">
            <mc:AlternateContent xmlns:mc="http://schemas.openxmlformats.org/markup-compatibility/2006">
              <mc:Choice xmlns:v="urn:schemas-microsoft-com:vml" Requires="v">
                <p:oleObj spid="_x0000_s1032" name="Document" r:id="rId3" imgW="9144000" imgH="3378200" progId="Word.Document.12">
                  <p:embed/>
                </p:oleObj>
              </mc:Choice>
              <mc:Fallback>
                <p:oleObj name="Document" r:id="rId3" imgW="9144000" imgH="3378200" progId="Word.Document.12">
                  <p:embed/>
                  <p:pic>
                    <p:nvPicPr>
                      <p:cNvPr id="0" name=""/>
                      <p:cNvPicPr/>
                      <p:nvPr/>
                    </p:nvPicPr>
                    <p:blipFill>
                      <a:blip r:embed="rId4"/>
                      <a:stretch>
                        <a:fillRect/>
                      </a:stretch>
                    </p:blipFill>
                    <p:spPr>
                      <a:xfrm>
                        <a:off x="371787" y="1426867"/>
                        <a:ext cx="11455123" cy="4411226"/>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7EA60C38-F4AF-A745-AD45-70A6DDA96ADA}"/>
              </a:ext>
            </a:extLst>
          </p:cNvPr>
          <p:cNvSpPr>
            <a:spLocks noGrp="1"/>
          </p:cNvSpPr>
          <p:nvPr>
            <p:ph type="title"/>
          </p:nvPr>
        </p:nvSpPr>
        <p:spPr/>
        <p:txBody>
          <a:bodyPr/>
          <a:lstStyle/>
          <a:p>
            <a:r>
              <a:rPr lang="en-US" dirty="0"/>
              <a:t>What is a Gas Detector</a:t>
            </a:r>
          </a:p>
        </p:txBody>
      </p:sp>
    </p:spTree>
    <p:extLst>
      <p:ext uri="{BB962C8B-B14F-4D97-AF65-F5344CB8AC3E}">
        <p14:creationId xmlns:p14="http://schemas.microsoft.com/office/powerpoint/2010/main" val="777876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9EE81-DD70-004D-86DE-6EAB001B9118}"/>
              </a:ext>
            </a:extLst>
          </p:cNvPr>
          <p:cNvSpPr>
            <a:spLocks noGrp="1"/>
          </p:cNvSpPr>
          <p:nvPr>
            <p:ph type="title"/>
          </p:nvPr>
        </p:nvSpPr>
        <p:spPr/>
        <p:txBody>
          <a:bodyPr/>
          <a:lstStyle/>
          <a:p>
            <a:r>
              <a:rPr lang="en-US" dirty="0"/>
              <a:t>Primary Protection</a:t>
            </a:r>
          </a:p>
        </p:txBody>
      </p:sp>
      <p:pic>
        <p:nvPicPr>
          <p:cNvPr id="3073" name="Picture 1" descr="page6image120574432">
            <a:extLst>
              <a:ext uri="{FF2B5EF4-FFF2-40B4-BE49-F238E27FC236}">
                <a16:creationId xmlns:a16="http://schemas.microsoft.com/office/drawing/2014/main" id="{C67C72E9-4098-4540-863A-2BE2A54C76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1067" y="2057480"/>
            <a:ext cx="1561847" cy="156184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age6image120584624">
            <a:extLst>
              <a:ext uri="{FF2B5EF4-FFF2-40B4-BE49-F238E27FC236}">
                <a16:creationId xmlns:a16="http://schemas.microsoft.com/office/drawing/2014/main" id="{A345AE25-A155-104D-9C99-4B0A74B6D3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4391" y="1958837"/>
            <a:ext cx="1660490" cy="166049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Protecting Against Oxygen Deficiency Risk - PureAire Monitoring Systems  Oxygen Monitor">
            <a:extLst>
              <a:ext uri="{FF2B5EF4-FFF2-40B4-BE49-F238E27FC236}">
                <a16:creationId xmlns:a16="http://schemas.microsoft.com/office/drawing/2014/main" id="{3FA2F99B-FA09-604C-B7B0-C5E03991D6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681" t="5049" r="27885" b="4357"/>
          <a:stretch/>
        </p:blipFill>
        <p:spPr bwMode="auto">
          <a:xfrm>
            <a:off x="8534507" y="2057478"/>
            <a:ext cx="1797148" cy="15618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6BA616D-5E36-CF4A-BE3C-B8D88AB6D83E}"/>
              </a:ext>
            </a:extLst>
          </p:cNvPr>
          <p:cNvSpPr txBox="1"/>
          <p:nvPr/>
        </p:nvSpPr>
        <p:spPr>
          <a:xfrm>
            <a:off x="1780438" y="3785958"/>
            <a:ext cx="2723103" cy="830997"/>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Combustibles</a:t>
            </a:r>
          </a:p>
          <a:p>
            <a:pPr algn="ctr"/>
            <a:r>
              <a:rPr lang="en-US" dirty="0">
                <a:latin typeface="Arial" panose="020B0604020202020204" pitchFamily="34" charset="0"/>
                <a:cs typeface="Arial" panose="020B0604020202020204" pitchFamily="34" charset="0"/>
              </a:rPr>
              <a:t>LEL</a:t>
            </a:r>
          </a:p>
        </p:txBody>
      </p:sp>
      <p:sp>
        <p:nvSpPr>
          <p:cNvPr id="8" name="TextBox 7">
            <a:extLst>
              <a:ext uri="{FF2B5EF4-FFF2-40B4-BE49-F238E27FC236}">
                <a16:creationId xmlns:a16="http://schemas.microsoft.com/office/drawing/2014/main" id="{C141176A-8B2A-FE49-9EB0-60648D8FA16D}"/>
              </a:ext>
            </a:extLst>
          </p:cNvPr>
          <p:cNvSpPr txBox="1"/>
          <p:nvPr/>
        </p:nvSpPr>
        <p:spPr>
          <a:xfrm>
            <a:off x="4873085" y="3785961"/>
            <a:ext cx="2723103" cy="830997"/>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Toxics</a:t>
            </a:r>
          </a:p>
          <a:p>
            <a:pPr algn="ctr"/>
            <a:r>
              <a:rPr lang="en-US" dirty="0">
                <a:latin typeface="Arial" panose="020B0604020202020204" pitchFamily="34" charset="0"/>
                <a:cs typeface="Arial" panose="020B0604020202020204" pitchFamily="34" charset="0"/>
              </a:rPr>
              <a:t>CO H2S</a:t>
            </a:r>
          </a:p>
        </p:txBody>
      </p:sp>
      <p:sp>
        <p:nvSpPr>
          <p:cNvPr id="9" name="TextBox 8">
            <a:extLst>
              <a:ext uri="{FF2B5EF4-FFF2-40B4-BE49-F238E27FC236}">
                <a16:creationId xmlns:a16="http://schemas.microsoft.com/office/drawing/2014/main" id="{E026CF17-77A7-434C-8B28-351E7D07C15F}"/>
              </a:ext>
            </a:extLst>
          </p:cNvPr>
          <p:cNvSpPr txBox="1"/>
          <p:nvPr/>
        </p:nvSpPr>
        <p:spPr>
          <a:xfrm>
            <a:off x="7965732" y="3785958"/>
            <a:ext cx="2934699" cy="1200329"/>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Oxygen Deficiency</a:t>
            </a:r>
          </a:p>
          <a:p>
            <a:pPr algn="ctr"/>
            <a:r>
              <a:rPr lang="en-US" dirty="0">
                <a:latin typeface="Arial" panose="020B0604020202020204" pitchFamily="34" charset="0"/>
                <a:cs typeface="Arial" panose="020B0604020202020204" pitchFamily="34" charset="0"/>
              </a:rPr>
              <a:t>‘I can’t breath’</a:t>
            </a:r>
          </a:p>
          <a:p>
            <a:pPr algn="ctr"/>
            <a:r>
              <a:rPr lang="en-US" dirty="0">
                <a:latin typeface="Arial" panose="020B0604020202020204" pitchFamily="34" charset="0"/>
                <a:cs typeface="Arial" panose="020B0604020202020204" pitchFamily="34" charset="0"/>
              </a:rPr>
              <a:t>N2, Argon</a:t>
            </a:r>
          </a:p>
        </p:txBody>
      </p:sp>
    </p:spTree>
    <p:extLst>
      <p:ext uri="{BB962C8B-B14F-4D97-AF65-F5344CB8AC3E}">
        <p14:creationId xmlns:p14="http://schemas.microsoft.com/office/powerpoint/2010/main" val="1709440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08833" y="1015060"/>
            <a:ext cx="8022771" cy="1470025"/>
          </a:xfrm>
        </p:spPr>
        <p:txBody>
          <a:bodyPr/>
          <a:lstStyle/>
          <a:p>
            <a:r>
              <a:rPr lang="en-US" dirty="0"/>
              <a:t>Selling Gas Detection</a:t>
            </a:r>
          </a:p>
        </p:txBody>
      </p:sp>
      <p:sp>
        <p:nvSpPr>
          <p:cNvPr id="3" name="Subtitle 2"/>
          <p:cNvSpPr>
            <a:spLocks noGrp="1"/>
          </p:cNvSpPr>
          <p:nvPr>
            <p:ph type="subTitle" idx="1"/>
          </p:nvPr>
        </p:nvSpPr>
        <p:spPr>
          <a:xfrm>
            <a:off x="1753018" y="2552700"/>
            <a:ext cx="8534400" cy="1752600"/>
          </a:xfrm>
        </p:spPr>
        <p:txBody>
          <a:bodyPr/>
          <a:lstStyle/>
          <a:p>
            <a:r>
              <a:rPr lang="en-US" dirty="0"/>
              <a:t>Where to go</a:t>
            </a:r>
          </a:p>
          <a:p>
            <a:r>
              <a:rPr lang="en-US" dirty="0"/>
              <a:t>Who to call</a:t>
            </a:r>
          </a:p>
          <a:p>
            <a:r>
              <a:rPr lang="en-US" dirty="0"/>
              <a:t>What to ask</a:t>
            </a:r>
          </a:p>
        </p:txBody>
      </p:sp>
    </p:spTree>
    <p:extLst>
      <p:ext uri="{BB962C8B-B14F-4D97-AF65-F5344CB8AC3E}">
        <p14:creationId xmlns:p14="http://schemas.microsoft.com/office/powerpoint/2010/main" val="222735944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B34E7-3855-F846-BBC7-66F858343E16}"/>
              </a:ext>
            </a:extLst>
          </p:cNvPr>
          <p:cNvSpPr>
            <a:spLocks noGrp="1"/>
          </p:cNvSpPr>
          <p:nvPr>
            <p:ph type="title"/>
          </p:nvPr>
        </p:nvSpPr>
        <p:spPr/>
        <p:txBody>
          <a:bodyPr>
            <a:noAutofit/>
          </a:bodyPr>
          <a:lstStyle/>
          <a:p>
            <a:r>
              <a:rPr lang="en-US" sz="3300" b="1" dirty="0"/>
              <a:t>Common Gas Hazards by Industry</a:t>
            </a:r>
          </a:p>
        </p:txBody>
      </p:sp>
      <p:graphicFrame>
        <p:nvGraphicFramePr>
          <p:cNvPr id="4" name="Content Placeholder 3">
            <a:extLst>
              <a:ext uri="{FF2B5EF4-FFF2-40B4-BE49-F238E27FC236}">
                <a16:creationId xmlns:a16="http://schemas.microsoft.com/office/drawing/2014/main" id="{833865A5-2EF0-3441-91C8-E3844A85BF48}"/>
              </a:ext>
            </a:extLst>
          </p:cNvPr>
          <p:cNvGraphicFramePr>
            <a:graphicFrameLocks noGrp="1"/>
          </p:cNvGraphicFramePr>
          <p:nvPr>
            <p:ph idx="1"/>
            <p:extLst>
              <p:ext uri="{D42A27DB-BD31-4B8C-83A1-F6EECF244321}">
                <p14:modId xmlns:p14="http://schemas.microsoft.com/office/powerpoint/2010/main" val="4154736578"/>
              </p:ext>
            </p:extLst>
          </p:nvPr>
        </p:nvGraphicFramePr>
        <p:xfrm>
          <a:off x="1013254" y="977901"/>
          <a:ext cx="11079891" cy="5793599"/>
        </p:xfrm>
        <a:graphic>
          <a:graphicData uri="http://schemas.openxmlformats.org/drawingml/2006/table">
            <a:tbl>
              <a:tblPr firstRow="1" bandRow="1">
                <a:tableStyleId>{5C22544A-7EE6-4342-B048-85BDC9FD1C3A}</a:tableStyleId>
              </a:tblPr>
              <a:tblGrid>
                <a:gridCol w="2940908">
                  <a:extLst>
                    <a:ext uri="{9D8B030D-6E8A-4147-A177-3AD203B41FA5}">
                      <a16:colId xmlns:a16="http://schemas.microsoft.com/office/drawing/2014/main" val="3693055186"/>
                    </a:ext>
                  </a:extLst>
                </a:gridCol>
                <a:gridCol w="3521676">
                  <a:extLst>
                    <a:ext uri="{9D8B030D-6E8A-4147-A177-3AD203B41FA5}">
                      <a16:colId xmlns:a16="http://schemas.microsoft.com/office/drawing/2014/main" val="1261879017"/>
                    </a:ext>
                  </a:extLst>
                </a:gridCol>
                <a:gridCol w="4617307">
                  <a:extLst>
                    <a:ext uri="{9D8B030D-6E8A-4147-A177-3AD203B41FA5}">
                      <a16:colId xmlns:a16="http://schemas.microsoft.com/office/drawing/2014/main" val="4203689922"/>
                    </a:ext>
                  </a:extLst>
                </a:gridCol>
              </a:tblGrid>
              <a:tr h="468425">
                <a:tc>
                  <a:txBody>
                    <a:bodyPr/>
                    <a:lstStyle/>
                    <a:p>
                      <a:pPr algn="ctr"/>
                      <a:r>
                        <a:rPr lang="en-US" sz="2000" dirty="0"/>
                        <a:t>Industry</a:t>
                      </a:r>
                    </a:p>
                  </a:txBody>
                  <a:tcPr marL="103504" marR="103504" marT="51752" marB="51752"/>
                </a:tc>
                <a:tc>
                  <a:txBody>
                    <a:bodyPr/>
                    <a:lstStyle/>
                    <a:p>
                      <a:pPr algn="ctr"/>
                      <a:r>
                        <a:rPr lang="en-US" sz="2000" dirty="0"/>
                        <a:t>Hazards/Gases</a:t>
                      </a:r>
                    </a:p>
                  </a:txBody>
                  <a:tcPr marL="103504" marR="103504" marT="51752" marB="51752"/>
                </a:tc>
                <a:tc>
                  <a:txBody>
                    <a:bodyPr/>
                    <a:lstStyle/>
                    <a:p>
                      <a:pPr algn="ctr"/>
                      <a:r>
                        <a:rPr lang="en-US" sz="2000" dirty="0"/>
                        <a:t>Portable Products</a:t>
                      </a:r>
                    </a:p>
                  </a:txBody>
                  <a:tcPr marL="103504" marR="103504" marT="51752" marB="51752"/>
                </a:tc>
                <a:extLst>
                  <a:ext uri="{0D108BD9-81ED-4DB2-BD59-A6C34878D82A}">
                    <a16:rowId xmlns:a16="http://schemas.microsoft.com/office/drawing/2014/main" val="2090893510"/>
                  </a:ext>
                </a:extLst>
              </a:tr>
              <a:tr h="591686">
                <a:tc>
                  <a:txBody>
                    <a:bodyPr/>
                    <a:lstStyle/>
                    <a:p>
                      <a:pPr algn="l"/>
                      <a:r>
                        <a:rPr lang="en-US" sz="1400" dirty="0"/>
                        <a:t>Oil &amp; Gas</a:t>
                      </a:r>
                    </a:p>
                  </a:txBody>
                  <a:tcPr marL="103504" marR="103504" marT="51752" marB="51752"/>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400" dirty="0"/>
                        <a:t>LEL, O2, H2S, CO, SO2, HCN, NH3, Benzene (C6H6), HF, VOCs</a:t>
                      </a:r>
                    </a:p>
                  </a:txBody>
                  <a:tcPr marL="103504" marR="103504" marT="51752" marB="51752"/>
                </a:tc>
                <a:tc>
                  <a:txBody>
                    <a:bodyPr/>
                    <a:lstStyle/>
                    <a:p>
                      <a:pPr algn="l"/>
                      <a:r>
                        <a:rPr lang="en-US" sz="1400" dirty="0"/>
                        <a:t>GX-3R &amp; GX-3R Pro |GX-2012 | GX-6000 | Eagle 3 |GX-Force</a:t>
                      </a:r>
                    </a:p>
                  </a:txBody>
                  <a:tcPr marL="103504" marR="103504" marT="51752" marB="51752"/>
                </a:tc>
                <a:extLst>
                  <a:ext uri="{0D108BD9-81ED-4DB2-BD59-A6C34878D82A}">
                    <a16:rowId xmlns:a16="http://schemas.microsoft.com/office/drawing/2014/main" val="3972155760"/>
                  </a:ext>
                </a:extLst>
              </a:tr>
              <a:tr h="591686">
                <a:tc>
                  <a:txBody>
                    <a:bodyPr/>
                    <a:lstStyle/>
                    <a:p>
                      <a:pPr algn="l"/>
                      <a:r>
                        <a:rPr lang="en-US" sz="1400" dirty="0"/>
                        <a:t>Energy/Utilities</a:t>
                      </a:r>
                    </a:p>
                  </a:txBody>
                  <a:tcPr marL="103504" marR="103504" marT="51752" marB="51752"/>
                </a:tc>
                <a:tc>
                  <a:txBody>
                    <a:bodyPr/>
                    <a:lstStyle/>
                    <a:p>
                      <a:pPr algn="l"/>
                      <a:r>
                        <a:rPr lang="en-US" sz="1400" dirty="0"/>
                        <a:t>LEL, O2, H2S, CO, SO2, H2</a:t>
                      </a:r>
                    </a:p>
                  </a:txBody>
                  <a:tcPr marL="103504" marR="103504" marT="51752" marB="51752"/>
                </a:tc>
                <a:tc>
                  <a:txBody>
                    <a:bodyPr/>
                    <a:lstStyle/>
                    <a:p>
                      <a:pPr algn="l"/>
                      <a:r>
                        <a:rPr lang="en-US" sz="1400" dirty="0"/>
                        <a:t>GX-3R &amp; GX-3R Pro|GX-2012 |Eagle 3 | GX-Force</a:t>
                      </a:r>
                    </a:p>
                  </a:txBody>
                  <a:tcPr marL="103504" marR="103504" marT="51752" marB="51752"/>
                </a:tc>
                <a:extLst>
                  <a:ext uri="{0D108BD9-81ED-4DB2-BD59-A6C34878D82A}">
                    <a16:rowId xmlns:a16="http://schemas.microsoft.com/office/drawing/2014/main" val="2402366802"/>
                  </a:ext>
                </a:extLst>
              </a:tr>
              <a:tr h="591686">
                <a:tc>
                  <a:txBody>
                    <a:bodyPr/>
                    <a:lstStyle/>
                    <a:p>
                      <a:pPr algn="l"/>
                      <a:r>
                        <a:rPr lang="en-US" sz="1400" dirty="0"/>
                        <a:t>Construction</a:t>
                      </a:r>
                    </a:p>
                  </a:txBody>
                  <a:tcPr marL="103504" marR="103504" marT="51752" marB="51752"/>
                </a:tc>
                <a:tc>
                  <a:txBody>
                    <a:bodyPr/>
                    <a:lstStyle/>
                    <a:p>
                      <a:pPr algn="l"/>
                      <a:r>
                        <a:rPr lang="en-US" sz="1400" dirty="0"/>
                        <a:t>LEL, O2, H2S, CO, NO2</a:t>
                      </a:r>
                    </a:p>
                  </a:txBody>
                  <a:tcPr marL="103504" marR="103504" marT="51752" marB="51752"/>
                </a:tc>
                <a:tc>
                  <a:txBody>
                    <a:bodyPr/>
                    <a:lstStyle/>
                    <a:p>
                      <a:pPr algn="l"/>
                      <a:r>
                        <a:rPr lang="en-US" sz="1400" dirty="0"/>
                        <a:t>GX-3R &amp; GX-3R Pro|GX-Force|GX-6000</a:t>
                      </a:r>
                    </a:p>
                  </a:txBody>
                  <a:tcPr marL="103504" marR="103504" marT="51752" marB="51752"/>
                </a:tc>
                <a:extLst>
                  <a:ext uri="{0D108BD9-81ED-4DB2-BD59-A6C34878D82A}">
                    <a16:rowId xmlns:a16="http://schemas.microsoft.com/office/drawing/2014/main" val="643245773"/>
                  </a:ext>
                </a:extLst>
              </a:tr>
              <a:tr h="591686">
                <a:tc>
                  <a:txBody>
                    <a:bodyPr/>
                    <a:lstStyle/>
                    <a:p>
                      <a:pPr algn="l"/>
                      <a:r>
                        <a:rPr lang="en-US" sz="1400" dirty="0"/>
                        <a:t>Water/Wastewater</a:t>
                      </a:r>
                    </a:p>
                  </a:txBody>
                  <a:tcPr marL="103504" marR="103504" marT="51752" marB="51752"/>
                </a:tc>
                <a:tc>
                  <a:txBody>
                    <a:bodyPr/>
                    <a:lstStyle/>
                    <a:p>
                      <a:pPr algn="l"/>
                      <a:r>
                        <a:rPr lang="en-US" sz="1400" dirty="0"/>
                        <a:t>LEL, O2, H2S, CO, NH3, Cl2, O3, SO2, VOC’s</a:t>
                      </a:r>
                    </a:p>
                  </a:txBody>
                  <a:tcPr marL="103504" marR="103504" marT="51752" marB="51752"/>
                </a:tc>
                <a:tc>
                  <a:txBody>
                    <a:bodyPr/>
                    <a:lstStyle/>
                    <a:p>
                      <a:pPr algn="l"/>
                      <a:r>
                        <a:rPr lang="en-US" sz="1400" dirty="0"/>
                        <a:t>SC-04|GX-3R &amp; GX-3R Pro|GX-Force|GX-6000</a:t>
                      </a:r>
                    </a:p>
                  </a:txBody>
                  <a:tcPr marL="103504" marR="103504" marT="51752" marB="51752"/>
                </a:tc>
                <a:extLst>
                  <a:ext uri="{0D108BD9-81ED-4DB2-BD59-A6C34878D82A}">
                    <a16:rowId xmlns:a16="http://schemas.microsoft.com/office/drawing/2014/main" val="1120582853"/>
                  </a:ext>
                </a:extLst>
              </a:tr>
              <a:tr h="591686">
                <a:tc>
                  <a:txBody>
                    <a:bodyPr/>
                    <a:lstStyle/>
                    <a:p>
                      <a:pPr algn="l"/>
                      <a:r>
                        <a:rPr lang="en-US" sz="1400"/>
                        <a:t>Landfill/Waste</a:t>
                      </a:r>
                      <a:endParaRPr lang="en-US" sz="1400" dirty="0"/>
                    </a:p>
                  </a:txBody>
                  <a:tcPr marL="103504" marR="103504" marT="51752" marB="51752"/>
                </a:tc>
                <a:tc>
                  <a:txBody>
                    <a:bodyPr/>
                    <a:lstStyle/>
                    <a:p>
                      <a:pPr algn="l"/>
                      <a:r>
                        <a:rPr lang="en-US" sz="1400" dirty="0"/>
                        <a:t>CH4, CO2, NH3, Cl2, NMOC’s, VOC’s</a:t>
                      </a:r>
                    </a:p>
                  </a:txBody>
                  <a:tcPr marL="103504" marR="103504" marT="51752" marB="51752"/>
                </a:tc>
                <a:tc>
                  <a:txBody>
                    <a:bodyPr/>
                    <a:lstStyle/>
                    <a:p>
                      <a:pPr algn="l"/>
                      <a:r>
                        <a:rPr lang="en-US" sz="1400" dirty="0"/>
                        <a:t>GX-6000|Eagle 3</a:t>
                      </a:r>
                    </a:p>
                  </a:txBody>
                  <a:tcPr marL="103504" marR="103504" marT="51752" marB="51752"/>
                </a:tc>
                <a:extLst>
                  <a:ext uri="{0D108BD9-81ED-4DB2-BD59-A6C34878D82A}">
                    <a16:rowId xmlns:a16="http://schemas.microsoft.com/office/drawing/2014/main" val="1550164743"/>
                  </a:ext>
                </a:extLst>
              </a:tr>
              <a:tr h="591686">
                <a:tc>
                  <a:txBody>
                    <a:bodyPr/>
                    <a:lstStyle/>
                    <a:p>
                      <a:pPr algn="l"/>
                      <a:r>
                        <a:rPr lang="en-US" sz="1400" dirty="0"/>
                        <a:t>Fire/First Responders</a:t>
                      </a:r>
                    </a:p>
                  </a:txBody>
                  <a:tcPr marL="103504" marR="103504" marT="51752" marB="51752"/>
                </a:tc>
                <a:tc>
                  <a:txBody>
                    <a:bodyPr/>
                    <a:lstStyle/>
                    <a:p>
                      <a:pPr algn="l"/>
                      <a:r>
                        <a:rPr lang="en-US" sz="1400" dirty="0"/>
                        <a:t>LEL, O2, H2S, CO, HCN, NH3, VOC’s</a:t>
                      </a:r>
                    </a:p>
                  </a:txBody>
                  <a:tcPr marL="103504" marR="103504" marT="51752" marB="51752"/>
                </a:tc>
                <a:tc>
                  <a:txBody>
                    <a:bodyPr/>
                    <a:lstStyle/>
                    <a:p>
                      <a:pPr algn="l"/>
                      <a:r>
                        <a:rPr lang="en-US" sz="1400" dirty="0"/>
                        <a:t>CO-03|GX-3R &amp; GX-3R Pro|GX-6000 | GX-Force</a:t>
                      </a:r>
                    </a:p>
                  </a:txBody>
                  <a:tcPr marL="103504" marR="103504" marT="51752" marB="51752"/>
                </a:tc>
                <a:extLst>
                  <a:ext uri="{0D108BD9-81ED-4DB2-BD59-A6C34878D82A}">
                    <a16:rowId xmlns:a16="http://schemas.microsoft.com/office/drawing/2014/main" val="2048590887"/>
                  </a:ext>
                </a:extLst>
              </a:tr>
              <a:tr h="591686">
                <a:tc>
                  <a:txBody>
                    <a:bodyPr/>
                    <a:lstStyle/>
                    <a:p>
                      <a:pPr algn="l"/>
                      <a:r>
                        <a:rPr lang="en-US" sz="1400" dirty="0"/>
                        <a:t>Food and Beverage Production</a:t>
                      </a:r>
                    </a:p>
                  </a:txBody>
                  <a:tcPr marL="103504" marR="103504" marT="51752" marB="51752"/>
                </a:tc>
                <a:tc>
                  <a:txBody>
                    <a:bodyPr/>
                    <a:lstStyle/>
                    <a:p>
                      <a:pPr algn="l"/>
                      <a:r>
                        <a:rPr lang="en-US" sz="1400" dirty="0"/>
                        <a:t>LEL, O2, H2S, CO, HCN, NH3, CO2, PH3</a:t>
                      </a:r>
                    </a:p>
                  </a:txBody>
                  <a:tcPr marL="103504" marR="103504" marT="51752" marB="51752"/>
                </a:tc>
                <a:tc>
                  <a:txBody>
                    <a:bodyPr/>
                    <a:lstStyle/>
                    <a:p>
                      <a:pPr algn="l"/>
                      <a:r>
                        <a:rPr lang="en-US" sz="1400" dirty="0"/>
                        <a:t>HS-04|SC-04|GX-3R &amp; GX-3R Pro|GX-6000|GX-Force</a:t>
                      </a:r>
                    </a:p>
                  </a:txBody>
                  <a:tcPr marL="103504" marR="103504" marT="51752" marB="51752"/>
                </a:tc>
                <a:extLst>
                  <a:ext uri="{0D108BD9-81ED-4DB2-BD59-A6C34878D82A}">
                    <a16:rowId xmlns:a16="http://schemas.microsoft.com/office/drawing/2014/main" val="3530793756"/>
                  </a:ext>
                </a:extLst>
              </a:tr>
              <a:tr h="591686">
                <a:tc>
                  <a:txBody>
                    <a:bodyPr/>
                    <a:lstStyle/>
                    <a:p>
                      <a:pPr algn="l"/>
                      <a:r>
                        <a:rPr lang="en-US" sz="1400" dirty="0"/>
                        <a:t>Manufacturing</a:t>
                      </a:r>
                    </a:p>
                  </a:txBody>
                  <a:tcPr marL="103504" marR="103504" marT="51752" marB="51752"/>
                </a:tc>
                <a:tc>
                  <a:txBody>
                    <a:bodyPr/>
                    <a:lstStyle/>
                    <a:p>
                      <a:pPr algn="l"/>
                      <a:r>
                        <a:rPr lang="en-US" sz="1400" dirty="0"/>
                        <a:t>LEL, O2, H2S, CO, Process gases like CO2, NH3</a:t>
                      </a:r>
                    </a:p>
                  </a:txBody>
                  <a:tcPr marL="103504" marR="103504" marT="51752" marB="51752"/>
                </a:tc>
                <a:tc>
                  <a:txBody>
                    <a:bodyPr/>
                    <a:lstStyle/>
                    <a:p>
                      <a:pPr algn="l"/>
                      <a:r>
                        <a:rPr lang="en-US" sz="1400" dirty="0"/>
                        <a:t>GX-3R &amp; GX-3R Pro|GX-6000 GX-Force|OX-04|SC-04</a:t>
                      </a:r>
                    </a:p>
                  </a:txBody>
                  <a:tcPr marL="103504" marR="103504" marT="51752" marB="51752"/>
                </a:tc>
                <a:extLst>
                  <a:ext uri="{0D108BD9-81ED-4DB2-BD59-A6C34878D82A}">
                    <a16:rowId xmlns:a16="http://schemas.microsoft.com/office/drawing/2014/main" val="730900381"/>
                  </a:ext>
                </a:extLst>
              </a:tr>
              <a:tr h="591686">
                <a:tc>
                  <a:txBody>
                    <a:bodyPr/>
                    <a:lstStyle/>
                    <a:p>
                      <a:pPr algn="l"/>
                      <a:r>
                        <a:rPr lang="en-US" sz="1400" dirty="0"/>
                        <a:t>Chemical</a:t>
                      </a:r>
                    </a:p>
                  </a:txBody>
                  <a:tcPr marL="103504" marR="103504" marT="51752" marB="51752"/>
                </a:tc>
                <a:tc>
                  <a:txBody>
                    <a:bodyPr/>
                    <a:lstStyle/>
                    <a:p>
                      <a:pPr algn="l"/>
                      <a:r>
                        <a:rPr lang="en-US" sz="1400" dirty="0"/>
                        <a:t>LEL, O2, H2S, CO, Cl2, H2, HCl, NO2, SO2, VOC’s</a:t>
                      </a:r>
                    </a:p>
                  </a:txBody>
                  <a:tcPr marL="103504" marR="103504" marT="51752" marB="51752"/>
                </a:tc>
                <a:tc>
                  <a:txBody>
                    <a:bodyPr/>
                    <a:lstStyle/>
                    <a:p>
                      <a:pPr algn="l"/>
                      <a:r>
                        <a:rPr lang="en-US" sz="1400" dirty="0"/>
                        <a:t>GX-3R &amp; GX-3R Pro|GX-6000|Eagle 3</a:t>
                      </a:r>
                    </a:p>
                  </a:txBody>
                  <a:tcPr marL="103504" marR="103504" marT="51752" marB="51752"/>
                </a:tc>
                <a:extLst>
                  <a:ext uri="{0D108BD9-81ED-4DB2-BD59-A6C34878D82A}">
                    <a16:rowId xmlns:a16="http://schemas.microsoft.com/office/drawing/2014/main" val="2024884147"/>
                  </a:ext>
                </a:extLst>
              </a:tr>
            </a:tbl>
          </a:graphicData>
        </a:graphic>
      </p:graphicFrame>
    </p:spTree>
    <p:extLst>
      <p:ext uri="{BB962C8B-B14F-4D97-AF65-F5344CB8AC3E}">
        <p14:creationId xmlns:p14="http://schemas.microsoft.com/office/powerpoint/2010/main" val="91864096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Who To Call</a:t>
            </a:r>
          </a:p>
        </p:txBody>
      </p:sp>
      <p:sp>
        <p:nvSpPr>
          <p:cNvPr id="8" name="Content Placeholder 7"/>
          <p:cNvSpPr>
            <a:spLocks noGrp="1"/>
          </p:cNvSpPr>
          <p:nvPr>
            <p:ph idx="1"/>
          </p:nvPr>
        </p:nvSpPr>
        <p:spPr>
          <a:xfrm>
            <a:off x="1523999" y="1598861"/>
            <a:ext cx="9459055" cy="4525963"/>
          </a:xfrm>
        </p:spPr>
        <p:txBody>
          <a:bodyPr/>
          <a:lstStyle/>
          <a:p>
            <a:pPr marL="0" indent="0">
              <a:buNone/>
            </a:pPr>
            <a:r>
              <a:rPr lang="en-US" sz="2400" dirty="0"/>
              <a:t>Looking for the person in charge of the following:</a:t>
            </a:r>
          </a:p>
          <a:p>
            <a:pPr lvl="1">
              <a:buFont typeface="Courier New" panose="02070309020205020404" pitchFamily="49" charset="0"/>
              <a:buChar char="o"/>
            </a:pPr>
            <a:r>
              <a:rPr lang="en-US" sz="1800" dirty="0"/>
              <a:t>PPE (personal protective equipment)</a:t>
            </a:r>
          </a:p>
          <a:p>
            <a:pPr lvl="1">
              <a:buFont typeface="Courier New" panose="02070309020205020404" pitchFamily="49" charset="0"/>
              <a:buChar char="o"/>
            </a:pPr>
            <a:r>
              <a:rPr lang="en-US" sz="1800" dirty="0"/>
              <a:t>HSE or EHS (Health, Safety, &amp; Environment or Environmental, Health, &amp; Safety)</a:t>
            </a:r>
          </a:p>
          <a:p>
            <a:pPr lvl="1">
              <a:buFont typeface="Courier New" panose="02070309020205020404" pitchFamily="49" charset="0"/>
              <a:buChar char="o"/>
            </a:pPr>
            <a:r>
              <a:rPr lang="en-US" sz="1800" dirty="0"/>
              <a:t>Industrial Hygiene</a:t>
            </a:r>
          </a:p>
          <a:p>
            <a:pPr lvl="1">
              <a:buFont typeface="Courier New" panose="02070309020205020404" pitchFamily="49" charset="0"/>
              <a:buChar char="o"/>
            </a:pPr>
            <a:r>
              <a:rPr lang="en-US" sz="1800" dirty="0"/>
              <a:t>Safety </a:t>
            </a:r>
          </a:p>
          <a:p>
            <a:pPr lvl="1">
              <a:buFont typeface="Courier New" panose="02070309020205020404" pitchFamily="49" charset="0"/>
              <a:buChar char="o"/>
            </a:pPr>
            <a:r>
              <a:rPr lang="en-US" sz="1800" dirty="0"/>
              <a:t>Instrumentation shop</a:t>
            </a:r>
          </a:p>
          <a:p>
            <a:pPr lvl="1"/>
            <a:endParaRPr lang="en-US" sz="2000" dirty="0"/>
          </a:p>
          <a:p>
            <a:endParaRPr lang="en-US" sz="2000" dirty="0"/>
          </a:p>
        </p:txBody>
      </p:sp>
      <p:pic>
        <p:nvPicPr>
          <p:cNvPr id="2" name="Picture 1" descr="transfer-call-clipart-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5387" y="3125746"/>
            <a:ext cx="4322614" cy="3732255"/>
          </a:xfrm>
          <a:prstGeom prst="rect">
            <a:avLst/>
          </a:prstGeom>
        </p:spPr>
      </p:pic>
    </p:spTree>
    <p:extLst>
      <p:ext uri="{BB962C8B-B14F-4D97-AF65-F5344CB8AC3E}">
        <p14:creationId xmlns:p14="http://schemas.microsoft.com/office/powerpoint/2010/main" val="201779942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9F354-8AD9-EA49-8D26-B72A2ACB2AAF}"/>
              </a:ext>
            </a:extLst>
          </p:cNvPr>
          <p:cNvSpPr>
            <a:spLocks noGrp="1"/>
          </p:cNvSpPr>
          <p:nvPr>
            <p:ph type="title"/>
          </p:nvPr>
        </p:nvSpPr>
        <p:spPr>
          <a:xfrm>
            <a:off x="1396488" y="301626"/>
            <a:ext cx="10363200" cy="676275"/>
          </a:xfrm>
        </p:spPr>
        <p:txBody>
          <a:bodyPr/>
          <a:lstStyle/>
          <a:p>
            <a:r>
              <a:rPr lang="en-US" dirty="0"/>
              <a:t>What to ask?</a:t>
            </a:r>
          </a:p>
        </p:txBody>
      </p:sp>
      <p:sp>
        <p:nvSpPr>
          <p:cNvPr id="3" name="Content Placeholder 7">
            <a:extLst>
              <a:ext uri="{FF2B5EF4-FFF2-40B4-BE49-F238E27FC236}">
                <a16:creationId xmlns:a16="http://schemas.microsoft.com/office/drawing/2014/main" id="{865106E9-3227-8A49-8945-BB394EF98ED9}"/>
              </a:ext>
            </a:extLst>
          </p:cNvPr>
          <p:cNvSpPr txBox="1">
            <a:spLocks/>
          </p:cNvSpPr>
          <p:nvPr/>
        </p:nvSpPr>
        <p:spPr>
          <a:xfrm>
            <a:off x="201200" y="1421840"/>
            <a:ext cx="8408835" cy="3893207"/>
          </a:xfrm>
          <a:prstGeom prst="rect">
            <a:avLst/>
          </a:prstGeom>
        </p:spPr>
        <p:txBody>
          <a:bodyPr/>
          <a:lst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Font typeface="Courier New" panose="02070309020205020404" pitchFamily="49" charset="0"/>
              <a:buChar char="o"/>
            </a:pPr>
            <a:r>
              <a:rPr lang="en-US" sz="1800" b="0" dirty="0">
                <a:latin typeface="Arial" panose="020B0604020202020204" pitchFamily="34" charset="0"/>
                <a:cs typeface="Arial" panose="020B0604020202020204" pitchFamily="34" charset="0"/>
              </a:rPr>
              <a:t>What are you using for gas detection?</a:t>
            </a:r>
          </a:p>
          <a:p>
            <a:pPr>
              <a:buFont typeface="Courier New" panose="02070309020205020404" pitchFamily="49" charset="0"/>
              <a:buChar char="o"/>
            </a:pPr>
            <a:r>
              <a:rPr lang="en-US" sz="1800" b="0" dirty="0">
                <a:latin typeface="Arial" panose="020B0604020202020204" pitchFamily="34" charset="0"/>
                <a:cs typeface="Arial" panose="020B0604020202020204" pitchFamily="34" charset="0"/>
              </a:rPr>
              <a:t>Are you happy with your gas detection?</a:t>
            </a:r>
          </a:p>
          <a:p>
            <a:pPr>
              <a:buFont typeface="Courier New" panose="02070309020205020404" pitchFamily="49" charset="0"/>
              <a:buChar char="o"/>
            </a:pPr>
            <a:r>
              <a:rPr lang="en-US" sz="1800" b="0" dirty="0">
                <a:latin typeface="Arial" panose="020B0604020202020204" pitchFamily="34" charset="0"/>
                <a:cs typeface="Arial" panose="020B0604020202020204" pitchFamily="34" charset="0"/>
              </a:rPr>
              <a:t>Who handles the gas detection here?</a:t>
            </a:r>
          </a:p>
          <a:p>
            <a:pPr>
              <a:buFont typeface="Courier New" panose="02070309020205020404" pitchFamily="49" charset="0"/>
              <a:buChar char="o"/>
            </a:pPr>
            <a:r>
              <a:rPr lang="en-US" sz="1800" b="0" dirty="0">
                <a:latin typeface="Arial" panose="020B0604020202020204" pitchFamily="34" charset="0"/>
                <a:cs typeface="Arial" panose="020B0604020202020204" pitchFamily="34" charset="0"/>
              </a:rPr>
              <a:t>Do you have any failures?</a:t>
            </a:r>
          </a:p>
          <a:p>
            <a:pPr>
              <a:buFont typeface="Courier New" panose="02070309020205020404" pitchFamily="49" charset="0"/>
              <a:buChar char="o"/>
            </a:pPr>
            <a:r>
              <a:rPr lang="en-US" sz="1800" b="0" dirty="0">
                <a:latin typeface="Arial" panose="020B0604020202020204" pitchFamily="34" charset="0"/>
                <a:ea typeface="Calibri" panose="020F0502020204030204" pitchFamily="34" charset="0"/>
                <a:cs typeface="Arial" panose="020B0604020202020204" pitchFamily="34" charset="0"/>
              </a:rPr>
              <a:t>What gases do you need to monitor?</a:t>
            </a:r>
          </a:p>
          <a:p>
            <a:pPr marR="0" lvl="0">
              <a:lnSpc>
                <a:spcPct val="107000"/>
              </a:lnSpc>
              <a:spcBef>
                <a:spcPts val="0"/>
              </a:spcBef>
              <a:spcAft>
                <a:spcPts val="0"/>
              </a:spcAft>
              <a:buFont typeface="Courier New" panose="02070309020205020404" pitchFamily="49" charset="0"/>
              <a:buChar char="o"/>
            </a:pPr>
            <a:r>
              <a:rPr lang="en-US" sz="1800" b="0" dirty="0">
                <a:latin typeface="Arial" panose="020B0604020202020204" pitchFamily="34" charset="0"/>
                <a:ea typeface="Calibri" panose="020F0502020204030204" pitchFamily="34" charset="0"/>
                <a:cs typeface="Arial" panose="020B0604020202020204" pitchFamily="34" charset="0"/>
              </a:rPr>
              <a:t>Are you looking for a personal detector to mount in the breathing zone?</a:t>
            </a:r>
          </a:p>
          <a:p>
            <a:pPr marL="214313" lvl="1" indent="0">
              <a:lnSpc>
                <a:spcPct val="107000"/>
              </a:lnSpc>
              <a:spcBef>
                <a:spcPts val="0"/>
              </a:spcBef>
              <a:spcAft>
                <a:spcPts val="0"/>
              </a:spcAft>
              <a:buNone/>
            </a:pPr>
            <a:r>
              <a:rPr lang="en-US" sz="1800" b="0" dirty="0">
                <a:latin typeface="Arial" panose="020B0604020202020204" pitchFamily="34" charset="0"/>
                <a:ea typeface="Calibri" panose="020F0502020204030204" pitchFamily="34" charset="0"/>
                <a:cs typeface="Arial" panose="020B0604020202020204" pitchFamily="34" charset="0"/>
              </a:rPr>
              <a:t>(Diffusion Mode)</a:t>
            </a:r>
          </a:p>
          <a:p>
            <a:pPr>
              <a:buFont typeface="Courier New" panose="02070309020205020404" pitchFamily="49" charset="0"/>
              <a:buChar char="o"/>
            </a:pPr>
            <a:r>
              <a:rPr lang="en-US" sz="1800" b="0" dirty="0">
                <a:latin typeface="Arial" panose="020B0604020202020204" pitchFamily="34" charset="0"/>
                <a:ea typeface="Calibri" panose="020F0502020204030204" pitchFamily="34" charset="0"/>
                <a:cs typeface="Arial" panose="020B0604020202020204" pitchFamily="34" charset="0"/>
              </a:rPr>
              <a:t>Do you need an internal pump to check vertically for tanks or manholes?</a:t>
            </a:r>
          </a:p>
          <a:p>
            <a:pPr>
              <a:buFont typeface="Courier New" panose="02070309020205020404" pitchFamily="49" charset="0"/>
              <a:buChar char="o"/>
            </a:pPr>
            <a:r>
              <a:rPr lang="en-US" sz="1800" b="0" dirty="0">
                <a:latin typeface="Arial" panose="020B0604020202020204" pitchFamily="34" charset="0"/>
                <a:ea typeface="Calibri" panose="020F0502020204030204" pitchFamily="34" charset="0"/>
                <a:cs typeface="Arial" panose="020B0604020202020204" pitchFamily="34" charset="0"/>
              </a:rPr>
              <a:t>Do you need the standard four-gas sensors most popularly used  (LEL/O2/CO/H2S)?</a:t>
            </a:r>
          </a:p>
          <a:p>
            <a:pPr marR="0" lvl="0">
              <a:lnSpc>
                <a:spcPct val="107000"/>
              </a:lnSpc>
              <a:spcBef>
                <a:spcPts val="0"/>
              </a:spcBef>
              <a:spcAft>
                <a:spcPts val="0"/>
              </a:spcAft>
              <a:buFont typeface="Courier New" panose="02070309020205020404" pitchFamily="49" charset="0"/>
              <a:buChar char="o"/>
            </a:pPr>
            <a:r>
              <a:rPr lang="en-US" sz="1800" b="0" dirty="0">
                <a:latin typeface="Arial" panose="020B0604020202020204" pitchFamily="34" charset="0"/>
                <a:ea typeface="Calibri" panose="020F0502020204030204" pitchFamily="34" charset="0"/>
                <a:cs typeface="Arial" panose="020B0604020202020204" pitchFamily="34" charset="0"/>
              </a:rPr>
              <a:t>Does your facility have continuously monitored fixed systems?</a:t>
            </a:r>
          </a:p>
          <a:p>
            <a:pPr>
              <a:lnSpc>
                <a:spcPct val="107000"/>
              </a:lnSpc>
              <a:spcBef>
                <a:spcPts val="0"/>
              </a:spcBef>
              <a:spcAft>
                <a:spcPts val="0"/>
              </a:spcAft>
              <a:buFont typeface="Courier New" panose="02070309020205020404" pitchFamily="49" charset="0"/>
              <a:buChar char="o"/>
            </a:pPr>
            <a:r>
              <a:rPr lang="en-US" sz="1800" b="0" dirty="0">
                <a:latin typeface="Arial" panose="020B0604020202020204" pitchFamily="34" charset="0"/>
                <a:cs typeface="Arial" panose="020B0604020202020204" pitchFamily="34" charset="0"/>
              </a:rPr>
              <a:t>Who services your gas detection?</a:t>
            </a:r>
          </a:p>
        </p:txBody>
      </p:sp>
      <p:pic>
        <p:nvPicPr>
          <p:cNvPr id="4" name="Picture 3">
            <a:extLst>
              <a:ext uri="{FF2B5EF4-FFF2-40B4-BE49-F238E27FC236}">
                <a16:creationId xmlns:a16="http://schemas.microsoft.com/office/drawing/2014/main" id="{694814C2-1000-D322-B010-496F0B46D2FB}"/>
              </a:ext>
            </a:extLst>
          </p:cNvPr>
          <p:cNvPicPr>
            <a:picLocks noChangeAspect="1"/>
          </p:cNvPicPr>
          <p:nvPr/>
        </p:nvPicPr>
        <p:blipFill rotWithShape="1">
          <a:blip r:embed="rId3"/>
          <a:srcRect t="8536" b="6331"/>
          <a:stretch/>
        </p:blipFill>
        <p:spPr>
          <a:xfrm>
            <a:off x="7983274" y="3689575"/>
            <a:ext cx="4007526" cy="2069411"/>
          </a:xfrm>
          <a:prstGeom prst="rect">
            <a:avLst/>
          </a:prstGeom>
        </p:spPr>
      </p:pic>
      <p:pic>
        <p:nvPicPr>
          <p:cNvPr id="5" name="Picture 4">
            <a:extLst>
              <a:ext uri="{FF2B5EF4-FFF2-40B4-BE49-F238E27FC236}">
                <a16:creationId xmlns:a16="http://schemas.microsoft.com/office/drawing/2014/main" id="{67B44EE2-EB12-872C-C8A6-60471A5AD48C}"/>
              </a:ext>
            </a:extLst>
          </p:cNvPr>
          <p:cNvPicPr>
            <a:picLocks noChangeAspect="1"/>
          </p:cNvPicPr>
          <p:nvPr/>
        </p:nvPicPr>
        <p:blipFill>
          <a:blip r:embed="rId4"/>
          <a:stretch>
            <a:fillRect/>
          </a:stretch>
        </p:blipFill>
        <p:spPr>
          <a:xfrm>
            <a:off x="8414746" y="1231917"/>
            <a:ext cx="3577620" cy="2446842"/>
          </a:xfrm>
          <a:prstGeom prst="rect">
            <a:avLst/>
          </a:prstGeom>
        </p:spPr>
      </p:pic>
    </p:spTree>
    <p:extLst>
      <p:ext uri="{BB962C8B-B14F-4D97-AF65-F5344CB8AC3E}">
        <p14:creationId xmlns:p14="http://schemas.microsoft.com/office/powerpoint/2010/main" val="25613744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744A-9EED-F049-8224-CEAF38A9B95A}"/>
              </a:ext>
            </a:extLst>
          </p:cNvPr>
          <p:cNvSpPr>
            <a:spLocks noGrp="1"/>
          </p:cNvSpPr>
          <p:nvPr>
            <p:ph type="title"/>
          </p:nvPr>
        </p:nvSpPr>
        <p:spPr/>
        <p:txBody>
          <a:bodyPr/>
          <a:lstStyle/>
          <a:p>
            <a:pPr algn="ctr"/>
            <a:r>
              <a:rPr lang="en-US" dirty="0"/>
              <a:t>Calibration vs Bump vs Response check</a:t>
            </a:r>
          </a:p>
        </p:txBody>
      </p:sp>
      <p:sp>
        <p:nvSpPr>
          <p:cNvPr id="5" name="Content Placeholder 4">
            <a:extLst>
              <a:ext uri="{FF2B5EF4-FFF2-40B4-BE49-F238E27FC236}">
                <a16:creationId xmlns:a16="http://schemas.microsoft.com/office/drawing/2014/main" id="{969A04F9-813E-429B-5C98-AE1AC0EF78CD}"/>
              </a:ext>
            </a:extLst>
          </p:cNvPr>
          <p:cNvSpPr>
            <a:spLocks noGrp="1"/>
          </p:cNvSpPr>
          <p:nvPr>
            <p:ph idx="1"/>
          </p:nvPr>
        </p:nvSpPr>
        <p:spPr/>
        <p:txBody>
          <a:bodyPr/>
          <a:lstStyle/>
          <a:p>
            <a:r>
              <a:rPr lang="en-US" dirty="0"/>
              <a:t>What exactly is a Bump Check?</a:t>
            </a:r>
          </a:p>
          <a:p>
            <a:endParaRPr lang="en-US" dirty="0"/>
          </a:p>
          <a:p>
            <a:r>
              <a:rPr lang="en-US" dirty="0"/>
              <a:t>How often do I have to Bump?</a:t>
            </a:r>
          </a:p>
          <a:p>
            <a:endParaRPr lang="en-US" dirty="0"/>
          </a:p>
          <a:p>
            <a:r>
              <a:rPr lang="en-US" dirty="0"/>
              <a:t>How often do I have to calibrate?</a:t>
            </a:r>
          </a:p>
          <a:p>
            <a:endParaRPr lang="en-US" dirty="0"/>
          </a:p>
          <a:p>
            <a:endParaRPr lang="en-US" dirty="0"/>
          </a:p>
        </p:txBody>
      </p:sp>
      <p:pic>
        <p:nvPicPr>
          <p:cNvPr id="7" name="Picture 6" descr="A oxygen tank with a hose attached to it&#10;&#10;Description automatically generated">
            <a:extLst>
              <a:ext uri="{FF2B5EF4-FFF2-40B4-BE49-F238E27FC236}">
                <a16:creationId xmlns:a16="http://schemas.microsoft.com/office/drawing/2014/main" id="{8A97DD32-8BB9-8547-9702-3F6B5BA6FD80}"/>
              </a:ext>
            </a:extLst>
          </p:cNvPr>
          <p:cNvPicPr>
            <a:picLocks noChangeAspect="1"/>
          </p:cNvPicPr>
          <p:nvPr/>
        </p:nvPicPr>
        <p:blipFill>
          <a:blip r:embed="rId2"/>
          <a:stretch>
            <a:fillRect/>
          </a:stretch>
        </p:blipFill>
        <p:spPr>
          <a:xfrm>
            <a:off x="7783424" y="1422389"/>
            <a:ext cx="3501215" cy="4221723"/>
          </a:xfrm>
          <a:prstGeom prst="rect">
            <a:avLst/>
          </a:prstGeom>
        </p:spPr>
      </p:pic>
    </p:spTree>
    <p:extLst>
      <p:ext uri="{BB962C8B-B14F-4D97-AF65-F5344CB8AC3E}">
        <p14:creationId xmlns:p14="http://schemas.microsoft.com/office/powerpoint/2010/main" val="1693216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7F345-D79A-B3D4-6FFC-E6AEB951BEA8}"/>
              </a:ext>
            </a:extLst>
          </p:cNvPr>
          <p:cNvSpPr>
            <a:spLocks noGrp="1"/>
          </p:cNvSpPr>
          <p:nvPr>
            <p:ph type="title"/>
          </p:nvPr>
        </p:nvSpPr>
        <p:spPr/>
        <p:txBody>
          <a:bodyPr/>
          <a:lstStyle/>
          <a:p>
            <a:r>
              <a:rPr lang="en-US" dirty="0"/>
              <a:t>Bump versus Calibration</a:t>
            </a:r>
          </a:p>
        </p:txBody>
      </p:sp>
      <p:sp>
        <p:nvSpPr>
          <p:cNvPr id="3" name="Content Placeholder 2">
            <a:extLst>
              <a:ext uri="{FF2B5EF4-FFF2-40B4-BE49-F238E27FC236}">
                <a16:creationId xmlns:a16="http://schemas.microsoft.com/office/drawing/2014/main" id="{50DF8AA9-9930-B6F4-21DB-4B5231B63729}"/>
              </a:ext>
            </a:extLst>
          </p:cNvPr>
          <p:cNvSpPr>
            <a:spLocks noGrp="1"/>
          </p:cNvSpPr>
          <p:nvPr>
            <p:ph idx="1"/>
          </p:nvPr>
        </p:nvSpPr>
        <p:spPr>
          <a:xfrm>
            <a:off x="137327" y="1449476"/>
            <a:ext cx="9313171" cy="5106898"/>
          </a:xfrm>
        </p:spPr>
        <p:txBody>
          <a:bodyPr/>
          <a:lstStyle/>
          <a:p>
            <a:pPr lvl="1">
              <a:buFont typeface="Courier New" panose="02070309020205020404" pitchFamily="49" charset="0"/>
              <a:buChar char="o"/>
            </a:pPr>
            <a:r>
              <a:rPr lang="en-US" sz="1600" dirty="0"/>
              <a:t>Functional Check - A </a:t>
            </a:r>
            <a:r>
              <a:rPr lang="en-US" sz="1600" b="1" dirty="0"/>
              <a:t>qualitative</a:t>
            </a:r>
            <a:r>
              <a:rPr lang="en-US" sz="1600" dirty="0"/>
              <a:t> function check where a challenge gas (Example-25 ppm Hydrogen Sulfide, 50 ppm Carbon Monoxide, 50% LEL Methane, 12% Oxygen Balance N2) is passed over the sensor(s) at a concentration and exposure time sufficient to activate all alarm indicators to present at least their lower alarm setting. The purpose of this check is to confirm that gas can get to the sensor(s) and that all the alarms present are functional. This is typically dependent on the response time of the sensor(s) or a minimum level of response achieved, such as 80% of gas concentration applied. Note this check is not intended to provide a measure of calibration accuracy. </a:t>
            </a:r>
          </a:p>
          <a:p>
            <a:pPr lvl="1">
              <a:buFont typeface="Courier New" panose="02070309020205020404" pitchFamily="49" charset="0"/>
              <a:buChar char="o"/>
            </a:pPr>
            <a:endParaRPr lang="en-US" sz="1600" dirty="0"/>
          </a:p>
          <a:p>
            <a:pPr lvl="1">
              <a:buFont typeface="Courier New" panose="02070309020205020404" pitchFamily="49" charset="0"/>
              <a:buChar char="o"/>
            </a:pPr>
            <a:r>
              <a:rPr lang="en-US" sz="1600" dirty="0"/>
              <a:t>Bump Check - A </a:t>
            </a:r>
            <a:r>
              <a:rPr lang="en-US" sz="1600" b="1" dirty="0"/>
              <a:t>quantitative</a:t>
            </a:r>
            <a:r>
              <a:rPr lang="en-US" sz="1600" dirty="0"/>
              <a:t> test utilizing a known traceable concentration of test gas to demonstrate that the sensor(s) and alarms respond to the gas within manufacturer’s acceptable limits. This is typically ±10-20% of the test gas concentration applied unless otherwise specified by the manufacturer, internal company policy, or a regulatory agency. This test can be done through the menu system which will record the “bump test” within the datalogger.</a:t>
            </a:r>
          </a:p>
          <a:p>
            <a:pPr lvl="1">
              <a:buFont typeface="Courier New" panose="02070309020205020404" pitchFamily="49" charset="0"/>
              <a:buChar char="o"/>
            </a:pPr>
            <a:endParaRPr lang="en-US" sz="1600" dirty="0"/>
          </a:p>
          <a:p>
            <a:pPr lvl="1">
              <a:buFont typeface="Courier New" panose="02070309020205020404" pitchFamily="49" charset="0"/>
              <a:buChar char="o"/>
            </a:pPr>
            <a:r>
              <a:rPr lang="en-US" sz="1600" dirty="0"/>
              <a:t>Full calibration – The adjustment of the sensor(s) response to match the desired value compared to a known traceable concentration of test gas. This should be done in accordance with the manufacturer's instructions.</a:t>
            </a:r>
          </a:p>
        </p:txBody>
      </p:sp>
      <p:pic>
        <p:nvPicPr>
          <p:cNvPr id="4" name="Picture 3">
            <a:extLst>
              <a:ext uri="{FF2B5EF4-FFF2-40B4-BE49-F238E27FC236}">
                <a16:creationId xmlns:a16="http://schemas.microsoft.com/office/drawing/2014/main" id="{50701893-1F0A-4C4B-AB89-4D324D2A2598}"/>
              </a:ext>
            </a:extLst>
          </p:cNvPr>
          <p:cNvPicPr>
            <a:picLocks noChangeAspect="1"/>
          </p:cNvPicPr>
          <p:nvPr/>
        </p:nvPicPr>
        <p:blipFill>
          <a:blip r:embed="rId2"/>
          <a:stretch>
            <a:fillRect/>
          </a:stretch>
        </p:blipFill>
        <p:spPr>
          <a:xfrm>
            <a:off x="9313171" y="1449476"/>
            <a:ext cx="2741502" cy="2145323"/>
          </a:xfrm>
          <a:prstGeom prst="rect">
            <a:avLst/>
          </a:prstGeom>
        </p:spPr>
      </p:pic>
    </p:spTree>
    <p:extLst>
      <p:ext uri="{BB962C8B-B14F-4D97-AF65-F5344CB8AC3E}">
        <p14:creationId xmlns:p14="http://schemas.microsoft.com/office/powerpoint/2010/main" val="3985191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F322-E421-2F49-FA90-B9D7E6F48B57}"/>
              </a:ext>
            </a:extLst>
          </p:cNvPr>
          <p:cNvSpPr>
            <a:spLocks noGrp="1"/>
          </p:cNvSpPr>
          <p:nvPr>
            <p:ph type="title"/>
          </p:nvPr>
        </p:nvSpPr>
        <p:spPr/>
        <p:txBody>
          <a:bodyPr/>
          <a:lstStyle/>
          <a:p>
            <a:r>
              <a:rPr lang="en-US" dirty="0"/>
              <a:t>How often do I have to calibrate?</a:t>
            </a:r>
          </a:p>
        </p:txBody>
      </p:sp>
      <p:sp>
        <p:nvSpPr>
          <p:cNvPr id="3" name="Content Placeholder 2">
            <a:extLst>
              <a:ext uri="{FF2B5EF4-FFF2-40B4-BE49-F238E27FC236}">
                <a16:creationId xmlns:a16="http://schemas.microsoft.com/office/drawing/2014/main" id="{EFB2FDBD-D053-37FD-EE06-A2B0A9072CF4}"/>
              </a:ext>
            </a:extLst>
          </p:cNvPr>
          <p:cNvSpPr>
            <a:spLocks noGrp="1"/>
          </p:cNvSpPr>
          <p:nvPr>
            <p:ph idx="1"/>
          </p:nvPr>
        </p:nvSpPr>
        <p:spPr>
          <a:xfrm>
            <a:off x="609600" y="1600201"/>
            <a:ext cx="8524225" cy="2399043"/>
          </a:xfrm>
        </p:spPr>
        <p:txBody>
          <a:bodyPr/>
          <a:lstStyle/>
          <a:p>
            <a:r>
              <a:rPr lang="en-US" sz="2000" dirty="0"/>
              <a:t>Customers want to hear the answer ‘you </a:t>
            </a:r>
            <a:r>
              <a:rPr lang="en-US" sz="2000" i="1" dirty="0"/>
              <a:t>never</a:t>
            </a:r>
            <a:r>
              <a:rPr lang="en-US" sz="2000" dirty="0"/>
              <a:t> have to calibrate’.  </a:t>
            </a:r>
          </a:p>
          <a:p>
            <a:r>
              <a:rPr lang="en-US" sz="2000" dirty="0"/>
              <a:t>RKI generally recommends users develop a frequency of calibration that is tailored to their application and usage.</a:t>
            </a:r>
          </a:p>
          <a:p>
            <a:r>
              <a:rPr lang="en-US" sz="2000" dirty="0"/>
              <a:t>Actual calibration frequency ends up being somewhere between one and three months. </a:t>
            </a:r>
          </a:p>
          <a:p>
            <a:r>
              <a:rPr lang="en-US" sz="2000" b="0" dirty="0"/>
              <a:t>For users who “bump test” their instrument prior to each use, the calibration cycle can be extended until the bump test fails.  </a:t>
            </a:r>
          </a:p>
          <a:p>
            <a:pPr marL="0" indent="0">
              <a:buNone/>
            </a:pPr>
            <a:endParaRPr lang="en-US" sz="2000" dirty="0"/>
          </a:p>
        </p:txBody>
      </p:sp>
      <p:pic>
        <p:nvPicPr>
          <p:cNvPr id="4" name="Picture 3">
            <a:extLst>
              <a:ext uri="{FF2B5EF4-FFF2-40B4-BE49-F238E27FC236}">
                <a16:creationId xmlns:a16="http://schemas.microsoft.com/office/drawing/2014/main" id="{4D626CC2-5AD2-F14F-8BBC-C987BE042343}"/>
              </a:ext>
            </a:extLst>
          </p:cNvPr>
          <p:cNvPicPr>
            <a:picLocks noChangeAspect="1"/>
          </p:cNvPicPr>
          <p:nvPr/>
        </p:nvPicPr>
        <p:blipFill>
          <a:blip r:embed="rId2"/>
          <a:stretch>
            <a:fillRect/>
          </a:stretch>
        </p:blipFill>
        <p:spPr>
          <a:xfrm>
            <a:off x="8979750" y="1577592"/>
            <a:ext cx="3058175" cy="2145323"/>
          </a:xfrm>
          <a:prstGeom prst="rect">
            <a:avLst/>
          </a:prstGeom>
        </p:spPr>
      </p:pic>
      <p:sp>
        <p:nvSpPr>
          <p:cNvPr id="5" name="Content Placeholder 2">
            <a:extLst>
              <a:ext uri="{FF2B5EF4-FFF2-40B4-BE49-F238E27FC236}">
                <a16:creationId xmlns:a16="http://schemas.microsoft.com/office/drawing/2014/main" id="{E96C572D-3539-E44B-A950-E04F7DC088B3}"/>
              </a:ext>
            </a:extLst>
          </p:cNvPr>
          <p:cNvSpPr txBox="1">
            <a:spLocks/>
          </p:cNvSpPr>
          <p:nvPr/>
        </p:nvSpPr>
        <p:spPr bwMode="auto">
          <a:xfrm>
            <a:off x="599552" y="4021853"/>
            <a:ext cx="11592448" cy="23990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panose="020B0604020202020204" pitchFamily="34" charset="0"/>
                <a:ea typeface="ＭＳ Ｐゴシック" charset="0"/>
                <a:cs typeface="Arial" panose="020B0604020202020204" pitchFamily="34"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panose="020B0604020202020204" pitchFamily="34" charset="0"/>
                <a:ea typeface="ＭＳ Ｐゴシック" charset="0"/>
                <a:cs typeface="Arial" panose="020B0604020202020204" pitchFamily="34"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panose="020B0604020202020204" pitchFamily="34" charset="0"/>
                <a:ea typeface="ＭＳ Ｐゴシック" charset="0"/>
                <a:cs typeface="Arial" panose="020B0604020202020204" pitchFamily="34"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ＭＳ Ｐゴシック" charset="0"/>
                <a:cs typeface="Arial" panose="020B0604020202020204" pitchFamily="34"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ＭＳ Ｐゴシック"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dirty="0"/>
              <a:t>Instruments subjected to any condition that could have an adverse effect on the unit (sensor poisons, high gas concentrations, extreme temperature) should be calibrated before the next use.</a:t>
            </a:r>
          </a:p>
          <a:p>
            <a:r>
              <a:rPr lang="en-US" sz="2000" b="0" dirty="0"/>
              <a:t>RKI ships portables instruments defaulted with a 90-day calibration reminder. </a:t>
            </a:r>
          </a:p>
          <a:p>
            <a:endParaRPr lang="en-US" sz="2000" b="0" dirty="0"/>
          </a:p>
        </p:txBody>
      </p:sp>
    </p:spTree>
    <p:extLst>
      <p:ext uri="{BB962C8B-B14F-4D97-AF65-F5344CB8AC3E}">
        <p14:creationId xmlns:p14="http://schemas.microsoft.com/office/powerpoint/2010/main" val="154747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1CE18-AE11-05D6-5FF9-D0D75988F36A}"/>
              </a:ext>
            </a:extLst>
          </p:cNvPr>
          <p:cNvSpPr>
            <a:spLocks noGrp="1"/>
          </p:cNvSpPr>
          <p:nvPr>
            <p:ph type="title" idx="4294967295"/>
          </p:nvPr>
        </p:nvSpPr>
        <p:spPr>
          <a:xfrm>
            <a:off x="1828800" y="301625"/>
            <a:ext cx="10363200" cy="676275"/>
          </a:xfrm>
        </p:spPr>
        <p:txBody>
          <a:bodyPr/>
          <a:lstStyle/>
          <a:p>
            <a:r>
              <a:rPr lang="en-US" dirty="0"/>
              <a:t>Ritz Success</a:t>
            </a:r>
          </a:p>
        </p:txBody>
      </p:sp>
      <p:sp>
        <p:nvSpPr>
          <p:cNvPr id="4" name="TextBox 3">
            <a:extLst>
              <a:ext uri="{FF2B5EF4-FFF2-40B4-BE49-F238E27FC236}">
                <a16:creationId xmlns:a16="http://schemas.microsoft.com/office/drawing/2014/main" id="{90071D69-9DC4-729E-BA31-7F749E906682}"/>
              </a:ext>
            </a:extLst>
          </p:cNvPr>
          <p:cNvSpPr txBox="1"/>
          <p:nvPr/>
        </p:nvSpPr>
        <p:spPr>
          <a:xfrm>
            <a:off x="92365" y="1987942"/>
            <a:ext cx="7048080" cy="2492990"/>
          </a:xfrm>
          <a:prstGeom prst="rect">
            <a:avLst/>
          </a:prstGeom>
          <a:noFill/>
        </p:spPr>
        <p:txBody>
          <a:bodyPr wrap="square">
            <a:spAutoFit/>
          </a:bodyPr>
          <a:lstStyle/>
          <a:p>
            <a:pPr marL="0" marR="0" algn="l">
              <a:spcBef>
                <a:spcPts val="0"/>
              </a:spcBef>
              <a:spcAft>
                <a:spcPts val="0"/>
              </a:spcAft>
            </a:pPr>
            <a:r>
              <a:rPr lang="en-US" altLang="en-US" sz="2000" dirty="0">
                <a:latin typeface="Arial" panose="020B0604020202020204" pitchFamily="34" charset="0"/>
                <a:ea typeface="Times New Roman" panose="02020603050405020304" pitchFamily="18" charset="0"/>
              </a:rPr>
              <a:t>Escambia County Public Buildings | Fixed System</a:t>
            </a:r>
          </a:p>
          <a:p>
            <a:pPr marL="0" marR="0" algn="l">
              <a:spcBef>
                <a:spcPts val="0"/>
              </a:spcBef>
              <a:spcAft>
                <a:spcPts val="0"/>
              </a:spcAft>
            </a:pPr>
            <a:r>
              <a:rPr lang="it-IT" altLang="en-US" sz="1600" b="0" dirty="0">
                <a:latin typeface="Arial" panose="020B0604020202020204" pitchFamily="34" charset="0"/>
                <a:ea typeface="Times New Roman" panose="02020603050405020304" pitchFamily="18" charset="0"/>
              </a:rPr>
              <a:t>Donovan Scioneaux </a:t>
            </a:r>
          </a:p>
          <a:p>
            <a:pPr marL="0" marR="0" algn="l">
              <a:spcBef>
                <a:spcPts val="0"/>
              </a:spcBef>
              <a:spcAft>
                <a:spcPts val="0"/>
              </a:spcAft>
            </a:pPr>
            <a:endParaRPr lang="en-US" altLang="en-US" sz="1600" b="0" dirty="0">
              <a:latin typeface="Arial" panose="020B0604020202020204" pitchFamily="34" charset="0"/>
              <a:ea typeface="Times New Roman" panose="02020603050405020304" pitchFamily="18" charset="0"/>
            </a:endParaRPr>
          </a:p>
          <a:p>
            <a:pPr marL="0" marR="0" algn="l">
              <a:spcBef>
                <a:spcPts val="0"/>
              </a:spcBef>
              <a:spcAft>
                <a:spcPts val="0"/>
              </a:spcAft>
            </a:pPr>
            <a:r>
              <a:rPr lang="en-US" altLang="en-US" sz="1600" b="0" dirty="0">
                <a:latin typeface="Arial" panose="020B0604020202020204" pitchFamily="34" charset="0"/>
                <a:ea typeface="Times New Roman" panose="02020603050405020304" pitchFamily="18" charset="0"/>
              </a:rPr>
              <a:t>After an Explosion at a prison in Pensacola it was made a priority to have fixed monitoring in all public buildings where natural gas was present.</a:t>
            </a:r>
          </a:p>
          <a:p>
            <a:pPr marL="0" marR="0" algn="l">
              <a:spcBef>
                <a:spcPts val="0"/>
              </a:spcBef>
              <a:spcAft>
                <a:spcPts val="0"/>
              </a:spcAft>
            </a:pPr>
            <a:endParaRPr lang="en-US" altLang="en-US" sz="1600" b="0" dirty="0">
              <a:latin typeface="Arial" panose="020B0604020202020204" pitchFamily="34" charset="0"/>
              <a:ea typeface="Calibri" panose="020F0502020204030204" pitchFamily="34" charset="0"/>
            </a:endParaRPr>
          </a:p>
          <a:p>
            <a:pPr marL="285750" indent="-285750" algn="l">
              <a:buFont typeface="Courier New" panose="02070309020205020404" pitchFamily="49" charset="0"/>
              <a:buChar char="o"/>
            </a:pPr>
            <a:r>
              <a:rPr lang="en-US" altLang="en-US" sz="1400" b="0" dirty="0">
                <a:latin typeface="Arial" panose="020B0604020202020204" pitchFamily="34" charset="0"/>
                <a:ea typeface="Times New Roman" panose="02020603050405020304" pitchFamily="18" charset="0"/>
              </a:rPr>
              <a:t>Met with RKI rep at one of the prisons for a walk-through for a system at the facility as well as a few buildings in Downtown Pensacola</a:t>
            </a:r>
            <a:endParaRPr lang="en-US" altLang="en-US" sz="1400" b="0" dirty="0">
              <a:latin typeface="Arial" panose="020B0604020202020204" pitchFamily="34" charset="0"/>
              <a:ea typeface="Calibri" panose="020F0502020204030204" pitchFamily="34" charset="0"/>
            </a:endParaRPr>
          </a:p>
          <a:p>
            <a:pPr marL="285750" indent="-285750" algn="l">
              <a:buFont typeface="Courier New" panose="02070309020205020404" pitchFamily="49" charset="0"/>
              <a:buChar char="o"/>
            </a:pPr>
            <a:r>
              <a:rPr lang="en-US" altLang="en-US" sz="1400" b="0" dirty="0">
                <a:latin typeface="Arial" panose="020B0604020202020204" pitchFamily="34" charset="0"/>
                <a:ea typeface="Times New Roman" panose="02020603050405020304" pitchFamily="18" charset="0"/>
              </a:rPr>
              <a:t>Approximate Revenue from this project was $25,000.</a:t>
            </a:r>
            <a:endParaRPr lang="en-US" altLang="en-US" sz="1400" b="0" dirty="0">
              <a:latin typeface="Arial" panose="020B0604020202020204" pitchFamily="34" charset="0"/>
              <a:ea typeface="Calibri" panose="020F0502020204030204" pitchFamily="34" charset="0"/>
            </a:endParaRPr>
          </a:p>
          <a:p>
            <a:pPr marL="285750" indent="-285750" algn="l">
              <a:buFont typeface="Courier New" panose="02070309020205020404" pitchFamily="49" charset="0"/>
              <a:buChar char="o"/>
            </a:pPr>
            <a:r>
              <a:rPr lang="en-US" altLang="en-US" sz="1400" b="0" dirty="0">
                <a:latin typeface="Arial" panose="020B0604020202020204" pitchFamily="34" charset="0"/>
                <a:ea typeface="Times New Roman" panose="02020603050405020304" pitchFamily="18" charset="0"/>
              </a:rPr>
              <a:t>Occasionally we are contacted for replacement sensors or parts for maintenance.</a:t>
            </a:r>
            <a:endParaRPr lang="en-US" sz="2000" dirty="0">
              <a:effectLst/>
              <a:latin typeface="Calibri" panose="020F0502020204030204" pitchFamily="34" charset="0"/>
              <a:ea typeface="Calibri" panose="020F0502020204030204" pitchFamily="34" charset="0"/>
            </a:endParaRPr>
          </a:p>
        </p:txBody>
      </p:sp>
      <p:sp>
        <p:nvSpPr>
          <p:cNvPr id="7" name="Rectangle 2">
            <a:extLst>
              <a:ext uri="{FF2B5EF4-FFF2-40B4-BE49-F238E27FC236}">
                <a16:creationId xmlns:a16="http://schemas.microsoft.com/office/drawing/2014/main" id="{D057A16C-7E1B-F6A8-BDC0-A27540D9F45F}"/>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3">
            <a:extLst>
              <a:ext uri="{FF2B5EF4-FFF2-40B4-BE49-F238E27FC236}">
                <a16:creationId xmlns:a16="http://schemas.microsoft.com/office/drawing/2014/main" id="{0D59D29B-A481-B431-3BD9-79F493F46B39}"/>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124" name="Picture 4" descr="New Escambia County Correctional Facility almost ready for inmates">
            <a:extLst>
              <a:ext uri="{FF2B5EF4-FFF2-40B4-BE49-F238E27FC236}">
                <a16:creationId xmlns:a16="http://schemas.microsoft.com/office/drawing/2014/main" id="{D716E336-72FA-2B40-9279-3B63F6AB03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0445" y="1868486"/>
            <a:ext cx="4846923" cy="2731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97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1CE18-AE11-05D6-5FF9-D0D75988F36A}"/>
              </a:ext>
            </a:extLst>
          </p:cNvPr>
          <p:cNvSpPr>
            <a:spLocks noGrp="1"/>
          </p:cNvSpPr>
          <p:nvPr>
            <p:ph type="title" idx="4294967295"/>
          </p:nvPr>
        </p:nvSpPr>
        <p:spPr>
          <a:xfrm>
            <a:off x="1828800" y="301625"/>
            <a:ext cx="10363200" cy="676275"/>
          </a:xfrm>
        </p:spPr>
        <p:txBody>
          <a:bodyPr/>
          <a:lstStyle/>
          <a:p>
            <a:r>
              <a:rPr lang="en-US" dirty="0"/>
              <a:t>Ritz Success</a:t>
            </a:r>
          </a:p>
        </p:txBody>
      </p:sp>
      <p:sp>
        <p:nvSpPr>
          <p:cNvPr id="4" name="TextBox 3">
            <a:extLst>
              <a:ext uri="{FF2B5EF4-FFF2-40B4-BE49-F238E27FC236}">
                <a16:creationId xmlns:a16="http://schemas.microsoft.com/office/drawing/2014/main" id="{90071D69-9DC4-729E-BA31-7F749E906682}"/>
              </a:ext>
            </a:extLst>
          </p:cNvPr>
          <p:cNvSpPr txBox="1"/>
          <p:nvPr/>
        </p:nvSpPr>
        <p:spPr>
          <a:xfrm>
            <a:off x="408634" y="1788605"/>
            <a:ext cx="6427084" cy="3416320"/>
          </a:xfrm>
          <a:prstGeom prst="rect">
            <a:avLst/>
          </a:prstGeom>
          <a:noFill/>
        </p:spPr>
        <p:txBody>
          <a:bodyPr wrap="square">
            <a:spAutoFit/>
          </a:bodyPr>
          <a:lstStyle/>
          <a:p>
            <a:pPr marL="0" marR="0" algn="l">
              <a:spcBef>
                <a:spcPts val="0"/>
              </a:spcBef>
              <a:spcAft>
                <a:spcPts val="0"/>
              </a:spcAft>
            </a:pPr>
            <a:endParaRPr lang="en-US" altLang="en-US" sz="1600" b="0" dirty="0">
              <a:latin typeface="Arial" panose="020B0604020202020204" pitchFamily="34" charset="0"/>
              <a:ea typeface="Times New Roman" panose="02020603050405020304" pitchFamily="18" charset="0"/>
            </a:endParaRPr>
          </a:p>
          <a:p>
            <a:pPr lvl="0" algn="l"/>
            <a:r>
              <a:rPr lang="en-US" altLang="en-US" dirty="0">
                <a:latin typeface="Arial" panose="020B0604020202020204" pitchFamily="34" charset="0"/>
                <a:ea typeface="Times New Roman" panose="02020603050405020304" pitchFamily="18" charset="0"/>
              </a:rPr>
              <a:t>AM/NS HDG Basement – Fixed System</a:t>
            </a:r>
            <a:r>
              <a:rPr lang="en-US" altLang="en-US" b="0" dirty="0">
                <a:latin typeface="Arial" panose="020B0604020202020204" pitchFamily="34" charset="0"/>
                <a:ea typeface="Times New Roman" panose="02020603050405020304" pitchFamily="18" charset="0"/>
              </a:rPr>
              <a:t> </a:t>
            </a:r>
          </a:p>
          <a:p>
            <a:pPr lvl="0" algn="l"/>
            <a:r>
              <a:rPr lang="en-US" altLang="en-US" sz="1600" b="0" dirty="0">
                <a:latin typeface="Arial" panose="020B0604020202020204" pitchFamily="34" charset="0"/>
                <a:ea typeface="Times New Roman" panose="02020603050405020304" pitchFamily="18" charset="0"/>
              </a:rPr>
              <a:t>Donavan </a:t>
            </a:r>
            <a:r>
              <a:rPr lang="en-US" altLang="en-US" sz="1600" b="0" dirty="0" err="1">
                <a:latin typeface="Arial" panose="020B0604020202020204" pitchFamily="34" charset="0"/>
                <a:ea typeface="Times New Roman" panose="02020603050405020304" pitchFamily="18" charset="0"/>
              </a:rPr>
              <a:t>Scioneaux</a:t>
            </a:r>
            <a:endParaRPr lang="en-US" altLang="en-US" sz="1600" b="0" dirty="0">
              <a:latin typeface="Arial" panose="020B0604020202020204" pitchFamily="34" charset="0"/>
            </a:endParaRPr>
          </a:p>
          <a:p>
            <a:pPr marL="742950" lvl="1" indent="-285750" algn="l">
              <a:buFont typeface="Courier New" panose="02070309020205020404" pitchFamily="49" charset="0"/>
              <a:buChar char="o"/>
            </a:pPr>
            <a:r>
              <a:rPr lang="en-US" altLang="en-US" sz="1600" b="0" dirty="0">
                <a:latin typeface="Arial" panose="020B0604020202020204" pitchFamily="34" charset="0"/>
                <a:ea typeface="Times New Roman" panose="02020603050405020304" pitchFamily="18" charset="0"/>
              </a:rPr>
              <a:t>This project started in 2018 and was moth balled for a year</a:t>
            </a:r>
            <a:endParaRPr lang="en-US" altLang="en-US" sz="1600" b="0" dirty="0">
              <a:latin typeface="Arial" panose="020B0604020202020204" pitchFamily="34" charset="0"/>
              <a:ea typeface="Calibri" panose="020F0502020204030204" pitchFamily="34" charset="0"/>
            </a:endParaRPr>
          </a:p>
          <a:p>
            <a:pPr marL="742950" lvl="1" indent="-285750" algn="l">
              <a:buFont typeface="Courier New" panose="02070309020205020404" pitchFamily="49" charset="0"/>
              <a:buChar char="o"/>
            </a:pPr>
            <a:r>
              <a:rPr lang="en-US" altLang="en-US" sz="1600" b="0" dirty="0">
                <a:latin typeface="Arial" panose="020B0604020202020204" pitchFamily="34" charset="0"/>
                <a:ea typeface="Times New Roman" panose="02020603050405020304" pitchFamily="18" charset="0"/>
              </a:rPr>
              <a:t>In 2021 same department contacted to re-evaluate.</a:t>
            </a:r>
          </a:p>
          <a:p>
            <a:pPr marL="742950" lvl="1" indent="-285750" algn="l">
              <a:buFont typeface="Courier New" panose="02070309020205020404" pitchFamily="49" charset="0"/>
              <a:buChar char="o"/>
            </a:pPr>
            <a:r>
              <a:rPr lang="en-US" altLang="en-US" sz="1600" b="0" dirty="0">
                <a:latin typeface="Arial" panose="020B0604020202020204" pitchFamily="34" charset="0"/>
                <a:ea typeface="Times New Roman" panose="02020603050405020304" pitchFamily="18" charset="0"/>
              </a:rPr>
              <a:t>Brought in RKI reps to design a solution.</a:t>
            </a:r>
          </a:p>
          <a:p>
            <a:pPr marL="742950" lvl="1" indent="-285750" algn="l">
              <a:buFont typeface="Courier New" panose="02070309020205020404" pitchFamily="49" charset="0"/>
              <a:buChar char="o"/>
            </a:pPr>
            <a:r>
              <a:rPr lang="en-US" altLang="en-US" sz="1600" b="0" dirty="0">
                <a:latin typeface="Arial" panose="020B0604020202020204" pitchFamily="34" charset="0"/>
                <a:ea typeface="Times New Roman" panose="02020603050405020304" pitchFamily="18" charset="0"/>
              </a:rPr>
              <a:t>This is a basement under a portion of a steel mill where ambient temperatures could reach an excess of 120°F.</a:t>
            </a:r>
            <a:endParaRPr lang="en-US" altLang="en-US" sz="1600" b="0" dirty="0">
              <a:latin typeface="Arial" panose="020B0604020202020204" pitchFamily="34" charset="0"/>
              <a:ea typeface="Calibri" panose="020F0502020204030204" pitchFamily="34" charset="0"/>
            </a:endParaRPr>
          </a:p>
          <a:p>
            <a:pPr marL="742950" lvl="1" indent="-285750" algn="l">
              <a:buFont typeface="Courier New" panose="02070309020205020404" pitchFamily="49" charset="0"/>
              <a:buChar char="o"/>
            </a:pPr>
            <a:r>
              <a:rPr lang="en-US" altLang="en-US" sz="1600" b="0" dirty="0">
                <a:latin typeface="Arial" panose="020B0604020202020204" pitchFamily="34" charset="0"/>
                <a:ea typeface="Times New Roman" panose="02020603050405020304" pitchFamily="18" charset="0"/>
              </a:rPr>
              <a:t>Four separate systems were designed and proposed.</a:t>
            </a:r>
            <a:endParaRPr lang="en-US" altLang="en-US" sz="1600" b="0" dirty="0">
              <a:latin typeface="Arial" panose="020B0604020202020204" pitchFamily="34" charset="0"/>
              <a:ea typeface="Calibri" panose="020F0502020204030204" pitchFamily="34" charset="0"/>
            </a:endParaRPr>
          </a:p>
          <a:p>
            <a:pPr marL="742950" lvl="1" indent="-285750" algn="l">
              <a:buFont typeface="Courier New" panose="02070309020205020404" pitchFamily="49" charset="0"/>
              <a:buChar char="o"/>
            </a:pPr>
            <a:r>
              <a:rPr lang="en-US" altLang="en-US" sz="1600" b="0" dirty="0">
                <a:latin typeface="Arial" panose="020B0604020202020204" pitchFamily="34" charset="0"/>
                <a:ea typeface="Times New Roman" panose="02020603050405020304" pitchFamily="18" charset="0"/>
              </a:rPr>
              <a:t>By the fourth quarter it was closed.</a:t>
            </a:r>
          </a:p>
          <a:p>
            <a:pPr marL="742950" lvl="1" indent="-285750" algn="l">
              <a:buFont typeface="Courier New" panose="02070309020205020404" pitchFamily="49" charset="0"/>
              <a:buChar char="o"/>
            </a:pPr>
            <a:r>
              <a:rPr lang="en-US" altLang="en-US" sz="1600" b="0" dirty="0">
                <a:latin typeface="Arial" panose="020B0604020202020204" pitchFamily="34" charset="0"/>
                <a:ea typeface="Times New Roman" panose="02020603050405020304" pitchFamily="18" charset="0"/>
              </a:rPr>
              <a:t>RKI included the product and installation services as part of the scope.</a:t>
            </a:r>
            <a:endParaRPr lang="en-US" altLang="en-US" sz="1600" b="0" dirty="0">
              <a:latin typeface="Arial" panose="020B0604020202020204" pitchFamily="34" charset="0"/>
              <a:ea typeface="Calibri" panose="020F0502020204030204" pitchFamily="34" charset="0"/>
            </a:endParaRPr>
          </a:p>
          <a:p>
            <a:pPr marL="742950" lvl="1" indent="-285750" algn="l">
              <a:buFont typeface="Courier New" panose="02070309020205020404" pitchFamily="49" charset="0"/>
              <a:buChar char="o"/>
            </a:pPr>
            <a:r>
              <a:rPr lang="en-US" altLang="en-US" sz="1600" b="0" dirty="0">
                <a:latin typeface="Arial" panose="020B0604020202020204" pitchFamily="34" charset="0"/>
                <a:ea typeface="Times New Roman" panose="02020603050405020304" pitchFamily="18" charset="0"/>
              </a:rPr>
              <a:t>Total Revenue for this project was about $90,000.</a:t>
            </a:r>
            <a:endParaRPr lang="en-US" sz="2400" dirty="0">
              <a:effectLst/>
              <a:latin typeface="Calibri" panose="020F0502020204030204" pitchFamily="34" charset="0"/>
              <a:ea typeface="Calibri" panose="020F0502020204030204" pitchFamily="34" charset="0"/>
            </a:endParaRPr>
          </a:p>
        </p:txBody>
      </p:sp>
      <p:sp>
        <p:nvSpPr>
          <p:cNvPr id="7" name="Rectangle 2">
            <a:extLst>
              <a:ext uri="{FF2B5EF4-FFF2-40B4-BE49-F238E27FC236}">
                <a16:creationId xmlns:a16="http://schemas.microsoft.com/office/drawing/2014/main" id="{D057A16C-7E1B-F6A8-BDC0-A27540D9F45F}"/>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3">
            <a:extLst>
              <a:ext uri="{FF2B5EF4-FFF2-40B4-BE49-F238E27FC236}">
                <a16:creationId xmlns:a16="http://schemas.microsoft.com/office/drawing/2014/main" id="{0D59D29B-A481-B431-3BD9-79F493F46B39}"/>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146" name="Picture 2" descr="AM/NS Calvert - HSM | ArcelorMittal">
            <a:extLst>
              <a:ext uri="{FF2B5EF4-FFF2-40B4-BE49-F238E27FC236}">
                <a16:creationId xmlns:a16="http://schemas.microsoft.com/office/drawing/2014/main" id="{4765F337-D3BD-7B46-8FF0-8B7F398694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469" y="1788605"/>
            <a:ext cx="4896897" cy="3672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470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AAAEBA0F-3079-DC0F-54CC-CFFAA33EAD31}"/>
              </a:ext>
            </a:extLst>
          </p:cNvPr>
          <p:cNvSpPr>
            <a:spLocks noChangeArrowheads="1"/>
          </p:cNvSpPr>
          <p:nvPr/>
        </p:nvSpPr>
        <p:spPr bwMode="auto">
          <a:xfrm>
            <a:off x="275056" y="2248505"/>
            <a:ext cx="7844012" cy="1538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algn="l"/>
            <a:r>
              <a:rPr kumimoji="0" lang="en-US" altLang="en-US" sz="200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Gerresheimer</a:t>
            </a:r>
            <a:r>
              <a:rPr kumimoji="0" lang="en-US" altLang="en-US" sz="20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AG </a:t>
            </a:r>
            <a:r>
              <a:rPr lang="en-US" altLang="en-US" sz="2000" dirty="0">
                <a:latin typeface="Arial" panose="020B0604020202020204" pitchFamily="34" charset="0"/>
                <a:ea typeface="Times New Roman" panose="02020603050405020304" pitchFamily="18" charset="0"/>
              </a:rPr>
              <a:t>P</a:t>
            </a:r>
            <a:r>
              <a:rPr kumimoji="0" lang="en-US" altLang="en-US" sz="20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eachtree </a:t>
            </a:r>
            <a:r>
              <a:rPr lang="en-US" altLang="en-US" sz="2000" dirty="0">
                <a:latin typeface="Arial" panose="020B0604020202020204" pitchFamily="34" charset="0"/>
                <a:ea typeface="Times New Roman" panose="02020603050405020304" pitchFamily="18" charset="0"/>
              </a:rPr>
              <a:t>C</a:t>
            </a:r>
            <a:r>
              <a:rPr kumimoji="0" lang="en-US" altLang="en-US" sz="20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ity, GA | Fixed System</a:t>
            </a:r>
          </a:p>
          <a:p>
            <a:pPr algn="l"/>
            <a:r>
              <a:rPr lang="en-US" altLang="en-US" sz="1600" b="0" dirty="0">
                <a:latin typeface="Arial" panose="020B0604020202020204" pitchFamily="34" charset="0"/>
                <a:ea typeface="Times New Roman" panose="02020603050405020304" pitchFamily="18" charset="0"/>
              </a:rPr>
              <a:t>Donavan </a:t>
            </a:r>
            <a:r>
              <a:rPr lang="en-US" altLang="en-US" sz="1600" b="0" dirty="0" err="1">
                <a:latin typeface="Arial" panose="020B0604020202020204" pitchFamily="34" charset="0"/>
                <a:ea typeface="Times New Roman" panose="02020603050405020304" pitchFamily="18" charset="0"/>
              </a:rPr>
              <a:t>Scioneaux</a:t>
            </a:r>
            <a:endParaRPr lang="en-US" altLang="en-US" sz="1600" b="0" dirty="0">
              <a:latin typeface="Arial" panose="020B060402020202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Contacted Safety Manager - had a relationship with at another facility.</a:t>
            </a:r>
            <a:endPar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Needed Gas Detection for a new </a:t>
            </a:r>
            <a:r>
              <a:rPr lang="en-US" altLang="en-US" sz="1600" b="0" dirty="0">
                <a:latin typeface="Arial" panose="020B0604020202020204" pitchFamily="34" charset="0"/>
                <a:ea typeface="Times New Roman" panose="02020603050405020304" pitchFamily="18" charset="0"/>
              </a:rPr>
              <a:t>p</a:t>
            </a: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rocess purifying Nitrogen Dioxide.</a:t>
            </a:r>
            <a:endPar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Worked with Todd Sauls and Clint Anderson </a:t>
            </a:r>
            <a:r>
              <a:rPr lang="en-US" altLang="en-US" sz="1600" b="0" dirty="0">
                <a:latin typeface="Arial" panose="020B0604020202020204" pitchFamily="34" charset="0"/>
                <a:ea typeface="Times New Roman" panose="02020603050405020304" pitchFamily="18" charset="0"/>
              </a:rPr>
              <a:t>to offer a solution</a:t>
            </a:r>
            <a:endPar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Total Revenue for this project about $22,000</a:t>
            </a:r>
          </a:p>
        </p:txBody>
      </p:sp>
      <p:pic>
        <p:nvPicPr>
          <p:cNvPr id="7170" name="Picture 2" descr="Peachtree City (TCC), USA">
            <a:extLst>
              <a:ext uri="{FF2B5EF4-FFF2-40B4-BE49-F238E27FC236}">
                <a16:creationId xmlns:a16="http://schemas.microsoft.com/office/drawing/2014/main" id="{9C3E05C9-AEA9-524B-AE5C-E96C884ADA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2056" y="1919234"/>
            <a:ext cx="4857958" cy="324268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79DA7B2-7FBF-4E4F-B13F-D2C62D1A5E92}"/>
              </a:ext>
            </a:extLst>
          </p:cNvPr>
          <p:cNvSpPr>
            <a:spLocks noGrp="1"/>
          </p:cNvSpPr>
          <p:nvPr>
            <p:ph type="title"/>
          </p:nvPr>
        </p:nvSpPr>
        <p:spPr/>
        <p:txBody>
          <a:bodyPr/>
          <a:lstStyle/>
          <a:p>
            <a:r>
              <a:rPr lang="en-US" dirty="0"/>
              <a:t>Ritz Success</a:t>
            </a:r>
          </a:p>
        </p:txBody>
      </p:sp>
    </p:spTree>
    <p:extLst>
      <p:ext uri="{BB962C8B-B14F-4D97-AF65-F5344CB8AC3E}">
        <p14:creationId xmlns:p14="http://schemas.microsoft.com/office/powerpoint/2010/main" val="2261286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AAAEBA0F-3079-DC0F-54CC-CFFAA33EAD31}"/>
              </a:ext>
            </a:extLst>
          </p:cNvPr>
          <p:cNvSpPr>
            <a:spLocks noChangeArrowheads="1"/>
          </p:cNvSpPr>
          <p:nvPr/>
        </p:nvSpPr>
        <p:spPr bwMode="auto">
          <a:xfrm>
            <a:off x="231112" y="1860550"/>
            <a:ext cx="6561574"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lvl="0" algn="l">
              <a:tabLst>
                <a:tab pos="1371600" algn="l"/>
              </a:tabLst>
            </a:pPr>
            <a:r>
              <a:rPr lang="en-US" altLang="en-US" dirty="0">
                <a:latin typeface="Arial" panose="020B0604020202020204" pitchFamily="34" charset="0"/>
                <a:ea typeface="Times New Roman" panose="02020603050405020304" pitchFamily="18" charset="0"/>
              </a:rPr>
              <a:t>SSAB | Fixed System</a:t>
            </a:r>
            <a:r>
              <a:rPr lang="en-US" altLang="en-US" b="0" dirty="0">
                <a:latin typeface="Arial" panose="020B0604020202020204" pitchFamily="34" charset="0"/>
                <a:ea typeface="Times New Roman" panose="02020603050405020304" pitchFamily="18" charset="0"/>
              </a:rPr>
              <a:t> </a:t>
            </a:r>
            <a:r>
              <a:rPr lang="en-US" altLang="en-US" sz="1600" b="0" dirty="0">
                <a:latin typeface="Arial" panose="020B0604020202020204" pitchFamily="34" charset="0"/>
                <a:ea typeface="Times New Roman" panose="02020603050405020304" pitchFamily="18" charset="0"/>
              </a:rPr>
              <a:t>- Donavan </a:t>
            </a:r>
            <a:r>
              <a:rPr lang="en-US" altLang="en-US" sz="1600" b="0" dirty="0" err="1">
                <a:latin typeface="Arial" panose="020B0604020202020204" pitchFamily="34" charset="0"/>
                <a:ea typeface="Times New Roman" panose="02020603050405020304" pitchFamily="18" charset="0"/>
              </a:rPr>
              <a:t>Scioneaux</a:t>
            </a:r>
            <a:endParaRPr lang="en-US" altLang="en-US" sz="1600" b="0" dirty="0">
              <a:latin typeface="Arial" panose="020B0604020202020204" pitchFamily="34" charset="0"/>
            </a:endParaRPr>
          </a:p>
          <a:p>
            <a:pPr marL="742950" lvl="1" indent="-285750" algn="l">
              <a:buFont typeface="Courier New" panose="02070309020205020404" pitchFamily="49" charset="0"/>
              <a:buChar char="o"/>
              <a:tabLst>
                <a:tab pos="1371600" algn="l"/>
              </a:tabLst>
            </a:pPr>
            <a:r>
              <a:rPr lang="en-US" altLang="en-US" sz="1600" b="0" dirty="0">
                <a:latin typeface="Arial" panose="020B0604020202020204" pitchFamily="34" charset="0"/>
                <a:ea typeface="Times New Roman" panose="02020603050405020304" pitchFamily="18" charset="0"/>
              </a:rPr>
              <a:t>SSAB is a Steel Mill in Axis Alabama</a:t>
            </a:r>
            <a:endParaRPr lang="en-US" altLang="en-US" sz="1600" b="0" dirty="0">
              <a:latin typeface="Arial" panose="020B0604020202020204" pitchFamily="34" charset="0"/>
              <a:ea typeface="Calibri" panose="020F0502020204030204" pitchFamily="34" charset="0"/>
            </a:endParaRPr>
          </a:p>
          <a:p>
            <a:pPr marL="742950" lvl="1" indent="-285750" algn="l">
              <a:buFont typeface="Courier New" panose="02070309020205020404" pitchFamily="49" charset="0"/>
              <a:buChar char="o"/>
              <a:tabLst>
                <a:tab pos="1371600" algn="l"/>
              </a:tabLst>
            </a:pPr>
            <a:r>
              <a:rPr lang="en-US" altLang="en-US" sz="1600" b="0" dirty="0">
                <a:latin typeface="Arial" panose="020B0604020202020204" pitchFamily="34" charset="0"/>
                <a:ea typeface="Times New Roman" panose="02020603050405020304" pitchFamily="18" charset="0"/>
              </a:rPr>
              <a:t>After an incident in one area of the mill we were brought in to evaluate an area for Fixed Monitoring</a:t>
            </a:r>
            <a:endParaRPr lang="en-US" altLang="en-US" sz="1600" b="0" dirty="0">
              <a:latin typeface="Arial" panose="020B0604020202020204" pitchFamily="34" charset="0"/>
              <a:ea typeface="Calibri" panose="020F0502020204030204" pitchFamily="34" charset="0"/>
            </a:endParaRPr>
          </a:p>
          <a:p>
            <a:pPr marL="742950" lvl="1" indent="-285750" algn="l">
              <a:buFont typeface="Courier New" panose="02070309020205020404" pitchFamily="49" charset="0"/>
              <a:buChar char="o"/>
              <a:tabLst>
                <a:tab pos="1371600" algn="l"/>
              </a:tabLst>
            </a:pPr>
            <a:r>
              <a:rPr lang="en-US" altLang="en-US" sz="1600" b="0" dirty="0">
                <a:latin typeface="Arial" panose="020B0604020202020204" pitchFamily="34" charset="0"/>
                <a:ea typeface="Times New Roman" panose="02020603050405020304" pitchFamily="18" charset="0"/>
              </a:rPr>
              <a:t>RKI was brought in to design a system for the “VTD Mid Deck” where the hazard was identified.</a:t>
            </a:r>
            <a:endParaRPr lang="en-US" altLang="en-US" sz="1600" b="0" dirty="0">
              <a:latin typeface="Arial" panose="020B0604020202020204" pitchFamily="34" charset="0"/>
              <a:ea typeface="Calibri" panose="020F0502020204030204" pitchFamily="34" charset="0"/>
            </a:endParaRPr>
          </a:p>
          <a:p>
            <a:pPr marL="742950" lvl="1" indent="-285750" algn="l">
              <a:buFont typeface="Courier New" panose="02070309020205020404" pitchFamily="49" charset="0"/>
              <a:buChar char="o"/>
              <a:tabLst>
                <a:tab pos="1371600" algn="l"/>
              </a:tabLst>
            </a:pPr>
            <a:r>
              <a:rPr lang="en-US" altLang="en-US" sz="1600" b="0" dirty="0">
                <a:latin typeface="Arial" panose="020B0604020202020204" pitchFamily="34" charset="0"/>
                <a:ea typeface="Times New Roman" panose="02020603050405020304" pitchFamily="18" charset="0"/>
              </a:rPr>
              <a:t>This project was proposed as a turnkey installation.</a:t>
            </a:r>
            <a:endParaRPr lang="en-US" altLang="en-US" sz="1600" b="0" dirty="0">
              <a:latin typeface="Arial" panose="020B0604020202020204" pitchFamily="34" charset="0"/>
            </a:endParaRPr>
          </a:p>
          <a:p>
            <a:pPr marL="1200150" lvl="2" indent="-285750" algn="l">
              <a:buFont typeface="Courier New" panose="02070309020205020404" pitchFamily="49" charset="0"/>
              <a:buChar char="o"/>
              <a:tabLst>
                <a:tab pos="1371600" algn="l"/>
              </a:tabLst>
            </a:pPr>
            <a:r>
              <a:rPr lang="en-US" altLang="en-US" sz="1600" b="0" dirty="0">
                <a:latin typeface="Arial" panose="020B0604020202020204" pitchFamily="34" charset="0"/>
                <a:ea typeface="Calibri" panose="020F0502020204030204" pitchFamily="34" charset="0"/>
              </a:rPr>
              <a:t>Total Revenue including labor was about $54,000.</a:t>
            </a:r>
            <a:endParaRPr lang="en-US" altLang="en-US" sz="1600" b="0" dirty="0">
              <a:latin typeface="Arial" panose="020B0604020202020204" pitchFamily="34" charset="0"/>
            </a:endParaRPr>
          </a:p>
          <a:p>
            <a:pPr marL="742950" lvl="1" indent="-285750" algn="l">
              <a:buFont typeface="Courier New" panose="02070309020205020404" pitchFamily="49" charset="0"/>
              <a:buChar char="o"/>
              <a:tabLst>
                <a:tab pos="1371600" algn="l"/>
              </a:tabLst>
            </a:pPr>
            <a:r>
              <a:rPr lang="en-US" altLang="en-US" sz="1600" b="0" dirty="0">
                <a:latin typeface="Arial" panose="020B0604020202020204" pitchFamily="34" charset="0"/>
                <a:ea typeface="Times New Roman" panose="02020603050405020304" pitchFamily="18" charset="0"/>
              </a:rPr>
              <a:t>While there, we were asked to look at 4 other older systems from another provider that no longer worked.</a:t>
            </a:r>
            <a:endParaRPr lang="en-US" altLang="en-US" sz="1600" b="0" dirty="0">
              <a:latin typeface="Arial" panose="020B0604020202020204" pitchFamily="34" charset="0"/>
              <a:ea typeface="Calibri" panose="020F0502020204030204" pitchFamily="34" charset="0"/>
            </a:endParaRPr>
          </a:p>
          <a:p>
            <a:pPr marL="742950" lvl="1" indent="-285750" algn="l">
              <a:buFont typeface="Courier New" panose="02070309020205020404" pitchFamily="49" charset="0"/>
              <a:buChar char="o"/>
              <a:tabLst>
                <a:tab pos="1371600" algn="l"/>
              </a:tabLst>
            </a:pPr>
            <a:r>
              <a:rPr lang="en-US" altLang="en-US" sz="1600" b="0" dirty="0">
                <a:latin typeface="Arial" panose="020B0604020202020204" pitchFamily="34" charset="0"/>
                <a:ea typeface="Times New Roman" panose="02020603050405020304" pitchFamily="18" charset="0"/>
              </a:rPr>
              <a:t>Replacement systems were designed and were also proposed as turnkey installations.</a:t>
            </a:r>
            <a:endParaRPr lang="en-US" altLang="en-US" sz="1600" b="0" dirty="0">
              <a:latin typeface="Arial" panose="020B0604020202020204" pitchFamily="34" charset="0"/>
            </a:endParaRPr>
          </a:p>
          <a:p>
            <a:pPr marL="742950" lvl="1" indent="-285750" algn="l">
              <a:buFont typeface="Courier New" panose="02070309020205020404" pitchFamily="49" charset="0"/>
              <a:buChar char="o"/>
              <a:tabLst>
                <a:tab pos="1371600" algn="l"/>
              </a:tabLst>
            </a:pPr>
            <a:r>
              <a:rPr lang="en-US" altLang="en-US" sz="1600" b="0" dirty="0">
                <a:latin typeface="Calibri" panose="020F0502020204030204" pitchFamily="34" charset="0"/>
                <a:ea typeface="Times New Roman" panose="02020603050405020304" pitchFamily="18" charset="0"/>
                <a:cs typeface="Calibri" panose="020F0502020204030204" pitchFamily="34" charset="0"/>
              </a:rPr>
              <a:t>Total Value of these 4 projects was about $41,000.00</a:t>
            </a:r>
            <a:r>
              <a:rPr lang="en-US" altLang="en-US" sz="1600" b="0" dirty="0"/>
              <a:t> </a:t>
            </a:r>
            <a:endParaRPr lang="en-US" altLang="en-US" sz="1600" b="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8196" name="Picture 4" descr="SSAB to move U.S. headquarters to Alabama, creating 60 jobs - Alabama News  Center">
            <a:extLst>
              <a:ext uri="{FF2B5EF4-FFF2-40B4-BE49-F238E27FC236}">
                <a16:creationId xmlns:a16="http://schemas.microsoft.com/office/drawing/2014/main" id="{7A218B93-1F4B-754A-8655-C8AF7552F0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5085" y="2301072"/>
            <a:ext cx="4898572" cy="24492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E6054BC-3492-1849-AA1D-2A9A3A372D4D}"/>
              </a:ext>
            </a:extLst>
          </p:cNvPr>
          <p:cNvSpPr>
            <a:spLocks noGrp="1"/>
          </p:cNvSpPr>
          <p:nvPr>
            <p:ph type="title"/>
          </p:nvPr>
        </p:nvSpPr>
        <p:spPr/>
        <p:txBody>
          <a:bodyPr/>
          <a:lstStyle/>
          <a:p>
            <a:r>
              <a:rPr lang="en-US" dirty="0"/>
              <a:t>Ritz Success</a:t>
            </a:r>
          </a:p>
        </p:txBody>
      </p:sp>
    </p:spTree>
    <p:extLst>
      <p:ext uri="{BB962C8B-B14F-4D97-AF65-F5344CB8AC3E}">
        <p14:creationId xmlns:p14="http://schemas.microsoft.com/office/powerpoint/2010/main" val="2414428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1CE18-AE11-05D6-5FF9-D0D75988F36A}"/>
              </a:ext>
            </a:extLst>
          </p:cNvPr>
          <p:cNvSpPr>
            <a:spLocks noGrp="1"/>
          </p:cNvSpPr>
          <p:nvPr>
            <p:ph type="title" idx="4294967295"/>
          </p:nvPr>
        </p:nvSpPr>
        <p:spPr>
          <a:xfrm>
            <a:off x="1828800" y="301625"/>
            <a:ext cx="10363200" cy="676275"/>
          </a:xfrm>
        </p:spPr>
        <p:txBody>
          <a:bodyPr/>
          <a:lstStyle/>
          <a:p>
            <a:r>
              <a:rPr lang="en-US" dirty="0"/>
              <a:t>Ritz Success</a:t>
            </a:r>
          </a:p>
        </p:txBody>
      </p:sp>
      <p:sp>
        <p:nvSpPr>
          <p:cNvPr id="4" name="TextBox 3">
            <a:extLst>
              <a:ext uri="{FF2B5EF4-FFF2-40B4-BE49-F238E27FC236}">
                <a16:creationId xmlns:a16="http://schemas.microsoft.com/office/drawing/2014/main" id="{90071D69-9DC4-729E-BA31-7F749E906682}"/>
              </a:ext>
            </a:extLst>
          </p:cNvPr>
          <p:cNvSpPr txBox="1"/>
          <p:nvPr/>
        </p:nvSpPr>
        <p:spPr>
          <a:xfrm>
            <a:off x="4479453" y="2391505"/>
            <a:ext cx="7712547" cy="1446550"/>
          </a:xfrm>
          <a:prstGeom prst="rect">
            <a:avLst/>
          </a:prstGeom>
          <a:noFill/>
        </p:spPr>
        <p:txBody>
          <a:bodyPr wrap="square">
            <a:spAutoFit/>
          </a:bodyPr>
          <a:lstStyle/>
          <a:p>
            <a:pPr algn="l">
              <a:spcBef>
                <a:spcPts val="0"/>
              </a:spcBef>
              <a:spcAft>
                <a:spcPts val="0"/>
              </a:spcAft>
            </a:pPr>
            <a:r>
              <a:rPr lang="en-US" dirty="0">
                <a:latin typeface="Arial" panose="020B0604020202020204" pitchFamily="34" charset="0"/>
                <a:ea typeface="Calibri" panose="020F0502020204030204" pitchFamily="34" charset="0"/>
                <a:cs typeface="Arial" panose="020B0604020202020204" pitchFamily="34" charset="0"/>
              </a:rPr>
              <a:t>Interstate Meats | Fixed System </a:t>
            </a:r>
            <a:r>
              <a:rPr lang="en-US" sz="1600" b="0" dirty="0">
                <a:latin typeface="Arial" panose="020B0604020202020204" pitchFamily="34" charset="0"/>
                <a:ea typeface="Calibri" panose="020F0502020204030204" pitchFamily="34" charset="0"/>
                <a:cs typeface="Arial" panose="020B0604020202020204" pitchFamily="34" charset="0"/>
              </a:rPr>
              <a:t>- Megan McDonald</a:t>
            </a:r>
          </a:p>
          <a:p>
            <a:pPr algn="l">
              <a:spcBef>
                <a:spcPts val="0"/>
              </a:spcBef>
              <a:spcAft>
                <a:spcPts val="0"/>
              </a:spcAft>
            </a:pPr>
            <a:r>
              <a:rPr lang="en-US" sz="1600" b="0" dirty="0">
                <a:latin typeface="Arial" panose="020B0604020202020204" pitchFamily="34" charset="0"/>
                <a:ea typeface="Calibri" panose="020F0502020204030204" pitchFamily="34" charset="0"/>
                <a:cs typeface="Arial" panose="020B0604020202020204" pitchFamily="34" charset="0"/>
              </a:rPr>
              <a:t>	</a:t>
            </a:r>
          </a:p>
          <a:p>
            <a:pPr algn="l">
              <a:spcBef>
                <a:spcPts val="0"/>
              </a:spcBef>
              <a:spcAft>
                <a:spcPts val="0"/>
              </a:spcAft>
            </a:pPr>
            <a:r>
              <a:rPr lang="en-US" sz="1600" b="0" dirty="0">
                <a:effectLst/>
                <a:latin typeface="Arial" panose="020B0604020202020204" pitchFamily="34" charset="0"/>
                <a:ea typeface="Calibri" panose="020F0502020204030204" pitchFamily="34" charset="0"/>
                <a:cs typeface="Arial" panose="020B0604020202020204" pitchFamily="34" charset="0"/>
              </a:rPr>
              <a:t>Gas Detection Equipment = $19,957</a:t>
            </a:r>
          </a:p>
          <a:p>
            <a:pPr algn="l">
              <a:spcBef>
                <a:spcPts val="0"/>
              </a:spcBef>
              <a:spcAft>
                <a:spcPts val="0"/>
              </a:spcAft>
            </a:pPr>
            <a:r>
              <a:rPr lang="en-US" sz="1600" b="0" dirty="0">
                <a:effectLst/>
                <a:latin typeface="Arial" panose="020B0604020202020204" pitchFamily="34" charset="0"/>
                <a:ea typeface="Calibri" panose="020F0502020204030204" pitchFamily="34" charset="0"/>
                <a:cs typeface="Arial" panose="020B0604020202020204" pitchFamily="34" charset="0"/>
              </a:rPr>
              <a:t>Installation = $66,150 </a:t>
            </a:r>
          </a:p>
          <a:p>
            <a:pPr algn="l">
              <a:spcBef>
                <a:spcPts val="0"/>
              </a:spcBef>
              <a:spcAft>
                <a:spcPts val="0"/>
              </a:spcAft>
            </a:pPr>
            <a:r>
              <a:rPr lang="en-US" sz="1600" b="0" dirty="0">
                <a:effectLst/>
                <a:latin typeface="Arial" panose="020B0604020202020204" pitchFamily="34" charset="0"/>
                <a:ea typeface="Calibri" panose="020F0502020204030204" pitchFamily="34" charset="0"/>
                <a:cs typeface="Arial" panose="020B0604020202020204" pitchFamily="34" charset="0"/>
              </a:rPr>
              <a:t>Total Project = $86,107</a:t>
            </a:r>
          </a:p>
        </p:txBody>
      </p:sp>
      <p:sp>
        <p:nvSpPr>
          <p:cNvPr id="7" name="Rectangle 2">
            <a:extLst>
              <a:ext uri="{FF2B5EF4-FFF2-40B4-BE49-F238E27FC236}">
                <a16:creationId xmlns:a16="http://schemas.microsoft.com/office/drawing/2014/main" id="{D057A16C-7E1B-F6A8-BDC0-A27540D9F45F}"/>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3">
            <a:extLst>
              <a:ext uri="{FF2B5EF4-FFF2-40B4-BE49-F238E27FC236}">
                <a16:creationId xmlns:a16="http://schemas.microsoft.com/office/drawing/2014/main" id="{0D59D29B-A481-B431-3BD9-79F493F46B39}"/>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098" name="Picture 2" descr="Brands | Interstate Meat Distributors">
            <a:extLst>
              <a:ext uri="{FF2B5EF4-FFF2-40B4-BE49-F238E27FC236}">
                <a16:creationId xmlns:a16="http://schemas.microsoft.com/office/drawing/2014/main" id="{244DFE5F-8C08-9444-95D3-FDDE6DB1C3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555" y="2391505"/>
            <a:ext cx="3440899" cy="2416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685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cx4="http://schemas.microsoft.com/office/drawing/2016/5/10/chartex" Requires="cx4">
          <p:graphicFrame>
            <p:nvGraphicFramePr>
              <p:cNvPr id="17" name="Content Placeholder 16">
                <a:extLst>
                  <a:ext uri="{FF2B5EF4-FFF2-40B4-BE49-F238E27FC236}">
                    <a16:creationId xmlns:a16="http://schemas.microsoft.com/office/drawing/2014/main" id="{3208FEBA-45E7-9642-8596-BB7903DE7D05}"/>
                  </a:ext>
                </a:extLst>
              </p:cNvPr>
              <p:cNvGraphicFramePr>
                <a:graphicFrameLocks noGrp="1"/>
              </p:cNvGraphicFramePr>
              <p:nvPr>
                <p:ph idx="4294967295"/>
                <p:extLst>
                  <p:ext uri="{D42A27DB-BD31-4B8C-83A1-F6EECF244321}">
                    <p14:modId xmlns:p14="http://schemas.microsoft.com/office/powerpoint/2010/main" val="2041106281"/>
                  </p:ext>
                </p:extLst>
              </p:nvPr>
            </p:nvGraphicFramePr>
            <p:xfrm>
              <a:off x="1051560" y="0"/>
              <a:ext cx="10515600" cy="685800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17" name="Content Placeholder 16">
                <a:extLst>
                  <a:ext uri="{FF2B5EF4-FFF2-40B4-BE49-F238E27FC236}">
                    <a16:creationId xmlns:a16="http://schemas.microsoft.com/office/drawing/2014/main" id="{3208FEBA-45E7-9642-8596-BB7903DE7D05}"/>
                  </a:ext>
                </a:extLst>
              </p:cNvPr>
              <p:cNvPicPr>
                <a:picLocks noGrp="1" noRot="1" noChangeAspect="1" noMove="1" noResize="1" noEditPoints="1" noAdjustHandles="1" noChangeArrowheads="1" noChangeShapeType="1"/>
              </p:cNvPicPr>
              <p:nvPr/>
            </p:nvPicPr>
            <p:blipFill>
              <a:blip r:embed="rId3"/>
              <a:stretch>
                <a:fillRect/>
              </a:stretch>
            </p:blipFill>
            <p:spPr>
              <a:xfrm>
                <a:off x="1051560" y="0"/>
                <a:ext cx="10515600" cy="6858000"/>
              </a:xfrm>
              <a:prstGeom prst="rect">
                <a:avLst/>
              </a:prstGeom>
            </p:spPr>
          </p:pic>
        </mc:Fallback>
      </mc:AlternateContent>
    </p:spTree>
    <p:extLst>
      <p:ext uri="{BB962C8B-B14F-4D97-AF65-F5344CB8AC3E}">
        <p14:creationId xmlns:p14="http://schemas.microsoft.com/office/powerpoint/2010/main" val="3193227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cx4="http://schemas.microsoft.com/office/drawing/2016/5/10/chartex" Requires="cx4">
          <p:graphicFrame>
            <p:nvGraphicFramePr>
              <p:cNvPr id="2" name="Chart 1">
                <a:extLst>
                  <a:ext uri="{FF2B5EF4-FFF2-40B4-BE49-F238E27FC236}">
                    <a16:creationId xmlns:a16="http://schemas.microsoft.com/office/drawing/2014/main" id="{25E64FC0-F0BB-D949-A8AD-17B0AAB036E9}"/>
                  </a:ext>
                </a:extLst>
              </p:cNvPr>
              <p:cNvGraphicFramePr/>
              <p:nvPr>
                <p:extLst>
                  <p:ext uri="{D42A27DB-BD31-4B8C-83A1-F6EECF244321}">
                    <p14:modId xmlns:p14="http://schemas.microsoft.com/office/powerpoint/2010/main" val="3199193864"/>
                  </p:ext>
                </p:extLst>
              </p:nvPr>
            </p:nvGraphicFramePr>
            <p:xfrm>
              <a:off x="1053690" y="0"/>
              <a:ext cx="10517824" cy="685800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2" name="Chart 1">
                <a:extLst>
                  <a:ext uri="{FF2B5EF4-FFF2-40B4-BE49-F238E27FC236}">
                    <a16:creationId xmlns:a16="http://schemas.microsoft.com/office/drawing/2014/main" id="{25E64FC0-F0BB-D949-A8AD-17B0AAB036E9}"/>
                  </a:ext>
                </a:extLst>
              </p:cNvPr>
              <p:cNvPicPr>
                <a:picLocks noGrp="1" noRot="1" noChangeAspect="1" noMove="1" noResize="1" noEditPoints="1" noAdjustHandles="1" noChangeArrowheads="1" noChangeShapeType="1"/>
              </p:cNvPicPr>
              <p:nvPr/>
            </p:nvPicPr>
            <p:blipFill>
              <a:blip r:embed="rId3"/>
              <a:stretch>
                <a:fillRect/>
              </a:stretch>
            </p:blipFill>
            <p:spPr>
              <a:xfrm>
                <a:off x="1053690" y="0"/>
                <a:ext cx="10517824" cy="6858000"/>
              </a:xfrm>
              <a:prstGeom prst="rect">
                <a:avLst/>
              </a:prstGeom>
            </p:spPr>
          </p:pic>
        </mc:Fallback>
      </mc:AlternateContent>
    </p:spTree>
    <p:extLst>
      <p:ext uri="{BB962C8B-B14F-4D97-AF65-F5344CB8AC3E}">
        <p14:creationId xmlns:p14="http://schemas.microsoft.com/office/powerpoint/2010/main" val="576357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cx4="http://schemas.microsoft.com/office/drawing/2016/5/10/chartex" Requires="cx4">
          <p:graphicFrame>
            <p:nvGraphicFramePr>
              <p:cNvPr id="2" name="Chart 1">
                <a:extLst>
                  <a:ext uri="{FF2B5EF4-FFF2-40B4-BE49-F238E27FC236}">
                    <a16:creationId xmlns:a16="http://schemas.microsoft.com/office/drawing/2014/main" id="{3A9C6C5C-42B4-1A47-8193-E72FA6F042D9}"/>
                  </a:ext>
                </a:extLst>
              </p:cNvPr>
              <p:cNvGraphicFramePr/>
              <p:nvPr>
                <p:extLst>
                  <p:ext uri="{D42A27DB-BD31-4B8C-83A1-F6EECF244321}">
                    <p14:modId xmlns:p14="http://schemas.microsoft.com/office/powerpoint/2010/main" val="1473584648"/>
                  </p:ext>
                </p:extLst>
              </p:nvPr>
            </p:nvGraphicFramePr>
            <p:xfrm>
              <a:off x="1051560" y="0"/>
              <a:ext cx="10515600" cy="685800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2" name="Chart 1">
                <a:extLst>
                  <a:ext uri="{FF2B5EF4-FFF2-40B4-BE49-F238E27FC236}">
                    <a16:creationId xmlns:a16="http://schemas.microsoft.com/office/drawing/2014/main" id="{3A9C6C5C-42B4-1A47-8193-E72FA6F042D9}"/>
                  </a:ext>
                </a:extLst>
              </p:cNvPr>
              <p:cNvPicPr>
                <a:picLocks noGrp="1" noRot="1" noChangeAspect="1" noMove="1" noResize="1" noEditPoints="1" noAdjustHandles="1" noChangeArrowheads="1" noChangeShapeType="1"/>
              </p:cNvPicPr>
              <p:nvPr/>
            </p:nvPicPr>
            <p:blipFill>
              <a:blip r:embed="rId3"/>
              <a:stretch>
                <a:fillRect/>
              </a:stretch>
            </p:blipFill>
            <p:spPr>
              <a:xfrm>
                <a:off x="1051560" y="0"/>
                <a:ext cx="10515600" cy="6858000"/>
              </a:xfrm>
              <a:prstGeom prst="rect">
                <a:avLst/>
              </a:prstGeom>
            </p:spPr>
          </p:pic>
        </mc:Fallback>
      </mc:AlternateContent>
    </p:spTree>
    <p:extLst>
      <p:ext uri="{BB962C8B-B14F-4D97-AF65-F5344CB8AC3E}">
        <p14:creationId xmlns:p14="http://schemas.microsoft.com/office/powerpoint/2010/main" val="3584239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7 Keys to building and maintaining momentum in your business">
            <a:extLst>
              <a:ext uri="{FF2B5EF4-FFF2-40B4-BE49-F238E27FC236}">
                <a16:creationId xmlns:a16="http://schemas.microsoft.com/office/drawing/2014/main" id="{07324BFF-BCC7-9D40-BCA8-43C9E69C41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23" t="2698" r="11701" b="2698"/>
          <a:stretch/>
        </p:blipFill>
        <p:spPr bwMode="auto">
          <a:xfrm>
            <a:off x="5794903" y="1193517"/>
            <a:ext cx="5992771" cy="415372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94BA65D1-A408-9F4B-8F23-FF562447E183}"/>
              </a:ext>
            </a:extLst>
          </p:cNvPr>
          <p:cNvGraphicFramePr>
            <a:graphicFrameLocks noGrp="1"/>
          </p:cNvGraphicFramePr>
          <p:nvPr>
            <p:extLst>
              <p:ext uri="{D42A27DB-BD31-4B8C-83A1-F6EECF244321}">
                <p14:modId xmlns:p14="http://schemas.microsoft.com/office/powerpoint/2010/main" val="1329925187"/>
              </p:ext>
            </p:extLst>
          </p:nvPr>
        </p:nvGraphicFramePr>
        <p:xfrm>
          <a:off x="1521913" y="313484"/>
          <a:ext cx="3796537" cy="6391042"/>
        </p:xfrm>
        <a:graphic>
          <a:graphicData uri="http://schemas.openxmlformats.org/drawingml/2006/table">
            <a:tbl>
              <a:tblPr/>
              <a:tblGrid>
                <a:gridCol w="926937">
                  <a:extLst>
                    <a:ext uri="{9D8B030D-6E8A-4147-A177-3AD203B41FA5}">
                      <a16:colId xmlns:a16="http://schemas.microsoft.com/office/drawing/2014/main" val="291176443"/>
                    </a:ext>
                  </a:extLst>
                </a:gridCol>
                <a:gridCol w="653473">
                  <a:extLst>
                    <a:ext uri="{9D8B030D-6E8A-4147-A177-3AD203B41FA5}">
                      <a16:colId xmlns:a16="http://schemas.microsoft.com/office/drawing/2014/main" val="1332610383"/>
                    </a:ext>
                  </a:extLst>
                </a:gridCol>
                <a:gridCol w="653473">
                  <a:extLst>
                    <a:ext uri="{9D8B030D-6E8A-4147-A177-3AD203B41FA5}">
                      <a16:colId xmlns:a16="http://schemas.microsoft.com/office/drawing/2014/main" val="1667818330"/>
                    </a:ext>
                  </a:extLst>
                </a:gridCol>
                <a:gridCol w="781327">
                  <a:extLst>
                    <a:ext uri="{9D8B030D-6E8A-4147-A177-3AD203B41FA5}">
                      <a16:colId xmlns:a16="http://schemas.microsoft.com/office/drawing/2014/main" val="2487556971"/>
                    </a:ext>
                  </a:extLst>
                </a:gridCol>
                <a:gridCol w="781327">
                  <a:extLst>
                    <a:ext uri="{9D8B030D-6E8A-4147-A177-3AD203B41FA5}">
                      <a16:colId xmlns:a16="http://schemas.microsoft.com/office/drawing/2014/main" val="4027262390"/>
                    </a:ext>
                  </a:extLst>
                </a:gridCol>
              </a:tblGrid>
              <a:tr h="234081">
                <a:tc>
                  <a:txBody>
                    <a:bodyPr/>
                    <a:lstStyle/>
                    <a:p>
                      <a:pPr algn="ctr" fontAlgn="b"/>
                      <a:r>
                        <a:rPr lang="en-US" sz="1300" b="1" i="0" u="none" strike="noStrike">
                          <a:solidFill>
                            <a:srgbClr val="FFFFFF"/>
                          </a:solidFill>
                          <a:effectLst/>
                          <a:latin typeface="Calibri" panose="020F0502020204030204" pitchFamily="34" charset="0"/>
                        </a:rPr>
                        <a:t> </a:t>
                      </a:r>
                    </a:p>
                  </a:txBody>
                  <a:tcPr marL="10663" marR="10663" marT="10663" marB="0" anchor="b">
                    <a:lnL>
                      <a:noFill/>
                    </a:lnL>
                    <a:lnR>
                      <a:noFill/>
                    </a:lnR>
                    <a:lnT w="12700" cap="flat" cmpd="sng" algn="ctr">
                      <a:solidFill>
                        <a:srgbClr val="305496"/>
                      </a:solidFill>
                      <a:prstDash val="solid"/>
                      <a:round/>
                      <a:headEnd type="none" w="med" len="med"/>
                      <a:tailEnd type="none" w="med" len="med"/>
                    </a:lnT>
                    <a:lnB>
                      <a:noFill/>
                    </a:lnB>
                    <a:solidFill>
                      <a:srgbClr val="4472C4"/>
                    </a:solidFill>
                  </a:tcPr>
                </a:tc>
                <a:tc>
                  <a:txBody>
                    <a:bodyPr/>
                    <a:lstStyle/>
                    <a:p>
                      <a:pPr algn="ctr" fontAlgn="b"/>
                      <a:r>
                        <a:rPr lang="en-US" sz="1300" b="1" i="0" u="none" strike="noStrike">
                          <a:solidFill>
                            <a:srgbClr val="FFFFFF"/>
                          </a:solidFill>
                          <a:effectLst/>
                          <a:latin typeface="Calibri" panose="020F0502020204030204" pitchFamily="34" charset="0"/>
                        </a:rPr>
                        <a:t>2021</a:t>
                      </a:r>
                    </a:p>
                  </a:txBody>
                  <a:tcPr marL="10663" marR="10663" marT="10663" marB="0" anchor="b">
                    <a:lnL>
                      <a:noFill/>
                    </a:lnL>
                    <a:lnR>
                      <a:noFill/>
                    </a:lnR>
                    <a:lnT w="12700" cap="flat" cmpd="sng" algn="ctr">
                      <a:solidFill>
                        <a:srgbClr val="305496"/>
                      </a:solidFill>
                      <a:prstDash val="solid"/>
                      <a:round/>
                      <a:headEnd type="none" w="med" len="med"/>
                      <a:tailEnd type="none" w="med" len="med"/>
                    </a:lnT>
                    <a:lnB>
                      <a:noFill/>
                    </a:lnB>
                    <a:solidFill>
                      <a:srgbClr val="4472C4"/>
                    </a:solidFill>
                  </a:tcPr>
                </a:tc>
                <a:tc>
                  <a:txBody>
                    <a:bodyPr/>
                    <a:lstStyle/>
                    <a:p>
                      <a:pPr algn="ctr" fontAlgn="b"/>
                      <a:r>
                        <a:rPr lang="en-US" sz="1300" b="1" i="0" u="none" strike="noStrike">
                          <a:solidFill>
                            <a:srgbClr val="FFFFFF"/>
                          </a:solidFill>
                          <a:effectLst/>
                          <a:latin typeface="Calibri" panose="020F0502020204030204" pitchFamily="34" charset="0"/>
                        </a:rPr>
                        <a:t>2022</a:t>
                      </a:r>
                    </a:p>
                  </a:txBody>
                  <a:tcPr marL="10663" marR="10663" marT="10663" marB="0" anchor="b">
                    <a:lnL>
                      <a:noFill/>
                    </a:lnL>
                    <a:lnR>
                      <a:noFill/>
                    </a:lnR>
                    <a:lnT w="12700" cap="flat" cmpd="sng" algn="ctr">
                      <a:solidFill>
                        <a:srgbClr val="305496"/>
                      </a:solidFill>
                      <a:prstDash val="solid"/>
                      <a:round/>
                      <a:headEnd type="none" w="med" len="med"/>
                      <a:tailEnd type="none" w="med" len="med"/>
                    </a:lnT>
                    <a:lnB>
                      <a:noFill/>
                    </a:lnB>
                    <a:solidFill>
                      <a:srgbClr val="4472C4"/>
                    </a:solidFill>
                  </a:tcPr>
                </a:tc>
                <a:tc>
                  <a:txBody>
                    <a:bodyPr/>
                    <a:lstStyle/>
                    <a:p>
                      <a:pPr algn="ctr" fontAlgn="b"/>
                      <a:r>
                        <a:rPr lang="en-US" sz="1300" b="1" i="0" u="none" strike="noStrike">
                          <a:solidFill>
                            <a:srgbClr val="FFFFFF"/>
                          </a:solidFill>
                          <a:effectLst/>
                          <a:latin typeface="Calibri" panose="020F0502020204030204" pitchFamily="34" charset="0"/>
                        </a:rPr>
                        <a:t>2023</a:t>
                      </a:r>
                    </a:p>
                  </a:txBody>
                  <a:tcPr marL="10663" marR="10663" marT="10663" marB="0" anchor="b">
                    <a:lnL>
                      <a:noFill/>
                    </a:lnL>
                    <a:lnR>
                      <a:noFill/>
                    </a:lnR>
                    <a:lnT w="12700" cap="flat" cmpd="sng" algn="ctr">
                      <a:solidFill>
                        <a:srgbClr val="305496"/>
                      </a:solidFill>
                      <a:prstDash val="solid"/>
                      <a:round/>
                      <a:headEnd type="none" w="med" len="med"/>
                      <a:tailEnd type="none" w="med" len="med"/>
                    </a:lnT>
                    <a:lnB>
                      <a:noFill/>
                    </a:lnB>
                    <a:solidFill>
                      <a:srgbClr val="4472C4"/>
                    </a:solidFill>
                  </a:tcPr>
                </a:tc>
                <a:tc>
                  <a:txBody>
                    <a:bodyPr/>
                    <a:lstStyle/>
                    <a:p>
                      <a:pPr algn="ctr" fontAlgn="b"/>
                      <a:r>
                        <a:rPr lang="en-US" sz="1300" b="1" i="0" u="none" strike="noStrike">
                          <a:solidFill>
                            <a:srgbClr val="FFFFFF"/>
                          </a:solidFill>
                          <a:effectLst/>
                          <a:latin typeface="Calibri" panose="020F0502020204030204" pitchFamily="34" charset="0"/>
                        </a:rPr>
                        <a:t>% Change</a:t>
                      </a:r>
                    </a:p>
                  </a:txBody>
                  <a:tcPr marL="10663" marR="10663" marT="10663" marB="0" anchor="b">
                    <a:lnL>
                      <a:noFill/>
                    </a:lnL>
                    <a:lnR>
                      <a:noFill/>
                    </a:lnR>
                    <a:lnT>
                      <a:noFill/>
                    </a:lnT>
                    <a:lnB>
                      <a:noFill/>
                    </a:lnB>
                    <a:solidFill>
                      <a:srgbClr val="4472C4"/>
                    </a:solidFill>
                  </a:tcPr>
                </a:tc>
                <a:extLst>
                  <a:ext uri="{0D108BD9-81ED-4DB2-BD59-A6C34878D82A}">
                    <a16:rowId xmlns:a16="http://schemas.microsoft.com/office/drawing/2014/main" val="534313992"/>
                  </a:ext>
                </a:extLst>
              </a:tr>
              <a:tr h="227509">
                <a:tc>
                  <a:txBody>
                    <a:bodyPr/>
                    <a:lstStyle/>
                    <a:p>
                      <a:pPr algn="ctr" fontAlgn="b"/>
                      <a:r>
                        <a:rPr lang="en-US" sz="1300" b="1" i="0" u="none" strike="noStrike">
                          <a:solidFill>
                            <a:srgbClr val="000000"/>
                          </a:solidFill>
                          <a:effectLst/>
                          <a:latin typeface="Calibri" panose="020F0502020204030204" pitchFamily="34" charset="0"/>
                        </a:rPr>
                        <a:t>TX</a:t>
                      </a:r>
                    </a:p>
                  </a:txBody>
                  <a:tcPr marL="10663" marR="10663" marT="10663" marB="0" anchor="b">
                    <a:lnL>
                      <a:noFill/>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65,799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140,389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316,254</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225%</a:t>
                      </a:r>
                    </a:p>
                  </a:txBody>
                  <a:tcPr marL="10663" marR="10663" marT="10663" marB="0" anchor="b">
                    <a:lnL w="6350" cap="flat" cmpd="sng" algn="ctr">
                      <a:solidFill>
                        <a:srgbClr val="000000"/>
                      </a:solidFill>
                      <a:prstDash val="dot"/>
                      <a:round/>
                      <a:headEnd type="none" w="med" len="med"/>
                      <a:tailEnd type="none" w="med" len="med"/>
                    </a:lnL>
                    <a:lnR>
                      <a:noFill/>
                    </a:lnR>
                    <a:lnT>
                      <a:noFill/>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1971193935"/>
                  </a:ext>
                </a:extLst>
              </a:tr>
              <a:tr h="227509">
                <a:tc>
                  <a:txBody>
                    <a:bodyPr/>
                    <a:lstStyle/>
                    <a:p>
                      <a:pPr algn="ctr" fontAlgn="b"/>
                      <a:r>
                        <a:rPr lang="en-US" sz="1300" b="1" i="0" u="none" strike="noStrike">
                          <a:solidFill>
                            <a:srgbClr val="000000"/>
                          </a:solidFill>
                          <a:effectLst/>
                          <a:latin typeface="Calibri" panose="020F0502020204030204" pitchFamily="34" charset="0"/>
                        </a:rPr>
                        <a:t>FL</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90,184</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166,606</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235,872</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142%</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4285848236"/>
                  </a:ext>
                </a:extLst>
              </a:tr>
              <a:tr h="227509">
                <a:tc>
                  <a:txBody>
                    <a:bodyPr/>
                    <a:lstStyle/>
                    <a:p>
                      <a:pPr algn="ctr" fontAlgn="b"/>
                      <a:r>
                        <a:rPr lang="en-US" sz="1300" b="1" i="0" u="none" strike="noStrike">
                          <a:solidFill>
                            <a:srgbClr val="000000"/>
                          </a:solidFill>
                          <a:effectLst/>
                          <a:latin typeface="Calibri" panose="020F0502020204030204" pitchFamily="34" charset="0"/>
                        </a:rPr>
                        <a:t>OK</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52,263</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172,114</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179,548</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104%</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950568925"/>
                  </a:ext>
                </a:extLst>
              </a:tr>
              <a:tr h="227509">
                <a:tc>
                  <a:txBody>
                    <a:bodyPr/>
                    <a:lstStyle/>
                    <a:p>
                      <a:pPr algn="ctr" fontAlgn="b"/>
                      <a:r>
                        <a:rPr lang="en-US" sz="1300" b="1" i="0" u="none" strike="noStrike">
                          <a:solidFill>
                            <a:srgbClr val="000000"/>
                          </a:solidFill>
                          <a:effectLst/>
                          <a:latin typeface="Calibri" panose="020F0502020204030204" pitchFamily="34" charset="0"/>
                        </a:rPr>
                        <a:t>AL</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109,972</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62,540</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165,058</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264%</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1855864445"/>
                  </a:ext>
                </a:extLst>
              </a:tr>
              <a:tr h="227509">
                <a:tc>
                  <a:txBody>
                    <a:bodyPr/>
                    <a:lstStyle/>
                    <a:p>
                      <a:pPr algn="ctr" fontAlgn="b"/>
                      <a:r>
                        <a:rPr lang="en-US" sz="1300" b="1" i="0" u="none" strike="noStrike">
                          <a:solidFill>
                            <a:srgbClr val="000000"/>
                          </a:solidFill>
                          <a:effectLst/>
                          <a:latin typeface="Calibri" panose="020F0502020204030204" pitchFamily="34" charset="0"/>
                        </a:rPr>
                        <a:t>NC</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40,488</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7,305</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55,941</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766%</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2958895714"/>
                  </a:ext>
                </a:extLst>
              </a:tr>
              <a:tr h="227509">
                <a:tc>
                  <a:txBody>
                    <a:bodyPr/>
                    <a:lstStyle/>
                    <a:p>
                      <a:pPr algn="ctr" fontAlgn="b"/>
                      <a:r>
                        <a:rPr lang="en-US" sz="1300" b="1" i="0" u="none" strike="noStrike">
                          <a:solidFill>
                            <a:srgbClr val="000000"/>
                          </a:solidFill>
                          <a:effectLst/>
                          <a:latin typeface="Calibri" panose="020F0502020204030204" pitchFamily="34" charset="0"/>
                        </a:rPr>
                        <a:t>SC</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16,343</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1,947</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10,984</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564%</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1394678319"/>
                  </a:ext>
                </a:extLst>
              </a:tr>
              <a:tr h="227509">
                <a:tc>
                  <a:txBody>
                    <a:bodyPr/>
                    <a:lstStyle/>
                    <a:p>
                      <a:pPr algn="ctr" fontAlgn="b"/>
                      <a:r>
                        <a:rPr lang="en-US" sz="1300" b="1" i="0" u="none" strike="noStrike">
                          <a:solidFill>
                            <a:srgbClr val="000000"/>
                          </a:solidFill>
                          <a:effectLst/>
                          <a:latin typeface="Calibri" panose="020F0502020204030204" pitchFamily="34" charset="0"/>
                        </a:rPr>
                        <a:t>NV</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4,307</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63,541</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9,742</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15%</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173414910"/>
                  </a:ext>
                </a:extLst>
              </a:tr>
              <a:tr h="227509">
                <a:tc>
                  <a:txBody>
                    <a:bodyPr/>
                    <a:lstStyle/>
                    <a:p>
                      <a:pPr algn="ctr" fontAlgn="b"/>
                      <a:r>
                        <a:rPr lang="en-US" sz="1300" b="1" i="0" u="none" strike="noStrike">
                          <a:solidFill>
                            <a:srgbClr val="000000"/>
                          </a:solidFill>
                          <a:effectLst/>
                          <a:latin typeface="Calibri" panose="020F0502020204030204" pitchFamily="34" charset="0"/>
                        </a:rPr>
                        <a:t>GA</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33,245</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1,609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9,068</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564%</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299531720"/>
                  </a:ext>
                </a:extLst>
              </a:tr>
              <a:tr h="227509">
                <a:tc>
                  <a:txBody>
                    <a:bodyPr/>
                    <a:lstStyle/>
                    <a:p>
                      <a:pPr algn="ctr" fontAlgn="b"/>
                      <a:r>
                        <a:rPr lang="en-US" sz="1300" b="1" i="0" u="none" strike="noStrike">
                          <a:solidFill>
                            <a:srgbClr val="000000"/>
                          </a:solidFill>
                          <a:effectLst/>
                          <a:latin typeface="Calibri" panose="020F0502020204030204" pitchFamily="34" charset="0"/>
                        </a:rPr>
                        <a:t>MS</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8,319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3,060</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7,779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254%</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2509244166"/>
                  </a:ext>
                </a:extLst>
              </a:tr>
              <a:tr h="227509">
                <a:tc>
                  <a:txBody>
                    <a:bodyPr/>
                    <a:lstStyle/>
                    <a:p>
                      <a:pPr algn="ctr" fontAlgn="b"/>
                      <a:r>
                        <a:rPr lang="en-US" sz="1300" b="1" i="0" u="none" strike="noStrike" dirty="0">
                          <a:solidFill>
                            <a:srgbClr val="000000"/>
                          </a:solidFill>
                          <a:effectLst/>
                          <a:latin typeface="Calibri" panose="020F0502020204030204" pitchFamily="34" charset="0"/>
                        </a:rPr>
                        <a:t>KS</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3,962</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1955119330"/>
                  </a:ext>
                </a:extLst>
              </a:tr>
              <a:tr h="227509">
                <a:tc>
                  <a:txBody>
                    <a:bodyPr/>
                    <a:lstStyle/>
                    <a:p>
                      <a:pPr algn="ctr" fontAlgn="b"/>
                      <a:r>
                        <a:rPr lang="en-US" sz="1300" b="1" i="0" u="none" strike="noStrike" dirty="0">
                          <a:solidFill>
                            <a:srgbClr val="000000"/>
                          </a:solidFill>
                          <a:effectLst/>
                          <a:latin typeface="Calibri" panose="020F0502020204030204" pitchFamily="34" charset="0"/>
                        </a:rPr>
                        <a:t>IN</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449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4,671</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3,038</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65%</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1389006074"/>
                  </a:ext>
                </a:extLst>
              </a:tr>
              <a:tr h="227509">
                <a:tc>
                  <a:txBody>
                    <a:bodyPr/>
                    <a:lstStyle/>
                    <a:p>
                      <a:pPr algn="ctr" fontAlgn="b"/>
                      <a:r>
                        <a:rPr lang="en-US" sz="1300" b="1" i="0" u="none" strike="noStrike">
                          <a:solidFill>
                            <a:srgbClr val="000000"/>
                          </a:solidFill>
                          <a:effectLst/>
                          <a:latin typeface="Calibri" panose="020F0502020204030204" pitchFamily="34" charset="0"/>
                        </a:rPr>
                        <a:t>TN</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3,032</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1748918743"/>
                  </a:ext>
                </a:extLst>
              </a:tr>
              <a:tr h="227509">
                <a:tc>
                  <a:txBody>
                    <a:bodyPr/>
                    <a:lstStyle/>
                    <a:p>
                      <a:pPr algn="ctr" fontAlgn="b"/>
                      <a:r>
                        <a:rPr lang="en-US" sz="1300" b="1" i="0" u="none" strike="noStrike">
                          <a:solidFill>
                            <a:srgbClr val="000000"/>
                          </a:solidFill>
                          <a:effectLst/>
                          <a:latin typeface="Calibri" panose="020F0502020204030204" pitchFamily="34" charset="0"/>
                        </a:rPr>
                        <a:t>OR</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22,036</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17,245</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2,348</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14%</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3679706349"/>
                  </a:ext>
                </a:extLst>
              </a:tr>
              <a:tr h="227509">
                <a:tc>
                  <a:txBody>
                    <a:bodyPr/>
                    <a:lstStyle/>
                    <a:p>
                      <a:pPr algn="ctr" fontAlgn="b"/>
                      <a:r>
                        <a:rPr lang="en-US" sz="1300" b="1" i="0" u="none" strike="noStrike">
                          <a:solidFill>
                            <a:srgbClr val="000000"/>
                          </a:solidFill>
                          <a:effectLst/>
                          <a:latin typeface="Calibri" panose="020F0502020204030204" pitchFamily="34" charset="0"/>
                        </a:rPr>
                        <a:t>NY</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1,283</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2266440927"/>
                  </a:ext>
                </a:extLst>
              </a:tr>
              <a:tr h="227509">
                <a:tc>
                  <a:txBody>
                    <a:bodyPr/>
                    <a:lstStyle/>
                    <a:p>
                      <a:pPr algn="ctr" fontAlgn="b"/>
                      <a:r>
                        <a:rPr lang="en-US" sz="1300" b="1" i="0" u="none" strike="noStrike">
                          <a:solidFill>
                            <a:srgbClr val="000000"/>
                          </a:solidFill>
                          <a:effectLst/>
                          <a:latin typeface="Calibri" panose="020F0502020204030204" pitchFamily="34" charset="0"/>
                        </a:rPr>
                        <a:t>PA</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6,188</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783</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13%</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1646598879"/>
                  </a:ext>
                </a:extLst>
              </a:tr>
              <a:tr h="227509">
                <a:tc>
                  <a:txBody>
                    <a:bodyPr/>
                    <a:lstStyle/>
                    <a:p>
                      <a:pPr algn="ctr" fontAlgn="b"/>
                      <a:r>
                        <a:rPr lang="en-US" sz="1300" b="1" i="0" u="none" strike="noStrike">
                          <a:solidFill>
                            <a:srgbClr val="000000"/>
                          </a:solidFill>
                          <a:effectLst/>
                          <a:latin typeface="Calibri" panose="020F0502020204030204" pitchFamily="34" charset="0"/>
                        </a:rPr>
                        <a:t>AR</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2,246</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589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26%</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638625869"/>
                  </a:ext>
                </a:extLst>
              </a:tr>
              <a:tr h="227509">
                <a:tc>
                  <a:txBody>
                    <a:bodyPr/>
                    <a:lstStyle/>
                    <a:p>
                      <a:pPr algn="ctr" fontAlgn="b"/>
                      <a:r>
                        <a:rPr lang="en-US" sz="1300" b="1" i="0" u="none" strike="noStrike">
                          <a:solidFill>
                            <a:srgbClr val="000000"/>
                          </a:solidFill>
                          <a:effectLst/>
                          <a:latin typeface="Calibri" panose="020F0502020204030204" pitchFamily="34" charset="0"/>
                        </a:rPr>
                        <a:t>AZ</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693</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109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0%</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2889681865"/>
                  </a:ext>
                </a:extLst>
              </a:tr>
              <a:tr h="227509">
                <a:tc>
                  <a:txBody>
                    <a:bodyPr/>
                    <a:lstStyle/>
                    <a:p>
                      <a:pPr algn="ctr" fontAlgn="b"/>
                      <a:r>
                        <a:rPr lang="en-US" sz="1300" b="1" i="0" u="none" strike="noStrike">
                          <a:solidFill>
                            <a:srgbClr val="000000"/>
                          </a:solidFill>
                          <a:effectLst/>
                          <a:latin typeface="Calibri" panose="020F0502020204030204" pitchFamily="34" charset="0"/>
                        </a:rPr>
                        <a:t>CA</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1,287</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425305078"/>
                  </a:ext>
                </a:extLst>
              </a:tr>
              <a:tr h="227509">
                <a:tc>
                  <a:txBody>
                    <a:bodyPr/>
                    <a:lstStyle/>
                    <a:p>
                      <a:pPr algn="ctr" fontAlgn="b"/>
                      <a:r>
                        <a:rPr lang="en-US" sz="1300" b="1" i="0" u="none" strike="noStrike">
                          <a:solidFill>
                            <a:srgbClr val="000000"/>
                          </a:solidFill>
                          <a:effectLst/>
                          <a:latin typeface="Calibri" panose="020F0502020204030204" pitchFamily="34" charset="0"/>
                        </a:rPr>
                        <a:t>CO</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2,499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0%</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2188330187"/>
                  </a:ext>
                </a:extLst>
              </a:tr>
              <a:tr h="227509">
                <a:tc>
                  <a:txBody>
                    <a:bodyPr/>
                    <a:lstStyle/>
                    <a:p>
                      <a:pPr algn="ctr" fontAlgn="b"/>
                      <a:r>
                        <a:rPr lang="en-US" sz="1300" b="1" i="0" u="none" strike="noStrike">
                          <a:solidFill>
                            <a:srgbClr val="000000"/>
                          </a:solidFill>
                          <a:effectLst/>
                          <a:latin typeface="Calibri" panose="020F0502020204030204" pitchFamily="34" charset="0"/>
                        </a:rPr>
                        <a:t>KY</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1,432</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0%</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3358595236"/>
                  </a:ext>
                </a:extLst>
              </a:tr>
              <a:tr h="227509">
                <a:tc>
                  <a:txBody>
                    <a:bodyPr/>
                    <a:lstStyle/>
                    <a:p>
                      <a:pPr algn="ctr" fontAlgn="b"/>
                      <a:r>
                        <a:rPr lang="en-US" sz="1300" b="1" i="0" u="none" strike="noStrike">
                          <a:solidFill>
                            <a:srgbClr val="000000"/>
                          </a:solidFill>
                          <a:effectLst/>
                          <a:latin typeface="Calibri" panose="020F0502020204030204" pitchFamily="34" charset="0"/>
                        </a:rPr>
                        <a:t>LA</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2,708</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8,550</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0%</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2966989549"/>
                  </a:ext>
                </a:extLst>
              </a:tr>
              <a:tr h="227509">
                <a:tc>
                  <a:txBody>
                    <a:bodyPr/>
                    <a:lstStyle/>
                    <a:p>
                      <a:pPr algn="ctr" fontAlgn="b"/>
                      <a:r>
                        <a:rPr lang="en-US" sz="1300" b="1" i="0" u="none" strike="noStrike">
                          <a:solidFill>
                            <a:srgbClr val="000000"/>
                          </a:solidFill>
                          <a:effectLst/>
                          <a:latin typeface="Calibri" panose="020F0502020204030204" pitchFamily="34" charset="0"/>
                        </a:rPr>
                        <a:t>MD</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2,142</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2704395809"/>
                  </a:ext>
                </a:extLst>
              </a:tr>
              <a:tr h="227509">
                <a:tc>
                  <a:txBody>
                    <a:bodyPr/>
                    <a:lstStyle/>
                    <a:p>
                      <a:pPr algn="ctr" fontAlgn="b"/>
                      <a:r>
                        <a:rPr lang="en-US" sz="1300" b="1" i="0" u="none" strike="noStrike">
                          <a:solidFill>
                            <a:srgbClr val="000000"/>
                          </a:solidFill>
                          <a:effectLst/>
                          <a:latin typeface="Calibri" panose="020F0502020204030204" pitchFamily="34" charset="0"/>
                        </a:rPr>
                        <a:t>MO</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417</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3621321643"/>
                  </a:ext>
                </a:extLst>
              </a:tr>
              <a:tr h="227509">
                <a:tc>
                  <a:txBody>
                    <a:bodyPr/>
                    <a:lstStyle/>
                    <a:p>
                      <a:pPr algn="ctr" fontAlgn="b"/>
                      <a:r>
                        <a:rPr lang="en-US" sz="1300" b="1" i="0" u="none" strike="noStrike">
                          <a:solidFill>
                            <a:srgbClr val="000000"/>
                          </a:solidFill>
                          <a:effectLst/>
                          <a:latin typeface="Calibri" panose="020F0502020204030204" pitchFamily="34" charset="0"/>
                        </a:rPr>
                        <a:t>ND</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315</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1,439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0%</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1274525767"/>
                  </a:ext>
                </a:extLst>
              </a:tr>
              <a:tr h="227509">
                <a:tc>
                  <a:txBody>
                    <a:bodyPr/>
                    <a:lstStyle/>
                    <a:p>
                      <a:pPr algn="ctr" fontAlgn="b"/>
                      <a:r>
                        <a:rPr lang="en-US" sz="1300" b="1" i="0" u="none" strike="noStrike">
                          <a:solidFill>
                            <a:srgbClr val="000000"/>
                          </a:solidFill>
                          <a:effectLst/>
                          <a:latin typeface="Calibri" panose="020F0502020204030204" pitchFamily="34" charset="0"/>
                        </a:rPr>
                        <a:t>WA</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289</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0%</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E1F2"/>
                    </a:solidFill>
                  </a:tcPr>
                </a:tc>
                <a:extLst>
                  <a:ext uri="{0D108BD9-81ED-4DB2-BD59-A6C34878D82A}">
                    <a16:rowId xmlns:a16="http://schemas.microsoft.com/office/drawing/2014/main" val="1304269849"/>
                  </a:ext>
                </a:extLst>
              </a:tr>
              <a:tr h="227509">
                <a:tc>
                  <a:txBody>
                    <a:bodyPr/>
                    <a:lstStyle/>
                    <a:p>
                      <a:pPr algn="ctr" fontAlgn="b"/>
                      <a:r>
                        <a:rPr lang="en-US" sz="1300" b="1" i="0" u="none" strike="noStrike">
                          <a:solidFill>
                            <a:srgbClr val="000000"/>
                          </a:solidFill>
                          <a:effectLst/>
                          <a:latin typeface="Calibri" panose="020F0502020204030204" pitchFamily="34" charset="0"/>
                        </a:rPr>
                        <a:t>WY</a:t>
                      </a:r>
                    </a:p>
                  </a:txBody>
                  <a:tcPr marL="10663" marR="10663" marT="10663"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305496"/>
                      </a:solidFill>
                      <a:prstDash val="solid"/>
                      <a:round/>
                      <a:headEnd type="none" w="med" len="med"/>
                      <a:tailEnd type="none" w="med" len="med"/>
                    </a:lnB>
                    <a:solidFill>
                      <a:srgbClr val="D9E1F2"/>
                    </a:solidFill>
                  </a:tcPr>
                </a:tc>
                <a:tc>
                  <a:txBody>
                    <a:bodyPr/>
                    <a:lstStyle/>
                    <a:p>
                      <a:pPr algn="r" fontAlgn="b"/>
                      <a:r>
                        <a:rPr lang="en-US" sz="1300" b="1" i="0" u="none" strike="noStrike">
                          <a:solidFill>
                            <a:srgbClr val="000000"/>
                          </a:solidFill>
                          <a:effectLst/>
                          <a:latin typeface="Calibri" panose="020F0502020204030204" pitchFamily="34" charset="0"/>
                        </a:rPr>
                        <a:t>1,643</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305496"/>
                      </a:solidFill>
                      <a:prstDash val="solid"/>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305496"/>
                      </a:solidFill>
                      <a:prstDash val="solid"/>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305496"/>
                      </a:solidFill>
                      <a:prstDash val="solid"/>
                      <a:round/>
                      <a:headEnd type="none" w="med" len="med"/>
                      <a:tailEnd type="none" w="med" len="med"/>
                    </a:lnB>
                    <a:solidFill>
                      <a:srgbClr val="D9E1F2"/>
                    </a:solidFill>
                  </a:tcPr>
                </a:tc>
                <a:tc>
                  <a:txBody>
                    <a:bodyPr/>
                    <a:lstStyle/>
                    <a:p>
                      <a:pPr algn="l" fontAlgn="b"/>
                      <a:r>
                        <a:rPr lang="en-US" sz="1300" b="1" i="0" u="none" strike="noStrike">
                          <a:solidFill>
                            <a:srgbClr val="000000"/>
                          </a:solidFill>
                          <a:effectLst/>
                          <a:latin typeface="Calibri" panose="020F0502020204030204" pitchFamily="34" charset="0"/>
                        </a:rPr>
                        <a:t> </a:t>
                      </a:r>
                    </a:p>
                  </a:txBody>
                  <a:tcPr marL="10663" marR="10663" marT="10663"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116437507"/>
                  </a:ext>
                </a:extLst>
              </a:tr>
              <a:tr h="241727">
                <a:tc>
                  <a:txBody>
                    <a:bodyPr/>
                    <a:lstStyle/>
                    <a:p>
                      <a:pPr algn="ctr" fontAlgn="b"/>
                      <a:r>
                        <a:rPr lang="en-US" sz="1300" b="1" i="0" u="none" strike="noStrike">
                          <a:solidFill>
                            <a:srgbClr val="000000"/>
                          </a:solidFill>
                          <a:effectLst/>
                          <a:latin typeface="Calibri" panose="020F0502020204030204" pitchFamily="34" charset="0"/>
                        </a:rPr>
                        <a:t>Grand Total</a:t>
                      </a:r>
                    </a:p>
                  </a:txBody>
                  <a:tcPr marL="10663" marR="10663" marT="10663" marB="0" anchor="b">
                    <a:lnL>
                      <a:noFill/>
                    </a:lnL>
                    <a:lnR>
                      <a:noFill/>
                    </a:lnR>
                    <a:lnT w="635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tcPr>
                </a:tc>
                <a:tc>
                  <a:txBody>
                    <a:bodyPr/>
                    <a:lstStyle/>
                    <a:p>
                      <a:pPr algn="r" fontAlgn="b"/>
                      <a:r>
                        <a:rPr lang="en-US" sz="1300" b="1" i="0" u="none" strike="noStrike">
                          <a:solidFill>
                            <a:srgbClr val="000000"/>
                          </a:solidFill>
                          <a:effectLst/>
                          <a:latin typeface="Calibri" panose="020F0502020204030204" pitchFamily="34" charset="0"/>
                        </a:rPr>
                        <a:t>452,608</a:t>
                      </a:r>
                    </a:p>
                  </a:txBody>
                  <a:tcPr marL="10663" marR="10663" marT="10663" marB="0" anchor="b">
                    <a:lnL>
                      <a:noFill/>
                    </a:lnL>
                    <a:lnR>
                      <a:noFill/>
                    </a:lnR>
                    <a:lnT w="635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tcPr>
                </a:tc>
                <a:tc>
                  <a:txBody>
                    <a:bodyPr/>
                    <a:lstStyle/>
                    <a:p>
                      <a:pPr algn="r" fontAlgn="b"/>
                      <a:r>
                        <a:rPr lang="en-US" sz="1300" b="1" i="0" u="none" strike="noStrike">
                          <a:solidFill>
                            <a:srgbClr val="000000"/>
                          </a:solidFill>
                          <a:effectLst/>
                          <a:latin typeface="Calibri" panose="020F0502020204030204" pitchFamily="34" charset="0"/>
                        </a:rPr>
                        <a:t>658,779</a:t>
                      </a:r>
                    </a:p>
                  </a:txBody>
                  <a:tcPr marL="10663" marR="10663" marT="10663" marB="0" anchor="b">
                    <a:lnL>
                      <a:noFill/>
                    </a:lnL>
                    <a:lnR>
                      <a:noFill/>
                    </a:lnR>
                    <a:lnT w="635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tcPr>
                </a:tc>
                <a:tc>
                  <a:txBody>
                    <a:bodyPr/>
                    <a:lstStyle/>
                    <a:p>
                      <a:pPr algn="r" fontAlgn="b"/>
                      <a:r>
                        <a:rPr lang="en-US" sz="1300" b="1" i="0" u="none" strike="noStrike">
                          <a:solidFill>
                            <a:srgbClr val="000000"/>
                          </a:solidFill>
                          <a:effectLst/>
                          <a:latin typeface="Calibri" panose="020F0502020204030204" pitchFamily="34" charset="0"/>
                        </a:rPr>
                        <a:t>1,001,685</a:t>
                      </a:r>
                    </a:p>
                  </a:txBody>
                  <a:tcPr marL="10663" marR="10663" marT="10663" marB="0" anchor="b">
                    <a:lnL>
                      <a:noFill/>
                    </a:lnL>
                    <a:lnR>
                      <a:noFill/>
                    </a:lnR>
                    <a:lnT w="635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tcPr>
                </a:tc>
                <a:tc>
                  <a:txBody>
                    <a:bodyPr/>
                    <a:lstStyle/>
                    <a:p>
                      <a:pPr algn="r" fontAlgn="b"/>
                      <a:r>
                        <a:rPr lang="en-US" sz="1300" b="1" i="0" u="none" strike="noStrike" dirty="0">
                          <a:solidFill>
                            <a:srgbClr val="000000"/>
                          </a:solidFill>
                          <a:effectLst/>
                          <a:latin typeface="Calibri" panose="020F0502020204030204" pitchFamily="34" charset="0"/>
                        </a:rPr>
                        <a:t>152%</a:t>
                      </a:r>
                    </a:p>
                  </a:txBody>
                  <a:tcPr marL="10663" marR="10663" marT="10663"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510877975"/>
                  </a:ext>
                </a:extLst>
              </a:tr>
            </a:tbl>
          </a:graphicData>
        </a:graphic>
      </p:graphicFrame>
    </p:spTree>
    <p:extLst>
      <p:ext uri="{BB962C8B-B14F-4D97-AF65-F5344CB8AC3E}">
        <p14:creationId xmlns:p14="http://schemas.microsoft.com/office/powerpoint/2010/main" val="3681782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DCF1-8973-C747-A7C2-72A40794D985}"/>
              </a:ext>
            </a:extLst>
          </p:cNvPr>
          <p:cNvSpPr>
            <a:spLocks noGrp="1"/>
          </p:cNvSpPr>
          <p:nvPr>
            <p:ph type="title"/>
          </p:nvPr>
        </p:nvSpPr>
        <p:spPr/>
        <p:txBody>
          <a:bodyPr/>
          <a:lstStyle/>
          <a:p>
            <a:r>
              <a:rPr lang="en-US" b="1" dirty="0"/>
              <a:t>Comprehensive Offering</a:t>
            </a:r>
          </a:p>
        </p:txBody>
      </p:sp>
      <p:grpSp>
        <p:nvGrpSpPr>
          <p:cNvPr id="4" name="Group 3">
            <a:extLst>
              <a:ext uri="{FF2B5EF4-FFF2-40B4-BE49-F238E27FC236}">
                <a16:creationId xmlns:a16="http://schemas.microsoft.com/office/drawing/2014/main" id="{BBB5F0E9-574C-FF40-8D37-2E496BF3467B}"/>
              </a:ext>
            </a:extLst>
          </p:cNvPr>
          <p:cNvGrpSpPr/>
          <p:nvPr/>
        </p:nvGrpSpPr>
        <p:grpSpPr>
          <a:xfrm>
            <a:off x="1332580" y="977901"/>
            <a:ext cx="8482751" cy="5300222"/>
            <a:chOff x="765421" y="636445"/>
            <a:chExt cx="9070564" cy="5667501"/>
          </a:xfrm>
        </p:grpSpPr>
        <p:grpSp>
          <p:nvGrpSpPr>
            <p:cNvPr id="15" name="Group 14">
              <a:extLst>
                <a:ext uri="{FF2B5EF4-FFF2-40B4-BE49-F238E27FC236}">
                  <a16:creationId xmlns:a16="http://schemas.microsoft.com/office/drawing/2014/main" id="{2C2476A2-9BC3-14B9-6BBF-1DCC902C6784}"/>
                </a:ext>
              </a:extLst>
            </p:cNvPr>
            <p:cNvGrpSpPr/>
            <p:nvPr/>
          </p:nvGrpSpPr>
          <p:grpSpPr>
            <a:xfrm>
              <a:off x="1586213" y="636445"/>
              <a:ext cx="1831239" cy="371903"/>
              <a:chOff x="477436" y="1442625"/>
              <a:chExt cx="1831239" cy="371903"/>
            </a:xfrm>
          </p:grpSpPr>
          <p:grpSp>
            <p:nvGrpSpPr>
              <p:cNvPr id="7" name="Group 6">
                <a:extLst>
                  <a:ext uri="{FF2B5EF4-FFF2-40B4-BE49-F238E27FC236}">
                    <a16:creationId xmlns:a16="http://schemas.microsoft.com/office/drawing/2014/main" id="{917BF123-CEED-3C78-4FB4-8D1F5B2C767C}"/>
                  </a:ext>
                </a:extLst>
              </p:cNvPr>
              <p:cNvGrpSpPr/>
              <p:nvPr/>
            </p:nvGrpSpPr>
            <p:grpSpPr>
              <a:xfrm>
                <a:off x="477436" y="1442625"/>
                <a:ext cx="443621" cy="371903"/>
                <a:chOff x="477436" y="1442625"/>
                <a:chExt cx="443621" cy="371903"/>
              </a:xfrm>
            </p:grpSpPr>
            <p:sp>
              <p:nvSpPr>
                <p:cNvPr id="3" name="Rectangle 2">
                  <a:extLst>
                    <a:ext uri="{FF2B5EF4-FFF2-40B4-BE49-F238E27FC236}">
                      <a16:creationId xmlns:a16="http://schemas.microsoft.com/office/drawing/2014/main" id="{CC79CDD7-3D6A-D5CD-4C90-6256B384058C}"/>
                    </a:ext>
                  </a:extLst>
                </p:cNvPr>
                <p:cNvSpPr/>
                <p:nvPr/>
              </p:nvSpPr>
              <p:spPr>
                <a:xfrm rot="18900000">
                  <a:off x="477436" y="1442625"/>
                  <a:ext cx="371903" cy="37190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733E4F8-65EB-EC0E-7D92-AE7AB45ED171}"/>
                    </a:ext>
                  </a:extLst>
                </p:cNvPr>
                <p:cNvSpPr/>
                <p:nvPr/>
              </p:nvSpPr>
              <p:spPr>
                <a:xfrm rot="18900000">
                  <a:off x="549154" y="1442625"/>
                  <a:ext cx="371903" cy="371903"/>
                </a:xfrm>
                <a:prstGeom prst="rect">
                  <a:avLst/>
                </a:prstGeom>
                <a:gradFill>
                  <a:gsLst>
                    <a:gs pos="93000">
                      <a:schemeClr val="bg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41BF41C1-A59E-9C72-767E-D2A95278553B}"/>
                  </a:ext>
                </a:extLst>
              </p:cNvPr>
              <p:cNvSpPr txBox="1"/>
              <p:nvPr/>
            </p:nvSpPr>
            <p:spPr>
              <a:xfrm>
                <a:off x="543448" y="1474687"/>
                <a:ext cx="1765227"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Portable Solutions</a:t>
                </a:r>
              </a:p>
            </p:txBody>
          </p:sp>
        </p:grpSp>
        <p:sp>
          <p:nvSpPr>
            <p:cNvPr id="9" name="TextBox 8">
              <a:extLst>
                <a:ext uri="{FF2B5EF4-FFF2-40B4-BE49-F238E27FC236}">
                  <a16:creationId xmlns:a16="http://schemas.microsoft.com/office/drawing/2014/main" id="{E10BF64E-19B5-E04A-E7F1-7438D17886CC}"/>
                </a:ext>
              </a:extLst>
            </p:cNvPr>
            <p:cNvSpPr txBox="1"/>
            <p:nvPr/>
          </p:nvSpPr>
          <p:spPr>
            <a:xfrm>
              <a:off x="1820339" y="1182282"/>
              <a:ext cx="912429" cy="261610"/>
            </a:xfrm>
            <a:prstGeom prst="rect">
              <a:avLst/>
            </a:prstGeom>
            <a:noFill/>
          </p:spPr>
          <p:txBody>
            <a:bodyPr wrap="none" rtlCol="0">
              <a:spAutoFit/>
            </a:bodyPr>
            <a:lstStyle/>
            <a:p>
              <a:r>
                <a:rPr lang="en-US" sz="1100" dirty="0">
                  <a:latin typeface="Arial" panose="020B0604020202020204" pitchFamily="34" charset="0"/>
                  <a:cs typeface="Arial" panose="020B0604020202020204" pitchFamily="34" charset="0"/>
                </a:rPr>
                <a:t>Single Gas</a:t>
              </a:r>
            </a:p>
          </p:txBody>
        </p:sp>
        <p:sp>
          <p:nvSpPr>
            <p:cNvPr id="10" name="Rounded Rectangle 9">
              <a:extLst>
                <a:ext uri="{FF2B5EF4-FFF2-40B4-BE49-F238E27FC236}">
                  <a16:creationId xmlns:a16="http://schemas.microsoft.com/office/drawing/2014/main" id="{78DD4F75-415D-DDCB-952F-C9BD5007CFAD}"/>
                </a:ext>
              </a:extLst>
            </p:cNvPr>
            <p:cNvSpPr/>
            <p:nvPr/>
          </p:nvSpPr>
          <p:spPr>
            <a:xfrm>
              <a:off x="2732774" y="1006175"/>
              <a:ext cx="4156607" cy="676276"/>
            </a:xfrm>
            <a:prstGeom prst="roundRect">
              <a:avLst/>
            </a:prstGeom>
            <a:gradFill>
              <a:gsLst>
                <a:gs pos="100000">
                  <a:schemeClr val="bg1">
                    <a:lumMod val="9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D6DEB13-71C8-336D-CAE7-8102D3267BA6}"/>
                </a:ext>
              </a:extLst>
            </p:cNvPr>
            <p:cNvPicPr>
              <a:picLocks noChangeAspect="1"/>
            </p:cNvPicPr>
            <p:nvPr/>
          </p:nvPicPr>
          <p:blipFill>
            <a:blip r:embed="rId3"/>
            <a:srcRect/>
            <a:stretch/>
          </p:blipFill>
          <p:spPr>
            <a:xfrm>
              <a:off x="2821104" y="1116181"/>
              <a:ext cx="596346" cy="399552"/>
            </a:xfrm>
            <a:prstGeom prst="rect">
              <a:avLst/>
            </a:prstGeom>
          </p:spPr>
        </p:pic>
        <p:pic>
          <p:nvPicPr>
            <p:cNvPr id="17" name="Picture 16">
              <a:extLst>
                <a:ext uri="{FF2B5EF4-FFF2-40B4-BE49-F238E27FC236}">
                  <a16:creationId xmlns:a16="http://schemas.microsoft.com/office/drawing/2014/main" id="{C831C58D-368A-60E8-7FB7-CAE8F1CB7BBC}"/>
                </a:ext>
              </a:extLst>
            </p:cNvPr>
            <p:cNvPicPr>
              <a:picLocks noChangeAspect="1"/>
            </p:cNvPicPr>
            <p:nvPr/>
          </p:nvPicPr>
          <p:blipFill>
            <a:blip r:embed="rId4"/>
            <a:srcRect/>
            <a:stretch/>
          </p:blipFill>
          <p:spPr>
            <a:xfrm>
              <a:off x="3505788" y="1085371"/>
              <a:ext cx="435032" cy="534876"/>
            </a:xfrm>
            <a:prstGeom prst="rect">
              <a:avLst/>
            </a:prstGeom>
          </p:spPr>
        </p:pic>
        <p:pic>
          <p:nvPicPr>
            <p:cNvPr id="19" name="Picture 18">
              <a:extLst>
                <a:ext uri="{FF2B5EF4-FFF2-40B4-BE49-F238E27FC236}">
                  <a16:creationId xmlns:a16="http://schemas.microsoft.com/office/drawing/2014/main" id="{B6434724-1C29-8A0B-5C3F-4754C6162F43}"/>
                </a:ext>
              </a:extLst>
            </p:cNvPr>
            <p:cNvPicPr>
              <a:picLocks noChangeAspect="1"/>
            </p:cNvPicPr>
            <p:nvPr/>
          </p:nvPicPr>
          <p:blipFill>
            <a:blip r:embed="rId5"/>
            <a:srcRect/>
            <a:stretch/>
          </p:blipFill>
          <p:spPr>
            <a:xfrm>
              <a:off x="4085559" y="1077908"/>
              <a:ext cx="447976" cy="550147"/>
            </a:xfrm>
            <a:prstGeom prst="rect">
              <a:avLst/>
            </a:prstGeom>
          </p:spPr>
        </p:pic>
        <p:pic>
          <p:nvPicPr>
            <p:cNvPr id="20" name="Picture 19">
              <a:extLst>
                <a:ext uri="{FF2B5EF4-FFF2-40B4-BE49-F238E27FC236}">
                  <a16:creationId xmlns:a16="http://schemas.microsoft.com/office/drawing/2014/main" id="{091C0CBE-2CEA-89AF-53F8-480FE60E4E19}"/>
                </a:ext>
              </a:extLst>
            </p:cNvPr>
            <p:cNvPicPr>
              <a:picLocks noChangeAspect="1"/>
            </p:cNvPicPr>
            <p:nvPr/>
          </p:nvPicPr>
          <p:blipFill>
            <a:blip r:embed="rId6"/>
            <a:srcRect/>
            <a:stretch/>
          </p:blipFill>
          <p:spPr>
            <a:xfrm>
              <a:off x="4641730" y="1077907"/>
              <a:ext cx="446559" cy="550146"/>
            </a:xfrm>
            <a:prstGeom prst="rect">
              <a:avLst/>
            </a:prstGeom>
          </p:spPr>
        </p:pic>
        <p:pic>
          <p:nvPicPr>
            <p:cNvPr id="21" name="Picture 20">
              <a:extLst>
                <a:ext uri="{FF2B5EF4-FFF2-40B4-BE49-F238E27FC236}">
                  <a16:creationId xmlns:a16="http://schemas.microsoft.com/office/drawing/2014/main" id="{2D39B793-C0DF-EC1F-A3DA-A9DD308F0E22}"/>
                </a:ext>
              </a:extLst>
            </p:cNvPr>
            <p:cNvPicPr>
              <a:picLocks noChangeAspect="1"/>
            </p:cNvPicPr>
            <p:nvPr/>
          </p:nvPicPr>
          <p:blipFill>
            <a:blip r:embed="rId7"/>
            <a:srcRect/>
            <a:stretch/>
          </p:blipFill>
          <p:spPr>
            <a:xfrm>
              <a:off x="5196482" y="1079460"/>
              <a:ext cx="447977" cy="547040"/>
            </a:xfrm>
            <a:prstGeom prst="rect">
              <a:avLst/>
            </a:prstGeom>
          </p:spPr>
        </p:pic>
        <p:pic>
          <p:nvPicPr>
            <p:cNvPr id="22" name="Picture 21">
              <a:extLst>
                <a:ext uri="{FF2B5EF4-FFF2-40B4-BE49-F238E27FC236}">
                  <a16:creationId xmlns:a16="http://schemas.microsoft.com/office/drawing/2014/main" id="{B4DE844A-A5A4-B131-D8E4-BE6D1341A187}"/>
                </a:ext>
              </a:extLst>
            </p:cNvPr>
            <p:cNvPicPr>
              <a:picLocks noChangeAspect="1"/>
            </p:cNvPicPr>
            <p:nvPr/>
          </p:nvPicPr>
          <p:blipFill>
            <a:blip r:embed="rId8"/>
            <a:srcRect/>
            <a:stretch/>
          </p:blipFill>
          <p:spPr>
            <a:xfrm>
              <a:off x="5752651" y="1078839"/>
              <a:ext cx="454610" cy="554056"/>
            </a:xfrm>
            <a:prstGeom prst="rect">
              <a:avLst/>
            </a:prstGeom>
          </p:spPr>
        </p:pic>
        <p:pic>
          <p:nvPicPr>
            <p:cNvPr id="23" name="Picture 22">
              <a:extLst>
                <a:ext uri="{FF2B5EF4-FFF2-40B4-BE49-F238E27FC236}">
                  <a16:creationId xmlns:a16="http://schemas.microsoft.com/office/drawing/2014/main" id="{465972E3-CE73-0A78-F2AB-386F1E28FE6D}"/>
                </a:ext>
              </a:extLst>
            </p:cNvPr>
            <p:cNvPicPr>
              <a:picLocks noChangeAspect="1"/>
            </p:cNvPicPr>
            <p:nvPr/>
          </p:nvPicPr>
          <p:blipFill>
            <a:blip r:embed="rId9"/>
            <a:srcRect/>
            <a:stretch/>
          </p:blipFill>
          <p:spPr>
            <a:xfrm>
              <a:off x="6331775" y="1077909"/>
              <a:ext cx="447976" cy="550145"/>
            </a:xfrm>
            <a:prstGeom prst="rect">
              <a:avLst/>
            </a:prstGeom>
          </p:spPr>
        </p:pic>
        <p:sp>
          <p:nvSpPr>
            <p:cNvPr id="24" name="TextBox 23">
              <a:extLst>
                <a:ext uri="{FF2B5EF4-FFF2-40B4-BE49-F238E27FC236}">
                  <a16:creationId xmlns:a16="http://schemas.microsoft.com/office/drawing/2014/main" id="{ED8A530A-49D3-DBCC-5A19-C156D858C2DB}"/>
                </a:ext>
              </a:extLst>
            </p:cNvPr>
            <p:cNvSpPr txBox="1"/>
            <p:nvPr/>
          </p:nvSpPr>
          <p:spPr>
            <a:xfrm>
              <a:off x="2710326" y="1682928"/>
              <a:ext cx="774571"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GasWatch 3</a:t>
              </a:r>
            </a:p>
          </p:txBody>
        </p:sp>
        <p:sp>
          <p:nvSpPr>
            <p:cNvPr id="25" name="TextBox 24">
              <a:extLst>
                <a:ext uri="{FF2B5EF4-FFF2-40B4-BE49-F238E27FC236}">
                  <a16:creationId xmlns:a16="http://schemas.microsoft.com/office/drawing/2014/main" id="{F229F1B6-EFB4-4D38-0D63-D75B032A1B0D}"/>
                </a:ext>
              </a:extLst>
            </p:cNvPr>
            <p:cNvSpPr txBox="1"/>
            <p:nvPr/>
          </p:nvSpPr>
          <p:spPr>
            <a:xfrm>
              <a:off x="3466255" y="1682928"/>
              <a:ext cx="482824"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GP-03</a:t>
              </a:r>
            </a:p>
          </p:txBody>
        </p:sp>
        <p:sp>
          <p:nvSpPr>
            <p:cNvPr id="26" name="TextBox 25">
              <a:extLst>
                <a:ext uri="{FF2B5EF4-FFF2-40B4-BE49-F238E27FC236}">
                  <a16:creationId xmlns:a16="http://schemas.microsoft.com/office/drawing/2014/main" id="{3BBCE593-127D-B984-7DA1-D57A33592BD6}"/>
                </a:ext>
              </a:extLst>
            </p:cNvPr>
            <p:cNvSpPr txBox="1"/>
            <p:nvPr/>
          </p:nvSpPr>
          <p:spPr>
            <a:xfrm>
              <a:off x="4071341" y="1682451"/>
              <a:ext cx="476412"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HS-04</a:t>
              </a:r>
            </a:p>
          </p:txBody>
        </p:sp>
        <p:sp>
          <p:nvSpPr>
            <p:cNvPr id="27" name="TextBox 26">
              <a:extLst>
                <a:ext uri="{FF2B5EF4-FFF2-40B4-BE49-F238E27FC236}">
                  <a16:creationId xmlns:a16="http://schemas.microsoft.com/office/drawing/2014/main" id="{CB597F44-C5DD-AA16-4A49-D04CC9D87950}"/>
                </a:ext>
              </a:extLst>
            </p:cNvPr>
            <p:cNvSpPr txBox="1"/>
            <p:nvPr/>
          </p:nvSpPr>
          <p:spPr>
            <a:xfrm>
              <a:off x="4626802" y="1682451"/>
              <a:ext cx="487634"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CO-04</a:t>
              </a:r>
            </a:p>
          </p:txBody>
        </p:sp>
        <p:sp>
          <p:nvSpPr>
            <p:cNvPr id="28" name="TextBox 27">
              <a:extLst>
                <a:ext uri="{FF2B5EF4-FFF2-40B4-BE49-F238E27FC236}">
                  <a16:creationId xmlns:a16="http://schemas.microsoft.com/office/drawing/2014/main" id="{3FA88722-3E12-F01D-7293-D1E316CAAFD4}"/>
                </a:ext>
              </a:extLst>
            </p:cNvPr>
            <p:cNvSpPr txBox="1"/>
            <p:nvPr/>
          </p:nvSpPr>
          <p:spPr>
            <a:xfrm>
              <a:off x="5176652" y="1673838"/>
              <a:ext cx="482824"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OX-04</a:t>
              </a:r>
            </a:p>
          </p:txBody>
        </p:sp>
        <p:sp>
          <p:nvSpPr>
            <p:cNvPr id="29" name="TextBox 28">
              <a:extLst>
                <a:ext uri="{FF2B5EF4-FFF2-40B4-BE49-F238E27FC236}">
                  <a16:creationId xmlns:a16="http://schemas.microsoft.com/office/drawing/2014/main" id="{CA81D939-6E8D-7024-3847-9E09D516D547}"/>
                </a:ext>
              </a:extLst>
            </p:cNvPr>
            <p:cNvSpPr txBox="1"/>
            <p:nvPr/>
          </p:nvSpPr>
          <p:spPr>
            <a:xfrm>
              <a:off x="5770706" y="1673838"/>
              <a:ext cx="476412"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CX-04</a:t>
              </a:r>
            </a:p>
          </p:txBody>
        </p:sp>
        <p:sp>
          <p:nvSpPr>
            <p:cNvPr id="30" name="TextBox 29">
              <a:extLst>
                <a:ext uri="{FF2B5EF4-FFF2-40B4-BE49-F238E27FC236}">
                  <a16:creationId xmlns:a16="http://schemas.microsoft.com/office/drawing/2014/main" id="{1B9CCB6A-6D57-5217-A0BE-9C7ABE17E46C}"/>
                </a:ext>
              </a:extLst>
            </p:cNvPr>
            <p:cNvSpPr txBox="1"/>
            <p:nvPr/>
          </p:nvSpPr>
          <p:spPr>
            <a:xfrm>
              <a:off x="6325945" y="1671592"/>
              <a:ext cx="476412"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SC-04</a:t>
              </a:r>
            </a:p>
          </p:txBody>
        </p:sp>
        <p:sp>
          <p:nvSpPr>
            <p:cNvPr id="31" name="Rounded Rectangle 30">
              <a:extLst>
                <a:ext uri="{FF2B5EF4-FFF2-40B4-BE49-F238E27FC236}">
                  <a16:creationId xmlns:a16="http://schemas.microsoft.com/office/drawing/2014/main" id="{F470CBBE-D43C-4ECE-D23C-161DD6B480F4}"/>
                </a:ext>
              </a:extLst>
            </p:cNvPr>
            <p:cNvSpPr/>
            <p:nvPr/>
          </p:nvSpPr>
          <p:spPr>
            <a:xfrm>
              <a:off x="2737462" y="2324637"/>
              <a:ext cx="4151919" cy="676276"/>
            </a:xfrm>
            <a:prstGeom prst="roundRect">
              <a:avLst/>
            </a:prstGeom>
            <a:gradFill>
              <a:gsLst>
                <a:gs pos="100000">
                  <a:schemeClr val="bg1">
                    <a:lumMod val="9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DEAE34CD-DE14-164C-9CC9-3BFD2EE63598}"/>
                </a:ext>
              </a:extLst>
            </p:cNvPr>
            <p:cNvGrpSpPr/>
            <p:nvPr/>
          </p:nvGrpSpPr>
          <p:grpSpPr>
            <a:xfrm>
              <a:off x="2824893" y="2348079"/>
              <a:ext cx="575118" cy="866006"/>
              <a:chOff x="2063598" y="2913092"/>
              <a:chExt cx="575118" cy="866006"/>
            </a:xfrm>
          </p:grpSpPr>
          <p:pic>
            <p:nvPicPr>
              <p:cNvPr id="33" name="Picture 32">
                <a:extLst>
                  <a:ext uri="{FF2B5EF4-FFF2-40B4-BE49-F238E27FC236}">
                    <a16:creationId xmlns:a16="http://schemas.microsoft.com/office/drawing/2014/main" id="{FF4FAFAE-BAEE-7224-5556-D7EC15D9808A}"/>
                  </a:ext>
                </a:extLst>
              </p:cNvPr>
              <p:cNvPicPr>
                <a:picLocks noChangeAspect="1"/>
              </p:cNvPicPr>
              <p:nvPr/>
            </p:nvPicPr>
            <p:blipFill>
              <a:blip r:embed="rId10"/>
              <a:srcRect/>
              <a:stretch/>
            </p:blipFill>
            <p:spPr>
              <a:xfrm>
                <a:off x="2063598" y="2913092"/>
                <a:ext cx="575118" cy="603379"/>
              </a:xfrm>
              <a:prstGeom prst="rect">
                <a:avLst/>
              </a:prstGeom>
            </p:spPr>
          </p:pic>
          <p:sp>
            <p:nvSpPr>
              <p:cNvPr id="49" name="TextBox 48">
                <a:extLst>
                  <a:ext uri="{FF2B5EF4-FFF2-40B4-BE49-F238E27FC236}">
                    <a16:creationId xmlns:a16="http://schemas.microsoft.com/office/drawing/2014/main" id="{84FF99F0-806C-30A1-EC30-744481A697DF}"/>
                  </a:ext>
                </a:extLst>
              </p:cNvPr>
              <p:cNvSpPr txBox="1"/>
              <p:nvPr/>
            </p:nvSpPr>
            <p:spPr>
              <a:xfrm>
                <a:off x="2101730" y="3563654"/>
                <a:ext cx="498855"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GX-3R</a:t>
                </a:r>
              </a:p>
            </p:txBody>
          </p:sp>
        </p:grpSp>
        <p:grpSp>
          <p:nvGrpSpPr>
            <p:cNvPr id="34" name="Group 33">
              <a:extLst>
                <a:ext uri="{FF2B5EF4-FFF2-40B4-BE49-F238E27FC236}">
                  <a16:creationId xmlns:a16="http://schemas.microsoft.com/office/drawing/2014/main" id="{CF3C483B-899B-334C-88AD-4795B992ACC4}"/>
                </a:ext>
              </a:extLst>
            </p:cNvPr>
            <p:cNvGrpSpPr/>
            <p:nvPr/>
          </p:nvGrpSpPr>
          <p:grpSpPr>
            <a:xfrm>
              <a:off x="4435633" y="1920297"/>
              <a:ext cx="598241" cy="1298363"/>
              <a:chOff x="3405641" y="2485309"/>
              <a:chExt cx="598241" cy="1298363"/>
            </a:xfrm>
          </p:grpSpPr>
          <p:pic>
            <p:nvPicPr>
              <p:cNvPr id="39" name="Picture 38">
                <a:extLst>
                  <a:ext uri="{FF2B5EF4-FFF2-40B4-BE49-F238E27FC236}">
                    <a16:creationId xmlns:a16="http://schemas.microsoft.com/office/drawing/2014/main" id="{E5DD21EB-A802-7EA1-D03A-1056FDC417A7}"/>
                  </a:ext>
                </a:extLst>
              </p:cNvPr>
              <p:cNvPicPr>
                <a:picLocks noChangeAspect="1"/>
              </p:cNvPicPr>
              <p:nvPr/>
            </p:nvPicPr>
            <p:blipFill>
              <a:blip r:embed="rId11"/>
              <a:srcRect/>
              <a:stretch/>
            </p:blipFill>
            <p:spPr>
              <a:xfrm>
                <a:off x="3462348" y="2485309"/>
                <a:ext cx="484825" cy="1070778"/>
              </a:xfrm>
              <a:prstGeom prst="rect">
                <a:avLst/>
              </a:prstGeom>
            </p:spPr>
          </p:pic>
          <p:sp>
            <p:nvSpPr>
              <p:cNvPr id="52" name="TextBox 51">
                <a:extLst>
                  <a:ext uri="{FF2B5EF4-FFF2-40B4-BE49-F238E27FC236}">
                    <a16:creationId xmlns:a16="http://schemas.microsoft.com/office/drawing/2014/main" id="{3BA82EB4-F454-07DF-93A9-F3EC6915E814}"/>
                  </a:ext>
                </a:extLst>
              </p:cNvPr>
              <p:cNvSpPr txBox="1"/>
              <p:nvPr/>
            </p:nvSpPr>
            <p:spPr>
              <a:xfrm>
                <a:off x="3405641" y="3568228"/>
                <a:ext cx="598241"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GX-2012</a:t>
                </a:r>
              </a:p>
            </p:txBody>
          </p:sp>
        </p:grpSp>
        <p:grpSp>
          <p:nvGrpSpPr>
            <p:cNvPr id="32" name="Group 31">
              <a:extLst>
                <a:ext uri="{FF2B5EF4-FFF2-40B4-BE49-F238E27FC236}">
                  <a16:creationId xmlns:a16="http://schemas.microsoft.com/office/drawing/2014/main" id="{06B63A5D-A5C9-084B-8027-E7696C25F436}"/>
                </a:ext>
              </a:extLst>
            </p:cNvPr>
            <p:cNvGrpSpPr/>
            <p:nvPr/>
          </p:nvGrpSpPr>
          <p:grpSpPr>
            <a:xfrm>
              <a:off x="4969737" y="1853974"/>
              <a:ext cx="647934" cy="1360513"/>
              <a:chOff x="3964771" y="2418986"/>
              <a:chExt cx="647934" cy="1360513"/>
            </a:xfrm>
          </p:grpSpPr>
          <p:pic>
            <p:nvPicPr>
              <p:cNvPr id="43" name="Picture 42">
                <a:extLst>
                  <a:ext uri="{FF2B5EF4-FFF2-40B4-BE49-F238E27FC236}">
                    <a16:creationId xmlns:a16="http://schemas.microsoft.com/office/drawing/2014/main" id="{A29A927E-75F9-AFBB-357C-D927628CA1E6}"/>
                  </a:ext>
                </a:extLst>
              </p:cNvPr>
              <p:cNvPicPr>
                <a:picLocks noChangeAspect="1"/>
              </p:cNvPicPr>
              <p:nvPr/>
            </p:nvPicPr>
            <p:blipFill>
              <a:blip r:embed="rId12"/>
              <a:srcRect/>
              <a:stretch/>
            </p:blipFill>
            <p:spPr>
              <a:xfrm>
                <a:off x="4102183" y="2418986"/>
                <a:ext cx="390742" cy="1149241"/>
              </a:xfrm>
              <a:prstGeom prst="rect">
                <a:avLst/>
              </a:prstGeom>
            </p:spPr>
          </p:pic>
          <p:sp>
            <p:nvSpPr>
              <p:cNvPr id="53" name="TextBox 52">
                <a:extLst>
                  <a:ext uri="{FF2B5EF4-FFF2-40B4-BE49-F238E27FC236}">
                    <a16:creationId xmlns:a16="http://schemas.microsoft.com/office/drawing/2014/main" id="{670A60D7-A01B-C2EB-5CAE-C5A0DA8DA7C9}"/>
                  </a:ext>
                </a:extLst>
              </p:cNvPr>
              <p:cNvSpPr txBox="1"/>
              <p:nvPr/>
            </p:nvSpPr>
            <p:spPr>
              <a:xfrm>
                <a:off x="3964771" y="3564055"/>
                <a:ext cx="647934"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GX-Force</a:t>
                </a:r>
              </a:p>
            </p:txBody>
          </p:sp>
        </p:grpSp>
        <p:grpSp>
          <p:nvGrpSpPr>
            <p:cNvPr id="13" name="Group 12">
              <a:extLst>
                <a:ext uri="{FF2B5EF4-FFF2-40B4-BE49-F238E27FC236}">
                  <a16:creationId xmlns:a16="http://schemas.microsoft.com/office/drawing/2014/main" id="{843AC9D9-70BA-874F-BFD1-67582E68AEFF}"/>
                </a:ext>
              </a:extLst>
            </p:cNvPr>
            <p:cNvGrpSpPr/>
            <p:nvPr/>
          </p:nvGrpSpPr>
          <p:grpSpPr>
            <a:xfrm>
              <a:off x="5542863" y="1831812"/>
              <a:ext cx="598241" cy="1386355"/>
              <a:chOff x="4608957" y="2396824"/>
              <a:chExt cx="598241" cy="1386355"/>
            </a:xfrm>
          </p:grpSpPr>
          <p:pic>
            <p:nvPicPr>
              <p:cNvPr id="41" name="Picture 40">
                <a:extLst>
                  <a:ext uri="{FF2B5EF4-FFF2-40B4-BE49-F238E27FC236}">
                    <a16:creationId xmlns:a16="http://schemas.microsoft.com/office/drawing/2014/main" id="{8D0B2518-27A8-AD74-AC9A-25D861ACBE36}"/>
                  </a:ext>
                </a:extLst>
              </p:cNvPr>
              <p:cNvPicPr>
                <a:picLocks noChangeAspect="1"/>
              </p:cNvPicPr>
              <p:nvPr/>
            </p:nvPicPr>
            <p:blipFill>
              <a:blip r:embed="rId13"/>
              <a:srcRect/>
              <a:stretch/>
            </p:blipFill>
            <p:spPr>
              <a:xfrm>
                <a:off x="4734097" y="2396824"/>
                <a:ext cx="371408" cy="1147611"/>
              </a:xfrm>
              <a:prstGeom prst="rect">
                <a:avLst/>
              </a:prstGeom>
            </p:spPr>
          </p:pic>
          <p:sp>
            <p:nvSpPr>
              <p:cNvPr id="54" name="TextBox 53">
                <a:extLst>
                  <a:ext uri="{FF2B5EF4-FFF2-40B4-BE49-F238E27FC236}">
                    <a16:creationId xmlns:a16="http://schemas.microsoft.com/office/drawing/2014/main" id="{02667BBA-456A-0770-A746-0A4CCE8C0F8B}"/>
                  </a:ext>
                </a:extLst>
              </p:cNvPr>
              <p:cNvSpPr txBox="1"/>
              <p:nvPr/>
            </p:nvSpPr>
            <p:spPr>
              <a:xfrm>
                <a:off x="4608957" y="3567735"/>
                <a:ext cx="598241"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GX-6000</a:t>
                </a:r>
              </a:p>
            </p:txBody>
          </p:sp>
        </p:grpSp>
        <p:sp>
          <p:nvSpPr>
            <p:cNvPr id="57" name="TextBox 56">
              <a:extLst>
                <a:ext uri="{FF2B5EF4-FFF2-40B4-BE49-F238E27FC236}">
                  <a16:creationId xmlns:a16="http://schemas.microsoft.com/office/drawing/2014/main" id="{97A07DED-4A19-E7F9-13E5-CDA48E75C15E}"/>
                </a:ext>
              </a:extLst>
            </p:cNvPr>
            <p:cNvSpPr txBox="1"/>
            <p:nvPr/>
          </p:nvSpPr>
          <p:spPr>
            <a:xfrm>
              <a:off x="1773147" y="2528392"/>
              <a:ext cx="816250" cy="261610"/>
            </a:xfrm>
            <a:prstGeom prst="rect">
              <a:avLst/>
            </a:prstGeom>
            <a:noFill/>
          </p:spPr>
          <p:txBody>
            <a:bodyPr wrap="none" rtlCol="0">
              <a:spAutoFit/>
            </a:bodyPr>
            <a:lstStyle/>
            <a:p>
              <a:r>
                <a:rPr lang="en-US" sz="1100" dirty="0">
                  <a:latin typeface="Arial" panose="020B0604020202020204" pitchFamily="34" charset="0"/>
                  <a:cs typeface="Arial" panose="020B0604020202020204" pitchFamily="34" charset="0"/>
                </a:rPr>
                <a:t>Multi Gas</a:t>
              </a:r>
            </a:p>
          </p:txBody>
        </p:sp>
        <p:grpSp>
          <p:nvGrpSpPr>
            <p:cNvPr id="63" name="Group 62">
              <a:extLst>
                <a:ext uri="{FF2B5EF4-FFF2-40B4-BE49-F238E27FC236}">
                  <a16:creationId xmlns:a16="http://schemas.microsoft.com/office/drawing/2014/main" id="{089BFC47-6E14-EACA-E62A-57B990948932}"/>
                </a:ext>
              </a:extLst>
            </p:cNvPr>
            <p:cNvGrpSpPr/>
            <p:nvPr/>
          </p:nvGrpSpPr>
          <p:grpSpPr>
            <a:xfrm>
              <a:off x="939002" y="3570512"/>
              <a:ext cx="1522118" cy="371903"/>
              <a:chOff x="477436" y="1442625"/>
              <a:chExt cx="1522118" cy="371903"/>
            </a:xfrm>
          </p:grpSpPr>
          <p:grpSp>
            <p:nvGrpSpPr>
              <p:cNvPr id="64" name="Group 63">
                <a:extLst>
                  <a:ext uri="{FF2B5EF4-FFF2-40B4-BE49-F238E27FC236}">
                    <a16:creationId xmlns:a16="http://schemas.microsoft.com/office/drawing/2014/main" id="{DE70184C-924C-C498-1304-FCF209073A49}"/>
                  </a:ext>
                </a:extLst>
              </p:cNvPr>
              <p:cNvGrpSpPr/>
              <p:nvPr/>
            </p:nvGrpSpPr>
            <p:grpSpPr>
              <a:xfrm>
                <a:off x="477436" y="1442625"/>
                <a:ext cx="443621" cy="371903"/>
                <a:chOff x="477436" y="1442625"/>
                <a:chExt cx="443621" cy="371903"/>
              </a:xfrm>
            </p:grpSpPr>
            <p:sp>
              <p:nvSpPr>
                <p:cNvPr id="66" name="Rectangle 65">
                  <a:extLst>
                    <a:ext uri="{FF2B5EF4-FFF2-40B4-BE49-F238E27FC236}">
                      <a16:creationId xmlns:a16="http://schemas.microsoft.com/office/drawing/2014/main" id="{3F2F5D07-A497-C913-262E-E3009BE9C1A4}"/>
                    </a:ext>
                  </a:extLst>
                </p:cNvPr>
                <p:cNvSpPr/>
                <p:nvPr/>
              </p:nvSpPr>
              <p:spPr>
                <a:xfrm rot="18900000">
                  <a:off x="477436" y="1442625"/>
                  <a:ext cx="371903" cy="37190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682BA9B7-9456-1FB4-9FBA-1A2C06BE2EEB}"/>
                    </a:ext>
                  </a:extLst>
                </p:cNvPr>
                <p:cNvSpPr/>
                <p:nvPr/>
              </p:nvSpPr>
              <p:spPr>
                <a:xfrm rot="18900000">
                  <a:off x="549154" y="1442625"/>
                  <a:ext cx="371903" cy="371903"/>
                </a:xfrm>
                <a:prstGeom prst="rect">
                  <a:avLst/>
                </a:prstGeom>
                <a:gradFill>
                  <a:gsLst>
                    <a:gs pos="93000">
                      <a:schemeClr val="bg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5" name="TextBox 64">
                <a:extLst>
                  <a:ext uri="{FF2B5EF4-FFF2-40B4-BE49-F238E27FC236}">
                    <a16:creationId xmlns:a16="http://schemas.microsoft.com/office/drawing/2014/main" id="{1F65D24C-9D10-08BE-EDDD-6A30CBA1A190}"/>
                  </a:ext>
                </a:extLst>
              </p:cNvPr>
              <p:cNvSpPr txBox="1"/>
              <p:nvPr/>
            </p:nvSpPr>
            <p:spPr>
              <a:xfrm>
                <a:off x="484396" y="1474687"/>
                <a:ext cx="1515158"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Fixed Solutions</a:t>
                </a:r>
              </a:p>
            </p:txBody>
          </p:sp>
        </p:grpSp>
        <p:sp>
          <p:nvSpPr>
            <p:cNvPr id="68" name="Rounded Rectangle 67">
              <a:extLst>
                <a:ext uri="{FF2B5EF4-FFF2-40B4-BE49-F238E27FC236}">
                  <a16:creationId xmlns:a16="http://schemas.microsoft.com/office/drawing/2014/main" id="{678505C9-3D84-FFB9-CF15-31A35AB66006}"/>
                </a:ext>
              </a:extLst>
            </p:cNvPr>
            <p:cNvSpPr/>
            <p:nvPr/>
          </p:nvSpPr>
          <p:spPr>
            <a:xfrm>
              <a:off x="2378063" y="3799311"/>
              <a:ext cx="6417166" cy="676276"/>
            </a:xfrm>
            <a:prstGeom prst="roundRect">
              <a:avLst/>
            </a:prstGeom>
            <a:gradFill>
              <a:gsLst>
                <a:gs pos="100000">
                  <a:schemeClr val="bg1">
                    <a:lumMod val="9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2" name="Picture 71">
              <a:extLst>
                <a:ext uri="{FF2B5EF4-FFF2-40B4-BE49-F238E27FC236}">
                  <a16:creationId xmlns:a16="http://schemas.microsoft.com/office/drawing/2014/main" id="{6ABDBC73-19E1-4B1A-AAF3-8C1E6325202F}"/>
                </a:ext>
              </a:extLst>
            </p:cNvPr>
            <p:cNvPicPr>
              <a:picLocks noChangeAspect="1"/>
            </p:cNvPicPr>
            <p:nvPr/>
          </p:nvPicPr>
          <p:blipFill>
            <a:blip r:embed="rId14"/>
            <a:srcRect/>
            <a:stretch/>
          </p:blipFill>
          <p:spPr>
            <a:xfrm>
              <a:off x="2579176" y="3667819"/>
              <a:ext cx="602967" cy="807768"/>
            </a:xfrm>
            <a:prstGeom prst="rect">
              <a:avLst/>
            </a:prstGeom>
          </p:spPr>
        </p:pic>
        <p:pic>
          <p:nvPicPr>
            <p:cNvPr id="74" name="Picture 73">
              <a:extLst>
                <a:ext uri="{FF2B5EF4-FFF2-40B4-BE49-F238E27FC236}">
                  <a16:creationId xmlns:a16="http://schemas.microsoft.com/office/drawing/2014/main" id="{DAAE5B31-46F2-58AA-CCE0-8B6EF6956504}"/>
                </a:ext>
              </a:extLst>
            </p:cNvPr>
            <p:cNvPicPr>
              <a:picLocks noChangeAspect="1"/>
            </p:cNvPicPr>
            <p:nvPr/>
          </p:nvPicPr>
          <p:blipFill>
            <a:blip r:embed="rId15"/>
            <a:srcRect/>
            <a:stretch/>
          </p:blipFill>
          <p:spPr>
            <a:xfrm>
              <a:off x="3361907" y="3609789"/>
              <a:ext cx="659693" cy="862738"/>
            </a:xfrm>
            <a:prstGeom prst="rect">
              <a:avLst/>
            </a:prstGeom>
          </p:spPr>
        </p:pic>
        <p:pic>
          <p:nvPicPr>
            <p:cNvPr id="76" name="Picture 75">
              <a:extLst>
                <a:ext uri="{FF2B5EF4-FFF2-40B4-BE49-F238E27FC236}">
                  <a16:creationId xmlns:a16="http://schemas.microsoft.com/office/drawing/2014/main" id="{10244C17-E207-FD68-3340-16C74A7A7737}"/>
                </a:ext>
              </a:extLst>
            </p:cNvPr>
            <p:cNvPicPr>
              <a:picLocks noChangeAspect="1"/>
            </p:cNvPicPr>
            <p:nvPr/>
          </p:nvPicPr>
          <p:blipFill>
            <a:blip r:embed="rId16"/>
            <a:srcRect/>
            <a:stretch/>
          </p:blipFill>
          <p:spPr>
            <a:xfrm>
              <a:off x="4201363" y="3248823"/>
              <a:ext cx="759228" cy="1210816"/>
            </a:xfrm>
            <a:prstGeom prst="rect">
              <a:avLst/>
            </a:prstGeom>
          </p:spPr>
        </p:pic>
        <p:pic>
          <p:nvPicPr>
            <p:cNvPr id="78" name="Picture 77">
              <a:extLst>
                <a:ext uri="{FF2B5EF4-FFF2-40B4-BE49-F238E27FC236}">
                  <a16:creationId xmlns:a16="http://schemas.microsoft.com/office/drawing/2014/main" id="{C370F8AD-D809-7A5F-96E9-2543A307F8AE}"/>
                </a:ext>
              </a:extLst>
            </p:cNvPr>
            <p:cNvPicPr>
              <a:picLocks noChangeAspect="1"/>
            </p:cNvPicPr>
            <p:nvPr/>
          </p:nvPicPr>
          <p:blipFill>
            <a:blip r:embed="rId17"/>
            <a:srcRect/>
            <a:stretch/>
          </p:blipFill>
          <p:spPr>
            <a:xfrm>
              <a:off x="5057396" y="3470374"/>
              <a:ext cx="866689" cy="1040738"/>
            </a:xfrm>
            <a:prstGeom prst="rect">
              <a:avLst/>
            </a:prstGeom>
          </p:spPr>
        </p:pic>
        <p:pic>
          <p:nvPicPr>
            <p:cNvPr id="80" name="Picture 79">
              <a:extLst>
                <a:ext uri="{FF2B5EF4-FFF2-40B4-BE49-F238E27FC236}">
                  <a16:creationId xmlns:a16="http://schemas.microsoft.com/office/drawing/2014/main" id="{5062D4BF-6DB2-E2FB-7DE1-360DA2FCA255}"/>
                </a:ext>
              </a:extLst>
            </p:cNvPr>
            <p:cNvPicPr>
              <a:picLocks noChangeAspect="1"/>
            </p:cNvPicPr>
            <p:nvPr/>
          </p:nvPicPr>
          <p:blipFill>
            <a:blip r:embed="rId18"/>
            <a:srcRect/>
            <a:stretch/>
          </p:blipFill>
          <p:spPr>
            <a:xfrm>
              <a:off x="6013725" y="3423418"/>
              <a:ext cx="1000565" cy="1091464"/>
            </a:xfrm>
            <a:prstGeom prst="rect">
              <a:avLst/>
            </a:prstGeom>
          </p:spPr>
        </p:pic>
        <p:sp>
          <p:nvSpPr>
            <p:cNvPr id="81" name="TextBox 80">
              <a:extLst>
                <a:ext uri="{FF2B5EF4-FFF2-40B4-BE49-F238E27FC236}">
                  <a16:creationId xmlns:a16="http://schemas.microsoft.com/office/drawing/2014/main" id="{E5E950CD-535D-29A4-E6D4-AE12B5FBBB0F}"/>
                </a:ext>
              </a:extLst>
            </p:cNvPr>
            <p:cNvSpPr txBox="1"/>
            <p:nvPr/>
          </p:nvSpPr>
          <p:spPr>
            <a:xfrm>
              <a:off x="2490968" y="4517747"/>
              <a:ext cx="758542"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Beacon 110</a:t>
              </a:r>
            </a:p>
          </p:txBody>
        </p:sp>
        <p:sp>
          <p:nvSpPr>
            <p:cNvPr id="82" name="TextBox 81">
              <a:extLst>
                <a:ext uri="{FF2B5EF4-FFF2-40B4-BE49-F238E27FC236}">
                  <a16:creationId xmlns:a16="http://schemas.microsoft.com/office/drawing/2014/main" id="{87473F33-A6CB-9BC8-0FA3-FDF8C11AAD9F}"/>
                </a:ext>
              </a:extLst>
            </p:cNvPr>
            <p:cNvSpPr txBox="1"/>
            <p:nvPr/>
          </p:nvSpPr>
          <p:spPr>
            <a:xfrm>
              <a:off x="3347086" y="4517747"/>
              <a:ext cx="758542"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Beacon 200</a:t>
              </a:r>
            </a:p>
          </p:txBody>
        </p:sp>
        <p:sp>
          <p:nvSpPr>
            <p:cNvPr id="83" name="TextBox 82">
              <a:extLst>
                <a:ext uri="{FF2B5EF4-FFF2-40B4-BE49-F238E27FC236}">
                  <a16:creationId xmlns:a16="http://schemas.microsoft.com/office/drawing/2014/main" id="{1C580939-FC24-0E3D-5AEB-7A2D617712C0}"/>
                </a:ext>
              </a:extLst>
            </p:cNvPr>
            <p:cNvSpPr txBox="1"/>
            <p:nvPr/>
          </p:nvSpPr>
          <p:spPr>
            <a:xfrm>
              <a:off x="4156751" y="4517747"/>
              <a:ext cx="832279"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Beacon 410A</a:t>
              </a:r>
            </a:p>
          </p:txBody>
        </p:sp>
        <p:sp>
          <p:nvSpPr>
            <p:cNvPr id="84" name="TextBox 83">
              <a:extLst>
                <a:ext uri="{FF2B5EF4-FFF2-40B4-BE49-F238E27FC236}">
                  <a16:creationId xmlns:a16="http://schemas.microsoft.com/office/drawing/2014/main" id="{B40E5C30-C9F0-8D63-6B96-FC0525A43A04}"/>
                </a:ext>
              </a:extLst>
            </p:cNvPr>
            <p:cNvSpPr txBox="1"/>
            <p:nvPr/>
          </p:nvSpPr>
          <p:spPr>
            <a:xfrm>
              <a:off x="5090277" y="4517747"/>
              <a:ext cx="758542"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Beacon 800</a:t>
              </a:r>
            </a:p>
          </p:txBody>
        </p:sp>
        <p:sp>
          <p:nvSpPr>
            <p:cNvPr id="85" name="TextBox 84">
              <a:extLst>
                <a:ext uri="{FF2B5EF4-FFF2-40B4-BE49-F238E27FC236}">
                  <a16:creationId xmlns:a16="http://schemas.microsoft.com/office/drawing/2014/main" id="{CCE5D440-193E-7DD2-059E-F4FDA32AE336}"/>
                </a:ext>
              </a:extLst>
            </p:cNvPr>
            <p:cNvSpPr txBox="1"/>
            <p:nvPr/>
          </p:nvSpPr>
          <p:spPr>
            <a:xfrm>
              <a:off x="6188450" y="4516454"/>
              <a:ext cx="910827"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Beacon    3200</a:t>
              </a:r>
            </a:p>
          </p:txBody>
        </p:sp>
        <p:sp>
          <p:nvSpPr>
            <p:cNvPr id="88" name="TextBox 87">
              <a:extLst>
                <a:ext uri="{FF2B5EF4-FFF2-40B4-BE49-F238E27FC236}">
                  <a16:creationId xmlns:a16="http://schemas.microsoft.com/office/drawing/2014/main" id="{4205E4ED-72D7-C2B0-C318-2FF010C0AA50}"/>
                </a:ext>
              </a:extLst>
            </p:cNvPr>
            <p:cNvSpPr txBox="1"/>
            <p:nvPr/>
          </p:nvSpPr>
          <p:spPr>
            <a:xfrm>
              <a:off x="1454984" y="4022485"/>
              <a:ext cx="936475" cy="261610"/>
            </a:xfrm>
            <a:prstGeom prst="rect">
              <a:avLst/>
            </a:prstGeom>
            <a:noFill/>
          </p:spPr>
          <p:txBody>
            <a:bodyPr wrap="none" rtlCol="0">
              <a:spAutoFit/>
            </a:bodyPr>
            <a:lstStyle/>
            <a:p>
              <a:r>
                <a:rPr lang="en-US" sz="1100" dirty="0">
                  <a:latin typeface="Arial" panose="020B0604020202020204" pitchFamily="34" charset="0"/>
                  <a:cs typeface="Arial" panose="020B0604020202020204" pitchFamily="34" charset="0"/>
                </a:rPr>
                <a:t>Controllers</a:t>
              </a:r>
            </a:p>
          </p:txBody>
        </p:sp>
        <p:sp>
          <p:nvSpPr>
            <p:cNvPr id="87" name="Rounded Rectangle 86">
              <a:extLst>
                <a:ext uri="{FF2B5EF4-FFF2-40B4-BE49-F238E27FC236}">
                  <a16:creationId xmlns:a16="http://schemas.microsoft.com/office/drawing/2014/main" id="{D8308D52-FBC4-24B0-BD06-713B1E7667D7}"/>
                </a:ext>
              </a:extLst>
            </p:cNvPr>
            <p:cNvSpPr/>
            <p:nvPr/>
          </p:nvSpPr>
          <p:spPr>
            <a:xfrm>
              <a:off x="6376254" y="5282857"/>
              <a:ext cx="3459731" cy="676276"/>
            </a:xfrm>
            <a:prstGeom prst="roundRect">
              <a:avLst/>
            </a:prstGeom>
            <a:gradFill>
              <a:gsLst>
                <a:gs pos="100000">
                  <a:schemeClr val="bg1">
                    <a:lumMod val="9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1" name="Picture 110">
              <a:extLst>
                <a:ext uri="{FF2B5EF4-FFF2-40B4-BE49-F238E27FC236}">
                  <a16:creationId xmlns:a16="http://schemas.microsoft.com/office/drawing/2014/main" id="{E49EFD43-A12D-10FB-63ED-0F26CBB07513}"/>
                </a:ext>
              </a:extLst>
            </p:cNvPr>
            <p:cNvPicPr>
              <a:picLocks noChangeAspect="1"/>
            </p:cNvPicPr>
            <p:nvPr/>
          </p:nvPicPr>
          <p:blipFill>
            <a:blip r:embed="rId19"/>
            <a:srcRect/>
            <a:stretch/>
          </p:blipFill>
          <p:spPr>
            <a:xfrm>
              <a:off x="6475476" y="4510940"/>
              <a:ext cx="705935" cy="1403938"/>
            </a:xfrm>
            <a:prstGeom prst="rect">
              <a:avLst/>
            </a:prstGeom>
          </p:spPr>
        </p:pic>
        <p:pic>
          <p:nvPicPr>
            <p:cNvPr id="113" name="Picture 112">
              <a:extLst>
                <a:ext uri="{FF2B5EF4-FFF2-40B4-BE49-F238E27FC236}">
                  <a16:creationId xmlns:a16="http://schemas.microsoft.com/office/drawing/2014/main" id="{0EC21D3F-46B3-C1AD-580F-0F49C88BC919}"/>
                </a:ext>
              </a:extLst>
            </p:cNvPr>
            <p:cNvPicPr>
              <a:picLocks noChangeAspect="1"/>
            </p:cNvPicPr>
            <p:nvPr/>
          </p:nvPicPr>
          <p:blipFill>
            <a:blip r:embed="rId20"/>
            <a:srcRect/>
            <a:stretch/>
          </p:blipFill>
          <p:spPr>
            <a:xfrm>
              <a:off x="8785976" y="4701814"/>
              <a:ext cx="901466" cy="1191103"/>
            </a:xfrm>
            <a:prstGeom prst="rect">
              <a:avLst/>
            </a:prstGeom>
          </p:spPr>
        </p:pic>
        <p:pic>
          <p:nvPicPr>
            <p:cNvPr id="115" name="Picture 114">
              <a:extLst>
                <a:ext uri="{FF2B5EF4-FFF2-40B4-BE49-F238E27FC236}">
                  <a16:creationId xmlns:a16="http://schemas.microsoft.com/office/drawing/2014/main" id="{CDF54587-F251-D4BD-F565-CDB8DCE3079F}"/>
                </a:ext>
              </a:extLst>
            </p:cNvPr>
            <p:cNvPicPr>
              <a:picLocks noChangeAspect="1"/>
            </p:cNvPicPr>
            <p:nvPr/>
          </p:nvPicPr>
          <p:blipFill>
            <a:blip r:embed="rId21"/>
            <a:srcRect/>
            <a:stretch/>
          </p:blipFill>
          <p:spPr>
            <a:xfrm>
              <a:off x="8046641" y="4021244"/>
              <a:ext cx="944681" cy="1923558"/>
            </a:xfrm>
            <a:prstGeom prst="rect">
              <a:avLst/>
            </a:prstGeom>
          </p:spPr>
        </p:pic>
        <p:pic>
          <p:nvPicPr>
            <p:cNvPr id="117" name="Picture 116">
              <a:extLst>
                <a:ext uri="{FF2B5EF4-FFF2-40B4-BE49-F238E27FC236}">
                  <a16:creationId xmlns:a16="http://schemas.microsoft.com/office/drawing/2014/main" id="{E7380830-D28B-6D0F-5FA9-EB22B57C2184}"/>
                </a:ext>
              </a:extLst>
            </p:cNvPr>
            <p:cNvPicPr>
              <a:picLocks noChangeAspect="1"/>
            </p:cNvPicPr>
            <p:nvPr/>
          </p:nvPicPr>
          <p:blipFill>
            <a:blip r:embed="rId22"/>
            <a:srcRect/>
            <a:stretch/>
          </p:blipFill>
          <p:spPr>
            <a:xfrm>
              <a:off x="7386302" y="4553809"/>
              <a:ext cx="544834" cy="1364089"/>
            </a:xfrm>
            <a:prstGeom prst="rect">
              <a:avLst/>
            </a:prstGeom>
          </p:spPr>
        </p:pic>
        <p:grpSp>
          <p:nvGrpSpPr>
            <p:cNvPr id="119" name="Group 118">
              <a:extLst>
                <a:ext uri="{FF2B5EF4-FFF2-40B4-BE49-F238E27FC236}">
                  <a16:creationId xmlns:a16="http://schemas.microsoft.com/office/drawing/2014/main" id="{D069F811-97B7-B305-3B81-E528BB40BECC}"/>
                </a:ext>
              </a:extLst>
            </p:cNvPr>
            <p:cNvGrpSpPr/>
            <p:nvPr/>
          </p:nvGrpSpPr>
          <p:grpSpPr>
            <a:xfrm>
              <a:off x="765421" y="5213471"/>
              <a:ext cx="4530778" cy="1084885"/>
              <a:chOff x="157896" y="5319315"/>
              <a:chExt cx="4530778" cy="1084885"/>
            </a:xfrm>
          </p:grpSpPr>
          <p:sp>
            <p:nvSpPr>
              <p:cNvPr id="86" name="Rounded Rectangle 85">
                <a:extLst>
                  <a:ext uri="{FF2B5EF4-FFF2-40B4-BE49-F238E27FC236}">
                    <a16:creationId xmlns:a16="http://schemas.microsoft.com/office/drawing/2014/main" id="{A6B39D9F-F9CA-0655-3982-A50C6D7C8659}"/>
                  </a:ext>
                </a:extLst>
              </p:cNvPr>
              <p:cNvSpPr/>
              <p:nvPr/>
            </p:nvSpPr>
            <p:spPr>
              <a:xfrm>
                <a:off x="957116" y="5372864"/>
                <a:ext cx="3731558" cy="676276"/>
              </a:xfrm>
              <a:prstGeom prst="roundRect">
                <a:avLst/>
              </a:prstGeom>
              <a:gradFill>
                <a:gsLst>
                  <a:gs pos="100000">
                    <a:schemeClr val="bg1">
                      <a:lumMod val="95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9" name="TextBox 88">
                <a:extLst>
                  <a:ext uri="{FF2B5EF4-FFF2-40B4-BE49-F238E27FC236}">
                    <a16:creationId xmlns:a16="http://schemas.microsoft.com/office/drawing/2014/main" id="{32434392-D7C2-F0BB-1675-72F4EED514EE}"/>
                  </a:ext>
                </a:extLst>
              </p:cNvPr>
              <p:cNvSpPr txBox="1"/>
              <p:nvPr/>
            </p:nvSpPr>
            <p:spPr>
              <a:xfrm>
                <a:off x="157896" y="5487678"/>
                <a:ext cx="756938" cy="430887"/>
              </a:xfrm>
              <a:prstGeom prst="rect">
                <a:avLst/>
              </a:prstGeom>
              <a:noFill/>
            </p:spPr>
            <p:txBody>
              <a:bodyPr wrap="none" rtlCol="0">
                <a:spAutoFit/>
              </a:bodyPr>
              <a:lstStyle/>
              <a:p>
                <a:pPr algn="ctr"/>
                <a:r>
                  <a:rPr lang="en-US" sz="1100" dirty="0">
                    <a:latin typeface="Arial" panose="020B0604020202020204" pitchFamily="34" charset="0"/>
                    <a:cs typeface="Arial" panose="020B0604020202020204" pitchFamily="34" charset="0"/>
                  </a:rPr>
                  <a:t>Detector</a:t>
                </a:r>
              </a:p>
              <a:p>
                <a:pPr algn="ctr"/>
                <a:r>
                  <a:rPr lang="en-US" sz="1100" dirty="0">
                    <a:latin typeface="Arial" panose="020B0604020202020204" pitchFamily="34" charset="0"/>
                    <a:cs typeface="Arial" panose="020B0604020202020204" pitchFamily="34" charset="0"/>
                  </a:rPr>
                  <a:t>Heads</a:t>
                </a:r>
              </a:p>
            </p:txBody>
          </p:sp>
          <p:pic>
            <p:nvPicPr>
              <p:cNvPr id="93" name="Picture 92">
                <a:extLst>
                  <a:ext uri="{FF2B5EF4-FFF2-40B4-BE49-F238E27FC236}">
                    <a16:creationId xmlns:a16="http://schemas.microsoft.com/office/drawing/2014/main" id="{1102632B-A234-3DE0-535F-E01E087A4277}"/>
                  </a:ext>
                </a:extLst>
              </p:cNvPr>
              <p:cNvPicPr>
                <a:picLocks noChangeAspect="1"/>
              </p:cNvPicPr>
              <p:nvPr/>
            </p:nvPicPr>
            <p:blipFill>
              <a:blip r:embed="rId23"/>
              <a:srcRect/>
              <a:stretch/>
            </p:blipFill>
            <p:spPr>
              <a:xfrm>
                <a:off x="1081617" y="5372864"/>
                <a:ext cx="386901" cy="676276"/>
              </a:xfrm>
              <a:prstGeom prst="rect">
                <a:avLst/>
              </a:prstGeom>
            </p:spPr>
          </p:pic>
          <p:pic>
            <p:nvPicPr>
              <p:cNvPr id="95" name="Picture 94">
                <a:extLst>
                  <a:ext uri="{FF2B5EF4-FFF2-40B4-BE49-F238E27FC236}">
                    <a16:creationId xmlns:a16="http://schemas.microsoft.com/office/drawing/2014/main" id="{A09B34B1-E0BC-9692-E0A6-A203DF49CD91}"/>
                  </a:ext>
                </a:extLst>
              </p:cNvPr>
              <p:cNvPicPr>
                <a:picLocks noChangeAspect="1"/>
              </p:cNvPicPr>
              <p:nvPr/>
            </p:nvPicPr>
            <p:blipFill>
              <a:blip r:embed="rId24"/>
              <a:srcRect/>
              <a:stretch/>
            </p:blipFill>
            <p:spPr>
              <a:xfrm>
                <a:off x="1585607" y="5351787"/>
                <a:ext cx="361277" cy="733027"/>
              </a:xfrm>
              <a:prstGeom prst="rect">
                <a:avLst/>
              </a:prstGeom>
            </p:spPr>
          </p:pic>
          <p:pic>
            <p:nvPicPr>
              <p:cNvPr id="97" name="Picture 96">
                <a:extLst>
                  <a:ext uri="{FF2B5EF4-FFF2-40B4-BE49-F238E27FC236}">
                    <a16:creationId xmlns:a16="http://schemas.microsoft.com/office/drawing/2014/main" id="{9A5C6B37-B6FD-53B8-2694-A970D9FD6D71}"/>
                  </a:ext>
                </a:extLst>
              </p:cNvPr>
              <p:cNvPicPr>
                <a:picLocks noChangeAspect="1"/>
              </p:cNvPicPr>
              <p:nvPr/>
            </p:nvPicPr>
            <p:blipFill>
              <a:blip r:embed="rId25"/>
              <a:srcRect/>
              <a:stretch/>
            </p:blipFill>
            <p:spPr>
              <a:xfrm>
                <a:off x="1987374" y="5319315"/>
                <a:ext cx="557782" cy="750902"/>
              </a:xfrm>
              <a:prstGeom prst="rect">
                <a:avLst/>
              </a:prstGeom>
            </p:spPr>
          </p:pic>
          <p:pic>
            <p:nvPicPr>
              <p:cNvPr id="99" name="Picture 98">
                <a:extLst>
                  <a:ext uri="{FF2B5EF4-FFF2-40B4-BE49-F238E27FC236}">
                    <a16:creationId xmlns:a16="http://schemas.microsoft.com/office/drawing/2014/main" id="{7FE24349-BF3D-9F4C-8FBC-983B269AD52D}"/>
                  </a:ext>
                </a:extLst>
              </p:cNvPr>
              <p:cNvPicPr>
                <a:picLocks noChangeAspect="1"/>
              </p:cNvPicPr>
              <p:nvPr/>
            </p:nvPicPr>
            <p:blipFill>
              <a:blip r:embed="rId26"/>
              <a:srcRect/>
              <a:stretch/>
            </p:blipFill>
            <p:spPr>
              <a:xfrm>
                <a:off x="2636235" y="5369804"/>
                <a:ext cx="589118" cy="676276"/>
              </a:xfrm>
              <a:prstGeom prst="rect">
                <a:avLst/>
              </a:prstGeom>
            </p:spPr>
          </p:pic>
          <p:pic>
            <p:nvPicPr>
              <p:cNvPr id="101" name="Picture 100">
                <a:extLst>
                  <a:ext uri="{FF2B5EF4-FFF2-40B4-BE49-F238E27FC236}">
                    <a16:creationId xmlns:a16="http://schemas.microsoft.com/office/drawing/2014/main" id="{64A06E0C-45BF-D042-E27F-BFA251FC1DFC}"/>
                  </a:ext>
                </a:extLst>
              </p:cNvPr>
              <p:cNvPicPr>
                <a:picLocks noChangeAspect="1"/>
              </p:cNvPicPr>
              <p:nvPr/>
            </p:nvPicPr>
            <p:blipFill>
              <a:blip r:embed="rId27"/>
              <a:srcRect/>
              <a:stretch/>
            </p:blipFill>
            <p:spPr>
              <a:xfrm>
                <a:off x="3348846" y="5343351"/>
                <a:ext cx="479261" cy="702729"/>
              </a:xfrm>
              <a:prstGeom prst="rect">
                <a:avLst/>
              </a:prstGeom>
            </p:spPr>
          </p:pic>
          <p:sp>
            <p:nvSpPr>
              <p:cNvPr id="102" name="TextBox 101">
                <a:extLst>
                  <a:ext uri="{FF2B5EF4-FFF2-40B4-BE49-F238E27FC236}">
                    <a16:creationId xmlns:a16="http://schemas.microsoft.com/office/drawing/2014/main" id="{D721AEFA-148A-E97B-AF95-6C637C257AB8}"/>
                  </a:ext>
                </a:extLst>
              </p:cNvPr>
              <p:cNvSpPr txBox="1"/>
              <p:nvPr/>
            </p:nvSpPr>
            <p:spPr>
              <a:xfrm>
                <a:off x="980053" y="6065567"/>
                <a:ext cx="495650" cy="338554"/>
              </a:xfrm>
              <a:prstGeom prst="rect">
                <a:avLst/>
              </a:prstGeom>
              <a:noFill/>
            </p:spPr>
            <p:txBody>
              <a:bodyPr wrap="none" rtlCol="0">
                <a:spAutoFit/>
              </a:bodyPr>
              <a:lstStyle/>
              <a:p>
                <a:pPr algn="ctr"/>
                <a:r>
                  <a:rPr lang="en-US" sz="800" dirty="0">
                    <a:latin typeface="Arial" panose="020B0604020202020204" pitchFamily="34" charset="0"/>
                    <a:cs typeface="Arial" panose="020B0604020202020204" pitchFamily="34" charset="0"/>
                  </a:rPr>
                  <a:t>S2</a:t>
                </a:r>
              </a:p>
              <a:p>
                <a:pPr algn="ctr"/>
                <a:r>
                  <a:rPr lang="en-US" sz="800" dirty="0">
                    <a:latin typeface="Arial" panose="020B0604020202020204" pitchFamily="34" charset="0"/>
                    <a:cs typeface="Arial" panose="020B0604020202020204" pitchFamily="34" charset="0"/>
                  </a:rPr>
                  <a:t>Series</a:t>
                </a:r>
              </a:p>
            </p:txBody>
          </p:sp>
          <p:sp>
            <p:nvSpPr>
              <p:cNvPr id="103" name="TextBox 102">
                <a:extLst>
                  <a:ext uri="{FF2B5EF4-FFF2-40B4-BE49-F238E27FC236}">
                    <a16:creationId xmlns:a16="http://schemas.microsoft.com/office/drawing/2014/main" id="{FF07CF59-5102-2B87-679A-FCC7182F3FA7}"/>
                  </a:ext>
                </a:extLst>
              </p:cNvPr>
              <p:cNvSpPr txBox="1"/>
              <p:nvPr/>
            </p:nvSpPr>
            <p:spPr>
              <a:xfrm>
                <a:off x="1447203" y="6061889"/>
                <a:ext cx="595035" cy="338554"/>
              </a:xfrm>
              <a:prstGeom prst="rect">
                <a:avLst/>
              </a:prstGeom>
              <a:noFill/>
            </p:spPr>
            <p:txBody>
              <a:bodyPr wrap="none" rtlCol="0">
                <a:spAutoFit/>
              </a:bodyPr>
              <a:lstStyle/>
              <a:p>
                <a:pPr algn="ctr"/>
                <a:r>
                  <a:rPr lang="en-US" sz="800" dirty="0">
                    <a:latin typeface="Arial" panose="020B0604020202020204" pitchFamily="34" charset="0"/>
                    <a:cs typeface="Arial" panose="020B0604020202020204" pitchFamily="34" charset="0"/>
                  </a:rPr>
                  <a:t>Direct</a:t>
                </a:r>
              </a:p>
              <a:p>
                <a:pPr algn="ctr"/>
                <a:r>
                  <a:rPr lang="en-US" sz="800" dirty="0">
                    <a:latin typeface="Arial" panose="020B0604020202020204" pitchFamily="34" charset="0"/>
                    <a:cs typeface="Arial" panose="020B0604020202020204" pitchFamily="34" charset="0"/>
                  </a:rPr>
                  <a:t>Connect</a:t>
                </a:r>
              </a:p>
            </p:txBody>
          </p:sp>
          <p:sp>
            <p:nvSpPr>
              <p:cNvPr id="104" name="TextBox 103">
                <a:extLst>
                  <a:ext uri="{FF2B5EF4-FFF2-40B4-BE49-F238E27FC236}">
                    <a16:creationId xmlns:a16="http://schemas.microsoft.com/office/drawing/2014/main" id="{18F33840-0758-6255-374B-35B941EB5AAC}"/>
                  </a:ext>
                </a:extLst>
              </p:cNvPr>
              <p:cNvSpPr txBox="1"/>
              <p:nvPr/>
            </p:nvSpPr>
            <p:spPr>
              <a:xfrm>
                <a:off x="2078317" y="6061996"/>
                <a:ext cx="566182" cy="215444"/>
              </a:xfrm>
              <a:prstGeom prst="rect">
                <a:avLst/>
              </a:prstGeom>
              <a:noFill/>
            </p:spPr>
            <p:txBody>
              <a:bodyPr wrap="none" rtlCol="0">
                <a:spAutoFit/>
              </a:bodyPr>
              <a:lstStyle/>
              <a:p>
                <a:pPr algn="ctr"/>
                <a:r>
                  <a:rPr lang="en-US" sz="800" dirty="0">
                    <a:latin typeface="Arial" panose="020B0604020202020204" pitchFamily="34" charset="0"/>
                    <a:cs typeface="Arial" panose="020B0604020202020204" pitchFamily="34" charset="0"/>
                  </a:rPr>
                  <a:t>M2A-XL</a:t>
                </a:r>
              </a:p>
            </p:txBody>
          </p:sp>
          <p:sp>
            <p:nvSpPr>
              <p:cNvPr id="105" name="TextBox 104">
                <a:extLst>
                  <a:ext uri="{FF2B5EF4-FFF2-40B4-BE49-F238E27FC236}">
                    <a16:creationId xmlns:a16="http://schemas.microsoft.com/office/drawing/2014/main" id="{53B355B0-FC8F-0CB6-30AC-B0021194F779}"/>
                  </a:ext>
                </a:extLst>
              </p:cNvPr>
              <p:cNvSpPr txBox="1"/>
              <p:nvPr/>
            </p:nvSpPr>
            <p:spPr>
              <a:xfrm>
                <a:off x="2643707" y="6065646"/>
                <a:ext cx="495650" cy="338554"/>
              </a:xfrm>
              <a:prstGeom prst="rect">
                <a:avLst/>
              </a:prstGeom>
              <a:noFill/>
            </p:spPr>
            <p:txBody>
              <a:bodyPr wrap="none" rtlCol="0">
                <a:spAutoFit/>
              </a:bodyPr>
              <a:lstStyle/>
              <a:p>
                <a:pPr algn="ctr"/>
                <a:r>
                  <a:rPr lang="en-US" sz="800" dirty="0">
                    <a:latin typeface="Arial" panose="020B0604020202020204" pitchFamily="34" charset="0"/>
                    <a:cs typeface="Arial" panose="020B0604020202020204" pitchFamily="34" charset="0"/>
                  </a:rPr>
                  <a:t>SD-1</a:t>
                </a:r>
                <a:br>
                  <a:rPr lang="en-US" sz="800" dirty="0">
                    <a:latin typeface="Arial" panose="020B0604020202020204" pitchFamily="34" charset="0"/>
                    <a:cs typeface="Arial" panose="020B0604020202020204" pitchFamily="34" charset="0"/>
                  </a:rPr>
                </a:br>
                <a:r>
                  <a:rPr lang="en-US" sz="800" dirty="0">
                    <a:latin typeface="Arial" panose="020B0604020202020204" pitchFamily="34" charset="0"/>
                    <a:cs typeface="Arial" panose="020B0604020202020204" pitchFamily="34" charset="0"/>
                  </a:rPr>
                  <a:t>Series</a:t>
                </a:r>
              </a:p>
            </p:txBody>
          </p:sp>
          <p:sp>
            <p:nvSpPr>
              <p:cNvPr id="106" name="TextBox 105">
                <a:extLst>
                  <a:ext uri="{FF2B5EF4-FFF2-40B4-BE49-F238E27FC236}">
                    <a16:creationId xmlns:a16="http://schemas.microsoft.com/office/drawing/2014/main" id="{9867A5EA-6348-AE35-6D8F-AD3E136A1550}"/>
                  </a:ext>
                </a:extLst>
              </p:cNvPr>
              <p:cNvSpPr txBox="1"/>
              <p:nvPr/>
            </p:nvSpPr>
            <p:spPr>
              <a:xfrm>
                <a:off x="3325692" y="6061889"/>
                <a:ext cx="495650" cy="338554"/>
              </a:xfrm>
              <a:prstGeom prst="rect">
                <a:avLst/>
              </a:prstGeom>
              <a:noFill/>
            </p:spPr>
            <p:txBody>
              <a:bodyPr wrap="none" rtlCol="0">
                <a:spAutoFit/>
              </a:bodyPr>
              <a:lstStyle/>
              <a:p>
                <a:pPr algn="ctr"/>
                <a:r>
                  <a:rPr lang="en-US" sz="800" dirty="0">
                    <a:latin typeface="Arial" panose="020B0604020202020204" pitchFamily="34" charset="0"/>
                    <a:cs typeface="Arial" panose="020B0604020202020204" pitchFamily="34" charset="0"/>
                  </a:rPr>
                  <a:t>600</a:t>
                </a:r>
                <a:br>
                  <a:rPr lang="en-US" sz="800" dirty="0">
                    <a:latin typeface="Arial" panose="020B0604020202020204" pitchFamily="34" charset="0"/>
                    <a:cs typeface="Arial" panose="020B0604020202020204" pitchFamily="34" charset="0"/>
                  </a:rPr>
                </a:br>
                <a:r>
                  <a:rPr lang="en-US" sz="800" dirty="0">
                    <a:latin typeface="Arial" panose="020B0604020202020204" pitchFamily="34" charset="0"/>
                    <a:cs typeface="Arial" panose="020B0604020202020204" pitchFamily="34" charset="0"/>
                  </a:rPr>
                  <a:t>Series</a:t>
                </a:r>
              </a:p>
            </p:txBody>
          </p:sp>
          <p:pic>
            <p:nvPicPr>
              <p:cNvPr id="108" name="Picture 107">
                <a:extLst>
                  <a:ext uri="{FF2B5EF4-FFF2-40B4-BE49-F238E27FC236}">
                    <a16:creationId xmlns:a16="http://schemas.microsoft.com/office/drawing/2014/main" id="{B9351057-B9B1-E5A6-245D-0960F7675CCF}"/>
                  </a:ext>
                </a:extLst>
              </p:cNvPr>
              <p:cNvPicPr>
                <a:picLocks noChangeAspect="1"/>
              </p:cNvPicPr>
              <p:nvPr/>
            </p:nvPicPr>
            <p:blipFill>
              <a:blip r:embed="rId28"/>
              <a:srcRect/>
              <a:stretch/>
            </p:blipFill>
            <p:spPr>
              <a:xfrm>
                <a:off x="3959797" y="5351787"/>
                <a:ext cx="544239" cy="740166"/>
              </a:xfrm>
              <a:prstGeom prst="rect">
                <a:avLst/>
              </a:prstGeom>
            </p:spPr>
          </p:pic>
          <p:sp>
            <p:nvSpPr>
              <p:cNvPr id="109" name="TextBox 108">
                <a:extLst>
                  <a:ext uri="{FF2B5EF4-FFF2-40B4-BE49-F238E27FC236}">
                    <a16:creationId xmlns:a16="http://schemas.microsoft.com/office/drawing/2014/main" id="{79DC84CF-7B8F-7877-E3F9-66A0C9B4CD78}"/>
                  </a:ext>
                </a:extLst>
              </p:cNvPr>
              <p:cNvSpPr txBox="1"/>
              <p:nvPr/>
            </p:nvSpPr>
            <p:spPr>
              <a:xfrm>
                <a:off x="3928812" y="6070217"/>
                <a:ext cx="561372" cy="215444"/>
              </a:xfrm>
              <a:prstGeom prst="rect">
                <a:avLst/>
              </a:prstGeom>
              <a:noFill/>
            </p:spPr>
            <p:txBody>
              <a:bodyPr wrap="none" rtlCol="0">
                <a:spAutoFit/>
              </a:bodyPr>
              <a:lstStyle/>
              <a:p>
                <a:pPr algn="ctr"/>
                <a:r>
                  <a:rPr lang="en-US" sz="800" dirty="0">
                    <a:latin typeface="Arial" panose="020B0604020202020204" pitchFamily="34" charset="0"/>
                    <a:cs typeface="Arial" panose="020B0604020202020204" pitchFamily="34" charset="0"/>
                  </a:rPr>
                  <a:t>GD-70D</a:t>
                </a:r>
              </a:p>
            </p:txBody>
          </p:sp>
        </p:grpSp>
        <p:sp>
          <p:nvSpPr>
            <p:cNvPr id="120" name="TextBox 119">
              <a:extLst>
                <a:ext uri="{FF2B5EF4-FFF2-40B4-BE49-F238E27FC236}">
                  <a16:creationId xmlns:a16="http://schemas.microsoft.com/office/drawing/2014/main" id="{85CC38F9-12A6-9D6A-E123-00A4707D95BA}"/>
                </a:ext>
              </a:extLst>
            </p:cNvPr>
            <p:cNvSpPr txBox="1"/>
            <p:nvPr/>
          </p:nvSpPr>
          <p:spPr>
            <a:xfrm>
              <a:off x="6463693" y="5965392"/>
              <a:ext cx="732893" cy="338554"/>
            </a:xfrm>
            <a:prstGeom prst="rect">
              <a:avLst/>
            </a:prstGeom>
            <a:noFill/>
          </p:spPr>
          <p:txBody>
            <a:bodyPr wrap="none" rtlCol="0">
              <a:spAutoFit/>
            </a:bodyPr>
            <a:lstStyle/>
            <a:p>
              <a:pPr algn="ctr"/>
              <a:r>
                <a:rPr lang="en-US" sz="800" dirty="0">
                  <a:latin typeface="Arial" panose="020B0604020202020204" pitchFamily="34" charset="0"/>
                  <a:cs typeface="Arial" panose="020B0604020202020204" pitchFamily="34" charset="0"/>
                </a:rPr>
                <a:t>Hybrid</a:t>
              </a:r>
              <a:br>
                <a:rPr lang="en-US" sz="800" dirty="0">
                  <a:latin typeface="Arial" panose="020B0604020202020204" pitchFamily="34" charset="0"/>
                  <a:cs typeface="Arial" panose="020B0604020202020204" pitchFamily="34" charset="0"/>
                </a:rPr>
              </a:br>
              <a:r>
                <a:rPr lang="en-US" sz="800" dirty="0">
                  <a:latin typeface="Arial" panose="020B0604020202020204" pitchFamily="34" charset="0"/>
                  <a:cs typeface="Arial" panose="020B0604020202020204" pitchFamily="34" charset="0"/>
                </a:rPr>
                <a:t>Controllers</a:t>
              </a:r>
            </a:p>
          </p:txBody>
        </p:sp>
        <p:sp>
          <p:nvSpPr>
            <p:cNvPr id="121" name="TextBox 120">
              <a:extLst>
                <a:ext uri="{FF2B5EF4-FFF2-40B4-BE49-F238E27FC236}">
                  <a16:creationId xmlns:a16="http://schemas.microsoft.com/office/drawing/2014/main" id="{12D2DDFF-1715-7EB2-8C6C-B40E984F8BB0}"/>
                </a:ext>
              </a:extLst>
            </p:cNvPr>
            <p:cNvSpPr txBox="1"/>
            <p:nvPr/>
          </p:nvSpPr>
          <p:spPr>
            <a:xfrm>
              <a:off x="7207673" y="5959133"/>
              <a:ext cx="785793" cy="215444"/>
            </a:xfrm>
            <a:prstGeom prst="rect">
              <a:avLst/>
            </a:prstGeom>
            <a:noFill/>
          </p:spPr>
          <p:txBody>
            <a:bodyPr wrap="none" rtlCol="0">
              <a:spAutoFit/>
            </a:bodyPr>
            <a:lstStyle/>
            <a:p>
              <a:pPr algn="ctr"/>
              <a:r>
                <a:rPr lang="en-US" sz="800" dirty="0">
                  <a:latin typeface="Arial" panose="020B0604020202020204" pitchFamily="34" charset="0"/>
                  <a:cs typeface="Arial" panose="020B0604020202020204" pitchFamily="34" charset="0"/>
                </a:rPr>
                <a:t>Quad Heads</a:t>
              </a:r>
            </a:p>
          </p:txBody>
        </p:sp>
        <p:sp>
          <p:nvSpPr>
            <p:cNvPr id="122" name="TextBox 121">
              <a:extLst>
                <a:ext uri="{FF2B5EF4-FFF2-40B4-BE49-F238E27FC236}">
                  <a16:creationId xmlns:a16="http://schemas.microsoft.com/office/drawing/2014/main" id="{401BF4A9-5467-470F-C59E-F384388B26FE}"/>
                </a:ext>
              </a:extLst>
            </p:cNvPr>
            <p:cNvSpPr txBox="1"/>
            <p:nvPr/>
          </p:nvSpPr>
          <p:spPr>
            <a:xfrm>
              <a:off x="7987714" y="5959133"/>
              <a:ext cx="808235" cy="215444"/>
            </a:xfrm>
            <a:prstGeom prst="rect">
              <a:avLst/>
            </a:prstGeom>
            <a:noFill/>
          </p:spPr>
          <p:txBody>
            <a:bodyPr wrap="none" rtlCol="0">
              <a:spAutoFit/>
            </a:bodyPr>
            <a:lstStyle/>
            <a:p>
              <a:pPr algn="ctr"/>
              <a:r>
                <a:rPr lang="en-US" sz="800" dirty="0">
                  <a:latin typeface="Arial" panose="020B0604020202020204" pitchFamily="34" charset="0"/>
                  <a:cs typeface="Arial" panose="020B0604020202020204" pitchFamily="34" charset="0"/>
                </a:rPr>
                <a:t>Transmitters</a:t>
              </a:r>
            </a:p>
          </p:txBody>
        </p:sp>
        <p:sp>
          <p:nvSpPr>
            <p:cNvPr id="123" name="TextBox 122">
              <a:extLst>
                <a:ext uri="{FF2B5EF4-FFF2-40B4-BE49-F238E27FC236}">
                  <a16:creationId xmlns:a16="http://schemas.microsoft.com/office/drawing/2014/main" id="{E4144AA8-9952-CB91-56F5-8914D9C148C5}"/>
                </a:ext>
              </a:extLst>
            </p:cNvPr>
            <p:cNvSpPr txBox="1"/>
            <p:nvPr/>
          </p:nvSpPr>
          <p:spPr>
            <a:xfrm>
              <a:off x="8775193" y="5959133"/>
              <a:ext cx="854721" cy="215444"/>
            </a:xfrm>
            <a:prstGeom prst="rect">
              <a:avLst/>
            </a:prstGeom>
            <a:noFill/>
          </p:spPr>
          <p:txBody>
            <a:bodyPr wrap="none" rtlCol="0">
              <a:spAutoFit/>
            </a:bodyPr>
            <a:lstStyle/>
            <a:p>
              <a:pPr algn="ctr"/>
              <a:r>
                <a:rPr lang="en-US" sz="800" dirty="0">
                  <a:latin typeface="Arial" panose="020B0604020202020204" pitchFamily="34" charset="0"/>
                  <a:cs typeface="Arial" panose="020B0604020202020204" pitchFamily="34" charset="0"/>
                </a:rPr>
                <a:t>Signal Meters</a:t>
              </a:r>
            </a:p>
          </p:txBody>
        </p:sp>
        <p:pic>
          <p:nvPicPr>
            <p:cNvPr id="12" name="Picture 11">
              <a:extLst>
                <a:ext uri="{FF2B5EF4-FFF2-40B4-BE49-F238E27FC236}">
                  <a16:creationId xmlns:a16="http://schemas.microsoft.com/office/drawing/2014/main" id="{523DEEE2-AD54-FA4A-ABCA-EA75332B335C}"/>
                </a:ext>
              </a:extLst>
            </p:cNvPr>
            <p:cNvPicPr>
              <a:picLocks noChangeAspect="1"/>
            </p:cNvPicPr>
            <p:nvPr/>
          </p:nvPicPr>
          <p:blipFill>
            <a:blip r:embed="rId29"/>
            <a:srcRect/>
            <a:stretch/>
          </p:blipFill>
          <p:spPr>
            <a:xfrm>
              <a:off x="7064686" y="3467429"/>
              <a:ext cx="825525" cy="997923"/>
            </a:xfrm>
            <a:prstGeom prst="rect">
              <a:avLst/>
            </a:prstGeom>
          </p:spPr>
        </p:pic>
        <p:pic>
          <p:nvPicPr>
            <p:cNvPr id="16" name="Picture 15">
              <a:extLst>
                <a:ext uri="{FF2B5EF4-FFF2-40B4-BE49-F238E27FC236}">
                  <a16:creationId xmlns:a16="http://schemas.microsoft.com/office/drawing/2014/main" id="{92FE1C56-EEA5-3845-8A66-7ACB136CED1A}"/>
                </a:ext>
              </a:extLst>
            </p:cNvPr>
            <p:cNvPicPr>
              <a:picLocks noChangeAspect="1"/>
            </p:cNvPicPr>
            <p:nvPr/>
          </p:nvPicPr>
          <p:blipFill>
            <a:blip r:embed="rId30"/>
            <a:srcRect/>
            <a:stretch/>
          </p:blipFill>
          <p:spPr>
            <a:xfrm>
              <a:off x="7912516" y="3422874"/>
              <a:ext cx="901294" cy="1121610"/>
            </a:xfrm>
            <a:prstGeom prst="rect">
              <a:avLst/>
            </a:prstGeom>
          </p:spPr>
        </p:pic>
        <p:sp>
          <p:nvSpPr>
            <p:cNvPr id="90" name="TextBox 89">
              <a:extLst>
                <a:ext uri="{FF2B5EF4-FFF2-40B4-BE49-F238E27FC236}">
                  <a16:creationId xmlns:a16="http://schemas.microsoft.com/office/drawing/2014/main" id="{EAE48168-2E75-2942-9FA5-4BCD9BA08A85}"/>
                </a:ext>
              </a:extLst>
            </p:cNvPr>
            <p:cNvSpPr txBox="1"/>
            <p:nvPr/>
          </p:nvSpPr>
          <p:spPr>
            <a:xfrm>
              <a:off x="7141173" y="4510940"/>
              <a:ext cx="607859"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MC-6400</a:t>
              </a:r>
            </a:p>
          </p:txBody>
        </p:sp>
        <p:sp>
          <p:nvSpPr>
            <p:cNvPr id="92" name="TextBox 91">
              <a:extLst>
                <a:ext uri="{FF2B5EF4-FFF2-40B4-BE49-F238E27FC236}">
                  <a16:creationId xmlns:a16="http://schemas.microsoft.com/office/drawing/2014/main" id="{7826B977-D9A0-2D4B-BEB6-29440BC91015}"/>
                </a:ext>
              </a:extLst>
            </p:cNvPr>
            <p:cNvSpPr txBox="1"/>
            <p:nvPr/>
          </p:nvSpPr>
          <p:spPr>
            <a:xfrm>
              <a:off x="8039400" y="4510568"/>
              <a:ext cx="591829"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AC-7400</a:t>
              </a:r>
            </a:p>
          </p:txBody>
        </p:sp>
        <p:pic>
          <p:nvPicPr>
            <p:cNvPr id="11" name="Picture 10">
              <a:extLst>
                <a:ext uri="{FF2B5EF4-FFF2-40B4-BE49-F238E27FC236}">
                  <a16:creationId xmlns:a16="http://schemas.microsoft.com/office/drawing/2014/main" id="{8D4524F4-7AAE-DF4A-924E-B4923B1984B4}"/>
                </a:ext>
              </a:extLst>
            </p:cNvPr>
            <p:cNvPicPr>
              <a:picLocks noChangeAspect="1"/>
            </p:cNvPicPr>
            <p:nvPr/>
          </p:nvPicPr>
          <p:blipFill>
            <a:blip r:embed="rId31"/>
            <a:stretch>
              <a:fillRect/>
            </a:stretch>
          </p:blipFill>
          <p:spPr>
            <a:xfrm>
              <a:off x="5598629" y="5795735"/>
              <a:ext cx="723184" cy="268989"/>
            </a:xfrm>
            <a:prstGeom prst="rect">
              <a:avLst/>
            </a:prstGeom>
          </p:spPr>
        </p:pic>
        <p:sp>
          <p:nvSpPr>
            <p:cNvPr id="94" name="TextBox 93">
              <a:extLst>
                <a:ext uri="{FF2B5EF4-FFF2-40B4-BE49-F238E27FC236}">
                  <a16:creationId xmlns:a16="http://schemas.microsoft.com/office/drawing/2014/main" id="{F4D0359A-475B-2842-9C3D-6EA64B81F4CC}"/>
                </a:ext>
              </a:extLst>
            </p:cNvPr>
            <p:cNvSpPr txBox="1"/>
            <p:nvPr/>
          </p:nvSpPr>
          <p:spPr>
            <a:xfrm>
              <a:off x="5544120" y="5389714"/>
              <a:ext cx="827471" cy="430887"/>
            </a:xfrm>
            <a:prstGeom prst="rect">
              <a:avLst/>
            </a:prstGeom>
            <a:noFill/>
          </p:spPr>
          <p:txBody>
            <a:bodyPr wrap="none" rtlCol="0">
              <a:spAutoFit/>
            </a:bodyPr>
            <a:lstStyle/>
            <a:p>
              <a:pPr algn="ctr"/>
              <a:r>
                <a:rPr lang="en-US" sz="1100" dirty="0">
                  <a:latin typeface="Arial" panose="020B0604020202020204" pitchFamily="34" charset="0"/>
                  <a:cs typeface="Arial" panose="020B0604020202020204" pitchFamily="34" charset="0"/>
                </a:rPr>
                <a:t>Wireless</a:t>
              </a:r>
            </a:p>
            <a:p>
              <a:pPr algn="ctr"/>
              <a:r>
                <a:rPr lang="en-US" sz="1100" dirty="0">
                  <a:latin typeface="Arial" panose="020B0604020202020204" pitchFamily="34" charset="0"/>
                  <a:cs typeface="Arial" panose="020B0604020202020204" pitchFamily="34" charset="0"/>
                </a:rPr>
                <a:t>Solutions</a:t>
              </a:r>
            </a:p>
          </p:txBody>
        </p:sp>
        <p:grpSp>
          <p:nvGrpSpPr>
            <p:cNvPr id="18" name="Group 17">
              <a:extLst>
                <a:ext uri="{FF2B5EF4-FFF2-40B4-BE49-F238E27FC236}">
                  <a16:creationId xmlns:a16="http://schemas.microsoft.com/office/drawing/2014/main" id="{B8D6BD16-2FE5-2A4A-9832-BC555BBFC5B0}"/>
                </a:ext>
              </a:extLst>
            </p:cNvPr>
            <p:cNvGrpSpPr/>
            <p:nvPr/>
          </p:nvGrpSpPr>
          <p:grpSpPr>
            <a:xfrm>
              <a:off x="6188061" y="1930150"/>
              <a:ext cx="625492" cy="1293717"/>
              <a:chOff x="5312403" y="2494724"/>
              <a:chExt cx="625492" cy="1293717"/>
            </a:xfrm>
          </p:grpSpPr>
          <p:sp>
            <p:nvSpPr>
              <p:cNvPr id="55" name="TextBox 54">
                <a:extLst>
                  <a:ext uri="{FF2B5EF4-FFF2-40B4-BE49-F238E27FC236}">
                    <a16:creationId xmlns:a16="http://schemas.microsoft.com/office/drawing/2014/main" id="{FE7C4A89-E088-BCF6-2A26-21EE9BB60394}"/>
                  </a:ext>
                </a:extLst>
              </p:cNvPr>
              <p:cNvSpPr txBox="1"/>
              <p:nvPr/>
            </p:nvSpPr>
            <p:spPr>
              <a:xfrm>
                <a:off x="5312403" y="3572997"/>
                <a:ext cx="625492"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EAGLE 3</a:t>
                </a:r>
              </a:p>
            </p:txBody>
          </p:sp>
          <p:pic>
            <p:nvPicPr>
              <p:cNvPr id="6" name="Picture 5" descr="A yellow and black device with a screen&#10;&#10;Description automatically generated">
                <a:extLst>
                  <a:ext uri="{FF2B5EF4-FFF2-40B4-BE49-F238E27FC236}">
                    <a16:creationId xmlns:a16="http://schemas.microsoft.com/office/drawing/2014/main" id="{72EE746F-2006-3442-AA8D-2BC71DF41B9F}"/>
                  </a:ext>
                </a:extLst>
              </p:cNvPr>
              <p:cNvPicPr>
                <a:picLocks noChangeAspect="1"/>
              </p:cNvPicPr>
              <p:nvPr/>
            </p:nvPicPr>
            <p:blipFill>
              <a:blip r:embed="rId32"/>
              <a:stretch>
                <a:fillRect/>
              </a:stretch>
            </p:blipFill>
            <p:spPr>
              <a:xfrm>
                <a:off x="5352406" y="2494724"/>
                <a:ext cx="555105" cy="1043430"/>
              </a:xfrm>
              <a:prstGeom prst="rect">
                <a:avLst/>
              </a:prstGeom>
            </p:spPr>
          </p:pic>
        </p:grpSp>
        <p:sp>
          <p:nvSpPr>
            <p:cNvPr id="50" name="TextBox 49">
              <a:extLst>
                <a:ext uri="{FF2B5EF4-FFF2-40B4-BE49-F238E27FC236}">
                  <a16:creationId xmlns:a16="http://schemas.microsoft.com/office/drawing/2014/main" id="{ABE36651-0D3E-3AD7-0877-0C46673D7BE9}"/>
                </a:ext>
              </a:extLst>
            </p:cNvPr>
            <p:cNvSpPr txBox="1"/>
            <p:nvPr/>
          </p:nvSpPr>
          <p:spPr>
            <a:xfrm>
              <a:off x="3585595" y="2994910"/>
              <a:ext cx="699230"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GX-3R Pro</a:t>
              </a:r>
            </a:p>
          </p:txBody>
        </p:sp>
        <p:pic>
          <p:nvPicPr>
            <p:cNvPr id="37" name="Picture 36">
              <a:extLst>
                <a:ext uri="{FF2B5EF4-FFF2-40B4-BE49-F238E27FC236}">
                  <a16:creationId xmlns:a16="http://schemas.microsoft.com/office/drawing/2014/main" id="{D57E78B2-6655-5B4E-A078-EEFB09991D39}"/>
                </a:ext>
              </a:extLst>
            </p:cNvPr>
            <p:cNvPicPr>
              <a:picLocks noChangeAspect="1"/>
            </p:cNvPicPr>
            <p:nvPr/>
          </p:nvPicPr>
          <p:blipFill>
            <a:blip r:embed="rId33"/>
            <a:srcRect/>
            <a:stretch/>
          </p:blipFill>
          <p:spPr>
            <a:xfrm>
              <a:off x="3588383" y="2360333"/>
              <a:ext cx="674167" cy="593711"/>
            </a:xfrm>
            <a:prstGeom prst="rect">
              <a:avLst/>
            </a:prstGeom>
          </p:spPr>
        </p:pic>
      </p:grpSp>
    </p:spTree>
    <p:extLst>
      <p:ext uri="{BB962C8B-B14F-4D97-AF65-F5344CB8AC3E}">
        <p14:creationId xmlns:p14="http://schemas.microsoft.com/office/powerpoint/2010/main" val="166043080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44E311-0D8A-5B4B-9758-C47ED45B6A88}"/>
              </a:ext>
            </a:extLst>
          </p:cNvPr>
          <p:cNvSpPr>
            <a:spLocks noGrp="1"/>
          </p:cNvSpPr>
          <p:nvPr>
            <p:ph type="title"/>
          </p:nvPr>
        </p:nvSpPr>
        <p:spPr>
          <a:xfrm>
            <a:off x="1574824" y="105675"/>
            <a:ext cx="9042353" cy="676275"/>
          </a:xfrm>
        </p:spPr>
        <p:txBody>
          <a:bodyPr>
            <a:normAutofit fontScale="90000"/>
          </a:bodyPr>
          <a:lstStyle/>
          <a:p>
            <a:r>
              <a:rPr lang="en-US" b="1" dirty="0">
                <a:latin typeface="Century Gothic" panose="020B0502020202020204" pitchFamily="34" charset="0"/>
              </a:rPr>
              <a:t>Wow Factor!</a:t>
            </a:r>
          </a:p>
        </p:txBody>
      </p:sp>
      <p:sp>
        <p:nvSpPr>
          <p:cNvPr id="5" name="コンテンツ プレースホルダー 2">
            <a:extLst>
              <a:ext uri="{FF2B5EF4-FFF2-40B4-BE49-F238E27FC236}">
                <a16:creationId xmlns:a16="http://schemas.microsoft.com/office/drawing/2014/main" id="{84C9D414-4CC6-2742-8BED-1DB5E26E5C07}"/>
              </a:ext>
            </a:extLst>
          </p:cNvPr>
          <p:cNvSpPr txBox="1">
            <a:spLocks/>
          </p:cNvSpPr>
          <p:nvPr/>
        </p:nvSpPr>
        <p:spPr bwMode="auto">
          <a:xfrm>
            <a:off x="2772147" y="1238962"/>
            <a:ext cx="7416056" cy="50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r">
              <a:buNone/>
              <a:defRPr/>
            </a:pPr>
            <a:r>
              <a:rPr lang="en-US" altLang="ja-JP" sz="2800" b="1" i="1" kern="0" dirty="0">
                <a:latin typeface="Century Gothic" panose="020B0502020202020204" pitchFamily="34" charset="0"/>
              </a:rPr>
              <a:t>Size &amp; Weight</a:t>
            </a:r>
          </a:p>
        </p:txBody>
      </p:sp>
      <p:grpSp>
        <p:nvGrpSpPr>
          <p:cNvPr id="6" name="Group 5">
            <a:extLst>
              <a:ext uri="{FF2B5EF4-FFF2-40B4-BE49-F238E27FC236}">
                <a16:creationId xmlns:a16="http://schemas.microsoft.com/office/drawing/2014/main" id="{FDC0FA70-DA5E-1F46-9FDF-2D6872ABDE59}"/>
              </a:ext>
            </a:extLst>
          </p:cNvPr>
          <p:cNvGrpSpPr>
            <a:grpSpLocks noChangeAspect="1"/>
          </p:cNvGrpSpPr>
          <p:nvPr/>
        </p:nvGrpSpPr>
        <p:grpSpPr>
          <a:xfrm>
            <a:off x="9310384" y="2153513"/>
            <a:ext cx="1390125" cy="2791924"/>
            <a:chOff x="3669813" y="1746813"/>
            <a:chExt cx="1390125" cy="2791924"/>
          </a:xfrm>
        </p:grpSpPr>
        <p:pic>
          <p:nvPicPr>
            <p:cNvPr id="7" name="Picture 6" descr="drager_xam2500_3.png">
              <a:extLst>
                <a:ext uri="{FF2B5EF4-FFF2-40B4-BE49-F238E27FC236}">
                  <a16:creationId xmlns:a16="http://schemas.microsoft.com/office/drawing/2014/main" id="{A4D4E63D-3847-C94E-92CF-802F9AEC6C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40075" y="1746813"/>
              <a:ext cx="958901" cy="2377440"/>
            </a:xfrm>
            <a:prstGeom prst="rect">
              <a:avLst/>
            </a:prstGeom>
          </p:spPr>
        </p:pic>
        <p:sp>
          <p:nvSpPr>
            <p:cNvPr id="8" name="TextBox 7">
              <a:extLst>
                <a:ext uri="{FF2B5EF4-FFF2-40B4-BE49-F238E27FC236}">
                  <a16:creationId xmlns:a16="http://schemas.microsoft.com/office/drawing/2014/main" id="{278C9C32-8FF3-4F42-A28F-202F4AD7FB12}"/>
                </a:ext>
              </a:extLst>
            </p:cNvPr>
            <p:cNvSpPr txBox="1"/>
            <p:nvPr/>
          </p:nvSpPr>
          <p:spPr>
            <a:xfrm>
              <a:off x="3669813" y="4077072"/>
              <a:ext cx="1390125" cy="461665"/>
            </a:xfrm>
            <a:prstGeom prst="rect">
              <a:avLst/>
            </a:prstGeom>
            <a:noFill/>
          </p:spPr>
          <p:txBody>
            <a:bodyPr wrap="none" rtlCol="0">
              <a:spAutoFit/>
            </a:bodyPr>
            <a:lstStyle/>
            <a:p>
              <a:pPr algn="ctr"/>
              <a:r>
                <a:rPr lang="en-US" sz="1200" b="0" dirty="0">
                  <a:latin typeface="Arial" panose="020B0604020202020204" pitchFamily="34" charset="0"/>
                  <a:cs typeface="Arial" panose="020B0604020202020204" pitchFamily="34" charset="0"/>
                </a:rPr>
                <a:t>5.12” x 1.9” x 1.8”</a:t>
              </a:r>
            </a:p>
            <a:p>
              <a:pPr algn="ctr"/>
              <a:r>
                <a:rPr lang="en-US" sz="1200" b="0" dirty="0">
                  <a:latin typeface="Arial" panose="020B0604020202020204" pitchFamily="34" charset="0"/>
                  <a:cs typeface="Arial" panose="020B0604020202020204" pitchFamily="34" charset="0"/>
                </a:rPr>
                <a:t>8 ounces</a:t>
              </a:r>
            </a:p>
          </p:txBody>
        </p:sp>
      </p:grpSp>
      <p:grpSp>
        <p:nvGrpSpPr>
          <p:cNvPr id="9" name="Group 8">
            <a:extLst>
              <a:ext uri="{FF2B5EF4-FFF2-40B4-BE49-F238E27FC236}">
                <a16:creationId xmlns:a16="http://schemas.microsoft.com/office/drawing/2014/main" id="{016766D4-B371-B54C-81A3-400170719D28}"/>
              </a:ext>
            </a:extLst>
          </p:cNvPr>
          <p:cNvGrpSpPr/>
          <p:nvPr/>
        </p:nvGrpSpPr>
        <p:grpSpPr>
          <a:xfrm>
            <a:off x="5448028" y="2723497"/>
            <a:ext cx="1305164" cy="2213641"/>
            <a:chOff x="5524863" y="2325096"/>
            <a:chExt cx="1305164" cy="2213641"/>
          </a:xfrm>
        </p:grpSpPr>
        <p:pic>
          <p:nvPicPr>
            <p:cNvPr id="10" name="Picture 9" descr="VentisPro4-Orange.png">
              <a:extLst>
                <a:ext uri="{FF2B5EF4-FFF2-40B4-BE49-F238E27FC236}">
                  <a16:creationId xmlns:a16="http://schemas.microsoft.com/office/drawing/2014/main" id="{75E4F46D-DDE3-8248-96AF-BFBF5BDB9F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7783" y="2325096"/>
              <a:ext cx="1019326" cy="1780481"/>
            </a:xfrm>
            <a:prstGeom prst="rect">
              <a:avLst/>
            </a:prstGeom>
          </p:spPr>
        </p:pic>
        <p:sp>
          <p:nvSpPr>
            <p:cNvPr id="11" name="TextBox 10">
              <a:extLst>
                <a:ext uri="{FF2B5EF4-FFF2-40B4-BE49-F238E27FC236}">
                  <a16:creationId xmlns:a16="http://schemas.microsoft.com/office/drawing/2014/main" id="{E86E2AD2-D616-434F-B0B6-BE9E137A7C41}"/>
                </a:ext>
              </a:extLst>
            </p:cNvPr>
            <p:cNvSpPr txBox="1"/>
            <p:nvPr/>
          </p:nvSpPr>
          <p:spPr>
            <a:xfrm>
              <a:off x="5524863" y="4077072"/>
              <a:ext cx="1305164" cy="461665"/>
            </a:xfrm>
            <a:prstGeom prst="rect">
              <a:avLst/>
            </a:prstGeom>
            <a:noFill/>
          </p:spPr>
          <p:txBody>
            <a:bodyPr wrap="none" rtlCol="0">
              <a:spAutoFit/>
            </a:bodyPr>
            <a:lstStyle/>
            <a:p>
              <a:pPr algn="ctr"/>
              <a:r>
                <a:rPr lang="en-US" sz="1200" b="0" dirty="0">
                  <a:latin typeface="Arial" panose="020B0604020202020204" pitchFamily="34" charset="0"/>
                  <a:cs typeface="Arial" panose="020B0604020202020204" pitchFamily="34" charset="0"/>
                </a:rPr>
                <a:t>4.1” x 2.3” x 1.4”</a:t>
              </a:r>
            </a:p>
            <a:p>
              <a:pPr algn="ctr"/>
              <a:r>
                <a:rPr lang="en-US" sz="1200" b="0" dirty="0">
                  <a:latin typeface="Arial" panose="020B0604020202020204" pitchFamily="34" charset="0"/>
                  <a:cs typeface="Arial" panose="020B0604020202020204" pitchFamily="34" charset="0"/>
                </a:rPr>
                <a:t>6.4 ounces</a:t>
              </a:r>
            </a:p>
          </p:txBody>
        </p:sp>
      </p:grpSp>
      <p:grpSp>
        <p:nvGrpSpPr>
          <p:cNvPr id="12" name="Group 11">
            <a:extLst>
              <a:ext uri="{FF2B5EF4-FFF2-40B4-BE49-F238E27FC236}">
                <a16:creationId xmlns:a16="http://schemas.microsoft.com/office/drawing/2014/main" id="{9314C32F-CBBE-F345-9A62-CCD8D4C217F7}"/>
              </a:ext>
            </a:extLst>
          </p:cNvPr>
          <p:cNvGrpSpPr/>
          <p:nvPr/>
        </p:nvGrpSpPr>
        <p:grpSpPr>
          <a:xfrm>
            <a:off x="8078319" y="2575753"/>
            <a:ext cx="1305164" cy="2369685"/>
            <a:chOff x="7422995" y="2169052"/>
            <a:chExt cx="1305164" cy="2369685"/>
          </a:xfrm>
        </p:grpSpPr>
        <p:pic>
          <p:nvPicPr>
            <p:cNvPr id="13" name="Picture 12" descr="msa-altair-4XR.png">
              <a:extLst>
                <a:ext uri="{FF2B5EF4-FFF2-40B4-BE49-F238E27FC236}">
                  <a16:creationId xmlns:a16="http://schemas.microsoft.com/office/drawing/2014/main" id="{0DF6491B-0838-C641-9FBC-AFE61A45D7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42836" y="2169052"/>
              <a:ext cx="1265484" cy="1919056"/>
            </a:xfrm>
            <a:prstGeom prst="rect">
              <a:avLst/>
            </a:prstGeom>
          </p:spPr>
        </p:pic>
        <p:sp>
          <p:nvSpPr>
            <p:cNvPr id="14" name="TextBox 13">
              <a:extLst>
                <a:ext uri="{FF2B5EF4-FFF2-40B4-BE49-F238E27FC236}">
                  <a16:creationId xmlns:a16="http://schemas.microsoft.com/office/drawing/2014/main" id="{D5268EE2-CADF-C744-8902-C0095AC22521}"/>
                </a:ext>
              </a:extLst>
            </p:cNvPr>
            <p:cNvSpPr txBox="1"/>
            <p:nvPr/>
          </p:nvSpPr>
          <p:spPr>
            <a:xfrm>
              <a:off x="7422995" y="4077072"/>
              <a:ext cx="1305164" cy="461665"/>
            </a:xfrm>
            <a:prstGeom prst="rect">
              <a:avLst/>
            </a:prstGeom>
            <a:noFill/>
          </p:spPr>
          <p:txBody>
            <a:bodyPr wrap="none" rtlCol="0">
              <a:spAutoFit/>
            </a:bodyPr>
            <a:lstStyle/>
            <a:p>
              <a:pPr algn="ctr"/>
              <a:r>
                <a:rPr lang="en-US" sz="1200" b="0" dirty="0">
                  <a:latin typeface="Arial" panose="020B0604020202020204" pitchFamily="34" charset="0"/>
                  <a:cs typeface="Arial" panose="020B0604020202020204" pitchFamily="34" charset="0"/>
                </a:rPr>
                <a:t>4.4” x 3.0” x 1.4”</a:t>
              </a:r>
            </a:p>
            <a:p>
              <a:pPr algn="ctr"/>
              <a:r>
                <a:rPr lang="en-US" sz="1200" b="0" dirty="0">
                  <a:latin typeface="Arial" panose="020B0604020202020204" pitchFamily="34" charset="0"/>
                  <a:cs typeface="Arial" panose="020B0604020202020204" pitchFamily="34" charset="0"/>
                </a:rPr>
                <a:t>7.9 ounces</a:t>
              </a:r>
            </a:p>
          </p:txBody>
        </p:sp>
      </p:grpSp>
      <p:grpSp>
        <p:nvGrpSpPr>
          <p:cNvPr id="15" name="Group 14">
            <a:extLst>
              <a:ext uri="{FF2B5EF4-FFF2-40B4-BE49-F238E27FC236}">
                <a16:creationId xmlns:a16="http://schemas.microsoft.com/office/drawing/2014/main" id="{ECA45633-96DB-D74D-A8A1-47E24C7FDB2A}"/>
              </a:ext>
            </a:extLst>
          </p:cNvPr>
          <p:cNvGrpSpPr/>
          <p:nvPr/>
        </p:nvGrpSpPr>
        <p:grpSpPr>
          <a:xfrm>
            <a:off x="1311861" y="3390033"/>
            <a:ext cx="1656184" cy="1560742"/>
            <a:chOff x="179512" y="2977995"/>
            <a:chExt cx="1656184" cy="1560742"/>
          </a:xfrm>
        </p:grpSpPr>
        <p:sp>
          <p:nvSpPr>
            <p:cNvPr id="16" name="TextBox 15">
              <a:extLst>
                <a:ext uri="{FF2B5EF4-FFF2-40B4-BE49-F238E27FC236}">
                  <a16:creationId xmlns:a16="http://schemas.microsoft.com/office/drawing/2014/main" id="{D863AE5C-7EEF-BA49-B7A2-99C710C31651}"/>
                </a:ext>
              </a:extLst>
            </p:cNvPr>
            <p:cNvSpPr txBox="1"/>
            <p:nvPr/>
          </p:nvSpPr>
          <p:spPr>
            <a:xfrm>
              <a:off x="179512" y="4077072"/>
              <a:ext cx="1656184" cy="461665"/>
            </a:xfrm>
            <a:prstGeom prst="rect">
              <a:avLst/>
            </a:prstGeom>
            <a:noFill/>
          </p:spPr>
          <p:txBody>
            <a:bodyPr wrap="square" rtlCol="0">
              <a:spAutoFit/>
            </a:bodyPr>
            <a:lstStyle/>
            <a:p>
              <a:pPr algn="ctr"/>
              <a:r>
                <a:rPr lang="en-US" sz="1200" b="0" dirty="0">
                  <a:latin typeface="Arial" panose="020B0604020202020204" pitchFamily="34" charset="0"/>
                  <a:cs typeface="Arial" panose="020B0604020202020204" pitchFamily="34" charset="0"/>
                </a:rPr>
                <a:t>2.2” x 2.55” x 1”</a:t>
              </a:r>
            </a:p>
            <a:p>
              <a:pPr algn="ctr"/>
              <a:r>
                <a:rPr lang="en-US" sz="1200" b="0" dirty="0">
                  <a:latin typeface="Arial" panose="020B0604020202020204" pitchFamily="34" charset="0"/>
                  <a:cs typeface="Arial" panose="020B0604020202020204" pitchFamily="34" charset="0"/>
                </a:rPr>
                <a:t>3.7 ounces</a:t>
              </a:r>
            </a:p>
          </p:txBody>
        </p:sp>
        <p:pic>
          <p:nvPicPr>
            <p:cNvPr id="17" name="Picture 16" descr="GX-3R.png">
              <a:extLst>
                <a:ext uri="{FF2B5EF4-FFF2-40B4-BE49-F238E27FC236}">
                  <a16:creationId xmlns:a16="http://schemas.microsoft.com/office/drawing/2014/main" id="{40E72443-E618-C04B-813C-20F4D046FA2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055" y="2977995"/>
              <a:ext cx="973099" cy="1060678"/>
            </a:xfrm>
            <a:prstGeom prst="rect">
              <a:avLst/>
            </a:prstGeom>
          </p:spPr>
        </p:pic>
      </p:grpSp>
      <p:sp>
        <p:nvSpPr>
          <p:cNvPr id="18" name="TextBox 17">
            <a:extLst>
              <a:ext uri="{FF2B5EF4-FFF2-40B4-BE49-F238E27FC236}">
                <a16:creationId xmlns:a16="http://schemas.microsoft.com/office/drawing/2014/main" id="{F8CCA4C6-8E5B-624E-B2D5-08AADF34D532}"/>
              </a:ext>
            </a:extLst>
          </p:cNvPr>
          <p:cNvSpPr txBox="1"/>
          <p:nvPr/>
        </p:nvSpPr>
        <p:spPr>
          <a:xfrm>
            <a:off x="2709040" y="4483773"/>
            <a:ext cx="1475083" cy="461665"/>
          </a:xfrm>
          <a:prstGeom prst="rect">
            <a:avLst/>
          </a:prstGeom>
          <a:noFill/>
        </p:spPr>
        <p:txBody>
          <a:bodyPr wrap="none" rtlCol="0">
            <a:spAutoFit/>
          </a:bodyPr>
          <a:lstStyle/>
          <a:p>
            <a:pPr algn="ctr"/>
            <a:r>
              <a:rPr lang="en-US" sz="1200" b="0" dirty="0">
                <a:latin typeface="Arial" panose="020B0604020202020204" pitchFamily="34" charset="0"/>
                <a:cs typeface="Arial" panose="020B0604020202020204" pitchFamily="34" charset="0"/>
              </a:rPr>
              <a:t>2.9” x 2.66” x 1.06”</a:t>
            </a:r>
          </a:p>
          <a:p>
            <a:pPr algn="ctr"/>
            <a:r>
              <a:rPr lang="en-US" sz="1200" b="0" dirty="0">
                <a:latin typeface="Arial" panose="020B0604020202020204" pitchFamily="34" charset="0"/>
                <a:cs typeface="Arial" panose="020B0604020202020204" pitchFamily="34" charset="0"/>
              </a:rPr>
              <a:t>4.6 ounces</a:t>
            </a:r>
          </a:p>
        </p:txBody>
      </p:sp>
      <p:grpSp>
        <p:nvGrpSpPr>
          <p:cNvPr id="19" name="Group 18">
            <a:extLst>
              <a:ext uri="{FF2B5EF4-FFF2-40B4-BE49-F238E27FC236}">
                <a16:creationId xmlns:a16="http://schemas.microsoft.com/office/drawing/2014/main" id="{B7BEC3DE-F5A7-3048-97FD-1FFA965C741C}"/>
              </a:ext>
            </a:extLst>
          </p:cNvPr>
          <p:cNvGrpSpPr/>
          <p:nvPr/>
        </p:nvGrpSpPr>
        <p:grpSpPr>
          <a:xfrm>
            <a:off x="4140083" y="2603245"/>
            <a:ext cx="1253868" cy="2333893"/>
            <a:chOff x="2672216" y="2207841"/>
            <a:chExt cx="1253868" cy="2333893"/>
          </a:xfrm>
        </p:grpSpPr>
        <p:pic>
          <p:nvPicPr>
            <p:cNvPr id="20" name="Picture 19" descr="MicroclipXL.png">
              <a:extLst>
                <a:ext uri="{FF2B5EF4-FFF2-40B4-BE49-F238E27FC236}">
                  <a16:creationId xmlns:a16="http://schemas.microsoft.com/office/drawing/2014/main" id="{5D8547F6-2D09-0A41-9D12-093B70B4317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81305" y="2207841"/>
              <a:ext cx="1108505" cy="1927709"/>
            </a:xfrm>
            <a:prstGeom prst="rect">
              <a:avLst/>
            </a:prstGeom>
          </p:spPr>
        </p:pic>
        <p:sp>
          <p:nvSpPr>
            <p:cNvPr id="21" name="TextBox 20">
              <a:extLst>
                <a:ext uri="{FF2B5EF4-FFF2-40B4-BE49-F238E27FC236}">
                  <a16:creationId xmlns:a16="http://schemas.microsoft.com/office/drawing/2014/main" id="{23A2952F-6FAF-1941-A7B1-229ECF24896F}"/>
                </a:ext>
              </a:extLst>
            </p:cNvPr>
            <p:cNvSpPr txBox="1"/>
            <p:nvPr/>
          </p:nvSpPr>
          <p:spPr>
            <a:xfrm>
              <a:off x="2672216" y="4080069"/>
              <a:ext cx="1253868" cy="461665"/>
            </a:xfrm>
            <a:prstGeom prst="rect">
              <a:avLst/>
            </a:prstGeom>
            <a:noFill/>
          </p:spPr>
          <p:txBody>
            <a:bodyPr wrap="none" rtlCol="0">
              <a:spAutoFit/>
            </a:bodyPr>
            <a:lstStyle/>
            <a:p>
              <a:pPr algn="ctr"/>
              <a:r>
                <a:rPr lang="en-US" sz="1200" b="0" dirty="0">
                  <a:latin typeface="Arial" panose="020B0604020202020204" pitchFamily="34" charset="0"/>
                  <a:cs typeface="Arial" panose="020B0604020202020204" pitchFamily="34" charset="0"/>
                </a:rPr>
                <a:t>4.4” x 2.4” x 1.2</a:t>
              </a:r>
            </a:p>
            <a:p>
              <a:pPr algn="ctr"/>
              <a:r>
                <a:rPr lang="en-US" sz="1200" b="0" dirty="0">
                  <a:latin typeface="Arial" panose="020B0604020202020204" pitchFamily="34" charset="0"/>
                  <a:cs typeface="Arial" panose="020B0604020202020204" pitchFamily="34" charset="0"/>
                </a:rPr>
                <a:t>6.3 ounces</a:t>
              </a:r>
            </a:p>
          </p:txBody>
        </p:sp>
      </p:grpSp>
      <p:grpSp>
        <p:nvGrpSpPr>
          <p:cNvPr id="22" name="Group 21">
            <a:extLst>
              <a:ext uri="{FF2B5EF4-FFF2-40B4-BE49-F238E27FC236}">
                <a16:creationId xmlns:a16="http://schemas.microsoft.com/office/drawing/2014/main" id="{D670FCB5-E6D8-9446-A8B7-FC4152B050BD}"/>
              </a:ext>
            </a:extLst>
          </p:cNvPr>
          <p:cNvGrpSpPr/>
          <p:nvPr/>
        </p:nvGrpSpPr>
        <p:grpSpPr>
          <a:xfrm>
            <a:off x="6820595" y="2482830"/>
            <a:ext cx="1305165" cy="2457305"/>
            <a:chOff x="5353545" y="2084429"/>
            <a:chExt cx="1305165" cy="2457305"/>
          </a:xfrm>
        </p:grpSpPr>
        <p:pic>
          <p:nvPicPr>
            <p:cNvPr id="23" name="Picture 22" descr="GasClipSimple.png">
              <a:extLst>
                <a:ext uri="{FF2B5EF4-FFF2-40B4-BE49-F238E27FC236}">
                  <a16:creationId xmlns:a16="http://schemas.microsoft.com/office/drawing/2014/main" id="{4CAF101F-86A8-594A-9AAC-E1B6B7DF87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74096" y="2084429"/>
              <a:ext cx="1116868" cy="1973133"/>
            </a:xfrm>
            <a:prstGeom prst="rect">
              <a:avLst/>
            </a:prstGeom>
          </p:spPr>
        </p:pic>
        <p:sp>
          <p:nvSpPr>
            <p:cNvPr id="24" name="TextBox 23">
              <a:extLst>
                <a:ext uri="{FF2B5EF4-FFF2-40B4-BE49-F238E27FC236}">
                  <a16:creationId xmlns:a16="http://schemas.microsoft.com/office/drawing/2014/main" id="{8BF9EF94-CCF0-6745-B6A9-19231382D05E}"/>
                </a:ext>
              </a:extLst>
            </p:cNvPr>
            <p:cNvSpPr txBox="1"/>
            <p:nvPr/>
          </p:nvSpPr>
          <p:spPr>
            <a:xfrm>
              <a:off x="5353545" y="4080069"/>
              <a:ext cx="1305165" cy="461665"/>
            </a:xfrm>
            <a:prstGeom prst="rect">
              <a:avLst/>
            </a:prstGeom>
            <a:noFill/>
          </p:spPr>
          <p:txBody>
            <a:bodyPr wrap="none" rtlCol="0">
              <a:spAutoFit/>
            </a:bodyPr>
            <a:lstStyle/>
            <a:p>
              <a:pPr algn="ctr"/>
              <a:r>
                <a:rPr lang="en-US" sz="1200" b="0" dirty="0">
                  <a:latin typeface="Arial" panose="020B0604020202020204" pitchFamily="34" charset="0"/>
                  <a:cs typeface="Arial" panose="020B0604020202020204" pitchFamily="34" charset="0"/>
                </a:rPr>
                <a:t>4.7” x 2.7” x 1.2”</a:t>
              </a:r>
            </a:p>
            <a:p>
              <a:pPr algn="ctr"/>
              <a:r>
                <a:rPr lang="en-US" sz="1200" b="0" dirty="0">
                  <a:latin typeface="Arial" panose="020B0604020202020204" pitchFamily="34" charset="0"/>
                  <a:cs typeface="Arial" panose="020B0604020202020204" pitchFamily="34" charset="0"/>
                </a:rPr>
                <a:t>7.67 ounces</a:t>
              </a:r>
            </a:p>
          </p:txBody>
        </p:sp>
      </p:grpSp>
      <p:pic>
        <p:nvPicPr>
          <p:cNvPr id="25" name="Picture 24">
            <a:extLst>
              <a:ext uri="{FF2B5EF4-FFF2-40B4-BE49-F238E27FC236}">
                <a16:creationId xmlns:a16="http://schemas.microsoft.com/office/drawing/2014/main" id="{28A9BCE9-43AF-1D4F-B8E2-AC71923EFA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23104" y="3396445"/>
            <a:ext cx="1229466" cy="1054267"/>
          </a:xfrm>
          <a:prstGeom prst="rect">
            <a:avLst/>
          </a:prstGeom>
        </p:spPr>
      </p:pic>
      <p:sp>
        <p:nvSpPr>
          <p:cNvPr id="26" name="TextBox 25">
            <a:extLst>
              <a:ext uri="{FF2B5EF4-FFF2-40B4-BE49-F238E27FC236}">
                <a16:creationId xmlns:a16="http://schemas.microsoft.com/office/drawing/2014/main" id="{5B9CF542-3ED9-BD42-87CB-7B34E68A8EF4}"/>
              </a:ext>
            </a:extLst>
          </p:cNvPr>
          <p:cNvSpPr txBox="1"/>
          <p:nvPr/>
        </p:nvSpPr>
        <p:spPr>
          <a:xfrm>
            <a:off x="1528119" y="5271583"/>
            <a:ext cx="9011428" cy="461665"/>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The GX-3R weighs about </a:t>
            </a:r>
            <a:r>
              <a:rPr lang="en-US" sz="2400" b="1" u="sng" dirty="0">
                <a:latin typeface="Arial" panose="020B0604020202020204" pitchFamily="34" charset="0"/>
                <a:cs typeface="Arial" panose="020B0604020202020204" pitchFamily="34" charset="0"/>
              </a:rPr>
              <a:t>half</a:t>
            </a:r>
            <a:r>
              <a:rPr lang="en-US" sz="2400" b="1" dirty="0">
                <a:latin typeface="Arial" panose="020B0604020202020204" pitchFamily="34" charset="0"/>
                <a:cs typeface="Arial" panose="020B0604020202020204" pitchFamily="34" charset="0"/>
              </a:rPr>
              <a:t> of the average 4-gas detector!</a:t>
            </a:r>
          </a:p>
        </p:txBody>
      </p:sp>
      <p:pic>
        <p:nvPicPr>
          <p:cNvPr id="3" name="Picture 2" descr="A hand holding a device&#10;&#10;Description automatically generated">
            <a:extLst>
              <a:ext uri="{FF2B5EF4-FFF2-40B4-BE49-F238E27FC236}">
                <a16:creationId xmlns:a16="http://schemas.microsoft.com/office/drawing/2014/main" id="{C7A6C242-A54B-4B49-A66F-992D4F1C4E68}"/>
              </a:ext>
            </a:extLst>
          </p:cNvPr>
          <p:cNvPicPr>
            <a:picLocks noChangeAspect="1"/>
          </p:cNvPicPr>
          <p:nvPr/>
        </p:nvPicPr>
        <p:blipFill>
          <a:blip r:embed="rId9"/>
          <a:stretch>
            <a:fillRect/>
          </a:stretch>
        </p:blipFill>
        <p:spPr>
          <a:xfrm>
            <a:off x="1574824" y="1102758"/>
            <a:ext cx="2330797" cy="1927709"/>
          </a:xfrm>
          <a:prstGeom prst="rect">
            <a:avLst/>
          </a:prstGeom>
        </p:spPr>
      </p:pic>
    </p:spTree>
    <p:extLst>
      <p:ext uri="{BB962C8B-B14F-4D97-AF65-F5344CB8AC3E}">
        <p14:creationId xmlns:p14="http://schemas.microsoft.com/office/powerpoint/2010/main" val="36255640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device&#10;&#10;Description automatically generated with medium confidence">
            <a:extLst>
              <a:ext uri="{FF2B5EF4-FFF2-40B4-BE49-F238E27FC236}">
                <a16:creationId xmlns:a16="http://schemas.microsoft.com/office/drawing/2014/main" id="{DCB42287-85F2-E94D-A7EB-EF705DAADC15}"/>
              </a:ext>
            </a:extLst>
          </p:cNvPr>
          <p:cNvPicPr>
            <a:picLocks noChangeAspect="1"/>
          </p:cNvPicPr>
          <p:nvPr/>
        </p:nvPicPr>
        <p:blipFill>
          <a:blip r:embed="rId3"/>
          <a:stretch>
            <a:fillRect/>
          </a:stretch>
        </p:blipFill>
        <p:spPr>
          <a:xfrm>
            <a:off x="5525843" y="1555165"/>
            <a:ext cx="1504403" cy="4526146"/>
          </a:xfrm>
          <a:prstGeom prst="rect">
            <a:avLst/>
          </a:prstGeom>
        </p:spPr>
      </p:pic>
      <p:pic>
        <p:nvPicPr>
          <p:cNvPr id="7" name="Picture 6" descr="A close-up of a device&#10;&#10;Description automatically generated with low confidence">
            <a:extLst>
              <a:ext uri="{FF2B5EF4-FFF2-40B4-BE49-F238E27FC236}">
                <a16:creationId xmlns:a16="http://schemas.microsoft.com/office/drawing/2014/main" id="{FBFF139C-4964-F84F-A2F8-AE94E866132E}"/>
              </a:ext>
            </a:extLst>
          </p:cNvPr>
          <p:cNvPicPr>
            <a:picLocks noChangeAspect="1"/>
          </p:cNvPicPr>
          <p:nvPr/>
        </p:nvPicPr>
        <p:blipFill>
          <a:blip r:embed="rId4"/>
          <a:stretch>
            <a:fillRect/>
          </a:stretch>
        </p:blipFill>
        <p:spPr>
          <a:xfrm>
            <a:off x="7615886" y="2941608"/>
            <a:ext cx="1724737" cy="1535502"/>
          </a:xfrm>
          <a:prstGeom prst="rect">
            <a:avLst/>
          </a:prstGeom>
        </p:spPr>
      </p:pic>
      <p:pic>
        <p:nvPicPr>
          <p:cNvPr id="4" name="Picture 3">
            <a:extLst>
              <a:ext uri="{FF2B5EF4-FFF2-40B4-BE49-F238E27FC236}">
                <a16:creationId xmlns:a16="http://schemas.microsoft.com/office/drawing/2014/main" id="{1E6A69C7-9742-A8E6-CBB1-E5B2030C65FA}"/>
              </a:ext>
            </a:extLst>
          </p:cNvPr>
          <p:cNvPicPr>
            <a:picLocks noChangeAspect="1"/>
          </p:cNvPicPr>
          <p:nvPr/>
        </p:nvPicPr>
        <p:blipFill>
          <a:blip r:embed="rId5"/>
          <a:stretch>
            <a:fillRect/>
          </a:stretch>
        </p:blipFill>
        <p:spPr>
          <a:xfrm>
            <a:off x="1271965" y="2307731"/>
            <a:ext cx="3158824" cy="2803255"/>
          </a:xfrm>
          <a:prstGeom prst="rect">
            <a:avLst/>
          </a:prstGeom>
        </p:spPr>
      </p:pic>
      <p:pic>
        <p:nvPicPr>
          <p:cNvPr id="3" name="Picture 2" descr="A close up of a device&#10;&#10;Description automatically generated">
            <a:extLst>
              <a:ext uri="{FF2B5EF4-FFF2-40B4-BE49-F238E27FC236}">
                <a16:creationId xmlns:a16="http://schemas.microsoft.com/office/drawing/2014/main" id="{C021A923-12AB-D54E-8DE2-6489D4C31FFD}"/>
              </a:ext>
            </a:extLst>
          </p:cNvPr>
          <p:cNvPicPr>
            <a:picLocks noChangeAspect="1"/>
          </p:cNvPicPr>
          <p:nvPr/>
        </p:nvPicPr>
        <p:blipFill>
          <a:blip r:embed="rId6"/>
          <a:stretch>
            <a:fillRect/>
          </a:stretch>
        </p:blipFill>
        <p:spPr>
          <a:xfrm>
            <a:off x="9808089" y="2941608"/>
            <a:ext cx="1373749" cy="1497386"/>
          </a:xfrm>
          <a:prstGeom prst="rect">
            <a:avLst/>
          </a:prstGeom>
        </p:spPr>
      </p:pic>
      <p:pic>
        <p:nvPicPr>
          <p:cNvPr id="8" name="Picture 7">
            <a:extLst>
              <a:ext uri="{FF2B5EF4-FFF2-40B4-BE49-F238E27FC236}">
                <a16:creationId xmlns:a16="http://schemas.microsoft.com/office/drawing/2014/main" id="{AD899875-6084-6C42-9577-18F33E56E7C7}"/>
              </a:ext>
            </a:extLst>
          </p:cNvPr>
          <p:cNvPicPr>
            <a:picLocks noChangeAspect="1"/>
          </p:cNvPicPr>
          <p:nvPr/>
        </p:nvPicPr>
        <p:blipFill rotWithShape="1">
          <a:blip r:embed="rId7"/>
          <a:srcRect l="5106" r="8974"/>
          <a:stretch/>
        </p:blipFill>
        <p:spPr>
          <a:xfrm>
            <a:off x="4079508" y="170865"/>
            <a:ext cx="4244741" cy="13843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5A2A9-E70E-CEE2-8FA3-97A7924B053B}"/>
              </a:ext>
            </a:extLst>
          </p:cNvPr>
          <p:cNvSpPr>
            <a:spLocks noGrp="1"/>
          </p:cNvSpPr>
          <p:nvPr>
            <p:ph type="title"/>
          </p:nvPr>
        </p:nvSpPr>
        <p:spPr/>
        <p:txBody>
          <a:bodyPr/>
          <a:lstStyle/>
          <a:p>
            <a:r>
              <a:rPr lang="en-US" dirty="0"/>
              <a:t>Single Gas</a:t>
            </a:r>
          </a:p>
        </p:txBody>
      </p:sp>
      <p:sp>
        <p:nvSpPr>
          <p:cNvPr id="3" name="Text Placeholder 2">
            <a:extLst>
              <a:ext uri="{FF2B5EF4-FFF2-40B4-BE49-F238E27FC236}">
                <a16:creationId xmlns:a16="http://schemas.microsoft.com/office/drawing/2014/main" id="{B156E053-DE15-3686-01A5-0E7F701F91A9}"/>
              </a:ext>
            </a:extLst>
          </p:cNvPr>
          <p:cNvSpPr>
            <a:spLocks noGrp="1"/>
          </p:cNvSpPr>
          <p:nvPr>
            <p:ph type="body" idx="1"/>
          </p:nvPr>
        </p:nvSpPr>
        <p:spPr>
          <a:xfrm>
            <a:off x="3707342" y="977901"/>
            <a:ext cx="5386917" cy="639762"/>
          </a:xfrm>
        </p:spPr>
        <p:txBody>
          <a:bodyPr/>
          <a:lstStyle/>
          <a:p>
            <a:r>
              <a:rPr lang="en-US" dirty="0"/>
              <a:t>Single Sensor Personal Detection</a:t>
            </a:r>
          </a:p>
        </p:txBody>
      </p:sp>
      <p:sp>
        <p:nvSpPr>
          <p:cNvPr id="5" name="Text Placeholder 4">
            <a:extLst>
              <a:ext uri="{FF2B5EF4-FFF2-40B4-BE49-F238E27FC236}">
                <a16:creationId xmlns:a16="http://schemas.microsoft.com/office/drawing/2014/main" id="{7CF51FF4-0BE6-457D-4F01-D65454D714C5}"/>
              </a:ext>
            </a:extLst>
          </p:cNvPr>
          <p:cNvSpPr>
            <a:spLocks noGrp="1"/>
          </p:cNvSpPr>
          <p:nvPr>
            <p:ph type="body" sz="quarter" idx="3"/>
          </p:nvPr>
        </p:nvSpPr>
        <p:spPr>
          <a:xfrm>
            <a:off x="5996519" y="1535113"/>
            <a:ext cx="5389033" cy="639762"/>
          </a:xfrm>
        </p:spPr>
        <p:txBody>
          <a:bodyPr/>
          <a:lstStyle/>
          <a:p>
            <a:r>
              <a:rPr lang="en-US" dirty="0"/>
              <a:t>Features</a:t>
            </a:r>
          </a:p>
        </p:txBody>
      </p:sp>
      <p:sp>
        <p:nvSpPr>
          <p:cNvPr id="6" name="Content Placeholder 5">
            <a:extLst>
              <a:ext uri="{FF2B5EF4-FFF2-40B4-BE49-F238E27FC236}">
                <a16:creationId xmlns:a16="http://schemas.microsoft.com/office/drawing/2014/main" id="{95A9684F-3C0D-76B0-C76B-96CD058E8E97}"/>
              </a:ext>
            </a:extLst>
          </p:cNvPr>
          <p:cNvSpPr>
            <a:spLocks noGrp="1"/>
          </p:cNvSpPr>
          <p:nvPr>
            <p:ph sz="quarter" idx="4"/>
          </p:nvPr>
        </p:nvSpPr>
        <p:spPr>
          <a:xfrm>
            <a:off x="5996519" y="2174875"/>
            <a:ext cx="6195481" cy="3951288"/>
          </a:xfrm>
        </p:spPr>
        <p:txBody>
          <a:bodyPr/>
          <a:lstStyle/>
          <a:p>
            <a:r>
              <a:rPr lang="en-US" sz="1800" dirty="0"/>
              <a:t>Disposable Price Point </a:t>
            </a:r>
          </a:p>
          <a:p>
            <a:pPr lvl="1"/>
            <a:r>
              <a:rPr lang="en-US" sz="1400" dirty="0"/>
              <a:t>Quantity Discounts:  $79.00 Ritz Cost when buying 100 </a:t>
            </a:r>
          </a:p>
          <a:p>
            <a:pPr lvl="1"/>
            <a:r>
              <a:rPr lang="en-US" sz="1400" dirty="0"/>
              <a:t>(CO,HS,O2)</a:t>
            </a:r>
          </a:p>
          <a:p>
            <a:pPr marL="342900" marR="0" lvl="0" indent="-342900" algn="l" defTabSz="457200" rtl="0" eaLnBrk="1" fontAlgn="base" latinLnBrk="0" hangingPunct="1">
              <a:lnSpc>
                <a:spcPct val="100000"/>
              </a:lnSpc>
              <a:spcBef>
                <a:spcPct val="20000"/>
              </a:spcBef>
              <a:spcAft>
                <a:spcPct val="0"/>
              </a:spcAft>
              <a:buClrTx/>
              <a:buSzTx/>
              <a:buFont typeface="Arial" charset="0"/>
              <a:buChar char="•"/>
              <a:tabLst/>
              <a:defRPr/>
            </a:pPr>
            <a:r>
              <a:rPr lang="en-US" sz="1800" dirty="0"/>
              <a:t>Full 3-year warranty including sensors </a:t>
            </a:r>
          </a:p>
          <a:p>
            <a:pPr lvl="1" indent="-342900">
              <a:buFont typeface="Arial" charset="0"/>
              <a:buChar char="•"/>
              <a:defRPr/>
            </a:pPr>
            <a:r>
              <a:rPr kumimoji="0" lang="en-US" sz="1400" b="0" i="0" u="none" strike="noStrike" kern="1200" cap="none" spc="0" normalizeH="0" baseline="0" noProof="0" dirty="0">
                <a:ln>
                  <a:noFill/>
                </a:ln>
                <a:solidFill>
                  <a:prstClr val="black"/>
                </a:solidFill>
                <a:effectLst/>
                <a:uLnTx/>
                <a:uFillTx/>
              </a:rPr>
              <a:t>(excludes Ammonia and Chlorine)</a:t>
            </a:r>
          </a:p>
          <a:p>
            <a:pPr marL="342900" marR="0" lvl="0" indent="-342900" algn="l" defTabSz="457200" rtl="0" eaLnBrk="1" fontAlgn="base" latinLnBrk="0" hangingPunct="1">
              <a:lnSpc>
                <a:spcPct val="100000"/>
              </a:lnSpc>
              <a:spcBef>
                <a:spcPct val="20000"/>
              </a:spcBef>
              <a:spcAft>
                <a:spcPct val="0"/>
              </a:spcAft>
              <a:buClrTx/>
              <a:buSzTx/>
              <a:buFont typeface="Arial" charset="0"/>
              <a:buChar char="•"/>
              <a:tabLst/>
              <a:defRPr/>
            </a:pPr>
            <a:r>
              <a:rPr lang="en-US" sz="1800" dirty="0">
                <a:solidFill>
                  <a:prstClr val="black"/>
                </a:solidFill>
              </a:rPr>
              <a:t>Run Time 9,000 Hours (H2S &amp; CO) on AA Alkaline</a:t>
            </a:r>
          </a:p>
          <a:p>
            <a:pPr marL="342900" marR="0" lvl="0" indent="-342900" algn="l" defTabSz="457200" rtl="0" eaLnBrk="1" fontAlgn="base" latinLnBrk="0" hangingPunct="1">
              <a:lnSpc>
                <a:spcPct val="100000"/>
              </a:lnSpc>
              <a:spcBef>
                <a:spcPct val="20000"/>
              </a:spcBef>
              <a:spcAft>
                <a:spcPct val="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rPr>
              <a:t>Gas Readings Displayed</a:t>
            </a:r>
          </a:p>
          <a:p>
            <a:pPr marL="342900" marR="0" lvl="0" indent="-342900" algn="l" defTabSz="457200" rtl="0" eaLnBrk="1" fontAlgn="base" latinLnBrk="0" hangingPunct="1">
              <a:lnSpc>
                <a:spcPct val="100000"/>
              </a:lnSpc>
              <a:spcBef>
                <a:spcPct val="20000"/>
              </a:spcBef>
              <a:spcAft>
                <a:spcPct val="0"/>
              </a:spcAft>
              <a:buClrTx/>
              <a:buSzTx/>
              <a:buFont typeface="Arial" charset="0"/>
              <a:buChar char="•"/>
              <a:tabLst/>
              <a:defRPr/>
            </a:pPr>
            <a:r>
              <a:rPr lang="en-US" sz="1800" b="0" i="0" dirty="0">
                <a:solidFill>
                  <a:srgbClr val="0C0D0D"/>
                </a:solidFill>
                <a:effectLst/>
              </a:rPr>
              <a:t>Toxic gases include: </a:t>
            </a:r>
          </a:p>
          <a:p>
            <a:pPr lvl="1" indent="-342900">
              <a:buFont typeface="Arial" charset="0"/>
              <a:buChar char="•"/>
              <a:defRPr/>
            </a:pPr>
            <a:r>
              <a:rPr lang="en-US" sz="1400" b="0" i="0" dirty="0">
                <a:solidFill>
                  <a:srgbClr val="0C0D0D"/>
                </a:solidFill>
                <a:effectLst/>
              </a:rPr>
              <a:t>NH3, Cl2, HCN, NO2, PH3, CO, H2S &amp; SO2</a:t>
            </a:r>
          </a:p>
          <a:p>
            <a:pPr marL="342900" marR="0" lvl="0" indent="-342900" algn="l" defTabSz="457200" rtl="0" eaLnBrk="1" fontAlgn="base" latinLnBrk="0" hangingPunct="1">
              <a:lnSpc>
                <a:spcPct val="100000"/>
              </a:lnSpc>
              <a:spcBef>
                <a:spcPct val="20000"/>
              </a:spcBef>
              <a:spcAft>
                <a:spcPct val="0"/>
              </a:spcAft>
              <a:buClrTx/>
              <a:buSzTx/>
              <a:buFont typeface="Arial" charset="0"/>
              <a:buChar char="•"/>
              <a:tabLst/>
              <a:defRPr/>
            </a:pPr>
            <a:r>
              <a:rPr lang="en-US" sz="1800" b="0" i="0" dirty="0">
                <a:solidFill>
                  <a:srgbClr val="0C0D0D"/>
                </a:solidFill>
                <a:effectLst/>
              </a:rPr>
              <a:t>Pocket size 2.1”(W) x 2.6”(H) x 0.9”(D), 2.8 ounces</a:t>
            </a:r>
          </a:p>
          <a:p>
            <a:pPr marL="342900" marR="0" lvl="0" indent="-342900" algn="l" defTabSz="457200" rtl="0" eaLnBrk="1" fontAlgn="base" latinLnBrk="0" hangingPunct="1">
              <a:lnSpc>
                <a:spcPct val="100000"/>
              </a:lnSpc>
              <a:spcBef>
                <a:spcPct val="20000"/>
              </a:spcBef>
              <a:spcAft>
                <a:spcPct val="0"/>
              </a:spcAft>
              <a:buClrTx/>
              <a:buSzTx/>
              <a:buFont typeface="Arial" charset="0"/>
              <a:buChar char="•"/>
              <a:tabLst/>
              <a:defRPr/>
            </a:pPr>
            <a:r>
              <a:rPr kumimoji="0" lang="en-US" sz="1800" u="none" strike="noStrike" kern="1200" cap="none" spc="0" normalizeH="0" baseline="0" noProof="0" dirty="0">
                <a:ln>
                  <a:noFill/>
                </a:ln>
                <a:solidFill>
                  <a:srgbClr val="0C0D0D"/>
                </a:solidFill>
                <a:uLnTx/>
                <a:uFillTx/>
              </a:rPr>
              <a:t>Field serviceable</a:t>
            </a:r>
            <a:endParaRPr kumimoji="0" lang="en-US" sz="1800" b="0" i="0" u="none" strike="noStrike" kern="1200" cap="none" spc="0" normalizeH="0" baseline="0" noProof="0" dirty="0">
              <a:ln>
                <a:noFill/>
              </a:ln>
              <a:solidFill>
                <a:prstClr val="black"/>
              </a:solidFill>
              <a:effectLst/>
              <a:uLnTx/>
              <a:uFillTx/>
            </a:endParaRPr>
          </a:p>
          <a:p>
            <a:endParaRPr lang="en-US" dirty="0"/>
          </a:p>
          <a:p>
            <a:endParaRPr lang="en-US" sz="1800" dirty="0"/>
          </a:p>
        </p:txBody>
      </p:sp>
      <p:pic>
        <p:nvPicPr>
          <p:cNvPr id="7" name="Content Placeholder 6">
            <a:extLst>
              <a:ext uri="{FF2B5EF4-FFF2-40B4-BE49-F238E27FC236}">
                <a16:creationId xmlns:a16="http://schemas.microsoft.com/office/drawing/2014/main" id="{2F696BD5-4329-61A7-5FBD-D51B1B292A45}"/>
              </a:ext>
            </a:extLst>
          </p:cNvPr>
          <p:cNvPicPr>
            <a:picLocks noGrp="1" noChangeAspect="1"/>
          </p:cNvPicPr>
          <p:nvPr>
            <p:ph sz="half" idx="2"/>
          </p:nvPr>
        </p:nvPicPr>
        <p:blipFill>
          <a:blip r:embed="rId2"/>
          <a:stretch>
            <a:fillRect/>
          </a:stretch>
        </p:blipFill>
        <p:spPr>
          <a:xfrm>
            <a:off x="2696633" y="2341468"/>
            <a:ext cx="3196399" cy="2981419"/>
          </a:xfrm>
          <a:prstGeom prst="rect">
            <a:avLst/>
          </a:prstGeom>
        </p:spPr>
      </p:pic>
      <p:pic>
        <p:nvPicPr>
          <p:cNvPr id="8" name="Picture 7" descr="A close-up of a device&#10;&#10;Description automatically generated">
            <a:extLst>
              <a:ext uri="{FF2B5EF4-FFF2-40B4-BE49-F238E27FC236}">
                <a16:creationId xmlns:a16="http://schemas.microsoft.com/office/drawing/2014/main" id="{8BBCC6D9-2A1E-9E4B-8E40-B7165D41BF66}"/>
              </a:ext>
            </a:extLst>
          </p:cNvPr>
          <p:cNvPicPr>
            <a:picLocks noChangeAspect="1"/>
          </p:cNvPicPr>
          <p:nvPr/>
        </p:nvPicPr>
        <p:blipFill>
          <a:blip r:embed="rId3"/>
          <a:stretch>
            <a:fillRect/>
          </a:stretch>
        </p:blipFill>
        <p:spPr>
          <a:xfrm>
            <a:off x="22754" y="1476374"/>
            <a:ext cx="2540000" cy="5080000"/>
          </a:xfrm>
          <a:prstGeom prst="rect">
            <a:avLst/>
          </a:prstGeom>
        </p:spPr>
      </p:pic>
    </p:spTree>
    <p:extLst>
      <p:ext uri="{BB962C8B-B14F-4D97-AF65-F5344CB8AC3E}">
        <p14:creationId xmlns:p14="http://schemas.microsoft.com/office/powerpoint/2010/main" val="3087008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07276-3488-940F-2AED-256AA4679A17}"/>
              </a:ext>
            </a:extLst>
          </p:cNvPr>
          <p:cNvSpPr>
            <a:spLocks noGrp="1"/>
          </p:cNvSpPr>
          <p:nvPr>
            <p:ph type="title"/>
          </p:nvPr>
        </p:nvSpPr>
        <p:spPr/>
        <p:txBody>
          <a:bodyPr/>
          <a:lstStyle/>
          <a:p>
            <a:r>
              <a:rPr lang="en-US" i="1" dirty="0"/>
              <a:t>Compliance &amp; Confined Space Plus</a:t>
            </a:r>
            <a:endParaRPr lang="en-US" dirty="0"/>
          </a:p>
        </p:txBody>
      </p:sp>
      <p:sp>
        <p:nvSpPr>
          <p:cNvPr id="3" name="Text Placeholder 2">
            <a:extLst>
              <a:ext uri="{FF2B5EF4-FFF2-40B4-BE49-F238E27FC236}">
                <a16:creationId xmlns:a16="http://schemas.microsoft.com/office/drawing/2014/main" id="{A3C164E7-A9DD-64B3-5C60-B986D57067B7}"/>
              </a:ext>
            </a:extLst>
          </p:cNvPr>
          <p:cNvSpPr>
            <a:spLocks noGrp="1"/>
          </p:cNvSpPr>
          <p:nvPr>
            <p:ph type="body" idx="1"/>
          </p:nvPr>
        </p:nvSpPr>
        <p:spPr>
          <a:xfrm>
            <a:off x="1038543" y="1564743"/>
            <a:ext cx="1506250" cy="473786"/>
          </a:xfrm>
        </p:spPr>
        <p:txBody>
          <a:bodyPr/>
          <a:lstStyle/>
          <a:p>
            <a:pPr algn="ctr"/>
            <a:r>
              <a:rPr lang="en-US" dirty="0"/>
              <a:t>GX-3R</a:t>
            </a:r>
          </a:p>
        </p:txBody>
      </p:sp>
      <p:pic>
        <p:nvPicPr>
          <p:cNvPr id="7" name="Content Placeholder 6">
            <a:extLst>
              <a:ext uri="{FF2B5EF4-FFF2-40B4-BE49-F238E27FC236}">
                <a16:creationId xmlns:a16="http://schemas.microsoft.com/office/drawing/2014/main" id="{B3584B19-D657-C0FC-CBFF-809FFFA63D6F}"/>
              </a:ext>
            </a:extLst>
          </p:cNvPr>
          <p:cNvPicPr>
            <a:picLocks noGrp="1" noChangeAspect="1"/>
          </p:cNvPicPr>
          <p:nvPr>
            <p:ph sz="half" idx="2"/>
          </p:nvPr>
        </p:nvPicPr>
        <p:blipFill>
          <a:blip r:embed="rId2"/>
          <a:stretch>
            <a:fillRect/>
          </a:stretch>
        </p:blipFill>
        <p:spPr>
          <a:xfrm>
            <a:off x="3713497" y="2173061"/>
            <a:ext cx="2382503" cy="2113103"/>
          </a:xfrm>
          <a:prstGeom prst="rect">
            <a:avLst/>
          </a:prstGeom>
        </p:spPr>
      </p:pic>
      <p:sp>
        <p:nvSpPr>
          <p:cNvPr id="5" name="Text Placeholder 4">
            <a:extLst>
              <a:ext uri="{FF2B5EF4-FFF2-40B4-BE49-F238E27FC236}">
                <a16:creationId xmlns:a16="http://schemas.microsoft.com/office/drawing/2014/main" id="{207F159C-F947-D415-8B56-8DAD2A1D1524}"/>
              </a:ext>
            </a:extLst>
          </p:cNvPr>
          <p:cNvSpPr>
            <a:spLocks noGrp="1"/>
          </p:cNvSpPr>
          <p:nvPr>
            <p:ph type="body" sz="quarter" idx="3"/>
          </p:nvPr>
        </p:nvSpPr>
        <p:spPr>
          <a:xfrm>
            <a:off x="7166273" y="1398768"/>
            <a:ext cx="5498936" cy="639762"/>
          </a:xfrm>
        </p:spPr>
        <p:txBody>
          <a:bodyPr/>
          <a:lstStyle/>
          <a:p>
            <a:r>
              <a:rPr lang="en-US" dirty="0"/>
              <a:t>Features	</a:t>
            </a:r>
          </a:p>
        </p:txBody>
      </p:sp>
      <p:sp>
        <p:nvSpPr>
          <p:cNvPr id="6" name="Content Placeholder 5">
            <a:extLst>
              <a:ext uri="{FF2B5EF4-FFF2-40B4-BE49-F238E27FC236}">
                <a16:creationId xmlns:a16="http://schemas.microsoft.com/office/drawing/2014/main" id="{9A458F44-C8BC-3873-BD32-061297EE1C5E}"/>
              </a:ext>
            </a:extLst>
          </p:cNvPr>
          <p:cNvSpPr>
            <a:spLocks noGrp="1"/>
          </p:cNvSpPr>
          <p:nvPr>
            <p:ph sz="quarter" idx="4"/>
          </p:nvPr>
        </p:nvSpPr>
        <p:spPr>
          <a:xfrm>
            <a:off x="7166273" y="2038529"/>
            <a:ext cx="4546388" cy="3647191"/>
          </a:xfrm>
        </p:spPr>
        <p:txBody>
          <a:bodyPr/>
          <a:lstStyle/>
          <a:p>
            <a:pPr>
              <a:buFont typeface="Courier New" panose="02070309020205020404" pitchFamily="49" charset="0"/>
              <a:buChar char="o"/>
            </a:pPr>
            <a:r>
              <a:rPr lang="en-US" sz="1600" dirty="0"/>
              <a:t>GX-3R: $595.00 List</a:t>
            </a:r>
          </a:p>
          <a:p>
            <a:pPr lvl="1">
              <a:buFont typeface="Courier New" panose="02070309020205020404" pitchFamily="49" charset="0"/>
              <a:buChar char="o"/>
            </a:pPr>
            <a:r>
              <a:rPr lang="en-US" sz="1400" dirty="0"/>
              <a:t>2.2” x 2.55” x1”3.7 ounces</a:t>
            </a:r>
          </a:p>
          <a:p>
            <a:pPr lvl="1">
              <a:buFont typeface="Courier New" panose="02070309020205020404" pitchFamily="49" charset="0"/>
              <a:buChar char="o"/>
            </a:pPr>
            <a:r>
              <a:rPr lang="en-US" sz="1400" dirty="0"/>
              <a:t>IP66/68 Submersible</a:t>
            </a:r>
          </a:p>
          <a:p>
            <a:pPr lvl="1">
              <a:buFont typeface="Courier New" panose="02070309020205020404" pitchFamily="49" charset="0"/>
              <a:buChar char="o"/>
            </a:pPr>
            <a:r>
              <a:rPr lang="en-US" sz="1400" dirty="0"/>
              <a:t>25 Hours Run Time</a:t>
            </a:r>
          </a:p>
          <a:p>
            <a:pPr lvl="1">
              <a:buFont typeface="Courier New" panose="02070309020205020404" pitchFamily="49" charset="0"/>
              <a:buChar char="o"/>
            </a:pPr>
            <a:r>
              <a:rPr lang="en-US" sz="1400" dirty="0"/>
              <a:t>Simple two-button operation</a:t>
            </a:r>
          </a:p>
          <a:p>
            <a:pPr lvl="1">
              <a:buFont typeface="Courier New" panose="02070309020205020404" pitchFamily="49" charset="0"/>
              <a:buChar char="o"/>
            </a:pPr>
            <a:r>
              <a:rPr lang="en-US" sz="1400" dirty="0"/>
              <a:t>3-Year warranty, including sensors</a:t>
            </a:r>
          </a:p>
          <a:p>
            <a:pPr>
              <a:buFont typeface="Courier New" panose="02070309020205020404" pitchFamily="49" charset="0"/>
              <a:buChar char="o"/>
            </a:pPr>
            <a:r>
              <a:rPr lang="en-US" sz="1600" dirty="0"/>
              <a:t>GX-3R Pro:  $980 basic 4-gas</a:t>
            </a:r>
          </a:p>
          <a:p>
            <a:pPr lvl="1">
              <a:buFont typeface="Courier New" panose="02070309020205020404" pitchFamily="49" charset="0"/>
              <a:buChar char="o"/>
            </a:pPr>
            <a:r>
              <a:rPr lang="en-US" sz="1400" dirty="0"/>
              <a:t>Bluetooth with Connected Worker Options</a:t>
            </a:r>
          </a:p>
          <a:p>
            <a:pPr lvl="1">
              <a:buFont typeface="Courier New" panose="02070309020205020404" pitchFamily="49" charset="0"/>
              <a:buChar char="o"/>
            </a:pPr>
            <a:r>
              <a:rPr lang="en-US" sz="1400" b="0" i="0" dirty="0">
                <a:solidFill>
                  <a:srgbClr val="0C0D0D"/>
                </a:solidFill>
                <a:effectLst/>
              </a:rPr>
              <a:t>Non-compliance indicator</a:t>
            </a:r>
          </a:p>
          <a:p>
            <a:pPr lvl="1">
              <a:buFont typeface="Courier New" panose="02070309020205020404" pitchFamily="49" charset="0"/>
              <a:buChar char="o"/>
            </a:pPr>
            <a:r>
              <a:rPr lang="en-US" sz="1400" b="0" i="0" dirty="0">
                <a:solidFill>
                  <a:srgbClr val="0C0D0D"/>
                </a:solidFill>
                <a:effectLst/>
              </a:rPr>
              <a:t>Panic Alarm &amp; Man Down Alarms</a:t>
            </a:r>
          </a:p>
          <a:p>
            <a:pPr lvl="1">
              <a:buFont typeface="Courier New" panose="02070309020205020404" pitchFamily="49" charset="0"/>
              <a:buChar char="o"/>
            </a:pPr>
            <a:r>
              <a:rPr lang="en-US" sz="1400" b="1" i="0" dirty="0">
                <a:solidFill>
                  <a:srgbClr val="0C0D0D"/>
                </a:solidFill>
                <a:effectLst/>
              </a:rPr>
              <a:t> </a:t>
            </a:r>
            <a:r>
              <a:rPr lang="en-US" sz="1400" b="0" i="0" dirty="0">
                <a:solidFill>
                  <a:srgbClr val="0C0D0D"/>
                </a:solidFill>
                <a:effectLst/>
              </a:rPr>
              <a:t>Toxics/IR Sensors: </a:t>
            </a:r>
          </a:p>
          <a:p>
            <a:pPr lvl="2">
              <a:buFont typeface="Arial" panose="020B0604020202020204" pitchFamily="34" charset="0"/>
              <a:buChar char="•"/>
            </a:pPr>
            <a:r>
              <a:rPr lang="en-US" sz="1200" b="0" i="1" dirty="0">
                <a:solidFill>
                  <a:srgbClr val="0C0D0D"/>
                </a:solidFill>
                <a:effectLst/>
              </a:rPr>
              <a:t>HCN, NH3, NO2, PH3, SO2, and CO2</a:t>
            </a:r>
          </a:p>
          <a:p>
            <a:pPr lvl="2">
              <a:buFont typeface="Arial" panose="020B0604020202020204" pitchFamily="34" charset="0"/>
              <a:buChar char="•"/>
            </a:pPr>
            <a:r>
              <a:rPr lang="en-US" sz="1200" b="0" i="0" dirty="0">
                <a:solidFill>
                  <a:srgbClr val="0C0D0D"/>
                </a:solidFill>
                <a:effectLst/>
              </a:rPr>
              <a:t>– H2 Compensated CO sensor available</a:t>
            </a:r>
            <a:endParaRPr lang="en-US" sz="1200" dirty="0"/>
          </a:p>
          <a:p>
            <a:endParaRPr lang="en-US" dirty="0"/>
          </a:p>
          <a:p>
            <a:endParaRPr lang="en-US" dirty="0"/>
          </a:p>
        </p:txBody>
      </p:sp>
      <p:pic>
        <p:nvPicPr>
          <p:cNvPr id="9" name="Picture 8" descr="A close up of a device&#10;&#10;Description automatically generated">
            <a:extLst>
              <a:ext uri="{FF2B5EF4-FFF2-40B4-BE49-F238E27FC236}">
                <a16:creationId xmlns:a16="http://schemas.microsoft.com/office/drawing/2014/main" id="{821671B0-6A46-0643-9A46-25151BBF1399}"/>
              </a:ext>
            </a:extLst>
          </p:cNvPr>
          <p:cNvPicPr>
            <a:picLocks noChangeAspect="1"/>
          </p:cNvPicPr>
          <p:nvPr/>
        </p:nvPicPr>
        <p:blipFill>
          <a:blip r:embed="rId3"/>
          <a:stretch>
            <a:fillRect/>
          </a:stretch>
        </p:blipFill>
        <p:spPr>
          <a:xfrm>
            <a:off x="929009" y="2258300"/>
            <a:ext cx="1725318" cy="1880596"/>
          </a:xfrm>
          <a:prstGeom prst="rect">
            <a:avLst/>
          </a:prstGeom>
        </p:spPr>
      </p:pic>
      <p:pic>
        <p:nvPicPr>
          <p:cNvPr id="4" name="Picture 3">
            <a:extLst>
              <a:ext uri="{FF2B5EF4-FFF2-40B4-BE49-F238E27FC236}">
                <a16:creationId xmlns:a16="http://schemas.microsoft.com/office/drawing/2014/main" id="{D7A984AA-14F7-F442-9B07-E71D054D55E5}"/>
              </a:ext>
            </a:extLst>
          </p:cNvPr>
          <p:cNvPicPr>
            <a:picLocks noChangeAspect="1"/>
          </p:cNvPicPr>
          <p:nvPr/>
        </p:nvPicPr>
        <p:blipFill>
          <a:blip r:embed="rId4"/>
          <a:stretch>
            <a:fillRect/>
          </a:stretch>
        </p:blipFill>
        <p:spPr>
          <a:xfrm>
            <a:off x="2768547" y="4402680"/>
            <a:ext cx="4397726" cy="2113104"/>
          </a:xfrm>
          <a:prstGeom prst="rect">
            <a:avLst/>
          </a:prstGeom>
        </p:spPr>
      </p:pic>
      <p:sp>
        <p:nvSpPr>
          <p:cNvPr id="10" name="Text Placeholder 2">
            <a:extLst>
              <a:ext uri="{FF2B5EF4-FFF2-40B4-BE49-F238E27FC236}">
                <a16:creationId xmlns:a16="http://schemas.microsoft.com/office/drawing/2014/main" id="{E03CE2A8-53D9-034A-8CE3-4B7D577BBC92}"/>
              </a:ext>
            </a:extLst>
          </p:cNvPr>
          <p:cNvSpPr txBox="1">
            <a:spLocks/>
          </p:cNvSpPr>
          <p:nvPr/>
        </p:nvSpPr>
        <p:spPr bwMode="auto">
          <a:xfrm>
            <a:off x="3945911" y="1600852"/>
            <a:ext cx="1917673" cy="4737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marL="0" indent="0" algn="l" defTabSz="457200" rtl="0" eaLnBrk="1" fontAlgn="base" hangingPunct="1">
              <a:spcBef>
                <a:spcPct val="20000"/>
              </a:spcBef>
              <a:spcAft>
                <a:spcPct val="0"/>
              </a:spcAft>
              <a:buFont typeface="Arial" charset="0"/>
              <a:buNone/>
              <a:defRPr sz="2400" b="1" kern="1200">
                <a:solidFill>
                  <a:schemeClr val="tx1"/>
                </a:solidFill>
                <a:latin typeface="Arial" panose="020B0604020202020204" pitchFamily="34" charset="0"/>
                <a:ea typeface="ＭＳ Ｐゴシック" charset="0"/>
                <a:cs typeface="Arial" panose="020B0604020202020204" pitchFamily="34" charset="0"/>
              </a:defRPr>
            </a:lvl1pPr>
            <a:lvl2pPr marL="457200" indent="0" algn="l" defTabSz="457200" rtl="0" eaLnBrk="1" fontAlgn="base" hangingPunct="1">
              <a:spcBef>
                <a:spcPct val="20000"/>
              </a:spcBef>
              <a:spcAft>
                <a:spcPct val="0"/>
              </a:spcAft>
              <a:buFont typeface="Arial" charset="0"/>
              <a:buNone/>
              <a:defRPr sz="2000" b="1" kern="1200">
                <a:solidFill>
                  <a:schemeClr val="tx1"/>
                </a:solidFill>
                <a:latin typeface="Arial" panose="020B0604020202020204" pitchFamily="34" charset="0"/>
                <a:ea typeface="ＭＳ Ｐゴシック" charset="0"/>
                <a:cs typeface="Arial" panose="020B0604020202020204" pitchFamily="34" charset="0"/>
              </a:defRPr>
            </a:lvl2pPr>
            <a:lvl3pPr marL="914400" indent="0" algn="l" defTabSz="457200" rtl="0" eaLnBrk="1" fontAlgn="base" hangingPunct="1">
              <a:spcBef>
                <a:spcPct val="20000"/>
              </a:spcBef>
              <a:spcAft>
                <a:spcPct val="0"/>
              </a:spcAft>
              <a:buFont typeface="Arial" charset="0"/>
              <a:buNone/>
              <a:defRPr sz="1800" b="1" kern="1200">
                <a:solidFill>
                  <a:schemeClr val="tx1"/>
                </a:solidFill>
                <a:latin typeface="Arial" panose="020B0604020202020204" pitchFamily="34" charset="0"/>
                <a:ea typeface="ＭＳ Ｐゴシック" charset="0"/>
                <a:cs typeface="Arial" panose="020B0604020202020204" pitchFamily="34" charset="0"/>
              </a:defRPr>
            </a:lvl3pPr>
            <a:lvl4pPr marL="1371600" indent="0" algn="l" defTabSz="457200" rtl="0" eaLnBrk="1" fontAlgn="base" hangingPunct="1">
              <a:spcBef>
                <a:spcPct val="20000"/>
              </a:spcBef>
              <a:spcAft>
                <a:spcPct val="0"/>
              </a:spcAft>
              <a:buFont typeface="Arial" charset="0"/>
              <a:buNone/>
              <a:defRPr sz="1600" b="1" kern="1200">
                <a:solidFill>
                  <a:schemeClr val="tx1"/>
                </a:solidFill>
                <a:latin typeface="Arial" panose="020B0604020202020204" pitchFamily="34" charset="0"/>
                <a:ea typeface="ＭＳ Ｐゴシック" charset="0"/>
                <a:cs typeface="Arial" panose="020B0604020202020204" pitchFamily="34" charset="0"/>
              </a:defRPr>
            </a:lvl4pPr>
            <a:lvl5pPr marL="1828800" indent="0" algn="l" defTabSz="457200" rtl="0" eaLnBrk="1" fontAlgn="base" hangingPunct="1">
              <a:spcBef>
                <a:spcPct val="20000"/>
              </a:spcBef>
              <a:spcAft>
                <a:spcPct val="0"/>
              </a:spcAft>
              <a:buFont typeface="Arial" charset="0"/>
              <a:buNone/>
              <a:defRPr sz="1600" b="1" kern="1200">
                <a:solidFill>
                  <a:schemeClr val="tx1"/>
                </a:solidFill>
                <a:latin typeface="Arial" panose="020B0604020202020204" pitchFamily="34" charset="0"/>
                <a:ea typeface="ＭＳ Ｐゴシック" charset="0"/>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lgn="ctr"/>
            <a:r>
              <a:rPr lang="en-US" dirty="0"/>
              <a:t>GX3R Pro</a:t>
            </a:r>
          </a:p>
        </p:txBody>
      </p:sp>
    </p:spTree>
    <p:extLst>
      <p:ext uri="{BB962C8B-B14F-4D97-AF65-F5344CB8AC3E}">
        <p14:creationId xmlns:p14="http://schemas.microsoft.com/office/powerpoint/2010/main" val="3361447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26E0D-FE92-7A7A-190B-7C0613E86814}"/>
              </a:ext>
            </a:extLst>
          </p:cNvPr>
          <p:cNvSpPr>
            <a:spLocks noGrp="1"/>
          </p:cNvSpPr>
          <p:nvPr>
            <p:ph type="title"/>
          </p:nvPr>
        </p:nvSpPr>
        <p:spPr/>
        <p:txBody>
          <a:bodyPr/>
          <a:lstStyle/>
          <a:p>
            <a:r>
              <a:rPr lang="en-US" sz="4000" dirty="0"/>
              <a:t>4 Gas with Internal Pump</a:t>
            </a:r>
          </a:p>
        </p:txBody>
      </p:sp>
      <p:sp>
        <p:nvSpPr>
          <p:cNvPr id="3" name="Text Placeholder 2">
            <a:extLst>
              <a:ext uri="{FF2B5EF4-FFF2-40B4-BE49-F238E27FC236}">
                <a16:creationId xmlns:a16="http://schemas.microsoft.com/office/drawing/2014/main" id="{0FAB610C-156F-9553-D4EE-D6F6815F0994}"/>
              </a:ext>
            </a:extLst>
          </p:cNvPr>
          <p:cNvSpPr>
            <a:spLocks noGrp="1"/>
          </p:cNvSpPr>
          <p:nvPr>
            <p:ph type="body" idx="1"/>
          </p:nvPr>
        </p:nvSpPr>
        <p:spPr>
          <a:xfrm>
            <a:off x="1192756" y="1321020"/>
            <a:ext cx="1715776" cy="510736"/>
          </a:xfrm>
        </p:spPr>
        <p:txBody>
          <a:bodyPr/>
          <a:lstStyle/>
          <a:p>
            <a:pPr algn="ctr"/>
            <a:r>
              <a:rPr lang="en-US" dirty="0"/>
              <a:t>GX-Force</a:t>
            </a:r>
          </a:p>
        </p:txBody>
      </p:sp>
      <p:pic>
        <p:nvPicPr>
          <p:cNvPr id="7" name="Content Placeholder 6">
            <a:extLst>
              <a:ext uri="{FF2B5EF4-FFF2-40B4-BE49-F238E27FC236}">
                <a16:creationId xmlns:a16="http://schemas.microsoft.com/office/drawing/2014/main" id="{3B778FFD-1B66-5596-5237-03A50A8BB6D1}"/>
              </a:ext>
            </a:extLst>
          </p:cNvPr>
          <p:cNvPicPr>
            <a:picLocks noGrp="1" noChangeAspect="1"/>
          </p:cNvPicPr>
          <p:nvPr>
            <p:ph sz="half" idx="2"/>
          </p:nvPr>
        </p:nvPicPr>
        <p:blipFill>
          <a:blip r:embed="rId2"/>
          <a:stretch>
            <a:fillRect/>
          </a:stretch>
        </p:blipFill>
        <p:spPr>
          <a:xfrm>
            <a:off x="3531750" y="1021478"/>
            <a:ext cx="2038400" cy="5836522"/>
          </a:xfrm>
          <a:prstGeom prst="rect">
            <a:avLst/>
          </a:prstGeom>
        </p:spPr>
      </p:pic>
      <p:sp>
        <p:nvSpPr>
          <p:cNvPr id="5" name="Text Placeholder 4">
            <a:extLst>
              <a:ext uri="{FF2B5EF4-FFF2-40B4-BE49-F238E27FC236}">
                <a16:creationId xmlns:a16="http://schemas.microsoft.com/office/drawing/2014/main" id="{AB6EF921-F84F-2BFE-FEA8-CA34C152F4FD}"/>
              </a:ext>
            </a:extLst>
          </p:cNvPr>
          <p:cNvSpPr>
            <a:spLocks noGrp="1"/>
          </p:cNvSpPr>
          <p:nvPr>
            <p:ph type="body" sz="quarter" idx="3"/>
          </p:nvPr>
        </p:nvSpPr>
        <p:spPr/>
        <p:txBody>
          <a:bodyPr/>
          <a:lstStyle/>
          <a:p>
            <a:r>
              <a:rPr lang="en-US" dirty="0"/>
              <a:t>Features</a:t>
            </a:r>
          </a:p>
        </p:txBody>
      </p:sp>
      <p:sp>
        <p:nvSpPr>
          <p:cNvPr id="6" name="Content Placeholder 5">
            <a:extLst>
              <a:ext uri="{FF2B5EF4-FFF2-40B4-BE49-F238E27FC236}">
                <a16:creationId xmlns:a16="http://schemas.microsoft.com/office/drawing/2014/main" id="{E9FE9D4B-C288-CCA3-9935-66444354C84D}"/>
              </a:ext>
            </a:extLst>
          </p:cNvPr>
          <p:cNvSpPr>
            <a:spLocks noGrp="1"/>
          </p:cNvSpPr>
          <p:nvPr>
            <p:ph sz="quarter" idx="4"/>
          </p:nvPr>
        </p:nvSpPr>
        <p:spPr/>
        <p:txBody>
          <a:bodyPr/>
          <a:lstStyle/>
          <a:p>
            <a:pPr>
              <a:buFont typeface="Courier New" panose="02070309020205020404" pitchFamily="49" charset="0"/>
              <a:buChar char="o"/>
            </a:pPr>
            <a:r>
              <a:rPr lang="en-US" sz="1600" b="0" i="0" dirty="0">
                <a:solidFill>
                  <a:srgbClr val="0C0D0D"/>
                </a:solidFill>
                <a:effectLst/>
              </a:rPr>
              <a:t>Priced to compete with BW </a:t>
            </a:r>
            <a:r>
              <a:rPr lang="en-US" sz="1600" b="0" i="0" dirty="0" err="1">
                <a:solidFill>
                  <a:srgbClr val="0C0D0D"/>
                </a:solidFill>
                <a:effectLst/>
              </a:rPr>
              <a:t>GasAlert</a:t>
            </a:r>
            <a:r>
              <a:rPr lang="en-US" sz="1600" b="0" i="0" dirty="0">
                <a:solidFill>
                  <a:srgbClr val="0C0D0D"/>
                </a:solidFill>
                <a:effectLst/>
              </a:rPr>
              <a:t> Max XT II</a:t>
            </a:r>
          </a:p>
          <a:p>
            <a:pPr lvl="1">
              <a:buFont typeface="Arial" panose="020B0604020202020204" pitchFamily="34" charset="0"/>
              <a:buChar char="•"/>
            </a:pPr>
            <a:r>
              <a:rPr lang="en-US" sz="1400" dirty="0">
                <a:solidFill>
                  <a:srgbClr val="0C0D0D"/>
                </a:solidFill>
              </a:rPr>
              <a:t>List Price = $860</a:t>
            </a:r>
          </a:p>
          <a:p>
            <a:pPr lvl="1">
              <a:buFont typeface="Arial" panose="020B0604020202020204" pitchFamily="34" charset="0"/>
              <a:buChar char="•"/>
            </a:pPr>
            <a:r>
              <a:rPr lang="en-US" sz="1400" b="0" i="0" dirty="0">
                <a:solidFill>
                  <a:srgbClr val="0C0D0D"/>
                </a:solidFill>
                <a:effectLst/>
              </a:rPr>
              <a:t>Quantity discounts same as GX-3R</a:t>
            </a:r>
          </a:p>
          <a:p>
            <a:pPr>
              <a:buFont typeface="Courier New" panose="02070309020205020404" pitchFamily="49" charset="0"/>
              <a:buChar char="o"/>
            </a:pPr>
            <a:r>
              <a:rPr lang="en-US" sz="1600" b="0" i="0" dirty="0">
                <a:solidFill>
                  <a:srgbClr val="0C0D0D"/>
                </a:solidFill>
                <a:effectLst/>
              </a:rPr>
              <a:t>2 Operating modes</a:t>
            </a:r>
          </a:p>
          <a:p>
            <a:pPr lvl="1">
              <a:buFont typeface="Arial" panose="020B0604020202020204" pitchFamily="34" charset="0"/>
              <a:buChar char="•"/>
            </a:pPr>
            <a:r>
              <a:rPr lang="en-US" sz="1400" b="0" i="0" dirty="0">
                <a:solidFill>
                  <a:srgbClr val="0C0D0D"/>
                </a:solidFill>
                <a:effectLst/>
              </a:rPr>
              <a:t>Normal and Leak Check </a:t>
            </a:r>
          </a:p>
          <a:p>
            <a:pPr algn="l">
              <a:buFont typeface="Courier New" panose="02070309020205020404" pitchFamily="49" charset="0"/>
              <a:buChar char="o"/>
            </a:pPr>
            <a:r>
              <a:rPr lang="en-US" sz="1600" b="0" i="0" dirty="0">
                <a:solidFill>
                  <a:srgbClr val="0C0D0D"/>
                </a:solidFill>
                <a:effectLst/>
              </a:rPr>
              <a:t>Internal sample pump with 100′ sample range</a:t>
            </a:r>
          </a:p>
          <a:p>
            <a:pPr algn="l">
              <a:buFont typeface="Courier New" panose="02070309020205020404" pitchFamily="49" charset="0"/>
              <a:buChar char="o"/>
            </a:pPr>
            <a:r>
              <a:rPr lang="en-US" sz="1600" b="0" i="0" dirty="0">
                <a:solidFill>
                  <a:srgbClr val="0C0D0D"/>
                </a:solidFill>
                <a:effectLst/>
              </a:rPr>
              <a:t>30 hours of operation (Lithium-ion battery)</a:t>
            </a:r>
          </a:p>
          <a:p>
            <a:pPr algn="l">
              <a:buFont typeface="Courier New" panose="02070309020205020404" pitchFamily="49" charset="0"/>
              <a:buChar char="o"/>
            </a:pPr>
            <a:r>
              <a:rPr lang="en-US" sz="1600" b="0" i="0" dirty="0">
                <a:solidFill>
                  <a:srgbClr val="0C0D0D"/>
                </a:solidFill>
                <a:effectLst/>
              </a:rPr>
              <a:t>USB Type-C charging &amp; data connection</a:t>
            </a:r>
          </a:p>
          <a:p>
            <a:pPr algn="l">
              <a:buFont typeface="Courier New" panose="02070309020205020404" pitchFamily="49" charset="0"/>
              <a:buChar char="o"/>
            </a:pPr>
            <a:r>
              <a:rPr lang="en-US" sz="1600" b="0" i="0" dirty="0">
                <a:solidFill>
                  <a:srgbClr val="0C0D0D"/>
                </a:solidFill>
                <a:effectLst/>
              </a:rPr>
              <a:t>Easy to grip lightweight design</a:t>
            </a:r>
            <a:r>
              <a:rPr lang="en-US" sz="1400" b="0" i="0" dirty="0">
                <a:solidFill>
                  <a:srgbClr val="0C0D0D"/>
                </a:solidFill>
                <a:effectLst/>
              </a:rPr>
              <a:t> </a:t>
            </a:r>
          </a:p>
          <a:p>
            <a:pPr lvl="1">
              <a:buFont typeface="Arial" panose="020B0604020202020204" pitchFamily="34" charset="0"/>
              <a:buChar char="•"/>
            </a:pPr>
            <a:r>
              <a:rPr lang="en-US" sz="1400" b="0" i="0" dirty="0">
                <a:solidFill>
                  <a:srgbClr val="0C0D0D"/>
                </a:solidFill>
                <a:effectLst/>
              </a:rPr>
              <a:t>2.5″ W x 6.81″ H x 1.85″ D, 9.87 ounces</a:t>
            </a:r>
          </a:p>
        </p:txBody>
      </p:sp>
      <p:pic>
        <p:nvPicPr>
          <p:cNvPr id="8" name="Picture 7" descr="A person wearing a safety harness&#10;&#10;Description automatically generated">
            <a:extLst>
              <a:ext uri="{FF2B5EF4-FFF2-40B4-BE49-F238E27FC236}">
                <a16:creationId xmlns:a16="http://schemas.microsoft.com/office/drawing/2014/main" id="{69F97B7E-A600-504E-8956-5DC5B9A819BE}"/>
              </a:ext>
            </a:extLst>
          </p:cNvPr>
          <p:cNvPicPr>
            <a:picLocks noChangeAspect="1"/>
          </p:cNvPicPr>
          <p:nvPr/>
        </p:nvPicPr>
        <p:blipFill>
          <a:blip r:embed="rId3"/>
          <a:stretch>
            <a:fillRect/>
          </a:stretch>
        </p:blipFill>
        <p:spPr>
          <a:xfrm>
            <a:off x="0" y="2062634"/>
            <a:ext cx="2385512" cy="4795366"/>
          </a:xfrm>
          <a:prstGeom prst="rect">
            <a:avLst/>
          </a:prstGeom>
        </p:spPr>
      </p:pic>
    </p:spTree>
    <p:extLst>
      <p:ext uri="{BB962C8B-B14F-4D97-AF65-F5344CB8AC3E}">
        <p14:creationId xmlns:p14="http://schemas.microsoft.com/office/powerpoint/2010/main" val="498624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51AD-C6B6-6946-A933-EA8A1B02098E}"/>
              </a:ext>
            </a:extLst>
          </p:cNvPr>
          <p:cNvSpPr>
            <a:spLocks noGrp="1"/>
          </p:cNvSpPr>
          <p:nvPr>
            <p:ph type="title"/>
          </p:nvPr>
        </p:nvSpPr>
        <p:spPr/>
        <p:txBody>
          <a:bodyPr/>
          <a:lstStyle/>
          <a:p>
            <a:r>
              <a:rPr lang="en-US" dirty="0"/>
              <a:t>Quantity Discounts</a:t>
            </a:r>
          </a:p>
        </p:txBody>
      </p:sp>
      <p:pic>
        <p:nvPicPr>
          <p:cNvPr id="3" name="Picture 2">
            <a:extLst>
              <a:ext uri="{FF2B5EF4-FFF2-40B4-BE49-F238E27FC236}">
                <a16:creationId xmlns:a16="http://schemas.microsoft.com/office/drawing/2014/main" id="{4CA73F21-0D04-3545-982B-EF20E98ABEAE}"/>
              </a:ext>
            </a:extLst>
          </p:cNvPr>
          <p:cNvPicPr>
            <a:picLocks noChangeAspect="1"/>
          </p:cNvPicPr>
          <p:nvPr/>
        </p:nvPicPr>
        <p:blipFill>
          <a:blip r:embed="rId2"/>
          <a:stretch>
            <a:fillRect/>
          </a:stretch>
        </p:blipFill>
        <p:spPr>
          <a:xfrm>
            <a:off x="1130709" y="1721451"/>
            <a:ext cx="9930581" cy="3938314"/>
          </a:xfrm>
          <a:prstGeom prst="rect">
            <a:avLst/>
          </a:prstGeom>
        </p:spPr>
      </p:pic>
    </p:spTree>
    <p:extLst>
      <p:ext uri="{BB962C8B-B14F-4D97-AF65-F5344CB8AC3E}">
        <p14:creationId xmlns:p14="http://schemas.microsoft.com/office/powerpoint/2010/main" val="3707613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445D-9730-E645-A883-2B9B6961E846}"/>
              </a:ext>
            </a:extLst>
          </p:cNvPr>
          <p:cNvSpPr>
            <a:spLocks noGrp="1"/>
          </p:cNvSpPr>
          <p:nvPr>
            <p:ph type="title"/>
          </p:nvPr>
        </p:nvSpPr>
        <p:spPr/>
        <p:txBody>
          <a:bodyPr/>
          <a:lstStyle/>
          <a:p>
            <a:r>
              <a:rPr lang="en-US" dirty="0"/>
              <a:t>Fixed System Components</a:t>
            </a:r>
          </a:p>
        </p:txBody>
      </p:sp>
      <p:sp>
        <p:nvSpPr>
          <p:cNvPr id="3" name="TextBox 2">
            <a:extLst>
              <a:ext uri="{FF2B5EF4-FFF2-40B4-BE49-F238E27FC236}">
                <a16:creationId xmlns:a16="http://schemas.microsoft.com/office/drawing/2014/main" id="{E1CD5B65-383B-2C42-AA12-B347DCEDDE8B}"/>
              </a:ext>
            </a:extLst>
          </p:cNvPr>
          <p:cNvSpPr txBox="1"/>
          <p:nvPr/>
        </p:nvSpPr>
        <p:spPr>
          <a:xfrm>
            <a:off x="1426633" y="1964307"/>
            <a:ext cx="184730" cy="461665"/>
          </a:xfrm>
          <a:prstGeom prst="rect">
            <a:avLst/>
          </a:prstGeom>
          <a:noFill/>
        </p:spPr>
        <p:txBody>
          <a:bodyPr wrap="none" rtlCol="0">
            <a:spAutoFit/>
          </a:bodyPr>
          <a:lstStyle/>
          <a:p>
            <a:endParaRPr lang="en-US" b="0" dirty="0">
              <a:latin typeface="Century Gothic" panose="020B0502020202020204" pitchFamily="34" charset="0"/>
            </a:endParaRPr>
          </a:p>
        </p:txBody>
      </p:sp>
      <p:pic>
        <p:nvPicPr>
          <p:cNvPr id="4" name="Picture 3" descr="Beacon-410A-Angled.png">
            <a:extLst>
              <a:ext uri="{FF2B5EF4-FFF2-40B4-BE49-F238E27FC236}">
                <a16:creationId xmlns:a16="http://schemas.microsoft.com/office/drawing/2014/main" id="{F0997B0B-36F3-8345-BCCD-4841AD3ED2B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47747" y="1327278"/>
            <a:ext cx="1910656" cy="2101722"/>
          </a:xfrm>
          <a:prstGeom prst="rect">
            <a:avLst/>
          </a:prstGeom>
        </p:spPr>
      </p:pic>
      <p:sp>
        <p:nvSpPr>
          <p:cNvPr id="5" name="TextBox 4">
            <a:extLst>
              <a:ext uri="{FF2B5EF4-FFF2-40B4-BE49-F238E27FC236}">
                <a16:creationId xmlns:a16="http://schemas.microsoft.com/office/drawing/2014/main" id="{A2298E5E-FE2A-E443-8E42-58E114CA2A26}"/>
              </a:ext>
            </a:extLst>
          </p:cNvPr>
          <p:cNvSpPr txBox="1"/>
          <p:nvPr/>
        </p:nvSpPr>
        <p:spPr>
          <a:xfrm>
            <a:off x="2562149" y="1062122"/>
            <a:ext cx="1081852" cy="523220"/>
          </a:xfrm>
          <a:prstGeom prst="rect">
            <a:avLst/>
          </a:prstGeom>
          <a:noFill/>
        </p:spPr>
        <p:txBody>
          <a:bodyPr wrap="square" rtlCol="0">
            <a:spAutoFit/>
          </a:bodyPr>
          <a:lstStyle/>
          <a:p>
            <a:pPr lvl="0" algn="ctr"/>
            <a:r>
              <a:rPr lang="en-US" altLang="ja-JP" sz="1000" kern="0" dirty="0">
                <a:latin typeface="+mn-lt"/>
              </a:rPr>
              <a:t>Beacon 410A Controller</a:t>
            </a:r>
          </a:p>
          <a:p>
            <a:endParaRPr lang="en-US" sz="800" b="0" dirty="0">
              <a:latin typeface="Century Gothic" panose="020B0502020202020204" pitchFamily="34" charset="0"/>
            </a:endParaRPr>
          </a:p>
        </p:txBody>
      </p:sp>
      <p:pic>
        <p:nvPicPr>
          <p:cNvPr id="6" name="Picture 5" descr="S2_Series.png">
            <a:extLst>
              <a:ext uri="{FF2B5EF4-FFF2-40B4-BE49-F238E27FC236}">
                <a16:creationId xmlns:a16="http://schemas.microsoft.com/office/drawing/2014/main" id="{F3B8CE5B-490E-4549-ACDC-D7D7563AFF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46288" y="2272624"/>
            <a:ext cx="1023536" cy="1787776"/>
          </a:xfrm>
          <a:prstGeom prst="rect">
            <a:avLst/>
          </a:prstGeom>
        </p:spPr>
      </p:pic>
      <p:pic>
        <p:nvPicPr>
          <p:cNvPr id="7" name="Picture 6" descr="M2A.png">
            <a:extLst>
              <a:ext uri="{FF2B5EF4-FFF2-40B4-BE49-F238E27FC236}">
                <a16:creationId xmlns:a16="http://schemas.microsoft.com/office/drawing/2014/main" id="{E8EF652F-6FA9-7343-9087-C18F51425B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95491" y="2272624"/>
            <a:ext cx="1287426" cy="1364392"/>
          </a:xfrm>
          <a:prstGeom prst="rect">
            <a:avLst/>
          </a:prstGeom>
        </p:spPr>
      </p:pic>
      <p:pic>
        <p:nvPicPr>
          <p:cNvPr id="8" name="Picture 7" descr="65-2394RK-CH4-4.png">
            <a:extLst>
              <a:ext uri="{FF2B5EF4-FFF2-40B4-BE49-F238E27FC236}">
                <a16:creationId xmlns:a16="http://schemas.microsoft.com/office/drawing/2014/main" id="{69DF1BC5-3E2A-7640-9D9E-E58E12AB37B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42080" y="2272624"/>
            <a:ext cx="1197631" cy="2626194"/>
          </a:xfrm>
          <a:prstGeom prst="rect">
            <a:avLst/>
          </a:prstGeom>
        </p:spPr>
      </p:pic>
      <p:pic>
        <p:nvPicPr>
          <p:cNvPr id="9" name="Picture 8" descr="iStock-152146539.png">
            <a:extLst>
              <a:ext uri="{FF2B5EF4-FFF2-40B4-BE49-F238E27FC236}">
                <a16:creationId xmlns:a16="http://schemas.microsoft.com/office/drawing/2014/main" id="{6C879FA0-8777-E643-B773-D8E56019536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86635" y="4716593"/>
            <a:ext cx="1210267" cy="1242541"/>
          </a:xfrm>
          <a:prstGeom prst="rect">
            <a:avLst/>
          </a:prstGeom>
        </p:spPr>
      </p:pic>
      <p:cxnSp>
        <p:nvCxnSpPr>
          <p:cNvPr id="10" name="Straight Connector 9">
            <a:extLst>
              <a:ext uri="{FF2B5EF4-FFF2-40B4-BE49-F238E27FC236}">
                <a16:creationId xmlns:a16="http://schemas.microsoft.com/office/drawing/2014/main" id="{4033E9D0-9627-6847-A71B-452EE21C54D5}"/>
              </a:ext>
            </a:extLst>
          </p:cNvPr>
          <p:cNvCxnSpPr/>
          <p:nvPr/>
        </p:nvCxnSpPr>
        <p:spPr>
          <a:xfrm>
            <a:off x="3531421" y="3328955"/>
            <a:ext cx="0" cy="73144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02889E3-57A8-0641-BE5E-B23522890311}"/>
              </a:ext>
            </a:extLst>
          </p:cNvPr>
          <p:cNvCxnSpPr/>
          <p:nvPr/>
        </p:nvCxnSpPr>
        <p:spPr>
          <a:xfrm>
            <a:off x="3531421" y="4060400"/>
            <a:ext cx="101486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5D2CC6E-7383-5F44-8074-E4D5D88BD674}"/>
              </a:ext>
            </a:extLst>
          </p:cNvPr>
          <p:cNvCxnSpPr/>
          <p:nvPr/>
        </p:nvCxnSpPr>
        <p:spPr>
          <a:xfrm flipV="1">
            <a:off x="4546288" y="1845595"/>
            <a:ext cx="0" cy="221480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55588F2-EC0A-3C49-AD7B-7B5EA28FD091}"/>
              </a:ext>
            </a:extLst>
          </p:cNvPr>
          <p:cNvCxnSpPr/>
          <p:nvPr/>
        </p:nvCxnSpPr>
        <p:spPr>
          <a:xfrm>
            <a:off x="4546288" y="1845595"/>
            <a:ext cx="50913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544BDB50-324B-1E46-9F5B-4F310EB537EE}"/>
              </a:ext>
            </a:extLst>
          </p:cNvPr>
          <p:cNvCxnSpPr>
            <a:endCxn id="6" idx="0"/>
          </p:cNvCxnSpPr>
          <p:nvPr/>
        </p:nvCxnSpPr>
        <p:spPr>
          <a:xfrm>
            <a:off x="5055421" y="1845595"/>
            <a:ext cx="2635"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F96CE4D-A1E3-BB4F-8F8C-BA04CE83F8F3}"/>
              </a:ext>
            </a:extLst>
          </p:cNvPr>
          <p:cNvCxnSpPr/>
          <p:nvPr/>
        </p:nvCxnSpPr>
        <p:spPr>
          <a:xfrm>
            <a:off x="3318061" y="3328955"/>
            <a:ext cx="0" cy="17475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0DB7962-FA2B-CE43-A131-7F8897825AA2}"/>
              </a:ext>
            </a:extLst>
          </p:cNvPr>
          <p:cNvCxnSpPr/>
          <p:nvPr/>
        </p:nvCxnSpPr>
        <p:spPr>
          <a:xfrm flipV="1">
            <a:off x="3318061" y="5076475"/>
            <a:ext cx="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0D6E8B9C-42C6-ED4F-B5F4-1B89958033E5}"/>
              </a:ext>
            </a:extLst>
          </p:cNvPr>
          <p:cNvCxnSpPr/>
          <p:nvPr/>
        </p:nvCxnSpPr>
        <p:spPr>
          <a:xfrm>
            <a:off x="3318061" y="5076476"/>
            <a:ext cx="266192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F339DEA-8F38-0046-989A-542BEA6845D0}"/>
              </a:ext>
            </a:extLst>
          </p:cNvPr>
          <p:cNvCxnSpPr/>
          <p:nvPr/>
        </p:nvCxnSpPr>
        <p:spPr>
          <a:xfrm flipV="1">
            <a:off x="5979981" y="1845595"/>
            <a:ext cx="0" cy="32308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3901D76-BAEF-6F44-B9D0-806248817981}"/>
              </a:ext>
            </a:extLst>
          </p:cNvPr>
          <p:cNvCxnSpPr/>
          <p:nvPr/>
        </p:nvCxnSpPr>
        <p:spPr>
          <a:xfrm>
            <a:off x="5979981" y="1845595"/>
            <a:ext cx="1330960"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8F9BDC1-CD85-6844-A6FD-9C9DD88FC685}"/>
              </a:ext>
            </a:extLst>
          </p:cNvPr>
          <p:cNvCxnSpPr/>
          <p:nvPr/>
        </p:nvCxnSpPr>
        <p:spPr>
          <a:xfrm>
            <a:off x="7310941" y="1845595"/>
            <a:ext cx="0"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A473A4A6-EF18-8349-8F56-151DBF58D24C}"/>
              </a:ext>
            </a:extLst>
          </p:cNvPr>
          <p:cNvCxnSpPr/>
          <p:nvPr/>
        </p:nvCxnSpPr>
        <p:spPr>
          <a:xfrm>
            <a:off x="7310941" y="3519818"/>
            <a:ext cx="0" cy="90344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C348321B-A18E-DA46-8B0F-06BFA4203CAC}"/>
              </a:ext>
            </a:extLst>
          </p:cNvPr>
          <p:cNvCxnSpPr/>
          <p:nvPr/>
        </p:nvCxnSpPr>
        <p:spPr>
          <a:xfrm>
            <a:off x="7310941" y="4423258"/>
            <a:ext cx="808083"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AD72BDD2-4E79-8D4F-B1F2-418E7088C691}"/>
              </a:ext>
            </a:extLst>
          </p:cNvPr>
          <p:cNvCxnSpPr/>
          <p:nvPr/>
        </p:nvCxnSpPr>
        <p:spPr>
          <a:xfrm flipV="1">
            <a:off x="8119024" y="1845596"/>
            <a:ext cx="0" cy="2577662"/>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EC295B08-8A14-CF42-A381-ABB85FFB994B}"/>
              </a:ext>
            </a:extLst>
          </p:cNvPr>
          <p:cNvCxnSpPr/>
          <p:nvPr/>
        </p:nvCxnSpPr>
        <p:spPr>
          <a:xfrm>
            <a:off x="8119024" y="1845595"/>
            <a:ext cx="816428"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E595CFA-81D0-344B-BDBA-56D0F60E8746}"/>
              </a:ext>
            </a:extLst>
          </p:cNvPr>
          <p:cNvCxnSpPr>
            <a:endCxn id="8" idx="0"/>
          </p:cNvCxnSpPr>
          <p:nvPr/>
        </p:nvCxnSpPr>
        <p:spPr>
          <a:xfrm>
            <a:off x="8935452" y="1845595"/>
            <a:ext cx="5444" cy="42702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E3FD58CD-F4B7-3F4D-95D9-4B7EE41CF350}"/>
              </a:ext>
            </a:extLst>
          </p:cNvPr>
          <p:cNvCxnSpPr/>
          <p:nvPr/>
        </p:nvCxnSpPr>
        <p:spPr>
          <a:xfrm>
            <a:off x="2969195" y="3416277"/>
            <a:ext cx="0" cy="201396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23408C3-B191-434C-8480-288E6DB2E584}"/>
              </a:ext>
            </a:extLst>
          </p:cNvPr>
          <p:cNvCxnSpPr>
            <a:cxnSpLocks/>
          </p:cNvCxnSpPr>
          <p:nvPr/>
        </p:nvCxnSpPr>
        <p:spPr>
          <a:xfrm>
            <a:off x="2969195" y="5442961"/>
            <a:ext cx="4024972"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F82BCEED-54A0-E946-B927-78E5083CAC29}"/>
              </a:ext>
            </a:extLst>
          </p:cNvPr>
          <p:cNvSpPr txBox="1"/>
          <p:nvPr/>
        </p:nvSpPr>
        <p:spPr>
          <a:xfrm>
            <a:off x="4249438" y="1596195"/>
            <a:ext cx="1081852" cy="369332"/>
          </a:xfrm>
          <a:prstGeom prst="rect">
            <a:avLst/>
          </a:prstGeom>
          <a:noFill/>
        </p:spPr>
        <p:txBody>
          <a:bodyPr wrap="square" rtlCol="0">
            <a:spAutoFit/>
          </a:bodyPr>
          <a:lstStyle/>
          <a:p>
            <a:pPr lvl="0" algn="ctr"/>
            <a:r>
              <a:rPr lang="en-US" altLang="ja-JP" sz="1000" kern="0" dirty="0">
                <a:latin typeface="+mn-lt"/>
              </a:rPr>
              <a:t>S2 Transmitter</a:t>
            </a:r>
          </a:p>
          <a:p>
            <a:endParaRPr lang="en-US" sz="800" b="0" dirty="0">
              <a:latin typeface="Century Gothic" panose="020B0502020202020204" pitchFamily="34" charset="0"/>
            </a:endParaRPr>
          </a:p>
        </p:txBody>
      </p:sp>
      <p:sp>
        <p:nvSpPr>
          <p:cNvPr id="29" name="TextBox 28">
            <a:extLst>
              <a:ext uri="{FF2B5EF4-FFF2-40B4-BE49-F238E27FC236}">
                <a16:creationId xmlns:a16="http://schemas.microsoft.com/office/drawing/2014/main" id="{311F062B-15A7-3445-BA5E-808BC93673AE}"/>
              </a:ext>
            </a:extLst>
          </p:cNvPr>
          <p:cNvSpPr txBox="1"/>
          <p:nvPr/>
        </p:nvSpPr>
        <p:spPr>
          <a:xfrm>
            <a:off x="6065478" y="1462301"/>
            <a:ext cx="1081852" cy="523220"/>
          </a:xfrm>
          <a:prstGeom prst="rect">
            <a:avLst/>
          </a:prstGeom>
          <a:noFill/>
        </p:spPr>
        <p:txBody>
          <a:bodyPr wrap="square" rtlCol="0">
            <a:spAutoFit/>
          </a:bodyPr>
          <a:lstStyle/>
          <a:p>
            <a:pPr lvl="0" algn="ctr"/>
            <a:r>
              <a:rPr lang="en-US" altLang="ja-JP" sz="1000" kern="0" dirty="0">
                <a:latin typeface="+mn-lt"/>
              </a:rPr>
              <a:t>M2A Transmitter</a:t>
            </a:r>
          </a:p>
          <a:p>
            <a:endParaRPr lang="en-US" sz="800" b="0" dirty="0">
              <a:latin typeface="Century Gothic" panose="020B0502020202020204" pitchFamily="34" charset="0"/>
            </a:endParaRPr>
          </a:p>
        </p:txBody>
      </p:sp>
      <p:sp>
        <p:nvSpPr>
          <p:cNvPr id="30" name="TextBox 29">
            <a:extLst>
              <a:ext uri="{FF2B5EF4-FFF2-40B4-BE49-F238E27FC236}">
                <a16:creationId xmlns:a16="http://schemas.microsoft.com/office/drawing/2014/main" id="{A925C9AC-8447-0D4D-93A3-9BECD75351B2}"/>
              </a:ext>
            </a:extLst>
          </p:cNvPr>
          <p:cNvSpPr txBox="1"/>
          <p:nvPr/>
        </p:nvSpPr>
        <p:spPr>
          <a:xfrm>
            <a:off x="7660249" y="1427466"/>
            <a:ext cx="1719717" cy="677108"/>
          </a:xfrm>
          <a:prstGeom prst="rect">
            <a:avLst/>
          </a:prstGeom>
          <a:noFill/>
        </p:spPr>
        <p:txBody>
          <a:bodyPr wrap="square" rtlCol="0">
            <a:spAutoFit/>
          </a:bodyPr>
          <a:lstStyle/>
          <a:p>
            <a:pPr lvl="0" algn="ctr"/>
            <a:r>
              <a:rPr lang="en-US" altLang="ja-JP" sz="1000" kern="0" dirty="0">
                <a:latin typeface="+mn-lt"/>
              </a:rPr>
              <a:t>Remote Mount Sensor</a:t>
            </a:r>
          </a:p>
          <a:p>
            <a:pPr lvl="0" algn="ctr"/>
            <a:r>
              <a:rPr lang="en-US" altLang="ja-JP" sz="1000" kern="0" dirty="0"/>
              <a:t>w</a:t>
            </a:r>
            <a:r>
              <a:rPr lang="en-US" altLang="ja-JP" sz="1000" kern="0" dirty="0">
                <a:latin typeface="+mn-lt"/>
              </a:rPr>
              <a:t>ith Cal Cup</a:t>
            </a:r>
          </a:p>
          <a:p>
            <a:pPr lvl="0" algn="ctr"/>
            <a:endParaRPr lang="en-US" altLang="ja-JP" sz="1000" kern="0" dirty="0">
              <a:latin typeface="+mn-lt"/>
            </a:endParaRPr>
          </a:p>
          <a:p>
            <a:endParaRPr lang="en-US" sz="800" b="0" dirty="0">
              <a:latin typeface="Century Gothic" panose="020B0502020202020204" pitchFamily="34" charset="0"/>
            </a:endParaRPr>
          </a:p>
        </p:txBody>
      </p:sp>
      <p:sp>
        <p:nvSpPr>
          <p:cNvPr id="31" name="TextBox 30">
            <a:extLst>
              <a:ext uri="{FF2B5EF4-FFF2-40B4-BE49-F238E27FC236}">
                <a16:creationId xmlns:a16="http://schemas.microsoft.com/office/drawing/2014/main" id="{244967DF-793A-6D40-BC63-09E37D8B0F63}"/>
              </a:ext>
            </a:extLst>
          </p:cNvPr>
          <p:cNvSpPr txBox="1"/>
          <p:nvPr/>
        </p:nvSpPr>
        <p:spPr>
          <a:xfrm>
            <a:off x="2703381" y="5472526"/>
            <a:ext cx="3871446" cy="246221"/>
          </a:xfrm>
          <a:prstGeom prst="rect">
            <a:avLst/>
          </a:prstGeom>
          <a:noFill/>
        </p:spPr>
        <p:txBody>
          <a:bodyPr wrap="square" rtlCol="0">
            <a:spAutoFit/>
          </a:bodyPr>
          <a:lstStyle/>
          <a:p>
            <a:pPr lvl="0" algn="ctr"/>
            <a:r>
              <a:rPr lang="en-US" altLang="ja-JP" sz="1000" kern="0" dirty="0">
                <a:latin typeface="+mn-lt"/>
              </a:rPr>
              <a:t>Alarm Relays </a:t>
            </a:r>
            <a:r>
              <a:rPr lang="en-US" altLang="ja-JP" sz="1000" b="0" kern="0" dirty="0">
                <a:latin typeface="+mn-lt"/>
              </a:rPr>
              <a:t>Activate Ventilation / Exhaust System</a:t>
            </a:r>
            <a:endParaRPr lang="en-US" sz="800" b="0" dirty="0">
              <a:latin typeface="Century Gothic" panose="020B0502020202020204" pitchFamily="34" charset="0"/>
            </a:endParaRPr>
          </a:p>
        </p:txBody>
      </p:sp>
      <p:sp>
        <p:nvSpPr>
          <p:cNvPr id="32" name="TextBox 31">
            <a:extLst>
              <a:ext uri="{FF2B5EF4-FFF2-40B4-BE49-F238E27FC236}">
                <a16:creationId xmlns:a16="http://schemas.microsoft.com/office/drawing/2014/main" id="{D429B24E-F406-B046-B407-ABFAD80C356F}"/>
              </a:ext>
            </a:extLst>
          </p:cNvPr>
          <p:cNvSpPr txBox="1"/>
          <p:nvPr/>
        </p:nvSpPr>
        <p:spPr>
          <a:xfrm>
            <a:off x="9584889" y="2658602"/>
            <a:ext cx="2081087" cy="553998"/>
          </a:xfrm>
          <a:prstGeom prst="rect">
            <a:avLst/>
          </a:prstGeom>
          <a:noFill/>
        </p:spPr>
        <p:txBody>
          <a:bodyPr wrap="square" rtlCol="0">
            <a:spAutoFit/>
          </a:bodyPr>
          <a:lstStyle/>
          <a:p>
            <a:pPr lvl="0" algn="l"/>
            <a:r>
              <a:rPr lang="en-US" altLang="ja-JP" sz="1000" b="0" kern="0" dirty="0">
                <a:latin typeface="+mn-lt"/>
              </a:rPr>
              <a:t>Remote mount detectors allow for easy calibrations in difficult access areas</a:t>
            </a:r>
            <a:endParaRPr lang="en-US" sz="800" b="0" dirty="0">
              <a:latin typeface="Century Gothic" panose="020B0502020202020204" pitchFamily="34" charset="0"/>
            </a:endParaRPr>
          </a:p>
        </p:txBody>
      </p:sp>
      <p:cxnSp>
        <p:nvCxnSpPr>
          <p:cNvPr id="33" name="Straight Connector 32">
            <a:extLst>
              <a:ext uri="{FF2B5EF4-FFF2-40B4-BE49-F238E27FC236}">
                <a16:creationId xmlns:a16="http://schemas.microsoft.com/office/drawing/2014/main" id="{DF0E0072-90E2-A741-9D7E-25914E0EEB41}"/>
              </a:ext>
            </a:extLst>
          </p:cNvPr>
          <p:cNvCxnSpPr>
            <a:cxnSpLocks/>
          </p:cNvCxnSpPr>
          <p:nvPr/>
        </p:nvCxnSpPr>
        <p:spPr>
          <a:xfrm>
            <a:off x="2703381" y="3416277"/>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34" name="Picture 33">
            <a:extLst>
              <a:ext uri="{FF2B5EF4-FFF2-40B4-BE49-F238E27FC236}">
                <a16:creationId xmlns:a16="http://schemas.microsoft.com/office/drawing/2014/main" id="{8F754317-5881-F044-8AFC-D118F39B28B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72262" y="4244373"/>
            <a:ext cx="970929" cy="1967151"/>
          </a:xfrm>
          <a:prstGeom prst="rect">
            <a:avLst/>
          </a:prstGeom>
        </p:spPr>
      </p:pic>
      <p:sp>
        <p:nvSpPr>
          <p:cNvPr id="35" name="TextBox 34">
            <a:extLst>
              <a:ext uri="{FF2B5EF4-FFF2-40B4-BE49-F238E27FC236}">
                <a16:creationId xmlns:a16="http://schemas.microsoft.com/office/drawing/2014/main" id="{27C184A4-B5EE-BF40-B9CB-F85F526C6591}"/>
              </a:ext>
            </a:extLst>
          </p:cNvPr>
          <p:cNvSpPr txBox="1"/>
          <p:nvPr/>
        </p:nvSpPr>
        <p:spPr>
          <a:xfrm>
            <a:off x="1526046" y="3480430"/>
            <a:ext cx="1220094" cy="523220"/>
          </a:xfrm>
          <a:prstGeom prst="rect">
            <a:avLst/>
          </a:prstGeom>
          <a:noFill/>
        </p:spPr>
        <p:txBody>
          <a:bodyPr wrap="square" rtlCol="0">
            <a:spAutoFit/>
          </a:bodyPr>
          <a:lstStyle/>
          <a:p>
            <a:pPr lvl="0" algn="ctr"/>
            <a:r>
              <a:rPr lang="en-US" altLang="ja-JP" sz="1000" kern="0" dirty="0">
                <a:latin typeface="+mn-lt"/>
              </a:rPr>
              <a:t>Direct Connect Sensor</a:t>
            </a:r>
          </a:p>
          <a:p>
            <a:endParaRPr lang="en-US" sz="800" b="0" dirty="0">
              <a:latin typeface="Century Gothic" panose="020B0502020202020204" pitchFamily="34" charset="0"/>
            </a:endParaRPr>
          </a:p>
        </p:txBody>
      </p:sp>
      <p:cxnSp>
        <p:nvCxnSpPr>
          <p:cNvPr id="36" name="Straight Connector 35">
            <a:extLst>
              <a:ext uri="{FF2B5EF4-FFF2-40B4-BE49-F238E27FC236}">
                <a16:creationId xmlns:a16="http://schemas.microsoft.com/office/drawing/2014/main" id="{531160D4-A997-2446-BB1A-F600ED2FEFAA}"/>
              </a:ext>
            </a:extLst>
          </p:cNvPr>
          <p:cNvCxnSpPr>
            <a:cxnSpLocks/>
          </p:cNvCxnSpPr>
          <p:nvPr/>
        </p:nvCxnSpPr>
        <p:spPr>
          <a:xfrm>
            <a:off x="2334786" y="3847824"/>
            <a:ext cx="368595"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6D4EE6A1-207C-4E49-9D62-2FD7BA9A0BDC}"/>
              </a:ext>
            </a:extLst>
          </p:cNvPr>
          <p:cNvCxnSpPr>
            <a:cxnSpLocks/>
          </p:cNvCxnSpPr>
          <p:nvPr/>
        </p:nvCxnSpPr>
        <p:spPr>
          <a:xfrm>
            <a:off x="2340877" y="3847824"/>
            <a:ext cx="0" cy="4315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8650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CFBB-77DB-C247-8390-18F31EE57FB2}"/>
              </a:ext>
            </a:extLst>
          </p:cNvPr>
          <p:cNvSpPr>
            <a:spLocks noGrp="1"/>
          </p:cNvSpPr>
          <p:nvPr>
            <p:ph type="title"/>
          </p:nvPr>
        </p:nvSpPr>
        <p:spPr/>
        <p:txBody>
          <a:bodyPr/>
          <a:lstStyle/>
          <a:p>
            <a:r>
              <a:rPr lang="en-US" dirty="0"/>
              <a:t>RKI Regional Reps</a:t>
            </a:r>
          </a:p>
        </p:txBody>
      </p:sp>
      <p:pic>
        <p:nvPicPr>
          <p:cNvPr id="3" name="Picture 2">
            <a:extLst>
              <a:ext uri="{FF2B5EF4-FFF2-40B4-BE49-F238E27FC236}">
                <a16:creationId xmlns:a16="http://schemas.microsoft.com/office/drawing/2014/main" id="{9241B127-9933-074F-A6F4-FF3E3FC124B2}"/>
              </a:ext>
            </a:extLst>
          </p:cNvPr>
          <p:cNvPicPr>
            <a:picLocks noChangeAspect="1"/>
          </p:cNvPicPr>
          <p:nvPr/>
        </p:nvPicPr>
        <p:blipFill>
          <a:blip r:embed="rId2"/>
          <a:stretch>
            <a:fillRect/>
          </a:stretch>
        </p:blipFill>
        <p:spPr>
          <a:xfrm>
            <a:off x="2551594" y="1108996"/>
            <a:ext cx="6916779" cy="4640007"/>
          </a:xfrm>
          <a:prstGeom prst="rect">
            <a:avLst/>
          </a:prstGeom>
        </p:spPr>
      </p:pic>
      <p:sp>
        <p:nvSpPr>
          <p:cNvPr id="4" name="TextBox 3">
            <a:extLst>
              <a:ext uri="{FF2B5EF4-FFF2-40B4-BE49-F238E27FC236}">
                <a16:creationId xmlns:a16="http://schemas.microsoft.com/office/drawing/2014/main" id="{E5425990-3FDC-A246-A1EA-DEBEBC24E9C4}"/>
              </a:ext>
            </a:extLst>
          </p:cNvPr>
          <p:cNvSpPr txBox="1"/>
          <p:nvPr/>
        </p:nvSpPr>
        <p:spPr>
          <a:xfrm>
            <a:off x="4887850" y="1443045"/>
            <a:ext cx="1728192"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8064A2">
                    <a:lumMod val="75000"/>
                  </a:srgbClr>
                </a:solidFill>
                <a:latin typeface="Century Gothic"/>
                <a:ea typeface="+mn-ea"/>
                <a:cs typeface="+mn-cs"/>
              </a:rPr>
              <a:t>CENTRAL &amp; MICHIGAN</a:t>
            </a:r>
          </a:p>
          <a:p>
            <a:pPr algn="l" eaLnBrk="1" fontAlgn="auto" hangingPunct="1">
              <a:spcBef>
                <a:spcPts val="0"/>
              </a:spcBef>
              <a:spcAft>
                <a:spcPts val="0"/>
              </a:spcAft>
            </a:pPr>
            <a:r>
              <a:rPr kumimoji="1" lang="en-US" sz="900" b="0" dirty="0">
                <a:solidFill>
                  <a:prstClr val="black"/>
                </a:solidFill>
                <a:latin typeface="Century Gothic"/>
                <a:ea typeface="+mn-ea"/>
                <a:cs typeface="+mn-cs"/>
              </a:rPr>
              <a:t>Dave McEndarffer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(913) 634-0396</a:t>
            </a:r>
          </a:p>
        </p:txBody>
      </p:sp>
      <p:sp>
        <p:nvSpPr>
          <p:cNvPr id="5" name="TextBox 4">
            <a:extLst>
              <a:ext uri="{FF2B5EF4-FFF2-40B4-BE49-F238E27FC236}">
                <a16:creationId xmlns:a16="http://schemas.microsoft.com/office/drawing/2014/main" id="{6DFC1CF2-0532-C14F-8025-CDB4A440FBC7}"/>
              </a:ext>
            </a:extLst>
          </p:cNvPr>
          <p:cNvSpPr txBox="1"/>
          <p:nvPr/>
        </p:nvSpPr>
        <p:spPr>
          <a:xfrm>
            <a:off x="1496385" y="625416"/>
            <a:ext cx="1224136" cy="2839239"/>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prstClr val="black"/>
                </a:solidFill>
                <a:latin typeface="Century Gothic"/>
                <a:ea typeface="+mn-ea"/>
                <a:cs typeface="+mn-cs"/>
              </a:rPr>
              <a:t>NORTH WEST</a:t>
            </a:r>
          </a:p>
          <a:p>
            <a:pPr algn="l" eaLnBrk="1" fontAlgn="auto" hangingPunct="1">
              <a:spcBef>
                <a:spcPts val="0"/>
              </a:spcBef>
              <a:spcAft>
                <a:spcPts val="0"/>
              </a:spcAft>
            </a:pPr>
            <a:r>
              <a:rPr kumimoji="1" lang="en-US" sz="900" b="0" dirty="0">
                <a:solidFill>
                  <a:prstClr val="black"/>
                </a:solidFill>
                <a:latin typeface="Century Gothic"/>
                <a:ea typeface="+mn-ea"/>
                <a:cs typeface="+mn-cs"/>
              </a:rPr>
              <a:t>John Foster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(509) 299-6777</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r>
              <a:rPr kumimoji="1" lang="en-US" sz="900" b="0" dirty="0">
                <a:solidFill>
                  <a:prstClr val="black"/>
                </a:solidFill>
                <a:latin typeface="Century Gothic"/>
                <a:ea typeface="+mn-ea"/>
                <a:cs typeface="+mn-cs"/>
              </a:rPr>
              <a:t>Todd Rosencrans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(509) 299-6777</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r>
              <a:rPr kumimoji="1" lang="en-US" sz="900" b="0" dirty="0" err="1">
                <a:solidFill>
                  <a:prstClr val="black"/>
                </a:solidFill>
                <a:latin typeface="Century Gothic"/>
              </a:rPr>
              <a:t>Jeremie</a:t>
            </a:r>
            <a:r>
              <a:rPr kumimoji="1" lang="en-US" sz="900" b="0" dirty="0">
                <a:solidFill>
                  <a:prstClr val="black"/>
                </a:solidFill>
                <a:latin typeface="Century Gothic"/>
              </a:rPr>
              <a:t> Wise</a:t>
            </a:r>
          </a:p>
          <a:p>
            <a:pPr algn="l" eaLnBrk="1" fontAlgn="auto" hangingPunct="1">
              <a:spcBef>
                <a:spcPts val="0"/>
              </a:spcBef>
              <a:spcAft>
                <a:spcPts val="0"/>
              </a:spcAft>
            </a:pPr>
            <a:r>
              <a:rPr kumimoji="1" lang="en-US" sz="800" b="0" i="1" dirty="0">
                <a:solidFill>
                  <a:prstClr val="black"/>
                </a:solidFill>
                <a:latin typeface="Century Gothic"/>
              </a:rPr>
              <a:t>Cell: (208) 659-2564</a:t>
            </a:r>
          </a:p>
          <a:p>
            <a:pPr algn="l" eaLnBrk="1" fontAlgn="auto" hangingPunct="1">
              <a:spcBef>
                <a:spcPts val="0"/>
              </a:spcBef>
              <a:spcAft>
                <a:spcPts val="0"/>
              </a:spcAft>
            </a:pPr>
            <a:endParaRPr kumimoji="1" lang="en-US" sz="800" b="0" i="1" dirty="0">
              <a:solidFill>
                <a:prstClr val="black"/>
              </a:solidFill>
              <a:latin typeface="Century Gothic"/>
            </a:endParaRPr>
          </a:p>
          <a:p>
            <a:pPr algn="l" eaLnBrk="1" fontAlgn="auto" hangingPunct="1">
              <a:spcBef>
                <a:spcPts val="0"/>
              </a:spcBef>
              <a:spcAft>
                <a:spcPts val="0"/>
              </a:spcAft>
            </a:pPr>
            <a:r>
              <a:rPr kumimoji="1" lang="en-US" sz="900" b="0" dirty="0">
                <a:solidFill>
                  <a:prstClr val="black"/>
                </a:solidFill>
                <a:latin typeface="Century Gothic"/>
              </a:rPr>
              <a:t>Justin. Wise</a:t>
            </a:r>
          </a:p>
          <a:p>
            <a:pPr algn="l" eaLnBrk="1" fontAlgn="auto" hangingPunct="1">
              <a:spcBef>
                <a:spcPts val="0"/>
              </a:spcBef>
              <a:spcAft>
                <a:spcPts val="0"/>
              </a:spcAft>
            </a:pPr>
            <a:r>
              <a:rPr kumimoji="1" lang="en-US" sz="800" b="0" i="1" dirty="0">
                <a:solidFill>
                  <a:prstClr val="black"/>
                </a:solidFill>
                <a:latin typeface="Century Gothic"/>
              </a:rPr>
              <a:t>Cell: (208) 640-1564</a:t>
            </a:r>
          </a:p>
          <a:p>
            <a:pPr algn="l" eaLnBrk="1" fontAlgn="auto" hangingPunct="1">
              <a:spcBef>
                <a:spcPts val="0"/>
              </a:spcBef>
              <a:spcAft>
                <a:spcPts val="0"/>
              </a:spcAft>
            </a:pPr>
            <a:endParaRPr kumimoji="1" lang="en-US" sz="800" b="0" i="1" dirty="0">
              <a:solidFill>
                <a:prstClr val="black"/>
              </a:solidFill>
              <a:latin typeface="Century Gothic"/>
            </a:endParaRPr>
          </a:p>
          <a:p>
            <a:pPr algn="l" eaLnBrk="1" fontAlgn="auto" hangingPunct="1">
              <a:spcBef>
                <a:spcPts val="0"/>
              </a:spcBef>
              <a:spcAft>
                <a:spcPts val="0"/>
              </a:spcAft>
            </a:pPr>
            <a:r>
              <a:rPr kumimoji="1" lang="en-US" sz="900" b="0" dirty="0">
                <a:solidFill>
                  <a:prstClr val="black"/>
                </a:solidFill>
                <a:latin typeface="Century Gothic"/>
              </a:rPr>
              <a:t>Stacie Hendrickson</a:t>
            </a:r>
          </a:p>
          <a:p>
            <a:pPr algn="l" eaLnBrk="1" fontAlgn="auto" hangingPunct="1">
              <a:spcBef>
                <a:spcPts val="0"/>
              </a:spcBef>
              <a:spcAft>
                <a:spcPts val="0"/>
              </a:spcAft>
            </a:pPr>
            <a:r>
              <a:rPr kumimoji="1" lang="en-US" sz="800" b="0" i="1" dirty="0">
                <a:solidFill>
                  <a:prstClr val="black"/>
                </a:solidFill>
                <a:latin typeface="Century Gothic"/>
              </a:rPr>
              <a:t>Cell: (425) 299-2112</a:t>
            </a:r>
          </a:p>
          <a:p>
            <a:pPr algn="l" eaLnBrk="1" fontAlgn="auto" hangingPunct="1">
              <a:spcBef>
                <a:spcPts val="0"/>
              </a:spcBef>
              <a:spcAft>
                <a:spcPts val="0"/>
              </a:spcAft>
            </a:pPr>
            <a:endParaRPr kumimoji="1" lang="en-US" sz="900" b="0" dirty="0">
              <a:solidFill>
                <a:prstClr val="black"/>
              </a:solidFill>
              <a:latin typeface="Century Gothic"/>
            </a:endParaRPr>
          </a:p>
          <a:p>
            <a:pPr algn="l" eaLnBrk="1" fontAlgn="auto" hangingPunct="1">
              <a:spcBef>
                <a:spcPts val="0"/>
              </a:spcBef>
              <a:spcAft>
                <a:spcPts val="0"/>
              </a:spcAft>
            </a:pPr>
            <a:r>
              <a:rPr kumimoji="1" lang="en-US" sz="900" b="0" dirty="0">
                <a:solidFill>
                  <a:prstClr val="black"/>
                </a:solidFill>
                <a:latin typeface="Century Gothic"/>
              </a:rPr>
              <a:t>Henry </a:t>
            </a:r>
            <a:r>
              <a:rPr kumimoji="1" lang="en-US" sz="900" b="0" dirty="0" err="1">
                <a:solidFill>
                  <a:prstClr val="black"/>
                </a:solidFill>
                <a:latin typeface="Century Gothic"/>
              </a:rPr>
              <a:t>Dukart</a:t>
            </a:r>
            <a:endParaRPr kumimoji="1" lang="en-US" sz="900" b="0" dirty="0">
              <a:solidFill>
                <a:prstClr val="black"/>
              </a:solidFill>
              <a:latin typeface="Century Gothic"/>
            </a:endParaRPr>
          </a:p>
          <a:p>
            <a:pPr algn="l" eaLnBrk="1" fontAlgn="auto" hangingPunct="1">
              <a:spcBef>
                <a:spcPts val="0"/>
              </a:spcBef>
              <a:spcAft>
                <a:spcPts val="0"/>
              </a:spcAft>
            </a:pPr>
            <a:r>
              <a:rPr kumimoji="1" lang="en-US" sz="800" b="0" i="1" dirty="0">
                <a:solidFill>
                  <a:prstClr val="black"/>
                </a:solidFill>
                <a:latin typeface="Century Gothic"/>
              </a:rPr>
              <a:t>Cell: (720) 301-1160</a:t>
            </a: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a:p>
            <a:pPr algn="l" eaLnBrk="1" fontAlgn="auto" hangingPunct="1">
              <a:spcBef>
                <a:spcPts val="0"/>
              </a:spcBef>
              <a:spcAft>
                <a:spcPts val="0"/>
              </a:spcAft>
            </a:pPr>
            <a:endParaRPr kumimoji="1" lang="en-US" sz="800" b="0" i="1" dirty="0">
              <a:solidFill>
                <a:prstClr val="black"/>
              </a:solidFill>
              <a:latin typeface="Century Gothic"/>
              <a:ea typeface="+mn-ea"/>
              <a:cs typeface="+mn-cs"/>
            </a:endParaRPr>
          </a:p>
        </p:txBody>
      </p:sp>
      <p:sp>
        <p:nvSpPr>
          <p:cNvPr id="6" name="TextBox 5">
            <a:extLst>
              <a:ext uri="{FF2B5EF4-FFF2-40B4-BE49-F238E27FC236}">
                <a16:creationId xmlns:a16="http://schemas.microsoft.com/office/drawing/2014/main" id="{F1EF24F3-6169-F943-B1E7-ECD3B055B3C7}"/>
              </a:ext>
            </a:extLst>
          </p:cNvPr>
          <p:cNvSpPr txBox="1"/>
          <p:nvPr/>
        </p:nvSpPr>
        <p:spPr>
          <a:xfrm>
            <a:off x="1630242" y="3920828"/>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F50000"/>
                </a:solidFill>
                <a:latin typeface="Century Gothic"/>
                <a:ea typeface="+mn-ea"/>
                <a:cs typeface="+mn-cs"/>
              </a:rPr>
              <a:t>N. CALIFORNIA</a:t>
            </a:r>
          </a:p>
          <a:p>
            <a:pPr algn="l" eaLnBrk="1" fontAlgn="auto" hangingPunct="1">
              <a:spcBef>
                <a:spcPts val="0"/>
              </a:spcBef>
              <a:spcAft>
                <a:spcPts val="0"/>
              </a:spcAft>
            </a:pPr>
            <a:r>
              <a:rPr kumimoji="1" lang="en-US" sz="900" b="0" dirty="0">
                <a:solidFill>
                  <a:prstClr val="black"/>
                </a:solidFill>
                <a:latin typeface="Century Gothic"/>
                <a:ea typeface="+mn-ea"/>
                <a:cs typeface="+mn-cs"/>
              </a:rPr>
              <a:t>Ramey Packer</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(510) 285-7506</a:t>
            </a:r>
          </a:p>
        </p:txBody>
      </p:sp>
      <p:sp>
        <p:nvSpPr>
          <p:cNvPr id="7" name="TextBox 6">
            <a:extLst>
              <a:ext uri="{FF2B5EF4-FFF2-40B4-BE49-F238E27FC236}">
                <a16:creationId xmlns:a16="http://schemas.microsoft.com/office/drawing/2014/main" id="{BBD0010D-1B37-644C-927E-8E1F7ED7BEB2}"/>
              </a:ext>
            </a:extLst>
          </p:cNvPr>
          <p:cNvSpPr txBox="1"/>
          <p:nvPr/>
        </p:nvSpPr>
        <p:spPr>
          <a:xfrm>
            <a:off x="2470703" y="4934013"/>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FF9966"/>
                </a:solidFill>
                <a:latin typeface="Century Gothic"/>
                <a:ea typeface="+mn-ea"/>
                <a:cs typeface="+mn-cs"/>
              </a:rPr>
              <a:t>SOUTH WEST</a:t>
            </a:r>
          </a:p>
          <a:p>
            <a:pPr algn="l" eaLnBrk="1" fontAlgn="auto" hangingPunct="1">
              <a:spcBef>
                <a:spcPts val="0"/>
              </a:spcBef>
              <a:spcAft>
                <a:spcPts val="0"/>
              </a:spcAft>
            </a:pPr>
            <a:r>
              <a:rPr kumimoji="1" lang="en-US" sz="900" b="0" dirty="0">
                <a:solidFill>
                  <a:prstClr val="black"/>
                </a:solidFill>
                <a:latin typeface="Century Gothic"/>
                <a:ea typeface="+mn-ea"/>
                <a:cs typeface="+mn-cs"/>
              </a:rPr>
              <a:t>Tammy Girton</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(949) 397-5040</a:t>
            </a:r>
          </a:p>
        </p:txBody>
      </p:sp>
      <p:sp>
        <p:nvSpPr>
          <p:cNvPr id="8" name="TextBox 7">
            <a:extLst>
              <a:ext uri="{FF2B5EF4-FFF2-40B4-BE49-F238E27FC236}">
                <a16:creationId xmlns:a16="http://schemas.microsoft.com/office/drawing/2014/main" id="{EB6BD1E2-1D85-5444-A5BA-9CE759F305EC}"/>
              </a:ext>
            </a:extLst>
          </p:cNvPr>
          <p:cNvSpPr txBox="1"/>
          <p:nvPr/>
        </p:nvSpPr>
        <p:spPr>
          <a:xfrm>
            <a:off x="6328010" y="5907541"/>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008000"/>
                </a:solidFill>
                <a:latin typeface="Century Gothic"/>
                <a:ea typeface="+mn-ea"/>
                <a:cs typeface="+mn-cs"/>
              </a:rPr>
              <a:t>SOUTH CENTRAL</a:t>
            </a:r>
          </a:p>
          <a:p>
            <a:pPr algn="l" eaLnBrk="1" fontAlgn="auto" hangingPunct="1">
              <a:spcBef>
                <a:spcPts val="0"/>
              </a:spcBef>
              <a:spcAft>
                <a:spcPts val="0"/>
              </a:spcAft>
            </a:pPr>
            <a:r>
              <a:rPr kumimoji="1" lang="en-US" sz="900" b="0" dirty="0">
                <a:solidFill>
                  <a:prstClr val="black"/>
                </a:solidFill>
                <a:latin typeface="Century Gothic"/>
                <a:ea typeface="+mn-ea"/>
                <a:cs typeface="+mn-cs"/>
              </a:rPr>
              <a:t>James Emmons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(214) 980-4002</a:t>
            </a:r>
          </a:p>
        </p:txBody>
      </p:sp>
      <p:sp>
        <p:nvSpPr>
          <p:cNvPr id="9" name="TextBox 8">
            <a:extLst>
              <a:ext uri="{FF2B5EF4-FFF2-40B4-BE49-F238E27FC236}">
                <a16:creationId xmlns:a16="http://schemas.microsoft.com/office/drawing/2014/main" id="{79463412-DCE4-0B4F-B7B4-0021B39D923B}"/>
              </a:ext>
            </a:extLst>
          </p:cNvPr>
          <p:cNvSpPr txBox="1"/>
          <p:nvPr/>
        </p:nvSpPr>
        <p:spPr>
          <a:xfrm>
            <a:off x="4599818" y="5907541"/>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DCDD32"/>
                </a:solidFill>
                <a:latin typeface="Century Gothic"/>
                <a:ea typeface="+mn-ea"/>
                <a:cs typeface="+mn-cs"/>
              </a:rPr>
              <a:t>GULF COAST</a:t>
            </a:r>
          </a:p>
          <a:p>
            <a:pPr algn="l" eaLnBrk="1" fontAlgn="auto" hangingPunct="1">
              <a:spcBef>
                <a:spcPts val="0"/>
              </a:spcBef>
              <a:spcAft>
                <a:spcPts val="0"/>
              </a:spcAft>
            </a:pPr>
            <a:r>
              <a:rPr kumimoji="1" lang="en-US" sz="900" b="0" dirty="0">
                <a:solidFill>
                  <a:prstClr val="black"/>
                </a:solidFill>
                <a:latin typeface="Century Gothic"/>
                <a:ea typeface="+mn-ea"/>
                <a:cs typeface="+mn-cs"/>
              </a:rPr>
              <a:t>Rick Winship</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(713) 205-1694</a:t>
            </a:r>
          </a:p>
        </p:txBody>
      </p:sp>
      <p:sp>
        <p:nvSpPr>
          <p:cNvPr id="10" name="TextBox 9">
            <a:extLst>
              <a:ext uri="{FF2B5EF4-FFF2-40B4-BE49-F238E27FC236}">
                <a16:creationId xmlns:a16="http://schemas.microsoft.com/office/drawing/2014/main" id="{A32AC649-9906-A740-BDC6-890D302A2085}"/>
              </a:ext>
            </a:extLst>
          </p:cNvPr>
          <p:cNvSpPr txBox="1"/>
          <p:nvPr/>
        </p:nvSpPr>
        <p:spPr>
          <a:xfrm>
            <a:off x="7120098" y="1443045"/>
            <a:ext cx="180020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3366FF"/>
                </a:solidFill>
                <a:latin typeface="Century Gothic"/>
                <a:ea typeface="+mn-ea"/>
                <a:cs typeface="+mn-cs"/>
              </a:rPr>
              <a:t>CENTRAL GREAT LAKES</a:t>
            </a:r>
          </a:p>
          <a:p>
            <a:pPr algn="l" eaLnBrk="1" fontAlgn="auto" hangingPunct="1">
              <a:spcBef>
                <a:spcPts val="0"/>
              </a:spcBef>
              <a:spcAft>
                <a:spcPts val="0"/>
              </a:spcAft>
            </a:pPr>
            <a:r>
              <a:rPr kumimoji="1" lang="en-US" sz="900" b="0" dirty="0">
                <a:solidFill>
                  <a:prstClr val="black"/>
                </a:solidFill>
                <a:latin typeface="Century Gothic"/>
                <a:ea typeface="+mn-ea"/>
                <a:cs typeface="+mn-cs"/>
              </a:rPr>
              <a:t>John Maslowski</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(262) 271-8956</a:t>
            </a:r>
          </a:p>
        </p:txBody>
      </p:sp>
      <p:sp>
        <p:nvSpPr>
          <p:cNvPr id="11" name="TextBox 10">
            <a:extLst>
              <a:ext uri="{FF2B5EF4-FFF2-40B4-BE49-F238E27FC236}">
                <a16:creationId xmlns:a16="http://schemas.microsoft.com/office/drawing/2014/main" id="{9815DAFC-5865-D341-91CC-9B4A0503ED63}"/>
              </a:ext>
            </a:extLst>
          </p:cNvPr>
          <p:cNvSpPr txBox="1"/>
          <p:nvPr/>
        </p:nvSpPr>
        <p:spPr>
          <a:xfrm>
            <a:off x="8848290" y="5403485"/>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1F497D">
                    <a:lumMod val="60000"/>
                    <a:lumOff val="40000"/>
                  </a:srgbClr>
                </a:solidFill>
                <a:latin typeface="Century Gothic"/>
                <a:ea typeface="+mn-ea"/>
                <a:cs typeface="+mn-cs"/>
              </a:rPr>
              <a:t>SOUTH EAST</a:t>
            </a:r>
          </a:p>
          <a:p>
            <a:pPr algn="l" eaLnBrk="1" fontAlgn="auto" hangingPunct="1">
              <a:spcBef>
                <a:spcPts val="0"/>
              </a:spcBef>
              <a:spcAft>
                <a:spcPts val="0"/>
              </a:spcAft>
            </a:pPr>
            <a:r>
              <a:rPr kumimoji="1" lang="en-US" sz="900" b="0" dirty="0">
                <a:solidFill>
                  <a:prstClr val="black"/>
                </a:solidFill>
                <a:latin typeface="Century Gothic"/>
                <a:ea typeface="+mn-ea"/>
                <a:cs typeface="+mn-cs"/>
              </a:rPr>
              <a:t>Todd Sauls</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(770) 654-7443</a:t>
            </a:r>
          </a:p>
        </p:txBody>
      </p:sp>
      <p:sp>
        <p:nvSpPr>
          <p:cNvPr id="12" name="TextBox 11">
            <a:extLst>
              <a:ext uri="{FF2B5EF4-FFF2-40B4-BE49-F238E27FC236}">
                <a16:creationId xmlns:a16="http://schemas.microsoft.com/office/drawing/2014/main" id="{9D142ADD-7829-2748-96EC-FEA8A3D30156}"/>
              </a:ext>
            </a:extLst>
          </p:cNvPr>
          <p:cNvSpPr txBox="1"/>
          <p:nvPr/>
        </p:nvSpPr>
        <p:spPr>
          <a:xfrm>
            <a:off x="9266344" y="4150881"/>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000090"/>
                </a:solidFill>
                <a:latin typeface="Century Gothic"/>
                <a:ea typeface="+mn-ea"/>
                <a:cs typeface="+mn-cs"/>
              </a:rPr>
              <a:t>MID ATLANTIC</a:t>
            </a:r>
          </a:p>
          <a:p>
            <a:pPr algn="l" eaLnBrk="1" fontAlgn="auto" hangingPunct="1">
              <a:spcBef>
                <a:spcPts val="0"/>
              </a:spcBef>
              <a:spcAft>
                <a:spcPts val="0"/>
              </a:spcAft>
            </a:pPr>
            <a:r>
              <a:rPr kumimoji="1" lang="en-US" sz="900" b="0" dirty="0">
                <a:solidFill>
                  <a:prstClr val="black"/>
                </a:solidFill>
                <a:latin typeface="Century Gothic"/>
                <a:ea typeface="+mn-ea"/>
                <a:cs typeface="+mn-cs"/>
              </a:rPr>
              <a:t>John Dixon</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(804) 334-5346</a:t>
            </a:r>
          </a:p>
        </p:txBody>
      </p:sp>
      <p:sp>
        <p:nvSpPr>
          <p:cNvPr id="13" name="TextBox 12">
            <a:extLst>
              <a:ext uri="{FF2B5EF4-FFF2-40B4-BE49-F238E27FC236}">
                <a16:creationId xmlns:a16="http://schemas.microsoft.com/office/drawing/2014/main" id="{A10C1BAB-55DC-F24D-AD34-701DBDD68E09}"/>
              </a:ext>
            </a:extLst>
          </p:cNvPr>
          <p:cNvSpPr txBox="1"/>
          <p:nvPr/>
        </p:nvSpPr>
        <p:spPr>
          <a:xfrm>
            <a:off x="9287798" y="3261956"/>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CAE048"/>
                </a:solidFill>
                <a:latin typeface="Century Gothic"/>
                <a:ea typeface="+mn-ea"/>
                <a:cs typeface="+mn-cs"/>
              </a:rPr>
              <a:t>TRI-STATE</a:t>
            </a:r>
          </a:p>
          <a:p>
            <a:pPr algn="l" eaLnBrk="1" fontAlgn="auto" hangingPunct="1">
              <a:spcBef>
                <a:spcPts val="0"/>
              </a:spcBef>
              <a:spcAft>
                <a:spcPts val="0"/>
              </a:spcAft>
            </a:pPr>
            <a:r>
              <a:rPr kumimoji="1" lang="en-US" sz="900" b="0" dirty="0">
                <a:solidFill>
                  <a:prstClr val="black"/>
                </a:solidFill>
                <a:latin typeface="Century Gothic"/>
                <a:ea typeface="+mn-ea"/>
                <a:cs typeface="+mn-cs"/>
              </a:rPr>
              <a:t>Nino </a:t>
            </a:r>
            <a:r>
              <a:rPr kumimoji="1" lang="en-US" sz="900" b="0" dirty="0" err="1">
                <a:solidFill>
                  <a:prstClr val="black"/>
                </a:solidFill>
                <a:latin typeface="Century Gothic"/>
                <a:ea typeface="+mn-ea"/>
                <a:cs typeface="+mn-cs"/>
              </a:rPr>
              <a:t>Misiti</a:t>
            </a:r>
            <a:endParaRPr kumimoji="1" lang="en-US" sz="900" b="0" dirty="0">
              <a:solidFill>
                <a:prstClr val="black"/>
              </a:solidFill>
              <a:latin typeface="Century Gothic"/>
              <a:ea typeface="+mn-ea"/>
              <a:cs typeface="+mn-cs"/>
            </a:endParaRP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(610) 216-0393</a:t>
            </a:r>
          </a:p>
        </p:txBody>
      </p:sp>
      <p:sp>
        <p:nvSpPr>
          <p:cNvPr id="14" name="TextBox 13">
            <a:extLst>
              <a:ext uri="{FF2B5EF4-FFF2-40B4-BE49-F238E27FC236}">
                <a16:creationId xmlns:a16="http://schemas.microsoft.com/office/drawing/2014/main" id="{FB1F1EAC-9423-9942-8432-409B5B7954B1}"/>
              </a:ext>
            </a:extLst>
          </p:cNvPr>
          <p:cNvSpPr txBox="1"/>
          <p:nvPr/>
        </p:nvSpPr>
        <p:spPr>
          <a:xfrm>
            <a:off x="9568370" y="1587061"/>
            <a:ext cx="1440160" cy="515526"/>
          </a:xfrm>
          <a:prstGeom prst="rect">
            <a:avLst/>
          </a:prstGeom>
          <a:noFill/>
        </p:spPr>
        <p:txBody>
          <a:bodyPr wrap="square" rtlCol="0">
            <a:spAutoFit/>
          </a:bodyPr>
          <a:lstStyle/>
          <a:p>
            <a:pPr algn="l" eaLnBrk="1" fontAlgn="auto" hangingPunct="1">
              <a:spcBef>
                <a:spcPts val="0"/>
              </a:spcBef>
              <a:spcAft>
                <a:spcPts val="0"/>
              </a:spcAft>
            </a:pPr>
            <a:r>
              <a:rPr kumimoji="1" lang="en-US" sz="1050" dirty="0">
                <a:solidFill>
                  <a:srgbClr val="DD77AC"/>
                </a:solidFill>
                <a:latin typeface="Century Gothic"/>
                <a:ea typeface="+mn-ea"/>
                <a:cs typeface="+mn-cs"/>
              </a:rPr>
              <a:t>NEW ENGLAND</a:t>
            </a:r>
          </a:p>
          <a:p>
            <a:pPr algn="l" eaLnBrk="1" fontAlgn="auto" hangingPunct="1">
              <a:spcBef>
                <a:spcPts val="0"/>
              </a:spcBef>
              <a:spcAft>
                <a:spcPts val="0"/>
              </a:spcAft>
            </a:pPr>
            <a:r>
              <a:rPr kumimoji="1" lang="en-US" sz="900" b="0" dirty="0">
                <a:solidFill>
                  <a:prstClr val="black"/>
                </a:solidFill>
                <a:latin typeface="Century Gothic"/>
                <a:ea typeface="+mn-ea"/>
                <a:cs typeface="+mn-cs"/>
              </a:rPr>
              <a:t>Bob Carroll</a:t>
            </a:r>
          </a:p>
          <a:p>
            <a:pPr algn="l" eaLnBrk="1" fontAlgn="auto" hangingPunct="1">
              <a:spcBef>
                <a:spcPts val="0"/>
              </a:spcBef>
              <a:spcAft>
                <a:spcPts val="0"/>
              </a:spcAft>
            </a:pPr>
            <a:r>
              <a:rPr kumimoji="1" lang="en-US" sz="800" b="0" i="1" dirty="0">
                <a:solidFill>
                  <a:prstClr val="black"/>
                </a:solidFill>
                <a:latin typeface="Century Gothic"/>
                <a:ea typeface="+mn-ea"/>
                <a:cs typeface="+mn-cs"/>
              </a:rPr>
              <a:t>Cell: (716) 725-3112</a:t>
            </a:r>
          </a:p>
        </p:txBody>
      </p:sp>
      <p:cxnSp>
        <p:nvCxnSpPr>
          <p:cNvPr id="15" name="Straight Connector 14">
            <a:extLst>
              <a:ext uri="{FF2B5EF4-FFF2-40B4-BE49-F238E27FC236}">
                <a16:creationId xmlns:a16="http://schemas.microsoft.com/office/drawing/2014/main" id="{35E24ECE-D1F9-4A40-9505-0E31B57F2076}"/>
              </a:ext>
            </a:extLst>
          </p:cNvPr>
          <p:cNvCxnSpPr>
            <a:cxnSpLocks/>
          </p:cNvCxnSpPr>
          <p:nvPr/>
        </p:nvCxnSpPr>
        <p:spPr>
          <a:xfrm flipV="1">
            <a:off x="2723627" y="3428999"/>
            <a:ext cx="358627" cy="51267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579AC6A-CE3D-6041-A7E6-84CF2E09BF71}"/>
              </a:ext>
            </a:extLst>
          </p:cNvPr>
          <p:cNvCxnSpPr>
            <a:cxnSpLocks/>
          </p:cNvCxnSpPr>
          <p:nvPr/>
        </p:nvCxnSpPr>
        <p:spPr>
          <a:xfrm flipV="1">
            <a:off x="3274148" y="4411199"/>
            <a:ext cx="504056" cy="423336"/>
          </a:xfrm>
          <a:prstGeom prst="line">
            <a:avLst/>
          </a:prstGeom>
          <a:ln>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91AC9E0-16A4-8448-8B8F-BE0CB554E667}"/>
              </a:ext>
            </a:extLst>
          </p:cNvPr>
          <p:cNvCxnSpPr/>
          <p:nvPr/>
        </p:nvCxnSpPr>
        <p:spPr>
          <a:xfrm flipV="1">
            <a:off x="5031866" y="5403485"/>
            <a:ext cx="504056" cy="504056"/>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A7D08927-88B3-B746-8640-AA4FC60A952B}"/>
              </a:ext>
            </a:extLst>
          </p:cNvPr>
          <p:cNvCxnSpPr/>
          <p:nvPr/>
        </p:nvCxnSpPr>
        <p:spPr>
          <a:xfrm flipH="1" flipV="1">
            <a:off x="6400018" y="5043445"/>
            <a:ext cx="432048" cy="864096"/>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0DEEE7B8-B890-D942-A413-0EF5BE2B8A0E}"/>
              </a:ext>
            </a:extLst>
          </p:cNvPr>
          <p:cNvCxnSpPr/>
          <p:nvPr/>
        </p:nvCxnSpPr>
        <p:spPr>
          <a:xfrm flipH="1" flipV="1">
            <a:off x="8344234" y="4755413"/>
            <a:ext cx="936104" cy="648072"/>
          </a:xfrm>
          <a:prstGeom prst="line">
            <a:avLst/>
          </a:prstGeom>
          <a:ln>
            <a:solidFill>
              <a:schemeClr val="tx2">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3DD1074-F29A-4C42-905F-F8E6E9BFD1D9}"/>
              </a:ext>
            </a:extLst>
          </p:cNvPr>
          <p:cNvCxnSpPr/>
          <p:nvPr/>
        </p:nvCxnSpPr>
        <p:spPr>
          <a:xfrm flipH="1" flipV="1">
            <a:off x="8690280" y="3876929"/>
            <a:ext cx="576064" cy="360040"/>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EA3ED4E-4282-4E40-BCA2-856EBF9500F5}"/>
              </a:ext>
            </a:extLst>
          </p:cNvPr>
          <p:cNvCxnSpPr/>
          <p:nvPr/>
        </p:nvCxnSpPr>
        <p:spPr>
          <a:xfrm>
            <a:off x="8927758" y="3271713"/>
            <a:ext cx="360040" cy="144016"/>
          </a:xfrm>
          <a:prstGeom prst="line">
            <a:avLst/>
          </a:prstGeom>
          <a:ln>
            <a:solidFill>
              <a:srgbClr val="CAE048"/>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C4F3F7E8-9D26-A14D-81E7-1C947FDB1F45}"/>
              </a:ext>
            </a:extLst>
          </p:cNvPr>
          <p:cNvCxnSpPr/>
          <p:nvPr/>
        </p:nvCxnSpPr>
        <p:spPr>
          <a:xfrm flipV="1">
            <a:off x="9424354" y="1947101"/>
            <a:ext cx="216024" cy="216024"/>
          </a:xfrm>
          <a:prstGeom prst="line">
            <a:avLst/>
          </a:prstGeom>
          <a:ln>
            <a:solidFill>
              <a:srgbClr val="DD77AC"/>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5C9EB21-0BC6-5446-9F29-24B830E28B6B}"/>
              </a:ext>
            </a:extLst>
          </p:cNvPr>
          <p:cNvCxnSpPr/>
          <p:nvPr/>
        </p:nvCxnSpPr>
        <p:spPr>
          <a:xfrm flipH="1" flipV="1">
            <a:off x="7696162" y="1947101"/>
            <a:ext cx="72008" cy="1008112"/>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E10B97CC-DFB7-5142-B735-C70E47C3A764}"/>
              </a:ext>
            </a:extLst>
          </p:cNvPr>
          <p:cNvCxnSpPr/>
          <p:nvPr/>
        </p:nvCxnSpPr>
        <p:spPr>
          <a:xfrm flipH="1" flipV="1">
            <a:off x="5535922" y="1947101"/>
            <a:ext cx="144016" cy="216024"/>
          </a:xfrm>
          <a:prstGeom prst="line">
            <a:avLst/>
          </a:prstGeom>
          <a:ln>
            <a:solidFill>
              <a:schemeClr val="accent4">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AA3C63F-4373-BA44-A3D5-616A7BE80D7A}"/>
              </a:ext>
            </a:extLst>
          </p:cNvPr>
          <p:cNvCxnSpPr>
            <a:cxnSpLocks/>
          </p:cNvCxnSpPr>
          <p:nvPr/>
        </p:nvCxnSpPr>
        <p:spPr>
          <a:xfrm flipH="1" flipV="1">
            <a:off x="2672666" y="1923987"/>
            <a:ext cx="697621" cy="316957"/>
          </a:xfrm>
          <a:prstGeom prst="line">
            <a:avLst/>
          </a:prstGeom>
          <a:ln>
            <a:solidFill>
              <a:srgbClr val="63656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1776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8621" y="1600907"/>
            <a:ext cx="7772400" cy="676275"/>
          </a:xfrm>
          <a:effectLst>
            <a:outerShdw blurRad="50800" dist="38100" dir="8100000" algn="tr" rotWithShape="0">
              <a:prstClr val="black">
                <a:alpha val="40000"/>
              </a:prstClr>
            </a:outerShdw>
          </a:effectLst>
        </p:spPr>
        <p:txBody>
          <a:bodyPr>
            <a:normAutofit fontScale="90000"/>
          </a:bodyPr>
          <a:lstStyle/>
          <a:p>
            <a:r>
              <a:rPr lang="en-US" b="1" dirty="0"/>
              <a:t>Questions?</a:t>
            </a:r>
          </a:p>
        </p:txBody>
      </p:sp>
      <p:pic>
        <p:nvPicPr>
          <p:cNvPr id="5" name="Picture 4" descr="question-mark-guy.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14869" y="2445631"/>
            <a:ext cx="3426450" cy="2966021"/>
          </a:xfrm>
          <a:prstGeom prst="rect">
            <a:avLst/>
          </a:prstGeom>
        </p:spPr>
      </p:pic>
    </p:spTree>
    <p:extLst>
      <p:ext uri="{BB962C8B-B14F-4D97-AF65-F5344CB8AC3E}">
        <p14:creationId xmlns:p14="http://schemas.microsoft.com/office/powerpoint/2010/main" val="10360789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RKI_Ritz">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KI_Ritz" id="{E94489FB-E235-F24D-BADF-D14E3C69F8CB}" vid="{200C1BE7-56A3-E04C-817C-8035D0BF70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RKI_Ritz</Template>
  <TotalTime>18453</TotalTime>
  <Words>2097</Words>
  <Application>Microsoft Macintosh PowerPoint</Application>
  <PresentationFormat>Widescreen</PresentationFormat>
  <Paragraphs>458</Paragraphs>
  <Slides>32</Slides>
  <Notes>8</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0" baseType="lpstr">
      <vt:lpstr>Arial</vt:lpstr>
      <vt:lpstr>Arial Black</vt:lpstr>
      <vt:lpstr>Calibri</vt:lpstr>
      <vt:lpstr>Century Gothic</vt:lpstr>
      <vt:lpstr>Courier New</vt:lpstr>
      <vt:lpstr>Times New Roman</vt:lpstr>
      <vt:lpstr>RKI_Ritz</vt:lpstr>
      <vt:lpstr>Document</vt:lpstr>
      <vt:lpstr>Trusted Partners in Gas Detection</vt:lpstr>
      <vt:lpstr>Who is RKI Instruments?</vt:lpstr>
      <vt:lpstr>Company Culture</vt:lpstr>
      <vt:lpstr>Realities of Confined Space</vt:lpstr>
      <vt:lpstr>What is a Gas Detector</vt:lpstr>
      <vt:lpstr>Primary Protection</vt:lpstr>
      <vt:lpstr>Selling Gas Detection</vt:lpstr>
      <vt:lpstr>Common Gas Hazards by Industry</vt:lpstr>
      <vt:lpstr>Who To Call</vt:lpstr>
      <vt:lpstr>What to ask?</vt:lpstr>
      <vt:lpstr>Calibration vs Bump vs Response check</vt:lpstr>
      <vt:lpstr>Bump versus Calibration</vt:lpstr>
      <vt:lpstr>How often do I have to calibrate?</vt:lpstr>
      <vt:lpstr>Ritz Success</vt:lpstr>
      <vt:lpstr>Ritz Success</vt:lpstr>
      <vt:lpstr>Ritz Success</vt:lpstr>
      <vt:lpstr>Ritz Success</vt:lpstr>
      <vt:lpstr>Ritz Success</vt:lpstr>
      <vt:lpstr>PowerPoint Presentation</vt:lpstr>
      <vt:lpstr>PowerPoint Presentation</vt:lpstr>
      <vt:lpstr>PowerPoint Presentation</vt:lpstr>
      <vt:lpstr>PowerPoint Presentation</vt:lpstr>
      <vt:lpstr>Comprehensive Offering</vt:lpstr>
      <vt:lpstr>Wow Factor!</vt:lpstr>
      <vt:lpstr>PowerPoint Presentation</vt:lpstr>
      <vt:lpstr>Single Gas</vt:lpstr>
      <vt:lpstr>Compliance &amp; Confined Space Plus</vt:lpstr>
      <vt:lpstr>4 Gas with Internal Pump</vt:lpstr>
      <vt:lpstr>Quantity Discounts</vt:lpstr>
      <vt:lpstr>Fixed System Components</vt:lpstr>
      <vt:lpstr>RKI Regional Reps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Trusted Partners in Gas Detection</dc:title>
  <dc:creator>Mike Johnson</dc:creator>
  <cp:lastModifiedBy>Mike Johnson</cp:lastModifiedBy>
  <cp:revision>26</cp:revision>
  <dcterms:created xsi:type="dcterms:W3CDTF">2024-02-02T21:58:47Z</dcterms:created>
  <dcterms:modified xsi:type="dcterms:W3CDTF">2024-02-24T03:16:28Z</dcterms:modified>
</cp:coreProperties>
</file>