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  <p:sldMasterId id="2147484146" r:id="rId2"/>
    <p:sldMasterId id="2147484159" r:id="rId3"/>
    <p:sldMasterId id="2147484173" r:id="rId4"/>
    <p:sldMasterId id="2147484187" r:id="rId5"/>
  </p:sldMasterIdLst>
  <p:notesMasterIdLst>
    <p:notesMasterId r:id="rId35"/>
  </p:notesMasterIdLst>
  <p:sldIdLst>
    <p:sldId id="295" r:id="rId6"/>
    <p:sldId id="257" r:id="rId7"/>
    <p:sldId id="263" r:id="rId8"/>
    <p:sldId id="270" r:id="rId9"/>
    <p:sldId id="271" r:id="rId10"/>
    <p:sldId id="266" r:id="rId11"/>
    <p:sldId id="272" r:id="rId12"/>
    <p:sldId id="276" r:id="rId13"/>
    <p:sldId id="275" r:id="rId14"/>
    <p:sldId id="279" r:id="rId15"/>
    <p:sldId id="274" r:id="rId16"/>
    <p:sldId id="281" r:id="rId17"/>
    <p:sldId id="280" r:id="rId18"/>
    <p:sldId id="268" r:id="rId19"/>
    <p:sldId id="269" r:id="rId20"/>
    <p:sldId id="282" r:id="rId21"/>
    <p:sldId id="283" r:id="rId22"/>
    <p:sldId id="284" r:id="rId23"/>
    <p:sldId id="285" r:id="rId24"/>
    <p:sldId id="286" r:id="rId25"/>
    <p:sldId id="287" r:id="rId26"/>
    <p:sldId id="259" r:id="rId27"/>
    <p:sldId id="260" r:id="rId28"/>
    <p:sldId id="289" r:id="rId29"/>
    <p:sldId id="290" r:id="rId30"/>
    <p:sldId id="291" r:id="rId31"/>
    <p:sldId id="294" r:id="rId32"/>
    <p:sldId id="292" r:id="rId33"/>
    <p:sldId id="293" r:id="rId34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54" autoAdjust="0"/>
  </p:normalViewPr>
  <p:slideViewPr>
    <p:cSldViewPr snapToObjects="1">
      <p:cViewPr>
        <p:scale>
          <a:sx n="147" d="100"/>
          <a:sy n="147" d="100"/>
        </p:scale>
        <p:origin x="-608" y="-680"/>
      </p:cViewPr>
      <p:guideLst>
        <p:guide orient="horz" pos="2736"/>
        <p:guide pos="25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effectLst>
              <a:outerShdw blurRad="180975" dist="165100" dir="2700000" algn="tl" rotWithShape="0">
                <a:prstClr val="black">
                  <a:alpha val="40000"/>
                </a:prstClr>
              </a:outerShdw>
            </a:effectLst>
          </c:spPr>
          <c:explosion val="25"/>
          <c:dLbls>
            <c:txPr>
              <a:bodyPr/>
              <a:lstStyle/>
              <a:p>
                <a:pPr>
                  <a:defRPr sz="1600" b="1" i="0" baseline="0">
                    <a:ln>
                      <a:noFill/>
                    </a:ln>
                    <a:effectLst>
                      <a:outerShdw blurRad="50800" dist="38100" dir="2700000" algn="tl" rotWithShape="0">
                        <a:srgbClr val="000000">
                          <a:alpha val="43000"/>
                        </a:srgbClr>
                      </a:outerShdw>
                    </a:effectLst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Sheet1!$A$4:$A$9</c:f>
              <c:strCache>
                <c:ptCount val="6"/>
                <c:pt idx="0">
                  <c:v>Distributor</c:v>
                </c:pt>
                <c:pt idx="1">
                  <c:v>OEM</c:v>
                </c:pt>
                <c:pt idx="2">
                  <c:v>Export</c:v>
                </c:pt>
                <c:pt idx="3">
                  <c:v>End User</c:v>
                </c:pt>
                <c:pt idx="4">
                  <c:v>Telecom</c:v>
                </c:pt>
                <c:pt idx="5">
                  <c:v>Marine</c:v>
                </c:pt>
              </c:strCache>
            </c:strRef>
          </c:cat>
          <c:val>
            <c:numRef>
              <c:f>Sheet1!$B$4:$B$9</c:f>
              <c:numCache>
                <c:formatCode>0%</c:formatCode>
                <c:ptCount val="6"/>
                <c:pt idx="0">
                  <c:v>0.582529164612197</c:v>
                </c:pt>
                <c:pt idx="1">
                  <c:v>0.119797936786991</c:v>
                </c:pt>
                <c:pt idx="2">
                  <c:v>0.0967225958828977</c:v>
                </c:pt>
                <c:pt idx="3">
                  <c:v>0.0920354134376825</c:v>
                </c:pt>
                <c:pt idx="4">
                  <c:v>0.0615969064818673</c:v>
                </c:pt>
                <c:pt idx="5">
                  <c:v>0.0384482743379643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effectLst/>
  </c:sp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" Type="http://schemas.openxmlformats.org/officeDocument/2006/relationships/image" Target="../media/image8.jpg"/><Relationship Id="rId2" Type="http://schemas.openxmlformats.org/officeDocument/2006/relationships/image" Target="../media/image9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" Type="http://schemas.openxmlformats.org/officeDocument/2006/relationships/image" Target="../media/image8.jpg"/><Relationship Id="rId2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58FB3-FB3A-134B-88C1-DA5E9CC85046}" type="doc">
      <dgm:prSet loTypeId="urn:microsoft.com/office/officeart/2005/8/layout/radial4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EE3046C-A247-9340-B857-877CE10A0DB9}">
      <dgm:prSet phldrT="[Text]"/>
      <dgm:spPr/>
      <dgm:t>
        <a:bodyPr/>
        <a:lstStyle/>
        <a:p>
          <a:r>
            <a:rPr lang="en-US" dirty="0" smtClean="0"/>
            <a:t>New Business</a:t>
          </a:r>
          <a:endParaRPr lang="en-US" dirty="0"/>
        </a:p>
      </dgm:t>
    </dgm:pt>
    <dgm:pt modelId="{BB044AF7-05C5-3C4B-BF27-E464BE6C2420}" type="parTrans" cxnId="{C0856721-F42A-D44B-BEF1-D12480A7E48C}">
      <dgm:prSet/>
      <dgm:spPr/>
      <dgm:t>
        <a:bodyPr/>
        <a:lstStyle/>
        <a:p>
          <a:endParaRPr lang="en-US"/>
        </a:p>
      </dgm:t>
    </dgm:pt>
    <dgm:pt modelId="{AF0165E8-EC93-C648-9E4E-78F5ADBD8303}" type="sibTrans" cxnId="{C0856721-F42A-D44B-BEF1-D12480A7E48C}">
      <dgm:prSet/>
      <dgm:spPr/>
      <dgm:t>
        <a:bodyPr/>
        <a:lstStyle/>
        <a:p>
          <a:endParaRPr lang="en-US"/>
        </a:p>
      </dgm:t>
    </dgm:pt>
    <dgm:pt modelId="{0DAFCA10-1FB6-5C4F-8A72-9F739948925C}">
      <dgm:prSet phldrT="[Text]"/>
      <dgm:spPr/>
      <dgm:t>
        <a:bodyPr/>
        <a:lstStyle/>
        <a:p>
          <a:r>
            <a:rPr lang="en-US" dirty="0" smtClean="0"/>
            <a:t>Online Marketing</a:t>
          </a:r>
          <a:endParaRPr lang="en-US" dirty="0"/>
        </a:p>
      </dgm:t>
    </dgm:pt>
    <dgm:pt modelId="{F90F3B16-33F7-1B43-899B-32976CD4F4CF}" type="parTrans" cxnId="{25BAB1F6-2796-7548-B19B-D6F02561439C}">
      <dgm:prSet/>
      <dgm:spPr/>
      <dgm:t>
        <a:bodyPr/>
        <a:lstStyle/>
        <a:p>
          <a:endParaRPr lang="en-US"/>
        </a:p>
      </dgm:t>
    </dgm:pt>
    <dgm:pt modelId="{C5E746D0-7F8B-BA4C-8F54-350B255C57C5}" type="sibTrans" cxnId="{25BAB1F6-2796-7548-B19B-D6F02561439C}">
      <dgm:prSet/>
      <dgm:spPr/>
      <dgm:t>
        <a:bodyPr/>
        <a:lstStyle/>
        <a:p>
          <a:endParaRPr lang="en-US"/>
        </a:p>
      </dgm:t>
    </dgm:pt>
    <dgm:pt modelId="{9CE00EA6-8262-324A-9515-4367272312E8}">
      <dgm:prSet phldrT="[Text]"/>
      <dgm:spPr/>
      <dgm:t>
        <a:bodyPr/>
        <a:lstStyle/>
        <a:p>
          <a:r>
            <a:rPr lang="en-US" dirty="0" smtClean="0"/>
            <a:t>Direct Sales</a:t>
          </a:r>
          <a:endParaRPr lang="en-US" dirty="0"/>
        </a:p>
      </dgm:t>
    </dgm:pt>
    <dgm:pt modelId="{8E2DE80C-1842-BC4A-BB70-DAEEE5EF4C2F}" type="parTrans" cxnId="{B1A32ED9-B3AA-B54A-AB33-A9FF21CE4A78}">
      <dgm:prSet/>
      <dgm:spPr/>
      <dgm:t>
        <a:bodyPr/>
        <a:lstStyle/>
        <a:p>
          <a:endParaRPr lang="en-US"/>
        </a:p>
      </dgm:t>
    </dgm:pt>
    <dgm:pt modelId="{F26C3319-FBD4-8A40-94F2-905E0E93BC7D}" type="sibTrans" cxnId="{B1A32ED9-B3AA-B54A-AB33-A9FF21CE4A78}">
      <dgm:prSet/>
      <dgm:spPr/>
      <dgm:t>
        <a:bodyPr/>
        <a:lstStyle/>
        <a:p>
          <a:endParaRPr lang="en-US"/>
        </a:p>
      </dgm:t>
    </dgm:pt>
    <dgm:pt modelId="{C37770B2-7FE4-2F45-B881-773BCB47FEB1}">
      <dgm:prSet phldrT="[Text]"/>
      <dgm:spPr/>
      <dgm:t>
        <a:bodyPr/>
        <a:lstStyle/>
        <a:p>
          <a:r>
            <a:rPr lang="en-US" dirty="0" smtClean="0"/>
            <a:t>National &amp; Regional Trade Shows</a:t>
          </a:r>
          <a:endParaRPr lang="en-US" dirty="0"/>
        </a:p>
      </dgm:t>
    </dgm:pt>
    <dgm:pt modelId="{E84CD305-AB84-974B-9C4A-0C14E745BCF2}" type="parTrans" cxnId="{BE2D254E-004B-3F4A-A6E1-25E3E6ECDCAB}">
      <dgm:prSet/>
      <dgm:spPr/>
      <dgm:t>
        <a:bodyPr/>
        <a:lstStyle/>
        <a:p>
          <a:endParaRPr lang="en-US"/>
        </a:p>
      </dgm:t>
    </dgm:pt>
    <dgm:pt modelId="{149C195C-0B3C-0F4A-B46B-F43775AFAEFD}" type="sibTrans" cxnId="{BE2D254E-004B-3F4A-A6E1-25E3E6ECDCAB}">
      <dgm:prSet/>
      <dgm:spPr/>
      <dgm:t>
        <a:bodyPr/>
        <a:lstStyle/>
        <a:p>
          <a:endParaRPr lang="en-US"/>
        </a:p>
      </dgm:t>
    </dgm:pt>
    <dgm:pt modelId="{983A7EEA-F499-CC48-94D0-2D793A1A5C3F}">
      <dgm:prSet phldrT="[Text]"/>
      <dgm:spPr/>
      <dgm:t>
        <a:bodyPr/>
        <a:lstStyle/>
        <a:p>
          <a:r>
            <a:rPr lang="en-US" dirty="0" smtClean="0"/>
            <a:t>Distributor Efforts</a:t>
          </a:r>
          <a:endParaRPr lang="en-US" dirty="0"/>
        </a:p>
      </dgm:t>
    </dgm:pt>
    <dgm:pt modelId="{3F789B23-2D4E-3D4E-9350-92E4D839966A}" type="parTrans" cxnId="{0616D6FA-9481-8443-8CD3-1C7C2C7E0FAC}">
      <dgm:prSet/>
      <dgm:spPr/>
      <dgm:t>
        <a:bodyPr/>
        <a:lstStyle/>
        <a:p>
          <a:endParaRPr lang="en-US"/>
        </a:p>
      </dgm:t>
    </dgm:pt>
    <dgm:pt modelId="{190694B9-6D51-3A4C-9C31-EB6E439FAF30}" type="sibTrans" cxnId="{0616D6FA-9481-8443-8CD3-1C7C2C7E0FAC}">
      <dgm:prSet/>
      <dgm:spPr/>
      <dgm:t>
        <a:bodyPr/>
        <a:lstStyle/>
        <a:p>
          <a:endParaRPr lang="en-US"/>
        </a:p>
      </dgm:t>
    </dgm:pt>
    <dgm:pt modelId="{4095D917-78E7-F749-B985-FF2537A09C3D}">
      <dgm:prSet/>
      <dgm:spPr/>
      <dgm:t>
        <a:bodyPr/>
        <a:lstStyle/>
        <a:p>
          <a:r>
            <a:rPr lang="en-US" dirty="0" smtClean="0"/>
            <a:t>Online Chat</a:t>
          </a:r>
          <a:endParaRPr lang="en-US" dirty="0"/>
        </a:p>
      </dgm:t>
    </dgm:pt>
    <dgm:pt modelId="{0DAAEACB-3C1F-FF47-88C4-632FAB03A540}" type="parTrans" cxnId="{517DB73B-C17C-8340-B0EE-D0AEA6892316}">
      <dgm:prSet/>
      <dgm:spPr/>
    </dgm:pt>
    <dgm:pt modelId="{33727688-0286-B84F-A700-107340299613}" type="sibTrans" cxnId="{517DB73B-C17C-8340-B0EE-D0AEA6892316}">
      <dgm:prSet/>
      <dgm:spPr/>
    </dgm:pt>
    <dgm:pt modelId="{8CC45812-94CA-3C41-9676-4C7376D26B5D}">
      <dgm:prSet/>
      <dgm:spPr/>
      <dgm:t>
        <a:bodyPr/>
        <a:lstStyle/>
        <a:p>
          <a:r>
            <a:rPr lang="en-US" dirty="0" smtClean="0"/>
            <a:t>Customer Referrals</a:t>
          </a:r>
          <a:endParaRPr lang="en-US" dirty="0"/>
        </a:p>
      </dgm:t>
    </dgm:pt>
    <dgm:pt modelId="{828F7C7D-9A62-024C-8196-5F7F8D0F19BB}" type="parTrans" cxnId="{6EB706E8-88C8-2646-8D4E-8B56E28F84B6}">
      <dgm:prSet/>
      <dgm:spPr/>
    </dgm:pt>
    <dgm:pt modelId="{9FB2AB04-C6F5-8E48-980F-F7EDB20EED31}" type="sibTrans" cxnId="{6EB706E8-88C8-2646-8D4E-8B56E28F84B6}">
      <dgm:prSet/>
      <dgm:spPr/>
    </dgm:pt>
    <dgm:pt modelId="{6691F0E1-88A8-D741-B61B-EA113981FD43}" type="pres">
      <dgm:prSet presAssocID="{C7758FB3-FB3A-134B-88C1-DA5E9CC8504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E30E27-4876-324F-A375-89038A42ECA8}" type="pres">
      <dgm:prSet presAssocID="{EEE3046C-A247-9340-B857-877CE10A0DB9}" presName="centerShape" presStyleLbl="node0" presStyleIdx="0" presStyleCnt="1"/>
      <dgm:spPr/>
      <dgm:t>
        <a:bodyPr/>
        <a:lstStyle/>
        <a:p>
          <a:endParaRPr lang="en-US"/>
        </a:p>
      </dgm:t>
    </dgm:pt>
    <dgm:pt modelId="{7CE95832-4788-4D4E-AD5F-AD3123DD7CE6}" type="pres">
      <dgm:prSet presAssocID="{F90F3B16-33F7-1B43-899B-32976CD4F4CF}" presName="parTrans" presStyleLbl="bgSibTrans2D1" presStyleIdx="0" presStyleCnt="6"/>
      <dgm:spPr/>
      <dgm:t>
        <a:bodyPr/>
        <a:lstStyle/>
        <a:p>
          <a:endParaRPr lang="en-US"/>
        </a:p>
      </dgm:t>
    </dgm:pt>
    <dgm:pt modelId="{2156781A-01D9-7F4F-AD13-047B4D7E2A98}" type="pres">
      <dgm:prSet presAssocID="{0DAFCA10-1FB6-5C4F-8A72-9F739948925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3EF3CC-4681-0B4C-B1C4-5BAA0E806CC2}" type="pres">
      <dgm:prSet presAssocID="{0DAAEACB-3C1F-FF47-88C4-632FAB03A540}" presName="parTrans" presStyleLbl="bgSibTrans2D1" presStyleIdx="1" presStyleCnt="6"/>
      <dgm:spPr/>
    </dgm:pt>
    <dgm:pt modelId="{CD867421-49EA-1B4D-A24C-B0EF1FD89E64}" type="pres">
      <dgm:prSet presAssocID="{4095D917-78E7-F749-B985-FF2537A09C3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BED60-325A-F946-AD40-02D71DA20F2D}" type="pres">
      <dgm:prSet presAssocID="{828F7C7D-9A62-024C-8196-5F7F8D0F19BB}" presName="parTrans" presStyleLbl="bgSibTrans2D1" presStyleIdx="2" presStyleCnt="6"/>
      <dgm:spPr/>
    </dgm:pt>
    <dgm:pt modelId="{918305A7-72C8-B341-BF5F-1FCB38FFE640}" type="pres">
      <dgm:prSet presAssocID="{8CC45812-94CA-3C41-9676-4C7376D26B5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47EEAE-4936-0747-92FB-28675F855C2F}" type="pres">
      <dgm:prSet presAssocID="{8E2DE80C-1842-BC4A-BB70-DAEEE5EF4C2F}" presName="parTrans" presStyleLbl="bgSibTrans2D1" presStyleIdx="3" presStyleCnt="6"/>
      <dgm:spPr/>
      <dgm:t>
        <a:bodyPr/>
        <a:lstStyle/>
        <a:p>
          <a:endParaRPr lang="en-US"/>
        </a:p>
      </dgm:t>
    </dgm:pt>
    <dgm:pt modelId="{079B142E-42DB-A44C-B25D-0F7BFBB568D8}" type="pres">
      <dgm:prSet presAssocID="{9CE00EA6-8262-324A-9515-4367272312E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AD6C15-ACFD-BF45-A858-6767CDB23858}" type="pres">
      <dgm:prSet presAssocID="{E84CD305-AB84-974B-9C4A-0C14E745BCF2}" presName="parTrans" presStyleLbl="bgSibTrans2D1" presStyleIdx="4" presStyleCnt="6"/>
      <dgm:spPr/>
      <dgm:t>
        <a:bodyPr/>
        <a:lstStyle/>
        <a:p>
          <a:endParaRPr lang="en-US"/>
        </a:p>
      </dgm:t>
    </dgm:pt>
    <dgm:pt modelId="{508DD422-8D06-E24C-8012-AC41D762236A}" type="pres">
      <dgm:prSet presAssocID="{C37770B2-7FE4-2F45-B881-773BCB47FEB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3EF339-3A6E-B645-9AF5-B04C97FB58D0}" type="pres">
      <dgm:prSet presAssocID="{3F789B23-2D4E-3D4E-9350-92E4D839966A}" presName="parTrans" presStyleLbl="bgSibTrans2D1" presStyleIdx="5" presStyleCnt="6"/>
      <dgm:spPr/>
      <dgm:t>
        <a:bodyPr/>
        <a:lstStyle/>
        <a:p>
          <a:endParaRPr lang="en-US"/>
        </a:p>
      </dgm:t>
    </dgm:pt>
    <dgm:pt modelId="{712D4135-73B1-884F-BBAB-37938B99C8A3}" type="pres">
      <dgm:prSet presAssocID="{983A7EEA-F499-CC48-94D0-2D793A1A5C3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A32ED9-B3AA-B54A-AB33-A9FF21CE4A78}" srcId="{EEE3046C-A247-9340-B857-877CE10A0DB9}" destId="{9CE00EA6-8262-324A-9515-4367272312E8}" srcOrd="3" destOrd="0" parTransId="{8E2DE80C-1842-BC4A-BB70-DAEEE5EF4C2F}" sibTransId="{F26C3319-FBD4-8A40-94F2-905E0E93BC7D}"/>
    <dgm:cxn modelId="{4A3FC811-FE6F-F64D-A97A-16DADFE74B80}" type="presOf" srcId="{983A7EEA-F499-CC48-94D0-2D793A1A5C3F}" destId="{712D4135-73B1-884F-BBAB-37938B99C8A3}" srcOrd="0" destOrd="0" presId="urn:microsoft.com/office/officeart/2005/8/layout/radial4"/>
    <dgm:cxn modelId="{BD0911E7-7D64-534F-A547-FBC2F18D1647}" type="presOf" srcId="{828F7C7D-9A62-024C-8196-5F7F8D0F19BB}" destId="{904BED60-325A-F946-AD40-02D71DA20F2D}" srcOrd="0" destOrd="0" presId="urn:microsoft.com/office/officeart/2005/8/layout/radial4"/>
    <dgm:cxn modelId="{BC43F4BB-B6EB-8F44-B10A-10F958F3EFAD}" type="presOf" srcId="{9CE00EA6-8262-324A-9515-4367272312E8}" destId="{079B142E-42DB-A44C-B25D-0F7BFBB568D8}" srcOrd="0" destOrd="0" presId="urn:microsoft.com/office/officeart/2005/8/layout/radial4"/>
    <dgm:cxn modelId="{FF29EFB0-78A5-5242-BE4F-3191B9491713}" type="presOf" srcId="{F90F3B16-33F7-1B43-899B-32976CD4F4CF}" destId="{7CE95832-4788-4D4E-AD5F-AD3123DD7CE6}" srcOrd="0" destOrd="0" presId="urn:microsoft.com/office/officeart/2005/8/layout/radial4"/>
    <dgm:cxn modelId="{642A7E7E-2B89-5B46-9ACD-462ACDF44D07}" type="presOf" srcId="{8E2DE80C-1842-BC4A-BB70-DAEEE5EF4C2F}" destId="{5947EEAE-4936-0747-92FB-28675F855C2F}" srcOrd="0" destOrd="0" presId="urn:microsoft.com/office/officeart/2005/8/layout/radial4"/>
    <dgm:cxn modelId="{CF8567E6-DD17-9343-951C-F444D6BFF43B}" type="presOf" srcId="{E84CD305-AB84-974B-9C4A-0C14E745BCF2}" destId="{DBAD6C15-ACFD-BF45-A858-6767CDB23858}" srcOrd="0" destOrd="0" presId="urn:microsoft.com/office/officeart/2005/8/layout/radial4"/>
    <dgm:cxn modelId="{517DB73B-C17C-8340-B0EE-D0AEA6892316}" srcId="{EEE3046C-A247-9340-B857-877CE10A0DB9}" destId="{4095D917-78E7-F749-B985-FF2537A09C3D}" srcOrd="1" destOrd="0" parTransId="{0DAAEACB-3C1F-FF47-88C4-632FAB03A540}" sibTransId="{33727688-0286-B84F-A700-107340299613}"/>
    <dgm:cxn modelId="{33373CC7-B3FC-4D40-975C-1D2D83B7B325}" type="presOf" srcId="{3F789B23-2D4E-3D4E-9350-92E4D839966A}" destId="{8A3EF339-3A6E-B645-9AF5-B04C97FB58D0}" srcOrd="0" destOrd="0" presId="urn:microsoft.com/office/officeart/2005/8/layout/radial4"/>
    <dgm:cxn modelId="{7900AAA8-5363-F449-9AD1-5BE840B6AF7D}" type="presOf" srcId="{C7758FB3-FB3A-134B-88C1-DA5E9CC85046}" destId="{6691F0E1-88A8-D741-B61B-EA113981FD43}" srcOrd="0" destOrd="0" presId="urn:microsoft.com/office/officeart/2005/8/layout/radial4"/>
    <dgm:cxn modelId="{02A414EF-7F68-3649-ABC9-10A919D01F23}" type="presOf" srcId="{0DAAEACB-3C1F-FF47-88C4-632FAB03A540}" destId="{573EF3CC-4681-0B4C-B1C4-5BAA0E806CC2}" srcOrd="0" destOrd="0" presId="urn:microsoft.com/office/officeart/2005/8/layout/radial4"/>
    <dgm:cxn modelId="{FFFA7408-8F46-0F46-8D8C-41167B07174D}" type="presOf" srcId="{8CC45812-94CA-3C41-9676-4C7376D26B5D}" destId="{918305A7-72C8-B341-BF5F-1FCB38FFE640}" srcOrd="0" destOrd="0" presId="urn:microsoft.com/office/officeart/2005/8/layout/radial4"/>
    <dgm:cxn modelId="{A06C889E-FCA0-AA41-BD02-1DD81D81CE57}" type="presOf" srcId="{0DAFCA10-1FB6-5C4F-8A72-9F739948925C}" destId="{2156781A-01D9-7F4F-AD13-047B4D7E2A98}" srcOrd="0" destOrd="0" presId="urn:microsoft.com/office/officeart/2005/8/layout/radial4"/>
    <dgm:cxn modelId="{9C4BB1D3-0085-A443-AAAD-8158F9E9D75E}" type="presOf" srcId="{EEE3046C-A247-9340-B857-877CE10A0DB9}" destId="{27E30E27-4876-324F-A375-89038A42ECA8}" srcOrd="0" destOrd="0" presId="urn:microsoft.com/office/officeart/2005/8/layout/radial4"/>
    <dgm:cxn modelId="{C0856721-F42A-D44B-BEF1-D12480A7E48C}" srcId="{C7758FB3-FB3A-134B-88C1-DA5E9CC85046}" destId="{EEE3046C-A247-9340-B857-877CE10A0DB9}" srcOrd="0" destOrd="0" parTransId="{BB044AF7-05C5-3C4B-BF27-E464BE6C2420}" sibTransId="{AF0165E8-EC93-C648-9E4E-78F5ADBD8303}"/>
    <dgm:cxn modelId="{6EB706E8-88C8-2646-8D4E-8B56E28F84B6}" srcId="{EEE3046C-A247-9340-B857-877CE10A0DB9}" destId="{8CC45812-94CA-3C41-9676-4C7376D26B5D}" srcOrd="2" destOrd="0" parTransId="{828F7C7D-9A62-024C-8196-5F7F8D0F19BB}" sibTransId="{9FB2AB04-C6F5-8E48-980F-F7EDB20EED31}"/>
    <dgm:cxn modelId="{1DA17B50-D99B-1F4F-A076-F9B0016B5AB4}" type="presOf" srcId="{4095D917-78E7-F749-B985-FF2537A09C3D}" destId="{CD867421-49EA-1B4D-A24C-B0EF1FD89E64}" srcOrd="0" destOrd="0" presId="urn:microsoft.com/office/officeart/2005/8/layout/radial4"/>
    <dgm:cxn modelId="{0616D6FA-9481-8443-8CD3-1C7C2C7E0FAC}" srcId="{EEE3046C-A247-9340-B857-877CE10A0DB9}" destId="{983A7EEA-F499-CC48-94D0-2D793A1A5C3F}" srcOrd="5" destOrd="0" parTransId="{3F789B23-2D4E-3D4E-9350-92E4D839966A}" sibTransId="{190694B9-6D51-3A4C-9C31-EB6E439FAF30}"/>
    <dgm:cxn modelId="{25BAB1F6-2796-7548-B19B-D6F02561439C}" srcId="{EEE3046C-A247-9340-B857-877CE10A0DB9}" destId="{0DAFCA10-1FB6-5C4F-8A72-9F739948925C}" srcOrd="0" destOrd="0" parTransId="{F90F3B16-33F7-1B43-899B-32976CD4F4CF}" sibTransId="{C5E746D0-7F8B-BA4C-8F54-350B255C57C5}"/>
    <dgm:cxn modelId="{BE2D254E-004B-3F4A-A6E1-25E3E6ECDCAB}" srcId="{EEE3046C-A247-9340-B857-877CE10A0DB9}" destId="{C37770B2-7FE4-2F45-B881-773BCB47FEB1}" srcOrd="4" destOrd="0" parTransId="{E84CD305-AB84-974B-9C4A-0C14E745BCF2}" sibTransId="{149C195C-0B3C-0F4A-B46B-F43775AFAEFD}"/>
    <dgm:cxn modelId="{AEBE673E-9CF8-0E49-AB18-85477E3128F8}" type="presOf" srcId="{C37770B2-7FE4-2F45-B881-773BCB47FEB1}" destId="{508DD422-8D06-E24C-8012-AC41D762236A}" srcOrd="0" destOrd="0" presId="urn:microsoft.com/office/officeart/2005/8/layout/radial4"/>
    <dgm:cxn modelId="{DBC28A92-1CC0-D540-ABC0-C7EEA6E1359C}" type="presParOf" srcId="{6691F0E1-88A8-D741-B61B-EA113981FD43}" destId="{27E30E27-4876-324F-A375-89038A42ECA8}" srcOrd="0" destOrd="0" presId="urn:microsoft.com/office/officeart/2005/8/layout/radial4"/>
    <dgm:cxn modelId="{9BCF1F35-02C1-D34C-86F0-7DD0AE1F496E}" type="presParOf" srcId="{6691F0E1-88A8-D741-B61B-EA113981FD43}" destId="{7CE95832-4788-4D4E-AD5F-AD3123DD7CE6}" srcOrd="1" destOrd="0" presId="urn:microsoft.com/office/officeart/2005/8/layout/radial4"/>
    <dgm:cxn modelId="{EBC4FAA7-79E6-A743-BAF9-9039577D819B}" type="presParOf" srcId="{6691F0E1-88A8-D741-B61B-EA113981FD43}" destId="{2156781A-01D9-7F4F-AD13-047B4D7E2A98}" srcOrd="2" destOrd="0" presId="urn:microsoft.com/office/officeart/2005/8/layout/radial4"/>
    <dgm:cxn modelId="{C941E07E-F677-454A-9695-77906BF1526D}" type="presParOf" srcId="{6691F0E1-88A8-D741-B61B-EA113981FD43}" destId="{573EF3CC-4681-0B4C-B1C4-5BAA0E806CC2}" srcOrd="3" destOrd="0" presId="urn:microsoft.com/office/officeart/2005/8/layout/radial4"/>
    <dgm:cxn modelId="{6783A365-BEB3-7F46-9CC4-5BF193891E93}" type="presParOf" srcId="{6691F0E1-88A8-D741-B61B-EA113981FD43}" destId="{CD867421-49EA-1B4D-A24C-B0EF1FD89E64}" srcOrd="4" destOrd="0" presId="urn:microsoft.com/office/officeart/2005/8/layout/radial4"/>
    <dgm:cxn modelId="{26598176-1E86-864E-8819-CD5220E77D67}" type="presParOf" srcId="{6691F0E1-88A8-D741-B61B-EA113981FD43}" destId="{904BED60-325A-F946-AD40-02D71DA20F2D}" srcOrd="5" destOrd="0" presId="urn:microsoft.com/office/officeart/2005/8/layout/radial4"/>
    <dgm:cxn modelId="{1AA5B931-8BED-2E40-BF27-86969BCA73FC}" type="presParOf" srcId="{6691F0E1-88A8-D741-B61B-EA113981FD43}" destId="{918305A7-72C8-B341-BF5F-1FCB38FFE640}" srcOrd="6" destOrd="0" presId="urn:microsoft.com/office/officeart/2005/8/layout/radial4"/>
    <dgm:cxn modelId="{5B26C5F6-76F2-304C-9832-D4FEF26BE0E0}" type="presParOf" srcId="{6691F0E1-88A8-D741-B61B-EA113981FD43}" destId="{5947EEAE-4936-0747-92FB-28675F855C2F}" srcOrd="7" destOrd="0" presId="urn:microsoft.com/office/officeart/2005/8/layout/radial4"/>
    <dgm:cxn modelId="{5268B920-9ED3-2742-BB39-B3AA1F950FAC}" type="presParOf" srcId="{6691F0E1-88A8-D741-B61B-EA113981FD43}" destId="{079B142E-42DB-A44C-B25D-0F7BFBB568D8}" srcOrd="8" destOrd="0" presId="urn:microsoft.com/office/officeart/2005/8/layout/radial4"/>
    <dgm:cxn modelId="{B7929518-624F-F94C-AAD0-AF221D87C74B}" type="presParOf" srcId="{6691F0E1-88A8-D741-B61B-EA113981FD43}" destId="{DBAD6C15-ACFD-BF45-A858-6767CDB23858}" srcOrd="9" destOrd="0" presId="urn:microsoft.com/office/officeart/2005/8/layout/radial4"/>
    <dgm:cxn modelId="{F6A83D05-0945-AC44-840B-E31B788CDBBE}" type="presParOf" srcId="{6691F0E1-88A8-D741-B61B-EA113981FD43}" destId="{508DD422-8D06-E24C-8012-AC41D762236A}" srcOrd="10" destOrd="0" presId="urn:microsoft.com/office/officeart/2005/8/layout/radial4"/>
    <dgm:cxn modelId="{C469F9C9-6DA8-1149-A51B-3C6D3A4D4ABE}" type="presParOf" srcId="{6691F0E1-88A8-D741-B61B-EA113981FD43}" destId="{8A3EF339-3A6E-B645-9AF5-B04C97FB58D0}" srcOrd="11" destOrd="0" presId="urn:microsoft.com/office/officeart/2005/8/layout/radial4"/>
    <dgm:cxn modelId="{0E70517A-DB06-E645-B776-65DCE1BEC521}" type="presParOf" srcId="{6691F0E1-88A8-D741-B61B-EA113981FD43}" destId="{712D4135-73B1-884F-BBAB-37938B99C8A3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67AC2C-420B-6649-846D-E2A0F1C01CD5}" type="doc">
      <dgm:prSet loTypeId="urn:microsoft.com/office/officeart/2009/layout/CirclePictureHierarchy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DA2E38-FFEB-144F-AD6C-0B9662E1ABB9}">
      <dgm:prSet phldrT="[Text]" custT="1"/>
      <dgm:spPr/>
      <dgm:t>
        <a:bodyPr/>
        <a:lstStyle/>
        <a:p>
          <a:pPr algn="ctr"/>
          <a:r>
            <a:rPr lang="en-US" sz="1050" dirty="0" smtClean="0"/>
            <a:t>RKI Sales Channels</a:t>
          </a:r>
          <a:endParaRPr lang="en-US" sz="1050" dirty="0"/>
        </a:p>
      </dgm:t>
    </dgm:pt>
    <dgm:pt modelId="{444F7AA5-6F63-F142-B27B-5E81B5AE58EF}" type="parTrans" cxnId="{0A070E0B-79EE-7148-8B2B-03A60175B23C}">
      <dgm:prSet/>
      <dgm:spPr/>
      <dgm:t>
        <a:bodyPr/>
        <a:lstStyle/>
        <a:p>
          <a:endParaRPr lang="en-US"/>
        </a:p>
      </dgm:t>
    </dgm:pt>
    <dgm:pt modelId="{80C4D6D5-55A4-F749-92B5-1E40D8F596B8}" type="sibTrans" cxnId="{0A070E0B-79EE-7148-8B2B-03A60175B23C}">
      <dgm:prSet/>
      <dgm:spPr/>
      <dgm:t>
        <a:bodyPr/>
        <a:lstStyle/>
        <a:p>
          <a:endParaRPr lang="en-US"/>
        </a:p>
      </dgm:t>
    </dgm:pt>
    <dgm:pt modelId="{58CC306C-54E8-D742-9CEC-539B71CF705B}">
      <dgm:prSet phldrT="[Text]" custT="1"/>
      <dgm:spPr/>
      <dgm:t>
        <a:bodyPr/>
        <a:lstStyle/>
        <a:p>
          <a:pPr algn="ctr"/>
          <a:r>
            <a:rPr lang="en-US" sz="1400" dirty="0" smtClean="0"/>
            <a:t>Sales Reps</a:t>
          </a:r>
        </a:p>
        <a:p>
          <a:pPr algn="ctr"/>
          <a:r>
            <a:rPr lang="en-US" sz="1100" dirty="0" smtClean="0"/>
            <a:t>Direct Hire &amp;</a:t>
          </a:r>
        </a:p>
        <a:p>
          <a:pPr algn="ctr"/>
          <a:r>
            <a:rPr lang="en-US" sz="1100" dirty="0" smtClean="0"/>
            <a:t>Manufactures Reps</a:t>
          </a:r>
          <a:endParaRPr lang="en-US" sz="1100" dirty="0"/>
        </a:p>
      </dgm:t>
    </dgm:pt>
    <dgm:pt modelId="{1A6C02D3-5783-8247-9944-659888F44D93}" type="parTrans" cxnId="{FBE63500-F879-974C-8F51-BEF036EB6A18}">
      <dgm:prSet/>
      <dgm:spPr/>
      <dgm:t>
        <a:bodyPr/>
        <a:lstStyle/>
        <a:p>
          <a:endParaRPr lang="en-US"/>
        </a:p>
      </dgm:t>
    </dgm:pt>
    <dgm:pt modelId="{580C4FDD-9D79-144E-80F6-5F23B736EF4F}" type="sibTrans" cxnId="{FBE63500-F879-974C-8F51-BEF036EB6A18}">
      <dgm:prSet/>
      <dgm:spPr/>
      <dgm:t>
        <a:bodyPr/>
        <a:lstStyle/>
        <a:p>
          <a:endParaRPr lang="en-US"/>
        </a:p>
      </dgm:t>
    </dgm:pt>
    <dgm:pt modelId="{5ADB6D44-AEE6-0544-A806-7438E76E1C81}">
      <dgm:prSet custT="1"/>
      <dgm:spPr/>
      <dgm:t>
        <a:bodyPr/>
        <a:lstStyle/>
        <a:p>
          <a:pPr algn="ctr"/>
          <a:r>
            <a:rPr lang="en-US" sz="1400" dirty="0" smtClean="0"/>
            <a:t>Marine</a:t>
          </a:r>
          <a:endParaRPr lang="en-US" sz="1400" dirty="0"/>
        </a:p>
      </dgm:t>
    </dgm:pt>
    <dgm:pt modelId="{B2706980-427B-9E46-B570-6D273BA0FD4D}" type="parTrans" cxnId="{110EFA7B-66A0-0C46-ADB6-C4F1B0F7D242}">
      <dgm:prSet/>
      <dgm:spPr/>
      <dgm:t>
        <a:bodyPr/>
        <a:lstStyle/>
        <a:p>
          <a:endParaRPr lang="en-US"/>
        </a:p>
      </dgm:t>
    </dgm:pt>
    <dgm:pt modelId="{66873FCD-2671-4644-85BA-055FCC69483C}" type="sibTrans" cxnId="{110EFA7B-66A0-0C46-ADB6-C4F1B0F7D242}">
      <dgm:prSet/>
      <dgm:spPr/>
      <dgm:t>
        <a:bodyPr/>
        <a:lstStyle/>
        <a:p>
          <a:endParaRPr lang="en-US"/>
        </a:p>
      </dgm:t>
    </dgm:pt>
    <dgm:pt modelId="{D319BBED-2872-2846-B88F-AF5B61197BEF}">
      <dgm:prSet custT="1"/>
      <dgm:spPr/>
      <dgm:t>
        <a:bodyPr/>
        <a:lstStyle/>
        <a:p>
          <a:pPr algn="ctr"/>
          <a:r>
            <a:rPr lang="en-US" sz="1400" dirty="0" smtClean="0"/>
            <a:t>Telecom Reps</a:t>
          </a:r>
          <a:endParaRPr lang="en-US" sz="1400" dirty="0"/>
        </a:p>
      </dgm:t>
    </dgm:pt>
    <dgm:pt modelId="{FCE7D365-AEA9-CD4C-B257-CB9840187D1B}" type="parTrans" cxnId="{057BBD6A-3BAA-FC4F-AC4F-DE5C5F856E94}">
      <dgm:prSet/>
      <dgm:spPr/>
      <dgm:t>
        <a:bodyPr/>
        <a:lstStyle/>
        <a:p>
          <a:endParaRPr lang="en-US"/>
        </a:p>
      </dgm:t>
    </dgm:pt>
    <dgm:pt modelId="{8995AAFC-073E-E243-8185-0E7B58C764DB}" type="sibTrans" cxnId="{057BBD6A-3BAA-FC4F-AC4F-DE5C5F856E94}">
      <dgm:prSet/>
      <dgm:spPr/>
      <dgm:t>
        <a:bodyPr/>
        <a:lstStyle/>
        <a:p>
          <a:endParaRPr lang="en-US"/>
        </a:p>
      </dgm:t>
    </dgm:pt>
    <dgm:pt modelId="{CCE9271C-32AE-DD47-A3C5-4D261616A790}">
      <dgm:prSet custT="1"/>
      <dgm:spPr/>
      <dgm:t>
        <a:bodyPr/>
        <a:lstStyle/>
        <a:p>
          <a:pPr algn="ctr"/>
          <a:r>
            <a:rPr lang="en-US" sz="1400" dirty="0" smtClean="0"/>
            <a:t>US Export</a:t>
          </a:r>
          <a:endParaRPr lang="en-US" sz="1400" dirty="0"/>
        </a:p>
      </dgm:t>
    </dgm:pt>
    <dgm:pt modelId="{5DBC6CA9-8A02-9446-9CAB-14BCD10EDACE}" type="parTrans" cxnId="{C75F605A-A460-9142-8743-AFA21A74BA70}">
      <dgm:prSet/>
      <dgm:spPr/>
      <dgm:t>
        <a:bodyPr/>
        <a:lstStyle/>
        <a:p>
          <a:endParaRPr lang="en-US"/>
        </a:p>
      </dgm:t>
    </dgm:pt>
    <dgm:pt modelId="{C8DBEAAC-6E1A-EE4D-B1E9-732D8D79E229}" type="sibTrans" cxnId="{C75F605A-A460-9142-8743-AFA21A74BA70}">
      <dgm:prSet/>
      <dgm:spPr/>
      <dgm:t>
        <a:bodyPr/>
        <a:lstStyle/>
        <a:p>
          <a:endParaRPr lang="en-US"/>
        </a:p>
      </dgm:t>
    </dgm:pt>
    <dgm:pt modelId="{B10AEA1E-2005-5942-985C-49D9B0D76824}">
      <dgm:prSet/>
      <dgm:spPr/>
      <dgm:t>
        <a:bodyPr/>
        <a:lstStyle/>
        <a:p>
          <a:r>
            <a:rPr lang="en-US" dirty="0" smtClean="0"/>
            <a:t>OEM</a:t>
          </a:r>
          <a:endParaRPr lang="en-US" dirty="0"/>
        </a:p>
      </dgm:t>
    </dgm:pt>
    <dgm:pt modelId="{4A700D77-3AE1-C749-90AE-493C191C63CA}" type="parTrans" cxnId="{07A0EA98-B944-9A46-88A2-4775B17015E9}">
      <dgm:prSet/>
      <dgm:spPr/>
      <dgm:t>
        <a:bodyPr/>
        <a:lstStyle/>
        <a:p>
          <a:endParaRPr lang="en-US"/>
        </a:p>
      </dgm:t>
    </dgm:pt>
    <dgm:pt modelId="{1BBCC13C-C5DE-2B42-970E-C55173DA1A89}" type="sibTrans" cxnId="{07A0EA98-B944-9A46-88A2-4775B17015E9}">
      <dgm:prSet/>
      <dgm:spPr/>
      <dgm:t>
        <a:bodyPr/>
        <a:lstStyle/>
        <a:p>
          <a:endParaRPr lang="en-US"/>
        </a:p>
      </dgm:t>
    </dgm:pt>
    <dgm:pt modelId="{5E3BBF66-9A85-8445-9124-E526CF7DA75C}">
      <dgm:prSet custT="1"/>
      <dgm:spPr/>
      <dgm:t>
        <a:bodyPr/>
        <a:lstStyle/>
        <a:p>
          <a:pPr algn="ctr"/>
          <a:r>
            <a:rPr lang="en-US" sz="1400" dirty="0" smtClean="0"/>
            <a:t>Distributors</a:t>
          </a:r>
          <a:endParaRPr lang="en-US" sz="1050" dirty="0"/>
        </a:p>
      </dgm:t>
    </dgm:pt>
    <dgm:pt modelId="{C17A993A-AAA4-714D-9022-87DDBE0AA748}" type="parTrans" cxnId="{9D0FD991-20E8-2A4E-A582-50F9EA15EE4E}">
      <dgm:prSet/>
      <dgm:spPr/>
      <dgm:t>
        <a:bodyPr/>
        <a:lstStyle/>
        <a:p>
          <a:endParaRPr lang="en-US"/>
        </a:p>
      </dgm:t>
    </dgm:pt>
    <dgm:pt modelId="{46F09003-B1B8-6A45-A672-000E21270DF5}" type="sibTrans" cxnId="{9D0FD991-20E8-2A4E-A582-50F9EA15EE4E}">
      <dgm:prSet/>
      <dgm:spPr/>
      <dgm:t>
        <a:bodyPr/>
        <a:lstStyle/>
        <a:p>
          <a:endParaRPr lang="en-US"/>
        </a:p>
      </dgm:t>
    </dgm:pt>
    <dgm:pt modelId="{F465B106-B76C-0D42-91F4-930D6BC43D6F}">
      <dgm:prSet custT="1"/>
      <dgm:spPr/>
      <dgm:t>
        <a:bodyPr/>
        <a:lstStyle/>
        <a:p>
          <a:pPr algn="ctr"/>
          <a:r>
            <a:rPr lang="en-US" sz="1400" dirty="0" smtClean="0"/>
            <a:t>Direct Customers</a:t>
          </a:r>
          <a:endParaRPr lang="en-US" sz="1400" dirty="0"/>
        </a:p>
      </dgm:t>
    </dgm:pt>
    <dgm:pt modelId="{B2B9CA6D-F9FC-9C41-976D-5AE0000EE703}" type="parTrans" cxnId="{4198CED8-24A5-1B4C-9000-C1B9C4304008}">
      <dgm:prSet/>
      <dgm:spPr/>
      <dgm:t>
        <a:bodyPr/>
        <a:lstStyle/>
        <a:p>
          <a:endParaRPr lang="en-US"/>
        </a:p>
      </dgm:t>
    </dgm:pt>
    <dgm:pt modelId="{3A0337D7-CE46-A84E-854F-DC8BD0674F26}" type="sibTrans" cxnId="{4198CED8-24A5-1B4C-9000-C1B9C4304008}">
      <dgm:prSet/>
      <dgm:spPr/>
      <dgm:t>
        <a:bodyPr/>
        <a:lstStyle/>
        <a:p>
          <a:endParaRPr lang="en-US"/>
        </a:p>
      </dgm:t>
    </dgm:pt>
    <dgm:pt modelId="{43118CAE-96E8-1E49-BAE7-3E616863439B}">
      <dgm:prSet custT="1"/>
      <dgm:spPr/>
      <dgm:t>
        <a:bodyPr/>
        <a:lstStyle/>
        <a:p>
          <a:pPr algn="ctr"/>
          <a:r>
            <a:rPr lang="en-US" sz="1400" dirty="0" smtClean="0"/>
            <a:t>Telecom Customers</a:t>
          </a:r>
          <a:endParaRPr lang="en-US" sz="1400" dirty="0"/>
        </a:p>
      </dgm:t>
    </dgm:pt>
    <dgm:pt modelId="{ECAD45B4-89E6-E048-AB20-97FD2782C3C4}" type="parTrans" cxnId="{B81E1606-E5A2-B846-91D6-06F8B9A13341}">
      <dgm:prSet/>
      <dgm:spPr/>
      <dgm:t>
        <a:bodyPr/>
        <a:lstStyle/>
        <a:p>
          <a:endParaRPr lang="en-US"/>
        </a:p>
      </dgm:t>
    </dgm:pt>
    <dgm:pt modelId="{B9942A70-5CB5-4D46-822A-7E6FDA34ACA0}" type="sibTrans" cxnId="{B81E1606-E5A2-B846-91D6-06F8B9A13341}">
      <dgm:prSet/>
      <dgm:spPr/>
      <dgm:t>
        <a:bodyPr/>
        <a:lstStyle/>
        <a:p>
          <a:endParaRPr lang="en-US"/>
        </a:p>
      </dgm:t>
    </dgm:pt>
    <dgm:pt modelId="{8959CFEF-B776-3444-A0A3-910B6B2BD221}" type="pres">
      <dgm:prSet presAssocID="{3067AC2C-420B-6649-846D-E2A0F1C01CD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F24EBB7-CC38-BE4F-B234-49691EF662F4}" type="pres">
      <dgm:prSet presAssocID="{41DA2E38-FFEB-144F-AD6C-0B9662E1ABB9}" presName="hierRoot1" presStyleCnt="0"/>
      <dgm:spPr/>
    </dgm:pt>
    <dgm:pt modelId="{CC3B4BBA-F377-014C-95E7-5F4ECA83D77C}" type="pres">
      <dgm:prSet presAssocID="{41DA2E38-FFEB-144F-AD6C-0B9662E1ABB9}" presName="composite" presStyleCnt="0"/>
      <dgm:spPr/>
    </dgm:pt>
    <dgm:pt modelId="{C00AE98D-B7B4-FD41-8553-C2B33C17A58F}" type="pres">
      <dgm:prSet presAssocID="{41DA2E38-FFEB-144F-AD6C-0B9662E1ABB9}" presName="image" presStyleLbl="node0" presStyleIdx="0" presStyleCnt="1" custScaleX="280286" custScaleY="280286" custLinFactNeighborY="-6169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en-US"/>
        </a:p>
      </dgm:t>
    </dgm:pt>
    <dgm:pt modelId="{52B0C68F-2A0B-164A-9E72-C673074823AC}" type="pres">
      <dgm:prSet presAssocID="{41DA2E38-FFEB-144F-AD6C-0B9662E1ABB9}" presName="text" presStyleLbl="revTx" presStyleIdx="0" presStyleCnt="9" custScaleX="638537" custLinFactY="-100000" custLinFactNeighborX="-83640" custLinFactNeighborY="-1370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254A74-B5D9-8E47-91DD-D329A648C44F}" type="pres">
      <dgm:prSet presAssocID="{41DA2E38-FFEB-144F-AD6C-0B9662E1ABB9}" presName="hierChild2" presStyleCnt="0"/>
      <dgm:spPr/>
    </dgm:pt>
    <dgm:pt modelId="{1BE47A8E-C1D6-DA4D-BBB0-C78E2C572CF1}" type="pres">
      <dgm:prSet presAssocID="{1A6C02D3-5783-8247-9944-659888F44D93}" presName="Name10" presStyleLbl="parChTrans1D2" presStyleIdx="0" presStyleCnt="6"/>
      <dgm:spPr/>
      <dgm:t>
        <a:bodyPr/>
        <a:lstStyle/>
        <a:p>
          <a:endParaRPr lang="en-US"/>
        </a:p>
      </dgm:t>
    </dgm:pt>
    <dgm:pt modelId="{79094FB3-1CEA-AD4A-9843-D59CA1DA0397}" type="pres">
      <dgm:prSet presAssocID="{58CC306C-54E8-D742-9CEC-539B71CF705B}" presName="hierRoot2" presStyleCnt="0"/>
      <dgm:spPr/>
    </dgm:pt>
    <dgm:pt modelId="{C5D2DA23-CA38-8740-A114-7441FD898145}" type="pres">
      <dgm:prSet presAssocID="{58CC306C-54E8-D742-9CEC-539B71CF705B}" presName="composite2" presStyleCnt="0"/>
      <dgm:spPr/>
    </dgm:pt>
    <dgm:pt modelId="{FC7AEE25-38E8-CC45-B399-1528F56C22BA}" type="pres">
      <dgm:prSet presAssocID="{58CC306C-54E8-D742-9CEC-539B71CF705B}" presName="image2" presStyleLbl="node2" presStyleIdx="0" presStyleCnt="6" custScaleX="258827" custScaleY="25882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93D17121-99A0-E64B-88EB-B1340FCEE592}" type="pres">
      <dgm:prSet presAssocID="{58CC306C-54E8-D742-9CEC-539B71CF705B}" presName="text2" presStyleLbl="revTx" presStyleIdx="1" presStyleCnt="9" custScaleX="205940" custScaleY="60343" custLinFactY="121285" custLinFactNeighborX="-69276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2D7C2D-5B96-644E-838C-D5A7474B105C}" type="pres">
      <dgm:prSet presAssocID="{58CC306C-54E8-D742-9CEC-539B71CF705B}" presName="hierChild3" presStyleCnt="0"/>
      <dgm:spPr/>
    </dgm:pt>
    <dgm:pt modelId="{52DBF12E-DED3-2D41-9D98-507F7CBA3054}" type="pres">
      <dgm:prSet presAssocID="{C17A993A-AAA4-714D-9022-87DDBE0AA748}" presName="Name17" presStyleLbl="parChTrans1D3" presStyleIdx="0" presStyleCnt="2"/>
      <dgm:spPr/>
      <dgm:t>
        <a:bodyPr/>
        <a:lstStyle/>
        <a:p>
          <a:endParaRPr lang="en-US"/>
        </a:p>
      </dgm:t>
    </dgm:pt>
    <dgm:pt modelId="{9AC6ED7C-050D-D14A-8856-8518C1FD8CEB}" type="pres">
      <dgm:prSet presAssocID="{5E3BBF66-9A85-8445-9124-E526CF7DA75C}" presName="hierRoot3" presStyleCnt="0"/>
      <dgm:spPr/>
    </dgm:pt>
    <dgm:pt modelId="{AE6F73F0-05BA-AB4C-A61C-8291FDB09CC9}" type="pres">
      <dgm:prSet presAssocID="{5E3BBF66-9A85-8445-9124-E526CF7DA75C}" presName="composite3" presStyleCnt="0"/>
      <dgm:spPr/>
    </dgm:pt>
    <dgm:pt modelId="{026B3FE2-FEFC-C74D-BBA2-B49D5FF38174}" type="pres">
      <dgm:prSet presAssocID="{5E3BBF66-9A85-8445-9124-E526CF7DA75C}" presName="image3" presStyleLbl="node3" presStyleIdx="0" presStyleCnt="2" custScaleX="206305" custScaleY="206304" custLinFactY="137236" custLinFactNeighborX="11763" custLinFactNeighborY="2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</dgm:spPr>
      <dgm:t>
        <a:bodyPr/>
        <a:lstStyle/>
        <a:p>
          <a:endParaRPr lang="en-US"/>
        </a:p>
      </dgm:t>
    </dgm:pt>
    <dgm:pt modelId="{743D51FB-F585-A447-8EEE-E3ECC1C70507}" type="pres">
      <dgm:prSet presAssocID="{5E3BBF66-9A85-8445-9124-E526CF7DA75C}" presName="text3" presStyleLbl="revTx" presStyleIdx="2" presStyleCnt="9" custScaleX="205558" custScaleY="38229" custLinFactY="200000" custLinFactNeighborX="-59083" custLinFactNeighborY="2817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31C622-F880-5B40-9649-2501E69B3507}" type="pres">
      <dgm:prSet presAssocID="{5E3BBF66-9A85-8445-9124-E526CF7DA75C}" presName="hierChild4" presStyleCnt="0"/>
      <dgm:spPr/>
    </dgm:pt>
    <dgm:pt modelId="{B56D8952-8E5F-B74A-AA6B-6671452531D3}" type="pres">
      <dgm:prSet presAssocID="{B2B9CA6D-F9FC-9C41-976D-5AE0000EE703}" presName="Name10" presStyleLbl="parChTrans1D2" presStyleIdx="1" presStyleCnt="6"/>
      <dgm:spPr/>
      <dgm:t>
        <a:bodyPr/>
        <a:lstStyle/>
        <a:p>
          <a:endParaRPr lang="en-US"/>
        </a:p>
      </dgm:t>
    </dgm:pt>
    <dgm:pt modelId="{8134F970-ACA9-5948-898C-C2484A9E3041}" type="pres">
      <dgm:prSet presAssocID="{F465B106-B76C-0D42-91F4-930D6BC43D6F}" presName="hierRoot2" presStyleCnt="0"/>
      <dgm:spPr/>
    </dgm:pt>
    <dgm:pt modelId="{0BB37E89-DFEF-6D4D-911C-34DFC42D48B9}" type="pres">
      <dgm:prSet presAssocID="{F465B106-B76C-0D42-91F4-930D6BC43D6F}" presName="composite2" presStyleCnt="0"/>
      <dgm:spPr/>
    </dgm:pt>
    <dgm:pt modelId="{04B4741B-E4C0-604A-9831-9D0DF698F51D}" type="pres">
      <dgm:prSet presAssocID="{F465B106-B76C-0D42-91F4-930D6BC43D6F}" presName="image2" presStyleLbl="node2" presStyleIdx="1" presStyleCnt="6" custScaleX="258517" custScaleY="25851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n-US"/>
        </a:p>
      </dgm:t>
    </dgm:pt>
    <dgm:pt modelId="{AC216E5D-51B1-A64D-A5D2-2F8C77C5DCBA}" type="pres">
      <dgm:prSet presAssocID="{F465B106-B76C-0D42-91F4-930D6BC43D6F}" presName="text2" presStyleLbl="revTx" presStyleIdx="3" presStyleCnt="9" custScaleX="202803" custScaleY="200591" custLinFactY="100000" custLinFactNeighborX="-78428" custLinFactNeighborY="1673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DA4074-3373-C24D-9D19-C1363295695F}" type="pres">
      <dgm:prSet presAssocID="{F465B106-B76C-0D42-91F4-930D6BC43D6F}" presName="hierChild3" presStyleCnt="0"/>
      <dgm:spPr/>
    </dgm:pt>
    <dgm:pt modelId="{9D529694-BD2C-6544-9403-11479263096C}" type="pres">
      <dgm:prSet presAssocID="{B2706980-427B-9E46-B570-6D273BA0FD4D}" presName="Name10" presStyleLbl="parChTrans1D2" presStyleIdx="2" presStyleCnt="6"/>
      <dgm:spPr/>
      <dgm:t>
        <a:bodyPr/>
        <a:lstStyle/>
        <a:p>
          <a:endParaRPr lang="en-US"/>
        </a:p>
      </dgm:t>
    </dgm:pt>
    <dgm:pt modelId="{12A1B376-BA13-C149-86DB-C0756C14D0FA}" type="pres">
      <dgm:prSet presAssocID="{5ADB6D44-AEE6-0544-A806-7438E76E1C81}" presName="hierRoot2" presStyleCnt="0"/>
      <dgm:spPr/>
    </dgm:pt>
    <dgm:pt modelId="{95DB44C3-6F2A-A74B-8D00-B9274F913871}" type="pres">
      <dgm:prSet presAssocID="{5ADB6D44-AEE6-0544-A806-7438E76E1C81}" presName="composite2" presStyleCnt="0"/>
      <dgm:spPr/>
    </dgm:pt>
    <dgm:pt modelId="{109681F2-FC65-6F4C-9147-D85CE18C49BD}" type="pres">
      <dgm:prSet presAssocID="{5ADB6D44-AEE6-0544-A806-7438E76E1C81}" presName="image2" presStyleLbl="node2" presStyleIdx="2" presStyleCnt="6" custScaleX="258827" custScaleY="258827" custLinFactNeighborX="4095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CD852A63-6C2A-E04D-A293-5825F3899097}" type="pres">
      <dgm:prSet presAssocID="{5ADB6D44-AEE6-0544-A806-7438E76E1C81}" presName="text2" presStyleLbl="revTx" presStyleIdx="4" presStyleCnt="9" custAng="0" custScaleX="205940" custScaleY="68579" custLinFactY="100000" custLinFactNeighborX="-47081" custLinFactNeighborY="1391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210B3B-D419-2442-8B97-AFE7DD21F185}" type="pres">
      <dgm:prSet presAssocID="{5ADB6D44-AEE6-0544-A806-7438E76E1C81}" presName="hierChild3" presStyleCnt="0"/>
      <dgm:spPr/>
    </dgm:pt>
    <dgm:pt modelId="{FC0E8D54-7D73-EB42-8102-D8B003E78EB5}" type="pres">
      <dgm:prSet presAssocID="{FCE7D365-AEA9-CD4C-B257-CB9840187D1B}" presName="Name10" presStyleLbl="parChTrans1D2" presStyleIdx="3" presStyleCnt="6"/>
      <dgm:spPr/>
      <dgm:t>
        <a:bodyPr/>
        <a:lstStyle/>
        <a:p>
          <a:endParaRPr lang="en-US"/>
        </a:p>
      </dgm:t>
    </dgm:pt>
    <dgm:pt modelId="{E0FF92E3-6129-3441-8A2C-AC688F0FB8DC}" type="pres">
      <dgm:prSet presAssocID="{D319BBED-2872-2846-B88F-AF5B61197BEF}" presName="hierRoot2" presStyleCnt="0"/>
      <dgm:spPr/>
    </dgm:pt>
    <dgm:pt modelId="{82F47F1E-384E-B846-BD09-D23064013A03}" type="pres">
      <dgm:prSet presAssocID="{D319BBED-2872-2846-B88F-AF5B61197BEF}" presName="composite2" presStyleCnt="0"/>
      <dgm:spPr/>
    </dgm:pt>
    <dgm:pt modelId="{35A9E306-176C-EC44-A3CF-3475C0111083}" type="pres">
      <dgm:prSet presAssocID="{D319BBED-2872-2846-B88F-AF5B61197BEF}" presName="image2" presStyleLbl="node2" presStyleIdx="3" presStyleCnt="6" custScaleX="258827" custScaleY="25882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0B12AE25-6BC0-D24F-8395-D08BDCDD9B38}" type="pres">
      <dgm:prSet presAssocID="{D319BBED-2872-2846-B88F-AF5B61197BEF}" presName="text2" presStyleLbl="revTx" presStyleIdx="5" presStyleCnt="9" custScaleX="234248" custScaleY="70371" custLinFactY="100000" custLinFactNeighborX="-73336" custLinFactNeighborY="164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FFE3E4-5E9F-E341-A3C3-C90B34CACAE5}" type="pres">
      <dgm:prSet presAssocID="{D319BBED-2872-2846-B88F-AF5B61197BEF}" presName="hierChild3" presStyleCnt="0"/>
      <dgm:spPr/>
    </dgm:pt>
    <dgm:pt modelId="{127DDEBB-8B36-4E4A-80CD-F914166AFCAF}" type="pres">
      <dgm:prSet presAssocID="{ECAD45B4-89E6-E048-AB20-97FD2782C3C4}" presName="Name17" presStyleLbl="parChTrans1D3" presStyleIdx="1" presStyleCnt="2"/>
      <dgm:spPr/>
      <dgm:t>
        <a:bodyPr/>
        <a:lstStyle/>
        <a:p>
          <a:endParaRPr lang="en-US"/>
        </a:p>
      </dgm:t>
    </dgm:pt>
    <dgm:pt modelId="{9861247C-D5C6-EA44-8AE2-25AC79F06642}" type="pres">
      <dgm:prSet presAssocID="{43118CAE-96E8-1E49-BAE7-3E616863439B}" presName="hierRoot3" presStyleCnt="0"/>
      <dgm:spPr/>
    </dgm:pt>
    <dgm:pt modelId="{67CB846E-3DBF-464A-ACA6-60DF235A55B1}" type="pres">
      <dgm:prSet presAssocID="{43118CAE-96E8-1E49-BAE7-3E616863439B}" presName="composite3" presStyleCnt="0"/>
      <dgm:spPr/>
    </dgm:pt>
    <dgm:pt modelId="{7B5262AD-CAA6-9947-8D2A-256F236780C6}" type="pres">
      <dgm:prSet presAssocID="{43118CAE-96E8-1E49-BAE7-3E616863439B}" presName="image3" presStyleLbl="node3" presStyleIdx="1" presStyleCnt="2" custScaleX="206208" custScaleY="206208" custLinFactY="137236" custLinFactNeighborX="38460" custLinFactNeighborY="20000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n-US"/>
        </a:p>
      </dgm:t>
    </dgm:pt>
    <dgm:pt modelId="{8F7B8CF3-C1C3-2B43-8785-7BE21FB64C8A}" type="pres">
      <dgm:prSet presAssocID="{43118CAE-96E8-1E49-BAE7-3E616863439B}" presName="text3" presStyleLbl="revTx" presStyleIdx="6" presStyleCnt="9" custScaleX="369284" custLinFactY="200000" custLinFactNeighborX="-59402" custLinFactNeighborY="2742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1F0B3D-AF4B-3B4C-A268-69DD592B93E7}" type="pres">
      <dgm:prSet presAssocID="{43118CAE-96E8-1E49-BAE7-3E616863439B}" presName="hierChild4" presStyleCnt="0"/>
      <dgm:spPr/>
    </dgm:pt>
    <dgm:pt modelId="{0C4997D4-E247-0B44-ABFE-A38FD7144424}" type="pres">
      <dgm:prSet presAssocID="{4A700D77-3AE1-C749-90AE-493C191C63CA}" presName="Name10" presStyleLbl="parChTrans1D2" presStyleIdx="4" presStyleCnt="6"/>
      <dgm:spPr/>
      <dgm:t>
        <a:bodyPr/>
        <a:lstStyle/>
        <a:p>
          <a:endParaRPr lang="en-US"/>
        </a:p>
      </dgm:t>
    </dgm:pt>
    <dgm:pt modelId="{B0E515B1-4484-0B4C-8A3F-A2BB7338B809}" type="pres">
      <dgm:prSet presAssocID="{B10AEA1E-2005-5942-985C-49D9B0D76824}" presName="hierRoot2" presStyleCnt="0"/>
      <dgm:spPr/>
    </dgm:pt>
    <dgm:pt modelId="{C579D008-F7A8-024B-966D-9A2C9D347544}" type="pres">
      <dgm:prSet presAssocID="{B10AEA1E-2005-5942-985C-49D9B0D76824}" presName="composite2" presStyleCnt="0"/>
      <dgm:spPr/>
    </dgm:pt>
    <dgm:pt modelId="{E4D24E5F-F344-5E4D-ABB0-CA7F9B5A750C}" type="pres">
      <dgm:prSet presAssocID="{B10AEA1E-2005-5942-985C-49D9B0D76824}" presName="image2" presStyleLbl="node2" presStyleIdx="4" presStyleCnt="6" custScaleX="258827" custScaleY="258827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B88DD2E2-FB89-254F-84E0-AE6F8EC463A1}" type="pres">
      <dgm:prSet presAssocID="{B10AEA1E-2005-5942-985C-49D9B0D76824}" presName="text2" presStyleLbl="revTx" presStyleIdx="7" presStyleCnt="9" custLinFactY="100000" custLinFactNeighborX="-71587" custLinFactNeighborY="1375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023303-1149-A548-A86B-4FBD09CE24C5}" type="pres">
      <dgm:prSet presAssocID="{B10AEA1E-2005-5942-985C-49D9B0D76824}" presName="hierChild3" presStyleCnt="0"/>
      <dgm:spPr/>
    </dgm:pt>
    <dgm:pt modelId="{4556F6C7-32D1-0840-9B3B-2CE09468B598}" type="pres">
      <dgm:prSet presAssocID="{5DBC6CA9-8A02-9446-9CAB-14BCD10EDACE}" presName="Name10" presStyleLbl="parChTrans1D2" presStyleIdx="5" presStyleCnt="6"/>
      <dgm:spPr/>
      <dgm:t>
        <a:bodyPr/>
        <a:lstStyle/>
        <a:p>
          <a:endParaRPr lang="en-US"/>
        </a:p>
      </dgm:t>
    </dgm:pt>
    <dgm:pt modelId="{A6DFC6D0-E41C-864C-96C3-616684A84E6D}" type="pres">
      <dgm:prSet presAssocID="{CCE9271C-32AE-DD47-A3C5-4D261616A790}" presName="hierRoot2" presStyleCnt="0"/>
      <dgm:spPr/>
    </dgm:pt>
    <dgm:pt modelId="{9FD98409-0DA0-C746-91EF-0F4A6BED3E51}" type="pres">
      <dgm:prSet presAssocID="{CCE9271C-32AE-DD47-A3C5-4D261616A790}" presName="composite2" presStyleCnt="0"/>
      <dgm:spPr/>
    </dgm:pt>
    <dgm:pt modelId="{4BE186F0-6B24-EB48-8BC6-A7F2D5D47935}" type="pres">
      <dgm:prSet presAssocID="{CCE9271C-32AE-DD47-A3C5-4D261616A790}" presName="image2" presStyleLbl="node2" presStyleIdx="5" presStyleCnt="6" custScaleX="258827" custScaleY="25882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152BB5ED-F522-0146-97B3-27662336EF47}" type="pres">
      <dgm:prSet presAssocID="{CCE9271C-32AE-DD47-A3C5-4D261616A790}" presName="text2" presStyleLbl="revTx" presStyleIdx="8" presStyleCnt="9" custScaleX="221016" custScaleY="67904" custLinFactY="100000" custLinFactNeighborX="-81903" custLinFactNeighborY="1422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18B831-0971-E343-A9FF-FD42E2FFF80C}" type="pres">
      <dgm:prSet presAssocID="{CCE9271C-32AE-DD47-A3C5-4D261616A790}" presName="hierChild3" presStyleCnt="0"/>
      <dgm:spPr/>
    </dgm:pt>
  </dgm:ptLst>
  <dgm:cxnLst>
    <dgm:cxn modelId="{057BBD6A-3BAA-FC4F-AC4F-DE5C5F856E94}" srcId="{41DA2E38-FFEB-144F-AD6C-0B9662E1ABB9}" destId="{D319BBED-2872-2846-B88F-AF5B61197BEF}" srcOrd="3" destOrd="0" parTransId="{FCE7D365-AEA9-CD4C-B257-CB9840187D1B}" sibTransId="{8995AAFC-073E-E243-8185-0E7B58C764DB}"/>
    <dgm:cxn modelId="{D9B69773-69A2-0E4A-B953-EE3AC181F82F}" type="presOf" srcId="{F465B106-B76C-0D42-91F4-930D6BC43D6F}" destId="{AC216E5D-51B1-A64D-A5D2-2F8C77C5DCBA}" srcOrd="0" destOrd="0" presId="urn:microsoft.com/office/officeart/2009/layout/CirclePictureHierarchy"/>
    <dgm:cxn modelId="{7DD4BD2C-9E64-244F-B175-AA4CE25930E9}" type="presOf" srcId="{5ADB6D44-AEE6-0544-A806-7438E76E1C81}" destId="{CD852A63-6C2A-E04D-A293-5825F3899097}" srcOrd="0" destOrd="0" presId="urn:microsoft.com/office/officeart/2009/layout/CirclePictureHierarchy"/>
    <dgm:cxn modelId="{110EFA7B-66A0-0C46-ADB6-C4F1B0F7D242}" srcId="{41DA2E38-FFEB-144F-AD6C-0B9662E1ABB9}" destId="{5ADB6D44-AEE6-0544-A806-7438E76E1C81}" srcOrd="2" destOrd="0" parTransId="{B2706980-427B-9E46-B570-6D273BA0FD4D}" sibTransId="{66873FCD-2671-4644-85BA-055FCC69483C}"/>
    <dgm:cxn modelId="{8E51A251-08F5-3F41-9DD8-21B57FB981A0}" type="presOf" srcId="{B2B9CA6D-F9FC-9C41-976D-5AE0000EE703}" destId="{B56D8952-8E5F-B74A-AA6B-6671452531D3}" srcOrd="0" destOrd="0" presId="urn:microsoft.com/office/officeart/2009/layout/CirclePictureHierarchy"/>
    <dgm:cxn modelId="{0A070E0B-79EE-7148-8B2B-03A60175B23C}" srcId="{3067AC2C-420B-6649-846D-E2A0F1C01CD5}" destId="{41DA2E38-FFEB-144F-AD6C-0B9662E1ABB9}" srcOrd="0" destOrd="0" parTransId="{444F7AA5-6F63-F142-B27B-5E81B5AE58EF}" sibTransId="{80C4D6D5-55A4-F749-92B5-1E40D8F596B8}"/>
    <dgm:cxn modelId="{6AFADB73-A258-094A-994D-1D8AD710469C}" type="presOf" srcId="{41DA2E38-FFEB-144F-AD6C-0B9662E1ABB9}" destId="{52B0C68F-2A0B-164A-9E72-C673074823AC}" srcOrd="0" destOrd="0" presId="urn:microsoft.com/office/officeart/2009/layout/CirclePictureHierarchy"/>
    <dgm:cxn modelId="{AD963DE5-AED9-D34F-AAC8-63300A691853}" type="presOf" srcId="{ECAD45B4-89E6-E048-AB20-97FD2782C3C4}" destId="{127DDEBB-8B36-4E4A-80CD-F914166AFCAF}" srcOrd="0" destOrd="0" presId="urn:microsoft.com/office/officeart/2009/layout/CirclePictureHierarchy"/>
    <dgm:cxn modelId="{106066C7-411F-C846-83A6-52DA83273D51}" type="presOf" srcId="{D319BBED-2872-2846-B88F-AF5B61197BEF}" destId="{0B12AE25-6BC0-D24F-8395-D08BDCDD9B38}" srcOrd="0" destOrd="0" presId="urn:microsoft.com/office/officeart/2009/layout/CirclePictureHierarchy"/>
    <dgm:cxn modelId="{61685D15-E74D-9145-B18F-93226E75B5CB}" type="presOf" srcId="{FCE7D365-AEA9-CD4C-B257-CB9840187D1B}" destId="{FC0E8D54-7D73-EB42-8102-D8B003E78EB5}" srcOrd="0" destOrd="0" presId="urn:microsoft.com/office/officeart/2009/layout/CirclePictureHierarchy"/>
    <dgm:cxn modelId="{1B7695F3-4D3C-E042-902B-EAE33244DA8C}" type="presOf" srcId="{4A700D77-3AE1-C749-90AE-493C191C63CA}" destId="{0C4997D4-E247-0B44-ABFE-A38FD7144424}" srcOrd="0" destOrd="0" presId="urn:microsoft.com/office/officeart/2009/layout/CirclePictureHierarchy"/>
    <dgm:cxn modelId="{3D412070-CFB6-BF43-8D27-AF999E6947C7}" type="presOf" srcId="{C17A993A-AAA4-714D-9022-87DDBE0AA748}" destId="{52DBF12E-DED3-2D41-9D98-507F7CBA3054}" srcOrd="0" destOrd="0" presId="urn:microsoft.com/office/officeart/2009/layout/CirclePictureHierarchy"/>
    <dgm:cxn modelId="{9D0FD991-20E8-2A4E-A582-50F9EA15EE4E}" srcId="{58CC306C-54E8-D742-9CEC-539B71CF705B}" destId="{5E3BBF66-9A85-8445-9124-E526CF7DA75C}" srcOrd="0" destOrd="0" parTransId="{C17A993A-AAA4-714D-9022-87DDBE0AA748}" sibTransId="{46F09003-B1B8-6A45-A672-000E21270DF5}"/>
    <dgm:cxn modelId="{B4069F74-80E8-1C48-BFEC-ADB2141923C3}" type="presOf" srcId="{1A6C02D3-5783-8247-9944-659888F44D93}" destId="{1BE47A8E-C1D6-DA4D-BBB0-C78E2C572CF1}" srcOrd="0" destOrd="0" presId="urn:microsoft.com/office/officeart/2009/layout/CirclePictureHierarchy"/>
    <dgm:cxn modelId="{4198CED8-24A5-1B4C-9000-C1B9C4304008}" srcId="{41DA2E38-FFEB-144F-AD6C-0B9662E1ABB9}" destId="{F465B106-B76C-0D42-91F4-930D6BC43D6F}" srcOrd="1" destOrd="0" parTransId="{B2B9CA6D-F9FC-9C41-976D-5AE0000EE703}" sibTransId="{3A0337D7-CE46-A84E-854F-DC8BD0674F26}"/>
    <dgm:cxn modelId="{C75F605A-A460-9142-8743-AFA21A74BA70}" srcId="{41DA2E38-FFEB-144F-AD6C-0B9662E1ABB9}" destId="{CCE9271C-32AE-DD47-A3C5-4D261616A790}" srcOrd="5" destOrd="0" parTransId="{5DBC6CA9-8A02-9446-9CAB-14BCD10EDACE}" sibTransId="{C8DBEAAC-6E1A-EE4D-B1E9-732D8D79E229}"/>
    <dgm:cxn modelId="{6B3D01A6-5CDC-5647-9911-BAF4B966872E}" type="presOf" srcId="{43118CAE-96E8-1E49-BAE7-3E616863439B}" destId="{8F7B8CF3-C1C3-2B43-8785-7BE21FB64C8A}" srcOrd="0" destOrd="0" presId="urn:microsoft.com/office/officeart/2009/layout/CirclePictureHierarchy"/>
    <dgm:cxn modelId="{C2D5D2CB-EDA1-9E49-8955-B2E8681DCA20}" type="presOf" srcId="{5E3BBF66-9A85-8445-9124-E526CF7DA75C}" destId="{743D51FB-F585-A447-8EEE-E3ECC1C70507}" srcOrd="0" destOrd="0" presId="urn:microsoft.com/office/officeart/2009/layout/CirclePictureHierarchy"/>
    <dgm:cxn modelId="{C20178F7-C1CE-F940-B89F-910DF789B320}" type="presOf" srcId="{B10AEA1E-2005-5942-985C-49D9B0D76824}" destId="{B88DD2E2-FB89-254F-84E0-AE6F8EC463A1}" srcOrd="0" destOrd="0" presId="urn:microsoft.com/office/officeart/2009/layout/CirclePictureHierarchy"/>
    <dgm:cxn modelId="{0AF17466-5211-3546-8DEA-38B0E38D0E9D}" type="presOf" srcId="{5DBC6CA9-8A02-9446-9CAB-14BCD10EDACE}" destId="{4556F6C7-32D1-0840-9B3B-2CE09468B598}" srcOrd="0" destOrd="0" presId="urn:microsoft.com/office/officeart/2009/layout/CirclePictureHierarchy"/>
    <dgm:cxn modelId="{BE782E1C-892A-F344-910B-EAF476DB51EA}" type="presOf" srcId="{B2706980-427B-9E46-B570-6D273BA0FD4D}" destId="{9D529694-BD2C-6544-9403-11479263096C}" srcOrd="0" destOrd="0" presId="urn:microsoft.com/office/officeart/2009/layout/CirclePictureHierarchy"/>
    <dgm:cxn modelId="{FBE63500-F879-974C-8F51-BEF036EB6A18}" srcId="{41DA2E38-FFEB-144F-AD6C-0B9662E1ABB9}" destId="{58CC306C-54E8-D742-9CEC-539B71CF705B}" srcOrd="0" destOrd="0" parTransId="{1A6C02D3-5783-8247-9944-659888F44D93}" sibTransId="{580C4FDD-9D79-144E-80F6-5F23B736EF4F}"/>
    <dgm:cxn modelId="{3EF1C77D-4009-D64E-98E5-B09949262B33}" type="presOf" srcId="{58CC306C-54E8-D742-9CEC-539B71CF705B}" destId="{93D17121-99A0-E64B-88EB-B1340FCEE592}" srcOrd="0" destOrd="0" presId="urn:microsoft.com/office/officeart/2009/layout/CirclePictureHierarchy"/>
    <dgm:cxn modelId="{07A0EA98-B944-9A46-88A2-4775B17015E9}" srcId="{41DA2E38-FFEB-144F-AD6C-0B9662E1ABB9}" destId="{B10AEA1E-2005-5942-985C-49D9B0D76824}" srcOrd="4" destOrd="0" parTransId="{4A700D77-3AE1-C749-90AE-493C191C63CA}" sibTransId="{1BBCC13C-C5DE-2B42-970E-C55173DA1A89}"/>
    <dgm:cxn modelId="{B81E1606-E5A2-B846-91D6-06F8B9A13341}" srcId="{D319BBED-2872-2846-B88F-AF5B61197BEF}" destId="{43118CAE-96E8-1E49-BAE7-3E616863439B}" srcOrd="0" destOrd="0" parTransId="{ECAD45B4-89E6-E048-AB20-97FD2782C3C4}" sibTransId="{B9942A70-5CB5-4D46-822A-7E6FDA34ACA0}"/>
    <dgm:cxn modelId="{886F9E74-646B-054C-8B8E-BE06C8E710DE}" type="presOf" srcId="{3067AC2C-420B-6649-846D-E2A0F1C01CD5}" destId="{8959CFEF-B776-3444-A0A3-910B6B2BD221}" srcOrd="0" destOrd="0" presId="urn:microsoft.com/office/officeart/2009/layout/CirclePictureHierarchy"/>
    <dgm:cxn modelId="{D72AC69B-4482-BD4C-A035-51D0497C1142}" type="presOf" srcId="{CCE9271C-32AE-DD47-A3C5-4D261616A790}" destId="{152BB5ED-F522-0146-97B3-27662336EF47}" srcOrd="0" destOrd="0" presId="urn:microsoft.com/office/officeart/2009/layout/CirclePictureHierarchy"/>
    <dgm:cxn modelId="{857395EE-9898-9044-8F7A-3160C86FF28E}" type="presParOf" srcId="{8959CFEF-B776-3444-A0A3-910B6B2BD221}" destId="{5F24EBB7-CC38-BE4F-B234-49691EF662F4}" srcOrd="0" destOrd="0" presId="urn:microsoft.com/office/officeart/2009/layout/CirclePictureHierarchy"/>
    <dgm:cxn modelId="{2708A844-F9CD-AF48-B7FE-31E33E010716}" type="presParOf" srcId="{5F24EBB7-CC38-BE4F-B234-49691EF662F4}" destId="{CC3B4BBA-F377-014C-95E7-5F4ECA83D77C}" srcOrd="0" destOrd="0" presId="urn:microsoft.com/office/officeart/2009/layout/CirclePictureHierarchy"/>
    <dgm:cxn modelId="{5311D4BE-61D6-D14A-AB7D-53BE49ED9A8B}" type="presParOf" srcId="{CC3B4BBA-F377-014C-95E7-5F4ECA83D77C}" destId="{C00AE98D-B7B4-FD41-8553-C2B33C17A58F}" srcOrd="0" destOrd="0" presId="urn:microsoft.com/office/officeart/2009/layout/CirclePictureHierarchy"/>
    <dgm:cxn modelId="{9777264A-D4CB-4545-AC25-EAB9BE2BE9C8}" type="presParOf" srcId="{CC3B4BBA-F377-014C-95E7-5F4ECA83D77C}" destId="{52B0C68F-2A0B-164A-9E72-C673074823AC}" srcOrd="1" destOrd="0" presId="urn:microsoft.com/office/officeart/2009/layout/CirclePictureHierarchy"/>
    <dgm:cxn modelId="{09FFC7AB-FCCC-4341-B400-C05F87595D8B}" type="presParOf" srcId="{5F24EBB7-CC38-BE4F-B234-49691EF662F4}" destId="{95254A74-B5D9-8E47-91DD-D329A648C44F}" srcOrd="1" destOrd="0" presId="urn:microsoft.com/office/officeart/2009/layout/CirclePictureHierarchy"/>
    <dgm:cxn modelId="{6B42F087-7FBB-A049-B179-EA27CA125C9C}" type="presParOf" srcId="{95254A74-B5D9-8E47-91DD-D329A648C44F}" destId="{1BE47A8E-C1D6-DA4D-BBB0-C78E2C572CF1}" srcOrd="0" destOrd="0" presId="urn:microsoft.com/office/officeart/2009/layout/CirclePictureHierarchy"/>
    <dgm:cxn modelId="{6DA4DD5C-63FC-A748-96DF-190B3BD14C53}" type="presParOf" srcId="{95254A74-B5D9-8E47-91DD-D329A648C44F}" destId="{79094FB3-1CEA-AD4A-9843-D59CA1DA0397}" srcOrd="1" destOrd="0" presId="urn:microsoft.com/office/officeart/2009/layout/CirclePictureHierarchy"/>
    <dgm:cxn modelId="{0951FC8B-2EEF-D14B-A0FB-B3E790821A45}" type="presParOf" srcId="{79094FB3-1CEA-AD4A-9843-D59CA1DA0397}" destId="{C5D2DA23-CA38-8740-A114-7441FD898145}" srcOrd="0" destOrd="0" presId="urn:microsoft.com/office/officeart/2009/layout/CirclePictureHierarchy"/>
    <dgm:cxn modelId="{B2BE61C9-8724-9B47-8364-979847E8FB55}" type="presParOf" srcId="{C5D2DA23-CA38-8740-A114-7441FD898145}" destId="{FC7AEE25-38E8-CC45-B399-1528F56C22BA}" srcOrd="0" destOrd="0" presId="urn:microsoft.com/office/officeart/2009/layout/CirclePictureHierarchy"/>
    <dgm:cxn modelId="{67A6D831-6C48-4046-9F82-77C2DE65CCCC}" type="presParOf" srcId="{C5D2DA23-CA38-8740-A114-7441FD898145}" destId="{93D17121-99A0-E64B-88EB-B1340FCEE592}" srcOrd="1" destOrd="0" presId="urn:microsoft.com/office/officeart/2009/layout/CirclePictureHierarchy"/>
    <dgm:cxn modelId="{1BDE1533-75D9-7447-8181-B29BC34ABF71}" type="presParOf" srcId="{79094FB3-1CEA-AD4A-9843-D59CA1DA0397}" destId="{872D7C2D-5B96-644E-838C-D5A7474B105C}" srcOrd="1" destOrd="0" presId="urn:microsoft.com/office/officeart/2009/layout/CirclePictureHierarchy"/>
    <dgm:cxn modelId="{F0A29596-D5D7-874B-8AFE-847A66AAB0B0}" type="presParOf" srcId="{872D7C2D-5B96-644E-838C-D5A7474B105C}" destId="{52DBF12E-DED3-2D41-9D98-507F7CBA3054}" srcOrd="0" destOrd="0" presId="urn:microsoft.com/office/officeart/2009/layout/CirclePictureHierarchy"/>
    <dgm:cxn modelId="{69BC7B3C-71CE-CF47-A2C4-07679FE56E97}" type="presParOf" srcId="{872D7C2D-5B96-644E-838C-D5A7474B105C}" destId="{9AC6ED7C-050D-D14A-8856-8518C1FD8CEB}" srcOrd="1" destOrd="0" presId="urn:microsoft.com/office/officeart/2009/layout/CirclePictureHierarchy"/>
    <dgm:cxn modelId="{0A8E130F-F923-9142-B03F-579DE7940DA6}" type="presParOf" srcId="{9AC6ED7C-050D-D14A-8856-8518C1FD8CEB}" destId="{AE6F73F0-05BA-AB4C-A61C-8291FDB09CC9}" srcOrd="0" destOrd="0" presId="urn:microsoft.com/office/officeart/2009/layout/CirclePictureHierarchy"/>
    <dgm:cxn modelId="{A4578DAD-DD10-B544-A5D6-7222BD2B7D07}" type="presParOf" srcId="{AE6F73F0-05BA-AB4C-A61C-8291FDB09CC9}" destId="{026B3FE2-FEFC-C74D-BBA2-B49D5FF38174}" srcOrd="0" destOrd="0" presId="urn:microsoft.com/office/officeart/2009/layout/CirclePictureHierarchy"/>
    <dgm:cxn modelId="{0A3B847C-6B72-2343-8935-05CEF5EADD0F}" type="presParOf" srcId="{AE6F73F0-05BA-AB4C-A61C-8291FDB09CC9}" destId="{743D51FB-F585-A447-8EEE-E3ECC1C70507}" srcOrd="1" destOrd="0" presId="urn:microsoft.com/office/officeart/2009/layout/CirclePictureHierarchy"/>
    <dgm:cxn modelId="{D08A871F-1920-4B40-89AC-8A59572E7544}" type="presParOf" srcId="{9AC6ED7C-050D-D14A-8856-8518C1FD8CEB}" destId="{AF31C622-F880-5B40-9649-2501E69B3507}" srcOrd="1" destOrd="0" presId="urn:microsoft.com/office/officeart/2009/layout/CirclePictureHierarchy"/>
    <dgm:cxn modelId="{9A286C7B-4347-CE42-99C0-FB97C34E2522}" type="presParOf" srcId="{95254A74-B5D9-8E47-91DD-D329A648C44F}" destId="{B56D8952-8E5F-B74A-AA6B-6671452531D3}" srcOrd="2" destOrd="0" presId="urn:microsoft.com/office/officeart/2009/layout/CirclePictureHierarchy"/>
    <dgm:cxn modelId="{6FAC01AF-F9AC-EB42-8B7F-A9A474061A60}" type="presParOf" srcId="{95254A74-B5D9-8E47-91DD-D329A648C44F}" destId="{8134F970-ACA9-5948-898C-C2484A9E3041}" srcOrd="3" destOrd="0" presId="urn:microsoft.com/office/officeart/2009/layout/CirclePictureHierarchy"/>
    <dgm:cxn modelId="{D44F979B-EDFF-BE46-8D55-1C0E4EA42FB9}" type="presParOf" srcId="{8134F970-ACA9-5948-898C-C2484A9E3041}" destId="{0BB37E89-DFEF-6D4D-911C-34DFC42D48B9}" srcOrd="0" destOrd="0" presId="urn:microsoft.com/office/officeart/2009/layout/CirclePictureHierarchy"/>
    <dgm:cxn modelId="{14F7CB20-1C9B-904C-A52A-B86B6AB9B857}" type="presParOf" srcId="{0BB37E89-DFEF-6D4D-911C-34DFC42D48B9}" destId="{04B4741B-E4C0-604A-9831-9D0DF698F51D}" srcOrd="0" destOrd="0" presId="urn:microsoft.com/office/officeart/2009/layout/CirclePictureHierarchy"/>
    <dgm:cxn modelId="{B9E8EB39-669C-BA48-96FD-A9211FD1A5A8}" type="presParOf" srcId="{0BB37E89-DFEF-6D4D-911C-34DFC42D48B9}" destId="{AC216E5D-51B1-A64D-A5D2-2F8C77C5DCBA}" srcOrd="1" destOrd="0" presId="urn:microsoft.com/office/officeart/2009/layout/CirclePictureHierarchy"/>
    <dgm:cxn modelId="{660C651A-68D4-EC41-82F3-EE256752CAE2}" type="presParOf" srcId="{8134F970-ACA9-5948-898C-C2484A9E3041}" destId="{C6DA4074-3373-C24D-9D19-C1363295695F}" srcOrd="1" destOrd="0" presId="urn:microsoft.com/office/officeart/2009/layout/CirclePictureHierarchy"/>
    <dgm:cxn modelId="{C6516773-FEB1-0040-81AA-C53ABC43B243}" type="presParOf" srcId="{95254A74-B5D9-8E47-91DD-D329A648C44F}" destId="{9D529694-BD2C-6544-9403-11479263096C}" srcOrd="4" destOrd="0" presId="urn:microsoft.com/office/officeart/2009/layout/CirclePictureHierarchy"/>
    <dgm:cxn modelId="{63AC1067-7573-1D4C-BC50-FAE3425465D1}" type="presParOf" srcId="{95254A74-B5D9-8E47-91DD-D329A648C44F}" destId="{12A1B376-BA13-C149-86DB-C0756C14D0FA}" srcOrd="5" destOrd="0" presId="urn:microsoft.com/office/officeart/2009/layout/CirclePictureHierarchy"/>
    <dgm:cxn modelId="{94CBC7B3-D1FF-D241-9BBE-BB8574E4D792}" type="presParOf" srcId="{12A1B376-BA13-C149-86DB-C0756C14D0FA}" destId="{95DB44C3-6F2A-A74B-8D00-B9274F913871}" srcOrd="0" destOrd="0" presId="urn:microsoft.com/office/officeart/2009/layout/CirclePictureHierarchy"/>
    <dgm:cxn modelId="{5AF752FF-7F0A-DD4C-A812-2DEBBD6ABF49}" type="presParOf" srcId="{95DB44C3-6F2A-A74B-8D00-B9274F913871}" destId="{109681F2-FC65-6F4C-9147-D85CE18C49BD}" srcOrd="0" destOrd="0" presId="urn:microsoft.com/office/officeart/2009/layout/CirclePictureHierarchy"/>
    <dgm:cxn modelId="{E6E2AD06-B190-8E44-BE1B-EDBD085E502B}" type="presParOf" srcId="{95DB44C3-6F2A-A74B-8D00-B9274F913871}" destId="{CD852A63-6C2A-E04D-A293-5825F3899097}" srcOrd="1" destOrd="0" presId="urn:microsoft.com/office/officeart/2009/layout/CirclePictureHierarchy"/>
    <dgm:cxn modelId="{FA44655A-16B2-7A47-957F-06C65275667B}" type="presParOf" srcId="{12A1B376-BA13-C149-86DB-C0756C14D0FA}" destId="{62210B3B-D419-2442-8B97-AFE7DD21F185}" srcOrd="1" destOrd="0" presId="urn:microsoft.com/office/officeart/2009/layout/CirclePictureHierarchy"/>
    <dgm:cxn modelId="{7FF2859E-FE87-1A49-A591-4EC8247D7269}" type="presParOf" srcId="{95254A74-B5D9-8E47-91DD-D329A648C44F}" destId="{FC0E8D54-7D73-EB42-8102-D8B003E78EB5}" srcOrd="6" destOrd="0" presId="urn:microsoft.com/office/officeart/2009/layout/CirclePictureHierarchy"/>
    <dgm:cxn modelId="{6B5368B6-2CCC-0C4A-B1E1-1FC696BBD218}" type="presParOf" srcId="{95254A74-B5D9-8E47-91DD-D329A648C44F}" destId="{E0FF92E3-6129-3441-8A2C-AC688F0FB8DC}" srcOrd="7" destOrd="0" presId="urn:microsoft.com/office/officeart/2009/layout/CirclePictureHierarchy"/>
    <dgm:cxn modelId="{4CBB51AE-57E1-D440-8F11-C70DC22261C6}" type="presParOf" srcId="{E0FF92E3-6129-3441-8A2C-AC688F0FB8DC}" destId="{82F47F1E-384E-B846-BD09-D23064013A03}" srcOrd="0" destOrd="0" presId="urn:microsoft.com/office/officeart/2009/layout/CirclePictureHierarchy"/>
    <dgm:cxn modelId="{1825604E-E03A-6248-932C-3A26D82B6190}" type="presParOf" srcId="{82F47F1E-384E-B846-BD09-D23064013A03}" destId="{35A9E306-176C-EC44-A3CF-3475C0111083}" srcOrd="0" destOrd="0" presId="urn:microsoft.com/office/officeart/2009/layout/CirclePictureHierarchy"/>
    <dgm:cxn modelId="{AEC81E51-D63A-8042-8909-FB7F112BCE65}" type="presParOf" srcId="{82F47F1E-384E-B846-BD09-D23064013A03}" destId="{0B12AE25-6BC0-D24F-8395-D08BDCDD9B38}" srcOrd="1" destOrd="0" presId="urn:microsoft.com/office/officeart/2009/layout/CirclePictureHierarchy"/>
    <dgm:cxn modelId="{E8B4BAC0-C7D1-2541-8E21-9ECDB36CEF76}" type="presParOf" srcId="{E0FF92E3-6129-3441-8A2C-AC688F0FB8DC}" destId="{1EFFE3E4-5E9F-E341-A3C3-C90B34CACAE5}" srcOrd="1" destOrd="0" presId="urn:microsoft.com/office/officeart/2009/layout/CirclePictureHierarchy"/>
    <dgm:cxn modelId="{58427AF5-8019-CF40-BEC3-74B500D957DC}" type="presParOf" srcId="{1EFFE3E4-5E9F-E341-A3C3-C90B34CACAE5}" destId="{127DDEBB-8B36-4E4A-80CD-F914166AFCAF}" srcOrd="0" destOrd="0" presId="urn:microsoft.com/office/officeart/2009/layout/CirclePictureHierarchy"/>
    <dgm:cxn modelId="{AE7F1D07-105E-674F-8312-4AA700EB7B26}" type="presParOf" srcId="{1EFFE3E4-5E9F-E341-A3C3-C90B34CACAE5}" destId="{9861247C-D5C6-EA44-8AE2-25AC79F06642}" srcOrd="1" destOrd="0" presId="urn:microsoft.com/office/officeart/2009/layout/CirclePictureHierarchy"/>
    <dgm:cxn modelId="{700059C2-3A86-9D48-826A-BFB3C5EBCFEF}" type="presParOf" srcId="{9861247C-D5C6-EA44-8AE2-25AC79F06642}" destId="{67CB846E-3DBF-464A-ACA6-60DF235A55B1}" srcOrd="0" destOrd="0" presId="urn:microsoft.com/office/officeart/2009/layout/CirclePictureHierarchy"/>
    <dgm:cxn modelId="{57D5B173-2B9F-A64C-A62F-9808416B5DE9}" type="presParOf" srcId="{67CB846E-3DBF-464A-ACA6-60DF235A55B1}" destId="{7B5262AD-CAA6-9947-8D2A-256F236780C6}" srcOrd="0" destOrd="0" presId="urn:microsoft.com/office/officeart/2009/layout/CirclePictureHierarchy"/>
    <dgm:cxn modelId="{81D436EB-8482-1F42-80B4-6C7BC61CB40F}" type="presParOf" srcId="{67CB846E-3DBF-464A-ACA6-60DF235A55B1}" destId="{8F7B8CF3-C1C3-2B43-8785-7BE21FB64C8A}" srcOrd="1" destOrd="0" presId="urn:microsoft.com/office/officeart/2009/layout/CirclePictureHierarchy"/>
    <dgm:cxn modelId="{0B424906-9331-3A4C-BA12-C22BE98C7A64}" type="presParOf" srcId="{9861247C-D5C6-EA44-8AE2-25AC79F06642}" destId="{D01F0B3D-AF4B-3B4C-A268-69DD592B93E7}" srcOrd="1" destOrd="0" presId="urn:microsoft.com/office/officeart/2009/layout/CirclePictureHierarchy"/>
    <dgm:cxn modelId="{BF223ABB-8FF0-3F40-A8A3-C8E6D6269452}" type="presParOf" srcId="{95254A74-B5D9-8E47-91DD-D329A648C44F}" destId="{0C4997D4-E247-0B44-ABFE-A38FD7144424}" srcOrd="8" destOrd="0" presId="urn:microsoft.com/office/officeart/2009/layout/CirclePictureHierarchy"/>
    <dgm:cxn modelId="{DDE9AEC3-E27B-4141-B4C3-8C3839B5A002}" type="presParOf" srcId="{95254A74-B5D9-8E47-91DD-D329A648C44F}" destId="{B0E515B1-4484-0B4C-8A3F-A2BB7338B809}" srcOrd="9" destOrd="0" presId="urn:microsoft.com/office/officeart/2009/layout/CirclePictureHierarchy"/>
    <dgm:cxn modelId="{4933553B-596F-1B41-9C6A-7FF2EDE39660}" type="presParOf" srcId="{B0E515B1-4484-0B4C-8A3F-A2BB7338B809}" destId="{C579D008-F7A8-024B-966D-9A2C9D347544}" srcOrd="0" destOrd="0" presId="urn:microsoft.com/office/officeart/2009/layout/CirclePictureHierarchy"/>
    <dgm:cxn modelId="{ED6CC8D2-60F9-894D-8D50-B63F3BE17F34}" type="presParOf" srcId="{C579D008-F7A8-024B-966D-9A2C9D347544}" destId="{E4D24E5F-F344-5E4D-ABB0-CA7F9B5A750C}" srcOrd="0" destOrd="0" presId="urn:microsoft.com/office/officeart/2009/layout/CirclePictureHierarchy"/>
    <dgm:cxn modelId="{13F0FDF4-DD73-1D47-9C31-CBF82D0C5C7F}" type="presParOf" srcId="{C579D008-F7A8-024B-966D-9A2C9D347544}" destId="{B88DD2E2-FB89-254F-84E0-AE6F8EC463A1}" srcOrd="1" destOrd="0" presId="urn:microsoft.com/office/officeart/2009/layout/CirclePictureHierarchy"/>
    <dgm:cxn modelId="{47B4B9B6-BA39-6E49-B25A-FE9BD8F75D94}" type="presParOf" srcId="{B0E515B1-4484-0B4C-8A3F-A2BB7338B809}" destId="{AF023303-1149-A548-A86B-4FBD09CE24C5}" srcOrd="1" destOrd="0" presId="urn:microsoft.com/office/officeart/2009/layout/CirclePictureHierarchy"/>
    <dgm:cxn modelId="{99129A7E-93DD-0F41-92E7-EE5A9A7F80D1}" type="presParOf" srcId="{95254A74-B5D9-8E47-91DD-D329A648C44F}" destId="{4556F6C7-32D1-0840-9B3B-2CE09468B598}" srcOrd="10" destOrd="0" presId="urn:microsoft.com/office/officeart/2009/layout/CirclePictureHierarchy"/>
    <dgm:cxn modelId="{D3FD5A79-2738-2C4E-99D7-76C0DC7F4B3B}" type="presParOf" srcId="{95254A74-B5D9-8E47-91DD-D329A648C44F}" destId="{A6DFC6D0-E41C-864C-96C3-616684A84E6D}" srcOrd="11" destOrd="0" presId="urn:microsoft.com/office/officeart/2009/layout/CirclePictureHierarchy"/>
    <dgm:cxn modelId="{911F6E39-2EBD-AB42-8EB7-1C513C346F9C}" type="presParOf" srcId="{A6DFC6D0-E41C-864C-96C3-616684A84E6D}" destId="{9FD98409-0DA0-C746-91EF-0F4A6BED3E51}" srcOrd="0" destOrd="0" presId="urn:microsoft.com/office/officeart/2009/layout/CirclePictureHierarchy"/>
    <dgm:cxn modelId="{094D0C0A-6F32-B34F-B8F4-9501B106305B}" type="presParOf" srcId="{9FD98409-0DA0-C746-91EF-0F4A6BED3E51}" destId="{4BE186F0-6B24-EB48-8BC6-A7F2D5D47935}" srcOrd="0" destOrd="0" presId="urn:microsoft.com/office/officeart/2009/layout/CirclePictureHierarchy"/>
    <dgm:cxn modelId="{616C1919-DF44-1945-B6A3-2D8AEF7931B8}" type="presParOf" srcId="{9FD98409-0DA0-C746-91EF-0F4A6BED3E51}" destId="{152BB5ED-F522-0146-97B3-27662336EF47}" srcOrd="1" destOrd="0" presId="urn:microsoft.com/office/officeart/2009/layout/CirclePictureHierarchy"/>
    <dgm:cxn modelId="{5032A452-3DD7-B844-9F05-D08D17F96B45}" type="presParOf" srcId="{A6DFC6D0-E41C-864C-96C3-616684A84E6D}" destId="{5918B831-0971-E343-A9FF-FD42E2FFF80C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30E27-4876-324F-A375-89038A42ECA8}">
      <dsp:nvSpPr>
        <dsp:cNvPr id="0" name=""/>
        <dsp:cNvSpPr/>
      </dsp:nvSpPr>
      <dsp:spPr>
        <a:xfrm>
          <a:off x="2936819" y="2638273"/>
          <a:ext cx="2149258" cy="21492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New Business</a:t>
          </a:r>
          <a:endParaRPr lang="en-US" sz="3000" kern="1200" dirty="0"/>
        </a:p>
      </dsp:txBody>
      <dsp:txXfrm>
        <a:off x="3251571" y="2953025"/>
        <a:ext cx="1519754" cy="1519754"/>
      </dsp:txXfrm>
    </dsp:sp>
    <dsp:sp modelId="{7CE95832-4788-4D4E-AD5F-AD3123DD7CE6}">
      <dsp:nvSpPr>
        <dsp:cNvPr id="0" name=""/>
        <dsp:cNvSpPr/>
      </dsp:nvSpPr>
      <dsp:spPr>
        <a:xfrm rot="10800000">
          <a:off x="753051" y="3406633"/>
          <a:ext cx="2063660" cy="61253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56781A-01D9-7F4F-AD13-047B4D7E2A98}">
      <dsp:nvSpPr>
        <dsp:cNvPr id="0" name=""/>
        <dsp:cNvSpPr/>
      </dsp:nvSpPr>
      <dsp:spPr>
        <a:xfrm>
          <a:off x="810" y="3111110"/>
          <a:ext cx="1504481" cy="12035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Online Marketing</a:t>
          </a:r>
          <a:endParaRPr lang="en-US" sz="1900" kern="1200" dirty="0"/>
        </a:p>
      </dsp:txBody>
      <dsp:txXfrm>
        <a:off x="36062" y="3146362"/>
        <a:ext cx="1433977" cy="1133080"/>
      </dsp:txXfrm>
    </dsp:sp>
    <dsp:sp modelId="{573EF3CC-4681-0B4C-B1C4-5BAA0E806CC2}">
      <dsp:nvSpPr>
        <dsp:cNvPr id="0" name=""/>
        <dsp:cNvSpPr/>
      </dsp:nvSpPr>
      <dsp:spPr>
        <a:xfrm rot="12960000">
          <a:off x="1178287" y="2097890"/>
          <a:ext cx="2063660" cy="61253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867421-49EA-1B4D-A24C-B0EF1FD89E64}">
      <dsp:nvSpPr>
        <dsp:cNvPr id="0" name=""/>
        <dsp:cNvSpPr/>
      </dsp:nvSpPr>
      <dsp:spPr>
        <a:xfrm>
          <a:off x="623109" y="1195872"/>
          <a:ext cx="1504481" cy="12035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Online Chat</a:t>
          </a:r>
          <a:endParaRPr lang="en-US" sz="1900" kern="1200" dirty="0"/>
        </a:p>
      </dsp:txBody>
      <dsp:txXfrm>
        <a:off x="658361" y="1231124"/>
        <a:ext cx="1433977" cy="1133080"/>
      </dsp:txXfrm>
    </dsp:sp>
    <dsp:sp modelId="{904BED60-325A-F946-AD40-02D71DA20F2D}">
      <dsp:nvSpPr>
        <dsp:cNvPr id="0" name=""/>
        <dsp:cNvSpPr/>
      </dsp:nvSpPr>
      <dsp:spPr>
        <a:xfrm rot="15120000">
          <a:off x="2291571" y="1289042"/>
          <a:ext cx="2063660" cy="612538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8305A7-72C8-B341-BF5F-1FCB38FFE640}">
      <dsp:nvSpPr>
        <dsp:cNvPr id="0" name=""/>
        <dsp:cNvSpPr/>
      </dsp:nvSpPr>
      <dsp:spPr>
        <a:xfrm>
          <a:off x="2252307" y="12190"/>
          <a:ext cx="1504481" cy="120358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Customer Referrals</a:t>
          </a:r>
          <a:endParaRPr lang="en-US" sz="1900" kern="1200" dirty="0"/>
        </a:p>
      </dsp:txBody>
      <dsp:txXfrm>
        <a:off x="2287559" y="47442"/>
        <a:ext cx="1433977" cy="1133080"/>
      </dsp:txXfrm>
    </dsp:sp>
    <dsp:sp modelId="{5947EEAE-4936-0747-92FB-28675F855C2F}">
      <dsp:nvSpPr>
        <dsp:cNvPr id="0" name=""/>
        <dsp:cNvSpPr/>
      </dsp:nvSpPr>
      <dsp:spPr>
        <a:xfrm rot="17280000">
          <a:off x="3667665" y="1289042"/>
          <a:ext cx="2063660" cy="612538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9B142E-42DB-A44C-B25D-0F7BFBB568D8}">
      <dsp:nvSpPr>
        <dsp:cNvPr id="0" name=""/>
        <dsp:cNvSpPr/>
      </dsp:nvSpPr>
      <dsp:spPr>
        <a:xfrm>
          <a:off x="4266108" y="12190"/>
          <a:ext cx="1504481" cy="12035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Direct Sales</a:t>
          </a:r>
          <a:endParaRPr lang="en-US" sz="1900" kern="1200" dirty="0"/>
        </a:p>
      </dsp:txBody>
      <dsp:txXfrm>
        <a:off x="4301360" y="47442"/>
        <a:ext cx="1433977" cy="1133080"/>
      </dsp:txXfrm>
    </dsp:sp>
    <dsp:sp modelId="{DBAD6C15-ACFD-BF45-A858-6767CDB23858}">
      <dsp:nvSpPr>
        <dsp:cNvPr id="0" name=""/>
        <dsp:cNvSpPr/>
      </dsp:nvSpPr>
      <dsp:spPr>
        <a:xfrm rot="19440000">
          <a:off x="4780948" y="2097890"/>
          <a:ext cx="2063660" cy="612538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8DD422-8D06-E24C-8012-AC41D762236A}">
      <dsp:nvSpPr>
        <dsp:cNvPr id="0" name=""/>
        <dsp:cNvSpPr/>
      </dsp:nvSpPr>
      <dsp:spPr>
        <a:xfrm>
          <a:off x="5895306" y="1195872"/>
          <a:ext cx="1504481" cy="120358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National &amp; Regional Trade Shows</a:t>
          </a:r>
          <a:endParaRPr lang="en-US" sz="1900" kern="1200" dirty="0"/>
        </a:p>
      </dsp:txBody>
      <dsp:txXfrm>
        <a:off x="5930558" y="1231124"/>
        <a:ext cx="1433977" cy="1133080"/>
      </dsp:txXfrm>
    </dsp:sp>
    <dsp:sp modelId="{8A3EF339-3A6E-B645-9AF5-B04C97FB58D0}">
      <dsp:nvSpPr>
        <dsp:cNvPr id="0" name=""/>
        <dsp:cNvSpPr/>
      </dsp:nvSpPr>
      <dsp:spPr>
        <a:xfrm>
          <a:off x="5206185" y="3406633"/>
          <a:ext cx="2063660" cy="61253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12D4135-73B1-884F-BBAB-37938B99C8A3}">
      <dsp:nvSpPr>
        <dsp:cNvPr id="0" name=""/>
        <dsp:cNvSpPr/>
      </dsp:nvSpPr>
      <dsp:spPr>
        <a:xfrm>
          <a:off x="6517605" y="3111110"/>
          <a:ext cx="1504481" cy="12035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Distributor Efforts</a:t>
          </a:r>
          <a:endParaRPr lang="en-US" sz="1900" kern="1200" dirty="0"/>
        </a:p>
      </dsp:txBody>
      <dsp:txXfrm>
        <a:off x="6552857" y="3146362"/>
        <a:ext cx="1433977" cy="1133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6F6C7-32D1-0840-9B3B-2CE09468B598}">
      <dsp:nvSpPr>
        <dsp:cNvPr id="0" name=""/>
        <dsp:cNvSpPr/>
      </dsp:nvSpPr>
      <dsp:spPr>
        <a:xfrm>
          <a:off x="4198581" y="2505631"/>
          <a:ext cx="4043525" cy="34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569"/>
              </a:lnTo>
              <a:lnTo>
                <a:pt x="4043525" y="284569"/>
              </a:lnTo>
              <a:lnTo>
                <a:pt x="4043525" y="3420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997D4-E247-0B44-ABFE-A38FD7144424}">
      <dsp:nvSpPr>
        <dsp:cNvPr id="0" name=""/>
        <dsp:cNvSpPr/>
      </dsp:nvSpPr>
      <dsp:spPr>
        <a:xfrm>
          <a:off x="4198581" y="2505631"/>
          <a:ext cx="2739102" cy="34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569"/>
              </a:lnTo>
              <a:lnTo>
                <a:pt x="2739102" y="284569"/>
              </a:lnTo>
              <a:lnTo>
                <a:pt x="2739102" y="3420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7DDEBB-8B36-4E4A-80CD-F914166AFCAF}">
      <dsp:nvSpPr>
        <dsp:cNvPr id="0" name=""/>
        <dsp:cNvSpPr/>
      </dsp:nvSpPr>
      <dsp:spPr>
        <a:xfrm>
          <a:off x="5213638" y="3800325"/>
          <a:ext cx="91440" cy="1356217"/>
        </a:xfrm>
        <a:custGeom>
          <a:avLst/>
          <a:gdLst/>
          <a:ahLst/>
          <a:cxnLst/>
          <a:rect l="0" t="0" r="0" b="0"/>
          <a:pathLst>
            <a:path>
              <a:moveTo>
                <a:pt x="49046" y="0"/>
              </a:moveTo>
              <a:lnTo>
                <a:pt x="49046" y="1298709"/>
              </a:lnTo>
              <a:lnTo>
                <a:pt x="45720" y="1298709"/>
              </a:lnTo>
              <a:lnTo>
                <a:pt x="45720" y="135621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0E8D54-7D73-EB42-8102-D8B003E78EB5}">
      <dsp:nvSpPr>
        <dsp:cNvPr id="0" name=""/>
        <dsp:cNvSpPr/>
      </dsp:nvSpPr>
      <dsp:spPr>
        <a:xfrm>
          <a:off x="4198581" y="2505631"/>
          <a:ext cx="1064102" cy="34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569"/>
              </a:lnTo>
              <a:lnTo>
                <a:pt x="1064102" y="284569"/>
              </a:lnTo>
              <a:lnTo>
                <a:pt x="1064102" y="3420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529694-BD2C-6544-9403-11479263096C}">
      <dsp:nvSpPr>
        <dsp:cNvPr id="0" name=""/>
        <dsp:cNvSpPr/>
      </dsp:nvSpPr>
      <dsp:spPr>
        <a:xfrm>
          <a:off x="3816543" y="2505631"/>
          <a:ext cx="382038" cy="342077"/>
        </a:xfrm>
        <a:custGeom>
          <a:avLst/>
          <a:gdLst/>
          <a:ahLst/>
          <a:cxnLst/>
          <a:rect l="0" t="0" r="0" b="0"/>
          <a:pathLst>
            <a:path>
              <a:moveTo>
                <a:pt x="382038" y="0"/>
              </a:moveTo>
              <a:lnTo>
                <a:pt x="382038" y="284569"/>
              </a:lnTo>
              <a:lnTo>
                <a:pt x="0" y="284569"/>
              </a:lnTo>
              <a:lnTo>
                <a:pt x="0" y="3420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6D8952-8E5F-B74A-AA6B-6671452531D3}">
      <dsp:nvSpPr>
        <dsp:cNvPr id="0" name=""/>
        <dsp:cNvSpPr/>
      </dsp:nvSpPr>
      <dsp:spPr>
        <a:xfrm>
          <a:off x="2077627" y="2505631"/>
          <a:ext cx="2120954" cy="342077"/>
        </a:xfrm>
        <a:custGeom>
          <a:avLst/>
          <a:gdLst/>
          <a:ahLst/>
          <a:cxnLst/>
          <a:rect l="0" t="0" r="0" b="0"/>
          <a:pathLst>
            <a:path>
              <a:moveTo>
                <a:pt x="2120954" y="0"/>
              </a:moveTo>
              <a:lnTo>
                <a:pt x="2120954" y="284569"/>
              </a:lnTo>
              <a:lnTo>
                <a:pt x="0" y="284569"/>
              </a:lnTo>
              <a:lnTo>
                <a:pt x="0" y="3420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BF12E-DED3-2D41-9D98-507F7CBA3054}">
      <dsp:nvSpPr>
        <dsp:cNvPr id="0" name=""/>
        <dsp:cNvSpPr/>
      </dsp:nvSpPr>
      <dsp:spPr>
        <a:xfrm>
          <a:off x="431113" y="3800325"/>
          <a:ext cx="91440" cy="1356217"/>
        </a:xfrm>
        <a:custGeom>
          <a:avLst/>
          <a:gdLst/>
          <a:ahLst/>
          <a:cxnLst/>
          <a:rect l="0" t="0" r="0" b="0"/>
          <a:pathLst>
            <a:path>
              <a:moveTo>
                <a:pt x="50225" y="0"/>
              </a:moveTo>
              <a:lnTo>
                <a:pt x="50225" y="1298709"/>
              </a:lnTo>
              <a:lnTo>
                <a:pt x="45720" y="1298709"/>
              </a:lnTo>
              <a:lnTo>
                <a:pt x="45720" y="135621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47A8E-C1D6-DA4D-BBB0-C78E2C572CF1}">
      <dsp:nvSpPr>
        <dsp:cNvPr id="0" name=""/>
        <dsp:cNvSpPr/>
      </dsp:nvSpPr>
      <dsp:spPr>
        <a:xfrm>
          <a:off x="481339" y="2505631"/>
          <a:ext cx="3717242" cy="342077"/>
        </a:xfrm>
        <a:custGeom>
          <a:avLst/>
          <a:gdLst/>
          <a:ahLst/>
          <a:cxnLst/>
          <a:rect l="0" t="0" r="0" b="0"/>
          <a:pathLst>
            <a:path>
              <a:moveTo>
                <a:pt x="3717242" y="0"/>
              </a:moveTo>
              <a:lnTo>
                <a:pt x="3717242" y="284569"/>
              </a:lnTo>
              <a:lnTo>
                <a:pt x="0" y="284569"/>
              </a:lnTo>
              <a:lnTo>
                <a:pt x="0" y="3420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0AE98D-B7B4-FD41-8553-C2B33C17A58F}">
      <dsp:nvSpPr>
        <dsp:cNvPr id="0" name=""/>
        <dsp:cNvSpPr/>
      </dsp:nvSpPr>
      <dsp:spPr>
        <a:xfrm>
          <a:off x="3682783" y="1474035"/>
          <a:ext cx="1031596" cy="103159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B0C68F-2A0B-164A-9E72-C673074823AC}">
      <dsp:nvSpPr>
        <dsp:cNvPr id="0" name=""/>
        <dsp:cNvSpPr/>
      </dsp:nvSpPr>
      <dsp:spPr>
        <a:xfrm>
          <a:off x="2434281" y="1159318"/>
          <a:ext cx="3525214" cy="36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RKI Sales Channels</a:t>
          </a:r>
          <a:endParaRPr lang="en-US" sz="1050" kern="1200" dirty="0"/>
        </a:p>
      </dsp:txBody>
      <dsp:txXfrm>
        <a:off x="2434281" y="1159318"/>
        <a:ext cx="3525214" cy="368051"/>
      </dsp:txXfrm>
    </dsp:sp>
    <dsp:sp modelId="{FC7AEE25-38E8-CC45-B399-1528F56C22BA}">
      <dsp:nvSpPr>
        <dsp:cNvPr id="0" name=""/>
        <dsp:cNvSpPr/>
      </dsp:nvSpPr>
      <dsp:spPr>
        <a:xfrm>
          <a:off x="5031" y="2847709"/>
          <a:ext cx="952615" cy="95261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solidFill>
            <a:schemeClr val="tx1">
              <a:lumMod val="50000"/>
              <a:lumOff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D17121-99A0-E64B-88EB-B1340FCEE592}">
      <dsp:nvSpPr>
        <dsp:cNvPr id="0" name=""/>
        <dsp:cNvSpPr/>
      </dsp:nvSpPr>
      <dsp:spPr>
        <a:xfrm>
          <a:off x="0" y="4394544"/>
          <a:ext cx="1136947" cy="222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Sales Reps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Direct Hire &amp;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Manufactures Reps</a:t>
          </a:r>
          <a:endParaRPr lang="en-US" sz="1100" kern="1200" dirty="0"/>
        </a:p>
      </dsp:txBody>
      <dsp:txXfrm>
        <a:off x="0" y="4394544"/>
        <a:ext cx="1136947" cy="222093"/>
      </dsp:txXfrm>
    </dsp:sp>
    <dsp:sp modelId="{026B3FE2-FEFC-C74D-BBA2-B49D5FF38174}">
      <dsp:nvSpPr>
        <dsp:cNvPr id="0" name=""/>
        <dsp:cNvSpPr/>
      </dsp:nvSpPr>
      <dsp:spPr>
        <a:xfrm>
          <a:off x="97179" y="5156542"/>
          <a:ext cx="759308" cy="75930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3D51FB-F585-A447-8EEE-E3ECC1C70507}">
      <dsp:nvSpPr>
        <dsp:cNvPr id="0" name=""/>
        <dsp:cNvSpPr/>
      </dsp:nvSpPr>
      <dsp:spPr>
        <a:xfrm>
          <a:off x="1" y="5996820"/>
          <a:ext cx="1134838" cy="140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Distributors</a:t>
          </a:r>
          <a:endParaRPr lang="en-US" sz="1050" kern="1200" dirty="0"/>
        </a:p>
      </dsp:txBody>
      <dsp:txXfrm>
        <a:off x="1" y="5996820"/>
        <a:ext cx="1134838" cy="140702"/>
      </dsp:txXfrm>
    </dsp:sp>
    <dsp:sp modelId="{04B4741B-E4C0-604A-9831-9D0DF698F51D}">
      <dsp:nvSpPr>
        <dsp:cNvPr id="0" name=""/>
        <dsp:cNvSpPr/>
      </dsp:nvSpPr>
      <dsp:spPr>
        <a:xfrm>
          <a:off x="1601889" y="2847709"/>
          <a:ext cx="951475" cy="95147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solidFill>
            <a:schemeClr val="bg1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216E5D-51B1-A64D-A5D2-2F8C77C5DCBA}">
      <dsp:nvSpPr>
        <dsp:cNvPr id="0" name=""/>
        <dsp:cNvSpPr/>
      </dsp:nvSpPr>
      <dsp:spPr>
        <a:xfrm>
          <a:off x="1544894" y="3937343"/>
          <a:ext cx="1119628" cy="738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Direct Customers</a:t>
          </a:r>
          <a:endParaRPr lang="en-US" sz="1400" kern="1200" dirty="0"/>
        </a:p>
      </dsp:txBody>
      <dsp:txXfrm>
        <a:off x="1544894" y="3937343"/>
        <a:ext cx="1119628" cy="738277"/>
      </dsp:txXfrm>
    </dsp:sp>
    <dsp:sp modelId="{109681F2-FC65-6F4C-9147-D85CE18C49BD}">
      <dsp:nvSpPr>
        <dsp:cNvPr id="0" name=""/>
        <dsp:cNvSpPr/>
      </dsp:nvSpPr>
      <dsp:spPr>
        <a:xfrm>
          <a:off x="3340235" y="2847709"/>
          <a:ext cx="952615" cy="95261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852A63-6C2A-E04D-A293-5825F3899097}">
      <dsp:nvSpPr>
        <dsp:cNvPr id="0" name=""/>
        <dsp:cNvSpPr/>
      </dsp:nvSpPr>
      <dsp:spPr>
        <a:xfrm>
          <a:off x="3297493" y="4077044"/>
          <a:ext cx="1136947" cy="252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Marine</a:t>
          </a:r>
          <a:endParaRPr lang="en-US" sz="1400" kern="1200" dirty="0"/>
        </a:p>
      </dsp:txBody>
      <dsp:txXfrm>
        <a:off x="3297493" y="4077044"/>
        <a:ext cx="1136947" cy="252405"/>
      </dsp:txXfrm>
    </dsp:sp>
    <dsp:sp modelId="{35A9E306-176C-EC44-A3CF-3475C0111083}">
      <dsp:nvSpPr>
        <dsp:cNvPr id="0" name=""/>
        <dsp:cNvSpPr/>
      </dsp:nvSpPr>
      <dsp:spPr>
        <a:xfrm>
          <a:off x="4786376" y="2847709"/>
          <a:ext cx="952615" cy="952615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  <a:ln>
          <a:solidFill>
            <a:schemeClr val="tx1">
              <a:lumMod val="50000"/>
              <a:lumOff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12AE25-6BC0-D24F-8395-D08BDCDD9B38}">
      <dsp:nvSpPr>
        <dsp:cNvPr id="0" name=""/>
        <dsp:cNvSpPr/>
      </dsp:nvSpPr>
      <dsp:spPr>
        <a:xfrm>
          <a:off x="4671263" y="4165943"/>
          <a:ext cx="1293228" cy="259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Telecom Reps</a:t>
          </a:r>
          <a:endParaRPr lang="en-US" sz="1400" kern="1200" dirty="0"/>
        </a:p>
      </dsp:txBody>
      <dsp:txXfrm>
        <a:off x="4671263" y="4165943"/>
        <a:ext cx="1293228" cy="259001"/>
      </dsp:txXfrm>
    </dsp:sp>
    <dsp:sp modelId="{7B5262AD-CAA6-9947-8D2A-256F236780C6}">
      <dsp:nvSpPr>
        <dsp:cNvPr id="0" name=""/>
        <dsp:cNvSpPr/>
      </dsp:nvSpPr>
      <dsp:spPr>
        <a:xfrm>
          <a:off x="4879882" y="5156542"/>
          <a:ext cx="758951" cy="758951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  <a:ln>
          <a:solidFill>
            <a:schemeClr val="bg1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7B8CF3-C1C3-2B43-8785-7BE21FB64C8A}">
      <dsp:nvSpPr>
        <dsp:cNvPr id="0" name=""/>
        <dsp:cNvSpPr/>
      </dsp:nvSpPr>
      <dsp:spPr>
        <a:xfrm>
          <a:off x="4230559" y="5855295"/>
          <a:ext cx="2038731" cy="36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Telecom Customers</a:t>
          </a:r>
          <a:endParaRPr lang="en-US" sz="1400" kern="1200" dirty="0"/>
        </a:p>
      </dsp:txBody>
      <dsp:txXfrm>
        <a:off x="4230559" y="5855295"/>
        <a:ext cx="2038731" cy="368051"/>
      </dsp:txXfrm>
    </dsp:sp>
    <dsp:sp modelId="{E4D24E5F-F344-5E4D-ABB0-CA7F9B5A750C}">
      <dsp:nvSpPr>
        <dsp:cNvPr id="0" name=""/>
        <dsp:cNvSpPr/>
      </dsp:nvSpPr>
      <dsp:spPr>
        <a:xfrm>
          <a:off x="6461376" y="2847709"/>
          <a:ext cx="952615" cy="952615"/>
        </a:xfrm>
        <a:prstGeom prst="ellipse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8DD2E2-FB89-254F-84E0-AE6F8EC463A1}">
      <dsp:nvSpPr>
        <dsp:cNvPr id="0" name=""/>
        <dsp:cNvSpPr/>
      </dsp:nvSpPr>
      <dsp:spPr>
        <a:xfrm>
          <a:off x="6726494" y="4013542"/>
          <a:ext cx="552076" cy="36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OEM</a:t>
          </a:r>
          <a:endParaRPr lang="en-US" sz="1500" kern="1200" dirty="0"/>
        </a:p>
      </dsp:txBody>
      <dsp:txXfrm>
        <a:off x="6726494" y="4013542"/>
        <a:ext cx="552076" cy="368051"/>
      </dsp:txXfrm>
    </dsp:sp>
    <dsp:sp modelId="{4BE186F0-6B24-EB48-8BC6-A7F2D5D47935}">
      <dsp:nvSpPr>
        <dsp:cNvPr id="0" name=""/>
        <dsp:cNvSpPr/>
      </dsp:nvSpPr>
      <dsp:spPr>
        <a:xfrm>
          <a:off x="7765799" y="2847709"/>
          <a:ext cx="952615" cy="952615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2BB5ED-F522-0146-97B3-27662336EF47}">
      <dsp:nvSpPr>
        <dsp:cNvPr id="0" name=""/>
        <dsp:cNvSpPr/>
      </dsp:nvSpPr>
      <dsp:spPr>
        <a:xfrm>
          <a:off x="7639914" y="4089744"/>
          <a:ext cx="1220178" cy="24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US Export</a:t>
          </a:r>
          <a:endParaRPr lang="en-US" sz="1400" kern="1200" dirty="0"/>
        </a:p>
      </dsp:txBody>
      <dsp:txXfrm>
        <a:off x="7639914" y="4089744"/>
        <a:ext cx="1220178" cy="249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31189-BC90-3143-93ED-2C438320FA73}" type="datetimeFigureOut">
              <a:rPr lang="en-US" smtClean="0"/>
              <a:t>9/1/18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76D07-A509-4D4D-A708-9C6B5B005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86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150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9/1/18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</a:endParaRPr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38.xml"/><Relationship Id="rId14" Type="http://schemas.openxmlformats.org/officeDocument/2006/relationships/theme" Target="../theme/theme3.xml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1.xml"/><Relationship Id="rId14" Type="http://schemas.openxmlformats.org/officeDocument/2006/relationships/theme" Target="../theme/theme4.xml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Relationship Id="rId9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4.xml"/><Relationship Id="rId14" Type="http://schemas.openxmlformats.org/officeDocument/2006/relationships/theme" Target="../theme/theme5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6.xml"/><Relationship Id="rId6" Type="http://schemas.openxmlformats.org/officeDocument/2006/relationships/slideLayout" Target="../slideLayouts/slideLayout57.xml"/><Relationship Id="rId7" Type="http://schemas.openxmlformats.org/officeDocument/2006/relationships/slideLayout" Target="../slideLayouts/slideLayout58.xml"/><Relationship Id="rId8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90ED720-0104-4369-84BC-D37694168613}" type="datetimeFigureOut">
              <a:rPr kumimoji="1" lang="ja-JP" altLang="en-US" b="0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9/1/18</a:t>
            </a:fld>
            <a:endParaRPr kumimoji="1" lang="ja-JP" altLang="en-US" b="0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ja-JP" altLang="en-US" b="0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D2D8002D-B5B0-4BAC-B1F6-782DDCCE6D9C}" type="slidenum">
              <a:rPr kumimoji="1" lang="ja-JP" altLang="en-US" b="0" smtClean="0">
                <a:solidFill>
                  <a:prstClr val="black">
                    <a:tint val="75000"/>
                  </a:prstClr>
                </a:solidFill>
                <a:latin typeface="Century Gothic"/>
                <a:ea typeface="ヒラギノ丸ゴ Pro W4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ja-JP" altLang="en-US" b="0">
              <a:solidFill>
                <a:prstClr val="black">
                  <a:tint val="75000"/>
                </a:prstClr>
              </a:solidFill>
              <a:latin typeface="Century Gothic"/>
              <a:ea typeface="ヒラギノ丸ゴ Pro W4"/>
              <a:cs typeface="+mn-cs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  <p:sldLayoutId id="214748415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00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emf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382000" cy="1470025"/>
          </a:xfrm>
        </p:spPr>
        <p:txBody>
          <a:bodyPr/>
          <a:lstStyle/>
          <a:p>
            <a:r>
              <a:rPr lang="en-US" dirty="0" smtClean="0"/>
              <a:t>RKI Sales Strategy </a:t>
            </a:r>
            <a:r>
              <a:rPr lang="en-US" dirty="0"/>
              <a:t>i</a:t>
            </a:r>
            <a:r>
              <a:rPr lang="en-US" dirty="0" smtClean="0"/>
              <a:t>n </a:t>
            </a:r>
            <a:br>
              <a:rPr lang="en-US" dirty="0" smtClean="0"/>
            </a:br>
            <a:r>
              <a:rPr lang="en-US" dirty="0" smtClean="0"/>
              <a:t>North America</a:t>
            </a:r>
            <a:endParaRPr lang="en-US" dirty="0"/>
          </a:p>
        </p:txBody>
      </p:sp>
      <p:pic>
        <p:nvPicPr>
          <p:cNvPr id="4" name="Picture 3" descr="171057063-612x6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43150"/>
            <a:ext cx="60198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91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79459" y="2093172"/>
            <a:ext cx="2146629" cy="2517465"/>
            <a:chOff x="179459" y="2093172"/>
            <a:chExt cx="2146629" cy="2517465"/>
          </a:xfrm>
        </p:grpSpPr>
        <p:pic>
          <p:nvPicPr>
            <p:cNvPr id="5" name="Picture 4" descr="Icons_customer_service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577" y="2093172"/>
              <a:ext cx="1868392" cy="193464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79459" y="4241305"/>
              <a:ext cx="2146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 smtClean="0">
                  <a:latin typeface="+mn-lt"/>
                </a:rPr>
                <a:t>Customer Service</a:t>
              </a:r>
              <a:endParaRPr lang="en-US" sz="1800" b="0" dirty="0">
                <a:latin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414444" y="2205181"/>
            <a:ext cx="2123861" cy="2405456"/>
            <a:chOff x="2337474" y="2205181"/>
            <a:chExt cx="2123861" cy="2405456"/>
          </a:xfrm>
        </p:grpSpPr>
        <p:pic>
          <p:nvPicPr>
            <p:cNvPr id="7" name="Picture 6" descr="Technical_Support-512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7290" y="2205181"/>
              <a:ext cx="1904229" cy="1904229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337474" y="4241305"/>
              <a:ext cx="2123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 smtClean="0">
                  <a:latin typeface="+mn-lt"/>
                </a:rPr>
                <a:t>Technical Service</a:t>
              </a:r>
              <a:endParaRPr lang="en-US" sz="1800" b="0" dirty="0">
                <a:latin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071695" y="2093172"/>
            <a:ext cx="3209637" cy="2517465"/>
            <a:chOff x="3979331" y="2093172"/>
            <a:chExt cx="3209637" cy="2517465"/>
          </a:xfrm>
        </p:grpSpPr>
        <p:pic>
          <p:nvPicPr>
            <p:cNvPr id="8" name="Picture 7" descr="Noun_48949_-_Delivery.svg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9331" y="2093172"/>
              <a:ext cx="3209637" cy="229489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798474" y="4241305"/>
              <a:ext cx="1571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 smtClean="0">
                  <a:latin typeface="+mn-lt"/>
                </a:rPr>
                <a:t>Fast Delivery</a:t>
              </a:r>
              <a:endParaRPr lang="en-US" sz="1800" b="0" dirty="0">
                <a:latin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46454" y="2205181"/>
            <a:ext cx="2297546" cy="2405456"/>
            <a:chOff x="6846454" y="2205181"/>
            <a:chExt cx="2297546" cy="2405456"/>
          </a:xfrm>
        </p:grpSpPr>
        <p:pic>
          <p:nvPicPr>
            <p:cNvPr id="11" name="Picture 10" descr="quality-leads-over-quantity-300x300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6454" y="2205181"/>
              <a:ext cx="2297546" cy="229754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505350" y="4241305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 smtClean="0">
                  <a:latin typeface="+mn-lt"/>
                </a:rPr>
                <a:t>Quality</a:t>
              </a:r>
              <a:endParaRPr lang="en-US" sz="1800" b="0" dirty="0">
                <a:latin typeface="+mn-lt"/>
              </a:endParaRPr>
            </a:p>
          </p:txBody>
        </p:sp>
      </p:grp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685800" y="301625"/>
            <a:ext cx="7772400" cy="67627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0" dirty="0" smtClean="0">
                <a:cs typeface="Adobe Arabic"/>
              </a:rPr>
              <a:t>RKI Company Culture</a:t>
            </a:r>
            <a:endParaRPr lang="en-US" b="0" dirty="0">
              <a:cs typeface="Adobe Arabic"/>
            </a:endParaRPr>
          </a:p>
        </p:txBody>
      </p:sp>
    </p:spTree>
    <p:extLst>
      <p:ext uri="{BB962C8B-B14F-4D97-AF65-F5344CB8AC3E}">
        <p14:creationId xmlns:p14="http://schemas.microsoft.com/office/powerpoint/2010/main" val="423025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Business Sources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30287593"/>
              </p:ext>
            </p:extLst>
          </p:nvPr>
        </p:nvGraphicFramePr>
        <p:xfrm>
          <a:off x="595586" y="1287517"/>
          <a:ext cx="8022897" cy="4799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9688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Channels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86546711"/>
              </p:ext>
            </p:extLst>
          </p:nvPr>
        </p:nvGraphicFramePr>
        <p:xfrm>
          <a:off x="55308" y="253656"/>
          <a:ext cx="9317292" cy="6375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867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Channels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9483885"/>
              </p:ext>
            </p:extLst>
          </p:nvPr>
        </p:nvGraphicFramePr>
        <p:xfrm>
          <a:off x="661307" y="936547"/>
          <a:ext cx="7821385" cy="5921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552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S-states-Seperat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7324615" cy="5067878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2123728" y="116632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4800" b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ヒラギノ丸ゴ Pro W4"/>
                <a:cs typeface="Arial" panose="020B0604020202020204" pitchFamily="34" charset="0"/>
              </a:rPr>
              <a:t>RKI Regional Reps</a:t>
            </a:r>
            <a:endParaRPr kumimoji="1" lang="ja-JP" altLang="en-US" sz="4800" b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ヒラギノ丸ゴ Pro W4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1628800"/>
            <a:ext cx="1728192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8064A2">
                    <a:lumMod val="75000"/>
                  </a:srgbClr>
                </a:solidFill>
                <a:latin typeface="Century Gothic"/>
                <a:ea typeface="+mn-ea"/>
                <a:cs typeface="+mn-cs"/>
              </a:rPr>
              <a:t>CENTRAL &amp; MICHIGAN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Dave McEndarffer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(913) 634-0396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754813"/>
            <a:ext cx="122413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NORTH WEST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John Foster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(509) 299-6777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Todd Rosencrans</a:t>
            </a:r>
            <a:endParaRPr kumimoji="1" lang="en-US" sz="900" b="0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(509) 299-6777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96" y="320150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F50000"/>
                </a:solidFill>
                <a:latin typeface="Century Gothic"/>
                <a:ea typeface="+mn-ea"/>
                <a:cs typeface="+mn-cs"/>
              </a:rPr>
              <a:t>N. CALIFORNIA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Ramey Packer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(510) 285-7506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4047455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FF9966"/>
                </a:solidFill>
                <a:latin typeface="Century Gothic"/>
                <a:ea typeface="+mn-ea"/>
                <a:cs typeface="+mn-cs"/>
              </a:rPr>
              <a:t>SOUTH WEST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Tammy Girton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(949) 397-5040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5141510"/>
            <a:ext cx="1440160" cy="191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9BBB59">
                    <a:lumMod val="75000"/>
                  </a:srgbClr>
                </a:solidFill>
                <a:latin typeface="Century Gothic"/>
                <a:ea typeface="+mn-ea"/>
                <a:cs typeface="+mn-cs"/>
              </a:rPr>
              <a:t>ROCKY MOUNTAIN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Glenn H. Yamada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(303) 489-1145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Riley Dellalucia</a:t>
            </a:r>
            <a:endParaRPr kumimoji="1" lang="en-US" sz="900" b="0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</a:t>
            </a: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(385) 405-4585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Marc Malezija</a:t>
            </a:r>
            <a:endParaRPr kumimoji="1" lang="en-US" sz="900" b="0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</a:t>
            </a: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(303) 726-9989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Joseph M. </a:t>
            </a:r>
            <a:r>
              <a:rPr kumimoji="1" lang="en-US" sz="900" b="0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Malezija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(303) </a:t>
            </a: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489-3249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6016" y="609329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008000"/>
                </a:solidFill>
                <a:latin typeface="Century Gothic"/>
                <a:ea typeface="+mn-ea"/>
                <a:cs typeface="+mn-cs"/>
              </a:rPr>
              <a:t>SOUTH CENTRAL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James Emmons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(214) 980-4002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87824" y="609329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DCDD32"/>
                </a:solidFill>
                <a:latin typeface="Century Gothic"/>
                <a:ea typeface="+mn-ea"/>
                <a:cs typeface="+mn-cs"/>
              </a:rPr>
              <a:t>GULF COAST</a:t>
            </a:r>
            <a:endParaRPr kumimoji="1" lang="en-US" sz="1050" dirty="0">
              <a:solidFill>
                <a:srgbClr val="DCDD32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Darrell Pinckard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(713) 732-0513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8104" y="1628800"/>
            <a:ext cx="180020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3366FF"/>
                </a:solidFill>
                <a:latin typeface="Century Gothic"/>
                <a:ea typeface="+mn-ea"/>
                <a:cs typeface="+mn-cs"/>
              </a:rPr>
              <a:t>CENTRAL GREAT LAKES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John Maslowski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(262) 271-8956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6296" y="5589240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entury Gothic"/>
                <a:ea typeface="+mn-ea"/>
                <a:cs typeface="+mn-cs"/>
              </a:rPr>
              <a:t>SOUTH EAST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Todd Sauls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(770) 654-7443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68344" y="429309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000090"/>
                </a:solidFill>
                <a:latin typeface="Century Gothic"/>
                <a:ea typeface="+mn-ea"/>
                <a:cs typeface="+mn-cs"/>
              </a:rPr>
              <a:t>MID ATLANTIC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Don Brauninger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(571) 278-0478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68344" y="3356992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CAE048"/>
                </a:solidFill>
                <a:latin typeface="Century Gothic"/>
                <a:ea typeface="+mn-ea"/>
                <a:cs typeface="+mn-cs"/>
              </a:rPr>
              <a:t>TRI-STATE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Nino </a:t>
            </a:r>
            <a:r>
              <a:rPr kumimoji="1" lang="en-US" sz="900" b="0" dirty="0" err="1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Misiti</a:t>
            </a:r>
            <a:endParaRPr kumimoji="1" lang="en-US" sz="900" b="0" dirty="0" smtClean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(610) 216-0393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56376" y="177281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DD77AC"/>
                </a:solidFill>
                <a:latin typeface="Century Gothic"/>
                <a:ea typeface="+mn-ea"/>
                <a:cs typeface="+mn-cs"/>
              </a:rPr>
              <a:t>NEW ENGLAND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Bob Carroll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(716) 725-3112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403648" y="2276872"/>
            <a:ext cx="3600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115616" y="3356992"/>
            <a:ext cx="360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115616" y="4221088"/>
            <a:ext cx="504056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123728" y="4941168"/>
            <a:ext cx="936104" cy="28803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3419872" y="5589240"/>
            <a:ext cx="504056" cy="5040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4788024" y="5229200"/>
            <a:ext cx="432048" cy="864096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 flipV="1">
            <a:off x="6732240" y="4941168"/>
            <a:ext cx="936104" cy="64807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7164288" y="4005064"/>
            <a:ext cx="576064" cy="36004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380312" y="3356992"/>
            <a:ext cx="360040" cy="144016"/>
          </a:xfrm>
          <a:prstGeom prst="line">
            <a:avLst/>
          </a:prstGeom>
          <a:ln>
            <a:solidFill>
              <a:srgbClr val="CAE0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7812360" y="2132856"/>
            <a:ext cx="216024" cy="216024"/>
          </a:xfrm>
          <a:prstGeom prst="line">
            <a:avLst/>
          </a:prstGeom>
          <a:ln>
            <a:solidFill>
              <a:srgbClr val="DD77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6084168" y="2132856"/>
            <a:ext cx="72008" cy="1008112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3923928" y="2132856"/>
            <a:ext cx="144016" cy="21602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953000" cy="4525963"/>
          </a:xfrm>
        </p:spPr>
        <p:txBody>
          <a:bodyPr/>
          <a:lstStyle/>
          <a:p>
            <a:r>
              <a:rPr lang="en-US" sz="2400" dirty="0" smtClean="0"/>
              <a:t>Customer Relationship Management (CRM System)</a:t>
            </a:r>
          </a:p>
          <a:p>
            <a:pPr lvl="1"/>
            <a:r>
              <a:rPr lang="en-US" sz="2000" dirty="0" smtClean="0"/>
              <a:t>Sales lead management</a:t>
            </a:r>
          </a:p>
          <a:p>
            <a:pPr lvl="1"/>
            <a:r>
              <a:rPr lang="en-US" sz="2000" dirty="0" smtClean="0"/>
              <a:t>Customer contact management</a:t>
            </a:r>
          </a:p>
          <a:p>
            <a:pPr lvl="1"/>
            <a:r>
              <a:rPr lang="en-US" sz="2000" dirty="0" smtClean="0"/>
              <a:t>Quotations</a:t>
            </a:r>
          </a:p>
          <a:p>
            <a:pPr lvl="1"/>
            <a:r>
              <a:rPr lang="en-US" sz="2000" dirty="0" smtClean="0"/>
              <a:t>Daily, Weekly, &amp; Monthly Sales Summaries</a:t>
            </a:r>
          </a:p>
          <a:p>
            <a:pPr lvl="1"/>
            <a:r>
              <a:rPr lang="en-US" sz="2000" dirty="0" smtClean="0"/>
              <a:t>Monthly Sales Review &amp; Strategy Meetings</a:t>
            </a:r>
            <a:endParaRPr lang="en-US" sz="2000" dirty="0"/>
          </a:p>
        </p:txBody>
      </p:sp>
      <p:pic>
        <p:nvPicPr>
          <p:cNvPr id="6" name="Picture 5" descr="customer-relationship-management-system-250x2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676400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56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Promotional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485" y="1066800"/>
            <a:ext cx="8686801" cy="4525963"/>
          </a:xfrm>
        </p:spPr>
        <p:txBody>
          <a:bodyPr/>
          <a:lstStyle/>
          <a:p>
            <a:r>
              <a:rPr lang="en-US" altLang="ja-JP" sz="2400" dirty="0" smtClean="0"/>
              <a:t>RKI Web Site</a:t>
            </a:r>
          </a:p>
          <a:p>
            <a:pPr lvl="1"/>
            <a:r>
              <a:rPr lang="en-US" altLang="ja-JP" sz="1800" dirty="0" smtClean="0"/>
              <a:t>Optimized for portable devices</a:t>
            </a:r>
          </a:p>
          <a:p>
            <a:pPr lvl="1"/>
            <a:r>
              <a:rPr lang="en-US" altLang="ja-JP" sz="1800" dirty="0" smtClean="0"/>
              <a:t>Increased search engine optimization (Google search results)</a:t>
            </a:r>
          </a:p>
          <a:p>
            <a:pPr lvl="1"/>
            <a:r>
              <a:rPr lang="en-US" altLang="ja-JP" sz="1800" dirty="0" smtClean="0"/>
              <a:t>Increased sales leads</a:t>
            </a:r>
          </a:p>
          <a:p>
            <a:pPr lvl="1"/>
            <a:r>
              <a:rPr lang="en-US" altLang="ja-JP" sz="1800" dirty="0" smtClean="0"/>
              <a:t>Video product training</a:t>
            </a:r>
          </a:p>
          <a:p>
            <a:r>
              <a:rPr lang="en-US" altLang="ja-JP" sz="2000" dirty="0" smtClean="0"/>
              <a:t>Email Marketing</a:t>
            </a:r>
          </a:p>
          <a:p>
            <a:pPr lvl="1"/>
            <a:r>
              <a:rPr lang="en-US" altLang="ja-JP" sz="1800" dirty="0" smtClean="0"/>
              <a:t>Distributor Announcements</a:t>
            </a:r>
          </a:p>
          <a:p>
            <a:pPr lvl="1"/>
            <a:r>
              <a:rPr lang="en-US" altLang="ja-JP" sz="1800" dirty="0" smtClean="0"/>
              <a:t>Application </a:t>
            </a:r>
            <a:r>
              <a:rPr lang="en-US" altLang="ja-JP" sz="1800" dirty="0" smtClean="0"/>
              <a:t>Briefs</a:t>
            </a:r>
          </a:p>
          <a:p>
            <a:pPr lvl="1"/>
            <a:r>
              <a:rPr lang="en-US" altLang="ja-JP" sz="1800" dirty="0" smtClean="0"/>
              <a:t>FAQ’s (frequently asked questions)</a:t>
            </a:r>
          </a:p>
          <a:p>
            <a:pPr lvl="1"/>
            <a:r>
              <a:rPr lang="en-US" altLang="ja-JP" sz="1800" dirty="0" smtClean="0"/>
              <a:t>Product Profiles</a:t>
            </a:r>
          </a:p>
          <a:p>
            <a:r>
              <a:rPr lang="en-US" altLang="ja-JP" sz="2000" dirty="0" smtClean="0"/>
              <a:t>Google Advertising </a:t>
            </a:r>
          </a:p>
          <a:p>
            <a:pPr lvl="1"/>
            <a:r>
              <a:rPr lang="en-US" altLang="ja-JP" sz="1800" dirty="0" smtClean="0"/>
              <a:t>Produces highest quality, ready-to-buy leads</a:t>
            </a:r>
          </a:p>
          <a:p>
            <a:r>
              <a:rPr lang="en-US" altLang="ja-JP" sz="2000" dirty="0" smtClean="0"/>
              <a:t>Webinar Product Training</a:t>
            </a:r>
          </a:p>
          <a:p>
            <a:pPr lvl="1"/>
            <a:r>
              <a:rPr lang="en-US" altLang="ja-JP" sz="1600" dirty="0" smtClean="0"/>
              <a:t>Training for large distributors with large sales forces</a:t>
            </a:r>
          </a:p>
          <a:p>
            <a:r>
              <a:rPr lang="en-US" altLang="ja-JP" sz="2000" dirty="0" smtClean="0"/>
              <a:t>Exhibit at Over 50 Trade Shows per year</a:t>
            </a:r>
          </a:p>
          <a:p>
            <a:r>
              <a:rPr lang="en-US" altLang="ja-JP" sz="2000" dirty="0" smtClean="0"/>
              <a:t>Service &amp; Repair Training (offered 4 times per year)</a:t>
            </a:r>
          </a:p>
          <a:p>
            <a:pPr marL="457200" lvl="1" indent="0">
              <a:buNone/>
            </a:pPr>
            <a:endParaRPr lang="en-US" altLang="ja-JP" sz="1600" dirty="0" smtClean="0"/>
          </a:p>
        </p:txBody>
      </p:sp>
    </p:spTree>
    <p:extLst>
      <p:ext uri="{BB962C8B-B14F-4D97-AF65-F5344CB8AC3E}">
        <p14:creationId xmlns:p14="http://schemas.microsoft.com/office/powerpoint/2010/main" val="3316511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</a:t>
            </a:r>
            <a:r>
              <a:rPr lang="en-US" altLang="ja-JP" dirty="0" smtClean="0"/>
              <a:t>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485" y="1600200"/>
            <a:ext cx="8686801" cy="4525963"/>
          </a:xfrm>
        </p:spPr>
        <p:txBody>
          <a:bodyPr/>
          <a:lstStyle/>
          <a:p>
            <a:r>
              <a:rPr lang="en-US" altLang="ja-JP" sz="2800" dirty="0" smtClean="0"/>
              <a:t>GX-6000 Competitive Trade In Promotion</a:t>
            </a:r>
          </a:p>
          <a:p>
            <a:pPr lvl="1"/>
            <a:r>
              <a:rPr lang="en-US" altLang="ja-JP" sz="2400" dirty="0" smtClean="0"/>
              <a:t>Receive $500 off for each competitive PID unit trade-in</a:t>
            </a:r>
          </a:p>
          <a:p>
            <a:r>
              <a:rPr lang="en-US" altLang="ja-JP" sz="2800" dirty="0" smtClean="0"/>
              <a:t>Quantity Price Breaks available:</a:t>
            </a:r>
          </a:p>
          <a:p>
            <a:pPr lvl="1"/>
            <a:r>
              <a:rPr lang="en-US" altLang="ja-JP" sz="2400" dirty="0" smtClean="0"/>
              <a:t>03 Series</a:t>
            </a:r>
          </a:p>
          <a:p>
            <a:pPr lvl="1"/>
            <a:r>
              <a:rPr lang="en-US" altLang="ja-JP" sz="2400" dirty="0" smtClean="0"/>
              <a:t>GX-2009</a:t>
            </a:r>
          </a:p>
          <a:p>
            <a:pPr lvl="1"/>
            <a:r>
              <a:rPr lang="en-US" altLang="ja-JP" sz="2400" dirty="0" smtClean="0"/>
              <a:t>GX-2012</a:t>
            </a:r>
          </a:p>
          <a:p>
            <a:pPr lvl="1"/>
            <a:r>
              <a:rPr lang="en-US" altLang="ja-JP" sz="2400" dirty="0" smtClean="0"/>
              <a:t>GX-6000</a:t>
            </a:r>
            <a:endParaRPr lang="en-US" altLang="ja-JP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www.rkiinstruments.com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26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Specific Promotions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687" y="2552108"/>
            <a:ext cx="8898559" cy="3753124"/>
          </a:xfrm>
        </p:spPr>
        <p:txBody>
          <a:bodyPr/>
          <a:lstStyle/>
          <a:p>
            <a:r>
              <a:rPr lang="en-US" sz="2800" dirty="0" smtClean="0"/>
              <a:t>Fire &amp; Hazmat</a:t>
            </a:r>
            <a:endParaRPr lang="en-US" sz="2800" dirty="0"/>
          </a:p>
          <a:p>
            <a:r>
              <a:rPr lang="en-US" sz="2800" dirty="0" smtClean="0"/>
              <a:t>Construction Confined Space</a:t>
            </a:r>
          </a:p>
          <a:p>
            <a:r>
              <a:rPr lang="en-US" sz="2800" dirty="0" smtClean="0"/>
              <a:t>Marine</a:t>
            </a:r>
          </a:p>
          <a:p>
            <a:r>
              <a:rPr lang="en-US" sz="2800" dirty="0" smtClean="0"/>
              <a:t>Brewery CO2 </a:t>
            </a:r>
          </a:p>
          <a:p>
            <a:r>
              <a:rPr lang="en-US" sz="2800" dirty="0" smtClean="0"/>
              <a:t>Hospital Nitrogen Storage Monitoring</a:t>
            </a:r>
          </a:p>
          <a:p>
            <a:r>
              <a:rPr lang="en-US" sz="2800" dirty="0" smtClean="0"/>
              <a:t>Marijuana Grow Houses/Cannabis Oil Producers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www.rkiinstruments.com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Fire Brochure 2017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8708" y="1102153"/>
            <a:ext cx="1157384" cy="146651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Marine Brochure Low res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8732" y="1097075"/>
            <a:ext cx="1120420" cy="14499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Brewery Flyer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9375" y="1086919"/>
            <a:ext cx="1132192" cy="146518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Construction Brochure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316" y="1113630"/>
            <a:ext cx="1132192" cy="146518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2105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896" y="244158"/>
            <a:ext cx="7775784" cy="1339850"/>
          </a:xfrm>
        </p:spPr>
        <p:txBody>
          <a:bodyPr>
            <a:normAutofit/>
          </a:bodyPr>
          <a:lstStyle/>
          <a:p>
            <a:r>
              <a:rPr lang="en-US" dirty="0" smtClean="0"/>
              <a:t>Marketing Coop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849120"/>
            <a:ext cx="7345363" cy="4216401"/>
          </a:xfrm>
        </p:spPr>
        <p:txBody>
          <a:bodyPr>
            <a:noAutofit/>
          </a:bodyPr>
          <a:lstStyle/>
          <a:p>
            <a:r>
              <a:rPr lang="en-US" sz="2400" dirty="0" smtClean="0"/>
              <a:t>RKI offers 1% of RKI purchases as coop funds to distributors.</a:t>
            </a:r>
          </a:p>
          <a:p>
            <a:r>
              <a:rPr lang="en-US" sz="2400" dirty="0" smtClean="0"/>
              <a:t>For example, if a distributor purchases $100,000, RKI offer $1,000 of coop funds.</a:t>
            </a:r>
          </a:p>
          <a:p>
            <a:r>
              <a:rPr lang="en-US" sz="2400" dirty="0" smtClean="0"/>
              <a:t>Distributors can use coop funds for:</a:t>
            </a:r>
          </a:p>
          <a:p>
            <a:pPr lvl="1"/>
            <a:r>
              <a:rPr lang="en-US" sz="2000" dirty="0" smtClean="0"/>
              <a:t>Trade shows expenses</a:t>
            </a:r>
          </a:p>
          <a:p>
            <a:pPr lvl="1"/>
            <a:r>
              <a:rPr lang="en-US" sz="2000" dirty="0" smtClean="0"/>
              <a:t>Demo equipment</a:t>
            </a:r>
          </a:p>
          <a:p>
            <a:pPr lvl="1"/>
            <a:r>
              <a:rPr lang="en-US" sz="2000" dirty="0" smtClean="0"/>
              <a:t>Purchase of instruments for Rental</a:t>
            </a:r>
          </a:p>
          <a:p>
            <a:pPr lvl="1"/>
            <a:r>
              <a:rPr lang="en-US" sz="2000" dirty="0" smtClean="0"/>
              <a:t>Training Classes</a:t>
            </a:r>
          </a:p>
          <a:p>
            <a:pPr lvl="1"/>
            <a:r>
              <a:rPr lang="en-US" sz="2000" dirty="0" smtClean="0"/>
              <a:t>RKI branded merchandise</a:t>
            </a:r>
          </a:p>
          <a:p>
            <a:pPr lvl="1"/>
            <a:r>
              <a:rPr lang="en-US" sz="2000" dirty="0" smtClean="0"/>
              <a:t>Print Brochures &amp; Catalogues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896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26" y="1447800"/>
            <a:ext cx="5029200" cy="4525963"/>
          </a:xfrm>
        </p:spPr>
        <p:txBody>
          <a:bodyPr/>
          <a:lstStyle/>
          <a:p>
            <a:r>
              <a:rPr lang="en-US" dirty="0" smtClean="0"/>
              <a:t>More diverse </a:t>
            </a:r>
            <a:r>
              <a:rPr lang="en-US" dirty="0"/>
              <a:t>s</a:t>
            </a:r>
            <a:r>
              <a:rPr lang="en-US" dirty="0" smtClean="0"/>
              <a:t>tyles of business in USA</a:t>
            </a:r>
          </a:p>
          <a:p>
            <a:pPr lvl="1"/>
            <a:r>
              <a:rPr lang="en-US" dirty="0" smtClean="0"/>
              <a:t>Regional &amp; cultural differences</a:t>
            </a:r>
          </a:p>
          <a:p>
            <a:r>
              <a:rPr lang="en-US" dirty="0" smtClean="0"/>
              <a:t>More layers of sales channels</a:t>
            </a:r>
          </a:p>
          <a:p>
            <a:pPr lvl="1"/>
            <a:r>
              <a:rPr lang="en-US" dirty="0" smtClean="0"/>
              <a:t>Reps, Distributors, Internet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pic>
        <p:nvPicPr>
          <p:cNvPr id="10" name="Picture 9" descr="divers culture ameri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193" y="2286000"/>
            <a:ext cx="5617308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67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Portable competition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3600"/>
            <a:ext cx="9144000" cy="11830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98675" y="1137442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Competition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52400" y="3718392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400" b="0" dirty="0" smtClean="0"/>
              <a:t>Fixed competition</a:t>
            </a:r>
            <a:endParaRPr lang="en-US" sz="2400" b="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1000"/>
            <a:ext cx="9144000" cy="99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77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2" y="1295400"/>
            <a:ext cx="8385175" cy="5040086"/>
          </a:xfrm>
        </p:spPr>
        <p:txBody>
          <a:bodyPr/>
          <a:lstStyle/>
          <a:p>
            <a:r>
              <a:rPr lang="en-US" sz="2800" dirty="0" smtClean="0"/>
              <a:t>Major Competitors</a:t>
            </a:r>
          </a:p>
          <a:p>
            <a:pPr lvl="1"/>
            <a:r>
              <a:rPr lang="en-US" sz="2400" dirty="0" smtClean="0"/>
              <a:t>Honeywell</a:t>
            </a:r>
          </a:p>
          <a:p>
            <a:pPr lvl="2"/>
            <a:r>
              <a:rPr lang="en-US" sz="2000" dirty="0" smtClean="0"/>
              <a:t>BW Technologies: BW Clip4 always on, no maintenance, 2 year run time, $500 end user price</a:t>
            </a:r>
          </a:p>
          <a:p>
            <a:pPr lvl="2"/>
            <a:r>
              <a:rPr lang="en-US" sz="2000" dirty="0" smtClean="0"/>
              <a:t>RAE Systems: Still has monopoly on PID market</a:t>
            </a:r>
          </a:p>
          <a:p>
            <a:pPr lvl="2"/>
            <a:r>
              <a:rPr lang="en-US" sz="2000" dirty="0" smtClean="0"/>
              <a:t>Fast product development.  </a:t>
            </a:r>
          </a:p>
          <a:p>
            <a:pPr lvl="1"/>
            <a:r>
              <a:rPr lang="en-US" sz="2400" dirty="0" smtClean="0"/>
              <a:t>MSA</a:t>
            </a:r>
          </a:p>
          <a:p>
            <a:pPr lvl="2"/>
            <a:r>
              <a:rPr lang="en-US" sz="2000" dirty="0" smtClean="0"/>
              <a:t>Altair 4XR: 15 sec response time, 4 year warranty, </a:t>
            </a:r>
            <a:r>
              <a:rPr lang="en-US" sz="2000" dirty="0" err="1" smtClean="0"/>
              <a:t>bluetooth</a:t>
            </a:r>
            <a:r>
              <a:rPr lang="en-US" sz="2000" dirty="0" smtClean="0"/>
              <a:t> connectivity, 25’ drop test</a:t>
            </a:r>
          </a:p>
          <a:p>
            <a:pPr lvl="1"/>
            <a:r>
              <a:rPr lang="en-US" sz="2400" dirty="0" smtClean="0"/>
              <a:t>Industrial Scientific</a:t>
            </a:r>
          </a:p>
          <a:p>
            <a:pPr lvl="2"/>
            <a:r>
              <a:rPr lang="en-US" sz="2000" dirty="0" err="1" smtClean="0"/>
              <a:t>iAssign</a:t>
            </a:r>
            <a:r>
              <a:rPr lang="en-US" sz="2000" dirty="0" smtClean="0"/>
              <a:t> Technology-NFC tags &amp; </a:t>
            </a:r>
            <a:r>
              <a:rPr lang="en-US" sz="2000" dirty="0" err="1" smtClean="0"/>
              <a:t>bluetooth</a:t>
            </a:r>
            <a:r>
              <a:rPr lang="en-US" sz="2000" dirty="0"/>
              <a:t> </a:t>
            </a:r>
            <a:r>
              <a:rPr lang="en-US" sz="2000" dirty="0" smtClean="0"/>
              <a:t>to track users &amp; locations with Android phone app.  LENS Wireless communication with portables and area monitors</a:t>
            </a:r>
            <a:endParaRPr lang="en-US" sz="20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698675" y="1137442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Competition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8414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5175" cy="5040086"/>
          </a:xfrm>
        </p:spPr>
        <p:txBody>
          <a:bodyPr/>
          <a:lstStyle/>
          <a:p>
            <a:r>
              <a:rPr lang="en-US" sz="2000" dirty="0" smtClean="0"/>
              <a:t>Minor Competitors</a:t>
            </a:r>
          </a:p>
          <a:p>
            <a:pPr lvl="1"/>
            <a:r>
              <a:rPr lang="en-US" sz="1800" dirty="0"/>
              <a:t>Gas Clip Technologies:  Multi Gas Clip Simple. </a:t>
            </a:r>
            <a:r>
              <a:rPr lang="en-US" sz="1800" b="1" i="1" dirty="0"/>
              <a:t>2 year run time</a:t>
            </a:r>
            <a:r>
              <a:rPr lang="en-US" sz="1800" dirty="0"/>
              <a:t>. No calibration needed. IR LEL, immune to H2S &amp; silicone poison.</a:t>
            </a:r>
          </a:p>
          <a:p>
            <a:pPr lvl="1"/>
            <a:r>
              <a:rPr lang="en-US" sz="1800" dirty="0" err="1"/>
              <a:t>Drager</a:t>
            </a:r>
            <a:r>
              <a:rPr lang="en-US" sz="1800" dirty="0"/>
              <a:t>:  standard 3 warranty</a:t>
            </a:r>
          </a:p>
          <a:p>
            <a:pPr lvl="1"/>
            <a:r>
              <a:rPr lang="en-US" sz="1800" dirty="0" err="1" smtClean="0"/>
              <a:t>Blackline</a:t>
            </a:r>
            <a:r>
              <a:rPr lang="en-US" sz="1800" dirty="0" smtClean="0"/>
              <a:t> Safety: Cellular/GPS communications. Text/talk from monitor (monthly service charge). Live online map &amp; alert system. </a:t>
            </a:r>
          </a:p>
          <a:p>
            <a:pPr lvl="1"/>
            <a:r>
              <a:rPr lang="en-US" sz="1800" dirty="0" smtClean="0"/>
              <a:t>GMI</a:t>
            </a:r>
            <a:r>
              <a:rPr lang="en-US" sz="1800" dirty="0"/>
              <a:t>:  stable low ppm </a:t>
            </a:r>
            <a:r>
              <a:rPr lang="en-US" sz="1800" dirty="0" smtClean="0"/>
              <a:t>detection</a:t>
            </a:r>
          </a:p>
          <a:p>
            <a:pPr lvl="1"/>
            <a:r>
              <a:rPr lang="en-US" sz="1800" dirty="0" err="1" smtClean="0"/>
              <a:t>Detcon</a:t>
            </a:r>
            <a:r>
              <a:rPr lang="en-US" sz="1800" dirty="0" smtClean="0"/>
              <a:t>: wireless fixed products</a:t>
            </a:r>
            <a:endParaRPr lang="en-US" sz="1800" dirty="0"/>
          </a:p>
          <a:p>
            <a:pPr lvl="1"/>
            <a:r>
              <a:rPr lang="en-US" sz="1800" dirty="0" err="1" smtClean="0"/>
              <a:t>Crowcon</a:t>
            </a:r>
            <a:r>
              <a:rPr lang="en-US" sz="1800" dirty="0" smtClean="0"/>
              <a:t>:  small compact super toxics &amp; CO2</a:t>
            </a:r>
          </a:p>
          <a:p>
            <a:pPr lvl="1"/>
            <a:r>
              <a:rPr lang="en-US" sz="1800" dirty="0" err="1" smtClean="0"/>
              <a:t>Det-Tronics</a:t>
            </a:r>
            <a:r>
              <a:rPr lang="en-US" sz="1800" dirty="0" smtClean="0"/>
              <a:t>: fixed systems</a:t>
            </a:r>
          </a:p>
          <a:p>
            <a:pPr lvl="1"/>
            <a:r>
              <a:rPr lang="en-US" sz="1800" dirty="0" smtClean="0"/>
              <a:t>Scott Safety / 3M: fixed systems</a:t>
            </a:r>
          </a:p>
          <a:p>
            <a:pPr lvl="1"/>
            <a:r>
              <a:rPr lang="en-US" sz="1800" dirty="0" smtClean="0"/>
              <a:t>GFG:  popular CO2 portables with brewery applications</a:t>
            </a:r>
          </a:p>
          <a:p>
            <a:pPr lvl="1"/>
            <a:r>
              <a:rPr lang="en-US" sz="1800" dirty="0" smtClean="0"/>
              <a:t>Sierra Monitors:  fixed systems</a:t>
            </a:r>
          </a:p>
          <a:p>
            <a:pPr lvl="1"/>
            <a:r>
              <a:rPr lang="en-US" sz="1800" dirty="0" err="1"/>
              <a:t>Sensit</a:t>
            </a:r>
            <a:r>
              <a:rPr lang="en-US" sz="1800" dirty="0"/>
              <a:t> Technologies:  stable low ppm detection</a:t>
            </a:r>
          </a:p>
          <a:p>
            <a:pPr marL="457200" lvl="1" indent="0">
              <a:buNone/>
            </a:pPr>
            <a:endParaRPr lang="en-US" sz="1800" dirty="0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4698675" y="1137442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Competition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7782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Oil &amp; Gas Production (drilling, fracking, well operation)</a:t>
            </a:r>
          </a:p>
          <a:p>
            <a:pPr lvl="1"/>
            <a:r>
              <a:rPr lang="en-US" sz="2000" dirty="0" smtClean="0"/>
              <a:t>Success:  GX-2009 strong solution, replacing I-net systems, HS-03</a:t>
            </a:r>
          </a:p>
          <a:p>
            <a:pPr lvl="1"/>
            <a:r>
              <a:rPr lang="en-US" sz="2000" dirty="0" smtClean="0"/>
              <a:t>Challenges:  Depressed market, low price of oil, highly competitive</a:t>
            </a:r>
          </a:p>
          <a:p>
            <a:r>
              <a:rPr lang="en-US" sz="2400" dirty="0" smtClean="0"/>
              <a:t>Oil &amp; Gas Transport (Pipelines)</a:t>
            </a:r>
          </a:p>
          <a:p>
            <a:pPr lvl="1"/>
            <a:r>
              <a:rPr lang="en-US" sz="2000" dirty="0" smtClean="0"/>
              <a:t>Success:  GX-2012 (leak check, purging, safety), M2A for compressor stations</a:t>
            </a:r>
          </a:p>
          <a:p>
            <a:r>
              <a:rPr lang="en-US" sz="2400" dirty="0" smtClean="0"/>
              <a:t>Refining</a:t>
            </a:r>
            <a:r>
              <a:rPr lang="en-US" sz="2400" dirty="0"/>
              <a:t>, Petrochemical and Chemical</a:t>
            </a:r>
          </a:p>
          <a:p>
            <a:pPr lvl="1"/>
            <a:r>
              <a:rPr lang="en-US" sz="2000" dirty="0" smtClean="0"/>
              <a:t>Success:  EAGLE 2 / EAGLE inert gas version, GX-2009</a:t>
            </a:r>
          </a:p>
          <a:p>
            <a:pPr lvl="1"/>
            <a:r>
              <a:rPr lang="en-US" sz="2000" dirty="0" smtClean="0"/>
              <a:t>Challenges:  Explosion </a:t>
            </a:r>
            <a:r>
              <a:rPr lang="en-US" sz="2000" dirty="0"/>
              <a:t>proof and IS solutions for toxic </a:t>
            </a:r>
            <a:r>
              <a:rPr lang="en-US" sz="2000" dirty="0" smtClean="0"/>
              <a:t>gases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www.rkiinstruments.com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698675" y="1137442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Industry Segments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4039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Energy – Power Utilities</a:t>
            </a:r>
            <a:endParaRPr lang="en-US" sz="2400" dirty="0"/>
          </a:p>
          <a:p>
            <a:pPr lvl="1"/>
            <a:r>
              <a:rPr lang="en-US" sz="2000" dirty="0" smtClean="0"/>
              <a:t>Success:  EAGLE transformer tester, GX-2012, GX-2009, fixed systems in coal power plants</a:t>
            </a:r>
          </a:p>
          <a:p>
            <a:pPr lvl="1"/>
            <a:r>
              <a:rPr lang="en-US" sz="2000" dirty="0"/>
              <a:t>Challenges:  Lack of awareness of RKI’s solution</a:t>
            </a:r>
          </a:p>
          <a:p>
            <a:pPr lvl="1"/>
            <a:r>
              <a:rPr lang="en-US" sz="2000" dirty="0" smtClean="0"/>
              <a:t>Mitsubishi</a:t>
            </a:r>
          </a:p>
          <a:p>
            <a:r>
              <a:rPr lang="en-US" sz="2400" dirty="0" smtClean="0"/>
              <a:t>Alternative Energy – </a:t>
            </a:r>
          </a:p>
          <a:p>
            <a:pPr lvl="1"/>
            <a:r>
              <a:rPr lang="en-US" sz="2000" dirty="0" smtClean="0"/>
              <a:t>CNG:  fixed systems for vehicle maintenance bays (UPS, Ryder, Waste Management)</a:t>
            </a:r>
          </a:p>
          <a:p>
            <a:pPr lvl="1"/>
            <a:r>
              <a:rPr lang="en-US" sz="2000" dirty="0" smtClean="0"/>
              <a:t>Biofuels:  M2A &amp; Digester monitor</a:t>
            </a:r>
          </a:p>
          <a:p>
            <a:pPr lvl="1"/>
            <a:r>
              <a:rPr lang="en-US" sz="2000" dirty="0" smtClean="0"/>
              <a:t>Battery:  M2A &amp; 1017</a:t>
            </a:r>
          </a:p>
          <a:p>
            <a:pPr lvl="1"/>
            <a:r>
              <a:rPr lang="en-US" sz="2000" dirty="0" smtClean="0"/>
              <a:t>Wind:  GX-2009 confined space</a:t>
            </a:r>
          </a:p>
          <a:p>
            <a:pPr lvl="1"/>
            <a:r>
              <a:rPr lang="en-US" sz="2000" dirty="0" smtClean="0"/>
              <a:t>Fuel Cell:  FSD &amp; FHD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www.rkiinstruments.com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975" y="302718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698675" y="1138535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Industry Segments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4298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Battery Backup for Telecom &amp; Data Storage</a:t>
            </a:r>
          </a:p>
          <a:p>
            <a:pPr lvl="1"/>
            <a:r>
              <a:rPr lang="en-US" sz="2000" dirty="0"/>
              <a:t>Success:  H2 specific &amp; PS2</a:t>
            </a:r>
          </a:p>
          <a:p>
            <a:r>
              <a:rPr lang="en-US" sz="2400" dirty="0" smtClean="0"/>
              <a:t>Food </a:t>
            </a:r>
            <a:r>
              <a:rPr lang="en-US" sz="2400" dirty="0"/>
              <a:t>&amp; Beverage</a:t>
            </a:r>
          </a:p>
          <a:p>
            <a:pPr lvl="1"/>
            <a:r>
              <a:rPr lang="en-US" sz="2000" dirty="0"/>
              <a:t>Success:  CO2 fixed systems Disneyland &amp; Disney World</a:t>
            </a:r>
          </a:p>
          <a:p>
            <a:pPr lvl="1"/>
            <a:r>
              <a:rPr lang="en-US" sz="2000" dirty="0"/>
              <a:t>Opportunities:  Breweries portable &amp; fixed systems</a:t>
            </a:r>
          </a:p>
          <a:p>
            <a:r>
              <a:rPr lang="en-US" sz="2400" dirty="0"/>
              <a:t>Water &amp; Waste Water</a:t>
            </a:r>
          </a:p>
          <a:p>
            <a:pPr lvl="1"/>
            <a:r>
              <a:rPr lang="en-US" sz="2000" dirty="0"/>
              <a:t>Success:  GX-2012, GX-2009, EAGLE 2, Fixed </a:t>
            </a:r>
            <a:r>
              <a:rPr lang="en-US" sz="2000" dirty="0" smtClean="0"/>
              <a:t>systems</a:t>
            </a:r>
            <a:endParaRPr lang="en-US" sz="2000" dirty="0"/>
          </a:p>
          <a:p>
            <a:pPr lvl="1"/>
            <a:r>
              <a:rPr lang="en-US" sz="2000" dirty="0" smtClean="0"/>
              <a:t>Challenges:  Getting spec’d in. MSA is very strong with engineering companies</a:t>
            </a:r>
          </a:p>
          <a:p>
            <a:r>
              <a:rPr lang="en-US" sz="2400" dirty="0" smtClean="0"/>
              <a:t>Marine</a:t>
            </a:r>
          </a:p>
          <a:p>
            <a:pPr lvl="1"/>
            <a:r>
              <a:rPr lang="en-US" sz="2000" dirty="0" smtClean="0"/>
              <a:t>Success:  </a:t>
            </a:r>
            <a:r>
              <a:rPr lang="en-US" sz="2000" dirty="0" err="1" smtClean="0"/>
              <a:t>Stolt</a:t>
            </a:r>
            <a:r>
              <a:rPr lang="en-US" sz="2000" dirty="0" smtClean="0"/>
              <a:t> Nielsen, EAGLE / EAGLE 2, Marine versions, RX Series, GX-2009, GX-2012, calibration gas, service schools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www.rkiinstruments.com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698675" y="1137442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Industry Segments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5359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Semiconductor</a:t>
            </a:r>
          </a:p>
          <a:p>
            <a:pPr lvl="1"/>
            <a:r>
              <a:rPr lang="en-US" sz="2000" dirty="0"/>
              <a:t>Success:  Micron, Global Foundries, ASM, Lam Research</a:t>
            </a:r>
          </a:p>
          <a:p>
            <a:r>
              <a:rPr lang="en-US" sz="2400" dirty="0"/>
              <a:t>Bulk Gas Suppliers</a:t>
            </a:r>
          </a:p>
          <a:p>
            <a:pPr lvl="1"/>
            <a:r>
              <a:rPr lang="en-US" sz="2000" dirty="0"/>
              <a:t>Success:  Praxair &amp; Air Liquide for fixed systems, Matheson portables &amp; fixed systems  </a:t>
            </a:r>
          </a:p>
          <a:p>
            <a:r>
              <a:rPr lang="en-US" sz="2400" dirty="0" smtClean="0"/>
              <a:t>Fire</a:t>
            </a:r>
            <a:r>
              <a:rPr lang="en-US" sz="2400" dirty="0"/>
              <a:t>/EMS/ Hazmat</a:t>
            </a:r>
          </a:p>
          <a:p>
            <a:pPr lvl="1"/>
            <a:r>
              <a:rPr lang="en-US" sz="2000" dirty="0"/>
              <a:t>Success:  EAGLE, EAGLE 2, target for CO-03 &amp; GX-6000</a:t>
            </a:r>
          </a:p>
          <a:p>
            <a:pPr lvl="1"/>
            <a:r>
              <a:rPr lang="en-US" sz="2000" dirty="0"/>
              <a:t>Challenges:  Competition carries complete line of needs, Sales channel is not traditional safety </a:t>
            </a:r>
            <a:r>
              <a:rPr lang="en-US" sz="2000" dirty="0" smtClean="0"/>
              <a:t>distributors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www.rkiinstruments.com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698675" y="1137442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Industry Segments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9171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Environmental</a:t>
            </a:r>
            <a:endParaRPr lang="en-US" sz="2000" dirty="0" smtClean="0"/>
          </a:p>
          <a:p>
            <a:pPr lvl="1"/>
            <a:r>
              <a:rPr lang="en-US" sz="2000" dirty="0" smtClean="0"/>
              <a:t>Success:  </a:t>
            </a:r>
            <a:r>
              <a:rPr lang="en-US" sz="2000" dirty="0"/>
              <a:t>EAGLE / EAGLE 2 methane elimination for soil testing, EAGLE / EAGLE 2 for landfills, GX-2012 ppm trace HC</a:t>
            </a:r>
          </a:p>
          <a:p>
            <a:pPr lvl="1"/>
            <a:r>
              <a:rPr lang="en-US" sz="2000" dirty="0" smtClean="0"/>
              <a:t>Opportunity:  GX-6000, large rental market</a:t>
            </a:r>
          </a:p>
          <a:p>
            <a:pPr lvl="1"/>
            <a:r>
              <a:rPr lang="en-US" sz="2000" dirty="0" smtClean="0"/>
              <a:t>Challenges:  Market </a:t>
            </a:r>
            <a:r>
              <a:rPr lang="en-US" sz="2000" dirty="0"/>
              <a:t>is dominated by one </a:t>
            </a:r>
            <a:r>
              <a:rPr lang="en-US" sz="2000" dirty="0" smtClean="0"/>
              <a:t>competitor (RAE Systems)</a:t>
            </a:r>
          </a:p>
          <a:p>
            <a:r>
              <a:rPr lang="en-US" sz="2400" dirty="0"/>
              <a:t>Hospitals, Labs, &amp; Cryogenics</a:t>
            </a:r>
          </a:p>
          <a:p>
            <a:pPr lvl="1"/>
            <a:r>
              <a:rPr lang="en-US" sz="2000" dirty="0"/>
              <a:t>Success: OX-600</a:t>
            </a:r>
          </a:p>
          <a:p>
            <a:pPr lvl="1"/>
            <a:r>
              <a:rPr lang="en-US" sz="2000" dirty="0"/>
              <a:t>Challenges:  Lack of awareness of RKI offering, new sales channel </a:t>
            </a:r>
            <a:r>
              <a:rPr lang="en-US" sz="2000" dirty="0" smtClean="0"/>
              <a:t>required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www.rkiinstruments.com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698675" y="1137442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Industry Segments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5651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Construction</a:t>
            </a:r>
          </a:p>
          <a:p>
            <a:pPr lvl="1"/>
            <a:r>
              <a:rPr lang="en-US" sz="2000" dirty="0"/>
              <a:t>Opportunity:  New OSHA requirement for safety, GX-2009</a:t>
            </a:r>
          </a:p>
          <a:p>
            <a:pPr lvl="1"/>
            <a:r>
              <a:rPr lang="en-US" sz="2000" dirty="0"/>
              <a:t>Challenges:  Sales channel is not traditional safety </a:t>
            </a:r>
            <a:r>
              <a:rPr lang="en-US" sz="2000" dirty="0" smtClean="0"/>
              <a:t>distributors</a:t>
            </a:r>
          </a:p>
          <a:p>
            <a:r>
              <a:rPr lang="en-US" sz="2400" dirty="0"/>
              <a:t>Aircraft Maintenance</a:t>
            </a:r>
          </a:p>
          <a:p>
            <a:pPr lvl="1"/>
            <a:r>
              <a:rPr lang="en-US" sz="2000" dirty="0"/>
              <a:t>Opportunity:  GX-6000 with PID</a:t>
            </a:r>
          </a:p>
          <a:p>
            <a:pPr lvl="1"/>
            <a:r>
              <a:rPr lang="en-US" sz="2000" dirty="0"/>
              <a:t>Challenges:  Lack of awareness of RKI </a:t>
            </a:r>
            <a:r>
              <a:rPr lang="en-US" sz="2000" dirty="0" smtClean="0"/>
              <a:t>offering</a:t>
            </a:r>
          </a:p>
          <a:p>
            <a:r>
              <a:rPr lang="en-US" sz="2400" dirty="0"/>
              <a:t>Boiler Room Monitoring</a:t>
            </a:r>
          </a:p>
          <a:p>
            <a:pPr lvl="1"/>
            <a:r>
              <a:rPr lang="en-US" sz="2000" dirty="0"/>
              <a:t>Opportunity:  New regulation for CO monitoring:  EC-</a:t>
            </a:r>
            <a:r>
              <a:rPr lang="en-US" sz="2000" dirty="0" smtClean="0"/>
              <a:t>600</a:t>
            </a:r>
            <a:endParaRPr lang="en-US" sz="2400" dirty="0"/>
          </a:p>
          <a:p>
            <a:endParaRPr lang="en-US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www.rkiinstruments.com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698675" y="1137442"/>
            <a:ext cx="41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More Industry Segments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2863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JA_are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424" y="1631135"/>
            <a:ext cx="6021290" cy="4419600"/>
          </a:xfrm>
        </p:spPr>
      </p:pic>
      <p:sp>
        <p:nvSpPr>
          <p:cNvPr id="10" name="TextBox 9"/>
          <p:cNvSpPr txBox="1"/>
          <p:nvPr/>
        </p:nvSpPr>
        <p:spPr>
          <a:xfrm>
            <a:off x="6128714" y="2175401"/>
            <a:ext cx="28072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0" dirty="0">
              <a:latin typeface="+mn-lt"/>
            </a:endParaRPr>
          </a:p>
          <a:p>
            <a:r>
              <a:rPr lang="en-US" sz="2000" b="0" dirty="0">
                <a:latin typeface="+mn-lt"/>
              </a:rPr>
              <a:t>A</a:t>
            </a:r>
            <a:r>
              <a:rPr lang="en-US" sz="2000" b="0" dirty="0" smtClean="0">
                <a:latin typeface="+mn-lt"/>
              </a:rPr>
              <a:t>rea: 24 times</a:t>
            </a:r>
          </a:p>
          <a:p>
            <a:r>
              <a:rPr lang="en-US" sz="2000" b="0" dirty="0">
                <a:latin typeface="+mn-lt"/>
              </a:rPr>
              <a:t>	</a:t>
            </a:r>
            <a:r>
              <a:rPr lang="en-US" sz="2000" b="0" dirty="0" smtClean="0">
                <a:latin typeface="+mn-lt"/>
              </a:rPr>
              <a:t>USA: 9,148K km2</a:t>
            </a:r>
          </a:p>
          <a:p>
            <a:r>
              <a:rPr lang="en-US" sz="2000" b="0" dirty="0">
                <a:latin typeface="+mn-lt"/>
              </a:rPr>
              <a:t>	</a:t>
            </a:r>
            <a:r>
              <a:rPr lang="en-US" sz="2000" b="0" dirty="0" smtClean="0">
                <a:latin typeface="+mn-lt"/>
              </a:rPr>
              <a:t>Japan: 378K km2</a:t>
            </a:r>
          </a:p>
          <a:p>
            <a:endParaRPr lang="en-US" sz="2000" b="0" dirty="0">
              <a:latin typeface="+mn-lt"/>
            </a:endParaRPr>
          </a:p>
          <a:p>
            <a:r>
              <a:rPr lang="en-US" sz="2000" b="0" dirty="0" smtClean="0">
                <a:latin typeface="+mn-lt"/>
              </a:rPr>
              <a:t>*California: 425K km2</a:t>
            </a:r>
          </a:p>
          <a:p>
            <a:endParaRPr lang="en-US" sz="2000" b="0" dirty="0" smtClean="0">
              <a:latin typeface="+mn-lt"/>
            </a:endParaRPr>
          </a:p>
          <a:p>
            <a:endParaRPr lang="en-US" sz="2000" b="0" dirty="0">
              <a:latin typeface="+mn-lt"/>
            </a:endParaRPr>
          </a:p>
          <a:p>
            <a:r>
              <a:rPr lang="en-US" sz="2000" b="0" dirty="0" smtClean="0">
                <a:latin typeface="+mn-lt"/>
              </a:rPr>
              <a:t>Population</a:t>
            </a:r>
          </a:p>
          <a:p>
            <a:r>
              <a:rPr lang="en-US" sz="2000" b="0" dirty="0" smtClean="0">
                <a:latin typeface="+mn-lt"/>
              </a:rPr>
              <a:t>USA:    325.7 million</a:t>
            </a:r>
          </a:p>
          <a:p>
            <a:r>
              <a:rPr lang="en-US" sz="2000" b="0" dirty="0" smtClean="0">
                <a:latin typeface="+mn-lt"/>
              </a:rPr>
              <a:t>Japan:  127 million</a:t>
            </a:r>
          </a:p>
          <a:p>
            <a:r>
              <a:rPr lang="en-US" sz="2000" b="0" dirty="0" smtClean="0">
                <a:latin typeface="+mn-lt"/>
              </a:rPr>
              <a:t>California:  40 million</a:t>
            </a:r>
            <a:endParaRPr lang="en-US" sz="2000" b="0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1137442"/>
            <a:ext cx="556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Larger Geography &amp; Population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4303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KI Map.pd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6" r="1616"/>
          <a:stretch>
            <a:fillRect/>
          </a:stretch>
        </p:blipFill>
        <p:spPr>
          <a:xfrm>
            <a:off x="76200" y="1371600"/>
            <a:ext cx="7027555" cy="5611807"/>
          </a:xfrm>
        </p:spPr>
      </p:pic>
      <p:sp>
        <p:nvSpPr>
          <p:cNvPr id="5" name="TextBox 4"/>
          <p:cNvSpPr txBox="1"/>
          <p:nvPr/>
        </p:nvSpPr>
        <p:spPr>
          <a:xfrm>
            <a:off x="7315200" y="1676400"/>
            <a:ext cx="17432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>
                <a:latin typeface="+mn-lt"/>
              </a:rPr>
              <a:t>USA: 250</a:t>
            </a:r>
          </a:p>
          <a:p>
            <a:r>
              <a:rPr lang="en-US" sz="2000" b="0" dirty="0" smtClean="0">
                <a:latin typeface="+mn-lt"/>
              </a:rPr>
              <a:t>Canada: 30</a:t>
            </a:r>
          </a:p>
          <a:p>
            <a:r>
              <a:rPr lang="en-US" sz="2000" b="0" dirty="0" smtClean="0">
                <a:latin typeface="+mn-lt"/>
              </a:rPr>
              <a:t>Marine: 50</a:t>
            </a:r>
          </a:p>
          <a:p>
            <a:endParaRPr lang="en-US" sz="2000" b="0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1137442"/>
            <a:ext cx="556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Distributor Network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0305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competition</a:t>
            </a:r>
          </a:p>
          <a:p>
            <a:r>
              <a:rPr lang="en-US" dirty="0" smtClean="0"/>
              <a:t>More Diverse Styles of Business in US</a:t>
            </a:r>
          </a:p>
          <a:p>
            <a:r>
              <a:rPr lang="en-US" dirty="0" smtClean="0"/>
              <a:t>More layers of sales channels</a:t>
            </a:r>
          </a:p>
          <a:p>
            <a:pPr lvl="1"/>
            <a:r>
              <a:rPr lang="en-US" dirty="0" smtClean="0"/>
              <a:t>Reps, Distributors, Internet</a:t>
            </a:r>
          </a:p>
          <a:p>
            <a:r>
              <a:rPr lang="en-US" dirty="0" smtClean="0"/>
              <a:t>More industry segments</a:t>
            </a:r>
          </a:p>
          <a:p>
            <a:r>
              <a:rPr lang="en-US" dirty="0" smtClean="0"/>
              <a:t>Larger Geography and Population</a:t>
            </a:r>
          </a:p>
          <a:p>
            <a:r>
              <a:rPr lang="en-US" dirty="0" smtClean="0"/>
              <a:t>Increase in Internet Sales at Distributor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91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47781"/>
            <a:ext cx="7467600" cy="521021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069975" y="301625"/>
            <a:ext cx="7772400" cy="676275"/>
          </a:xfrm>
          <a:prstGeom prst="rect">
            <a:avLst/>
          </a:prstGeom>
        </p:spPr>
        <p:txBody>
          <a:bodyPr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3600" b="0" dirty="0" smtClean="0"/>
              <a:t>Market Differences: USA &amp; Japan</a:t>
            </a:r>
            <a:endParaRPr lang="en-US" sz="36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1137442"/>
            <a:ext cx="7318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Increase in Internet Sales at Distributor level</a:t>
            </a:r>
          </a:p>
        </p:txBody>
      </p:sp>
    </p:spTree>
    <p:extLst>
      <p:ext uri="{BB962C8B-B14F-4D97-AF65-F5344CB8AC3E}">
        <p14:creationId xmlns:p14="http://schemas.microsoft.com/office/powerpoint/2010/main" val="2185501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End users have more options in the USA</a:t>
            </a:r>
          </a:p>
          <a:p>
            <a:r>
              <a:rPr lang="en-US" dirty="0" smtClean="0"/>
              <a:t>Local distributors</a:t>
            </a:r>
          </a:p>
          <a:p>
            <a:r>
              <a:rPr lang="en-US" dirty="0" smtClean="0"/>
              <a:t>Walk-in retail safety stores</a:t>
            </a:r>
          </a:p>
          <a:p>
            <a:r>
              <a:rPr lang="en-US" dirty="0" smtClean="0"/>
              <a:t>National distributors</a:t>
            </a:r>
          </a:p>
          <a:p>
            <a:r>
              <a:rPr lang="en-US" dirty="0" smtClean="0"/>
              <a:t>Internet</a:t>
            </a:r>
          </a:p>
          <a:p>
            <a:r>
              <a:rPr lang="en-US" dirty="0" smtClean="0"/>
              <a:t>Catalogues</a:t>
            </a:r>
          </a:p>
          <a:p>
            <a:r>
              <a:rPr lang="en-US" dirty="0" smtClean="0"/>
              <a:t>More gas detection manufacturers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90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dirty="0" smtClean="0"/>
              <a:t>Market Differences: USA &amp; Japan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USA – </a:t>
            </a:r>
          </a:p>
          <a:p>
            <a:r>
              <a:rPr lang="en-US" sz="2400" dirty="0" smtClean="0"/>
              <a:t>Service is primarily provided by local distributors. RKI’s service business is primarily local fixed system products.</a:t>
            </a:r>
          </a:p>
          <a:p>
            <a:r>
              <a:rPr lang="en-US" sz="2400" dirty="0" smtClean="0"/>
              <a:t>Calibration gas is sold to distributors &amp; end users to maintain equipment.  Disposable cylinders are available in USA, but not in Japan.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Japan – </a:t>
            </a:r>
          </a:p>
          <a:p>
            <a:r>
              <a:rPr lang="en-US" sz="2400" dirty="0" smtClean="0"/>
              <a:t>Riken handles all service business directly through Riken service branches.</a:t>
            </a:r>
          </a:p>
          <a:p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7800" y="381000"/>
            <a:ext cx="7696200" cy="1295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b="1" i="1" dirty="0" smtClean="0"/>
              <a:t>“There is no business without the personal relationship.”</a:t>
            </a:r>
            <a:endParaRPr lang="en-US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1676400"/>
            <a:ext cx="3537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>
                <a:latin typeface="Arial"/>
                <a:cs typeface="Arial"/>
              </a:rPr>
              <a:t>Yoshio Nakajima</a:t>
            </a:r>
            <a:endParaRPr lang="en-US" b="0" dirty="0">
              <a:latin typeface="Arial"/>
              <a:cs typeface="Arial"/>
            </a:endParaRPr>
          </a:p>
        </p:txBody>
      </p:sp>
      <p:pic>
        <p:nvPicPr>
          <p:cNvPr id="6" name="Picture 7" descr="nakaji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2" b="4161"/>
          <a:stretch>
            <a:fillRect/>
          </a:stretch>
        </p:blipFill>
        <p:spPr>
          <a:xfrm>
            <a:off x="4984983" y="1391235"/>
            <a:ext cx="4159017" cy="546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3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76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1680</TotalTime>
  <Words>1452</Words>
  <Application>Microsoft Macintosh PowerPoint</Application>
  <PresentationFormat>Letter Paper (8.5x11 in)</PresentationFormat>
  <Paragraphs>285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Default Theme</vt:lpstr>
      <vt:lpstr>1_Default Theme</vt:lpstr>
      <vt:lpstr>2_Default Theme</vt:lpstr>
      <vt:lpstr>3_Default Theme</vt:lpstr>
      <vt:lpstr>4_Default Theme</vt:lpstr>
      <vt:lpstr>RKI Sales Strategy in  North America</vt:lpstr>
      <vt:lpstr>PowerPoint Presentation</vt:lpstr>
      <vt:lpstr>New Business Sources</vt:lpstr>
      <vt:lpstr>Sales Channels</vt:lpstr>
      <vt:lpstr>Sales Channels</vt:lpstr>
      <vt:lpstr>PowerPoint Presentation</vt:lpstr>
      <vt:lpstr>Sales Management</vt:lpstr>
      <vt:lpstr>Promotional Tools</vt:lpstr>
      <vt:lpstr>Marketing Incentives</vt:lpstr>
      <vt:lpstr>Market Specific Promotions</vt:lpstr>
      <vt:lpstr>Marketing Coop Program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Market Differences: USA &amp; Japan</vt:lpstr>
      <vt:lpstr>PowerPoint Presentation</vt:lpstr>
      <vt:lpstr>Market Differences: USA &amp; Japan</vt:lpstr>
      <vt:lpstr>Market Differences: USA &amp; Japan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53</cp:revision>
  <dcterms:created xsi:type="dcterms:W3CDTF">2018-08-22T21:54:38Z</dcterms:created>
  <dcterms:modified xsi:type="dcterms:W3CDTF">2018-09-01T14:53:45Z</dcterms:modified>
</cp:coreProperties>
</file>