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432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5" r:id="rId12"/>
    <p:sldId id="346" r:id="rId13"/>
    <p:sldId id="320" r:id="rId14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0F34C-D7A3-8F40-AFCB-42399C0DC788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51C41-196D-5E43-A8A7-0325A8E9B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36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is the agenda for this webinar.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will begin with a look at the sensing</a:t>
            </a:r>
            <a:r>
              <a:rPr kumimoji="1" lang="en-US" altLang="ja-JP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technology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Riken Keiki just briefly. Then, we will move into our presentation of the OHC-800.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we will</a:t>
            </a:r>
            <a:r>
              <a:rPr kumimoji="1" lang="en-US" altLang="ja-JP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explain the outline of OHC-800 and the OPT-SONIC calculation method, which is patented technology from RIKEN KEIKI.</a:t>
            </a:r>
          </a:p>
          <a:p>
            <a:endParaRPr kumimoji="1" lang="en-US" altLang="ja-JP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that, we will show you more details and why OHC-800 is chosen.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62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5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3447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50920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87709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75389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75948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85592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14833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15406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13934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57045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18104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144850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01625"/>
            <a:ext cx="83851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3" name="Picture 2" descr="A red and black sign with white text&#10;&#10;Description automatically generated">
            <a:extLst>
              <a:ext uri="{FF2B5EF4-FFF2-40B4-BE49-F238E27FC236}">
                <a16:creationId xmlns:a16="http://schemas.microsoft.com/office/drawing/2014/main" id="{CF0CEA6C-23BD-9440-88B9-8C202578C2F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31417" y="6289675"/>
            <a:ext cx="13462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8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  <p:sldLayoutId id="2147484438" r:id="rId6"/>
    <p:sldLayoutId id="2147484439" r:id="rId7"/>
    <p:sldLayoutId id="2147484440" r:id="rId8"/>
    <p:sldLayoutId id="2147484441" r:id="rId9"/>
    <p:sldLayoutId id="2147484442" r:id="rId10"/>
    <p:sldLayoutId id="2147484443" r:id="rId11"/>
    <p:sldLayoutId id="2147484444" r:id="rId12"/>
    <p:sldLayoutId id="2147484445" r:id="rId13"/>
  </p:sldLayoutIdLst>
  <p:transition spd="med">
    <p:fade/>
  </p:transition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F557-FDFB-8A4F-A1ED-8D5B72B3F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71538"/>
            <a:ext cx="7772400" cy="1470025"/>
          </a:xfrm>
        </p:spPr>
        <p:txBody>
          <a:bodyPr/>
          <a:lstStyle/>
          <a:p>
            <a:r>
              <a:rPr lang="en-US" dirty="0"/>
              <a:t>2024 Portables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E4F07-7F48-9B40-8066-4C78AD049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220952"/>
            <a:ext cx="6400800" cy="1752600"/>
          </a:xfrm>
        </p:spPr>
        <p:txBody>
          <a:bodyPr/>
          <a:lstStyle/>
          <a:p>
            <a:r>
              <a:rPr lang="en-US" dirty="0"/>
              <a:t>Markets &amp; Strategies</a:t>
            </a:r>
          </a:p>
        </p:txBody>
      </p:sp>
      <p:pic>
        <p:nvPicPr>
          <p:cNvPr id="4" name="Picture 3" descr="A close up of a device&#10;&#10;Description automatically generated">
            <a:extLst>
              <a:ext uri="{FF2B5EF4-FFF2-40B4-BE49-F238E27FC236}">
                <a16:creationId xmlns:a16="http://schemas.microsoft.com/office/drawing/2014/main" id="{D1DE3DFF-343B-0B41-BF63-E1A44911A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22" y="4080782"/>
            <a:ext cx="1249231" cy="1113204"/>
          </a:xfrm>
          <a:prstGeom prst="rect">
            <a:avLst/>
          </a:prstGeom>
        </p:spPr>
      </p:pic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F5E8AD30-92A7-854E-98E6-F6CDAB01A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01" y="4071952"/>
            <a:ext cx="1037491" cy="1130865"/>
          </a:xfrm>
          <a:prstGeom prst="rect">
            <a:avLst/>
          </a:prstGeom>
        </p:spPr>
      </p:pic>
      <p:pic>
        <p:nvPicPr>
          <p:cNvPr id="6" name="Picture 5" descr="A close-up of a device&#10;&#10;Description automatically generated">
            <a:extLst>
              <a:ext uri="{FF2B5EF4-FFF2-40B4-BE49-F238E27FC236}">
                <a16:creationId xmlns:a16="http://schemas.microsoft.com/office/drawing/2014/main" id="{4F139EC2-7148-CC4C-9AE2-B12E4CCB4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31" y="3067522"/>
            <a:ext cx="915443" cy="2692479"/>
          </a:xfrm>
          <a:prstGeom prst="rect">
            <a:avLst/>
          </a:prstGeom>
        </p:spPr>
      </p:pic>
      <p:pic>
        <p:nvPicPr>
          <p:cNvPr id="7" name="Picture 6" descr="A black and red device with a green screen&#10;&#10;Description automatically generated">
            <a:extLst>
              <a:ext uri="{FF2B5EF4-FFF2-40B4-BE49-F238E27FC236}">
                <a16:creationId xmlns:a16="http://schemas.microsoft.com/office/drawing/2014/main" id="{446CBC60-A804-8149-BE41-24058D8E4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92" y="4036007"/>
            <a:ext cx="1037491" cy="1202755"/>
          </a:xfrm>
          <a:prstGeom prst="rect">
            <a:avLst/>
          </a:prstGeom>
        </p:spPr>
      </p:pic>
      <p:pic>
        <p:nvPicPr>
          <p:cNvPr id="9" name="Picture 8" descr="A black device with a red label&#10;&#10;Description automatically generated">
            <a:extLst>
              <a:ext uri="{FF2B5EF4-FFF2-40B4-BE49-F238E27FC236}">
                <a16:creationId xmlns:a16="http://schemas.microsoft.com/office/drawing/2014/main" id="{101A711D-BA85-6D40-BCF9-C76702AE0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9874" y="3080262"/>
            <a:ext cx="1066800" cy="2666999"/>
          </a:xfrm>
          <a:prstGeom prst="rect">
            <a:avLst/>
          </a:prstGeom>
        </p:spPr>
      </p:pic>
      <p:pic>
        <p:nvPicPr>
          <p:cNvPr id="11" name="Picture 10" descr="A yellow and black device with a screen&#10;&#10;Description automatically generated">
            <a:extLst>
              <a:ext uri="{FF2B5EF4-FFF2-40B4-BE49-F238E27FC236}">
                <a16:creationId xmlns:a16="http://schemas.microsoft.com/office/drawing/2014/main" id="{3168D2D9-ABF1-2E4D-A1E7-98FAD6ACA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674" y="3285615"/>
            <a:ext cx="1309596" cy="24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8082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94470-62E8-CE4B-942C-8FA3A57F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Portables 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90C6B-0B67-7244-A5A1-B1E3FFF4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2E5FBE7-3B9F-AC4F-B4F1-9094D3E93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443073"/>
              </p:ext>
            </p:extLst>
          </p:nvPr>
        </p:nvGraphicFramePr>
        <p:xfrm>
          <a:off x="1092598" y="2430249"/>
          <a:ext cx="6958803" cy="123687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845656">
                  <a:extLst>
                    <a:ext uri="{9D8B030D-6E8A-4147-A177-3AD203B41FA5}">
                      <a16:colId xmlns:a16="http://schemas.microsoft.com/office/drawing/2014/main" val="1612910251"/>
                    </a:ext>
                  </a:extLst>
                </a:gridCol>
                <a:gridCol w="1845656">
                  <a:extLst>
                    <a:ext uri="{9D8B030D-6E8A-4147-A177-3AD203B41FA5}">
                      <a16:colId xmlns:a16="http://schemas.microsoft.com/office/drawing/2014/main" val="3047684886"/>
                    </a:ext>
                  </a:extLst>
                </a:gridCol>
                <a:gridCol w="1640581">
                  <a:extLst>
                    <a:ext uri="{9D8B030D-6E8A-4147-A177-3AD203B41FA5}">
                      <a16:colId xmlns:a16="http://schemas.microsoft.com/office/drawing/2014/main" val="1875250764"/>
                    </a:ext>
                  </a:extLst>
                </a:gridCol>
                <a:gridCol w="1626910">
                  <a:extLst>
                    <a:ext uri="{9D8B030D-6E8A-4147-A177-3AD203B41FA5}">
                      <a16:colId xmlns:a16="http://schemas.microsoft.com/office/drawing/2014/main" val="209230264"/>
                    </a:ext>
                  </a:extLst>
                </a:gridCol>
              </a:tblGrid>
              <a:tr h="618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Goal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Annualized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Goal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YoY % Change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116747"/>
                  </a:ext>
                </a:extLst>
              </a:tr>
              <a:tr h="618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18,285,000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20,511,434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112.2%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362" marR="13362" marT="1336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0832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81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0884-F3D1-5846-80B8-05F1888A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 Portables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6A94A-B52D-8349-BF90-B3A5BA83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19493"/>
            <a:ext cx="8229600" cy="2865073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Re-Establish Distributor Confidence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Regain </a:t>
            </a:r>
            <a:r>
              <a:rPr lang="en-US" sz="1600" dirty="0"/>
              <a:t>traditional 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KI delivery times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TIIS versions can now ship within 5 days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RKK production capacity for GX-3R doubled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RKI production capacity increased to 150 GX-3R per day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B9EEF-D219-F24B-881A-400CE97F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FD1007-71EE-334D-8CC8-9BCA514E2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364209"/>
              </p:ext>
            </p:extLst>
          </p:nvPr>
        </p:nvGraphicFramePr>
        <p:xfrm>
          <a:off x="2508979" y="1153948"/>
          <a:ext cx="3292336" cy="7894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8600">
                  <a:extLst>
                    <a:ext uri="{9D8B030D-6E8A-4147-A177-3AD203B41FA5}">
                      <a16:colId xmlns:a16="http://schemas.microsoft.com/office/drawing/2014/main" val="719791967"/>
                    </a:ext>
                  </a:extLst>
                </a:gridCol>
                <a:gridCol w="1383736">
                  <a:extLst>
                    <a:ext uri="{9D8B030D-6E8A-4147-A177-3AD203B41FA5}">
                      <a16:colId xmlns:a16="http://schemas.microsoft.com/office/drawing/2014/main" val="2740065110"/>
                    </a:ext>
                  </a:extLst>
                </a:gridCol>
              </a:tblGrid>
              <a:tr h="3398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Goal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931" marR="15931" marT="1593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931" marR="15931" marT="1593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69610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21,172,000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931" marR="15931" marT="15931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931" marR="15931" marT="15931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01668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443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0884-F3D1-5846-80B8-05F1888A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 Portables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6A94A-B52D-8349-BF90-B3A5BA83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77088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Go Red Strategy success is based inventory</a:t>
            </a: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04 Series – current volume 6,000 / year (500 / month)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HS-04 ~ 845 (1,000 HS-04 in stock today)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HS-04 Tyson ~ 1,479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CO-04 ~ 2,300 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OX-04 ~ 820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SC-04 ~ 500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SDM-04 coming Q3 2024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2024 Target:  10,000 (833 / month)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B9EEF-D219-F24B-881A-400CE97F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BC067607-FBBE-3046-82E4-58B4603F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91" y="982773"/>
            <a:ext cx="3390709" cy="1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red device with a green screen&#10;&#10;Description automatically generated">
            <a:extLst>
              <a:ext uri="{FF2B5EF4-FFF2-40B4-BE49-F238E27FC236}">
                <a16:creationId xmlns:a16="http://schemas.microsoft.com/office/drawing/2014/main" id="{70CC53F9-53B9-9148-B95E-190C89BE3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10" y="2644562"/>
            <a:ext cx="676653" cy="78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8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0884-F3D1-5846-80B8-05F1888A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 Portables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6A94A-B52D-8349-BF90-B3A5BA83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9689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Go Red Strategy success is based inventory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GX-3R: current volume ~18K / year ( 1,500 / month) 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2024 Target Inventory:  30,000 (2,500 / month)</a:t>
            </a:r>
          </a:p>
          <a:p>
            <a:pPr marL="914400" lvl="2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en-US" sz="1200" dirty="0"/>
          </a:p>
          <a:p>
            <a:pPr marL="914400" lvl="2" indent="0">
              <a:buNone/>
            </a:pPr>
            <a:endParaRPr lang="en-US" sz="1200" dirty="0"/>
          </a:p>
          <a:p>
            <a:pPr marL="914400" lvl="2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GX-3R Pro: current volume 1,000 / year (83 / month)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2024 Target Inventory:  1,500 (125 / month)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B9EEF-D219-F24B-881A-400CE97F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D226A59A-8A0A-2A48-A302-A21CC87F4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0" y="2694604"/>
            <a:ext cx="537255" cy="585607"/>
          </a:xfrm>
          <a:prstGeom prst="rect">
            <a:avLst/>
          </a:prstGeom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4CECD2C4-FD12-DF4B-ADA0-A4ACD2B79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4" y="4126238"/>
            <a:ext cx="657165" cy="58560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D52F2D1-597C-6543-8369-15929C186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91" y="982773"/>
            <a:ext cx="3390709" cy="18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15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0884-F3D1-5846-80B8-05F1888A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 Portables Plan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6846E5B-FD6A-6349-B424-60B1D59F9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Target Markets</a:t>
            </a:r>
          </a:p>
          <a:p>
            <a:pPr lvl="1"/>
            <a:r>
              <a:rPr lang="en-US" sz="2400" dirty="0"/>
              <a:t>Energy: Oil &amp; Gas</a:t>
            </a:r>
          </a:p>
          <a:p>
            <a:pPr lvl="2"/>
            <a:r>
              <a:rPr lang="en-US" sz="2000" dirty="0"/>
              <a:t>Upstream:  Drilling &amp; Initial Production</a:t>
            </a:r>
          </a:p>
          <a:p>
            <a:pPr lvl="2"/>
            <a:r>
              <a:rPr lang="en-US" sz="2000" dirty="0"/>
              <a:t>Midstream:  Transportation and Storage</a:t>
            </a:r>
          </a:p>
          <a:p>
            <a:pPr lvl="2"/>
            <a:r>
              <a:rPr lang="en-US" sz="2000" dirty="0"/>
              <a:t>Downstream:  Refining &amp; Retail Distribution</a:t>
            </a:r>
          </a:p>
          <a:p>
            <a:pPr lvl="1"/>
            <a:r>
              <a:rPr lang="en-US" sz="2400" dirty="0"/>
              <a:t>Utilities</a:t>
            </a:r>
          </a:p>
          <a:p>
            <a:pPr lvl="1"/>
            <a:r>
              <a:rPr lang="en-US" sz="2400" dirty="0"/>
              <a:t>Food Manufacturing</a:t>
            </a:r>
          </a:p>
          <a:p>
            <a:pPr lvl="1"/>
            <a:r>
              <a:rPr lang="en-US" sz="2400" dirty="0"/>
              <a:t>Construction</a:t>
            </a:r>
          </a:p>
          <a:p>
            <a:pPr lvl="1"/>
            <a:r>
              <a:rPr lang="en-US" sz="2400" dirty="0"/>
              <a:t>Water / Waste Water</a:t>
            </a:r>
          </a:p>
          <a:p>
            <a:pPr lvl="1"/>
            <a:r>
              <a:rPr lang="en-US" sz="2400" dirty="0"/>
              <a:t>Fire departments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B9EEF-D219-F24B-881A-400CE97F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69537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335F-86BF-0142-B0B2-DDADC33C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Red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3C574-15D5-D04F-9893-A94985D88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Increase Market Share of Red over Yellow</a:t>
            </a:r>
          </a:p>
          <a:p>
            <a:pPr marL="457200" lvl="1" indent="0">
              <a:buNone/>
            </a:pPr>
            <a:endParaRPr lang="en-US" sz="1600" dirty="0"/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Each rep defines list of </a:t>
            </a:r>
            <a:r>
              <a:rPr lang="en-US" sz="1600" b="1" i="1" dirty="0">
                <a:solidFill>
                  <a:srgbClr val="FF0000"/>
                </a:solidFill>
              </a:rPr>
              <a:t>Team Red Distributors</a:t>
            </a:r>
          </a:p>
          <a:p>
            <a:pPr lvl="2"/>
            <a:r>
              <a:rPr lang="en-US" sz="1400" dirty="0"/>
              <a:t>Target minimum 3 per region</a:t>
            </a:r>
          </a:p>
          <a:p>
            <a:pPr lvl="2"/>
            <a:r>
              <a:rPr lang="en-US" sz="1400" dirty="0"/>
              <a:t>Minimum $50K annual sales to participate</a:t>
            </a:r>
          </a:p>
          <a:p>
            <a:pPr lvl="2"/>
            <a:endParaRPr lang="en-US" sz="1400" dirty="0"/>
          </a:p>
          <a:p>
            <a:pPr lvl="1"/>
            <a:r>
              <a:rPr lang="en-US" sz="1600" dirty="0"/>
              <a:t>Goals are set as % growth measured by product model</a:t>
            </a:r>
          </a:p>
          <a:p>
            <a:pPr marL="914400" lvl="2" indent="0">
              <a:buNone/>
            </a:pPr>
            <a:endParaRPr lang="en-US" sz="1600" dirty="0"/>
          </a:p>
          <a:p>
            <a:pPr lvl="1"/>
            <a:r>
              <a:rPr lang="en-US" sz="1600" dirty="0"/>
              <a:t>20% growth on at least 3 models = success (GX-3R | GX-Force | 04 Series)</a:t>
            </a:r>
          </a:p>
          <a:p>
            <a:pPr lvl="2"/>
            <a:r>
              <a:rPr lang="en-US" sz="1400" dirty="0"/>
              <a:t>Achieve growth with at least 2 </a:t>
            </a:r>
            <a:r>
              <a:rPr lang="en-US" sz="1400" b="1" i="1" dirty="0">
                <a:solidFill>
                  <a:srgbClr val="FF0000"/>
                </a:solidFill>
              </a:rPr>
              <a:t>Team Red Distributors</a:t>
            </a:r>
            <a:endParaRPr lang="en-US" sz="1800" dirty="0"/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BC524-A50B-8445-B6A2-641AF6B98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6" name="Picture 5" descr="A red and white sign&#10;&#10;Description automatically generated">
            <a:extLst>
              <a:ext uri="{FF2B5EF4-FFF2-40B4-BE49-F238E27FC236}">
                <a16:creationId xmlns:a16="http://schemas.microsoft.com/office/drawing/2014/main" id="{FD709E12-5A43-CE4E-A56F-C6519417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526" y="977900"/>
            <a:ext cx="2395874" cy="1044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B8E815-E5E1-F84F-AC89-1CCC89069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283" y="6050659"/>
            <a:ext cx="2853117" cy="61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53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AC219-91C5-B544-9735-012D9B37A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Red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A57EE-6FB1-664A-855C-F22BFAA01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Custom-Made Distributor Incentive Plans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Reps create a specific incentive program for each 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Red Distributor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with the goal to achieve 20% growth on Go Red portables.  </a:t>
            </a: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 creative and choose what works for each distributor.</a:t>
            </a: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Once size fits all in</a:t>
            </a:r>
            <a:r>
              <a:rPr lang="en-US" sz="1600" dirty="0"/>
              <a:t>centive plans are ineffective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0B96E-1FFA-8546-908E-845F58037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15362" name="Picture 2" descr="Personalized Line Icon SVG Minimalist Custom Made Unique - Etsy in 2023 |  Line icon, Business icon, Personalised">
            <a:extLst>
              <a:ext uri="{FF2B5EF4-FFF2-40B4-BE49-F238E27FC236}">
                <a16:creationId xmlns:a16="http://schemas.microsoft.com/office/drawing/2014/main" id="{26836F15-82BD-CB47-B377-EBA9575C2D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 t="4486" r="22234" b="29267"/>
          <a:stretch/>
        </p:blipFill>
        <p:spPr bwMode="auto">
          <a:xfrm>
            <a:off x="6881998" y="4748494"/>
            <a:ext cx="2262002" cy="199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50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0845C-8CCA-B942-9707-00CD0B74E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Custom-Made Distributor Incentive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C2CF3-847D-6140-86E1-4D7CAA3E6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would this work?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Define a budget based on target growth amount for each 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Red Distributor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Budget = 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 more than 5% of the projected new sales. 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Ex.  $10,000 in projected new sales = $500 budget for </a:t>
            </a:r>
            <a:r>
              <a:rPr lang="en-US" sz="1600" dirty="0"/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ncentive plan.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600" dirty="0"/>
              <a:t>Create a plan - With the budget defined, create a plan for each </a:t>
            </a:r>
            <a:r>
              <a:rPr lang="en-US" sz="1600" b="1" i="1" dirty="0">
                <a:solidFill>
                  <a:srgbClr val="FF0000"/>
                </a:solidFill>
              </a:rPr>
              <a:t>Team Red Distributor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complete with the custom-made incentive offer.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Quarterly payouts -  design the plan to pay ou</a:t>
            </a:r>
            <a:r>
              <a:rPr lang="en-US" sz="1600" dirty="0"/>
              <a:t>t at the end of each quarter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Submit the plan to corporate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600" dirty="0"/>
              <a:t>Introduce the plan to </a:t>
            </a:r>
            <a:r>
              <a:rPr lang="en-US" sz="1600" b="1" i="1" dirty="0">
                <a:solidFill>
                  <a:srgbClr val="FF0000"/>
                </a:solidFill>
              </a:rPr>
              <a:t>Team Red Distributor</a:t>
            </a:r>
            <a:endParaRPr lang="en-US"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0BA05-63A7-A846-A3E1-656D0DE1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5" name="Picture 2" descr="Personalized Line Icon SVG Minimalist Custom Made Unique - Etsy in 2023 |  Line icon, Business icon, Personalised">
            <a:extLst>
              <a:ext uri="{FF2B5EF4-FFF2-40B4-BE49-F238E27FC236}">
                <a16:creationId xmlns:a16="http://schemas.microsoft.com/office/drawing/2014/main" id="{C95764B0-1240-3A41-A2CF-724B4BA68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 t="4486" r="22234" b="29267"/>
          <a:stretch/>
        </p:blipFill>
        <p:spPr bwMode="auto">
          <a:xfrm>
            <a:off x="6881998" y="4748494"/>
            <a:ext cx="2262002" cy="199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71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0845C-8CCA-B942-9707-00CD0B74E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Custom-Made Distributor Incentive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C2CF3-847D-6140-86E1-4D7CAA3E6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Examples of possible plans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/>
              <a:t>Distributor achieves $10K of new Go Red product growth, rep buys lunch for branch (lunch &amp; learn).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New sales must be above the prior year sales for any of the Go Red models.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Team Red Distributor Sales rep that sells the most Go Red models in the quarter gets $500 gift card. Entire team must have an increased sales by minimum of $10K over prior year period.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/>
              <a:t>Distributor achieves $10K of new Go Red product growth and receives a free demo unit.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0BA05-63A7-A846-A3E1-656D0DE1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873722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AAE8B-1E36-A348-A4D4-75991ABCC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Red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B3F0A-0BA0-594A-90AA-66509D3E4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Next level Retail Point of Sale Material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Develop a couple of retail space POS packages ($500 &amp; $1,000 estimated value)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Use outside professional contractor to create POS packages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Offer Minimum stock purchase for POS Set up (ex. 10 units of each model) of GX-3R/GX-Force/04 Series, distributor receives new POS display (est. $1,000 value)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SDM Competitive pricing/promotion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Buy 25 instruments, receive free dock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Target Distributor Rental Fleets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Promotional offering for rental purchases (buy 10 units get dock at 50% off | buy 20 units get 1 unit free)?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CCBA0-AE89-F14E-961D-32F5EEEE7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015580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ACFE0-24B5-8248-A7D7-8282327D1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List Price &amp; Quantity Discounts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8F66E-808D-B646-9182-C6211CA89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12</a:t>
            </a:fld>
            <a:endParaRPr lang="en-US" altLang="ja-JP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455139-AEEB-DA4C-82C5-00205A83C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673" y="1750867"/>
            <a:ext cx="2983257" cy="3032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F10B6-F637-CE4E-94E7-76713616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06979"/>
            <a:ext cx="9144000" cy="867552"/>
          </a:xfrm>
          <a:prstGeom prst="rect">
            <a:avLst/>
          </a:prstGeom>
        </p:spPr>
      </p:pic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E1CDFFFD-6207-8448-9BA4-967D19D33A2B}"/>
              </a:ext>
            </a:extLst>
          </p:cNvPr>
          <p:cNvSpPr txBox="1"/>
          <p:nvPr/>
        </p:nvSpPr>
        <p:spPr>
          <a:xfrm>
            <a:off x="1237336" y="2210453"/>
            <a:ext cx="3006408" cy="3231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 2022, Strategic 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55548-661F-C941-BE00-47C1F9CEA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15" y="2581209"/>
            <a:ext cx="38290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45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/>
          <p:cNvSpPr txBox="1"/>
          <p:nvPr/>
        </p:nvSpPr>
        <p:spPr>
          <a:xfrm>
            <a:off x="2302277" y="1630032"/>
            <a:ext cx="5307796" cy="3231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Arial" panose="020B0604020202020204" pitchFamily="34" charset="0"/>
                <a:cs typeface="Arial" panose="020B0604020202020204" pitchFamily="34" charset="0"/>
              </a:rPr>
              <a:t>GX-Force price</a:t>
            </a:r>
            <a:endParaRPr lang="en-US" altLang="ja-JP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859334" y="2496015"/>
          <a:ext cx="5307797" cy="1951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71">
                  <a:extLst>
                    <a:ext uri="{9D8B030D-6E8A-4147-A177-3AD203B41FA5}">
                      <a16:colId xmlns:a16="http://schemas.microsoft.com/office/drawing/2014/main" val="2019059114"/>
                    </a:ext>
                  </a:extLst>
                </a:gridCol>
                <a:gridCol w="2306583">
                  <a:extLst>
                    <a:ext uri="{9D8B030D-6E8A-4147-A177-3AD203B41FA5}">
                      <a16:colId xmlns:a16="http://schemas.microsoft.com/office/drawing/2014/main" val="933217051"/>
                    </a:ext>
                  </a:extLst>
                </a:gridCol>
                <a:gridCol w="1772443">
                  <a:extLst>
                    <a:ext uri="{9D8B030D-6E8A-4147-A177-3AD203B41FA5}">
                      <a16:colId xmlns:a16="http://schemas.microsoft.com/office/drawing/2014/main" val="3349852954"/>
                    </a:ext>
                  </a:extLst>
                </a:gridCol>
              </a:tblGrid>
              <a:tr h="37107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bg1"/>
                          </a:solidFill>
                        </a:rPr>
                        <a:t>Order Qty</a:t>
                      </a:r>
                      <a:endParaRPr kumimoji="1" lang="ja-JP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bg1"/>
                          </a:solidFill>
                        </a:rPr>
                        <a:t>Distributor Discount</a:t>
                      </a:r>
                      <a:endParaRPr kumimoji="1" lang="ja-JP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bg1"/>
                          </a:solidFill>
                        </a:rPr>
                        <a:t>Distributor Price</a:t>
                      </a:r>
                      <a:endParaRPr kumimoji="1" lang="ja-JP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48585335"/>
                  </a:ext>
                </a:extLst>
              </a:tr>
              <a:tr h="371071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solidFill>
                            <a:srgbClr val="00B050"/>
                          </a:solidFill>
                        </a:rPr>
                        <a:t>List Price:  $865.00</a:t>
                      </a:r>
                      <a:endParaRPr kumimoji="1" lang="ja-JP" altLang="en-US" sz="1400" b="1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1114625"/>
                  </a:ext>
                </a:extLst>
              </a:tr>
              <a:tr h="4032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1 - 24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30%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$605.50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1004812"/>
                  </a:ext>
                </a:extLst>
              </a:tr>
              <a:tr h="4032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25 - 49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35%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$562.25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3043883"/>
                  </a:ext>
                </a:extLst>
              </a:tr>
              <a:tr h="4032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50 +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40%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$519.00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53341510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359129" y="4787254"/>
            <a:ext cx="4614110" cy="73866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ex. PK Safety (typical GP is 20-25%)  PK Price for BW XT II = $781</a:t>
            </a:r>
          </a:p>
          <a:p>
            <a:pPr algn="l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[BW XT II lowest street price = $749.67]</a:t>
            </a:r>
          </a:p>
          <a:p>
            <a:pPr algn="l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ja-JP" altLang="en-US" sz="105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endParaRPr lang="en-US" altLang="ja-JP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40% discount,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 could net 30% GP</a:t>
            </a:r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selling at $749</a:t>
            </a:r>
          </a:p>
        </p:txBody>
      </p:sp>
      <p:pic>
        <p:nvPicPr>
          <p:cNvPr id="18" name="Picture 2" descr="Bw Technologies Multi-Gas Detector,  4 Gas,  CO,  H2S,  LEL,  O2,  2 yr Battery Life XT-XWHM-Y-NA">
            <a:extLst>
              <a:ext uri="{FF2B5EF4-FFF2-40B4-BE49-F238E27FC236}">
                <a16:creationId xmlns:a16="http://schemas.microsoft.com/office/drawing/2014/main" id="{9EF5BA7C-5D79-6C4E-8C29-D3EC5271CF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2" t="2743" r="23453"/>
          <a:stretch/>
        </p:blipFill>
        <p:spPr bwMode="auto">
          <a:xfrm>
            <a:off x="257036" y="4476075"/>
            <a:ext cx="683636" cy="133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0A8594-DC9F-FC4F-B033-6E72D798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Quantity Discounts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4C6DF0-F00A-CF45-890D-D6C8D0EC3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97" y="4151595"/>
            <a:ext cx="621377" cy="1827578"/>
          </a:xfrm>
          <a:prstGeom prst="rect">
            <a:avLst/>
          </a:prstGeom>
        </p:spPr>
      </p:pic>
      <p:pic>
        <p:nvPicPr>
          <p:cNvPr id="9" name="Picture 2" descr="Donate | Go Red">
            <a:extLst>
              <a:ext uri="{FF2B5EF4-FFF2-40B4-BE49-F238E27FC236}">
                <a16:creationId xmlns:a16="http://schemas.microsoft.com/office/drawing/2014/main" id="{D082E29D-03FC-884D-A249-007C64076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250" y="5243207"/>
            <a:ext cx="676349" cy="21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9830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868</Words>
  <Application>Microsoft Macintosh PowerPoint</Application>
  <PresentationFormat>Letter Paper (8.5x11 in)</PresentationFormat>
  <Paragraphs>141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Times New Roman</vt:lpstr>
      <vt:lpstr>Default Theme</vt:lpstr>
      <vt:lpstr>2024 Portables Plan</vt:lpstr>
      <vt:lpstr>2023 Portables Results</vt:lpstr>
      <vt:lpstr>2024 Portables Plan</vt:lpstr>
      <vt:lpstr>2024 Portables Plan</vt:lpstr>
      <vt:lpstr>2024 Portables Plan</vt:lpstr>
      <vt:lpstr>2024 Portables Plan</vt:lpstr>
      <vt:lpstr>Go Red Plan</vt:lpstr>
      <vt:lpstr>Go Red Plan</vt:lpstr>
      <vt:lpstr>Custom-Made Distributor Incentive Plans</vt:lpstr>
      <vt:lpstr>Custom-Made Distributor Incentive Plans</vt:lpstr>
      <vt:lpstr>Go Red Plan</vt:lpstr>
      <vt:lpstr>New List Price &amp; Quantity Discounts</vt:lpstr>
      <vt:lpstr>Quantity Discounts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Portables Plan</dc:title>
  <dc:creator>Mike Johnson</dc:creator>
  <cp:lastModifiedBy>RKI Training</cp:lastModifiedBy>
  <cp:revision>13</cp:revision>
  <dcterms:created xsi:type="dcterms:W3CDTF">2023-12-06T18:00:48Z</dcterms:created>
  <dcterms:modified xsi:type="dcterms:W3CDTF">2023-12-13T19:09:03Z</dcterms:modified>
</cp:coreProperties>
</file>