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sldIdLst>
    <p:sldId id="481" r:id="rId2"/>
    <p:sldId id="275" r:id="rId3"/>
    <p:sldId id="294" r:id="rId4"/>
    <p:sldId id="531" r:id="rId5"/>
    <p:sldId id="528" r:id="rId6"/>
    <p:sldId id="533" r:id="rId7"/>
  </p:sldIdLst>
  <p:sldSz cx="12192000" cy="6858000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73FE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91" autoAdjust="0"/>
    <p:restoredTop sz="94906" autoAdjust="0"/>
  </p:normalViewPr>
  <p:slideViewPr>
    <p:cSldViewPr snapToGrid="0">
      <p:cViewPr varScale="1">
        <p:scale>
          <a:sx n="128" d="100"/>
          <a:sy n="128" d="100"/>
        </p:scale>
        <p:origin x="9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32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2B4F7-3EF8-4078-B4C3-BBCCBA74F3B7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EDC9B-A9F0-41B3-8751-8D31EDE7B7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98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</a:t>
            </a:r>
            <a:r>
              <a:rPr lang="en-US" dirty="0" err="1"/>
              <a:t>millionを視野に入れた基盤作り</a:t>
            </a:r>
            <a:r>
              <a:rPr lang="en-US" dirty="0"/>
              <a:t>。</a:t>
            </a:r>
          </a:p>
          <a:p>
            <a:r>
              <a:rPr lang="en-US" dirty="0" err="1"/>
              <a:t>ポータブル：卸店店内シェアの獲得と強固な関係作り</a:t>
            </a:r>
            <a:r>
              <a:rPr lang="en-US" dirty="0"/>
              <a:t>。</a:t>
            </a:r>
          </a:p>
          <a:p>
            <a:r>
              <a:rPr lang="en-US" dirty="0" err="1"/>
              <a:t>定置：南部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EDC9B-A9F0-41B3-8751-8D31EDE7B7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56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8A51C-1EEA-4050-B544-666CFFF535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54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en-US" altLang="ja-JP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4897E3AF-596D-4099-ADA5-EF99D6DC5F3F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7192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848243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0173933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09420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476860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90492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5572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355723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816462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71192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147346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397936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99311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26633" y="301626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7D1E2-6251-4B82-B244-475BB08BD23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33C588E-9D26-EB4D-83A6-2591A99A24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" y="165446"/>
            <a:ext cx="896620" cy="9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5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kiinstruments.com/blog/flare-stack-btu-monitor-for-new-epa-standards-oil-and-natural-ga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F428F-E3C8-3A44-8B64-152CE320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1</a:t>
            </a:fld>
            <a:endParaRPr lang="en-US" altLang="ja-JP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23E1A-5E33-4D84-FA9D-DAC7C88F4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205141"/>
            <a:ext cx="10363200" cy="1470025"/>
          </a:xfrm>
        </p:spPr>
        <p:txBody>
          <a:bodyPr/>
          <a:lstStyle/>
          <a:p>
            <a:r>
              <a:rPr lang="en-US" dirty="0"/>
              <a:t>Finding fee program </a:t>
            </a:r>
            <a:br>
              <a:rPr lang="en-US" dirty="0"/>
            </a:br>
            <a:r>
              <a:rPr lang="en-US" dirty="0"/>
              <a:t>for Calorimeter (BTU monitor) </a:t>
            </a:r>
            <a:br>
              <a:rPr lang="en-US" dirty="0"/>
            </a:br>
            <a:r>
              <a:rPr lang="en-US" dirty="0"/>
              <a:t>Business</a:t>
            </a:r>
            <a:br>
              <a:rPr lang="en-US" dirty="0"/>
            </a:b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27C3C58-045B-EB24-D7E4-FAE759F36C5E}"/>
              </a:ext>
            </a:extLst>
          </p:cNvPr>
          <p:cNvSpPr txBox="1">
            <a:spLocks/>
          </p:cNvSpPr>
          <p:nvPr/>
        </p:nvSpPr>
        <p:spPr bwMode="auto">
          <a:xfrm>
            <a:off x="1981200" y="4038600"/>
            <a:ext cx="8534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Dec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1FD76E-9B5F-8B23-3B10-06F5026CE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456" y="2922512"/>
            <a:ext cx="5225144" cy="361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9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タイトル 1"/>
          <p:cNvSpPr txBox="1">
            <a:spLocks/>
          </p:cNvSpPr>
          <p:nvPr/>
        </p:nvSpPr>
        <p:spPr>
          <a:xfrm>
            <a:off x="7896201" y="3033154"/>
            <a:ext cx="1855979" cy="49715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1" sz="3600" b="1" i="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475653" y="428516"/>
            <a:ext cx="9144000" cy="5492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64835" y="444775"/>
            <a:ext cx="5347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en-US" altLang="ja-JP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Business process</a:t>
            </a:r>
            <a:endParaRPr lang="ja-JP" altLang="en-US" sz="28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5D7FE2-8408-5B5C-6B5B-5430CBCBB562}"/>
              </a:ext>
            </a:extLst>
          </p:cNvPr>
          <p:cNvSpPr/>
          <p:nvPr/>
        </p:nvSpPr>
        <p:spPr>
          <a:xfrm>
            <a:off x="2159221" y="1962978"/>
            <a:ext cx="7776864" cy="2160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AutoShape 2" descr="山積みのファイルのイラスト【線画＋塗り】">
            <a:extLst>
              <a:ext uri="{FF2B5EF4-FFF2-40B4-BE49-F238E27FC236}">
                <a16:creationId xmlns:a16="http://schemas.microsoft.com/office/drawing/2014/main" id="{DFAFA345-CDC0-8E4F-1D8B-E118A6547D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240632" cy="224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6" name="グラフィックス 15">
            <a:extLst>
              <a:ext uri="{FF2B5EF4-FFF2-40B4-BE49-F238E27FC236}">
                <a16:creationId xmlns:a16="http://schemas.microsoft.com/office/drawing/2014/main" id="{C5BAA203-B691-5692-8451-4BAC81A66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7202" y="1448660"/>
            <a:ext cx="884741" cy="1105926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8BFCC22-3244-D4C0-E9B9-E5CFB0197550}"/>
              </a:ext>
            </a:extLst>
          </p:cNvPr>
          <p:cNvSpPr txBox="1"/>
          <p:nvPr/>
        </p:nvSpPr>
        <p:spPr>
          <a:xfrm>
            <a:off x="3859632" y="2642192"/>
            <a:ext cx="1023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②</a:t>
            </a:r>
            <a:r>
              <a:rPr kumimoji="1" lang="en-US" altLang="ja-JP" sz="1800" dirty="0"/>
              <a:t>Quote</a:t>
            </a:r>
            <a:endParaRPr kumimoji="1" lang="ja-JP" altLang="en-US" sz="18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CDC06D0-5FFD-9963-E8C8-950493A2E625}"/>
              </a:ext>
            </a:extLst>
          </p:cNvPr>
          <p:cNvSpPr txBox="1"/>
          <p:nvPr/>
        </p:nvSpPr>
        <p:spPr>
          <a:xfrm>
            <a:off x="1541457" y="2610684"/>
            <a:ext cx="2750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800"/>
              <a:t>①</a:t>
            </a:r>
            <a:r>
              <a:rPr lang="en-US" altLang="ja-JP" sz="1800" dirty="0"/>
              <a:t>Find key person</a:t>
            </a:r>
          </a:p>
          <a:p>
            <a:pPr algn="l"/>
            <a:r>
              <a:rPr lang="en-US" altLang="ja-JP" sz="1800" dirty="0"/>
              <a:t>    </a:t>
            </a:r>
            <a:endParaRPr lang="en-US" altLang="ja-JP" sz="1800" u="sng" dirty="0">
              <a:solidFill>
                <a:srgbClr val="FF0000"/>
              </a:solidFill>
            </a:endParaRPr>
          </a:p>
        </p:txBody>
      </p:sp>
      <p:pic>
        <p:nvPicPr>
          <p:cNvPr id="31" name="図 30" descr="暗い部屋のcg&#10;&#10;中程度の精度で自動的に生成された説明">
            <a:extLst>
              <a:ext uri="{FF2B5EF4-FFF2-40B4-BE49-F238E27FC236}">
                <a16:creationId xmlns:a16="http://schemas.microsoft.com/office/drawing/2014/main" id="{03E4907F-38C9-6864-769A-F41B1CCEF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17" y="1340318"/>
            <a:ext cx="568940" cy="937549"/>
          </a:xfrm>
          <a:prstGeom prst="rect">
            <a:avLst/>
          </a:prstGeom>
        </p:spPr>
      </p:pic>
      <p:pic>
        <p:nvPicPr>
          <p:cNvPr id="33" name="図 32" descr="暗い部屋のcg&#10;&#10;中程度の精度で自動的に生成された説明">
            <a:extLst>
              <a:ext uri="{FF2B5EF4-FFF2-40B4-BE49-F238E27FC236}">
                <a16:creationId xmlns:a16="http://schemas.microsoft.com/office/drawing/2014/main" id="{995E56C1-3118-BEB8-7CC1-3161051575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38058" y="1286929"/>
            <a:ext cx="722314" cy="119029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FA369339-CD2F-A73E-EA91-4D5FEE2668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1858" y="1486784"/>
            <a:ext cx="1465773" cy="1102651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10C05C4-4DB8-36A5-5B10-6269E5E07721}"/>
              </a:ext>
            </a:extLst>
          </p:cNvPr>
          <p:cNvSpPr txBox="1"/>
          <p:nvPr/>
        </p:nvSpPr>
        <p:spPr>
          <a:xfrm>
            <a:off x="7492803" y="2643912"/>
            <a:ext cx="1510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④</a:t>
            </a:r>
            <a:r>
              <a:rPr kumimoji="1" lang="en-US" altLang="ja-JP" sz="1800" dirty="0"/>
              <a:t>Judgement</a:t>
            </a:r>
            <a:endParaRPr kumimoji="1" lang="ja-JP" altLang="en-US" sz="1800" dirty="0"/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B92260D9-4EB0-894C-C102-10A326309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4896" y="1754833"/>
            <a:ext cx="939848" cy="59058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C6122D9-9E19-885F-9D8E-D01578139E1E}"/>
              </a:ext>
            </a:extLst>
          </p:cNvPr>
          <p:cNvSpPr txBox="1"/>
          <p:nvPr/>
        </p:nvSpPr>
        <p:spPr>
          <a:xfrm>
            <a:off x="5543793" y="2642192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③</a:t>
            </a:r>
            <a:r>
              <a:rPr kumimoji="1" lang="en-US" altLang="ja-JP" sz="1800" dirty="0"/>
              <a:t>Evaluation</a:t>
            </a:r>
            <a:endParaRPr kumimoji="1" lang="ja-JP" altLang="en-US" sz="1800" dirty="0"/>
          </a:p>
        </p:txBody>
      </p:sp>
      <p:sp>
        <p:nvSpPr>
          <p:cNvPr id="49" name="矢印: 山形 48">
            <a:extLst>
              <a:ext uri="{FF2B5EF4-FFF2-40B4-BE49-F238E27FC236}">
                <a16:creationId xmlns:a16="http://schemas.microsoft.com/office/drawing/2014/main" id="{59FC83B5-0490-41F2-9C36-8DB70DE9BB85}"/>
              </a:ext>
            </a:extLst>
          </p:cNvPr>
          <p:cNvSpPr/>
          <p:nvPr/>
        </p:nvSpPr>
        <p:spPr>
          <a:xfrm>
            <a:off x="3227560" y="1750076"/>
            <a:ext cx="360040" cy="576064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山形 49">
            <a:extLst>
              <a:ext uri="{FF2B5EF4-FFF2-40B4-BE49-F238E27FC236}">
                <a16:creationId xmlns:a16="http://schemas.microsoft.com/office/drawing/2014/main" id="{61E13D5F-BFFB-7DCB-5C29-9A06D25BF694}"/>
              </a:ext>
            </a:extLst>
          </p:cNvPr>
          <p:cNvSpPr/>
          <p:nvPr/>
        </p:nvSpPr>
        <p:spPr>
          <a:xfrm>
            <a:off x="4958731" y="1757483"/>
            <a:ext cx="360040" cy="576064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山形 51">
            <a:extLst>
              <a:ext uri="{FF2B5EF4-FFF2-40B4-BE49-F238E27FC236}">
                <a16:creationId xmlns:a16="http://schemas.microsoft.com/office/drawing/2014/main" id="{15B9E632-2E48-CC5A-3685-1F0797DFFCF5}"/>
              </a:ext>
            </a:extLst>
          </p:cNvPr>
          <p:cNvSpPr/>
          <p:nvPr/>
        </p:nvSpPr>
        <p:spPr>
          <a:xfrm>
            <a:off x="7109928" y="1737089"/>
            <a:ext cx="360040" cy="576064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矢印: 山形 52">
            <a:extLst>
              <a:ext uri="{FF2B5EF4-FFF2-40B4-BE49-F238E27FC236}">
                <a16:creationId xmlns:a16="http://schemas.microsoft.com/office/drawing/2014/main" id="{83380D6A-9321-6CA7-240C-5CD584DC90F9}"/>
              </a:ext>
            </a:extLst>
          </p:cNvPr>
          <p:cNvSpPr/>
          <p:nvPr/>
        </p:nvSpPr>
        <p:spPr>
          <a:xfrm>
            <a:off x="8644169" y="1768762"/>
            <a:ext cx="360040" cy="576064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14E9289-A022-ED87-4EB5-F72727456CC8}"/>
              </a:ext>
            </a:extLst>
          </p:cNvPr>
          <p:cNvSpPr txBox="1"/>
          <p:nvPr/>
        </p:nvSpPr>
        <p:spPr>
          <a:xfrm>
            <a:off x="9437731" y="2690859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/>
              <a:t>⑤</a:t>
            </a:r>
            <a:r>
              <a:rPr lang="en-US" altLang="ja-JP" sz="1800" dirty="0"/>
              <a:t>Order</a:t>
            </a:r>
            <a:endParaRPr kumimoji="1" lang="ja-JP" altLang="en-US" sz="1800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014A1F5-3C88-C3DF-ABEC-07AD9D8A5AA9}"/>
              </a:ext>
            </a:extLst>
          </p:cNvPr>
          <p:cNvSpPr txBox="1"/>
          <p:nvPr/>
        </p:nvSpPr>
        <p:spPr>
          <a:xfrm>
            <a:off x="1157400" y="3252885"/>
            <a:ext cx="10652340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2000"/>
              <a:t>①</a:t>
            </a:r>
            <a:r>
              <a:rPr kumimoji="1" lang="en-US" altLang="ja-JP" sz="2000" dirty="0"/>
              <a:t>Find key person (End user, Engineering company)  </a:t>
            </a:r>
            <a:r>
              <a:rPr kumimoji="1" lang="ja-JP" altLang="en-US" sz="2000"/>
              <a:t>　　　　</a:t>
            </a:r>
            <a:r>
              <a:rPr kumimoji="1" lang="en-US" altLang="ja-JP" sz="2000" dirty="0"/>
              <a:t>RMS</a:t>
            </a:r>
          </a:p>
          <a:p>
            <a:pPr algn="l"/>
            <a:r>
              <a:rPr kumimoji="1" lang="en-US" altLang="ja-JP" sz="2000" dirty="0"/>
              <a:t>    </a:t>
            </a:r>
            <a:r>
              <a:rPr kumimoji="1" lang="en-US" altLang="ja-JP" sz="2000" u="sng" dirty="0">
                <a:solidFill>
                  <a:srgbClr val="FF0000"/>
                </a:solidFill>
              </a:rPr>
              <a:t>Flare stack, Fuel gas</a:t>
            </a:r>
            <a:r>
              <a:rPr kumimoji="1" lang="en-US" altLang="ja-JP" sz="2000" dirty="0"/>
              <a:t> PIC is ideal  </a:t>
            </a:r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/>
              <a:t>②</a:t>
            </a:r>
            <a:r>
              <a:rPr lang="en-US" altLang="ja-JP" sz="2000" dirty="0"/>
              <a:t>Quote (Technical discussion)                              </a:t>
            </a:r>
            <a:r>
              <a:rPr lang="ja-JP" altLang="en-US" sz="2000"/>
              <a:t>　　　　　　　</a:t>
            </a:r>
            <a:r>
              <a:rPr lang="en-US" altLang="ja-JP" sz="2000" dirty="0"/>
              <a:t> RKI Direct</a:t>
            </a:r>
          </a:p>
          <a:p>
            <a:pPr algn="l"/>
            <a:endParaRPr kumimoji="1" lang="en-US" altLang="ja-JP" sz="2000" dirty="0"/>
          </a:p>
          <a:p>
            <a:pPr algn="l"/>
            <a:r>
              <a:rPr kumimoji="1" lang="ja-JP" altLang="en-US" sz="2000"/>
              <a:t>③</a:t>
            </a:r>
            <a:r>
              <a:rPr kumimoji="1" lang="en-US" altLang="ja-JP" sz="2000" dirty="0"/>
              <a:t>Evaluation, demonstration, FAT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/>
              <a:t>④</a:t>
            </a:r>
            <a:r>
              <a:rPr lang="en-US" altLang="ja-JP" sz="2000" dirty="0"/>
              <a:t>Judgement</a:t>
            </a:r>
          </a:p>
          <a:p>
            <a:pPr algn="l"/>
            <a:endParaRPr kumimoji="1" lang="en-US" altLang="ja-JP" dirty="0"/>
          </a:p>
          <a:p>
            <a:pPr algn="l"/>
            <a:r>
              <a:rPr kumimoji="1" lang="ja-JP" altLang="en-US"/>
              <a:t>⑤</a:t>
            </a:r>
            <a:r>
              <a:rPr kumimoji="1" lang="en-US" altLang="ja-JP" dirty="0"/>
              <a:t>Order</a:t>
            </a:r>
          </a:p>
          <a:p>
            <a:endParaRPr kumimoji="1" lang="en-US" altLang="ja-JP" dirty="0"/>
          </a:p>
        </p:txBody>
      </p: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3E5BD053-40EC-3689-1481-84390AE4A96F}"/>
              </a:ext>
            </a:extLst>
          </p:cNvPr>
          <p:cNvCxnSpPr>
            <a:cxnSpLocks/>
          </p:cNvCxnSpPr>
          <p:nvPr/>
        </p:nvCxnSpPr>
        <p:spPr>
          <a:xfrm>
            <a:off x="894522" y="4150800"/>
            <a:ext cx="8801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矢印: 上 58">
            <a:extLst>
              <a:ext uri="{FF2B5EF4-FFF2-40B4-BE49-F238E27FC236}">
                <a16:creationId xmlns:a16="http://schemas.microsoft.com/office/drawing/2014/main" id="{EAF1FD5D-8C05-B3D7-C35B-EC04572A1EFF}"/>
              </a:ext>
            </a:extLst>
          </p:cNvPr>
          <p:cNvSpPr/>
          <p:nvPr/>
        </p:nvSpPr>
        <p:spPr>
          <a:xfrm>
            <a:off x="7118731" y="3263931"/>
            <a:ext cx="484632" cy="38437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矢印: 上 59">
            <a:extLst>
              <a:ext uri="{FF2B5EF4-FFF2-40B4-BE49-F238E27FC236}">
                <a16:creationId xmlns:a16="http://schemas.microsoft.com/office/drawing/2014/main" id="{51AE21BF-33B1-64CA-2E0C-0FDFB7FAC336}"/>
              </a:ext>
            </a:extLst>
          </p:cNvPr>
          <p:cNvSpPr/>
          <p:nvPr/>
        </p:nvSpPr>
        <p:spPr>
          <a:xfrm rot="10800000">
            <a:off x="7123434" y="4283397"/>
            <a:ext cx="484632" cy="73127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E2085A-7A03-36AD-9A26-363D5455E848}"/>
              </a:ext>
            </a:extLst>
          </p:cNvPr>
          <p:cNvSpPr txBox="1"/>
          <p:nvPr/>
        </p:nvSpPr>
        <p:spPr>
          <a:xfrm>
            <a:off x="3847202" y="6152322"/>
            <a:ext cx="8325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Incentive is paid for the activity </a:t>
            </a:r>
            <a:r>
              <a:rPr lang="ja-JP" altLang="en-US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①</a:t>
            </a:r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 when RKI receive an order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Shaking hands is disgusting – here's what else you can do">
            <a:extLst>
              <a:ext uri="{FF2B5EF4-FFF2-40B4-BE49-F238E27FC236}">
                <a16:creationId xmlns:a16="http://schemas.microsoft.com/office/drawing/2014/main" id="{AE860278-2131-F3D4-8067-0AECE81AD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9643" y="1424324"/>
            <a:ext cx="1022380" cy="102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F9CAF3-021B-B85C-8F8E-AF4832BED522}"/>
              </a:ext>
            </a:extLst>
          </p:cNvPr>
          <p:cNvSpPr/>
          <p:nvPr/>
        </p:nvSpPr>
        <p:spPr>
          <a:xfrm>
            <a:off x="1157400" y="6152322"/>
            <a:ext cx="1449057" cy="5168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74B8D08-4248-C96B-2682-AE85693EA4F2}"/>
              </a:ext>
            </a:extLst>
          </p:cNvPr>
          <p:cNvCxnSpPr/>
          <p:nvPr/>
        </p:nvCxnSpPr>
        <p:spPr>
          <a:xfrm>
            <a:off x="2753566" y="6410739"/>
            <a:ext cx="94798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96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3141" y="1123379"/>
            <a:ext cx="10580913" cy="555787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ja-JP" sz="11200" b="1" dirty="0">
              <a:solidFill>
                <a:srgbClr val="FF0000"/>
              </a:solidFill>
              <a:latin typeface="Google Sans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9600" b="1">
                <a:solidFill>
                  <a:srgbClr val="FF0000"/>
                </a:solidFill>
                <a:latin typeface="Google Sans"/>
                <a:ea typeface="ＭＳ Ｐゴシック" panose="020B0600070205080204" pitchFamily="50" charset="-128"/>
              </a:rPr>
              <a:t>　</a:t>
            </a:r>
            <a:r>
              <a:rPr lang="en-US" altLang="ja-JP" sz="9600" b="1" dirty="0">
                <a:solidFill>
                  <a:srgbClr val="FF0000"/>
                </a:solidFill>
                <a:latin typeface="Google Sans"/>
                <a:ea typeface="ＭＳ Ｐゴシック" panose="020B0600070205080204" pitchFamily="50" charset="-128"/>
              </a:rPr>
              <a:t>Condition</a:t>
            </a:r>
            <a:r>
              <a:rPr lang="ja-JP" altLang="en-US" sz="9600" b="1">
                <a:solidFill>
                  <a:srgbClr val="FF0000"/>
                </a:solidFill>
                <a:latin typeface="Google Sans"/>
                <a:ea typeface="ＭＳ Ｐゴシック" panose="020B0600070205080204" pitchFamily="50" charset="-128"/>
              </a:rPr>
              <a:t>：</a:t>
            </a:r>
            <a:endParaRPr lang="en-US" altLang="ja-JP" sz="9600" b="1" dirty="0">
              <a:solidFill>
                <a:srgbClr val="FF0000"/>
              </a:solidFill>
              <a:latin typeface="Google Sans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ja-JP" altLang="en-US" sz="9600" b="1">
                <a:latin typeface="ＭＳ Ｐゴシック" panose="020B0600070205080204" pitchFamily="50" charset="-128"/>
              </a:rPr>
              <a:t>①</a:t>
            </a:r>
            <a:r>
              <a:rPr lang="en-US" altLang="ja-JP" sz="9600" b="1" dirty="0">
                <a:latin typeface="ＭＳ Ｐゴシック" panose="020B0600070205080204" pitchFamily="50" charset="-128"/>
              </a:rPr>
              <a:t>Out of scope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Customers / projects already working with RKI Direct or our partners 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are out of scope.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   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   ex.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   Calorimeter (BTU monitor) : Kaizen, Insight Analytical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</a:rPr>
              <a:t>     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②Incentive amount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2% of sales amount for a job.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Maximum limit amount is US$5,000 per a job 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ex. US$100,000 sales for US$2,000 incentive</a:t>
            </a:r>
          </a:p>
          <a:p>
            <a:pPr marL="0" indent="0">
              <a:buNone/>
            </a:pPr>
            <a:r>
              <a:rPr lang="en-US" altLang="ja-JP" sz="9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US$300,000 sales for US$5,000 incentive (not US$6,000)</a:t>
            </a:r>
          </a:p>
          <a:p>
            <a:pPr marL="0" indent="0">
              <a:buNone/>
            </a:pPr>
            <a:r>
              <a:rPr lang="ja-JP" altLang="en-US" sz="96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endParaRPr lang="en-US" altLang="ja-JP" sz="8000" b="1" dirty="0">
              <a:latin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8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8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-2977008" y="163933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　　　　　　　　　　  </a:t>
            </a:r>
          </a:p>
        </p:txBody>
      </p:sp>
      <p:sp>
        <p:nvSpPr>
          <p:cNvPr id="6" name="AutoShape 2" descr="ADNOC Drilling Company Log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AutoShape 4" descr="ADNOC Drilling Company Logo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24000" y="850708"/>
            <a:ext cx="9144000" cy="5492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18718" y="838599"/>
            <a:ext cx="7130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Incentive</a:t>
            </a:r>
            <a:endParaRPr lang="ja-JP" altLang="en-US" sz="28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713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F68C-B36E-5318-9705-7958A0AE9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OHC-800</a:t>
            </a:r>
            <a:r>
              <a:rPr lang="ja-JP" altLang="en-US"/>
              <a:t> </a:t>
            </a:r>
            <a:br>
              <a:rPr lang="en-US" altLang="ja-JP" dirty="0"/>
            </a:br>
            <a:r>
              <a:rPr lang="en-US" dirty="0"/>
              <a:t>Price list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1123D-6B4B-0FA0-03A4-443AD147C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D1E2-6251-4B82-B244-475BB08BD239}" type="slidenum">
              <a:rPr lang="en-US" altLang="ja-JP" smtClean="0"/>
              <a:pPr/>
              <a:t>4</a:t>
            </a:fld>
            <a:endParaRPr lang="en-US" altLang="ja-JP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7C5899-2C52-BC01-77C6-CBAD8D91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086" y="63324"/>
            <a:ext cx="6549887" cy="668243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4593590-FB68-DEB4-4E42-1D62066D101D}"/>
              </a:ext>
            </a:extLst>
          </p:cNvPr>
          <p:cNvSpPr txBox="1">
            <a:spLocks/>
          </p:cNvSpPr>
          <p:nvPr/>
        </p:nvSpPr>
        <p:spPr bwMode="auto">
          <a:xfrm>
            <a:off x="194181" y="3641174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000" b="0" dirty="0"/>
              <a:t>Typical incentive</a:t>
            </a:r>
          </a:p>
          <a:p>
            <a:pPr algn="l"/>
            <a:endParaRPr lang="en-US" sz="2000" b="0" dirty="0"/>
          </a:p>
          <a:p>
            <a:pPr algn="l"/>
            <a:r>
              <a:rPr lang="en-US" sz="2000" b="0" dirty="0"/>
              <a:t>OHC-800              US$49,000</a:t>
            </a:r>
          </a:p>
          <a:p>
            <a:pPr algn="l"/>
            <a:r>
              <a:rPr lang="en-US" sz="2000" b="0" u="sng" dirty="0"/>
              <a:t>Sampling panel  US$15,000</a:t>
            </a:r>
          </a:p>
          <a:p>
            <a:pPr algn="l"/>
            <a:r>
              <a:rPr lang="en-US" sz="2000" b="0" dirty="0"/>
              <a:t>                              US$64,000</a:t>
            </a:r>
          </a:p>
          <a:p>
            <a:pPr algn="l"/>
            <a:endParaRPr lang="en-US" sz="2000" b="0" dirty="0"/>
          </a:p>
          <a:p>
            <a:pPr algn="l"/>
            <a:endParaRPr lang="en-US" sz="2000" b="0" dirty="0"/>
          </a:p>
          <a:p>
            <a:pPr algn="l"/>
            <a:r>
              <a:rPr lang="en-US" sz="2000" b="0" dirty="0"/>
              <a:t>2% of US$64,000 = US$1,280</a:t>
            </a:r>
          </a:p>
          <a:p>
            <a:pPr algn="l"/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52850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2545295" y="228600"/>
            <a:ext cx="5791200" cy="46797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ja-JP" sz="2400" dirty="0">
                <a:latin typeface="ＭＳ Ｐゴシック"/>
                <a:ea typeface="ＭＳ Ｐゴシック"/>
              </a:rPr>
              <a:t>Activity of OHC-800 sales</a:t>
            </a:r>
            <a:endParaRPr lang="ja-JP" altLang="en-US" sz="2400" dirty="0">
              <a:latin typeface="MS PGothic"/>
              <a:ea typeface="MS PGothic"/>
            </a:endParaRPr>
          </a:p>
        </p:txBody>
      </p:sp>
      <p:sp>
        <p:nvSpPr>
          <p:cNvPr id="717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kumimoji="1" sz="2954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85817" indent="-263776">
              <a:spcBef>
                <a:spcPct val="20000"/>
              </a:spcBef>
              <a:buChar char="–"/>
              <a:defRPr kumimoji="1" sz="258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055103" indent="-211021">
              <a:spcBef>
                <a:spcPct val="20000"/>
              </a:spcBef>
              <a:buChar char="•"/>
              <a:defRPr kumimoji="1" sz="2215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477145" indent="-211021">
              <a:spcBef>
                <a:spcPct val="20000"/>
              </a:spcBef>
              <a:buChar char="–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899186" indent="-211021">
              <a:spcBef>
                <a:spcPct val="20000"/>
              </a:spcBef>
              <a:buChar char="»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321227" indent="-211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743269" indent="-211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165310" indent="-211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87351" indent="-21102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8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0EE166-0330-4B3A-A417-20BE524520F0}" type="slidenum">
              <a:rPr lang="en-US" altLang="ja-JP" sz="1292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1292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491386"/>
              </p:ext>
            </p:extLst>
          </p:nvPr>
        </p:nvGraphicFramePr>
        <p:xfrm>
          <a:off x="1232452" y="865089"/>
          <a:ext cx="10684565" cy="58563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65514">
                  <a:extLst>
                    <a:ext uri="{9D8B030D-6E8A-4147-A177-3AD203B41FA5}">
                      <a16:colId xmlns:a16="http://schemas.microsoft.com/office/drawing/2014/main" val="3443251188"/>
                    </a:ext>
                  </a:extLst>
                </a:gridCol>
                <a:gridCol w="3041374">
                  <a:extLst>
                    <a:ext uri="{9D8B030D-6E8A-4147-A177-3AD203B41FA5}">
                      <a16:colId xmlns:a16="http://schemas.microsoft.com/office/drawing/2014/main" val="2031581794"/>
                    </a:ext>
                  </a:extLst>
                </a:gridCol>
                <a:gridCol w="2822713">
                  <a:extLst>
                    <a:ext uri="{9D8B030D-6E8A-4147-A177-3AD203B41FA5}">
                      <a16:colId xmlns:a16="http://schemas.microsoft.com/office/drawing/2014/main" val="3525144050"/>
                    </a:ext>
                  </a:extLst>
                </a:gridCol>
                <a:gridCol w="2454964">
                  <a:extLst>
                    <a:ext uri="{9D8B030D-6E8A-4147-A177-3AD203B41FA5}">
                      <a16:colId xmlns:a16="http://schemas.microsoft.com/office/drawing/2014/main" val="888278293"/>
                    </a:ext>
                  </a:extLst>
                </a:gridCol>
              </a:tblGrid>
              <a:tr h="425251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Target market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Positive points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Activity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Companies working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87109"/>
                  </a:ext>
                </a:extLst>
              </a:tr>
              <a:tr h="1072496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Flare stack, Upstream</a:t>
                      </a:r>
                    </a:p>
                    <a:p>
                      <a:r>
                        <a:rPr kumimoji="1" lang="en-US" altLang="ja-JP" sz="1600" dirty="0"/>
                        <a:t>Potential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150 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EPA new regulation Flare stack gas in Oil well needs to be monitored</a:t>
                      </a:r>
                    </a:p>
                    <a:p>
                      <a:r>
                        <a:rPr kumimoji="1" lang="en-US" altLang="ja-JP" sz="1600" dirty="0">
                          <a:hlinkClick r:id="rId3"/>
                        </a:rPr>
                        <a:t>RKI Web</a:t>
                      </a:r>
                      <a:endParaRPr kumimoji="1" lang="en-US" altLang="ja-JP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Marathon done demo</a:t>
                      </a:r>
                    </a:p>
                    <a:p>
                      <a:r>
                        <a:rPr kumimoji="1" lang="en-US" altLang="ja-JP" sz="1600" dirty="0"/>
                        <a:t>   (Quote request 12 units) 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 err="1"/>
                        <a:t>Exibition</a:t>
                      </a:r>
                      <a:r>
                        <a:rPr kumimoji="1" lang="en-US" altLang="ja-JP" sz="1600" dirty="0"/>
                        <a:t> Apr 2024 in 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Marathon Oil</a:t>
                      </a:r>
                      <a:r>
                        <a:rPr kumimoji="1" lang="ja-JP" altLang="en-US" sz="1600" baseline="0" dirty="0"/>
                        <a:t> </a:t>
                      </a:r>
                      <a:endParaRPr kumimoji="1" lang="en-US" altLang="ja-JP" sz="1600" dirty="0"/>
                    </a:p>
                    <a:p>
                      <a:r>
                        <a:rPr kumimoji="1" lang="en-US" altLang="ja-JP" sz="1600" dirty="0"/>
                        <a:t>Exxon Mobil</a:t>
                      </a:r>
                    </a:p>
                    <a:p>
                      <a:r>
                        <a:rPr kumimoji="1" lang="en-US" altLang="ja-JP" sz="1600" dirty="0" err="1"/>
                        <a:t>Oxi</a:t>
                      </a:r>
                      <a:r>
                        <a:rPr kumimoji="1" lang="ja-JP" altLang="en-US" sz="1600" dirty="0"/>
                        <a:t>　</a:t>
                      </a:r>
                      <a:endParaRPr kumimoji="1" lang="en-US" altLang="ja-JP" sz="1600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Western</a:t>
                      </a:r>
                      <a:r>
                        <a:rPr kumimoji="1" lang="ja-JP" altLang="en-US" sz="1600" baseline="0" dirty="0"/>
                        <a:t> </a:t>
                      </a:r>
                      <a:r>
                        <a:rPr kumimoji="1" lang="en-US" altLang="ja-JP" sz="1600" baseline="0" dirty="0"/>
                        <a:t>midstream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98273"/>
                  </a:ext>
                </a:extLst>
              </a:tr>
              <a:tr h="558578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Flare stack, Midstream</a:t>
                      </a:r>
                    </a:p>
                    <a:p>
                      <a:r>
                        <a:rPr kumimoji="1" lang="en-US" altLang="ja-JP" sz="1600" dirty="0"/>
                        <a:t>Potential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50 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 err="1"/>
                        <a:t>Hobre</a:t>
                      </a:r>
                      <a:r>
                        <a:rPr kumimoji="1" lang="en-US" altLang="ja-JP" sz="1600" dirty="0"/>
                        <a:t>, COSA calorimeter are poor performance for H2 mixed stream.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Exxon will do a demo in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Exxon Mobil</a:t>
                      </a:r>
                    </a:p>
                    <a:p>
                      <a:r>
                        <a:rPr kumimoji="1" lang="en-US" altLang="ja-JP" sz="1600" baseline="0" dirty="0" err="1"/>
                        <a:t>Shintech</a:t>
                      </a:r>
                      <a:endParaRPr kumimoji="1" lang="en-US" altLang="ja-JP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03582"/>
                  </a:ext>
                </a:extLst>
              </a:tr>
              <a:tr h="65797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Natural gas pipeline</a:t>
                      </a:r>
                    </a:p>
                    <a:p>
                      <a:r>
                        <a:rPr kumimoji="1" lang="en-US" altLang="ja-JP" sz="1600" dirty="0"/>
                        <a:t>Potential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50 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Less maintenance 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H2 injection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H2S 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Demo done for TC.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New Mexico gas will demo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TC Energy</a:t>
                      </a:r>
                      <a:r>
                        <a:rPr kumimoji="1" lang="ja-JP" altLang="en-US" sz="1600" dirty="0"/>
                        <a:t>　</a:t>
                      </a:r>
                      <a:endParaRPr kumimoji="1" lang="en-US" altLang="ja-JP" sz="1600" dirty="0"/>
                    </a:p>
                    <a:p>
                      <a:r>
                        <a:rPr kumimoji="1" lang="en-US" altLang="ja-JP" sz="1600" dirty="0"/>
                        <a:t>New Mexico gas</a:t>
                      </a:r>
                    </a:p>
                    <a:p>
                      <a:r>
                        <a:rPr kumimoji="1" lang="en-US" altLang="ja-JP" sz="1600" dirty="0"/>
                        <a:t>SASK Power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44682"/>
                  </a:ext>
                </a:extLst>
              </a:tr>
              <a:tr h="580445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Fuel gas, Midstream</a:t>
                      </a:r>
                    </a:p>
                    <a:p>
                      <a:r>
                        <a:rPr kumimoji="1" lang="en-US" altLang="ja-JP" sz="1600" dirty="0"/>
                        <a:t>Potential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20 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 err="1"/>
                        <a:t>Hobre</a:t>
                      </a:r>
                      <a:r>
                        <a:rPr kumimoji="1" lang="en-US" altLang="ja-JP" sz="1600" dirty="0"/>
                        <a:t>, COSA calorimeter are poor performance for H2 mixed stream.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Exxon will demo in early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Exxon Mobil</a:t>
                      </a:r>
                    </a:p>
                    <a:p>
                      <a:r>
                        <a:rPr kumimoji="1" lang="en-US" altLang="ja-JP" sz="1600" baseline="0" dirty="0" err="1"/>
                        <a:t>Shintech</a:t>
                      </a:r>
                      <a:endParaRPr kumimoji="1" lang="en-US" altLang="ja-JP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919564"/>
                  </a:ext>
                </a:extLst>
              </a:tr>
              <a:tr h="661946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Gas turbine</a:t>
                      </a:r>
                    </a:p>
                    <a:p>
                      <a:r>
                        <a:rPr kumimoji="1" lang="en-US" altLang="ja-JP" sz="1600" dirty="0"/>
                        <a:t>Potential 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5 /year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H2 injection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High accuracy &amp; fast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RIKEN supplied MHPS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RKI supplied GE</a:t>
                      </a:r>
                      <a:endParaRPr kumimoji="1" lang="ja-JP" altLang="en-US" sz="1600"/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Siemens (FL) interested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GE</a:t>
                      </a:r>
                    </a:p>
                    <a:p>
                      <a:r>
                        <a:rPr kumimoji="1" lang="en-US" altLang="ja-JP" sz="1600" dirty="0"/>
                        <a:t>Siemens</a:t>
                      </a:r>
                    </a:p>
                    <a:p>
                      <a:r>
                        <a:rPr kumimoji="1" lang="en-US" altLang="ja-JP" sz="1600" dirty="0"/>
                        <a:t>PMS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23674"/>
                  </a:ext>
                </a:extLst>
              </a:tr>
              <a:tr h="763325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Gas appliance manufacturer </a:t>
                      </a:r>
                    </a:p>
                    <a:p>
                      <a:r>
                        <a:rPr kumimoji="1" lang="en-US" altLang="ja-JP" sz="1600" dirty="0"/>
                        <a:t>Potential </a:t>
                      </a:r>
                      <a:r>
                        <a:rPr kumimoji="1" lang="ja-JP" altLang="en-US" sz="1600"/>
                        <a:t>：</a:t>
                      </a:r>
                      <a:r>
                        <a:rPr kumimoji="1" lang="en-US" altLang="ja-JP" sz="1600" dirty="0"/>
                        <a:t>5 /year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CSA uses </a:t>
                      </a:r>
                    </a:p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Less maintenance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・</a:t>
                      </a:r>
                      <a:r>
                        <a:rPr kumimoji="1" lang="en-US" altLang="ja-JP" sz="1600" dirty="0"/>
                        <a:t>Supplied to CSA</a:t>
                      </a:r>
                      <a:r>
                        <a:rPr kumimoji="1" lang="ja-JP" altLang="en-US" sz="1600"/>
                        <a:t>、</a:t>
                      </a:r>
                      <a:r>
                        <a:rPr kumimoji="1" lang="en-US" altLang="ja-JP" sz="1600" dirty="0"/>
                        <a:t>BSH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BSH</a:t>
                      </a:r>
                    </a:p>
                    <a:p>
                      <a:r>
                        <a:rPr kumimoji="1" lang="en-US" altLang="ja-JP" sz="1600" dirty="0"/>
                        <a:t>Miles</a:t>
                      </a:r>
                      <a:r>
                        <a:rPr kumimoji="1" lang="en-US" altLang="ja-JP" sz="1600" baseline="0" dirty="0"/>
                        <a:t> industries</a:t>
                      </a:r>
                      <a:endParaRPr kumimoji="1" lang="en-US" altLang="ja-JP" sz="1600" dirty="0"/>
                    </a:p>
                    <a:p>
                      <a:r>
                        <a:rPr kumimoji="1" lang="en-US" altLang="ja-JP" sz="1600" dirty="0"/>
                        <a:t>Wolf</a:t>
                      </a:r>
                      <a:r>
                        <a:rPr kumimoji="1" lang="en-US" altLang="ja-JP" sz="1600" baseline="0" dirty="0"/>
                        <a:t> steel</a:t>
                      </a:r>
                      <a:endParaRPr kumimoji="1" lang="en-US" altLang="ja-JP" sz="1600" dirty="0"/>
                    </a:p>
                    <a:p>
                      <a:r>
                        <a:rPr kumimoji="1" lang="en-US" altLang="ja-JP" sz="1600" dirty="0"/>
                        <a:t>Daikin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6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92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0484" y="2275113"/>
            <a:ext cx="10580913" cy="19050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ja-JP" b="1" dirty="0">
                <a:latin typeface="ＭＳ Ｐゴシック" panose="020B0600070205080204" pitchFamily="50" charset="-128"/>
              </a:rPr>
              <a:t>Who is engineer for BTU monitor or Calorimeter for Flare stack / Fuel gas (Off-gas) for internal facility? </a:t>
            </a:r>
          </a:p>
          <a:p>
            <a:pPr marL="0" indent="0">
              <a:buNone/>
            </a:pPr>
            <a:endParaRPr lang="en-US" altLang="ja-JP" b="1" dirty="0">
              <a:latin typeface="ＭＳ Ｐゴシック" panose="020B060007020508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ＭＳ Ｐゴシック" panose="020B0600070205080204" pitchFamily="50" charset="-128"/>
              </a:rPr>
              <a:t>RKI has Maintenance free, Optical based BTU monitor, which is replaceable from HOBRE, COSA, UNION, or GC.    </a:t>
            </a: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lang="en-US" altLang="ja-JP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-2977008" y="163933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　　　　　　　　　　  </a:t>
            </a:r>
          </a:p>
        </p:txBody>
      </p:sp>
      <p:sp>
        <p:nvSpPr>
          <p:cNvPr id="6" name="AutoShape 2" descr="ADNOC Drilling Company Log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AutoShape 4" descr="ADNOC Drilling Company Logo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524000" y="850708"/>
            <a:ext cx="9144000" cy="5492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18718" y="838599"/>
            <a:ext cx="7130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Keywords</a:t>
            </a:r>
            <a:endParaRPr lang="ja-JP" altLang="en-US" sz="28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36165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43190</TotalTime>
  <Words>494</Words>
  <Application>Microsoft Macintosh PowerPoint</Application>
  <PresentationFormat>Widescreen</PresentationFormat>
  <Paragraphs>132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Google Sans</vt:lpstr>
      <vt:lpstr>Meiryo UI</vt:lpstr>
      <vt:lpstr>MS PGothic</vt:lpstr>
      <vt:lpstr>MS PGothic</vt:lpstr>
      <vt:lpstr>游ゴシック</vt:lpstr>
      <vt:lpstr>Arial</vt:lpstr>
      <vt:lpstr>Century Gothic</vt:lpstr>
      <vt:lpstr>Times New Roman</vt:lpstr>
      <vt:lpstr>Default Theme</vt:lpstr>
      <vt:lpstr>Finding fee program  for Calorimeter (BTU monitor)  Business </vt:lpstr>
      <vt:lpstr>PowerPoint Presentation</vt:lpstr>
      <vt:lpstr>PowerPoint Presentation</vt:lpstr>
      <vt:lpstr>OHC-800  Price list</vt:lpstr>
      <vt:lpstr>Activity of OHC-800 sales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Ryoya  Masumura/増村　龍哉</dc:creator>
  <cp:lastModifiedBy>Ryo Okamoto</cp:lastModifiedBy>
  <cp:revision>458</cp:revision>
  <dcterms:created xsi:type="dcterms:W3CDTF">2020-12-10T01:31:52Z</dcterms:created>
  <dcterms:modified xsi:type="dcterms:W3CDTF">2023-12-13T17:25:28Z</dcterms:modified>
</cp:coreProperties>
</file>