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0"/>
  </p:notesMasterIdLst>
  <p:sldIdLst>
    <p:sldId id="481" r:id="rId2"/>
    <p:sldId id="493" r:id="rId3"/>
    <p:sldId id="491" r:id="rId4"/>
    <p:sldId id="496" r:id="rId5"/>
    <p:sldId id="2664" r:id="rId6"/>
    <p:sldId id="2666" r:id="rId7"/>
    <p:sldId id="2665" r:id="rId8"/>
    <p:sldId id="2667" r:id="rId9"/>
    <p:sldId id="2669" r:id="rId10"/>
    <p:sldId id="2670" r:id="rId11"/>
    <p:sldId id="512" r:id="rId12"/>
    <p:sldId id="498" r:id="rId13"/>
    <p:sldId id="492" r:id="rId14"/>
    <p:sldId id="497" r:id="rId15"/>
    <p:sldId id="501" r:id="rId16"/>
    <p:sldId id="489" r:id="rId17"/>
    <p:sldId id="499" r:id="rId18"/>
    <p:sldId id="500" r:id="rId19"/>
  </p:sldIdLst>
  <p:sldSz cx="12192000" cy="6858000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73FE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1" autoAdjust="0"/>
    <p:restoredTop sz="94906" autoAdjust="0"/>
  </p:normalViewPr>
  <p:slideViewPr>
    <p:cSldViewPr snapToGrid="0">
      <p:cViewPr varScale="1">
        <p:scale>
          <a:sx n="104" d="100"/>
          <a:sy n="104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32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orumurai/Desktop/2024%20Plan/2023Activity%20Plan%20&amp;%20Report%2020231019%20for%202024%20Pla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torumurai/Desktop/2024%20Plan/2023Activity%20Plan%20&amp;%20Report%2020231019%20for%202024%20Plan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torumurai/Desktop/2024%20Plan/2023Activity%20Plan%20&amp;%20Report%2020231019%20for%202024%20Plan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torumurai/Desktop/2024%20Plan/2023Activity%20Plan%20&amp;%20Report%2020231019%20for%202024%20Plan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torumurai/Desktop/2024%20Plan/2023Activity%20Plan%20&amp;%20Report%2020231019%20for%202024%20Plan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orumurai/Desktop/2024%20Plan/2023Activity%20Plan%20&amp;%20Report%2020231019%20for%202024%20Pla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Sales History (Oct23-Dec24 Forecast)</a:t>
            </a:r>
            <a:endParaRPr lang="ja-JP"/>
          </a:p>
        </c:rich>
      </c:tx>
      <c:layout>
        <c:manualLayout>
          <c:xMode val="edge"/>
          <c:yMode val="edge"/>
          <c:x val="0.2206119328008681"/>
          <c:y val="4.09441233140655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56368145537074"/>
          <c:y val="0.14435221428246325"/>
          <c:w val="0.82652587402772892"/>
          <c:h val="0.77799030540257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'Z-chart'!$J$57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rgbClr val="FF3300"/>
                </a:solidFill>
                <a:prstDash val="sys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B6-464F-BF09-9DEA3D120139}"/>
              </c:ext>
            </c:extLst>
          </c:dPt>
          <c:dLbls>
            <c:dLbl>
              <c:idx val="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BB6-464F-BF09-9DEA3D12013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'Z-chart'!$H$58:$H$64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'Z-chart'!$J$58:$J$64</c:f>
              <c:numCache>
                <c:formatCode>_(* #,##0_);_(* \(#,##0\);_(* "-"??_);_(@_)</c:formatCode>
                <c:ptCount val="7"/>
                <c:pt idx="0">
                  <c:v>33242824</c:v>
                </c:pt>
                <c:pt idx="1">
                  <c:v>35636902</c:v>
                </c:pt>
                <c:pt idx="2">
                  <c:v>35969135</c:v>
                </c:pt>
                <c:pt idx="3">
                  <c:v>31563606</c:v>
                </c:pt>
                <c:pt idx="4">
                  <c:v>38019323</c:v>
                </c:pt>
                <c:pt idx="5">
                  <c:v>43730058</c:v>
                </c:pt>
                <c:pt idx="6">
                  <c:v>47050996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6-464F-BF09-9DEA3D120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6584112"/>
        <c:axId val="746074288"/>
      </c:barChart>
      <c:catAx>
        <c:axId val="74658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074288"/>
        <c:crosses val="autoZero"/>
        <c:auto val="1"/>
        <c:lblAlgn val="ctr"/>
        <c:lblOffset val="100"/>
        <c:noMultiLvlLbl val="0"/>
      </c:catAx>
      <c:valAx>
        <c:axId val="746074288"/>
        <c:scaling>
          <c:orientation val="minMax"/>
          <c:max val="6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584112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'RKI Bus Plan 2023'!$B$59:$AG$59</c:f>
              <c:strCache>
                <c:ptCount val="32"/>
                <c:pt idx="0">
                  <c:v>Fixed Systems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2023'!$AH$59:$AP$59</c:f>
              <c:numCache>
                <c:formatCode>_(* #,##0_);_(* \(#,##0\);_(* "-"??_);_(@_)</c:formatCode>
                <c:ptCount val="6"/>
                <c:pt idx="0">
                  <c:v>8851090.629999999</c:v>
                </c:pt>
                <c:pt idx="1">
                  <c:v>7234965.8300000001</c:v>
                </c:pt>
                <c:pt idx="2">
                  <c:v>8942901.2000000011</c:v>
                </c:pt>
                <c:pt idx="3">
                  <c:v>11606083.780000001</c:v>
                </c:pt>
                <c:pt idx="4">
                  <c:v>14266000</c:v>
                </c:pt>
                <c:pt idx="5">
                  <c:v>15742000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0-6B49-8B31-B03B022D4BA0}"/>
            </c:ext>
          </c:extLst>
        </c:ser>
        <c:ser>
          <c:idx val="1"/>
          <c:order val="1"/>
          <c:tx>
            <c:strRef>
              <c:f>'RKI Bus Plan 2023'!$B$60:$AG$60</c:f>
              <c:strCache>
                <c:ptCount val="32"/>
                <c:pt idx="0">
                  <c:v>Portables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2023'!$AH$60:$AP$60</c:f>
              <c:numCache>
                <c:formatCode>_(* #,##0_);_(* \(#,##0\);_(* "-"??_);_(@_)</c:formatCode>
                <c:ptCount val="6"/>
                <c:pt idx="0">
                  <c:v>15290371.68</c:v>
                </c:pt>
                <c:pt idx="1">
                  <c:v>12463609.110000001</c:v>
                </c:pt>
                <c:pt idx="2">
                  <c:v>16460101.199999997</c:v>
                </c:pt>
                <c:pt idx="3">
                  <c:v>18898924.430000003</c:v>
                </c:pt>
                <c:pt idx="4">
                  <c:v>20423000</c:v>
                </c:pt>
                <c:pt idx="5">
                  <c:v>21172000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0-6B49-8B31-B03B022D4BA0}"/>
            </c:ext>
          </c:extLst>
        </c:ser>
        <c:ser>
          <c:idx val="2"/>
          <c:order val="2"/>
          <c:tx>
            <c:strRef>
              <c:f>'RKI Bus Plan 2023'!$B$61:$AG$61</c:f>
              <c:strCache>
                <c:ptCount val="32"/>
                <c:pt idx="0">
                  <c:v>Misc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2023'!$AH$61:$AP$61</c:f>
              <c:numCache>
                <c:formatCode>_(* #,##0_);_(* \(#,##0\);_(* "-"??_);_(@_)</c:formatCode>
                <c:ptCount val="6"/>
                <c:pt idx="0">
                  <c:v>11827586.510000004</c:v>
                </c:pt>
                <c:pt idx="1">
                  <c:v>11865030.68</c:v>
                </c:pt>
                <c:pt idx="2">
                  <c:v>12615979.310000001</c:v>
                </c:pt>
                <c:pt idx="3">
                  <c:v>13218990.27</c:v>
                </c:pt>
                <c:pt idx="4">
                  <c:v>12410000</c:v>
                </c:pt>
                <c:pt idx="5">
                  <c:v>12586000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0-6B49-8B31-B03B022D4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6377215"/>
        <c:axId val="2055595152"/>
      </c:barChart>
      <c:catAx>
        <c:axId val="126377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595152"/>
        <c:crosses val="autoZero"/>
        <c:auto val="1"/>
        <c:lblAlgn val="ctr"/>
        <c:lblOffset val="100"/>
        <c:noMultiLvlLbl val="0"/>
      </c:catAx>
      <c:valAx>
        <c:axId val="205559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7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Fix / Portable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'RKI Bus Plan 2023'!$B$60:$AG$60</c:f>
              <c:strCache>
                <c:ptCount val="32"/>
                <c:pt idx="0">
                  <c:v>Portables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2023'!$AH$60:$AP$60</c:f>
              <c:numCache>
                <c:formatCode>_(* #,##0_);_(* \(#,##0\);_(* "-"??_);_(@_)</c:formatCode>
                <c:ptCount val="6"/>
                <c:pt idx="0">
                  <c:v>15290371.68</c:v>
                </c:pt>
                <c:pt idx="1">
                  <c:v>12463609.110000001</c:v>
                </c:pt>
                <c:pt idx="2">
                  <c:v>16460101.199999997</c:v>
                </c:pt>
                <c:pt idx="3">
                  <c:v>18898924.430000003</c:v>
                </c:pt>
                <c:pt idx="4">
                  <c:v>20423000</c:v>
                </c:pt>
                <c:pt idx="5">
                  <c:v>21172000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3E-0B4B-B900-97F4794CC63B}"/>
            </c:ext>
          </c:extLst>
        </c:ser>
        <c:ser>
          <c:idx val="0"/>
          <c:order val="1"/>
          <c:tx>
            <c:strRef>
              <c:f>'RKI Bus Plan 2023'!$B$59:$AG$59</c:f>
              <c:strCache>
                <c:ptCount val="32"/>
                <c:pt idx="0">
                  <c:v>Fixed Systems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2023'!$AH$59:$AP$59</c:f>
              <c:numCache>
                <c:formatCode>_(* #,##0_);_(* \(#,##0\);_(* "-"??_);_(@_)</c:formatCode>
                <c:ptCount val="6"/>
                <c:pt idx="0">
                  <c:v>8851090.629999999</c:v>
                </c:pt>
                <c:pt idx="1">
                  <c:v>7234965.8300000001</c:v>
                </c:pt>
                <c:pt idx="2">
                  <c:v>8942901.2000000011</c:v>
                </c:pt>
                <c:pt idx="3">
                  <c:v>11606083.780000001</c:v>
                </c:pt>
                <c:pt idx="4">
                  <c:v>14266000</c:v>
                </c:pt>
                <c:pt idx="5">
                  <c:v>15742000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3E-0B4B-B900-97F4794CC63B}"/>
            </c:ext>
          </c:extLst>
        </c:ser>
        <c:ser>
          <c:idx val="2"/>
          <c:order val="2"/>
          <c:tx>
            <c:strRef>
              <c:f>'RKI Bus Plan 2023'!$B$61:$AG$61</c:f>
              <c:strCache>
                <c:ptCount val="32"/>
                <c:pt idx="0">
                  <c:v>Misc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24000">
                  <a:schemeClr val="accent2">
                    <a:lumMod val="20000"/>
                    <a:lumOff val="80000"/>
                  </a:schemeClr>
                </a:gs>
                <a:gs pos="45000">
                  <a:schemeClr val="accent5">
                    <a:lumMod val="60000"/>
                    <a:lumOff val="40000"/>
                  </a:schemeClr>
                </a:gs>
                <a:gs pos="56000">
                  <a:schemeClr val="accent5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'RKI Bus Plan 2023'!$AH$58:$AP$58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2023'!$AH$61:$AP$61</c:f>
              <c:numCache>
                <c:formatCode>_(* #,##0_);_(* \(#,##0\);_(* "-"??_);_(@_)</c:formatCode>
                <c:ptCount val="6"/>
                <c:pt idx="0">
                  <c:v>11827586.510000004</c:v>
                </c:pt>
                <c:pt idx="1">
                  <c:v>11865030.68</c:v>
                </c:pt>
                <c:pt idx="2">
                  <c:v>12615979.310000001</c:v>
                </c:pt>
                <c:pt idx="3">
                  <c:v>13218990.27</c:v>
                </c:pt>
                <c:pt idx="4">
                  <c:v>12410000</c:v>
                </c:pt>
                <c:pt idx="5">
                  <c:v>12586000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3E-0B4B-B900-97F4794CC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7481472"/>
        <c:axId val="917495600"/>
      </c:barChart>
      <c:catAx>
        <c:axId val="114748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7495600"/>
        <c:crosses val="autoZero"/>
        <c:auto val="1"/>
        <c:lblAlgn val="ctr"/>
        <c:lblOffset val="100"/>
        <c:noMultiLvlLbl val="0"/>
      </c:catAx>
      <c:valAx>
        <c:axId val="91749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48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'RKI Bus Plan 2023'!$AR$82</c:f>
              <c:strCache>
                <c:ptCount val="1"/>
                <c:pt idx="0">
                  <c:v>Fixed Heads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2023'!$AS$82:$BC$82</c:f>
              <c:numCache>
                <c:formatCode>_(* #,##0_);_(* \(#,##0\);_(* "-"??_);_(@_)</c:formatCode>
                <c:ptCount val="6"/>
                <c:pt idx="0">
                  <c:v>4727982.96</c:v>
                </c:pt>
                <c:pt idx="1">
                  <c:v>3820629.25</c:v>
                </c:pt>
                <c:pt idx="2">
                  <c:v>4701637.8600000003</c:v>
                </c:pt>
                <c:pt idx="3">
                  <c:v>6267014.1100000003</c:v>
                </c:pt>
                <c:pt idx="4">
                  <c:v>7521000</c:v>
                </c:pt>
                <c:pt idx="5">
                  <c:v>8000000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C-FA44-B8BC-1704B81FFFEB}"/>
            </c:ext>
          </c:extLst>
        </c:ser>
        <c:ser>
          <c:idx val="0"/>
          <c:order val="1"/>
          <c:tx>
            <c:strRef>
              <c:f>'RKI Bus Plan 2023'!$AR$81</c:f>
              <c:strCache>
                <c:ptCount val="1"/>
                <c:pt idx="0">
                  <c:v>Controllers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2023'!$AS$81:$BC$81</c:f>
              <c:numCache>
                <c:formatCode>_(* #,##0_);_(* \(#,##0\);_(* "-"??_);_(@_)</c:formatCode>
                <c:ptCount val="6"/>
                <c:pt idx="0">
                  <c:v>2176280.56</c:v>
                </c:pt>
                <c:pt idx="1">
                  <c:v>1599717.25</c:v>
                </c:pt>
                <c:pt idx="2">
                  <c:v>2051619</c:v>
                </c:pt>
                <c:pt idx="3">
                  <c:v>2187734.2400000002</c:v>
                </c:pt>
                <c:pt idx="4">
                  <c:v>2432000</c:v>
                </c:pt>
                <c:pt idx="5">
                  <c:v>2600000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C-FA44-B8BC-1704B81FFFEB}"/>
            </c:ext>
          </c:extLst>
        </c:ser>
        <c:ser>
          <c:idx val="2"/>
          <c:order val="2"/>
          <c:tx>
            <c:strRef>
              <c:f>'RKI Bus Plan 2023'!$AR$83</c:f>
              <c:strCache>
                <c:ptCount val="1"/>
                <c:pt idx="0">
                  <c:v>Otis Wireless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2023'!$AS$83:$BC$83</c:f>
              <c:numCache>
                <c:formatCode>#,##0</c:formatCode>
                <c:ptCount val="6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80130.5</c:v>
                </c:pt>
                <c:pt idx="3" formatCode="_(* #,##0_);_(* \(#,##0\);_(* &quot;-&quot;??_);_(@_)">
                  <c:v>377396.03</c:v>
                </c:pt>
                <c:pt idx="4" formatCode="_(* #,##0_);_(* \(#,##0\);_(* &quot;-&quot;??_);_(@_)">
                  <c:v>643000</c:v>
                </c:pt>
                <c:pt idx="5" formatCode="_(* #,##0_);_(* \(#,##0\);_(* &quot;-&quot;??_);_(@_)">
                  <c:v>700000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C-FA44-B8BC-1704B81FFFEB}"/>
            </c:ext>
          </c:extLst>
        </c:ser>
        <c:ser>
          <c:idx val="3"/>
          <c:order val="3"/>
          <c:tx>
            <c:strRef>
              <c:f>'RKI Bus Plan 2023'!$AR$84</c:f>
              <c:strCache>
                <c:ptCount val="1"/>
                <c:pt idx="0">
                  <c:v>Otis Wired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2023'!$AS$84:$BC$84</c:f>
              <c:numCache>
                <c:formatCode>#,##0</c:formatCode>
                <c:ptCount val="6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282057</c:v>
                </c:pt>
                <c:pt idx="3" formatCode="_(* #,##0_);_(* \(#,##0\);_(* &quot;-&quot;??_);_(@_)">
                  <c:v>572570.75</c:v>
                </c:pt>
                <c:pt idx="4" formatCode="_(* #,##0_);_(* \(#,##0\);_(* &quot;-&quot;??_);_(@_)">
                  <c:v>909000</c:v>
                </c:pt>
                <c:pt idx="5" formatCode="_(* #,##0_);_(* \(#,##0\);_(* &quot;-&quot;??_);_(@_)">
                  <c:v>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C-FA44-B8BC-1704B81FFFEB}"/>
            </c:ext>
          </c:extLst>
        </c:ser>
        <c:ser>
          <c:idx val="4"/>
          <c:order val="4"/>
          <c:tx>
            <c:strRef>
              <c:f>'RKI Bus Plan 2023'!$AR$85</c:f>
              <c:strCache>
                <c:ptCount val="1"/>
                <c:pt idx="0">
                  <c:v>Otis Sensors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2023'!$AS$85:$BA$85</c:f>
              <c:numCache>
                <c:formatCode>#,##0</c:formatCode>
                <c:ptCount val="5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8078.75</c:v>
                </c:pt>
                <c:pt idx="3" formatCode="_(* #,##0_);_(* \(#,##0\);_(* &quot;-&quot;??_);_(@_)">
                  <c:v>37102.050000000003</c:v>
                </c:pt>
                <c:pt idx="4" formatCode="_(* #,##0_);_(* \(#,##0\);_(* &quot;-&quot;??_);_(@_)">
                  <c:v>45000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1C-FA44-B8BC-1704B81FFFEB}"/>
            </c:ext>
          </c:extLst>
        </c:ser>
        <c:ser>
          <c:idx val="5"/>
          <c:order val="5"/>
          <c:tx>
            <c:strRef>
              <c:f>'RKI Bus Plan 2023'!$AR$86</c:f>
              <c:strCache>
                <c:ptCount val="1"/>
                <c:pt idx="0">
                  <c:v>Turn Key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'RKI Bus Plan 2023'!$AS$80:$BC$80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 Forecast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2023'!$AS$86:$BC$86</c:f>
              <c:numCache>
                <c:formatCode>#,##0</c:formatCode>
                <c:ptCount val="6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74182.5</c:v>
                </c:pt>
                <c:pt idx="3" formatCode="_(* #,##0_);_(* \(#,##0\);_(* &quot;-&quot;??_);_(@_)">
                  <c:v>372649</c:v>
                </c:pt>
                <c:pt idx="4" formatCode="_(* #,##0_);_(* \(#,##0\);_(* &quot;-&quot;??_);_(@_)">
                  <c:v>583000</c:v>
                </c:pt>
                <c:pt idx="5" formatCode="_(* #,##0_);_(* \(#,##0\);_(* &quot;-&quot;??_);_(@_)">
                  <c:v>600000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1C-FA44-B8BC-1704B81FF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57571327"/>
        <c:axId val="32363183"/>
      </c:barChart>
      <c:catAx>
        <c:axId val="1157571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3183"/>
        <c:crosses val="autoZero"/>
        <c:auto val="1"/>
        <c:lblAlgn val="ctr"/>
        <c:lblOffset val="100"/>
        <c:noMultiLvlLbl val="0"/>
      </c:catAx>
      <c:valAx>
        <c:axId val="32363183"/>
        <c:scaling>
          <c:orientation val="minMax"/>
          <c:max val="13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7571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'RKI Bus Plan 2023'!$BE$60</c:f>
              <c:strCache>
                <c:ptCount val="1"/>
                <c:pt idx="0">
                  <c:v>03 / 04 / GW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2023'!$BF$60:$BL$60</c:f>
              <c:numCache>
                <c:formatCode>_(* #,##0_);_(* \(#,##0\);_(* "-"??_);_(@_)</c:formatCode>
                <c:ptCount val="6"/>
                <c:pt idx="0">
                  <c:v>641258.44999999995</c:v>
                </c:pt>
                <c:pt idx="1">
                  <c:v>576701.31999999995</c:v>
                </c:pt>
                <c:pt idx="2">
                  <c:v>678912.7</c:v>
                </c:pt>
                <c:pt idx="3">
                  <c:v>678912.7</c:v>
                </c:pt>
                <c:pt idx="4">
                  <c:v>926000</c:v>
                </c:pt>
                <c:pt idx="5">
                  <c:v>974000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F5-3943-B222-18E96ECFB7F3}"/>
            </c:ext>
          </c:extLst>
        </c:ser>
        <c:ser>
          <c:idx val="1"/>
          <c:order val="1"/>
          <c:tx>
            <c:strRef>
              <c:f>'RKI Bus Plan 2023'!$BE$61</c:f>
              <c:strCache>
                <c:ptCount val="1"/>
                <c:pt idx="0">
                  <c:v>Eagle 1&amp;2&amp;3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2023'!$BF$61:$BL$61</c:f>
              <c:numCache>
                <c:formatCode>_(* #,##0_);_(* \(#,##0\);_(* "-"??_);_(@_)</c:formatCode>
                <c:ptCount val="6"/>
                <c:pt idx="0">
                  <c:v>2396947.38</c:v>
                </c:pt>
                <c:pt idx="1">
                  <c:v>2051604.3</c:v>
                </c:pt>
                <c:pt idx="2">
                  <c:v>1888319.75</c:v>
                </c:pt>
                <c:pt idx="3">
                  <c:v>1888319.75</c:v>
                </c:pt>
                <c:pt idx="4">
                  <c:v>2353000</c:v>
                </c:pt>
                <c:pt idx="5">
                  <c:v>2473000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F5-3943-B222-18E96ECFB7F3}"/>
            </c:ext>
          </c:extLst>
        </c:ser>
        <c:ser>
          <c:idx val="2"/>
          <c:order val="2"/>
          <c:tx>
            <c:strRef>
              <c:f>'RKI Bus Plan 2023'!$BE$62</c:f>
              <c:strCache>
                <c:ptCount val="1"/>
                <c:pt idx="0">
                  <c:v>2009 / 3R(Pro)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2023'!$BF$62:$BL$62</c:f>
              <c:numCache>
                <c:formatCode>_(* #,##0_);_(* \(#,##0\);_(* "-"??_);_(@_)</c:formatCode>
                <c:ptCount val="6"/>
                <c:pt idx="0">
                  <c:v>6608818.0500000007</c:v>
                </c:pt>
                <c:pt idx="1">
                  <c:v>5602700.0999999996</c:v>
                </c:pt>
                <c:pt idx="2">
                  <c:v>8327483.5299999993</c:v>
                </c:pt>
                <c:pt idx="3">
                  <c:v>8327483.5299999993</c:v>
                </c:pt>
                <c:pt idx="4">
                  <c:v>9061000</c:v>
                </c:pt>
                <c:pt idx="5">
                  <c:v>9523000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F5-3943-B222-18E96ECFB7F3}"/>
            </c:ext>
          </c:extLst>
        </c:ser>
        <c:ser>
          <c:idx val="3"/>
          <c:order val="3"/>
          <c:tx>
            <c:strRef>
              <c:f>'RKI Bus Plan 2023'!$BE$63</c:f>
              <c:strCache>
                <c:ptCount val="1"/>
                <c:pt idx="0">
                  <c:v>2012&amp;Force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2023'!$BF$63:$BL$63</c:f>
              <c:numCache>
                <c:formatCode>_(* #,##0_);_(* \(#,##0\);_(* "-"??_);_(@_)</c:formatCode>
                <c:ptCount val="6"/>
                <c:pt idx="0">
                  <c:v>2212723.15</c:v>
                </c:pt>
                <c:pt idx="1">
                  <c:v>1663771.05</c:v>
                </c:pt>
                <c:pt idx="2">
                  <c:v>2139909.6</c:v>
                </c:pt>
                <c:pt idx="3">
                  <c:v>2139909.6</c:v>
                </c:pt>
                <c:pt idx="4">
                  <c:v>2682000</c:v>
                </c:pt>
                <c:pt idx="5">
                  <c:v>2818000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F5-3943-B222-18E96ECFB7F3}"/>
            </c:ext>
          </c:extLst>
        </c:ser>
        <c:ser>
          <c:idx val="4"/>
          <c:order val="4"/>
          <c:tx>
            <c:strRef>
              <c:f>'RKI Bus Plan 2023'!$BE$64</c:f>
              <c:strCache>
                <c:ptCount val="1"/>
                <c:pt idx="0">
                  <c:v>GX-6000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2023'!$BF$64:$BL$64</c:f>
              <c:numCache>
                <c:formatCode>_(* #,##0_);_(* \(#,##0\);_(* "-"??_);_(@_)</c:formatCode>
                <c:ptCount val="6"/>
                <c:pt idx="0">
                  <c:v>1673782</c:v>
                </c:pt>
                <c:pt idx="1">
                  <c:v>1323033.82</c:v>
                </c:pt>
                <c:pt idx="2">
                  <c:v>2340158.65</c:v>
                </c:pt>
                <c:pt idx="3">
                  <c:v>2340158.65</c:v>
                </c:pt>
                <c:pt idx="4">
                  <c:v>2315000</c:v>
                </c:pt>
                <c:pt idx="5">
                  <c:v>2433000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F5-3943-B222-18E96ECFB7F3}"/>
            </c:ext>
          </c:extLst>
        </c:ser>
        <c:ser>
          <c:idx val="5"/>
          <c:order val="5"/>
          <c:tx>
            <c:strRef>
              <c:f>'RKI Bus Plan 2023'!$BE$65</c:f>
              <c:strCache>
                <c:ptCount val="1"/>
                <c:pt idx="0">
                  <c:v>Cal station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2023'!$BF$65:$BL$65</c:f>
              <c:numCache>
                <c:formatCode>_(* #,##0_);_(* \(#,##0\);_(* "-"??_);_(@_)</c:formatCode>
                <c:ptCount val="6"/>
                <c:pt idx="0">
                  <c:v>1324824.8</c:v>
                </c:pt>
                <c:pt idx="1">
                  <c:v>925227.97</c:v>
                </c:pt>
                <c:pt idx="2">
                  <c:v>3031605.2</c:v>
                </c:pt>
                <c:pt idx="3">
                  <c:v>3031605.2</c:v>
                </c:pt>
                <c:pt idx="4">
                  <c:v>2268000</c:v>
                </c:pt>
                <c:pt idx="5">
                  <c:v>2383000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F5-3943-B222-18E96ECFB7F3}"/>
            </c:ext>
          </c:extLst>
        </c:ser>
        <c:ser>
          <c:idx val="6"/>
          <c:order val="6"/>
          <c:tx>
            <c:strRef>
              <c:f>'RKI Bus Plan 2023'!$BE$66</c:f>
              <c:strCache>
                <c:ptCount val="1"/>
                <c:pt idx="0">
                  <c:v>Others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'RKI Bus Plan 2023'!$BF$59:$BL$59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2022</c:v>
                </c:pt>
                <c:pt idx="4">
                  <c:v>2023 Foacast</c:v>
                </c:pt>
                <c:pt idx="5">
                  <c:v>2024 Plan</c:v>
                </c:pt>
              </c:strCache>
            </c:strRef>
          </c:cat>
          <c:val>
            <c:numRef>
              <c:f>'RKI Bus Plan 2023'!$BF$66:$BL$66</c:f>
              <c:numCache>
                <c:formatCode>_(* #,##0_);_(* \(#,##0\);_(* "-"??_);_(@_)</c:formatCode>
                <c:ptCount val="6"/>
                <c:pt idx="0">
                  <c:v>432017.85000000079</c:v>
                </c:pt>
                <c:pt idx="1">
                  <c:v>320570.55000000075</c:v>
                </c:pt>
                <c:pt idx="2">
                  <c:v>320570.55000000075</c:v>
                </c:pt>
                <c:pt idx="3">
                  <c:v>320570.55000000075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FF5-3943-B222-18E96ECFB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226543"/>
        <c:axId val="998421584"/>
      </c:lineChart>
      <c:catAx>
        <c:axId val="929226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421584"/>
        <c:crosses val="autoZero"/>
        <c:auto val="1"/>
        <c:lblAlgn val="ctr"/>
        <c:lblOffset val="100"/>
        <c:noMultiLvlLbl val="0"/>
      </c:catAx>
      <c:valAx>
        <c:axId val="99842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9226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Sales History (Oct23-Dec24 Forecast)</a:t>
            </a:r>
            <a:endParaRPr lang="ja-JP"/>
          </a:p>
        </c:rich>
      </c:tx>
      <c:layout>
        <c:manualLayout>
          <c:xMode val="edge"/>
          <c:yMode val="edge"/>
          <c:x val="0.2206119328008681"/>
          <c:y val="4.09441233140655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56368145537074"/>
          <c:y val="0.14435221428246325"/>
          <c:w val="0.82652587402772892"/>
          <c:h val="0.77799030540257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'Z-chart'!$J$57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22225">
                <a:solidFill>
                  <a:srgbClr val="FF3300"/>
                </a:solidFill>
                <a:prstDash val="sys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C8-E646-AADA-51410183B7B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0000"/>
                </a:solidFill>
                <a:prstDash val="sys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C8-E646-AADA-51410183B7B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22225">
                <a:solidFill>
                  <a:srgbClr val="FF0000"/>
                </a:solidFill>
                <a:prstDash val="sys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C8-E646-AADA-51410183B7BE}"/>
              </c:ext>
            </c:extLst>
          </c:dPt>
          <c:dLbls>
            <c:dLbl>
              <c:idx val="7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5C8-E646-AADA-51410183B7B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'Z-chart'!$H$58:$H$66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'Z-chart'!$J$58:$J$66</c:f>
              <c:numCache>
                <c:formatCode>_(* #,##0_);_(* \(#,##0\);_(* "-"??_);_(@_)</c:formatCode>
                <c:ptCount val="9"/>
                <c:pt idx="0">
                  <c:v>33242824</c:v>
                </c:pt>
                <c:pt idx="1">
                  <c:v>35636902</c:v>
                </c:pt>
                <c:pt idx="2">
                  <c:v>35969135</c:v>
                </c:pt>
                <c:pt idx="3">
                  <c:v>31563606</c:v>
                </c:pt>
                <c:pt idx="4">
                  <c:v>38019323</c:v>
                </c:pt>
                <c:pt idx="5">
                  <c:v>43730058</c:v>
                </c:pt>
                <c:pt idx="6">
                  <c:v>47050996</c:v>
                </c:pt>
                <c:pt idx="7">
                  <c:v>49500000</c:v>
                </c:pt>
                <c:pt idx="8">
                  <c:v>52000000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C8-E646-AADA-51410183B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6584112"/>
        <c:axId val="746074288"/>
      </c:barChart>
      <c:catAx>
        <c:axId val="74658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074288"/>
        <c:crosses val="autoZero"/>
        <c:auto val="1"/>
        <c:lblAlgn val="ctr"/>
        <c:lblOffset val="100"/>
        <c:noMultiLvlLbl val="0"/>
      </c:catAx>
      <c:valAx>
        <c:axId val="746074288"/>
        <c:scaling>
          <c:orientation val="minMax"/>
          <c:max val="6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584112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2B4F7-3EF8-4078-B4C3-BBCCBA74F3B7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EDC9B-A9F0-41B3-8751-8D31EDE7B7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98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</a:t>
            </a:r>
            <a:r>
              <a:rPr lang="en-US" dirty="0" err="1"/>
              <a:t>millionを視野に入れた基盤作り</a:t>
            </a:r>
            <a:r>
              <a:rPr lang="en-US" dirty="0"/>
              <a:t>。</a:t>
            </a:r>
          </a:p>
          <a:p>
            <a:r>
              <a:rPr lang="en-US" dirty="0" err="1"/>
              <a:t>ポータブル：卸店店内シェアの獲得と強固な関係作り</a:t>
            </a:r>
            <a:r>
              <a:rPr lang="en-US" dirty="0"/>
              <a:t>。</a:t>
            </a:r>
          </a:p>
          <a:p>
            <a:r>
              <a:rPr lang="en-US" dirty="0" err="1"/>
              <a:t>定置：南部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56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100 </a:t>
            </a:r>
            <a:r>
              <a:rPr lang="en-US" sz="1200" dirty="0" err="1"/>
              <a:t>millionを視野に入れた基盤作り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製品ロードマップのグループ間共通認識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ポータブル：卸店店内シェアの獲得と強固な関係作り</a:t>
            </a:r>
            <a:br>
              <a:rPr lang="en-US" sz="1200" dirty="0"/>
            </a:br>
            <a:r>
              <a:rPr lang="en-US" sz="1200" dirty="0" err="1"/>
              <a:t>定置：南部戦略</a:t>
            </a:r>
            <a:r>
              <a:rPr lang="ja-JP" altLang="en-US" sz="1200"/>
              <a:t>　石油石化市場への本格参入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819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活動を通じて分かったこと</a:t>
            </a:r>
            <a:r>
              <a:rPr lang="en-US" dirty="0"/>
              <a:t>。</a:t>
            </a:r>
          </a:p>
          <a:p>
            <a:r>
              <a:rPr lang="en-US" dirty="0" err="1"/>
              <a:t>理研製品で定置製品レンジを充実する事で、連結利益の大幅改善可能</a:t>
            </a:r>
            <a:r>
              <a:rPr lang="en-US" dirty="0"/>
              <a:t>。</a:t>
            </a:r>
            <a:r>
              <a:rPr lang="ja-JP" altLang="en-US"/>
              <a:t>　グループ戦略の推進が重要。</a:t>
            </a:r>
            <a:endParaRPr lang="en-US" altLang="ja-JP" dirty="0"/>
          </a:p>
          <a:p>
            <a:r>
              <a:rPr lang="en-US" dirty="0" err="1"/>
              <a:t>石油石化市場での定置実績は皆無</a:t>
            </a:r>
            <a:r>
              <a:rPr lang="en-US" dirty="0"/>
              <a:t>。</a:t>
            </a:r>
            <a:r>
              <a:rPr lang="ja-JP" altLang="en-US"/>
              <a:t>　</a:t>
            </a:r>
            <a:r>
              <a:rPr lang="en-US" altLang="ja-JP" dirty="0"/>
              <a:t>OHC-800</a:t>
            </a:r>
            <a:r>
              <a:rPr lang="ja-JP" altLang="en-US"/>
              <a:t>、ポータブル、定置活動を通じ、</a:t>
            </a:r>
            <a:r>
              <a:rPr lang="en-US" altLang="ja-JP" dirty="0"/>
              <a:t>Gulf Region</a:t>
            </a:r>
            <a:r>
              <a:rPr lang="ja-JP" altLang="en-US"/>
              <a:t>での体制構築を行う。</a:t>
            </a:r>
            <a:endParaRPr lang="en-US" altLang="ja-JP" dirty="0"/>
          </a:p>
          <a:p>
            <a:r>
              <a:rPr lang="ja-JP" altLang="en-US"/>
              <a:t>既存商売の拡大を増進させ、将来への布石とする。</a:t>
            </a:r>
            <a:endParaRPr lang="en-US" altLang="ja-JP" dirty="0"/>
          </a:p>
          <a:p>
            <a:r>
              <a:rPr lang="ja-JP" altLang="en-US"/>
              <a:t>半導体は</a:t>
            </a:r>
            <a:r>
              <a:rPr lang="en-US" altLang="ja-JP" dirty="0"/>
              <a:t>KFPI</a:t>
            </a:r>
            <a:r>
              <a:rPr lang="ja-JP" altLang="en-US"/>
              <a:t>の人脈をフル活用しつつ、自ら</a:t>
            </a:r>
            <a:r>
              <a:rPr lang="en-US" altLang="ja-JP" dirty="0"/>
              <a:t>FAB</a:t>
            </a:r>
            <a:r>
              <a:rPr lang="ja-JP" altLang="en-US"/>
              <a:t>とのつながりを強化する。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99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495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129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276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OPLSは判断する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883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41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848243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0173933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09420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476860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90492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5572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355723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816462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71192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147346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397936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99311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26633" y="301626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33C588E-9D26-EB4D-83A6-2591A99A24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" y="165446"/>
            <a:ext cx="896620" cy="9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5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</a:t>
            </a:fld>
            <a:endParaRPr lang="en-US" altLang="ja-JP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23E1A-5E33-4D84-FA9D-DAC7C88F4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282827"/>
            <a:ext cx="10363200" cy="1470025"/>
          </a:xfrm>
        </p:spPr>
        <p:txBody>
          <a:bodyPr/>
          <a:lstStyle/>
          <a:p>
            <a:r>
              <a:rPr lang="en-US" dirty="0"/>
              <a:t>2024 RKI Business Strategy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27C3C58-045B-EB24-D7E4-FAE759F36C5E}"/>
              </a:ext>
            </a:extLst>
          </p:cNvPr>
          <p:cNvSpPr txBox="1">
            <a:spLocks/>
          </p:cNvSpPr>
          <p:nvPr/>
        </p:nvSpPr>
        <p:spPr bwMode="auto">
          <a:xfrm>
            <a:off x="1981200" y="4038600"/>
            <a:ext cx="8534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November 2023</a:t>
            </a:r>
          </a:p>
        </p:txBody>
      </p:sp>
    </p:spTree>
    <p:extLst>
      <p:ext uri="{BB962C8B-B14F-4D97-AF65-F5344CB8AC3E}">
        <p14:creationId xmlns:p14="http://schemas.microsoft.com/office/powerpoint/2010/main" val="200409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</a:t>
            </a:fld>
            <a:endParaRPr lang="en-US" altLang="ja-JP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23E1A-5E33-4D84-FA9D-DAC7C88F4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900" y="1902299"/>
            <a:ext cx="10998200" cy="3925468"/>
          </a:xfrm>
        </p:spPr>
        <p:txBody>
          <a:bodyPr/>
          <a:lstStyle/>
          <a:p>
            <a:pPr algn="l"/>
            <a:r>
              <a:rPr lang="en-US" sz="3200" dirty="0"/>
              <a:t>Structure establishment</a:t>
            </a:r>
            <a:br>
              <a:rPr lang="en-US" sz="3200" dirty="0"/>
            </a:br>
            <a:r>
              <a:rPr lang="en-US" sz="3200" dirty="0"/>
              <a:t>Foundation creation to become 100 million company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Common understanding within Riken group </a:t>
            </a:r>
            <a:br>
              <a:rPr lang="en-US" sz="3200" dirty="0"/>
            </a:br>
            <a:r>
              <a:rPr lang="en-US" sz="3200" dirty="0"/>
              <a:t>New Product Roadmap R&amp;D for North America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Portable: </a:t>
            </a:r>
            <a:br>
              <a:rPr lang="en-US" sz="3200" dirty="0"/>
            </a:br>
            <a:r>
              <a:rPr lang="en-US" sz="3200" dirty="0"/>
              <a:t>Re-establish the BOND relationship with Distributor to increase the market share to pursue the GO-RED.</a:t>
            </a:r>
            <a:br>
              <a:rPr lang="en-US" sz="3200" dirty="0"/>
            </a:br>
            <a:r>
              <a:rPr lang="en-US" sz="3200" dirty="0"/>
              <a:t>Fixed: </a:t>
            </a:r>
            <a:br>
              <a:rPr lang="en-US" sz="3200" dirty="0"/>
            </a:br>
            <a:r>
              <a:rPr lang="en-US" sz="3200" dirty="0"/>
              <a:t>Gulf region strategy, Oil &amp; Gas, Petrochemical market</a:t>
            </a:r>
          </a:p>
        </p:txBody>
      </p:sp>
    </p:spTree>
    <p:extLst>
      <p:ext uri="{BB962C8B-B14F-4D97-AF65-F5344CB8AC3E}">
        <p14:creationId xmlns:p14="http://schemas.microsoft.com/office/powerpoint/2010/main" val="312623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AC6DA35-8AB7-871B-B4E2-C2DCEFB38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365" y="1594393"/>
            <a:ext cx="6076315" cy="4012323"/>
          </a:xfrm>
        </p:spPr>
        <p:txBody>
          <a:bodyPr/>
          <a:lstStyle/>
          <a:p>
            <a:r>
              <a:rPr lang="en-US" sz="1600" b="1" dirty="0"/>
              <a:t>2023 Review    </a:t>
            </a:r>
            <a:r>
              <a:rPr lang="en-US" sz="1600" dirty="0"/>
              <a:t>Forecast </a:t>
            </a:r>
            <a:r>
              <a:rPr lang="en-US" sz="1600" b="1" dirty="0"/>
              <a:t>47.1 Million</a:t>
            </a:r>
          </a:p>
          <a:p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2023 Sales finished very strong until Aug. lead both Fixed system and Portable.</a:t>
            </a:r>
          </a:p>
          <a:p>
            <a:pPr marL="342900" indent="-342900">
              <a:buAutoNum type="arabicPeriod"/>
            </a:pPr>
            <a:r>
              <a:rPr lang="en-US" sz="1600" dirty="0"/>
              <a:t>Fixed: Product range with Otis and strengthened team expanded awareness among entire sales organization.</a:t>
            </a:r>
          </a:p>
          <a:p>
            <a:pPr marL="342900" indent="-342900">
              <a:buAutoNum type="arabicPeriod"/>
            </a:pPr>
            <a:r>
              <a:rPr lang="en-US" sz="1600" dirty="0"/>
              <a:t>Portable: 04series, Force completed to initiate GO RED to increase the market share by transforming the distributor’s first choice.  </a:t>
            </a:r>
          </a:p>
          <a:p>
            <a:pPr marL="342900" indent="-342900">
              <a:buAutoNum type="arabicPeriod"/>
            </a:pPr>
            <a:r>
              <a:rPr lang="en-US" sz="1600" dirty="0"/>
              <a:t>Created fundamental of BTU and SEMI market.</a:t>
            </a:r>
          </a:p>
          <a:p>
            <a:pPr marL="342900" indent="-342900">
              <a:buAutoNum type="arabicPeriod"/>
            </a:pPr>
            <a:r>
              <a:rPr lang="en-US" sz="1600" dirty="0"/>
              <a:t>Fixed system R&amp;D to be submit to HQ.</a:t>
            </a:r>
          </a:p>
          <a:p>
            <a:pPr marL="342900" indent="-342900">
              <a:buAutoNum type="arabicPeriod"/>
            </a:pPr>
            <a:r>
              <a:rPr lang="en-US" sz="1600" dirty="0"/>
              <a:t>Finalizing OPLS design and established production capability.</a:t>
            </a:r>
          </a:p>
          <a:p>
            <a:pPr marL="342900" indent="-342900">
              <a:buAutoNum type="arabicPeriod"/>
            </a:pPr>
            <a:r>
              <a:rPr lang="en-US" sz="1600" dirty="0"/>
              <a:t>Investment in human and building for future expansion.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537D1E2-6251-4B82-B244-475BB08BD239}" type="slidenum">
              <a:rPr lang="en-US" altLang="ja-JP" smtClean="0"/>
              <a:pPr>
                <a:spcAft>
                  <a:spcPts val="600"/>
                </a:spcAft>
              </a:pPr>
              <a:t>3</a:t>
            </a:fld>
            <a:endParaRPr lang="en-US" altLang="ja-JP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BA4D33F-DF80-3944-9FBD-BACC466765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417270"/>
              </p:ext>
            </p:extLst>
          </p:nvPr>
        </p:nvGraphicFramePr>
        <p:xfrm>
          <a:off x="6096000" y="650240"/>
          <a:ext cx="5842635" cy="52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9210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4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1B012-7A5E-D636-18BE-98638EFC9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62" y="1652504"/>
            <a:ext cx="10994657" cy="4271209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C61A13-1734-81F7-A27A-A9F245F34816}"/>
              </a:ext>
            </a:extLst>
          </p:cNvPr>
          <p:cNvSpPr txBox="1">
            <a:spLocks/>
          </p:cNvSpPr>
          <p:nvPr/>
        </p:nvSpPr>
        <p:spPr>
          <a:xfrm>
            <a:off x="1239955" y="399091"/>
            <a:ext cx="4350719" cy="5189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0" dirty="0"/>
              <a:t>Strategies with KPI </a:t>
            </a:r>
          </a:p>
        </p:txBody>
      </p:sp>
    </p:spTree>
    <p:extLst>
      <p:ext uri="{BB962C8B-B14F-4D97-AF65-F5344CB8AC3E}">
        <p14:creationId xmlns:p14="http://schemas.microsoft.com/office/powerpoint/2010/main" val="213907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8C4B0-6B98-65EB-2EDD-F5ED7C8A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5</a:t>
            </a:fld>
            <a:endParaRPr lang="en-US" altLang="ja-JP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C5ED5B6-5EBB-75ED-0D99-DC7E58329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45835"/>
              </p:ext>
            </p:extLst>
          </p:nvPr>
        </p:nvGraphicFramePr>
        <p:xfrm>
          <a:off x="1335347" y="560917"/>
          <a:ext cx="6680200" cy="15494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88643051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33643299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145741687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18396279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02747362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41842228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171346528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2023 Forecast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2024 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66754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Fixed Systems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8,851,091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7,234,966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8,942,901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11,606,084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14,266,000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15,742,000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3824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Portables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15,290,372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12,463,609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16,460,101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18,898,924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20,423,000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21,172,000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23161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Misc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11,827,587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11,865,031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12,615,979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13,218,990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12,410,000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12,586,000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77772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35,969,049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31,563,606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38,018,982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43,723,998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47,099,000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49,500,000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8549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vs Previous year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88%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115%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108%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148308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83B9662-E3DA-CBA1-4B8E-EB6441D140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219483"/>
              </p:ext>
            </p:extLst>
          </p:nvPr>
        </p:nvGraphicFramePr>
        <p:xfrm>
          <a:off x="564445" y="2452510"/>
          <a:ext cx="5328352" cy="384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F6E2E02-28D9-88F7-A237-244B082DF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508097"/>
              </p:ext>
            </p:extLst>
          </p:nvPr>
        </p:nvGraphicFramePr>
        <p:xfrm>
          <a:off x="6256863" y="2452511"/>
          <a:ext cx="5328352" cy="3844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F13F71F-8666-94C0-95AD-AE8D0B915521}"/>
              </a:ext>
            </a:extLst>
          </p:cNvPr>
          <p:cNvSpPr txBox="1">
            <a:spLocks/>
          </p:cNvSpPr>
          <p:nvPr/>
        </p:nvSpPr>
        <p:spPr>
          <a:xfrm>
            <a:off x="8113561" y="562572"/>
            <a:ext cx="3815969" cy="15957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AutoNum type="arabicPeriod"/>
            </a:pPr>
            <a:r>
              <a:rPr lang="en-US" sz="1200" b="0" dirty="0"/>
              <a:t>2024 forecast based on Q3 YTD/9x12</a:t>
            </a:r>
          </a:p>
          <a:p>
            <a:pPr>
              <a:buAutoNum type="arabicPeriod"/>
            </a:pPr>
            <a:r>
              <a:rPr lang="en-US" sz="1200" b="0" dirty="0" err="1"/>
              <a:t>Misc</a:t>
            </a:r>
            <a:r>
              <a:rPr lang="en-US" sz="1200" b="0" dirty="0"/>
              <a:t> consists Sensors and Cal Gas which mainly contribute to Fixed system.</a:t>
            </a:r>
          </a:p>
          <a:p>
            <a:pPr>
              <a:buAutoNum type="arabicPeriod"/>
            </a:pPr>
            <a:r>
              <a:rPr lang="en-US" sz="1200" b="0" dirty="0"/>
              <a:t>Fixed system sales has increased to become even with Portable sales.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86DCE0-CA41-BF1F-2322-A5BB8E067C00}"/>
              </a:ext>
            </a:extLst>
          </p:cNvPr>
          <p:cNvCxnSpPr>
            <a:cxnSpLocks/>
          </p:cNvCxnSpPr>
          <p:nvPr/>
        </p:nvCxnSpPr>
        <p:spPr>
          <a:xfrm>
            <a:off x="6926764" y="4540807"/>
            <a:ext cx="4274636" cy="0"/>
          </a:xfrm>
          <a:prstGeom prst="line">
            <a:avLst/>
          </a:prstGeom>
          <a:ln>
            <a:solidFill>
              <a:srgbClr val="FF0000">
                <a:alpha val="47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E1C625-6880-E4A6-AE21-7EBD4FDBB526}"/>
              </a:ext>
            </a:extLst>
          </p:cNvPr>
          <p:cNvCxnSpPr>
            <a:cxnSpLocks/>
          </p:cNvCxnSpPr>
          <p:nvPr/>
        </p:nvCxnSpPr>
        <p:spPr>
          <a:xfrm flipV="1">
            <a:off x="6926764" y="3591273"/>
            <a:ext cx="4274636" cy="246346"/>
          </a:xfrm>
          <a:prstGeom prst="line">
            <a:avLst/>
          </a:prstGeom>
          <a:ln>
            <a:solidFill>
              <a:srgbClr val="FF0000">
                <a:alpha val="47000"/>
              </a:srgb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B95F70-C580-45FE-A228-9F12EAF8846A}"/>
              </a:ext>
            </a:extLst>
          </p:cNvPr>
          <p:cNvCxnSpPr>
            <a:cxnSpLocks/>
          </p:cNvCxnSpPr>
          <p:nvPr/>
        </p:nvCxnSpPr>
        <p:spPr>
          <a:xfrm>
            <a:off x="11345158" y="3211182"/>
            <a:ext cx="0" cy="13296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D9EFC4-240B-FDD6-D4D6-153097757C48}"/>
              </a:ext>
            </a:extLst>
          </p:cNvPr>
          <p:cNvCxnSpPr>
            <a:cxnSpLocks/>
          </p:cNvCxnSpPr>
          <p:nvPr/>
        </p:nvCxnSpPr>
        <p:spPr>
          <a:xfrm flipV="1">
            <a:off x="6926764" y="3211182"/>
            <a:ext cx="4274636" cy="105635"/>
          </a:xfrm>
          <a:prstGeom prst="line">
            <a:avLst/>
          </a:prstGeom>
          <a:ln>
            <a:solidFill>
              <a:srgbClr val="FF0000">
                <a:alpha val="47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F82E6702-9443-7D1E-2887-9600F2465F68}"/>
              </a:ext>
            </a:extLst>
          </p:cNvPr>
          <p:cNvSpPr txBox="1">
            <a:spLocks/>
          </p:cNvSpPr>
          <p:nvPr/>
        </p:nvSpPr>
        <p:spPr>
          <a:xfrm>
            <a:off x="3874870" y="136524"/>
            <a:ext cx="6076315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Numerical result by product category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472799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8C4B0-6B98-65EB-2EDD-F5ED7C8A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6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ABD92B-E34B-3035-735C-258889996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16" y="1581151"/>
            <a:ext cx="6235700" cy="3289300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777A877-7707-1602-4377-5A9EC8C409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234707"/>
              </p:ext>
            </p:extLst>
          </p:nvPr>
        </p:nvGraphicFramePr>
        <p:xfrm>
          <a:off x="6587067" y="485775"/>
          <a:ext cx="5283552" cy="588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05E963-C26C-6B47-D24F-40F39411252A}"/>
              </a:ext>
            </a:extLst>
          </p:cNvPr>
          <p:cNvSpPr txBox="1">
            <a:spLocks/>
          </p:cNvSpPr>
          <p:nvPr/>
        </p:nvSpPr>
        <p:spPr>
          <a:xfrm>
            <a:off x="5212603" y="136524"/>
            <a:ext cx="2009463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Fixed system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44620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8C4B0-6B98-65EB-2EDD-F5ED7C8A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7</a:t>
            </a:fld>
            <a:endParaRPr lang="en-US" altLang="ja-JP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DADD2C-5C32-CB0A-59AF-B1792E059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50" y="515310"/>
            <a:ext cx="7226300" cy="27051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C6195D6-8075-D79F-9562-3CF2614AAD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998041"/>
              </p:ext>
            </p:extLst>
          </p:nvPr>
        </p:nvGraphicFramePr>
        <p:xfrm>
          <a:off x="2025650" y="3251200"/>
          <a:ext cx="7226300" cy="346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FA21953-4FD6-5346-169F-6C99D9F0F3F3}"/>
              </a:ext>
            </a:extLst>
          </p:cNvPr>
          <p:cNvSpPr txBox="1">
            <a:spLocks/>
          </p:cNvSpPr>
          <p:nvPr/>
        </p:nvSpPr>
        <p:spPr>
          <a:xfrm>
            <a:off x="5091268" y="103715"/>
            <a:ext cx="2009463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Portable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82699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8C4B0-6B98-65EB-2EDD-F5ED7C8A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8</a:t>
            </a:fld>
            <a:endParaRPr lang="en-US" altLang="ja-JP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D0947F-01CA-AEDA-66B1-25D390309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17" y="1341967"/>
            <a:ext cx="5052484" cy="344838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9C582C3-5936-C9E4-129B-72821D8D2BC8}"/>
              </a:ext>
            </a:extLst>
          </p:cNvPr>
          <p:cNvGrpSpPr/>
          <p:nvPr/>
        </p:nvGrpSpPr>
        <p:grpSpPr>
          <a:xfrm>
            <a:off x="6326717" y="1341967"/>
            <a:ext cx="5052484" cy="3962734"/>
            <a:chOff x="5996516" y="990601"/>
            <a:chExt cx="5052484" cy="39627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A31BC0-AC3A-CEE7-616E-3AD448918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6516" y="1341967"/>
              <a:ext cx="5052484" cy="361136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60D4EEB-7D7D-C00B-C11C-80D1A285D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89320"/>
            <a:stretch/>
          </p:blipFill>
          <p:spPr>
            <a:xfrm>
              <a:off x="5996516" y="990601"/>
              <a:ext cx="5052484" cy="36830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207D633-E706-6897-C0F5-EA70C295D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17" y="5304701"/>
            <a:ext cx="5052484" cy="13810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DFA695-1EC7-AF3E-42D9-63AEB9A0AA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9320"/>
          <a:stretch/>
        </p:blipFill>
        <p:spPr>
          <a:xfrm>
            <a:off x="662517" y="4961802"/>
            <a:ext cx="5052484" cy="3683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8641399-F2E7-EBF5-0427-D174075CFB0E}"/>
              </a:ext>
            </a:extLst>
          </p:cNvPr>
          <p:cNvGrpSpPr/>
          <p:nvPr/>
        </p:nvGrpSpPr>
        <p:grpSpPr>
          <a:xfrm>
            <a:off x="2157941" y="469382"/>
            <a:ext cx="7553340" cy="794587"/>
            <a:chOff x="6326717" y="5462226"/>
            <a:chExt cx="5052484" cy="53150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3E18E9C-8062-5171-33C4-3D1066223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89320"/>
            <a:stretch/>
          </p:blipFill>
          <p:spPr>
            <a:xfrm>
              <a:off x="6326717" y="5462226"/>
              <a:ext cx="5052484" cy="3683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4B9643D-729F-1E0D-077A-A9B8A1C9D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6717" y="5813592"/>
              <a:ext cx="5052484" cy="180139"/>
            </a:xfrm>
            <a:prstGeom prst="rect">
              <a:avLst/>
            </a:prstGeom>
          </p:spPr>
        </p:pic>
      </p:grp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D7DA527-E185-EB80-1E31-968372D7EABE}"/>
              </a:ext>
            </a:extLst>
          </p:cNvPr>
          <p:cNvSpPr txBox="1">
            <a:spLocks/>
          </p:cNvSpPr>
          <p:nvPr/>
        </p:nvSpPr>
        <p:spPr>
          <a:xfrm>
            <a:off x="5091268" y="51597"/>
            <a:ext cx="2009463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Total Sales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526313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84D6A-D452-C40C-55C7-C20A450E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9</a:t>
            </a:fld>
            <a:endParaRPr lang="en-US" altLang="ja-JP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D6DA24-B1BE-18C2-765A-EE27A12DE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67" y="3246317"/>
            <a:ext cx="7772400" cy="3475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3C7F6E-43D5-FD6D-47A6-255EEA040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299" y="694602"/>
            <a:ext cx="8674101" cy="2430655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B8299CD-6D02-A44C-21A9-12C0B3844CFF}"/>
              </a:ext>
            </a:extLst>
          </p:cNvPr>
          <p:cNvSpPr txBox="1">
            <a:spLocks/>
          </p:cNvSpPr>
          <p:nvPr/>
        </p:nvSpPr>
        <p:spPr>
          <a:xfrm>
            <a:off x="4907803" y="173768"/>
            <a:ext cx="2009463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Sales by Customer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744061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84D6A-D452-C40C-55C7-C20A450E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10</a:t>
            </a:fld>
            <a:endParaRPr lang="en-US" altLang="ja-JP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2E6C448-4B39-DDAD-4CB5-D7B503B47648}"/>
              </a:ext>
            </a:extLst>
          </p:cNvPr>
          <p:cNvSpPr txBox="1">
            <a:spLocks/>
          </p:cNvSpPr>
          <p:nvPr/>
        </p:nvSpPr>
        <p:spPr>
          <a:xfrm>
            <a:off x="4471198" y="170166"/>
            <a:ext cx="3524997" cy="3787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0" dirty="0"/>
              <a:t>Customer Account Analysis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E0E0D6-5A21-868F-7251-0B72D116D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717504"/>
              </p:ext>
            </p:extLst>
          </p:nvPr>
        </p:nvGraphicFramePr>
        <p:xfrm>
          <a:off x="71121" y="1776385"/>
          <a:ext cx="11934825" cy="2973747"/>
        </p:xfrm>
        <a:graphic>
          <a:graphicData uri="http://schemas.openxmlformats.org/drawingml/2006/table">
            <a:tbl>
              <a:tblPr/>
              <a:tblGrid>
                <a:gridCol w="1813486">
                  <a:extLst>
                    <a:ext uri="{9D8B030D-6E8A-4147-A177-3AD203B41FA5}">
                      <a16:colId xmlns:a16="http://schemas.microsoft.com/office/drawing/2014/main" val="907501461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4136686212"/>
                    </a:ext>
                  </a:extLst>
                </a:gridCol>
                <a:gridCol w="1034921">
                  <a:extLst>
                    <a:ext uri="{9D8B030D-6E8A-4147-A177-3AD203B41FA5}">
                      <a16:colId xmlns:a16="http://schemas.microsoft.com/office/drawing/2014/main" val="1148571270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1348722161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1388576967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2820454759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1695761664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727947724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711875590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3263484963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3379886473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2204227384"/>
                    </a:ext>
                  </a:extLst>
                </a:gridCol>
                <a:gridCol w="826038">
                  <a:extLst>
                    <a:ext uri="{9D8B030D-6E8A-4147-A177-3AD203B41FA5}">
                      <a16:colId xmlns:a16="http://schemas.microsoft.com/office/drawing/2014/main" val="2122995920"/>
                    </a:ext>
                  </a:extLst>
                </a:gridCol>
              </a:tblGrid>
              <a:tr h="42482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ALL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USA </a:t>
                      </a:r>
                      <a:r>
                        <a:rPr lang="en-US" sz="1200" b="0" i="0" u="none" strike="noStrike" dirty="0" err="1">
                          <a:effectLst/>
                          <a:latin typeface="Arial" panose="020B0604020202020204" pitchFamily="34" charset="0"/>
                        </a:rPr>
                        <a:t>Dist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CANADA Dist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RKI Direct North America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Other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International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00881"/>
                  </a:ext>
                </a:extLst>
              </a:tr>
              <a:tr h="424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# of Cust.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Sale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975639"/>
                  </a:ext>
                </a:extLst>
              </a:tr>
              <a:tr h="424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Account Number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6,177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211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  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2,181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3,337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289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954"/>
                  </a:ext>
                </a:extLst>
              </a:tr>
              <a:tr h="424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effectLst/>
                          <a:latin typeface="Arial" panose="020B0604020202020204" pitchFamily="34" charset="0"/>
                        </a:rPr>
                        <a:t>Acount</a:t>
                      </a:r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without Sales in 2023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4,890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1,664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2,849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204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375935"/>
                  </a:ext>
                </a:extLst>
              </a:tr>
              <a:tr h="424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Account with Sales in 2023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1,287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44,029,280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211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27,733,156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  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2,304,392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517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8,295,006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488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2,571,348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85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3,125,378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99715"/>
                  </a:ext>
                </a:extLst>
              </a:tr>
              <a:tr h="424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Top 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184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35,263,313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  68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22,212,098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  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1,884,486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169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7,465,554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  69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2,057,078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            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</a:rPr>
                        <a:t>   2,608,347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256566"/>
                  </a:ext>
                </a:extLst>
              </a:tr>
              <a:tr h="424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Rest of 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1,103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8,765,967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143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5,521,058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  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419,906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    348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829,452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419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514,270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517,031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087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771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11</a:t>
            </a:fld>
            <a:endParaRPr lang="en-US" altLang="ja-JP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8D5C6F-5C07-6BD6-E067-0CB60B594078}"/>
              </a:ext>
            </a:extLst>
          </p:cNvPr>
          <p:cNvSpPr txBox="1">
            <a:spLocks/>
          </p:cNvSpPr>
          <p:nvPr/>
        </p:nvSpPr>
        <p:spPr bwMode="auto">
          <a:xfrm>
            <a:off x="1193800" y="136524"/>
            <a:ext cx="10998200" cy="77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altLang="ja-JP" sz="2400" b="0" dirty="0"/>
              <a:t>Strategy management / Daily management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070FE9-D936-3482-1A93-65AC97103055}"/>
              </a:ext>
            </a:extLst>
          </p:cNvPr>
          <p:cNvGrpSpPr/>
          <p:nvPr/>
        </p:nvGrpSpPr>
        <p:grpSpPr>
          <a:xfrm>
            <a:off x="1948711" y="1038274"/>
            <a:ext cx="7491428" cy="4195394"/>
            <a:chOff x="2182628" y="1426996"/>
            <a:chExt cx="7491428" cy="419539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FE922F3-3BCE-9FA1-1E93-FBE667FBD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628" y="1426996"/>
              <a:ext cx="7491428" cy="419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7E40D89-5235-E3C1-2E08-A22141160A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80" b="89948"/>
            <a:stretch/>
          </p:blipFill>
          <p:spPr bwMode="auto">
            <a:xfrm>
              <a:off x="2317898" y="2025966"/>
              <a:ext cx="1772092" cy="3982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DE1C00A3-70CB-8F2C-0F21-E91804282E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75" t="38185" r="1919" b="46608"/>
            <a:stretch/>
          </p:blipFill>
          <p:spPr bwMode="auto">
            <a:xfrm>
              <a:off x="6600456" y="3700130"/>
              <a:ext cx="1903228" cy="264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FFAA2A6-C073-419D-AC97-ECFD5AE36DB1}"/>
              </a:ext>
            </a:extLst>
          </p:cNvPr>
          <p:cNvSpPr txBox="1">
            <a:spLocks/>
          </p:cNvSpPr>
          <p:nvPr/>
        </p:nvSpPr>
        <p:spPr>
          <a:xfrm>
            <a:off x="7318153" y="2534534"/>
            <a:ext cx="2441943" cy="2019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Strategy Management</a:t>
            </a:r>
          </a:p>
          <a:p>
            <a:pPr marL="0" indent="0">
              <a:buNone/>
            </a:pPr>
            <a:r>
              <a:rPr lang="en-US" sz="1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Step up challenges</a:t>
            </a:r>
          </a:p>
          <a:p>
            <a:pPr marL="0" indent="0">
              <a:buNone/>
            </a:pPr>
            <a:r>
              <a:rPr lang="en-US" sz="1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Future preparation</a:t>
            </a:r>
          </a:p>
          <a:p>
            <a:pPr marL="0" indent="0">
              <a:buNone/>
            </a:pPr>
            <a:r>
              <a:rPr lang="en-US" sz="1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New challenge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F8993CA-4645-7413-1EE5-E60A46018863}"/>
              </a:ext>
            </a:extLst>
          </p:cNvPr>
          <p:cNvSpPr txBox="1">
            <a:spLocks/>
          </p:cNvSpPr>
          <p:nvPr/>
        </p:nvSpPr>
        <p:spPr>
          <a:xfrm>
            <a:off x="3666066" y="5324578"/>
            <a:ext cx="1602562" cy="11447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0" dirty="0"/>
              <a:t>2021-2023</a:t>
            </a:r>
          </a:p>
          <a:p>
            <a:pPr marL="0" indent="0">
              <a:buNone/>
            </a:pPr>
            <a:r>
              <a:rPr lang="en-US" sz="1600" b="0" dirty="0"/>
              <a:t>Fixed system</a:t>
            </a:r>
          </a:p>
          <a:p>
            <a:pPr marL="0" indent="0">
              <a:buNone/>
            </a:pPr>
            <a:r>
              <a:rPr lang="en-US" sz="1600" b="0" dirty="0"/>
              <a:t>Efficiency </a:t>
            </a:r>
          </a:p>
          <a:p>
            <a:pPr marL="0" indent="0">
              <a:buNone/>
            </a:pPr>
            <a:endParaRPr lang="en-US" sz="1600" b="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50D04D2-A9EA-638F-0D31-1CC1D86DCD74}"/>
              </a:ext>
            </a:extLst>
          </p:cNvPr>
          <p:cNvSpPr txBox="1">
            <a:spLocks/>
          </p:cNvSpPr>
          <p:nvPr/>
        </p:nvSpPr>
        <p:spPr>
          <a:xfrm>
            <a:off x="5751919" y="5324578"/>
            <a:ext cx="2517847" cy="11447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0" dirty="0"/>
              <a:t>2024</a:t>
            </a:r>
          </a:p>
          <a:p>
            <a:pPr marL="0" indent="0">
              <a:buNone/>
            </a:pPr>
            <a:r>
              <a:rPr lang="en-US" sz="1600" b="0" dirty="0"/>
              <a:t>Gulf region</a:t>
            </a:r>
          </a:p>
          <a:p>
            <a:pPr marL="0" indent="0">
              <a:buNone/>
            </a:pPr>
            <a:r>
              <a:rPr lang="en-US" sz="1600" b="0" dirty="0"/>
              <a:t>New product planning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FD13266-676C-2758-BC61-6AAB0A96837D}"/>
              </a:ext>
            </a:extLst>
          </p:cNvPr>
          <p:cNvSpPr txBox="1">
            <a:spLocks/>
          </p:cNvSpPr>
          <p:nvPr/>
        </p:nvSpPr>
        <p:spPr>
          <a:xfrm>
            <a:off x="3666066" y="6173788"/>
            <a:ext cx="7953153" cy="3651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0" dirty="0"/>
              <a:t>Semiconductor / Calorimeter development</a:t>
            </a:r>
          </a:p>
          <a:p>
            <a:pPr marL="0" indent="0">
              <a:buNone/>
            </a:pPr>
            <a:r>
              <a:rPr lang="en-US" sz="1600" b="0" dirty="0"/>
              <a:t>Investment in human, building, R&amp;D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3C271F5-A05C-EF46-CB67-6206A835D549}"/>
              </a:ext>
            </a:extLst>
          </p:cNvPr>
          <p:cNvSpPr txBox="1">
            <a:spLocks/>
          </p:cNvSpPr>
          <p:nvPr/>
        </p:nvSpPr>
        <p:spPr>
          <a:xfrm>
            <a:off x="1755755" y="1732914"/>
            <a:ext cx="3245094" cy="126778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Daily (ISO) Management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Every dept having KPI to maintain and perform with certain level to satisfy the customers.</a:t>
            </a:r>
          </a:p>
          <a:p>
            <a:pPr marL="0" indent="0">
              <a:buNone/>
            </a:pPr>
            <a:endParaRPr lang="en-US" sz="1400" b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6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12</a:t>
            </a:fld>
            <a:endParaRPr lang="en-US" altLang="ja-JP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23E1A-5E33-4D84-FA9D-DAC7C88F4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285" y="136524"/>
            <a:ext cx="11971420" cy="5021031"/>
          </a:xfrm>
        </p:spPr>
        <p:txBody>
          <a:bodyPr/>
          <a:lstStyle/>
          <a:p>
            <a:r>
              <a:rPr lang="en-US" altLang="ja-JP" sz="5400" dirty="0"/>
              <a:t>2024 Goal:  US$ 49,500,000.-</a:t>
            </a:r>
            <a:br>
              <a:rPr lang="en-US" altLang="ja-JP" sz="3600" dirty="0"/>
            </a:br>
            <a:br>
              <a:rPr lang="en-US" altLang="ja-JP" sz="2400" dirty="0"/>
            </a:br>
            <a:r>
              <a:rPr lang="ja-JP" altLang="en-US" sz="2400"/>
              <a:t>グループ企業の総力を最大限に発揮し売上１億ドルの礎を作る</a:t>
            </a:r>
            <a:br>
              <a:rPr lang="en-US" altLang="ja-JP" sz="2400" dirty="0"/>
            </a:br>
            <a:r>
              <a:rPr lang="en-US" altLang="ja-JP" sz="2000" dirty="0"/>
              <a:t>Structure establishment</a:t>
            </a:r>
            <a:br>
              <a:rPr lang="en-US" altLang="ja-JP" sz="2000" dirty="0"/>
            </a:br>
            <a:r>
              <a:rPr lang="en-US" altLang="ja-JP" sz="2000" dirty="0"/>
              <a:t>Create foundation to become 100 million company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83FA9-661F-091B-2567-0F95DEE187C9}"/>
              </a:ext>
            </a:extLst>
          </p:cNvPr>
          <p:cNvSpPr txBox="1">
            <a:spLocks/>
          </p:cNvSpPr>
          <p:nvPr/>
        </p:nvSpPr>
        <p:spPr bwMode="auto">
          <a:xfrm>
            <a:off x="0" y="4254500"/>
            <a:ext cx="12192000" cy="210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ja-JP" sz="2400" b="0" dirty="0"/>
              <a:t>Portable: Re-establish the BOND relationship with Distributor to increase the market share to pursue the GO-RED.</a:t>
            </a:r>
            <a:br>
              <a:rPr lang="en-US" altLang="ja-JP" sz="2400" b="0" dirty="0"/>
            </a:br>
            <a:r>
              <a:rPr lang="en-US" altLang="ja-JP" sz="2400" b="0" dirty="0"/>
              <a:t>Fixed: Gulf region strategy, Oil &amp; Gas, Petrochemical market</a:t>
            </a:r>
            <a:br>
              <a:rPr lang="en-US" altLang="ja-JP" sz="2400" b="0" dirty="0"/>
            </a:br>
            <a:r>
              <a:rPr lang="en-US" altLang="ja-JP" sz="2400" b="0" dirty="0"/>
              <a:t>Finalize the North America R&amp;D Road-Map and propose the Fixed-Heads range.</a:t>
            </a:r>
            <a:br>
              <a:rPr lang="en-US" altLang="ja-JP" sz="2400" b="0" dirty="0"/>
            </a:b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256315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AC6DA35-8AB7-871B-B4E2-C2DCEFB38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365" y="2376445"/>
            <a:ext cx="6076315" cy="2412123"/>
          </a:xfrm>
        </p:spPr>
        <p:txBody>
          <a:bodyPr/>
          <a:lstStyle/>
          <a:p>
            <a:r>
              <a:rPr lang="en-US" sz="1600" b="1" dirty="0"/>
              <a:t>2024 Plan      </a:t>
            </a:r>
            <a:r>
              <a:rPr lang="en-US" sz="1600" dirty="0"/>
              <a:t>Sales Goal: </a:t>
            </a:r>
            <a:r>
              <a:rPr lang="en-US" sz="1600" b="1" dirty="0"/>
              <a:t>49.5 Million</a:t>
            </a:r>
            <a:r>
              <a:rPr lang="en-US" sz="1600" dirty="0"/>
              <a:t> (105.2% vs 23)</a:t>
            </a:r>
          </a:p>
          <a:p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Portable: Re-establish the relationship with Distributor to proceed GO RED.</a:t>
            </a:r>
          </a:p>
          <a:p>
            <a:pPr marL="342900" indent="-342900">
              <a:buAutoNum type="arabicPeriod"/>
            </a:pPr>
            <a:r>
              <a:rPr lang="en-US" altLang="ja-JP" sz="1600" dirty="0"/>
              <a:t>Enhance the Stationary solution sales by strategizing the sales organization.</a:t>
            </a:r>
          </a:p>
          <a:p>
            <a:pPr marL="342900" indent="-342900">
              <a:buAutoNum type="arabicPeriod"/>
            </a:pPr>
            <a:r>
              <a:rPr lang="en-US" sz="1600" dirty="0"/>
              <a:t>Semiconductor market: SUNY, WOLFSPEED </a:t>
            </a:r>
          </a:p>
          <a:p>
            <a:pPr marL="342900" indent="-342900">
              <a:buAutoNum type="arabicPeriod"/>
            </a:pPr>
            <a:r>
              <a:rPr lang="en-US" sz="1600" dirty="0"/>
              <a:t>BTU market: Fuel gas, Flare gas,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537D1E2-6251-4B82-B244-475BB08BD239}" type="slidenum">
              <a:rPr lang="en-US" altLang="ja-JP" smtClean="0"/>
              <a:pPr>
                <a:spcAft>
                  <a:spcPts val="600"/>
                </a:spcAft>
              </a:pPr>
              <a:t>13</a:t>
            </a:fld>
            <a:endParaRPr lang="en-US" altLang="ja-JP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BBB6693-5F12-2725-30FA-4B8AC9D66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9966889"/>
              </p:ext>
            </p:extLst>
          </p:nvPr>
        </p:nvGraphicFramePr>
        <p:xfrm>
          <a:off x="6096000" y="626414"/>
          <a:ext cx="5842635" cy="52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5673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14</a:t>
            </a:fld>
            <a:endParaRPr lang="en-US" altLang="ja-JP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8B778D-63EB-F0D5-3942-41F5024CC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13435"/>
            <a:ext cx="11773548" cy="684456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1006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15</a:t>
            </a:fld>
            <a:endParaRPr lang="en-US" altLang="ja-JP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3C23AF-21CE-9394-470C-6E69C8CB8079}"/>
              </a:ext>
            </a:extLst>
          </p:cNvPr>
          <p:cNvGrpSpPr/>
          <p:nvPr/>
        </p:nvGrpSpPr>
        <p:grpSpPr>
          <a:xfrm>
            <a:off x="752240" y="1656578"/>
            <a:ext cx="10687520" cy="3867921"/>
            <a:chOff x="1809750" y="1681979"/>
            <a:chExt cx="8972550" cy="3247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B5888A-9B30-7290-3440-12A6027B0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9750" y="1681979"/>
              <a:ext cx="8972550" cy="639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5CF3F94-FFC5-A0C7-CFA1-7376E0CE5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0" y="2653744"/>
              <a:ext cx="8972550" cy="31990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7A4CF6A-C790-E4AD-5C8B-40F34AC31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750" y="3305606"/>
              <a:ext cx="8972550" cy="3199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90FD0DC-2387-9AA1-D72F-DAB706966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09750" y="3957468"/>
              <a:ext cx="8972550" cy="31990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3087CA8-0844-E738-FC95-F8C4AB482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09750" y="4609330"/>
              <a:ext cx="8972550" cy="3199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5456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16</a:t>
            </a:fld>
            <a:endParaRPr lang="en-US" altLang="ja-JP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802D48-44A3-AC4D-71B4-0A3C942BE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579424"/>
            <a:ext cx="8350250" cy="569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85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17</a:t>
            </a:fld>
            <a:endParaRPr lang="en-US" altLang="ja-JP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80D7F98-88AF-FF17-767F-6884724F5DD4}"/>
              </a:ext>
            </a:extLst>
          </p:cNvPr>
          <p:cNvGrpSpPr/>
          <p:nvPr/>
        </p:nvGrpSpPr>
        <p:grpSpPr>
          <a:xfrm>
            <a:off x="1720850" y="223845"/>
            <a:ext cx="8172450" cy="6410309"/>
            <a:chOff x="2216150" y="1028700"/>
            <a:chExt cx="7480300" cy="58674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FFD3419-E00F-A877-B1AD-742853682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9552"/>
            <a:stretch/>
          </p:blipFill>
          <p:spPr>
            <a:xfrm>
              <a:off x="2216150" y="1028700"/>
              <a:ext cx="7480300" cy="53340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8C46848-2DEC-37A9-8827-6A80B7CB5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6150" y="1549400"/>
              <a:ext cx="7480300" cy="534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4571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18</a:t>
            </a:fld>
            <a:endParaRPr lang="en-US" altLang="ja-JP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70DA6B-87E7-B55C-03C6-BF753F2472FE}"/>
              </a:ext>
            </a:extLst>
          </p:cNvPr>
          <p:cNvGrpSpPr/>
          <p:nvPr/>
        </p:nvGrpSpPr>
        <p:grpSpPr>
          <a:xfrm>
            <a:off x="1593850" y="1600200"/>
            <a:ext cx="9232442" cy="3479800"/>
            <a:chOff x="2216150" y="1028700"/>
            <a:chExt cx="7480300" cy="28194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F1BEC43-AA15-3BE5-4339-631A37621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9552"/>
            <a:stretch/>
          </p:blipFill>
          <p:spPr>
            <a:xfrm>
              <a:off x="2216150" y="1028700"/>
              <a:ext cx="7480300" cy="5334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E90455-81B9-5B8F-0CD9-0A994C01E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6150" y="1549400"/>
              <a:ext cx="7480300" cy="2298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231284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60071</TotalTime>
  <Words>863</Words>
  <Application>Microsoft Macintosh PowerPoint</Application>
  <PresentationFormat>Widescreen</PresentationFormat>
  <Paragraphs>212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游ゴシック</vt:lpstr>
      <vt:lpstr>Arial</vt:lpstr>
      <vt:lpstr>Century Gothic</vt:lpstr>
      <vt:lpstr>Times New Roman</vt:lpstr>
      <vt:lpstr>Default Theme</vt:lpstr>
      <vt:lpstr>2024 RKI Business Strategy</vt:lpstr>
      <vt:lpstr>Structure establishment Foundation creation to become 100 million company  Common understanding within Riken group  New Product Roadmap R&amp;D for North America   Portable:  Re-establish the BOND relationship with Distributor to increase the market share to pursue the GO-RED. Fixed:  Gulf region strategy, Oil &amp; Gas, Petrochemical market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2024 Goal:  US$ 49,500,000.-  グループ企業の総力を最大限に発揮し売上１億ドルの礎を作る Structure establishment Create foundation to become 100 million company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Ryoya  Masumura/増村　龍哉</dc:creator>
  <cp:lastModifiedBy>RKI Training</cp:lastModifiedBy>
  <cp:revision>457</cp:revision>
  <dcterms:created xsi:type="dcterms:W3CDTF">2020-12-10T01:31:52Z</dcterms:created>
  <dcterms:modified xsi:type="dcterms:W3CDTF">2023-12-11T23:58:04Z</dcterms:modified>
</cp:coreProperties>
</file>