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5"/>
  </p:notesMasterIdLst>
  <p:sldIdLst>
    <p:sldId id="481" r:id="rId2"/>
    <p:sldId id="2653" r:id="rId3"/>
    <p:sldId id="503" r:id="rId4"/>
    <p:sldId id="2654" r:id="rId5"/>
    <p:sldId id="2655" r:id="rId6"/>
    <p:sldId id="2656" r:id="rId7"/>
    <p:sldId id="2658" r:id="rId8"/>
    <p:sldId id="2659" r:id="rId9"/>
    <p:sldId id="2670" r:id="rId10"/>
    <p:sldId id="2660" r:id="rId11"/>
    <p:sldId id="2661" r:id="rId12"/>
    <p:sldId id="2669" r:id="rId13"/>
    <p:sldId id="2664" r:id="rId14"/>
    <p:sldId id="2663" r:id="rId15"/>
    <p:sldId id="2673" r:id="rId16"/>
    <p:sldId id="2674" r:id="rId17"/>
    <p:sldId id="2665" r:id="rId18"/>
    <p:sldId id="2662" r:id="rId19"/>
    <p:sldId id="2666" r:id="rId20"/>
    <p:sldId id="2667" r:id="rId21"/>
    <p:sldId id="2671" r:id="rId22"/>
    <p:sldId id="2668" r:id="rId23"/>
    <p:sldId id="2672" r:id="rId24"/>
  </p:sldIdLst>
  <p:sldSz cx="12192000" cy="6858000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73FE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00" autoAdjust="0"/>
    <p:restoredTop sz="94906" autoAdjust="0"/>
  </p:normalViewPr>
  <p:slideViewPr>
    <p:cSldViewPr snapToGrid="0">
      <p:cViewPr varScale="1">
        <p:scale>
          <a:sx n="109" d="100"/>
          <a:sy n="109" d="100"/>
        </p:scale>
        <p:origin x="1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5" d="100"/>
        <a:sy n="155" d="100"/>
      </p:scale>
      <p:origin x="0" y="0"/>
    </p:cViewPr>
  </p:sorterViewPr>
  <p:notesViewPr>
    <p:cSldViewPr snapToGrid="0">
      <p:cViewPr varScale="1">
        <p:scale>
          <a:sx n="71" d="100"/>
          <a:sy n="71" d="100"/>
        </p:scale>
        <p:origin x="32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Hirano/Documents/RKI/Sales%20Meeting/2023/December%20Meeting/GX-2012%20Tota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GX-2012 Type of Sales</a:t>
            </a:r>
          </a:p>
        </c:rich>
      </c:tx>
      <c:layout>
        <c:manualLayout>
          <c:xMode val="edge"/>
          <c:yMode val="edge"/>
          <c:x val="0.24132534618517509"/>
          <c:y val="3.77358490566037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49B-1245-B5B6-D885539B2B1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49B-1245-B5B6-D885539B2B1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49B-1245-B5B6-D885539B2B1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49B-1245-B5B6-D885539B2B1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49B-1245-B5B6-D885539B2B1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49B-1245-B5B6-D885539B2B1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Sheet1!$A$18:$A$23</c:f>
              <c:strCache>
                <c:ptCount val="6"/>
                <c:pt idx="0">
                  <c:v>LEL</c:v>
                </c:pt>
                <c:pt idx="1">
                  <c:v>LEL CSA</c:v>
                </c:pt>
                <c:pt idx="2">
                  <c:v>VOL</c:v>
                </c:pt>
                <c:pt idx="3">
                  <c:v>VOL CSA</c:v>
                </c:pt>
                <c:pt idx="4">
                  <c:v>PPM</c:v>
                </c:pt>
                <c:pt idx="5">
                  <c:v>PPM CSA</c:v>
                </c:pt>
              </c:strCache>
            </c:strRef>
          </c:cat>
          <c:val>
            <c:numRef>
              <c:f>Sheet1!$B$18:$B$23</c:f>
              <c:numCache>
                <c:formatCode>General</c:formatCode>
                <c:ptCount val="6"/>
                <c:pt idx="0">
                  <c:v>23256</c:v>
                </c:pt>
                <c:pt idx="1">
                  <c:v>413</c:v>
                </c:pt>
                <c:pt idx="2">
                  <c:v>7643</c:v>
                </c:pt>
                <c:pt idx="3">
                  <c:v>2086</c:v>
                </c:pt>
                <c:pt idx="4">
                  <c:v>415</c:v>
                </c:pt>
                <c:pt idx="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49B-1245-B5B6-D885539B2B1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374643632907961"/>
          <c:y val="0.3328997672460754"/>
          <c:w val="0.17685701194678252"/>
          <c:h val="0.4347506561679789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83E06D-4E5F-5C4D-84B9-941EFAE1A987}" type="doc">
      <dgm:prSet loTypeId="urn:microsoft.com/office/officeart/2005/8/layout/lProcess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44E09E-0677-8544-9B70-6D41BFD1163E}">
      <dgm:prSet phldrT="[Text]"/>
      <dgm:spPr/>
      <dgm:t>
        <a:bodyPr/>
        <a:lstStyle/>
        <a:p>
          <a:r>
            <a:rPr lang="en-US" dirty="0"/>
            <a:t>Upstream</a:t>
          </a:r>
        </a:p>
      </dgm:t>
    </dgm:pt>
    <dgm:pt modelId="{2A1D3C61-33D1-5C49-8BC2-DB5CF2F5CE9C}" type="parTrans" cxnId="{C5FD7320-F0B3-C044-87B4-340258832A43}">
      <dgm:prSet/>
      <dgm:spPr/>
      <dgm:t>
        <a:bodyPr/>
        <a:lstStyle/>
        <a:p>
          <a:endParaRPr lang="en-US"/>
        </a:p>
      </dgm:t>
    </dgm:pt>
    <dgm:pt modelId="{9308FAF1-291E-6F48-8343-A73A93C7A027}" type="sibTrans" cxnId="{C5FD7320-F0B3-C044-87B4-340258832A43}">
      <dgm:prSet/>
      <dgm:spPr/>
      <dgm:t>
        <a:bodyPr/>
        <a:lstStyle/>
        <a:p>
          <a:endParaRPr lang="en-US"/>
        </a:p>
      </dgm:t>
    </dgm:pt>
    <dgm:pt modelId="{77AC8C86-518A-B640-9907-89E5BB24BB21}">
      <dgm:prSet phldrT="[Text]"/>
      <dgm:spPr/>
      <dgm:t>
        <a:bodyPr/>
        <a:lstStyle/>
        <a:p>
          <a:r>
            <a:rPr lang="en-US" dirty="0"/>
            <a:t>Oil &amp; Gas</a:t>
          </a:r>
        </a:p>
      </dgm:t>
    </dgm:pt>
    <dgm:pt modelId="{59B09447-C3E5-6441-BB25-C23FB1C7DC55}" type="parTrans" cxnId="{D00FDB18-B566-EC4D-8CC4-EE21DC469150}">
      <dgm:prSet/>
      <dgm:spPr/>
      <dgm:t>
        <a:bodyPr/>
        <a:lstStyle/>
        <a:p>
          <a:endParaRPr lang="en-US"/>
        </a:p>
      </dgm:t>
    </dgm:pt>
    <dgm:pt modelId="{C774A4CA-6C0A-4447-B65A-8CCB134B209D}" type="sibTrans" cxnId="{D00FDB18-B566-EC4D-8CC4-EE21DC469150}">
      <dgm:prSet/>
      <dgm:spPr/>
      <dgm:t>
        <a:bodyPr/>
        <a:lstStyle/>
        <a:p>
          <a:endParaRPr lang="en-US"/>
        </a:p>
      </dgm:t>
    </dgm:pt>
    <dgm:pt modelId="{A07873A5-5685-3749-8E81-D85B712F53C2}">
      <dgm:prSet phldrT="[Text]"/>
      <dgm:spPr/>
      <dgm:t>
        <a:bodyPr/>
        <a:lstStyle/>
        <a:p>
          <a:r>
            <a:rPr lang="en-US" dirty="0"/>
            <a:t>35.5%</a:t>
          </a:r>
        </a:p>
        <a:p>
          <a:r>
            <a:rPr lang="en-US" dirty="0"/>
            <a:t>$62.1M</a:t>
          </a:r>
        </a:p>
      </dgm:t>
    </dgm:pt>
    <dgm:pt modelId="{77B85DAD-14DF-EB46-BFBB-A65C27F420D1}" type="parTrans" cxnId="{A9B78312-D8AB-6B4F-BF25-5A2940C748CE}">
      <dgm:prSet/>
      <dgm:spPr/>
      <dgm:t>
        <a:bodyPr/>
        <a:lstStyle/>
        <a:p>
          <a:endParaRPr lang="en-US"/>
        </a:p>
      </dgm:t>
    </dgm:pt>
    <dgm:pt modelId="{1E2A595A-8D42-7946-8A26-7068A4C2EB6A}" type="sibTrans" cxnId="{A9B78312-D8AB-6B4F-BF25-5A2940C748CE}">
      <dgm:prSet/>
      <dgm:spPr/>
      <dgm:t>
        <a:bodyPr/>
        <a:lstStyle/>
        <a:p>
          <a:endParaRPr lang="en-US"/>
        </a:p>
      </dgm:t>
    </dgm:pt>
    <dgm:pt modelId="{33488F57-FE04-CE45-BFE0-D861886C96B5}">
      <dgm:prSet phldrT="[Text]"/>
      <dgm:spPr/>
      <dgm:t>
        <a:bodyPr/>
        <a:lstStyle/>
        <a:p>
          <a:r>
            <a:rPr lang="en-US" dirty="0"/>
            <a:t>Midstream</a:t>
          </a:r>
        </a:p>
      </dgm:t>
    </dgm:pt>
    <dgm:pt modelId="{7FA97CA1-2ABB-7840-90CE-7DB5209E8E3B}" type="parTrans" cxnId="{1B0E1A35-8348-2F4D-A674-B17C0223C453}">
      <dgm:prSet/>
      <dgm:spPr/>
      <dgm:t>
        <a:bodyPr/>
        <a:lstStyle/>
        <a:p>
          <a:endParaRPr lang="en-US"/>
        </a:p>
      </dgm:t>
    </dgm:pt>
    <dgm:pt modelId="{D60F98F9-1EE2-464F-BE76-75F54ADE775C}" type="sibTrans" cxnId="{1B0E1A35-8348-2F4D-A674-B17C0223C453}">
      <dgm:prSet/>
      <dgm:spPr/>
      <dgm:t>
        <a:bodyPr/>
        <a:lstStyle/>
        <a:p>
          <a:endParaRPr lang="en-US"/>
        </a:p>
      </dgm:t>
    </dgm:pt>
    <dgm:pt modelId="{32F90FEC-8796-4D48-964A-3562CC883F20}">
      <dgm:prSet phldrT="[Text]"/>
      <dgm:spPr/>
      <dgm:t>
        <a:bodyPr/>
        <a:lstStyle/>
        <a:p>
          <a:r>
            <a:rPr lang="en-US" dirty="0"/>
            <a:t>Petrochemical &amp; Chemical</a:t>
          </a:r>
        </a:p>
      </dgm:t>
    </dgm:pt>
    <dgm:pt modelId="{61391C57-38B8-7248-8F58-ADCB96F6B90B}" type="parTrans" cxnId="{17CF95C8-9FCF-0340-A474-2E5017DC8765}">
      <dgm:prSet/>
      <dgm:spPr/>
      <dgm:t>
        <a:bodyPr/>
        <a:lstStyle/>
        <a:p>
          <a:endParaRPr lang="en-US"/>
        </a:p>
      </dgm:t>
    </dgm:pt>
    <dgm:pt modelId="{96032C5A-DAFF-C541-B7B2-2514429E9B6B}" type="sibTrans" cxnId="{17CF95C8-9FCF-0340-A474-2E5017DC8765}">
      <dgm:prSet/>
      <dgm:spPr/>
      <dgm:t>
        <a:bodyPr/>
        <a:lstStyle/>
        <a:p>
          <a:endParaRPr lang="en-US"/>
        </a:p>
      </dgm:t>
    </dgm:pt>
    <dgm:pt modelId="{787D5D12-90D7-E04F-8A50-1C08EC8D2AF1}">
      <dgm:prSet phldrT="[Text]"/>
      <dgm:spPr/>
      <dgm:t>
        <a:bodyPr/>
        <a:lstStyle/>
        <a:p>
          <a:r>
            <a:rPr lang="en-US" dirty="0"/>
            <a:t>31.8%</a:t>
          </a:r>
        </a:p>
        <a:p>
          <a:r>
            <a:rPr lang="en-US" dirty="0"/>
            <a:t>$55.7M</a:t>
          </a:r>
        </a:p>
      </dgm:t>
    </dgm:pt>
    <dgm:pt modelId="{BE48F2D2-0458-0948-A02A-006E9CE92E94}" type="parTrans" cxnId="{A7C1FCDE-3946-8F41-84DF-46C4DF97FA5B}">
      <dgm:prSet/>
      <dgm:spPr/>
      <dgm:t>
        <a:bodyPr/>
        <a:lstStyle/>
        <a:p>
          <a:endParaRPr lang="en-US"/>
        </a:p>
      </dgm:t>
    </dgm:pt>
    <dgm:pt modelId="{633082D1-CE39-094F-83DE-942742D04382}" type="sibTrans" cxnId="{A7C1FCDE-3946-8F41-84DF-46C4DF97FA5B}">
      <dgm:prSet/>
      <dgm:spPr/>
      <dgm:t>
        <a:bodyPr/>
        <a:lstStyle/>
        <a:p>
          <a:endParaRPr lang="en-US"/>
        </a:p>
      </dgm:t>
    </dgm:pt>
    <dgm:pt modelId="{3C1E91C3-15AF-A045-A7EE-4A72034B51B1}">
      <dgm:prSet phldrT="[Text]"/>
      <dgm:spPr/>
      <dgm:t>
        <a:bodyPr/>
        <a:lstStyle/>
        <a:p>
          <a:r>
            <a:rPr lang="en-US" dirty="0"/>
            <a:t>Downstream</a:t>
          </a:r>
        </a:p>
        <a:p>
          <a:r>
            <a:rPr lang="en-US" dirty="0"/>
            <a:t>General Industries</a:t>
          </a:r>
        </a:p>
      </dgm:t>
    </dgm:pt>
    <dgm:pt modelId="{D4B96DC5-A7F2-C743-9285-28673BD18B07}" type="parTrans" cxnId="{78A68A62-3994-944C-A5CA-5AB827EEE1E8}">
      <dgm:prSet/>
      <dgm:spPr/>
      <dgm:t>
        <a:bodyPr/>
        <a:lstStyle/>
        <a:p>
          <a:endParaRPr lang="en-US"/>
        </a:p>
      </dgm:t>
    </dgm:pt>
    <dgm:pt modelId="{1ED08DAF-2C0D-C64F-9D7D-834800A10647}" type="sibTrans" cxnId="{78A68A62-3994-944C-A5CA-5AB827EEE1E8}">
      <dgm:prSet/>
      <dgm:spPr/>
      <dgm:t>
        <a:bodyPr/>
        <a:lstStyle/>
        <a:p>
          <a:endParaRPr lang="en-US"/>
        </a:p>
      </dgm:t>
    </dgm:pt>
    <dgm:pt modelId="{4C095A6E-4D69-4D4B-99DD-FAD07005F755}">
      <dgm:prSet phldrT="[Text]"/>
      <dgm:spPr/>
      <dgm:t>
        <a:bodyPr/>
        <a:lstStyle/>
        <a:p>
          <a:r>
            <a:rPr lang="en-US" dirty="0"/>
            <a:t>General Industries</a:t>
          </a:r>
        </a:p>
      </dgm:t>
    </dgm:pt>
    <dgm:pt modelId="{BFF3B816-C450-7948-BBCD-132E55A4CC45}" type="parTrans" cxnId="{D49DBF32-5E15-184A-91E1-1597D3D65E64}">
      <dgm:prSet/>
      <dgm:spPr/>
      <dgm:t>
        <a:bodyPr/>
        <a:lstStyle/>
        <a:p>
          <a:endParaRPr lang="en-US"/>
        </a:p>
      </dgm:t>
    </dgm:pt>
    <dgm:pt modelId="{001A3E1D-3924-BB42-8A8E-B68A926FE49A}" type="sibTrans" cxnId="{D49DBF32-5E15-184A-91E1-1597D3D65E64}">
      <dgm:prSet/>
      <dgm:spPr/>
      <dgm:t>
        <a:bodyPr/>
        <a:lstStyle/>
        <a:p>
          <a:endParaRPr lang="en-US"/>
        </a:p>
      </dgm:t>
    </dgm:pt>
    <dgm:pt modelId="{DABD79B4-6E63-C244-BAAB-7D6644D07AFD}">
      <dgm:prSet phldrT="[Text]"/>
      <dgm:spPr/>
      <dgm:t>
        <a:bodyPr/>
        <a:lstStyle/>
        <a:p>
          <a:r>
            <a:rPr lang="en-US" dirty="0"/>
            <a:t>32.7%</a:t>
          </a:r>
        </a:p>
        <a:p>
          <a:r>
            <a:rPr lang="en-US" dirty="0"/>
            <a:t>$57.2M</a:t>
          </a:r>
        </a:p>
      </dgm:t>
    </dgm:pt>
    <dgm:pt modelId="{D9C6BC8D-C5DB-0E4F-B8D9-0BFEA14152EA}" type="parTrans" cxnId="{9E04A00F-93B8-024B-B423-86B6A6E315F2}">
      <dgm:prSet/>
      <dgm:spPr/>
      <dgm:t>
        <a:bodyPr/>
        <a:lstStyle/>
        <a:p>
          <a:endParaRPr lang="en-US"/>
        </a:p>
      </dgm:t>
    </dgm:pt>
    <dgm:pt modelId="{82CB5357-8FF9-CF43-AFDF-94DDC561FD2F}" type="sibTrans" cxnId="{9E04A00F-93B8-024B-B423-86B6A6E315F2}">
      <dgm:prSet/>
      <dgm:spPr/>
      <dgm:t>
        <a:bodyPr/>
        <a:lstStyle/>
        <a:p>
          <a:endParaRPr lang="en-US"/>
        </a:p>
      </dgm:t>
    </dgm:pt>
    <dgm:pt modelId="{03E0E702-E834-E24B-BEA6-A5C732A20CDC}" type="pres">
      <dgm:prSet presAssocID="{8D83E06D-4E5F-5C4D-84B9-941EFAE1A987}" presName="theList" presStyleCnt="0">
        <dgm:presLayoutVars>
          <dgm:dir/>
          <dgm:animLvl val="lvl"/>
          <dgm:resizeHandles val="exact"/>
        </dgm:presLayoutVars>
      </dgm:prSet>
      <dgm:spPr/>
    </dgm:pt>
    <dgm:pt modelId="{DA5B54F1-B27E-BE48-AAA7-DF368532F8A9}" type="pres">
      <dgm:prSet presAssocID="{6244E09E-0677-8544-9B70-6D41BFD1163E}" presName="compNode" presStyleCnt="0"/>
      <dgm:spPr/>
    </dgm:pt>
    <dgm:pt modelId="{D9CF2589-661A-0540-B8D7-6BDB44A1E1BB}" type="pres">
      <dgm:prSet presAssocID="{6244E09E-0677-8544-9B70-6D41BFD1163E}" presName="aNode" presStyleLbl="bgShp" presStyleIdx="0" presStyleCnt="3" custLinFactNeighborX="-38" custLinFactNeighborY="220"/>
      <dgm:spPr/>
    </dgm:pt>
    <dgm:pt modelId="{F4F4658F-4F77-8142-8558-335435EE137E}" type="pres">
      <dgm:prSet presAssocID="{6244E09E-0677-8544-9B70-6D41BFD1163E}" presName="textNode" presStyleLbl="bgShp" presStyleIdx="0" presStyleCnt="3"/>
      <dgm:spPr/>
    </dgm:pt>
    <dgm:pt modelId="{7FF6A26D-AD7F-7748-BFC8-CF69B8453B9F}" type="pres">
      <dgm:prSet presAssocID="{6244E09E-0677-8544-9B70-6D41BFD1163E}" presName="compChildNode" presStyleCnt="0"/>
      <dgm:spPr/>
    </dgm:pt>
    <dgm:pt modelId="{38F90836-B6E7-8C41-A3AA-97D07D401050}" type="pres">
      <dgm:prSet presAssocID="{6244E09E-0677-8544-9B70-6D41BFD1163E}" presName="theInnerList" presStyleCnt="0"/>
      <dgm:spPr/>
    </dgm:pt>
    <dgm:pt modelId="{A1FA8D59-921D-4E43-AC8C-5AA7ACE26EFA}" type="pres">
      <dgm:prSet presAssocID="{77AC8C86-518A-B640-9907-89E5BB24BB21}" presName="childNode" presStyleLbl="node1" presStyleIdx="0" presStyleCnt="6">
        <dgm:presLayoutVars>
          <dgm:bulletEnabled val="1"/>
        </dgm:presLayoutVars>
      </dgm:prSet>
      <dgm:spPr/>
    </dgm:pt>
    <dgm:pt modelId="{B157D394-884C-B74A-AD66-DEAEB308F179}" type="pres">
      <dgm:prSet presAssocID="{77AC8C86-518A-B640-9907-89E5BB24BB21}" presName="aSpace2" presStyleCnt="0"/>
      <dgm:spPr/>
    </dgm:pt>
    <dgm:pt modelId="{BB93E052-9993-2A48-A015-6AF10D2E23FE}" type="pres">
      <dgm:prSet presAssocID="{A07873A5-5685-3749-8E81-D85B712F53C2}" presName="childNode" presStyleLbl="node1" presStyleIdx="1" presStyleCnt="6">
        <dgm:presLayoutVars>
          <dgm:bulletEnabled val="1"/>
        </dgm:presLayoutVars>
      </dgm:prSet>
      <dgm:spPr/>
    </dgm:pt>
    <dgm:pt modelId="{9770B6EB-A804-E245-B24A-319197FE6AEB}" type="pres">
      <dgm:prSet presAssocID="{6244E09E-0677-8544-9B70-6D41BFD1163E}" presName="aSpace" presStyleCnt="0"/>
      <dgm:spPr/>
    </dgm:pt>
    <dgm:pt modelId="{A9E6CDA1-3276-474A-A1E5-DC1525728D38}" type="pres">
      <dgm:prSet presAssocID="{33488F57-FE04-CE45-BFE0-D861886C96B5}" presName="compNode" presStyleCnt="0"/>
      <dgm:spPr/>
    </dgm:pt>
    <dgm:pt modelId="{9E4A490C-B8B0-1E4C-A20E-39DB680AB074}" type="pres">
      <dgm:prSet presAssocID="{33488F57-FE04-CE45-BFE0-D861886C96B5}" presName="aNode" presStyleLbl="bgShp" presStyleIdx="1" presStyleCnt="3"/>
      <dgm:spPr/>
    </dgm:pt>
    <dgm:pt modelId="{06D96830-1267-DF4D-AEC4-069BCCAB2683}" type="pres">
      <dgm:prSet presAssocID="{33488F57-FE04-CE45-BFE0-D861886C96B5}" presName="textNode" presStyleLbl="bgShp" presStyleIdx="1" presStyleCnt="3"/>
      <dgm:spPr/>
    </dgm:pt>
    <dgm:pt modelId="{02AD500D-C8D3-DC4F-9D12-E706459B5928}" type="pres">
      <dgm:prSet presAssocID="{33488F57-FE04-CE45-BFE0-D861886C96B5}" presName="compChildNode" presStyleCnt="0"/>
      <dgm:spPr/>
    </dgm:pt>
    <dgm:pt modelId="{2A74D171-B513-5046-A111-21B8A79E3FE8}" type="pres">
      <dgm:prSet presAssocID="{33488F57-FE04-CE45-BFE0-D861886C96B5}" presName="theInnerList" presStyleCnt="0"/>
      <dgm:spPr/>
    </dgm:pt>
    <dgm:pt modelId="{2B1B3C14-FCCC-5A4E-B6DF-4C3C5B168392}" type="pres">
      <dgm:prSet presAssocID="{32F90FEC-8796-4D48-964A-3562CC883F20}" presName="childNode" presStyleLbl="node1" presStyleIdx="2" presStyleCnt="6">
        <dgm:presLayoutVars>
          <dgm:bulletEnabled val="1"/>
        </dgm:presLayoutVars>
      </dgm:prSet>
      <dgm:spPr/>
    </dgm:pt>
    <dgm:pt modelId="{41C77485-72FA-FB4D-BE80-BEA2F3988A81}" type="pres">
      <dgm:prSet presAssocID="{32F90FEC-8796-4D48-964A-3562CC883F20}" presName="aSpace2" presStyleCnt="0"/>
      <dgm:spPr/>
    </dgm:pt>
    <dgm:pt modelId="{EFD0F9B9-6548-DB4B-B577-94FEF965CA6E}" type="pres">
      <dgm:prSet presAssocID="{787D5D12-90D7-E04F-8A50-1C08EC8D2AF1}" presName="childNode" presStyleLbl="node1" presStyleIdx="3" presStyleCnt="6">
        <dgm:presLayoutVars>
          <dgm:bulletEnabled val="1"/>
        </dgm:presLayoutVars>
      </dgm:prSet>
      <dgm:spPr/>
    </dgm:pt>
    <dgm:pt modelId="{6C5C293C-E1FE-324D-9CB3-66B532C8B16D}" type="pres">
      <dgm:prSet presAssocID="{33488F57-FE04-CE45-BFE0-D861886C96B5}" presName="aSpace" presStyleCnt="0"/>
      <dgm:spPr/>
    </dgm:pt>
    <dgm:pt modelId="{B4687081-D159-1145-AD6D-AF5A24A7533B}" type="pres">
      <dgm:prSet presAssocID="{3C1E91C3-15AF-A045-A7EE-4A72034B51B1}" presName="compNode" presStyleCnt="0"/>
      <dgm:spPr/>
    </dgm:pt>
    <dgm:pt modelId="{772D03F3-CE1A-ED45-821C-D8B7F65E2E3A}" type="pres">
      <dgm:prSet presAssocID="{3C1E91C3-15AF-A045-A7EE-4A72034B51B1}" presName="aNode" presStyleLbl="bgShp" presStyleIdx="2" presStyleCnt="3"/>
      <dgm:spPr/>
    </dgm:pt>
    <dgm:pt modelId="{5C4025F6-0771-EA47-8B1C-D4150D18664A}" type="pres">
      <dgm:prSet presAssocID="{3C1E91C3-15AF-A045-A7EE-4A72034B51B1}" presName="textNode" presStyleLbl="bgShp" presStyleIdx="2" presStyleCnt="3"/>
      <dgm:spPr/>
    </dgm:pt>
    <dgm:pt modelId="{FF2A7A9A-A4B1-F340-9029-30BEC860D275}" type="pres">
      <dgm:prSet presAssocID="{3C1E91C3-15AF-A045-A7EE-4A72034B51B1}" presName="compChildNode" presStyleCnt="0"/>
      <dgm:spPr/>
    </dgm:pt>
    <dgm:pt modelId="{396C7D0C-11B5-7C40-B0E9-7A938B77D1B8}" type="pres">
      <dgm:prSet presAssocID="{3C1E91C3-15AF-A045-A7EE-4A72034B51B1}" presName="theInnerList" presStyleCnt="0"/>
      <dgm:spPr/>
    </dgm:pt>
    <dgm:pt modelId="{66A0EE81-DA2F-E645-97D2-B83BD06B3121}" type="pres">
      <dgm:prSet presAssocID="{4C095A6E-4D69-4D4B-99DD-FAD07005F755}" presName="childNode" presStyleLbl="node1" presStyleIdx="4" presStyleCnt="6">
        <dgm:presLayoutVars>
          <dgm:bulletEnabled val="1"/>
        </dgm:presLayoutVars>
      </dgm:prSet>
      <dgm:spPr/>
    </dgm:pt>
    <dgm:pt modelId="{2336B059-CB21-6E44-A744-B5510133B815}" type="pres">
      <dgm:prSet presAssocID="{4C095A6E-4D69-4D4B-99DD-FAD07005F755}" presName="aSpace2" presStyleCnt="0"/>
      <dgm:spPr/>
    </dgm:pt>
    <dgm:pt modelId="{5789CF87-AF38-FD49-B3AC-D702D211B848}" type="pres">
      <dgm:prSet presAssocID="{DABD79B4-6E63-C244-BAAB-7D6644D07AFD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40D43402-B201-E844-A5FA-AB5C3D300453}" type="presOf" srcId="{787D5D12-90D7-E04F-8A50-1C08EC8D2AF1}" destId="{EFD0F9B9-6548-DB4B-B577-94FEF965CA6E}" srcOrd="0" destOrd="0" presId="urn:microsoft.com/office/officeart/2005/8/layout/lProcess2"/>
    <dgm:cxn modelId="{9E04A00F-93B8-024B-B423-86B6A6E315F2}" srcId="{3C1E91C3-15AF-A045-A7EE-4A72034B51B1}" destId="{DABD79B4-6E63-C244-BAAB-7D6644D07AFD}" srcOrd="1" destOrd="0" parTransId="{D9C6BC8D-C5DB-0E4F-B8D9-0BFEA14152EA}" sibTransId="{82CB5357-8FF9-CF43-AFDF-94DDC561FD2F}"/>
    <dgm:cxn modelId="{A9B78312-D8AB-6B4F-BF25-5A2940C748CE}" srcId="{6244E09E-0677-8544-9B70-6D41BFD1163E}" destId="{A07873A5-5685-3749-8E81-D85B712F53C2}" srcOrd="1" destOrd="0" parTransId="{77B85DAD-14DF-EB46-BFBB-A65C27F420D1}" sibTransId="{1E2A595A-8D42-7946-8A26-7068A4C2EB6A}"/>
    <dgm:cxn modelId="{957D0514-A12D-F64F-B0F1-159F1E647DEA}" type="presOf" srcId="{DABD79B4-6E63-C244-BAAB-7D6644D07AFD}" destId="{5789CF87-AF38-FD49-B3AC-D702D211B848}" srcOrd="0" destOrd="0" presId="urn:microsoft.com/office/officeart/2005/8/layout/lProcess2"/>
    <dgm:cxn modelId="{D00FDB18-B566-EC4D-8CC4-EE21DC469150}" srcId="{6244E09E-0677-8544-9B70-6D41BFD1163E}" destId="{77AC8C86-518A-B640-9907-89E5BB24BB21}" srcOrd="0" destOrd="0" parTransId="{59B09447-C3E5-6441-BB25-C23FB1C7DC55}" sibTransId="{C774A4CA-6C0A-4447-B65A-8CCB134B209D}"/>
    <dgm:cxn modelId="{C5FD7320-F0B3-C044-87B4-340258832A43}" srcId="{8D83E06D-4E5F-5C4D-84B9-941EFAE1A987}" destId="{6244E09E-0677-8544-9B70-6D41BFD1163E}" srcOrd="0" destOrd="0" parTransId="{2A1D3C61-33D1-5C49-8BC2-DB5CF2F5CE9C}" sibTransId="{9308FAF1-291E-6F48-8343-A73A93C7A027}"/>
    <dgm:cxn modelId="{F2000124-D486-BE4A-AF2E-FF4E5CFBD003}" type="presOf" srcId="{77AC8C86-518A-B640-9907-89E5BB24BB21}" destId="{A1FA8D59-921D-4E43-AC8C-5AA7ACE26EFA}" srcOrd="0" destOrd="0" presId="urn:microsoft.com/office/officeart/2005/8/layout/lProcess2"/>
    <dgm:cxn modelId="{49E5B629-EB2D-0B45-A342-632E0A4DD6B7}" type="presOf" srcId="{A07873A5-5685-3749-8E81-D85B712F53C2}" destId="{BB93E052-9993-2A48-A015-6AF10D2E23FE}" srcOrd="0" destOrd="0" presId="urn:microsoft.com/office/officeart/2005/8/layout/lProcess2"/>
    <dgm:cxn modelId="{1F67EC2F-F673-D64B-9A22-2FEB83061869}" type="presOf" srcId="{8D83E06D-4E5F-5C4D-84B9-941EFAE1A987}" destId="{03E0E702-E834-E24B-BEA6-A5C732A20CDC}" srcOrd="0" destOrd="0" presId="urn:microsoft.com/office/officeart/2005/8/layout/lProcess2"/>
    <dgm:cxn modelId="{F2601532-6831-B641-B1A3-4EB2C4DC40B3}" type="presOf" srcId="{33488F57-FE04-CE45-BFE0-D861886C96B5}" destId="{9E4A490C-B8B0-1E4C-A20E-39DB680AB074}" srcOrd="0" destOrd="0" presId="urn:microsoft.com/office/officeart/2005/8/layout/lProcess2"/>
    <dgm:cxn modelId="{D49DBF32-5E15-184A-91E1-1597D3D65E64}" srcId="{3C1E91C3-15AF-A045-A7EE-4A72034B51B1}" destId="{4C095A6E-4D69-4D4B-99DD-FAD07005F755}" srcOrd="0" destOrd="0" parTransId="{BFF3B816-C450-7948-BBCD-132E55A4CC45}" sibTransId="{001A3E1D-3924-BB42-8A8E-B68A926FE49A}"/>
    <dgm:cxn modelId="{1B0E1A35-8348-2F4D-A674-B17C0223C453}" srcId="{8D83E06D-4E5F-5C4D-84B9-941EFAE1A987}" destId="{33488F57-FE04-CE45-BFE0-D861886C96B5}" srcOrd="1" destOrd="0" parTransId="{7FA97CA1-2ABB-7840-90CE-7DB5209E8E3B}" sibTransId="{D60F98F9-1EE2-464F-BE76-75F54ADE775C}"/>
    <dgm:cxn modelId="{78A68A62-3994-944C-A5CA-5AB827EEE1E8}" srcId="{8D83E06D-4E5F-5C4D-84B9-941EFAE1A987}" destId="{3C1E91C3-15AF-A045-A7EE-4A72034B51B1}" srcOrd="2" destOrd="0" parTransId="{D4B96DC5-A7F2-C743-9285-28673BD18B07}" sibTransId="{1ED08DAF-2C0D-C64F-9D7D-834800A10647}"/>
    <dgm:cxn modelId="{57AE3765-A792-A14F-873E-2002AEF5E2E9}" type="presOf" srcId="{3C1E91C3-15AF-A045-A7EE-4A72034B51B1}" destId="{5C4025F6-0771-EA47-8B1C-D4150D18664A}" srcOrd="1" destOrd="0" presId="urn:microsoft.com/office/officeart/2005/8/layout/lProcess2"/>
    <dgm:cxn modelId="{FD0227AE-7E31-5D47-87DF-C38644E02472}" type="presOf" srcId="{32F90FEC-8796-4D48-964A-3562CC883F20}" destId="{2B1B3C14-FCCC-5A4E-B6DF-4C3C5B168392}" srcOrd="0" destOrd="0" presId="urn:microsoft.com/office/officeart/2005/8/layout/lProcess2"/>
    <dgm:cxn modelId="{FB7845BC-14AB-8C4F-8D00-8C4722734575}" type="presOf" srcId="{3C1E91C3-15AF-A045-A7EE-4A72034B51B1}" destId="{772D03F3-CE1A-ED45-821C-D8B7F65E2E3A}" srcOrd="0" destOrd="0" presId="urn:microsoft.com/office/officeart/2005/8/layout/lProcess2"/>
    <dgm:cxn modelId="{17CF95C8-9FCF-0340-A474-2E5017DC8765}" srcId="{33488F57-FE04-CE45-BFE0-D861886C96B5}" destId="{32F90FEC-8796-4D48-964A-3562CC883F20}" srcOrd="0" destOrd="0" parTransId="{61391C57-38B8-7248-8F58-ADCB96F6B90B}" sibTransId="{96032C5A-DAFF-C541-B7B2-2514429E9B6B}"/>
    <dgm:cxn modelId="{F45E2DCE-6AB8-AD47-A24F-58A47FF21DE6}" type="presOf" srcId="{6244E09E-0677-8544-9B70-6D41BFD1163E}" destId="{F4F4658F-4F77-8142-8558-335435EE137E}" srcOrd="1" destOrd="0" presId="urn:microsoft.com/office/officeart/2005/8/layout/lProcess2"/>
    <dgm:cxn modelId="{6DF558CE-4F3D-1846-BF97-F40FA7F98621}" type="presOf" srcId="{6244E09E-0677-8544-9B70-6D41BFD1163E}" destId="{D9CF2589-661A-0540-B8D7-6BDB44A1E1BB}" srcOrd="0" destOrd="0" presId="urn:microsoft.com/office/officeart/2005/8/layout/lProcess2"/>
    <dgm:cxn modelId="{A7C1FCDE-3946-8F41-84DF-46C4DF97FA5B}" srcId="{33488F57-FE04-CE45-BFE0-D861886C96B5}" destId="{787D5D12-90D7-E04F-8A50-1C08EC8D2AF1}" srcOrd="1" destOrd="0" parTransId="{BE48F2D2-0458-0948-A02A-006E9CE92E94}" sibTransId="{633082D1-CE39-094F-83DE-942742D04382}"/>
    <dgm:cxn modelId="{673934EF-8B74-774E-B4B7-4A22B51FD111}" type="presOf" srcId="{33488F57-FE04-CE45-BFE0-D861886C96B5}" destId="{06D96830-1267-DF4D-AEC4-069BCCAB2683}" srcOrd="1" destOrd="0" presId="urn:microsoft.com/office/officeart/2005/8/layout/lProcess2"/>
    <dgm:cxn modelId="{D1C7F6F8-C679-AB45-9AD6-50D06EEF3C14}" type="presOf" srcId="{4C095A6E-4D69-4D4B-99DD-FAD07005F755}" destId="{66A0EE81-DA2F-E645-97D2-B83BD06B3121}" srcOrd="0" destOrd="0" presId="urn:microsoft.com/office/officeart/2005/8/layout/lProcess2"/>
    <dgm:cxn modelId="{BC7CA189-AE79-8F4D-8AAE-48D6E7BA5F83}" type="presParOf" srcId="{03E0E702-E834-E24B-BEA6-A5C732A20CDC}" destId="{DA5B54F1-B27E-BE48-AAA7-DF368532F8A9}" srcOrd="0" destOrd="0" presId="urn:microsoft.com/office/officeart/2005/8/layout/lProcess2"/>
    <dgm:cxn modelId="{20FF6EDB-07DC-1F4F-9930-AE36019D249C}" type="presParOf" srcId="{DA5B54F1-B27E-BE48-AAA7-DF368532F8A9}" destId="{D9CF2589-661A-0540-B8D7-6BDB44A1E1BB}" srcOrd="0" destOrd="0" presId="urn:microsoft.com/office/officeart/2005/8/layout/lProcess2"/>
    <dgm:cxn modelId="{34E161CC-A085-BE4E-9C2D-F169F2D84B04}" type="presParOf" srcId="{DA5B54F1-B27E-BE48-AAA7-DF368532F8A9}" destId="{F4F4658F-4F77-8142-8558-335435EE137E}" srcOrd="1" destOrd="0" presId="urn:microsoft.com/office/officeart/2005/8/layout/lProcess2"/>
    <dgm:cxn modelId="{4B78E36D-38E4-684B-B8C6-6C81320B6ADD}" type="presParOf" srcId="{DA5B54F1-B27E-BE48-AAA7-DF368532F8A9}" destId="{7FF6A26D-AD7F-7748-BFC8-CF69B8453B9F}" srcOrd="2" destOrd="0" presId="urn:microsoft.com/office/officeart/2005/8/layout/lProcess2"/>
    <dgm:cxn modelId="{26BA5ADF-FD20-7441-85F4-D6E44A0E6F2C}" type="presParOf" srcId="{7FF6A26D-AD7F-7748-BFC8-CF69B8453B9F}" destId="{38F90836-B6E7-8C41-A3AA-97D07D401050}" srcOrd="0" destOrd="0" presId="urn:microsoft.com/office/officeart/2005/8/layout/lProcess2"/>
    <dgm:cxn modelId="{7D032125-EB3D-724D-8BB8-D6BE80923E43}" type="presParOf" srcId="{38F90836-B6E7-8C41-A3AA-97D07D401050}" destId="{A1FA8D59-921D-4E43-AC8C-5AA7ACE26EFA}" srcOrd="0" destOrd="0" presId="urn:microsoft.com/office/officeart/2005/8/layout/lProcess2"/>
    <dgm:cxn modelId="{A63DDB66-EC66-F649-B3C1-11372A4D819B}" type="presParOf" srcId="{38F90836-B6E7-8C41-A3AA-97D07D401050}" destId="{B157D394-884C-B74A-AD66-DEAEB308F179}" srcOrd="1" destOrd="0" presId="urn:microsoft.com/office/officeart/2005/8/layout/lProcess2"/>
    <dgm:cxn modelId="{92F9660E-1E79-C14D-B23C-254A4B16464E}" type="presParOf" srcId="{38F90836-B6E7-8C41-A3AA-97D07D401050}" destId="{BB93E052-9993-2A48-A015-6AF10D2E23FE}" srcOrd="2" destOrd="0" presId="urn:microsoft.com/office/officeart/2005/8/layout/lProcess2"/>
    <dgm:cxn modelId="{DAEE89AF-C396-074D-8474-47EC166CA1BF}" type="presParOf" srcId="{03E0E702-E834-E24B-BEA6-A5C732A20CDC}" destId="{9770B6EB-A804-E245-B24A-319197FE6AEB}" srcOrd="1" destOrd="0" presId="urn:microsoft.com/office/officeart/2005/8/layout/lProcess2"/>
    <dgm:cxn modelId="{FAC4F8D0-19D8-F840-82F5-DE5A048243FB}" type="presParOf" srcId="{03E0E702-E834-E24B-BEA6-A5C732A20CDC}" destId="{A9E6CDA1-3276-474A-A1E5-DC1525728D38}" srcOrd="2" destOrd="0" presId="urn:microsoft.com/office/officeart/2005/8/layout/lProcess2"/>
    <dgm:cxn modelId="{FBC093F8-263E-E642-8597-7E6BA604AE2F}" type="presParOf" srcId="{A9E6CDA1-3276-474A-A1E5-DC1525728D38}" destId="{9E4A490C-B8B0-1E4C-A20E-39DB680AB074}" srcOrd="0" destOrd="0" presId="urn:microsoft.com/office/officeart/2005/8/layout/lProcess2"/>
    <dgm:cxn modelId="{B124E372-8983-194A-A930-6422BF6EF230}" type="presParOf" srcId="{A9E6CDA1-3276-474A-A1E5-DC1525728D38}" destId="{06D96830-1267-DF4D-AEC4-069BCCAB2683}" srcOrd="1" destOrd="0" presId="urn:microsoft.com/office/officeart/2005/8/layout/lProcess2"/>
    <dgm:cxn modelId="{B1C8C558-DB25-BF47-9AF1-17B5036C575B}" type="presParOf" srcId="{A9E6CDA1-3276-474A-A1E5-DC1525728D38}" destId="{02AD500D-C8D3-DC4F-9D12-E706459B5928}" srcOrd="2" destOrd="0" presId="urn:microsoft.com/office/officeart/2005/8/layout/lProcess2"/>
    <dgm:cxn modelId="{051C2155-A20E-DE49-A631-DBC2E5EFF1D4}" type="presParOf" srcId="{02AD500D-C8D3-DC4F-9D12-E706459B5928}" destId="{2A74D171-B513-5046-A111-21B8A79E3FE8}" srcOrd="0" destOrd="0" presId="urn:microsoft.com/office/officeart/2005/8/layout/lProcess2"/>
    <dgm:cxn modelId="{63591E56-54F8-BA44-8FD4-6B4561881FCC}" type="presParOf" srcId="{2A74D171-B513-5046-A111-21B8A79E3FE8}" destId="{2B1B3C14-FCCC-5A4E-B6DF-4C3C5B168392}" srcOrd="0" destOrd="0" presId="urn:microsoft.com/office/officeart/2005/8/layout/lProcess2"/>
    <dgm:cxn modelId="{F23A71BB-3C93-CF4F-8B83-358D9DBE0CDD}" type="presParOf" srcId="{2A74D171-B513-5046-A111-21B8A79E3FE8}" destId="{41C77485-72FA-FB4D-BE80-BEA2F3988A81}" srcOrd="1" destOrd="0" presId="urn:microsoft.com/office/officeart/2005/8/layout/lProcess2"/>
    <dgm:cxn modelId="{FD02AB2A-A9C0-0F4A-99DE-C13385472193}" type="presParOf" srcId="{2A74D171-B513-5046-A111-21B8A79E3FE8}" destId="{EFD0F9B9-6548-DB4B-B577-94FEF965CA6E}" srcOrd="2" destOrd="0" presId="urn:microsoft.com/office/officeart/2005/8/layout/lProcess2"/>
    <dgm:cxn modelId="{6F229B2C-7310-8A4A-9B9F-D3E11FC09964}" type="presParOf" srcId="{03E0E702-E834-E24B-BEA6-A5C732A20CDC}" destId="{6C5C293C-E1FE-324D-9CB3-66B532C8B16D}" srcOrd="3" destOrd="0" presId="urn:microsoft.com/office/officeart/2005/8/layout/lProcess2"/>
    <dgm:cxn modelId="{AFABE792-7C93-8941-AEC3-A7A35006FC5F}" type="presParOf" srcId="{03E0E702-E834-E24B-BEA6-A5C732A20CDC}" destId="{B4687081-D159-1145-AD6D-AF5A24A7533B}" srcOrd="4" destOrd="0" presId="urn:microsoft.com/office/officeart/2005/8/layout/lProcess2"/>
    <dgm:cxn modelId="{2A261F95-9F7F-CF45-AE83-892C5980CE31}" type="presParOf" srcId="{B4687081-D159-1145-AD6D-AF5A24A7533B}" destId="{772D03F3-CE1A-ED45-821C-D8B7F65E2E3A}" srcOrd="0" destOrd="0" presId="urn:microsoft.com/office/officeart/2005/8/layout/lProcess2"/>
    <dgm:cxn modelId="{DCAA6CBF-E9F1-E443-B177-7D545F2FAD69}" type="presParOf" srcId="{B4687081-D159-1145-AD6D-AF5A24A7533B}" destId="{5C4025F6-0771-EA47-8B1C-D4150D18664A}" srcOrd="1" destOrd="0" presId="urn:microsoft.com/office/officeart/2005/8/layout/lProcess2"/>
    <dgm:cxn modelId="{8FD94580-9621-084E-91EC-850545C88762}" type="presParOf" srcId="{B4687081-D159-1145-AD6D-AF5A24A7533B}" destId="{FF2A7A9A-A4B1-F340-9029-30BEC860D275}" srcOrd="2" destOrd="0" presId="urn:microsoft.com/office/officeart/2005/8/layout/lProcess2"/>
    <dgm:cxn modelId="{8B90B5DF-6C35-924B-B40A-93F471610713}" type="presParOf" srcId="{FF2A7A9A-A4B1-F340-9029-30BEC860D275}" destId="{396C7D0C-11B5-7C40-B0E9-7A938B77D1B8}" srcOrd="0" destOrd="0" presId="urn:microsoft.com/office/officeart/2005/8/layout/lProcess2"/>
    <dgm:cxn modelId="{AC0B30EB-7468-E24D-A280-D2C2A3E8FEBD}" type="presParOf" srcId="{396C7D0C-11B5-7C40-B0E9-7A938B77D1B8}" destId="{66A0EE81-DA2F-E645-97D2-B83BD06B3121}" srcOrd="0" destOrd="0" presId="urn:microsoft.com/office/officeart/2005/8/layout/lProcess2"/>
    <dgm:cxn modelId="{9F9B2456-E60E-7A47-8734-ED756C15AA34}" type="presParOf" srcId="{396C7D0C-11B5-7C40-B0E9-7A938B77D1B8}" destId="{2336B059-CB21-6E44-A744-B5510133B815}" srcOrd="1" destOrd="0" presId="urn:microsoft.com/office/officeart/2005/8/layout/lProcess2"/>
    <dgm:cxn modelId="{3B819ED8-E3A4-AB4C-A6CB-8BD0B0AB05C5}" type="presParOf" srcId="{396C7D0C-11B5-7C40-B0E9-7A938B77D1B8}" destId="{5789CF87-AF38-FD49-B3AC-D702D211B848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83E06D-4E5F-5C4D-84B9-941EFAE1A987}" type="doc">
      <dgm:prSet loTypeId="urn:microsoft.com/office/officeart/2005/8/layout/lProcess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44E09E-0677-8544-9B70-6D41BFD1163E}">
      <dgm:prSet phldrT="[Text]"/>
      <dgm:spPr/>
      <dgm:t>
        <a:bodyPr/>
        <a:lstStyle/>
        <a:p>
          <a:r>
            <a:rPr lang="en-US" dirty="0"/>
            <a:t>Upstream</a:t>
          </a:r>
        </a:p>
      </dgm:t>
    </dgm:pt>
    <dgm:pt modelId="{2A1D3C61-33D1-5C49-8BC2-DB5CF2F5CE9C}" type="parTrans" cxnId="{C5FD7320-F0B3-C044-87B4-340258832A43}">
      <dgm:prSet/>
      <dgm:spPr/>
      <dgm:t>
        <a:bodyPr/>
        <a:lstStyle/>
        <a:p>
          <a:endParaRPr lang="en-US"/>
        </a:p>
      </dgm:t>
    </dgm:pt>
    <dgm:pt modelId="{9308FAF1-291E-6F48-8343-A73A93C7A027}" type="sibTrans" cxnId="{C5FD7320-F0B3-C044-87B4-340258832A43}">
      <dgm:prSet/>
      <dgm:spPr/>
      <dgm:t>
        <a:bodyPr/>
        <a:lstStyle/>
        <a:p>
          <a:endParaRPr lang="en-US"/>
        </a:p>
      </dgm:t>
    </dgm:pt>
    <dgm:pt modelId="{77AC8C86-518A-B640-9907-89E5BB24BB21}">
      <dgm:prSet phldrT="[Text]"/>
      <dgm:spPr/>
      <dgm:t>
        <a:bodyPr/>
        <a:lstStyle/>
        <a:p>
          <a:r>
            <a:rPr lang="en-US" dirty="0"/>
            <a:t>Oil &amp; Gas</a:t>
          </a:r>
        </a:p>
      </dgm:t>
    </dgm:pt>
    <dgm:pt modelId="{59B09447-C3E5-6441-BB25-C23FB1C7DC55}" type="parTrans" cxnId="{D00FDB18-B566-EC4D-8CC4-EE21DC469150}">
      <dgm:prSet/>
      <dgm:spPr/>
      <dgm:t>
        <a:bodyPr/>
        <a:lstStyle/>
        <a:p>
          <a:endParaRPr lang="en-US"/>
        </a:p>
      </dgm:t>
    </dgm:pt>
    <dgm:pt modelId="{C774A4CA-6C0A-4447-B65A-8CCB134B209D}" type="sibTrans" cxnId="{D00FDB18-B566-EC4D-8CC4-EE21DC469150}">
      <dgm:prSet/>
      <dgm:spPr/>
      <dgm:t>
        <a:bodyPr/>
        <a:lstStyle/>
        <a:p>
          <a:endParaRPr lang="en-US"/>
        </a:p>
      </dgm:t>
    </dgm:pt>
    <dgm:pt modelId="{A07873A5-5685-3749-8E81-D85B712F53C2}">
      <dgm:prSet phldrT="[Text]"/>
      <dgm:spPr/>
      <dgm:t>
        <a:bodyPr/>
        <a:lstStyle/>
        <a:p>
          <a:r>
            <a:rPr lang="en-US" dirty="0"/>
            <a:t>35.5%</a:t>
          </a:r>
        </a:p>
        <a:p>
          <a:r>
            <a:rPr lang="en-US" dirty="0"/>
            <a:t>$62.1M</a:t>
          </a:r>
        </a:p>
      </dgm:t>
    </dgm:pt>
    <dgm:pt modelId="{77B85DAD-14DF-EB46-BFBB-A65C27F420D1}" type="parTrans" cxnId="{A9B78312-D8AB-6B4F-BF25-5A2940C748CE}">
      <dgm:prSet/>
      <dgm:spPr/>
      <dgm:t>
        <a:bodyPr/>
        <a:lstStyle/>
        <a:p>
          <a:endParaRPr lang="en-US"/>
        </a:p>
      </dgm:t>
    </dgm:pt>
    <dgm:pt modelId="{1E2A595A-8D42-7946-8A26-7068A4C2EB6A}" type="sibTrans" cxnId="{A9B78312-D8AB-6B4F-BF25-5A2940C748CE}">
      <dgm:prSet/>
      <dgm:spPr/>
      <dgm:t>
        <a:bodyPr/>
        <a:lstStyle/>
        <a:p>
          <a:endParaRPr lang="en-US"/>
        </a:p>
      </dgm:t>
    </dgm:pt>
    <dgm:pt modelId="{33488F57-FE04-CE45-BFE0-D861886C96B5}">
      <dgm:prSet phldrT="[Text]"/>
      <dgm:spPr/>
      <dgm:t>
        <a:bodyPr/>
        <a:lstStyle/>
        <a:p>
          <a:r>
            <a:rPr lang="en-US" dirty="0"/>
            <a:t>Midstream</a:t>
          </a:r>
        </a:p>
      </dgm:t>
    </dgm:pt>
    <dgm:pt modelId="{7FA97CA1-2ABB-7840-90CE-7DB5209E8E3B}" type="parTrans" cxnId="{1B0E1A35-8348-2F4D-A674-B17C0223C453}">
      <dgm:prSet/>
      <dgm:spPr/>
      <dgm:t>
        <a:bodyPr/>
        <a:lstStyle/>
        <a:p>
          <a:endParaRPr lang="en-US"/>
        </a:p>
      </dgm:t>
    </dgm:pt>
    <dgm:pt modelId="{D60F98F9-1EE2-464F-BE76-75F54ADE775C}" type="sibTrans" cxnId="{1B0E1A35-8348-2F4D-A674-B17C0223C453}">
      <dgm:prSet/>
      <dgm:spPr/>
      <dgm:t>
        <a:bodyPr/>
        <a:lstStyle/>
        <a:p>
          <a:endParaRPr lang="en-US"/>
        </a:p>
      </dgm:t>
    </dgm:pt>
    <dgm:pt modelId="{32F90FEC-8796-4D48-964A-3562CC883F20}">
      <dgm:prSet phldrT="[Text]"/>
      <dgm:spPr/>
      <dgm:t>
        <a:bodyPr/>
        <a:lstStyle/>
        <a:p>
          <a:r>
            <a:rPr lang="en-US" dirty="0"/>
            <a:t>Petrochemical &amp; Chemical</a:t>
          </a:r>
        </a:p>
      </dgm:t>
    </dgm:pt>
    <dgm:pt modelId="{61391C57-38B8-7248-8F58-ADCB96F6B90B}" type="parTrans" cxnId="{17CF95C8-9FCF-0340-A474-2E5017DC8765}">
      <dgm:prSet/>
      <dgm:spPr/>
      <dgm:t>
        <a:bodyPr/>
        <a:lstStyle/>
        <a:p>
          <a:endParaRPr lang="en-US"/>
        </a:p>
      </dgm:t>
    </dgm:pt>
    <dgm:pt modelId="{96032C5A-DAFF-C541-B7B2-2514429E9B6B}" type="sibTrans" cxnId="{17CF95C8-9FCF-0340-A474-2E5017DC8765}">
      <dgm:prSet/>
      <dgm:spPr/>
      <dgm:t>
        <a:bodyPr/>
        <a:lstStyle/>
        <a:p>
          <a:endParaRPr lang="en-US"/>
        </a:p>
      </dgm:t>
    </dgm:pt>
    <dgm:pt modelId="{787D5D12-90D7-E04F-8A50-1C08EC8D2AF1}">
      <dgm:prSet phldrT="[Text]"/>
      <dgm:spPr/>
      <dgm:t>
        <a:bodyPr/>
        <a:lstStyle/>
        <a:p>
          <a:r>
            <a:rPr lang="en-US" dirty="0"/>
            <a:t>31.8%</a:t>
          </a:r>
        </a:p>
        <a:p>
          <a:r>
            <a:rPr lang="en-US" dirty="0"/>
            <a:t>$55.7M</a:t>
          </a:r>
        </a:p>
      </dgm:t>
    </dgm:pt>
    <dgm:pt modelId="{BE48F2D2-0458-0948-A02A-006E9CE92E94}" type="parTrans" cxnId="{A7C1FCDE-3946-8F41-84DF-46C4DF97FA5B}">
      <dgm:prSet/>
      <dgm:spPr/>
      <dgm:t>
        <a:bodyPr/>
        <a:lstStyle/>
        <a:p>
          <a:endParaRPr lang="en-US"/>
        </a:p>
      </dgm:t>
    </dgm:pt>
    <dgm:pt modelId="{633082D1-CE39-094F-83DE-942742D04382}" type="sibTrans" cxnId="{A7C1FCDE-3946-8F41-84DF-46C4DF97FA5B}">
      <dgm:prSet/>
      <dgm:spPr/>
      <dgm:t>
        <a:bodyPr/>
        <a:lstStyle/>
        <a:p>
          <a:endParaRPr lang="en-US"/>
        </a:p>
      </dgm:t>
    </dgm:pt>
    <dgm:pt modelId="{3C1E91C3-15AF-A045-A7EE-4A72034B51B1}">
      <dgm:prSet phldrT="[Text]"/>
      <dgm:spPr/>
      <dgm:t>
        <a:bodyPr/>
        <a:lstStyle/>
        <a:p>
          <a:r>
            <a:rPr lang="en-US" dirty="0"/>
            <a:t>Downstream</a:t>
          </a:r>
        </a:p>
        <a:p>
          <a:r>
            <a:rPr lang="en-US" dirty="0"/>
            <a:t>General Industries</a:t>
          </a:r>
        </a:p>
      </dgm:t>
    </dgm:pt>
    <dgm:pt modelId="{D4B96DC5-A7F2-C743-9285-28673BD18B07}" type="parTrans" cxnId="{78A68A62-3994-944C-A5CA-5AB827EEE1E8}">
      <dgm:prSet/>
      <dgm:spPr/>
      <dgm:t>
        <a:bodyPr/>
        <a:lstStyle/>
        <a:p>
          <a:endParaRPr lang="en-US"/>
        </a:p>
      </dgm:t>
    </dgm:pt>
    <dgm:pt modelId="{1ED08DAF-2C0D-C64F-9D7D-834800A10647}" type="sibTrans" cxnId="{78A68A62-3994-944C-A5CA-5AB827EEE1E8}">
      <dgm:prSet/>
      <dgm:spPr/>
      <dgm:t>
        <a:bodyPr/>
        <a:lstStyle/>
        <a:p>
          <a:endParaRPr lang="en-US"/>
        </a:p>
      </dgm:t>
    </dgm:pt>
    <dgm:pt modelId="{4C095A6E-4D69-4D4B-99DD-FAD07005F755}">
      <dgm:prSet phldrT="[Text]"/>
      <dgm:spPr/>
      <dgm:t>
        <a:bodyPr/>
        <a:lstStyle/>
        <a:p>
          <a:r>
            <a:rPr lang="en-US" dirty="0"/>
            <a:t>General Industries</a:t>
          </a:r>
        </a:p>
      </dgm:t>
    </dgm:pt>
    <dgm:pt modelId="{BFF3B816-C450-7948-BBCD-132E55A4CC45}" type="parTrans" cxnId="{D49DBF32-5E15-184A-91E1-1597D3D65E64}">
      <dgm:prSet/>
      <dgm:spPr/>
      <dgm:t>
        <a:bodyPr/>
        <a:lstStyle/>
        <a:p>
          <a:endParaRPr lang="en-US"/>
        </a:p>
      </dgm:t>
    </dgm:pt>
    <dgm:pt modelId="{001A3E1D-3924-BB42-8A8E-B68A926FE49A}" type="sibTrans" cxnId="{D49DBF32-5E15-184A-91E1-1597D3D65E64}">
      <dgm:prSet/>
      <dgm:spPr/>
      <dgm:t>
        <a:bodyPr/>
        <a:lstStyle/>
        <a:p>
          <a:endParaRPr lang="en-US"/>
        </a:p>
      </dgm:t>
    </dgm:pt>
    <dgm:pt modelId="{DABD79B4-6E63-C244-BAAB-7D6644D07AFD}">
      <dgm:prSet phldrT="[Text]"/>
      <dgm:spPr/>
      <dgm:t>
        <a:bodyPr/>
        <a:lstStyle/>
        <a:p>
          <a:r>
            <a:rPr lang="en-US" dirty="0"/>
            <a:t>32.7%</a:t>
          </a:r>
        </a:p>
        <a:p>
          <a:r>
            <a:rPr lang="en-US" dirty="0"/>
            <a:t>$57.2M</a:t>
          </a:r>
        </a:p>
      </dgm:t>
    </dgm:pt>
    <dgm:pt modelId="{D9C6BC8D-C5DB-0E4F-B8D9-0BFEA14152EA}" type="parTrans" cxnId="{9E04A00F-93B8-024B-B423-86B6A6E315F2}">
      <dgm:prSet/>
      <dgm:spPr/>
      <dgm:t>
        <a:bodyPr/>
        <a:lstStyle/>
        <a:p>
          <a:endParaRPr lang="en-US"/>
        </a:p>
      </dgm:t>
    </dgm:pt>
    <dgm:pt modelId="{82CB5357-8FF9-CF43-AFDF-94DDC561FD2F}" type="sibTrans" cxnId="{9E04A00F-93B8-024B-B423-86B6A6E315F2}">
      <dgm:prSet/>
      <dgm:spPr/>
      <dgm:t>
        <a:bodyPr/>
        <a:lstStyle/>
        <a:p>
          <a:endParaRPr lang="en-US"/>
        </a:p>
      </dgm:t>
    </dgm:pt>
    <dgm:pt modelId="{03E0E702-E834-E24B-BEA6-A5C732A20CDC}" type="pres">
      <dgm:prSet presAssocID="{8D83E06D-4E5F-5C4D-84B9-941EFAE1A987}" presName="theList" presStyleCnt="0">
        <dgm:presLayoutVars>
          <dgm:dir/>
          <dgm:animLvl val="lvl"/>
          <dgm:resizeHandles val="exact"/>
        </dgm:presLayoutVars>
      </dgm:prSet>
      <dgm:spPr/>
    </dgm:pt>
    <dgm:pt modelId="{DA5B54F1-B27E-BE48-AAA7-DF368532F8A9}" type="pres">
      <dgm:prSet presAssocID="{6244E09E-0677-8544-9B70-6D41BFD1163E}" presName="compNode" presStyleCnt="0"/>
      <dgm:spPr/>
    </dgm:pt>
    <dgm:pt modelId="{D9CF2589-661A-0540-B8D7-6BDB44A1E1BB}" type="pres">
      <dgm:prSet presAssocID="{6244E09E-0677-8544-9B70-6D41BFD1163E}" presName="aNode" presStyleLbl="bgShp" presStyleIdx="0" presStyleCnt="3" custLinFactNeighborX="-38" custLinFactNeighborY="220"/>
      <dgm:spPr/>
    </dgm:pt>
    <dgm:pt modelId="{F4F4658F-4F77-8142-8558-335435EE137E}" type="pres">
      <dgm:prSet presAssocID="{6244E09E-0677-8544-9B70-6D41BFD1163E}" presName="textNode" presStyleLbl="bgShp" presStyleIdx="0" presStyleCnt="3"/>
      <dgm:spPr/>
    </dgm:pt>
    <dgm:pt modelId="{7FF6A26D-AD7F-7748-BFC8-CF69B8453B9F}" type="pres">
      <dgm:prSet presAssocID="{6244E09E-0677-8544-9B70-6D41BFD1163E}" presName="compChildNode" presStyleCnt="0"/>
      <dgm:spPr/>
    </dgm:pt>
    <dgm:pt modelId="{38F90836-B6E7-8C41-A3AA-97D07D401050}" type="pres">
      <dgm:prSet presAssocID="{6244E09E-0677-8544-9B70-6D41BFD1163E}" presName="theInnerList" presStyleCnt="0"/>
      <dgm:spPr/>
    </dgm:pt>
    <dgm:pt modelId="{A1FA8D59-921D-4E43-AC8C-5AA7ACE26EFA}" type="pres">
      <dgm:prSet presAssocID="{77AC8C86-518A-B640-9907-89E5BB24BB21}" presName="childNode" presStyleLbl="node1" presStyleIdx="0" presStyleCnt="6">
        <dgm:presLayoutVars>
          <dgm:bulletEnabled val="1"/>
        </dgm:presLayoutVars>
      </dgm:prSet>
      <dgm:spPr/>
    </dgm:pt>
    <dgm:pt modelId="{B157D394-884C-B74A-AD66-DEAEB308F179}" type="pres">
      <dgm:prSet presAssocID="{77AC8C86-518A-B640-9907-89E5BB24BB21}" presName="aSpace2" presStyleCnt="0"/>
      <dgm:spPr/>
    </dgm:pt>
    <dgm:pt modelId="{BB93E052-9993-2A48-A015-6AF10D2E23FE}" type="pres">
      <dgm:prSet presAssocID="{A07873A5-5685-3749-8E81-D85B712F53C2}" presName="childNode" presStyleLbl="node1" presStyleIdx="1" presStyleCnt="6">
        <dgm:presLayoutVars>
          <dgm:bulletEnabled val="1"/>
        </dgm:presLayoutVars>
      </dgm:prSet>
      <dgm:spPr/>
    </dgm:pt>
    <dgm:pt modelId="{9770B6EB-A804-E245-B24A-319197FE6AEB}" type="pres">
      <dgm:prSet presAssocID="{6244E09E-0677-8544-9B70-6D41BFD1163E}" presName="aSpace" presStyleCnt="0"/>
      <dgm:spPr/>
    </dgm:pt>
    <dgm:pt modelId="{A9E6CDA1-3276-474A-A1E5-DC1525728D38}" type="pres">
      <dgm:prSet presAssocID="{33488F57-FE04-CE45-BFE0-D861886C96B5}" presName="compNode" presStyleCnt="0"/>
      <dgm:spPr/>
    </dgm:pt>
    <dgm:pt modelId="{9E4A490C-B8B0-1E4C-A20E-39DB680AB074}" type="pres">
      <dgm:prSet presAssocID="{33488F57-FE04-CE45-BFE0-D861886C96B5}" presName="aNode" presStyleLbl="bgShp" presStyleIdx="1" presStyleCnt="3"/>
      <dgm:spPr/>
    </dgm:pt>
    <dgm:pt modelId="{06D96830-1267-DF4D-AEC4-069BCCAB2683}" type="pres">
      <dgm:prSet presAssocID="{33488F57-FE04-CE45-BFE0-D861886C96B5}" presName="textNode" presStyleLbl="bgShp" presStyleIdx="1" presStyleCnt="3"/>
      <dgm:spPr/>
    </dgm:pt>
    <dgm:pt modelId="{02AD500D-C8D3-DC4F-9D12-E706459B5928}" type="pres">
      <dgm:prSet presAssocID="{33488F57-FE04-CE45-BFE0-D861886C96B5}" presName="compChildNode" presStyleCnt="0"/>
      <dgm:spPr/>
    </dgm:pt>
    <dgm:pt modelId="{2A74D171-B513-5046-A111-21B8A79E3FE8}" type="pres">
      <dgm:prSet presAssocID="{33488F57-FE04-CE45-BFE0-D861886C96B5}" presName="theInnerList" presStyleCnt="0"/>
      <dgm:spPr/>
    </dgm:pt>
    <dgm:pt modelId="{2B1B3C14-FCCC-5A4E-B6DF-4C3C5B168392}" type="pres">
      <dgm:prSet presAssocID="{32F90FEC-8796-4D48-964A-3562CC883F20}" presName="childNode" presStyleLbl="node1" presStyleIdx="2" presStyleCnt="6">
        <dgm:presLayoutVars>
          <dgm:bulletEnabled val="1"/>
        </dgm:presLayoutVars>
      </dgm:prSet>
      <dgm:spPr/>
    </dgm:pt>
    <dgm:pt modelId="{41C77485-72FA-FB4D-BE80-BEA2F3988A81}" type="pres">
      <dgm:prSet presAssocID="{32F90FEC-8796-4D48-964A-3562CC883F20}" presName="aSpace2" presStyleCnt="0"/>
      <dgm:spPr/>
    </dgm:pt>
    <dgm:pt modelId="{EFD0F9B9-6548-DB4B-B577-94FEF965CA6E}" type="pres">
      <dgm:prSet presAssocID="{787D5D12-90D7-E04F-8A50-1C08EC8D2AF1}" presName="childNode" presStyleLbl="node1" presStyleIdx="3" presStyleCnt="6">
        <dgm:presLayoutVars>
          <dgm:bulletEnabled val="1"/>
        </dgm:presLayoutVars>
      </dgm:prSet>
      <dgm:spPr/>
    </dgm:pt>
    <dgm:pt modelId="{6C5C293C-E1FE-324D-9CB3-66B532C8B16D}" type="pres">
      <dgm:prSet presAssocID="{33488F57-FE04-CE45-BFE0-D861886C96B5}" presName="aSpace" presStyleCnt="0"/>
      <dgm:spPr/>
    </dgm:pt>
    <dgm:pt modelId="{B4687081-D159-1145-AD6D-AF5A24A7533B}" type="pres">
      <dgm:prSet presAssocID="{3C1E91C3-15AF-A045-A7EE-4A72034B51B1}" presName="compNode" presStyleCnt="0"/>
      <dgm:spPr/>
    </dgm:pt>
    <dgm:pt modelId="{772D03F3-CE1A-ED45-821C-D8B7F65E2E3A}" type="pres">
      <dgm:prSet presAssocID="{3C1E91C3-15AF-A045-A7EE-4A72034B51B1}" presName="aNode" presStyleLbl="bgShp" presStyleIdx="2" presStyleCnt="3"/>
      <dgm:spPr/>
    </dgm:pt>
    <dgm:pt modelId="{5C4025F6-0771-EA47-8B1C-D4150D18664A}" type="pres">
      <dgm:prSet presAssocID="{3C1E91C3-15AF-A045-A7EE-4A72034B51B1}" presName="textNode" presStyleLbl="bgShp" presStyleIdx="2" presStyleCnt="3"/>
      <dgm:spPr/>
    </dgm:pt>
    <dgm:pt modelId="{FF2A7A9A-A4B1-F340-9029-30BEC860D275}" type="pres">
      <dgm:prSet presAssocID="{3C1E91C3-15AF-A045-A7EE-4A72034B51B1}" presName="compChildNode" presStyleCnt="0"/>
      <dgm:spPr/>
    </dgm:pt>
    <dgm:pt modelId="{396C7D0C-11B5-7C40-B0E9-7A938B77D1B8}" type="pres">
      <dgm:prSet presAssocID="{3C1E91C3-15AF-A045-A7EE-4A72034B51B1}" presName="theInnerList" presStyleCnt="0"/>
      <dgm:spPr/>
    </dgm:pt>
    <dgm:pt modelId="{66A0EE81-DA2F-E645-97D2-B83BD06B3121}" type="pres">
      <dgm:prSet presAssocID="{4C095A6E-4D69-4D4B-99DD-FAD07005F755}" presName="childNode" presStyleLbl="node1" presStyleIdx="4" presStyleCnt="6">
        <dgm:presLayoutVars>
          <dgm:bulletEnabled val="1"/>
        </dgm:presLayoutVars>
      </dgm:prSet>
      <dgm:spPr/>
    </dgm:pt>
    <dgm:pt modelId="{2336B059-CB21-6E44-A744-B5510133B815}" type="pres">
      <dgm:prSet presAssocID="{4C095A6E-4D69-4D4B-99DD-FAD07005F755}" presName="aSpace2" presStyleCnt="0"/>
      <dgm:spPr/>
    </dgm:pt>
    <dgm:pt modelId="{5789CF87-AF38-FD49-B3AC-D702D211B848}" type="pres">
      <dgm:prSet presAssocID="{DABD79B4-6E63-C244-BAAB-7D6644D07AFD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40D43402-B201-E844-A5FA-AB5C3D300453}" type="presOf" srcId="{787D5D12-90D7-E04F-8A50-1C08EC8D2AF1}" destId="{EFD0F9B9-6548-DB4B-B577-94FEF965CA6E}" srcOrd="0" destOrd="0" presId="urn:microsoft.com/office/officeart/2005/8/layout/lProcess2"/>
    <dgm:cxn modelId="{9E04A00F-93B8-024B-B423-86B6A6E315F2}" srcId="{3C1E91C3-15AF-A045-A7EE-4A72034B51B1}" destId="{DABD79B4-6E63-C244-BAAB-7D6644D07AFD}" srcOrd="1" destOrd="0" parTransId="{D9C6BC8D-C5DB-0E4F-B8D9-0BFEA14152EA}" sibTransId="{82CB5357-8FF9-CF43-AFDF-94DDC561FD2F}"/>
    <dgm:cxn modelId="{A9B78312-D8AB-6B4F-BF25-5A2940C748CE}" srcId="{6244E09E-0677-8544-9B70-6D41BFD1163E}" destId="{A07873A5-5685-3749-8E81-D85B712F53C2}" srcOrd="1" destOrd="0" parTransId="{77B85DAD-14DF-EB46-BFBB-A65C27F420D1}" sibTransId="{1E2A595A-8D42-7946-8A26-7068A4C2EB6A}"/>
    <dgm:cxn modelId="{957D0514-A12D-F64F-B0F1-159F1E647DEA}" type="presOf" srcId="{DABD79B4-6E63-C244-BAAB-7D6644D07AFD}" destId="{5789CF87-AF38-FD49-B3AC-D702D211B848}" srcOrd="0" destOrd="0" presId="urn:microsoft.com/office/officeart/2005/8/layout/lProcess2"/>
    <dgm:cxn modelId="{D00FDB18-B566-EC4D-8CC4-EE21DC469150}" srcId="{6244E09E-0677-8544-9B70-6D41BFD1163E}" destId="{77AC8C86-518A-B640-9907-89E5BB24BB21}" srcOrd="0" destOrd="0" parTransId="{59B09447-C3E5-6441-BB25-C23FB1C7DC55}" sibTransId="{C774A4CA-6C0A-4447-B65A-8CCB134B209D}"/>
    <dgm:cxn modelId="{C5FD7320-F0B3-C044-87B4-340258832A43}" srcId="{8D83E06D-4E5F-5C4D-84B9-941EFAE1A987}" destId="{6244E09E-0677-8544-9B70-6D41BFD1163E}" srcOrd="0" destOrd="0" parTransId="{2A1D3C61-33D1-5C49-8BC2-DB5CF2F5CE9C}" sibTransId="{9308FAF1-291E-6F48-8343-A73A93C7A027}"/>
    <dgm:cxn modelId="{F2000124-D486-BE4A-AF2E-FF4E5CFBD003}" type="presOf" srcId="{77AC8C86-518A-B640-9907-89E5BB24BB21}" destId="{A1FA8D59-921D-4E43-AC8C-5AA7ACE26EFA}" srcOrd="0" destOrd="0" presId="urn:microsoft.com/office/officeart/2005/8/layout/lProcess2"/>
    <dgm:cxn modelId="{49E5B629-EB2D-0B45-A342-632E0A4DD6B7}" type="presOf" srcId="{A07873A5-5685-3749-8E81-D85B712F53C2}" destId="{BB93E052-9993-2A48-A015-6AF10D2E23FE}" srcOrd="0" destOrd="0" presId="urn:microsoft.com/office/officeart/2005/8/layout/lProcess2"/>
    <dgm:cxn modelId="{1F67EC2F-F673-D64B-9A22-2FEB83061869}" type="presOf" srcId="{8D83E06D-4E5F-5C4D-84B9-941EFAE1A987}" destId="{03E0E702-E834-E24B-BEA6-A5C732A20CDC}" srcOrd="0" destOrd="0" presId="urn:microsoft.com/office/officeart/2005/8/layout/lProcess2"/>
    <dgm:cxn modelId="{F2601532-6831-B641-B1A3-4EB2C4DC40B3}" type="presOf" srcId="{33488F57-FE04-CE45-BFE0-D861886C96B5}" destId="{9E4A490C-B8B0-1E4C-A20E-39DB680AB074}" srcOrd="0" destOrd="0" presId="urn:microsoft.com/office/officeart/2005/8/layout/lProcess2"/>
    <dgm:cxn modelId="{D49DBF32-5E15-184A-91E1-1597D3D65E64}" srcId="{3C1E91C3-15AF-A045-A7EE-4A72034B51B1}" destId="{4C095A6E-4D69-4D4B-99DD-FAD07005F755}" srcOrd="0" destOrd="0" parTransId="{BFF3B816-C450-7948-BBCD-132E55A4CC45}" sibTransId="{001A3E1D-3924-BB42-8A8E-B68A926FE49A}"/>
    <dgm:cxn modelId="{1B0E1A35-8348-2F4D-A674-B17C0223C453}" srcId="{8D83E06D-4E5F-5C4D-84B9-941EFAE1A987}" destId="{33488F57-FE04-CE45-BFE0-D861886C96B5}" srcOrd="1" destOrd="0" parTransId="{7FA97CA1-2ABB-7840-90CE-7DB5209E8E3B}" sibTransId="{D60F98F9-1EE2-464F-BE76-75F54ADE775C}"/>
    <dgm:cxn modelId="{78A68A62-3994-944C-A5CA-5AB827EEE1E8}" srcId="{8D83E06D-4E5F-5C4D-84B9-941EFAE1A987}" destId="{3C1E91C3-15AF-A045-A7EE-4A72034B51B1}" srcOrd="2" destOrd="0" parTransId="{D4B96DC5-A7F2-C743-9285-28673BD18B07}" sibTransId="{1ED08DAF-2C0D-C64F-9D7D-834800A10647}"/>
    <dgm:cxn modelId="{57AE3765-A792-A14F-873E-2002AEF5E2E9}" type="presOf" srcId="{3C1E91C3-15AF-A045-A7EE-4A72034B51B1}" destId="{5C4025F6-0771-EA47-8B1C-D4150D18664A}" srcOrd="1" destOrd="0" presId="urn:microsoft.com/office/officeart/2005/8/layout/lProcess2"/>
    <dgm:cxn modelId="{FD0227AE-7E31-5D47-87DF-C38644E02472}" type="presOf" srcId="{32F90FEC-8796-4D48-964A-3562CC883F20}" destId="{2B1B3C14-FCCC-5A4E-B6DF-4C3C5B168392}" srcOrd="0" destOrd="0" presId="urn:microsoft.com/office/officeart/2005/8/layout/lProcess2"/>
    <dgm:cxn modelId="{FB7845BC-14AB-8C4F-8D00-8C4722734575}" type="presOf" srcId="{3C1E91C3-15AF-A045-A7EE-4A72034B51B1}" destId="{772D03F3-CE1A-ED45-821C-D8B7F65E2E3A}" srcOrd="0" destOrd="0" presId="urn:microsoft.com/office/officeart/2005/8/layout/lProcess2"/>
    <dgm:cxn modelId="{17CF95C8-9FCF-0340-A474-2E5017DC8765}" srcId="{33488F57-FE04-CE45-BFE0-D861886C96B5}" destId="{32F90FEC-8796-4D48-964A-3562CC883F20}" srcOrd="0" destOrd="0" parTransId="{61391C57-38B8-7248-8F58-ADCB96F6B90B}" sibTransId="{96032C5A-DAFF-C541-B7B2-2514429E9B6B}"/>
    <dgm:cxn modelId="{F45E2DCE-6AB8-AD47-A24F-58A47FF21DE6}" type="presOf" srcId="{6244E09E-0677-8544-9B70-6D41BFD1163E}" destId="{F4F4658F-4F77-8142-8558-335435EE137E}" srcOrd="1" destOrd="0" presId="urn:microsoft.com/office/officeart/2005/8/layout/lProcess2"/>
    <dgm:cxn modelId="{6DF558CE-4F3D-1846-BF97-F40FA7F98621}" type="presOf" srcId="{6244E09E-0677-8544-9B70-6D41BFD1163E}" destId="{D9CF2589-661A-0540-B8D7-6BDB44A1E1BB}" srcOrd="0" destOrd="0" presId="urn:microsoft.com/office/officeart/2005/8/layout/lProcess2"/>
    <dgm:cxn modelId="{A7C1FCDE-3946-8F41-84DF-46C4DF97FA5B}" srcId="{33488F57-FE04-CE45-BFE0-D861886C96B5}" destId="{787D5D12-90D7-E04F-8A50-1C08EC8D2AF1}" srcOrd="1" destOrd="0" parTransId="{BE48F2D2-0458-0948-A02A-006E9CE92E94}" sibTransId="{633082D1-CE39-094F-83DE-942742D04382}"/>
    <dgm:cxn modelId="{673934EF-8B74-774E-B4B7-4A22B51FD111}" type="presOf" srcId="{33488F57-FE04-CE45-BFE0-D861886C96B5}" destId="{06D96830-1267-DF4D-AEC4-069BCCAB2683}" srcOrd="1" destOrd="0" presId="urn:microsoft.com/office/officeart/2005/8/layout/lProcess2"/>
    <dgm:cxn modelId="{D1C7F6F8-C679-AB45-9AD6-50D06EEF3C14}" type="presOf" srcId="{4C095A6E-4D69-4D4B-99DD-FAD07005F755}" destId="{66A0EE81-DA2F-E645-97D2-B83BD06B3121}" srcOrd="0" destOrd="0" presId="urn:microsoft.com/office/officeart/2005/8/layout/lProcess2"/>
    <dgm:cxn modelId="{BC7CA189-AE79-8F4D-8AAE-48D6E7BA5F83}" type="presParOf" srcId="{03E0E702-E834-E24B-BEA6-A5C732A20CDC}" destId="{DA5B54F1-B27E-BE48-AAA7-DF368532F8A9}" srcOrd="0" destOrd="0" presId="urn:microsoft.com/office/officeart/2005/8/layout/lProcess2"/>
    <dgm:cxn modelId="{20FF6EDB-07DC-1F4F-9930-AE36019D249C}" type="presParOf" srcId="{DA5B54F1-B27E-BE48-AAA7-DF368532F8A9}" destId="{D9CF2589-661A-0540-B8D7-6BDB44A1E1BB}" srcOrd="0" destOrd="0" presId="urn:microsoft.com/office/officeart/2005/8/layout/lProcess2"/>
    <dgm:cxn modelId="{34E161CC-A085-BE4E-9C2D-F169F2D84B04}" type="presParOf" srcId="{DA5B54F1-B27E-BE48-AAA7-DF368532F8A9}" destId="{F4F4658F-4F77-8142-8558-335435EE137E}" srcOrd="1" destOrd="0" presId="urn:microsoft.com/office/officeart/2005/8/layout/lProcess2"/>
    <dgm:cxn modelId="{4B78E36D-38E4-684B-B8C6-6C81320B6ADD}" type="presParOf" srcId="{DA5B54F1-B27E-BE48-AAA7-DF368532F8A9}" destId="{7FF6A26D-AD7F-7748-BFC8-CF69B8453B9F}" srcOrd="2" destOrd="0" presId="urn:microsoft.com/office/officeart/2005/8/layout/lProcess2"/>
    <dgm:cxn modelId="{26BA5ADF-FD20-7441-85F4-D6E44A0E6F2C}" type="presParOf" srcId="{7FF6A26D-AD7F-7748-BFC8-CF69B8453B9F}" destId="{38F90836-B6E7-8C41-A3AA-97D07D401050}" srcOrd="0" destOrd="0" presId="urn:microsoft.com/office/officeart/2005/8/layout/lProcess2"/>
    <dgm:cxn modelId="{7D032125-EB3D-724D-8BB8-D6BE80923E43}" type="presParOf" srcId="{38F90836-B6E7-8C41-A3AA-97D07D401050}" destId="{A1FA8D59-921D-4E43-AC8C-5AA7ACE26EFA}" srcOrd="0" destOrd="0" presId="urn:microsoft.com/office/officeart/2005/8/layout/lProcess2"/>
    <dgm:cxn modelId="{A63DDB66-EC66-F649-B3C1-11372A4D819B}" type="presParOf" srcId="{38F90836-B6E7-8C41-A3AA-97D07D401050}" destId="{B157D394-884C-B74A-AD66-DEAEB308F179}" srcOrd="1" destOrd="0" presId="urn:microsoft.com/office/officeart/2005/8/layout/lProcess2"/>
    <dgm:cxn modelId="{92F9660E-1E79-C14D-B23C-254A4B16464E}" type="presParOf" srcId="{38F90836-B6E7-8C41-A3AA-97D07D401050}" destId="{BB93E052-9993-2A48-A015-6AF10D2E23FE}" srcOrd="2" destOrd="0" presId="urn:microsoft.com/office/officeart/2005/8/layout/lProcess2"/>
    <dgm:cxn modelId="{DAEE89AF-C396-074D-8474-47EC166CA1BF}" type="presParOf" srcId="{03E0E702-E834-E24B-BEA6-A5C732A20CDC}" destId="{9770B6EB-A804-E245-B24A-319197FE6AEB}" srcOrd="1" destOrd="0" presId="urn:microsoft.com/office/officeart/2005/8/layout/lProcess2"/>
    <dgm:cxn modelId="{FAC4F8D0-19D8-F840-82F5-DE5A048243FB}" type="presParOf" srcId="{03E0E702-E834-E24B-BEA6-A5C732A20CDC}" destId="{A9E6CDA1-3276-474A-A1E5-DC1525728D38}" srcOrd="2" destOrd="0" presId="urn:microsoft.com/office/officeart/2005/8/layout/lProcess2"/>
    <dgm:cxn modelId="{FBC093F8-263E-E642-8597-7E6BA604AE2F}" type="presParOf" srcId="{A9E6CDA1-3276-474A-A1E5-DC1525728D38}" destId="{9E4A490C-B8B0-1E4C-A20E-39DB680AB074}" srcOrd="0" destOrd="0" presId="urn:microsoft.com/office/officeart/2005/8/layout/lProcess2"/>
    <dgm:cxn modelId="{B124E372-8983-194A-A930-6422BF6EF230}" type="presParOf" srcId="{A9E6CDA1-3276-474A-A1E5-DC1525728D38}" destId="{06D96830-1267-DF4D-AEC4-069BCCAB2683}" srcOrd="1" destOrd="0" presId="urn:microsoft.com/office/officeart/2005/8/layout/lProcess2"/>
    <dgm:cxn modelId="{B1C8C558-DB25-BF47-9AF1-17B5036C575B}" type="presParOf" srcId="{A9E6CDA1-3276-474A-A1E5-DC1525728D38}" destId="{02AD500D-C8D3-DC4F-9D12-E706459B5928}" srcOrd="2" destOrd="0" presId="urn:microsoft.com/office/officeart/2005/8/layout/lProcess2"/>
    <dgm:cxn modelId="{051C2155-A20E-DE49-A631-DBC2E5EFF1D4}" type="presParOf" srcId="{02AD500D-C8D3-DC4F-9D12-E706459B5928}" destId="{2A74D171-B513-5046-A111-21B8A79E3FE8}" srcOrd="0" destOrd="0" presId="urn:microsoft.com/office/officeart/2005/8/layout/lProcess2"/>
    <dgm:cxn modelId="{63591E56-54F8-BA44-8FD4-6B4561881FCC}" type="presParOf" srcId="{2A74D171-B513-5046-A111-21B8A79E3FE8}" destId="{2B1B3C14-FCCC-5A4E-B6DF-4C3C5B168392}" srcOrd="0" destOrd="0" presId="urn:microsoft.com/office/officeart/2005/8/layout/lProcess2"/>
    <dgm:cxn modelId="{F23A71BB-3C93-CF4F-8B83-358D9DBE0CDD}" type="presParOf" srcId="{2A74D171-B513-5046-A111-21B8A79E3FE8}" destId="{41C77485-72FA-FB4D-BE80-BEA2F3988A81}" srcOrd="1" destOrd="0" presId="urn:microsoft.com/office/officeart/2005/8/layout/lProcess2"/>
    <dgm:cxn modelId="{FD02AB2A-A9C0-0F4A-99DE-C13385472193}" type="presParOf" srcId="{2A74D171-B513-5046-A111-21B8A79E3FE8}" destId="{EFD0F9B9-6548-DB4B-B577-94FEF965CA6E}" srcOrd="2" destOrd="0" presId="urn:microsoft.com/office/officeart/2005/8/layout/lProcess2"/>
    <dgm:cxn modelId="{6F229B2C-7310-8A4A-9B9F-D3E11FC09964}" type="presParOf" srcId="{03E0E702-E834-E24B-BEA6-A5C732A20CDC}" destId="{6C5C293C-E1FE-324D-9CB3-66B532C8B16D}" srcOrd="3" destOrd="0" presId="urn:microsoft.com/office/officeart/2005/8/layout/lProcess2"/>
    <dgm:cxn modelId="{AFABE792-7C93-8941-AEC3-A7A35006FC5F}" type="presParOf" srcId="{03E0E702-E834-E24B-BEA6-A5C732A20CDC}" destId="{B4687081-D159-1145-AD6D-AF5A24A7533B}" srcOrd="4" destOrd="0" presId="urn:microsoft.com/office/officeart/2005/8/layout/lProcess2"/>
    <dgm:cxn modelId="{2A261F95-9F7F-CF45-AE83-892C5980CE31}" type="presParOf" srcId="{B4687081-D159-1145-AD6D-AF5A24A7533B}" destId="{772D03F3-CE1A-ED45-821C-D8B7F65E2E3A}" srcOrd="0" destOrd="0" presId="urn:microsoft.com/office/officeart/2005/8/layout/lProcess2"/>
    <dgm:cxn modelId="{DCAA6CBF-E9F1-E443-B177-7D545F2FAD69}" type="presParOf" srcId="{B4687081-D159-1145-AD6D-AF5A24A7533B}" destId="{5C4025F6-0771-EA47-8B1C-D4150D18664A}" srcOrd="1" destOrd="0" presId="urn:microsoft.com/office/officeart/2005/8/layout/lProcess2"/>
    <dgm:cxn modelId="{8FD94580-9621-084E-91EC-850545C88762}" type="presParOf" srcId="{B4687081-D159-1145-AD6D-AF5A24A7533B}" destId="{FF2A7A9A-A4B1-F340-9029-30BEC860D275}" srcOrd="2" destOrd="0" presId="urn:microsoft.com/office/officeart/2005/8/layout/lProcess2"/>
    <dgm:cxn modelId="{8B90B5DF-6C35-924B-B40A-93F471610713}" type="presParOf" srcId="{FF2A7A9A-A4B1-F340-9029-30BEC860D275}" destId="{396C7D0C-11B5-7C40-B0E9-7A938B77D1B8}" srcOrd="0" destOrd="0" presId="urn:microsoft.com/office/officeart/2005/8/layout/lProcess2"/>
    <dgm:cxn modelId="{AC0B30EB-7468-E24D-A280-D2C2A3E8FEBD}" type="presParOf" srcId="{396C7D0C-11B5-7C40-B0E9-7A938B77D1B8}" destId="{66A0EE81-DA2F-E645-97D2-B83BD06B3121}" srcOrd="0" destOrd="0" presId="urn:microsoft.com/office/officeart/2005/8/layout/lProcess2"/>
    <dgm:cxn modelId="{9F9B2456-E60E-7A47-8734-ED756C15AA34}" type="presParOf" srcId="{396C7D0C-11B5-7C40-B0E9-7A938B77D1B8}" destId="{2336B059-CB21-6E44-A744-B5510133B815}" srcOrd="1" destOrd="0" presId="urn:microsoft.com/office/officeart/2005/8/layout/lProcess2"/>
    <dgm:cxn modelId="{3B819ED8-E3A4-AB4C-A6CB-8BD0B0AB05C5}" type="presParOf" srcId="{396C7D0C-11B5-7C40-B0E9-7A938B77D1B8}" destId="{5789CF87-AF38-FD49-B3AC-D702D211B848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83E06D-4E5F-5C4D-84B9-941EFAE1A987}" type="doc">
      <dgm:prSet loTypeId="urn:microsoft.com/office/officeart/2005/8/layout/lProcess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44E09E-0677-8544-9B70-6D41BFD1163E}">
      <dgm:prSet phldrT="[Text]"/>
      <dgm:spPr/>
      <dgm:t>
        <a:bodyPr/>
        <a:lstStyle/>
        <a:p>
          <a:r>
            <a:rPr lang="en-US" dirty="0"/>
            <a:t>Upstream</a:t>
          </a:r>
        </a:p>
      </dgm:t>
    </dgm:pt>
    <dgm:pt modelId="{2A1D3C61-33D1-5C49-8BC2-DB5CF2F5CE9C}" type="parTrans" cxnId="{C5FD7320-F0B3-C044-87B4-340258832A43}">
      <dgm:prSet/>
      <dgm:spPr/>
      <dgm:t>
        <a:bodyPr/>
        <a:lstStyle/>
        <a:p>
          <a:endParaRPr lang="en-US"/>
        </a:p>
      </dgm:t>
    </dgm:pt>
    <dgm:pt modelId="{9308FAF1-291E-6F48-8343-A73A93C7A027}" type="sibTrans" cxnId="{C5FD7320-F0B3-C044-87B4-340258832A43}">
      <dgm:prSet/>
      <dgm:spPr/>
      <dgm:t>
        <a:bodyPr/>
        <a:lstStyle/>
        <a:p>
          <a:endParaRPr lang="en-US"/>
        </a:p>
      </dgm:t>
    </dgm:pt>
    <dgm:pt modelId="{77AC8C86-518A-B640-9907-89E5BB24BB21}">
      <dgm:prSet phldrT="[Text]"/>
      <dgm:spPr/>
      <dgm:t>
        <a:bodyPr/>
        <a:lstStyle/>
        <a:p>
          <a:r>
            <a:rPr lang="en-US" dirty="0"/>
            <a:t>Oil &amp; Gas</a:t>
          </a:r>
        </a:p>
      </dgm:t>
    </dgm:pt>
    <dgm:pt modelId="{59B09447-C3E5-6441-BB25-C23FB1C7DC55}" type="parTrans" cxnId="{D00FDB18-B566-EC4D-8CC4-EE21DC469150}">
      <dgm:prSet/>
      <dgm:spPr/>
      <dgm:t>
        <a:bodyPr/>
        <a:lstStyle/>
        <a:p>
          <a:endParaRPr lang="en-US"/>
        </a:p>
      </dgm:t>
    </dgm:pt>
    <dgm:pt modelId="{C774A4CA-6C0A-4447-B65A-8CCB134B209D}" type="sibTrans" cxnId="{D00FDB18-B566-EC4D-8CC4-EE21DC469150}">
      <dgm:prSet/>
      <dgm:spPr/>
      <dgm:t>
        <a:bodyPr/>
        <a:lstStyle/>
        <a:p>
          <a:endParaRPr lang="en-US"/>
        </a:p>
      </dgm:t>
    </dgm:pt>
    <dgm:pt modelId="{A07873A5-5685-3749-8E81-D85B712F53C2}">
      <dgm:prSet phldrT="[Text]"/>
      <dgm:spPr/>
      <dgm:t>
        <a:bodyPr/>
        <a:lstStyle/>
        <a:p>
          <a:r>
            <a:rPr lang="en-US" dirty="0"/>
            <a:t>35.5%</a:t>
          </a:r>
        </a:p>
        <a:p>
          <a:r>
            <a:rPr lang="en-US" dirty="0"/>
            <a:t>$62.1M</a:t>
          </a:r>
        </a:p>
      </dgm:t>
    </dgm:pt>
    <dgm:pt modelId="{77B85DAD-14DF-EB46-BFBB-A65C27F420D1}" type="parTrans" cxnId="{A9B78312-D8AB-6B4F-BF25-5A2940C748CE}">
      <dgm:prSet/>
      <dgm:spPr/>
      <dgm:t>
        <a:bodyPr/>
        <a:lstStyle/>
        <a:p>
          <a:endParaRPr lang="en-US"/>
        </a:p>
      </dgm:t>
    </dgm:pt>
    <dgm:pt modelId="{1E2A595A-8D42-7946-8A26-7068A4C2EB6A}" type="sibTrans" cxnId="{A9B78312-D8AB-6B4F-BF25-5A2940C748CE}">
      <dgm:prSet/>
      <dgm:spPr/>
      <dgm:t>
        <a:bodyPr/>
        <a:lstStyle/>
        <a:p>
          <a:endParaRPr lang="en-US"/>
        </a:p>
      </dgm:t>
    </dgm:pt>
    <dgm:pt modelId="{33488F57-FE04-CE45-BFE0-D861886C96B5}">
      <dgm:prSet phldrT="[Text]"/>
      <dgm:spPr/>
      <dgm:t>
        <a:bodyPr/>
        <a:lstStyle/>
        <a:p>
          <a:r>
            <a:rPr lang="en-US" dirty="0"/>
            <a:t>Midstream</a:t>
          </a:r>
        </a:p>
      </dgm:t>
    </dgm:pt>
    <dgm:pt modelId="{7FA97CA1-2ABB-7840-90CE-7DB5209E8E3B}" type="parTrans" cxnId="{1B0E1A35-8348-2F4D-A674-B17C0223C453}">
      <dgm:prSet/>
      <dgm:spPr/>
      <dgm:t>
        <a:bodyPr/>
        <a:lstStyle/>
        <a:p>
          <a:endParaRPr lang="en-US"/>
        </a:p>
      </dgm:t>
    </dgm:pt>
    <dgm:pt modelId="{D60F98F9-1EE2-464F-BE76-75F54ADE775C}" type="sibTrans" cxnId="{1B0E1A35-8348-2F4D-A674-B17C0223C453}">
      <dgm:prSet/>
      <dgm:spPr/>
      <dgm:t>
        <a:bodyPr/>
        <a:lstStyle/>
        <a:p>
          <a:endParaRPr lang="en-US"/>
        </a:p>
      </dgm:t>
    </dgm:pt>
    <dgm:pt modelId="{32F90FEC-8796-4D48-964A-3562CC883F20}">
      <dgm:prSet phldrT="[Text]"/>
      <dgm:spPr/>
      <dgm:t>
        <a:bodyPr/>
        <a:lstStyle/>
        <a:p>
          <a:r>
            <a:rPr lang="en-US" dirty="0"/>
            <a:t>Petrochemical &amp; Chemical</a:t>
          </a:r>
        </a:p>
      </dgm:t>
    </dgm:pt>
    <dgm:pt modelId="{61391C57-38B8-7248-8F58-ADCB96F6B90B}" type="parTrans" cxnId="{17CF95C8-9FCF-0340-A474-2E5017DC8765}">
      <dgm:prSet/>
      <dgm:spPr/>
      <dgm:t>
        <a:bodyPr/>
        <a:lstStyle/>
        <a:p>
          <a:endParaRPr lang="en-US"/>
        </a:p>
      </dgm:t>
    </dgm:pt>
    <dgm:pt modelId="{96032C5A-DAFF-C541-B7B2-2514429E9B6B}" type="sibTrans" cxnId="{17CF95C8-9FCF-0340-A474-2E5017DC8765}">
      <dgm:prSet/>
      <dgm:spPr/>
      <dgm:t>
        <a:bodyPr/>
        <a:lstStyle/>
        <a:p>
          <a:endParaRPr lang="en-US"/>
        </a:p>
      </dgm:t>
    </dgm:pt>
    <dgm:pt modelId="{787D5D12-90D7-E04F-8A50-1C08EC8D2AF1}">
      <dgm:prSet phldrT="[Text]"/>
      <dgm:spPr/>
      <dgm:t>
        <a:bodyPr/>
        <a:lstStyle/>
        <a:p>
          <a:r>
            <a:rPr lang="en-US" dirty="0"/>
            <a:t>31.8%</a:t>
          </a:r>
        </a:p>
        <a:p>
          <a:r>
            <a:rPr lang="en-US" dirty="0"/>
            <a:t>$55.7M</a:t>
          </a:r>
        </a:p>
      </dgm:t>
    </dgm:pt>
    <dgm:pt modelId="{BE48F2D2-0458-0948-A02A-006E9CE92E94}" type="parTrans" cxnId="{A7C1FCDE-3946-8F41-84DF-46C4DF97FA5B}">
      <dgm:prSet/>
      <dgm:spPr/>
      <dgm:t>
        <a:bodyPr/>
        <a:lstStyle/>
        <a:p>
          <a:endParaRPr lang="en-US"/>
        </a:p>
      </dgm:t>
    </dgm:pt>
    <dgm:pt modelId="{633082D1-CE39-094F-83DE-942742D04382}" type="sibTrans" cxnId="{A7C1FCDE-3946-8F41-84DF-46C4DF97FA5B}">
      <dgm:prSet/>
      <dgm:spPr/>
      <dgm:t>
        <a:bodyPr/>
        <a:lstStyle/>
        <a:p>
          <a:endParaRPr lang="en-US"/>
        </a:p>
      </dgm:t>
    </dgm:pt>
    <dgm:pt modelId="{3C1E91C3-15AF-A045-A7EE-4A72034B51B1}">
      <dgm:prSet phldrT="[Text]"/>
      <dgm:spPr/>
      <dgm:t>
        <a:bodyPr/>
        <a:lstStyle/>
        <a:p>
          <a:r>
            <a:rPr lang="en-US" dirty="0"/>
            <a:t>Downstream</a:t>
          </a:r>
        </a:p>
        <a:p>
          <a:r>
            <a:rPr lang="en-US" dirty="0"/>
            <a:t>General Industries</a:t>
          </a:r>
        </a:p>
      </dgm:t>
    </dgm:pt>
    <dgm:pt modelId="{D4B96DC5-A7F2-C743-9285-28673BD18B07}" type="parTrans" cxnId="{78A68A62-3994-944C-A5CA-5AB827EEE1E8}">
      <dgm:prSet/>
      <dgm:spPr/>
      <dgm:t>
        <a:bodyPr/>
        <a:lstStyle/>
        <a:p>
          <a:endParaRPr lang="en-US"/>
        </a:p>
      </dgm:t>
    </dgm:pt>
    <dgm:pt modelId="{1ED08DAF-2C0D-C64F-9D7D-834800A10647}" type="sibTrans" cxnId="{78A68A62-3994-944C-A5CA-5AB827EEE1E8}">
      <dgm:prSet/>
      <dgm:spPr/>
      <dgm:t>
        <a:bodyPr/>
        <a:lstStyle/>
        <a:p>
          <a:endParaRPr lang="en-US"/>
        </a:p>
      </dgm:t>
    </dgm:pt>
    <dgm:pt modelId="{4C095A6E-4D69-4D4B-99DD-FAD07005F755}">
      <dgm:prSet phldrT="[Text]"/>
      <dgm:spPr/>
      <dgm:t>
        <a:bodyPr/>
        <a:lstStyle/>
        <a:p>
          <a:r>
            <a:rPr lang="en-US" dirty="0"/>
            <a:t>General Industries</a:t>
          </a:r>
        </a:p>
      </dgm:t>
    </dgm:pt>
    <dgm:pt modelId="{BFF3B816-C450-7948-BBCD-132E55A4CC45}" type="parTrans" cxnId="{D49DBF32-5E15-184A-91E1-1597D3D65E64}">
      <dgm:prSet/>
      <dgm:spPr/>
      <dgm:t>
        <a:bodyPr/>
        <a:lstStyle/>
        <a:p>
          <a:endParaRPr lang="en-US"/>
        </a:p>
      </dgm:t>
    </dgm:pt>
    <dgm:pt modelId="{001A3E1D-3924-BB42-8A8E-B68A926FE49A}" type="sibTrans" cxnId="{D49DBF32-5E15-184A-91E1-1597D3D65E64}">
      <dgm:prSet/>
      <dgm:spPr/>
      <dgm:t>
        <a:bodyPr/>
        <a:lstStyle/>
        <a:p>
          <a:endParaRPr lang="en-US"/>
        </a:p>
      </dgm:t>
    </dgm:pt>
    <dgm:pt modelId="{DABD79B4-6E63-C244-BAAB-7D6644D07AFD}">
      <dgm:prSet phldrT="[Text]"/>
      <dgm:spPr/>
      <dgm:t>
        <a:bodyPr/>
        <a:lstStyle/>
        <a:p>
          <a:r>
            <a:rPr lang="en-US" dirty="0"/>
            <a:t>32.7%</a:t>
          </a:r>
        </a:p>
        <a:p>
          <a:r>
            <a:rPr lang="en-US" dirty="0"/>
            <a:t>$57.2M</a:t>
          </a:r>
        </a:p>
      </dgm:t>
    </dgm:pt>
    <dgm:pt modelId="{D9C6BC8D-C5DB-0E4F-B8D9-0BFEA14152EA}" type="parTrans" cxnId="{9E04A00F-93B8-024B-B423-86B6A6E315F2}">
      <dgm:prSet/>
      <dgm:spPr/>
      <dgm:t>
        <a:bodyPr/>
        <a:lstStyle/>
        <a:p>
          <a:endParaRPr lang="en-US"/>
        </a:p>
      </dgm:t>
    </dgm:pt>
    <dgm:pt modelId="{82CB5357-8FF9-CF43-AFDF-94DDC561FD2F}" type="sibTrans" cxnId="{9E04A00F-93B8-024B-B423-86B6A6E315F2}">
      <dgm:prSet/>
      <dgm:spPr/>
      <dgm:t>
        <a:bodyPr/>
        <a:lstStyle/>
        <a:p>
          <a:endParaRPr lang="en-US"/>
        </a:p>
      </dgm:t>
    </dgm:pt>
    <dgm:pt modelId="{03E0E702-E834-E24B-BEA6-A5C732A20CDC}" type="pres">
      <dgm:prSet presAssocID="{8D83E06D-4E5F-5C4D-84B9-941EFAE1A987}" presName="theList" presStyleCnt="0">
        <dgm:presLayoutVars>
          <dgm:dir/>
          <dgm:animLvl val="lvl"/>
          <dgm:resizeHandles val="exact"/>
        </dgm:presLayoutVars>
      </dgm:prSet>
      <dgm:spPr/>
    </dgm:pt>
    <dgm:pt modelId="{DA5B54F1-B27E-BE48-AAA7-DF368532F8A9}" type="pres">
      <dgm:prSet presAssocID="{6244E09E-0677-8544-9B70-6D41BFD1163E}" presName="compNode" presStyleCnt="0"/>
      <dgm:spPr/>
    </dgm:pt>
    <dgm:pt modelId="{D9CF2589-661A-0540-B8D7-6BDB44A1E1BB}" type="pres">
      <dgm:prSet presAssocID="{6244E09E-0677-8544-9B70-6D41BFD1163E}" presName="aNode" presStyleLbl="bgShp" presStyleIdx="0" presStyleCnt="3" custLinFactNeighborX="-38" custLinFactNeighborY="220"/>
      <dgm:spPr/>
    </dgm:pt>
    <dgm:pt modelId="{F4F4658F-4F77-8142-8558-335435EE137E}" type="pres">
      <dgm:prSet presAssocID="{6244E09E-0677-8544-9B70-6D41BFD1163E}" presName="textNode" presStyleLbl="bgShp" presStyleIdx="0" presStyleCnt="3"/>
      <dgm:spPr/>
    </dgm:pt>
    <dgm:pt modelId="{7FF6A26D-AD7F-7748-BFC8-CF69B8453B9F}" type="pres">
      <dgm:prSet presAssocID="{6244E09E-0677-8544-9B70-6D41BFD1163E}" presName="compChildNode" presStyleCnt="0"/>
      <dgm:spPr/>
    </dgm:pt>
    <dgm:pt modelId="{38F90836-B6E7-8C41-A3AA-97D07D401050}" type="pres">
      <dgm:prSet presAssocID="{6244E09E-0677-8544-9B70-6D41BFD1163E}" presName="theInnerList" presStyleCnt="0"/>
      <dgm:spPr/>
    </dgm:pt>
    <dgm:pt modelId="{A1FA8D59-921D-4E43-AC8C-5AA7ACE26EFA}" type="pres">
      <dgm:prSet presAssocID="{77AC8C86-518A-B640-9907-89E5BB24BB21}" presName="childNode" presStyleLbl="node1" presStyleIdx="0" presStyleCnt="6">
        <dgm:presLayoutVars>
          <dgm:bulletEnabled val="1"/>
        </dgm:presLayoutVars>
      </dgm:prSet>
      <dgm:spPr/>
    </dgm:pt>
    <dgm:pt modelId="{B157D394-884C-B74A-AD66-DEAEB308F179}" type="pres">
      <dgm:prSet presAssocID="{77AC8C86-518A-B640-9907-89E5BB24BB21}" presName="aSpace2" presStyleCnt="0"/>
      <dgm:spPr/>
    </dgm:pt>
    <dgm:pt modelId="{BB93E052-9993-2A48-A015-6AF10D2E23FE}" type="pres">
      <dgm:prSet presAssocID="{A07873A5-5685-3749-8E81-D85B712F53C2}" presName="childNode" presStyleLbl="node1" presStyleIdx="1" presStyleCnt="6">
        <dgm:presLayoutVars>
          <dgm:bulletEnabled val="1"/>
        </dgm:presLayoutVars>
      </dgm:prSet>
      <dgm:spPr/>
    </dgm:pt>
    <dgm:pt modelId="{9770B6EB-A804-E245-B24A-319197FE6AEB}" type="pres">
      <dgm:prSet presAssocID="{6244E09E-0677-8544-9B70-6D41BFD1163E}" presName="aSpace" presStyleCnt="0"/>
      <dgm:spPr/>
    </dgm:pt>
    <dgm:pt modelId="{A9E6CDA1-3276-474A-A1E5-DC1525728D38}" type="pres">
      <dgm:prSet presAssocID="{33488F57-FE04-CE45-BFE0-D861886C96B5}" presName="compNode" presStyleCnt="0"/>
      <dgm:spPr/>
    </dgm:pt>
    <dgm:pt modelId="{9E4A490C-B8B0-1E4C-A20E-39DB680AB074}" type="pres">
      <dgm:prSet presAssocID="{33488F57-FE04-CE45-BFE0-D861886C96B5}" presName="aNode" presStyleLbl="bgShp" presStyleIdx="1" presStyleCnt="3"/>
      <dgm:spPr/>
    </dgm:pt>
    <dgm:pt modelId="{06D96830-1267-DF4D-AEC4-069BCCAB2683}" type="pres">
      <dgm:prSet presAssocID="{33488F57-FE04-CE45-BFE0-D861886C96B5}" presName="textNode" presStyleLbl="bgShp" presStyleIdx="1" presStyleCnt="3"/>
      <dgm:spPr/>
    </dgm:pt>
    <dgm:pt modelId="{02AD500D-C8D3-DC4F-9D12-E706459B5928}" type="pres">
      <dgm:prSet presAssocID="{33488F57-FE04-CE45-BFE0-D861886C96B5}" presName="compChildNode" presStyleCnt="0"/>
      <dgm:spPr/>
    </dgm:pt>
    <dgm:pt modelId="{2A74D171-B513-5046-A111-21B8A79E3FE8}" type="pres">
      <dgm:prSet presAssocID="{33488F57-FE04-CE45-BFE0-D861886C96B5}" presName="theInnerList" presStyleCnt="0"/>
      <dgm:spPr/>
    </dgm:pt>
    <dgm:pt modelId="{2B1B3C14-FCCC-5A4E-B6DF-4C3C5B168392}" type="pres">
      <dgm:prSet presAssocID="{32F90FEC-8796-4D48-964A-3562CC883F20}" presName="childNode" presStyleLbl="node1" presStyleIdx="2" presStyleCnt="6">
        <dgm:presLayoutVars>
          <dgm:bulletEnabled val="1"/>
        </dgm:presLayoutVars>
      </dgm:prSet>
      <dgm:spPr/>
    </dgm:pt>
    <dgm:pt modelId="{41C77485-72FA-FB4D-BE80-BEA2F3988A81}" type="pres">
      <dgm:prSet presAssocID="{32F90FEC-8796-4D48-964A-3562CC883F20}" presName="aSpace2" presStyleCnt="0"/>
      <dgm:spPr/>
    </dgm:pt>
    <dgm:pt modelId="{EFD0F9B9-6548-DB4B-B577-94FEF965CA6E}" type="pres">
      <dgm:prSet presAssocID="{787D5D12-90D7-E04F-8A50-1C08EC8D2AF1}" presName="childNode" presStyleLbl="node1" presStyleIdx="3" presStyleCnt="6">
        <dgm:presLayoutVars>
          <dgm:bulletEnabled val="1"/>
        </dgm:presLayoutVars>
      </dgm:prSet>
      <dgm:spPr/>
    </dgm:pt>
    <dgm:pt modelId="{6C5C293C-E1FE-324D-9CB3-66B532C8B16D}" type="pres">
      <dgm:prSet presAssocID="{33488F57-FE04-CE45-BFE0-D861886C96B5}" presName="aSpace" presStyleCnt="0"/>
      <dgm:spPr/>
    </dgm:pt>
    <dgm:pt modelId="{B4687081-D159-1145-AD6D-AF5A24A7533B}" type="pres">
      <dgm:prSet presAssocID="{3C1E91C3-15AF-A045-A7EE-4A72034B51B1}" presName="compNode" presStyleCnt="0"/>
      <dgm:spPr/>
    </dgm:pt>
    <dgm:pt modelId="{772D03F3-CE1A-ED45-821C-D8B7F65E2E3A}" type="pres">
      <dgm:prSet presAssocID="{3C1E91C3-15AF-A045-A7EE-4A72034B51B1}" presName="aNode" presStyleLbl="bgShp" presStyleIdx="2" presStyleCnt="3"/>
      <dgm:spPr/>
    </dgm:pt>
    <dgm:pt modelId="{5C4025F6-0771-EA47-8B1C-D4150D18664A}" type="pres">
      <dgm:prSet presAssocID="{3C1E91C3-15AF-A045-A7EE-4A72034B51B1}" presName="textNode" presStyleLbl="bgShp" presStyleIdx="2" presStyleCnt="3"/>
      <dgm:spPr/>
    </dgm:pt>
    <dgm:pt modelId="{FF2A7A9A-A4B1-F340-9029-30BEC860D275}" type="pres">
      <dgm:prSet presAssocID="{3C1E91C3-15AF-A045-A7EE-4A72034B51B1}" presName="compChildNode" presStyleCnt="0"/>
      <dgm:spPr/>
    </dgm:pt>
    <dgm:pt modelId="{396C7D0C-11B5-7C40-B0E9-7A938B77D1B8}" type="pres">
      <dgm:prSet presAssocID="{3C1E91C3-15AF-A045-A7EE-4A72034B51B1}" presName="theInnerList" presStyleCnt="0"/>
      <dgm:spPr/>
    </dgm:pt>
    <dgm:pt modelId="{66A0EE81-DA2F-E645-97D2-B83BD06B3121}" type="pres">
      <dgm:prSet presAssocID="{4C095A6E-4D69-4D4B-99DD-FAD07005F755}" presName="childNode" presStyleLbl="node1" presStyleIdx="4" presStyleCnt="6">
        <dgm:presLayoutVars>
          <dgm:bulletEnabled val="1"/>
        </dgm:presLayoutVars>
      </dgm:prSet>
      <dgm:spPr/>
    </dgm:pt>
    <dgm:pt modelId="{2336B059-CB21-6E44-A744-B5510133B815}" type="pres">
      <dgm:prSet presAssocID="{4C095A6E-4D69-4D4B-99DD-FAD07005F755}" presName="aSpace2" presStyleCnt="0"/>
      <dgm:spPr/>
    </dgm:pt>
    <dgm:pt modelId="{5789CF87-AF38-FD49-B3AC-D702D211B848}" type="pres">
      <dgm:prSet presAssocID="{DABD79B4-6E63-C244-BAAB-7D6644D07AFD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40D43402-B201-E844-A5FA-AB5C3D300453}" type="presOf" srcId="{787D5D12-90D7-E04F-8A50-1C08EC8D2AF1}" destId="{EFD0F9B9-6548-DB4B-B577-94FEF965CA6E}" srcOrd="0" destOrd="0" presId="urn:microsoft.com/office/officeart/2005/8/layout/lProcess2"/>
    <dgm:cxn modelId="{9E04A00F-93B8-024B-B423-86B6A6E315F2}" srcId="{3C1E91C3-15AF-A045-A7EE-4A72034B51B1}" destId="{DABD79B4-6E63-C244-BAAB-7D6644D07AFD}" srcOrd="1" destOrd="0" parTransId="{D9C6BC8D-C5DB-0E4F-B8D9-0BFEA14152EA}" sibTransId="{82CB5357-8FF9-CF43-AFDF-94DDC561FD2F}"/>
    <dgm:cxn modelId="{A9B78312-D8AB-6B4F-BF25-5A2940C748CE}" srcId="{6244E09E-0677-8544-9B70-6D41BFD1163E}" destId="{A07873A5-5685-3749-8E81-D85B712F53C2}" srcOrd="1" destOrd="0" parTransId="{77B85DAD-14DF-EB46-BFBB-A65C27F420D1}" sibTransId="{1E2A595A-8D42-7946-8A26-7068A4C2EB6A}"/>
    <dgm:cxn modelId="{957D0514-A12D-F64F-B0F1-159F1E647DEA}" type="presOf" srcId="{DABD79B4-6E63-C244-BAAB-7D6644D07AFD}" destId="{5789CF87-AF38-FD49-B3AC-D702D211B848}" srcOrd="0" destOrd="0" presId="urn:microsoft.com/office/officeart/2005/8/layout/lProcess2"/>
    <dgm:cxn modelId="{D00FDB18-B566-EC4D-8CC4-EE21DC469150}" srcId="{6244E09E-0677-8544-9B70-6D41BFD1163E}" destId="{77AC8C86-518A-B640-9907-89E5BB24BB21}" srcOrd="0" destOrd="0" parTransId="{59B09447-C3E5-6441-BB25-C23FB1C7DC55}" sibTransId="{C774A4CA-6C0A-4447-B65A-8CCB134B209D}"/>
    <dgm:cxn modelId="{C5FD7320-F0B3-C044-87B4-340258832A43}" srcId="{8D83E06D-4E5F-5C4D-84B9-941EFAE1A987}" destId="{6244E09E-0677-8544-9B70-6D41BFD1163E}" srcOrd="0" destOrd="0" parTransId="{2A1D3C61-33D1-5C49-8BC2-DB5CF2F5CE9C}" sibTransId="{9308FAF1-291E-6F48-8343-A73A93C7A027}"/>
    <dgm:cxn modelId="{F2000124-D486-BE4A-AF2E-FF4E5CFBD003}" type="presOf" srcId="{77AC8C86-518A-B640-9907-89E5BB24BB21}" destId="{A1FA8D59-921D-4E43-AC8C-5AA7ACE26EFA}" srcOrd="0" destOrd="0" presId="urn:microsoft.com/office/officeart/2005/8/layout/lProcess2"/>
    <dgm:cxn modelId="{49E5B629-EB2D-0B45-A342-632E0A4DD6B7}" type="presOf" srcId="{A07873A5-5685-3749-8E81-D85B712F53C2}" destId="{BB93E052-9993-2A48-A015-6AF10D2E23FE}" srcOrd="0" destOrd="0" presId="urn:microsoft.com/office/officeart/2005/8/layout/lProcess2"/>
    <dgm:cxn modelId="{1F67EC2F-F673-D64B-9A22-2FEB83061869}" type="presOf" srcId="{8D83E06D-4E5F-5C4D-84B9-941EFAE1A987}" destId="{03E0E702-E834-E24B-BEA6-A5C732A20CDC}" srcOrd="0" destOrd="0" presId="urn:microsoft.com/office/officeart/2005/8/layout/lProcess2"/>
    <dgm:cxn modelId="{F2601532-6831-B641-B1A3-4EB2C4DC40B3}" type="presOf" srcId="{33488F57-FE04-CE45-BFE0-D861886C96B5}" destId="{9E4A490C-B8B0-1E4C-A20E-39DB680AB074}" srcOrd="0" destOrd="0" presId="urn:microsoft.com/office/officeart/2005/8/layout/lProcess2"/>
    <dgm:cxn modelId="{D49DBF32-5E15-184A-91E1-1597D3D65E64}" srcId="{3C1E91C3-15AF-A045-A7EE-4A72034B51B1}" destId="{4C095A6E-4D69-4D4B-99DD-FAD07005F755}" srcOrd="0" destOrd="0" parTransId="{BFF3B816-C450-7948-BBCD-132E55A4CC45}" sibTransId="{001A3E1D-3924-BB42-8A8E-B68A926FE49A}"/>
    <dgm:cxn modelId="{1B0E1A35-8348-2F4D-A674-B17C0223C453}" srcId="{8D83E06D-4E5F-5C4D-84B9-941EFAE1A987}" destId="{33488F57-FE04-CE45-BFE0-D861886C96B5}" srcOrd="1" destOrd="0" parTransId="{7FA97CA1-2ABB-7840-90CE-7DB5209E8E3B}" sibTransId="{D60F98F9-1EE2-464F-BE76-75F54ADE775C}"/>
    <dgm:cxn modelId="{78A68A62-3994-944C-A5CA-5AB827EEE1E8}" srcId="{8D83E06D-4E5F-5C4D-84B9-941EFAE1A987}" destId="{3C1E91C3-15AF-A045-A7EE-4A72034B51B1}" srcOrd="2" destOrd="0" parTransId="{D4B96DC5-A7F2-C743-9285-28673BD18B07}" sibTransId="{1ED08DAF-2C0D-C64F-9D7D-834800A10647}"/>
    <dgm:cxn modelId="{57AE3765-A792-A14F-873E-2002AEF5E2E9}" type="presOf" srcId="{3C1E91C3-15AF-A045-A7EE-4A72034B51B1}" destId="{5C4025F6-0771-EA47-8B1C-D4150D18664A}" srcOrd="1" destOrd="0" presId="urn:microsoft.com/office/officeart/2005/8/layout/lProcess2"/>
    <dgm:cxn modelId="{FD0227AE-7E31-5D47-87DF-C38644E02472}" type="presOf" srcId="{32F90FEC-8796-4D48-964A-3562CC883F20}" destId="{2B1B3C14-FCCC-5A4E-B6DF-4C3C5B168392}" srcOrd="0" destOrd="0" presId="urn:microsoft.com/office/officeart/2005/8/layout/lProcess2"/>
    <dgm:cxn modelId="{FB7845BC-14AB-8C4F-8D00-8C4722734575}" type="presOf" srcId="{3C1E91C3-15AF-A045-A7EE-4A72034B51B1}" destId="{772D03F3-CE1A-ED45-821C-D8B7F65E2E3A}" srcOrd="0" destOrd="0" presId="urn:microsoft.com/office/officeart/2005/8/layout/lProcess2"/>
    <dgm:cxn modelId="{17CF95C8-9FCF-0340-A474-2E5017DC8765}" srcId="{33488F57-FE04-CE45-BFE0-D861886C96B5}" destId="{32F90FEC-8796-4D48-964A-3562CC883F20}" srcOrd="0" destOrd="0" parTransId="{61391C57-38B8-7248-8F58-ADCB96F6B90B}" sibTransId="{96032C5A-DAFF-C541-B7B2-2514429E9B6B}"/>
    <dgm:cxn modelId="{F45E2DCE-6AB8-AD47-A24F-58A47FF21DE6}" type="presOf" srcId="{6244E09E-0677-8544-9B70-6D41BFD1163E}" destId="{F4F4658F-4F77-8142-8558-335435EE137E}" srcOrd="1" destOrd="0" presId="urn:microsoft.com/office/officeart/2005/8/layout/lProcess2"/>
    <dgm:cxn modelId="{6DF558CE-4F3D-1846-BF97-F40FA7F98621}" type="presOf" srcId="{6244E09E-0677-8544-9B70-6D41BFD1163E}" destId="{D9CF2589-661A-0540-B8D7-6BDB44A1E1BB}" srcOrd="0" destOrd="0" presId="urn:microsoft.com/office/officeart/2005/8/layout/lProcess2"/>
    <dgm:cxn modelId="{A7C1FCDE-3946-8F41-84DF-46C4DF97FA5B}" srcId="{33488F57-FE04-CE45-BFE0-D861886C96B5}" destId="{787D5D12-90D7-E04F-8A50-1C08EC8D2AF1}" srcOrd="1" destOrd="0" parTransId="{BE48F2D2-0458-0948-A02A-006E9CE92E94}" sibTransId="{633082D1-CE39-094F-83DE-942742D04382}"/>
    <dgm:cxn modelId="{673934EF-8B74-774E-B4B7-4A22B51FD111}" type="presOf" srcId="{33488F57-FE04-CE45-BFE0-D861886C96B5}" destId="{06D96830-1267-DF4D-AEC4-069BCCAB2683}" srcOrd="1" destOrd="0" presId="urn:microsoft.com/office/officeart/2005/8/layout/lProcess2"/>
    <dgm:cxn modelId="{D1C7F6F8-C679-AB45-9AD6-50D06EEF3C14}" type="presOf" srcId="{4C095A6E-4D69-4D4B-99DD-FAD07005F755}" destId="{66A0EE81-DA2F-E645-97D2-B83BD06B3121}" srcOrd="0" destOrd="0" presId="urn:microsoft.com/office/officeart/2005/8/layout/lProcess2"/>
    <dgm:cxn modelId="{BC7CA189-AE79-8F4D-8AAE-48D6E7BA5F83}" type="presParOf" srcId="{03E0E702-E834-E24B-BEA6-A5C732A20CDC}" destId="{DA5B54F1-B27E-BE48-AAA7-DF368532F8A9}" srcOrd="0" destOrd="0" presId="urn:microsoft.com/office/officeart/2005/8/layout/lProcess2"/>
    <dgm:cxn modelId="{20FF6EDB-07DC-1F4F-9930-AE36019D249C}" type="presParOf" srcId="{DA5B54F1-B27E-BE48-AAA7-DF368532F8A9}" destId="{D9CF2589-661A-0540-B8D7-6BDB44A1E1BB}" srcOrd="0" destOrd="0" presId="urn:microsoft.com/office/officeart/2005/8/layout/lProcess2"/>
    <dgm:cxn modelId="{34E161CC-A085-BE4E-9C2D-F169F2D84B04}" type="presParOf" srcId="{DA5B54F1-B27E-BE48-AAA7-DF368532F8A9}" destId="{F4F4658F-4F77-8142-8558-335435EE137E}" srcOrd="1" destOrd="0" presId="urn:microsoft.com/office/officeart/2005/8/layout/lProcess2"/>
    <dgm:cxn modelId="{4B78E36D-38E4-684B-B8C6-6C81320B6ADD}" type="presParOf" srcId="{DA5B54F1-B27E-BE48-AAA7-DF368532F8A9}" destId="{7FF6A26D-AD7F-7748-BFC8-CF69B8453B9F}" srcOrd="2" destOrd="0" presId="urn:microsoft.com/office/officeart/2005/8/layout/lProcess2"/>
    <dgm:cxn modelId="{26BA5ADF-FD20-7441-85F4-D6E44A0E6F2C}" type="presParOf" srcId="{7FF6A26D-AD7F-7748-BFC8-CF69B8453B9F}" destId="{38F90836-B6E7-8C41-A3AA-97D07D401050}" srcOrd="0" destOrd="0" presId="urn:microsoft.com/office/officeart/2005/8/layout/lProcess2"/>
    <dgm:cxn modelId="{7D032125-EB3D-724D-8BB8-D6BE80923E43}" type="presParOf" srcId="{38F90836-B6E7-8C41-A3AA-97D07D401050}" destId="{A1FA8D59-921D-4E43-AC8C-5AA7ACE26EFA}" srcOrd="0" destOrd="0" presId="urn:microsoft.com/office/officeart/2005/8/layout/lProcess2"/>
    <dgm:cxn modelId="{A63DDB66-EC66-F649-B3C1-11372A4D819B}" type="presParOf" srcId="{38F90836-B6E7-8C41-A3AA-97D07D401050}" destId="{B157D394-884C-B74A-AD66-DEAEB308F179}" srcOrd="1" destOrd="0" presId="urn:microsoft.com/office/officeart/2005/8/layout/lProcess2"/>
    <dgm:cxn modelId="{92F9660E-1E79-C14D-B23C-254A4B16464E}" type="presParOf" srcId="{38F90836-B6E7-8C41-A3AA-97D07D401050}" destId="{BB93E052-9993-2A48-A015-6AF10D2E23FE}" srcOrd="2" destOrd="0" presId="urn:microsoft.com/office/officeart/2005/8/layout/lProcess2"/>
    <dgm:cxn modelId="{DAEE89AF-C396-074D-8474-47EC166CA1BF}" type="presParOf" srcId="{03E0E702-E834-E24B-BEA6-A5C732A20CDC}" destId="{9770B6EB-A804-E245-B24A-319197FE6AEB}" srcOrd="1" destOrd="0" presId="urn:microsoft.com/office/officeart/2005/8/layout/lProcess2"/>
    <dgm:cxn modelId="{FAC4F8D0-19D8-F840-82F5-DE5A048243FB}" type="presParOf" srcId="{03E0E702-E834-E24B-BEA6-A5C732A20CDC}" destId="{A9E6CDA1-3276-474A-A1E5-DC1525728D38}" srcOrd="2" destOrd="0" presId="urn:microsoft.com/office/officeart/2005/8/layout/lProcess2"/>
    <dgm:cxn modelId="{FBC093F8-263E-E642-8597-7E6BA604AE2F}" type="presParOf" srcId="{A9E6CDA1-3276-474A-A1E5-DC1525728D38}" destId="{9E4A490C-B8B0-1E4C-A20E-39DB680AB074}" srcOrd="0" destOrd="0" presId="urn:microsoft.com/office/officeart/2005/8/layout/lProcess2"/>
    <dgm:cxn modelId="{B124E372-8983-194A-A930-6422BF6EF230}" type="presParOf" srcId="{A9E6CDA1-3276-474A-A1E5-DC1525728D38}" destId="{06D96830-1267-DF4D-AEC4-069BCCAB2683}" srcOrd="1" destOrd="0" presId="urn:microsoft.com/office/officeart/2005/8/layout/lProcess2"/>
    <dgm:cxn modelId="{B1C8C558-DB25-BF47-9AF1-17B5036C575B}" type="presParOf" srcId="{A9E6CDA1-3276-474A-A1E5-DC1525728D38}" destId="{02AD500D-C8D3-DC4F-9D12-E706459B5928}" srcOrd="2" destOrd="0" presId="urn:microsoft.com/office/officeart/2005/8/layout/lProcess2"/>
    <dgm:cxn modelId="{051C2155-A20E-DE49-A631-DBC2E5EFF1D4}" type="presParOf" srcId="{02AD500D-C8D3-DC4F-9D12-E706459B5928}" destId="{2A74D171-B513-5046-A111-21B8A79E3FE8}" srcOrd="0" destOrd="0" presId="urn:microsoft.com/office/officeart/2005/8/layout/lProcess2"/>
    <dgm:cxn modelId="{63591E56-54F8-BA44-8FD4-6B4561881FCC}" type="presParOf" srcId="{2A74D171-B513-5046-A111-21B8A79E3FE8}" destId="{2B1B3C14-FCCC-5A4E-B6DF-4C3C5B168392}" srcOrd="0" destOrd="0" presId="urn:microsoft.com/office/officeart/2005/8/layout/lProcess2"/>
    <dgm:cxn modelId="{F23A71BB-3C93-CF4F-8B83-358D9DBE0CDD}" type="presParOf" srcId="{2A74D171-B513-5046-A111-21B8A79E3FE8}" destId="{41C77485-72FA-FB4D-BE80-BEA2F3988A81}" srcOrd="1" destOrd="0" presId="urn:microsoft.com/office/officeart/2005/8/layout/lProcess2"/>
    <dgm:cxn modelId="{FD02AB2A-A9C0-0F4A-99DE-C13385472193}" type="presParOf" srcId="{2A74D171-B513-5046-A111-21B8A79E3FE8}" destId="{EFD0F9B9-6548-DB4B-B577-94FEF965CA6E}" srcOrd="2" destOrd="0" presId="urn:microsoft.com/office/officeart/2005/8/layout/lProcess2"/>
    <dgm:cxn modelId="{6F229B2C-7310-8A4A-9B9F-D3E11FC09964}" type="presParOf" srcId="{03E0E702-E834-E24B-BEA6-A5C732A20CDC}" destId="{6C5C293C-E1FE-324D-9CB3-66B532C8B16D}" srcOrd="3" destOrd="0" presId="urn:microsoft.com/office/officeart/2005/8/layout/lProcess2"/>
    <dgm:cxn modelId="{AFABE792-7C93-8941-AEC3-A7A35006FC5F}" type="presParOf" srcId="{03E0E702-E834-E24B-BEA6-A5C732A20CDC}" destId="{B4687081-D159-1145-AD6D-AF5A24A7533B}" srcOrd="4" destOrd="0" presId="urn:microsoft.com/office/officeart/2005/8/layout/lProcess2"/>
    <dgm:cxn modelId="{2A261F95-9F7F-CF45-AE83-892C5980CE31}" type="presParOf" srcId="{B4687081-D159-1145-AD6D-AF5A24A7533B}" destId="{772D03F3-CE1A-ED45-821C-D8B7F65E2E3A}" srcOrd="0" destOrd="0" presId="urn:microsoft.com/office/officeart/2005/8/layout/lProcess2"/>
    <dgm:cxn modelId="{DCAA6CBF-E9F1-E443-B177-7D545F2FAD69}" type="presParOf" srcId="{B4687081-D159-1145-AD6D-AF5A24A7533B}" destId="{5C4025F6-0771-EA47-8B1C-D4150D18664A}" srcOrd="1" destOrd="0" presId="urn:microsoft.com/office/officeart/2005/8/layout/lProcess2"/>
    <dgm:cxn modelId="{8FD94580-9621-084E-91EC-850545C88762}" type="presParOf" srcId="{B4687081-D159-1145-AD6D-AF5A24A7533B}" destId="{FF2A7A9A-A4B1-F340-9029-30BEC860D275}" srcOrd="2" destOrd="0" presId="urn:microsoft.com/office/officeart/2005/8/layout/lProcess2"/>
    <dgm:cxn modelId="{8B90B5DF-6C35-924B-B40A-93F471610713}" type="presParOf" srcId="{FF2A7A9A-A4B1-F340-9029-30BEC860D275}" destId="{396C7D0C-11B5-7C40-B0E9-7A938B77D1B8}" srcOrd="0" destOrd="0" presId="urn:microsoft.com/office/officeart/2005/8/layout/lProcess2"/>
    <dgm:cxn modelId="{AC0B30EB-7468-E24D-A280-D2C2A3E8FEBD}" type="presParOf" srcId="{396C7D0C-11B5-7C40-B0E9-7A938B77D1B8}" destId="{66A0EE81-DA2F-E645-97D2-B83BD06B3121}" srcOrd="0" destOrd="0" presId="urn:microsoft.com/office/officeart/2005/8/layout/lProcess2"/>
    <dgm:cxn modelId="{9F9B2456-E60E-7A47-8734-ED756C15AA34}" type="presParOf" srcId="{396C7D0C-11B5-7C40-B0E9-7A938B77D1B8}" destId="{2336B059-CB21-6E44-A744-B5510133B815}" srcOrd="1" destOrd="0" presId="urn:microsoft.com/office/officeart/2005/8/layout/lProcess2"/>
    <dgm:cxn modelId="{3B819ED8-E3A4-AB4C-A6CB-8BD0B0AB05C5}" type="presParOf" srcId="{396C7D0C-11B5-7C40-B0E9-7A938B77D1B8}" destId="{5789CF87-AF38-FD49-B3AC-D702D211B848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6B7191-46B7-9A4A-A394-55D8FF7E3451}" type="doc">
      <dgm:prSet loTypeId="urn:microsoft.com/office/officeart/2005/8/layout/arrow2" loCatId="" qsTypeId="urn:microsoft.com/office/officeart/2005/8/quickstyle/simple1" qsCatId="simple" csTypeId="urn:microsoft.com/office/officeart/2005/8/colors/accent1_2" csCatId="accent1" phldr="1"/>
      <dgm:spPr/>
    </dgm:pt>
    <dgm:pt modelId="{A840CA98-F668-C249-AA8D-B6ACC608150E}">
      <dgm:prSet phldrT="[Text]" custT="1"/>
      <dgm:spPr/>
      <dgm:t>
        <a:bodyPr/>
        <a:lstStyle/>
        <a:p>
          <a:r>
            <a:rPr lang="en-US" sz="1600" dirty="0"/>
            <a:t>Incorporate RKI’s experience to the design</a:t>
          </a:r>
        </a:p>
        <a:p>
          <a:r>
            <a:rPr lang="en-US" sz="1600" dirty="0" err="1"/>
            <a:t>RKI市場理解を設計に反映</a:t>
          </a:r>
          <a:endParaRPr lang="en-US" sz="1600" dirty="0"/>
        </a:p>
      </dgm:t>
    </dgm:pt>
    <dgm:pt modelId="{FFD536DC-94FF-1E49-BD79-3F3273379E02}" type="parTrans" cxnId="{298A00AC-FFF6-434D-A27D-B30973C9E622}">
      <dgm:prSet/>
      <dgm:spPr/>
      <dgm:t>
        <a:bodyPr/>
        <a:lstStyle/>
        <a:p>
          <a:endParaRPr lang="en-US"/>
        </a:p>
      </dgm:t>
    </dgm:pt>
    <dgm:pt modelId="{418564C2-05A2-BD4A-BB58-AA1D091633EF}" type="sibTrans" cxnId="{298A00AC-FFF6-434D-A27D-B30973C9E622}">
      <dgm:prSet/>
      <dgm:spPr/>
      <dgm:t>
        <a:bodyPr/>
        <a:lstStyle/>
        <a:p>
          <a:endParaRPr lang="en-US"/>
        </a:p>
      </dgm:t>
    </dgm:pt>
    <dgm:pt modelId="{9FA2F941-086A-8E44-BC66-F024195A7B27}">
      <dgm:prSet phldrT="[Text]" custT="1"/>
      <dgm:spPr/>
      <dgm:t>
        <a:bodyPr/>
        <a:lstStyle/>
        <a:p>
          <a:r>
            <a:rPr lang="en-US" sz="1600" dirty="0"/>
            <a:t>Developed by Riken with high quality</a:t>
          </a:r>
        </a:p>
        <a:p>
          <a:r>
            <a:rPr lang="en-US" sz="1600" dirty="0" err="1"/>
            <a:t>開発力のある本社で設計</a:t>
          </a:r>
          <a:endParaRPr lang="en-US" sz="1600" dirty="0"/>
        </a:p>
      </dgm:t>
    </dgm:pt>
    <dgm:pt modelId="{94C53BBA-F06F-AB41-8538-87C3D0CFD9DE}" type="parTrans" cxnId="{E2CFF9C1-4B1A-0041-926C-C583CEE4E341}">
      <dgm:prSet/>
      <dgm:spPr/>
      <dgm:t>
        <a:bodyPr/>
        <a:lstStyle/>
        <a:p>
          <a:endParaRPr lang="en-US"/>
        </a:p>
      </dgm:t>
    </dgm:pt>
    <dgm:pt modelId="{1072E3CB-7BAF-E747-887F-6460E0106339}" type="sibTrans" cxnId="{E2CFF9C1-4B1A-0041-926C-C583CEE4E341}">
      <dgm:prSet/>
      <dgm:spPr/>
      <dgm:t>
        <a:bodyPr/>
        <a:lstStyle/>
        <a:p>
          <a:endParaRPr lang="en-US"/>
        </a:p>
      </dgm:t>
    </dgm:pt>
    <dgm:pt modelId="{F5930925-B67F-734B-B1A5-A0EC509486FC}">
      <dgm:prSet phldrT="[Text]" custT="1"/>
      <dgm:spPr/>
      <dgm:t>
        <a:bodyPr/>
        <a:lstStyle/>
        <a:p>
          <a:r>
            <a:rPr lang="en-US" sz="1600" dirty="0"/>
            <a:t>Increase the share in energy industry</a:t>
          </a:r>
        </a:p>
        <a:p>
          <a:r>
            <a:rPr lang="en-US" sz="1600" dirty="0" err="1"/>
            <a:t>エネルギー市場でのシェア拡大</a:t>
          </a:r>
          <a:endParaRPr lang="en-US" sz="1600" dirty="0"/>
        </a:p>
      </dgm:t>
    </dgm:pt>
    <dgm:pt modelId="{035938A6-1225-A54F-A8BB-9B63503D9C57}" type="parTrans" cxnId="{DE2D8766-CF84-7B44-9891-7497C4C000BA}">
      <dgm:prSet/>
      <dgm:spPr/>
      <dgm:t>
        <a:bodyPr/>
        <a:lstStyle/>
        <a:p>
          <a:endParaRPr lang="en-US"/>
        </a:p>
      </dgm:t>
    </dgm:pt>
    <dgm:pt modelId="{F6DB2D1A-6992-9343-80F2-EFF36756DE5F}" type="sibTrans" cxnId="{DE2D8766-CF84-7B44-9891-7497C4C000BA}">
      <dgm:prSet/>
      <dgm:spPr/>
      <dgm:t>
        <a:bodyPr/>
        <a:lstStyle/>
        <a:p>
          <a:endParaRPr lang="en-US"/>
        </a:p>
      </dgm:t>
    </dgm:pt>
    <dgm:pt modelId="{A517788D-F3A9-3040-AD2D-AEF750BF5153}" type="pres">
      <dgm:prSet presAssocID="{6A6B7191-46B7-9A4A-A394-55D8FF7E3451}" presName="arrowDiagram" presStyleCnt="0">
        <dgm:presLayoutVars>
          <dgm:chMax val="5"/>
          <dgm:dir/>
          <dgm:resizeHandles val="exact"/>
        </dgm:presLayoutVars>
      </dgm:prSet>
      <dgm:spPr/>
    </dgm:pt>
    <dgm:pt modelId="{DCDFE80A-BD1F-AE4B-A929-C42ED5720245}" type="pres">
      <dgm:prSet presAssocID="{6A6B7191-46B7-9A4A-A394-55D8FF7E3451}" presName="arrow" presStyleLbl="bgShp" presStyleIdx="0" presStyleCnt="1"/>
      <dgm:spPr/>
    </dgm:pt>
    <dgm:pt modelId="{21A8EC59-7A4C-0D45-B388-F9850457954D}" type="pres">
      <dgm:prSet presAssocID="{6A6B7191-46B7-9A4A-A394-55D8FF7E3451}" presName="arrowDiagram3" presStyleCnt="0"/>
      <dgm:spPr/>
    </dgm:pt>
    <dgm:pt modelId="{ED57D77F-E594-6C47-B63B-95B698B0321E}" type="pres">
      <dgm:prSet presAssocID="{A840CA98-F668-C249-AA8D-B6ACC608150E}" presName="bullet3a" presStyleLbl="node1" presStyleIdx="0" presStyleCnt="3"/>
      <dgm:spPr/>
    </dgm:pt>
    <dgm:pt modelId="{5E652260-7464-D14B-BBF3-E59FEE6D9F91}" type="pres">
      <dgm:prSet presAssocID="{A840CA98-F668-C249-AA8D-B6ACC608150E}" presName="textBox3a" presStyleLbl="revTx" presStyleIdx="0" presStyleCnt="3" custScaleX="290779" custScaleY="48302" custLinFactNeighborX="-8042" custLinFactNeighborY="-86128">
        <dgm:presLayoutVars>
          <dgm:bulletEnabled val="1"/>
        </dgm:presLayoutVars>
      </dgm:prSet>
      <dgm:spPr/>
    </dgm:pt>
    <dgm:pt modelId="{A3CA63C6-6194-3E45-A760-8FD6A2F082B3}" type="pres">
      <dgm:prSet presAssocID="{9FA2F941-086A-8E44-BC66-F024195A7B27}" presName="bullet3b" presStyleLbl="node1" presStyleIdx="1" presStyleCnt="3"/>
      <dgm:spPr/>
    </dgm:pt>
    <dgm:pt modelId="{ABE59ECC-8B05-2244-9AC9-7CE7CD2D0662}" type="pres">
      <dgm:prSet presAssocID="{9FA2F941-086A-8E44-BC66-F024195A7B27}" presName="textBox3b" presStyleLbl="revTx" presStyleIdx="1" presStyleCnt="3" custScaleX="230743" custScaleY="21807" custLinFactNeighborX="-61298" custLinFactNeighborY="-68921">
        <dgm:presLayoutVars>
          <dgm:bulletEnabled val="1"/>
        </dgm:presLayoutVars>
      </dgm:prSet>
      <dgm:spPr/>
    </dgm:pt>
    <dgm:pt modelId="{80AE5DAF-004E-3345-809B-5735EB8117A2}" type="pres">
      <dgm:prSet presAssocID="{F5930925-B67F-734B-B1A5-A0EC509486FC}" presName="bullet3c" presStyleLbl="node1" presStyleIdx="2" presStyleCnt="3"/>
      <dgm:spPr/>
    </dgm:pt>
    <dgm:pt modelId="{86ED8890-033B-8444-B68F-0122B307C027}" type="pres">
      <dgm:prSet presAssocID="{F5930925-B67F-734B-B1A5-A0EC509486FC}" presName="textBox3c" presStyleLbl="revTx" presStyleIdx="2" presStyleCnt="3" custFlipVert="0" custScaleX="250303" custScaleY="26339" custLinFactNeighborX="-58743" custLinFactNeighborY="-71152">
        <dgm:presLayoutVars>
          <dgm:bulletEnabled val="1"/>
        </dgm:presLayoutVars>
      </dgm:prSet>
      <dgm:spPr/>
    </dgm:pt>
  </dgm:ptLst>
  <dgm:cxnLst>
    <dgm:cxn modelId="{D536391D-DB85-2141-9C11-8DE8994D3CC2}" type="presOf" srcId="{F5930925-B67F-734B-B1A5-A0EC509486FC}" destId="{86ED8890-033B-8444-B68F-0122B307C027}" srcOrd="0" destOrd="0" presId="urn:microsoft.com/office/officeart/2005/8/layout/arrow2"/>
    <dgm:cxn modelId="{DE2D8766-CF84-7B44-9891-7497C4C000BA}" srcId="{6A6B7191-46B7-9A4A-A394-55D8FF7E3451}" destId="{F5930925-B67F-734B-B1A5-A0EC509486FC}" srcOrd="2" destOrd="0" parTransId="{035938A6-1225-A54F-A8BB-9B63503D9C57}" sibTransId="{F6DB2D1A-6992-9343-80F2-EFF36756DE5F}"/>
    <dgm:cxn modelId="{D0A49B7C-2382-924B-9418-733FCD0922EE}" type="presOf" srcId="{9FA2F941-086A-8E44-BC66-F024195A7B27}" destId="{ABE59ECC-8B05-2244-9AC9-7CE7CD2D0662}" srcOrd="0" destOrd="0" presId="urn:microsoft.com/office/officeart/2005/8/layout/arrow2"/>
    <dgm:cxn modelId="{298A00AC-FFF6-434D-A27D-B30973C9E622}" srcId="{6A6B7191-46B7-9A4A-A394-55D8FF7E3451}" destId="{A840CA98-F668-C249-AA8D-B6ACC608150E}" srcOrd="0" destOrd="0" parTransId="{FFD536DC-94FF-1E49-BD79-3F3273379E02}" sibTransId="{418564C2-05A2-BD4A-BB58-AA1D091633EF}"/>
    <dgm:cxn modelId="{A1AEBAAD-B114-A84A-8F0B-23F49C7F8D33}" type="presOf" srcId="{A840CA98-F668-C249-AA8D-B6ACC608150E}" destId="{5E652260-7464-D14B-BBF3-E59FEE6D9F91}" srcOrd="0" destOrd="0" presId="urn:microsoft.com/office/officeart/2005/8/layout/arrow2"/>
    <dgm:cxn modelId="{F62EE6BD-0C9B-904E-8474-0172FB881678}" type="presOf" srcId="{6A6B7191-46B7-9A4A-A394-55D8FF7E3451}" destId="{A517788D-F3A9-3040-AD2D-AEF750BF5153}" srcOrd="0" destOrd="0" presId="urn:microsoft.com/office/officeart/2005/8/layout/arrow2"/>
    <dgm:cxn modelId="{E2CFF9C1-4B1A-0041-926C-C583CEE4E341}" srcId="{6A6B7191-46B7-9A4A-A394-55D8FF7E3451}" destId="{9FA2F941-086A-8E44-BC66-F024195A7B27}" srcOrd="1" destOrd="0" parTransId="{94C53BBA-F06F-AB41-8538-87C3D0CFD9DE}" sibTransId="{1072E3CB-7BAF-E747-887F-6460E0106339}"/>
    <dgm:cxn modelId="{6284F2AE-AFDC-304E-8B86-2BC68828984B}" type="presParOf" srcId="{A517788D-F3A9-3040-AD2D-AEF750BF5153}" destId="{DCDFE80A-BD1F-AE4B-A929-C42ED5720245}" srcOrd="0" destOrd="0" presId="urn:microsoft.com/office/officeart/2005/8/layout/arrow2"/>
    <dgm:cxn modelId="{7BF1421A-439C-B747-ACA3-1F9D29E26C0E}" type="presParOf" srcId="{A517788D-F3A9-3040-AD2D-AEF750BF5153}" destId="{21A8EC59-7A4C-0D45-B388-F9850457954D}" srcOrd="1" destOrd="0" presId="urn:microsoft.com/office/officeart/2005/8/layout/arrow2"/>
    <dgm:cxn modelId="{1B7DA2DF-0C75-5340-956A-9E835512EBE2}" type="presParOf" srcId="{21A8EC59-7A4C-0D45-B388-F9850457954D}" destId="{ED57D77F-E594-6C47-B63B-95B698B0321E}" srcOrd="0" destOrd="0" presId="urn:microsoft.com/office/officeart/2005/8/layout/arrow2"/>
    <dgm:cxn modelId="{EA375BC9-EF32-1A44-BCEA-F54DE6683354}" type="presParOf" srcId="{21A8EC59-7A4C-0D45-B388-F9850457954D}" destId="{5E652260-7464-D14B-BBF3-E59FEE6D9F91}" srcOrd="1" destOrd="0" presId="urn:microsoft.com/office/officeart/2005/8/layout/arrow2"/>
    <dgm:cxn modelId="{640E3EC9-9C78-C342-A5CD-BBA12436BC8F}" type="presParOf" srcId="{21A8EC59-7A4C-0D45-B388-F9850457954D}" destId="{A3CA63C6-6194-3E45-A760-8FD6A2F082B3}" srcOrd="2" destOrd="0" presId="urn:microsoft.com/office/officeart/2005/8/layout/arrow2"/>
    <dgm:cxn modelId="{09758A8F-21E8-9D4F-8903-006ADA879455}" type="presParOf" srcId="{21A8EC59-7A4C-0D45-B388-F9850457954D}" destId="{ABE59ECC-8B05-2244-9AC9-7CE7CD2D0662}" srcOrd="3" destOrd="0" presId="urn:microsoft.com/office/officeart/2005/8/layout/arrow2"/>
    <dgm:cxn modelId="{10416D2F-CCC9-E14C-AD40-EABB265F823F}" type="presParOf" srcId="{21A8EC59-7A4C-0D45-B388-F9850457954D}" destId="{80AE5DAF-004E-3345-809B-5735EB8117A2}" srcOrd="4" destOrd="0" presId="urn:microsoft.com/office/officeart/2005/8/layout/arrow2"/>
    <dgm:cxn modelId="{135E1767-93E1-B34D-B4AA-B2D2CC754013}" type="presParOf" srcId="{21A8EC59-7A4C-0D45-B388-F9850457954D}" destId="{86ED8890-033B-8444-B68F-0122B307C027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CF2589-661A-0540-B8D7-6BDB44A1E1BB}">
      <dsp:nvSpPr>
        <dsp:cNvPr id="0" name=""/>
        <dsp:cNvSpPr/>
      </dsp:nvSpPr>
      <dsp:spPr>
        <a:xfrm>
          <a:off x="10" y="0"/>
          <a:ext cx="2301875" cy="455571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Upstream</a:t>
          </a:r>
        </a:p>
      </dsp:txBody>
      <dsp:txXfrm>
        <a:off x="10" y="0"/>
        <a:ext cx="2301875" cy="1366715"/>
      </dsp:txXfrm>
    </dsp:sp>
    <dsp:sp modelId="{A1FA8D59-921D-4E43-AC8C-5AA7ACE26EFA}">
      <dsp:nvSpPr>
        <dsp:cNvPr id="0" name=""/>
        <dsp:cNvSpPr/>
      </dsp:nvSpPr>
      <dsp:spPr>
        <a:xfrm>
          <a:off x="231072" y="1368050"/>
          <a:ext cx="1841500" cy="1373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Oil &amp; Gas</a:t>
          </a:r>
        </a:p>
      </dsp:txBody>
      <dsp:txXfrm>
        <a:off x="271304" y="1408282"/>
        <a:ext cx="1761036" cy="1293147"/>
      </dsp:txXfrm>
    </dsp:sp>
    <dsp:sp modelId="{BB93E052-9993-2A48-A015-6AF10D2E23FE}">
      <dsp:nvSpPr>
        <dsp:cNvPr id="0" name=""/>
        <dsp:cNvSpPr/>
      </dsp:nvSpPr>
      <dsp:spPr>
        <a:xfrm>
          <a:off x="231072" y="2952986"/>
          <a:ext cx="1841500" cy="1373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35.5%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$62.1M</a:t>
          </a:r>
        </a:p>
      </dsp:txBody>
      <dsp:txXfrm>
        <a:off x="271304" y="2993218"/>
        <a:ext cx="1761036" cy="1293147"/>
      </dsp:txXfrm>
    </dsp:sp>
    <dsp:sp modelId="{9E4A490C-B8B0-1E4C-A20E-39DB680AB074}">
      <dsp:nvSpPr>
        <dsp:cNvPr id="0" name=""/>
        <dsp:cNvSpPr/>
      </dsp:nvSpPr>
      <dsp:spPr>
        <a:xfrm>
          <a:off x="2475400" y="0"/>
          <a:ext cx="2301875" cy="455571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Midstream</a:t>
          </a:r>
        </a:p>
      </dsp:txBody>
      <dsp:txXfrm>
        <a:off x="2475400" y="0"/>
        <a:ext cx="2301875" cy="1366715"/>
      </dsp:txXfrm>
    </dsp:sp>
    <dsp:sp modelId="{2B1B3C14-FCCC-5A4E-B6DF-4C3C5B168392}">
      <dsp:nvSpPr>
        <dsp:cNvPr id="0" name=""/>
        <dsp:cNvSpPr/>
      </dsp:nvSpPr>
      <dsp:spPr>
        <a:xfrm>
          <a:off x="2705588" y="1368050"/>
          <a:ext cx="1841500" cy="1373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Petrochemical &amp; Chemical</a:t>
          </a:r>
        </a:p>
      </dsp:txBody>
      <dsp:txXfrm>
        <a:off x="2745820" y="1408282"/>
        <a:ext cx="1761036" cy="1293147"/>
      </dsp:txXfrm>
    </dsp:sp>
    <dsp:sp modelId="{EFD0F9B9-6548-DB4B-B577-94FEF965CA6E}">
      <dsp:nvSpPr>
        <dsp:cNvPr id="0" name=""/>
        <dsp:cNvSpPr/>
      </dsp:nvSpPr>
      <dsp:spPr>
        <a:xfrm>
          <a:off x="2705588" y="2952986"/>
          <a:ext cx="1841500" cy="1373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31.8%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$55.7M</a:t>
          </a:r>
        </a:p>
      </dsp:txBody>
      <dsp:txXfrm>
        <a:off x="2745820" y="2993218"/>
        <a:ext cx="1761036" cy="1293147"/>
      </dsp:txXfrm>
    </dsp:sp>
    <dsp:sp modelId="{772D03F3-CE1A-ED45-821C-D8B7F65E2E3A}">
      <dsp:nvSpPr>
        <dsp:cNvPr id="0" name=""/>
        <dsp:cNvSpPr/>
      </dsp:nvSpPr>
      <dsp:spPr>
        <a:xfrm>
          <a:off x="4949916" y="0"/>
          <a:ext cx="2301875" cy="455571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Downstream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General Industries</a:t>
          </a:r>
        </a:p>
      </dsp:txBody>
      <dsp:txXfrm>
        <a:off x="4949916" y="0"/>
        <a:ext cx="2301875" cy="1366715"/>
      </dsp:txXfrm>
    </dsp:sp>
    <dsp:sp modelId="{66A0EE81-DA2F-E645-97D2-B83BD06B3121}">
      <dsp:nvSpPr>
        <dsp:cNvPr id="0" name=""/>
        <dsp:cNvSpPr/>
      </dsp:nvSpPr>
      <dsp:spPr>
        <a:xfrm>
          <a:off x="5180104" y="1368050"/>
          <a:ext cx="1841500" cy="1373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General Industries</a:t>
          </a:r>
        </a:p>
      </dsp:txBody>
      <dsp:txXfrm>
        <a:off x="5220336" y="1408282"/>
        <a:ext cx="1761036" cy="1293147"/>
      </dsp:txXfrm>
    </dsp:sp>
    <dsp:sp modelId="{5789CF87-AF38-FD49-B3AC-D702D211B848}">
      <dsp:nvSpPr>
        <dsp:cNvPr id="0" name=""/>
        <dsp:cNvSpPr/>
      </dsp:nvSpPr>
      <dsp:spPr>
        <a:xfrm>
          <a:off x="5180104" y="2952986"/>
          <a:ext cx="1841500" cy="1373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32.7%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$57.2M</a:t>
          </a:r>
        </a:p>
      </dsp:txBody>
      <dsp:txXfrm>
        <a:off x="5220336" y="2993218"/>
        <a:ext cx="1761036" cy="12931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CF2589-661A-0540-B8D7-6BDB44A1E1BB}">
      <dsp:nvSpPr>
        <dsp:cNvPr id="0" name=""/>
        <dsp:cNvSpPr/>
      </dsp:nvSpPr>
      <dsp:spPr>
        <a:xfrm>
          <a:off x="10" y="0"/>
          <a:ext cx="2301875" cy="455571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Upstream</a:t>
          </a:r>
        </a:p>
      </dsp:txBody>
      <dsp:txXfrm>
        <a:off x="10" y="0"/>
        <a:ext cx="2301875" cy="1366715"/>
      </dsp:txXfrm>
    </dsp:sp>
    <dsp:sp modelId="{A1FA8D59-921D-4E43-AC8C-5AA7ACE26EFA}">
      <dsp:nvSpPr>
        <dsp:cNvPr id="0" name=""/>
        <dsp:cNvSpPr/>
      </dsp:nvSpPr>
      <dsp:spPr>
        <a:xfrm>
          <a:off x="231072" y="1368050"/>
          <a:ext cx="1841500" cy="1373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Oil &amp; Gas</a:t>
          </a:r>
        </a:p>
      </dsp:txBody>
      <dsp:txXfrm>
        <a:off x="271304" y="1408282"/>
        <a:ext cx="1761036" cy="1293147"/>
      </dsp:txXfrm>
    </dsp:sp>
    <dsp:sp modelId="{BB93E052-9993-2A48-A015-6AF10D2E23FE}">
      <dsp:nvSpPr>
        <dsp:cNvPr id="0" name=""/>
        <dsp:cNvSpPr/>
      </dsp:nvSpPr>
      <dsp:spPr>
        <a:xfrm>
          <a:off x="231072" y="2952986"/>
          <a:ext cx="1841500" cy="1373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35.5%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$62.1M</a:t>
          </a:r>
        </a:p>
      </dsp:txBody>
      <dsp:txXfrm>
        <a:off x="271304" y="2993218"/>
        <a:ext cx="1761036" cy="1293147"/>
      </dsp:txXfrm>
    </dsp:sp>
    <dsp:sp modelId="{9E4A490C-B8B0-1E4C-A20E-39DB680AB074}">
      <dsp:nvSpPr>
        <dsp:cNvPr id="0" name=""/>
        <dsp:cNvSpPr/>
      </dsp:nvSpPr>
      <dsp:spPr>
        <a:xfrm>
          <a:off x="2475400" y="0"/>
          <a:ext cx="2301875" cy="455571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Midstream</a:t>
          </a:r>
        </a:p>
      </dsp:txBody>
      <dsp:txXfrm>
        <a:off x="2475400" y="0"/>
        <a:ext cx="2301875" cy="1366715"/>
      </dsp:txXfrm>
    </dsp:sp>
    <dsp:sp modelId="{2B1B3C14-FCCC-5A4E-B6DF-4C3C5B168392}">
      <dsp:nvSpPr>
        <dsp:cNvPr id="0" name=""/>
        <dsp:cNvSpPr/>
      </dsp:nvSpPr>
      <dsp:spPr>
        <a:xfrm>
          <a:off x="2705588" y="1368050"/>
          <a:ext cx="1841500" cy="1373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Petrochemical &amp; Chemical</a:t>
          </a:r>
        </a:p>
      </dsp:txBody>
      <dsp:txXfrm>
        <a:off x="2745820" y="1408282"/>
        <a:ext cx="1761036" cy="1293147"/>
      </dsp:txXfrm>
    </dsp:sp>
    <dsp:sp modelId="{EFD0F9B9-6548-DB4B-B577-94FEF965CA6E}">
      <dsp:nvSpPr>
        <dsp:cNvPr id="0" name=""/>
        <dsp:cNvSpPr/>
      </dsp:nvSpPr>
      <dsp:spPr>
        <a:xfrm>
          <a:off x="2705588" y="2952986"/>
          <a:ext cx="1841500" cy="1373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31.8%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$55.7M</a:t>
          </a:r>
        </a:p>
      </dsp:txBody>
      <dsp:txXfrm>
        <a:off x="2745820" y="2993218"/>
        <a:ext cx="1761036" cy="1293147"/>
      </dsp:txXfrm>
    </dsp:sp>
    <dsp:sp modelId="{772D03F3-CE1A-ED45-821C-D8B7F65E2E3A}">
      <dsp:nvSpPr>
        <dsp:cNvPr id="0" name=""/>
        <dsp:cNvSpPr/>
      </dsp:nvSpPr>
      <dsp:spPr>
        <a:xfrm>
          <a:off x="4949916" y="0"/>
          <a:ext cx="2301875" cy="455571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Downstream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General Industries</a:t>
          </a:r>
        </a:p>
      </dsp:txBody>
      <dsp:txXfrm>
        <a:off x="4949916" y="0"/>
        <a:ext cx="2301875" cy="1366715"/>
      </dsp:txXfrm>
    </dsp:sp>
    <dsp:sp modelId="{66A0EE81-DA2F-E645-97D2-B83BD06B3121}">
      <dsp:nvSpPr>
        <dsp:cNvPr id="0" name=""/>
        <dsp:cNvSpPr/>
      </dsp:nvSpPr>
      <dsp:spPr>
        <a:xfrm>
          <a:off x="5180104" y="1368050"/>
          <a:ext cx="1841500" cy="1373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General Industries</a:t>
          </a:r>
        </a:p>
      </dsp:txBody>
      <dsp:txXfrm>
        <a:off x="5220336" y="1408282"/>
        <a:ext cx="1761036" cy="1293147"/>
      </dsp:txXfrm>
    </dsp:sp>
    <dsp:sp modelId="{5789CF87-AF38-FD49-B3AC-D702D211B848}">
      <dsp:nvSpPr>
        <dsp:cNvPr id="0" name=""/>
        <dsp:cNvSpPr/>
      </dsp:nvSpPr>
      <dsp:spPr>
        <a:xfrm>
          <a:off x="5180104" y="2952986"/>
          <a:ext cx="1841500" cy="1373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32.7%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$57.2M</a:t>
          </a:r>
        </a:p>
      </dsp:txBody>
      <dsp:txXfrm>
        <a:off x="5220336" y="2993218"/>
        <a:ext cx="1761036" cy="12931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CF2589-661A-0540-B8D7-6BDB44A1E1BB}">
      <dsp:nvSpPr>
        <dsp:cNvPr id="0" name=""/>
        <dsp:cNvSpPr/>
      </dsp:nvSpPr>
      <dsp:spPr>
        <a:xfrm>
          <a:off x="10" y="0"/>
          <a:ext cx="2301875" cy="455571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Upstream</a:t>
          </a:r>
        </a:p>
      </dsp:txBody>
      <dsp:txXfrm>
        <a:off x="10" y="0"/>
        <a:ext cx="2301875" cy="1366715"/>
      </dsp:txXfrm>
    </dsp:sp>
    <dsp:sp modelId="{A1FA8D59-921D-4E43-AC8C-5AA7ACE26EFA}">
      <dsp:nvSpPr>
        <dsp:cNvPr id="0" name=""/>
        <dsp:cNvSpPr/>
      </dsp:nvSpPr>
      <dsp:spPr>
        <a:xfrm>
          <a:off x="231072" y="1368050"/>
          <a:ext cx="1841500" cy="1373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Oil &amp; Gas</a:t>
          </a:r>
        </a:p>
      </dsp:txBody>
      <dsp:txXfrm>
        <a:off x="271304" y="1408282"/>
        <a:ext cx="1761036" cy="1293147"/>
      </dsp:txXfrm>
    </dsp:sp>
    <dsp:sp modelId="{BB93E052-9993-2A48-A015-6AF10D2E23FE}">
      <dsp:nvSpPr>
        <dsp:cNvPr id="0" name=""/>
        <dsp:cNvSpPr/>
      </dsp:nvSpPr>
      <dsp:spPr>
        <a:xfrm>
          <a:off x="231072" y="2952986"/>
          <a:ext cx="1841500" cy="1373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35.5%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$62.1M</a:t>
          </a:r>
        </a:p>
      </dsp:txBody>
      <dsp:txXfrm>
        <a:off x="271304" y="2993218"/>
        <a:ext cx="1761036" cy="1293147"/>
      </dsp:txXfrm>
    </dsp:sp>
    <dsp:sp modelId="{9E4A490C-B8B0-1E4C-A20E-39DB680AB074}">
      <dsp:nvSpPr>
        <dsp:cNvPr id="0" name=""/>
        <dsp:cNvSpPr/>
      </dsp:nvSpPr>
      <dsp:spPr>
        <a:xfrm>
          <a:off x="2475400" y="0"/>
          <a:ext cx="2301875" cy="455571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Midstream</a:t>
          </a:r>
        </a:p>
      </dsp:txBody>
      <dsp:txXfrm>
        <a:off x="2475400" y="0"/>
        <a:ext cx="2301875" cy="1366715"/>
      </dsp:txXfrm>
    </dsp:sp>
    <dsp:sp modelId="{2B1B3C14-FCCC-5A4E-B6DF-4C3C5B168392}">
      <dsp:nvSpPr>
        <dsp:cNvPr id="0" name=""/>
        <dsp:cNvSpPr/>
      </dsp:nvSpPr>
      <dsp:spPr>
        <a:xfrm>
          <a:off x="2705588" y="1368050"/>
          <a:ext cx="1841500" cy="1373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Petrochemical &amp; Chemical</a:t>
          </a:r>
        </a:p>
      </dsp:txBody>
      <dsp:txXfrm>
        <a:off x="2745820" y="1408282"/>
        <a:ext cx="1761036" cy="1293147"/>
      </dsp:txXfrm>
    </dsp:sp>
    <dsp:sp modelId="{EFD0F9B9-6548-DB4B-B577-94FEF965CA6E}">
      <dsp:nvSpPr>
        <dsp:cNvPr id="0" name=""/>
        <dsp:cNvSpPr/>
      </dsp:nvSpPr>
      <dsp:spPr>
        <a:xfrm>
          <a:off x="2705588" y="2952986"/>
          <a:ext cx="1841500" cy="1373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31.8%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$55.7M</a:t>
          </a:r>
        </a:p>
      </dsp:txBody>
      <dsp:txXfrm>
        <a:off x="2745820" y="2993218"/>
        <a:ext cx="1761036" cy="1293147"/>
      </dsp:txXfrm>
    </dsp:sp>
    <dsp:sp modelId="{772D03F3-CE1A-ED45-821C-D8B7F65E2E3A}">
      <dsp:nvSpPr>
        <dsp:cNvPr id="0" name=""/>
        <dsp:cNvSpPr/>
      </dsp:nvSpPr>
      <dsp:spPr>
        <a:xfrm>
          <a:off x="4949916" y="0"/>
          <a:ext cx="2301875" cy="455571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Downstream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General Industries</a:t>
          </a:r>
        </a:p>
      </dsp:txBody>
      <dsp:txXfrm>
        <a:off x="4949916" y="0"/>
        <a:ext cx="2301875" cy="1366715"/>
      </dsp:txXfrm>
    </dsp:sp>
    <dsp:sp modelId="{66A0EE81-DA2F-E645-97D2-B83BD06B3121}">
      <dsp:nvSpPr>
        <dsp:cNvPr id="0" name=""/>
        <dsp:cNvSpPr/>
      </dsp:nvSpPr>
      <dsp:spPr>
        <a:xfrm>
          <a:off x="5180104" y="1368050"/>
          <a:ext cx="1841500" cy="1373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General Industries</a:t>
          </a:r>
        </a:p>
      </dsp:txBody>
      <dsp:txXfrm>
        <a:off x="5220336" y="1408282"/>
        <a:ext cx="1761036" cy="1293147"/>
      </dsp:txXfrm>
    </dsp:sp>
    <dsp:sp modelId="{5789CF87-AF38-FD49-B3AC-D702D211B848}">
      <dsp:nvSpPr>
        <dsp:cNvPr id="0" name=""/>
        <dsp:cNvSpPr/>
      </dsp:nvSpPr>
      <dsp:spPr>
        <a:xfrm>
          <a:off x="5180104" y="2952986"/>
          <a:ext cx="1841500" cy="13736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32.7%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$57.2M</a:t>
          </a:r>
        </a:p>
      </dsp:txBody>
      <dsp:txXfrm>
        <a:off x="5220336" y="2993218"/>
        <a:ext cx="1761036" cy="12931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DFE80A-BD1F-AE4B-A929-C42ED5720245}">
      <dsp:nvSpPr>
        <dsp:cNvPr id="0" name=""/>
        <dsp:cNvSpPr/>
      </dsp:nvSpPr>
      <dsp:spPr>
        <a:xfrm>
          <a:off x="67126" y="0"/>
          <a:ext cx="6932766" cy="4332979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57D77F-E594-6C47-B63B-95B698B0321E}">
      <dsp:nvSpPr>
        <dsp:cNvPr id="0" name=""/>
        <dsp:cNvSpPr/>
      </dsp:nvSpPr>
      <dsp:spPr>
        <a:xfrm>
          <a:off x="947588" y="2990622"/>
          <a:ext cx="180251" cy="1802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652260-7464-D14B-BBF3-E59FEE6D9F91}">
      <dsp:nvSpPr>
        <dsp:cNvPr id="0" name=""/>
        <dsp:cNvSpPr/>
      </dsp:nvSpPr>
      <dsp:spPr>
        <a:xfrm>
          <a:off x="-503145" y="2325915"/>
          <a:ext cx="4697053" cy="6048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512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Incorporate RKI’s experience to the design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RKI市場理解を設計に反映</a:t>
          </a:r>
          <a:endParaRPr lang="en-US" sz="1600" kern="1200" dirty="0"/>
        </a:p>
      </dsp:txBody>
      <dsp:txXfrm>
        <a:off x="-503145" y="2325915"/>
        <a:ext cx="4697053" cy="604852"/>
      </dsp:txXfrm>
    </dsp:sp>
    <dsp:sp modelId="{A3CA63C6-6194-3E45-A760-8FD6A2F082B3}">
      <dsp:nvSpPr>
        <dsp:cNvPr id="0" name=""/>
        <dsp:cNvSpPr/>
      </dsp:nvSpPr>
      <dsp:spPr>
        <a:xfrm>
          <a:off x="2538658" y="1812918"/>
          <a:ext cx="325840" cy="3258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E59ECC-8B05-2244-9AC9-7CE7CD2D0662}">
      <dsp:nvSpPr>
        <dsp:cNvPr id="0" name=""/>
        <dsp:cNvSpPr/>
      </dsp:nvSpPr>
      <dsp:spPr>
        <a:xfrm>
          <a:off x="593970" y="1272833"/>
          <a:ext cx="3839249" cy="514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656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Developed by Riken with high quality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開発力のある本社で設計</a:t>
          </a:r>
          <a:endParaRPr lang="en-US" sz="1600" kern="1200" dirty="0"/>
        </a:p>
      </dsp:txBody>
      <dsp:txXfrm>
        <a:off x="593970" y="1272833"/>
        <a:ext cx="3839249" cy="514021"/>
      </dsp:txXfrm>
    </dsp:sp>
    <dsp:sp modelId="{80AE5DAF-004E-3345-809B-5735EB8117A2}">
      <dsp:nvSpPr>
        <dsp:cNvPr id="0" name=""/>
        <dsp:cNvSpPr/>
      </dsp:nvSpPr>
      <dsp:spPr>
        <a:xfrm>
          <a:off x="4452101" y="1096243"/>
          <a:ext cx="450629" cy="4506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ED8890-033B-8444-B68F-0122B307C027}">
      <dsp:nvSpPr>
        <dsp:cNvPr id="0" name=""/>
        <dsp:cNvSpPr/>
      </dsp:nvSpPr>
      <dsp:spPr>
        <a:xfrm>
          <a:off x="2449594" y="287993"/>
          <a:ext cx="4164701" cy="793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8779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Increase the share in energy industry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エネルギー市場でのシェア拡大</a:t>
          </a:r>
          <a:endParaRPr lang="en-US" sz="1600" kern="1200" dirty="0"/>
        </a:p>
      </dsp:txBody>
      <dsp:txXfrm>
        <a:off x="2449594" y="287993"/>
        <a:ext cx="4164701" cy="7931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F2B4F7-3EF8-4078-B4C3-BBCCBA74F3B7}" type="datetimeFigureOut">
              <a:rPr kumimoji="1" lang="ja-JP" altLang="en-US" smtClean="0"/>
              <a:t>2023/12/14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EDC9B-A9F0-41B3-8751-8D31EDE7B7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5981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100 </a:t>
            </a:r>
            <a:r>
              <a:rPr lang="en-US" dirty="0" err="1"/>
              <a:t>millionを視野に入れた基盤作り</a:t>
            </a:r>
            <a:r>
              <a:rPr lang="en-US" dirty="0"/>
              <a:t>。</a:t>
            </a:r>
          </a:p>
          <a:p>
            <a:r>
              <a:rPr lang="en-US" dirty="0" err="1"/>
              <a:t>ポータブル：卸店店内シェアの獲得と強固な関係作り</a:t>
            </a:r>
            <a:r>
              <a:rPr lang="en-US" dirty="0"/>
              <a:t>。</a:t>
            </a:r>
          </a:p>
          <a:p>
            <a:r>
              <a:rPr lang="en-US" dirty="0" err="1"/>
              <a:t>定置：南部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9566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狙い：対象市場とポテンシャルとターゲットの明確化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461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7700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5003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1326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5097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5180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50895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5477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6955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5633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54894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50363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31439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8600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7617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12758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5595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2910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32332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6501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39632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435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5848243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0173933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1094201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7476860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0904927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85572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1355723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5816462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3711928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7147346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0397936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5993118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426633" y="301626"/>
            <a:ext cx="103632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33C588E-9D26-EB4D-83A6-2591A99A24B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0" y="165446"/>
            <a:ext cx="896620" cy="95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5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6" r:id="rId12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</a:t>
            </a:fld>
            <a:endParaRPr lang="en-US" altLang="ja-JP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423E1A-5E33-4D84-FA9D-DAC7C88F49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2282827"/>
            <a:ext cx="10363200" cy="1470025"/>
          </a:xfrm>
        </p:spPr>
        <p:txBody>
          <a:bodyPr/>
          <a:lstStyle/>
          <a:p>
            <a:r>
              <a:rPr lang="en-US" dirty="0"/>
              <a:t>2023 National Sales Meeting</a:t>
            </a:r>
            <a:br>
              <a:rPr lang="en-US" dirty="0"/>
            </a:br>
            <a:r>
              <a:rPr lang="en-US" dirty="0"/>
              <a:t>Product Development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27C3C58-045B-EB24-D7E4-FAE759F36C5E}"/>
              </a:ext>
            </a:extLst>
          </p:cNvPr>
          <p:cNvSpPr txBox="1">
            <a:spLocks/>
          </p:cNvSpPr>
          <p:nvPr/>
        </p:nvSpPr>
        <p:spPr bwMode="auto">
          <a:xfrm>
            <a:off x="1981200" y="4038600"/>
            <a:ext cx="8534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December 2023</a:t>
            </a:r>
          </a:p>
        </p:txBody>
      </p:sp>
    </p:spTree>
    <p:extLst>
      <p:ext uri="{BB962C8B-B14F-4D97-AF65-F5344CB8AC3E}">
        <p14:creationId xmlns:p14="http://schemas.microsoft.com/office/powerpoint/2010/main" val="2004098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E5C797C-74C3-54E9-B1B8-304579BFBBAF}"/>
              </a:ext>
            </a:extLst>
          </p:cNvPr>
          <p:cNvGraphicFramePr>
            <a:graphicFrameLocks noGrp="1"/>
          </p:cNvGraphicFramePr>
          <p:nvPr/>
        </p:nvGraphicFramePr>
        <p:xfrm>
          <a:off x="2299064" y="1252026"/>
          <a:ext cx="7836501" cy="3763315"/>
        </p:xfrm>
        <a:graphic>
          <a:graphicData uri="http://schemas.openxmlformats.org/drawingml/2006/table">
            <a:tbl>
              <a:tblPr/>
              <a:tblGrid>
                <a:gridCol w="2118815">
                  <a:extLst>
                    <a:ext uri="{9D8B030D-6E8A-4147-A177-3AD203B41FA5}">
                      <a16:colId xmlns:a16="http://schemas.microsoft.com/office/drawing/2014/main" val="1305661297"/>
                    </a:ext>
                  </a:extLst>
                </a:gridCol>
                <a:gridCol w="1651430">
                  <a:extLst>
                    <a:ext uri="{9D8B030D-6E8A-4147-A177-3AD203B41FA5}">
                      <a16:colId xmlns:a16="http://schemas.microsoft.com/office/drawing/2014/main" val="1090008282"/>
                    </a:ext>
                  </a:extLst>
                </a:gridCol>
                <a:gridCol w="1016564">
                  <a:extLst>
                    <a:ext uri="{9D8B030D-6E8A-4147-A177-3AD203B41FA5}">
                      <a16:colId xmlns:a16="http://schemas.microsoft.com/office/drawing/2014/main" val="2316681236"/>
                    </a:ext>
                  </a:extLst>
                </a:gridCol>
                <a:gridCol w="1016564">
                  <a:extLst>
                    <a:ext uri="{9D8B030D-6E8A-4147-A177-3AD203B41FA5}">
                      <a16:colId xmlns:a16="http://schemas.microsoft.com/office/drawing/2014/main" val="3136795429"/>
                    </a:ext>
                  </a:extLst>
                </a:gridCol>
                <a:gridCol w="1016564">
                  <a:extLst>
                    <a:ext uri="{9D8B030D-6E8A-4147-A177-3AD203B41FA5}">
                      <a16:colId xmlns:a16="http://schemas.microsoft.com/office/drawing/2014/main" val="3883198489"/>
                    </a:ext>
                  </a:extLst>
                </a:gridCol>
                <a:gridCol w="1016564">
                  <a:extLst>
                    <a:ext uri="{9D8B030D-6E8A-4147-A177-3AD203B41FA5}">
                      <a16:colId xmlns:a16="http://schemas.microsoft.com/office/drawing/2014/main" val="3875504413"/>
                    </a:ext>
                  </a:extLst>
                </a:gridCol>
              </a:tblGrid>
              <a:tr h="277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Market Size (World)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$      1,000,000,000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782339"/>
                  </a:ext>
                </a:extLst>
              </a:tr>
              <a:tr h="277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North America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$         350,000,000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8161372"/>
                  </a:ext>
                </a:extLst>
              </a:tr>
              <a:tr h="277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Gas Detector product only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$         175,000,000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6400767"/>
                  </a:ext>
                </a:extLst>
              </a:tr>
              <a:tr h="277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Ave Punit price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$                    1,000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8909031"/>
                  </a:ext>
                </a:extLst>
              </a:tr>
              <a:tr h="29499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Unit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市場規模台数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           175,000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→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2022 Result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1487765"/>
                  </a:ext>
                </a:extLst>
              </a:tr>
              <a:tr h="277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Oil &amp; Gas Petro Chem 67.3%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           117,779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Honeywell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43,750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2140079"/>
                  </a:ext>
                </a:extLst>
              </a:tr>
              <a:tr h="277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新規市場開拓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↓　　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MSA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35,000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4585797"/>
                  </a:ext>
                </a:extLst>
              </a:tr>
              <a:tr h="29499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Target market share</a:t>
                      </a:r>
                    </a:p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5% in 2027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               5,889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Det-Tronics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13.0%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22,750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374206"/>
                  </a:ext>
                </a:extLst>
              </a:tr>
              <a:tr h="29499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↓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　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　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Teledyne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17,500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6902079"/>
                  </a:ext>
                </a:extLst>
              </a:tr>
              <a:tr h="29499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Organic Growth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             10,000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←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RKI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  7,800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9075128"/>
                  </a:ext>
                </a:extLst>
              </a:tr>
              <a:tr h="277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Oil &amp; Gas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               6,000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Others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27.5%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48,200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6043373"/>
                  </a:ext>
                </a:extLst>
              </a:tr>
              <a:tr h="29499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RKI Goal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             16,000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175,000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5320185"/>
                  </a:ext>
                </a:extLst>
              </a:tr>
              <a:tr h="29499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RKI Market share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9.1%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794076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982E432D-9E2F-7392-DD8F-0ED563553188}"/>
              </a:ext>
            </a:extLst>
          </p:cNvPr>
          <p:cNvSpPr/>
          <p:nvPr/>
        </p:nvSpPr>
        <p:spPr>
          <a:xfrm>
            <a:off x="2185851" y="600891"/>
            <a:ext cx="113212" cy="369332"/>
          </a:xfrm>
          <a:prstGeom prst="rect">
            <a:avLst/>
          </a:prstGeom>
          <a:solidFill>
            <a:srgbClr val="ED2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B482C5-1BC8-0122-DD04-49F751B2A744}"/>
              </a:ext>
            </a:extLst>
          </p:cNvPr>
          <p:cNvSpPr txBox="1"/>
          <p:nvPr/>
        </p:nvSpPr>
        <p:spPr>
          <a:xfrm>
            <a:off x="2351314" y="600892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Fixed Gas Detector Market Size and Target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9E5A3BE-38A4-F86C-87F1-D2F2EB6D3F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5856" y="6163151"/>
            <a:ext cx="6299709" cy="279028"/>
          </a:xfrm>
          <a:prstGeom prst="rect">
            <a:avLst/>
          </a:prstGeom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E5402B22-FBB1-8C99-C750-2D6DC360C985}"/>
              </a:ext>
            </a:extLst>
          </p:cNvPr>
          <p:cNvSpPr txBox="1">
            <a:spLocks/>
          </p:cNvSpPr>
          <p:nvPr/>
        </p:nvSpPr>
        <p:spPr bwMode="auto">
          <a:xfrm>
            <a:off x="2299062" y="5192719"/>
            <a:ext cx="810750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3429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6858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0287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3716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17145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Double the sales by strengthen the sales approach towards Oil &amp; Gas and Petro-Chem industry.   </a:t>
            </a:r>
            <a:r>
              <a:rPr lang="en-US" sz="18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 8,000 units to </a:t>
            </a:r>
            <a:r>
              <a:rPr lang="en-US" altLang="ja-JP" sz="18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16</a:t>
            </a:r>
            <a:r>
              <a:rPr lang="en-US" sz="18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,000 units.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2A682B-ADD3-6698-6E9A-920618F35A43}"/>
              </a:ext>
            </a:extLst>
          </p:cNvPr>
          <p:cNvSpPr/>
          <p:nvPr/>
        </p:nvSpPr>
        <p:spPr>
          <a:xfrm>
            <a:off x="2299063" y="2667399"/>
            <a:ext cx="3796937" cy="88276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58DAD2-1324-A98B-DF7E-0FF237648681}"/>
              </a:ext>
            </a:extLst>
          </p:cNvPr>
          <p:cNvSpPr/>
          <p:nvPr/>
        </p:nvSpPr>
        <p:spPr>
          <a:xfrm>
            <a:off x="2299062" y="3874260"/>
            <a:ext cx="3796937" cy="1141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8AD8F3-E304-C03F-725F-C4307C4FD434}"/>
              </a:ext>
            </a:extLst>
          </p:cNvPr>
          <p:cNvSpPr/>
          <p:nvPr/>
        </p:nvSpPr>
        <p:spPr>
          <a:xfrm>
            <a:off x="8076758" y="3863176"/>
            <a:ext cx="1040235" cy="2805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324B1C2-1A22-8688-64D5-3D56808CC7B1}"/>
              </a:ext>
            </a:extLst>
          </p:cNvPr>
          <p:cNvCxnSpPr>
            <a:cxnSpLocks/>
          </p:cNvCxnSpPr>
          <p:nvPr/>
        </p:nvCxnSpPr>
        <p:spPr>
          <a:xfrm flipH="1">
            <a:off x="6123737" y="4143738"/>
            <a:ext cx="1953021" cy="7327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1979A0BC-CFF7-F6DF-ADCC-9ACF35888C40}"/>
              </a:ext>
            </a:extLst>
          </p:cNvPr>
          <p:cNvSpPr/>
          <p:nvPr/>
        </p:nvSpPr>
        <p:spPr>
          <a:xfrm>
            <a:off x="4417672" y="4728337"/>
            <a:ext cx="1670543" cy="2805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26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3</a:t>
            </a:fld>
            <a:endParaRPr lang="en-US" altLang="ja-JP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A1BDDD3-3FCD-ECA1-6375-C7DC59740AB7}"/>
              </a:ext>
            </a:extLst>
          </p:cNvPr>
          <p:cNvGraphicFramePr/>
          <p:nvPr/>
        </p:nvGraphicFramePr>
        <p:xfrm>
          <a:off x="2907322" y="1582615"/>
          <a:ext cx="7252677" cy="4555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4260548-3CFF-D194-2105-6196977029E2}"/>
              </a:ext>
            </a:extLst>
          </p:cNvPr>
          <p:cNvSpPr txBox="1"/>
          <p:nvPr/>
        </p:nvSpPr>
        <p:spPr>
          <a:xfrm>
            <a:off x="2907322" y="1254104"/>
            <a:ext cx="2836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Market Size $175,000,000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B76B21-3B4C-B4CA-4669-EF8DF5803C40}"/>
              </a:ext>
            </a:extLst>
          </p:cNvPr>
          <p:cNvSpPr txBox="1"/>
          <p:nvPr/>
        </p:nvSpPr>
        <p:spPr>
          <a:xfrm>
            <a:off x="2351314" y="600892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Fixed Gas Detector Market Size and Target</a:t>
            </a:r>
          </a:p>
        </p:txBody>
      </p:sp>
    </p:spTree>
    <p:extLst>
      <p:ext uri="{BB962C8B-B14F-4D97-AF65-F5344CB8AC3E}">
        <p14:creationId xmlns:p14="http://schemas.microsoft.com/office/powerpoint/2010/main" val="214525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6" grpId="1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4</a:t>
            </a:fld>
            <a:endParaRPr lang="en-US" altLang="ja-JP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A1BDDD3-3FCD-ECA1-6375-C7DC59740AB7}"/>
              </a:ext>
            </a:extLst>
          </p:cNvPr>
          <p:cNvGraphicFramePr/>
          <p:nvPr/>
        </p:nvGraphicFramePr>
        <p:xfrm>
          <a:off x="2907322" y="1582615"/>
          <a:ext cx="7252677" cy="4555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4260548-3CFF-D194-2105-6196977029E2}"/>
              </a:ext>
            </a:extLst>
          </p:cNvPr>
          <p:cNvSpPr txBox="1"/>
          <p:nvPr/>
        </p:nvSpPr>
        <p:spPr>
          <a:xfrm>
            <a:off x="2907322" y="1254104"/>
            <a:ext cx="2836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Market Size $175,000,000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9FD4B7-8368-1CDA-A4E6-1F38E1DBA573}"/>
              </a:ext>
            </a:extLst>
          </p:cNvPr>
          <p:cNvSpPr/>
          <p:nvPr/>
        </p:nvSpPr>
        <p:spPr>
          <a:xfrm>
            <a:off x="2901457" y="1596638"/>
            <a:ext cx="7252677" cy="4527671"/>
          </a:xfrm>
          <a:prstGeom prst="rect">
            <a:avLst/>
          </a:prstGeom>
          <a:solidFill>
            <a:srgbClr val="FF0000">
              <a:alpha val="69804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M2A</a:t>
            </a:r>
          </a:p>
          <a:p>
            <a:pPr algn="ctr"/>
            <a:r>
              <a:rPr lang="en-US" sz="2000" i="1" dirty="0"/>
              <a:t>Class I, Div1/2</a:t>
            </a:r>
          </a:p>
          <a:p>
            <a:pPr algn="ctr"/>
            <a:r>
              <a:rPr lang="en-US" sz="2000" i="1" dirty="0"/>
              <a:t>Local display</a:t>
            </a:r>
          </a:p>
          <a:p>
            <a:pPr algn="ctr"/>
            <a:r>
              <a:rPr lang="en-US" sz="2000" i="1" dirty="0" err="1"/>
              <a:t>Midium</a:t>
            </a:r>
            <a:r>
              <a:rPr lang="en-US" sz="2000" i="1" dirty="0"/>
              <a:t> cost</a:t>
            </a:r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BCB82584-5065-2A4C-1EBF-BF8D99054D1A}"/>
              </a:ext>
            </a:extLst>
          </p:cNvPr>
          <p:cNvSpPr/>
          <p:nvPr/>
        </p:nvSpPr>
        <p:spPr>
          <a:xfrm rot="5400000">
            <a:off x="3686905" y="803031"/>
            <a:ext cx="3270742" cy="4829909"/>
          </a:xfrm>
          <a:prstGeom prst="rtTriangle">
            <a:avLst/>
          </a:prstGeom>
          <a:solidFill>
            <a:srgbClr val="92D050">
              <a:alpha val="8509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High-End</a:t>
            </a:r>
          </a:p>
          <a:p>
            <a:pPr algn="ctr"/>
            <a:r>
              <a:rPr lang="en-US" sz="2000" i="1" dirty="0"/>
              <a:t>Class I, Div1</a:t>
            </a:r>
          </a:p>
          <a:p>
            <a:pPr algn="ctr"/>
            <a:r>
              <a:rPr lang="en-US" sz="2000" i="1" dirty="0"/>
              <a:t>SUS housing</a:t>
            </a:r>
          </a:p>
          <a:p>
            <a:pPr algn="ctr"/>
            <a:r>
              <a:rPr lang="en-US" sz="2000" i="1" dirty="0"/>
              <a:t>SIL2</a:t>
            </a:r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CF6607FF-4FA4-B68F-C92E-9A3A29C9B4E6}"/>
              </a:ext>
            </a:extLst>
          </p:cNvPr>
          <p:cNvSpPr/>
          <p:nvPr/>
        </p:nvSpPr>
        <p:spPr>
          <a:xfrm rot="16200000">
            <a:off x="6061236" y="1992516"/>
            <a:ext cx="3365669" cy="4843587"/>
          </a:xfrm>
          <a:prstGeom prst="rtTriangle">
            <a:avLst/>
          </a:prstGeom>
          <a:solidFill>
            <a:srgbClr val="FFC000">
              <a:alpha val="8509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S2/Direct Connect</a:t>
            </a:r>
          </a:p>
          <a:p>
            <a:pPr algn="ctr"/>
            <a:r>
              <a:rPr lang="en-US" sz="2000" i="1" dirty="0"/>
              <a:t>Class I, Div2</a:t>
            </a:r>
          </a:p>
          <a:p>
            <a:pPr algn="ctr"/>
            <a:r>
              <a:rPr lang="en-US" sz="2000" i="1" dirty="0"/>
              <a:t>No display</a:t>
            </a:r>
          </a:p>
          <a:p>
            <a:pPr algn="ctr"/>
            <a:r>
              <a:rPr lang="en-US" sz="2000" i="1" dirty="0"/>
              <a:t>Low cost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C9DCED-6820-2D1B-09B6-2A81F3CBD1F5}"/>
              </a:ext>
            </a:extLst>
          </p:cNvPr>
          <p:cNvSpPr txBox="1"/>
          <p:nvPr/>
        </p:nvSpPr>
        <p:spPr>
          <a:xfrm>
            <a:off x="2351314" y="600892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Fixed Gas Detector Market Size and Target</a:t>
            </a:r>
          </a:p>
        </p:txBody>
      </p:sp>
    </p:spTree>
    <p:extLst>
      <p:ext uri="{BB962C8B-B14F-4D97-AF65-F5344CB8AC3E}">
        <p14:creationId xmlns:p14="http://schemas.microsoft.com/office/powerpoint/2010/main" val="349745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5</a:t>
            </a:fld>
            <a:endParaRPr lang="en-US" altLang="ja-JP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A1BDDD3-3FCD-ECA1-6375-C7DC59740AB7}"/>
              </a:ext>
            </a:extLst>
          </p:cNvPr>
          <p:cNvGraphicFramePr/>
          <p:nvPr/>
        </p:nvGraphicFramePr>
        <p:xfrm>
          <a:off x="2907322" y="1582615"/>
          <a:ext cx="7252677" cy="4555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4260548-3CFF-D194-2105-6196977029E2}"/>
              </a:ext>
            </a:extLst>
          </p:cNvPr>
          <p:cNvSpPr txBox="1"/>
          <p:nvPr/>
        </p:nvSpPr>
        <p:spPr>
          <a:xfrm>
            <a:off x="2907322" y="1254104"/>
            <a:ext cx="2836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Market Size $175,000,000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9FD4B7-8368-1CDA-A4E6-1F38E1DBA573}"/>
              </a:ext>
            </a:extLst>
          </p:cNvPr>
          <p:cNvSpPr/>
          <p:nvPr/>
        </p:nvSpPr>
        <p:spPr>
          <a:xfrm>
            <a:off x="2919053" y="1582613"/>
            <a:ext cx="7252677" cy="4527671"/>
          </a:xfrm>
          <a:prstGeom prst="rect">
            <a:avLst/>
          </a:prstGeom>
          <a:solidFill>
            <a:srgbClr val="FF0000">
              <a:alpha val="69804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M2A</a:t>
            </a:r>
          </a:p>
          <a:p>
            <a:pPr algn="ctr"/>
            <a:r>
              <a:rPr lang="en-US" sz="2000" i="1" dirty="0"/>
              <a:t>Class I, Div1/2</a:t>
            </a:r>
          </a:p>
          <a:p>
            <a:pPr algn="ctr"/>
            <a:r>
              <a:rPr lang="en-US" sz="2000" i="1" dirty="0"/>
              <a:t>Local display</a:t>
            </a:r>
          </a:p>
          <a:p>
            <a:pPr algn="ctr"/>
            <a:r>
              <a:rPr lang="en-US" sz="2000" i="1" dirty="0" err="1"/>
              <a:t>Midium</a:t>
            </a:r>
            <a:r>
              <a:rPr lang="en-US" sz="2000" i="1" dirty="0"/>
              <a:t> cost</a:t>
            </a:r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BCB82584-5065-2A4C-1EBF-BF8D99054D1A}"/>
              </a:ext>
            </a:extLst>
          </p:cNvPr>
          <p:cNvSpPr/>
          <p:nvPr/>
        </p:nvSpPr>
        <p:spPr>
          <a:xfrm rot="5400000">
            <a:off x="3686905" y="803031"/>
            <a:ext cx="3270742" cy="4829909"/>
          </a:xfrm>
          <a:prstGeom prst="rtTriangle">
            <a:avLst/>
          </a:prstGeom>
          <a:solidFill>
            <a:srgbClr val="92D050">
              <a:alpha val="8509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High-End</a:t>
            </a:r>
          </a:p>
          <a:p>
            <a:pPr algn="ctr"/>
            <a:r>
              <a:rPr lang="en-US" sz="2000" i="1" dirty="0"/>
              <a:t>Class I, Div1</a:t>
            </a:r>
          </a:p>
          <a:p>
            <a:pPr algn="ctr"/>
            <a:r>
              <a:rPr lang="en-US" sz="2000" i="1" dirty="0"/>
              <a:t>SUS housing</a:t>
            </a:r>
          </a:p>
          <a:p>
            <a:pPr algn="ctr"/>
            <a:r>
              <a:rPr lang="en-US" sz="2000" i="1" dirty="0"/>
              <a:t>SIL2</a:t>
            </a:r>
          </a:p>
          <a:p>
            <a:pPr algn="ctr"/>
            <a:endParaRPr lang="en-US" dirty="0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CF6607FF-4FA4-B68F-C92E-9A3A29C9B4E6}"/>
              </a:ext>
            </a:extLst>
          </p:cNvPr>
          <p:cNvSpPr/>
          <p:nvPr/>
        </p:nvSpPr>
        <p:spPr>
          <a:xfrm rot="16200000">
            <a:off x="6061236" y="1992516"/>
            <a:ext cx="3365669" cy="4843587"/>
          </a:xfrm>
          <a:prstGeom prst="rtTriangle">
            <a:avLst/>
          </a:prstGeom>
          <a:solidFill>
            <a:srgbClr val="FFC000">
              <a:alpha val="8509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S2/Direct Connect</a:t>
            </a:r>
          </a:p>
          <a:p>
            <a:pPr algn="ctr"/>
            <a:r>
              <a:rPr lang="en-US" sz="2000" i="1" dirty="0"/>
              <a:t>Class I, Div2</a:t>
            </a:r>
          </a:p>
          <a:p>
            <a:pPr algn="ctr"/>
            <a:r>
              <a:rPr lang="en-US" sz="2000" i="1" dirty="0"/>
              <a:t>No display</a:t>
            </a:r>
          </a:p>
          <a:p>
            <a:pPr algn="ctr"/>
            <a:r>
              <a:rPr lang="en-US" sz="2000" i="1" dirty="0"/>
              <a:t>Low cost</a:t>
            </a:r>
          </a:p>
        </p:txBody>
      </p:sp>
      <p:sp>
        <p:nvSpPr>
          <p:cNvPr id="16" name="Diagonal Stripe 15">
            <a:extLst>
              <a:ext uri="{FF2B5EF4-FFF2-40B4-BE49-F238E27FC236}">
                <a16:creationId xmlns:a16="http://schemas.microsoft.com/office/drawing/2014/main" id="{A0F88E2E-331C-6B0F-31EF-005BFCF02DFF}"/>
              </a:ext>
            </a:extLst>
          </p:cNvPr>
          <p:cNvSpPr/>
          <p:nvPr/>
        </p:nvSpPr>
        <p:spPr>
          <a:xfrm>
            <a:off x="5316411" y="2690286"/>
            <a:ext cx="4843587" cy="3345898"/>
          </a:xfrm>
          <a:prstGeom prst="diagStripe">
            <a:avLst>
              <a:gd name="adj" fmla="val 8328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4.5%</a:t>
            </a:r>
          </a:p>
        </p:txBody>
      </p:sp>
      <p:sp>
        <p:nvSpPr>
          <p:cNvPr id="17" name="Diagonal Stripe 16">
            <a:extLst>
              <a:ext uri="{FF2B5EF4-FFF2-40B4-BE49-F238E27FC236}">
                <a16:creationId xmlns:a16="http://schemas.microsoft.com/office/drawing/2014/main" id="{9F50AE2A-C9E6-92BD-71E0-C635190055A9}"/>
              </a:ext>
            </a:extLst>
          </p:cNvPr>
          <p:cNvSpPr/>
          <p:nvPr/>
        </p:nvSpPr>
        <p:spPr>
          <a:xfrm>
            <a:off x="5322277" y="2695307"/>
            <a:ext cx="4843587" cy="3335855"/>
          </a:xfrm>
          <a:prstGeom prst="diagStripe">
            <a:avLst>
              <a:gd name="adj" fmla="val 6759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9.1%</a:t>
            </a:r>
          </a:p>
        </p:txBody>
      </p:sp>
      <p:sp>
        <p:nvSpPr>
          <p:cNvPr id="18" name="Snip Single Corner Rectangle 17">
            <a:extLst>
              <a:ext uri="{FF2B5EF4-FFF2-40B4-BE49-F238E27FC236}">
                <a16:creationId xmlns:a16="http://schemas.microsoft.com/office/drawing/2014/main" id="{48266397-B218-2BF5-AE3F-72F8836D0159}"/>
              </a:ext>
            </a:extLst>
          </p:cNvPr>
          <p:cNvSpPr/>
          <p:nvPr/>
        </p:nvSpPr>
        <p:spPr>
          <a:xfrm flipH="1">
            <a:off x="5896708" y="5744307"/>
            <a:ext cx="4266224" cy="338721"/>
          </a:xfrm>
          <a:prstGeom prst="snip1Rect">
            <a:avLst>
              <a:gd name="adj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4.5%</a:t>
            </a:r>
          </a:p>
        </p:txBody>
      </p:sp>
      <p:sp>
        <p:nvSpPr>
          <p:cNvPr id="19" name="Snip Single Corner Rectangle 18">
            <a:extLst>
              <a:ext uri="{FF2B5EF4-FFF2-40B4-BE49-F238E27FC236}">
                <a16:creationId xmlns:a16="http://schemas.microsoft.com/office/drawing/2014/main" id="{77772727-561F-8C02-83F6-AE5A77CB88D5}"/>
              </a:ext>
            </a:extLst>
          </p:cNvPr>
          <p:cNvSpPr/>
          <p:nvPr/>
        </p:nvSpPr>
        <p:spPr>
          <a:xfrm flipH="1">
            <a:off x="5896708" y="5485100"/>
            <a:ext cx="4257426" cy="583334"/>
          </a:xfrm>
          <a:prstGeom prst="snip1Rect">
            <a:avLst>
              <a:gd name="adj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9.1%</a:t>
            </a:r>
          </a:p>
        </p:txBody>
      </p:sp>
      <p:sp>
        <p:nvSpPr>
          <p:cNvPr id="20" name="Diagonal Stripe 19">
            <a:extLst>
              <a:ext uri="{FF2B5EF4-FFF2-40B4-BE49-F238E27FC236}">
                <a16:creationId xmlns:a16="http://schemas.microsoft.com/office/drawing/2014/main" id="{EC63DD40-DDA8-36BB-CAF7-236135B469CC}"/>
              </a:ext>
            </a:extLst>
          </p:cNvPr>
          <p:cNvSpPr/>
          <p:nvPr/>
        </p:nvSpPr>
        <p:spPr>
          <a:xfrm>
            <a:off x="2907320" y="1569473"/>
            <a:ext cx="4843587" cy="3335855"/>
          </a:xfrm>
          <a:prstGeom prst="diagStripe">
            <a:avLst>
              <a:gd name="adj" fmla="val 6759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9.1%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30B443-DB25-EE5C-6450-AA8A1DB36915}"/>
              </a:ext>
            </a:extLst>
          </p:cNvPr>
          <p:cNvSpPr txBox="1"/>
          <p:nvPr/>
        </p:nvSpPr>
        <p:spPr>
          <a:xfrm>
            <a:off x="589083" y="2964230"/>
            <a:ext cx="2227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4.5% 7,800 units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873A9F-BA14-D257-ACE3-38464906695B}"/>
              </a:ext>
            </a:extLst>
          </p:cNvPr>
          <p:cNvSpPr txBox="1"/>
          <p:nvPr/>
        </p:nvSpPr>
        <p:spPr>
          <a:xfrm>
            <a:off x="580287" y="3574790"/>
            <a:ext cx="2227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9.1% 16,000 units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8B5E0-231A-816F-AD3C-EA0955F3D19C}"/>
              </a:ext>
            </a:extLst>
          </p:cNvPr>
          <p:cNvSpPr txBox="1"/>
          <p:nvPr/>
        </p:nvSpPr>
        <p:spPr>
          <a:xfrm>
            <a:off x="2351314" y="600892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Fixed Gas Detector Market Size and Target</a:t>
            </a:r>
          </a:p>
        </p:txBody>
      </p:sp>
    </p:spTree>
    <p:extLst>
      <p:ext uri="{BB962C8B-B14F-4D97-AF65-F5344CB8AC3E}">
        <p14:creationId xmlns:p14="http://schemas.microsoft.com/office/powerpoint/2010/main" val="381750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6</a:t>
            </a:fld>
            <a:endParaRPr lang="en-US" altLang="ja-JP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8C5E381-4614-42AF-71A2-889282BC07DC}"/>
              </a:ext>
            </a:extLst>
          </p:cNvPr>
          <p:cNvGraphicFramePr/>
          <p:nvPr/>
        </p:nvGraphicFramePr>
        <p:xfrm>
          <a:off x="1539630" y="1589536"/>
          <a:ext cx="7088554" cy="4332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9D320FE-2F4F-97ED-35EF-5AF71F816E5A}"/>
              </a:ext>
            </a:extLst>
          </p:cNvPr>
          <p:cNvSpPr/>
          <p:nvPr/>
        </p:nvSpPr>
        <p:spPr>
          <a:xfrm>
            <a:off x="9010386" y="1155700"/>
            <a:ext cx="1987814" cy="1416050"/>
          </a:xfrm>
          <a:prstGeom prst="roundRect">
            <a:avLst/>
          </a:prstGeom>
          <a:noFill/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Gulf Coast Region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0E72FEB-F66B-F7FE-3596-13CF966EAFCA}"/>
              </a:ext>
            </a:extLst>
          </p:cNvPr>
          <p:cNvSpPr/>
          <p:nvPr/>
        </p:nvSpPr>
        <p:spPr>
          <a:xfrm>
            <a:off x="9010386" y="2870201"/>
            <a:ext cx="1987814" cy="1416050"/>
          </a:xfrm>
          <a:prstGeom prst="roundRect">
            <a:avLst/>
          </a:prstGeom>
          <a:noFill/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Preferred Vendor List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EB7EEE-EDC8-940F-0EFB-669F1F6026F7}"/>
              </a:ext>
            </a:extLst>
          </p:cNvPr>
          <p:cNvSpPr txBox="1"/>
          <p:nvPr/>
        </p:nvSpPr>
        <p:spPr>
          <a:xfrm>
            <a:off x="2351314" y="600892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Fixed Gas Detector Market Size and Target</a:t>
            </a:r>
          </a:p>
        </p:txBody>
      </p:sp>
    </p:spTree>
    <p:extLst>
      <p:ext uri="{BB962C8B-B14F-4D97-AF65-F5344CB8AC3E}">
        <p14:creationId xmlns:p14="http://schemas.microsoft.com/office/powerpoint/2010/main" val="2379961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7</a:t>
            </a:fld>
            <a:endParaRPr lang="en-US" altLang="ja-JP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7E62E6-65AC-FB2F-3B70-EAC08F4242BD}"/>
              </a:ext>
            </a:extLst>
          </p:cNvPr>
          <p:cNvSpPr txBox="1"/>
          <p:nvPr/>
        </p:nvSpPr>
        <p:spPr>
          <a:xfrm>
            <a:off x="1545490" y="1062557"/>
            <a:ext cx="926828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>
                <a:latin typeface="+mn-lt"/>
              </a:rPr>
              <a:t>Output: Analog, Digital, Relay</a:t>
            </a:r>
          </a:p>
          <a:p>
            <a:pPr algn="l"/>
            <a:r>
              <a:rPr lang="en-US" altLang="ja-JP" b="0" dirty="0">
                <a:latin typeface="+mn-lt"/>
              </a:rPr>
              <a:t>Housing: SUS, Aluminum, Off-the-Shelf, Ports, IP66/67</a:t>
            </a:r>
          </a:p>
          <a:p>
            <a:pPr algn="l"/>
            <a:r>
              <a:rPr lang="en-US" altLang="ja-JP" b="0" dirty="0">
                <a:latin typeface="+mn-lt"/>
              </a:rPr>
              <a:t>Local display: With, Without, Full dot 3 color LCD</a:t>
            </a:r>
          </a:p>
          <a:p>
            <a:pPr algn="l"/>
            <a:r>
              <a:rPr lang="en-US" altLang="ja-JP" b="0" dirty="0">
                <a:latin typeface="+mn-lt"/>
              </a:rPr>
              <a:t>Wiring: 3 wire, 2 wire</a:t>
            </a:r>
          </a:p>
          <a:p>
            <a:pPr algn="l"/>
            <a:r>
              <a:rPr lang="en-US" altLang="ja-JP" b="0" dirty="0">
                <a:latin typeface="+mn-lt"/>
              </a:rPr>
              <a:t>Sensor: Riken’s new F-Sensor series, Third party’s sensors</a:t>
            </a:r>
          </a:p>
          <a:p>
            <a:pPr algn="l"/>
            <a:r>
              <a:rPr lang="en-US" altLang="ja-JP" b="0" dirty="0">
                <a:latin typeface="+mn-lt"/>
              </a:rPr>
              <a:t>Approvals: </a:t>
            </a:r>
            <a:r>
              <a:rPr lang="en-US" b="0" dirty="0" err="1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cULus</a:t>
            </a:r>
            <a:r>
              <a:rPr lang="en-US" b="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 or </a:t>
            </a:r>
            <a:r>
              <a:rPr lang="en-US" b="0" dirty="0" err="1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cFMus</a:t>
            </a:r>
            <a:r>
              <a:rPr lang="en-US" b="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, CSA for Canada, SIL2</a:t>
            </a:r>
          </a:p>
          <a:p>
            <a:pPr algn="l"/>
            <a:r>
              <a:rPr lang="en-US" b="0" dirty="0"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Functionality;</a:t>
            </a:r>
          </a:p>
          <a:p>
            <a:pPr algn="l"/>
            <a:r>
              <a:rPr lang="en-US" b="0" dirty="0"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</a:t>
            </a:r>
            <a:r>
              <a:rPr lang="en-US" b="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Log – Event history</a:t>
            </a:r>
            <a:endParaRPr lang="en-US" b="0" dirty="0">
              <a:latin typeface="+mn-lt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en-US" altLang="ja-JP" b="0" dirty="0"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 	Plug and Play sensor, Hot swap sensor replacement</a:t>
            </a:r>
          </a:p>
          <a:p>
            <a:pPr algn="l"/>
            <a:r>
              <a:rPr lang="en-US" altLang="ja-JP" b="0" dirty="0"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Configurable alarm test mode</a:t>
            </a:r>
            <a:endParaRPr lang="en-US" altLang="ja-JP" b="0" dirty="0">
              <a:latin typeface="+mn-lt"/>
            </a:endParaRPr>
          </a:p>
          <a:p>
            <a:pPr algn="l"/>
            <a:r>
              <a:rPr lang="en-US" altLang="ja-JP" b="0" dirty="0">
                <a:latin typeface="+mn-lt"/>
              </a:rPr>
              <a:t>Accessories;</a:t>
            </a:r>
          </a:p>
          <a:p>
            <a:pPr algn="l"/>
            <a:r>
              <a:rPr lang="en-US" altLang="ja-JP" b="0" dirty="0">
                <a:latin typeface="+mn-lt"/>
              </a:rPr>
              <a:t> 	Pump module attachment</a:t>
            </a:r>
          </a:p>
          <a:p>
            <a:pPr algn="l"/>
            <a:r>
              <a:rPr lang="en-US" altLang="ja-JP" b="0" dirty="0">
                <a:latin typeface="+mn-lt"/>
              </a:rPr>
              <a:t>	Portable calibration unit via BLE</a:t>
            </a:r>
          </a:p>
          <a:p>
            <a:pPr algn="l"/>
            <a:r>
              <a:rPr lang="en-US" altLang="ja-JP" b="0" dirty="0">
                <a:latin typeface="+mn-lt"/>
              </a:rPr>
              <a:t>	Water baffle cap</a:t>
            </a:r>
          </a:p>
          <a:p>
            <a:pPr algn="l"/>
            <a:r>
              <a:rPr lang="en-US" altLang="ja-JP" b="0" dirty="0">
                <a:latin typeface="+mn-lt"/>
              </a:rPr>
              <a:t>	Strobe, Horn for stand-alone </a:t>
            </a:r>
            <a:endParaRPr lang="en-US" b="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6F9FD-D660-865F-C6E1-3C5DC8F793D8}"/>
              </a:ext>
            </a:extLst>
          </p:cNvPr>
          <p:cNvSpPr txBox="1"/>
          <p:nvPr/>
        </p:nvSpPr>
        <p:spPr>
          <a:xfrm>
            <a:off x="1545490" y="392170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Future Transmitter Spec Wish List</a:t>
            </a:r>
          </a:p>
        </p:txBody>
      </p:sp>
    </p:spTree>
    <p:extLst>
      <p:ext uri="{BB962C8B-B14F-4D97-AF65-F5344CB8AC3E}">
        <p14:creationId xmlns:p14="http://schemas.microsoft.com/office/powerpoint/2010/main" val="2012946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8</a:t>
            </a:fld>
            <a:endParaRPr lang="en-US" altLang="ja-JP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7E62E6-65AC-FB2F-3B70-EAC08F4242BD}"/>
              </a:ext>
            </a:extLst>
          </p:cNvPr>
          <p:cNvSpPr txBox="1"/>
          <p:nvPr/>
        </p:nvSpPr>
        <p:spPr>
          <a:xfrm>
            <a:off x="1545490" y="1062557"/>
            <a:ext cx="9268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>
                <a:latin typeface="+mn-lt"/>
              </a:rPr>
              <a:t>Start from February 1</a:t>
            </a:r>
            <a:r>
              <a:rPr lang="en-US" b="0" baseline="30000" dirty="0">
                <a:latin typeface="+mn-lt"/>
              </a:rPr>
              <a:t>st</a:t>
            </a:r>
            <a:r>
              <a:rPr lang="en-US" b="0" dirty="0">
                <a:latin typeface="+mn-lt"/>
              </a:rPr>
              <a:t>, 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6F9FD-D660-865F-C6E1-3C5DC8F793D8}"/>
              </a:ext>
            </a:extLst>
          </p:cNvPr>
          <p:cNvSpPr txBox="1"/>
          <p:nvPr/>
        </p:nvSpPr>
        <p:spPr>
          <a:xfrm>
            <a:off x="1545490" y="392170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M2A– XL Standardized</a:t>
            </a:r>
          </a:p>
        </p:txBody>
      </p:sp>
      <p:pic>
        <p:nvPicPr>
          <p:cNvPr id="6" name="Picture 5" descr="Close-up of a grey device with a small display&#10;&#10;Description automatically generated">
            <a:extLst>
              <a:ext uri="{FF2B5EF4-FFF2-40B4-BE49-F238E27FC236}">
                <a16:creationId xmlns:a16="http://schemas.microsoft.com/office/drawing/2014/main" id="{5BD5FF86-3488-9F7C-3F35-C91255164E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620" y="1850882"/>
            <a:ext cx="3378237" cy="4178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14AB35-35AC-72C5-21BB-72620FC5FB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302" y="961020"/>
            <a:ext cx="6269378" cy="484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926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9</a:t>
            </a:fld>
            <a:endParaRPr lang="en-US" altLang="ja-JP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6F9FD-D660-865F-C6E1-3C5DC8F793D8}"/>
              </a:ext>
            </a:extLst>
          </p:cNvPr>
          <p:cNvSpPr txBox="1"/>
          <p:nvPr/>
        </p:nvSpPr>
        <p:spPr>
          <a:xfrm>
            <a:off x="1545490" y="392170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Eagle 3, GX-9000, GX-8000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C1B8454-4494-C717-80AF-D05450EAF393}"/>
              </a:ext>
            </a:extLst>
          </p:cNvPr>
          <p:cNvGrpSpPr/>
          <p:nvPr/>
        </p:nvGrpSpPr>
        <p:grpSpPr>
          <a:xfrm>
            <a:off x="4786937" y="1067966"/>
            <a:ext cx="1824410" cy="390934"/>
            <a:chOff x="2838160" y="0"/>
            <a:chExt cx="1824410" cy="390934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CBDDFB4A-2CAE-6FA4-8495-E86698A144B5}"/>
                </a:ext>
              </a:extLst>
            </p:cNvPr>
            <p:cNvSpPr/>
            <p:nvPr/>
          </p:nvSpPr>
          <p:spPr>
            <a:xfrm>
              <a:off x="2838160" y="0"/>
              <a:ext cx="1824410" cy="3909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Rounded Rectangle 4">
              <a:extLst>
                <a:ext uri="{FF2B5EF4-FFF2-40B4-BE49-F238E27FC236}">
                  <a16:creationId xmlns:a16="http://schemas.microsoft.com/office/drawing/2014/main" id="{8B9288AA-0121-3424-9375-81DB936964F1}"/>
                </a:ext>
              </a:extLst>
            </p:cNvPr>
            <p:cNvSpPr txBox="1"/>
            <p:nvPr/>
          </p:nvSpPr>
          <p:spPr>
            <a:xfrm>
              <a:off x="2857244" y="19084"/>
              <a:ext cx="1786242" cy="3527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Eagl</a:t>
              </a:r>
              <a:r>
                <a:rPr lang="en-US" sz="1800" dirty="0"/>
                <a:t>e 3</a:t>
              </a:r>
              <a:endParaRPr lang="en-US" sz="1800" kern="1200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452FD05-50C5-162C-250D-777F86BF63B9}"/>
              </a:ext>
            </a:extLst>
          </p:cNvPr>
          <p:cNvGrpSpPr/>
          <p:nvPr/>
        </p:nvGrpSpPr>
        <p:grpSpPr>
          <a:xfrm>
            <a:off x="4806021" y="3319322"/>
            <a:ext cx="1824410" cy="390934"/>
            <a:chOff x="2838160" y="0"/>
            <a:chExt cx="1824410" cy="390934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EAF11801-0997-0295-D578-5A83AC335C97}"/>
                </a:ext>
              </a:extLst>
            </p:cNvPr>
            <p:cNvSpPr/>
            <p:nvPr/>
          </p:nvSpPr>
          <p:spPr>
            <a:xfrm>
              <a:off x="2838160" y="0"/>
              <a:ext cx="1824410" cy="3909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Rounded Rectangle 4">
              <a:extLst>
                <a:ext uri="{FF2B5EF4-FFF2-40B4-BE49-F238E27FC236}">
                  <a16:creationId xmlns:a16="http://schemas.microsoft.com/office/drawing/2014/main" id="{C70F1F47-B673-113F-BBC3-3724889AA85C}"/>
                </a:ext>
              </a:extLst>
            </p:cNvPr>
            <p:cNvSpPr txBox="1"/>
            <p:nvPr/>
          </p:nvSpPr>
          <p:spPr>
            <a:xfrm>
              <a:off x="2857244" y="19084"/>
              <a:ext cx="1786242" cy="3527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GX-9000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946860F-4199-4CB4-1F1F-1F7F5A607A85}"/>
              </a:ext>
            </a:extLst>
          </p:cNvPr>
          <p:cNvGrpSpPr/>
          <p:nvPr/>
        </p:nvGrpSpPr>
        <p:grpSpPr>
          <a:xfrm>
            <a:off x="4819374" y="5179744"/>
            <a:ext cx="1824410" cy="390934"/>
            <a:chOff x="2838160" y="0"/>
            <a:chExt cx="1824410" cy="390934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383C7AF1-784B-52B9-3FED-BB8D12C60329}"/>
                </a:ext>
              </a:extLst>
            </p:cNvPr>
            <p:cNvSpPr/>
            <p:nvPr/>
          </p:nvSpPr>
          <p:spPr>
            <a:xfrm>
              <a:off x="2838160" y="0"/>
              <a:ext cx="1824410" cy="3909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ounded Rectangle 4">
              <a:extLst>
                <a:ext uri="{FF2B5EF4-FFF2-40B4-BE49-F238E27FC236}">
                  <a16:creationId xmlns:a16="http://schemas.microsoft.com/office/drawing/2014/main" id="{56C3E109-DF89-BE8F-D63A-864A7D4329EE}"/>
                </a:ext>
              </a:extLst>
            </p:cNvPr>
            <p:cNvSpPr txBox="1"/>
            <p:nvPr/>
          </p:nvSpPr>
          <p:spPr>
            <a:xfrm>
              <a:off x="2857244" y="19084"/>
              <a:ext cx="1786242" cy="3527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GX-8000</a:t>
              </a:r>
            </a:p>
          </p:txBody>
        </p:sp>
      </p:grpSp>
      <p:pic>
        <p:nvPicPr>
          <p:cNvPr id="5" name="Picture 4" descr="A couple of black gas detector&#10;&#10;Description automatically generated">
            <a:extLst>
              <a:ext uri="{FF2B5EF4-FFF2-40B4-BE49-F238E27FC236}">
                <a16:creationId xmlns:a16="http://schemas.microsoft.com/office/drawing/2014/main" id="{12142F06-1C53-E936-9753-DB3A6DD09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678" y="3055039"/>
            <a:ext cx="2373467" cy="169261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2A28F68-94CA-D02A-6186-AC356A92C7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199" y="1205137"/>
            <a:ext cx="3251200" cy="14986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09C9E7A-26A5-86DE-1BF0-BFF59BA971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6165" y="4908109"/>
            <a:ext cx="1648491" cy="15707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DF1821-9834-00C4-5440-BC379A0CFFE8}"/>
              </a:ext>
            </a:extLst>
          </p:cNvPr>
          <p:cNvSpPr txBox="1"/>
          <p:nvPr/>
        </p:nvSpPr>
        <p:spPr>
          <a:xfrm>
            <a:off x="4786937" y="1458900"/>
            <a:ext cx="711855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>
                <a:latin typeface="+mn-lt"/>
              </a:rPr>
              <a:t>Six Gas Monitor</a:t>
            </a:r>
          </a:p>
          <a:p>
            <a:pPr algn="l"/>
            <a:r>
              <a:rPr lang="en-US" b="0" dirty="0">
                <a:solidFill>
                  <a:schemeClr val="accent1"/>
                </a:solidFill>
                <a:latin typeface="+mn-lt"/>
              </a:rPr>
              <a:t>Same LEL sensor as Eagle 1/Eagle 2</a:t>
            </a:r>
          </a:p>
          <a:p>
            <a:pPr algn="l"/>
            <a:r>
              <a:rPr lang="en-US" b="0" dirty="0">
                <a:latin typeface="+mn-lt"/>
              </a:rPr>
              <a:t>Same O2, H2S, CO sensor as GX-3R</a:t>
            </a:r>
          </a:p>
          <a:p>
            <a:pPr algn="l"/>
            <a:r>
              <a:rPr lang="en-US" b="0" dirty="0">
                <a:latin typeface="+mn-lt"/>
              </a:rPr>
              <a:t>New series of F sensor for IR, TC, Toxic, and PID</a:t>
            </a:r>
          </a:p>
          <a:p>
            <a:pPr algn="l"/>
            <a:endParaRPr lang="en-US" b="0" dirty="0">
              <a:latin typeface="+mn-lt"/>
            </a:endParaRPr>
          </a:p>
          <a:p>
            <a:pPr algn="l"/>
            <a:endParaRPr lang="en-US" b="0" dirty="0">
              <a:latin typeface="+mn-lt"/>
            </a:endParaRPr>
          </a:p>
          <a:p>
            <a:pPr algn="l"/>
            <a:r>
              <a:rPr lang="en-US" b="0" dirty="0">
                <a:latin typeface="+mn-lt"/>
              </a:rPr>
              <a:t>Six Gas Monitor</a:t>
            </a:r>
          </a:p>
          <a:p>
            <a:pPr algn="l"/>
            <a:r>
              <a:rPr lang="en-US" b="0" dirty="0">
                <a:latin typeface="+mn-lt"/>
              </a:rPr>
              <a:t>Same O2, H2S, CO sensor as GX-3R</a:t>
            </a:r>
          </a:p>
          <a:p>
            <a:pPr algn="l"/>
            <a:r>
              <a:rPr lang="en-US" b="0" dirty="0">
                <a:latin typeface="+mn-lt"/>
              </a:rPr>
              <a:t>New series of F sensor for IR, TC, Toxic, and PID</a:t>
            </a:r>
          </a:p>
          <a:p>
            <a:pPr algn="l"/>
            <a:endParaRPr lang="en-US" b="0" dirty="0">
              <a:latin typeface="+mn-lt"/>
            </a:endParaRPr>
          </a:p>
          <a:p>
            <a:pPr algn="l"/>
            <a:endParaRPr lang="en-US" b="0" dirty="0">
              <a:latin typeface="+mn-lt"/>
            </a:endParaRPr>
          </a:p>
          <a:p>
            <a:pPr algn="l"/>
            <a:r>
              <a:rPr lang="en-US" b="0" dirty="0">
                <a:latin typeface="+mn-lt"/>
              </a:rPr>
              <a:t>Four Gas Monitor</a:t>
            </a:r>
          </a:p>
          <a:p>
            <a:pPr algn="l"/>
            <a:r>
              <a:rPr lang="en-US" b="0" dirty="0">
                <a:latin typeface="+mn-lt"/>
              </a:rPr>
              <a:t>Standard four gas + TC sensor</a:t>
            </a:r>
          </a:p>
        </p:txBody>
      </p:sp>
    </p:spTree>
    <p:extLst>
      <p:ext uri="{BB962C8B-B14F-4D97-AF65-F5344CB8AC3E}">
        <p14:creationId xmlns:p14="http://schemas.microsoft.com/office/powerpoint/2010/main" val="4130957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10</a:t>
            </a:fld>
            <a:endParaRPr lang="en-US" altLang="ja-JP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6F9FD-D660-865F-C6E1-3C5DC8F793D8}"/>
              </a:ext>
            </a:extLst>
          </p:cNvPr>
          <p:cNvSpPr txBox="1"/>
          <p:nvPr/>
        </p:nvSpPr>
        <p:spPr>
          <a:xfrm>
            <a:off x="1545490" y="392170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Eagle 3, GX-9000, GX-8000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37B3F14-06AE-48AB-BDA6-12907EED41B7}"/>
              </a:ext>
            </a:extLst>
          </p:cNvPr>
          <p:cNvGrpSpPr/>
          <p:nvPr/>
        </p:nvGrpSpPr>
        <p:grpSpPr>
          <a:xfrm>
            <a:off x="5107043" y="950384"/>
            <a:ext cx="1824410" cy="390934"/>
            <a:chOff x="2838160" y="0"/>
            <a:chExt cx="1824410" cy="390934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5CF330FE-6651-1F4B-FE10-903520FA24C3}"/>
                </a:ext>
              </a:extLst>
            </p:cNvPr>
            <p:cNvSpPr/>
            <p:nvPr/>
          </p:nvSpPr>
          <p:spPr>
            <a:xfrm>
              <a:off x="2838160" y="0"/>
              <a:ext cx="1824410" cy="3909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" name="Rounded Rectangle 4">
              <a:extLst>
                <a:ext uri="{FF2B5EF4-FFF2-40B4-BE49-F238E27FC236}">
                  <a16:creationId xmlns:a16="http://schemas.microsoft.com/office/drawing/2014/main" id="{858589C1-12A0-22F6-B4F0-9BE3B610F3C9}"/>
                </a:ext>
              </a:extLst>
            </p:cNvPr>
            <p:cNvSpPr txBox="1"/>
            <p:nvPr/>
          </p:nvSpPr>
          <p:spPr>
            <a:xfrm>
              <a:off x="2857244" y="19084"/>
              <a:ext cx="1786242" cy="3527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High Price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40BB68E-A1F6-5E57-C00C-883C737DF43D}"/>
              </a:ext>
            </a:extLst>
          </p:cNvPr>
          <p:cNvGrpSpPr/>
          <p:nvPr/>
        </p:nvGrpSpPr>
        <p:grpSpPr>
          <a:xfrm>
            <a:off x="5087959" y="6084835"/>
            <a:ext cx="1824410" cy="390934"/>
            <a:chOff x="2838160" y="0"/>
            <a:chExt cx="1824410" cy="390934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01626777-D3A3-9602-20DA-D4770E4978BD}"/>
                </a:ext>
              </a:extLst>
            </p:cNvPr>
            <p:cNvSpPr/>
            <p:nvPr/>
          </p:nvSpPr>
          <p:spPr>
            <a:xfrm>
              <a:off x="2838160" y="0"/>
              <a:ext cx="1824410" cy="3909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Rounded Rectangle 4">
              <a:extLst>
                <a:ext uri="{FF2B5EF4-FFF2-40B4-BE49-F238E27FC236}">
                  <a16:creationId xmlns:a16="http://schemas.microsoft.com/office/drawing/2014/main" id="{7ED4DCDF-0B89-1452-D5FC-658B224B9B87}"/>
                </a:ext>
              </a:extLst>
            </p:cNvPr>
            <p:cNvSpPr txBox="1"/>
            <p:nvPr/>
          </p:nvSpPr>
          <p:spPr>
            <a:xfrm>
              <a:off x="2857244" y="19084"/>
              <a:ext cx="1786242" cy="3527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Low Price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FC05D4E-EE50-3106-C820-3D4D0CF626FB}"/>
              </a:ext>
            </a:extLst>
          </p:cNvPr>
          <p:cNvGrpSpPr/>
          <p:nvPr/>
        </p:nvGrpSpPr>
        <p:grpSpPr>
          <a:xfrm>
            <a:off x="8559234" y="3536159"/>
            <a:ext cx="1824410" cy="390934"/>
            <a:chOff x="2838160" y="0"/>
            <a:chExt cx="1824410" cy="390934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DC89A8CB-F33B-D96B-DFDD-DF2AE9C8F16F}"/>
                </a:ext>
              </a:extLst>
            </p:cNvPr>
            <p:cNvSpPr/>
            <p:nvPr/>
          </p:nvSpPr>
          <p:spPr>
            <a:xfrm>
              <a:off x="2838160" y="0"/>
              <a:ext cx="1824410" cy="3909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ounded Rectangle 4">
              <a:extLst>
                <a:ext uri="{FF2B5EF4-FFF2-40B4-BE49-F238E27FC236}">
                  <a16:creationId xmlns:a16="http://schemas.microsoft.com/office/drawing/2014/main" id="{50D78CC6-827D-ECC8-8029-15969FBABE64}"/>
                </a:ext>
              </a:extLst>
            </p:cNvPr>
            <p:cNvSpPr txBox="1"/>
            <p:nvPr/>
          </p:nvSpPr>
          <p:spPr>
            <a:xfrm>
              <a:off x="2857244" y="19084"/>
              <a:ext cx="1786242" cy="3527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High Spec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AABD396-F615-FF6E-DB7F-0C054B4E1FA6}"/>
              </a:ext>
            </a:extLst>
          </p:cNvPr>
          <p:cNvGrpSpPr/>
          <p:nvPr/>
        </p:nvGrpSpPr>
        <p:grpSpPr>
          <a:xfrm>
            <a:off x="1808356" y="3555243"/>
            <a:ext cx="1824410" cy="390934"/>
            <a:chOff x="2838160" y="0"/>
            <a:chExt cx="1824410" cy="390934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94F70680-9B9D-1DF5-D082-AD3E5FD017F2}"/>
                </a:ext>
              </a:extLst>
            </p:cNvPr>
            <p:cNvSpPr/>
            <p:nvPr/>
          </p:nvSpPr>
          <p:spPr>
            <a:xfrm>
              <a:off x="2838160" y="0"/>
              <a:ext cx="1824410" cy="3909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ounded Rectangle 4">
              <a:extLst>
                <a:ext uri="{FF2B5EF4-FFF2-40B4-BE49-F238E27FC236}">
                  <a16:creationId xmlns:a16="http://schemas.microsoft.com/office/drawing/2014/main" id="{A2E9DA3F-5A9D-D4D7-E10C-791A7C85FA5A}"/>
                </a:ext>
              </a:extLst>
            </p:cNvPr>
            <p:cNvSpPr txBox="1"/>
            <p:nvPr/>
          </p:nvSpPr>
          <p:spPr>
            <a:xfrm>
              <a:off x="2857244" y="19084"/>
              <a:ext cx="1786242" cy="3527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Low Spec</a:t>
              </a:r>
            </a:p>
          </p:txBody>
        </p:sp>
      </p:grpSp>
      <p:sp>
        <p:nvSpPr>
          <p:cNvPr id="18" name="Quad Arrow 17">
            <a:extLst>
              <a:ext uri="{FF2B5EF4-FFF2-40B4-BE49-F238E27FC236}">
                <a16:creationId xmlns:a16="http://schemas.microsoft.com/office/drawing/2014/main" id="{7C96203D-89BD-A106-4EAD-362D276C7726}"/>
              </a:ext>
            </a:extLst>
          </p:cNvPr>
          <p:cNvSpPr/>
          <p:nvPr/>
        </p:nvSpPr>
        <p:spPr>
          <a:xfrm>
            <a:off x="3766931" y="1520686"/>
            <a:ext cx="4671392" cy="4386929"/>
          </a:xfrm>
          <a:prstGeom prst="quadArrow">
            <a:avLst>
              <a:gd name="adj1" fmla="val 1677"/>
              <a:gd name="adj2" fmla="val 3349"/>
              <a:gd name="adj3" fmla="val 550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C1B8454-4494-C717-80AF-D05450EAF393}"/>
              </a:ext>
            </a:extLst>
          </p:cNvPr>
          <p:cNvGrpSpPr/>
          <p:nvPr/>
        </p:nvGrpSpPr>
        <p:grpSpPr>
          <a:xfrm>
            <a:off x="6515086" y="2287142"/>
            <a:ext cx="1824410" cy="390934"/>
            <a:chOff x="2838160" y="0"/>
            <a:chExt cx="1824410" cy="390934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CBDDFB4A-2CAE-6FA4-8495-E86698A144B5}"/>
                </a:ext>
              </a:extLst>
            </p:cNvPr>
            <p:cNvSpPr/>
            <p:nvPr/>
          </p:nvSpPr>
          <p:spPr>
            <a:xfrm>
              <a:off x="2838160" y="0"/>
              <a:ext cx="1824410" cy="3909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Rounded Rectangle 4">
              <a:extLst>
                <a:ext uri="{FF2B5EF4-FFF2-40B4-BE49-F238E27FC236}">
                  <a16:creationId xmlns:a16="http://schemas.microsoft.com/office/drawing/2014/main" id="{8B9288AA-0121-3424-9375-81DB936964F1}"/>
                </a:ext>
              </a:extLst>
            </p:cNvPr>
            <p:cNvSpPr txBox="1"/>
            <p:nvPr/>
          </p:nvSpPr>
          <p:spPr>
            <a:xfrm>
              <a:off x="2857244" y="19084"/>
              <a:ext cx="1786242" cy="3527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Eagl</a:t>
              </a:r>
              <a:r>
                <a:rPr lang="en-US" sz="1800" dirty="0"/>
                <a:t>e 3</a:t>
              </a:r>
              <a:endParaRPr lang="en-US" sz="1800" kern="1200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452FD05-50C5-162C-250D-777F86BF63B9}"/>
              </a:ext>
            </a:extLst>
          </p:cNvPr>
          <p:cNvGrpSpPr/>
          <p:nvPr/>
        </p:nvGrpSpPr>
        <p:grpSpPr>
          <a:xfrm>
            <a:off x="5349519" y="3908009"/>
            <a:ext cx="1824410" cy="390934"/>
            <a:chOff x="2838160" y="0"/>
            <a:chExt cx="1824410" cy="390934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EAF11801-0997-0295-D578-5A83AC335C97}"/>
                </a:ext>
              </a:extLst>
            </p:cNvPr>
            <p:cNvSpPr/>
            <p:nvPr/>
          </p:nvSpPr>
          <p:spPr>
            <a:xfrm>
              <a:off x="2838160" y="0"/>
              <a:ext cx="1824410" cy="3909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Rounded Rectangle 4">
              <a:extLst>
                <a:ext uri="{FF2B5EF4-FFF2-40B4-BE49-F238E27FC236}">
                  <a16:creationId xmlns:a16="http://schemas.microsoft.com/office/drawing/2014/main" id="{C70F1F47-B673-113F-BBC3-3724889AA85C}"/>
                </a:ext>
              </a:extLst>
            </p:cNvPr>
            <p:cNvSpPr txBox="1"/>
            <p:nvPr/>
          </p:nvSpPr>
          <p:spPr>
            <a:xfrm>
              <a:off x="2857244" y="19084"/>
              <a:ext cx="1786242" cy="3527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GX-9000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946860F-4199-4CB4-1F1F-1F7F5A607A85}"/>
              </a:ext>
            </a:extLst>
          </p:cNvPr>
          <p:cNvGrpSpPr/>
          <p:nvPr/>
        </p:nvGrpSpPr>
        <p:grpSpPr>
          <a:xfrm>
            <a:off x="4558225" y="3517075"/>
            <a:ext cx="1824410" cy="390934"/>
            <a:chOff x="2838160" y="0"/>
            <a:chExt cx="1824410" cy="390934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383C7AF1-784B-52B9-3FED-BB8D12C60329}"/>
                </a:ext>
              </a:extLst>
            </p:cNvPr>
            <p:cNvSpPr/>
            <p:nvPr/>
          </p:nvSpPr>
          <p:spPr>
            <a:xfrm>
              <a:off x="2838160" y="0"/>
              <a:ext cx="1824410" cy="3909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ounded Rectangle 4">
              <a:extLst>
                <a:ext uri="{FF2B5EF4-FFF2-40B4-BE49-F238E27FC236}">
                  <a16:creationId xmlns:a16="http://schemas.microsoft.com/office/drawing/2014/main" id="{56C3E109-DF89-BE8F-D63A-864A7D4329EE}"/>
                </a:ext>
              </a:extLst>
            </p:cNvPr>
            <p:cNvSpPr txBox="1"/>
            <p:nvPr/>
          </p:nvSpPr>
          <p:spPr>
            <a:xfrm>
              <a:off x="2857244" y="19084"/>
              <a:ext cx="1786242" cy="3527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GX-8000</a:t>
              </a:r>
            </a:p>
          </p:txBody>
        </p:sp>
      </p:grpSp>
      <p:pic>
        <p:nvPicPr>
          <p:cNvPr id="5" name="Picture 4" descr="A couple of black gas detector&#10;&#10;Description automatically generated">
            <a:extLst>
              <a:ext uri="{FF2B5EF4-FFF2-40B4-BE49-F238E27FC236}">
                <a16:creationId xmlns:a16="http://schemas.microsoft.com/office/drawing/2014/main" id="{12142F06-1C53-E936-9753-DB3A6DD09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127" y="4417359"/>
            <a:ext cx="2718946" cy="193899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2A28F68-94CA-D02A-6186-AC356A92C7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8323" y="1704134"/>
            <a:ext cx="3251200" cy="14986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09C9E7A-26A5-86DE-1BF0-BFF59BA971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904" y="4279859"/>
            <a:ext cx="1648491" cy="157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519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11</a:t>
            </a:fld>
            <a:endParaRPr lang="en-US" altLang="ja-JP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6F9FD-D660-865F-C6E1-3C5DC8F793D8}"/>
              </a:ext>
            </a:extLst>
          </p:cNvPr>
          <p:cNvSpPr txBox="1"/>
          <p:nvPr/>
        </p:nvSpPr>
        <p:spPr>
          <a:xfrm>
            <a:off x="1545490" y="392170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Eagle 3, GX-9000, GX-8000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F598972-1AD2-9FA3-6043-70D3FD2951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818919"/>
              </p:ext>
            </p:extLst>
          </p:nvPr>
        </p:nvGraphicFramePr>
        <p:xfrm>
          <a:off x="2089153" y="2290643"/>
          <a:ext cx="8013693" cy="2628900"/>
        </p:xfrm>
        <a:graphic>
          <a:graphicData uri="http://schemas.openxmlformats.org/drawingml/2006/table">
            <a:tbl>
              <a:tblPr/>
              <a:tblGrid>
                <a:gridCol w="1111949">
                  <a:extLst>
                    <a:ext uri="{9D8B030D-6E8A-4147-A177-3AD203B41FA5}">
                      <a16:colId xmlns:a16="http://schemas.microsoft.com/office/drawing/2014/main" val="1741279056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1920091002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3485366941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2777930435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1579449120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1522827044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2820575901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3937311032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2823081090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2891176578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3869102191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2183063227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2096554234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3102025330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4061431293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3873173682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3390035133"/>
                    </a:ext>
                  </a:extLst>
                </a:gridCol>
              </a:tblGrid>
              <a:tr h="20320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151775"/>
                  </a:ext>
                </a:extLst>
              </a:tr>
              <a:tr h="203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028553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Eagle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987646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SDM-E3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319615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GX-9000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847803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SDM-9000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623838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GX-8000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395062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3D764365-CBFC-9606-F769-A715BEA234D5}"/>
              </a:ext>
            </a:extLst>
          </p:cNvPr>
          <p:cNvSpPr/>
          <p:nvPr/>
        </p:nvSpPr>
        <p:spPr>
          <a:xfrm>
            <a:off x="3200399" y="4462670"/>
            <a:ext cx="2594113" cy="4568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A2B6089C-B764-EEDE-8B9E-20DD3CFF7C5B}"/>
              </a:ext>
            </a:extLst>
          </p:cNvPr>
          <p:cNvCxnSpPr>
            <a:cxnSpLocks/>
          </p:cNvCxnSpPr>
          <p:nvPr/>
        </p:nvCxnSpPr>
        <p:spPr>
          <a:xfrm>
            <a:off x="3413896" y="4919543"/>
            <a:ext cx="1686954" cy="795457"/>
          </a:xfrm>
          <a:prstGeom prst="bentConnector3">
            <a:avLst>
              <a:gd name="adj1" fmla="val -1494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544D841-2A0B-1681-AE22-29D554E082CE}"/>
              </a:ext>
            </a:extLst>
          </p:cNvPr>
          <p:cNvSpPr txBox="1"/>
          <p:nvPr/>
        </p:nvSpPr>
        <p:spPr>
          <a:xfrm>
            <a:off x="5068732" y="5484168"/>
            <a:ext cx="6736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+mn-lt"/>
              </a:rPr>
              <a:t>We can offer GX-8000 for standard four gas.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1EC7FA-D80A-3283-9C0B-D7C4A9331562}"/>
              </a:ext>
            </a:extLst>
          </p:cNvPr>
          <p:cNvSpPr/>
          <p:nvPr/>
        </p:nvSpPr>
        <p:spPr>
          <a:xfrm>
            <a:off x="5794512" y="3595278"/>
            <a:ext cx="4308334" cy="4568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647C5BDB-C3A3-8DFE-C9D8-25FA8FDEB6E9}"/>
              </a:ext>
            </a:extLst>
          </p:cNvPr>
          <p:cNvCxnSpPr>
            <a:cxnSpLocks/>
            <a:endCxn id="5" idx="1"/>
          </p:cNvCxnSpPr>
          <p:nvPr/>
        </p:nvCxnSpPr>
        <p:spPr>
          <a:xfrm rot="5400000" flipH="1" flipV="1">
            <a:off x="5368836" y="4036995"/>
            <a:ext cx="638956" cy="212396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2A36FBDD-F834-5A85-C1BA-960EAE02D840}"/>
              </a:ext>
            </a:extLst>
          </p:cNvPr>
          <p:cNvSpPr/>
          <p:nvPr/>
        </p:nvSpPr>
        <p:spPr>
          <a:xfrm>
            <a:off x="5794512" y="2704708"/>
            <a:ext cx="4308334" cy="45687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782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12</a:t>
            </a:fld>
            <a:endParaRPr lang="en-US" altLang="ja-JP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6F9FD-D660-865F-C6E1-3C5DC8F793D8}"/>
              </a:ext>
            </a:extLst>
          </p:cNvPr>
          <p:cNvSpPr txBox="1"/>
          <p:nvPr/>
        </p:nvSpPr>
        <p:spPr>
          <a:xfrm>
            <a:off x="1545490" y="392170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SDM Universal Docks – Cradle Schedule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71EB04D-41B2-0605-7553-1602E807CD1B}"/>
              </a:ext>
            </a:extLst>
          </p:cNvPr>
          <p:cNvGraphicFramePr>
            <a:graphicFrameLocks noGrp="1"/>
          </p:cNvGraphicFramePr>
          <p:nvPr/>
        </p:nvGraphicFramePr>
        <p:xfrm>
          <a:off x="2089153" y="2068393"/>
          <a:ext cx="8013693" cy="3073400"/>
        </p:xfrm>
        <a:graphic>
          <a:graphicData uri="http://schemas.openxmlformats.org/drawingml/2006/table">
            <a:tbl>
              <a:tblPr/>
              <a:tblGrid>
                <a:gridCol w="1111949">
                  <a:extLst>
                    <a:ext uri="{9D8B030D-6E8A-4147-A177-3AD203B41FA5}">
                      <a16:colId xmlns:a16="http://schemas.microsoft.com/office/drawing/2014/main" val="2339154665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488514840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1935123960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2863124383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564985233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1626941585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1175439771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417200791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1373958934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3686454637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1107704346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855274365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2505190173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1063084910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1377753711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1546636887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1876166459"/>
                    </a:ext>
                  </a:extLst>
                </a:gridCol>
              </a:tblGrid>
              <a:tr h="20320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655664"/>
                  </a:ext>
                </a:extLst>
              </a:tr>
              <a:tr h="203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629802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SDM-Force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059880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SDM-GW3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854088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SDM-9000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475825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SDM-04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526709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SDM-E3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414168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SDM-6100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1370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8335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13</a:t>
            </a:fld>
            <a:endParaRPr lang="en-US" altLang="ja-JP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6F9FD-D660-865F-C6E1-3C5DC8F793D8}"/>
              </a:ext>
            </a:extLst>
          </p:cNvPr>
          <p:cNvSpPr txBox="1"/>
          <p:nvPr/>
        </p:nvSpPr>
        <p:spPr>
          <a:xfrm>
            <a:off x="1545490" y="392170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GX-2012 Remaining Stock – New Models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37B3F14-06AE-48AB-BDA6-12907EED41B7}"/>
              </a:ext>
            </a:extLst>
          </p:cNvPr>
          <p:cNvGrpSpPr/>
          <p:nvPr/>
        </p:nvGrpSpPr>
        <p:grpSpPr>
          <a:xfrm>
            <a:off x="3418539" y="970592"/>
            <a:ext cx="1824410" cy="390934"/>
            <a:chOff x="2838160" y="0"/>
            <a:chExt cx="1824410" cy="390934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5CF330FE-6651-1F4B-FE10-903520FA24C3}"/>
                </a:ext>
              </a:extLst>
            </p:cNvPr>
            <p:cNvSpPr/>
            <p:nvPr/>
          </p:nvSpPr>
          <p:spPr>
            <a:xfrm>
              <a:off x="2838160" y="0"/>
              <a:ext cx="1824410" cy="3909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" name="Rounded Rectangle 4">
              <a:extLst>
                <a:ext uri="{FF2B5EF4-FFF2-40B4-BE49-F238E27FC236}">
                  <a16:creationId xmlns:a16="http://schemas.microsoft.com/office/drawing/2014/main" id="{858589C1-12A0-22F6-B4F0-9BE3B610F3C9}"/>
                </a:ext>
              </a:extLst>
            </p:cNvPr>
            <p:cNvSpPr txBox="1"/>
            <p:nvPr/>
          </p:nvSpPr>
          <p:spPr>
            <a:xfrm>
              <a:off x="2857244" y="19084"/>
              <a:ext cx="1786242" cy="3527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High Price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40BB68E-A1F6-5E57-C00C-883C737DF43D}"/>
              </a:ext>
            </a:extLst>
          </p:cNvPr>
          <p:cNvGrpSpPr/>
          <p:nvPr/>
        </p:nvGrpSpPr>
        <p:grpSpPr>
          <a:xfrm>
            <a:off x="3399455" y="6052311"/>
            <a:ext cx="1824410" cy="390934"/>
            <a:chOff x="2838160" y="0"/>
            <a:chExt cx="1824410" cy="390934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01626777-D3A3-9602-20DA-D4770E4978BD}"/>
                </a:ext>
              </a:extLst>
            </p:cNvPr>
            <p:cNvSpPr/>
            <p:nvPr/>
          </p:nvSpPr>
          <p:spPr>
            <a:xfrm>
              <a:off x="2838160" y="0"/>
              <a:ext cx="1824410" cy="3909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Rounded Rectangle 4">
              <a:extLst>
                <a:ext uri="{FF2B5EF4-FFF2-40B4-BE49-F238E27FC236}">
                  <a16:creationId xmlns:a16="http://schemas.microsoft.com/office/drawing/2014/main" id="{7ED4DCDF-0B89-1452-D5FC-658B224B9B87}"/>
                </a:ext>
              </a:extLst>
            </p:cNvPr>
            <p:cNvSpPr txBox="1"/>
            <p:nvPr/>
          </p:nvSpPr>
          <p:spPr>
            <a:xfrm>
              <a:off x="2857244" y="19084"/>
              <a:ext cx="1786242" cy="3527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Low Price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FC05D4E-EE50-3106-C820-3D4D0CF626FB}"/>
              </a:ext>
            </a:extLst>
          </p:cNvPr>
          <p:cNvGrpSpPr/>
          <p:nvPr/>
        </p:nvGrpSpPr>
        <p:grpSpPr>
          <a:xfrm>
            <a:off x="6685524" y="3455844"/>
            <a:ext cx="1824410" cy="390934"/>
            <a:chOff x="2838160" y="0"/>
            <a:chExt cx="1824410" cy="390934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DC89A8CB-F33B-D96B-DFDD-DF2AE9C8F16F}"/>
                </a:ext>
              </a:extLst>
            </p:cNvPr>
            <p:cNvSpPr/>
            <p:nvPr/>
          </p:nvSpPr>
          <p:spPr>
            <a:xfrm>
              <a:off x="2838160" y="0"/>
              <a:ext cx="1824410" cy="3909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ounded Rectangle 4">
              <a:extLst>
                <a:ext uri="{FF2B5EF4-FFF2-40B4-BE49-F238E27FC236}">
                  <a16:creationId xmlns:a16="http://schemas.microsoft.com/office/drawing/2014/main" id="{50D78CC6-827D-ECC8-8029-15969FBABE64}"/>
                </a:ext>
              </a:extLst>
            </p:cNvPr>
            <p:cNvSpPr txBox="1"/>
            <p:nvPr/>
          </p:nvSpPr>
          <p:spPr>
            <a:xfrm>
              <a:off x="2857244" y="19084"/>
              <a:ext cx="1786242" cy="3527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High Spec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AABD396-F615-FF6E-DB7F-0C054B4E1FA6}"/>
              </a:ext>
            </a:extLst>
          </p:cNvPr>
          <p:cNvGrpSpPr/>
          <p:nvPr/>
        </p:nvGrpSpPr>
        <p:grpSpPr>
          <a:xfrm>
            <a:off x="151554" y="3436760"/>
            <a:ext cx="1824410" cy="390934"/>
            <a:chOff x="2838160" y="0"/>
            <a:chExt cx="1824410" cy="390934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94F70680-9B9D-1DF5-D082-AD3E5FD017F2}"/>
                </a:ext>
              </a:extLst>
            </p:cNvPr>
            <p:cNvSpPr/>
            <p:nvPr/>
          </p:nvSpPr>
          <p:spPr>
            <a:xfrm>
              <a:off x="2838160" y="0"/>
              <a:ext cx="1824410" cy="3909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ounded Rectangle 4">
              <a:extLst>
                <a:ext uri="{FF2B5EF4-FFF2-40B4-BE49-F238E27FC236}">
                  <a16:creationId xmlns:a16="http://schemas.microsoft.com/office/drawing/2014/main" id="{A2E9DA3F-5A9D-D4D7-E10C-791A7C85FA5A}"/>
                </a:ext>
              </a:extLst>
            </p:cNvPr>
            <p:cNvSpPr txBox="1"/>
            <p:nvPr/>
          </p:nvSpPr>
          <p:spPr>
            <a:xfrm>
              <a:off x="2857244" y="19084"/>
              <a:ext cx="1786242" cy="3527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Low Spec</a:t>
              </a:r>
            </a:p>
          </p:txBody>
        </p:sp>
      </p:grpSp>
      <p:sp>
        <p:nvSpPr>
          <p:cNvPr id="18" name="Quad Arrow 17">
            <a:extLst>
              <a:ext uri="{FF2B5EF4-FFF2-40B4-BE49-F238E27FC236}">
                <a16:creationId xmlns:a16="http://schemas.microsoft.com/office/drawing/2014/main" id="{7C96203D-89BD-A106-4EAD-362D276C7726}"/>
              </a:ext>
            </a:extLst>
          </p:cNvPr>
          <p:cNvSpPr/>
          <p:nvPr/>
        </p:nvSpPr>
        <p:spPr>
          <a:xfrm>
            <a:off x="1995048" y="1437867"/>
            <a:ext cx="4671392" cy="4386929"/>
          </a:xfrm>
          <a:prstGeom prst="quadArrow">
            <a:avLst>
              <a:gd name="adj1" fmla="val 1677"/>
              <a:gd name="adj2" fmla="val 3349"/>
              <a:gd name="adj3" fmla="val 550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C1B8454-4494-C717-80AF-D05450EAF393}"/>
              </a:ext>
            </a:extLst>
          </p:cNvPr>
          <p:cNvGrpSpPr/>
          <p:nvPr/>
        </p:nvGrpSpPr>
        <p:grpSpPr>
          <a:xfrm>
            <a:off x="3367637" y="2886025"/>
            <a:ext cx="1824410" cy="390934"/>
            <a:chOff x="2838160" y="0"/>
            <a:chExt cx="1824410" cy="390934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CBDDFB4A-2CAE-6FA4-8495-E86698A144B5}"/>
                </a:ext>
              </a:extLst>
            </p:cNvPr>
            <p:cNvSpPr/>
            <p:nvPr/>
          </p:nvSpPr>
          <p:spPr>
            <a:xfrm>
              <a:off x="2838160" y="0"/>
              <a:ext cx="1824410" cy="3909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Rounded Rectangle 4">
              <a:extLst>
                <a:ext uri="{FF2B5EF4-FFF2-40B4-BE49-F238E27FC236}">
                  <a16:creationId xmlns:a16="http://schemas.microsoft.com/office/drawing/2014/main" id="{8B9288AA-0121-3424-9375-81DB936964F1}"/>
                </a:ext>
              </a:extLst>
            </p:cNvPr>
            <p:cNvSpPr txBox="1"/>
            <p:nvPr/>
          </p:nvSpPr>
          <p:spPr>
            <a:xfrm>
              <a:off x="2857244" y="19084"/>
              <a:ext cx="1786242" cy="3527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GX-2012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452FD05-50C5-162C-250D-777F86BF63B9}"/>
              </a:ext>
            </a:extLst>
          </p:cNvPr>
          <p:cNvGrpSpPr/>
          <p:nvPr/>
        </p:nvGrpSpPr>
        <p:grpSpPr>
          <a:xfrm>
            <a:off x="4915402" y="2495091"/>
            <a:ext cx="1824410" cy="390934"/>
            <a:chOff x="2838160" y="0"/>
            <a:chExt cx="1824410" cy="390934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EAF11801-0997-0295-D578-5A83AC335C97}"/>
                </a:ext>
              </a:extLst>
            </p:cNvPr>
            <p:cNvSpPr/>
            <p:nvPr/>
          </p:nvSpPr>
          <p:spPr>
            <a:xfrm>
              <a:off x="2838160" y="0"/>
              <a:ext cx="1824410" cy="3909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Rounded Rectangle 4">
              <a:extLst>
                <a:ext uri="{FF2B5EF4-FFF2-40B4-BE49-F238E27FC236}">
                  <a16:creationId xmlns:a16="http://schemas.microsoft.com/office/drawing/2014/main" id="{C70F1F47-B673-113F-BBC3-3724889AA85C}"/>
                </a:ext>
              </a:extLst>
            </p:cNvPr>
            <p:cNvSpPr txBox="1"/>
            <p:nvPr/>
          </p:nvSpPr>
          <p:spPr>
            <a:xfrm>
              <a:off x="2857244" y="19084"/>
              <a:ext cx="1786242" cy="3527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GX-6100</a:t>
              </a:r>
            </a:p>
          </p:txBody>
        </p:sp>
      </p:grpSp>
      <p:pic>
        <p:nvPicPr>
          <p:cNvPr id="32" name="Picture 31" descr="A close-up of a device&#10;&#10;Description automatically generated">
            <a:extLst>
              <a:ext uri="{FF2B5EF4-FFF2-40B4-BE49-F238E27FC236}">
                <a16:creationId xmlns:a16="http://schemas.microsoft.com/office/drawing/2014/main" id="{34D89080-85A5-B351-116B-A1C89AD86E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560" y="901922"/>
            <a:ext cx="1534094" cy="54588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372DA03-FDF7-F068-91CA-D689A503FFCE}"/>
              </a:ext>
            </a:extLst>
          </p:cNvPr>
          <p:cNvSpPr txBox="1"/>
          <p:nvPr/>
        </p:nvSpPr>
        <p:spPr>
          <a:xfrm>
            <a:off x="4598819" y="4323818"/>
            <a:ext cx="6339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>
                <a:latin typeface="+mn-lt"/>
              </a:rPr>
              <a:t>GX-Force</a:t>
            </a:r>
          </a:p>
          <a:p>
            <a:pPr algn="l"/>
            <a:r>
              <a:rPr lang="en-US" b="0" dirty="0">
                <a:latin typeface="+mn-lt"/>
              </a:rPr>
              <a:t>Low cost, smaller size</a:t>
            </a:r>
          </a:p>
          <a:p>
            <a:pPr algn="l"/>
            <a:r>
              <a:rPr lang="en-US" b="0" dirty="0">
                <a:latin typeface="+mn-lt"/>
              </a:rPr>
              <a:t>Leak Check Mode (by cat sensor): Q1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7BF2607-18F4-3F2D-869D-897422F22750}"/>
              </a:ext>
            </a:extLst>
          </p:cNvPr>
          <p:cNvGrpSpPr/>
          <p:nvPr/>
        </p:nvGrpSpPr>
        <p:grpSpPr>
          <a:xfrm>
            <a:off x="1543227" y="4570623"/>
            <a:ext cx="1824410" cy="697110"/>
            <a:chOff x="2838160" y="0"/>
            <a:chExt cx="1824410" cy="390934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5E2F513A-B55E-5108-5DC8-5935C03FEC7F}"/>
                </a:ext>
              </a:extLst>
            </p:cNvPr>
            <p:cNvSpPr/>
            <p:nvPr/>
          </p:nvSpPr>
          <p:spPr>
            <a:xfrm>
              <a:off x="2838160" y="0"/>
              <a:ext cx="1824410" cy="390934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29" name="Rounded Rectangle 4">
              <a:extLst>
                <a:ext uri="{FF2B5EF4-FFF2-40B4-BE49-F238E27FC236}">
                  <a16:creationId xmlns:a16="http://schemas.microsoft.com/office/drawing/2014/main" id="{0A91D2FB-35B7-097A-97B4-C8185990C2AD}"/>
                </a:ext>
              </a:extLst>
            </p:cNvPr>
            <p:cNvSpPr txBox="1"/>
            <p:nvPr/>
          </p:nvSpPr>
          <p:spPr>
            <a:xfrm>
              <a:off x="2857244" y="19084"/>
              <a:ext cx="1786242" cy="352766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>
                  <a:solidFill>
                    <a:schemeClr val="tx1"/>
                  </a:solidFill>
                </a:rPr>
                <a:t>BW </a:t>
              </a:r>
              <a:r>
                <a:rPr lang="en-US" sz="1800" kern="1200" dirty="0" err="1">
                  <a:solidFill>
                    <a:schemeClr val="tx1"/>
                  </a:solidFill>
                </a:rPr>
                <a:t>GasAlert</a:t>
              </a:r>
              <a:r>
                <a:rPr lang="en-US" sz="1800" kern="1200" dirty="0">
                  <a:solidFill>
                    <a:schemeClr val="tx1"/>
                  </a:solidFill>
                </a:rPr>
                <a:t> Max XT II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946860F-4199-4CB4-1F1F-1F7F5A607A85}"/>
              </a:ext>
            </a:extLst>
          </p:cNvPr>
          <p:cNvGrpSpPr/>
          <p:nvPr/>
        </p:nvGrpSpPr>
        <p:grpSpPr>
          <a:xfrm>
            <a:off x="2311373" y="4570623"/>
            <a:ext cx="1824410" cy="390934"/>
            <a:chOff x="2838160" y="0"/>
            <a:chExt cx="1824410" cy="390934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383C7AF1-784B-52B9-3FED-BB8D12C60329}"/>
                </a:ext>
              </a:extLst>
            </p:cNvPr>
            <p:cNvSpPr/>
            <p:nvPr/>
          </p:nvSpPr>
          <p:spPr>
            <a:xfrm>
              <a:off x="2838160" y="0"/>
              <a:ext cx="1824410" cy="3909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ounded Rectangle 4">
              <a:extLst>
                <a:ext uri="{FF2B5EF4-FFF2-40B4-BE49-F238E27FC236}">
                  <a16:creationId xmlns:a16="http://schemas.microsoft.com/office/drawing/2014/main" id="{56C3E109-DF89-BE8F-D63A-864A7D4329EE}"/>
                </a:ext>
              </a:extLst>
            </p:cNvPr>
            <p:cNvSpPr txBox="1"/>
            <p:nvPr/>
          </p:nvSpPr>
          <p:spPr>
            <a:xfrm>
              <a:off x="2857244" y="19084"/>
              <a:ext cx="1786242" cy="3527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GX-Force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28E5E70-A3A6-EC4E-DE58-F7937CB1D282}"/>
              </a:ext>
            </a:extLst>
          </p:cNvPr>
          <p:cNvSpPr txBox="1"/>
          <p:nvPr/>
        </p:nvSpPr>
        <p:spPr>
          <a:xfrm>
            <a:off x="6704608" y="989676"/>
            <a:ext cx="5487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>
                <a:latin typeface="+mn-lt"/>
              </a:rPr>
              <a:t>GX-6100</a:t>
            </a:r>
          </a:p>
          <a:p>
            <a:pPr algn="l"/>
            <a:r>
              <a:rPr lang="en-US" b="0" dirty="0">
                <a:latin typeface="+mn-lt"/>
              </a:rPr>
              <a:t>TC VOL Sensor</a:t>
            </a:r>
          </a:p>
          <a:p>
            <a:pPr algn="l"/>
            <a:r>
              <a:rPr lang="en-US" b="0" dirty="0">
                <a:latin typeface="+mn-lt"/>
              </a:rPr>
              <a:t>MOS PPM Sensor</a:t>
            </a:r>
          </a:p>
          <a:p>
            <a:pPr algn="l"/>
            <a:r>
              <a:rPr lang="en-US" b="0" dirty="0">
                <a:latin typeface="+mn-lt"/>
              </a:rPr>
              <a:t>Same Toxic Gas Sensors as GX-6000</a:t>
            </a:r>
          </a:p>
          <a:p>
            <a:pPr algn="l"/>
            <a:r>
              <a:rPr lang="en-US" b="0" dirty="0">
                <a:latin typeface="+mn-lt"/>
              </a:rPr>
              <a:t>BLE</a:t>
            </a:r>
          </a:p>
        </p:txBody>
      </p:sp>
    </p:spTree>
    <p:extLst>
      <p:ext uri="{BB962C8B-B14F-4D97-AF65-F5344CB8AC3E}">
        <p14:creationId xmlns:p14="http://schemas.microsoft.com/office/powerpoint/2010/main" val="3121799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14</a:t>
            </a:fld>
            <a:endParaRPr lang="en-US" altLang="ja-JP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6F9FD-D660-865F-C6E1-3C5DC8F793D8}"/>
              </a:ext>
            </a:extLst>
          </p:cNvPr>
          <p:cNvSpPr txBox="1"/>
          <p:nvPr/>
        </p:nvSpPr>
        <p:spPr>
          <a:xfrm>
            <a:off x="1545490" y="392170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GX-2012 Remaining Stock – New Models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372DA03-FDF7-F068-91CA-D689A503FFCE}"/>
              </a:ext>
            </a:extLst>
          </p:cNvPr>
          <p:cNvSpPr txBox="1"/>
          <p:nvPr/>
        </p:nvSpPr>
        <p:spPr>
          <a:xfrm>
            <a:off x="1545489" y="1490008"/>
            <a:ext cx="95267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3,750 units is the total quantity we can receive from RKK, due to IrDA module obsolescence.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Usage: 250 units/month =&gt; 15 months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Discontinuation: March 2025 </a:t>
            </a:r>
          </a:p>
          <a:p>
            <a:pPr algn="l"/>
            <a:endParaRPr lang="en-US" b="0" dirty="0">
              <a:latin typeface="+mn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Idea of extending discontinuation</a:t>
            </a:r>
            <a:br>
              <a:rPr lang="en-US" b="0" dirty="0">
                <a:latin typeface="+mn-lt"/>
              </a:rPr>
            </a:br>
            <a:r>
              <a:rPr lang="en-US" b="0" dirty="0">
                <a:latin typeface="+mn-lt"/>
              </a:rPr>
              <a:t>	Sell GX-Force</a:t>
            </a:r>
            <a:br>
              <a:rPr lang="en-US" b="0" dirty="0">
                <a:latin typeface="+mn-lt"/>
              </a:rPr>
            </a:br>
            <a:r>
              <a:rPr lang="en-US" b="0" dirty="0">
                <a:latin typeface="+mn-lt"/>
              </a:rPr>
              <a:t>	Sell only GX-2012 with TC sensor</a:t>
            </a:r>
            <a:br>
              <a:rPr lang="en-US" b="0" dirty="0">
                <a:latin typeface="+mn-lt"/>
              </a:rPr>
            </a:br>
            <a:r>
              <a:rPr lang="en-US" b="0" dirty="0">
                <a:latin typeface="+mn-lt"/>
              </a:rPr>
              <a:t>	Change price, </a:t>
            </a:r>
            <a:r>
              <a:rPr lang="en-US" b="0" dirty="0" err="1">
                <a:latin typeface="+mn-lt"/>
              </a:rPr>
              <a:t>etc</a:t>
            </a:r>
            <a:endParaRPr lang="en-US" b="0" dirty="0">
              <a:latin typeface="+mn-lt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38221E0-9D39-FFA8-EC36-646E603046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2000952"/>
              </p:ext>
            </p:extLst>
          </p:nvPr>
        </p:nvGraphicFramePr>
        <p:xfrm>
          <a:off x="7285384" y="2663687"/>
          <a:ext cx="4792868" cy="3739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AD7E5493-F957-52FF-396A-76C4113B9196}"/>
              </a:ext>
            </a:extLst>
          </p:cNvPr>
          <p:cNvCxnSpPr/>
          <p:nvPr/>
        </p:nvCxnSpPr>
        <p:spPr>
          <a:xfrm rot="10800000">
            <a:off x="4572000" y="3922776"/>
            <a:ext cx="3968496" cy="1874520"/>
          </a:xfrm>
          <a:prstGeom prst="bentConnector3">
            <a:avLst>
              <a:gd name="adj1" fmla="val 3318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ie 7">
            <a:extLst>
              <a:ext uri="{FF2B5EF4-FFF2-40B4-BE49-F238E27FC236}">
                <a16:creationId xmlns:a16="http://schemas.microsoft.com/office/drawing/2014/main" id="{61A8E98B-B727-CE55-4A68-2F88B23CEEDE}"/>
              </a:ext>
            </a:extLst>
          </p:cNvPr>
          <p:cNvSpPr/>
          <p:nvPr/>
        </p:nvSpPr>
        <p:spPr>
          <a:xfrm rot="16200000">
            <a:off x="7766716" y="3194712"/>
            <a:ext cx="3047184" cy="3054097"/>
          </a:xfrm>
          <a:prstGeom prst="pie">
            <a:avLst>
              <a:gd name="adj1" fmla="val 0"/>
              <a:gd name="adj2" fmla="val 15100677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Pie 4">
            <a:extLst>
              <a:ext uri="{FF2B5EF4-FFF2-40B4-BE49-F238E27FC236}">
                <a16:creationId xmlns:a16="http://schemas.microsoft.com/office/drawing/2014/main" id="{2D5CFE3F-540B-9AB4-279A-FCE90BCBC467}"/>
              </a:ext>
            </a:extLst>
          </p:cNvPr>
          <p:cNvSpPr/>
          <p:nvPr/>
        </p:nvSpPr>
        <p:spPr>
          <a:xfrm rot="1068763">
            <a:off x="7759579" y="3194712"/>
            <a:ext cx="3047184" cy="3054097"/>
          </a:xfrm>
          <a:prstGeom prst="pie">
            <a:avLst>
              <a:gd name="adj1" fmla="val 8683312"/>
              <a:gd name="adj2" fmla="val 15100677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2193EE5F-9B9D-096D-B569-61E1CA354006}"/>
              </a:ext>
            </a:extLst>
          </p:cNvPr>
          <p:cNvCxnSpPr>
            <a:cxnSpLocks/>
          </p:cNvCxnSpPr>
          <p:nvPr/>
        </p:nvCxnSpPr>
        <p:spPr>
          <a:xfrm rot="10800000" flipV="1">
            <a:off x="4572001" y="4549907"/>
            <a:ext cx="3753991" cy="1306476"/>
          </a:xfrm>
          <a:prstGeom prst="bentConnector3">
            <a:avLst>
              <a:gd name="adj1" fmla="val 50000"/>
            </a:avLst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3041DF0-EC18-6526-7ED3-414264398C4F}"/>
              </a:ext>
            </a:extLst>
          </p:cNvPr>
          <p:cNvSpPr txBox="1"/>
          <p:nvPr/>
        </p:nvSpPr>
        <p:spPr>
          <a:xfrm>
            <a:off x="2957065" y="5625551"/>
            <a:ext cx="1475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+mn-lt"/>
              </a:rPr>
              <a:t>GX-6100</a:t>
            </a:r>
          </a:p>
        </p:txBody>
      </p:sp>
    </p:spTree>
    <p:extLst>
      <p:ext uri="{BB962C8B-B14F-4D97-AF65-F5344CB8AC3E}">
        <p14:creationId xmlns:p14="http://schemas.microsoft.com/office/powerpoint/2010/main" val="830194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15</a:t>
            </a:fld>
            <a:endParaRPr lang="en-US" altLang="ja-JP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6F9FD-D660-865F-C6E1-3C5DC8F793D8}"/>
              </a:ext>
            </a:extLst>
          </p:cNvPr>
          <p:cNvSpPr txBox="1"/>
          <p:nvPr/>
        </p:nvSpPr>
        <p:spPr>
          <a:xfrm>
            <a:off x="1545490" y="392170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GX-2012 Remaining Stock – New Models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7D5A94-A7B5-137C-456A-7ED625C64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662005" y="-1354747"/>
            <a:ext cx="4867991" cy="991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05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16</a:t>
            </a:fld>
            <a:endParaRPr lang="en-US" altLang="ja-JP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6F9FD-D660-865F-C6E1-3C5DC8F793D8}"/>
              </a:ext>
            </a:extLst>
          </p:cNvPr>
          <p:cNvSpPr txBox="1"/>
          <p:nvPr/>
        </p:nvSpPr>
        <p:spPr>
          <a:xfrm>
            <a:off x="1545490" y="392170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GX-2012 Remaining Stock – New Models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AB3A23-AAA2-31B1-8541-BB6B13552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194970" y="-494626"/>
            <a:ext cx="5802060" cy="863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87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36F9FD-D660-865F-C6E1-3C5DC8F793D8}"/>
              </a:ext>
            </a:extLst>
          </p:cNvPr>
          <p:cNvSpPr txBox="1"/>
          <p:nvPr/>
        </p:nvSpPr>
        <p:spPr bwMode="auto">
          <a:xfrm>
            <a:off x="1426633" y="301626"/>
            <a:ext cx="103632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defTabSz="457200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700" kern="1200">
                <a:latin typeface="+mj-lt"/>
                <a:ea typeface="ＭＳ Ｐゴシック" charset="0"/>
                <a:cs typeface="ＭＳ Ｐゴシック" charset="0"/>
              </a:rPr>
              <a:t>GX-2012 Remaining Stock – New Models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537D1E2-6251-4B82-B244-475BB08BD239}" type="slidenum">
              <a:rPr lang="en-US" altLang="ja-JP" smtClean="0"/>
              <a:pPr>
                <a:spcAft>
                  <a:spcPts val="600"/>
                </a:spcAft>
              </a:pPr>
              <a:t>17</a:t>
            </a:fld>
            <a:endParaRPr lang="en-US" altLang="ja-JP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BE9C190-8CA8-C0E9-538A-99E8C31A6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111456"/>
              </p:ext>
            </p:extLst>
          </p:nvPr>
        </p:nvGraphicFramePr>
        <p:xfrm>
          <a:off x="2601386" y="1908176"/>
          <a:ext cx="8013693" cy="3517900"/>
        </p:xfrm>
        <a:graphic>
          <a:graphicData uri="http://schemas.openxmlformats.org/drawingml/2006/table">
            <a:tbl>
              <a:tblPr/>
              <a:tblGrid>
                <a:gridCol w="1111949">
                  <a:extLst>
                    <a:ext uri="{9D8B030D-6E8A-4147-A177-3AD203B41FA5}">
                      <a16:colId xmlns:a16="http://schemas.microsoft.com/office/drawing/2014/main" val="1216881275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2027747452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4026811920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269854622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1849442013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3967329875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3878171218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4019827489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2386170926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2949599777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238941440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863036462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439951428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4289057414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3464313262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4289042745"/>
                    </a:ext>
                  </a:extLst>
                </a:gridCol>
                <a:gridCol w="431359">
                  <a:extLst>
                    <a:ext uri="{9D8B030D-6E8A-4147-A177-3AD203B41FA5}">
                      <a16:colId xmlns:a16="http://schemas.microsoft.com/office/drawing/2014/main" val="855547438"/>
                    </a:ext>
                  </a:extLst>
                </a:gridCol>
              </a:tblGrid>
              <a:tr h="20320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321781"/>
                  </a:ext>
                </a:extLst>
              </a:tr>
              <a:tr h="203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736465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GX-2012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8440903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GX-Force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385164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GX-Force Leak Check Mode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497567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SDM-Force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778854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GX-Force CSA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896941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GX-6100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326359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SDM-6100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05921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9DA0484-8360-0740-B48C-9FBA2D422D17}"/>
              </a:ext>
            </a:extLst>
          </p:cNvPr>
          <p:cNvSpPr/>
          <p:nvPr/>
        </p:nvSpPr>
        <p:spPr>
          <a:xfrm>
            <a:off x="5437161" y="2323526"/>
            <a:ext cx="4308334" cy="1779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7515414C-233C-0FF1-4455-3E2CA969F280}"/>
              </a:ext>
            </a:extLst>
          </p:cNvPr>
          <p:cNvCxnSpPr>
            <a:cxnSpLocks/>
            <a:stCxn id="5" idx="1"/>
            <a:endCxn id="28" idx="1"/>
          </p:cNvCxnSpPr>
          <p:nvPr/>
        </p:nvCxnSpPr>
        <p:spPr>
          <a:xfrm rot="10800000" flipV="1">
            <a:off x="5437161" y="2412494"/>
            <a:ext cx="12700" cy="428488"/>
          </a:xfrm>
          <a:prstGeom prst="bentConnector3">
            <a:avLst>
              <a:gd name="adj1" fmla="val 3041378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F9020BC9-83D7-B5C6-E31D-55D3C93C274C}"/>
              </a:ext>
            </a:extLst>
          </p:cNvPr>
          <p:cNvSpPr/>
          <p:nvPr/>
        </p:nvSpPr>
        <p:spPr>
          <a:xfrm>
            <a:off x="5437161" y="2752014"/>
            <a:ext cx="4308334" cy="1779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497CF2E-EF61-F4B2-5F6B-95E84F39EF6A}"/>
              </a:ext>
            </a:extLst>
          </p:cNvPr>
          <p:cNvCxnSpPr>
            <a:cxnSpLocks/>
          </p:cNvCxnSpPr>
          <p:nvPr/>
        </p:nvCxnSpPr>
        <p:spPr>
          <a:xfrm>
            <a:off x="5437161" y="2945524"/>
            <a:ext cx="0" cy="2866697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34E5DFF-4587-6E67-8376-84DADDF8E4BB}"/>
              </a:ext>
            </a:extLst>
          </p:cNvPr>
          <p:cNvCxnSpPr>
            <a:cxnSpLocks/>
          </p:cNvCxnSpPr>
          <p:nvPr/>
        </p:nvCxnSpPr>
        <p:spPr>
          <a:xfrm flipH="1">
            <a:off x="7589386" y="2501462"/>
            <a:ext cx="1942" cy="3854889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7EBD7AD1-F995-417D-3B36-58BA8E56457E}"/>
              </a:ext>
            </a:extLst>
          </p:cNvPr>
          <p:cNvSpPr/>
          <p:nvPr/>
        </p:nvSpPr>
        <p:spPr>
          <a:xfrm>
            <a:off x="7602086" y="2574077"/>
            <a:ext cx="2559476" cy="177936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40E6677-82F3-2720-3818-E5C63508E6A2}"/>
              </a:ext>
            </a:extLst>
          </p:cNvPr>
          <p:cNvSpPr/>
          <p:nvPr/>
        </p:nvSpPr>
        <p:spPr>
          <a:xfrm>
            <a:off x="7589386" y="4524963"/>
            <a:ext cx="3025693" cy="177937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C7B97D05-6377-F348-065D-7A835BA3D07C}"/>
              </a:ext>
            </a:extLst>
          </p:cNvPr>
          <p:cNvCxnSpPr>
            <a:cxnSpLocks/>
            <a:endCxn id="41" idx="1"/>
          </p:cNvCxnSpPr>
          <p:nvPr/>
        </p:nvCxnSpPr>
        <p:spPr>
          <a:xfrm rot="5400000">
            <a:off x="6619186" y="3643730"/>
            <a:ext cx="1940402" cy="2"/>
          </a:xfrm>
          <a:prstGeom prst="bentConnector4">
            <a:avLst>
              <a:gd name="adj1" fmla="val -501"/>
              <a:gd name="adj2" fmla="val 11430100000"/>
            </a:avLst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295DADAF-6553-78D7-9FC9-2B15D3E5411E}"/>
              </a:ext>
            </a:extLst>
          </p:cNvPr>
          <p:cNvSpPr txBox="1"/>
          <p:nvPr/>
        </p:nvSpPr>
        <p:spPr>
          <a:xfrm>
            <a:off x="5437161" y="5498507"/>
            <a:ext cx="57070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0" dirty="0">
                <a:latin typeface="+mn-lt"/>
              </a:rPr>
              <a:t>Standard 4 gas version can be replaced with GX-Force.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B3C40DE-AD4C-C0DA-2505-5CC81FB91F36}"/>
              </a:ext>
            </a:extLst>
          </p:cNvPr>
          <p:cNvSpPr txBox="1"/>
          <p:nvPr/>
        </p:nvSpPr>
        <p:spPr>
          <a:xfrm>
            <a:off x="7589386" y="6039668"/>
            <a:ext cx="45080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0" dirty="0">
                <a:latin typeface="+mn-lt"/>
              </a:rPr>
              <a:t>TC version can be replaced with GX-</a:t>
            </a:r>
            <a:r>
              <a:rPr lang="en-US" altLang="ja-JP" sz="1600" b="0" dirty="0">
                <a:latin typeface="+mn-lt"/>
              </a:rPr>
              <a:t>6100</a:t>
            </a:r>
            <a:r>
              <a:rPr lang="en-US" sz="1600" b="0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1244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18</a:t>
            </a:fld>
            <a:endParaRPr lang="en-US" altLang="ja-JP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7E62E6-65AC-FB2F-3B70-EAC08F4242BD}"/>
              </a:ext>
            </a:extLst>
          </p:cNvPr>
          <p:cNvSpPr txBox="1"/>
          <p:nvPr/>
        </p:nvSpPr>
        <p:spPr>
          <a:xfrm>
            <a:off x="1545490" y="1345897"/>
            <a:ext cx="9268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Improved in 2019 but still not robust enough.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6F9FD-D660-865F-C6E1-3C5DC8F793D8}"/>
              </a:ext>
            </a:extLst>
          </p:cNvPr>
          <p:cNvSpPr txBox="1"/>
          <p:nvPr/>
        </p:nvSpPr>
        <p:spPr>
          <a:xfrm>
            <a:off x="1545490" y="392170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SDM-3R Red Door Issue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715F09-0268-CEEF-DD35-EC2673CCF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8009" y="1906067"/>
            <a:ext cx="2374900" cy="187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AB3602-75D4-A362-A769-72E2DF8CC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5428" y="1779067"/>
            <a:ext cx="3441700" cy="2133600"/>
          </a:xfrm>
          <a:prstGeom prst="rect">
            <a:avLst/>
          </a:prstGeom>
        </p:spPr>
      </p:pic>
      <p:pic>
        <p:nvPicPr>
          <p:cNvPr id="9" name="Picture 8" descr="A red plastic object on a grey surface&#10;&#10;Description automatically generated">
            <a:extLst>
              <a:ext uri="{FF2B5EF4-FFF2-40B4-BE49-F238E27FC236}">
                <a16:creationId xmlns:a16="http://schemas.microsoft.com/office/drawing/2014/main" id="{FEDE72DE-EE57-B3E6-01D4-94978865D2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515" y="3994524"/>
            <a:ext cx="1600200" cy="2133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3124723-2B7B-E4FE-47E7-495F84D67E06}"/>
              </a:ext>
            </a:extLst>
          </p:cNvPr>
          <p:cNvSpPr txBox="1"/>
          <p:nvPr/>
        </p:nvSpPr>
        <p:spPr>
          <a:xfrm>
            <a:off x="1545490" y="4463258"/>
            <a:ext cx="3070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Hinge is also broken sometime.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92D01EC1-0362-6F39-B388-F6B7A03EAEC3}"/>
              </a:ext>
            </a:extLst>
          </p:cNvPr>
          <p:cNvSpPr/>
          <p:nvPr/>
        </p:nvSpPr>
        <p:spPr>
          <a:xfrm>
            <a:off x="7687128" y="3511010"/>
            <a:ext cx="775252" cy="88517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280708-1C7A-1BEF-8B1A-00B143A1846A}"/>
              </a:ext>
            </a:extLst>
          </p:cNvPr>
          <p:cNvSpPr txBox="1"/>
          <p:nvPr/>
        </p:nvSpPr>
        <p:spPr>
          <a:xfrm>
            <a:off x="8578391" y="3537354"/>
            <a:ext cx="31632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Requested Riken to change the design (possibly w/o door).</a:t>
            </a:r>
          </a:p>
          <a:p>
            <a:pPr algn="l"/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92341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19</a:t>
            </a:fld>
            <a:endParaRPr lang="en-US" altLang="ja-JP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6F9FD-D660-865F-C6E1-3C5DC8F793D8}"/>
              </a:ext>
            </a:extLst>
          </p:cNvPr>
          <p:cNvSpPr txBox="1"/>
          <p:nvPr/>
        </p:nvSpPr>
        <p:spPr>
          <a:xfrm>
            <a:off x="1545490" y="392170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LEL Sensor Warranty Replacement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372DA03-FDF7-F068-91CA-D689A503FFCE}"/>
              </a:ext>
            </a:extLst>
          </p:cNvPr>
          <p:cNvSpPr txBox="1"/>
          <p:nvPr/>
        </p:nvSpPr>
        <p:spPr>
          <a:xfrm>
            <a:off x="1545489" y="1490008"/>
            <a:ext cx="95267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Energy Transfer replaced NC-6309 sensor 48 pcs out of 328 units under warranty in about 1.5 year. = 146,300 ppm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23,400 ppm for all of sales over the years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Sent returned sensors to RKK for analysis.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41C741E-982E-8DA6-243F-587BAA2594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071880"/>
              </p:ext>
            </p:extLst>
          </p:nvPr>
        </p:nvGraphicFramePr>
        <p:xfrm>
          <a:off x="1545489" y="3157133"/>
          <a:ext cx="9526699" cy="3199218"/>
        </p:xfrm>
        <a:graphic>
          <a:graphicData uri="http://schemas.openxmlformats.org/drawingml/2006/table">
            <a:tbl>
              <a:tblPr/>
              <a:tblGrid>
                <a:gridCol w="2361085">
                  <a:extLst>
                    <a:ext uri="{9D8B030D-6E8A-4147-A177-3AD203B41FA5}">
                      <a16:colId xmlns:a16="http://schemas.microsoft.com/office/drawing/2014/main" val="3363395958"/>
                    </a:ext>
                  </a:extLst>
                </a:gridCol>
                <a:gridCol w="1194269">
                  <a:extLst>
                    <a:ext uri="{9D8B030D-6E8A-4147-A177-3AD203B41FA5}">
                      <a16:colId xmlns:a16="http://schemas.microsoft.com/office/drawing/2014/main" val="3462066695"/>
                    </a:ext>
                  </a:extLst>
                </a:gridCol>
                <a:gridCol w="1194269">
                  <a:extLst>
                    <a:ext uri="{9D8B030D-6E8A-4147-A177-3AD203B41FA5}">
                      <a16:colId xmlns:a16="http://schemas.microsoft.com/office/drawing/2014/main" val="2309026229"/>
                    </a:ext>
                  </a:extLst>
                </a:gridCol>
                <a:gridCol w="1194269">
                  <a:extLst>
                    <a:ext uri="{9D8B030D-6E8A-4147-A177-3AD203B41FA5}">
                      <a16:colId xmlns:a16="http://schemas.microsoft.com/office/drawing/2014/main" val="1899751025"/>
                    </a:ext>
                  </a:extLst>
                </a:gridCol>
                <a:gridCol w="1194269">
                  <a:extLst>
                    <a:ext uri="{9D8B030D-6E8A-4147-A177-3AD203B41FA5}">
                      <a16:colId xmlns:a16="http://schemas.microsoft.com/office/drawing/2014/main" val="769789411"/>
                    </a:ext>
                  </a:extLst>
                </a:gridCol>
                <a:gridCol w="1194269">
                  <a:extLst>
                    <a:ext uri="{9D8B030D-6E8A-4147-A177-3AD203B41FA5}">
                      <a16:colId xmlns:a16="http://schemas.microsoft.com/office/drawing/2014/main" val="3512353227"/>
                    </a:ext>
                  </a:extLst>
                </a:gridCol>
                <a:gridCol w="1194269">
                  <a:extLst>
                    <a:ext uri="{9D8B030D-6E8A-4147-A177-3AD203B41FA5}">
                      <a16:colId xmlns:a16="http://schemas.microsoft.com/office/drawing/2014/main" val="4256913243"/>
                    </a:ext>
                  </a:extLst>
                </a:gridCol>
              </a:tblGrid>
              <a:tr h="7455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Energy Transfer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026341"/>
                  </a:ext>
                </a:extLst>
              </a:tr>
              <a:tr h="4049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GX-3R Sales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7,658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13,064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14,125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14,615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49,462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328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385967"/>
                  </a:ext>
                </a:extLst>
              </a:tr>
              <a:tr h="4049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NC-6309 Replacement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52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178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391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537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1,158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48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73754"/>
                  </a:ext>
                </a:extLst>
              </a:tr>
              <a:tr h="4049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Percentage/Year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14.63%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102205"/>
                  </a:ext>
                </a:extLst>
              </a:tr>
              <a:tr h="4049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GX-3R 3 Years Accumulation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7,658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20,722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34,847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41,804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425837"/>
                  </a:ext>
                </a:extLst>
              </a:tr>
              <a:tr h="4049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NC-6309 3 Years Accumulation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52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230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621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1,106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688585"/>
                  </a:ext>
                </a:extLst>
              </a:tr>
              <a:tr h="428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Percentage/3 Years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691770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D6F20AC8-FCE5-BFC6-8F61-81DD8A903B10}"/>
              </a:ext>
            </a:extLst>
          </p:cNvPr>
          <p:cNvSpPr/>
          <p:nvPr/>
        </p:nvSpPr>
        <p:spPr>
          <a:xfrm>
            <a:off x="8737600" y="4750881"/>
            <a:ext cx="2334588" cy="3651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5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20</a:t>
            </a:fld>
            <a:endParaRPr lang="en-US" altLang="ja-JP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6F9FD-D660-865F-C6E1-3C5DC8F793D8}"/>
              </a:ext>
            </a:extLst>
          </p:cNvPr>
          <p:cNvSpPr txBox="1"/>
          <p:nvPr/>
        </p:nvSpPr>
        <p:spPr>
          <a:xfrm>
            <a:off x="1545490" y="392170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H2S/SO2 Combo Sensor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372DA03-FDF7-F068-91CA-D689A503FFCE}"/>
              </a:ext>
            </a:extLst>
          </p:cNvPr>
          <p:cNvSpPr txBox="1"/>
          <p:nvPr/>
        </p:nvSpPr>
        <p:spPr>
          <a:xfrm>
            <a:off x="1545489" y="1490008"/>
            <a:ext cx="952670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Opportunity at Suncor for H2S/SO2 gas monitor.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H2S: 12,000 units/year, CAN$250.00 = US$187.50</a:t>
            </a:r>
            <a:br>
              <a:rPr lang="en-US" b="0" dirty="0">
                <a:latin typeface="+mn-lt"/>
              </a:rPr>
            </a:br>
            <a:r>
              <a:rPr lang="en-US" b="0" dirty="0">
                <a:latin typeface="+mn-lt"/>
              </a:rPr>
              <a:t>SO2: 4,000 units/year, CAN$88.00 = US$66.00</a:t>
            </a:r>
            <a:br>
              <a:rPr lang="en-US" b="0" dirty="0">
                <a:latin typeface="+mn-lt"/>
              </a:rPr>
            </a:br>
            <a:r>
              <a:rPr lang="en-US" b="0" dirty="0">
                <a:latin typeface="+mn-lt"/>
              </a:rPr>
              <a:t>Total cost to distributor CAN$340.00 = US$255.00</a:t>
            </a:r>
            <a:br>
              <a:rPr lang="en-US" b="0" dirty="0">
                <a:latin typeface="+mn-lt"/>
              </a:rPr>
            </a:br>
            <a:r>
              <a:rPr lang="en-US" b="0" dirty="0">
                <a:latin typeface="+mn-lt"/>
              </a:rPr>
              <a:t>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ISC: New Tango H2S/SO2 will be available in 2024</a:t>
            </a:r>
            <a:br>
              <a:rPr lang="en-US" b="0" dirty="0">
                <a:latin typeface="+mn-lt"/>
              </a:rPr>
            </a:br>
            <a:endParaRPr lang="en-US" b="0" dirty="0">
              <a:latin typeface="+mn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RKK: H2S/SO2 Combo Sensor for 04 series or GW3?</a:t>
            </a:r>
            <a:br>
              <a:rPr lang="en-US" b="0" dirty="0">
                <a:latin typeface="+mn-lt"/>
              </a:rPr>
            </a:br>
            <a:r>
              <a:rPr lang="en-US" b="0" dirty="0">
                <a:latin typeface="+mn-lt"/>
              </a:rPr>
              <a:t>         (CX-04 net cost for RKI $200)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Any other market opportunity?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012009-CE9F-60E0-BAAE-97CB6118F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0415" y="4656792"/>
            <a:ext cx="1143000" cy="1422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E568DC-3029-CFB8-45D3-BE615B7B90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7600" y="4791175"/>
            <a:ext cx="1652847" cy="1082221"/>
          </a:xfrm>
          <a:prstGeom prst="rect">
            <a:avLst/>
          </a:prstGeom>
        </p:spPr>
      </p:pic>
      <p:pic>
        <p:nvPicPr>
          <p:cNvPr id="5122" name="Picture 2" descr="BW Clip Single gas detector for CO, H2S, O2 &amp; SO2">
            <a:extLst>
              <a:ext uri="{FF2B5EF4-FFF2-40B4-BE49-F238E27FC236}">
                <a16:creationId xmlns:a16="http://schemas.microsoft.com/office/drawing/2014/main" id="{8CEEA7EA-00F0-D46D-C516-F421E7AE1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743" y="1213593"/>
            <a:ext cx="2046514" cy="2046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ango TX1">
            <a:extLst>
              <a:ext uri="{FF2B5EF4-FFF2-40B4-BE49-F238E27FC236}">
                <a16:creationId xmlns:a16="http://schemas.microsoft.com/office/drawing/2014/main" id="{36628918-9326-6516-588C-83AD5D17D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507" y="3040382"/>
            <a:ext cx="1224103" cy="204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031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21</a:t>
            </a:fld>
            <a:endParaRPr lang="en-US" altLang="ja-JP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6F9FD-D660-865F-C6E1-3C5DC8F793D8}"/>
              </a:ext>
            </a:extLst>
          </p:cNvPr>
          <p:cNvSpPr txBox="1"/>
          <p:nvPr/>
        </p:nvSpPr>
        <p:spPr>
          <a:xfrm>
            <a:off x="1545490" y="392170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>
                <a:latin typeface="+mj-lt"/>
                <a:ea typeface="Verdana" panose="020B0604030504040204" pitchFamily="34" charset="0"/>
              </a:rPr>
              <a:t>CLO2 Sensor</a:t>
            </a:r>
            <a:r>
              <a:rPr lang="en-US" dirty="0">
                <a:latin typeface="+mj-lt"/>
                <a:ea typeface="Verdana" panose="020B0604030504040204" pitchFamily="34" charset="0"/>
              </a:rPr>
              <a:t> for GX-6000/GX-6100</a:t>
            </a:r>
            <a:endParaRPr lang="en-CA" dirty="0">
              <a:latin typeface="+mj-lt"/>
              <a:ea typeface="Verdana" panose="020B060403050404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372DA03-FDF7-F068-91CA-D689A503FFCE}"/>
              </a:ext>
            </a:extLst>
          </p:cNvPr>
          <p:cNvSpPr txBox="1"/>
          <p:nvPr/>
        </p:nvSpPr>
        <p:spPr>
          <a:xfrm>
            <a:off x="1545489" y="1490008"/>
            <a:ext cx="98944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Specification</a:t>
            </a:r>
            <a:br>
              <a:rPr lang="en-US" b="0" dirty="0">
                <a:latin typeface="+mn-lt"/>
              </a:rPr>
            </a:br>
            <a:r>
              <a:rPr lang="en-US" b="0" dirty="0">
                <a:latin typeface="+mn-lt"/>
              </a:rPr>
              <a:t>Range: 0 – 5.00 ppm (IDLH)</a:t>
            </a:r>
            <a:br>
              <a:rPr lang="en-US" b="0" dirty="0">
                <a:latin typeface="+mn-lt"/>
              </a:rPr>
            </a:br>
            <a:r>
              <a:rPr lang="en-US" b="0" dirty="0">
                <a:latin typeface="+mn-lt"/>
              </a:rPr>
              <a:t>Lowest Alarm Point: 0.1 ppm (TWA-TLV)</a:t>
            </a:r>
            <a:br>
              <a:rPr lang="en-US" b="0" dirty="0">
                <a:latin typeface="+mn-lt"/>
              </a:rPr>
            </a:br>
            <a:r>
              <a:rPr lang="en-US" b="0" dirty="0">
                <a:latin typeface="+mn-lt"/>
              </a:rPr>
              <a:t>Resolution: 0.01 ppm</a:t>
            </a:r>
            <a:br>
              <a:rPr lang="en-US" b="0" dirty="0">
                <a:latin typeface="+mn-lt"/>
              </a:rPr>
            </a:br>
            <a:r>
              <a:rPr lang="en-US" b="0" dirty="0">
                <a:latin typeface="+mn-lt"/>
              </a:rPr>
              <a:t>H2S Interference: -0.21 ppm for H2S 10 ppm (Drager -0.14 ppm)</a:t>
            </a:r>
            <a:br>
              <a:rPr lang="en-US" b="0" dirty="0">
                <a:latin typeface="+mn-lt"/>
              </a:rPr>
            </a:br>
            <a:endParaRPr lang="en-US" b="0" dirty="0">
              <a:latin typeface="+mn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Schedule</a:t>
            </a:r>
            <a:br>
              <a:rPr lang="en-US" b="0" dirty="0">
                <a:latin typeface="+mn-lt"/>
              </a:rPr>
            </a:br>
            <a:r>
              <a:rPr lang="en-US" b="0" dirty="0">
                <a:latin typeface="+mn-lt"/>
              </a:rPr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4200451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22</a:t>
            </a:fld>
            <a:endParaRPr lang="en-US" altLang="ja-JP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6F9FD-D660-865F-C6E1-3C5DC8F793D8}"/>
              </a:ext>
            </a:extLst>
          </p:cNvPr>
          <p:cNvSpPr txBox="1"/>
          <p:nvPr/>
        </p:nvSpPr>
        <p:spPr>
          <a:xfrm>
            <a:off x="1545490" y="392170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j-lt"/>
                <a:ea typeface="Verdana" panose="020B0604030504040204" pitchFamily="34" charset="0"/>
              </a:rPr>
              <a:t>CL2 Sensor – GX-3R Pro/RP-3R Pro</a:t>
            </a:r>
            <a:endParaRPr lang="en-CA" dirty="0">
              <a:latin typeface="+mj-lt"/>
              <a:ea typeface="Verdana" panose="020B060403050404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372DA03-FDF7-F068-91CA-D689A503FFCE}"/>
              </a:ext>
            </a:extLst>
          </p:cNvPr>
          <p:cNvSpPr txBox="1"/>
          <p:nvPr/>
        </p:nvSpPr>
        <p:spPr>
          <a:xfrm>
            <a:off x="1545489" y="1490008"/>
            <a:ext cx="9894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Potential market and size?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Schedule: Q3 2024</a:t>
            </a:r>
          </a:p>
        </p:txBody>
      </p:sp>
    </p:spTree>
    <p:extLst>
      <p:ext uri="{BB962C8B-B14F-4D97-AF65-F5344CB8AC3E}">
        <p14:creationId xmlns:p14="http://schemas.microsoft.com/office/powerpoint/2010/main" val="2257254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23</a:t>
            </a:fld>
            <a:endParaRPr lang="en-US" altLang="ja-JP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6F9FD-D660-865F-C6E1-3C5DC8F793D8}"/>
              </a:ext>
            </a:extLst>
          </p:cNvPr>
          <p:cNvSpPr txBox="1"/>
          <p:nvPr/>
        </p:nvSpPr>
        <p:spPr>
          <a:xfrm>
            <a:off x="1545490" y="392170"/>
            <a:ext cx="77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j-lt"/>
                <a:ea typeface="Verdana" panose="020B0604030504040204" pitchFamily="34" charset="0"/>
              </a:rPr>
              <a:t>New Accessories</a:t>
            </a:r>
            <a:endParaRPr lang="en-CA" dirty="0">
              <a:latin typeface="+mj-lt"/>
              <a:ea typeface="Verdana" panose="020B060403050404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372DA03-FDF7-F068-91CA-D689A503FFCE}"/>
              </a:ext>
            </a:extLst>
          </p:cNvPr>
          <p:cNvSpPr txBox="1"/>
          <p:nvPr/>
        </p:nvSpPr>
        <p:spPr>
          <a:xfrm>
            <a:off x="1545489" y="1490008"/>
            <a:ext cx="98944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DC Adaptor for GX-Force</a:t>
            </a:r>
            <a:br>
              <a:rPr lang="en-US" b="0" dirty="0">
                <a:latin typeface="+mn-lt"/>
              </a:rPr>
            </a:br>
            <a:r>
              <a:rPr lang="en-US" b="0" dirty="0">
                <a:latin typeface="+mn-lt"/>
              </a:rPr>
              <a:t>49-2022, $50.00/</a:t>
            </a:r>
            <a:r>
              <a:rPr lang="en-US" b="0" dirty="0" err="1">
                <a:latin typeface="+mn-lt"/>
              </a:rPr>
              <a:t>ea</a:t>
            </a:r>
            <a:br>
              <a:rPr lang="en-US" b="0" dirty="0">
                <a:latin typeface="+mn-lt"/>
              </a:rPr>
            </a:br>
            <a:endParaRPr lang="en-US" b="0" dirty="0">
              <a:latin typeface="+mn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USB Adaptor for GX-3R/3R Pro</a:t>
            </a:r>
            <a:br>
              <a:rPr lang="en-US" b="0" dirty="0">
                <a:latin typeface="+mn-lt"/>
              </a:rPr>
            </a:br>
            <a:r>
              <a:rPr lang="en-US" b="0" dirty="0">
                <a:latin typeface="+mn-lt"/>
              </a:rPr>
              <a:t>49-2023, $50.00/</a:t>
            </a:r>
            <a:r>
              <a:rPr lang="en-US" b="0" dirty="0" err="1">
                <a:latin typeface="+mn-lt"/>
              </a:rPr>
              <a:t>ea</a:t>
            </a:r>
            <a:br>
              <a:rPr lang="en-US" b="0" dirty="0">
                <a:latin typeface="+mn-lt"/>
              </a:rPr>
            </a:br>
            <a:endParaRPr lang="en-US" b="0" dirty="0">
              <a:latin typeface="+mn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Finned tube probe for Eagles</a:t>
            </a:r>
            <a:br>
              <a:rPr lang="en-US" b="0" dirty="0">
                <a:latin typeface="+mn-lt"/>
              </a:rPr>
            </a:br>
            <a:r>
              <a:rPr lang="en-US" b="0" dirty="0">
                <a:latin typeface="+mn-lt"/>
              </a:rPr>
              <a:t> - Cool down 600F to ambient temp.</a:t>
            </a:r>
            <a:br>
              <a:rPr lang="en-US" b="0" dirty="0">
                <a:latin typeface="+mn-lt"/>
              </a:rPr>
            </a:br>
            <a:r>
              <a:rPr lang="en-US" b="0" dirty="0">
                <a:latin typeface="+mn-lt"/>
              </a:rPr>
              <a:t>80-0120, $330.00/</a:t>
            </a:r>
            <a:r>
              <a:rPr lang="en-US" b="0" dirty="0" err="1">
                <a:latin typeface="+mn-lt"/>
              </a:rPr>
              <a:t>ea</a:t>
            </a:r>
            <a:endParaRPr lang="en-US" b="0" dirty="0">
              <a:latin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382255-5363-2AB0-29E5-F6B6A7CE6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364" y="990793"/>
            <a:ext cx="3084753" cy="2343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3B8D99-0574-5703-7089-6657D9741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1130" y="3685593"/>
            <a:ext cx="2768346" cy="29031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18AF48-DEB6-CDBB-3A37-9FBE015079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806" y="5239284"/>
            <a:ext cx="7772400" cy="78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77588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43608</TotalTime>
  <Words>1580</Words>
  <Application>Microsoft Macintosh PowerPoint</Application>
  <PresentationFormat>Widescreen</PresentationFormat>
  <Paragraphs>701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游ゴシック</vt:lpstr>
      <vt:lpstr>Arial</vt:lpstr>
      <vt:lpstr>Calibri</vt:lpstr>
      <vt:lpstr>Century Gothic</vt:lpstr>
      <vt:lpstr>Times New Roman</vt:lpstr>
      <vt:lpstr>Verdana</vt:lpstr>
      <vt:lpstr>Default Theme</vt:lpstr>
      <vt:lpstr>2023 National Sales Meeting Product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Ryoya  Masumura/増村　龍哉</dc:creator>
  <cp:lastModifiedBy>Tadaaki Hirano</cp:lastModifiedBy>
  <cp:revision>465</cp:revision>
  <dcterms:created xsi:type="dcterms:W3CDTF">2020-12-10T01:31:52Z</dcterms:created>
  <dcterms:modified xsi:type="dcterms:W3CDTF">2023-12-14T16:51:25Z</dcterms:modified>
</cp:coreProperties>
</file>