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70"/>
  </p:notesMasterIdLst>
  <p:sldIdLst>
    <p:sldId id="256" r:id="rId2"/>
    <p:sldId id="259" r:id="rId3"/>
    <p:sldId id="260" r:id="rId4"/>
    <p:sldId id="1004" r:id="rId5"/>
    <p:sldId id="1003" r:id="rId6"/>
    <p:sldId id="258" r:id="rId7"/>
    <p:sldId id="360" r:id="rId8"/>
    <p:sldId id="983" r:id="rId9"/>
    <p:sldId id="984" r:id="rId10"/>
    <p:sldId id="1006" r:id="rId11"/>
    <p:sldId id="544" r:id="rId12"/>
    <p:sldId id="493" r:id="rId13"/>
    <p:sldId id="536" r:id="rId14"/>
    <p:sldId id="366" r:id="rId15"/>
    <p:sldId id="262" r:id="rId16"/>
    <p:sldId id="368" r:id="rId17"/>
    <p:sldId id="375" r:id="rId18"/>
    <p:sldId id="529" r:id="rId19"/>
    <p:sldId id="530" r:id="rId20"/>
    <p:sldId id="516" r:id="rId21"/>
    <p:sldId id="531" r:id="rId22"/>
    <p:sldId id="532" r:id="rId23"/>
    <p:sldId id="517" r:id="rId24"/>
    <p:sldId id="377" r:id="rId25"/>
    <p:sldId id="373" r:id="rId26"/>
    <p:sldId id="480" r:id="rId27"/>
    <p:sldId id="500" r:id="rId28"/>
    <p:sldId id="481" r:id="rId29"/>
    <p:sldId id="371" r:id="rId30"/>
    <p:sldId id="475" r:id="rId31"/>
    <p:sldId id="522" r:id="rId32"/>
    <p:sldId id="512" r:id="rId33"/>
    <p:sldId id="505" r:id="rId34"/>
    <p:sldId id="506" r:id="rId35"/>
    <p:sldId id="507" r:id="rId36"/>
    <p:sldId id="300" r:id="rId37"/>
    <p:sldId id="301" r:id="rId38"/>
    <p:sldId id="477" r:id="rId39"/>
    <p:sldId id="483" r:id="rId40"/>
    <p:sldId id="482" r:id="rId41"/>
    <p:sldId id="501" r:id="rId42"/>
    <p:sldId id="266" r:id="rId43"/>
    <p:sldId id="1007" r:id="rId44"/>
    <p:sldId id="1008" r:id="rId45"/>
    <p:sldId id="1012" r:id="rId46"/>
    <p:sldId id="523" r:id="rId47"/>
    <p:sldId id="524" r:id="rId48"/>
    <p:sldId id="528" r:id="rId49"/>
    <p:sldId id="526" r:id="rId50"/>
    <p:sldId id="525" r:id="rId51"/>
    <p:sldId id="527" r:id="rId52"/>
    <p:sldId id="519" r:id="rId53"/>
    <p:sldId id="520" r:id="rId54"/>
    <p:sldId id="521" r:id="rId55"/>
    <p:sldId id="1014" r:id="rId56"/>
    <p:sldId id="518" r:id="rId57"/>
    <p:sldId id="319" r:id="rId58"/>
    <p:sldId id="320" r:id="rId59"/>
    <p:sldId id="494" r:id="rId60"/>
    <p:sldId id="495" r:id="rId61"/>
    <p:sldId id="1013" r:id="rId62"/>
    <p:sldId id="497" r:id="rId63"/>
    <p:sldId id="499" r:id="rId64"/>
    <p:sldId id="1010" r:id="rId65"/>
    <p:sldId id="1011" r:id="rId66"/>
    <p:sldId id="1015" r:id="rId67"/>
    <p:sldId id="303" r:id="rId68"/>
    <p:sldId id="362" r:id="rId6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E8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9749"/>
    <p:restoredTop sz="94674"/>
  </p:normalViewPr>
  <p:slideViewPr>
    <p:cSldViewPr snapToGrid="0" snapToObjects="1">
      <p:cViewPr varScale="1">
        <p:scale>
          <a:sx n="160" d="100"/>
          <a:sy n="160" d="100"/>
        </p:scale>
        <p:origin x="1776" y="18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571159948290048"/>
          <c:y val="9.7855433468782824E-2"/>
          <c:w val="0.78628275943119053"/>
          <c:h val="0.80428913306243432"/>
        </c:manualLayout>
      </c:layout>
      <c:pieChart>
        <c:varyColors val="1"/>
        <c:ser>
          <c:idx val="0"/>
          <c:order val="0"/>
          <c:dPt>
            <c:idx val="0"/>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1-EEDC-429F-925B-2690E824856D}"/>
              </c:ext>
            </c:extLst>
          </c:dPt>
          <c:dPt>
            <c:idx val="1"/>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3-EEDC-429F-925B-2690E824856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EDC-429F-925B-2690E824856D}"/>
              </c:ext>
            </c:extLst>
          </c:dPt>
          <c:dLbls>
            <c:dLbl>
              <c:idx val="0"/>
              <c:layout>
                <c:manualLayout>
                  <c:x val="-0.18675293937409587"/>
                  <c:y val="0.18965154404722198"/>
                </c:manualLayout>
              </c:layout>
              <c:tx>
                <c:rich>
                  <a:bodyPr/>
                  <a:lstStyle/>
                  <a:p>
                    <a:fld id="{BC449CF9-6785-1D4F-8DE5-AEAA25279321}" type="VALUE">
                      <a:rPr lang="en-US" smtClean="0"/>
                      <a:pPr/>
                      <a:t>[VALUE]</a:t>
                    </a:fld>
                    <a:r>
                      <a:rPr lang="en-US"/>
                      <a:t> ppm O2</a:t>
                    </a:r>
                  </a:p>
                </c:rich>
              </c:tx>
              <c:showLegendKey val="0"/>
              <c:showVal val="1"/>
              <c:showCatName val="0"/>
              <c:showSerName val="0"/>
              <c:showPercent val="0"/>
              <c:showBubbleSize val="0"/>
              <c:extLst>
                <c:ext xmlns:c15="http://schemas.microsoft.com/office/drawing/2012/chart" uri="{CE6537A1-D6FC-4f65-9D91-7224C49458BB}">
                  <c15:layout>
                    <c:manualLayout>
                      <c:w val="0.30049230274385069"/>
                      <c:h val="7.9549944309430062E-2"/>
                    </c:manualLayout>
                  </c15:layout>
                  <c15:dlblFieldTable/>
                  <c15:showDataLabelsRange val="0"/>
                </c:ext>
                <c:ext xmlns:c16="http://schemas.microsoft.com/office/drawing/2014/chart" uri="{C3380CC4-5D6E-409C-BE32-E72D297353CC}">
                  <c16:uniqueId val="{00000001-EEDC-429F-925B-2690E824856D}"/>
                </c:ext>
              </c:extLst>
            </c:dLbl>
            <c:dLbl>
              <c:idx val="1"/>
              <c:tx>
                <c:rich>
                  <a:bodyPr/>
                  <a:lstStyle/>
                  <a:p>
                    <a:r>
                      <a:rPr lang="en-US"/>
                      <a:t>791,000 ppm N2</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32207384131971722"/>
                      <c:h val="8.1960616386353005E-2"/>
                    </c:manualLayout>
                  </c15:layout>
                  <c15:showDataLabelsRange val="0"/>
                </c:ext>
                <c:ext xmlns:c16="http://schemas.microsoft.com/office/drawing/2014/chart" uri="{C3380CC4-5D6E-409C-BE32-E72D297353CC}">
                  <c16:uniqueId val="{00000003-EEDC-429F-925B-2690E824856D}"/>
                </c:ext>
              </c:extLst>
            </c:dLbl>
            <c:dLbl>
              <c:idx val="2"/>
              <c:tx>
                <c:rich>
                  <a:bodyPr/>
                  <a:lstStyle/>
                  <a:p>
                    <a:fld id="{5459B44B-C8F8-CA4B-A327-6312785DB969}" type="VALUE">
                      <a:rPr lang="en-US" smtClean="0"/>
                      <a:pPr/>
                      <a:t>[VALUE]</a:t>
                    </a:fld>
                    <a:r>
                      <a:rPr lang="en-US"/>
                      <a:t> ppm H2S</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EDC-429F-925B-2690E824856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Sheet1!$B$12:$B$14</c:f>
              <c:numCache>
                <c:formatCode>General</c:formatCode>
                <c:ptCount val="3"/>
                <c:pt idx="0" formatCode="#,##0">
                  <c:v>209000</c:v>
                </c:pt>
                <c:pt idx="1">
                  <c:v>791000</c:v>
                </c:pt>
                <c:pt idx="2">
                  <c:v>25</c:v>
                </c:pt>
              </c:numCache>
            </c:numRef>
          </c:val>
          <c:extLst>
            <c:ext xmlns:c16="http://schemas.microsoft.com/office/drawing/2014/chart" uri="{C3380CC4-5D6E-409C-BE32-E72D297353CC}">
              <c16:uniqueId val="{00000006-EEDC-429F-925B-2690E824856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051CFF-E403-204D-A954-A424F76F318C}" type="datetimeFigureOut">
              <a:rPr lang="en-US" smtClean="0"/>
              <a:t>10/15/21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072B3-2CD0-F740-BB72-EAB233AD0555}" type="slidenum">
              <a:rPr lang="en-US" smtClean="0"/>
              <a:t>‹#›</a:t>
            </a:fld>
            <a:endParaRPr lang="en-US"/>
          </a:p>
        </p:txBody>
      </p:sp>
    </p:spTree>
    <p:extLst>
      <p:ext uri="{BB962C8B-B14F-4D97-AF65-F5344CB8AC3E}">
        <p14:creationId xmlns:p14="http://schemas.microsoft.com/office/powerpoint/2010/main" val="404791357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843AEAB-E954-384D-A26A-27490409C774}" type="slidenum">
              <a:rPr lang="en-US">
                <a:latin typeface="Calibri" charset="0"/>
              </a:rPr>
              <a:pPr eaLnBrk="1" hangingPunct="1"/>
              <a:t>4</a:t>
            </a:fld>
            <a:endParaRPr lang="en-US">
              <a:latin typeface="Calibri" charset="0"/>
            </a:endParaRPr>
          </a:p>
        </p:txBody>
      </p:sp>
    </p:spTree>
    <p:extLst>
      <p:ext uri="{BB962C8B-B14F-4D97-AF65-F5344CB8AC3E}">
        <p14:creationId xmlns:p14="http://schemas.microsoft.com/office/powerpoint/2010/main" val="2753806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BE3131B-8A74-AD47-BABA-711194AC2FD8}" type="slidenum">
              <a:rPr lang="en-US">
                <a:latin typeface="Calibri" charset="0"/>
              </a:rPr>
              <a:pPr eaLnBrk="1" hangingPunct="1"/>
              <a:t>5</a:t>
            </a:fld>
            <a:endParaRPr lang="en-US">
              <a:latin typeface="Calibri" charset="0"/>
            </a:endParaRPr>
          </a:p>
        </p:txBody>
      </p:sp>
    </p:spTree>
    <p:extLst>
      <p:ext uri="{BB962C8B-B14F-4D97-AF65-F5344CB8AC3E}">
        <p14:creationId xmlns:p14="http://schemas.microsoft.com/office/powerpoint/2010/main" val="1201445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F96D2A4-3069-4A40-9D52-F044784DD509}" type="slidenum">
              <a:rPr lang="en-US">
                <a:latin typeface="Calibri" charset="0"/>
              </a:rPr>
              <a:pPr eaLnBrk="1" hangingPunct="1"/>
              <a:t>6</a:t>
            </a:fld>
            <a:endParaRPr lang="en-US">
              <a:latin typeface="Calibri" charset="0"/>
            </a:endParaRPr>
          </a:p>
        </p:txBody>
      </p:sp>
    </p:spTree>
    <p:extLst>
      <p:ext uri="{BB962C8B-B14F-4D97-AF65-F5344CB8AC3E}">
        <p14:creationId xmlns:p14="http://schemas.microsoft.com/office/powerpoint/2010/main" val="3204195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731741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376543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563672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956896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111650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262595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55683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069332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062401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254040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5072B3-2CD0-F740-BB72-EAB233AD0555}" type="slidenum">
              <a:rPr lang="en-US" smtClean="0"/>
              <a:t>36</a:t>
            </a:fld>
            <a:endParaRPr lang="en-US"/>
          </a:p>
        </p:txBody>
      </p:sp>
    </p:spTree>
    <p:extLst>
      <p:ext uri="{BB962C8B-B14F-4D97-AF65-F5344CB8AC3E}">
        <p14:creationId xmlns:p14="http://schemas.microsoft.com/office/powerpoint/2010/main" val="4055812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4285611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35475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011358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694725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0D71B-EC73-994F-BAEB-FE3EF6D0B286}" type="slidenum">
              <a:rPr lang="en-US" smtClean="0"/>
              <a:t>43</a:t>
            </a:fld>
            <a:endParaRPr lang="en-US"/>
          </a:p>
        </p:txBody>
      </p:sp>
    </p:spTree>
    <p:extLst>
      <p:ext uri="{BB962C8B-B14F-4D97-AF65-F5344CB8AC3E}">
        <p14:creationId xmlns:p14="http://schemas.microsoft.com/office/powerpoint/2010/main" val="2924275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0D71B-EC73-994F-BAEB-FE3EF6D0B286}" type="slidenum">
              <a:rPr lang="en-US" smtClean="0"/>
              <a:t>45</a:t>
            </a:fld>
            <a:endParaRPr lang="en-US"/>
          </a:p>
        </p:txBody>
      </p:sp>
    </p:spTree>
    <p:extLst>
      <p:ext uri="{BB962C8B-B14F-4D97-AF65-F5344CB8AC3E}">
        <p14:creationId xmlns:p14="http://schemas.microsoft.com/office/powerpoint/2010/main" val="3988842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0D71B-EC73-994F-BAEB-FE3EF6D0B286}" type="slidenum">
              <a:rPr lang="en-US" smtClean="0"/>
              <a:t>46</a:t>
            </a:fld>
            <a:endParaRPr lang="en-US"/>
          </a:p>
        </p:txBody>
      </p:sp>
    </p:spTree>
    <p:extLst>
      <p:ext uri="{BB962C8B-B14F-4D97-AF65-F5344CB8AC3E}">
        <p14:creationId xmlns:p14="http://schemas.microsoft.com/office/powerpoint/2010/main" val="3171428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5072B3-2CD0-F740-BB72-EAB233AD0555}" type="slidenum">
              <a:rPr lang="en-US" smtClean="0"/>
              <a:t>47</a:t>
            </a:fld>
            <a:endParaRPr lang="en-US"/>
          </a:p>
        </p:txBody>
      </p:sp>
    </p:spTree>
    <p:extLst>
      <p:ext uri="{BB962C8B-B14F-4D97-AF65-F5344CB8AC3E}">
        <p14:creationId xmlns:p14="http://schemas.microsoft.com/office/powerpoint/2010/main" val="28021811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5072B3-2CD0-F740-BB72-EAB233AD0555}" type="slidenum">
              <a:rPr lang="en-US" smtClean="0"/>
              <a:t>59</a:t>
            </a:fld>
            <a:endParaRPr lang="en-US"/>
          </a:p>
        </p:txBody>
      </p:sp>
    </p:spTree>
    <p:extLst>
      <p:ext uri="{BB962C8B-B14F-4D97-AF65-F5344CB8AC3E}">
        <p14:creationId xmlns:p14="http://schemas.microsoft.com/office/powerpoint/2010/main" val="2679482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28731164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668592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89788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409480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dirty="0"/>
          </a:p>
        </p:txBody>
      </p:sp>
    </p:spTree>
    <p:extLst>
      <p:ext uri="{BB962C8B-B14F-4D97-AF65-F5344CB8AC3E}">
        <p14:creationId xmlns:p14="http://schemas.microsoft.com/office/powerpoint/2010/main" val="643160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1345664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850267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4161479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2828886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4291225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2662880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2823152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1033584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5D3AC35-4735-F140-845C-E6CC2A9D5D83}" type="datetimeFigureOut">
              <a:rPr lang="en-US" smtClean="0"/>
              <a:t>10/15/21</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A58DAB5-0264-A942-AE35-4AD85479B004}" type="slidenum">
              <a:rPr lang="en-US" smtClean="0"/>
              <a:t>‹#›</a:t>
            </a:fld>
            <a:endParaRPr lang="en-US"/>
          </a:p>
        </p:txBody>
      </p:sp>
    </p:spTree>
    <p:extLst>
      <p:ext uri="{BB962C8B-B14F-4D97-AF65-F5344CB8AC3E}">
        <p14:creationId xmlns:p14="http://schemas.microsoft.com/office/powerpoint/2010/main" val="938707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3478" y="136524"/>
            <a:ext cx="7461872" cy="9087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940E4407-E66E-634B-9BEC-A2597EB1D88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7663070" y="6278726"/>
            <a:ext cx="1441174" cy="549457"/>
          </a:xfrm>
          <a:prstGeom prst="rect">
            <a:avLst/>
          </a:prstGeom>
        </p:spPr>
      </p:pic>
      <p:pic>
        <p:nvPicPr>
          <p:cNvPr id="8" name="Picture 7">
            <a:extLst>
              <a:ext uri="{FF2B5EF4-FFF2-40B4-BE49-F238E27FC236}">
                <a16:creationId xmlns:a16="http://schemas.microsoft.com/office/drawing/2014/main" id="{6204B8EB-1B84-CB4B-A20B-750353841414}"/>
              </a:ext>
            </a:extLst>
          </p:cNvPr>
          <p:cNvPicPr>
            <a:picLocks noChangeAspect="1"/>
          </p:cNvPicPr>
          <p:nvPr userDrawn="1"/>
        </p:nvPicPr>
        <p:blipFill>
          <a:blip r:embed="rId14"/>
          <a:stretch>
            <a:fillRect/>
          </a:stretch>
        </p:blipFill>
        <p:spPr>
          <a:xfrm>
            <a:off x="203821" y="136524"/>
            <a:ext cx="849657" cy="908763"/>
          </a:xfrm>
          <a:prstGeom prst="rect">
            <a:avLst/>
          </a:prstGeom>
        </p:spPr>
      </p:pic>
    </p:spTree>
    <p:extLst>
      <p:ext uri="{BB962C8B-B14F-4D97-AF65-F5344CB8AC3E}">
        <p14:creationId xmlns:p14="http://schemas.microsoft.com/office/powerpoint/2010/main" val="26993420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33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gif"/><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png"/><Relationship Id="rId7"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6.png"/><Relationship Id="rId7" Type="http://schemas.openxmlformats.org/officeDocument/2006/relationships/image" Target="../media/image43.png"/><Relationship Id="rId12"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45.jpe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41.png"/><Relationship Id="rId9" Type="http://schemas.openxmlformats.org/officeDocument/2006/relationships/image" Target="../media/image49.jpe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55.jpeg"/><Relationship Id="rId3" Type="http://schemas.openxmlformats.org/officeDocument/2006/relationships/image" Target="../media/image46.png"/><Relationship Id="rId7" Type="http://schemas.openxmlformats.org/officeDocument/2006/relationships/image" Target="../media/image43.png"/><Relationship Id="rId12" Type="http://schemas.openxmlformats.org/officeDocument/2006/relationships/image" Target="../media/image54.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9.jpeg"/><Relationship Id="rId11" Type="http://schemas.openxmlformats.org/officeDocument/2006/relationships/image" Target="../media/image53.jpe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1.png"/><Relationship Id="rId9" Type="http://schemas.openxmlformats.org/officeDocument/2006/relationships/image" Target="../media/image51.jpeg"/></Relationships>
</file>

<file path=ppt/slides/_rels/slide22.xml.rels><?xml version="1.0" encoding="UTF-8" standalone="yes"?>
<Relationships xmlns="http://schemas.openxmlformats.org/package/2006/relationships"><Relationship Id="rId8" Type="http://schemas.openxmlformats.org/officeDocument/2006/relationships/image" Target="../media/image56.jpg"/><Relationship Id="rId13" Type="http://schemas.openxmlformats.org/officeDocument/2006/relationships/image" Target="../media/image48.jpeg"/><Relationship Id="rId3" Type="http://schemas.openxmlformats.org/officeDocument/2006/relationships/image" Target="../media/image41.png"/><Relationship Id="rId7" Type="http://schemas.openxmlformats.org/officeDocument/2006/relationships/image" Target="../media/image51.jpeg"/><Relationship Id="rId12" Type="http://schemas.openxmlformats.org/officeDocument/2006/relationships/image" Target="../media/image49.jpe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58.png"/><Relationship Id="rId5" Type="http://schemas.openxmlformats.org/officeDocument/2006/relationships/image" Target="../media/image39.png"/><Relationship Id="rId10" Type="http://schemas.openxmlformats.org/officeDocument/2006/relationships/image" Target="../media/image57.jpg"/><Relationship Id="rId4" Type="http://schemas.openxmlformats.org/officeDocument/2006/relationships/image" Target="../media/image47.png"/><Relationship Id="rId9"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jp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jpeg"/><Relationship Id="rId4" Type="http://schemas.openxmlformats.org/officeDocument/2006/relationships/image" Target="../media/image81.png"/></Relationships>
</file>

<file path=ppt/slides/_rels/slide3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86.jpeg"/></Relationships>
</file>

<file path=ppt/slides/_rels/slide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5.png"/><Relationship Id="rId5" Type="http://schemas.microsoft.com/office/2007/relationships/hdphoto" Target="../media/hdphoto1.wdp"/><Relationship Id="rId4" Type="http://schemas.openxmlformats.org/officeDocument/2006/relationships/image" Target="../media/image94.png"/></Relationships>
</file>

<file path=ppt/slides/_rels/slide3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4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jpeg"/><Relationship Id="rId4" Type="http://schemas.openxmlformats.org/officeDocument/2006/relationships/image" Target="../media/image101.png"/></Relationships>
</file>

<file path=ppt/slides/_rels/slide4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3.png"/><Relationship Id="rId4" Type="http://schemas.openxmlformats.org/officeDocument/2006/relationships/image" Target="../media/image10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4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10.png"/></Relationships>
</file>

<file path=ppt/slides/_rels/slide47.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12.png"/></Relationships>
</file>

<file path=ppt/slides/_rels/slide4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16.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17.png"/><Relationship Id="rId4" Type="http://schemas.openxmlformats.org/officeDocument/2006/relationships/image" Target="../media/image108.png"/></Relationships>
</file>

<file path=ppt/slides/_rels/slide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18.png"/><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image" Target="../media/image108.png"/></Relationships>
</file>

<file path=ppt/slides/_rels/slide51.xml.rels><?xml version="1.0" encoding="UTF-8" standalone="yes"?>
<Relationships xmlns="http://schemas.openxmlformats.org/package/2006/relationships"><Relationship Id="rId3" Type="http://schemas.openxmlformats.org/officeDocument/2006/relationships/image" Target="../media/image119.gif"/><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20.gif"/></Relationships>
</file>

<file path=ppt/slides/_rels/slide52.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4.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23.png"/></Relationships>
</file>

<file path=ppt/slides/_rels/slide5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3.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26.jpeg"/></Relationships>
</file>

<file path=ppt/slides/_rels/slide5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08.png"/><Relationship Id="rId4" Type="http://schemas.openxmlformats.org/officeDocument/2006/relationships/image" Target="../media/image107.png"/></Relationships>
</file>

<file path=ppt/slides/_rels/slide5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32.jpeg"/><Relationship Id="rId5" Type="http://schemas.openxmlformats.org/officeDocument/2006/relationships/image" Target="../media/image131.emf"/><Relationship Id="rId4" Type="http://schemas.openxmlformats.org/officeDocument/2006/relationships/image" Target="../media/image130.tif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133.png"/><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58.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40.png"/><Relationship Id="rId7" Type="http://schemas.openxmlformats.org/officeDocument/2006/relationships/image" Target="../media/image143.png"/><Relationship Id="rId2" Type="http://schemas.openxmlformats.org/officeDocument/2006/relationships/image" Target="../media/image139.png"/><Relationship Id="rId1" Type="http://schemas.openxmlformats.org/officeDocument/2006/relationships/slideLayout" Target="../slideLayouts/slideLayout1.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15.png"/></Relationships>
</file>

<file path=ppt/slides/_rels/slide5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6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150.emf"/><Relationship Id="rId5" Type="http://schemas.openxmlformats.org/officeDocument/2006/relationships/image" Target="../media/image149.png"/><Relationship Id="rId4" Type="http://schemas.openxmlformats.org/officeDocument/2006/relationships/image" Target="../media/image148.png"/></Relationships>
</file>

<file path=ppt/slides/_rels/slide61.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5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162.png"/><Relationship Id="rId13" Type="http://schemas.openxmlformats.org/officeDocument/2006/relationships/image" Target="../media/image167.png"/><Relationship Id="rId18" Type="http://schemas.openxmlformats.org/officeDocument/2006/relationships/image" Target="../media/image172.png"/><Relationship Id="rId3" Type="http://schemas.openxmlformats.org/officeDocument/2006/relationships/image" Target="../media/image157.png"/><Relationship Id="rId21" Type="http://schemas.openxmlformats.org/officeDocument/2006/relationships/image" Target="../media/image175.png"/><Relationship Id="rId7" Type="http://schemas.openxmlformats.org/officeDocument/2006/relationships/image" Target="../media/image161.png"/><Relationship Id="rId12" Type="http://schemas.openxmlformats.org/officeDocument/2006/relationships/image" Target="../media/image166.png"/><Relationship Id="rId17" Type="http://schemas.openxmlformats.org/officeDocument/2006/relationships/image" Target="../media/image171.png"/><Relationship Id="rId2" Type="http://schemas.openxmlformats.org/officeDocument/2006/relationships/image" Target="../media/image156.png"/><Relationship Id="rId16" Type="http://schemas.openxmlformats.org/officeDocument/2006/relationships/image" Target="../media/image170.png"/><Relationship Id="rId20" Type="http://schemas.openxmlformats.org/officeDocument/2006/relationships/image" Target="../media/image174.jpeg"/><Relationship Id="rId1" Type="http://schemas.openxmlformats.org/officeDocument/2006/relationships/slideLayout" Target="../slideLayouts/slideLayout2.xml"/><Relationship Id="rId6" Type="http://schemas.openxmlformats.org/officeDocument/2006/relationships/image" Target="../media/image160.png"/><Relationship Id="rId11" Type="http://schemas.openxmlformats.org/officeDocument/2006/relationships/image" Target="../media/image165.png"/><Relationship Id="rId5" Type="http://schemas.openxmlformats.org/officeDocument/2006/relationships/image" Target="../media/image159.png"/><Relationship Id="rId15" Type="http://schemas.openxmlformats.org/officeDocument/2006/relationships/image" Target="../media/image169.png"/><Relationship Id="rId23" Type="http://schemas.openxmlformats.org/officeDocument/2006/relationships/image" Target="../media/image177.jpeg"/><Relationship Id="rId10" Type="http://schemas.openxmlformats.org/officeDocument/2006/relationships/image" Target="../media/image164.png"/><Relationship Id="rId19" Type="http://schemas.openxmlformats.org/officeDocument/2006/relationships/image" Target="../media/image173.png"/><Relationship Id="rId4" Type="http://schemas.openxmlformats.org/officeDocument/2006/relationships/image" Target="../media/image158.png"/><Relationship Id="rId9" Type="http://schemas.openxmlformats.org/officeDocument/2006/relationships/image" Target="../media/image163.png"/><Relationship Id="rId14" Type="http://schemas.openxmlformats.org/officeDocument/2006/relationships/image" Target="../media/image168.png"/><Relationship Id="rId22" Type="http://schemas.openxmlformats.org/officeDocument/2006/relationships/image" Target="../media/image176.png"/></Relationships>
</file>

<file path=ppt/slides/_rels/slide67.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7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2EED24-E5C2-6A4D-AB9B-452B36030590}"/>
              </a:ext>
            </a:extLst>
          </p:cNvPr>
          <p:cNvPicPr>
            <a:picLocks noChangeAspect="1"/>
          </p:cNvPicPr>
          <p:nvPr/>
        </p:nvPicPr>
        <p:blipFill>
          <a:blip r:embed="rId2"/>
          <a:stretch>
            <a:fillRect/>
          </a:stretch>
        </p:blipFill>
        <p:spPr>
          <a:xfrm>
            <a:off x="2039509" y="833192"/>
            <a:ext cx="5064981" cy="1890926"/>
          </a:xfrm>
          <a:prstGeom prst="rect">
            <a:avLst/>
          </a:prstGeom>
        </p:spPr>
      </p:pic>
      <p:sp>
        <p:nvSpPr>
          <p:cNvPr id="11" name="Subtitle 2">
            <a:extLst>
              <a:ext uri="{FF2B5EF4-FFF2-40B4-BE49-F238E27FC236}">
                <a16:creationId xmlns:a16="http://schemas.microsoft.com/office/drawing/2014/main" id="{0EE555C7-1BC9-944F-B319-F2E6AC433766}"/>
              </a:ext>
            </a:extLst>
          </p:cNvPr>
          <p:cNvSpPr txBox="1">
            <a:spLocks/>
          </p:cNvSpPr>
          <p:nvPr/>
        </p:nvSpPr>
        <p:spPr bwMode="auto">
          <a:xfrm>
            <a:off x="2569124" y="4881302"/>
            <a:ext cx="4005751" cy="7846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3429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ＭＳ Ｐゴシック" charset="0"/>
              </a:defRPr>
            </a:lvl1pPr>
            <a:lvl2pPr marL="342900" indent="0" algn="ctr" defTabSz="342900" rtl="0" eaLnBrk="1" fontAlgn="base" hangingPunct="1">
              <a:spcBef>
                <a:spcPct val="20000"/>
              </a:spcBef>
              <a:spcAft>
                <a:spcPct val="0"/>
              </a:spcAft>
              <a:buFont typeface="Arial" charset="0"/>
              <a:buNone/>
              <a:defRPr sz="2100" kern="1200">
                <a:solidFill>
                  <a:schemeClr val="tx1">
                    <a:tint val="75000"/>
                  </a:schemeClr>
                </a:solidFill>
                <a:latin typeface="+mn-lt"/>
                <a:ea typeface="ＭＳ Ｐゴシック" charset="0"/>
                <a:cs typeface="+mn-cs"/>
              </a:defRPr>
            </a:lvl2pPr>
            <a:lvl3pPr marL="685800" indent="0" algn="ctr" defTabSz="342900" rtl="0" eaLnBrk="1" fontAlgn="base" hangingPunct="1">
              <a:spcBef>
                <a:spcPct val="20000"/>
              </a:spcBef>
              <a:spcAft>
                <a:spcPct val="0"/>
              </a:spcAft>
              <a:buFont typeface="Arial" charset="0"/>
              <a:buNone/>
              <a:defRPr sz="1800" kern="1200">
                <a:solidFill>
                  <a:schemeClr val="tx1">
                    <a:tint val="75000"/>
                  </a:schemeClr>
                </a:solidFill>
                <a:latin typeface="+mn-lt"/>
                <a:ea typeface="ＭＳ Ｐゴシック" charset="0"/>
                <a:cs typeface="+mn-cs"/>
              </a:defRPr>
            </a:lvl3pPr>
            <a:lvl4pPr marL="10287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4pPr>
            <a:lvl5pPr marL="13716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marL="0" marR="0" lvl="0" indent="0" algn="ctr" defTabSz="342900" rtl="0" eaLnBrk="1" fontAlgn="base" latinLnBrk="0" hangingPunct="1">
              <a:lnSpc>
                <a:spcPct val="100000"/>
              </a:lnSpc>
              <a:spcBef>
                <a:spcPct val="20000"/>
              </a:spcBef>
              <a:spcAft>
                <a:spcPct val="0"/>
              </a:spcAft>
              <a:buClrTx/>
              <a:buSzTx/>
              <a:buFont typeface="Arial" charset="0"/>
              <a:buNone/>
              <a:tabLst/>
              <a:defRPr/>
            </a:pPr>
            <a:r>
              <a:rPr kumimoji="0" lang="en-US" sz="2400" b="1" i="0" u="none" strike="noStrike" kern="1200" cap="none" spc="0" normalizeH="0" baseline="0" noProof="0" dirty="0">
                <a:ln>
                  <a:noFill/>
                </a:ln>
                <a:solidFill>
                  <a:sysClr val="windowText" lastClr="000000">
                    <a:tint val="75000"/>
                  </a:sysClr>
                </a:solidFill>
                <a:effectLst/>
                <a:uLnTx/>
                <a:uFillTx/>
                <a:latin typeface="Century Gothic"/>
                <a:ea typeface="ＭＳ Ｐゴシック" charset="0"/>
              </a:rPr>
              <a:t>Partners in Gas Detection 2021</a:t>
            </a:r>
          </a:p>
        </p:txBody>
      </p:sp>
      <p:pic>
        <p:nvPicPr>
          <p:cNvPr id="13" name="Picture 12">
            <a:extLst>
              <a:ext uri="{FF2B5EF4-FFF2-40B4-BE49-F238E27FC236}">
                <a16:creationId xmlns:a16="http://schemas.microsoft.com/office/drawing/2014/main" id="{31727D7D-AEC3-B846-9F4D-6A0E0485DA58}"/>
              </a:ext>
            </a:extLst>
          </p:cNvPr>
          <p:cNvPicPr>
            <a:picLocks noChangeAspect="1"/>
          </p:cNvPicPr>
          <p:nvPr/>
        </p:nvPicPr>
        <p:blipFill>
          <a:blip r:embed="rId3"/>
          <a:stretch>
            <a:fillRect/>
          </a:stretch>
        </p:blipFill>
        <p:spPr>
          <a:xfrm>
            <a:off x="3816643" y="2995721"/>
            <a:ext cx="1510713" cy="1613977"/>
          </a:xfrm>
          <a:prstGeom prst="rect">
            <a:avLst/>
          </a:prstGeom>
        </p:spPr>
      </p:pic>
      <p:sp>
        <p:nvSpPr>
          <p:cNvPr id="14" name="Rectangle 13">
            <a:extLst>
              <a:ext uri="{FF2B5EF4-FFF2-40B4-BE49-F238E27FC236}">
                <a16:creationId xmlns:a16="http://schemas.microsoft.com/office/drawing/2014/main" id="{979CF39D-B824-C842-9025-B2C50EF6B3B9}"/>
              </a:ext>
            </a:extLst>
          </p:cNvPr>
          <p:cNvSpPr/>
          <p:nvPr/>
        </p:nvSpPr>
        <p:spPr>
          <a:xfrm>
            <a:off x="82296" y="0"/>
            <a:ext cx="1106424" cy="116128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67D5047-AA80-BF44-A19B-161F5AB3BF94}"/>
              </a:ext>
            </a:extLst>
          </p:cNvPr>
          <p:cNvSpPr/>
          <p:nvPr/>
        </p:nvSpPr>
        <p:spPr>
          <a:xfrm>
            <a:off x="7562088" y="6181344"/>
            <a:ext cx="1581912" cy="676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6459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building.png">
            <a:extLst>
              <a:ext uri="{FF2B5EF4-FFF2-40B4-BE49-F238E27FC236}">
                <a16:creationId xmlns:a16="http://schemas.microsoft.com/office/drawing/2014/main" id="{7C4ADB45-77B5-3244-A6FE-C7C90B4D854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425700" y="977902"/>
            <a:ext cx="4292600" cy="1828800"/>
          </a:xfrm>
          <a:prstGeom prst="rect">
            <a:avLst/>
          </a:prstGeom>
        </p:spPr>
      </p:pic>
      <p:sp>
        <p:nvSpPr>
          <p:cNvPr id="6" name="Rectangle 5">
            <a:extLst>
              <a:ext uri="{FF2B5EF4-FFF2-40B4-BE49-F238E27FC236}">
                <a16:creationId xmlns:a16="http://schemas.microsoft.com/office/drawing/2014/main" id="{F673616C-B341-D843-8FEB-2C24CCA00F1B}"/>
              </a:ext>
            </a:extLst>
          </p:cNvPr>
          <p:cNvSpPr/>
          <p:nvPr/>
        </p:nvSpPr>
        <p:spPr>
          <a:xfrm>
            <a:off x="572494" y="3235691"/>
            <a:ext cx="8404527" cy="1631216"/>
          </a:xfrm>
          <a:prstGeom prst="rect">
            <a:avLst/>
          </a:prstGeom>
        </p:spPr>
        <p:txBody>
          <a:bodyPr wrap="square">
            <a:spAutoFit/>
          </a:bodyPr>
          <a:lstStyle/>
          <a:p>
            <a:pPr marL="342900" indent="-342900">
              <a:buFont typeface="Courier New" panose="02070309020205020404" pitchFamily="49" charset="0"/>
              <a:buChar char="o"/>
            </a:pPr>
            <a:r>
              <a:rPr lang="en-US" sz="2000" dirty="0">
                <a:latin typeface="Arial" panose="020B0604020202020204" pitchFamily="34" charset="0"/>
                <a:ea typeface="ＭＳ Ｐゴシック" charset="0"/>
                <a:cs typeface="Arial" panose="020B0604020202020204" pitchFamily="34" charset="0"/>
              </a:rPr>
              <a:t>RKI founded in 1994</a:t>
            </a:r>
          </a:p>
          <a:p>
            <a:pPr marL="342900" indent="-342900">
              <a:buFont typeface="Courier New" panose="02070309020205020404" pitchFamily="49" charset="0"/>
              <a:buChar char="o"/>
            </a:pPr>
            <a:r>
              <a:rPr lang="en-US" sz="2000" dirty="0">
                <a:latin typeface="Arial" panose="020B0604020202020204" pitchFamily="34" charset="0"/>
                <a:ea typeface="ＭＳ Ｐゴシック" charset="0"/>
                <a:cs typeface="Arial" panose="020B0604020202020204" pitchFamily="34" charset="0"/>
              </a:rPr>
              <a:t>Partner company: Riken Keiki</a:t>
            </a:r>
          </a:p>
          <a:p>
            <a:pPr marL="800100" lvl="1" indent="-342900">
              <a:buFont typeface="Courier New" panose="02070309020205020404" pitchFamily="49" charset="0"/>
              <a:buChar char="o"/>
            </a:pPr>
            <a:r>
              <a:rPr lang="en-US" sz="2000" dirty="0">
                <a:solidFill>
                  <a:schemeClr val="tx2">
                    <a:lumMod val="60000"/>
                    <a:lumOff val="40000"/>
                  </a:schemeClr>
                </a:solidFill>
                <a:latin typeface="Arial" panose="020B0604020202020204" pitchFamily="34" charset="0"/>
                <a:ea typeface="ＭＳ Ｐゴシック" charset="0"/>
                <a:cs typeface="Arial" panose="020B0604020202020204" pitchFamily="34" charset="0"/>
              </a:rPr>
              <a:t>Leader In Gas Detection &amp; Sensor Technology for over 80 </a:t>
            </a:r>
            <a:r>
              <a:rPr lang="en-US" sz="2000" i="1" u="sng" dirty="0">
                <a:solidFill>
                  <a:schemeClr val="tx2">
                    <a:lumMod val="60000"/>
                    <a:lumOff val="40000"/>
                  </a:schemeClr>
                </a:solidFill>
                <a:latin typeface="Arial" panose="020B0604020202020204" pitchFamily="34" charset="0"/>
                <a:ea typeface="ＭＳ Ｐゴシック" charset="0"/>
                <a:cs typeface="Arial" panose="020B0604020202020204" pitchFamily="34" charset="0"/>
              </a:rPr>
              <a:t>years</a:t>
            </a:r>
          </a:p>
          <a:p>
            <a:pPr marL="342900" indent="-342900">
              <a:buFont typeface="Courier New" panose="02070309020205020404" pitchFamily="49" charset="0"/>
              <a:buChar char="o"/>
            </a:pPr>
            <a:r>
              <a:rPr lang="en-US" sz="2000" dirty="0">
                <a:latin typeface="Arial" panose="020B0604020202020204" pitchFamily="34" charset="0"/>
                <a:ea typeface="ＭＳ Ｐゴシック" charset="0"/>
                <a:cs typeface="Arial" panose="020B0604020202020204" pitchFamily="34" charset="0"/>
              </a:rPr>
              <a:t>California Corporation</a:t>
            </a:r>
          </a:p>
          <a:p>
            <a:pPr marL="342900" indent="-342900">
              <a:buFont typeface="Courier New" panose="02070309020205020404" pitchFamily="49" charset="0"/>
              <a:buChar char="o"/>
            </a:pPr>
            <a:r>
              <a:rPr lang="en-US" sz="2000" dirty="0">
                <a:latin typeface="Arial" panose="020B0604020202020204" pitchFamily="34" charset="0"/>
                <a:ea typeface="ＭＳ Ｐゴシック" charset="0"/>
                <a:cs typeface="Arial" panose="020B0604020202020204" pitchFamily="34" charset="0"/>
              </a:rPr>
              <a:t>Average employee gas detection experience is 10 years</a:t>
            </a:r>
          </a:p>
        </p:txBody>
      </p:sp>
      <p:sp>
        <p:nvSpPr>
          <p:cNvPr id="7" name="Title 1">
            <a:extLst>
              <a:ext uri="{FF2B5EF4-FFF2-40B4-BE49-F238E27FC236}">
                <a16:creationId xmlns:a16="http://schemas.microsoft.com/office/drawing/2014/main" id="{082A7D51-70D6-8648-9CCF-30716DDA0EFC}"/>
              </a:ext>
            </a:extLst>
          </p:cNvPr>
          <p:cNvSpPr>
            <a:spLocks noGrp="1"/>
          </p:cNvSpPr>
          <p:nvPr>
            <p:ph type="title"/>
          </p:nvPr>
        </p:nvSpPr>
        <p:spPr>
          <a:xfrm>
            <a:off x="685800" y="301627"/>
            <a:ext cx="7772400" cy="676275"/>
          </a:xfrm>
        </p:spPr>
        <p:txBody>
          <a:bodyPr/>
          <a:lstStyle/>
          <a:p>
            <a:r>
              <a:rPr lang="en-US" b="1" dirty="0"/>
              <a:t>Who is RKI?</a:t>
            </a:r>
            <a:endParaRPr lang="en-US" sz="2800" dirty="0"/>
          </a:p>
        </p:txBody>
      </p:sp>
    </p:spTree>
    <p:extLst>
      <p:ext uri="{BB962C8B-B14F-4D97-AF65-F5344CB8AC3E}">
        <p14:creationId xmlns:p14="http://schemas.microsoft.com/office/powerpoint/2010/main" val="18651971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F0557ED-F560-0345-9BF5-1CD34840A227}"/>
              </a:ext>
            </a:extLst>
          </p:cNvPr>
          <p:cNvGrpSpPr/>
          <p:nvPr/>
        </p:nvGrpSpPr>
        <p:grpSpPr>
          <a:xfrm>
            <a:off x="179459" y="2093172"/>
            <a:ext cx="2146629" cy="2517465"/>
            <a:chOff x="179459" y="2093172"/>
            <a:chExt cx="2146629" cy="2517465"/>
          </a:xfrm>
        </p:grpSpPr>
        <p:pic>
          <p:nvPicPr>
            <p:cNvPr id="5" name="Picture 4" descr="Icons_customer_service.png">
              <a:extLst>
                <a:ext uri="{FF2B5EF4-FFF2-40B4-BE49-F238E27FC236}">
                  <a16:creationId xmlns:a16="http://schemas.microsoft.com/office/drawing/2014/main" id="{8B572C59-094E-6243-AF6B-AF9616AEA9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8577" y="2093172"/>
              <a:ext cx="1868392" cy="1934647"/>
            </a:xfrm>
            <a:prstGeom prst="rect">
              <a:avLst/>
            </a:prstGeom>
          </p:spPr>
        </p:pic>
        <p:sp>
          <p:nvSpPr>
            <p:cNvPr id="6" name="TextBox 5">
              <a:extLst>
                <a:ext uri="{FF2B5EF4-FFF2-40B4-BE49-F238E27FC236}">
                  <a16:creationId xmlns:a16="http://schemas.microsoft.com/office/drawing/2014/main" id="{85A649FD-F5A4-8949-8604-30813B7C3D98}"/>
                </a:ext>
              </a:extLst>
            </p:cNvPr>
            <p:cNvSpPr txBox="1"/>
            <p:nvPr/>
          </p:nvSpPr>
          <p:spPr>
            <a:xfrm>
              <a:off x="179459" y="4241305"/>
              <a:ext cx="2146629" cy="369332"/>
            </a:xfrm>
            <a:prstGeom prst="rect">
              <a:avLst/>
            </a:prstGeom>
            <a:noFill/>
          </p:spPr>
          <p:txBody>
            <a:bodyPr wrap="none" rtlCol="0">
              <a:spAutoFit/>
            </a:bodyPr>
            <a:lstStyle/>
            <a:p>
              <a:pPr algn="ctr"/>
              <a:r>
                <a:rPr lang="en-US" sz="1800" b="0" dirty="0">
                  <a:latin typeface="+mn-lt"/>
                </a:rPr>
                <a:t>Customer Service</a:t>
              </a:r>
            </a:p>
          </p:txBody>
        </p:sp>
      </p:grpSp>
      <p:grpSp>
        <p:nvGrpSpPr>
          <p:cNvPr id="7" name="Group 6">
            <a:extLst>
              <a:ext uri="{FF2B5EF4-FFF2-40B4-BE49-F238E27FC236}">
                <a16:creationId xmlns:a16="http://schemas.microsoft.com/office/drawing/2014/main" id="{97186E34-0D01-DC40-A33C-6DF893378B41}"/>
              </a:ext>
            </a:extLst>
          </p:cNvPr>
          <p:cNvGrpSpPr/>
          <p:nvPr/>
        </p:nvGrpSpPr>
        <p:grpSpPr>
          <a:xfrm>
            <a:off x="2414444" y="2205181"/>
            <a:ext cx="2123861" cy="2405456"/>
            <a:chOff x="2337474" y="2205181"/>
            <a:chExt cx="2123861" cy="2405456"/>
          </a:xfrm>
        </p:grpSpPr>
        <p:pic>
          <p:nvPicPr>
            <p:cNvPr id="8" name="Picture 7" descr="Technical_Support-512.png">
              <a:extLst>
                <a:ext uri="{FF2B5EF4-FFF2-40B4-BE49-F238E27FC236}">
                  <a16:creationId xmlns:a16="http://schemas.microsoft.com/office/drawing/2014/main" id="{845FF79B-38E8-F948-8DF5-1C19902B17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7290" y="2205181"/>
              <a:ext cx="1904229" cy="1904229"/>
            </a:xfrm>
            <a:prstGeom prst="rect">
              <a:avLst/>
            </a:prstGeom>
          </p:spPr>
        </p:pic>
        <p:sp>
          <p:nvSpPr>
            <p:cNvPr id="9" name="TextBox 8">
              <a:extLst>
                <a:ext uri="{FF2B5EF4-FFF2-40B4-BE49-F238E27FC236}">
                  <a16:creationId xmlns:a16="http://schemas.microsoft.com/office/drawing/2014/main" id="{B5D1C2E7-D1E1-2B4E-9803-C72CC35519CE}"/>
                </a:ext>
              </a:extLst>
            </p:cNvPr>
            <p:cNvSpPr txBox="1"/>
            <p:nvPr/>
          </p:nvSpPr>
          <p:spPr>
            <a:xfrm>
              <a:off x="2337474" y="4241305"/>
              <a:ext cx="2123861" cy="369332"/>
            </a:xfrm>
            <a:prstGeom prst="rect">
              <a:avLst/>
            </a:prstGeom>
            <a:noFill/>
          </p:spPr>
          <p:txBody>
            <a:bodyPr wrap="none" rtlCol="0">
              <a:spAutoFit/>
            </a:bodyPr>
            <a:lstStyle/>
            <a:p>
              <a:pPr algn="ctr"/>
              <a:r>
                <a:rPr lang="en-US" sz="1800" b="0" dirty="0">
                  <a:latin typeface="+mn-lt"/>
                </a:rPr>
                <a:t>Technical Service</a:t>
              </a:r>
            </a:p>
          </p:txBody>
        </p:sp>
      </p:grpSp>
      <p:grpSp>
        <p:nvGrpSpPr>
          <p:cNvPr id="10" name="Group 9">
            <a:extLst>
              <a:ext uri="{FF2B5EF4-FFF2-40B4-BE49-F238E27FC236}">
                <a16:creationId xmlns:a16="http://schemas.microsoft.com/office/drawing/2014/main" id="{56DC753D-BACF-6342-B818-93B5382EBD71}"/>
              </a:ext>
            </a:extLst>
          </p:cNvPr>
          <p:cNvGrpSpPr/>
          <p:nvPr/>
        </p:nvGrpSpPr>
        <p:grpSpPr>
          <a:xfrm>
            <a:off x="4071695" y="2093172"/>
            <a:ext cx="3209637" cy="2517465"/>
            <a:chOff x="3979331" y="2093172"/>
            <a:chExt cx="3209637" cy="2517465"/>
          </a:xfrm>
        </p:grpSpPr>
        <p:pic>
          <p:nvPicPr>
            <p:cNvPr id="11" name="Picture 10" descr="Noun_48949_-_Delivery.svg.png">
              <a:extLst>
                <a:ext uri="{FF2B5EF4-FFF2-40B4-BE49-F238E27FC236}">
                  <a16:creationId xmlns:a16="http://schemas.microsoft.com/office/drawing/2014/main" id="{1BC48115-C438-FD4D-B503-7272836C31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9331" y="2093172"/>
              <a:ext cx="3209637" cy="2294891"/>
            </a:xfrm>
            <a:prstGeom prst="rect">
              <a:avLst/>
            </a:prstGeom>
          </p:spPr>
        </p:pic>
        <p:sp>
          <p:nvSpPr>
            <p:cNvPr id="12" name="TextBox 11">
              <a:extLst>
                <a:ext uri="{FF2B5EF4-FFF2-40B4-BE49-F238E27FC236}">
                  <a16:creationId xmlns:a16="http://schemas.microsoft.com/office/drawing/2014/main" id="{0A79AED0-678C-7E47-AA01-766688DE7677}"/>
                </a:ext>
              </a:extLst>
            </p:cNvPr>
            <p:cNvSpPr txBox="1"/>
            <p:nvPr/>
          </p:nvSpPr>
          <p:spPr>
            <a:xfrm>
              <a:off x="4798474" y="4241305"/>
              <a:ext cx="1571351" cy="369332"/>
            </a:xfrm>
            <a:prstGeom prst="rect">
              <a:avLst/>
            </a:prstGeom>
            <a:noFill/>
          </p:spPr>
          <p:txBody>
            <a:bodyPr wrap="none" rtlCol="0">
              <a:spAutoFit/>
            </a:bodyPr>
            <a:lstStyle/>
            <a:p>
              <a:pPr algn="ctr"/>
              <a:r>
                <a:rPr lang="en-US" sz="1800" b="0" dirty="0">
                  <a:latin typeface="+mn-lt"/>
                </a:rPr>
                <a:t>Fast Delivery</a:t>
              </a:r>
            </a:p>
          </p:txBody>
        </p:sp>
      </p:grpSp>
      <p:grpSp>
        <p:nvGrpSpPr>
          <p:cNvPr id="13" name="Group 12">
            <a:extLst>
              <a:ext uri="{FF2B5EF4-FFF2-40B4-BE49-F238E27FC236}">
                <a16:creationId xmlns:a16="http://schemas.microsoft.com/office/drawing/2014/main" id="{F55788F1-9B77-6C46-A52A-88DF385B6B1B}"/>
              </a:ext>
            </a:extLst>
          </p:cNvPr>
          <p:cNvGrpSpPr/>
          <p:nvPr/>
        </p:nvGrpSpPr>
        <p:grpSpPr>
          <a:xfrm>
            <a:off x="6846454" y="2205181"/>
            <a:ext cx="2297546" cy="2405456"/>
            <a:chOff x="6846454" y="2205181"/>
            <a:chExt cx="2297546" cy="2405456"/>
          </a:xfrm>
        </p:grpSpPr>
        <p:pic>
          <p:nvPicPr>
            <p:cNvPr id="14" name="Picture 13" descr="quality-leads-over-quantity-300x300.jpg">
              <a:extLst>
                <a:ext uri="{FF2B5EF4-FFF2-40B4-BE49-F238E27FC236}">
                  <a16:creationId xmlns:a16="http://schemas.microsoft.com/office/drawing/2014/main" id="{B0466337-0E4C-0948-8D73-14484DD6BA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46454" y="2205181"/>
              <a:ext cx="2297546" cy="2297546"/>
            </a:xfrm>
            <a:prstGeom prst="rect">
              <a:avLst/>
            </a:prstGeom>
          </p:spPr>
        </p:pic>
        <p:sp>
          <p:nvSpPr>
            <p:cNvPr id="15" name="TextBox 14">
              <a:extLst>
                <a:ext uri="{FF2B5EF4-FFF2-40B4-BE49-F238E27FC236}">
                  <a16:creationId xmlns:a16="http://schemas.microsoft.com/office/drawing/2014/main" id="{C0E87988-3C3F-974A-99B3-93C355C6CAA2}"/>
                </a:ext>
              </a:extLst>
            </p:cNvPr>
            <p:cNvSpPr txBox="1"/>
            <p:nvPr/>
          </p:nvSpPr>
          <p:spPr>
            <a:xfrm>
              <a:off x="7505350" y="4241305"/>
              <a:ext cx="979755" cy="369332"/>
            </a:xfrm>
            <a:prstGeom prst="rect">
              <a:avLst/>
            </a:prstGeom>
            <a:noFill/>
          </p:spPr>
          <p:txBody>
            <a:bodyPr wrap="none" rtlCol="0">
              <a:spAutoFit/>
            </a:bodyPr>
            <a:lstStyle/>
            <a:p>
              <a:pPr algn="ctr"/>
              <a:r>
                <a:rPr lang="en-US" sz="1800" b="0" dirty="0">
                  <a:latin typeface="+mn-lt"/>
                </a:rPr>
                <a:t>Quality</a:t>
              </a:r>
            </a:p>
          </p:txBody>
        </p:sp>
      </p:grpSp>
      <p:sp>
        <p:nvSpPr>
          <p:cNvPr id="16" name="Title 1">
            <a:extLst>
              <a:ext uri="{FF2B5EF4-FFF2-40B4-BE49-F238E27FC236}">
                <a16:creationId xmlns:a16="http://schemas.microsoft.com/office/drawing/2014/main" id="{C947D737-1494-064E-8410-DAD86F08D36E}"/>
              </a:ext>
            </a:extLst>
          </p:cNvPr>
          <p:cNvSpPr>
            <a:spLocks noGrp="1"/>
          </p:cNvSpPr>
          <p:nvPr>
            <p:ph type="title"/>
          </p:nvPr>
        </p:nvSpPr>
        <p:spPr>
          <a:xfrm>
            <a:off x="1069975" y="301627"/>
            <a:ext cx="7772400" cy="676275"/>
          </a:xfrm>
        </p:spPr>
        <p:txBody>
          <a:bodyPr/>
          <a:lstStyle/>
          <a:p>
            <a:r>
              <a:rPr lang="en-US" b="1" dirty="0"/>
              <a:t>Company Culture</a:t>
            </a:r>
            <a:endParaRPr lang="en-US" sz="2800" dirty="0"/>
          </a:p>
        </p:txBody>
      </p:sp>
    </p:spTree>
    <p:extLst>
      <p:ext uri="{BB962C8B-B14F-4D97-AF65-F5344CB8AC3E}">
        <p14:creationId xmlns:p14="http://schemas.microsoft.com/office/powerpoint/2010/main" val="16875095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5" y="292100"/>
            <a:ext cx="7772400" cy="676275"/>
          </a:xfrm>
        </p:spPr>
        <p:txBody>
          <a:bodyPr vert="horz" wrap="square" lIns="91440" tIns="45720" rIns="91440" bIns="45720" numCol="1" anchorCtr="0" compatLnSpc="1">
            <a:prstTxWarp prst="textNoShape">
              <a:avLst/>
            </a:prstTxWarp>
          </a:bodyPr>
          <a:lstStyle/>
          <a:p>
            <a:pPr algn="r"/>
            <a:r>
              <a:rPr lang="en-US" sz="4000" dirty="0">
                <a:effectLst>
                  <a:outerShdw blurRad="38100" dist="38100" dir="2700000" algn="tl">
                    <a:srgbClr val="FFFFFF"/>
                  </a:outerShdw>
                </a:effectLst>
              </a:rPr>
              <a:t>What is a Confined Space?</a:t>
            </a:r>
          </a:p>
        </p:txBody>
      </p:sp>
      <p:sp>
        <p:nvSpPr>
          <p:cNvPr id="7171" name="Content Placeholder 2"/>
          <p:cNvSpPr>
            <a:spLocks noGrp="1"/>
          </p:cNvSpPr>
          <p:nvPr>
            <p:ph idx="1"/>
          </p:nvPr>
        </p:nvSpPr>
        <p:spPr bwMode="auto">
          <a:xfrm>
            <a:off x="87464" y="2093637"/>
            <a:ext cx="5239910" cy="358502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en-US" dirty="0"/>
              <a:t>A confined space is a space that</a:t>
            </a:r>
          </a:p>
          <a:p>
            <a:pPr marL="0" indent="0">
              <a:buNone/>
            </a:pPr>
            <a:endParaRPr lang="en-US" dirty="0"/>
          </a:p>
          <a:p>
            <a:r>
              <a:rPr lang="en-US" sz="1600" dirty="0"/>
              <a:t>is large enough for a person to enter and work</a:t>
            </a:r>
          </a:p>
          <a:p>
            <a:r>
              <a:rPr lang="en-US" sz="1600" dirty="0"/>
              <a:t>has limited or restricted means of entry and exit</a:t>
            </a:r>
          </a:p>
          <a:p>
            <a:r>
              <a:rPr lang="en-US" sz="1600" dirty="0"/>
              <a:t>is not designed for continuous occupancy</a:t>
            </a:r>
          </a:p>
        </p:txBody>
      </p:sp>
      <p:pic>
        <p:nvPicPr>
          <p:cNvPr id="4" name="Picture 3" descr="cs illustratio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6175" y="2093637"/>
            <a:ext cx="3905249" cy="2928937"/>
          </a:xfrm>
          <a:prstGeom prst="rect">
            <a:avLst/>
          </a:prstGeom>
        </p:spPr>
      </p:pic>
    </p:spTree>
    <p:extLst>
      <p:ext uri="{BB962C8B-B14F-4D97-AF65-F5344CB8AC3E}">
        <p14:creationId xmlns:p14="http://schemas.microsoft.com/office/powerpoint/2010/main" val="1375596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13872"/>
            <a:ext cx="7772400" cy="676275"/>
          </a:xfrm>
        </p:spPr>
        <p:txBody>
          <a:bodyPr vert="horz" wrap="square" lIns="91440" tIns="45720" rIns="91440" bIns="45720" numCol="1" anchorCtr="0" compatLnSpc="1">
            <a:prstTxWarp prst="textNoShape">
              <a:avLst/>
            </a:prstTxWarp>
            <a:normAutofit/>
          </a:bodyPr>
          <a:lstStyle/>
          <a:p>
            <a:pPr algn="r" eaLnBrk="1" hangingPunct="1"/>
            <a:r>
              <a:rPr lang="en-US" dirty="0">
                <a:effectLst>
                  <a:outerShdw blurRad="38100" dist="38100" dir="2700000" algn="tl">
                    <a:srgbClr val="FFFFFF"/>
                  </a:outerShdw>
                </a:effectLst>
              </a:rPr>
              <a:t>Applicable Standard</a:t>
            </a:r>
          </a:p>
        </p:txBody>
      </p:sp>
      <p:sp>
        <p:nvSpPr>
          <p:cNvPr id="22531" name="Content Placeholder 2"/>
          <p:cNvSpPr>
            <a:spLocks noGrp="1"/>
          </p:cNvSpPr>
          <p:nvPr>
            <p:ph idx="1"/>
          </p:nvPr>
        </p:nvSpPr>
        <p:spPr bwMode="auto">
          <a:xfrm>
            <a:off x="113167" y="2013573"/>
            <a:ext cx="6719952" cy="395514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eaLnBrk="1" hangingPunct="1">
              <a:buNone/>
            </a:pPr>
            <a:r>
              <a:rPr lang="en-US" sz="2600" dirty="0"/>
              <a:t>OSHA Code of Federal Regulations 29</a:t>
            </a:r>
          </a:p>
          <a:p>
            <a:r>
              <a:rPr lang="en-US" sz="1600" dirty="0"/>
              <a:t>Section 1910.146 </a:t>
            </a:r>
          </a:p>
          <a:p>
            <a:pPr lvl="1"/>
            <a:r>
              <a:rPr lang="en-US" sz="1400" dirty="0"/>
              <a:t>Permit-required confined space</a:t>
            </a:r>
          </a:p>
          <a:p>
            <a:pPr lvl="1"/>
            <a:r>
              <a:rPr lang="en-US" sz="1400" dirty="0"/>
              <a:t>Confined spaces in </a:t>
            </a:r>
            <a:r>
              <a:rPr lang="en-US" sz="1400" b="1" dirty="0">
                <a:solidFill>
                  <a:srgbClr val="00B050"/>
                </a:solidFill>
              </a:rPr>
              <a:t>General Industry</a:t>
            </a:r>
          </a:p>
          <a:p>
            <a:r>
              <a:rPr lang="en-US" sz="1600" dirty="0"/>
              <a:t>Section 1926.1204</a:t>
            </a:r>
          </a:p>
          <a:p>
            <a:pPr lvl="1"/>
            <a:r>
              <a:rPr lang="en-US" sz="1400" dirty="0"/>
              <a:t>Permit-required confined space</a:t>
            </a:r>
          </a:p>
          <a:p>
            <a:pPr lvl="1"/>
            <a:r>
              <a:rPr lang="en-US" sz="1400" dirty="0"/>
              <a:t>Confined spaces in </a:t>
            </a:r>
            <a:r>
              <a:rPr lang="en-US" sz="1400" b="1" dirty="0">
                <a:solidFill>
                  <a:schemeClr val="accent2">
                    <a:lumMod val="75000"/>
                  </a:schemeClr>
                </a:solidFill>
              </a:rPr>
              <a:t>Construction</a:t>
            </a:r>
          </a:p>
        </p:txBody>
      </p:sp>
      <p:pic>
        <p:nvPicPr>
          <p:cNvPr id="5" name="Picture 4" descr="ScanCFR-29.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93039" y="1433128"/>
            <a:ext cx="2743201" cy="4404760"/>
          </a:xfrm>
          <a:prstGeom prst="rect">
            <a:avLst/>
          </a:prstGeom>
        </p:spPr>
      </p:pic>
    </p:spTree>
    <p:extLst>
      <p:ext uri="{BB962C8B-B14F-4D97-AF65-F5344CB8AC3E}">
        <p14:creationId xmlns:p14="http://schemas.microsoft.com/office/powerpoint/2010/main" val="30751294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nfined-space permit only.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9808" y="2039138"/>
            <a:ext cx="3991780" cy="2334079"/>
          </a:xfrm>
          <a:prstGeom prst="rect">
            <a:avLst/>
          </a:prstGeom>
        </p:spPr>
      </p:pic>
      <p:sp>
        <p:nvSpPr>
          <p:cNvPr id="8195" name="Content Placeholder 2"/>
          <p:cNvSpPr>
            <a:spLocks noGrp="1"/>
          </p:cNvSpPr>
          <p:nvPr>
            <p:ph idx="1"/>
          </p:nvPr>
        </p:nvSpPr>
        <p:spPr bwMode="auto">
          <a:xfrm>
            <a:off x="71337" y="1926660"/>
            <a:ext cx="4713077" cy="511220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sz="1800" dirty="0">
                <a:latin typeface="Arial" panose="020B0604020202020204" pitchFamily="34" charset="0"/>
                <a:cs typeface="Arial" panose="020B0604020202020204" pitchFamily="34" charset="0"/>
              </a:rPr>
              <a:t>A permit-required confined space has at least one of the following characteristics</a:t>
            </a:r>
          </a:p>
          <a:p>
            <a:pPr lvl="1"/>
            <a:r>
              <a:rPr lang="en-US" sz="1400" dirty="0">
                <a:latin typeface="Arial" panose="020B0604020202020204" pitchFamily="34" charset="0"/>
                <a:cs typeface="Arial" panose="020B0604020202020204" pitchFamily="34" charset="0"/>
              </a:rPr>
              <a:t>contains or has the potential to contain a hazardous atmosphere</a:t>
            </a:r>
          </a:p>
          <a:p>
            <a:pPr lvl="1"/>
            <a:r>
              <a:rPr lang="en-US" sz="1400" dirty="0">
                <a:latin typeface="Arial" panose="020B0604020202020204" pitchFamily="34" charset="0"/>
                <a:cs typeface="Arial" panose="020B0604020202020204" pitchFamily="34" charset="0"/>
              </a:rPr>
              <a:t>contains a material that has the potential to engulf an entrant</a:t>
            </a:r>
          </a:p>
          <a:p>
            <a:pPr lvl="1"/>
            <a:r>
              <a:rPr lang="en-US" sz="1400" dirty="0">
                <a:latin typeface="Arial" panose="020B0604020202020204" pitchFamily="34" charset="0"/>
                <a:cs typeface="Arial" panose="020B0604020202020204" pitchFamily="34" charset="0"/>
              </a:rPr>
              <a:t>has an internal configuration such that an entrant could be trapped or asphyxiated</a:t>
            </a:r>
          </a:p>
          <a:p>
            <a:pPr lvl="1"/>
            <a:r>
              <a:rPr lang="en-US" sz="1400" dirty="0">
                <a:latin typeface="Arial" panose="020B0604020202020204" pitchFamily="34" charset="0"/>
                <a:cs typeface="Arial" panose="020B0604020202020204" pitchFamily="34" charset="0"/>
              </a:rPr>
              <a:t>contains any other recognized serious safety and health hazard</a:t>
            </a:r>
          </a:p>
        </p:txBody>
      </p:sp>
      <p:sp>
        <p:nvSpPr>
          <p:cNvPr id="4" name="Title 3"/>
          <p:cNvSpPr>
            <a:spLocks noGrp="1"/>
          </p:cNvSpPr>
          <p:nvPr>
            <p:ph type="title"/>
          </p:nvPr>
        </p:nvSpPr>
        <p:spPr/>
        <p:txBody>
          <a:bodyPr/>
          <a:lstStyle/>
          <a:p>
            <a:r>
              <a:rPr lang="en-US" dirty="0"/>
              <a:t>Permit-Required</a:t>
            </a:r>
          </a:p>
        </p:txBody>
      </p:sp>
    </p:spTree>
    <p:extLst>
      <p:ext uri="{BB962C8B-B14F-4D97-AF65-F5344CB8AC3E}">
        <p14:creationId xmlns:p14="http://schemas.microsoft.com/office/powerpoint/2010/main" val="30984303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ey Largo Confined space news">
            <a:hlinkClick r:id="" action="ppaction://media"/>
            <a:extLst>
              <a:ext uri="{FF2B5EF4-FFF2-40B4-BE49-F238E27FC236}">
                <a16:creationId xmlns:a16="http://schemas.microsoft.com/office/drawing/2014/main" id="{6467BEC1-8A36-BE41-9825-0F7403C347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23950"/>
            <a:ext cx="8128000" cy="4572000"/>
          </a:xfrm>
          <a:prstGeom prst="rect">
            <a:avLst/>
          </a:prstGeom>
        </p:spPr>
      </p:pic>
      <p:sp>
        <p:nvSpPr>
          <p:cNvPr id="2" name="TextBox 1">
            <a:extLst>
              <a:ext uri="{FF2B5EF4-FFF2-40B4-BE49-F238E27FC236}">
                <a16:creationId xmlns:a16="http://schemas.microsoft.com/office/drawing/2014/main" id="{5D083879-6B0E-6F43-B535-93CA3BDABD1A}"/>
              </a:ext>
            </a:extLst>
          </p:cNvPr>
          <p:cNvSpPr txBox="1"/>
          <p:nvPr/>
        </p:nvSpPr>
        <p:spPr>
          <a:xfrm>
            <a:off x="508000" y="416378"/>
            <a:ext cx="8127999" cy="461665"/>
          </a:xfrm>
          <a:prstGeom prst="rect">
            <a:avLst/>
          </a:prstGeom>
          <a:noFill/>
        </p:spPr>
        <p:txBody>
          <a:bodyPr wrap="square" rtlCol="0">
            <a:spAutoFit/>
          </a:bodyPr>
          <a:lstStyle/>
          <a:p>
            <a:pPr algn="ctr"/>
            <a:r>
              <a:rPr lang="en-US" b="0" dirty="0">
                <a:latin typeface="+mj-lt"/>
              </a:rPr>
              <a:t>Realities of Confined Space</a:t>
            </a:r>
          </a:p>
        </p:txBody>
      </p:sp>
    </p:spTree>
    <p:extLst>
      <p:ext uri="{BB962C8B-B14F-4D97-AF65-F5344CB8AC3E}">
        <p14:creationId xmlns:p14="http://schemas.microsoft.com/office/powerpoint/2010/main" val="25299269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HA-Gasoline-Sign-ONE-31246_300.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4535" y="5104836"/>
            <a:ext cx="1154545" cy="1154545"/>
          </a:xfrm>
          <a:prstGeom prst="rect">
            <a:avLst/>
          </a:prstGeom>
        </p:spPr>
      </p:pic>
      <p:sp>
        <p:nvSpPr>
          <p:cNvPr id="21505"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8</a:t>
            </a:fld>
            <a:endParaRPr lang="en-US" sz="1000">
              <a:solidFill>
                <a:srgbClr val="898989"/>
              </a:solidFill>
              <a:latin typeface="Century Gothic" charset="0"/>
            </a:endParaRPr>
          </a:p>
        </p:txBody>
      </p:sp>
      <p:sp>
        <p:nvSpPr>
          <p:cNvPr id="21506" name="Title 1"/>
          <p:cNvSpPr>
            <a:spLocks noGrp="1"/>
          </p:cNvSpPr>
          <p:nvPr>
            <p:ph type="title"/>
          </p:nvPr>
        </p:nvSpPr>
        <p:spPr>
          <a:xfrm>
            <a:off x="1069975" y="301625"/>
            <a:ext cx="7772400" cy="603250"/>
          </a:xfrm>
        </p:spPr>
        <p:txBody>
          <a:bodyPr/>
          <a:lstStyle/>
          <a:p>
            <a:r>
              <a:rPr lang="en-US">
                <a:latin typeface="Arial" charset="0"/>
                <a:cs typeface="Arial" charset="0"/>
              </a:rPr>
              <a:t>Types of Gases/Compounds</a:t>
            </a:r>
          </a:p>
        </p:txBody>
      </p:sp>
      <p:sp>
        <p:nvSpPr>
          <p:cNvPr id="21507" name="Content Placeholder 2"/>
          <p:cNvSpPr>
            <a:spLocks noGrp="1"/>
          </p:cNvSpPr>
          <p:nvPr>
            <p:ph idx="1"/>
          </p:nvPr>
        </p:nvSpPr>
        <p:spPr>
          <a:xfrm>
            <a:off x="457200" y="1600200"/>
            <a:ext cx="8229600" cy="5128672"/>
          </a:xfrm>
        </p:spPr>
        <p:txBody>
          <a:bodyPr>
            <a:normAutofit/>
          </a:bodyPr>
          <a:lstStyle/>
          <a:p>
            <a:r>
              <a:rPr lang="en-US" sz="2000" dirty="0"/>
              <a:t>Combustibles</a:t>
            </a:r>
          </a:p>
          <a:p>
            <a:pPr lvl="1"/>
            <a:r>
              <a:rPr lang="en-US" sz="1800" dirty="0"/>
              <a:t>Flammable gases and vapors</a:t>
            </a:r>
          </a:p>
          <a:p>
            <a:pPr lvl="2"/>
            <a:r>
              <a:rPr lang="en-US" sz="1600" dirty="0"/>
              <a:t>Most are also toxic</a:t>
            </a:r>
          </a:p>
          <a:p>
            <a:pPr lvl="2"/>
            <a:r>
              <a:rPr lang="en-US" sz="1600" dirty="0"/>
              <a:t>Organic compounds (HC’s)</a:t>
            </a:r>
          </a:p>
          <a:p>
            <a:r>
              <a:rPr lang="en-US" sz="2000" dirty="0"/>
              <a:t>“Toxics”</a:t>
            </a:r>
          </a:p>
          <a:p>
            <a:pPr lvl="1"/>
            <a:r>
              <a:rPr lang="en-US" sz="1800" dirty="0"/>
              <a:t>H2S and CO most commonly monitored</a:t>
            </a:r>
          </a:p>
          <a:p>
            <a:pPr lvl="2"/>
            <a:r>
              <a:rPr lang="en-US" sz="1600" dirty="0"/>
              <a:t>Inorganic compounds (Non-HC’s)</a:t>
            </a:r>
          </a:p>
          <a:p>
            <a:pPr lvl="2"/>
            <a:r>
              <a:rPr lang="en-US" sz="1600" dirty="0"/>
              <a:t>Several inorganic compounds are also</a:t>
            </a:r>
            <a:br>
              <a:rPr lang="en-US" sz="1600" dirty="0"/>
            </a:br>
            <a:r>
              <a:rPr lang="en-US" sz="1600" dirty="0"/>
              <a:t>combustible</a:t>
            </a:r>
            <a:endParaRPr lang="en-US" sz="1200" dirty="0"/>
          </a:p>
          <a:p>
            <a:r>
              <a:rPr lang="en-US" sz="2000" dirty="0"/>
              <a:t>Oxygen Deficiency</a:t>
            </a:r>
          </a:p>
          <a:p>
            <a:endParaRPr lang="en-US" sz="2000" dirty="0"/>
          </a:p>
          <a:p>
            <a:r>
              <a:rPr lang="en-US" sz="2000" dirty="0"/>
              <a:t>Inert Gases</a:t>
            </a:r>
          </a:p>
          <a:p>
            <a:pPr lvl="1"/>
            <a:r>
              <a:rPr lang="en-US" sz="1800" dirty="0"/>
              <a:t>Non-reactive gases</a:t>
            </a:r>
          </a:p>
          <a:p>
            <a:pPr lvl="2"/>
            <a:r>
              <a:rPr lang="en-US" sz="1600" dirty="0"/>
              <a:t>Usually are N2, He, </a:t>
            </a:r>
            <a:r>
              <a:rPr lang="en-US" sz="1600" dirty="0" err="1"/>
              <a:t>Ar</a:t>
            </a:r>
            <a:endParaRPr lang="en-US" sz="1600" dirty="0"/>
          </a:p>
        </p:txBody>
      </p:sp>
      <p:pic>
        <p:nvPicPr>
          <p:cNvPr id="2" name="Picture 1" descr="18CGD5-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013" y="1124015"/>
            <a:ext cx="2115590" cy="1410393"/>
          </a:xfrm>
          <a:prstGeom prst="rect">
            <a:avLst/>
          </a:prstGeom>
        </p:spPr>
      </p:pic>
      <p:pic>
        <p:nvPicPr>
          <p:cNvPr id="3" name="Picture 2" descr="170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5194" y="2711675"/>
            <a:ext cx="931009" cy="1172600"/>
          </a:xfrm>
          <a:prstGeom prst="rect">
            <a:avLst/>
          </a:prstGeom>
        </p:spPr>
      </p:pic>
      <p:cxnSp>
        <p:nvCxnSpPr>
          <p:cNvPr id="6" name="Straight Connector 5"/>
          <p:cNvCxnSpPr>
            <a:cxnSpLocks/>
          </p:cNvCxnSpPr>
          <p:nvPr/>
        </p:nvCxnSpPr>
        <p:spPr>
          <a:xfrm>
            <a:off x="2496710" y="1857548"/>
            <a:ext cx="4128484"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a:cxnSpLocks/>
          </p:cNvCxnSpPr>
          <p:nvPr/>
        </p:nvCxnSpPr>
        <p:spPr>
          <a:xfrm>
            <a:off x="2174042" y="5419174"/>
            <a:ext cx="4283908"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pic>
        <p:nvPicPr>
          <p:cNvPr id="1026" name="Picture 2">
            <a:extLst>
              <a:ext uri="{FF2B5EF4-FFF2-40B4-BE49-F238E27FC236}">
                <a16:creationId xmlns:a16="http://schemas.microsoft.com/office/drawing/2014/main" id="{32B85A57-E73C-7E43-8B27-6F12D55C27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88" y="4061543"/>
            <a:ext cx="979620" cy="9796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E4459F90-02D5-324C-A912-944BCEEE13DA}"/>
              </a:ext>
            </a:extLst>
          </p:cNvPr>
          <p:cNvCxnSpPr>
            <a:cxnSpLocks/>
          </p:cNvCxnSpPr>
          <p:nvPr/>
        </p:nvCxnSpPr>
        <p:spPr>
          <a:xfrm>
            <a:off x="1681061" y="3145101"/>
            <a:ext cx="4863474"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E68DD7D-E23E-2241-ACC5-BA7D26B85772}"/>
              </a:ext>
            </a:extLst>
          </p:cNvPr>
          <p:cNvCxnSpPr>
            <a:cxnSpLocks/>
          </p:cNvCxnSpPr>
          <p:nvPr/>
        </p:nvCxnSpPr>
        <p:spPr>
          <a:xfrm>
            <a:off x="2897611" y="4639946"/>
            <a:ext cx="3646924"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F842A6-D12C-D845-BB90-25EEC4A2ADD2}"/>
              </a:ext>
            </a:extLst>
          </p:cNvPr>
          <p:cNvSpPr>
            <a:spLocks noGrp="1"/>
          </p:cNvSpPr>
          <p:nvPr>
            <p:ph type="title"/>
          </p:nvPr>
        </p:nvSpPr>
        <p:spPr/>
        <p:txBody>
          <a:bodyPr/>
          <a:lstStyle/>
          <a:p>
            <a:r>
              <a:rPr lang="en-US" dirty="0"/>
              <a:t>Flammability Monitoring</a:t>
            </a:r>
          </a:p>
        </p:txBody>
      </p:sp>
      <p:sp>
        <p:nvSpPr>
          <p:cNvPr id="3" name="Content Placeholder 2">
            <a:extLst>
              <a:ext uri="{FF2B5EF4-FFF2-40B4-BE49-F238E27FC236}">
                <a16:creationId xmlns:a16="http://schemas.microsoft.com/office/drawing/2014/main" id="{2A1790D0-EAFF-473C-8D4B-D0FD2694F6B7}"/>
              </a:ext>
            </a:extLst>
          </p:cNvPr>
          <p:cNvSpPr>
            <a:spLocks noGrp="1"/>
          </p:cNvSpPr>
          <p:nvPr>
            <p:ph sz="half" idx="4294967295"/>
          </p:nvPr>
        </p:nvSpPr>
        <p:spPr>
          <a:xfrm>
            <a:off x="457202" y="1900776"/>
            <a:ext cx="3868738" cy="3684588"/>
          </a:xfrm>
        </p:spPr>
        <p:txBody>
          <a:bodyPr>
            <a:normAutofit lnSpcReduction="10000"/>
          </a:bodyPr>
          <a:lstStyle/>
          <a:p>
            <a:r>
              <a:rPr lang="en-US" sz="2000" dirty="0"/>
              <a:t>Measured in % LEL</a:t>
            </a:r>
          </a:p>
          <a:p>
            <a:pPr lvl="1"/>
            <a:r>
              <a:rPr lang="en-US" sz="1800" dirty="0"/>
              <a:t>LEL-Lower Explosion Limit</a:t>
            </a:r>
          </a:p>
          <a:p>
            <a:pPr lvl="2"/>
            <a:r>
              <a:rPr lang="en-US" sz="1600" dirty="0"/>
              <a:t>Least amount of gas needed to support combustion</a:t>
            </a:r>
          </a:p>
          <a:p>
            <a:endParaRPr lang="en-US" sz="2000" dirty="0"/>
          </a:p>
          <a:p>
            <a:r>
              <a:rPr lang="en-US" sz="2000" dirty="0"/>
              <a:t>Described as:</a:t>
            </a:r>
          </a:p>
          <a:p>
            <a:pPr lvl="1"/>
            <a:r>
              <a:rPr lang="en-US" sz="1800" dirty="0"/>
              <a:t>Flammability</a:t>
            </a:r>
          </a:p>
          <a:p>
            <a:pPr lvl="1"/>
            <a:r>
              <a:rPr lang="en-US" sz="1800" dirty="0"/>
              <a:t>Combustibility</a:t>
            </a:r>
          </a:p>
          <a:p>
            <a:pPr lvl="1"/>
            <a:r>
              <a:rPr lang="en-US" sz="1800" dirty="0"/>
              <a:t>LEL-Lower explosion limit</a:t>
            </a:r>
          </a:p>
          <a:p>
            <a:pPr lvl="1"/>
            <a:r>
              <a:rPr lang="en-US" sz="1800" dirty="0"/>
              <a:t>LFL-lower flammable limit</a:t>
            </a:r>
          </a:p>
          <a:p>
            <a:pPr lvl="1"/>
            <a:r>
              <a:rPr lang="en-US" sz="1800" dirty="0"/>
              <a:t>Boom!</a:t>
            </a:r>
          </a:p>
        </p:txBody>
      </p:sp>
      <p:pic>
        <p:nvPicPr>
          <p:cNvPr id="9" name="Picture 8">
            <a:extLst>
              <a:ext uri="{FF2B5EF4-FFF2-40B4-BE49-F238E27FC236}">
                <a16:creationId xmlns:a16="http://schemas.microsoft.com/office/drawing/2014/main" id="{F004EC19-D3F1-4942-B1FE-7A8E3444ED2C}"/>
              </a:ext>
            </a:extLst>
          </p:cNvPr>
          <p:cNvPicPr>
            <a:picLocks noChangeAspect="1"/>
          </p:cNvPicPr>
          <p:nvPr/>
        </p:nvPicPr>
        <p:blipFill>
          <a:blip r:embed="rId2"/>
          <a:stretch>
            <a:fillRect/>
          </a:stretch>
        </p:blipFill>
        <p:spPr>
          <a:xfrm>
            <a:off x="4390353" y="1586478"/>
            <a:ext cx="4296445" cy="4683125"/>
          </a:xfrm>
          <a:prstGeom prst="rect">
            <a:avLst/>
          </a:prstGeom>
        </p:spPr>
      </p:pic>
      <p:sp>
        <p:nvSpPr>
          <p:cNvPr id="12" name="Rounded Rectangle 11">
            <a:extLst>
              <a:ext uri="{FF2B5EF4-FFF2-40B4-BE49-F238E27FC236}">
                <a16:creationId xmlns:a16="http://schemas.microsoft.com/office/drawing/2014/main" id="{AA7FC9D3-69F6-8B4B-87FE-98F83C614E2C}"/>
              </a:ext>
            </a:extLst>
          </p:cNvPr>
          <p:cNvSpPr/>
          <p:nvPr/>
        </p:nvSpPr>
        <p:spPr>
          <a:xfrm>
            <a:off x="5494352" y="2568271"/>
            <a:ext cx="1057524" cy="483440"/>
          </a:xfrm>
          <a:prstGeom prst="roundRect">
            <a:avLst/>
          </a:prstGeom>
          <a:solidFill>
            <a:schemeClr val="accent3">
              <a:lumMod val="20000"/>
              <a:lumOff val="80000"/>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69388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F842A6-D12C-D845-BB90-25EEC4A2ADD2}"/>
              </a:ext>
            </a:extLst>
          </p:cNvPr>
          <p:cNvSpPr>
            <a:spLocks noGrp="1"/>
          </p:cNvSpPr>
          <p:nvPr>
            <p:ph type="title"/>
          </p:nvPr>
        </p:nvSpPr>
        <p:spPr/>
        <p:txBody>
          <a:bodyPr/>
          <a:lstStyle/>
          <a:p>
            <a:r>
              <a:rPr lang="en-US" dirty="0"/>
              <a:t>Oxygen Monitoring</a:t>
            </a:r>
          </a:p>
        </p:txBody>
      </p:sp>
      <p:sp>
        <p:nvSpPr>
          <p:cNvPr id="3" name="Content Placeholder 2">
            <a:extLst>
              <a:ext uri="{FF2B5EF4-FFF2-40B4-BE49-F238E27FC236}">
                <a16:creationId xmlns:a16="http://schemas.microsoft.com/office/drawing/2014/main" id="{2A1790D0-EAFF-473C-8D4B-D0FD2694F6B7}"/>
              </a:ext>
            </a:extLst>
          </p:cNvPr>
          <p:cNvSpPr>
            <a:spLocks noGrp="1"/>
          </p:cNvSpPr>
          <p:nvPr>
            <p:ph sz="half" idx="4294967295"/>
          </p:nvPr>
        </p:nvSpPr>
        <p:spPr>
          <a:xfrm>
            <a:off x="167979" y="1900776"/>
            <a:ext cx="4296445" cy="3684588"/>
          </a:xfrm>
        </p:spPr>
        <p:txBody>
          <a:bodyPr>
            <a:normAutofit/>
          </a:bodyPr>
          <a:lstStyle/>
          <a:p>
            <a:pPr>
              <a:buFont typeface="Courier New" panose="02070309020205020404" pitchFamily="49" charset="0"/>
              <a:buChar char="o"/>
            </a:pPr>
            <a:r>
              <a:rPr lang="en-US" sz="2000" dirty="0"/>
              <a:t>Usually a decreasing measurement with a read-out in % volume. </a:t>
            </a:r>
          </a:p>
          <a:p>
            <a:pPr>
              <a:buFont typeface="Courier New" panose="02070309020205020404" pitchFamily="49" charset="0"/>
              <a:buChar char="o"/>
            </a:pPr>
            <a:r>
              <a:rPr lang="en-US" sz="2000" dirty="0"/>
              <a:t>This is a large measurement.</a:t>
            </a:r>
          </a:p>
        </p:txBody>
      </p:sp>
      <p:pic>
        <p:nvPicPr>
          <p:cNvPr id="9" name="Picture 8">
            <a:extLst>
              <a:ext uri="{FF2B5EF4-FFF2-40B4-BE49-F238E27FC236}">
                <a16:creationId xmlns:a16="http://schemas.microsoft.com/office/drawing/2014/main" id="{F004EC19-D3F1-4942-B1FE-7A8E3444ED2C}"/>
              </a:ext>
            </a:extLst>
          </p:cNvPr>
          <p:cNvPicPr>
            <a:picLocks noChangeAspect="1"/>
          </p:cNvPicPr>
          <p:nvPr/>
        </p:nvPicPr>
        <p:blipFill>
          <a:blip r:embed="rId2"/>
          <a:stretch>
            <a:fillRect/>
          </a:stretch>
        </p:blipFill>
        <p:spPr>
          <a:xfrm>
            <a:off x="4390353" y="1586478"/>
            <a:ext cx="4296445" cy="4683125"/>
          </a:xfrm>
          <a:prstGeom prst="rect">
            <a:avLst/>
          </a:prstGeom>
        </p:spPr>
      </p:pic>
      <p:sp>
        <p:nvSpPr>
          <p:cNvPr id="12" name="Rounded Rectangle 11">
            <a:extLst>
              <a:ext uri="{FF2B5EF4-FFF2-40B4-BE49-F238E27FC236}">
                <a16:creationId xmlns:a16="http://schemas.microsoft.com/office/drawing/2014/main" id="{AA7FC9D3-69F6-8B4B-87FE-98F83C614E2C}"/>
              </a:ext>
            </a:extLst>
          </p:cNvPr>
          <p:cNvSpPr/>
          <p:nvPr/>
        </p:nvSpPr>
        <p:spPr>
          <a:xfrm>
            <a:off x="6704586" y="2568271"/>
            <a:ext cx="1057524" cy="483440"/>
          </a:xfrm>
          <a:prstGeom prst="roundRect">
            <a:avLst/>
          </a:prstGeom>
          <a:solidFill>
            <a:schemeClr val="accent3">
              <a:lumMod val="20000"/>
              <a:lumOff val="80000"/>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23141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CBC550-D999-2142-9086-0BDA423F6C88}"/>
              </a:ext>
            </a:extLst>
          </p:cNvPr>
          <p:cNvSpPr>
            <a:spLocks noGrp="1"/>
          </p:cNvSpPr>
          <p:nvPr>
            <p:ph type="title"/>
          </p:nvPr>
        </p:nvSpPr>
        <p:spPr/>
        <p:txBody>
          <a:bodyPr/>
          <a:lstStyle/>
          <a:p>
            <a:r>
              <a:rPr lang="en-US" dirty="0"/>
              <a:t>Toxic Monitoring</a:t>
            </a:r>
          </a:p>
        </p:txBody>
      </p:sp>
      <p:sp>
        <p:nvSpPr>
          <p:cNvPr id="4" name="Content Placeholder 3">
            <a:extLst>
              <a:ext uri="{FF2B5EF4-FFF2-40B4-BE49-F238E27FC236}">
                <a16:creationId xmlns:a16="http://schemas.microsoft.com/office/drawing/2014/main" id="{38580CD3-8584-4009-A2CA-23DA7C5CC1ED}"/>
              </a:ext>
            </a:extLst>
          </p:cNvPr>
          <p:cNvSpPr>
            <a:spLocks noGrp="1"/>
          </p:cNvSpPr>
          <p:nvPr>
            <p:ph sz="half" idx="4294967295"/>
          </p:nvPr>
        </p:nvSpPr>
        <p:spPr>
          <a:xfrm>
            <a:off x="197224" y="1704489"/>
            <a:ext cx="4761877" cy="1724511"/>
          </a:xfrm>
        </p:spPr>
        <p:txBody>
          <a:bodyPr>
            <a:normAutofit/>
          </a:bodyPr>
          <a:lstStyle/>
          <a:p>
            <a:pPr>
              <a:buFont typeface="Courier New" panose="02070309020205020404" pitchFamily="49" charset="0"/>
              <a:buChar char="o"/>
            </a:pPr>
            <a:r>
              <a:rPr lang="en-US" sz="2000" dirty="0"/>
              <a:t>Measured in parts per million (ppm)</a:t>
            </a:r>
          </a:p>
          <a:p>
            <a:pPr>
              <a:buFont typeface="Courier New" panose="02070309020205020404" pitchFamily="49" charset="0"/>
              <a:buChar char="o"/>
            </a:pPr>
            <a:r>
              <a:rPr lang="en-US" sz="2000" dirty="0"/>
              <a:t>Very low measurement</a:t>
            </a:r>
          </a:p>
          <a:p>
            <a:pPr>
              <a:buFont typeface="Courier New" panose="02070309020205020404" pitchFamily="49" charset="0"/>
              <a:buChar char="o"/>
            </a:pPr>
            <a:r>
              <a:rPr lang="en-US" sz="2000" dirty="0"/>
              <a:t>Toxic relates to health issues, not combustibility. </a:t>
            </a:r>
          </a:p>
        </p:txBody>
      </p:sp>
      <p:graphicFrame>
        <p:nvGraphicFramePr>
          <p:cNvPr id="7" name="Content Placeholder 6">
            <a:extLst>
              <a:ext uri="{FF2B5EF4-FFF2-40B4-BE49-F238E27FC236}">
                <a16:creationId xmlns:a16="http://schemas.microsoft.com/office/drawing/2014/main" id="{38603406-1605-4ACE-95F2-D9FD8F0B0F1D}"/>
              </a:ext>
            </a:extLst>
          </p:cNvPr>
          <p:cNvGraphicFramePr>
            <a:graphicFrameLocks noGrp="1"/>
          </p:cNvGraphicFramePr>
          <p:nvPr>
            <p:ph sz="quarter" idx="4294967295"/>
            <p:extLst>
              <p:ext uri="{D42A27DB-BD31-4B8C-83A1-F6EECF244321}">
                <p14:modId xmlns:p14="http://schemas.microsoft.com/office/powerpoint/2010/main" val="4167960890"/>
              </p:ext>
            </p:extLst>
          </p:nvPr>
        </p:nvGraphicFramePr>
        <p:xfrm>
          <a:off x="394891" y="3084415"/>
          <a:ext cx="3693459" cy="363706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a:extLst>
              <a:ext uri="{FF2B5EF4-FFF2-40B4-BE49-F238E27FC236}">
                <a16:creationId xmlns:a16="http://schemas.microsoft.com/office/drawing/2014/main" id="{9749A077-2611-4143-AA43-48E9A77FD8DA}"/>
              </a:ext>
            </a:extLst>
          </p:cNvPr>
          <p:cNvSpPr>
            <a:spLocks noGrp="1"/>
          </p:cNvSpPr>
          <p:nvPr>
            <p:ph type="body" sz="quarter" idx="4294967295"/>
          </p:nvPr>
        </p:nvSpPr>
        <p:spPr>
          <a:xfrm>
            <a:off x="684100" y="6446195"/>
            <a:ext cx="3404250" cy="275281"/>
          </a:xfrm>
        </p:spPr>
        <p:txBody>
          <a:bodyPr>
            <a:normAutofit fontScale="85000" lnSpcReduction="10000"/>
          </a:bodyPr>
          <a:lstStyle/>
          <a:p>
            <a:pPr marL="0" indent="0" algn="ctr">
              <a:buNone/>
            </a:pPr>
            <a:r>
              <a:rPr lang="en-US" sz="1400" dirty="0"/>
              <a:t>25ppm Hydrogen Sulfide in normal atmosphere</a:t>
            </a:r>
          </a:p>
        </p:txBody>
      </p:sp>
      <p:pic>
        <p:nvPicPr>
          <p:cNvPr id="15" name="Picture 14">
            <a:extLst>
              <a:ext uri="{FF2B5EF4-FFF2-40B4-BE49-F238E27FC236}">
                <a16:creationId xmlns:a16="http://schemas.microsoft.com/office/drawing/2014/main" id="{DC503231-B911-174A-B653-CD9FB8AF4C89}"/>
              </a:ext>
            </a:extLst>
          </p:cNvPr>
          <p:cNvPicPr>
            <a:picLocks noChangeAspect="1"/>
          </p:cNvPicPr>
          <p:nvPr/>
        </p:nvPicPr>
        <p:blipFill>
          <a:blip r:embed="rId3"/>
          <a:stretch>
            <a:fillRect/>
          </a:stretch>
        </p:blipFill>
        <p:spPr>
          <a:xfrm>
            <a:off x="4390353" y="1586478"/>
            <a:ext cx="4296445" cy="4683125"/>
          </a:xfrm>
          <a:prstGeom prst="rect">
            <a:avLst/>
          </a:prstGeom>
        </p:spPr>
      </p:pic>
      <p:sp>
        <p:nvSpPr>
          <p:cNvPr id="16" name="Rounded Rectangle 15">
            <a:extLst>
              <a:ext uri="{FF2B5EF4-FFF2-40B4-BE49-F238E27FC236}">
                <a16:creationId xmlns:a16="http://schemas.microsoft.com/office/drawing/2014/main" id="{483507BC-D34D-2C4F-8A01-845EA89A26E2}"/>
              </a:ext>
            </a:extLst>
          </p:cNvPr>
          <p:cNvSpPr/>
          <p:nvPr/>
        </p:nvSpPr>
        <p:spPr>
          <a:xfrm>
            <a:off x="5494352" y="3016506"/>
            <a:ext cx="1057524" cy="483440"/>
          </a:xfrm>
          <a:prstGeom prst="roundRect">
            <a:avLst/>
          </a:prstGeom>
          <a:solidFill>
            <a:schemeClr val="accent3">
              <a:lumMod val="20000"/>
              <a:lumOff val="80000"/>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A8410F84-1332-0947-B18C-D1A2A2A9F423}"/>
              </a:ext>
            </a:extLst>
          </p:cNvPr>
          <p:cNvSpPr/>
          <p:nvPr/>
        </p:nvSpPr>
        <p:spPr>
          <a:xfrm>
            <a:off x="6668729" y="3016506"/>
            <a:ext cx="1057524" cy="483440"/>
          </a:xfrm>
          <a:prstGeom prst="roundRect">
            <a:avLst/>
          </a:prstGeom>
          <a:solidFill>
            <a:schemeClr val="accent3">
              <a:lumMod val="20000"/>
              <a:lumOff val="80000"/>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77760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1E35C-299A-CD49-9E18-A6799CF0AB55}"/>
              </a:ext>
            </a:extLst>
          </p:cNvPr>
          <p:cNvSpPr>
            <a:spLocks noGrp="1"/>
          </p:cNvSpPr>
          <p:nvPr>
            <p:ph type="title"/>
          </p:nvPr>
        </p:nvSpPr>
        <p:spPr/>
        <p:txBody>
          <a:bodyPr/>
          <a:lstStyle/>
          <a:p>
            <a:r>
              <a:rPr lang="en-US" dirty="0"/>
              <a:t>Recognize these?</a:t>
            </a:r>
          </a:p>
        </p:txBody>
      </p:sp>
      <p:pic>
        <p:nvPicPr>
          <p:cNvPr id="5" name="Picture 4">
            <a:extLst>
              <a:ext uri="{FF2B5EF4-FFF2-40B4-BE49-F238E27FC236}">
                <a16:creationId xmlns:a16="http://schemas.microsoft.com/office/drawing/2014/main" id="{A45C478A-3203-3741-ACE2-A17ACCAD14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6149" y="1337173"/>
            <a:ext cx="5265148" cy="5384304"/>
          </a:xfrm>
          <a:prstGeom prst="rect">
            <a:avLst/>
          </a:prstGeom>
          <a:effectLst>
            <a:outerShdw blurRad="50800" dist="38100" dir="8100000" algn="tr" rotWithShape="0">
              <a:prstClr val="black">
                <a:alpha val="40000"/>
              </a:prstClr>
            </a:outerShdw>
          </a:effectLst>
        </p:spPr>
      </p:pic>
      <p:pic>
        <p:nvPicPr>
          <p:cNvPr id="7" name="Picture 6">
            <a:extLst>
              <a:ext uri="{FF2B5EF4-FFF2-40B4-BE49-F238E27FC236}">
                <a16:creationId xmlns:a16="http://schemas.microsoft.com/office/drawing/2014/main" id="{F3502599-1FAE-E84C-A151-0ED590211701}"/>
              </a:ext>
            </a:extLst>
          </p:cNvPr>
          <p:cNvPicPr>
            <a:picLocks noChangeAspect="1"/>
          </p:cNvPicPr>
          <p:nvPr/>
        </p:nvPicPr>
        <p:blipFill>
          <a:blip r:embed="rId3"/>
          <a:stretch>
            <a:fillRect/>
          </a:stretch>
        </p:blipFill>
        <p:spPr>
          <a:xfrm>
            <a:off x="4344210" y="730248"/>
            <a:ext cx="4494990" cy="5040858"/>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346638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DCF1-8973-C747-A7C2-72A40794D985}"/>
              </a:ext>
            </a:extLst>
          </p:cNvPr>
          <p:cNvSpPr>
            <a:spLocks noGrp="1"/>
          </p:cNvSpPr>
          <p:nvPr>
            <p:ph type="title"/>
          </p:nvPr>
        </p:nvSpPr>
        <p:spPr/>
        <p:txBody>
          <a:bodyPr/>
          <a:lstStyle/>
          <a:p>
            <a:r>
              <a:rPr lang="en-US" b="1" dirty="0"/>
              <a:t>Product Family</a:t>
            </a:r>
          </a:p>
        </p:txBody>
      </p:sp>
      <p:pic>
        <p:nvPicPr>
          <p:cNvPr id="4" name="Picture 3">
            <a:extLst>
              <a:ext uri="{FF2B5EF4-FFF2-40B4-BE49-F238E27FC236}">
                <a16:creationId xmlns:a16="http://schemas.microsoft.com/office/drawing/2014/main" id="{EAA9AE39-2993-1F44-A0D1-170730ACB8A0}"/>
              </a:ext>
            </a:extLst>
          </p:cNvPr>
          <p:cNvPicPr>
            <a:picLocks noChangeAspect="1"/>
          </p:cNvPicPr>
          <p:nvPr/>
        </p:nvPicPr>
        <p:blipFill rotWithShape="1">
          <a:blip r:embed="rId3"/>
          <a:srcRect l="2786"/>
          <a:stretch/>
        </p:blipFill>
        <p:spPr>
          <a:xfrm>
            <a:off x="0" y="1201783"/>
            <a:ext cx="4862488" cy="3117669"/>
          </a:xfrm>
          <a:prstGeom prst="rect">
            <a:avLst/>
          </a:prstGeom>
        </p:spPr>
      </p:pic>
      <p:pic>
        <p:nvPicPr>
          <p:cNvPr id="6" name="Picture 5">
            <a:extLst>
              <a:ext uri="{FF2B5EF4-FFF2-40B4-BE49-F238E27FC236}">
                <a16:creationId xmlns:a16="http://schemas.microsoft.com/office/drawing/2014/main" id="{9783058F-5DC1-8D49-A772-A6A4C7B31EA6}"/>
              </a:ext>
            </a:extLst>
          </p:cNvPr>
          <p:cNvPicPr>
            <a:picLocks noChangeAspect="1"/>
          </p:cNvPicPr>
          <p:nvPr/>
        </p:nvPicPr>
        <p:blipFill>
          <a:blip r:embed="rId4"/>
          <a:stretch>
            <a:fillRect/>
          </a:stretch>
        </p:blipFill>
        <p:spPr>
          <a:xfrm>
            <a:off x="4680998" y="3509554"/>
            <a:ext cx="4463002" cy="3298379"/>
          </a:xfrm>
          <a:prstGeom prst="rect">
            <a:avLst/>
          </a:prstGeom>
        </p:spPr>
      </p:pic>
      <p:grpSp>
        <p:nvGrpSpPr>
          <p:cNvPr id="11" name="Group 10">
            <a:extLst>
              <a:ext uri="{FF2B5EF4-FFF2-40B4-BE49-F238E27FC236}">
                <a16:creationId xmlns:a16="http://schemas.microsoft.com/office/drawing/2014/main" id="{5B73F3C6-53EE-9846-AC28-E9144D33D6D9}"/>
              </a:ext>
            </a:extLst>
          </p:cNvPr>
          <p:cNvGrpSpPr/>
          <p:nvPr/>
        </p:nvGrpSpPr>
        <p:grpSpPr>
          <a:xfrm>
            <a:off x="2202511" y="1537625"/>
            <a:ext cx="6949042" cy="2605005"/>
            <a:chOff x="2202511" y="1537625"/>
            <a:chExt cx="6949042" cy="2605005"/>
          </a:xfrm>
        </p:grpSpPr>
        <p:sp>
          <p:nvSpPr>
            <p:cNvPr id="3" name="Rounded Rectangle 2">
              <a:extLst>
                <a:ext uri="{FF2B5EF4-FFF2-40B4-BE49-F238E27FC236}">
                  <a16:creationId xmlns:a16="http://schemas.microsoft.com/office/drawing/2014/main" id="{104A0DD1-0F9C-3C47-84E7-7D11069895F1}"/>
                </a:ext>
              </a:extLst>
            </p:cNvPr>
            <p:cNvSpPr/>
            <p:nvPr/>
          </p:nvSpPr>
          <p:spPr>
            <a:xfrm>
              <a:off x="2202511" y="2973788"/>
              <a:ext cx="2478487" cy="1168842"/>
            </a:xfrm>
            <a:prstGeom prst="round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26B60F9-BF3E-104B-B6CA-9F2B96ABEA68}"/>
                </a:ext>
              </a:extLst>
            </p:cNvPr>
            <p:cNvSpPr txBox="1"/>
            <p:nvPr/>
          </p:nvSpPr>
          <p:spPr>
            <a:xfrm>
              <a:off x="4850393" y="1537625"/>
              <a:ext cx="4301160"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Sample drawing instruments have internal pumps.  Ideal for pre-entry work.</a:t>
              </a:r>
            </a:p>
          </p:txBody>
        </p:sp>
        <p:cxnSp>
          <p:nvCxnSpPr>
            <p:cNvPr id="8" name="Straight Arrow Connector 7">
              <a:extLst>
                <a:ext uri="{FF2B5EF4-FFF2-40B4-BE49-F238E27FC236}">
                  <a16:creationId xmlns:a16="http://schemas.microsoft.com/office/drawing/2014/main" id="{6DC0ED80-853C-A344-B98A-06B40B1A2E5A}"/>
                </a:ext>
              </a:extLst>
            </p:cNvPr>
            <p:cNvCxnSpPr>
              <a:cxnSpLocks/>
              <a:stCxn id="5" idx="2"/>
              <a:endCxn id="3" idx="3"/>
            </p:cNvCxnSpPr>
            <p:nvPr/>
          </p:nvCxnSpPr>
          <p:spPr>
            <a:xfrm flipH="1">
              <a:off x="4680998" y="2183956"/>
              <a:ext cx="2319975" cy="1374253"/>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3EEFDC51-557B-E544-90D2-0D6A17B5105C}"/>
              </a:ext>
            </a:extLst>
          </p:cNvPr>
          <p:cNvGrpSpPr/>
          <p:nvPr/>
        </p:nvGrpSpPr>
        <p:grpSpPr>
          <a:xfrm>
            <a:off x="413468" y="2156108"/>
            <a:ext cx="4267530" cy="4120830"/>
            <a:chOff x="413468" y="2156108"/>
            <a:chExt cx="4267530" cy="4120830"/>
          </a:xfrm>
        </p:grpSpPr>
        <p:sp>
          <p:nvSpPr>
            <p:cNvPr id="13" name="Rounded Rectangle 12">
              <a:extLst>
                <a:ext uri="{FF2B5EF4-FFF2-40B4-BE49-F238E27FC236}">
                  <a16:creationId xmlns:a16="http://schemas.microsoft.com/office/drawing/2014/main" id="{F759CF74-72E3-CD41-BF87-688CF726D624}"/>
                </a:ext>
              </a:extLst>
            </p:cNvPr>
            <p:cNvSpPr/>
            <p:nvPr/>
          </p:nvSpPr>
          <p:spPr>
            <a:xfrm>
              <a:off x="1290431" y="2156108"/>
              <a:ext cx="3390567" cy="817680"/>
            </a:xfrm>
            <a:prstGeom prst="round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41BEE508-246F-9144-8B56-EFC1C51B8446}"/>
                </a:ext>
              </a:extLst>
            </p:cNvPr>
            <p:cNvSpPr txBox="1"/>
            <p:nvPr/>
          </p:nvSpPr>
          <p:spPr>
            <a:xfrm>
              <a:off x="413468" y="5353608"/>
              <a:ext cx="3864333"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Diffusion style instruments detect what surrounds the sensor.  Ideal for personal monitoring. </a:t>
              </a:r>
            </a:p>
          </p:txBody>
        </p:sp>
        <p:cxnSp>
          <p:nvCxnSpPr>
            <p:cNvPr id="15" name="Straight Arrow Connector 14">
              <a:extLst>
                <a:ext uri="{FF2B5EF4-FFF2-40B4-BE49-F238E27FC236}">
                  <a16:creationId xmlns:a16="http://schemas.microsoft.com/office/drawing/2014/main" id="{8F285734-0D59-7340-901D-376A8A8377C3}"/>
                </a:ext>
              </a:extLst>
            </p:cNvPr>
            <p:cNvCxnSpPr>
              <a:cxnSpLocks/>
              <a:stCxn id="14" idx="0"/>
            </p:cNvCxnSpPr>
            <p:nvPr/>
          </p:nvCxnSpPr>
          <p:spPr>
            <a:xfrm flipH="1" flipV="1">
              <a:off x="1460225" y="4225500"/>
              <a:ext cx="885410" cy="1128108"/>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033971D5-89A4-E94F-8949-FD36B3C48355}"/>
                </a:ext>
              </a:extLst>
            </p:cNvPr>
            <p:cNvSpPr/>
            <p:nvPr/>
          </p:nvSpPr>
          <p:spPr>
            <a:xfrm>
              <a:off x="654327" y="3436268"/>
              <a:ext cx="1611796" cy="817680"/>
            </a:xfrm>
            <a:prstGeom prst="round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Arrow Connector 22">
              <a:extLst>
                <a:ext uri="{FF2B5EF4-FFF2-40B4-BE49-F238E27FC236}">
                  <a16:creationId xmlns:a16="http://schemas.microsoft.com/office/drawing/2014/main" id="{6FA6E255-C2F6-F74C-899D-825A86262E9E}"/>
                </a:ext>
              </a:extLst>
            </p:cNvPr>
            <p:cNvCxnSpPr>
              <a:cxnSpLocks/>
              <a:stCxn id="14" idx="0"/>
              <a:endCxn id="13" idx="2"/>
            </p:cNvCxnSpPr>
            <p:nvPr/>
          </p:nvCxnSpPr>
          <p:spPr>
            <a:xfrm flipV="1">
              <a:off x="2345635" y="2973788"/>
              <a:ext cx="640080" cy="2379820"/>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5B01E982-6787-3142-98B9-9D8165BB4899}"/>
              </a:ext>
            </a:extLst>
          </p:cNvPr>
          <p:cNvGrpSpPr/>
          <p:nvPr/>
        </p:nvGrpSpPr>
        <p:grpSpPr>
          <a:xfrm>
            <a:off x="4760510" y="2672406"/>
            <a:ext cx="4288170" cy="3057029"/>
            <a:chOff x="4760510" y="2672406"/>
            <a:chExt cx="4288170" cy="3057029"/>
          </a:xfrm>
        </p:grpSpPr>
        <p:sp>
          <p:nvSpPr>
            <p:cNvPr id="31" name="Rounded Rectangle 30">
              <a:extLst>
                <a:ext uri="{FF2B5EF4-FFF2-40B4-BE49-F238E27FC236}">
                  <a16:creationId xmlns:a16="http://schemas.microsoft.com/office/drawing/2014/main" id="{21C52E6C-0684-9744-9837-D7713AA20BB0}"/>
                </a:ext>
              </a:extLst>
            </p:cNvPr>
            <p:cNvSpPr/>
            <p:nvPr/>
          </p:nvSpPr>
          <p:spPr>
            <a:xfrm>
              <a:off x="4760510" y="3828801"/>
              <a:ext cx="4288170" cy="1900634"/>
            </a:xfrm>
            <a:prstGeom prst="round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D0FCB9B1-7F1E-294C-BAF1-D285C28945BB}"/>
                </a:ext>
              </a:extLst>
            </p:cNvPr>
            <p:cNvSpPr txBox="1"/>
            <p:nvPr/>
          </p:nvSpPr>
          <p:spPr>
            <a:xfrm>
              <a:off x="5825987" y="2672406"/>
              <a:ext cx="315617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Wired products</a:t>
              </a:r>
            </a:p>
          </p:txBody>
        </p:sp>
        <p:cxnSp>
          <p:nvCxnSpPr>
            <p:cNvPr id="33" name="Straight Arrow Connector 32">
              <a:extLst>
                <a:ext uri="{FF2B5EF4-FFF2-40B4-BE49-F238E27FC236}">
                  <a16:creationId xmlns:a16="http://schemas.microsoft.com/office/drawing/2014/main" id="{87B34A3D-CFC0-1C45-B9AC-3CA21F54FEEB}"/>
                </a:ext>
              </a:extLst>
            </p:cNvPr>
            <p:cNvCxnSpPr>
              <a:cxnSpLocks/>
              <a:stCxn id="32" idx="2"/>
            </p:cNvCxnSpPr>
            <p:nvPr/>
          </p:nvCxnSpPr>
          <p:spPr>
            <a:xfrm flipH="1">
              <a:off x="7164125" y="3041738"/>
              <a:ext cx="239948" cy="774525"/>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B6126372-46B8-1546-AD69-50285D2FEB98}"/>
              </a:ext>
            </a:extLst>
          </p:cNvPr>
          <p:cNvGrpSpPr/>
          <p:nvPr/>
        </p:nvGrpSpPr>
        <p:grpSpPr>
          <a:xfrm>
            <a:off x="2184386" y="5043180"/>
            <a:ext cx="6969677" cy="1776028"/>
            <a:chOff x="2184386" y="5043180"/>
            <a:chExt cx="6969677" cy="1776028"/>
          </a:xfrm>
        </p:grpSpPr>
        <p:sp>
          <p:nvSpPr>
            <p:cNvPr id="37" name="Rounded Rectangle 36">
              <a:extLst>
                <a:ext uri="{FF2B5EF4-FFF2-40B4-BE49-F238E27FC236}">
                  <a16:creationId xmlns:a16="http://schemas.microsoft.com/office/drawing/2014/main" id="{FF2F100A-0C72-214A-A32D-8E367236F3B7}"/>
                </a:ext>
              </a:extLst>
            </p:cNvPr>
            <p:cNvSpPr/>
            <p:nvPr/>
          </p:nvSpPr>
          <p:spPr>
            <a:xfrm>
              <a:off x="5414135" y="5937706"/>
              <a:ext cx="3739928" cy="881502"/>
            </a:xfrm>
            <a:prstGeom prst="round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7F1A95A9-F206-4B43-BA53-69C0E5DFEEF8}"/>
                </a:ext>
              </a:extLst>
            </p:cNvPr>
            <p:cNvSpPr txBox="1"/>
            <p:nvPr/>
          </p:nvSpPr>
          <p:spPr>
            <a:xfrm>
              <a:off x="2184386" y="5043180"/>
              <a:ext cx="315617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Wireless Products</a:t>
              </a:r>
            </a:p>
          </p:txBody>
        </p:sp>
        <p:cxnSp>
          <p:nvCxnSpPr>
            <p:cNvPr id="39" name="Straight Arrow Connector 38">
              <a:extLst>
                <a:ext uri="{FF2B5EF4-FFF2-40B4-BE49-F238E27FC236}">
                  <a16:creationId xmlns:a16="http://schemas.microsoft.com/office/drawing/2014/main" id="{6DD67817-68FF-FC42-B6CA-3FAEE6E4DA25}"/>
                </a:ext>
              </a:extLst>
            </p:cNvPr>
            <p:cNvCxnSpPr>
              <a:cxnSpLocks/>
              <a:stCxn id="38" idx="2"/>
              <a:endCxn id="37" idx="1"/>
            </p:cNvCxnSpPr>
            <p:nvPr/>
          </p:nvCxnSpPr>
          <p:spPr>
            <a:xfrm>
              <a:off x="3762472" y="5412512"/>
              <a:ext cx="1651663" cy="965945"/>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7579490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5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50"/>
                                        <p:tgtEl>
                                          <p:spTgt spid="29"/>
                                        </p:tgtEl>
                                      </p:cBhvr>
                                    </p:animEffect>
                                    <p:set>
                                      <p:cBhvr>
                                        <p:cTn id="12" dur="1" fill="hold">
                                          <p:stCondLst>
                                            <p:cond delay="249"/>
                                          </p:stCondLst>
                                        </p:cTn>
                                        <p:tgtEl>
                                          <p:spTgt spid="29"/>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250"/>
                                        <p:tgtEl>
                                          <p:spTgt spid="11"/>
                                        </p:tgtEl>
                                      </p:cBhvr>
                                    </p:animEffect>
                                    <p:set>
                                      <p:cBhvr>
                                        <p:cTn id="20" dur="1" fill="hold">
                                          <p:stCondLst>
                                            <p:cond delay="249"/>
                                          </p:stCondLst>
                                        </p:cTn>
                                        <p:tgtEl>
                                          <p:spTgt spid="11"/>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25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43"/>
                                        </p:tgtEl>
                                      </p:cBhvr>
                                    </p:animEffect>
                                    <p:set>
                                      <p:cBhvr>
                                        <p:cTn id="28" dur="1" fill="hold">
                                          <p:stCondLst>
                                            <p:cond delay="499"/>
                                          </p:stCondLst>
                                        </p:cTn>
                                        <p:tgtEl>
                                          <p:spTgt spid="43"/>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F6FB-3DD8-B149-999B-A815019B1F36}"/>
              </a:ext>
            </a:extLst>
          </p:cNvPr>
          <p:cNvSpPr>
            <a:spLocks noGrp="1"/>
          </p:cNvSpPr>
          <p:nvPr>
            <p:ph type="title"/>
          </p:nvPr>
        </p:nvSpPr>
        <p:spPr>
          <a:xfrm>
            <a:off x="747865" y="152055"/>
            <a:ext cx="7772400" cy="676275"/>
          </a:xfrm>
        </p:spPr>
        <p:txBody>
          <a:bodyPr/>
          <a:lstStyle/>
          <a:p>
            <a:r>
              <a:rPr lang="en-US" b="1" dirty="0"/>
              <a:t>GX-3R &amp; GX-3R Pro</a:t>
            </a:r>
          </a:p>
        </p:txBody>
      </p:sp>
      <p:sp>
        <p:nvSpPr>
          <p:cNvPr id="7" name="正方形/長方形 7">
            <a:extLst>
              <a:ext uri="{FF2B5EF4-FFF2-40B4-BE49-F238E27FC236}">
                <a16:creationId xmlns:a16="http://schemas.microsoft.com/office/drawing/2014/main" id="{382E2C59-7540-A843-ADCA-560278C5B6AA}"/>
              </a:ext>
            </a:extLst>
          </p:cNvPr>
          <p:cNvSpPr/>
          <p:nvPr/>
        </p:nvSpPr>
        <p:spPr>
          <a:xfrm>
            <a:off x="857250" y="1279670"/>
            <a:ext cx="361080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4-gas compliance model</a:t>
            </a:r>
            <a:endParaRPr lang="ja-JP" altLang="en-US" sz="240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a16="http://schemas.microsoft.com/office/drawing/2014/main" id="{264913FA-369D-3249-98AF-290C347B55E4}"/>
              </a:ext>
            </a:extLst>
          </p:cNvPr>
          <p:cNvSpPr/>
          <p:nvPr/>
        </p:nvSpPr>
        <p:spPr>
          <a:xfrm>
            <a:off x="2068345" y="4369024"/>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a16="http://schemas.microsoft.com/office/drawing/2014/main" id="{A26314CE-FE20-EC4E-91FF-884CD4D637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46124" y="1927742"/>
            <a:ext cx="2122854" cy="2441282"/>
          </a:xfrm>
          <a:prstGeom prst="rect">
            <a:avLst/>
          </a:prstGeom>
        </p:spPr>
      </p:pic>
      <p:sp>
        <p:nvSpPr>
          <p:cNvPr id="10" name="TextBox 9">
            <a:extLst>
              <a:ext uri="{FF2B5EF4-FFF2-40B4-BE49-F238E27FC236}">
                <a16:creationId xmlns:a16="http://schemas.microsoft.com/office/drawing/2014/main" id="{ACB41B15-493F-0748-9B26-1E35FC1DDD9D}"/>
              </a:ext>
            </a:extLst>
          </p:cNvPr>
          <p:cNvSpPr txBox="1"/>
          <p:nvPr/>
        </p:nvSpPr>
        <p:spPr>
          <a:xfrm>
            <a:off x="132004" y="5080611"/>
            <a:ext cx="3892990" cy="1200329"/>
          </a:xfrm>
          <a:prstGeom prst="rect">
            <a:avLst/>
          </a:prstGeom>
          <a:noFill/>
        </p:spPr>
        <p:txBody>
          <a:bodyPr wrap="square" rtlCol="0">
            <a:spAutoFit/>
          </a:bodyPr>
          <a:lstStyle/>
          <a:p>
            <a:pPr marL="285750" indent="-285750">
              <a:buFont typeface="Courier New"/>
              <a:buChar char="o"/>
            </a:pPr>
            <a:r>
              <a:rPr lang="en-US" dirty="0"/>
              <a:t>Worlds smallest and lightest </a:t>
            </a:r>
            <a:br>
              <a:rPr lang="en-US" dirty="0"/>
            </a:br>
            <a:r>
              <a:rPr lang="en-US" dirty="0"/>
              <a:t>4-gas monitor</a:t>
            </a:r>
          </a:p>
          <a:p>
            <a:pPr marL="285750" indent="-285750">
              <a:buFont typeface="Courier New"/>
              <a:buChar char="o"/>
            </a:pPr>
            <a:r>
              <a:rPr lang="en-US" dirty="0"/>
              <a:t>Impact, water, &amp; dust resistant</a:t>
            </a:r>
          </a:p>
          <a:p>
            <a:pPr marL="285750" indent="-285750">
              <a:buFont typeface="Courier New"/>
              <a:buChar char="o"/>
            </a:pPr>
            <a:r>
              <a:rPr lang="en-US" dirty="0"/>
              <a:t>3-year Warranty</a:t>
            </a:r>
          </a:p>
        </p:txBody>
      </p:sp>
      <p:sp>
        <p:nvSpPr>
          <p:cNvPr id="11" name="正方形/長方形 8">
            <a:extLst>
              <a:ext uri="{FF2B5EF4-FFF2-40B4-BE49-F238E27FC236}">
                <a16:creationId xmlns:a16="http://schemas.microsoft.com/office/drawing/2014/main" id="{670B3C09-A748-F14E-8956-ABC1BF0E7779}"/>
              </a:ext>
            </a:extLst>
          </p:cNvPr>
          <p:cNvSpPr/>
          <p:nvPr/>
        </p:nvSpPr>
        <p:spPr>
          <a:xfrm>
            <a:off x="5526466" y="4369024"/>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a16="http://schemas.microsoft.com/office/drawing/2014/main" id="{B3DBBEA4-0597-354E-A85B-9A8112616092}"/>
              </a:ext>
            </a:extLst>
          </p:cNvPr>
          <p:cNvSpPr txBox="1"/>
          <p:nvPr/>
        </p:nvSpPr>
        <p:spPr>
          <a:xfrm>
            <a:off x="3616980" y="5080611"/>
            <a:ext cx="5491333" cy="1200329"/>
          </a:xfrm>
          <a:prstGeom prst="rect">
            <a:avLst/>
          </a:prstGeom>
          <a:noFill/>
        </p:spPr>
        <p:txBody>
          <a:bodyPr wrap="square" rtlCol="0">
            <a:spAutoFit/>
          </a:bodyPr>
          <a:lstStyle/>
          <a:p>
            <a:pPr marL="742950" lvl="1" indent="-285750">
              <a:buFont typeface="Courier New"/>
              <a:buChar char="o"/>
            </a:pPr>
            <a:r>
              <a:rPr lang="en-US" dirty="0"/>
              <a:t>4-gas plus extra slot for toxic or IR sensor</a:t>
            </a:r>
          </a:p>
          <a:p>
            <a:pPr marL="742950" lvl="1" indent="-285750">
              <a:buFont typeface="Courier New"/>
              <a:buChar char="o"/>
            </a:pPr>
            <a:r>
              <a:rPr lang="en-US" dirty="0"/>
              <a:t>Wireless communication with mobile app</a:t>
            </a:r>
          </a:p>
          <a:p>
            <a:pPr marL="742950" lvl="1" indent="-285750">
              <a:buFont typeface="Courier New"/>
              <a:buChar char="o"/>
            </a:pPr>
            <a:r>
              <a:rPr lang="en-US" dirty="0"/>
              <a:t>Man-down and panic alarms</a:t>
            </a:r>
          </a:p>
          <a:p>
            <a:pPr marL="742950" lvl="1" indent="-285750">
              <a:buFont typeface="Courier New"/>
              <a:buChar char="o"/>
            </a:pPr>
            <a:r>
              <a:rPr lang="en-US" dirty="0"/>
              <a:t>Alkaline &amp; Rechargeable options</a:t>
            </a:r>
          </a:p>
        </p:txBody>
      </p:sp>
      <p:sp>
        <p:nvSpPr>
          <p:cNvPr id="13" name="正方形/長方形 7">
            <a:extLst>
              <a:ext uri="{FF2B5EF4-FFF2-40B4-BE49-F238E27FC236}">
                <a16:creationId xmlns:a16="http://schemas.microsoft.com/office/drawing/2014/main" id="{EA7F4DC5-A405-0244-A0A3-FC4CCC459784}"/>
              </a:ext>
            </a:extLst>
          </p:cNvPr>
          <p:cNvSpPr/>
          <p:nvPr/>
        </p:nvSpPr>
        <p:spPr>
          <a:xfrm>
            <a:off x="4842390" y="1279670"/>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5-gas pro model</a:t>
            </a:r>
            <a:endParaRPr lang="ja-JP" altLang="en-US" sz="2400" dirty="0">
              <a:solidFill>
                <a:schemeClr val="tx1"/>
              </a:solidFill>
              <a:latin typeface="Arial" charset="0"/>
              <a:ea typeface="メイリオ" charset="0"/>
              <a:cs typeface="Arial" charset="0"/>
            </a:endParaRPr>
          </a:p>
        </p:txBody>
      </p:sp>
      <p:pic>
        <p:nvPicPr>
          <p:cNvPr id="14" name="Picture 13">
            <a:extLst>
              <a:ext uri="{FF2B5EF4-FFF2-40B4-BE49-F238E27FC236}">
                <a16:creationId xmlns:a16="http://schemas.microsoft.com/office/drawing/2014/main" id="{D2A1BF17-14F7-5E42-98DB-4BA040AAB3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5127" y="1870091"/>
            <a:ext cx="2692807" cy="2585094"/>
          </a:xfrm>
          <a:prstGeom prst="rect">
            <a:avLst/>
          </a:prstGeom>
        </p:spPr>
      </p:pic>
      <p:sp>
        <p:nvSpPr>
          <p:cNvPr id="16" name="Title 2">
            <a:extLst>
              <a:ext uri="{FF2B5EF4-FFF2-40B4-BE49-F238E27FC236}">
                <a16:creationId xmlns:a16="http://schemas.microsoft.com/office/drawing/2014/main" id="{01B2E243-5ED6-A247-978A-6B51C42A3D34}"/>
              </a:ext>
            </a:extLst>
          </p:cNvPr>
          <p:cNvSpPr txBox="1">
            <a:spLocks/>
          </p:cNvSpPr>
          <p:nvPr/>
        </p:nvSpPr>
        <p:spPr bwMode="auto">
          <a:xfrm>
            <a:off x="2515423" y="687660"/>
            <a:ext cx="41131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Autofit/>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defRPr/>
            </a:pPr>
            <a:r>
              <a:rPr kumimoji="0" lang="en-US" altLang="ja-JP" sz="2000" kern="0" dirty="0">
                <a:latin typeface="+mn-lt"/>
                <a:ea typeface="ＭＳ Ｐゴシック" pitchFamily="50" charset="-128"/>
              </a:rPr>
              <a:t>2 Models</a:t>
            </a:r>
            <a:r>
              <a:rPr kumimoji="0" lang="en-US" sz="2000" dirty="0">
                <a:latin typeface="+mn-lt"/>
              </a:rPr>
              <a:t>—</a:t>
            </a:r>
            <a:r>
              <a:rPr kumimoji="0" lang="en-US" altLang="ja-JP" sz="2000" kern="0" dirty="0">
                <a:latin typeface="+mn-lt"/>
                <a:ea typeface="ＭＳ Ｐゴシック" pitchFamily="50" charset="-128"/>
              </a:rPr>
              <a:t>Depending on Need</a:t>
            </a:r>
            <a:endParaRPr kumimoji="0" lang="en-US" sz="2000" dirty="0">
              <a:latin typeface="+mn-lt"/>
            </a:endParaRPr>
          </a:p>
        </p:txBody>
      </p:sp>
    </p:spTree>
    <p:extLst>
      <p:ext uri="{BB962C8B-B14F-4D97-AF65-F5344CB8AC3E}">
        <p14:creationId xmlns:p14="http://schemas.microsoft.com/office/powerpoint/2010/main" val="7353649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44E311-0D8A-5B4B-9758-C47ED45B6A88}"/>
              </a:ext>
            </a:extLst>
          </p:cNvPr>
          <p:cNvSpPr>
            <a:spLocks noGrp="1"/>
          </p:cNvSpPr>
          <p:nvPr>
            <p:ph type="title"/>
          </p:nvPr>
        </p:nvSpPr>
        <p:spPr>
          <a:xfrm>
            <a:off x="50823" y="105674"/>
            <a:ext cx="9042353" cy="676275"/>
          </a:xfrm>
        </p:spPr>
        <p:txBody>
          <a:bodyPr>
            <a:normAutofit/>
          </a:bodyPr>
          <a:lstStyle/>
          <a:p>
            <a:r>
              <a:rPr lang="en-US" b="1" dirty="0">
                <a:latin typeface="Century Gothic" panose="020B0502020202020204" pitchFamily="34" charset="0"/>
              </a:rPr>
              <a:t>Competitor Comparison</a:t>
            </a:r>
          </a:p>
        </p:txBody>
      </p:sp>
      <p:sp>
        <p:nvSpPr>
          <p:cNvPr id="5" name="コンテンツ プレースホルダー 2">
            <a:extLst>
              <a:ext uri="{FF2B5EF4-FFF2-40B4-BE49-F238E27FC236}">
                <a16:creationId xmlns:a16="http://schemas.microsoft.com/office/drawing/2014/main" id="{84C9D414-4CC6-2742-8BED-1DB5E26E5C07}"/>
              </a:ext>
            </a:extLst>
          </p:cNvPr>
          <p:cNvSpPr txBox="1">
            <a:spLocks/>
          </p:cNvSpPr>
          <p:nvPr/>
        </p:nvSpPr>
        <p:spPr bwMode="auto">
          <a:xfrm>
            <a:off x="1248147" y="123896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grpSp>
        <p:nvGrpSpPr>
          <p:cNvPr id="6" name="Group 5">
            <a:extLst>
              <a:ext uri="{FF2B5EF4-FFF2-40B4-BE49-F238E27FC236}">
                <a16:creationId xmlns:a16="http://schemas.microsoft.com/office/drawing/2014/main" id="{FDC0FA70-DA5E-1F46-9FDF-2D6872ABDE59}"/>
              </a:ext>
            </a:extLst>
          </p:cNvPr>
          <p:cNvGrpSpPr>
            <a:grpSpLocks noChangeAspect="1"/>
          </p:cNvGrpSpPr>
          <p:nvPr/>
        </p:nvGrpSpPr>
        <p:grpSpPr>
          <a:xfrm>
            <a:off x="7755926" y="2153513"/>
            <a:ext cx="1451038" cy="2791924"/>
            <a:chOff x="3639356" y="1746813"/>
            <a:chExt cx="1451038" cy="2791924"/>
          </a:xfrm>
        </p:grpSpPr>
        <p:pic>
          <p:nvPicPr>
            <p:cNvPr id="7" name="Picture 6" descr="drager_xam2500_3.png">
              <a:extLst>
                <a:ext uri="{FF2B5EF4-FFF2-40B4-BE49-F238E27FC236}">
                  <a16:creationId xmlns:a16="http://schemas.microsoft.com/office/drawing/2014/main" id="{A4D4E63D-3847-C94E-92CF-802F9AEC6C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40075" y="1746813"/>
              <a:ext cx="958901" cy="2377440"/>
            </a:xfrm>
            <a:prstGeom prst="rect">
              <a:avLst/>
            </a:prstGeom>
          </p:spPr>
        </p:pic>
        <p:sp>
          <p:nvSpPr>
            <p:cNvPr id="8" name="TextBox 7">
              <a:extLst>
                <a:ext uri="{FF2B5EF4-FFF2-40B4-BE49-F238E27FC236}">
                  <a16:creationId xmlns:a16="http://schemas.microsoft.com/office/drawing/2014/main" id="{278C9C32-8FF3-4F42-A28F-202F4AD7FB12}"/>
                </a:ext>
              </a:extLst>
            </p:cNvPr>
            <p:cNvSpPr txBox="1"/>
            <p:nvPr/>
          </p:nvSpPr>
          <p:spPr>
            <a:xfrm>
              <a:off x="3639356" y="4077072"/>
              <a:ext cx="1451038" cy="461665"/>
            </a:xfrm>
            <a:prstGeom prst="rect">
              <a:avLst/>
            </a:prstGeom>
            <a:noFill/>
          </p:spPr>
          <p:txBody>
            <a:bodyPr wrap="none" rtlCol="0">
              <a:spAutoFit/>
            </a:bodyPr>
            <a:lstStyle/>
            <a:p>
              <a:pPr algn="ctr"/>
              <a:r>
                <a:rPr lang="en-US" sz="1200" dirty="0"/>
                <a:t>5.12” x 1.9” x 1.8”</a:t>
              </a:r>
            </a:p>
            <a:p>
              <a:pPr algn="ctr"/>
              <a:r>
                <a:rPr lang="en-US" sz="1200" dirty="0"/>
                <a:t>8 ounces</a:t>
              </a:r>
            </a:p>
          </p:txBody>
        </p:sp>
      </p:grpSp>
      <p:grpSp>
        <p:nvGrpSpPr>
          <p:cNvPr id="9" name="Group 8">
            <a:extLst>
              <a:ext uri="{FF2B5EF4-FFF2-40B4-BE49-F238E27FC236}">
                <a16:creationId xmlns:a16="http://schemas.microsoft.com/office/drawing/2014/main" id="{016766D4-B371-B54C-81A3-400170719D28}"/>
              </a:ext>
            </a:extLst>
          </p:cNvPr>
          <p:cNvGrpSpPr/>
          <p:nvPr/>
        </p:nvGrpSpPr>
        <p:grpSpPr>
          <a:xfrm>
            <a:off x="3893570" y="2723496"/>
            <a:ext cx="1366080" cy="2213641"/>
            <a:chOff x="5494405" y="2325096"/>
            <a:chExt cx="1366080" cy="2213641"/>
          </a:xfrm>
        </p:grpSpPr>
        <p:pic>
          <p:nvPicPr>
            <p:cNvPr id="10" name="Picture 9" descr="VentisPro4-Orange.png">
              <a:extLst>
                <a:ext uri="{FF2B5EF4-FFF2-40B4-BE49-F238E27FC236}">
                  <a16:creationId xmlns:a16="http://schemas.microsoft.com/office/drawing/2014/main" id="{75E4F46D-DDE3-8248-96AF-BFBF5BDB9F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7783" y="2325096"/>
              <a:ext cx="1019326" cy="1780481"/>
            </a:xfrm>
            <a:prstGeom prst="rect">
              <a:avLst/>
            </a:prstGeom>
          </p:spPr>
        </p:pic>
        <p:sp>
          <p:nvSpPr>
            <p:cNvPr id="11" name="TextBox 10">
              <a:extLst>
                <a:ext uri="{FF2B5EF4-FFF2-40B4-BE49-F238E27FC236}">
                  <a16:creationId xmlns:a16="http://schemas.microsoft.com/office/drawing/2014/main" id="{E86E2AD2-D616-434F-B0B6-BE9E137A7C41}"/>
                </a:ext>
              </a:extLst>
            </p:cNvPr>
            <p:cNvSpPr txBox="1"/>
            <p:nvPr/>
          </p:nvSpPr>
          <p:spPr>
            <a:xfrm>
              <a:off x="5494405" y="4077072"/>
              <a:ext cx="1366080" cy="461665"/>
            </a:xfrm>
            <a:prstGeom prst="rect">
              <a:avLst/>
            </a:prstGeom>
            <a:noFill/>
          </p:spPr>
          <p:txBody>
            <a:bodyPr wrap="none" rtlCol="0">
              <a:spAutoFit/>
            </a:bodyPr>
            <a:lstStyle/>
            <a:p>
              <a:pPr algn="ctr"/>
              <a:r>
                <a:rPr lang="en-US" sz="1200" dirty="0"/>
                <a:t>4.1” x 2.3” x 1.4”</a:t>
              </a:r>
            </a:p>
            <a:p>
              <a:pPr algn="ctr"/>
              <a:r>
                <a:rPr lang="en-US" sz="1200" dirty="0"/>
                <a:t>6.4 ounces</a:t>
              </a:r>
            </a:p>
          </p:txBody>
        </p:sp>
      </p:grpSp>
      <p:grpSp>
        <p:nvGrpSpPr>
          <p:cNvPr id="12" name="Group 11">
            <a:extLst>
              <a:ext uri="{FF2B5EF4-FFF2-40B4-BE49-F238E27FC236}">
                <a16:creationId xmlns:a16="http://schemas.microsoft.com/office/drawing/2014/main" id="{9314C32F-CBBE-F345-9A62-CCD8D4C217F7}"/>
              </a:ext>
            </a:extLst>
          </p:cNvPr>
          <p:cNvGrpSpPr/>
          <p:nvPr/>
        </p:nvGrpSpPr>
        <p:grpSpPr>
          <a:xfrm>
            <a:off x="6523861" y="2575752"/>
            <a:ext cx="1366080" cy="2369685"/>
            <a:chOff x="7392537" y="2169052"/>
            <a:chExt cx="1366080" cy="2369685"/>
          </a:xfrm>
        </p:grpSpPr>
        <p:pic>
          <p:nvPicPr>
            <p:cNvPr id="13" name="Picture 12" descr="msa-altair-4XR.png">
              <a:extLst>
                <a:ext uri="{FF2B5EF4-FFF2-40B4-BE49-F238E27FC236}">
                  <a16:creationId xmlns:a16="http://schemas.microsoft.com/office/drawing/2014/main" id="{0DF6491B-0838-C641-9FBC-AFE61A45D7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42836" y="2169052"/>
              <a:ext cx="1265484" cy="1919056"/>
            </a:xfrm>
            <a:prstGeom prst="rect">
              <a:avLst/>
            </a:prstGeom>
          </p:spPr>
        </p:pic>
        <p:sp>
          <p:nvSpPr>
            <p:cNvPr id="14" name="TextBox 13">
              <a:extLst>
                <a:ext uri="{FF2B5EF4-FFF2-40B4-BE49-F238E27FC236}">
                  <a16:creationId xmlns:a16="http://schemas.microsoft.com/office/drawing/2014/main" id="{D5268EE2-CADF-C744-8902-C0095AC22521}"/>
                </a:ext>
              </a:extLst>
            </p:cNvPr>
            <p:cNvSpPr txBox="1"/>
            <p:nvPr/>
          </p:nvSpPr>
          <p:spPr>
            <a:xfrm>
              <a:off x="7392537" y="4077072"/>
              <a:ext cx="1366080" cy="461665"/>
            </a:xfrm>
            <a:prstGeom prst="rect">
              <a:avLst/>
            </a:prstGeom>
            <a:noFill/>
          </p:spPr>
          <p:txBody>
            <a:bodyPr wrap="none" rtlCol="0">
              <a:spAutoFit/>
            </a:bodyPr>
            <a:lstStyle/>
            <a:p>
              <a:pPr algn="ctr"/>
              <a:r>
                <a:rPr lang="en-US" sz="1200" dirty="0"/>
                <a:t>4.4” x 3.0” x 1.4”</a:t>
              </a:r>
            </a:p>
            <a:p>
              <a:pPr algn="ctr"/>
              <a:r>
                <a:rPr lang="en-US" sz="1200" dirty="0"/>
                <a:t>7.9 ounces</a:t>
              </a:r>
            </a:p>
          </p:txBody>
        </p:sp>
      </p:grpSp>
      <p:grpSp>
        <p:nvGrpSpPr>
          <p:cNvPr id="15" name="Group 14">
            <a:extLst>
              <a:ext uri="{FF2B5EF4-FFF2-40B4-BE49-F238E27FC236}">
                <a16:creationId xmlns:a16="http://schemas.microsoft.com/office/drawing/2014/main" id="{ECA45633-96DB-D74D-A8A1-47E24C7FDB2A}"/>
              </a:ext>
            </a:extLst>
          </p:cNvPr>
          <p:cNvGrpSpPr/>
          <p:nvPr/>
        </p:nvGrpSpPr>
        <p:grpSpPr>
          <a:xfrm>
            <a:off x="-212139" y="3390033"/>
            <a:ext cx="1656184" cy="1560742"/>
            <a:chOff x="179512" y="2977995"/>
            <a:chExt cx="1656184" cy="1560742"/>
          </a:xfrm>
        </p:grpSpPr>
        <p:sp>
          <p:nvSpPr>
            <p:cNvPr id="16" name="TextBox 15">
              <a:extLst>
                <a:ext uri="{FF2B5EF4-FFF2-40B4-BE49-F238E27FC236}">
                  <a16:creationId xmlns:a16="http://schemas.microsoft.com/office/drawing/2014/main" id="{D863AE5C-7EEF-BA49-B7A2-99C710C31651}"/>
                </a:ext>
              </a:extLst>
            </p:cNvPr>
            <p:cNvSpPr txBox="1"/>
            <p:nvPr/>
          </p:nvSpPr>
          <p:spPr>
            <a:xfrm>
              <a:off x="179512" y="4077072"/>
              <a:ext cx="1656184" cy="461665"/>
            </a:xfrm>
            <a:prstGeom prst="rect">
              <a:avLst/>
            </a:prstGeom>
            <a:noFill/>
          </p:spPr>
          <p:txBody>
            <a:bodyPr wrap="square" rtlCol="0">
              <a:spAutoFit/>
            </a:bodyPr>
            <a:lstStyle/>
            <a:p>
              <a:pPr algn="ctr"/>
              <a:r>
                <a:rPr lang="en-US" sz="1200" dirty="0"/>
                <a:t>2.2” x 2.55” x 1”</a:t>
              </a:r>
            </a:p>
            <a:p>
              <a:pPr algn="ctr"/>
              <a:r>
                <a:rPr lang="en-US" sz="1200" dirty="0"/>
                <a:t>3.7 ounces</a:t>
              </a:r>
            </a:p>
          </p:txBody>
        </p:sp>
        <p:pic>
          <p:nvPicPr>
            <p:cNvPr id="17" name="Picture 16" descr="GX-3R.png">
              <a:extLst>
                <a:ext uri="{FF2B5EF4-FFF2-40B4-BE49-F238E27FC236}">
                  <a16:creationId xmlns:a16="http://schemas.microsoft.com/office/drawing/2014/main" id="{40E72443-E618-C04B-813C-20F4D046FA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055" y="2977995"/>
              <a:ext cx="973099" cy="1060678"/>
            </a:xfrm>
            <a:prstGeom prst="rect">
              <a:avLst/>
            </a:prstGeom>
          </p:spPr>
        </p:pic>
      </p:grpSp>
      <p:sp>
        <p:nvSpPr>
          <p:cNvPr id="18" name="TextBox 17">
            <a:extLst>
              <a:ext uri="{FF2B5EF4-FFF2-40B4-BE49-F238E27FC236}">
                <a16:creationId xmlns:a16="http://schemas.microsoft.com/office/drawing/2014/main" id="{F8CCA4C6-8E5B-624E-B2D5-08AADF34D532}"/>
              </a:ext>
            </a:extLst>
          </p:cNvPr>
          <p:cNvSpPr txBox="1"/>
          <p:nvPr/>
        </p:nvSpPr>
        <p:spPr>
          <a:xfrm>
            <a:off x="1154583" y="4483772"/>
            <a:ext cx="1535998" cy="461665"/>
          </a:xfrm>
          <a:prstGeom prst="rect">
            <a:avLst/>
          </a:prstGeom>
          <a:noFill/>
        </p:spPr>
        <p:txBody>
          <a:bodyPr wrap="none" rtlCol="0">
            <a:spAutoFit/>
          </a:bodyPr>
          <a:lstStyle/>
          <a:p>
            <a:pPr algn="ctr"/>
            <a:r>
              <a:rPr lang="en-US" sz="1200" dirty="0"/>
              <a:t>2.9” x 2.66” x 1.06”</a:t>
            </a:r>
          </a:p>
          <a:p>
            <a:pPr algn="ctr"/>
            <a:r>
              <a:rPr lang="en-US" sz="1200" dirty="0"/>
              <a:t>4.6 ounces</a:t>
            </a:r>
          </a:p>
        </p:txBody>
      </p:sp>
      <p:grpSp>
        <p:nvGrpSpPr>
          <p:cNvPr id="19" name="Group 18">
            <a:extLst>
              <a:ext uri="{FF2B5EF4-FFF2-40B4-BE49-F238E27FC236}">
                <a16:creationId xmlns:a16="http://schemas.microsoft.com/office/drawing/2014/main" id="{B7BEC3DE-F5A7-3048-97FD-1FFA965C741C}"/>
              </a:ext>
            </a:extLst>
          </p:cNvPr>
          <p:cNvGrpSpPr/>
          <p:nvPr/>
        </p:nvGrpSpPr>
        <p:grpSpPr>
          <a:xfrm>
            <a:off x="2596846" y="2603244"/>
            <a:ext cx="1292341" cy="2333893"/>
            <a:chOff x="2652980" y="2207841"/>
            <a:chExt cx="1292341" cy="2333893"/>
          </a:xfrm>
        </p:grpSpPr>
        <p:pic>
          <p:nvPicPr>
            <p:cNvPr id="20" name="Picture 19" descr="MicroclipXL.png">
              <a:extLst>
                <a:ext uri="{FF2B5EF4-FFF2-40B4-BE49-F238E27FC236}">
                  <a16:creationId xmlns:a16="http://schemas.microsoft.com/office/drawing/2014/main" id="{5D8547F6-2D09-0A41-9D12-093B70B431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81305" y="2207841"/>
              <a:ext cx="1108505" cy="1927709"/>
            </a:xfrm>
            <a:prstGeom prst="rect">
              <a:avLst/>
            </a:prstGeom>
          </p:spPr>
        </p:pic>
        <p:sp>
          <p:nvSpPr>
            <p:cNvPr id="21" name="TextBox 20">
              <a:extLst>
                <a:ext uri="{FF2B5EF4-FFF2-40B4-BE49-F238E27FC236}">
                  <a16:creationId xmlns:a16="http://schemas.microsoft.com/office/drawing/2014/main" id="{23A2952F-6FAF-1941-A7B1-229ECF24896F}"/>
                </a:ext>
              </a:extLst>
            </p:cNvPr>
            <p:cNvSpPr txBox="1"/>
            <p:nvPr/>
          </p:nvSpPr>
          <p:spPr>
            <a:xfrm>
              <a:off x="2652980" y="4080069"/>
              <a:ext cx="1292341" cy="461665"/>
            </a:xfrm>
            <a:prstGeom prst="rect">
              <a:avLst/>
            </a:prstGeom>
            <a:noFill/>
          </p:spPr>
          <p:txBody>
            <a:bodyPr wrap="none" rtlCol="0">
              <a:spAutoFit/>
            </a:bodyPr>
            <a:lstStyle/>
            <a:p>
              <a:pPr algn="ctr"/>
              <a:r>
                <a:rPr lang="en-US" sz="1200" dirty="0"/>
                <a:t>4.4” x 2.4” x 1.2</a:t>
              </a:r>
            </a:p>
            <a:p>
              <a:pPr algn="ctr"/>
              <a:r>
                <a:rPr lang="en-US" sz="1200" dirty="0"/>
                <a:t>6.3 ounces</a:t>
              </a:r>
            </a:p>
          </p:txBody>
        </p:sp>
      </p:grpSp>
      <p:grpSp>
        <p:nvGrpSpPr>
          <p:cNvPr id="22" name="Group 21">
            <a:extLst>
              <a:ext uri="{FF2B5EF4-FFF2-40B4-BE49-F238E27FC236}">
                <a16:creationId xmlns:a16="http://schemas.microsoft.com/office/drawing/2014/main" id="{D670FCB5-E6D8-9446-A8B7-FC4152B050BD}"/>
              </a:ext>
            </a:extLst>
          </p:cNvPr>
          <p:cNvGrpSpPr/>
          <p:nvPr/>
        </p:nvGrpSpPr>
        <p:grpSpPr>
          <a:xfrm>
            <a:off x="5296632" y="2482829"/>
            <a:ext cx="1305090" cy="2457305"/>
            <a:chOff x="5353582" y="2084429"/>
            <a:chExt cx="1305090" cy="2457305"/>
          </a:xfrm>
        </p:grpSpPr>
        <p:pic>
          <p:nvPicPr>
            <p:cNvPr id="23" name="Picture 22" descr="GasClipSimple.png">
              <a:extLst>
                <a:ext uri="{FF2B5EF4-FFF2-40B4-BE49-F238E27FC236}">
                  <a16:creationId xmlns:a16="http://schemas.microsoft.com/office/drawing/2014/main" id="{4CAF101F-86A8-594A-9AAC-E1B6B7DF87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74096" y="2084429"/>
              <a:ext cx="1116868" cy="1973133"/>
            </a:xfrm>
            <a:prstGeom prst="rect">
              <a:avLst/>
            </a:prstGeom>
          </p:spPr>
        </p:pic>
        <p:sp>
          <p:nvSpPr>
            <p:cNvPr id="24" name="TextBox 23">
              <a:extLst>
                <a:ext uri="{FF2B5EF4-FFF2-40B4-BE49-F238E27FC236}">
                  <a16:creationId xmlns:a16="http://schemas.microsoft.com/office/drawing/2014/main" id="{8BF9EF94-CCF0-6745-B6A9-19231382D05E}"/>
                </a:ext>
              </a:extLst>
            </p:cNvPr>
            <p:cNvSpPr txBox="1"/>
            <p:nvPr/>
          </p:nvSpPr>
          <p:spPr>
            <a:xfrm>
              <a:off x="5353582" y="4080069"/>
              <a:ext cx="1305090" cy="461665"/>
            </a:xfrm>
            <a:prstGeom prst="rect">
              <a:avLst/>
            </a:prstGeom>
            <a:noFill/>
          </p:spPr>
          <p:txBody>
            <a:bodyPr wrap="none" rtlCol="0">
              <a:spAutoFit/>
            </a:bodyPr>
            <a:lstStyle/>
            <a:p>
              <a:pPr algn="ctr"/>
              <a:r>
                <a:rPr lang="en-US" sz="1200" dirty="0"/>
                <a:t>4.7” x 2.7” x 1.2”</a:t>
              </a:r>
            </a:p>
            <a:p>
              <a:pPr algn="ctr"/>
              <a:r>
                <a:rPr lang="en-US" sz="1200" dirty="0"/>
                <a:t>7.67 ounces</a:t>
              </a:r>
            </a:p>
          </p:txBody>
        </p:sp>
      </p:grpSp>
      <p:pic>
        <p:nvPicPr>
          <p:cNvPr id="25" name="Picture 24">
            <a:extLst>
              <a:ext uri="{FF2B5EF4-FFF2-40B4-BE49-F238E27FC236}">
                <a16:creationId xmlns:a16="http://schemas.microsoft.com/office/drawing/2014/main" id="{28A9BCE9-43AF-1D4F-B8E2-AC71923EFA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99104" y="3396444"/>
            <a:ext cx="1229466" cy="1054267"/>
          </a:xfrm>
          <a:prstGeom prst="rect">
            <a:avLst/>
          </a:prstGeom>
        </p:spPr>
      </p:pic>
      <p:sp>
        <p:nvSpPr>
          <p:cNvPr id="26" name="TextBox 25">
            <a:extLst>
              <a:ext uri="{FF2B5EF4-FFF2-40B4-BE49-F238E27FC236}">
                <a16:creationId xmlns:a16="http://schemas.microsoft.com/office/drawing/2014/main" id="{5B9CF542-3ED9-BD42-87CB-7B34E68A8EF4}"/>
              </a:ext>
            </a:extLst>
          </p:cNvPr>
          <p:cNvSpPr txBox="1"/>
          <p:nvPr/>
        </p:nvSpPr>
        <p:spPr>
          <a:xfrm>
            <a:off x="1071266" y="5271582"/>
            <a:ext cx="7058188" cy="830997"/>
          </a:xfrm>
          <a:prstGeom prst="rect">
            <a:avLst/>
          </a:prstGeom>
          <a:noFill/>
        </p:spPr>
        <p:txBody>
          <a:bodyPr wrap="square" rtlCol="0">
            <a:spAutoFit/>
          </a:bodyPr>
          <a:lstStyle/>
          <a:p>
            <a:pPr algn="ctr"/>
            <a:r>
              <a:rPr lang="en-US" sz="2400" b="1" dirty="0"/>
              <a:t>The GX-3R weighs about </a:t>
            </a:r>
            <a:r>
              <a:rPr lang="en-US" sz="2400" b="1" u="sng" dirty="0"/>
              <a:t>half</a:t>
            </a:r>
            <a:r>
              <a:rPr lang="en-US" sz="2400" b="1" dirty="0"/>
              <a:t> of the average 4-gas detector!</a:t>
            </a:r>
          </a:p>
        </p:txBody>
      </p:sp>
    </p:spTree>
    <p:extLst>
      <p:ext uri="{BB962C8B-B14F-4D97-AF65-F5344CB8AC3E}">
        <p14:creationId xmlns:p14="http://schemas.microsoft.com/office/powerpoint/2010/main" val="3625564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35C1-099A-0141-835A-EBFEB7604B5E}"/>
              </a:ext>
            </a:extLst>
          </p:cNvPr>
          <p:cNvSpPr>
            <a:spLocks noGrp="1"/>
          </p:cNvSpPr>
          <p:nvPr>
            <p:ph type="title"/>
          </p:nvPr>
        </p:nvSpPr>
        <p:spPr>
          <a:xfrm>
            <a:off x="939345" y="247198"/>
            <a:ext cx="7772400" cy="676275"/>
          </a:xfrm>
        </p:spPr>
        <p:txBody>
          <a:bodyPr/>
          <a:lstStyle/>
          <a:p>
            <a:r>
              <a:rPr lang="en-US" b="1" dirty="0"/>
              <a:t>GX-3R</a:t>
            </a:r>
          </a:p>
        </p:txBody>
      </p:sp>
      <p:pic>
        <p:nvPicPr>
          <p:cNvPr id="5" name="Content Placeholder 4">
            <a:extLst>
              <a:ext uri="{FF2B5EF4-FFF2-40B4-BE49-F238E27FC236}">
                <a16:creationId xmlns:a16="http://schemas.microsoft.com/office/drawing/2014/main" id="{0366EE77-3889-9A43-82AA-A43F11E8FCF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999851" y="1966508"/>
            <a:ext cx="2444103" cy="2578910"/>
          </a:xfrm>
          <a:prstGeom prst="rect">
            <a:avLst/>
          </a:prstGeom>
        </p:spPr>
      </p:pic>
      <p:sp>
        <p:nvSpPr>
          <p:cNvPr id="6" name="TextBox 5">
            <a:extLst>
              <a:ext uri="{FF2B5EF4-FFF2-40B4-BE49-F238E27FC236}">
                <a16:creationId xmlns:a16="http://schemas.microsoft.com/office/drawing/2014/main" id="{12D6B5C8-C7A5-5F47-A51A-E194783CC6EE}"/>
              </a:ext>
            </a:extLst>
          </p:cNvPr>
          <p:cNvSpPr txBox="1"/>
          <p:nvPr/>
        </p:nvSpPr>
        <p:spPr>
          <a:xfrm>
            <a:off x="700046" y="2316213"/>
            <a:ext cx="546145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Field replaceable sensors and parts</a:t>
            </a:r>
          </a:p>
          <a:p>
            <a:pPr marL="285750" indent="-285750">
              <a:buFont typeface="Arial" panose="020B0604020202020204" pitchFamily="34" charset="0"/>
              <a:buChar char="•"/>
            </a:pPr>
            <a:r>
              <a:rPr lang="en-US" dirty="0"/>
              <a:t>Non-compliance indicator</a:t>
            </a:r>
          </a:p>
          <a:p>
            <a:pPr marL="285750" indent="-285750">
              <a:buFont typeface="Arial" panose="020B0604020202020204" pitchFamily="34" charset="0"/>
              <a:buChar char="•"/>
            </a:pPr>
            <a:r>
              <a:rPr lang="en-US" dirty="0"/>
              <a:t>Concussion resistant – drop tested at &gt; 20ft.</a:t>
            </a:r>
          </a:p>
          <a:p>
            <a:pPr marL="285750" indent="-285750">
              <a:buFont typeface="Arial" panose="020B0604020202020204" pitchFamily="34" charset="0"/>
              <a:buChar char="•"/>
            </a:pPr>
            <a:r>
              <a:rPr lang="en-US" dirty="0"/>
              <a:t>IP-68 and IP-66 rated</a:t>
            </a:r>
          </a:p>
          <a:p>
            <a:pPr marL="285750" indent="-285750">
              <a:buFont typeface="Arial" panose="020B0604020202020204" pitchFamily="34" charset="0"/>
              <a:buChar char="•"/>
            </a:pPr>
            <a:r>
              <a:rPr lang="en-US" dirty="0"/>
              <a:t>3-year warranty</a:t>
            </a:r>
          </a:p>
          <a:p>
            <a:pPr marL="285750" indent="-285750">
              <a:buFont typeface="Arial" panose="020B0604020202020204" pitchFamily="34" charset="0"/>
              <a:buChar char="•"/>
            </a:pPr>
            <a:r>
              <a:rPr lang="en-US" dirty="0"/>
              <a:t>3 adjustable alarm levels</a:t>
            </a:r>
          </a:p>
          <a:p>
            <a:pPr marL="285750" indent="-285750">
              <a:buFont typeface="Arial" panose="020B0604020202020204" pitchFamily="34" charset="0"/>
              <a:buChar char="•"/>
            </a:pPr>
            <a:r>
              <a:rPr lang="en-US" dirty="0"/>
              <a:t>Datalogging</a:t>
            </a:r>
          </a:p>
          <a:p>
            <a:pPr marL="285750" indent="-285750">
              <a:buFont typeface="Arial" panose="020B0604020202020204" pitchFamily="34" charset="0"/>
              <a:buChar char="•"/>
            </a:pPr>
            <a:r>
              <a:rPr lang="en-US" dirty="0"/>
              <a:t>Low cost of ownership</a:t>
            </a:r>
          </a:p>
        </p:txBody>
      </p:sp>
      <p:sp>
        <p:nvSpPr>
          <p:cNvPr id="7" name="TextBox 6">
            <a:extLst>
              <a:ext uri="{FF2B5EF4-FFF2-40B4-BE49-F238E27FC236}">
                <a16:creationId xmlns:a16="http://schemas.microsoft.com/office/drawing/2014/main" id="{4C60BC59-F0D6-8B4F-B564-7F1C158FC727}"/>
              </a:ext>
            </a:extLst>
          </p:cNvPr>
          <p:cNvSpPr txBox="1"/>
          <p:nvPr/>
        </p:nvSpPr>
        <p:spPr>
          <a:xfrm>
            <a:off x="1279113" y="917827"/>
            <a:ext cx="7092864" cy="461665"/>
          </a:xfrm>
          <a:prstGeom prst="rect">
            <a:avLst/>
          </a:prstGeom>
          <a:noFill/>
        </p:spPr>
        <p:txBody>
          <a:bodyPr wrap="square" rtlCol="0">
            <a:spAutoFit/>
          </a:bodyPr>
          <a:lstStyle/>
          <a:p>
            <a:r>
              <a:rPr lang="en-US" sz="2400" b="1" dirty="0"/>
              <a:t>The world’s smallest and lightest 4-gas monitor</a:t>
            </a:r>
            <a:endParaRPr lang="en-US" b="1" dirty="0"/>
          </a:p>
        </p:txBody>
      </p:sp>
      <p:sp>
        <p:nvSpPr>
          <p:cNvPr id="8" name="TextBox 7">
            <a:extLst>
              <a:ext uri="{FF2B5EF4-FFF2-40B4-BE49-F238E27FC236}">
                <a16:creationId xmlns:a16="http://schemas.microsoft.com/office/drawing/2014/main" id="{929F04B0-A691-9D45-9C72-F11485AE995E}"/>
              </a:ext>
            </a:extLst>
          </p:cNvPr>
          <p:cNvSpPr txBox="1"/>
          <p:nvPr/>
        </p:nvSpPr>
        <p:spPr>
          <a:xfrm>
            <a:off x="557927" y="1680971"/>
            <a:ext cx="5172445" cy="430887"/>
          </a:xfrm>
          <a:prstGeom prst="rect">
            <a:avLst/>
          </a:prstGeom>
          <a:noFill/>
        </p:spPr>
        <p:txBody>
          <a:bodyPr wrap="square" rtlCol="0">
            <a:spAutoFit/>
          </a:bodyPr>
          <a:lstStyle/>
          <a:p>
            <a:r>
              <a:rPr lang="en-US" sz="2200" dirty="0"/>
              <a:t>Size matters in the “Breathing Zone!”</a:t>
            </a:r>
          </a:p>
        </p:txBody>
      </p:sp>
      <p:sp>
        <p:nvSpPr>
          <p:cNvPr id="9" name="TextBox 8">
            <a:extLst>
              <a:ext uri="{FF2B5EF4-FFF2-40B4-BE49-F238E27FC236}">
                <a16:creationId xmlns:a16="http://schemas.microsoft.com/office/drawing/2014/main" id="{96976F15-0F2A-5A48-AF5D-FE0B3B5640A7}"/>
              </a:ext>
            </a:extLst>
          </p:cNvPr>
          <p:cNvSpPr txBox="1"/>
          <p:nvPr/>
        </p:nvSpPr>
        <p:spPr>
          <a:xfrm>
            <a:off x="2141305" y="5080556"/>
            <a:ext cx="5556738" cy="1369606"/>
          </a:xfrm>
          <a:prstGeom prst="rect">
            <a:avLst/>
          </a:prstGeom>
          <a:noFill/>
        </p:spPr>
        <p:txBody>
          <a:bodyPr wrap="square" rtlCol="0">
            <a:spAutoFit/>
          </a:bodyPr>
          <a:lstStyle/>
          <a:p>
            <a:r>
              <a:rPr lang="en-US" sz="1400" dirty="0"/>
              <a:t>“The breathing zone is within a ten inch radius of the worker's nose and mouth. OSHA requires that worker exposure monitoring air samples be collected in the breathing zone. Air sampling filters may be attached to the collar or lapel.”</a:t>
            </a:r>
          </a:p>
          <a:p>
            <a:endParaRPr lang="en-US" sz="1350" dirty="0"/>
          </a:p>
          <a:p>
            <a:endParaRPr lang="en-US" sz="1350" dirty="0"/>
          </a:p>
        </p:txBody>
      </p:sp>
      <p:pic>
        <p:nvPicPr>
          <p:cNvPr id="11" name="Picture 10">
            <a:extLst>
              <a:ext uri="{FF2B5EF4-FFF2-40B4-BE49-F238E27FC236}">
                <a16:creationId xmlns:a16="http://schemas.microsoft.com/office/drawing/2014/main" id="{E629C7A3-22D2-CC4D-8696-E2F6B1F413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194" y="4723271"/>
            <a:ext cx="1703838" cy="1691059"/>
          </a:xfrm>
          <a:prstGeom prst="rect">
            <a:avLst/>
          </a:prstGeom>
        </p:spPr>
      </p:pic>
      <p:pic>
        <p:nvPicPr>
          <p:cNvPr id="12" name="Picture 11" descr="720px-US-OSHA-Logo.svg.png">
            <a:extLst>
              <a:ext uri="{FF2B5EF4-FFF2-40B4-BE49-F238E27FC236}">
                <a16:creationId xmlns:a16="http://schemas.microsoft.com/office/drawing/2014/main" id="{9DB5D1FE-1BD5-7B4E-A9F3-2A8C49C1CD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5290" y="6158062"/>
            <a:ext cx="801534" cy="231554"/>
          </a:xfrm>
          <a:prstGeom prst="rect">
            <a:avLst/>
          </a:prstGeom>
        </p:spPr>
      </p:pic>
    </p:spTree>
    <p:extLst>
      <p:ext uri="{BB962C8B-B14F-4D97-AF65-F5344CB8AC3E}">
        <p14:creationId xmlns:p14="http://schemas.microsoft.com/office/powerpoint/2010/main" val="816652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2E34CC-A4E9-634C-938E-08065572AC96}"/>
              </a:ext>
            </a:extLst>
          </p:cNvPr>
          <p:cNvSpPr txBox="1">
            <a:spLocks/>
          </p:cNvSpPr>
          <p:nvPr/>
        </p:nvSpPr>
        <p:spPr bwMode="auto">
          <a:xfrm>
            <a:off x="936172" y="24719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Pro</a:t>
            </a:r>
          </a:p>
        </p:txBody>
      </p:sp>
      <p:pic>
        <p:nvPicPr>
          <p:cNvPr id="9" name="Picture 8">
            <a:extLst>
              <a:ext uri="{FF2B5EF4-FFF2-40B4-BE49-F238E27FC236}">
                <a16:creationId xmlns:a16="http://schemas.microsoft.com/office/drawing/2014/main" id="{F7245232-362F-9846-945E-1B678E2410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4670" y="1456949"/>
            <a:ext cx="2638657" cy="2519917"/>
          </a:xfrm>
          <a:prstGeom prst="rect">
            <a:avLst/>
          </a:prstGeom>
        </p:spPr>
      </p:pic>
      <p:sp>
        <p:nvSpPr>
          <p:cNvPr id="12" name="TextBox 11">
            <a:extLst>
              <a:ext uri="{FF2B5EF4-FFF2-40B4-BE49-F238E27FC236}">
                <a16:creationId xmlns:a16="http://schemas.microsoft.com/office/drawing/2014/main" id="{78BDDEC8-C396-E546-A14F-DFE01E076362}"/>
              </a:ext>
            </a:extLst>
          </p:cNvPr>
          <p:cNvSpPr txBox="1"/>
          <p:nvPr/>
        </p:nvSpPr>
        <p:spPr>
          <a:xfrm>
            <a:off x="1387295" y="1064295"/>
            <a:ext cx="5326911" cy="369332"/>
          </a:xfrm>
          <a:prstGeom prst="rect">
            <a:avLst/>
          </a:prstGeom>
          <a:noFill/>
        </p:spPr>
        <p:txBody>
          <a:bodyPr wrap="square" rtlCol="0">
            <a:spAutoFit/>
          </a:bodyPr>
          <a:lstStyle/>
          <a:p>
            <a:r>
              <a:rPr lang="en-US" dirty="0"/>
              <a:t>All of the great features of the GX-3R, </a:t>
            </a:r>
            <a:r>
              <a:rPr lang="en-US" u="sng" dirty="0"/>
              <a:t>plus</a:t>
            </a:r>
            <a:r>
              <a:rPr lang="en-US" dirty="0"/>
              <a:t>:</a:t>
            </a:r>
          </a:p>
        </p:txBody>
      </p:sp>
      <p:sp>
        <p:nvSpPr>
          <p:cNvPr id="13" name="TextBox 12">
            <a:extLst>
              <a:ext uri="{FF2B5EF4-FFF2-40B4-BE49-F238E27FC236}">
                <a16:creationId xmlns:a16="http://schemas.microsoft.com/office/drawing/2014/main" id="{B5D4A007-1DCD-4E46-A2FF-98C6F185268A}"/>
              </a:ext>
            </a:extLst>
          </p:cNvPr>
          <p:cNvSpPr txBox="1"/>
          <p:nvPr/>
        </p:nvSpPr>
        <p:spPr>
          <a:xfrm>
            <a:off x="3266069" y="1718980"/>
            <a:ext cx="5103628" cy="1754326"/>
          </a:xfrm>
          <a:prstGeom prst="rect">
            <a:avLst/>
          </a:prstGeom>
          <a:noFill/>
        </p:spPr>
        <p:txBody>
          <a:bodyPr wrap="square" rtlCol="0">
            <a:spAutoFit/>
          </a:bodyPr>
          <a:lstStyle/>
          <a:p>
            <a:pPr marL="285750" indent="-285750">
              <a:buFont typeface="Arial" panose="020B0604020202020204" pitchFamily="34" charset="0"/>
              <a:buChar char="•"/>
            </a:pPr>
            <a:r>
              <a:rPr lang="en-US" dirty="0"/>
              <a:t>An extra sensor slot for IR or toxic sensors</a:t>
            </a:r>
          </a:p>
          <a:p>
            <a:pPr marL="285750" indent="-285750">
              <a:buFont typeface="Arial" panose="020B0604020202020204" pitchFamily="34" charset="0"/>
              <a:buChar char="•"/>
            </a:pPr>
            <a:r>
              <a:rPr lang="en-US" dirty="0"/>
              <a:t>Man down and panic alarms</a:t>
            </a:r>
          </a:p>
          <a:p>
            <a:pPr marL="285750" indent="-285750">
              <a:buFont typeface="Arial" panose="020B0604020202020204" pitchFamily="34" charset="0"/>
              <a:buChar char="•"/>
            </a:pPr>
            <a:r>
              <a:rPr lang="en-US" dirty="0"/>
              <a:t>Full-dot LCD display with auto-rotate and auto-backlight</a:t>
            </a:r>
          </a:p>
          <a:p>
            <a:pPr marL="285750" indent="-285750">
              <a:buFont typeface="Arial" panose="020B0604020202020204" pitchFamily="34" charset="0"/>
              <a:buChar char="•"/>
            </a:pPr>
            <a:r>
              <a:rPr lang="en-US" dirty="0"/>
              <a:t>Bluetooth (BLE) connectivity</a:t>
            </a:r>
          </a:p>
          <a:p>
            <a:pPr marL="285750" indent="-285750">
              <a:buFont typeface="Arial" panose="020B0604020202020204" pitchFamily="34" charset="0"/>
              <a:buChar char="•"/>
            </a:pPr>
            <a:r>
              <a:rPr lang="en-US" dirty="0"/>
              <a:t>RK Link mobile app</a:t>
            </a:r>
          </a:p>
        </p:txBody>
      </p:sp>
      <p:pic>
        <p:nvPicPr>
          <p:cNvPr id="14" name="Picture 13">
            <a:extLst>
              <a:ext uri="{FF2B5EF4-FFF2-40B4-BE49-F238E27FC236}">
                <a16:creationId xmlns:a16="http://schemas.microsoft.com/office/drawing/2014/main" id="{4B45C3CF-E150-604C-8BC9-3E441AE69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5955" y="2816643"/>
            <a:ext cx="2188045" cy="3267635"/>
          </a:xfrm>
          <a:prstGeom prst="rect">
            <a:avLst/>
          </a:prstGeom>
        </p:spPr>
      </p:pic>
      <p:sp>
        <p:nvSpPr>
          <p:cNvPr id="15" name="TextBox 14">
            <a:extLst>
              <a:ext uri="{FF2B5EF4-FFF2-40B4-BE49-F238E27FC236}">
                <a16:creationId xmlns:a16="http://schemas.microsoft.com/office/drawing/2014/main" id="{610BBCE7-805A-2F46-B36F-95111EA14CB7}"/>
              </a:ext>
            </a:extLst>
          </p:cNvPr>
          <p:cNvSpPr txBox="1"/>
          <p:nvPr/>
        </p:nvSpPr>
        <p:spPr>
          <a:xfrm>
            <a:off x="503651" y="4155344"/>
            <a:ext cx="1945251" cy="369332"/>
          </a:xfrm>
          <a:prstGeom prst="rect">
            <a:avLst/>
          </a:prstGeom>
          <a:noFill/>
        </p:spPr>
        <p:txBody>
          <a:bodyPr wrap="square" rtlCol="0">
            <a:spAutoFit/>
          </a:bodyPr>
          <a:lstStyle/>
          <a:p>
            <a:r>
              <a:rPr lang="en-US" dirty="0"/>
              <a:t>RK Link app:</a:t>
            </a:r>
          </a:p>
        </p:txBody>
      </p:sp>
      <p:sp>
        <p:nvSpPr>
          <p:cNvPr id="16" name="TextBox 15">
            <a:extLst>
              <a:ext uri="{FF2B5EF4-FFF2-40B4-BE49-F238E27FC236}">
                <a16:creationId xmlns:a16="http://schemas.microsoft.com/office/drawing/2014/main" id="{46D7A5F0-7D16-4B4C-88E9-F1F71A87F041}"/>
              </a:ext>
            </a:extLst>
          </p:cNvPr>
          <p:cNvSpPr txBox="1"/>
          <p:nvPr/>
        </p:nvSpPr>
        <p:spPr>
          <a:xfrm>
            <a:off x="690226" y="4612544"/>
            <a:ext cx="6129674" cy="1754326"/>
          </a:xfrm>
          <a:prstGeom prst="rect">
            <a:avLst/>
          </a:prstGeom>
          <a:noFill/>
        </p:spPr>
        <p:txBody>
          <a:bodyPr wrap="square" rtlCol="0">
            <a:spAutoFit/>
          </a:bodyPr>
          <a:lstStyle/>
          <a:p>
            <a:pPr marL="285750" lvl="0" indent="-285750">
              <a:buFont typeface="Arial" panose="020B0604020202020204" pitchFamily="34" charset="0"/>
              <a:buChar char="•"/>
            </a:pPr>
            <a:r>
              <a:rPr lang="en-US" dirty="0"/>
              <a:t>Text or Email alarm notifications with GPS location</a:t>
            </a:r>
          </a:p>
          <a:p>
            <a:pPr marL="285750" lvl="0" indent="-285750">
              <a:buFont typeface="Arial" panose="020B0604020202020204" pitchFamily="34" charset="0"/>
              <a:buChar char="•"/>
            </a:pPr>
            <a:r>
              <a:rPr lang="en-US" dirty="0"/>
              <a:t>Direct readings from instrument </a:t>
            </a:r>
          </a:p>
          <a:p>
            <a:pPr marL="285750" lvl="0" indent="-285750">
              <a:buFont typeface="Arial" panose="020B0604020202020204" pitchFamily="34" charset="0"/>
              <a:buChar char="•"/>
            </a:pPr>
            <a:r>
              <a:rPr lang="en-US" dirty="0"/>
              <a:t>Alarm indications</a:t>
            </a:r>
          </a:p>
          <a:p>
            <a:pPr marL="285750" lvl="0" indent="-285750">
              <a:buFont typeface="Arial" panose="020B0604020202020204" pitchFamily="34" charset="0"/>
              <a:buChar char="•"/>
            </a:pPr>
            <a:r>
              <a:rPr lang="en-US" dirty="0"/>
              <a:t>Configure instrument settings</a:t>
            </a:r>
          </a:p>
          <a:p>
            <a:pPr marL="285750" lvl="0" indent="-285750">
              <a:buFont typeface="Arial" panose="020B0604020202020204" pitchFamily="34" charset="0"/>
              <a:buChar char="•"/>
            </a:pPr>
            <a:r>
              <a:rPr lang="en-US" dirty="0"/>
              <a:t>Instrument locator</a:t>
            </a:r>
          </a:p>
          <a:p>
            <a:pPr marL="285750" lvl="0" indent="-285750">
              <a:buFont typeface="Arial" panose="020B0604020202020204" pitchFamily="34" charset="0"/>
              <a:buChar char="•"/>
            </a:pPr>
            <a:r>
              <a:rPr lang="en-US" dirty="0"/>
              <a:t>Available on iOS </a:t>
            </a:r>
            <a:r>
              <a:rPr lang="en-US" u="sng" dirty="0"/>
              <a:t>and</a:t>
            </a:r>
            <a:r>
              <a:rPr lang="en-US" dirty="0"/>
              <a:t> Android</a:t>
            </a:r>
          </a:p>
        </p:txBody>
      </p:sp>
      <p:pic>
        <p:nvPicPr>
          <p:cNvPr id="17" name="Picture 16">
            <a:extLst>
              <a:ext uri="{FF2B5EF4-FFF2-40B4-BE49-F238E27FC236}">
                <a16:creationId xmlns:a16="http://schemas.microsoft.com/office/drawing/2014/main" id="{EE613F60-CF29-2542-8E6C-6F9CB33DE36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82782" y="5753660"/>
            <a:ext cx="1862847" cy="890209"/>
          </a:xfrm>
          <a:prstGeom prst="rect">
            <a:avLst/>
          </a:prstGeom>
        </p:spPr>
      </p:pic>
    </p:spTree>
    <p:extLst>
      <p:ext uri="{BB962C8B-B14F-4D97-AF65-F5344CB8AC3E}">
        <p14:creationId xmlns:p14="http://schemas.microsoft.com/office/powerpoint/2010/main" val="25077935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4DD6FC6-8A7D-8047-8221-5E822E8C12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4285" y="5243601"/>
            <a:ext cx="1301552" cy="1312772"/>
          </a:xfrm>
          <a:prstGeom prst="rect">
            <a:avLst/>
          </a:prstGeom>
        </p:spPr>
      </p:pic>
      <p:sp>
        <p:nvSpPr>
          <p:cNvPr id="2" name="Title 1">
            <a:extLst>
              <a:ext uri="{FF2B5EF4-FFF2-40B4-BE49-F238E27FC236}">
                <a16:creationId xmlns:a16="http://schemas.microsoft.com/office/drawing/2014/main" id="{C8646A42-741F-C845-A176-D2DD4A423DD9}"/>
              </a:ext>
            </a:extLst>
          </p:cNvPr>
          <p:cNvSpPr>
            <a:spLocks noGrp="1"/>
          </p:cNvSpPr>
          <p:nvPr>
            <p:ph type="title"/>
          </p:nvPr>
        </p:nvSpPr>
        <p:spPr/>
        <p:txBody>
          <a:bodyPr/>
          <a:lstStyle/>
          <a:p>
            <a:r>
              <a:rPr lang="en-US" b="1" dirty="0"/>
              <a:t>No-Fee Lone Worker Solution</a:t>
            </a:r>
          </a:p>
        </p:txBody>
      </p:sp>
      <p:sp>
        <p:nvSpPr>
          <p:cNvPr id="11" name="Rectangle 10">
            <a:extLst>
              <a:ext uri="{FF2B5EF4-FFF2-40B4-BE49-F238E27FC236}">
                <a16:creationId xmlns:a16="http://schemas.microsoft.com/office/drawing/2014/main" id="{85C9576D-626A-C44B-9932-52B97D7EA48E}"/>
              </a:ext>
            </a:extLst>
          </p:cNvPr>
          <p:cNvSpPr/>
          <p:nvPr/>
        </p:nvSpPr>
        <p:spPr>
          <a:xfrm>
            <a:off x="567361" y="1467863"/>
            <a:ext cx="7424436" cy="3477875"/>
          </a:xfrm>
          <a:prstGeom prst="rect">
            <a:avLst/>
          </a:prstGeom>
        </p:spPr>
        <p:txBody>
          <a:bodyPr wrap="square">
            <a:spAutoFit/>
          </a:bodyPr>
          <a:lstStyle/>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Text and / or Email alarm notifications with alarm data and GPS location of the worker.</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Text and / or email up to 150 recipients</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t>RK Link is a free download on iOS or Android. </a:t>
            </a:r>
          </a:p>
          <a:p>
            <a:pPr marL="342900" indent="-342900">
              <a:buFont typeface="Courier New" panose="02070309020205020404" pitchFamily="49" charset="0"/>
              <a:buChar char="o"/>
            </a:pPr>
            <a:endParaRPr lang="en-US" sz="2000" dirty="0"/>
          </a:p>
          <a:p>
            <a:pPr marL="342900" indent="-342900">
              <a:buFont typeface="Courier New" panose="02070309020205020404" pitchFamily="49" charset="0"/>
              <a:buChar char="o"/>
            </a:pPr>
            <a:r>
              <a:rPr lang="en-US" sz="2000" dirty="0"/>
              <a:t>No monthly service fees. </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Stay connected with </a:t>
            </a:r>
            <a:r>
              <a:rPr lang="en-US" sz="2000" b="1" u="sng" dirty="0">
                <a:ea typeface="Calibri" panose="020F0502020204030204" pitchFamily="34" charset="0"/>
                <a:cs typeface="Times New Roman" panose="02020603050405020304" pitchFamily="18" charset="0"/>
              </a:rPr>
              <a:t>no fee</a:t>
            </a:r>
            <a:r>
              <a:rPr lang="en-US" sz="2000" dirty="0">
                <a:ea typeface="Calibri" panose="020F0502020204030204" pitchFamily="34" charset="0"/>
                <a:cs typeface="Times New Roman" panose="02020603050405020304" pitchFamily="18" charset="0"/>
              </a:rPr>
              <a:t>!</a:t>
            </a:r>
          </a:p>
          <a:p>
            <a:pPr marL="342900" indent="-342900">
              <a:buFont typeface="Courier New" panose="02070309020205020404" pitchFamily="49" charset="0"/>
              <a:buChar char="o"/>
            </a:pPr>
            <a:endParaRPr lang="en-US" sz="2000" dirty="0"/>
          </a:p>
        </p:txBody>
      </p:sp>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12708" y="3713071"/>
            <a:ext cx="1752015" cy="1343418"/>
          </a:xfrm>
          <a:prstGeom prst="rect">
            <a:avLst/>
          </a:prstGeom>
        </p:spPr>
      </p:pic>
      <p:grpSp>
        <p:nvGrpSpPr>
          <p:cNvPr id="10" name="Group 9">
            <a:extLst>
              <a:ext uri="{FF2B5EF4-FFF2-40B4-BE49-F238E27FC236}">
                <a16:creationId xmlns:a16="http://schemas.microsoft.com/office/drawing/2014/main" id="{91EC5120-74EA-1A4E-8E2C-CDAE97486BB9}"/>
              </a:ext>
            </a:extLst>
          </p:cNvPr>
          <p:cNvGrpSpPr>
            <a:grpSpLocks noChangeAspect="1"/>
          </p:cNvGrpSpPr>
          <p:nvPr/>
        </p:nvGrpSpPr>
        <p:grpSpPr>
          <a:xfrm>
            <a:off x="827585" y="4958666"/>
            <a:ext cx="1605189" cy="1882643"/>
            <a:chOff x="817194" y="3400415"/>
            <a:chExt cx="1975090" cy="2316480"/>
          </a:xfrm>
        </p:grpSpPr>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
            <a:stretch/>
          </p:blipFill>
          <p:spPr>
            <a:xfrm>
              <a:off x="2298590" y="3923544"/>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17194" y="3400415"/>
              <a:ext cx="1501140" cy="2316480"/>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93058" y="3893346"/>
              <a:ext cx="199226" cy="472440"/>
            </a:xfrm>
            <a:prstGeom prst="rect">
              <a:avLst/>
            </a:prstGeom>
          </p:spPr>
        </p:pic>
      </p:grpSp>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8"/>
          <a:stretch>
            <a:fillRect/>
          </a:stretch>
        </p:blipFill>
        <p:spPr>
          <a:xfrm>
            <a:off x="6822535" y="5027961"/>
            <a:ext cx="1169262" cy="1813348"/>
          </a:xfrm>
          <a:prstGeom prst="rect">
            <a:avLst/>
          </a:prstGeom>
        </p:spPr>
      </p:pic>
    </p:spTree>
    <p:extLst>
      <p:ext uri="{BB962C8B-B14F-4D97-AF65-F5344CB8AC3E}">
        <p14:creationId xmlns:p14="http://schemas.microsoft.com/office/powerpoint/2010/main" val="40667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D78D691-B887-B844-B608-547538F5A5F1}"/>
              </a:ext>
            </a:extLst>
          </p:cNvPr>
          <p:cNvGrpSpPr>
            <a:grpSpLocks noChangeAspect="1"/>
          </p:cNvGrpSpPr>
          <p:nvPr/>
        </p:nvGrpSpPr>
        <p:grpSpPr>
          <a:xfrm>
            <a:off x="2250529" y="1306848"/>
            <a:ext cx="2634279" cy="4588866"/>
            <a:chOff x="2511357" y="1266117"/>
            <a:chExt cx="2692305" cy="4689947"/>
          </a:xfrm>
        </p:grpSpPr>
        <p:pic>
          <p:nvPicPr>
            <p:cNvPr id="24" name="Picture 23">
              <a:extLst>
                <a:ext uri="{FF2B5EF4-FFF2-40B4-BE49-F238E27FC236}">
                  <a16:creationId xmlns:a16="http://schemas.microsoft.com/office/drawing/2014/main" id="{9C179CC9-7792-3942-A777-5EBDF8C09F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5057"/>
            <a:stretch/>
          </p:blipFill>
          <p:spPr>
            <a:xfrm>
              <a:off x="2511357" y="1266117"/>
              <a:ext cx="2692305" cy="4689947"/>
            </a:xfrm>
            <a:prstGeom prst="rect">
              <a:avLst/>
            </a:prstGeom>
          </p:spPr>
        </p:pic>
        <p:pic>
          <p:nvPicPr>
            <p:cNvPr id="14" name="Picture 13">
              <a:extLst>
                <a:ext uri="{FF2B5EF4-FFF2-40B4-BE49-F238E27FC236}">
                  <a16:creationId xmlns:a16="http://schemas.microsoft.com/office/drawing/2014/main" id="{0DBB909A-394B-3540-93C6-E9820D4B5B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28701" y="1796975"/>
              <a:ext cx="1801143" cy="3702351"/>
            </a:xfrm>
            <a:prstGeom prst="rect">
              <a:avLst/>
            </a:prstGeom>
          </p:spPr>
        </p:pic>
      </p:grpSp>
      <p:sp>
        <p:nvSpPr>
          <p:cNvPr id="2" name="Title 1">
            <a:extLst>
              <a:ext uri="{FF2B5EF4-FFF2-40B4-BE49-F238E27FC236}">
                <a16:creationId xmlns:a16="http://schemas.microsoft.com/office/drawing/2014/main" id="{C8646A42-741F-C845-A176-D2DD4A423DD9}"/>
              </a:ext>
            </a:extLst>
          </p:cNvPr>
          <p:cNvSpPr>
            <a:spLocks noGrp="1"/>
          </p:cNvSpPr>
          <p:nvPr>
            <p:ph type="title" idx="4294967295"/>
          </p:nvPr>
        </p:nvSpPr>
        <p:spPr>
          <a:xfrm>
            <a:off x="942278" y="301625"/>
            <a:ext cx="7772400" cy="676275"/>
          </a:xfrm>
        </p:spPr>
        <p:txBody>
          <a:bodyPr>
            <a:normAutofit fontScale="90000"/>
          </a:bodyPr>
          <a:lstStyle/>
          <a:p>
            <a:r>
              <a:rPr lang="en-US" sz="3200" b="1" dirty="0"/>
              <a:t>Alert Different Team Members </a:t>
            </a:r>
            <a:br>
              <a:rPr lang="en-US" sz="3200" b="1" dirty="0"/>
            </a:br>
            <a:r>
              <a:rPr lang="en-US" sz="3200" b="1" dirty="0"/>
              <a:t>Based on Alarm Type</a:t>
            </a:r>
          </a:p>
        </p:txBody>
      </p:sp>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
          <a:stretch/>
        </p:blipFill>
        <p:spPr>
          <a:xfrm>
            <a:off x="1649366" y="3482113"/>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314900" y="4475470"/>
            <a:ext cx="1752015" cy="1343418"/>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43834" y="3451915"/>
            <a:ext cx="199226" cy="472440"/>
          </a:xfrm>
          <a:prstGeom prst="rect">
            <a:avLst/>
          </a:prstGeom>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9"/>
          <a:stretch>
            <a:fillRect/>
          </a:stretch>
        </p:blipFill>
        <p:spPr>
          <a:xfrm>
            <a:off x="7078000" y="1520651"/>
            <a:ext cx="1169262" cy="1813348"/>
          </a:xfrm>
          <a:prstGeom prst="rect">
            <a:avLst/>
          </a:prstGeom>
        </p:spPr>
      </p:pic>
      <p:sp>
        <p:nvSpPr>
          <p:cNvPr id="10" name="TextBox 9">
            <a:extLst>
              <a:ext uri="{FF2B5EF4-FFF2-40B4-BE49-F238E27FC236}">
                <a16:creationId xmlns:a16="http://schemas.microsoft.com/office/drawing/2014/main" id="{50FDC9DF-D3A3-DE4F-B722-2862699D8FC6}"/>
              </a:ext>
            </a:extLst>
          </p:cNvPr>
          <p:cNvSpPr txBox="1"/>
          <p:nvPr/>
        </p:nvSpPr>
        <p:spPr>
          <a:xfrm>
            <a:off x="6217947" y="2468473"/>
            <a:ext cx="1169262" cy="307777"/>
          </a:xfrm>
          <a:prstGeom prst="rect">
            <a:avLst/>
          </a:prstGeom>
          <a:noFill/>
        </p:spPr>
        <p:txBody>
          <a:bodyPr wrap="square" rtlCol="0">
            <a:spAutoFit/>
          </a:bodyPr>
          <a:lstStyle/>
          <a:p>
            <a:r>
              <a:rPr lang="en-US" sz="1400" dirty="0"/>
              <a:t>EMS Group</a:t>
            </a:r>
          </a:p>
        </p:txBody>
      </p:sp>
      <p:sp>
        <p:nvSpPr>
          <p:cNvPr id="26" name="TextBox 25">
            <a:extLst>
              <a:ext uri="{FF2B5EF4-FFF2-40B4-BE49-F238E27FC236}">
                <a16:creationId xmlns:a16="http://schemas.microsoft.com/office/drawing/2014/main" id="{724EA7B9-DBC9-504A-BC75-9C685680D950}"/>
              </a:ext>
            </a:extLst>
          </p:cNvPr>
          <p:cNvSpPr txBox="1"/>
          <p:nvPr/>
        </p:nvSpPr>
        <p:spPr>
          <a:xfrm>
            <a:off x="6217947" y="5103278"/>
            <a:ext cx="1720107" cy="523220"/>
          </a:xfrm>
          <a:prstGeom prst="rect">
            <a:avLst/>
          </a:prstGeom>
          <a:noFill/>
        </p:spPr>
        <p:txBody>
          <a:bodyPr wrap="square" rtlCol="0">
            <a:spAutoFit/>
          </a:bodyPr>
          <a:lstStyle/>
          <a:p>
            <a:r>
              <a:rPr lang="en-US" sz="1400" dirty="0"/>
              <a:t>Compliance / Maintenance</a:t>
            </a:r>
          </a:p>
        </p:txBody>
      </p:sp>
      <p:cxnSp>
        <p:nvCxnSpPr>
          <p:cNvPr id="22" name="Straight Arrow Connector 21">
            <a:extLst>
              <a:ext uri="{FF2B5EF4-FFF2-40B4-BE49-F238E27FC236}">
                <a16:creationId xmlns:a16="http://schemas.microsoft.com/office/drawing/2014/main" id="{77118FC7-9DC6-5C43-93DF-041C394C872C}"/>
              </a:ext>
            </a:extLst>
          </p:cNvPr>
          <p:cNvCxnSpPr>
            <a:cxnSpLocks/>
            <a:endCxn id="26" idx="1"/>
          </p:cNvCxnSpPr>
          <p:nvPr/>
        </p:nvCxnSpPr>
        <p:spPr>
          <a:xfrm>
            <a:off x="3757613" y="3598355"/>
            <a:ext cx="2460334" cy="1766533"/>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2D680F19-10A5-9349-B046-F02DC0D784DF}"/>
              </a:ext>
            </a:extLst>
          </p:cNvPr>
          <p:cNvCxnSpPr>
            <a:cxnSpLocks/>
            <a:endCxn id="10" idx="1"/>
          </p:cNvCxnSpPr>
          <p:nvPr/>
        </p:nvCxnSpPr>
        <p:spPr>
          <a:xfrm flipV="1">
            <a:off x="3243263" y="2622362"/>
            <a:ext cx="2974684" cy="360456"/>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56730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1649366" y="3482113"/>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14900" y="4475470"/>
            <a:ext cx="1752015" cy="1343418"/>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43834" y="3451915"/>
            <a:ext cx="199226" cy="472440"/>
          </a:xfrm>
          <a:prstGeom prst="rect">
            <a:avLst/>
          </a:prstGeom>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7"/>
          <a:stretch>
            <a:fillRect/>
          </a:stretch>
        </p:blipFill>
        <p:spPr>
          <a:xfrm>
            <a:off x="7078000" y="1520651"/>
            <a:ext cx="1169262" cy="1813348"/>
          </a:xfrm>
          <a:prstGeom prst="rect">
            <a:avLst/>
          </a:prstGeom>
        </p:spPr>
      </p:pic>
      <p:sp>
        <p:nvSpPr>
          <p:cNvPr id="16" name="Title 1">
            <a:extLst>
              <a:ext uri="{FF2B5EF4-FFF2-40B4-BE49-F238E27FC236}">
                <a16:creationId xmlns:a16="http://schemas.microsoft.com/office/drawing/2014/main" id="{433AAFD8-3C5D-E143-A9FE-2BF7EC9AF148}"/>
              </a:ext>
            </a:extLst>
          </p:cNvPr>
          <p:cNvSpPr txBox="1">
            <a:spLocks/>
          </p:cNvSpPr>
          <p:nvPr/>
        </p:nvSpPr>
        <p:spPr bwMode="auto">
          <a:xfrm>
            <a:off x="942278" y="301625"/>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200" b="1"/>
              <a:t>Send Alerts By SMS or E-mail</a:t>
            </a:r>
            <a:endParaRPr kumimoji="0" lang="en-US" sz="3200" b="1" dirty="0"/>
          </a:p>
        </p:txBody>
      </p:sp>
      <p:pic>
        <p:nvPicPr>
          <p:cNvPr id="17" name="Picture 16">
            <a:extLst>
              <a:ext uri="{FF2B5EF4-FFF2-40B4-BE49-F238E27FC236}">
                <a16:creationId xmlns:a16="http://schemas.microsoft.com/office/drawing/2014/main" id="{C8C416CC-88F0-B44A-BCB0-6660F5A3E4D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60003" y="4239333"/>
            <a:ext cx="596891" cy="682753"/>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4901B037-E8D4-6A45-8642-5924D2BC16C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14319" y="2551726"/>
            <a:ext cx="688257" cy="480613"/>
          </a:xfrm>
          <a:prstGeom prst="rect">
            <a:avLst/>
          </a:prstGeom>
          <a:effectLst>
            <a:outerShdw blurRad="50800" dist="38100" dir="2700000" algn="tl" rotWithShape="0">
              <a:prstClr val="black">
                <a:alpha val="40000"/>
              </a:prstClr>
            </a:outerShdw>
          </a:effectLst>
        </p:spPr>
      </p:pic>
      <p:grpSp>
        <p:nvGrpSpPr>
          <p:cNvPr id="7" name="Group 6">
            <a:extLst>
              <a:ext uri="{FF2B5EF4-FFF2-40B4-BE49-F238E27FC236}">
                <a16:creationId xmlns:a16="http://schemas.microsoft.com/office/drawing/2014/main" id="{95DE05C2-8854-B04F-9C1D-0067DA69C59C}"/>
              </a:ext>
            </a:extLst>
          </p:cNvPr>
          <p:cNvGrpSpPr/>
          <p:nvPr/>
        </p:nvGrpSpPr>
        <p:grpSpPr>
          <a:xfrm>
            <a:off x="2250529" y="1306848"/>
            <a:ext cx="2634279" cy="4588866"/>
            <a:chOff x="2250529" y="1306848"/>
            <a:chExt cx="2634279" cy="4588866"/>
          </a:xfrm>
        </p:grpSpPr>
        <p:grpSp>
          <p:nvGrpSpPr>
            <p:cNvPr id="3" name="Group 2">
              <a:extLst>
                <a:ext uri="{FF2B5EF4-FFF2-40B4-BE49-F238E27FC236}">
                  <a16:creationId xmlns:a16="http://schemas.microsoft.com/office/drawing/2014/main" id="{0D78D691-B887-B844-B608-547538F5A5F1}"/>
                </a:ext>
              </a:extLst>
            </p:cNvPr>
            <p:cNvGrpSpPr>
              <a:grpSpLocks noChangeAspect="1"/>
            </p:cNvGrpSpPr>
            <p:nvPr/>
          </p:nvGrpSpPr>
          <p:grpSpPr>
            <a:xfrm>
              <a:off x="2250529" y="1306848"/>
              <a:ext cx="2634279" cy="4588866"/>
              <a:chOff x="2511357" y="1266117"/>
              <a:chExt cx="2692305" cy="4689947"/>
            </a:xfrm>
          </p:grpSpPr>
          <p:pic>
            <p:nvPicPr>
              <p:cNvPr id="24" name="Picture 23">
                <a:extLst>
                  <a:ext uri="{FF2B5EF4-FFF2-40B4-BE49-F238E27FC236}">
                    <a16:creationId xmlns:a16="http://schemas.microsoft.com/office/drawing/2014/main" id="{9C179CC9-7792-3942-A777-5EBDF8C09FF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55057"/>
              <a:stretch/>
            </p:blipFill>
            <p:spPr>
              <a:xfrm>
                <a:off x="2511357" y="1266117"/>
                <a:ext cx="2692305" cy="4689947"/>
              </a:xfrm>
              <a:prstGeom prst="rect">
                <a:avLst/>
              </a:prstGeom>
            </p:spPr>
          </p:pic>
          <p:pic>
            <p:nvPicPr>
              <p:cNvPr id="14" name="Picture 13">
                <a:extLst>
                  <a:ext uri="{FF2B5EF4-FFF2-40B4-BE49-F238E27FC236}">
                    <a16:creationId xmlns:a16="http://schemas.microsoft.com/office/drawing/2014/main" id="{0DBB909A-394B-3540-93C6-E9820D4B5B1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928701" y="1796975"/>
                <a:ext cx="1801143" cy="3702351"/>
              </a:xfrm>
              <a:prstGeom prst="rect">
                <a:avLst/>
              </a:prstGeom>
            </p:spPr>
          </p:pic>
        </p:grpSp>
        <p:pic>
          <p:nvPicPr>
            <p:cNvPr id="5" name="Picture 4">
              <a:extLst>
                <a:ext uri="{FF2B5EF4-FFF2-40B4-BE49-F238E27FC236}">
                  <a16:creationId xmlns:a16="http://schemas.microsoft.com/office/drawing/2014/main" id="{1D9CE386-AFE4-B046-A2F7-89E08D310FA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671349" y="1826264"/>
              <a:ext cx="1762324" cy="3622555"/>
            </a:xfrm>
            <a:prstGeom prst="rect">
              <a:avLst/>
            </a:prstGeom>
          </p:spPr>
        </p:pic>
      </p:grpSp>
      <p:cxnSp>
        <p:nvCxnSpPr>
          <p:cNvPr id="23" name="Straight Arrow Connector 22">
            <a:extLst>
              <a:ext uri="{FF2B5EF4-FFF2-40B4-BE49-F238E27FC236}">
                <a16:creationId xmlns:a16="http://schemas.microsoft.com/office/drawing/2014/main" id="{6C7EF026-5C74-DA4A-AA95-690C9F5C6120}"/>
              </a:ext>
            </a:extLst>
          </p:cNvPr>
          <p:cNvCxnSpPr>
            <a:cxnSpLocks/>
          </p:cNvCxnSpPr>
          <p:nvPr/>
        </p:nvCxnSpPr>
        <p:spPr>
          <a:xfrm flipV="1">
            <a:off x="4383771" y="2852112"/>
            <a:ext cx="1644889" cy="410085"/>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4960112-3C50-6A44-972A-1E322D860B87}"/>
              </a:ext>
            </a:extLst>
          </p:cNvPr>
          <p:cNvCxnSpPr>
            <a:cxnSpLocks/>
            <a:endCxn id="17" idx="1"/>
          </p:cNvCxnSpPr>
          <p:nvPr/>
        </p:nvCxnSpPr>
        <p:spPr>
          <a:xfrm>
            <a:off x="4383770" y="3881756"/>
            <a:ext cx="1776233" cy="698954"/>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76430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46A42-741F-C845-A176-D2DD4A423DD9}"/>
              </a:ext>
            </a:extLst>
          </p:cNvPr>
          <p:cNvSpPr>
            <a:spLocks noGrp="1"/>
          </p:cNvSpPr>
          <p:nvPr>
            <p:ph type="title" idx="4294967295"/>
          </p:nvPr>
        </p:nvSpPr>
        <p:spPr>
          <a:xfrm>
            <a:off x="1277626" y="334820"/>
            <a:ext cx="7198752" cy="676275"/>
          </a:xfrm>
        </p:spPr>
        <p:txBody>
          <a:bodyPr>
            <a:normAutofit fontScale="90000"/>
          </a:bodyPr>
          <a:lstStyle/>
          <a:p>
            <a:r>
              <a:rPr lang="en-US" b="1" dirty="0"/>
              <a:t>Alerts Include Alarm Data and GPS Location</a:t>
            </a:r>
          </a:p>
        </p:txBody>
      </p:sp>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1649366" y="3480628"/>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43834" y="3450430"/>
            <a:ext cx="199226" cy="472440"/>
          </a:xfrm>
          <a:prstGeom prst="rect">
            <a:avLst/>
          </a:prstGeom>
        </p:spPr>
      </p:pic>
      <p:pic>
        <p:nvPicPr>
          <p:cNvPr id="31" name="Picture 30">
            <a:extLst>
              <a:ext uri="{FF2B5EF4-FFF2-40B4-BE49-F238E27FC236}">
                <a16:creationId xmlns:a16="http://schemas.microsoft.com/office/drawing/2014/main" id="{AC298759-12A3-BA4E-97EB-3C50CE9F8D6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701780" y="1938157"/>
            <a:ext cx="688257" cy="480613"/>
          </a:xfrm>
          <a:prstGeom prst="rect">
            <a:avLst/>
          </a:prstGeom>
          <a:effectLst>
            <a:outerShdw blurRad="50800" dist="38100" dir="2700000" algn="tl" rotWithShape="0">
              <a:prstClr val="black">
                <a:alpha val="40000"/>
              </a:prstClr>
            </a:outerShdw>
          </a:effectLst>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7"/>
          <a:stretch>
            <a:fillRect/>
          </a:stretch>
        </p:blipFill>
        <p:spPr>
          <a:xfrm>
            <a:off x="7126815" y="3553362"/>
            <a:ext cx="1169262" cy="1813348"/>
          </a:xfrm>
          <a:prstGeom prst="rect">
            <a:avLst/>
          </a:prstGeom>
        </p:spPr>
      </p:pic>
      <p:grpSp>
        <p:nvGrpSpPr>
          <p:cNvPr id="7" name="Group 6">
            <a:extLst>
              <a:ext uri="{FF2B5EF4-FFF2-40B4-BE49-F238E27FC236}">
                <a16:creationId xmlns:a16="http://schemas.microsoft.com/office/drawing/2014/main" id="{A5D594F3-1074-2F42-B1AC-E851CDB432E6}"/>
              </a:ext>
            </a:extLst>
          </p:cNvPr>
          <p:cNvGrpSpPr/>
          <p:nvPr/>
        </p:nvGrpSpPr>
        <p:grpSpPr>
          <a:xfrm>
            <a:off x="4043458" y="1290563"/>
            <a:ext cx="2540472" cy="4425457"/>
            <a:chOff x="5420129" y="2991680"/>
            <a:chExt cx="1577635" cy="2748212"/>
          </a:xfrm>
        </p:grpSpPr>
        <p:pic>
          <p:nvPicPr>
            <p:cNvPr id="23" name="Picture 22">
              <a:extLst>
                <a:ext uri="{FF2B5EF4-FFF2-40B4-BE49-F238E27FC236}">
                  <a16:creationId xmlns:a16="http://schemas.microsoft.com/office/drawing/2014/main" id="{555C93C9-C894-C04F-B047-23C7B9F97C4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55057"/>
            <a:stretch/>
          </p:blipFill>
          <p:spPr>
            <a:xfrm>
              <a:off x="5420129" y="2991680"/>
              <a:ext cx="1577635" cy="2748212"/>
            </a:xfrm>
            <a:prstGeom prst="rect">
              <a:avLst/>
            </a:prstGeom>
          </p:spPr>
        </p:pic>
        <p:pic>
          <p:nvPicPr>
            <p:cNvPr id="5" name="Picture 4">
              <a:extLst>
                <a:ext uri="{FF2B5EF4-FFF2-40B4-BE49-F238E27FC236}">
                  <a16:creationId xmlns:a16="http://schemas.microsoft.com/office/drawing/2014/main" id="{B1E85422-0D86-4C4D-9524-75C5D167227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58345" y="3280111"/>
              <a:ext cx="1067159" cy="2171349"/>
            </a:xfrm>
            <a:prstGeom prst="rect">
              <a:avLst/>
            </a:prstGeom>
          </p:spPr>
        </p:pic>
      </p:grpSp>
      <p:cxnSp>
        <p:nvCxnSpPr>
          <p:cNvPr id="25" name="Straight Arrow Connector 24">
            <a:extLst>
              <a:ext uri="{FF2B5EF4-FFF2-40B4-BE49-F238E27FC236}">
                <a16:creationId xmlns:a16="http://schemas.microsoft.com/office/drawing/2014/main" id="{A87CD3EE-920F-7343-97F2-F89676596369}"/>
              </a:ext>
            </a:extLst>
          </p:cNvPr>
          <p:cNvCxnSpPr>
            <a:cxnSpLocks/>
            <a:stCxn id="28" idx="1"/>
          </p:cNvCxnSpPr>
          <p:nvPr/>
        </p:nvCxnSpPr>
        <p:spPr>
          <a:xfrm flipH="1" flipV="1">
            <a:off x="5466261" y="3761345"/>
            <a:ext cx="1675626" cy="224422"/>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pic>
        <p:nvPicPr>
          <p:cNvPr id="29" name="Picture 28">
            <a:extLst>
              <a:ext uri="{FF2B5EF4-FFF2-40B4-BE49-F238E27FC236}">
                <a16:creationId xmlns:a16="http://schemas.microsoft.com/office/drawing/2014/main" id="{B8F5AECA-D7E3-5F43-86DB-6AB8552CF00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63401" y="3424987"/>
            <a:ext cx="688257" cy="480613"/>
          </a:xfrm>
          <a:prstGeom prst="rect">
            <a:avLst/>
          </a:prstGeom>
          <a:effectLst>
            <a:outerShdw blurRad="50800" dist="38100" dir="2700000" algn="tl" rotWithShape="0">
              <a:prstClr val="black">
                <a:alpha val="40000"/>
              </a:prstClr>
            </a:outerShdw>
          </a:effectLst>
        </p:spPr>
      </p:pic>
      <p:grpSp>
        <p:nvGrpSpPr>
          <p:cNvPr id="16" name="Group 15">
            <a:extLst>
              <a:ext uri="{FF2B5EF4-FFF2-40B4-BE49-F238E27FC236}">
                <a16:creationId xmlns:a16="http://schemas.microsoft.com/office/drawing/2014/main" id="{3CDAF6FC-6A4C-D146-8B4A-3FE4E2EF15A0}"/>
              </a:ext>
            </a:extLst>
          </p:cNvPr>
          <p:cNvGrpSpPr/>
          <p:nvPr/>
        </p:nvGrpSpPr>
        <p:grpSpPr>
          <a:xfrm>
            <a:off x="2182095" y="2937070"/>
            <a:ext cx="941636" cy="1640313"/>
            <a:chOff x="2182095" y="2937070"/>
            <a:chExt cx="941636" cy="1640313"/>
          </a:xfrm>
        </p:grpSpPr>
        <p:grpSp>
          <p:nvGrpSpPr>
            <p:cNvPr id="11" name="Group 10">
              <a:extLst>
                <a:ext uri="{FF2B5EF4-FFF2-40B4-BE49-F238E27FC236}">
                  <a16:creationId xmlns:a16="http://schemas.microsoft.com/office/drawing/2014/main" id="{8C3BDBD4-4614-4842-BC22-375D4D778DB8}"/>
                </a:ext>
              </a:extLst>
            </p:cNvPr>
            <p:cNvGrpSpPr>
              <a:grpSpLocks noChangeAspect="1"/>
            </p:cNvGrpSpPr>
            <p:nvPr/>
          </p:nvGrpSpPr>
          <p:grpSpPr>
            <a:xfrm>
              <a:off x="2182095" y="2937070"/>
              <a:ext cx="941636" cy="1640313"/>
              <a:chOff x="2174159" y="4388747"/>
              <a:chExt cx="702643" cy="1223992"/>
            </a:xfrm>
          </p:grpSpPr>
          <p:pic>
            <p:nvPicPr>
              <p:cNvPr id="26" name="Picture 25">
                <a:extLst>
                  <a:ext uri="{FF2B5EF4-FFF2-40B4-BE49-F238E27FC236}">
                    <a16:creationId xmlns:a16="http://schemas.microsoft.com/office/drawing/2014/main" id="{9B733549-3940-4E40-A480-F8A4597778C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174159" y="4388747"/>
                <a:ext cx="702643" cy="1223992"/>
              </a:xfrm>
              <a:prstGeom prst="rect">
                <a:avLst/>
              </a:prstGeom>
            </p:spPr>
          </p:pic>
          <p:pic>
            <p:nvPicPr>
              <p:cNvPr id="27" name="Content Placeholder 5">
                <a:extLst>
                  <a:ext uri="{FF2B5EF4-FFF2-40B4-BE49-F238E27FC236}">
                    <a16:creationId xmlns:a16="http://schemas.microsoft.com/office/drawing/2014/main" id="{DD15DE41-98CA-A246-BF62-A47FBB69DBB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83789" y="4519825"/>
                <a:ext cx="474008" cy="974351"/>
              </a:xfrm>
              <a:prstGeom prst="rect">
                <a:avLst/>
              </a:prstGeom>
            </p:spPr>
          </p:pic>
        </p:grpSp>
        <p:pic>
          <p:nvPicPr>
            <p:cNvPr id="14" name="Picture 13">
              <a:extLst>
                <a:ext uri="{FF2B5EF4-FFF2-40B4-BE49-F238E27FC236}">
                  <a16:creationId xmlns:a16="http://schemas.microsoft.com/office/drawing/2014/main" id="{43E28EBD-F422-264F-8128-EE1DAB77082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329013" y="3104345"/>
              <a:ext cx="635235" cy="1305761"/>
            </a:xfrm>
            <a:prstGeom prst="rect">
              <a:avLst/>
            </a:prstGeom>
          </p:spPr>
        </p:pic>
      </p:grpSp>
      <p:pic>
        <p:nvPicPr>
          <p:cNvPr id="28" name="Picture 27">
            <a:extLst>
              <a:ext uri="{FF2B5EF4-FFF2-40B4-BE49-F238E27FC236}">
                <a16:creationId xmlns:a16="http://schemas.microsoft.com/office/drawing/2014/main" id="{738FB429-231A-5E41-8454-77925D3088A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41887" y="3761344"/>
            <a:ext cx="213340" cy="448846"/>
          </a:xfrm>
          <a:prstGeom prst="rect">
            <a:avLst/>
          </a:prstGeom>
        </p:spPr>
      </p:pic>
      <p:sp>
        <p:nvSpPr>
          <p:cNvPr id="21" name="Rectangle 20">
            <a:extLst>
              <a:ext uri="{FF2B5EF4-FFF2-40B4-BE49-F238E27FC236}">
                <a16:creationId xmlns:a16="http://schemas.microsoft.com/office/drawing/2014/main" id="{B309B30D-61CB-8540-B70D-FD967F4651A8}"/>
              </a:ext>
            </a:extLst>
          </p:cNvPr>
          <p:cNvSpPr/>
          <p:nvPr/>
        </p:nvSpPr>
        <p:spPr>
          <a:xfrm>
            <a:off x="4505682" y="2876653"/>
            <a:ext cx="1091946" cy="269366"/>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6564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A8D641-9310-FD47-95E6-433D684E668A}"/>
              </a:ext>
            </a:extLst>
          </p:cNvPr>
          <p:cNvSpPr txBox="1">
            <a:spLocks/>
          </p:cNvSpPr>
          <p:nvPr/>
        </p:nvSpPr>
        <p:spPr bwMode="auto">
          <a:xfrm>
            <a:off x="1277626" y="334820"/>
            <a:ext cx="7198752"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Automatically Send Compliance Notifications</a:t>
            </a:r>
          </a:p>
        </p:txBody>
      </p:sp>
      <p:pic>
        <p:nvPicPr>
          <p:cNvPr id="6" name="Picture 5" descr="bluetooth.png">
            <a:extLst>
              <a:ext uri="{FF2B5EF4-FFF2-40B4-BE49-F238E27FC236}">
                <a16:creationId xmlns:a16="http://schemas.microsoft.com/office/drawing/2014/main" id="{F511C613-6F3F-6C47-8D38-1E59A36717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
          <a:stretch/>
        </p:blipFill>
        <p:spPr>
          <a:xfrm>
            <a:off x="1649366" y="3480628"/>
            <a:ext cx="226891" cy="369332"/>
          </a:xfrm>
          <a:prstGeom prst="rect">
            <a:avLst/>
          </a:prstGeom>
        </p:spPr>
      </p:pic>
      <p:pic>
        <p:nvPicPr>
          <p:cNvPr id="7" name="Picture 6">
            <a:extLst>
              <a:ext uri="{FF2B5EF4-FFF2-40B4-BE49-F238E27FC236}">
                <a16:creationId xmlns:a16="http://schemas.microsoft.com/office/drawing/2014/main" id="{B97388A8-8DFD-974E-A857-81BDD67A036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0" name="Picture 9" descr="communication.png">
            <a:extLst>
              <a:ext uri="{FF2B5EF4-FFF2-40B4-BE49-F238E27FC236}">
                <a16:creationId xmlns:a16="http://schemas.microsoft.com/office/drawing/2014/main" id="{4B8C29D5-3A57-A74C-BB6E-F8BF82569E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43834" y="3450430"/>
            <a:ext cx="199226" cy="472440"/>
          </a:xfrm>
          <a:prstGeom prst="rect">
            <a:avLst/>
          </a:prstGeom>
        </p:spPr>
      </p:pic>
      <p:pic>
        <p:nvPicPr>
          <p:cNvPr id="8" name="Picture 7">
            <a:extLst>
              <a:ext uri="{FF2B5EF4-FFF2-40B4-BE49-F238E27FC236}">
                <a16:creationId xmlns:a16="http://schemas.microsoft.com/office/drawing/2014/main" id="{2FE7BA6B-71E4-D041-B81B-AA65C3654BF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61503" y="4627586"/>
            <a:ext cx="1752015" cy="1343418"/>
          </a:xfrm>
          <a:prstGeom prst="rect">
            <a:avLst/>
          </a:prstGeom>
        </p:spPr>
      </p:pic>
      <p:sp>
        <p:nvSpPr>
          <p:cNvPr id="32" name="TextBox 31">
            <a:extLst>
              <a:ext uri="{FF2B5EF4-FFF2-40B4-BE49-F238E27FC236}">
                <a16:creationId xmlns:a16="http://schemas.microsoft.com/office/drawing/2014/main" id="{77C5B568-BA0B-5347-A25A-5E82FE446E8B}"/>
              </a:ext>
            </a:extLst>
          </p:cNvPr>
          <p:cNvSpPr txBox="1"/>
          <p:nvPr/>
        </p:nvSpPr>
        <p:spPr>
          <a:xfrm>
            <a:off x="7558929" y="5854806"/>
            <a:ext cx="1241437" cy="400110"/>
          </a:xfrm>
          <a:prstGeom prst="rect">
            <a:avLst/>
          </a:prstGeom>
          <a:noFill/>
        </p:spPr>
        <p:txBody>
          <a:bodyPr wrap="square" rtlCol="0">
            <a:spAutoFit/>
          </a:bodyPr>
          <a:lstStyle/>
          <a:p>
            <a:r>
              <a:rPr lang="en-US" sz="1000" dirty="0"/>
              <a:t>Compliance / Maintenance</a:t>
            </a:r>
          </a:p>
        </p:txBody>
      </p:sp>
      <p:grpSp>
        <p:nvGrpSpPr>
          <p:cNvPr id="12" name="Group 11">
            <a:extLst>
              <a:ext uri="{FF2B5EF4-FFF2-40B4-BE49-F238E27FC236}">
                <a16:creationId xmlns:a16="http://schemas.microsoft.com/office/drawing/2014/main" id="{0AE81F0C-3CB2-6846-89E9-37D2252A5DE5}"/>
              </a:ext>
            </a:extLst>
          </p:cNvPr>
          <p:cNvGrpSpPr/>
          <p:nvPr/>
        </p:nvGrpSpPr>
        <p:grpSpPr>
          <a:xfrm>
            <a:off x="4041648" y="1289304"/>
            <a:ext cx="2540472" cy="4425457"/>
            <a:chOff x="5420129" y="2991680"/>
            <a:chExt cx="1577635" cy="2748212"/>
          </a:xfrm>
        </p:grpSpPr>
        <p:pic>
          <p:nvPicPr>
            <p:cNvPr id="13" name="Picture 12">
              <a:extLst>
                <a:ext uri="{FF2B5EF4-FFF2-40B4-BE49-F238E27FC236}">
                  <a16:creationId xmlns:a16="http://schemas.microsoft.com/office/drawing/2014/main" id="{43092C40-F30B-B541-B253-39F2D93D3DE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55057"/>
            <a:stretch/>
          </p:blipFill>
          <p:spPr>
            <a:xfrm>
              <a:off x="5420129" y="2991680"/>
              <a:ext cx="1577635" cy="2748212"/>
            </a:xfrm>
            <a:prstGeom prst="rect">
              <a:avLst/>
            </a:prstGeom>
          </p:spPr>
        </p:pic>
        <p:pic>
          <p:nvPicPr>
            <p:cNvPr id="14" name="Picture 13">
              <a:extLst>
                <a:ext uri="{FF2B5EF4-FFF2-40B4-BE49-F238E27FC236}">
                  <a16:creationId xmlns:a16="http://schemas.microsoft.com/office/drawing/2014/main" id="{4ACD959C-B539-6F45-85CC-BBD3F0A0BC5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58345" y="3280111"/>
              <a:ext cx="1067159" cy="2171349"/>
            </a:xfrm>
            <a:prstGeom prst="rect">
              <a:avLst/>
            </a:prstGeom>
          </p:spPr>
        </p:pic>
      </p:grpSp>
      <p:pic>
        <p:nvPicPr>
          <p:cNvPr id="18" name="Picture 17">
            <a:extLst>
              <a:ext uri="{FF2B5EF4-FFF2-40B4-BE49-F238E27FC236}">
                <a16:creationId xmlns:a16="http://schemas.microsoft.com/office/drawing/2014/main" id="{095CBAAD-D1E1-8A4D-BEED-21FFFE9D9D92}"/>
              </a:ext>
            </a:extLst>
          </p:cNvPr>
          <p:cNvPicPr>
            <a:picLocks noChangeAspect="1"/>
          </p:cNvPicPr>
          <p:nvPr/>
        </p:nvPicPr>
        <p:blipFill>
          <a:blip r:embed="rId8"/>
          <a:stretch>
            <a:fillRect/>
          </a:stretch>
        </p:blipFill>
        <p:spPr>
          <a:xfrm>
            <a:off x="4425248" y="1899717"/>
            <a:ext cx="1758867" cy="2948437"/>
          </a:xfrm>
          <a:prstGeom prst="rect">
            <a:avLst/>
          </a:prstGeom>
        </p:spPr>
      </p:pic>
      <p:pic>
        <p:nvPicPr>
          <p:cNvPr id="21" name="Picture 20">
            <a:extLst>
              <a:ext uri="{FF2B5EF4-FFF2-40B4-BE49-F238E27FC236}">
                <a16:creationId xmlns:a16="http://schemas.microsoft.com/office/drawing/2014/main" id="{94805D74-C388-DD45-B1CE-1E5F37DDAFD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182095" y="2937070"/>
            <a:ext cx="941636" cy="1640313"/>
          </a:xfrm>
          <a:prstGeom prst="rect">
            <a:avLst/>
          </a:prstGeom>
        </p:spPr>
      </p:pic>
      <p:pic>
        <p:nvPicPr>
          <p:cNvPr id="20" name="Picture 19">
            <a:extLst>
              <a:ext uri="{FF2B5EF4-FFF2-40B4-BE49-F238E27FC236}">
                <a16:creationId xmlns:a16="http://schemas.microsoft.com/office/drawing/2014/main" id="{22FF5940-02DA-BC4B-A7A4-0DC28DBCDE57}"/>
              </a:ext>
            </a:extLst>
          </p:cNvPr>
          <p:cNvPicPr>
            <a:picLocks noChangeAspect="1"/>
          </p:cNvPicPr>
          <p:nvPr/>
        </p:nvPicPr>
        <p:blipFill rotWithShape="1">
          <a:blip r:embed="rId10"/>
          <a:srcRect t="2640" b="17265"/>
          <a:stretch/>
        </p:blipFill>
        <p:spPr>
          <a:xfrm>
            <a:off x="2330001" y="3132617"/>
            <a:ext cx="637198" cy="1049078"/>
          </a:xfrm>
          <a:prstGeom prst="rect">
            <a:avLst/>
          </a:prstGeom>
        </p:spPr>
      </p:pic>
      <p:pic>
        <p:nvPicPr>
          <p:cNvPr id="25" name="Picture 24">
            <a:extLst>
              <a:ext uri="{FF2B5EF4-FFF2-40B4-BE49-F238E27FC236}">
                <a16:creationId xmlns:a16="http://schemas.microsoft.com/office/drawing/2014/main" id="{8C706787-AC41-6549-993E-5F0EC544F414}"/>
              </a:ext>
            </a:extLst>
          </p:cNvPr>
          <p:cNvPicPr>
            <a:picLocks noChangeAspect="1"/>
          </p:cNvPicPr>
          <p:nvPr/>
        </p:nvPicPr>
        <p:blipFill>
          <a:blip r:embed="rId11"/>
          <a:stretch>
            <a:fillRect/>
          </a:stretch>
        </p:blipFill>
        <p:spPr>
          <a:xfrm>
            <a:off x="7327225" y="3093992"/>
            <a:ext cx="1595617" cy="975624"/>
          </a:xfrm>
          <a:prstGeom prst="rect">
            <a:avLst/>
          </a:prstGeom>
        </p:spPr>
      </p:pic>
      <p:cxnSp>
        <p:nvCxnSpPr>
          <p:cNvPr id="16" name="Straight Arrow Connector 15">
            <a:extLst>
              <a:ext uri="{FF2B5EF4-FFF2-40B4-BE49-F238E27FC236}">
                <a16:creationId xmlns:a16="http://schemas.microsoft.com/office/drawing/2014/main" id="{5338B828-4331-1B47-9910-CDDE5825BA22}"/>
              </a:ext>
            </a:extLst>
          </p:cNvPr>
          <p:cNvCxnSpPr>
            <a:cxnSpLocks/>
          </p:cNvCxnSpPr>
          <p:nvPr/>
        </p:nvCxnSpPr>
        <p:spPr>
          <a:xfrm flipH="1" flipV="1">
            <a:off x="5766956" y="3216086"/>
            <a:ext cx="1871550" cy="2080750"/>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pic>
        <p:nvPicPr>
          <p:cNvPr id="26" name="Picture 25">
            <a:extLst>
              <a:ext uri="{FF2B5EF4-FFF2-40B4-BE49-F238E27FC236}">
                <a16:creationId xmlns:a16="http://schemas.microsoft.com/office/drawing/2014/main" id="{20920E47-DCAB-7843-8F23-E4005A92FD63}"/>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162766" y="3021419"/>
            <a:ext cx="688257" cy="480613"/>
          </a:xfrm>
          <a:prstGeom prst="rect">
            <a:avLst/>
          </a:prstGeom>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6891AB3E-977A-3943-B2C4-71ECD546213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3157359" y="3728239"/>
            <a:ext cx="596891" cy="682753"/>
          </a:xfrm>
          <a:prstGeom prst="rect">
            <a:avLst/>
          </a:prstGeom>
          <a:effectLst>
            <a:outerShdw blurRad="50800" dist="38100" dir="2700000" algn="tl" rotWithShape="0">
              <a:prstClr val="black">
                <a:alpha val="40000"/>
              </a:prstClr>
            </a:outerShdw>
          </a:effectLst>
        </p:spPr>
      </p:pic>
      <p:cxnSp>
        <p:nvCxnSpPr>
          <p:cNvPr id="28" name="Straight Arrow Connector 27">
            <a:extLst>
              <a:ext uri="{FF2B5EF4-FFF2-40B4-BE49-F238E27FC236}">
                <a16:creationId xmlns:a16="http://schemas.microsoft.com/office/drawing/2014/main" id="{D0C20FDA-FF6B-364F-BEA0-60209B188F12}"/>
              </a:ext>
            </a:extLst>
          </p:cNvPr>
          <p:cNvCxnSpPr>
            <a:cxnSpLocks/>
          </p:cNvCxnSpPr>
          <p:nvPr/>
        </p:nvCxnSpPr>
        <p:spPr>
          <a:xfrm flipV="1">
            <a:off x="7638506" y="3922871"/>
            <a:ext cx="475012" cy="1376424"/>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ECE5607F-5319-1643-9E3E-FF2517B96719}"/>
              </a:ext>
            </a:extLst>
          </p:cNvPr>
          <p:cNvSpPr/>
          <p:nvPr/>
        </p:nvSpPr>
        <p:spPr>
          <a:xfrm>
            <a:off x="4527596" y="2866062"/>
            <a:ext cx="1239359" cy="350024"/>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64784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F7B6F60-69D1-3742-B31A-8D7AEA939AF9}"/>
              </a:ext>
            </a:extLst>
          </p:cNvPr>
          <p:cNvPicPr>
            <a:picLocks noChangeAspect="1"/>
          </p:cNvPicPr>
          <p:nvPr/>
        </p:nvPicPr>
        <p:blipFill>
          <a:blip r:embed="rId3"/>
          <a:stretch>
            <a:fillRect/>
          </a:stretch>
        </p:blipFill>
        <p:spPr>
          <a:xfrm>
            <a:off x="5676527" y="4972620"/>
            <a:ext cx="2032000" cy="1143000"/>
          </a:xfrm>
          <a:prstGeom prst="rect">
            <a:avLst/>
          </a:prstGeom>
        </p:spPr>
      </p:pic>
      <p:sp>
        <p:nvSpPr>
          <p:cNvPr id="3" name="Content Placeholder 2">
            <a:extLst>
              <a:ext uri="{FF2B5EF4-FFF2-40B4-BE49-F238E27FC236}">
                <a16:creationId xmlns:a16="http://schemas.microsoft.com/office/drawing/2014/main" id="{7CA85F02-0633-4A4F-A633-FC4E3A649466}"/>
              </a:ext>
            </a:extLst>
          </p:cNvPr>
          <p:cNvSpPr>
            <a:spLocks noGrp="1"/>
          </p:cNvSpPr>
          <p:nvPr>
            <p:ph idx="1"/>
          </p:nvPr>
        </p:nvSpPr>
        <p:spPr>
          <a:xfrm>
            <a:off x="307181" y="1472783"/>
            <a:ext cx="8529638" cy="3493814"/>
          </a:xfrm>
        </p:spPr>
        <p:txBody>
          <a:bodyPr>
            <a:normAutofit/>
          </a:bodyPr>
          <a:lstStyle/>
          <a:p>
            <a:r>
              <a:rPr lang="en-US" sz="2400" dirty="0"/>
              <a:t>We manufacture our own sensors</a:t>
            </a:r>
          </a:p>
          <a:p>
            <a:r>
              <a:rPr lang="en-US" sz="2400" dirty="0"/>
              <a:t>Our micro-sensors allow us to make the smallest gas detectors in the world</a:t>
            </a:r>
          </a:p>
          <a:p>
            <a:r>
              <a:rPr lang="en-US" sz="2400" u="sng" dirty="0"/>
              <a:t>3-year warranty</a:t>
            </a:r>
          </a:p>
          <a:p>
            <a:r>
              <a:rPr lang="en-US" sz="2400" dirty="0"/>
              <a:t>New LEL sensor’s dual-filament design is silicon resistant</a:t>
            </a:r>
          </a:p>
          <a:p>
            <a:r>
              <a:rPr lang="en-US" sz="2400" dirty="0"/>
              <a:t>Lead-free EC tech gives O2 sensor 3-5 year lifespan</a:t>
            </a:r>
          </a:p>
          <a:p>
            <a:r>
              <a:rPr lang="en-US" sz="2400" dirty="0"/>
              <a:t>Dual sensor – 2 channels in one sensor slot</a:t>
            </a:r>
          </a:p>
        </p:txBody>
      </p:sp>
      <p:sp>
        <p:nvSpPr>
          <p:cNvPr id="2" name="Title 1">
            <a:extLst>
              <a:ext uri="{FF2B5EF4-FFF2-40B4-BE49-F238E27FC236}">
                <a16:creationId xmlns:a16="http://schemas.microsoft.com/office/drawing/2014/main" id="{91EE5A6E-2905-B346-ABC7-FC5014A60C71}"/>
              </a:ext>
            </a:extLst>
          </p:cNvPr>
          <p:cNvSpPr>
            <a:spLocks noGrp="1"/>
          </p:cNvSpPr>
          <p:nvPr>
            <p:ph type="title"/>
          </p:nvPr>
        </p:nvSpPr>
        <p:spPr>
          <a:xfrm>
            <a:off x="914400" y="244579"/>
            <a:ext cx="7772400" cy="676275"/>
          </a:xfrm>
        </p:spPr>
        <p:txBody>
          <a:bodyPr>
            <a:normAutofit fontScale="90000"/>
          </a:bodyPr>
          <a:lstStyle/>
          <a:p>
            <a:r>
              <a:rPr lang="en-US" sz="3700" b="1" dirty="0"/>
              <a:t>Sensors</a:t>
            </a:r>
            <a:br>
              <a:rPr lang="en-US" b="1" dirty="0"/>
            </a:br>
            <a:r>
              <a:rPr lang="en-US" sz="2400" dirty="0"/>
              <a:t>The Heart of Every Instrument</a:t>
            </a:r>
          </a:p>
        </p:txBody>
      </p:sp>
      <p:pic>
        <p:nvPicPr>
          <p:cNvPr id="8" name="Picture 7">
            <a:extLst>
              <a:ext uri="{FF2B5EF4-FFF2-40B4-BE49-F238E27FC236}">
                <a16:creationId xmlns:a16="http://schemas.microsoft.com/office/drawing/2014/main" id="{ED9885C5-1EEF-5D46-BD1F-92ABCF2863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3433" y="4840551"/>
            <a:ext cx="2997704" cy="1848510"/>
          </a:xfrm>
          <a:prstGeom prst="rect">
            <a:avLst/>
          </a:prstGeom>
        </p:spPr>
      </p:pic>
      <p:sp>
        <p:nvSpPr>
          <p:cNvPr id="14" name="正方形/長方形 2">
            <a:extLst>
              <a:ext uri="{FF2B5EF4-FFF2-40B4-BE49-F238E27FC236}">
                <a16:creationId xmlns:a16="http://schemas.microsoft.com/office/drawing/2014/main" id="{2C5B3120-4582-0A4E-8419-54453AA4206C}"/>
              </a:ext>
            </a:extLst>
          </p:cNvPr>
          <p:cNvSpPr/>
          <p:nvPr/>
        </p:nvSpPr>
        <p:spPr>
          <a:xfrm>
            <a:off x="2299781" y="5742992"/>
            <a:ext cx="648072" cy="686328"/>
          </a:xfrm>
          <a:prstGeom prst="rect">
            <a:avLst/>
          </a:prstGeom>
          <a:noFill/>
          <a:ln w="38100">
            <a:solidFill>
              <a:srgbClr val="FFFF00"/>
            </a:solidFill>
          </a:ln>
          <a:effectLst>
            <a:outerShdw blurRad="50800" dist="38100" dir="2700000" algn="tl" rotWithShape="0">
              <a:prstClr val="black">
                <a:alpha val="40000"/>
              </a:prstClr>
            </a:outerShdw>
          </a:effectLst>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endParaRPr>
          </a:p>
        </p:txBody>
      </p:sp>
      <p:sp>
        <p:nvSpPr>
          <p:cNvPr id="16" name="正方形/長方形 6">
            <a:extLst>
              <a:ext uri="{FF2B5EF4-FFF2-40B4-BE49-F238E27FC236}">
                <a16:creationId xmlns:a16="http://schemas.microsoft.com/office/drawing/2014/main" id="{4C252AC7-47E3-BA44-A9F7-62848ADBDE24}"/>
              </a:ext>
            </a:extLst>
          </p:cNvPr>
          <p:cNvSpPr/>
          <p:nvPr/>
        </p:nvSpPr>
        <p:spPr>
          <a:xfrm>
            <a:off x="399785" y="6492016"/>
            <a:ext cx="777777" cy="276999"/>
          </a:xfrm>
          <a:prstGeom prst="rect">
            <a:avLst/>
          </a:prstGeom>
        </p:spPr>
        <p:txBody>
          <a:bodyPr wrap="none">
            <a:spAutoFit/>
          </a:bodyPr>
          <a:lstStyle/>
          <a:p>
            <a:r>
              <a:rPr lang="en-US" altLang="ja-JP" sz="1200" dirty="0"/>
              <a:t>CO/H2S</a:t>
            </a:r>
            <a:endParaRPr lang="ja-JP" altLang="en-US" sz="1200"/>
          </a:p>
        </p:txBody>
      </p:sp>
      <p:cxnSp>
        <p:nvCxnSpPr>
          <p:cNvPr id="18" name="Straight Arrow Connector 17">
            <a:extLst>
              <a:ext uri="{FF2B5EF4-FFF2-40B4-BE49-F238E27FC236}">
                <a16:creationId xmlns:a16="http://schemas.microsoft.com/office/drawing/2014/main" id="{8D215F73-65D2-724D-9C84-4F92BDEE07B3}"/>
              </a:ext>
            </a:extLst>
          </p:cNvPr>
          <p:cNvCxnSpPr>
            <a:cxnSpLocks/>
          </p:cNvCxnSpPr>
          <p:nvPr/>
        </p:nvCxnSpPr>
        <p:spPr>
          <a:xfrm flipH="1" flipV="1">
            <a:off x="1069975" y="6411684"/>
            <a:ext cx="1229806" cy="1"/>
          </a:xfrm>
          <a:prstGeom prst="straightConnector1">
            <a:avLst/>
          </a:prstGeom>
          <a:ln>
            <a:solidFill>
              <a:srgbClr val="FFFF00"/>
            </a:solidFill>
            <a:tailEnd type="stealth" w="lg" len="lg"/>
          </a:ln>
          <a:effectLst>
            <a:outerShdw blurRad="50800" dist="38100" dir="2700000" algn="tl" rotWithShape="0">
              <a:prstClr val="black">
                <a:alpha val="40000"/>
              </a:prstClr>
            </a:outerShdw>
          </a:effectLst>
        </p:spPr>
        <p:style>
          <a:lnRef idx="3">
            <a:schemeClr val="dk1"/>
          </a:lnRef>
          <a:fillRef idx="0">
            <a:schemeClr val="dk1"/>
          </a:fillRef>
          <a:effectRef idx="2">
            <a:schemeClr val="dk1"/>
          </a:effectRef>
          <a:fontRef idx="minor">
            <a:schemeClr val="tx1"/>
          </a:fontRef>
        </p:style>
      </p:cxnSp>
      <p:sp>
        <p:nvSpPr>
          <p:cNvPr id="27" name="正方形/長方形 6">
            <a:extLst>
              <a:ext uri="{FF2B5EF4-FFF2-40B4-BE49-F238E27FC236}">
                <a16:creationId xmlns:a16="http://schemas.microsoft.com/office/drawing/2014/main" id="{5A6E707A-F8C1-C54A-BA01-8387FC8EF981}"/>
              </a:ext>
            </a:extLst>
          </p:cNvPr>
          <p:cNvSpPr/>
          <p:nvPr/>
        </p:nvSpPr>
        <p:spPr>
          <a:xfrm>
            <a:off x="6706153" y="4793977"/>
            <a:ext cx="1176925" cy="461665"/>
          </a:xfrm>
          <a:prstGeom prst="rect">
            <a:avLst/>
          </a:prstGeom>
        </p:spPr>
        <p:txBody>
          <a:bodyPr wrap="none">
            <a:spAutoFit/>
          </a:bodyPr>
          <a:lstStyle/>
          <a:p>
            <a:pPr algn="ctr"/>
            <a:r>
              <a:rPr lang="en-US" altLang="ja-JP" sz="1200" dirty="0"/>
              <a:t>Dual filament</a:t>
            </a:r>
          </a:p>
          <a:p>
            <a:pPr algn="ctr"/>
            <a:r>
              <a:rPr lang="en-US" altLang="ja-JP" sz="1200" dirty="0"/>
              <a:t>LEL sensor</a:t>
            </a:r>
            <a:endParaRPr lang="ja-JP" altLang="en-US" sz="1200"/>
          </a:p>
        </p:txBody>
      </p:sp>
      <p:sp>
        <p:nvSpPr>
          <p:cNvPr id="28" name="正方形/長方形 6">
            <a:extLst>
              <a:ext uri="{FF2B5EF4-FFF2-40B4-BE49-F238E27FC236}">
                <a16:creationId xmlns:a16="http://schemas.microsoft.com/office/drawing/2014/main" id="{C634580F-DB3E-684A-92D0-F92EC7101ADE}"/>
              </a:ext>
            </a:extLst>
          </p:cNvPr>
          <p:cNvSpPr/>
          <p:nvPr/>
        </p:nvSpPr>
        <p:spPr>
          <a:xfrm>
            <a:off x="6232918" y="5009421"/>
            <a:ext cx="317716" cy="246221"/>
          </a:xfrm>
          <a:prstGeom prst="rect">
            <a:avLst/>
          </a:prstGeom>
        </p:spPr>
        <p:txBody>
          <a:bodyPr wrap="none">
            <a:spAutoFit/>
          </a:bodyPr>
          <a:lstStyle/>
          <a:p>
            <a:r>
              <a:rPr lang="en-US" altLang="ja-JP" sz="1000" dirty="0"/>
              <a:t>F1</a:t>
            </a:r>
            <a:endParaRPr lang="ja-JP" altLang="en-US" sz="1000"/>
          </a:p>
        </p:txBody>
      </p:sp>
      <p:sp>
        <p:nvSpPr>
          <p:cNvPr id="29" name="正方形/長方形 6">
            <a:extLst>
              <a:ext uri="{FF2B5EF4-FFF2-40B4-BE49-F238E27FC236}">
                <a16:creationId xmlns:a16="http://schemas.microsoft.com/office/drawing/2014/main" id="{0AC44689-C7D5-204E-BCD6-FB659576FCB5}"/>
              </a:ext>
            </a:extLst>
          </p:cNvPr>
          <p:cNvSpPr/>
          <p:nvPr/>
        </p:nvSpPr>
        <p:spPr>
          <a:xfrm>
            <a:off x="6232918" y="5841859"/>
            <a:ext cx="317716" cy="246221"/>
          </a:xfrm>
          <a:prstGeom prst="rect">
            <a:avLst/>
          </a:prstGeom>
        </p:spPr>
        <p:txBody>
          <a:bodyPr wrap="none">
            <a:spAutoFit/>
          </a:bodyPr>
          <a:lstStyle/>
          <a:p>
            <a:r>
              <a:rPr lang="en-US" altLang="ja-JP" sz="1000" dirty="0"/>
              <a:t>F2</a:t>
            </a:r>
            <a:endParaRPr lang="ja-JP" altLang="en-US" sz="1000"/>
          </a:p>
        </p:txBody>
      </p:sp>
      <p:sp>
        <p:nvSpPr>
          <p:cNvPr id="30" name="正方形/長方形 6">
            <a:extLst>
              <a:ext uri="{FF2B5EF4-FFF2-40B4-BE49-F238E27FC236}">
                <a16:creationId xmlns:a16="http://schemas.microsoft.com/office/drawing/2014/main" id="{3073AC5B-D4DA-5044-83E5-4148D9D5FCEE}"/>
              </a:ext>
            </a:extLst>
          </p:cNvPr>
          <p:cNvSpPr/>
          <p:nvPr/>
        </p:nvSpPr>
        <p:spPr>
          <a:xfrm>
            <a:off x="264330" y="5351267"/>
            <a:ext cx="1048685" cy="276999"/>
          </a:xfrm>
          <a:prstGeom prst="rect">
            <a:avLst/>
          </a:prstGeom>
        </p:spPr>
        <p:txBody>
          <a:bodyPr wrap="none">
            <a:spAutoFit/>
          </a:bodyPr>
          <a:lstStyle/>
          <a:p>
            <a:r>
              <a:rPr lang="en-US" altLang="ja-JP" sz="1200" dirty="0"/>
              <a:t>Dual Sensor</a:t>
            </a:r>
            <a:endParaRPr lang="ja-JP" altLang="en-US" sz="1200"/>
          </a:p>
        </p:txBody>
      </p:sp>
      <p:sp>
        <p:nvSpPr>
          <p:cNvPr id="39" name="TextBox 38">
            <a:extLst>
              <a:ext uri="{FF2B5EF4-FFF2-40B4-BE49-F238E27FC236}">
                <a16:creationId xmlns:a16="http://schemas.microsoft.com/office/drawing/2014/main" id="{DC756C34-058F-8145-ADE5-95B22EDF3260}"/>
              </a:ext>
            </a:extLst>
          </p:cNvPr>
          <p:cNvSpPr txBox="1"/>
          <p:nvPr/>
        </p:nvSpPr>
        <p:spPr>
          <a:xfrm>
            <a:off x="6605327" y="5832598"/>
            <a:ext cx="1461019" cy="276999"/>
          </a:xfrm>
          <a:prstGeom prst="rect">
            <a:avLst/>
          </a:prstGeom>
          <a:noFill/>
        </p:spPr>
        <p:txBody>
          <a:bodyPr wrap="square" rtlCol="0">
            <a:spAutoFit/>
          </a:bodyPr>
          <a:lstStyle/>
          <a:p>
            <a:r>
              <a:rPr lang="en-US" sz="1200" dirty="0"/>
              <a:t>+ Si removal filter</a:t>
            </a:r>
          </a:p>
        </p:txBody>
      </p:sp>
      <p:pic>
        <p:nvPicPr>
          <p:cNvPr id="5" name="Picture 4">
            <a:extLst>
              <a:ext uri="{FF2B5EF4-FFF2-40B4-BE49-F238E27FC236}">
                <a16:creationId xmlns:a16="http://schemas.microsoft.com/office/drawing/2014/main" id="{028F4D24-B07A-BB4D-B3D9-4886406792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2054" y="5590530"/>
            <a:ext cx="1013241" cy="901486"/>
          </a:xfrm>
          <a:prstGeom prst="rect">
            <a:avLst/>
          </a:prstGeom>
        </p:spPr>
      </p:pic>
    </p:spTree>
    <p:extLst>
      <p:ext uri="{BB962C8B-B14F-4D97-AF65-F5344CB8AC3E}">
        <p14:creationId xmlns:p14="http://schemas.microsoft.com/office/powerpoint/2010/main" val="39312633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27" grpId="0"/>
      <p:bldP spid="28" grpId="0"/>
      <p:bldP spid="29" grpId="0"/>
      <p:bldP spid="30"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49334C8C-E0DC-094E-BFE1-B14378537B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0720" y="1237971"/>
            <a:ext cx="1527355" cy="1527355"/>
          </a:xfrm>
          <a:prstGeom prst="rect">
            <a:avLst/>
          </a:prstGeom>
        </p:spPr>
      </p:pic>
      <p:sp>
        <p:nvSpPr>
          <p:cNvPr id="2" name="Title 1">
            <a:extLst>
              <a:ext uri="{FF2B5EF4-FFF2-40B4-BE49-F238E27FC236}">
                <a16:creationId xmlns:a16="http://schemas.microsoft.com/office/drawing/2014/main" id="{8F5C90AE-90AF-BC4D-8993-ED50161E816F}"/>
              </a:ext>
            </a:extLst>
          </p:cNvPr>
          <p:cNvSpPr>
            <a:spLocks noGrp="1"/>
          </p:cNvSpPr>
          <p:nvPr>
            <p:ph type="title"/>
          </p:nvPr>
        </p:nvSpPr>
        <p:spPr>
          <a:xfrm>
            <a:off x="798127" y="253816"/>
            <a:ext cx="7772400" cy="676275"/>
          </a:xfrm>
        </p:spPr>
        <p:txBody>
          <a:bodyPr>
            <a:normAutofit fontScale="90000"/>
          </a:bodyPr>
          <a:lstStyle/>
          <a:p>
            <a:r>
              <a:rPr lang="en-US" b="1" dirty="0"/>
              <a:t>Sensor Options</a:t>
            </a:r>
            <a:br>
              <a:rPr lang="en-US" b="1" dirty="0"/>
            </a:br>
            <a:r>
              <a:rPr lang="en-US" sz="2400" dirty="0"/>
              <a:t>GX-3R and GX-3R Pro</a:t>
            </a:r>
          </a:p>
        </p:txBody>
      </p:sp>
      <p:pic>
        <p:nvPicPr>
          <p:cNvPr id="7" name="Picture 6">
            <a:extLst>
              <a:ext uri="{FF2B5EF4-FFF2-40B4-BE49-F238E27FC236}">
                <a16:creationId xmlns:a16="http://schemas.microsoft.com/office/drawing/2014/main" id="{EC156D5E-8327-AD4C-A7B3-6473B63F1E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04008" y="1392771"/>
            <a:ext cx="1821478" cy="1924775"/>
          </a:xfrm>
          <a:prstGeom prst="rect">
            <a:avLst/>
          </a:prstGeom>
        </p:spPr>
      </p:pic>
      <p:pic>
        <p:nvPicPr>
          <p:cNvPr id="10" name="Picture 9">
            <a:extLst>
              <a:ext uri="{FF2B5EF4-FFF2-40B4-BE49-F238E27FC236}">
                <a16:creationId xmlns:a16="http://schemas.microsoft.com/office/drawing/2014/main" id="{6E326436-F943-A146-9FC0-9238DF5A24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5486" y="1231505"/>
            <a:ext cx="2493028" cy="2247305"/>
          </a:xfrm>
          <a:prstGeom prst="rect">
            <a:avLst/>
          </a:prstGeom>
        </p:spPr>
      </p:pic>
      <p:sp>
        <p:nvSpPr>
          <p:cNvPr id="22" name="TextBox 21">
            <a:extLst>
              <a:ext uri="{FF2B5EF4-FFF2-40B4-BE49-F238E27FC236}">
                <a16:creationId xmlns:a16="http://schemas.microsoft.com/office/drawing/2014/main" id="{8239E6C0-A53D-BA47-9074-6C15EC2AF072}"/>
              </a:ext>
            </a:extLst>
          </p:cNvPr>
          <p:cNvSpPr txBox="1"/>
          <p:nvPr/>
        </p:nvSpPr>
        <p:spPr>
          <a:xfrm>
            <a:off x="5993325" y="2497243"/>
            <a:ext cx="2142146" cy="738664"/>
          </a:xfrm>
          <a:prstGeom prst="rect">
            <a:avLst/>
          </a:prstGeom>
          <a:noFill/>
        </p:spPr>
        <p:txBody>
          <a:bodyPr wrap="square" rtlCol="0">
            <a:spAutoFit/>
          </a:bodyPr>
          <a:lstStyle/>
          <a:p>
            <a:pPr algn="ctr"/>
            <a:r>
              <a:rPr lang="en-US" sz="1400" dirty="0"/>
              <a:t>3-year warranty on all GX-3R and GX-3R Pro Sensors!</a:t>
            </a:r>
          </a:p>
        </p:txBody>
      </p:sp>
      <p:graphicFrame>
        <p:nvGraphicFramePr>
          <p:cNvPr id="23" name="Table 22">
            <a:extLst>
              <a:ext uri="{FF2B5EF4-FFF2-40B4-BE49-F238E27FC236}">
                <a16:creationId xmlns:a16="http://schemas.microsoft.com/office/drawing/2014/main" id="{B5751B18-6F38-AF4B-B8CC-F1DD5B9D88AA}"/>
              </a:ext>
            </a:extLst>
          </p:cNvPr>
          <p:cNvGraphicFramePr>
            <a:graphicFrameLocks noGrp="1"/>
          </p:cNvGraphicFramePr>
          <p:nvPr>
            <p:extLst>
              <p:ext uri="{D42A27DB-BD31-4B8C-83A1-F6EECF244321}">
                <p14:modId xmlns:p14="http://schemas.microsoft.com/office/powerpoint/2010/main" val="837275068"/>
              </p:ext>
            </p:extLst>
          </p:nvPr>
        </p:nvGraphicFramePr>
        <p:xfrm>
          <a:off x="1223682" y="3468669"/>
          <a:ext cx="6696636" cy="2597526"/>
        </p:xfrm>
        <a:graphic>
          <a:graphicData uri="http://schemas.openxmlformats.org/drawingml/2006/table">
            <a:tbl>
              <a:tblPr firstRow="1" bandRow="1">
                <a:tableStyleId>{5C22544A-7EE6-4342-B048-85BDC9FD1C3A}</a:tableStyleId>
              </a:tblPr>
              <a:tblGrid>
                <a:gridCol w="2232212">
                  <a:extLst>
                    <a:ext uri="{9D8B030D-6E8A-4147-A177-3AD203B41FA5}">
                      <a16:colId xmlns:a16="http://schemas.microsoft.com/office/drawing/2014/main" val="636869148"/>
                    </a:ext>
                  </a:extLst>
                </a:gridCol>
                <a:gridCol w="2232212">
                  <a:extLst>
                    <a:ext uri="{9D8B030D-6E8A-4147-A177-3AD203B41FA5}">
                      <a16:colId xmlns:a16="http://schemas.microsoft.com/office/drawing/2014/main" val="3213633779"/>
                    </a:ext>
                  </a:extLst>
                </a:gridCol>
                <a:gridCol w="2232212">
                  <a:extLst>
                    <a:ext uri="{9D8B030D-6E8A-4147-A177-3AD203B41FA5}">
                      <a16:colId xmlns:a16="http://schemas.microsoft.com/office/drawing/2014/main" val="1393211290"/>
                    </a:ext>
                  </a:extLst>
                </a:gridCol>
              </a:tblGrid>
              <a:tr h="502920">
                <a:tc>
                  <a:txBody>
                    <a:bodyPr/>
                    <a:lstStyle/>
                    <a:p>
                      <a:pPr algn="ctr"/>
                      <a:r>
                        <a:rPr lang="en-US" sz="1350" b="1" dirty="0"/>
                        <a:t>GX-3R and </a:t>
                      </a:r>
                    </a:p>
                    <a:p>
                      <a:pPr algn="ctr"/>
                      <a:r>
                        <a:rPr lang="en-US" sz="1350" b="1" dirty="0"/>
                        <a:t>GX-3R Pro</a:t>
                      </a:r>
                    </a:p>
                  </a:txBody>
                  <a:tcPr anchor="ctr"/>
                </a:tc>
                <a:tc>
                  <a:txBody>
                    <a:bodyPr/>
                    <a:lstStyle/>
                    <a:p>
                      <a:pPr algn="ctr"/>
                      <a:r>
                        <a:rPr lang="en-US" sz="1350" b="1" dirty="0"/>
                        <a:t>GX-3R Pro Only</a:t>
                      </a:r>
                    </a:p>
                  </a:txBody>
                  <a:tcPr anchor="ctr"/>
                </a:tc>
                <a:tc>
                  <a:txBody>
                    <a:bodyPr/>
                    <a:lstStyle/>
                    <a:p>
                      <a:pPr algn="ctr"/>
                      <a:r>
                        <a:rPr lang="en-US" sz="1350" b="1" dirty="0"/>
                        <a:t>Coming in 2022 </a:t>
                      </a:r>
                      <a:br>
                        <a:rPr lang="en-US" sz="1350" b="1" dirty="0"/>
                      </a:br>
                      <a:r>
                        <a:rPr lang="en-US" sz="1350" b="1" dirty="0"/>
                        <a:t>(GX-3R Pro only)</a:t>
                      </a:r>
                    </a:p>
                  </a:txBody>
                  <a:tcPr anchor="ctr"/>
                </a:tc>
                <a:extLst>
                  <a:ext uri="{0D108BD9-81ED-4DB2-BD59-A6C34878D82A}">
                    <a16:rowId xmlns:a16="http://schemas.microsoft.com/office/drawing/2014/main" val="3347664303"/>
                  </a:ext>
                </a:extLst>
              </a:tr>
              <a:tr h="349101">
                <a:tc>
                  <a:txBody>
                    <a:bodyPr/>
                    <a:lstStyle/>
                    <a:p>
                      <a:pPr algn="ctr"/>
                      <a:r>
                        <a:rPr lang="en-US" sz="1350" dirty="0"/>
                        <a:t>CO/H2S</a:t>
                      </a:r>
                    </a:p>
                  </a:txBody>
                  <a:tcPr anchor="ctr"/>
                </a:tc>
                <a:tc>
                  <a:txBody>
                    <a:bodyPr/>
                    <a:lstStyle/>
                    <a:p>
                      <a:pPr algn="ctr"/>
                      <a:r>
                        <a:rPr lang="en-US" sz="1350" dirty="0"/>
                        <a:t>CO2 ppm (IR)</a:t>
                      </a:r>
                    </a:p>
                  </a:txBody>
                  <a:tcPr anchor="ctr"/>
                </a:tc>
                <a:tc>
                  <a:txBody>
                    <a:bodyPr/>
                    <a:lstStyle/>
                    <a:p>
                      <a:pPr algn="ctr"/>
                      <a:r>
                        <a:rPr lang="en-US" sz="1350" dirty="0"/>
                        <a:t>Cl2</a:t>
                      </a:r>
                    </a:p>
                  </a:txBody>
                  <a:tcPr anchor="ctr"/>
                </a:tc>
                <a:extLst>
                  <a:ext uri="{0D108BD9-81ED-4DB2-BD59-A6C34878D82A}">
                    <a16:rowId xmlns:a16="http://schemas.microsoft.com/office/drawing/2014/main" val="2495963171"/>
                  </a:ext>
                </a:extLst>
              </a:tr>
              <a:tr h="349101">
                <a:tc>
                  <a:txBody>
                    <a:bodyPr/>
                    <a:lstStyle/>
                    <a:p>
                      <a:pPr algn="ctr"/>
                      <a:r>
                        <a:rPr lang="en-US" sz="1350" dirty="0"/>
                        <a:t>LEL</a:t>
                      </a:r>
                    </a:p>
                  </a:txBody>
                  <a:tcPr anchor="ctr"/>
                </a:tc>
                <a:tc>
                  <a:txBody>
                    <a:bodyPr/>
                    <a:lstStyle/>
                    <a:p>
                      <a:pPr algn="ctr"/>
                      <a:r>
                        <a:rPr lang="en-US" sz="1350" dirty="0"/>
                        <a:t>CO2 % vol (IR)</a:t>
                      </a:r>
                    </a:p>
                  </a:txBody>
                  <a:tcPr anchor="ctr"/>
                </a:tc>
                <a:tc>
                  <a:txBody>
                    <a:bodyPr/>
                    <a:lstStyle/>
                    <a:p>
                      <a:pPr algn="ctr"/>
                      <a:endParaRPr lang="en-US" sz="1350" dirty="0"/>
                    </a:p>
                  </a:txBody>
                  <a:tcPr anchor="ctr"/>
                </a:tc>
                <a:extLst>
                  <a:ext uri="{0D108BD9-81ED-4DB2-BD59-A6C34878D82A}">
                    <a16:rowId xmlns:a16="http://schemas.microsoft.com/office/drawing/2014/main" val="2071152707"/>
                  </a:ext>
                </a:extLst>
              </a:tr>
              <a:tr h="349101">
                <a:tc>
                  <a:txBody>
                    <a:bodyPr/>
                    <a:lstStyle/>
                    <a:p>
                      <a:pPr algn="ctr"/>
                      <a:r>
                        <a:rPr lang="en-US" sz="1350" dirty="0"/>
                        <a:t>O2</a:t>
                      </a:r>
                    </a:p>
                  </a:txBody>
                  <a:tcPr anchor="ctr"/>
                </a:tc>
                <a:tc>
                  <a:txBody>
                    <a:bodyPr/>
                    <a:lstStyle/>
                    <a:p>
                      <a:pPr algn="ctr"/>
                      <a:r>
                        <a:rPr lang="en-US" sz="1350" dirty="0"/>
                        <a:t>HCN</a:t>
                      </a:r>
                    </a:p>
                  </a:txBody>
                  <a:tcPr anchor="ctr"/>
                </a:tc>
                <a:tc>
                  <a:txBody>
                    <a:bodyPr/>
                    <a:lstStyle/>
                    <a:p>
                      <a:pPr algn="ctr"/>
                      <a:endParaRPr lang="en-US" sz="1350" dirty="0"/>
                    </a:p>
                  </a:txBody>
                  <a:tcPr anchor="ctr"/>
                </a:tc>
                <a:extLst>
                  <a:ext uri="{0D108BD9-81ED-4DB2-BD59-A6C34878D82A}">
                    <a16:rowId xmlns:a16="http://schemas.microsoft.com/office/drawing/2014/main" val="2089834241"/>
                  </a:ext>
                </a:extLst>
              </a:tr>
              <a:tr h="349101">
                <a:tc>
                  <a:txBody>
                    <a:bodyPr/>
                    <a:lstStyle/>
                    <a:p>
                      <a:pPr algn="ctr"/>
                      <a:r>
                        <a:rPr lang="en-US" sz="1350" dirty="0"/>
                        <a:t>H2S</a:t>
                      </a:r>
                    </a:p>
                  </a:txBody>
                  <a:tcPr anchor="ctr"/>
                </a:tc>
                <a:tc>
                  <a:txBody>
                    <a:bodyPr/>
                    <a:lstStyle/>
                    <a:p>
                      <a:pPr algn="ctr"/>
                      <a:r>
                        <a:rPr lang="en-US" sz="1350" dirty="0"/>
                        <a:t>NO2</a:t>
                      </a:r>
                    </a:p>
                  </a:txBody>
                  <a:tcPr anchor="ctr"/>
                </a:tc>
                <a:tc>
                  <a:txBody>
                    <a:bodyPr/>
                    <a:lstStyle/>
                    <a:p>
                      <a:pPr algn="ctr"/>
                      <a:endParaRPr lang="en-US" sz="1350" dirty="0"/>
                    </a:p>
                  </a:txBody>
                  <a:tcPr anchor="ctr"/>
                </a:tc>
                <a:extLst>
                  <a:ext uri="{0D108BD9-81ED-4DB2-BD59-A6C34878D82A}">
                    <a16:rowId xmlns:a16="http://schemas.microsoft.com/office/drawing/2014/main" val="4097148681"/>
                  </a:ext>
                </a:extLst>
              </a:tr>
              <a:tr h="349101">
                <a:tc>
                  <a:txBody>
                    <a:bodyPr/>
                    <a:lstStyle/>
                    <a:p>
                      <a:pPr algn="ctr"/>
                      <a:r>
                        <a:rPr lang="en-US" sz="1350" dirty="0"/>
                        <a:t>CO</a:t>
                      </a:r>
                    </a:p>
                  </a:txBody>
                  <a:tcPr anchor="ctr"/>
                </a:tc>
                <a:tc>
                  <a:txBody>
                    <a:bodyPr/>
                    <a:lstStyle/>
                    <a:p>
                      <a:pPr algn="ctr"/>
                      <a:r>
                        <a:rPr lang="en-US" sz="1350" dirty="0"/>
                        <a:t>PH3</a:t>
                      </a:r>
                    </a:p>
                  </a:txBody>
                  <a:tcPr anchor="ctr"/>
                </a:tc>
                <a:tc>
                  <a:txBody>
                    <a:bodyPr/>
                    <a:lstStyle/>
                    <a:p>
                      <a:pPr algn="ctr"/>
                      <a:endParaRPr lang="en-US" sz="1350" dirty="0"/>
                    </a:p>
                  </a:txBody>
                  <a:tcPr anchor="ctr"/>
                </a:tc>
                <a:extLst>
                  <a:ext uri="{0D108BD9-81ED-4DB2-BD59-A6C34878D82A}">
                    <a16:rowId xmlns:a16="http://schemas.microsoft.com/office/drawing/2014/main" val="2282324503"/>
                  </a:ext>
                </a:extLst>
              </a:tr>
              <a:tr h="349101">
                <a:tc>
                  <a:txBody>
                    <a:bodyPr/>
                    <a:lstStyle/>
                    <a:p>
                      <a:pPr algn="ctr"/>
                      <a:r>
                        <a:rPr lang="en-US" sz="1350" dirty="0"/>
                        <a:t>(-H2) CO</a:t>
                      </a:r>
                    </a:p>
                  </a:txBody>
                  <a:tcPr anchor="ctr"/>
                </a:tc>
                <a:tc>
                  <a:txBody>
                    <a:bodyPr/>
                    <a:lstStyle/>
                    <a:p>
                      <a:pPr algn="ctr"/>
                      <a:r>
                        <a:rPr lang="en-US" sz="1350" dirty="0"/>
                        <a:t>SO2</a:t>
                      </a:r>
                    </a:p>
                  </a:txBody>
                  <a:tcPr anchor="ctr"/>
                </a:tc>
                <a:tc>
                  <a:txBody>
                    <a:bodyPr/>
                    <a:lstStyle/>
                    <a:p>
                      <a:pPr algn="ctr"/>
                      <a:endParaRPr lang="en-US" sz="1350" dirty="0"/>
                    </a:p>
                  </a:txBody>
                  <a:tcPr anchor="ctr"/>
                </a:tc>
                <a:extLst>
                  <a:ext uri="{0D108BD9-81ED-4DB2-BD59-A6C34878D82A}">
                    <a16:rowId xmlns:a16="http://schemas.microsoft.com/office/drawing/2014/main" val="2196097793"/>
                  </a:ext>
                </a:extLst>
              </a:tr>
            </a:tbl>
          </a:graphicData>
        </a:graphic>
      </p:graphicFrame>
    </p:spTree>
    <p:extLst>
      <p:ext uri="{BB962C8B-B14F-4D97-AF65-F5344CB8AC3E}">
        <p14:creationId xmlns:p14="http://schemas.microsoft.com/office/powerpoint/2010/main" val="5130571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A1458-2A27-EF4A-AD6F-1EA12B4300E3}"/>
              </a:ext>
            </a:extLst>
          </p:cNvPr>
          <p:cNvSpPr>
            <a:spLocks noGrp="1"/>
          </p:cNvSpPr>
          <p:nvPr>
            <p:ph type="title"/>
          </p:nvPr>
        </p:nvSpPr>
        <p:spPr>
          <a:xfrm>
            <a:off x="671805" y="502780"/>
            <a:ext cx="7772400" cy="676275"/>
          </a:xfrm>
        </p:spPr>
        <p:txBody>
          <a:bodyPr/>
          <a:lstStyle/>
          <a:p>
            <a:r>
              <a:rPr lang="en-US" sz="2400" dirty="0"/>
              <a:t>Attachable Pump and Cal Station</a:t>
            </a:r>
          </a:p>
        </p:txBody>
      </p:sp>
      <p:grpSp>
        <p:nvGrpSpPr>
          <p:cNvPr id="5" name="Group 4">
            <a:extLst>
              <a:ext uri="{FF2B5EF4-FFF2-40B4-BE49-F238E27FC236}">
                <a16:creationId xmlns:a16="http://schemas.microsoft.com/office/drawing/2014/main" id="{29518377-2AF7-2B46-89C2-34B277E2F42C}"/>
              </a:ext>
            </a:extLst>
          </p:cNvPr>
          <p:cNvGrpSpPr/>
          <p:nvPr/>
        </p:nvGrpSpPr>
        <p:grpSpPr>
          <a:xfrm>
            <a:off x="168460" y="4027772"/>
            <a:ext cx="8975540" cy="2483926"/>
            <a:chOff x="395536" y="4046403"/>
            <a:chExt cx="8744225" cy="2483926"/>
          </a:xfrm>
        </p:grpSpPr>
        <p:sp>
          <p:nvSpPr>
            <p:cNvPr id="6" name="TextBox 5">
              <a:extLst>
                <a:ext uri="{FF2B5EF4-FFF2-40B4-BE49-F238E27FC236}">
                  <a16:creationId xmlns:a16="http://schemas.microsoft.com/office/drawing/2014/main" id="{A2300FBA-E591-674C-9398-E6401D258569}"/>
                </a:ext>
              </a:extLst>
            </p:cNvPr>
            <p:cNvSpPr txBox="1"/>
            <p:nvPr/>
          </p:nvSpPr>
          <p:spPr>
            <a:xfrm>
              <a:off x="3098920" y="4477005"/>
              <a:ext cx="6040841" cy="954107"/>
            </a:xfrm>
            <a:prstGeom prst="rect">
              <a:avLst/>
            </a:prstGeom>
            <a:noFill/>
          </p:spPr>
          <p:txBody>
            <a:bodyPr wrap="square" rtlCol="0">
              <a:spAutoFit/>
            </a:bodyPr>
            <a:lstStyle/>
            <a:p>
              <a:pPr marL="285750" indent="-285750">
                <a:buFont typeface="Courier New"/>
                <a:buChar char="o"/>
              </a:pPr>
              <a:r>
                <a:rPr lang="en-US" sz="1400" dirty="0">
                  <a:latin typeface="Arial" panose="020B0604020202020204" pitchFamily="34" charset="0"/>
                  <a:cs typeface="Arial" panose="020B0604020202020204" pitchFamily="34" charset="0"/>
                </a:rPr>
                <a:t>Accepts </a:t>
              </a:r>
              <a:r>
                <a:rPr lang="en-US" sz="1400" b="1" u="sng" dirty="0">
                  <a:latin typeface="Arial" panose="020B0604020202020204" pitchFamily="34" charset="0"/>
                  <a:cs typeface="Arial" panose="020B0604020202020204" pitchFamily="34" charset="0"/>
                </a:rPr>
                <a:t>both</a:t>
              </a:r>
              <a:r>
                <a:rPr lang="en-US" sz="1400" dirty="0">
                  <a:latin typeface="Arial" panose="020B0604020202020204" pitchFamily="34" charset="0"/>
                  <a:cs typeface="Arial" panose="020B0604020202020204" pitchFamily="34" charset="0"/>
                </a:rPr>
                <a:t> GX-3R and GX-3R Pro</a:t>
              </a:r>
            </a:p>
            <a:p>
              <a:pPr marL="285750" indent="-285750">
                <a:buFont typeface="Courier New"/>
                <a:buChar char="o"/>
              </a:pPr>
              <a:r>
                <a:rPr lang="en-US" sz="1400" dirty="0">
                  <a:latin typeface="Arial" panose="020B0604020202020204" pitchFamily="34" charset="0"/>
                  <a:cs typeface="Arial" panose="020B0604020202020204" pitchFamily="34" charset="0"/>
                </a:rPr>
                <a:t>Bump Time:  10 seconds</a:t>
              </a:r>
            </a:p>
            <a:p>
              <a:pPr marL="285750" indent="-285750">
                <a:buFont typeface="Courier New"/>
                <a:buChar char="o"/>
              </a:pPr>
              <a:r>
                <a:rPr lang="en-US" sz="1400" dirty="0">
                  <a:latin typeface="Arial" panose="020B0604020202020204" pitchFamily="34" charset="0"/>
                  <a:cs typeface="Arial" panose="020B0604020202020204" pitchFamily="34" charset="0"/>
                </a:rPr>
                <a:t>Gas Consumption:  250 ml / min</a:t>
              </a:r>
            </a:p>
            <a:p>
              <a:pPr marL="285750" indent="-285750">
                <a:buFont typeface="Courier New"/>
                <a:buChar char="o"/>
              </a:pPr>
              <a:r>
                <a:rPr lang="en-US" sz="1400" dirty="0">
                  <a:latin typeface="Arial" panose="020B0604020202020204" pitchFamily="34" charset="0"/>
                  <a:cs typeface="Arial" panose="020B0604020202020204" pitchFamily="34" charset="0"/>
                </a:rPr>
                <a:t>Output:  Internal memory / USB drive / LAN cable / USB Cable to PC</a:t>
              </a:r>
            </a:p>
          </p:txBody>
        </p:sp>
        <p:grpSp>
          <p:nvGrpSpPr>
            <p:cNvPr id="7" name="Group 6">
              <a:extLst>
                <a:ext uri="{FF2B5EF4-FFF2-40B4-BE49-F238E27FC236}">
                  <a16:creationId xmlns:a16="http://schemas.microsoft.com/office/drawing/2014/main" id="{C1DC2A9F-C1D0-8A46-9B9D-540AE6E62770}"/>
                </a:ext>
              </a:extLst>
            </p:cNvPr>
            <p:cNvGrpSpPr/>
            <p:nvPr/>
          </p:nvGrpSpPr>
          <p:grpSpPr>
            <a:xfrm>
              <a:off x="395536" y="4046403"/>
              <a:ext cx="2522696" cy="2483926"/>
              <a:chOff x="395536" y="4046403"/>
              <a:chExt cx="2522696" cy="2483926"/>
            </a:xfrm>
          </p:grpSpPr>
          <p:sp>
            <p:nvSpPr>
              <p:cNvPr id="8" name="正方形/長方形 8">
                <a:extLst>
                  <a:ext uri="{FF2B5EF4-FFF2-40B4-BE49-F238E27FC236}">
                    <a16:creationId xmlns:a16="http://schemas.microsoft.com/office/drawing/2014/main" id="{8617221C-E8C3-8049-A1DE-9E9996A39D72}"/>
                  </a:ext>
                </a:extLst>
              </p:cNvPr>
              <p:cNvSpPr/>
              <p:nvPr/>
            </p:nvSpPr>
            <p:spPr>
              <a:xfrm>
                <a:off x="1070729" y="6121301"/>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b="1" i="1" dirty="0">
                    <a:solidFill>
                      <a:schemeClr val="tx1"/>
                    </a:solidFill>
                    <a:latin typeface="Century Gothic" panose="020B0502020202020204" pitchFamily="34" charset="0"/>
                    <a:ea typeface="メイリオ" charset="0"/>
                    <a:cs typeface="Arial" charset="0"/>
                  </a:rPr>
                  <a:t>SDM-3R</a:t>
                </a:r>
                <a:endParaRPr lang="ja-JP" altLang="en-US" b="1" i="1" dirty="0">
                  <a:solidFill>
                    <a:schemeClr val="tx1"/>
                  </a:solidFill>
                  <a:latin typeface="Century Gothic" panose="020B0502020202020204" pitchFamily="34" charset="0"/>
                  <a:ea typeface="メイリオ" charset="0"/>
                  <a:cs typeface="Arial" charset="0"/>
                </a:endParaRPr>
              </a:p>
            </p:txBody>
          </p:sp>
          <p:pic>
            <p:nvPicPr>
              <p:cNvPr id="9" name="Picture 8" descr="SDM-3RPro_with_instrument2.png">
                <a:extLst>
                  <a:ext uri="{FF2B5EF4-FFF2-40B4-BE49-F238E27FC236}">
                    <a16:creationId xmlns:a16="http://schemas.microsoft.com/office/drawing/2014/main" id="{E8A910CA-3DD8-B147-BAD6-DDB18D7F09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4046403"/>
                <a:ext cx="2522696" cy="2088232"/>
              </a:xfrm>
              <a:prstGeom prst="rect">
                <a:avLst/>
              </a:prstGeom>
            </p:spPr>
          </p:pic>
        </p:grpSp>
      </p:grpSp>
      <p:sp>
        <p:nvSpPr>
          <p:cNvPr id="11" name="TextBox 10">
            <a:extLst>
              <a:ext uri="{FF2B5EF4-FFF2-40B4-BE49-F238E27FC236}">
                <a16:creationId xmlns:a16="http://schemas.microsoft.com/office/drawing/2014/main" id="{FB5CB43B-C345-0440-AE7E-0A946E3F8501}"/>
              </a:ext>
            </a:extLst>
          </p:cNvPr>
          <p:cNvSpPr txBox="1"/>
          <p:nvPr/>
        </p:nvSpPr>
        <p:spPr>
          <a:xfrm>
            <a:off x="2321781" y="1865155"/>
            <a:ext cx="3721898" cy="1169551"/>
          </a:xfrm>
          <a:prstGeom prst="rect">
            <a:avLst/>
          </a:prstGeom>
          <a:noFill/>
        </p:spPr>
        <p:txBody>
          <a:bodyPr wrap="square" rtlCol="0">
            <a:spAutoFit/>
          </a:bodyPr>
          <a:lstStyle/>
          <a:p>
            <a:pPr marL="285750" indent="-285750">
              <a:buFont typeface="Courier New"/>
              <a:buChar char="o"/>
            </a:pPr>
            <a:r>
              <a:rPr lang="en-US" sz="1400" dirty="0">
                <a:latin typeface="Arial" panose="020B0604020202020204" pitchFamily="34" charset="0"/>
                <a:cs typeface="Arial" panose="020B0604020202020204" pitchFamily="34" charset="0"/>
              </a:rPr>
              <a:t>Available for either GX-3R or GX-3R Pro</a:t>
            </a:r>
          </a:p>
          <a:p>
            <a:pPr marL="285750" indent="-285750">
              <a:buFont typeface="Courier New"/>
              <a:buChar char="o"/>
            </a:pPr>
            <a:r>
              <a:rPr lang="en-US" sz="1400" dirty="0">
                <a:latin typeface="Arial" panose="020B0604020202020204" pitchFamily="34" charset="0"/>
                <a:cs typeface="Arial" panose="020B0604020202020204" pitchFamily="34" charset="0"/>
              </a:rPr>
              <a:t>Flow rate:  500ml / min</a:t>
            </a:r>
          </a:p>
          <a:p>
            <a:pPr marL="285750" indent="-285750">
              <a:buFont typeface="Courier New"/>
              <a:buChar char="o"/>
            </a:pPr>
            <a:r>
              <a:rPr lang="en-US" sz="1400" dirty="0">
                <a:latin typeface="Arial" panose="020B0604020202020204" pitchFamily="34" charset="0"/>
                <a:cs typeface="Arial" panose="020B0604020202020204" pitchFamily="34" charset="0"/>
              </a:rPr>
              <a:t>Distance to draw:  50 feet</a:t>
            </a:r>
          </a:p>
          <a:p>
            <a:pPr marL="285750" indent="-285750">
              <a:buFont typeface="Courier New"/>
              <a:buChar char="o"/>
            </a:pPr>
            <a:r>
              <a:rPr lang="en-US" sz="1400" dirty="0">
                <a:latin typeface="Arial" panose="020B0604020202020204" pitchFamily="34" charset="0"/>
                <a:cs typeface="Arial" panose="020B0604020202020204" pitchFamily="34" charset="0"/>
              </a:rPr>
              <a:t>Operation time:  10h</a:t>
            </a:r>
          </a:p>
          <a:p>
            <a:pPr marL="285750" indent="-285750">
              <a:buFont typeface="Courier New"/>
              <a:buChar char="o"/>
            </a:pPr>
            <a:r>
              <a:rPr lang="en-US" sz="1400" dirty="0">
                <a:latin typeface="Arial" panose="020B0604020202020204" pitchFamily="34" charset="0"/>
                <a:cs typeface="Arial" panose="020B0604020202020204" pitchFamily="34" charset="0"/>
              </a:rPr>
              <a:t>Independent power supply</a:t>
            </a:r>
          </a:p>
        </p:txBody>
      </p:sp>
      <p:sp>
        <p:nvSpPr>
          <p:cNvPr id="13" name="正方形/長方形 8">
            <a:extLst>
              <a:ext uri="{FF2B5EF4-FFF2-40B4-BE49-F238E27FC236}">
                <a16:creationId xmlns:a16="http://schemas.microsoft.com/office/drawing/2014/main" id="{29E5D2A5-1973-4F48-BD6F-2A770E06EFCD}"/>
              </a:ext>
            </a:extLst>
          </p:cNvPr>
          <p:cNvSpPr/>
          <p:nvPr/>
        </p:nvSpPr>
        <p:spPr>
          <a:xfrm>
            <a:off x="5457524" y="3019972"/>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b="1" i="1" dirty="0">
                <a:solidFill>
                  <a:schemeClr val="tx1"/>
                </a:solidFill>
                <a:latin typeface="Century Gothic" panose="020B0502020202020204" pitchFamily="34" charset="0"/>
                <a:ea typeface="メイリオ" charset="0"/>
                <a:cs typeface="Arial" charset="0"/>
              </a:rPr>
              <a:t>RP-3R</a:t>
            </a:r>
            <a:endParaRPr lang="ja-JP" altLang="en-US" b="1" i="1" dirty="0">
              <a:solidFill>
                <a:schemeClr val="tx1"/>
              </a:solidFill>
              <a:latin typeface="Century Gothic" panose="020B0502020202020204" pitchFamily="34" charset="0"/>
              <a:ea typeface="メイリオ" charset="0"/>
              <a:cs typeface="Arial" charset="0"/>
            </a:endParaRPr>
          </a:p>
        </p:txBody>
      </p:sp>
      <p:sp>
        <p:nvSpPr>
          <p:cNvPr id="12" name="Title 1">
            <a:extLst>
              <a:ext uri="{FF2B5EF4-FFF2-40B4-BE49-F238E27FC236}">
                <a16:creationId xmlns:a16="http://schemas.microsoft.com/office/drawing/2014/main" id="{3BAC3A0C-944F-BF4A-8B2F-CF26DA4C47EB}"/>
              </a:ext>
            </a:extLst>
          </p:cNvPr>
          <p:cNvSpPr txBox="1">
            <a:spLocks/>
          </p:cNvSpPr>
          <p:nvPr/>
        </p:nvSpPr>
        <p:spPr bwMode="auto">
          <a:xfrm>
            <a:off x="671805" y="15292"/>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&amp; GX-3R Pro</a:t>
            </a:r>
          </a:p>
        </p:txBody>
      </p:sp>
      <p:pic>
        <p:nvPicPr>
          <p:cNvPr id="4" name="Picture 3">
            <a:extLst>
              <a:ext uri="{FF2B5EF4-FFF2-40B4-BE49-F238E27FC236}">
                <a16:creationId xmlns:a16="http://schemas.microsoft.com/office/drawing/2014/main" id="{BA42BB28-A97E-8347-97B2-C53277EFB246}"/>
              </a:ext>
            </a:extLst>
          </p:cNvPr>
          <p:cNvPicPr>
            <a:picLocks noChangeAspect="1"/>
          </p:cNvPicPr>
          <p:nvPr/>
        </p:nvPicPr>
        <p:blipFill>
          <a:blip r:embed="rId3"/>
          <a:stretch>
            <a:fillRect/>
          </a:stretch>
        </p:blipFill>
        <p:spPr>
          <a:xfrm>
            <a:off x="6583654" y="1325622"/>
            <a:ext cx="1860551" cy="2986184"/>
          </a:xfrm>
          <a:prstGeom prst="rect">
            <a:avLst/>
          </a:prstGeom>
        </p:spPr>
      </p:pic>
      <p:pic>
        <p:nvPicPr>
          <p:cNvPr id="15" name="Picture 14">
            <a:extLst>
              <a:ext uri="{FF2B5EF4-FFF2-40B4-BE49-F238E27FC236}">
                <a16:creationId xmlns:a16="http://schemas.microsoft.com/office/drawing/2014/main" id="{A792DB0B-E978-114A-916B-23822C99E8F5}"/>
              </a:ext>
            </a:extLst>
          </p:cNvPr>
          <p:cNvPicPr>
            <a:picLocks noChangeAspect="1"/>
          </p:cNvPicPr>
          <p:nvPr/>
        </p:nvPicPr>
        <p:blipFill>
          <a:blip r:embed="rId4"/>
          <a:stretch>
            <a:fillRect/>
          </a:stretch>
        </p:blipFill>
        <p:spPr>
          <a:xfrm>
            <a:off x="6551159" y="1450358"/>
            <a:ext cx="1863488" cy="2841819"/>
          </a:xfrm>
          <a:prstGeom prst="rect">
            <a:avLst/>
          </a:prstGeom>
        </p:spPr>
      </p:pic>
      <p:sp>
        <p:nvSpPr>
          <p:cNvPr id="16" name="TextBox 15">
            <a:extLst>
              <a:ext uri="{FF2B5EF4-FFF2-40B4-BE49-F238E27FC236}">
                <a16:creationId xmlns:a16="http://schemas.microsoft.com/office/drawing/2014/main" id="{BAE684B1-C36C-D94D-B468-009840AE69D6}"/>
              </a:ext>
            </a:extLst>
          </p:cNvPr>
          <p:cNvSpPr txBox="1"/>
          <p:nvPr/>
        </p:nvSpPr>
        <p:spPr>
          <a:xfrm>
            <a:off x="2321781" y="1499967"/>
            <a:ext cx="3920359"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RP-3R Sample Draw Pump</a:t>
            </a:r>
          </a:p>
        </p:txBody>
      </p:sp>
      <p:sp>
        <p:nvSpPr>
          <p:cNvPr id="17" name="TextBox 16">
            <a:extLst>
              <a:ext uri="{FF2B5EF4-FFF2-40B4-BE49-F238E27FC236}">
                <a16:creationId xmlns:a16="http://schemas.microsoft.com/office/drawing/2014/main" id="{85D4265D-9B07-FE46-B4D1-B412CA3B9DDE}"/>
              </a:ext>
            </a:extLst>
          </p:cNvPr>
          <p:cNvSpPr txBox="1"/>
          <p:nvPr/>
        </p:nvSpPr>
        <p:spPr>
          <a:xfrm>
            <a:off x="2943358" y="4089960"/>
            <a:ext cx="3909848"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SDM-3R Calibration Station</a:t>
            </a:r>
          </a:p>
        </p:txBody>
      </p:sp>
    </p:spTree>
    <p:extLst>
      <p:ext uri="{BB962C8B-B14F-4D97-AF65-F5344CB8AC3E}">
        <p14:creationId xmlns:p14="http://schemas.microsoft.com/office/powerpoint/2010/main" val="28496906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914400" y="330803"/>
            <a:ext cx="7772400" cy="676275"/>
          </a:xfrm>
        </p:spPr>
        <p:txBody>
          <a:bodyPr/>
          <a:lstStyle/>
          <a:p>
            <a:r>
              <a:rPr lang="en-US" b="1" dirty="0"/>
              <a:t>Stacking Up to the Competition</a:t>
            </a:r>
          </a:p>
        </p:txBody>
      </p:sp>
      <p:graphicFrame>
        <p:nvGraphicFramePr>
          <p:cNvPr id="4" name="Content Placeholder 3">
            <a:extLst>
              <a:ext uri="{FF2B5EF4-FFF2-40B4-BE49-F238E27FC236}">
                <a16:creationId xmlns:a16="http://schemas.microsoft.com/office/drawing/2014/main" id="{BEDBCA2C-05DC-4243-8F9C-ED870815F4A1}"/>
              </a:ext>
            </a:extLst>
          </p:cNvPr>
          <p:cNvGraphicFramePr>
            <a:graphicFrameLocks noGrp="1"/>
          </p:cNvGraphicFramePr>
          <p:nvPr>
            <p:ph idx="1"/>
            <p:extLst>
              <p:ext uri="{D42A27DB-BD31-4B8C-83A1-F6EECF244321}">
                <p14:modId xmlns:p14="http://schemas.microsoft.com/office/powerpoint/2010/main" val="1726465238"/>
              </p:ext>
            </p:extLst>
          </p:nvPr>
        </p:nvGraphicFramePr>
        <p:xfrm>
          <a:off x="457200" y="2613450"/>
          <a:ext cx="8229600" cy="26822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527472"/>
                    </a:ext>
                  </a:extLst>
                </a:gridCol>
                <a:gridCol w="2057400">
                  <a:extLst>
                    <a:ext uri="{9D8B030D-6E8A-4147-A177-3AD203B41FA5}">
                      <a16:colId xmlns:a16="http://schemas.microsoft.com/office/drawing/2014/main" val="1041767529"/>
                    </a:ext>
                  </a:extLst>
                </a:gridCol>
                <a:gridCol w="2057400">
                  <a:extLst>
                    <a:ext uri="{9D8B030D-6E8A-4147-A177-3AD203B41FA5}">
                      <a16:colId xmlns:a16="http://schemas.microsoft.com/office/drawing/2014/main" val="1140604904"/>
                    </a:ext>
                  </a:extLst>
                </a:gridCol>
                <a:gridCol w="2057400">
                  <a:extLst>
                    <a:ext uri="{9D8B030D-6E8A-4147-A177-3AD203B41FA5}">
                      <a16:colId xmlns:a16="http://schemas.microsoft.com/office/drawing/2014/main" val="3994297985"/>
                    </a:ext>
                  </a:extLst>
                </a:gridCol>
              </a:tblGrid>
              <a:tr h="370840">
                <a:tc>
                  <a:txBody>
                    <a:bodyPr/>
                    <a:lstStyle/>
                    <a:p>
                      <a:pPr algn="ctr"/>
                      <a:r>
                        <a:rPr lang="en-US" sz="1350" dirty="0"/>
                        <a:t>Feature</a:t>
                      </a:r>
                    </a:p>
                  </a:txBody>
                  <a:tcPr anchor="ctr"/>
                </a:tc>
                <a:tc>
                  <a:txBody>
                    <a:bodyPr/>
                    <a:lstStyle/>
                    <a:p>
                      <a:pPr algn="ctr"/>
                      <a:r>
                        <a:rPr lang="en-US" sz="1350" dirty="0"/>
                        <a:t>GX-3R</a:t>
                      </a:r>
                    </a:p>
                  </a:txBody>
                  <a:tcPr anchor="ctr"/>
                </a:tc>
                <a:tc>
                  <a:txBody>
                    <a:bodyPr/>
                    <a:lstStyle/>
                    <a:p>
                      <a:pPr algn="ctr"/>
                      <a:r>
                        <a:rPr lang="en-US" sz="1350" dirty="0"/>
                        <a:t>BW Clip4</a:t>
                      </a:r>
                    </a:p>
                  </a:txBody>
                  <a:tcPr anchor="ctr"/>
                </a:tc>
                <a:tc>
                  <a:txBody>
                    <a:bodyPr/>
                    <a:lstStyle/>
                    <a:p>
                      <a:pPr algn="ctr"/>
                      <a:r>
                        <a:rPr lang="en-US" sz="1350" dirty="0"/>
                        <a:t>Multi Gas Clip Simple</a:t>
                      </a:r>
                    </a:p>
                  </a:txBody>
                  <a:tcPr anchor="ctr"/>
                </a:tc>
                <a:extLst>
                  <a:ext uri="{0D108BD9-81ED-4DB2-BD59-A6C34878D82A}">
                    <a16:rowId xmlns:a16="http://schemas.microsoft.com/office/drawing/2014/main" val="687217622"/>
                  </a:ext>
                </a:extLst>
              </a:tr>
              <a:tr h="370840">
                <a:tc>
                  <a:txBody>
                    <a:bodyPr/>
                    <a:lstStyle/>
                    <a:p>
                      <a:pPr algn="ctr"/>
                      <a:r>
                        <a:rPr lang="en-US" sz="1200" dirty="0"/>
                        <a:t>Size and weight</a:t>
                      </a:r>
                    </a:p>
                  </a:txBody>
                  <a:tcPr anchor="ctr"/>
                </a:tc>
                <a:tc>
                  <a:txBody>
                    <a:bodyPr/>
                    <a:lstStyle/>
                    <a:p>
                      <a:pPr algn="ctr"/>
                      <a:r>
                        <a:rPr lang="en-US" sz="1200" b="1" dirty="0"/>
                        <a:t>Smallest and lightest</a:t>
                      </a:r>
                    </a:p>
                  </a:txBody>
                  <a:tcPr anchor="ctr"/>
                </a:tc>
                <a:tc gridSpan="2">
                  <a:txBody>
                    <a:bodyPr/>
                    <a:lstStyle/>
                    <a:p>
                      <a:pPr algn="ctr"/>
                      <a:r>
                        <a:rPr lang="en-US" sz="1200" dirty="0"/>
                        <a:t>Larger and heavier</a:t>
                      </a:r>
                    </a:p>
                  </a:txBody>
                  <a:tcPr anchor="ctr"/>
                </a:tc>
                <a:tc hMerge="1">
                  <a:txBody>
                    <a:bodyPr/>
                    <a:lstStyle/>
                    <a:p>
                      <a:pPr algn="ctr"/>
                      <a:endParaRPr lang="en-US" sz="1350" dirty="0"/>
                    </a:p>
                  </a:txBody>
                  <a:tcPr anchor="ctr"/>
                </a:tc>
                <a:extLst>
                  <a:ext uri="{0D108BD9-81ED-4DB2-BD59-A6C34878D82A}">
                    <a16:rowId xmlns:a16="http://schemas.microsoft.com/office/drawing/2014/main" val="1462499618"/>
                  </a:ext>
                </a:extLst>
              </a:tr>
              <a:tr h="370840">
                <a:tc>
                  <a:txBody>
                    <a:bodyPr/>
                    <a:lstStyle/>
                    <a:p>
                      <a:pPr algn="ctr"/>
                      <a:r>
                        <a:rPr lang="en-US" sz="1200" dirty="0"/>
                        <a:t>Sensor ranges</a:t>
                      </a:r>
                    </a:p>
                  </a:txBody>
                  <a:tcPr anchor="ctr"/>
                </a:tc>
                <a:tc>
                  <a:txBody>
                    <a:bodyPr/>
                    <a:lstStyle/>
                    <a:p>
                      <a:pPr algn="ctr"/>
                      <a:r>
                        <a:rPr lang="en-US" sz="1200" b="1" dirty="0"/>
                        <a:t>Better sensor ranges</a:t>
                      </a:r>
                    </a:p>
                  </a:txBody>
                  <a:tcPr anchor="ctr"/>
                </a:tc>
                <a:tc gridSpan="2">
                  <a:txBody>
                    <a:bodyPr/>
                    <a:lstStyle/>
                    <a:p>
                      <a:pPr algn="ctr"/>
                      <a:r>
                        <a:rPr lang="en-US" sz="1200" dirty="0"/>
                        <a:t>Narrower sensor ranges</a:t>
                      </a:r>
                    </a:p>
                  </a:txBody>
                  <a:tcPr anchor="ctr"/>
                </a:tc>
                <a:tc hMerge="1">
                  <a:txBody>
                    <a:bodyPr/>
                    <a:lstStyle/>
                    <a:p>
                      <a:pPr algn="ctr"/>
                      <a:endParaRPr lang="en-US" sz="1350" dirty="0"/>
                    </a:p>
                  </a:txBody>
                  <a:tcPr anchor="ctr"/>
                </a:tc>
                <a:extLst>
                  <a:ext uri="{0D108BD9-81ED-4DB2-BD59-A6C34878D82A}">
                    <a16:rowId xmlns:a16="http://schemas.microsoft.com/office/drawing/2014/main" val="2935991865"/>
                  </a:ext>
                </a:extLst>
              </a:tr>
              <a:tr h="370840">
                <a:tc>
                  <a:txBody>
                    <a:bodyPr/>
                    <a:lstStyle/>
                    <a:p>
                      <a:pPr algn="ctr"/>
                      <a:r>
                        <a:rPr lang="en-US" sz="1200" dirty="0"/>
                        <a:t>Alarm points</a:t>
                      </a:r>
                    </a:p>
                  </a:txBody>
                  <a:tcPr anchor="ctr"/>
                </a:tc>
                <a:tc>
                  <a:txBody>
                    <a:bodyPr/>
                    <a:lstStyle/>
                    <a:p>
                      <a:pPr algn="ctr"/>
                      <a:r>
                        <a:rPr lang="en-US" sz="1200" b="1" dirty="0"/>
                        <a:t>3 adjustable alarm points</a:t>
                      </a:r>
                    </a:p>
                  </a:txBody>
                  <a:tcPr anchor="ctr"/>
                </a:tc>
                <a:tc gridSpan="2">
                  <a:txBody>
                    <a:bodyPr/>
                    <a:lstStyle/>
                    <a:p>
                      <a:pPr algn="ctr"/>
                      <a:r>
                        <a:rPr lang="en-US" sz="1200" dirty="0"/>
                        <a:t>2 alarm points</a:t>
                      </a:r>
                    </a:p>
                  </a:txBody>
                  <a:tcPr anchor="ctr"/>
                </a:tc>
                <a:tc hMerge="1">
                  <a:txBody>
                    <a:bodyPr/>
                    <a:lstStyle/>
                    <a:p>
                      <a:pPr algn="ctr"/>
                      <a:endParaRPr lang="en-US" sz="1350" dirty="0"/>
                    </a:p>
                  </a:txBody>
                  <a:tcPr anchor="ctr"/>
                </a:tc>
                <a:extLst>
                  <a:ext uri="{0D108BD9-81ED-4DB2-BD59-A6C34878D82A}">
                    <a16:rowId xmlns:a16="http://schemas.microsoft.com/office/drawing/2014/main" val="812608319"/>
                  </a:ext>
                </a:extLst>
              </a:tr>
              <a:tr h="370840">
                <a:tc>
                  <a:txBody>
                    <a:bodyPr/>
                    <a:lstStyle/>
                    <a:p>
                      <a:pPr algn="ctr"/>
                      <a:r>
                        <a:rPr lang="en-US" sz="1200" dirty="0"/>
                        <a:t>Warranty</a:t>
                      </a:r>
                    </a:p>
                  </a:txBody>
                  <a:tcPr anchor="ctr"/>
                </a:tc>
                <a:tc>
                  <a:txBody>
                    <a:bodyPr/>
                    <a:lstStyle/>
                    <a:p>
                      <a:pPr algn="ctr"/>
                      <a:r>
                        <a:rPr lang="en-US" sz="1200" b="1" dirty="0"/>
                        <a:t>3 year warranty</a:t>
                      </a:r>
                    </a:p>
                  </a:txBody>
                  <a:tcPr anchor="ctr"/>
                </a:tc>
                <a:tc gridSpan="2">
                  <a:txBody>
                    <a:bodyPr/>
                    <a:lstStyle/>
                    <a:p>
                      <a:pPr algn="ctr"/>
                      <a:r>
                        <a:rPr lang="en-US" sz="1200" dirty="0"/>
                        <a:t>2 year warranty</a:t>
                      </a:r>
                    </a:p>
                  </a:txBody>
                  <a:tcPr anchor="ctr"/>
                </a:tc>
                <a:tc hMerge="1">
                  <a:txBody>
                    <a:bodyPr/>
                    <a:lstStyle/>
                    <a:p>
                      <a:pPr algn="ctr"/>
                      <a:endParaRPr lang="en-US" sz="1350" dirty="0"/>
                    </a:p>
                  </a:txBody>
                  <a:tcPr anchor="ctr"/>
                </a:tc>
                <a:extLst>
                  <a:ext uri="{0D108BD9-81ED-4DB2-BD59-A6C34878D82A}">
                    <a16:rowId xmlns:a16="http://schemas.microsoft.com/office/drawing/2014/main" val="1725860385"/>
                  </a:ext>
                </a:extLst>
              </a:tr>
              <a:tr h="370840">
                <a:tc>
                  <a:txBody>
                    <a:bodyPr/>
                    <a:lstStyle/>
                    <a:p>
                      <a:pPr algn="ctr"/>
                      <a:r>
                        <a:rPr lang="en-US" sz="1200" dirty="0"/>
                        <a:t>Attachable sample draw pump</a:t>
                      </a:r>
                    </a:p>
                  </a:txBody>
                  <a:tcPr anchor="ctr"/>
                </a:tc>
                <a:tc>
                  <a:txBody>
                    <a:bodyPr/>
                    <a:lstStyle/>
                    <a:p>
                      <a:pPr algn="ctr"/>
                      <a:r>
                        <a:rPr lang="en-US" sz="1200" b="1" dirty="0"/>
                        <a:t>Available sample draw pump</a:t>
                      </a:r>
                    </a:p>
                  </a:txBody>
                  <a:tcPr anchor="ctr"/>
                </a:tc>
                <a:tc gridSpan="2">
                  <a:txBody>
                    <a:bodyPr/>
                    <a:lstStyle/>
                    <a:p>
                      <a:pPr algn="ctr"/>
                      <a:r>
                        <a:rPr lang="en-US" sz="1200" dirty="0"/>
                        <a:t>No sample draw option</a:t>
                      </a:r>
                    </a:p>
                  </a:txBody>
                  <a:tcPr anchor="ctr"/>
                </a:tc>
                <a:tc hMerge="1">
                  <a:txBody>
                    <a:bodyPr/>
                    <a:lstStyle/>
                    <a:p>
                      <a:pPr algn="ctr"/>
                      <a:endParaRPr lang="en-US" sz="1350" dirty="0"/>
                    </a:p>
                  </a:txBody>
                  <a:tcPr anchor="ctr"/>
                </a:tc>
                <a:extLst>
                  <a:ext uri="{0D108BD9-81ED-4DB2-BD59-A6C34878D82A}">
                    <a16:rowId xmlns:a16="http://schemas.microsoft.com/office/drawing/2014/main" val="1379049300"/>
                  </a:ext>
                </a:extLst>
              </a:tr>
              <a:tr h="370840">
                <a:tc>
                  <a:txBody>
                    <a:bodyPr/>
                    <a:lstStyle/>
                    <a:p>
                      <a:pPr algn="ctr"/>
                      <a:r>
                        <a:rPr lang="en-US" sz="1200" dirty="0"/>
                        <a:t>Cost of ownership</a:t>
                      </a:r>
                    </a:p>
                  </a:txBody>
                  <a:tcPr anchor="ctr"/>
                </a:tc>
                <a:tc>
                  <a:txBody>
                    <a:bodyPr/>
                    <a:lstStyle/>
                    <a:p>
                      <a:pPr algn="ctr"/>
                      <a:r>
                        <a:rPr lang="en-US" sz="1200" b="1" dirty="0"/>
                        <a:t>Lower cost of ownership</a:t>
                      </a:r>
                    </a:p>
                  </a:txBody>
                  <a:tcPr anchor="ctr"/>
                </a:tc>
                <a:tc gridSpan="2">
                  <a:txBody>
                    <a:bodyPr/>
                    <a:lstStyle/>
                    <a:p>
                      <a:pPr algn="ctr"/>
                      <a:r>
                        <a:rPr lang="en-US" sz="1200" dirty="0"/>
                        <a:t>Disposable</a:t>
                      </a:r>
                    </a:p>
                  </a:txBody>
                  <a:tcPr anchor="ctr"/>
                </a:tc>
                <a:tc hMerge="1">
                  <a:txBody>
                    <a:bodyPr/>
                    <a:lstStyle/>
                    <a:p>
                      <a:pPr algn="ctr"/>
                      <a:endParaRPr lang="en-US" sz="1350" dirty="0"/>
                    </a:p>
                  </a:txBody>
                  <a:tcPr anchor="ctr"/>
                </a:tc>
                <a:extLst>
                  <a:ext uri="{0D108BD9-81ED-4DB2-BD59-A6C34878D82A}">
                    <a16:rowId xmlns:a16="http://schemas.microsoft.com/office/drawing/2014/main" val="2423892925"/>
                  </a:ext>
                </a:extLst>
              </a:tr>
            </a:tbl>
          </a:graphicData>
        </a:graphic>
      </p:graphicFrame>
      <p:pic>
        <p:nvPicPr>
          <p:cNvPr id="11" name="Picture 10">
            <a:extLst>
              <a:ext uri="{FF2B5EF4-FFF2-40B4-BE49-F238E27FC236}">
                <a16:creationId xmlns:a16="http://schemas.microsoft.com/office/drawing/2014/main" id="{DE2DFB36-5082-0744-85AF-06D8E96222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0120" y="5553592"/>
            <a:ext cx="973605" cy="973605"/>
          </a:xfrm>
          <a:prstGeom prst="rect">
            <a:avLst/>
          </a:prstGeom>
        </p:spPr>
      </p:pic>
      <p:pic>
        <p:nvPicPr>
          <p:cNvPr id="6" name="Picture 5">
            <a:extLst>
              <a:ext uri="{FF2B5EF4-FFF2-40B4-BE49-F238E27FC236}">
                <a16:creationId xmlns:a16="http://schemas.microsoft.com/office/drawing/2014/main" id="{68D6C3A7-C3F8-A949-93A9-92E8265F7A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6467" y="1048264"/>
            <a:ext cx="1524000" cy="1524000"/>
          </a:xfrm>
          <a:prstGeom prst="rect">
            <a:avLst/>
          </a:prstGeom>
        </p:spPr>
      </p:pic>
      <p:pic>
        <p:nvPicPr>
          <p:cNvPr id="10" name="Picture 9">
            <a:extLst>
              <a:ext uri="{FF2B5EF4-FFF2-40B4-BE49-F238E27FC236}">
                <a16:creationId xmlns:a16="http://schemas.microsoft.com/office/drawing/2014/main" id="{FFF4B48A-08B3-E14D-87D8-3610EE15FC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75881" y="1557867"/>
            <a:ext cx="882084" cy="1014397"/>
          </a:xfrm>
          <a:prstGeom prst="rect">
            <a:avLst/>
          </a:prstGeom>
        </p:spPr>
      </p:pic>
      <p:pic>
        <p:nvPicPr>
          <p:cNvPr id="5" name="Picture 4">
            <a:extLst>
              <a:ext uri="{FF2B5EF4-FFF2-40B4-BE49-F238E27FC236}">
                <a16:creationId xmlns:a16="http://schemas.microsoft.com/office/drawing/2014/main" id="{095B8922-ECD5-B74E-8B44-50FF823153B6}"/>
              </a:ext>
            </a:extLst>
          </p:cNvPr>
          <p:cNvPicPr>
            <a:picLocks noChangeAspect="1"/>
          </p:cNvPicPr>
          <p:nvPr/>
        </p:nvPicPr>
        <p:blipFill>
          <a:blip r:embed="rId5"/>
          <a:stretch>
            <a:fillRect/>
          </a:stretch>
        </p:blipFill>
        <p:spPr>
          <a:xfrm>
            <a:off x="7202417" y="1089450"/>
            <a:ext cx="862641" cy="1524000"/>
          </a:xfrm>
          <a:prstGeom prst="rect">
            <a:avLst/>
          </a:prstGeom>
        </p:spPr>
      </p:pic>
    </p:spTree>
    <p:extLst>
      <p:ext uri="{BB962C8B-B14F-4D97-AF65-F5344CB8AC3E}">
        <p14:creationId xmlns:p14="http://schemas.microsoft.com/office/powerpoint/2010/main" val="10815306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AC6620F-2EA5-934E-AD06-CD941786067A}"/>
              </a:ext>
            </a:extLst>
          </p:cNvPr>
          <p:cNvPicPr>
            <a:picLocks noChangeAspect="1"/>
          </p:cNvPicPr>
          <p:nvPr/>
        </p:nvPicPr>
        <p:blipFill>
          <a:blip r:embed="rId2"/>
          <a:stretch>
            <a:fillRect/>
          </a:stretch>
        </p:blipFill>
        <p:spPr>
          <a:xfrm>
            <a:off x="6773288" y="980449"/>
            <a:ext cx="1661329" cy="1661329"/>
          </a:xfrm>
          <a:prstGeom prst="rect">
            <a:avLst/>
          </a:prstGeom>
        </p:spPr>
      </p:pic>
      <p:pic>
        <p:nvPicPr>
          <p:cNvPr id="5" name="Picture 4">
            <a:extLst>
              <a:ext uri="{FF2B5EF4-FFF2-40B4-BE49-F238E27FC236}">
                <a16:creationId xmlns:a16="http://schemas.microsoft.com/office/drawing/2014/main" id="{9F764119-CEBA-BD4E-95FE-384A7B1F1925}"/>
              </a:ext>
            </a:extLst>
          </p:cNvPr>
          <p:cNvPicPr>
            <a:picLocks noChangeAspect="1"/>
          </p:cNvPicPr>
          <p:nvPr/>
        </p:nvPicPr>
        <p:blipFill>
          <a:blip r:embed="rId3"/>
          <a:stretch>
            <a:fillRect/>
          </a:stretch>
        </p:blipFill>
        <p:spPr>
          <a:xfrm>
            <a:off x="4834349" y="955022"/>
            <a:ext cx="1686756" cy="1686756"/>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914400" y="330803"/>
            <a:ext cx="7772400" cy="676275"/>
          </a:xfrm>
        </p:spPr>
        <p:txBody>
          <a:bodyPr/>
          <a:lstStyle/>
          <a:p>
            <a:r>
              <a:rPr lang="en-US" b="1" dirty="0"/>
              <a:t>Stacking Up to the Competition</a:t>
            </a:r>
          </a:p>
        </p:txBody>
      </p:sp>
      <p:graphicFrame>
        <p:nvGraphicFramePr>
          <p:cNvPr id="4" name="Content Placeholder 3">
            <a:extLst>
              <a:ext uri="{FF2B5EF4-FFF2-40B4-BE49-F238E27FC236}">
                <a16:creationId xmlns:a16="http://schemas.microsoft.com/office/drawing/2014/main" id="{BEDBCA2C-05DC-4243-8F9C-ED870815F4A1}"/>
              </a:ext>
            </a:extLst>
          </p:cNvPr>
          <p:cNvGraphicFramePr>
            <a:graphicFrameLocks noGrp="1"/>
          </p:cNvGraphicFramePr>
          <p:nvPr>
            <p:ph idx="1"/>
            <p:extLst>
              <p:ext uri="{D42A27DB-BD31-4B8C-83A1-F6EECF244321}">
                <p14:modId xmlns:p14="http://schemas.microsoft.com/office/powerpoint/2010/main" val="3766383253"/>
              </p:ext>
            </p:extLst>
          </p:nvPr>
        </p:nvGraphicFramePr>
        <p:xfrm>
          <a:off x="457200" y="2613450"/>
          <a:ext cx="8229600" cy="3053080"/>
        </p:xfrm>
        <a:graphic>
          <a:graphicData uri="http://schemas.openxmlformats.org/drawingml/2006/table">
            <a:tbl>
              <a:tblPr firstRow="1" bandRow="1">
                <a:tableStyleId>{5C22544A-7EE6-4342-B048-85BDC9FD1C3A}</a:tableStyleId>
              </a:tblPr>
              <a:tblGrid>
                <a:gridCol w="2174682">
                  <a:extLst>
                    <a:ext uri="{9D8B030D-6E8A-4147-A177-3AD203B41FA5}">
                      <a16:colId xmlns:a16="http://schemas.microsoft.com/office/drawing/2014/main" val="2267527472"/>
                    </a:ext>
                  </a:extLst>
                </a:gridCol>
                <a:gridCol w="2186608">
                  <a:extLst>
                    <a:ext uri="{9D8B030D-6E8A-4147-A177-3AD203B41FA5}">
                      <a16:colId xmlns:a16="http://schemas.microsoft.com/office/drawing/2014/main" val="1041767529"/>
                    </a:ext>
                  </a:extLst>
                </a:gridCol>
                <a:gridCol w="1810910">
                  <a:extLst>
                    <a:ext uri="{9D8B030D-6E8A-4147-A177-3AD203B41FA5}">
                      <a16:colId xmlns:a16="http://schemas.microsoft.com/office/drawing/2014/main" val="1140604904"/>
                    </a:ext>
                  </a:extLst>
                </a:gridCol>
                <a:gridCol w="2057400">
                  <a:extLst>
                    <a:ext uri="{9D8B030D-6E8A-4147-A177-3AD203B41FA5}">
                      <a16:colId xmlns:a16="http://schemas.microsoft.com/office/drawing/2014/main" val="1128899503"/>
                    </a:ext>
                  </a:extLst>
                </a:gridCol>
              </a:tblGrid>
              <a:tr h="370840">
                <a:tc>
                  <a:txBody>
                    <a:bodyPr/>
                    <a:lstStyle/>
                    <a:p>
                      <a:pPr algn="ctr"/>
                      <a:r>
                        <a:rPr lang="en-US" sz="1350" dirty="0"/>
                        <a:t>Feature</a:t>
                      </a:r>
                    </a:p>
                  </a:txBody>
                  <a:tcPr anchor="ctr"/>
                </a:tc>
                <a:tc>
                  <a:txBody>
                    <a:bodyPr/>
                    <a:lstStyle/>
                    <a:p>
                      <a:pPr algn="ctr"/>
                      <a:r>
                        <a:rPr lang="en-US" sz="1350" dirty="0"/>
                        <a:t>GX-3R</a:t>
                      </a:r>
                    </a:p>
                  </a:txBody>
                  <a:tcPr anchor="ctr"/>
                </a:tc>
                <a:tc>
                  <a:txBody>
                    <a:bodyPr/>
                    <a:lstStyle/>
                    <a:p>
                      <a:pPr algn="ctr"/>
                      <a:r>
                        <a:rPr lang="en-US" sz="1350" dirty="0"/>
                        <a:t>MSA Altair 4XR</a:t>
                      </a:r>
                    </a:p>
                  </a:txBody>
                  <a:tcPr anchor="ctr"/>
                </a:tc>
                <a:tc>
                  <a:txBody>
                    <a:bodyPr/>
                    <a:lstStyle/>
                    <a:p>
                      <a:pPr algn="ctr"/>
                      <a:r>
                        <a:rPr lang="en-US" sz="1350" dirty="0"/>
                        <a:t>ISC Ventis Pro 4</a:t>
                      </a:r>
                    </a:p>
                  </a:txBody>
                  <a:tcPr anchor="ctr"/>
                </a:tc>
                <a:extLst>
                  <a:ext uri="{0D108BD9-81ED-4DB2-BD59-A6C34878D82A}">
                    <a16:rowId xmlns:a16="http://schemas.microsoft.com/office/drawing/2014/main" val="687217622"/>
                  </a:ext>
                </a:extLst>
              </a:tr>
              <a:tr h="370840">
                <a:tc>
                  <a:txBody>
                    <a:bodyPr/>
                    <a:lstStyle/>
                    <a:p>
                      <a:pPr algn="ctr"/>
                      <a:r>
                        <a:rPr lang="en-US" sz="1200" dirty="0"/>
                        <a:t>Price</a:t>
                      </a:r>
                    </a:p>
                  </a:txBody>
                  <a:tcPr anchor="ctr"/>
                </a:tc>
                <a:tc>
                  <a:txBody>
                    <a:bodyPr/>
                    <a:lstStyle/>
                    <a:p>
                      <a:pPr algn="ctr"/>
                      <a:r>
                        <a:rPr lang="en-US" sz="1200" b="1" dirty="0"/>
                        <a:t>Lower list price</a:t>
                      </a:r>
                    </a:p>
                  </a:txBody>
                  <a:tcPr anchor="ctr"/>
                </a:tc>
                <a:tc gridSpan="2">
                  <a:txBody>
                    <a:bodyPr/>
                    <a:lstStyle/>
                    <a:p>
                      <a:pPr algn="ctr"/>
                      <a:r>
                        <a:rPr lang="en-US" sz="1200" dirty="0"/>
                        <a:t>Higher list price</a:t>
                      </a:r>
                    </a:p>
                  </a:txBody>
                  <a:tcPr anchor="ctr"/>
                </a:tc>
                <a:tc hMerge="1">
                  <a:txBody>
                    <a:bodyPr/>
                    <a:lstStyle/>
                    <a:p>
                      <a:pPr algn="ctr"/>
                      <a:endParaRPr lang="en-US" sz="1350" dirty="0"/>
                    </a:p>
                  </a:txBody>
                  <a:tcPr anchor="ctr"/>
                </a:tc>
                <a:extLst>
                  <a:ext uri="{0D108BD9-81ED-4DB2-BD59-A6C34878D82A}">
                    <a16:rowId xmlns:a16="http://schemas.microsoft.com/office/drawing/2014/main" val="3408166526"/>
                  </a:ext>
                </a:extLst>
              </a:tr>
              <a:tr h="370840">
                <a:tc>
                  <a:txBody>
                    <a:bodyPr/>
                    <a:lstStyle/>
                    <a:p>
                      <a:pPr algn="ctr"/>
                      <a:r>
                        <a:rPr lang="en-US" sz="1200" dirty="0"/>
                        <a:t>Size and weight</a:t>
                      </a:r>
                    </a:p>
                  </a:txBody>
                  <a:tcPr anchor="ctr"/>
                </a:tc>
                <a:tc>
                  <a:txBody>
                    <a:bodyPr/>
                    <a:lstStyle/>
                    <a:p>
                      <a:pPr algn="ctr"/>
                      <a:r>
                        <a:rPr lang="en-US" sz="1200" b="1" dirty="0"/>
                        <a:t>Smaller and lighter</a:t>
                      </a:r>
                    </a:p>
                  </a:txBody>
                  <a:tcPr anchor="ctr"/>
                </a:tc>
                <a:tc gridSpan="2">
                  <a:txBody>
                    <a:bodyPr/>
                    <a:lstStyle/>
                    <a:p>
                      <a:pPr algn="ctr"/>
                      <a:r>
                        <a:rPr lang="en-US" sz="1200" dirty="0"/>
                        <a:t>Larger and heavier</a:t>
                      </a:r>
                    </a:p>
                  </a:txBody>
                  <a:tcPr anchor="ctr"/>
                </a:tc>
                <a:tc hMerge="1">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lang="en-US" sz="1350" dirty="0"/>
                    </a:p>
                  </a:txBody>
                  <a:tcPr anchor="ctr"/>
                </a:tc>
                <a:extLst>
                  <a:ext uri="{0D108BD9-81ED-4DB2-BD59-A6C34878D82A}">
                    <a16:rowId xmlns:a16="http://schemas.microsoft.com/office/drawing/2014/main" val="1462499618"/>
                  </a:ext>
                </a:extLst>
              </a:tr>
              <a:tr h="370840">
                <a:tc>
                  <a:txBody>
                    <a:bodyPr/>
                    <a:lstStyle/>
                    <a:p>
                      <a:pPr algn="ctr"/>
                      <a:r>
                        <a:rPr lang="en-US" sz="1200" dirty="0"/>
                        <a:t>Replacement sensors</a:t>
                      </a:r>
                    </a:p>
                  </a:txBody>
                  <a:tcPr anchor="ctr"/>
                </a:tc>
                <a:tc>
                  <a:txBody>
                    <a:bodyPr/>
                    <a:lstStyle/>
                    <a:p>
                      <a:pPr algn="ctr"/>
                      <a:r>
                        <a:rPr lang="en-US" sz="1200" b="1" dirty="0"/>
                        <a:t>Less expensive</a:t>
                      </a:r>
                    </a:p>
                  </a:txBody>
                  <a:tcPr anchor="ctr"/>
                </a:tc>
                <a:tc gridSpan="2">
                  <a:txBody>
                    <a:bodyPr/>
                    <a:lstStyle/>
                    <a:p>
                      <a:pPr algn="ctr"/>
                      <a:r>
                        <a:rPr lang="en-US" sz="1200" dirty="0"/>
                        <a:t>More Expensive</a:t>
                      </a:r>
                    </a:p>
                  </a:txBody>
                  <a:tcPr anchor="ctr"/>
                </a:tc>
                <a:tc hMerge="1">
                  <a:txBody>
                    <a:bodyPr/>
                    <a:lstStyle/>
                    <a:p>
                      <a:pPr algn="ctr"/>
                      <a:endParaRPr lang="en-US" sz="1350" dirty="0"/>
                    </a:p>
                  </a:txBody>
                  <a:tcPr anchor="ctr"/>
                </a:tc>
                <a:extLst>
                  <a:ext uri="{0D108BD9-81ED-4DB2-BD59-A6C34878D82A}">
                    <a16:rowId xmlns:a16="http://schemas.microsoft.com/office/drawing/2014/main" val="2935991865"/>
                  </a:ext>
                </a:extLst>
              </a:tr>
              <a:tr h="370840">
                <a:tc>
                  <a:txBody>
                    <a:bodyPr/>
                    <a:lstStyle/>
                    <a:p>
                      <a:pPr algn="ctr"/>
                      <a:r>
                        <a:rPr lang="en-US" sz="1200" dirty="0"/>
                        <a:t>Alarm points</a:t>
                      </a:r>
                    </a:p>
                  </a:txBody>
                  <a:tcPr anchor="ctr"/>
                </a:tc>
                <a:tc>
                  <a:txBody>
                    <a:bodyPr/>
                    <a:lstStyle/>
                    <a:p>
                      <a:pPr algn="ctr"/>
                      <a:r>
                        <a:rPr lang="en-US" sz="1200" b="1" dirty="0"/>
                        <a:t>3 adjustable alarm points</a:t>
                      </a:r>
                    </a:p>
                  </a:txBody>
                  <a:tcPr anchor="ctr"/>
                </a:tc>
                <a:tc gridSpan="2">
                  <a:txBody>
                    <a:bodyPr/>
                    <a:lstStyle/>
                    <a:p>
                      <a:pPr algn="ctr"/>
                      <a:r>
                        <a:rPr lang="en-US" sz="1200" dirty="0"/>
                        <a:t>2 alarm points</a:t>
                      </a:r>
                    </a:p>
                  </a:txBody>
                  <a:tcPr anchor="ctr"/>
                </a:tc>
                <a:tc hMerge="1">
                  <a:txBody>
                    <a:bodyPr/>
                    <a:lstStyle/>
                    <a:p>
                      <a:pPr algn="ctr"/>
                      <a:endParaRPr lang="en-US" sz="1350" dirty="0"/>
                    </a:p>
                  </a:txBody>
                  <a:tcPr anchor="ctr"/>
                </a:tc>
                <a:extLst>
                  <a:ext uri="{0D108BD9-81ED-4DB2-BD59-A6C34878D82A}">
                    <a16:rowId xmlns:a16="http://schemas.microsoft.com/office/drawing/2014/main" val="812608319"/>
                  </a:ext>
                </a:extLst>
              </a:tr>
              <a:tr h="370840">
                <a:tc>
                  <a:txBody>
                    <a:bodyPr/>
                    <a:lstStyle/>
                    <a:p>
                      <a:pPr algn="ctr"/>
                      <a:r>
                        <a:rPr lang="en-US" sz="1200" dirty="0"/>
                        <a:t>Durability</a:t>
                      </a:r>
                    </a:p>
                  </a:txBody>
                  <a:tcPr anchor="ctr"/>
                </a:tc>
                <a:tc>
                  <a:txBody>
                    <a:bodyPr/>
                    <a:lstStyle/>
                    <a:p>
                      <a:pPr algn="ctr"/>
                      <a:r>
                        <a:rPr lang="en-US" sz="1200" b="1" dirty="0"/>
                        <a:t>IP-66 AND IP-68 rating</a:t>
                      </a:r>
                    </a:p>
                  </a:txBody>
                  <a:tcPr anchor="ctr"/>
                </a:tc>
                <a:tc gridSpan="2">
                  <a:txBody>
                    <a:bodyPr/>
                    <a:lstStyle/>
                    <a:p>
                      <a:pPr algn="ctr"/>
                      <a:r>
                        <a:rPr lang="en-US" sz="1200" dirty="0"/>
                        <a:t>Only IP-68</a:t>
                      </a:r>
                    </a:p>
                  </a:txBody>
                  <a:tcPr anchor="ctr"/>
                </a:tc>
                <a:tc hMerge="1">
                  <a:txBody>
                    <a:bodyPr/>
                    <a:lstStyle/>
                    <a:p>
                      <a:pPr algn="ctr"/>
                      <a:endParaRPr lang="en-US" sz="1350" dirty="0"/>
                    </a:p>
                  </a:txBody>
                  <a:tcPr anchor="ctr"/>
                </a:tc>
                <a:extLst>
                  <a:ext uri="{0D108BD9-81ED-4DB2-BD59-A6C34878D82A}">
                    <a16:rowId xmlns:a16="http://schemas.microsoft.com/office/drawing/2014/main" val="3621406332"/>
                  </a:ext>
                </a:extLst>
              </a:tr>
              <a:tr h="370840">
                <a:tc>
                  <a:txBody>
                    <a:bodyPr/>
                    <a:lstStyle/>
                    <a:p>
                      <a:pPr algn="ctr"/>
                      <a:r>
                        <a:rPr lang="en-US" sz="1200" dirty="0"/>
                        <a:t>Attachable sample draw</a:t>
                      </a:r>
                    </a:p>
                  </a:txBody>
                  <a:tcPr anchor="ctr"/>
                </a:tc>
                <a:tc>
                  <a:txBody>
                    <a:bodyPr/>
                    <a:lstStyle/>
                    <a:p>
                      <a:pPr algn="ctr"/>
                      <a:r>
                        <a:rPr lang="en-US" sz="1200" b="1" dirty="0"/>
                        <a:t>Available sample draw attachment</a:t>
                      </a:r>
                    </a:p>
                  </a:txBody>
                  <a:tcPr anchor="ctr"/>
                </a:tc>
                <a:tc gridSpan="2">
                  <a:txBody>
                    <a:bodyPr/>
                    <a:lstStyle/>
                    <a:p>
                      <a:pPr algn="ctr"/>
                      <a:r>
                        <a:rPr lang="en-US" sz="1200" dirty="0"/>
                        <a:t>More expensive sample draw</a:t>
                      </a:r>
                    </a:p>
                  </a:txBody>
                  <a:tcPr anchor="ctr"/>
                </a:tc>
                <a:tc hMerge="1">
                  <a:txBody>
                    <a:bodyPr/>
                    <a:lstStyle/>
                    <a:p>
                      <a:pPr algn="ctr"/>
                      <a:endParaRPr lang="en-US" sz="1350" dirty="0"/>
                    </a:p>
                  </a:txBody>
                  <a:tcPr anchor="ctr"/>
                </a:tc>
                <a:extLst>
                  <a:ext uri="{0D108BD9-81ED-4DB2-BD59-A6C34878D82A}">
                    <a16:rowId xmlns:a16="http://schemas.microsoft.com/office/drawing/2014/main" val="1379049300"/>
                  </a:ext>
                </a:extLst>
              </a:tr>
              <a:tr h="370840">
                <a:tc>
                  <a:txBody>
                    <a:bodyPr/>
                    <a:lstStyle/>
                    <a:p>
                      <a:pPr algn="ctr"/>
                      <a:r>
                        <a:rPr lang="en-US" sz="1200" dirty="0"/>
                        <a:t>Cost of ownership</a:t>
                      </a:r>
                    </a:p>
                  </a:txBody>
                  <a:tcPr anchor="ctr"/>
                </a:tc>
                <a:tc>
                  <a:txBody>
                    <a:bodyPr/>
                    <a:lstStyle/>
                    <a:p>
                      <a:pPr algn="ctr"/>
                      <a:r>
                        <a:rPr lang="en-US" sz="1200" b="1" dirty="0"/>
                        <a:t>Lower cost of ownership</a:t>
                      </a:r>
                    </a:p>
                  </a:txBody>
                  <a:tcPr anchor="ctr"/>
                </a:tc>
                <a:tc gridSpan="2">
                  <a:txBody>
                    <a:bodyPr/>
                    <a:lstStyle/>
                    <a:p>
                      <a:pPr algn="ctr"/>
                      <a:r>
                        <a:rPr lang="en-US" sz="1200" dirty="0"/>
                        <a:t>Higher cost of ownership</a:t>
                      </a:r>
                    </a:p>
                  </a:txBody>
                  <a:tcPr anchor="ctr"/>
                </a:tc>
                <a:tc hMerge="1">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lang="en-US" sz="1350" dirty="0"/>
                    </a:p>
                  </a:txBody>
                  <a:tcPr anchor="ctr"/>
                </a:tc>
                <a:extLst>
                  <a:ext uri="{0D108BD9-81ED-4DB2-BD59-A6C34878D82A}">
                    <a16:rowId xmlns:a16="http://schemas.microsoft.com/office/drawing/2014/main" val="2423892925"/>
                  </a:ext>
                </a:extLst>
              </a:tr>
            </a:tbl>
          </a:graphicData>
        </a:graphic>
      </p:graphicFrame>
      <p:pic>
        <p:nvPicPr>
          <p:cNvPr id="11" name="Picture 10">
            <a:extLst>
              <a:ext uri="{FF2B5EF4-FFF2-40B4-BE49-F238E27FC236}">
                <a16:creationId xmlns:a16="http://schemas.microsoft.com/office/drawing/2014/main" id="{DE2DFB36-5082-0744-85AF-06D8E96222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06027" y="5864299"/>
            <a:ext cx="1074088" cy="1074088"/>
          </a:xfrm>
          <a:prstGeom prst="rect">
            <a:avLst/>
          </a:prstGeom>
        </p:spPr>
      </p:pic>
      <p:pic>
        <p:nvPicPr>
          <p:cNvPr id="10" name="Picture 9">
            <a:extLst>
              <a:ext uri="{FF2B5EF4-FFF2-40B4-BE49-F238E27FC236}">
                <a16:creationId xmlns:a16="http://schemas.microsoft.com/office/drawing/2014/main" id="{FFF4B48A-08B3-E14D-87D8-3610EE15FC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779" y="1574526"/>
            <a:ext cx="874583" cy="1005771"/>
          </a:xfrm>
          <a:prstGeom prst="rect">
            <a:avLst/>
          </a:prstGeom>
        </p:spPr>
      </p:pic>
    </p:spTree>
    <p:extLst>
      <p:ext uri="{BB962C8B-B14F-4D97-AF65-F5344CB8AC3E}">
        <p14:creationId xmlns:p14="http://schemas.microsoft.com/office/powerpoint/2010/main" val="39435110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26572F9-D6FE-C34A-9AD4-883E58303A21}"/>
              </a:ext>
            </a:extLst>
          </p:cNvPr>
          <p:cNvGraphicFramePr>
            <a:graphicFrameLocks noGrp="1"/>
          </p:cNvGraphicFramePr>
          <p:nvPr>
            <p:ph idx="1"/>
            <p:extLst>
              <p:ext uri="{D42A27DB-BD31-4B8C-83A1-F6EECF244321}">
                <p14:modId xmlns:p14="http://schemas.microsoft.com/office/powerpoint/2010/main" val="1537356364"/>
              </p:ext>
            </p:extLst>
          </p:nvPr>
        </p:nvGraphicFramePr>
        <p:xfrm>
          <a:off x="457201" y="2615184"/>
          <a:ext cx="7716739" cy="3296920"/>
        </p:xfrm>
        <a:graphic>
          <a:graphicData uri="http://schemas.openxmlformats.org/drawingml/2006/table">
            <a:tbl>
              <a:tblPr firstRow="1" bandRow="1">
                <a:tableStyleId>{5C22544A-7EE6-4342-B048-85BDC9FD1C3A}</a:tableStyleId>
              </a:tblPr>
              <a:tblGrid>
                <a:gridCol w="1419307">
                  <a:extLst>
                    <a:ext uri="{9D8B030D-6E8A-4147-A177-3AD203B41FA5}">
                      <a16:colId xmlns:a16="http://schemas.microsoft.com/office/drawing/2014/main" val="4134632051"/>
                    </a:ext>
                  </a:extLst>
                </a:gridCol>
                <a:gridCol w="1550504">
                  <a:extLst>
                    <a:ext uri="{9D8B030D-6E8A-4147-A177-3AD203B41FA5}">
                      <a16:colId xmlns:a16="http://schemas.microsoft.com/office/drawing/2014/main" val="3816497044"/>
                    </a:ext>
                  </a:extLst>
                </a:gridCol>
                <a:gridCol w="1486894">
                  <a:extLst>
                    <a:ext uri="{9D8B030D-6E8A-4147-A177-3AD203B41FA5}">
                      <a16:colId xmlns:a16="http://schemas.microsoft.com/office/drawing/2014/main" val="3672818426"/>
                    </a:ext>
                  </a:extLst>
                </a:gridCol>
                <a:gridCol w="1630017">
                  <a:extLst>
                    <a:ext uri="{9D8B030D-6E8A-4147-A177-3AD203B41FA5}">
                      <a16:colId xmlns:a16="http://schemas.microsoft.com/office/drawing/2014/main" val="3225269861"/>
                    </a:ext>
                  </a:extLst>
                </a:gridCol>
                <a:gridCol w="1630017">
                  <a:extLst>
                    <a:ext uri="{9D8B030D-6E8A-4147-A177-3AD203B41FA5}">
                      <a16:colId xmlns:a16="http://schemas.microsoft.com/office/drawing/2014/main" val="393966697"/>
                    </a:ext>
                  </a:extLst>
                </a:gridCol>
              </a:tblGrid>
              <a:tr h="370840">
                <a:tc>
                  <a:txBody>
                    <a:bodyPr/>
                    <a:lstStyle/>
                    <a:p>
                      <a:pPr algn="ctr"/>
                      <a:r>
                        <a:rPr lang="en-US" sz="1100" dirty="0"/>
                        <a:t>Feature</a:t>
                      </a:r>
                    </a:p>
                  </a:txBody>
                  <a:tcPr anchor="ctr"/>
                </a:tc>
                <a:tc>
                  <a:txBody>
                    <a:bodyPr/>
                    <a:lstStyle/>
                    <a:p>
                      <a:pPr algn="ctr"/>
                      <a:r>
                        <a:rPr lang="en-US" sz="1100" dirty="0"/>
                        <a:t>GX-3R Pro</a:t>
                      </a:r>
                    </a:p>
                  </a:txBody>
                  <a:tcPr anchor="ctr"/>
                </a:tc>
                <a:tc>
                  <a:txBody>
                    <a:bodyPr/>
                    <a:lstStyle/>
                    <a:p>
                      <a:pPr algn="ctr"/>
                      <a:r>
                        <a:rPr lang="en-US" sz="1100" dirty="0"/>
                        <a:t>BW Ultra (5-gas)</a:t>
                      </a:r>
                    </a:p>
                  </a:txBody>
                  <a:tcPr anchor="ctr"/>
                </a:tc>
                <a:tc>
                  <a:txBody>
                    <a:bodyPr/>
                    <a:lstStyle/>
                    <a:p>
                      <a:pPr algn="ctr"/>
                      <a:r>
                        <a:rPr lang="en-US" sz="1100" dirty="0"/>
                        <a:t>MSA Altair 5X</a:t>
                      </a:r>
                    </a:p>
                  </a:txBody>
                  <a:tcPr anchor="ctr"/>
                </a:tc>
                <a:tc>
                  <a:txBody>
                    <a:bodyPr/>
                    <a:lstStyle/>
                    <a:p>
                      <a:pPr algn="ctr"/>
                      <a:r>
                        <a:rPr lang="en-US" sz="1100" dirty="0"/>
                        <a:t>ISC Ventis Pro 5</a:t>
                      </a:r>
                    </a:p>
                  </a:txBody>
                  <a:tcPr anchor="ctr"/>
                </a:tc>
                <a:extLst>
                  <a:ext uri="{0D108BD9-81ED-4DB2-BD59-A6C34878D82A}">
                    <a16:rowId xmlns:a16="http://schemas.microsoft.com/office/drawing/2014/main" val="4215143774"/>
                  </a:ext>
                </a:extLst>
              </a:tr>
              <a:tr h="370840">
                <a:tc>
                  <a:txBody>
                    <a:bodyPr/>
                    <a:lstStyle/>
                    <a:p>
                      <a:pPr algn="ctr"/>
                      <a:r>
                        <a:rPr lang="en-US" sz="1100" dirty="0"/>
                        <a:t>Price</a:t>
                      </a:r>
                    </a:p>
                  </a:txBody>
                  <a:tcPr anchor="ctr"/>
                </a:tc>
                <a:tc>
                  <a:txBody>
                    <a:bodyPr/>
                    <a:lstStyle/>
                    <a:p>
                      <a:pPr algn="ctr"/>
                      <a:r>
                        <a:rPr lang="en-US" sz="1100" b="1" dirty="0"/>
                        <a:t>Lower list price</a:t>
                      </a:r>
                    </a:p>
                  </a:txBody>
                  <a:tcPr anchor="ctr"/>
                </a:tc>
                <a:tc gridSpan="3">
                  <a:txBody>
                    <a:bodyPr/>
                    <a:lstStyle/>
                    <a:p>
                      <a:pPr algn="ctr"/>
                      <a:r>
                        <a:rPr lang="en-US" sz="1100" dirty="0"/>
                        <a:t>Higher list price</a:t>
                      </a:r>
                    </a:p>
                  </a:txBody>
                  <a:tcPr anchor="ctr"/>
                </a:tc>
                <a:tc hMerge="1">
                  <a:txBody>
                    <a:bodyPr/>
                    <a:lstStyle/>
                    <a:p>
                      <a:pPr algn="ctr"/>
                      <a:endParaRPr lang="en-US" sz="1100" dirty="0"/>
                    </a:p>
                  </a:txBody>
                  <a:tcPr anchor="ctr"/>
                </a:tc>
                <a:tc hMerge="1">
                  <a:txBody>
                    <a:bodyPr/>
                    <a:lstStyle/>
                    <a:p>
                      <a:pPr algn="ctr"/>
                      <a:endParaRPr lang="en-US" sz="1100" dirty="0"/>
                    </a:p>
                  </a:txBody>
                  <a:tcPr anchor="ctr"/>
                </a:tc>
                <a:extLst>
                  <a:ext uri="{0D108BD9-81ED-4DB2-BD59-A6C34878D82A}">
                    <a16:rowId xmlns:a16="http://schemas.microsoft.com/office/drawing/2014/main" val="3565578514"/>
                  </a:ext>
                </a:extLst>
              </a:tr>
              <a:tr h="370840">
                <a:tc>
                  <a:txBody>
                    <a:bodyPr/>
                    <a:lstStyle/>
                    <a:p>
                      <a:pPr algn="ctr"/>
                      <a:r>
                        <a:rPr lang="en-US" sz="1100" dirty="0"/>
                        <a:t>Size and weight</a:t>
                      </a:r>
                    </a:p>
                  </a:txBody>
                  <a:tcPr anchor="ctr"/>
                </a:tc>
                <a:tc>
                  <a:txBody>
                    <a:bodyPr/>
                    <a:lstStyle/>
                    <a:p>
                      <a:pPr algn="ctr"/>
                      <a:r>
                        <a:rPr lang="en-US" sz="1100" b="1" dirty="0"/>
                        <a:t>Smaller and lighter</a:t>
                      </a:r>
                    </a:p>
                  </a:txBody>
                  <a:tcPr anchor="ctr"/>
                </a:tc>
                <a:tc gridSpan="3">
                  <a:txBody>
                    <a:bodyPr/>
                    <a:lstStyle/>
                    <a:p>
                      <a:pPr algn="ctr"/>
                      <a:r>
                        <a:rPr lang="en-US" sz="1100" dirty="0"/>
                        <a:t>Larger and Heavier</a:t>
                      </a:r>
                    </a:p>
                  </a:txBody>
                  <a:tcPr anchor="ctr"/>
                </a:tc>
                <a:tc hMerge="1">
                  <a:txBody>
                    <a:bodyPr/>
                    <a:lstStyle/>
                    <a:p>
                      <a:pPr algn="ctr"/>
                      <a:endParaRPr lang="en-US" sz="1100" dirty="0"/>
                    </a:p>
                  </a:txBody>
                  <a:tcPr anchor="ctr"/>
                </a:tc>
                <a:tc hMerge="1">
                  <a:txBody>
                    <a:bodyPr/>
                    <a:lstStyle/>
                    <a:p>
                      <a:pPr algn="ctr"/>
                      <a:endParaRPr lang="en-US" sz="1100" dirty="0"/>
                    </a:p>
                  </a:txBody>
                  <a:tcPr anchor="ctr"/>
                </a:tc>
                <a:extLst>
                  <a:ext uri="{0D108BD9-81ED-4DB2-BD59-A6C34878D82A}">
                    <a16:rowId xmlns:a16="http://schemas.microsoft.com/office/drawing/2014/main" val="3885419192"/>
                  </a:ext>
                </a:extLst>
              </a:tr>
              <a:tr h="370840">
                <a:tc>
                  <a:txBody>
                    <a:bodyPr/>
                    <a:lstStyle/>
                    <a:p>
                      <a:pPr algn="ctr"/>
                      <a:r>
                        <a:rPr lang="en-US" sz="1100" dirty="0"/>
                        <a:t>Sensor ranges</a:t>
                      </a:r>
                    </a:p>
                  </a:txBody>
                  <a:tcPr anchor="ctr"/>
                </a:tc>
                <a:tc>
                  <a:txBody>
                    <a:bodyPr/>
                    <a:lstStyle/>
                    <a:p>
                      <a:pPr algn="ctr"/>
                      <a:r>
                        <a:rPr lang="en-US" sz="1100" b="1" dirty="0"/>
                        <a:t>Better sensor ranges</a:t>
                      </a:r>
                    </a:p>
                  </a:txBody>
                  <a:tcPr anchor="ctr"/>
                </a:tc>
                <a:tc gridSpan="3">
                  <a:txBody>
                    <a:bodyPr/>
                    <a:lstStyle/>
                    <a:p>
                      <a:pPr algn="ctr"/>
                      <a:r>
                        <a:rPr lang="en-US" sz="1100" dirty="0"/>
                        <a:t>Narrower sensor ranges</a:t>
                      </a:r>
                    </a:p>
                  </a:txBody>
                  <a:tcPr anchor="ctr"/>
                </a:tc>
                <a:tc hMerge="1">
                  <a:txBody>
                    <a:bodyPr/>
                    <a:lstStyle/>
                    <a:p>
                      <a:pPr algn="ctr"/>
                      <a:endParaRPr lang="en-US" sz="1100" dirty="0"/>
                    </a:p>
                  </a:txBody>
                  <a:tcPr anchor="ctr"/>
                </a:tc>
                <a:tc hMerge="1">
                  <a:txBody>
                    <a:bodyPr/>
                    <a:lstStyle/>
                    <a:p>
                      <a:pPr algn="ctr"/>
                      <a:endParaRPr lang="en-US" sz="1100" dirty="0"/>
                    </a:p>
                  </a:txBody>
                  <a:tcPr anchor="ctr"/>
                </a:tc>
                <a:extLst>
                  <a:ext uri="{0D108BD9-81ED-4DB2-BD59-A6C34878D82A}">
                    <a16:rowId xmlns:a16="http://schemas.microsoft.com/office/drawing/2014/main" val="1107652538"/>
                  </a:ext>
                </a:extLst>
              </a:tr>
              <a:tr h="370840">
                <a:tc>
                  <a:txBody>
                    <a:bodyPr/>
                    <a:lstStyle/>
                    <a:p>
                      <a:pPr algn="ctr"/>
                      <a:r>
                        <a:rPr lang="en-US" sz="1100" dirty="0"/>
                        <a:t>Sensor costs</a:t>
                      </a:r>
                    </a:p>
                  </a:txBody>
                  <a:tcPr anchor="ctr"/>
                </a:tc>
                <a:tc>
                  <a:txBody>
                    <a:bodyPr/>
                    <a:lstStyle/>
                    <a:p>
                      <a:pPr algn="ctr"/>
                      <a:r>
                        <a:rPr lang="en-US" sz="1100" b="1" dirty="0"/>
                        <a:t>Lower sensor costs</a:t>
                      </a:r>
                    </a:p>
                  </a:txBody>
                  <a:tcPr anchor="ctr"/>
                </a:tc>
                <a:tc gridSpan="3">
                  <a:txBody>
                    <a:bodyPr/>
                    <a:lstStyle/>
                    <a:p>
                      <a:pPr algn="ctr"/>
                      <a:r>
                        <a:rPr lang="en-US" sz="1100" dirty="0"/>
                        <a:t>Higher sensors costs</a:t>
                      </a:r>
                    </a:p>
                  </a:txBody>
                  <a:tcPr anchor="ctr"/>
                </a:tc>
                <a:tc hMerge="1">
                  <a:txBody>
                    <a:bodyPr/>
                    <a:lstStyle/>
                    <a:p>
                      <a:pPr algn="ctr"/>
                      <a:endParaRPr lang="en-US" sz="1100" dirty="0"/>
                    </a:p>
                  </a:txBody>
                  <a:tcPr anchor="ctr"/>
                </a:tc>
                <a:tc hMerge="1">
                  <a:txBody>
                    <a:bodyPr/>
                    <a:lstStyle/>
                    <a:p>
                      <a:pPr algn="ctr"/>
                      <a:endParaRPr lang="en-US" sz="1100" dirty="0"/>
                    </a:p>
                  </a:txBody>
                  <a:tcPr anchor="ctr"/>
                </a:tc>
                <a:extLst>
                  <a:ext uri="{0D108BD9-81ED-4DB2-BD59-A6C34878D82A}">
                    <a16:rowId xmlns:a16="http://schemas.microsoft.com/office/drawing/2014/main" val="2577124710"/>
                  </a:ext>
                </a:extLst>
              </a:tr>
              <a:tr h="370840">
                <a:tc>
                  <a:txBody>
                    <a:bodyPr/>
                    <a:lstStyle/>
                    <a:p>
                      <a:pPr algn="ctr"/>
                      <a:r>
                        <a:rPr lang="en-US" sz="1100" dirty="0"/>
                        <a:t>Battery life</a:t>
                      </a:r>
                    </a:p>
                  </a:txBody>
                  <a:tcPr anchor="ctr"/>
                </a:tc>
                <a:tc>
                  <a:txBody>
                    <a:bodyPr/>
                    <a:lstStyle/>
                    <a:p>
                      <a:pPr algn="ctr"/>
                      <a:r>
                        <a:rPr lang="en-US" sz="1100" b="1" dirty="0"/>
                        <a:t>Longer battery life</a:t>
                      </a:r>
                    </a:p>
                  </a:txBody>
                  <a:tcPr anchor="ctr"/>
                </a:tc>
                <a:tc gridSpan="3">
                  <a:txBody>
                    <a:bodyPr/>
                    <a:lstStyle/>
                    <a:p>
                      <a:pPr algn="ctr"/>
                      <a:r>
                        <a:rPr lang="en-US" sz="1100" dirty="0"/>
                        <a:t>Shorter Battery Life</a:t>
                      </a:r>
                    </a:p>
                  </a:txBody>
                  <a:tcPr anchor="ctr"/>
                </a:tc>
                <a:tc hMerge="1">
                  <a:txBody>
                    <a:bodyPr/>
                    <a:lstStyle/>
                    <a:p>
                      <a:pPr algn="ctr"/>
                      <a:endParaRPr lang="en-US" sz="1100" dirty="0"/>
                    </a:p>
                  </a:txBody>
                  <a:tcPr anchor="ctr"/>
                </a:tc>
                <a:tc hMerge="1">
                  <a:txBody>
                    <a:bodyPr/>
                    <a:lstStyle/>
                    <a:p>
                      <a:pPr algn="ctr"/>
                      <a:endParaRPr lang="en-US" sz="1100" dirty="0"/>
                    </a:p>
                  </a:txBody>
                  <a:tcPr anchor="ctr"/>
                </a:tc>
                <a:extLst>
                  <a:ext uri="{0D108BD9-81ED-4DB2-BD59-A6C34878D82A}">
                    <a16:rowId xmlns:a16="http://schemas.microsoft.com/office/drawing/2014/main" val="2272342221"/>
                  </a:ext>
                </a:extLst>
              </a:tr>
              <a:tr h="370840">
                <a:tc>
                  <a:txBody>
                    <a:bodyPr/>
                    <a:lstStyle/>
                    <a:p>
                      <a:pPr algn="ctr"/>
                      <a:r>
                        <a:rPr lang="en-US" sz="1100" dirty="0"/>
                        <a:t>Alarm points</a:t>
                      </a:r>
                    </a:p>
                  </a:txBody>
                  <a:tcPr anchor="ctr"/>
                </a:tc>
                <a:tc>
                  <a:txBody>
                    <a:bodyPr/>
                    <a:lstStyle/>
                    <a:p>
                      <a:pPr algn="ctr"/>
                      <a:r>
                        <a:rPr lang="en-US" sz="1100" b="1" dirty="0"/>
                        <a:t>3 alarm points</a:t>
                      </a:r>
                    </a:p>
                  </a:txBody>
                  <a:tcPr anchor="ctr"/>
                </a:tc>
                <a:tc gridSpan="3">
                  <a:txBody>
                    <a:bodyPr/>
                    <a:lstStyle/>
                    <a:p>
                      <a:pPr algn="ctr"/>
                      <a:r>
                        <a:rPr lang="en-US" sz="1100" dirty="0"/>
                        <a:t>2 alarm points</a:t>
                      </a:r>
                    </a:p>
                  </a:txBody>
                  <a:tcPr anchor="ctr"/>
                </a:tc>
                <a:tc hMerge="1">
                  <a:txBody>
                    <a:bodyPr/>
                    <a:lstStyle/>
                    <a:p>
                      <a:pPr algn="ctr"/>
                      <a:endParaRPr lang="en-US" sz="1100" dirty="0"/>
                    </a:p>
                  </a:txBody>
                  <a:tcPr anchor="ctr"/>
                </a:tc>
                <a:tc hMerge="1">
                  <a:txBody>
                    <a:bodyPr/>
                    <a:lstStyle/>
                    <a:p>
                      <a:pPr algn="ctr"/>
                      <a:endParaRPr lang="en-US" sz="1100" dirty="0"/>
                    </a:p>
                  </a:txBody>
                  <a:tcPr anchor="ctr"/>
                </a:tc>
                <a:extLst>
                  <a:ext uri="{0D108BD9-81ED-4DB2-BD59-A6C34878D82A}">
                    <a16:rowId xmlns:a16="http://schemas.microsoft.com/office/drawing/2014/main" val="1124882634"/>
                  </a:ext>
                </a:extLst>
              </a:tr>
              <a:tr h="370840">
                <a:tc>
                  <a:txBody>
                    <a:bodyPr/>
                    <a:lstStyle/>
                    <a:p>
                      <a:pPr algn="ctr"/>
                      <a:r>
                        <a:rPr lang="en-US" sz="1100" dirty="0"/>
                        <a:t>Warranty</a:t>
                      </a:r>
                    </a:p>
                  </a:txBody>
                  <a:tcPr anchor="ctr"/>
                </a:tc>
                <a:tc>
                  <a:txBody>
                    <a:bodyPr/>
                    <a:lstStyle/>
                    <a:p>
                      <a:pPr algn="ctr"/>
                      <a:r>
                        <a:rPr lang="en-US" sz="1100" b="1" dirty="0"/>
                        <a:t>3 Years – Instrument and Sensors</a:t>
                      </a:r>
                    </a:p>
                  </a:txBody>
                  <a:tcPr anchor="ctr"/>
                </a:tc>
                <a:tc gridSpan="2">
                  <a:txBody>
                    <a:bodyPr/>
                    <a:lstStyle/>
                    <a:p>
                      <a:pPr algn="ctr"/>
                      <a:r>
                        <a:rPr lang="en-US" sz="1100" dirty="0"/>
                        <a:t>Instrument – 3 years, Sensors – 2 or 3 years, Battery – 2 years</a:t>
                      </a:r>
                    </a:p>
                  </a:txBody>
                  <a:tcPr anchor="ctr"/>
                </a:tc>
                <a:tc hMerge="1">
                  <a:txBody>
                    <a:bodyPr/>
                    <a:lstStyle/>
                    <a:p>
                      <a:pPr algn="ctr"/>
                      <a:endParaRPr lang="en-US" sz="1100" dirty="0"/>
                    </a:p>
                  </a:txBody>
                  <a:tcPr anchor="ctr"/>
                </a:tc>
                <a:tc>
                  <a:txBody>
                    <a:bodyPr/>
                    <a:lstStyle/>
                    <a:p>
                      <a:pPr algn="ctr"/>
                      <a:r>
                        <a:rPr lang="en-US" sz="1000" dirty="0"/>
                        <a:t>Instrument-Lifetime, Sensors: 02/LEL/CO/H2S-4 years, all other 2</a:t>
                      </a:r>
                    </a:p>
                  </a:txBody>
                  <a:tcPr anchor="ctr"/>
                </a:tc>
                <a:extLst>
                  <a:ext uri="{0D108BD9-81ED-4DB2-BD59-A6C34878D82A}">
                    <a16:rowId xmlns:a16="http://schemas.microsoft.com/office/drawing/2014/main" val="2638589166"/>
                  </a:ext>
                </a:extLst>
              </a:tr>
            </a:tbl>
          </a:graphicData>
        </a:graphic>
      </p:graphicFrame>
      <p:pic>
        <p:nvPicPr>
          <p:cNvPr id="5" name="Picture 4">
            <a:extLst>
              <a:ext uri="{FF2B5EF4-FFF2-40B4-BE49-F238E27FC236}">
                <a16:creationId xmlns:a16="http://schemas.microsoft.com/office/drawing/2014/main" id="{57F2ECB1-1876-C24D-8E7D-B526F514C0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28780" y="5550482"/>
            <a:ext cx="1243908" cy="1243908"/>
          </a:xfrm>
          <a:prstGeom prst="rect">
            <a:avLst/>
          </a:prstGeom>
        </p:spPr>
      </p:pic>
      <p:pic>
        <p:nvPicPr>
          <p:cNvPr id="10" name="Picture 9">
            <a:extLst>
              <a:ext uri="{FF2B5EF4-FFF2-40B4-BE49-F238E27FC236}">
                <a16:creationId xmlns:a16="http://schemas.microsoft.com/office/drawing/2014/main" id="{79890583-935A-C441-A5E2-16263D6756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28780" y="1483490"/>
            <a:ext cx="1045567" cy="998516"/>
          </a:xfrm>
          <a:prstGeom prst="rect">
            <a:avLst/>
          </a:prstGeom>
        </p:spPr>
      </p:pic>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914400" y="330803"/>
            <a:ext cx="7772400" cy="676275"/>
          </a:xfrm>
        </p:spPr>
        <p:txBody>
          <a:bodyPr/>
          <a:lstStyle/>
          <a:p>
            <a:r>
              <a:rPr lang="en-US" b="1" dirty="0"/>
              <a:t>Stacking Up to the Competition</a:t>
            </a:r>
          </a:p>
        </p:txBody>
      </p:sp>
      <p:pic>
        <p:nvPicPr>
          <p:cNvPr id="3" name="Picture 2">
            <a:extLst>
              <a:ext uri="{FF2B5EF4-FFF2-40B4-BE49-F238E27FC236}">
                <a16:creationId xmlns:a16="http://schemas.microsoft.com/office/drawing/2014/main" id="{A014CA80-8B64-AB47-8172-BE9AA92A42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5161" y="1191408"/>
            <a:ext cx="876839" cy="1409438"/>
          </a:xfrm>
          <a:prstGeom prst="rect">
            <a:avLst/>
          </a:prstGeom>
        </p:spPr>
      </p:pic>
      <p:pic>
        <p:nvPicPr>
          <p:cNvPr id="2" name="Picture 1">
            <a:extLst>
              <a:ext uri="{FF2B5EF4-FFF2-40B4-BE49-F238E27FC236}">
                <a16:creationId xmlns:a16="http://schemas.microsoft.com/office/drawing/2014/main" id="{84C84138-FD49-244A-8629-1716168661EE}"/>
              </a:ext>
            </a:extLst>
          </p:cNvPr>
          <p:cNvPicPr>
            <a:picLocks noChangeAspect="1"/>
          </p:cNvPicPr>
          <p:nvPr/>
        </p:nvPicPr>
        <p:blipFill>
          <a:blip r:embed="rId5"/>
          <a:stretch>
            <a:fillRect/>
          </a:stretch>
        </p:blipFill>
        <p:spPr>
          <a:xfrm>
            <a:off x="5296474" y="1273714"/>
            <a:ext cx="876838" cy="1273503"/>
          </a:xfrm>
          <a:prstGeom prst="rect">
            <a:avLst/>
          </a:prstGeom>
        </p:spPr>
      </p:pic>
      <p:pic>
        <p:nvPicPr>
          <p:cNvPr id="6" name="Picture 5">
            <a:extLst>
              <a:ext uri="{FF2B5EF4-FFF2-40B4-BE49-F238E27FC236}">
                <a16:creationId xmlns:a16="http://schemas.microsoft.com/office/drawing/2014/main" id="{029812A4-6F36-CA47-9F4E-9EB0FB31E7F6}"/>
              </a:ext>
            </a:extLst>
          </p:cNvPr>
          <p:cNvPicPr>
            <a:picLocks noChangeAspect="1"/>
          </p:cNvPicPr>
          <p:nvPr/>
        </p:nvPicPr>
        <p:blipFill rotWithShape="1">
          <a:blip r:embed="rId6"/>
          <a:srcRect l="42465" r="2773"/>
          <a:stretch/>
        </p:blipFill>
        <p:spPr>
          <a:xfrm>
            <a:off x="6895787" y="1364651"/>
            <a:ext cx="696274" cy="1236195"/>
          </a:xfrm>
          <a:prstGeom prst="rect">
            <a:avLst/>
          </a:prstGeom>
        </p:spPr>
      </p:pic>
    </p:spTree>
    <p:extLst>
      <p:ext uri="{BB962C8B-B14F-4D97-AF65-F5344CB8AC3E}">
        <p14:creationId xmlns:p14="http://schemas.microsoft.com/office/powerpoint/2010/main" val="11036882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CD9DB-5E8C-EA4B-962B-93E1B2E8AFD5}"/>
              </a:ext>
            </a:extLst>
          </p:cNvPr>
          <p:cNvSpPr>
            <a:spLocks noGrp="1"/>
          </p:cNvSpPr>
          <p:nvPr>
            <p:ph type="title"/>
          </p:nvPr>
        </p:nvSpPr>
        <p:spPr/>
        <p:txBody>
          <a:bodyPr/>
          <a:lstStyle/>
          <a:p>
            <a:r>
              <a:rPr lang="en-US" b="1" dirty="0"/>
              <a:t>Single Gas Monitors</a:t>
            </a:r>
          </a:p>
        </p:txBody>
      </p:sp>
      <p:pic>
        <p:nvPicPr>
          <p:cNvPr id="5" name="Content Placeholder 4" descr="O3-Series-group.jpg">
            <a:extLst>
              <a:ext uri="{FF2B5EF4-FFF2-40B4-BE49-F238E27FC236}">
                <a16:creationId xmlns:a16="http://schemas.microsoft.com/office/drawing/2014/main" id="{4CCAC209-F5F1-3A47-A518-AB1394DF1A0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19619" y="1443281"/>
            <a:ext cx="3118974" cy="2222269"/>
          </a:xfrm>
          <a:prstGeom prst="rect">
            <a:avLst/>
          </a:prstGeom>
        </p:spPr>
      </p:pic>
      <p:sp>
        <p:nvSpPr>
          <p:cNvPr id="6" name="TextBox 5">
            <a:extLst>
              <a:ext uri="{FF2B5EF4-FFF2-40B4-BE49-F238E27FC236}">
                <a16:creationId xmlns:a16="http://schemas.microsoft.com/office/drawing/2014/main" id="{0023F5C2-32C7-8C42-BA45-BC13CDFA7DA2}"/>
              </a:ext>
            </a:extLst>
          </p:cNvPr>
          <p:cNvSpPr txBox="1"/>
          <p:nvPr/>
        </p:nvSpPr>
        <p:spPr>
          <a:xfrm>
            <a:off x="3927946" y="1914623"/>
            <a:ext cx="4758268" cy="1815882"/>
          </a:xfrm>
          <a:prstGeom prst="rect">
            <a:avLst/>
          </a:prstGeom>
          <a:noFill/>
        </p:spPr>
        <p:txBody>
          <a:bodyPr wrap="square" rtlCol="0">
            <a:spAutoFit/>
          </a:bodyPr>
          <a:lstStyle/>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Hands-free gas monitoring</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4 gases available</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Smallest LEL single gas available</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2,000-3,000 battery life</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Small, lightweight and durable</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Datalogging</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Overall warranty rate &lt;5%</a:t>
            </a:r>
          </a:p>
        </p:txBody>
      </p:sp>
      <p:sp>
        <p:nvSpPr>
          <p:cNvPr id="7" name="TextBox 6">
            <a:extLst>
              <a:ext uri="{FF2B5EF4-FFF2-40B4-BE49-F238E27FC236}">
                <a16:creationId xmlns:a16="http://schemas.microsoft.com/office/drawing/2014/main" id="{892A8567-B04D-8643-B411-3218FF829298}"/>
              </a:ext>
            </a:extLst>
          </p:cNvPr>
          <p:cNvSpPr txBox="1"/>
          <p:nvPr/>
        </p:nvSpPr>
        <p:spPr>
          <a:xfrm>
            <a:off x="1682506" y="4266268"/>
            <a:ext cx="1856087"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04 Series</a:t>
            </a:r>
            <a:endParaRPr lang="en-US" sz="2000" i="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522E6203-9576-9743-81A8-5464E6BC0138}"/>
              </a:ext>
            </a:extLst>
          </p:cNvPr>
          <p:cNvSpPr txBox="1"/>
          <p:nvPr/>
        </p:nvSpPr>
        <p:spPr>
          <a:xfrm>
            <a:off x="3927946" y="1391403"/>
            <a:ext cx="2169042"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03 Series</a:t>
            </a:r>
            <a:endParaRPr lang="en-US"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5B98E089-D9D8-A14F-96C9-257E2BA514B8}"/>
              </a:ext>
            </a:extLst>
          </p:cNvPr>
          <p:cNvPicPr>
            <a:picLocks noChangeAspect="1"/>
          </p:cNvPicPr>
          <p:nvPr/>
        </p:nvPicPr>
        <p:blipFill rotWithShape="1">
          <a:blip r:embed="rId3"/>
          <a:srcRect l="8265" t="5700" r="23432" b="7807"/>
          <a:stretch/>
        </p:blipFill>
        <p:spPr>
          <a:xfrm>
            <a:off x="6041133" y="3877434"/>
            <a:ext cx="3102867" cy="2980566"/>
          </a:xfrm>
          <a:prstGeom prst="rect">
            <a:avLst/>
          </a:prstGeom>
        </p:spPr>
      </p:pic>
      <p:sp>
        <p:nvSpPr>
          <p:cNvPr id="9" name="TextBox 8">
            <a:extLst>
              <a:ext uri="{FF2B5EF4-FFF2-40B4-BE49-F238E27FC236}">
                <a16:creationId xmlns:a16="http://schemas.microsoft.com/office/drawing/2014/main" id="{0C13C7B6-2B4F-6C4D-9750-8298480EC133}"/>
              </a:ext>
            </a:extLst>
          </p:cNvPr>
          <p:cNvSpPr txBox="1"/>
          <p:nvPr/>
        </p:nvSpPr>
        <p:spPr>
          <a:xfrm>
            <a:off x="1622066" y="4789488"/>
            <a:ext cx="4635611" cy="1323439"/>
          </a:xfrm>
          <a:prstGeom prst="rect">
            <a:avLst/>
          </a:prstGeom>
          <a:noFill/>
        </p:spPr>
        <p:txBody>
          <a:bodyPr wrap="square" rtlCol="0">
            <a:spAutoFit/>
          </a:bodyPr>
          <a:lstStyle/>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Hands-free toxic gas monitoring</a:t>
            </a:r>
          </a:p>
          <a:p>
            <a:pPr marL="800100" lvl="1"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HCN, NH3, NO2, PH3, SO2, CO (-H2)</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O2 / CO combo available</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3,000 battery life</a:t>
            </a:r>
          </a:p>
          <a:p>
            <a:pPr marL="342900"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Small, lightweight and durable</a:t>
            </a:r>
          </a:p>
        </p:txBody>
      </p:sp>
    </p:spTree>
    <p:extLst>
      <p:ext uri="{BB962C8B-B14F-4D97-AF65-F5344CB8AC3E}">
        <p14:creationId xmlns:p14="http://schemas.microsoft.com/office/powerpoint/2010/main" val="19155337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7DC9ECB-41E1-3246-8E0C-A566F679BE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721" y="1685207"/>
            <a:ext cx="2459016" cy="1725502"/>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709E0F7B-558D-8C42-9A40-A98AA84698D0}"/>
              </a:ext>
            </a:extLst>
          </p:cNvPr>
          <p:cNvSpPr>
            <a:spLocks noGrp="1"/>
          </p:cNvSpPr>
          <p:nvPr>
            <p:ph type="title"/>
          </p:nvPr>
        </p:nvSpPr>
        <p:spPr>
          <a:xfrm>
            <a:off x="813098" y="203793"/>
            <a:ext cx="7772400" cy="676275"/>
          </a:xfrm>
        </p:spPr>
        <p:txBody>
          <a:bodyPr>
            <a:normAutofit fontScale="90000"/>
          </a:bodyPr>
          <a:lstStyle/>
          <a:p>
            <a:r>
              <a:rPr lang="en-US" b="1" dirty="0"/>
              <a:t>GX-2012</a:t>
            </a:r>
            <a:br>
              <a:rPr lang="en-US" b="1" dirty="0"/>
            </a:br>
            <a:r>
              <a:rPr lang="en-US" sz="2400" b="1" dirty="0"/>
              <a:t>One Monitor – Four Functions</a:t>
            </a:r>
          </a:p>
        </p:txBody>
      </p:sp>
      <p:sp>
        <p:nvSpPr>
          <p:cNvPr id="3" name="Content Placeholder 2">
            <a:extLst>
              <a:ext uri="{FF2B5EF4-FFF2-40B4-BE49-F238E27FC236}">
                <a16:creationId xmlns:a16="http://schemas.microsoft.com/office/drawing/2014/main" id="{37C13A35-59AF-154B-8BD4-3C21550A9B4E}"/>
              </a:ext>
            </a:extLst>
          </p:cNvPr>
          <p:cNvSpPr>
            <a:spLocks noGrp="1"/>
          </p:cNvSpPr>
          <p:nvPr>
            <p:ph idx="1"/>
          </p:nvPr>
        </p:nvSpPr>
        <p:spPr>
          <a:xfrm>
            <a:off x="90071" y="1363496"/>
            <a:ext cx="3280315" cy="400110"/>
          </a:xfrm>
        </p:spPr>
        <p:txBody>
          <a:bodyPr/>
          <a:lstStyle/>
          <a:p>
            <a:pPr marL="0" indent="0" algn="ctr">
              <a:buNone/>
            </a:pPr>
            <a:r>
              <a:rPr lang="en-US" sz="1800" dirty="0"/>
              <a:t>Confined Space Monitoring</a:t>
            </a:r>
          </a:p>
        </p:txBody>
      </p:sp>
      <p:sp>
        <p:nvSpPr>
          <p:cNvPr id="4" name="TextBox 3">
            <a:extLst>
              <a:ext uri="{FF2B5EF4-FFF2-40B4-BE49-F238E27FC236}">
                <a16:creationId xmlns:a16="http://schemas.microsoft.com/office/drawing/2014/main" id="{2302DE17-682B-5948-B3F6-0DF5DB9D2293}"/>
              </a:ext>
            </a:extLst>
          </p:cNvPr>
          <p:cNvSpPr txBox="1"/>
          <p:nvPr/>
        </p:nvSpPr>
        <p:spPr>
          <a:xfrm>
            <a:off x="2164752" y="5035157"/>
            <a:ext cx="4827307" cy="1323439"/>
          </a:xfrm>
          <a:prstGeom prst="rect">
            <a:avLst/>
          </a:prstGeom>
          <a:noFill/>
        </p:spPr>
        <p:txBody>
          <a:bodyPr wrap="square" rtlCol="0">
            <a:spAutoFit/>
          </a:bodyPr>
          <a:lstStyle/>
          <a:p>
            <a:pPr marL="285750" indent="-285750">
              <a:buFont typeface="Courier New" panose="02070309020205020404" pitchFamily="49" charset="0"/>
              <a:buChar char="o"/>
            </a:pPr>
            <a:r>
              <a:rPr lang="en-US" altLang="en-US" sz="1600" dirty="0">
                <a:latin typeface="Arial" panose="020B0604020202020204" pitchFamily="34" charset="0"/>
                <a:ea typeface="ＭＳ Ｐゴシック" panose="020B0600070205080204" pitchFamily="34" charset="-128"/>
                <a:cs typeface="Arial" panose="020B0604020202020204" pitchFamily="34" charset="0"/>
              </a:rPr>
              <a:t>Monitor LEL, O2, CO, H2S</a:t>
            </a:r>
          </a:p>
          <a:p>
            <a:pPr marL="285750" indent="-285750">
              <a:buFont typeface="Courier New" panose="02070309020205020404" pitchFamily="49" charset="0"/>
              <a:buChar char="o"/>
            </a:pPr>
            <a:r>
              <a:rPr lang="en-US" altLang="en-US" sz="1600" dirty="0">
                <a:latin typeface="Arial" panose="020B0604020202020204" pitchFamily="34" charset="0"/>
                <a:ea typeface="ＭＳ Ｐゴシック" panose="020B0600070205080204" pitchFamily="34" charset="-128"/>
                <a:cs typeface="Arial" panose="020B0604020202020204" pitchFamily="34" charset="0"/>
              </a:rPr>
              <a:t>Detects down to 100 ppm CH4</a:t>
            </a:r>
          </a:p>
          <a:p>
            <a:pPr marL="285750" indent="-285750">
              <a:buFont typeface="Courier New" panose="02070309020205020404" pitchFamily="49" charset="0"/>
              <a:buChar char="o"/>
            </a:pPr>
            <a:r>
              <a:rPr lang="en-US" altLang="en-US" sz="1600" dirty="0">
                <a:latin typeface="Arial" panose="020B0604020202020204" pitchFamily="34" charset="0"/>
                <a:ea typeface="ＭＳ Ｐゴシック" panose="020B0600070205080204" pitchFamily="34" charset="-128"/>
                <a:cs typeface="Arial" panose="020B0604020202020204" pitchFamily="34" charset="0"/>
              </a:rPr>
              <a:t>0-100% volume methane with 5</a:t>
            </a:r>
            <a:r>
              <a:rPr lang="en-US" altLang="en-US" sz="1600" baseline="30000" dirty="0">
                <a:latin typeface="Arial" panose="020B0604020202020204" pitchFamily="34" charset="0"/>
                <a:ea typeface="ＭＳ Ｐゴシック" panose="020B0600070205080204" pitchFamily="34" charset="-128"/>
                <a:cs typeface="Arial" panose="020B0604020202020204" pitchFamily="34" charset="0"/>
              </a:rPr>
              <a:t>th</a:t>
            </a:r>
            <a:r>
              <a:rPr lang="en-US" altLang="en-US" sz="1600" dirty="0">
                <a:latin typeface="Arial" panose="020B0604020202020204" pitchFamily="34" charset="0"/>
                <a:ea typeface="ＭＳ Ｐゴシック" panose="020B0600070205080204" pitchFamily="34" charset="-128"/>
                <a:cs typeface="Arial" panose="020B0604020202020204" pitchFamily="34" charset="0"/>
              </a:rPr>
              <a:t> TC sensor</a:t>
            </a:r>
          </a:p>
          <a:p>
            <a:pPr marL="285750" indent="-285750">
              <a:buFont typeface="Courier New" panose="02070309020205020404" pitchFamily="49" charset="0"/>
              <a:buChar char="o"/>
            </a:pPr>
            <a:r>
              <a:rPr lang="en-US" altLang="en-US" sz="1600" dirty="0">
                <a:latin typeface="Arial" panose="020B0604020202020204" pitchFamily="34" charset="0"/>
                <a:ea typeface="ＭＳ Ｐゴシック" panose="020B0600070205080204" pitchFamily="34" charset="-128"/>
                <a:cs typeface="Arial" panose="020B0604020202020204" pitchFamily="34" charset="0"/>
              </a:rPr>
              <a:t>Auto-ranging (from % LEL to % volume)</a:t>
            </a:r>
          </a:p>
          <a:p>
            <a:pPr marL="285750" indent="-285750">
              <a:buFont typeface="Courier New" panose="02070309020205020404" pitchFamily="49" charset="0"/>
              <a:buChar char="o"/>
            </a:pPr>
            <a:r>
              <a:rPr lang="en-US" altLang="en-US" sz="1600" dirty="0">
                <a:latin typeface="Arial" panose="020B0604020202020204" pitchFamily="34" charset="0"/>
                <a:ea typeface="ＭＳ Ｐゴシック" panose="020B0600070205080204" pitchFamily="34" charset="-128"/>
                <a:cs typeface="Arial" panose="020B0604020202020204" pitchFamily="34" charset="0"/>
              </a:rPr>
              <a:t>Internal sample pump with 100’ sample range</a:t>
            </a:r>
          </a:p>
        </p:txBody>
      </p:sp>
      <p:pic>
        <p:nvPicPr>
          <p:cNvPr id="5" name="Picture 4" descr="gx2012-glove.png">
            <a:extLst>
              <a:ext uri="{FF2B5EF4-FFF2-40B4-BE49-F238E27FC236}">
                <a16:creationId xmlns:a16="http://schemas.microsoft.com/office/drawing/2014/main" id="{4AE37C2E-2160-3F40-9F1A-0F913B18D91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3968730"/>
            <a:ext cx="1984651" cy="289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1C796237-7C49-594B-9B52-CE4644C2493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7059629" y="4049094"/>
            <a:ext cx="1524000" cy="2140150"/>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0F6740C5-B5DF-2A42-938D-1470C050D2FF}"/>
              </a:ext>
            </a:extLst>
          </p:cNvPr>
          <p:cNvSpPr txBox="1"/>
          <p:nvPr/>
        </p:nvSpPr>
        <p:spPr>
          <a:xfrm>
            <a:off x="6603186" y="3659644"/>
            <a:ext cx="2436886" cy="400110"/>
          </a:xfrm>
          <a:prstGeom prst="rect">
            <a:avLst/>
          </a:prstGeom>
          <a:noFill/>
        </p:spPr>
        <p:txBody>
          <a:bodyPr wrap="none" rtlCol="0">
            <a:spAutoFit/>
          </a:bodyPr>
          <a:lstStyle/>
          <a:p>
            <a:pPr algn="ctr"/>
            <a:r>
              <a:rPr lang="en-US" sz="2000" dirty="0"/>
              <a:t>Bar Hole Sampling</a:t>
            </a:r>
          </a:p>
        </p:txBody>
      </p:sp>
      <p:pic>
        <p:nvPicPr>
          <p:cNvPr id="11" name="Picture 10" descr="Plumage">
            <a:extLst>
              <a:ext uri="{FF2B5EF4-FFF2-40B4-BE49-F238E27FC236}">
                <a16:creationId xmlns:a16="http://schemas.microsoft.com/office/drawing/2014/main" id="{C5F87D89-81EE-FE4E-94A8-7407869C8B8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437131" y="2486051"/>
            <a:ext cx="1984651" cy="19846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BDF89C08-DD55-D342-9202-1BDBD875C979}"/>
              </a:ext>
            </a:extLst>
          </p:cNvPr>
          <p:cNvSpPr txBox="1"/>
          <p:nvPr/>
        </p:nvSpPr>
        <p:spPr>
          <a:xfrm>
            <a:off x="3286206" y="2106037"/>
            <a:ext cx="2459016" cy="400110"/>
          </a:xfrm>
          <a:prstGeom prst="rect">
            <a:avLst/>
          </a:prstGeom>
          <a:noFill/>
        </p:spPr>
        <p:txBody>
          <a:bodyPr wrap="square" rtlCol="0">
            <a:spAutoFit/>
          </a:bodyPr>
          <a:lstStyle/>
          <a:p>
            <a:pPr algn="ctr"/>
            <a:r>
              <a:rPr lang="en-US" sz="2000" dirty="0"/>
              <a:t>Line Purge Testing</a:t>
            </a:r>
          </a:p>
        </p:txBody>
      </p:sp>
      <p:sp>
        <p:nvSpPr>
          <p:cNvPr id="13" name="TextBox 12">
            <a:extLst>
              <a:ext uri="{FF2B5EF4-FFF2-40B4-BE49-F238E27FC236}">
                <a16:creationId xmlns:a16="http://schemas.microsoft.com/office/drawing/2014/main" id="{30546C79-D1E6-8B44-B455-3FD10E8ACE01}"/>
              </a:ext>
            </a:extLst>
          </p:cNvPr>
          <p:cNvSpPr txBox="1"/>
          <p:nvPr/>
        </p:nvSpPr>
        <p:spPr>
          <a:xfrm>
            <a:off x="5841186" y="1041034"/>
            <a:ext cx="2436886" cy="400110"/>
          </a:xfrm>
          <a:prstGeom prst="rect">
            <a:avLst/>
          </a:prstGeom>
          <a:noFill/>
        </p:spPr>
        <p:txBody>
          <a:bodyPr wrap="square" rtlCol="0">
            <a:spAutoFit/>
          </a:bodyPr>
          <a:lstStyle/>
          <a:p>
            <a:pPr algn="ctr"/>
            <a:r>
              <a:rPr lang="en-US" sz="2000" dirty="0"/>
              <a:t>Leak Investigation</a:t>
            </a:r>
          </a:p>
        </p:txBody>
      </p:sp>
      <p:pic>
        <p:nvPicPr>
          <p:cNvPr id="15" name="Picture 14">
            <a:extLst>
              <a:ext uri="{FF2B5EF4-FFF2-40B4-BE49-F238E27FC236}">
                <a16:creationId xmlns:a16="http://schemas.microsoft.com/office/drawing/2014/main" id="{B83D0725-4545-E340-B5A0-2A2C87BF9A1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3500" y="1411000"/>
            <a:ext cx="2157119" cy="20673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74158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2"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9040C75-AE31-7043-AAAD-725DECB4DD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1720" y="1626360"/>
            <a:ext cx="579942" cy="1026713"/>
          </a:xfrm>
          <a:prstGeom prst="rect">
            <a:avLst/>
          </a:prstGeom>
        </p:spPr>
      </p:pic>
      <p:pic>
        <p:nvPicPr>
          <p:cNvPr id="8" name="Picture 7">
            <a:extLst>
              <a:ext uri="{FF2B5EF4-FFF2-40B4-BE49-F238E27FC236}">
                <a16:creationId xmlns:a16="http://schemas.microsoft.com/office/drawing/2014/main" id="{C08FA99D-D188-384B-8C1B-4201543795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8917" y="793899"/>
            <a:ext cx="1234824" cy="1859174"/>
          </a:xfrm>
          <a:prstGeom prst="rect">
            <a:avLst/>
          </a:prstGeom>
        </p:spPr>
      </p:pic>
      <p:graphicFrame>
        <p:nvGraphicFramePr>
          <p:cNvPr id="4" name="Content Placeholder 3">
            <a:extLst>
              <a:ext uri="{FF2B5EF4-FFF2-40B4-BE49-F238E27FC236}">
                <a16:creationId xmlns:a16="http://schemas.microsoft.com/office/drawing/2014/main" id="{626572F9-D6FE-C34A-9AD4-883E58303A21}"/>
              </a:ext>
            </a:extLst>
          </p:cNvPr>
          <p:cNvGraphicFramePr>
            <a:graphicFrameLocks noGrp="1"/>
          </p:cNvGraphicFramePr>
          <p:nvPr>
            <p:ph idx="1"/>
          </p:nvPr>
        </p:nvGraphicFramePr>
        <p:xfrm>
          <a:off x="457200" y="2684658"/>
          <a:ext cx="8229600" cy="2873762"/>
        </p:xfrm>
        <a:graphic>
          <a:graphicData uri="http://schemas.openxmlformats.org/drawingml/2006/table">
            <a:tbl>
              <a:tblPr firstRow="1" bandRow="1">
                <a:tableStyleId>{5C22544A-7EE6-4342-B048-85BDC9FD1C3A}</a:tableStyleId>
              </a:tblPr>
              <a:tblGrid>
                <a:gridCol w="1853921">
                  <a:extLst>
                    <a:ext uri="{9D8B030D-6E8A-4147-A177-3AD203B41FA5}">
                      <a16:colId xmlns:a16="http://schemas.microsoft.com/office/drawing/2014/main" val="4134632051"/>
                    </a:ext>
                  </a:extLst>
                </a:gridCol>
                <a:gridCol w="4026179">
                  <a:extLst>
                    <a:ext uri="{9D8B030D-6E8A-4147-A177-3AD203B41FA5}">
                      <a16:colId xmlns:a16="http://schemas.microsoft.com/office/drawing/2014/main" val="3816497044"/>
                    </a:ext>
                  </a:extLst>
                </a:gridCol>
                <a:gridCol w="2349500">
                  <a:extLst>
                    <a:ext uri="{9D8B030D-6E8A-4147-A177-3AD203B41FA5}">
                      <a16:colId xmlns:a16="http://schemas.microsoft.com/office/drawing/2014/main" val="3672818426"/>
                    </a:ext>
                  </a:extLst>
                </a:gridCol>
              </a:tblGrid>
              <a:tr h="370840">
                <a:tc>
                  <a:txBody>
                    <a:bodyPr/>
                    <a:lstStyle/>
                    <a:p>
                      <a:pPr algn="ctr"/>
                      <a:r>
                        <a:rPr lang="en-US" sz="1400" dirty="0"/>
                        <a:t>Feature</a:t>
                      </a:r>
                    </a:p>
                  </a:txBody>
                  <a:tcPr anchor="ctr"/>
                </a:tc>
                <a:tc>
                  <a:txBody>
                    <a:bodyPr/>
                    <a:lstStyle/>
                    <a:p>
                      <a:pPr algn="ctr"/>
                      <a:r>
                        <a:rPr lang="en-US" sz="1400" dirty="0"/>
                        <a:t>GX-2012</a:t>
                      </a:r>
                    </a:p>
                  </a:txBody>
                  <a:tcPr anchor="ctr"/>
                </a:tc>
                <a:tc>
                  <a:txBody>
                    <a:bodyPr/>
                    <a:lstStyle/>
                    <a:p>
                      <a:pPr algn="ctr"/>
                      <a:r>
                        <a:rPr lang="en-US" sz="1400" dirty="0"/>
                        <a:t>BW </a:t>
                      </a:r>
                      <a:r>
                        <a:rPr lang="en-US" sz="1400" dirty="0" err="1"/>
                        <a:t>GasAlertMax</a:t>
                      </a:r>
                      <a:r>
                        <a:rPr lang="en-US" sz="1400" dirty="0"/>
                        <a:t> XT II</a:t>
                      </a:r>
                    </a:p>
                  </a:txBody>
                  <a:tcPr anchor="ctr"/>
                </a:tc>
                <a:extLst>
                  <a:ext uri="{0D108BD9-81ED-4DB2-BD59-A6C34878D82A}">
                    <a16:rowId xmlns:a16="http://schemas.microsoft.com/office/drawing/2014/main" val="4215143774"/>
                  </a:ext>
                </a:extLst>
              </a:tr>
              <a:tr h="370840">
                <a:tc>
                  <a:txBody>
                    <a:bodyPr/>
                    <a:lstStyle/>
                    <a:p>
                      <a:pPr algn="ctr"/>
                      <a:r>
                        <a:rPr lang="en-US" sz="1350" dirty="0"/>
                        <a:t>Battery options</a:t>
                      </a:r>
                    </a:p>
                  </a:txBody>
                  <a:tcPr anchor="ctr"/>
                </a:tc>
                <a:tc>
                  <a:txBody>
                    <a:bodyPr/>
                    <a:lstStyle/>
                    <a:p>
                      <a:pPr algn="ctr"/>
                      <a:r>
                        <a:rPr lang="en-US" sz="1350" b="1" dirty="0"/>
                        <a:t>Alkaline or rechargeable</a:t>
                      </a:r>
                    </a:p>
                  </a:txBody>
                  <a:tcPr anchor="ctr"/>
                </a:tc>
                <a:tc>
                  <a:txBody>
                    <a:bodyPr/>
                    <a:lstStyle/>
                    <a:p>
                      <a:pPr algn="ctr"/>
                      <a:r>
                        <a:rPr lang="en-US" sz="1350" dirty="0"/>
                        <a:t>Rechargeable only</a:t>
                      </a:r>
                    </a:p>
                  </a:txBody>
                  <a:tcPr anchor="ctr"/>
                </a:tc>
                <a:extLst>
                  <a:ext uri="{0D108BD9-81ED-4DB2-BD59-A6C34878D82A}">
                    <a16:rowId xmlns:a16="http://schemas.microsoft.com/office/drawing/2014/main" val="3565578514"/>
                  </a:ext>
                </a:extLst>
              </a:tr>
              <a:tr h="370840">
                <a:tc>
                  <a:txBody>
                    <a:bodyPr/>
                    <a:lstStyle/>
                    <a:p>
                      <a:pPr algn="ctr"/>
                      <a:r>
                        <a:rPr lang="en-US" sz="1350" dirty="0"/>
                        <a:t>Operating modes</a:t>
                      </a:r>
                    </a:p>
                  </a:txBody>
                  <a:tcPr anchor="ctr"/>
                </a:tc>
                <a:tc>
                  <a:txBody>
                    <a:bodyPr/>
                    <a:lstStyle/>
                    <a:p>
                      <a:pPr algn="ctr"/>
                      <a:r>
                        <a:rPr lang="en-US" sz="1350" b="1" dirty="0"/>
                        <a:t>Normal – Confined space</a:t>
                      </a:r>
                    </a:p>
                    <a:p>
                      <a:pPr algn="ctr"/>
                      <a:r>
                        <a:rPr lang="en-US" sz="1350" b="1" dirty="0"/>
                        <a:t>Leak Check – ppm CH4 and CO surveying</a:t>
                      </a:r>
                    </a:p>
                    <a:p>
                      <a:pPr algn="ctr"/>
                      <a:r>
                        <a:rPr lang="en-US" sz="1350" b="1" dirty="0"/>
                        <a:t>Line Purge – 100% vol CH4</a:t>
                      </a:r>
                    </a:p>
                    <a:p>
                      <a:pPr algn="ctr"/>
                      <a:r>
                        <a:rPr lang="en-US" sz="1350" b="1" dirty="0"/>
                        <a:t>Bar Hole – Timed underground CH4 sampling</a:t>
                      </a:r>
                    </a:p>
                  </a:txBody>
                  <a:tcPr anchor="ctr"/>
                </a:tc>
                <a:tc>
                  <a:txBody>
                    <a:bodyPr/>
                    <a:lstStyle/>
                    <a:p>
                      <a:pPr algn="ctr"/>
                      <a:r>
                        <a:rPr lang="en-US" sz="1350" dirty="0"/>
                        <a:t>One operating mode</a:t>
                      </a:r>
                    </a:p>
                  </a:txBody>
                  <a:tcPr anchor="ctr"/>
                </a:tc>
                <a:extLst>
                  <a:ext uri="{0D108BD9-81ED-4DB2-BD59-A6C34878D82A}">
                    <a16:rowId xmlns:a16="http://schemas.microsoft.com/office/drawing/2014/main" val="1821700798"/>
                  </a:ext>
                </a:extLst>
              </a:tr>
              <a:tr h="343922">
                <a:tc>
                  <a:txBody>
                    <a:bodyPr/>
                    <a:lstStyle/>
                    <a:p>
                      <a:pPr algn="ctr"/>
                      <a:r>
                        <a:rPr lang="en-US" sz="1350" dirty="0"/>
                        <a:t>Sensor slots</a:t>
                      </a:r>
                    </a:p>
                  </a:txBody>
                  <a:tcPr anchor="ctr"/>
                </a:tc>
                <a:tc>
                  <a:txBody>
                    <a:bodyPr/>
                    <a:lstStyle/>
                    <a:p>
                      <a:pPr algn="ctr"/>
                      <a:r>
                        <a:rPr lang="en-US" sz="1350" b="1" dirty="0"/>
                        <a:t>5 sensor slots</a:t>
                      </a:r>
                    </a:p>
                  </a:txBody>
                  <a:tcPr anchor="ctr"/>
                </a:tc>
                <a:tc>
                  <a:txBody>
                    <a:bodyPr/>
                    <a:lstStyle/>
                    <a:p>
                      <a:pPr algn="ctr"/>
                      <a:r>
                        <a:rPr lang="en-US" sz="1350" dirty="0"/>
                        <a:t>4 sensor slots</a:t>
                      </a:r>
                    </a:p>
                  </a:txBody>
                  <a:tcPr anchor="ctr"/>
                </a:tc>
                <a:extLst>
                  <a:ext uri="{0D108BD9-81ED-4DB2-BD59-A6C34878D82A}">
                    <a16:rowId xmlns:a16="http://schemas.microsoft.com/office/drawing/2014/main" val="3419429581"/>
                  </a:ext>
                </a:extLst>
              </a:tr>
              <a:tr h="370840">
                <a:tc>
                  <a:txBody>
                    <a:bodyPr/>
                    <a:lstStyle/>
                    <a:p>
                      <a:pPr algn="ctr"/>
                      <a:r>
                        <a:rPr lang="en-US" sz="1350" dirty="0"/>
                        <a:t>ppm/LEL/%vol </a:t>
                      </a:r>
                    </a:p>
                    <a:p>
                      <a:pPr algn="ctr"/>
                      <a:r>
                        <a:rPr lang="en-US" sz="1350" dirty="0"/>
                        <a:t>auto-ranging</a:t>
                      </a:r>
                    </a:p>
                  </a:txBody>
                  <a:tcPr anchor="ctr"/>
                </a:tc>
                <a:tc>
                  <a:txBody>
                    <a:bodyPr/>
                    <a:lstStyle/>
                    <a:p>
                      <a:pPr algn="ctr"/>
                      <a:r>
                        <a:rPr lang="en-US" sz="1350" b="1" dirty="0"/>
                        <a:t>Auto-range readings from ppm → LEL → %vol*</a:t>
                      </a:r>
                    </a:p>
                  </a:txBody>
                  <a:tcPr anchor="ctr"/>
                </a:tc>
                <a:tc>
                  <a:txBody>
                    <a:bodyPr/>
                    <a:lstStyle/>
                    <a:p>
                      <a:pPr algn="ctr"/>
                      <a:r>
                        <a:rPr lang="en-US" sz="1350" dirty="0"/>
                        <a:t>LEL range only</a:t>
                      </a:r>
                    </a:p>
                  </a:txBody>
                  <a:tcPr anchor="ctr"/>
                </a:tc>
                <a:extLst>
                  <a:ext uri="{0D108BD9-81ED-4DB2-BD59-A6C34878D82A}">
                    <a16:rowId xmlns:a16="http://schemas.microsoft.com/office/drawing/2014/main" val="3885419192"/>
                  </a:ext>
                </a:extLst>
              </a:tr>
              <a:tr h="370840">
                <a:tc>
                  <a:txBody>
                    <a:bodyPr/>
                    <a:lstStyle/>
                    <a:p>
                      <a:pPr algn="ctr"/>
                      <a:r>
                        <a:rPr lang="en-US" sz="1350" dirty="0"/>
                        <a:t>Pump</a:t>
                      </a:r>
                    </a:p>
                  </a:txBody>
                  <a:tcPr anchor="ctr"/>
                </a:tc>
                <a:tc>
                  <a:txBody>
                    <a:bodyPr/>
                    <a:lstStyle/>
                    <a:p>
                      <a:pPr algn="ctr"/>
                      <a:r>
                        <a:rPr lang="en-US" sz="1350" b="1" dirty="0"/>
                        <a:t>100’ max sample distance</a:t>
                      </a:r>
                    </a:p>
                  </a:txBody>
                  <a:tcPr anchor="ctr"/>
                </a:tc>
                <a:tc>
                  <a:txBody>
                    <a:bodyPr/>
                    <a:lstStyle/>
                    <a:p>
                      <a:pPr algn="ctr"/>
                      <a:r>
                        <a:rPr lang="en-US" sz="1350" dirty="0"/>
                        <a:t>75’ max sample distance</a:t>
                      </a:r>
                    </a:p>
                  </a:txBody>
                  <a:tcPr anchor="ctr"/>
                </a:tc>
                <a:extLst>
                  <a:ext uri="{0D108BD9-81ED-4DB2-BD59-A6C34878D82A}">
                    <a16:rowId xmlns:a16="http://schemas.microsoft.com/office/drawing/2014/main" val="4041247017"/>
                  </a:ext>
                </a:extLst>
              </a:tr>
            </a:tbl>
          </a:graphicData>
        </a:graphic>
      </p:graphicFrame>
      <p:pic>
        <p:nvPicPr>
          <p:cNvPr id="5" name="Picture 4">
            <a:extLst>
              <a:ext uri="{FF2B5EF4-FFF2-40B4-BE49-F238E27FC236}">
                <a16:creationId xmlns:a16="http://schemas.microsoft.com/office/drawing/2014/main" id="{57F2ECB1-1876-C24D-8E7D-B526F514C0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89764" y="5513805"/>
            <a:ext cx="1344195" cy="1344195"/>
          </a:xfrm>
          <a:prstGeom prst="rect">
            <a:avLst/>
          </a:prstGeom>
        </p:spPr>
      </p:pic>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914400" y="330803"/>
            <a:ext cx="7772400" cy="676275"/>
          </a:xfrm>
        </p:spPr>
        <p:txBody>
          <a:bodyPr/>
          <a:lstStyle/>
          <a:p>
            <a:r>
              <a:rPr lang="en-US" b="1" dirty="0"/>
              <a:t>Stacking Up to the Competition</a:t>
            </a:r>
          </a:p>
        </p:txBody>
      </p:sp>
      <p:sp>
        <p:nvSpPr>
          <p:cNvPr id="14" name="TextBox 13">
            <a:extLst>
              <a:ext uri="{FF2B5EF4-FFF2-40B4-BE49-F238E27FC236}">
                <a16:creationId xmlns:a16="http://schemas.microsoft.com/office/drawing/2014/main" id="{AA9DDA1D-36B6-CE45-B83B-5938DFD0493F}"/>
              </a:ext>
            </a:extLst>
          </p:cNvPr>
          <p:cNvSpPr txBox="1"/>
          <p:nvPr/>
        </p:nvSpPr>
        <p:spPr>
          <a:xfrm>
            <a:off x="457200" y="5590005"/>
            <a:ext cx="2479005" cy="276999"/>
          </a:xfrm>
          <a:prstGeom prst="rect">
            <a:avLst/>
          </a:prstGeom>
          <a:noFill/>
        </p:spPr>
        <p:txBody>
          <a:bodyPr wrap="square" rtlCol="0">
            <a:spAutoFit/>
          </a:bodyPr>
          <a:lstStyle/>
          <a:p>
            <a:r>
              <a:rPr lang="en-US" sz="1200" dirty="0"/>
              <a:t>*Requires optional TC sensor</a:t>
            </a:r>
          </a:p>
        </p:txBody>
      </p:sp>
    </p:spTree>
    <p:extLst>
      <p:ext uri="{BB962C8B-B14F-4D97-AF65-F5344CB8AC3E}">
        <p14:creationId xmlns:p14="http://schemas.microsoft.com/office/powerpoint/2010/main" val="20114624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BFE86D-CAD6-6B47-842C-5943434BFBE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8" name="Title 15">
            <a:extLst>
              <a:ext uri="{FF2B5EF4-FFF2-40B4-BE49-F238E27FC236}">
                <a16:creationId xmlns:a16="http://schemas.microsoft.com/office/drawing/2014/main" id="{A2FAEBEC-CAAE-FC42-A907-603138F1D1CE}"/>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lang="en-US" b="1" dirty="0"/>
              <a:t>GX-6000</a:t>
            </a:r>
            <a:endParaRPr lang="en-US" dirty="0"/>
          </a:p>
        </p:txBody>
      </p:sp>
      <p:sp>
        <p:nvSpPr>
          <p:cNvPr id="9" name="Rectangle 8">
            <a:extLst>
              <a:ext uri="{FF2B5EF4-FFF2-40B4-BE49-F238E27FC236}">
                <a16:creationId xmlns:a16="http://schemas.microsoft.com/office/drawing/2014/main" id="{423A675D-ACD9-0D41-94C3-57ACA35C9C03}"/>
              </a:ext>
            </a:extLst>
          </p:cNvPr>
          <p:cNvSpPr/>
          <p:nvPr/>
        </p:nvSpPr>
        <p:spPr>
          <a:xfrm>
            <a:off x="827488" y="656022"/>
            <a:ext cx="8137900" cy="430887"/>
          </a:xfrm>
          <a:prstGeom prst="rect">
            <a:avLst/>
          </a:prstGeom>
        </p:spPr>
        <p:txBody>
          <a:bodyPr wrap="square">
            <a:spAutoFit/>
          </a:bodyPr>
          <a:lstStyle/>
          <a:p>
            <a:pPr algn="ctr"/>
            <a:r>
              <a:rPr lang="en-US" sz="2200" dirty="0">
                <a:latin typeface="Arial" panose="020B0604020202020204" pitchFamily="34" charset="0"/>
                <a:cs typeface="Arial" panose="020B0604020202020204" pitchFamily="34" charset="0"/>
              </a:rPr>
              <a:t>6-gas, sample draw with smart PID, IR &amp; super toxics</a:t>
            </a:r>
          </a:p>
        </p:txBody>
      </p:sp>
      <p:grpSp>
        <p:nvGrpSpPr>
          <p:cNvPr id="15" name="Group 14">
            <a:extLst>
              <a:ext uri="{FF2B5EF4-FFF2-40B4-BE49-F238E27FC236}">
                <a16:creationId xmlns:a16="http://schemas.microsoft.com/office/drawing/2014/main" id="{8E7E97C5-3682-BD45-90A5-E3FF8F70DA70}"/>
              </a:ext>
            </a:extLst>
          </p:cNvPr>
          <p:cNvGrpSpPr/>
          <p:nvPr/>
        </p:nvGrpSpPr>
        <p:grpSpPr>
          <a:xfrm>
            <a:off x="1787265" y="2514599"/>
            <a:ext cx="7401552" cy="2092881"/>
            <a:chOff x="1787265" y="2514599"/>
            <a:chExt cx="7401552" cy="2092881"/>
          </a:xfrm>
        </p:grpSpPr>
        <p:pic>
          <p:nvPicPr>
            <p:cNvPr id="16" name="Picture 15">
              <a:extLst>
                <a:ext uri="{FF2B5EF4-FFF2-40B4-BE49-F238E27FC236}">
                  <a16:creationId xmlns:a16="http://schemas.microsoft.com/office/drawing/2014/main" id="{429887DF-34CA-6D4A-BCE1-26AB2917EA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511" b="9821"/>
            <a:stretch/>
          </p:blipFill>
          <p:spPr>
            <a:xfrm>
              <a:off x="6016584" y="2514599"/>
              <a:ext cx="3172233" cy="2092881"/>
            </a:xfrm>
            <a:prstGeom prst="rect">
              <a:avLst/>
            </a:prstGeom>
          </p:spPr>
        </p:pic>
        <p:sp>
          <p:nvSpPr>
            <p:cNvPr id="17" name="TextBox 16">
              <a:extLst>
                <a:ext uri="{FF2B5EF4-FFF2-40B4-BE49-F238E27FC236}">
                  <a16:creationId xmlns:a16="http://schemas.microsoft.com/office/drawing/2014/main" id="{C86F2F38-D5D8-6F4F-B58E-0C7C1786CC6D}"/>
                </a:ext>
              </a:extLst>
            </p:cNvPr>
            <p:cNvSpPr txBox="1"/>
            <p:nvPr/>
          </p:nvSpPr>
          <p:spPr>
            <a:xfrm>
              <a:off x="1787265" y="2514600"/>
              <a:ext cx="4229319" cy="2062103"/>
            </a:xfrm>
            <a:prstGeom prst="rect">
              <a:avLst/>
            </a:prstGeom>
            <a:noFill/>
          </p:spPr>
          <p:txBody>
            <a:bodyPr wrap="square" rtlCol="0">
              <a:spAutoFit/>
            </a:bodyPr>
            <a:lstStyle/>
            <a:p>
              <a:pPr>
                <a:buClr>
                  <a:srgbClr val="00B050"/>
                </a:buClr>
              </a:pPr>
              <a:r>
                <a:rPr lang="en-US" sz="1600" b="1" dirty="0">
                  <a:latin typeface="Arial" panose="020B0604020202020204" pitchFamily="34" charset="0"/>
                  <a:cs typeface="Arial" panose="020B0604020202020204" pitchFamily="34" charset="0"/>
                </a:rPr>
                <a:t>VOC Monitoring</a:t>
              </a:r>
            </a:p>
            <a:p>
              <a:pPr marL="285750" indent="-2857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PID library of over 600 VOCs (10.6eV lamp)</a:t>
              </a:r>
            </a:p>
            <a:p>
              <a:pPr marL="285750" indent="-2857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Operates with 2 PID sensors for broad and specific monitoring</a:t>
              </a:r>
            </a:p>
            <a:p>
              <a:pPr marL="285750" indent="-2857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Accepts 10.6eV/10.0eV/11.7eV PID lamps</a:t>
              </a:r>
            </a:p>
            <a:p>
              <a:pPr marL="285750" indent="-2857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Robust photo ionization detector (PID)</a:t>
              </a:r>
            </a:p>
            <a:p>
              <a:pPr marL="285750" indent="-2857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Can be combined with other sensors to maximize capacity</a:t>
              </a:r>
            </a:p>
            <a:p>
              <a:pPr marL="285750" indent="-2857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Benzene specific pre-filter tube available</a:t>
              </a:r>
            </a:p>
          </p:txBody>
        </p:sp>
      </p:grpSp>
    </p:spTree>
    <p:extLst>
      <p:ext uri="{BB962C8B-B14F-4D97-AF65-F5344CB8AC3E}">
        <p14:creationId xmlns:p14="http://schemas.microsoft.com/office/powerpoint/2010/main" val="11035007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20A4C88-718F-1F44-87F8-8AF68AC0A2F4}"/>
              </a:ext>
            </a:extLst>
          </p:cNvPr>
          <p:cNvGrpSpPr/>
          <p:nvPr/>
        </p:nvGrpSpPr>
        <p:grpSpPr>
          <a:xfrm>
            <a:off x="1783080" y="2514600"/>
            <a:ext cx="7406640" cy="2445588"/>
            <a:chOff x="1783080" y="2514600"/>
            <a:chExt cx="7406640" cy="2445588"/>
          </a:xfrm>
        </p:grpSpPr>
        <p:sp>
          <p:nvSpPr>
            <p:cNvPr id="2" name="TextBox 1">
              <a:extLst>
                <a:ext uri="{FF2B5EF4-FFF2-40B4-BE49-F238E27FC236}">
                  <a16:creationId xmlns:a16="http://schemas.microsoft.com/office/drawing/2014/main" id="{750549F5-889A-9240-AE2E-0EB8FB7A82C6}"/>
                </a:ext>
              </a:extLst>
            </p:cNvPr>
            <p:cNvSpPr txBox="1"/>
            <p:nvPr/>
          </p:nvSpPr>
          <p:spPr>
            <a:xfrm>
              <a:off x="1783080" y="2651864"/>
              <a:ext cx="4233672" cy="2308324"/>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FIRE INDUSTRY</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Monitor low ppm levels of dangerous gases like NH3 or H2S commonly found in meth labs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Simultaneously monitor typical confined space hazards like LEL combustibles, O2 deficiency, CO &amp; H2S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Find trace levels of flammables or HCN in arson investigation</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Detect CO leaks or strange odors confidently</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Man down alarm</a:t>
              </a:r>
            </a:p>
          </p:txBody>
        </p:sp>
        <p:pic>
          <p:nvPicPr>
            <p:cNvPr id="3" name="Picture 2">
              <a:extLst>
                <a:ext uri="{FF2B5EF4-FFF2-40B4-BE49-F238E27FC236}">
                  <a16:creationId xmlns:a16="http://schemas.microsoft.com/office/drawing/2014/main" id="{AC5C498F-23E3-AC47-9F39-887D3E4825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79" t="7916" r="-1079" b="12118"/>
            <a:stretch/>
          </p:blipFill>
          <p:spPr>
            <a:xfrm>
              <a:off x="6016752" y="2514600"/>
              <a:ext cx="3172968" cy="2100511"/>
            </a:xfrm>
            <a:prstGeom prst="rect">
              <a:avLst/>
            </a:prstGeom>
          </p:spPr>
        </p:pic>
      </p:grpSp>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827488" y="656022"/>
            <a:ext cx="8137900" cy="430887"/>
          </a:xfrm>
          <a:prstGeom prst="rect">
            <a:avLst/>
          </a:prstGeom>
        </p:spPr>
        <p:txBody>
          <a:bodyPr wrap="square">
            <a:spAutoFit/>
          </a:bodyPr>
          <a:lstStyle/>
          <a:p>
            <a:pPr algn="ctr"/>
            <a:r>
              <a:rPr lang="en-US" sz="2200" dirty="0">
                <a:latin typeface="Arial" panose="020B0604020202020204" pitchFamily="34" charset="0"/>
                <a:cs typeface="Arial" panose="020B0604020202020204" pitchFamily="34" charset="0"/>
              </a:rPr>
              <a:t>6-gas, sample draw with smart PID, IR &amp; super toxics</a:t>
            </a:r>
          </a:p>
        </p:txBody>
      </p:sp>
    </p:spTree>
    <p:extLst>
      <p:ext uri="{BB962C8B-B14F-4D97-AF65-F5344CB8AC3E}">
        <p14:creationId xmlns:p14="http://schemas.microsoft.com/office/powerpoint/2010/main" val="12953774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827488" y="656022"/>
            <a:ext cx="8137900" cy="430887"/>
          </a:xfrm>
          <a:prstGeom prst="rect">
            <a:avLst/>
          </a:prstGeom>
        </p:spPr>
        <p:txBody>
          <a:bodyPr wrap="square">
            <a:spAutoFit/>
          </a:bodyPr>
          <a:lstStyle/>
          <a:p>
            <a:pPr algn="ctr"/>
            <a:r>
              <a:rPr lang="en-US" sz="2200" dirty="0">
                <a:latin typeface="Arial" panose="020B0604020202020204" pitchFamily="34" charset="0"/>
                <a:cs typeface="Arial" panose="020B0604020202020204" pitchFamily="34" charset="0"/>
              </a:rPr>
              <a:t>6-gas, sample draw with smart PID, IR &amp; super toxics</a:t>
            </a:r>
          </a:p>
        </p:txBody>
      </p:sp>
      <p:pic>
        <p:nvPicPr>
          <p:cNvPr id="8" name="Picture 7">
            <a:extLst>
              <a:ext uri="{FF2B5EF4-FFF2-40B4-BE49-F238E27FC236}">
                <a16:creationId xmlns:a16="http://schemas.microsoft.com/office/drawing/2014/main" id="{9F2260D7-44E8-4747-96AD-4B0946DC1E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56" t="8706" r="556" b="7917"/>
          <a:stretch/>
        </p:blipFill>
        <p:spPr>
          <a:xfrm>
            <a:off x="6016752" y="2514600"/>
            <a:ext cx="3172968" cy="2195552"/>
          </a:xfrm>
          <a:prstGeom prst="rect">
            <a:avLst/>
          </a:prstGeom>
        </p:spPr>
      </p:pic>
      <p:sp>
        <p:nvSpPr>
          <p:cNvPr id="9" name="TextBox 8">
            <a:extLst>
              <a:ext uri="{FF2B5EF4-FFF2-40B4-BE49-F238E27FC236}">
                <a16:creationId xmlns:a16="http://schemas.microsoft.com/office/drawing/2014/main" id="{801D378C-2CBA-034B-A7BF-22A7CC738A97}"/>
              </a:ext>
            </a:extLst>
          </p:cNvPr>
          <p:cNvSpPr txBox="1"/>
          <p:nvPr/>
        </p:nvSpPr>
        <p:spPr>
          <a:xfrm>
            <a:off x="1783080" y="2514600"/>
            <a:ext cx="4233672" cy="1877437"/>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CONFINED SPACE ENTRY</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Monitor LEL, O2, CO &amp; H2S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Internal sample pump</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Audible, visual  and vibration alarms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Ideal for refinery applications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Man down alarm</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Panic alarm</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Optional sensors for toxic gases</a:t>
            </a:r>
          </a:p>
        </p:txBody>
      </p:sp>
    </p:spTree>
    <p:extLst>
      <p:ext uri="{BB962C8B-B14F-4D97-AF65-F5344CB8AC3E}">
        <p14:creationId xmlns:p14="http://schemas.microsoft.com/office/powerpoint/2010/main" val="41877153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768F7B-1AD4-C44E-8517-90F8D20D863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16752" y="2514600"/>
            <a:ext cx="3172968" cy="2293062"/>
          </a:xfrm>
          <a:prstGeom prst="rect">
            <a:avLst/>
          </a:prstGeom>
        </p:spPr>
      </p:pic>
      <p:sp>
        <p:nvSpPr>
          <p:cNvPr id="3" name="TextBox 2">
            <a:extLst>
              <a:ext uri="{FF2B5EF4-FFF2-40B4-BE49-F238E27FC236}">
                <a16:creationId xmlns:a16="http://schemas.microsoft.com/office/drawing/2014/main" id="{7B973DD1-BF11-AD47-A886-F50120B3B34D}"/>
              </a:ext>
            </a:extLst>
          </p:cNvPr>
          <p:cNvSpPr txBox="1"/>
          <p:nvPr/>
        </p:nvSpPr>
        <p:spPr>
          <a:xfrm>
            <a:off x="1783080" y="2514600"/>
            <a:ext cx="4233672" cy="2308324"/>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LEAK INVESTIGATION</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Provides ppm detection of combustible gas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Leak check with changing blink/pulsing rate</a:t>
            </a:r>
          </a:p>
          <a:p>
            <a:pPr marL="403225" lvl="2" indent="-171450">
              <a:buClr>
                <a:srgbClr val="00B050"/>
              </a:buClr>
              <a:buFont typeface="Courier New" panose="02070309020205020404" pitchFamily="49" charset="0"/>
              <a:buChar char="o"/>
            </a:pPr>
            <a:r>
              <a:rPr lang="en-US" sz="1400" i="1" dirty="0">
                <a:latin typeface="Arial" panose="020B0604020202020204" pitchFamily="34" charset="0"/>
                <a:cs typeface="Arial" panose="020B0604020202020204" pitchFamily="34" charset="0"/>
              </a:rPr>
              <a:t>LEDs and alarm tones increase in frequency as gas concentration increases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Leak check mode displays both CO &amp; combustible levels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Audible alarm silence</a:t>
            </a:r>
          </a:p>
          <a:p>
            <a:pPr marL="403225" lvl="2" indent="-171450">
              <a:buClr>
                <a:srgbClr val="00B050"/>
              </a:buClr>
              <a:buFont typeface="Courier New" panose="02070309020205020404" pitchFamily="49" charset="0"/>
              <a:buChar char="o"/>
            </a:pPr>
            <a:r>
              <a:rPr lang="en-US" sz="1400" i="1" dirty="0">
                <a:latin typeface="Arial" panose="020B0604020202020204" pitchFamily="34" charset="0"/>
                <a:cs typeface="Arial" panose="020B0604020202020204" pitchFamily="34" charset="0"/>
              </a:rPr>
              <a:t>Investigate leaks without alarming residents</a:t>
            </a:r>
          </a:p>
          <a:p>
            <a:pPr marL="171450" indent="-171450">
              <a:buClr>
                <a:srgbClr val="00B050"/>
              </a:buClr>
              <a:buFont typeface="Courier New" panose="02070309020205020404" pitchFamily="49" charset="0"/>
              <a:buChar char="o"/>
            </a:pPr>
            <a:r>
              <a:rPr lang="en-US" sz="1400" dirty="0">
                <a:latin typeface="Arial" panose="020B0604020202020204" pitchFamily="34" charset="0"/>
                <a:cs typeface="Arial" panose="020B0604020202020204" pitchFamily="34" charset="0"/>
              </a:rPr>
              <a:t>Barhole mode for tracking leak migration</a:t>
            </a:r>
          </a:p>
        </p:txBody>
      </p:sp>
      <p:pic>
        <p:nvPicPr>
          <p:cNvPr id="4" name="Picture 3">
            <a:extLst>
              <a:ext uri="{FF2B5EF4-FFF2-40B4-BE49-F238E27FC236}">
                <a16:creationId xmlns:a16="http://schemas.microsoft.com/office/drawing/2014/main" id="{FCDC141F-FD29-2447-AC87-EF28F946B8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6" name="Rectangle 5">
            <a:extLst>
              <a:ext uri="{FF2B5EF4-FFF2-40B4-BE49-F238E27FC236}">
                <a16:creationId xmlns:a16="http://schemas.microsoft.com/office/drawing/2014/main" id="{0C88AC9D-24E7-944F-B7F4-2C841BDD5388}"/>
              </a:ext>
            </a:extLst>
          </p:cNvPr>
          <p:cNvSpPr/>
          <p:nvPr/>
        </p:nvSpPr>
        <p:spPr>
          <a:xfrm>
            <a:off x="827488" y="656022"/>
            <a:ext cx="8137900" cy="430887"/>
          </a:xfrm>
          <a:prstGeom prst="rect">
            <a:avLst/>
          </a:prstGeom>
        </p:spPr>
        <p:txBody>
          <a:bodyPr wrap="square">
            <a:spAutoFit/>
          </a:bodyPr>
          <a:lstStyle/>
          <a:p>
            <a:pPr algn="ctr"/>
            <a:r>
              <a:rPr lang="en-US" sz="2200" dirty="0">
                <a:latin typeface="Arial" panose="020B0604020202020204" pitchFamily="34" charset="0"/>
                <a:cs typeface="Arial" panose="020B0604020202020204" pitchFamily="34" charset="0"/>
              </a:rPr>
              <a:t>6-gas, sample draw with smart PID, IR &amp; super toxics</a:t>
            </a:r>
          </a:p>
        </p:txBody>
      </p:sp>
    </p:spTree>
    <p:extLst>
      <p:ext uri="{BB962C8B-B14F-4D97-AF65-F5344CB8AC3E}">
        <p14:creationId xmlns:p14="http://schemas.microsoft.com/office/powerpoint/2010/main" val="27132941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X-6000_fron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13944" y="339725"/>
            <a:ext cx="1916112" cy="6181726"/>
          </a:xfrm>
          <a:prstGeom prst="rect">
            <a:avLst/>
          </a:prstGeom>
        </p:spPr>
      </p:pic>
      <p:sp>
        <p:nvSpPr>
          <p:cNvPr id="4" name="TextBox 3"/>
          <p:cNvSpPr txBox="1"/>
          <p:nvPr/>
        </p:nvSpPr>
        <p:spPr>
          <a:xfrm>
            <a:off x="985652" y="2852936"/>
            <a:ext cx="2088232" cy="1231106"/>
          </a:xfrm>
          <a:prstGeom prst="rect">
            <a:avLst/>
          </a:prstGeom>
          <a:noFill/>
        </p:spPr>
        <p:txBody>
          <a:bodyPr wrap="square" rtlCol="0">
            <a:spAutoFit/>
          </a:bodyPr>
          <a:lstStyle/>
          <a:p>
            <a:r>
              <a:rPr lang="en-US" sz="1400" b="1" dirty="0"/>
              <a:t>5 operating modes</a:t>
            </a:r>
          </a:p>
          <a:p>
            <a:pPr marL="171450" indent="-171450">
              <a:buFont typeface="Courier New"/>
              <a:buChar char="o"/>
            </a:pPr>
            <a:r>
              <a:rPr lang="en-US" sz="1200" dirty="0"/>
              <a:t>Normal</a:t>
            </a:r>
          </a:p>
          <a:p>
            <a:pPr marL="171450" indent="-171450">
              <a:buFont typeface="Courier New"/>
              <a:buChar char="o"/>
            </a:pPr>
            <a:r>
              <a:rPr lang="en-US" sz="1200" dirty="0"/>
              <a:t>Leak check</a:t>
            </a:r>
          </a:p>
          <a:p>
            <a:pPr marL="171450" indent="-171450">
              <a:buFont typeface="Courier New"/>
              <a:buChar char="o"/>
            </a:pPr>
            <a:r>
              <a:rPr lang="en-US" sz="1200" dirty="0"/>
              <a:t>Inert</a:t>
            </a:r>
          </a:p>
          <a:p>
            <a:pPr marL="171450" indent="-171450">
              <a:buFont typeface="Courier New"/>
              <a:buChar char="o"/>
            </a:pPr>
            <a:r>
              <a:rPr lang="en-US" sz="1200" dirty="0"/>
              <a:t>Bar hole</a:t>
            </a:r>
          </a:p>
          <a:p>
            <a:pPr marL="171450" indent="-171450">
              <a:buFont typeface="Courier New"/>
              <a:buChar char="o"/>
            </a:pPr>
            <a:r>
              <a:rPr lang="en-US" sz="1200" dirty="0"/>
              <a:t>Snap Log</a:t>
            </a:r>
          </a:p>
        </p:txBody>
      </p:sp>
      <p:sp>
        <p:nvSpPr>
          <p:cNvPr id="5" name="TextBox 4"/>
          <p:cNvSpPr txBox="1"/>
          <p:nvPr/>
        </p:nvSpPr>
        <p:spPr>
          <a:xfrm>
            <a:off x="1345692" y="883166"/>
            <a:ext cx="3456384" cy="1415772"/>
          </a:xfrm>
          <a:prstGeom prst="rect">
            <a:avLst/>
          </a:prstGeom>
          <a:noFill/>
        </p:spPr>
        <p:txBody>
          <a:bodyPr wrap="square" rtlCol="0">
            <a:spAutoFit/>
          </a:bodyPr>
          <a:lstStyle/>
          <a:p>
            <a:r>
              <a:rPr lang="en-US" sz="1400" b="1" dirty="0"/>
              <a:t>Monitor up to 6 Gases</a:t>
            </a:r>
          </a:p>
          <a:p>
            <a:pPr marL="171450" indent="-171450">
              <a:buFont typeface="Courier New"/>
              <a:buChar char="o"/>
            </a:pPr>
            <a:r>
              <a:rPr lang="en-US" sz="1200" dirty="0"/>
              <a:t>H2S, CO, O2, LEL</a:t>
            </a:r>
          </a:p>
          <a:p>
            <a:pPr marL="171450" indent="-171450">
              <a:buFont typeface="Courier New"/>
              <a:buChar char="o"/>
            </a:pPr>
            <a:r>
              <a:rPr lang="en-US" sz="1200" dirty="0"/>
              <a:t>2 smart sensor slots</a:t>
            </a:r>
          </a:p>
          <a:p>
            <a:pPr marL="628650" lvl="1" indent="-171450">
              <a:buFont typeface="Courier New"/>
              <a:buChar char="o"/>
            </a:pPr>
            <a:r>
              <a:rPr lang="en-US" sz="1200" dirty="0"/>
              <a:t>PID for VOC’s (10.0, 10.6 &amp; 11.7 eV)</a:t>
            </a:r>
          </a:p>
          <a:p>
            <a:pPr marL="628650" lvl="1" indent="-171450">
              <a:buFont typeface="Courier New"/>
              <a:buChar char="o"/>
            </a:pPr>
            <a:r>
              <a:rPr lang="en-US" sz="1200" dirty="0"/>
              <a:t>IR for CH4, HC, &amp; CO2</a:t>
            </a:r>
          </a:p>
          <a:p>
            <a:pPr marL="628650" lvl="1" indent="-171450">
              <a:buFont typeface="Courier New"/>
              <a:buChar char="o"/>
            </a:pPr>
            <a:r>
              <a:rPr lang="en-US" sz="1200" dirty="0"/>
              <a:t>EC for NH3, Cl2, HCN, NO2, &amp; SO2</a:t>
            </a:r>
          </a:p>
          <a:p>
            <a:pPr marL="628650" lvl="1" indent="-171450">
              <a:buFont typeface="Courier New"/>
              <a:buChar char="o"/>
            </a:pPr>
            <a:r>
              <a:rPr lang="en-US" sz="1200" dirty="0"/>
              <a:t>Dual PID capability</a:t>
            </a:r>
          </a:p>
        </p:txBody>
      </p:sp>
      <p:sp>
        <p:nvSpPr>
          <p:cNvPr id="6" name="TextBox 5"/>
          <p:cNvSpPr txBox="1"/>
          <p:nvPr/>
        </p:nvSpPr>
        <p:spPr>
          <a:xfrm>
            <a:off x="445592" y="4643844"/>
            <a:ext cx="3168352" cy="1046440"/>
          </a:xfrm>
          <a:prstGeom prst="rect">
            <a:avLst/>
          </a:prstGeom>
          <a:noFill/>
        </p:spPr>
        <p:txBody>
          <a:bodyPr wrap="square" rtlCol="0">
            <a:spAutoFit/>
          </a:bodyPr>
          <a:lstStyle/>
          <a:p>
            <a:r>
              <a:rPr lang="en-US" sz="1400" b="1" dirty="0"/>
              <a:t>PID library of more than 600 VOC’s</a:t>
            </a:r>
          </a:p>
          <a:p>
            <a:pPr marL="171450" indent="-171450">
              <a:buFont typeface="Courier New"/>
              <a:buChar char="o"/>
            </a:pPr>
            <a:r>
              <a:rPr lang="en-US" sz="1200" dirty="0"/>
              <a:t>0-6,000 ppm/ 0-50,000 ppb ranges</a:t>
            </a:r>
          </a:p>
          <a:p>
            <a:pPr marL="171450" indent="-171450">
              <a:buFont typeface="Courier New"/>
              <a:buChar char="o"/>
            </a:pPr>
            <a:r>
              <a:rPr lang="en-US" sz="1200" dirty="0"/>
              <a:t>Easily choose a target VOC</a:t>
            </a:r>
          </a:p>
          <a:p>
            <a:pPr marL="628650" lvl="1" indent="-171450">
              <a:buFont typeface="Courier New"/>
              <a:buChar char="o"/>
            </a:pPr>
            <a:r>
              <a:rPr lang="en-US" sz="1200" dirty="0"/>
              <a:t>User defined VOC list of 30</a:t>
            </a:r>
          </a:p>
          <a:p>
            <a:pPr marL="628650" lvl="1" indent="-171450">
              <a:buFont typeface="Courier New"/>
              <a:buChar char="o"/>
            </a:pPr>
            <a:r>
              <a:rPr lang="en-US" sz="1200" dirty="0"/>
              <a:t>Recently used VOC list last 8</a:t>
            </a:r>
          </a:p>
        </p:txBody>
      </p:sp>
      <p:sp>
        <p:nvSpPr>
          <p:cNvPr id="7" name="TextBox 6"/>
          <p:cNvSpPr txBox="1"/>
          <p:nvPr/>
        </p:nvSpPr>
        <p:spPr>
          <a:xfrm>
            <a:off x="5940152" y="4997985"/>
            <a:ext cx="2808312" cy="677108"/>
          </a:xfrm>
          <a:prstGeom prst="rect">
            <a:avLst/>
          </a:prstGeom>
          <a:noFill/>
        </p:spPr>
        <p:txBody>
          <a:bodyPr wrap="square" rtlCol="0">
            <a:spAutoFit/>
          </a:bodyPr>
          <a:lstStyle/>
          <a:p>
            <a:r>
              <a:rPr lang="en-US" sz="1400" b="1" dirty="0"/>
              <a:t>LEL Protection mode</a:t>
            </a:r>
          </a:p>
          <a:p>
            <a:r>
              <a:rPr lang="en-US" sz="1200" dirty="0"/>
              <a:t>Shields LEL sensor from damaging VOC exposure</a:t>
            </a:r>
          </a:p>
        </p:txBody>
      </p:sp>
      <p:sp>
        <p:nvSpPr>
          <p:cNvPr id="9" name="TextBox 8"/>
          <p:cNvSpPr txBox="1"/>
          <p:nvPr/>
        </p:nvSpPr>
        <p:spPr>
          <a:xfrm>
            <a:off x="5868144" y="1052736"/>
            <a:ext cx="2808312" cy="1415772"/>
          </a:xfrm>
          <a:prstGeom prst="rect">
            <a:avLst/>
          </a:prstGeom>
          <a:noFill/>
        </p:spPr>
        <p:txBody>
          <a:bodyPr wrap="square" rtlCol="0">
            <a:spAutoFit/>
          </a:bodyPr>
          <a:lstStyle/>
          <a:p>
            <a:r>
              <a:rPr lang="en-US" sz="1400" b="1" dirty="0"/>
              <a:t>LCD display</a:t>
            </a:r>
          </a:p>
          <a:p>
            <a:pPr marL="171450" indent="-171450">
              <a:buFont typeface="Courier New"/>
              <a:buChar char="o"/>
            </a:pPr>
            <a:r>
              <a:rPr lang="en-US" sz="1200" dirty="0"/>
              <a:t>Auto flip display</a:t>
            </a:r>
          </a:p>
          <a:p>
            <a:pPr marL="171450" indent="-171450">
              <a:buFont typeface="Courier New"/>
              <a:buChar char="o"/>
            </a:pPr>
            <a:r>
              <a:rPr lang="en-US" sz="1200" dirty="0"/>
              <a:t>Peak bar graphs</a:t>
            </a:r>
          </a:p>
          <a:p>
            <a:pPr marL="171450" indent="-171450">
              <a:buFont typeface="Courier New"/>
              <a:buChar char="o"/>
            </a:pPr>
            <a:r>
              <a:rPr lang="en-US" sz="1200" dirty="0"/>
              <a:t>Adjustable auto backlight</a:t>
            </a:r>
          </a:p>
          <a:p>
            <a:pPr marL="171450" indent="-171450">
              <a:buFont typeface="Courier New"/>
              <a:buChar char="o"/>
            </a:pPr>
            <a:r>
              <a:rPr lang="en-US" sz="1200" dirty="0"/>
              <a:t>Customize order of gases</a:t>
            </a:r>
          </a:p>
          <a:p>
            <a:pPr marL="171450" indent="-171450">
              <a:buFont typeface="Courier New"/>
              <a:buChar char="o"/>
            </a:pPr>
            <a:r>
              <a:rPr lang="en-US" sz="1200" dirty="0"/>
              <a:t>Single gas view with large font &amp; auto sequence </a:t>
            </a:r>
          </a:p>
        </p:txBody>
      </p:sp>
      <p:sp>
        <p:nvSpPr>
          <p:cNvPr id="14" name="TextBox 13"/>
          <p:cNvSpPr txBox="1"/>
          <p:nvPr/>
        </p:nvSpPr>
        <p:spPr>
          <a:xfrm>
            <a:off x="5933008" y="2852936"/>
            <a:ext cx="3203848" cy="1785104"/>
          </a:xfrm>
          <a:prstGeom prst="rect">
            <a:avLst/>
          </a:prstGeom>
          <a:noFill/>
        </p:spPr>
        <p:txBody>
          <a:bodyPr wrap="square" rtlCol="0">
            <a:spAutoFit/>
          </a:bodyPr>
          <a:lstStyle/>
          <a:p>
            <a:r>
              <a:rPr lang="en-US" sz="1400" b="1" dirty="0"/>
              <a:t>Alarms</a:t>
            </a:r>
          </a:p>
          <a:p>
            <a:pPr marL="171450" indent="-171450">
              <a:buFont typeface="Courier New"/>
              <a:buChar char="o"/>
            </a:pPr>
            <a:r>
              <a:rPr lang="en-US" sz="1200" dirty="0"/>
              <a:t>2 adjustable gas alarms per channel</a:t>
            </a:r>
          </a:p>
          <a:p>
            <a:pPr marL="171450" indent="-171450">
              <a:buFont typeface="Courier New"/>
              <a:buChar char="o"/>
            </a:pPr>
            <a:r>
              <a:rPr lang="en-US" sz="1200" dirty="0"/>
              <a:t>Man Down alarm</a:t>
            </a:r>
          </a:p>
          <a:p>
            <a:pPr marL="171450" indent="-171450">
              <a:buFont typeface="Courier New"/>
              <a:buChar char="o"/>
            </a:pPr>
            <a:r>
              <a:rPr lang="en-US" sz="1200" dirty="0"/>
              <a:t>4 alarm LED’s</a:t>
            </a:r>
          </a:p>
          <a:p>
            <a:pPr marL="171450" indent="-171450">
              <a:buFont typeface="Courier New"/>
              <a:buChar char="o"/>
            </a:pPr>
            <a:r>
              <a:rPr lang="en-US" sz="1200" dirty="0"/>
              <a:t>Audible and vibration alarms</a:t>
            </a:r>
          </a:p>
          <a:p>
            <a:pPr marL="171450" indent="-171450">
              <a:buFont typeface="Courier New"/>
              <a:buChar char="o"/>
            </a:pPr>
            <a:r>
              <a:rPr lang="en-US" sz="1200" dirty="0"/>
              <a:t>Trouble alarms for low flow, sensor connection, low battery, circuit error, &amp; calibration</a:t>
            </a:r>
          </a:p>
          <a:p>
            <a:pPr marL="171450" indent="-171450">
              <a:buFont typeface="Arial"/>
              <a:buChar char="•"/>
            </a:pPr>
            <a:endParaRPr lang="en-US" sz="1200" dirty="0"/>
          </a:p>
        </p:txBody>
      </p:sp>
      <p:sp>
        <p:nvSpPr>
          <p:cNvPr id="2" name="TextBox 1">
            <a:extLst>
              <a:ext uri="{FF2B5EF4-FFF2-40B4-BE49-F238E27FC236}">
                <a16:creationId xmlns:a16="http://schemas.microsoft.com/office/drawing/2014/main" id="{94073CAE-5CC9-804A-A40D-F164E8BC435E}"/>
              </a:ext>
            </a:extLst>
          </p:cNvPr>
          <p:cNvSpPr txBox="1"/>
          <p:nvPr/>
        </p:nvSpPr>
        <p:spPr>
          <a:xfrm>
            <a:off x="6620780" y="68144"/>
            <a:ext cx="2077628" cy="600164"/>
          </a:xfrm>
          <a:prstGeom prst="rect">
            <a:avLst/>
          </a:prstGeom>
          <a:noFill/>
        </p:spPr>
        <p:txBody>
          <a:bodyPr wrap="square" rtlCol="0">
            <a:spAutoFit/>
          </a:bodyPr>
          <a:lstStyle/>
          <a:p>
            <a:r>
              <a:rPr lang="en-US" sz="3300" b="1" dirty="0"/>
              <a:t>Features</a:t>
            </a:r>
          </a:p>
        </p:txBody>
      </p:sp>
    </p:spTree>
    <p:extLst>
      <p:ext uri="{BB962C8B-B14F-4D97-AF65-F5344CB8AC3E}">
        <p14:creationId xmlns:p14="http://schemas.microsoft.com/office/powerpoint/2010/main" val="13154493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X-6000_fron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13944" y="339725"/>
            <a:ext cx="1916112" cy="6181726"/>
          </a:xfrm>
          <a:prstGeom prst="rect">
            <a:avLst/>
          </a:prstGeom>
        </p:spPr>
      </p:pic>
      <p:sp>
        <p:nvSpPr>
          <p:cNvPr id="4" name="TextBox 3"/>
          <p:cNvSpPr txBox="1"/>
          <p:nvPr/>
        </p:nvSpPr>
        <p:spPr>
          <a:xfrm>
            <a:off x="6084168" y="2725877"/>
            <a:ext cx="2376264" cy="707886"/>
          </a:xfrm>
          <a:prstGeom prst="rect">
            <a:avLst/>
          </a:prstGeom>
          <a:noFill/>
        </p:spPr>
        <p:txBody>
          <a:bodyPr wrap="square" rtlCol="0">
            <a:spAutoFit/>
          </a:bodyPr>
          <a:lstStyle/>
          <a:p>
            <a:r>
              <a:rPr lang="en-US" sz="1400" b="1" dirty="0"/>
              <a:t>Weather &amp; Dust Resistant</a:t>
            </a:r>
          </a:p>
          <a:p>
            <a:pPr marL="285750" indent="-285750">
              <a:buFont typeface="Courier New"/>
              <a:buChar char="o"/>
            </a:pPr>
            <a:r>
              <a:rPr lang="en-US" sz="1400" dirty="0"/>
              <a:t>IP-67</a:t>
            </a:r>
            <a:endParaRPr lang="en-US" sz="1400" b="1" dirty="0"/>
          </a:p>
          <a:p>
            <a:endParaRPr lang="en-US" sz="1200" dirty="0"/>
          </a:p>
        </p:txBody>
      </p:sp>
      <p:sp>
        <p:nvSpPr>
          <p:cNvPr id="5" name="TextBox 4"/>
          <p:cNvSpPr txBox="1"/>
          <p:nvPr/>
        </p:nvSpPr>
        <p:spPr>
          <a:xfrm>
            <a:off x="899592" y="1340768"/>
            <a:ext cx="3672408" cy="861774"/>
          </a:xfrm>
          <a:prstGeom prst="rect">
            <a:avLst/>
          </a:prstGeom>
          <a:noFill/>
        </p:spPr>
        <p:txBody>
          <a:bodyPr wrap="square" rtlCol="0">
            <a:spAutoFit/>
          </a:bodyPr>
          <a:lstStyle/>
          <a:p>
            <a:r>
              <a:rPr lang="en-US" sz="1400" b="1" dirty="0"/>
              <a:t>Smallest 6 gas sample draw</a:t>
            </a:r>
          </a:p>
          <a:p>
            <a:pPr marL="171450" indent="-171450">
              <a:buFont typeface="Courier New"/>
              <a:buChar char="o"/>
            </a:pPr>
            <a:r>
              <a:rPr lang="en-US" sz="1200" dirty="0"/>
              <a:t>Lightweight &amp; Ergonomic</a:t>
            </a:r>
          </a:p>
          <a:p>
            <a:pPr marL="171450" indent="-171450">
              <a:buFont typeface="Courier New"/>
              <a:buChar char="o"/>
            </a:pPr>
            <a:r>
              <a:rPr lang="en-US" sz="1200" dirty="0"/>
              <a:t>High impact rubber boot</a:t>
            </a:r>
          </a:p>
          <a:p>
            <a:pPr marL="171450" indent="-171450">
              <a:buFont typeface="Courier New"/>
              <a:buChar char="o"/>
            </a:pPr>
            <a:r>
              <a:rPr lang="en-US" sz="1200" dirty="0"/>
              <a:t>Ergonomic design fits comfortable in hand</a:t>
            </a:r>
          </a:p>
        </p:txBody>
      </p:sp>
      <p:sp>
        <p:nvSpPr>
          <p:cNvPr id="6" name="TextBox 5"/>
          <p:cNvSpPr txBox="1"/>
          <p:nvPr/>
        </p:nvSpPr>
        <p:spPr>
          <a:xfrm>
            <a:off x="323528" y="3789040"/>
            <a:ext cx="3168352" cy="861774"/>
          </a:xfrm>
          <a:prstGeom prst="rect">
            <a:avLst/>
          </a:prstGeom>
          <a:noFill/>
        </p:spPr>
        <p:txBody>
          <a:bodyPr wrap="square" rtlCol="0">
            <a:spAutoFit/>
          </a:bodyPr>
          <a:lstStyle/>
          <a:p>
            <a:r>
              <a:rPr lang="en-US" sz="1400" b="1" dirty="0"/>
              <a:t>Interchangeable battery options</a:t>
            </a:r>
          </a:p>
          <a:p>
            <a:pPr marL="171450" indent="-171450">
              <a:buFont typeface="Courier New"/>
              <a:buChar char="o"/>
            </a:pPr>
            <a:r>
              <a:rPr lang="en-US" sz="1200" dirty="0"/>
              <a:t>Lithium-ion pack operates 14 hours</a:t>
            </a:r>
          </a:p>
          <a:p>
            <a:pPr marL="628650" lvl="1" indent="-171450">
              <a:buFont typeface="Courier New"/>
              <a:buChar char="o"/>
            </a:pPr>
            <a:r>
              <a:rPr lang="en-US" sz="1200" dirty="0"/>
              <a:t>Complete recharge in 3 hours</a:t>
            </a:r>
          </a:p>
          <a:p>
            <a:pPr marL="171450" indent="-171450">
              <a:buFont typeface="Courier New"/>
              <a:buChar char="o"/>
            </a:pPr>
            <a:r>
              <a:rPr lang="en-US" sz="1200" dirty="0"/>
              <a:t>Alkaline pack operates 8 hours</a:t>
            </a:r>
          </a:p>
        </p:txBody>
      </p:sp>
      <p:sp>
        <p:nvSpPr>
          <p:cNvPr id="11" name="TextBox 10"/>
          <p:cNvSpPr txBox="1"/>
          <p:nvPr/>
        </p:nvSpPr>
        <p:spPr>
          <a:xfrm>
            <a:off x="467544" y="2852936"/>
            <a:ext cx="2808312" cy="492443"/>
          </a:xfrm>
          <a:prstGeom prst="rect">
            <a:avLst/>
          </a:prstGeom>
          <a:noFill/>
        </p:spPr>
        <p:txBody>
          <a:bodyPr wrap="square" rtlCol="0">
            <a:spAutoFit/>
          </a:bodyPr>
          <a:lstStyle/>
          <a:p>
            <a:r>
              <a:rPr lang="en-US" sz="1400" b="1" dirty="0"/>
              <a:t>Internal Sample Pump</a:t>
            </a:r>
          </a:p>
          <a:p>
            <a:r>
              <a:rPr lang="en-US" sz="1200" dirty="0"/>
              <a:t>50’ sampling range</a:t>
            </a:r>
          </a:p>
        </p:txBody>
      </p:sp>
      <p:sp>
        <p:nvSpPr>
          <p:cNvPr id="12" name="TextBox 11"/>
          <p:cNvSpPr txBox="1"/>
          <p:nvPr/>
        </p:nvSpPr>
        <p:spPr>
          <a:xfrm>
            <a:off x="5652120" y="1340768"/>
            <a:ext cx="3168352" cy="861774"/>
          </a:xfrm>
          <a:prstGeom prst="rect">
            <a:avLst/>
          </a:prstGeom>
          <a:noFill/>
        </p:spPr>
        <p:txBody>
          <a:bodyPr wrap="square" rtlCol="0">
            <a:spAutoFit/>
          </a:bodyPr>
          <a:lstStyle/>
          <a:p>
            <a:r>
              <a:rPr lang="en-US" sz="1400" b="1" dirty="0"/>
              <a:t>Custom Unit Identification</a:t>
            </a:r>
          </a:p>
          <a:p>
            <a:pPr marL="171450" indent="-171450">
              <a:buFont typeface="Courier New"/>
              <a:buChar char="o"/>
            </a:pPr>
            <a:r>
              <a:rPr lang="en-US" sz="1200" dirty="0"/>
              <a:t>User &amp; Station ID selection Menu</a:t>
            </a:r>
          </a:p>
          <a:p>
            <a:pPr marL="171450" indent="-171450">
              <a:buFont typeface="Courier New"/>
              <a:buChar char="o"/>
            </a:pPr>
            <a:r>
              <a:rPr lang="en-US" sz="1200" dirty="0"/>
              <a:t>Assign multiple users to select within one instrument</a:t>
            </a:r>
          </a:p>
        </p:txBody>
      </p:sp>
      <p:sp>
        <p:nvSpPr>
          <p:cNvPr id="13" name="TextBox 12"/>
          <p:cNvSpPr txBox="1"/>
          <p:nvPr/>
        </p:nvSpPr>
        <p:spPr>
          <a:xfrm>
            <a:off x="6228184" y="3861048"/>
            <a:ext cx="2808312" cy="861774"/>
          </a:xfrm>
          <a:prstGeom prst="rect">
            <a:avLst/>
          </a:prstGeom>
          <a:noFill/>
        </p:spPr>
        <p:txBody>
          <a:bodyPr wrap="square" rtlCol="0">
            <a:spAutoFit/>
          </a:bodyPr>
          <a:lstStyle/>
          <a:p>
            <a:r>
              <a:rPr lang="en-US" sz="1400" b="1" dirty="0"/>
              <a:t>9 Languages </a:t>
            </a:r>
          </a:p>
          <a:p>
            <a:r>
              <a:rPr lang="en-US" sz="1200" dirty="0"/>
              <a:t>English, Germany, Italian, French, Portuguese, Spanish, Japanese, Korean, Russian </a:t>
            </a:r>
          </a:p>
        </p:txBody>
      </p:sp>
      <p:sp>
        <p:nvSpPr>
          <p:cNvPr id="10" name="TextBox 9">
            <a:extLst>
              <a:ext uri="{FF2B5EF4-FFF2-40B4-BE49-F238E27FC236}">
                <a16:creationId xmlns:a16="http://schemas.microsoft.com/office/drawing/2014/main" id="{0CF46B64-543D-DF40-8D5B-7BC7F67C2C1C}"/>
              </a:ext>
            </a:extLst>
          </p:cNvPr>
          <p:cNvSpPr txBox="1"/>
          <p:nvPr/>
        </p:nvSpPr>
        <p:spPr>
          <a:xfrm>
            <a:off x="6620780" y="68144"/>
            <a:ext cx="2077628" cy="600164"/>
          </a:xfrm>
          <a:prstGeom prst="rect">
            <a:avLst/>
          </a:prstGeom>
          <a:noFill/>
        </p:spPr>
        <p:txBody>
          <a:bodyPr wrap="square" rtlCol="0">
            <a:spAutoFit/>
          </a:bodyPr>
          <a:lstStyle/>
          <a:p>
            <a:r>
              <a:rPr lang="en-US" sz="3300" b="1" dirty="0"/>
              <a:t>Features</a:t>
            </a:r>
          </a:p>
        </p:txBody>
      </p:sp>
    </p:spTree>
    <p:extLst>
      <p:ext uri="{BB962C8B-B14F-4D97-AF65-F5344CB8AC3E}">
        <p14:creationId xmlns:p14="http://schemas.microsoft.com/office/powerpoint/2010/main" val="44579123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P spid="12" grpId="0"/>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46DF-DA48-3742-8D1D-87622F8707C6}"/>
              </a:ext>
            </a:extLst>
          </p:cNvPr>
          <p:cNvSpPr>
            <a:spLocks noGrp="1"/>
          </p:cNvSpPr>
          <p:nvPr>
            <p:ph type="title"/>
          </p:nvPr>
        </p:nvSpPr>
        <p:spPr/>
        <p:txBody>
          <a:bodyPr/>
          <a:lstStyle/>
          <a:p>
            <a:r>
              <a:rPr lang="en-US" b="1" dirty="0"/>
              <a:t>SDM-6000 Docking Station</a:t>
            </a:r>
          </a:p>
        </p:txBody>
      </p:sp>
      <p:sp>
        <p:nvSpPr>
          <p:cNvPr id="3" name="Content Placeholder 2">
            <a:extLst>
              <a:ext uri="{FF2B5EF4-FFF2-40B4-BE49-F238E27FC236}">
                <a16:creationId xmlns:a16="http://schemas.microsoft.com/office/drawing/2014/main" id="{C0B0B3E7-DBCE-794A-9879-ED710C7C7AD2}"/>
              </a:ext>
            </a:extLst>
          </p:cNvPr>
          <p:cNvSpPr>
            <a:spLocks noGrp="1"/>
          </p:cNvSpPr>
          <p:nvPr>
            <p:ph idx="1"/>
          </p:nvPr>
        </p:nvSpPr>
        <p:spPr>
          <a:xfrm>
            <a:off x="76335" y="1547844"/>
            <a:ext cx="6981567" cy="1910578"/>
          </a:xfrm>
        </p:spPr>
        <p:txBody>
          <a:bodyPr/>
          <a:lstStyle/>
          <a:p>
            <a:pPr lvl="1" eaLnBrk="0" hangingPunct="0">
              <a:spcBef>
                <a:spcPct val="0"/>
              </a:spcBef>
              <a:buFont typeface="Courier New" panose="02070309020205020404" pitchFamily="49" charset="0"/>
              <a:buChar char="o"/>
              <a:defRPr/>
            </a:pPr>
            <a:r>
              <a:rPr lang="en-US" altLang="ja-JP" sz="1600" kern="0" dirty="0"/>
              <a:t>Stand alone station (no PC required)</a:t>
            </a:r>
          </a:p>
          <a:p>
            <a:pPr lvl="1" eaLnBrk="0" hangingPunct="0">
              <a:spcBef>
                <a:spcPct val="0"/>
              </a:spcBef>
              <a:buFont typeface="Courier New" panose="02070309020205020404" pitchFamily="49" charset="0"/>
              <a:buChar char="o"/>
              <a:defRPr/>
            </a:pPr>
            <a:r>
              <a:rPr lang="en-US" altLang="ja-JP" sz="1600" kern="0" dirty="0"/>
              <a:t>Touch screen menu display</a:t>
            </a:r>
          </a:p>
          <a:p>
            <a:pPr lvl="1" eaLnBrk="0" hangingPunct="0">
              <a:spcBef>
                <a:spcPct val="0"/>
              </a:spcBef>
              <a:buFont typeface="Courier New" panose="02070309020205020404" pitchFamily="49" charset="0"/>
              <a:buChar char="o"/>
              <a:defRPr/>
            </a:pPr>
            <a:r>
              <a:rPr lang="en-US" altLang="ja-JP" sz="1600" kern="0" dirty="0"/>
              <a:t>Charge, Bump, Calibrate, and Alarm tests</a:t>
            </a:r>
          </a:p>
          <a:p>
            <a:pPr lvl="1" eaLnBrk="0" hangingPunct="0">
              <a:spcBef>
                <a:spcPct val="0"/>
              </a:spcBef>
              <a:buFont typeface="Courier New" panose="02070309020205020404" pitchFamily="49" charset="0"/>
              <a:buChar char="o"/>
              <a:defRPr/>
            </a:pPr>
            <a:r>
              <a:rPr lang="en-US" altLang="ja-JP" sz="1600" kern="0" dirty="0"/>
              <a:t>Save calibration, bump tests, alarm history and exposure data to an SD memory card or to a computer</a:t>
            </a:r>
          </a:p>
          <a:p>
            <a:pPr lvl="1" eaLnBrk="0" hangingPunct="0">
              <a:spcBef>
                <a:spcPct val="0"/>
              </a:spcBef>
              <a:buFont typeface="Courier New" panose="02070309020205020404" pitchFamily="49" charset="0"/>
              <a:buChar char="o"/>
              <a:defRPr/>
            </a:pPr>
            <a:r>
              <a:rPr lang="en-US" altLang="ja-JP" sz="1600" kern="0" dirty="0"/>
              <a:t>Automatically power on or off for scheduled maintenance</a:t>
            </a:r>
          </a:p>
          <a:p>
            <a:pPr lvl="1" eaLnBrk="0" hangingPunct="0">
              <a:spcBef>
                <a:spcPct val="0"/>
              </a:spcBef>
              <a:buFont typeface="Courier New" panose="02070309020205020404" pitchFamily="49" charset="0"/>
              <a:buChar char="o"/>
              <a:defRPr/>
            </a:pPr>
            <a:r>
              <a:rPr lang="en-US" altLang="ja-JP" sz="1600" kern="0" dirty="0"/>
              <a:t>Up to 3 ports for separate calibration gas cylinders</a:t>
            </a:r>
          </a:p>
        </p:txBody>
      </p:sp>
      <p:pic>
        <p:nvPicPr>
          <p:cNvPr id="5" name="Picture 4" descr="SDM-6000-Gang-Sm.png">
            <a:extLst>
              <a:ext uri="{FF2B5EF4-FFF2-40B4-BE49-F238E27FC236}">
                <a16:creationId xmlns:a16="http://schemas.microsoft.com/office/drawing/2014/main" id="{D454C627-59BF-4540-9370-76EA9AF140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310" y="3483679"/>
            <a:ext cx="3265019" cy="1634687"/>
          </a:xfrm>
          <a:prstGeom prst="rect">
            <a:avLst/>
          </a:prstGeom>
        </p:spPr>
      </p:pic>
      <p:sp>
        <p:nvSpPr>
          <p:cNvPr id="6" name="Rectangle 5">
            <a:extLst>
              <a:ext uri="{FF2B5EF4-FFF2-40B4-BE49-F238E27FC236}">
                <a16:creationId xmlns:a16="http://schemas.microsoft.com/office/drawing/2014/main" id="{21574E24-3F49-2B43-BD32-DCB606C28F27}"/>
              </a:ext>
            </a:extLst>
          </p:cNvPr>
          <p:cNvSpPr/>
          <p:nvPr/>
        </p:nvSpPr>
        <p:spPr>
          <a:xfrm>
            <a:off x="3686355" y="3483679"/>
            <a:ext cx="4572000" cy="1569660"/>
          </a:xfrm>
          <a:prstGeom prst="rect">
            <a:avLst/>
          </a:prstGeom>
        </p:spPr>
        <p:txBody>
          <a:bodyPr>
            <a:spAutoFit/>
          </a:bodyPr>
          <a:lstStyle/>
          <a:p>
            <a:pPr marL="800100" lvl="1" indent="-342900" eaLnBrk="0" fontAlgn="base" hangingPunct="0">
              <a:spcBef>
                <a:spcPct val="0"/>
              </a:spcBef>
              <a:spcAft>
                <a:spcPct val="0"/>
              </a:spcAft>
              <a:buFont typeface="Courier New" panose="02070309020205020404" pitchFamily="49" charset="0"/>
              <a:buChar char="o"/>
              <a:defRPr/>
            </a:pPr>
            <a:r>
              <a:rPr kumimoji="0" lang="en-US" altLang="ja-JP" sz="1600" kern="0" dirty="0">
                <a:latin typeface="Arial" panose="020B0604020202020204" pitchFamily="34" charset="0"/>
                <a:cs typeface="Arial" panose="020B0604020202020204" pitchFamily="34" charset="0"/>
              </a:rPr>
              <a:t>Manage up to 10 instruments with one power source, calibration source, and computer</a:t>
            </a:r>
          </a:p>
          <a:p>
            <a:pPr marL="800100" lvl="1" indent="-342900" eaLnBrk="0" fontAlgn="base" hangingPunct="0">
              <a:spcBef>
                <a:spcPct val="0"/>
              </a:spcBef>
              <a:spcAft>
                <a:spcPct val="0"/>
              </a:spcAft>
              <a:buFont typeface="Courier New" panose="02070309020205020404" pitchFamily="49" charset="0"/>
              <a:buChar char="o"/>
              <a:defRPr/>
            </a:pPr>
            <a:r>
              <a:rPr kumimoji="0" lang="en-US" altLang="ja-JP" sz="1600" kern="0" dirty="0">
                <a:latin typeface="Arial" panose="020B0604020202020204" pitchFamily="34" charset="0"/>
                <a:cs typeface="Arial" panose="020B0604020202020204" pitchFamily="34" charset="0"/>
              </a:rPr>
              <a:t>Configure GX-6000 parameters</a:t>
            </a:r>
          </a:p>
          <a:p>
            <a:pPr marL="800100" lvl="1" indent="-342900" eaLnBrk="0" fontAlgn="base" hangingPunct="0">
              <a:spcBef>
                <a:spcPct val="0"/>
              </a:spcBef>
              <a:spcAft>
                <a:spcPct val="0"/>
              </a:spcAft>
              <a:buFont typeface="Courier New" panose="02070309020205020404" pitchFamily="49" charset="0"/>
              <a:buChar char="o"/>
              <a:defRPr/>
            </a:pPr>
            <a:r>
              <a:rPr kumimoji="0" lang="en-US" altLang="ja-JP" sz="1600" kern="0" dirty="0">
                <a:latin typeface="Arial" panose="020B0604020202020204" pitchFamily="34" charset="0"/>
                <a:cs typeface="Arial" panose="020B0604020202020204" pitchFamily="34" charset="0"/>
              </a:rPr>
              <a:t>SV-3 unit expands calibration ports up to 6 ports</a:t>
            </a:r>
          </a:p>
        </p:txBody>
      </p:sp>
      <p:sp>
        <p:nvSpPr>
          <p:cNvPr id="7" name="Rectangle 6">
            <a:extLst>
              <a:ext uri="{FF2B5EF4-FFF2-40B4-BE49-F238E27FC236}">
                <a16:creationId xmlns:a16="http://schemas.microsoft.com/office/drawing/2014/main" id="{A2EA197E-4EDB-3645-BB8F-C6D0ED757ED0}"/>
              </a:ext>
            </a:extLst>
          </p:cNvPr>
          <p:cNvSpPr/>
          <p:nvPr/>
        </p:nvSpPr>
        <p:spPr>
          <a:xfrm>
            <a:off x="419766" y="5294157"/>
            <a:ext cx="8023193" cy="1077218"/>
          </a:xfrm>
          <a:prstGeom prst="rect">
            <a:avLst/>
          </a:prstGeom>
        </p:spPr>
        <p:txBody>
          <a:bodyPr wrap="square">
            <a:spAutoFit/>
          </a:bodyPr>
          <a:lstStyle/>
          <a:p>
            <a:pPr marL="800100" lvl="1" indent="-342900" eaLnBrk="0" fontAlgn="base" hangingPunct="0">
              <a:spcBef>
                <a:spcPct val="0"/>
              </a:spcBef>
              <a:spcAft>
                <a:spcPct val="0"/>
              </a:spcAft>
              <a:buFont typeface="Courier New" panose="02070309020205020404" pitchFamily="49" charset="0"/>
              <a:buChar char="o"/>
              <a:defRPr/>
            </a:pPr>
            <a:r>
              <a:rPr kumimoji="0" lang="en-US" altLang="ja-JP" sz="1600" kern="0" dirty="0">
                <a:latin typeface="Arial" panose="020B0604020202020204" pitchFamily="34" charset="0"/>
                <a:cs typeface="Arial" panose="020B0604020202020204" pitchFamily="34" charset="0"/>
              </a:rPr>
              <a:t>Easily connects to adjacent docks</a:t>
            </a:r>
          </a:p>
          <a:p>
            <a:pPr marL="800100" lvl="1" indent="-342900" eaLnBrk="0" fontAlgn="base" hangingPunct="0">
              <a:spcBef>
                <a:spcPct val="0"/>
              </a:spcBef>
              <a:spcAft>
                <a:spcPct val="0"/>
              </a:spcAft>
              <a:buFont typeface="Courier New" panose="02070309020205020404" pitchFamily="49" charset="0"/>
              <a:buChar char="o"/>
              <a:defRPr/>
            </a:pPr>
            <a:r>
              <a:rPr kumimoji="0" lang="en-US" altLang="ja-JP" sz="1600" kern="0" dirty="0">
                <a:latin typeface="Arial" panose="020B0604020202020204" pitchFamily="34" charset="0"/>
                <a:cs typeface="Arial" panose="020B0604020202020204" pitchFamily="34" charset="0"/>
              </a:rPr>
              <a:t>Automatically distributes power, calibration gas, and data once connected</a:t>
            </a:r>
          </a:p>
          <a:p>
            <a:pPr marL="800100" lvl="1" indent="-342900" eaLnBrk="0" fontAlgn="base" hangingPunct="0">
              <a:spcBef>
                <a:spcPct val="0"/>
              </a:spcBef>
              <a:spcAft>
                <a:spcPct val="0"/>
              </a:spcAft>
              <a:buFont typeface="Courier New" panose="02070309020205020404" pitchFamily="49" charset="0"/>
              <a:buChar char="o"/>
              <a:defRPr/>
            </a:pPr>
            <a:r>
              <a:rPr kumimoji="0" lang="en-US" altLang="ja-JP" sz="1600" kern="0" dirty="0">
                <a:latin typeface="Arial" panose="020B0604020202020204" pitchFamily="34" charset="0"/>
                <a:cs typeface="Arial" panose="020B0604020202020204" pitchFamily="34" charset="0"/>
              </a:rPr>
              <a:t>DIN Rail wall mount</a:t>
            </a:r>
          </a:p>
          <a:p>
            <a:pPr marL="800100" lvl="1" indent="-342900" eaLnBrk="0" fontAlgn="base" hangingPunct="0">
              <a:spcBef>
                <a:spcPct val="0"/>
              </a:spcBef>
              <a:spcAft>
                <a:spcPct val="0"/>
              </a:spcAft>
              <a:buFont typeface="Courier New" panose="02070309020205020404" pitchFamily="49" charset="0"/>
              <a:buChar char="o"/>
              <a:defRPr/>
            </a:pPr>
            <a:r>
              <a:rPr kumimoji="0" lang="en-US" altLang="ja-JP" sz="1600" kern="0" dirty="0">
                <a:latin typeface="Arial" panose="020B0604020202020204" pitchFamily="34" charset="0"/>
                <a:cs typeface="Arial" panose="020B0604020202020204" pitchFamily="34" charset="0"/>
              </a:rPr>
              <a:t>Local print out of calibration/bump and alarm test results</a:t>
            </a:r>
          </a:p>
        </p:txBody>
      </p:sp>
      <p:pic>
        <p:nvPicPr>
          <p:cNvPr id="9" name="Picture 8">
            <a:extLst>
              <a:ext uri="{FF2B5EF4-FFF2-40B4-BE49-F238E27FC236}">
                <a16:creationId xmlns:a16="http://schemas.microsoft.com/office/drawing/2014/main" id="{9FB18BDB-05F6-D04C-9E6D-B5311A8FF00C}"/>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3000"/>
                    </a14:imgEffect>
                  </a14:imgLayer>
                </a14:imgProps>
              </a:ext>
            </a:extLst>
          </a:blip>
          <a:srcRect l="2061" t="2636" r="2566" b="2772"/>
          <a:stretch/>
        </p:blipFill>
        <p:spPr>
          <a:xfrm>
            <a:off x="6080759" y="884457"/>
            <a:ext cx="1498069" cy="1127578"/>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60927598-4AA2-7242-9C32-0305A8460426}"/>
              </a:ext>
            </a:extLst>
          </p:cNvPr>
          <p:cNvPicPr>
            <a:picLocks noChangeAspect="1"/>
          </p:cNvPicPr>
          <p:nvPr/>
        </p:nvPicPr>
        <p:blipFill>
          <a:blip r:embed="rId6"/>
          <a:stretch>
            <a:fillRect/>
          </a:stretch>
        </p:blipFill>
        <p:spPr>
          <a:xfrm>
            <a:off x="7679981" y="590905"/>
            <a:ext cx="1268447" cy="2842260"/>
          </a:xfrm>
          <a:prstGeom prst="rect">
            <a:avLst/>
          </a:prstGeom>
        </p:spPr>
      </p:pic>
    </p:spTree>
    <p:extLst>
      <p:ext uri="{BB962C8B-B14F-4D97-AF65-F5344CB8AC3E}">
        <p14:creationId xmlns:p14="http://schemas.microsoft.com/office/powerpoint/2010/main" val="2880356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5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5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5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5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5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5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250"/>
                                        <p:tgtEl>
                                          <p:spTgt spid="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50"/>
                                        <p:tgtEl>
                                          <p:spTgt spid="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8513D-2F39-B643-A0C9-9166F6C8DF47}"/>
              </a:ext>
            </a:extLst>
          </p:cNvPr>
          <p:cNvSpPr>
            <a:spLocks noGrp="1"/>
          </p:cNvSpPr>
          <p:nvPr>
            <p:ph type="title"/>
          </p:nvPr>
        </p:nvSpPr>
        <p:spPr/>
        <p:txBody>
          <a:bodyPr/>
          <a:lstStyle/>
          <a:p>
            <a:r>
              <a:rPr lang="en-US" b="1" dirty="0"/>
              <a:t>PID Options – GX-6000</a:t>
            </a:r>
            <a:endParaRPr lang="en-US" dirty="0"/>
          </a:p>
        </p:txBody>
      </p:sp>
      <p:graphicFrame>
        <p:nvGraphicFramePr>
          <p:cNvPr id="4" name="Content Placeholder 3">
            <a:extLst>
              <a:ext uri="{FF2B5EF4-FFF2-40B4-BE49-F238E27FC236}">
                <a16:creationId xmlns:a16="http://schemas.microsoft.com/office/drawing/2014/main" id="{AC37C2D8-42BC-F24F-98C4-63A7AFF1889F}"/>
              </a:ext>
            </a:extLst>
          </p:cNvPr>
          <p:cNvGraphicFramePr>
            <a:graphicFrameLocks noGrp="1"/>
          </p:cNvGraphicFramePr>
          <p:nvPr>
            <p:ph idx="1"/>
            <p:extLst>
              <p:ext uri="{D42A27DB-BD31-4B8C-83A1-F6EECF244321}">
                <p14:modId xmlns:p14="http://schemas.microsoft.com/office/powerpoint/2010/main" val="3976551037"/>
              </p:ext>
            </p:extLst>
          </p:nvPr>
        </p:nvGraphicFramePr>
        <p:xfrm>
          <a:off x="453067" y="1704263"/>
          <a:ext cx="5200888" cy="2026236"/>
        </p:xfrm>
        <a:graphic>
          <a:graphicData uri="http://schemas.openxmlformats.org/drawingml/2006/table">
            <a:tbl>
              <a:tblPr firstRow="1" bandRow="1">
                <a:tableStyleId>{5940675A-B579-460E-94D1-54222C63F5DA}</a:tableStyleId>
              </a:tblPr>
              <a:tblGrid>
                <a:gridCol w="1306707">
                  <a:extLst>
                    <a:ext uri="{9D8B030D-6E8A-4147-A177-3AD203B41FA5}">
                      <a16:colId xmlns:a16="http://schemas.microsoft.com/office/drawing/2014/main" val="91544729"/>
                    </a:ext>
                  </a:extLst>
                </a:gridCol>
                <a:gridCol w="1425460">
                  <a:extLst>
                    <a:ext uri="{9D8B030D-6E8A-4147-A177-3AD203B41FA5}">
                      <a16:colId xmlns:a16="http://schemas.microsoft.com/office/drawing/2014/main" val="1623606513"/>
                    </a:ext>
                  </a:extLst>
                </a:gridCol>
                <a:gridCol w="1351498">
                  <a:extLst>
                    <a:ext uri="{9D8B030D-6E8A-4147-A177-3AD203B41FA5}">
                      <a16:colId xmlns:a16="http://schemas.microsoft.com/office/drawing/2014/main" val="1612508582"/>
                    </a:ext>
                  </a:extLst>
                </a:gridCol>
                <a:gridCol w="1117223">
                  <a:extLst>
                    <a:ext uri="{9D8B030D-6E8A-4147-A177-3AD203B41FA5}">
                      <a16:colId xmlns:a16="http://schemas.microsoft.com/office/drawing/2014/main" val="3959012427"/>
                    </a:ext>
                  </a:extLst>
                </a:gridCol>
              </a:tblGrid>
              <a:tr h="431398">
                <a:tc gridSpan="2">
                  <a:txBody>
                    <a:bodyPr/>
                    <a:lstStyle/>
                    <a:p>
                      <a:pPr algn="ctr"/>
                      <a:r>
                        <a:rPr lang="en-US" sz="1100" dirty="0">
                          <a:latin typeface="Arial" panose="020B0604020202020204" pitchFamily="34" charset="0"/>
                          <a:cs typeface="Arial" panose="020B0604020202020204" pitchFamily="34" charset="0"/>
                        </a:rPr>
                        <a:t>PID Lamps</a:t>
                      </a:r>
                    </a:p>
                  </a:txBody>
                  <a:tcPr anchor="ctr"/>
                </a:tc>
                <a:tc hMerge="1">
                  <a:txBody>
                    <a:bodyPr/>
                    <a:lstStyle/>
                    <a:p>
                      <a:endParaRPr lang="en-US"/>
                    </a:p>
                  </a:txBody>
                  <a:tcPr/>
                </a:tc>
                <a:tc>
                  <a:txBody>
                    <a:bodyPr/>
                    <a:lstStyle/>
                    <a:p>
                      <a:pPr algn="ctr"/>
                      <a:r>
                        <a:rPr lang="en-US" sz="1100" dirty="0">
                          <a:latin typeface="Arial" panose="020B0604020202020204" pitchFamily="34" charset="0"/>
                          <a:cs typeface="Arial" panose="020B0604020202020204" pitchFamily="34" charset="0"/>
                        </a:rPr>
                        <a:t>Range</a:t>
                      </a:r>
                    </a:p>
                  </a:txBody>
                  <a:tcPr anchor="ctr"/>
                </a:tc>
                <a:tc>
                  <a:txBody>
                    <a:bodyPr/>
                    <a:lstStyle/>
                    <a:p>
                      <a:pPr algn="ctr"/>
                      <a:r>
                        <a:rPr lang="en-US" sz="1100" dirty="0">
                          <a:latin typeface="Arial" panose="020B0604020202020204" pitchFamily="34" charset="0"/>
                          <a:cs typeface="Arial" panose="020B0604020202020204" pitchFamily="34" charset="0"/>
                        </a:rPr>
                        <a:t>Accuracy</a:t>
                      </a:r>
                    </a:p>
                  </a:txBody>
                  <a:tcPr anchor="ctr"/>
                </a:tc>
                <a:extLst>
                  <a:ext uri="{0D108BD9-81ED-4DB2-BD59-A6C34878D82A}">
                    <a16:rowId xmlns:a16="http://schemas.microsoft.com/office/drawing/2014/main" val="4278535764"/>
                  </a:ext>
                </a:extLst>
              </a:tr>
              <a:tr h="184009">
                <a:tc>
                  <a:txBody>
                    <a:bodyPr/>
                    <a:lstStyle/>
                    <a:p>
                      <a:pPr algn="ctr"/>
                      <a:r>
                        <a:rPr lang="en-US" sz="1100" dirty="0">
                          <a:latin typeface="Arial" panose="020B0604020202020204" pitchFamily="34" charset="0"/>
                          <a:cs typeface="Arial" panose="020B0604020202020204" pitchFamily="34" charset="0"/>
                        </a:rPr>
                        <a:t>10.6 eV low</a:t>
                      </a:r>
                    </a:p>
                  </a:txBody>
                  <a:tcPr anchor="ctr"/>
                </a:tc>
                <a:tc rowSpan="2">
                  <a:txBody>
                    <a:bodyPr/>
                    <a:lstStyle/>
                    <a:p>
                      <a:pPr algn="ctr"/>
                      <a:r>
                        <a:rPr lang="en-US" sz="1100" dirty="0">
                          <a:latin typeface="Arial" panose="020B0604020202020204" pitchFamily="34" charset="0"/>
                          <a:cs typeface="Arial" panose="020B0604020202020204" pitchFamily="34" charset="0"/>
                        </a:rPr>
                        <a:t>600 VOC’s</a:t>
                      </a:r>
                    </a:p>
                  </a:txBody>
                  <a:tcPr anchor="ctr"/>
                </a:tc>
                <a:tc>
                  <a:txBody>
                    <a:bodyPr/>
                    <a:lstStyle/>
                    <a:p>
                      <a:pPr algn="ctr"/>
                      <a:r>
                        <a:rPr lang="en-US" sz="1100" dirty="0">
                          <a:latin typeface="Arial" panose="020B0604020202020204" pitchFamily="34" charset="0"/>
                          <a:cs typeface="Arial" panose="020B0604020202020204" pitchFamily="34" charset="0"/>
                        </a:rPr>
                        <a:t>0-50,000 ppb</a:t>
                      </a:r>
                    </a:p>
                  </a:txBody>
                  <a:tcPr anchor="ctr"/>
                </a:tc>
                <a:tc rowSpan="5">
                  <a:txBody>
                    <a:bodyPr/>
                    <a:lstStyle/>
                    <a:p>
                      <a:pPr algn="ctr"/>
                      <a:r>
                        <a:rPr lang="en-US" sz="1100" dirty="0">
                          <a:latin typeface="Arial" panose="020B0604020202020204" pitchFamily="34" charset="0"/>
                          <a:cs typeface="Arial" panose="020B0604020202020204" pitchFamily="34" charset="0"/>
                        </a:rPr>
                        <a:t>+/- 10% of reading, </a:t>
                      </a:r>
                    </a:p>
                    <a:p>
                      <a:pPr algn="ctr"/>
                      <a:r>
                        <a:rPr lang="en-US" sz="1100" dirty="0">
                          <a:latin typeface="Arial" panose="020B0604020202020204" pitchFamily="34" charset="0"/>
                          <a:cs typeface="Arial" panose="020B0604020202020204" pitchFamily="34" charset="0"/>
                        </a:rPr>
                        <a:t>+/- 1 digit</a:t>
                      </a:r>
                    </a:p>
                  </a:txBody>
                  <a:tcPr anchor="ctr"/>
                </a:tc>
                <a:extLst>
                  <a:ext uri="{0D108BD9-81ED-4DB2-BD59-A6C34878D82A}">
                    <a16:rowId xmlns:a16="http://schemas.microsoft.com/office/drawing/2014/main" val="1200877762"/>
                  </a:ext>
                </a:extLst>
              </a:tr>
              <a:tr h="184009">
                <a:tc>
                  <a:txBody>
                    <a:bodyPr/>
                    <a:lstStyle/>
                    <a:p>
                      <a:pPr algn="ctr"/>
                      <a:r>
                        <a:rPr lang="en-US" sz="1100" dirty="0">
                          <a:latin typeface="Arial" panose="020B0604020202020204" pitchFamily="34" charset="0"/>
                          <a:cs typeface="Arial" panose="020B0604020202020204" pitchFamily="34" charset="0"/>
                        </a:rPr>
                        <a:t>10.6 eV high</a:t>
                      </a:r>
                    </a:p>
                  </a:txBody>
                  <a:tcPr anchor="ctr"/>
                </a:tc>
                <a:tc vMerge="1">
                  <a:txBody>
                    <a:bodyPr/>
                    <a:lstStyle/>
                    <a:p>
                      <a:endParaRPr lang="en-US" dirty="0"/>
                    </a:p>
                  </a:txBody>
                  <a:tcPr/>
                </a:tc>
                <a:tc>
                  <a:txBody>
                    <a:bodyPr/>
                    <a:lstStyle/>
                    <a:p>
                      <a:pPr algn="ctr"/>
                      <a:r>
                        <a:rPr lang="en-US" sz="1100" dirty="0">
                          <a:latin typeface="Arial" panose="020B0604020202020204" pitchFamily="34" charset="0"/>
                          <a:cs typeface="Arial" panose="020B0604020202020204" pitchFamily="34" charset="0"/>
                        </a:rPr>
                        <a:t>0-6,000 ppm</a:t>
                      </a:r>
                    </a:p>
                  </a:txBody>
                  <a:tcPr anchor="ctr"/>
                </a:tc>
                <a:tc vMerge="1">
                  <a:txBody>
                    <a:bodyPr/>
                    <a:lstStyle/>
                    <a:p>
                      <a:endParaRPr lang="en-US"/>
                    </a:p>
                  </a:txBody>
                  <a:tcPr/>
                </a:tc>
                <a:extLst>
                  <a:ext uri="{0D108BD9-81ED-4DB2-BD59-A6C34878D82A}">
                    <a16:rowId xmlns:a16="http://schemas.microsoft.com/office/drawing/2014/main" val="862608207"/>
                  </a:ext>
                </a:extLst>
              </a:tr>
              <a:tr h="354330">
                <a:tc rowSpan="2">
                  <a:txBody>
                    <a:bodyPr/>
                    <a:lstStyle/>
                    <a:p>
                      <a:pPr algn="ctr"/>
                      <a:r>
                        <a:rPr lang="en-US" sz="1100" dirty="0">
                          <a:latin typeface="Arial" panose="020B0604020202020204" pitchFamily="34" charset="0"/>
                          <a:cs typeface="Arial" panose="020B0604020202020204" pitchFamily="34" charset="0"/>
                        </a:rPr>
                        <a:t>10.0  eV</a:t>
                      </a:r>
                    </a:p>
                  </a:txBody>
                  <a:tcPr anchor="ctr"/>
                </a:tc>
                <a:tc>
                  <a:txBody>
                    <a:bodyPr/>
                    <a:lstStyle/>
                    <a:p>
                      <a:pPr algn="ctr"/>
                      <a:r>
                        <a:rPr lang="en-US" sz="1100" dirty="0">
                          <a:latin typeface="Arial" panose="020B0604020202020204" pitchFamily="34" charset="0"/>
                          <a:cs typeface="Arial" panose="020B0604020202020204" pitchFamily="34" charset="0"/>
                        </a:rPr>
                        <a:t>Benzene specific</a:t>
                      </a:r>
                    </a:p>
                  </a:txBody>
                  <a:tcPr anchor="ctr"/>
                </a:tc>
                <a:tc>
                  <a:txBody>
                    <a:bodyPr/>
                    <a:lstStyle/>
                    <a:p>
                      <a:pPr algn="ctr"/>
                      <a:r>
                        <a:rPr lang="en-US" sz="1100" dirty="0">
                          <a:latin typeface="Arial" panose="020B0604020202020204" pitchFamily="34" charset="0"/>
                          <a:cs typeface="Arial" panose="020B0604020202020204" pitchFamily="34" charset="0"/>
                        </a:rPr>
                        <a:t>0.1-50 ppm</a:t>
                      </a:r>
                    </a:p>
                  </a:txBody>
                  <a:tcPr anchor="ctr"/>
                </a:tc>
                <a:tc vMerge="1">
                  <a:txBody>
                    <a:bodyPr/>
                    <a:lstStyle/>
                    <a:p>
                      <a:endParaRPr lang="en-US" dirty="0"/>
                    </a:p>
                  </a:txBody>
                  <a:tcPr/>
                </a:tc>
                <a:extLst>
                  <a:ext uri="{0D108BD9-81ED-4DB2-BD59-A6C34878D82A}">
                    <a16:rowId xmlns:a16="http://schemas.microsoft.com/office/drawing/2014/main" val="923813393"/>
                  </a:ext>
                </a:extLst>
              </a:tr>
              <a:tr h="354330">
                <a:tc vMerge="1">
                  <a:txBody>
                    <a:bodyPr/>
                    <a:lstStyle/>
                    <a:p>
                      <a:endParaRPr lang="en-US"/>
                    </a:p>
                  </a:txBody>
                  <a:tcPr/>
                </a:tc>
                <a:tc>
                  <a:txBody>
                    <a:bodyPr/>
                    <a:lstStyle/>
                    <a:p>
                      <a:pPr algn="ctr"/>
                      <a:r>
                        <a:rPr lang="en-US" sz="1100" dirty="0">
                          <a:latin typeface="Arial" panose="020B0604020202020204" pitchFamily="34" charset="0"/>
                          <a:cs typeface="Arial" panose="020B0604020202020204" pitchFamily="34" charset="0"/>
                        </a:rPr>
                        <a:t>300 VOC’s</a:t>
                      </a:r>
                    </a:p>
                  </a:txBody>
                  <a:tcPr anchor="ctr"/>
                </a:tc>
                <a:tc>
                  <a:txBody>
                    <a:bodyPr/>
                    <a:lstStyle/>
                    <a:p>
                      <a:pPr algn="ctr"/>
                      <a:r>
                        <a:rPr lang="en-US" sz="1100" dirty="0">
                          <a:latin typeface="Arial" panose="020B0604020202020204" pitchFamily="34" charset="0"/>
                          <a:cs typeface="Arial" panose="020B0604020202020204" pitchFamily="34" charset="0"/>
                        </a:rPr>
                        <a:t>0-100 ppm</a:t>
                      </a:r>
                    </a:p>
                  </a:txBody>
                  <a:tcPr anchor="ctr"/>
                </a:tc>
                <a:tc vMerge="1">
                  <a:txBody>
                    <a:bodyPr/>
                    <a:lstStyle/>
                    <a:p>
                      <a:endParaRPr lang="en-US"/>
                    </a:p>
                  </a:txBody>
                  <a:tcPr/>
                </a:tc>
                <a:extLst>
                  <a:ext uri="{0D108BD9-81ED-4DB2-BD59-A6C34878D82A}">
                    <a16:rowId xmlns:a16="http://schemas.microsoft.com/office/drawing/2014/main" val="799146264"/>
                  </a:ext>
                </a:extLst>
              </a:tr>
              <a:tr h="368018">
                <a:tc>
                  <a:txBody>
                    <a:bodyPr/>
                    <a:lstStyle/>
                    <a:p>
                      <a:pPr algn="ctr"/>
                      <a:r>
                        <a:rPr lang="en-US" sz="1100" dirty="0">
                          <a:latin typeface="Arial" panose="020B0604020202020204" pitchFamily="34" charset="0"/>
                          <a:cs typeface="Arial" panose="020B0604020202020204" pitchFamily="34" charset="0"/>
                        </a:rPr>
                        <a:t>11.7 eV</a:t>
                      </a:r>
                    </a:p>
                  </a:txBody>
                  <a:tcPr anchor="ctr"/>
                </a:tc>
                <a:tc>
                  <a:txBody>
                    <a:bodyPr/>
                    <a:lstStyle/>
                    <a:p>
                      <a:pPr algn="ctr"/>
                      <a:r>
                        <a:rPr lang="en-US" sz="1100" dirty="0">
                          <a:latin typeface="Arial" panose="020B0604020202020204" pitchFamily="34" charset="0"/>
                          <a:cs typeface="Arial" panose="020B0604020202020204" pitchFamily="34" charset="0"/>
                        </a:rPr>
                        <a:t>High- voltage lamp</a:t>
                      </a:r>
                    </a:p>
                  </a:txBody>
                  <a:tcPr anchor="ctr"/>
                </a:tc>
                <a:tc>
                  <a:txBody>
                    <a:bodyPr/>
                    <a:lstStyle/>
                    <a:p>
                      <a:pPr algn="ctr"/>
                      <a:r>
                        <a:rPr lang="en-US" sz="1100" dirty="0">
                          <a:latin typeface="Arial" panose="020B0604020202020204" pitchFamily="34" charset="0"/>
                          <a:cs typeface="Arial" panose="020B0604020202020204" pitchFamily="34" charset="0"/>
                        </a:rPr>
                        <a:t>0-1,000 ppm</a:t>
                      </a:r>
                    </a:p>
                  </a:txBody>
                  <a:tcPr anchor="ctr"/>
                </a:tc>
                <a:tc vMerge="1">
                  <a:txBody>
                    <a:bodyPr/>
                    <a:lstStyle/>
                    <a:p>
                      <a:endParaRPr lang="en-US" dirty="0"/>
                    </a:p>
                  </a:txBody>
                  <a:tcPr/>
                </a:tc>
                <a:extLst>
                  <a:ext uri="{0D108BD9-81ED-4DB2-BD59-A6C34878D82A}">
                    <a16:rowId xmlns:a16="http://schemas.microsoft.com/office/drawing/2014/main" val="2175993757"/>
                  </a:ext>
                </a:extLst>
              </a:tr>
            </a:tbl>
          </a:graphicData>
        </a:graphic>
      </p:graphicFrame>
      <p:sp>
        <p:nvSpPr>
          <p:cNvPr id="13" name="TextBox 12">
            <a:extLst>
              <a:ext uri="{FF2B5EF4-FFF2-40B4-BE49-F238E27FC236}">
                <a16:creationId xmlns:a16="http://schemas.microsoft.com/office/drawing/2014/main" id="{F9790155-5252-E549-BAB5-496358B21E55}"/>
              </a:ext>
            </a:extLst>
          </p:cNvPr>
          <p:cNvSpPr txBox="1"/>
          <p:nvPr/>
        </p:nvSpPr>
        <p:spPr>
          <a:xfrm>
            <a:off x="435012" y="4186750"/>
            <a:ext cx="6394681" cy="1569660"/>
          </a:xfrm>
          <a:prstGeom prst="rect">
            <a:avLst/>
          </a:prstGeom>
          <a:noFill/>
        </p:spPr>
        <p:txBody>
          <a:bodyPr wrap="square" rtlCol="0">
            <a:spAutoFit/>
          </a:bodyPr>
          <a:lstStyle/>
          <a:p>
            <a:pPr marL="285750"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The GX-6000 is the only multi-gas</a:t>
            </a:r>
            <a:r>
              <a:rPr lang="en-US" sz="1600" b="1" i="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monitor with simultaneous dual-PID capability</a:t>
            </a:r>
          </a:p>
          <a:p>
            <a:pPr marL="285750" indent="-285750">
              <a:buFont typeface="Courier New" panose="02070309020205020404" pitchFamily="49" charset="0"/>
              <a:buChar char="o"/>
            </a:pPr>
            <a:r>
              <a:rPr lang="en-US" sz="1600" b="1" dirty="0">
                <a:latin typeface="Arial" panose="020B0604020202020204" pitchFamily="34" charset="0"/>
                <a:cs typeface="Arial" panose="020B0604020202020204" pitchFamily="34" charset="0"/>
              </a:rPr>
              <a:t>Long life 11.7 eV lamp</a:t>
            </a:r>
          </a:p>
          <a:p>
            <a:pPr marL="742950" lvl="1"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Typical 9 to 12 month life!</a:t>
            </a:r>
          </a:p>
          <a:p>
            <a:pPr marL="742950" lvl="1"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Monitor carbon tetrachloride, acrylonitrile, chloroform, methanol, refrigerants (R-143, R-132A), and more</a:t>
            </a:r>
          </a:p>
        </p:txBody>
      </p:sp>
      <p:grpSp>
        <p:nvGrpSpPr>
          <p:cNvPr id="19" name="Group 18">
            <a:extLst>
              <a:ext uri="{FF2B5EF4-FFF2-40B4-BE49-F238E27FC236}">
                <a16:creationId xmlns:a16="http://schemas.microsoft.com/office/drawing/2014/main" id="{BA78B77E-A934-3246-868C-A1136761F712}"/>
              </a:ext>
            </a:extLst>
          </p:cNvPr>
          <p:cNvGrpSpPr/>
          <p:nvPr/>
        </p:nvGrpSpPr>
        <p:grpSpPr>
          <a:xfrm>
            <a:off x="6634633" y="1260290"/>
            <a:ext cx="2461815" cy="4933136"/>
            <a:chOff x="6531766" y="309016"/>
            <a:chExt cx="2461815" cy="4933136"/>
          </a:xfrm>
        </p:grpSpPr>
        <p:grpSp>
          <p:nvGrpSpPr>
            <p:cNvPr id="14" name="Group 13">
              <a:extLst>
                <a:ext uri="{FF2B5EF4-FFF2-40B4-BE49-F238E27FC236}">
                  <a16:creationId xmlns:a16="http://schemas.microsoft.com/office/drawing/2014/main" id="{4C79155B-3129-974E-94A8-AD683B11A712}"/>
                </a:ext>
              </a:extLst>
            </p:cNvPr>
            <p:cNvGrpSpPr/>
            <p:nvPr/>
          </p:nvGrpSpPr>
          <p:grpSpPr>
            <a:xfrm>
              <a:off x="6531766" y="309016"/>
              <a:ext cx="2461815" cy="4933136"/>
              <a:chOff x="6422690" y="417340"/>
              <a:chExt cx="2461815" cy="4933136"/>
            </a:xfrm>
          </p:grpSpPr>
          <p:grpSp>
            <p:nvGrpSpPr>
              <p:cNvPr id="9" name="Group 8">
                <a:extLst>
                  <a:ext uri="{FF2B5EF4-FFF2-40B4-BE49-F238E27FC236}">
                    <a16:creationId xmlns:a16="http://schemas.microsoft.com/office/drawing/2014/main" id="{92E934E5-BC62-754D-AEBE-B852EF4A7F2D}"/>
                  </a:ext>
                </a:extLst>
              </p:cNvPr>
              <p:cNvGrpSpPr>
                <a:grpSpLocks noChangeAspect="1"/>
              </p:cNvGrpSpPr>
              <p:nvPr/>
            </p:nvGrpSpPr>
            <p:grpSpPr>
              <a:xfrm>
                <a:off x="6422690" y="417340"/>
                <a:ext cx="2461815" cy="4933136"/>
                <a:chOff x="6051990" y="727641"/>
                <a:chExt cx="3092010" cy="6195959"/>
              </a:xfrm>
            </p:grpSpPr>
            <p:pic>
              <p:nvPicPr>
                <p:cNvPr id="5" name="Picture 4">
                  <a:extLst>
                    <a:ext uri="{FF2B5EF4-FFF2-40B4-BE49-F238E27FC236}">
                      <a16:creationId xmlns:a16="http://schemas.microsoft.com/office/drawing/2014/main" id="{7026F271-AEB6-9448-A404-C08BFA6FC13E}"/>
                    </a:ext>
                  </a:extLst>
                </p:cNvPr>
                <p:cNvPicPr>
                  <a:picLocks noChangeAspect="1"/>
                </p:cNvPicPr>
                <p:nvPr/>
              </p:nvPicPr>
              <p:blipFill>
                <a:blip r:embed="rId3"/>
                <a:stretch>
                  <a:fillRect/>
                </a:stretch>
              </p:blipFill>
              <p:spPr>
                <a:xfrm>
                  <a:off x="6629488" y="862013"/>
                  <a:ext cx="1878100" cy="4953351"/>
                </a:xfrm>
                <a:prstGeom prst="rect">
                  <a:avLst/>
                </a:prstGeom>
              </p:spPr>
            </p:pic>
            <p:pic>
              <p:nvPicPr>
                <p:cNvPr id="6" name="Picture 5">
                  <a:extLst>
                    <a:ext uri="{FF2B5EF4-FFF2-40B4-BE49-F238E27FC236}">
                      <a16:creationId xmlns:a16="http://schemas.microsoft.com/office/drawing/2014/main" id="{7023B9CD-B5EB-A746-B4D2-F73E2532474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51990" y="3087510"/>
                  <a:ext cx="810583" cy="3836090"/>
                </a:xfrm>
                <a:prstGeom prst="rect">
                  <a:avLst/>
                </a:prstGeom>
              </p:spPr>
            </p:pic>
            <p:pic>
              <p:nvPicPr>
                <p:cNvPr id="8" name="Picture 7">
                  <a:extLst>
                    <a:ext uri="{FF2B5EF4-FFF2-40B4-BE49-F238E27FC236}">
                      <a16:creationId xmlns:a16="http://schemas.microsoft.com/office/drawing/2014/main" id="{17B3225D-C12A-3A42-9EA8-B71FE6ACAA8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3771" t="4398" r="10613" b="48807"/>
                <a:stretch/>
              </p:blipFill>
              <p:spPr>
                <a:xfrm>
                  <a:off x="8184443" y="727641"/>
                  <a:ext cx="959557" cy="3209217"/>
                </a:xfrm>
                <a:prstGeom prst="rect">
                  <a:avLst/>
                </a:prstGeom>
              </p:spPr>
            </p:pic>
          </p:grpSp>
          <p:sp>
            <p:nvSpPr>
              <p:cNvPr id="11" name="Rectangle 10">
                <a:extLst>
                  <a:ext uri="{FF2B5EF4-FFF2-40B4-BE49-F238E27FC236}">
                    <a16:creationId xmlns:a16="http://schemas.microsoft.com/office/drawing/2014/main" id="{93AAB67A-AE69-0E41-A293-8E3423EA86D4}"/>
                  </a:ext>
                </a:extLst>
              </p:cNvPr>
              <p:cNvSpPr/>
              <p:nvPr/>
            </p:nvSpPr>
            <p:spPr>
              <a:xfrm>
                <a:off x="6660292" y="4831492"/>
                <a:ext cx="407773" cy="4324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8282928-D1BF-9B4D-B622-1DD50CE46003}"/>
                  </a:ext>
                </a:extLst>
              </p:cNvPr>
              <p:cNvSpPr/>
              <p:nvPr/>
            </p:nvSpPr>
            <p:spPr>
              <a:xfrm>
                <a:off x="8120519" y="524325"/>
                <a:ext cx="541567" cy="5630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E7D69F13-B778-284F-9E14-A92BA8875E1E}"/>
                </a:ext>
              </a:extLst>
            </p:cNvPr>
            <p:cNvSpPr txBox="1"/>
            <p:nvPr/>
          </p:nvSpPr>
          <p:spPr>
            <a:xfrm>
              <a:off x="7856685" y="513260"/>
              <a:ext cx="1008191" cy="646331"/>
            </a:xfrm>
            <a:prstGeom prst="rect">
              <a:avLst/>
            </a:prstGeom>
            <a:noFill/>
          </p:spPr>
          <p:txBody>
            <a:bodyPr wrap="square" rtlCol="0">
              <a:spAutoFit/>
            </a:bodyPr>
            <a:lstStyle/>
            <a:p>
              <a:r>
                <a:rPr lang="en-US" sz="1200" b="1" dirty="0"/>
                <a:t>Standard 4-gas sensor slots</a:t>
              </a:r>
            </a:p>
          </p:txBody>
        </p:sp>
        <p:sp>
          <p:nvSpPr>
            <p:cNvPr id="16" name="TextBox 15">
              <a:extLst>
                <a:ext uri="{FF2B5EF4-FFF2-40B4-BE49-F238E27FC236}">
                  <a16:creationId xmlns:a16="http://schemas.microsoft.com/office/drawing/2014/main" id="{3CEE51DA-7E22-7042-8A08-0BB5D14900B8}"/>
                </a:ext>
              </a:extLst>
            </p:cNvPr>
            <p:cNvSpPr txBox="1"/>
            <p:nvPr/>
          </p:nvSpPr>
          <p:spPr>
            <a:xfrm>
              <a:off x="6854452" y="4723168"/>
              <a:ext cx="1375143" cy="461665"/>
            </a:xfrm>
            <a:prstGeom prst="rect">
              <a:avLst/>
            </a:prstGeom>
            <a:noFill/>
          </p:spPr>
          <p:txBody>
            <a:bodyPr wrap="square" rtlCol="0">
              <a:spAutoFit/>
            </a:bodyPr>
            <a:lstStyle/>
            <a:p>
              <a:r>
                <a:rPr lang="en-US" sz="1200" b="1" dirty="0"/>
                <a:t>Two PID / smart sensor slots</a:t>
              </a:r>
            </a:p>
          </p:txBody>
        </p:sp>
      </p:grpSp>
      <p:pic>
        <p:nvPicPr>
          <p:cNvPr id="18" name="Picture 17">
            <a:extLst>
              <a:ext uri="{FF2B5EF4-FFF2-40B4-BE49-F238E27FC236}">
                <a16:creationId xmlns:a16="http://schemas.microsoft.com/office/drawing/2014/main" id="{689E2B0F-2826-AE4F-B2E8-119F015024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47669" y="1309471"/>
            <a:ext cx="1328452" cy="1615848"/>
          </a:xfrm>
          <a:prstGeom prst="rect">
            <a:avLst/>
          </a:prstGeom>
        </p:spPr>
      </p:pic>
      <p:sp>
        <p:nvSpPr>
          <p:cNvPr id="20" name="TextBox 19">
            <a:extLst>
              <a:ext uri="{FF2B5EF4-FFF2-40B4-BE49-F238E27FC236}">
                <a16:creationId xmlns:a16="http://schemas.microsoft.com/office/drawing/2014/main" id="{300AD6B7-1CF4-994E-9AFD-816C206A6D32}"/>
              </a:ext>
            </a:extLst>
          </p:cNvPr>
          <p:cNvSpPr txBox="1"/>
          <p:nvPr/>
        </p:nvSpPr>
        <p:spPr>
          <a:xfrm>
            <a:off x="1609176" y="1124805"/>
            <a:ext cx="272826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4 PID’s to choose from:</a:t>
            </a:r>
          </a:p>
        </p:txBody>
      </p:sp>
    </p:spTree>
    <p:extLst>
      <p:ext uri="{BB962C8B-B14F-4D97-AF65-F5344CB8AC3E}">
        <p14:creationId xmlns:p14="http://schemas.microsoft.com/office/powerpoint/2010/main" val="40362594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037617-C85B-B74A-83AB-745C12BE91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5935" y="664380"/>
            <a:ext cx="827720" cy="1330483"/>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132919" y="53104"/>
            <a:ext cx="7772400" cy="676275"/>
          </a:xfrm>
        </p:spPr>
        <p:txBody>
          <a:bodyPr/>
          <a:lstStyle/>
          <a:p>
            <a:r>
              <a:rPr lang="en-US"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extLst>
              <p:ext uri="{D42A27DB-BD31-4B8C-83A1-F6EECF244321}">
                <p14:modId xmlns:p14="http://schemas.microsoft.com/office/powerpoint/2010/main" val="883862076"/>
              </p:ext>
            </p:extLst>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latin typeface="Arial" panose="020B0604020202020204" pitchFamily="34" charset="0"/>
                          <a:cs typeface="Arial" panose="020B0604020202020204" pitchFamily="34" charset="0"/>
                        </a:rPr>
                        <a:t>Feature</a:t>
                      </a:r>
                    </a:p>
                  </a:txBody>
                  <a:tcPr anchor="ctr"/>
                </a:tc>
                <a:tc>
                  <a:txBody>
                    <a:bodyPr/>
                    <a:lstStyle/>
                    <a:p>
                      <a:pPr algn="ctr"/>
                      <a:r>
                        <a:rPr lang="en-US" sz="1250" dirty="0">
                          <a:latin typeface="Arial" panose="020B0604020202020204" pitchFamily="34" charset="0"/>
                          <a:cs typeface="Arial" panose="020B0604020202020204" pitchFamily="34" charset="0"/>
                        </a:rPr>
                        <a:t>GX-6000</a:t>
                      </a:r>
                    </a:p>
                  </a:txBody>
                  <a:tcPr anchor="ctr"/>
                </a:tc>
                <a:tc>
                  <a:txBody>
                    <a:bodyPr/>
                    <a:lstStyle/>
                    <a:p>
                      <a:pPr algn="ctr"/>
                      <a:r>
                        <a:rPr lang="en-US" sz="1250" dirty="0">
                          <a:latin typeface="Arial" panose="020B0604020202020204" pitchFamily="34" charset="0"/>
                          <a:cs typeface="Arial" panose="020B0604020202020204" pitchFamily="34" charset="0"/>
                        </a:rPr>
                        <a:t>BW ultra (PID)</a:t>
                      </a:r>
                    </a:p>
                  </a:txBody>
                  <a:tcPr anchor="ctr"/>
                </a:tc>
                <a:tc>
                  <a:txBody>
                    <a:bodyPr/>
                    <a:lstStyle/>
                    <a:p>
                      <a:pPr algn="ctr"/>
                      <a:r>
                        <a:rPr lang="en-US" sz="1250" dirty="0">
                          <a:latin typeface="Arial" panose="020B0604020202020204" pitchFamily="34" charset="0"/>
                          <a:cs typeface="Arial" panose="020B0604020202020204" pitchFamily="34" charset="0"/>
                        </a:rPr>
                        <a:t>RAE Systems </a:t>
                      </a:r>
                      <a:r>
                        <a:rPr lang="en-US" sz="1250" dirty="0" err="1">
                          <a:latin typeface="Arial" panose="020B0604020202020204" pitchFamily="34" charset="0"/>
                          <a:cs typeface="Arial" panose="020B0604020202020204" pitchFamily="34" charset="0"/>
                        </a:rPr>
                        <a:t>MultiRAE</a:t>
                      </a: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535323051"/>
                  </a:ext>
                </a:extLst>
              </a:tr>
              <a:tr h="333594">
                <a:tc>
                  <a:txBody>
                    <a:bodyPr/>
                    <a:lstStyle/>
                    <a:p>
                      <a:pPr algn="ctr"/>
                      <a:r>
                        <a:rPr lang="en-US" sz="1250" dirty="0">
                          <a:latin typeface="Arial" panose="020B0604020202020204" pitchFamily="34" charset="0"/>
                          <a:cs typeface="Arial" panose="020B0604020202020204" pitchFamily="34" charset="0"/>
                        </a:rPr>
                        <a:t>Size and weight</a:t>
                      </a:r>
                    </a:p>
                  </a:txBody>
                  <a:tcPr anchor="ctr"/>
                </a:tc>
                <a:tc>
                  <a:txBody>
                    <a:bodyPr/>
                    <a:lstStyle/>
                    <a:p>
                      <a:pPr algn="ctr"/>
                      <a:r>
                        <a:rPr lang="en-US" sz="1250" b="1" dirty="0">
                          <a:latin typeface="Arial" panose="020B0604020202020204" pitchFamily="34" charset="0"/>
                          <a:cs typeface="Arial" panose="020B0604020202020204" pitchFamily="34" charset="0"/>
                        </a:rPr>
                        <a:t>Smaller and lighter</a:t>
                      </a:r>
                    </a:p>
                  </a:txBody>
                  <a:tcPr anchor="ctr"/>
                </a:tc>
                <a:tc gridSpan="2">
                  <a:txBody>
                    <a:bodyPr/>
                    <a:lstStyle/>
                    <a:p>
                      <a:pPr algn="ctr"/>
                      <a:r>
                        <a:rPr lang="en-US" sz="1250" dirty="0">
                          <a:latin typeface="Arial" panose="020B0604020202020204" pitchFamily="34" charset="0"/>
                          <a:cs typeface="Arial" panose="020B0604020202020204" pitchFamily="34" charset="0"/>
                        </a:rPr>
                        <a:t>Larger and heavier</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262510628"/>
                  </a:ext>
                </a:extLst>
              </a:tr>
              <a:tr h="333594">
                <a:tc>
                  <a:txBody>
                    <a:bodyPr/>
                    <a:lstStyle/>
                    <a:p>
                      <a:pPr algn="ctr"/>
                      <a:r>
                        <a:rPr lang="en-US" sz="1250" dirty="0">
                          <a:latin typeface="Arial" panose="020B0604020202020204" pitchFamily="34" charset="0"/>
                          <a:cs typeface="Arial" panose="020B0604020202020204" pitchFamily="34" charset="0"/>
                        </a:rPr>
                        <a:t># of PID options</a:t>
                      </a:r>
                    </a:p>
                  </a:txBody>
                  <a:tcPr anchor="ctr"/>
                </a:tc>
                <a:tc>
                  <a:txBody>
                    <a:bodyPr/>
                    <a:lstStyle/>
                    <a:p>
                      <a:pPr algn="ctr"/>
                      <a:r>
                        <a:rPr lang="en-US" sz="1250" b="1" dirty="0">
                          <a:latin typeface="Arial" panose="020B0604020202020204" pitchFamily="34" charset="0"/>
                          <a:cs typeface="Arial" panose="020B0604020202020204" pitchFamily="34" charset="0"/>
                        </a:rPr>
                        <a:t>4 PID options</a:t>
                      </a:r>
                    </a:p>
                  </a:txBody>
                  <a:tcPr anchor="ctr"/>
                </a:tc>
                <a:tc gridSpan="2">
                  <a:txBody>
                    <a:bodyPr/>
                    <a:lstStyle/>
                    <a:p>
                      <a:pPr algn="ctr"/>
                      <a:r>
                        <a:rPr lang="en-US" sz="1250" dirty="0">
                          <a:latin typeface="Arial" panose="020B0604020202020204" pitchFamily="34" charset="0"/>
                          <a:cs typeface="Arial" panose="020B0604020202020204" pitchFamily="34" charset="0"/>
                        </a:rPr>
                        <a:t>1 PID option</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46227761"/>
                  </a:ext>
                </a:extLst>
              </a:tr>
              <a:tr h="333594">
                <a:tc>
                  <a:txBody>
                    <a:bodyPr/>
                    <a:lstStyle/>
                    <a:p>
                      <a:pPr algn="ctr"/>
                      <a:r>
                        <a:rPr lang="en-US" sz="1250" dirty="0">
                          <a:latin typeface="Arial" panose="020B0604020202020204" pitchFamily="34" charset="0"/>
                          <a:cs typeface="Arial" panose="020B0604020202020204" pitchFamily="34" charset="0"/>
                        </a:rPr>
                        <a:t>11.7 eV PID</a:t>
                      </a:r>
                    </a:p>
                  </a:txBody>
                  <a:tcPr anchor="ctr"/>
                </a:tc>
                <a:tc>
                  <a:txBody>
                    <a:bodyPr/>
                    <a:lstStyle/>
                    <a:p>
                      <a:pPr algn="ctr"/>
                      <a:r>
                        <a:rPr lang="en-US" sz="1250" b="1" dirty="0">
                          <a:latin typeface="Arial" panose="020B0604020202020204" pitchFamily="34" charset="0"/>
                          <a:cs typeface="Arial" panose="020B0604020202020204" pitchFamily="34" charset="0"/>
                        </a:rPr>
                        <a:t>11.7 PID available</a:t>
                      </a:r>
                    </a:p>
                  </a:txBody>
                  <a:tcPr anchor="ctr"/>
                </a:tc>
                <a:tc gridSpan="2">
                  <a:txBody>
                    <a:bodyPr/>
                    <a:lstStyle/>
                    <a:p>
                      <a:pPr algn="ctr"/>
                      <a:r>
                        <a:rPr lang="en-US" sz="1250" dirty="0">
                          <a:latin typeface="Arial" panose="020B0604020202020204" pitchFamily="34" charset="0"/>
                          <a:cs typeface="Arial" panose="020B0604020202020204" pitchFamily="34" charset="0"/>
                        </a:rPr>
                        <a:t>Not available</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92239620"/>
                  </a:ext>
                </a:extLst>
              </a:tr>
              <a:tr h="333594">
                <a:tc>
                  <a:txBody>
                    <a:bodyPr/>
                    <a:lstStyle/>
                    <a:p>
                      <a:pPr algn="ctr"/>
                      <a:r>
                        <a:rPr lang="en-US" sz="1250" dirty="0">
                          <a:latin typeface="Arial" panose="020B0604020202020204" pitchFamily="34" charset="0"/>
                          <a:cs typeface="Arial" panose="020B0604020202020204" pitchFamily="34" charset="0"/>
                        </a:rPr>
                        <a:t>PID life</a:t>
                      </a:r>
                    </a:p>
                  </a:txBody>
                  <a:tcPr anchor="ctr"/>
                </a:tc>
                <a:tc>
                  <a:txBody>
                    <a:bodyPr/>
                    <a:lstStyle/>
                    <a:p>
                      <a:pPr algn="ctr"/>
                      <a:r>
                        <a:rPr lang="en-US" sz="1250" b="1" dirty="0">
                          <a:latin typeface="Arial" panose="020B0604020202020204" pitchFamily="34" charset="0"/>
                          <a:cs typeface="Arial" panose="020B0604020202020204" pitchFamily="34" charset="0"/>
                        </a:rPr>
                        <a:t>Longer PID life</a:t>
                      </a:r>
                    </a:p>
                  </a:txBody>
                  <a:tcPr anchor="ctr"/>
                </a:tc>
                <a:tc gridSpan="2">
                  <a:txBody>
                    <a:bodyPr/>
                    <a:lstStyle/>
                    <a:p>
                      <a:pPr algn="ctr"/>
                      <a:r>
                        <a:rPr lang="en-US" sz="1250" dirty="0">
                          <a:latin typeface="Arial" panose="020B0604020202020204" pitchFamily="34" charset="0"/>
                          <a:cs typeface="Arial" panose="020B0604020202020204" pitchFamily="34" charset="0"/>
                        </a:rPr>
                        <a:t>Shorter PID life</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81819535"/>
                  </a:ext>
                </a:extLst>
              </a:tr>
              <a:tr h="333594">
                <a:tc>
                  <a:txBody>
                    <a:bodyPr/>
                    <a:lstStyle/>
                    <a:p>
                      <a:pPr algn="ctr"/>
                      <a:r>
                        <a:rPr lang="en-US" sz="1250" dirty="0">
                          <a:latin typeface="Arial" panose="020B0604020202020204" pitchFamily="34" charset="0"/>
                          <a:cs typeface="Arial" panose="020B0604020202020204" pitchFamily="34" charset="0"/>
                        </a:rPr>
                        <a:t>Dual PID capable</a:t>
                      </a:r>
                    </a:p>
                  </a:txBody>
                  <a:tcPr anchor="ctr"/>
                </a:tc>
                <a:tc>
                  <a:txBody>
                    <a:bodyPr/>
                    <a:lstStyle/>
                    <a:p>
                      <a:pPr algn="ctr"/>
                      <a:r>
                        <a:rPr lang="en-US" sz="1250" b="1" dirty="0">
                          <a:latin typeface="Arial" panose="020B0604020202020204" pitchFamily="34" charset="0"/>
                          <a:cs typeface="Arial" panose="020B0604020202020204" pitchFamily="34" charset="0"/>
                        </a:rPr>
                        <a:t>Simultaneous dual PID</a:t>
                      </a:r>
                    </a:p>
                  </a:txBody>
                  <a:tcPr anchor="ctr"/>
                </a:tc>
                <a:tc gridSpan="2">
                  <a:txBody>
                    <a:bodyPr/>
                    <a:lstStyle/>
                    <a:p>
                      <a:pPr algn="ctr"/>
                      <a:r>
                        <a:rPr lang="en-US" sz="1250" dirty="0">
                          <a:latin typeface="Arial" panose="020B0604020202020204" pitchFamily="34" charset="0"/>
                          <a:cs typeface="Arial" panose="020B0604020202020204" pitchFamily="34" charset="0"/>
                        </a:rPr>
                        <a:t>No</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340952412"/>
                  </a:ext>
                </a:extLst>
              </a:tr>
              <a:tr h="333594">
                <a:tc>
                  <a:txBody>
                    <a:bodyPr/>
                    <a:lstStyle/>
                    <a:p>
                      <a:pPr algn="ctr"/>
                      <a:r>
                        <a:rPr lang="en-US" sz="1250" dirty="0">
                          <a:latin typeface="Arial" panose="020B0604020202020204" pitchFamily="34" charset="0"/>
                          <a:cs typeface="Arial" panose="020B0604020202020204" pitchFamily="34" charset="0"/>
                        </a:rPr>
                        <a:t>Benzene specific mode</a:t>
                      </a:r>
                    </a:p>
                  </a:txBody>
                  <a:tcPr anchor="ctr"/>
                </a:tc>
                <a:tc>
                  <a:txBody>
                    <a:bodyPr/>
                    <a:lstStyle/>
                    <a:p>
                      <a:pPr algn="ctr"/>
                      <a:r>
                        <a:rPr lang="en-US" sz="1250" b="1" dirty="0">
                          <a:latin typeface="Arial" panose="020B0604020202020204" pitchFamily="34" charset="0"/>
                          <a:cs typeface="Arial" panose="020B0604020202020204" pitchFamily="34" charset="0"/>
                        </a:rPr>
                        <a:t>Benzene specific mode</a:t>
                      </a:r>
                    </a:p>
                  </a:txBody>
                  <a:tcPr anchor="ctr"/>
                </a:tc>
                <a:tc gridSpan="2">
                  <a:txBody>
                    <a:bodyPr/>
                    <a:lstStyle/>
                    <a:p>
                      <a:pPr algn="ctr"/>
                      <a:r>
                        <a:rPr lang="en-US" sz="1250" dirty="0">
                          <a:latin typeface="Arial" panose="020B0604020202020204" pitchFamily="34" charset="0"/>
                          <a:cs typeface="Arial" panose="020B0604020202020204" pitchFamily="34" charset="0"/>
                        </a:rPr>
                        <a:t>No</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57363310"/>
                  </a:ext>
                </a:extLst>
              </a:tr>
              <a:tr h="333594">
                <a:tc>
                  <a:txBody>
                    <a:bodyPr/>
                    <a:lstStyle/>
                    <a:p>
                      <a:pPr algn="ctr"/>
                      <a:r>
                        <a:rPr lang="en-US" sz="1250" dirty="0">
                          <a:latin typeface="Arial" panose="020B0604020202020204" pitchFamily="34" charset="0"/>
                          <a:cs typeface="Arial" panose="020B0604020202020204" pitchFamily="34" charset="0"/>
                        </a:rPr>
                        <a:t>Leak check mode</a:t>
                      </a:r>
                    </a:p>
                  </a:txBody>
                  <a:tcPr anchor="ctr"/>
                </a:tc>
                <a:tc>
                  <a:txBody>
                    <a:bodyPr/>
                    <a:lstStyle/>
                    <a:p>
                      <a:pPr algn="ctr"/>
                      <a:r>
                        <a:rPr lang="en-US" sz="1250" b="1" dirty="0">
                          <a:latin typeface="Arial" panose="020B0604020202020204" pitchFamily="34" charset="0"/>
                          <a:cs typeface="Arial" panose="020B0604020202020204" pitchFamily="34" charset="0"/>
                        </a:rPr>
                        <a:t>Leak check mode</a:t>
                      </a:r>
                    </a:p>
                  </a:txBody>
                  <a:tcPr anchor="ctr"/>
                </a:tc>
                <a:tc gridSpan="2">
                  <a:txBody>
                    <a:bodyPr/>
                    <a:lstStyle/>
                    <a:p>
                      <a:pPr algn="ctr"/>
                      <a:r>
                        <a:rPr lang="en-US" sz="1250" dirty="0">
                          <a:latin typeface="Arial" panose="020B0604020202020204" pitchFamily="34" charset="0"/>
                          <a:cs typeface="Arial" panose="020B0604020202020204" pitchFamily="34" charset="0"/>
                        </a:rPr>
                        <a:t>No</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782893690"/>
                  </a:ext>
                </a:extLst>
              </a:tr>
              <a:tr h="333594">
                <a:tc>
                  <a:txBody>
                    <a:bodyPr/>
                    <a:lstStyle/>
                    <a:p>
                      <a:pPr algn="ctr"/>
                      <a:r>
                        <a:rPr lang="en-US" sz="1250" dirty="0">
                          <a:latin typeface="Arial" panose="020B0604020202020204" pitchFamily="34" charset="0"/>
                          <a:cs typeface="Arial" panose="020B0604020202020204" pitchFamily="34" charset="0"/>
                        </a:rPr>
                        <a:t>Bar hole mode</a:t>
                      </a:r>
                    </a:p>
                  </a:txBody>
                  <a:tcPr anchor="ctr"/>
                </a:tc>
                <a:tc>
                  <a:txBody>
                    <a:bodyPr/>
                    <a:lstStyle/>
                    <a:p>
                      <a:pPr algn="ctr"/>
                      <a:r>
                        <a:rPr lang="en-US" sz="1250" b="1" dirty="0">
                          <a:latin typeface="Arial" panose="020B0604020202020204" pitchFamily="34" charset="0"/>
                          <a:cs typeface="Arial" panose="020B0604020202020204" pitchFamily="34" charset="0"/>
                        </a:rPr>
                        <a:t>Bar hole mode</a:t>
                      </a:r>
                    </a:p>
                  </a:txBody>
                  <a:tcPr anchor="ctr"/>
                </a:tc>
                <a:tc gridSpan="2">
                  <a:txBody>
                    <a:bodyPr/>
                    <a:lstStyle/>
                    <a:p>
                      <a:pPr algn="ctr"/>
                      <a:r>
                        <a:rPr lang="en-US" sz="1250" dirty="0">
                          <a:latin typeface="Arial" panose="020B0604020202020204" pitchFamily="34" charset="0"/>
                          <a:cs typeface="Arial" panose="020B0604020202020204" pitchFamily="34" charset="0"/>
                        </a:rPr>
                        <a:t>No</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229131461"/>
                  </a:ext>
                </a:extLst>
              </a:tr>
              <a:tr h="333594">
                <a:tc>
                  <a:txBody>
                    <a:bodyPr/>
                    <a:lstStyle/>
                    <a:p>
                      <a:pPr algn="ctr"/>
                      <a:r>
                        <a:rPr lang="en-US" sz="1250" dirty="0">
                          <a:latin typeface="Arial" panose="020B0604020202020204" pitchFamily="34" charset="0"/>
                          <a:cs typeface="Arial" panose="020B0604020202020204" pitchFamily="34" charset="0"/>
                        </a:rPr>
                        <a:t>Sensor costs</a:t>
                      </a:r>
                    </a:p>
                  </a:txBody>
                  <a:tcPr anchor="ctr"/>
                </a:tc>
                <a:tc>
                  <a:txBody>
                    <a:bodyPr/>
                    <a:lstStyle/>
                    <a:p>
                      <a:pPr algn="ctr"/>
                      <a:r>
                        <a:rPr lang="en-US" sz="1250" b="1" dirty="0">
                          <a:latin typeface="Arial" panose="020B0604020202020204" pitchFamily="34" charset="0"/>
                          <a:cs typeface="Arial" panose="020B0604020202020204" pitchFamily="34" charset="0"/>
                        </a:rPr>
                        <a:t>Lower sensor costs</a:t>
                      </a:r>
                    </a:p>
                  </a:txBody>
                  <a:tcPr anchor="ctr"/>
                </a:tc>
                <a:tc gridSpan="2">
                  <a:txBody>
                    <a:bodyPr/>
                    <a:lstStyle/>
                    <a:p>
                      <a:pPr algn="ctr"/>
                      <a:r>
                        <a:rPr lang="en-US" sz="1250" dirty="0">
                          <a:latin typeface="Arial" panose="020B0604020202020204" pitchFamily="34" charset="0"/>
                          <a:cs typeface="Arial" panose="020B0604020202020204" pitchFamily="34" charset="0"/>
                        </a:rPr>
                        <a:t>Higher sensor costs</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539600116"/>
                  </a:ext>
                </a:extLst>
              </a:tr>
              <a:tr h="333594">
                <a:tc>
                  <a:txBody>
                    <a:bodyPr/>
                    <a:lstStyle/>
                    <a:p>
                      <a:pPr algn="ctr"/>
                      <a:r>
                        <a:rPr lang="en-US" sz="1250" dirty="0">
                          <a:latin typeface="Arial" panose="020B0604020202020204" pitchFamily="34" charset="0"/>
                          <a:cs typeface="Arial" panose="020B0604020202020204" pitchFamily="34" charset="0"/>
                        </a:rPr>
                        <a:t>Battery life</a:t>
                      </a:r>
                    </a:p>
                  </a:txBody>
                  <a:tcPr anchor="ctr"/>
                </a:tc>
                <a:tc>
                  <a:txBody>
                    <a:bodyPr/>
                    <a:lstStyle/>
                    <a:p>
                      <a:pPr algn="ctr"/>
                      <a:r>
                        <a:rPr lang="en-US" sz="1250" b="1" dirty="0">
                          <a:latin typeface="Arial" panose="020B0604020202020204" pitchFamily="34" charset="0"/>
                          <a:cs typeface="Arial" panose="020B0604020202020204" pitchFamily="34" charset="0"/>
                        </a:rPr>
                        <a:t>Longer battery life</a:t>
                      </a:r>
                    </a:p>
                  </a:txBody>
                  <a:tcPr anchor="ctr"/>
                </a:tc>
                <a:tc gridSpan="2">
                  <a:txBody>
                    <a:bodyPr/>
                    <a:lstStyle/>
                    <a:p>
                      <a:pPr algn="ctr"/>
                      <a:r>
                        <a:rPr lang="en-US" sz="1250" dirty="0">
                          <a:latin typeface="Arial" panose="020B0604020202020204" pitchFamily="34" charset="0"/>
                          <a:cs typeface="Arial" panose="020B0604020202020204" pitchFamily="34" charset="0"/>
                        </a:rPr>
                        <a:t>Shorter battery life</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853716740"/>
                  </a:ext>
                </a:extLst>
              </a:tr>
              <a:tr h="333594">
                <a:tc>
                  <a:txBody>
                    <a:bodyPr/>
                    <a:lstStyle/>
                    <a:p>
                      <a:pPr algn="ctr"/>
                      <a:r>
                        <a:rPr lang="en-US" sz="1250" dirty="0">
                          <a:latin typeface="Arial" panose="020B0604020202020204" pitchFamily="34" charset="0"/>
                          <a:cs typeface="Arial" panose="020B0604020202020204" pitchFamily="34" charset="0"/>
                        </a:rPr>
                        <a:t>Cost of ownership</a:t>
                      </a:r>
                    </a:p>
                  </a:txBody>
                  <a:tcPr anchor="ctr"/>
                </a:tc>
                <a:tc>
                  <a:txBody>
                    <a:bodyPr/>
                    <a:lstStyle/>
                    <a:p>
                      <a:pPr algn="ctr"/>
                      <a:r>
                        <a:rPr lang="en-US" sz="1250" b="1" dirty="0">
                          <a:latin typeface="Arial" panose="020B0604020202020204" pitchFamily="34" charset="0"/>
                          <a:cs typeface="Arial" panose="020B0604020202020204" pitchFamily="34" charset="0"/>
                        </a:rPr>
                        <a:t>Lower cost of ownership</a:t>
                      </a:r>
                    </a:p>
                  </a:txBody>
                  <a:tcPr anchor="ctr"/>
                </a:tc>
                <a:tc gridSpan="2">
                  <a:txBody>
                    <a:bodyPr/>
                    <a:lstStyle/>
                    <a:p>
                      <a:pPr algn="ctr"/>
                      <a:r>
                        <a:rPr lang="en-US" sz="1250" dirty="0">
                          <a:latin typeface="Arial" panose="020B0604020202020204" pitchFamily="34" charset="0"/>
                          <a:cs typeface="Arial" panose="020B0604020202020204" pitchFamily="34" charset="0"/>
                        </a:rPr>
                        <a:t>Higher cost of ownership</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5" name="Picture 4">
            <a:extLst>
              <a:ext uri="{FF2B5EF4-FFF2-40B4-BE49-F238E27FC236}">
                <a16:creationId xmlns:a16="http://schemas.microsoft.com/office/drawing/2014/main" id="{F9A83AC9-014D-A542-A466-146C198B9D48}"/>
              </a:ext>
            </a:extLst>
          </p:cNvPr>
          <p:cNvPicPr preferRelativeResize="0">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13068" y="626446"/>
            <a:ext cx="1331842" cy="1331842"/>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spTree>
    <p:extLst>
      <p:ext uri="{BB962C8B-B14F-4D97-AF65-F5344CB8AC3E}">
        <p14:creationId xmlns:p14="http://schemas.microsoft.com/office/powerpoint/2010/main" val="23504221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132919" y="53104"/>
            <a:ext cx="7772400" cy="676275"/>
          </a:xfrm>
        </p:spPr>
        <p:txBody>
          <a:bodyPr/>
          <a:lstStyle/>
          <a:p>
            <a:r>
              <a:rPr lang="en-US"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extLst>
              <p:ext uri="{D42A27DB-BD31-4B8C-83A1-F6EECF244321}">
                <p14:modId xmlns:p14="http://schemas.microsoft.com/office/powerpoint/2010/main" val="815517195"/>
              </p:ext>
            </p:extLst>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latin typeface="Arial" panose="020B0604020202020204" pitchFamily="34" charset="0"/>
                          <a:cs typeface="Arial" panose="020B0604020202020204" pitchFamily="34" charset="0"/>
                        </a:rPr>
                        <a:t>Feature</a:t>
                      </a:r>
                    </a:p>
                  </a:txBody>
                  <a:tcPr anchor="ctr"/>
                </a:tc>
                <a:tc>
                  <a:txBody>
                    <a:bodyPr/>
                    <a:lstStyle/>
                    <a:p>
                      <a:pPr algn="ctr"/>
                      <a:r>
                        <a:rPr lang="en-US" sz="1250" dirty="0">
                          <a:latin typeface="Arial" panose="020B0604020202020204" pitchFamily="34" charset="0"/>
                          <a:cs typeface="Arial" panose="020B0604020202020204" pitchFamily="34" charset="0"/>
                        </a:rPr>
                        <a:t>GX-6000</a:t>
                      </a:r>
                    </a:p>
                  </a:txBody>
                  <a:tcPr anchor="ctr"/>
                </a:tc>
                <a:tc>
                  <a:txBody>
                    <a:bodyPr/>
                    <a:lstStyle/>
                    <a:p>
                      <a:pPr algn="ctr"/>
                      <a:r>
                        <a:rPr lang="en-US" sz="1250" dirty="0">
                          <a:latin typeface="Arial" panose="020B0604020202020204" pitchFamily="34" charset="0"/>
                          <a:cs typeface="Arial" panose="020B0604020202020204" pitchFamily="34" charset="0"/>
                        </a:rPr>
                        <a:t>Altair 4XR (PID)</a:t>
                      </a:r>
                    </a:p>
                  </a:txBody>
                  <a:tcPr anchor="ctr"/>
                </a:tc>
                <a:tc>
                  <a:txBody>
                    <a:bodyPr/>
                    <a:lstStyle/>
                    <a:p>
                      <a:pPr algn="ctr"/>
                      <a:r>
                        <a:rPr lang="en-US" sz="1250" dirty="0">
                          <a:latin typeface="Arial" panose="020B0604020202020204" pitchFamily="34" charset="0"/>
                          <a:cs typeface="Arial" panose="020B0604020202020204" pitchFamily="34" charset="0"/>
                        </a:rPr>
                        <a:t>Ventis Pro 5 (PID)</a:t>
                      </a:r>
                    </a:p>
                  </a:txBody>
                  <a:tcPr anchor="ctr"/>
                </a:tc>
                <a:extLst>
                  <a:ext uri="{0D108BD9-81ED-4DB2-BD59-A6C34878D82A}">
                    <a16:rowId xmlns:a16="http://schemas.microsoft.com/office/drawing/2014/main" val="2535323051"/>
                  </a:ext>
                </a:extLst>
              </a:tr>
              <a:tr h="333594">
                <a:tc>
                  <a:txBody>
                    <a:bodyPr/>
                    <a:lstStyle/>
                    <a:p>
                      <a:pPr algn="ctr"/>
                      <a:r>
                        <a:rPr lang="en-US" sz="1250" dirty="0">
                          <a:latin typeface="Arial" panose="020B0604020202020204" pitchFamily="34" charset="0"/>
                          <a:cs typeface="Arial" panose="020B0604020202020204" pitchFamily="34" charset="0"/>
                        </a:rPr>
                        <a:t>Size and weight</a:t>
                      </a:r>
                    </a:p>
                  </a:txBody>
                  <a:tcPr anchor="ctr"/>
                </a:tc>
                <a:tc>
                  <a:txBody>
                    <a:bodyPr/>
                    <a:lstStyle/>
                    <a:p>
                      <a:pPr algn="ctr"/>
                      <a:r>
                        <a:rPr lang="en-US" sz="1250" b="1" dirty="0">
                          <a:latin typeface="Arial" panose="020B0604020202020204" pitchFamily="34" charset="0"/>
                          <a:cs typeface="Arial" panose="020B0604020202020204" pitchFamily="34" charset="0"/>
                        </a:rPr>
                        <a:t>Smaller and lighter</a:t>
                      </a:r>
                    </a:p>
                  </a:txBody>
                  <a:tcPr anchor="ctr"/>
                </a:tc>
                <a:tc gridSpan="2">
                  <a:txBody>
                    <a:bodyPr/>
                    <a:lstStyle/>
                    <a:p>
                      <a:pPr algn="ctr"/>
                      <a:r>
                        <a:rPr lang="en-US" sz="1250" dirty="0">
                          <a:latin typeface="Arial" panose="020B0604020202020204" pitchFamily="34" charset="0"/>
                          <a:cs typeface="Arial" panose="020B0604020202020204" pitchFamily="34" charset="0"/>
                        </a:rPr>
                        <a:t>Larger and heavier</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262510628"/>
                  </a:ext>
                </a:extLst>
              </a:tr>
              <a:tr h="333594">
                <a:tc>
                  <a:txBody>
                    <a:bodyPr/>
                    <a:lstStyle/>
                    <a:p>
                      <a:pPr algn="ctr"/>
                      <a:r>
                        <a:rPr lang="en-US" sz="1250" dirty="0">
                          <a:latin typeface="Arial" panose="020B0604020202020204" pitchFamily="34" charset="0"/>
                          <a:cs typeface="Arial" panose="020B0604020202020204" pitchFamily="34" charset="0"/>
                        </a:rPr>
                        <a:t># of PID options</a:t>
                      </a:r>
                    </a:p>
                  </a:txBody>
                  <a:tcPr anchor="ctr"/>
                </a:tc>
                <a:tc>
                  <a:txBody>
                    <a:bodyPr/>
                    <a:lstStyle/>
                    <a:p>
                      <a:pPr algn="ctr"/>
                      <a:r>
                        <a:rPr lang="en-US" sz="1250" b="1" dirty="0">
                          <a:latin typeface="Arial" panose="020B0604020202020204" pitchFamily="34" charset="0"/>
                          <a:cs typeface="Arial" panose="020B0604020202020204" pitchFamily="34" charset="0"/>
                        </a:rPr>
                        <a:t>4 PID options</a:t>
                      </a:r>
                    </a:p>
                  </a:txBody>
                  <a:tcPr anchor="ctr"/>
                </a:tc>
                <a:tc gridSpan="2">
                  <a:txBody>
                    <a:bodyPr/>
                    <a:lstStyle/>
                    <a:p>
                      <a:pPr algn="ctr"/>
                      <a:r>
                        <a:rPr lang="en-US" sz="1250" dirty="0">
                          <a:latin typeface="Arial" panose="020B0604020202020204" pitchFamily="34" charset="0"/>
                          <a:cs typeface="Arial" panose="020B0604020202020204" pitchFamily="34" charset="0"/>
                        </a:rPr>
                        <a:t>1 PID option</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46227761"/>
                  </a:ext>
                </a:extLst>
              </a:tr>
              <a:tr h="333594">
                <a:tc>
                  <a:txBody>
                    <a:bodyPr/>
                    <a:lstStyle/>
                    <a:p>
                      <a:pPr algn="ctr"/>
                      <a:r>
                        <a:rPr lang="en-US" sz="1250" dirty="0">
                          <a:latin typeface="Arial" panose="020B0604020202020204" pitchFamily="34" charset="0"/>
                          <a:cs typeface="Arial" panose="020B0604020202020204" pitchFamily="34" charset="0"/>
                        </a:rPr>
                        <a:t>11.7 eV PID</a:t>
                      </a:r>
                    </a:p>
                  </a:txBody>
                  <a:tcPr anchor="ctr"/>
                </a:tc>
                <a:tc>
                  <a:txBody>
                    <a:bodyPr/>
                    <a:lstStyle/>
                    <a:p>
                      <a:pPr algn="ctr"/>
                      <a:r>
                        <a:rPr lang="en-US" sz="1250" b="1" dirty="0">
                          <a:latin typeface="Arial" panose="020B0604020202020204" pitchFamily="34" charset="0"/>
                          <a:cs typeface="Arial" panose="020B0604020202020204" pitchFamily="34" charset="0"/>
                        </a:rPr>
                        <a:t>11.7 PID available</a:t>
                      </a:r>
                    </a:p>
                  </a:txBody>
                  <a:tcPr anchor="ctr"/>
                </a:tc>
                <a:tc gridSpan="2">
                  <a:txBody>
                    <a:bodyPr/>
                    <a:lstStyle/>
                    <a:p>
                      <a:pPr algn="ctr"/>
                      <a:r>
                        <a:rPr lang="en-US" sz="1250" dirty="0">
                          <a:latin typeface="Arial" panose="020B0604020202020204" pitchFamily="34" charset="0"/>
                          <a:cs typeface="Arial" panose="020B0604020202020204" pitchFamily="34" charset="0"/>
                        </a:rPr>
                        <a:t>Not available</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92239620"/>
                  </a:ext>
                </a:extLst>
              </a:tr>
              <a:tr h="333594">
                <a:tc>
                  <a:txBody>
                    <a:bodyPr/>
                    <a:lstStyle/>
                    <a:p>
                      <a:pPr algn="ctr"/>
                      <a:r>
                        <a:rPr lang="en-US" sz="1250" dirty="0">
                          <a:latin typeface="Arial" panose="020B0604020202020204" pitchFamily="34" charset="0"/>
                          <a:cs typeface="Arial" panose="020B0604020202020204" pitchFamily="34" charset="0"/>
                        </a:rPr>
                        <a:t>PID life</a:t>
                      </a:r>
                    </a:p>
                  </a:txBody>
                  <a:tcPr anchor="ctr"/>
                </a:tc>
                <a:tc>
                  <a:txBody>
                    <a:bodyPr/>
                    <a:lstStyle/>
                    <a:p>
                      <a:pPr algn="ctr"/>
                      <a:r>
                        <a:rPr lang="en-US" sz="1250" b="1" dirty="0">
                          <a:latin typeface="Arial" panose="020B0604020202020204" pitchFamily="34" charset="0"/>
                          <a:cs typeface="Arial" panose="020B0604020202020204" pitchFamily="34" charset="0"/>
                        </a:rPr>
                        <a:t>Longer PID life</a:t>
                      </a:r>
                    </a:p>
                  </a:txBody>
                  <a:tcPr anchor="ctr"/>
                </a:tc>
                <a:tc gridSpan="2">
                  <a:txBody>
                    <a:bodyPr/>
                    <a:lstStyle/>
                    <a:p>
                      <a:pPr algn="ctr"/>
                      <a:r>
                        <a:rPr lang="en-US" sz="1250" dirty="0">
                          <a:latin typeface="Arial" panose="020B0604020202020204" pitchFamily="34" charset="0"/>
                          <a:cs typeface="Arial" panose="020B0604020202020204" pitchFamily="34" charset="0"/>
                        </a:rPr>
                        <a:t>Shorter PID life</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81819535"/>
                  </a:ext>
                </a:extLst>
              </a:tr>
              <a:tr h="333594">
                <a:tc>
                  <a:txBody>
                    <a:bodyPr/>
                    <a:lstStyle/>
                    <a:p>
                      <a:pPr algn="ctr"/>
                      <a:r>
                        <a:rPr lang="en-US" sz="1250" dirty="0">
                          <a:latin typeface="Arial" panose="020B0604020202020204" pitchFamily="34" charset="0"/>
                          <a:cs typeface="Arial" panose="020B0604020202020204" pitchFamily="34" charset="0"/>
                        </a:rPr>
                        <a:t>Dual PID capable</a:t>
                      </a:r>
                    </a:p>
                  </a:txBody>
                  <a:tcPr anchor="ctr"/>
                </a:tc>
                <a:tc>
                  <a:txBody>
                    <a:bodyPr/>
                    <a:lstStyle/>
                    <a:p>
                      <a:pPr algn="ctr"/>
                      <a:r>
                        <a:rPr lang="en-US" sz="1250" b="1" dirty="0">
                          <a:latin typeface="Arial" panose="020B0604020202020204" pitchFamily="34" charset="0"/>
                          <a:cs typeface="Arial" panose="020B0604020202020204" pitchFamily="34" charset="0"/>
                        </a:rPr>
                        <a:t>Simultaneous dual PID</a:t>
                      </a:r>
                    </a:p>
                  </a:txBody>
                  <a:tcPr anchor="ctr"/>
                </a:tc>
                <a:tc gridSpan="2">
                  <a:txBody>
                    <a:bodyPr/>
                    <a:lstStyle/>
                    <a:p>
                      <a:pPr algn="ctr"/>
                      <a:r>
                        <a:rPr lang="en-US" sz="1250" dirty="0">
                          <a:latin typeface="Arial" panose="020B0604020202020204" pitchFamily="34" charset="0"/>
                          <a:cs typeface="Arial" panose="020B0604020202020204" pitchFamily="34" charset="0"/>
                        </a:rPr>
                        <a:t>No</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340952412"/>
                  </a:ext>
                </a:extLst>
              </a:tr>
              <a:tr h="333594">
                <a:tc>
                  <a:txBody>
                    <a:bodyPr/>
                    <a:lstStyle/>
                    <a:p>
                      <a:pPr algn="ctr"/>
                      <a:r>
                        <a:rPr lang="en-US" sz="1250" dirty="0">
                          <a:latin typeface="Arial" panose="020B0604020202020204" pitchFamily="34" charset="0"/>
                          <a:cs typeface="Arial" panose="020B0604020202020204" pitchFamily="34" charset="0"/>
                        </a:rPr>
                        <a:t>Benzene specific mode</a:t>
                      </a:r>
                    </a:p>
                  </a:txBody>
                  <a:tcPr anchor="ctr"/>
                </a:tc>
                <a:tc>
                  <a:txBody>
                    <a:bodyPr/>
                    <a:lstStyle/>
                    <a:p>
                      <a:pPr algn="ctr"/>
                      <a:r>
                        <a:rPr lang="en-US" sz="1250" b="1" dirty="0">
                          <a:latin typeface="Arial" panose="020B0604020202020204" pitchFamily="34" charset="0"/>
                          <a:cs typeface="Arial" panose="020B0604020202020204" pitchFamily="34" charset="0"/>
                        </a:rPr>
                        <a:t>Benzene specific mode</a:t>
                      </a:r>
                    </a:p>
                  </a:txBody>
                  <a:tcPr anchor="ctr"/>
                </a:tc>
                <a:tc gridSpan="2">
                  <a:txBody>
                    <a:bodyPr/>
                    <a:lstStyle/>
                    <a:p>
                      <a:pPr algn="ctr"/>
                      <a:r>
                        <a:rPr lang="en-US" sz="1250" dirty="0">
                          <a:latin typeface="Arial" panose="020B0604020202020204" pitchFamily="34" charset="0"/>
                          <a:cs typeface="Arial" panose="020B0604020202020204" pitchFamily="34" charset="0"/>
                        </a:rPr>
                        <a:t>No</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57363310"/>
                  </a:ext>
                </a:extLst>
              </a:tr>
              <a:tr h="333594">
                <a:tc>
                  <a:txBody>
                    <a:bodyPr/>
                    <a:lstStyle/>
                    <a:p>
                      <a:pPr algn="ctr"/>
                      <a:r>
                        <a:rPr lang="en-US" sz="1250" dirty="0">
                          <a:latin typeface="Arial" panose="020B0604020202020204" pitchFamily="34" charset="0"/>
                          <a:cs typeface="Arial" panose="020B0604020202020204" pitchFamily="34" charset="0"/>
                        </a:rPr>
                        <a:t>Leak check mode</a:t>
                      </a:r>
                    </a:p>
                  </a:txBody>
                  <a:tcPr anchor="ctr"/>
                </a:tc>
                <a:tc>
                  <a:txBody>
                    <a:bodyPr/>
                    <a:lstStyle/>
                    <a:p>
                      <a:pPr algn="ctr"/>
                      <a:r>
                        <a:rPr lang="en-US" sz="1250" b="1" dirty="0">
                          <a:latin typeface="Arial" panose="020B0604020202020204" pitchFamily="34" charset="0"/>
                          <a:cs typeface="Arial" panose="020B0604020202020204" pitchFamily="34" charset="0"/>
                        </a:rPr>
                        <a:t>Leak check mode</a:t>
                      </a:r>
                    </a:p>
                  </a:txBody>
                  <a:tcPr anchor="ctr"/>
                </a:tc>
                <a:tc gridSpan="2">
                  <a:txBody>
                    <a:bodyPr/>
                    <a:lstStyle/>
                    <a:p>
                      <a:pPr algn="ctr"/>
                      <a:r>
                        <a:rPr lang="en-US" sz="1250" dirty="0">
                          <a:latin typeface="Arial" panose="020B0604020202020204" pitchFamily="34" charset="0"/>
                          <a:cs typeface="Arial" panose="020B0604020202020204" pitchFamily="34" charset="0"/>
                        </a:rPr>
                        <a:t>No</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782893690"/>
                  </a:ext>
                </a:extLst>
              </a:tr>
              <a:tr h="333594">
                <a:tc>
                  <a:txBody>
                    <a:bodyPr/>
                    <a:lstStyle/>
                    <a:p>
                      <a:pPr algn="ctr"/>
                      <a:r>
                        <a:rPr lang="en-US" sz="1250" dirty="0">
                          <a:latin typeface="Arial" panose="020B0604020202020204" pitchFamily="34" charset="0"/>
                          <a:cs typeface="Arial" panose="020B0604020202020204" pitchFamily="34" charset="0"/>
                        </a:rPr>
                        <a:t>Bar hole mode</a:t>
                      </a:r>
                    </a:p>
                  </a:txBody>
                  <a:tcPr anchor="ctr"/>
                </a:tc>
                <a:tc>
                  <a:txBody>
                    <a:bodyPr/>
                    <a:lstStyle/>
                    <a:p>
                      <a:pPr algn="ctr"/>
                      <a:r>
                        <a:rPr lang="en-US" sz="1250" b="1" dirty="0">
                          <a:latin typeface="Arial" panose="020B0604020202020204" pitchFamily="34" charset="0"/>
                          <a:cs typeface="Arial" panose="020B0604020202020204" pitchFamily="34" charset="0"/>
                        </a:rPr>
                        <a:t>Bar hole mode</a:t>
                      </a:r>
                    </a:p>
                  </a:txBody>
                  <a:tcPr anchor="ctr"/>
                </a:tc>
                <a:tc gridSpan="2">
                  <a:txBody>
                    <a:bodyPr/>
                    <a:lstStyle/>
                    <a:p>
                      <a:pPr algn="ctr"/>
                      <a:r>
                        <a:rPr lang="en-US" sz="1250" dirty="0">
                          <a:latin typeface="Arial" panose="020B0604020202020204" pitchFamily="34" charset="0"/>
                          <a:cs typeface="Arial" panose="020B0604020202020204" pitchFamily="34" charset="0"/>
                        </a:rPr>
                        <a:t>No</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229131461"/>
                  </a:ext>
                </a:extLst>
              </a:tr>
              <a:tr h="333594">
                <a:tc>
                  <a:txBody>
                    <a:bodyPr/>
                    <a:lstStyle/>
                    <a:p>
                      <a:pPr algn="ctr"/>
                      <a:r>
                        <a:rPr lang="en-US" sz="1250" dirty="0">
                          <a:latin typeface="Arial" panose="020B0604020202020204" pitchFamily="34" charset="0"/>
                          <a:cs typeface="Arial" panose="020B0604020202020204" pitchFamily="34" charset="0"/>
                        </a:rPr>
                        <a:t>Sensor costs</a:t>
                      </a:r>
                    </a:p>
                  </a:txBody>
                  <a:tcPr anchor="ctr"/>
                </a:tc>
                <a:tc>
                  <a:txBody>
                    <a:bodyPr/>
                    <a:lstStyle/>
                    <a:p>
                      <a:pPr algn="ctr"/>
                      <a:r>
                        <a:rPr lang="en-US" sz="1250" b="1" dirty="0">
                          <a:latin typeface="Arial" panose="020B0604020202020204" pitchFamily="34" charset="0"/>
                          <a:cs typeface="Arial" panose="020B0604020202020204" pitchFamily="34" charset="0"/>
                        </a:rPr>
                        <a:t>Lower sensor costs</a:t>
                      </a:r>
                    </a:p>
                  </a:txBody>
                  <a:tcPr anchor="ctr"/>
                </a:tc>
                <a:tc gridSpan="2">
                  <a:txBody>
                    <a:bodyPr/>
                    <a:lstStyle/>
                    <a:p>
                      <a:pPr algn="ctr"/>
                      <a:r>
                        <a:rPr lang="en-US" sz="1250" dirty="0">
                          <a:latin typeface="Arial" panose="020B0604020202020204" pitchFamily="34" charset="0"/>
                          <a:cs typeface="Arial" panose="020B0604020202020204" pitchFamily="34" charset="0"/>
                        </a:rPr>
                        <a:t>Higher sensor costs</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539600116"/>
                  </a:ext>
                </a:extLst>
              </a:tr>
              <a:tr h="333594">
                <a:tc>
                  <a:txBody>
                    <a:bodyPr/>
                    <a:lstStyle/>
                    <a:p>
                      <a:pPr algn="ctr"/>
                      <a:r>
                        <a:rPr lang="en-US" sz="1250" dirty="0">
                          <a:latin typeface="Arial" panose="020B0604020202020204" pitchFamily="34" charset="0"/>
                          <a:cs typeface="Arial" panose="020B0604020202020204" pitchFamily="34" charset="0"/>
                        </a:rPr>
                        <a:t>Battery life</a:t>
                      </a:r>
                    </a:p>
                  </a:txBody>
                  <a:tcPr anchor="ctr"/>
                </a:tc>
                <a:tc>
                  <a:txBody>
                    <a:bodyPr/>
                    <a:lstStyle/>
                    <a:p>
                      <a:pPr algn="ctr"/>
                      <a:r>
                        <a:rPr lang="en-US" sz="1250" b="1" dirty="0">
                          <a:latin typeface="Arial" panose="020B0604020202020204" pitchFamily="34" charset="0"/>
                          <a:cs typeface="Arial" panose="020B0604020202020204" pitchFamily="34" charset="0"/>
                        </a:rPr>
                        <a:t>Longer battery life</a:t>
                      </a:r>
                    </a:p>
                  </a:txBody>
                  <a:tcPr anchor="ctr"/>
                </a:tc>
                <a:tc gridSpan="2">
                  <a:txBody>
                    <a:bodyPr/>
                    <a:lstStyle/>
                    <a:p>
                      <a:pPr algn="ctr"/>
                      <a:r>
                        <a:rPr lang="en-US" sz="1250" dirty="0">
                          <a:latin typeface="Arial" panose="020B0604020202020204" pitchFamily="34" charset="0"/>
                          <a:cs typeface="Arial" panose="020B0604020202020204" pitchFamily="34" charset="0"/>
                        </a:rPr>
                        <a:t>Shorter battery life</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853716740"/>
                  </a:ext>
                </a:extLst>
              </a:tr>
              <a:tr h="333594">
                <a:tc>
                  <a:txBody>
                    <a:bodyPr/>
                    <a:lstStyle/>
                    <a:p>
                      <a:pPr algn="ctr"/>
                      <a:r>
                        <a:rPr lang="en-US" sz="1250" dirty="0">
                          <a:latin typeface="Arial" panose="020B0604020202020204" pitchFamily="34" charset="0"/>
                          <a:cs typeface="Arial" panose="020B0604020202020204" pitchFamily="34" charset="0"/>
                        </a:rPr>
                        <a:t>Cost of ownership</a:t>
                      </a:r>
                    </a:p>
                  </a:txBody>
                  <a:tcPr anchor="ctr"/>
                </a:tc>
                <a:tc>
                  <a:txBody>
                    <a:bodyPr/>
                    <a:lstStyle/>
                    <a:p>
                      <a:pPr algn="ctr"/>
                      <a:r>
                        <a:rPr lang="en-US" sz="1250" b="1" dirty="0">
                          <a:latin typeface="Arial" panose="020B0604020202020204" pitchFamily="34" charset="0"/>
                          <a:cs typeface="Arial" panose="020B0604020202020204" pitchFamily="34" charset="0"/>
                        </a:rPr>
                        <a:t>Lower cost of ownership</a:t>
                      </a:r>
                    </a:p>
                  </a:txBody>
                  <a:tcPr anchor="ctr"/>
                </a:tc>
                <a:tc gridSpan="2">
                  <a:txBody>
                    <a:bodyPr/>
                    <a:lstStyle/>
                    <a:p>
                      <a:pPr algn="ctr"/>
                      <a:r>
                        <a:rPr lang="en-US" sz="1250" dirty="0">
                          <a:latin typeface="Arial" panose="020B0604020202020204" pitchFamily="34" charset="0"/>
                          <a:cs typeface="Arial" panose="020B0604020202020204" pitchFamily="34" charset="0"/>
                        </a:rPr>
                        <a:t>Higher cost of ownership</a:t>
                      </a:r>
                    </a:p>
                  </a:txBody>
                  <a:tcPr anchor="ctr"/>
                </a:tc>
                <a:tc hMerge="1">
                  <a:txBody>
                    <a:bodyPr/>
                    <a:lstStyle/>
                    <a:p>
                      <a:pPr algn="ctr"/>
                      <a:endParaRPr lang="en-US" sz="12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pic>
        <p:nvPicPr>
          <p:cNvPr id="7" name="Picture 6">
            <a:extLst>
              <a:ext uri="{FF2B5EF4-FFF2-40B4-BE49-F238E27FC236}">
                <a16:creationId xmlns:a16="http://schemas.microsoft.com/office/drawing/2014/main" id="{162C376C-69E1-A243-AB2A-32EDAFF8E0A7}"/>
              </a:ext>
            </a:extLst>
          </p:cNvPr>
          <p:cNvPicPr>
            <a:picLocks noChangeAspect="1"/>
          </p:cNvPicPr>
          <p:nvPr/>
        </p:nvPicPr>
        <p:blipFill>
          <a:blip r:embed="rId5"/>
          <a:stretch>
            <a:fillRect/>
          </a:stretch>
        </p:blipFill>
        <p:spPr>
          <a:xfrm>
            <a:off x="5289870" y="941832"/>
            <a:ext cx="1016455" cy="1016455"/>
          </a:xfrm>
          <a:prstGeom prst="rect">
            <a:avLst/>
          </a:prstGeom>
        </p:spPr>
      </p:pic>
      <p:pic>
        <p:nvPicPr>
          <p:cNvPr id="8" name="Picture 7">
            <a:extLst>
              <a:ext uri="{FF2B5EF4-FFF2-40B4-BE49-F238E27FC236}">
                <a16:creationId xmlns:a16="http://schemas.microsoft.com/office/drawing/2014/main" id="{C8A41859-1EFE-B446-85DE-651F8C48D5E2}"/>
              </a:ext>
            </a:extLst>
          </p:cNvPr>
          <p:cNvPicPr>
            <a:picLocks noChangeAspect="1"/>
          </p:cNvPicPr>
          <p:nvPr/>
        </p:nvPicPr>
        <p:blipFill>
          <a:blip r:embed="rId6"/>
          <a:stretch>
            <a:fillRect/>
          </a:stretch>
        </p:blipFill>
        <p:spPr>
          <a:xfrm>
            <a:off x="7324390" y="941831"/>
            <a:ext cx="1016455" cy="1016455"/>
          </a:xfrm>
          <a:prstGeom prst="rect">
            <a:avLst/>
          </a:prstGeom>
        </p:spPr>
      </p:pic>
    </p:spTree>
    <p:extLst>
      <p:ext uri="{BB962C8B-B14F-4D97-AF65-F5344CB8AC3E}">
        <p14:creationId xmlns:p14="http://schemas.microsoft.com/office/powerpoint/2010/main" val="40746401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130426"/>
            <a:ext cx="8022771" cy="1470025"/>
          </a:xfrm>
        </p:spPr>
        <p:txBody>
          <a:bodyPr/>
          <a:lstStyle/>
          <a:p>
            <a:r>
              <a:rPr lang="en-US" dirty="0"/>
              <a:t>Selling Gas Detection</a:t>
            </a:r>
          </a:p>
        </p:txBody>
      </p:sp>
      <p:sp>
        <p:nvSpPr>
          <p:cNvPr id="3" name="Subtitle 2"/>
          <p:cNvSpPr>
            <a:spLocks noGrp="1"/>
          </p:cNvSpPr>
          <p:nvPr>
            <p:ph type="subTitle" idx="1"/>
          </p:nvPr>
        </p:nvSpPr>
        <p:spPr/>
        <p:txBody>
          <a:bodyPr/>
          <a:lstStyle/>
          <a:p>
            <a:r>
              <a:rPr lang="en-US" dirty="0"/>
              <a:t>Who to call</a:t>
            </a:r>
          </a:p>
          <a:p>
            <a:r>
              <a:rPr lang="en-US" dirty="0"/>
              <a:t>What to ask</a:t>
            </a:r>
          </a:p>
          <a:p>
            <a:r>
              <a:rPr lang="en-US" dirty="0"/>
              <a:t>Where to go</a:t>
            </a:r>
          </a:p>
        </p:txBody>
      </p:sp>
    </p:spTree>
    <p:extLst>
      <p:ext uri="{BB962C8B-B14F-4D97-AF65-F5344CB8AC3E}">
        <p14:creationId xmlns:p14="http://schemas.microsoft.com/office/powerpoint/2010/main" val="22273594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Who To Call</a:t>
            </a:r>
          </a:p>
        </p:txBody>
      </p:sp>
      <p:sp>
        <p:nvSpPr>
          <p:cNvPr id="8" name="Content Placeholder 7"/>
          <p:cNvSpPr>
            <a:spLocks noGrp="1"/>
          </p:cNvSpPr>
          <p:nvPr>
            <p:ph idx="1"/>
          </p:nvPr>
        </p:nvSpPr>
        <p:spPr>
          <a:xfrm>
            <a:off x="623732" y="1743497"/>
            <a:ext cx="8395310" cy="2454209"/>
          </a:xfrm>
        </p:spPr>
        <p:txBody>
          <a:bodyPr/>
          <a:lstStyle/>
          <a:p>
            <a:pPr marL="0" indent="0">
              <a:buNone/>
            </a:pPr>
            <a:r>
              <a:rPr lang="en-US" sz="2400" dirty="0"/>
              <a:t>Looking for the person in charge of the following:</a:t>
            </a:r>
          </a:p>
          <a:p>
            <a:pPr lvl="1"/>
            <a:r>
              <a:rPr lang="en-US" sz="1600" dirty="0"/>
              <a:t>PPE (personal protective equipment)</a:t>
            </a:r>
          </a:p>
          <a:p>
            <a:pPr lvl="1"/>
            <a:r>
              <a:rPr lang="en-US" sz="1600" dirty="0"/>
              <a:t>HSE or EHS (Health, Safety, &amp; Environment or Environmental, Health, &amp; Safety)</a:t>
            </a:r>
          </a:p>
          <a:p>
            <a:pPr lvl="1"/>
            <a:r>
              <a:rPr lang="en-US" sz="1600" dirty="0"/>
              <a:t>Industrial Hygiene</a:t>
            </a:r>
          </a:p>
          <a:p>
            <a:pPr lvl="1"/>
            <a:r>
              <a:rPr lang="en-US" sz="1600" dirty="0"/>
              <a:t>Safety </a:t>
            </a:r>
          </a:p>
          <a:p>
            <a:pPr lvl="1"/>
            <a:r>
              <a:rPr lang="en-US" sz="1600" dirty="0"/>
              <a:t>Instrumentation shop</a:t>
            </a:r>
          </a:p>
        </p:txBody>
      </p:sp>
      <p:pic>
        <p:nvPicPr>
          <p:cNvPr id="2" name="Picture 1" descr="transfer-call-clipart-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1387" y="3125745"/>
            <a:ext cx="4322614" cy="3732255"/>
          </a:xfrm>
          <a:prstGeom prst="rect">
            <a:avLst/>
          </a:prstGeom>
        </p:spPr>
      </p:pic>
      <p:grpSp>
        <p:nvGrpSpPr>
          <p:cNvPr id="3" name="Group 2">
            <a:extLst>
              <a:ext uri="{FF2B5EF4-FFF2-40B4-BE49-F238E27FC236}">
                <a16:creationId xmlns:a16="http://schemas.microsoft.com/office/drawing/2014/main" id="{A8BEFF0F-ABBC-2240-BED8-13C0267B92B7}"/>
              </a:ext>
            </a:extLst>
          </p:cNvPr>
          <p:cNvGrpSpPr/>
          <p:nvPr/>
        </p:nvGrpSpPr>
        <p:grpSpPr>
          <a:xfrm>
            <a:off x="2773763" y="4991872"/>
            <a:ext cx="4611214" cy="746947"/>
            <a:chOff x="2773763" y="4991872"/>
            <a:chExt cx="4611214" cy="746947"/>
          </a:xfrm>
        </p:grpSpPr>
        <p:pic>
          <p:nvPicPr>
            <p:cNvPr id="5" name="Picture 4">
              <a:extLst>
                <a:ext uri="{FF2B5EF4-FFF2-40B4-BE49-F238E27FC236}">
                  <a16:creationId xmlns:a16="http://schemas.microsoft.com/office/drawing/2014/main" id="{325DB9E5-14C8-3848-95D2-F61407CB16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64124" y="4991872"/>
              <a:ext cx="220853" cy="253981"/>
            </a:xfrm>
            <a:prstGeom prst="rect">
              <a:avLst/>
            </a:prstGeom>
          </p:spPr>
        </p:pic>
        <p:sp>
          <p:nvSpPr>
            <p:cNvPr id="6" name="Content Placeholder 7">
              <a:extLst>
                <a:ext uri="{FF2B5EF4-FFF2-40B4-BE49-F238E27FC236}">
                  <a16:creationId xmlns:a16="http://schemas.microsoft.com/office/drawing/2014/main" id="{80DCC986-EA2D-8249-BC36-7FBE20D11405}"/>
                </a:ext>
              </a:extLst>
            </p:cNvPr>
            <p:cNvSpPr txBox="1">
              <a:spLocks/>
            </p:cNvSpPr>
            <p:nvPr/>
          </p:nvSpPr>
          <p:spPr>
            <a:xfrm>
              <a:off x="2773763" y="5099796"/>
              <a:ext cx="4500787" cy="6390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rgbClr val="C00000"/>
                  </a:solidFill>
                </a:rPr>
                <a:t>Always wear your gas monitor when visiting customers. </a:t>
              </a:r>
            </a:p>
          </p:txBody>
        </p:sp>
      </p:grpSp>
    </p:spTree>
    <p:extLst>
      <p:ext uri="{BB962C8B-B14F-4D97-AF65-F5344CB8AC3E}">
        <p14:creationId xmlns:p14="http://schemas.microsoft.com/office/powerpoint/2010/main" val="20177994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F354-8AD9-EA49-8D26-B72A2ACB2AAF}"/>
              </a:ext>
            </a:extLst>
          </p:cNvPr>
          <p:cNvSpPr>
            <a:spLocks noGrp="1"/>
          </p:cNvSpPr>
          <p:nvPr>
            <p:ph type="title"/>
          </p:nvPr>
        </p:nvSpPr>
        <p:spPr/>
        <p:txBody>
          <a:bodyPr/>
          <a:lstStyle/>
          <a:p>
            <a:r>
              <a:rPr lang="en-US" dirty="0"/>
              <a:t>What to ask?</a:t>
            </a:r>
          </a:p>
        </p:txBody>
      </p:sp>
      <p:sp>
        <p:nvSpPr>
          <p:cNvPr id="3" name="Content Placeholder 7">
            <a:extLst>
              <a:ext uri="{FF2B5EF4-FFF2-40B4-BE49-F238E27FC236}">
                <a16:creationId xmlns:a16="http://schemas.microsoft.com/office/drawing/2014/main" id="{865106E9-3227-8A49-8945-BB394EF98ED9}"/>
              </a:ext>
            </a:extLst>
          </p:cNvPr>
          <p:cNvSpPr txBox="1">
            <a:spLocks/>
          </p:cNvSpPr>
          <p:nvPr/>
        </p:nvSpPr>
        <p:spPr>
          <a:xfrm>
            <a:off x="160567" y="1608908"/>
            <a:ext cx="7440960" cy="4525963"/>
          </a:xfrm>
          <a:prstGeom prst="rect">
            <a:avLst/>
          </a:prstGeom>
        </p:spPr>
        <p:txBody>
          <a:bodyPr/>
          <a:lst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What are you using for gas detection?</a:t>
            </a:r>
          </a:p>
          <a:p>
            <a:r>
              <a:rPr lang="en-US" dirty="0">
                <a:latin typeface="Arial" panose="020B0604020202020204" pitchFamily="34" charset="0"/>
                <a:cs typeface="Arial" panose="020B0604020202020204" pitchFamily="34" charset="0"/>
              </a:rPr>
              <a:t>Do you use gas detection?</a:t>
            </a:r>
          </a:p>
          <a:p>
            <a:r>
              <a:rPr lang="en-US" dirty="0">
                <a:latin typeface="Arial" panose="020B0604020202020204" pitchFamily="34" charset="0"/>
                <a:cs typeface="Arial" panose="020B0604020202020204" pitchFamily="34" charset="0"/>
              </a:rPr>
              <a:t>What do you use for confined space monitors?</a:t>
            </a:r>
          </a:p>
          <a:p>
            <a:r>
              <a:rPr lang="en-US" dirty="0">
                <a:latin typeface="Arial" panose="020B0604020202020204" pitchFamily="34" charset="0"/>
                <a:cs typeface="Arial" panose="020B0604020202020204" pitchFamily="34" charset="0"/>
              </a:rPr>
              <a:t>Are you happy with your gas detection?</a:t>
            </a:r>
          </a:p>
          <a:p>
            <a:r>
              <a:rPr lang="en-US" dirty="0">
                <a:latin typeface="Arial" panose="020B0604020202020204" pitchFamily="34" charset="0"/>
                <a:cs typeface="Arial" panose="020B0604020202020204" pitchFamily="34" charset="0"/>
              </a:rPr>
              <a:t>Who handles the gas detection here?</a:t>
            </a:r>
          </a:p>
          <a:p>
            <a:r>
              <a:rPr lang="en-US" dirty="0">
                <a:latin typeface="Arial" panose="020B0604020202020204" pitchFamily="34" charset="0"/>
                <a:cs typeface="Arial" panose="020B0604020202020204" pitchFamily="34" charset="0"/>
              </a:rPr>
              <a:t>Can I see what you use for gas detection?</a:t>
            </a:r>
          </a:p>
          <a:p>
            <a:r>
              <a:rPr lang="en-US" dirty="0">
                <a:latin typeface="Arial" panose="020B0604020202020204" pitchFamily="34" charset="0"/>
                <a:cs typeface="Arial" panose="020B0604020202020204" pitchFamily="34" charset="0"/>
              </a:rPr>
              <a:t>Who does your repairs of gas detection?</a:t>
            </a:r>
          </a:p>
          <a:p>
            <a:r>
              <a:rPr lang="en-US" dirty="0">
                <a:latin typeface="Arial" panose="020B0604020202020204" pitchFamily="34" charset="0"/>
                <a:cs typeface="Arial" panose="020B0604020202020204" pitchFamily="34" charset="0"/>
              </a:rPr>
              <a:t>Do you have any failures?</a:t>
            </a:r>
          </a:p>
        </p:txBody>
      </p:sp>
      <p:pic>
        <p:nvPicPr>
          <p:cNvPr id="5" name="Picture 4">
            <a:extLst>
              <a:ext uri="{FF2B5EF4-FFF2-40B4-BE49-F238E27FC236}">
                <a16:creationId xmlns:a16="http://schemas.microsoft.com/office/drawing/2014/main" id="{E8F812F9-76F0-0841-A458-1435B0A13A5E}"/>
              </a:ext>
            </a:extLst>
          </p:cNvPr>
          <p:cNvPicPr>
            <a:picLocks noChangeAspect="1"/>
          </p:cNvPicPr>
          <p:nvPr/>
        </p:nvPicPr>
        <p:blipFill>
          <a:blip r:embed="rId2"/>
          <a:stretch>
            <a:fillRect/>
          </a:stretch>
        </p:blipFill>
        <p:spPr>
          <a:xfrm>
            <a:off x="6858000" y="3429000"/>
            <a:ext cx="2286000" cy="3429000"/>
          </a:xfrm>
          <a:prstGeom prst="rect">
            <a:avLst/>
          </a:prstGeom>
        </p:spPr>
      </p:pic>
    </p:spTree>
    <p:extLst>
      <p:ext uri="{BB962C8B-B14F-4D97-AF65-F5344CB8AC3E}">
        <p14:creationId xmlns:p14="http://schemas.microsoft.com/office/powerpoint/2010/main" val="153364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7">
            <a:extLst>
              <a:ext uri="{FF2B5EF4-FFF2-40B4-BE49-F238E27FC236}">
                <a16:creationId xmlns:a16="http://schemas.microsoft.com/office/drawing/2014/main" id="{8AD62178-0E71-E145-9FA2-CCAC6CEE6B05}"/>
              </a:ext>
            </a:extLst>
          </p:cNvPr>
          <p:cNvSpPr txBox="1">
            <a:spLocks/>
          </p:cNvSpPr>
          <p:nvPr/>
        </p:nvSpPr>
        <p:spPr bwMode="auto">
          <a:xfrm>
            <a:off x="2032629" y="3830269"/>
            <a:ext cx="6675941" cy="2662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b="0" dirty="0">
                <a:latin typeface="Arial" panose="020B0604020202020204" pitchFamily="34" charset="0"/>
                <a:cs typeface="Arial" panose="020B0604020202020204" pitchFamily="34" charset="0"/>
              </a:rPr>
              <a:t>GX-3R &amp; GX-3R Pro advantages:  </a:t>
            </a:r>
          </a:p>
          <a:p>
            <a:pPr lvl="3"/>
            <a:r>
              <a:rPr lang="en-US" sz="1200" b="0" dirty="0">
                <a:latin typeface="Arial" panose="020B0604020202020204" pitchFamily="34" charset="0"/>
                <a:cs typeface="Arial" panose="020B0604020202020204" pitchFamily="34" charset="0"/>
              </a:rPr>
              <a:t>Smallest &amp; lightest available</a:t>
            </a:r>
          </a:p>
          <a:p>
            <a:pPr lvl="3"/>
            <a:r>
              <a:rPr lang="en-US" sz="1200" b="0" dirty="0">
                <a:latin typeface="Arial" panose="020B0604020202020204" pitchFamily="34" charset="0"/>
                <a:cs typeface="Arial" panose="020B0604020202020204" pitchFamily="34" charset="0"/>
              </a:rPr>
              <a:t>Ideal for workers wearing monitors in the breathing zone for entire shifts</a:t>
            </a:r>
          </a:p>
          <a:p>
            <a:pPr lvl="3"/>
            <a:r>
              <a:rPr lang="en-US" sz="1200" dirty="0">
                <a:latin typeface="Arial" panose="020B0604020202020204" pitchFamily="34" charset="0"/>
                <a:cs typeface="Arial" panose="020B0604020202020204" pitchFamily="34" charset="0"/>
              </a:rPr>
              <a:t>Bluetooth connectivity and toxic sensors for GX-3R Pro</a:t>
            </a:r>
            <a:endParaRPr lang="en-US" sz="1200" b="0" dirty="0">
              <a:latin typeface="Arial" panose="020B0604020202020204" pitchFamily="34" charset="0"/>
              <a:cs typeface="Arial" panose="020B0604020202020204" pitchFamily="34" charset="0"/>
            </a:endParaRPr>
          </a:p>
          <a:p>
            <a:pPr lvl="2"/>
            <a:r>
              <a:rPr lang="en-US" sz="1600" b="0" dirty="0">
                <a:latin typeface="Arial" panose="020B0604020202020204" pitchFamily="34" charset="0"/>
                <a:cs typeface="Arial" panose="020B0604020202020204" pitchFamily="34" charset="0"/>
              </a:rPr>
              <a:t>GX-6000 advantages:</a:t>
            </a:r>
          </a:p>
          <a:p>
            <a:pPr lvl="3"/>
            <a:r>
              <a:rPr lang="en-US" sz="1200" b="0" dirty="0">
                <a:latin typeface="Arial" panose="020B0604020202020204" pitchFamily="34" charset="0"/>
                <a:cs typeface="Arial" panose="020B0604020202020204" pitchFamily="34" charset="0"/>
              </a:rPr>
              <a:t>6 Gas channels</a:t>
            </a:r>
          </a:p>
          <a:p>
            <a:pPr lvl="3"/>
            <a:r>
              <a:rPr lang="en-US" sz="1200" b="0" dirty="0">
                <a:latin typeface="Arial" panose="020B0604020202020204" pitchFamily="34" charset="0"/>
                <a:cs typeface="Arial" panose="020B0604020202020204" pitchFamily="34" charset="0"/>
              </a:rPr>
              <a:t>5 operating modes</a:t>
            </a:r>
          </a:p>
          <a:p>
            <a:pPr lvl="3"/>
            <a:r>
              <a:rPr lang="en-US" sz="1200" b="0" dirty="0">
                <a:latin typeface="Arial" panose="020B0604020202020204" pitchFamily="34" charset="0"/>
                <a:cs typeface="Arial" panose="020B0604020202020204" pitchFamily="34" charset="0"/>
              </a:rPr>
              <a:t>Benzene specific PID</a:t>
            </a:r>
          </a:p>
          <a:p>
            <a:pPr lvl="3"/>
            <a:r>
              <a:rPr lang="en-US" sz="1200" b="0" dirty="0">
                <a:latin typeface="Arial" panose="020B0604020202020204" pitchFamily="34" charset="0"/>
                <a:cs typeface="Arial" panose="020B0604020202020204" pitchFamily="34" charset="0"/>
              </a:rPr>
              <a:t>Smart sensors with toxic and PID options</a:t>
            </a:r>
          </a:p>
        </p:txBody>
      </p:sp>
      <p:sp>
        <p:nvSpPr>
          <p:cNvPr id="7" name="Title 6"/>
          <p:cNvSpPr>
            <a:spLocks noGrp="1"/>
          </p:cNvSpPr>
          <p:nvPr>
            <p:ph type="title"/>
          </p:nvPr>
        </p:nvSpPr>
        <p:spPr/>
        <p:txBody>
          <a:bodyPr>
            <a:normAutofit/>
          </a:bodyPr>
          <a:lstStyle/>
          <a:p>
            <a:r>
              <a:rPr lang="en-US" sz="3300" b="1" dirty="0"/>
              <a:t>Products and Market</a:t>
            </a:r>
          </a:p>
        </p:txBody>
      </p:sp>
      <p:sp>
        <p:nvSpPr>
          <p:cNvPr id="8" name="Content Placeholder 7"/>
          <p:cNvSpPr>
            <a:spLocks noGrp="1"/>
          </p:cNvSpPr>
          <p:nvPr>
            <p:ph idx="1"/>
          </p:nvPr>
        </p:nvSpPr>
        <p:spPr>
          <a:xfrm>
            <a:off x="457199" y="1241734"/>
            <a:ext cx="5698571" cy="2179648"/>
          </a:xfrm>
        </p:spPr>
        <p:txBody>
          <a:bodyPr>
            <a:normAutofit fontScale="92500"/>
          </a:bodyPr>
          <a:lstStyle/>
          <a:p>
            <a:pPr marL="0" indent="0">
              <a:buNone/>
            </a:pPr>
            <a:r>
              <a:rPr lang="en-US" sz="2000" b="1" dirty="0"/>
              <a:t>Energy, Oil, &amp; Gas Production &amp; Transportation </a:t>
            </a:r>
          </a:p>
          <a:p>
            <a:pPr marL="0" indent="0">
              <a:buNone/>
            </a:pPr>
            <a:r>
              <a:rPr lang="en-US" sz="18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SO2, HCN, NH3</a:t>
            </a:r>
          </a:p>
          <a:p>
            <a:pPr lvl="2"/>
            <a:r>
              <a:rPr lang="en-US" sz="1600" dirty="0"/>
              <a:t>Benzene (C6H6)</a:t>
            </a:r>
          </a:p>
        </p:txBody>
      </p:sp>
      <p:pic>
        <p:nvPicPr>
          <p:cNvPr id="9" name="Picture 8" descr="GX-6000-Front-small.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cxnSp>
        <p:nvCxnSpPr>
          <p:cNvPr id="12" name="Straight Connector 11">
            <a:extLst>
              <a:ext uri="{FF2B5EF4-FFF2-40B4-BE49-F238E27FC236}">
                <a16:creationId xmlns:a16="http://schemas.microsoft.com/office/drawing/2014/main" id="{C21415CB-719D-E74F-BB56-8D6428E95E99}"/>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90BE40EA-E113-294E-878E-399DB044F0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4" name="Picture 13">
            <a:extLst>
              <a:ext uri="{FF2B5EF4-FFF2-40B4-BE49-F238E27FC236}">
                <a16:creationId xmlns:a16="http://schemas.microsoft.com/office/drawing/2014/main" id="{0430BC5E-88CB-0148-B303-658656E0968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3" name="Picture 12">
            <a:extLst>
              <a:ext uri="{FF2B5EF4-FFF2-40B4-BE49-F238E27FC236}">
                <a16:creationId xmlns:a16="http://schemas.microsoft.com/office/drawing/2014/main" id="{74E42413-1195-E140-9B0C-CFE5358A06FB}"/>
              </a:ext>
            </a:extLst>
          </p:cNvPr>
          <p:cNvPicPr>
            <a:picLocks noChangeAspect="1"/>
          </p:cNvPicPr>
          <p:nvPr/>
        </p:nvPicPr>
        <p:blipFill>
          <a:blip r:embed="rId6"/>
          <a:stretch>
            <a:fillRect/>
          </a:stretch>
        </p:blipFill>
        <p:spPr>
          <a:xfrm>
            <a:off x="6155771" y="1114699"/>
            <a:ext cx="2532577" cy="2389957"/>
          </a:xfrm>
          <a:prstGeom prst="rect">
            <a:avLst/>
          </a:prstGeom>
        </p:spPr>
      </p:pic>
      <p:sp>
        <p:nvSpPr>
          <p:cNvPr id="15" name="Rectangle 14">
            <a:extLst>
              <a:ext uri="{FF2B5EF4-FFF2-40B4-BE49-F238E27FC236}">
                <a16:creationId xmlns:a16="http://schemas.microsoft.com/office/drawing/2014/main" id="{89CF4743-9737-3A42-B934-409656CB3F04}"/>
              </a:ext>
            </a:extLst>
          </p:cNvPr>
          <p:cNvSpPr/>
          <p:nvPr/>
        </p:nvSpPr>
        <p:spPr>
          <a:xfrm>
            <a:off x="5233439" y="780784"/>
            <a:ext cx="3722337" cy="338554"/>
          </a:xfrm>
          <a:prstGeom prst="rect">
            <a:avLst/>
          </a:prstGeom>
        </p:spPr>
        <p:txBody>
          <a:bodyPr wrap="square">
            <a:spAutoFit/>
          </a:bodyPr>
          <a:lstStyle/>
          <a:p>
            <a:pPr marL="228600" marR="0" algn="ctr">
              <a:spcBef>
                <a:spcPts val="0"/>
              </a:spcBef>
              <a:spcAft>
                <a:spcPts val="0"/>
              </a:spcAft>
            </a:pPr>
            <a:r>
              <a:rPr lang="en-US" sz="1600" b="0" dirty="0">
                <a:latin typeface="Arial" panose="020B0604020202020204" pitchFamily="34" charset="0"/>
                <a:ea typeface="Calibri" panose="020F0502020204030204" pitchFamily="34" charset="0"/>
              </a:rPr>
              <a:t>Upstream	Midstream</a:t>
            </a:r>
          </a:p>
        </p:txBody>
      </p:sp>
    </p:spTree>
    <p:extLst>
      <p:ext uri="{BB962C8B-B14F-4D97-AF65-F5344CB8AC3E}">
        <p14:creationId xmlns:p14="http://schemas.microsoft.com/office/powerpoint/2010/main" val="21824916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7">
            <a:extLst>
              <a:ext uri="{FF2B5EF4-FFF2-40B4-BE49-F238E27FC236}">
                <a16:creationId xmlns:a16="http://schemas.microsoft.com/office/drawing/2014/main" id="{8AD62178-0E71-E145-9FA2-CCAC6CEE6B05}"/>
              </a:ext>
            </a:extLst>
          </p:cNvPr>
          <p:cNvSpPr txBox="1">
            <a:spLocks/>
          </p:cNvSpPr>
          <p:nvPr/>
        </p:nvSpPr>
        <p:spPr bwMode="auto">
          <a:xfrm>
            <a:off x="2032629" y="3830269"/>
            <a:ext cx="6675941" cy="26626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b="0" dirty="0">
                <a:latin typeface="Arial" panose="020B0604020202020204" pitchFamily="34" charset="0"/>
                <a:cs typeface="Arial" panose="020B0604020202020204" pitchFamily="34" charset="0"/>
              </a:rPr>
              <a:t>GX-3R &amp; GX-3R Pro advantages:  </a:t>
            </a:r>
          </a:p>
          <a:p>
            <a:pPr lvl="3"/>
            <a:r>
              <a:rPr lang="en-US" sz="1200" b="0" dirty="0">
                <a:latin typeface="Arial" panose="020B0604020202020204" pitchFamily="34" charset="0"/>
                <a:cs typeface="Arial" panose="020B0604020202020204" pitchFamily="34" charset="0"/>
              </a:rPr>
              <a:t>Smallest &amp; lightest available</a:t>
            </a:r>
          </a:p>
          <a:p>
            <a:pPr lvl="3"/>
            <a:r>
              <a:rPr lang="en-US" sz="1200" b="0" dirty="0">
                <a:latin typeface="Arial" panose="020B0604020202020204" pitchFamily="34" charset="0"/>
                <a:cs typeface="Arial" panose="020B0604020202020204" pitchFamily="34" charset="0"/>
              </a:rPr>
              <a:t>Ideal for workers wearing monitors in the breathing zone for entire shifts</a:t>
            </a:r>
          </a:p>
          <a:p>
            <a:pPr lvl="3"/>
            <a:r>
              <a:rPr lang="en-US" sz="1200" dirty="0">
                <a:latin typeface="Arial" panose="020B0604020202020204" pitchFamily="34" charset="0"/>
                <a:cs typeface="Arial" panose="020B0604020202020204" pitchFamily="34" charset="0"/>
              </a:rPr>
              <a:t>Bluetooth connectivity and toxic sensors for GX-3R Pro</a:t>
            </a:r>
            <a:endParaRPr lang="en-US" sz="1200" b="0" dirty="0">
              <a:latin typeface="Arial" panose="020B0604020202020204" pitchFamily="34" charset="0"/>
              <a:cs typeface="Arial" panose="020B0604020202020204" pitchFamily="34" charset="0"/>
            </a:endParaRPr>
          </a:p>
          <a:p>
            <a:pPr lvl="2"/>
            <a:r>
              <a:rPr lang="en-US" sz="1600" b="0" dirty="0">
                <a:latin typeface="Arial" panose="020B0604020202020204" pitchFamily="34" charset="0"/>
                <a:cs typeface="Arial" panose="020B0604020202020204" pitchFamily="34" charset="0"/>
              </a:rPr>
              <a:t>GX-6000 advantages:</a:t>
            </a:r>
          </a:p>
          <a:p>
            <a:pPr lvl="3"/>
            <a:r>
              <a:rPr lang="en-US" sz="1200" b="0" dirty="0">
                <a:latin typeface="Arial" panose="020B0604020202020204" pitchFamily="34" charset="0"/>
                <a:cs typeface="Arial" panose="020B0604020202020204" pitchFamily="34" charset="0"/>
              </a:rPr>
              <a:t>6 Gas channels</a:t>
            </a:r>
          </a:p>
          <a:p>
            <a:pPr lvl="3"/>
            <a:r>
              <a:rPr lang="en-US" sz="1200" b="0" dirty="0">
                <a:latin typeface="Arial" panose="020B0604020202020204" pitchFamily="34" charset="0"/>
                <a:cs typeface="Arial" panose="020B0604020202020204" pitchFamily="34" charset="0"/>
              </a:rPr>
              <a:t>5 operating modes</a:t>
            </a:r>
          </a:p>
          <a:p>
            <a:pPr lvl="3"/>
            <a:r>
              <a:rPr lang="en-US" sz="1200" b="0" dirty="0">
                <a:latin typeface="Arial" panose="020B0604020202020204" pitchFamily="34" charset="0"/>
                <a:cs typeface="Arial" panose="020B0604020202020204" pitchFamily="34" charset="0"/>
              </a:rPr>
              <a:t>Benzene specific PID</a:t>
            </a:r>
          </a:p>
          <a:p>
            <a:pPr lvl="3"/>
            <a:r>
              <a:rPr lang="en-US" sz="1200" b="0" dirty="0">
                <a:latin typeface="Arial" panose="020B0604020202020204" pitchFamily="34" charset="0"/>
                <a:cs typeface="Arial" panose="020B0604020202020204" pitchFamily="34" charset="0"/>
              </a:rPr>
              <a:t>Smart sensors with toxic and PID options</a:t>
            </a:r>
          </a:p>
        </p:txBody>
      </p:sp>
      <p:sp>
        <p:nvSpPr>
          <p:cNvPr id="7" name="Title 6"/>
          <p:cNvSpPr>
            <a:spLocks noGrp="1"/>
          </p:cNvSpPr>
          <p:nvPr>
            <p:ph type="title"/>
          </p:nvPr>
        </p:nvSpPr>
        <p:spPr/>
        <p:txBody>
          <a:bodyPr>
            <a:normAutofit/>
          </a:bodyPr>
          <a:lstStyle/>
          <a:p>
            <a:r>
              <a:rPr lang="en-US" sz="3300" b="1" dirty="0"/>
              <a:t>Products and Market</a:t>
            </a:r>
          </a:p>
        </p:txBody>
      </p:sp>
      <p:sp>
        <p:nvSpPr>
          <p:cNvPr id="8" name="Content Placeholder 7"/>
          <p:cNvSpPr>
            <a:spLocks noGrp="1"/>
          </p:cNvSpPr>
          <p:nvPr>
            <p:ph idx="1"/>
          </p:nvPr>
        </p:nvSpPr>
        <p:spPr>
          <a:xfrm>
            <a:off x="457200" y="1390108"/>
            <a:ext cx="8229600" cy="2031274"/>
          </a:xfrm>
        </p:spPr>
        <p:txBody>
          <a:bodyPr>
            <a:normAutofit fontScale="92500" lnSpcReduction="10000"/>
          </a:bodyPr>
          <a:lstStyle/>
          <a:p>
            <a:pPr marL="0" indent="0">
              <a:buNone/>
            </a:pPr>
            <a:r>
              <a:rPr lang="en-US" sz="2400" b="1" dirty="0"/>
              <a:t>Oil &amp; Gas Refining </a:t>
            </a:r>
            <a:r>
              <a:rPr lang="en-US" sz="1800" dirty="0"/>
              <a:t>(downstream operations)</a:t>
            </a:r>
          </a:p>
          <a:p>
            <a:pPr lvl="1"/>
            <a:r>
              <a:rPr lang="en-US" sz="2000" dirty="0"/>
              <a:t>Gases encountered:  </a:t>
            </a:r>
          </a:p>
          <a:p>
            <a:pPr lvl="2"/>
            <a:r>
              <a:rPr lang="en-US" sz="1600" dirty="0"/>
              <a:t>Combustibles</a:t>
            </a:r>
          </a:p>
          <a:p>
            <a:pPr lvl="2"/>
            <a:r>
              <a:rPr lang="en-US" sz="1600" dirty="0"/>
              <a:t>O2 deficiency</a:t>
            </a:r>
          </a:p>
          <a:p>
            <a:pPr lvl="2"/>
            <a:r>
              <a:rPr lang="en-US" sz="1600" dirty="0"/>
              <a:t>H2S, CO</a:t>
            </a:r>
          </a:p>
          <a:p>
            <a:pPr lvl="2"/>
            <a:r>
              <a:rPr lang="en-US" sz="1600" dirty="0"/>
              <a:t>SO2, HCN, NH3</a:t>
            </a:r>
          </a:p>
          <a:p>
            <a:pPr lvl="2"/>
            <a:r>
              <a:rPr lang="en-US" sz="1600" dirty="0"/>
              <a:t>Benzene (C6H6)</a:t>
            </a:r>
          </a:p>
          <a:p>
            <a:endParaRPr lang="en-US" sz="2400" dirty="0"/>
          </a:p>
        </p:txBody>
      </p:sp>
      <p:pic>
        <p:nvPicPr>
          <p:cNvPr id="9" name="Picture 8" descr="GX-6000-Front-small.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11" name="Picture 10">
            <a:extLst>
              <a:ext uri="{FF2B5EF4-FFF2-40B4-BE49-F238E27FC236}">
                <a16:creationId xmlns:a16="http://schemas.microsoft.com/office/drawing/2014/main" id="{F9D7789C-DE62-F34F-86D2-07E3B4DCE3FF}"/>
              </a:ext>
            </a:extLst>
          </p:cNvPr>
          <p:cNvPicPr>
            <a:picLocks noChangeAspect="1"/>
          </p:cNvPicPr>
          <p:nvPr/>
        </p:nvPicPr>
        <p:blipFill>
          <a:blip r:embed="rId4"/>
          <a:stretch>
            <a:fillRect/>
          </a:stretch>
        </p:blipFill>
        <p:spPr>
          <a:xfrm>
            <a:off x="6273876" y="574772"/>
            <a:ext cx="2847925" cy="2951111"/>
          </a:xfrm>
          <a:prstGeom prst="rect">
            <a:avLst/>
          </a:prstGeom>
        </p:spPr>
      </p:pic>
      <p:cxnSp>
        <p:nvCxnSpPr>
          <p:cNvPr id="12" name="Straight Connector 11">
            <a:extLst>
              <a:ext uri="{FF2B5EF4-FFF2-40B4-BE49-F238E27FC236}">
                <a16:creationId xmlns:a16="http://schemas.microsoft.com/office/drawing/2014/main" id="{C21415CB-719D-E74F-BB56-8D6428E95E99}"/>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90BE40EA-E113-294E-878E-399DB044F0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4" name="Picture 13">
            <a:extLst>
              <a:ext uri="{FF2B5EF4-FFF2-40B4-BE49-F238E27FC236}">
                <a16:creationId xmlns:a16="http://schemas.microsoft.com/office/drawing/2014/main" id="{0430BC5E-88CB-0148-B303-658656E0968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19920855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EC8A41D4-D6D0-1C4D-A73C-7FAAA0CEA816}"/>
              </a:ext>
            </a:extLst>
          </p:cNvPr>
          <p:cNvSpPr txBox="1">
            <a:spLocks/>
          </p:cNvSpPr>
          <p:nvPr/>
        </p:nvSpPr>
        <p:spPr bwMode="auto">
          <a:xfrm>
            <a:off x="2029968" y="3831336"/>
            <a:ext cx="6574536" cy="2445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dirty="0">
                <a:latin typeface="Arial" panose="020B0604020202020204" pitchFamily="34" charset="0"/>
                <a:cs typeface="Arial" panose="020B0604020202020204" pitchFamily="34" charset="0"/>
              </a:rPr>
              <a:t>GX-3R &amp; GX-3R Pro advantages:  </a:t>
            </a:r>
          </a:p>
          <a:p>
            <a:pPr lvl="3"/>
            <a:r>
              <a:rPr lang="en-US" sz="1200" dirty="0">
                <a:latin typeface="Arial" panose="020B0604020202020204" pitchFamily="34" charset="0"/>
                <a:cs typeface="Arial" panose="020B0604020202020204" pitchFamily="34" charset="0"/>
              </a:rPr>
              <a:t>Smallest &amp; lightest available</a:t>
            </a:r>
          </a:p>
          <a:p>
            <a:pPr lvl="3"/>
            <a:r>
              <a:rPr lang="en-US" sz="1200" dirty="0">
                <a:latin typeface="Arial" panose="020B0604020202020204" pitchFamily="34" charset="0"/>
                <a:cs typeface="Arial" panose="020B0604020202020204" pitchFamily="34" charset="0"/>
              </a:rPr>
              <a:t>Bluetooth capability and toxic sensors for GX-3R Pro</a:t>
            </a:r>
          </a:p>
          <a:p>
            <a:pPr lvl="2"/>
            <a:r>
              <a:rPr lang="en-US" sz="1600" b="0" dirty="0">
                <a:latin typeface="Arial" panose="020B0604020202020204" pitchFamily="34" charset="0"/>
                <a:cs typeface="Arial" panose="020B0604020202020204" pitchFamily="34" charset="0"/>
              </a:rPr>
              <a:t>GX-2012 advantages:</a:t>
            </a:r>
          </a:p>
          <a:p>
            <a:pPr lvl="3"/>
            <a:r>
              <a:rPr lang="en-US" sz="1200" dirty="0">
                <a:latin typeface="Arial" panose="020B0604020202020204" pitchFamily="34" charset="0"/>
                <a:cs typeface="Arial" panose="020B0604020202020204" pitchFamily="34" charset="0"/>
              </a:rPr>
              <a:t>3 operating modes:  Normal, leak check, and bar hole sampling</a:t>
            </a:r>
            <a:endParaRPr lang="en-US" sz="1200" b="0" dirty="0">
              <a:latin typeface="Arial" panose="020B0604020202020204" pitchFamily="34" charset="0"/>
              <a:cs typeface="Arial" panose="020B0604020202020204" pitchFamily="34" charset="0"/>
            </a:endParaRPr>
          </a:p>
          <a:p>
            <a:pPr lvl="3"/>
            <a:r>
              <a:rPr lang="en-US" sz="1200" b="0" dirty="0">
                <a:latin typeface="Arial" panose="020B0604020202020204" pitchFamily="34" charset="0"/>
                <a:cs typeface="Arial" panose="020B0604020202020204" pitchFamily="34" charset="0"/>
              </a:rPr>
              <a:t>Internal sample pump</a:t>
            </a:r>
          </a:p>
          <a:p>
            <a:pPr lvl="3"/>
            <a:r>
              <a:rPr lang="en-US" sz="1200" dirty="0">
                <a:latin typeface="Arial" panose="020B0604020202020204" pitchFamily="34" charset="0"/>
                <a:cs typeface="Arial" panose="020B0604020202020204" pitchFamily="34" charset="0"/>
              </a:rPr>
              <a:t>Ideal for pre-entry sampling of manholes</a:t>
            </a:r>
          </a:p>
          <a:p>
            <a:pPr lvl="2"/>
            <a:r>
              <a:rPr lang="en-US" sz="1600" b="0" dirty="0">
                <a:latin typeface="Arial" panose="020B0604020202020204" pitchFamily="34" charset="0"/>
                <a:cs typeface="Arial" panose="020B0604020202020204" pitchFamily="34" charset="0"/>
              </a:rPr>
              <a:t>Eagle 2 advantages:</a:t>
            </a:r>
          </a:p>
          <a:p>
            <a:pPr lvl="3"/>
            <a:r>
              <a:rPr lang="en-US" sz="1200" dirty="0">
                <a:latin typeface="Arial" panose="020B0604020202020204" pitchFamily="34" charset="0"/>
                <a:cs typeface="Arial" panose="020B0604020202020204" pitchFamily="34" charset="0"/>
              </a:rPr>
              <a:t>Special transformer testing configuration</a:t>
            </a:r>
            <a:endParaRPr lang="en-US" sz="1200" b="0" dirty="0">
              <a:latin typeface="Arial" panose="020B0604020202020204" pitchFamily="34" charset="0"/>
              <a:cs typeface="Arial" panose="020B0604020202020204" pitchFamily="34" charset="0"/>
            </a:endParaRPr>
          </a:p>
          <a:p>
            <a:endParaRPr lang="en-US" sz="2000" b="0" dirty="0"/>
          </a:p>
        </p:txBody>
      </p:sp>
      <p:sp>
        <p:nvSpPr>
          <p:cNvPr id="3" name="Content Placeholder 2"/>
          <p:cNvSpPr>
            <a:spLocks noGrp="1"/>
          </p:cNvSpPr>
          <p:nvPr>
            <p:ph idx="1"/>
          </p:nvPr>
        </p:nvSpPr>
        <p:spPr>
          <a:xfrm>
            <a:off x="457200" y="1389888"/>
            <a:ext cx="8229600" cy="1828800"/>
          </a:xfrm>
        </p:spPr>
        <p:txBody>
          <a:bodyPr>
            <a:normAutofit lnSpcReduction="10000"/>
          </a:bodyPr>
          <a:lstStyle/>
          <a:p>
            <a:pPr marL="0" indent="0">
              <a:buNone/>
            </a:pPr>
            <a:r>
              <a:rPr lang="en-US" sz="2400" b="1" dirty="0"/>
              <a:t>Power Utilities</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H2</a:t>
            </a:r>
          </a:p>
          <a:p>
            <a:endParaRPr lang="en-US" sz="2400" dirty="0"/>
          </a:p>
        </p:txBody>
      </p:sp>
      <p:pic>
        <p:nvPicPr>
          <p:cNvPr id="6" name="Picture 5" descr="151913-200.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68571" y="965845"/>
            <a:ext cx="2540000" cy="2540000"/>
          </a:xfrm>
          <a:prstGeom prst="rect">
            <a:avLst/>
          </a:prstGeom>
        </p:spPr>
      </p:pic>
      <p:pic>
        <p:nvPicPr>
          <p:cNvPr id="9" name="Picture 8" descr="GX-2012-Normal-Mode-Scree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14628" y="4463643"/>
            <a:ext cx="1042405" cy="2303713"/>
          </a:xfrm>
          <a:prstGeom prst="rect">
            <a:avLst/>
          </a:prstGeom>
        </p:spPr>
      </p:pic>
      <p:cxnSp>
        <p:nvCxnSpPr>
          <p:cNvPr id="10" name="Straight Connector 9">
            <a:extLst>
              <a:ext uri="{FF2B5EF4-FFF2-40B4-BE49-F238E27FC236}">
                <a16:creationId xmlns:a16="http://schemas.microsoft.com/office/drawing/2014/main" id="{7DFF690D-1E5A-2148-B14C-8DC75F5D9C3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itle 6">
            <a:extLst>
              <a:ext uri="{FF2B5EF4-FFF2-40B4-BE49-F238E27FC236}">
                <a16:creationId xmlns:a16="http://schemas.microsoft.com/office/drawing/2014/main" id="{FDF56213-8319-6644-A80A-F633A73253C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BEE8305F-D6D9-5B47-8DD4-66949E6251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2" name="Picture 11">
            <a:extLst>
              <a:ext uri="{FF2B5EF4-FFF2-40B4-BE49-F238E27FC236}">
                <a16:creationId xmlns:a16="http://schemas.microsoft.com/office/drawing/2014/main" id="{89FE8D43-E885-CD46-BA81-CB01E9B6270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3" name="Picture 12">
            <a:extLst>
              <a:ext uri="{FF2B5EF4-FFF2-40B4-BE49-F238E27FC236}">
                <a16:creationId xmlns:a16="http://schemas.microsoft.com/office/drawing/2014/main" id="{F33E3286-A83C-B04E-8761-49DBEAA2E63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9552" y="4893226"/>
            <a:ext cx="1627851" cy="1994116"/>
          </a:xfrm>
          <a:prstGeom prst="rect">
            <a:avLst/>
          </a:prstGeom>
        </p:spPr>
      </p:pic>
    </p:spTree>
    <p:extLst>
      <p:ext uri="{BB962C8B-B14F-4D97-AF65-F5344CB8AC3E}">
        <p14:creationId xmlns:p14="http://schemas.microsoft.com/office/powerpoint/2010/main" val="34850799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87730"/>
          </a:xfrm>
        </p:spPr>
        <p:txBody>
          <a:bodyPr/>
          <a:lstStyle/>
          <a:p>
            <a:pPr marL="0" indent="0">
              <a:buNone/>
            </a:pPr>
            <a:r>
              <a:rPr lang="en-US" sz="2400" b="1" dirty="0"/>
              <a:t>Manufacturing</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Process gases like Carbon Dioxide, Ammonia</a:t>
            </a:r>
          </a:p>
        </p:txBody>
      </p:sp>
      <p:pic>
        <p:nvPicPr>
          <p:cNvPr id="6" name="Picture 5">
            <a:extLst>
              <a:ext uri="{FF2B5EF4-FFF2-40B4-BE49-F238E27FC236}">
                <a16:creationId xmlns:a16="http://schemas.microsoft.com/office/drawing/2014/main" id="{4D88C610-575F-8645-9923-1A482104152E}"/>
              </a:ext>
            </a:extLst>
          </p:cNvPr>
          <p:cNvPicPr>
            <a:picLocks noChangeAspect="1"/>
          </p:cNvPicPr>
          <p:nvPr/>
        </p:nvPicPr>
        <p:blipFill>
          <a:blip r:embed="rId2"/>
          <a:stretch>
            <a:fillRect/>
          </a:stretch>
        </p:blipFill>
        <p:spPr>
          <a:xfrm>
            <a:off x="6471920" y="977900"/>
            <a:ext cx="2540000" cy="2540000"/>
          </a:xfrm>
          <a:prstGeom prst="rect">
            <a:avLst/>
          </a:prstGeom>
        </p:spPr>
      </p:pic>
      <p:cxnSp>
        <p:nvCxnSpPr>
          <p:cNvPr id="12" name="Straight Connector 11">
            <a:extLst>
              <a:ext uri="{FF2B5EF4-FFF2-40B4-BE49-F238E27FC236}">
                <a16:creationId xmlns:a16="http://schemas.microsoft.com/office/drawing/2014/main" id="{83176077-3E49-9A4A-A501-6095ED0F3D4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descr="M2A-Front-View.png">
            <a:extLst>
              <a:ext uri="{FF2B5EF4-FFF2-40B4-BE49-F238E27FC236}">
                <a16:creationId xmlns:a16="http://schemas.microsoft.com/office/drawing/2014/main" id="{B40D3A2E-D93D-5545-A48B-C5BD4983CD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607" y="4976828"/>
            <a:ext cx="1284117" cy="1861971"/>
          </a:xfrm>
          <a:prstGeom prst="rect">
            <a:avLst/>
          </a:prstGeom>
        </p:spPr>
      </p:pic>
      <p:sp>
        <p:nvSpPr>
          <p:cNvPr id="16" name="Content Placeholder 2">
            <a:extLst>
              <a:ext uri="{FF2B5EF4-FFF2-40B4-BE49-F238E27FC236}">
                <a16:creationId xmlns:a16="http://schemas.microsoft.com/office/drawing/2014/main" id="{8AE27B0C-ED00-B043-BFB1-56BBEE821FA4}"/>
              </a:ext>
            </a:extLst>
          </p:cNvPr>
          <p:cNvSpPr txBox="1">
            <a:spLocks/>
          </p:cNvSpPr>
          <p:nvPr/>
        </p:nvSpPr>
        <p:spPr bwMode="auto">
          <a:xfrm>
            <a:off x="2029968" y="3831336"/>
            <a:ext cx="7035800" cy="2835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dirty="0">
                <a:latin typeface="Arial" panose="020B0604020202020204" pitchFamily="34" charset="0"/>
                <a:cs typeface="Arial" panose="020B0604020202020204" pitchFamily="34" charset="0"/>
              </a:rPr>
              <a:t>GX-3R &amp; GX-3R Pro advantages:  </a:t>
            </a:r>
          </a:p>
          <a:p>
            <a:pPr lvl="3"/>
            <a:r>
              <a:rPr lang="en-US" sz="1200" dirty="0">
                <a:latin typeface="Arial" panose="020B0604020202020204" pitchFamily="34" charset="0"/>
                <a:cs typeface="Arial" panose="020B0604020202020204" pitchFamily="34" charset="0"/>
              </a:rPr>
              <a:t>Smallest &amp; lightest available</a:t>
            </a:r>
          </a:p>
          <a:p>
            <a:pPr lvl="3"/>
            <a:r>
              <a:rPr lang="en-US" sz="1200" dirty="0">
                <a:latin typeface="Arial" panose="020B0604020202020204" pitchFamily="34" charset="0"/>
                <a:cs typeface="Arial" panose="020B0604020202020204" pitchFamily="34" charset="0"/>
              </a:rPr>
              <a:t>Ideal for workers wearing monitors in the breathing zone for entire shifts</a:t>
            </a:r>
          </a:p>
          <a:p>
            <a:pPr lvl="3"/>
            <a:r>
              <a:rPr lang="en-US" sz="1200" dirty="0">
                <a:latin typeface="Arial" panose="020B0604020202020204" pitchFamily="34" charset="0"/>
                <a:cs typeface="Arial" panose="020B0604020202020204" pitchFamily="34" charset="0"/>
              </a:rPr>
              <a:t>Bluetooth connectivity and toxic sensors for GX-3R Pro</a:t>
            </a:r>
          </a:p>
          <a:p>
            <a:pPr lvl="2"/>
            <a:r>
              <a:rPr lang="en-US" sz="1600" b="0" dirty="0">
                <a:latin typeface="Arial" panose="020B0604020202020204" pitchFamily="34" charset="0"/>
                <a:cs typeface="Arial" panose="020B0604020202020204" pitchFamily="34" charset="0"/>
              </a:rPr>
              <a:t>GX-6000 advantages:</a:t>
            </a:r>
          </a:p>
          <a:p>
            <a:pPr lvl="3"/>
            <a:r>
              <a:rPr lang="en-US" sz="1200" b="0" dirty="0">
                <a:latin typeface="Arial" panose="020B0604020202020204" pitchFamily="34" charset="0"/>
                <a:cs typeface="Arial" panose="020B0604020202020204" pitchFamily="34" charset="0"/>
              </a:rPr>
              <a:t>6 Gas channels</a:t>
            </a:r>
          </a:p>
          <a:p>
            <a:pPr lvl="3"/>
            <a:r>
              <a:rPr lang="en-US" sz="1200" b="0" dirty="0">
                <a:latin typeface="Arial" panose="020B0604020202020204" pitchFamily="34" charset="0"/>
                <a:cs typeface="Arial" panose="020B0604020202020204" pitchFamily="34" charset="0"/>
              </a:rPr>
              <a:t>5 operating modes</a:t>
            </a:r>
          </a:p>
          <a:p>
            <a:pPr lvl="2"/>
            <a:r>
              <a:rPr lang="en-US" sz="1600" b="0" dirty="0">
                <a:latin typeface="Arial" panose="020B0604020202020204" pitchFamily="34" charset="0"/>
                <a:cs typeface="Arial" panose="020B0604020202020204" pitchFamily="34" charset="0"/>
              </a:rPr>
              <a:t>Fixed System Products</a:t>
            </a:r>
          </a:p>
          <a:p>
            <a:pPr lvl="3"/>
            <a:r>
              <a:rPr lang="en-US" sz="1200" b="0" dirty="0">
                <a:latin typeface="Arial" panose="020B0604020202020204" pitchFamily="34" charset="0"/>
                <a:cs typeface="Arial" panose="020B0604020202020204" pitchFamily="34" charset="0"/>
              </a:rPr>
              <a:t>Continuously monitor process gases</a:t>
            </a:r>
          </a:p>
        </p:txBody>
      </p:sp>
      <p:sp>
        <p:nvSpPr>
          <p:cNvPr id="14" name="Title 6">
            <a:extLst>
              <a:ext uri="{FF2B5EF4-FFF2-40B4-BE49-F238E27FC236}">
                <a16:creationId xmlns:a16="http://schemas.microsoft.com/office/drawing/2014/main" id="{7A91E57E-9204-F741-8626-B9AD7C4C4393}"/>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descr="GX-6000-Front-small.png">
            <a:extLst>
              <a:ext uri="{FF2B5EF4-FFF2-40B4-BE49-F238E27FC236}">
                <a16:creationId xmlns:a16="http://schemas.microsoft.com/office/drawing/2014/main" id="{3750736A-E9E5-1C49-9B28-DD3F1F37E7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17" name="Picture 16">
            <a:extLst>
              <a:ext uri="{FF2B5EF4-FFF2-40B4-BE49-F238E27FC236}">
                <a16:creationId xmlns:a16="http://schemas.microsoft.com/office/drawing/2014/main" id="{31C950F9-3D90-084C-ACFC-299B7ED6BF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1" name="Picture 10">
            <a:extLst>
              <a:ext uri="{FF2B5EF4-FFF2-40B4-BE49-F238E27FC236}">
                <a16:creationId xmlns:a16="http://schemas.microsoft.com/office/drawing/2014/main" id="{EABE7A67-84E1-F04F-9C82-C4815890DB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22008009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18516"/>
          </a:xfrm>
        </p:spPr>
        <p:txBody>
          <a:bodyPr/>
          <a:lstStyle/>
          <a:p>
            <a:pPr marL="0" indent="0">
              <a:buNone/>
            </a:pPr>
            <a:r>
              <a:rPr lang="en-US" sz="2400" b="1" dirty="0"/>
              <a:t>Water &amp; Waste Water</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Ammonia, Chlorine, Ozone, Sulfur Dioxide, &amp; VOC’s</a:t>
            </a:r>
            <a:endParaRPr lang="en-US" sz="1200" dirty="0"/>
          </a:p>
        </p:txBody>
      </p:sp>
      <p:pic>
        <p:nvPicPr>
          <p:cNvPr id="7" name="Picture 6" descr="wastewater-clipart-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91990" y="1086630"/>
            <a:ext cx="2313214" cy="2313214"/>
          </a:xfrm>
          <a:prstGeom prst="rect">
            <a:avLst/>
          </a:prstGeom>
        </p:spPr>
      </p:pic>
      <p:cxnSp>
        <p:nvCxnSpPr>
          <p:cNvPr id="8" name="Straight Connector 7">
            <a:extLst>
              <a:ext uri="{FF2B5EF4-FFF2-40B4-BE49-F238E27FC236}">
                <a16:creationId xmlns:a16="http://schemas.microsoft.com/office/drawing/2014/main" id="{420B59F2-BE2F-6846-BF54-CB2CE339B3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AB8FA1E0-7CFE-114F-9847-8DE698EA9D7E}"/>
              </a:ext>
            </a:extLst>
          </p:cNvPr>
          <p:cNvSpPr txBox="1">
            <a:spLocks/>
          </p:cNvSpPr>
          <p:nvPr/>
        </p:nvSpPr>
        <p:spPr bwMode="auto">
          <a:xfrm>
            <a:off x="2029968" y="3831335"/>
            <a:ext cx="6089904" cy="2890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dirty="0">
                <a:latin typeface="Arial" panose="020B0604020202020204" pitchFamily="34" charset="0"/>
                <a:cs typeface="Arial" panose="020B0604020202020204" pitchFamily="34" charset="0"/>
              </a:rPr>
              <a:t>GX-3R &amp; GX-3R Pro advantages:  </a:t>
            </a:r>
          </a:p>
          <a:p>
            <a:pPr lvl="3"/>
            <a:r>
              <a:rPr lang="en-US" sz="1200" dirty="0">
                <a:latin typeface="Arial" panose="020B0604020202020204" pitchFamily="34" charset="0"/>
                <a:cs typeface="Arial" panose="020B0604020202020204" pitchFamily="34" charset="0"/>
              </a:rPr>
              <a:t>Smallest &amp; lightest available</a:t>
            </a:r>
          </a:p>
          <a:p>
            <a:pPr lvl="3"/>
            <a:r>
              <a:rPr lang="en-US" sz="1200" dirty="0">
                <a:latin typeface="Arial" panose="020B0604020202020204" pitchFamily="34" charset="0"/>
                <a:cs typeface="Arial" panose="020B0604020202020204" pitchFamily="34" charset="0"/>
              </a:rPr>
              <a:t>Ideal for workers wearing monitors in the breathing zone for entire shifts</a:t>
            </a:r>
          </a:p>
          <a:p>
            <a:pPr lvl="3"/>
            <a:r>
              <a:rPr lang="en-US" sz="1200" dirty="0">
                <a:latin typeface="Arial" panose="020B0604020202020204" pitchFamily="34" charset="0"/>
                <a:cs typeface="Arial" panose="020B0604020202020204" pitchFamily="34" charset="0"/>
              </a:rPr>
              <a:t>Bluetooth connectivity and toxic sensors for GX-3R Pro</a:t>
            </a:r>
          </a:p>
          <a:p>
            <a:pPr lvl="2"/>
            <a:r>
              <a:rPr lang="en-US" sz="1600" b="0" dirty="0">
                <a:latin typeface="Arial" panose="020B0604020202020204" pitchFamily="34" charset="0"/>
                <a:cs typeface="Arial" panose="020B0604020202020204" pitchFamily="34" charset="0"/>
              </a:rPr>
              <a:t>GX-6000 advantages:</a:t>
            </a:r>
          </a:p>
          <a:p>
            <a:pPr lvl="3"/>
            <a:r>
              <a:rPr lang="en-US" sz="1200" dirty="0">
                <a:latin typeface="Arial" panose="020B0604020202020204" pitchFamily="34" charset="0"/>
                <a:cs typeface="Arial" panose="020B0604020202020204" pitchFamily="34" charset="0"/>
              </a:rPr>
              <a:t>2 Smart sensor slots to monitor NH3, Cl2, SO2, &amp; VOC’s</a:t>
            </a:r>
            <a:endParaRPr lang="en-US" sz="1200" b="0" dirty="0">
              <a:latin typeface="Arial" panose="020B0604020202020204" pitchFamily="34" charset="0"/>
              <a:cs typeface="Arial" panose="020B0604020202020204" pitchFamily="34" charset="0"/>
            </a:endParaRPr>
          </a:p>
          <a:p>
            <a:pPr lvl="3"/>
            <a:r>
              <a:rPr lang="en-US" sz="1200" b="0" dirty="0">
                <a:latin typeface="Arial" panose="020B0604020202020204" pitchFamily="34" charset="0"/>
                <a:cs typeface="Arial" panose="020B0604020202020204" pitchFamily="34" charset="0"/>
              </a:rPr>
              <a:t>6 Gas channels</a:t>
            </a:r>
          </a:p>
          <a:p>
            <a:pPr lvl="2"/>
            <a:r>
              <a:rPr lang="en-US" sz="1600" dirty="0">
                <a:latin typeface="Arial" panose="020B0604020202020204" pitchFamily="34" charset="0"/>
                <a:cs typeface="Arial" panose="020B0604020202020204" pitchFamily="34" charset="0"/>
              </a:rPr>
              <a:t>Fixed System Products</a:t>
            </a:r>
          </a:p>
          <a:p>
            <a:pPr lvl="3"/>
            <a:r>
              <a:rPr lang="en-US" sz="1200" dirty="0">
                <a:latin typeface="Arial" panose="020B0604020202020204" pitchFamily="34" charset="0"/>
                <a:cs typeface="Arial" panose="020B0604020202020204" pitchFamily="34" charset="0"/>
              </a:rPr>
              <a:t>High range H2S solutions for extreme environments</a:t>
            </a:r>
          </a:p>
        </p:txBody>
      </p:sp>
      <p:sp>
        <p:nvSpPr>
          <p:cNvPr id="13" name="Title 6">
            <a:extLst>
              <a:ext uri="{FF2B5EF4-FFF2-40B4-BE49-F238E27FC236}">
                <a16:creationId xmlns:a16="http://schemas.microsoft.com/office/drawing/2014/main" id="{F85CC101-0B7C-1940-8CD2-42BEE6829E74}"/>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3520636-3C52-D744-BFF1-7E593E208E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6" name="Picture 15">
            <a:extLst>
              <a:ext uri="{FF2B5EF4-FFF2-40B4-BE49-F238E27FC236}">
                <a16:creationId xmlns:a16="http://schemas.microsoft.com/office/drawing/2014/main" id="{1333C076-08B8-8E45-82F8-208DA6174A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4" name="Picture 3">
            <a:extLst>
              <a:ext uri="{FF2B5EF4-FFF2-40B4-BE49-F238E27FC236}">
                <a16:creationId xmlns:a16="http://schemas.microsoft.com/office/drawing/2014/main" id="{B48CF8DF-9A9B-2346-8DC9-FF87C28DF4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853" y="4729958"/>
            <a:ext cx="1755103" cy="2314421"/>
          </a:xfrm>
          <a:prstGeom prst="rect">
            <a:avLst/>
          </a:prstGeom>
        </p:spPr>
      </p:pic>
      <p:pic>
        <p:nvPicPr>
          <p:cNvPr id="17" name="Picture 16" descr="GX-6000-Front-small.png">
            <a:extLst>
              <a:ext uri="{FF2B5EF4-FFF2-40B4-BE49-F238E27FC236}">
                <a16:creationId xmlns:a16="http://schemas.microsoft.com/office/drawing/2014/main" id="{68D18202-21AF-8B42-88B0-A3E65377FE3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spTree>
    <p:extLst>
      <p:ext uri="{BB962C8B-B14F-4D97-AF65-F5344CB8AC3E}">
        <p14:creationId xmlns:p14="http://schemas.microsoft.com/office/powerpoint/2010/main" val="3786545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9"/>
            <a:ext cx="6700157" cy="2163436"/>
          </a:xfrm>
        </p:spPr>
        <p:txBody>
          <a:bodyPr>
            <a:normAutofit lnSpcReduction="10000"/>
          </a:bodyPr>
          <a:lstStyle/>
          <a:p>
            <a:pPr marL="0" indent="0">
              <a:buNone/>
            </a:pPr>
            <a:r>
              <a:rPr lang="en-US" sz="2400" b="1" dirty="0"/>
              <a:t>Construction</a:t>
            </a:r>
          </a:p>
          <a:p>
            <a:pPr lvl="1"/>
            <a:r>
              <a:rPr lang="en-US" sz="2000" dirty="0"/>
              <a:t>OSHA CFR 1926 </a:t>
            </a:r>
            <a:r>
              <a:rPr lang="mr-IN" sz="2000" dirty="0"/>
              <a:t>–</a:t>
            </a:r>
            <a:r>
              <a:rPr lang="en-US" sz="2000" dirty="0"/>
              <a:t> </a:t>
            </a:r>
          </a:p>
          <a:p>
            <a:pPr lvl="2"/>
            <a:r>
              <a:rPr lang="en-US" sz="1600" dirty="0"/>
              <a:t>Confined Spaces in Construction</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endParaRPr lang="en-US" sz="2400" dirty="0"/>
          </a:p>
        </p:txBody>
      </p:sp>
      <p:pic>
        <p:nvPicPr>
          <p:cNvPr id="5" name="Picture 4" descr="trench-construction.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49319" y="1104900"/>
            <a:ext cx="3887787" cy="1943894"/>
          </a:xfrm>
          <a:prstGeom prst="rect">
            <a:avLst/>
          </a:prstGeom>
        </p:spPr>
      </p:pic>
      <p:sp>
        <p:nvSpPr>
          <p:cNvPr id="8" name="Content Placeholder 2">
            <a:extLst>
              <a:ext uri="{FF2B5EF4-FFF2-40B4-BE49-F238E27FC236}">
                <a16:creationId xmlns:a16="http://schemas.microsoft.com/office/drawing/2014/main" id="{A6CF4D09-5D32-6547-BF5A-D716D695D92B}"/>
              </a:ext>
            </a:extLst>
          </p:cNvPr>
          <p:cNvSpPr txBox="1">
            <a:spLocks/>
          </p:cNvSpPr>
          <p:nvPr/>
        </p:nvSpPr>
        <p:spPr bwMode="auto">
          <a:xfrm>
            <a:off x="2029967" y="3831336"/>
            <a:ext cx="6556249" cy="2457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dirty="0">
                <a:latin typeface="Arial" panose="020B0604020202020204" pitchFamily="34" charset="0"/>
                <a:cs typeface="Arial" panose="020B0604020202020204" pitchFamily="34" charset="0"/>
              </a:rPr>
              <a:t>GX-3R &amp; GX-3R Pro advantages:  </a:t>
            </a:r>
          </a:p>
          <a:p>
            <a:pPr lvl="3"/>
            <a:r>
              <a:rPr lang="en-US" sz="1200" dirty="0">
                <a:latin typeface="Arial" panose="020B0604020202020204" pitchFamily="34" charset="0"/>
                <a:cs typeface="Arial" panose="020B0604020202020204" pitchFamily="34" charset="0"/>
              </a:rPr>
              <a:t>Smallest &amp; lightest available</a:t>
            </a:r>
          </a:p>
          <a:p>
            <a:pPr lvl="3"/>
            <a:r>
              <a:rPr lang="en-US" sz="1200" dirty="0">
                <a:latin typeface="Arial" panose="020B0604020202020204" pitchFamily="34" charset="0"/>
                <a:cs typeface="Arial" panose="020B0604020202020204" pitchFamily="34" charset="0"/>
              </a:rPr>
              <a:t>Ideal for workers wearing monitors in the breathing zone for entire shifts</a:t>
            </a:r>
          </a:p>
          <a:p>
            <a:pPr lvl="3"/>
            <a:r>
              <a:rPr lang="en-US" sz="1200" dirty="0">
                <a:latin typeface="Arial" panose="020B0604020202020204" pitchFamily="34" charset="0"/>
                <a:cs typeface="Arial" panose="020B0604020202020204" pitchFamily="34" charset="0"/>
              </a:rPr>
              <a:t>Man-down and panic alarms for GX-3R Pro</a:t>
            </a:r>
          </a:p>
          <a:p>
            <a:pPr lvl="2"/>
            <a:r>
              <a:rPr lang="en-US" sz="1600" b="0" dirty="0">
                <a:latin typeface="Arial" panose="020B0604020202020204" pitchFamily="34" charset="0"/>
                <a:cs typeface="Arial" panose="020B0604020202020204" pitchFamily="34" charset="0"/>
              </a:rPr>
              <a:t>GX-6000 advantages:</a:t>
            </a:r>
          </a:p>
          <a:p>
            <a:pPr lvl="3"/>
            <a:r>
              <a:rPr lang="en-US" sz="1200" b="0" dirty="0">
                <a:latin typeface="Arial" panose="020B0604020202020204" pitchFamily="34" charset="0"/>
                <a:cs typeface="Arial" panose="020B0604020202020204" pitchFamily="34" charset="0"/>
              </a:rPr>
              <a:t>Internal sample pump for pre-entry sampling</a:t>
            </a:r>
          </a:p>
          <a:p>
            <a:pPr lvl="3"/>
            <a:r>
              <a:rPr lang="en-US" sz="1200" b="0" dirty="0">
                <a:latin typeface="Arial" panose="020B0604020202020204" pitchFamily="34" charset="0"/>
                <a:cs typeface="Arial" panose="020B0604020202020204" pitchFamily="34" charset="0"/>
              </a:rPr>
              <a:t>PID sensors for VOC monitoring</a:t>
            </a:r>
          </a:p>
          <a:p>
            <a:pPr lvl="3"/>
            <a:r>
              <a:rPr lang="en-US" sz="1200" b="0" dirty="0">
                <a:latin typeface="Arial" panose="020B0604020202020204" pitchFamily="34" charset="0"/>
                <a:cs typeface="Arial" panose="020B0604020202020204" pitchFamily="34" charset="0"/>
              </a:rPr>
              <a:t>6 operating modes:  </a:t>
            </a:r>
            <a:br>
              <a:rPr lang="en-US" sz="1200" b="0" dirty="0">
                <a:latin typeface="Arial" panose="020B0604020202020204" pitchFamily="34" charset="0"/>
                <a:cs typeface="Arial" panose="020B0604020202020204" pitchFamily="34" charset="0"/>
              </a:rPr>
            </a:br>
            <a:r>
              <a:rPr lang="en-US" sz="1200" b="0" dirty="0">
                <a:latin typeface="Arial" panose="020B0604020202020204" pitchFamily="34" charset="0"/>
                <a:cs typeface="Arial" panose="020B0604020202020204" pitchFamily="34" charset="0"/>
              </a:rPr>
              <a:t>Normal, leak check, and bar-hole sampling</a:t>
            </a:r>
          </a:p>
          <a:p>
            <a:endParaRPr lang="en-US" sz="2400" b="0" dirty="0">
              <a:latin typeface="Arial" panose="020B0604020202020204" pitchFamily="34" charset="0"/>
              <a:cs typeface="Arial" panose="020B0604020202020204" pitchFamily="34" charset="0"/>
            </a:endParaRPr>
          </a:p>
        </p:txBody>
      </p:sp>
      <p:cxnSp>
        <p:nvCxnSpPr>
          <p:cNvPr id="9" name="Straight Connector 8">
            <a:extLst>
              <a:ext uri="{FF2B5EF4-FFF2-40B4-BE49-F238E27FC236}">
                <a16:creationId xmlns:a16="http://schemas.microsoft.com/office/drawing/2014/main" id="{956B91E0-A4FE-F54C-BB0E-7B36875705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Title 6">
            <a:extLst>
              <a:ext uri="{FF2B5EF4-FFF2-40B4-BE49-F238E27FC236}">
                <a16:creationId xmlns:a16="http://schemas.microsoft.com/office/drawing/2014/main" id="{5577ABE1-5BBE-CA46-98E4-606352CA57D5}"/>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7" name="Picture 16">
            <a:extLst>
              <a:ext uri="{FF2B5EF4-FFF2-40B4-BE49-F238E27FC236}">
                <a16:creationId xmlns:a16="http://schemas.microsoft.com/office/drawing/2014/main" id="{1A9AF486-64D6-B240-BD23-34A1F709BD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4024118"/>
            <a:ext cx="743502" cy="785666"/>
          </a:xfrm>
          <a:prstGeom prst="rect">
            <a:avLst/>
          </a:prstGeom>
        </p:spPr>
      </p:pic>
      <p:pic>
        <p:nvPicPr>
          <p:cNvPr id="10" name="Picture 9">
            <a:extLst>
              <a:ext uri="{FF2B5EF4-FFF2-40B4-BE49-F238E27FC236}">
                <a16:creationId xmlns:a16="http://schemas.microsoft.com/office/drawing/2014/main" id="{CF9D355D-8A74-AF40-8E7E-07C5073A59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1" name="Picture 10" descr="GX-6000-Front-small.png">
            <a:extLst>
              <a:ext uri="{FF2B5EF4-FFF2-40B4-BE49-F238E27FC236}">
                <a16:creationId xmlns:a16="http://schemas.microsoft.com/office/drawing/2014/main" id="{61ECC05D-3632-3947-9D59-309129860D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spTree>
    <p:extLst>
      <p:ext uri="{BB962C8B-B14F-4D97-AF65-F5344CB8AC3E}">
        <p14:creationId xmlns:p14="http://schemas.microsoft.com/office/powerpoint/2010/main" val="8163512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18516"/>
          </a:xfrm>
        </p:spPr>
        <p:txBody>
          <a:bodyPr/>
          <a:lstStyle/>
          <a:p>
            <a:pPr marL="0" indent="0">
              <a:buNone/>
            </a:pPr>
            <a:r>
              <a:rPr lang="en-US" sz="2400" b="1" dirty="0"/>
              <a:t>Landfill / Waste / Environmental</a:t>
            </a:r>
          </a:p>
          <a:p>
            <a:pPr lvl="1"/>
            <a:r>
              <a:rPr lang="en-US" sz="2000" dirty="0"/>
              <a:t>Gases Encountered</a:t>
            </a:r>
          </a:p>
          <a:p>
            <a:pPr lvl="2"/>
            <a:r>
              <a:rPr lang="en-US" sz="1600" dirty="0"/>
              <a:t>EPA Method 21</a:t>
            </a:r>
          </a:p>
          <a:p>
            <a:pPr lvl="2"/>
            <a:r>
              <a:rPr lang="en-US" sz="1600" dirty="0"/>
              <a:t>CH4</a:t>
            </a:r>
          </a:p>
          <a:p>
            <a:pPr lvl="2"/>
            <a:r>
              <a:rPr lang="en-US" sz="1600" dirty="0"/>
              <a:t>CO2</a:t>
            </a:r>
          </a:p>
          <a:p>
            <a:pPr lvl="2"/>
            <a:r>
              <a:rPr lang="en-US" sz="1600" dirty="0"/>
              <a:t>Ammonia, Chlorine, Sulfur Dioxide, &amp; NMOC’s &amp; VOC’s</a:t>
            </a:r>
            <a:endParaRPr lang="en-US" sz="1200" dirty="0"/>
          </a:p>
        </p:txBody>
      </p:sp>
      <p:cxnSp>
        <p:nvCxnSpPr>
          <p:cNvPr id="8" name="Straight Connector 7">
            <a:extLst>
              <a:ext uri="{FF2B5EF4-FFF2-40B4-BE49-F238E27FC236}">
                <a16:creationId xmlns:a16="http://schemas.microsoft.com/office/drawing/2014/main" id="{420B59F2-BE2F-6846-BF54-CB2CE339B3EE}"/>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AB8FA1E0-7CFE-114F-9847-8DE698EA9D7E}"/>
              </a:ext>
            </a:extLst>
          </p:cNvPr>
          <p:cNvSpPr txBox="1">
            <a:spLocks/>
          </p:cNvSpPr>
          <p:nvPr/>
        </p:nvSpPr>
        <p:spPr bwMode="auto">
          <a:xfrm>
            <a:off x="2029968" y="3831335"/>
            <a:ext cx="6313932" cy="2890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dirty="0">
                <a:latin typeface="Arial" panose="020B0604020202020204" pitchFamily="34" charset="0"/>
                <a:cs typeface="Arial" panose="020B0604020202020204" pitchFamily="34" charset="0"/>
              </a:rPr>
              <a:t>GX-6000 advantages:</a:t>
            </a:r>
          </a:p>
          <a:p>
            <a:pPr lvl="3"/>
            <a:r>
              <a:rPr lang="en-US" sz="1200" dirty="0">
                <a:latin typeface="Arial" panose="020B0604020202020204" pitchFamily="34" charset="0"/>
                <a:cs typeface="Arial" panose="020B0604020202020204" pitchFamily="34" charset="0"/>
              </a:rPr>
              <a:t>2 Smart sensor slots to monitor NH3, Cl2, SO2, &amp; VOC’s</a:t>
            </a:r>
          </a:p>
          <a:p>
            <a:pPr lvl="3"/>
            <a:r>
              <a:rPr lang="en-US" sz="1200" dirty="0">
                <a:latin typeface="Arial" panose="020B0604020202020204" pitchFamily="34" charset="0"/>
                <a:cs typeface="Arial" panose="020B0604020202020204" pitchFamily="34" charset="0"/>
              </a:rPr>
              <a:t>6 Gas channels</a:t>
            </a:r>
          </a:p>
          <a:p>
            <a:pPr lvl="3"/>
            <a:r>
              <a:rPr lang="en-US" sz="1200" dirty="0">
                <a:latin typeface="Arial" panose="020B0604020202020204" pitchFamily="34" charset="0"/>
                <a:cs typeface="Arial" panose="020B0604020202020204" pitchFamily="34" charset="0"/>
              </a:rPr>
              <a:t>6 operating modes: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Normal, leak check, and bar-hole sampling</a:t>
            </a:r>
          </a:p>
          <a:p>
            <a:pPr lvl="2"/>
            <a:r>
              <a:rPr lang="en-US" sz="1600" dirty="0">
                <a:latin typeface="Arial" panose="020B0604020202020204" pitchFamily="34" charset="0"/>
                <a:cs typeface="Arial" panose="020B0604020202020204" pitchFamily="34" charset="0"/>
              </a:rPr>
              <a:t>Eagle 2 advantages:</a:t>
            </a:r>
          </a:p>
          <a:p>
            <a:pPr lvl="3"/>
            <a:r>
              <a:rPr lang="en-US" sz="1200" dirty="0">
                <a:latin typeface="Arial" panose="020B0604020202020204" pitchFamily="34" charset="0"/>
                <a:cs typeface="Arial" panose="020B0604020202020204" pitchFamily="34" charset="0"/>
              </a:rPr>
              <a:t>6 Gas channels</a:t>
            </a:r>
          </a:p>
          <a:p>
            <a:pPr lvl="3"/>
            <a:r>
              <a:rPr lang="en-US" sz="1200" dirty="0">
                <a:latin typeface="Arial" panose="020B0604020202020204" pitchFamily="34" charset="0"/>
                <a:cs typeface="Arial" panose="020B0604020202020204" pitchFamily="34" charset="0"/>
              </a:rPr>
              <a:t>PPM, % LEL, or % Vol. auto-ranging combustible detection</a:t>
            </a:r>
          </a:p>
          <a:p>
            <a:pPr lvl="3"/>
            <a:r>
              <a:rPr lang="en-US" sz="1200" dirty="0">
                <a:latin typeface="Arial" panose="020B0604020202020204" pitchFamily="34" charset="0"/>
                <a:cs typeface="Arial" panose="020B0604020202020204" pitchFamily="34" charset="0"/>
              </a:rPr>
              <a:t>Infrared (IR) CO2, % LEL CH4, % Vol. CH4, % LEL HC, % Vol. HC</a:t>
            </a:r>
          </a:p>
          <a:p>
            <a:pPr lvl="3"/>
            <a:r>
              <a:rPr lang="en-US" sz="1200" dirty="0">
                <a:latin typeface="Arial" panose="020B0604020202020204" pitchFamily="34" charset="0"/>
                <a:cs typeface="Arial" panose="020B0604020202020204" pitchFamily="34" charset="0"/>
              </a:rPr>
              <a:t>Powerful long-life pump up to 125’ range</a:t>
            </a:r>
          </a:p>
          <a:p>
            <a:pPr lvl="3"/>
            <a:endParaRPr lang="en-US" sz="1200" dirty="0"/>
          </a:p>
          <a:p>
            <a:pPr lvl="3"/>
            <a:endParaRPr lang="en-US" sz="1200" dirty="0"/>
          </a:p>
          <a:p>
            <a:pPr lvl="3"/>
            <a:endParaRPr lang="en-US" sz="1200" b="0" dirty="0"/>
          </a:p>
          <a:p>
            <a:pPr marL="914400" lvl="2" indent="0">
              <a:buNone/>
            </a:pPr>
            <a:endParaRPr lang="en-US" sz="1600" b="0" dirty="0"/>
          </a:p>
        </p:txBody>
      </p:sp>
      <p:sp>
        <p:nvSpPr>
          <p:cNvPr id="13" name="Title 6">
            <a:extLst>
              <a:ext uri="{FF2B5EF4-FFF2-40B4-BE49-F238E27FC236}">
                <a16:creationId xmlns:a16="http://schemas.microsoft.com/office/drawing/2014/main" id="{F85CC101-0B7C-1940-8CD2-42BEE6829E74}"/>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7" name="Picture 16" descr="GX-6000-Front-small.png">
            <a:extLst>
              <a:ext uri="{FF2B5EF4-FFF2-40B4-BE49-F238E27FC236}">
                <a16:creationId xmlns:a16="http://schemas.microsoft.com/office/drawing/2014/main" id="{68D18202-21AF-8B42-88B0-A3E65377FE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60249" y="4348111"/>
            <a:ext cx="953792" cy="2384480"/>
          </a:xfrm>
          <a:prstGeom prst="rect">
            <a:avLst/>
          </a:prstGeom>
        </p:spPr>
      </p:pic>
      <p:pic>
        <p:nvPicPr>
          <p:cNvPr id="5" name="Picture 4">
            <a:extLst>
              <a:ext uri="{FF2B5EF4-FFF2-40B4-BE49-F238E27FC236}">
                <a16:creationId xmlns:a16="http://schemas.microsoft.com/office/drawing/2014/main" id="{5D41B5A9-DAE1-CE46-A890-841916FDA5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3817" y="768401"/>
            <a:ext cx="1964711" cy="1646109"/>
          </a:xfrm>
          <a:prstGeom prst="rect">
            <a:avLst/>
          </a:prstGeom>
        </p:spPr>
      </p:pic>
      <p:pic>
        <p:nvPicPr>
          <p:cNvPr id="9" name="Picture 8">
            <a:extLst>
              <a:ext uri="{FF2B5EF4-FFF2-40B4-BE49-F238E27FC236}">
                <a16:creationId xmlns:a16="http://schemas.microsoft.com/office/drawing/2014/main" id="{7BFC54E4-46DE-FC4B-9AAC-AB376E2A80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049326" y="2280977"/>
            <a:ext cx="1472960" cy="1325657"/>
          </a:xfrm>
          <a:prstGeom prst="rect">
            <a:avLst/>
          </a:prstGeom>
        </p:spPr>
      </p:pic>
      <p:pic>
        <p:nvPicPr>
          <p:cNvPr id="14" name="Picture 13">
            <a:extLst>
              <a:ext uri="{FF2B5EF4-FFF2-40B4-BE49-F238E27FC236}">
                <a16:creationId xmlns:a16="http://schemas.microsoft.com/office/drawing/2014/main" id="{87E4A9A2-772B-844C-AC5D-F691CEA8C3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6976" y="3897828"/>
            <a:ext cx="1627851" cy="1994116"/>
          </a:xfrm>
          <a:prstGeom prst="rect">
            <a:avLst/>
          </a:prstGeom>
        </p:spPr>
      </p:pic>
    </p:spTree>
    <p:extLst>
      <p:ext uri="{BB962C8B-B14F-4D97-AF65-F5344CB8AC3E}">
        <p14:creationId xmlns:p14="http://schemas.microsoft.com/office/powerpoint/2010/main" val="36492204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2031274"/>
          </a:xfrm>
        </p:spPr>
        <p:txBody>
          <a:bodyPr/>
          <a:lstStyle/>
          <a:p>
            <a:pPr marL="0" indent="0">
              <a:buNone/>
            </a:pPr>
            <a:r>
              <a:rPr lang="en-US" sz="2400" b="1" dirty="0"/>
              <a:t>Fire/First Responders</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HCN, NH3, &amp; VOC’s</a:t>
            </a:r>
            <a:endParaRPr lang="en-US" sz="1200" dirty="0"/>
          </a:p>
        </p:txBody>
      </p:sp>
      <p:pic>
        <p:nvPicPr>
          <p:cNvPr id="6" name="Picture 5">
            <a:extLst>
              <a:ext uri="{FF2B5EF4-FFF2-40B4-BE49-F238E27FC236}">
                <a16:creationId xmlns:a16="http://schemas.microsoft.com/office/drawing/2014/main" id="{3DAD9D23-FBEA-B641-85AE-81A84CFCEE95}"/>
              </a:ext>
            </a:extLst>
          </p:cNvPr>
          <p:cNvPicPr>
            <a:picLocks noChangeAspect="1"/>
          </p:cNvPicPr>
          <p:nvPr/>
        </p:nvPicPr>
        <p:blipFill>
          <a:blip r:embed="rId2"/>
          <a:stretch>
            <a:fillRect/>
          </a:stretch>
        </p:blipFill>
        <p:spPr>
          <a:xfrm>
            <a:off x="4240530" y="1387475"/>
            <a:ext cx="4686300" cy="1727200"/>
          </a:xfrm>
          <a:prstGeom prst="rect">
            <a:avLst/>
          </a:prstGeom>
        </p:spPr>
      </p:pic>
      <p:sp>
        <p:nvSpPr>
          <p:cNvPr id="11" name="Content Placeholder 2">
            <a:extLst>
              <a:ext uri="{FF2B5EF4-FFF2-40B4-BE49-F238E27FC236}">
                <a16:creationId xmlns:a16="http://schemas.microsoft.com/office/drawing/2014/main" id="{2527B9A5-5BAE-1341-B4BB-715992A022A3}"/>
              </a:ext>
            </a:extLst>
          </p:cNvPr>
          <p:cNvSpPr txBox="1">
            <a:spLocks/>
          </p:cNvSpPr>
          <p:nvPr/>
        </p:nvSpPr>
        <p:spPr bwMode="auto">
          <a:xfrm>
            <a:off x="1854354" y="3587931"/>
            <a:ext cx="6939861" cy="3026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b="0" dirty="0">
                <a:latin typeface="Arial" panose="020B0604020202020204" pitchFamily="34" charset="0"/>
                <a:cs typeface="Arial" panose="020B0604020202020204" pitchFamily="34" charset="0"/>
              </a:rPr>
              <a:t>CO-03:</a:t>
            </a:r>
          </a:p>
          <a:p>
            <a:pPr lvl="3"/>
            <a:r>
              <a:rPr lang="en-US" sz="1200" b="0" dirty="0">
                <a:latin typeface="Arial" panose="020B0604020202020204" pitchFamily="34" charset="0"/>
                <a:cs typeface="Arial" panose="020B0604020202020204" pitchFamily="34" charset="0"/>
              </a:rPr>
              <a:t>Clipped to gear bags, nuisance calls, Verify SCBA removal</a:t>
            </a:r>
          </a:p>
          <a:p>
            <a:pPr lvl="2"/>
            <a:r>
              <a:rPr lang="en-US" sz="1600" dirty="0">
                <a:latin typeface="Arial" panose="020B0604020202020204" pitchFamily="34" charset="0"/>
                <a:cs typeface="Arial" panose="020B0604020202020204" pitchFamily="34" charset="0"/>
              </a:rPr>
              <a:t>SC-04:</a:t>
            </a:r>
          </a:p>
          <a:p>
            <a:pPr lvl="3"/>
            <a:r>
              <a:rPr lang="en-US" sz="1200" b="0" dirty="0">
                <a:latin typeface="Arial" panose="020B0604020202020204" pitchFamily="34" charset="0"/>
                <a:cs typeface="Arial" panose="020B0604020202020204" pitchFamily="34" charset="0"/>
              </a:rPr>
              <a:t>Fire investigation or post-fire overhaul environments</a:t>
            </a:r>
          </a:p>
          <a:p>
            <a:pPr lvl="2"/>
            <a:r>
              <a:rPr lang="en-US" sz="1600" dirty="0">
                <a:latin typeface="Arial" panose="020B0604020202020204" pitchFamily="34" charset="0"/>
                <a:cs typeface="Arial" panose="020B0604020202020204" pitchFamily="34" charset="0"/>
              </a:rPr>
              <a:t>GX-3R &amp; GX-3R Pro advantages:  </a:t>
            </a:r>
          </a:p>
          <a:p>
            <a:pPr lvl="3"/>
            <a:r>
              <a:rPr lang="en-US" sz="1200" dirty="0">
                <a:latin typeface="Arial" panose="020B0604020202020204" pitchFamily="34" charset="0"/>
                <a:cs typeface="Arial" panose="020B0604020202020204" pitchFamily="34" charset="0"/>
              </a:rPr>
              <a:t>Stealth mode for law enforcement applications</a:t>
            </a:r>
          </a:p>
          <a:p>
            <a:pPr lvl="3"/>
            <a:r>
              <a:rPr lang="en-US" sz="1200" dirty="0">
                <a:latin typeface="Arial" panose="020B0604020202020204" pitchFamily="34" charset="0"/>
                <a:cs typeface="Arial" panose="020B0604020202020204" pitchFamily="34" charset="0"/>
              </a:rPr>
              <a:t>Man-down and panic alarms for GX-3R Pro</a:t>
            </a:r>
          </a:p>
          <a:p>
            <a:pPr lvl="2"/>
            <a:r>
              <a:rPr lang="en-US" sz="1600" b="0" dirty="0">
                <a:latin typeface="Arial" panose="020B0604020202020204" pitchFamily="34" charset="0"/>
                <a:cs typeface="Arial" panose="020B0604020202020204" pitchFamily="34" charset="0"/>
              </a:rPr>
              <a:t>GX-6000 advantages:</a:t>
            </a:r>
          </a:p>
          <a:p>
            <a:pPr lvl="3"/>
            <a:r>
              <a:rPr lang="en-US" sz="1200" dirty="0">
                <a:latin typeface="Arial" panose="020B0604020202020204" pitchFamily="34" charset="0"/>
                <a:cs typeface="Arial" panose="020B0604020202020204" pitchFamily="34" charset="0"/>
              </a:rPr>
              <a:t>Monitor low ppm levels of dangerous toxics like NH3 or H2S commonly found in meth labs</a:t>
            </a:r>
            <a:endParaRPr lang="en-US" sz="1200" b="0" dirty="0">
              <a:latin typeface="Arial" panose="020B0604020202020204" pitchFamily="34" charset="0"/>
              <a:cs typeface="Arial" panose="020B0604020202020204" pitchFamily="34" charset="0"/>
            </a:endParaRPr>
          </a:p>
          <a:p>
            <a:pPr lvl="3"/>
            <a:r>
              <a:rPr lang="en-US" sz="1200" dirty="0">
                <a:latin typeface="Arial" panose="020B0604020202020204" pitchFamily="34" charset="0"/>
                <a:cs typeface="Arial" panose="020B0604020202020204" pitchFamily="34" charset="0"/>
              </a:rPr>
              <a:t>Find trace levels of flammables or HCN in arson investigation</a:t>
            </a:r>
          </a:p>
          <a:p>
            <a:pPr lvl="3"/>
            <a:r>
              <a:rPr lang="en-US" sz="1200" dirty="0">
                <a:latin typeface="Arial" panose="020B0604020202020204" pitchFamily="34" charset="0"/>
                <a:cs typeface="Arial" panose="020B0604020202020204" pitchFamily="34" charset="0"/>
              </a:rPr>
              <a:t>Avoid HCN exposure in overhaul</a:t>
            </a:r>
          </a:p>
          <a:p>
            <a:pPr lvl="3"/>
            <a:endParaRPr lang="en-US" sz="1200" b="0" dirty="0"/>
          </a:p>
        </p:txBody>
      </p:sp>
      <p:cxnSp>
        <p:nvCxnSpPr>
          <p:cNvPr id="12" name="Straight Connector 11">
            <a:extLst>
              <a:ext uri="{FF2B5EF4-FFF2-40B4-BE49-F238E27FC236}">
                <a16:creationId xmlns:a16="http://schemas.microsoft.com/office/drawing/2014/main" id="{C15F6050-1FF9-694B-A082-0EA78E72CB63}"/>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97838494-0DE3-3047-9F3F-2185358FA8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34999" y="4150580"/>
            <a:ext cx="535535" cy="658445"/>
          </a:xfrm>
          <a:prstGeom prst="rect">
            <a:avLst/>
          </a:prstGeom>
        </p:spPr>
      </p:pic>
      <p:sp>
        <p:nvSpPr>
          <p:cNvPr id="14" name="Title 6">
            <a:extLst>
              <a:ext uri="{FF2B5EF4-FFF2-40B4-BE49-F238E27FC236}">
                <a16:creationId xmlns:a16="http://schemas.microsoft.com/office/drawing/2014/main" id="{6196720E-8233-C047-8DAA-D553C13572F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DB5EC11-D827-1040-94B4-A22B89721F0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015796" y="4336996"/>
            <a:ext cx="771704" cy="2384480"/>
          </a:xfrm>
          <a:prstGeom prst="rect">
            <a:avLst/>
          </a:prstGeom>
        </p:spPr>
      </p:pic>
      <p:pic>
        <p:nvPicPr>
          <p:cNvPr id="16" name="Picture 15">
            <a:extLst>
              <a:ext uri="{FF2B5EF4-FFF2-40B4-BE49-F238E27FC236}">
                <a16:creationId xmlns:a16="http://schemas.microsoft.com/office/drawing/2014/main" id="{1BE3A99D-4608-C242-965A-046AD12013A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7" name="Picture 16">
            <a:extLst>
              <a:ext uri="{FF2B5EF4-FFF2-40B4-BE49-F238E27FC236}">
                <a16:creationId xmlns:a16="http://schemas.microsoft.com/office/drawing/2014/main" id="{4AE63F1F-1796-6F4E-9BB0-82782065DA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4171" y="4997831"/>
            <a:ext cx="1042405" cy="940561"/>
          </a:xfrm>
          <a:prstGeom prst="rect">
            <a:avLst/>
          </a:prstGeom>
        </p:spPr>
      </p:pic>
      <p:pic>
        <p:nvPicPr>
          <p:cNvPr id="4" name="Picture 3">
            <a:extLst>
              <a:ext uri="{FF2B5EF4-FFF2-40B4-BE49-F238E27FC236}">
                <a16:creationId xmlns:a16="http://schemas.microsoft.com/office/drawing/2014/main" id="{80A7E766-8833-2F4A-A3E3-0169C6CD4B61}"/>
              </a:ext>
            </a:extLst>
          </p:cNvPr>
          <p:cNvPicPr>
            <a:picLocks noChangeAspect="1"/>
          </p:cNvPicPr>
          <p:nvPr/>
        </p:nvPicPr>
        <p:blipFill>
          <a:blip r:embed="rId7"/>
          <a:stretch>
            <a:fillRect/>
          </a:stretch>
        </p:blipFill>
        <p:spPr>
          <a:xfrm>
            <a:off x="1387864" y="4914470"/>
            <a:ext cx="629804" cy="731520"/>
          </a:xfrm>
          <a:prstGeom prst="rect">
            <a:avLst/>
          </a:prstGeom>
        </p:spPr>
      </p:pic>
    </p:spTree>
    <p:extLst>
      <p:ext uri="{BB962C8B-B14F-4D97-AF65-F5344CB8AC3E}">
        <p14:creationId xmlns:p14="http://schemas.microsoft.com/office/powerpoint/2010/main" val="97671608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2031274"/>
          </a:xfrm>
        </p:spPr>
        <p:txBody>
          <a:bodyPr>
            <a:normAutofit/>
          </a:bodyPr>
          <a:lstStyle/>
          <a:p>
            <a:pPr marL="0" indent="0">
              <a:buNone/>
            </a:pPr>
            <a:r>
              <a:rPr lang="en-US" sz="2400" b="1" dirty="0"/>
              <a:t>Food &amp; Beverage</a:t>
            </a:r>
          </a:p>
          <a:p>
            <a:pPr lvl="1"/>
            <a:r>
              <a:rPr lang="en-US" sz="2000" dirty="0"/>
              <a:t>Gases Encountered</a:t>
            </a:r>
          </a:p>
          <a:p>
            <a:pPr lvl="2"/>
            <a:r>
              <a:rPr lang="en-US" sz="1600" dirty="0"/>
              <a:t>CO2</a:t>
            </a:r>
          </a:p>
          <a:p>
            <a:pPr lvl="2"/>
            <a:r>
              <a:rPr lang="en-US" sz="1600" dirty="0"/>
              <a:t>Combustibles, O2 deficiency</a:t>
            </a:r>
          </a:p>
          <a:p>
            <a:pPr lvl="2"/>
            <a:r>
              <a:rPr lang="en-US" sz="1600" dirty="0"/>
              <a:t>H2S, CO</a:t>
            </a:r>
          </a:p>
          <a:p>
            <a:pPr lvl="2"/>
            <a:r>
              <a:rPr lang="en-US" sz="1600" dirty="0"/>
              <a:t>HCN, NH3, PH3</a:t>
            </a:r>
            <a:endParaRPr lang="en-US" sz="1200" dirty="0"/>
          </a:p>
        </p:txBody>
      </p:sp>
      <p:sp>
        <p:nvSpPr>
          <p:cNvPr id="11" name="Content Placeholder 2">
            <a:extLst>
              <a:ext uri="{FF2B5EF4-FFF2-40B4-BE49-F238E27FC236}">
                <a16:creationId xmlns:a16="http://schemas.microsoft.com/office/drawing/2014/main" id="{2527B9A5-5BAE-1341-B4BB-715992A022A3}"/>
              </a:ext>
            </a:extLst>
          </p:cNvPr>
          <p:cNvSpPr txBox="1">
            <a:spLocks/>
          </p:cNvSpPr>
          <p:nvPr/>
        </p:nvSpPr>
        <p:spPr bwMode="auto">
          <a:xfrm>
            <a:off x="2029968" y="3831335"/>
            <a:ext cx="6344642" cy="3026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dirty="0">
                <a:latin typeface="Arial" panose="020B0604020202020204" pitchFamily="34" charset="0"/>
                <a:cs typeface="Arial" panose="020B0604020202020204" pitchFamily="34" charset="0"/>
              </a:rPr>
              <a:t>GX-3R &amp; GX-3R Pro advantages:  </a:t>
            </a:r>
          </a:p>
          <a:p>
            <a:pPr lvl="3"/>
            <a:r>
              <a:rPr lang="en-US" sz="1200" dirty="0">
                <a:latin typeface="Arial" panose="020B0604020202020204" pitchFamily="34" charset="0"/>
                <a:cs typeface="Arial" panose="020B0604020202020204" pitchFamily="34" charset="0"/>
              </a:rPr>
              <a:t>Smallest &amp; lightest available</a:t>
            </a:r>
          </a:p>
          <a:p>
            <a:pPr lvl="3"/>
            <a:r>
              <a:rPr lang="en-US" sz="1200" dirty="0">
                <a:latin typeface="Arial" panose="020B0604020202020204" pitchFamily="34" charset="0"/>
                <a:cs typeface="Arial" panose="020B0604020202020204" pitchFamily="34" charset="0"/>
              </a:rPr>
              <a:t>Infrared CO2 sensors available for GX-3R Pro</a:t>
            </a:r>
          </a:p>
          <a:p>
            <a:pPr lvl="2"/>
            <a:r>
              <a:rPr lang="en-US" sz="1600" b="0" dirty="0">
                <a:latin typeface="Arial" panose="020B0604020202020204" pitchFamily="34" charset="0"/>
                <a:cs typeface="Arial" panose="020B0604020202020204" pitchFamily="34" charset="0"/>
              </a:rPr>
              <a:t>GX-6000 advantages:</a:t>
            </a:r>
          </a:p>
          <a:p>
            <a:pPr lvl="3"/>
            <a:r>
              <a:rPr lang="en-US" sz="1200" dirty="0">
                <a:latin typeface="Arial" panose="020B0604020202020204" pitchFamily="34" charset="0"/>
                <a:cs typeface="Arial" panose="020B0604020202020204" pitchFamily="34" charset="0"/>
              </a:rPr>
              <a:t>Monitor dangerous toxics like NH3, H2S, HCN or PH3</a:t>
            </a:r>
            <a:endParaRPr lang="en-US" sz="1200" b="0" dirty="0">
              <a:latin typeface="Arial" panose="020B0604020202020204" pitchFamily="34" charset="0"/>
              <a:cs typeface="Arial" panose="020B0604020202020204" pitchFamily="34" charset="0"/>
            </a:endParaRPr>
          </a:p>
          <a:p>
            <a:pPr lvl="2"/>
            <a:r>
              <a:rPr lang="en-US" sz="1600" dirty="0">
                <a:latin typeface="Arial" panose="020B0604020202020204" pitchFamily="34" charset="0"/>
                <a:cs typeface="Arial" panose="020B0604020202020204" pitchFamily="34" charset="0"/>
              </a:rPr>
              <a:t>Fixed System Products</a:t>
            </a:r>
          </a:p>
          <a:p>
            <a:pPr lvl="3"/>
            <a:r>
              <a:rPr lang="en-US" sz="1200" dirty="0">
                <a:latin typeface="Arial" panose="020B0604020202020204" pitchFamily="34" charset="0"/>
                <a:cs typeface="Arial" panose="020B0604020202020204" pitchFamily="34" charset="0"/>
              </a:rPr>
              <a:t>Continuously monitor for oxygen deficiency,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NH3 refrigeration leaks, CO2 levels in beverage</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dispensing locations</a:t>
            </a:r>
          </a:p>
          <a:p>
            <a:pPr lvl="3"/>
            <a:endParaRPr lang="en-US" sz="1200" dirty="0"/>
          </a:p>
          <a:p>
            <a:pPr lvl="3"/>
            <a:endParaRPr lang="en-US" sz="1200" b="0" dirty="0"/>
          </a:p>
        </p:txBody>
      </p:sp>
      <p:cxnSp>
        <p:nvCxnSpPr>
          <p:cNvPr id="12" name="Straight Connector 11">
            <a:extLst>
              <a:ext uri="{FF2B5EF4-FFF2-40B4-BE49-F238E27FC236}">
                <a16:creationId xmlns:a16="http://schemas.microsoft.com/office/drawing/2014/main" id="{C15F6050-1FF9-694B-A082-0EA78E72CB63}"/>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itle 6">
            <a:extLst>
              <a:ext uri="{FF2B5EF4-FFF2-40B4-BE49-F238E27FC236}">
                <a16:creationId xmlns:a16="http://schemas.microsoft.com/office/drawing/2014/main" id="{6196720E-8233-C047-8DAA-D553C13572FC}"/>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7DB5EC11-D827-1040-94B4-A22B89721F0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51293" y="4348111"/>
            <a:ext cx="771704" cy="2384480"/>
          </a:xfrm>
          <a:prstGeom prst="rect">
            <a:avLst/>
          </a:prstGeom>
        </p:spPr>
      </p:pic>
      <p:pic>
        <p:nvPicPr>
          <p:cNvPr id="18" name="Picture 17">
            <a:extLst>
              <a:ext uri="{FF2B5EF4-FFF2-40B4-BE49-F238E27FC236}">
                <a16:creationId xmlns:a16="http://schemas.microsoft.com/office/drawing/2014/main" id="{D100FFE2-C286-3945-9171-83FCA75D54BC}"/>
              </a:ext>
            </a:extLst>
          </p:cNvPr>
          <p:cNvPicPr>
            <a:picLocks noChangeAspect="1"/>
          </p:cNvPicPr>
          <p:nvPr/>
        </p:nvPicPr>
        <p:blipFill>
          <a:blip r:embed="rId3"/>
          <a:stretch>
            <a:fillRect/>
          </a:stretch>
        </p:blipFill>
        <p:spPr>
          <a:xfrm>
            <a:off x="5879624" y="883888"/>
            <a:ext cx="2494986" cy="2537274"/>
          </a:xfrm>
          <a:prstGeom prst="rect">
            <a:avLst/>
          </a:prstGeom>
        </p:spPr>
      </p:pic>
      <p:pic>
        <p:nvPicPr>
          <p:cNvPr id="4" name="Picture 3">
            <a:extLst>
              <a:ext uri="{FF2B5EF4-FFF2-40B4-BE49-F238E27FC236}">
                <a16:creationId xmlns:a16="http://schemas.microsoft.com/office/drawing/2014/main" id="{4CCA0E92-3D7C-C141-A7C9-FC43A77F43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855" y="5155283"/>
            <a:ext cx="1310266" cy="1273142"/>
          </a:xfrm>
          <a:prstGeom prst="rect">
            <a:avLst/>
          </a:prstGeom>
        </p:spPr>
      </p:pic>
      <p:pic>
        <p:nvPicPr>
          <p:cNvPr id="19" name="Picture 18">
            <a:extLst>
              <a:ext uri="{FF2B5EF4-FFF2-40B4-BE49-F238E27FC236}">
                <a16:creationId xmlns:a16="http://schemas.microsoft.com/office/drawing/2014/main" id="{3BC13690-87FD-B04B-BD63-35C0E373DC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20" name="Picture 19">
            <a:extLst>
              <a:ext uri="{FF2B5EF4-FFF2-40B4-BE49-F238E27FC236}">
                <a16:creationId xmlns:a16="http://schemas.microsoft.com/office/drawing/2014/main" id="{786D22B9-CED7-0B41-B059-EA9D2E0233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spTree>
    <p:extLst>
      <p:ext uri="{BB962C8B-B14F-4D97-AF65-F5344CB8AC3E}">
        <p14:creationId xmlns:p14="http://schemas.microsoft.com/office/powerpoint/2010/main" val="422197177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7035800" cy="1987730"/>
          </a:xfrm>
        </p:spPr>
        <p:txBody>
          <a:bodyPr/>
          <a:lstStyle/>
          <a:p>
            <a:pPr marL="0" indent="0">
              <a:buNone/>
            </a:pPr>
            <a:r>
              <a:rPr lang="en-US" sz="2400" b="1" dirty="0"/>
              <a:t>Chemical Manufacturing</a:t>
            </a:r>
          </a:p>
          <a:p>
            <a:pPr lvl="1"/>
            <a:r>
              <a:rPr lang="en-US" sz="2000" dirty="0"/>
              <a:t>Gases Encountered</a:t>
            </a:r>
          </a:p>
          <a:p>
            <a:pPr lvl="2"/>
            <a:r>
              <a:rPr lang="en-US" sz="1600" dirty="0"/>
              <a:t>Combustibles</a:t>
            </a:r>
          </a:p>
          <a:p>
            <a:pPr lvl="2"/>
            <a:r>
              <a:rPr lang="en-US" sz="1600" dirty="0"/>
              <a:t>O2 deficiency</a:t>
            </a:r>
          </a:p>
          <a:p>
            <a:pPr lvl="2"/>
            <a:r>
              <a:rPr lang="en-US" sz="1600" dirty="0"/>
              <a:t>H2S, CO</a:t>
            </a:r>
          </a:p>
          <a:p>
            <a:pPr lvl="2"/>
            <a:r>
              <a:rPr lang="en-US" sz="1600" dirty="0"/>
              <a:t>Cl2, H2, HCl, NO2, SO2, VOC’s</a:t>
            </a:r>
          </a:p>
        </p:txBody>
      </p:sp>
      <p:cxnSp>
        <p:nvCxnSpPr>
          <p:cNvPr id="12" name="Straight Connector 11">
            <a:extLst>
              <a:ext uri="{FF2B5EF4-FFF2-40B4-BE49-F238E27FC236}">
                <a16:creationId xmlns:a16="http://schemas.microsoft.com/office/drawing/2014/main" id="{83176077-3E49-9A4A-A501-6095ED0F3D45}"/>
              </a:ext>
            </a:extLst>
          </p:cNvPr>
          <p:cNvCxnSpPr/>
          <p:nvPr/>
        </p:nvCxnSpPr>
        <p:spPr>
          <a:xfrm>
            <a:off x="174171" y="3587931"/>
            <a:ext cx="8534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descr="M2A-Front-View.png">
            <a:extLst>
              <a:ext uri="{FF2B5EF4-FFF2-40B4-BE49-F238E27FC236}">
                <a16:creationId xmlns:a16="http://schemas.microsoft.com/office/drawing/2014/main" id="{B40D3A2E-D93D-5545-A48B-C5BD4983CD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9607" y="4976828"/>
            <a:ext cx="1284117" cy="1861971"/>
          </a:xfrm>
          <a:prstGeom prst="rect">
            <a:avLst/>
          </a:prstGeom>
        </p:spPr>
      </p:pic>
      <p:sp>
        <p:nvSpPr>
          <p:cNvPr id="16" name="Content Placeholder 2">
            <a:extLst>
              <a:ext uri="{FF2B5EF4-FFF2-40B4-BE49-F238E27FC236}">
                <a16:creationId xmlns:a16="http://schemas.microsoft.com/office/drawing/2014/main" id="{8AE27B0C-ED00-B043-BFB1-56BBEE821FA4}"/>
              </a:ext>
            </a:extLst>
          </p:cNvPr>
          <p:cNvSpPr txBox="1">
            <a:spLocks/>
          </p:cNvSpPr>
          <p:nvPr/>
        </p:nvSpPr>
        <p:spPr bwMode="auto">
          <a:xfrm>
            <a:off x="2029968" y="3831336"/>
            <a:ext cx="7035800" cy="2835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000" b="0" dirty="0">
                <a:latin typeface="Arial" panose="020B0604020202020204" pitchFamily="34" charset="0"/>
                <a:cs typeface="Arial" panose="020B0604020202020204" pitchFamily="34" charset="0"/>
              </a:rPr>
              <a:t>RKI Products</a:t>
            </a:r>
          </a:p>
          <a:p>
            <a:pPr lvl="2"/>
            <a:r>
              <a:rPr lang="en-US" sz="1600" dirty="0">
                <a:latin typeface="Arial" panose="020B0604020202020204" pitchFamily="34" charset="0"/>
                <a:cs typeface="Arial" panose="020B0604020202020204" pitchFamily="34" charset="0"/>
              </a:rPr>
              <a:t>GX-3R &amp; GX-3R Pro advantages:  </a:t>
            </a:r>
          </a:p>
          <a:p>
            <a:pPr lvl="3"/>
            <a:r>
              <a:rPr lang="en-US" sz="1200" dirty="0">
                <a:latin typeface="Arial" panose="020B0604020202020204" pitchFamily="34" charset="0"/>
                <a:cs typeface="Arial" panose="020B0604020202020204" pitchFamily="34" charset="0"/>
              </a:rPr>
              <a:t>Smallest &amp; lightest available</a:t>
            </a:r>
          </a:p>
          <a:p>
            <a:pPr lvl="3"/>
            <a:r>
              <a:rPr lang="en-US" sz="1200" dirty="0">
                <a:latin typeface="Arial" panose="020B0604020202020204" pitchFamily="34" charset="0"/>
                <a:cs typeface="Arial" panose="020B0604020202020204" pitchFamily="34" charset="0"/>
              </a:rPr>
              <a:t>Ideal for workers wearing monitors in the breathing zone for entire shifts</a:t>
            </a:r>
          </a:p>
          <a:p>
            <a:pPr lvl="3"/>
            <a:r>
              <a:rPr lang="en-US" sz="1200" dirty="0">
                <a:latin typeface="Arial" panose="020B0604020202020204" pitchFamily="34" charset="0"/>
                <a:cs typeface="Arial" panose="020B0604020202020204" pitchFamily="34" charset="0"/>
              </a:rPr>
              <a:t>Bluetooth connectivity and toxic sensors for GX-3R Pro</a:t>
            </a:r>
          </a:p>
          <a:p>
            <a:pPr lvl="2"/>
            <a:r>
              <a:rPr lang="en-US" sz="1600" b="0" dirty="0">
                <a:latin typeface="Arial" panose="020B0604020202020204" pitchFamily="34" charset="0"/>
                <a:cs typeface="Arial" panose="020B0604020202020204" pitchFamily="34" charset="0"/>
              </a:rPr>
              <a:t>GX-6000 advantages:</a:t>
            </a:r>
          </a:p>
          <a:p>
            <a:pPr lvl="3"/>
            <a:r>
              <a:rPr lang="en-US" sz="1200" b="0" dirty="0">
                <a:latin typeface="Arial" panose="020B0604020202020204" pitchFamily="34" charset="0"/>
                <a:cs typeface="Arial" panose="020B0604020202020204" pitchFamily="34" charset="0"/>
              </a:rPr>
              <a:t>6 Gas channels</a:t>
            </a:r>
          </a:p>
          <a:p>
            <a:pPr lvl="3"/>
            <a:r>
              <a:rPr lang="en-US" sz="1200" b="0" dirty="0">
                <a:latin typeface="Arial" panose="020B0604020202020204" pitchFamily="34" charset="0"/>
                <a:cs typeface="Arial" panose="020B0604020202020204" pitchFamily="34" charset="0"/>
              </a:rPr>
              <a:t>5 operating modes</a:t>
            </a:r>
          </a:p>
          <a:p>
            <a:pPr lvl="3"/>
            <a:r>
              <a:rPr lang="en-US" sz="1200" dirty="0">
                <a:latin typeface="Arial" panose="020B0604020202020204" pitchFamily="34" charset="0"/>
                <a:cs typeface="Arial" panose="020B0604020202020204" pitchFamily="34" charset="0"/>
              </a:rPr>
              <a:t>2 Smart sensor slots to monitor NO2, Cl2, SO2, &amp; VOC’s</a:t>
            </a:r>
            <a:endParaRPr lang="en-US" sz="1200" b="0" dirty="0">
              <a:latin typeface="Arial" panose="020B0604020202020204" pitchFamily="34" charset="0"/>
              <a:cs typeface="Arial" panose="020B0604020202020204" pitchFamily="34" charset="0"/>
            </a:endParaRPr>
          </a:p>
          <a:p>
            <a:pPr lvl="2"/>
            <a:r>
              <a:rPr lang="en-US" sz="1600" b="0" dirty="0">
                <a:latin typeface="Arial" panose="020B0604020202020204" pitchFamily="34" charset="0"/>
                <a:cs typeface="Arial" panose="020B0604020202020204" pitchFamily="34" charset="0"/>
              </a:rPr>
              <a:t>Fixed System Products</a:t>
            </a:r>
          </a:p>
          <a:p>
            <a:pPr lvl="3"/>
            <a:r>
              <a:rPr lang="en-US" sz="1200" b="0" dirty="0">
                <a:latin typeface="Arial" panose="020B0604020202020204" pitchFamily="34" charset="0"/>
                <a:cs typeface="Arial" panose="020B0604020202020204" pitchFamily="34" charset="0"/>
              </a:rPr>
              <a:t>Continuously monitor process gases</a:t>
            </a:r>
          </a:p>
        </p:txBody>
      </p:sp>
      <p:sp>
        <p:nvSpPr>
          <p:cNvPr id="14" name="Title 6">
            <a:extLst>
              <a:ext uri="{FF2B5EF4-FFF2-40B4-BE49-F238E27FC236}">
                <a16:creationId xmlns:a16="http://schemas.microsoft.com/office/drawing/2014/main" id="{7A91E57E-9204-F741-8626-B9AD7C4C4393}"/>
              </a:ext>
            </a:extLst>
          </p:cNvPr>
          <p:cNvSpPr>
            <a:spLocks noGrp="1"/>
          </p:cNvSpPr>
          <p:nvPr>
            <p:ph type="title"/>
          </p:nvPr>
        </p:nvSpPr>
        <p:spPr>
          <a:xfrm>
            <a:off x="1053478" y="136524"/>
            <a:ext cx="7461872" cy="908763"/>
          </a:xfrm>
        </p:spPr>
        <p:txBody>
          <a:bodyPr>
            <a:normAutofit/>
          </a:bodyPr>
          <a:lstStyle/>
          <a:p>
            <a:r>
              <a:rPr lang="en-US" sz="3300" b="1" dirty="0"/>
              <a:t>Products and Market</a:t>
            </a:r>
          </a:p>
        </p:txBody>
      </p:sp>
      <p:pic>
        <p:nvPicPr>
          <p:cNvPr id="15" name="Picture 14">
            <a:extLst>
              <a:ext uri="{FF2B5EF4-FFF2-40B4-BE49-F238E27FC236}">
                <a16:creationId xmlns:a16="http://schemas.microsoft.com/office/drawing/2014/main" id="{3750736A-E9E5-1C49-9B28-DD3F1F37E7D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151293" y="4348111"/>
            <a:ext cx="771704" cy="2384480"/>
          </a:xfrm>
          <a:prstGeom prst="rect">
            <a:avLst/>
          </a:prstGeom>
        </p:spPr>
      </p:pic>
      <p:pic>
        <p:nvPicPr>
          <p:cNvPr id="17" name="Picture 16">
            <a:extLst>
              <a:ext uri="{FF2B5EF4-FFF2-40B4-BE49-F238E27FC236}">
                <a16:creationId xmlns:a16="http://schemas.microsoft.com/office/drawing/2014/main" id="{31C950F9-3D90-084C-ACFC-299B7ED6BF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 y="4023360"/>
            <a:ext cx="743502" cy="785666"/>
          </a:xfrm>
          <a:prstGeom prst="rect">
            <a:avLst/>
          </a:prstGeom>
        </p:spPr>
      </p:pic>
      <p:pic>
        <p:nvPicPr>
          <p:cNvPr id="11" name="Picture 10">
            <a:extLst>
              <a:ext uri="{FF2B5EF4-FFF2-40B4-BE49-F238E27FC236}">
                <a16:creationId xmlns:a16="http://schemas.microsoft.com/office/drawing/2014/main" id="{EABE7A67-84E1-F04F-9C82-C4815890DB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00702" y="3952665"/>
            <a:ext cx="1042405" cy="940561"/>
          </a:xfrm>
          <a:prstGeom prst="rect">
            <a:avLst/>
          </a:prstGeom>
        </p:spPr>
      </p:pic>
      <p:pic>
        <p:nvPicPr>
          <p:cNvPr id="18" name="Picture 17">
            <a:extLst>
              <a:ext uri="{FF2B5EF4-FFF2-40B4-BE49-F238E27FC236}">
                <a16:creationId xmlns:a16="http://schemas.microsoft.com/office/drawing/2014/main" id="{CDB6D054-7B14-B944-A90F-00F895BF44A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61340" y="1255600"/>
            <a:ext cx="2171036" cy="2055838"/>
          </a:xfrm>
          <a:prstGeom prst="rect">
            <a:avLst/>
          </a:prstGeom>
        </p:spPr>
      </p:pic>
    </p:spTree>
    <p:extLst>
      <p:ext uri="{BB962C8B-B14F-4D97-AF65-F5344CB8AC3E}">
        <p14:creationId xmlns:p14="http://schemas.microsoft.com/office/powerpoint/2010/main" val="2672532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9149" y="2037377"/>
            <a:ext cx="6433289" cy="1987730"/>
          </a:xfrm>
        </p:spPr>
        <p:txBody>
          <a:bodyPr>
            <a:normAutofit fontScale="92500" lnSpcReduction="20000"/>
          </a:bodyPr>
          <a:lstStyle/>
          <a:p>
            <a:r>
              <a:rPr lang="en-US" sz="1600" dirty="0"/>
              <a:t>Lithium Ion Battery</a:t>
            </a:r>
          </a:p>
          <a:p>
            <a:pPr lvl="1"/>
            <a:r>
              <a:rPr lang="en-US" sz="1000" dirty="0"/>
              <a:t>UPS containers</a:t>
            </a:r>
          </a:p>
          <a:p>
            <a:pPr lvl="1"/>
            <a:r>
              <a:rPr lang="en-US" sz="1000" dirty="0"/>
              <a:t>Li-Ion Manufacturing processes</a:t>
            </a:r>
          </a:p>
          <a:p>
            <a:r>
              <a:rPr lang="en-US" sz="1600" dirty="0"/>
              <a:t>Natural Gas Vehicle Maintenance locations</a:t>
            </a:r>
          </a:p>
          <a:p>
            <a:r>
              <a:rPr lang="en-US" sz="1600" dirty="0"/>
              <a:t>Increase CO2 regulations around beverage dispensing</a:t>
            </a:r>
          </a:p>
          <a:p>
            <a:r>
              <a:rPr lang="en-US" sz="1600" dirty="0"/>
              <a:t>Grain coops &amp; storage facilities for rodent extermination – PH3 monitoring</a:t>
            </a:r>
          </a:p>
          <a:p>
            <a:r>
              <a:rPr lang="en-US" sz="1600" dirty="0"/>
              <a:t>Marijuana growing operations (CO2) &amp; extraction facilities (LEL)</a:t>
            </a:r>
          </a:p>
        </p:txBody>
      </p:sp>
      <p:sp>
        <p:nvSpPr>
          <p:cNvPr id="14" name="Title 6">
            <a:extLst>
              <a:ext uri="{FF2B5EF4-FFF2-40B4-BE49-F238E27FC236}">
                <a16:creationId xmlns:a16="http://schemas.microsoft.com/office/drawing/2014/main" id="{7A91E57E-9204-F741-8626-B9AD7C4C4393}"/>
              </a:ext>
            </a:extLst>
          </p:cNvPr>
          <p:cNvSpPr>
            <a:spLocks noGrp="1"/>
          </p:cNvSpPr>
          <p:nvPr>
            <p:ph type="title"/>
          </p:nvPr>
        </p:nvSpPr>
        <p:spPr>
          <a:xfrm>
            <a:off x="1053478" y="136524"/>
            <a:ext cx="7461872" cy="908763"/>
          </a:xfrm>
        </p:spPr>
        <p:txBody>
          <a:bodyPr>
            <a:normAutofit/>
          </a:bodyPr>
          <a:lstStyle/>
          <a:p>
            <a:r>
              <a:rPr lang="en-US" sz="3300" b="1" dirty="0"/>
              <a:t>Emerging Markets</a:t>
            </a:r>
          </a:p>
        </p:txBody>
      </p:sp>
      <p:pic>
        <p:nvPicPr>
          <p:cNvPr id="2050" name="Picture 2" descr="Growth-Icon -">
            <a:extLst>
              <a:ext uri="{FF2B5EF4-FFF2-40B4-BE49-F238E27FC236}">
                <a16:creationId xmlns:a16="http://schemas.microsoft.com/office/drawing/2014/main" id="{67A40B52-759C-7647-B655-354CF2E3F0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5487" y="-34333"/>
            <a:ext cx="2270070" cy="22700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392CCD4-3B28-DF45-B1C2-A3E7E45F5E99}"/>
              </a:ext>
            </a:extLst>
          </p:cNvPr>
          <p:cNvPicPr>
            <a:picLocks noChangeAspect="1"/>
          </p:cNvPicPr>
          <p:nvPr/>
        </p:nvPicPr>
        <p:blipFill>
          <a:blip r:embed="rId3"/>
          <a:stretch>
            <a:fillRect/>
          </a:stretch>
        </p:blipFill>
        <p:spPr>
          <a:xfrm>
            <a:off x="527436" y="1216144"/>
            <a:ext cx="1857955" cy="1393467"/>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58E86DDD-617F-6F4B-B91C-D12179708E3A}"/>
              </a:ext>
            </a:extLst>
          </p:cNvPr>
          <p:cNvPicPr>
            <a:picLocks noChangeAspect="1"/>
          </p:cNvPicPr>
          <p:nvPr/>
        </p:nvPicPr>
        <p:blipFill>
          <a:blip r:embed="rId4"/>
          <a:stretch>
            <a:fillRect/>
          </a:stretch>
        </p:blipFill>
        <p:spPr>
          <a:xfrm>
            <a:off x="437585" y="3031242"/>
            <a:ext cx="2164877" cy="1469492"/>
          </a:xfrm>
          <a:prstGeom prst="rect">
            <a:avLst/>
          </a:prstGeom>
        </p:spPr>
      </p:pic>
      <p:pic>
        <p:nvPicPr>
          <p:cNvPr id="6" name="Picture 5">
            <a:extLst>
              <a:ext uri="{FF2B5EF4-FFF2-40B4-BE49-F238E27FC236}">
                <a16:creationId xmlns:a16="http://schemas.microsoft.com/office/drawing/2014/main" id="{6DB2D41D-724E-1E4E-9D61-E84E33A2A745}"/>
              </a:ext>
            </a:extLst>
          </p:cNvPr>
          <p:cNvPicPr>
            <a:picLocks noChangeAspect="1"/>
          </p:cNvPicPr>
          <p:nvPr/>
        </p:nvPicPr>
        <p:blipFill>
          <a:blip r:embed="rId5"/>
          <a:stretch>
            <a:fillRect/>
          </a:stretch>
        </p:blipFill>
        <p:spPr>
          <a:xfrm>
            <a:off x="470750" y="4790741"/>
            <a:ext cx="1978252" cy="1741189"/>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4B8F2FBB-5253-F54F-A41E-0F512A12B23A}"/>
              </a:ext>
            </a:extLst>
          </p:cNvPr>
          <p:cNvPicPr>
            <a:picLocks noChangeAspect="1"/>
          </p:cNvPicPr>
          <p:nvPr/>
        </p:nvPicPr>
        <p:blipFill rotWithShape="1">
          <a:blip r:embed="rId6"/>
          <a:srcRect l="4751" r="42711" b="3892"/>
          <a:stretch/>
        </p:blipFill>
        <p:spPr>
          <a:xfrm rot="5400000">
            <a:off x="3300656" y="4547327"/>
            <a:ext cx="1673366" cy="2295840"/>
          </a:xfrm>
          <a:prstGeom prst="rect">
            <a:avLst/>
          </a:prstGeom>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9F8295F2-A894-7543-A1B9-91A91003E34D}"/>
              </a:ext>
            </a:extLst>
          </p:cNvPr>
          <p:cNvSpPr txBox="1"/>
          <p:nvPr/>
        </p:nvSpPr>
        <p:spPr>
          <a:xfrm>
            <a:off x="617881" y="2597531"/>
            <a:ext cx="1677061" cy="276999"/>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Li-Ion UPS containers</a:t>
            </a:r>
          </a:p>
        </p:txBody>
      </p:sp>
      <p:sp>
        <p:nvSpPr>
          <p:cNvPr id="19" name="TextBox 18">
            <a:extLst>
              <a:ext uri="{FF2B5EF4-FFF2-40B4-BE49-F238E27FC236}">
                <a16:creationId xmlns:a16="http://schemas.microsoft.com/office/drawing/2014/main" id="{28374BE7-5B68-674F-9C6B-7C39FF83C3A1}"/>
              </a:ext>
            </a:extLst>
          </p:cNvPr>
          <p:cNvSpPr txBox="1"/>
          <p:nvPr/>
        </p:nvSpPr>
        <p:spPr>
          <a:xfrm>
            <a:off x="265936" y="4457066"/>
            <a:ext cx="2460482" cy="276999"/>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Natural Gas Vehicle Maintenance</a:t>
            </a:r>
          </a:p>
        </p:txBody>
      </p:sp>
      <p:sp>
        <p:nvSpPr>
          <p:cNvPr id="20" name="TextBox 19">
            <a:extLst>
              <a:ext uri="{FF2B5EF4-FFF2-40B4-BE49-F238E27FC236}">
                <a16:creationId xmlns:a16="http://schemas.microsoft.com/office/drawing/2014/main" id="{17DA2296-31D7-B24F-BF51-16D506302563}"/>
              </a:ext>
            </a:extLst>
          </p:cNvPr>
          <p:cNvSpPr txBox="1"/>
          <p:nvPr/>
        </p:nvSpPr>
        <p:spPr>
          <a:xfrm>
            <a:off x="506764" y="6488209"/>
            <a:ext cx="2026517" cy="276999"/>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CO2 Storage &amp; Dispensing</a:t>
            </a:r>
          </a:p>
        </p:txBody>
      </p:sp>
      <p:sp>
        <p:nvSpPr>
          <p:cNvPr id="21" name="TextBox 20">
            <a:extLst>
              <a:ext uri="{FF2B5EF4-FFF2-40B4-BE49-F238E27FC236}">
                <a16:creationId xmlns:a16="http://schemas.microsoft.com/office/drawing/2014/main" id="{BB5104BE-FC5D-8944-963B-86694BC3AFEA}"/>
              </a:ext>
            </a:extLst>
          </p:cNvPr>
          <p:cNvSpPr txBox="1"/>
          <p:nvPr/>
        </p:nvSpPr>
        <p:spPr>
          <a:xfrm>
            <a:off x="2930962" y="6520014"/>
            <a:ext cx="2266967" cy="276999"/>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Marijuana Growth &amp; Extraction</a:t>
            </a:r>
          </a:p>
        </p:txBody>
      </p:sp>
    </p:spTree>
    <p:extLst>
      <p:ext uri="{BB962C8B-B14F-4D97-AF65-F5344CB8AC3E}">
        <p14:creationId xmlns:p14="http://schemas.microsoft.com/office/powerpoint/2010/main" val="20339183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B34E7-3855-F846-BBC7-66F858343E16}"/>
              </a:ext>
            </a:extLst>
          </p:cNvPr>
          <p:cNvSpPr>
            <a:spLocks noGrp="1"/>
          </p:cNvSpPr>
          <p:nvPr>
            <p:ph type="title"/>
          </p:nvPr>
        </p:nvSpPr>
        <p:spPr/>
        <p:txBody>
          <a:bodyPr>
            <a:noAutofit/>
          </a:bodyPr>
          <a:lstStyle/>
          <a:p>
            <a:r>
              <a:rPr lang="en-US" sz="3300" b="1" dirty="0"/>
              <a:t>Common Gas Hazards by Industry</a:t>
            </a:r>
          </a:p>
        </p:txBody>
      </p:sp>
      <p:graphicFrame>
        <p:nvGraphicFramePr>
          <p:cNvPr id="4" name="Content Placeholder 3">
            <a:extLst>
              <a:ext uri="{FF2B5EF4-FFF2-40B4-BE49-F238E27FC236}">
                <a16:creationId xmlns:a16="http://schemas.microsoft.com/office/drawing/2014/main" id="{833865A5-2EF0-3441-91C8-E3844A85BF48}"/>
              </a:ext>
            </a:extLst>
          </p:cNvPr>
          <p:cNvGraphicFramePr>
            <a:graphicFrameLocks noGrp="1"/>
          </p:cNvGraphicFramePr>
          <p:nvPr>
            <p:ph idx="1"/>
            <p:extLst>
              <p:ext uri="{D42A27DB-BD31-4B8C-83A1-F6EECF244321}">
                <p14:modId xmlns:p14="http://schemas.microsoft.com/office/powerpoint/2010/main" val="4293374838"/>
              </p:ext>
            </p:extLst>
          </p:nvPr>
        </p:nvGraphicFramePr>
        <p:xfrm>
          <a:off x="628650" y="1391813"/>
          <a:ext cx="7886700" cy="44856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693055186"/>
                    </a:ext>
                  </a:extLst>
                </a:gridCol>
                <a:gridCol w="2628900">
                  <a:extLst>
                    <a:ext uri="{9D8B030D-6E8A-4147-A177-3AD203B41FA5}">
                      <a16:colId xmlns:a16="http://schemas.microsoft.com/office/drawing/2014/main" val="1261879017"/>
                    </a:ext>
                  </a:extLst>
                </a:gridCol>
                <a:gridCol w="2628900">
                  <a:extLst>
                    <a:ext uri="{9D8B030D-6E8A-4147-A177-3AD203B41FA5}">
                      <a16:colId xmlns:a16="http://schemas.microsoft.com/office/drawing/2014/main" val="4203689922"/>
                    </a:ext>
                  </a:extLst>
                </a:gridCol>
              </a:tblGrid>
              <a:tr h="370840">
                <a:tc>
                  <a:txBody>
                    <a:bodyPr/>
                    <a:lstStyle/>
                    <a:p>
                      <a:pPr algn="ctr"/>
                      <a:r>
                        <a:rPr lang="en-US" dirty="0">
                          <a:latin typeface="Arial" panose="020B0604020202020204" pitchFamily="34" charset="0"/>
                          <a:cs typeface="Arial" panose="020B0604020202020204" pitchFamily="34" charset="0"/>
                        </a:rPr>
                        <a:t>Industry</a:t>
                      </a:r>
                    </a:p>
                  </a:txBody>
                  <a:tcPr anchor="ctr"/>
                </a:tc>
                <a:tc>
                  <a:txBody>
                    <a:bodyPr/>
                    <a:lstStyle/>
                    <a:p>
                      <a:pPr algn="ctr"/>
                      <a:r>
                        <a:rPr lang="en-US" dirty="0">
                          <a:latin typeface="Arial" panose="020B0604020202020204" pitchFamily="34" charset="0"/>
                          <a:cs typeface="Arial" panose="020B0604020202020204" pitchFamily="34" charset="0"/>
                        </a:rPr>
                        <a:t>Hazard Gases</a:t>
                      </a:r>
                    </a:p>
                  </a:txBody>
                  <a:tcPr anchor="ctr"/>
                </a:tc>
                <a:tc>
                  <a:txBody>
                    <a:bodyPr/>
                    <a:lstStyle/>
                    <a:p>
                      <a:pPr algn="ctr"/>
                      <a:r>
                        <a:rPr lang="en-US" dirty="0">
                          <a:latin typeface="Arial" panose="020B0604020202020204" pitchFamily="34" charset="0"/>
                          <a:cs typeface="Arial" panose="020B0604020202020204" pitchFamily="34" charset="0"/>
                        </a:rPr>
                        <a:t>Portable Products</a:t>
                      </a:r>
                    </a:p>
                  </a:txBody>
                  <a:tcPr anchor="ctr"/>
                </a:tc>
                <a:extLst>
                  <a:ext uri="{0D108BD9-81ED-4DB2-BD59-A6C34878D82A}">
                    <a16:rowId xmlns:a16="http://schemas.microsoft.com/office/drawing/2014/main" val="2090893510"/>
                  </a:ext>
                </a:extLst>
              </a:tr>
              <a:tr h="370840">
                <a:tc>
                  <a:txBody>
                    <a:bodyPr/>
                    <a:lstStyle/>
                    <a:p>
                      <a:pPr algn="l"/>
                      <a:r>
                        <a:rPr lang="en-US" sz="1200" dirty="0">
                          <a:latin typeface="Arial" panose="020B0604020202020204" pitchFamily="34" charset="0"/>
                          <a:cs typeface="Arial" panose="020B0604020202020204" pitchFamily="34" charset="0"/>
                        </a:rPr>
                        <a:t>Oil &amp; Gas</a:t>
                      </a:r>
                    </a:p>
                  </a:txBody>
                  <a:tcPr anchor="ct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LEL, O2, H2S, CO, SO2, HCN, NH3, Benzene (C6H6)</a:t>
                      </a:r>
                    </a:p>
                  </a:txBody>
                  <a:tcPr anchor="ctr"/>
                </a:tc>
                <a:tc>
                  <a:txBody>
                    <a:bodyPr/>
                    <a:lstStyle/>
                    <a:p>
                      <a:pPr algn="l"/>
                      <a:r>
                        <a:rPr lang="en-US" sz="1200" dirty="0">
                          <a:latin typeface="Arial" panose="020B0604020202020204" pitchFamily="34" charset="0"/>
                          <a:cs typeface="Arial" panose="020B0604020202020204" pitchFamily="34" charset="0"/>
                        </a:rPr>
                        <a:t>GX-3R &amp; GX-3R Pro, GX-2012, GX-6000, Eagle 2</a:t>
                      </a:r>
                    </a:p>
                  </a:txBody>
                  <a:tcPr anchor="ctr"/>
                </a:tc>
                <a:extLst>
                  <a:ext uri="{0D108BD9-81ED-4DB2-BD59-A6C34878D82A}">
                    <a16:rowId xmlns:a16="http://schemas.microsoft.com/office/drawing/2014/main" val="3972155760"/>
                  </a:ext>
                </a:extLst>
              </a:tr>
              <a:tr h="370840">
                <a:tc>
                  <a:txBody>
                    <a:bodyPr/>
                    <a:lstStyle/>
                    <a:p>
                      <a:pPr algn="l"/>
                      <a:r>
                        <a:rPr lang="en-US" sz="1200" dirty="0">
                          <a:latin typeface="Arial" panose="020B0604020202020204" pitchFamily="34" charset="0"/>
                          <a:cs typeface="Arial" panose="020B0604020202020204" pitchFamily="34" charset="0"/>
                        </a:rPr>
                        <a:t>Energy/Utilities</a:t>
                      </a:r>
                    </a:p>
                  </a:txBody>
                  <a:tcPr anchor="ctr"/>
                </a:tc>
                <a:tc>
                  <a:txBody>
                    <a:bodyPr/>
                    <a:lstStyle/>
                    <a:p>
                      <a:pPr algn="l"/>
                      <a:r>
                        <a:rPr lang="en-US" sz="1200" dirty="0">
                          <a:latin typeface="Arial" panose="020B0604020202020204" pitchFamily="34" charset="0"/>
                          <a:cs typeface="Arial" panose="020B0604020202020204" pitchFamily="34" charset="0"/>
                        </a:rPr>
                        <a:t>LEL, O2, H2S, CO, SO2, H2</a:t>
                      </a:r>
                    </a:p>
                  </a:txBody>
                  <a:tcPr anchor="ctr"/>
                </a:tc>
                <a:tc>
                  <a:txBody>
                    <a:bodyPr/>
                    <a:lstStyle/>
                    <a:p>
                      <a:pPr algn="l"/>
                      <a:r>
                        <a:rPr lang="en-US" sz="1200" dirty="0">
                          <a:latin typeface="Arial" panose="020B0604020202020204" pitchFamily="34" charset="0"/>
                          <a:cs typeface="Arial" panose="020B0604020202020204" pitchFamily="34" charset="0"/>
                        </a:rPr>
                        <a:t>GX-3R &amp; GX-3R Pro, GX-2012, Eagle 2</a:t>
                      </a:r>
                    </a:p>
                  </a:txBody>
                  <a:tcPr anchor="ctr"/>
                </a:tc>
                <a:extLst>
                  <a:ext uri="{0D108BD9-81ED-4DB2-BD59-A6C34878D82A}">
                    <a16:rowId xmlns:a16="http://schemas.microsoft.com/office/drawing/2014/main" val="2402366802"/>
                  </a:ext>
                </a:extLst>
              </a:tr>
              <a:tr h="370840">
                <a:tc>
                  <a:txBody>
                    <a:bodyPr/>
                    <a:lstStyle/>
                    <a:p>
                      <a:pPr algn="l"/>
                      <a:r>
                        <a:rPr lang="en-US" sz="1200" dirty="0">
                          <a:latin typeface="Arial" panose="020B0604020202020204" pitchFamily="34" charset="0"/>
                          <a:cs typeface="Arial" panose="020B0604020202020204" pitchFamily="34" charset="0"/>
                        </a:rPr>
                        <a:t>Construction</a:t>
                      </a:r>
                    </a:p>
                  </a:txBody>
                  <a:tcPr anchor="ctr"/>
                </a:tc>
                <a:tc>
                  <a:txBody>
                    <a:bodyPr/>
                    <a:lstStyle/>
                    <a:p>
                      <a:pPr algn="l"/>
                      <a:r>
                        <a:rPr lang="en-US" sz="1200" dirty="0">
                          <a:latin typeface="Arial" panose="020B0604020202020204" pitchFamily="34" charset="0"/>
                          <a:cs typeface="Arial" panose="020B0604020202020204" pitchFamily="34" charset="0"/>
                        </a:rPr>
                        <a:t>LEL, O2, H2S, CO, NO2</a:t>
                      </a:r>
                    </a:p>
                  </a:txBody>
                  <a:tcPr anchor="ctr"/>
                </a:tc>
                <a:tc>
                  <a:txBody>
                    <a:bodyPr/>
                    <a:lstStyle/>
                    <a:p>
                      <a:pPr algn="l"/>
                      <a:r>
                        <a:rPr lang="en-US" sz="1200" dirty="0">
                          <a:latin typeface="Arial" panose="020B0604020202020204" pitchFamily="34" charset="0"/>
                          <a:cs typeface="Arial" panose="020B0604020202020204" pitchFamily="34" charset="0"/>
                        </a:rPr>
                        <a:t>GX-3R &amp; GX-3R Pro, GX-2009 MSHA (</a:t>
                      </a:r>
                      <a:r>
                        <a:rPr lang="en-US" sz="1200" i="1" dirty="0">
                          <a:latin typeface="Arial" panose="020B0604020202020204" pitchFamily="34" charset="0"/>
                          <a:cs typeface="Arial" panose="020B0604020202020204" pitchFamily="34" charset="0"/>
                        </a:rPr>
                        <a:t>for</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NO2</a:t>
                      </a:r>
                      <a:r>
                        <a:rPr lang="en-US" sz="1200" dirty="0">
                          <a:latin typeface="Arial" panose="020B0604020202020204" pitchFamily="34" charset="0"/>
                          <a:cs typeface="Arial" panose="020B0604020202020204" pitchFamily="34" charset="0"/>
                        </a:rPr>
                        <a:t>), GX-6000</a:t>
                      </a:r>
                    </a:p>
                  </a:txBody>
                  <a:tcPr anchor="ctr"/>
                </a:tc>
                <a:extLst>
                  <a:ext uri="{0D108BD9-81ED-4DB2-BD59-A6C34878D82A}">
                    <a16:rowId xmlns:a16="http://schemas.microsoft.com/office/drawing/2014/main" val="643245773"/>
                  </a:ext>
                </a:extLst>
              </a:tr>
              <a:tr h="370840">
                <a:tc>
                  <a:txBody>
                    <a:bodyPr/>
                    <a:lstStyle/>
                    <a:p>
                      <a:pPr algn="l"/>
                      <a:r>
                        <a:rPr lang="en-US" sz="1200" dirty="0">
                          <a:latin typeface="Arial" panose="020B0604020202020204" pitchFamily="34" charset="0"/>
                          <a:cs typeface="Arial" panose="020B0604020202020204" pitchFamily="34" charset="0"/>
                        </a:rPr>
                        <a:t>Water/Wastewater</a:t>
                      </a:r>
                    </a:p>
                  </a:txBody>
                  <a:tcPr anchor="ctr"/>
                </a:tc>
                <a:tc>
                  <a:txBody>
                    <a:bodyPr/>
                    <a:lstStyle/>
                    <a:p>
                      <a:pPr algn="l"/>
                      <a:r>
                        <a:rPr lang="en-US" sz="1200" dirty="0">
                          <a:latin typeface="Arial" panose="020B0604020202020204" pitchFamily="34" charset="0"/>
                          <a:cs typeface="Arial" panose="020B0604020202020204" pitchFamily="34" charset="0"/>
                        </a:rPr>
                        <a:t>LEL, O2, H2S, CO, NH3, Cl, O3, SO2, VOC’s</a:t>
                      </a:r>
                    </a:p>
                  </a:txBody>
                  <a:tcPr anchor="ctr"/>
                </a:tc>
                <a:tc>
                  <a:txBody>
                    <a:bodyPr/>
                    <a:lstStyle/>
                    <a:p>
                      <a:pPr algn="l"/>
                      <a:r>
                        <a:rPr lang="en-US" sz="1200" dirty="0">
                          <a:latin typeface="Arial" panose="020B0604020202020204" pitchFamily="34" charset="0"/>
                          <a:cs typeface="Arial" panose="020B0604020202020204" pitchFamily="34" charset="0"/>
                        </a:rPr>
                        <a:t>GX-3R &amp; GX-3R Pro, GX-6000</a:t>
                      </a:r>
                    </a:p>
                  </a:txBody>
                  <a:tcPr anchor="ctr"/>
                </a:tc>
                <a:extLst>
                  <a:ext uri="{0D108BD9-81ED-4DB2-BD59-A6C34878D82A}">
                    <a16:rowId xmlns:a16="http://schemas.microsoft.com/office/drawing/2014/main" val="1120582853"/>
                  </a:ext>
                </a:extLst>
              </a:tr>
              <a:tr h="370840">
                <a:tc>
                  <a:txBody>
                    <a:bodyPr/>
                    <a:lstStyle/>
                    <a:p>
                      <a:pPr algn="l"/>
                      <a:r>
                        <a:rPr lang="en-US" sz="1200">
                          <a:latin typeface="Arial" panose="020B0604020202020204" pitchFamily="34" charset="0"/>
                          <a:cs typeface="Arial" panose="020B0604020202020204" pitchFamily="34" charset="0"/>
                        </a:rPr>
                        <a:t>Landfill/Waste</a:t>
                      </a:r>
                      <a:endParaRPr lang="en-US" sz="1200" dirty="0">
                        <a:latin typeface="Arial" panose="020B0604020202020204" pitchFamily="34" charset="0"/>
                        <a:cs typeface="Arial" panose="020B0604020202020204" pitchFamily="34" charset="0"/>
                      </a:endParaRPr>
                    </a:p>
                  </a:txBody>
                  <a:tcPr anchor="ctr"/>
                </a:tc>
                <a:tc>
                  <a:txBody>
                    <a:bodyPr/>
                    <a:lstStyle/>
                    <a:p>
                      <a:pPr algn="l"/>
                      <a:r>
                        <a:rPr lang="en-US" sz="1200" dirty="0">
                          <a:latin typeface="Arial" panose="020B0604020202020204" pitchFamily="34" charset="0"/>
                          <a:cs typeface="Arial" panose="020B0604020202020204" pitchFamily="34" charset="0"/>
                        </a:rPr>
                        <a:t>CH4, CO2, NH3, CL2, NMOC’s, VOC’s</a:t>
                      </a:r>
                    </a:p>
                  </a:txBody>
                  <a:tcPr anchor="ctr"/>
                </a:tc>
                <a:tc>
                  <a:txBody>
                    <a:bodyPr/>
                    <a:lstStyle/>
                    <a:p>
                      <a:pPr algn="l"/>
                      <a:r>
                        <a:rPr lang="en-US" sz="1200" dirty="0">
                          <a:latin typeface="Arial" panose="020B0604020202020204" pitchFamily="34" charset="0"/>
                          <a:cs typeface="Arial" panose="020B0604020202020204" pitchFamily="34" charset="0"/>
                        </a:rPr>
                        <a:t>GX-6000, Eagle 2</a:t>
                      </a:r>
                    </a:p>
                  </a:txBody>
                  <a:tcPr anchor="ctr"/>
                </a:tc>
                <a:extLst>
                  <a:ext uri="{0D108BD9-81ED-4DB2-BD59-A6C34878D82A}">
                    <a16:rowId xmlns:a16="http://schemas.microsoft.com/office/drawing/2014/main" val="1550164743"/>
                  </a:ext>
                </a:extLst>
              </a:tr>
              <a:tr h="370840">
                <a:tc>
                  <a:txBody>
                    <a:bodyPr/>
                    <a:lstStyle/>
                    <a:p>
                      <a:pPr algn="l"/>
                      <a:r>
                        <a:rPr lang="en-US" sz="1200" dirty="0">
                          <a:latin typeface="Arial" panose="020B0604020202020204" pitchFamily="34" charset="0"/>
                          <a:cs typeface="Arial" panose="020B0604020202020204" pitchFamily="34" charset="0"/>
                        </a:rPr>
                        <a:t>Fire/First Responders</a:t>
                      </a:r>
                    </a:p>
                  </a:txBody>
                  <a:tcPr anchor="ctr"/>
                </a:tc>
                <a:tc>
                  <a:txBody>
                    <a:bodyPr/>
                    <a:lstStyle/>
                    <a:p>
                      <a:pPr algn="l"/>
                      <a:r>
                        <a:rPr lang="en-US" sz="1200" dirty="0">
                          <a:latin typeface="Arial" panose="020B0604020202020204" pitchFamily="34" charset="0"/>
                          <a:cs typeface="Arial" panose="020B0604020202020204" pitchFamily="34" charset="0"/>
                        </a:rPr>
                        <a:t>LEL, O2, H2S, CO, HCN, NH3, VOC’s</a:t>
                      </a:r>
                    </a:p>
                  </a:txBody>
                  <a:tcPr anchor="ctr"/>
                </a:tc>
                <a:tc>
                  <a:txBody>
                    <a:bodyPr/>
                    <a:lstStyle/>
                    <a:p>
                      <a:pPr algn="l"/>
                      <a:r>
                        <a:rPr lang="en-US" sz="1200" dirty="0">
                          <a:latin typeface="Arial" panose="020B0604020202020204" pitchFamily="34" charset="0"/>
                          <a:cs typeface="Arial" panose="020B0604020202020204" pitchFamily="34" charset="0"/>
                        </a:rPr>
                        <a:t>CO-03, GX-3R &amp; GX-3R Pro,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GX-6000</a:t>
                      </a:r>
                    </a:p>
                  </a:txBody>
                  <a:tcPr anchor="ctr"/>
                </a:tc>
                <a:extLst>
                  <a:ext uri="{0D108BD9-81ED-4DB2-BD59-A6C34878D82A}">
                    <a16:rowId xmlns:a16="http://schemas.microsoft.com/office/drawing/2014/main" val="2048590887"/>
                  </a:ext>
                </a:extLst>
              </a:tr>
              <a:tr h="370840">
                <a:tc>
                  <a:txBody>
                    <a:bodyPr/>
                    <a:lstStyle/>
                    <a:p>
                      <a:pPr algn="l"/>
                      <a:r>
                        <a:rPr lang="en-US" sz="1200" dirty="0">
                          <a:latin typeface="Arial" panose="020B0604020202020204" pitchFamily="34" charset="0"/>
                          <a:cs typeface="Arial" panose="020B0604020202020204" pitchFamily="34" charset="0"/>
                        </a:rPr>
                        <a:t>Food and Beverage Production</a:t>
                      </a:r>
                    </a:p>
                  </a:txBody>
                  <a:tcPr anchor="ctr"/>
                </a:tc>
                <a:tc>
                  <a:txBody>
                    <a:bodyPr/>
                    <a:lstStyle/>
                    <a:p>
                      <a:pPr algn="l"/>
                      <a:r>
                        <a:rPr lang="en-US" sz="1200" dirty="0">
                          <a:latin typeface="Arial" panose="020B0604020202020204" pitchFamily="34" charset="0"/>
                          <a:cs typeface="Arial" panose="020B0604020202020204" pitchFamily="34" charset="0"/>
                        </a:rPr>
                        <a:t>LEL, O2, H2S, CO, HCN, NH3, CO2, PH3</a:t>
                      </a:r>
                    </a:p>
                  </a:txBody>
                  <a:tcPr anchor="ctr"/>
                </a:tc>
                <a:tc>
                  <a:txBody>
                    <a:bodyPr/>
                    <a:lstStyle/>
                    <a:p>
                      <a:pPr algn="l"/>
                      <a:r>
                        <a:rPr lang="en-US" sz="1200" dirty="0">
                          <a:latin typeface="Arial" panose="020B0604020202020204" pitchFamily="34" charset="0"/>
                          <a:cs typeface="Arial" panose="020B0604020202020204" pitchFamily="34" charset="0"/>
                        </a:rPr>
                        <a:t>GX-3R &amp; GX-3R Pro, GX-6000</a:t>
                      </a:r>
                    </a:p>
                  </a:txBody>
                  <a:tcPr anchor="ctr"/>
                </a:tc>
                <a:extLst>
                  <a:ext uri="{0D108BD9-81ED-4DB2-BD59-A6C34878D82A}">
                    <a16:rowId xmlns:a16="http://schemas.microsoft.com/office/drawing/2014/main" val="3530793756"/>
                  </a:ext>
                </a:extLst>
              </a:tr>
              <a:tr h="370840">
                <a:tc>
                  <a:txBody>
                    <a:bodyPr/>
                    <a:lstStyle/>
                    <a:p>
                      <a:pPr algn="l"/>
                      <a:r>
                        <a:rPr lang="en-US" sz="1200" dirty="0">
                          <a:latin typeface="Arial" panose="020B0604020202020204" pitchFamily="34" charset="0"/>
                          <a:cs typeface="Arial" panose="020B0604020202020204" pitchFamily="34" charset="0"/>
                        </a:rPr>
                        <a:t>Manufacturing</a:t>
                      </a:r>
                    </a:p>
                  </a:txBody>
                  <a:tcPr anchor="ctr"/>
                </a:tc>
                <a:tc>
                  <a:txBody>
                    <a:bodyPr/>
                    <a:lstStyle/>
                    <a:p>
                      <a:pPr algn="l"/>
                      <a:r>
                        <a:rPr lang="en-US" sz="1200" dirty="0">
                          <a:latin typeface="Arial" panose="020B0604020202020204" pitchFamily="34" charset="0"/>
                          <a:cs typeface="Arial" panose="020B0604020202020204" pitchFamily="34" charset="0"/>
                        </a:rPr>
                        <a:t>LEL, O2, H2S, CO, Process gases like CO2, NH3</a:t>
                      </a:r>
                    </a:p>
                  </a:txBody>
                  <a:tcPr anchor="ctr"/>
                </a:tc>
                <a:tc>
                  <a:txBody>
                    <a:bodyPr/>
                    <a:lstStyle/>
                    <a:p>
                      <a:pPr algn="l"/>
                      <a:r>
                        <a:rPr lang="en-US" sz="1200" dirty="0">
                          <a:latin typeface="Arial" panose="020B0604020202020204" pitchFamily="34" charset="0"/>
                          <a:cs typeface="Arial" panose="020B0604020202020204" pitchFamily="34" charset="0"/>
                        </a:rPr>
                        <a:t>GX-3R &amp; GX-3R Pro, GX-6000</a:t>
                      </a:r>
                    </a:p>
                  </a:txBody>
                  <a:tcPr anchor="ctr"/>
                </a:tc>
                <a:extLst>
                  <a:ext uri="{0D108BD9-81ED-4DB2-BD59-A6C34878D82A}">
                    <a16:rowId xmlns:a16="http://schemas.microsoft.com/office/drawing/2014/main" val="730900381"/>
                  </a:ext>
                </a:extLst>
              </a:tr>
              <a:tr h="370840">
                <a:tc>
                  <a:txBody>
                    <a:bodyPr/>
                    <a:lstStyle/>
                    <a:p>
                      <a:pPr algn="l"/>
                      <a:r>
                        <a:rPr lang="en-US" sz="1200" dirty="0">
                          <a:latin typeface="Arial" panose="020B0604020202020204" pitchFamily="34" charset="0"/>
                          <a:cs typeface="Arial" panose="020B0604020202020204" pitchFamily="34" charset="0"/>
                        </a:rPr>
                        <a:t>Chemical</a:t>
                      </a:r>
                    </a:p>
                  </a:txBody>
                  <a:tcPr anchor="ctr"/>
                </a:tc>
                <a:tc>
                  <a:txBody>
                    <a:bodyPr/>
                    <a:lstStyle/>
                    <a:p>
                      <a:pPr algn="l"/>
                      <a:r>
                        <a:rPr lang="en-US" sz="1200" dirty="0">
                          <a:latin typeface="Arial" panose="020B0604020202020204" pitchFamily="34" charset="0"/>
                          <a:cs typeface="Arial" panose="020B0604020202020204" pitchFamily="34" charset="0"/>
                        </a:rPr>
                        <a:t>LEL, O2, H2S, CO, Cl2, H2, HCl, NO2, SO2, VOC’s</a:t>
                      </a:r>
                    </a:p>
                  </a:txBody>
                  <a:tcPr anchor="ctr"/>
                </a:tc>
                <a:tc>
                  <a:txBody>
                    <a:bodyPr/>
                    <a:lstStyle/>
                    <a:p>
                      <a:pPr algn="l"/>
                      <a:r>
                        <a:rPr lang="en-US" sz="1200" dirty="0">
                          <a:latin typeface="Arial" panose="020B0604020202020204" pitchFamily="34" charset="0"/>
                          <a:cs typeface="Arial" panose="020B0604020202020204" pitchFamily="34" charset="0"/>
                        </a:rPr>
                        <a:t>GX-3R &amp; GX-3R Pro, GX-6000, Eagle 2</a:t>
                      </a:r>
                    </a:p>
                  </a:txBody>
                  <a:tcPr anchor="ctr"/>
                </a:tc>
                <a:extLst>
                  <a:ext uri="{0D108BD9-81ED-4DB2-BD59-A6C34878D82A}">
                    <a16:rowId xmlns:a16="http://schemas.microsoft.com/office/drawing/2014/main" val="2024884147"/>
                  </a:ext>
                </a:extLst>
              </a:tr>
            </a:tbl>
          </a:graphicData>
        </a:graphic>
      </p:graphicFrame>
    </p:spTree>
    <p:extLst>
      <p:ext uri="{BB962C8B-B14F-4D97-AF65-F5344CB8AC3E}">
        <p14:creationId xmlns:p14="http://schemas.microsoft.com/office/powerpoint/2010/main" val="91864096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12"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pic>
        <p:nvPicPr>
          <p:cNvPr id="6" name="Picture 5" descr="Beacon-410A-Angl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026" y="1381603"/>
            <a:ext cx="1910656" cy="2101722"/>
          </a:xfrm>
          <a:prstGeom prst="rect">
            <a:avLst/>
          </a:prstGeom>
        </p:spPr>
      </p:pic>
      <p:sp>
        <p:nvSpPr>
          <p:cNvPr id="22" name="TextBox 21"/>
          <p:cNvSpPr txBox="1"/>
          <p:nvPr/>
        </p:nvSpPr>
        <p:spPr>
          <a:xfrm>
            <a:off x="1214428" y="1116447"/>
            <a:ext cx="1081852" cy="523220"/>
          </a:xfrm>
          <a:prstGeom prst="rect">
            <a:avLst/>
          </a:prstGeom>
          <a:noFill/>
        </p:spPr>
        <p:txBody>
          <a:bodyPr wrap="square" rtlCol="0">
            <a:spAutoFit/>
          </a:bodyPr>
          <a:lstStyle/>
          <a:p>
            <a:pPr lvl="0" algn="ctr"/>
            <a:r>
              <a:rPr lang="en-US" altLang="ja-JP" sz="1000" kern="0" dirty="0">
                <a:latin typeface="+mn-lt"/>
              </a:rPr>
              <a:t>Beacon 410A Controller</a:t>
            </a:r>
          </a:p>
          <a:p>
            <a:endParaRPr lang="en-US" sz="800" b="0" dirty="0">
              <a:latin typeface="Century Gothic" panose="020B0502020202020204" pitchFamily="34" charset="0"/>
            </a:endParaRPr>
          </a:p>
        </p:txBody>
      </p:sp>
      <p:pic>
        <p:nvPicPr>
          <p:cNvPr id="4" name="Picture 3"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8567" y="2326949"/>
            <a:ext cx="1023536" cy="1787776"/>
          </a:xfrm>
          <a:prstGeom prst="rect">
            <a:avLst/>
          </a:prstGeom>
        </p:spPr>
      </p:pic>
      <p:pic>
        <p:nvPicPr>
          <p:cNvPr id="9" name="Picture 8" descr="M2A.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47770" y="2326949"/>
            <a:ext cx="1287426" cy="1364392"/>
          </a:xfrm>
          <a:prstGeom prst="rect">
            <a:avLst/>
          </a:prstGeom>
        </p:spPr>
      </p:pic>
      <p:pic>
        <p:nvPicPr>
          <p:cNvPr id="10" name="Picture 9" descr="65-2394RK-CH4-4.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94359" y="2326949"/>
            <a:ext cx="1197631" cy="2626194"/>
          </a:xfrm>
          <a:prstGeom prst="rect">
            <a:avLst/>
          </a:prstGeom>
        </p:spPr>
      </p:pic>
      <p:pic>
        <p:nvPicPr>
          <p:cNvPr id="11" name="Picture 10" descr="iStock-152146539.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38914" y="4770918"/>
            <a:ext cx="1210267" cy="1242541"/>
          </a:xfrm>
          <a:prstGeom prst="rect">
            <a:avLst/>
          </a:prstGeom>
        </p:spPr>
      </p:pic>
      <p:cxnSp>
        <p:nvCxnSpPr>
          <p:cNvPr id="53" name="Straight Connector 52"/>
          <p:cNvCxnSpPr/>
          <p:nvPr/>
        </p:nvCxnSpPr>
        <p:spPr>
          <a:xfrm>
            <a:off x="2183700" y="3383280"/>
            <a:ext cx="0" cy="7314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2183700" y="4114725"/>
            <a:ext cx="101486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3198567" y="1899920"/>
            <a:ext cx="0" cy="221480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98567" y="1899920"/>
            <a:ext cx="50913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4" idx="0"/>
          </p:cNvCxnSpPr>
          <p:nvPr/>
        </p:nvCxnSpPr>
        <p:spPr>
          <a:xfrm>
            <a:off x="3707700" y="1899920"/>
            <a:ext cx="2635"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970340" y="3383280"/>
            <a:ext cx="0" cy="17475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1970340" y="5130800"/>
            <a:ext cx="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970340" y="5130801"/>
            <a:ext cx="266192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4632260" y="1899920"/>
            <a:ext cx="0" cy="32308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4632260" y="1899920"/>
            <a:ext cx="133096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5963220" y="1899920"/>
            <a:ext cx="0"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5963220" y="3574143"/>
            <a:ext cx="0" cy="90344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5963220" y="4477583"/>
            <a:ext cx="80808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V="1">
            <a:off x="6771303" y="1899921"/>
            <a:ext cx="0" cy="257766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6771303" y="1899920"/>
            <a:ext cx="816428"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10" idx="0"/>
          </p:cNvCxnSpPr>
          <p:nvPr/>
        </p:nvCxnSpPr>
        <p:spPr>
          <a:xfrm>
            <a:off x="7587731" y="1899920"/>
            <a:ext cx="5444"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1621474" y="3470602"/>
            <a:ext cx="0" cy="201396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cxnSpLocks/>
          </p:cNvCxnSpPr>
          <p:nvPr/>
        </p:nvCxnSpPr>
        <p:spPr>
          <a:xfrm>
            <a:off x="1621474" y="5497286"/>
            <a:ext cx="402497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2901717" y="1650520"/>
            <a:ext cx="1081852" cy="369332"/>
          </a:xfrm>
          <a:prstGeom prst="rect">
            <a:avLst/>
          </a:prstGeom>
          <a:noFill/>
        </p:spPr>
        <p:txBody>
          <a:bodyPr wrap="square" rtlCol="0">
            <a:spAutoFit/>
          </a:bodyPr>
          <a:lstStyle/>
          <a:p>
            <a:pPr lvl="0" algn="ctr"/>
            <a:r>
              <a:rPr lang="en-US" altLang="ja-JP" sz="1000" kern="0" dirty="0">
                <a:latin typeface="+mn-lt"/>
              </a:rPr>
              <a:t>S2 Transmitter</a:t>
            </a:r>
          </a:p>
          <a:p>
            <a:endParaRPr lang="en-US" sz="800" b="0" dirty="0">
              <a:latin typeface="Century Gothic" panose="020B0502020202020204" pitchFamily="34" charset="0"/>
            </a:endParaRPr>
          </a:p>
        </p:txBody>
      </p:sp>
      <p:sp>
        <p:nvSpPr>
          <p:cNvPr id="98" name="TextBox 97"/>
          <p:cNvSpPr txBox="1"/>
          <p:nvPr/>
        </p:nvSpPr>
        <p:spPr>
          <a:xfrm>
            <a:off x="4717757" y="1516626"/>
            <a:ext cx="1081852" cy="523220"/>
          </a:xfrm>
          <a:prstGeom prst="rect">
            <a:avLst/>
          </a:prstGeom>
          <a:noFill/>
        </p:spPr>
        <p:txBody>
          <a:bodyPr wrap="square" rtlCol="0">
            <a:spAutoFit/>
          </a:bodyPr>
          <a:lstStyle/>
          <a:p>
            <a:pPr lvl="0" algn="ctr"/>
            <a:r>
              <a:rPr lang="en-US" altLang="ja-JP" sz="1000" kern="0" dirty="0">
                <a:latin typeface="+mn-lt"/>
              </a:rPr>
              <a:t>M2A Transmitter</a:t>
            </a:r>
          </a:p>
          <a:p>
            <a:endParaRPr lang="en-US" sz="800" b="0" dirty="0">
              <a:latin typeface="Century Gothic" panose="020B0502020202020204" pitchFamily="34" charset="0"/>
            </a:endParaRPr>
          </a:p>
        </p:txBody>
      </p:sp>
      <p:sp>
        <p:nvSpPr>
          <p:cNvPr id="99" name="TextBox 98"/>
          <p:cNvSpPr txBox="1"/>
          <p:nvPr/>
        </p:nvSpPr>
        <p:spPr>
          <a:xfrm>
            <a:off x="6312528" y="1481791"/>
            <a:ext cx="1719717" cy="677108"/>
          </a:xfrm>
          <a:prstGeom prst="rect">
            <a:avLst/>
          </a:prstGeom>
          <a:noFill/>
        </p:spPr>
        <p:txBody>
          <a:bodyPr wrap="square" rtlCol="0">
            <a:spAutoFit/>
          </a:bodyPr>
          <a:lstStyle/>
          <a:p>
            <a:pPr lvl="0" algn="ctr"/>
            <a:r>
              <a:rPr lang="en-US" altLang="ja-JP" sz="1000" kern="0" dirty="0">
                <a:latin typeface="+mn-lt"/>
              </a:rPr>
              <a:t>Remote Mount Sensor</a:t>
            </a:r>
          </a:p>
          <a:p>
            <a:pPr lvl="0" algn="ctr"/>
            <a:r>
              <a:rPr lang="en-US" altLang="ja-JP" sz="1000" kern="0" dirty="0"/>
              <a:t>w</a:t>
            </a:r>
            <a:r>
              <a:rPr lang="en-US" altLang="ja-JP" sz="1000" kern="0" dirty="0">
                <a:latin typeface="+mn-lt"/>
              </a:rPr>
              <a:t>ith Cal Cup</a:t>
            </a:r>
          </a:p>
          <a:p>
            <a:pPr lvl="0" algn="ctr"/>
            <a:endParaRPr lang="en-US" altLang="ja-JP" sz="1000" kern="0" dirty="0">
              <a:latin typeface="+mn-lt"/>
            </a:endParaRPr>
          </a:p>
          <a:p>
            <a:endParaRPr lang="en-US" sz="800" b="0" dirty="0">
              <a:latin typeface="Century Gothic" panose="020B0502020202020204" pitchFamily="34" charset="0"/>
            </a:endParaRPr>
          </a:p>
        </p:txBody>
      </p:sp>
      <p:sp>
        <p:nvSpPr>
          <p:cNvPr id="100" name="TextBox 99"/>
          <p:cNvSpPr txBox="1"/>
          <p:nvPr/>
        </p:nvSpPr>
        <p:spPr>
          <a:xfrm>
            <a:off x="1355660" y="5526851"/>
            <a:ext cx="3871446" cy="246221"/>
          </a:xfrm>
          <a:prstGeom prst="rect">
            <a:avLst/>
          </a:prstGeom>
          <a:noFill/>
        </p:spPr>
        <p:txBody>
          <a:bodyPr wrap="square" rtlCol="0">
            <a:spAutoFit/>
          </a:bodyPr>
          <a:lstStyle/>
          <a:p>
            <a:pPr lvl="0" algn="ctr"/>
            <a:r>
              <a:rPr lang="en-US" altLang="ja-JP" sz="1000" b="0" kern="0" dirty="0">
                <a:latin typeface="+mn-lt"/>
              </a:rPr>
              <a:t>Alarm Relays Activate Ventilation / Exhaust System</a:t>
            </a:r>
            <a:endParaRPr lang="en-US" sz="800" b="0" dirty="0">
              <a:latin typeface="Century Gothic" panose="020B0502020202020204" pitchFamily="34" charset="0"/>
            </a:endParaRPr>
          </a:p>
        </p:txBody>
      </p:sp>
      <p:sp>
        <p:nvSpPr>
          <p:cNvPr id="101" name="TextBox 100"/>
          <p:cNvSpPr txBox="1"/>
          <p:nvPr/>
        </p:nvSpPr>
        <p:spPr>
          <a:xfrm>
            <a:off x="7003430" y="4899790"/>
            <a:ext cx="2081087" cy="707886"/>
          </a:xfrm>
          <a:prstGeom prst="rect">
            <a:avLst/>
          </a:prstGeom>
          <a:noFill/>
        </p:spPr>
        <p:txBody>
          <a:bodyPr wrap="square" rtlCol="0">
            <a:spAutoFit/>
          </a:bodyPr>
          <a:lstStyle/>
          <a:p>
            <a:pPr lvl="0" algn="l"/>
            <a:r>
              <a:rPr lang="en-US" altLang="ja-JP" sz="1000" b="0" kern="0" dirty="0">
                <a:latin typeface="+mn-lt"/>
              </a:rPr>
              <a:t>RKI’s diffusion style remote mount detectors allow for easy calibrations in difficult access areas</a:t>
            </a:r>
            <a:endParaRPr lang="en-US" sz="800" b="0" dirty="0">
              <a:latin typeface="Century Gothic" panose="020B0502020202020204" pitchFamily="34" charset="0"/>
            </a:endParaRPr>
          </a:p>
        </p:txBody>
      </p:sp>
      <p:cxnSp>
        <p:nvCxnSpPr>
          <p:cNvPr id="33" name="Straight Connector 32">
            <a:extLst>
              <a:ext uri="{FF2B5EF4-FFF2-40B4-BE49-F238E27FC236}">
                <a16:creationId xmlns:a16="http://schemas.microsoft.com/office/drawing/2014/main" id="{FD9A175E-AA45-CD4E-A53C-92E5E01806FC}"/>
              </a:ext>
            </a:extLst>
          </p:cNvPr>
          <p:cNvCxnSpPr>
            <a:cxnSpLocks/>
          </p:cNvCxnSpPr>
          <p:nvPr/>
        </p:nvCxnSpPr>
        <p:spPr>
          <a:xfrm>
            <a:off x="1355660" y="3470602"/>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3686E5AA-6A77-E549-93DE-FF73F180367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4541" y="4298698"/>
            <a:ext cx="970929" cy="1967151"/>
          </a:xfrm>
          <a:prstGeom prst="rect">
            <a:avLst/>
          </a:prstGeom>
        </p:spPr>
      </p:pic>
      <p:sp>
        <p:nvSpPr>
          <p:cNvPr id="39" name="TextBox 38">
            <a:extLst>
              <a:ext uri="{FF2B5EF4-FFF2-40B4-BE49-F238E27FC236}">
                <a16:creationId xmlns:a16="http://schemas.microsoft.com/office/drawing/2014/main" id="{F1A71470-9710-2A4E-80AF-92AEFBCB8BE2}"/>
              </a:ext>
            </a:extLst>
          </p:cNvPr>
          <p:cNvSpPr txBox="1"/>
          <p:nvPr/>
        </p:nvSpPr>
        <p:spPr>
          <a:xfrm>
            <a:off x="178325" y="3534755"/>
            <a:ext cx="1220094" cy="523220"/>
          </a:xfrm>
          <a:prstGeom prst="rect">
            <a:avLst/>
          </a:prstGeom>
          <a:noFill/>
        </p:spPr>
        <p:txBody>
          <a:bodyPr wrap="square" rtlCol="0">
            <a:spAutoFit/>
          </a:bodyPr>
          <a:lstStyle/>
          <a:p>
            <a:pPr lvl="0" algn="ctr"/>
            <a:r>
              <a:rPr lang="en-US" altLang="ja-JP" sz="1000" kern="0" dirty="0">
                <a:latin typeface="+mn-lt"/>
              </a:rPr>
              <a:t>Direct Connect Sensor</a:t>
            </a:r>
          </a:p>
          <a:p>
            <a:endParaRPr lang="en-US" sz="800" b="0" dirty="0">
              <a:latin typeface="Century Gothic" panose="020B0502020202020204" pitchFamily="34" charset="0"/>
            </a:endParaRPr>
          </a:p>
        </p:txBody>
      </p:sp>
      <p:cxnSp>
        <p:nvCxnSpPr>
          <p:cNvPr id="40" name="Straight Connector 39">
            <a:extLst>
              <a:ext uri="{FF2B5EF4-FFF2-40B4-BE49-F238E27FC236}">
                <a16:creationId xmlns:a16="http://schemas.microsoft.com/office/drawing/2014/main" id="{F0CFDF08-E5C7-0841-BEF5-D2BEC1CB190E}"/>
              </a:ext>
            </a:extLst>
          </p:cNvPr>
          <p:cNvCxnSpPr>
            <a:cxnSpLocks/>
          </p:cNvCxnSpPr>
          <p:nvPr/>
        </p:nvCxnSpPr>
        <p:spPr>
          <a:xfrm>
            <a:off x="987065" y="3902149"/>
            <a:ext cx="36859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98D98B-BE79-CF44-8959-314833534EF8}"/>
              </a:ext>
            </a:extLst>
          </p:cNvPr>
          <p:cNvCxnSpPr>
            <a:cxnSpLocks/>
          </p:cNvCxnSpPr>
          <p:nvPr/>
        </p:nvCxnSpPr>
        <p:spPr>
          <a:xfrm>
            <a:off x="993156" y="3902149"/>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4" name="Title 1">
            <a:extLst>
              <a:ext uri="{FF2B5EF4-FFF2-40B4-BE49-F238E27FC236}">
                <a16:creationId xmlns:a16="http://schemas.microsoft.com/office/drawing/2014/main" id="{D6CF783E-A22B-6447-88EE-B1BCAF78F0CC}"/>
              </a:ext>
            </a:extLst>
          </p:cNvPr>
          <p:cNvSpPr txBox="1">
            <a:spLocks/>
          </p:cNvSpPr>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Common Fixed System Components</a:t>
            </a:r>
          </a:p>
        </p:txBody>
      </p:sp>
    </p:spTree>
    <p:extLst>
      <p:ext uri="{BB962C8B-B14F-4D97-AF65-F5344CB8AC3E}">
        <p14:creationId xmlns:p14="http://schemas.microsoft.com/office/powerpoint/2010/main" val="22406784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748"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sp>
        <p:nvSpPr>
          <p:cNvPr id="22" name="TextBox 21"/>
          <p:cNvSpPr txBox="1"/>
          <p:nvPr/>
        </p:nvSpPr>
        <p:spPr>
          <a:xfrm>
            <a:off x="197934" y="2675951"/>
            <a:ext cx="1328078" cy="246221"/>
          </a:xfrm>
          <a:prstGeom prst="rect">
            <a:avLst/>
          </a:prstGeom>
          <a:noFill/>
        </p:spPr>
        <p:txBody>
          <a:bodyPr wrap="square" rtlCol="0">
            <a:spAutoFit/>
          </a:bodyPr>
          <a:lstStyle/>
          <a:p>
            <a:pPr lvl="0" algn="ctr"/>
            <a:r>
              <a:rPr lang="en-US" altLang="ja-JP" sz="1000" kern="0" dirty="0">
                <a:latin typeface="+mn-lt"/>
              </a:rPr>
              <a:t>Direct Connect</a:t>
            </a:r>
          </a:p>
        </p:txBody>
      </p:sp>
      <p:pic>
        <p:nvPicPr>
          <p:cNvPr id="3" name="Picture 2" descr="Exp_O2_H2S_CO_directcnct-copy.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5545" y="1359993"/>
            <a:ext cx="742569" cy="1387836"/>
          </a:xfrm>
          <a:prstGeom prst="rect">
            <a:avLst/>
          </a:prstGeom>
        </p:spPr>
      </p:pic>
      <p:pic>
        <p:nvPicPr>
          <p:cNvPr id="5" name="Picture 4"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56023" y="1159738"/>
            <a:ext cx="917773" cy="1603043"/>
          </a:xfrm>
          <a:prstGeom prst="rect">
            <a:avLst/>
          </a:prstGeom>
        </p:spPr>
      </p:pic>
      <p:sp>
        <p:nvSpPr>
          <p:cNvPr id="35" name="TextBox 34"/>
          <p:cNvSpPr txBox="1"/>
          <p:nvPr/>
        </p:nvSpPr>
        <p:spPr>
          <a:xfrm>
            <a:off x="2704294" y="2675951"/>
            <a:ext cx="1081852" cy="246221"/>
          </a:xfrm>
          <a:prstGeom prst="rect">
            <a:avLst/>
          </a:prstGeom>
          <a:noFill/>
        </p:spPr>
        <p:txBody>
          <a:bodyPr wrap="square" rtlCol="0">
            <a:spAutoFit/>
          </a:bodyPr>
          <a:lstStyle/>
          <a:p>
            <a:pPr lvl="0"/>
            <a:r>
              <a:rPr lang="en-US" altLang="ja-JP" sz="1000" kern="0" dirty="0">
                <a:latin typeface="+mn-lt"/>
              </a:rPr>
              <a:t>S2 Transmitter</a:t>
            </a:r>
          </a:p>
        </p:txBody>
      </p:sp>
      <p:pic>
        <p:nvPicPr>
          <p:cNvPr id="7" name="Picture 6" descr="M2A-Front-Vie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5513" y="1142951"/>
            <a:ext cx="1042988" cy="1512332"/>
          </a:xfrm>
          <a:prstGeom prst="rect">
            <a:avLst/>
          </a:prstGeom>
        </p:spPr>
      </p:pic>
      <p:pic>
        <p:nvPicPr>
          <p:cNvPr id="8" name="Picture 7" descr="35-300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2181" y="3835213"/>
            <a:ext cx="1351865" cy="1662794"/>
          </a:xfrm>
          <a:prstGeom prst="rect">
            <a:avLst/>
          </a:prstGeom>
        </p:spPr>
      </p:pic>
      <p:graphicFrame>
        <p:nvGraphicFramePr>
          <p:cNvPr id="39" name="Table 38"/>
          <p:cNvGraphicFramePr>
            <a:graphicFrameLocks noGrp="1"/>
          </p:cNvGraphicFramePr>
          <p:nvPr>
            <p:extLst>
              <p:ext uri="{D42A27DB-BD31-4B8C-83A1-F6EECF244321}">
                <p14:modId xmlns:p14="http://schemas.microsoft.com/office/powerpoint/2010/main" val="2183691178"/>
              </p:ext>
            </p:extLst>
          </p:nvPr>
        </p:nvGraphicFramePr>
        <p:xfrm>
          <a:off x="364029" y="2911344"/>
          <a:ext cx="2132681" cy="612653"/>
        </p:xfrm>
        <a:graphic>
          <a:graphicData uri="http://schemas.openxmlformats.org/drawingml/2006/table">
            <a:tbl>
              <a:tblPr firstRow="1" bandRow="1">
                <a:tableStyleId>{69CF1AB2-1976-4502-BF36-3FF5EA218861}</a:tableStyleId>
              </a:tblPr>
              <a:tblGrid>
                <a:gridCol w="2132681">
                  <a:extLst>
                    <a:ext uri="{9D8B030D-6E8A-4147-A177-3AD203B41FA5}">
                      <a16:colId xmlns:a16="http://schemas.microsoft.com/office/drawing/2014/main" val="20000"/>
                    </a:ext>
                  </a:extLst>
                </a:gridCol>
              </a:tblGrid>
              <a:tr h="147852">
                <a:tc>
                  <a:txBody>
                    <a:bodyPr/>
                    <a:lstStyle/>
                    <a:p>
                      <a:r>
                        <a:rPr lang="en-US" sz="1000" b="0" dirty="0"/>
                        <a:t>Cost Effective</a:t>
                      </a:r>
                      <a:endParaRPr lang="en-US" sz="10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1000" dirty="0"/>
                        <a:t>Water repellent sensor coating</a:t>
                      </a:r>
                      <a:endParaRPr lang="en-US" sz="10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1000" dirty="0"/>
                        <a:t>Explosion</a:t>
                      </a:r>
                      <a:r>
                        <a:rPr lang="en-US" sz="1000" baseline="0" dirty="0"/>
                        <a:t> Proof</a:t>
                      </a:r>
                      <a:endParaRPr lang="en-US" sz="10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0" name="Table 39"/>
          <p:cNvGraphicFramePr>
            <a:graphicFrameLocks noGrp="1"/>
          </p:cNvGraphicFramePr>
          <p:nvPr>
            <p:extLst>
              <p:ext uri="{D42A27DB-BD31-4B8C-83A1-F6EECF244321}">
                <p14:modId xmlns:p14="http://schemas.microsoft.com/office/powerpoint/2010/main" val="841392754"/>
              </p:ext>
            </p:extLst>
          </p:nvPr>
        </p:nvGraphicFramePr>
        <p:xfrm>
          <a:off x="393325" y="5696719"/>
          <a:ext cx="1989579" cy="906966"/>
        </p:xfrm>
        <a:graphic>
          <a:graphicData uri="http://schemas.openxmlformats.org/drawingml/2006/table">
            <a:tbl>
              <a:tblPr firstRow="1" bandRow="1">
                <a:tableStyleId>{69CF1AB2-1976-4502-BF36-3FF5EA218861}</a:tableStyleId>
              </a:tblPr>
              <a:tblGrid>
                <a:gridCol w="1989579">
                  <a:extLst>
                    <a:ext uri="{9D8B030D-6E8A-4147-A177-3AD203B41FA5}">
                      <a16:colId xmlns:a16="http://schemas.microsoft.com/office/drawing/2014/main" val="20000"/>
                    </a:ext>
                  </a:extLst>
                </a:gridCol>
              </a:tblGrid>
              <a:tr h="147852">
                <a:tc>
                  <a:txBody>
                    <a:bodyPr/>
                    <a:lstStyle/>
                    <a:p>
                      <a:r>
                        <a:rPr lang="en-US" sz="1000" b="0" dirty="0"/>
                        <a:t>LEL, O2, H2S, CO CO2, &amp;</a:t>
                      </a:r>
                      <a:r>
                        <a:rPr lang="en-US" sz="1000" b="0" baseline="0" dirty="0"/>
                        <a:t> H2 available</a:t>
                      </a:r>
                    </a:p>
                  </a:txBody>
                  <a:tcPr marL="48323" marR="48323" marT="24161" marB="24161"/>
                </a:tc>
                <a:extLst>
                  <a:ext uri="{0D108BD9-81ED-4DB2-BD59-A6C34878D82A}">
                    <a16:rowId xmlns:a16="http://schemas.microsoft.com/office/drawing/2014/main" val="10000"/>
                  </a:ext>
                </a:extLst>
              </a:tr>
              <a:tr h="195976">
                <a:tc>
                  <a:txBody>
                    <a:bodyPr/>
                    <a:lstStyle/>
                    <a:p>
                      <a:r>
                        <a:rPr lang="en-US" sz="1000" baseline="0" dirty="0"/>
                        <a:t>Multi-gas versions</a:t>
                      </a:r>
                    </a:p>
                  </a:txBody>
                  <a:tcPr marL="48323" marR="48323" marT="24161" marB="24161"/>
                </a:tc>
                <a:extLst>
                  <a:ext uri="{0D108BD9-81ED-4DB2-BD59-A6C34878D82A}">
                    <a16:rowId xmlns:a16="http://schemas.microsoft.com/office/drawing/2014/main" val="10001"/>
                  </a:ext>
                </a:extLst>
              </a:tr>
              <a:tr h="211209">
                <a:tc>
                  <a:txBody>
                    <a:bodyPr/>
                    <a:lstStyle/>
                    <a:p>
                      <a:r>
                        <a:rPr lang="en-US" sz="1000" dirty="0"/>
                        <a:t>Internal</a:t>
                      </a:r>
                      <a:r>
                        <a:rPr lang="en-US" sz="1000" baseline="0" dirty="0"/>
                        <a:t> sample pump with 100’ range</a:t>
                      </a:r>
                      <a:endParaRPr lang="en-US" sz="1000" dirty="0"/>
                    </a:p>
                  </a:txBody>
                  <a:tcPr marL="48323" marR="48323" marT="24161" marB="24161"/>
                </a:tc>
                <a:extLst>
                  <a:ext uri="{0D108BD9-81ED-4DB2-BD59-A6C34878D82A}">
                    <a16:rowId xmlns:a16="http://schemas.microsoft.com/office/drawing/2014/main" val="10002"/>
                  </a:ext>
                </a:extLst>
              </a:tr>
            </a:tbl>
          </a:graphicData>
        </a:graphic>
      </p:graphicFrame>
      <p:sp>
        <p:nvSpPr>
          <p:cNvPr id="41" name="TextBox 40"/>
          <p:cNvSpPr txBox="1"/>
          <p:nvPr/>
        </p:nvSpPr>
        <p:spPr>
          <a:xfrm>
            <a:off x="337014" y="5448670"/>
            <a:ext cx="1558657" cy="246221"/>
          </a:xfrm>
          <a:prstGeom prst="rect">
            <a:avLst/>
          </a:prstGeom>
          <a:noFill/>
        </p:spPr>
        <p:txBody>
          <a:bodyPr wrap="square" rtlCol="0">
            <a:spAutoFit/>
          </a:bodyPr>
          <a:lstStyle/>
          <a:p>
            <a:pPr lvl="0"/>
            <a:r>
              <a:rPr lang="en-US" altLang="ja-JP" sz="1000" kern="0" dirty="0">
                <a:latin typeface="+mn-lt"/>
              </a:rPr>
              <a:t>35-3001 Sample Draw</a:t>
            </a:r>
          </a:p>
        </p:txBody>
      </p:sp>
      <p:sp>
        <p:nvSpPr>
          <p:cNvPr id="42" name="TextBox 41"/>
          <p:cNvSpPr txBox="1"/>
          <p:nvPr/>
        </p:nvSpPr>
        <p:spPr>
          <a:xfrm>
            <a:off x="6994734" y="2637168"/>
            <a:ext cx="1212455" cy="246221"/>
          </a:xfrm>
          <a:prstGeom prst="rect">
            <a:avLst/>
          </a:prstGeom>
          <a:noFill/>
        </p:spPr>
        <p:txBody>
          <a:bodyPr wrap="square" rtlCol="0">
            <a:spAutoFit/>
          </a:bodyPr>
          <a:lstStyle/>
          <a:p>
            <a:pPr lvl="0"/>
            <a:r>
              <a:rPr lang="en-US" altLang="ja-JP" sz="1000" kern="0" dirty="0">
                <a:latin typeface="+mn-lt"/>
              </a:rPr>
              <a:t>M2A Transmitter</a:t>
            </a:r>
          </a:p>
        </p:txBody>
      </p:sp>
      <p:sp>
        <p:nvSpPr>
          <p:cNvPr id="43" name="TextBox 42"/>
          <p:cNvSpPr txBox="1"/>
          <p:nvPr/>
        </p:nvSpPr>
        <p:spPr>
          <a:xfrm>
            <a:off x="4971524" y="2838362"/>
            <a:ext cx="1558657" cy="246221"/>
          </a:xfrm>
          <a:prstGeom prst="rect">
            <a:avLst/>
          </a:prstGeom>
          <a:noFill/>
        </p:spPr>
        <p:txBody>
          <a:bodyPr wrap="square" rtlCol="0">
            <a:spAutoFit/>
          </a:bodyPr>
          <a:lstStyle/>
          <a:p>
            <a:pPr lvl="0"/>
            <a:r>
              <a:rPr lang="en-US" altLang="ja-JP" sz="1000" kern="0" dirty="0">
                <a:latin typeface="+mn-lt"/>
              </a:rPr>
              <a:t>T2A</a:t>
            </a:r>
            <a:endParaRPr lang="en-US" sz="800" b="0" dirty="0">
              <a:latin typeface="Century Gothic" panose="020B0502020202020204" pitchFamily="34" charset="0"/>
            </a:endParaRPr>
          </a:p>
        </p:txBody>
      </p:sp>
      <p:graphicFrame>
        <p:nvGraphicFramePr>
          <p:cNvPr id="44" name="Table 43"/>
          <p:cNvGraphicFramePr>
            <a:graphicFrameLocks noGrp="1"/>
          </p:cNvGraphicFramePr>
          <p:nvPr>
            <p:extLst>
              <p:ext uri="{D42A27DB-BD31-4B8C-83A1-F6EECF244321}">
                <p14:modId xmlns:p14="http://schemas.microsoft.com/office/powerpoint/2010/main" val="2133597871"/>
              </p:ext>
            </p:extLst>
          </p:nvPr>
        </p:nvGraphicFramePr>
        <p:xfrm>
          <a:off x="2727529" y="2927180"/>
          <a:ext cx="1847882" cy="612653"/>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1000" b="0" baseline="0" dirty="0"/>
                        <a:t>Transmitters 4-20mA output</a:t>
                      </a:r>
                    </a:p>
                  </a:txBody>
                  <a:tcPr marL="48323" marR="48323" marT="24161" marB="24161"/>
                </a:tc>
                <a:extLst>
                  <a:ext uri="{0D108BD9-81ED-4DB2-BD59-A6C34878D82A}">
                    <a16:rowId xmlns:a16="http://schemas.microsoft.com/office/drawing/2014/main" val="10000"/>
                  </a:ext>
                </a:extLst>
              </a:tr>
              <a:tr h="195976">
                <a:tc>
                  <a:txBody>
                    <a:bodyPr/>
                    <a:lstStyle/>
                    <a:p>
                      <a:r>
                        <a:rPr lang="en-US" sz="1000" dirty="0"/>
                        <a:t>Explosion Proof</a:t>
                      </a:r>
                      <a:endParaRPr lang="en-US" sz="10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1000" dirty="0"/>
                        <a:t>Stainless steel option</a:t>
                      </a:r>
                      <a:r>
                        <a:rPr lang="en-US" sz="1000" baseline="0" dirty="0"/>
                        <a:t> </a:t>
                      </a:r>
                      <a:endParaRPr lang="en-US" sz="10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5" name="Table 44"/>
          <p:cNvGraphicFramePr>
            <a:graphicFrameLocks noGrp="1"/>
          </p:cNvGraphicFramePr>
          <p:nvPr>
            <p:extLst>
              <p:ext uri="{D42A27DB-BD31-4B8C-83A1-F6EECF244321}">
                <p14:modId xmlns:p14="http://schemas.microsoft.com/office/powerpoint/2010/main" val="3649290648"/>
              </p:ext>
            </p:extLst>
          </p:nvPr>
        </p:nvGraphicFramePr>
        <p:xfrm>
          <a:off x="7007747" y="2887834"/>
          <a:ext cx="2027583" cy="1035071"/>
        </p:xfrm>
        <a:graphic>
          <a:graphicData uri="http://schemas.openxmlformats.org/drawingml/2006/table">
            <a:tbl>
              <a:tblPr firstRow="1" bandRow="1">
                <a:tableStyleId>{69CF1AB2-1976-4502-BF36-3FF5EA218861}</a:tableStyleId>
              </a:tblPr>
              <a:tblGrid>
                <a:gridCol w="2027583">
                  <a:extLst>
                    <a:ext uri="{9D8B030D-6E8A-4147-A177-3AD203B41FA5}">
                      <a16:colId xmlns:a16="http://schemas.microsoft.com/office/drawing/2014/main" val="20000"/>
                    </a:ext>
                  </a:extLst>
                </a:gridCol>
              </a:tblGrid>
              <a:tr h="147852">
                <a:tc>
                  <a:txBody>
                    <a:bodyPr/>
                    <a:lstStyle/>
                    <a:p>
                      <a:r>
                        <a:rPr lang="en-US" sz="1000" b="0" baseline="0" dirty="0"/>
                        <a:t>Stand Alone or with controller</a:t>
                      </a:r>
                    </a:p>
                  </a:txBody>
                  <a:tcPr marL="48323" marR="48323" marT="24161" marB="24161"/>
                </a:tc>
                <a:extLst>
                  <a:ext uri="{0D108BD9-81ED-4DB2-BD59-A6C34878D82A}">
                    <a16:rowId xmlns:a16="http://schemas.microsoft.com/office/drawing/2014/main" val="10000"/>
                  </a:ext>
                </a:extLst>
              </a:tr>
              <a:tr h="195976">
                <a:tc>
                  <a:txBody>
                    <a:bodyPr/>
                    <a:lstStyle/>
                    <a:p>
                      <a:r>
                        <a:rPr lang="en-US" sz="1000" dirty="0"/>
                        <a:t>OLED display</a:t>
                      </a:r>
                      <a:endParaRPr lang="en-US" sz="10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1000" dirty="0"/>
                        <a:t>2 programmable alarm relays</a:t>
                      </a:r>
                    </a:p>
                  </a:txBody>
                  <a:tcPr marL="48323" marR="48323" marT="24161" marB="24161"/>
                </a:tc>
                <a:extLst>
                  <a:ext uri="{0D108BD9-81ED-4DB2-BD59-A6C34878D82A}">
                    <a16:rowId xmlns:a16="http://schemas.microsoft.com/office/drawing/2014/main" val="10002"/>
                  </a:ext>
                </a:extLst>
              </a:tr>
              <a:tr h="211209">
                <a:tc>
                  <a:txBody>
                    <a:bodyPr/>
                    <a:lstStyle/>
                    <a:p>
                      <a:r>
                        <a:rPr lang="en-US" sz="1000" dirty="0"/>
                        <a:t>Non intrusive calibration</a:t>
                      </a:r>
                    </a:p>
                  </a:txBody>
                  <a:tcPr marL="48323" marR="48323" marT="24161" marB="24161"/>
                </a:tc>
                <a:extLst>
                  <a:ext uri="{0D108BD9-81ED-4DB2-BD59-A6C34878D82A}">
                    <a16:rowId xmlns:a16="http://schemas.microsoft.com/office/drawing/2014/main" val="10003"/>
                  </a:ext>
                </a:extLst>
              </a:tr>
              <a:tr h="211209">
                <a:tc>
                  <a:txBody>
                    <a:bodyPr/>
                    <a:lstStyle/>
                    <a:p>
                      <a:r>
                        <a:rPr lang="en-US" sz="1000" dirty="0"/>
                        <a:t>4-20mA</a:t>
                      </a:r>
                      <a:r>
                        <a:rPr lang="en-US" sz="1000" baseline="0" dirty="0"/>
                        <a:t> and Modbus outputs</a:t>
                      </a:r>
                      <a:endParaRPr lang="en-US" sz="1000" dirty="0"/>
                    </a:p>
                  </a:txBody>
                  <a:tcPr marL="48323" marR="48323" marT="24161" marB="24161"/>
                </a:tc>
                <a:extLst>
                  <a:ext uri="{0D108BD9-81ED-4DB2-BD59-A6C34878D82A}">
                    <a16:rowId xmlns:a16="http://schemas.microsoft.com/office/drawing/2014/main" val="10004"/>
                  </a:ext>
                </a:extLst>
              </a:tr>
            </a:tbl>
          </a:graphicData>
        </a:graphic>
      </p:graphicFrame>
      <p:graphicFrame>
        <p:nvGraphicFramePr>
          <p:cNvPr id="46" name="Table 45"/>
          <p:cNvGraphicFramePr>
            <a:graphicFrameLocks noGrp="1"/>
          </p:cNvGraphicFramePr>
          <p:nvPr>
            <p:extLst>
              <p:ext uri="{D42A27DB-BD31-4B8C-83A1-F6EECF244321}">
                <p14:modId xmlns:p14="http://schemas.microsoft.com/office/powerpoint/2010/main" val="1891610236"/>
              </p:ext>
            </p:extLst>
          </p:nvPr>
        </p:nvGraphicFramePr>
        <p:xfrm>
          <a:off x="4971525" y="3070440"/>
          <a:ext cx="1640320" cy="612653"/>
        </p:xfrm>
        <a:graphic>
          <a:graphicData uri="http://schemas.openxmlformats.org/drawingml/2006/table">
            <a:tbl>
              <a:tblPr firstRow="1" bandRow="1">
                <a:tableStyleId>{69CF1AB2-1976-4502-BF36-3FF5EA218861}</a:tableStyleId>
              </a:tblPr>
              <a:tblGrid>
                <a:gridCol w="1640320">
                  <a:extLst>
                    <a:ext uri="{9D8B030D-6E8A-4147-A177-3AD203B41FA5}">
                      <a16:colId xmlns:a16="http://schemas.microsoft.com/office/drawing/2014/main" val="20000"/>
                    </a:ext>
                  </a:extLst>
                </a:gridCol>
              </a:tblGrid>
              <a:tr h="147852">
                <a:tc>
                  <a:txBody>
                    <a:bodyPr/>
                    <a:lstStyle/>
                    <a:p>
                      <a:r>
                        <a:rPr lang="en-US" sz="1000" b="0" baseline="0" dirty="0"/>
                        <a:t>2-wire transmitter</a:t>
                      </a:r>
                    </a:p>
                  </a:txBody>
                  <a:tcPr marL="48323" marR="48323" marT="24161" marB="24161"/>
                </a:tc>
                <a:extLst>
                  <a:ext uri="{0D108BD9-81ED-4DB2-BD59-A6C34878D82A}">
                    <a16:rowId xmlns:a16="http://schemas.microsoft.com/office/drawing/2014/main" val="10000"/>
                  </a:ext>
                </a:extLst>
              </a:tr>
              <a:tr h="195976">
                <a:tc>
                  <a:txBody>
                    <a:bodyPr/>
                    <a:lstStyle/>
                    <a:p>
                      <a:r>
                        <a:rPr lang="en-US" sz="1000" baseline="0" dirty="0"/>
                        <a:t>Electrochemical sensors</a:t>
                      </a:r>
                    </a:p>
                  </a:txBody>
                  <a:tcPr marL="48323" marR="48323" marT="24161" marB="24161"/>
                </a:tc>
                <a:extLst>
                  <a:ext uri="{0D108BD9-81ED-4DB2-BD59-A6C34878D82A}">
                    <a16:rowId xmlns:a16="http://schemas.microsoft.com/office/drawing/2014/main" val="10001"/>
                  </a:ext>
                </a:extLst>
              </a:tr>
              <a:tr h="211209">
                <a:tc>
                  <a:txBody>
                    <a:bodyPr/>
                    <a:lstStyle/>
                    <a:p>
                      <a:r>
                        <a:rPr lang="en-US" sz="1000" dirty="0"/>
                        <a:t>Explosion Proof</a:t>
                      </a:r>
                    </a:p>
                  </a:txBody>
                  <a:tcPr marL="48323" marR="48323" marT="24161" marB="24161"/>
                </a:tc>
                <a:extLst>
                  <a:ext uri="{0D108BD9-81ED-4DB2-BD59-A6C34878D82A}">
                    <a16:rowId xmlns:a16="http://schemas.microsoft.com/office/drawing/2014/main" val="10002"/>
                  </a:ext>
                </a:extLst>
              </a:tr>
            </a:tbl>
          </a:graphicData>
        </a:graphic>
      </p:graphicFrame>
      <p:sp>
        <p:nvSpPr>
          <p:cNvPr id="20" name="TextBox 19"/>
          <p:cNvSpPr txBox="1"/>
          <p:nvPr/>
        </p:nvSpPr>
        <p:spPr>
          <a:xfrm>
            <a:off x="2628961" y="5478188"/>
            <a:ext cx="1558657" cy="246221"/>
          </a:xfrm>
          <a:prstGeom prst="rect">
            <a:avLst/>
          </a:prstGeom>
          <a:noFill/>
        </p:spPr>
        <p:txBody>
          <a:bodyPr wrap="square" rtlCol="0">
            <a:spAutoFit/>
          </a:bodyPr>
          <a:lstStyle/>
          <a:p>
            <a:pPr lvl="0"/>
            <a:r>
              <a:rPr lang="en-US" altLang="ja-JP" sz="1000" kern="0" dirty="0">
                <a:latin typeface="+mn-lt"/>
              </a:rPr>
              <a:t>GD-70D</a:t>
            </a:r>
          </a:p>
        </p:txBody>
      </p:sp>
      <p:graphicFrame>
        <p:nvGraphicFramePr>
          <p:cNvPr id="21" name="Table 20"/>
          <p:cNvGraphicFramePr>
            <a:graphicFrameLocks noGrp="1"/>
          </p:cNvGraphicFramePr>
          <p:nvPr>
            <p:extLst>
              <p:ext uri="{D42A27DB-BD31-4B8C-83A1-F6EECF244321}">
                <p14:modId xmlns:p14="http://schemas.microsoft.com/office/powerpoint/2010/main" val="758323380"/>
              </p:ext>
            </p:extLst>
          </p:nvPr>
        </p:nvGraphicFramePr>
        <p:xfrm>
          <a:off x="2713771" y="5726237"/>
          <a:ext cx="2339299" cy="612653"/>
        </p:xfrm>
        <a:graphic>
          <a:graphicData uri="http://schemas.openxmlformats.org/drawingml/2006/table">
            <a:tbl>
              <a:tblPr firstRow="1" bandRow="1">
                <a:tableStyleId>{69CF1AB2-1976-4502-BF36-3FF5EA218861}</a:tableStyleId>
              </a:tblPr>
              <a:tblGrid>
                <a:gridCol w="2339299">
                  <a:extLst>
                    <a:ext uri="{9D8B030D-6E8A-4147-A177-3AD203B41FA5}">
                      <a16:colId xmlns:a16="http://schemas.microsoft.com/office/drawing/2014/main" val="20000"/>
                    </a:ext>
                  </a:extLst>
                </a:gridCol>
              </a:tblGrid>
              <a:tr h="147852">
                <a:tc>
                  <a:txBody>
                    <a:bodyPr/>
                    <a:lstStyle/>
                    <a:p>
                      <a:r>
                        <a:rPr lang="en-US" sz="1000" b="0" dirty="0"/>
                        <a:t>Smart Sample Draw</a:t>
                      </a:r>
                      <a:endParaRPr lang="en-US" sz="10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1000" baseline="0" dirty="0"/>
                        <a:t>Wide range of plug &amp; play sensors</a:t>
                      </a:r>
                    </a:p>
                  </a:txBody>
                  <a:tcPr marL="48323" marR="48323" marT="24161" marB="24161"/>
                </a:tc>
                <a:extLst>
                  <a:ext uri="{0D108BD9-81ED-4DB2-BD59-A6C34878D82A}">
                    <a16:rowId xmlns:a16="http://schemas.microsoft.com/office/drawing/2014/main" val="10001"/>
                  </a:ext>
                </a:extLst>
              </a:tr>
              <a:tr h="211209">
                <a:tc>
                  <a:txBody>
                    <a:bodyPr/>
                    <a:lstStyle/>
                    <a:p>
                      <a:r>
                        <a:rPr lang="en-US" sz="1000" dirty="0"/>
                        <a:t>Large LCD Display</a:t>
                      </a:r>
                    </a:p>
                  </a:txBody>
                  <a:tcPr marL="48323" marR="48323" marT="24161" marB="24161"/>
                </a:tc>
                <a:extLst>
                  <a:ext uri="{0D108BD9-81ED-4DB2-BD59-A6C34878D82A}">
                    <a16:rowId xmlns:a16="http://schemas.microsoft.com/office/drawing/2014/main" val="10002"/>
                  </a:ext>
                </a:extLst>
              </a:tr>
            </a:tbl>
          </a:graphicData>
        </a:graphic>
      </p:graphicFrame>
      <p:pic>
        <p:nvPicPr>
          <p:cNvPr id="4" name="Picture 3" descr="GD-70D-angled-view.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49806" y="4250517"/>
            <a:ext cx="1027818" cy="1397336"/>
          </a:xfrm>
          <a:prstGeom prst="rect">
            <a:avLst/>
          </a:prstGeom>
        </p:spPr>
      </p:pic>
      <p:sp>
        <p:nvSpPr>
          <p:cNvPr id="23" name="Title 1">
            <a:extLst>
              <a:ext uri="{FF2B5EF4-FFF2-40B4-BE49-F238E27FC236}">
                <a16:creationId xmlns:a16="http://schemas.microsoft.com/office/drawing/2014/main" id="{667BE4B3-8D42-F843-B5C4-CA1F13C9CE89}"/>
              </a:ext>
            </a:extLst>
          </p:cNvPr>
          <p:cNvSpPr txBox="1">
            <a:spLocks/>
          </p:cNvSpPr>
          <p:nvPr/>
        </p:nvSpPr>
        <p:spPr bwMode="auto">
          <a:xfrm>
            <a:off x="1082976" y="207761"/>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Fixed Sensors and Transmitters</a:t>
            </a:r>
          </a:p>
        </p:txBody>
      </p:sp>
      <p:pic>
        <p:nvPicPr>
          <p:cNvPr id="10" name="Picture 9">
            <a:extLst>
              <a:ext uri="{FF2B5EF4-FFF2-40B4-BE49-F238E27FC236}">
                <a16:creationId xmlns:a16="http://schemas.microsoft.com/office/drawing/2014/main" id="{111E30EC-155D-F545-97E8-298427AA083D}"/>
              </a:ext>
            </a:extLst>
          </p:cNvPr>
          <p:cNvPicPr>
            <a:picLocks noChangeAspect="1"/>
          </p:cNvPicPr>
          <p:nvPr/>
        </p:nvPicPr>
        <p:blipFill>
          <a:blip r:embed="rId7"/>
          <a:stretch>
            <a:fillRect/>
          </a:stretch>
        </p:blipFill>
        <p:spPr>
          <a:xfrm>
            <a:off x="5288714" y="1493298"/>
            <a:ext cx="924136" cy="1512332"/>
          </a:xfrm>
          <a:prstGeom prst="rect">
            <a:avLst/>
          </a:prstGeom>
        </p:spPr>
      </p:pic>
      <p:pic>
        <p:nvPicPr>
          <p:cNvPr id="13" name="Picture 12">
            <a:extLst>
              <a:ext uri="{FF2B5EF4-FFF2-40B4-BE49-F238E27FC236}">
                <a16:creationId xmlns:a16="http://schemas.microsoft.com/office/drawing/2014/main" id="{B0F04993-8DD0-FC4A-AB47-F3F8366507CF}"/>
              </a:ext>
            </a:extLst>
          </p:cNvPr>
          <p:cNvPicPr>
            <a:picLocks noChangeAspect="1"/>
          </p:cNvPicPr>
          <p:nvPr/>
        </p:nvPicPr>
        <p:blipFill>
          <a:blip r:embed="rId8"/>
          <a:stretch>
            <a:fillRect/>
          </a:stretch>
        </p:blipFill>
        <p:spPr>
          <a:xfrm>
            <a:off x="5905022" y="3987715"/>
            <a:ext cx="879513" cy="1607011"/>
          </a:xfrm>
          <a:prstGeom prst="rect">
            <a:avLst/>
          </a:prstGeom>
        </p:spPr>
      </p:pic>
      <p:sp>
        <p:nvSpPr>
          <p:cNvPr id="27" name="TextBox 26">
            <a:extLst>
              <a:ext uri="{FF2B5EF4-FFF2-40B4-BE49-F238E27FC236}">
                <a16:creationId xmlns:a16="http://schemas.microsoft.com/office/drawing/2014/main" id="{F3E7FA89-7604-4244-9088-B6C90E2CDFFF}"/>
              </a:ext>
            </a:extLst>
          </p:cNvPr>
          <p:cNvSpPr txBox="1"/>
          <p:nvPr/>
        </p:nvSpPr>
        <p:spPr>
          <a:xfrm>
            <a:off x="5283644" y="5500291"/>
            <a:ext cx="1558657" cy="246221"/>
          </a:xfrm>
          <a:prstGeom prst="rect">
            <a:avLst/>
          </a:prstGeom>
          <a:noFill/>
        </p:spPr>
        <p:txBody>
          <a:bodyPr wrap="square" rtlCol="0">
            <a:spAutoFit/>
          </a:bodyPr>
          <a:lstStyle/>
          <a:p>
            <a:pPr lvl="0"/>
            <a:r>
              <a:rPr lang="en-US" altLang="ja-JP" sz="1000" kern="0" dirty="0">
                <a:latin typeface="+mn-lt"/>
              </a:rPr>
              <a:t>VOC Pro</a:t>
            </a:r>
            <a:endParaRPr lang="en-US" sz="800" b="0" dirty="0">
              <a:latin typeface="Century Gothic" panose="020B0502020202020204" pitchFamily="34" charset="0"/>
            </a:endParaRPr>
          </a:p>
        </p:txBody>
      </p:sp>
      <p:graphicFrame>
        <p:nvGraphicFramePr>
          <p:cNvPr id="28" name="Table 27">
            <a:extLst>
              <a:ext uri="{FF2B5EF4-FFF2-40B4-BE49-F238E27FC236}">
                <a16:creationId xmlns:a16="http://schemas.microsoft.com/office/drawing/2014/main" id="{E968215C-020C-0B4B-8F81-70D3DDC4F0FF}"/>
              </a:ext>
            </a:extLst>
          </p:cNvPr>
          <p:cNvGraphicFramePr>
            <a:graphicFrameLocks noGrp="1"/>
          </p:cNvGraphicFramePr>
          <p:nvPr>
            <p:extLst>
              <p:ext uri="{D42A27DB-BD31-4B8C-83A1-F6EECF244321}">
                <p14:modId xmlns:p14="http://schemas.microsoft.com/office/powerpoint/2010/main" val="1297272893"/>
              </p:ext>
            </p:extLst>
          </p:nvPr>
        </p:nvGraphicFramePr>
        <p:xfrm>
          <a:off x="5283644" y="5728344"/>
          <a:ext cx="2339298" cy="616678"/>
        </p:xfrm>
        <a:graphic>
          <a:graphicData uri="http://schemas.openxmlformats.org/drawingml/2006/table">
            <a:tbl>
              <a:tblPr firstRow="1" bandRow="1">
                <a:tableStyleId>{69CF1AB2-1976-4502-BF36-3FF5EA218861}</a:tableStyleId>
              </a:tblPr>
              <a:tblGrid>
                <a:gridCol w="2339298">
                  <a:extLst>
                    <a:ext uri="{9D8B030D-6E8A-4147-A177-3AD203B41FA5}">
                      <a16:colId xmlns:a16="http://schemas.microsoft.com/office/drawing/2014/main" val="20000"/>
                    </a:ext>
                  </a:extLst>
                </a:gridCol>
              </a:tblGrid>
              <a:tr h="204747">
                <a:tc>
                  <a:txBody>
                    <a:bodyPr/>
                    <a:lstStyle/>
                    <a:p>
                      <a:r>
                        <a:rPr lang="en-US" sz="1000" b="0" baseline="0" dirty="0"/>
                        <a:t>4 PID sensor options</a:t>
                      </a:r>
                    </a:p>
                  </a:txBody>
                  <a:tcPr marL="48323" marR="48323" marT="24161" marB="24161"/>
                </a:tc>
                <a:extLst>
                  <a:ext uri="{0D108BD9-81ED-4DB2-BD59-A6C34878D82A}">
                    <a16:rowId xmlns:a16="http://schemas.microsoft.com/office/drawing/2014/main" val="10000"/>
                  </a:ext>
                </a:extLst>
              </a:tr>
              <a:tr h="195976">
                <a:tc>
                  <a:txBody>
                    <a:bodyPr/>
                    <a:lstStyle/>
                    <a:p>
                      <a:r>
                        <a:rPr lang="en-US" sz="1000" baseline="0" dirty="0"/>
                        <a:t>11.7 eV lamp with 6 month life span</a:t>
                      </a:r>
                    </a:p>
                  </a:txBody>
                  <a:tcPr marL="48323" marR="48323" marT="24161" marB="24161"/>
                </a:tc>
                <a:extLst>
                  <a:ext uri="{0D108BD9-81ED-4DB2-BD59-A6C34878D82A}">
                    <a16:rowId xmlns:a16="http://schemas.microsoft.com/office/drawing/2014/main" val="10001"/>
                  </a:ext>
                </a:extLst>
              </a:tr>
              <a:tr h="211209">
                <a:tc>
                  <a:txBody>
                    <a:bodyPr/>
                    <a:lstStyle/>
                    <a:p>
                      <a:r>
                        <a:rPr lang="en-US" sz="1000" dirty="0"/>
                        <a:t>Explosion Proof</a:t>
                      </a:r>
                    </a:p>
                  </a:txBody>
                  <a:tcPr marL="48323" marR="48323" marT="24161" marB="24161"/>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4211934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25B63-DD32-7548-9E75-7FE8EA303DCC}"/>
              </a:ext>
            </a:extLst>
          </p:cNvPr>
          <p:cNvSpPr>
            <a:spLocks noGrp="1"/>
          </p:cNvSpPr>
          <p:nvPr>
            <p:ph type="title"/>
          </p:nvPr>
        </p:nvSpPr>
        <p:spPr/>
        <p:txBody>
          <a:bodyPr/>
          <a:lstStyle/>
          <a:p>
            <a:r>
              <a:rPr lang="en-US" dirty="0"/>
              <a:t>OX-600 and RI-600</a:t>
            </a:r>
          </a:p>
        </p:txBody>
      </p:sp>
      <p:pic>
        <p:nvPicPr>
          <p:cNvPr id="5" name="Content Placeholder 4">
            <a:extLst>
              <a:ext uri="{FF2B5EF4-FFF2-40B4-BE49-F238E27FC236}">
                <a16:creationId xmlns:a16="http://schemas.microsoft.com/office/drawing/2014/main" id="{40AFB93B-1B61-9643-8F2D-E7C1A390A3F2}"/>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002923" y="3697812"/>
            <a:ext cx="2044145" cy="2993894"/>
          </a:xfrm>
        </p:spPr>
      </p:pic>
      <p:pic>
        <p:nvPicPr>
          <p:cNvPr id="7" name="Picture 6">
            <a:extLst>
              <a:ext uri="{FF2B5EF4-FFF2-40B4-BE49-F238E27FC236}">
                <a16:creationId xmlns:a16="http://schemas.microsoft.com/office/drawing/2014/main" id="{93D32E95-2A0B-9447-A23E-6C9718E43E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831" y="2301755"/>
            <a:ext cx="2901510" cy="3620814"/>
          </a:xfrm>
          <a:prstGeom prst="rect">
            <a:avLst/>
          </a:prstGeom>
        </p:spPr>
      </p:pic>
      <p:sp>
        <p:nvSpPr>
          <p:cNvPr id="8" name="TextBox 7">
            <a:extLst>
              <a:ext uri="{FF2B5EF4-FFF2-40B4-BE49-F238E27FC236}">
                <a16:creationId xmlns:a16="http://schemas.microsoft.com/office/drawing/2014/main" id="{B0BC8FBE-E717-4A48-85FA-2A2E94800301}"/>
              </a:ext>
            </a:extLst>
          </p:cNvPr>
          <p:cNvSpPr txBox="1"/>
          <p:nvPr/>
        </p:nvSpPr>
        <p:spPr>
          <a:xfrm>
            <a:off x="2333296" y="1739348"/>
            <a:ext cx="6253655" cy="236988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Diffusion or remote sampling O2 and CO2 monitors Great for applications such as:</a:t>
            </a:r>
          </a:p>
          <a:p>
            <a:endParaRPr lang="en-US" sz="1600" dirty="0">
              <a:latin typeface="Arial" panose="020B0604020202020204" pitchFamily="34" charset="0"/>
              <a:cs typeface="Arial" panose="020B0604020202020204" pitchFamily="34" charset="0"/>
            </a:endParaRPr>
          </a:p>
          <a:p>
            <a:pPr marL="742950" lvl="1"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Laboratories</a:t>
            </a:r>
          </a:p>
          <a:p>
            <a:pPr marL="742950" lvl="1"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Cryogenic environments</a:t>
            </a:r>
          </a:p>
          <a:p>
            <a:pPr marL="742950" lvl="1"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Liquid N2 storage rooms</a:t>
            </a:r>
          </a:p>
          <a:p>
            <a:pPr marL="742950" lvl="1"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Warehouses</a:t>
            </a:r>
          </a:p>
          <a:p>
            <a:pPr marL="742950" lvl="1"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Tunnels</a:t>
            </a:r>
          </a:p>
          <a:p>
            <a:pPr marL="742950" lvl="1"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Parking garages</a:t>
            </a:r>
          </a:p>
        </p:txBody>
      </p:sp>
      <p:sp>
        <p:nvSpPr>
          <p:cNvPr id="9" name="TextBox 8">
            <a:extLst>
              <a:ext uri="{FF2B5EF4-FFF2-40B4-BE49-F238E27FC236}">
                <a16:creationId xmlns:a16="http://schemas.microsoft.com/office/drawing/2014/main" id="{2179675F-3DCF-8C4B-8687-42F3AA177154}"/>
              </a:ext>
            </a:extLst>
          </p:cNvPr>
          <p:cNvSpPr txBox="1"/>
          <p:nvPr/>
        </p:nvSpPr>
        <p:spPr>
          <a:xfrm>
            <a:off x="963574" y="5992566"/>
            <a:ext cx="1082565" cy="553998"/>
          </a:xfrm>
          <a:prstGeom prst="rect">
            <a:avLst/>
          </a:prstGeom>
          <a:noFill/>
        </p:spPr>
        <p:txBody>
          <a:bodyPr wrap="square" rtlCol="0">
            <a:spAutoFit/>
          </a:bodyPr>
          <a:lstStyle/>
          <a:p>
            <a:r>
              <a:rPr lang="en-US" b="1" i="1" dirty="0"/>
              <a:t>OX-600</a:t>
            </a:r>
          </a:p>
          <a:p>
            <a:r>
              <a:rPr lang="en-US" sz="1200" i="1" dirty="0"/>
              <a:t>O2 monitor</a:t>
            </a:r>
          </a:p>
        </p:txBody>
      </p:sp>
      <p:sp>
        <p:nvSpPr>
          <p:cNvPr id="10" name="TextBox 9">
            <a:extLst>
              <a:ext uri="{FF2B5EF4-FFF2-40B4-BE49-F238E27FC236}">
                <a16:creationId xmlns:a16="http://schemas.microsoft.com/office/drawing/2014/main" id="{00FBEF69-F50D-8346-B11F-001F0C49FCF8}"/>
              </a:ext>
            </a:extLst>
          </p:cNvPr>
          <p:cNvSpPr txBox="1"/>
          <p:nvPr/>
        </p:nvSpPr>
        <p:spPr>
          <a:xfrm>
            <a:off x="7047068" y="5587475"/>
            <a:ext cx="1187669" cy="553998"/>
          </a:xfrm>
          <a:prstGeom prst="rect">
            <a:avLst/>
          </a:prstGeom>
          <a:noFill/>
        </p:spPr>
        <p:txBody>
          <a:bodyPr wrap="square" rtlCol="0">
            <a:spAutoFit/>
          </a:bodyPr>
          <a:lstStyle/>
          <a:p>
            <a:r>
              <a:rPr lang="en-US" b="1" i="1" dirty="0"/>
              <a:t>RI-600</a:t>
            </a:r>
          </a:p>
          <a:p>
            <a:r>
              <a:rPr lang="en-US" sz="1200" i="1" dirty="0"/>
              <a:t>CO2 monitor</a:t>
            </a:r>
          </a:p>
        </p:txBody>
      </p:sp>
      <p:sp>
        <p:nvSpPr>
          <p:cNvPr id="11" name="TextBox 10">
            <a:extLst>
              <a:ext uri="{FF2B5EF4-FFF2-40B4-BE49-F238E27FC236}">
                <a16:creationId xmlns:a16="http://schemas.microsoft.com/office/drawing/2014/main" id="{91C90513-945B-734B-9215-5B9228D5AD1B}"/>
              </a:ext>
            </a:extLst>
          </p:cNvPr>
          <p:cNvSpPr txBox="1"/>
          <p:nvPr/>
        </p:nvSpPr>
        <p:spPr>
          <a:xfrm>
            <a:off x="7124699" y="4109228"/>
            <a:ext cx="1812469" cy="830997"/>
          </a:xfrm>
          <a:prstGeom prst="rect">
            <a:avLst/>
          </a:prstGeom>
          <a:noFill/>
        </p:spPr>
        <p:txBody>
          <a:bodyPr wrap="square" rtlCol="0">
            <a:spAutoFit/>
          </a:bodyPr>
          <a:lstStyle/>
          <a:p>
            <a:pPr marL="285750"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Breweries</a:t>
            </a:r>
          </a:p>
          <a:p>
            <a:pPr marL="285750"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Storage tanks</a:t>
            </a:r>
          </a:p>
          <a:p>
            <a:pPr marL="285750" indent="-285750">
              <a:buFont typeface="Courier New" panose="02070309020205020404" pitchFamily="49" charset="0"/>
              <a:buChar char="o"/>
            </a:pPr>
            <a:r>
              <a:rPr lang="en-US" sz="1600" dirty="0">
                <a:latin typeface="Arial" panose="020B0604020202020204" pitchFamily="34" charset="0"/>
                <a:cs typeface="Arial" panose="020B0604020202020204" pitchFamily="34" charset="0"/>
              </a:rPr>
              <a:t>Greenhouses</a:t>
            </a:r>
          </a:p>
        </p:txBody>
      </p:sp>
      <p:sp>
        <p:nvSpPr>
          <p:cNvPr id="12" name="TextBox 11">
            <a:extLst>
              <a:ext uri="{FF2B5EF4-FFF2-40B4-BE49-F238E27FC236}">
                <a16:creationId xmlns:a16="http://schemas.microsoft.com/office/drawing/2014/main" id="{E650B832-579B-5D48-A82A-8CB0E0490A9F}"/>
              </a:ext>
            </a:extLst>
          </p:cNvPr>
          <p:cNvSpPr txBox="1"/>
          <p:nvPr/>
        </p:nvSpPr>
        <p:spPr>
          <a:xfrm>
            <a:off x="1657586" y="830585"/>
            <a:ext cx="6253655" cy="523220"/>
          </a:xfrm>
          <a:prstGeom prst="rect">
            <a:avLst/>
          </a:prstGeom>
          <a:noFill/>
        </p:spPr>
        <p:txBody>
          <a:bodyPr wrap="square" rtlCol="0">
            <a:spAutoFit/>
          </a:bodyPr>
          <a:lstStyle/>
          <a:p>
            <a:r>
              <a:rPr lang="en-US" sz="2800" dirty="0"/>
              <a:t>Continuous indoor air monitoring</a:t>
            </a:r>
          </a:p>
        </p:txBody>
      </p:sp>
    </p:spTree>
    <p:extLst>
      <p:ext uri="{BB962C8B-B14F-4D97-AF65-F5344CB8AC3E}">
        <p14:creationId xmlns:p14="http://schemas.microsoft.com/office/powerpoint/2010/main" val="14492808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987824" y="328629"/>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algn="ctr"/>
            <a:r>
              <a:rPr lang="en-US" sz="2800" dirty="0"/>
              <a:t>AirLink Wireless Solutions</a:t>
            </a:r>
          </a:p>
        </p:txBody>
      </p:sp>
      <p:pic>
        <p:nvPicPr>
          <p:cNvPr id="2" name="Picture 1">
            <a:extLst>
              <a:ext uri="{FF2B5EF4-FFF2-40B4-BE49-F238E27FC236}">
                <a16:creationId xmlns:a16="http://schemas.microsoft.com/office/drawing/2014/main" id="{42677384-EB4A-714F-9C70-B2AA4BD535D7}"/>
              </a:ext>
            </a:extLst>
          </p:cNvPr>
          <p:cNvPicPr>
            <a:picLocks noChangeAspect="1"/>
          </p:cNvPicPr>
          <p:nvPr/>
        </p:nvPicPr>
        <p:blipFill>
          <a:blip r:embed="rId3"/>
          <a:stretch>
            <a:fillRect/>
          </a:stretch>
        </p:blipFill>
        <p:spPr>
          <a:xfrm>
            <a:off x="4320259" y="1598091"/>
            <a:ext cx="4698151" cy="4350425"/>
          </a:xfrm>
          <a:prstGeom prst="rect">
            <a:avLst/>
          </a:prstGeom>
        </p:spPr>
      </p:pic>
      <p:pic>
        <p:nvPicPr>
          <p:cNvPr id="9" name="Picture 8">
            <a:extLst>
              <a:ext uri="{FF2B5EF4-FFF2-40B4-BE49-F238E27FC236}">
                <a16:creationId xmlns:a16="http://schemas.microsoft.com/office/drawing/2014/main" id="{A7640384-0646-7849-AA69-3A89ECD1E5C8}"/>
              </a:ext>
            </a:extLst>
          </p:cNvPr>
          <p:cNvPicPr>
            <a:picLocks noChangeAspect="1"/>
          </p:cNvPicPr>
          <p:nvPr/>
        </p:nvPicPr>
        <p:blipFill>
          <a:blip r:embed="rId4"/>
          <a:stretch>
            <a:fillRect/>
          </a:stretch>
        </p:blipFill>
        <p:spPr>
          <a:xfrm>
            <a:off x="7743484" y="334076"/>
            <a:ext cx="1325880" cy="493163"/>
          </a:xfrm>
          <a:prstGeom prst="rect">
            <a:avLst/>
          </a:prstGeom>
        </p:spPr>
      </p:pic>
      <p:pic>
        <p:nvPicPr>
          <p:cNvPr id="5" name="Picture 4">
            <a:extLst>
              <a:ext uri="{FF2B5EF4-FFF2-40B4-BE49-F238E27FC236}">
                <a16:creationId xmlns:a16="http://schemas.microsoft.com/office/drawing/2014/main" id="{CC993FAC-05EF-5943-BDA6-56EDE7D73B63}"/>
              </a:ext>
            </a:extLst>
          </p:cNvPr>
          <p:cNvPicPr>
            <a:picLocks noChangeAspect="1"/>
          </p:cNvPicPr>
          <p:nvPr/>
        </p:nvPicPr>
        <p:blipFill>
          <a:blip r:embed="rId5"/>
          <a:stretch>
            <a:fillRect/>
          </a:stretch>
        </p:blipFill>
        <p:spPr>
          <a:xfrm>
            <a:off x="1253350" y="3784639"/>
            <a:ext cx="1637333" cy="2163877"/>
          </a:xfrm>
          <a:prstGeom prst="rect">
            <a:avLst/>
          </a:prstGeom>
        </p:spPr>
      </p:pic>
      <p:sp>
        <p:nvSpPr>
          <p:cNvPr id="6" name="TextBox 5">
            <a:extLst>
              <a:ext uri="{FF2B5EF4-FFF2-40B4-BE49-F238E27FC236}">
                <a16:creationId xmlns:a16="http://schemas.microsoft.com/office/drawing/2014/main" id="{37C3CA43-7C0D-5A4A-9CDF-B266CFBC536E}"/>
              </a:ext>
            </a:extLst>
          </p:cNvPr>
          <p:cNvSpPr txBox="1"/>
          <p:nvPr/>
        </p:nvSpPr>
        <p:spPr>
          <a:xfrm>
            <a:off x="1390258" y="6016019"/>
            <a:ext cx="1106393" cy="276999"/>
          </a:xfrm>
          <a:prstGeom prst="rect">
            <a:avLst/>
          </a:prstGeom>
          <a:noFill/>
        </p:spPr>
        <p:txBody>
          <a:bodyPr wrap="none" rtlCol="0">
            <a:spAutoFit/>
          </a:bodyPr>
          <a:lstStyle/>
          <a:p>
            <a:r>
              <a:rPr lang="en-US" sz="1200" b="1" i="1" dirty="0"/>
              <a:t>Signal Meter</a:t>
            </a:r>
          </a:p>
        </p:txBody>
      </p:sp>
      <p:pic>
        <p:nvPicPr>
          <p:cNvPr id="8" name="Picture 7">
            <a:extLst>
              <a:ext uri="{FF2B5EF4-FFF2-40B4-BE49-F238E27FC236}">
                <a16:creationId xmlns:a16="http://schemas.microsoft.com/office/drawing/2014/main" id="{A3134891-DB68-AE43-B174-78F4754ACEAA}"/>
              </a:ext>
            </a:extLst>
          </p:cNvPr>
          <p:cNvPicPr>
            <a:picLocks noChangeAspect="1"/>
          </p:cNvPicPr>
          <p:nvPr/>
        </p:nvPicPr>
        <p:blipFill>
          <a:blip r:embed="rId6"/>
          <a:stretch>
            <a:fillRect/>
          </a:stretch>
        </p:blipFill>
        <p:spPr>
          <a:xfrm>
            <a:off x="2993103" y="3568022"/>
            <a:ext cx="192548" cy="433233"/>
          </a:xfrm>
          <a:prstGeom prst="rect">
            <a:avLst/>
          </a:prstGeom>
        </p:spPr>
      </p:pic>
      <p:sp>
        <p:nvSpPr>
          <p:cNvPr id="4" name="TextBox 3">
            <a:extLst>
              <a:ext uri="{FF2B5EF4-FFF2-40B4-BE49-F238E27FC236}">
                <a16:creationId xmlns:a16="http://schemas.microsoft.com/office/drawing/2014/main" id="{E1180259-C1D0-1A40-A48A-9C4437B7870A}"/>
              </a:ext>
            </a:extLst>
          </p:cNvPr>
          <p:cNvSpPr txBox="1"/>
          <p:nvPr/>
        </p:nvSpPr>
        <p:spPr>
          <a:xfrm>
            <a:off x="1162869" y="1185705"/>
            <a:ext cx="4399732" cy="2923877"/>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b="0" kern="0" dirty="0">
                <a:latin typeface="Arial" panose="020B0604020202020204" pitchFamily="34" charset="0"/>
                <a:cs typeface="Arial" panose="020B0604020202020204" pitchFamily="34" charset="0"/>
              </a:rPr>
              <a:t>Wireless Controllers</a:t>
            </a:r>
          </a:p>
          <a:p>
            <a:pPr marL="342900" indent="-342900" algn="l">
              <a:buFont typeface="Courier New" panose="02070309020205020404" pitchFamily="49" charset="0"/>
              <a:buChar char="o"/>
            </a:pPr>
            <a:r>
              <a:rPr lang="en-US" altLang="ja-JP" b="0" kern="0" dirty="0">
                <a:latin typeface="Arial" panose="020B0604020202020204" pitchFamily="34" charset="0"/>
                <a:cs typeface="Arial" panose="020B0604020202020204" pitchFamily="34" charset="0"/>
              </a:rPr>
              <a:t>Hybrid Controllers</a:t>
            </a:r>
          </a:p>
          <a:p>
            <a:pPr marL="342900" indent="-342900" algn="l">
              <a:buFont typeface="Courier New" panose="02070309020205020404" pitchFamily="49" charset="0"/>
              <a:buChar char="o"/>
            </a:pPr>
            <a:r>
              <a:rPr lang="en-US" altLang="ja-JP" b="0" kern="0" dirty="0">
                <a:latin typeface="Arial" panose="020B0604020202020204" pitchFamily="34" charset="0"/>
                <a:cs typeface="Arial" panose="020B0604020202020204" pitchFamily="34" charset="0"/>
              </a:rPr>
              <a:t>Transmitters</a:t>
            </a:r>
          </a:p>
          <a:p>
            <a:pPr marL="342900" indent="-342900" algn="l">
              <a:buFont typeface="Courier New" panose="02070309020205020404" pitchFamily="49" charset="0"/>
              <a:buChar char="o"/>
            </a:pPr>
            <a:r>
              <a:rPr lang="en-US" altLang="ja-JP" kern="0" dirty="0">
                <a:latin typeface="Arial" panose="020B0604020202020204" pitchFamily="34" charset="0"/>
                <a:cs typeface="Arial" panose="020B0604020202020204" pitchFamily="34" charset="0"/>
              </a:rPr>
              <a:t>Relay Modules</a:t>
            </a:r>
          </a:p>
          <a:p>
            <a:pPr marL="342900" indent="-342900" algn="l">
              <a:buFont typeface="Courier New" panose="02070309020205020404" pitchFamily="49" charset="0"/>
              <a:buChar char="o"/>
            </a:pPr>
            <a:r>
              <a:rPr lang="en-US" altLang="ja-JP" kern="0" dirty="0">
                <a:latin typeface="Arial" panose="020B0604020202020204" pitchFamily="34" charset="0"/>
                <a:cs typeface="Arial" panose="020B0604020202020204" pitchFamily="34" charset="0"/>
              </a:rPr>
              <a:t>Interface/Receivers</a:t>
            </a:r>
          </a:p>
          <a:p>
            <a:pPr marL="342900" indent="-342900" algn="l">
              <a:buFont typeface="Courier New" panose="02070309020205020404" pitchFamily="49" charset="0"/>
              <a:buChar char="o"/>
            </a:pPr>
            <a:r>
              <a:rPr lang="en-US" altLang="ja-JP" b="0" kern="0" dirty="0">
                <a:latin typeface="Arial" panose="020B0604020202020204" pitchFamily="34" charset="0"/>
                <a:cs typeface="Arial" panose="020B0604020202020204" pitchFamily="34" charset="0"/>
              </a:rPr>
              <a:t>Repeaters</a:t>
            </a:r>
          </a:p>
          <a:p>
            <a:pPr marL="342900" indent="-342900">
              <a:buFont typeface="Courier New" panose="02070309020205020404" pitchFamily="49" charset="0"/>
              <a:buChar char="o"/>
            </a:pPr>
            <a:r>
              <a:rPr lang="en-US" altLang="ja-JP" kern="0" dirty="0">
                <a:latin typeface="Arial" panose="020B0604020202020204" pitchFamily="34" charset="0"/>
                <a:cs typeface="Arial" panose="020B0604020202020204" pitchFamily="34" charset="0"/>
              </a:rPr>
              <a:t>900 MHz / 2.4 GHz communication</a:t>
            </a:r>
          </a:p>
          <a:p>
            <a:pPr marL="342900" indent="-342900">
              <a:buFont typeface="Courier New" panose="02070309020205020404" pitchFamily="49" charset="0"/>
              <a:buChar char="o"/>
            </a:pPr>
            <a:r>
              <a:rPr lang="en-US" altLang="ja-JP" kern="0" dirty="0">
                <a:latin typeface="Arial" panose="020B0604020202020204" pitchFamily="34" charset="0"/>
                <a:cs typeface="Arial" panose="020B0604020202020204" pitchFamily="34" charset="0"/>
              </a:rPr>
              <a:t>Battery or wire powered</a:t>
            </a:r>
            <a:endParaRPr lang="en-GB" altLang="ja-JP" b="0" kern="0" dirty="0">
              <a:latin typeface="Arial" panose="020B0604020202020204" pitchFamily="34" charset="0"/>
              <a:cs typeface="Arial" panose="020B0604020202020204" pitchFamily="34" charset="0"/>
            </a:endParaRPr>
          </a:p>
          <a:p>
            <a:pPr marL="342900" indent="-342900" algn="l">
              <a:buFont typeface="Courier New" panose="02070309020205020404" pitchFamily="49" charset="0"/>
              <a:buChar char="o"/>
            </a:pPr>
            <a:endParaRPr lang="en-GB" altLang="ja-JP" sz="2000" b="0" kern="0" dirty="0">
              <a:latin typeface="+mn-lt"/>
              <a:cs typeface="Arial Narrow" panose="020B0604020202020204" pitchFamily="34" charset="0"/>
            </a:endParaRPr>
          </a:p>
          <a:p>
            <a:pPr marL="342900" indent="-342900" algn="l">
              <a:buFont typeface="Courier New" panose="02070309020205020404" pitchFamily="49" charset="0"/>
              <a:buChar char="o"/>
            </a:pPr>
            <a:endParaRPr lang="en-GB" altLang="ja-JP" sz="2000" b="0" kern="0" dirty="0">
              <a:latin typeface="+mn-lt"/>
              <a:cs typeface="Arial Narrow" panose="020B0604020202020204" pitchFamily="34" charset="0"/>
            </a:endParaRPr>
          </a:p>
        </p:txBody>
      </p:sp>
    </p:spTree>
    <p:extLst>
      <p:ext uri="{BB962C8B-B14F-4D97-AF65-F5344CB8AC3E}">
        <p14:creationId xmlns:p14="http://schemas.microsoft.com/office/powerpoint/2010/main" val="12745499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987824" y="328629"/>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algn="ctr"/>
            <a:r>
              <a:rPr lang="en-US" sz="2800" dirty="0"/>
              <a:t>Turnkey Installation Solutions</a:t>
            </a:r>
          </a:p>
        </p:txBody>
      </p:sp>
      <p:sp>
        <p:nvSpPr>
          <p:cNvPr id="4" name="TextBox 3">
            <a:extLst>
              <a:ext uri="{FF2B5EF4-FFF2-40B4-BE49-F238E27FC236}">
                <a16:creationId xmlns:a16="http://schemas.microsoft.com/office/drawing/2014/main" id="{E1180259-C1D0-1A40-A48A-9C4437B7870A}"/>
              </a:ext>
            </a:extLst>
          </p:cNvPr>
          <p:cNvSpPr txBox="1"/>
          <p:nvPr/>
        </p:nvSpPr>
        <p:spPr>
          <a:xfrm>
            <a:off x="553163" y="2190003"/>
            <a:ext cx="4603806" cy="1477328"/>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b="0" kern="0" dirty="0">
                <a:latin typeface="Arial" panose="020B0604020202020204" pitchFamily="34" charset="0"/>
                <a:cs typeface="Arial" panose="020B0604020202020204" pitchFamily="34" charset="0"/>
              </a:rPr>
              <a:t>Design, consultations, and engineering</a:t>
            </a:r>
          </a:p>
          <a:p>
            <a:pPr marL="342900" indent="-342900" algn="l">
              <a:buFont typeface="Courier New" panose="02070309020205020404" pitchFamily="49" charset="0"/>
              <a:buChar char="o"/>
            </a:pPr>
            <a:r>
              <a:rPr lang="en-US" altLang="ja-JP" kern="0" dirty="0">
                <a:latin typeface="Arial" panose="020B0604020202020204" pitchFamily="34" charset="0"/>
                <a:cs typeface="Arial" panose="020B0604020202020204" pitchFamily="34" charset="0"/>
              </a:rPr>
              <a:t>Installation</a:t>
            </a:r>
          </a:p>
          <a:p>
            <a:pPr marL="342900" indent="-342900" algn="l">
              <a:buFont typeface="Courier New" panose="02070309020205020404" pitchFamily="49" charset="0"/>
              <a:buChar char="o"/>
            </a:pPr>
            <a:r>
              <a:rPr lang="en-US" altLang="ja-JP" b="0" kern="0" dirty="0">
                <a:latin typeface="Arial" panose="020B0604020202020204" pitchFamily="34" charset="0"/>
                <a:cs typeface="Arial" panose="020B0604020202020204" pitchFamily="34" charset="0"/>
              </a:rPr>
              <a:t>Start-up</a:t>
            </a:r>
          </a:p>
          <a:p>
            <a:pPr marL="342900" indent="-342900" algn="l">
              <a:buFont typeface="Courier New" panose="02070309020205020404" pitchFamily="49" charset="0"/>
              <a:buChar char="o"/>
            </a:pPr>
            <a:r>
              <a:rPr lang="en-US" altLang="ja-JP" kern="0" dirty="0">
                <a:latin typeface="Arial" panose="020B0604020202020204" pitchFamily="34" charset="0"/>
                <a:cs typeface="Arial" panose="020B0604020202020204" pitchFamily="34" charset="0"/>
              </a:rPr>
              <a:t>Training</a:t>
            </a:r>
          </a:p>
          <a:p>
            <a:pPr marL="342900" indent="-342900" algn="l">
              <a:buFont typeface="Courier New" panose="02070309020205020404" pitchFamily="49" charset="0"/>
              <a:buChar char="o"/>
            </a:pPr>
            <a:r>
              <a:rPr lang="en-US" altLang="ja-JP" b="0" kern="0" dirty="0">
                <a:latin typeface="Arial" panose="020B0604020202020204" pitchFamily="34" charset="0"/>
                <a:cs typeface="Arial" panose="020B0604020202020204" pitchFamily="34" charset="0"/>
              </a:rPr>
              <a:t>System Maintenance</a:t>
            </a:r>
            <a:endParaRPr lang="en-GB" altLang="ja-JP" sz="2000" b="0" kern="0" dirty="0">
              <a:latin typeface="+mn-lt"/>
              <a:cs typeface="Arial Narrow" panose="020B0604020202020204" pitchFamily="34" charset="0"/>
            </a:endParaRPr>
          </a:p>
        </p:txBody>
      </p:sp>
      <p:pic>
        <p:nvPicPr>
          <p:cNvPr id="1026" name="Picture 2" descr="Fixed Systems Services">
            <a:extLst>
              <a:ext uri="{FF2B5EF4-FFF2-40B4-BE49-F238E27FC236}">
                <a16:creationId xmlns:a16="http://schemas.microsoft.com/office/drawing/2014/main" id="{3565B429-58B1-C94B-A4DF-D734B0A9A6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969" y="1694067"/>
            <a:ext cx="3660503" cy="26155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38DB539-3A56-BB4F-A189-3D22AABAD4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731"/>
          <a:stretch/>
        </p:blipFill>
        <p:spPr bwMode="auto">
          <a:xfrm>
            <a:off x="1680906" y="4163267"/>
            <a:ext cx="2306126" cy="2106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6081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Distributor Partnership Program</a:t>
            </a:r>
          </a:p>
        </p:txBody>
      </p:sp>
      <p:sp>
        <p:nvSpPr>
          <p:cNvPr id="3" name="Content Placeholder 2"/>
          <p:cNvSpPr>
            <a:spLocks noGrp="1"/>
          </p:cNvSpPr>
          <p:nvPr>
            <p:ph idx="1"/>
          </p:nvPr>
        </p:nvSpPr>
        <p:spPr/>
        <p:txBody>
          <a:bodyPr/>
          <a:lstStyle/>
          <a:p>
            <a:r>
              <a:rPr lang="en-US" sz="1800" dirty="0"/>
              <a:t>Stocking distributor: provide immediate delivery</a:t>
            </a:r>
          </a:p>
          <a:p>
            <a:pPr lvl="1"/>
            <a:r>
              <a:rPr lang="en-US" sz="1400" b="1" dirty="0">
                <a:solidFill>
                  <a:srgbClr val="008000"/>
                </a:solidFill>
              </a:rPr>
              <a:t>Increased sales</a:t>
            </a:r>
          </a:p>
          <a:p>
            <a:r>
              <a:rPr lang="en-US" sz="1800" dirty="0"/>
              <a:t>Service Center: provide immediate local instrument service, calibration and repair parts.</a:t>
            </a:r>
          </a:p>
          <a:p>
            <a:pPr lvl="1"/>
            <a:r>
              <a:rPr lang="en-US" sz="1400" b="1" dirty="0">
                <a:solidFill>
                  <a:srgbClr val="008000"/>
                </a:solidFill>
              </a:rPr>
              <a:t>Increased profits</a:t>
            </a:r>
          </a:p>
          <a:p>
            <a:r>
              <a:rPr lang="en-US" sz="1800" dirty="0"/>
              <a:t>Regional RKI Representatives provide ongoing product training and sales support.</a:t>
            </a:r>
          </a:p>
          <a:p>
            <a:pPr lvl="1"/>
            <a:r>
              <a:rPr lang="en-US" sz="1400" b="1" dirty="0">
                <a:solidFill>
                  <a:srgbClr val="008000"/>
                </a:solidFill>
              </a:rPr>
              <a:t>Increased confidence  </a:t>
            </a:r>
          </a:p>
          <a:p>
            <a:r>
              <a:rPr lang="en-US" sz="1800" dirty="0"/>
              <a:t>RKI business culture is unlike any other gas detection manufacture in the industry. We provide the highest quality product, immediate and exceptional customer service and technical support (USA).</a:t>
            </a:r>
          </a:p>
          <a:p>
            <a:pPr lvl="1"/>
            <a:r>
              <a:rPr lang="en-US" sz="1400" b="1" dirty="0">
                <a:solidFill>
                  <a:srgbClr val="008000"/>
                </a:solidFill>
              </a:rPr>
              <a:t>Increased reliability  </a:t>
            </a:r>
          </a:p>
          <a:p>
            <a:r>
              <a:rPr lang="en-US" sz="1800" dirty="0"/>
              <a:t>RKI believes in working with partner distributors to develop their markets by providing orders (not sales leads) from area end-users.</a:t>
            </a:r>
          </a:p>
          <a:p>
            <a:pPr lvl="1"/>
            <a:r>
              <a:rPr lang="en-US" sz="1400" b="1" dirty="0">
                <a:solidFill>
                  <a:srgbClr val="008000"/>
                </a:solidFill>
              </a:rPr>
              <a:t>Increased team loyalty and trust</a:t>
            </a:r>
            <a:r>
              <a:rPr lang="en-US" sz="1400" dirty="0"/>
              <a:t>.</a:t>
            </a:r>
          </a:p>
        </p:txBody>
      </p:sp>
    </p:spTree>
    <p:extLst>
      <p:ext uri="{BB962C8B-B14F-4D97-AF65-F5344CB8AC3E}">
        <p14:creationId xmlns:p14="http://schemas.microsoft.com/office/powerpoint/2010/main" val="206041935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ADB5CBBD-1631-634B-B918-5DFB8BFB5AC1}"/>
              </a:ext>
            </a:extLst>
          </p:cNvPr>
          <p:cNvPicPr>
            <a:picLocks noChangeAspect="1"/>
          </p:cNvPicPr>
          <p:nvPr/>
        </p:nvPicPr>
        <p:blipFill>
          <a:blip r:embed="rId2"/>
          <a:srcRect/>
          <a:stretch/>
        </p:blipFill>
        <p:spPr>
          <a:xfrm>
            <a:off x="722057" y="1235677"/>
            <a:ext cx="7262863" cy="4745070"/>
          </a:xfrm>
          <a:prstGeom prst="rect">
            <a:avLst/>
          </a:prstGeom>
        </p:spPr>
      </p:pic>
      <p:sp>
        <p:nvSpPr>
          <p:cNvPr id="8" name="正方形/長方形 7"/>
          <p:cNvSpPr/>
          <p:nvPr/>
        </p:nvSpPr>
        <p:spPr>
          <a:xfrm>
            <a:off x="2123728" y="116632"/>
            <a:ext cx="5616624" cy="600164"/>
          </a:xfrm>
          <a:prstGeom prst="rect">
            <a:avLst/>
          </a:prstGeom>
        </p:spPr>
        <p:txBody>
          <a:bodyPr wrap="square">
            <a:spAutoFit/>
          </a:bodyPr>
          <a:lstStyle/>
          <a:p>
            <a:pPr algn="ctr" eaLnBrk="1" fontAlgn="auto" hangingPunct="1">
              <a:spcBef>
                <a:spcPts val="0"/>
              </a:spcBef>
              <a:spcAft>
                <a:spcPts val="0"/>
              </a:spcAft>
            </a:pPr>
            <a:r>
              <a:rPr kumimoji="1" lang="en-US" altLang="ja-JP" sz="3300" b="1" dirty="0">
                <a:solidFill>
                  <a:prstClr val="black"/>
                </a:solidFill>
                <a:effectLst>
                  <a:outerShdw blurRad="38100" dist="38100" dir="2700000" algn="tl">
                    <a:srgbClr val="000000">
                      <a:alpha val="43137"/>
                    </a:srgbClr>
                  </a:outerShdw>
                </a:effectLst>
                <a:latin typeface="+mj-lt"/>
                <a:ea typeface="ヒラギノ丸ゴ Pro W4"/>
                <a:cs typeface="Arial" panose="020B0604020202020204" pitchFamily="34" charset="0"/>
              </a:rPr>
              <a:t>RKI Regional Reps</a:t>
            </a:r>
            <a:endParaRPr kumimoji="1" lang="ja-JP" altLang="en-US" sz="3300" b="1" dirty="0">
              <a:solidFill>
                <a:prstClr val="black"/>
              </a:solidFill>
              <a:effectLst>
                <a:outerShdw blurRad="38100" dist="38100" dir="2700000" algn="tl">
                  <a:srgbClr val="000000">
                    <a:alpha val="43137"/>
                  </a:srgbClr>
                </a:outerShdw>
              </a:effectLst>
              <a:latin typeface="+mj-lt"/>
              <a:ea typeface="ヒラギノ丸ゴ Pro W4"/>
              <a:cs typeface="Arial" panose="020B0604020202020204" pitchFamily="34" charset="0"/>
            </a:endParaRPr>
          </a:p>
        </p:txBody>
      </p:sp>
      <p:sp>
        <p:nvSpPr>
          <p:cNvPr id="4" name="TextBox 3"/>
          <p:cNvSpPr txBox="1"/>
          <p:nvPr/>
        </p:nvSpPr>
        <p:spPr>
          <a:xfrm>
            <a:off x="3340404" y="1622258"/>
            <a:ext cx="1728192"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8064A2">
                    <a:lumMod val="75000"/>
                  </a:srgbClr>
                </a:solidFill>
                <a:latin typeface="Century Gothic"/>
                <a:ea typeface="+mn-ea"/>
                <a:cs typeface="+mn-cs"/>
              </a:rPr>
              <a:t>CENTRAL &amp; MICHIGAN</a:t>
            </a:r>
          </a:p>
          <a:p>
            <a:pPr algn="l" eaLnBrk="1" fontAlgn="auto" hangingPunct="1">
              <a:spcBef>
                <a:spcPts val="0"/>
              </a:spcBef>
              <a:spcAft>
                <a:spcPts val="0"/>
              </a:spcAft>
            </a:pPr>
            <a:r>
              <a:rPr kumimoji="1" lang="en-US" sz="900" b="0" dirty="0">
                <a:solidFill>
                  <a:prstClr val="black"/>
                </a:solidFill>
                <a:latin typeface="Century Gothic"/>
                <a:ea typeface="+mn-ea"/>
                <a:cs typeface="+mn-cs"/>
              </a:rPr>
              <a:t>Dave McEndarffer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(913) 634-0396</a:t>
            </a:r>
          </a:p>
        </p:txBody>
      </p:sp>
      <p:sp>
        <p:nvSpPr>
          <p:cNvPr id="7" name="TextBox 6"/>
          <p:cNvSpPr txBox="1"/>
          <p:nvPr/>
        </p:nvSpPr>
        <p:spPr>
          <a:xfrm>
            <a:off x="105480" y="1399302"/>
            <a:ext cx="1319621" cy="2808461"/>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prstClr val="black"/>
                </a:solidFill>
                <a:latin typeface="Century Gothic"/>
                <a:ea typeface="+mn-ea"/>
                <a:cs typeface="+mn-cs"/>
              </a:rPr>
              <a:t>NORTH WEST</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Foster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(509) 299-6777</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r>
              <a:rPr kumimoji="1" lang="en-US" sz="900" b="0" dirty="0">
                <a:solidFill>
                  <a:prstClr val="black"/>
                </a:solidFill>
                <a:latin typeface="Century Gothic"/>
                <a:ea typeface="+mn-ea"/>
                <a:cs typeface="+mn-cs"/>
              </a:rPr>
              <a:t>Todd Rosencrans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(509) 299-6777</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r>
              <a:rPr kumimoji="1" lang="en-US" sz="900" b="0" dirty="0" err="1">
                <a:solidFill>
                  <a:prstClr val="black"/>
                </a:solidFill>
                <a:latin typeface="Century Gothic"/>
              </a:rPr>
              <a:t>Jeremie</a:t>
            </a:r>
            <a:r>
              <a:rPr kumimoji="1" lang="en-US" sz="900" b="0" dirty="0">
                <a:solidFill>
                  <a:prstClr val="black"/>
                </a:solidFill>
                <a:latin typeface="Century Gothic"/>
              </a:rPr>
              <a:t> Wise</a:t>
            </a:r>
          </a:p>
          <a:p>
            <a:pPr algn="l" eaLnBrk="1" fontAlgn="auto" hangingPunct="1">
              <a:spcBef>
                <a:spcPts val="0"/>
              </a:spcBef>
              <a:spcAft>
                <a:spcPts val="0"/>
              </a:spcAft>
            </a:pPr>
            <a:r>
              <a:rPr kumimoji="1" lang="en-US" sz="800" b="0" i="1" dirty="0">
                <a:solidFill>
                  <a:prstClr val="black"/>
                </a:solidFill>
                <a:latin typeface="Century Gothic"/>
              </a:rPr>
              <a:t>Cell: (208) 659-2564</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Justin. Wise</a:t>
            </a:r>
          </a:p>
          <a:p>
            <a:pPr algn="l" eaLnBrk="1" fontAlgn="auto" hangingPunct="1">
              <a:spcBef>
                <a:spcPts val="0"/>
              </a:spcBef>
              <a:spcAft>
                <a:spcPts val="0"/>
              </a:spcAft>
            </a:pPr>
            <a:r>
              <a:rPr kumimoji="1" lang="en-US" sz="800" b="0" i="1" dirty="0">
                <a:solidFill>
                  <a:prstClr val="black"/>
                </a:solidFill>
                <a:latin typeface="Century Gothic"/>
              </a:rPr>
              <a:t>Cell: (208) 640-1564</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Henry </a:t>
            </a:r>
            <a:r>
              <a:rPr kumimoji="1" lang="en-US" sz="900" b="0" dirty="0" err="1">
                <a:solidFill>
                  <a:prstClr val="black"/>
                </a:solidFill>
                <a:latin typeface="Century Gothic"/>
              </a:rPr>
              <a:t>Dukart</a:t>
            </a:r>
            <a:endParaRPr kumimoji="1" lang="en-US" sz="900" b="0" dirty="0">
              <a:solidFill>
                <a:prstClr val="black"/>
              </a:solidFill>
              <a:latin typeface="Century Gothic"/>
            </a:endParaRPr>
          </a:p>
          <a:p>
            <a:r>
              <a:rPr kumimoji="1" lang="en-US" sz="800" b="0" i="1" dirty="0">
                <a:solidFill>
                  <a:prstClr val="black"/>
                </a:solidFill>
                <a:latin typeface="Century Gothic"/>
              </a:rPr>
              <a:t>Cell: (720) 301-1160</a:t>
            </a:r>
            <a:br>
              <a:rPr kumimoji="1" lang="en-US" sz="800" b="0" i="1" dirty="0">
                <a:solidFill>
                  <a:prstClr val="black"/>
                </a:solidFill>
                <a:latin typeface="Century Gothic"/>
              </a:rPr>
            </a:br>
            <a:br>
              <a:rPr kumimoji="1" lang="en-US" sz="800" b="0" i="1" dirty="0">
                <a:solidFill>
                  <a:prstClr val="black"/>
                </a:solidFill>
                <a:latin typeface="Century Gothic"/>
              </a:rPr>
            </a:br>
            <a:r>
              <a:rPr kumimoji="1" lang="en-US" sz="900" dirty="0">
                <a:solidFill>
                  <a:prstClr val="black"/>
                </a:solidFill>
              </a:rPr>
              <a:t>Stacie Hendrickson</a:t>
            </a:r>
          </a:p>
          <a:p>
            <a:r>
              <a:rPr kumimoji="1" lang="en-US" sz="800" i="1" dirty="0">
                <a:solidFill>
                  <a:prstClr val="black"/>
                </a:solidFill>
              </a:rPr>
              <a:t>Cell: (425) 299-2112</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p:txBody>
      </p:sp>
      <p:sp>
        <p:nvSpPr>
          <p:cNvPr id="9" name="TextBox 8"/>
          <p:cNvSpPr txBox="1"/>
          <p:nvPr/>
        </p:nvSpPr>
        <p:spPr>
          <a:xfrm>
            <a:off x="94648" y="412709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F50000"/>
                </a:solidFill>
                <a:latin typeface="Century Gothic"/>
                <a:ea typeface="+mn-ea"/>
                <a:cs typeface="+mn-cs"/>
              </a:rPr>
              <a:t>N. CALIFORNIA</a:t>
            </a:r>
          </a:p>
          <a:p>
            <a:pPr algn="l" eaLnBrk="1" fontAlgn="auto" hangingPunct="1">
              <a:spcBef>
                <a:spcPts val="0"/>
              </a:spcBef>
              <a:spcAft>
                <a:spcPts val="0"/>
              </a:spcAft>
            </a:pPr>
            <a:r>
              <a:rPr kumimoji="1" lang="en-US" sz="900" b="0" dirty="0">
                <a:solidFill>
                  <a:prstClr val="black"/>
                </a:solidFill>
                <a:latin typeface="Century Gothic"/>
                <a:ea typeface="+mn-ea"/>
                <a:cs typeface="+mn-cs"/>
              </a:rPr>
              <a:t>Ramey Packer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(510) 285-7506</a:t>
            </a:r>
          </a:p>
        </p:txBody>
      </p:sp>
      <p:sp>
        <p:nvSpPr>
          <p:cNvPr id="10" name="TextBox 9"/>
          <p:cNvSpPr txBox="1"/>
          <p:nvPr/>
        </p:nvSpPr>
        <p:spPr>
          <a:xfrm>
            <a:off x="923257" y="5113226"/>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FF9966"/>
                </a:solidFill>
                <a:latin typeface="Century Gothic"/>
                <a:ea typeface="+mn-ea"/>
                <a:cs typeface="+mn-cs"/>
              </a:rPr>
              <a:t>SOUTH WEST</a:t>
            </a:r>
          </a:p>
          <a:p>
            <a:pPr algn="l" eaLnBrk="1" fontAlgn="auto" hangingPunct="1">
              <a:spcBef>
                <a:spcPts val="0"/>
              </a:spcBef>
              <a:spcAft>
                <a:spcPts val="0"/>
              </a:spcAft>
            </a:pPr>
            <a:r>
              <a:rPr kumimoji="1" lang="en-US" sz="900" b="0" dirty="0">
                <a:solidFill>
                  <a:prstClr val="black"/>
                </a:solidFill>
                <a:latin typeface="Century Gothic"/>
                <a:ea typeface="+mn-ea"/>
                <a:cs typeface="+mn-cs"/>
              </a:rPr>
              <a:t>Tammy Girton</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(949) 397-5040</a:t>
            </a:r>
          </a:p>
        </p:txBody>
      </p:sp>
      <p:sp>
        <p:nvSpPr>
          <p:cNvPr id="12" name="TextBox 11"/>
          <p:cNvSpPr txBox="1"/>
          <p:nvPr/>
        </p:nvSpPr>
        <p:spPr>
          <a:xfrm>
            <a:off x="4780564" y="608675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008000"/>
                </a:solidFill>
                <a:latin typeface="Century Gothic"/>
                <a:ea typeface="+mn-ea"/>
                <a:cs typeface="+mn-cs"/>
              </a:rPr>
              <a:t>SOUTH CENTRAL</a:t>
            </a:r>
          </a:p>
          <a:p>
            <a:pPr algn="l" eaLnBrk="1" fontAlgn="auto" hangingPunct="1">
              <a:spcBef>
                <a:spcPts val="0"/>
              </a:spcBef>
              <a:spcAft>
                <a:spcPts val="0"/>
              </a:spcAft>
            </a:pPr>
            <a:r>
              <a:rPr kumimoji="1" lang="en-US" sz="900" b="0" dirty="0">
                <a:solidFill>
                  <a:prstClr val="black"/>
                </a:solidFill>
                <a:latin typeface="Century Gothic"/>
                <a:ea typeface="+mn-ea"/>
                <a:cs typeface="+mn-cs"/>
              </a:rPr>
              <a:t>James Emmons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(214) 980-4002</a:t>
            </a:r>
          </a:p>
        </p:txBody>
      </p:sp>
      <p:sp>
        <p:nvSpPr>
          <p:cNvPr id="13" name="TextBox 12"/>
          <p:cNvSpPr txBox="1"/>
          <p:nvPr/>
        </p:nvSpPr>
        <p:spPr>
          <a:xfrm>
            <a:off x="3052372" y="608675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DCDD32"/>
                </a:solidFill>
                <a:latin typeface="Century Gothic"/>
                <a:ea typeface="+mn-ea"/>
                <a:cs typeface="+mn-cs"/>
              </a:rPr>
              <a:t>GULF COAST</a:t>
            </a:r>
          </a:p>
          <a:p>
            <a:pPr algn="l" eaLnBrk="1" fontAlgn="auto" hangingPunct="1">
              <a:spcBef>
                <a:spcPts val="0"/>
              </a:spcBef>
              <a:spcAft>
                <a:spcPts val="0"/>
              </a:spcAft>
            </a:pPr>
            <a:r>
              <a:rPr kumimoji="1" lang="en-US" sz="900" b="0" dirty="0">
                <a:solidFill>
                  <a:prstClr val="black"/>
                </a:solidFill>
                <a:latin typeface="Century Gothic"/>
                <a:ea typeface="+mn-ea"/>
                <a:cs typeface="+mn-cs"/>
              </a:rPr>
              <a:t>Rick Winship</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(713) </a:t>
            </a:r>
            <a:r>
              <a:rPr kumimoji="1" lang="en-US" sz="800" i="1" dirty="0">
                <a:solidFill>
                  <a:prstClr val="black"/>
                </a:solidFill>
                <a:latin typeface="Century Gothic"/>
              </a:rPr>
              <a:t>205</a:t>
            </a:r>
            <a:r>
              <a:rPr kumimoji="1" lang="en-US" sz="800" b="0" i="1" dirty="0">
                <a:solidFill>
                  <a:prstClr val="black"/>
                </a:solidFill>
                <a:latin typeface="Century Gothic"/>
                <a:ea typeface="+mn-ea"/>
                <a:cs typeface="+mn-cs"/>
              </a:rPr>
              <a:t>-1694</a:t>
            </a:r>
          </a:p>
        </p:txBody>
      </p:sp>
      <p:sp>
        <p:nvSpPr>
          <p:cNvPr id="14" name="TextBox 13"/>
          <p:cNvSpPr txBox="1"/>
          <p:nvPr/>
        </p:nvSpPr>
        <p:spPr>
          <a:xfrm>
            <a:off x="5572652" y="1622258"/>
            <a:ext cx="180020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3366FF"/>
                </a:solidFill>
                <a:latin typeface="Century Gothic"/>
                <a:ea typeface="+mn-ea"/>
                <a:cs typeface="+mn-cs"/>
              </a:rPr>
              <a:t>CENTRAL GREAT LAKES</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Maslowski</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(262) 271-8956</a:t>
            </a:r>
          </a:p>
        </p:txBody>
      </p:sp>
      <p:sp>
        <p:nvSpPr>
          <p:cNvPr id="15" name="TextBox 14"/>
          <p:cNvSpPr txBox="1"/>
          <p:nvPr/>
        </p:nvSpPr>
        <p:spPr>
          <a:xfrm>
            <a:off x="7300844" y="5582698"/>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1F497D">
                    <a:lumMod val="60000"/>
                    <a:lumOff val="40000"/>
                  </a:srgbClr>
                </a:solidFill>
                <a:latin typeface="Century Gothic"/>
                <a:ea typeface="+mn-ea"/>
                <a:cs typeface="+mn-cs"/>
              </a:rPr>
              <a:t>SOUTH EAST</a:t>
            </a:r>
          </a:p>
          <a:p>
            <a:pPr algn="l" eaLnBrk="1" fontAlgn="auto" hangingPunct="1">
              <a:spcBef>
                <a:spcPts val="0"/>
              </a:spcBef>
              <a:spcAft>
                <a:spcPts val="0"/>
              </a:spcAft>
            </a:pPr>
            <a:r>
              <a:rPr kumimoji="1" lang="en-US" sz="900" b="0" dirty="0">
                <a:solidFill>
                  <a:prstClr val="black"/>
                </a:solidFill>
                <a:latin typeface="Century Gothic"/>
                <a:ea typeface="+mn-ea"/>
                <a:cs typeface="+mn-cs"/>
              </a:rPr>
              <a:t>Todd Sauls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(770) 654-7443</a:t>
            </a:r>
          </a:p>
        </p:txBody>
      </p:sp>
      <p:sp>
        <p:nvSpPr>
          <p:cNvPr id="16" name="TextBox 15"/>
          <p:cNvSpPr txBox="1"/>
          <p:nvPr/>
        </p:nvSpPr>
        <p:spPr>
          <a:xfrm>
            <a:off x="7718898" y="433009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000090"/>
                </a:solidFill>
                <a:latin typeface="Century Gothic"/>
                <a:ea typeface="+mn-ea"/>
                <a:cs typeface="+mn-cs"/>
              </a:rPr>
              <a:t>MID ATLANTIC</a:t>
            </a:r>
          </a:p>
          <a:p>
            <a:pPr algn="l" eaLnBrk="1" fontAlgn="auto" hangingPunct="1">
              <a:spcBef>
                <a:spcPts val="0"/>
              </a:spcBef>
              <a:spcAft>
                <a:spcPts val="0"/>
              </a:spcAft>
            </a:pPr>
            <a:r>
              <a:rPr kumimoji="1" lang="en-US" sz="900" b="0" dirty="0">
                <a:solidFill>
                  <a:prstClr val="black"/>
                </a:solidFill>
                <a:latin typeface="Century Gothic"/>
                <a:ea typeface="+mn-ea"/>
                <a:cs typeface="+mn-cs"/>
              </a:rPr>
              <a:t>Amy Dodson</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a:t>
            </a:r>
            <a:r>
              <a:rPr kumimoji="1" lang="en-US" sz="800" i="1" dirty="0">
                <a:solidFill>
                  <a:prstClr val="black"/>
                </a:solidFill>
                <a:latin typeface="Century Gothic"/>
              </a:rPr>
              <a:t>410</a:t>
            </a:r>
            <a:r>
              <a:rPr kumimoji="1" lang="en-US" sz="800" b="0" i="1" dirty="0">
                <a:solidFill>
                  <a:prstClr val="black"/>
                </a:solidFill>
                <a:latin typeface="Century Gothic"/>
                <a:ea typeface="+mn-ea"/>
                <a:cs typeface="+mn-cs"/>
              </a:rPr>
              <a:t>) 253-8866</a:t>
            </a:r>
          </a:p>
        </p:txBody>
      </p:sp>
      <p:sp>
        <p:nvSpPr>
          <p:cNvPr id="17" name="TextBox 16"/>
          <p:cNvSpPr txBox="1"/>
          <p:nvPr/>
        </p:nvSpPr>
        <p:spPr>
          <a:xfrm>
            <a:off x="7740352" y="3441169"/>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CAE048"/>
                </a:solidFill>
                <a:latin typeface="Century Gothic"/>
                <a:ea typeface="+mn-ea"/>
                <a:cs typeface="+mn-cs"/>
              </a:rPr>
              <a:t>TRI-STATE</a:t>
            </a:r>
          </a:p>
          <a:p>
            <a:pPr algn="l" eaLnBrk="1" fontAlgn="auto" hangingPunct="1">
              <a:spcBef>
                <a:spcPts val="0"/>
              </a:spcBef>
              <a:spcAft>
                <a:spcPts val="0"/>
              </a:spcAft>
            </a:pPr>
            <a:r>
              <a:rPr kumimoji="1" lang="en-US" sz="900" b="0" dirty="0">
                <a:solidFill>
                  <a:prstClr val="black"/>
                </a:solidFill>
                <a:latin typeface="Century Gothic"/>
                <a:ea typeface="+mn-ea"/>
                <a:cs typeface="+mn-cs"/>
              </a:rPr>
              <a:t>Nino </a:t>
            </a:r>
            <a:r>
              <a:rPr kumimoji="1" lang="en-US" sz="900" b="0" dirty="0" err="1">
                <a:solidFill>
                  <a:prstClr val="black"/>
                </a:solidFill>
                <a:latin typeface="Century Gothic"/>
                <a:ea typeface="+mn-ea"/>
                <a:cs typeface="+mn-cs"/>
              </a:rPr>
              <a:t>Misiti</a:t>
            </a:r>
            <a:endParaRPr kumimoji="1" lang="en-US" sz="900" b="0" dirty="0">
              <a:solidFill>
                <a:prstClr val="black"/>
              </a:solidFill>
              <a:latin typeface="Century Gothic"/>
              <a:ea typeface="+mn-ea"/>
              <a:cs typeface="+mn-cs"/>
            </a:endParaRP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(610) 216-0393</a:t>
            </a:r>
          </a:p>
        </p:txBody>
      </p:sp>
      <p:sp>
        <p:nvSpPr>
          <p:cNvPr id="18" name="TextBox 17"/>
          <p:cNvSpPr txBox="1"/>
          <p:nvPr/>
        </p:nvSpPr>
        <p:spPr>
          <a:xfrm>
            <a:off x="8020924" y="1766274"/>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DD77AC"/>
                </a:solidFill>
                <a:latin typeface="Century Gothic"/>
                <a:ea typeface="+mn-ea"/>
                <a:cs typeface="+mn-cs"/>
              </a:rPr>
              <a:t>NEW ENGLAND</a:t>
            </a:r>
          </a:p>
          <a:p>
            <a:pPr algn="l" eaLnBrk="1" fontAlgn="auto" hangingPunct="1">
              <a:spcBef>
                <a:spcPts val="0"/>
              </a:spcBef>
              <a:spcAft>
                <a:spcPts val="0"/>
              </a:spcAft>
            </a:pPr>
            <a:r>
              <a:rPr kumimoji="1" lang="en-US" sz="900" b="0" dirty="0">
                <a:solidFill>
                  <a:prstClr val="black"/>
                </a:solidFill>
                <a:latin typeface="Century Gothic"/>
                <a:ea typeface="+mn-ea"/>
                <a:cs typeface="+mn-cs"/>
              </a:rPr>
              <a:t>Bob Carroll</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(716) 725-3112</a:t>
            </a:r>
          </a:p>
        </p:txBody>
      </p:sp>
      <p:cxnSp>
        <p:nvCxnSpPr>
          <p:cNvPr id="21" name="Straight Connector 20"/>
          <p:cNvCxnSpPr>
            <a:cxnSpLocks/>
          </p:cNvCxnSpPr>
          <p:nvPr/>
        </p:nvCxnSpPr>
        <p:spPr>
          <a:xfrm flipV="1">
            <a:off x="1051560" y="3608212"/>
            <a:ext cx="483248" cy="51888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cxnSpLocks/>
          </p:cNvCxnSpPr>
          <p:nvPr/>
        </p:nvCxnSpPr>
        <p:spPr>
          <a:xfrm flipV="1">
            <a:off x="1726702" y="4490759"/>
            <a:ext cx="622710" cy="522989"/>
          </a:xfrm>
          <a:prstGeom prst="line">
            <a:avLst/>
          </a:prstGeom>
          <a:ln>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484420" y="5582698"/>
            <a:ext cx="504056" cy="504056"/>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a:cxnSpLocks/>
          </p:cNvCxnSpPr>
          <p:nvPr/>
        </p:nvCxnSpPr>
        <p:spPr>
          <a:xfrm flipH="1" flipV="1">
            <a:off x="4601351" y="4720217"/>
            <a:ext cx="683269" cy="136653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flipV="1">
            <a:off x="6796788" y="4934626"/>
            <a:ext cx="936104" cy="648072"/>
          </a:xfrm>
          <a:prstGeom prst="line">
            <a:avLst/>
          </a:prstGeom>
          <a:ln>
            <a:solidFill>
              <a:schemeClr val="tx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cxnSpLocks/>
          </p:cNvCxnSpPr>
          <p:nvPr/>
        </p:nvCxnSpPr>
        <p:spPr>
          <a:xfrm flipH="1" flipV="1">
            <a:off x="7071360" y="3897300"/>
            <a:ext cx="647538" cy="518882"/>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380312" y="3450926"/>
            <a:ext cx="360040" cy="144016"/>
          </a:xfrm>
          <a:prstGeom prst="line">
            <a:avLst/>
          </a:prstGeom>
          <a:ln>
            <a:solidFill>
              <a:srgbClr val="CAE048"/>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a:cxnSpLocks/>
          </p:cNvCxnSpPr>
          <p:nvPr/>
        </p:nvCxnSpPr>
        <p:spPr>
          <a:xfrm flipV="1">
            <a:off x="7840904" y="2126314"/>
            <a:ext cx="252028" cy="293843"/>
          </a:xfrm>
          <a:prstGeom prst="line">
            <a:avLst/>
          </a:prstGeom>
          <a:ln>
            <a:solidFill>
              <a:srgbClr val="DD77AC"/>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flipV="1">
            <a:off x="6148716" y="2126314"/>
            <a:ext cx="72008" cy="1008112"/>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flipV="1">
            <a:off x="3988476" y="2126314"/>
            <a:ext cx="144016" cy="216024"/>
          </a:xfrm>
          <a:prstGeom prst="line">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0E9CCFA1-F58E-3342-B85E-8D4520C3D301}"/>
              </a:ext>
            </a:extLst>
          </p:cNvPr>
          <p:cNvCxnSpPr>
            <a:cxnSpLocks/>
          </p:cNvCxnSpPr>
          <p:nvPr/>
        </p:nvCxnSpPr>
        <p:spPr>
          <a:xfrm flipH="1" flipV="1">
            <a:off x="1223073" y="1880021"/>
            <a:ext cx="599767" cy="540136"/>
          </a:xfrm>
          <a:prstGeom prst="line">
            <a:avLst/>
          </a:prstGeom>
          <a:ln>
            <a:solidFill>
              <a:srgbClr val="63656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4526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889DEA9-35E2-A54E-A982-0537B682ABC2}"/>
              </a:ext>
            </a:extLst>
          </p:cNvPr>
          <p:cNvPicPr>
            <a:picLocks noChangeAspect="1"/>
          </p:cNvPicPr>
          <p:nvPr/>
        </p:nvPicPr>
        <p:blipFill>
          <a:blip r:embed="rId2"/>
          <a:srcRect/>
          <a:stretch/>
        </p:blipFill>
        <p:spPr>
          <a:xfrm>
            <a:off x="320031" y="2987936"/>
            <a:ext cx="8503938" cy="3279138"/>
          </a:xfrm>
          <a:prstGeom prst="rect">
            <a:avLst/>
          </a:prstGeom>
        </p:spPr>
      </p:pic>
      <p:sp>
        <p:nvSpPr>
          <p:cNvPr id="2" name="Title 1">
            <a:extLst>
              <a:ext uri="{FF2B5EF4-FFF2-40B4-BE49-F238E27FC236}">
                <a16:creationId xmlns:a16="http://schemas.microsoft.com/office/drawing/2014/main" id="{AC193957-50F1-1940-BC38-BD63348819C8}"/>
              </a:ext>
            </a:extLst>
          </p:cNvPr>
          <p:cNvSpPr>
            <a:spLocks noGrp="1"/>
          </p:cNvSpPr>
          <p:nvPr>
            <p:ph type="title"/>
          </p:nvPr>
        </p:nvSpPr>
        <p:spPr>
          <a:xfrm>
            <a:off x="1094688" y="264557"/>
            <a:ext cx="7772400" cy="676275"/>
          </a:xfrm>
        </p:spPr>
        <p:txBody>
          <a:bodyPr/>
          <a:lstStyle/>
          <a:p>
            <a:r>
              <a:rPr lang="en-US" b="1" dirty="0"/>
              <a:t>Quantity Discounts </a:t>
            </a:r>
          </a:p>
        </p:txBody>
      </p:sp>
      <p:sp>
        <p:nvSpPr>
          <p:cNvPr id="5" name="Content Placeholder 4">
            <a:extLst>
              <a:ext uri="{FF2B5EF4-FFF2-40B4-BE49-F238E27FC236}">
                <a16:creationId xmlns:a16="http://schemas.microsoft.com/office/drawing/2014/main" id="{1FFCD28A-61E8-3442-B67F-8E800537E810}"/>
              </a:ext>
            </a:extLst>
          </p:cNvPr>
          <p:cNvSpPr>
            <a:spLocks noGrp="1"/>
          </p:cNvSpPr>
          <p:nvPr>
            <p:ph idx="1"/>
          </p:nvPr>
        </p:nvSpPr>
        <p:spPr>
          <a:xfrm>
            <a:off x="320031" y="1244684"/>
            <a:ext cx="8503938" cy="1609638"/>
          </a:xfrm>
        </p:spPr>
        <p:txBody>
          <a:bodyPr/>
          <a:lstStyle/>
          <a:p>
            <a:pPr marL="0" indent="0">
              <a:buNone/>
            </a:pPr>
            <a:r>
              <a:rPr lang="en-US" sz="1800" dirty="0"/>
              <a:t>RKI is committed to supporting all of our Distributor Partners’ stocking needs with quantity based discounts. When you place an order for any Premier Portables that has one “ship to” location, the following discounts will automatically be applied based on the quantity ordered. </a:t>
            </a:r>
          </a:p>
          <a:p>
            <a:pPr marL="0" indent="0">
              <a:buNone/>
            </a:pPr>
            <a:endParaRPr lang="en-US" sz="1800" dirty="0"/>
          </a:p>
        </p:txBody>
      </p:sp>
    </p:spTree>
    <p:extLst>
      <p:ext uri="{BB962C8B-B14F-4D97-AF65-F5344CB8AC3E}">
        <p14:creationId xmlns:p14="http://schemas.microsoft.com/office/powerpoint/2010/main" val="139352257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9934D1-CEF6-F94B-A321-931B920F89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43059" y="1499323"/>
            <a:ext cx="1843741" cy="1478172"/>
          </a:xfrm>
          <a:prstGeom prst="rect">
            <a:avLst/>
          </a:prstGeom>
        </p:spPr>
      </p:pic>
      <p:sp>
        <p:nvSpPr>
          <p:cNvPr id="2" name="Title 1">
            <a:extLst>
              <a:ext uri="{FF2B5EF4-FFF2-40B4-BE49-F238E27FC236}">
                <a16:creationId xmlns:a16="http://schemas.microsoft.com/office/drawing/2014/main" id="{4AF96802-F7E6-1D42-9EDE-DE59904BC106}"/>
              </a:ext>
            </a:extLst>
          </p:cNvPr>
          <p:cNvSpPr>
            <a:spLocks noGrp="1"/>
          </p:cNvSpPr>
          <p:nvPr>
            <p:ph type="title"/>
          </p:nvPr>
        </p:nvSpPr>
        <p:spPr/>
        <p:txBody>
          <a:bodyPr>
            <a:normAutofit/>
          </a:bodyPr>
          <a:lstStyle/>
          <a:p>
            <a:r>
              <a:rPr lang="en-US" b="1" dirty="0"/>
              <a:t>Growth Rebate Partnership Program</a:t>
            </a:r>
          </a:p>
        </p:txBody>
      </p:sp>
      <p:sp>
        <p:nvSpPr>
          <p:cNvPr id="4" name="TextBox 3">
            <a:extLst>
              <a:ext uri="{FF2B5EF4-FFF2-40B4-BE49-F238E27FC236}">
                <a16:creationId xmlns:a16="http://schemas.microsoft.com/office/drawing/2014/main" id="{89CDFEEC-ED39-8344-A51B-476F5CA55F98}"/>
              </a:ext>
            </a:extLst>
          </p:cNvPr>
          <p:cNvSpPr txBox="1"/>
          <p:nvPr/>
        </p:nvSpPr>
        <p:spPr>
          <a:xfrm>
            <a:off x="305454" y="1270935"/>
            <a:ext cx="6955958" cy="1200329"/>
          </a:xfrm>
          <a:prstGeom prst="rect">
            <a:avLst/>
          </a:prstGeom>
          <a:noFill/>
        </p:spPr>
        <p:txBody>
          <a:bodyPr wrap="square" rtlCol="0">
            <a:spAutoFit/>
          </a:bodyPr>
          <a:lstStyle/>
          <a:p>
            <a:r>
              <a:rPr lang="en-US" dirty="0"/>
              <a:t>In an effort to reward our distributor partners who are growing RKI's business, RKI offers a Growth Rebate Partnership Program. This program is designed to reward your organization with cash for sales growth achieved.</a:t>
            </a:r>
          </a:p>
        </p:txBody>
      </p:sp>
      <p:sp>
        <p:nvSpPr>
          <p:cNvPr id="11" name="Content Placeholder 2">
            <a:extLst>
              <a:ext uri="{FF2B5EF4-FFF2-40B4-BE49-F238E27FC236}">
                <a16:creationId xmlns:a16="http://schemas.microsoft.com/office/drawing/2014/main" id="{842F4162-FC54-AD42-B4D9-2C81A92CFE4C}"/>
              </a:ext>
            </a:extLst>
          </p:cNvPr>
          <p:cNvSpPr txBox="1">
            <a:spLocks/>
          </p:cNvSpPr>
          <p:nvPr/>
        </p:nvSpPr>
        <p:spPr bwMode="auto">
          <a:xfrm>
            <a:off x="305454" y="2764297"/>
            <a:ext cx="8533092" cy="3742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342900" rtl="0" eaLnBrk="1" fontAlgn="base" latinLnBrk="0" hangingPunct="1">
              <a:lnSpc>
                <a:spcPct val="100000"/>
              </a:lnSpc>
              <a:spcBef>
                <a:spcPct val="20000"/>
              </a:spcBef>
              <a:spcAft>
                <a:spcPct val="0"/>
              </a:spcAft>
              <a:buClrTx/>
              <a:buSzTx/>
              <a:buFont typeface="Arial" charset="0"/>
              <a:buNone/>
              <a:tabLst/>
              <a:defRPr/>
            </a:pPr>
            <a:r>
              <a:rPr kumimoji="0" lang="en-US" sz="1800" b="1" i="1" u="none" strike="noStrike" kern="1200" cap="none" spc="0" normalizeH="0" baseline="0" noProof="0" dirty="0">
                <a:ln>
                  <a:noFill/>
                </a:ln>
                <a:solidFill>
                  <a:sysClr val="windowText" lastClr="000000"/>
                </a:solidFill>
                <a:effectLst/>
                <a:uLnTx/>
                <a:uFillTx/>
                <a:latin typeface="Century Gothic"/>
                <a:ea typeface="ＭＳ Ｐゴシック" charset="0"/>
              </a:rPr>
              <a:t>Growth Rebate Program</a:t>
            </a:r>
            <a:br>
              <a:rPr kumimoji="0" lang="en-US" sz="1800" b="1" i="1" u="none" strike="noStrike" kern="1200" cap="none" spc="0" normalizeH="0" baseline="0" noProof="0" dirty="0">
                <a:ln>
                  <a:noFill/>
                </a:ln>
                <a:solidFill>
                  <a:sysClr val="windowText" lastClr="000000"/>
                </a:solidFill>
                <a:effectLst/>
                <a:uLnTx/>
                <a:uFillTx/>
                <a:latin typeface="Century Gothic"/>
                <a:ea typeface="ＭＳ Ｐゴシック" charset="0"/>
              </a:rPr>
            </a:br>
            <a:endPar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1" u="none" strike="noStrike" kern="1200" cap="none" spc="0" normalizeH="0" baseline="0" noProof="0" dirty="0">
                <a:ln>
                  <a:noFill/>
                </a:ln>
                <a:solidFill>
                  <a:sysClr val="windowText" lastClr="000000"/>
                </a:solidFill>
                <a:effectLst/>
                <a:uLnTx/>
                <a:uFillTx/>
                <a:latin typeface="Century Gothic"/>
                <a:ea typeface="ＭＳ Ｐゴシック" charset="0"/>
              </a:rPr>
              <a:t>Growth Targets</a:t>
            </a: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will be set based on previous year's sales, averaged on a quarterly basis</a:t>
            </a:r>
            <a:b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b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   10% growth earns a 3% payment on the growth achieved</a:t>
            </a:r>
            <a:b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b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   20% growth earns a 5% payment on the growth achieved</a:t>
            </a: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Eligibility for </a:t>
            </a:r>
            <a:r>
              <a:rPr kumimoji="0" lang="en-US" sz="1400" b="0" i="1" u="none" strike="noStrike" kern="1200" cap="none" spc="0" normalizeH="0" baseline="0" noProof="0" dirty="0">
                <a:ln>
                  <a:noFill/>
                </a:ln>
                <a:solidFill>
                  <a:sysClr val="windowText" lastClr="000000"/>
                </a:solidFill>
                <a:effectLst/>
                <a:uLnTx/>
                <a:uFillTx/>
                <a:latin typeface="Century Gothic"/>
                <a:ea typeface="ＭＳ Ｐゴシック" charset="0"/>
              </a:rPr>
              <a:t>Growth Rebate</a:t>
            </a: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requires exceeding the </a:t>
            </a:r>
            <a:r>
              <a:rPr kumimoji="0" lang="en-US" sz="1400" b="0" i="1" u="none" strike="noStrike" kern="1200" cap="none" spc="0" normalizeH="0" baseline="0" noProof="0" dirty="0">
                <a:ln>
                  <a:noFill/>
                </a:ln>
                <a:solidFill>
                  <a:sysClr val="windowText" lastClr="000000"/>
                </a:solidFill>
                <a:effectLst/>
                <a:uLnTx/>
                <a:uFillTx/>
                <a:latin typeface="Century Gothic"/>
                <a:ea typeface="ＭＳ Ｐゴシック" charset="0"/>
              </a:rPr>
              <a:t>Year to Date Growth Target</a:t>
            </a: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 and will be evaluated at the end of each quarter</a:t>
            </a: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Quarterly growth rebate payments will be made within 30 days after each quarter</a:t>
            </a:r>
            <a:br>
              <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rPr>
            </a:br>
            <a:endPar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a:p>
            <a:pPr marL="0" marR="0" lvl="0" indent="0" algn="l" defTabSz="342900" rtl="0" eaLnBrk="1" fontAlgn="base" latinLnBrk="0" hangingPunct="1">
              <a:lnSpc>
                <a:spcPct val="100000"/>
              </a:lnSpc>
              <a:spcBef>
                <a:spcPct val="20000"/>
              </a:spcBef>
              <a:spcAft>
                <a:spcPct val="0"/>
              </a:spcAft>
              <a:buClrTx/>
              <a:buSzTx/>
              <a:buFont typeface="Arial" charset="0"/>
              <a:buNone/>
              <a:tabLst/>
              <a:defRPr/>
            </a:pPr>
            <a:r>
              <a:rPr kumimoji="0" lang="en-US" sz="1800" b="1" i="1" u="none" strike="noStrike" kern="1200" cap="none" spc="0" normalizeH="0" baseline="0" noProof="0" dirty="0">
                <a:ln>
                  <a:noFill/>
                </a:ln>
                <a:solidFill>
                  <a:sysClr val="windowText" lastClr="000000"/>
                </a:solidFill>
                <a:effectLst/>
                <a:uLnTx/>
                <a:uFillTx/>
                <a:latin typeface="Century Gothic"/>
                <a:ea typeface="ＭＳ Ｐゴシック" charset="0"/>
              </a:rPr>
              <a:t>Growth Rebate Program Requirements</a:t>
            </a:r>
            <a:br>
              <a:rPr kumimoji="0" lang="en-US" sz="1800" b="1" i="1" u="none" strike="noStrike" kern="1200" cap="none" spc="0" normalizeH="0" baseline="0" noProof="0" dirty="0">
                <a:ln>
                  <a:noFill/>
                </a:ln>
                <a:solidFill>
                  <a:sysClr val="windowText" lastClr="000000"/>
                </a:solidFill>
                <a:effectLst/>
                <a:uLnTx/>
                <a:uFillTx/>
                <a:latin typeface="Century Gothic"/>
                <a:ea typeface="ＭＳ Ｐゴシック" charset="0"/>
              </a:rPr>
            </a:br>
            <a:endPar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Must be a fully authorized RKI Distributor for a minimum of 12 months to participate</a:t>
            </a: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Distributor's credit account with RKI must be in good standing</a:t>
            </a:r>
          </a:p>
          <a:p>
            <a:pPr marL="257175" marR="0" lvl="0" indent="-257175" algn="l" defTabSz="342900" rtl="0" eaLnBrk="1" fontAlgn="base" latinLnBrk="0" hangingPunct="1">
              <a:lnSpc>
                <a:spcPct val="100000"/>
              </a:lnSpc>
              <a:spcBef>
                <a:spcPct val="20000"/>
              </a:spcBef>
              <a:spcAft>
                <a:spcPct val="0"/>
              </a:spcAft>
              <a:buClrTx/>
              <a:buSzTx/>
              <a:buFont typeface="Arial"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Century Gothic"/>
                <a:ea typeface="ＭＳ Ｐゴシック" charset="0"/>
              </a:rPr>
              <a:t>Must have a minimum of $50,000 in sales within the prior year</a:t>
            </a:r>
            <a:endParaRPr kumimoji="0" lang="en-US" sz="16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a:p>
            <a:pPr marL="0" marR="0" lvl="0" indent="0" algn="l" defTabSz="342900" rtl="0" eaLnBrk="1" fontAlgn="base" latinLnBrk="0" hangingPunct="1">
              <a:lnSpc>
                <a:spcPct val="100000"/>
              </a:lnSpc>
              <a:spcBef>
                <a:spcPct val="20000"/>
              </a:spcBef>
              <a:spcAft>
                <a:spcPct val="0"/>
              </a:spcAft>
              <a:buClrTx/>
              <a:buSzTx/>
              <a:buFont typeface="Arial" charset="0"/>
              <a:buNone/>
              <a:tabLst/>
              <a:defRPr/>
            </a:pPr>
            <a:endParaRPr kumimoji="0" lang="en-US" sz="1800" b="0" i="0" u="none" strike="noStrike" kern="1200" cap="none" spc="0" normalizeH="0" baseline="0" noProof="0" dirty="0">
              <a:ln>
                <a:noFill/>
              </a:ln>
              <a:solidFill>
                <a:sysClr val="windowText" lastClr="000000"/>
              </a:solidFill>
              <a:effectLst/>
              <a:uLnTx/>
              <a:uFillTx/>
              <a:latin typeface="Century Gothic"/>
              <a:ea typeface="ＭＳ Ｐゴシック" charset="0"/>
            </a:endParaRPr>
          </a:p>
        </p:txBody>
      </p:sp>
    </p:spTree>
    <p:extLst>
      <p:ext uri="{BB962C8B-B14F-4D97-AF65-F5344CB8AC3E}">
        <p14:creationId xmlns:p14="http://schemas.microsoft.com/office/powerpoint/2010/main" val="42943264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E61E2C-558A-2A41-97B4-AF8A0AEE440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18926" y="5600915"/>
            <a:ext cx="1146176" cy="471365"/>
          </a:xfrm>
          <a:prstGeom prst="rect">
            <a:avLst/>
          </a:prstGeom>
        </p:spPr>
      </p:pic>
      <p:pic>
        <p:nvPicPr>
          <p:cNvPr id="8" name="Picture 7">
            <a:extLst>
              <a:ext uri="{FF2B5EF4-FFF2-40B4-BE49-F238E27FC236}">
                <a16:creationId xmlns:a16="http://schemas.microsoft.com/office/drawing/2014/main" id="{B532B195-27B2-504A-BD7E-DC99295626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35795" y="349105"/>
            <a:ext cx="1358181" cy="1569634"/>
          </a:xfrm>
          <a:prstGeom prst="rect">
            <a:avLst/>
          </a:prstGeom>
        </p:spPr>
      </p:pic>
      <p:pic>
        <p:nvPicPr>
          <p:cNvPr id="12" name="Picture 11">
            <a:extLst>
              <a:ext uri="{FF2B5EF4-FFF2-40B4-BE49-F238E27FC236}">
                <a16:creationId xmlns:a16="http://schemas.microsoft.com/office/drawing/2014/main" id="{42918B12-15B2-F04F-9F94-728272B1A55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54"/>
          <a:stretch/>
        </p:blipFill>
        <p:spPr>
          <a:xfrm>
            <a:off x="4572000" y="1706022"/>
            <a:ext cx="3117163" cy="1472720"/>
          </a:xfrm>
          <a:prstGeom prst="rect">
            <a:avLst/>
          </a:prstGeom>
        </p:spPr>
      </p:pic>
      <p:pic>
        <p:nvPicPr>
          <p:cNvPr id="14" name="Picture 13">
            <a:extLst>
              <a:ext uri="{FF2B5EF4-FFF2-40B4-BE49-F238E27FC236}">
                <a16:creationId xmlns:a16="http://schemas.microsoft.com/office/drawing/2014/main" id="{234CAA3F-8926-0745-A2B0-548A23EA0A8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0978" y="5583892"/>
            <a:ext cx="2237188" cy="1127333"/>
          </a:xfrm>
          <a:prstGeom prst="rect">
            <a:avLst/>
          </a:prstGeom>
        </p:spPr>
      </p:pic>
      <p:pic>
        <p:nvPicPr>
          <p:cNvPr id="22" name="Picture 21">
            <a:extLst>
              <a:ext uri="{FF2B5EF4-FFF2-40B4-BE49-F238E27FC236}">
                <a16:creationId xmlns:a16="http://schemas.microsoft.com/office/drawing/2014/main" id="{A6FD1FB7-4BE7-E249-801F-9A12586B990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379"/>
          <a:stretch/>
        </p:blipFill>
        <p:spPr>
          <a:xfrm>
            <a:off x="4634343" y="4803917"/>
            <a:ext cx="2302991" cy="870150"/>
          </a:xfrm>
          <a:prstGeom prst="rect">
            <a:avLst/>
          </a:prstGeom>
        </p:spPr>
      </p:pic>
      <p:pic>
        <p:nvPicPr>
          <p:cNvPr id="29" name="Picture 28">
            <a:extLst>
              <a:ext uri="{FF2B5EF4-FFF2-40B4-BE49-F238E27FC236}">
                <a16:creationId xmlns:a16="http://schemas.microsoft.com/office/drawing/2014/main" id="{957E3E32-EAAE-364A-8DA8-21C3A666270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94215" y="6133069"/>
            <a:ext cx="2114750" cy="647372"/>
          </a:xfrm>
          <a:prstGeom prst="rect">
            <a:avLst/>
          </a:prstGeom>
        </p:spPr>
      </p:pic>
      <p:pic>
        <p:nvPicPr>
          <p:cNvPr id="11" name="Picture 10">
            <a:extLst>
              <a:ext uri="{FF2B5EF4-FFF2-40B4-BE49-F238E27FC236}">
                <a16:creationId xmlns:a16="http://schemas.microsoft.com/office/drawing/2014/main" id="{E854BDD2-4133-1D49-A3EC-81D7BB85E84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597085" y="5874345"/>
            <a:ext cx="1501885" cy="447458"/>
          </a:xfrm>
          <a:prstGeom prst="rect">
            <a:avLst/>
          </a:prstGeom>
        </p:spPr>
      </p:pic>
      <p:pic>
        <p:nvPicPr>
          <p:cNvPr id="15" name="Picture 14">
            <a:extLst>
              <a:ext uri="{FF2B5EF4-FFF2-40B4-BE49-F238E27FC236}">
                <a16:creationId xmlns:a16="http://schemas.microsoft.com/office/drawing/2014/main" id="{3CFD7C3C-B7A4-194D-A5E0-67A642D5FDE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983637" y="5899906"/>
            <a:ext cx="1229223" cy="358155"/>
          </a:xfrm>
          <a:prstGeom prst="rect">
            <a:avLst/>
          </a:prstGeom>
        </p:spPr>
      </p:pic>
      <p:pic>
        <p:nvPicPr>
          <p:cNvPr id="23" name="Picture 22">
            <a:extLst>
              <a:ext uri="{FF2B5EF4-FFF2-40B4-BE49-F238E27FC236}">
                <a16:creationId xmlns:a16="http://schemas.microsoft.com/office/drawing/2014/main" id="{4D3F1FEB-F65A-0D45-92EE-DEE0BAA895D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563151" y="3238241"/>
            <a:ext cx="3009900" cy="1054100"/>
          </a:xfrm>
          <a:prstGeom prst="rect">
            <a:avLst/>
          </a:prstGeom>
        </p:spPr>
      </p:pic>
      <p:pic>
        <p:nvPicPr>
          <p:cNvPr id="10" name="Picture 9">
            <a:extLst>
              <a:ext uri="{FF2B5EF4-FFF2-40B4-BE49-F238E27FC236}">
                <a16:creationId xmlns:a16="http://schemas.microsoft.com/office/drawing/2014/main" id="{8A072EDD-01EA-7C40-8894-22084DB209C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89103" y="3521939"/>
            <a:ext cx="2552658" cy="1021063"/>
          </a:xfrm>
          <a:prstGeom prst="rect">
            <a:avLst/>
          </a:prstGeom>
        </p:spPr>
      </p:pic>
      <p:pic>
        <p:nvPicPr>
          <p:cNvPr id="3" name="Picture 2">
            <a:extLst>
              <a:ext uri="{FF2B5EF4-FFF2-40B4-BE49-F238E27FC236}">
                <a16:creationId xmlns:a16="http://schemas.microsoft.com/office/drawing/2014/main" id="{05E1CA6A-422D-B44E-9C53-6EE79FC94A1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414307" y="4032471"/>
            <a:ext cx="2232820" cy="579674"/>
          </a:xfrm>
          <a:prstGeom prst="rect">
            <a:avLst/>
          </a:prstGeom>
        </p:spPr>
      </p:pic>
      <p:pic>
        <p:nvPicPr>
          <p:cNvPr id="13" name="Picture 12">
            <a:extLst>
              <a:ext uri="{FF2B5EF4-FFF2-40B4-BE49-F238E27FC236}">
                <a16:creationId xmlns:a16="http://schemas.microsoft.com/office/drawing/2014/main" id="{A612C031-72A0-404B-B2C9-EFB6C5C1DB22}"/>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643805" y="434593"/>
            <a:ext cx="1928195" cy="854314"/>
          </a:xfrm>
          <a:prstGeom prst="rect">
            <a:avLst/>
          </a:prstGeom>
        </p:spPr>
      </p:pic>
      <p:pic>
        <p:nvPicPr>
          <p:cNvPr id="17" name="Picture 16">
            <a:extLst>
              <a:ext uri="{FF2B5EF4-FFF2-40B4-BE49-F238E27FC236}">
                <a16:creationId xmlns:a16="http://schemas.microsoft.com/office/drawing/2014/main" id="{9AADF472-B20E-D049-A997-0AC4856E9D53}"/>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99557" y="2870342"/>
            <a:ext cx="3437647" cy="809757"/>
          </a:xfrm>
          <a:prstGeom prst="rect">
            <a:avLst/>
          </a:prstGeom>
        </p:spPr>
      </p:pic>
      <p:pic>
        <p:nvPicPr>
          <p:cNvPr id="21" name="Picture 20">
            <a:extLst>
              <a:ext uri="{FF2B5EF4-FFF2-40B4-BE49-F238E27FC236}">
                <a16:creationId xmlns:a16="http://schemas.microsoft.com/office/drawing/2014/main" id="{997CE9BB-58B8-2946-B40C-8ED4BA7467A3}"/>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947904" y="1581352"/>
            <a:ext cx="2625147" cy="744243"/>
          </a:xfrm>
          <a:prstGeom prst="rect">
            <a:avLst/>
          </a:prstGeom>
        </p:spPr>
      </p:pic>
      <p:pic>
        <p:nvPicPr>
          <p:cNvPr id="27" name="Picture 26">
            <a:extLst>
              <a:ext uri="{FF2B5EF4-FFF2-40B4-BE49-F238E27FC236}">
                <a16:creationId xmlns:a16="http://schemas.microsoft.com/office/drawing/2014/main" id="{9A7E6F61-4BCB-A94C-91D8-B172BB47689A}"/>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098970" y="4700875"/>
            <a:ext cx="1884245" cy="432922"/>
          </a:xfrm>
          <a:prstGeom prst="rect">
            <a:avLst/>
          </a:prstGeom>
        </p:spPr>
      </p:pic>
      <p:pic>
        <p:nvPicPr>
          <p:cNvPr id="37" name="Picture 36">
            <a:extLst>
              <a:ext uri="{FF2B5EF4-FFF2-40B4-BE49-F238E27FC236}">
                <a16:creationId xmlns:a16="http://schemas.microsoft.com/office/drawing/2014/main" id="{841D7925-45AE-EF43-88A7-24699C5C039C}"/>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009196" y="4217931"/>
            <a:ext cx="2625147" cy="712669"/>
          </a:xfrm>
          <a:prstGeom prst="rect">
            <a:avLst/>
          </a:prstGeom>
        </p:spPr>
      </p:pic>
      <p:pic>
        <p:nvPicPr>
          <p:cNvPr id="39" name="Picture 38">
            <a:extLst>
              <a:ext uri="{FF2B5EF4-FFF2-40B4-BE49-F238E27FC236}">
                <a16:creationId xmlns:a16="http://schemas.microsoft.com/office/drawing/2014/main" id="{A9D79CC3-E1D1-1F4F-95BE-727F9A4E0DAD}"/>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250366" y="5297282"/>
            <a:ext cx="1993181" cy="426796"/>
          </a:xfrm>
          <a:prstGeom prst="rect">
            <a:avLst/>
          </a:prstGeom>
        </p:spPr>
      </p:pic>
      <p:pic>
        <p:nvPicPr>
          <p:cNvPr id="41" name="Picture 40">
            <a:extLst>
              <a:ext uri="{FF2B5EF4-FFF2-40B4-BE49-F238E27FC236}">
                <a16:creationId xmlns:a16="http://schemas.microsoft.com/office/drawing/2014/main" id="{42E83579-C080-274F-98C6-992A700BC14B}"/>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28789" y="2546542"/>
            <a:ext cx="1485331" cy="1601286"/>
          </a:xfrm>
          <a:prstGeom prst="rect">
            <a:avLst/>
          </a:prstGeom>
        </p:spPr>
      </p:pic>
      <p:pic>
        <p:nvPicPr>
          <p:cNvPr id="1026" name="Picture 2">
            <a:extLst>
              <a:ext uri="{FF2B5EF4-FFF2-40B4-BE49-F238E27FC236}">
                <a16:creationId xmlns:a16="http://schemas.microsoft.com/office/drawing/2014/main" id="{93B6D530-2751-314F-9B2C-72D0964E8BA8}"/>
              </a:ext>
            </a:extLst>
          </p:cNvPr>
          <p:cNvPicPr>
            <a:picLocks noChangeAspect="1" noChangeArrowheads="1"/>
          </p:cNvPicPr>
          <p:nvPr/>
        </p:nvPicPr>
        <p:blipFill rotWithShape="1">
          <a:blip r:embed="rId20" cstate="email">
            <a:extLst>
              <a:ext uri="{28A0092B-C50C-407E-A947-70E740481C1C}">
                <a14:useLocalDpi xmlns:a14="http://schemas.microsoft.com/office/drawing/2010/main"/>
              </a:ext>
            </a:extLst>
          </a:blip>
          <a:srcRect/>
          <a:stretch/>
        </p:blipFill>
        <p:spPr bwMode="auto">
          <a:xfrm>
            <a:off x="1709833" y="1841519"/>
            <a:ext cx="2027371" cy="8980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2A7C4ED-42A9-4643-A5A0-8285E64BDB68}"/>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463651" y="4462451"/>
            <a:ext cx="1133656" cy="909769"/>
          </a:xfrm>
          <a:prstGeom prst="rect">
            <a:avLst/>
          </a:prstGeom>
        </p:spPr>
      </p:pic>
      <p:pic>
        <p:nvPicPr>
          <p:cNvPr id="2" name="Picture 2" descr="CenterPoint Energy - Natural Gas Service, Electric Transmission">
            <a:extLst>
              <a:ext uri="{FF2B5EF4-FFF2-40B4-BE49-F238E27FC236}">
                <a16:creationId xmlns:a16="http://schemas.microsoft.com/office/drawing/2014/main" id="{5B8D5BA8-5B26-3343-85BB-98E2935229B4}"/>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5159821" y="508690"/>
            <a:ext cx="2552658" cy="102829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0AA3F77-7268-3F47-926E-148544F015BF}"/>
              </a:ext>
            </a:extLst>
          </p:cNvPr>
          <p:cNvSpPr/>
          <p:nvPr/>
        </p:nvSpPr>
        <p:spPr>
          <a:xfrm>
            <a:off x="7398048" y="6150171"/>
            <a:ext cx="1746809" cy="710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areer Mastered Company of the Year by Consumers Energy | Career Mastered">
            <a:extLst>
              <a:ext uri="{FF2B5EF4-FFF2-40B4-BE49-F238E27FC236}">
                <a16:creationId xmlns:a16="http://schemas.microsoft.com/office/drawing/2014/main" id="{9004E412-BF7A-E04C-AC21-12579FDB090E}"/>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30868" y="1133922"/>
            <a:ext cx="2531375" cy="996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63974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21" y="1600906"/>
            <a:ext cx="7772400" cy="676275"/>
          </a:xfrm>
          <a:effectLst>
            <a:outerShdw blurRad="50800" dist="38100" dir="8100000" algn="tr" rotWithShape="0">
              <a:prstClr val="black">
                <a:alpha val="40000"/>
              </a:prstClr>
            </a:outerShdw>
          </a:effectLst>
        </p:spPr>
        <p:txBody>
          <a:bodyPr>
            <a:normAutofit/>
          </a:bodyPr>
          <a:lstStyle/>
          <a:p>
            <a:r>
              <a:rPr lang="en-US" b="1" dirty="0"/>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90869" y="2445630"/>
            <a:ext cx="3426450" cy="2966021"/>
          </a:xfrm>
          <a:prstGeom prst="rect">
            <a:avLst/>
          </a:prstGeom>
        </p:spPr>
      </p:pic>
    </p:spTree>
    <p:extLst>
      <p:ext uri="{BB962C8B-B14F-4D97-AF65-F5344CB8AC3E}">
        <p14:creationId xmlns:p14="http://schemas.microsoft.com/office/powerpoint/2010/main" val="36245554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4C59C1-D99D-2444-B26A-6079B1A181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80386" y="2016323"/>
            <a:ext cx="2183228" cy="2825353"/>
          </a:xfrm>
          <a:prstGeom prst="rect">
            <a:avLst/>
          </a:prstGeom>
        </p:spPr>
      </p:pic>
    </p:spTree>
    <p:extLst>
      <p:ext uri="{BB962C8B-B14F-4D97-AF65-F5344CB8AC3E}">
        <p14:creationId xmlns:p14="http://schemas.microsoft.com/office/powerpoint/2010/main" val="257269471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ne template" id="{CE0F3A41-7A87-184D-9F3C-B55FE19FC134}" vid="{AF25B5F9-C741-3245-92B3-7DA066D7FF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4014</TotalTime>
  <Words>4297</Words>
  <Application>Microsoft Macintosh PowerPoint</Application>
  <PresentationFormat>On-screen Show (4:3)</PresentationFormat>
  <Paragraphs>921</Paragraphs>
  <Slides>68</Slides>
  <Notes>26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68</vt:i4>
      </vt:variant>
    </vt:vector>
  </HeadingPairs>
  <TitlesOfParts>
    <vt:vector size="74" baseType="lpstr">
      <vt:lpstr>Arial</vt:lpstr>
      <vt:lpstr>Calibri</vt:lpstr>
      <vt:lpstr>Century Gothic</vt:lpstr>
      <vt:lpstr>Courier New</vt:lpstr>
      <vt:lpstr>Times New Roman</vt:lpstr>
      <vt:lpstr>Office Theme</vt:lpstr>
      <vt:lpstr>PowerPoint Presentation</vt:lpstr>
      <vt:lpstr>Who is RKI?</vt:lpstr>
      <vt:lpstr>Company Culture</vt:lpstr>
      <vt:lpstr>What is a Confined Space?</vt:lpstr>
      <vt:lpstr>Applicable Standard</vt:lpstr>
      <vt:lpstr>Permit-Required</vt:lpstr>
      <vt:lpstr>PowerPoint Presentation</vt:lpstr>
      <vt:lpstr>Types of Gases/Compounds</vt:lpstr>
      <vt:lpstr>Flammability Monitoring</vt:lpstr>
      <vt:lpstr>Oxygen Monitoring</vt:lpstr>
      <vt:lpstr>Toxic Monitoring</vt:lpstr>
      <vt:lpstr>Recognize these?</vt:lpstr>
      <vt:lpstr>Product Family</vt:lpstr>
      <vt:lpstr>GX-3R &amp; GX-3R Pro</vt:lpstr>
      <vt:lpstr>Competitor Comparison</vt:lpstr>
      <vt:lpstr>GX-3R</vt:lpstr>
      <vt:lpstr>PowerPoint Presentation</vt:lpstr>
      <vt:lpstr>No-Fee Lone Worker Solution</vt:lpstr>
      <vt:lpstr>Alert Different Team Members  Based on Alarm Type</vt:lpstr>
      <vt:lpstr>PowerPoint Presentation</vt:lpstr>
      <vt:lpstr>Alerts Include Alarm Data and GPS Location</vt:lpstr>
      <vt:lpstr>PowerPoint Presentation</vt:lpstr>
      <vt:lpstr>Sensors The Heart of Every Instrument</vt:lpstr>
      <vt:lpstr>Sensor Options GX-3R and GX-3R Pro</vt:lpstr>
      <vt:lpstr>Attachable Pump and Cal Station</vt:lpstr>
      <vt:lpstr>Stacking Up to the Competition</vt:lpstr>
      <vt:lpstr>Stacking Up to the Competition</vt:lpstr>
      <vt:lpstr>Stacking Up to the Competition</vt:lpstr>
      <vt:lpstr>Single Gas Monitors</vt:lpstr>
      <vt:lpstr>GX-2012 One Monitor – Four Functions</vt:lpstr>
      <vt:lpstr>Stacking Up to the Competition</vt:lpstr>
      <vt:lpstr>PowerPoint Presentation</vt:lpstr>
      <vt:lpstr>PowerPoint Presentation</vt:lpstr>
      <vt:lpstr>PowerPoint Presentation</vt:lpstr>
      <vt:lpstr>PowerPoint Presentation</vt:lpstr>
      <vt:lpstr>PowerPoint Presentation</vt:lpstr>
      <vt:lpstr>PowerPoint Presentation</vt:lpstr>
      <vt:lpstr>SDM-6000 Docking Station</vt:lpstr>
      <vt:lpstr>PID Options – GX-6000</vt:lpstr>
      <vt:lpstr>Stacking Up to the Competition</vt:lpstr>
      <vt:lpstr>Stacking Up to the Competition</vt:lpstr>
      <vt:lpstr>Selling Gas Detection</vt:lpstr>
      <vt:lpstr>Who To Call</vt:lpstr>
      <vt:lpstr>What to ask?</vt:lpstr>
      <vt:lpstr>Products and Market</vt:lpstr>
      <vt:lpstr>Products and Market</vt:lpstr>
      <vt:lpstr>Products and Market</vt:lpstr>
      <vt:lpstr>Products and Market</vt:lpstr>
      <vt:lpstr>Products and Market</vt:lpstr>
      <vt:lpstr>Products and Market</vt:lpstr>
      <vt:lpstr>Products and Market</vt:lpstr>
      <vt:lpstr>Products and Market</vt:lpstr>
      <vt:lpstr>Products and Market</vt:lpstr>
      <vt:lpstr>Products and Market</vt:lpstr>
      <vt:lpstr>Emerging Markets</vt:lpstr>
      <vt:lpstr>Common Gas Hazards by Industry</vt:lpstr>
      <vt:lpstr>PowerPoint Presentation</vt:lpstr>
      <vt:lpstr>PowerPoint Presentation</vt:lpstr>
      <vt:lpstr>OX-600 and RI-600</vt:lpstr>
      <vt:lpstr>PowerPoint Presentation</vt:lpstr>
      <vt:lpstr>PowerPoint Presentation</vt:lpstr>
      <vt:lpstr>Distributor Partnership Program</vt:lpstr>
      <vt:lpstr>PowerPoint Presentation</vt:lpstr>
      <vt:lpstr>Quantity Discounts </vt:lpstr>
      <vt:lpstr>Growth Rebate Partnership Program</vt:lpstr>
      <vt:lpstr>PowerPoint Presentation</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Mike Johnson</cp:lastModifiedBy>
  <cp:revision>104</cp:revision>
  <cp:lastPrinted>2020-01-30T22:25:48Z</cp:lastPrinted>
  <dcterms:created xsi:type="dcterms:W3CDTF">2020-01-30T19:14:03Z</dcterms:created>
  <dcterms:modified xsi:type="dcterms:W3CDTF">2021-10-16T01:07:00Z</dcterms:modified>
</cp:coreProperties>
</file>