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104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200" r:id="rId1"/>
  </p:sldMasterIdLst>
  <p:notesMasterIdLst>
    <p:notesMasterId r:id="rId60"/>
  </p:notesMasterIdLst>
  <p:handoutMasterIdLst>
    <p:handoutMasterId r:id="rId61"/>
  </p:handoutMasterIdLst>
  <p:sldIdLst>
    <p:sldId id="324" r:id="rId2"/>
    <p:sldId id="325" r:id="rId3"/>
    <p:sldId id="356" r:id="rId4"/>
    <p:sldId id="359" r:id="rId5"/>
    <p:sldId id="357" r:id="rId6"/>
    <p:sldId id="355" r:id="rId7"/>
    <p:sldId id="326" r:id="rId8"/>
    <p:sldId id="327" r:id="rId9"/>
    <p:sldId id="328" r:id="rId10"/>
    <p:sldId id="329" r:id="rId11"/>
    <p:sldId id="330" r:id="rId12"/>
    <p:sldId id="331" r:id="rId13"/>
    <p:sldId id="335" r:id="rId14"/>
    <p:sldId id="336" r:id="rId15"/>
    <p:sldId id="360" r:id="rId16"/>
    <p:sldId id="466" r:id="rId17"/>
    <p:sldId id="437" r:id="rId18"/>
    <p:sldId id="438" r:id="rId19"/>
    <p:sldId id="401" r:id="rId20"/>
    <p:sldId id="442" r:id="rId21"/>
    <p:sldId id="444" r:id="rId22"/>
    <p:sldId id="445" r:id="rId23"/>
    <p:sldId id="443" r:id="rId24"/>
    <p:sldId id="447" r:id="rId25"/>
    <p:sldId id="448" r:id="rId26"/>
    <p:sldId id="449" r:id="rId27"/>
    <p:sldId id="469" r:id="rId28"/>
    <p:sldId id="450" r:id="rId29"/>
    <p:sldId id="452" r:id="rId30"/>
    <p:sldId id="454" r:id="rId31"/>
    <p:sldId id="468" r:id="rId32"/>
    <p:sldId id="451" r:id="rId33"/>
    <p:sldId id="470" r:id="rId34"/>
    <p:sldId id="446" r:id="rId35"/>
    <p:sldId id="427" r:id="rId36"/>
    <p:sldId id="428" r:id="rId37"/>
    <p:sldId id="440" r:id="rId38"/>
    <p:sldId id="456" r:id="rId39"/>
    <p:sldId id="471" r:id="rId40"/>
    <p:sldId id="472" r:id="rId41"/>
    <p:sldId id="337" r:id="rId42"/>
    <p:sldId id="267" r:id="rId43"/>
    <p:sldId id="319" r:id="rId44"/>
    <p:sldId id="320" r:id="rId45"/>
    <p:sldId id="358" r:id="rId46"/>
    <p:sldId id="322" r:id="rId47"/>
    <p:sldId id="323" r:id="rId48"/>
    <p:sldId id="353" r:id="rId49"/>
    <p:sldId id="354" r:id="rId50"/>
    <p:sldId id="266" r:id="rId51"/>
    <p:sldId id="262" r:id="rId52"/>
    <p:sldId id="256" r:id="rId53"/>
    <p:sldId id="263" r:id="rId54"/>
    <p:sldId id="264" r:id="rId55"/>
    <p:sldId id="257" r:id="rId56"/>
    <p:sldId id="362" r:id="rId57"/>
    <p:sldId id="268" r:id="rId58"/>
    <p:sldId id="303" r:id="rId59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96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724" autoAdjust="0"/>
    <p:restoredTop sz="98989" autoAdjust="0"/>
  </p:normalViewPr>
  <p:slideViewPr>
    <p:cSldViewPr snapToGrid="0" snapToObjects="1" showGuides="1">
      <p:cViewPr varScale="1">
        <p:scale>
          <a:sx n="156" d="100"/>
          <a:sy n="156" d="100"/>
        </p:scale>
        <p:origin x="904" y="176"/>
      </p:cViewPr>
      <p:guideLst>
        <p:guide orient="horz" pos="696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9046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entury Gothic" panose="020B0502020202020204" pitchFamily="34" charset="0"/>
              </a:defRPr>
            </a:lvl1pPr>
          </a:lstStyle>
          <a:p>
            <a:fld id="{ADB6D368-8BF8-8F4D-AF7F-4EDD0FC4CF95}" type="datetimeFigureOut">
              <a:rPr lang="en-US" smtClean="0"/>
              <a:pPr/>
              <a:t>1/25/19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entury Gothic" panose="020B0502020202020204" pitchFamily="34" charset="0"/>
              </a:defRPr>
            </a:lvl1pPr>
          </a:lstStyle>
          <a:p>
            <a:fld id="{E2B44247-29FC-D441-A716-68D2DE5F5C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93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FE26E69-501D-244A-A4A9-3DA8C540FCDB}" type="slidenum">
              <a:rPr lang="en-US" sz="1200" b="0">
                <a:latin typeface="Times" charset="0"/>
              </a:rPr>
              <a:pPr/>
              <a:t>1</a:t>
            </a:fld>
            <a:endParaRPr lang="en-US" sz="1200" b="0">
              <a:latin typeface="Times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latin typeface="Century Gothic" panose="020B0502020202020204" pitchFamily="34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708AB86-F3F5-0642-B8AE-35D72FE687C6}" type="slidenum">
              <a:rPr lang="en-US" sz="1200" b="0">
                <a:latin typeface="Times" charset="0"/>
              </a:rPr>
              <a:pPr/>
              <a:t>2</a:t>
            </a:fld>
            <a:endParaRPr lang="en-US" sz="1200" b="0">
              <a:latin typeface="Times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latin typeface="Century Gothic" panose="020B0502020202020204" pitchFamily="34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BFB56-A79B-B944-926A-6C959D7D1910}" type="slidenum">
              <a:rPr lang="ja-JP" altLang="en-US" smtClean="0"/>
              <a:pPr/>
              <a:t>16</a:t>
            </a:fld>
            <a:endParaRPr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73413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E0D71B-EC73-994F-BAEB-FE3EF6D0B286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75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E0D71B-EC73-994F-BAEB-FE3EF6D0B286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0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7467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396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BD7578D8-4EAA-8944-A463-DAD69E4AE25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55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EF365764-BD7F-464C-B47D-16D748C6597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745C9AB6-0B62-3D47-A860-0487A95F781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9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8CD6FA5C-BBCD-A241-929E-09379EB25A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24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94D88841-75D7-9A44-BF52-928F27CD38B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17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AC1C3CEA-2E8F-2A48-A633-28F1B0FF3DF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45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3DE75D50-7285-1E4D-ADB4-9BB68C9EFC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21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BBF3E043-6B5E-6346-BE0B-8C642EEEA6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21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3A76402D-C015-8345-ABA0-BF33C2E3989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406540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2E0138D9-54D0-0E49-826D-DEE6E81494B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153473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6" y="6137276"/>
            <a:ext cx="628649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1153B1-EDAB-0449-8E87-70E00F0F71E7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409045" y="6273366"/>
            <a:ext cx="1661789" cy="33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84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  <p:sldLayoutId id="2147484212" r:id="rId12"/>
    <p:sldLayoutId id="2147484213" r:id="rId13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jpe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5.png"/><Relationship Id="rId4" Type="http://schemas.openxmlformats.org/officeDocument/2006/relationships/oleObject" Target="../embeddings/oleObject1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10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973388"/>
            <a:ext cx="3960813" cy="912812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35916" y="6159500"/>
            <a:ext cx="2059901" cy="698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95536" y="1916832"/>
            <a:ext cx="8110571" cy="676275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dirty="0"/>
              <a:t>Partners in Gas Detection</a:t>
            </a:r>
          </a:p>
        </p:txBody>
      </p:sp>
      <p:pic>
        <p:nvPicPr>
          <p:cNvPr id="5" name="Picture 4" descr="NEW RKI Logo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8899" y="3053300"/>
            <a:ext cx="2650408" cy="8894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9F4C30-2E8D-244D-A6A0-D082CAEA31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082" y="3148769"/>
            <a:ext cx="342402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4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7772400" cy="6762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/>
            <a:r>
              <a:rPr lang="en-US" b="1" dirty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rPr>
              <a:t>Company Background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892429"/>
            <a:ext cx="8229600" cy="3490734"/>
          </a:xfrm>
        </p:spPr>
        <p:txBody>
          <a:bodyPr/>
          <a:lstStyle/>
          <a:p>
            <a:pPr eaLnBrk="1" hangingPunct="1"/>
            <a:r>
              <a:rPr lang="en-US" sz="2000" dirty="0">
                <a:ea typeface="ＭＳ Ｐゴシック" charset="0"/>
              </a:rPr>
              <a:t>RKI founded in 1994</a:t>
            </a:r>
          </a:p>
          <a:p>
            <a:pPr eaLnBrk="1" hangingPunct="1"/>
            <a:r>
              <a:rPr lang="en-US" sz="2000" dirty="0">
                <a:ea typeface="ＭＳ Ｐゴシック" charset="0"/>
              </a:rPr>
              <a:t>Partner company: Riken Keiki</a:t>
            </a:r>
          </a:p>
          <a:p>
            <a:pPr lvl="1" eaLnBrk="1" hangingPunct="1"/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charset="0"/>
              </a:rPr>
              <a:t>Leader In Gas Detection &amp; Sensor Technology for over </a:t>
            </a:r>
            <a:r>
              <a:rPr lang="en-US" sz="1800" i="1" u="sng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charset="0"/>
              </a:rPr>
              <a:t>75 years</a:t>
            </a:r>
          </a:p>
          <a:p>
            <a:pPr eaLnBrk="1" hangingPunct="1"/>
            <a:r>
              <a:rPr lang="en-US" sz="2000" dirty="0">
                <a:ea typeface="ＭＳ Ｐゴシック" charset="0"/>
              </a:rPr>
              <a:t>California Corporation</a:t>
            </a:r>
          </a:p>
          <a:p>
            <a:pPr eaLnBrk="1" hangingPunct="1"/>
            <a:r>
              <a:rPr lang="en-US" sz="2000" dirty="0">
                <a:ea typeface="ＭＳ Ｐゴシック" charset="0"/>
              </a:rPr>
              <a:t>Average employee gas detection experience is 10 years</a:t>
            </a:r>
          </a:p>
          <a:p>
            <a:pPr eaLnBrk="1" hangingPunct="1"/>
            <a:r>
              <a:rPr lang="en-US" sz="2000" dirty="0">
                <a:ea typeface="ＭＳ Ｐゴシック" charset="0"/>
              </a:rPr>
              <a:t>Premier Safety/Argus has been RKI’s #1 Distributor 22 of RKI’s 23 year existence.</a:t>
            </a:r>
          </a:p>
        </p:txBody>
      </p:sp>
      <p:pic>
        <p:nvPicPr>
          <p:cNvPr id="5" name="Picture 4" descr="buildin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6330" y="1058523"/>
            <a:ext cx="4291340" cy="183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37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79459" y="2093172"/>
            <a:ext cx="2146629" cy="2517465"/>
            <a:chOff x="179459" y="2093172"/>
            <a:chExt cx="2146629" cy="2517465"/>
          </a:xfrm>
        </p:grpSpPr>
        <p:pic>
          <p:nvPicPr>
            <p:cNvPr id="5" name="Picture 4" descr="Icons_customer_service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577" y="2093172"/>
              <a:ext cx="1868392" cy="1934647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79459" y="4241305"/>
              <a:ext cx="2146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0" dirty="0">
                  <a:latin typeface="+mn-lt"/>
                </a:rPr>
                <a:t>Customer Service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414444" y="2205181"/>
            <a:ext cx="2123861" cy="2405456"/>
            <a:chOff x="2337474" y="2205181"/>
            <a:chExt cx="2123861" cy="2405456"/>
          </a:xfrm>
        </p:grpSpPr>
        <p:pic>
          <p:nvPicPr>
            <p:cNvPr id="7" name="Picture 6" descr="Technical_Support-512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47290" y="2205181"/>
              <a:ext cx="1904229" cy="1904229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337474" y="4241305"/>
              <a:ext cx="21238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0" dirty="0">
                  <a:latin typeface="+mn-lt"/>
                </a:rPr>
                <a:t>Technical Service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071695" y="2093172"/>
            <a:ext cx="3209637" cy="2517465"/>
            <a:chOff x="3979331" y="2093172"/>
            <a:chExt cx="3209637" cy="2517465"/>
          </a:xfrm>
        </p:grpSpPr>
        <p:pic>
          <p:nvPicPr>
            <p:cNvPr id="8" name="Picture 7" descr="Noun_48949_-_Delivery.svg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79331" y="2093172"/>
              <a:ext cx="3209637" cy="229489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4798474" y="4241305"/>
              <a:ext cx="15713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0" dirty="0">
                  <a:latin typeface="+mn-lt"/>
                </a:rPr>
                <a:t>Fast Delivery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846454" y="2205181"/>
            <a:ext cx="2297546" cy="2405456"/>
            <a:chOff x="6846454" y="2205181"/>
            <a:chExt cx="2297546" cy="2405456"/>
          </a:xfrm>
        </p:grpSpPr>
        <p:pic>
          <p:nvPicPr>
            <p:cNvPr id="11" name="Picture 10" descr="quality-leads-over-quantity-300x300.jp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46454" y="2205181"/>
              <a:ext cx="2297546" cy="2297546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7505350" y="4241305"/>
              <a:ext cx="9797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0" dirty="0">
                  <a:latin typeface="+mn-lt"/>
                </a:rPr>
                <a:t>Quality</a:t>
              </a:r>
            </a:p>
          </p:txBody>
        </p:sp>
      </p:grp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685800" y="301625"/>
            <a:ext cx="7772400" cy="676275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dirty="0">
                <a:latin typeface="+mn-lt"/>
              </a:rPr>
              <a:t>Company Culture</a:t>
            </a:r>
          </a:p>
        </p:txBody>
      </p:sp>
    </p:spTree>
    <p:extLst>
      <p:ext uri="{BB962C8B-B14F-4D97-AF65-F5344CB8AC3E}">
        <p14:creationId xmlns:p14="http://schemas.microsoft.com/office/powerpoint/2010/main" val="211469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2930C-A034-BF43-B346-335ED67DE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572" y="0"/>
            <a:ext cx="50168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60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volution-Poster.jpg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473"/>
            <a:ext cx="9144000" cy="60657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02000" y="6027003"/>
            <a:ext cx="2655455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  <a:p>
            <a:endParaRPr lang="en-US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5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rtable-solution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72" y="607291"/>
            <a:ext cx="5181485" cy="32104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02000" y="6027003"/>
            <a:ext cx="2655455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  <a:p>
            <a:endParaRPr lang="en-US" b="0" dirty="0">
              <a:latin typeface="Century Gothic" panose="020B0502020202020204" pitchFamily="34" charset="0"/>
            </a:endParaRPr>
          </a:p>
        </p:txBody>
      </p:sp>
      <p:pic>
        <p:nvPicPr>
          <p:cNvPr id="8" name="Picture 7" descr="fixed-solution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4788" y="3848054"/>
            <a:ext cx="4956848" cy="300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93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2159224" y="2060848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Model GX-6000</a:t>
            </a:r>
            <a:endParaRPr lang="ja-JP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5816" y="2996952"/>
            <a:ext cx="5875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6 gas, sample draw with smart PID, IR &amp; super toxics</a:t>
            </a:r>
          </a:p>
        </p:txBody>
      </p:sp>
      <p:pic>
        <p:nvPicPr>
          <p:cNvPr id="5" name="Picture 4" descr="GX-6000_han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1220" y="260648"/>
            <a:ext cx="3362054" cy="66247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55778" y="1124744"/>
            <a:ext cx="67901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Maximum Flexibility</a:t>
            </a:r>
          </a:p>
        </p:txBody>
      </p:sp>
    </p:spTree>
    <p:extLst>
      <p:ext uri="{BB962C8B-B14F-4D97-AF65-F5344CB8AC3E}">
        <p14:creationId xmlns:p14="http://schemas.microsoft.com/office/powerpoint/2010/main" val="281565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X-6000_front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6368" y="462876"/>
            <a:ext cx="1773935" cy="57230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53468" y="2192164"/>
            <a:ext cx="208823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5 operating modes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Normal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Leak check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Inert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Bar hole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Snap Log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3648" y="908720"/>
            <a:ext cx="34563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Monitor up to 6 Gases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H2S, CO, O2, LEL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2 smart sensor slots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PID for VOC’s (10.0, 10.6 &amp; 11.7 </a:t>
            </a:r>
            <a:r>
              <a:rPr lang="en-US" sz="1200" b="0" dirty="0" err="1">
                <a:latin typeface="+mn-lt"/>
              </a:rPr>
              <a:t>eV</a:t>
            </a:r>
            <a:r>
              <a:rPr lang="en-US" sz="1200" b="0" dirty="0">
                <a:latin typeface="+mn-lt"/>
              </a:rPr>
              <a:t>)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IR for CH4, HC, &amp; CO2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EC for NH3, Cl2, HCN, NO2, &amp; SO2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3717032"/>
            <a:ext cx="316835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PID library of more than 600 VOC’s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50 ppm / 6,000 ppm ranges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Easily choose a target VOC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User defined VOC list of 30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Recently used VOC list last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0152" y="5013176"/>
            <a:ext cx="28083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LEL Protection mode</a:t>
            </a:r>
          </a:p>
          <a:p>
            <a:pPr algn="l"/>
            <a:r>
              <a:rPr lang="en-US" sz="1200" b="0" dirty="0">
                <a:latin typeface="+mn-lt"/>
              </a:rPr>
              <a:t>Shields LEL sensor from damaging VOC exposure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68144" y="1052736"/>
            <a:ext cx="280831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LCD display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Auto flip display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Peak bar graphs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Adjustable auto backlight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Customize order of gases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Single gas view with large font &amp; auto sequence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3568" y="5157192"/>
            <a:ext cx="28083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Internal Sample Pump</a:t>
            </a:r>
          </a:p>
          <a:p>
            <a:pPr algn="l"/>
            <a:r>
              <a:rPr lang="en-US" sz="1200" b="0" dirty="0">
                <a:latin typeface="+mn-lt"/>
              </a:rPr>
              <a:t>50’ sampling range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33008" y="2852936"/>
            <a:ext cx="320384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Alarms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2 adjustable gas alarms per channel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Man Down alarm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4 alarm LED’s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Audible and vibration alarms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Trouble alarms for low flow, sensor connection, low battery, circuit error, &amp; calibration</a:t>
            </a:r>
          </a:p>
          <a:p>
            <a:pPr marL="171450" indent="-171450" algn="l">
              <a:buFont typeface="Arial"/>
              <a:buChar char="•"/>
            </a:pPr>
            <a:endParaRPr lang="en-US" sz="12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456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1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Players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255B3C-893D-4540-857E-9F5A56209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4900"/>
            <a:ext cx="9144000" cy="162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9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Smallest &amp; Lightest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91B918-1726-5741-B398-C4494FE6C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4900"/>
            <a:ext cx="9144000" cy="200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3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 Operating Modes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7654" y="3868152"/>
            <a:ext cx="6265545" cy="175432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Normal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Benzene Specific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Leak Check</a:t>
            </a:r>
          </a:p>
          <a:p>
            <a:pPr marL="285750" indent="-285750" algn="l">
              <a:buFont typeface="Arial"/>
              <a:buChar char="•"/>
            </a:pPr>
            <a:endParaRPr lang="en-US" sz="1800" b="0" dirty="0">
              <a:latin typeface="+mn-lt"/>
            </a:endParaRPr>
          </a:p>
          <a:p>
            <a:pPr marL="285750" indent="-285750" algn="l">
              <a:buFont typeface="Arial"/>
              <a:buChar char="•"/>
            </a:pPr>
            <a:endParaRPr lang="en-US" sz="1800" b="0" dirty="0">
              <a:latin typeface="+mn-lt"/>
            </a:endParaRPr>
          </a:p>
          <a:p>
            <a:pPr marL="285750" indent="-285750" algn="l">
              <a:buFont typeface="Arial"/>
              <a:buChar char="•"/>
            </a:pPr>
            <a:endParaRPr lang="en-US" sz="1800" b="0" dirty="0">
              <a:latin typeface="+mn-lt"/>
            </a:endParaRP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Inert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Bar Hole Measuring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Snap Logging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A23305-3EFD-2A4B-ADEA-C512BB996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4900"/>
            <a:ext cx="9144000" cy="186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3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PID!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2EF7DD-6CE7-624A-B7F0-A2BAD09CE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4900"/>
            <a:ext cx="9144000" cy="178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5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PID Lamp Options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2416C4-A15C-6448-8484-BE817908A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4900"/>
            <a:ext cx="9144000" cy="313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3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4036A9-AF26-A746-9FB7-249D09A17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4900"/>
            <a:ext cx="9144000" cy="276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ey Largo Confined space news">
            <a:hlinkClick r:id="" action="ppaction://media"/>
            <a:extLst>
              <a:ext uri="{FF2B5EF4-FFF2-40B4-BE49-F238E27FC236}">
                <a16:creationId xmlns:a16="http://schemas.microsoft.com/office/drawing/2014/main" id="{6467BEC1-8A36-BE41-9825-0F7403C347A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8000" y="1123950"/>
            <a:ext cx="8128000" cy="4572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083879-6B0E-6F43-B535-93CA3BDABD1A}"/>
              </a:ext>
            </a:extLst>
          </p:cNvPr>
          <p:cNvSpPr txBox="1"/>
          <p:nvPr/>
        </p:nvSpPr>
        <p:spPr>
          <a:xfrm>
            <a:off x="508000" y="416378"/>
            <a:ext cx="8127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latin typeface="+mj-lt"/>
              </a:rPr>
              <a:t>Realities of Confined Space</a:t>
            </a:r>
          </a:p>
        </p:txBody>
      </p:sp>
    </p:spTree>
    <p:extLst>
      <p:ext uri="{BB962C8B-B14F-4D97-AF65-F5344CB8AC3E}">
        <p14:creationId xmlns:p14="http://schemas.microsoft.com/office/powerpoint/2010/main" val="252458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2402" y="193212"/>
            <a:ext cx="7772400" cy="1470025"/>
          </a:xfrm>
        </p:spPr>
        <p:txBody>
          <a:bodyPr/>
          <a:lstStyle/>
          <a:p>
            <a:r>
              <a:rPr lang="en-US" sz="3600" dirty="0"/>
              <a:t>Next Generation of Gas Detection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488" y="1812927"/>
            <a:ext cx="2234128" cy="199085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6" name="Picture 5" descr="GX-3R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6208" y="1860166"/>
            <a:ext cx="1800200" cy="196221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" name="Picture 4" descr="GX-8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4446769"/>
            <a:ext cx="1804734" cy="135355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7" name="Picture 6" descr="GX-8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241" y="4646116"/>
            <a:ext cx="1305947" cy="1069473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Picture 7" descr="GX-9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947" y="4552391"/>
            <a:ext cx="1315405" cy="1158394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9" name="Picture 8" descr="GX-2001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856" y="4449834"/>
            <a:ext cx="1030794" cy="122094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0" name="正方形/長方形 7"/>
          <p:cNvSpPr/>
          <p:nvPr/>
        </p:nvSpPr>
        <p:spPr>
          <a:xfrm>
            <a:off x="2602583" y="3795768"/>
            <a:ext cx="1194048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dirty="0">
                <a:solidFill>
                  <a:schemeClr val="tx1"/>
                </a:solidFill>
                <a:latin typeface="+mj-lt"/>
                <a:ea typeface="メイリオ" charset="0"/>
                <a:cs typeface="Arial" charset="0"/>
              </a:rPr>
              <a:t>GX-3R</a:t>
            </a:r>
            <a:endParaRPr lang="ja-JP" altLang="en-US" sz="2400" b="1" dirty="0">
              <a:solidFill>
                <a:schemeClr val="tx1"/>
              </a:solidFill>
              <a:latin typeface="+mj-lt"/>
              <a:ea typeface="メイリオ" charset="0"/>
              <a:cs typeface="Arial" charset="0"/>
            </a:endParaRPr>
          </a:p>
        </p:txBody>
      </p:sp>
      <p:sp>
        <p:nvSpPr>
          <p:cNvPr id="11" name="正方形/長方形 7"/>
          <p:cNvSpPr/>
          <p:nvPr/>
        </p:nvSpPr>
        <p:spPr>
          <a:xfrm>
            <a:off x="5014243" y="3801115"/>
            <a:ext cx="1790283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dirty="0">
                <a:solidFill>
                  <a:schemeClr val="tx1"/>
                </a:solidFill>
                <a:latin typeface="+mj-lt"/>
                <a:ea typeface="メイリオ" charset="0"/>
                <a:cs typeface="Arial" charset="0"/>
              </a:rPr>
              <a:t>GX-3R Pro</a:t>
            </a:r>
            <a:endParaRPr lang="ja-JP" altLang="en-US" sz="2400" b="1" dirty="0">
              <a:solidFill>
                <a:schemeClr val="tx1"/>
              </a:solidFill>
              <a:latin typeface="+mj-lt"/>
              <a:ea typeface="メイリオ" charset="0"/>
              <a:cs typeface="Arial" charset="0"/>
            </a:endParaRPr>
          </a:p>
        </p:txBody>
      </p:sp>
      <p:sp>
        <p:nvSpPr>
          <p:cNvPr id="12" name="正方形/長方形 7"/>
          <p:cNvSpPr/>
          <p:nvPr/>
        </p:nvSpPr>
        <p:spPr>
          <a:xfrm>
            <a:off x="315911" y="5712090"/>
            <a:ext cx="1194048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400" b="0" dirty="0">
                <a:solidFill>
                  <a:schemeClr val="tx1"/>
                </a:solidFill>
                <a:ea typeface="メイリオ" charset="0"/>
                <a:cs typeface="Arial" charset="0"/>
              </a:rPr>
              <a:t>GX-82 (1982)</a:t>
            </a:r>
            <a:endParaRPr lang="ja-JP" altLang="en-US" sz="1400" b="0" dirty="0">
              <a:solidFill>
                <a:schemeClr val="tx1"/>
              </a:solidFill>
              <a:ea typeface="メイリオ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11620" y="6323263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</p:txBody>
      </p:sp>
      <p:sp>
        <p:nvSpPr>
          <p:cNvPr id="14" name="正方形/長方形 7"/>
          <p:cNvSpPr/>
          <p:nvPr/>
        </p:nvSpPr>
        <p:spPr>
          <a:xfrm>
            <a:off x="2203426" y="5730327"/>
            <a:ext cx="1194048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400" b="0" dirty="0">
                <a:solidFill>
                  <a:schemeClr val="tx1"/>
                </a:solidFill>
                <a:ea typeface="メイリオ" charset="0"/>
                <a:cs typeface="Arial" charset="0"/>
              </a:rPr>
              <a:t>GX-86 (1986)</a:t>
            </a:r>
            <a:endParaRPr lang="ja-JP" altLang="en-US" sz="1400" b="0" dirty="0">
              <a:solidFill>
                <a:schemeClr val="tx1"/>
              </a:solidFill>
              <a:ea typeface="メイリオ" charset="0"/>
              <a:cs typeface="Arial" charset="0"/>
            </a:endParaRPr>
          </a:p>
        </p:txBody>
      </p:sp>
      <p:sp>
        <p:nvSpPr>
          <p:cNvPr id="15" name="正方形/長方形 7"/>
          <p:cNvSpPr/>
          <p:nvPr/>
        </p:nvSpPr>
        <p:spPr>
          <a:xfrm>
            <a:off x="4081999" y="5730675"/>
            <a:ext cx="1194048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400" b="0" dirty="0">
                <a:solidFill>
                  <a:schemeClr val="tx1"/>
                </a:solidFill>
                <a:ea typeface="メイリオ" charset="0"/>
                <a:cs typeface="Arial" charset="0"/>
              </a:rPr>
              <a:t>GX-94 (1994)</a:t>
            </a:r>
            <a:endParaRPr lang="ja-JP" altLang="en-US" sz="1400" b="0" dirty="0">
              <a:solidFill>
                <a:schemeClr val="tx1"/>
              </a:solidFill>
              <a:ea typeface="メイリオ" charset="0"/>
              <a:cs typeface="Arial" charset="0"/>
            </a:endParaRPr>
          </a:p>
        </p:txBody>
      </p:sp>
      <p:sp>
        <p:nvSpPr>
          <p:cNvPr id="16" name="正方形/長方形 7"/>
          <p:cNvSpPr/>
          <p:nvPr/>
        </p:nvSpPr>
        <p:spPr>
          <a:xfrm>
            <a:off x="5808524" y="5731023"/>
            <a:ext cx="1194048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400" b="0" dirty="0">
                <a:solidFill>
                  <a:schemeClr val="tx1"/>
                </a:solidFill>
                <a:ea typeface="メイリオ" charset="0"/>
                <a:cs typeface="Arial" charset="0"/>
              </a:rPr>
              <a:t>GX-2001 (2001)</a:t>
            </a:r>
            <a:endParaRPr lang="ja-JP" altLang="en-US" sz="1400" b="0" dirty="0">
              <a:solidFill>
                <a:schemeClr val="tx1"/>
              </a:solidFill>
              <a:ea typeface="メイリオ" charset="0"/>
              <a:cs typeface="Arial" charset="0"/>
            </a:endParaRPr>
          </a:p>
        </p:txBody>
      </p:sp>
      <p:pic>
        <p:nvPicPr>
          <p:cNvPr id="19" name="Picture 18" descr="GX-2009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269" y="4674493"/>
            <a:ext cx="1028764" cy="97580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20" name="正方形/長方形 7"/>
          <p:cNvSpPr/>
          <p:nvPr/>
        </p:nvSpPr>
        <p:spPr>
          <a:xfrm>
            <a:off x="7561879" y="5731370"/>
            <a:ext cx="1194048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400" b="0" dirty="0">
                <a:solidFill>
                  <a:schemeClr val="tx1"/>
                </a:solidFill>
                <a:ea typeface="メイリオ" charset="0"/>
                <a:cs typeface="Arial" charset="0"/>
              </a:rPr>
              <a:t>GX-2009 (2009)</a:t>
            </a:r>
            <a:endParaRPr lang="ja-JP" altLang="en-US" sz="1400" b="0" dirty="0">
              <a:solidFill>
                <a:schemeClr val="tx1"/>
              </a:solidFill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3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Considerations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228184" y="2276872"/>
            <a:ext cx="2280679" cy="1512168"/>
            <a:chOff x="6300192" y="1628800"/>
            <a:chExt cx="2715094" cy="1800200"/>
          </a:xfrm>
        </p:grpSpPr>
        <p:pic>
          <p:nvPicPr>
            <p:cNvPr id="3" name="Picture 2" descr="riken breathing zone.jp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00192" y="1628800"/>
              <a:ext cx="2715094" cy="1726800"/>
            </a:xfrm>
            <a:prstGeom prst="rect">
              <a:avLst/>
            </a:prstGeom>
          </p:spPr>
        </p:pic>
        <p:pic>
          <p:nvPicPr>
            <p:cNvPr id="5" name="Picture 4" descr="720px-US-OSHA-Logo.svg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2200" y="2996952"/>
              <a:ext cx="1495550" cy="432048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1115616" y="2132856"/>
            <a:ext cx="5040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Breathing Zone</a:t>
            </a:r>
          </a:p>
          <a:p>
            <a:pPr algn="l"/>
            <a:r>
              <a:rPr lang="en-US" sz="1600" b="0" dirty="0">
                <a:latin typeface="+mn-lt"/>
              </a:rPr>
              <a:t>OSHA (USA) recommends gas detection instruments be worn in the Breathing Zone.</a:t>
            </a:r>
          </a:p>
          <a:p>
            <a:pPr algn="l"/>
            <a:endParaRPr lang="en-US" sz="1600" b="0" dirty="0">
              <a:latin typeface="+mn-lt"/>
            </a:endParaRPr>
          </a:p>
          <a:p>
            <a:pPr algn="l"/>
            <a:r>
              <a:rPr lang="en-US" sz="1600" b="0" dirty="0">
                <a:latin typeface="+mn-lt"/>
              </a:rPr>
              <a:t>A small and light instrument is important for workers to feasibly wear in the breathing zone.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1700808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 dirty="0">
                <a:solidFill>
                  <a:srgbClr val="0000FF"/>
                </a:solidFill>
                <a:latin typeface="Century Gothic" panose="020B0502020202020204" pitchFamily="34" charset="0"/>
              </a:rPr>
              <a:t>Small &amp; Light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771800" y="4005064"/>
            <a:ext cx="5400600" cy="1263045"/>
            <a:chOff x="755576" y="4005064"/>
            <a:chExt cx="5400600" cy="1263045"/>
          </a:xfrm>
        </p:grpSpPr>
        <p:sp>
          <p:nvSpPr>
            <p:cNvPr id="8" name="TextBox 7"/>
            <p:cNvSpPr txBox="1"/>
            <p:nvPr/>
          </p:nvSpPr>
          <p:spPr>
            <a:xfrm>
              <a:off x="755576" y="4005064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i="1" dirty="0">
                  <a:solidFill>
                    <a:srgbClr val="0000FF"/>
                  </a:solidFill>
                  <a:latin typeface="Century Gothic" panose="020B0502020202020204" pitchFamily="34" charset="0"/>
                </a:rPr>
                <a:t>Durability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15616" y="4437112"/>
              <a:ext cx="50405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/>
              <a:r>
                <a:rPr lang="en-US" altLang="ja-JP" sz="1600" b="0" i="1" dirty="0">
                  <a:latin typeface="Century Gothic" panose="020B0502020202020204" pitchFamily="34" charset="0"/>
                </a:rPr>
                <a:t>Resistance to impact, dust, water, chemicals (solvent, silicone…</a:t>
              </a:r>
              <a:r>
                <a:rPr lang="en-US" altLang="ja-JP" sz="1600" b="0" i="1" dirty="0" err="1">
                  <a:latin typeface="Century Gothic" panose="020B0502020202020204" pitchFamily="34" charset="0"/>
                </a:rPr>
                <a:t>etc</a:t>
              </a:r>
              <a:r>
                <a:rPr lang="en-US" altLang="ja-JP" sz="1600" b="0" i="1" dirty="0">
                  <a:latin typeface="Century Gothic" panose="020B0502020202020204" pitchFamily="34" charset="0"/>
                </a:rPr>
                <a:t>), high-low temperature and “Long sensor life” are all important.  </a:t>
              </a:r>
              <a:endParaRPr lang="ja-JP" altLang="en-US" sz="1600" b="0" i="1" dirty="0">
                <a:latin typeface="Century Gothic" panose="020B0502020202020204" pitchFamily="34" charset="0"/>
              </a:endParaRPr>
            </a:p>
          </p:txBody>
        </p:sp>
      </p:grpSp>
      <p:pic>
        <p:nvPicPr>
          <p:cNvPr id="4" name="Picture 3" descr="BR_Icon_Durability_1100_x_1100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664" y="4149080"/>
            <a:ext cx="1268760" cy="126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39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616" y="2708919"/>
            <a:ext cx="504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0" dirty="0">
                <a:latin typeface="Century Gothic" panose="020B0502020202020204" pitchFamily="34" charset="0"/>
              </a:rPr>
              <a:t>Ability to add a 5</a:t>
            </a:r>
            <a:r>
              <a:rPr lang="en-US" sz="1600" b="0" baseline="30000" dirty="0">
                <a:latin typeface="Century Gothic" panose="020B0502020202020204" pitchFamily="34" charset="0"/>
              </a:rPr>
              <a:t>th</a:t>
            </a:r>
            <a:r>
              <a:rPr lang="en-US" sz="1600" b="0" dirty="0">
                <a:latin typeface="Century Gothic" panose="020B0502020202020204" pitchFamily="34" charset="0"/>
              </a:rPr>
              <a:t> Gas or man-down alarm.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2276871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0" dirty="0">
                <a:solidFill>
                  <a:srgbClr val="0000FF"/>
                </a:solidFill>
                <a:latin typeface="Century Gothic" panose="020B0502020202020204" pitchFamily="34" charset="0"/>
              </a:rPr>
              <a:t>Multi Functional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771800" y="4005064"/>
            <a:ext cx="5400600" cy="1016823"/>
            <a:chOff x="755576" y="4005064"/>
            <a:chExt cx="5400600" cy="1016823"/>
          </a:xfrm>
        </p:grpSpPr>
        <p:sp>
          <p:nvSpPr>
            <p:cNvPr id="8" name="TextBox 7"/>
            <p:cNvSpPr txBox="1"/>
            <p:nvPr/>
          </p:nvSpPr>
          <p:spPr>
            <a:xfrm>
              <a:off x="755576" y="4005064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0" dirty="0">
                  <a:solidFill>
                    <a:srgbClr val="0000FF"/>
                  </a:solidFill>
                  <a:latin typeface="Century Gothic" panose="020B0502020202020204" pitchFamily="34" charset="0"/>
                </a:rPr>
                <a:t>Communication &amp; Connectivity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15616" y="4437112"/>
              <a:ext cx="50405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/>
              <a:r>
                <a:rPr lang="en-US" altLang="ja-JP" sz="1600" b="0" dirty="0">
                  <a:latin typeface="Century Gothic" panose="020B0502020202020204" pitchFamily="34" charset="0"/>
                </a:rPr>
                <a:t>Wireless communication is needed by some customers.</a:t>
              </a:r>
              <a:endParaRPr lang="ja-JP" altLang="en-US" sz="1600" b="0" dirty="0">
                <a:latin typeface="Century Gothic" panose="020B0502020202020204" pitchFamily="34" charset="0"/>
              </a:endParaRPr>
            </a:p>
          </p:txBody>
        </p:sp>
      </p:grpSp>
      <p:pic>
        <p:nvPicPr>
          <p:cNvPr id="15" name="Picture 14" descr="icon-multifunc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168" y="2060847"/>
            <a:ext cx="2246650" cy="1872209"/>
          </a:xfrm>
          <a:prstGeom prst="rect">
            <a:avLst/>
          </a:prstGeom>
        </p:spPr>
      </p:pic>
      <p:pic>
        <p:nvPicPr>
          <p:cNvPr id="16" name="Picture 15" descr="axon-iot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3573016"/>
            <a:ext cx="1772588" cy="177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88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7775575" y="6538913"/>
            <a:ext cx="1368425" cy="2873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ja-JP" alt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ja-JP" sz="3600" kern="0" dirty="0">
                <a:ea typeface="ＭＳ Ｐゴシック" pitchFamily="50" charset="-128"/>
              </a:rPr>
              <a:t>2 Versions - Depending on Need</a:t>
            </a:r>
            <a:endParaRPr lang="en-US" sz="3600" dirty="0"/>
          </a:p>
        </p:txBody>
      </p:sp>
      <p:sp>
        <p:nvSpPr>
          <p:cNvPr id="8" name="正方形/長方形 7"/>
          <p:cNvSpPr/>
          <p:nvPr/>
        </p:nvSpPr>
        <p:spPr>
          <a:xfrm>
            <a:off x="395536" y="1322388"/>
            <a:ext cx="331236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dirty="0">
                <a:solidFill>
                  <a:schemeClr val="tx1"/>
                </a:solidFill>
                <a:latin typeface="Arial" charset="0"/>
                <a:ea typeface="メイリオ" charset="0"/>
                <a:cs typeface="Arial" charset="0"/>
              </a:rPr>
              <a:t>Basic 4 Gas version</a:t>
            </a:r>
            <a:endParaRPr lang="ja-JP" altLang="en-US" sz="2400" dirty="0">
              <a:solidFill>
                <a:schemeClr val="tx1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403648" y="4365104"/>
            <a:ext cx="1278409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24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28111"/>
            <a:ext cx="2122854" cy="24412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7029" y="4941168"/>
            <a:ext cx="3179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Courier New"/>
              <a:buChar char="o"/>
            </a:pPr>
            <a:r>
              <a:rPr lang="en-US" sz="1600" b="0" dirty="0">
                <a:latin typeface="Century Gothic" panose="020B0502020202020204" pitchFamily="34" charset="0"/>
              </a:rPr>
              <a:t>Worlds smallest and lightest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600" b="0" dirty="0">
                <a:latin typeface="Century Gothic" panose="020B0502020202020204" pitchFamily="34" charset="0"/>
              </a:rPr>
              <a:t>Economical</a:t>
            </a:r>
          </a:p>
        </p:txBody>
      </p:sp>
      <p:sp>
        <p:nvSpPr>
          <p:cNvPr id="10" name="正方形/長方形 8"/>
          <p:cNvSpPr/>
          <p:nvPr/>
        </p:nvSpPr>
        <p:spPr>
          <a:xfrm>
            <a:off x="4860032" y="4365104"/>
            <a:ext cx="194421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24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844824"/>
            <a:ext cx="2896800" cy="278092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087214" y="4941168"/>
            <a:ext cx="49744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0" dirty="0">
                <a:latin typeface="Century Gothic" panose="020B0502020202020204" pitchFamily="34" charset="0"/>
              </a:rPr>
              <a:t>4 gas Plus</a:t>
            </a:r>
          </a:p>
          <a:p>
            <a:pPr marL="742950" lvl="1" indent="-285750" algn="l">
              <a:buFont typeface="Courier New"/>
              <a:buChar char="o"/>
            </a:pPr>
            <a:r>
              <a:rPr lang="en-US" sz="1600" b="0" dirty="0">
                <a:latin typeface="Century Gothic" panose="020B0502020202020204" pitchFamily="34" charset="0"/>
              </a:rPr>
              <a:t>Wireless communication with phone app</a:t>
            </a:r>
          </a:p>
          <a:p>
            <a:pPr marL="742950" lvl="1" indent="-285750" algn="l">
              <a:buFont typeface="Courier New"/>
              <a:buChar char="o"/>
            </a:pPr>
            <a:r>
              <a:rPr lang="en-US" sz="1600" b="0" dirty="0">
                <a:latin typeface="Century Gothic" panose="020B0502020202020204" pitchFamily="34" charset="0"/>
              </a:rPr>
              <a:t>Other toxic gas options</a:t>
            </a:r>
          </a:p>
          <a:p>
            <a:pPr marL="742950" lvl="1" indent="-285750" algn="l">
              <a:buFont typeface="Courier New"/>
              <a:buChar char="o"/>
            </a:pPr>
            <a:r>
              <a:rPr lang="en-US" sz="1600" b="0" dirty="0">
                <a:latin typeface="Century Gothic" panose="020B0502020202020204" pitchFamily="34" charset="0"/>
              </a:rPr>
              <a:t>Man-down alarm</a:t>
            </a:r>
          </a:p>
          <a:p>
            <a:pPr marL="742950" lvl="1" indent="-285750" algn="l">
              <a:buFont typeface="Courier New"/>
              <a:buChar char="o"/>
            </a:pPr>
            <a:r>
              <a:rPr lang="en-US" sz="1600" b="0" dirty="0">
                <a:latin typeface="Century Gothic" panose="020B0502020202020204" pitchFamily="34" charset="0"/>
              </a:rPr>
              <a:t>Alkaline/Rechargeable</a:t>
            </a:r>
          </a:p>
        </p:txBody>
      </p:sp>
      <p:sp>
        <p:nvSpPr>
          <p:cNvPr id="11" name="正方形/長方形 7"/>
          <p:cNvSpPr/>
          <p:nvPr/>
        </p:nvSpPr>
        <p:spPr>
          <a:xfrm>
            <a:off x="4139952" y="1340768"/>
            <a:ext cx="331236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dirty="0">
                <a:solidFill>
                  <a:schemeClr val="tx1"/>
                </a:solidFill>
                <a:latin typeface="Arial" charset="0"/>
                <a:ea typeface="メイリオ" charset="0"/>
                <a:cs typeface="Arial" charset="0"/>
              </a:rPr>
              <a:t>Advanced version</a:t>
            </a:r>
            <a:endParaRPr lang="ja-JP" altLang="en-US" sz="2400" dirty="0">
              <a:solidFill>
                <a:schemeClr val="tx1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45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Size &amp; Weight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9000" y="1700808"/>
            <a:ext cx="4714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latin typeface="Century Gothic" panose="020B0502020202020204" pitchFamily="34" charset="0"/>
              </a:rPr>
              <a:t>Smallest and Lightest Currently Available</a:t>
            </a:r>
          </a:p>
        </p:txBody>
      </p:sp>
      <p:pic>
        <p:nvPicPr>
          <p:cNvPr id="7" name="Picture 6" descr="GX-2009-IMAG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6639" y="2804059"/>
            <a:ext cx="3902968" cy="31982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646224" y="3759524"/>
            <a:ext cx="14141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0" dirty="0">
                <a:latin typeface="Century Gothic" panose="020B0502020202020204" pitchFamily="34" charset="0"/>
              </a:rPr>
              <a:t>3” x 2.7” x 1”</a:t>
            </a:r>
          </a:p>
          <a:p>
            <a:pPr algn="ctr"/>
            <a:r>
              <a:rPr lang="en-US" sz="1600" b="0" dirty="0">
                <a:latin typeface="Century Gothic" panose="020B0502020202020204" pitchFamily="34" charset="0"/>
              </a:rPr>
              <a:t>4.6 ounces</a:t>
            </a:r>
          </a:p>
        </p:txBody>
      </p:sp>
      <p:sp>
        <p:nvSpPr>
          <p:cNvPr id="10" name="正方形/長方形 8"/>
          <p:cNvSpPr/>
          <p:nvPr/>
        </p:nvSpPr>
        <p:spPr>
          <a:xfrm>
            <a:off x="2778043" y="5949280"/>
            <a:ext cx="144016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GX-2009</a:t>
            </a:r>
            <a:endParaRPr lang="ja-JP" altLang="en-US" sz="24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83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GX-2009-IMAG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6639" y="2804059"/>
            <a:ext cx="3902968" cy="3198265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1835696" y="2924944"/>
            <a:ext cx="5400600" cy="3528392"/>
            <a:chOff x="611560" y="2924944"/>
            <a:chExt cx="5400600" cy="3528392"/>
          </a:xfrm>
        </p:grpSpPr>
        <p:sp>
          <p:nvSpPr>
            <p:cNvPr id="18" name="TextBox 17"/>
            <p:cNvSpPr txBox="1"/>
            <p:nvPr/>
          </p:nvSpPr>
          <p:spPr>
            <a:xfrm>
              <a:off x="4355976" y="3758184"/>
              <a:ext cx="16561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Century Gothic" panose="020B0502020202020204" pitchFamily="34" charset="0"/>
                </a:rPr>
                <a:t>2.4” x 2.7” x 1”</a:t>
              </a:r>
            </a:p>
            <a:p>
              <a:pPr algn="ctr"/>
              <a:r>
                <a:rPr lang="en-US" sz="1600" b="0" dirty="0">
                  <a:latin typeface="Century Gothic" panose="020B0502020202020204" pitchFamily="34" charset="0"/>
                </a:rPr>
                <a:t>3.9 ounces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611560" y="2924944"/>
              <a:ext cx="2708558" cy="3528392"/>
              <a:chOff x="611560" y="2924944"/>
              <a:chExt cx="2708558" cy="3528392"/>
            </a:xfrm>
          </p:grpSpPr>
          <p:pic>
            <p:nvPicPr>
              <p:cNvPr id="20" name="Picture 19" descr="GX-3R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11560" y="2924944"/>
                <a:ext cx="2708558" cy="2952328"/>
              </a:xfrm>
              <a:prstGeom prst="rect">
                <a:avLst/>
              </a:prstGeom>
            </p:spPr>
          </p:pic>
          <p:sp>
            <p:nvSpPr>
              <p:cNvPr id="21" name="正方形/長方形 8"/>
              <p:cNvSpPr/>
              <p:nvPr/>
            </p:nvSpPr>
            <p:spPr>
              <a:xfrm>
                <a:off x="1553907" y="5949280"/>
                <a:ext cx="1440160" cy="5040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sz="2400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GX-3R</a:t>
                </a:r>
                <a:endParaRPr lang="ja-JP" altLang="en-US" sz="24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Size &amp; Weight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9619" y="1700808"/>
            <a:ext cx="5748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latin typeface="Century Gothic" panose="020B0502020202020204" pitchFamily="34" charset="0"/>
              </a:rPr>
              <a:t>The </a:t>
            </a:r>
            <a:r>
              <a:rPr lang="en-US" sz="1800" b="0" dirty="0">
                <a:solidFill>
                  <a:srgbClr val="008000"/>
                </a:solidFill>
                <a:latin typeface="Century Gothic" panose="020B0502020202020204" pitchFamily="34" charset="0"/>
              </a:rPr>
              <a:t>NEW</a:t>
            </a:r>
            <a:r>
              <a:rPr lang="en-US" sz="1800" b="0" dirty="0">
                <a:latin typeface="Century Gothic" panose="020B0502020202020204" pitchFamily="34" charset="0"/>
              </a:rPr>
              <a:t> Smallest and Lightest Currently Available</a:t>
            </a:r>
          </a:p>
        </p:txBody>
      </p:sp>
    </p:spTree>
    <p:extLst>
      <p:ext uri="{BB962C8B-B14F-4D97-AF65-F5344CB8AC3E}">
        <p14:creationId xmlns:p14="http://schemas.microsoft.com/office/powerpoint/2010/main" val="349931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X-2009-IMAG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6639" y="2804059"/>
            <a:ext cx="3902968" cy="31982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852936"/>
            <a:ext cx="3393892" cy="3024334"/>
          </a:xfrm>
          <a:prstGeom prst="rect">
            <a:avLst/>
          </a:prstGeom>
        </p:spPr>
      </p:pic>
      <p:sp>
        <p:nvSpPr>
          <p:cNvPr id="13" name="正方形/長方形 8"/>
          <p:cNvSpPr/>
          <p:nvPr/>
        </p:nvSpPr>
        <p:spPr>
          <a:xfrm>
            <a:off x="2750831" y="5952743"/>
            <a:ext cx="1857581" cy="502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24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17279" y="3758183"/>
            <a:ext cx="14141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0" dirty="0">
                <a:latin typeface="Century Gothic" panose="020B0502020202020204" pitchFamily="34" charset="0"/>
              </a:rPr>
              <a:t>3” x 2.7” x 1”</a:t>
            </a:r>
          </a:p>
          <a:p>
            <a:pPr algn="ctr"/>
            <a:r>
              <a:rPr lang="en-US" sz="1600" b="0" dirty="0">
                <a:latin typeface="Century Gothic" panose="020B0502020202020204" pitchFamily="34" charset="0"/>
              </a:rPr>
              <a:t>4.6 ounces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0383" y="1700808"/>
            <a:ext cx="4738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latin typeface="Century Gothic" panose="020B0502020202020204" pitchFamily="34" charset="0"/>
              </a:rPr>
              <a:t>Advanced version same size as GX-2009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Size &amp; Weight</a:t>
            </a:r>
          </a:p>
        </p:txBody>
      </p:sp>
    </p:spTree>
    <p:extLst>
      <p:ext uri="{BB962C8B-B14F-4D97-AF65-F5344CB8AC3E}">
        <p14:creationId xmlns:p14="http://schemas.microsoft.com/office/powerpoint/2010/main" val="408292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Size &amp; Weight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568113" y="2327033"/>
            <a:ext cx="1237839" cy="2618404"/>
            <a:chOff x="3745955" y="1920333"/>
            <a:chExt cx="1237839" cy="2618404"/>
          </a:xfrm>
        </p:grpSpPr>
        <p:pic>
          <p:nvPicPr>
            <p:cNvPr id="5" name="Picture 4" descr="drager_xam2500_3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109" y="1920333"/>
              <a:ext cx="871761" cy="2161391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745955" y="4077072"/>
              <a:ext cx="12378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5” x 1.9” x 1.2”</a:t>
              </a:r>
            </a:p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7.8 ounces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917320" y="2723496"/>
            <a:ext cx="1366080" cy="2213641"/>
            <a:chOff x="5494405" y="2325096"/>
            <a:chExt cx="1366080" cy="2213641"/>
          </a:xfrm>
        </p:grpSpPr>
        <p:pic>
          <p:nvPicPr>
            <p:cNvPr id="6" name="Picture 5" descr="VentisPro4-Orange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67783" y="2325096"/>
              <a:ext cx="1019326" cy="178048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5494405" y="4077072"/>
              <a:ext cx="13660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4.1” x 2.3” x 1.4”</a:t>
              </a:r>
            </a:p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7.05 ounces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724537" y="2567452"/>
            <a:ext cx="1366080" cy="2369685"/>
            <a:chOff x="7392537" y="2169052"/>
            <a:chExt cx="1366080" cy="2369685"/>
          </a:xfrm>
        </p:grpSpPr>
        <p:pic>
          <p:nvPicPr>
            <p:cNvPr id="7" name="Picture 6" descr="msa-altair-4XR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42836" y="2169052"/>
              <a:ext cx="1265484" cy="1919056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7392537" y="4077072"/>
              <a:ext cx="13660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4.4” x 3.0” x 1.4”</a:t>
              </a:r>
            </a:p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8.07 ounces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-157704" y="3376395"/>
            <a:ext cx="1656184" cy="1560742"/>
            <a:chOff x="179512" y="2977995"/>
            <a:chExt cx="1656184" cy="1560742"/>
          </a:xfrm>
        </p:grpSpPr>
        <p:sp>
          <p:nvSpPr>
            <p:cNvPr id="15" name="TextBox 14"/>
            <p:cNvSpPr txBox="1"/>
            <p:nvPr/>
          </p:nvSpPr>
          <p:spPr>
            <a:xfrm>
              <a:off x="179512" y="4077072"/>
              <a:ext cx="1656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2.7” x 2.4” x 1”</a:t>
              </a:r>
            </a:p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3.9 ounces</a:t>
              </a:r>
            </a:p>
          </p:txBody>
        </p:sp>
        <p:pic>
          <p:nvPicPr>
            <p:cNvPr id="17" name="Picture 16" descr="GX-3R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1055" y="2977995"/>
              <a:ext cx="973099" cy="1060678"/>
            </a:xfrm>
            <a:prstGeom prst="rect">
              <a:avLst/>
            </a:prstGeom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324" y="3348620"/>
            <a:ext cx="1224135" cy="109084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24798" y="4475472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0" dirty="0">
                <a:latin typeface="Century Gothic" panose="020B0502020202020204" pitchFamily="34" charset="0"/>
              </a:rPr>
              <a:t>2.7” x 3” x 1”</a:t>
            </a:r>
          </a:p>
          <a:p>
            <a:pPr algn="ctr"/>
            <a:r>
              <a:rPr lang="en-US" sz="1200" b="0" dirty="0">
                <a:latin typeface="Century Gothic" panose="020B0502020202020204" pitchFamily="34" charset="0"/>
              </a:rPr>
              <a:t>4.6 ounces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569980" y="2606241"/>
            <a:ext cx="1292341" cy="2333893"/>
            <a:chOff x="2652980" y="2207841"/>
            <a:chExt cx="1292341" cy="2333893"/>
          </a:xfrm>
        </p:grpSpPr>
        <p:pic>
          <p:nvPicPr>
            <p:cNvPr id="18" name="Picture 17" descr="MicroclipXL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1305" y="2207841"/>
              <a:ext cx="1108505" cy="1927709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652980" y="4080069"/>
              <a:ext cx="12923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4.4” x 2.4” x 1.2</a:t>
              </a:r>
            </a:p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6.7 ounces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289887" y="2482829"/>
            <a:ext cx="1366080" cy="2457305"/>
            <a:chOff x="5323087" y="2084429"/>
            <a:chExt cx="1366080" cy="2457305"/>
          </a:xfrm>
        </p:grpSpPr>
        <p:pic>
          <p:nvPicPr>
            <p:cNvPr id="19" name="Picture 18" descr="GasClipSimple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4096" y="2084429"/>
              <a:ext cx="1116868" cy="1973133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5323087" y="4080069"/>
              <a:ext cx="13660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4.7” x 2.7” x 1.2”</a:t>
              </a:r>
            </a:p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7.67 ounces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70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Dual Sensor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444208" y="1843888"/>
            <a:ext cx="2214562" cy="1996519"/>
            <a:chOff x="6729413" y="1230313"/>
            <a:chExt cx="2214562" cy="1996519"/>
          </a:xfrm>
        </p:grpSpPr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9413" y="1230313"/>
              <a:ext cx="2124075" cy="774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12" name="Picture 7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829" t="14342" r="69806" b="18027"/>
            <a:stretch>
              <a:fillRect/>
            </a:stretch>
          </p:blipFill>
          <p:spPr bwMode="auto">
            <a:xfrm>
              <a:off x="7991475" y="1984375"/>
              <a:ext cx="862013" cy="950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3" name="正方形/長方形 2"/>
            <p:cNvSpPr/>
            <p:nvPr/>
          </p:nvSpPr>
          <p:spPr>
            <a:xfrm>
              <a:off x="6804248" y="1230504"/>
              <a:ext cx="648072" cy="686328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  <a:scene3d>
              <a:camera prst="orthographicFront">
                <a:rot lat="0" lon="21299999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屈折矢印 4"/>
            <p:cNvSpPr/>
            <p:nvPr/>
          </p:nvSpPr>
          <p:spPr>
            <a:xfrm rot="5400000">
              <a:off x="6950742" y="2070396"/>
              <a:ext cx="689545" cy="731520"/>
            </a:xfrm>
            <a:prstGeom prst="bentUpArrow">
              <a:avLst>
                <a:gd name="adj1" fmla="val 15885"/>
                <a:gd name="adj2" fmla="val 25000"/>
                <a:gd name="adj3" fmla="val 25000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  <a:scene3d>
              <a:camera prst="orthographicFront">
                <a:rot lat="0" lon="21299999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正方形/長方形 6"/>
            <p:cNvSpPr/>
            <p:nvPr/>
          </p:nvSpPr>
          <p:spPr>
            <a:xfrm>
              <a:off x="7869643" y="2857500"/>
              <a:ext cx="10743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800" b="0" dirty="0">
                  <a:latin typeface="Century Gothic" panose="020B0502020202020204" pitchFamily="34" charset="0"/>
                </a:rPr>
                <a:t>CO/H2S</a:t>
              </a:r>
              <a:endParaRPr lang="ja-JP" altLang="en-US" sz="1800" b="0"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正方形/長方形 8"/>
          <p:cNvSpPr/>
          <p:nvPr/>
        </p:nvSpPr>
        <p:spPr>
          <a:xfrm>
            <a:off x="539394" y="3567500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33" y="1700808"/>
            <a:ext cx="2141830" cy="20561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13229" y="2578048"/>
            <a:ext cx="3797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4 Sensors slots for 5 gas channels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782717" y="60932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969070"/>
            <a:ext cx="1946672" cy="223867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613229" y="4797152"/>
            <a:ext cx="3797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3 Sensors slots for 4 gas channels</a:t>
            </a:r>
          </a:p>
        </p:txBody>
      </p:sp>
    </p:spTree>
    <p:extLst>
      <p:ext uri="{BB962C8B-B14F-4D97-AF65-F5344CB8AC3E}">
        <p14:creationId xmlns:p14="http://schemas.microsoft.com/office/powerpoint/2010/main" val="295320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Warranty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23528" y="1412776"/>
            <a:ext cx="5997337" cy="1584177"/>
            <a:chOff x="323528" y="1412776"/>
            <a:chExt cx="5997337" cy="1584177"/>
          </a:xfrm>
        </p:grpSpPr>
        <p:grpSp>
          <p:nvGrpSpPr>
            <p:cNvPr id="4" name="Group 3"/>
            <p:cNvGrpSpPr/>
            <p:nvPr/>
          </p:nvGrpSpPr>
          <p:grpSpPr>
            <a:xfrm>
              <a:off x="323528" y="1412776"/>
              <a:ext cx="1728508" cy="1584177"/>
              <a:chOff x="294078" y="1484784"/>
              <a:chExt cx="1728508" cy="1584177"/>
            </a:xfrm>
          </p:grpSpPr>
          <p:pic>
            <p:nvPicPr>
              <p:cNvPr id="21" name="Picture 20" descr="GX-2009-IMAGE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484784"/>
                <a:ext cx="1669609" cy="1368152"/>
              </a:xfrm>
              <a:prstGeom prst="rect">
                <a:avLst/>
              </a:prstGeom>
            </p:spPr>
          </p:pic>
          <p:sp>
            <p:nvSpPr>
              <p:cNvPr id="22" name="正方形/長方形 8"/>
              <p:cNvSpPr/>
              <p:nvPr/>
            </p:nvSpPr>
            <p:spPr>
              <a:xfrm>
                <a:off x="294078" y="2780929"/>
                <a:ext cx="1728508" cy="2880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sz="1800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GX-2009</a:t>
                </a:r>
                <a:endParaRPr lang="ja-JP" altLang="en-US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771496" y="2020198"/>
              <a:ext cx="35493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b="0" dirty="0">
                  <a:latin typeface="Century Gothic" panose="020B0502020202020204" pitchFamily="34" charset="0"/>
                </a:rPr>
                <a:t>2 years sensors and instrument</a:t>
              </a: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1496" y="4540478"/>
            <a:ext cx="3549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3 years sensors and instrument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2051720" y="3789040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051720" y="5661248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27784" y="3789040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7" idx="1"/>
          </p:cNvCxnSpPr>
          <p:nvPr/>
        </p:nvCxnSpPr>
        <p:spPr>
          <a:xfrm flipH="1">
            <a:off x="2627784" y="4725144"/>
            <a:ext cx="143712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051720" y="2203083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8"/>
          <p:cNvSpPr/>
          <p:nvPr/>
        </p:nvSpPr>
        <p:spPr>
          <a:xfrm>
            <a:off x="384438" y="6237312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67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Durability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23528" y="1412776"/>
            <a:ext cx="4521835" cy="1584177"/>
            <a:chOff x="323528" y="1412776"/>
            <a:chExt cx="4521835" cy="1584177"/>
          </a:xfrm>
        </p:grpSpPr>
        <p:grpSp>
          <p:nvGrpSpPr>
            <p:cNvPr id="4" name="Group 3"/>
            <p:cNvGrpSpPr/>
            <p:nvPr/>
          </p:nvGrpSpPr>
          <p:grpSpPr>
            <a:xfrm>
              <a:off x="323528" y="1412776"/>
              <a:ext cx="1728508" cy="1584177"/>
              <a:chOff x="294078" y="1484784"/>
              <a:chExt cx="1728508" cy="1584177"/>
            </a:xfrm>
          </p:grpSpPr>
          <p:pic>
            <p:nvPicPr>
              <p:cNvPr id="21" name="Picture 20" descr="GX-2009-IMAGE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484784"/>
                <a:ext cx="1669609" cy="1368152"/>
              </a:xfrm>
              <a:prstGeom prst="rect">
                <a:avLst/>
              </a:prstGeom>
            </p:spPr>
          </p:pic>
          <p:sp>
            <p:nvSpPr>
              <p:cNvPr id="22" name="正方形/長方形 8"/>
              <p:cNvSpPr/>
              <p:nvPr/>
            </p:nvSpPr>
            <p:spPr>
              <a:xfrm>
                <a:off x="294078" y="2780929"/>
                <a:ext cx="1728508" cy="2880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sz="1800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GX-2009</a:t>
                </a:r>
                <a:endParaRPr lang="ja-JP" altLang="en-US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741902" y="2020198"/>
              <a:ext cx="21034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b="0" dirty="0">
                  <a:latin typeface="Century Gothic" panose="020B0502020202020204" pitchFamily="34" charset="0"/>
                </a:rPr>
                <a:t>1 meter drop test</a:t>
              </a: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41902" y="4540478"/>
            <a:ext cx="2103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7 meter drop test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2051720" y="3789040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051720" y="5661248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27784" y="3789040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7" idx="1"/>
          </p:cNvCxnSpPr>
          <p:nvPr/>
        </p:nvCxnSpPr>
        <p:spPr>
          <a:xfrm flipH="1">
            <a:off x="2627784" y="4725144"/>
            <a:ext cx="114118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051720" y="2203083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8"/>
          <p:cNvSpPr/>
          <p:nvPr/>
        </p:nvSpPr>
        <p:spPr>
          <a:xfrm>
            <a:off x="384438" y="6237312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3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Familiar User Interface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88883" y="4401979"/>
            <a:ext cx="5360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2 button design with similar operational menus</a:t>
            </a:r>
          </a:p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(bump testing &amp; calibration simplified)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2051720" y="3789040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051720" y="5661248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27784" y="3789040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7" idx="1"/>
          </p:cNvCxnSpPr>
          <p:nvPr/>
        </p:nvCxnSpPr>
        <p:spPr>
          <a:xfrm flipH="1">
            <a:off x="2634685" y="4725145"/>
            <a:ext cx="54198" cy="11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323528" y="1412776"/>
            <a:ext cx="4355586" cy="1584177"/>
            <a:chOff x="323528" y="1412776"/>
            <a:chExt cx="4355586" cy="1584177"/>
          </a:xfrm>
        </p:grpSpPr>
        <p:grpSp>
          <p:nvGrpSpPr>
            <p:cNvPr id="36" name="Group 35"/>
            <p:cNvGrpSpPr/>
            <p:nvPr/>
          </p:nvGrpSpPr>
          <p:grpSpPr>
            <a:xfrm>
              <a:off x="323528" y="1412776"/>
              <a:ext cx="4355586" cy="1584177"/>
              <a:chOff x="323528" y="1412776"/>
              <a:chExt cx="4355586" cy="1584177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323528" y="1412776"/>
                <a:ext cx="1728508" cy="1584177"/>
                <a:chOff x="294078" y="1484784"/>
                <a:chExt cx="1728508" cy="1584177"/>
              </a:xfrm>
            </p:grpSpPr>
            <p:pic>
              <p:nvPicPr>
                <p:cNvPr id="21" name="Picture 20" descr="GX-2009-IMAGE.png"/>
                <p:cNvPicPr>
                  <a:picLocks noChangeAspect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3528" y="1484784"/>
                  <a:ext cx="1669609" cy="1368152"/>
                </a:xfrm>
                <a:prstGeom prst="rect">
                  <a:avLst/>
                </a:prstGeom>
              </p:spPr>
            </p:pic>
            <p:sp>
              <p:nvSpPr>
                <p:cNvPr id="22" name="正方形/長方形 8"/>
                <p:cNvSpPr/>
                <p:nvPr/>
              </p:nvSpPr>
              <p:spPr>
                <a:xfrm>
                  <a:off x="294078" y="2780929"/>
                  <a:ext cx="1728508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en-US" altLang="ja-JP" sz="1800" b="1" i="1" dirty="0">
                      <a:solidFill>
                        <a:srgbClr val="0000FF"/>
                      </a:solidFill>
                      <a:latin typeface="Arial" charset="0"/>
                      <a:ea typeface="メイリオ" charset="0"/>
                      <a:cs typeface="Arial" charset="0"/>
                    </a:rPr>
                    <a:t>GX-2009</a:t>
                  </a:r>
                  <a:endParaRPr lang="ja-JP" altLang="en-US" sz="1800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endParaRPr>
                </a:p>
              </p:txBody>
            </p:sp>
          </p:grpSp>
          <p:sp>
            <p:nvSpPr>
              <p:cNvPr id="23" name="TextBox 22"/>
              <p:cNvSpPr txBox="1"/>
              <p:nvPr/>
            </p:nvSpPr>
            <p:spPr>
              <a:xfrm>
                <a:off x="2748778" y="2020198"/>
                <a:ext cx="19303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800" b="0" dirty="0">
                    <a:latin typeface="Century Gothic" panose="020B0502020202020204" pitchFamily="34" charset="0"/>
                  </a:rPr>
                  <a:t>2 button design</a:t>
                </a:r>
              </a:p>
            </p:txBody>
          </p:sp>
        </p:grpSp>
        <p:cxnSp>
          <p:nvCxnSpPr>
            <p:cNvPr id="26" name="Straight Connector 25"/>
            <p:cNvCxnSpPr/>
            <p:nvPr/>
          </p:nvCxnSpPr>
          <p:spPr>
            <a:xfrm flipH="1">
              <a:off x="2053412" y="2205175"/>
              <a:ext cx="58127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正方形/長方形 8"/>
          <p:cNvSpPr/>
          <p:nvPr/>
        </p:nvSpPr>
        <p:spPr>
          <a:xfrm>
            <a:off x="384438" y="6237312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35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Operating Temperature Range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23528" y="1412776"/>
            <a:ext cx="4536504" cy="1584177"/>
            <a:chOff x="323528" y="1412776"/>
            <a:chExt cx="4536504" cy="1584177"/>
          </a:xfrm>
        </p:grpSpPr>
        <p:grpSp>
          <p:nvGrpSpPr>
            <p:cNvPr id="4" name="Group 3"/>
            <p:cNvGrpSpPr/>
            <p:nvPr/>
          </p:nvGrpSpPr>
          <p:grpSpPr>
            <a:xfrm>
              <a:off x="323528" y="1412776"/>
              <a:ext cx="1728508" cy="1584177"/>
              <a:chOff x="294078" y="1484784"/>
              <a:chExt cx="1728508" cy="1584177"/>
            </a:xfrm>
          </p:grpSpPr>
          <p:pic>
            <p:nvPicPr>
              <p:cNvPr id="21" name="Picture 20" descr="GX-2009-IMAGE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484784"/>
                <a:ext cx="1669609" cy="1368152"/>
              </a:xfrm>
              <a:prstGeom prst="rect">
                <a:avLst/>
              </a:prstGeom>
            </p:spPr>
          </p:pic>
          <p:sp>
            <p:nvSpPr>
              <p:cNvPr id="22" name="正方形/長方形 8"/>
              <p:cNvSpPr/>
              <p:nvPr/>
            </p:nvSpPr>
            <p:spPr>
              <a:xfrm>
                <a:off x="294078" y="2780929"/>
                <a:ext cx="1728508" cy="2880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sz="1800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GX-2009</a:t>
                </a:r>
                <a:endParaRPr lang="ja-JP" altLang="en-US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915816" y="2020198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800" b="0" dirty="0">
                  <a:latin typeface="Century Gothic" panose="020B0502020202020204" pitchFamily="34" charset="0"/>
                </a:rPr>
                <a:t>-4° to 122° F</a:t>
              </a: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31496" y="4540478"/>
            <a:ext cx="1898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-40° to 140° F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2051720" y="3789040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051720" y="5661248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27784" y="3789040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7" idx="1"/>
          </p:cNvCxnSpPr>
          <p:nvPr/>
        </p:nvCxnSpPr>
        <p:spPr>
          <a:xfrm flipH="1">
            <a:off x="2627784" y="4725144"/>
            <a:ext cx="3712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2053412" y="2205175"/>
            <a:ext cx="5812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8"/>
          <p:cNvSpPr/>
          <p:nvPr/>
        </p:nvSpPr>
        <p:spPr>
          <a:xfrm>
            <a:off x="384438" y="6237312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5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Continuous Operation Battery Life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23528" y="1412776"/>
            <a:ext cx="6048672" cy="1584177"/>
            <a:chOff x="323528" y="1412776"/>
            <a:chExt cx="6048672" cy="1584177"/>
          </a:xfrm>
        </p:grpSpPr>
        <p:grpSp>
          <p:nvGrpSpPr>
            <p:cNvPr id="4" name="Group 3"/>
            <p:cNvGrpSpPr/>
            <p:nvPr/>
          </p:nvGrpSpPr>
          <p:grpSpPr>
            <a:xfrm>
              <a:off x="323528" y="1412776"/>
              <a:ext cx="1728508" cy="1584177"/>
              <a:chOff x="294078" y="1484784"/>
              <a:chExt cx="1728508" cy="1584177"/>
            </a:xfrm>
          </p:grpSpPr>
          <p:pic>
            <p:nvPicPr>
              <p:cNvPr id="21" name="Picture 20" descr="GX-2009-IMAGE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484784"/>
                <a:ext cx="1669609" cy="1368152"/>
              </a:xfrm>
              <a:prstGeom prst="rect">
                <a:avLst/>
              </a:prstGeom>
            </p:spPr>
          </p:pic>
          <p:sp>
            <p:nvSpPr>
              <p:cNvPr id="22" name="正方形/長方形 8"/>
              <p:cNvSpPr/>
              <p:nvPr/>
            </p:nvSpPr>
            <p:spPr>
              <a:xfrm>
                <a:off x="294078" y="2780929"/>
                <a:ext cx="1728508" cy="2880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sz="1800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GX-2009</a:t>
                </a:r>
                <a:endParaRPr lang="ja-JP" altLang="en-US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915816" y="2020198"/>
              <a:ext cx="3456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800" b="0" dirty="0">
                  <a:latin typeface="Century Gothic" panose="020B0502020202020204" pitchFamily="34" charset="0"/>
                </a:rPr>
                <a:t>20 hours, rechargeable</a:t>
              </a:r>
            </a:p>
          </p:txBody>
        </p:sp>
      </p:grpSp>
      <p:sp>
        <p:nvSpPr>
          <p:cNvPr id="16" name="正方形/長方形 8"/>
          <p:cNvSpPr/>
          <p:nvPr/>
        </p:nvSpPr>
        <p:spPr>
          <a:xfrm>
            <a:off x="384438" y="6237312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15816" y="456712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24 hours, rechargeable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2051720" y="3789040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051720" y="5661248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27784" y="3789040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051720" y="5733256"/>
            <a:ext cx="4320480" cy="369332"/>
            <a:chOff x="2051720" y="5733256"/>
            <a:chExt cx="4320480" cy="369332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2051720" y="5949280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2915816" y="5733256"/>
              <a:ext cx="3456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800" b="0" dirty="0">
                  <a:latin typeface="Century Gothic" panose="020B0502020202020204" pitchFamily="34" charset="0"/>
                </a:rPr>
                <a:t>Alkaline battery option</a:t>
              </a:r>
            </a:p>
          </p:txBody>
        </p:sp>
      </p:grpSp>
      <p:cxnSp>
        <p:nvCxnSpPr>
          <p:cNvPr id="29" name="Straight Connector 28"/>
          <p:cNvCxnSpPr/>
          <p:nvPr/>
        </p:nvCxnSpPr>
        <p:spPr>
          <a:xfrm flipH="1">
            <a:off x="2053412" y="2205175"/>
            <a:ext cx="5812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F8C8831-DAF6-D54C-97D6-5930CAA836E0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2625180" y="4747210"/>
            <a:ext cx="290636" cy="45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439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Water &amp; Dust Resistant Ratings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23528" y="1412776"/>
            <a:ext cx="6552728" cy="1584177"/>
            <a:chOff x="323528" y="1412776"/>
            <a:chExt cx="6552728" cy="1584177"/>
          </a:xfrm>
        </p:grpSpPr>
        <p:grpSp>
          <p:nvGrpSpPr>
            <p:cNvPr id="4" name="Group 3"/>
            <p:cNvGrpSpPr/>
            <p:nvPr/>
          </p:nvGrpSpPr>
          <p:grpSpPr>
            <a:xfrm>
              <a:off x="323528" y="1412776"/>
              <a:ext cx="1728508" cy="1584177"/>
              <a:chOff x="294078" y="1484784"/>
              <a:chExt cx="1728508" cy="1584177"/>
            </a:xfrm>
          </p:grpSpPr>
          <p:pic>
            <p:nvPicPr>
              <p:cNvPr id="21" name="Picture 20" descr="GX-2009-IMAGE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484784"/>
                <a:ext cx="1669609" cy="1368152"/>
              </a:xfrm>
              <a:prstGeom prst="rect">
                <a:avLst/>
              </a:prstGeom>
            </p:spPr>
          </p:pic>
          <p:sp>
            <p:nvSpPr>
              <p:cNvPr id="22" name="正方形/長方形 8"/>
              <p:cNvSpPr/>
              <p:nvPr/>
            </p:nvSpPr>
            <p:spPr>
              <a:xfrm>
                <a:off x="294078" y="2780929"/>
                <a:ext cx="1728508" cy="2880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sz="1800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GX-2009</a:t>
                </a:r>
                <a:endParaRPr lang="ja-JP" altLang="en-US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915816" y="1676310"/>
              <a:ext cx="396044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800" b="0" dirty="0">
                  <a:latin typeface="Century Gothic" panose="020B0502020202020204" pitchFamily="34" charset="0"/>
                </a:rPr>
                <a:t>IP 67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Dust, dirt, and sand resistant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Submersible in water 1 meter for up to 30 minutes</a:t>
              </a: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15816" y="4124980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IP 68:  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800" b="0" dirty="0">
                <a:latin typeface="Century Gothic" panose="020B0502020202020204" pitchFamily="34" charset="0"/>
              </a:rPr>
              <a:t>Dust, dirt, and sand resistant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800" b="0" dirty="0">
                <a:latin typeface="Century Gothic" panose="020B0502020202020204" pitchFamily="34" charset="0"/>
              </a:rPr>
              <a:t>Submersible in water &gt; 1 meter for more than 30 minutes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051720" y="3789040"/>
            <a:ext cx="864096" cy="1872208"/>
            <a:chOff x="2051720" y="3789040"/>
            <a:chExt cx="864096" cy="1872208"/>
          </a:xfrm>
        </p:grpSpPr>
        <p:cxnSp>
          <p:nvCxnSpPr>
            <p:cNvPr id="11" name="Straight Connector 10"/>
            <p:cNvCxnSpPr>
              <a:stCxn id="7" idx="1"/>
            </p:cNvCxnSpPr>
            <p:nvPr/>
          </p:nvCxnSpPr>
          <p:spPr>
            <a:xfrm flipH="1">
              <a:off x="2627784" y="4725145"/>
              <a:ext cx="288032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051720" y="3789040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051720" y="5661248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627784" y="3789040"/>
              <a:ext cx="0" cy="187220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 descr="ip68-icon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4313" y="4077072"/>
            <a:ext cx="2169687" cy="1244104"/>
          </a:xfrm>
          <a:prstGeom prst="rect">
            <a:avLst/>
          </a:prstGeom>
        </p:spPr>
      </p:pic>
      <p:cxnSp>
        <p:nvCxnSpPr>
          <p:cNvPr id="26" name="Straight Connector 25"/>
          <p:cNvCxnSpPr/>
          <p:nvPr/>
        </p:nvCxnSpPr>
        <p:spPr>
          <a:xfrm flipH="1">
            <a:off x="2053412" y="2205175"/>
            <a:ext cx="5812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正方形/長方形 8"/>
          <p:cNvSpPr/>
          <p:nvPr/>
        </p:nvSpPr>
        <p:spPr>
          <a:xfrm>
            <a:off x="384438" y="6237312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60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000" b="1" kern="0" dirty="0">
                <a:solidFill>
                  <a:srgbClr val="0000FF"/>
                </a:solidFill>
              </a:rPr>
              <a:t>Non Compliant Indicator</a:t>
            </a:r>
          </a:p>
        </p:txBody>
      </p:sp>
      <p:sp>
        <p:nvSpPr>
          <p:cNvPr id="16" name="正方形/長方形 8"/>
          <p:cNvSpPr/>
          <p:nvPr/>
        </p:nvSpPr>
        <p:spPr>
          <a:xfrm>
            <a:off x="1043608" y="6087780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76" y="4725144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79912" y="4257963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0" dirty="0">
                <a:latin typeface="Century Gothic" panose="020B0502020202020204" pitchFamily="34" charset="0"/>
              </a:rPr>
              <a:t>Non compliance indicator: LEDs flash once every 30 seconds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1358939" y="4398680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782" y="2824852"/>
            <a:ext cx="1514624" cy="174181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2771958" y="3645024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771958" y="5517232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348022" y="3645024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LED-alarms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9499" y="1702595"/>
            <a:ext cx="2930611" cy="2518494"/>
          </a:xfrm>
          <a:prstGeom prst="rect">
            <a:avLst/>
          </a:prstGeom>
        </p:spPr>
      </p:pic>
      <p:pic>
        <p:nvPicPr>
          <p:cNvPr id="21" name="Picture 20" descr="LED-alarms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9498" y="1702594"/>
            <a:ext cx="2930612" cy="2518495"/>
          </a:xfrm>
          <a:prstGeom prst="rect">
            <a:avLst/>
          </a:prstGeom>
        </p:spPr>
      </p:pic>
      <p:pic>
        <p:nvPicPr>
          <p:cNvPr id="22" name="Picture 21" descr="LED-alarms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9498" y="1702595"/>
            <a:ext cx="2930611" cy="2518494"/>
          </a:xfrm>
          <a:prstGeom prst="rect">
            <a:avLst/>
          </a:prstGeom>
        </p:spPr>
      </p:pic>
      <p:cxnSp>
        <p:nvCxnSpPr>
          <p:cNvPr id="9" name="Straight Connector 8"/>
          <p:cNvCxnSpPr>
            <a:endCxn id="7" idx="1"/>
          </p:cNvCxnSpPr>
          <p:nvPr/>
        </p:nvCxnSpPr>
        <p:spPr>
          <a:xfrm flipV="1">
            <a:off x="3347864" y="4550351"/>
            <a:ext cx="432048" cy="3077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83414" y="4953396"/>
            <a:ext cx="4563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Non compliance: Operating instrument while bump test or calibration are past due</a:t>
            </a:r>
          </a:p>
        </p:txBody>
      </p:sp>
    </p:spTree>
    <p:extLst>
      <p:ext uri="{BB962C8B-B14F-4D97-AF65-F5344CB8AC3E}">
        <p14:creationId xmlns:p14="http://schemas.microsoft.com/office/powerpoint/2010/main" val="143917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000" b="1" kern="0" dirty="0">
                <a:solidFill>
                  <a:srgbClr val="0000FF"/>
                </a:solidFill>
              </a:rPr>
              <a:t>Wireless Communication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915816" y="5574083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Bluetooth (BLE) with phone app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2053412" y="5806750"/>
            <a:ext cx="5812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323528" y="1412776"/>
            <a:ext cx="1728508" cy="1584177"/>
            <a:chOff x="294078" y="1484784"/>
            <a:chExt cx="1728508" cy="1584177"/>
          </a:xfrm>
        </p:grpSpPr>
        <p:pic>
          <p:nvPicPr>
            <p:cNvPr id="21" name="Picture 20" descr="GX-2009-IMAGE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3528" y="1484784"/>
              <a:ext cx="1669609" cy="1368152"/>
            </a:xfrm>
            <a:prstGeom prst="rect">
              <a:avLst/>
            </a:prstGeom>
          </p:spPr>
        </p:pic>
        <p:sp>
          <p:nvSpPr>
            <p:cNvPr id="22" name="正方形/長方形 8"/>
            <p:cNvSpPr/>
            <p:nvPr/>
          </p:nvSpPr>
          <p:spPr>
            <a:xfrm>
              <a:off x="294078" y="2780929"/>
              <a:ext cx="172850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ja-JP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rPr>
                <a:t>GX-2009</a:t>
              </a:r>
              <a:endParaRPr lang="ja-JP" altLang="en-US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915816" y="281324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Not available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2051720" y="2045119"/>
            <a:ext cx="864096" cy="1872208"/>
            <a:chOff x="2051720" y="3789040"/>
            <a:chExt cx="864096" cy="1872208"/>
          </a:xfrm>
        </p:grpSpPr>
        <p:cxnSp>
          <p:nvCxnSpPr>
            <p:cNvPr id="25" name="Straight Connector 24"/>
            <p:cNvCxnSpPr/>
            <p:nvPr/>
          </p:nvCxnSpPr>
          <p:spPr>
            <a:xfrm flipH="1" flipV="1">
              <a:off x="2627784" y="4725144"/>
              <a:ext cx="288032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051720" y="3789040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051720" y="5661248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627784" y="3789040"/>
              <a:ext cx="0" cy="187220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正方形/長方形 8"/>
          <p:cNvSpPr/>
          <p:nvPr/>
        </p:nvSpPr>
        <p:spPr>
          <a:xfrm>
            <a:off x="384438" y="6237312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26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 Cup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000" b="1" kern="0" dirty="0">
                <a:solidFill>
                  <a:srgbClr val="0000FF"/>
                </a:solidFill>
              </a:rPr>
              <a:t>Ships as standard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915816" y="176336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Sold Separately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2053412" y="1979247"/>
            <a:ext cx="5812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323528" y="1412776"/>
            <a:ext cx="1728508" cy="1584177"/>
            <a:chOff x="294078" y="1484784"/>
            <a:chExt cx="1728508" cy="1584177"/>
          </a:xfrm>
        </p:grpSpPr>
        <p:pic>
          <p:nvPicPr>
            <p:cNvPr id="21" name="Picture 20" descr="GX-2009-IMAGE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3528" y="1484784"/>
              <a:ext cx="1669609" cy="1368152"/>
            </a:xfrm>
            <a:prstGeom prst="rect">
              <a:avLst/>
            </a:prstGeom>
          </p:spPr>
        </p:pic>
        <p:sp>
          <p:nvSpPr>
            <p:cNvPr id="22" name="正方形/長方形 8"/>
            <p:cNvSpPr/>
            <p:nvPr/>
          </p:nvSpPr>
          <p:spPr>
            <a:xfrm>
              <a:off x="294078" y="2780929"/>
              <a:ext cx="172850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ja-JP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rPr>
                <a:t>GX-2009</a:t>
              </a:r>
              <a:endParaRPr lang="ja-JP" altLang="en-US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915816" y="465255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Ships as standard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2051720" y="3884429"/>
            <a:ext cx="864096" cy="1872208"/>
            <a:chOff x="2051720" y="5628350"/>
            <a:chExt cx="864096" cy="1872208"/>
          </a:xfrm>
        </p:grpSpPr>
        <p:cxnSp>
          <p:nvCxnSpPr>
            <p:cNvPr id="25" name="Straight Connector 24"/>
            <p:cNvCxnSpPr/>
            <p:nvPr/>
          </p:nvCxnSpPr>
          <p:spPr>
            <a:xfrm flipH="1" flipV="1">
              <a:off x="2627784" y="6564454"/>
              <a:ext cx="288032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051720" y="5628350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051720" y="7500558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627784" y="5628350"/>
              <a:ext cx="0" cy="187220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 descr="GX3RDemo-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085" y="4190307"/>
            <a:ext cx="2130783" cy="2247662"/>
          </a:xfrm>
          <a:prstGeom prst="rect">
            <a:avLst/>
          </a:prstGeom>
        </p:spPr>
      </p:pic>
      <p:pic>
        <p:nvPicPr>
          <p:cNvPr id="11" name="Picture 10" descr="GX3RDemo-5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253" y="1870136"/>
            <a:ext cx="1499553" cy="2047649"/>
          </a:xfrm>
          <a:prstGeom prst="rect">
            <a:avLst/>
          </a:prstGeom>
        </p:spPr>
      </p:pic>
      <p:sp>
        <p:nvSpPr>
          <p:cNvPr id="23" name="正方形/長方形 8"/>
          <p:cNvSpPr/>
          <p:nvPr/>
        </p:nvSpPr>
        <p:spPr>
          <a:xfrm>
            <a:off x="384438" y="6237312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22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 Applications</a:t>
            </a:r>
          </a:p>
        </p:txBody>
      </p:sp>
      <p:pic>
        <p:nvPicPr>
          <p:cNvPr id="4" name="Picture 3" descr="harthat-man-with-gx3rpro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658" y="2157523"/>
            <a:ext cx="1800200" cy="2785072"/>
          </a:xfrm>
          <a:prstGeom prst="rect">
            <a:avLst/>
          </a:prstGeom>
        </p:spPr>
      </p:pic>
      <p:pic>
        <p:nvPicPr>
          <p:cNvPr id="8" name="Picture 7" descr="working-on-computer-concept-3d-illustration-working-on-computer-3d-illustration-isolated-on-white-clipart_csp399769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810" y="2415419"/>
            <a:ext cx="2593565" cy="1989584"/>
          </a:xfrm>
          <a:prstGeom prst="rect">
            <a:avLst/>
          </a:prstGeom>
        </p:spPr>
      </p:pic>
      <p:pic>
        <p:nvPicPr>
          <p:cNvPr id="11" name="Picture 10" descr="phone app O2 alar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0418" y="2199395"/>
            <a:ext cx="1621536" cy="2743200"/>
          </a:xfrm>
          <a:prstGeom prst="rect">
            <a:avLst/>
          </a:prstGeom>
        </p:spPr>
      </p:pic>
      <p:pic>
        <p:nvPicPr>
          <p:cNvPr id="15" name="Picture 14" descr="bluetooth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8858" y="2707595"/>
            <a:ext cx="658912" cy="65891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52666" y="3207507"/>
            <a:ext cx="1348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dirty="0">
                <a:latin typeface="Century Gothic" panose="020B0502020202020204" pitchFamily="34" charset="0"/>
              </a:rPr>
              <a:t>Alarm Notification</a:t>
            </a:r>
          </a:p>
        </p:txBody>
      </p:sp>
      <p:pic>
        <p:nvPicPr>
          <p:cNvPr id="28" name="Picture 27" descr="communication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8610" y="3351523"/>
            <a:ext cx="376142" cy="792088"/>
          </a:xfrm>
          <a:prstGeom prst="rect">
            <a:avLst/>
          </a:prstGeom>
        </p:spPr>
      </p:pic>
      <p:pic>
        <p:nvPicPr>
          <p:cNvPr id="30" name="Picture 29" descr="cloud communicate one way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0658" y="2343411"/>
            <a:ext cx="1472184" cy="950976"/>
          </a:xfrm>
          <a:prstGeom prst="rect">
            <a:avLst/>
          </a:prstGeom>
        </p:spPr>
      </p:pic>
      <p:pic>
        <p:nvPicPr>
          <p:cNvPr id="31" name="Picture 30" descr="cloud communicate one way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0658" y="3783571"/>
            <a:ext cx="1472184" cy="95097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736642" y="4647667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dirty="0">
                <a:latin typeface="Century Gothic" panose="020B0502020202020204" pitchFamily="34" charset="0"/>
              </a:rPr>
              <a:t>Email Event Logs &amp; Calibration History</a:t>
            </a:r>
          </a:p>
        </p:txBody>
      </p:sp>
    </p:spTree>
    <p:extLst>
      <p:ext uri="{BB962C8B-B14F-4D97-AF65-F5344CB8AC3E}">
        <p14:creationId xmlns:p14="http://schemas.microsoft.com/office/powerpoint/2010/main" val="395925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Phone App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1916832"/>
            <a:ext cx="52565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/>
              <a:buChar char="•"/>
            </a:pPr>
            <a:r>
              <a:rPr lang="en-US" sz="1800" b="0" dirty="0">
                <a:latin typeface="Century Gothic" panose="020B0502020202020204" pitchFamily="34" charset="0"/>
              </a:rPr>
              <a:t>Direct readings from instrument</a:t>
            </a:r>
          </a:p>
          <a:p>
            <a:pPr marL="342900" indent="-342900" algn="l">
              <a:buFont typeface="Arial"/>
              <a:buChar char="•"/>
            </a:pPr>
            <a:r>
              <a:rPr lang="en-US" sz="1800" b="0" dirty="0">
                <a:latin typeface="Century Gothic" panose="020B0502020202020204" pitchFamily="34" charset="0"/>
              </a:rPr>
              <a:t>Digital values</a:t>
            </a:r>
          </a:p>
          <a:p>
            <a:pPr marL="342900" indent="-342900" algn="l">
              <a:buFont typeface="Arial"/>
              <a:buChar char="•"/>
            </a:pPr>
            <a:r>
              <a:rPr lang="en-US" sz="1800" b="0" dirty="0">
                <a:latin typeface="Century Gothic" panose="020B0502020202020204" pitchFamily="34" charset="0"/>
              </a:rPr>
              <a:t>Graphical display</a:t>
            </a:r>
          </a:p>
          <a:p>
            <a:pPr marL="342900" indent="-342900" algn="l">
              <a:buFont typeface="Arial"/>
              <a:buChar char="•"/>
            </a:pPr>
            <a:r>
              <a:rPr lang="en-US" sz="1800" b="0" dirty="0">
                <a:latin typeface="Century Gothic" panose="020B0502020202020204" pitchFamily="34" charset="0"/>
              </a:rPr>
              <a:t>Alarm indications</a:t>
            </a:r>
          </a:p>
          <a:p>
            <a:pPr marL="342900" indent="-342900" algn="l">
              <a:buFont typeface="Arial"/>
              <a:buChar char="•"/>
            </a:pPr>
            <a:r>
              <a:rPr lang="en-US" sz="1800" b="0" dirty="0">
                <a:latin typeface="Century Gothic" panose="020B0502020202020204" pitchFamily="34" charset="0"/>
              </a:rPr>
              <a:t>Email or text alarm event notifications</a:t>
            </a:r>
          </a:p>
        </p:txBody>
      </p:sp>
      <p:pic>
        <p:nvPicPr>
          <p:cNvPr id="4" name="Picture 3" descr="phone app scree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7300" y="1181100"/>
            <a:ext cx="407670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20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Phone App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5018" y="1988840"/>
            <a:ext cx="366478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Arial"/>
              <a:buChar char="•"/>
            </a:pPr>
            <a:r>
              <a:rPr lang="en-US" sz="1800" b="0" dirty="0">
                <a:latin typeface="Century Gothic" panose="020B0502020202020204" pitchFamily="34" charset="0"/>
              </a:rPr>
              <a:t>Change instruments settings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1800" b="0" dirty="0">
                <a:latin typeface="Century Gothic" panose="020B0502020202020204" pitchFamily="34" charset="0"/>
              </a:rPr>
              <a:t>Alarm Settings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1800" b="0" dirty="0">
                <a:latin typeface="Century Gothic" panose="020B0502020202020204" pitchFamily="34" charset="0"/>
              </a:rPr>
              <a:t>Bump test settings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1800" b="0" dirty="0">
                <a:latin typeface="Century Gothic" panose="020B0502020202020204" pitchFamily="34" charset="0"/>
              </a:rPr>
              <a:t>User &amp; Station ID’s</a:t>
            </a:r>
          </a:p>
          <a:p>
            <a:pPr marL="800100" lvl="1" indent="-342900" algn="l">
              <a:buFont typeface="Arial"/>
              <a:buChar char="•"/>
            </a:pPr>
            <a:endParaRPr lang="en-US" sz="1800" b="0" dirty="0">
              <a:latin typeface="Century Gothic" panose="020B0502020202020204" pitchFamily="34" charset="0"/>
            </a:endParaRPr>
          </a:p>
        </p:txBody>
      </p:sp>
      <p:pic>
        <p:nvPicPr>
          <p:cNvPr id="5" name="Picture 4" descr="phone app sceen CO alarm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6340" y="1252860"/>
            <a:ext cx="4127500" cy="561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3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Stations</a:t>
            </a:r>
          </a:p>
        </p:txBody>
      </p:sp>
      <p:pic>
        <p:nvPicPr>
          <p:cNvPr id="3" name="Picture 2" descr="sdm2009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30" y="1154768"/>
            <a:ext cx="3888432" cy="460067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5" name="Picture 4" descr="SDM-3RPro_with_instrument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083" y="1555783"/>
            <a:ext cx="5046612" cy="4177473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077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Calibration Stations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02474" y="1048015"/>
            <a:ext cx="6883534" cy="2592288"/>
            <a:chOff x="971600" y="980728"/>
            <a:chExt cx="6883534" cy="2592288"/>
          </a:xfrm>
        </p:grpSpPr>
        <p:sp>
          <p:nvSpPr>
            <p:cNvPr id="22" name="正方形/長方形 8"/>
            <p:cNvSpPr/>
            <p:nvPr/>
          </p:nvSpPr>
          <p:spPr>
            <a:xfrm>
              <a:off x="971600" y="3284984"/>
              <a:ext cx="172850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ja-JP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rPr>
                <a:t>SDM-2009</a:t>
              </a:r>
              <a:endParaRPr lang="ja-JP" altLang="en-US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203847" y="1700808"/>
              <a:ext cx="465128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Bump Time:  10 seconds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Gas Consumption:  450 ml / min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Output:  USB drive / USB Cable to PC</a:t>
              </a:r>
            </a:p>
          </p:txBody>
        </p:sp>
        <p:pic>
          <p:nvPicPr>
            <p:cNvPr id="10" name="Picture 9" descr="sdm2009-RGB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8830" y="980728"/>
              <a:ext cx="1916986" cy="2376264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168460" y="3861048"/>
            <a:ext cx="8962840" cy="2569268"/>
            <a:chOff x="395536" y="3861048"/>
            <a:chExt cx="8731852" cy="2569268"/>
          </a:xfrm>
        </p:grpSpPr>
        <p:sp>
          <p:nvSpPr>
            <p:cNvPr id="20" name="TextBox 19"/>
            <p:cNvSpPr txBox="1"/>
            <p:nvPr/>
          </p:nvSpPr>
          <p:spPr>
            <a:xfrm>
              <a:off x="3086547" y="3991520"/>
              <a:ext cx="6040841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Bump Time:  10 seconds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Gas Consumption:  250 ml / min</a:t>
              </a:r>
            </a:p>
            <a:p>
              <a:pPr lvl="1" algn="l"/>
              <a:r>
                <a:rPr lang="en-US" sz="1800" b="0" dirty="0">
                  <a:latin typeface="Century Gothic" panose="020B0502020202020204" pitchFamily="34" charset="0"/>
                </a:rPr>
                <a:t>(Lowest gas usage per bump test available)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Output:  Internal memory / LAN cable / USB Cable to PC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Accepts both GX-3R or GX-3R Pro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395536" y="3861048"/>
              <a:ext cx="2522696" cy="2569268"/>
              <a:chOff x="395536" y="3861048"/>
              <a:chExt cx="2522696" cy="2569268"/>
            </a:xfrm>
          </p:grpSpPr>
          <p:sp>
            <p:nvSpPr>
              <p:cNvPr id="18" name="正方形/長方形 8"/>
              <p:cNvSpPr/>
              <p:nvPr/>
            </p:nvSpPr>
            <p:spPr>
              <a:xfrm>
                <a:off x="1070729" y="6021288"/>
                <a:ext cx="1172310" cy="4090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sz="1800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SDM-3R</a:t>
                </a:r>
                <a:endParaRPr lang="ja-JP" altLang="en-US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  <p:pic>
            <p:nvPicPr>
              <p:cNvPr id="13" name="Picture 12" descr="SDM-3RPro_with_instrument2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95536" y="3861048"/>
                <a:ext cx="2522696" cy="208823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7813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Pump Unit</a:t>
            </a:r>
          </a:p>
        </p:txBody>
      </p:sp>
      <p:pic>
        <p:nvPicPr>
          <p:cNvPr id="4" name="Picture 3" descr="RP-2009-prob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528" y="2504067"/>
            <a:ext cx="3765088" cy="2618828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5" name="Picture 4" descr="3RPro_RP-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559" y="1854933"/>
            <a:ext cx="1989409" cy="3193003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412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Pump Unit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962840" y="1657013"/>
            <a:ext cx="7034919" cy="1635715"/>
            <a:chOff x="971600" y="1700808"/>
            <a:chExt cx="6480720" cy="1635715"/>
          </a:xfrm>
        </p:grpSpPr>
        <p:sp>
          <p:nvSpPr>
            <p:cNvPr id="22" name="正方形/長方形 8"/>
            <p:cNvSpPr/>
            <p:nvPr/>
          </p:nvSpPr>
          <p:spPr>
            <a:xfrm>
              <a:off x="971600" y="3048491"/>
              <a:ext cx="172850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ja-JP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rPr>
                <a:t>RP-2009</a:t>
              </a:r>
              <a:endParaRPr lang="ja-JP" altLang="en-US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203848" y="1700808"/>
              <a:ext cx="42484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Flow rate:  450ml / min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Distance to draw:  ~10m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Operation time:  8h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Operation mode: Normal mode only</a:t>
              </a:r>
            </a:p>
          </p:txBody>
        </p:sp>
      </p:grpSp>
      <p:sp>
        <p:nvSpPr>
          <p:cNvPr id="18" name="正方形/長方形 8"/>
          <p:cNvSpPr/>
          <p:nvPr/>
        </p:nvSpPr>
        <p:spPr>
          <a:xfrm>
            <a:off x="1070729" y="6310335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RP-3R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6" name="Picture 5" descr="RP-2009-prob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29" y="1208687"/>
            <a:ext cx="2606600" cy="181303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41565" y="4275471"/>
            <a:ext cx="53293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Courier New"/>
              <a:buChar char="o"/>
            </a:pPr>
            <a:r>
              <a:rPr lang="en-US" sz="1800" b="0" dirty="0">
                <a:latin typeface="Century Gothic" panose="020B0502020202020204" pitchFamily="34" charset="0"/>
              </a:rPr>
              <a:t>Flow rate:  500ml / min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800" b="0" dirty="0">
                <a:latin typeface="Century Gothic" panose="020B0502020202020204" pitchFamily="34" charset="0"/>
              </a:rPr>
              <a:t>Distance to draw:  ~30m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800" b="0" dirty="0">
                <a:latin typeface="Century Gothic" panose="020B0502020202020204" pitchFamily="34" charset="0"/>
              </a:rPr>
              <a:t>Operation time:  10h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800" b="0" dirty="0">
                <a:latin typeface="Century Gothic" panose="020B0502020202020204" pitchFamily="34" charset="0"/>
              </a:rPr>
              <a:t>Operation mode: Normal mode / Eco Mode</a:t>
            </a:r>
          </a:p>
        </p:txBody>
      </p:sp>
      <p:pic>
        <p:nvPicPr>
          <p:cNvPr id="5" name="Picture 4" descr="3RPro_RP-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09" y="3518844"/>
            <a:ext cx="1789245" cy="28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39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Picture 4" descr="FixedTrifoldBrochure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300" y="0"/>
            <a:ext cx="53426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9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000" kern="0" dirty="0">
                <a:latin typeface="+mj-lt"/>
              </a:rPr>
              <a:t>Controllers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748" y="2018632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</p:txBody>
      </p:sp>
      <p:pic>
        <p:nvPicPr>
          <p:cNvPr id="3" name="Picture 2" descr="Beacon-110-Angl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075" y="780740"/>
            <a:ext cx="926867" cy="1145608"/>
          </a:xfrm>
          <a:prstGeom prst="rect">
            <a:avLst/>
          </a:prstGeom>
        </p:spPr>
      </p:pic>
      <p:pic>
        <p:nvPicPr>
          <p:cNvPr id="5" name="Picture 4" descr="Beacon-200-Angl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6450" y="736313"/>
            <a:ext cx="1163098" cy="1279408"/>
          </a:xfrm>
          <a:prstGeom prst="rect">
            <a:avLst/>
          </a:prstGeom>
        </p:spPr>
      </p:pic>
      <p:pic>
        <p:nvPicPr>
          <p:cNvPr id="6" name="Picture 5" descr="Beacon-410A-Angl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65" y="4024443"/>
            <a:ext cx="1269999" cy="1396999"/>
          </a:xfrm>
          <a:prstGeom prst="rect">
            <a:avLst/>
          </a:prstGeom>
        </p:spPr>
      </p:pic>
      <p:pic>
        <p:nvPicPr>
          <p:cNvPr id="7" name="Picture 6" descr="Beacon-800-Angl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6450" y="4024443"/>
            <a:ext cx="1411112" cy="156351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93090" y="1869906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Beacon 110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40909" y="1984039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Beacon 200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280" y="5380738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Beacon 410A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82018" y="5546590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Beacon 800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093827"/>
              </p:ext>
            </p:extLst>
          </p:nvPr>
        </p:nvGraphicFramePr>
        <p:xfrm>
          <a:off x="1025396" y="2505164"/>
          <a:ext cx="2191937" cy="131775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191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900" b="0" dirty="0"/>
                        <a:t>1 </a:t>
                      </a:r>
                      <a:r>
                        <a:rPr lang="mr-IN" sz="900" b="0" dirty="0"/>
                        <a:t>–</a:t>
                      </a:r>
                      <a:r>
                        <a:rPr lang="en-US" sz="900" b="0" dirty="0"/>
                        <a:t> 8 Channel</a:t>
                      </a:r>
                      <a:r>
                        <a:rPr lang="en-US" sz="900" b="0" baseline="0" dirty="0"/>
                        <a:t> fixed systems controllers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Digital</a:t>
                      </a:r>
                      <a:r>
                        <a:rPr lang="en-US" sz="900" baseline="0" dirty="0"/>
                        <a:t> Readout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900" dirty="0"/>
                        <a:t>Weather proof NEMA 4X</a:t>
                      </a:r>
                      <a:r>
                        <a:rPr lang="en-US" sz="900" baseline="0" dirty="0"/>
                        <a:t> enclosure</a:t>
                      </a:r>
                      <a:endParaRPr lang="en-US" sz="9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Audible alarm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Alarm reset button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Optional strobe &amp; battery</a:t>
                      </a:r>
                      <a:r>
                        <a:rPr lang="en-US" sz="900" baseline="0" dirty="0"/>
                        <a:t> backup</a:t>
                      </a:r>
                      <a:endParaRPr lang="en-US" sz="9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29" name="Straight Connector 28"/>
          <p:cNvCxnSpPr/>
          <p:nvPr/>
        </p:nvCxnSpPr>
        <p:spPr>
          <a:xfrm>
            <a:off x="1294330" y="1411808"/>
            <a:ext cx="127446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23412" y="4960025"/>
            <a:ext cx="127446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02075" y="2187478"/>
            <a:ext cx="0" cy="183696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407364" y="2310967"/>
            <a:ext cx="0" cy="171347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368423"/>
              </p:ext>
            </p:extLst>
          </p:nvPr>
        </p:nvGraphicFramePr>
        <p:xfrm>
          <a:off x="4460238" y="1577205"/>
          <a:ext cx="4392540" cy="45121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64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Beacon</a:t>
                      </a:r>
                      <a:r>
                        <a:rPr lang="en-US" sz="1000" b="1" baseline="0" dirty="0"/>
                        <a:t> 110</a:t>
                      </a:r>
                      <a:endParaRPr lang="en-US" sz="10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1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N/A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Beacon200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Beacon 410A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4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Beacon 800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8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No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RM-5000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Up to 12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5" name="Picture 44" descr="rm5000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3412" y="5348637"/>
            <a:ext cx="1101914" cy="1248836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1079877" y="6546838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RM-5000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 rot="2837058">
            <a:off x="4895540" y="1041390"/>
            <a:ext cx="10818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Channels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 rot="2837058">
            <a:off x="4929313" y="749171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Alarm levels per channel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 rot="2837058">
            <a:off x="5605196" y="737113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Relays per channel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 rot="2837058">
            <a:off x="6293481" y="749170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Common relays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 rot="2837058">
            <a:off x="6989750" y="749171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Direct connect sensors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13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ja-JP" sz="3000" kern="0" dirty="0">
                <a:latin typeface="+mj-lt"/>
              </a:rPr>
              <a:t>Common System Components</a:t>
            </a:r>
            <a:endParaRPr kumimoji="0" lang="en-US" altLang="ja-JP" sz="3000" kern="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33748" y="2018632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</p:txBody>
      </p:sp>
      <p:pic>
        <p:nvPicPr>
          <p:cNvPr id="6" name="Picture 5" descr="Beacon-410A-Angl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366" y="1381603"/>
            <a:ext cx="1910656" cy="210172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85443" y="1234534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Beacon 410A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4" name="Picture 3" descr="S2_Serie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5907" y="2326949"/>
            <a:ext cx="1023536" cy="1787776"/>
          </a:xfrm>
          <a:prstGeom prst="rect">
            <a:avLst/>
          </a:prstGeom>
        </p:spPr>
      </p:pic>
      <p:pic>
        <p:nvPicPr>
          <p:cNvPr id="9" name="Picture 8" descr="M2A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5110" y="2326949"/>
            <a:ext cx="1287426" cy="1364392"/>
          </a:xfrm>
          <a:prstGeom prst="rect">
            <a:avLst/>
          </a:prstGeom>
        </p:spPr>
      </p:pic>
      <p:pic>
        <p:nvPicPr>
          <p:cNvPr id="10" name="Picture 9" descr="65-2394RK-CH4-4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1699" y="2326949"/>
            <a:ext cx="1197631" cy="2626194"/>
          </a:xfrm>
          <a:prstGeom prst="rect">
            <a:avLst/>
          </a:prstGeom>
        </p:spPr>
      </p:pic>
      <p:pic>
        <p:nvPicPr>
          <p:cNvPr id="11" name="Picture 10" descr="iStock-152146539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6254" y="4770918"/>
            <a:ext cx="1210267" cy="1242541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>
            <a:off x="1971040" y="3383280"/>
            <a:ext cx="0" cy="73144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1971040" y="4114725"/>
            <a:ext cx="101486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2985907" y="1899920"/>
            <a:ext cx="0" cy="221480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2985907" y="1899920"/>
            <a:ext cx="50913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endCxn id="4" idx="0"/>
          </p:cNvCxnSpPr>
          <p:nvPr/>
        </p:nvCxnSpPr>
        <p:spPr>
          <a:xfrm>
            <a:off x="3495040" y="1899920"/>
            <a:ext cx="2635" cy="42702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757680" y="3383280"/>
            <a:ext cx="0" cy="174752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1757680" y="5130800"/>
            <a:ext cx="0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757680" y="5130801"/>
            <a:ext cx="26619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V="1">
            <a:off x="4419600" y="1899920"/>
            <a:ext cx="0" cy="323088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4419600" y="1899920"/>
            <a:ext cx="133096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5750560" y="1899920"/>
            <a:ext cx="0" cy="42702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5750560" y="3574143"/>
            <a:ext cx="0" cy="9034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5750560" y="4477583"/>
            <a:ext cx="8080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V="1">
            <a:off x="6558643" y="1899921"/>
            <a:ext cx="0" cy="257766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6558643" y="1899920"/>
            <a:ext cx="81642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endCxn id="10" idx="0"/>
          </p:cNvCxnSpPr>
          <p:nvPr/>
        </p:nvCxnSpPr>
        <p:spPr>
          <a:xfrm>
            <a:off x="7375071" y="1899920"/>
            <a:ext cx="5444" cy="42702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1143000" y="3483325"/>
            <a:ext cx="0" cy="201396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1143000" y="5497286"/>
            <a:ext cx="429078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2689057" y="1650520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S2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505097" y="1516626"/>
            <a:ext cx="1081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M2A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099868" y="1481791"/>
            <a:ext cx="171971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Remote Mount Sensor</a:t>
            </a:r>
          </a:p>
          <a:p>
            <a:pPr lvl="0" algn="ctr"/>
            <a:r>
              <a:rPr lang="en-US" altLang="ja-JP" sz="1000" kern="0" dirty="0">
                <a:latin typeface="+mn-lt"/>
              </a:rPr>
              <a:t>With Cal Cup</a:t>
            </a:r>
          </a:p>
          <a:p>
            <a:pPr lvl="0" algn="ctr"/>
            <a:endParaRPr lang="en-US" altLang="ja-JP" sz="1000" kern="0" dirty="0">
              <a:latin typeface="+mn-lt"/>
            </a:endParaRP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143000" y="5526851"/>
            <a:ext cx="3871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Alarm Relays Activate Ventilation / Exhaust System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790770" y="4899790"/>
            <a:ext cx="20810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en-US" altLang="ja-JP" sz="1000" b="0" kern="0" dirty="0">
                <a:latin typeface="+mn-lt"/>
              </a:rPr>
              <a:t>RKI’s diffusion style remote mount detectors allow for easy calibrations in difficult access areas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51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000" kern="0" dirty="0">
                <a:latin typeface="+mj-lt"/>
              </a:rPr>
              <a:t>Sensors &amp; Transmitters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748" y="2018632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96956" y="2786600"/>
            <a:ext cx="1328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Direct Connect</a:t>
            </a:r>
          </a:p>
          <a:p>
            <a:pPr algn="ctr"/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3" name="Picture 2" descr="Exp_O2_H2S_CO_directcnct-cop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0896" y="1017258"/>
            <a:ext cx="986220" cy="1843211"/>
          </a:xfrm>
          <a:prstGeom prst="rect">
            <a:avLst/>
          </a:prstGeom>
        </p:spPr>
      </p:pic>
      <p:pic>
        <p:nvPicPr>
          <p:cNvPr id="5" name="Picture 4" descr="S2_Serie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0824" y="925296"/>
            <a:ext cx="1102730" cy="1926102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887324" y="2777529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S2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7" name="Picture 6" descr="M2A-Front-View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813" y="925296"/>
            <a:ext cx="1339686" cy="1942545"/>
          </a:xfrm>
          <a:prstGeom prst="rect">
            <a:avLst/>
          </a:prstGeom>
        </p:spPr>
      </p:pic>
      <p:pic>
        <p:nvPicPr>
          <p:cNvPr id="8" name="Picture 7" descr="35-300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452" y="4107737"/>
            <a:ext cx="1351865" cy="1662794"/>
          </a:xfrm>
          <a:prstGeom prst="rect">
            <a:avLst/>
          </a:prstGeom>
        </p:spPr>
      </p:pic>
      <p:pic>
        <p:nvPicPr>
          <p:cNvPr id="12" name="Picture 11" descr="SD-1RI-High-res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8946" y="4436797"/>
            <a:ext cx="1311827" cy="1460500"/>
          </a:xfrm>
          <a:prstGeom prst="rect">
            <a:avLst/>
          </a:prstGeom>
        </p:spPr>
      </p:pic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460126"/>
              </p:ext>
            </p:extLst>
          </p:nvPr>
        </p:nvGraphicFramePr>
        <p:xfrm>
          <a:off x="873871" y="3031444"/>
          <a:ext cx="1705103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705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Cost Effective</a:t>
                      </a:r>
                      <a:endParaRPr lang="en-US" sz="800" b="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dirty="0"/>
                        <a:t>Water repellent sensor coating</a:t>
                      </a:r>
                      <a:endParaRPr lang="en-US" sz="80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Explosion</a:t>
                      </a:r>
                      <a:r>
                        <a:rPr lang="en-US" sz="800" baseline="0" dirty="0"/>
                        <a:t> Proof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421695"/>
              </p:ext>
            </p:extLst>
          </p:nvPr>
        </p:nvGraphicFramePr>
        <p:xfrm>
          <a:off x="645545" y="5897297"/>
          <a:ext cx="1989579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89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LEL, O2, H2S, CO CO2, &amp;</a:t>
                      </a:r>
                      <a:r>
                        <a:rPr lang="en-US" sz="800" b="0" baseline="0" dirty="0"/>
                        <a:t> H2 available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baseline="0" dirty="0" err="1"/>
                        <a:t>Multigas</a:t>
                      </a:r>
                      <a:r>
                        <a:rPr lang="en-US" sz="800" baseline="0" dirty="0"/>
                        <a:t> versions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Internal</a:t>
                      </a:r>
                      <a:r>
                        <a:rPr lang="en-US" sz="800" baseline="0" dirty="0"/>
                        <a:t> sample pump with 100’ range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802681" y="5667871"/>
            <a:ext cx="15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35-3001 Sample Draw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962027" y="2846453"/>
            <a:ext cx="1212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M2A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553813" y="5851795"/>
            <a:ext cx="15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SD-1 Series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837218"/>
              </p:ext>
            </p:extLst>
          </p:nvPr>
        </p:nvGraphicFramePr>
        <p:xfrm>
          <a:off x="3772218" y="3031444"/>
          <a:ext cx="1498278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98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baseline="0" dirty="0"/>
                        <a:t>Transmitters 4-20mA output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dirty="0"/>
                        <a:t>Explosion Proof</a:t>
                      </a:r>
                      <a:endParaRPr lang="en-US" sz="80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Stainless steel option</a:t>
                      </a:r>
                      <a:r>
                        <a:rPr lang="en-US" sz="800" baseline="0" dirty="0"/>
                        <a:t> 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999318"/>
              </p:ext>
            </p:extLst>
          </p:nvPr>
        </p:nvGraphicFramePr>
        <p:xfrm>
          <a:off x="6695510" y="3107892"/>
          <a:ext cx="1808660" cy="99984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08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baseline="0" dirty="0"/>
                        <a:t>Operates with or without controller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dirty="0"/>
                        <a:t>OLED display</a:t>
                      </a:r>
                      <a:endParaRPr lang="en-US" sz="80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2 programmable alarm relays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Non intrusive calibration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4-20mA</a:t>
                      </a:r>
                      <a:r>
                        <a:rPr lang="en-US" sz="800" baseline="0" dirty="0"/>
                        <a:t> and Modbus outputs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069473"/>
              </p:ext>
            </p:extLst>
          </p:nvPr>
        </p:nvGraphicFramePr>
        <p:xfrm>
          <a:off x="6367809" y="6081221"/>
          <a:ext cx="1847882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47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Explosion proof, IP-65/67</a:t>
                      </a:r>
                      <a:endParaRPr lang="en-US" sz="800" b="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baseline="0" dirty="0"/>
                        <a:t>Monitor ppm or % LEL ranges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Available for H2, IPA, CAN, and ETO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782191" y="5230350"/>
            <a:ext cx="15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GD-70D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368783"/>
              </p:ext>
            </p:extLst>
          </p:nvPr>
        </p:nvGraphicFramePr>
        <p:xfrm>
          <a:off x="3596187" y="5459776"/>
          <a:ext cx="1847882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47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Smart Sample Draw</a:t>
                      </a:r>
                      <a:endParaRPr lang="en-US" sz="800" b="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baseline="0" dirty="0"/>
                        <a:t>Wide range of plug &amp; play sensors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Large LCD Display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Picture 3" descr="GD-70D-angled-view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5736" y="3805569"/>
            <a:ext cx="1027818" cy="139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1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000" kern="0" dirty="0">
                <a:latin typeface="+mj-lt"/>
              </a:rPr>
              <a:t>H2 Specific Sensors &amp; Transmitters</a:t>
            </a:r>
          </a:p>
        </p:txBody>
      </p:sp>
      <p:pic>
        <p:nvPicPr>
          <p:cNvPr id="5" name="Picture 4" descr="S2_Serie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30" y="1140393"/>
            <a:ext cx="1102730" cy="1926102"/>
          </a:xfrm>
          <a:prstGeom prst="rect">
            <a:avLst/>
          </a:prstGeom>
        </p:spPr>
      </p:pic>
      <p:pic>
        <p:nvPicPr>
          <p:cNvPr id="6" name="Picture 5" descr="M2A-Front-View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3510" y="1123950"/>
            <a:ext cx="1339686" cy="19425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6410" y="3066495"/>
            <a:ext cx="1443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Direct Connect / S2</a:t>
            </a:r>
          </a:p>
          <a:p>
            <a:pPr algn="ctr"/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68254" y="3066495"/>
            <a:ext cx="1212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M2A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16545" y="1231515"/>
            <a:ext cx="53493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Proprietary sensor technology for either % LEL or PPM H2 ranges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Highly specific to H2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Eliminates false alarms from IPA and other gases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Superior resistance to catalyst poisons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Available in Direct Connect Sensor, S2, or M2A transmitters</a:t>
            </a:r>
            <a:endParaRPr lang="en-US" b="0" dirty="0"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16545" y="3871576"/>
            <a:ext cx="5349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+mn-lt"/>
              </a:rPr>
              <a:t>Ideal for Semiconductor, Power Plants, Battery Rooms, H2 Fueling Stations, and Gas Plants</a:t>
            </a:r>
            <a:endParaRPr lang="en-US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91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000" kern="0" dirty="0">
                <a:latin typeface="+mj-lt"/>
              </a:rPr>
              <a:t>Horns &amp; Strobes</a:t>
            </a:r>
          </a:p>
        </p:txBody>
      </p:sp>
      <p:sp>
        <p:nvSpPr>
          <p:cNvPr id="44" name="Rounded Rectangle 7"/>
          <p:cNvSpPr/>
          <p:nvPr/>
        </p:nvSpPr>
        <p:spPr bwMode="auto">
          <a:xfrm>
            <a:off x="30480" y="47728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>
                <a:latin typeface="+mj-lt"/>
              </a:rPr>
              <a:t>Non Hazardous Location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96415" y="1256582"/>
            <a:ext cx="23569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200" kern="0" dirty="0">
                <a:latin typeface="+mn-lt"/>
              </a:rPr>
              <a:t>Lights or Strobes with Horns</a:t>
            </a:r>
          </a:p>
          <a:p>
            <a:pPr lvl="0" algn="ctr"/>
            <a:r>
              <a:rPr lang="en-US" altLang="ja-JP" sz="1200" kern="0" dirty="0">
                <a:latin typeface="+mn-lt"/>
              </a:rPr>
              <a:t>4 wire ( Strobe and Horn wired separately) 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332480" y="1256582"/>
            <a:ext cx="2356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200" kern="0" dirty="0">
                <a:latin typeface="+mn-lt"/>
              </a:rPr>
              <a:t>Lights or strobes with horns</a:t>
            </a:r>
          </a:p>
          <a:p>
            <a:pPr lvl="0" algn="ctr"/>
            <a:r>
              <a:rPr lang="en-US" sz="1200" kern="0" dirty="0">
                <a:latin typeface="+mn-lt"/>
              </a:rPr>
              <a:t>2 wire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273800" y="1256582"/>
            <a:ext cx="23569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200" kern="0" dirty="0">
                <a:latin typeface="+mn-lt"/>
              </a:rPr>
              <a:t>Lights, Strobes, or Horns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042920" y="2026023"/>
            <a:ext cx="0" cy="370421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6019800" y="2026023"/>
            <a:ext cx="0" cy="370421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51-0131-R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180" y="2184400"/>
            <a:ext cx="1097421" cy="1026160"/>
          </a:xfrm>
          <a:prstGeom prst="rect">
            <a:avLst/>
          </a:prstGeom>
        </p:spPr>
      </p:pic>
      <p:pic>
        <p:nvPicPr>
          <p:cNvPr id="13" name="Picture 12" descr="51-0097RK-BLU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002" y="4074160"/>
            <a:ext cx="1116593" cy="1127759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420450" y="3172590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Horn with Strobe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 , 4 wire</a:t>
            </a:r>
          </a:p>
          <a:p>
            <a:pPr lvl="0" algn="ctr"/>
            <a:r>
              <a:rPr lang="en-US" sz="1000" b="0" kern="0" dirty="0">
                <a:latin typeface="+mn-lt"/>
              </a:rPr>
              <a:t>Amber, Blue or Red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20450" y="5209947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Horn with Strobe</a:t>
            </a:r>
          </a:p>
          <a:p>
            <a:pPr lvl="0" algn="ctr"/>
            <a:r>
              <a:rPr lang="en-US" sz="1000" b="0" kern="0" dirty="0">
                <a:latin typeface="+mn-lt"/>
              </a:rPr>
              <a:t>NEMA 3R, 4 Wire, 24 VDC</a:t>
            </a:r>
          </a:p>
          <a:p>
            <a:pPr lvl="0" algn="ctr"/>
            <a:r>
              <a:rPr lang="en-US" sz="1000" b="0" kern="0" dirty="0">
                <a:latin typeface="+mn-lt"/>
              </a:rPr>
              <a:t>Amber or Red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17" name="Picture 16" descr="51-0090RK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1111" y="1883782"/>
            <a:ext cx="1046349" cy="1446565"/>
          </a:xfrm>
          <a:prstGeom prst="rect">
            <a:avLst/>
          </a:prstGeom>
        </p:spPr>
      </p:pic>
      <p:pic>
        <p:nvPicPr>
          <p:cNvPr id="19" name="Picture 18" descr="51-0097RK-AMB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1111" y="4098172"/>
            <a:ext cx="1120780" cy="1134229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3488770" y="3129280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Flashing Alarm Light with Horn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</a:t>
            </a:r>
          </a:p>
          <a:p>
            <a:pPr lvl="0" algn="ctr"/>
            <a:r>
              <a:rPr lang="en-US" sz="1000" b="0" kern="0" dirty="0">
                <a:latin typeface="+mn-lt"/>
              </a:rPr>
              <a:t>Red, Blue or Amber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484880" y="5201919"/>
            <a:ext cx="2296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Strobe with Horn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VDC, NEMA 4X / 3R</a:t>
            </a:r>
          </a:p>
          <a:p>
            <a:pPr lvl="0" algn="ctr"/>
            <a:r>
              <a:rPr lang="en-US" sz="1000" b="0" kern="0" dirty="0">
                <a:latin typeface="+mn-lt"/>
              </a:rPr>
              <a:t>Amber, Blue or Red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51-0053RKgreen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2023" y="2026023"/>
            <a:ext cx="712297" cy="916489"/>
          </a:xfrm>
          <a:prstGeom prst="rect">
            <a:avLst/>
          </a:prstGeom>
        </p:spPr>
      </p:pic>
      <p:pic>
        <p:nvPicPr>
          <p:cNvPr id="23" name="Picture 22" descr="51-0098-RED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2463" y="3530133"/>
            <a:ext cx="1052028" cy="1066055"/>
          </a:xfrm>
          <a:prstGeom prst="rect">
            <a:avLst/>
          </a:prstGeom>
        </p:spPr>
      </p:pic>
      <p:pic>
        <p:nvPicPr>
          <p:cNvPr id="25" name="Picture 24" descr="52-0004RK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011" y="5122142"/>
            <a:ext cx="1028616" cy="1113978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6485970" y="2891712"/>
            <a:ext cx="20810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Rotating Alarm 120V</a:t>
            </a:r>
          </a:p>
          <a:p>
            <a:pPr lvl="0" algn="ctr"/>
            <a:r>
              <a:rPr lang="en-US" sz="1000" b="0" kern="0" dirty="0">
                <a:latin typeface="+mn-lt"/>
              </a:rPr>
              <a:t>Green, Amber, Red or Blue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485970" y="4555530"/>
            <a:ext cx="2292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Strobe NEMA 3R / 4X Red Housing</a:t>
            </a:r>
          </a:p>
          <a:p>
            <a:pPr lvl="0" algn="ctr"/>
            <a:r>
              <a:rPr lang="en-US" sz="1000" b="0" kern="0" dirty="0">
                <a:latin typeface="+mn-lt"/>
              </a:rPr>
              <a:t>Amber, Red or Blue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273800" y="6236120"/>
            <a:ext cx="22922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24 VDC Vibrating Horn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43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000" kern="0" dirty="0">
                <a:latin typeface="+mj-lt"/>
              </a:rPr>
              <a:t>Horns &amp; Strobes</a:t>
            </a:r>
          </a:p>
        </p:txBody>
      </p:sp>
      <p:sp>
        <p:nvSpPr>
          <p:cNvPr id="44" name="Rounded Rectangle 7"/>
          <p:cNvSpPr/>
          <p:nvPr/>
        </p:nvSpPr>
        <p:spPr bwMode="auto">
          <a:xfrm>
            <a:off x="30480" y="47728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>
                <a:latin typeface="+mj-lt"/>
              </a:rPr>
              <a:t>Hazardous Location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15173" y="1632502"/>
            <a:ext cx="23569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200" kern="0" dirty="0">
                <a:latin typeface="+mn-lt"/>
              </a:rPr>
              <a:t>Class I </a:t>
            </a:r>
            <a:r>
              <a:rPr lang="en-US" altLang="ja-JP" sz="1200" kern="0" dirty="0" err="1">
                <a:latin typeface="+mn-lt"/>
              </a:rPr>
              <a:t>Div</a:t>
            </a:r>
            <a:r>
              <a:rPr lang="en-US" altLang="ja-JP" sz="1200" kern="0" dirty="0">
                <a:latin typeface="+mn-lt"/>
              </a:rPr>
              <a:t> 1 Strobes or Horns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559885" y="1632502"/>
            <a:ext cx="23569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00" kern="0" dirty="0">
                <a:latin typeface="+mn-lt"/>
              </a:rPr>
              <a:t>Class I </a:t>
            </a:r>
            <a:r>
              <a:rPr lang="en-US" sz="1200" kern="0" dirty="0" err="1">
                <a:latin typeface="+mn-lt"/>
              </a:rPr>
              <a:t>Div</a:t>
            </a:r>
            <a:r>
              <a:rPr lang="en-US" sz="1200" kern="0" dirty="0">
                <a:latin typeface="+mn-lt"/>
              </a:rPr>
              <a:t> 2 Strobes or Horns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27133" y="2026023"/>
            <a:ext cx="0" cy="370421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-162560" y="4439364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Horn with Strobe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 , 4 wire</a:t>
            </a:r>
          </a:p>
          <a:p>
            <a:pPr lvl="0" algn="ctr"/>
            <a:r>
              <a:rPr lang="en-US" sz="1000" b="0" kern="0" dirty="0">
                <a:latin typeface="+mn-lt"/>
              </a:rPr>
              <a:t>Amber, Blue or Red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537703" y="4439364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Strobe Light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</a:t>
            </a:r>
          </a:p>
          <a:p>
            <a:pPr lvl="0" algn="ctr"/>
            <a:r>
              <a:rPr lang="en-US" sz="1000" b="0" kern="0" dirty="0">
                <a:latin typeface="+mn-lt"/>
              </a:rPr>
              <a:t>Red or Amber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2" name="Picture 1" descr="Model-27XST-strob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20" y="2768251"/>
            <a:ext cx="1713508" cy="1713508"/>
          </a:xfrm>
          <a:prstGeom prst="rect">
            <a:avLst/>
          </a:prstGeom>
        </p:spPr>
      </p:pic>
      <p:pic>
        <p:nvPicPr>
          <p:cNvPr id="4" name="Picture 3" descr="31X-Horn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3563" y="2859691"/>
            <a:ext cx="1604010" cy="1608741"/>
          </a:xfrm>
          <a:prstGeom prst="rect">
            <a:avLst/>
          </a:prstGeom>
        </p:spPr>
      </p:pic>
      <p:pic>
        <p:nvPicPr>
          <p:cNvPr id="7" name="Picture 6" descr="51-0030RK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8553" y="2786358"/>
            <a:ext cx="1269527" cy="1631274"/>
          </a:xfrm>
          <a:prstGeom prst="rect">
            <a:avLst/>
          </a:prstGeom>
        </p:spPr>
      </p:pic>
      <p:pic>
        <p:nvPicPr>
          <p:cNvPr id="8" name="Picture 7" descr="52-0005RK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3638" y="3022251"/>
            <a:ext cx="1510434" cy="130937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346046" y="4439364"/>
            <a:ext cx="2081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Horn 115 VAC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73638" y="4439364"/>
            <a:ext cx="2081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Horn 115 VAC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41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1203325" y="323850"/>
            <a:ext cx="7772400" cy="738188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pPr eaLnBrk="1" hangingPunct="1"/>
            <a:r>
              <a:rPr lang="en-US" sz="3900">
                <a:latin typeface="Century Gothic" charset="0"/>
              </a:rPr>
              <a:t>Fixed System Applications</a:t>
            </a:r>
            <a:endParaRPr lang="en-US">
              <a:latin typeface="Century Gothic" charset="0"/>
            </a:endParaRPr>
          </a:p>
        </p:txBody>
      </p:sp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547688" y="1435100"/>
            <a:ext cx="4071937" cy="46736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</a:pPr>
            <a:r>
              <a:rPr lang="en-US" sz="2900">
                <a:latin typeface="Century Gothic" charset="0"/>
              </a:rPr>
              <a:t>Refineries</a:t>
            </a:r>
          </a:p>
          <a:p>
            <a:pPr eaLnBrk="1" hangingPunct="1">
              <a:lnSpc>
                <a:spcPct val="90000"/>
              </a:lnSpc>
            </a:pPr>
            <a:r>
              <a:rPr lang="en-US" sz="2900">
                <a:latin typeface="Century Gothic" charset="0"/>
              </a:rPr>
              <a:t>Chemical &amp; Petrochemical Plants</a:t>
            </a:r>
          </a:p>
          <a:p>
            <a:pPr eaLnBrk="1" hangingPunct="1">
              <a:lnSpc>
                <a:spcPct val="90000"/>
              </a:lnSpc>
            </a:pPr>
            <a:r>
              <a:rPr lang="en-US" sz="2900">
                <a:latin typeface="Century Gothic" charset="0"/>
              </a:rPr>
              <a:t>Water &amp; Wastewater</a:t>
            </a:r>
          </a:p>
          <a:p>
            <a:pPr eaLnBrk="1" hangingPunct="1">
              <a:lnSpc>
                <a:spcPct val="90000"/>
              </a:lnSpc>
            </a:pPr>
            <a:r>
              <a:rPr lang="en-US" sz="2900">
                <a:latin typeface="Century Gothic" charset="0"/>
              </a:rPr>
              <a:t>Fuel Storage</a:t>
            </a:r>
          </a:p>
          <a:p>
            <a:pPr eaLnBrk="1" hangingPunct="1">
              <a:lnSpc>
                <a:spcPct val="90000"/>
              </a:lnSpc>
            </a:pPr>
            <a:r>
              <a:rPr lang="en-US" sz="2900">
                <a:latin typeface="Century Gothic" charset="0"/>
              </a:rPr>
              <a:t>Breweries</a:t>
            </a:r>
          </a:p>
          <a:p>
            <a:pPr eaLnBrk="1" hangingPunct="1">
              <a:lnSpc>
                <a:spcPct val="90000"/>
              </a:lnSpc>
            </a:pPr>
            <a:r>
              <a:rPr lang="en-US" sz="2900">
                <a:latin typeface="Century Gothic" charset="0"/>
              </a:rPr>
              <a:t>Wineries</a:t>
            </a:r>
          </a:p>
          <a:p>
            <a:pPr eaLnBrk="1" hangingPunct="1">
              <a:lnSpc>
                <a:spcPct val="90000"/>
              </a:lnSpc>
            </a:pPr>
            <a:r>
              <a:rPr lang="en-US" sz="2900">
                <a:latin typeface="Century Gothic" charset="0"/>
              </a:rPr>
              <a:t>Oil and Gas</a:t>
            </a:r>
          </a:p>
        </p:txBody>
      </p:sp>
      <p:graphicFrame>
        <p:nvGraphicFramePr>
          <p:cNvPr id="22533" name="Object 6"/>
          <p:cNvGraphicFramePr>
            <a:graphicFrameLocks noChangeAspect="1"/>
          </p:cNvGraphicFramePr>
          <p:nvPr/>
        </p:nvGraphicFramePr>
        <p:xfrm>
          <a:off x="3903663" y="1897063"/>
          <a:ext cx="4829175" cy="317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name="Clip" r:id="rId4" imgW="5714286" imgH="3753374" progId="MS_ClipArt_Gallery.5">
                  <p:embed/>
                </p:oleObj>
              </mc:Choice>
              <mc:Fallback>
                <p:oleObj name="Clip" r:id="rId4" imgW="5714286" imgH="3753374" progId="MS_ClipArt_Gallery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3663" y="1897063"/>
                        <a:ext cx="4829175" cy="3170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3428545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1422400" y="258763"/>
            <a:ext cx="7404100" cy="796925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pPr eaLnBrk="1" hangingPunct="1"/>
            <a:r>
              <a:rPr lang="en-US" sz="3900">
                <a:latin typeface="Century Gothic" charset="0"/>
              </a:rPr>
              <a:t>Fixed System Uses</a:t>
            </a:r>
            <a:endParaRPr lang="en-US">
              <a:latin typeface="Century Gothic" charset="0"/>
            </a:endParaRPr>
          </a:p>
        </p:txBody>
      </p:sp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619125" y="1503363"/>
            <a:ext cx="4498975" cy="4948237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sz="2800">
                <a:latin typeface="Century Gothic" charset="0"/>
              </a:rPr>
              <a:t>Room air monitoring for employee protection</a:t>
            </a:r>
          </a:p>
          <a:p>
            <a:pPr eaLnBrk="1" hangingPunct="1"/>
            <a:r>
              <a:rPr lang="en-US" sz="2800">
                <a:latin typeface="Century Gothic" charset="0"/>
              </a:rPr>
              <a:t>Fence line or perimeter monitoring</a:t>
            </a:r>
          </a:p>
          <a:p>
            <a:pPr eaLnBrk="1" hangingPunct="1"/>
            <a:r>
              <a:rPr lang="en-US" sz="2800">
                <a:latin typeface="Century Gothic" charset="0"/>
              </a:rPr>
              <a:t>Process control</a:t>
            </a:r>
          </a:p>
          <a:p>
            <a:pPr eaLnBrk="1" hangingPunct="1"/>
            <a:r>
              <a:rPr lang="en-US" sz="2800">
                <a:latin typeface="Century Gothic" charset="0"/>
              </a:rPr>
              <a:t>Gas cabinet exhaust monitoring</a:t>
            </a:r>
          </a:p>
          <a:p>
            <a:pPr eaLnBrk="1" hangingPunct="1"/>
            <a:r>
              <a:rPr lang="en-US" sz="2800">
                <a:latin typeface="Century Gothic" charset="0"/>
              </a:rPr>
              <a:t>Industrial point gas monitoring</a:t>
            </a:r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8950" y="1503363"/>
            <a:ext cx="3117850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014546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130426"/>
            <a:ext cx="8022771" cy="1470025"/>
          </a:xfrm>
        </p:spPr>
        <p:txBody>
          <a:bodyPr/>
          <a:lstStyle/>
          <a:p>
            <a:r>
              <a:rPr lang="en-US" dirty="0"/>
              <a:t>Key Markets for Gas Monitors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Who to call and where to go.</a:t>
            </a:r>
          </a:p>
        </p:txBody>
      </p:sp>
    </p:spTree>
    <p:extLst>
      <p:ext uri="{BB962C8B-B14F-4D97-AF65-F5344CB8AC3E}">
        <p14:creationId xmlns:p14="http://schemas.microsoft.com/office/powerpoint/2010/main" val="222735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To Call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60567" y="1608908"/>
            <a:ext cx="7285262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Looking for the person in charge of the following:</a:t>
            </a:r>
          </a:p>
          <a:p>
            <a:pPr lvl="1"/>
            <a:r>
              <a:rPr lang="en-US" sz="1800" dirty="0"/>
              <a:t>PPE (personal protective equipment)</a:t>
            </a:r>
          </a:p>
          <a:p>
            <a:pPr lvl="1"/>
            <a:r>
              <a:rPr lang="en-US" sz="1800" dirty="0"/>
              <a:t>HSE or EHS (Health, Safety, &amp; Environment or Environmental, Health, &amp; Safety)</a:t>
            </a:r>
          </a:p>
          <a:p>
            <a:pPr lvl="1"/>
            <a:r>
              <a:rPr lang="en-US" sz="1800" dirty="0"/>
              <a:t>Industrial Hygiene</a:t>
            </a:r>
          </a:p>
          <a:p>
            <a:pPr lvl="1"/>
            <a:r>
              <a:rPr lang="en-US" sz="1800" dirty="0"/>
              <a:t>Safety </a:t>
            </a:r>
          </a:p>
          <a:p>
            <a:pPr lvl="1"/>
            <a:r>
              <a:rPr lang="en-US" sz="1800" dirty="0"/>
              <a:t>Instrumentation shop</a:t>
            </a:r>
          </a:p>
          <a:p>
            <a:pPr lvl="1"/>
            <a:endParaRPr lang="en-US" sz="2000" dirty="0"/>
          </a:p>
          <a:p>
            <a:endParaRPr lang="en-US" sz="2000" dirty="0"/>
          </a:p>
        </p:txBody>
      </p:sp>
      <p:pic>
        <p:nvPicPr>
          <p:cNvPr id="2" name="Picture 1" descr="transfer-call-clipart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857" y="1530803"/>
            <a:ext cx="2939143" cy="253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9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Call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31274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Oil &amp; Gas Production </a:t>
            </a:r>
            <a:r>
              <a:rPr lang="en-US" sz="1800" dirty="0"/>
              <a:t>(downstream operations)</a:t>
            </a:r>
          </a:p>
          <a:p>
            <a:pPr lvl="1"/>
            <a:r>
              <a:rPr lang="en-US" sz="2000" dirty="0"/>
              <a:t>Gases encountered:  </a:t>
            </a:r>
          </a:p>
          <a:p>
            <a:pPr lvl="2"/>
            <a:r>
              <a:rPr lang="en-US" sz="1600" dirty="0"/>
              <a:t>Combustibles</a:t>
            </a:r>
          </a:p>
          <a:p>
            <a:pPr lvl="2"/>
            <a:r>
              <a:rPr lang="en-US" sz="1600" dirty="0"/>
              <a:t>O2 deficiency</a:t>
            </a:r>
          </a:p>
          <a:p>
            <a:pPr lvl="2"/>
            <a:r>
              <a:rPr lang="en-US" sz="1600" dirty="0"/>
              <a:t>H2S, CO</a:t>
            </a:r>
          </a:p>
          <a:p>
            <a:pPr lvl="2"/>
            <a:r>
              <a:rPr lang="en-US" sz="1600" dirty="0"/>
              <a:t>SO2, HCN, NH3</a:t>
            </a:r>
          </a:p>
          <a:p>
            <a:endParaRPr lang="en-US" sz="2400" dirty="0"/>
          </a:p>
        </p:txBody>
      </p:sp>
      <p:pic>
        <p:nvPicPr>
          <p:cNvPr id="6" name="Picture 5" descr="GX-20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59" y="4088492"/>
            <a:ext cx="674214" cy="644613"/>
          </a:xfrm>
          <a:prstGeom prst="rect">
            <a:avLst/>
          </a:prstGeom>
        </p:spPr>
      </p:pic>
      <p:pic>
        <p:nvPicPr>
          <p:cNvPr id="9" name="Picture 8" descr="GX-6000-Front-smal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66" y="4904376"/>
            <a:ext cx="605536" cy="1513841"/>
          </a:xfrm>
          <a:prstGeom prst="rect">
            <a:avLst/>
          </a:prstGeom>
        </p:spPr>
      </p:pic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8AD62178-0E71-E145-9FA2-CCAC6CEE6B05}"/>
              </a:ext>
            </a:extLst>
          </p:cNvPr>
          <p:cNvSpPr txBox="1">
            <a:spLocks/>
          </p:cNvSpPr>
          <p:nvPr/>
        </p:nvSpPr>
        <p:spPr bwMode="auto">
          <a:xfrm>
            <a:off x="1752600" y="3755571"/>
            <a:ext cx="7391400" cy="2662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000" b="0" dirty="0"/>
              <a:t>RKI Products</a:t>
            </a:r>
          </a:p>
          <a:p>
            <a:pPr lvl="2"/>
            <a:r>
              <a:rPr lang="en-US" sz="1600" b="0" dirty="0"/>
              <a:t>GX-2009 advantages:  </a:t>
            </a:r>
          </a:p>
          <a:p>
            <a:pPr lvl="3"/>
            <a:r>
              <a:rPr lang="en-US" sz="1200" b="0" dirty="0"/>
              <a:t>Smallest &amp; lightest available. Ideal for workers wearing monitors for entire shifts</a:t>
            </a:r>
          </a:p>
          <a:p>
            <a:pPr lvl="3"/>
            <a:r>
              <a:rPr lang="en-US" sz="1200" b="0" dirty="0"/>
              <a:t>Proven reliability</a:t>
            </a:r>
          </a:p>
          <a:p>
            <a:pPr lvl="3"/>
            <a:r>
              <a:rPr lang="en-US" sz="1200" b="0" dirty="0"/>
              <a:t>Available</a:t>
            </a:r>
          </a:p>
          <a:p>
            <a:pPr lvl="2"/>
            <a:r>
              <a:rPr lang="en-US" sz="1600" b="0" dirty="0"/>
              <a:t>GX-6000 advantages:</a:t>
            </a:r>
          </a:p>
          <a:p>
            <a:pPr lvl="3"/>
            <a:r>
              <a:rPr lang="en-US" sz="1200" b="0" dirty="0"/>
              <a:t>6 Gas channels</a:t>
            </a:r>
          </a:p>
          <a:p>
            <a:pPr lvl="3"/>
            <a:r>
              <a:rPr lang="en-US" sz="1200" b="0" dirty="0"/>
              <a:t>5 operating modes</a:t>
            </a:r>
          </a:p>
          <a:p>
            <a:pPr lvl="3"/>
            <a:r>
              <a:rPr lang="en-US" sz="1200" b="0" dirty="0"/>
              <a:t>Benzene specific PID</a:t>
            </a:r>
          </a:p>
          <a:p>
            <a:pPr lvl="3"/>
            <a:r>
              <a:rPr lang="en-US" sz="1200" b="0" dirty="0"/>
              <a:t>Smart sensors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9D7789C-DE62-F34F-86D2-07E3B4DCE3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3876" y="574772"/>
            <a:ext cx="2847925" cy="2951111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1415CB-719D-E74F-BB56-8D6428E95E99}"/>
              </a:ext>
            </a:extLst>
          </p:cNvPr>
          <p:cNvCxnSpPr/>
          <p:nvPr/>
        </p:nvCxnSpPr>
        <p:spPr>
          <a:xfrm>
            <a:off x="174171" y="3587931"/>
            <a:ext cx="853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3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Energy – Power Utilities</a:t>
            </a:r>
          </a:p>
          <a:p>
            <a:pPr lvl="1"/>
            <a:r>
              <a:rPr lang="en-US" sz="2000" dirty="0"/>
              <a:t>Gases Encountered</a:t>
            </a:r>
          </a:p>
          <a:p>
            <a:pPr lvl="2"/>
            <a:r>
              <a:rPr lang="en-US" sz="1600" dirty="0"/>
              <a:t>Combustibles</a:t>
            </a:r>
          </a:p>
          <a:p>
            <a:pPr lvl="2"/>
            <a:r>
              <a:rPr lang="en-US" sz="1600" dirty="0"/>
              <a:t>O2 deficiency</a:t>
            </a:r>
          </a:p>
          <a:p>
            <a:pPr lvl="2"/>
            <a:r>
              <a:rPr lang="en-US" sz="1600" dirty="0"/>
              <a:t>H2S, CO</a:t>
            </a:r>
          </a:p>
          <a:p>
            <a:endParaRPr lang="en-US" sz="2400" dirty="0"/>
          </a:p>
        </p:txBody>
      </p:sp>
      <p:pic>
        <p:nvPicPr>
          <p:cNvPr id="6" name="Picture 5" descr="151913-2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571" y="1047931"/>
            <a:ext cx="2540000" cy="2540000"/>
          </a:xfrm>
          <a:prstGeom prst="rect">
            <a:avLst/>
          </a:prstGeom>
        </p:spPr>
      </p:pic>
      <p:pic>
        <p:nvPicPr>
          <p:cNvPr id="7" name="Picture 6" descr="GX-20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28" y="4190921"/>
            <a:ext cx="645272" cy="616942"/>
          </a:xfrm>
          <a:prstGeom prst="rect">
            <a:avLst/>
          </a:prstGeom>
        </p:spPr>
      </p:pic>
      <p:pic>
        <p:nvPicPr>
          <p:cNvPr id="9" name="Picture 8" descr="GX-2012-Normal-Mode-Scree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28" y="4911448"/>
            <a:ext cx="645272" cy="142605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C8A41D4-D6D0-1C4D-A73C-7FAAA0CEA816}"/>
              </a:ext>
            </a:extLst>
          </p:cNvPr>
          <p:cNvSpPr txBox="1">
            <a:spLocks/>
          </p:cNvSpPr>
          <p:nvPr/>
        </p:nvSpPr>
        <p:spPr bwMode="auto">
          <a:xfrm>
            <a:off x="1752600" y="3752105"/>
            <a:ext cx="7391400" cy="2445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000" b="0" dirty="0"/>
              <a:t>RKI Products</a:t>
            </a:r>
          </a:p>
          <a:p>
            <a:pPr lvl="2"/>
            <a:r>
              <a:rPr lang="en-US" sz="1600" b="0" dirty="0"/>
              <a:t>GX-2009 advantages:  </a:t>
            </a:r>
          </a:p>
          <a:p>
            <a:pPr lvl="3"/>
            <a:r>
              <a:rPr lang="en-US" sz="1400" b="0" dirty="0"/>
              <a:t>Smallest &amp; lightest available. Ideal for workers wearing monitors for entire shifts</a:t>
            </a:r>
          </a:p>
          <a:p>
            <a:pPr lvl="3"/>
            <a:r>
              <a:rPr lang="en-US" sz="1400" b="0" dirty="0"/>
              <a:t>Proven reliability</a:t>
            </a:r>
          </a:p>
          <a:p>
            <a:pPr lvl="3"/>
            <a:r>
              <a:rPr lang="en-US" sz="1400" b="0" dirty="0"/>
              <a:t>Available</a:t>
            </a:r>
          </a:p>
          <a:p>
            <a:pPr lvl="2"/>
            <a:r>
              <a:rPr lang="en-US" sz="1600" b="0" dirty="0"/>
              <a:t>GX-2012 advantages:</a:t>
            </a:r>
          </a:p>
          <a:p>
            <a:pPr lvl="3"/>
            <a:r>
              <a:rPr lang="en-US" sz="1400" b="0" dirty="0"/>
              <a:t>Internal sample pump</a:t>
            </a:r>
          </a:p>
          <a:p>
            <a:pPr lvl="3"/>
            <a:r>
              <a:rPr lang="en-US" sz="1400" b="0" dirty="0"/>
              <a:t>3 operating modes:  Normal, leak check, and bar hole sampling</a:t>
            </a:r>
          </a:p>
          <a:p>
            <a:pPr lvl="3"/>
            <a:r>
              <a:rPr lang="en-US" sz="1400" b="0" dirty="0"/>
              <a:t>Uses the same sensors as GX-2009</a:t>
            </a:r>
          </a:p>
          <a:p>
            <a:endParaRPr lang="en-US" sz="2000" b="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FF690D-1E5A-2148-B14C-8DC75F5D9C35}"/>
              </a:ext>
            </a:extLst>
          </p:cNvPr>
          <p:cNvCxnSpPr/>
          <p:nvPr/>
        </p:nvCxnSpPr>
        <p:spPr>
          <a:xfrm>
            <a:off x="174171" y="3587931"/>
            <a:ext cx="853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899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491" y="1275807"/>
            <a:ext cx="6700157" cy="245799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Construction</a:t>
            </a:r>
          </a:p>
          <a:p>
            <a:pPr lvl="1"/>
            <a:r>
              <a:rPr lang="en-US" sz="2000" dirty="0"/>
              <a:t>OSHA CFR 1926 </a:t>
            </a:r>
            <a:r>
              <a:rPr lang="mr-IN" sz="2000" dirty="0"/>
              <a:t>–</a:t>
            </a:r>
            <a:r>
              <a:rPr lang="en-US" sz="2000" dirty="0"/>
              <a:t> </a:t>
            </a:r>
          </a:p>
          <a:p>
            <a:pPr lvl="2"/>
            <a:r>
              <a:rPr lang="en-US" sz="1600" dirty="0"/>
              <a:t>Confined Spaces in Construction</a:t>
            </a:r>
          </a:p>
          <a:p>
            <a:pPr lvl="1"/>
            <a:r>
              <a:rPr lang="en-US" sz="2000" dirty="0"/>
              <a:t>Gases Encountered</a:t>
            </a:r>
          </a:p>
          <a:p>
            <a:pPr lvl="2"/>
            <a:r>
              <a:rPr lang="en-US" sz="1600" dirty="0"/>
              <a:t>Combustibles</a:t>
            </a:r>
          </a:p>
          <a:p>
            <a:pPr lvl="2"/>
            <a:r>
              <a:rPr lang="en-US" sz="1600" dirty="0"/>
              <a:t>O2 deficiency</a:t>
            </a:r>
          </a:p>
          <a:p>
            <a:pPr lvl="2"/>
            <a:r>
              <a:rPr lang="en-US" sz="1600" dirty="0"/>
              <a:t>H2S, CO</a:t>
            </a:r>
          </a:p>
          <a:p>
            <a:endParaRPr lang="en-US" sz="2400" dirty="0"/>
          </a:p>
        </p:txBody>
      </p:sp>
      <p:pic>
        <p:nvPicPr>
          <p:cNvPr id="5" name="Picture 4" descr="trench-construc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199" y="1104900"/>
            <a:ext cx="3887787" cy="1943894"/>
          </a:xfrm>
          <a:prstGeom prst="rect">
            <a:avLst/>
          </a:prstGeom>
        </p:spPr>
      </p:pic>
      <p:pic>
        <p:nvPicPr>
          <p:cNvPr id="7" name="Picture 6" descr="GX-20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63" y="4241824"/>
            <a:ext cx="654837" cy="626087"/>
          </a:xfrm>
          <a:prstGeom prst="rect">
            <a:avLst/>
          </a:prstGeom>
        </p:spPr>
      </p:pic>
      <p:pic>
        <p:nvPicPr>
          <p:cNvPr id="10" name="Picture 9" descr="GX-6000-Front-smal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40" y="5032468"/>
            <a:ext cx="600531" cy="1501329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CF4D09-5D32-6547-BF5A-D716D695D92B}"/>
              </a:ext>
            </a:extLst>
          </p:cNvPr>
          <p:cNvSpPr txBox="1">
            <a:spLocks/>
          </p:cNvSpPr>
          <p:nvPr/>
        </p:nvSpPr>
        <p:spPr bwMode="auto">
          <a:xfrm>
            <a:off x="1752600" y="3752489"/>
            <a:ext cx="6700157" cy="2457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000" b="0" dirty="0"/>
              <a:t>RKI Products</a:t>
            </a:r>
          </a:p>
          <a:p>
            <a:pPr lvl="2"/>
            <a:r>
              <a:rPr lang="en-US" sz="1600" b="0" dirty="0"/>
              <a:t>GX-2009 advantages:  </a:t>
            </a:r>
          </a:p>
          <a:p>
            <a:pPr lvl="3"/>
            <a:r>
              <a:rPr lang="en-US" sz="1200" b="0" dirty="0"/>
              <a:t>Very popular with Trench Construction companies</a:t>
            </a:r>
          </a:p>
          <a:p>
            <a:pPr lvl="3"/>
            <a:r>
              <a:rPr lang="en-US" sz="1200" b="0" dirty="0"/>
              <a:t>Smallest &amp; lightest available. Ideal for workers wearing monitors for entire shifts</a:t>
            </a:r>
          </a:p>
          <a:p>
            <a:pPr lvl="2"/>
            <a:r>
              <a:rPr lang="en-US" sz="1600" b="0" dirty="0"/>
              <a:t>GX-6000 advantages:</a:t>
            </a:r>
          </a:p>
          <a:p>
            <a:pPr lvl="3"/>
            <a:r>
              <a:rPr lang="en-US" sz="1200" b="0" dirty="0"/>
              <a:t>Internal sample pump for pre-entry sampling</a:t>
            </a:r>
          </a:p>
          <a:p>
            <a:pPr lvl="3"/>
            <a:r>
              <a:rPr lang="en-US" sz="1200" b="0" dirty="0"/>
              <a:t>PID sensors for VOC monitoring</a:t>
            </a:r>
          </a:p>
          <a:p>
            <a:pPr lvl="3"/>
            <a:r>
              <a:rPr lang="en-US" sz="1200" b="0" dirty="0"/>
              <a:t>6 operating modes:  Normal, leak check, and bar hole sampling</a:t>
            </a:r>
          </a:p>
          <a:p>
            <a:pPr lvl="3"/>
            <a:r>
              <a:rPr lang="en-US" sz="1200" b="0" dirty="0"/>
              <a:t>Uses the same sensors as GX-2009</a:t>
            </a:r>
          </a:p>
          <a:p>
            <a:endParaRPr lang="en-US" sz="2400" b="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56B91E0-A4FE-F54C-BB0E-7B36875705EE}"/>
              </a:ext>
            </a:extLst>
          </p:cNvPr>
          <p:cNvCxnSpPr/>
          <p:nvPr/>
        </p:nvCxnSpPr>
        <p:spPr>
          <a:xfrm>
            <a:off x="174171" y="3587931"/>
            <a:ext cx="853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15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035800" cy="1918516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Water &amp; Waste Water</a:t>
            </a:r>
          </a:p>
          <a:p>
            <a:pPr lvl="1"/>
            <a:r>
              <a:rPr lang="en-US" sz="2000" dirty="0"/>
              <a:t>Gases Encountered</a:t>
            </a:r>
          </a:p>
          <a:p>
            <a:pPr lvl="2"/>
            <a:r>
              <a:rPr lang="en-US" sz="1600" dirty="0"/>
              <a:t>Combustibles</a:t>
            </a:r>
          </a:p>
          <a:p>
            <a:pPr lvl="2"/>
            <a:r>
              <a:rPr lang="en-US" sz="1600" dirty="0"/>
              <a:t>O2 deficiency</a:t>
            </a:r>
          </a:p>
          <a:p>
            <a:pPr lvl="2"/>
            <a:r>
              <a:rPr lang="en-US" sz="1600" dirty="0"/>
              <a:t>H2S, CO</a:t>
            </a:r>
          </a:p>
          <a:p>
            <a:pPr lvl="2"/>
            <a:r>
              <a:rPr lang="en-US" sz="1600" dirty="0"/>
              <a:t>Ammonia, Chlorine, Ozone, Sulfur Dioxide, &amp; VOC’s</a:t>
            </a:r>
            <a:endParaRPr lang="en-US" sz="1200" dirty="0"/>
          </a:p>
        </p:txBody>
      </p:sp>
      <p:pic>
        <p:nvPicPr>
          <p:cNvPr id="7" name="Picture 6" descr="wastewater-clipart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422" y="1205502"/>
            <a:ext cx="2313214" cy="231321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20B59F2-BE2F-6846-BF54-CB2CE339B3EE}"/>
              </a:ext>
            </a:extLst>
          </p:cNvPr>
          <p:cNvCxnSpPr/>
          <p:nvPr/>
        </p:nvCxnSpPr>
        <p:spPr>
          <a:xfrm>
            <a:off x="174171" y="3587931"/>
            <a:ext cx="853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214B03DB-9991-B342-B15F-B06D6007CD65}"/>
              </a:ext>
            </a:extLst>
          </p:cNvPr>
          <p:cNvGrpSpPr/>
          <p:nvPr/>
        </p:nvGrpSpPr>
        <p:grpSpPr>
          <a:xfrm>
            <a:off x="1100459" y="3752034"/>
            <a:ext cx="7687941" cy="2374129"/>
            <a:chOff x="1100459" y="3752034"/>
            <a:chExt cx="7687941" cy="2374129"/>
          </a:xfrm>
        </p:grpSpPr>
        <p:pic>
          <p:nvPicPr>
            <p:cNvPr id="9" name="Picture 8" descr="GX-2009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2801" y="3752079"/>
              <a:ext cx="524686" cy="501650"/>
            </a:xfrm>
            <a:prstGeom prst="rect">
              <a:avLst/>
            </a:prstGeom>
          </p:spPr>
        </p:pic>
        <p:pic>
          <p:nvPicPr>
            <p:cNvPr id="10" name="Picture 9" descr="GX-6000-Front-small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459" y="4783592"/>
              <a:ext cx="537028" cy="1342571"/>
            </a:xfrm>
            <a:prstGeom prst="rect">
              <a:avLst/>
            </a:prstGeom>
          </p:spPr>
        </p:pic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AB8FA1E0-7CFE-114F-9847-8DE698EA9D7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52600" y="3752034"/>
              <a:ext cx="7035800" cy="1918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ＭＳ Ｐゴシック" charset="0"/>
                </a:defRPr>
              </a:lvl1pPr>
              <a:lvl2pPr marL="742950" indent="-28575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2pPr>
              <a:lvl3pPr marL="114300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3pPr>
              <a:lvl4pPr marL="160020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4pPr>
              <a:lvl5pPr marL="205740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>
                <a:buNone/>
              </a:pPr>
              <a:r>
                <a:rPr lang="en-US" sz="2000" b="0" dirty="0"/>
                <a:t>RKI Products</a:t>
              </a:r>
            </a:p>
            <a:p>
              <a:pPr lvl="2"/>
              <a:r>
                <a:rPr lang="en-US" sz="1600" b="0" dirty="0"/>
                <a:t>GX-2009 advantages:  </a:t>
              </a:r>
            </a:p>
            <a:p>
              <a:pPr lvl="3"/>
              <a:r>
                <a:rPr lang="en-US" sz="1200" b="0" dirty="0"/>
                <a:t>Smallest &amp; lightest available. Ideal for workers wearing monitors for entire shifts</a:t>
              </a:r>
            </a:p>
            <a:p>
              <a:pPr lvl="3"/>
              <a:r>
                <a:rPr lang="en-US" sz="1200" b="0" dirty="0"/>
                <a:t>Proven reliability</a:t>
              </a:r>
            </a:p>
            <a:p>
              <a:pPr lvl="3"/>
              <a:r>
                <a:rPr lang="en-US" sz="1200" b="0" dirty="0"/>
                <a:t>Available</a:t>
              </a:r>
            </a:p>
            <a:p>
              <a:pPr lvl="2"/>
              <a:r>
                <a:rPr lang="en-US" sz="1600" b="0" dirty="0"/>
                <a:t>GX-6000 advantages:</a:t>
              </a:r>
            </a:p>
            <a:p>
              <a:pPr lvl="3"/>
              <a:r>
                <a:rPr lang="en-US" sz="1200" b="0" dirty="0"/>
                <a:t>6 Gas channels</a:t>
              </a:r>
            </a:p>
            <a:p>
              <a:pPr lvl="3"/>
              <a:r>
                <a:rPr lang="en-US" sz="1200" b="0" dirty="0"/>
                <a:t>5 operating modes</a:t>
              </a:r>
            </a:p>
            <a:p>
              <a:pPr lvl="3"/>
              <a:r>
                <a:rPr lang="en-US" sz="1200" b="0" dirty="0"/>
                <a:t>Benzene specific PID</a:t>
              </a:r>
            </a:p>
            <a:p>
              <a:pPr lvl="3"/>
              <a:r>
                <a:rPr lang="en-US" sz="1200" b="0" dirty="0"/>
                <a:t>2 Smart sensor slots to monitor NH3, Cl2, SO2, &amp; VOC’s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993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2087" y="1600200"/>
            <a:ext cx="7035800" cy="198773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Manufacturing</a:t>
            </a:r>
          </a:p>
          <a:p>
            <a:pPr lvl="1"/>
            <a:r>
              <a:rPr lang="en-US" sz="2000" dirty="0"/>
              <a:t>Gases Encountered</a:t>
            </a:r>
          </a:p>
          <a:p>
            <a:pPr lvl="2"/>
            <a:r>
              <a:rPr lang="en-US" sz="1600" dirty="0"/>
              <a:t>Combustibles</a:t>
            </a:r>
          </a:p>
          <a:p>
            <a:pPr lvl="2"/>
            <a:r>
              <a:rPr lang="en-US" sz="1600" dirty="0"/>
              <a:t>O2 deficiency</a:t>
            </a:r>
          </a:p>
          <a:p>
            <a:pPr lvl="2"/>
            <a:r>
              <a:rPr lang="en-US" sz="1600" dirty="0"/>
              <a:t>H2S, CO</a:t>
            </a:r>
          </a:p>
          <a:p>
            <a:pPr lvl="2"/>
            <a:r>
              <a:rPr lang="en-US" sz="1600" dirty="0"/>
              <a:t>Process gases like Carbon Dioxide, Ammonia</a:t>
            </a:r>
          </a:p>
        </p:txBody>
      </p:sp>
      <p:pic>
        <p:nvPicPr>
          <p:cNvPr id="9" name="Picture 8" descr="GX-20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75" y="3708580"/>
            <a:ext cx="524686" cy="501650"/>
          </a:xfrm>
          <a:prstGeom prst="rect">
            <a:avLst/>
          </a:prstGeom>
        </p:spPr>
      </p:pic>
      <p:pic>
        <p:nvPicPr>
          <p:cNvPr id="10" name="Picture 9" descr="GX-6000-Front-smal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04" y="4170033"/>
            <a:ext cx="537028" cy="13425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88C610-575F-8645-9923-1A48210415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920" y="977900"/>
            <a:ext cx="2540000" cy="254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176077-3E49-9A4A-A501-6095ED0F3D45}"/>
              </a:ext>
            </a:extLst>
          </p:cNvPr>
          <p:cNvCxnSpPr/>
          <p:nvPr/>
        </p:nvCxnSpPr>
        <p:spPr>
          <a:xfrm>
            <a:off x="174171" y="3587931"/>
            <a:ext cx="853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M2A-Front-View.png">
            <a:extLst>
              <a:ext uri="{FF2B5EF4-FFF2-40B4-BE49-F238E27FC236}">
                <a16:creationId xmlns:a16="http://schemas.microsoft.com/office/drawing/2014/main" id="{B40D3A2E-D93D-5545-A48B-C5BD4983CD7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673" y="5632669"/>
            <a:ext cx="637290" cy="924071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AE27B0C-ED00-B043-BFB1-56BBEE821FA4}"/>
              </a:ext>
            </a:extLst>
          </p:cNvPr>
          <p:cNvSpPr txBox="1">
            <a:spLocks/>
          </p:cNvSpPr>
          <p:nvPr/>
        </p:nvSpPr>
        <p:spPr bwMode="auto">
          <a:xfrm>
            <a:off x="1752600" y="3746318"/>
            <a:ext cx="7035800" cy="2835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000" b="0" dirty="0"/>
              <a:t>RKI Products</a:t>
            </a:r>
          </a:p>
          <a:p>
            <a:pPr lvl="2"/>
            <a:r>
              <a:rPr lang="en-US" sz="1600" b="0" dirty="0"/>
              <a:t>GX-2009 advantages:  </a:t>
            </a:r>
          </a:p>
          <a:p>
            <a:pPr lvl="3"/>
            <a:r>
              <a:rPr lang="en-US" sz="1200" b="0" dirty="0"/>
              <a:t>Smallest &amp; lightest available. Ideal for workers wearing monitors for entire shifts</a:t>
            </a:r>
          </a:p>
          <a:p>
            <a:pPr lvl="3"/>
            <a:r>
              <a:rPr lang="en-US" sz="1200" b="0" dirty="0"/>
              <a:t>Proven reliability</a:t>
            </a:r>
          </a:p>
          <a:p>
            <a:pPr lvl="3"/>
            <a:r>
              <a:rPr lang="en-US" sz="1200" b="0" dirty="0"/>
              <a:t>Available</a:t>
            </a:r>
          </a:p>
          <a:p>
            <a:pPr lvl="2"/>
            <a:r>
              <a:rPr lang="en-US" sz="1600" b="0" dirty="0"/>
              <a:t>GX-6000 advantages:</a:t>
            </a:r>
          </a:p>
          <a:p>
            <a:pPr lvl="3"/>
            <a:r>
              <a:rPr lang="en-US" sz="1200" b="0" dirty="0"/>
              <a:t>6 Gas channels</a:t>
            </a:r>
          </a:p>
          <a:p>
            <a:pPr lvl="3"/>
            <a:r>
              <a:rPr lang="en-US" sz="1200" b="0" dirty="0"/>
              <a:t>5 operating modes</a:t>
            </a:r>
          </a:p>
          <a:p>
            <a:pPr lvl="2"/>
            <a:r>
              <a:rPr lang="en-US" sz="1600" b="0" dirty="0"/>
              <a:t>Fixed System Products</a:t>
            </a:r>
          </a:p>
          <a:p>
            <a:pPr lvl="3"/>
            <a:r>
              <a:rPr lang="en-US" sz="1200" b="0" dirty="0"/>
              <a:t>Continuously monitor process gases</a:t>
            </a:r>
          </a:p>
        </p:txBody>
      </p:sp>
    </p:spTree>
    <p:extLst>
      <p:ext uri="{BB962C8B-B14F-4D97-AF65-F5344CB8AC3E}">
        <p14:creationId xmlns:p14="http://schemas.microsoft.com/office/powerpoint/2010/main" val="322676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035800" cy="2031274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First Responders</a:t>
            </a:r>
          </a:p>
          <a:p>
            <a:pPr lvl="1"/>
            <a:r>
              <a:rPr lang="en-US" sz="2000" dirty="0"/>
              <a:t>Gases Encountered</a:t>
            </a:r>
          </a:p>
          <a:p>
            <a:pPr lvl="2"/>
            <a:r>
              <a:rPr lang="en-US" sz="1600" dirty="0"/>
              <a:t>Combustibles</a:t>
            </a:r>
          </a:p>
          <a:p>
            <a:pPr lvl="2"/>
            <a:r>
              <a:rPr lang="en-US" sz="1600" dirty="0"/>
              <a:t>O2 deficiency</a:t>
            </a:r>
          </a:p>
          <a:p>
            <a:pPr lvl="2"/>
            <a:r>
              <a:rPr lang="en-US" sz="1600" dirty="0"/>
              <a:t>H2S, CO</a:t>
            </a:r>
          </a:p>
          <a:p>
            <a:pPr lvl="2"/>
            <a:r>
              <a:rPr lang="en-US" sz="1600" dirty="0"/>
              <a:t>Hydrogen Cyanide </a:t>
            </a:r>
            <a:endParaRPr lang="en-US" sz="1200" dirty="0"/>
          </a:p>
        </p:txBody>
      </p:sp>
      <p:pic>
        <p:nvPicPr>
          <p:cNvPr id="9" name="Picture 8" descr="GX-20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63" y="4802739"/>
            <a:ext cx="665705" cy="636477"/>
          </a:xfrm>
          <a:prstGeom prst="rect">
            <a:avLst/>
          </a:prstGeom>
        </p:spPr>
      </p:pic>
      <p:pic>
        <p:nvPicPr>
          <p:cNvPr id="10" name="Picture 9" descr="GX-6000-Front-smal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01" y="5439216"/>
            <a:ext cx="537028" cy="13425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AD9D23-FBEA-B641-85AE-81A84CFCE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0530" y="1387475"/>
            <a:ext cx="4686300" cy="17272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527B9A5-5BAE-1341-B4BB-715992A022A3}"/>
              </a:ext>
            </a:extLst>
          </p:cNvPr>
          <p:cNvSpPr txBox="1">
            <a:spLocks/>
          </p:cNvSpPr>
          <p:nvPr/>
        </p:nvSpPr>
        <p:spPr bwMode="auto">
          <a:xfrm>
            <a:off x="1754776" y="3742509"/>
            <a:ext cx="7389223" cy="203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000" b="0" dirty="0"/>
              <a:t>RKI Products</a:t>
            </a:r>
          </a:p>
          <a:p>
            <a:pPr lvl="2"/>
            <a:r>
              <a:rPr lang="en-US" sz="1600" b="0" dirty="0"/>
              <a:t>CO-03:</a:t>
            </a:r>
          </a:p>
          <a:p>
            <a:pPr lvl="3"/>
            <a:r>
              <a:rPr lang="en-US" sz="1200" b="0" dirty="0"/>
              <a:t>Clipped to gear bags, nuisance calls, Verify SCBA removal</a:t>
            </a:r>
          </a:p>
          <a:p>
            <a:pPr lvl="2"/>
            <a:r>
              <a:rPr lang="en-US" sz="1600" b="0" dirty="0"/>
              <a:t>GX-2009 advantages:  </a:t>
            </a:r>
          </a:p>
          <a:p>
            <a:pPr lvl="3"/>
            <a:r>
              <a:rPr lang="en-US" sz="1200" b="0" dirty="0"/>
              <a:t>Smallest &amp; lightest available. Ideal for workers wearing monitors for entire shifts</a:t>
            </a:r>
          </a:p>
          <a:p>
            <a:pPr lvl="3"/>
            <a:r>
              <a:rPr lang="en-US" sz="1200" b="0" dirty="0"/>
              <a:t>Proven reliability</a:t>
            </a:r>
          </a:p>
          <a:p>
            <a:pPr lvl="3"/>
            <a:r>
              <a:rPr lang="en-US" sz="1200" b="0" dirty="0"/>
              <a:t>Available</a:t>
            </a:r>
          </a:p>
          <a:p>
            <a:pPr lvl="2"/>
            <a:r>
              <a:rPr lang="en-US" sz="1600" b="0" dirty="0"/>
              <a:t>GX-6000 advantages:</a:t>
            </a:r>
          </a:p>
          <a:p>
            <a:pPr lvl="3"/>
            <a:r>
              <a:rPr lang="en-US" sz="1200" b="0" dirty="0"/>
              <a:t>6 Gas channels</a:t>
            </a:r>
          </a:p>
          <a:p>
            <a:pPr lvl="3"/>
            <a:r>
              <a:rPr lang="en-US" sz="1200" b="0" dirty="0"/>
              <a:t>5 operating modes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15F6050-1FF9-694B-A082-0EA78E72CB63}"/>
              </a:ext>
            </a:extLst>
          </p:cNvPr>
          <p:cNvCxnSpPr/>
          <p:nvPr/>
        </p:nvCxnSpPr>
        <p:spPr>
          <a:xfrm>
            <a:off x="174171" y="3587931"/>
            <a:ext cx="853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97838494-0DE3-3047-9F3F-2185358FA8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260" y="4061188"/>
            <a:ext cx="443792" cy="54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93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621" y="1600906"/>
            <a:ext cx="7772400" cy="6762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b="1" dirty="0"/>
              <a:t>Questions?</a:t>
            </a:r>
          </a:p>
        </p:txBody>
      </p:sp>
      <p:pic>
        <p:nvPicPr>
          <p:cNvPr id="5" name="Picture 4" descr="question-mark-gu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0869" y="2445630"/>
            <a:ext cx="3426450" cy="296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9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16316</TotalTime>
  <Words>1909</Words>
  <Application>Microsoft Macintosh PowerPoint</Application>
  <PresentationFormat>Letter Paper (8.5x11 in)</PresentationFormat>
  <Paragraphs>504</Paragraphs>
  <Slides>58</Slides>
  <Notes>7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6" baseType="lpstr">
      <vt:lpstr>Arial</vt:lpstr>
      <vt:lpstr>Calibri</vt:lpstr>
      <vt:lpstr>Century Gothic</vt:lpstr>
      <vt:lpstr>Courier New</vt:lpstr>
      <vt:lpstr>Times</vt:lpstr>
      <vt:lpstr>Times New Roman</vt:lpstr>
      <vt:lpstr>Default Theme</vt:lpstr>
      <vt:lpstr>Clip</vt:lpstr>
      <vt:lpstr> </vt:lpstr>
      <vt:lpstr>Company 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Current Players</vt:lpstr>
      <vt:lpstr>Smallest &amp; Lightest</vt:lpstr>
      <vt:lpstr>6 Operating Modes</vt:lpstr>
      <vt:lpstr>Dual PID!</vt:lpstr>
      <vt:lpstr>4 PID Lamp Options</vt:lpstr>
      <vt:lpstr>Pricing</vt:lpstr>
      <vt:lpstr>PowerPoint Presentation</vt:lpstr>
      <vt:lpstr>Next Generation of Gas Detection</vt:lpstr>
      <vt:lpstr>Considerations</vt:lpstr>
      <vt:lpstr>Considerations</vt:lpstr>
      <vt:lpstr>2 Versions - Depending on Need</vt:lpstr>
      <vt:lpstr>Advancements</vt:lpstr>
      <vt:lpstr>Advancements</vt:lpstr>
      <vt:lpstr>Advancements</vt:lpstr>
      <vt:lpstr>Comparison</vt:lpstr>
      <vt:lpstr>Advancements</vt:lpstr>
      <vt:lpstr>Advancements</vt:lpstr>
      <vt:lpstr>Advancements</vt:lpstr>
      <vt:lpstr>Advancements</vt:lpstr>
      <vt:lpstr>Advancements</vt:lpstr>
      <vt:lpstr>Advancements</vt:lpstr>
      <vt:lpstr>Advancements</vt:lpstr>
      <vt:lpstr>Advancements</vt:lpstr>
      <vt:lpstr>Advancements</vt:lpstr>
      <vt:lpstr>Cal Cup</vt:lpstr>
      <vt:lpstr>BLE Applications</vt:lpstr>
      <vt:lpstr>Phone App</vt:lpstr>
      <vt:lpstr>Phone App</vt:lpstr>
      <vt:lpstr>Calibration Stations</vt:lpstr>
      <vt:lpstr>Advancements</vt:lpstr>
      <vt:lpstr>Pump Unit</vt:lpstr>
      <vt:lpstr>Advancements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Fixed System Applications</vt:lpstr>
      <vt:lpstr>Fixed System Uses</vt:lpstr>
      <vt:lpstr>Key Markets for Gas Monitors</vt:lpstr>
      <vt:lpstr>Who To Call</vt:lpstr>
      <vt:lpstr>Where to Call</vt:lpstr>
      <vt:lpstr>Where to Call</vt:lpstr>
      <vt:lpstr>Where to Call</vt:lpstr>
      <vt:lpstr>Where to Call</vt:lpstr>
      <vt:lpstr>Where to Call</vt:lpstr>
      <vt:lpstr>Where to Call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Michael Johnson</cp:lastModifiedBy>
  <cp:revision>522</cp:revision>
  <cp:lastPrinted>2019-01-04T00:09:16Z</cp:lastPrinted>
  <dcterms:created xsi:type="dcterms:W3CDTF">2016-08-24T20:55:10Z</dcterms:created>
  <dcterms:modified xsi:type="dcterms:W3CDTF">2019-01-26T01:37:47Z</dcterms:modified>
</cp:coreProperties>
</file>