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7"/>
  </p:notesMasterIdLst>
  <p:sldIdLst>
    <p:sldId id="274" r:id="rId2"/>
    <p:sldId id="300" r:id="rId3"/>
    <p:sldId id="302" r:id="rId4"/>
    <p:sldId id="303" r:id="rId5"/>
    <p:sldId id="305" r:id="rId6"/>
    <p:sldId id="336" r:id="rId7"/>
    <p:sldId id="304" r:id="rId8"/>
    <p:sldId id="307" r:id="rId9"/>
    <p:sldId id="338" r:id="rId10"/>
    <p:sldId id="308" r:id="rId11"/>
    <p:sldId id="330" r:id="rId12"/>
    <p:sldId id="357" r:id="rId13"/>
    <p:sldId id="257" r:id="rId14"/>
    <p:sldId id="264" r:id="rId15"/>
    <p:sldId id="260" r:id="rId16"/>
    <p:sldId id="262" r:id="rId17"/>
    <p:sldId id="263" r:id="rId18"/>
    <p:sldId id="265" r:id="rId19"/>
    <p:sldId id="377" r:id="rId20"/>
    <p:sldId id="378" r:id="rId21"/>
    <p:sldId id="266" r:id="rId22"/>
    <p:sldId id="331" r:id="rId23"/>
    <p:sldId id="332" r:id="rId24"/>
    <p:sldId id="333" r:id="rId25"/>
    <p:sldId id="311" r:id="rId26"/>
    <p:sldId id="339" r:id="rId27"/>
    <p:sldId id="340" r:id="rId28"/>
    <p:sldId id="341" r:id="rId29"/>
    <p:sldId id="342" r:id="rId30"/>
    <p:sldId id="343" r:id="rId31"/>
    <p:sldId id="344" r:id="rId32"/>
    <p:sldId id="345" r:id="rId33"/>
    <p:sldId id="349" r:id="rId34"/>
    <p:sldId id="350" r:id="rId35"/>
    <p:sldId id="351" r:id="rId36"/>
    <p:sldId id="356" r:id="rId37"/>
    <p:sldId id="346" r:id="rId38"/>
    <p:sldId id="347" r:id="rId39"/>
    <p:sldId id="348" r:id="rId40"/>
    <p:sldId id="352" r:id="rId41"/>
    <p:sldId id="353" r:id="rId42"/>
    <p:sldId id="354" r:id="rId43"/>
    <p:sldId id="355" r:id="rId44"/>
    <p:sldId id="334" r:id="rId45"/>
    <p:sldId id="335" r:id="rId46"/>
  </p:sldIdLst>
  <p:sldSz cx="9144000" cy="6858000" type="screen4x3"/>
  <p:notesSz cx="6742113" cy="98726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04">
          <p15:clr>
            <a:srgbClr val="A4A3A4"/>
          </p15:clr>
        </p15:guide>
        <p15:guide id="2" pos="612">
          <p15:clr>
            <a:srgbClr val="A4A3A4"/>
          </p15:clr>
        </p15:guide>
        <p15:guide id="3" orient="horz" pos="1072">
          <p15:clr>
            <a:srgbClr val="A4A3A4"/>
          </p15:clr>
        </p15:guide>
        <p15:guide id="4" pos="79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FF66"/>
    <a:srgbClr val="F50000"/>
    <a:srgbClr val="F8F8F8"/>
    <a:srgbClr val="EAEAEA"/>
    <a:srgbClr val="FF6600"/>
    <a:srgbClr val="A00000"/>
    <a:srgbClr val="C80000"/>
    <a:srgbClr val="FF9966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テーマ スタイル 1 - アクセント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7" autoAdjust="0"/>
    <p:restoredTop sz="94541" autoAdjust="0"/>
  </p:normalViewPr>
  <p:slideViewPr>
    <p:cSldViewPr>
      <p:cViewPr varScale="1">
        <p:scale>
          <a:sx n="124" d="100"/>
          <a:sy n="124" d="100"/>
        </p:scale>
        <p:origin x="1712" y="168"/>
      </p:cViewPr>
      <p:guideLst>
        <p:guide orient="horz" pos="2704"/>
        <p:guide pos="612"/>
        <p:guide orient="horz" pos="1072"/>
        <p:guide pos="79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63" d="100"/>
        <a:sy n="163" d="100"/>
      </p:scale>
      <p:origin x="0" y="104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8971" y="1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6EFEF91A-C6C2-47C0-B71D-68DF066F66F5}" type="datetimeFigureOut">
              <a:rPr kumimoji="1" lang="ja-JP" altLang="en-US" smtClean="0"/>
              <a:t>2019/11/13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4875" y="741363"/>
            <a:ext cx="4933950" cy="3700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7317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8971" y="9377317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F96F9799-61E0-41BA-87E4-ED51E465AD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5266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3195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88254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85098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76132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76132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41671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4404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95991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96597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29635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5FC9D1-199E-EE4C-AD04-C6F593C0FAF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0852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5FC9D1-199E-EE4C-AD04-C6F593C0FAF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5136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5FC9D1-199E-EE4C-AD04-C6F593C0FAF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2753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5FC9D1-199E-EE4C-AD04-C6F593C0FAF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040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5FC9D1-199E-EE4C-AD04-C6F593C0FAF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0794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82654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55144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84259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64690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31261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22525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1269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81425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36848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79717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90131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43796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43623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15675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846091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064548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23032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02199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40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481060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41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620314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42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244702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43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458336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44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192032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45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5030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2019/11/13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2019/11/13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C1A7925-6724-3440-A48D-E9A2A19B6B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6093296"/>
            <a:ext cx="693974" cy="74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2019/11/13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2019/11/13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2019/11/13</a:t>
            </a:fld>
            <a:endParaRPr kumimoji="1" lang="ja-JP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2019/11/13</a:t>
            </a:fld>
            <a:endParaRPr kumimoji="1" lang="ja-JP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2019/11/13</a:t>
            </a:fld>
            <a:endParaRPr kumimoji="1" lang="ja-JP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2019/11/13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2019/11/13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2019/11/13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2019/11/13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2019/11/13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NUL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187624" y="260648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2019/11/13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218" y="6128012"/>
            <a:ext cx="693964" cy="67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1728192" y="404664"/>
            <a:ext cx="60121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GX-3R</a:t>
            </a:r>
            <a:br>
              <a:rPr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</a:br>
            <a:r>
              <a:rPr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User Training</a:t>
            </a:r>
            <a:endParaRPr lang="ja-JP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B601F1-09E0-6D44-A2C4-73D1ED21FC8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163704"/>
            <a:ext cx="954360" cy="102202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20308D1-87F6-6743-9D0C-ABE3331346D9}"/>
              </a:ext>
            </a:extLst>
          </p:cNvPr>
          <p:cNvSpPr/>
          <p:nvPr/>
        </p:nvSpPr>
        <p:spPr>
          <a:xfrm>
            <a:off x="0" y="5872930"/>
            <a:ext cx="1008112" cy="9850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30B246-3E4A-3743-82D4-0A34BDDE71F1}"/>
              </a:ext>
            </a:extLst>
          </p:cNvPr>
          <p:cNvSpPr/>
          <p:nvPr/>
        </p:nvSpPr>
        <p:spPr>
          <a:xfrm>
            <a:off x="7524328" y="6093296"/>
            <a:ext cx="1619672" cy="7647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73D961-417B-6145-99DA-B75EE7CA00B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3040" y="2348880"/>
            <a:ext cx="3577920" cy="3899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00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27684" y="5733256"/>
            <a:ext cx="5688632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Turn on the GX-3R by pressing and holding the </a:t>
            </a:r>
            <a:r>
              <a:rPr lang="en-US" sz="1800" b="1" dirty="0"/>
              <a:t>POWER MODE </a:t>
            </a:r>
            <a:r>
              <a:rPr lang="en-US" sz="1800" dirty="0"/>
              <a:t>button until you hear one beep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Turn on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845E687-379B-DE40-BD9B-5B0E732589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4056" y="1048429"/>
            <a:ext cx="3676622" cy="4365152"/>
          </a:xfrm>
          <a:prstGeom prst="rect">
            <a:avLst/>
          </a:prstGeom>
          <a:effectLst/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28CFB25B-785E-7B4E-AEA1-B9C5D63BA705}"/>
              </a:ext>
            </a:extLst>
          </p:cNvPr>
          <p:cNvSpPr/>
          <p:nvPr/>
        </p:nvSpPr>
        <p:spPr>
          <a:xfrm>
            <a:off x="4932040" y="3356992"/>
            <a:ext cx="792088" cy="79208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75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2881D1EC-328C-9B44-A3F9-3D68DD229FA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4056" y="1051560"/>
            <a:ext cx="3670425" cy="4361688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27684" y="5275211"/>
            <a:ext cx="5688632" cy="602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Press the </a:t>
            </a:r>
            <a:r>
              <a:rPr lang="en-US" sz="1800" b="1" dirty="0"/>
              <a:t>POWER/MODE </a:t>
            </a:r>
            <a:r>
              <a:rPr lang="en-US" sz="1800" dirty="0"/>
              <a:t>button to perform calibration. 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0" y="133924"/>
            <a:ext cx="91440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Cal Reminder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5A0E024-FAA1-3C4E-A08C-15CA4D657680}"/>
              </a:ext>
            </a:extLst>
          </p:cNvPr>
          <p:cNvSpPr txBox="1">
            <a:spLocks/>
          </p:cNvSpPr>
          <p:nvPr/>
        </p:nvSpPr>
        <p:spPr bwMode="auto">
          <a:xfrm>
            <a:off x="251520" y="1863874"/>
            <a:ext cx="2880320" cy="412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Acknowledge and use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FCF08DE-B820-8547-A113-3513D7258D9C}"/>
              </a:ext>
            </a:extLst>
          </p:cNvPr>
          <p:cNvSpPr txBox="1">
            <a:spLocks/>
          </p:cNvSpPr>
          <p:nvPr/>
        </p:nvSpPr>
        <p:spPr bwMode="auto">
          <a:xfrm>
            <a:off x="6346111" y="2718445"/>
            <a:ext cx="2880320" cy="412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Perform a calibration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13E264-CB8D-B64B-90CE-68E24E5F983E}"/>
              </a:ext>
            </a:extLst>
          </p:cNvPr>
          <p:cNvSpPr txBox="1"/>
          <p:nvPr/>
        </p:nvSpPr>
        <p:spPr>
          <a:xfrm>
            <a:off x="1727684" y="6120105"/>
            <a:ext cx="5760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Press </a:t>
            </a:r>
            <a:r>
              <a:rPr lang="en-US" b="1" dirty="0"/>
              <a:t>AIR</a:t>
            </a:r>
            <a:r>
              <a:rPr lang="en-US" dirty="0"/>
              <a:t> button to continue without performing a calibration</a:t>
            </a:r>
          </a:p>
          <a:p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998A016-18F8-4849-97DD-2E3126F9FE4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4056" y="1051560"/>
            <a:ext cx="3670425" cy="436168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1EE2666-07E6-CF49-8B89-9DDB5B562E2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4056" y="1051560"/>
            <a:ext cx="3670425" cy="4361688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299A5B2-59E1-4F45-91F1-DC7127909B8C}"/>
              </a:ext>
            </a:extLst>
          </p:cNvPr>
          <p:cNvCxnSpPr/>
          <p:nvPr/>
        </p:nvCxnSpPr>
        <p:spPr>
          <a:xfrm flipH="1">
            <a:off x="5580112" y="3284984"/>
            <a:ext cx="1152128" cy="36004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D7EE8CC-4BDA-714B-9E3B-15B2F9425558}"/>
              </a:ext>
            </a:extLst>
          </p:cNvPr>
          <p:cNvSpPr txBox="1"/>
          <p:nvPr/>
        </p:nvSpPr>
        <p:spPr>
          <a:xfrm>
            <a:off x="359532" y="2753312"/>
            <a:ext cx="22322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your instrument is past its 30 day calibration limit, you will see a CAL-LMT reminder at start-up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D74F13B-9A60-7B42-87D0-C6BEEDB12F18}"/>
              </a:ext>
            </a:extLst>
          </p:cNvPr>
          <p:cNvCxnSpPr>
            <a:cxnSpLocks/>
          </p:cNvCxnSpPr>
          <p:nvPr/>
        </p:nvCxnSpPr>
        <p:spPr>
          <a:xfrm flipV="1">
            <a:off x="2591780" y="3212976"/>
            <a:ext cx="1620180" cy="72008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6F499E2-03DA-C24B-B860-04222EC8AEE5}"/>
              </a:ext>
            </a:extLst>
          </p:cNvPr>
          <p:cNvCxnSpPr/>
          <p:nvPr/>
        </p:nvCxnSpPr>
        <p:spPr>
          <a:xfrm>
            <a:off x="1475656" y="2276872"/>
            <a:ext cx="2088232" cy="1296144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939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8" grpId="0"/>
      <p:bldP spid="14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27684" y="5733256"/>
            <a:ext cx="5688632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After warm-up, the normal screen will appear.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Normal Mode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845E687-379B-DE40-BD9B-5B0E732589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3689" y="1048429"/>
            <a:ext cx="3676621" cy="436515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130374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Fresh Air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845E687-379B-DE40-BD9B-5B0E732589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3689" y="1048429"/>
            <a:ext cx="3676621" cy="4365152"/>
          </a:xfrm>
          <a:prstGeom prst="rect">
            <a:avLst/>
          </a:prstGeom>
          <a:effectLst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034ED3-774A-A949-8BBC-0058BE4E2683}"/>
              </a:ext>
            </a:extLst>
          </p:cNvPr>
          <p:cNvSpPr txBox="1"/>
          <p:nvPr/>
        </p:nvSpPr>
        <p:spPr>
          <a:xfrm>
            <a:off x="179328" y="1701800"/>
            <a:ext cx="25541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 perform a fresh air adjustment, make sure you’re in a fresh air environment.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0CD5A8E-F564-8345-9578-04AE222C5B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4056" y="1051560"/>
            <a:ext cx="3676621" cy="436515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56452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6EA4241-E849-0C47-8EB8-082392F148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4056" y="1051560"/>
            <a:ext cx="3676621" cy="4365152"/>
          </a:xfrm>
          <a:prstGeom prst="rect">
            <a:avLst/>
          </a:prstGeom>
          <a:effectLst/>
        </p:spPr>
      </p:pic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733689" y="5568640"/>
            <a:ext cx="3676621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Press and hold the </a:t>
            </a:r>
            <a:r>
              <a:rPr lang="en-US" sz="1800" b="1" dirty="0"/>
              <a:t>AIR</a:t>
            </a:r>
            <a:r>
              <a:rPr lang="en-US" sz="1800" dirty="0"/>
              <a:t> button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Fresh Air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845E687-379B-DE40-BD9B-5B0E732589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3689" y="1048429"/>
            <a:ext cx="3676621" cy="4365152"/>
          </a:xfrm>
          <a:prstGeom prst="rect">
            <a:avLst/>
          </a:prstGeom>
          <a:effectLst/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28CFB25B-785E-7B4E-AEA1-B9C5D63BA705}"/>
              </a:ext>
            </a:extLst>
          </p:cNvPr>
          <p:cNvSpPr/>
          <p:nvPr/>
        </p:nvSpPr>
        <p:spPr>
          <a:xfrm>
            <a:off x="3385706" y="3375271"/>
            <a:ext cx="792088" cy="79208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70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51520" y="2439167"/>
            <a:ext cx="2722004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When prompted, release the </a:t>
            </a:r>
            <a:r>
              <a:rPr lang="en-US" sz="1800" b="1" dirty="0"/>
              <a:t>AIR</a:t>
            </a:r>
            <a:r>
              <a:rPr lang="en-US" sz="1800" dirty="0"/>
              <a:t> button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Fresh Air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845E687-379B-DE40-BD9B-5B0E732589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3689" y="1048429"/>
            <a:ext cx="3676620" cy="4365150"/>
          </a:xfrm>
          <a:prstGeom prst="rect">
            <a:avLst/>
          </a:prstGeom>
          <a:effectLst/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28CFB25B-785E-7B4E-AEA1-B9C5D63BA705}"/>
              </a:ext>
            </a:extLst>
          </p:cNvPr>
          <p:cNvSpPr/>
          <p:nvPr/>
        </p:nvSpPr>
        <p:spPr>
          <a:xfrm>
            <a:off x="3385706" y="3375271"/>
            <a:ext cx="792088" cy="79208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13448D-8172-C24C-A528-7C1A3894039A}"/>
              </a:ext>
            </a:extLst>
          </p:cNvPr>
          <p:cNvSpPr txBox="1"/>
          <p:nvPr/>
        </p:nvSpPr>
        <p:spPr>
          <a:xfrm>
            <a:off x="1371600" y="5413579"/>
            <a:ext cx="6224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GX-3R will beep once and return to normal mode after the fresh air adjust is complete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5A183D-A0B0-7346-8627-41A977AEBB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4056" y="1051560"/>
            <a:ext cx="3676621" cy="436515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65780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8" grpId="0" animBg="1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27684" y="5413580"/>
            <a:ext cx="5688632" cy="798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To reset the instrument, </a:t>
            </a:r>
            <a:r>
              <a:rPr lang="en-US" sz="1800" i="1" u="sng" dirty="0"/>
              <a:t>go to a safe location.</a:t>
            </a:r>
            <a:r>
              <a:rPr lang="en-US" sz="1800" dirty="0"/>
              <a:t> Once the readings return to fresh air values, then press the </a:t>
            </a:r>
            <a:r>
              <a:rPr lang="en-US" sz="1800" b="1" dirty="0"/>
              <a:t>POWER/MODE</a:t>
            </a:r>
            <a:r>
              <a:rPr lang="en-US" sz="1800" dirty="0"/>
              <a:t> button. 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Alarm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89C957-CDFE-5B48-930B-7B2099E32A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4056" y="1051560"/>
            <a:ext cx="3675887" cy="43642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505B606-584F-8347-8F8F-D76A506AF9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4056" y="1051560"/>
            <a:ext cx="3675887" cy="4364280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28CFB25B-785E-7B4E-AEA1-B9C5D63BA705}"/>
              </a:ext>
            </a:extLst>
          </p:cNvPr>
          <p:cNvSpPr/>
          <p:nvPr/>
        </p:nvSpPr>
        <p:spPr>
          <a:xfrm>
            <a:off x="5004048" y="3367972"/>
            <a:ext cx="792088" cy="79208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CBEC26-09B7-B848-AC78-AEB4C34DF8E7}"/>
              </a:ext>
            </a:extLst>
          </p:cNvPr>
          <p:cNvSpPr txBox="1"/>
          <p:nvPr/>
        </p:nvSpPr>
        <p:spPr>
          <a:xfrm>
            <a:off x="357792" y="1460854"/>
            <a:ext cx="23762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the event of an alarm, the GX-3R’s visual, audible and vibration alarms will alert you. </a:t>
            </a:r>
          </a:p>
          <a:p>
            <a:endParaRPr lang="en-US" dirty="0"/>
          </a:p>
          <a:p>
            <a:r>
              <a:rPr lang="en-US" dirty="0"/>
              <a:t>The readout will identify which sensor is in alarm.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BF3F5CF-C80B-7B40-B9FE-F8ADDB913187}"/>
              </a:ext>
            </a:extLst>
          </p:cNvPr>
          <p:cNvCxnSpPr>
            <a:cxnSpLocks/>
          </p:cNvCxnSpPr>
          <p:nvPr/>
        </p:nvCxnSpPr>
        <p:spPr>
          <a:xfrm flipV="1">
            <a:off x="2267744" y="2630192"/>
            <a:ext cx="2592288" cy="798807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396A95EB-F76D-8549-98C0-2E25541360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4056" y="1051560"/>
            <a:ext cx="3676621" cy="4365152"/>
          </a:xfrm>
          <a:prstGeom prst="rect">
            <a:avLst/>
          </a:prstGeom>
          <a:effectLst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0C10AB9-8210-0D47-961F-13EC9AB075ED}"/>
              </a:ext>
            </a:extLst>
          </p:cNvPr>
          <p:cNvSpPr txBox="1"/>
          <p:nvPr/>
        </p:nvSpPr>
        <p:spPr>
          <a:xfrm>
            <a:off x="6427075" y="2690335"/>
            <a:ext cx="1978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visual, audible, and vibration alarms will stop.</a:t>
            </a:r>
          </a:p>
        </p:txBody>
      </p:sp>
    </p:spTree>
    <p:extLst>
      <p:ext uri="{BB962C8B-B14F-4D97-AF65-F5344CB8AC3E}">
        <p14:creationId xmlns:p14="http://schemas.microsoft.com/office/powerpoint/2010/main" val="789405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8" grpId="0" animBg="1"/>
      <p:bldP spid="2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00935-75C6-1945-91E0-9490B2D36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4000" b="1" dirty="0"/>
              <a:t>Display Mode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F8D407-18A9-DA4D-A532-E2378B9E05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3688" y="1051560"/>
            <a:ext cx="3676621" cy="4365152"/>
          </a:xfrm>
          <a:prstGeom prst="rect">
            <a:avLst/>
          </a:prstGeom>
          <a:effec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EA73F97-3B44-B841-BDB9-43568C425A4D}"/>
              </a:ext>
            </a:extLst>
          </p:cNvPr>
          <p:cNvSpPr txBox="1"/>
          <p:nvPr/>
        </p:nvSpPr>
        <p:spPr>
          <a:xfrm>
            <a:off x="791579" y="5413581"/>
            <a:ext cx="7560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 enter display mode, press and release the Power Mode button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452CEAA-4D33-7E4B-9E13-2C185762C030}"/>
              </a:ext>
            </a:extLst>
          </p:cNvPr>
          <p:cNvSpPr/>
          <p:nvPr/>
        </p:nvSpPr>
        <p:spPr>
          <a:xfrm>
            <a:off x="5004048" y="3375271"/>
            <a:ext cx="792088" cy="79208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922D1D-CBB9-D845-98BE-B3DA901F1F5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4056" y="1051560"/>
            <a:ext cx="3675887" cy="436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236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436105" y="1844824"/>
            <a:ext cx="3600391" cy="1444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You will know you are in display mode if you see a display mode menu title on the bottom of your screen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0" y="133923"/>
            <a:ext cx="91440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Display mode vs. Normal Operation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845E687-379B-DE40-BD9B-5B0E732589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5696" y="1844824"/>
            <a:ext cx="3676620" cy="4365150"/>
          </a:xfrm>
          <a:prstGeom prst="rect">
            <a:avLst/>
          </a:prstGeom>
          <a:effectLst/>
        </p:spPr>
      </p:pic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63C8E8CC-1204-D647-9B58-0A43D40B9B3B}"/>
              </a:ext>
            </a:extLst>
          </p:cNvPr>
          <p:cNvSpPr txBox="1">
            <a:spLocks/>
          </p:cNvSpPr>
          <p:nvPr/>
        </p:nvSpPr>
        <p:spPr bwMode="auto">
          <a:xfrm>
            <a:off x="107504" y="1844824"/>
            <a:ext cx="2052217" cy="3421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PEAK</a:t>
            </a:r>
          </a:p>
          <a:p>
            <a:r>
              <a:rPr lang="en-US" sz="1800" dirty="0"/>
              <a:t>STEL</a:t>
            </a:r>
          </a:p>
          <a:p>
            <a:r>
              <a:rPr lang="en-US" sz="1800" dirty="0"/>
              <a:t>TWA</a:t>
            </a:r>
          </a:p>
          <a:p>
            <a:r>
              <a:rPr lang="en-US" sz="1800" dirty="0"/>
              <a:t>HC GAS LIST</a:t>
            </a:r>
          </a:p>
          <a:p>
            <a:r>
              <a:rPr lang="en-US" sz="1800" dirty="0"/>
              <a:t>USER ID</a:t>
            </a:r>
          </a:p>
          <a:p>
            <a:r>
              <a:rPr lang="en-US" sz="1800" dirty="0"/>
              <a:t>STN ID</a:t>
            </a:r>
          </a:p>
          <a:p>
            <a:r>
              <a:rPr lang="en-US" sz="1800" dirty="0"/>
              <a:t>CAL DATA</a:t>
            </a:r>
          </a:p>
          <a:p>
            <a:r>
              <a:rPr lang="en-US" sz="1800" dirty="0"/>
              <a:t>BUMP DATA</a:t>
            </a:r>
          </a:p>
          <a:p>
            <a:r>
              <a:rPr lang="en-US" sz="1800" dirty="0"/>
              <a:t>TEMPERATURE</a:t>
            </a:r>
          </a:p>
          <a:p>
            <a:r>
              <a:rPr lang="en-US" sz="1800" dirty="0"/>
              <a:t>ALARM-PT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E83EAC4-3178-834F-914C-0B48BD723841}"/>
              </a:ext>
            </a:extLst>
          </p:cNvPr>
          <p:cNvSpPr txBox="1">
            <a:spLocks/>
          </p:cNvSpPr>
          <p:nvPr/>
        </p:nvSpPr>
        <p:spPr bwMode="auto">
          <a:xfrm>
            <a:off x="5436104" y="3568757"/>
            <a:ext cx="3139540" cy="1999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To return to normal operation, scroll all the way through the display menu using the AIR button, or wait 20 seconds and the GX-3R will automatically return to normal mode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F0409F6D-9A84-C74C-8989-FE79B9593B2A}"/>
              </a:ext>
            </a:extLst>
          </p:cNvPr>
          <p:cNvCxnSpPr>
            <a:cxnSpLocks/>
          </p:cNvCxnSpPr>
          <p:nvPr/>
        </p:nvCxnSpPr>
        <p:spPr>
          <a:xfrm flipH="1">
            <a:off x="1259632" y="1988840"/>
            <a:ext cx="4176472" cy="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643B47F-7218-EC4B-AA63-C35E0C2ABA15}"/>
              </a:ext>
            </a:extLst>
          </p:cNvPr>
          <p:cNvCxnSpPr/>
          <p:nvPr/>
        </p:nvCxnSpPr>
        <p:spPr>
          <a:xfrm flipH="1">
            <a:off x="3823108" y="2996952"/>
            <a:ext cx="2160251" cy="864096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77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4F9C0C-9E95-CD46-AF89-10B18560835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2493609"/>
            <a:ext cx="3960440" cy="4391775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0" y="133923"/>
            <a:ext cx="91440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Charging the instrument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675420-FF23-204E-B3B6-101757AD10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2804011"/>
            <a:ext cx="3004249" cy="4101038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717EE4C-BE36-DD42-8D48-0987EA6C3F3B}"/>
              </a:ext>
            </a:extLst>
          </p:cNvPr>
          <p:cNvSpPr txBox="1">
            <a:spLocks/>
          </p:cNvSpPr>
          <p:nvPr/>
        </p:nvSpPr>
        <p:spPr bwMode="auto">
          <a:xfrm>
            <a:off x="287528" y="804864"/>
            <a:ext cx="3600391" cy="1999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Plug the charger into the instrument. A full charge takes 3 hours, and will power the instrument up to 25 hours.</a:t>
            </a: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2" name="Picture 1" descr="five-unitacadapter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8120" y="1076624"/>
            <a:ext cx="3168352" cy="17673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293D43-B2E4-B04B-84B9-FA66AD861C58}"/>
              </a:ext>
            </a:extLst>
          </p:cNvPr>
          <p:cNvSpPr txBox="1"/>
          <p:nvPr/>
        </p:nvSpPr>
        <p:spPr>
          <a:xfrm>
            <a:off x="3707904" y="4161854"/>
            <a:ext cx="36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30 minute charge will provide 8 hours of operation time. 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491AE0-4196-9E42-9619-9F33BD711083}"/>
              </a:ext>
            </a:extLst>
          </p:cNvPr>
          <p:cNvSpPr txBox="1"/>
          <p:nvPr/>
        </p:nvSpPr>
        <p:spPr>
          <a:xfrm>
            <a:off x="3707913" y="2924944"/>
            <a:ext cx="36003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Once the GX-3R is charged, the light will go from orange to green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B966AB-628E-0045-A874-CD58AE3C45BF}"/>
              </a:ext>
            </a:extLst>
          </p:cNvPr>
          <p:cNvSpPr txBox="1"/>
          <p:nvPr/>
        </p:nvSpPr>
        <p:spPr>
          <a:xfrm>
            <a:off x="5688120" y="5349498"/>
            <a:ext cx="3456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Multi-unit AC Adapter is available</a:t>
            </a:r>
            <a:br>
              <a:rPr lang="en-US" dirty="0"/>
            </a:br>
            <a:r>
              <a:rPr lang="en-US" dirty="0"/>
              <a:t>(#49-0134)</a:t>
            </a:r>
          </a:p>
        </p:txBody>
      </p:sp>
    </p:spTree>
    <p:extLst>
      <p:ext uri="{BB962C8B-B14F-4D97-AF65-F5344CB8AC3E}">
        <p14:creationId xmlns:p14="http://schemas.microsoft.com/office/powerpoint/2010/main" val="113021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6" grpId="0"/>
      <p:bldP spid="8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73CA4B1-EF3A-E443-B9EA-76BB8445BE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2207" y="1429592"/>
            <a:ext cx="3359013" cy="3359013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F5516F0-288E-C047-BE81-2FE6CD82DB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9179" y="977900"/>
            <a:ext cx="3673824" cy="55580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CA368A6-51F6-9847-9D09-0E669493E96A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1187624" y="260648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kumimoji="0" lang="en-US" b="1" dirty="0"/>
              <a:t>Calibration</a:t>
            </a:r>
          </a:p>
        </p:txBody>
      </p:sp>
    </p:spTree>
    <p:extLst>
      <p:ext uri="{BB962C8B-B14F-4D97-AF65-F5344CB8AC3E}">
        <p14:creationId xmlns:p14="http://schemas.microsoft.com/office/powerpoint/2010/main" val="1065859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03996C7-1C79-0349-9D49-2E76AE4675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885" y="1156436"/>
            <a:ext cx="2146416" cy="255065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8836A6C-46DB-0846-84F7-271B939746F9}"/>
              </a:ext>
            </a:extLst>
          </p:cNvPr>
          <p:cNvSpPr txBox="1"/>
          <p:nvPr/>
        </p:nvSpPr>
        <p:spPr>
          <a:xfrm>
            <a:off x="459090" y="4703730"/>
            <a:ext cx="269396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If your instrument is past its 90 day (factory set default) calibration limit, you will see a CAL-LMT reminder at start-up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DAF097A-19E0-5A4D-95F2-53C9C70EDAD7}"/>
              </a:ext>
            </a:extLst>
          </p:cNvPr>
          <p:cNvCxnSpPr>
            <a:cxnSpLocks/>
          </p:cNvCxnSpPr>
          <p:nvPr/>
        </p:nvCxnSpPr>
        <p:spPr>
          <a:xfrm flipV="1">
            <a:off x="1198499" y="2431762"/>
            <a:ext cx="537518" cy="2246121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DA730CC0-3CF4-0F4F-B350-108489DB60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8792" y="1156435"/>
            <a:ext cx="2146416" cy="255065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CCF86E0-7D05-E549-A2C9-F2AFB1311EA7}"/>
              </a:ext>
            </a:extLst>
          </p:cNvPr>
          <p:cNvSpPr txBox="1"/>
          <p:nvPr/>
        </p:nvSpPr>
        <p:spPr>
          <a:xfrm>
            <a:off x="3512891" y="4703730"/>
            <a:ext cx="251991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Press the </a:t>
            </a:r>
            <a:r>
              <a:rPr lang="en-US" sz="2000" b="1" dirty="0"/>
              <a:t>AIR</a:t>
            </a:r>
            <a:r>
              <a:rPr lang="en-US" sz="2000" dirty="0"/>
              <a:t> button to continue without performing a calibration</a:t>
            </a:r>
          </a:p>
          <a:p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6B5268E-BB78-A44D-BA88-1B4A68AF0846}"/>
              </a:ext>
            </a:extLst>
          </p:cNvPr>
          <p:cNvSpPr txBox="1">
            <a:spLocks/>
          </p:cNvSpPr>
          <p:nvPr/>
        </p:nvSpPr>
        <p:spPr bwMode="auto">
          <a:xfrm>
            <a:off x="3096799" y="3767404"/>
            <a:ext cx="1780681" cy="412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Acknowledge and use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05C857D-13B2-934B-98AF-9F6D13DB0850}"/>
              </a:ext>
            </a:extLst>
          </p:cNvPr>
          <p:cNvCxnSpPr>
            <a:cxnSpLocks/>
          </p:cNvCxnSpPr>
          <p:nvPr/>
        </p:nvCxnSpPr>
        <p:spPr>
          <a:xfrm flipV="1">
            <a:off x="3811836" y="2760931"/>
            <a:ext cx="334329" cy="1061603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697890A2-A985-E34F-BA32-A2A0D0223F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7699" y="1156434"/>
            <a:ext cx="2146416" cy="2550657"/>
          </a:xfrm>
          <a:prstGeom prst="rect">
            <a:avLst/>
          </a:prstGeom>
        </p:spPr>
      </p:pic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B9BF5EF-EC65-E440-9059-E3A117C9901C}"/>
              </a:ext>
            </a:extLst>
          </p:cNvPr>
          <p:cNvSpPr txBox="1">
            <a:spLocks/>
          </p:cNvSpPr>
          <p:nvPr/>
        </p:nvSpPr>
        <p:spPr bwMode="auto">
          <a:xfrm>
            <a:off x="6392650" y="4677883"/>
            <a:ext cx="2297627" cy="1938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Press the </a:t>
            </a:r>
            <a:r>
              <a:rPr lang="en-US" sz="2000" b="1" dirty="0"/>
              <a:t>POWER/MODE </a:t>
            </a:r>
            <a:r>
              <a:rPr lang="en-US" sz="2000" dirty="0"/>
              <a:t>button to perform calibration. 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A128F32-ADE5-0F41-90BD-4B9B9E35FE1A}"/>
              </a:ext>
            </a:extLst>
          </p:cNvPr>
          <p:cNvSpPr txBox="1">
            <a:spLocks/>
          </p:cNvSpPr>
          <p:nvPr/>
        </p:nvSpPr>
        <p:spPr bwMode="auto">
          <a:xfrm>
            <a:off x="6392650" y="3822534"/>
            <a:ext cx="2880320" cy="412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Perform a calibration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E5071FF-A05D-4F46-8EA8-4E852A30ED22}"/>
              </a:ext>
            </a:extLst>
          </p:cNvPr>
          <p:cNvCxnSpPr>
            <a:cxnSpLocks/>
          </p:cNvCxnSpPr>
          <p:nvPr/>
        </p:nvCxnSpPr>
        <p:spPr>
          <a:xfrm flipV="1">
            <a:off x="7733841" y="2802230"/>
            <a:ext cx="0" cy="1020304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9F5E150A-2823-7A4C-926E-0415E9EE13B1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1187624" y="260648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kumimoji="0" lang="en-US" b="1" dirty="0"/>
              <a:t>Calibration</a:t>
            </a:r>
          </a:p>
        </p:txBody>
      </p:sp>
    </p:spTree>
    <p:extLst>
      <p:ext uri="{BB962C8B-B14F-4D97-AF65-F5344CB8AC3E}">
        <p14:creationId xmlns:p14="http://schemas.microsoft.com/office/powerpoint/2010/main" val="167657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1758A-29EE-2F43-AFAB-B3A87C3529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To perform a fresh air calibration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br>
              <a:rPr lang="en-US" sz="2400" dirty="0"/>
            </a:br>
            <a:r>
              <a:rPr lang="en-US" sz="2400" dirty="0"/>
              <a:t>	⎯ Make sure you are in a gas free environment</a:t>
            </a:r>
          </a:p>
          <a:p>
            <a:pPr marL="0" indent="0">
              <a:buNone/>
            </a:pPr>
            <a:r>
              <a:rPr lang="en-US" sz="2400" dirty="0"/>
              <a:t>	⎯ Press and hold the “</a:t>
            </a:r>
            <a:r>
              <a:rPr lang="en-US" sz="2400" b="1" dirty="0"/>
              <a:t>AIR</a:t>
            </a:r>
            <a:r>
              <a:rPr lang="en-US" sz="2400" dirty="0"/>
              <a:t>” button</a:t>
            </a:r>
          </a:p>
          <a:p>
            <a:pPr marL="0" indent="0">
              <a:buNone/>
            </a:pPr>
            <a:r>
              <a:rPr lang="en-US" sz="2400" dirty="0"/>
              <a:t>	⎯ When prompted, release the button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000" i="1" dirty="0"/>
              <a:t>Note: If you are unable to perform a Fresh Air adjustment, it may be that “DEM ZERO” in Maintenance Mode has been turned off.</a:t>
            </a:r>
            <a:br>
              <a:rPr lang="en-US" sz="2000" i="1" dirty="0"/>
            </a:br>
            <a:br>
              <a:rPr lang="en-US" sz="2000" i="1" dirty="0"/>
            </a:br>
            <a:r>
              <a:rPr lang="en-US" sz="2000" i="1" dirty="0"/>
              <a:t>In this case, you will have to enter User Mode and select </a:t>
            </a:r>
            <a:br>
              <a:rPr lang="en-US" sz="2000" i="1" dirty="0"/>
            </a:br>
            <a:r>
              <a:rPr lang="en-US" sz="2000" i="1" dirty="0"/>
              <a:t>GAS CAL </a:t>
            </a:r>
            <a:r>
              <a:rPr lang="en-US" sz="2000" i="1" dirty="0">
                <a:sym typeface="Wingdings" pitchFamily="2" charset="2"/>
              </a:rPr>
              <a:t></a:t>
            </a:r>
            <a:r>
              <a:rPr lang="en-US" sz="2000" i="1" dirty="0"/>
              <a:t> AIR CAL to perform one.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1A03011-9C2A-504C-944F-A4894DCFBE8F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1187624" y="260648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kumimoji="0" lang="en-US" b="1" dirty="0"/>
              <a:t>Calibration</a:t>
            </a:r>
          </a:p>
        </p:txBody>
      </p:sp>
    </p:spTree>
    <p:extLst>
      <p:ext uri="{BB962C8B-B14F-4D97-AF65-F5344CB8AC3E}">
        <p14:creationId xmlns:p14="http://schemas.microsoft.com/office/powerpoint/2010/main" val="2088363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696DCF5-2D43-0B40-AE12-61ACD0F80E26}"/>
              </a:ext>
            </a:extLst>
          </p:cNvPr>
          <p:cNvSpPr txBox="1">
            <a:spLocks/>
          </p:cNvSpPr>
          <p:nvPr/>
        </p:nvSpPr>
        <p:spPr bwMode="auto">
          <a:xfrm>
            <a:off x="1222375" y="4540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kumimoji="0" lang="en-US" b="1" dirty="0"/>
              <a:t>Calibration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9278EC-6BA8-F941-8551-70D10A7D4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90540"/>
            <a:ext cx="8229600" cy="526746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To perform a calibration without being prompted by the calibration reminder (CAL RMDR) turn the instrument off and restart it in User Mode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To enter User Mode: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Turn the GX-3R off</a:t>
            </a:r>
          </a:p>
          <a:p>
            <a:r>
              <a:rPr lang="en-US" sz="2400" dirty="0"/>
              <a:t>Press and hold the “</a:t>
            </a:r>
            <a:r>
              <a:rPr lang="en-US" sz="2400" b="1" dirty="0"/>
              <a:t>AIR</a:t>
            </a:r>
            <a:r>
              <a:rPr lang="en-US" sz="2400" dirty="0"/>
              <a:t>” button</a:t>
            </a:r>
          </a:p>
          <a:p>
            <a:r>
              <a:rPr lang="en-US" sz="2400" dirty="0"/>
              <a:t>Then press and hold the </a:t>
            </a:r>
            <a:r>
              <a:rPr lang="en-US" sz="2400" b="1" dirty="0"/>
              <a:t>“POWER/MODE” </a:t>
            </a:r>
            <a:r>
              <a:rPr lang="en-US" sz="2400" dirty="0"/>
              <a:t>button</a:t>
            </a:r>
          </a:p>
          <a:p>
            <a:r>
              <a:rPr lang="en-US" sz="2400" dirty="0"/>
              <a:t>Release after one beep</a:t>
            </a:r>
          </a:p>
        </p:txBody>
      </p:sp>
    </p:spTree>
    <p:extLst>
      <p:ext uri="{BB962C8B-B14F-4D97-AF65-F5344CB8AC3E}">
        <p14:creationId xmlns:p14="http://schemas.microsoft.com/office/powerpoint/2010/main" val="1559606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069C6-7A8E-C64D-81D7-F4736AC3F7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191" y="141940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In the User Mode menu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Use the “</a:t>
            </a:r>
            <a:r>
              <a:rPr lang="en-US" sz="2000" b="1" dirty="0"/>
              <a:t>AIR</a:t>
            </a:r>
            <a:r>
              <a:rPr lang="en-US" sz="2000" dirty="0"/>
              <a:t>” button to scroll options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Use the “</a:t>
            </a:r>
            <a:r>
              <a:rPr lang="en-US" sz="2000" b="1" dirty="0"/>
              <a:t>POWER/MODE</a:t>
            </a:r>
            <a:r>
              <a:rPr lang="en-US" sz="2000" dirty="0"/>
              <a:t>” button to select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A53EC31-22E0-184F-AC98-9C71F1BB5452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kumimoji="0" lang="en-US" b="1" dirty="0"/>
              <a:t>Calibration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506C66-291A-3749-922C-7D52A7D424E4}"/>
              </a:ext>
            </a:extLst>
          </p:cNvPr>
          <p:cNvSpPr txBox="1"/>
          <p:nvPr/>
        </p:nvSpPr>
        <p:spPr>
          <a:xfrm>
            <a:off x="450209" y="2943496"/>
            <a:ext cx="5480989" cy="353943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Select “</a:t>
            </a:r>
            <a:r>
              <a:rPr lang="en-US" sz="2400" b="1" dirty="0"/>
              <a:t>GAS CAL</a:t>
            </a:r>
            <a:r>
              <a:rPr lang="en-US" sz="2400" dirty="0"/>
              <a:t>”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Note your sub-menu options are “AIR CAL” and “AUTO CAL”</a:t>
            </a:r>
          </a:p>
          <a:p>
            <a:pPr lvl="1"/>
            <a:r>
              <a:rPr lang="en-US" sz="2000" i="1" dirty="0"/>
              <a:t>(NOTE: This is where you can do a “fresh air” calibration if you did not on start-up)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Select “</a:t>
            </a:r>
            <a:r>
              <a:rPr lang="en-US" sz="2000" b="1" dirty="0"/>
              <a:t>AUTO CAL</a:t>
            </a:r>
            <a:r>
              <a:rPr lang="en-US" sz="2000" dirty="0"/>
              <a:t>”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Calibration values will be displayed</a:t>
            </a:r>
          </a:p>
          <a:p>
            <a:pPr lvl="1"/>
            <a:r>
              <a:rPr lang="en-US" sz="2000" dirty="0"/>
              <a:t>(</a:t>
            </a:r>
            <a:r>
              <a:rPr lang="en-US" sz="2000" dirty="0">
                <a:highlight>
                  <a:srgbClr val="C0C0C0"/>
                </a:highlight>
              </a:rPr>
              <a:t>LEL – 50%, O2 – 12%, CO – 50ppm, H2S – 25ppm</a:t>
            </a:r>
            <a:r>
              <a:rPr lang="en-US" sz="2000" dirty="0"/>
              <a:t>)</a:t>
            </a:r>
            <a:br>
              <a:rPr lang="en-US" sz="2000" dirty="0"/>
            </a:br>
            <a:r>
              <a:rPr lang="en-US" sz="1600" i="1" dirty="0"/>
              <a:t>(factory set default values)</a:t>
            </a:r>
            <a:endParaRPr lang="en-US" sz="1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ADA819-2A6E-E540-B0FD-FC187CF825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4015" y="2281547"/>
            <a:ext cx="3246835" cy="3858322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F0AC2C4-0789-9E44-BDFE-469ED130CA7D}"/>
              </a:ext>
            </a:extLst>
          </p:cNvPr>
          <p:cNvCxnSpPr>
            <a:cxnSpLocks/>
          </p:cNvCxnSpPr>
          <p:nvPr/>
        </p:nvCxnSpPr>
        <p:spPr>
          <a:xfrm flipV="1">
            <a:off x="5497417" y="3866920"/>
            <a:ext cx="1542361" cy="1839818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4113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0C9BD3-900F-294D-B621-8E5BF2184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43137"/>
            <a:ext cx="8229600" cy="5390357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If the calibration values displayed do </a:t>
            </a:r>
            <a:r>
              <a:rPr lang="en-US" sz="2400" b="1" u="sng" dirty="0"/>
              <a:t>NOT</a:t>
            </a:r>
            <a:r>
              <a:rPr lang="en-US" sz="2400" dirty="0"/>
              <a:t> match the gas cylinder values:</a:t>
            </a:r>
            <a:br>
              <a:rPr lang="en-US" sz="2400" dirty="0"/>
            </a:br>
            <a:endParaRPr lang="en-US" sz="2400" dirty="0"/>
          </a:p>
          <a:p>
            <a:r>
              <a:rPr lang="en-US" sz="1800" dirty="0"/>
              <a:t>Enter the </a:t>
            </a:r>
            <a:r>
              <a:rPr lang="en-US" sz="1800" b="1" dirty="0"/>
              <a:t>AUTO CAL </a:t>
            </a:r>
            <a:r>
              <a:rPr lang="en-US" sz="1800" dirty="0"/>
              <a:t>menu (</a:t>
            </a:r>
            <a:r>
              <a:rPr lang="en-US" sz="1800" i="1" dirty="0"/>
              <a:t>User Mode</a:t>
            </a:r>
            <a:r>
              <a:rPr lang="en-US" sz="1800" i="1" dirty="0">
                <a:sym typeface="Wingdings" pitchFamily="2" charset="2"/>
              </a:rPr>
              <a:t> </a:t>
            </a:r>
            <a:r>
              <a:rPr lang="en-US" sz="1800" i="1" dirty="0"/>
              <a:t>Gas Cal</a:t>
            </a:r>
            <a:r>
              <a:rPr lang="en-US" sz="1800" i="1" dirty="0">
                <a:sym typeface="Wingdings" pitchFamily="2" charset="2"/>
              </a:rPr>
              <a:t> </a:t>
            </a:r>
            <a:r>
              <a:rPr lang="en-US" sz="1800" i="1" dirty="0"/>
              <a:t>Auto Cal</a:t>
            </a:r>
            <a:r>
              <a:rPr lang="en-US" sz="1800" dirty="0"/>
              <a:t>)</a:t>
            </a:r>
          </a:p>
          <a:p>
            <a:r>
              <a:rPr lang="en-US" sz="1800" dirty="0"/>
              <a:t>Scroll with “</a:t>
            </a:r>
            <a:r>
              <a:rPr lang="en-US" sz="1800" b="1" dirty="0"/>
              <a:t>AIR</a:t>
            </a:r>
            <a:r>
              <a:rPr lang="en-US" sz="1800" dirty="0"/>
              <a:t>” and select “</a:t>
            </a:r>
            <a:r>
              <a:rPr lang="en-US" sz="1800" b="1" dirty="0"/>
              <a:t>CAL-P</a:t>
            </a:r>
            <a:r>
              <a:rPr lang="en-US" sz="1800" dirty="0"/>
              <a:t>” with “</a:t>
            </a:r>
            <a:r>
              <a:rPr lang="en-US" sz="1800" b="1" dirty="0"/>
              <a:t>POWER/MODE</a:t>
            </a:r>
            <a:r>
              <a:rPr lang="en-US" sz="1800" dirty="0"/>
              <a:t>” </a:t>
            </a:r>
          </a:p>
          <a:p>
            <a:r>
              <a:rPr lang="en-US" sz="1800" dirty="0"/>
              <a:t>You should see the active channel marked with 3 dashes (- - -)</a:t>
            </a:r>
          </a:p>
          <a:p>
            <a:r>
              <a:rPr lang="en-US" sz="1800" dirty="0"/>
              <a:t>Use “</a:t>
            </a:r>
            <a:r>
              <a:rPr lang="en-US" sz="1800" b="1" dirty="0"/>
              <a:t>AIR</a:t>
            </a:r>
            <a:r>
              <a:rPr lang="en-US" sz="1800" dirty="0"/>
              <a:t>” to select which gas you want to change the value of</a:t>
            </a:r>
          </a:p>
          <a:p>
            <a:r>
              <a:rPr lang="en-US" sz="1800" dirty="0"/>
              <a:t>Press “</a:t>
            </a:r>
            <a:r>
              <a:rPr lang="en-US" sz="1800" b="1" dirty="0"/>
              <a:t>POWER/MODE</a:t>
            </a:r>
            <a:r>
              <a:rPr lang="en-US" sz="1800" dirty="0"/>
              <a:t>” to select</a:t>
            </a:r>
          </a:p>
          <a:p>
            <a:r>
              <a:rPr lang="en-US" sz="1800" dirty="0"/>
              <a:t>Use ”</a:t>
            </a:r>
            <a:r>
              <a:rPr lang="en-US" sz="1800" b="1" dirty="0"/>
              <a:t>AIR</a:t>
            </a:r>
            <a:r>
              <a:rPr lang="en-US" sz="1800" dirty="0"/>
              <a:t>” to adjust to the value matching your cylinder</a:t>
            </a:r>
          </a:p>
          <a:p>
            <a:pPr marL="0" indent="0">
              <a:buNone/>
            </a:pPr>
            <a:r>
              <a:rPr lang="en-US" sz="1800" dirty="0"/>
              <a:t>	  (</a:t>
            </a:r>
            <a:r>
              <a:rPr lang="en-US" sz="1800" i="1" dirty="0"/>
              <a:t>HINT: if you need to reverse the direction of your numbers, press 	   	   </a:t>
            </a:r>
            <a:r>
              <a:rPr lang="en-US" sz="1800" b="1" i="1" dirty="0"/>
              <a:t>AIR</a:t>
            </a:r>
            <a:r>
              <a:rPr lang="en-US" sz="1800" i="1" dirty="0"/>
              <a:t> and </a:t>
            </a:r>
            <a:r>
              <a:rPr lang="en-US" sz="1800" b="1" i="1" dirty="0"/>
              <a:t>POWER/MODE </a:t>
            </a:r>
            <a:r>
              <a:rPr lang="en-US" sz="1800" i="1" dirty="0"/>
              <a:t>together quickly)</a:t>
            </a:r>
            <a:endParaRPr lang="en-US" sz="1800" dirty="0"/>
          </a:p>
          <a:p>
            <a:r>
              <a:rPr lang="en-US" sz="1800" dirty="0"/>
              <a:t>Press the “</a:t>
            </a:r>
            <a:r>
              <a:rPr lang="en-US" sz="1800" b="1" dirty="0"/>
              <a:t>POWER/MODE</a:t>
            </a:r>
            <a:r>
              <a:rPr lang="en-US" sz="1800" dirty="0"/>
              <a:t>” button to save</a:t>
            </a:r>
          </a:p>
          <a:p>
            <a:r>
              <a:rPr lang="en-US" sz="1800" dirty="0"/>
              <a:t>Press “</a:t>
            </a:r>
            <a:r>
              <a:rPr lang="en-US" sz="1800" b="1" dirty="0"/>
              <a:t>AIR</a:t>
            </a:r>
            <a:r>
              <a:rPr lang="en-US" sz="1800" dirty="0"/>
              <a:t>” to move to the next gas. Repeat as necessary</a:t>
            </a:r>
          </a:p>
          <a:p>
            <a:r>
              <a:rPr lang="en-US" sz="1800" dirty="0"/>
              <a:t>Select “</a:t>
            </a:r>
            <a:r>
              <a:rPr lang="en-US" sz="1800" b="1" dirty="0"/>
              <a:t>ESCAPE</a:t>
            </a:r>
            <a:r>
              <a:rPr lang="en-US" sz="1800" dirty="0"/>
              <a:t>” to return to the Auto Cal menu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1718291-C24F-EF4B-94EE-AC9255230939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kumimoji="0" lang="en-US" b="1" dirty="0"/>
              <a:t>Calibration</a:t>
            </a:r>
          </a:p>
        </p:txBody>
      </p:sp>
    </p:spTree>
    <p:extLst>
      <p:ext uri="{BB962C8B-B14F-4D97-AF65-F5344CB8AC3E}">
        <p14:creationId xmlns:p14="http://schemas.microsoft.com/office/powerpoint/2010/main" val="95721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3FA5D-B973-2047-91F3-192B7AB8A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740" y="1537598"/>
            <a:ext cx="4438185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Applying gas to the GX-3R</a:t>
            </a:r>
            <a:br>
              <a:rPr lang="en-US" sz="2400" dirty="0"/>
            </a:b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Attach a fixed flow regulator to the calibration gas cylinder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Attach the calibration adapter to the instrument and connect it to the 0.25 LPM regulator with tubing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With “</a:t>
            </a:r>
            <a:r>
              <a:rPr lang="en-US" sz="2000" b="1" dirty="0"/>
              <a:t>AUTO CAL</a:t>
            </a:r>
            <a:r>
              <a:rPr lang="en-US" sz="2000" dirty="0"/>
              <a:t>” highlighted, press ”</a:t>
            </a:r>
            <a:r>
              <a:rPr lang="en-US" sz="2000" b="1" dirty="0"/>
              <a:t>POWER/MODE</a:t>
            </a:r>
            <a:r>
              <a:rPr lang="en-US" sz="2000" dirty="0"/>
              <a:t>”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Turn on the regulator</a:t>
            </a:r>
          </a:p>
          <a:p>
            <a:pPr lvl="1"/>
            <a:endParaRPr lang="en-US" sz="20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E87E78C-4B66-D44E-AE77-14CAEE53AEF6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kumimoji="0" lang="en-US" b="1" dirty="0"/>
              <a:t>Calibration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3F6520-8BEA-3244-9F58-4A1B39851A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2684" y="2500830"/>
            <a:ext cx="3773576" cy="32850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831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DC2E3-7CC9-DD46-85AC-3749BC865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928" y="2041650"/>
            <a:ext cx="4091290" cy="3459732"/>
          </a:xfrm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“</a:t>
            </a:r>
            <a:r>
              <a:rPr lang="en-US" sz="2000" b="1" dirty="0"/>
              <a:t>AUTO CAL/CYL A</a:t>
            </a:r>
            <a:r>
              <a:rPr lang="en-US" sz="2000" dirty="0"/>
              <a:t>” should be alternating on the display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Press “</a:t>
            </a:r>
            <a:r>
              <a:rPr lang="en-US" sz="2000" b="1" dirty="0"/>
              <a:t>POWER/MODE</a:t>
            </a:r>
            <a:r>
              <a:rPr lang="en-US" sz="2000" dirty="0"/>
              <a:t>”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Apply gas until readings stabilize or for 2 minutes maximum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Press “</a:t>
            </a:r>
            <a:r>
              <a:rPr lang="en-US" sz="2000" b="1" dirty="0"/>
              <a:t>POWER/MODE</a:t>
            </a:r>
            <a:r>
              <a:rPr lang="en-US" sz="2000" dirty="0"/>
              <a:t>” Turn the gas regulator off</a:t>
            </a:r>
          </a:p>
          <a:p>
            <a:pPr lvl="1"/>
            <a:endParaRPr lang="en-US" sz="20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B918A7D-D64D-6F40-AAC7-4BA6804D8B1A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kumimoji="0" lang="en-US" b="1" dirty="0"/>
              <a:t>Calibration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B6F8AB-7FDD-4A4D-AFDF-AEC943A872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0783" y="1643060"/>
            <a:ext cx="3246835" cy="3858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10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30F5EE-C12B-EC4D-9EC5-D726DD206D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If the calibration is successful, the unit will read “</a:t>
            </a:r>
            <a:r>
              <a:rPr lang="en-US" sz="2000" b="1" dirty="0"/>
              <a:t>PASS</a:t>
            </a:r>
            <a:r>
              <a:rPr lang="en-US" sz="2000" dirty="0"/>
              <a:t>”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If the calibration is unsuccessful, the unit will read “</a:t>
            </a:r>
            <a:r>
              <a:rPr lang="en-US" sz="2000" b="1" dirty="0"/>
              <a:t>FAIL</a:t>
            </a:r>
            <a:r>
              <a:rPr lang="en-US" sz="2000" dirty="0"/>
              <a:t>”</a:t>
            </a:r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A3A4C64-5225-F54D-9414-9A4C4A2AA666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kumimoji="0" lang="en-US" b="1" dirty="0"/>
              <a:t>Calibration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727813-36CA-FD4A-82DC-1DA38C8E3B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981" y="2412807"/>
            <a:ext cx="3124844" cy="37133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194E63-4922-504F-B50B-A3F540C965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6175" y="2412807"/>
            <a:ext cx="3124844" cy="37133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349825-5F82-574C-8BBF-72FD183CB6A2}"/>
              </a:ext>
            </a:extLst>
          </p:cNvPr>
          <p:cNvSpPr txBox="1"/>
          <p:nvPr/>
        </p:nvSpPr>
        <p:spPr>
          <a:xfrm>
            <a:off x="1443579" y="6126163"/>
            <a:ext cx="6256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Note that the fail message gives status for each sensor</a:t>
            </a:r>
          </a:p>
        </p:txBody>
      </p:sp>
    </p:spTree>
    <p:extLst>
      <p:ext uri="{BB962C8B-B14F-4D97-AF65-F5344CB8AC3E}">
        <p14:creationId xmlns:p14="http://schemas.microsoft.com/office/powerpoint/2010/main" val="992342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3F2B55-AB04-5D4F-85F7-8BB2B4384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41513"/>
            <a:ext cx="8229600" cy="4914862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AUTO CAL pass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Remove the calibration adapter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The unit will read “PASS,” then go through its start up sequence and enter measurement mode, ready for use</a:t>
            </a:r>
          </a:p>
          <a:p>
            <a:pPr lvl="1"/>
            <a:endParaRPr lang="en-US" sz="2000" dirty="0"/>
          </a:p>
          <a:p>
            <a:pPr marL="0" indent="0">
              <a:buNone/>
            </a:pPr>
            <a:r>
              <a:rPr lang="en-US" sz="2400" dirty="0"/>
              <a:t>AUTO CAL fail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The unit will read “FAIL” and return to the AUTO CAL menu in User Mode</a:t>
            </a:r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r>
              <a:rPr lang="en-US" sz="2000" i="1" dirty="0"/>
              <a:t>NOTE: In the “CAL EXPD” User Mode menu item, you can set the instrument to “CANT USE” to prevent the end user from continuing without calibration</a:t>
            </a:r>
          </a:p>
          <a:p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D5E90D6-3846-4147-B7CA-39DCBB8B5E74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kumimoji="0" lang="en-US" b="1" dirty="0"/>
              <a:t>Calibration</a:t>
            </a:r>
          </a:p>
        </p:txBody>
      </p:sp>
    </p:spTree>
    <p:extLst>
      <p:ext uri="{BB962C8B-B14F-4D97-AF65-F5344CB8AC3E}">
        <p14:creationId xmlns:p14="http://schemas.microsoft.com/office/powerpoint/2010/main" val="1587845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0" y="133923"/>
            <a:ext cx="91440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RP-3R Attachable Pump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16000A8-8A0E-0F42-9326-64B1BEB1DB9E}"/>
              </a:ext>
            </a:extLst>
          </p:cNvPr>
          <p:cNvSpPr txBox="1">
            <a:spLocks/>
          </p:cNvSpPr>
          <p:nvPr/>
        </p:nvSpPr>
        <p:spPr bwMode="auto">
          <a:xfrm>
            <a:off x="1547664" y="5755720"/>
            <a:ext cx="5760640" cy="1102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88D9FA-EBD2-E84A-AD88-F57DD014B3E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8127" y="1160459"/>
            <a:ext cx="4367745" cy="4537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77614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-1" y="133923"/>
            <a:ext cx="91440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RP-3R Pump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16000A8-8A0E-0F42-9326-64B1BEB1DB9E}"/>
              </a:ext>
            </a:extLst>
          </p:cNvPr>
          <p:cNvSpPr txBox="1">
            <a:spLocks/>
          </p:cNvSpPr>
          <p:nvPr/>
        </p:nvSpPr>
        <p:spPr bwMode="auto">
          <a:xfrm>
            <a:off x="1547664" y="5755720"/>
            <a:ext cx="5760640" cy="1102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8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B669817-902F-CD40-8669-3C267F5E9B1F}"/>
              </a:ext>
            </a:extLst>
          </p:cNvPr>
          <p:cNvSpPr txBox="1">
            <a:spLocks/>
          </p:cNvSpPr>
          <p:nvPr/>
        </p:nvSpPr>
        <p:spPr bwMode="auto">
          <a:xfrm>
            <a:off x="1433549" y="5427933"/>
            <a:ext cx="6276901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Place the GX-3R right bottom first (as illustrated above) and then seat the left side until the clip latches.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8F4481-E58B-5940-884B-60790FA07A2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333" y="1661047"/>
            <a:ext cx="3225580" cy="3243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4FE1CB8-6151-4547-9869-1CAED5A938B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4089" y="1660267"/>
            <a:ext cx="3122755" cy="3243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ight Arrow 9">
            <a:extLst>
              <a:ext uri="{FF2B5EF4-FFF2-40B4-BE49-F238E27FC236}">
                <a16:creationId xmlns:a16="http://schemas.microsoft.com/office/drawing/2014/main" id="{198EB66D-5B61-1744-A41A-3B632B599002}"/>
              </a:ext>
            </a:extLst>
          </p:cNvPr>
          <p:cNvSpPr/>
          <p:nvPr/>
        </p:nvSpPr>
        <p:spPr>
          <a:xfrm>
            <a:off x="4103949" y="2984254"/>
            <a:ext cx="936104" cy="59585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977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7A1843-EE53-2148-9129-68156DC3F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498" y="2961943"/>
            <a:ext cx="4025500" cy="19702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0" y="133923"/>
            <a:ext cx="91440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RP-3R Pump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16000A8-8A0E-0F42-9326-64B1BEB1DB9E}"/>
              </a:ext>
            </a:extLst>
          </p:cNvPr>
          <p:cNvSpPr txBox="1">
            <a:spLocks/>
          </p:cNvSpPr>
          <p:nvPr/>
        </p:nvSpPr>
        <p:spPr bwMode="auto">
          <a:xfrm>
            <a:off x="1403648" y="4914585"/>
            <a:ext cx="5760640" cy="1102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8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B669817-902F-CD40-8669-3C267F5E9B1F}"/>
              </a:ext>
            </a:extLst>
          </p:cNvPr>
          <p:cNvSpPr txBox="1">
            <a:spLocks/>
          </p:cNvSpPr>
          <p:nvPr/>
        </p:nvSpPr>
        <p:spPr bwMode="auto">
          <a:xfrm>
            <a:off x="637966" y="4990475"/>
            <a:ext cx="3891079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The attachable probe has a dust filter to ensure the quality of your samples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B64093-480D-554F-B8CF-19369DB0587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548680"/>
            <a:ext cx="2952328" cy="39364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E608C32-E524-284A-90BC-B7B80BF56AFC}"/>
              </a:ext>
            </a:extLst>
          </p:cNvPr>
          <p:cNvSpPr txBox="1"/>
          <p:nvPr/>
        </p:nvSpPr>
        <p:spPr>
          <a:xfrm>
            <a:off x="4427984" y="1340768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inlet filter housing contains a hydrophobic filter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72F912C-634E-A84D-B156-4A9035F30525}"/>
              </a:ext>
            </a:extLst>
          </p:cNvPr>
          <p:cNvCxnSpPr>
            <a:cxnSpLocks/>
          </p:cNvCxnSpPr>
          <p:nvPr/>
        </p:nvCxnSpPr>
        <p:spPr>
          <a:xfrm flipH="1">
            <a:off x="2583505" y="1641810"/>
            <a:ext cx="1916444" cy="697596"/>
          </a:xfrm>
          <a:prstGeom prst="straightConnector1">
            <a:avLst/>
          </a:prstGeom>
          <a:ln w="38100"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E93070D-497A-C047-8A9E-118E4ED870FF}"/>
              </a:ext>
            </a:extLst>
          </p:cNvPr>
          <p:cNvCxnSpPr>
            <a:cxnSpLocks/>
          </p:cNvCxnSpPr>
          <p:nvPr/>
        </p:nvCxnSpPr>
        <p:spPr>
          <a:xfrm flipV="1">
            <a:off x="4427984" y="4365104"/>
            <a:ext cx="2592288" cy="796727"/>
          </a:xfrm>
          <a:prstGeom prst="straightConnector1">
            <a:avLst/>
          </a:prstGeom>
          <a:ln w="38100"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5432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471007D-F7EB-CC4A-B691-FF633D04A8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3690" y="1048429"/>
            <a:ext cx="3676621" cy="4365152"/>
          </a:xfrm>
          <a:prstGeom prst="rect">
            <a:avLst/>
          </a:prstGeom>
          <a:effectLst/>
        </p:spPr>
      </p:pic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27684" y="5733256"/>
            <a:ext cx="5688632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Turn off the GX-3R by pressing and holding the </a:t>
            </a:r>
            <a:r>
              <a:rPr lang="en-US" sz="1800" b="1" dirty="0"/>
              <a:t>POWER MODE </a:t>
            </a:r>
            <a:r>
              <a:rPr lang="en-US" sz="1800" dirty="0"/>
              <a:t>button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Turn off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845E687-379B-DE40-BD9B-5B0E732589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3689" y="1048429"/>
            <a:ext cx="3676622" cy="4365152"/>
          </a:xfrm>
          <a:prstGeom prst="rect">
            <a:avLst/>
          </a:prstGeom>
          <a:effectLst/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28CFB25B-785E-7B4E-AEA1-B9C5D63BA705}"/>
              </a:ext>
            </a:extLst>
          </p:cNvPr>
          <p:cNvSpPr/>
          <p:nvPr/>
        </p:nvSpPr>
        <p:spPr>
          <a:xfrm>
            <a:off x="4965926" y="3375271"/>
            <a:ext cx="792088" cy="79208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36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SDM-3R Calibration Station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E12418-2138-A443-A678-33DA4A36C0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5829" y="1772816"/>
            <a:ext cx="4252342" cy="38129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245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SDM-3R: Gas Ports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1F7F32-1475-EE4D-86EF-6B58B86D2E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1016" y="1124744"/>
            <a:ext cx="5761968" cy="3825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ABE9B2A-C4AD-F94C-9987-850FA59FF86B}"/>
              </a:ext>
            </a:extLst>
          </p:cNvPr>
          <p:cNvCxnSpPr/>
          <p:nvPr/>
        </p:nvCxnSpPr>
        <p:spPr>
          <a:xfrm>
            <a:off x="5636137" y="4077072"/>
            <a:ext cx="1440160" cy="144016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4AFF5A7-3A47-7C47-A430-A084952C2378}"/>
              </a:ext>
            </a:extLst>
          </p:cNvPr>
          <p:cNvSpPr txBox="1">
            <a:spLocks/>
          </p:cNvSpPr>
          <p:nvPr/>
        </p:nvSpPr>
        <p:spPr bwMode="auto">
          <a:xfrm>
            <a:off x="6750574" y="5521492"/>
            <a:ext cx="1421826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Air port:</a:t>
            </a:r>
          </a:p>
          <a:p>
            <a:pPr marL="0" indent="0">
              <a:buNone/>
            </a:pPr>
            <a:r>
              <a:rPr lang="en-US" sz="1800" dirty="0"/>
              <a:t>Dust Filter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AF1C8E6-A940-8F4D-84DD-24FA14F3AC1D}"/>
              </a:ext>
            </a:extLst>
          </p:cNvPr>
          <p:cNvCxnSpPr>
            <a:cxnSpLocks/>
          </p:cNvCxnSpPr>
          <p:nvPr/>
        </p:nvCxnSpPr>
        <p:spPr>
          <a:xfrm>
            <a:off x="5065013" y="4081332"/>
            <a:ext cx="955351" cy="144016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0ED41EF-133E-AE47-96E1-F991302B6B6E}"/>
              </a:ext>
            </a:extLst>
          </p:cNvPr>
          <p:cNvSpPr txBox="1">
            <a:spLocks/>
          </p:cNvSpPr>
          <p:nvPr/>
        </p:nvSpPr>
        <p:spPr bwMode="auto">
          <a:xfrm>
            <a:off x="5436096" y="5521492"/>
            <a:ext cx="127847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Gas 1:</a:t>
            </a:r>
          </a:p>
          <a:p>
            <a:pPr marL="0" indent="0">
              <a:buNone/>
            </a:pPr>
            <a:r>
              <a:rPr lang="en-US" sz="1800" dirty="0"/>
              <a:t>4 gas mix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36DBF78-D7FE-9B44-865C-CCE3F87610A8}"/>
              </a:ext>
            </a:extLst>
          </p:cNvPr>
          <p:cNvCxnSpPr>
            <a:cxnSpLocks/>
          </p:cNvCxnSpPr>
          <p:nvPr/>
        </p:nvCxnSpPr>
        <p:spPr>
          <a:xfrm>
            <a:off x="4444392" y="4090707"/>
            <a:ext cx="271624" cy="144016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9BF64CE3-662A-AE42-913D-8B17ED4F2681}"/>
              </a:ext>
            </a:extLst>
          </p:cNvPr>
          <p:cNvSpPr txBox="1">
            <a:spLocks/>
          </p:cNvSpPr>
          <p:nvPr/>
        </p:nvSpPr>
        <p:spPr bwMode="auto">
          <a:xfrm>
            <a:off x="4355976" y="5526607"/>
            <a:ext cx="111612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Gas 2:</a:t>
            </a:r>
          </a:p>
          <a:p>
            <a:pPr marL="0" indent="0">
              <a:buNone/>
            </a:pPr>
            <a:r>
              <a:rPr lang="en-US" sz="1200" i="1" dirty="0"/>
              <a:t>Not used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C8FDE5E-8ACA-3D4D-A6F7-A7DACE629672}"/>
              </a:ext>
            </a:extLst>
          </p:cNvPr>
          <p:cNvCxnSpPr>
            <a:cxnSpLocks/>
          </p:cNvCxnSpPr>
          <p:nvPr/>
        </p:nvCxnSpPr>
        <p:spPr>
          <a:xfrm flipH="1">
            <a:off x="3563888" y="4090707"/>
            <a:ext cx="268087" cy="144016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C6AB7A73-EF81-4C4E-928A-D4EE7BBA5840}"/>
              </a:ext>
            </a:extLst>
          </p:cNvPr>
          <p:cNvSpPr txBox="1">
            <a:spLocks/>
          </p:cNvSpPr>
          <p:nvPr/>
        </p:nvSpPr>
        <p:spPr bwMode="auto">
          <a:xfrm>
            <a:off x="3139869" y="5517232"/>
            <a:ext cx="111612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Gas 3</a:t>
            </a:r>
          </a:p>
          <a:p>
            <a:pPr marL="0" indent="0">
              <a:buNone/>
            </a:pPr>
            <a:r>
              <a:rPr lang="en-US" sz="1200" i="1" dirty="0"/>
              <a:t>Not used</a:t>
            </a: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97206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4777C21-D07E-614F-B16E-3F5D8524D3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3304" y="1556792"/>
            <a:ext cx="4897392" cy="3251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SDM-3R: USB port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AF1C8E6-A940-8F4D-84DD-24FA14F3AC1D}"/>
              </a:ext>
            </a:extLst>
          </p:cNvPr>
          <p:cNvCxnSpPr>
            <a:cxnSpLocks/>
          </p:cNvCxnSpPr>
          <p:nvPr/>
        </p:nvCxnSpPr>
        <p:spPr>
          <a:xfrm flipH="1" flipV="1">
            <a:off x="4716016" y="4037738"/>
            <a:ext cx="1296144" cy="1944215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0ED41EF-133E-AE47-96E1-F991302B6B6E}"/>
              </a:ext>
            </a:extLst>
          </p:cNvPr>
          <p:cNvSpPr txBox="1">
            <a:spLocks/>
          </p:cNvSpPr>
          <p:nvPr/>
        </p:nvSpPr>
        <p:spPr bwMode="auto">
          <a:xfrm>
            <a:off x="5455236" y="5981953"/>
            <a:ext cx="1377280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USB port</a:t>
            </a:r>
          </a:p>
        </p:txBody>
      </p:sp>
    </p:spTree>
    <p:extLst>
      <p:ext uri="{BB962C8B-B14F-4D97-AF65-F5344CB8AC3E}">
        <p14:creationId xmlns:p14="http://schemas.microsoft.com/office/powerpoint/2010/main" val="2986323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4518930-7217-EC4E-AA01-B3D9346FE1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5736" y="1354460"/>
            <a:ext cx="4519421" cy="4149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SDM-3R: Rear ports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AF1C8E6-A940-8F4D-84DD-24FA14F3AC1D}"/>
              </a:ext>
            </a:extLst>
          </p:cNvPr>
          <p:cNvCxnSpPr>
            <a:cxnSpLocks/>
          </p:cNvCxnSpPr>
          <p:nvPr/>
        </p:nvCxnSpPr>
        <p:spPr>
          <a:xfrm>
            <a:off x="4796240" y="4522812"/>
            <a:ext cx="955351" cy="144016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0ED41EF-133E-AE47-96E1-F991302B6B6E}"/>
              </a:ext>
            </a:extLst>
          </p:cNvPr>
          <p:cNvSpPr txBox="1">
            <a:spLocks/>
          </p:cNvSpPr>
          <p:nvPr/>
        </p:nvSpPr>
        <p:spPr bwMode="auto">
          <a:xfrm>
            <a:off x="5337877" y="5967232"/>
            <a:ext cx="1377280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AC power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C8FDE5E-8ACA-3D4D-A6F7-A7DACE629672}"/>
              </a:ext>
            </a:extLst>
          </p:cNvPr>
          <p:cNvCxnSpPr>
            <a:cxnSpLocks/>
          </p:cNvCxnSpPr>
          <p:nvPr/>
        </p:nvCxnSpPr>
        <p:spPr>
          <a:xfrm flipH="1">
            <a:off x="3303319" y="4522812"/>
            <a:ext cx="268087" cy="144016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36DBF78-D7FE-9B44-865C-CCE3F87610A8}"/>
              </a:ext>
            </a:extLst>
          </p:cNvPr>
          <p:cNvCxnSpPr>
            <a:cxnSpLocks/>
          </p:cNvCxnSpPr>
          <p:nvPr/>
        </p:nvCxnSpPr>
        <p:spPr>
          <a:xfrm>
            <a:off x="4183823" y="4522812"/>
            <a:ext cx="271624" cy="144016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C6AB7A73-EF81-4C4E-928A-D4EE7BBA5840}"/>
              </a:ext>
            </a:extLst>
          </p:cNvPr>
          <p:cNvSpPr txBox="1">
            <a:spLocks/>
          </p:cNvSpPr>
          <p:nvPr/>
        </p:nvSpPr>
        <p:spPr bwMode="auto">
          <a:xfrm>
            <a:off x="2455282" y="5999731"/>
            <a:ext cx="111612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Ethernet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9BF64CE3-662A-AE42-913D-8B17ED4F2681}"/>
              </a:ext>
            </a:extLst>
          </p:cNvPr>
          <p:cNvSpPr txBox="1">
            <a:spLocks/>
          </p:cNvSpPr>
          <p:nvPr/>
        </p:nvSpPr>
        <p:spPr bwMode="auto">
          <a:xfrm>
            <a:off x="3571406" y="5972347"/>
            <a:ext cx="1766471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dirty="0"/>
              <a:t>PC Connection</a:t>
            </a:r>
          </a:p>
        </p:txBody>
      </p:sp>
    </p:spTree>
    <p:extLst>
      <p:ext uri="{BB962C8B-B14F-4D97-AF65-F5344CB8AC3E}">
        <p14:creationId xmlns:p14="http://schemas.microsoft.com/office/powerpoint/2010/main" val="347841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8443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7920" y="1196752"/>
            <a:ext cx="6288160" cy="41764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Connect Cylinder to SDM-3R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7A24A1E-BB15-CF40-B7A0-189A4C428F30}"/>
              </a:ext>
            </a:extLst>
          </p:cNvPr>
          <p:cNvSpPr txBox="1">
            <a:spLocks/>
          </p:cNvSpPr>
          <p:nvPr/>
        </p:nvSpPr>
        <p:spPr bwMode="auto">
          <a:xfrm>
            <a:off x="1577802" y="5685971"/>
            <a:ext cx="5988396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Connect a 4 gas mix cylinder into “Gas 1 “ port.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E51E30-5D4E-014B-94A3-15E6AF9DEABD}"/>
              </a:ext>
            </a:extLst>
          </p:cNvPr>
          <p:cNvSpPr txBox="1"/>
          <p:nvPr/>
        </p:nvSpPr>
        <p:spPr>
          <a:xfrm>
            <a:off x="1577802" y="6118019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Make sure to use a demand flow regulator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C42C508-1BAA-D24F-BB21-33EC888459AC}"/>
              </a:ext>
            </a:extLst>
          </p:cNvPr>
          <p:cNvCxnSpPr>
            <a:cxnSpLocks/>
          </p:cNvCxnSpPr>
          <p:nvPr/>
        </p:nvCxnSpPr>
        <p:spPr>
          <a:xfrm flipV="1">
            <a:off x="611560" y="2132856"/>
            <a:ext cx="2736304" cy="864096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4528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SDM-3R: GX-3R Placement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EB2373E-4F2C-CB4C-8A90-36B7FF04DEEA}"/>
              </a:ext>
            </a:extLst>
          </p:cNvPr>
          <p:cNvSpPr txBox="1">
            <a:spLocks/>
          </p:cNvSpPr>
          <p:nvPr/>
        </p:nvSpPr>
        <p:spPr bwMode="auto">
          <a:xfrm>
            <a:off x="3707904" y="1660159"/>
            <a:ext cx="5688632" cy="648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Plug in power adaptor and turn on the SDM-3R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64F5F4-B18B-634D-8697-8B8D0F1429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9994" y="1222471"/>
            <a:ext cx="2808311" cy="5014841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C9FA364-2540-D744-AB0A-FE9D90542CF6}"/>
              </a:ext>
            </a:extLst>
          </p:cNvPr>
          <p:cNvCxnSpPr>
            <a:cxnSpLocks/>
          </p:cNvCxnSpPr>
          <p:nvPr/>
        </p:nvCxnSpPr>
        <p:spPr>
          <a:xfrm>
            <a:off x="7092280" y="3789040"/>
            <a:ext cx="0" cy="234026"/>
          </a:xfrm>
          <a:prstGeom prst="line">
            <a:avLst/>
          </a:prstGeom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A415703-4F15-E841-80B8-FAE8E58F03E3}"/>
              </a:ext>
            </a:extLst>
          </p:cNvPr>
          <p:cNvCxnSpPr>
            <a:cxnSpLocks/>
          </p:cNvCxnSpPr>
          <p:nvPr/>
        </p:nvCxnSpPr>
        <p:spPr>
          <a:xfrm flipH="1">
            <a:off x="3059832" y="3963918"/>
            <a:ext cx="4032448" cy="0"/>
          </a:xfrm>
          <a:prstGeom prst="line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9C4978D-56B2-DB4D-ABBC-615C8BBA73C0}"/>
              </a:ext>
            </a:extLst>
          </p:cNvPr>
          <p:cNvCxnSpPr>
            <a:cxnSpLocks/>
          </p:cNvCxnSpPr>
          <p:nvPr/>
        </p:nvCxnSpPr>
        <p:spPr>
          <a:xfrm flipH="1">
            <a:off x="3132644" y="5908630"/>
            <a:ext cx="2808311" cy="0"/>
          </a:xfrm>
          <a:prstGeom prst="line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3E863B9-C4E4-C041-9380-C63095C17F71}"/>
              </a:ext>
            </a:extLst>
          </p:cNvPr>
          <p:cNvSpPr txBox="1"/>
          <p:nvPr/>
        </p:nvSpPr>
        <p:spPr>
          <a:xfrm>
            <a:off x="3707904" y="2254881"/>
            <a:ext cx="4680520" cy="648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Make sure the GX-3R is powered </a:t>
            </a:r>
            <a:r>
              <a:rPr lang="en-US" b="1" u="sng" dirty="0"/>
              <a:t>off </a:t>
            </a:r>
            <a:r>
              <a:rPr lang="en-US" dirty="0"/>
              <a:t>before installing into the SDM-3R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ABB00E-8E70-6242-8623-BFBD0CAD5403}"/>
              </a:ext>
            </a:extLst>
          </p:cNvPr>
          <p:cNvSpPr txBox="1"/>
          <p:nvPr/>
        </p:nvSpPr>
        <p:spPr>
          <a:xfrm>
            <a:off x="3708707" y="2896185"/>
            <a:ext cx="4464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When placing the GX-3R into the docking station, remember to have the </a:t>
            </a:r>
            <a:r>
              <a:rPr lang="en-US" u="sng" dirty="0"/>
              <a:t>yellow tab </a:t>
            </a:r>
            <a:r>
              <a:rPr lang="en-US" b="1" dirty="0"/>
              <a:t>engaged upwards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70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Turn on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468D34-8E4E-964B-8EE0-1EB5187E48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01768" y="1014984"/>
            <a:ext cx="2203704" cy="49917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5F4A282-8AF0-8D44-8B44-61DC083BD2B5}"/>
              </a:ext>
            </a:extLst>
          </p:cNvPr>
          <p:cNvSpPr txBox="1">
            <a:spLocks/>
          </p:cNvSpPr>
          <p:nvPr/>
        </p:nvSpPr>
        <p:spPr bwMode="auto">
          <a:xfrm>
            <a:off x="645283" y="5028112"/>
            <a:ext cx="3494669" cy="128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If an automatic test is set up to occur, it will start as soon as the GX-3R is connected to the SDM-3R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64228E75-755C-1D4A-835D-45C504E0CEE7}"/>
              </a:ext>
            </a:extLst>
          </p:cNvPr>
          <p:cNvCxnSpPr>
            <a:cxnSpLocks/>
          </p:cNvCxnSpPr>
          <p:nvPr/>
        </p:nvCxnSpPr>
        <p:spPr>
          <a:xfrm>
            <a:off x="2555776" y="1700808"/>
            <a:ext cx="2795358" cy="216024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C68A49A-615E-EA4C-A889-E6ADF4E85469}"/>
              </a:ext>
            </a:extLst>
          </p:cNvPr>
          <p:cNvSpPr txBox="1">
            <a:spLocks/>
          </p:cNvSpPr>
          <p:nvPr/>
        </p:nvSpPr>
        <p:spPr bwMode="auto">
          <a:xfrm>
            <a:off x="668572" y="764704"/>
            <a:ext cx="2511461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Close the red door completely, the GX-3R will turn on  automatically</a:t>
            </a:r>
          </a:p>
          <a:p>
            <a:endParaRPr lang="en-US" sz="1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A859D8-77BA-7F42-A2CE-E77AAB217893}"/>
              </a:ext>
            </a:extLst>
          </p:cNvPr>
          <p:cNvSpPr txBox="1"/>
          <p:nvPr/>
        </p:nvSpPr>
        <p:spPr>
          <a:xfrm>
            <a:off x="665402" y="2348880"/>
            <a:ext cx="23762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When the GX-3R is connected to the SDM-3R, the GX-3R’s date and time are automatically updated to the SDM-3R’s current time and date</a:t>
            </a:r>
          </a:p>
        </p:txBody>
      </p:sp>
    </p:spTree>
    <p:extLst>
      <p:ext uri="{BB962C8B-B14F-4D97-AF65-F5344CB8AC3E}">
        <p14:creationId xmlns:p14="http://schemas.microsoft.com/office/powerpoint/2010/main" val="262373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 Test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1B8B74-B864-1740-8A4D-8E6E0EFC06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1768" y="1017796"/>
            <a:ext cx="2203704" cy="50034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2F7907F-06D3-5741-AF33-D1F2DD9CA2C1}"/>
              </a:ext>
            </a:extLst>
          </p:cNvPr>
          <p:cNvSpPr txBox="1">
            <a:spLocks/>
          </p:cNvSpPr>
          <p:nvPr/>
        </p:nvSpPr>
        <p:spPr bwMode="auto">
          <a:xfrm>
            <a:off x="1351674" y="1772816"/>
            <a:ext cx="2968376" cy="1272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Press the </a:t>
            </a:r>
            <a:r>
              <a:rPr lang="en-US" sz="1800" b="1" dirty="0"/>
              <a:t>BUMP</a:t>
            </a:r>
            <a:r>
              <a:rPr lang="en-US" sz="1800" dirty="0"/>
              <a:t> button to start bump test</a:t>
            </a:r>
            <a:r>
              <a:rPr lang="en-US" sz="1400" dirty="0"/>
              <a:t> </a:t>
            </a:r>
            <a:endParaRPr lang="en-US" sz="1400" b="1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84BF1F76-AFBD-E543-BBCC-70FD505DEEED}"/>
              </a:ext>
            </a:extLst>
          </p:cNvPr>
          <p:cNvCxnSpPr>
            <a:cxnSpLocks/>
          </p:cNvCxnSpPr>
          <p:nvPr/>
        </p:nvCxnSpPr>
        <p:spPr>
          <a:xfrm>
            <a:off x="3203848" y="2204864"/>
            <a:ext cx="2053952" cy="3240292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B92FE2D-2749-1247-97AD-6A66C60DDCCD}"/>
              </a:ext>
            </a:extLst>
          </p:cNvPr>
          <p:cNvSpPr txBox="1"/>
          <p:nvPr/>
        </p:nvSpPr>
        <p:spPr>
          <a:xfrm>
            <a:off x="827584" y="3812975"/>
            <a:ext cx="27363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Note: Verify that the appropriate calibration gas cylinder is connected to the gas 1 fitting on the left side of the SDM-3R</a:t>
            </a:r>
          </a:p>
        </p:txBody>
      </p:sp>
    </p:spTree>
    <p:extLst>
      <p:ext uri="{BB962C8B-B14F-4D97-AF65-F5344CB8AC3E}">
        <p14:creationId xmlns:p14="http://schemas.microsoft.com/office/powerpoint/2010/main" val="1449224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 Test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1B8B74-B864-1740-8A4D-8E6E0EFC06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1768" y="1032984"/>
            <a:ext cx="2258568" cy="4988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2F7907F-06D3-5741-AF33-D1F2DD9CA2C1}"/>
              </a:ext>
            </a:extLst>
          </p:cNvPr>
          <p:cNvSpPr txBox="1">
            <a:spLocks/>
          </p:cNvSpPr>
          <p:nvPr/>
        </p:nvSpPr>
        <p:spPr bwMode="auto">
          <a:xfrm>
            <a:off x="1115616" y="2750565"/>
            <a:ext cx="3096344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During the bump test, the GX-3R’s screen will display the current gas readings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1233610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 Test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1B8B74-B864-1740-8A4D-8E6E0EFC06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98896" y="1037438"/>
            <a:ext cx="2200382" cy="4983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3932F60-16B4-CE48-BF32-44E8FE839F66}"/>
              </a:ext>
            </a:extLst>
          </p:cNvPr>
          <p:cNvSpPr txBox="1">
            <a:spLocks/>
          </p:cNvSpPr>
          <p:nvPr/>
        </p:nvSpPr>
        <p:spPr bwMode="auto">
          <a:xfrm>
            <a:off x="827584" y="937075"/>
            <a:ext cx="3312368" cy="1248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Once a bump test is complete, the LCD screen will alternate between the gas concentration and pass/fail status (shown as P or F on screen) for each sensor. 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The “BUMP” LED light on the SDM-3R will be green when a bump test passes.  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The GX-3R will shut off automatically after successful bump test.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264262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 Test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1B8B74-B864-1740-8A4D-8E6E0EFC0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2953" y="1029912"/>
            <a:ext cx="2121334" cy="4991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3932F60-16B4-CE48-BF32-44E8FE839F66}"/>
              </a:ext>
            </a:extLst>
          </p:cNvPr>
          <p:cNvSpPr txBox="1">
            <a:spLocks/>
          </p:cNvSpPr>
          <p:nvPr/>
        </p:nvSpPr>
        <p:spPr bwMode="auto">
          <a:xfrm>
            <a:off x="899592" y="932688"/>
            <a:ext cx="2882601" cy="5232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If the bump test fails, ”BUMP” LED light is red. The SDM-3R will then automatically perform a calibration </a:t>
            </a:r>
          </a:p>
          <a:p>
            <a:r>
              <a:rPr lang="en-US" sz="1800" dirty="0"/>
              <a:t>The LCD screen will alternate between the gas concentration and pass/fail status (shown as P or F on screen) for each sensor for both bump test and calibration </a:t>
            </a:r>
          </a:p>
          <a:p>
            <a:r>
              <a:rPr lang="en-US" sz="1800" dirty="0"/>
              <a:t>If calibration is successful, the GX-3R will automatically power off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1378179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Calibration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468D34-8E4E-964B-8EE0-1EB5187E487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1768" y="1038557"/>
            <a:ext cx="2194560" cy="49827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5F4A282-8AF0-8D44-8B44-61DC083BD2B5}"/>
              </a:ext>
            </a:extLst>
          </p:cNvPr>
          <p:cNvSpPr txBox="1">
            <a:spLocks/>
          </p:cNvSpPr>
          <p:nvPr/>
        </p:nvSpPr>
        <p:spPr bwMode="auto">
          <a:xfrm>
            <a:off x="1171576" y="1412776"/>
            <a:ext cx="2952328" cy="1248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Press the </a:t>
            </a:r>
            <a:r>
              <a:rPr lang="en-US" sz="1800" b="1" dirty="0"/>
              <a:t>CAL</a:t>
            </a:r>
            <a:r>
              <a:rPr lang="en-US" sz="1800" dirty="0"/>
              <a:t> button until you hear the pump to start calibration</a:t>
            </a:r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en-US" sz="1800" b="1" dirty="0"/>
              <a:t>Make sure calibration gas concentrations match values shown on display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9817696-1277-A842-A774-13025A290161}"/>
              </a:ext>
            </a:extLst>
          </p:cNvPr>
          <p:cNvCxnSpPr>
            <a:cxnSpLocks/>
          </p:cNvCxnSpPr>
          <p:nvPr/>
        </p:nvCxnSpPr>
        <p:spPr>
          <a:xfrm>
            <a:off x="3635896" y="2036914"/>
            <a:ext cx="2016224" cy="340831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4407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Calibration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468D34-8E4E-964B-8EE0-1EB5187E487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1768" y="1037808"/>
            <a:ext cx="2131309" cy="4983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5F4A282-8AF0-8D44-8B44-61DC083BD2B5}"/>
              </a:ext>
            </a:extLst>
          </p:cNvPr>
          <p:cNvSpPr txBox="1">
            <a:spLocks/>
          </p:cNvSpPr>
          <p:nvPr/>
        </p:nvSpPr>
        <p:spPr bwMode="auto">
          <a:xfrm>
            <a:off x="1259632" y="2176152"/>
            <a:ext cx="2736304" cy="218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During calibration, the display shows current gas readings.  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Calibration will take approximately 90 seconds.</a:t>
            </a:r>
          </a:p>
        </p:txBody>
      </p:sp>
    </p:spTree>
    <p:extLst>
      <p:ext uri="{BB962C8B-B14F-4D97-AF65-F5344CB8AC3E}">
        <p14:creationId xmlns:p14="http://schemas.microsoft.com/office/powerpoint/2010/main" val="231521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Calibration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468D34-8E4E-964B-8EE0-1EB5187E487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12215" y="1084471"/>
            <a:ext cx="2123881" cy="47444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5F4A282-8AF0-8D44-8B44-61DC083BD2B5}"/>
              </a:ext>
            </a:extLst>
          </p:cNvPr>
          <p:cNvSpPr txBox="1">
            <a:spLocks/>
          </p:cNvSpPr>
          <p:nvPr/>
        </p:nvSpPr>
        <p:spPr bwMode="auto">
          <a:xfrm>
            <a:off x="323526" y="1056760"/>
            <a:ext cx="2520281" cy="516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Once calibration is complete, the LCD screen will alternate between the gas concentration and the letter “P” for pass or an “F” for fail for each sensor</a:t>
            </a:r>
          </a:p>
          <a:p>
            <a:r>
              <a:rPr lang="en-US" sz="1600" dirty="0"/>
              <a:t>The “CAL” LED light on the SDM-3R will be green when calibration is passed</a:t>
            </a:r>
          </a:p>
          <a:p>
            <a:r>
              <a:rPr lang="en-US" sz="1600" dirty="0"/>
              <a:t>“CAL” LED light is red if there if a failure. The GX-3R will power off after a successful calibration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0018DF-2CE4-E045-B29F-20525195433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1228" y="1056760"/>
            <a:ext cx="2095188" cy="47444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6245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Removing from SDM-3R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3932F60-16B4-CE48-BF32-44E8FE839F66}"/>
              </a:ext>
            </a:extLst>
          </p:cNvPr>
          <p:cNvSpPr txBox="1">
            <a:spLocks/>
          </p:cNvSpPr>
          <p:nvPr/>
        </p:nvSpPr>
        <p:spPr bwMode="auto">
          <a:xfrm>
            <a:off x="485943" y="2248530"/>
            <a:ext cx="2736304" cy="960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Release the tab on the red door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C14AA0-C339-304B-A3DC-5E94879269A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12547" y="1196752"/>
            <a:ext cx="2518905" cy="4797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AB86EFD-2CFE-6E46-B61B-1D20E69E464C}"/>
              </a:ext>
            </a:extLst>
          </p:cNvPr>
          <p:cNvSpPr/>
          <p:nvPr/>
        </p:nvSpPr>
        <p:spPr>
          <a:xfrm>
            <a:off x="6156176" y="4221088"/>
            <a:ext cx="23070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Remove the GX-3R</a:t>
            </a:r>
          </a:p>
        </p:txBody>
      </p:sp>
    </p:spTree>
    <p:extLst>
      <p:ext uri="{BB962C8B-B14F-4D97-AF65-F5344CB8AC3E}">
        <p14:creationId xmlns:p14="http://schemas.microsoft.com/office/powerpoint/2010/main" val="1210659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Data Transfer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3932F60-16B4-CE48-BF32-44E8FE839F66}"/>
              </a:ext>
            </a:extLst>
          </p:cNvPr>
          <p:cNvSpPr txBox="1">
            <a:spLocks/>
          </p:cNvSpPr>
          <p:nvPr/>
        </p:nvSpPr>
        <p:spPr bwMode="auto">
          <a:xfrm>
            <a:off x="5257800" y="1340768"/>
            <a:ext cx="3168352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sz="1800" dirty="0"/>
              <a:t>Insert a USB flash drive with unit powered on.</a:t>
            </a:r>
          </a:p>
          <a:p>
            <a:pPr>
              <a:buFont typeface="+mj-lt"/>
              <a:buAutoNum type="arabicPeriod"/>
            </a:pPr>
            <a:r>
              <a:rPr lang="en-US" sz="1800" dirty="0"/>
              <a:t>To download the calibration and bump test data, press and hold </a:t>
            </a:r>
            <a:r>
              <a:rPr lang="en-US" sz="1800" b="1" dirty="0"/>
              <a:t>COPY</a:t>
            </a:r>
            <a:r>
              <a:rPr lang="en-US" sz="1800" dirty="0"/>
              <a:t> until the </a:t>
            </a:r>
            <a:r>
              <a:rPr lang="en-US" sz="1800" b="1" dirty="0"/>
              <a:t>COPY</a:t>
            </a:r>
            <a:r>
              <a:rPr lang="en-US" sz="1800" dirty="0"/>
              <a:t> </a:t>
            </a:r>
            <a:r>
              <a:rPr lang="en-US" sz="1800" dirty="0">
                <a:solidFill>
                  <a:srgbClr val="FF0000"/>
                </a:solidFill>
              </a:rPr>
              <a:t>LED is solid red</a:t>
            </a:r>
            <a:r>
              <a:rPr lang="en-US" sz="1800" dirty="0"/>
              <a:t>, then release.</a:t>
            </a:r>
          </a:p>
          <a:p>
            <a:pPr>
              <a:buFont typeface="+mj-lt"/>
              <a:buAutoNum type="arabicPeriod"/>
            </a:pPr>
            <a:r>
              <a:rPr lang="en-US" sz="1800" dirty="0"/>
              <a:t>To download stored data from the gas monitor, </a:t>
            </a:r>
            <a:r>
              <a:rPr lang="en-US" sz="1800" u="sng" dirty="0"/>
              <a:t>keep pressing the </a:t>
            </a:r>
            <a:r>
              <a:rPr lang="en-US" sz="1800" b="1" u="sng" dirty="0"/>
              <a:t>COPY</a:t>
            </a:r>
            <a:r>
              <a:rPr lang="en-US" sz="1800" u="sng" dirty="0"/>
              <a:t> button</a:t>
            </a:r>
            <a:r>
              <a:rPr lang="en-US" sz="1800" dirty="0"/>
              <a:t> until </a:t>
            </a:r>
            <a:r>
              <a:rPr lang="en-US" sz="1800" dirty="0">
                <a:solidFill>
                  <a:srgbClr val="FF9966"/>
                </a:solidFill>
              </a:rPr>
              <a:t>LED is flashing orange. </a:t>
            </a:r>
          </a:p>
          <a:p>
            <a:pPr>
              <a:buFont typeface="+mj-lt"/>
              <a:buAutoNum type="arabicPeriod"/>
            </a:pPr>
            <a:r>
              <a:rPr lang="en-US" sz="1800" dirty="0"/>
              <a:t>The USB flash drive can be removed when the </a:t>
            </a:r>
            <a:r>
              <a:rPr lang="en-US" sz="1800" b="1" dirty="0"/>
              <a:t>COPY</a:t>
            </a:r>
            <a:r>
              <a:rPr lang="en-US" sz="1800" dirty="0">
                <a:solidFill>
                  <a:srgbClr val="00B050"/>
                </a:solidFill>
              </a:rPr>
              <a:t> LED flashes green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3945EE-5641-464F-AAE2-10BB04812B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3504" y="133923"/>
            <a:ext cx="3312368" cy="63901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406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141730" y="5787973"/>
            <a:ext cx="4860540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Unscrew the captive screws on the GX-3R.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Sensor/Filter replacement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1CFF77-B704-354B-9A4E-0A44834034B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6337" y="1340768"/>
            <a:ext cx="6071326" cy="40324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7619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Sensor/Filter replacement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CC5EA4-AEDA-9743-84F8-D8E790809BE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3419872" y="835620"/>
            <a:ext cx="2520899" cy="602238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7A994E1-D556-A04A-B673-9872FB93C439}"/>
              </a:ext>
            </a:extLst>
          </p:cNvPr>
          <p:cNvSpPr txBox="1">
            <a:spLocks/>
          </p:cNvSpPr>
          <p:nvPr/>
        </p:nvSpPr>
        <p:spPr bwMode="auto">
          <a:xfrm>
            <a:off x="6732241" y="3031659"/>
            <a:ext cx="1008107" cy="50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O2 Sensor:</a:t>
            </a:r>
          </a:p>
          <a:p>
            <a:pPr marL="0" indent="0">
              <a:buNone/>
            </a:pPr>
            <a:r>
              <a:rPr lang="en-US" sz="1050" b="1" i="1" dirty="0"/>
              <a:t>ESR-X13P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9222A89-BBB1-C643-B9A6-8DD9418737F3}"/>
              </a:ext>
            </a:extLst>
          </p:cNvPr>
          <p:cNvSpPr txBox="1">
            <a:spLocks/>
          </p:cNvSpPr>
          <p:nvPr/>
        </p:nvSpPr>
        <p:spPr bwMode="auto">
          <a:xfrm>
            <a:off x="6732241" y="3917559"/>
            <a:ext cx="1008107" cy="50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LEL Sensor:</a:t>
            </a:r>
          </a:p>
          <a:p>
            <a:pPr marL="0" indent="0">
              <a:buNone/>
            </a:pPr>
            <a:r>
              <a:rPr lang="en-US" sz="1050" b="1" i="1" dirty="0"/>
              <a:t>NCR-6309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6498AB3-03F0-EA48-BA44-E29F392BC5DE}"/>
              </a:ext>
            </a:extLst>
          </p:cNvPr>
          <p:cNvSpPr txBox="1">
            <a:spLocks/>
          </p:cNvSpPr>
          <p:nvPr/>
        </p:nvSpPr>
        <p:spPr bwMode="auto">
          <a:xfrm>
            <a:off x="6732240" y="2132856"/>
            <a:ext cx="1008107" cy="50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H2S/CO:</a:t>
            </a:r>
          </a:p>
          <a:p>
            <a:pPr marL="0" indent="0">
              <a:buNone/>
            </a:pPr>
            <a:r>
              <a:rPr lang="en-US" sz="1050" b="1" i="1" dirty="0"/>
              <a:t>ESR-A1DP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3393563-8A0C-3B47-A68F-CB9C0A830A85}"/>
              </a:ext>
            </a:extLst>
          </p:cNvPr>
          <p:cNvSpPr txBox="1">
            <a:spLocks/>
          </p:cNvSpPr>
          <p:nvPr/>
        </p:nvSpPr>
        <p:spPr bwMode="auto">
          <a:xfrm>
            <a:off x="1259015" y="5445223"/>
            <a:ext cx="1800200" cy="50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Sensor Dust Filter:</a:t>
            </a:r>
          </a:p>
          <a:p>
            <a:pPr marL="0" indent="0">
              <a:buNone/>
            </a:pPr>
            <a:r>
              <a:rPr lang="en-US" sz="1050" b="1" i="1" dirty="0"/>
              <a:t>33-0181-10 (10 </a:t>
            </a:r>
            <a:r>
              <a:rPr lang="en-US" sz="1050" b="1" i="1" dirty="0" err="1"/>
              <a:t>pk</a:t>
            </a:r>
            <a:r>
              <a:rPr lang="en-US" sz="1050" b="1" i="1" dirty="0"/>
              <a:t>)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1AA88F2-880C-D046-868D-9D8DF077B26B}"/>
              </a:ext>
            </a:extLst>
          </p:cNvPr>
          <p:cNvSpPr txBox="1">
            <a:spLocks/>
          </p:cNvSpPr>
          <p:nvPr/>
        </p:nvSpPr>
        <p:spPr bwMode="auto">
          <a:xfrm>
            <a:off x="1259632" y="3184577"/>
            <a:ext cx="1440160" cy="697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Scrubber Disk Filter for H2S/CO:</a:t>
            </a:r>
          </a:p>
          <a:p>
            <a:pPr marL="0" indent="0">
              <a:buNone/>
            </a:pPr>
            <a:r>
              <a:rPr lang="en-US" sz="1050" b="1" i="1" dirty="0"/>
              <a:t>33-7130 (5 </a:t>
            </a:r>
            <a:r>
              <a:rPr lang="en-US" sz="1050" b="1" i="1" dirty="0" err="1"/>
              <a:t>pk</a:t>
            </a:r>
            <a:r>
              <a:rPr lang="en-US" sz="1050" b="1" i="1" dirty="0"/>
              <a:t>)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3DFE5E7E-057A-9B42-B1EE-7D79D40B8E1C}"/>
              </a:ext>
            </a:extLst>
          </p:cNvPr>
          <p:cNvSpPr txBox="1">
            <a:spLocks/>
          </p:cNvSpPr>
          <p:nvPr/>
        </p:nvSpPr>
        <p:spPr bwMode="auto">
          <a:xfrm>
            <a:off x="1259015" y="4314900"/>
            <a:ext cx="1440160" cy="697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Scrubber Disk Filter for LEL:</a:t>
            </a:r>
          </a:p>
          <a:p>
            <a:pPr marL="0" indent="0">
              <a:buNone/>
            </a:pPr>
            <a:r>
              <a:rPr lang="en-US" sz="1050" b="1" i="1" dirty="0"/>
              <a:t>33-7131 (5 </a:t>
            </a:r>
            <a:r>
              <a:rPr lang="en-US" sz="1050" b="1" i="1" dirty="0" err="1"/>
              <a:t>pk</a:t>
            </a:r>
            <a:r>
              <a:rPr lang="en-US" sz="1050" b="1" i="1" dirty="0"/>
              <a:t>)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68881C1-FF85-D34A-850D-5AAE6C5EDCE2}"/>
              </a:ext>
            </a:extLst>
          </p:cNvPr>
          <p:cNvCxnSpPr/>
          <p:nvPr/>
        </p:nvCxnSpPr>
        <p:spPr>
          <a:xfrm>
            <a:off x="2555161" y="3573016"/>
            <a:ext cx="1368767" cy="864096"/>
          </a:xfrm>
          <a:prstGeom prst="straightConnector1">
            <a:avLst/>
          </a:prstGeom>
          <a:ln w="3175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598F15B-6CA4-7B42-897C-8C034617C9A7}"/>
              </a:ext>
            </a:extLst>
          </p:cNvPr>
          <p:cNvCxnSpPr>
            <a:cxnSpLocks/>
          </p:cNvCxnSpPr>
          <p:nvPr/>
        </p:nvCxnSpPr>
        <p:spPr>
          <a:xfrm flipV="1">
            <a:off x="2411760" y="4653136"/>
            <a:ext cx="2160240" cy="216024"/>
          </a:xfrm>
          <a:prstGeom prst="straightConnector1">
            <a:avLst/>
          </a:prstGeom>
          <a:ln w="3175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BC9B6BF-2A2B-954C-A680-3406BCE342FC}"/>
              </a:ext>
            </a:extLst>
          </p:cNvPr>
          <p:cNvCxnSpPr/>
          <p:nvPr/>
        </p:nvCxnSpPr>
        <p:spPr>
          <a:xfrm>
            <a:off x="2699175" y="5661248"/>
            <a:ext cx="1080737" cy="0"/>
          </a:xfrm>
          <a:prstGeom prst="straightConnector1">
            <a:avLst/>
          </a:prstGeom>
          <a:ln w="3175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B9A8EA3-CC8A-B147-9991-1A87FD246B6D}"/>
              </a:ext>
            </a:extLst>
          </p:cNvPr>
          <p:cNvCxnSpPr/>
          <p:nvPr/>
        </p:nvCxnSpPr>
        <p:spPr>
          <a:xfrm flipH="1">
            <a:off x="4067944" y="2348880"/>
            <a:ext cx="2592288" cy="792088"/>
          </a:xfrm>
          <a:prstGeom prst="straightConnector1">
            <a:avLst/>
          </a:prstGeom>
          <a:ln w="3175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E1B1425-7F5A-034E-BD1D-7662090E1C95}"/>
              </a:ext>
            </a:extLst>
          </p:cNvPr>
          <p:cNvCxnSpPr>
            <a:stCxn id="9" idx="1"/>
          </p:cNvCxnSpPr>
          <p:nvPr/>
        </p:nvCxnSpPr>
        <p:spPr>
          <a:xfrm flipH="1">
            <a:off x="5652120" y="3283078"/>
            <a:ext cx="1080121" cy="1906"/>
          </a:xfrm>
          <a:prstGeom prst="straightConnector1">
            <a:avLst/>
          </a:prstGeom>
          <a:ln w="3175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5CD8623-0692-7E44-8098-26108B6AA9F4}"/>
              </a:ext>
            </a:extLst>
          </p:cNvPr>
          <p:cNvCxnSpPr>
            <a:stCxn id="10" idx="1"/>
          </p:cNvCxnSpPr>
          <p:nvPr/>
        </p:nvCxnSpPr>
        <p:spPr>
          <a:xfrm flipH="1" flipV="1">
            <a:off x="4788024" y="3573016"/>
            <a:ext cx="1944217" cy="595962"/>
          </a:xfrm>
          <a:prstGeom prst="straightConnector1">
            <a:avLst/>
          </a:prstGeom>
          <a:ln w="3175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4655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Questions?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A5D857-5631-DC4E-BC40-98A6E52971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0" y="1663700"/>
            <a:ext cx="5842000" cy="3530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898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00183FE-EE6C-0246-ACF2-D160146DECD4}"/>
              </a:ext>
            </a:extLst>
          </p:cNvPr>
          <p:cNvSpPr/>
          <p:nvPr/>
        </p:nvSpPr>
        <p:spPr>
          <a:xfrm>
            <a:off x="0" y="5733256"/>
            <a:ext cx="1691680" cy="11247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6BDFE8-9DF8-0242-8157-95D86012102D}"/>
              </a:ext>
            </a:extLst>
          </p:cNvPr>
          <p:cNvSpPr/>
          <p:nvPr/>
        </p:nvSpPr>
        <p:spPr>
          <a:xfrm>
            <a:off x="7308304" y="5732834"/>
            <a:ext cx="1691680" cy="11247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191CAB-8A25-CB4C-B296-FF2F965A75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0400" y="2057400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26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23202</TotalTime>
  <Words>1422</Words>
  <Application>Microsoft Macintosh PowerPoint</Application>
  <PresentationFormat>On-screen Show (4:3)</PresentationFormat>
  <Paragraphs>238</Paragraphs>
  <Slides>45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9" baseType="lpstr">
      <vt:lpstr>Arial</vt:lpstr>
      <vt:lpstr>Calibri</vt:lpstr>
      <vt:lpstr>Century Gothic</vt:lpstr>
      <vt:lpstr>Default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Display Mode</vt:lpstr>
      <vt:lpstr>PowerPoint Presentation</vt:lpstr>
      <vt:lpstr>PowerPoint Presentation</vt:lpstr>
      <vt:lpstr>Calibration</vt:lpstr>
      <vt:lpstr>Calibration</vt:lpstr>
      <vt:lpstr>Calibration</vt:lpstr>
      <vt:lpstr>PowerPoint Presentation</vt:lpstr>
      <vt:lpstr>Calibration</vt:lpstr>
      <vt:lpstr>Calibration</vt:lpstr>
      <vt:lpstr>Calibration</vt:lpstr>
      <vt:lpstr>Calibration</vt:lpstr>
      <vt:lpstr>Calibration</vt:lpstr>
      <vt:lpstr>Calibration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岡本　亮</dc:creator>
  <cp:lastModifiedBy>Marty Schwartz</cp:lastModifiedBy>
  <cp:revision>1032</cp:revision>
  <cp:lastPrinted>2019-05-08T20:14:32Z</cp:lastPrinted>
  <dcterms:created xsi:type="dcterms:W3CDTF">2014-03-07T04:48:04Z</dcterms:created>
  <dcterms:modified xsi:type="dcterms:W3CDTF">2019-11-14T17:46:16Z</dcterms:modified>
</cp:coreProperties>
</file>