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 ContentType="image/tif"/>
  <Default Extension="tiff" ContentType="image/tiff"/>
  <Default Extension="vml" ContentType="application/vnd.openxmlformats-officedocument.vmlDrawing"/>
  <Default Extension="wdp" ContentType="image/vnd.ms-photo"/>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heme/theme4.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tags/tag46.xml" ContentType="application/vnd.openxmlformats-officedocument.presentationml.tags+xml"/>
  <Override PartName="/ppt/notesSlides/notesSlide10.xml" ContentType="application/vnd.openxmlformats-officedocument.presentationml.notesSlide+xml"/>
  <Override PartName="/ppt/tags/tag47.xml" ContentType="application/vnd.openxmlformats-officedocument.presentationml.tags+xml"/>
  <Override PartName="/ppt/notesSlides/notesSlide11.xml" ContentType="application/vnd.openxmlformats-officedocument.presentationml.notesSlide+xml"/>
  <Override PartName="/ppt/tags/tag48.xml" ContentType="application/vnd.openxmlformats-officedocument.presentationml.tags+xml"/>
  <Override PartName="/ppt/notesSlides/notesSlide12.xml" ContentType="application/vnd.openxmlformats-officedocument.presentationml.notesSlide+xml"/>
  <Override PartName="/ppt/tags/tag49.xml" ContentType="application/vnd.openxmlformats-officedocument.presentationml.tags+xml"/>
  <Override PartName="/ppt/notesSlides/notesSlide13.xml" ContentType="application/vnd.openxmlformats-officedocument.presentationml.notesSlide+xml"/>
  <Override PartName="/ppt/tags/tag50.xml" ContentType="application/vnd.openxmlformats-officedocument.presentationml.tags+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7" r:id="rId5"/>
    <p:sldMasterId id="2147483672" r:id="rId6"/>
  </p:sldMasterIdLst>
  <p:notesMasterIdLst>
    <p:notesMasterId r:id="rId36"/>
  </p:notesMasterIdLst>
  <p:sldIdLst>
    <p:sldId id="256" r:id="rId7"/>
    <p:sldId id="809" r:id="rId8"/>
    <p:sldId id="257" r:id="rId9"/>
    <p:sldId id="631" r:id="rId10"/>
    <p:sldId id="268" r:id="rId11"/>
    <p:sldId id="303" r:id="rId12"/>
    <p:sldId id="311" r:id="rId13"/>
    <p:sldId id="305" r:id="rId14"/>
    <p:sldId id="576" r:id="rId15"/>
    <p:sldId id="334" r:id="rId16"/>
    <p:sldId id="282" r:id="rId17"/>
    <p:sldId id="621" r:id="rId18"/>
    <p:sldId id="799" r:id="rId19"/>
    <p:sldId id="802" r:id="rId20"/>
    <p:sldId id="801" r:id="rId21"/>
    <p:sldId id="800" r:id="rId22"/>
    <p:sldId id="805" r:id="rId23"/>
    <p:sldId id="283" r:id="rId24"/>
    <p:sldId id="622" r:id="rId25"/>
    <p:sldId id="395" r:id="rId26"/>
    <p:sldId id="807" r:id="rId27"/>
    <p:sldId id="808" r:id="rId28"/>
    <p:sldId id="619" r:id="rId29"/>
    <p:sldId id="623" r:id="rId30"/>
    <p:sldId id="628" r:id="rId31"/>
    <p:sldId id="615" r:id="rId32"/>
    <p:sldId id="616" r:id="rId33"/>
    <p:sldId id="617" r:id="rId34"/>
    <p:sldId id="302" r:id="rId35"/>
  </p:sldIdLst>
  <p:sldSz cx="24384000" cy="13716000"/>
  <p:notesSz cx="6858000" cy="9144000"/>
  <p:custDataLst>
    <p:tags r:id="rId37"/>
  </p:custData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1pPr>
    <a:lvl2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2pPr>
    <a:lvl3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3pPr>
    <a:lvl4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4pPr>
    <a:lvl5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5pPr>
    <a:lvl6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6pPr>
    <a:lvl7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7pPr>
    <a:lvl8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8pPr>
    <a:lvl9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4C0260-B4C1-FA8F-90F6-4CEBC28FC2F2}" name="Sarah Kalhorn" initials="SK" userId="S::sarah.kalhorn@guardhat.com::4c09bb57-6b68-4e56-be33-684c049bd97a" providerId="AD"/>
  <p188:author id="{65A7B682-350B-2DDB-EC4E-1B83B20C6672}" name="Nirmal Chudgar" initials="NC" userId="S::nirmal.chudgar@guardhat.com::affb1440-e1eb-4d2e-9de8-28f120fb9d1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rah Kalhorn" initials="SK"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0"/>
    <a:srgbClr val="595959"/>
    <a:srgbClr val="009051"/>
    <a:srgbClr val="FF9300"/>
    <a:srgbClr val="E91927"/>
    <a:srgbClr val="FFFFFF"/>
    <a:srgbClr val="C75F09"/>
    <a:srgbClr val="642F0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A78C6D-5CFE-BD2D-B128-238C922C0AD4}" v="1" dt="2021-12-07T22:02:05.726"/>
    <p1510:client id="{BDAF5D90-1392-1B46-B13B-7B5B67626C13}" v="39718" dt="2021-12-07T16:48:27.959"/>
    <p1510:client id="{D1D21A6E-AF4A-BABF-BC5D-73B7714020DE}" v="12" dt="2021-12-07T16:46:48.711"/>
    <p1510:client id="{D64A7DCD-92BF-6C90-9BA7-536E3F2C7FDD}" v="34" dt="2021-12-07T16:57:21.99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actoria W00 Bold"/>
          <a:ea typeface="Factoria W00 Bold"/>
          <a:cs typeface="Factoria W00 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Factoria W00 Bold"/>
          <a:ea typeface="Factoria W00 Bold"/>
          <a:cs typeface="Factoria W00 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Factoria W00 Bold"/>
          <a:ea typeface="Factoria W00 Bold"/>
          <a:cs typeface="Factoria W00 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Factoria W00 Bold"/>
          <a:ea typeface="Factoria W00 Bold"/>
          <a:cs typeface="Factoria W00 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Factoria W00 Bold"/>
          <a:ea typeface="Factoria W00 Bold"/>
          <a:cs typeface="Factoria W00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Factoria W00 Bold"/>
          <a:ea typeface="Factoria W00 Bold"/>
          <a:cs typeface="Factoria W00 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Factoria W00 Bold"/>
          <a:ea typeface="Factoria W00 Bold"/>
          <a:cs typeface="Factoria W00 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Factoria W00 Bold"/>
          <a:ea typeface="Factoria W00 Bold"/>
          <a:cs typeface="Factoria W00 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Factoria W00 Bold"/>
          <a:ea typeface="Factoria W00 Bold"/>
          <a:cs typeface="Factoria W00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Factoria W00 Bold"/>
          <a:ea typeface="Factoria W00 Bold"/>
          <a:cs typeface="Factoria W00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Factoria W00 Bold"/>
          <a:ea typeface="Factoria W00 Bold"/>
          <a:cs typeface="Factoria W00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Factoria W00 Bold"/>
          <a:ea typeface="Factoria W00 Bold"/>
          <a:cs typeface="Factoria W00 Bold"/>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Factoria W00 Bold"/>
          <a:ea typeface="Factoria W00 Bold"/>
          <a:cs typeface="Factoria W00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18B_A5A8CB42.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097281023614642E-2"/>
          <c:y val="1.6622340425531915E-2"/>
          <c:w val="0.94101044312729321"/>
          <c:h val="0.96658909574468088"/>
        </c:manualLayout>
      </c:layout>
      <c:barChart>
        <c:barDir val="col"/>
        <c:grouping val="stacked"/>
        <c:varyColors val="0"/>
        <c:ser>
          <c:idx val="0"/>
          <c:order val="0"/>
          <c:spPr>
            <a:solidFill>
              <a:schemeClr val="accent1"/>
            </a:solidFill>
            <a:ln>
              <a:noFill/>
            </a:ln>
          </c:spPr>
          <c:invertIfNegative val="0"/>
          <c:dLbls>
            <c:dLbl>
              <c:idx val="0"/>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233-684C-91D5-D91105381ACE}"/>
                </c:ext>
              </c:extLst>
            </c:dLbl>
            <c:dLbl>
              <c:idx val="1"/>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233-684C-91D5-D91105381ACE}"/>
                </c:ext>
              </c:extLst>
            </c:dLbl>
            <c:dLbl>
              <c:idx val="2"/>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233-684C-91D5-D91105381ACE}"/>
                </c:ext>
              </c:extLst>
            </c:dLbl>
            <c:dLbl>
              <c:idx val="3"/>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233-684C-91D5-D91105381ACE}"/>
                </c:ext>
              </c:extLst>
            </c:dLbl>
            <c:dLbl>
              <c:idx val="4"/>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233-684C-91D5-D91105381ACE}"/>
                </c:ext>
              </c:extLst>
            </c:dLbl>
            <c:dLbl>
              <c:idx val="5"/>
              <c:layout>
                <c:manualLayout>
                  <c:x val="0"/>
                  <c:y val="-1.6622340425531914E-4"/>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233-684C-91D5-D91105381AC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467</c:v>
                </c:pt>
                <c:pt idx="1">
                  <c:v>539</c:v>
                </c:pt>
                <c:pt idx="2">
                  <c:v>616</c:v>
                </c:pt>
                <c:pt idx="3">
                  <c:v>708</c:v>
                </c:pt>
                <c:pt idx="4">
                  <c:v>819</c:v>
                </c:pt>
                <c:pt idx="5">
                  <c:v>951</c:v>
                </c:pt>
              </c:numCache>
            </c:numRef>
          </c:val>
          <c:extLst>
            <c:ext xmlns:c16="http://schemas.microsoft.com/office/drawing/2014/chart" uri="{C3380CC4-5D6E-409C-BE32-E72D297353CC}">
              <c16:uniqueId val="{00000006-8233-684C-91D5-D91105381ACE}"/>
            </c:ext>
          </c:extLst>
        </c:ser>
        <c:ser>
          <c:idx val="1"/>
          <c:order val="1"/>
          <c:spPr>
            <a:solidFill>
              <a:schemeClr val="accent6"/>
            </a:solidFill>
            <a:ln>
              <a:noFill/>
            </a:ln>
          </c:spPr>
          <c:invertIfNegative val="0"/>
          <c:dLbls>
            <c:dLbl>
              <c:idx val="0"/>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233-684C-91D5-D91105381ACE}"/>
                </c:ext>
              </c:extLst>
            </c:dLbl>
            <c:dLbl>
              <c:idx val="1"/>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233-684C-91D5-D91105381ACE}"/>
                </c:ext>
              </c:extLst>
            </c:dLbl>
            <c:dLbl>
              <c:idx val="2"/>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8233-684C-91D5-D91105381ACE}"/>
                </c:ext>
              </c:extLst>
            </c:dLbl>
            <c:dLbl>
              <c:idx val="3"/>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8233-684C-91D5-D91105381ACE}"/>
                </c:ext>
              </c:extLst>
            </c:dLbl>
            <c:dLbl>
              <c:idx val="4"/>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8233-684C-91D5-D91105381ACE}"/>
                </c:ext>
              </c:extLst>
            </c:dLbl>
            <c:dLbl>
              <c:idx val="5"/>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8233-684C-91D5-D91105381AC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Sheet1!$A$2:$F$2</c:f>
              <c:numCache>
                <c:formatCode>General</c:formatCode>
                <c:ptCount val="6"/>
                <c:pt idx="0">
                  <c:v>407</c:v>
                </c:pt>
                <c:pt idx="1">
                  <c:v>465</c:v>
                </c:pt>
                <c:pt idx="2">
                  <c:v>526</c:v>
                </c:pt>
                <c:pt idx="3">
                  <c:v>595</c:v>
                </c:pt>
                <c:pt idx="4">
                  <c:v>675</c:v>
                </c:pt>
                <c:pt idx="5">
                  <c:v>763</c:v>
                </c:pt>
              </c:numCache>
            </c:numRef>
          </c:val>
          <c:extLst>
            <c:ext xmlns:c16="http://schemas.microsoft.com/office/drawing/2014/chart" uri="{C3380CC4-5D6E-409C-BE32-E72D297353CC}">
              <c16:uniqueId val="{0000000D-8233-684C-91D5-D91105381ACE}"/>
            </c:ext>
          </c:extLst>
        </c:ser>
        <c:ser>
          <c:idx val="2"/>
          <c:order val="2"/>
          <c:spPr>
            <a:solidFill>
              <a:schemeClr val="accent5"/>
            </a:solidFill>
            <a:ln>
              <a:noFill/>
            </a:ln>
          </c:spPr>
          <c:invertIfNegative val="0"/>
          <c:dLbls>
            <c:dLbl>
              <c:idx val="0"/>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8233-684C-91D5-D91105381ACE}"/>
                </c:ext>
              </c:extLst>
            </c:dLbl>
            <c:dLbl>
              <c:idx val="1"/>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8233-684C-91D5-D91105381ACE}"/>
                </c:ext>
              </c:extLst>
            </c:dLbl>
            <c:dLbl>
              <c:idx val="2"/>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8233-684C-91D5-D91105381ACE}"/>
                </c:ext>
              </c:extLst>
            </c:dLbl>
            <c:dLbl>
              <c:idx val="3"/>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8233-684C-91D5-D91105381ACE}"/>
                </c:ext>
              </c:extLst>
            </c:dLbl>
            <c:dLbl>
              <c:idx val="4"/>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8233-684C-91D5-D91105381ACE}"/>
                </c:ext>
              </c:extLst>
            </c:dLbl>
            <c:dLbl>
              <c:idx val="5"/>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8233-684C-91D5-D91105381AC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Sheet1!$A$3:$F$3</c:f>
              <c:numCache>
                <c:formatCode>General</c:formatCode>
                <c:ptCount val="6"/>
                <c:pt idx="0">
                  <c:v>345</c:v>
                </c:pt>
                <c:pt idx="1">
                  <c:v>392</c:v>
                </c:pt>
                <c:pt idx="2">
                  <c:v>438</c:v>
                </c:pt>
                <c:pt idx="3">
                  <c:v>489</c:v>
                </c:pt>
                <c:pt idx="4">
                  <c:v>546</c:v>
                </c:pt>
                <c:pt idx="5">
                  <c:v>608</c:v>
                </c:pt>
              </c:numCache>
            </c:numRef>
          </c:val>
          <c:extLst>
            <c:ext xmlns:c16="http://schemas.microsoft.com/office/drawing/2014/chart" uri="{C3380CC4-5D6E-409C-BE32-E72D297353CC}">
              <c16:uniqueId val="{00000014-8233-684C-91D5-D91105381ACE}"/>
            </c:ext>
          </c:extLst>
        </c:ser>
        <c:ser>
          <c:idx val="3"/>
          <c:order val="3"/>
          <c:spPr>
            <a:solidFill>
              <a:srgbClr val="808080"/>
            </a:solidFill>
            <a:ln>
              <a:noFill/>
            </a:ln>
          </c:spPr>
          <c:invertIfNegative val="0"/>
          <c:dLbls>
            <c:dLbl>
              <c:idx val="0"/>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8233-684C-91D5-D91105381ACE}"/>
                </c:ext>
              </c:extLst>
            </c:dLbl>
            <c:dLbl>
              <c:idx val="1"/>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8233-684C-91D5-D91105381ACE}"/>
                </c:ext>
              </c:extLst>
            </c:dLbl>
            <c:dLbl>
              <c:idx val="2"/>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8233-684C-91D5-D91105381ACE}"/>
                </c:ext>
              </c:extLst>
            </c:dLbl>
            <c:dLbl>
              <c:idx val="3"/>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8233-684C-91D5-D91105381ACE}"/>
                </c:ext>
              </c:extLst>
            </c:dLbl>
            <c:dLbl>
              <c:idx val="4"/>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8233-684C-91D5-D91105381ACE}"/>
                </c:ext>
              </c:extLst>
            </c:dLbl>
            <c:dLbl>
              <c:idx val="5"/>
              <c:layout>
                <c:manualLayout>
                  <c:x val="0"/>
                  <c:y val="-1.6622340425531914E-4"/>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8233-684C-91D5-D91105381AC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Sheet1!$A$4:$F$4</c:f>
              <c:numCache>
                <c:formatCode>General</c:formatCode>
                <c:ptCount val="6"/>
                <c:pt idx="0">
                  <c:v>310</c:v>
                </c:pt>
                <c:pt idx="1">
                  <c:v>355</c:v>
                </c:pt>
                <c:pt idx="2">
                  <c:v>404</c:v>
                </c:pt>
                <c:pt idx="3">
                  <c:v>462</c:v>
                </c:pt>
                <c:pt idx="4">
                  <c:v>531</c:v>
                </c:pt>
                <c:pt idx="5">
                  <c:v>612</c:v>
                </c:pt>
              </c:numCache>
            </c:numRef>
          </c:val>
          <c:extLst>
            <c:ext xmlns:c16="http://schemas.microsoft.com/office/drawing/2014/chart" uri="{C3380CC4-5D6E-409C-BE32-E72D297353CC}">
              <c16:uniqueId val="{0000001B-8233-684C-91D5-D91105381ACE}"/>
            </c:ext>
          </c:extLst>
        </c:ser>
        <c:ser>
          <c:idx val="4"/>
          <c:order val="4"/>
          <c:spPr>
            <a:solidFill>
              <a:schemeClr val="accent3"/>
            </a:solidFill>
            <a:ln>
              <a:noFill/>
            </a:ln>
          </c:spPr>
          <c:invertIfNegative val="0"/>
          <c:dLbls>
            <c:dLbl>
              <c:idx val="0"/>
              <c:layout>
                <c:manualLayout>
                  <c:x val="0"/>
                  <c:y val="-1.6622340425531914E-4"/>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C-8233-684C-91D5-D91105381ACE}"/>
                </c:ext>
              </c:extLst>
            </c:dLbl>
            <c:dLbl>
              <c:idx val="1"/>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D-8233-684C-91D5-D91105381ACE}"/>
                </c:ext>
              </c:extLst>
            </c:dLbl>
            <c:dLbl>
              <c:idx val="2"/>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E-8233-684C-91D5-D91105381ACE}"/>
                </c:ext>
              </c:extLst>
            </c:dLbl>
            <c:dLbl>
              <c:idx val="3"/>
              <c:layout>
                <c:manualLayout>
                  <c:x val="0"/>
                  <c:y val="-1.6622340425531914E-4"/>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F-8233-684C-91D5-D91105381ACE}"/>
                </c:ext>
              </c:extLst>
            </c:dLbl>
            <c:dLbl>
              <c:idx val="4"/>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0-8233-684C-91D5-D91105381ACE}"/>
                </c:ext>
              </c:extLst>
            </c:dLbl>
            <c:dLbl>
              <c:idx val="5"/>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1-8233-684C-91D5-D91105381AC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Sheet1!$A$5:$F$5</c:f>
              <c:numCache>
                <c:formatCode>General</c:formatCode>
                <c:ptCount val="6"/>
                <c:pt idx="0">
                  <c:v>266</c:v>
                </c:pt>
                <c:pt idx="1">
                  <c:v>305</c:v>
                </c:pt>
                <c:pt idx="2">
                  <c:v>346</c:v>
                </c:pt>
                <c:pt idx="3">
                  <c:v>394</c:v>
                </c:pt>
                <c:pt idx="4">
                  <c:v>451</c:v>
                </c:pt>
                <c:pt idx="5">
                  <c:v>516</c:v>
                </c:pt>
              </c:numCache>
            </c:numRef>
          </c:val>
          <c:extLst>
            <c:ext xmlns:c16="http://schemas.microsoft.com/office/drawing/2014/chart" uri="{C3380CC4-5D6E-409C-BE32-E72D297353CC}">
              <c16:uniqueId val="{00000022-8233-684C-91D5-D91105381ACE}"/>
            </c:ext>
          </c:extLst>
        </c:ser>
        <c:ser>
          <c:idx val="5"/>
          <c:order val="5"/>
          <c:spPr>
            <a:solidFill>
              <a:schemeClr val="accent2"/>
            </a:solidFill>
            <a:ln>
              <a:noFill/>
            </a:ln>
          </c:spPr>
          <c:invertIfNegative val="0"/>
          <c:dLbls>
            <c:dLbl>
              <c:idx val="0"/>
              <c:layout>
                <c:manualLayout>
                  <c:x val="0"/>
                  <c:y val="-1.6622340425531914E-4"/>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3-8233-684C-91D5-D91105381ACE}"/>
                </c:ext>
              </c:extLst>
            </c:dLbl>
            <c:dLbl>
              <c:idx val="1"/>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4-8233-684C-91D5-D91105381ACE}"/>
                </c:ext>
              </c:extLst>
            </c:dLbl>
            <c:dLbl>
              <c:idx val="2"/>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5-8233-684C-91D5-D91105381ACE}"/>
                </c:ext>
              </c:extLst>
            </c:dLbl>
            <c:dLbl>
              <c:idx val="3"/>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6-8233-684C-91D5-D91105381ACE}"/>
                </c:ext>
              </c:extLst>
            </c:dLbl>
            <c:dLbl>
              <c:idx val="4"/>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7-8233-684C-91D5-D91105381ACE}"/>
                </c:ext>
              </c:extLst>
            </c:dLbl>
            <c:dLbl>
              <c:idx val="5"/>
              <c:layout>
                <c:manualLayout>
                  <c:x val="0"/>
                  <c:y val="0"/>
                </c:manualLayout>
              </c:layout>
              <c:numFmt formatCode="#,##0;&quot;-&quot;#,##0" sourceLinked="0"/>
              <c:spPr>
                <a:noFill/>
                <a:ln>
                  <a:noFill/>
                </a:ln>
              </c:spPr>
              <c:txPr>
                <a:bodyPr wrap="none"/>
                <a:lstStyle/>
                <a:p>
                  <a:pPr>
                    <a:defRPr sz="1800">
                      <a:solidFill>
                        <a:schemeClr val="bg1"/>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8-8233-684C-91D5-D91105381AC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Sheet1!$A$6:$F$6</c:f>
              <c:numCache>
                <c:formatCode>General</c:formatCode>
                <c:ptCount val="6"/>
                <c:pt idx="0">
                  <c:v>200</c:v>
                </c:pt>
                <c:pt idx="1">
                  <c:v>229</c:v>
                </c:pt>
                <c:pt idx="2">
                  <c:v>260</c:v>
                </c:pt>
                <c:pt idx="3">
                  <c:v>297</c:v>
                </c:pt>
                <c:pt idx="4">
                  <c:v>340</c:v>
                </c:pt>
                <c:pt idx="5">
                  <c:v>390</c:v>
                </c:pt>
              </c:numCache>
            </c:numRef>
          </c:val>
          <c:extLst>
            <c:ext xmlns:c16="http://schemas.microsoft.com/office/drawing/2014/chart" uri="{C3380CC4-5D6E-409C-BE32-E72D297353CC}">
              <c16:uniqueId val="{00000029-8233-684C-91D5-D91105381ACE}"/>
            </c:ext>
          </c:extLst>
        </c:ser>
        <c:ser>
          <c:idx val="6"/>
          <c:order val="6"/>
          <c:spPr>
            <a:solidFill>
              <a:schemeClr val="accent4"/>
            </a:solidFill>
            <a:ln>
              <a:noFill/>
            </a:ln>
          </c:spPr>
          <c:invertIfNegative val="0"/>
          <c:dLbls>
            <c:dLbl>
              <c:idx val="0"/>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A-8233-684C-91D5-D91105381ACE}"/>
                </c:ext>
              </c:extLst>
            </c:dLbl>
            <c:dLbl>
              <c:idx val="1"/>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B-8233-684C-91D5-D91105381ACE}"/>
                </c:ext>
              </c:extLst>
            </c:dLbl>
            <c:dLbl>
              <c:idx val="2"/>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C-8233-684C-91D5-D91105381ACE}"/>
                </c:ext>
              </c:extLst>
            </c:dLbl>
            <c:dLbl>
              <c:idx val="3"/>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D-8233-684C-91D5-D91105381ACE}"/>
                </c:ext>
              </c:extLst>
            </c:dLbl>
            <c:dLbl>
              <c:idx val="4"/>
              <c:layout>
                <c:manualLayout>
                  <c:x val="0"/>
                  <c:y val="0"/>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E-8233-684C-91D5-D91105381ACE}"/>
                </c:ext>
              </c:extLst>
            </c:dLbl>
            <c:dLbl>
              <c:idx val="5"/>
              <c:layout>
                <c:manualLayout>
                  <c:x val="0"/>
                  <c:y val="-1.6622340425531914E-4"/>
                </c:manualLayout>
              </c:layout>
              <c:numFmt formatCode="#,##0;&quot;-&quot;#,##0" sourceLinked="0"/>
              <c:spPr>
                <a:noFill/>
                <a:ln>
                  <a:noFill/>
                </a:ln>
              </c:spPr>
              <c:txPr>
                <a:bodyPr wrap="none"/>
                <a:lstStyle/>
                <a:p>
                  <a:pPr>
                    <a:defRPr sz="1800">
                      <a:solidFill>
                        <a:schemeClr val="tx2"/>
                      </a:solidFill>
                      <a:latin typeface="+mn-lt"/>
                      <a:ea typeface="Avenir Next LT Pro"/>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F-8233-684C-91D5-D91105381AC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Sheet1!$A$7:$F$7</c:f>
              <c:numCache>
                <c:formatCode>General</c:formatCode>
                <c:ptCount val="6"/>
                <c:pt idx="0">
                  <c:v>220</c:v>
                </c:pt>
                <c:pt idx="1">
                  <c:v>250</c:v>
                </c:pt>
                <c:pt idx="2">
                  <c:v>280</c:v>
                </c:pt>
                <c:pt idx="3">
                  <c:v>313</c:v>
                </c:pt>
                <c:pt idx="4">
                  <c:v>352</c:v>
                </c:pt>
                <c:pt idx="5">
                  <c:v>397</c:v>
                </c:pt>
              </c:numCache>
            </c:numRef>
          </c:val>
          <c:extLst>
            <c:ext xmlns:c16="http://schemas.microsoft.com/office/drawing/2014/chart" uri="{C3380CC4-5D6E-409C-BE32-E72D297353CC}">
              <c16:uniqueId val="{00000030-8233-684C-91D5-D91105381ACE}"/>
            </c:ext>
          </c:extLst>
        </c:ser>
        <c:dLbls>
          <c:showLegendKey val="0"/>
          <c:showVal val="0"/>
          <c:showCatName val="0"/>
          <c:showSerName val="0"/>
          <c:showPercent val="0"/>
          <c:showBubbleSize val="0"/>
        </c:dLbls>
        <c:gapWidth val="80"/>
        <c:overlap val="100"/>
        <c:axId val="1970815280"/>
        <c:axId val="1"/>
      </c:barChart>
      <c:catAx>
        <c:axId val="1970815280"/>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4400"/>
          <c:min val="0"/>
        </c:scaling>
        <c:delete val="0"/>
        <c:axPos val="l"/>
        <c:majorGridlines>
          <c:spPr>
            <a:ln>
              <a:noFill/>
            </a:ln>
          </c:spPr>
        </c:majorGridlines>
        <c:numFmt formatCode="#,##0;&quot;-&quot;#,##0" sourceLinked="0"/>
        <c:majorTickMark val="out"/>
        <c:minorTickMark val="none"/>
        <c:tickLblPos val="nextTo"/>
        <c:spPr>
          <a:ln w="9525" algn="ctr">
            <a:solidFill>
              <a:schemeClr val="tx1"/>
            </a:solidFill>
            <a:prstDash val="solid"/>
          </a:ln>
        </c:spPr>
        <c:txPr>
          <a:bodyPr wrap="none"/>
          <a:lstStyle/>
          <a:p>
            <a:pPr>
              <a:defRPr sz="1800">
                <a:solidFill>
                  <a:schemeClr val="tx2"/>
                </a:solidFill>
                <a:latin typeface="+mn-lt"/>
                <a:ea typeface="Avenir Next LT Pro"/>
                <a:cs typeface="+mn-cs"/>
              </a:defRPr>
            </a:pPr>
            <a:endParaRPr lang="en-US"/>
          </a:p>
        </c:txPr>
        <c:crossAx val="1970815280"/>
        <c:crosses val="min"/>
        <c:crossBetween val="between"/>
        <c:majorUnit val="200"/>
      </c:valAx>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2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30.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3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3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37.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5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60" name="Shape 360"/>
          <p:cNvSpPr>
            <a:spLocks noGrp="1" noRot="1" noChangeAspect="1"/>
          </p:cNvSpPr>
          <p:nvPr>
            <p:ph type="sldImg"/>
          </p:nvPr>
        </p:nvSpPr>
        <p:spPr>
          <a:xfrm>
            <a:off x="1143000" y="685800"/>
            <a:ext cx="4572000" cy="3429000"/>
          </a:xfrm>
          <a:prstGeom prst="rect">
            <a:avLst/>
          </a:prstGeom>
        </p:spPr>
        <p:txBody>
          <a:bodyPr/>
          <a:lstStyle/>
          <a:p>
            <a:endParaRPr/>
          </a:p>
        </p:txBody>
      </p:sp>
      <p:sp>
        <p:nvSpPr>
          <p:cNvPr id="361" name="Shape 36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Avenir Next LT Pro" panose="020B0504020202020204" pitchFamily="34" charset="0"/>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guardhat.sharepoint.com/:p:/s/ProductManagement/Ed4y0_18rLREnpVY_Yn9w6ABbb0runno0jpJDmR3x_CoMg?e=nIeJau"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guardhat.sharepoint.com/:p:/s/ProductManagement/Edv7Q5ihifJBvYIoLrAJzCMBPrx0EZTwR2gp-l3gIidGPw?e=c2QZ9z"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uardhat.sharepoint.com/:p:/s/ProductManagement/Edv7Q5ihifJBvYIoLrAJzCMBPrx0EZTwR2gp-l3gIidGPw?e=c2QZ9z"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guardhat.atlassian.net/l/c/kr8YnSTh"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IIoT to IIoP </a:t>
            </a:r>
          </a:p>
        </p:txBody>
      </p:sp>
    </p:spTree>
    <p:extLst>
      <p:ext uri="{BB962C8B-B14F-4D97-AF65-F5344CB8AC3E}">
        <p14:creationId xmlns:p14="http://schemas.microsoft.com/office/powerpoint/2010/main" val="1378723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64026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63939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000">
                <a:solidFill>
                  <a:srgbClr val="2E2F30"/>
                </a:solidFill>
                <a:latin typeface="Lato" panose="020F0502020204030203" pitchFamily="34" charset="0"/>
              </a:rPr>
              <a:t>Saikat</a:t>
            </a:r>
          </a:p>
          <a:p>
            <a:pPr marL="0" marR="0" lvl="0" indent="0" defTabSz="457200" eaLnBrk="1" fontAlgn="auto" latinLnBrk="0" hangingPunct="1">
              <a:lnSpc>
                <a:spcPct val="117999"/>
              </a:lnSpc>
              <a:spcBef>
                <a:spcPts val="0"/>
              </a:spcBef>
              <a:spcAft>
                <a:spcPts val="0"/>
              </a:spcAft>
              <a:buClrTx/>
              <a:buSzTx/>
              <a:buFontTx/>
              <a:buNone/>
              <a:tabLst/>
              <a:defRPr/>
            </a:pPr>
            <a:endParaRPr lang="en-US" sz="2000">
              <a:solidFill>
                <a:srgbClr val="2E2F30"/>
              </a:solidFill>
              <a:latin typeface="Lato" panose="020F0502020204030203" pitchFamily="34" charset="0"/>
            </a:endParaRPr>
          </a:p>
          <a:p>
            <a:pPr marL="0" marR="0" lvl="0" indent="0" defTabSz="457200" eaLnBrk="1" fontAlgn="auto" latinLnBrk="0" hangingPunct="1">
              <a:lnSpc>
                <a:spcPct val="117999"/>
              </a:lnSpc>
              <a:spcBef>
                <a:spcPts val="0"/>
              </a:spcBef>
              <a:spcAft>
                <a:spcPts val="0"/>
              </a:spcAft>
              <a:buClrTx/>
              <a:buSzTx/>
              <a:buFontTx/>
              <a:buNone/>
              <a:tabLst/>
              <a:defRPr/>
            </a:pPr>
            <a:r>
              <a:rPr lang="en-US" sz="2000">
                <a:solidFill>
                  <a:srgbClr val="2E2F30"/>
                </a:solidFill>
                <a:latin typeface="Lato" panose="020F0502020204030203" pitchFamily="34" charset="0"/>
              </a:rPr>
              <a:t>Connectivity is a luxury – LNS data (2020) - https://</a:t>
            </a:r>
            <a:r>
              <a:rPr lang="en-US" sz="2000" err="1">
                <a:solidFill>
                  <a:srgbClr val="2E2F30"/>
                </a:solidFill>
                <a:latin typeface="Lato" panose="020F0502020204030203" pitchFamily="34" charset="0"/>
              </a:rPr>
              <a:t>www.ptc.com</a:t>
            </a:r>
            <a:r>
              <a:rPr lang="en-US" sz="2000">
                <a:solidFill>
                  <a:srgbClr val="2E2F30"/>
                </a:solidFill>
                <a:latin typeface="Lato" panose="020F0502020204030203" pitchFamily="34" charset="0"/>
              </a:rPr>
              <a:t>/-/media/Files/PDFs/IoT/LNS-Plant-Data-Connectivity-</a:t>
            </a:r>
            <a:r>
              <a:rPr lang="en-US" sz="2000" err="1">
                <a:solidFill>
                  <a:srgbClr val="2E2F30"/>
                </a:solidFill>
                <a:latin typeface="Lato" panose="020F0502020204030203" pitchFamily="34" charset="0"/>
              </a:rPr>
              <a:t>WP.pdf</a:t>
            </a:r>
            <a:endParaRPr lang="en-US" sz="2000">
              <a:solidFill>
                <a:srgbClr val="2E2F30"/>
              </a:solidFill>
              <a:latin typeface="Lato" panose="020F0502020204030203" pitchFamily="34" charset="0"/>
            </a:endParaRPr>
          </a:p>
          <a:p>
            <a:pPr marL="457200" marR="0" lvl="0" indent="-457200" defTabSz="457200" eaLnBrk="1" fontAlgn="auto" latinLnBrk="0" hangingPunct="1">
              <a:lnSpc>
                <a:spcPct val="117999"/>
              </a:lnSpc>
              <a:spcBef>
                <a:spcPts val="0"/>
              </a:spcBef>
              <a:spcAft>
                <a:spcPts val="0"/>
              </a:spcAft>
              <a:buClrTx/>
              <a:buSzTx/>
              <a:buFont typeface="+mj-lt"/>
              <a:buAutoNum type="arabicPeriod"/>
              <a:tabLst/>
              <a:defRPr/>
            </a:pPr>
            <a:r>
              <a:rPr lang="en-US" sz="2000">
                <a:solidFill>
                  <a:srgbClr val="2E2F30"/>
                </a:solidFill>
                <a:latin typeface="Lato" panose="020F0502020204030203" pitchFamily="34" charset="0"/>
              </a:rPr>
              <a:t>Privacy – Accenture data (2019) https://</a:t>
            </a:r>
            <a:r>
              <a:rPr lang="en-US" sz="2000" err="1">
                <a:solidFill>
                  <a:srgbClr val="2E2F30"/>
                </a:solidFill>
                <a:latin typeface="Lato" panose="020F0502020204030203" pitchFamily="34" charset="0"/>
              </a:rPr>
              <a:t>newsroom.accenture.com</a:t>
            </a:r>
            <a:r>
              <a:rPr lang="en-US" sz="2000">
                <a:solidFill>
                  <a:srgbClr val="2E2F30"/>
                </a:solidFill>
                <a:latin typeface="Lato" panose="020F0502020204030203" pitchFamily="34" charset="0"/>
              </a:rPr>
              <a:t>/news/more-responsible-use-of-workforce-data-required-to-strengthen-employee-trust-and-unlock-growth-according-to-accenture-report.htm</a:t>
            </a:r>
          </a:p>
          <a:p>
            <a:pPr marL="457200" marR="0" lvl="0" indent="-457200" defTabSz="457200" eaLnBrk="1" fontAlgn="auto" latinLnBrk="0" hangingPunct="1">
              <a:lnSpc>
                <a:spcPct val="117999"/>
              </a:lnSpc>
              <a:spcBef>
                <a:spcPts val="0"/>
              </a:spcBef>
              <a:spcAft>
                <a:spcPts val="0"/>
              </a:spcAft>
              <a:buClrTx/>
              <a:buSzTx/>
              <a:buFont typeface="+mj-lt"/>
              <a:buAutoNum type="arabicPeriod"/>
              <a:tabLst/>
              <a:defRPr/>
            </a:pPr>
            <a:r>
              <a:rPr lang="en-US" sz="2000">
                <a:solidFill>
                  <a:srgbClr val="2E2F30"/>
                </a:solidFill>
                <a:latin typeface="Lato" panose="020F0502020204030203" pitchFamily="34" charset="0"/>
              </a:rPr>
              <a:t>VC investment – https://</a:t>
            </a:r>
            <a:r>
              <a:rPr lang="en-US" sz="2000" err="1">
                <a:solidFill>
                  <a:srgbClr val="2E2F30"/>
                </a:solidFill>
                <a:latin typeface="Lato" panose="020F0502020204030203" pitchFamily="34" charset="0"/>
              </a:rPr>
              <a:t>blog.dealroom.co</a:t>
            </a:r>
            <a:r>
              <a:rPr lang="en-US" sz="2000">
                <a:solidFill>
                  <a:srgbClr val="2E2F30"/>
                </a:solidFill>
                <a:latin typeface="Lato" panose="020F0502020204030203" pitchFamily="34" charset="0"/>
              </a:rPr>
              <a:t>/industrial-innovation-the-next-big-opportunity-in-tech/</a:t>
            </a:r>
          </a:p>
          <a:p>
            <a:pPr marL="457200" marR="0" lvl="0" indent="-457200" defTabSz="457200" eaLnBrk="1" fontAlgn="auto" latinLnBrk="0" hangingPunct="1">
              <a:lnSpc>
                <a:spcPct val="117999"/>
              </a:lnSpc>
              <a:spcBef>
                <a:spcPts val="0"/>
              </a:spcBef>
              <a:spcAft>
                <a:spcPts val="0"/>
              </a:spcAft>
              <a:buClrTx/>
              <a:buSzTx/>
              <a:buFont typeface="+mj-lt"/>
              <a:buAutoNum type="arabicPeriod"/>
              <a:tabLst/>
              <a:defRPr/>
            </a:pPr>
            <a:r>
              <a:rPr lang="en-US" sz="2000">
                <a:solidFill>
                  <a:srgbClr val="2E2F30"/>
                </a:solidFill>
                <a:latin typeface="Lato" panose="020F0502020204030203" pitchFamily="34" charset="0"/>
              </a:rPr>
              <a:t>Unstructured data – HBR - https://news-</a:t>
            </a:r>
            <a:r>
              <a:rPr lang="en-US" sz="2000" err="1">
                <a:solidFill>
                  <a:srgbClr val="2E2F30"/>
                </a:solidFill>
                <a:latin typeface="Lato" panose="020F0502020204030203" pitchFamily="34" charset="0"/>
              </a:rPr>
              <a:t>blogs.cisco.com</a:t>
            </a:r>
            <a:r>
              <a:rPr lang="en-US" sz="2000">
                <a:solidFill>
                  <a:srgbClr val="2E2F30"/>
                </a:solidFill>
                <a:latin typeface="Lato" panose="020F0502020204030203" pitchFamily="34" charset="0"/>
              </a:rPr>
              <a:t>/datacenter/internet-of-things-iot-data-continues-to-explode-exponentially-who-is-using-that-data-and-how</a:t>
            </a:r>
          </a:p>
          <a:p>
            <a:endParaRPr lang="en-US"/>
          </a:p>
        </p:txBody>
      </p:sp>
    </p:spTree>
    <p:extLst>
      <p:ext uri="{BB962C8B-B14F-4D97-AF65-F5344CB8AC3E}">
        <p14:creationId xmlns:p14="http://schemas.microsoft.com/office/powerpoint/2010/main" val="1580316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8429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Saikat</a:t>
            </a:r>
          </a:p>
        </p:txBody>
      </p:sp>
    </p:spTree>
    <p:extLst>
      <p:ext uri="{BB962C8B-B14F-4D97-AF65-F5344CB8AC3E}">
        <p14:creationId xmlns:p14="http://schemas.microsoft.com/office/powerpoint/2010/main" val="1054687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107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eaLnBrk="1" fontAlgn="auto" latinLnBrk="0" hangingPunct="1">
              <a:lnSpc>
                <a:spcPct val="117999"/>
              </a:lnSpc>
              <a:spcBef>
                <a:spcPts val="0"/>
              </a:spcBef>
              <a:spcAft>
                <a:spcPts val="0"/>
              </a:spcAft>
              <a:buClrTx/>
              <a:buSzTx/>
              <a:buFontTx/>
              <a:buNone/>
              <a:tabLst/>
              <a:defRPr/>
            </a:pPr>
            <a:r>
              <a:rPr lang="en-US" sz="2000">
                <a:solidFill>
                  <a:srgbClr val="7030A0"/>
                </a:solidFill>
                <a:latin typeface="Avenir Next LT Pro" panose="020B0504020202020204" pitchFamily="34" charset="0"/>
                <a:ea typeface="+mj-ea"/>
                <a:cs typeface="+mj-cs"/>
                <a:sym typeface="Helvetica Neue"/>
                <a:hlinkClick r:id="rId3">
                  <a:extLst>
                    <a:ext uri="{A12FA001-AC4F-418D-AE19-62706E023703}">
                      <ahyp:hlinkClr xmlns:ahyp="http://schemas.microsoft.com/office/drawing/2018/hyperlinkcolor" val="tx"/>
                    </a:ext>
                  </a:extLst>
                </a:hlinkClick>
              </a:rPr>
              <a:t>https://guardhat.sharepoint.com/:p:/s/ProductManagement/Ed4y0_18rLREnpVY_Yn9w6ABbb0runno0jpJDmR3x_CoMg?e=nIeJau</a:t>
            </a:r>
            <a:endParaRPr lang="en-US" sz="2000">
              <a:solidFill>
                <a:srgbClr val="7030A0"/>
              </a:solidFill>
              <a:latin typeface="Avenir Next LT Pro" panose="020B0504020202020204" pitchFamily="34" charset="0"/>
              <a:ea typeface="+mj-ea"/>
              <a:cs typeface="+mj-cs"/>
              <a:sym typeface="Helvetica Neue"/>
            </a:endParaRPr>
          </a:p>
          <a:p>
            <a:endParaRPr lang="en-US"/>
          </a:p>
        </p:txBody>
      </p:sp>
    </p:spTree>
    <p:extLst>
      <p:ext uri="{BB962C8B-B14F-4D97-AF65-F5344CB8AC3E}">
        <p14:creationId xmlns:p14="http://schemas.microsoft.com/office/powerpoint/2010/main" val="3392338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69235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Competitive UI </a:t>
            </a:r>
          </a:p>
          <a:p>
            <a:endParaRPr lang="en-US"/>
          </a:p>
          <a:p>
            <a:pPr marL="0" marR="0" lvl="0" indent="0" defTabSz="457200" eaLnBrk="1" fontAlgn="auto" latinLnBrk="0" hangingPunct="1">
              <a:lnSpc>
                <a:spcPct val="117999"/>
              </a:lnSpc>
              <a:spcBef>
                <a:spcPts val="0"/>
              </a:spcBef>
              <a:spcAft>
                <a:spcPts val="0"/>
              </a:spcAft>
              <a:buClrTx/>
              <a:buSzTx/>
              <a:buFontTx/>
              <a:buNone/>
              <a:tabLst/>
              <a:defRPr/>
            </a:pPr>
            <a:r>
              <a:rPr lang="en-US">
                <a:hlinkClick r:id="rId3"/>
              </a:rPr>
              <a:t>https://guardhat.sharepoint.com/:p:/s/ProductManagement/Edv7Q5ihifJBvYIoLrAJzCMBPrx0EZTwR2gp-l3gIidGPw?e=c2QZ9z</a:t>
            </a:r>
            <a:endParaRPr lang="en-US"/>
          </a:p>
          <a:p>
            <a:endParaRPr lang="en-US"/>
          </a:p>
        </p:txBody>
      </p:sp>
    </p:spTree>
    <p:extLst>
      <p:ext uri="{BB962C8B-B14F-4D97-AF65-F5344CB8AC3E}">
        <p14:creationId xmlns:p14="http://schemas.microsoft.com/office/powerpoint/2010/main" val="1773744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200" b="0" i="0" u="none" strike="noStrike">
                <a:effectLst/>
                <a:latin typeface="Avenir Next LT Pro" panose="020B0504020202020204" pitchFamily="34" charset="0"/>
                <a:ea typeface="+mj-ea"/>
                <a:cs typeface="+mj-cs"/>
                <a:sym typeface="Helvetica Neue"/>
              </a:rPr>
              <a:t>Lone Worker</a:t>
            </a:r>
            <a:r>
              <a:rPr lang="en-US"/>
              <a:t> </a:t>
            </a:r>
            <a:r>
              <a:rPr lang="en-US" sz="2200" b="0" i="0" u="none" strike="noStrike">
                <a:effectLst/>
                <a:latin typeface="Avenir Next LT Pro" panose="020B0504020202020204" pitchFamily="34" charset="0"/>
                <a:ea typeface="+mj-ea"/>
                <a:cs typeface="+mj-cs"/>
                <a:sym typeface="Helvetica Neue"/>
              </a:rPr>
              <a:t>Remote Expert</a:t>
            </a:r>
            <a:r>
              <a:rPr lang="en-US"/>
              <a:t> </a:t>
            </a:r>
            <a:r>
              <a:rPr lang="en-US" sz="2200" b="0" i="0" u="none" strike="noStrike">
                <a:effectLst/>
                <a:latin typeface="Avenir Next LT Pro" panose="020B0504020202020204" pitchFamily="34" charset="0"/>
                <a:ea typeface="+mj-ea"/>
                <a:cs typeface="+mj-cs"/>
                <a:sym typeface="Helvetica Neue"/>
              </a:rPr>
              <a:t>Collision Avoidance </a:t>
            </a:r>
            <a:r>
              <a:rPr lang="en-US"/>
              <a:t> </a:t>
            </a:r>
            <a:r>
              <a:rPr lang="en-US" sz="2200" b="0" i="0" u="none" strike="noStrike">
                <a:effectLst/>
                <a:latin typeface="Avenir Next LT Pro" panose="020B0504020202020204" pitchFamily="34" charset="0"/>
                <a:ea typeface="+mj-ea"/>
                <a:cs typeface="+mj-cs"/>
                <a:sym typeface="Helvetica Neue"/>
              </a:rPr>
              <a:t>Worker Condition Monitoring (using biometrics sensor)</a:t>
            </a:r>
            <a:r>
              <a:rPr lang="en-US"/>
              <a:t> </a:t>
            </a:r>
          </a:p>
          <a:p>
            <a:pPr marL="0" marR="0" lvl="0" indent="0" defTabSz="457200" eaLnBrk="1" fontAlgn="auto" latinLnBrk="0" hangingPunct="1">
              <a:lnSpc>
                <a:spcPct val="117999"/>
              </a:lnSpc>
              <a:spcBef>
                <a:spcPts val="0"/>
              </a:spcBef>
              <a:spcAft>
                <a:spcPts val="0"/>
              </a:spcAft>
              <a:buClrTx/>
              <a:buSzTx/>
              <a:buFontTx/>
              <a:buNone/>
              <a:tabLst/>
              <a:defRPr/>
            </a:pPr>
            <a:r>
              <a:rPr lang="en-US">
                <a:hlinkClick r:id="rId3"/>
              </a:rPr>
              <a:t>https://guardhat.sharepoint.com/:p:/s/ProductManagement/Edv7Q5ihifJBvYIoLrAJzCMBPrx0EZTwR2gp-l3gIidGPw?e=c2QZ9z</a:t>
            </a:r>
            <a:endParaRPr lang="en-US"/>
          </a:p>
          <a:p>
            <a:endParaRPr lang="en-US"/>
          </a:p>
        </p:txBody>
      </p:sp>
    </p:spTree>
    <p:extLst>
      <p:ext uri="{BB962C8B-B14F-4D97-AF65-F5344CB8AC3E}">
        <p14:creationId xmlns:p14="http://schemas.microsoft.com/office/powerpoint/2010/main" val="526780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Saikat</a:t>
            </a:r>
          </a:p>
        </p:txBody>
      </p:sp>
    </p:spTree>
    <p:extLst>
      <p:ext uri="{BB962C8B-B14F-4D97-AF65-F5344CB8AC3E}">
        <p14:creationId xmlns:p14="http://schemas.microsoft.com/office/powerpoint/2010/main" val="2506338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38578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eaLnBrk="1" fontAlgn="auto" latinLnBrk="0" hangingPunct="1">
              <a:lnSpc>
                <a:spcPct val="117999"/>
              </a:lnSpc>
              <a:spcBef>
                <a:spcPts val="0"/>
              </a:spcBef>
              <a:spcAft>
                <a:spcPts val="0"/>
              </a:spcAft>
              <a:buClrTx/>
              <a:buSzTx/>
              <a:buFontTx/>
              <a:buNone/>
              <a:tabLst/>
              <a:defRPr/>
            </a:pPr>
            <a:r>
              <a:rPr lang="en-US" sz="2000">
                <a:latin typeface="Avenir Next LT Pro" panose="020B0504020202020204" pitchFamily="34" charset="0"/>
                <a:ea typeface="+mj-ea"/>
                <a:cs typeface="+mj-cs"/>
                <a:sym typeface="Helvetica Neue"/>
                <a:hlinkClick r:id="rId3"/>
              </a:rPr>
              <a:t>https://guardhat.atlassian.net/l/c/kr8YnSTh</a:t>
            </a:r>
            <a:endParaRPr lang="en-US" sz="2000">
              <a:latin typeface="Avenir Next LT Pro" panose="020B0504020202020204" pitchFamily="34" charset="0"/>
              <a:ea typeface="+mj-ea"/>
              <a:cs typeface="+mj-cs"/>
              <a:sym typeface="Helvetica Neue"/>
            </a:endParaRPr>
          </a:p>
          <a:p>
            <a:endParaRPr lang="en-US"/>
          </a:p>
        </p:txBody>
      </p:sp>
    </p:spTree>
    <p:extLst>
      <p:ext uri="{BB962C8B-B14F-4D97-AF65-F5344CB8AC3E}">
        <p14:creationId xmlns:p14="http://schemas.microsoft.com/office/powerpoint/2010/main" val="321726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6" name="Slide Title"/>
          <p:cNvSpPr txBox="1">
            <a:spLocks noGrp="1"/>
          </p:cNvSpPr>
          <p:nvPr>
            <p:ph type="title" hasCustomPrompt="1"/>
          </p:nvPr>
        </p:nvSpPr>
        <p:spPr>
          <a:prstGeom prst="rect">
            <a:avLst/>
          </a:prstGeom>
        </p:spPr>
        <p:txBody>
          <a:bodyPr/>
          <a:lstStyle/>
          <a:p>
            <a:r>
              <a:t>Slide Title</a:t>
            </a:r>
          </a:p>
        </p:txBody>
      </p:sp>
      <p:sp>
        <p:nvSpPr>
          <p:cNvPr id="57" name="Slide Number"/>
          <p:cNvSpPr txBox="1">
            <a:spLocks noGrp="1"/>
          </p:cNvSpPr>
          <p:nvPr>
            <p:ph type="sldNum" sz="quarter" idx="2"/>
          </p:nvPr>
        </p:nvSpPr>
        <p:spPr>
          <a:xfrm>
            <a:off x="22242225" y="12823887"/>
            <a:ext cx="453331" cy="469901"/>
          </a:xfrm>
          <a:prstGeom prst="rect">
            <a:avLst/>
          </a:prstGeom>
        </p:spPr>
        <p:txBody>
          <a:bodyPr/>
          <a:lstStyle/>
          <a:p>
            <a:fld id="{86CB4B4D-7CA3-9044-876B-883B54F8677D}" type="slidenum">
              <a:rPr/>
              <a:t>‹#›</a:t>
            </a:fld>
            <a:endParaRPr/>
          </a:p>
        </p:txBody>
      </p:sp>
      <p:sp>
        <p:nvSpPr>
          <p:cNvPr id="2" name="TextBox 1">
            <a:extLst>
              <a:ext uri="{FF2B5EF4-FFF2-40B4-BE49-F238E27FC236}">
                <a16:creationId xmlns:a16="http://schemas.microsoft.com/office/drawing/2014/main" id="{6671D58D-A09E-DE40-882F-D902D57D8F4D}"/>
              </a:ext>
            </a:extLst>
          </p:cNvPr>
          <p:cNvSpPr txBox="1"/>
          <p:nvPr userDrawn="1"/>
        </p:nvSpPr>
        <p:spPr>
          <a:xfrm>
            <a:off x="4511040" y="13075920"/>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3" spcCol="38100" rtlCol="0" anchor="ctr">
            <a:no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mn-lt"/>
              <a:ea typeface="Factoria W00 Bold"/>
              <a:cs typeface="Factoria W00 Bold"/>
              <a:sym typeface="Factoria W00 Bo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xfrm>
            <a:off x="23802261" y="13081000"/>
            <a:ext cx="312069" cy="317500"/>
          </a:xfrm>
          <a:prstGeom prst="rect">
            <a:avLst/>
          </a:prstGeom>
        </p:spPr>
        <p:txBody>
          <a:bodyPr anchor="b"/>
          <a:lstStyle>
            <a:lvl1pPr>
              <a:defRPr sz="1400">
                <a:solidFill>
                  <a:srgbClr val="A7A7A7"/>
                </a:solidFill>
                <a:latin typeface="+mn-lt"/>
                <a:ea typeface="+mn-ea"/>
                <a:cs typeface="+mn-cs"/>
                <a:sym typeface="Helvetica"/>
              </a:defRPr>
            </a:lvl1p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with Background">
    <p:spTree>
      <p:nvGrpSpPr>
        <p:cNvPr id="1" name=""/>
        <p:cNvGrpSpPr/>
        <p:nvPr/>
      </p:nvGrpSpPr>
      <p:grpSpPr>
        <a:xfrm>
          <a:off x="0" y="0"/>
          <a:ext cx="0" cy="0"/>
          <a:chOff x="0" y="0"/>
          <a:chExt cx="0" cy="0"/>
        </a:xfrm>
      </p:grpSpPr>
      <p:sp>
        <p:nvSpPr>
          <p:cNvPr id="78" name="Slide Number"/>
          <p:cNvSpPr txBox="1">
            <a:spLocks noGrp="1"/>
          </p:cNvSpPr>
          <p:nvPr>
            <p:ph type="sldNum" sz="quarter" idx="2"/>
          </p:nvPr>
        </p:nvSpPr>
        <p:spPr>
          <a:xfrm>
            <a:off x="22244463" y="12789861"/>
            <a:ext cx="453332" cy="469901"/>
          </a:xfrm>
          <a:prstGeom prst="rect">
            <a:avLst/>
          </a:prstGeom>
        </p:spPr>
        <p:txBody>
          <a:bodyPr/>
          <a:lstStyle/>
          <a:p>
            <a:fld id="{86CB4B4D-7CA3-9044-876B-883B54F8677D}" type="slidenum">
              <a:rPr/>
              <a:t>‹#›</a:t>
            </a:fld>
            <a:endParaRPr/>
          </a:p>
        </p:txBody>
      </p:sp>
      <p:pic>
        <p:nvPicPr>
          <p:cNvPr id="79" name="Charcoal Icon 25% Opacity@2x.png" descr="Charcoal Icon 25% Opacity@2x.png"/>
          <p:cNvPicPr>
            <a:picLocks noChangeAspect="1"/>
          </p:cNvPicPr>
          <p:nvPr/>
        </p:nvPicPr>
        <p:blipFill>
          <a:blip r:embed="rId2">
            <a:alphaModFix amt="30000"/>
          </a:blip>
          <a:stretch>
            <a:fillRect/>
          </a:stretch>
        </p:blipFill>
        <p:spPr>
          <a:xfrm>
            <a:off x="11821683" y="0"/>
            <a:ext cx="12562317" cy="13716002"/>
          </a:xfrm>
          <a:prstGeom prst="rect">
            <a:avLst/>
          </a:prstGeom>
          <a:ln w="12700">
            <a:miter lim="400000"/>
          </a:ln>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Image"/>
          <p:cNvSpPr>
            <a:spLocks noGrp="1"/>
          </p:cNvSpPr>
          <p:nvPr>
            <p:ph type="pic" idx="21"/>
          </p:nvPr>
        </p:nvSpPr>
        <p:spPr>
          <a:xfrm>
            <a:off x="-2" y="0"/>
            <a:ext cx="24384003" cy="16264468"/>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xfrm>
            <a:off x="22264022" y="12787268"/>
            <a:ext cx="453331" cy="469901"/>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End Title with Subtitle">
    <p:bg>
      <p:bgPr>
        <a:solidFill>
          <a:srgbClr val="FF8630"/>
        </a:solidFill>
        <a:effectLst/>
      </p:bgPr>
    </p:bg>
    <p:spTree>
      <p:nvGrpSpPr>
        <p:cNvPr id="1" name=""/>
        <p:cNvGrpSpPr/>
        <p:nvPr/>
      </p:nvGrpSpPr>
      <p:grpSpPr>
        <a:xfrm>
          <a:off x="0" y="0"/>
          <a:ext cx="0" cy="0"/>
          <a:chOff x="0" y="0"/>
          <a:chExt cx="0" cy="0"/>
        </a:xfrm>
      </p:grpSpPr>
      <p:pic>
        <p:nvPicPr>
          <p:cNvPr id="162" name="Orange Icon@2x.png" descr="Orange Icon@2x.png"/>
          <p:cNvPicPr>
            <a:picLocks noChangeAspect="1"/>
          </p:cNvPicPr>
          <p:nvPr/>
        </p:nvPicPr>
        <p:blipFill>
          <a:blip r:embed="rId2"/>
          <a:stretch>
            <a:fillRect/>
          </a:stretch>
        </p:blipFill>
        <p:spPr>
          <a:xfrm>
            <a:off x="11821683" y="-2"/>
            <a:ext cx="12562317" cy="13716003"/>
          </a:xfrm>
          <a:prstGeom prst="rect">
            <a:avLst/>
          </a:prstGeom>
          <a:ln w="12700">
            <a:miter lim="400000"/>
          </a:ln>
        </p:spPr>
      </p:pic>
      <p:sp>
        <p:nvSpPr>
          <p:cNvPr id="163" name="Last Slide's Title"/>
          <p:cNvSpPr txBox="1">
            <a:spLocks noGrp="1"/>
          </p:cNvSpPr>
          <p:nvPr>
            <p:ph type="title" hasCustomPrompt="1"/>
          </p:nvPr>
        </p:nvSpPr>
        <p:spPr>
          <a:xfrm>
            <a:off x="1674653" y="5757529"/>
            <a:ext cx="20828003" cy="2201681"/>
          </a:xfrm>
          <a:prstGeom prst="rect">
            <a:avLst/>
          </a:prstGeom>
        </p:spPr>
        <p:txBody>
          <a:bodyPr>
            <a:noAutofit/>
          </a:bodyPr>
          <a:lstStyle>
            <a:lvl1pPr>
              <a:defRPr sz="13800" cap="none" baseline="0">
                <a:solidFill>
                  <a:srgbClr val="FFFFFE"/>
                </a:solidFill>
              </a:defRPr>
            </a:lvl1pPr>
          </a:lstStyle>
          <a:p>
            <a:r>
              <a:t>Last Slide's Title</a:t>
            </a:r>
          </a:p>
        </p:txBody>
      </p:sp>
      <p:sp>
        <p:nvSpPr>
          <p:cNvPr id="164" name="Body Level One…"/>
          <p:cNvSpPr txBox="1">
            <a:spLocks noGrp="1"/>
          </p:cNvSpPr>
          <p:nvPr>
            <p:ph type="body" sz="half" idx="1" hasCustomPrompt="1"/>
          </p:nvPr>
        </p:nvSpPr>
        <p:spPr>
          <a:xfrm>
            <a:off x="1674653" y="7952602"/>
            <a:ext cx="20155306" cy="4541644"/>
          </a:xfrm>
          <a:prstGeom prst="rect">
            <a:avLst/>
          </a:prstGeom>
        </p:spPr>
        <p:txBody>
          <a:bodyPr/>
          <a:lstStyle>
            <a:lvl1pPr marL="0" indent="0">
              <a:spcBef>
                <a:spcPts val="0"/>
              </a:spcBef>
              <a:buSzTx/>
              <a:buNone/>
              <a:defRPr sz="3200">
                <a:solidFill>
                  <a:srgbClr val="FFFFFE"/>
                </a:solidFill>
                <a:latin typeface="+mn-lt"/>
                <a:ea typeface="Avenir Next LT Pro" panose="020B0504020202020204" pitchFamily="34" charset="0"/>
                <a:cs typeface="Avenir Next LT Pro" panose="020B0504020202020204" pitchFamily="34" charset="0"/>
                <a:sym typeface="Factoria W00 Medium"/>
              </a:defRPr>
            </a:lvl1pPr>
            <a:lvl2pPr marL="0" indent="0">
              <a:spcBef>
                <a:spcPts val="0"/>
              </a:spcBef>
              <a:buSzTx/>
              <a:buNone/>
              <a:defRPr sz="3200">
                <a:solidFill>
                  <a:srgbClr val="FFFFFE"/>
                </a:solidFill>
                <a:latin typeface="Factoria W00 Medium"/>
                <a:ea typeface="Factoria W00 Medium"/>
                <a:cs typeface="Factoria W00 Medium"/>
                <a:sym typeface="Factoria W00 Medium"/>
              </a:defRPr>
            </a:lvl2pPr>
            <a:lvl3pPr marL="0" indent="0">
              <a:spcBef>
                <a:spcPts val="0"/>
              </a:spcBef>
              <a:buSzTx/>
              <a:buNone/>
              <a:defRPr sz="3200">
                <a:solidFill>
                  <a:srgbClr val="FFFFFE"/>
                </a:solidFill>
                <a:latin typeface="Factoria W00 Medium"/>
                <a:ea typeface="Factoria W00 Medium"/>
                <a:cs typeface="Factoria W00 Medium"/>
                <a:sym typeface="Factoria W00 Medium"/>
              </a:defRPr>
            </a:lvl3pPr>
            <a:lvl4pPr marL="0" indent="0">
              <a:spcBef>
                <a:spcPts val="0"/>
              </a:spcBef>
              <a:buSzTx/>
              <a:buNone/>
              <a:defRPr sz="3200">
                <a:solidFill>
                  <a:srgbClr val="FFFFFE"/>
                </a:solidFill>
                <a:latin typeface="Factoria W00 Medium"/>
                <a:ea typeface="Factoria W00 Medium"/>
                <a:cs typeface="Factoria W00 Medium"/>
                <a:sym typeface="Factoria W00 Medium"/>
              </a:defRPr>
            </a:lvl4pPr>
            <a:lvl5pPr marL="0" indent="0">
              <a:spcBef>
                <a:spcPts val="0"/>
              </a:spcBef>
              <a:buSzTx/>
              <a:buNone/>
              <a:defRPr sz="3200">
                <a:solidFill>
                  <a:srgbClr val="FFFFFE"/>
                </a:solidFill>
                <a:latin typeface="Factoria W00 Medium"/>
                <a:ea typeface="Factoria W00 Medium"/>
                <a:cs typeface="Factoria W00 Medium"/>
                <a:sym typeface="Factoria W00 Medium"/>
              </a:defRPr>
            </a:lvl5pPr>
          </a:lstStyle>
          <a:p>
            <a:r>
              <a:t>Section Subtitle</a:t>
            </a:r>
          </a:p>
        </p:txBody>
      </p:sp>
      <p:pic>
        <p:nvPicPr>
          <p:cNvPr id="165" name="Icon Mark (Orange on Alpha)@2x.png" descr="Icon Mark (Orange on Alpha)@2x.png"/>
          <p:cNvPicPr>
            <a:picLocks noChangeAspect="1"/>
          </p:cNvPicPr>
          <p:nvPr/>
        </p:nvPicPr>
        <p:blipFill>
          <a:blip r:embed="rId3"/>
          <a:stretch>
            <a:fillRect/>
          </a:stretch>
        </p:blipFill>
        <p:spPr>
          <a:xfrm>
            <a:off x="1547307" y="12736589"/>
            <a:ext cx="583959" cy="583960"/>
          </a:xfrm>
          <a:prstGeom prst="rect">
            <a:avLst/>
          </a:prstGeom>
          <a:ln w="12700">
            <a:miter lim="400000"/>
          </a:ln>
        </p:spPr>
      </p:pic>
      <p:sp>
        <p:nvSpPr>
          <p:cNvPr id="166" name="Slide Number"/>
          <p:cNvSpPr txBox="1">
            <a:spLocks noGrp="1"/>
          </p:cNvSpPr>
          <p:nvPr>
            <p:ph type="sldNum" sz="quarter" idx="2"/>
          </p:nvPr>
        </p:nvSpPr>
        <p:spPr>
          <a:xfrm>
            <a:off x="11958984" y="13081000"/>
            <a:ext cx="453332" cy="469900"/>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82" name="bg object 16"/>
          <p:cNvSpPr/>
          <p:nvPr/>
        </p:nvSpPr>
        <p:spPr>
          <a:xfrm>
            <a:off x="0" y="0"/>
            <a:ext cx="24384000" cy="2279396"/>
          </a:xfrm>
          <a:prstGeom prst="rect">
            <a:avLst/>
          </a:prstGeom>
          <a:solidFill>
            <a:srgbClr val="2E2F30"/>
          </a:solidFill>
          <a:ln w="12700">
            <a:miter lim="400000"/>
          </a:ln>
        </p:spPr>
        <p:txBody>
          <a:bodyPr lIns="0" tIns="0" rIns="0" bIns="0"/>
          <a:lstStyle/>
          <a:p>
            <a:pPr algn="l" defTabSz="1828800">
              <a:defRPr sz="3600">
                <a:latin typeface="Calibri"/>
                <a:ea typeface="Calibri"/>
                <a:cs typeface="Calibri"/>
                <a:sym typeface="Calibri"/>
              </a:defRPr>
            </a:pPr>
            <a:endParaRPr>
              <a:solidFill>
                <a:schemeClr val="tx2"/>
              </a:solidFill>
              <a:latin typeface="Avenir Next LT Pro" panose="020B0504020202020204" pitchFamily="34" charset="0"/>
            </a:endParaRPr>
          </a:p>
        </p:txBody>
      </p:sp>
      <p:sp>
        <p:nvSpPr>
          <p:cNvPr id="183" name="Title Text"/>
          <p:cNvSpPr txBox="1">
            <a:spLocks noGrp="1"/>
          </p:cNvSpPr>
          <p:nvPr>
            <p:ph type="title"/>
          </p:nvPr>
        </p:nvSpPr>
        <p:spPr>
          <a:xfrm>
            <a:off x="1358537" y="301285"/>
            <a:ext cx="22101627" cy="1527812"/>
          </a:xfrm>
          <a:prstGeom prst="rect">
            <a:avLst/>
          </a:prstGeom>
        </p:spPr>
        <p:txBody>
          <a:bodyPr lIns="0" tIns="0" rIns="0" bIns="0" anchor="t"/>
          <a:lstStyle>
            <a:lvl1pPr defTabSz="1828800">
              <a:defRPr sz="9600">
                <a:solidFill>
                  <a:srgbClr val="F5821F"/>
                </a:solidFill>
                <a:latin typeface="+mj-lt"/>
                <a:ea typeface="Tahoma"/>
                <a:cs typeface="Tahoma"/>
                <a:sym typeface="Tahoma"/>
              </a:defRPr>
            </a:lvl1pPr>
          </a:lstStyle>
          <a:p>
            <a:r>
              <a:t>Title Text</a:t>
            </a:r>
          </a:p>
        </p:txBody>
      </p:sp>
      <p:sp>
        <p:nvSpPr>
          <p:cNvPr id="3" name="Text Placeholder 2">
            <a:extLst>
              <a:ext uri="{FF2B5EF4-FFF2-40B4-BE49-F238E27FC236}">
                <a16:creationId xmlns:a16="http://schemas.microsoft.com/office/drawing/2014/main" id="{D755CBAE-C66F-4003-BB76-BF34E8D5243D}"/>
              </a:ext>
            </a:extLst>
          </p:cNvPr>
          <p:cNvSpPr>
            <a:spLocks noGrp="1"/>
          </p:cNvSpPr>
          <p:nvPr>
            <p:ph type="body" sz="quarter" idx="10"/>
          </p:nvPr>
        </p:nvSpPr>
        <p:spPr>
          <a:xfrm>
            <a:off x="1358537" y="2608263"/>
            <a:ext cx="21698110" cy="989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57380F23-18B7-46CC-8A2D-307B8F6A09D9}"/>
              </a:ext>
            </a:extLst>
          </p:cNvPr>
          <p:cNvSpPr>
            <a:spLocks noGrp="1"/>
          </p:cNvSpPr>
          <p:nvPr>
            <p:ph type="sldNum" sz="quarter" idx="11"/>
          </p:nvPr>
        </p:nvSpPr>
        <p:spPr/>
        <p:txBody>
          <a:bodyPr/>
          <a:lstStyle/>
          <a:p>
            <a:fld id="{86CB4B4D-7CA3-9044-876B-883B54F8677D}" type="slidenum">
              <a:rPr lang="en-US" smtClean="0"/>
              <a:pPr/>
              <a:t>‹#›</a:t>
            </a:fld>
            <a:endParaRPr lang="en-US"/>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885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88C6-1399-564F-9918-E7ECCC7BC2EE}"/>
              </a:ext>
            </a:extLst>
          </p:cNvPr>
          <p:cNvSpPr>
            <a:spLocks noGrp="1"/>
          </p:cNvSpPr>
          <p:nvPr>
            <p:ph type="title"/>
          </p:nvPr>
        </p:nvSpPr>
        <p:spPr>
          <a:xfrm>
            <a:off x="1679576" y="730251"/>
            <a:ext cx="21031200" cy="2651126"/>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9A594DA9-AC0D-C34A-B7ED-E48F8C73E12D}"/>
              </a:ext>
            </a:extLst>
          </p:cNvPr>
          <p:cNvSpPr>
            <a:spLocks noGrp="1"/>
          </p:cNvSpPr>
          <p:nvPr>
            <p:ph type="body" idx="1"/>
          </p:nvPr>
        </p:nvSpPr>
        <p:spPr>
          <a:xfrm>
            <a:off x="1679577" y="3362326"/>
            <a:ext cx="10315574" cy="1647824"/>
          </a:xfrm>
          <a:prstGeom prst="rect">
            <a:avLst/>
          </a:prstGeo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296ABC8B-8D1F-0E44-8C32-F7694E2E913B}"/>
              </a:ext>
            </a:extLst>
          </p:cNvPr>
          <p:cNvSpPr>
            <a:spLocks noGrp="1"/>
          </p:cNvSpPr>
          <p:nvPr>
            <p:ph sz="half" idx="2"/>
          </p:nvPr>
        </p:nvSpPr>
        <p:spPr>
          <a:xfrm>
            <a:off x="1679577" y="5010150"/>
            <a:ext cx="10315574" cy="736917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B57AF5-86E0-BB48-82F5-80623B57D96D}"/>
              </a:ext>
            </a:extLst>
          </p:cNvPr>
          <p:cNvSpPr>
            <a:spLocks noGrp="1"/>
          </p:cNvSpPr>
          <p:nvPr>
            <p:ph type="body" sz="quarter" idx="3"/>
          </p:nvPr>
        </p:nvSpPr>
        <p:spPr>
          <a:xfrm>
            <a:off x="12344400" y="3362326"/>
            <a:ext cx="10366376" cy="1647824"/>
          </a:xfrm>
          <a:prstGeom prst="rect">
            <a:avLst/>
          </a:prstGeo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a:extLst>
              <a:ext uri="{FF2B5EF4-FFF2-40B4-BE49-F238E27FC236}">
                <a16:creationId xmlns:a16="http://schemas.microsoft.com/office/drawing/2014/main" id="{F651E99B-A1D4-6D49-A492-72D1ED8F6E1E}"/>
              </a:ext>
            </a:extLst>
          </p:cNvPr>
          <p:cNvSpPr>
            <a:spLocks noGrp="1"/>
          </p:cNvSpPr>
          <p:nvPr>
            <p:ph sz="quarter" idx="4"/>
          </p:nvPr>
        </p:nvSpPr>
        <p:spPr>
          <a:xfrm>
            <a:off x="12344400" y="5010150"/>
            <a:ext cx="10366376" cy="736917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5465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Section Title">
    <p:spTree>
      <p:nvGrpSpPr>
        <p:cNvPr id="1" name=""/>
        <p:cNvGrpSpPr/>
        <p:nvPr/>
      </p:nvGrpSpPr>
      <p:grpSpPr>
        <a:xfrm>
          <a:off x="0" y="0"/>
          <a:ext cx="0" cy="0"/>
          <a:chOff x="0" y="0"/>
          <a:chExt cx="0" cy="0"/>
        </a:xfrm>
      </p:grpSpPr>
      <p:sp>
        <p:nvSpPr>
          <p:cNvPr id="13" name="Section Title"/>
          <p:cNvSpPr txBox="1">
            <a:spLocks noGrp="1"/>
          </p:cNvSpPr>
          <p:nvPr>
            <p:ph type="title" hasCustomPrompt="1"/>
          </p:nvPr>
        </p:nvSpPr>
        <p:spPr>
          <a:xfrm>
            <a:off x="1684141" y="5765425"/>
            <a:ext cx="20828002" cy="2185150"/>
          </a:xfrm>
          <a:prstGeom prst="rect">
            <a:avLst/>
          </a:prstGeom>
        </p:spPr>
        <p:txBody>
          <a:bodyPr>
            <a:noAutofit/>
          </a:bodyPr>
          <a:lstStyle>
            <a:lvl1pPr>
              <a:defRPr sz="13800"/>
            </a:lvl1pPr>
          </a:lstStyle>
          <a:p>
            <a:r>
              <a:t>Section Title</a:t>
            </a:r>
          </a:p>
        </p:txBody>
      </p:sp>
      <p:pic>
        <p:nvPicPr>
          <p:cNvPr id="14" name="Icon Mark (Orange on Alpha)@2x.png" descr="Icon Mark (Orange on Alpha)@2x.png"/>
          <p:cNvPicPr>
            <a:picLocks noChangeAspect="1"/>
          </p:cNvPicPr>
          <p:nvPr/>
        </p:nvPicPr>
        <p:blipFill>
          <a:blip r:embed="rId2"/>
          <a:stretch>
            <a:fillRect/>
          </a:stretch>
        </p:blipFill>
        <p:spPr>
          <a:xfrm>
            <a:off x="1547307" y="12736589"/>
            <a:ext cx="583959" cy="583960"/>
          </a:xfrm>
          <a:prstGeom prst="rect">
            <a:avLst/>
          </a:prstGeom>
          <a:ln w="12700">
            <a:miter lim="400000"/>
          </a:ln>
        </p:spPr>
      </p:pic>
      <p:pic>
        <p:nvPicPr>
          <p:cNvPr id="15" name="Charcoal Icon 25% Opacity@2x.png" descr="Charcoal Icon 25% Opacity@2x.png"/>
          <p:cNvPicPr>
            <a:picLocks noChangeAspect="1"/>
          </p:cNvPicPr>
          <p:nvPr/>
        </p:nvPicPr>
        <p:blipFill>
          <a:blip r:embed="rId3">
            <a:alphaModFix amt="30000"/>
          </a:blip>
          <a:stretch>
            <a:fillRect/>
          </a:stretch>
        </p:blipFill>
        <p:spPr>
          <a:xfrm>
            <a:off x="11821683" y="0"/>
            <a:ext cx="12562317" cy="13716002"/>
          </a:xfrm>
          <a:prstGeom prst="rect">
            <a:avLst/>
          </a:prstGeom>
          <a:ln w="12700">
            <a:miter lim="400000"/>
          </a:ln>
        </p:spPr>
      </p:pic>
      <p:sp>
        <p:nvSpPr>
          <p:cNvPr id="2" name="Slide Number Placeholder 1">
            <a:extLst>
              <a:ext uri="{FF2B5EF4-FFF2-40B4-BE49-F238E27FC236}">
                <a16:creationId xmlns:a16="http://schemas.microsoft.com/office/drawing/2014/main" id="{940BAA33-B868-4A6F-808E-37057B481DF6}"/>
              </a:ext>
            </a:extLst>
          </p:cNvPr>
          <p:cNvSpPr>
            <a:spLocks noGrp="1"/>
          </p:cNvSpPr>
          <p:nvPr>
            <p:ph type="sldNum" sz="quarter" idx="10"/>
          </p:nvPr>
        </p:nvSpPr>
        <p:spPr/>
        <p:txBody>
          <a:bodyPr/>
          <a:lstStyle/>
          <a:p>
            <a:fld id="{86CB4B4D-7CA3-9044-876B-883B54F8677D}" type="slidenum">
              <a:rPr lang="en-US" smtClean="0"/>
              <a:pPr/>
              <a:t>‹#›</a:t>
            </a:fld>
            <a:endParaRPr lang="en-US"/>
          </a:p>
        </p:txBody>
      </p:sp>
    </p:spTree>
    <p:extLst>
      <p:ext uri="{BB962C8B-B14F-4D97-AF65-F5344CB8AC3E}">
        <p14:creationId xmlns:p14="http://schemas.microsoft.com/office/powerpoint/2010/main" val="8056496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82" name="bg object 16"/>
          <p:cNvSpPr/>
          <p:nvPr/>
        </p:nvSpPr>
        <p:spPr>
          <a:xfrm>
            <a:off x="0" y="0"/>
            <a:ext cx="24384000" cy="1829097"/>
          </a:xfrm>
          <a:prstGeom prst="rect">
            <a:avLst/>
          </a:prstGeom>
          <a:solidFill>
            <a:srgbClr val="2E2F30"/>
          </a:solidFill>
          <a:ln w="12700">
            <a:miter lim="400000"/>
          </a:ln>
        </p:spPr>
        <p:txBody>
          <a:bodyPr lIns="0" tIns="0" rIns="0" bIns="0"/>
          <a:lstStyle/>
          <a:p>
            <a:pPr algn="l" defTabSz="1828800">
              <a:defRPr sz="3600">
                <a:latin typeface="Calibri"/>
                <a:ea typeface="Calibri"/>
                <a:cs typeface="Calibri"/>
                <a:sym typeface="Calibri"/>
              </a:defRPr>
            </a:pPr>
            <a:endParaRPr>
              <a:solidFill>
                <a:schemeClr val="tx2"/>
              </a:solidFill>
              <a:latin typeface="Avenir Next LT Pro" panose="020B0504020202020204" pitchFamily="34" charset="0"/>
            </a:endParaRPr>
          </a:p>
        </p:txBody>
      </p:sp>
      <p:sp>
        <p:nvSpPr>
          <p:cNvPr id="183" name="Title Text"/>
          <p:cNvSpPr txBox="1">
            <a:spLocks noGrp="1"/>
          </p:cNvSpPr>
          <p:nvPr>
            <p:ph type="title"/>
          </p:nvPr>
        </p:nvSpPr>
        <p:spPr>
          <a:xfrm>
            <a:off x="1358537" y="150642"/>
            <a:ext cx="22101627" cy="1527812"/>
          </a:xfrm>
          <a:prstGeom prst="rect">
            <a:avLst/>
          </a:prstGeom>
        </p:spPr>
        <p:txBody>
          <a:bodyPr lIns="0" tIns="0" rIns="0" bIns="0" anchor="t"/>
          <a:lstStyle>
            <a:lvl1pPr defTabSz="1828800">
              <a:defRPr sz="9600">
                <a:solidFill>
                  <a:srgbClr val="F5821F"/>
                </a:solidFill>
                <a:latin typeface="+mj-lt"/>
                <a:ea typeface="Tahoma"/>
                <a:cs typeface="Tahoma"/>
                <a:sym typeface="Tahoma"/>
              </a:defRPr>
            </a:lvl1pPr>
          </a:lstStyle>
          <a:p>
            <a:r>
              <a:t>Title Text</a:t>
            </a:r>
          </a:p>
        </p:txBody>
      </p:sp>
      <p:sp>
        <p:nvSpPr>
          <p:cNvPr id="3" name="Text Placeholder 2">
            <a:extLst>
              <a:ext uri="{FF2B5EF4-FFF2-40B4-BE49-F238E27FC236}">
                <a16:creationId xmlns:a16="http://schemas.microsoft.com/office/drawing/2014/main" id="{D755CBAE-C66F-4003-BB76-BF34E8D5243D}"/>
              </a:ext>
            </a:extLst>
          </p:cNvPr>
          <p:cNvSpPr>
            <a:spLocks noGrp="1"/>
          </p:cNvSpPr>
          <p:nvPr>
            <p:ph type="body" sz="quarter" idx="10"/>
          </p:nvPr>
        </p:nvSpPr>
        <p:spPr>
          <a:xfrm>
            <a:off x="1358537" y="2608263"/>
            <a:ext cx="21698110" cy="989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57380F23-18B7-46CC-8A2D-307B8F6A09D9}"/>
              </a:ext>
            </a:extLst>
          </p:cNvPr>
          <p:cNvSpPr>
            <a:spLocks noGrp="1"/>
          </p:cNvSpPr>
          <p:nvPr>
            <p:ph type="sldNum" sz="quarter" idx="11"/>
          </p:nvPr>
        </p:nvSpPr>
        <p:spPr/>
        <p:txBody>
          <a:bodyPr/>
          <a:lstStyle/>
          <a:p>
            <a:fld id="{86CB4B4D-7CA3-9044-876B-883B54F8677D}" type="slidenum">
              <a:rPr lang="en-US" smtClean="0"/>
              <a:pPr/>
              <a:t>‹#›</a:t>
            </a:fld>
            <a:endParaRPr lang="en-US"/>
          </a:p>
        </p:txBody>
      </p:sp>
    </p:spTree>
    <p:extLst>
      <p:ext uri="{BB962C8B-B14F-4D97-AF65-F5344CB8AC3E}">
        <p14:creationId xmlns:p14="http://schemas.microsoft.com/office/powerpoint/2010/main" val="101862554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5"/>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1219215" indent="0" algn="ctr">
              <a:buNone/>
              <a:defRPr>
                <a:solidFill>
                  <a:schemeClr val="tx1">
                    <a:tint val="75000"/>
                  </a:schemeClr>
                </a:solidFill>
              </a:defRPr>
            </a:lvl2pPr>
            <a:lvl3pPr marL="2438430" indent="0" algn="ctr">
              <a:buNone/>
              <a:defRPr>
                <a:solidFill>
                  <a:schemeClr val="tx1">
                    <a:tint val="75000"/>
                  </a:schemeClr>
                </a:solidFill>
              </a:defRPr>
            </a:lvl3pPr>
            <a:lvl4pPr marL="3657646" indent="0" algn="ctr">
              <a:buNone/>
              <a:defRPr>
                <a:solidFill>
                  <a:schemeClr val="tx1">
                    <a:tint val="75000"/>
                  </a:schemeClr>
                </a:solidFill>
              </a:defRPr>
            </a:lvl4pPr>
            <a:lvl5pPr marL="4876861" indent="0" algn="ctr">
              <a:buNone/>
              <a:defRPr>
                <a:solidFill>
                  <a:schemeClr val="tx1">
                    <a:tint val="75000"/>
                  </a:schemeClr>
                </a:solidFill>
              </a:defRPr>
            </a:lvl5pPr>
            <a:lvl6pPr marL="6096076" indent="0" algn="ctr">
              <a:buNone/>
              <a:defRPr>
                <a:solidFill>
                  <a:schemeClr val="tx1">
                    <a:tint val="75000"/>
                  </a:schemeClr>
                </a:solidFill>
              </a:defRPr>
            </a:lvl6pPr>
            <a:lvl7pPr marL="7315291" indent="0" algn="ctr">
              <a:buNone/>
              <a:defRPr>
                <a:solidFill>
                  <a:schemeClr val="tx1">
                    <a:tint val="75000"/>
                  </a:schemeClr>
                </a:solidFill>
              </a:defRPr>
            </a:lvl7pPr>
            <a:lvl8pPr marL="8534507" indent="0" algn="ctr">
              <a:buNone/>
              <a:defRPr>
                <a:solidFill>
                  <a:schemeClr val="tx1">
                    <a:tint val="75000"/>
                  </a:schemeClr>
                </a:solidFill>
              </a:defRPr>
            </a:lvl8pPr>
            <a:lvl9pPr marL="97537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sz="2400" b="0">
                <a:latin typeface="Arial" panose="020B0604020202020204" pitchFamily="34" charset="0"/>
                <a:cs typeface="Arial" panose="020B0604020202020204"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sz="2400" b="0">
                <a:latin typeface="Arial" panose="020B0604020202020204" pitchFamily="34" charset="0"/>
                <a:cs typeface="Arial" panose="020B0604020202020204" pitchFamily="34" charset="0"/>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sz="2400" b="0">
                <a:latin typeface="Arial" panose="020B0604020202020204" pitchFamily="34" charset="0"/>
                <a:cs typeface="Arial" panose="020B0604020202020204" pitchFamily="34" charset="0"/>
              </a:defRPr>
            </a:lvl1pPr>
          </a:lstStyle>
          <a:p>
            <a:pPr>
              <a:defRPr/>
            </a:pPr>
            <a:fld id="{891BE178-276B-704A-9F3D-36D395C3857E}" type="slidenum">
              <a:rPr lang="en-US" smtClean="0"/>
              <a:pPr>
                <a:defRPr/>
              </a:pPr>
              <a:t>‹#›</a:t>
            </a:fld>
            <a:endParaRPr lang="en-US"/>
          </a:p>
        </p:txBody>
      </p:sp>
    </p:spTree>
    <p:extLst>
      <p:ext uri="{BB962C8B-B14F-4D97-AF65-F5344CB8AC3E}">
        <p14:creationId xmlns:p14="http://schemas.microsoft.com/office/powerpoint/2010/main" val="1976603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DBB192B6-4315-8D43-B3B5-75E87927B6CC}" type="slidenum">
              <a:rPr lang="en-US"/>
              <a:pPr>
                <a:defRPr/>
              </a:pPr>
              <a:t>‹#›</a:t>
            </a:fld>
            <a:endParaRPr lang="en-US"/>
          </a:p>
        </p:txBody>
      </p:sp>
    </p:spTree>
    <p:extLst>
      <p:ext uri="{BB962C8B-B14F-4D97-AF65-F5344CB8AC3E}">
        <p14:creationId xmlns:p14="http://schemas.microsoft.com/office/powerpoint/2010/main" val="611740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10667"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5333">
                <a:solidFill>
                  <a:schemeClr val="tx1">
                    <a:tint val="75000"/>
                  </a:schemeClr>
                </a:solidFill>
              </a:defRPr>
            </a:lvl1pPr>
            <a:lvl2pPr marL="1219215" indent="0">
              <a:buNone/>
              <a:defRPr sz="4800">
                <a:solidFill>
                  <a:schemeClr val="tx1">
                    <a:tint val="75000"/>
                  </a:schemeClr>
                </a:solidFill>
              </a:defRPr>
            </a:lvl2pPr>
            <a:lvl3pPr marL="2438430" indent="0">
              <a:buNone/>
              <a:defRPr sz="4267">
                <a:solidFill>
                  <a:schemeClr val="tx1">
                    <a:tint val="75000"/>
                  </a:schemeClr>
                </a:solidFill>
              </a:defRPr>
            </a:lvl3pPr>
            <a:lvl4pPr marL="3657646" indent="0">
              <a:buNone/>
              <a:defRPr sz="3733">
                <a:solidFill>
                  <a:schemeClr val="tx1">
                    <a:tint val="75000"/>
                  </a:schemeClr>
                </a:solidFill>
              </a:defRPr>
            </a:lvl4pPr>
            <a:lvl5pPr marL="4876861" indent="0">
              <a:buNone/>
              <a:defRPr sz="3733">
                <a:solidFill>
                  <a:schemeClr val="tx1">
                    <a:tint val="75000"/>
                  </a:schemeClr>
                </a:solidFill>
              </a:defRPr>
            </a:lvl5pPr>
            <a:lvl6pPr marL="6096076" indent="0">
              <a:buNone/>
              <a:defRPr sz="3733">
                <a:solidFill>
                  <a:schemeClr val="tx1">
                    <a:tint val="75000"/>
                  </a:schemeClr>
                </a:solidFill>
              </a:defRPr>
            </a:lvl6pPr>
            <a:lvl7pPr marL="7315291" indent="0">
              <a:buNone/>
              <a:defRPr sz="3733">
                <a:solidFill>
                  <a:schemeClr val="tx1">
                    <a:tint val="75000"/>
                  </a:schemeClr>
                </a:solidFill>
              </a:defRPr>
            </a:lvl7pPr>
            <a:lvl8pPr marL="8534507" indent="0">
              <a:buNone/>
              <a:defRPr sz="3733">
                <a:solidFill>
                  <a:schemeClr val="tx1">
                    <a:tint val="75000"/>
                  </a:schemeClr>
                </a:solidFill>
              </a:defRPr>
            </a:lvl8pPr>
            <a:lvl9pPr marL="9753722" indent="0">
              <a:buNone/>
              <a:defRPr sz="37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99642941-8EC1-394D-B187-CF45B73EC360}" type="slidenum">
              <a:rPr lang="en-US"/>
              <a:pPr>
                <a:defRPr/>
              </a:pPr>
              <a:t>‹#›</a:t>
            </a:fld>
            <a:endParaRPr lang="en-US"/>
          </a:p>
        </p:txBody>
      </p:sp>
    </p:spTree>
    <p:extLst>
      <p:ext uri="{BB962C8B-B14F-4D97-AF65-F5344CB8AC3E}">
        <p14:creationId xmlns:p14="http://schemas.microsoft.com/office/powerpoint/2010/main" val="170899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5"/>
          </a:xfrm>
        </p:spPr>
        <p:txBody>
          <a:bodyPr/>
          <a:lstStyle>
            <a:lvl1pPr>
              <a:defRPr sz="7467"/>
            </a:lvl1pPr>
            <a:lvl2pPr>
              <a:defRPr sz="6400"/>
            </a:lvl2pPr>
            <a:lvl3pPr>
              <a:defRPr sz="5333"/>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5"/>
          </a:xfrm>
        </p:spPr>
        <p:txBody>
          <a:bodyPr/>
          <a:lstStyle>
            <a:lvl1pPr>
              <a:defRPr sz="7467"/>
            </a:lvl1pPr>
            <a:lvl2pPr>
              <a:defRPr sz="6400"/>
            </a:lvl2pPr>
            <a:lvl3pPr>
              <a:defRPr sz="5333"/>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BD7578D8-4EAA-8944-A463-DAD69E4AE25A}" type="slidenum">
              <a:rPr lang="en-US"/>
              <a:pPr>
                <a:defRPr/>
              </a:pPr>
              <a:t>‹#›</a:t>
            </a:fld>
            <a:endParaRPr lang="en-US"/>
          </a:p>
        </p:txBody>
      </p:sp>
    </p:spTree>
    <p:extLst>
      <p:ext uri="{BB962C8B-B14F-4D97-AF65-F5344CB8AC3E}">
        <p14:creationId xmlns:p14="http://schemas.microsoft.com/office/powerpoint/2010/main" val="2783158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3" y="3070227"/>
            <a:ext cx="10773835" cy="1279525"/>
          </a:xfrm>
        </p:spPr>
        <p:txBody>
          <a:bodyPr anchor="b"/>
          <a:lstStyle>
            <a:lvl1pPr marL="0" indent="0">
              <a:buNone/>
              <a:defRPr sz="6400" b="1"/>
            </a:lvl1pPr>
            <a:lvl2pPr marL="1219215" indent="0">
              <a:buNone/>
              <a:defRPr sz="5333" b="1"/>
            </a:lvl2pPr>
            <a:lvl3pPr marL="2438430" indent="0">
              <a:buNone/>
              <a:defRPr sz="4800" b="1"/>
            </a:lvl3pPr>
            <a:lvl4pPr marL="3657646" indent="0">
              <a:buNone/>
              <a:defRPr sz="4267" b="1"/>
            </a:lvl4pPr>
            <a:lvl5pPr marL="4876861" indent="0">
              <a:buNone/>
              <a:defRPr sz="4267" b="1"/>
            </a:lvl5pPr>
            <a:lvl6pPr marL="6096076" indent="0">
              <a:buNone/>
              <a:defRPr sz="4267" b="1"/>
            </a:lvl6pPr>
            <a:lvl7pPr marL="7315291" indent="0">
              <a:buNone/>
              <a:defRPr sz="4267" b="1"/>
            </a:lvl7pPr>
            <a:lvl8pPr marL="8534507" indent="0">
              <a:buNone/>
              <a:defRPr sz="4267" b="1"/>
            </a:lvl8pPr>
            <a:lvl9pPr marL="9753722" indent="0">
              <a:buNone/>
              <a:defRPr sz="4267" b="1"/>
            </a:lvl9pPr>
          </a:lstStyle>
          <a:p>
            <a:pPr lvl="0"/>
            <a:r>
              <a:rPr lang="en-US"/>
              <a:t>Click to edit Master text styles</a:t>
            </a:r>
          </a:p>
        </p:txBody>
      </p:sp>
      <p:sp>
        <p:nvSpPr>
          <p:cNvPr id="4" name="Content Placeholder 3"/>
          <p:cNvSpPr>
            <a:spLocks noGrp="1"/>
          </p:cNvSpPr>
          <p:nvPr>
            <p:ph sz="half" idx="2"/>
          </p:nvPr>
        </p:nvSpPr>
        <p:spPr>
          <a:xfrm>
            <a:off x="1219203" y="4349749"/>
            <a:ext cx="10773835" cy="7902576"/>
          </a:xfrm>
        </p:spPr>
        <p:txBody>
          <a:bodyPr/>
          <a:lstStyle>
            <a:lvl1pPr>
              <a:defRPr sz="6400"/>
            </a:lvl1pPr>
            <a:lvl2pPr>
              <a:defRPr sz="5333"/>
            </a:lvl2pPr>
            <a:lvl3pPr>
              <a:defRPr sz="4800"/>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40" y="3070227"/>
            <a:ext cx="10778067" cy="1279525"/>
          </a:xfrm>
        </p:spPr>
        <p:txBody>
          <a:bodyPr anchor="b"/>
          <a:lstStyle>
            <a:lvl1pPr marL="0" indent="0">
              <a:buNone/>
              <a:defRPr sz="6400" b="1"/>
            </a:lvl1pPr>
            <a:lvl2pPr marL="1219215" indent="0">
              <a:buNone/>
              <a:defRPr sz="5333" b="1"/>
            </a:lvl2pPr>
            <a:lvl3pPr marL="2438430" indent="0">
              <a:buNone/>
              <a:defRPr sz="4800" b="1"/>
            </a:lvl3pPr>
            <a:lvl4pPr marL="3657646" indent="0">
              <a:buNone/>
              <a:defRPr sz="4267" b="1"/>
            </a:lvl4pPr>
            <a:lvl5pPr marL="4876861" indent="0">
              <a:buNone/>
              <a:defRPr sz="4267" b="1"/>
            </a:lvl5pPr>
            <a:lvl6pPr marL="6096076" indent="0">
              <a:buNone/>
              <a:defRPr sz="4267" b="1"/>
            </a:lvl6pPr>
            <a:lvl7pPr marL="7315291" indent="0">
              <a:buNone/>
              <a:defRPr sz="4267" b="1"/>
            </a:lvl7pPr>
            <a:lvl8pPr marL="8534507" indent="0">
              <a:buNone/>
              <a:defRPr sz="4267" b="1"/>
            </a:lvl8pPr>
            <a:lvl9pPr marL="9753722" indent="0">
              <a:buNone/>
              <a:defRPr sz="4267" b="1"/>
            </a:lvl9pPr>
          </a:lstStyle>
          <a:p>
            <a:pPr lvl="0"/>
            <a:r>
              <a:rPr lang="en-US"/>
              <a:t>Click to edit Master text styles</a:t>
            </a:r>
          </a:p>
        </p:txBody>
      </p:sp>
      <p:sp>
        <p:nvSpPr>
          <p:cNvPr id="6" name="Content Placeholder 5"/>
          <p:cNvSpPr>
            <a:spLocks noGrp="1"/>
          </p:cNvSpPr>
          <p:nvPr>
            <p:ph sz="quarter" idx="4"/>
          </p:nvPr>
        </p:nvSpPr>
        <p:spPr>
          <a:xfrm>
            <a:off x="12386740" y="4349749"/>
            <a:ext cx="10778067" cy="7902576"/>
          </a:xfrm>
        </p:spPr>
        <p:txBody>
          <a:bodyPr/>
          <a:lstStyle>
            <a:lvl1pPr>
              <a:defRPr sz="6400"/>
            </a:lvl1pPr>
            <a:lvl2pPr>
              <a:defRPr sz="5333"/>
            </a:lvl2pPr>
            <a:lvl3pPr>
              <a:defRPr sz="4800"/>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www.rkiinstruments.com</a:t>
            </a:r>
          </a:p>
        </p:txBody>
      </p:sp>
      <p:sp>
        <p:nvSpPr>
          <p:cNvPr id="9" name="Slide Number Placeholder 5"/>
          <p:cNvSpPr>
            <a:spLocks noGrp="1"/>
          </p:cNvSpPr>
          <p:nvPr>
            <p:ph type="sldNum" sz="quarter" idx="12"/>
          </p:nvPr>
        </p:nvSpPr>
        <p:spPr/>
        <p:txBody>
          <a:bodyPr/>
          <a:lstStyle>
            <a:lvl1pPr>
              <a:defRPr/>
            </a:lvl1pPr>
          </a:lstStyle>
          <a:p>
            <a:pPr>
              <a:defRPr/>
            </a:pPr>
            <a:fld id="{EF365764-BD7F-464C-B47D-16D748C6597F}" type="slidenum">
              <a:rPr lang="en-US"/>
              <a:pPr>
                <a:defRPr/>
              </a:pPr>
              <a:t>‹#›</a:t>
            </a:fld>
            <a:endParaRPr lang="en-US"/>
          </a:p>
        </p:txBody>
      </p:sp>
    </p:spTree>
    <p:extLst>
      <p:ext uri="{BB962C8B-B14F-4D97-AF65-F5344CB8AC3E}">
        <p14:creationId xmlns:p14="http://schemas.microsoft.com/office/powerpoint/2010/main" val="902791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a:t>www.rkiinstruments.com</a:t>
            </a:r>
          </a:p>
        </p:txBody>
      </p:sp>
      <p:sp>
        <p:nvSpPr>
          <p:cNvPr id="5" name="Slide Number Placeholder 5"/>
          <p:cNvSpPr>
            <a:spLocks noGrp="1"/>
          </p:cNvSpPr>
          <p:nvPr>
            <p:ph type="sldNum" sz="quarter" idx="12"/>
          </p:nvPr>
        </p:nvSpPr>
        <p:spPr/>
        <p:txBody>
          <a:bodyPr/>
          <a:lstStyle>
            <a:lvl1pPr>
              <a:defRPr/>
            </a:lvl1pPr>
          </a:lstStyle>
          <a:p>
            <a:pPr>
              <a:defRPr/>
            </a:pPr>
            <a:fld id="{745C9AB6-0B62-3D47-A860-0487A95F7816}" type="slidenum">
              <a:rPr lang="en-US"/>
              <a:pPr>
                <a:defRPr/>
              </a:pPr>
              <a:t>‹#›</a:t>
            </a:fld>
            <a:endParaRPr lang="en-US"/>
          </a:p>
        </p:txBody>
      </p:sp>
    </p:spTree>
    <p:extLst>
      <p:ext uri="{BB962C8B-B14F-4D97-AF65-F5344CB8AC3E}">
        <p14:creationId xmlns:p14="http://schemas.microsoft.com/office/powerpoint/2010/main" val="384072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a:t>www.rkiinstruments.com</a:t>
            </a:r>
          </a:p>
        </p:txBody>
      </p:sp>
      <p:sp>
        <p:nvSpPr>
          <p:cNvPr id="4" name="Slide Number Placeholder 5"/>
          <p:cNvSpPr>
            <a:spLocks noGrp="1"/>
          </p:cNvSpPr>
          <p:nvPr>
            <p:ph type="sldNum" sz="quarter" idx="12"/>
          </p:nvPr>
        </p:nvSpPr>
        <p:spPr/>
        <p:txBody>
          <a:bodyPr/>
          <a:lstStyle>
            <a:lvl1pPr>
              <a:defRPr/>
            </a:lvl1pPr>
          </a:lstStyle>
          <a:p>
            <a:pPr>
              <a:defRPr/>
            </a:pPr>
            <a:fld id="{8CD6FA5C-BBCD-A241-929E-09379EB25AC0}" type="slidenum">
              <a:rPr lang="en-US"/>
              <a:pPr>
                <a:defRPr/>
              </a:pPr>
              <a:t>‹#›</a:t>
            </a:fld>
            <a:endParaRPr lang="en-US"/>
          </a:p>
        </p:txBody>
      </p:sp>
    </p:spTree>
    <p:extLst>
      <p:ext uri="{BB962C8B-B14F-4D97-AF65-F5344CB8AC3E}">
        <p14:creationId xmlns:p14="http://schemas.microsoft.com/office/powerpoint/2010/main" val="194991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7" y="546099"/>
            <a:ext cx="8022168" cy="2324101"/>
          </a:xfrm>
        </p:spPr>
        <p:txBody>
          <a:bodyPr anchor="b"/>
          <a:lstStyle>
            <a:lvl1pPr algn="l">
              <a:defRPr sz="5333" b="1"/>
            </a:lvl1pPr>
          </a:lstStyle>
          <a:p>
            <a:r>
              <a:rPr lang="en-US"/>
              <a:t>Click to edit Master title style</a:t>
            </a:r>
          </a:p>
        </p:txBody>
      </p:sp>
      <p:sp>
        <p:nvSpPr>
          <p:cNvPr id="3" name="Content Placeholder 2"/>
          <p:cNvSpPr>
            <a:spLocks noGrp="1"/>
          </p:cNvSpPr>
          <p:nvPr>
            <p:ph idx="1"/>
          </p:nvPr>
        </p:nvSpPr>
        <p:spPr>
          <a:xfrm>
            <a:off x="9533471" y="546105"/>
            <a:ext cx="13631336" cy="11706227"/>
          </a:xfrm>
        </p:spPr>
        <p:txBody>
          <a:bodyPr/>
          <a:lstStyle>
            <a:lvl1pPr>
              <a:defRPr sz="8533"/>
            </a:lvl1pPr>
            <a:lvl2pPr>
              <a:defRPr sz="7467"/>
            </a:lvl2pPr>
            <a:lvl3pPr>
              <a:defRPr sz="6400"/>
            </a:lvl3pPr>
            <a:lvl4pPr>
              <a:defRPr sz="5333"/>
            </a:lvl4pPr>
            <a:lvl5pPr>
              <a:defRPr sz="5333"/>
            </a:lvl5pPr>
            <a:lvl6pPr>
              <a:defRPr sz="5333"/>
            </a:lvl6pPr>
            <a:lvl7pPr>
              <a:defRPr sz="5333"/>
            </a:lvl7pPr>
            <a:lvl8pPr>
              <a:defRPr sz="5333"/>
            </a:lvl8pPr>
            <a:lvl9pPr>
              <a:defRPr sz="5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7" y="2870204"/>
            <a:ext cx="8022168" cy="9382125"/>
          </a:xfrm>
        </p:spPr>
        <p:txBody>
          <a:bodyPr/>
          <a:lstStyle>
            <a:lvl1pPr marL="0" indent="0">
              <a:buNone/>
              <a:defRPr sz="3733"/>
            </a:lvl1pPr>
            <a:lvl2pPr marL="1219215" indent="0">
              <a:buNone/>
              <a:defRPr sz="3200"/>
            </a:lvl2pPr>
            <a:lvl3pPr marL="2438430" indent="0">
              <a:buNone/>
              <a:defRPr sz="2667"/>
            </a:lvl3pPr>
            <a:lvl4pPr marL="3657646" indent="0">
              <a:buNone/>
              <a:defRPr sz="2400"/>
            </a:lvl4pPr>
            <a:lvl5pPr marL="4876861" indent="0">
              <a:buNone/>
              <a:defRPr sz="2400"/>
            </a:lvl5pPr>
            <a:lvl6pPr marL="6096076" indent="0">
              <a:buNone/>
              <a:defRPr sz="2400"/>
            </a:lvl6pPr>
            <a:lvl7pPr marL="7315291" indent="0">
              <a:buNone/>
              <a:defRPr sz="2400"/>
            </a:lvl7pPr>
            <a:lvl8pPr marL="8534507" indent="0">
              <a:buNone/>
              <a:defRPr sz="2400"/>
            </a:lvl8pPr>
            <a:lvl9pPr marL="9753722" indent="0">
              <a:buNone/>
              <a:defRPr sz="24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94D88841-75D7-9A44-BF52-928F27CD38B3}" type="slidenum">
              <a:rPr lang="en-US"/>
              <a:pPr>
                <a:defRPr/>
              </a:pPr>
              <a:t>‹#›</a:t>
            </a:fld>
            <a:endParaRPr lang="en-US"/>
          </a:p>
        </p:txBody>
      </p:sp>
    </p:spTree>
    <p:extLst>
      <p:ext uri="{BB962C8B-B14F-4D97-AF65-F5344CB8AC3E}">
        <p14:creationId xmlns:p14="http://schemas.microsoft.com/office/powerpoint/2010/main" val="862578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3"/>
            <a:ext cx="14630400" cy="1133477"/>
          </a:xfrm>
        </p:spPr>
        <p:txBody>
          <a:bodyPr anchor="b"/>
          <a:lstStyle>
            <a:lvl1pPr algn="l">
              <a:defRPr sz="5333"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rtlCol="0">
            <a:normAutofit/>
          </a:bodyPr>
          <a:lstStyle>
            <a:lvl1pPr marL="0" indent="0">
              <a:buNone/>
              <a:defRPr sz="8533"/>
            </a:lvl1pPr>
            <a:lvl2pPr marL="1219215" indent="0">
              <a:buNone/>
              <a:defRPr sz="7467"/>
            </a:lvl2pPr>
            <a:lvl3pPr marL="2438430" indent="0">
              <a:buNone/>
              <a:defRPr sz="6400"/>
            </a:lvl3pPr>
            <a:lvl4pPr marL="3657646" indent="0">
              <a:buNone/>
              <a:defRPr sz="5333"/>
            </a:lvl4pPr>
            <a:lvl5pPr marL="4876861" indent="0">
              <a:buNone/>
              <a:defRPr sz="5333"/>
            </a:lvl5pPr>
            <a:lvl6pPr marL="6096076" indent="0">
              <a:buNone/>
              <a:defRPr sz="5333"/>
            </a:lvl6pPr>
            <a:lvl7pPr marL="7315291" indent="0">
              <a:buNone/>
              <a:defRPr sz="5333"/>
            </a:lvl7pPr>
            <a:lvl8pPr marL="8534507" indent="0">
              <a:buNone/>
              <a:defRPr sz="5333"/>
            </a:lvl8pPr>
            <a:lvl9pPr marL="9753722" indent="0">
              <a:buNone/>
              <a:defRPr sz="5333"/>
            </a:lvl9pPr>
          </a:lstStyle>
          <a:p>
            <a:pPr lvl="0"/>
            <a:r>
              <a:rPr lang="en-US" noProof="0"/>
              <a:t>Click icon to add picture</a:t>
            </a:r>
          </a:p>
        </p:txBody>
      </p:sp>
      <p:sp>
        <p:nvSpPr>
          <p:cNvPr id="4" name="Text Placeholder 3"/>
          <p:cNvSpPr>
            <a:spLocks noGrp="1"/>
          </p:cNvSpPr>
          <p:nvPr>
            <p:ph type="body" sz="half" idx="2"/>
          </p:nvPr>
        </p:nvSpPr>
        <p:spPr>
          <a:xfrm>
            <a:off x="4779435" y="10734679"/>
            <a:ext cx="14630400" cy="1609725"/>
          </a:xfrm>
        </p:spPr>
        <p:txBody>
          <a:bodyPr/>
          <a:lstStyle>
            <a:lvl1pPr marL="0" indent="0">
              <a:buNone/>
              <a:defRPr sz="3733"/>
            </a:lvl1pPr>
            <a:lvl2pPr marL="1219215" indent="0">
              <a:buNone/>
              <a:defRPr sz="3200"/>
            </a:lvl2pPr>
            <a:lvl3pPr marL="2438430" indent="0">
              <a:buNone/>
              <a:defRPr sz="2667"/>
            </a:lvl3pPr>
            <a:lvl4pPr marL="3657646" indent="0">
              <a:buNone/>
              <a:defRPr sz="2400"/>
            </a:lvl4pPr>
            <a:lvl5pPr marL="4876861" indent="0">
              <a:buNone/>
              <a:defRPr sz="2400"/>
            </a:lvl5pPr>
            <a:lvl6pPr marL="6096076" indent="0">
              <a:buNone/>
              <a:defRPr sz="2400"/>
            </a:lvl6pPr>
            <a:lvl7pPr marL="7315291" indent="0">
              <a:buNone/>
              <a:defRPr sz="2400"/>
            </a:lvl7pPr>
            <a:lvl8pPr marL="8534507" indent="0">
              <a:buNone/>
              <a:defRPr sz="2400"/>
            </a:lvl8pPr>
            <a:lvl9pPr marL="9753722" indent="0">
              <a:buNone/>
              <a:defRPr sz="24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AC1C3CEA-2E8F-2A48-A633-28F1B0FF3DFC}" type="slidenum">
              <a:rPr lang="en-US"/>
              <a:pPr>
                <a:defRPr/>
              </a:pPr>
              <a:t>‹#›</a:t>
            </a:fld>
            <a:endParaRPr lang="en-US"/>
          </a:p>
        </p:txBody>
      </p:sp>
    </p:spTree>
    <p:extLst>
      <p:ext uri="{BB962C8B-B14F-4D97-AF65-F5344CB8AC3E}">
        <p14:creationId xmlns:p14="http://schemas.microsoft.com/office/powerpoint/2010/main" val="2857657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3DE75D50-7285-1E4D-ADB4-9BB68C9EFC4F}" type="slidenum">
              <a:rPr lang="en-US"/>
              <a:pPr>
                <a:defRPr/>
              </a:pPr>
              <a:t>‹#›</a:t>
            </a:fld>
            <a:endParaRPr lang="en-US"/>
          </a:p>
        </p:txBody>
      </p:sp>
    </p:spTree>
    <p:extLst>
      <p:ext uri="{BB962C8B-B14F-4D97-AF65-F5344CB8AC3E}">
        <p14:creationId xmlns:p14="http://schemas.microsoft.com/office/powerpoint/2010/main" val="2308212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80"/>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80"/>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BBF3E043-6B5E-6346-BE0B-8C642EEEA642}" type="slidenum">
              <a:rPr lang="en-US"/>
              <a:pPr>
                <a:defRPr/>
              </a:pPr>
              <a:t>‹#›</a:t>
            </a:fld>
            <a:endParaRPr lang="en-US"/>
          </a:p>
        </p:txBody>
      </p:sp>
    </p:spTree>
    <p:extLst>
      <p:ext uri="{BB962C8B-B14F-4D97-AF65-F5344CB8AC3E}">
        <p14:creationId xmlns:p14="http://schemas.microsoft.com/office/powerpoint/2010/main" val="33209989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828800" y="1219200"/>
            <a:ext cx="20726400" cy="2286000"/>
          </a:xfrm>
        </p:spPr>
        <p:txBody>
          <a:bodyPr/>
          <a:lstStyle/>
          <a:p>
            <a:r>
              <a:rPr lang="en-US"/>
              <a:t>Click to edit Master title style</a:t>
            </a:r>
          </a:p>
        </p:txBody>
      </p:sp>
      <p:sp>
        <p:nvSpPr>
          <p:cNvPr id="3" name="Text Placeholder 2"/>
          <p:cNvSpPr>
            <a:spLocks noGrp="1"/>
          </p:cNvSpPr>
          <p:nvPr>
            <p:ph type="body" sz="half" idx="1"/>
          </p:nvPr>
        </p:nvSpPr>
        <p:spPr>
          <a:xfrm>
            <a:off x="1828800" y="3962400"/>
            <a:ext cx="10160000"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12395200" y="3962400"/>
            <a:ext cx="10160000" cy="8229600"/>
          </a:xfrm>
        </p:spPr>
        <p:txBody>
          <a:bodyPr rtlCol="0">
            <a:normAutofit/>
          </a:bodyPr>
          <a:lstStyle/>
          <a:p>
            <a:pPr lvl="0"/>
            <a:r>
              <a:rPr lang="en-US" noProof="0"/>
              <a:t>Click icon to add chart</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3A76402D-C015-8345-ABA0-BF33C2E39894}" type="slidenum">
              <a:rPr lang="en-US"/>
              <a:pPr>
                <a:defRPr/>
              </a:pPr>
              <a:t>‹#›</a:t>
            </a:fld>
            <a:endParaRPr lang="en-US"/>
          </a:p>
        </p:txBody>
      </p:sp>
    </p:spTree>
    <p:extLst>
      <p:ext uri="{BB962C8B-B14F-4D97-AF65-F5344CB8AC3E}">
        <p14:creationId xmlns:p14="http://schemas.microsoft.com/office/powerpoint/2010/main" val="27732766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219200"/>
            <a:ext cx="20726400" cy="2286000"/>
          </a:xfrm>
        </p:spPr>
        <p:txBody>
          <a:bodyPr/>
          <a:lstStyle/>
          <a:p>
            <a:r>
              <a:rPr lang="en-US"/>
              <a:t>Click to edit Master title style</a:t>
            </a:r>
          </a:p>
        </p:txBody>
      </p:sp>
      <p:sp>
        <p:nvSpPr>
          <p:cNvPr id="3" name="Text Placeholder 2"/>
          <p:cNvSpPr>
            <a:spLocks noGrp="1"/>
          </p:cNvSpPr>
          <p:nvPr>
            <p:ph type="body" sz="half" idx="1"/>
          </p:nvPr>
        </p:nvSpPr>
        <p:spPr>
          <a:xfrm>
            <a:off x="1828800" y="3962400"/>
            <a:ext cx="10160000"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962400"/>
            <a:ext cx="10160000"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2E0138D9-54D0-0E49-826D-DEE6E81494B0}" type="slidenum">
              <a:rPr lang="en-US"/>
              <a:pPr>
                <a:defRPr/>
              </a:pPr>
              <a:t>‹#›</a:t>
            </a:fld>
            <a:endParaRPr lang="en-US"/>
          </a:p>
        </p:txBody>
      </p:sp>
    </p:spTree>
    <p:extLst>
      <p:ext uri="{BB962C8B-B14F-4D97-AF65-F5344CB8AC3E}">
        <p14:creationId xmlns:p14="http://schemas.microsoft.com/office/powerpoint/2010/main" val="6369547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xfrm>
            <a:off x="23802262" y="12977872"/>
            <a:ext cx="419989" cy="420629"/>
          </a:xfrm>
          <a:prstGeom prst="rect">
            <a:avLst/>
          </a:prstGeom>
        </p:spPr>
        <p:txBody>
          <a:bodyPr anchor="b"/>
          <a:lstStyle>
            <a:lvl1pPr>
              <a:defRPr sz="1400">
                <a:solidFill>
                  <a:srgbClr val="A7A7A7"/>
                </a:solidFill>
                <a:latin typeface="+mn-lt"/>
                <a:ea typeface="+mn-ea"/>
                <a:cs typeface="+mn-cs"/>
                <a:sym typeface="Helvetica"/>
              </a:defRPr>
            </a:lvl1pPr>
          </a:lstStyle>
          <a:p>
            <a:fld id="{86CB4B4D-7CA3-9044-876B-883B54F8677D}" type="slidenum">
              <a:rPr/>
              <a:t>‹#›</a:t>
            </a:fld>
            <a:endParaRPr/>
          </a:p>
        </p:txBody>
      </p:sp>
    </p:spTree>
    <p:extLst>
      <p:ext uri="{BB962C8B-B14F-4D97-AF65-F5344CB8AC3E}">
        <p14:creationId xmlns:p14="http://schemas.microsoft.com/office/powerpoint/2010/main" val="152850703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image" Target="../media/image3.gif"/><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heme" Target="../theme/theme2.xml"/><Relationship Id="rId7" Type="http://schemas.openxmlformats.org/officeDocument/2006/relationships/image" Target="../media/image7.emf"/><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oleObject" Target="../embeddings/oleObject2.bin"/><Relationship Id="rId5" Type="http://schemas.openxmlformats.org/officeDocument/2006/relationships/tags" Target="../tags/tag3.xml"/><Relationship Id="rId10" Type="http://schemas.openxmlformats.org/officeDocument/2006/relationships/image" Target="../media/image4.png"/><Relationship Id="rId4" Type="http://schemas.openxmlformats.org/officeDocument/2006/relationships/vmlDrawing" Target="../drawings/vmlDrawing2.vml"/><Relationship Id="rId9" Type="http://schemas.openxmlformats.org/officeDocument/2006/relationships/image" Target="../media/image3.gi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oleObject" Target="../embeddings/oleObject3.bin"/><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ags" Target="../tags/tag4.xml"/><Relationship Id="rId2" Type="http://schemas.openxmlformats.org/officeDocument/2006/relationships/slideLayout" Target="../slideLayouts/slideLayout12.xml"/><Relationship Id="rId16" Type="http://schemas.openxmlformats.org/officeDocument/2006/relationships/vmlDrawing" Target="../drawings/vmlDrawing3.vml"/><Relationship Id="rId20" Type="http://schemas.openxmlformats.org/officeDocument/2006/relationships/image" Target="../media/image9.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3.xml"/><Relationship Id="rId10" Type="http://schemas.openxmlformats.org/officeDocument/2006/relationships/slideLayout" Target="../slideLayouts/slideLayout20.xml"/><Relationship Id="rId19" Type="http://schemas.openxmlformats.org/officeDocument/2006/relationships/image" Target="../media/image8.emf"/><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2597D1-0D4F-C84B-9B63-8C6ECB591E98}"/>
              </a:ext>
            </a:extLst>
          </p:cNvPr>
          <p:cNvGraphicFramePr>
            <a:graphicFrameLocks noChangeAspect="1"/>
          </p:cNvGraphicFramePr>
          <p:nvPr userDrawn="1">
            <p:custDataLst>
              <p:tags r:id="rId11"/>
            </p:custDataLst>
            <p:extLst>
              <p:ext uri="{D42A27DB-BD31-4B8C-83A1-F6EECF244321}">
                <p14:modId xmlns:p14="http://schemas.microsoft.com/office/powerpoint/2010/main" val="69162267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1025" name="think-cell Slide" r:id="rId12" imgW="7772400" imgH="10058400" progId="TCLayout.ActiveDocument.1">
                  <p:embed/>
                </p:oleObj>
              </mc:Choice>
              <mc:Fallback>
                <p:oleObj name="think-cell Slide" r:id="rId12" imgW="7772400" imgH="10058400" progId="TCLayout.ActiveDocument.1">
                  <p:embed/>
                  <p:pic>
                    <p:nvPicPr>
                      <p:cNvPr id="3" name="Object 2" hidden="1">
                        <a:extLst>
                          <a:ext uri="{FF2B5EF4-FFF2-40B4-BE49-F238E27FC236}">
                            <a16:creationId xmlns:a16="http://schemas.microsoft.com/office/drawing/2014/main" id="{F02597D1-0D4F-C84B-9B63-8C6ECB591E98}"/>
                          </a:ext>
                        </a:extLst>
                      </p:cNvPr>
                      <p:cNvPicPr/>
                      <p:nvPr/>
                    </p:nvPicPr>
                    <p:blipFill>
                      <a:blip r:embed="rId13"/>
                      <a:stretch>
                        <a:fillRect/>
                      </a:stretch>
                    </p:blipFill>
                    <p:spPr>
                      <a:xfrm>
                        <a:off x="1588" y="1588"/>
                        <a:ext cx="1227" cy="1588"/>
                      </a:xfrm>
                      <a:prstGeom prst="rect">
                        <a:avLst/>
                      </a:prstGeom>
                    </p:spPr>
                  </p:pic>
                </p:oleObj>
              </mc:Fallback>
            </mc:AlternateContent>
          </a:graphicData>
        </a:graphic>
      </p:graphicFrame>
      <p:sp>
        <p:nvSpPr>
          <p:cNvPr id="2" name="Slide Title"/>
          <p:cNvSpPr txBox="1">
            <a:spLocks noGrp="1"/>
          </p:cNvSpPr>
          <p:nvPr>
            <p:ph type="title" hasCustomPrompt="1"/>
          </p:nvPr>
        </p:nvSpPr>
        <p:spPr>
          <a:xfrm>
            <a:off x="1316907" y="355600"/>
            <a:ext cx="21672879" cy="22860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ctr">
            <a:normAutofit/>
          </a:bodyPr>
          <a:lstStyle/>
          <a:p>
            <a:r>
              <a:rPr lang="en-US"/>
              <a:t>Slide Title Goes Here</a:t>
            </a:r>
          </a:p>
        </p:txBody>
      </p:sp>
      <p:sp>
        <p:nvSpPr>
          <p:cNvPr id="4" name="Slide Number"/>
          <p:cNvSpPr txBox="1">
            <a:spLocks noGrp="1"/>
          </p:cNvSpPr>
          <p:nvPr>
            <p:ph type="sldNum" sz="quarter" idx="2"/>
          </p:nvPr>
        </p:nvSpPr>
        <p:spPr>
          <a:xfrm>
            <a:off x="22742458" y="12787268"/>
            <a:ext cx="314189" cy="318036"/>
          </a:xfrm>
          <a:prstGeom prst="rect">
            <a:avLst/>
          </a:prstGeom>
          <a:ln w="12700">
            <a:miter lim="400000"/>
          </a:ln>
        </p:spPr>
        <p:txBody>
          <a:bodyPr wrap="none" lIns="50800" tIns="50800" rIns="50800" bIns="50800">
            <a:spAutoFit/>
          </a:bodyPr>
          <a:lstStyle>
            <a:lvl1pPr>
              <a:defRPr sz="1400">
                <a:solidFill>
                  <a:srgbClr val="E7792B"/>
                </a:solidFill>
                <a:latin typeface="Avenir Next LT Pro" panose="020B0504020202020204" pitchFamily="34" charset="0"/>
                <a:ea typeface="Avenir Next LT Pro" panose="020B0504020202020204" pitchFamily="34" charset="0"/>
                <a:cs typeface="Avenir Next LT Pro" panose="020B0504020202020204" pitchFamily="34" charset="0"/>
                <a:sym typeface="Factoria W00 Medium"/>
              </a:defRPr>
            </a:lvl1pPr>
          </a:lstStyle>
          <a:p>
            <a:fld id="{86CB4B4D-7CA3-9044-876B-883B54F8677D}" type="slidenum">
              <a:rPr lang="en-US" smtClean="0"/>
              <a:pPr/>
              <a:t>‹#›</a:t>
            </a:fld>
            <a:endParaRPr lang="en-US"/>
          </a:p>
        </p:txBody>
      </p:sp>
      <p:pic>
        <p:nvPicPr>
          <p:cNvPr id="5" name="Icon Mark (Orange on Alpha)@2x.png" descr="Icon Mark (Orange on Alpha)@2x.png"/>
          <p:cNvPicPr>
            <a:picLocks noChangeAspect="1"/>
          </p:cNvPicPr>
          <p:nvPr/>
        </p:nvPicPr>
        <p:blipFill>
          <a:blip r:embed="rId14"/>
          <a:stretch>
            <a:fillRect/>
          </a:stretch>
        </p:blipFill>
        <p:spPr>
          <a:xfrm>
            <a:off x="1303757" y="12736589"/>
            <a:ext cx="583959" cy="583960"/>
          </a:xfrm>
          <a:prstGeom prst="rect">
            <a:avLst/>
          </a:prstGeom>
          <a:ln w="12700">
            <a:miter lim="400000"/>
          </a:ln>
        </p:spPr>
      </p:pic>
      <p:sp>
        <p:nvSpPr>
          <p:cNvPr id="6" name="Guardhat Inc. Confidential. Not for redistribution"/>
          <p:cNvSpPr txBox="1"/>
          <p:nvPr/>
        </p:nvSpPr>
        <p:spPr>
          <a:xfrm>
            <a:off x="1950648" y="12869551"/>
            <a:ext cx="4070025" cy="31803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50800" tIns="50800" rIns="50800" bIns="50800" anchor="ctr">
            <a:spAutoFit/>
          </a:bodyPr>
          <a:lstStyle>
            <a:lvl1pPr>
              <a:defRPr sz="1800">
                <a:solidFill>
                  <a:srgbClr val="4D4E4C"/>
                </a:solidFill>
                <a:latin typeface="Factoria W00 Medium"/>
                <a:ea typeface="Factoria W00 Medium"/>
                <a:cs typeface="Factoria W00 Medium"/>
                <a:sym typeface="Factoria W00 Medium"/>
              </a:defRPr>
            </a:lvl1pPr>
          </a:lstStyle>
          <a:p>
            <a:r>
              <a:rPr sz="1400">
                <a:latin typeface="+mn-lt"/>
              </a:rPr>
              <a:t>Guardhat Inc. Confidential. Not for redistribution</a:t>
            </a:r>
          </a:p>
        </p:txBody>
      </p:sp>
      <p:sp>
        <p:nvSpPr>
          <p:cNvPr id="7" name="Text Placeholder 6">
            <a:extLst>
              <a:ext uri="{FF2B5EF4-FFF2-40B4-BE49-F238E27FC236}">
                <a16:creationId xmlns:a16="http://schemas.microsoft.com/office/drawing/2014/main" id="{C750EFEE-BE83-4D3D-B7AA-8E8762760B50}"/>
              </a:ext>
            </a:extLst>
          </p:cNvPr>
          <p:cNvSpPr>
            <a:spLocks noGrp="1"/>
          </p:cNvSpPr>
          <p:nvPr>
            <p:ph type="body" idx="1"/>
          </p:nvPr>
        </p:nvSpPr>
        <p:spPr>
          <a:xfrm>
            <a:off x="1303757" y="2908382"/>
            <a:ext cx="21699086" cy="94455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6" r:id="rId3"/>
    <p:sldLayoutId id="2147483663" r:id="rId4"/>
    <p:sldLayoutId id="2147483664" r:id="rId5"/>
    <p:sldLayoutId id="2147483666" r:id="rId6"/>
    <p:sldLayoutId id="2147483670" r:id="rId7"/>
    <p:sldLayoutId id="2147483671" r:id="rId8"/>
  </p:sldLayoutIdLst>
  <p:transition spd="med"/>
  <p:txStyles>
    <p:titleStyle>
      <a:lvl1pPr marL="0" marR="0" indent="0" algn="l" defTabSz="825500" rtl="0" latinLnBrk="0">
        <a:lnSpc>
          <a:spcPct val="100000"/>
        </a:lnSpc>
        <a:spcBef>
          <a:spcPts val="0"/>
        </a:spcBef>
        <a:spcAft>
          <a:spcPts val="0"/>
        </a:spcAft>
        <a:buClrTx/>
        <a:buSzTx/>
        <a:buFontTx/>
        <a:buNone/>
        <a:tabLst/>
        <a:defRPr sz="7200" b="1" i="0" u="none" strike="noStrike" cap="none" spc="0" baseline="0">
          <a:solidFill>
            <a:schemeClr val="accent1"/>
          </a:solidFill>
          <a:uFillTx/>
          <a:latin typeface="+mj-lt"/>
          <a:ea typeface="Avenir Next LT Pro" panose="020B0504020202020204" pitchFamily="34" charset="0"/>
          <a:cs typeface="Avenir Next LT Pro" panose="020B0504020202020204" pitchFamily="34" charset="0"/>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p:titleStyle>
    <p:bodyStyle>
      <a:lvl1pPr marL="342900" marR="0" indent="-342900" algn="l" defTabSz="825500" rtl="0" latinLnBrk="0">
        <a:lnSpc>
          <a:spcPct val="100000"/>
        </a:lnSpc>
        <a:spcBef>
          <a:spcPts val="0"/>
        </a:spcBef>
        <a:spcAft>
          <a:spcPts val="1200"/>
        </a:spcAft>
        <a:buClr>
          <a:schemeClr val="accent1"/>
        </a:buClr>
        <a:buSzPct val="110000"/>
        <a:buFontTx/>
        <a:buBlip>
          <a:blip r:embed="rId1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1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1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1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16"/>
        </a:buBlip>
        <a:tabLst/>
        <a:defRPr sz="3600" b="0" i="0" u="none" strike="noStrike" cap="none" spc="0" baseline="0">
          <a:solidFill>
            <a:srgbClr val="000000"/>
          </a:solidFill>
          <a:uFillTx/>
          <a:latin typeface="Gotham Light"/>
          <a:ea typeface="Gotham Light"/>
          <a:cs typeface="Gotham Light"/>
          <a:sym typeface="Gotham Light"/>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1pPr>
      <a:lvl2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2pPr>
      <a:lvl3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3pPr>
      <a:lvl4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4pPr>
      <a:lvl5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5pPr>
      <a:lvl6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6pPr>
      <a:lvl7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7pPr>
      <a:lvl8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8pPr>
      <a:lvl9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2ACBFD7-0AF2-D547-923A-8210274D7FA2}"/>
              </a:ext>
            </a:extLst>
          </p:cNvPr>
          <p:cNvGraphicFramePr>
            <a:graphicFrameLocks noChangeAspect="1"/>
          </p:cNvGraphicFramePr>
          <p:nvPr userDrawn="1">
            <p:custDataLst>
              <p:tags r:id="rId5"/>
            </p:custDataLst>
            <p:extLst>
              <p:ext uri="{D42A27DB-BD31-4B8C-83A1-F6EECF244321}">
                <p14:modId xmlns:p14="http://schemas.microsoft.com/office/powerpoint/2010/main" val="35402201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10241" name="think-cell Slide" r:id="rId6" imgW="7772400" imgH="10058400" progId="TCLayout.ActiveDocument.1">
                  <p:embed/>
                </p:oleObj>
              </mc:Choice>
              <mc:Fallback>
                <p:oleObj name="think-cell Slide" r:id="rId6" imgW="7772400" imgH="10058400" progId="TCLayout.ActiveDocument.1">
                  <p:embed/>
                  <p:pic>
                    <p:nvPicPr>
                      <p:cNvPr id="3" name="Object 2" hidden="1">
                        <a:extLst>
                          <a:ext uri="{FF2B5EF4-FFF2-40B4-BE49-F238E27FC236}">
                            <a16:creationId xmlns:a16="http://schemas.microsoft.com/office/drawing/2014/main" id="{E2ACBFD7-0AF2-D547-923A-8210274D7FA2}"/>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2" name="Slide Title"/>
          <p:cNvSpPr txBox="1">
            <a:spLocks noGrp="1"/>
          </p:cNvSpPr>
          <p:nvPr>
            <p:ph type="title" hasCustomPrompt="1"/>
          </p:nvPr>
        </p:nvSpPr>
        <p:spPr>
          <a:xfrm>
            <a:off x="1316907" y="355600"/>
            <a:ext cx="21672879"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rPr lang="en-US"/>
              <a:t>Slide Title Goes Here</a:t>
            </a:r>
          </a:p>
        </p:txBody>
      </p:sp>
      <p:sp>
        <p:nvSpPr>
          <p:cNvPr id="4" name="Slide Number"/>
          <p:cNvSpPr txBox="1">
            <a:spLocks noGrp="1"/>
          </p:cNvSpPr>
          <p:nvPr>
            <p:ph type="sldNum" sz="quarter" idx="2"/>
          </p:nvPr>
        </p:nvSpPr>
        <p:spPr>
          <a:xfrm>
            <a:off x="22742458" y="12787268"/>
            <a:ext cx="314189" cy="318036"/>
          </a:xfrm>
          <a:prstGeom prst="rect">
            <a:avLst/>
          </a:prstGeom>
          <a:ln w="12700">
            <a:miter lim="400000"/>
          </a:ln>
        </p:spPr>
        <p:txBody>
          <a:bodyPr wrap="none" lIns="50800" tIns="50800" rIns="50800" bIns="50800">
            <a:spAutoFit/>
          </a:bodyPr>
          <a:lstStyle>
            <a:lvl1pPr>
              <a:defRPr sz="1400">
                <a:solidFill>
                  <a:srgbClr val="E7792B"/>
                </a:solidFill>
                <a:latin typeface="Avenir Next LT Pro" panose="020B0504020202020204" pitchFamily="34" charset="0"/>
                <a:ea typeface="Avenir Next LT Pro" panose="020B0504020202020204" pitchFamily="34" charset="0"/>
                <a:cs typeface="Avenir Next LT Pro" panose="020B0504020202020204" pitchFamily="34" charset="0"/>
                <a:sym typeface="Factoria W00 Medium"/>
              </a:defRPr>
            </a:lvl1pPr>
          </a:lstStyle>
          <a:p>
            <a:fld id="{86CB4B4D-7CA3-9044-876B-883B54F8677D}" type="slidenum">
              <a:rPr lang="en-US" smtClean="0"/>
              <a:pPr/>
              <a:t>‹#›</a:t>
            </a:fld>
            <a:endParaRPr lang="en-US"/>
          </a:p>
        </p:txBody>
      </p:sp>
      <p:pic>
        <p:nvPicPr>
          <p:cNvPr id="5" name="Icon Mark (Orange on Alpha)@2x.png" descr="Icon Mark (Orange on Alpha)@2x.png"/>
          <p:cNvPicPr>
            <a:picLocks noChangeAspect="1"/>
          </p:cNvPicPr>
          <p:nvPr/>
        </p:nvPicPr>
        <p:blipFill>
          <a:blip r:embed="rId8"/>
          <a:stretch>
            <a:fillRect/>
          </a:stretch>
        </p:blipFill>
        <p:spPr>
          <a:xfrm>
            <a:off x="1303757" y="12736589"/>
            <a:ext cx="583959" cy="583960"/>
          </a:xfrm>
          <a:prstGeom prst="rect">
            <a:avLst/>
          </a:prstGeom>
          <a:ln w="12700">
            <a:miter lim="400000"/>
          </a:ln>
        </p:spPr>
      </p:pic>
      <p:sp>
        <p:nvSpPr>
          <p:cNvPr id="6" name="Guardhat Inc. Confidential. Not for redistribution"/>
          <p:cNvSpPr txBox="1"/>
          <p:nvPr/>
        </p:nvSpPr>
        <p:spPr>
          <a:xfrm>
            <a:off x="1950648" y="12869551"/>
            <a:ext cx="4070025" cy="3180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800">
                <a:solidFill>
                  <a:srgbClr val="4D4E4C"/>
                </a:solidFill>
                <a:latin typeface="Factoria W00 Medium"/>
                <a:ea typeface="Factoria W00 Medium"/>
                <a:cs typeface="Factoria W00 Medium"/>
                <a:sym typeface="Factoria W00 Medium"/>
              </a:defRPr>
            </a:lvl1pPr>
          </a:lstStyle>
          <a:p>
            <a:r>
              <a:rPr sz="1400">
                <a:latin typeface="+mn-lt"/>
              </a:rPr>
              <a:t>Guardhat Inc. Confidential. Not for redistribution</a:t>
            </a:r>
          </a:p>
        </p:txBody>
      </p:sp>
      <p:sp>
        <p:nvSpPr>
          <p:cNvPr id="7" name="Text Placeholder 6">
            <a:extLst>
              <a:ext uri="{FF2B5EF4-FFF2-40B4-BE49-F238E27FC236}">
                <a16:creationId xmlns:a16="http://schemas.microsoft.com/office/drawing/2014/main" id="{C750EFEE-BE83-4D3D-B7AA-8E8762760B50}"/>
              </a:ext>
            </a:extLst>
          </p:cNvPr>
          <p:cNvSpPr>
            <a:spLocks noGrp="1"/>
          </p:cNvSpPr>
          <p:nvPr>
            <p:ph type="body" idx="1"/>
          </p:nvPr>
        </p:nvSpPr>
        <p:spPr>
          <a:xfrm>
            <a:off x="1303757" y="2908382"/>
            <a:ext cx="21699086" cy="94455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4673729"/>
      </p:ext>
    </p:extLst>
  </p:cSld>
  <p:clrMap bg1="lt1" tx1="dk1" bg2="lt2" tx2="dk2" accent1="accent1" accent2="accent2" accent3="accent3" accent4="accent4" accent5="accent5" accent6="accent6" hlink="hlink" folHlink="folHlink"/>
  <p:sldLayoutIdLst>
    <p:sldLayoutId id="2147483668" r:id="rId1"/>
    <p:sldLayoutId id="2147483669" r:id="rId2"/>
  </p:sldLayoutIdLst>
  <p:transition spd="med"/>
  <p:txStyles>
    <p:titleStyle>
      <a:lvl1pPr marL="0" marR="0" indent="0" algn="l" defTabSz="825500" rtl="0" latinLnBrk="0">
        <a:lnSpc>
          <a:spcPct val="100000"/>
        </a:lnSpc>
        <a:spcBef>
          <a:spcPts val="0"/>
        </a:spcBef>
        <a:spcAft>
          <a:spcPts val="0"/>
        </a:spcAft>
        <a:buClrTx/>
        <a:buSzTx/>
        <a:buFontTx/>
        <a:buNone/>
        <a:tabLst/>
        <a:defRPr sz="7200" b="1" i="0" u="none" strike="noStrike" cap="none" spc="0" baseline="0">
          <a:solidFill>
            <a:schemeClr val="accent1"/>
          </a:solidFill>
          <a:uFillTx/>
          <a:latin typeface="+mj-lt"/>
          <a:ea typeface="Avenir Next LT Pro" panose="020B0504020202020204" pitchFamily="34" charset="0"/>
          <a:cs typeface="Avenir Next LT Pro" panose="020B0504020202020204" pitchFamily="34" charset="0"/>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p:titleStyle>
    <p:bodyStyle>
      <a:lvl1pPr marL="342900" marR="0" indent="-342900" algn="l" defTabSz="825500" rtl="0" latinLnBrk="0">
        <a:lnSpc>
          <a:spcPct val="100000"/>
        </a:lnSpc>
        <a:spcBef>
          <a:spcPts val="0"/>
        </a:spcBef>
        <a:spcAft>
          <a:spcPts val="1200"/>
        </a:spcAft>
        <a:buClr>
          <a:schemeClr val="accent1"/>
        </a:buClr>
        <a:buSzPct val="110000"/>
        <a:buFontTx/>
        <a:buBlip>
          <a:blip r:embed="rId9"/>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10"/>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10"/>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10"/>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10"/>
        </a:buBlip>
        <a:tabLst/>
        <a:defRPr sz="3600" b="0" i="0" u="none" strike="noStrike" cap="none" spc="0" baseline="0">
          <a:solidFill>
            <a:srgbClr val="000000"/>
          </a:solidFill>
          <a:uFillTx/>
          <a:latin typeface="Gotham Light"/>
          <a:ea typeface="Gotham Light"/>
          <a:cs typeface="Gotham Light"/>
          <a:sym typeface="Gotham Light"/>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1pPr>
      <a:lvl2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2pPr>
      <a:lvl3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3pPr>
      <a:lvl4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4pPr>
      <a:lvl5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5pPr>
      <a:lvl6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6pPr>
      <a:lvl7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7pPr>
      <a:lvl8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8pPr>
      <a:lvl9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Factoria W00 Medium"/>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E35ADBA-10D7-8340-9FBB-B435F894C4C0}"/>
              </a:ext>
            </a:extLst>
          </p:cNvPr>
          <p:cNvGraphicFramePr>
            <a:graphicFrameLocks noChangeAspect="1"/>
          </p:cNvGraphicFramePr>
          <p:nvPr userDrawn="1">
            <p:custDataLst>
              <p:tags r:id="rId17"/>
            </p:custDataLst>
            <p:extLst>
              <p:ext uri="{D42A27DB-BD31-4B8C-83A1-F6EECF244321}">
                <p14:modId xmlns:p14="http://schemas.microsoft.com/office/powerpoint/2010/main" val="53221337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13313" name="think-cell Slide" r:id="rId18" imgW="7772400" imgH="10058400" progId="TCLayout.ActiveDocument.1">
                  <p:embed/>
                </p:oleObj>
              </mc:Choice>
              <mc:Fallback>
                <p:oleObj name="think-cell Slide" r:id="rId18" imgW="7772400" imgH="10058400" progId="TCLayout.ActiveDocument.1">
                  <p:embed/>
                  <p:pic>
                    <p:nvPicPr>
                      <p:cNvPr id="7" name="Object 6" hidden="1">
                        <a:extLst>
                          <a:ext uri="{FF2B5EF4-FFF2-40B4-BE49-F238E27FC236}">
                            <a16:creationId xmlns:a16="http://schemas.microsoft.com/office/drawing/2014/main" id="{4E35ADBA-10D7-8340-9FBB-B435F894C4C0}"/>
                          </a:ext>
                        </a:extLst>
                      </p:cNvPr>
                      <p:cNvPicPr/>
                      <p:nvPr/>
                    </p:nvPicPr>
                    <p:blipFill>
                      <a:blip r:embed="rId19"/>
                      <a:stretch>
                        <a:fillRect/>
                      </a:stretch>
                    </p:blipFill>
                    <p:spPr>
                      <a:xfrm>
                        <a:off x="1588" y="1588"/>
                        <a:ext cx="1227" cy="1588"/>
                      </a:xfrm>
                      <a:prstGeom prst="rect">
                        <a:avLst/>
                      </a:prstGeom>
                    </p:spPr>
                  </p:pic>
                </p:oleObj>
              </mc:Fallback>
            </mc:AlternateContent>
          </a:graphicData>
        </a:graphic>
      </p:graphicFrame>
      <p:sp>
        <p:nvSpPr>
          <p:cNvPr id="1026" name="Title Placeholder 1"/>
          <p:cNvSpPr>
            <a:spLocks noGrp="1"/>
          </p:cNvSpPr>
          <p:nvPr>
            <p:ph type="title"/>
          </p:nvPr>
        </p:nvSpPr>
        <p:spPr bwMode="auto">
          <a:xfrm>
            <a:off x="2853267" y="603251"/>
            <a:ext cx="20726400" cy="13525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1219200" y="3200403"/>
            <a:ext cx="21945600" cy="9051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01"/>
            <a:ext cx="5689600" cy="730251"/>
          </a:xfrm>
          <a:prstGeom prst="rect">
            <a:avLst/>
          </a:prstGeom>
        </p:spPr>
        <p:txBody>
          <a:bodyPr vert="horz" lIns="91440" tIns="45720" rIns="91440" bIns="45720" rtlCol="0" anchor="ctr"/>
          <a:lstStyle>
            <a:lvl1pPr algn="l">
              <a:defRPr sz="2400" b="0">
                <a:solidFill>
                  <a:schemeClr val="tx1">
                    <a:tint val="75000"/>
                  </a:schemeClr>
                </a:solidFill>
                <a:latin typeface="Arial" panose="020B0604020202020204" pitchFamily="34" charset="0"/>
                <a:cs typeface="Arial" panose="020B0604020202020204" pitchFamily="34" charset="0"/>
              </a:defRPr>
            </a:lvl1pPr>
          </a:lstStyle>
          <a:p>
            <a:pPr>
              <a:defRPr/>
            </a:pPr>
            <a:endParaRPr lang="en-US"/>
          </a:p>
        </p:txBody>
      </p:sp>
      <p:sp>
        <p:nvSpPr>
          <p:cNvPr id="5" name="Footer Placeholder 4"/>
          <p:cNvSpPr>
            <a:spLocks noGrp="1"/>
          </p:cNvSpPr>
          <p:nvPr>
            <p:ph type="ftr" sz="quarter" idx="3"/>
          </p:nvPr>
        </p:nvSpPr>
        <p:spPr>
          <a:xfrm>
            <a:off x="8331200" y="12712701"/>
            <a:ext cx="7721600" cy="730251"/>
          </a:xfrm>
          <a:prstGeom prst="rect">
            <a:avLst/>
          </a:prstGeom>
        </p:spPr>
        <p:txBody>
          <a:bodyPr vert="horz" lIns="91440" tIns="45720" rIns="91440" bIns="45720" rtlCol="0" anchor="ctr"/>
          <a:lstStyle>
            <a:lvl1pPr algn="ctr">
              <a:defRPr sz="2400" b="0">
                <a:solidFill>
                  <a:schemeClr val="tx1">
                    <a:tint val="75000"/>
                  </a:schemeClr>
                </a:solidFill>
                <a:latin typeface="Arial" panose="020B0604020202020204" pitchFamily="34" charset="0"/>
                <a:cs typeface="Arial" panose="020B0604020202020204" pitchFamily="34" charset="0"/>
              </a:defRPr>
            </a:lvl1pPr>
          </a:lstStyle>
          <a:p>
            <a:pPr>
              <a:defRPr/>
            </a:pPr>
            <a:r>
              <a:rPr lang="en-US"/>
              <a:t>www.rkiinstruments.com</a:t>
            </a:r>
          </a:p>
        </p:txBody>
      </p:sp>
      <p:sp>
        <p:nvSpPr>
          <p:cNvPr id="6" name="Slide Number Placeholder 5"/>
          <p:cNvSpPr>
            <a:spLocks noGrp="1"/>
          </p:cNvSpPr>
          <p:nvPr>
            <p:ph type="sldNum" sz="quarter" idx="4"/>
          </p:nvPr>
        </p:nvSpPr>
        <p:spPr>
          <a:xfrm>
            <a:off x="17475200" y="12712701"/>
            <a:ext cx="5689600" cy="730251"/>
          </a:xfrm>
          <a:prstGeom prst="rect">
            <a:avLst/>
          </a:prstGeom>
        </p:spPr>
        <p:txBody>
          <a:bodyPr vert="horz" lIns="91440" tIns="45720" rIns="91440" bIns="45720" rtlCol="0" anchor="ctr"/>
          <a:lstStyle>
            <a:lvl1pPr algn="r">
              <a:defRPr sz="2400" b="0">
                <a:solidFill>
                  <a:schemeClr val="tx1">
                    <a:tint val="75000"/>
                  </a:schemeClr>
                </a:solidFill>
                <a:latin typeface="Arial" panose="020B0604020202020204" pitchFamily="34" charset="0"/>
                <a:cs typeface="Arial" panose="020B0604020202020204" pitchFamily="34" charset="0"/>
              </a:defRPr>
            </a:lvl1pPr>
          </a:lstStyle>
          <a:p>
            <a:pPr>
              <a:defRPr/>
            </a:pPr>
            <a:fld id="{643141AE-6D6C-2849-A814-A0674F8D4856}" type="slidenum">
              <a:rPr lang="en-US" smtClean="0"/>
              <a:pPr>
                <a:defRPr/>
              </a:pPr>
              <a:t>‹#›</a:t>
            </a:fld>
            <a:endParaRPr lang="en-US"/>
          </a:p>
        </p:txBody>
      </p:sp>
      <p:pic>
        <p:nvPicPr>
          <p:cNvPr id="3" name="Picture 2">
            <a:extLst>
              <a:ext uri="{FF2B5EF4-FFF2-40B4-BE49-F238E27FC236}">
                <a16:creationId xmlns:a16="http://schemas.microsoft.com/office/drawing/2014/main" id="{B6FEF1D0-769F-F242-98B8-09109489F77C}"/>
              </a:ext>
            </a:extLst>
          </p:cNvPr>
          <p:cNvPicPr>
            <a:picLocks noChangeAspect="1"/>
          </p:cNvPicPr>
          <p:nvPr userDrawn="1"/>
        </p:nvPicPr>
        <p:blipFill>
          <a:blip r:embed="rId20"/>
          <a:stretch>
            <a:fillRect/>
          </a:stretch>
        </p:blipFill>
        <p:spPr>
          <a:xfrm>
            <a:off x="185783" y="142878"/>
            <a:ext cx="4098632" cy="1352549"/>
          </a:xfrm>
          <a:prstGeom prst="rect">
            <a:avLst/>
          </a:prstGeom>
        </p:spPr>
      </p:pic>
    </p:spTree>
    <p:extLst>
      <p:ext uri="{BB962C8B-B14F-4D97-AF65-F5344CB8AC3E}">
        <p14:creationId xmlns:p14="http://schemas.microsoft.com/office/powerpoint/2010/main" val="15238849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sldNum="0" hdr="0" dt="0"/>
  <p:txStyles>
    <p:titleStyle>
      <a:lvl1pPr algn="r" defTabSz="1219215" rtl="0" eaLnBrk="1" fontAlgn="base" hangingPunct="1">
        <a:spcBef>
          <a:spcPct val="0"/>
        </a:spcBef>
        <a:spcAft>
          <a:spcPct val="0"/>
        </a:spcAft>
        <a:defRPr sz="11733" kern="1200">
          <a:solidFill>
            <a:schemeClr val="tx1"/>
          </a:solidFill>
          <a:latin typeface="Arial" panose="020B0604020202020204" pitchFamily="34" charset="0"/>
          <a:ea typeface="ＭＳ Ｐゴシック" charset="0"/>
          <a:cs typeface="Arial" panose="020B0604020202020204" pitchFamily="34" charset="0"/>
        </a:defRPr>
      </a:lvl1pPr>
      <a:lvl2pPr algn="ctr" defTabSz="1219215" rtl="0" eaLnBrk="1" fontAlgn="base" hangingPunct="1">
        <a:spcBef>
          <a:spcPct val="0"/>
        </a:spcBef>
        <a:spcAft>
          <a:spcPct val="0"/>
        </a:spcAft>
        <a:defRPr sz="11733">
          <a:solidFill>
            <a:schemeClr val="tx1"/>
          </a:solidFill>
          <a:latin typeface="Century Gothic" charset="0"/>
          <a:ea typeface="ＭＳ Ｐゴシック" charset="0"/>
          <a:cs typeface="ＭＳ Ｐゴシック" charset="0"/>
        </a:defRPr>
      </a:lvl2pPr>
      <a:lvl3pPr algn="ctr" defTabSz="1219215" rtl="0" eaLnBrk="1" fontAlgn="base" hangingPunct="1">
        <a:spcBef>
          <a:spcPct val="0"/>
        </a:spcBef>
        <a:spcAft>
          <a:spcPct val="0"/>
        </a:spcAft>
        <a:defRPr sz="11733">
          <a:solidFill>
            <a:schemeClr val="tx1"/>
          </a:solidFill>
          <a:latin typeface="Century Gothic" charset="0"/>
          <a:ea typeface="ＭＳ Ｐゴシック" charset="0"/>
          <a:cs typeface="ＭＳ Ｐゴシック" charset="0"/>
        </a:defRPr>
      </a:lvl3pPr>
      <a:lvl4pPr algn="ctr" defTabSz="1219215" rtl="0" eaLnBrk="1" fontAlgn="base" hangingPunct="1">
        <a:spcBef>
          <a:spcPct val="0"/>
        </a:spcBef>
        <a:spcAft>
          <a:spcPct val="0"/>
        </a:spcAft>
        <a:defRPr sz="11733">
          <a:solidFill>
            <a:schemeClr val="tx1"/>
          </a:solidFill>
          <a:latin typeface="Century Gothic" charset="0"/>
          <a:ea typeface="ＭＳ Ｐゴシック" charset="0"/>
          <a:cs typeface="ＭＳ Ｐゴシック" charset="0"/>
        </a:defRPr>
      </a:lvl4pPr>
      <a:lvl5pPr algn="ctr" defTabSz="1219215" rtl="0" eaLnBrk="1" fontAlgn="base" hangingPunct="1">
        <a:spcBef>
          <a:spcPct val="0"/>
        </a:spcBef>
        <a:spcAft>
          <a:spcPct val="0"/>
        </a:spcAft>
        <a:defRPr sz="11733">
          <a:solidFill>
            <a:schemeClr val="tx1"/>
          </a:solidFill>
          <a:latin typeface="Century Gothic" charset="0"/>
          <a:ea typeface="ＭＳ Ｐゴシック" charset="0"/>
          <a:cs typeface="ＭＳ Ｐゴシック" charset="0"/>
        </a:defRPr>
      </a:lvl5pPr>
      <a:lvl6pPr marL="1219215" algn="ctr" defTabSz="1219215" rtl="0" eaLnBrk="1" fontAlgn="base" hangingPunct="1">
        <a:spcBef>
          <a:spcPct val="0"/>
        </a:spcBef>
        <a:spcAft>
          <a:spcPct val="0"/>
        </a:spcAft>
        <a:defRPr sz="11733">
          <a:solidFill>
            <a:schemeClr val="tx1"/>
          </a:solidFill>
          <a:latin typeface="Century Gothic" charset="0"/>
          <a:ea typeface="ＭＳ Ｐゴシック" charset="0"/>
          <a:cs typeface="ＭＳ Ｐゴシック" charset="0"/>
        </a:defRPr>
      </a:lvl6pPr>
      <a:lvl7pPr marL="2438430" algn="ctr" defTabSz="1219215" rtl="0" eaLnBrk="1" fontAlgn="base" hangingPunct="1">
        <a:spcBef>
          <a:spcPct val="0"/>
        </a:spcBef>
        <a:spcAft>
          <a:spcPct val="0"/>
        </a:spcAft>
        <a:defRPr sz="11733">
          <a:solidFill>
            <a:schemeClr val="tx1"/>
          </a:solidFill>
          <a:latin typeface="Century Gothic" charset="0"/>
          <a:ea typeface="ＭＳ Ｐゴシック" charset="0"/>
          <a:cs typeface="ＭＳ Ｐゴシック" charset="0"/>
        </a:defRPr>
      </a:lvl7pPr>
      <a:lvl8pPr marL="3657646" algn="ctr" defTabSz="1219215" rtl="0" eaLnBrk="1" fontAlgn="base" hangingPunct="1">
        <a:spcBef>
          <a:spcPct val="0"/>
        </a:spcBef>
        <a:spcAft>
          <a:spcPct val="0"/>
        </a:spcAft>
        <a:defRPr sz="11733">
          <a:solidFill>
            <a:schemeClr val="tx1"/>
          </a:solidFill>
          <a:latin typeface="Century Gothic" charset="0"/>
          <a:ea typeface="ＭＳ Ｐゴシック" charset="0"/>
          <a:cs typeface="ＭＳ Ｐゴシック" charset="0"/>
        </a:defRPr>
      </a:lvl8pPr>
      <a:lvl9pPr marL="4876861" algn="ctr" defTabSz="1219215" rtl="0" eaLnBrk="1" fontAlgn="base" hangingPunct="1">
        <a:spcBef>
          <a:spcPct val="0"/>
        </a:spcBef>
        <a:spcAft>
          <a:spcPct val="0"/>
        </a:spcAft>
        <a:defRPr sz="11733">
          <a:solidFill>
            <a:schemeClr val="tx1"/>
          </a:solidFill>
          <a:latin typeface="Century Gothic" charset="0"/>
          <a:ea typeface="ＭＳ Ｐゴシック" charset="0"/>
          <a:cs typeface="ＭＳ Ｐゴシック" charset="0"/>
        </a:defRPr>
      </a:lvl9pPr>
    </p:titleStyle>
    <p:bodyStyle>
      <a:lvl1pPr marL="914411" indent="-914411" algn="l" defTabSz="1219215" rtl="0" eaLnBrk="1" fontAlgn="base" hangingPunct="1">
        <a:spcBef>
          <a:spcPct val="20000"/>
        </a:spcBef>
        <a:spcAft>
          <a:spcPct val="0"/>
        </a:spcAft>
        <a:buFont typeface="Courier New" panose="02070309020205020404" pitchFamily="49" charset="0"/>
        <a:buChar char="o"/>
        <a:defRPr sz="8533" kern="1200">
          <a:solidFill>
            <a:schemeClr val="tx1"/>
          </a:solidFill>
          <a:latin typeface="Arial" panose="020B0604020202020204" pitchFamily="34" charset="0"/>
          <a:ea typeface="ＭＳ Ｐゴシック" charset="0"/>
          <a:cs typeface="Arial" panose="020B0604020202020204" pitchFamily="34" charset="0"/>
        </a:defRPr>
      </a:lvl1pPr>
      <a:lvl2pPr marL="1981225" indent="-762010" algn="l" defTabSz="1219215" rtl="0" eaLnBrk="1" fontAlgn="base" hangingPunct="1">
        <a:spcBef>
          <a:spcPct val="20000"/>
        </a:spcBef>
        <a:spcAft>
          <a:spcPct val="0"/>
        </a:spcAft>
        <a:buFont typeface="Courier New" panose="02070309020205020404" pitchFamily="49" charset="0"/>
        <a:buChar char="o"/>
        <a:defRPr sz="7467" kern="1200">
          <a:solidFill>
            <a:schemeClr val="tx1"/>
          </a:solidFill>
          <a:latin typeface="Arial" panose="020B0604020202020204" pitchFamily="34" charset="0"/>
          <a:ea typeface="ＭＳ Ｐゴシック" charset="0"/>
          <a:cs typeface="Arial" panose="020B0604020202020204" pitchFamily="34" charset="0"/>
        </a:defRPr>
      </a:lvl2pPr>
      <a:lvl3pPr marL="3048038" indent="-609608" algn="l" defTabSz="1219215" rtl="0" eaLnBrk="1" fontAlgn="base" hangingPunct="1">
        <a:spcBef>
          <a:spcPct val="20000"/>
        </a:spcBef>
        <a:spcAft>
          <a:spcPct val="0"/>
        </a:spcAft>
        <a:buFont typeface="Courier New" panose="02070309020205020404" pitchFamily="49" charset="0"/>
        <a:buChar char="o"/>
        <a:defRPr sz="6400" kern="1200">
          <a:solidFill>
            <a:schemeClr val="tx1"/>
          </a:solidFill>
          <a:latin typeface="Arial" panose="020B0604020202020204" pitchFamily="34" charset="0"/>
          <a:ea typeface="ＭＳ Ｐゴシック" charset="0"/>
          <a:cs typeface="Arial" panose="020B0604020202020204" pitchFamily="34" charset="0"/>
        </a:defRPr>
      </a:lvl3pPr>
      <a:lvl4pPr marL="4267253" indent="-609608" algn="l" defTabSz="1219215" rtl="0" eaLnBrk="1" fontAlgn="base" hangingPunct="1">
        <a:spcBef>
          <a:spcPct val="20000"/>
        </a:spcBef>
        <a:spcAft>
          <a:spcPct val="0"/>
        </a:spcAft>
        <a:buFont typeface="Courier New" panose="02070309020205020404" pitchFamily="49" charset="0"/>
        <a:buChar char="o"/>
        <a:defRPr sz="5333" kern="1200">
          <a:solidFill>
            <a:schemeClr val="tx1"/>
          </a:solidFill>
          <a:latin typeface="Arial" panose="020B0604020202020204" pitchFamily="34" charset="0"/>
          <a:ea typeface="ＭＳ Ｐゴシック" charset="0"/>
          <a:cs typeface="Arial" panose="020B0604020202020204" pitchFamily="34" charset="0"/>
        </a:defRPr>
      </a:lvl4pPr>
      <a:lvl5pPr marL="5486469" indent="-609608" algn="l" defTabSz="1219215" rtl="0" eaLnBrk="1" fontAlgn="base" hangingPunct="1">
        <a:spcBef>
          <a:spcPct val="20000"/>
        </a:spcBef>
        <a:spcAft>
          <a:spcPct val="0"/>
        </a:spcAft>
        <a:buFont typeface="Courier New" panose="02070309020205020404" pitchFamily="49" charset="0"/>
        <a:buChar char="o"/>
        <a:defRPr sz="5333" kern="1200">
          <a:solidFill>
            <a:schemeClr val="tx1"/>
          </a:solidFill>
          <a:latin typeface="Arial" panose="020B0604020202020204" pitchFamily="34" charset="0"/>
          <a:ea typeface="ＭＳ Ｐゴシック" charset="0"/>
          <a:cs typeface="Arial" panose="020B0604020202020204" pitchFamily="34" charset="0"/>
        </a:defRPr>
      </a:lvl5pPr>
      <a:lvl6pPr marL="6705684" indent="-609608" algn="l" defTabSz="1219215" rtl="0" eaLnBrk="1" latinLnBrk="0" hangingPunct="1">
        <a:spcBef>
          <a:spcPct val="20000"/>
        </a:spcBef>
        <a:buFont typeface="Arial"/>
        <a:buChar char="•"/>
        <a:defRPr sz="5333" kern="1200">
          <a:solidFill>
            <a:schemeClr val="tx1"/>
          </a:solidFill>
          <a:latin typeface="+mn-lt"/>
          <a:ea typeface="+mn-ea"/>
          <a:cs typeface="+mn-cs"/>
        </a:defRPr>
      </a:lvl6pPr>
      <a:lvl7pPr marL="7924899" indent="-609608" algn="l" defTabSz="1219215" rtl="0" eaLnBrk="1" latinLnBrk="0" hangingPunct="1">
        <a:spcBef>
          <a:spcPct val="20000"/>
        </a:spcBef>
        <a:buFont typeface="Arial"/>
        <a:buChar char="•"/>
        <a:defRPr sz="5333" kern="1200">
          <a:solidFill>
            <a:schemeClr val="tx1"/>
          </a:solidFill>
          <a:latin typeface="+mn-lt"/>
          <a:ea typeface="+mn-ea"/>
          <a:cs typeface="+mn-cs"/>
        </a:defRPr>
      </a:lvl7pPr>
      <a:lvl8pPr marL="9144114" indent="-609608" algn="l" defTabSz="1219215" rtl="0" eaLnBrk="1" latinLnBrk="0" hangingPunct="1">
        <a:spcBef>
          <a:spcPct val="20000"/>
        </a:spcBef>
        <a:buFont typeface="Arial"/>
        <a:buChar char="•"/>
        <a:defRPr sz="5333" kern="1200">
          <a:solidFill>
            <a:schemeClr val="tx1"/>
          </a:solidFill>
          <a:latin typeface="+mn-lt"/>
          <a:ea typeface="+mn-ea"/>
          <a:cs typeface="+mn-cs"/>
        </a:defRPr>
      </a:lvl8pPr>
      <a:lvl9pPr marL="10363330" indent="-609608" algn="l" defTabSz="1219215" rtl="0" eaLnBrk="1" latinLnBrk="0" hangingPunct="1">
        <a:spcBef>
          <a:spcPct val="20000"/>
        </a:spcBef>
        <a:buFont typeface="Arial"/>
        <a:buChar char="•"/>
        <a:defRPr sz="5333" kern="1200">
          <a:solidFill>
            <a:schemeClr val="tx1"/>
          </a:solidFill>
          <a:latin typeface="+mn-lt"/>
          <a:ea typeface="+mn-ea"/>
          <a:cs typeface="+mn-cs"/>
        </a:defRPr>
      </a:lvl9pPr>
    </p:bodyStyle>
    <p:otherStyle>
      <a:defPPr>
        <a:defRPr lang="en-US"/>
      </a:defPPr>
      <a:lvl1pPr marL="0" algn="l" defTabSz="1219215" rtl="0" eaLnBrk="1" latinLnBrk="0" hangingPunct="1">
        <a:defRPr sz="4800" kern="1200">
          <a:solidFill>
            <a:schemeClr val="tx1"/>
          </a:solidFill>
          <a:latin typeface="+mn-lt"/>
          <a:ea typeface="+mn-ea"/>
          <a:cs typeface="+mn-cs"/>
        </a:defRPr>
      </a:lvl1pPr>
      <a:lvl2pPr marL="1219215" algn="l" defTabSz="1219215" rtl="0" eaLnBrk="1" latinLnBrk="0" hangingPunct="1">
        <a:defRPr sz="4800" kern="1200">
          <a:solidFill>
            <a:schemeClr val="tx1"/>
          </a:solidFill>
          <a:latin typeface="+mn-lt"/>
          <a:ea typeface="+mn-ea"/>
          <a:cs typeface="+mn-cs"/>
        </a:defRPr>
      </a:lvl2pPr>
      <a:lvl3pPr marL="2438430" algn="l" defTabSz="1219215" rtl="0" eaLnBrk="1" latinLnBrk="0" hangingPunct="1">
        <a:defRPr sz="4800" kern="1200">
          <a:solidFill>
            <a:schemeClr val="tx1"/>
          </a:solidFill>
          <a:latin typeface="+mn-lt"/>
          <a:ea typeface="+mn-ea"/>
          <a:cs typeface="+mn-cs"/>
        </a:defRPr>
      </a:lvl3pPr>
      <a:lvl4pPr marL="3657646" algn="l" defTabSz="1219215" rtl="0" eaLnBrk="1" latinLnBrk="0" hangingPunct="1">
        <a:defRPr sz="4800" kern="1200">
          <a:solidFill>
            <a:schemeClr val="tx1"/>
          </a:solidFill>
          <a:latin typeface="+mn-lt"/>
          <a:ea typeface="+mn-ea"/>
          <a:cs typeface="+mn-cs"/>
        </a:defRPr>
      </a:lvl4pPr>
      <a:lvl5pPr marL="4876861" algn="l" defTabSz="1219215" rtl="0" eaLnBrk="1" latinLnBrk="0" hangingPunct="1">
        <a:defRPr sz="4800" kern="1200">
          <a:solidFill>
            <a:schemeClr val="tx1"/>
          </a:solidFill>
          <a:latin typeface="+mn-lt"/>
          <a:ea typeface="+mn-ea"/>
          <a:cs typeface="+mn-cs"/>
        </a:defRPr>
      </a:lvl5pPr>
      <a:lvl6pPr marL="6096076" algn="l" defTabSz="1219215" rtl="0" eaLnBrk="1" latinLnBrk="0" hangingPunct="1">
        <a:defRPr sz="4800" kern="1200">
          <a:solidFill>
            <a:schemeClr val="tx1"/>
          </a:solidFill>
          <a:latin typeface="+mn-lt"/>
          <a:ea typeface="+mn-ea"/>
          <a:cs typeface="+mn-cs"/>
        </a:defRPr>
      </a:lvl6pPr>
      <a:lvl7pPr marL="7315291" algn="l" defTabSz="1219215" rtl="0" eaLnBrk="1" latinLnBrk="0" hangingPunct="1">
        <a:defRPr sz="4800" kern="1200">
          <a:solidFill>
            <a:schemeClr val="tx1"/>
          </a:solidFill>
          <a:latin typeface="+mn-lt"/>
          <a:ea typeface="+mn-ea"/>
          <a:cs typeface="+mn-cs"/>
        </a:defRPr>
      </a:lvl7pPr>
      <a:lvl8pPr marL="8534507" algn="l" defTabSz="1219215" rtl="0" eaLnBrk="1" latinLnBrk="0" hangingPunct="1">
        <a:defRPr sz="4800" kern="1200">
          <a:solidFill>
            <a:schemeClr val="tx1"/>
          </a:solidFill>
          <a:latin typeface="+mn-lt"/>
          <a:ea typeface="+mn-ea"/>
          <a:cs typeface="+mn-cs"/>
        </a:defRPr>
      </a:lvl8pPr>
      <a:lvl9pPr marL="9753722" algn="l" defTabSz="1219215"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5.xml"/><Relationship Id="rId7" Type="http://schemas.openxmlformats.org/officeDocument/2006/relationships/image" Target="../media/image11.jpeg"/><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10.emf"/><Relationship Id="rId5" Type="http://schemas.openxmlformats.org/officeDocument/2006/relationships/oleObject" Target="../embeddings/oleObject4.bin"/><Relationship Id="rId4" Type="http://schemas.openxmlformats.org/officeDocument/2006/relationships/notesSlide" Target="../notesSlides/notesSlide1.xml"/><Relationship Id="rId9" Type="http://schemas.openxmlformats.org/officeDocument/2006/relationships/image" Target="../media/image1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5.jpeg"/><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image" Target="../media/image14.emf"/><Relationship Id="rId5" Type="http://schemas.openxmlformats.org/officeDocument/2006/relationships/oleObject" Target="../embeddings/oleObject5.bin"/><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 Id="rId14" Type="http://schemas.openxmlformats.org/officeDocument/2006/relationships/image" Target="../media/image29.svg"/></Relationships>
</file>

<file path=ppt/slides/_rels/slide7.xml.rels><?xml version="1.0" encoding="UTF-8" standalone="yes"?>
<Relationships xmlns="http://schemas.openxmlformats.org/package/2006/relationships"><Relationship Id="rId3" Type="http://schemas.openxmlformats.org/officeDocument/2006/relationships/hyperlink" Target="https://newsroom.accenture.com/news/more-responsible-use-of-workforce-data-required-to-strengthen-employee-trust-and-unlock-growth-according-to-accenture-report.ht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hyperlink" Target="https://www.ptc.com/-/media/Files/PDFs/IoT/LNS-Plant-Data-Connectivity-WP.pdf" TargetMode="External"/><Relationship Id="rId5" Type="http://schemas.openxmlformats.org/officeDocument/2006/relationships/hyperlink" Target="https://news-blogs.cisco.com/datacenter/internet-of-things-iot-data-continues-to-explode-exponentially-who-is-using-that-data-and-how" TargetMode="External"/><Relationship Id="rId4" Type="http://schemas.openxmlformats.org/officeDocument/2006/relationships/hyperlink" Target="https://blog.dealroom.co/industrial-innovation-the-next-big-opportunity-in-tech/"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svg"/><Relationship Id="rId7" Type="http://schemas.openxmlformats.org/officeDocument/2006/relationships/image" Target="../media/image35.svg"/><Relationship Id="rId12" Type="http://schemas.openxmlformats.org/officeDocument/2006/relationships/image" Target="../media/image40.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9.xml.rels><?xml version="1.0" encoding="UTF-8" standalone="yes"?>
<Relationships xmlns="http://schemas.openxmlformats.org/package/2006/relationships"><Relationship Id="rId13" Type="http://schemas.openxmlformats.org/officeDocument/2006/relationships/image" Target="../media/image52.png"/><Relationship Id="rId18" Type="http://schemas.openxmlformats.org/officeDocument/2006/relationships/image" Target="../media/image57.png"/><Relationship Id="rId26" Type="http://schemas.openxmlformats.org/officeDocument/2006/relationships/image" Target="../media/image65.png"/><Relationship Id="rId39" Type="http://schemas.openxmlformats.org/officeDocument/2006/relationships/image" Target="../media/image78.png"/><Relationship Id="rId21" Type="http://schemas.openxmlformats.org/officeDocument/2006/relationships/image" Target="../media/image60.png"/><Relationship Id="rId34" Type="http://schemas.openxmlformats.org/officeDocument/2006/relationships/image" Target="../media/image73.png"/><Relationship Id="rId42" Type="http://schemas.openxmlformats.org/officeDocument/2006/relationships/image" Target="../media/image81.tiff"/><Relationship Id="rId47" Type="http://schemas.microsoft.com/office/2007/relationships/hdphoto" Target="../media/hdphoto2.wdp"/><Relationship Id="rId50" Type="http://schemas.openxmlformats.org/officeDocument/2006/relationships/oleObject" Target="../embeddings/oleObject6.bin"/><Relationship Id="rId7" Type="http://schemas.openxmlformats.org/officeDocument/2006/relationships/image" Target="../media/image47.png"/><Relationship Id="rId2" Type="http://schemas.openxmlformats.org/officeDocument/2006/relationships/tags" Target="../tags/tag7.xml"/><Relationship Id="rId16" Type="http://schemas.openxmlformats.org/officeDocument/2006/relationships/image" Target="../media/image55.png"/><Relationship Id="rId29" Type="http://schemas.openxmlformats.org/officeDocument/2006/relationships/image" Target="../media/image68.png"/><Relationship Id="rId11" Type="http://schemas.openxmlformats.org/officeDocument/2006/relationships/image" Target="../media/image51.png"/><Relationship Id="rId24" Type="http://schemas.openxmlformats.org/officeDocument/2006/relationships/image" Target="../media/image63.tif"/><Relationship Id="rId32" Type="http://schemas.openxmlformats.org/officeDocument/2006/relationships/image" Target="../media/image71.png"/><Relationship Id="rId37" Type="http://schemas.openxmlformats.org/officeDocument/2006/relationships/image" Target="../media/image76.png"/><Relationship Id="rId40" Type="http://schemas.openxmlformats.org/officeDocument/2006/relationships/image" Target="../media/image79.png"/><Relationship Id="rId45" Type="http://schemas.microsoft.com/office/2007/relationships/hdphoto" Target="../media/hdphoto1.wdp"/><Relationship Id="rId5" Type="http://schemas.openxmlformats.org/officeDocument/2006/relationships/image" Target="../media/image45.jpeg"/><Relationship Id="rId15" Type="http://schemas.openxmlformats.org/officeDocument/2006/relationships/image" Target="../media/image54.png"/><Relationship Id="rId23" Type="http://schemas.openxmlformats.org/officeDocument/2006/relationships/image" Target="../media/image62.png"/><Relationship Id="rId28" Type="http://schemas.openxmlformats.org/officeDocument/2006/relationships/image" Target="../media/image67.png"/><Relationship Id="rId36" Type="http://schemas.openxmlformats.org/officeDocument/2006/relationships/image" Target="../media/image75.png"/><Relationship Id="rId49" Type="http://schemas.openxmlformats.org/officeDocument/2006/relationships/image" Target="../media/image41.png"/><Relationship Id="rId10" Type="http://schemas.openxmlformats.org/officeDocument/2006/relationships/image" Target="../media/image50.png"/><Relationship Id="rId19" Type="http://schemas.openxmlformats.org/officeDocument/2006/relationships/image" Target="../media/image58.png"/><Relationship Id="rId31" Type="http://schemas.openxmlformats.org/officeDocument/2006/relationships/image" Target="../media/image70.jpeg"/><Relationship Id="rId44" Type="http://schemas.openxmlformats.org/officeDocument/2006/relationships/image" Target="../media/image83.png"/><Relationship Id="rId4" Type="http://schemas.openxmlformats.org/officeDocument/2006/relationships/notesSlide" Target="../notesSlides/notesSlide5.xml"/><Relationship Id="rId9" Type="http://schemas.openxmlformats.org/officeDocument/2006/relationships/image" Target="../media/image49.png"/><Relationship Id="rId14" Type="http://schemas.openxmlformats.org/officeDocument/2006/relationships/image" Target="../media/image53.png"/><Relationship Id="rId22" Type="http://schemas.openxmlformats.org/officeDocument/2006/relationships/image" Target="../media/image61.png"/><Relationship Id="rId27" Type="http://schemas.openxmlformats.org/officeDocument/2006/relationships/image" Target="../media/image66.png"/><Relationship Id="rId30" Type="http://schemas.openxmlformats.org/officeDocument/2006/relationships/image" Target="../media/image69.png"/><Relationship Id="rId35" Type="http://schemas.openxmlformats.org/officeDocument/2006/relationships/image" Target="../media/image74.svg"/><Relationship Id="rId43" Type="http://schemas.openxmlformats.org/officeDocument/2006/relationships/image" Target="../media/image82.png"/><Relationship Id="rId48" Type="http://schemas.openxmlformats.org/officeDocument/2006/relationships/image" Target="../media/image85.png"/><Relationship Id="rId8" Type="http://schemas.openxmlformats.org/officeDocument/2006/relationships/image" Target="../media/image48.png"/><Relationship Id="rId51" Type="http://schemas.openxmlformats.org/officeDocument/2006/relationships/image" Target="../media/image44.emf"/><Relationship Id="rId3" Type="http://schemas.openxmlformats.org/officeDocument/2006/relationships/slideLayout" Target="../slideLayouts/slideLayout6.xml"/><Relationship Id="rId12" Type="http://schemas.openxmlformats.org/officeDocument/2006/relationships/image" Target="../media/image42.png"/><Relationship Id="rId17" Type="http://schemas.openxmlformats.org/officeDocument/2006/relationships/image" Target="../media/image56.png"/><Relationship Id="rId25" Type="http://schemas.openxmlformats.org/officeDocument/2006/relationships/image" Target="../media/image64.png"/><Relationship Id="rId33" Type="http://schemas.openxmlformats.org/officeDocument/2006/relationships/image" Target="../media/image72.jpeg"/><Relationship Id="rId38" Type="http://schemas.openxmlformats.org/officeDocument/2006/relationships/image" Target="../media/image77.png"/><Relationship Id="rId46" Type="http://schemas.openxmlformats.org/officeDocument/2006/relationships/image" Target="../media/image84.png"/><Relationship Id="rId20" Type="http://schemas.openxmlformats.org/officeDocument/2006/relationships/image" Target="../media/image59.png"/><Relationship Id="rId41" Type="http://schemas.openxmlformats.org/officeDocument/2006/relationships/image" Target="../media/image80.png"/><Relationship Id="rId1" Type="http://schemas.openxmlformats.org/officeDocument/2006/relationships/vmlDrawing" Target="../drawings/vmlDrawing6.vml"/><Relationship Id="rId6"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3" Type="http://schemas.openxmlformats.org/officeDocument/2006/relationships/slideLayout" Target="../slideLayouts/slideLayout1.xml"/><Relationship Id="rId7" Type="http://schemas.openxmlformats.org/officeDocument/2006/relationships/image" Target="../media/image3.gif"/><Relationship Id="rId12" Type="http://schemas.openxmlformats.org/officeDocument/2006/relationships/image" Target="../media/image91.png"/><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86.emf"/><Relationship Id="rId11" Type="http://schemas.openxmlformats.org/officeDocument/2006/relationships/image" Target="../media/image90.png"/><Relationship Id="rId5" Type="http://schemas.openxmlformats.org/officeDocument/2006/relationships/oleObject" Target="../embeddings/oleObject7.bin"/><Relationship Id="rId10" Type="http://schemas.openxmlformats.org/officeDocument/2006/relationships/image" Target="../media/image89.png"/><Relationship Id="rId4" Type="http://schemas.openxmlformats.org/officeDocument/2006/relationships/notesSlide" Target="../notesSlides/notesSlide6.xml"/><Relationship Id="rId9" Type="http://schemas.openxmlformats.org/officeDocument/2006/relationships/image" Target="../media/image88.png"/><Relationship Id="rId14" Type="http://schemas.openxmlformats.org/officeDocument/2006/relationships/image" Target="../media/image9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gif"/><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image" Target="../media/image94.emf"/><Relationship Id="rId5" Type="http://schemas.openxmlformats.org/officeDocument/2006/relationships/oleObject" Target="../embeddings/oleObject8.bin"/><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image" Target="../media/image95.emf"/><Relationship Id="rId5" Type="http://schemas.openxmlformats.org/officeDocument/2006/relationships/oleObject" Target="../embeddings/oleObject9.bin"/><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8" Type="http://schemas.openxmlformats.org/officeDocument/2006/relationships/image" Target="../media/image99.svg"/><Relationship Id="rId13" Type="http://schemas.openxmlformats.org/officeDocument/2006/relationships/image" Target="../media/image104.svg"/><Relationship Id="rId3" Type="http://schemas.openxmlformats.org/officeDocument/2006/relationships/slideLayout" Target="../slideLayouts/slideLayout7.xml"/><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emf"/><Relationship Id="rId10" Type="http://schemas.openxmlformats.org/officeDocument/2006/relationships/image" Target="../media/image101.png"/><Relationship Id="rId4" Type="http://schemas.openxmlformats.org/officeDocument/2006/relationships/oleObject" Target="../embeddings/oleObject10.bin"/><Relationship Id="rId9" Type="http://schemas.openxmlformats.org/officeDocument/2006/relationships/image" Target="../media/image100.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06.svg"/><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image" Target="../media/image105.png"/><Relationship Id="rId5" Type="http://schemas.openxmlformats.org/officeDocument/2006/relationships/image" Target="../media/image96.emf"/><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8" Type="http://schemas.openxmlformats.org/officeDocument/2006/relationships/image" Target="../media/image109.jpeg"/><Relationship Id="rId13" Type="http://schemas.openxmlformats.org/officeDocument/2006/relationships/image" Target="../media/image114.png"/><Relationship Id="rId18" Type="http://schemas.openxmlformats.org/officeDocument/2006/relationships/image" Target="../media/image119.png"/><Relationship Id="rId3" Type="http://schemas.openxmlformats.org/officeDocument/2006/relationships/slideLayout" Target="../slideLayouts/slideLayout7.xml"/><Relationship Id="rId7" Type="http://schemas.openxmlformats.org/officeDocument/2006/relationships/image" Target="../media/image108.svg"/><Relationship Id="rId12" Type="http://schemas.openxmlformats.org/officeDocument/2006/relationships/image" Target="../media/image113.svg"/><Relationship Id="rId17" Type="http://schemas.openxmlformats.org/officeDocument/2006/relationships/image" Target="../media/image118.jpeg"/><Relationship Id="rId2" Type="http://schemas.openxmlformats.org/officeDocument/2006/relationships/tags" Target="../tags/tag13.xml"/><Relationship Id="rId16" Type="http://schemas.openxmlformats.org/officeDocument/2006/relationships/image" Target="../media/image117.svg"/><Relationship Id="rId20" Type="http://schemas.openxmlformats.org/officeDocument/2006/relationships/image" Target="../media/image121.png"/><Relationship Id="rId1" Type="http://schemas.openxmlformats.org/officeDocument/2006/relationships/vmlDrawing" Target="../drawings/vmlDrawing12.vml"/><Relationship Id="rId6" Type="http://schemas.openxmlformats.org/officeDocument/2006/relationships/image" Target="../media/image107.png"/><Relationship Id="rId11" Type="http://schemas.openxmlformats.org/officeDocument/2006/relationships/image" Target="../media/image112.png"/><Relationship Id="rId5" Type="http://schemas.openxmlformats.org/officeDocument/2006/relationships/image" Target="../media/image96.emf"/><Relationship Id="rId15" Type="http://schemas.openxmlformats.org/officeDocument/2006/relationships/image" Target="../media/image116.png"/><Relationship Id="rId10" Type="http://schemas.openxmlformats.org/officeDocument/2006/relationships/image" Target="../media/image111.svg"/><Relationship Id="rId19" Type="http://schemas.openxmlformats.org/officeDocument/2006/relationships/image" Target="../media/image120.png"/><Relationship Id="rId4" Type="http://schemas.openxmlformats.org/officeDocument/2006/relationships/oleObject" Target="../embeddings/oleObject12.bin"/><Relationship Id="rId9" Type="http://schemas.openxmlformats.org/officeDocument/2006/relationships/image" Target="../media/image110.png"/><Relationship Id="rId14" Type="http://schemas.openxmlformats.org/officeDocument/2006/relationships/image" Target="../media/image115.svg"/></Relationships>
</file>

<file path=ppt/slides/_rels/slide16.xml.rels><?xml version="1.0" encoding="UTF-8" standalone="yes"?>
<Relationships xmlns="http://schemas.openxmlformats.org/package/2006/relationships"><Relationship Id="rId8" Type="http://schemas.openxmlformats.org/officeDocument/2006/relationships/image" Target="../media/image124.emf"/><Relationship Id="rId3" Type="http://schemas.openxmlformats.org/officeDocument/2006/relationships/slideLayout" Target="../slideLayouts/slideLayout7.xml"/><Relationship Id="rId7" Type="http://schemas.openxmlformats.org/officeDocument/2006/relationships/image" Target="../media/image123.emf"/><Relationship Id="rId2" Type="http://schemas.openxmlformats.org/officeDocument/2006/relationships/tags" Target="../tags/tag14.xml"/><Relationship Id="rId1" Type="http://schemas.openxmlformats.org/officeDocument/2006/relationships/vmlDrawing" Target="../drawings/vmlDrawing13.vml"/><Relationship Id="rId6" Type="http://schemas.openxmlformats.org/officeDocument/2006/relationships/image" Target="../media/image122.emf"/><Relationship Id="rId11" Type="http://schemas.openxmlformats.org/officeDocument/2006/relationships/image" Target="../media/image127.png"/><Relationship Id="rId5" Type="http://schemas.openxmlformats.org/officeDocument/2006/relationships/image" Target="../media/image96.emf"/><Relationship Id="rId10" Type="http://schemas.openxmlformats.org/officeDocument/2006/relationships/image" Target="../media/image126.jpeg"/><Relationship Id="rId4" Type="http://schemas.openxmlformats.org/officeDocument/2006/relationships/oleObject" Target="../embeddings/oleObject13.bin"/><Relationship Id="rId9" Type="http://schemas.openxmlformats.org/officeDocument/2006/relationships/image" Target="../media/image125.jpeg"/></Relationships>
</file>

<file path=ppt/slides/_rels/slide17.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tags" Target="../tags/tag15.xml"/><Relationship Id="rId1" Type="http://schemas.openxmlformats.org/officeDocument/2006/relationships/vmlDrawing" Target="../drawings/vmlDrawing14.vml"/><Relationship Id="rId6" Type="http://schemas.openxmlformats.org/officeDocument/2006/relationships/image" Target="../media/image3.gif"/><Relationship Id="rId5" Type="http://schemas.openxmlformats.org/officeDocument/2006/relationships/image" Target="../media/image128.emf"/><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6.xml"/><Relationship Id="rId1" Type="http://schemas.openxmlformats.org/officeDocument/2006/relationships/vmlDrawing" Target="../drawings/vmlDrawing15.vml"/><Relationship Id="rId5" Type="http://schemas.openxmlformats.org/officeDocument/2006/relationships/image" Target="../media/image95.e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7.xml"/><Relationship Id="rId1" Type="http://schemas.openxmlformats.org/officeDocument/2006/relationships/vmlDrawing" Target="../drawings/vmlDrawing16.vml"/><Relationship Id="rId5" Type="http://schemas.openxmlformats.org/officeDocument/2006/relationships/image" Target="../media/image95.emf"/><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13" Type="http://schemas.openxmlformats.org/officeDocument/2006/relationships/tags" Target="../tags/tag29.xml"/><Relationship Id="rId18" Type="http://schemas.openxmlformats.org/officeDocument/2006/relationships/tags" Target="../tags/tag34.xml"/><Relationship Id="rId26" Type="http://schemas.openxmlformats.org/officeDocument/2006/relationships/tags" Target="../tags/tag42.xml"/><Relationship Id="rId21" Type="http://schemas.openxmlformats.org/officeDocument/2006/relationships/tags" Target="../tags/tag37.xml"/><Relationship Id="rId34" Type="http://schemas.openxmlformats.org/officeDocument/2006/relationships/chart" Target="../charts/chart1.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tags" Target="../tags/tag33.xml"/><Relationship Id="rId25" Type="http://schemas.openxmlformats.org/officeDocument/2006/relationships/tags" Target="../tags/tag41.xml"/><Relationship Id="rId33" Type="http://schemas.openxmlformats.org/officeDocument/2006/relationships/image" Target="../media/image130.emf"/><Relationship Id="rId38" Type="http://schemas.openxmlformats.org/officeDocument/2006/relationships/hyperlink" Target="https://research.verdantix.com/report/market-size-and-forecast-connected-worker-solutions-2020-2026-global" TargetMode="External"/><Relationship Id="rId2" Type="http://schemas.openxmlformats.org/officeDocument/2006/relationships/tags" Target="../tags/tag18.xml"/><Relationship Id="rId16" Type="http://schemas.openxmlformats.org/officeDocument/2006/relationships/tags" Target="../tags/tag32.xml"/><Relationship Id="rId20" Type="http://schemas.openxmlformats.org/officeDocument/2006/relationships/tags" Target="../tags/tag36.xml"/><Relationship Id="rId29" Type="http://schemas.openxmlformats.org/officeDocument/2006/relationships/tags" Target="../tags/tag45.xml"/><Relationship Id="rId1" Type="http://schemas.openxmlformats.org/officeDocument/2006/relationships/vmlDrawing" Target="../drawings/vmlDrawing17.vml"/><Relationship Id="rId6" Type="http://schemas.openxmlformats.org/officeDocument/2006/relationships/tags" Target="../tags/tag22.xml"/><Relationship Id="rId11" Type="http://schemas.openxmlformats.org/officeDocument/2006/relationships/tags" Target="../tags/tag27.xml"/><Relationship Id="rId24" Type="http://schemas.openxmlformats.org/officeDocument/2006/relationships/tags" Target="../tags/tag40.xml"/><Relationship Id="rId32" Type="http://schemas.openxmlformats.org/officeDocument/2006/relationships/oleObject" Target="../embeddings/oleObject17.bin"/><Relationship Id="rId37" Type="http://schemas.openxmlformats.org/officeDocument/2006/relationships/hyperlink" Target="https://guardhat-my.sharepoint.com/personal/debjani_panda_guardhat_com/_layouts/15/onedrive.aspx?ct=1616780912516&amp;or=OWA%2DNT&amp;cid=125aab05%2D8fd4%2D97a6%2D566e%2Dd38b941a1da0&amp;originalPath=aHR0cHM6Ly9ndWFyZGhhdC1teS5zaGFyZXBvaW50LmNvbS86ZjovcC9kZWJqYW5pX3BhbmRhL0V0MzlDWVNHaVZOTnQwMG9zU1BlY2FJQnlHTVUxRGNRNDFZTEZXQWNoc3RneVE%5FcnRpbWU9T2JEM1lIX3cyRWc&amp;id=%2Fpersonal%2Fdebjani%5Fpanda%5Fguardhat%5Fcom%2FDocuments%2FShared%2F05%20Competition%2F%5FIndustry%20Reports%2FVerdantix%20Market%20Size%20And%20Forecast%20Connected%20Worker%20Solutions%202020%2D2026%20Global%2Epdf&amp;parent=%2Fpersonal%2Fdebjani%5Fpanda%5Fguardhat%5Fcom%2FDocuments%2FShared%2F05%20Competition%2F%5FIndustry%20Reports" TargetMode="External"/><Relationship Id="rId5" Type="http://schemas.openxmlformats.org/officeDocument/2006/relationships/tags" Target="../tags/tag21.xml"/><Relationship Id="rId15" Type="http://schemas.openxmlformats.org/officeDocument/2006/relationships/tags" Target="../tags/tag31.xml"/><Relationship Id="rId23" Type="http://schemas.openxmlformats.org/officeDocument/2006/relationships/tags" Target="../tags/tag39.xml"/><Relationship Id="rId28" Type="http://schemas.openxmlformats.org/officeDocument/2006/relationships/tags" Target="../tags/tag44.xml"/><Relationship Id="rId36" Type="http://schemas.openxmlformats.org/officeDocument/2006/relationships/image" Target="../media/image4.png"/><Relationship Id="rId10" Type="http://schemas.openxmlformats.org/officeDocument/2006/relationships/tags" Target="../tags/tag26.xml"/><Relationship Id="rId19" Type="http://schemas.openxmlformats.org/officeDocument/2006/relationships/tags" Target="../tags/tag35.xml"/><Relationship Id="rId31" Type="http://schemas.openxmlformats.org/officeDocument/2006/relationships/notesSlide" Target="../notesSlides/notesSlide9.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 Id="rId22" Type="http://schemas.openxmlformats.org/officeDocument/2006/relationships/tags" Target="../tags/tag38.xml"/><Relationship Id="rId27" Type="http://schemas.openxmlformats.org/officeDocument/2006/relationships/tags" Target="../tags/tag43.xml"/><Relationship Id="rId30" Type="http://schemas.openxmlformats.org/officeDocument/2006/relationships/slideLayout" Target="../slideLayouts/slideLayout6.xml"/><Relationship Id="rId35" Type="http://schemas.openxmlformats.org/officeDocument/2006/relationships/image" Target="../media/image3.gif"/><Relationship Id="rId8" Type="http://schemas.openxmlformats.org/officeDocument/2006/relationships/tags" Target="../tags/tag24.xml"/><Relationship Id="rId3" Type="http://schemas.openxmlformats.org/officeDocument/2006/relationships/tags" Target="../tags/tag19.xml"/></Relationships>
</file>

<file path=ppt/slides/_rels/slide21.xml.rels><?xml version="1.0" encoding="UTF-8" standalone="yes"?>
<Relationships xmlns="http://schemas.openxmlformats.org/package/2006/relationships"><Relationship Id="rId8" Type="http://schemas.openxmlformats.org/officeDocument/2006/relationships/image" Target="../media/image132.svg"/><Relationship Id="rId13" Type="http://schemas.openxmlformats.org/officeDocument/2006/relationships/image" Target="../media/image136.png"/><Relationship Id="rId3" Type="http://schemas.openxmlformats.org/officeDocument/2006/relationships/slideLayout" Target="../slideLayouts/slideLayout10.xml"/><Relationship Id="rId7" Type="http://schemas.openxmlformats.org/officeDocument/2006/relationships/image" Target="../media/image12.png"/><Relationship Id="rId12" Type="http://schemas.microsoft.com/office/2007/relationships/hdphoto" Target="../media/hdphoto3.wdp"/><Relationship Id="rId2" Type="http://schemas.openxmlformats.org/officeDocument/2006/relationships/tags" Target="../tags/tag46.xml"/><Relationship Id="rId1" Type="http://schemas.openxmlformats.org/officeDocument/2006/relationships/vmlDrawing" Target="../drawings/vmlDrawing18.vml"/><Relationship Id="rId6" Type="http://schemas.openxmlformats.org/officeDocument/2006/relationships/image" Target="../media/image131.emf"/><Relationship Id="rId11" Type="http://schemas.openxmlformats.org/officeDocument/2006/relationships/image" Target="../media/image135.png"/><Relationship Id="rId5" Type="http://schemas.openxmlformats.org/officeDocument/2006/relationships/oleObject" Target="../embeddings/oleObject18.bin"/><Relationship Id="rId10" Type="http://schemas.openxmlformats.org/officeDocument/2006/relationships/image" Target="../media/image134.png"/><Relationship Id="rId4" Type="http://schemas.openxmlformats.org/officeDocument/2006/relationships/notesSlide" Target="../notesSlides/notesSlide10.xml"/><Relationship Id="rId9" Type="http://schemas.openxmlformats.org/officeDocument/2006/relationships/image" Target="../media/image133.tiff"/></Relationships>
</file>

<file path=ppt/slides/_rels/slide22.xml.rels><?xml version="1.0" encoding="UTF-8" standalone="yes"?>
<Relationships xmlns="http://schemas.openxmlformats.org/package/2006/relationships"><Relationship Id="rId8" Type="http://schemas.openxmlformats.org/officeDocument/2006/relationships/image" Target="../media/image132.svg"/><Relationship Id="rId13" Type="http://schemas.openxmlformats.org/officeDocument/2006/relationships/image" Target="../media/image136.png"/><Relationship Id="rId3" Type="http://schemas.openxmlformats.org/officeDocument/2006/relationships/slideLayout" Target="../slideLayouts/slideLayout10.xml"/><Relationship Id="rId7" Type="http://schemas.openxmlformats.org/officeDocument/2006/relationships/image" Target="../media/image12.png"/><Relationship Id="rId12" Type="http://schemas.microsoft.com/office/2007/relationships/hdphoto" Target="../media/hdphoto4.wdp"/><Relationship Id="rId2" Type="http://schemas.openxmlformats.org/officeDocument/2006/relationships/tags" Target="../tags/tag47.xml"/><Relationship Id="rId1" Type="http://schemas.openxmlformats.org/officeDocument/2006/relationships/vmlDrawing" Target="../drawings/vmlDrawing19.vml"/><Relationship Id="rId6" Type="http://schemas.openxmlformats.org/officeDocument/2006/relationships/image" Target="../media/image131.emf"/><Relationship Id="rId11" Type="http://schemas.openxmlformats.org/officeDocument/2006/relationships/image" Target="../media/image135.png"/><Relationship Id="rId5" Type="http://schemas.openxmlformats.org/officeDocument/2006/relationships/oleObject" Target="../embeddings/oleObject19.bin"/><Relationship Id="rId10" Type="http://schemas.openxmlformats.org/officeDocument/2006/relationships/image" Target="../media/image134.png"/><Relationship Id="rId4" Type="http://schemas.openxmlformats.org/officeDocument/2006/relationships/notesSlide" Target="../notesSlides/notesSlide11.xml"/><Relationship Id="rId9" Type="http://schemas.openxmlformats.org/officeDocument/2006/relationships/image" Target="../media/image133.tiff"/></Relationships>
</file>

<file path=ppt/slides/_rels/slide23.xml.rels><?xml version="1.0" encoding="UTF-8" standalone="yes"?>
<Relationships xmlns="http://schemas.openxmlformats.org/package/2006/relationships"><Relationship Id="rId8" Type="http://schemas.openxmlformats.org/officeDocument/2006/relationships/image" Target="../media/image139.svg"/><Relationship Id="rId13" Type="http://schemas.openxmlformats.org/officeDocument/2006/relationships/image" Target="../media/image144.svg"/><Relationship Id="rId18" Type="http://schemas.openxmlformats.org/officeDocument/2006/relationships/image" Target="../media/image149.png"/><Relationship Id="rId3" Type="http://schemas.openxmlformats.org/officeDocument/2006/relationships/slideLayout" Target="../slideLayouts/slideLayout10.xml"/><Relationship Id="rId21" Type="http://schemas.openxmlformats.org/officeDocument/2006/relationships/image" Target="../media/image152.sv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48.svg"/><Relationship Id="rId2" Type="http://schemas.openxmlformats.org/officeDocument/2006/relationships/tags" Target="../tags/tag48.xml"/><Relationship Id="rId16" Type="http://schemas.openxmlformats.org/officeDocument/2006/relationships/image" Target="../media/image147.png"/><Relationship Id="rId20" Type="http://schemas.openxmlformats.org/officeDocument/2006/relationships/image" Target="../media/image151.png"/><Relationship Id="rId1" Type="http://schemas.openxmlformats.org/officeDocument/2006/relationships/vmlDrawing" Target="../drawings/vmlDrawing20.vml"/><Relationship Id="rId6" Type="http://schemas.openxmlformats.org/officeDocument/2006/relationships/image" Target="../media/image137.emf"/><Relationship Id="rId11" Type="http://schemas.openxmlformats.org/officeDocument/2006/relationships/image" Target="../media/image142.png"/><Relationship Id="rId5" Type="http://schemas.openxmlformats.org/officeDocument/2006/relationships/oleObject" Target="../embeddings/oleObject20.bin"/><Relationship Id="rId15" Type="http://schemas.openxmlformats.org/officeDocument/2006/relationships/image" Target="../media/image146.svg"/><Relationship Id="rId10" Type="http://schemas.openxmlformats.org/officeDocument/2006/relationships/image" Target="../media/image141.svg"/><Relationship Id="rId19" Type="http://schemas.openxmlformats.org/officeDocument/2006/relationships/image" Target="../media/image150.svg"/><Relationship Id="rId4" Type="http://schemas.openxmlformats.org/officeDocument/2006/relationships/notesSlide" Target="../notesSlides/notesSlide12.xml"/><Relationship Id="rId9" Type="http://schemas.openxmlformats.org/officeDocument/2006/relationships/image" Target="../media/image140.png"/><Relationship Id="rId14" Type="http://schemas.openxmlformats.org/officeDocument/2006/relationships/image" Target="../media/image14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9.xml"/><Relationship Id="rId1" Type="http://schemas.openxmlformats.org/officeDocument/2006/relationships/vmlDrawing" Target="../drawings/vmlDrawing21.vml"/><Relationship Id="rId6" Type="http://schemas.openxmlformats.org/officeDocument/2006/relationships/image" Target="../media/image95.emf"/><Relationship Id="rId5" Type="http://schemas.openxmlformats.org/officeDocument/2006/relationships/oleObject" Target="../embeddings/oleObject21.bin"/><Relationship Id="rId4"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0.xml"/><Relationship Id="rId1" Type="http://schemas.openxmlformats.org/officeDocument/2006/relationships/vmlDrawing" Target="../drawings/vmlDrawing22.vml"/><Relationship Id="rId6" Type="http://schemas.openxmlformats.org/officeDocument/2006/relationships/image" Target="../media/image153.emf"/><Relationship Id="rId5" Type="http://schemas.openxmlformats.org/officeDocument/2006/relationships/oleObject" Target="../embeddings/oleObject22.bin"/><Relationship Id="rId4"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16.xml"/><Relationship Id="rId4" Type="http://schemas.openxmlformats.org/officeDocument/2006/relationships/image" Target="../media/image156.png"/></Relationships>
</file>

<file path=ppt/slides/_rels/slide27.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2D03AE6-E3ED-3F4B-9915-E98552D1481E}"/>
              </a:ext>
            </a:extLst>
          </p:cNvPr>
          <p:cNvGraphicFramePr>
            <a:graphicFrameLocks noChangeAspect="1"/>
          </p:cNvGraphicFramePr>
          <p:nvPr>
            <p:custDataLst>
              <p:tags r:id="rId2"/>
            </p:custDataLst>
            <p:extLst>
              <p:ext uri="{D42A27DB-BD31-4B8C-83A1-F6EECF244321}">
                <p14:modId xmlns:p14="http://schemas.microsoft.com/office/powerpoint/2010/main" val="89114326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29697" name="think-cell Slide" r:id="rId5" imgW="7772400" imgH="10058400" progId="TCLayout.ActiveDocument.1">
                  <p:embed/>
                </p:oleObj>
              </mc:Choice>
              <mc:Fallback>
                <p:oleObj name="think-cell Slide" r:id="rId5" imgW="7772400" imgH="10058400" progId="TCLayout.ActiveDocument.1">
                  <p:embed/>
                  <p:pic>
                    <p:nvPicPr>
                      <p:cNvPr id="7" name="Object 6" hidden="1">
                        <a:extLst>
                          <a:ext uri="{FF2B5EF4-FFF2-40B4-BE49-F238E27FC236}">
                            <a16:creationId xmlns:a16="http://schemas.microsoft.com/office/drawing/2014/main" id="{D2D03AE6-E3ED-3F4B-9915-E98552D1481E}"/>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pic>
        <p:nvPicPr>
          <p:cNvPr id="364" name="Picture 3"/>
          <p:cNvPicPr>
            <a:picLocks noChangeAspect="1"/>
          </p:cNvPicPr>
          <p:nvPr/>
        </p:nvPicPr>
        <p:blipFill>
          <a:blip r:embed="rId7" cstate="screen">
            <a:extLst>
              <a:ext uri="{28A0092B-C50C-407E-A947-70E740481C1C}">
                <a14:useLocalDpi xmlns:a14="http://schemas.microsoft.com/office/drawing/2010/main"/>
              </a:ext>
            </a:extLst>
          </a:blip>
          <a:srcRect t="7420" b="7420"/>
          <a:stretch/>
        </p:blipFill>
        <p:spPr>
          <a:xfrm>
            <a:off x="1" y="1"/>
            <a:ext cx="24384000" cy="13716000"/>
          </a:xfrm>
          <a:prstGeom prst="rect">
            <a:avLst/>
          </a:prstGeom>
          <a:ln w="12700">
            <a:miter lim="400000"/>
          </a:ln>
        </p:spPr>
      </p:pic>
      <p:sp>
        <p:nvSpPr>
          <p:cNvPr id="2" name="Rectangle 1">
            <a:extLst>
              <a:ext uri="{FF2B5EF4-FFF2-40B4-BE49-F238E27FC236}">
                <a16:creationId xmlns:a16="http://schemas.microsoft.com/office/drawing/2014/main" id="{CE87F3F8-4DB2-4BFD-8629-A48C7859BDB4}"/>
              </a:ext>
            </a:extLst>
          </p:cNvPr>
          <p:cNvSpPr/>
          <p:nvPr/>
        </p:nvSpPr>
        <p:spPr>
          <a:xfrm>
            <a:off x="1" y="0"/>
            <a:ext cx="24383998" cy="13715999"/>
          </a:xfrm>
          <a:prstGeom prst="rect">
            <a:avLst/>
          </a:prstGeom>
          <a:solidFill>
            <a:srgbClr val="F58220">
              <a:alpha val="8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5" name="Title 4">
            <a:extLst>
              <a:ext uri="{FF2B5EF4-FFF2-40B4-BE49-F238E27FC236}">
                <a16:creationId xmlns:a16="http://schemas.microsoft.com/office/drawing/2014/main" id="{18615161-7407-422D-90D3-75D809D4264C}"/>
              </a:ext>
            </a:extLst>
          </p:cNvPr>
          <p:cNvSpPr>
            <a:spLocks noGrp="1"/>
          </p:cNvSpPr>
          <p:nvPr>
            <p:ph type="title"/>
          </p:nvPr>
        </p:nvSpPr>
        <p:spPr/>
        <p:txBody>
          <a:bodyPr vert="horz"/>
          <a:lstStyle/>
          <a:p>
            <a:r>
              <a:rPr lang="en-US"/>
              <a:t>Guardhat + RKI </a:t>
            </a:r>
          </a:p>
        </p:txBody>
      </p:sp>
      <p:sp>
        <p:nvSpPr>
          <p:cNvPr id="6" name="Text Placeholder 5">
            <a:extLst>
              <a:ext uri="{FF2B5EF4-FFF2-40B4-BE49-F238E27FC236}">
                <a16:creationId xmlns:a16="http://schemas.microsoft.com/office/drawing/2014/main" id="{7B450B0D-C86A-4BE2-A55A-571BC67D6A94}"/>
              </a:ext>
            </a:extLst>
          </p:cNvPr>
          <p:cNvSpPr>
            <a:spLocks noGrp="1"/>
          </p:cNvSpPr>
          <p:nvPr>
            <p:ph type="body" sz="half" idx="1"/>
          </p:nvPr>
        </p:nvSpPr>
        <p:spPr/>
        <p:txBody>
          <a:bodyPr/>
          <a:lstStyle/>
          <a:p>
            <a:r>
              <a:rPr lang="en-US" b="1"/>
              <a:t>Prepared for RKI Sales Kickoff </a:t>
            </a:r>
          </a:p>
          <a:p>
            <a:r>
              <a:rPr lang="en-US"/>
              <a:t>December 2021</a:t>
            </a:r>
          </a:p>
        </p:txBody>
      </p:sp>
      <p:sp>
        <p:nvSpPr>
          <p:cNvPr id="363" name="Slide Number Placeholder 1"/>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a:bodyPr>
          <a:lstStyle>
            <a:lvl1pPr>
              <a:spcBef>
                <a:spcPts val="600"/>
              </a:spcBef>
            </a:lvl1pPr>
          </a:lstStyle>
          <a:p>
            <a:fld id="{86CB4B4D-7CA3-9044-876B-883B54F8677D}" type="slidenum">
              <a:rPr/>
              <a:t>1</a:t>
            </a:fld>
            <a:endParaRPr/>
          </a:p>
        </p:txBody>
      </p:sp>
      <p:sp>
        <p:nvSpPr>
          <p:cNvPr id="367" name="CONFIDENTIAL AND PROPRIETARY. ANY USE OF THIS MATERIAL WITHOUT SPECIFIC PERMISSION OF GUARDHAT IS STRICTLY PROHIBITED"/>
          <p:cNvSpPr txBox="1"/>
          <p:nvPr/>
        </p:nvSpPr>
        <p:spPr>
          <a:xfrm>
            <a:off x="756010" y="13111867"/>
            <a:ext cx="14278427" cy="246221"/>
          </a:xfrm>
          <a:prstGeom prst="rect">
            <a:avLst/>
          </a:prstGeom>
          <a:solidFill>
            <a:srgbClr val="000000">
              <a:alpha val="0"/>
            </a:srgb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821530">
              <a:defRPr sz="1600" cap="all">
                <a:solidFill>
                  <a:srgbClr val="FFFFFE"/>
                </a:solidFill>
                <a:latin typeface="Factoria W00 Medium"/>
                <a:ea typeface="Factoria W00 Medium"/>
                <a:cs typeface="Factoria W00 Medium"/>
                <a:sym typeface="Factoria W00 Medium"/>
              </a:defRPr>
            </a:lvl1pPr>
          </a:lstStyle>
          <a:p>
            <a:r>
              <a:rPr>
                <a:latin typeface="Avenir Next LT Pro" panose="020B0504020202020204" pitchFamily="34" charset="0"/>
              </a:rPr>
              <a:t>CONFIDENTIAL AND PROPRIETARY. ANY USE OF THIS MATERIAL WITHOUT SPECIFIC PERMISSION OF GUARDHAT IS STRICTLY PROHIBITED</a:t>
            </a:r>
          </a:p>
        </p:txBody>
      </p:sp>
      <p:pic>
        <p:nvPicPr>
          <p:cNvPr id="4" name="Graphic 3">
            <a:extLst>
              <a:ext uri="{FF2B5EF4-FFF2-40B4-BE49-F238E27FC236}">
                <a16:creationId xmlns:a16="http://schemas.microsoft.com/office/drawing/2014/main" id="{E87CF5A0-6275-43E4-BF48-BDF7D615347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186400" y="11797631"/>
            <a:ext cx="4954196" cy="1061613"/>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49FC8-5D12-4A04-9CE6-7BF117F6FF7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F4647F3-B2E6-4F3A-8C17-39D9A2769798}"/>
              </a:ext>
            </a:extLst>
          </p:cNvPr>
          <p:cNvSpPr>
            <a:spLocks noGrp="1"/>
          </p:cNvSpPr>
          <p:nvPr>
            <p:ph type="body" sz="half" idx="1"/>
          </p:nvPr>
        </p:nvSpPr>
        <p:spPr/>
        <p:txBody>
          <a:bodyPr/>
          <a:lstStyle/>
          <a:p>
            <a:endParaRPr lang="en-US"/>
          </a:p>
        </p:txBody>
      </p:sp>
    </p:spTree>
    <p:extLst>
      <p:ext uri="{BB962C8B-B14F-4D97-AF65-F5344CB8AC3E}">
        <p14:creationId xmlns:p14="http://schemas.microsoft.com/office/powerpoint/2010/main" val="123809271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Guardhat Ecosystem: Overview"/>
          <p:cNvSpPr txBox="1">
            <a:spLocks noGrp="1"/>
          </p:cNvSpPr>
          <p:nvPr>
            <p:ph type="title"/>
          </p:nvPr>
        </p:nvSpPr>
        <p:spPr>
          <a:prstGeom prst="rect">
            <a:avLst/>
          </a:prstGeom>
        </p:spPr>
        <p:txBody>
          <a:bodyPr/>
          <a:lstStyle/>
          <a:p>
            <a:r>
              <a:rPr lang="en-US"/>
              <a:t>Agenda</a:t>
            </a:r>
          </a:p>
        </p:txBody>
      </p:sp>
      <p:sp>
        <p:nvSpPr>
          <p:cNvPr id="372" name="Solution Components…"/>
          <p:cNvSpPr txBox="1">
            <a:spLocks noGrp="1"/>
          </p:cNvSpPr>
          <p:nvPr>
            <p:ph type="body" sz="half" idx="1"/>
          </p:nvPr>
        </p:nvSpPr>
        <p:spPr>
          <a:prstGeom prst="rect">
            <a:avLst/>
          </a:prstGeom>
        </p:spPr>
        <p:txBody>
          <a:bodyPr/>
          <a:lstStyle/>
          <a:p>
            <a:r>
              <a:rPr lang="en-US"/>
              <a:t>Guardhat – an introduction </a:t>
            </a:r>
          </a:p>
          <a:p>
            <a:r>
              <a:rPr lang="en-US"/>
              <a:t>Offering &amp; pricing </a:t>
            </a:r>
          </a:p>
          <a:p>
            <a:r>
              <a:rPr lang="en-US"/>
              <a:t>Demo</a:t>
            </a:r>
          </a:p>
          <a:p>
            <a:r>
              <a:rPr lang="en-US"/>
              <a:t>Positioning &amp; competitive environment </a:t>
            </a:r>
          </a:p>
          <a:p>
            <a:r>
              <a:rPr lang="en-US"/>
              <a:t>Bonus: RKI input from the field + battle card build out </a:t>
            </a:r>
          </a:p>
        </p:txBody>
      </p:sp>
      <p:sp>
        <p:nvSpPr>
          <p:cNvPr id="370" name="Slide Number Placeholder 1"/>
          <p:cNvSpPr txBox="1">
            <a:spLocks noGrp="1"/>
          </p:cNvSpPr>
          <p:nvPr>
            <p:ph type="sldNum" sz="quarter" idx="2"/>
          </p:nvPr>
        </p:nvSpPr>
        <p:spPr>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lang="en-US" smtClean="0"/>
              <a:t>3</a:t>
            </a:fld>
            <a:endParaRPr lang="en-US"/>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CBBD175-EACB-3A44-9448-8011BC15CBB6}"/>
              </a:ext>
            </a:extLst>
          </p:cNvPr>
          <p:cNvGraphicFramePr>
            <a:graphicFrameLocks noChangeAspect="1"/>
          </p:cNvGraphicFramePr>
          <p:nvPr>
            <p:custDataLst>
              <p:tags r:id="rId2"/>
            </p:custDataLst>
            <p:extLst>
              <p:ext uri="{D42A27DB-BD31-4B8C-83A1-F6EECF244321}">
                <p14:modId xmlns:p14="http://schemas.microsoft.com/office/powerpoint/2010/main" val="1103883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33793" name="think-cell Slide" r:id="rId5" imgW="7772400" imgH="10058400" progId="TCLayout.ActiveDocument.1">
                  <p:embed/>
                </p:oleObj>
              </mc:Choice>
              <mc:Fallback>
                <p:oleObj name="think-cell Slide" r:id="rId5" imgW="7772400" imgH="10058400" progId="TCLayout.ActiveDocument.1">
                  <p:embed/>
                  <p:pic>
                    <p:nvPicPr>
                      <p:cNvPr id="4" name="Object 3" hidden="1">
                        <a:extLst>
                          <a:ext uri="{FF2B5EF4-FFF2-40B4-BE49-F238E27FC236}">
                            <a16:creationId xmlns:a16="http://schemas.microsoft.com/office/drawing/2014/main" id="{7CBBD175-EACB-3A44-9448-8011BC15CBB6}"/>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2848D50-A1A4-6948-9F70-E697A6F6CC30}"/>
              </a:ext>
            </a:extLst>
          </p:cNvPr>
          <p:cNvSpPr>
            <a:spLocks noGrp="1"/>
          </p:cNvSpPr>
          <p:nvPr>
            <p:ph type="title"/>
          </p:nvPr>
        </p:nvSpPr>
        <p:spPr>
          <a:xfrm>
            <a:off x="1141186" y="389443"/>
            <a:ext cx="22101627" cy="1527812"/>
          </a:xfrm>
        </p:spPr>
        <p:txBody>
          <a:bodyPr vert="horz"/>
          <a:lstStyle/>
          <a:p>
            <a:r>
              <a:rPr lang="en-US"/>
              <a:t>The mission </a:t>
            </a:r>
          </a:p>
        </p:txBody>
      </p:sp>
      <p:sp>
        <p:nvSpPr>
          <p:cNvPr id="3" name="Text Placeholder 2">
            <a:extLst>
              <a:ext uri="{FF2B5EF4-FFF2-40B4-BE49-F238E27FC236}">
                <a16:creationId xmlns:a16="http://schemas.microsoft.com/office/drawing/2014/main" id="{50ACB42B-4322-BD4D-8125-F9111EAE21E5}"/>
              </a:ext>
            </a:extLst>
          </p:cNvPr>
          <p:cNvSpPr>
            <a:spLocks noGrp="1"/>
          </p:cNvSpPr>
          <p:nvPr>
            <p:ph type="body" sz="quarter" idx="10"/>
          </p:nvPr>
        </p:nvSpPr>
        <p:spPr>
          <a:xfrm>
            <a:off x="800977" y="2664589"/>
            <a:ext cx="12825814" cy="9898062"/>
          </a:xfrm>
        </p:spPr>
        <p:txBody>
          <a:bodyPr vert="horz" lIns="91440" tIns="45720" rIns="91440" bIns="45720" rtlCol="0" anchor="t">
            <a:normAutofit fontScale="92500" lnSpcReduction="10000"/>
          </a:bodyPr>
          <a:lstStyle/>
          <a:p>
            <a:pPr fontAlgn="base"/>
            <a:r>
              <a:rPr lang="en-US"/>
              <a:t>Guardhat exists to align safety and success for industrial workforces, so companies can advance by putting their workers first.​</a:t>
            </a:r>
          </a:p>
          <a:p>
            <a:pPr marL="0" indent="0" fontAlgn="base">
              <a:buNone/>
            </a:pPr>
            <a:endParaRPr lang="en-US"/>
          </a:p>
          <a:p>
            <a:pPr fontAlgn="base"/>
            <a:r>
              <a:rPr lang="en-US"/>
              <a:t>We build people-centric technologies that connect and protect frontline workers​, so companies can drive growth and expand their impact and legacy.​</a:t>
            </a:r>
          </a:p>
          <a:p>
            <a:pPr marL="0" indent="0" fontAlgn="base">
              <a:buNone/>
            </a:pPr>
            <a:endParaRPr lang="en-US"/>
          </a:p>
          <a:p>
            <a:pPr fontAlgn="base"/>
            <a:r>
              <a:rPr lang="en-US"/>
              <a:t>No company can do this alone. Creating at best ecosystem of partners is core to our mission. RKI knows gas detection. Together, we can help create a more secure, more confident and more productive workforce.​</a:t>
            </a:r>
          </a:p>
          <a:p>
            <a:pPr marL="0" indent="0">
              <a:buNone/>
            </a:pPr>
            <a:endParaRPr lang="en-US"/>
          </a:p>
        </p:txBody>
      </p:sp>
      <p:pic>
        <p:nvPicPr>
          <p:cNvPr id="8" name="Picture 7" descr="A person wearing a safety vest&#10;&#10;Description automatically generated with medium confidence">
            <a:extLst>
              <a:ext uri="{FF2B5EF4-FFF2-40B4-BE49-F238E27FC236}">
                <a16:creationId xmlns:a16="http://schemas.microsoft.com/office/drawing/2014/main" id="{89C22BE4-3B74-064C-A874-FB81C6C2F746}"/>
              </a:ext>
            </a:extLst>
          </p:cNvPr>
          <p:cNvPicPr>
            <a:picLocks noChangeAspect="1"/>
          </p:cNvPicPr>
          <p:nvPr/>
        </p:nvPicPr>
        <p:blipFill rotWithShape="1">
          <a:blip r:embed="rId7">
            <a:extLst>
              <a:ext uri="{28A0092B-C50C-407E-A947-70E740481C1C}">
                <a14:useLocalDpi xmlns:a14="http://schemas.microsoft.com/office/drawing/2010/main" val="0"/>
              </a:ext>
            </a:extLst>
          </a:blip>
          <a:srcRect b="16818"/>
          <a:stretch/>
        </p:blipFill>
        <p:spPr>
          <a:xfrm>
            <a:off x="15203358" y="2283838"/>
            <a:ext cx="9180642" cy="11455022"/>
          </a:xfrm>
          <a:prstGeom prst="rect">
            <a:avLst/>
          </a:prstGeom>
        </p:spPr>
      </p:pic>
    </p:spTree>
    <p:extLst>
      <p:ext uri="{BB962C8B-B14F-4D97-AF65-F5344CB8AC3E}">
        <p14:creationId xmlns:p14="http://schemas.microsoft.com/office/powerpoint/2010/main" val="140610818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6" name="Picture 2"/>
          <p:cNvPicPr>
            <a:picLocks noChangeAspect="1"/>
          </p:cNvPicPr>
          <p:nvPr/>
        </p:nvPicPr>
        <p:blipFill rotWithShape="1">
          <a:blip r:embed="rId3" cstate="print">
            <a:extLst>
              <a:ext uri="{28A0092B-C50C-407E-A947-70E740481C1C}">
                <a14:useLocalDpi xmlns:a14="http://schemas.microsoft.com/office/drawing/2010/main"/>
              </a:ext>
            </a:extLst>
          </a:blip>
          <a:srcRect l="17821" r="17819"/>
          <a:stretch/>
        </p:blipFill>
        <p:spPr>
          <a:xfrm>
            <a:off x="0" y="0"/>
            <a:ext cx="13248640" cy="13715999"/>
          </a:xfrm>
          <a:prstGeom prst="rect">
            <a:avLst/>
          </a:prstGeom>
          <a:ln w="12700">
            <a:miter lim="400000"/>
          </a:ln>
        </p:spPr>
      </p:pic>
      <p:sp>
        <p:nvSpPr>
          <p:cNvPr id="497" name="object 8"/>
          <p:cNvSpPr/>
          <p:nvPr/>
        </p:nvSpPr>
        <p:spPr>
          <a:xfrm>
            <a:off x="0" y="0"/>
            <a:ext cx="13248639" cy="13716000"/>
          </a:xfrm>
          <a:prstGeom prst="rect">
            <a:avLst/>
          </a:prstGeom>
          <a:solidFill>
            <a:srgbClr val="C75F09">
              <a:alpha val="56863"/>
            </a:srgbClr>
          </a:solidFill>
          <a:ln w="12700">
            <a:miter lim="400000"/>
          </a:ln>
        </p:spPr>
        <p:txBody>
          <a:bodyPr lIns="0" tIns="0" rIns="0" bIns="0"/>
          <a:lstStyle/>
          <a:p>
            <a:pPr>
              <a:defRPr>
                <a:latin typeface="Factoria W00 Medium"/>
                <a:ea typeface="Factoria W00 Medium"/>
                <a:cs typeface="Factoria W00 Medium"/>
                <a:sym typeface="Factoria W00 Medium"/>
              </a:defRPr>
            </a:pPr>
            <a:endParaRPr>
              <a:latin typeface="Avenir Next LT Pro" panose="020B0504020202020204" pitchFamily="34" charset="0"/>
            </a:endParaRPr>
          </a:p>
        </p:txBody>
      </p:sp>
      <p:sp>
        <p:nvSpPr>
          <p:cNvPr id="49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b"/>
          <a:lstStyle>
            <a:lvl1pPr>
              <a:defRPr sz="1400">
                <a:solidFill>
                  <a:srgbClr val="A7A7A7"/>
                </a:solidFill>
                <a:latin typeface="+mn-lt"/>
                <a:ea typeface="+mn-ea"/>
                <a:cs typeface="+mn-cs"/>
                <a:sym typeface="Helvetica"/>
              </a:defRPr>
            </a:lvl1pPr>
          </a:lstStyle>
          <a:p>
            <a:fld id="{86CB4B4D-7CA3-9044-876B-883B54F8677D}" type="slidenum">
              <a:rPr/>
              <a:t>5</a:t>
            </a:fld>
            <a:endParaRPr/>
          </a:p>
        </p:txBody>
      </p:sp>
      <p:sp>
        <p:nvSpPr>
          <p:cNvPr id="502" name="object 15"/>
          <p:cNvSpPr txBox="1"/>
          <p:nvPr/>
        </p:nvSpPr>
        <p:spPr>
          <a:xfrm>
            <a:off x="14762251" y="5098429"/>
            <a:ext cx="8158887" cy="70771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oAutofit/>
          </a:bodyPr>
          <a:lstStyle/>
          <a:p>
            <a:pPr marL="457200" indent="-457200" algn="l">
              <a:spcAft>
                <a:spcPts val="2400"/>
              </a:spcAft>
              <a:buSzPct val="100000"/>
              <a:buBlip>
                <a:blip r:embed="rId4"/>
              </a:buBlip>
              <a:defRPr sz="4000">
                <a:solidFill>
                  <a:srgbClr val="FFFFFF"/>
                </a:solidFill>
                <a:latin typeface="Gotham Book"/>
                <a:ea typeface="Gotham Book"/>
                <a:cs typeface="Gotham Book"/>
                <a:sym typeface="Gotham Book"/>
              </a:defRPr>
            </a:pPr>
            <a:r>
              <a:rPr>
                <a:solidFill>
                  <a:schemeClr val="tx2"/>
                </a:solidFill>
                <a:latin typeface="Avenir Next LT Pro" panose="020B0504020202020204" pitchFamily="34" charset="0"/>
              </a:rPr>
              <a:t>Our workforce is largely </a:t>
            </a:r>
            <a:r>
              <a:rPr lang="en-US" b="1">
                <a:solidFill>
                  <a:schemeClr val="tx2"/>
                </a:solidFill>
                <a:latin typeface="Avenir Next LT Pro" panose="020B0504020202020204" pitchFamily="34" charset="0"/>
              </a:rPr>
              <a:t>invisible</a:t>
            </a:r>
            <a:r>
              <a:rPr>
                <a:solidFill>
                  <a:schemeClr val="tx2"/>
                </a:solidFill>
                <a:latin typeface="Avenir Next LT Pro" panose="020B0504020202020204" pitchFamily="34" charset="0"/>
              </a:rPr>
              <a:t> to us </a:t>
            </a:r>
          </a:p>
          <a:p>
            <a:pPr marL="457200" indent="-457200" algn="l">
              <a:spcAft>
                <a:spcPts val="2400"/>
              </a:spcAft>
              <a:buSzPct val="100000"/>
              <a:buBlip>
                <a:blip r:embed="rId4"/>
              </a:buBlip>
              <a:defRPr sz="4000">
                <a:solidFill>
                  <a:srgbClr val="FFFFFF"/>
                </a:solidFill>
                <a:latin typeface="Gotham Book"/>
                <a:ea typeface="Gotham Book"/>
                <a:cs typeface="Gotham Book"/>
                <a:sym typeface="Gotham Book"/>
              </a:defRPr>
            </a:pPr>
            <a:r>
              <a:rPr>
                <a:solidFill>
                  <a:schemeClr val="tx2"/>
                </a:solidFill>
                <a:latin typeface="Avenir Next LT Pro" panose="020B0504020202020204" pitchFamily="34" charset="0"/>
              </a:rPr>
              <a:t>Their work conditions are too frequently </a:t>
            </a:r>
            <a:r>
              <a:rPr lang="en-US" b="1">
                <a:solidFill>
                  <a:schemeClr val="tx2"/>
                </a:solidFill>
                <a:latin typeface="Avenir Next LT Pro" panose="020B0504020202020204" pitchFamily="34" charset="0"/>
              </a:rPr>
              <a:t>unknown</a:t>
            </a:r>
            <a:r>
              <a:rPr>
                <a:solidFill>
                  <a:schemeClr val="tx2"/>
                </a:solidFill>
                <a:latin typeface="Avenir Next LT Pro" panose="020B0504020202020204" pitchFamily="34" charset="0"/>
              </a:rPr>
              <a:t> and dangerous </a:t>
            </a:r>
          </a:p>
          <a:p>
            <a:pPr marL="457200" indent="-457200" algn="l">
              <a:spcAft>
                <a:spcPts val="2400"/>
              </a:spcAft>
              <a:buSzPct val="100000"/>
              <a:buBlip>
                <a:blip r:embed="rId4"/>
              </a:buBlip>
              <a:defRPr sz="4000">
                <a:solidFill>
                  <a:srgbClr val="FFFFFF"/>
                </a:solidFill>
                <a:latin typeface="Gotham Book"/>
                <a:ea typeface="Gotham Book"/>
                <a:cs typeface="Gotham Book"/>
                <a:sym typeface="Gotham Book"/>
              </a:defRPr>
            </a:pPr>
            <a:r>
              <a:rPr>
                <a:solidFill>
                  <a:schemeClr val="tx2"/>
                </a:solidFill>
                <a:latin typeface="Avenir Next LT Pro" panose="020B0504020202020204" pitchFamily="34" charset="0"/>
              </a:rPr>
              <a:t>Communications are </a:t>
            </a:r>
            <a:r>
              <a:rPr lang="en-US" b="1">
                <a:solidFill>
                  <a:schemeClr val="tx2"/>
                </a:solidFill>
                <a:latin typeface="Avenir Next LT Pro" panose="020B0504020202020204" pitchFamily="34" charset="0"/>
              </a:rPr>
              <a:t>unreliable</a:t>
            </a:r>
            <a:r>
              <a:rPr>
                <a:solidFill>
                  <a:schemeClr val="tx2"/>
                </a:solidFill>
                <a:latin typeface="Avenir Next LT Pro" panose="020B0504020202020204" pitchFamily="34" charset="0"/>
              </a:rPr>
              <a:t> and inefficient</a:t>
            </a:r>
          </a:p>
          <a:p>
            <a:pPr marL="457200" indent="-457200" algn="l">
              <a:spcAft>
                <a:spcPts val="2400"/>
              </a:spcAft>
              <a:buSzPct val="100000"/>
              <a:buBlip>
                <a:blip r:embed="rId4"/>
              </a:buBlip>
              <a:defRPr sz="4000">
                <a:solidFill>
                  <a:srgbClr val="FFFFFF"/>
                </a:solidFill>
                <a:latin typeface="Gotham Book"/>
                <a:ea typeface="Gotham Book"/>
                <a:cs typeface="Gotham Book"/>
                <a:sym typeface="Gotham Book"/>
              </a:defRPr>
            </a:pPr>
            <a:r>
              <a:rPr lang="en-US">
                <a:solidFill>
                  <a:schemeClr val="tx2"/>
                </a:solidFill>
                <a:latin typeface="Avenir Next LT Pro" panose="020B0504020202020204" pitchFamily="34" charset="0"/>
              </a:rPr>
              <a:t>Data on worker safety goes </a:t>
            </a:r>
            <a:r>
              <a:rPr lang="en-US" b="1">
                <a:solidFill>
                  <a:schemeClr val="tx2"/>
                </a:solidFill>
                <a:latin typeface="Avenir Next LT Pro" panose="020B0504020202020204" pitchFamily="34" charset="0"/>
              </a:rPr>
              <a:t>uncaptured</a:t>
            </a:r>
            <a:r>
              <a:rPr lang="en-US">
                <a:solidFill>
                  <a:schemeClr val="tx2"/>
                </a:solidFill>
                <a:latin typeface="Avenir Next LT Pro" panose="020B0504020202020204" pitchFamily="34" charset="0"/>
              </a:rPr>
              <a:t> and </a:t>
            </a:r>
            <a:r>
              <a:rPr lang="en-US" b="1">
                <a:solidFill>
                  <a:schemeClr val="tx2"/>
                </a:solidFill>
                <a:latin typeface="Avenir Next LT Pro" panose="020B0504020202020204" pitchFamily="34" charset="0"/>
              </a:rPr>
              <a:t>unused</a:t>
            </a:r>
            <a:endParaRPr b="1">
              <a:solidFill>
                <a:schemeClr val="tx2"/>
              </a:solidFill>
              <a:latin typeface="Avenir Next LT Pro" panose="020B0504020202020204" pitchFamily="34" charset="0"/>
            </a:endParaRPr>
          </a:p>
        </p:txBody>
      </p:sp>
      <p:sp>
        <p:nvSpPr>
          <p:cNvPr id="9" name="Title 1">
            <a:extLst>
              <a:ext uri="{FF2B5EF4-FFF2-40B4-BE49-F238E27FC236}">
                <a16:creationId xmlns:a16="http://schemas.microsoft.com/office/drawing/2014/main" id="{09A6DDB5-1C2E-4157-AF12-86982681F5EB}"/>
              </a:ext>
            </a:extLst>
          </p:cNvPr>
          <p:cNvSpPr txBox="1">
            <a:spLocks/>
          </p:cNvSpPr>
          <p:nvPr/>
        </p:nvSpPr>
        <p:spPr>
          <a:xfrm>
            <a:off x="14636729" y="3181302"/>
            <a:ext cx="8332535" cy="1005840"/>
          </a:xfrm>
          <a:prstGeom prst="rect">
            <a:avLst/>
          </a:prstGeom>
        </p:spPr>
        <p:txBody>
          <a:bodyPr lIns="91440" tIns="45720" rIns="91440" bIns="45720" anchor="t">
            <a:noAutofit/>
          </a:bodyPr>
          <a:lstStyle>
            <a:lvl1pPr marL="0" marR="0" indent="0" algn="l" defTabSz="825500" rtl="0" latinLnBrk="0">
              <a:lnSpc>
                <a:spcPct val="100000"/>
              </a:lnSpc>
              <a:spcBef>
                <a:spcPts val="0"/>
              </a:spcBef>
              <a:spcAft>
                <a:spcPts val="0"/>
              </a:spcAft>
              <a:buClrTx/>
              <a:buSzTx/>
              <a:buFontTx/>
              <a:buNone/>
              <a:tabLst/>
              <a:defRPr sz="7200" b="1" i="0" u="none" strike="noStrike" cap="none" spc="0" baseline="0">
                <a:solidFill>
                  <a:schemeClr val="accent1"/>
                </a:solidFill>
                <a:uFillTx/>
                <a:latin typeface="+mj-lt"/>
                <a:ea typeface="Avenir Next LT Pro" panose="020B0504020202020204" pitchFamily="34" charset="0"/>
                <a:cs typeface="Avenir Next LT Pro" panose="020B0504020202020204" pitchFamily="34" charset="0"/>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r>
              <a:rPr lang="en-US"/>
              <a:t>The issues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7" name="Arc 46">
            <a:extLst>
              <a:ext uri="{FF2B5EF4-FFF2-40B4-BE49-F238E27FC236}">
                <a16:creationId xmlns:a16="http://schemas.microsoft.com/office/drawing/2014/main" id="{EB389113-914C-404C-9387-2E86A54B9A7A}"/>
              </a:ext>
            </a:extLst>
          </p:cNvPr>
          <p:cNvSpPr/>
          <p:nvPr/>
        </p:nvSpPr>
        <p:spPr>
          <a:xfrm>
            <a:off x="6909167" y="4628516"/>
            <a:ext cx="10565666" cy="11054371"/>
          </a:xfrm>
          <a:prstGeom prst="arc">
            <a:avLst>
              <a:gd name="adj1" fmla="val 12549048"/>
              <a:gd name="adj2" fmla="val 19626904"/>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17" name="Freeform 6">
            <a:extLst>
              <a:ext uri="{FF2B5EF4-FFF2-40B4-BE49-F238E27FC236}">
                <a16:creationId xmlns:a16="http://schemas.microsoft.com/office/drawing/2014/main" id="{F413C7BD-E842-4DC9-9C86-7B409A246A49}"/>
              </a:ext>
            </a:extLst>
          </p:cNvPr>
          <p:cNvSpPr>
            <a:spLocks/>
          </p:cNvSpPr>
          <p:nvPr/>
        </p:nvSpPr>
        <p:spPr bwMode="auto">
          <a:xfrm rot="16200000" flipH="1">
            <a:off x="8480204" y="7324092"/>
            <a:ext cx="781595" cy="1349743"/>
          </a:xfrm>
          <a:custGeom>
            <a:avLst/>
            <a:gdLst>
              <a:gd name="T0" fmla="*/ 249 w 249"/>
              <a:gd name="T1" fmla="*/ 430 h 430"/>
              <a:gd name="T2" fmla="*/ 0 w 249"/>
              <a:gd name="T3" fmla="*/ 0 h 430"/>
              <a:gd name="T4" fmla="*/ 249 w 249"/>
              <a:gd name="T5" fmla="*/ 430 h 430"/>
            </a:gdLst>
            <a:ahLst/>
            <a:cxnLst>
              <a:cxn ang="0">
                <a:pos x="T0" y="T1"/>
              </a:cxn>
              <a:cxn ang="0">
                <a:pos x="T2" y="T3"/>
              </a:cxn>
              <a:cxn ang="0">
                <a:pos x="T4" y="T5"/>
              </a:cxn>
            </a:cxnLst>
            <a:rect l="0" t="0" r="r" b="b"/>
            <a:pathLst>
              <a:path w="249" h="430">
                <a:moveTo>
                  <a:pt x="249" y="430"/>
                </a:moveTo>
                <a:lnTo>
                  <a:pt x="0" y="0"/>
                </a:lnTo>
                <a:lnTo>
                  <a:pt x="249" y="43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18" name="Line 7">
            <a:extLst>
              <a:ext uri="{FF2B5EF4-FFF2-40B4-BE49-F238E27FC236}">
                <a16:creationId xmlns:a16="http://schemas.microsoft.com/office/drawing/2014/main" id="{A0226FE5-DF5C-47A0-A2C4-D36AF0A0000F}"/>
              </a:ext>
            </a:extLst>
          </p:cNvPr>
          <p:cNvSpPr>
            <a:spLocks noChangeShapeType="1"/>
          </p:cNvSpPr>
          <p:nvPr/>
        </p:nvSpPr>
        <p:spPr bwMode="auto">
          <a:xfrm rot="16200000" flipV="1">
            <a:off x="8480204" y="7324092"/>
            <a:ext cx="781595" cy="1349743"/>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19" name="Freeform 8">
            <a:extLst>
              <a:ext uri="{FF2B5EF4-FFF2-40B4-BE49-F238E27FC236}">
                <a16:creationId xmlns:a16="http://schemas.microsoft.com/office/drawing/2014/main" id="{AADDDF35-FF0A-41BC-A7E1-67EFF2273191}"/>
              </a:ext>
            </a:extLst>
          </p:cNvPr>
          <p:cNvSpPr>
            <a:spLocks/>
          </p:cNvSpPr>
          <p:nvPr/>
        </p:nvSpPr>
        <p:spPr bwMode="auto">
          <a:xfrm rot="16200000" flipH="1">
            <a:off x="9597668" y="6203487"/>
            <a:ext cx="1356023" cy="781597"/>
          </a:xfrm>
          <a:custGeom>
            <a:avLst/>
            <a:gdLst>
              <a:gd name="T0" fmla="*/ 432 w 432"/>
              <a:gd name="T1" fmla="*/ 249 h 249"/>
              <a:gd name="T2" fmla="*/ 0 w 432"/>
              <a:gd name="T3" fmla="*/ 0 h 249"/>
              <a:gd name="T4" fmla="*/ 432 w 432"/>
              <a:gd name="T5" fmla="*/ 249 h 249"/>
            </a:gdLst>
            <a:ahLst/>
            <a:cxnLst>
              <a:cxn ang="0">
                <a:pos x="T0" y="T1"/>
              </a:cxn>
              <a:cxn ang="0">
                <a:pos x="T2" y="T3"/>
              </a:cxn>
              <a:cxn ang="0">
                <a:pos x="T4" y="T5"/>
              </a:cxn>
            </a:cxnLst>
            <a:rect l="0" t="0" r="r" b="b"/>
            <a:pathLst>
              <a:path w="432" h="249">
                <a:moveTo>
                  <a:pt x="432" y="249"/>
                </a:moveTo>
                <a:lnTo>
                  <a:pt x="0" y="0"/>
                </a:lnTo>
                <a:lnTo>
                  <a:pt x="432" y="249"/>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1" name="Freeform 10">
            <a:extLst>
              <a:ext uri="{FF2B5EF4-FFF2-40B4-BE49-F238E27FC236}">
                <a16:creationId xmlns:a16="http://schemas.microsoft.com/office/drawing/2014/main" id="{1E3DC88F-15D8-426E-BF2E-D198BB572B26}"/>
              </a:ext>
            </a:extLst>
          </p:cNvPr>
          <p:cNvSpPr>
            <a:spLocks/>
          </p:cNvSpPr>
          <p:nvPr/>
        </p:nvSpPr>
        <p:spPr bwMode="auto">
          <a:xfrm rot="16200000" flipH="1">
            <a:off x="11410402" y="6082640"/>
            <a:ext cx="1569471" cy="0"/>
          </a:xfrm>
          <a:custGeom>
            <a:avLst/>
            <a:gdLst>
              <a:gd name="T0" fmla="*/ 500 w 500"/>
              <a:gd name="T1" fmla="*/ 0 w 500"/>
              <a:gd name="T2" fmla="*/ 500 w 500"/>
            </a:gdLst>
            <a:ahLst/>
            <a:cxnLst>
              <a:cxn ang="0">
                <a:pos x="T0" y="0"/>
              </a:cxn>
              <a:cxn ang="0">
                <a:pos x="T1" y="0"/>
              </a:cxn>
              <a:cxn ang="0">
                <a:pos x="T2" y="0"/>
              </a:cxn>
            </a:cxnLst>
            <a:rect l="0" t="0" r="r" b="b"/>
            <a:pathLst>
              <a:path w="500">
                <a:moveTo>
                  <a:pt x="500" y="0"/>
                </a:moveTo>
                <a:lnTo>
                  <a:pt x="0" y="0"/>
                </a:lnTo>
                <a:lnTo>
                  <a:pt x="500"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2" name="Line 11">
            <a:extLst>
              <a:ext uri="{FF2B5EF4-FFF2-40B4-BE49-F238E27FC236}">
                <a16:creationId xmlns:a16="http://schemas.microsoft.com/office/drawing/2014/main" id="{10A6EA05-7CDF-4F05-BABF-E1F6D0854EF4}"/>
              </a:ext>
            </a:extLst>
          </p:cNvPr>
          <p:cNvSpPr>
            <a:spLocks noChangeShapeType="1"/>
          </p:cNvSpPr>
          <p:nvPr/>
        </p:nvSpPr>
        <p:spPr bwMode="auto">
          <a:xfrm rot="16200000">
            <a:off x="11410402" y="6082640"/>
            <a:ext cx="1569471" cy="0"/>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3" name="Freeform 12">
            <a:extLst>
              <a:ext uri="{FF2B5EF4-FFF2-40B4-BE49-F238E27FC236}">
                <a16:creationId xmlns:a16="http://schemas.microsoft.com/office/drawing/2014/main" id="{43E226F3-DF60-40C8-BE8B-534157199035}"/>
              </a:ext>
            </a:extLst>
          </p:cNvPr>
          <p:cNvSpPr>
            <a:spLocks/>
          </p:cNvSpPr>
          <p:nvPr/>
        </p:nvSpPr>
        <p:spPr bwMode="auto">
          <a:xfrm rot="16200000" flipH="1">
            <a:off x="13433449" y="6203487"/>
            <a:ext cx="1356023" cy="781597"/>
          </a:xfrm>
          <a:custGeom>
            <a:avLst/>
            <a:gdLst>
              <a:gd name="T0" fmla="*/ 432 w 432"/>
              <a:gd name="T1" fmla="*/ 0 h 249"/>
              <a:gd name="T2" fmla="*/ 0 w 432"/>
              <a:gd name="T3" fmla="*/ 249 h 249"/>
              <a:gd name="T4" fmla="*/ 432 w 432"/>
              <a:gd name="T5" fmla="*/ 0 h 249"/>
            </a:gdLst>
            <a:ahLst/>
            <a:cxnLst>
              <a:cxn ang="0">
                <a:pos x="T0" y="T1"/>
              </a:cxn>
              <a:cxn ang="0">
                <a:pos x="T2" y="T3"/>
              </a:cxn>
              <a:cxn ang="0">
                <a:pos x="T4" y="T5"/>
              </a:cxn>
            </a:cxnLst>
            <a:rect l="0" t="0" r="r" b="b"/>
            <a:pathLst>
              <a:path w="432" h="249">
                <a:moveTo>
                  <a:pt x="432" y="0"/>
                </a:moveTo>
                <a:lnTo>
                  <a:pt x="0" y="249"/>
                </a:lnTo>
                <a:lnTo>
                  <a:pt x="432"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5" name="Freeform 14">
            <a:extLst>
              <a:ext uri="{FF2B5EF4-FFF2-40B4-BE49-F238E27FC236}">
                <a16:creationId xmlns:a16="http://schemas.microsoft.com/office/drawing/2014/main" id="{D48B226F-1911-4099-962B-C265C166C350}"/>
              </a:ext>
            </a:extLst>
          </p:cNvPr>
          <p:cNvSpPr>
            <a:spLocks/>
          </p:cNvSpPr>
          <p:nvPr/>
        </p:nvSpPr>
        <p:spPr bwMode="auto">
          <a:xfrm rot="16200000" flipH="1">
            <a:off x="15125337" y="7320951"/>
            <a:ext cx="781595" cy="1356023"/>
          </a:xfrm>
          <a:custGeom>
            <a:avLst/>
            <a:gdLst>
              <a:gd name="T0" fmla="*/ 249 w 249"/>
              <a:gd name="T1" fmla="*/ 0 h 432"/>
              <a:gd name="T2" fmla="*/ 0 w 249"/>
              <a:gd name="T3" fmla="*/ 432 h 432"/>
              <a:gd name="T4" fmla="*/ 249 w 249"/>
              <a:gd name="T5" fmla="*/ 0 h 432"/>
            </a:gdLst>
            <a:ahLst/>
            <a:cxnLst>
              <a:cxn ang="0">
                <a:pos x="T0" y="T1"/>
              </a:cxn>
              <a:cxn ang="0">
                <a:pos x="T2" y="T3"/>
              </a:cxn>
              <a:cxn ang="0">
                <a:pos x="T4" y="T5"/>
              </a:cxn>
            </a:cxnLst>
            <a:rect l="0" t="0" r="r" b="b"/>
            <a:pathLst>
              <a:path w="249" h="432">
                <a:moveTo>
                  <a:pt x="249" y="0"/>
                </a:moveTo>
                <a:lnTo>
                  <a:pt x="0" y="432"/>
                </a:lnTo>
                <a:lnTo>
                  <a:pt x="249"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6" name="Line 15">
            <a:extLst>
              <a:ext uri="{FF2B5EF4-FFF2-40B4-BE49-F238E27FC236}">
                <a16:creationId xmlns:a16="http://schemas.microsoft.com/office/drawing/2014/main" id="{28F55272-08A1-4AB4-B36E-9FEB22DB5026}"/>
              </a:ext>
            </a:extLst>
          </p:cNvPr>
          <p:cNvSpPr>
            <a:spLocks noChangeShapeType="1"/>
          </p:cNvSpPr>
          <p:nvPr/>
        </p:nvSpPr>
        <p:spPr bwMode="auto">
          <a:xfrm rot="16200000">
            <a:off x="15125337" y="7320951"/>
            <a:ext cx="781595" cy="1356023"/>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30" name="Freeform 27">
            <a:extLst>
              <a:ext uri="{FF2B5EF4-FFF2-40B4-BE49-F238E27FC236}">
                <a16:creationId xmlns:a16="http://schemas.microsoft.com/office/drawing/2014/main" id="{241D409D-672A-4C79-B408-C4A23AB0991C}"/>
              </a:ext>
            </a:extLst>
          </p:cNvPr>
          <p:cNvSpPr>
            <a:spLocks/>
          </p:cNvSpPr>
          <p:nvPr/>
        </p:nvSpPr>
        <p:spPr bwMode="auto">
          <a:xfrm flipH="1">
            <a:off x="6267651" y="5782565"/>
            <a:ext cx="2618019" cy="2607197"/>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chemeClr val="bg1"/>
          </a:solidFill>
          <a:ln w="76200">
            <a:solidFill>
              <a:schemeClr val="accent6"/>
            </a:solidFill>
          </a:ln>
        </p:spPr>
        <p:txBody>
          <a:bodyPr vert="horz" wrap="square" lIns="0" tIns="0" rIns="0" bIns="0" numCol="1" anchor="ctr" anchorCtr="0" compatLnSpc="1">
            <a:prstTxWarp prst="textNoShape">
              <a:avLst/>
            </a:prstTxWarp>
          </a:bodyPr>
          <a:lstStyle/>
          <a:p>
            <a:pPr algn="ctr"/>
            <a:endParaRPr lang="en-US" sz="5400" b="1">
              <a:solidFill>
                <a:schemeClr val="bg1"/>
              </a:solidFill>
              <a:latin typeface="Avenir Next LT Pro" panose="020B0504020202020204" pitchFamily="34" charset="0"/>
            </a:endParaRPr>
          </a:p>
        </p:txBody>
      </p:sp>
      <p:sp>
        <p:nvSpPr>
          <p:cNvPr id="39" name="Inhaltsplatzhalter 4">
            <a:extLst>
              <a:ext uri="{FF2B5EF4-FFF2-40B4-BE49-F238E27FC236}">
                <a16:creationId xmlns:a16="http://schemas.microsoft.com/office/drawing/2014/main" id="{C4468D6C-BC21-4022-B4CA-70F6F9A8C7BB}"/>
              </a:ext>
            </a:extLst>
          </p:cNvPr>
          <p:cNvSpPr txBox="1">
            <a:spLocks/>
          </p:cNvSpPr>
          <p:nvPr/>
        </p:nvSpPr>
        <p:spPr>
          <a:xfrm>
            <a:off x="9166005" y="2187249"/>
            <a:ext cx="6051990" cy="101566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825500" rtl="0" eaLnBrk="1" fontAlgn="auto" latinLnBrk="0" hangingPunct="0">
              <a:lnSpc>
                <a:spcPct val="100000"/>
              </a:lnSpc>
              <a:spcBef>
                <a:spcPts val="0"/>
              </a:spcBef>
              <a:spcAft>
                <a:spcPts val="1200"/>
              </a:spcAft>
              <a:buClrTx/>
              <a:buSzTx/>
              <a:buFontTx/>
              <a:buNone/>
              <a:tabLst/>
              <a:defRPr/>
            </a:pPr>
            <a:r>
              <a:rPr kumimoji="0" lang="en-US" sz="3200" b="1" i="0" u="none" strike="noStrike" kern="0" cap="none" spc="0" normalizeH="0" baseline="0" noProof="0">
                <a:ln>
                  <a:noFill/>
                </a:ln>
                <a:solidFill>
                  <a:srgbClr val="000000"/>
                </a:solidFill>
                <a:effectLst/>
                <a:uLnTx/>
                <a:uFillTx/>
                <a:latin typeface="Rockwell"/>
                <a:sym typeface="Factoria W00 Bold"/>
              </a:rPr>
              <a:t>Infrastructure</a:t>
            </a:r>
          </a:p>
          <a:p>
            <a:pPr marL="0" marR="0" lvl="0" indent="0" algn="ctr" defTabSz="8255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000000"/>
                </a:solidFill>
                <a:effectLst/>
                <a:uLnTx/>
                <a:uFillTx/>
                <a:latin typeface="Avenir Next LT Pro"/>
                <a:sym typeface="Factoria W00 Bold"/>
              </a:rPr>
              <a:t>Operating System, Hardware</a:t>
            </a:r>
            <a:r>
              <a:rPr lang="en-US" sz="2400" kern="0">
                <a:solidFill>
                  <a:srgbClr val="000000"/>
                </a:solidFill>
                <a:latin typeface="Avenir Next LT Pro"/>
              </a:rPr>
              <a:t>, </a:t>
            </a:r>
            <a:r>
              <a:rPr kumimoji="0" lang="en-US" sz="2400" b="0" i="0" u="none" strike="noStrike" kern="0" cap="none" spc="0" normalizeH="0" baseline="0" noProof="0">
                <a:ln>
                  <a:noFill/>
                </a:ln>
                <a:solidFill>
                  <a:srgbClr val="000000"/>
                </a:solidFill>
                <a:effectLst/>
                <a:uLnTx/>
                <a:uFillTx/>
                <a:latin typeface="Avenir Next LT Pro"/>
                <a:sym typeface="Factoria W00 Bold"/>
              </a:rPr>
              <a:t>iCloud</a:t>
            </a:r>
          </a:p>
        </p:txBody>
      </p:sp>
      <p:sp>
        <p:nvSpPr>
          <p:cNvPr id="41" name="Inhaltsplatzhalter 4">
            <a:extLst>
              <a:ext uri="{FF2B5EF4-FFF2-40B4-BE49-F238E27FC236}">
                <a16:creationId xmlns:a16="http://schemas.microsoft.com/office/drawing/2014/main" id="{4F1C455A-206B-4EFB-954B-1A6A023966C9}"/>
              </a:ext>
            </a:extLst>
          </p:cNvPr>
          <p:cNvSpPr txBox="1">
            <a:spLocks/>
          </p:cNvSpPr>
          <p:nvPr/>
        </p:nvSpPr>
        <p:spPr>
          <a:xfrm>
            <a:off x="1497080" y="6501961"/>
            <a:ext cx="4519666" cy="138499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en-US" sz="3200" b="1">
                <a:solidFill>
                  <a:schemeClr val="tx1"/>
                </a:solidFill>
                <a:latin typeface="+mj-lt"/>
              </a:rPr>
              <a:t>Apps &amp; Services</a:t>
            </a:r>
          </a:p>
          <a:p>
            <a:pPr marL="0" indent="0" algn="r">
              <a:lnSpc>
                <a:spcPct val="100000"/>
              </a:lnSpc>
              <a:spcAft>
                <a:spcPts val="0"/>
              </a:spcAft>
              <a:buNone/>
            </a:pPr>
            <a:r>
              <a:rPr lang="en-US" sz="2400">
                <a:solidFill>
                  <a:schemeClr val="tx1"/>
                </a:solidFill>
                <a:latin typeface="+mn-lt"/>
              </a:rPr>
              <a:t>Native</a:t>
            </a:r>
          </a:p>
          <a:p>
            <a:pPr marL="0" indent="0" algn="r">
              <a:lnSpc>
                <a:spcPct val="100000"/>
              </a:lnSpc>
              <a:spcAft>
                <a:spcPts val="0"/>
              </a:spcAft>
              <a:buNone/>
            </a:pPr>
            <a:r>
              <a:rPr lang="en-US" sz="2400">
                <a:solidFill>
                  <a:schemeClr val="tx1"/>
                </a:solidFill>
                <a:latin typeface="+mn-lt"/>
              </a:rPr>
              <a:t>3rd Party</a:t>
            </a:r>
          </a:p>
        </p:txBody>
      </p:sp>
      <p:pic>
        <p:nvPicPr>
          <p:cNvPr id="45" name="Picture 5" descr="Picture 5">
            <a:extLst>
              <a:ext uri="{FF2B5EF4-FFF2-40B4-BE49-F238E27FC236}">
                <a16:creationId xmlns:a16="http://schemas.microsoft.com/office/drawing/2014/main" id="{10067135-1AF9-4617-BB76-91E5E7E832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99797" y="7608164"/>
            <a:ext cx="2969851" cy="2969851"/>
          </a:xfrm>
          <a:prstGeom prst="rect">
            <a:avLst/>
          </a:prstGeom>
          <a:ln w="12700">
            <a:miter lim="400000"/>
          </a:ln>
        </p:spPr>
      </p:pic>
      <p:sp>
        <p:nvSpPr>
          <p:cNvPr id="3" name="Arc 2">
            <a:extLst>
              <a:ext uri="{FF2B5EF4-FFF2-40B4-BE49-F238E27FC236}">
                <a16:creationId xmlns:a16="http://schemas.microsoft.com/office/drawing/2014/main" id="{EAB3E969-0577-47D2-A9CF-F4C1736C04D5}"/>
              </a:ext>
            </a:extLst>
          </p:cNvPr>
          <p:cNvSpPr/>
          <p:nvPr/>
        </p:nvSpPr>
        <p:spPr>
          <a:xfrm>
            <a:off x="9066908" y="6874746"/>
            <a:ext cx="6259652" cy="6223966"/>
          </a:xfrm>
          <a:prstGeom prst="arc">
            <a:avLst>
              <a:gd name="adj1" fmla="val 12671958"/>
              <a:gd name="adj2" fmla="val 19739995"/>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31" name="Freeform 27">
            <a:extLst>
              <a:ext uri="{FF2B5EF4-FFF2-40B4-BE49-F238E27FC236}">
                <a16:creationId xmlns:a16="http://schemas.microsoft.com/office/drawing/2014/main" id="{5FDA0AA2-5D2B-473E-B032-A87C6470243F}"/>
              </a:ext>
            </a:extLst>
          </p:cNvPr>
          <p:cNvSpPr>
            <a:spLocks/>
          </p:cNvSpPr>
          <p:nvPr/>
        </p:nvSpPr>
        <p:spPr bwMode="auto">
          <a:xfrm flipH="1">
            <a:off x="10841233" y="3430846"/>
            <a:ext cx="2618019" cy="2607197"/>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chemeClr val="bg1"/>
          </a:solidFill>
          <a:ln w="76200">
            <a:solidFill>
              <a:schemeClr val="accent6"/>
            </a:solidFill>
          </a:ln>
        </p:spPr>
        <p:txBody>
          <a:bodyPr vert="horz" wrap="square" lIns="0" tIns="0" rIns="0" bIns="0" numCol="1" anchor="ctr" anchorCtr="0" compatLnSpc="1">
            <a:prstTxWarp prst="textNoShape">
              <a:avLst/>
            </a:prstTxWarp>
          </a:bodyPr>
          <a:lstStyle/>
          <a:p>
            <a:pPr algn="ctr"/>
            <a:endParaRPr lang="en-US" sz="5400" b="1">
              <a:solidFill>
                <a:schemeClr val="bg1"/>
              </a:solidFill>
              <a:latin typeface="Avenir Next LT Pro" panose="020B0504020202020204" pitchFamily="34" charset="0"/>
            </a:endParaRPr>
          </a:p>
        </p:txBody>
      </p:sp>
      <p:sp>
        <p:nvSpPr>
          <p:cNvPr id="35" name="Freeform 27">
            <a:extLst>
              <a:ext uri="{FF2B5EF4-FFF2-40B4-BE49-F238E27FC236}">
                <a16:creationId xmlns:a16="http://schemas.microsoft.com/office/drawing/2014/main" id="{3E11D4CC-ED36-4A4F-9FBE-CF0D4430A7FB}"/>
              </a:ext>
            </a:extLst>
          </p:cNvPr>
          <p:cNvSpPr>
            <a:spLocks/>
          </p:cNvSpPr>
          <p:nvPr/>
        </p:nvSpPr>
        <p:spPr bwMode="auto">
          <a:xfrm flipH="1">
            <a:off x="15437412" y="5934965"/>
            <a:ext cx="2618019" cy="2607197"/>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chemeClr val="bg1"/>
          </a:solidFill>
          <a:ln w="76200">
            <a:solidFill>
              <a:schemeClr val="accent6"/>
            </a:solidFill>
          </a:ln>
        </p:spPr>
        <p:txBody>
          <a:bodyPr vert="horz" wrap="square" lIns="0" tIns="0" rIns="0" bIns="0" numCol="1" anchor="ctr" anchorCtr="0" compatLnSpc="1">
            <a:prstTxWarp prst="textNoShape">
              <a:avLst/>
            </a:prstTxWarp>
          </a:bodyPr>
          <a:lstStyle/>
          <a:p>
            <a:pPr algn="ctr"/>
            <a:endParaRPr lang="en-US" sz="5400" b="1">
              <a:solidFill>
                <a:schemeClr val="bg1"/>
              </a:solidFill>
              <a:latin typeface="Avenir Next LT Pro" panose="020B0504020202020204" pitchFamily="34" charset="0"/>
            </a:endParaRPr>
          </a:p>
        </p:txBody>
      </p:sp>
      <p:sp>
        <p:nvSpPr>
          <p:cNvPr id="36" name="Inhaltsplatzhalter 4">
            <a:extLst>
              <a:ext uri="{FF2B5EF4-FFF2-40B4-BE49-F238E27FC236}">
                <a16:creationId xmlns:a16="http://schemas.microsoft.com/office/drawing/2014/main" id="{2733B4B2-A7F3-449D-B4F6-3116C3403209}"/>
              </a:ext>
            </a:extLst>
          </p:cNvPr>
          <p:cNvSpPr txBox="1">
            <a:spLocks/>
          </p:cNvSpPr>
          <p:nvPr/>
        </p:nvSpPr>
        <p:spPr>
          <a:xfrm>
            <a:off x="18369452" y="6501961"/>
            <a:ext cx="4519666" cy="249299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US" sz="3200" b="1">
                <a:solidFill>
                  <a:schemeClr val="tx1"/>
                </a:solidFill>
                <a:latin typeface="+mj-lt"/>
              </a:rPr>
              <a:t>Devices </a:t>
            </a:r>
          </a:p>
          <a:p>
            <a:pPr marL="0" indent="0">
              <a:lnSpc>
                <a:spcPct val="100000"/>
              </a:lnSpc>
              <a:spcAft>
                <a:spcPts val="0"/>
              </a:spcAft>
              <a:buNone/>
            </a:pPr>
            <a:r>
              <a:rPr lang="en-US" sz="2400">
                <a:solidFill>
                  <a:schemeClr val="tx1"/>
                </a:solidFill>
                <a:latin typeface="+mn-lt"/>
              </a:rPr>
              <a:t>Computer</a:t>
            </a:r>
          </a:p>
          <a:p>
            <a:pPr marL="0" indent="0">
              <a:lnSpc>
                <a:spcPct val="100000"/>
              </a:lnSpc>
              <a:spcAft>
                <a:spcPts val="0"/>
              </a:spcAft>
              <a:buNone/>
            </a:pPr>
            <a:r>
              <a:rPr lang="en-US" sz="2400">
                <a:solidFill>
                  <a:schemeClr val="tx1"/>
                </a:solidFill>
                <a:latin typeface="+mn-lt"/>
              </a:rPr>
              <a:t>iPad</a:t>
            </a:r>
          </a:p>
          <a:p>
            <a:pPr marL="0" indent="0">
              <a:lnSpc>
                <a:spcPct val="100000"/>
              </a:lnSpc>
              <a:spcAft>
                <a:spcPts val="0"/>
              </a:spcAft>
              <a:buNone/>
            </a:pPr>
            <a:r>
              <a:rPr lang="en-US" sz="2400">
                <a:solidFill>
                  <a:schemeClr val="tx1"/>
                </a:solidFill>
                <a:latin typeface="+mn-lt"/>
              </a:rPr>
              <a:t>iPhone</a:t>
            </a:r>
          </a:p>
          <a:p>
            <a:pPr marL="0" indent="0">
              <a:lnSpc>
                <a:spcPct val="100000"/>
              </a:lnSpc>
              <a:spcAft>
                <a:spcPts val="0"/>
              </a:spcAft>
              <a:buNone/>
            </a:pPr>
            <a:r>
              <a:rPr lang="en-US" sz="2400">
                <a:solidFill>
                  <a:schemeClr val="tx1"/>
                </a:solidFill>
                <a:latin typeface="+mn-lt"/>
              </a:rPr>
              <a:t>Watch</a:t>
            </a:r>
          </a:p>
          <a:p>
            <a:pPr marL="0" indent="0">
              <a:lnSpc>
                <a:spcPct val="100000"/>
              </a:lnSpc>
              <a:spcAft>
                <a:spcPts val="0"/>
              </a:spcAft>
              <a:buNone/>
            </a:pPr>
            <a:r>
              <a:rPr lang="en-US" sz="2400">
                <a:solidFill>
                  <a:schemeClr val="tx1"/>
                </a:solidFill>
                <a:latin typeface="+mn-lt"/>
              </a:rPr>
              <a:t>TV </a:t>
            </a:r>
          </a:p>
        </p:txBody>
      </p:sp>
      <p:grpSp>
        <p:nvGrpSpPr>
          <p:cNvPr id="2" name="Group 1">
            <a:extLst>
              <a:ext uri="{FF2B5EF4-FFF2-40B4-BE49-F238E27FC236}">
                <a16:creationId xmlns:a16="http://schemas.microsoft.com/office/drawing/2014/main" id="{45D8EF5A-9528-43A0-9EC9-07E62894E740}"/>
              </a:ext>
            </a:extLst>
          </p:cNvPr>
          <p:cNvGrpSpPr/>
          <p:nvPr/>
        </p:nvGrpSpPr>
        <p:grpSpPr>
          <a:xfrm>
            <a:off x="15991773" y="6082640"/>
            <a:ext cx="1723758" cy="2271370"/>
            <a:chOff x="11408107" y="3579372"/>
            <a:chExt cx="1723758" cy="2271370"/>
          </a:xfrm>
        </p:grpSpPr>
        <p:pic>
          <p:nvPicPr>
            <p:cNvPr id="5" name="Graphic 4" descr="Computer outline">
              <a:extLst>
                <a:ext uri="{FF2B5EF4-FFF2-40B4-BE49-F238E27FC236}">
                  <a16:creationId xmlns:a16="http://schemas.microsoft.com/office/drawing/2014/main" id="{DEC42D60-D7D1-486C-AD56-0FD10073E69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34539"/>
            <a:stretch/>
          </p:blipFill>
          <p:spPr>
            <a:xfrm>
              <a:off x="11408107" y="3579372"/>
              <a:ext cx="1104538" cy="1687327"/>
            </a:xfrm>
            <a:prstGeom prst="rect">
              <a:avLst/>
            </a:prstGeom>
          </p:spPr>
        </p:pic>
        <p:pic>
          <p:nvPicPr>
            <p:cNvPr id="11" name="Graphic 10" descr="Tablet with solid fill">
              <a:extLst>
                <a:ext uri="{FF2B5EF4-FFF2-40B4-BE49-F238E27FC236}">
                  <a16:creationId xmlns:a16="http://schemas.microsoft.com/office/drawing/2014/main" id="{8E809370-9B9A-4591-B5B6-AD722145FD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735446" y="4763933"/>
              <a:ext cx="1086809" cy="1086809"/>
            </a:xfrm>
            <a:prstGeom prst="rect">
              <a:avLst/>
            </a:prstGeom>
          </p:spPr>
        </p:pic>
        <p:pic>
          <p:nvPicPr>
            <p:cNvPr id="13" name="Graphic 12" descr="Smart Phone with solid fill">
              <a:extLst>
                <a:ext uri="{FF2B5EF4-FFF2-40B4-BE49-F238E27FC236}">
                  <a16:creationId xmlns:a16="http://schemas.microsoft.com/office/drawing/2014/main" id="{301EDC5B-23C0-45E6-917F-8C9DC13948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357548" y="4089607"/>
              <a:ext cx="774317" cy="774317"/>
            </a:xfrm>
            <a:prstGeom prst="rect">
              <a:avLst/>
            </a:prstGeom>
          </p:spPr>
        </p:pic>
      </p:grpSp>
      <p:sp>
        <p:nvSpPr>
          <p:cNvPr id="43" name="TextBox 42">
            <a:extLst>
              <a:ext uri="{FF2B5EF4-FFF2-40B4-BE49-F238E27FC236}">
                <a16:creationId xmlns:a16="http://schemas.microsoft.com/office/drawing/2014/main" id="{6802F004-C9D1-45DC-B08A-677940255A21}"/>
              </a:ext>
            </a:extLst>
          </p:cNvPr>
          <p:cNvSpPr txBox="1"/>
          <p:nvPr/>
        </p:nvSpPr>
        <p:spPr>
          <a:xfrm>
            <a:off x="6173136" y="8998905"/>
            <a:ext cx="12192000"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5400" b="1">
                <a:solidFill>
                  <a:schemeClr val="tx1"/>
                </a:solidFill>
                <a:latin typeface="+mj-lt"/>
              </a:rPr>
              <a:t>Apple</a:t>
            </a:r>
            <a:r>
              <a:rPr lang="en-US" sz="5400" b="1" baseline="30000">
                <a:solidFill>
                  <a:schemeClr val="tx1"/>
                </a:solidFill>
                <a:latin typeface="+mj-lt"/>
              </a:rPr>
              <a:t>®</a:t>
            </a:r>
            <a:r>
              <a:rPr lang="en-US" sz="5400" b="1">
                <a:solidFill>
                  <a:schemeClr val="tx1"/>
                </a:solidFill>
                <a:latin typeface="+mj-lt"/>
              </a:rPr>
              <a:t> Ecosystem</a:t>
            </a:r>
            <a:endParaRPr lang="en-US" sz="5400">
              <a:latin typeface="Avenir Next LT Pro" panose="020B0504020202020204" pitchFamily="34" charset="0"/>
            </a:endParaRPr>
          </a:p>
        </p:txBody>
      </p:sp>
      <p:grpSp>
        <p:nvGrpSpPr>
          <p:cNvPr id="4" name="Group 3">
            <a:extLst>
              <a:ext uri="{FF2B5EF4-FFF2-40B4-BE49-F238E27FC236}">
                <a16:creationId xmlns:a16="http://schemas.microsoft.com/office/drawing/2014/main" id="{8907EDAE-4A71-4787-AB91-70ADCF965AFC}"/>
              </a:ext>
            </a:extLst>
          </p:cNvPr>
          <p:cNvGrpSpPr/>
          <p:nvPr/>
        </p:nvGrpSpPr>
        <p:grpSpPr>
          <a:xfrm>
            <a:off x="6792010" y="6543664"/>
            <a:ext cx="1589306" cy="1076875"/>
            <a:chOff x="15998606" y="6613298"/>
            <a:chExt cx="1589306" cy="1076875"/>
          </a:xfrm>
        </p:grpSpPr>
        <p:sp>
          <p:nvSpPr>
            <p:cNvPr id="29" name="Rectangle 28">
              <a:extLst>
                <a:ext uri="{FF2B5EF4-FFF2-40B4-BE49-F238E27FC236}">
                  <a16:creationId xmlns:a16="http://schemas.microsoft.com/office/drawing/2014/main" id="{DB936490-B8DA-4015-8ECF-FB68070511B2}"/>
                </a:ext>
              </a:extLst>
            </p:cNvPr>
            <p:cNvSpPr/>
            <p:nvPr/>
          </p:nvSpPr>
          <p:spPr>
            <a:xfrm>
              <a:off x="16163430" y="7109171"/>
              <a:ext cx="1127920" cy="111788"/>
            </a:xfrm>
            <a:prstGeom prst="rect">
              <a:avLst/>
            </a:prstGeom>
            <a:solidFill>
              <a:schemeClr val="bg1"/>
            </a:solid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sp>
          <p:nvSpPr>
            <p:cNvPr id="33" name="Freeform: Shape 32">
              <a:extLst>
                <a:ext uri="{FF2B5EF4-FFF2-40B4-BE49-F238E27FC236}">
                  <a16:creationId xmlns:a16="http://schemas.microsoft.com/office/drawing/2014/main" id="{05EB7133-544D-435E-8A68-EB6A3D03890C}"/>
                </a:ext>
              </a:extLst>
            </p:cNvPr>
            <p:cNvSpPr/>
            <p:nvPr/>
          </p:nvSpPr>
          <p:spPr>
            <a:xfrm>
              <a:off x="16310032" y="6954828"/>
              <a:ext cx="300038" cy="430887"/>
            </a:xfrm>
            <a:custGeom>
              <a:avLst/>
              <a:gdLst>
                <a:gd name="connsiteX0" fmla="*/ 133350 w 300038"/>
                <a:gd name="connsiteY0" fmla="*/ 0 h 242887"/>
                <a:gd name="connsiteX1" fmla="*/ 0 w 300038"/>
                <a:gd name="connsiteY1" fmla="*/ 195262 h 242887"/>
                <a:gd name="connsiteX2" fmla="*/ 147638 w 300038"/>
                <a:gd name="connsiteY2" fmla="*/ 242887 h 242887"/>
                <a:gd name="connsiteX3" fmla="*/ 300038 w 300038"/>
                <a:gd name="connsiteY3" fmla="*/ 23812 h 242887"/>
                <a:gd name="connsiteX4" fmla="*/ 133350 w 300038"/>
                <a:gd name="connsiteY4" fmla="*/ 0 h 242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38" h="242887">
                  <a:moveTo>
                    <a:pt x="133350" y="0"/>
                  </a:moveTo>
                  <a:lnTo>
                    <a:pt x="0" y="195262"/>
                  </a:lnTo>
                  <a:lnTo>
                    <a:pt x="147638" y="242887"/>
                  </a:lnTo>
                  <a:lnTo>
                    <a:pt x="300038" y="23812"/>
                  </a:lnTo>
                  <a:lnTo>
                    <a:pt x="133350" y="0"/>
                  </a:lnTo>
                  <a:close/>
                </a:path>
              </a:pathLst>
            </a:cu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pic>
          <p:nvPicPr>
            <p:cNvPr id="16" name="Graphic 15" descr="Pencil outline">
              <a:extLst>
                <a:ext uri="{FF2B5EF4-FFF2-40B4-BE49-F238E27FC236}">
                  <a16:creationId xmlns:a16="http://schemas.microsoft.com/office/drawing/2014/main" id="{42A8E220-D33B-413E-982A-B9892227A4A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324008">
              <a:off x="15998606" y="6708132"/>
              <a:ext cx="914400" cy="914400"/>
            </a:xfrm>
            <a:prstGeom prst="rect">
              <a:avLst/>
            </a:prstGeom>
          </p:spPr>
        </p:pic>
        <p:sp>
          <p:nvSpPr>
            <p:cNvPr id="46" name="Freeform: Shape 45">
              <a:extLst>
                <a:ext uri="{FF2B5EF4-FFF2-40B4-BE49-F238E27FC236}">
                  <a16:creationId xmlns:a16="http://schemas.microsoft.com/office/drawing/2014/main" id="{B19BBE4F-C051-4B22-90B7-CFDA43B1ED6E}"/>
                </a:ext>
              </a:extLst>
            </p:cNvPr>
            <p:cNvSpPr/>
            <p:nvPr/>
          </p:nvSpPr>
          <p:spPr>
            <a:xfrm>
              <a:off x="16943652" y="6957210"/>
              <a:ext cx="257175" cy="430887"/>
            </a:xfrm>
            <a:custGeom>
              <a:avLst/>
              <a:gdLst>
                <a:gd name="connsiteX0" fmla="*/ 0 w 257175"/>
                <a:gd name="connsiteY0" fmla="*/ 33337 h 285750"/>
                <a:gd name="connsiteX1" fmla="*/ 104775 w 257175"/>
                <a:gd name="connsiteY1" fmla="*/ 0 h 285750"/>
                <a:gd name="connsiteX2" fmla="*/ 257175 w 257175"/>
                <a:gd name="connsiteY2" fmla="*/ 238125 h 285750"/>
                <a:gd name="connsiteX3" fmla="*/ 195263 w 257175"/>
                <a:gd name="connsiteY3" fmla="*/ 285750 h 285750"/>
                <a:gd name="connsiteX4" fmla="*/ 104775 w 257175"/>
                <a:gd name="connsiteY4" fmla="*/ 195262 h 285750"/>
                <a:gd name="connsiteX5" fmla="*/ 0 w 257175"/>
                <a:gd name="connsiteY5" fmla="*/ 33337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175" h="285750">
                  <a:moveTo>
                    <a:pt x="0" y="33337"/>
                  </a:moveTo>
                  <a:lnTo>
                    <a:pt x="104775" y="0"/>
                  </a:lnTo>
                  <a:lnTo>
                    <a:pt x="257175" y="238125"/>
                  </a:lnTo>
                  <a:lnTo>
                    <a:pt x="195263" y="285750"/>
                  </a:lnTo>
                  <a:lnTo>
                    <a:pt x="104775" y="195262"/>
                  </a:lnTo>
                  <a:lnTo>
                    <a:pt x="0" y="33337"/>
                  </a:lnTo>
                  <a:close/>
                </a:path>
              </a:pathLst>
            </a:cu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pic>
          <p:nvPicPr>
            <p:cNvPr id="24" name="Graphic 23" descr="Paint brush outline">
              <a:extLst>
                <a:ext uri="{FF2B5EF4-FFF2-40B4-BE49-F238E27FC236}">
                  <a16:creationId xmlns:a16="http://schemas.microsoft.com/office/drawing/2014/main" id="{7142996C-F9C0-4F95-93A0-057D460A958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6949605">
              <a:off x="16511037" y="6613298"/>
              <a:ext cx="1076875" cy="1076875"/>
            </a:xfrm>
            <a:prstGeom prst="rect">
              <a:avLst/>
            </a:prstGeom>
          </p:spPr>
        </p:pic>
      </p:grpSp>
      <p:sp>
        <p:nvSpPr>
          <p:cNvPr id="49" name="Guardhat is a Patented Ecosystem…">
            <a:extLst>
              <a:ext uri="{FF2B5EF4-FFF2-40B4-BE49-F238E27FC236}">
                <a16:creationId xmlns:a16="http://schemas.microsoft.com/office/drawing/2014/main" id="{6F59AA96-6C92-41B4-BF38-86D1A1751C57}"/>
              </a:ext>
            </a:extLst>
          </p:cNvPr>
          <p:cNvSpPr txBox="1">
            <a:spLocks/>
          </p:cNvSpPr>
          <p:nvPr/>
        </p:nvSpPr>
        <p:spPr>
          <a:xfrm>
            <a:off x="1647340" y="10840349"/>
            <a:ext cx="21005801" cy="2286001"/>
          </a:xfrm>
          <a:prstGeom prst="rect">
            <a:avLst/>
          </a:prstGeom>
        </p:spPr>
        <p:txBody>
          <a:bodyPr/>
          <a:lstStyle>
            <a:lvl1pPr marL="0" marR="0" indent="0" algn="l" defTabSz="800734" rtl="0" latinLnBrk="0">
              <a:lnSpc>
                <a:spcPct val="100000"/>
              </a:lnSpc>
              <a:spcBef>
                <a:spcPts val="0"/>
              </a:spcBef>
              <a:spcAft>
                <a:spcPts val="0"/>
              </a:spcAft>
              <a:buClrTx/>
              <a:buSzTx/>
              <a:buFontTx/>
              <a:buNone/>
              <a:tabLst/>
              <a:defRPr sz="6600" b="1" i="0" u="none" strike="noStrike" cap="none" spc="0" baseline="0">
                <a:solidFill>
                  <a:srgbClr val="E7792B"/>
                </a:solidFill>
                <a:uFillTx/>
                <a:latin typeface="+mj-lt"/>
                <a:ea typeface="Factoria W00 Bold"/>
                <a:cs typeface="Factoria W00 Bold"/>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algn="ctr" hangingPunct="1"/>
            <a:r>
              <a:rPr lang="en-US" sz="8000"/>
              <a:t>A better way to connect</a:t>
            </a:r>
          </a:p>
        </p:txBody>
      </p:sp>
      <p:pic>
        <p:nvPicPr>
          <p:cNvPr id="9" name="Graphic 8" descr="Processor outline">
            <a:extLst>
              <a:ext uri="{FF2B5EF4-FFF2-40B4-BE49-F238E27FC236}">
                <a16:creationId xmlns:a16="http://schemas.microsoft.com/office/drawing/2014/main" id="{F0934191-A718-41B4-A710-A292A1CE8AC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1364751" y="3895661"/>
            <a:ext cx="1639942" cy="1639942"/>
          </a:xfrm>
          <a:prstGeom prst="rect">
            <a:avLst/>
          </a:prstGeom>
        </p:spPr>
      </p:pic>
    </p:spTree>
    <p:extLst>
      <p:ext uri="{BB962C8B-B14F-4D97-AF65-F5344CB8AC3E}">
        <p14:creationId xmlns:p14="http://schemas.microsoft.com/office/powerpoint/2010/main" val="181084343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46E06-4B69-4574-A84A-EC8CAF629002}"/>
              </a:ext>
            </a:extLst>
          </p:cNvPr>
          <p:cNvSpPr>
            <a:spLocks noGrp="1"/>
          </p:cNvSpPr>
          <p:nvPr>
            <p:ph type="title"/>
          </p:nvPr>
        </p:nvSpPr>
        <p:spPr>
          <a:xfrm>
            <a:off x="930828" y="355600"/>
            <a:ext cx="21672880" cy="1005840"/>
          </a:xfrm>
        </p:spPr>
        <p:txBody>
          <a:bodyPr>
            <a:noAutofit/>
          </a:bodyPr>
          <a:lstStyle/>
          <a:p>
            <a:r>
              <a:rPr lang="en-US"/>
              <a:t> Industrial roadblocks</a:t>
            </a:r>
          </a:p>
        </p:txBody>
      </p:sp>
      <p:sp>
        <p:nvSpPr>
          <p:cNvPr id="475" name="Slide Number"/>
          <p:cNvSpPr txBox="1">
            <a:spLocks noGrp="1"/>
          </p:cNvSpPr>
          <p:nvPr>
            <p:ph type="sldNum" sz="quarter" idx="2"/>
          </p:nvPr>
        </p:nvSpPr>
        <p:spPr>
          <a:xfrm>
            <a:off x="44834386" y="26269540"/>
            <a:ext cx="206787" cy="31803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b"/>
          <a:lstStyle>
            <a:lvl1pPr>
              <a:defRPr sz="1400">
                <a:solidFill>
                  <a:srgbClr val="A7A7A7"/>
                </a:solidFill>
                <a:latin typeface="+mn-lt"/>
                <a:ea typeface="+mn-ea"/>
                <a:cs typeface="+mn-cs"/>
                <a:sym typeface="Helvetica"/>
              </a:defRPr>
            </a:lvl1pPr>
          </a:lstStyle>
          <a:p>
            <a:fld id="{86CB4B4D-7CA3-9044-876B-883B54F8677D}" type="slidenum">
              <a:rPr kern="0">
                <a:latin typeface="Avenir Next LT Pro"/>
              </a:rPr>
              <a:pPr/>
              <a:t>7</a:t>
            </a:fld>
            <a:endParaRPr kern="0">
              <a:latin typeface="Avenir Next LT Pro"/>
            </a:endParaRPr>
          </a:p>
        </p:txBody>
      </p:sp>
      <p:sp>
        <p:nvSpPr>
          <p:cNvPr id="479" name="object 13"/>
          <p:cNvSpPr txBox="1"/>
          <p:nvPr/>
        </p:nvSpPr>
        <p:spPr>
          <a:xfrm>
            <a:off x="18418738" y="1694862"/>
            <a:ext cx="5814292" cy="5467740"/>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65760" tIns="0" rIns="365760" bIns="0" anchor="ctr"/>
          <a:lstStyle/>
          <a:p>
            <a:pPr indent="25400">
              <a:spcBef>
                <a:spcPts val="100"/>
              </a:spcBef>
              <a:defRPr sz="3600">
                <a:solidFill>
                  <a:srgbClr val="2E2F30"/>
                </a:solidFill>
                <a:latin typeface="Lato"/>
                <a:ea typeface="Lato"/>
                <a:cs typeface="Lato"/>
                <a:sym typeface="Lato"/>
              </a:defRPr>
            </a:pPr>
            <a:r>
              <a:rPr lang="en-US" sz="3200">
                <a:solidFill>
                  <a:srgbClr val="595959"/>
                </a:solidFill>
                <a:latin typeface="Avenir Next LT Pro" panose="020B0504020202020204" pitchFamily="34" charset="0"/>
                <a:cs typeface="Lato"/>
                <a:sym typeface="Lato"/>
              </a:rPr>
              <a:t>Extreme environments require</a:t>
            </a:r>
            <a:endParaRPr lang="en-US" sz="3200">
              <a:solidFill>
                <a:srgbClr val="595959"/>
              </a:solidFill>
              <a:latin typeface="Avenir Next LT Pro" panose="020B0504020202020204" pitchFamily="34" charset="0"/>
              <a:ea typeface="Factoria W00 Medium"/>
              <a:cs typeface="Factoria W00 Medium"/>
              <a:sym typeface="Factoria W00 Medium"/>
            </a:endParaRPr>
          </a:p>
          <a:p>
            <a:pPr indent="25400">
              <a:spcBef>
                <a:spcPts val="100"/>
              </a:spcBef>
              <a:defRPr sz="7200" b="1" spc="-200">
                <a:solidFill>
                  <a:srgbClr val="E46C0A"/>
                </a:solidFill>
                <a:latin typeface="Factoria Bold"/>
                <a:ea typeface="Factoria Bold"/>
                <a:cs typeface="Factoria Bold"/>
                <a:sym typeface="Factoria Bold"/>
              </a:defRPr>
            </a:pPr>
            <a:r>
              <a:rPr lang="en-US" sz="7200" b="1" spc="-200">
                <a:solidFill>
                  <a:srgbClr val="FFFFFF"/>
                </a:solidFill>
                <a:latin typeface="Avenir Next LT Pro" panose="020B0504020202020204" pitchFamily="34" charset="0"/>
                <a:sym typeface="Factoria Bold"/>
              </a:rPr>
              <a:t>rugged</a:t>
            </a:r>
            <a:endParaRPr lang="en-US" sz="7200" b="1" spc="-200">
              <a:solidFill>
                <a:srgbClr val="FFFFFF"/>
              </a:solidFill>
              <a:latin typeface="Avenir Next LT Pro" panose="020B0504020202020204" pitchFamily="34" charset="0"/>
              <a:ea typeface="Factoria W00 Medium"/>
              <a:cs typeface="Factoria W00 Medium"/>
              <a:sym typeface="Factoria W00 Medium"/>
            </a:endParaRPr>
          </a:p>
          <a:p>
            <a:pPr indent="25400">
              <a:spcBef>
                <a:spcPts val="100"/>
              </a:spcBef>
              <a:defRPr sz="3600">
                <a:solidFill>
                  <a:srgbClr val="2E2F30"/>
                </a:solidFill>
                <a:latin typeface="Lato"/>
                <a:ea typeface="Lato"/>
                <a:cs typeface="Lato"/>
                <a:sym typeface="Lato"/>
              </a:defRPr>
            </a:pPr>
            <a:r>
              <a:rPr lang="en-US" sz="3200">
                <a:solidFill>
                  <a:srgbClr val="595959"/>
                </a:solidFill>
                <a:latin typeface="Avenir Next LT Pro" panose="020B0504020202020204" pitchFamily="34" charset="0"/>
                <a:cs typeface="Lato"/>
                <a:sym typeface="Lato"/>
              </a:rPr>
              <a:t>technology</a:t>
            </a:r>
          </a:p>
        </p:txBody>
      </p:sp>
      <p:sp>
        <p:nvSpPr>
          <p:cNvPr id="481" name="object 13"/>
          <p:cNvSpPr txBox="1"/>
          <p:nvPr/>
        </p:nvSpPr>
        <p:spPr>
          <a:xfrm>
            <a:off x="18427056" y="7308732"/>
            <a:ext cx="5814292" cy="5237364"/>
          </a:xfrm>
          <a:prstGeom prst="rect">
            <a:avLst/>
          </a:prstGeom>
          <a:solidFill>
            <a:schemeClr val="tx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48640" tIns="0" rIns="548640" bIns="0" anchor="ctr"/>
          <a:lstStyle/>
          <a:p>
            <a:pPr indent="25400">
              <a:spcBef>
                <a:spcPts val="100"/>
              </a:spcBef>
              <a:defRPr sz="7200" b="1" spc="-200">
                <a:solidFill>
                  <a:srgbClr val="E46C0A"/>
                </a:solidFill>
                <a:latin typeface="Factoria Bold"/>
                <a:ea typeface="Factoria Bold"/>
                <a:cs typeface="Factoria Bold"/>
                <a:sym typeface="Factoria Bold"/>
              </a:defRPr>
            </a:pPr>
            <a:r>
              <a:rPr lang="en-US" sz="7200" b="1" spc="-200">
                <a:solidFill>
                  <a:srgbClr val="F58220"/>
                </a:solidFill>
                <a:latin typeface="Avenir Next LT Pro" panose="020B0504020202020204" pitchFamily="34" charset="0"/>
                <a:sym typeface="Factoria Bold"/>
              </a:rPr>
              <a:t>62%</a:t>
            </a:r>
            <a:endParaRPr lang="en-US" sz="7200" b="1" spc="-200">
              <a:solidFill>
                <a:srgbClr val="F58220"/>
              </a:solidFill>
              <a:latin typeface="Avenir Next LT Pro" panose="020B0504020202020204" pitchFamily="34" charset="0"/>
              <a:ea typeface="Factoria W00 Medium"/>
              <a:cs typeface="Factoria W00 Medium"/>
              <a:sym typeface="Factoria W00 Medium"/>
            </a:endParaRPr>
          </a:p>
          <a:p>
            <a:pPr indent="25400">
              <a:spcBef>
                <a:spcPts val="100"/>
              </a:spcBef>
              <a:defRPr sz="3600">
                <a:solidFill>
                  <a:srgbClr val="2E2F30"/>
                </a:solidFill>
                <a:latin typeface="Lato"/>
                <a:ea typeface="Lato"/>
                <a:cs typeface="Lato"/>
                <a:sym typeface="Lato"/>
              </a:defRPr>
            </a:pPr>
            <a:r>
              <a:rPr lang="en-US" sz="3200">
                <a:solidFill>
                  <a:srgbClr val="FFFFFF"/>
                </a:solidFill>
                <a:latin typeface="Avenir Next LT Pro" panose="020B0504020202020204" pitchFamily="34" charset="0"/>
                <a:cs typeface="Lato"/>
                <a:sym typeface="Lato"/>
              </a:rPr>
              <a:t>of US workers have concerns about employer’s use of </a:t>
            </a:r>
            <a:br>
              <a:rPr lang="en-US" sz="3200">
                <a:solidFill>
                  <a:srgbClr val="FFFFFF"/>
                </a:solidFill>
                <a:latin typeface="Avenir Next LT Pro" panose="020B0504020202020204" pitchFamily="34" charset="0"/>
                <a:cs typeface="Lato"/>
                <a:sym typeface="Lato"/>
              </a:rPr>
            </a:br>
            <a:r>
              <a:rPr lang="en-US" sz="3200">
                <a:solidFill>
                  <a:srgbClr val="FFFFFF"/>
                </a:solidFill>
                <a:latin typeface="Avenir Next LT Pro" panose="020B0504020202020204" pitchFamily="34" charset="0"/>
                <a:cs typeface="Lato"/>
                <a:sym typeface="Lato"/>
              </a:rPr>
              <a:t>tracking data </a:t>
            </a:r>
          </a:p>
        </p:txBody>
      </p:sp>
      <p:sp>
        <p:nvSpPr>
          <p:cNvPr id="482" name="object 13"/>
          <p:cNvSpPr txBox="1"/>
          <p:nvPr/>
        </p:nvSpPr>
        <p:spPr>
          <a:xfrm>
            <a:off x="-2772" y="1695283"/>
            <a:ext cx="12104540" cy="5467742"/>
          </a:xfrm>
          <a:prstGeom prst="rect">
            <a:avLst/>
          </a:prstGeom>
          <a:solidFill>
            <a:schemeClr val="accent5"/>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indent="25400">
              <a:spcBef>
                <a:spcPts val="100"/>
              </a:spcBef>
              <a:defRPr sz="3000" spc="-83">
                <a:solidFill>
                  <a:srgbClr val="535353"/>
                </a:solidFill>
                <a:latin typeface="Gotham Book"/>
                <a:ea typeface="Gotham Book"/>
                <a:cs typeface="Gotham Book"/>
                <a:sym typeface="Gotham Book"/>
              </a:defRPr>
            </a:pPr>
            <a:r>
              <a:rPr lang="en-US" sz="3000" spc="-84">
                <a:solidFill>
                  <a:srgbClr val="FFFFFF"/>
                </a:solidFill>
                <a:latin typeface="Avenir Next LT Pro" panose="020B0504020202020204" pitchFamily="34" charset="0"/>
                <a:sym typeface="Gotham Book"/>
              </a:rPr>
              <a:t>Connectivity is a luxury with less than</a:t>
            </a:r>
          </a:p>
          <a:p>
            <a:pPr indent="25400">
              <a:spcBef>
                <a:spcPts val="100"/>
              </a:spcBef>
              <a:defRPr sz="15000" b="1" spc="-416">
                <a:solidFill>
                  <a:srgbClr val="F58220"/>
                </a:solidFill>
                <a:latin typeface="+mn-lt"/>
                <a:ea typeface="+mn-ea"/>
                <a:cs typeface="+mn-cs"/>
                <a:sym typeface="Helvetica"/>
              </a:defRPr>
            </a:pPr>
            <a:r>
              <a:rPr lang="en-US" sz="15000" b="1" spc="-416">
                <a:solidFill>
                  <a:srgbClr val="FFFFFF"/>
                </a:solidFill>
                <a:latin typeface="Avenir Next LT Pro"/>
                <a:sym typeface="Helvetica"/>
              </a:rPr>
              <a:t>45%</a:t>
            </a:r>
          </a:p>
          <a:p>
            <a:pPr indent="25400">
              <a:spcBef>
                <a:spcPts val="100"/>
              </a:spcBef>
              <a:defRPr sz="3000">
                <a:solidFill>
                  <a:srgbClr val="535353"/>
                </a:solidFill>
                <a:latin typeface="Gotham Book"/>
                <a:ea typeface="Gotham Book"/>
                <a:cs typeface="Gotham Book"/>
                <a:sym typeface="Gotham Book"/>
              </a:defRPr>
            </a:pPr>
            <a:r>
              <a:rPr lang="en-US" sz="3000">
                <a:solidFill>
                  <a:srgbClr val="FFFFFF"/>
                </a:solidFill>
                <a:latin typeface="Avenir Next LT Pro" panose="020B0504020202020204" pitchFamily="34" charset="0"/>
                <a:sym typeface="Gotham Book"/>
              </a:rPr>
              <a:t>of producers reporting they can accurately track operational connections and data flow</a:t>
            </a:r>
          </a:p>
        </p:txBody>
      </p:sp>
      <p:sp>
        <p:nvSpPr>
          <p:cNvPr id="483" name="object 13"/>
          <p:cNvSpPr txBox="1"/>
          <p:nvPr/>
        </p:nvSpPr>
        <p:spPr>
          <a:xfrm>
            <a:off x="3" y="7309157"/>
            <a:ext cx="5964810" cy="5218126"/>
          </a:xfrm>
          <a:prstGeom prst="rect">
            <a:avLst/>
          </a:prstGeom>
          <a:solidFill>
            <a:srgbClr val="595959"/>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indent="25400">
              <a:spcBef>
                <a:spcPts val="100"/>
              </a:spcBef>
              <a:defRPr sz="3000" spc="-83">
                <a:solidFill>
                  <a:srgbClr val="535353"/>
                </a:solidFill>
                <a:latin typeface="Gotham Book"/>
                <a:ea typeface="Gotham Book"/>
                <a:cs typeface="Gotham Book"/>
                <a:sym typeface="Gotham Book"/>
              </a:defRPr>
            </a:pPr>
            <a:r>
              <a:rPr lang="en-US" sz="3000" spc="-84">
                <a:solidFill>
                  <a:srgbClr val="FFFFFF"/>
                </a:solidFill>
                <a:latin typeface="Avenir Next LT Pro" panose="020B0504020202020204" pitchFamily="34" charset="0"/>
                <a:sym typeface="Gotham Book"/>
              </a:rPr>
              <a:t>VC investment in industrial technology is just catching up, increasing</a:t>
            </a:r>
          </a:p>
          <a:p>
            <a:pPr algn="ctr" hangingPunct="0">
              <a:defRPr sz="7200" b="1" spc="-200">
                <a:solidFill>
                  <a:srgbClr val="E46C0A"/>
                </a:solidFill>
                <a:latin typeface="Factoria Bold"/>
                <a:ea typeface="Factoria Bold"/>
                <a:cs typeface="Factoria Bold"/>
                <a:sym typeface="Factoria Bold"/>
              </a:defRPr>
            </a:pPr>
            <a:r>
              <a:rPr lang="en-US" sz="7200" b="1" spc="-200">
                <a:solidFill>
                  <a:srgbClr val="F58220"/>
                </a:solidFill>
                <a:latin typeface="Avenir Next LT Pro" panose="020B0504020202020204" pitchFamily="34" charset="0"/>
                <a:sym typeface="Factoria Bold"/>
              </a:rPr>
              <a:t>9x </a:t>
            </a:r>
            <a:endParaRPr lang="en-US" sz="7200" b="1" spc="-200">
              <a:solidFill>
                <a:srgbClr val="F58220"/>
              </a:solidFill>
              <a:latin typeface="Avenir Next LT Pro" panose="020B0504020202020204" pitchFamily="34" charset="0"/>
              <a:sym typeface="Factoria W00 Medium"/>
            </a:endParaRPr>
          </a:p>
          <a:p>
            <a:pPr indent="25400">
              <a:spcBef>
                <a:spcPts val="100"/>
              </a:spcBef>
              <a:defRPr sz="3000" spc="-83">
                <a:solidFill>
                  <a:srgbClr val="535353"/>
                </a:solidFill>
                <a:latin typeface="Gotham Book"/>
                <a:ea typeface="Gotham Book"/>
                <a:cs typeface="Gotham Book"/>
                <a:sym typeface="Gotham Book"/>
              </a:defRPr>
            </a:pPr>
            <a:r>
              <a:rPr lang="en-US" sz="3000" spc="-84">
                <a:solidFill>
                  <a:srgbClr val="FFFFFF"/>
                </a:solidFill>
                <a:latin typeface="Avenir Next LT Pro" panose="020B0504020202020204" pitchFamily="34" charset="0"/>
                <a:sym typeface="Gotham Book"/>
              </a:rPr>
              <a:t>in the last 10 years</a:t>
            </a:r>
          </a:p>
        </p:txBody>
      </p:sp>
      <p:sp>
        <p:nvSpPr>
          <p:cNvPr id="10" name="TextBox 9">
            <a:extLst>
              <a:ext uri="{FF2B5EF4-FFF2-40B4-BE49-F238E27FC236}">
                <a16:creationId xmlns:a16="http://schemas.microsoft.com/office/drawing/2014/main" id="{8B0A267E-6BCF-D24B-A864-0D5D13C198F4}"/>
              </a:ext>
            </a:extLst>
          </p:cNvPr>
          <p:cNvSpPr txBox="1"/>
          <p:nvPr/>
        </p:nvSpPr>
        <p:spPr>
          <a:xfrm>
            <a:off x="15974402" y="12842756"/>
            <a:ext cx="6693146" cy="4699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r>
              <a:rPr lang="en-US" sz="1600">
                <a:latin typeface="Avenir Next LT Pro"/>
                <a:hlinkClick r:id="rId3"/>
              </a:rPr>
              <a:t>Accenture</a:t>
            </a:r>
            <a:r>
              <a:rPr lang="en-US" sz="1600">
                <a:latin typeface="Avenir Next LT Pro"/>
              </a:rPr>
              <a:t>, </a:t>
            </a:r>
            <a:r>
              <a:rPr lang="en-US" sz="1600">
                <a:latin typeface="Avenir Next LT Pro"/>
                <a:hlinkClick r:id="rId4"/>
              </a:rPr>
              <a:t>Dealroom</a:t>
            </a:r>
            <a:r>
              <a:rPr lang="en-US" sz="1600">
                <a:latin typeface="Avenir Next LT Pro"/>
              </a:rPr>
              <a:t>, </a:t>
            </a:r>
            <a:r>
              <a:rPr lang="en-US" sz="1600">
                <a:latin typeface="Avenir Next LT Pro"/>
                <a:hlinkClick r:id="rId5"/>
              </a:rPr>
              <a:t>HBR</a:t>
            </a:r>
            <a:r>
              <a:rPr lang="en-US" sz="1600">
                <a:latin typeface="Avenir Next LT Pro"/>
              </a:rPr>
              <a:t>, </a:t>
            </a:r>
            <a:r>
              <a:rPr lang="en-US" sz="1600">
                <a:latin typeface="Avenir Next LT Pro"/>
                <a:hlinkClick r:id="rId6"/>
              </a:rPr>
              <a:t>LNS</a:t>
            </a:r>
            <a:endParaRPr lang="en-US" sz="1600">
              <a:latin typeface="Avenir Next LT Pro"/>
            </a:endParaRPr>
          </a:p>
        </p:txBody>
      </p:sp>
      <p:sp>
        <p:nvSpPr>
          <p:cNvPr id="15" name="TextBox 14">
            <a:extLst>
              <a:ext uri="{FF2B5EF4-FFF2-40B4-BE49-F238E27FC236}">
                <a16:creationId xmlns:a16="http://schemas.microsoft.com/office/drawing/2014/main" id="{D891094F-98CA-48BA-A980-0FCAFF3ACF4D}"/>
              </a:ext>
            </a:extLst>
          </p:cNvPr>
          <p:cNvSpPr txBox="1"/>
          <p:nvPr/>
        </p:nvSpPr>
        <p:spPr>
          <a:xfrm>
            <a:off x="12282234" y="1687172"/>
            <a:ext cx="5955588" cy="1085850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wrap="square" lIns="640080" rIns="640080" anchor="ctr">
            <a:noAutofit/>
          </a:bodyPr>
          <a:lstStyle/>
          <a:p>
            <a:r>
              <a:rPr lang="en-US" sz="5600">
                <a:solidFill>
                  <a:srgbClr val="FFFFFF"/>
                </a:solidFill>
                <a:latin typeface="Avenir Next LT Pro"/>
              </a:rPr>
              <a:t>Less than </a:t>
            </a:r>
          </a:p>
          <a:p>
            <a:r>
              <a:rPr lang="en-US" sz="8800" b="1">
                <a:solidFill>
                  <a:srgbClr val="FFFFFF"/>
                </a:solidFill>
                <a:latin typeface="Avenir Next LT Pro"/>
              </a:rPr>
              <a:t>1% </a:t>
            </a:r>
          </a:p>
          <a:p>
            <a:r>
              <a:rPr lang="en-US" sz="5600">
                <a:solidFill>
                  <a:srgbClr val="FFFFFF"/>
                </a:solidFill>
                <a:latin typeface="Avenir Next LT Pro"/>
              </a:rPr>
              <a:t>of unstructured IIoT data is analyzed or used</a:t>
            </a:r>
          </a:p>
        </p:txBody>
      </p:sp>
      <p:sp>
        <p:nvSpPr>
          <p:cNvPr id="16" name="TextBox 15">
            <a:extLst>
              <a:ext uri="{FF2B5EF4-FFF2-40B4-BE49-F238E27FC236}">
                <a16:creationId xmlns:a16="http://schemas.microsoft.com/office/drawing/2014/main" id="{35E4D03E-16F5-4A55-9ED4-44CD294A58D9}"/>
              </a:ext>
            </a:extLst>
          </p:cNvPr>
          <p:cNvSpPr txBox="1"/>
          <p:nvPr/>
        </p:nvSpPr>
        <p:spPr>
          <a:xfrm>
            <a:off x="6137410" y="7327547"/>
            <a:ext cx="5955588" cy="5218126"/>
          </a:xfrm>
          <a:prstGeom prst="rect">
            <a:avLst/>
          </a:prstGeom>
          <a:solidFill>
            <a:srgbClr val="F58220"/>
          </a:solidFill>
          <a:ln w="12700" cap="flat">
            <a:noFill/>
            <a:miter lim="400000"/>
          </a:ln>
          <a:effectLst/>
          <a:sp3d/>
        </p:spPr>
        <p:style>
          <a:lnRef idx="0">
            <a:scrgbClr r="0" g="0" b="0"/>
          </a:lnRef>
          <a:fillRef idx="0">
            <a:scrgbClr r="0" g="0" b="0"/>
          </a:fillRef>
          <a:effectRef idx="0">
            <a:scrgbClr r="0" g="0" b="0"/>
          </a:effectRef>
          <a:fontRef idx="none"/>
        </p:style>
        <p:txBody>
          <a:bodyPr wrap="square" lIns="640080" rIns="640080" anchor="ctr">
            <a:noAutofit/>
          </a:bodyPr>
          <a:lstStyle/>
          <a:p>
            <a:r>
              <a:rPr lang="en-US" sz="3200">
                <a:solidFill>
                  <a:srgbClr val="595959"/>
                </a:solidFill>
                <a:latin typeface="Avenir Next LT Pro"/>
              </a:rPr>
              <a:t>Metrics are selected on the availability of data, prioritizing </a:t>
            </a:r>
            <a:r>
              <a:rPr lang="en-US" sz="6600" b="1">
                <a:solidFill>
                  <a:srgbClr val="FFFFFF"/>
                </a:solidFill>
                <a:latin typeface="Avenir Next LT Pro"/>
              </a:rPr>
              <a:t>machines</a:t>
            </a:r>
            <a:endParaRPr lang="en-US" sz="5600">
              <a:solidFill>
                <a:srgbClr val="FFFFFF"/>
              </a:solidFill>
              <a:latin typeface="Avenir Next LT Pro"/>
            </a:endParaRPr>
          </a:p>
          <a:p>
            <a:r>
              <a:rPr lang="en-US" sz="3200">
                <a:solidFill>
                  <a:srgbClr val="595959"/>
                </a:solidFill>
                <a:latin typeface="Avenir Next LT Pro"/>
              </a:rPr>
              <a:t>over people</a:t>
            </a:r>
          </a:p>
        </p:txBody>
      </p:sp>
      <p:sp>
        <p:nvSpPr>
          <p:cNvPr id="5" name="Slide Number">
            <a:extLst>
              <a:ext uri="{FF2B5EF4-FFF2-40B4-BE49-F238E27FC236}">
                <a16:creationId xmlns:a16="http://schemas.microsoft.com/office/drawing/2014/main" id="{1A31475B-77AA-48D3-A53E-8C450BD29F68}"/>
              </a:ext>
            </a:extLst>
          </p:cNvPr>
          <p:cNvSpPr txBox="1">
            <a:spLocks/>
          </p:cNvSpPr>
          <p:nvPr/>
        </p:nvSpPr>
        <p:spPr>
          <a:xfrm>
            <a:off x="22742458" y="12787268"/>
            <a:ext cx="314189" cy="3180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E7792B"/>
                </a:solidFill>
                <a:effectLst/>
                <a:uFillTx/>
                <a:latin typeface="Avenir Next LT Pro" panose="020B0504020202020204" pitchFamily="34" charset="0"/>
                <a:ea typeface="Avenir Next LT Pro" panose="020B0504020202020204" pitchFamily="34" charset="0"/>
                <a:cs typeface="Avenir Next LT Pro" panose="020B0504020202020204" pitchFamily="34" charset="0"/>
                <a:sym typeface="Factoria W00 Medium"/>
              </a:defRPr>
            </a:lvl1pPr>
            <a:lvl2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2pPr>
            <a:lvl3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3pPr>
            <a:lvl4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4pPr>
            <a:lvl5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5pPr>
            <a:lvl6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6pPr>
            <a:lvl7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7pPr>
            <a:lvl8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8pPr>
            <a:lvl9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9pPr>
          </a:lstStyle>
          <a:p>
            <a:fld id="{86CB4B4D-7CA3-9044-876B-883B54F8677D}" type="slidenum">
              <a:rPr lang="en-US"/>
              <a:pPr/>
              <a:t>7</a:t>
            </a:fld>
            <a:endParaRPr lang="en-US"/>
          </a:p>
        </p:txBody>
      </p:sp>
    </p:spTree>
    <p:extLst>
      <p:ext uri="{BB962C8B-B14F-4D97-AF65-F5344CB8AC3E}">
        <p14:creationId xmlns:p14="http://schemas.microsoft.com/office/powerpoint/2010/main" val="52063021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72A4604-6845-424E-9E87-D2CADC1B6D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12023" y="7875381"/>
            <a:ext cx="2459812" cy="2600373"/>
          </a:xfrm>
          <a:prstGeom prst="rect">
            <a:avLst/>
          </a:prstGeom>
        </p:spPr>
      </p:pic>
      <p:sp>
        <p:nvSpPr>
          <p:cNvPr id="47" name="Arc 46">
            <a:extLst>
              <a:ext uri="{FF2B5EF4-FFF2-40B4-BE49-F238E27FC236}">
                <a16:creationId xmlns:a16="http://schemas.microsoft.com/office/drawing/2014/main" id="{EB389113-914C-404C-9387-2E86A54B9A7A}"/>
              </a:ext>
            </a:extLst>
          </p:cNvPr>
          <p:cNvSpPr/>
          <p:nvPr/>
        </p:nvSpPr>
        <p:spPr>
          <a:xfrm>
            <a:off x="6909167" y="4628516"/>
            <a:ext cx="10565666" cy="11054371"/>
          </a:xfrm>
          <a:prstGeom prst="arc">
            <a:avLst>
              <a:gd name="adj1" fmla="val 12549048"/>
              <a:gd name="adj2" fmla="val 19626904"/>
            </a:avLst>
          </a:prstGeom>
          <a:noFill/>
          <a:ln w="714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17" name="Freeform 6">
            <a:extLst>
              <a:ext uri="{FF2B5EF4-FFF2-40B4-BE49-F238E27FC236}">
                <a16:creationId xmlns:a16="http://schemas.microsoft.com/office/drawing/2014/main" id="{F413C7BD-E842-4DC9-9C86-7B409A246A49}"/>
              </a:ext>
            </a:extLst>
          </p:cNvPr>
          <p:cNvSpPr>
            <a:spLocks/>
          </p:cNvSpPr>
          <p:nvPr/>
        </p:nvSpPr>
        <p:spPr bwMode="auto">
          <a:xfrm rot="16200000" flipH="1">
            <a:off x="8480204" y="7324092"/>
            <a:ext cx="781595" cy="1349743"/>
          </a:xfrm>
          <a:custGeom>
            <a:avLst/>
            <a:gdLst>
              <a:gd name="T0" fmla="*/ 249 w 249"/>
              <a:gd name="T1" fmla="*/ 430 h 430"/>
              <a:gd name="T2" fmla="*/ 0 w 249"/>
              <a:gd name="T3" fmla="*/ 0 h 430"/>
              <a:gd name="T4" fmla="*/ 249 w 249"/>
              <a:gd name="T5" fmla="*/ 430 h 430"/>
            </a:gdLst>
            <a:ahLst/>
            <a:cxnLst>
              <a:cxn ang="0">
                <a:pos x="T0" y="T1"/>
              </a:cxn>
              <a:cxn ang="0">
                <a:pos x="T2" y="T3"/>
              </a:cxn>
              <a:cxn ang="0">
                <a:pos x="T4" y="T5"/>
              </a:cxn>
            </a:cxnLst>
            <a:rect l="0" t="0" r="r" b="b"/>
            <a:pathLst>
              <a:path w="249" h="430">
                <a:moveTo>
                  <a:pt x="249" y="430"/>
                </a:moveTo>
                <a:lnTo>
                  <a:pt x="0" y="0"/>
                </a:lnTo>
                <a:lnTo>
                  <a:pt x="249" y="43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18" name="Line 7">
            <a:extLst>
              <a:ext uri="{FF2B5EF4-FFF2-40B4-BE49-F238E27FC236}">
                <a16:creationId xmlns:a16="http://schemas.microsoft.com/office/drawing/2014/main" id="{A0226FE5-DF5C-47A0-A2C4-D36AF0A0000F}"/>
              </a:ext>
            </a:extLst>
          </p:cNvPr>
          <p:cNvSpPr>
            <a:spLocks noChangeShapeType="1"/>
          </p:cNvSpPr>
          <p:nvPr/>
        </p:nvSpPr>
        <p:spPr bwMode="auto">
          <a:xfrm rot="16200000" flipV="1">
            <a:off x="8480204" y="7324092"/>
            <a:ext cx="781595" cy="1349743"/>
          </a:xfrm>
          <a:prstGeom prst="line">
            <a:avLst/>
          </a:prstGeom>
          <a:noFill/>
          <a:ln w="714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19" name="Freeform 8">
            <a:extLst>
              <a:ext uri="{FF2B5EF4-FFF2-40B4-BE49-F238E27FC236}">
                <a16:creationId xmlns:a16="http://schemas.microsoft.com/office/drawing/2014/main" id="{AADDDF35-FF0A-41BC-A7E1-67EFF2273191}"/>
              </a:ext>
            </a:extLst>
          </p:cNvPr>
          <p:cNvSpPr>
            <a:spLocks/>
          </p:cNvSpPr>
          <p:nvPr/>
        </p:nvSpPr>
        <p:spPr bwMode="auto">
          <a:xfrm rot="16200000" flipH="1">
            <a:off x="9597668" y="6203487"/>
            <a:ext cx="1356023" cy="781597"/>
          </a:xfrm>
          <a:custGeom>
            <a:avLst/>
            <a:gdLst>
              <a:gd name="T0" fmla="*/ 432 w 432"/>
              <a:gd name="T1" fmla="*/ 249 h 249"/>
              <a:gd name="T2" fmla="*/ 0 w 432"/>
              <a:gd name="T3" fmla="*/ 0 h 249"/>
              <a:gd name="T4" fmla="*/ 432 w 432"/>
              <a:gd name="T5" fmla="*/ 249 h 249"/>
            </a:gdLst>
            <a:ahLst/>
            <a:cxnLst>
              <a:cxn ang="0">
                <a:pos x="T0" y="T1"/>
              </a:cxn>
              <a:cxn ang="0">
                <a:pos x="T2" y="T3"/>
              </a:cxn>
              <a:cxn ang="0">
                <a:pos x="T4" y="T5"/>
              </a:cxn>
            </a:cxnLst>
            <a:rect l="0" t="0" r="r" b="b"/>
            <a:pathLst>
              <a:path w="432" h="249">
                <a:moveTo>
                  <a:pt x="432" y="249"/>
                </a:moveTo>
                <a:lnTo>
                  <a:pt x="0" y="0"/>
                </a:lnTo>
                <a:lnTo>
                  <a:pt x="432" y="249"/>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1" name="Freeform 10">
            <a:extLst>
              <a:ext uri="{FF2B5EF4-FFF2-40B4-BE49-F238E27FC236}">
                <a16:creationId xmlns:a16="http://schemas.microsoft.com/office/drawing/2014/main" id="{1E3DC88F-15D8-426E-BF2E-D198BB572B26}"/>
              </a:ext>
            </a:extLst>
          </p:cNvPr>
          <p:cNvSpPr>
            <a:spLocks/>
          </p:cNvSpPr>
          <p:nvPr/>
        </p:nvSpPr>
        <p:spPr bwMode="auto">
          <a:xfrm rot="16200000" flipH="1">
            <a:off x="11410402" y="6082640"/>
            <a:ext cx="1569471" cy="0"/>
          </a:xfrm>
          <a:custGeom>
            <a:avLst/>
            <a:gdLst>
              <a:gd name="T0" fmla="*/ 500 w 500"/>
              <a:gd name="T1" fmla="*/ 0 w 500"/>
              <a:gd name="T2" fmla="*/ 500 w 500"/>
            </a:gdLst>
            <a:ahLst/>
            <a:cxnLst>
              <a:cxn ang="0">
                <a:pos x="T0" y="0"/>
              </a:cxn>
              <a:cxn ang="0">
                <a:pos x="T1" y="0"/>
              </a:cxn>
              <a:cxn ang="0">
                <a:pos x="T2" y="0"/>
              </a:cxn>
            </a:cxnLst>
            <a:rect l="0" t="0" r="r" b="b"/>
            <a:pathLst>
              <a:path w="500">
                <a:moveTo>
                  <a:pt x="500" y="0"/>
                </a:moveTo>
                <a:lnTo>
                  <a:pt x="0" y="0"/>
                </a:lnTo>
                <a:lnTo>
                  <a:pt x="500"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2" name="Line 11">
            <a:extLst>
              <a:ext uri="{FF2B5EF4-FFF2-40B4-BE49-F238E27FC236}">
                <a16:creationId xmlns:a16="http://schemas.microsoft.com/office/drawing/2014/main" id="{10A6EA05-7CDF-4F05-BABF-E1F6D0854EF4}"/>
              </a:ext>
            </a:extLst>
          </p:cNvPr>
          <p:cNvSpPr>
            <a:spLocks noChangeShapeType="1"/>
          </p:cNvSpPr>
          <p:nvPr/>
        </p:nvSpPr>
        <p:spPr bwMode="auto">
          <a:xfrm rot="16200000">
            <a:off x="11410402" y="6082640"/>
            <a:ext cx="1569471" cy="0"/>
          </a:xfrm>
          <a:prstGeom prst="line">
            <a:avLst/>
          </a:prstGeom>
          <a:noFill/>
          <a:ln w="714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3" name="Freeform 12">
            <a:extLst>
              <a:ext uri="{FF2B5EF4-FFF2-40B4-BE49-F238E27FC236}">
                <a16:creationId xmlns:a16="http://schemas.microsoft.com/office/drawing/2014/main" id="{43E226F3-DF60-40C8-BE8B-534157199035}"/>
              </a:ext>
            </a:extLst>
          </p:cNvPr>
          <p:cNvSpPr>
            <a:spLocks/>
          </p:cNvSpPr>
          <p:nvPr/>
        </p:nvSpPr>
        <p:spPr bwMode="auto">
          <a:xfrm rot="16200000" flipH="1">
            <a:off x="13433449" y="6203487"/>
            <a:ext cx="1356023" cy="781597"/>
          </a:xfrm>
          <a:custGeom>
            <a:avLst/>
            <a:gdLst>
              <a:gd name="T0" fmla="*/ 432 w 432"/>
              <a:gd name="T1" fmla="*/ 0 h 249"/>
              <a:gd name="T2" fmla="*/ 0 w 432"/>
              <a:gd name="T3" fmla="*/ 249 h 249"/>
              <a:gd name="T4" fmla="*/ 432 w 432"/>
              <a:gd name="T5" fmla="*/ 0 h 249"/>
            </a:gdLst>
            <a:ahLst/>
            <a:cxnLst>
              <a:cxn ang="0">
                <a:pos x="T0" y="T1"/>
              </a:cxn>
              <a:cxn ang="0">
                <a:pos x="T2" y="T3"/>
              </a:cxn>
              <a:cxn ang="0">
                <a:pos x="T4" y="T5"/>
              </a:cxn>
            </a:cxnLst>
            <a:rect l="0" t="0" r="r" b="b"/>
            <a:pathLst>
              <a:path w="432" h="249">
                <a:moveTo>
                  <a:pt x="432" y="0"/>
                </a:moveTo>
                <a:lnTo>
                  <a:pt x="0" y="249"/>
                </a:lnTo>
                <a:lnTo>
                  <a:pt x="432"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5" name="Freeform 14">
            <a:extLst>
              <a:ext uri="{FF2B5EF4-FFF2-40B4-BE49-F238E27FC236}">
                <a16:creationId xmlns:a16="http://schemas.microsoft.com/office/drawing/2014/main" id="{D48B226F-1911-4099-962B-C265C166C350}"/>
              </a:ext>
            </a:extLst>
          </p:cNvPr>
          <p:cNvSpPr>
            <a:spLocks/>
          </p:cNvSpPr>
          <p:nvPr/>
        </p:nvSpPr>
        <p:spPr bwMode="auto">
          <a:xfrm rot="16200000" flipH="1">
            <a:off x="15125337" y="7320951"/>
            <a:ext cx="781595" cy="1356023"/>
          </a:xfrm>
          <a:custGeom>
            <a:avLst/>
            <a:gdLst>
              <a:gd name="T0" fmla="*/ 249 w 249"/>
              <a:gd name="T1" fmla="*/ 0 h 432"/>
              <a:gd name="T2" fmla="*/ 0 w 249"/>
              <a:gd name="T3" fmla="*/ 432 h 432"/>
              <a:gd name="T4" fmla="*/ 249 w 249"/>
              <a:gd name="T5" fmla="*/ 0 h 432"/>
            </a:gdLst>
            <a:ahLst/>
            <a:cxnLst>
              <a:cxn ang="0">
                <a:pos x="T0" y="T1"/>
              </a:cxn>
              <a:cxn ang="0">
                <a:pos x="T2" y="T3"/>
              </a:cxn>
              <a:cxn ang="0">
                <a:pos x="T4" y="T5"/>
              </a:cxn>
            </a:cxnLst>
            <a:rect l="0" t="0" r="r" b="b"/>
            <a:pathLst>
              <a:path w="249" h="432">
                <a:moveTo>
                  <a:pt x="249" y="0"/>
                </a:moveTo>
                <a:lnTo>
                  <a:pt x="0" y="432"/>
                </a:lnTo>
                <a:lnTo>
                  <a:pt x="249"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26" name="Line 15">
            <a:extLst>
              <a:ext uri="{FF2B5EF4-FFF2-40B4-BE49-F238E27FC236}">
                <a16:creationId xmlns:a16="http://schemas.microsoft.com/office/drawing/2014/main" id="{28F55272-08A1-4AB4-B36E-9FEB22DB5026}"/>
              </a:ext>
            </a:extLst>
          </p:cNvPr>
          <p:cNvSpPr>
            <a:spLocks noChangeShapeType="1"/>
          </p:cNvSpPr>
          <p:nvPr/>
        </p:nvSpPr>
        <p:spPr bwMode="auto">
          <a:xfrm rot="16200000">
            <a:off x="15125337" y="7320951"/>
            <a:ext cx="781595" cy="1356023"/>
          </a:xfrm>
          <a:prstGeom prst="line">
            <a:avLst/>
          </a:prstGeom>
          <a:noFill/>
          <a:ln w="714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30" name="Freeform 27">
            <a:extLst>
              <a:ext uri="{FF2B5EF4-FFF2-40B4-BE49-F238E27FC236}">
                <a16:creationId xmlns:a16="http://schemas.microsoft.com/office/drawing/2014/main" id="{241D409D-672A-4C79-B408-C4A23AB0991C}"/>
              </a:ext>
            </a:extLst>
          </p:cNvPr>
          <p:cNvSpPr>
            <a:spLocks/>
          </p:cNvSpPr>
          <p:nvPr/>
        </p:nvSpPr>
        <p:spPr bwMode="auto">
          <a:xfrm flipH="1">
            <a:off x="6267651" y="5782565"/>
            <a:ext cx="2618019" cy="2607197"/>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chemeClr val="accent4"/>
          </a:solidFill>
          <a:ln w="76200">
            <a:solidFill>
              <a:schemeClr val="accent1"/>
            </a:solidFill>
          </a:ln>
        </p:spPr>
        <p:txBody>
          <a:bodyPr vert="horz" wrap="square" lIns="0" tIns="0" rIns="0" bIns="0" numCol="1" anchor="ctr" anchorCtr="0" compatLnSpc="1">
            <a:prstTxWarp prst="textNoShape">
              <a:avLst/>
            </a:prstTxWarp>
          </a:bodyPr>
          <a:lstStyle/>
          <a:p>
            <a:pPr algn="ctr"/>
            <a:endParaRPr lang="en-US" sz="5400" b="1">
              <a:solidFill>
                <a:schemeClr val="bg1"/>
              </a:solidFill>
              <a:latin typeface="Avenir Next LT Pro" panose="020B0504020202020204" pitchFamily="34" charset="0"/>
            </a:endParaRPr>
          </a:p>
        </p:txBody>
      </p:sp>
      <p:sp>
        <p:nvSpPr>
          <p:cNvPr id="39" name="Inhaltsplatzhalter 4">
            <a:extLst>
              <a:ext uri="{FF2B5EF4-FFF2-40B4-BE49-F238E27FC236}">
                <a16:creationId xmlns:a16="http://schemas.microsoft.com/office/drawing/2014/main" id="{C4468D6C-BC21-4022-B4CA-70F6F9A8C7BB}"/>
              </a:ext>
            </a:extLst>
          </p:cNvPr>
          <p:cNvSpPr txBox="1">
            <a:spLocks/>
          </p:cNvSpPr>
          <p:nvPr/>
        </p:nvSpPr>
        <p:spPr>
          <a:xfrm>
            <a:off x="9490116" y="1884533"/>
            <a:ext cx="5098295" cy="49244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200" b="1">
                <a:latin typeface="+mj-lt"/>
              </a:rPr>
              <a:t>Guardhat Platform</a:t>
            </a:r>
          </a:p>
        </p:txBody>
      </p:sp>
      <p:sp>
        <p:nvSpPr>
          <p:cNvPr id="41" name="Inhaltsplatzhalter 4">
            <a:extLst>
              <a:ext uri="{FF2B5EF4-FFF2-40B4-BE49-F238E27FC236}">
                <a16:creationId xmlns:a16="http://schemas.microsoft.com/office/drawing/2014/main" id="{4F1C455A-206B-4EFB-954B-1A6A023966C9}"/>
              </a:ext>
            </a:extLst>
          </p:cNvPr>
          <p:cNvSpPr txBox="1">
            <a:spLocks/>
          </p:cNvSpPr>
          <p:nvPr/>
        </p:nvSpPr>
        <p:spPr>
          <a:xfrm>
            <a:off x="279401" y="6501961"/>
            <a:ext cx="5737346" cy="3231654"/>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825500" rtl="0" eaLnBrk="1" fontAlgn="auto" latinLnBrk="0" hangingPunct="0">
              <a:lnSpc>
                <a:spcPct val="100000"/>
              </a:lnSpc>
              <a:spcBef>
                <a:spcPts val="0"/>
              </a:spcBef>
              <a:spcAft>
                <a:spcPts val="1200"/>
              </a:spcAft>
              <a:buClrTx/>
              <a:buSzTx/>
              <a:buFontTx/>
              <a:buNone/>
              <a:tabLst/>
              <a:defRPr/>
            </a:pPr>
            <a:r>
              <a:rPr kumimoji="0" lang="en-US" sz="3200" b="1" i="0" u="none" strike="noStrike" kern="0" cap="none" spc="0" normalizeH="0" baseline="0" noProof="0">
                <a:ln>
                  <a:noFill/>
                </a:ln>
                <a:effectLst/>
                <a:uLnTx/>
                <a:uFillTx/>
                <a:latin typeface="Rockwell"/>
                <a:sym typeface="Factoria W00 Bold"/>
              </a:rPr>
              <a:t>Solutions</a:t>
            </a:r>
          </a:p>
          <a:p>
            <a:pPr marL="0" lvl="0" indent="0" algn="r" defTabSz="825500" hangingPunct="0">
              <a:lnSpc>
                <a:spcPct val="100000"/>
              </a:lnSpc>
              <a:spcAft>
                <a:spcPts val="0"/>
              </a:spcAft>
              <a:buNone/>
              <a:defRPr/>
            </a:pPr>
            <a:r>
              <a:rPr lang="en-US" sz="2400" kern="0">
                <a:latin typeface="Avenir Next LT Pro"/>
              </a:rPr>
              <a:t>Lone Worker (LW) </a:t>
            </a:r>
          </a:p>
          <a:p>
            <a:pPr marL="0" lvl="0" indent="0" algn="r" defTabSz="825500" hangingPunct="0">
              <a:lnSpc>
                <a:spcPct val="100000"/>
              </a:lnSpc>
              <a:spcAft>
                <a:spcPts val="0"/>
              </a:spcAft>
              <a:buNone/>
              <a:defRPr/>
            </a:pPr>
            <a:r>
              <a:rPr lang="en-US" sz="2400" kern="0">
                <a:latin typeface="Avenir Next LT Pro"/>
              </a:rPr>
              <a:t>Worker Condition Monitoring (WCM)</a:t>
            </a:r>
          </a:p>
          <a:p>
            <a:pPr marL="0" lvl="0" indent="0" algn="r" defTabSz="825500" hangingPunct="0">
              <a:lnSpc>
                <a:spcPct val="100000"/>
              </a:lnSpc>
              <a:spcAft>
                <a:spcPts val="0"/>
              </a:spcAft>
              <a:buNone/>
              <a:defRPr/>
            </a:pPr>
            <a:r>
              <a:rPr lang="en-US" sz="2400" kern="0">
                <a:latin typeface="Avenir Next LT Pro"/>
              </a:rPr>
              <a:t>Control Access Zoning (CAZ)</a:t>
            </a:r>
          </a:p>
          <a:p>
            <a:pPr marL="0" lvl="0" indent="0" algn="r" defTabSz="825500" hangingPunct="0">
              <a:lnSpc>
                <a:spcPct val="100000"/>
              </a:lnSpc>
              <a:spcAft>
                <a:spcPts val="0"/>
              </a:spcAft>
              <a:buNone/>
              <a:defRPr/>
            </a:pPr>
            <a:r>
              <a:rPr lang="en-US" sz="2400" kern="0">
                <a:latin typeface="Avenir Next LT Pro"/>
              </a:rPr>
              <a:t>Collision Avoidance (CA)</a:t>
            </a:r>
          </a:p>
          <a:p>
            <a:pPr marL="0" lvl="0" indent="0" algn="r" defTabSz="825500" hangingPunct="0">
              <a:lnSpc>
                <a:spcPct val="100000"/>
              </a:lnSpc>
              <a:spcAft>
                <a:spcPts val="0"/>
              </a:spcAft>
              <a:buNone/>
              <a:defRPr/>
            </a:pPr>
            <a:r>
              <a:rPr lang="en-US" sz="2400" kern="0">
                <a:latin typeface="Avenir Next LT Pro"/>
              </a:rPr>
              <a:t>Time &amp; Attendance (TMAT)</a:t>
            </a:r>
          </a:p>
          <a:p>
            <a:pPr marL="0" lvl="0" indent="0" algn="r" defTabSz="825500" hangingPunct="0">
              <a:lnSpc>
                <a:spcPct val="100000"/>
              </a:lnSpc>
              <a:spcAft>
                <a:spcPts val="0"/>
              </a:spcAft>
              <a:buNone/>
              <a:defRPr/>
            </a:pPr>
            <a:r>
              <a:rPr lang="en-US" sz="2400" kern="0">
                <a:latin typeface="Avenir Next LT Pro"/>
              </a:rPr>
              <a:t>Remote Expert (REX)</a:t>
            </a:r>
          </a:p>
          <a:p>
            <a:pPr marL="0" lvl="0" indent="0" algn="r" defTabSz="825500" hangingPunct="0">
              <a:lnSpc>
                <a:spcPct val="100000"/>
              </a:lnSpc>
              <a:spcAft>
                <a:spcPts val="0"/>
              </a:spcAft>
              <a:buNone/>
              <a:defRPr/>
            </a:pPr>
            <a:endParaRPr lang="en-US" sz="2400" kern="0">
              <a:latin typeface="Avenir Next LT Pro"/>
            </a:endParaRPr>
          </a:p>
        </p:txBody>
      </p:sp>
      <p:sp>
        <p:nvSpPr>
          <p:cNvPr id="3" name="Arc 2">
            <a:extLst>
              <a:ext uri="{FF2B5EF4-FFF2-40B4-BE49-F238E27FC236}">
                <a16:creationId xmlns:a16="http://schemas.microsoft.com/office/drawing/2014/main" id="{EAB3E969-0577-47D2-A9CF-F4C1736C04D5}"/>
              </a:ext>
            </a:extLst>
          </p:cNvPr>
          <p:cNvSpPr/>
          <p:nvPr/>
        </p:nvSpPr>
        <p:spPr>
          <a:xfrm>
            <a:off x="9066908" y="6874746"/>
            <a:ext cx="6259652" cy="6223966"/>
          </a:xfrm>
          <a:prstGeom prst="arc">
            <a:avLst>
              <a:gd name="adj1" fmla="val 12671958"/>
              <a:gd name="adj2" fmla="val 19739995"/>
            </a:avLst>
          </a:prstGeom>
          <a:noFill/>
          <a:ln w="714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5400">
              <a:latin typeface="Avenir Next LT Pro" panose="020B0504020202020204" pitchFamily="34" charset="0"/>
            </a:endParaRPr>
          </a:p>
        </p:txBody>
      </p:sp>
      <p:sp>
        <p:nvSpPr>
          <p:cNvPr id="31" name="Freeform 27">
            <a:extLst>
              <a:ext uri="{FF2B5EF4-FFF2-40B4-BE49-F238E27FC236}">
                <a16:creationId xmlns:a16="http://schemas.microsoft.com/office/drawing/2014/main" id="{5FDA0AA2-5D2B-473E-B032-A87C6470243F}"/>
              </a:ext>
            </a:extLst>
          </p:cNvPr>
          <p:cNvSpPr>
            <a:spLocks/>
          </p:cNvSpPr>
          <p:nvPr/>
        </p:nvSpPr>
        <p:spPr bwMode="auto">
          <a:xfrm flipH="1">
            <a:off x="10841233" y="3430846"/>
            <a:ext cx="2618019" cy="2607197"/>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chemeClr val="accent4"/>
          </a:solidFill>
          <a:ln w="76200">
            <a:solidFill>
              <a:schemeClr val="accent1"/>
            </a:solidFill>
          </a:ln>
        </p:spPr>
        <p:txBody>
          <a:bodyPr vert="horz" wrap="square" lIns="0" tIns="0" rIns="0" bIns="0" numCol="1" anchor="ctr" anchorCtr="0" compatLnSpc="1">
            <a:prstTxWarp prst="textNoShape">
              <a:avLst/>
            </a:prstTxWarp>
          </a:bodyPr>
          <a:lstStyle/>
          <a:p>
            <a:pPr algn="ctr"/>
            <a:endParaRPr lang="en-US" sz="5400" b="1">
              <a:solidFill>
                <a:schemeClr val="bg1"/>
              </a:solidFill>
              <a:latin typeface="Avenir Next LT Pro" panose="020B0504020202020204" pitchFamily="34" charset="0"/>
            </a:endParaRPr>
          </a:p>
        </p:txBody>
      </p:sp>
      <p:sp>
        <p:nvSpPr>
          <p:cNvPr id="35" name="Freeform 27">
            <a:extLst>
              <a:ext uri="{FF2B5EF4-FFF2-40B4-BE49-F238E27FC236}">
                <a16:creationId xmlns:a16="http://schemas.microsoft.com/office/drawing/2014/main" id="{3E11D4CC-ED36-4A4F-9FBE-CF0D4430A7FB}"/>
              </a:ext>
            </a:extLst>
          </p:cNvPr>
          <p:cNvSpPr>
            <a:spLocks/>
          </p:cNvSpPr>
          <p:nvPr/>
        </p:nvSpPr>
        <p:spPr bwMode="auto">
          <a:xfrm flipH="1">
            <a:off x="15437412" y="5934965"/>
            <a:ext cx="2618019" cy="2607197"/>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chemeClr val="accent4"/>
          </a:solidFill>
          <a:ln w="76200">
            <a:solidFill>
              <a:schemeClr val="accent1"/>
            </a:solidFill>
          </a:ln>
        </p:spPr>
        <p:txBody>
          <a:bodyPr vert="horz" wrap="square" lIns="0" tIns="0" rIns="0" bIns="0" numCol="1" anchor="ctr" anchorCtr="0" compatLnSpc="1">
            <a:prstTxWarp prst="textNoShape">
              <a:avLst/>
            </a:prstTxWarp>
          </a:bodyPr>
          <a:lstStyle/>
          <a:p>
            <a:pPr algn="ctr"/>
            <a:endParaRPr lang="en-US" sz="5400" b="1">
              <a:solidFill>
                <a:schemeClr val="bg1"/>
              </a:solidFill>
              <a:latin typeface="Avenir Next LT Pro" panose="020B0504020202020204" pitchFamily="34" charset="0"/>
            </a:endParaRPr>
          </a:p>
        </p:txBody>
      </p:sp>
      <p:sp>
        <p:nvSpPr>
          <p:cNvPr id="36" name="Inhaltsplatzhalter 4">
            <a:extLst>
              <a:ext uri="{FF2B5EF4-FFF2-40B4-BE49-F238E27FC236}">
                <a16:creationId xmlns:a16="http://schemas.microsoft.com/office/drawing/2014/main" id="{2733B4B2-A7F3-449D-B4F6-3116C3403209}"/>
              </a:ext>
            </a:extLst>
          </p:cNvPr>
          <p:cNvSpPr txBox="1">
            <a:spLocks/>
          </p:cNvSpPr>
          <p:nvPr/>
        </p:nvSpPr>
        <p:spPr>
          <a:xfrm>
            <a:off x="19000357" y="6383135"/>
            <a:ext cx="4519666" cy="397031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US" sz="3200" b="1">
                <a:latin typeface="+mj-lt"/>
              </a:rPr>
              <a:t>Devices</a:t>
            </a:r>
          </a:p>
          <a:p>
            <a:pPr marL="0" indent="0">
              <a:lnSpc>
                <a:spcPct val="100000"/>
              </a:lnSpc>
              <a:spcAft>
                <a:spcPts val="0"/>
              </a:spcAft>
              <a:buNone/>
            </a:pPr>
            <a:r>
              <a:rPr lang="en-US" sz="2400">
                <a:latin typeface="+mn-lt"/>
              </a:rPr>
              <a:t>Connected hardhat</a:t>
            </a:r>
          </a:p>
          <a:p>
            <a:pPr marL="0" indent="0">
              <a:lnSpc>
                <a:spcPct val="100000"/>
              </a:lnSpc>
              <a:spcAft>
                <a:spcPts val="0"/>
              </a:spcAft>
              <a:buNone/>
            </a:pPr>
            <a:r>
              <a:rPr lang="en-US" sz="2400">
                <a:latin typeface="+mn-lt"/>
              </a:rPr>
              <a:t>Smart tags</a:t>
            </a:r>
          </a:p>
          <a:p>
            <a:pPr marL="0" indent="0">
              <a:lnSpc>
                <a:spcPct val="100000"/>
              </a:lnSpc>
              <a:spcAft>
                <a:spcPts val="0"/>
              </a:spcAft>
              <a:buNone/>
            </a:pPr>
            <a:r>
              <a:rPr lang="en-US" sz="2400">
                <a:latin typeface="+mn-lt"/>
              </a:rPr>
              <a:t>Smart glasses</a:t>
            </a:r>
          </a:p>
          <a:p>
            <a:pPr marL="0" indent="0">
              <a:lnSpc>
                <a:spcPct val="100000"/>
              </a:lnSpc>
              <a:spcAft>
                <a:spcPts val="0"/>
              </a:spcAft>
              <a:buNone/>
            </a:pPr>
            <a:r>
              <a:rPr lang="en-US" sz="2400">
                <a:latin typeface="+mn-lt"/>
              </a:rPr>
              <a:t>Smart, bio-tracking bands</a:t>
            </a:r>
          </a:p>
          <a:p>
            <a:pPr marL="0" indent="0">
              <a:lnSpc>
                <a:spcPct val="100000"/>
              </a:lnSpc>
              <a:spcAft>
                <a:spcPts val="0"/>
              </a:spcAft>
              <a:buNone/>
            </a:pPr>
            <a:r>
              <a:rPr lang="en-US" sz="2400">
                <a:latin typeface="+mn-lt"/>
              </a:rPr>
              <a:t>Phone</a:t>
            </a:r>
          </a:p>
          <a:p>
            <a:pPr marL="0" indent="0">
              <a:lnSpc>
                <a:spcPct val="100000"/>
              </a:lnSpc>
              <a:spcAft>
                <a:spcPts val="0"/>
              </a:spcAft>
              <a:buNone/>
            </a:pPr>
            <a:r>
              <a:rPr lang="en-US" sz="2400">
                <a:latin typeface="+mn-lt"/>
              </a:rPr>
              <a:t>Dosimeters</a:t>
            </a:r>
          </a:p>
          <a:p>
            <a:pPr marL="0" indent="0">
              <a:lnSpc>
                <a:spcPct val="100000"/>
              </a:lnSpc>
              <a:spcAft>
                <a:spcPts val="0"/>
              </a:spcAft>
              <a:buNone/>
            </a:pPr>
            <a:r>
              <a:rPr lang="en-US" sz="2400">
                <a:latin typeface="+mn-lt"/>
              </a:rPr>
              <a:t>Gas detectors</a:t>
            </a:r>
          </a:p>
          <a:p>
            <a:pPr marL="0" indent="0">
              <a:lnSpc>
                <a:spcPct val="100000"/>
              </a:lnSpc>
              <a:spcAft>
                <a:spcPts val="0"/>
              </a:spcAft>
              <a:buNone/>
            </a:pPr>
            <a:r>
              <a:rPr lang="en-US" sz="2400">
                <a:latin typeface="+mn-lt"/>
              </a:rPr>
              <a:t>All intrinsically safe </a:t>
            </a:r>
          </a:p>
          <a:p>
            <a:pPr marL="0" indent="0">
              <a:lnSpc>
                <a:spcPct val="100000"/>
              </a:lnSpc>
              <a:spcAft>
                <a:spcPts val="0"/>
              </a:spcAft>
              <a:buNone/>
            </a:pPr>
            <a:r>
              <a:rPr lang="en-US" sz="2400">
                <a:latin typeface="+mn-lt"/>
              </a:rPr>
              <a:t>With more to come… </a:t>
            </a:r>
          </a:p>
        </p:txBody>
      </p:sp>
      <p:sp>
        <p:nvSpPr>
          <p:cNvPr id="38" name="TextBox 37">
            <a:extLst>
              <a:ext uri="{FF2B5EF4-FFF2-40B4-BE49-F238E27FC236}">
                <a16:creationId xmlns:a16="http://schemas.microsoft.com/office/drawing/2014/main" id="{67CAA721-6DC4-4DDA-97EF-9EF67DE90CB5}"/>
              </a:ext>
            </a:extLst>
          </p:cNvPr>
          <p:cNvSpPr txBox="1"/>
          <p:nvPr/>
        </p:nvSpPr>
        <p:spPr>
          <a:xfrm>
            <a:off x="7734442" y="2562208"/>
            <a:ext cx="8614973" cy="14872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numCol="1" anchor="t">
            <a:noAutofit/>
          </a:bodyPr>
          <a:lstStyle/>
          <a:p>
            <a:pPr marL="0" marR="0" lvl="0" indent="0" algn="l" defTabSz="825500" rtl="0" eaLnBrk="1" fontAlgn="auto" latinLnBrk="0" hangingPunct="0">
              <a:lnSpc>
                <a:spcPct val="100000"/>
              </a:lnSpc>
              <a:spcBef>
                <a:spcPts val="0"/>
              </a:spcBef>
              <a:spcAft>
                <a:spcPts val="0"/>
              </a:spcAft>
              <a:buClrTx/>
              <a:buSzTx/>
              <a:buFontTx/>
              <a:buNone/>
              <a:tabLst/>
              <a:defRPr/>
            </a:pPr>
            <a:r>
              <a:rPr lang="en-US" sz="2400">
                <a:solidFill>
                  <a:schemeClr val="bg1"/>
                </a:solidFill>
                <a:latin typeface="Avenir Next LT Pro"/>
              </a:rPr>
              <a:t>Software </a:t>
            </a:r>
            <a:r>
              <a:rPr kumimoji="0" lang="en-US" sz="2400" b="0" i="0" u="none" strike="noStrike" kern="0" cap="none" spc="0" normalizeH="0" baseline="0" noProof="0">
                <a:ln>
                  <a:noFill/>
                </a:ln>
                <a:solidFill>
                  <a:schemeClr val="bg1"/>
                </a:solidFill>
                <a:effectLst/>
                <a:uLnTx/>
                <a:uFillTx/>
                <a:latin typeface="Avenir Next LT Pro"/>
                <a:sym typeface="Factoria W00 Bold"/>
              </a:rPr>
              <a:t>platform, Hardware </a:t>
            </a:r>
            <a:r>
              <a:rPr lang="en-US" sz="2400">
                <a:solidFill>
                  <a:schemeClr val="bg1"/>
                </a:solidFill>
                <a:latin typeface="Avenir Next LT Pro"/>
              </a:rPr>
              <a:t>infrastructure, Integrations</a:t>
            </a:r>
            <a:endParaRPr kumimoji="0" lang="en-US" sz="2400" b="0" i="0" u="none" strike="noStrike" kern="0" cap="none" spc="0" normalizeH="0" baseline="0" noProof="0">
              <a:ln>
                <a:noFill/>
              </a:ln>
              <a:solidFill>
                <a:schemeClr val="bg1"/>
              </a:solidFill>
              <a:effectLst/>
              <a:uLnTx/>
              <a:uFillTx/>
              <a:latin typeface="Avenir Next LT Pro"/>
              <a:sym typeface="Factoria W00 Bold"/>
            </a:endParaRPr>
          </a:p>
        </p:txBody>
      </p:sp>
      <p:pic>
        <p:nvPicPr>
          <p:cNvPr id="7" name="Picture 6" descr="A screenshot of a computer&#10;&#10;Description automatically generated with medium confidence">
            <a:extLst>
              <a:ext uri="{FF2B5EF4-FFF2-40B4-BE49-F238E27FC236}">
                <a16:creationId xmlns:a16="http://schemas.microsoft.com/office/drawing/2014/main" id="{35FE9562-2D49-4D92-B75D-071C5BB44C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3341" y="6549271"/>
            <a:ext cx="2219277" cy="1281085"/>
          </a:xfrm>
          <a:prstGeom prst="rect">
            <a:avLst/>
          </a:prstGeom>
        </p:spPr>
      </p:pic>
      <p:pic>
        <p:nvPicPr>
          <p:cNvPr id="34" name="Picture 33" descr="A picture containing text, indoor, electronics&#10;&#10;Description automatically generated">
            <a:extLst>
              <a:ext uri="{FF2B5EF4-FFF2-40B4-BE49-F238E27FC236}">
                <a16:creationId xmlns:a16="http://schemas.microsoft.com/office/drawing/2014/main" id="{BBA8AC6E-E3C8-4D21-A3A2-A6F50728272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37535" y="5786568"/>
            <a:ext cx="1264923" cy="1847040"/>
          </a:xfrm>
          <a:prstGeom prst="rect">
            <a:avLst/>
          </a:prstGeom>
        </p:spPr>
      </p:pic>
      <p:sp>
        <p:nvSpPr>
          <p:cNvPr id="45" name="Freeform: Shape 44">
            <a:extLst>
              <a:ext uri="{FF2B5EF4-FFF2-40B4-BE49-F238E27FC236}">
                <a16:creationId xmlns:a16="http://schemas.microsoft.com/office/drawing/2014/main" id="{9B836E4B-96D7-44FB-973D-36ED6C461DD4}"/>
              </a:ext>
            </a:extLst>
          </p:cNvPr>
          <p:cNvSpPr/>
          <p:nvPr/>
        </p:nvSpPr>
        <p:spPr>
          <a:xfrm>
            <a:off x="6930189" y="6593305"/>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venir Next LT Pro" panose="020B0504020202020204" pitchFamily="34" charset="0"/>
            </a:endParaRPr>
          </a:p>
        </p:txBody>
      </p:sp>
      <p:sp>
        <p:nvSpPr>
          <p:cNvPr id="53" name="Guardhat is a Patented Ecosystem…">
            <a:extLst>
              <a:ext uri="{FF2B5EF4-FFF2-40B4-BE49-F238E27FC236}">
                <a16:creationId xmlns:a16="http://schemas.microsoft.com/office/drawing/2014/main" id="{02529258-C738-4624-876D-361DCBE1EDD0}"/>
              </a:ext>
            </a:extLst>
          </p:cNvPr>
          <p:cNvSpPr txBox="1">
            <a:spLocks/>
          </p:cNvSpPr>
          <p:nvPr/>
        </p:nvSpPr>
        <p:spPr>
          <a:xfrm>
            <a:off x="1647340" y="10840349"/>
            <a:ext cx="21005801" cy="2286001"/>
          </a:xfrm>
          <a:prstGeom prst="rect">
            <a:avLst/>
          </a:prstGeom>
        </p:spPr>
        <p:txBody>
          <a:bodyPr/>
          <a:lstStyle>
            <a:lvl1pPr marL="0" marR="0" indent="0" algn="l" defTabSz="800734" rtl="0" latinLnBrk="0">
              <a:lnSpc>
                <a:spcPct val="100000"/>
              </a:lnSpc>
              <a:spcBef>
                <a:spcPts val="0"/>
              </a:spcBef>
              <a:spcAft>
                <a:spcPts val="0"/>
              </a:spcAft>
              <a:buClrTx/>
              <a:buSzTx/>
              <a:buFontTx/>
              <a:buNone/>
              <a:tabLst/>
              <a:defRPr sz="6600" b="1" i="0" u="none" strike="noStrike" cap="none" spc="0" baseline="0">
                <a:solidFill>
                  <a:srgbClr val="E7792B"/>
                </a:solidFill>
                <a:uFillTx/>
                <a:latin typeface="+mj-lt"/>
                <a:ea typeface="Factoria W00 Bold"/>
                <a:cs typeface="Factoria W00 Bold"/>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algn="ctr" hangingPunct="1"/>
            <a:r>
              <a:rPr lang="en-US" sz="8000">
                <a:solidFill>
                  <a:schemeClr val="tx1"/>
                </a:solidFill>
              </a:rPr>
              <a:t>A better way to connect</a:t>
            </a:r>
          </a:p>
        </p:txBody>
      </p:sp>
      <p:grpSp>
        <p:nvGrpSpPr>
          <p:cNvPr id="40" name="Group 39">
            <a:extLst>
              <a:ext uri="{FF2B5EF4-FFF2-40B4-BE49-F238E27FC236}">
                <a16:creationId xmlns:a16="http://schemas.microsoft.com/office/drawing/2014/main" id="{E16CD032-00AB-454B-AC29-67BEF1291D35}"/>
              </a:ext>
            </a:extLst>
          </p:cNvPr>
          <p:cNvGrpSpPr/>
          <p:nvPr/>
        </p:nvGrpSpPr>
        <p:grpSpPr>
          <a:xfrm>
            <a:off x="11272302" y="3685277"/>
            <a:ext cx="1839396" cy="1882355"/>
            <a:chOff x="6692358" y="6116607"/>
            <a:chExt cx="1839396" cy="1882355"/>
          </a:xfrm>
        </p:grpSpPr>
        <p:pic>
          <p:nvPicPr>
            <p:cNvPr id="42" name="Graphic 41" descr="Wireless router outline">
              <a:extLst>
                <a:ext uri="{FF2B5EF4-FFF2-40B4-BE49-F238E27FC236}">
                  <a16:creationId xmlns:a16="http://schemas.microsoft.com/office/drawing/2014/main" id="{0891BEEA-83F3-794D-9D6D-53E437AD59CA}"/>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b="35744"/>
            <a:stretch/>
          </p:blipFill>
          <p:spPr>
            <a:xfrm>
              <a:off x="7777391" y="6524608"/>
              <a:ext cx="754363" cy="484722"/>
            </a:xfrm>
            <a:prstGeom prst="rect">
              <a:avLst/>
            </a:prstGeom>
          </p:spPr>
        </p:pic>
        <p:pic>
          <p:nvPicPr>
            <p:cNvPr id="49" name="Graphic 48" descr="Wireless router outline">
              <a:extLst>
                <a:ext uri="{FF2B5EF4-FFF2-40B4-BE49-F238E27FC236}">
                  <a16:creationId xmlns:a16="http://schemas.microsoft.com/office/drawing/2014/main" id="{784F43CA-AF3C-2A4A-BAA5-BFA656558F7C}"/>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b="35744"/>
            <a:stretch/>
          </p:blipFill>
          <p:spPr>
            <a:xfrm>
              <a:off x="6702882" y="7006017"/>
              <a:ext cx="1545300" cy="992945"/>
            </a:xfrm>
            <a:prstGeom prst="rect">
              <a:avLst/>
            </a:prstGeom>
          </p:spPr>
        </p:pic>
        <p:pic>
          <p:nvPicPr>
            <p:cNvPr id="54" name="Graphic 53" descr="Wireless router outline">
              <a:extLst>
                <a:ext uri="{FF2B5EF4-FFF2-40B4-BE49-F238E27FC236}">
                  <a16:creationId xmlns:a16="http://schemas.microsoft.com/office/drawing/2014/main" id="{62969EA4-E7C2-FE4C-8D43-01A8695A4C32}"/>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b="35744"/>
            <a:stretch/>
          </p:blipFill>
          <p:spPr>
            <a:xfrm>
              <a:off x="6692358" y="6116607"/>
              <a:ext cx="1139238" cy="732027"/>
            </a:xfrm>
            <a:prstGeom prst="rect">
              <a:avLst/>
            </a:prstGeom>
          </p:spPr>
        </p:pic>
        <p:sp>
          <p:nvSpPr>
            <p:cNvPr id="55" name="Freeform: Shape 47">
              <a:extLst>
                <a:ext uri="{FF2B5EF4-FFF2-40B4-BE49-F238E27FC236}">
                  <a16:creationId xmlns:a16="http://schemas.microsoft.com/office/drawing/2014/main" id="{09557B7E-9A30-7442-8EA6-2AE9F20638E4}"/>
                </a:ext>
              </a:extLst>
            </p:cNvPr>
            <p:cNvSpPr/>
            <p:nvPr/>
          </p:nvSpPr>
          <p:spPr>
            <a:xfrm>
              <a:off x="7243323" y="6905183"/>
              <a:ext cx="848109" cy="431644"/>
            </a:xfrm>
            <a:custGeom>
              <a:avLst/>
              <a:gdLst>
                <a:gd name="connsiteX0" fmla="*/ 0 w 830179"/>
                <a:gd name="connsiteY0" fmla="*/ 0 h 1118937"/>
                <a:gd name="connsiteX1" fmla="*/ 830179 w 830179"/>
                <a:gd name="connsiteY1" fmla="*/ 252664 h 1118937"/>
                <a:gd name="connsiteX2" fmla="*/ 156410 w 830179"/>
                <a:gd name="connsiteY2" fmla="*/ 1118937 h 1118937"/>
                <a:gd name="connsiteX3" fmla="*/ 0 w 830179"/>
                <a:gd name="connsiteY3" fmla="*/ 0 h 1118937"/>
                <a:gd name="connsiteX0" fmla="*/ 0 w 907874"/>
                <a:gd name="connsiteY0" fmla="*/ 0 h 1059172"/>
                <a:gd name="connsiteX1" fmla="*/ 907874 w 907874"/>
                <a:gd name="connsiteY1" fmla="*/ 192899 h 1059172"/>
                <a:gd name="connsiteX2" fmla="*/ 234105 w 907874"/>
                <a:gd name="connsiteY2" fmla="*/ 1059172 h 1059172"/>
                <a:gd name="connsiteX3" fmla="*/ 0 w 907874"/>
                <a:gd name="connsiteY3" fmla="*/ 0 h 1059172"/>
                <a:gd name="connsiteX0" fmla="*/ 0 w 877991"/>
                <a:gd name="connsiteY0" fmla="*/ 0 h 1059172"/>
                <a:gd name="connsiteX1" fmla="*/ 877991 w 877991"/>
                <a:gd name="connsiteY1" fmla="*/ 234734 h 1059172"/>
                <a:gd name="connsiteX2" fmla="*/ 234105 w 877991"/>
                <a:gd name="connsiteY2" fmla="*/ 1059172 h 1059172"/>
                <a:gd name="connsiteX3" fmla="*/ 0 w 877991"/>
                <a:gd name="connsiteY3" fmla="*/ 0 h 1059172"/>
                <a:gd name="connsiteX0" fmla="*/ 0 w 848109"/>
                <a:gd name="connsiteY0" fmla="*/ 0 h 975502"/>
                <a:gd name="connsiteX1" fmla="*/ 848109 w 848109"/>
                <a:gd name="connsiteY1" fmla="*/ 151064 h 975502"/>
                <a:gd name="connsiteX2" fmla="*/ 204223 w 848109"/>
                <a:gd name="connsiteY2" fmla="*/ 975502 h 975502"/>
                <a:gd name="connsiteX3" fmla="*/ 0 w 848109"/>
                <a:gd name="connsiteY3" fmla="*/ 0 h 975502"/>
                <a:gd name="connsiteX0" fmla="*/ 0 w 848109"/>
                <a:gd name="connsiteY0" fmla="*/ 0 h 1112961"/>
                <a:gd name="connsiteX1" fmla="*/ 848109 w 848109"/>
                <a:gd name="connsiteY1" fmla="*/ 151064 h 1112961"/>
                <a:gd name="connsiteX2" fmla="*/ 60788 w 848109"/>
                <a:gd name="connsiteY2" fmla="*/ 1112961 h 1112961"/>
                <a:gd name="connsiteX3" fmla="*/ 0 w 848109"/>
                <a:gd name="connsiteY3" fmla="*/ 0 h 1112961"/>
                <a:gd name="connsiteX0" fmla="*/ 0 w 848109"/>
                <a:gd name="connsiteY0" fmla="*/ 0 h 431644"/>
                <a:gd name="connsiteX1" fmla="*/ 848109 w 848109"/>
                <a:gd name="connsiteY1" fmla="*/ 151064 h 431644"/>
                <a:gd name="connsiteX2" fmla="*/ 156412 w 848109"/>
                <a:gd name="connsiteY2" fmla="*/ 431644 h 431644"/>
                <a:gd name="connsiteX3" fmla="*/ 0 w 848109"/>
                <a:gd name="connsiteY3" fmla="*/ 0 h 431644"/>
              </a:gdLst>
              <a:ahLst/>
              <a:cxnLst>
                <a:cxn ang="0">
                  <a:pos x="connsiteX0" y="connsiteY0"/>
                </a:cxn>
                <a:cxn ang="0">
                  <a:pos x="connsiteX1" y="connsiteY1"/>
                </a:cxn>
                <a:cxn ang="0">
                  <a:pos x="connsiteX2" y="connsiteY2"/>
                </a:cxn>
                <a:cxn ang="0">
                  <a:pos x="connsiteX3" y="connsiteY3"/>
                </a:cxn>
              </a:cxnLst>
              <a:rect l="l" t="t" r="r" b="b"/>
              <a:pathLst>
                <a:path w="848109" h="431644">
                  <a:moveTo>
                    <a:pt x="0" y="0"/>
                  </a:moveTo>
                  <a:lnTo>
                    <a:pt x="848109" y="151064"/>
                  </a:lnTo>
                  <a:lnTo>
                    <a:pt x="156412" y="431644"/>
                  </a:lnTo>
                  <a:lnTo>
                    <a:pt x="0" y="0"/>
                  </a:lnTo>
                  <a:close/>
                </a:path>
              </a:pathLst>
            </a:custGeom>
            <a:noFill/>
            <a:ln w="25400" cap="flat">
              <a:solidFill>
                <a:schemeClr val="accent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grpSp>
      <p:grpSp>
        <p:nvGrpSpPr>
          <p:cNvPr id="37" name="Group 36">
            <a:extLst>
              <a:ext uri="{FF2B5EF4-FFF2-40B4-BE49-F238E27FC236}">
                <a16:creationId xmlns:a16="http://schemas.microsoft.com/office/drawing/2014/main" id="{37669688-34C0-264D-BC09-99D936EBA967}"/>
              </a:ext>
            </a:extLst>
          </p:cNvPr>
          <p:cNvGrpSpPr/>
          <p:nvPr/>
        </p:nvGrpSpPr>
        <p:grpSpPr>
          <a:xfrm>
            <a:off x="14849527" y="5306096"/>
            <a:ext cx="3710786" cy="3839765"/>
            <a:chOff x="14849527" y="5306096"/>
            <a:chExt cx="3710786" cy="3839765"/>
          </a:xfrm>
        </p:grpSpPr>
        <p:sp>
          <p:nvSpPr>
            <p:cNvPr id="44" name="Freeform 27">
              <a:extLst>
                <a:ext uri="{FF2B5EF4-FFF2-40B4-BE49-F238E27FC236}">
                  <a16:creationId xmlns:a16="http://schemas.microsoft.com/office/drawing/2014/main" id="{DCBA0C65-E1B6-244F-9696-13D373B7ACDD}"/>
                </a:ext>
              </a:extLst>
            </p:cNvPr>
            <p:cNvSpPr>
              <a:spLocks/>
            </p:cNvSpPr>
            <p:nvPr/>
          </p:nvSpPr>
          <p:spPr bwMode="auto">
            <a:xfrm flipH="1">
              <a:off x="15437412" y="5934965"/>
              <a:ext cx="2618019" cy="2607197"/>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chemeClr val="accent4"/>
            </a:solidFill>
            <a:ln w="76200">
              <a:solidFill>
                <a:schemeClr val="accent1"/>
              </a:solidFill>
            </a:ln>
          </p:spPr>
          <p:txBody>
            <a:bodyPr vert="horz" wrap="square" lIns="0" tIns="0" rIns="0" bIns="0" numCol="1" anchor="ctr" anchorCtr="0" compatLnSpc="1">
              <a:prstTxWarp prst="textNoShape">
                <a:avLst/>
              </a:prstTxWarp>
            </a:bodyPr>
            <a:lstStyle/>
            <a:p>
              <a:pPr algn="ctr"/>
              <a:endParaRPr lang="en-US" sz="5400" b="1">
                <a:solidFill>
                  <a:schemeClr val="bg1"/>
                </a:solidFill>
                <a:latin typeface="Avenir Next LT Pro" panose="020B0504020202020204" pitchFamily="34" charset="0"/>
              </a:endParaRPr>
            </a:p>
          </p:txBody>
        </p:sp>
        <p:pic>
          <p:nvPicPr>
            <p:cNvPr id="46" name="Picture 11" descr="Picture 11">
              <a:extLst>
                <a:ext uri="{FF2B5EF4-FFF2-40B4-BE49-F238E27FC236}">
                  <a16:creationId xmlns:a16="http://schemas.microsoft.com/office/drawing/2014/main" id="{AA8B6875-EDB2-934D-BB83-34F2D337D981}"/>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9832" t="4934" r="37054" b="26622"/>
            <a:stretch/>
          </p:blipFill>
          <p:spPr>
            <a:xfrm rot="21237134">
              <a:off x="15053038" y="7194113"/>
              <a:ext cx="950401" cy="1086415"/>
            </a:xfrm>
            <a:prstGeom prst="rect">
              <a:avLst/>
            </a:prstGeom>
            <a:ln w="12700">
              <a:miter lim="400000"/>
            </a:ln>
          </p:spPr>
        </p:pic>
        <p:pic>
          <p:nvPicPr>
            <p:cNvPr id="48" name="Picture 14" descr="Picture 14">
              <a:extLst>
                <a:ext uri="{FF2B5EF4-FFF2-40B4-BE49-F238E27FC236}">
                  <a16:creationId xmlns:a16="http://schemas.microsoft.com/office/drawing/2014/main" id="{50D1C676-0B6F-B742-8EEE-80BB6712514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4849527" y="6039845"/>
              <a:ext cx="1844370" cy="993940"/>
            </a:xfrm>
            <a:prstGeom prst="rect">
              <a:avLst/>
            </a:prstGeom>
            <a:ln w="12700">
              <a:miter lim="400000"/>
            </a:ln>
          </p:spPr>
        </p:pic>
        <p:pic>
          <p:nvPicPr>
            <p:cNvPr id="56" name="Picture 55" descr="A picture containing headdress, helmet&#10;&#10;Description automatically generated">
              <a:extLst>
                <a:ext uri="{FF2B5EF4-FFF2-40B4-BE49-F238E27FC236}">
                  <a16:creationId xmlns:a16="http://schemas.microsoft.com/office/drawing/2014/main" id="{C37599BE-8BA0-5C42-B86D-AAA8E337537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958728" y="6741880"/>
              <a:ext cx="1539919" cy="1060833"/>
            </a:xfrm>
            <a:prstGeom prst="rect">
              <a:avLst/>
            </a:prstGeom>
          </p:spPr>
        </p:pic>
        <p:pic>
          <p:nvPicPr>
            <p:cNvPr id="58" name="Picture 57" descr="Graphical user interface, application&#10;&#10;Description automatically generated">
              <a:extLst>
                <a:ext uri="{FF2B5EF4-FFF2-40B4-BE49-F238E27FC236}">
                  <a16:creationId xmlns:a16="http://schemas.microsoft.com/office/drawing/2014/main" id="{F8DD1166-B294-BB44-9884-53E6EFF4140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892035">
              <a:off x="17814371" y="7034763"/>
              <a:ext cx="745942" cy="1292966"/>
            </a:xfrm>
            <a:prstGeom prst="rect">
              <a:avLst/>
            </a:prstGeom>
          </p:spPr>
        </p:pic>
        <p:pic>
          <p:nvPicPr>
            <p:cNvPr id="59" name="Picture 4">
              <a:extLst>
                <a:ext uri="{FF2B5EF4-FFF2-40B4-BE49-F238E27FC236}">
                  <a16:creationId xmlns:a16="http://schemas.microsoft.com/office/drawing/2014/main" id="{6F6A4539-F10B-7048-8ECB-8C2A5BBBB313}"/>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16868433" y="8053296"/>
              <a:ext cx="1269302" cy="1092565"/>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Realwear Integration | Partners | ViiBE">
              <a:extLst>
                <a:ext uri="{FF2B5EF4-FFF2-40B4-BE49-F238E27FC236}">
                  <a16:creationId xmlns:a16="http://schemas.microsoft.com/office/drawing/2014/main" id="{D65E2785-084B-6344-8EBE-A2AEC205311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084339" y="5990402"/>
              <a:ext cx="1159881" cy="1156668"/>
            </a:xfrm>
            <a:prstGeom prst="rect">
              <a:avLst/>
            </a:prstGeom>
            <a:noFill/>
            <a:extLst>
              <a:ext uri="{909E8E84-426E-40DD-AFC4-6F175D3DCCD1}">
                <a14:hiddenFill xmlns:a14="http://schemas.microsoft.com/office/drawing/2010/main">
                  <a:solidFill>
                    <a:srgbClr val="FFFFFF"/>
                  </a:solidFill>
                </a14:hiddenFill>
              </a:ext>
            </a:extLst>
          </p:spPr>
        </p:pic>
        <p:pic>
          <p:nvPicPr>
            <p:cNvPr id="61" name="Image" descr="Image">
              <a:extLst>
                <a:ext uri="{FF2B5EF4-FFF2-40B4-BE49-F238E27FC236}">
                  <a16:creationId xmlns:a16="http://schemas.microsoft.com/office/drawing/2014/main" id="{455B7692-CD28-8C43-A034-62052B30F3DD}"/>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r="11880"/>
            <a:stretch/>
          </p:blipFill>
          <p:spPr>
            <a:xfrm>
              <a:off x="15518994" y="8215050"/>
              <a:ext cx="1247435" cy="849372"/>
            </a:xfrm>
            <a:prstGeom prst="rect">
              <a:avLst/>
            </a:prstGeom>
            <a:ln w="12700" cap="flat">
              <a:noFill/>
              <a:miter lim="400000"/>
            </a:ln>
            <a:effectLst/>
          </p:spPr>
        </p:pic>
        <p:pic>
          <p:nvPicPr>
            <p:cNvPr id="62" name="Picture 61" descr="A picture containing text, watch&#10;&#10;Description automatically generated">
              <a:extLst>
                <a:ext uri="{FF2B5EF4-FFF2-40B4-BE49-F238E27FC236}">
                  <a16:creationId xmlns:a16="http://schemas.microsoft.com/office/drawing/2014/main" id="{1A2A79CD-EF17-5544-8872-2AE484B6314C}"/>
                </a:ext>
              </a:extLst>
            </p:cNvPr>
            <p:cNvPicPr>
              <a:picLocks noChangeAspect="1"/>
            </p:cNvPicPr>
            <p:nvPr/>
          </p:nvPicPr>
          <p:blipFill rotWithShape="1">
            <a:blip r:embed="rId15">
              <a:extLst>
                <a:ext uri="{28A0092B-C50C-407E-A947-70E740481C1C}">
                  <a14:useLocalDpi xmlns:a14="http://schemas.microsoft.com/office/drawing/2010/main" val="0"/>
                </a:ext>
              </a:extLst>
            </a:blip>
            <a:srcRect l="45508" t="38714"/>
            <a:stretch/>
          </p:blipFill>
          <p:spPr>
            <a:xfrm>
              <a:off x="16355017" y="5306096"/>
              <a:ext cx="948180" cy="1018365"/>
            </a:xfrm>
            <a:prstGeom prst="rect">
              <a:avLst/>
            </a:prstGeom>
          </p:spPr>
        </p:pic>
      </p:grpSp>
    </p:spTree>
    <p:extLst>
      <p:ext uri="{BB962C8B-B14F-4D97-AF65-F5344CB8AC3E}">
        <p14:creationId xmlns:p14="http://schemas.microsoft.com/office/powerpoint/2010/main" val="196902486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54977043-2D7D-418A-9FD2-D30B1133C2A6}"/>
              </a:ext>
            </a:extLst>
          </p:cNvPr>
          <p:cNvSpPr/>
          <p:nvPr/>
        </p:nvSpPr>
        <p:spPr>
          <a:xfrm>
            <a:off x="12191766" y="7980829"/>
            <a:ext cx="12344400" cy="5735171"/>
          </a:xfrm>
          <a:prstGeom prst="rect">
            <a:avLst/>
          </a:prstGeom>
          <a:solidFill>
            <a:schemeClr val="accent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sp>
        <p:nvSpPr>
          <p:cNvPr id="57" name="Rectangle 56">
            <a:extLst>
              <a:ext uri="{FF2B5EF4-FFF2-40B4-BE49-F238E27FC236}">
                <a16:creationId xmlns:a16="http://schemas.microsoft.com/office/drawing/2014/main" id="{7DB74BCF-7BEA-44B1-93FE-B9B166C41D41}"/>
              </a:ext>
            </a:extLst>
          </p:cNvPr>
          <p:cNvSpPr/>
          <p:nvPr/>
        </p:nvSpPr>
        <p:spPr>
          <a:xfrm>
            <a:off x="0" y="7980829"/>
            <a:ext cx="12344400" cy="5735171"/>
          </a:xfrm>
          <a:prstGeom prst="rect">
            <a:avLst/>
          </a:prstGeom>
          <a:solidFill>
            <a:schemeClr val="accent5">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sp>
        <p:nvSpPr>
          <p:cNvPr id="55" name="Rectangle 54">
            <a:extLst>
              <a:ext uri="{FF2B5EF4-FFF2-40B4-BE49-F238E27FC236}">
                <a16:creationId xmlns:a16="http://schemas.microsoft.com/office/drawing/2014/main" id="{41FA5F39-9948-4BC4-A0AC-145CBC615035}"/>
              </a:ext>
            </a:extLst>
          </p:cNvPr>
          <p:cNvSpPr/>
          <p:nvPr/>
        </p:nvSpPr>
        <p:spPr>
          <a:xfrm>
            <a:off x="12273954" y="2283303"/>
            <a:ext cx="12262212" cy="5742302"/>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sp>
        <p:nvSpPr>
          <p:cNvPr id="5" name="Rectangle 4">
            <a:extLst>
              <a:ext uri="{FF2B5EF4-FFF2-40B4-BE49-F238E27FC236}">
                <a16:creationId xmlns:a16="http://schemas.microsoft.com/office/drawing/2014/main" id="{DC8F60AF-2BCF-4AF1-AC8B-E771D1569F94}"/>
              </a:ext>
            </a:extLst>
          </p:cNvPr>
          <p:cNvSpPr/>
          <p:nvPr/>
        </p:nvSpPr>
        <p:spPr>
          <a:xfrm>
            <a:off x="0" y="2283303"/>
            <a:ext cx="12344400" cy="5773362"/>
          </a:xfrm>
          <a:prstGeom prst="rect">
            <a:avLst/>
          </a:prstGeom>
          <a:solidFill>
            <a:schemeClr val="accent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sp>
        <p:nvSpPr>
          <p:cNvPr id="647" name="Diversity of Ecosystem Wearables"/>
          <p:cNvSpPr txBox="1">
            <a:spLocks noGrp="1"/>
          </p:cNvSpPr>
          <p:nvPr>
            <p:ph type="title"/>
          </p:nvPr>
        </p:nvSpPr>
        <p:spPr>
          <a:xfrm>
            <a:off x="1141187" y="550349"/>
            <a:ext cx="22101627" cy="1527812"/>
          </a:xfrm>
          <a:prstGeom prst="rect">
            <a:avLst/>
          </a:prstGeom>
        </p:spPr>
        <p:txBody>
          <a:bodyPr>
            <a:normAutofit/>
          </a:bodyPr>
          <a:lstStyle>
            <a:lvl1pPr>
              <a:defRPr sz="6400"/>
            </a:lvl1pPr>
          </a:lstStyle>
          <a:p>
            <a:pPr algn="ctr"/>
            <a:r>
              <a:rPr lang="en-US" sz="6600">
                <a:solidFill>
                  <a:schemeClr val="accent1"/>
                </a:solidFill>
              </a:rPr>
              <a:t>An expanding ecosystem</a:t>
            </a:r>
          </a:p>
        </p:txBody>
      </p:sp>
      <p:sp>
        <p:nvSpPr>
          <p:cNvPr id="4" name="Explosion 2 3">
            <a:extLst>
              <a:ext uri="{FF2B5EF4-FFF2-40B4-BE49-F238E27FC236}">
                <a16:creationId xmlns:a16="http://schemas.microsoft.com/office/drawing/2014/main" id="{8F7D46F9-37CE-BF47-B2A6-66FDE9D53FB2}"/>
              </a:ext>
            </a:extLst>
          </p:cNvPr>
          <p:cNvSpPr/>
          <p:nvPr/>
        </p:nvSpPr>
        <p:spPr>
          <a:xfrm>
            <a:off x="1283019" y="1858792"/>
            <a:ext cx="4812775" cy="2235148"/>
          </a:xfrm>
          <a:prstGeom prst="irregularSeal2">
            <a:avLst/>
          </a:prstGeom>
          <a:solidFill>
            <a:srgbClr val="FFC000">
              <a:alpha val="8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59" name="TextBox 58">
            <a:extLst>
              <a:ext uri="{FF2B5EF4-FFF2-40B4-BE49-F238E27FC236}">
                <a16:creationId xmlns:a16="http://schemas.microsoft.com/office/drawing/2014/main" id="{7A2B02CD-B01E-4742-A907-C799DA28CE48}"/>
              </a:ext>
            </a:extLst>
          </p:cNvPr>
          <p:cNvSpPr txBox="1"/>
          <p:nvPr/>
        </p:nvSpPr>
        <p:spPr>
          <a:xfrm rot="16200000">
            <a:off x="-978438" y="3991310"/>
            <a:ext cx="3193973"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US" sz="3200" b="1">
                <a:solidFill>
                  <a:schemeClr val="tx2"/>
                </a:solidFill>
                <a:latin typeface="+mn-lt"/>
              </a:rPr>
              <a:t>Devices</a:t>
            </a:r>
          </a:p>
        </p:txBody>
      </p:sp>
      <p:sp>
        <p:nvSpPr>
          <p:cNvPr id="60" name="TextBox 59">
            <a:extLst>
              <a:ext uri="{FF2B5EF4-FFF2-40B4-BE49-F238E27FC236}">
                <a16:creationId xmlns:a16="http://schemas.microsoft.com/office/drawing/2014/main" id="{6992D7CE-E472-41C3-92E6-6DDD319E74E5}"/>
              </a:ext>
            </a:extLst>
          </p:cNvPr>
          <p:cNvSpPr txBox="1"/>
          <p:nvPr/>
        </p:nvSpPr>
        <p:spPr>
          <a:xfrm rot="16200000">
            <a:off x="-1006246" y="9705775"/>
            <a:ext cx="3765177" cy="10279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lnSpc>
                <a:spcPct val="95000"/>
              </a:lnSpc>
            </a:pPr>
            <a:r>
              <a:rPr lang="en-US" sz="3200" b="1">
                <a:solidFill>
                  <a:schemeClr val="tx2"/>
                </a:solidFill>
                <a:latin typeface="+mn-lt"/>
              </a:rPr>
              <a:t>Legacy Enterprise Systems</a:t>
            </a:r>
          </a:p>
        </p:txBody>
      </p:sp>
      <p:sp>
        <p:nvSpPr>
          <p:cNvPr id="61" name="TextBox 60">
            <a:extLst>
              <a:ext uri="{FF2B5EF4-FFF2-40B4-BE49-F238E27FC236}">
                <a16:creationId xmlns:a16="http://schemas.microsoft.com/office/drawing/2014/main" id="{8C405741-2C89-44C2-B535-0789EDDC1E9C}"/>
              </a:ext>
            </a:extLst>
          </p:cNvPr>
          <p:cNvSpPr txBox="1"/>
          <p:nvPr/>
        </p:nvSpPr>
        <p:spPr>
          <a:xfrm rot="16200000">
            <a:off x="21598854" y="4041854"/>
            <a:ext cx="4001961"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US" sz="3200" b="1">
                <a:solidFill>
                  <a:schemeClr val="tx2"/>
                </a:solidFill>
                <a:latin typeface="+mn-lt"/>
              </a:rPr>
              <a:t>Operational Technology (OT)</a:t>
            </a:r>
          </a:p>
        </p:txBody>
      </p:sp>
      <p:sp>
        <p:nvSpPr>
          <p:cNvPr id="62" name="TextBox 61">
            <a:extLst>
              <a:ext uri="{FF2B5EF4-FFF2-40B4-BE49-F238E27FC236}">
                <a16:creationId xmlns:a16="http://schemas.microsoft.com/office/drawing/2014/main" id="{AA7BF275-4951-40B2-B087-437859C6E351}"/>
              </a:ext>
            </a:extLst>
          </p:cNvPr>
          <p:cNvSpPr txBox="1"/>
          <p:nvPr/>
        </p:nvSpPr>
        <p:spPr>
          <a:xfrm rot="16200000">
            <a:off x="21127848" y="10264181"/>
            <a:ext cx="4894729" cy="10279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lnSpc>
                <a:spcPct val="95000"/>
              </a:lnSpc>
            </a:pPr>
            <a:r>
              <a:rPr lang="en-US" sz="3200" b="1">
                <a:solidFill>
                  <a:schemeClr val="tx2"/>
                </a:solidFill>
                <a:latin typeface="+mn-lt"/>
              </a:rPr>
              <a:t>New &amp; Emerging Technology </a:t>
            </a:r>
          </a:p>
        </p:txBody>
      </p:sp>
      <p:pic>
        <p:nvPicPr>
          <p:cNvPr id="64" name="Rhea - Event Detail-01.jpeg" descr="Rhea - Event Detail-01.jpeg">
            <a:extLst>
              <a:ext uri="{FF2B5EF4-FFF2-40B4-BE49-F238E27FC236}">
                <a16:creationId xmlns:a16="http://schemas.microsoft.com/office/drawing/2014/main" id="{EE553A78-680C-45DF-9A54-C5B03208B70F}"/>
              </a:ext>
            </a:extLst>
          </p:cNvPr>
          <p:cNvPicPr>
            <a:picLocks noChangeAspect="1"/>
          </p:cNvPicPr>
          <p:nvPr/>
        </p:nvPicPr>
        <p:blipFill>
          <a:blip r:embed="rId5"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7849207" y="5842186"/>
            <a:ext cx="416680" cy="740765"/>
          </a:xfrm>
          <a:prstGeom prst="rect">
            <a:avLst/>
          </a:prstGeom>
          <a:ln w="12700" cap="flat">
            <a:noFill/>
            <a:miter lim="400000"/>
          </a:ln>
          <a:effectLst/>
        </p:spPr>
      </p:pic>
      <p:sp>
        <p:nvSpPr>
          <p:cNvPr id="66" name="Smart Glasses">
            <a:extLst>
              <a:ext uri="{FF2B5EF4-FFF2-40B4-BE49-F238E27FC236}">
                <a16:creationId xmlns:a16="http://schemas.microsoft.com/office/drawing/2014/main" id="{0000D401-C914-4062-A716-9A1A3C1B6B33}"/>
              </a:ext>
            </a:extLst>
          </p:cNvPr>
          <p:cNvSpPr txBox="1"/>
          <p:nvPr/>
        </p:nvSpPr>
        <p:spPr>
          <a:xfrm>
            <a:off x="6086022" y="3763039"/>
            <a:ext cx="1697226"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numCol="1" anchor="ctr">
            <a:spAutoFit/>
          </a:bodyPr>
          <a:lstStyle>
            <a:lvl1pPr>
              <a:defRPr sz="2400">
                <a:solidFill>
                  <a:srgbClr val="4D4E4C"/>
                </a:solidFill>
                <a:latin typeface="Factoria W00 Medium"/>
                <a:ea typeface="Factoria W00 Medium"/>
                <a:cs typeface="Factoria W00 Medium"/>
                <a:sym typeface="Factoria W00 Medium"/>
              </a:defRPr>
            </a:lvl1pPr>
          </a:lstStyle>
          <a:p>
            <a:pPr algn="l"/>
            <a:r>
              <a:rPr sz="1800">
                <a:latin typeface="Avenir Next LT Pro" panose="020B0504020202020204" pitchFamily="34" charset="0"/>
              </a:rPr>
              <a:t>Smart Glasses</a:t>
            </a:r>
            <a:r>
              <a:rPr lang="en-US" sz="1800">
                <a:latin typeface="Avenir Next LT Pro" panose="020B0504020202020204" pitchFamily="34" charset="0"/>
              </a:rPr>
              <a:t> ;  </a:t>
            </a:r>
            <a:endParaRPr sz="1800">
              <a:latin typeface="Avenir Next LT Pro" panose="020B0504020202020204" pitchFamily="34" charset="0"/>
            </a:endParaRPr>
          </a:p>
        </p:txBody>
      </p:sp>
      <p:sp>
        <p:nvSpPr>
          <p:cNvPr id="67" name="Biometric/Physiology">
            <a:extLst>
              <a:ext uri="{FF2B5EF4-FFF2-40B4-BE49-F238E27FC236}">
                <a16:creationId xmlns:a16="http://schemas.microsoft.com/office/drawing/2014/main" id="{7AF6D236-1533-49DE-8A47-B9463FC2294C}"/>
              </a:ext>
            </a:extLst>
          </p:cNvPr>
          <p:cNvSpPr txBox="1"/>
          <p:nvPr/>
        </p:nvSpPr>
        <p:spPr>
          <a:xfrm>
            <a:off x="6063162" y="2790536"/>
            <a:ext cx="2544963"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numCol="1" anchor="ctr">
            <a:spAutoFit/>
          </a:bodyPr>
          <a:lstStyle>
            <a:lvl1pPr>
              <a:defRPr sz="2400">
                <a:solidFill>
                  <a:srgbClr val="4D4E4C"/>
                </a:solidFill>
                <a:latin typeface="Factoria W00 Medium"/>
                <a:ea typeface="Factoria W00 Medium"/>
                <a:cs typeface="Factoria W00 Medium"/>
                <a:sym typeface="Factoria W00 Medium"/>
              </a:defRPr>
            </a:lvl1pPr>
          </a:lstStyle>
          <a:p>
            <a:pPr algn="l"/>
            <a:r>
              <a:rPr sz="1800">
                <a:latin typeface="Avenir Next LT Pro" panose="020B0504020202020204" pitchFamily="34" charset="0"/>
              </a:rPr>
              <a:t>Biometric</a:t>
            </a:r>
            <a:r>
              <a:rPr lang="en-US" sz="1800">
                <a:latin typeface="Avenir Next LT Pro" panose="020B0504020202020204" pitchFamily="34" charset="0"/>
              </a:rPr>
              <a:t> </a:t>
            </a:r>
            <a:r>
              <a:rPr sz="1800">
                <a:latin typeface="Avenir Next LT Pro" panose="020B0504020202020204" pitchFamily="34" charset="0"/>
              </a:rPr>
              <a:t>/</a:t>
            </a:r>
            <a:r>
              <a:rPr lang="en-US" sz="1800">
                <a:latin typeface="Avenir Next LT Pro" panose="020B0504020202020204" pitchFamily="34" charset="0"/>
              </a:rPr>
              <a:t> </a:t>
            </a:r>
            <a:r>
              <a:rPr sz="1800">
                <a:latin typeface="Avenir Next LT Pro" panose="020B0504020202020204" pitchFamily="34" charset="0"/>
              </a:rPr>
              <a:t>Physiology</a:t>
            </a:r>
          </a:p>
        </p:txBody>
      </p:sp>
      <p:sp>
        <p:nvSpPr>
          <p:cNvPr id="68" name="Face Recognition…">
            <a:extLst>
              <a:ext uri="{FF2B5EF4-FFF2-40B4-BE49-F238E27FC236}">
                <a16:creationId xmlns:a16="http://schemas.microsoft.com/office/drawing/2014/main" id="{C5792AC9-8FB3-4B89-869E-48AC76681822}"/>
              </a:ext>
            </a:extLst>
          </p:cNvPr>
          <p:cNvSpPr txBox="1"/>
          <p:nvPr/>
        </p:nvSpPr>
        <p:spPr>
          <a:xfrm>
            <a:off x="6063162" y="4821835"/>
            <a:ext cx="2284971" cy="65659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numCol="1" anchor="ctr">
            <a:spAutoFit/>
          </a:bodyPr>
          <a:lstStyle/>
          <a:p>
            <a:pPr algn="l">
              <a:defRPr sz="2400">
                <a:solidFill>
                  <a:srgbClr val="4D4E4C"/>
                </a:solidFill>
                <a:latin typeface="Factoria W00 Medium"/>
                <a:ea typeface="Factoria W00 Medium"/>
                <a:cs typeface="Factoria W00 Medium"/>
                <a:sym typeface="Factoria W00 Medium"/>
              </a:defRPr>
            </a:pPr>
            <a:r>
              <a:rPr sz="1800">
                <a:latin typeface="Avenir Next LT Pro" panose="020B0504020202020204" pitchFamily="34" charset="0"/>
              </a:rPr>
              <a:t>Face Recognition</a:t>
            </a:r>
            <a:endParaRPr sz="1600">
              <a:latin typeface="Avenir Next LT Pro" panose="020B0504020202020204" pitchFamily="34" charset="0"/>
            </a:endParaRPr>
          </a:p>
          <a:p>
            <a:pPr algn="l">
              <a:defRPr sz="2400">
                <a:solidFill>
                  <a:srgbClr val="4D4E4C"/>
                </a:solidFill>
                <a:latin typeface="Factoria W00 Medium"/>
                <a:ea typeface="Factoria W00 Medium"/>
                <a:cs typeface="Factoria W00 Medium"/>
                <a:sym typeface="Factoria W00 Medium"/>
              </a:defRPr>
            </a:pPr>
            <a:r>
              <a:rPr sz="1800">
                <a:latin typeface="Avenir Next LT Pro" panose="020B0504020202020204" pitchFamily="34" charset="0"/>
              </a:rPr>
              <a:t>Temperature Scans</a:t>
            </a:r>
          </a:p>
        </p:txBody>
      </p:sp>
      <p:pic>
        <p:nvPicPr>
          <p:cNvPr id="71" name="Graphic 2" descr="Graphic 2">
            <a:extLst>
              <a:ext uri="{FF2B5EF4-FFF2-40B4-BE49-F238E27FC236}">
                <a16:creationId xmlns:a16="http://schemas.microsoft.com/office/drawing/2014/main" id="{B7CF846F-20D2-4B9C-A62C-4209179AF177}"/>
              </a:ext>
            </a:extLst>
          </p:cNvPr>
          <p:cNvPicPr>
            <a:picLocks noChangeAspect="1"/>
          </p:cNvPicPr>
          <p:nvPr/>
        </p:nvPicPr>
        <p:blipFill>
          <a:blip r:embed="rId6"/>
          <a:stretch>
            <a:fillRect/>
          </a:stretch>
        </p:blipFill>
        <p:spPr>
          <a:xfrm>
            <a:off x="3904993" y="5293734"/>
            <a:ext cx="380085" cy="380087"/>
          </a:xfrm>
          <a:prstGeom prst="rect">
            <a:avLst/>
          </a:prstGeom>
          <a:ln w="12700" cap="flat">
            <a:noFill/>
            <a:miter lim="400000"/>
          </a:ln>
          <a:effectLst/>
        </p:spPr>
      </p:pic>
      <p:pic>
        <p:nvPicPr>
          <p:cNvPr id="72" name="Graphic 4" descr="Graphic 4">
            <a:extLst>
              <a:ext uri="{FF2B5EF4-FFF2-40B4-BE49-F238E27FC236}">
                <a16:creationId xmlns:a16="http://schemas.microsoft.com/office/drawing/2014/main" id="{59C2D686-B5F8-420F-A017-46A76875776D}"/>
              </a:ext>
            </a:extLst>
          </p:cNvPr>
          <p:cNvPicPr>
            <a:picLocks noChangeAspect="1"/>
          </p:cNvPicPr>
          <p:nvPr/>
        </p:nvPicPr>
        <p:blipFill>
          <a:blip r:embed="rId7"/>
          <a:stretch>
            <a:fillRect/>
          </a:stretch>
        </p:blipFill>
        <p:spPr>
          <a:xfrm>
            <a:off x="4314040" y="6053685"/>
            <a:ext cx="386809" cy="386809"/>
          </a:xfrm>
          <a:prstGeom prst="rect">
            <a:avLst/>
          </a:prstGeom>
          <a:ln w="12700" cap="flat">
            <a:noFill/>
            <a:miter lim="400000"/>
          </a:ln>
          <a:effectLst/>
        </p:spPr>
      </p:pic>
      <p:pic>
        <p:nvPicPr>
          <p:cNvPr id="73" name="Graphic 6" descr="Graphic 6">
            <a:extLst>
              <a:ext uri="{FF2B5EF4-FFF2-40B4-BE49-F238E27FC236}">
                <a16:creationId xmlns:a16="http://schemas.microsoft.com/office/drawing/2014/main" id="{B9E08BC2-C049-4FE3-94DB-47CE658409B8}"/>
              </a:ext>
            </a:extLst>
          </p:cNvPr>
          <p:cNvPicPr>
            <a:picLocks noChangeAspect="1"/>
          </p:cNvPicPr>
          <p:nvPr/>
        </p:nvPicPr>
        <p:blipFill>
          <a:blip r:embed="rId8"/>
          <a:stretch>
            <a:fillRect/>
          </a:stretch>
        </p:blipFill>
        <p:spPr>
          <a:xfrm>
            <a:off x="3064484" y="6812816"/>
            <a:ext cx="469073" cy="469074"/>
          </a:xfrm>
          <a:prstGeom prst="rect">
            <a:avLst/>
          </a:prstGeom>
          <a:ln w="12700" cap="flat">
            <a:noFill/>
            <a:miter lim="400000"/>
          </a:ln>
          <a:effectLst/>
        </p:spPr>
      </p:pic>
      <p:pic>
        <p:nvPicPr>
          <p:cNvPr id="74" name="Graphic 11" descr="Graphic 11">
            <a:extLst>
              <a:ext uri="{FF2B5EF4-FFF2-40B4-BE49-F238E27FC236}">
                <a16:creationId xmlns:a16="http://schemas.microsoft.com/office/drawing/2014/main" id="{F5FA9D70-C097-4E5B-ACB2-8C12D58B40A3}"/>
              </a:ext>
            </a:extLst>
          </p:cNvPr>
          <p:cNvPicPr>
            <a:picLocks noChangeAspect="1"/>
          </p:cNvPicPr>
          <p:nvPr/>
        </p:nvPicPr>
        <p:blipFill>
          <a:blip r:embed="rId9"/>
          <a:stretch>
            <a:fillRect/>
          </a:stretch>
        </p:blipFill>
        <p:spPr>
          <a:xfrm>
            <a:off x="7849664" y="7213354"/>
            <a:ext cx="380085" cy="380086"/>
          </a:xfrm>
          <a:prstGeom prst="rect">
            <a:avLst/>
          </a:prstGeom>
          <a:ln w="12700" cap="flat">
            <a:noFill/>
            <a:miter lim="400000"/>
          </a:ln>
          <a:effectLst/>
        </p:spPr>
      </p:pic>
      <p:pic>
        <p:nvPicPr>
          <p:cNvPr id="75" name="Graphic 14" descr="Graphic 14">
            <a:extLst>
              <a:ext uri="{FF2B5EF4-FFF2-40B4-BE49-F238E27FC236}">
                <a16:creationId xmlns:a16="http://schemas.microsoft.com/office/drawing/2014/main" id="{49FF71F0-EBFA-41DF-9A7D-AA325DF859E0}"/>
              </a:ext>
            </a:extLst>
          </p:cNvPr>
          <p:cNvPicPr>
            <a:picLocks noChangeAspect="1"/>
          </p:cNvPicPr>
          <p:nvPr/>
        </p:nvPicPr>
        <p:blipFill>
          <a:blip r:embed="rId10"/>
          <a:stretch>
            <a:fillRect/>
          </a:stretch>
        </p:blipFill>
        <p:spPr>
          <a:xfrm>
            <a:off x="7230041" y="6178862"/>
            <a:ext cx="386544" cy="386544"/>
          </a:xfrm>
          <a:prstGeom prst="rect">
            <a:avLst/>
          </a:prstGeom>
          <a:ln w="12700" cap="flat">
            <a:noFill/>
            <a:miter lim="400000"/>
          </a:ln>
          <a:effectLst/>
        </p:spPr>
      </p:pic>
      <p:sp>
        <p:nvSpPr>
          <p:cNvPr id="69" name="Gas Sensors">
            <a:extLst>
              <a:ext uri="{FF2B5EF4-FFF2-40B4-BE49-F238E27FC236}">
                <a16:creationId xmlns:a16="http://schemas.microsoft.com/office/drawing/2014/main" id="{87CDC0DB-4443-4BEB-A7B9-23C49F61CB3F}"/>
              </a:ext>
            </a:extLst>
          </p:cNvPr>
          <p:cNvSpPr txBox="1"/>
          <p:nvPr/>
        </p:nvSpPr>
        <p:spPr>
          <a:xfrm>
            <a:off x="2222038" y="2822826"/>
            <a:ext cx="1288814"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50800" rIns="0" bIns="50800" numCol="1" anchor="ctr">
            <a:noAutofit/>
          </a:bodyPr>
          <a:lstStyle>
            <a:lvl1pPr>
              <a:defRPr sz="2400">
                <a:solidFill>
                  <a:srgbClr val="4D4E4C"/>
                </a:solidFill>
                <a:latin typeface="Factoria W00 Medium"/>
                <a:ea typeface="Factoria W00 Medium"/>
                <a:cs typeface="Factoria W00 Medium"/>
                <a:sym typeface="Factoria W00 Medium"/>
              </a:defRPr>
            </a:lvl1pPr>
          </a:lstStyle>
          <a:p>
            <a:pPr algn="l"/>
            <a:r>
              <a:rPr sz="1800">
                <a:latin typeface="Avenir Next LT Pro" panose="020B0504020202020204" pitchFamily="34" charset="0"/>
              </a:rPr>
              <a:t>Gas Sensor</a:t>
            </a:r>
            <a:r>
              <a:rPr lang="en-US" sz="1800">
                <a:latin typeface="Avenir Next LT Pro" panose="020B0504020202020204" pitchFamily="34" charset="0"/>
              </a:rPr>
              <a:t>s</a:t>
            </a:r>
            <a:endParaRPr sz="1800">
              <a:latin typeface="Avenir Next LT Pro" panose="020B0504020202020204" pitchFamily="34" charset="0"/>
            </a:endParaRPr>
          </a:p>
        </p:txBody>
      </p:sp>
      <p:pic>
        <p:nvPicPr>
          <p:cNvPr id="79" name="Image" descr="Image">
            <a:extLst>
              <a:ext uri="{FF2B5EF4-FFF2-40B4-BE49-F238E27FC236}">
                <a16:creationId xmlns:a16="http://schemas.microsoft.com/office/drawing/2014/main" id="{7BCCDD39-F441-4193-ACC5-CBFAB4F579A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664941" y="3573635"/>
            <a:ext cx="1605686" cy="867071"/>
          </a:xfrm>
          <a:prstGeom prst="rect">
            <a:avLst/>
          </a:prstGeom>
          <a:ln w="12700" cap="flat">
            <a:noFill/>
            <a:miter lim="400000"/>
          </a:ln>
          <a:effectLst/>
        </p:spPr>
      </p:pic>
      <p:pic>
        <p:nvPicPr>
          <p:cNvPr id="80" name="Image" descr="Image">
            <a:extLst>
              <a:ext uri="{FF2B5EF4-FFF2-40B4-BE49-F238E27FC236}">
                <a16:creationId xmlns:a16="http://schemas.microsoft.com/office/drawing/2014/main" id="{034DD167-C08A-4DB4-8E88-8B87DC51F76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636420" y="2610102"/>
            <a:ext cx="1279026" cy="767416"/>
          </a:xfrm>
          <a:prstGeom prst="rect">
            <a:avLst/>
          </a:prstGeom>
          <a:ln w="12700" cap="flat">
            <a:noFill/>
            <a:miter lim="400000"/>
          </a:ln>
          <a:effectLst/>
        </p:spPr>
      </p:pic>
      <p:pic>
        <p:nvPicPr>
          <p:cNvPr id="81" name="Image" descr="Image">
            <a:extLst>
              <a:ext uri="{FF2B5EF4-FFF2-40B4-BE49-F238E27FC236}">
                <a16:creationId xmlns:a16="http://schemas.microsoft.com/office/drawing/2014/main" id="{3E00C914-C00A-4FBF-BC10-098D1E91091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447472" y="4622587"/>
            <a:ext cx="574106" cy="867115"/>
          </a:xfrm>
          <a:prstGeom prst="rect">
            <a:avLst/>
          </a:prstGeom>
          <a:ln w="12700" cap="flat">
            <a:noFill/>
            <a:miter lim="400000"/>
          </a:ln>
          <a:effectLst/>
        </p:spPr>
      </p:pic>
      <p:sp>
        <p:nvSpPr>
          <p:cNvPr id="82" name="Temperature">
            <a:extLst>
              <a:ext uri="{FF2B5EF4-FFF2-40B4-BE49-F238E27FC236}">
                <a16:creationId xmlns:a16="http://schemas.microsoft.com/office/drawing/2014/main" id="{D4C70D0D-13EF-4208-89F4-7F256447598B}"/>
              </a:ext>
            </a:extLst>
          </p:cNvPr>
          <p:cNvSpPr txBox="1"/>
          <p:nvPr/>
        </p:nvSpPr>
        <p:spPr>
          <a:xfrm>
            <a:off x="2222038" y="5240001"/>
            <a:ext cx="1373773"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50800" rIns="0" bIns="50800" numCol="1" anchor="ctr">
            <a:noAutofit/>
          </a:bodyPr>
          <a:lstStyle>
            <a:lvl1pPr>
              <a:defRPr sz="2400">
                <a:solidFill>
                  <a:srgbClr val="4D4E4C"/>
                </a:solidFill>
                <a:latin typeface="Factoria W00 Medium"/>
                <a:ea typeface="Factoria W00 Medium"/>
                <a:cs typeface="Factoria W00 Medium"/>
                <a:sym typeface="Factoria W00 Medium"/>
              </a:defRPr>
            </a:lvl1pPr>
          </a:lstStyle>
          <a:p>
            <a:pPr algn="l"/>
            <a:r>
              <a:rPr sz="1800">
                <a:latin typeface="Avenir Next LT Pro" panose="020B0504020202020204" pitchFamily="34" charset="0"/>
              </a:rPr>
              <a:t>Temperature</a:t>
            </a:r>
          </a:p>
        </p:txBody>
      </p:sp>
      <p:sp>
        <p:nvSpPr>
          <p:cNvPr id="83" name="Breathalyzers">
            <a:extLst>
              <a:ext uri="{FF2B5EF4-FFF2-40B4-BE49-F238E27FC236}">
                <a16:creationId xmlns:a16="http://schemas.microsoft.com/office/drawing/2014/main" id="{EEDFBF1E-0ECC-4812-BA32-E01EA3CAECED}"/>
              </a:ext>
            </a:extLst>
          </p:cNvPr>
          <p:cNvSpPr txBox="1"/>
          <p:nvPr/>
        </p:nvSpPr>
        <p:spPr>
          <a:xfrm>
            <a:off x="2222038" y="4434276"/>
            <a:ext cx="1407437"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50800" rIns="0" bIns="50800" numCol="1" anchor="ctr">
            <a:noAutofit/>
          </a:bodyPr>
          <a:lstStyle>
            <a:lvl1pPr>
              <a:defRPr sz="2400">
                <a:solidFill>
                  <a:srgbClr val="4D4E4C"/>
                </a:solidFill>
                <a:latin typeface="Factoria W00 Medium"/>
                <a:ea typeface="Factoria W00 Medium"/>
                <a:cs typeface="Factoria W00 Medium"/>
                <a:sym typeface="Factoria W00 Medium"/>
              </a:defRPr>
            </a:lvl1pPr>
          </a:lstStyle>
          <a:p>
            <a:pPr algn="l"/>
            <a:r>
              <a:rPr sz="1800">
                <a:latin typeface="Avenir Next LT Pro" panose="020B0504020202020204" pitchFamily="34" charset="0"/>
              </a:rPr>
              <a:t>Breathalyzers</a:t>
            </a:r>
          </a:p>
        </p:txBody>
      </p:sp>
      <p:sp>
        <p:nvSpPr>
          <p:cNvPr id="84" name="Pressure/Humidity">
            <a:extLst>
              <a:ext uri="{FF2B5EF4-FFF2-40B4-BE49-F238E27FC236}">
                <a16:creationId xmlns:a16="http://schemas.microsoft.com/office/drawing/2014/main" id="{FE4CEC36-600A-4D7A-94AB-62CBA53D8D30}"/>
              </a:ext>
            </a:extLst>
          </p:cNvPr>
          <p:cNvSpPr txBox="1"/>
          <p:nvPr/>
        </p:nvSpPr>
        <p:spPr>
          <a:xfrm>
            <a:off x="2222038" y="6045726"/>
            <a:ext cx="1941236"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50800" rIns="0" bIns="50800" numCol="1" anchor="ctr">
            <a:noAutofit/>
          </a:bodyPr>
          <a:lstStyle>
            <a:lvl1pPr>
              <a:defRPr sz="2400">
                <a:solidFill>
                  <a:srgbClr val="4D4E4C"/>
                </a:solidFill>
                <a:latin typeface="Factoria W00 Medium"/>
                <a:ea typeface="Factoria W00 Medium"/>
                <a:cs typeface="Factoria W00 Medium"/>
                <a:sym typeface="Factoria W00 Medium"/>
              </a:defRPr>
            </a:lvl1pPr>
          </a:lstStyle>
          <a:p>
            <a:pPr algn="l" defTabSz="944563"/>
            <a:r>
              <a:rPr sz="1800">
                <a:latin typeface="Avenir Next LT Pro" panose="020B0504020202020204" pitchFamily="34" charset="0"/>
              </a:rPr>
              <a:t>Pressure/Humidity</a:t>
            </a:r>
          </a:p>
        </p:txBody>
      </p:sp>
      <p:sp>
        <p:nvSpPr>
          <p:cNvPr id="85" name="Noise">
            <a:extLst>
              <a:ext uri="{FF2B5EF4-FFF2-40B4-BE49-F238E27FC236}">
                <a16:creationId xmlns:a16="http://schemas.microsoft.com/office/drawing/2014/main" id="{F34F0D43-723E-492D-9DC5-6048FA0A0AE4}"/>
              </a:ext>
            </a:extLst>
          </p:cNvPr>
          <p:cNvSpPr txBox="1"/>
          <p:nvPr/>
        </p:nvSpPr>
        <p:spPr>
          <a:xfrm>
            <a:off x="2222038" y="6851451"/>
            <a:ext cx="609141"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50800" rIns="0" bIns="50800" numCol="1" anchor="ctr">
            <a:noAutofit/>
          </a:bodyPr>
          <a:lstStyle>
            <a:lvl1pPr>
              <a:defRPr sz="2400">
                <a:solidFill>
                  <a:srgbClr val="4D4E4C"/>
                </a:solidFill>
                <a:latin typeface="Factoria W00 Medium"/>
                <a:ea typeface="Factoria W00 Medium"/>
                <a:cs typeface="Factoria W00 Medium"/>
                <a:sym typeface="Factoria W00 Medium"/>
              </a:defRPr>
            </a:lvl1pPr>
          </a:lstStyle>
          <a:p>
            <a:pPr algn="l"/>
            <a:r>
              <a:rPr sz="1800">
                <a:latin typeface="Avenir Next LT Pro" panose="020B0504020202020204" pitchFamily="34" charset="0"/>
              </a:rPr>
              <a:t>Noise</a:t>
            </a:r>
          </a:p>
        </p:txBody>
      </p:sp>
      <p:sp>
        <p:nvSpPr>
          <p:cNvPr id="86" name="Fall Detection">
            <a:extLst>
              <a:ext uri="{FF2B5EF4-FFF2-40B4-BE49-F238E27FC236}">
                <a16:creationId xmlns:a16="http://schemas.microsoft.com/office/drawing/2014/main" id="{9D7ADBAD-91D7-4EE5-A11C-260781B43ED9}"/>
              </a:ext>
            </a:extLst>
          </p:cNvPr>
          <p:cNvSpPr txBox="1"/>
          <p:nvPr/>
        </p:nvSpPr>
        <p:spPr>
          <a:xfrm>
            <a:off x="6063162" y="7237481"/>
            <a:ext cx="1656050"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numCol="1" anchor="ctr">
            <a:spAutoFit/>
          </a:bodyPr>
          <a:lstStyle>
            <a:lvl1pPr>
              <a:defRPr sz="2400">
                <a:solidFill>
                  <a:srgbClr val="4D4E4C"/>
                </a:solidFill>
                <a:latin typeface="Factoria W00 Medium"/>
                <a:ea typeface="Factoria W00 Medium"/>
                <a:cs typeface="Factoria W00 Medium"/>
                <a:sym typeface="Factoria W00 Medium"/>
              </a:defRPr>
            </a:lvl1pPr>
          </a:lstStyle>
          <a:p>
            <a:r>
              <a:rPr sz="1800">
                <a:latin typeface="Avenir Next LT Pro" panose="020B0504020202020204" pitchFamily="34" charset="0"/>
              </a:rPr>
              <a:t>Fall Detection</a:t>
            </a:r>
          </a:p>
        </p:txBody>
      </p:sp>
      <p:sp>
        <p:nvSpPr>
          <p:cNvPr id="87" name="Location">
            <a:extLst>
              <a:ext uri="{FF2B5EF4-FFF2-40B4-BE49-F238E27FC236}">
                <a16:creationId xmlns:a16="http://schemas.microsoft.com/office/drawing/2014/main" id="{820F7CC0-B3B8-42E2-8BBC-57C306AE6A10}"/>
              </a:ext>
            </a:extLst>
          </p:cNvPr>
          <p:cNvSpPr txBox="1"/>
          <p:nvPr/>
        </p:nvSpPr>
        <p:spPr>
          <a:xfrm>
            <a:off x="6063162" y="6222827"/>
            <a:ext cx="1053480"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numCol="1" anchor="ctr">
            <a:spAutoFit/>
          </a:bodyPr>
          <a:lstStyle>
            <a:lvl1pPr>
              <a:defRPr sz="2400">
                <a:solidFill>
                  <a:srgbClr val="4D4E4C"/>
                </a:solidFill>
                <a:latin typeface="Factoria W00 Medium"/>
                <a:ea typeface="Factoria W00 Medium"/>
                <a:cs typeface="Factoria W00 Medium"/>
                <a:sym typeface="Factoria W00 Medium"/>
              </a:defRPr>
            </a:lvl1pPr>
          </a:lstStyle>
          <a:p>
            <a:r>
              <a:rPr sz="1800">
                <a:latin typeface="Avenir Next LT Pro" panose="020B0504020202020204" pitchFamily="34" charset="0"/>
              </a:rPr>
              <a:t>Location</a:t>
            </a:r>
          </a:p>
        </p:txBody>
      </p:sp>
      <p:pic>
        <p:nvPicPr>
          <p:cNvPr id="89" name="Google Shape;1496;p13" descr="Google Shape;1496;p13">
            <a:extLst>
              <a:ext uri="{FF2B5EF4-FFF2-40B4-BE49-F238E27FC236}">
                <a16:creationId xmlns:a16="http://schemas.microsoft.com/office/drawing/2014/main" id="{30909B3C-E0AE-4D56-A4C2-991CB61AF14C}"/>
              </a:ext>
            </a:extLst>
          </p:cNvPr>
          <p:cNvPicPr>
            <a:picLocks noChangeAspect="1"/>
          </p:cNvPicPr>
          <p:nvPr/>
        </p:nvPicPr>
        <p:blipFill>
          <a:blip r:embed="rId14" cstate="screen">
            <a:clrChange>
              <a:clrFrom>
                <a:srgbClr val="FFFFFF"/>
              </a:clrFrom>
              <a:clrTo>
                <a:srgbClr val="FFFFFF">
                  <a:alpha val="0"/>
                </a:srgbClr>
              </a:clrTo>
            </a:clrChange>
            <a:duotone>
              <a:prstClr val="black"/>
              <a:schemeClr val="accent6">
                <a:tint val="45000"/>
                <a:satMod val="400000"/>
              </a:schemeClr>
            </a:duotone>
            <a:alphaModFix amt="70000"/>
            <a:extLst>
              <a:ext uri="{28A0092B-C50C-407E-A947-70E740481C1C}">
                <a14:useLocalDpi xmlns:a14="http://schemas.microsoft.com/office/drawing/2010/main"/>
              </a:ext>
            </a:extLst>
          </a:blip>
          <a:stretch>
            <a:fillRect/>
          </a:stretch>
        </p:blipFill>
        <p:spPr>
          <a:xfrm>
            <a:off x="16866569" y="3158748"/>
            <a:ext cx="2411461" cy="794619"/>
          </a:xfrm>
          <a:prstGeom prst="rect">
            <a:avLst/>
          </a:prstGeom>
          <a:ln w="12700">
            <a:miter lim="400000"/>
          </a:ln>
        </p:spPr>
      </p:pic>
      <p:pic>
        <p:nvPicPr>
          <p:cNvPr id="90" name="Google Shape;1499;p13" descr="Google Shape;1499;p13">
            <a:extLst>
              <a:ext uri="{FF2B5EF4-FFF2-40B4-BE49-F238E27FC236}">
                <a16:creationId xmlns:a16="http://schemas.microsoft.com/office/drawing/2014/main" id="{C21D2F42-3C73-4796-92FF-0176830F8290}"/>
              </a:ext>
            </a:extLst>
          </p:cNvPr>
          <p:cNvPicPr>
            <a:picLocks noChangeAspect="1"/>
          </p:cNvPicPr>
          <p:nvPr/>
        </p:nvPicPr>
        <p:blipFill>
          <a:blip r:embed="rId15"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4115203" y="3152915"/>
            <a:ext cx="1936625" cy="794619"/>
          </a:xfrm>
          <a:prstGeom prst="rect">
            <a:avLst/>
          </a:prstGeom>
          <a:ln w="12700">
            <a:miter lim="400000"/>
          </a:ln>
        </p:spPr>
      </p:pic>
      <p:pic>
        <p:nvPicPr>
          <p:cNvPr id="99" name="Google Shape;1487;p13" descr="Google Shape;1487;p13">
            <a:extLst>
              <a:ext uri="{FF2B5EF4-FFF2-40B4-BE49-F238E27FC236}">
                <a16:creationId xmlns:a16="http://schemas.microsoft.com/office/drawing/2014/main" id="{A2793926-0E11-4A10-B9F3-7003137262F8}"/>
              </a:ext>
            </a:extLst>
          </p:cNvPr>
          <p:cNvPicPr>
            <a:picLocks noChangeAspect="1"/>
          </p:cNvPicPr>
          <p:nvPr/>
        </p:nvPicPr>
        <p:blipFill>
          <a:blip r:embed="rId16" cstate="screen">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7524635" y="10539453"/>
            <a:ext cx="1378839" cy="1032824"/>
          </a:xfrm>
          <a:prstGeom prst="rect">
            <a:avLst/>
          </a:prstGeom>
          <a:ln w="12700">
            <a:miter lim="400000"/>
          </a:ln>
        </p:spPr>
      </p:pic>
      <p:pic>
        <p:nvPicPr>
          <p:cNvPr id="100" name="Google Shape;1488;p13" descr="Google Shape;1488;p13">
            <a:extLst>
              <a:ext uri="{FF2B5EF4-FFF2-40B4-BE49-F238E27FC236}">
                <a16:creationId xmlns:a16="http://schemas.microsoft.com/office/drawing/2014/main" id="{A46A69AB-413D-4946-9F0E-B1CAB25F6719}"/>
              </a:ext>
            </a:extLst>
          </p:cNvPr>
          <p:cNvPicPr>
            <a:picLocks noChangeAspect="1"/>
          </p:cNvPicPr>
          <p:nvPr/>
        </p:nvPicPr>
        <p:blipFill>
          <a:blip r:embed="rId17" cstate="screen">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373405" y="12126302"/>
            <a:ext cx="1510855" cy="475919"/>
          </a:xfrm>
          <a:prstGeom prst="rect">
            <a:avLst/>
          </a:prstGeom>
          <a:ln w="12700">
            <a:miter lim="400000"/>
          </a:ln>
        </p:spPr>
      </p:pic>
      <p:pic>
        <p:nvPicPr>
          <p:cNvPr id="101" name="Google Shape;1489;p13" descr="Google Shape;1489;p13">
            <a:extLst>
              <a:ext uri="{FF2B5EF4-FFF2-40B4-BE49-F238E27FC236}">
                <a16:creationId xmlns:a16="http://schemas.microsoft.com/office/drawing/2014/main" id="{89FB4B37-14A4-4D04-BB51-6817C773A867}"/>
              </a:ext>
            </a:extLst>
          </p:cNvPr>
          <p:cNvPicPr>
            <a:picLocks noChangeAspect="1"/>
          </p:cNvPicPr>
          <p:nvPr/>
        </p:nvPicPr>
        <p:blipFill>
          <a:blip r:embed="rId18" cstate="screen">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523845" y="12184937"/>
            <a:ext cx="1875879" cy="349253"/>
          </a:xfrm>
          <a:prstGeom prst="rect">
            <a:avLst/>
          </a:prstGeom>
          <a:ln w="12700">
            <a:miter lim="400000"/>
          </a:ln>
        </p:spPr>
      </p:pic>
      <p:pic>
        <p:nvPicPr>
          <p:cNvPr id="102" name="Google Shape;1491;p13" descr="Google Shape;1491;p13">
            <a:extLst>
              <a:ext uri="{FF2B5EF4-FFF2-40B4-BE49-F238E27FC236}">
                <a16:creationId xmlns:a16="http://schemas.microsoft.com/office/drawing/2014/main" id="{E4A59B24-8F4F-4053-9FFB-F8993E153691}"/>
              </a:ext>
            </a:extLst>
          </p:cNvPr>
          <p:cNvPicPr>
            <a:picLocks noChangeAspect="1"/>
          </p:cNvPicPr>
          <p:nvPr/>
        </p:nvPicPr>
        <p:blipFill>
          <a:blip r:embed="rId19" cstate="screen">
            <a:clrChange>
              <a:clrFrom>
                <a:srgbClr val="FFFFFF"/>
              </a:clrFrom>
              <a:clrTo>
                <a:srgbClr val="FFFFFF">
                  <a:alpha val="0"/>
                </a:srgbClr>
              </a:clrTo>
            </a:clrChange>
            <a:duotone>
              <a:prstClr val="black"/>
              <a:schemeClr val="accent6">
                <a:tint val="45000"/>
                <a:satMod val="400000"/>
              </a:schemeClr>
            </a:duotone>
            <a:alphaModFix amt="70000"/>
            <a:extLst>
              <a:ext uri="{28A0092B-C50C-407E-A947-70E740481C1C}">
                <a14:useLocalDpi xmlns:a14="http://schemas.microsoft.com/office/drawing/2010/main"/>
              </a:ext>
            </a:extLst>
          </a:blip>
          <a:stretch>
            <a:fillRect/>
          </a:stretch>
        </p:blipFill>
        <p:spPr>
          <a:xfrm>
            <a:off x="4629591" y="11978196"/>
            <a:ext cx="1156340" cy="769491"/>
          </a:xfrm>
          <a:prstGeom prst="rect">
            <a:avLst/>
          </a:prstGeom>
          <a:ln w="12700">
            <a:miter lim="400000"/>
          </a:ln>
        </p:spPr>
      </p:pic>
      <p:pic>
        <p:nvPicPr>
          <p:cNvPr id="103" name="Google Shape;1494;p13" descr="Google Shape;1494;p13">
            <a:extLst>
              <a:ext uri="{FF2B5EF4-FFF2-40B4-BE49-F238E27FC236}">
                <a16:creationId xmlns:a16="http://schemas.microsoft.com/office/drawing/2014/main" id="{82809530-1C13-45AD-9889-6063169B25A9}"/>
              </a:ext>
            </a:extLst>
          </p:cNvPr>
          <p:cNvPicPr>
            <a:picLocks noChangeAspect="1"/>
          </p:cNvPicPr>
          <p:nvPr/>
        </p:nvPicPr>
        <p:blipFill>
          <a:blip r:embed="rId20" cstate="email">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766932" y="9194279"/>
            <a:ext cx="2452215" cy="774373"/>
          </a:xfrm>
          <a:prstGeom prst="rect">
            <a:avLst/>
          </a:prstGeom>
          <a:ln w="12700">
            <a:miter lim="400000"/>
          </a:ln>
        </p:spPr>
      </p:pic>
      <p:pic>
        <p:nvPicPr>
          <p:cNvPr id="104" name="Google Shape;1501;p13" descr="Google Shape;1501;p13">
            <a:extLst>
              <a:ext uri="{FF2B5EF4-FFF2-40B4-BE49-F238E27FC236}">
                <a16:creationId xmlns:a16="http://schemas.microsoft.com/office/drawing/2014/main" id="{E5CD72A6-D161-4A2F-B425-CD605BE37C4F}"/>
              </a:ext>
            </a:extLst>
          </p:cNvPr>
          <p:cNvPicPr>
            <a:picLocks noChangeAspect="1"/>
          </p:cNvPicPr>
          <p:nvPr/>
        </p:nvPicPr>
        <p:blipFill>
          <a:blip r:embed="rId21" cstate="email">
            <a:duotone>
              <a:prstClr val="black"/>
              <a:schemeClr val="accent6">
                <a:tint val="45000"/>
                <a:satMod val="400000"/>
              </a:schemeClr>
            </a:duotone>
            <a:extLst>
              <a:ext uri="{28A0092B-C50C-407E-A947-70E740481C1C}">
                <a14:useLocalDpi xmlns:a14="http://schemas.microsoft.com/office/drawing/2010/main"/>
              </a:ext>
            </a:extLst>
          </a:blip>
          <a:srcRect l="28593" t="36827" r="28860" b="36345"/>
          <a:stretch>
            <a:fillRect/>
          </a:stretch>
        </p:blipFill>
        <p:spPr>
          <a:xfrm>
            <a:off x="5132212" y="9162698"/>
            <a:ext cx="2272127" cy="752119"/>
          </a:xfrm>
          <a:prstGeom prst="rect">
            <a:avLst/>
          </a:prstGeom>
          <a:ln w="12700">
            <a:miter lim="400000"/>
          </a:ln>
        </p:spPr>
      </p:pic>
      <p:pic>
        <p:nvPicPr>
          <p:cNvPr id="105" name="Google Shape;1502;p13" descr="Google Shape;1502;p13">
            <a:extLst>
              <a:ext uri="{FF2B5EF4-FFF2-40B4-BE49-F238E27FC236}">
                <a16:creationId xmlns:a16="http://schemas.microsoft.com/office/drawing/2014/main" id="{6AD9CB50-C19F-4048-A273-A9324066E538}"/>
              </a:ext>
            </a:extLst>
          </p:cNvPr>
          <p:cNvPicPr>
            <a:picLocks noChangeAspect="1"/>
          </p:cNvPicPr>
          <p:nvPr/>
        </p:nvPicPr>
        <p:blipFill>
          <a:blip r:embed="rId22"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138059" y="10506107"/>
            <a:ext cx="1510847" cy="979891"/>
          </a:xfrm>
          <a:prstGeom prst="rect">
            <a:avLst/>
          </a:prstGeom>
          <a:ln w="12700">
            <a:miter lim="400000"/>
          </a:ln>
        </p:spPr>
      </p:pic>
      <p:pic>
        <p:nvPicPr>
          <p:cNvPr id="106" name="Google Shape;1503;p13" descr="Google Shape;1503;p13">
            <a:extLst>
              <a:ext uri="{FF2B5EF4-FFF2-40B4-BE49-F238E27FC236}">
                <a16:creationId xmlns:a16="http://schemas.microsoft.com/office/drawing/2014/main" id="{D52894C7-FE10-4B62-A258-4E858549998A}"/>
              </a:ext>
            </a:extLst>
          </p:cNvPr>
          <p:cNvPicPr>
            <a:picLocks noChangeAspect="1"/>
          </p:cNvPicPr>
          <p:nvPr/>
        </p:nvPicPr>
        <p:blipFill>
          <a:blip r:embed="rId2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570879" y="9251745"/>
            <a:ext cx="2029031" cy="715675"/>
          </a:xfrm>
          <a:prstGeom prst="rect">
            <a:avLst/>
          </a:prstGeom>
          <a:ln w="12700">
            <a:miter lim="400000"/>
          </a:ln>
        </p:spPr>
      </p:pic>
      <p:pic>
        <p:nvPicPr>
          <p:cNvPr id="107" name="Image" descr="Image">
            <a:extLst>
              <a:ext uri="{FF2B5EF4-FFF2-40B4-BE49-F238E27FC236}">
                <a16:creationId xmlns:a16="http://schemas.microsoft.com/office/drawing/2014/main" id="{88D0471B-904D-4E0E-8F95-0E7208F2E9A8}"/>
              </a:ext>
            </a:extLst>
          </p:cNvPr>
          <p:cNvPicPr>
            <a:picLocks noChangeAspect="1"/>
          </p:cNvPicPr>
          <p:nvPr/>
        </p:nvPicPr>
        <p:blipFill rotWithShape="1">
          <a:blip r:embed="rId24">
            <a:clrChange>
              <a:clrFrom>
                <a:srgbClr val="FFFFFF"/>
              </a:clrFrom>
              <a:clrTo>
                <a:srgbClr val="FFFFFF">
                  <a:alpha val="0"/>
                </a:srgbClr>
              </a:clrTo>
            </a:clrChange>
            <a:duotone>
              <a:schemeClr val="accent5">
                <a:shade val="45000"/>
                <a:satMod val="135000"/>
              </a:schemeClr>
              <a:prstClr val="white"/>
            </a:duotone>
          </a:blip>
          <a:srcRect t="30132" b="26053"/>
          <a:stretch/>
        </p:blipFill>
        <p:spPr>
          <a:xfrm>
            <a:off x="8734525" y="12045641"/>
            <a:ext cx="2869998" cy="706549"/>
          </a:xfrm>
          <a:prstGeom prst="rect">
            <a:avLst/>
          </a:prstGeom>
          <a:ln w="12700">
            <a:miter lim="400000"/>
          </a:ln>
        </p:spPr>
      </p:pic>
      <p:pic>
        <p:nvPicPr>
          <p:cNvPr id="8" name="Picture 7" descr="Logo&#10;&#10;Description automatically generated with medium confidence">
            <a:extLst>
              <a:ext uri="{FF2B5EF4-FFF2-40B4-BE49-F238E27FC236}">
                <a16:creationId xmlns:a16="http://schemas.microsoft.com/office/drawing/2014/main" id="{ACFA2C58-53C4-421F-99D0-BE45FE85F167}"/>
              </a:ext>
            </a:extLst>
          </p:cNvPr>
          <p:cNvPicPr>
            <a:picLocks noChangeAspect="1"/>
          </p:cNvPicPr>
          <p:nvPr/>
        </p:nvPicPr>
        <p:blipFill>
          <a:blip r:embed="rId25" cstate="email">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8419261" y="12223196"/>
            <a:ext cx="3133389" cy="727755"/>
          </a:xfrm>
          <a:prstGeom prst="rect">
            <a:avLst/>
          </a:prstGeom>
        </p:spPr>
      </p:pic>
      <p:pic>
        <p:nvPicPr>
          <p:cNvPr id="1030" name="Picture 6" descr="Image result for oracle logo">
            <a:extLst>
              <a:ext uri="{FF2B5EF4-FFF2-40B4-BE49-F238E27FC236}">
                <a16:creationId xmlns:a16="http://schemas.microsoft.com/office/drawing/2014/main" id="{16814328-C593-DC42-AFE1-093FA11C2E3B}"/>
              </a:ext>
            </a:extLst>
          </p:cNvPr>
          <p:cNvPicPr>
            <a:picLocks noChangeAspect="1" noChangeArrowheads="1"/>
          </p:cNvPicPr>
          <p:nvPr/>
        </p:nvPicPr>
        <p:blipFill>
          <a:blip r:embed="rId26">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346978" y="10575321"/>
            <a:ext cx="1915353" cy="107259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hpcc logo">
            <a:extLst>
              <a:ext uri="{FF2B5EF4-FFF2-40B4-BE49-F238E27FC236}">
                <a16:creationId xmlns:a16="http://schemas.microsoft.com/office/drawing/2014/main" id="{CDAEFCF7-5C61-8F4F-908D-7FA18970702B}"/>
              </a:ext>
            </a:extLst>
          </p:cNvPr>
          <p:cNvPicPr>
            <a:picLocks noChangeAspect="1" noChangeArrowheads="1"/>
          </p:cNvPicPr>
          <p:nvPr/>
        </p:nvPicPr>
        <p:blipFill>
          <a:blip r:embed="rId27">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9736483" y="10280404"/>
            <a:ext cx="1348743" cy="134874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group-31@2x">
            <a:extLst>
              <a:ext uri="{FF2B5EF4-FFF2-40B4-BE49-F238E27FC236}">
                <a16:creationId xmlns:a16="http://schemas.microsoft.com/office/drawing/2014/main" id="{45013A8D-49A4-894A-98DB-9AE47B06D1A8}"/>
              </a:ext>
            </a:extLst>
          </p:cNvPr>
          <p:cNvPicPr>
            <a:picLocks noChangeAspect="1" noChangeArrowheads="1"/>
          </p:cNvPicPr>
          <p:nvPr/>
        </p:nvPicPr>
        <p:blipFill>
          <a:blip r:embed="rId28">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9832398" y="3159502"/>
            <a:ext cx="2194479" cy="73149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emerson">
            <a:extLst>
              <a:ext uri="{FF2B5EF4-FFF2-40B4-BE49-F238E27FC236}">
                <a16:creationId xmlns:a16="http://schemas.microsoft.com/office/drawing/2014/main" id="{07E13581-EF54-634A-89E1-DEFAABC827B5}"/>
              </a:ext>
            </a:extLst>
          </p:cNvPr>
          <p:cNvPicPr>
            <a:picLocks noChangeAspect="1" noChangeArrowheads="1"/>
          </p:cNvPicPr>
          <p:nvPr/>
        </p:nvPicPr>
        <p:blipFill>
          <a:blip r:embed="rId29">
            <a:clrChange>
              <a:clrFrom>
                <a:srgbClr val="FFFFFF"/>
              </a:clrFrom>
              <a:clrTo>
                <a:srgbClr val="FFFFFF">
                  <a:alpha val="0"/>
                </a:srgbClr>
              </a:clrTo>
            </a:clrChange>
            <a:duotone>
              <a:prstClr val="black"/>
              <a:schemeClr val="accent6">
                <a:tint val="45000"/>
                <a:satMod val="400000"/>
              </a:schemeClr>
            </a:duotone>
            <a:alphaModFix amt="70000"/>
            <a:extLst>
              <a:ext uri="{28A0092B-C50C-407E-A947-70E740481C1C}">
                <a14:useLocalDpi xmlns:a14="http://schemas.microsoft.com/office/drawing/2010/main" val="0"/>
              </a:ext>
            </a:extLst>
          </a:blip>
          <a:srcRect/>
          <a:stretch>
            <a:fillRect/>
          </a:stretch>
        </p:blipFill>
        <p:spPr bwMode="auto">
          <a:xfrm>
            <a:off x="20133512" y="5934998"/>
            <a:ext cx="2038981" cy="85202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factory talk">
            <a:extLst>
              <a:ext uri="{FF2B5EF4-FFF2-40B4-BE49-F238E27FC236}">
                <a16:creationId xmlns:a16="http://schemas.microsoft.com/office/drawing/2014/main" id="{07458608-BB62-0149-A731-59CC6B7A4694}"/>
              </a:ext>
            </a:extLst>
          </p:cNvPr>
          <p:cNvPicPr>
            <a:picLocks noChangeAspect="1" noChangeArrowheads="1"/>
          </p:cNvPicPr>
          <p:nvPr/>
        </p:nvPicPr>
        <p:blipFill>
          <a:blip r:embed="rId30">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6192275" y="5970275"/>
            <a:ext cx="3317127" cy="120379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Industrial VR/AR Forum">
            <a:extLst>
              <a:ext uri="{FF2B5EF4-FFF2-40B4-BE49-F238E27FC236}">
                <a16:creationId xmlns:a16="http://schemas.microsoft.com/office/drawing/2014/main" id="{A681AE20-8F58-6D47-97BA-B58A67C6F262}"/>
              </a:ext>
            </a:extLst>
          </p:cNvPr>
          <p:cNvPicPr>
            <a:picLocks noChangeAspect="1" noChangeArrowheads="1"/>
          </p:cNvPicPr>
          <p:nvPr/>
        </p:nvPicPr>
        <p:blipFill rotWithShape="1">
          <a:blip r:embed="rId31">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l="30143" t="25232" r="36227" b="33072"/>
          <a:stretch/>
        </p:blipFill>
        <p:spPr bwMode="auto">
          <a:xfrm>
            <a:off x="19638916" y="8826035"/>
            <a:ext cx="1744342" cy="1112053"/>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Image result for unvired">
            <a:extLst>
              <a:ext uri="{FF2B5EF4-FFF2-40B4-BE49-F238E27FC236}">
                <a16:creationId xmlns:a16="http://schemas.microsoft.com/office/drawing/2014/main" id="{A5CAAEAB-3E5A-B146-8AD3-89DBB1783A34}"/>
              </a:ext>
            </a:extLst>
          </p:cNvPr>
          <p:cNvPicPr>
            <a:picLocks noChangeAspect="1" noChangeArrowheads="1"/>
          </p:cNvPicPr>
          <p:nvPr/>
        </p:nvPicPr>
        <p:blipFill>
          <a:blip r:embed="rId32">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5465319" y="11440451"/>
            <a:ext cx="2035903" cy="203590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Image result for AI ml logo">
            <a:extLst>
              <a:ext uri="{FF2B5EF4-FFF2-40B4-BE49-F238E27FC236}">
                <a16:creationId xmlns:a16="http://schemas.microsoft.com/office/drawing/2014/main" id="{26285166-2F9A-CD47-9770-D6A6DDABF8C4}"/>
              </a:ext>
            </a:extLst>
          </p:cNvPr>
          <p:cNvPicPr>
            <a:picLocks noChangeAspect="1" noChangeArrowheads="1"/>
          </p:cNvPicPr>
          <p:nvPr/>
        </p:nvPicPr>
        <p:blipFill rotWithShape="1">
          <a:blip r:embed="rId33">
            <a:duotone>
              <a:prstClr val="black"/>
              <a:schemeClr val="accent6">
                <a:tint val="45000"/>
                <a:satMod val="400000"/>
              </a:schemeClr>
            </a:duotone>
            <a:extLst>
              <a:ext uri="{28A0092B-C50C-407E-A947-70E740481C1C}">
                <a14:useLocalDpi xmlns:a14="http://schemas.microsoft.com/office/drawing/2010/main" val="0"/>
              </a:ext>
            </a:extLst>
          </a:blip>
          <a:srcRect l="16060" r="17283"/>
          <a:stretch/>
        </p:blipFill>
        <p:spPr bwMode="auto">
          <a:xfrm>
            <a:off x="17249677" y="8682723"/>
            <a:ext cx="1588202" cy="1398677"/>
          </a:xfrm>
          <a:prstGeom prst="rect">
            <a:avLst/>
          </a:prstGeom>
          <a:noFill/>
          <a:extLst>
            <a:ext uri="{909E8E84-426E-40DD-AFC4-6F175D3DCCD1}">
              <a14:hiddenFill xmlns:a14="http://schemas.microsoft.com/office/drawing/2010/main">
                <a:solidFill>
                  <a:srgbClr val="FFFFFF"/>
                </a:solidFill>
              </a14:hiddenFill>
            </a:ext>
          </a:extLst>
        </p:spPr>
      </p:pic>
      <p:sp>
        <p:nvSpPr>
          <p:cNvPr id="70" name="Oval 69">
            <a:extLst>
              <a:ext uri="{FF2B5EF4-FFF2-40B4-BE49-F238E27FC236}">
                <a16:creationId xmlns:a16="http://schemas.microsoft.com/office/drawing/2014/main" id="{3BF5D379-886C-4231-B2D5-05CC4E414973}"/>
              </a:ext>
            </a:extLst>
          </p:cNvPr>
          <p:cNvSpPr/>
          <p:nvPr/>
        </p:nvSpPr>
        <p:spPr>
          <a:xfrm>
            <a:off x="9891798" y="5028569"/>
            <a:ext cx="4901873" cy="4901873"/>
          </a:xfrm>
          <a:prstGeom prst="ellipse">
            <a:avLst/>
          </a:prstGeom>
          <a:solidFill>
            <a:schemeClr val="accent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chemeClr val="tx2"/>
              </a:solidFill>
              <a:effectLst/>
              <a:uFillTx/>
              <a:latin typeface="+mj-lt"/>
              <a:ea typeface="Factoria W00 Bold"/>
              <a:cs typeface="Factoria W00 Bold"/>
              <a:sym typeface="Factoria W00 Bold"/>
            </a:endParaRPr>
          </a:p>
        </p:txBody>
      </p:sp>
      <p:pic>
        <p:nvPicPr>
          <p:cNvPr id="92" name="Graphic 91">
            <a:extLst>
              <a:ext uri="{FF2B5EF4-FFF2-40B4-BE49-F238E27FC236}">
                <a16:creationId xmlns:a16="http://schemas.microsoft.com/office/drawing/2014/main" id="{45107D36-EB95-4715-A842-C0DCF27CA214}"/>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1104359" y="6270923"/>
            <a:ext cx="2183088" cy="2307836"/>
          </a:xfrm>
          <a:prstGeom prst="rect">
            <a:avLst/>
          </a:prstGeom>
        </p:spPr>
      </p:pic>
      <p:pic>
        <p:nvPicPr>
          <p:cNvPr id="2" name="Picture 2" descr="Image result for machine vision logo">
            <a:extLst>
              <a:ext uri="{FF2B5EF4-FFF2-40B4-BE49-F238E27FC236}">
                <a16:creationId xmlns:a16="http://schemas.microsoft.com/office/drawing/2014/main" id="{03918891-4837-AA40-B1BA-98C88F7C1641}"/>
              </a:ext>
            </a:extLst>
          </p:cNvPr>
          <p:cNvPicPr>
            <a:picLocks noChangeAspect="1" noChangeArrowheads="1"/>
          </p:cNvPicPr>
          <p:nvPr/>
        </p:nvPicPr>
        <p:blipFill>
          <a:blip r:embed="rId36">
            <a:duotone>
              <a:prstClr val="black"/>
              <a:schemeClr val="accent5">
                <a:tint val="45000"/>
                <a:satMod val="400000"/>
              </a:schemeClr>
            </a:duotone>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860438" y="8587960"/>
            <a:ext cx="1588202" cy="1588202"/>
          </a:xfrm>
          <a:prstGeom prst="rect">
            <a:avLst/>
          </a:prstGeom>
          <a:noFill/>
          <a:extLst>
            <a:ext uri="{909E8E84-426E-40DD-AFC4-6F175D3DCCD1}">
              <a14:hiddenFill xmlns:a14="http://schemas.microsoft.com/office/drawing/2010/main">
                <a:solidFill>
                  <a:srgbClr val="FFFFFF"/>
                </a:solidFill>
              </a14:hiddenFill>
            </a:ext>
          </a:extLst>
        </p:spPr>
      </p:pic>
      <p:sp>
        <p:nvSpPr>
          <p:cNvPr id="94" name="TextBox 93">
            <a:extLst>
              <a:ext uri="{FF2B5EF4-FFF2-40B4-BE49-F238E27FC236}">
                <a16:creationId xmlns:a16="http://schemas.microsoft.com/office/drawing/2014/main" id="{9E77F1A7-1D8A-454D-971B-569691948AA6}"/>
              </a:ext>
            </a:extLst>
          </p:cNvPr>
          <p:cNvSpPr txBox="1"/>
          <p:nvPr/>
        </p:nvSpPr>
        <p:spPr>
          <a:xfrm>
            <a:off x="10148167" y="5255316"/>
            <a:ext cx="4368819" cy="43308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prstTxWarp prst="textArchDown">
              <a:avLst>
                <a:gd name="adj" fmla="val 273514"/>
              </a:avLst>
            </a:prstTxWarp>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a:ln>
                  <a:noFill/>
                </a:ln>
                <a:solidFill>
                  <a:schemeClr val="bg1"/>
                </a:solidFill>
                <a:effectLst/>
                <a:uFillTx/>
                <a:latin typeface="+mn-lt"/>
                <a:ea typeface="Factoria W00 Bold"/>
                <a:cs typeface="Factoria W00 Bold"/>
                <a:sym typeface="Factoria W00 Bold"/>
              </a:rPr>
              <a:t>APIs    |    SDKs     |     200+ standard protocols</a:t>
            </a:r>
          </a:p>
        </p:txBody>
      </p:sp>
      <p:pic>
        <p:nvPicPr>
          <p:cNvPr id="93" name="Picture 92" descr="A picture containing logo&#10;&#10;Description automatically generated">
            <a:extLst>
              <a:ext uri="{FF2B5EF4-FFF2-40B4-BE49-F238E27FC236}">
                <a16:creationId xmlns:a16="http://schemas.microsoft.com/office/drawing/2014/main" id="{D9D89613-8789-4BDD-9F23-DD02FD4F0C6A}"/>
              </a:ext>
            </a:extLst>
          </p:cNvPr>
          <p:cNvPicPr>
            <a:picLocks noChangeAspect="1"/>
          </p:cNvPicPr>
          <p:nvPr/>
        </p:nvPicPr>
        <p:blipFill rotWithShape="1">
          <a:blip r:embed="rId37" cstate="screen">
            <a:duotone>
              <a:prstClr val="black"/>
              <a:schemeClr val="accent5">
                <a:tint val="45000"/>
                <a:satMod val="400000"/>
              </a:schemeClr>
            </a:duotone>
            <a:extLst>
              <a:ext uri="{28A0092B-C50C-407E-A947-70E740481C1C}">
                <a14:useLocalDpi xmlns:a14="http://schemas.microsoft.com/office/drawing/2010/main"/>
              </a:ext>
            </a:extLst>
          </a:blip>
          <a:srcRect t="34329" b="34069"/>
          <a:stretch/>
        </p:blipFill>
        <p:spPr>
          <a:xfrm>
            <a:off x="12922396" y="10819314"/>
            <a:ext cx="2823639" cy="892339"/>
          </a:xfrm>
          <a:prstGeom prst="rect">
            <a:avLst/>
          </a:prstGeom>
        </p:spPr>
      </p:pic>
      <p:pic>
        <p:nvPicPr>
          <p:cNvPr id="95" name="Picture 94" descr="Logo, icon&#10;&#10;Description automatically generated">
            <a:extLst>
              <a:ext uri="{FF2B5EF4-FFF2-40B4-BE49-F238E27FC236}">
                <a16:creationId xmlns:a16="http://schemas.microsoft.com/office/drawing/2014/main" id="{FA786984-A8C2-4E4C-9541-0364080172A8}"/>
              </a:ext>
            </a:extLst>
          </p:cNvPr>
          <p:cNvPicPr>
            <a:picLocks noChangeAspect="1"/>
          </p:cNvPicPr>
          <p:nvPr/>
        </p:nvPicPr>
        <p:blipFill rotWithShape="1">
          <a:blip r:embed="rId38" cstate="screen">
            <a:duotone>
              <a:prstClr val="black"/>
              <a:schemeClr val="accent6">
                <a:tint val="45000"/>
                <a:satMod val="400000"/>
              </a:schemeClr>
            </a:duotone>
            <a:extLst>
              <a:ext uri="{28A0092B-C50C-407E-A947-70E740481C1C}">
                <a14:useLocalDpi xmlns:a14="http://schemas.microsoft.com/office/drawing/2010/main"/>
              </a:ext>
            </a:extLst>
          </a:blip>
          <a:srcRect t="67849"/>
          <a:stretch/>
        </p:blipFill>
        <p:spPr>
          <a:xfrm>
            <a:off x="16325683" y="10984658"/>
            <a:ext cx="1513930" cy="423468"/>
          </a:xfrm>
          <a:prstGeom prst="rect">
            <a:avLst/>
          </a:prstGeom>
        </p:spPr>
      </p:pic>
      <p:pic>
        <p:nvPicPr>
          <p:cNvPr id="96" name="Picture 2" descr="Image result for aws logo">
            <a:extLst>
              <a:ext uri="{FF2B5EF4-FFF2-40B4-BE49-F238E27FC236}">
                <a16:creationId xmlns:a16="http://schemas.microsoft.com/office/drawing/2014/main" id="{ECD50320-69DB-47DC-8E4D-646D3714A280}"/>
              </a:ext>
            </a:extLst>
          </p:cNvPr>
          <p:cNvPicPr>
            <a:picLocks noChangeAspect="1" noChangeArrowheads="1"/>
          </p:cNvPicPr>
          <p:nvPr/>
        </p:nvPicPr>
        <p:blipFill>
          <a:blip r:embed="rId39">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8419261" y="10908699"/>
            <a:ext cx="1253569" cy="752142"/>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4" descr="Image result for azure">
            <a:extLst>
              <a:ext uri="{FF2B5EF4-FFF2-40B4-BE49-F238E27FC236}">
                <a16:creationId xmlns:a16="http://schemas.microsoft.com/office/drawing/2014/main" id="{9D4A14CC-F453-4B5B-A1E3-B2F12CFD323F}"/>
              </a:ext>
            </a:extLst>
          </p:cNvPr>
          <p:cNvPicPr>
            <a:picLocks noChangeAspect="1" noChangeArrowheads="1"/>
          </p:cNvPicPr>
          <p:nvPr/>
        </p:nvPicPr>
        <p:blipFill>
          <a:blip r:embed="rId40"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0252479" y="10847348"/>
            <a:ext cx="2054616" cy="593912"/>
          </a:xfrm>
          <a:prstGeom prst="rect">
            <a:avLst/>
          </a:prstGeom>
          <a:noFill/>
          <a:extLst>
            <a:ext uri="{909E8E84-426E-40DD-AFC4-6F175D3DCCD1}">
              <a14:hiddenFill xmlns:a14="http://schemas.microsoft.com/office/drawing/2010/main">
                <a:solidFill>
                  <a:srgbClr val="FFFFFF"/>
                </a:solidFill>
              </a14:hiddenFill>
            </a:ext>
          </a:extLst>
        </p:spPr>
      </p:pic>
      <p:pic>
        <p:nvPicPr>
          <p:cNvPr id="98" name="Google Shape;1511;p13" descr="Google Shape;1511;p13">
            <a:extLst>
              <a:ext uri="{FF2B5EF4-FFF2-40B4-BE49-F238E27FC236}">
                <a16:creationId xmlns:a16="http://schemas.microsoft.com/office/drawing/2014/main" id="{3C0C0794-40EC-4839-8C57-3CD2FA1760EC}"/>
              </a:ext>
            </a:extLst>
          </p:cNvPr>
          <p:cNvPicPr>
            <a:picLocks noChangeAspect="1"/>
          </p:cNvPicPr>
          <p:nvPr/>
        </p:nvPicPr>
        <p:blipFill>
          <a:blip r:embed="rId41" cstate="screen">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20436658" y="4718071"/>
            <a:ext cx="1918731" cy="487230"/>
          </a:xfrm>
          <a:prstGeom prst="rect">
            <a:avLst/>
          </a:prstGeom>
          <a:ln w="12700">
            <a:miter lim="400000"/>
          </a:ln>
        </p:spPr>
      </p:pic>
      <p:pic>
        <p:nvPicPr>
          <p:cNvPr id="108" name="Image" descr="Image">
            <a:extLst>
              <a:ext uri="{FF2B5EF4-FFF2-40B4-BE49-F238E27FC236}">
                <a16:creationId xmlns:a16="http://schemas.microsoft.com/office/drawing/2014/main" id="{721DFC47-68E9-4D85-9B67-9973504E7151}"/>
              </a:ext>
            </a:extLst>
          </p:cNvPr>
          <p:cNvPicPr>
            <a:picLocks noChangeAspect="1"/>
          </p:cNvPicPr>
          <p:nvPr/>
        </p:nvPicPr>
        <p:blipFill>
          <a:blip r:embed="rId42"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5504393" y="4557469"/>
            <a:ext cx="1252202" cy="963608"/>
          </a:xfrm>
          <a:prstGeom prst="rect">
            <a:avLst/>
          </a:prstGeom>
          <a:ln w="12700">
            <a:miter lim="400000"/>
          </a:ln>
        </p:spPr>
      </p:pic>
      <p:pic>
        <p:nvPicPr>
          <p:cNvPr id="109" name="Picture 12" descr="Image result for westinghouse">
            <a:extLst>
              <a:ext uri="{FF2B5EF4-FFF2-40B4-BE49-F238E27FC236}">
                <a16:creationId xmlns:a16="http://schemas.microsoft.com/office/drawing/2014/main" id="{B71E4F49-3869-4EDB-AB2E-331E9AAAE7E6}"/>
              </a:ext>
            </a:extLst>
          </p:cNvPr>
          <p:cNvPicPr>
            <a:picLocks noChangeAspect="1" noChangeArrowheads="1"/>
          </p:cNvPicPr>
          <p:nvPr/>
        </p:nvPicPr>
        <p:blipFill>
          <a:blip r:embed="rId43">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7441131" y="4359788"/>
            <a:ext cx="2310991" cy="1203796"/>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90" descr="A close-up of a car's license plate&#10;&#10;Description automatically generated with low confidence">
            <a:extLst>
              <a:ext uri="{FF2B5EF4-FFF2-40B4-BE49-F238E27FC236}">
                <a16:creationId xmlns:a16="http://schemas.microsoft.com/office/drawing/2014/main" id="{EC7A757C-AD4D-874D-A1F3-F5ACB9365C0D}"/>
              </a:ext>
            </a:extLst>
          </p:cNvPr>
          <p:cNvPicPr>
            <a:picLocks noChangeAspect="1"/>
          </p:cNvPicPr>
          <p:nvPr/>
        </p:nvPicPr>
        <p:blipFill>
          <a:blip r:embed="rId44">
            <a:extLst>
              <a:ext uri="{BEBA8EAE-BF5A-486C-A8C5-ECC9F3942E4B}">
                <a14:imgProps xmlns:a14="http://schemas.microsoft.com/office/drawing/2010/main">
                  <a14:imgLayer r:embed="rId45">
                    <a14:imgEffect>
                      <a14:saturation sat="0"/>
                    </a14:imgEffect>
                  </a14:imgLayer>
                </a14:imgProps>
              </a:ext>
              <a:ext uri="{28A0092B-C50C-407E-A947-70E740481C1C}">
                <a14:useLocalDpi xmlns:a14="http://schemas.microsoft.com/office/drawing/2010/main" val="0"/>
              </a:ext>
            </a:extLst>
          </a:blip>
          <a:stretch>
            <a:fillRect/>
          </a:stretch>
        </p:blipFill>
        <p:spPr>
          <a:xfrm>
            <a:off x="3835875" y="2659309"/>
            <a:ext cx="544196" cy="624775"/>
          </a:xfrm>
          <a:prstGeom prst="rect">
            <a:avLst/>
          </a:prstGeom>
        </p:spPr>
      </p:pic>
      <p:sp>
        <p:nvSpPr>
          <p:cNvPr id="115" name="Gas Sensors">
            <a:extLst>
              <a:ext uri="{FF2B5EF4-FFF2-40B4-BE49-F238E27FC236}">
                <a16:creationId xmlns:a16="http://schemas.microsoft.com/office/drawing/2014/main" id="{7FA65219-9220-A642-8A83-92B3C344FD3B}"/>
              </a:ext>
            </a:extLst>
          </p:cNvPr>
          <p:cNvSpPr txBox="1"/>
          <p:nvPr/>
        </p:nvSpPr>
        <p:spPr>
          <a:xfrm>
            <a:off x="2222038" y="3628551"/>
            <a:ext cx="1288814" cy="3795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50800" rIns="0" bIns="50800" numCol="1" anchor="ctr">
            <a:noAutofit/>
          </a:bodyPr>
          <a:lstStyle>
            <a:lvl1pPr>
              <a:defRPr sz="2400">
                <a:solidFill>
                  <a:srgbClr val="4D4E4C"/>
                </a:solidFill>
                <a:latin typeface="Factoria W00 Medium"/>
                <a:ea typeface="Factoria W00 Medium"/>
                <a:cs typeface="Factoria W00 Medium"/>
                <a:sym typeface="Factoria W00 Medium"/>
              </a:defRPr>
            </a:lvl1pPr>
          </a:lstStyle>
          <a:p>
            <a:pPr algn="l"/>
            <a:r>
              <a:rPr lang="en-US" sz="1800">
                <a:latin typeface="Avenir Next LT Pro" panose="020B0504020202020204" pitchFamily="34" charset="0"/>
              </a:rPr>
              <a:t>Dosimeters</a:t>
            </a:r>
            <a:endParaRPr sz="1800">
              <a:latin typeface="Avenir Next LT Pro" panose="020B0504020202020204" pitchFamily="34" charset="0"/>
            </a:endParaRPr>
          </a:p>
        </p:txBody>
      </p:sp>
      <p:pic>
        <p:nvPicPr>
          <p:cNvPr id="2050" name="Picture 2">
            <a:extLst>
              <a:ext uri="{FF2B5EF4-FFF2-40B4-BE49-F238E27FC236}">
                <a16:creationId xmlns:a16="http://schemas.microsoft.com/office/drawing/2014/main" id="{0044A3D6-5EA3-3C44-9D18-E8FC7A1E5E5A}"/>
              </a:ext>
            </a:extLst>
          </p:cNvPr>
          <p:cNvPicPr>
            <a:picLocks noChangeAspect="1" noChangeArrowheads="1"/>
          </p:cNvPicPr>
          <p:nvPr/>
        </p:nvPicPr>
        <p:blipFill>
          <a:blip r:embed="rId46">
            <a:extLst>
              <a:ext uri="{BEBA8EAE-BF5A-486C-A8C5-ECC9F3942E4B}">
                <a14:imgProps xmlns:a14="http://schemas.microsoft.com/office/drawing/2010/main">
                  <a14:imgLayer r:embed="rId4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439819" y="3402500"/>
            <a:ext cx="1020015" cy="872132"/>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115" descr="A close up of the moon&#10;&#10;Description automatically generated with medium confidence">
            <a:extLst>
              <a:ext uri="{FF2B5EF4-FFF2-40B4-BE49-F238E27FC236}">
                <a16:creationId xmlns:a16="http://schemas.microsoft.com/office/drawing/2014/main" id="{FC101F8A-264C-6744-A142-10287DDAD030}"/>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3762183" y="4335303"/>
            <a:ext cx="660400" cy="660400"/>
          </a:xfrm>
          <a:prstGeom prst="rect">
            <a:avLst/>
          </a:prstGeom>
        </p:spPr>
      </p:pic>
      <p:pic>
        <p:nvPicPr>
          <p:cNvPr id="117" name="Picture 2" descr="Realwear Integration | Partners | ViiBE">
            <a:extLst>
              <a:ext uri="{FF2B5EF4-FFF2-40B4-BE49-F238E27FC236}">
                <a16:creationId xmlns:a16="http://schemas.microsoft.com/office/drawing/2014/main" id="{2301206E-E743-6242-960C-997F3983AE24}"/>
              </a:ext>
            </a:extLst>
          </p:cNvPr>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9360368" y="3469701"/>
            <a:ext cx="1159881" cy="115666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a:extLst>
              <a:ext uri="{FF2B5EF4-FFF2-40B4-BE49-F238E27FC236}">
                <a16:creationId xmlns:a16="http://schemas.microsoft.com/office/drawing/2014/main" id="{362693A0-B3C4-4635-ACF8-BBCBEE4DB805}"/>
              </a:ext>
            </a:extLst>
          </p:cNvPr>
          <p:cNvSpPr txBox="1">
            <a:spLocks/>
          </p:cNvSpPr>
          <p:nvPr/>
        </p:nvSpPr>
        <p:spPr>
          <a:xfrm>
            <a:off x="22742458" y="12787268"/>
            <a:ext cx="457624" cy="353894"/>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91440" tIns="45720" rIns="91440" bIns="45720"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1pPr>
            <a:lvl2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2pPr>
            <a:lvl3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3pPr>
            <a:lvl4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4pPr>
            <a:lvl5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5pPr>
            <a:lvl6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6pPr>
            <a:lvl7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7pPr>
            <a:lvl8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8pPr>
            <a:lvl9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9pPr>
          </a:lstStyle>
          <a:p>
            <a:fld id="{86CB4B4D-7CA3-9044-876B-883B54F8677D}" type="slidenum">
              <a:rPr lang="en-US" sz="1400">
                <a:solidFill>
                  <a:srgbClr val="E7792B"/>
                </a:solidFill>
              </a:rPr>
              <a:pPr/>
              <a:t>9</a:t>
            </a:fld>
            <a:endParaRPr lang="en-US" sz="1400">
              <a:solidFill>
                <a:srgbClr val="E7792B"/>
              </a:solidFill>
            </a:endParaRPr>
          </a:p>
        </p:txBody>
      </p:sp>
      <p:graphicFrame>
        <p:nvGraphicFramePr>
          <p:cNvPr id="6" name="Object 5" hidden="1">
            <a:extLst>
              <a:ext uri="{FF2B5EF4-FFF2-40B4-BE49-F238E27FC236}">
                <a16:creationId xmlns:a16="http://schemas.microsoft.com/office/drawing/2014/main" id="{D12ABDFE-5F2F-9740-981C-120D5C4395F8}"/>
              </a:ext>
            </a:extLst>
          </p:cNvPr>
          <p:cNvGraphicFramePr>
            <a:graphicFrameLocks noChangeAspect="1"/>
          </p:cNvGraphicFramePr>
          <p:nvPr>
            <p:custDataLst>
              <p:tags r:id="rId2"/>
            </p:custDataLst>
            <p:extLst>
              <p:ext uri="{D42A27DB-BD31-4B8C-83A1-F6EECF244321}">
                <p14:modId xmlns:p14="http://schemas.microsoft.com/office/powerpoint/2010/main" val="242358469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41985" name="think-cell Slide" r:id="rId50" imgW="7772400" imgH="10058400" progId="TCLayout.ActiveDocument.1">
                  <p:embed/>
                </p:oleObj>
              </mc:Choice>
              <mc:Fallback>
                <p:oleObj name="think-cell Slide" r:id="rId50" imgW="7772400" imgH="10058400" progId="TCLayout.ActiveDocument.1">
                  <p:embed/>
                  <p:pic>
                    <p:nvPicPr>
                      <p:cNvPr id="6" name="Object 5" hidden="1">
                        <a:extLst>
                          <a:ext uri="{FF2B5EF4-FFF2-40B4-BE49-F238E27FC236}">
                            <a16:creationId xmlns:a16="http://schemas.microsoft.com/office/drawing/2014/main" id="{D12ABDFE-5F2F-9740-981C-120D5C4395F8}"/>
                          </a:ext>
                        </a:extLst>
                      </p:cNvPr>
                      <p:cNvPicPr/>
                      <p:nvPr/>
                    </p:nvPicPr>
                    <p:blipFill>
                      <a:blip r:embed="rId51"/>
                      <a:stretch>
                        <a:fillRect/>
                      </a:stretch>
                    </p:blipFill>
                    <p:spPr>
                      <a:xfrm>
                        <a:off x="1588" y="1588"/>
                        <a:ext cx="1227" cy="1588"/>
                      </a:xfrm>
                      <a:prstGeom prst="rect">
                        <a:avLst/>
                      </a:prstGeom>
                    </p:spPr>
                  </p:pic>
                </p:oleObj>
              </mc:Fallback>
            </mc:AlternateContent>
          </a:graphicData>
        </a:graphic>
      </p:graphicFrame>
      <p:pic>
        <p:nvPicPr>
          <p:cNvPr id="88" name="Picture 87" descr="A close up of the moon&#10;&#10;Description automatically generated with medium confidence">
            <a:extLst>
              <a:ext uri="{FF2B5EF4-FFF2-40B4-BE49-F238E27FC236}">
                <a16:creationId xmlns:a16="http://schemas.microsoft.com/office/drawing/2014/main" id="{1F456C59-9B08-8E4A-B7D6-E2C14E85AC92}"/>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824674" y="-3568552"/>
            <a:ext cx="49294" cy="49294"/>
          </a:xfrm>
          <a:prstGeom prst="rect">
            <a:avLst/>
          </a:prstGeom>
        </p:spPr>
      </p:pic>
    </p:spTree>
    <p:extLst>
      <p:ext uri="{BB962C8B-B14F-4D97-AF65-F5344CB8AC3E}">
        <p14:creationId xmlns:p14="http://schemas.microsoft.com/office/powerpoint/2010/main" val="424297491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E65373A-B9CC-544B-93E2-87C49AB6EF13}"/>
              </a:ext>
            </a:extLst>
          </p:cNvPr>
          <p:cNvGraphicFramePr>
            <a:graphicFrameLocks noChangeAspect="1"/>
          </p:cNvGraphicFramePr>
          <p:nvPr>
            <p:custDataLst>
              <p:tags r:id="rId2"/>
            </p:custDataLst>
            <p:extLst>
              <p:ext uri="{D42A27DB-BD31-4B8C-83A1-F6EECF244321}">
                <p14:modId xmlns:p14="http://schemas.microsoft.com/office/powerpoint/2010/main" val="317573769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44033"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EE65373A-B9CC-544B-93E2-87C49AB6EF13}"/>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BE95867-E38C-4564-9F03-03D9C51FBF8C}"/>
              </a:ext>
            </a:extLst>
          </p:cNvPr>
          <p:cNvSpPr/>
          <p:nvPr/>
        </p:nvSpPr>
        <p:spPr>
          <a:xfrm>
            <a:off x="0" y="25990"/>
            <a:ext cx="24414480" cy="9601200"/>
          </a:xfrm>
          <a:prstGeom prst="rect">
            <a:avLst/>
          </a:prstGeom>
          <a:solidFill>
            <a:srgbClr val="0000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578" name="Title 1"/>
          <p:cNvSpPr txBox="1">
            <a:spLocks noGrp="1"/>
          </p:cNvSpPr>
          <p:nvPr>
            <p:ph type="title"/>
          </p:nvPr>
        </p:nvSpPr>
        <p:spPr>
          <a:xfrm>
            <a:off x="859706" y="355600"/>
            <a:ext cx="21672879" cy="2286000"/>
          </a:xfrm>
          <a:prstGeom prst="rect">
            <a:avLst/>
          </a:prstGeom>
        </p:spPr>
        <p:txBody>
          <a:bodyPr>
            <a:normAutofit/>
          </a:bodyPr>
          <a:lstStyle/>
          <a:p>
            <a:r>
              <a:rPr lang="en-US" sz="8000"/>
              <a:t>Why Guardhat</a:t>
            </a:r>
            <a:endParaRPr sz="8000"/>
          </a:p>
        </p:txBody>
      </p:sp>
      <p:sp>
        <p:nvSpPr>
          <p:cNvPr id="580" name="Rectangle 3"/>
          <p:cNvSpPr txBox="1"/>
          <p:nvPr/>
        </p:nvSpPr>
        <p:spPr>
          <a:xfrm>
            <a:off x="511134" y="3353357"/>
            <a:ext cx="7863840" cy="32624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20" rIns="45719" bIns="45720" anchor="t">
            <a:spAutoFit/>
          </a:bodyPr>
          <a:lstStyle/>
          <a:p>
            <a:pPr algn="l">
              <a:spcAft>
                <a:spcPts val="1200"/>
              </a:spcAft>
              <a:defRPr/>
            </a:pPr>
            <a:r>
              <a:rPr lang="en-US" sz="3800" b="1">
                <a:solidFill>
                  <a:schemeClr val="bg1"/>
                </a:solidFill>
                <a:latin typeface="Rockwell"/>
                <a:ea typeface="+mn-ea"/>
                <a:cs typeface="+mn-cs"/>
              </a:rPr>
              <a:t>Built b</a:t>
            </a:r>
            <a:r>
              <a:rPr sz="3800" b="1">
                <a:solidFill>
                  <a:schemeClr val="bg1"/>
                </a:solidFill>
                <a:latin typeface="Rockwell"/>
                <a:ea typeface="+mn-ea"/>
                <a:cs typeface="+mn-cs"/>
              </a:rPr>
              <a:t>y practitioners</a:t>
            </a:r>
          </a:p>
          <a:p>
            <a:pPr marL="457200" indent="-457200" algn="l">
              <a:spcBef>
                <a:spcPts val="1200"/>
              </a:spcBef>
              <a:buSzPct val="100000"/>
              <a:buBlip>
                <a:blip r:embed="rId7"/>
              </a:buBlip>
              <a:defRPr sz="3200">
                <a:solidFill>
                  <a:srgbClr val="FFFFFF"/>
                </a:solidFill>
                <a:latin typeface="Lato"/>
                <a:ea typeface="Lato"/>
                <a:cs typeface="Lato"/>
                <a:sym typeface="Lato"/>
              </a:defRPr>
            </a:pPr>
            <a:r>
              <a:rPr>
                <a:latin typeface="Avenir Next LT Pro" panose="020B0504020202020204" pitchFamily="34" charset="0"/>
              </a:rPr>
              <a:t>Deep experience across steel, mining, reﬁning &amp; energy</a:t>
            </a:r>
            <a:endParaRPr lang="en-US">
              <a:latin typeface="Avenir Next LT Pro" panose="020B0504020202020204" pitchFamily="34" charset="0"/>
            </a:endParaRP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panose="020B0504020202020204" pitchFamily="34" charset="0"/>
              </a:rPr>
              <a:t>Co-designed with the UAW for privacy </a:t>
            </a:r>
            <a:endParaRPr>
              <a:latin typeface="Avenir Next LT Pro" panose="020B0504020202020204" pitchFamily="34" charset="0"/>
              <a:ea typeface="Factoria W00 Medium"/>
              <a:cs typeface="Factoria W00 Medium"/>
              <a:sym typeface="Factoria W00 Medium"/>
            </a:endParaRP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a:rPr>
              <a:t>12 </a:t>
            </a:r>
            <a:r>
              <a:rPr>
                <a:latin typeface="Avenir Next LT Pro"/>
              </a:rPr>
              <a:t>patents</a:t>
            </a:r>
            <a:r>
              <a:rPr lang="en-US">
                <a:latin typeface="Avenir Next LT Pro"/>
              </a:rPr>
              <a:t> &amp; trademarks</a:t>
            </a:r>
            <a:r>
              <a:rPr>
                <a:latin typeface="Avenir Next LT Pro"/>
              </a:rPr>
              <a:t>, +</a:t>
            </a:r>
            <a:r>
              <a:rPr lang="en-US">
                <a:latin typeface="Avenir Next LT Pro"/>
              </a:rPr>
              <a:t>3 </a:t>
            </a:r>
            <a:r>
              <a:rPr>
                <a:latin typeface="Avenir Next LT Pro"/>
              </a:rPr>
              <a:t>pending</a:t>
            </a:r>
            <a:endParaRPr>
              <a:latin typeface="Avenir Next LT Pro"/>
              <a:ea typeface="Factoria W00 Medium"/>
              <a:cs typeface="Factoria W00 Medium"/>
              <a:sym typeface="Factoria W00 Medium"/>
            </a:endParaRPr>
          </a:p>
        </p:txBody>
      </p:sp>
      <p:sp>
        <p:nvSpPr>
          <p:cNvPr id="8" name="Rectangle 3">
            <a:extLst>
              <a:ext uri="{FF2B5EF4-FFF2-40B4-BE49-F238E27FC236}">
                <a16:creationId xmlns:a16="http://schemas.microsoft.com/office/drawing/2014/main" id="{1169A4FB-E27A-4205-B256-14A97A1611ED}"/>
              </a:ext>
            </a:extLst>
          </p:cNvPr>
          <p:cNvSpPr txBox="1"/>
          <p:nvPr/>
        </p:nvSpPr>
        <p:spPr>
          <a:xfrm>
            <a:off x="8260080" y="3353357"/>
            <a:ext cx="7863840" cy="58477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20" rIns="45719" bIns="45720" anchor="t">
            <a:spAutoFit/>
          </a:bodyPr>
          <a:lstStyle/>
          <a:p>
            <a:pPr algn="l">
              <a:spcAft>
                <a:spcPts val="1200"/>
              </a:spcAft>
              <a:defRPr/>
            </a:pPr>
            <a:r>
              <a:rPr lang="en-US" sz="3800" b="1">
                <a:solidFill>
                  <a:schemeClr val="bg1"/>
                </a:solidFill>
                <a:latin typeface="Rockwell"/>
                <a:ea typeface="+mn-ea"/>
                <a:cs typeface="+mn-cs"/>
              </a:rPr>
              <a:t>Interoperable</a:t>
            </a:r>
            <a:r>
              <a:rPr sz="3800" b="1">
                <a:solidFill>
                  <a:schemeClr val="bg1"/>
                </a:solidFill>
                <a:latin typeface="Rockwell"/>
                <a:ea typeface="+mn-ea"/>
                <a:cs typeface="+mn-cs"/>
              </a:rPr>
              <a:t> </a:t>
            </a:r>
            <a:r>
              <a:rPr lang="en-US" sz="3800" b="1">
                <a:solidFill>
                  <a:schemeClr val="bg1"/>
                </a:solidFill>
                <a:latin typeface="Rockwell"/>
                <a:ea typeface="+mn-ea"/>
                <a:cs typeface="+mn-cs"/>
              </a:rPr>
              <a:t>from the outset</a:t>
            </a:r>
            <a:endParaRPr sz="3800" b="1">
              <a:solidFill>
                <a:schemeClr val="bg1"/>
              </a:solidFill>
              <a:latin typeface="Rockwell"/>
              <a:ea typeface="+mn-ea"/>
              <a:cs typeface="+mn-cs"/>
            </a:endParaRP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a:rPr>
              <a:t>Integration-ready with enterprise and operations platforms; pre-built integrations available</a:t>
            </a: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a:rPr>
              <a:t>Rich support for devices and protocols</a:t>
            </a: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a:rPr>
              <a:t>Flexible deployment options – edge, on premises, cloud or hybrid</a:t>
            </a: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a:rPr>
              <a:t>Built from the ground-up for analytics and AI</a:t>
            </a:r>
          </a:p>
        </p:txBody>
      </p:sp>
      <p:sp>
        <p:nvSpPr>
          <p:cNvPr id="9" name="Rectangle 3">
            <a:extLst>
              <a:ext uri="{FF2B5EF4-FFF2-40B4-BE49-F238E27FC236}">
                <a16:creationId xmlns:a16="http://schemas.microsoft.com/office/drawing/2014/main" id="{3DE37D7D-DEFA-44B2-8458-760AD3F11AD0}"/>
              </a:ext>
            </a:extLst>
          </p:cNvPr>
          <p:cNvSpPr txBox="1"/>
          <p:nvPr/>
        </p:nvSpPr>
        <p:spPr>
          <a:xfrm>
            <a:off x="16009025" y="3353357"/>
            <a:ext cx="7863840" cy="57246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nchor="t">
            <a:spAutoFit/>
          </a:bodyPr>
          <a:lstStyle/>
          <a:p>
            <a:pPr indent="25400" algn="l">
              <a:spcAft>
                <a:spcPts val="1200"/>
              </a:spcAft>
              <a:defRPr sz="3600" b="1" spc="-160">
                <a:solidFill>
                  <a:srgbClr val="F5821F"/>
                </a:solidFill>
                <a:latin typeface="Factoria Bold"/>
                <a:ea typeface="Factoria Bold"/>
                <a:cs typeface="Factoria Bold"/>
                <a:sym typeface="Factoria Bold"/>
              </a:defRPr>
            </a:pPr>
            <a:r>
              <a:rPr lang="en-US" sz="3800" b="1">
                <a:solidFill>
                  <a:schemeClr val="bg1"/>
                </a:solidFill>
                <a:latin typeface="Rockwell"/>
                <a:ea typeface="+mn-ea"/>
                <a:cs typeface="+mn-cs"/>
              </a:rPr>
              <a:t>Recognized</a:t>
            </a:r>
            <a:r>
              <a:rPr lang="en-US" sz="3800" b="1">
                <a:solidFill>
                  <a:srgbClr val="F58220"/>
                </a:solidFill>
                <a:latin typeface="Rockwell"/>
                <a:ea typeface="+mn-ea"/>
                <a:cs typeface="+mn-cs"/>
              </a:rPr>
              <a:t> </a:t>
            </a:r>
            <a:r>
              <a:rPr lang="en-US" sz="3800" b="1">
                <a:solidFill>
                  <a:schemeClr val="bg1"/>
                </a:solidFill>
                <a:latin typeface="Rockwell"/>
                <a:ea typeface="+mn-ea"/>
                <a:cs typeface="+mn-cs"/>
                <a:sym typeface="Lato"/>
              </a:rPr>
              <a:t>as the best</a:t>
            </a:r>
            <a:endParaRPr lang="en-US" sz="3800" b="1">
              <a:solidFill>
                <a:schemeClr val="bg1"/>
              </a:solidFill>
              <a:latin typeface="Rockwell"/>
              <a:ea typeface="+mn-ea"/>
              <a:cs typeface="+mn-cs"/>
              <a:sym typeface="Factoria W00 Medium"/>
            </a:endParaRP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panose="020B0504020202020204" pitchFamily="34" charset="0"/>
              </a:rPr>
              <a:t>Backed by 3M, Bedrock, Caterpillar, General Catalyst, Sallyport+</a:t>
            </a: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panose="020B0504020202020204" pitchFamily="34" charset="0"/>
              </a:rPr>
              <a:t>Bought by Ortec, Total, Westinghouse, West Fraser +</a:t>
            </a:r>
          </a:p>
          <a:p>
            <a:pPr marL="457200" indent="-457200" algn="l">
              <a:spcBef>
                <a:spcPts val="1200"/>
              </a:spcBef>
              <a:buSzPct val="100000"/>
              <a:buBlip>
                <a:blip r:embed="rId7"/>
              </a:buBlip>
              <a:defRPr sz="3200">
                <a:solidFill>
                  <a:srgbClr val="FFFFFF"/>
                </a:solidFill>
                <a:latin typeface="Lato"/>
                <a:ea typeface="Lato"/>
                <a:cs typeface="Lato"/>
                <a:sym typeface="Lato"/>
              </a:defRPr>
            </a:pPr>
            <a:r>
              <a:rPr lang="en-US">
                <a:latin typeface="Avenir Next LT Pro" panose="020B0504020202020204" pitchFamily="34" charset="0"/>
              </a:rPr>
              <a:t>Awarded Best Invention of 2020 by TIME magazine, 2020 Global Connected Safety Company of the year by Frost &amp; Sullivan, and 2021 Product of the Year by OH&amp;S magazine</a:t>
            </a:r>
          </a:p>
        </p:txBody>
      </p:sp>
      <p:pic>
        <p:nvPicPr>
          <p:cNvPr id="4" name="Picture 3" descr="A red sign with white text&#10;&#10;Description automatically generated with low confidence">
            <a:extLst>
              <a:ext uri="{FF2B5EF4-FFF2-40B4-BE49-F238E27FC236}">
                <a16:creationId xmlns:a16="http://schemas.microsoft.com/office/drawing/2014/main" id="{2AB962BB-033D-304E-80A9-8AC3BA2561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802588" y="9774523"/>
            <a:ext cx="2593695" cy="3449347"/>
          </a:xfrm>
          <a:prstGeom prst="rect">
            <a:avLst/>
          </a:prstGeom>
        </p:spPr>
      </p:pic>
      <p:pic>
        <p:nvPicPr>
          <p:cNvPr id="1026" name="Picture 2">
            <a:extLst>
              <a:ext uri="{FF2B5EF4-FFF2-40B4-BE49-F238E27FC236}">
                <a16:creationId xmlns:a16="http://schemas.microsoft.com/office/drawing/2014/main" id="{9DF15A5A-C22B-F14F-AB48-E35E1C4DEA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15817" y="9909584"/>
            <a:ext cx="3610686" cy="33142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3M Logo Vector (.EPS) Free Download">
            <a:extLst>
              <a:ext uri="{FF2B5EF4-FFF2-40B4-BE49-F238E27FC236}">
                <a16:creationId xmlns:a16="http://schemas.microsoft.com/office/drawing/2014/main" id="{11EC3DB1-5F90-DA43-A8BE-DAAA150EB09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49300" y="10845993"/>
            <a:ext cx="2333754" cy="124466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1269778-C059-4D4C-933E-44359F87A2C1}"/>
              </a:ext>
            </a:extLst>
          </p:cNvPr>
          <p:cNvSpPr txBox="1"/>
          <p:nvPr/>
        </p:nvSpPr>
        <p:spPr>
          <a:xfrm flipV="1">
            <a:off x="7140009" y="16227486"/>
            <a:ext cx="45719" cy="457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pPr algn="l"/>
            <a:endParaRPr lang="en-US">
              <a:latin typeface="+mn-lt"/>
            </a:endParaRPr>
          </a:p>
        </p:txBody>
      </p:sp>
      <p:pic>
        <p:nvPicPr>
          <p:cNvPr id="1036" name="Picture 12">
            <a:extLst>
              <a:ext uri="{FF2B5EF4-FFF2-40B4-BE49-F238E27FC236}">
                <a16:creationId xmlns:a16="http://schemas.microsoft.com/office/drawing/2014/main" id="{6161FC34-4DEF-6747-A2BE-C536E1EC1D2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9706" y="10845993"/>
            <a:ext cx="2060484" cy="127553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otal Logo | Education coordinator, Pestle analysis, Energy companies">
            <a:extLst>
              <a:ext uri="{FF2B5EF4-FFF2-40B4-BE49-F238E27FC236}">
                <a16:creationId xmlns:a16="http://schemas.microsoft.com/office/drawing/2014/main" id="{27533789-7FB2-7945-9590-317E6B2D55F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73289" y="10338947"/>
            <a:ext cx="1967636" cy="245709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Branding Guidelines | West Fraser">
            <a:extLst>
              <a:ext uri="{FF2B5EF4-FFF2-40B4-BE49-F238E27FC236}">
                <a16:creationId xmlns:a16="http://schemas.microsoft.com/office/drawing/2014/main" id="{2DA47C97-DB80-BE49-8132-A78134934DC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94024" y="10270648"/>
            <a:ext cx="2593695" cy="25936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text&#10;&#10;Description automatically generated">
            <a:extLst>
              <a:ext uri="{FF2B5EF4-FFF2-40B4-BE49-F238E27FC236}">
                <a16:creationId xmlns:a16="http://schemas.microsoft.com/office/drawing/2014/main" id="{AC0B24F6-CF20-2842-B4F5-8B3492C8267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45175" y="10329043"/>
            <a:ext cx="3594100" cy="2362200"/>
          </a:xfrm>
          <a:prstGeom prst="rect">
            <a:avLst/>
          </a:prstGeom>
        </p:spPr>
      </p:pic>
      <p:sp>
        <p:nvSpPr>
          <p:cNvPr id="6" name="Slide Number">
            <a:extLst>
              <a:ext uri="{FF2B5EF4-FFF2-40B4-BE49-F238E27FC236}">
                <a16:creationId xmlns:a16="http://schemas.microsoft.com/office/drawing/2014/main" id="{71A142ED-6561-4CF3-AB5E-40E0FBFB13F8}"/>
              </a:ext>
            </a:extLst>
          </p:cNvPr>
          <p:cNvSpPr txBox="1">
            <a:spLocks noGrp="1"/>
          </p:cNvSpPr>
          <p:nvPr>
            <p:ph type="sldNum" sz="quarter" idx="2"/>
          </p:nvPr>
        </p:nvSpPr>
        <p:spPr>
          <a:xfrm>
            <a:off x="22742458" y="12787268"/>
            <a:ext cx="314189" cy="318036"/>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10</a:t>
            </a:fld>
            <a:endParaRPr/>
          </a:p>
        </p:txBody>
      </p:sp>
    </p:spTree>
    <p:extLst>
      <p:ext uri="{BB962C8B-B14F-4D97-AF65-F5344CB8AC3E}">
        <p14:creationId xmlns:p14="http://schemas.microsoft.com/office/powerpoint/2010/main" val="286658300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F6D1C8E-AE46-F94B-9E99-B2B1B82AE73C}"/>
              </a:ext>
            </a:extLst>
          </p:cNvPr>
          <p:cNvGraphicFramePr>
            <a:graphicFrameLocks noChangeAspect="1"/>
          </p:cNvGraphicFramePr>
          <p:nvPr>
            <p:custDataLst>
              <p:tags r:id="rId2"/>
            </p:custDataLst>
            <p:extLst>
              <p:ext uri="{D42A27DB-BD31-4B8C-83A1-F6EECF244321}">
                <p14:modId xmlns:p14="http://schemas.microsoft.com/office/powerpoint/2010/main" val="1485095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46081" name="think-cell Slide" r:id="rId5" imgW="7772400" imgH="10058400" progId="TCLayout.ActiveDocument.1">
                  <p:embed/>
                </p:oleObj>
              </mc:Choice>
              <mc:Fallback>
                <p:oleObj name="think-cell Slide" r:id="rId5" imgW="7772400" imgH="10058400" progId="TCLayout.ActiveDocument.1">
                  <p:embed/>
                  <p:pic>
                    <p:nvPicPr>
                      <p:cNvPr id="3" name="Object 2" hidden="1">
                        <a:extLst>
                          <a:ext uri="{FF2B5EF4-FFF2-40B4-BE49-F238E27FC236}">
                            <a16:creationId xmlns:a16="http://schemas.microsoft.com/office/drawing/2014/main" id="{EF6D1C8E-AE46-F94B-9E99-B2B1B82AE73C}"/>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783" name="Title 1"/>
          <p:cNvSpPr txBox="1">
            <a:spLocks noGrp="1"/>
          </p:cNvSpPr>
          <p:nvPr>
            <p:ph type="title" idx="4294967295"/>
          </p:nvPr>
        </p:nvSpPr>
        <p:spPr>
          <a:xfrm>
            <a:off x="1355725" y="2123440"/>
            <a:ext cx="8072755" cy="8544560"/>
          </a:xfrm>
          <a:prstGeom prst="rect">
            <a:avLst/>
          </a:prstGeom>
        </p:spPr>
        <p:txBody>
          <a:bodyPr anchor="ctr">
            <a:normAutofit/>
          </a:bodyPr>
          <a:lstStyle/>
          <a:p>
            <a:r>
              <a:rPr sz="11500"/>
              <a:t>Impact of Guardhat</a:t>
            </a:r>
          </a:p>
        </p:txBody>
      </p:sp>
      <p:sp>
        <p:nvSpPr>
          <p:cNvPr id="2" name="Rectangle 1">
            <a:extLst>
              <a:ext uri="{FF2B5EF4-FFF2-40B4-BE49-F238E27FC236}">
                <a16:creationId xmlns:a16="http://schemas.microsoft.com/office/drawing/2014/main" id="{556F820D-BC4B-5441-95C9-71B88711BD1C}"/>
              </a:ext>
            </a:extLst>
          </p:cNvPr>
          <p:cNvSpPr/>
          <p:nvPr/>
        </p:nvSpPr>
        <p:spPr>
          <a:xfrm>
            <a:off x="10754995" y="4507339"/>
            <a:ext cx="12192000" cy="3954929"/>
          </a:xfrm>
          <a:prstGeom prst="rect">
            <a:avLst/>
          </a:prstGeom>
        </p:spPr>
        <p:txBody>
          <a:bodyPr>
            <a:spAutoFit/>
          </a:bodyPr>
          <a:lstStyle/>
          <a:p>
            <a:pPr marL="457200" indent="-457200" algn="l">
              <a:spcAft>
                <a:spcPts val="3000"/>
              </a:spcAft>
              <a:buBlip>
                <a:blip r:embed="rId7"/>
              </a:buBlip>
            </a:pPr>
            <a:r>
              <a:rPr lang="en-US" sz="4400">
                <a:solidFill>
                  <a:schemeClr val="tx2"/>
                </a:solidFill>
                <a:latin typeface="+mn-lt"/>
              </a:rPr>
              <a:t>Human &amp; asset safety </a:t>
            </a:r>
          </a:p>
          <a:p>
            <a:pPr marL="457200" indent="-457200" algn="l">
              <a:spcAft>
                <a:spcPts val="3000"/>
              </a:spcAft>
              <a:buBlip>
                <a:blip r:embed="rId7"/>
              </a:buBlip>
            </a:pPr>
            <a:r>
              <a:rPr lang="en-US" sz="4400">
                <a:solidFill>
                  <a:schemeClr val="tx2"/>
                </a:solidFill>
                <a:latin typeface="+mn-lt"/>
              </a:rPr>
              <a:t>Productivity</a:t>
            </a:r>
          </a:p>
          <a:p>
            <a:pPr marL="457200" indent="-457200" algn="l">
              <a:spcAft>
                <a:spcPts val="3000"/>
              </a:spcAft>
              <a:buBlip>
                <a:blip r:embed="rId7"/>
              </a:buBlip>
            </a:pPr>
            <a:r>
              <a:rPr lang="en-US" sz="4400">
                <a:solidFill>
                  <a:schemeClr val="tx2"/>
                </a:solidFill>
                <a:latin typeface="+mn-lt"/>
              </a:rPr>
              <a:t>Cost savings &amp; capital generation </a:t>
            </a:r>
          </a:p>
          <a:p>
            <a:pPr marL="457200" indent="-457200" algn="l">
              <a:spcAft>
                <a:spcPts val="3000"/>
              </a:spcAft>
              <a:buBlip>
                <a:blip r:embed="rId7"/>
              </a:buBlip>
            </a:pPr>
            <a:r>
              <a:rPr lang="en-US" sz="4400">
                <a:solidFill>
                  <a:schemeClr val="tx2"/>
                </a:solidFill>
                <a:latin typeface="+mn-lt"/>
              </a:rPr>
              <a:t>Information to seed innovation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F3C072-CE61-8143-9BC1-8DA4F07A1BE8}"/>
              </a:ext>
            </a:extLst>
          </p:cNvPr>
          <p:cNvGraphicFramePr>
            <a:graphicFrameLocks noChangeAspect="1"/>
          </p:cNvGraphicFramePr>
          <p:nvPr>
            <p:custDataLst>
              <p:tags r:id="rId2"/>
            </p:custDataLst>
            <p:extLst>
              <p:ext uri="{D42A27DB-BD31-4B8C-83A1-F6EECF244321}">
                <p14:modId xmlns:p14="http://schemas.microsoft.com/office/powerpoint/2010/main" val="174035224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48129"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C5F3C072-CE61-8143-9BC1-8DA4F07A1BE8}"/>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815" name="Guardhat Ecosystem: Overview"/>
          <p:cNvSpPr txBox="1">
            <a:spLocks noGrp="1"/>
          </p:cNvSpPr>
          <p:nvPr>
            <p:ph type="title"/>
          </p:nvPr>
        </p:nvSpPr>
        <p:spPr>
          <a:xfrm>
            <a:off x="1674653" y="5757529"/>
            <a:ext cx="20828003" cy="2201681"/>
          </a:xfrm>
        </p:spPr>
        <p:txBody>
          <a:bodyPr>
            <a:normAutofit fontScale="90000"/>
          </a:bodyPr>
          <a:lstStyle/>
          <a:p>
            <a:r>
              <a:rPr lang="en-US"/>
              <a:t>Offering &amp; Pricing </a:t>
            </a:r>
          </a:p>
        </p:txBody>
      </p:sp>
      <p:sp>
        <p:nvSpPr>
          <p:cNvPr id="817" name="Slide Number"/>
          <p:cNvSpPr txBox="1">
            <a:spLocks noGrp="1"/>
          </p:cNvSpPr>
          <p:nvPr>
            <p:ph type="sldNum" sz="quarter" idx="2"/>
          </p:nvPr>
        </p:nvSpPr>
        <p:spPr>
          <a:xfrm>
            <a:off x="11958984" y="13081000"/>
            <a:ext cx="453332" cy="469900"/>
          </a:xfr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lang="en-US"/>
              <a:pPr/>
              <a:t>12</a:t>
            </a:fld>
            <a:endParaRPr lang="en-US"/>
          </a:p>
        </p:txBody>
      </p:sp>
    </p:spTree>
    <p:extLst>
      <p:ext uri="{BB962C8B-B14F-4D97-AF65-F5344CB8AC3E}">
        <p14:creationId xmlns:p14="http://schemas.microsoft.com/office/powerpoint/2010/main" val="185091128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FD12F698-D288-0E4E-A262-D2AFB7F7965E}"/>
              </a:ext>
            </a:extLst>
          </p:cNvPr>
          <p:cNvGraphicFramePr>
            <a:graphicFrameLocks noChangeAspect="1"/>
          </p:cNvGraphicFramePr>
          <p:nvPr>
            <p:custDataLst>
              <p:tags r:id="rId2"/>
            </p:custDataLst>
            <p:extLst>
              <p:ext uri="{D42A27DB-BD31-4B8C-83A1-F6EECF244321}">
                <p14:modId xmlns:p14="http://schemas.microsoft.com/office/powerpoint/2010/main" val="269345701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0177"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FD12F698-D288-0E4E-A262-D2AFB7F7965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40" name="Diversity of Ecosystem Wearables">
            <a:extLst>
              <a:ext uri="{FF2B5EF4-FFF2-40B4-BE49-F238E27FC236}">
                <a16:creationId xmlns:a16="http://schemas.microsoft.com/office/drawing/2014/main" id="{556E31EB-1E8F-FD47-BABD-880EDAC9F1B4}"/>
              </a:ext>
            </a:extLst>
          </p:cNvPr>
          <p:cNvSpPr txBox="1">
            <a:spLocks/>
          </p:cNvSpPr>
          <p:nvPr/>
        </p:nvSpPr>
        <p:spPr>
          <a:xfrm>
            <a:off x="1301009" y="866688"/>
            <a:ext cx="8295160" cy="16312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rmAutofit/>
          </a:bodyPr>
          <a:lstStyle>
            <a:lvl1pPr marL="0" marR="0" indent="0" algn="l" defTabSz="1828800" rtl="0" latinLnBrk="0">
              <a:lnSpc>
                <a:spcPct val="100000"/>
              </a:lnSpc>
              <a:spcBef>
                <a:spcPts val="0"/>
              </a:spcBef>
              <a:spcAft>
                <a:spcPts val="0"/>
              </a:spcAft>
              <a:buClrTx/>
              <a:buSzTx/>
              <a:buFontTx/>
              <a:buNone/>
              <a:tabLst/>
              <a:defRPr sz="6400" b="1" i="0" u="none" strike="noStrike" cap="none" spc="0" baseline="0">
                <a:solidFill>
                  <a:srgbClr val="F5821F"/>
                </a:solidFill>
                <a:uFillTx/>
                <a:latin typeface="+mj-lt"/>
                <a:ea typeface="Tahoma"/>
                <a:cs typeface="Tahoma"/>
                <a:sym typeface="Tahoma"/>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hangingPunct="1"/>
            <a:r>
              <a:rPr lang="en-US" sz="6600">
                <a:solidFill>
                  <a:schemeClr val="accent1"/>
                </a:solidFill>
              </a:rPr>
              <a:t>The offering </a:t>
            </a:r>
          </a:p>
          <a:p>
            <a:pPr algn="ctr" hangingPunct="1"/>
            <a:endParaRPr lang="en-US" sz="6600">
              <a:solidFill>
                <a:schemeClr val="accent1"/>
              </a:solidFill>
            </a:endParaRPr>
          </a:p>
        </p:txBody>
      </p:sp>
      <p:sp>
        <p:nvSpPr>
          <p:cNvPr id="66" name="Rectangle 65">
            <a:extLst>
              <a:ext uri="{FF2B5EF4-FFF2-40B4-BE49-F238E27FC236}">
                <a16:creationId xmlns:a16="http://schemas.microsoft.com/office/drawing/2014/main" id="{E7F4AB65-D079-2442-B66C-2E9A4088F0CC}"/>
              </a:ext>
            </a:extLst>
          </p:cNvPr>
          <p:cNvSpPr/>
          <p:nvPr/>
        </p:nvSpPr>
        <p:spPr>
          <a:xfrm>
            <a:off x="0" y="2001756"/>
            <a:ext cx="24384000" cy="2383426"/>
          </a:xfrm>
          <a:prstGeom prst="rect">
            <a:avLst/>
          </a:prstGeom>
          <a:solidFill>
            <a:srgbClr val="102031">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9213" lvl="0" indent="-498475" algn="l">
              <a:buFont typeface="Arial" panose="020B0604020202020204" pitchFamily="34" charset="0"/>
              <a:buChar char="•"/>
            </a:pPr>
            <a:r>
              <a:rPr lang="en-US" sz="3200">
                <a:solidFill>
                  <a:srgbClr val="000000">
                    <a:lumMod val="65000"/>
                    <a:lumOff val="35000"/>
                  </a:srgbClr>
                </a:solidFill>
                <a:ea typeface="Tahoma" charset="0"/>
                <a:cs typeface="Tahoma" charset="0"/>
              </a:rPr>
              <a:t>A connected gas detection solution integrated with a scalable connected worker platform </a:t>
            </a:r>
          </a:p>
          <a:p>
            <a:pPr marL="1319213" lvl="2" indent="-473075" algn="l">
              <a:buFont typeface="Arial" panose="020B0604020202020204" pitchFamily="34" charset="0"/>
              <a:buChar char="•"/>
            </a:pPr>
            <a:r>
              <a:rPr lang="en-US" sz="3200">
                <a:solidFill>
                  <a:srgbClr val="000000">
                    <a:lumMod val="65000"/>
                    <a:lumOff val="35000"/>
                  </a:srgbClr>
                </a:solidFill>
                <a:ea typeface="Tahoma" charset="0"/>
                <a:cs typeface="Tahoma" charset="0"/>
              </a:rPr>
              <a:t>Enables maintenance records, user compliance tracking, and alarm data management </a:t>
            </a:r>
          </a:p>
          <a:p>
            <a:pPr marL="1319213" lvl="2" indent="-473075" algn="l">
              <a:buFont typeface="Arial" panose="020B0604020202020204" pitchFamily="34" charset="0"/>
              <a:buChar char="•"/>
            </a:pPr>
            <a:r>
              <a:rPr lang="en-US" sz="3200">
                <a:solidFill>
                  <a:srgbClr val="000000">
                    <a:lumMod val="65000"/>
                    <a:lumOff val="35000"/>
                  </a:srgbClr>
                </a:solidFill>
                <a:ea typeface="Tahoma" charset="0"/>
                <a:cs typeface="Tahoma" charset="0"/>
              </a:rPr>
              <a:t>Easy to deploy, SaaS model</a:t>
            </a:r>
          </a:p>
          <a:p>
            <a:pPr marL="1319213" lvl="2" indent="-473075" algn="l">
              <a:buFont typeface="Arial" panose="020B0604020202020204" pitchFamily="34" charset="0"/>
              <a:buChar char="•"/>
            </a:pPr>
            <a:r>
              <a:rPr lang="en-US" sz="3200">
                <a:solidFill>
                  <a:srgbClr val="000000">
                    <a:lumMod val="65000"/>
                    <a:lumOff val="35000"/>
                  </a:srgbClr>
                </a:solidFill>
                <a:ea typeface="Tahoma" charset="0"/>
                <a:cs typeface="Tahoma" charset="0"/>
              </a:rPr>
              <a:t>Position against MSA, ISC, Honeywell and Blackline </a:t>
            </a:r>
          </a:p>
        </p:txBody>
      </p:sp>
      <p:pic>
        <p:nvPicPr>
          <p:cNvPr id="28676" name="Picture 4">
            <a:extLst>
              <a:ext uri="{FF2B5EF4-FFF2-40B4-BE49-F238E27FC236}">
                <a16:creationId xmlns:a16="http://schemas.microsoft.com/office/drawing/2014/main" id="{C3F7C532-40E1-6349-8AFD-7A38E95D25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4770" y="5176684"/>
            <a:ext cx="1793477" cy="1595050"/>
          </a:xfrm>
          <a:prstGeom prst="rect">
            <a:avLst/>
          </a:prstGeom>
          <a:noFill/>
          <a:extLst>
            <a:ext uri="{909E8E84-426E-40DD-AFC4-6F175D3DCCD1}">
              <a14:hiddenFill xmlns:a14="http://schemas.microsoft.com/office/drawing/2010/main">
                <a:solidFill>
                  <a:srgbClr val="FFFFFF"/>
                </a:solidFill>
              </a14:hiddenFill>
            </a:ext>
          </a:extLst>
        </p:spPr>
      </p:pic>
      <p:pic>
        <p:nvPicPr>
          <p:cNvPr id="23" name="Graphic 22" descr="Add outline">
            <a:extLst>
              <a:ext uri="{FF2B5EF4-FFF2-40B4-BE49-F238E27FC236}">
                <a16:creationId xmlns:a16="http://schemas.microsoft.com/office/drawing/2014/main" id="{6337FD7E-74A4-414A-840D-5C019250D92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112819" y="5425569"/>
            <a:ext cx="1097280" cy="1097280"/>
          </a:xfrm>
          <a:prstGeom prst="rect">
            <a:avLst/>
          </a:prstGeom>
        </p:spPr>
      </p:pic>
      <p:grpSp>
        <p:nvGrpSpPr>
          <p:cNvPr id="28687" name="Group 28686">
            <a:extLst>
              <a:ext uri="{FF2B5EF4-FFF2-40B4-BE49-F238E27FC236}">
                <a16:creationId xmlns:a16="http://schemas.microsoft.com/office/drawing/2014/main" id="{280C38E3-38AA-0445-AC26-42E6BC12B7E0}"/>
              </a:ext>
            </a:extLst>
          </p:cNvPr>
          <p:cNvGrpSpPr/>
          <p:nvPr/>
        </p:nvGrpSpPr>
        <p:grpSpPr>
          <a:xfrm>
            <a:off x="15168474" y="6872376"/>
            <a:ext cx="4403075" cy="2608957"/>
            <a:chOff x="14655701" y="8340015"/>
            <a:chExt cx="7164093" cy="3782213"/>
          </a:xfrm>
        </p:grpSpPr>
        <p:pic>
          <p:nvPicPr>
            <p:cNvPr id="107" name="Picture 2">
              <a:extLst>
                <a:ext uri="{FF2B5EF4-FFF2-40B4-BE49-F238E27FC236}">
                  <a16:creationId xmlns:a16="http://schemas.microsoft.com/office/drawing/2014/main" id="{1CBB395C-5351-A941-831F-DAE0017D50E9}"/>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r="25873"/>
            <a:stretch/>
          </p:blipFill>
          <p:spPr bwMode="auto">
            <a:xfrm>
              <a:off x="15886150" y="8673711"/>
              <a:ext cx="4640623" cy="3042150"/>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104" descr="Graphical user interface, application&#10;&#10;Description automatically generated">
              <a:extLst>
                <a:ext uri="{FF2B5EF4-FFF2-40B4-BE49-F238E27FC236}">
                  <a16:creationId xmlns:a16="http://schemas.microsoft.com/office/drawing/2014/main" id="{196FE504-EF89-1645-BE04-4189BB29EC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354933" y="8913109"/>
              <a:ext cx="4464861" cy="3209119"/>
            </a:xfrm>
            <a:prstGeom prst="rect">
              <a:avLst/>
            </a:prstGeom>
          </p:spPr>
        </p:pic>
        <p:pic>
          <p:nvPicPr>
            <p:cNvPr id="28681" name="Picture 28680" descr="A picture containing headdress, helmet, clothing&#10;&#10;Description automatically generated">
              <a:extLst>
                <a:ext uri="{FF2B5EF4-FFF2-40B4-BE49-F238E27FC236}">
                  <a16:creationId xmlns:a16="http://schemas.microsoft.com/office/drawing/2014/main" id="{464FA05C-B53E-164E-9435-8DAACF9D05B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55701" y="8340015"/>
              <a:ext cx="5386951" cy="3258028"/>
            </a:xfrm>
            <a:prstGeom prst="rect">
              <a:avLst/>
            </a:prstGeom>
          </p:spPr>
        </p:pic>
      </p:grpSp>
      <p:sp>
        <p:nvSpPr>
          <p:cNvPr id="95" name="TextBox 94">
            <a:extLst>
              <a:ext uri="{FF2B5EF4-FFF2-40B4-BE49-F238E27FC236}">
                <a16:creationId xmlns:a16="http://schemas.microsoft.com/office/drawing/2014/main" id="{F2883D4C-91FD-4542-B608-C9EA2BF9455F}"/>
              </a:ext>
            </a:extLst>
          </p:cNvPr>
          <p:cNvSpPr txBox="1"/>
          <p:nvPr/>
        </p:nvSpPr>
        <p:spPr>
          <a:xfrm>
            <a:off x="19619950" y="5374045"/>
            <a:ext cx="4052850" cy="1200329"/>
          </a:xfrm>
          <a:prstGeom prst="rect">
            <a:avLst/>
          </a:prstGeom>
          <a:noFill/>
        </p:spPr>
        <p:txBody>
          <a:bodyPr wrap="square" rtlCol="0">
            <a:spAutoFit/>
          </a:bodyPr>
          <a:lstStyle/>
          <a:p>
            <a:pPr algn="l" defTabSz="1828800" hangingPunct="1">
              <a:defRPr/>
            </a:pPr>
            <a:r>
              <a:rPr lang="en-US" sz="2400" kern="1200">
                <a:solidFill>
                  <a:srgbClr val="595959"/>
                </a:solidFill>
                <a:latin typeface="+mn-lt"/>
                <a:ea typeface="+mn-ea"/>
                <a:cs typeface="+mn-cs"/>
              </a:rPr>
              <a:t>Guardhat Platform &amp;  </a:t>
            </a:r>
          </a:p>
          <a:p>
            <a:pPr algn="l" defTabSz="1828800" hangingPunct="1">
              <a:defRPr/>
            </a:pPr>
            <a:r>
              <a:rPr lang="en-US" sz="2400" kern="1200">
                <a:solidFill>
                  <a:srgbClr val="595959"/>
                </a:solidFill>
                <a:latin typeface="+mn-lt"/>
                <a:ea typeface="+mn-ea"/>
                <a:cs typeface="+mn-cs"/>
              </a:rPr>
              <a:t>App on </a:t>
            </a:r>
          </a:p>
          <a:p>
            <a:pPr algn="l" defTabSz="1828800" hangingPunct="1">
              <a:defRPr/>
            </a:pPr>
            <a:r>
              <a:rPr lang="en-US" sz="2400" kern="1200">
                <a:solidFill>
                  <a:srgbClr val="595959"/>
                </a:solidFill>
                <a:latin typeface="+mn-lt"/>
                <a:ea typeface="+mn-ea"/>
                <a:cs typeface="+mn-cs"/>
              </a:rPr>
              <a:t>worker’s phone</a:t>
            </a:r>
          </a:p>
        </p:txBody>
      </p:sp>
      <p:sp>
        <p:nvSpPr>
          <p:cNvPr id="96" name="TextBox 95">
            <a:extLst>
              <a:ext uri="{FF2B5EF4-FFF2-40B4-BE49-F238E27FC236}">
                <a16:creationId xmlns:a16="http://schemas.microsoft.com/office/drawing/2014/main" id="{2FF347BA-1820-2044-AA63-EBA806088FD7}"/>
              </a:ext>
            </a:extLst>
          </p:cNvPr>
          <p:cNvSpPr txBox="1"/>
          <p:nvPr/>
        </p:nvSpPr>
        <p:spPr>
          <a:xfrm>
            <a:off x="19529923" y="7698374"/>
            <a:ext cx="4452570" cy="1200329"/>
          </a:xfrm>
          <a:prstGeom prst="rect">
            <a:avLst/>
          </a:prstGeom>
          <a:noFill/>
        </p:spPr>
        <p:txBody>
          <a:bodyPr wrap="square" rtlCol="0">
            <a:spAutoFit/>
          </a:bodyPr>
          <a:lstStyle/>
          <a:p>
            <a:pPr algn="l" defTabSz="1828800" hangingPunct="1">
              <a:defRPr/>
            </a:pPr>
            <a:r>
              <a:rPr lang="en-US" sz="2400" kern="1200">
                <a:solidFill>
                  <a:srgbClr val="595959"/>
                </a:solidFill>
                <a:latin typeface="+mn-lt"/>
                <a:ea typeface="+mn-ea"/>
                <a:cs typeface="+mn-cs"/>
              </a:rPr>
              <a:t>Guardhat Platform &amp; Communicator smart hardhat or App</a:t>
            </a:r>
          </a:p>
        </p:txBody>
      </p:sp>
      <p:grpSp>
        <p:nvGrpSpPr>
          <p:cNvPr id="28686" name="Group 28685">
            <a:extLst>
              <a:ext uri="{FF2B5EF4-FFF2-40B4-BE49-F238E27FC236}">
                <a16:creationId xmlns:a16="http://schemas.microsoft.com/office/drawing/2014/main" id="{CFFCA84E-CF61-7845-8F00-4A6B4D37A645}"/>
              </a:ext>
            </a:extLst>
          </p:cNvPr>
          <p:cNvGrpSpPr/>
          <p:nvPr/>
        </p:nvGrpSpPr>
        <p:grpSpPr>
          <a:xfrm>
            <a:off x="15932118" y="4733896"/>
            <a:ext cx="3597805" cy="2348277"/>
            <a:chOff x="15886150" y="4631381"/>
            <a:chExt cx="5933645" cy="3492085"/>
          </a:xfrm>
        </p:grpSpPr>
        <p:pic>
          <p:nvPicPr>
            <p:cNvPr id="28674" name="Picture 2">
              <a:extLst>
                <a:ext uri="{FF2B5EF4-FFF2-40B4-BE49-F238E27FC236}">
                  <a16:creationId xmlns:a16="http://schemas.microsoft.com/office/drawing/2014/main" id="{6C21330A-5E30-D943-B37F-8C7176717573}"/>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r="25873"/>
            <a:stretch/>
          </p:blipFill>
          <p:spPr bwMode="auto">
            <a:xfrm>
              <a:off x="15886150" y="4631381"/>
              <a:ext cx="4640623" cy="3042150"/>
            </a:xfrm>
            <a:prstGeom prst="rect">
              <a:avLst/>
            </a:prstGeom>
            <a:noFill/>
            <a:extLst>
              <a:ext uri="{909E8E84-426E-40DD-AFC4-6F175D3DCCD1}">
                <a14:hiddenFill xmlns:a14="http://schemas.microsoft.com/office/drawing/2010/main">
                  <a:solidFill>
                    <a:srgbClr val="FFFFFF"/>
                  </a:solidFill>
                </a14:hiddenFill>
              </a:ext>
            </a:extLst>
          </p:spPr>
        </p:pic>
        <p:pic>
          <p:nvPicPr>
            <p:cNvPr id="28683" name="Picture 28682" descr="Graphical user interface, application&#10;&#10;Description automatically generated">
              <a:extLst>
                <a:ext uri="{FF2B5EF4-FFF2-40B4-BE49-F238E27FC236}">
                  <a16:creationId xmlns:a16="http://schemas.microsoft.com/office/drawing/2014/main" id="{BA13F3DB-29AC-3447-990F-557C85347DC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354934" y="4914347"/>
              <a:ext cx="4464861" cy="3209119"/>
            </a:xfrm>
            <a:prstGeom prst="rect">
              <a:avLst/>
            </a:prstGeom>
          </p:spPr>
        </p:pic>
      </p:grpSp>
      <p:sp>
        <p:nvSpPr>
          <p:cNvPr id="101" name="TextBox 100">
            <a:extLst>
              <a:ext uri="{FF2B5EF4-FFF2-40B4-BE49-F238E27FC236}">
                <a16:creationId xmlns:a16="http://schemas.microsoft.com/office/drawing/2014/main" id="{E8106BBB-2E18-5E4C-9904-6F49E2D1FA37}"/>
              </a:ext>
            </a:extLst>
          </p:cNvPr>
          <p:cNvSpPr txBox="1"/>
          <p:nvPr/>
        </p:nvSpPr>
        <p:spPr>
          <a:xfrm>
            <a:off x="11684859" y="5743377"/>
            <a:ext cx="2787635" cy="461665"/>
          </a:xfrm>
          <a:prstGeom prst="rect">
            <a:avLst/>
          </a:prstGeom>
          <a:noFill/>
        </p:spPr>
        <p:txBody>
          <a:bodyPr wrap="square" rtlCol="0">
            <a:spAutoFit/>
          </a:bodyPr>
          <a:lstStyle/>
          <a:p>
            <a:pPr algn="l" defTabSz="1828800" hangingPunct="1">
              <a:defRPr/>
            </a:pPr>
            <a:r>
              <a:rPr lang="en-US" sz="2400" kern="1200">
                <a:solidFill>
                  <a:srgbClr val="595959"/>
                </a:solidFill>
                <a:latin typeface="+mn-lt"/>
                <a:ea typeface="+mn-ea"/>
                <a:cs typeface="+mn-cs"/>
              </a:rPr>
              <a:t>RKI GX-3R Pro</a:t>
            </a:r>
          </a:p>
        </p:txBody>
      </p:sp>
      <p:pic>
        <p:nvPicPr>
          <p:cNvPr id="102" name="Graphic 101" descr="Add outline">
            <a:extLst>
              <a:ext uri="{FF2B5EF4-FFF2-40B4-BE49-F238E27FC236}">
                <a16:creationId xmlns:a16="http://schemas.microsoft.com/office/drawing/2014/main" id="{4325CE06-94B0-704A-B17F-F53D6C6E4A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112819" y="7749899"/>
            <a:ext cx="1097280" cy="1097280"/>
          </a:xfrm>
          <a:prstGeom prst="rect">
            <a:avLst/>
          </a:prstGeom>
        </p:spPr>
      </p:pic>
      <p:pic>
        <p:nvPicPr>
          <p:cNvPr id="103" name="Picture 4">
            <a:extLst>
              <a:ext uri="{FF2B5EF4-FFF2-40B4-BE49-F238E27FC236}">
                <a16:creationId xmlns:a16="http://schemas.microsoft.com/office/drawing/2014/main" id="{36B3C997-D8B0-AE48-B784-308971DA32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4770" y="7485278"/>
            <a:ext cx="1828865" cy="1626523"/>
          </a:xfrm>
          <a:prstGeom prst="rect">
            <a:avLst/>
          </a:prstGeom>
          <a:noFill/>
          <a:extLst>
            <a:ext uri="{909E8E84-426E-40DD-AFC4-6F175D3DCCD1}">
              <a14:hiddenFill xmlns:a14="http://schemas.microsoft.com/office/drawing/2010/main">
                <a:solidFill>
                  <a:srgbClr val="FFFFFF"/>
                </a:solidFill>
              </a14:hiddenFill>
            </a:ext>
          </a:extLst>
        </p:spPr>
      </p:pic>
      <p:sp>
        <p:nvSpPr>
          <p:cNvPr id="104" name="TextBox 103">
            <a:extLst>
              <a:ext uri="{FF2B5EF4-FFF2-40B4-BE49-F238E27FC236}">
                <a16:creationId xmlns:a16="http://schemas.microsoft.com/office/drawing/2014/main" id="{01DEE087-008F-754B-9615-FF13CE5CB01A}"/>
              </a:ext>
            </a:extLst>
          </p:cNvPr>
          <p:cNvSpPr txBox="1"/>
          <p:nvPr/>
        </p:nvSpPr>
        <p:spPr>
          <a:xfrm>
            <a:off x="11684859" y="8067707"/>
            <a:ext cx="2305822" cy="461665"/>
          </a:xfrm>
          <a:prstGeom prst="rect">
            <a:avLst/>
          </a:prstGeom>
          <a:noFill/>
        </p:spPr>
        <p:txBody>
          <a:bodyPr wrap="square" rtlCol="0">
            <a:spAutoFit/>
          </a:bodyPr>
          <a:lstStyle/>
          <a:p>
            <a:pPr algn="l" defTabSz="1828800" hangingPunct="1">
              <a:defRPr/>
            </a:pPr>
            <a:r>
              <a:rPr lang="en-US" sz="2400" kern="1200">
                <a:solidFill>
                  <a:srgbClr val="595959"/>
                </a:solidFill>
                <a:latin typeface="+mn-lt"/>
                <a:ea typeface="+mn-ea"/>
                <a:cs typeface="+mn-cs"/>
              </a:rPr>
              <a:t>RKI GX-3R Pro</a:t>
            </a:r>
          </a:p>
        </p:txBody>
      </p:sp>
      <p:sp>
        <p:nvSpPr>
          <p:cNvPr id="108" name="TextBox 107">
            <a:extLst>
              <a:ext uri="{FF2B5EF4-FFF2-40B4-BE49-F238E27FC236}">
                <a16:creationId xmlns:a16="http://schemas.microsoft.com/office/drawing/2014/main" id="{6BE7B3BB-E09F-5C44-A0B8-AE9F849518C4}"/>
              </a:ext>
            </a:extLst>
          </p:cNvPr>
          <p:cNvSpPr txBox="1"/>
          <p:nvPr/>
        </p:nvSpPr>
        <p:spPr>
          <a:xfrm>
            <a:off x="722932" y="5620266"/>
            <a:ext cx="8077200" cy="707886"/>
          </a:xfrm>
          <a:prstGeom prst="rect">
            <a:avLst/>
          </a:prstGeom>
          <a:noFill/>
        </p:spPr>
        <p:txBody>
          <a:bodyPr wrap="square" rtlCol="0">
            <a:spAutoFit/>
          </a:bodyPr>
          <a:lstStyle/>
          <a:p>
            <a:pPr algn="l" defTabSz="1828800" hangingPunct="1">
              <a:defRPr/>
            </a:pPr>
            <a:r>
              <a:rPr lang="en-US" sz="4000" b="1" kern="1200">
                <a:solidFill>
                  <a:srgbClr val="595959"/>
                </a:solidFill>
                <a:latin typeface="+mn-lt"/>
                <a:ea typeface="+mn-ea"/>
                <a:cs typeface="+mn-cs"/>
              </a:rPr>
              <a:t>Safety Compliance Solution</a:t>
            </a:r>
          </a:p>
        </p:txBody>
      </p:sp>
      <p:sp>
        <p:nvSpPr>
          <p:cNvPr id="109" name="TextBox 108">
            <a:extLst>
              <a:ext uri="{FF2B5EF4-FFF2-40B4-BE49-F238E27FC236}">
                <a16:creationId xmlns:a16="http://schemas.microsoft.com/office/drawing/2014/main" id="{3E6A3AEB-A17D-6B46-949F-AE26AB01BECC}"/>
              </a:ext>
            </a:extLst>
          </p:cNvPr>
          <p:cNvSpPr txBox="1"/>
          <p:nvPr/>
        </p:nvSpPr>
        <p:spPr>
          <a:xfrm>
            <a:off x="722932" y="7944596"/>
            <a:ext cx="8077200" cy="707886"/>
          </a:xfrm>
          <a:prstGeom prst="rect">
            <a:avLst/>
          </a:prstGeom>
          <a:noFill/>
        </p:spPr>
        <p:txBody>
          <a:bodyPr wrap="square" rtlCol="0">
            <a:spAutoFit/>
          </a:bodyPr>
          <a:lstStyle/>
          <a:p>
            <a:pPr algn="l" defTabSz="1828800" hangingPunct="1">
              <a:defRPr/>
            </a:pPr>
            <a:r>
              <a:rPr lang="en-US" sz="4000" b="1" kern="1200">
                <a:solidFill>
                  <a:srgbClr val="595959"/>
                </a:solidFill>
                <a:latin typeface="+mn-lt"/>
                <a:ea typeface="+mn-ea"/>
                <a:cs typeface="+mn-cs"/>
              </a:rPr>
              <a:t>Productivity Solution</a:t>
            </a:r>
          </a:p>
        </p:txBody>
      </p:sp>
      <p:pic>
        <p:nvPicPr>
          <p:cNvPr id="28685" name="Graphic 28684" descr="Arrow Right outline">
            <a:extLst>
              <a:ext uri="{FF2B5EF4-FFF2-40B4-BE49-F238E27FC236}">
                <a16:creationId xmlns:a16="http://schemas.microsoft.com/office/drawing/2014/main" id="{00A754DB-796D-854A-B059-B31539E2A54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057475" y="5517009"/>
            <a:ext cx="914400" cy="914400"/>
          </a:xfrm>
          <a:prstGeom prst="rect">
            <a:avLst/>
          </a:prstGeom>
        </p:spPr>
      </p:pic>
      <p:pic>
        <p:nvPicPr>
          <p:cNvPr id="110" name="Graphic 109" descr="Arrow Right outline">
            <a:extLst>
              <a:ext uri="{FF2B5EF4-FFF2-40B4-BE49-F238E27FC236}">
                <a16:creationId xmlns:a16="http://schemas.microsoft.com/office/drawing/2014/main" id="{66CD74E1-913F-E349-A03D-6AE5E232DA3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084744" y="7841339"/>
            <a:ext cx="914400" cy="914400"/>
          </a:xfrm>
          <a:prstGeom prst="rect">
            <a:avLst/>
          </a:prstGeom>
        </p:spPr>
      </p:pic>
      <p:grpSp>
        <p:nvGrpSpPr>
          <p:cNvPr id="28693" name="Group 28692">
            <a:extLst>
              <a:ext uri="{FF2B5EF4-FFF2-40B4-BE49-F238E27FC236}">
                <a16:creationId xmlns:a16="http://schemas.microsoft.com/office/drawing/2014/main" id="{33F156D3-6BB2-0949-9667-476C0845C091}"/>
              </a:ext>
            </a:extLst>
          </p:cNvPr>
          <p:cNvGrpSpPr/>
          <p:nvPr/>
        </p:nvGrpSpPr>
        <p:grpSpPr>
          <a:xfrm>
            <a:off x="1301009" y="10028269"/>
            <a:ext cx="21478293" cy="2899395"/>
            <a:chOff x="1301009" y="9621869"/>
            <a:chExt cx="21478293" cy="2899395"/>
          </a:xfrm>
        </p:grpSpPr>
        <p:cxnSp>
          <p:nvCxnSpPr>
            <p:cNvPr id="28689" name="Straight Connector 28688">
              <a:extLst>
                <a:ext uri="{FF2B5EF4-FFF2-40B4-BE49-F238E27FC236}">
                  <a16:creationId xmlns:a16="http://schemas.microsoft.com/office/drawing/2014/main" id="{7F3463CF-63E3-2D40-B196-6C6278154718}"/>
                </a:ext>
              </a:extLst>
            </p:cNvPr>
            <p:cNvCxnSpPr>
              <a:cxnSpLocks/>
            </p:cNvCxnSpPr>
            <p:nvPr/>
          </p:nvCxnSpPr>
          <p:spPr>
            <a:xfrm flipV="1">
              <a:off x="1301009" y="10742222"/>
              <a:ext cx="21381191" cy="0"/>
            </a:xfrm>
            <a:prstGeom prst="line">
              <a:avLst/>
            </a:prstGeom>
            <a:noFill/>
            <a:ln w="28575" cap="flat">
              <a:solidFill>
                <a:schemeClr val="accent1"/>
              </a:solidFill>
              <a:prstDash val="solid"/>
              <a:round/>
            </a:ln>
            <a:effectLst/>
            <a:sp3d/>
          </p:spPr>
          <p:style>
            <a:lnRef idx="0">
              <a:scrgbClr r="0" g="0" b="0"/>
            </a:lnRef>
            <a:fillRef idx="0">
              <a:scrgbClr r="0" g="0" b="0"/>
            </a:fillRef>
            <a:effectRef idx="0">
              <a:scrgbClr r="0" g="0" b="0"/>
            </a:effectRef>
            <a:fontRef idx="none"/>
          </p:style>
        </p:cxnSp>
        <p:sp>
          <p:nvSpPr>
            <p:cNvPr id="28690" name="Triangle 28689">
              <a:extLst>
                <a:ext uri="{FF2B5EF4-FFF2-40B4-BE49-F238E27FC236}">
                  <a16:creationId xmlns:a16="http://schemas.microsoft.com/office/drawing/2014/main" id="{30F01A9A-894C-8248-9260-A281B83DCCA9}"/>
                </a:ext>
              </a:extLst>
            </p:cNvPr>
            <p:cNvSpPr/>
            <p:nvPr/>
          </p:nvSpPr>
          <p:spPr>
            <a:xfrm>
              <a:off x="4267200" y="10390283"/>
              <a:ext cx="228600" cy="353943"/>
            </a:xfrm>
            <a:prstGeom prst="triangle">
              <a:avLst/>
            </a:prstGeom>
            <a:solidFill>
              <a:srgbClr val="F5822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18" name="Triangle 117">
              <a:extLst>
                <a:ext uri="{FF2B5EF4-FFF2-40B4-BE49-F238E27FC236}">
                  <a16:creationId xmlns:a16="http://schemas.microsoft.com/office/drawing/2014/main" id="{66068E3F-89E9-AD44-BC1A-1EDBB8B3CCE4}"/>
                </a:ext>
              </a:extLst>
            </p:cNvPr>
            <p:cNvSpPr/>
            <p:nvPr/>
          </p:nvSpPr>
          <p:spPr>
            <a:xfrm rot="10800000">
              <a:off x="7455868" y="10739810"/>
              <a:ext cx="228600" cy="353943"/>
            </a:xfrm>
            <a:prstGeom prst="triangle">
              <a:avLst/>
            </a:prstGeom>
            <a:solidFill>
              <a:srgbClr val="F5822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20" name="TextBox 119">
              <a:extLst>
                <a:ext uri="{FF2B5EF4-FFF2-40B4-BE49-F238E27FC236}">
                  <a16:creationId xmlns:a16="http://schemas.microsoft.com/office/drawing/2014/main" id="{7690EA58-8DB3-D847-B05E-48A962C1EC78}"/>
                </a:ext>
              </a:extLst>
            </p:cNvPr>
            <p:cNvSpPr txBox="1"/>
            <p:nvPr/>
          </p:nvSpPr>
          <p:spPr>
            <a:xfrm>
              <a:off x="3385150" y="9720295"/>
              <a:ext cx="4505875" cy="830997"/>
            </a:xfrm>
            <a:prstGeom prst="rect">
              <a:avLst/>
            </a:prstGeom>
            <a:noFill/>
          </p:spPr>
          <p:txBody>
            <a:bodyPr wrap="square" rtlCol="0">
              <a:spAutoFit/>
            </a:bodyPr>
            <a:lstStyle/>
            <a:p>
              <a:pPr defTabSz="1828800" hangingPunct="1">
                <a:defRPr/>
              </a:pPr>
              <a:r>
                <a:rPr lang="en-US" sz="2400" b="1" kern="1200">
                  <a:solidFill>
                    <a:srgbClr val="595959"/>
                  </a:solidFill>
                  <a:latin typeface="+mn-lt"/>
                  <a:ea typeface="+mn-ea"/>
                  <a:cs typeface="+mn-cs"/>
                </a:rPr>
                <a:t>Today</a:t>
              </a:r>
              <a:r>
                <a:rPr lang="en-US" sz="2400" kern="1200">
                  <a:solidFill>
                    <a:srgbClr val="595959"/>
                  </a:solidFill>
                  <a:latin typeface="+mn-lt"/>
                  <a:ea typeface="+mn-ea"/>
                  <a:cs typeface="+mn-cs"/>
                </a:rPr>
                <a:t> –  Demo and kickoff with RKI sales</a:t>
              </a:r>
            </a:p>
          </p:txBody>
        </p:sp>
        <p:sp>
          <p:nvSpPr>
            <p:cNvPr id="121" name="TextBox 120">
              <a:extLst>
                <a:ext uri="{FF2B5EF4-FFF2-40B4-BE49-F238E27FC236}">
                  <a16:creationId xmlns:a16="http://schemas.microsoft.com/office/drawing/2014/main" id="{6447C5DF-232A-CC4A-BE5E-2D3AE8CABB92}"/>
                </a:ext>
              </a:extLst>
            </p:cNvPr>
            <p:cNvSpPr txBox="1"/>
            <p:nvPr/>
          </p:nvSpPr>
          <p:spPr>
            <a:xfrm>
              <a:off x="6258573" y="11320935"/>
              <a:ext cx="3597804" cy="1200329"/>
            </a:xfrm>
            <a:prstGeom prst="rect">
              <a:avLst/>
            </a:prstGeom>
            <a:noFill/>
          </p:spPr>
          <p:txBody>
            <a:bodyPr wrap="square" rtlCol="0">
              <a:spAutoFit/>
            </a:bodyPr>
            <a:lstStyle/>
            <a:p>
              <a:pPr defTabSz="1828800" hangingPunct="1">
                <a:defRPr/>
              </a:pPr>
              <a:r>
                <a:rPr lang="en-US" sz="2400" b="1" kern="1200">
                  <a:solidFill>
                    <a:srgbClr val="595959"/>
                  </a:solidFill>
                  <a:latin typeface="+mn-lt"/>
                  <a:ea typeface="+mn-ea"/>
                  <a:cs typeface="+mn-cs"/>
                </a:rPr>
                <a:t>2 weeks</a:t>
              </a:r>
              <a:r>
                <a:rPr lang="en-US" sz="2400" kern="1200">
                  <a:solidFill>
                    <a:srgbClr val="595959"/>
                  </a:solidFill>
                  <a:latin typeface="+mn-lt"/>
                  <a:ea typeface="+mn-ea"/>
                  <a:cs typeface="+mn-cs"/>
                </a:rPr>
                <a:t> –  Share/create sales enablement materials</a:t>
              </a:r>
            </a:p>
          </p:txBody>
        </p:sp>
        <p:sp>
          <p:nvSpPr>
            <p:cNvPr id="122" name="Triangle 121">
              <a:extLst>
                <a:ext uri="{FF2B5EF4-FFF2-40B4-BE49-F238E27FC236}">
                  <a16:creationId xmlns:a16="http://schemas.microsoft.com/office/drawing/2014/main" id="{85453A0E-1152-0A40-9CB5-190EF4B3C648}"/>
                </a:ext>
              </a:extLst>
            </p:cNvPr>
            <p:cNvSpPr/>
            <p:nvPr/>
          </p:nvSpPr>
          <p:spPr>
            <a:xfrm>
              <a:off x="16027400" y="10393921"/>
              <a:ext cx="228600" cy="353943"/>
            </a:xfrm>
            <a:prstGeom prst="triangle">
              <a:avLst/>
            </a:prstGeom>
            <a:solidFill>
              <a:srgbClr val="F5822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23" name="TextBox 122">
              <a:extLst>
                <a:ext uri="{FF2B5EF4-FFF2-40B4-BE49-F238E27FC236}">
                  <a16:creationId xmlns:a16="http://schemas.microsoft.com/office/drawing/2014/main" id="{17C5D07D-18E1-874F-ADB1-647A92ECC2DE}"/>
                </a:ext>
              </a:extLst>
            </p:cNvPr>
            <p:cNvSpPr txBox="1"/>
            <p:nvPr/>
          </p:nvSpPr>
          <p:spPr>
            <a:xfrm>
              <a:off x="13751118" y="9621869"/>
              <a:ext cx="5552661" cy="830997"/>
            </a:xfrm>
            <a:prstGeom prst="rect">
              <a:avLst/>
            </a:prstGeom>
            <a:noFill/>
          </p:spPr>
          <p:txBody>
            <a:bodyPr wrap="square" rtlCol="0">
              <a:spAutoFit/>
            </a:bodyPr>
            <a:lstStyle/>
            <a:p>
              <a:pPr defTabSz="1828800" hangingPunct="1">
                <a:defRPr/>
              </a:pPr>
              <a:r>
                <a:rPr lang="en-US" sz="2400" b="1" kern="1200">
                  <a:solidFill>
                    <a:srgbClr val="595959"/>
                  </a:solidFill>
                  <a:latin typeface="+mn-lt"/>
                  <a:ea typeface="+mn-ea"/>
                  <a:cs typeface="+mn-cs"/>
                </a:rPr>
                <a:t>Q1 2022</a:t>
              </a:r>
              <a:r>
                <a:rPr lang="en-US" sz="2400" kern="1200">
                  <a:solidFill>
                    <a:srgbClr val="595959"/>
                  </a:solidFill>
                  <a:latin typeface="+mn-lt"/>
                  <a:ea typeface="+mn-ea"/>
                  <a:cs typeface="+mn-cs"/>
                </a:rPr>
                <a:t> –  Guardhat Platform 2.0 with new UX &amp; Lone Worker Use Case</a:t>
              </a:r>
            </a:p>
          </p:txBody>
        </p:sp>
        <p:sp>
          <p:nvSpPr>
            <p:cNvPr id="124" name="Triangle 123">
              <a:extLst>
                <a:ext uri="{FF2B5EF4-FFF2-40B4-BE49-F238E27FC236}">
                  <a16:creationId xmlns:a16="http://schemas.microsoft.com/office/drawing/2014/main" id="{F1992DB6-AC44-1D43-8755-63D041D6A3BF}"/>
                </a:ext>
              </a:extLst>
            </p:cNvPr>
            <p:cNvSpPr/>
            <p:nvPr/>
          </p:nvSpPr>
          <p:spPr>
            <a:xfrm rot="10800000">
              <a:off x="12180268" y="10739810"/>
              <a:ext cx="228600" cy="353943"/>
            </a:xfrm>
            <a:prstGeom prst="triangle">
              <a:avLst/>
            </a:prstGeom>
            <a:solidFill>
              <a:srgbClr val="F5822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25" name="TextBox 124">
              <a:extLst>
                <a:ext uri="{FF2B5EF4-FFF2-40B4-BE49-F238E27FC236}">
                  <a16:creationId xmlns:a16="http://schemas.microsoft.com/office/drawing/2014/main" id="{B9E5AACD-BAC8-7844-A289-8E17684FB409}"/>
                </a:ext>
              </a:extLst>
            </p:cNvPr>
            <p:cNvSpPr txBox="1"/>
            <p:nvPr/>
          </p:nvSpPr>
          <p:spPr>
            <a:xfrm>
              <a:off x="10982973" y="11320935"/>
              <a:ext cx="3597804" cy="1200329"/>
            </a:xfrm>
            <a:prstGeom prst="rect">
              <a:avLst/>
            </a:prstGeom>
            <a:noFill/>
          </p:spPr>
          <p:txBody>
            <a:bodyPr wrap="square" rtlCol="0">
              <a:spAutoFit/>
            </a:bodyPr>
            <a:lstStyle/>
            <a:p>
              <a:pPr defTabSz="1828800" hangingPunct="1">
                <a:defRPr/>
              </a:pPr>
              <a:r>
                <a:rPr lang="en-US" sz="2400" b="1" kern="1200">
                  <a:solidFill>
                    <a:srgbClr val="595959"/>
                  </a:solidFill>
                  <a:latin typeface="+mn-lt"/>
                  <a:ea typeface="+mn-ea"/>
                  <a:cs typeface="+mn-cs"/>
                </a:rPr>
                <a:t>45 days</a:t>
              </a:r>
              <a:r>
                <a:rPr lang="en-US" sz="2400" kern="1200">
                  <a:solidFill>
                    <a:srgbClr val="595959"/>
                  </a:solidFill>
                  <a:latin typeface="+mn-lt"/>
                  <a:ea typeface="+mn-ea"/>
                  <a:cs typeface="+mn-cs"/>
                </a:rPr>
                <a:t> –  Guardhat App Beta available for gas detection  </a:t>
              </a:r>
            </a:p>
          </p:txBody>
        </p:sp>
        <p:sp>
          <p:nvSpPr>
            <p:cNvPr id="126" name="Triangle 125">
              <a:extLst>
                <a:ext uri="{FF2B5EF4-FFF2-40B4-BE49-F238E27FC236}">
                  <a16:creationId xmlns:a16="http://schemas.microsoft.com/office/drawing/2014/main" id="{38D9C696-AA90-A549-9BED-ECB7A3BAC069}"/>
                </a:ext>
              </a:extLst>
            </p:cNvPr>
            <p:cNvSpPr/>
            <p:nvPr/>
          </p:nvSpPr>
          <p:spPr>
            <a:xfrm rot="10800000">
              <a:off x="20980400" y="10745883"/>
              <a:ext cx="228600" cy="353943"/>
            </a:xfrm>
            <a:prstGeom prst="triangle">
              <a:avLst/>
            </a:prstGeom>
            <a:solidFill>
              <a:srgbClr val="F5822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27" name="TextBox 126">
              <a:extLst>
                <a:ext uri="{FF2B5EF4-FFF2-40B4-BE49-F238E27FC236}">
                  <a16:creationId xmlns:a16="http://schemas.microsoft.com/office/drawing/2014/main" id="{ACC30858-66B5-A44F-915D-96ED348F5453}"/>
                </a:ext>
              </a:extLst>
            </p:cNvPr>
            <p:cNvSpPr txBox="1"/>
            <p:nvPr/>
          </p:nvSpPr>
          <p:spPr>
            <a:xfrm>
              <a:off x="19181498" y="11346335"/>
              <a:ext cx="3597804" cy="830997"/>
            </a:xfrm>
            <a:prstGeom prst="rect">
              <a:avLst/>
            </a:prstGeom>
            <a:noFill/>
          </p:spPr>
          <p:txBody>
            <a:bodyPr wrap="square" rtlCol="0">
              <a:spAutoFit/>
            </a:bodyPr>
            <a:lstStyle/>
            <a:p>
              <a:pPr defTabSz="1828800" hangingPunct="1">
                <a:defRPr/>
              </a:pPr>
              <a:r>
                <a:rPr lang="en-US" sz="2400" b="1" kern="1200">
                  <a:solidFill>
                    <a:srgbClr val="595959"/>
                  </a:solidFill>
                  <a:latin typeface="+mn-lt"/>
                  <a:ea typeface="+mn-ea"/>
                  <a:cs typeface="+mn-cs"/>
                </a:rPr>
                <a:t>Q2 2022</a:t>
              </a:r>
            </a:p>
            <a:p>
              <a:pPr defTabSz="1828800" hangingPunct="1">
                <a:defRPr/>
              </a:pPr>
              <a:r>
                <a:rPr lang="en-US" sz="2400" kern="1200">
                  <a:solidFill>
                    <a:srgbClr val="595959"/>
                  </a:solidFill>
                  <a:latin typeface="+mn-lt"/>
                  <a:ea typeface="+mn-ea"/>
                  <a:cs typeface="+mn-cs"/>
                </a:rPr>
                <a:t>iOS App</a:t>
              </a:r>
            </a:p>
          </p:txBody>
        </p:sp>
      </p:grpSp>
    </p:spTree>
    <p:extLst>
      <p:ext uri="{BB962C8B-B14F-4D97-AF65-F5344CB8AC3E}">
        <p14:creationId xmlns:p14="http://schemas.microsoft.com/office/powerpoint/2010/main" val="2971426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FD12F698-D288-0E4E-A262-D2AFB7F7965E}"/>
              </a:ext>
            </a:extLst>
          </p:cNvPr>
          <p:cNvGraphicFramePr>
            <a:graphicFrameLocks noChangeAspect="1"/>
          </p:cNvGraphicFramePr>
          <p:nvPr>
            <p:custDataLst>
              <p:tags r:id="rId2"/>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1201"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FD12F698-D288-0E4E-A262-D2AFB7F7965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40" name="Diversity of Ecosystem Wearables">
            <a:extLst>
              <a:ext uri="{FF2B5EF4-FFF2-40B4-BE49-F238E27FC236}">
                <a16:creationId xmlns:a16="http://schemas.microsoft.com/office/drawing/2014/main" id="{556E31EB-1E8F-FD47-BABD-880EDAC9F1B4}"/>
              </a:ext>
            </a:extLst>
          </p:cNvPr>
          <p:cNvSpPr txBox="1">
            <a:spLocks/>
          </p:cNvSpPr>
          <p:nvPr/>
        </p:nvSpPr>
        <p:spPr>
          <a:xfrm>
            <a:off x="1301009" y="866688"/>
            <a:ext cx="8295160" cy="16312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rmAutofit/>
          </a:bodyPr>
          <a:lstStyle>
            <a:lvl1pPr marL="0" marR="0" indent="0" algn="l" defTabSz="1828800" rtl="0" latinLnBrk="0">
              <a:lnSpc>
                <a:spcPct val="100000"/>
              </a:lnSpc>
              <a:spcBef>
                <a:spcPts val="0"/>
              </a:spcBef>
              <a:spcAft>
                <a:spcPts val="0"/>
              </a:spcAft>
              <a:buClrTx/>
              <a:buSzTx/>
              <a:buFontTx/>
              <a:buNone/>
              <a:tabLst/>
              <a:defRPr sz="6400" b="1" i="0" u="none" strike="noStrike" cap="none" spc="0" baseline="0">
                <a:solidFill>
                  <a:srgbClr val="F5821F"/>
                </a:solidFill>
                <a:uFillTx/>
                <a:latin typeface="+mj-lt"/>
                <a:ea typeface="Tahoma"/>
                <a:cs typeface="Tahoma"/>
                <a:sym typeface="Tahoma"/>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hangingPunct="1"/>
            <a:r>
              <a:rPr lang="en-US" sz="6600">
                <a:solidFill>
                  <a:schemeClr val="accent1"/>
                </a:solidFill>
              </a:rPr>
              <a:t>Features &amp; pricing</a:t>
            </a:r>
          </a:p>
          <a:p>
            <a:pPr algn="ctr" hangingPunct="1"/>
            <a:endParaRPr lang="en-US" sz="6600">
              <a:solidFill>
                <a:schemeClr val="accent1"/>
              </a:solidFill>
            </a:endParaRPr>
          </a:p>
        </p:txBody>
      </p:sp>
      <p:graphicFrame>
        <p:nvGraphicFramePr>
          <p:cNvPr id="13" name="Table 13">
            <a:extLst>
              <a:ext uri="{FF2B5EF4-FFF2-40B4-BE49-F238E27FC236}">
                <a16:creationId xmlns:a16="http://schemas.microsoft.com/office/drawing/2014/main" id="{146DDFF4-F7BB-294D-ABDB-42B1E00513CE}"/>
              </a:ext>
            </a:extLst>
          </p:cNvPr>
          <p:cNvGraphicFramePr>
            <a:graphicFrameLocks noGrp="1"/>
          </p:cNvGraphicFramePr>
          <p:nvPr>
            <p:extLst>
              <p:ext uri="{D42A27DB-BD31-4B8C-83A1-F6EECF244321}">
                <p14:modId xmlns:p14="http://schemas.microsoft.com/office/powerpoint/2010/main" val="1099454676"/>
              </p:ext>
            </p:extLst>
          </p:nvPr>
        </p:nvGraphicFramePr>
        <p:xfrm>
          <a:off x="385948" y="2362126"/>
          <a:ext cx="23612104" cy="9795507"/>
        </p:xfrm>
        <a:graphic>
          <a:graphicData uri="http://schemas.openxmlformats.org/drawingml/2006/table">
            <a:tbl>
              <a:tblPr firstRow="1" bandRow="1">
                <a:tableStyleId>{5940675A-B579-460E-94D1-54222C63F5DA}</a:tableStyleId>
              </a:tblPr>
              <a:tblGrid>
                <a:gridCol w="17324086">
                  <a:extLst>
                    <a:ext uri="{9D8B030D-6E8A-4147-A177-3AD203B41FA5}">
                      <a16:colId xmlns:a16="http://schemas.microsoft.com/office/drawing/2014/main" val="1924602825"/>
                    </a:ext>
                  </a:extLst>
                </a:gridCol>
                <a:gridCol w="3144009">
                  <a:extLst>
                    <a:ext uri="{9D8B030D-6E8A-4147-A177-3AD203B41FA5}">
                      <a16:colId xmlns:a16="http://schemas.microsoft.com/office/drawing/2014/main" val="1115235630"/>
                    </a:ext>
                  </a:extLst>
                </a:gridCol>
                <a:gridCol w="3144009">
                  <a:extLst>
                    <a:ext uri="{9D8B030D-6E8A-4147-A177-3AD203B41FA5}">
                      <a16:colId xmlns:a16="http://schemas.microsoft.com/office/drawing/2014/main" val="2951998655"/>
                    </a:ext>
                  </a:extLst>
                </a:gridCol>
              </a:tblGrid>
              <a:tr h="515831">
                <a:tc rowSpan="2">
                  <a:txBody>
                    <a:bodyPr/>
                    <a:lstStyle/>
                    <a:p>
                      <a:r>
                        <a:rPr lang="en-US" sz="3200" b="1">
                          <a:solidFill>
                            <a:schemeClr val="bg1"/>
                          </a:solidFill>
                          <a:latin typeface="+mn-lt"/>
                        </a:rPr>
                        <a:t>Features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50000"/>
                      </a:schemeClr>
                    </a:solidFill>
                  </a:tcPr>
                </a:tc>
                <a:tc gridSpan="2">
                  <a:txBody>
                    <a:bodyPr/>
                    <a:lstStyle/>
                    <a:p>
                      <a:r>
                        <a:rPr lang="en-US">
                          <a:solidFill>
                            <a:schemeClr val="bg1"/>
                          </a:solidFill>
                          <a:latin typeface="+mn-lt"/>
                        </a:rPr>
                        <a:t>Annual subscription packages per worker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50000"/>
                      </a:schemeClr>
                    </a:solidFill>
                  </a:tcPr>
                </a:tc>
                <a:tc hMerge="1">
                  <a:txBody>
                    <a:bodyPr/>
                    <a:lstStyle/>
                    <a:p>
                      <a:endParaRPr lang="en-US"/>
                    </a:p>
                  </a:txBody>
                  <a:tcPr/>
                </a:tc>
                <a:extLst>
                  <a:ext uri="{0D108BD9-81ED-4DB2-BD59-A6C34878D82A}">
                    <a16:rowId xmlns:a16="http://schemas.microsoft.com/office/drawing/2014/main" val="2165736806"/>
                  </a:ext>
                </a:extLst>
              </a:tr>
              <a:tr h="771315">
                <a:tc vMerge="1">
                  <a:txBody>
                    <a:bodyPr/>
                    <a:lstStyle/>
                    <a:p>
                      <a:endParaRPr lang="en-US">
                        <a:latin typeface="+mn-lt"/>
                      </a:endParaRPr>
                    </a:p>
                  </a:txBody>
                  <a:tcPr anchor="ctr"/>
                </a:tc>
                <a:tc>
                  <a:txBody>
                    <a:bodyPr/>
                    <a:lstStyle/>
                    <a:p>
                      <a:r>
                        <a:rPr lang="en-US" b="1">
                          <a:solidFill>
                            <a:schemeClr val="bg1"/>
                          </a:solidFill>
                          <a:latin typeface="+mn-lt"/>
                        </a:rPr>
                        <a:t>Safety Compliance </a:t>
                      </a:r>
                    </a:p>
                    <a:p>
                      <a:r>
                        <a:rPr lang="en-US" b="1">
                          <a:solidFill>
                            <a:schemeClr val="bg1"/>
                          </a:solidFill>
                          <a:latin typeface="+mn-lt"/>
                        </a:rPr>
                        <a:t>LIST PRICE - $360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50000"/>
                      </a:schemeClr>
                    </a:solidFill>
                  </a:tcPr>
                </a:tc>
                <a:tc>
                  <a:txBody>
                    <a:bodyPr/>
                    <a:lstStyle/>
                    <a:p>
                      <a:r>
                        <a:rPr lang="en-US" b="1">
                          <a:solidFill>
                            <a:schemeClr val="bg1"/>
                          </a:solidFill>
                          <a:latin typeface="+mn-lt"/>
                        </a:rPr>
                        <a:t>Productivity</a:t>
                      </a:r>
                    </a:p>
                    <a:p>
                      <a:pPr marL="0" marR="0" lvl="0" indent="0" algn="ctr" defTabSz="825500" rtl="0" eaLnBrk="1" fontAlgn="auto" latinLnBrk="0" hangingPunct="1">
                        <a:lnSpc>
                          <a:spcPct val="100000"/>
                        </a:lnSpc>
                        <a:spcBef>
                          <a:spcPts val="0"/>
                        </a:spcBef>
                        <a:spcAft>
                          <a:spcPts val="0"/>
                        </a:spcAft>
                        <a:buClrTx/>
                        <a:buSzTx/>
                        <a:buFontTx/>
                        <a:buNone/>
                        <a:tabLst/>
                        <a:defRPr/>
                      </a:pPr>
                      <a:r>
                        <a:rPr lang="en-US" b="1">
                          <a:solidFill>
                            <a:schemeClr val="bg1"/>
                          </a:solidFill>
                          <a:latin typeface="+mn-lt"/>
                        </a:rPr>
                        <a:t>LIST PRICE - $1,080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2876342417"/>
                  </a:ext>
                </a:extLst>
              </a:tr>
              <a:tr h="1293916">
                <a:tc>
                  <a:txBody>
                    <a:bodyPr/>
                    <a:lstStyle/>
                    <a:p>
                      <a:pPr algn="l" rtl="0" fontAlgn="base"/>
                      <a:r>
                        <a:rPr lang="en-US" sz="3200" b="0" i="0" u="none" strike="noStrike">
                          <a:solidFill>
                            <a:srgbClr val="000000"/>
                          </a:solidFill>
                          <a:effectLst/>
                          <a:latin typeface="+mn-lt"/>
                        </a:rPr>
                        <a:t>Live web-based monitoring: Shows current gas readings, alarms, geographic location, instrument compliance, and history for all subscribed users </a:t>
                      </a:r>
                      <a:endParaRPr lang="en-US" sz="3200" b="0" i="0">
                        <a:solidFill>
                          <a:srgbClr val="000000"/>
                        </a:solidFill>
                        <a:effectLst/>
                        <a:latin typeface="+mn-lt"/>
                      </a:endParaRPr>
                    </a:p>
                  </a:txBody>
                  <a:tcPr anchor="ctr">
                    <a:lnT w="12700" cmpd="sng">
                      <a:noFill/>
                    </a:lnT>
                  </a:tcPr>
                </a:tc>
                <a:tc>
                  <a:txBody>
                    <a:bodyPr/>
                    <a:lstStyle/>
                    <a:p>
                      <a:endParaRPr lang="en-US">
                        <a:latin typeface="+mn-lt"/>
                      </a:endParaRPr>
                    </a:p>
                  </a:txBody>
                  <a:tcPr anchor="ctr">
                    <a:lnT w="12700" cmpd="sng">
                      <a:noFill/>
                    </a:lnT>
                  </a:tcPr>
                </a:tc>
                <a:tc>
                  <a:txBody>
                    <a:bodyPr/>
                    <a:lstStyle/>
                    <a:p>
                      <a:endParaRPr lang="en-US">
                        <a:latin typeface="+mn-lt"/>
                      </a:endParaRPr>
                    </a:p>
                  </a:txBody>
                  <a:tcPr anchor="ctr">
                    <a:lnT w="12700" cmpd="sng">
                      <a:noFill/>
                    </a:lnT>
                  </a:tcPr>
                </a:tc>
                <a:extLst>
                  <a:ext uri="{0D108BD9-81ED-4DB2-BD59-A6C34878D82A}">
                    <a16:rowId xmlns:a16="http://schemas.microsoft.com/office/drawing/2014/main" val="240133702"/>
                  </a:ext>
                </a:extLst>
              </a:tr>
              <a:tr h="1293916">
                <a:tc>
                  <a:txBody>
                    <a:bodyPr/>
                    <a:lstStyle/>
                    <a:p>
                      <a:pPr algn="l" rtl="0" fontAlgn="base"/>
                      <a:r>
                        <a:rPr lang="en-US" sz="3200" b="0" i="0" u="none" strike="noStrike">
                          <a:solidFill>
                            <a:srgbClr val="000000"/>
                          </a:solidFill>
                          <a:effectLst/>
                          <a:latin typeface="+mn-lt"/>
                        </a:rPr>
                        <a:t>Communication (Safety Monitoring Center): Accessible by computer, tablet, or phone</a:t>
                      </a:r>
                      <a:r>
                        <a:rPr lang="en-US" sz="3200" b="0" i="0">
                          <a:solidFill>
                            <a:srgbClr val="000000"/>
                          </a:solidFill>
                          <a:effectLst/>
                          <a:latin typeface="+mn-lt"/>
                        </a:rPr>
                        <a:t>​</a:t>
                      </a:r>
                    </a:p>
                    <a:p>
                      <a:pPr marL="298450" marR="0" lvl="1" indent="0" algn="l" defTabSz="825500" rtl="0" eaLnBrk="1" fontAlgn="base" latinLnBrk="0" hangingPunct="1">
                        <a:lnSpc>
                          <a:spcPct val="100000"/>
                        </a:lnSpc>
                        <a:spcBef>
                          <a:spcPts val="0"/>
                        </a:spcBef>
                        <a:spcAft>
                          <a:spcPts val="0"/>
                        </a:spcAft>
                        <a:buClrTx/>
                        <a:buSzTx/>
                        <a:buFontTx/>
                        <a:buNone/>
                        <a:tabLst/>
                        <a:defRPr/>
                      </a:pPr>
                      <a:r>
                        <a:rPr lang="en-US" sz="3200" b="0" i="0" u="none" strike="noStrike">
                          <a:solidFill>
                            <a:srgbClr val="000000"/>
                          </a:solidFill>
                          <a:effectLst/>
                          <a:latin typeface="+mn-lt"/>
                        </a:rPr>
                        <a:t>Email, SMS, and text to speech</a:t>
                      </a:r>
                      <a:r>
                        <a:rPr lang="en-US" sz="3200" b="0" i="0">
                          <a:solidFill>
                            <a:srgbClr val="000000"/>
                          </a:solidFill>
                          <a:effectLst/>
                          <a:latin typeface="+mn-lt"/>
                        </a:rPr>
                        <a:t>​</a:t>
                      </a:r>
                    </a:p>
                    <a:p>
                      <a:pPr marL="298450" marR="0" lvl="1" indent="0" algn="l" defTabSz="825500" rtl="0" eaLnBrk="1" fontAlgn="base" latinLnBrk="0" hangingPunct="1">
                        <a:lnSpc>
                          <a:spcPct val="100000"/>
                        </a:lnSpc>
                        <a:spcBef>
                          <a:spcPts val="0"/>
                        </a:spcBef>
                        <a:spcAft>
                          <a:spcPts val="0"/>
                        </a:spcAft>
                        <a:buClrTx/>
                        <a:buSzTx/>
                        <a:buFontTx/>
                        <a:buNone/>
                        <a:tabLst/>
                        <a:defRPr/>
                      </a:pPr>
                      <a:r>
                        <a:rPr lang="en-US" sz="3200" b="0" i="0" u="none" strike="noStrike">
                          <a:solidFill>
                            <a:srgbClr val="000000"/>
                          </a:solidFill>
                          <a:effectLst/>
                          <a:latin typeface="+mn-lt"/>
                        </a:rPr>
                        <a:t>Ability to notify near-by users of gas alarms</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2197386508"/>
                  </a:ext>
                </a:extLst>
              </a:tr>
              <a:tr h="548640">
                <a:tc>
                  <a:txBody>
                    <a:bodyPr/>
                    <a:lstStyle/>
                    <a:p>
                      <a:pPr algn="l" rtl="0" fontAlgn="base"/>
                      <a:r>
                        <a:rPr lang="en-US" sz="3200" b="0" i="0" u="none" strike="noStrike">
                          <a:solidFill>
                            <a:srgbClr val="000000"/>
                          </a:solidFill>
                          <a:effectLst/>
                          <a:latin typeface="+mn-lt"/>
                        </a:rPr>
                        <a:t>Analytics: Ability to analyze bump, calibration, and alarm history for compliance and maintenance per user or instrument.</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779923654"/>
                  </a:ext>
                </a:extLst>
              </a:tr>
              <a:tr h="548640">
                <a:tc>
                  <a:txBody>
                    <a:bodyPr/>
                    <a:lstStyle/>
                    <a:p>
                      <a:pPr algn="l" rtl="0" fontAlgn="base"/>
                      <a:r>
                        <a:rPr lang="en-US" sz="3200" b="0" i="0" u="none" strike="noStrike">
                          <a:solidFill>
                            <a:srgbClr val="000000"/>
                          </a:solidFill>
                          <a:effectLst/>
                          <a:latin typeface="+mn-lt"/>
                        </a:rPr>
                        <a:t>Geofencing: Warning of restricted areas, including on-demand incident geofencing</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332532634"/>
                  </a:ext>
                </a:extLst>
              </a:tr>
              <a:tr h="548640">
                <a:tc>
                  <a:txBody>
                    <a:bodyPr/>
                    <a:lstStyle/>
                    <a:p>
                      <a:pPr algn="l" rtl="0" fontAlgn="base"/>
                      <a:r>
                        <a:rPr lang="en-US" sz="3200" b="0" i="0" u="none" strike="noStrike">
                          <a:solidFill>
                            <a:srgbClr val="000000"/>
                          </a:solidFill>
                          <a:effectLst/>
                          <a:latin typeface="+mn-lt"/>
                        </a:rPr>
                        <a:t>Heatmapping: Historical graphical heat map data of gas readings</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2887353147"/>
                  </a:ext>
                </a:extLst>
              </a:tr>
              <a:tr h="548640">
                <a:tc>
                  <a:txBody>
                    <a:bodyPr/>
                    <a:lstStyle/>
                    <a:p>
                      <a:pPr algn="l" rtl="0" fontAlgn="base"/>
                      <a:r>
                        <a:rPr lang="en-US" sz="3200" b="0" i="0" u="none" strike="noStrike">
                          <a:solidFill>
                            <a:srgbClr val="000000"/>
                          </a:solidFill>
                          <a:effectLst/>
                          <a:latin typeface="+mn-lt"/>
                        </a:rPr>
                        <a:t>Flexible deployment: Option to provide Cloud-base server or customer-hosted server solution</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4230908236"/>
                  </a:ext>
                </a:extLst>
              </a:tr>
              <a:tr h="548640">
                <a:tc>
                  <a:txBody>
                    <a:bodyPr/>
                    <a:lstStyle/>
                    <a:p>
                      <a:pPr algn="l" rtl="0" fontAlgn="base"/>
                      <a:r>
                        <a:rPr lang="en-US" sz="3200" b="0" i="0" u="none" strike="noStrike">
                          <a:solidFill>
                            <a:srgbClr val="000000"/>
                          </a:solidFill>
                          <a:effectLst/>
                          <a:latin typeface="+mn-lt"/>
                        </a:rPr>
                        <a:t>Unlimited Push-to-Talk</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2783420812"/>
                  </a:ext>
                </a:extLst>
              </a:tr>
              <a:tr h="548640">
                <a:tc>
                  <a:txBody>
                    <a:bodyPr/>
                    <a:lstStyle/>
                    <a:p>
                      <a:pPr algn="l" rtl="0" fontAlgn="base"/>
                      <a:r>
                        <a:rPr lang="en-US" sz="3200" b="0" i="0" u="none" strike="noStrike">
                          <a:solidFill>
                            <a:srgbClr val="000000"/>
                          </a:solidFill>
                          <a:effectLst/>
                          <a:latin typeface="+mn-lt"/>
                        </a:rPr>
                        <a:t>Audio &amp; Video Communication</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1978369155"/>
                  </a:ext>
                </a:extLst>
              </a:tr>
              <a:tr h="548640">
                <a:tc>
                  <a:txBody>
                    <a:bodyPr/>
                    <a:lstStyle/>
                    <a:p>
                      <a:pPr algn="l" rtl="0" fontAlgn="base"/>
                      <a:r>
                        <a:rPr lang="en-US" sz="3200" b="0" i="0" u="none" strike="noStrike">
                          <a:solidFill>
                            <a:srgbClr val="000000"/>
                          </a:solidFill>
                          <a:effectLst/>
                          <a:latin typeface="+mn-lt"/>
                        </a:rPr>
                        <a:t>Media Library (upload pictures or videos to cloud)</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482515718"/>
                  </a:ext>
                </a:extLst>
              </a:tr>
              <a:tr h="548640">
                <a:tc>
                  <a:txBody>
                    <a:bodyPr/>
                    <a:lstStyle/>
                    <a:p>
                      <a:pPr algn="l" rtl="0" fontAlgn="base"/>
                      <a:r>
                        <a:rPr lang="en-US" sz="3200" b="0" i="0" u="none" strike="noStrike">
                          <a:solidFill>
                            <a:srgbClr val="000000"/>
                          </a:solidFill>
                          <a:effectLst/>
                          <a:latin typeface="+mn-lt"/>
                        </a:rPr>
                        <a:t>Walk path reporting:  bread crumb tracking of user</a:t>
                      </a:r>
                      <a:r>
                        <a:rPr lang="en-US" sz="3200" b="0" i="0">
                          <a:solidFill>
                            <a:srgbClr val="000000"/>
                          </a:solidFill>
                          <a:effectLst/>
                          <a:latin typeface="+mn-lt"/>
                        </a:rPr>
                        <a:t>​</a:t>
                      </a:r>
                    </a:p>
                  </a:txBody>
                  <a:tcPr anchor="ctr"/>
                </a:tc>
                <a:tc>
                  <a:txBody>
                    <a:bodyPr/>
                    <a:lstStyle/>
                    <a:p>
                      <a:endParaRPr lang="en-US">
                        <a:latin typeface="+mn-lt"/>
                      </a:endParaRPr>
                    </a:p>
                  </a:txBody>
                  <a:tcPr anchor="ctr"/>
                </a:tc>
                <a:tc>
                  <a:txBody>
                    <a:bodyPr/>
                    <a:lstStyle/>
                    <a:p>
                      <a:endParaRPr lang="en-US">
                        <a:latin typeface="+mn-lt"/>
                      </a:endParaRPr>
                    </a:p>
                  </a:txBody>
                  <a:tcPr anchor="ctr"/>
                </a:tc>
                <a:extLst>
                  <a:ext uri="{0D108BD9-81ED-4DB2-BD59-A6C34878D82A}">
                    <a16:rowId xmlns:a16="http://schemas.microsoft.com/office/drawing/2014/main" val="2915205403"/>
                  </a:ext>
                </a:extLst>
              </a:tr>
            </a:tbl>
          </a:graphicData>
        </a:graphic>
      </p:graphicFrame>
      <p:grpSp>
        <p:nvGrpSpPr>
          <p:cNvPr id="2" name="Group 1">
            <a:extLst>
              <a:ext uri="{FF2B5EF4-FFF2-40B4-BE49-F238E27FC236}">
                <a16:creationId xmlns:a16="http://schemas.microsoft.com/office/drawing/2014/main" id="{9ABB9C52-93FD-0D47-8DFA-42DB28E1F8D1}"/>
              </a:ext>
            </a:extLst>
          </p:cNvPr>
          <p:cNvGrpSpPr/>
          <p:nvPr/>
        </p:nvGrpSpPr>
        <p:grpSpPr>
          <a:xfrm>
            <a:off x="19151600" y="4270877"/>
            <a:ext cx="3454400" cy="7886756"/>
            <a:chOff x="19126200" y="4684945"/>
            <a:chExt cx="3454400" cy="7886756"/>
          </a:xfrm>
        </p:grpSpPr>
        <p:pic>
          <p:nvPicPr>
            <p:cNvPr id="15" name="Graphic 14" descr="Checkmark with solid fill">
              <a:extLst>
                <a:ext uri="{FF2B5EF4-FFF2-40B4-BE49-F238E27FC236}">
                  <a16:creationId xmlns:a16="http://schemas.microsoft.com/office/drawing/2014/main" id="{6E90256F-57DE-534C-B05F-929743A22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126200" y="4684945"/>
              <a:ext cx="457200" cy="457200"/>
            </a:xfrm>
            <a:prstGeom prst="rect">
              <a:avLst/>
            </a:prstGeom>
          </p:spPr>
        </p:pic>
        <p:pic>
          <p:nvPicPr>
            <p:cNvPr id="67" name="Graphic 66" descr="Checkmark with solid fill">
              <a:extLst>
                <a:ext uri="{FF2B5EF4-FFF2-40B4-BE49-F238E27FC236}">
                  <a16:creationId xmlns:a16="http://schemas.microsoft.com/office/drawing/2014/main" id="{8C41D3AD-7EE2-2E4B-899B-C9C9A7C47EA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126200" y="6031145"/>
              <a:ext cx="457200" cy="457200"/>
            </a:xfrm>
            <a:prstGeom prst="rect">
              <a:avLst/>
            </a:prstGeom>
          </p:spPr>
        </p:pic>
        <p:pic>
          <p:nvPicPr>
            <p:cNvPr id="68" name="Graphic 67" descr="Checkmark with solid fill">
              <a:extLst>
                <a:ext uri="{FF2B5EF4-FFF2-40B4-BE49-F238E27FC236}">
                  <a16:creationId xmlns:a16="http://schemas.microsoft.com/office/drawing/2014/main" id="{B3E9A1DD-7754-F443-970B-5603D16D6E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126200" y="7363871"/>
              <a:ext cx="457200" cy="457200"/>
            </a:xfrm>
            <a:prstGeom prst="rect">
              <a:avLst/>
            </a:prstGeom>
          </p:spPr>
        </p:pic>
        <p:pic>
          <p:nvPicPr>
            <p:cNvPr id="69" name="Graphic 68" descr="Checkmark with solid fill">
              <a:extLst>
                <a:ext uri="{FF2B5EF4-FFF2-40B4-BE49-F238E27FC236}">
                  <a16:creationId xmlns:a16="http://schemas.microsoft.com/office/drawing/2014/main" id="{F363B6CF-736A-F042-A48E-E608B1DACFA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126200" y="8064030"/>
              <a:ext cx="457200" cy="457200"/>
            </a:xfrm>
            <a:prstGeom prst="rect">
              <a:avLst/>
            </a:prstGeom>
          </p:spPr>
        </p:pic>
        <p:pic>
          <p:nvPicPr>
            <p:cNvPr id="70" name="Graphic 69" descr="Checkmark with solid fill">
              <a:extLst>
                <a:ext uri="{FF2B5EF4-FFF2-40B4-BE49-F238E27FC236}">
                  <a16:creationId xmlns:a16="http://schemas.microsoft.com/office/drawing/2014/main" id="{F5094A2C-3E82-6340-9876-EDDDB57CE1A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126200" y="8678103"/>
              <a:ext cx="457200" cy="457200"/>
            </a:xfrm>
            <a:prstGeom prst="rect">
              <a:avLst/>
            </a:prstGeom>
          </p:spPr>
        </p:pic>
        <p:pic>
          <p:nvPicPr>
            <p:cNvPr id="71" name="Graphic 70" descr="Checkmark with solid fill">
              <a:extLst>
                <a:ext uri="{FF2B5EF4-FFF2-40B4-BE49-F238E27FC236}">
                  <a16:creationId xmlns:a16="http://schemas.microsoft.com/office/drawing/2014/main" id="{392D3BF6-E6B3-7648-A0F2-8824BBB15BF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126200" y="9449049"/>
              <a:ext cx="457200" cy="457200"/>
            </a:xfrm>
            <a:prstGeom prst="rect">
              <a:avLst/>
            </a:prstGeom>
          </p:spPr>
        </p:pic>
        <p:pic>
          <p:nvPicPr>
            <p:cNvPr id="72" name="Graphic 71" descr="Checkmark with solid fill">
              <a:extLst>
                <a:ext uri="{FF2B5EF4-FFF2-40B4-BE49-F238E27FC236}">
                  <a16:creationId xmlns:a16="http://schemas.microsoft.com/office/drawing/2014/main" id="{E0E83715-83B5-354A-97E0-2E3AF1A3E53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072600" y="4684945"/>
              <a:ext cx="457200" cy="457200"/>
            </a:xfrm>
            <a:prstGeom prst="rect">
              <a:avLst/>
            </a:prstGeom>
          </p:spPr>
        </p:pic>
        <p:pic>
          <p:nvPicPr>
            <p:cNvPr id="73" name="Graphic 72" descr="Checkmark with solid fill">
              <a:extLst>
                <a:ext uri="{FF2B5EF4-FFF2-40B4-BE49-F238E27FC236}">
                  <a16:creationId xmlns:a16="http://schemas.microsoft.com/office/drawing/2014/main" id="{D4571AC7-DA38-BF46-9366-01F2F38BB0C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072600" y="6031145"/>
              <a:ext cx="457200" cy="457200"/>
            </a:xfrm>
            <a:prstGeom prst="rect">
              <a:avLst/>
            </a:prstGeom>
          </p:spPr>
        </p:pic>
        <p:pic>
          <p:nvPicPr>
            <p:cNvPr id="74" name="Graphic 73" descr="Checkmark with solid fill">
              <a:extLst>
                <a:ext uri="{FF2B5EF4-FFF2-40B4-BE49-F238E27FC236}">
                  <a16:creationId xmlns:a16="http://schemas.microsoft.com/office/drawing/2014/main" id="{6A04E12A-AC35-DC47-9B21-562BA4B652A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047200" y="7314763"/>
              <a:ext cx="457200" cy="457200"/>
            </a:xfrm>
            <a:prstGeom prst="rect">
              <a:avLst/>
            </a:prstGeom>
          </p:spPr>
        </p:pic>
        <p:pic>
          <p:nvPicPr>
            <p:cNvPr id="75" name="Graphic 74" descr="Checkmark with solid fill">
              <a:extLst>
                <a:ext uri="{FF2B5EF4-FFF2-40B4-BE49-F238E27FC236}">
                  <a16:creationId xmlns:a16="http://schemas.microsoft.com/office/drawing/2014/main" id="{48D3DD79-31EB-3542-B9BF-92C09EE853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047200" y="8066104"/>
              <a:ext cx="457200" cy="457200"/>
            </a:xfrm>
            <a:prstGeom prst="rect">
              <a:avLst/>
            </a:prstGeom>
          </p:spPr>
        </p:pic>
        <p:pic>
          <p:nvPicPr>
            <p:cNvPr id="76" name="Graphic 75" descr="Checkmark with solid fill">
              <a:extLst>
                <a:ext uri="{FF2B5EF4-FFF2-40B4-BE49-F238E27FC236}">
                  <a16:creationId xmlns:a16="http://schemas.microsoft.com/office/drawing/2014/main" id="{3B1F761B-14EA-EE4F-935B-897F23CAC2C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047200" y="8655602"/>
              <a:ext cx="457200" cy="457200"/>
            </a:xfrm>
            <a:prstGeom prst="rect">
              <a:avLst/>
            </a:prstGeom>
          </p:spPr>
        </p:pic>
        <p:pic>
          <p:nvPicPr>
            <p:cNvPr id="77" name="Graphic 76" descr="Checkmark with solid fill">
              <a:extLst>
                <a:ext uri="{FF2B5EF4-FFF2-40B4-BE49-F238E27FC236}">
                  <a16:creationId xmlns:a16="http://schemas.microsoft.com/office/drawing/2014/main" id="{A6C0887E-F803-2643-B0A6-A33B640807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098000" y="9449049"/>
              <a:ext cx="457200" cy="457200"/>
            </a:xfrm>
            <a:prstGeom prst="rect">
              <a:avLst/>
            </a:prstGeom>
          </p:spPr>
        </p:pic>
        <p:pic>
          <p:nvPicPr>
            <p:cNvPr id="78" name="Graphic 77" descr="Checkmark with solid fill">
              <a:extLst>
                <a:ext uri="{FF2B5EF4-FFF2-40B4-BE49-F238E27FC236}">
                  <a16:creationId xmlns:a16="http://schemas.microsoft.com/office/drawing/2014/main" id="{CCC9A946-1FF4-324A-9314-962231333E8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072600" y="10298405"/>
              <a:ext cx="457200" cy="457200"/>
            </a:xfrm>
            <a:prstGeom prst="rect">
              <a:avLst/>
            </a:prstGeom>
          </p:spPr>
        </p:pic>
        <p:pic>
          <p:nvPicPr>
            <p:cNvPr id="79" name="Graphic 78" descr="Checkmark with solid fill">
              <a:extLst>
                <a:ext uri="{FF2B5EF4-FFF2-40B4-BE49-F238E27FC236}">
                  <a16:creationId xmlns:a16="http://schemas.microsoft.com/office/drawing/2014/main" id="{DF8C9AE6-2603-E04B-9D8E-76F9E43C39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123400" y="10896674"/>
              <a:ext cx="457200" cy="457200"/>
            </a:xfrm>
            <a:prstGeom prst="rect">
              <a:avLst/>
            </a:prstGeom>
          </p:spPr>
        </p:pic>
        <p:pic>
          <p:nvPicPr>
            <p:cNvPr id="80" name="Graphic 79" descr="Checkmark with solid fill">
              <a:extLst>
                <a:ext uri="{FF2B5EF4-FFF2-40B4-BE49-F238E27FC236}">
                  <a16:creationId xmlns:a16="http://schemas.microsoft.com/office/drawing/2014/main" id="{CF4649F4-2249-B94E-B4AE-9FB0C1DAB3C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123400" y="11442007"/>
              <a:ext cx="457200" cy="457200"/>
            </a:xfrm>
            <a:prstGeom prst="rect">
              <a:avLst/>
            </a:prstGeom>
          </p:spPr>
        </p:pic>
        <p:pic>
          <p:nvPicPr>
            <p:cNvPr id="81" name="Graphic 80" descr="Checkmark with solid fill">
              <a:extLst>
                <a:ext uri="{FF2B5EF4-FFF2-40B4-BE49-F238E27FC236}">
                  <a16:creationId xmlns:a16="http://schemas.microsoft.com/office/drawing/2014/main" id="{6EC3CB4D-681D-B142-BDFB-518B7DD0B59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123400" y="12114501"/>
              <a:ext cx="457200" cy="457200"/>
            </a:xfrm>
            <a:prstGeom prst="rect">
              <a:avLst/>
            </a:prstGeom>
          </p:spPr>
        </p:pic>
      </p:grpSp>
    </p:spTree>
    <p:extLst>
      <p:ext uri="{BB962C8B-B14F-4D97-AF65-F5344CB8AC3E}">
        <p14:creationId xmlns:p14="http://schemas.microsoft.com/office/powerpoint/2010/main" val="2478183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FD12F698-D288-0E4E-A262-D2AFB7F7965E}"/>
              </a:ext>
            </a:extLst>
          </p:cNvPr>
          <p:cNvGraphicFramePr>
            <a:graphicFrameLocks noChangeAspect="1"/>
          </p:cNvGraphicFramePr>
          <p:nvPr>
            <p:custDataLst>
              <p:tags r:id="rId2"/>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2225"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FD12F698-D288-0E4E-A262-D2AFB7F7965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42" name="TextBox 41">
            <a:extLst>
              <a:ext uri="{FF2B5EF4-FFF2-40B4-BE49-F238E27FC236}">
                <a16:creationId xmlns:a16="http://schemas.microsoft.com/office/drawing/2014/main" id="{A5F822B7-8AB2-5E4D-B10F-E2DB3394C432}"/>
              </a:ext>
            </a:extLst>
          </p:cNvPr>
          <p:cNvSpPr txBox="1"/>
          <p:nvPr/>
        </p:nvSpPr>
        <p:spPr>
          <a:xfrm rot="2703046">
            <a:off x="13377150" y="4620453"/>
            <a:ext cx="4446216" cy="46166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tx1">
                    <a:lumMod val="75000"/>
                    <a:lumOff val="25000"/>
                  </a:schemeClr>
                </a:solidFill>
                <a:effectLst/>
                <a:uLnTx/>
                <a:uFillTx/>
                <a:latin typeface="Avenir Next LT Pro"/>
                <a:ea typeface="+mn-ea"/>
                <a:cs typeface="Helvetica"/>
                <a:sym typeface="Factoria W00 Bold"/>
              </a:rPr>
              <a:t>Internet / Intranet</a:t>
            </a:r>
          </a:p>
        </p:txBody>
      </p:sp>
      <p:sp>
        <p:nvSpPr>
          <p:cNvPr id="100" name="Rectangle 99">
            <a:extLst>
              <a:ext uri="{FF2B5EF4-FFF2-40B4-BE49-F238E27FC236}">
                <a16:creationId xmlns:a16="http://schemas.microsoft.com/office/drawing/2014/main" id="{9C42E049-8B74-0D43-BB81-2B724D19C79B}"/>
              </a:ext>
            </a:extLst>
          </p:cNvPr>
          <p:cNvSpPr/>
          <p:nvPr/>
        </p:nvSpPr>
        <p:spPr>
          <a:xfrm>
            <a:off x="-20796" y="7477376"/>
            <a:ext cx="24404796" cy="6272964"/>
          </a:xfrm>
          <a:prstGeom prst="rect">
            <a:avLst/>
          </a:prstGeom>
          <a:solidFill>
            <a:schemeClr val="bg1">
              <a:lumMod val="8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endParaRPr lang="en-US" sz="3600" kern="1200">
              <a:solidFill>
                <a:prstClr val="white"/>
              </a:solidFill>
              <a:latin typeface="Avenir Next LT Pro"/>
            </a:endParaRPr>
          </a:p>
        </p:txBody>
      </p:sp>
      <p:sp>
        <p:nvSpPr>
          <p:cNvPr id="106" name="TextBox 105">
            <a:extLst>
              <a:ext uri="{FF2B5EF4-FFF2-40B4-BE49-F238E27FC236}">
                <a16:creationId xmlns:a16="http://schemas.microsoft.com/office/drawing/2014/main" id="{6523201F-95A1-CD4D-B99A-4C43CD7C58BE}"/>
              </a:ext>
            </a:extLst>
          </p:cNvPr>
          <p:cNvSpPr txBox="1"/>
          <p:nvPr/>
        </p:nvSpPr>
        <p:spPr>
          <a:xfrm>
            <a:off x="14245817" y="6613274"/>
            <a:ext cx="9664050" cy="58477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95959"/>
                </a:solidFill>
                <a:effectLst/>
                <a:uLnTx/>
                <a:uFillTx/>
                <a:latin typeface="Avenir Next LT Pro"/>
                <a:ea typeface="+mn-ea"/>
                <a:cs typeface="Helvetica"/>
                <a:sym typeface="Factoria W00 Bold"/>
              </a:rPr>
              <a:t>Client’s Safety Operating Center </a:t>
            </a:r>
            <a:r>
              <a:rPr kumimoji="0" lang="en-US" sz="3200" b="0" i="0" u="none" strike="noStrike" kern="1200" cap="none" spc="0" normalizeH="0" baseline="0" noProof="0">
                <a:ln>
                  <a:noFill/>
                </a:ln>
                <a:solidFill>
                  <a:srgbClr val="002060"/>
                </a:solidFill>
                <a:effectLst/>
                <a:uLnTx/>
                <a:uFillTx/>
                <a:latin typeface="Avenir Next LT Pro"/>
                <a:ea typeface="+mn-ea"/>
                <a:cs typeface="Helvetica"/>
                <a:sym typeface="Factoria W00 Bold"/>
              </a:rPr>
              <a:t>- </a:t>
            </a:r>
            <a:r>
              <a:rPr kumimoji="0" lang="en-US" sz="3200" b="0" i="0" u="none" strike="noStrike" kern="1200" cap="none" spc="0" normalizeH="0" baseline="0" noProof="0">
                <a:ln>
                  <a:noFill/>
                </a:ln>
                <a:solidFill>
                  <a:srgbClr val="F58220"/>
                </a:solidFill>
                <a:effectLst/>
                <a:uLnTx/>
                <a:uFillTx/>
                <a:latin typeface="Avenir Next LT Pro"/>
                <a:ea typeface="+mn-ea"/>
                <a:cs typeface="Helvetica"/>
                <a:sym typeface="Factoria W00 Bold"/>
              </a:rPr>
              <a:t>Guardhat SCC </a:t>
            </a:r>
          </a:p>
        </p:txBody>
      </p:sp>
      <p:sp>
        <p:nvSpPr>
          <p:cNvPr id="144" name="TextBox 143">
            <a:extLst>
              <a:ext uri="{FF2B5EF4-FFF2-40B4-BE49-F238E27FC236}">
                <a16:creationId xmlns:a16="http://schemas.microsoft.com/office/drawing/2014/main" id="{1658324B-564F-D341-B75D-82DB5B61CDA3}"/>
              </a:ext>
            </a:extLst>
          </p:cNvPr>
          <p:cNvSpPr txBox="1"/>
          <p:nvPr/>
        </p:nvSpPr>
        <p:spPr>
          <a:xfrm>
            <a:off x="76335" y="6613274"/>
            <a:ext cx="13042722" cy="58477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95959"/>
                </a:solidFill>
                <a:effectLst/>
                <a:uLnTx/>
                <a:uFillTx/>
                <a:latin typeface="Avenir Next LT Pro"/>
                <a:ea typeface="+mn-ea"/>
                <a:cs typeface="Helvetica"/>
                <a:sym typeface="Factoria W00 Bold"/>
              </a:rPr>
              <a:t>Frontline worker wearing </a:t>
            </a:r>
            <a:r>
              <a:rPr lang="en-US" sz="3200" kern="1200">
                <a:solidFill>
                  <a:srgbClr val="F58220"/>
                </a:solidFill>
                <a:latin typeface="Avenir Next LT Pro"/>
                <a:ea typeface="+mn-ea"/>
                <a:cs typeface="Helvetica"/>
              </a:rPr>
              <a:t>GX-3R Pro </a:t>
            </a:r>
            <a:r>
              <a:rPr lang="en-US" sz="3200" kern="1200">
                <a:solidFill>
                  <a:srgbClr val="595959"/>
                </a:solidFill>
                <a:latin typeface="Avenir Next LT Pro"/>
                <a:ea typeface="+mn-ea"/>
              </a:rPr>
              <a:t>&amp;</a:t>
            </a:r>
            <a:r>
              <a:rPr lang="en-US" sz="3200" kern="1200">
                <a:solidFill>
                  <a:srgbClr val="595959"/>
                </a:solidFill>
                <a:latin typeface="Avenir Next LT Pro"/>
                <a:ea typeface="+mn-ea"/>
                <a:cs typeface="Helvetica"/>
              </a:rPr>
              <a:t> </a:t>
            </a:r>
            <a:r>
              <a:rPr lang="en-US" sz="3200" kern="1200">
                <a:solidFill>
                  <a:srgbClr val="F58220"/>
                </a:solidFill>
                <a:latin typeface="Avenir Next LT Pro"/>
                <a:ea typeface="+mn-ea"/>
                <a:cs typeface="Helvetica"/>
              </a:rPr>
              <a:t>Guardhat device </a:t>
            </a:r>
            <a:endParaRPr kumimoji="0" lang="en-US" sz="3200" b="0" i="0" u="none" strike="noStrike" kern="1200" cap="none" spc="0" normalizeH="0" baseline="0" noProof="0">
              <a:ln>
                <a:noFill/>
              </a:ln>
              <a:solidFill>
                <a:srgbClr val="F58220"/>
              </a:solidFill>
              <a:effectLst/>
              <a:uLnTx/>
              <a:uFillTx/>
              <a:latin typeface="Avenir Next LT Pro"/>
              <a:ea typeface="+mn-ea"/>
              <a:cs typeface="Helvetica"/>
              <a:sym typeface="Factoria W00 Bold"/>
            </a:endParaRPr>
          </a:p>
        </p:txBody>
      </p:sp>
      <p:sp>
        <p:nvSpPr>
          <p:cNvPr id="40" name="Diversity of Ecosystem Wearables">
            <a:extLst>
              <a:ext uri="{FF2B5EF4-FFF2-40B4-BE49-F238E27FC236}">
                <a16:creationId xmlns:a16="http://schemas.microsoft.com/office/drawing/2014/main" id="{556E31EB-1E8F-FD47-BABD-880EDAC9F1B4}"/>
              </a:ext>
            </a:extLst>
          </p:cNvPr>
          <p:cNvSpPr txBox="1">
            <a:spLocks/>
          </p:cNvSpPr>
          <p:nvPr/>
        </p:nvSpPr>
        <p:spPr>
          <a:xfrm>
            <a:off x="937835" y="892041"/>
            <a:ext cx="8295160" cy="16312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rmAutofit/>
          </a:bodyPr>
          <a:lstStyle>
            <a:lvl1pPr marL="0" marR="0" indent="0" algn="l" defTabSz="1828800" rtl="0" latinLnBrk="0">
              <a:lnSpc>
                <a:spcPct val="100000"/>
              </a:lnSpc>
              <a:spcBef>
                <a:spcPts val="0"/>
              </a:spcBef>
              <a:spcAft>
                <a:spcPts val="0"/>
              </a:spcAft>
              <a:buClrTx/>
              <a:buSzTx/>
              <a:buFontTx/>
              <a:buNone/>
              <a:tabLst/>
              <a:defRPr sz="6400" b="1" i="0" u="none" strike="noStrike" cap="none" spc="0" baseline="0">
                <a:solidFill>
                  <a:srgbClr val="F5821F"/>
                </a:solidFill>
                <a:uFillTx/>
                <a:latin typeface="+mj-lt"/>
                <a:ea typeface="Tahoma"/>
                <a:cs typeface="Tahoma"/>
                <a:sym typeface="Tahoma"/>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hangingPunct="1"/>
            <a:r>
              <a:rPr lang="en-US" sz="6600">
                <a:solidFill>
                  <a:schemeClr val="accent1"/>
                </a:solidFill>
              </a:rPr>
              <a:t>How it works</a:t>
            </a:r>
          </a:p>
          <a:p>
            <a:pPr algn="ctr" hangingPunct="1"/>
            <a:endParaRPr lang="en-US" sz="6600">
              <a:solidFill>
                <a:schemeClr val="accent1"/>
              </a:solidFill>
            </a:endParaRPr>
          </a:p>
        </p:txBody>
      </p:sp>
      <p:sp>
        <p:nvSpPr>
          <p:cNvPr id="9" name="TextBox 8">
            <a:extLst>
              <a:ext uri="{FF2B5EF4-FFF2-40B4-BE49-F238E27FC236}">
                <a16:creationId xmlns:a16="http://schemas.microsoft.com/office/drawing/2014/main" id="{F7FBCE23-91DB-7B4A-A99B-C9F09AE002FB}"/>
              </a:ext>
            </a:extLst>
          </p:cNvPr>
          <p:cNvSpPr txBox="1"/>
          <p:nvPr/>
        </p:nvSpPr>
        <p:spPr>
          <a:xfrm>
            <a:off x="380208" y="1963329"/>
            <a:ext cx="7474397" cy="36946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marL="457200" indent="-457200" algn="l">
              <a:buFont typeface="Arial" panose="020B0604020202020204" pitchFamily="34" charset="0"/>
              <a:buChar char="•"/>
            </a:pPr>
            <a:endParaRPr lang="en-US">
              <a:latin typeface="+mn-lt"/>
            </a:endParaRPr>
          </a:p>
        </p:txBody>
      </p:sp>
      <p:grpSp>
        <p:nvGrpSpPr>
          <p:cNvPr id="28" name="Group 27">
            <a:extLst>
              <a:ext uri="{FF2B5EF4-FFF2-40B4-BE49-F238E27FC236}">
                <a16:creationId xmlns:a16="http://schemas.microsoft.com/office/drawing/2014/main" id="{8BB8787D-425E-B742-A6DC-2503B1813B8C}"/>
              </a:ext>
            </a:extLst>
          </p:cNvPr>
          <p:cNvGrpSpPr/>
          <p:nvPr/>
        </p:nvGrpSpPr>
        <p:grpSpPr>
          <a:xfrm>
            <a:off x="9460702" y="-1054202"/>
            <a:ext cx="6100335" cy="6100335"/>
            <a:chOff x="9460702" y="-1054202"/>
            <a:chExt cx="6100335" cy="6100335"/>
          </a:xfrm>
        </p:grpSpPr>
        <p:pic>
          <p:nvPicPr>
            <p:cNvPr id="4" name="Graphic 3" descr="Cloud outline">
              <a:extLst>
                <a:ext uri="{FF2B5EF4-FFF2-40B4-BE49-F238E27FC236}">
                  <a16:creationId xmlns:a16="http://schemas.microsoft.com/office/drawing/2014/main" id="{EC2F772E-DF34-4841-BE6B-133BC232CBD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460702" y="-1054202"/>
              <a:ext cx="6100335" cy="6100335"/>
            </a:xfrm>
            <a:prstGeom prst="rect">
              <a:avLst/>
            </a:prstGeom>
          </p:spPr>
        </p:pic>
        <p:sp>
          <p:nvSpPr>
            <p:cNvPr id="5" name="TextBox 4">
              <a:extLst>
                <a:ext uri="{FF2B5EF4-FFF2-40B4-BE49-F238E27FC236}">
                  <a16:creationId xmlns:a16="http://schemas.microsoft.com/office/drawing/2014/main" id="{07F875A4-B9D5-FC43-8F92-3EEEE275D41D}"/>
                </a:ext>
              </a:extLst>
            </p:cNvPr>
            <p:cNvSpPr txBox="1"/>
            <p:nvPr/>
          </p:nvSpPr>
          <p:spPr>
            <a:xfrm>
              <a:off x="10734347" y="2400561"/>
              <a:ext cx="3886478" cy="14100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l"/>
              <a:r>
                <a:rPr lang="en-US" sz="3200">
                  <a:latin typeface="+mn-lt"/>
                </a:rPr>
                <a:t>Guardhat</a:t>
              </a:r>
              <a:r>
                <a:rPr lang="en-US">
                  <a:latin typeface="+mn-lt"/>
                </a:rPr>
                <a:t> Platform</a:t>
              </a:r>
            </a:p>
          </p:txBody>
        </p:sp>
      </p:grpSp>
      <p:sp>
        <p:nvSpPr>
          <p:cNvPr id="3" name="TextBox 2">
            <a:extLst>
              <a:ext uri="{FF2B5EF4-FFF2-40B4-BE49-F238E27FC236}">
                <a16:creationId xmlns:a16="http://schemas.microsoft.com/office/drawing/2014/main" id="{2701C6BF-6978-054C-A970-623CE076FC5E}"/>
              </a:ext>
            </a:extLst>
          </p:cNvPr>
          <p:cNvSpPr txBox="1"/>
          <p:nvPr/>
        </p:nvSpPr>
        <p:spPr>
          <a:xfrm rot="19029740">
            <a:off x="6847229" y="4282493"/>
            <a:ext cx="4771533" cy="830997"/>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chemeClr val="tx1">
                  <a:lumMod val="75000"/>
                  <a:lumOff val="25000"/>
                </a:schemeClr>
              </a:solidFill>
              <a:effectLst/>
              <a:uLnTx/>
              <a:uFillTx/>
              <a:latin typeface="Avenir Next LT Pro"/>
              <a:ea typeface="+mn-ea"/>
              <a:cs typeface="Helvetica"/>
              <a:sym typeface="Factoria W00 Bold"/>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tx1">
                    <a:lumMod val="75000"/>
                    <a:lumOff val="25000"/>
                  </a:schemeClr>
                </a:solidFill>
                <a:effectLst/>
                <a:uLnTx/>
                <a:uFillTx/>
                <a:latin typeface="Avenir Next LT Pro"/>
                <a:ea typeface="+mn-ea"/>
                <a:cs typeface="Helvetica"/>
                <a:sym typeface="Factoria W00 Bold"/>
              </a:rPr>
              <a:t>Cellular/</a:t>
            </a:r>
            <a:r>
              <a:rPr kumimoji="0" lang="en-US" sz="2400" b="1" i="0" u="none" strike="noStrike" kern="1200" cap="none" spc="0" normalizeH="0" baseline="0" noProof="0" err="1">
                <a:ln>
                  <a:noFill/>
                </a:ln>
                <a:solidFill>
                  <a:schemeClr val="tx1">
                    <a:lumMod val="75000"/>
                    <a:lumOff val="25000"/>
                  </a:schemeClr>
                </a:solidFill>
                <a:effectLst/>
                <a:uLnTx/>
                <a:uFillTx/>
                <a:latin typeface="Avenir Next LT Pro"/>
                <a:ea typeface="+mn-ea"/>
                <a:cs typeface="Helvetica"/>
                <a:sym typeface="Factoria W00 Bold"/>
              </a:rPr>
              <a:t>Wifi</a:t>
            </a:r>
            <a:endParaRPr kumimoji="0" lang="en-US" sz="2400" b="1" i="0" u="none" strike="noStrike" kern="1200" cap="none" spc="0" normalizeH="0" baseline="0" noProof="0">
              <a:ln>
                <a:noFill/>
              </a:ln>
              <a:solidFill>
                <a:schemeClr val="tx1">
                  <a:lumMod val="75000"/>
                  <a:lumOff val="25000"/>
                </a:schemeClr>
              </a:solidFill>
              <a:effectLst/>
              <a:uLnTx/>
              <a:uFillTx/>
              <a:latin typeface="Avenir Next LT Pro"/>
              <a:ea typeface="+mn-ea"/>
              <a:cs typeface="Helvetica"/>
              <a:sym typeface="Factoria W00 Bold"/>
            </a:endParaRPr>
          </a:p>
        </p:txBody>
      </p:sp>
      <p:cxnSp>
        <p:nvCxnSpPr>
          <p:cNvPr id="32" name="Straight Connector 31">
            <a:extLst>
              <a:ext uri="{FF2B5EF4-FFF2-40B4-BE49-F238E27FC236}">
                <a16:creationId xmlns:a16="http://schemas.microsoft.com/office/drawing/2014/main" id="{24AC622B-99B6-BC49-B3C3-CBFB2A69259A}"/>
              </a:ext>
            </a:extLst>
          </p:cNvPr>
          <p:cNvCxnSpPr>
            <a:cxnSpLocks/>
          </p:cNvCxnSpPr>
          <p:nvPr/>
        </p:nvCxnSpPr>
        <p:spPr>
          <a:xfrm rot="35759" flipV="1">
            <a:off x="8726247" y="3832349"/>
            <a:ext cx="2216428" cy="2139703"/>
          </a:xfrm>
          <a:prstGeom prst="line">
            <a:avLst/>
          </a:prstGeom>
          <a:ln w="50800">
            <a:solidFill>
              <a:schemeClr val="tx1">
                <a:lumMod val="75000"/>
                <a:lumOff val="25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4DB0096-476A-3149-9F39-7C91C8A088BE}"/>
              </a:ext>
            </a:extLst>
          </p:cNvPr>
          <p:cNvCxnSpPr>
            <a:cxnSpLocks/>
          </p:cNvCxnSpPr>
          <p:nvPr/>
        </p:nvCxnSpPr>
        <p:spPr>
          <a:xfrm flipH="1" flipV="1">
            <a:off x="13926736" y="3818822"/>
            <a:ext cx="2213030" cy="2164700"/>
          </a:xfrm>
          <a:prstGeom prst="line">
            <a:avLst/>
          </a:prstGeom>
          <a:ln w="50800">
            <a:solidFill>
              <a:schemeClr val="tx1">
                <a:lumMod val="75000"/>
                <a:lumOff val="25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pic>
        <p:nvPicPr>
          <p:cNvPr id="16" name="Picture 15" descr="A picture containing text, person&#10;&#10;Description automatically generated">
            <a:extLst>
              <a:ext uri="{FF2B5EF4-FFF2-40B4-BE49-F238E27FC236}">
                <a16:creationId xmlns:a16="http://schemas.microsoft.com/office/drawing/2014/main" id="{294F326E-78C3-CA4E-B37D-B23CD13DF4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139767" y="7756287"/>
            <a:ext cx="6082480" cy="5057081"/>
          </a:xfrm>
          <a:prstGeom prst="rect">
            <a:avLst/>
          </a:prstGeom>
        </p:spPr>
      </p:pic>
      <p:cxnSp>
        <p:nvCxnSpPr>
          <p:cNvPr id="48" name="Straight Connector 47">
            <a:extLst>
              <a:ext uri="{FF2B5EF4-FFF2-40B4-BE49-F238E27FC236}">
                <a16:creationId xmlns:a16="http://schemas.microsoft.com/office/drawing/2014/main" id="{D9916162-5B09-6845-BBC5-15D42EEB164B}"/>
              </a:ext>
            </a:extLst>
          </p:cNvPr>
          <p:cNvCxnSpPr>
            <a:cxnSpLocks/>
          </p:cNvCxnSpPr>
          <p:nvPr/>
        </p:nvCxnSpPr>
        <p:spPr>
          <a:xfrm flipH="1" flipV="1">
            <a:off x="15600258" y="1963329"/>
            <a:ext cx="2286000" cy="0"/>
          </a:xfrm>
          <a:prstGeom prst="line">
            <a:avLst/>
          </a:prstGeom>
          <a:ln w="50800">
            <a:solidFill>
              <a:schemeClr val="tx1">
                <a:lumMod val="75000"/>
                <a:lumOff val="25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58EDBABA-5232-F247-B2B4-C504F3B21C74}"/>
              </a:ext>
            </a:extLst>
          </p:cNvPr>
          <p:cNvGrpSpPr/>
          <p:nvPr/>
        </p:nvGrpSpPr>
        <p:grpSpPr>
          <a:xfrm>
            <a:off x="18821903" y="485688"/>
            <a:ext cx="5562097" cy="3977251"/>
            <a:chOff x="18821903" y="485688"/>
            <a:chExt cx="5562097" cy="3977251"/>
          </a:xfrm>
        </p:grpSpPr>
        <p:sp>
          <p:nvSpPr>
            <p:cNvPr id="49" name="TextBox 48">
              <a:extLst>
                <a:ext uri="{FF2B5EF4-FFF2-40B4-BE49-F238E27FC236}">
                  <a16:creationId xmlns:a16="http://schemas.microsoft.com/office/drawing/2014/main" id="{9FF033EA-6A58-BA44-8BFD-7FB8CF593346}"/>
                </a:ext>
              </a:extLst>
            </p:cNvPr>
            <p:cNvSpPr txBox="1"/>
            <p:nvPr/>
          </p:nvSpPr>
          <p:spPr>
            <a:xfrm>
              <a:off x="18821903" y="485688"/>
              <a:ext cx="3400344" cy="58477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ysClr val="windowText" lastClr="000000"/>
                  </a:solidFill>
                  <a:effectLst/>
                  <a:uLnTx/>
                  <a:uFillTx/>
                  <a:latin typeface="Avenir Next LT Pro"/>
                  <a:ea typeface="+mn-ea"/>
                  <a:cs typeface="Helvetica"/>
                  <a:sym typeface="Factoria W00 Bold"/>
                </a:rPr>
                <a:t>Notifications</a:t>
              </a:r>
            </a:p>
          </p:txBody>
        </p:sp>
        <p:sp>
          <p:nvSpPr>
            <p:cNvPr id="52" name="Rectangle 51">
              <a:extLst>
                <a:ext uri="{FF2B5EF4-FFF2-40B4-BE49-F238E27FC236}">
                  <a16:creationId xmlns:a16="http://schemas.microsoft.com/office/drawing/2014/main" id="{6748BBED-2B09-D84A-8AC0-54CEFBA68AA8}"/>
                </a:ext>
              </a:extLst>
            </p:cNvPr>
            <p:cNvSpPr/>
            <p:nvPr/>
          </p:nvSpPr>
          <p:spPr>
            <a:xfrm>
              <a:off x="18821903" y="1236896"/>
              <a:ext cx="5562097" cy="2589436"/>
            </a:xfrm>
            <a:prstGeom prst="rect">
              <a:avLst/>
            </a:prstGeom>
            <a:solidFill>
              <a:schemeClr val="bg1">
                <a:lumMod val="8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endParaRPr lang="en-US" sz="3600" kern="1200">
                <a:solidFill>
                  <a:prstClr val="white"/>
                </a:solidFill>
                <a:latin typeface="Avenir Next LT Pro"/>
              </a:endParaRPr>
            </a:p>
          </p:txBody>
        </p:sp>
        <p:sp>
          <p:nvSpPr>
            <p:cNvPr id="53" name="TextBox 52">
              <a:extLst>
                <a:ext uri="{FF2B5EF4-FFF2-40B4-BE49-F238E27FC236}">
                  <a16:creationId xmlns:a16="http://schemas.microsoft.com/office/drawing/2014/main" id="{D72849A5-7AB8-D246-91A8-1A0E8D7203B6}"/>
                </a:ext>
              </a:extLst>
            </p:cNvPr>
            <p:cNvSpPr txBox="1"/>
            <p:nvPr/>
          </p:nvSpPr>
          <p:spPr>
            <a:xfrm>
              <a:off x="18821903" y="4001274"/>
              <a:ext cx="5562097"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venir Next LT Pro"/>
                  <a:ea typeface="Tahoma" panose="020B0604030504040204" pitchFamily="34" charset="0"/>
                  <a:cs typeface="Tahoma" panose="020B0604030504040204" pitchFamily="34" charset="0"/>
                  <a:sym typeface="Factoria W00 Bold"/>
                </a:rPr>
                <a:t>Email, SMS, WhatsApp, Phone Calls</a:t>
              </a:r>
            </a:p>
          </p:txBody>
        </p:sp>
        <p:pic>
          <p:nvPicPr>
            <p:cNvPr id="20" name="Graphic 19" descr="Envelope outline">
              <a:extLst>
                <a:ext uri="{FF2B5EF4-FFF2-40B4-BE49-F238E27FC236}">
                  <a16:creationId xmlns:a16="http://schemas.microsoft.com/office/drawing/2014/main" id="{70A1094C-79A0-5642-A962-23D9E3340C4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220214" y="2074967"/>
              <a:ext cx="914400" cy="914400"/>
            </a:xfrm>
            <a:prstGeom prst="rect">
              <a:avLst/>
            </a:prstGeom>
          </p:spPr>
        </p:pic>
        <p:pic>
          <p:nvPicPr>
            <p:cNvPr id="22" name="Graphic 21" descr="Chat bubble outline">
              <a:extLst>
                <a:ext uri="{FF2B5EF4-FFF2-40B4-BE49-F238E27FC236}">
                  <a16:creationId xmlns:a16="http://schemas.microsoft.com/office/drawing/2014/main" id="{589AE94C-2814-C14D-8E28-220F91F89A5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0478632" y="2074967"/>
              <a:ext cx="914400" cy="914400"/>
            </a:xfrm>
            <a:prstGeom prst="rect">
              <a:avLst/>
            </a:prstGeom>
          </p:spPr>
        </p:pic>
        <p:pic>
          <p:nvPicPr>
            <p:cNvPr id="24" name="Graphic 23" descr="Phone Vibration outline">
              <a:extLst>
                <a:ext uri="{FF2B5EF4-FFF2-40B4-BE49-F238E27FC236}">
                  <a16:creationId xmlns:a16="http://schemas.microsoft.com/office/drawing/2014/main" id="{7DE9A458-7A49-E74C-BF26-6DDE14A8548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1737050" y="2074967"/>
              <a:ext cx="914400" cy="914400"/>
            </a:xfrm>
            <a:prstGeom prst="rect">
              <a:avLst/>
            </a:prstGeom>
          </p:spPr>
        </p:pic>
        <p:pic>
          <p:nvPicPr>
            <p:cNvPr id="26" name="Graphic 25" descr="Call center outline">
              <a:extLst>
                <a:ext uri="{FF2B5EF4-FFF2-40B4-BE49-F238E27FC236}">
                  <a16:creationId xmlns:a16="http://schemas.microsoft.com/office/drawing/2014/main" id="{D2920EA6-4859-6A4B-993A-4B774CDCBB2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2995467" y="2074967"/>
              <a:ext cx="914400" cy="914400"/>
            </a:xfrm>
            <a:prstGeom prst="rect">
              <a:avLst/>
            </a:prstGeom>
          </p:spPr>
        </p:pic>
      </p:grpSp>
      <p:sp>
        <p:nvSpPr>
          <p:cNvPr id="30" name="TextBox 29">
            <a:extLst>
              <a:ext uri="{FF2B5EF4-FFF2-40B4-BE49-F238E27FC236}">
                <a16:creationId xmlns:a16="http://schemas.microsoft.com/office/drawing/2014/main" id="{A3EF7F71-7BBF-6F4B-BA8F-C5920707C187}"/>
              </a:ext>
            </a:extLst>
          </p:cNvPr>
          <p:cNvSpPr txBox="1"/>
          <p:nvPr/>
        </p:nvSpPr>
        <p:spPr>
          <a:xfrm>
            <a:off x="7159597" y="8242965"/>
            <a:ext cx="3138442" cy="830997"/>
          </a:xfrm>
          <a:prstGeom prst="rect">
            <a:avLst/>
          </a:prstGeom>
          <a:noFill/>
        </p:spPr>
        <p:txBody>
          <a:bodyPr wrap="square" rtlCol="0">
            <a:spAutoFit/>
          </a:bodyPr>
          <a:lstStyle/>
          <a:p>
            <a:pPr algn="l" defTabSz="1828800" hangingPunct="1">
              <a:defRPr/>
            </a:pPr>
            <a:r>
              <a:rPr lang="en-US" sz="2400" kern="1200">
                <a:solidFill>
                  <a:srgbClr val="595959"/>
                </a:solidFill>
                <a:latin typeface="+mn-lt"/>
                <a:ea typeface="+mn-ea"/>
                <a:cs typeface="+mn-cs"/>
              </a:rPr>
              <a:t>Guardhat App on </a:t>
            </a:r>
          </a:p>
          <a:p>
            <a:pPr algn="l" defTabSz="1828800" hangingPunct="1">
              <a:defRPr/>
            </a:pPr>
            <a:r>
              <a:rPr lang="en-US" sz="2400" kern="1200">
                <a:solidFill>
                  <a:srgbClr val="595959"/>
                </a:solidFill>
                <a:latin typeface="+mn-lt"/>
                <a:ea typeface="+mn-ea"/>
                <a:cs typeface="+mn-cs"/>
              </a:rPr>
              <a:t>worker’s phone</a:t>
            </a:r>
          </a:p>
        </p:txBody>
      </p:sp>
      <p:pic>
        <p:nvPicPr>
          <p:cNvPr id="36" name="Google Shape;141;p24">
            <a:extLst>
              <a:ext uri="{FF2B5EF4-FFF2-40B4-BE49-F238E27FC236}">
                <a16:creationId xmlns:a16="http://schemas.microsoft.com/office/drawing/2014/main" id="{26DF0297-0D57-FB4A-BFAB-0AE0D00DB79C}"/>
              </a:ext>
            </a:extLst>
          </p:cNvPr>
          <p:cNvPicPr preferRelativeResize="0"/>
          <p:nvPr/>
        </p:nvPicPr>
        <p:blipFill>
          <a:blip r:embed="rId17" cstate="email">
            <a:alphaModFix/>
            <a:extLst>
              <a:ext uri="{28A0092B-C50C-407E-A947-70E740481C1C}">
                <a14:useLocalDpi xmlns:a14="http://schemas.microsoft.com/office/drawing/2010/main"/>
              </a:ext>
            </a:extLst>
          </a:blip>
          <a:stretch>
            <a:fillRect/>
          </a:stretch>
        </p:blipFill>
        <p:spPr>
          <a:xfrm>
            <a:off x="5817102" y="8047964"/>
            <a:ext cx="1049500" cy="194852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7" name="TextBox 36">
            <a:extLst>
              <a:ext uri="{FF2B5EF4-FFF2-40B4-BE49-F238E27FC236}">
                <a16:creationId xmlns:a16="http://schemas.microsoft.com/office/drawing/2014/main" id="{F72F4109-4892-9F4D-B049-74640F1D4FF2}"/>
              </a:ext>
            </a:extLst>
          </p:cNvPr>
          <p:cNvSpPr txBox="1"/>
          <p:nvPr/>
        </p:nvSpPr>
        <p:spPr>
          <a:xfrm>
            <a:off x="4239560" y="8335299"/>
            <a:ext cx="1503976" cy="646331"/>
          </a:xfrm>
          <a:prstGeom prst="rect">
            <a:avLst/>
          </a:prstGeom>
          <a:noFill/>
        </p:spPr>
        <p:txBody>
          <a:bodyPr wrap="square" rtlCol="0">
            <a:spAutoFit/>
          </a:bodyPr>
          <a:lstStyle/>
          <a:p>
            <a:pPr algn="l" defTabSz="1828800" hangingPunct="1"/>
            <a:r>
              <a:rPr lang="en-US" sz="3600" kern="1200">
                <a:solidFill>
                  <a:srgbClr val="595959"/>
                </a:solidFill>
                <a:latin typeface="+mn-lt"/>
                <a:ea typeface="+mn-ea"/>
                <a:cs typeface="+mn-cs"/>
              </a:rPr>
              <a:t>BLE </a:t>
            </a:r>
          </a:p>
        </p:txBody>
      </p:sp>
      <p:grpSp>
        <p:nvGrpSpPr>
          <p:cNvPr id="38" name="Group 37">
            <a:extLst>
              <a:ext uri="{FF2B5EF4-FFF2-40B4-BE49-F238E27FC236}">
                <a16:creationId xmlns:a16="http://schemas.microsoft.com/office/drawing/2014/main" id="{2311705A-1A1B-C04E-A5CD-9DAA92446729}"/>
              </a:ext>
            </a:extLst>
          </p:cNvPr>
          <p:cNvGrpSpPr/>
          <p:nvPr/>
        </p:nvGrpSpPr>
        <p:grpSpPr>
          <a:xfrm>
            <a:off x="6946512" y="9963606"/>
            <a:ext cx="4061588" cy="2567594"/>
            <a:chOff x="8705096" y="3679990"/>
            <a:chExt cx="8465543" cy="5758186"/>
          </a:xfrm>
        </p:grpSpPr>
        <p:sp>
          <p:nvSpPr>
            <p:cNvPr id="41" name="object 5">
              <a:extLst>
                <a:ext uri="{FF2B5EF4-FFF2-40B4-BE49-F238E27FC236}">
                  <a16:creationId xmlns:a16="http://schemas.microsoft.com/office/drawing/2014/main" id="{DA6BA991-1BAC-8748-803B-16FAEF27E0C6}"/>
                </a:ext>
              </a:extLst>
            </p:cNvPr>
            <p:cNvSpPr/>
            <p:nvPr/>
          </p:nvSpPr>
          <p:spPr>
            <a:xfrm>
              <a:off x="8705096" y="3679990"/>
              <a:ext cx="8465543" cy="5758186"/>
            </a:xfrm>
            <a:prstGeom prst="rect">
              <a:avLst/>
            </a:prstGeom>
            <a:blipFill rotWithShape="1">
              <a:blip r:embed="rId18"/>
              <a:srcRect/>
              <a:stretch>
                <a:fillRect/>
              </a:stretch>
            </a:blipFill>
            <a:ln w="12700" cap="flat">
              <a:noFill/>
              <a:miter lim="400000"/>
            </a:ln>
            <a:effectLst>
              <a:outerShdw blurRad="50800" dist="38100" dir="2700000" algn="tl" rotWithShape="0">
                <a:prstClr val="black">
                  <a:alpha val="40000"/>
                </a:prstClr>
              </a:outerShdw>
            </a:effectLst>
          </p:spPr>
          <p:txBody>
            <a:bodyPr wrap="square" lIns="0" tIns="0" rIns="0" bIns="0" numCol="1" anchor="t">
              <a:noAutofit/>
            </a:bodyPr>
            <a:lstStyle/>
            <a:p>
              <a:pPr algn="l" defTabSz="1828800" hangingPunct="1">
                <a:defRPr sz="1800">
                  <a:latin typeface="Arial"/>
                  <a:ea typeface="Arial"/>
                  <a:cs typeface="Arial"/>
                  <a:sym typeface="Arial"/>
                </a:defRPr>
              </a:pPr>
              <a:endParaRPr kern="1200">
                <a:solidFill>
                  <a:prstClr val="black"/>
                </a:solidFill>
                <a:latin typeface="Avenir Next LT Pro" panose="020B0504020202020204" pitchFamily="34" charset="0"/>
                <a:cs typeface="Arial"/>
                <a:sym typeface="Arial"/>
              </a:endParaRPr>
            </a:p>
          </p:txBody>
        </p:sp>
        <p:pic>
          <p:nvPicPr>
            <p:cNvPr id="43" name="Graphic 41" descr="Graphic 41">
              <a:extLst>
                <a:ext uri="{FF2B5EF4-FFF2-40B4-BE49-F238E27FC236}">
                  <a16:creationId xmlns:a16="http://schemas.microsoft.com/office/drawing/2014/main" id="{E82B02AB-CD81-E140-ABFB-5F2980D8373E}"/>
                </a:ext>
              </a:extLst>
            </p:cNvPr>
            <p:cNvPicPr>
              <a:picLocks noChangeAspect="1"/>
            </p:cNvPicPr>
            <p:nvPr/>
          </p:nvPicPr>
          <p:blipFill>
            <a:blip r:embed="rId19"/>
            <a:stretch>
              <a:fillRect/>
            </a:stretch>
          </p:blipFill>
          <p:spPr>
            <a:xfrm>
              <a:off x="10665407" y="6034169"/>
              <a:ext cx="2127954" cy="863315"/>
            </a:xfrm>
            <a:prstGeom prst="rect">
              <a:avLst/>
            </a:prstGeom>
            <a:ln w="12700">
              <a:miter lim="400000"/>
            </a:ln>
          </p:spPr>
        </p:pic>
      </p:grpSp>
      <p:sp>
        <p:nvSpPr>
          <p:cNvPr id="51" name="TextBox 50">
            <a:extLst>
              <a:ext uri="{FF2B5EF4-FFF2-40B4-BE49-F238E27FC236}">
                <a16:creationId xmlns:a16="http://schemas.microsoft.com/office/drawing/2014/main" id="{D81821D0-6C83-0349-BBFB-973758A136C7}"/>
              </a:ext>
            </a:extLst>
          </p:cNvPr>
          <p:cNvSpPr txBox="1"/>
          <p:nvPr/>
        </p:nvSpPr>
        <p:spPr>
          <a:xfrm>
            <a:off x="5538159" y="11617417"/>
            <a:ext cx="1503976" cy="646331"/>
          </a:xfrm>
          <a:prstGeom prst="rect">
            <a:avLst/>
          </a:prstGeom>
          <a:noFill/>
        </p:spPr>
        <p:txBody>
          <a:bodyPr wrap="square" rtlCol="0">
            <a:spAutoFit/>
          </a:bodyPr>
          <a:lstStyle/>
          <a:p>
            <a:pPr algn="l" defTabSz="1828800" hangingPunct="1"/>
            <a:r>
              <a:rPr lang="en-US" sz="3600" kern="1200">
                <a:solidFill>
                  <a:srgbClr val="595959"/>
                </a:solidFill>
                <a:latin typeface="+mn-lt"/>
                <a:ea typeface="+mn-ea"/>
                <a:cs typeface="+mn-cs"/>
              </a:rPr>
              <a:t>BLE </a:t>
            </a:r>
          </a:p>
        </p:txBody>
      </p:sp>
      <p:sp>
        <p:nvSpPr>
          <p:cNvPr id="33" name="Oval 32">
            <a:extLst>
              <a:ext uri="{FF2B5EF4-FFF2-40B4-BE49-F238E27FC236}">
                <a16:creationId xmlns:a16="http://schemas.microsoft.com/office/drawing/2014/main" id="{C1F7B319-5199-644C-9337-C65CA30E6840}"/>
              </a:ext>
            </a:extLst>
          </p:cNvPr>
          <p:cNvSpPr/>
          <p:nvPr/>
        </p:nvSpPr>
        <p:spPr>
          <a:xfrm>
            <a:off x="257352" y="7585055"/>
            <a:ext cx="868114" cy="75907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en-US" sz="3600" kern="1200">
                <a:solidFill>
                  <a:prstClr val="white"/>
                </a:solidFill>
                <a:latin typeface="Calibri" panose="020F0502020204030204"/>
              </a:rPr>
              <a:t>1</a:t>
            </a:r>
          </a:p>
        </p:txBody>
      </p:sp>
      <p:pic>
        <p:nvPicPr>
          <p:cNvPr id="12" name="Picture 11" descr="A picture containing person, person, male&#10;&#10;Description automatically generated">
            <a:extLst>
              <a:ext uri="{FF2B5EF4-FFF2-40B4-BE49-F238E27FC236}">
                <a16:creationId xmlns:a16="http://schemas.microsoft.com/office/drawing/2014/main" id="{BE64F8AF-CF4C-3342-9FC7-1778ECF1051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77578" y="8036217"/>
            <a:ext cx="4559300" cy="5664200"/>
          </a:xfrm>
          <a:prstGeom prst="rect">
            <a:avLst/>
          </a:prstGeom>
        </p:spPr>
      </p:pic>
      <p:cxnSp>
        <p:nvCxnSpPr>
          <p:cNvPr id="35" name="Straight Connector 34">
            <a:extLst>
              <a:ext uri="{FF2B5EF4-FFF2-40B4-BE49-F238E27FC236}">
                <a16:creationId xmlns:a16="http://schemas.microsoft.com/office/drawing/2014/main" id="{50FC9E32-E908-1945-9901-5F72DD1ACD6E}"/>
              </a:ext>
            </a:extLst>
          </p:cNvPr>
          <p:cNvCxnSpPr>
            <a:cxnSpLocks/>
            <a:endCxn id="37" idx="3"/>
          </p:cNvCxnSpPr>
          <p:nvPr/>
        </p:nvCxnSpPr>
        <p:spPr>
          <a:xfrm flipV="1">
            <a:off x="3020872" y="8658465"/>
            <a:ext cx="2722664" cy="2754408"/>
          </a:xfrm>
          <a:prstGeom prst="line">
            <a:avLst/>
          </a:prstGeom>
          <a:ln w="50800">
            <a:solidFill>
              <a:srgbClr val="FFC000"/>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B37E72E-330E-BC40-A339-058E5AF9757C}"/>
              </a:ext>
            </a:extLst>
          </p:cNvPr>
          <p:cNvCxnSpPr>
            <a:cxnSpLocks/>
          </p:cNvCxnSpPr>
          <p:nvPr/>
        </p:nvCxnSpPr>
        <p:spPr>
          <a:xfrm flipV="1">
            <a:off x="3206068" y="11412873"/>
            <a:ext cx="3321732" cy="599092"/>
          </a:xfrm>
          <a:prstGeom prst="line">
            <a:avLst/>
          </a:prstGeom>
          <a:ln w="50800">
            <a:solidFill>
              <a:srgbClr val="FFC000"/>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825111AE-DA5A-D346-9CDA-E15FE6B20E0F}"/>
              </a:ext>
            </a:extLst>
          </p:cNvPr>
          <p:cNvSpPr txBox="1"/>
          <p:nvPr/>
        </p:nvSpPr>
        <p:spPr>
          <a:xfrm>
            <a:off x="10526464" y="9940315"/>
            <a:ext cx="2296470" cy="1200329"/>
          </a:xfrm>
          <a:prstGeom prst="rect">
            <a:avLst/>
          </a:prstGeom>
          <a:noFill/>
        </p:spPr>
        <p:txBody>
          <a:bodyPr wrap="square" rtlCol="0">
            <a:spAutoFit/>
          </a:bodyPr>
          <a:lstStyle/>
          <a:p>
            <a:pPr algn="l" defTabSz="1828800" hangingPunct="1">
              <a:defRPr/>
            </a:pPr>
            <a:r>
              <a:rPr lang="en-US" sz="2400" kern="1200">
                <a:solidFill>
                  <a:srgbClr val="595959"/>
                </a:solidFill>
                <a:latin typeface="+mn-lt"/>
                <a:ea typeface="+mn-ea"/>
                <a:cs typeface="+mn-cs"/>
              </a:rPr>
              <a:t>Guardhat Communicator smart hardhat</a:t>
            </a:r>
          </a:p>
        </p:txBody>
      </p:sp>
      <p:sp>
        <p:nvSpPr>
          <p:cNvPr id="61" name="TextBox 60">
            <a:extLst>
              <a:ext uri="{FF2B5EF4-FFF2-40B4-BE49-F238E27FC236}">
                <a16:creationId xmlns:a16="http://schemas.microsoft.com/office/drawing/2014/main" id="{87C940D5-5306-0C40-A5FB-2D5E3659B6C2}"/>
              </a:ext>
            </a:extLst>
          </p:cNvPr>
          <p:cNvSpPr txBox="1"/>
          <p:nvPr/>
        </p:nvSpPr>
        <p:spPr>
          <a:xfrm>
            <a:off x="12822934" y="8622702"/>
            <a:ext cx="3138442" cy="830997"/>
          </a:xfrm>
          <a:prstGeom prst="rect">
            <a:avLst/>
          </a:prstGeom>
          <a:noFill/>
        </p:spPr>
        <p:txBody>
          <a:bodyPr wrap="square" rtlCol="0">
            <a:spAutoFit/>
          </a:bodyPr>
          <a:lstStyle/>
          <a:p>
            <a:pPr algn="r" defTabSz="1828800" hangingPunct="1">
              <a:defRPr/>
            </a:pPr>
            <a:r>
              <a:rPr lang="en-US" sz="2400" kern="1200">
                <a:solidFill>
                  <a:srgbClr val="595959"/>
                </a:solidFill>
                <a:latin typeface="+mn-lt"/>
                <a:ea typeface="+mn-ea"/>
                <a:cs typeface="+mn-cs"/>
              </a:rPr>
              <a:t>Unified gas sensor analytics </a:t>
            </a:r>
          </a:p>
        </p:txBody>
      </p:sp>
      <p:sp>
        <p:nvSpPr>
          <p:cNvPr id="62" name="Oval 61">
            <a:extLst>
              <a:ext uri="{FF2B5EF4-FFF2-40B4-BE49-F238E27FC236}">
                <a16:creationId xmlns:a16="http://schemas.microsoft.com/office/drawing/2014/main" id="{8582BE5E-0217-6242-8BB7-BCD802E8002F}"/>
              </a:ext>
            </a:extLst>
          </p:cNvPr>
          <p:cNvSpPr/>
          <p:nvPr/>
        </p:nvSpPr>
        <p:spPr>
          <a:xfrm>
            <a:off x="8258773" y="3336366"/>
            <a:ext cx="868114" cy="75907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en-US" sz="3600" kern="1200">
                <a:solidFill>
                  <a:prstClr val="white"/>
                </a:solidFill>
                <a:latin typeface="Calibri" panose="020F0502020204030204"/>
              </a:rPr>
              <a:t>2</a:t>
            </a:r>
          </a:p>
        </p:txBody>
      </p:sp>
      <p:sp>
        <p:nvSpPr>
          <p:cNvPr id="63" name="Oval 62">
            <a:extLst>
              <a:ext uri="{FF2B5EF4-FFF2-40B4-BE49-F238E27FC236}">
                <a16:creationId xmlns:a16="http://schemas.microsoft.com/office/drawing/2014/main" id="{F9A0AECE-26BB-BC45-87B3-A1010B81AD0D}"/>
              </a:ext>
            </a:extLst>
          </p:cNvPr>
          <p:cNvSpPr/>
          <p:nvPr/>
        </p:nvSpPr>
        <p:spPr>
          <a:xfrm>
            <a:off x="11988507" y="1501824"/>
            <a:ext cx="868114" cy="75907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en-US" sz="3600" kern="1200">
                <a:solidFill>
                  <a:prstClr val="white"/>
                </a:solidFill>
                <a:latin typeface="Calibri" panose="020F0502020204030204"/>
              </a:rPr>
              <a:t>3</a:t>
            </a:r>
          </a:p>
        </p:txBody>
      </p:sp>
      <p:sp>
        <p:nvSpPr>
          <p:cNvPr id="64" name="Oval 63">
            <a:extLst>
              <a:ext uri="{FF2B5EF4-FFF2-40B4-BE49-F238E27FC236}">
                <a16:creationId xmlns:a16="http://schemas.microsoft.com/office/drawing/2014/main" id="{4FD8FE6F-E619-9541-809F-8D5525CAA47A}"/>
              </a:ext>
            </a:extLst>
          </p:cNvPr>
          <p:cNvSpPr/>
          <p:nvPr/>
        </p:nvSpPr>
        <p:spPr>
          <a:xfrm>
            <a:off x="17631373" y="398538"/>
            <a:ext cx="868114" cy="75907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en-US" sz="3600" kern="1200">
                <a:solidFill>
                  <a:prstClr val="white"/>
                </a:solidFill>
                <a:latin typeface="Calibri" panose="020F0502020204030204"/>
              </a:rPr>
              <a:t>4</a:t>
            </a:r>
          </a:p>
        </p:txBody>
      </p:sp>
      <p:sp>
        <p:nvSpPr>
          <p:cNvPr id="65" name="Oval 64">
            <a:extLst>
              <a:ext uri="{FF2B5EF4-FFF2-40B4-BE49-F238E27FC236}">
                <a16:creationId xmlns:a16="http://schemas.microsoft.com/office/drawing/2014/main" id="{C7459C49-1E2A-A84C-90AA-061805C7400D}"/>
              </a:ext>
            </a:extLst>
          </p:cNvPr>
          <p:cNvSpPr/>
          <p:nvPr/>
        </p:nvSpPr>
        <p:spPr>
          <a:xfrm>
            <a:off x="13302459" y="7651378"/>
            <a:ext cx="868114" cy="75907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en-US" sz="3600" kern="1200">
                <a:solidFill>
                  <a:prstClr val="white"/>
                </a:solidFill>
                <a:latin typeface="Calibri" panose="020F0502020204030204"/>
              </a:rPr>
              <a:t>4</a:t>
            </a:r>
          </a:p>
        </p:txBody>
      </p:sp>
    </p:spTree>
    <p:extLst>
      <p:ext uri="{BB962C8B-B14F-4D97-AF65-F5344CB8AC3E}">
        <p14:creationId xmlns:p14="http://schemas.microsoft.com/office/powerpoint/2010/main" val="61690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FD12F698-D288-0E4E-A262-D2AFB7F7965E}"/>
              </a:ext>
            </a:extLst>
          </p:cNvPr>
          <p:cNvGraphicFramePr>
            <a:graphicFrameLocks noChangeAspect="1"/>
          </p:cNvGraphicFramePr>
          <p:nvPr>
            <p:custDataLst>
              <p:tags r:id="rId2"/>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3249"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FD12F698-D288-0E4E-A262-D2AFB7F7965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40" name="Diversity of Ecosystem Wearables">
            <a:extLst>
              <a:ext uri="{FF2B5EF4-FFF2-40B4-BE49-F238E27FC236}">
                <a16:creationId xmlns:a16="http://schemas.microsoft.com/office/drawing/2014/main" id="{556E31EB-1E8F-FD47-BABD-880EDAC9F1B4}"/>
              </a:ext>
            </a:extLst>
          </p:cNvPr>
          <p:cNvSpPr txBox="1">
            <a:spLocks/>
          </p:cNvSpPr>
          <p:nvPr/>
        </p:nvSpPr>
        <p:spPr>
          <a:xfrm>
            <a:off x="1204289" y="902560"/>
            <a:ext cx="8295160" cy="163129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t">
            <a:normAutofit/>
          </a:bodyPr>
          <a:lstStyle>
            <a:lvl1pPr marL="0" marR="0" indent="0" algn="l" defTabSz="1828800" rtl="0" latinLnBrk="0">
              <a:lnSpc>
                <a:spcPct val="100000"/>
              </a:lnSpc>
              <a:spcBef>
                <a:spcPts val="0"/>
              </a:spcBef>
              <a:spcAft>
                <a:spcPts val="0"/>
              </a:spcAft>
              <a:buClrTx/>
              <a:buSzTx/>
              <a:buFontTx/>
              <a:buNone/>
              <a:tabLst/>
              <a:defRPr sz="6400" b="1" i="0" u="none" strike="noStrike" cap="none" spc="0" baseline="0">
                <a:solidFill>
                  <a:srgbClr val="F5821F"/>
                </a:solidFill>
                <a:uFillTx/>
                <a:latin typeface="+mj-lt"/>
                <a:ea typeface="Tahoma"/>
                <a:cs typeface="Tahoma"/>
                <a:sym typeface="Tahoma"/>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hangingPunct="1"/>
            <a:r>
              <a:rPr lang="en-US" sz="6600">
                <a:solidFill>
                  <a:schemeClr val="accent1"/>
                </a:solidFill>
              </a:rPr>
              <a:t>How it works</a:t>
            </a:r>
          </a:p>
          <a:p>
            <a:pPr algn="ctr" hangingPunct="1"/>
            <a:endParaRPr lang="en-US" sz="6600">
              <a:solidFill>
                <a:schemeClr val="accent1"/>
              </a:solidFill>
            </a:endParaRPr>
          </a:p>
        </p:txBody>
      </p:sp>
      <p:sp>
        <p:nvSpPr>
          <p:cNvPr id="55" name="Rectangle 54">
            <a:extLst>
              <a:ext uri="{FF2B5EF4-FFF2-40B4-BE49-F238E27FC236}">
                <a16:creationId xmlns:a16="http://schemas.microsoft.com/office/drawing/2014/main" id="{BE90F7B0-2492-1E45-97AA-E5DF60E09430}"/>
              </a:ext>
            </a:extLst>
          </p:cNvPr>
          <p:cNvSpPr/>
          <p:nvPr/>
        </p:nvSpPr>
        <p:spPr>
          <a:xfrm>
            <a:off x="1204289" y="4588838"/>
            <a:ext cx="5118626" cy="1073828"/>
          </a:xfrm>
          <a:prstGeom prst="rect">
            <a:avLst/>
          </a:prstGeom>
          <a:solidFill>
            <a:srgbClr val="102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600"/>
          </a:p>
        </p:txBody>
      </p:sp>
      <p:sp>
        <p:nvSpPr>
          <p:cNvPr id="56" name="TextBox 55">
            <a:extLst>
              <a:ext uri="{FF2B5EF4-FFF2-40B4-BE49-F238E27FC236}">
                <a16:creationId xmlns:a16="http://schemas.microsoft.com/office/drawing/2014/main" id="{AB6DA149-64DE-6E4B-B3BE-5544F7971C0E}"/>
              </a:ext>
            </a:extLst>
          </p:cNvPr>
          <p:cNvSpPr txBox="1"/>
          <p:nvPr/>
        </p:nvSpPr>
        <p:spPr>
          <a:xfrm>
            <a:off x="1204289" y="4832903"/>
            <a:ext cx="5118626" cy="523220"/>
          </a:xfrm>
          <a:prstGeom prst="rect">
            <a:avLst/>
          </a:prstGeom>
          <a:noFill/>
        </p:spPr>
        <p:txBody>
          <a:bodyPr wrap="square" rtlCol="0">
            <a:spAutoFit/>
          </a:bodyPr>
          <a:lstStyle/>
          <a:p>
            <a:pPr algn="ctr"/>
            <a:r>
              <a:rPr lang="en-US" b="1" spc="600">
                <a:solidFill>
                  <a:srgbClr val="F58220"/>
                </a:solidFill>
                <a:latin typeface="+mn-lt"/>
                <a:ea typeface="Tahoma" charset="0"/>
                <a:cs typeface="Tahoma" charset="0"/>
              </a:rPr>
              <a:t>1. </a:t>
            </a:r>
            <a:r>
              <a:rPr lang="en-US" b="1" spc="600">
                <a:solidFill>
                  <a:schemeClr val="bg1"/>
                </a:solidFill>
                <a:latin typeface="+mn-lt"/>
                <a:ea typeface="Tahoma" charset="0"/>
                <a:cs typeface="Tahoma" charset="0"/>
              </a:rPr>
              <a:t>DETECT</a:t>
            </a:r>
          </a:p>
        </p:txBody>
      </p:sp>
      <p:sp>
        <p:nvSpPr>
          <p:cNvPr id="57" name="Rectangle 56">
            <a:extLst>
              <a:ext uri="{FF2B5EF4-FFF2-40B4-BE49-F238E27FC236}">
                <a16:creationId xmlns:a16="http://schemas.microsoft.com/office/drawing/2014/main" id="{44A7D151-D294-D943-929A-36E3E7C9A31F}"/>
              </a:ext>
            </a:extLst>
          </p:cNvPr>
          <p:cNvSpPr/>
          <p:nvPr/>
        </p:nvSpPr>
        <p:spPr>
          <a:xfrm>
            <a:off x="12536851" y="4588838"/>
            <a:ext cx="5118626" cy="1073828"/>
          </a:xfrm>
          <a:prstGeom prst="rect">
            <a:avLst/>
          </a:prstGeom>
          <a:solidFill>
            <a:srgbClr val="102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600"/>
          </a:p>
        </p:txBody>
      </p:sp>
      <p:sp>
        <p:nvSpPr>
          <p:cNvPr id="58" name="TextBox 57">
            <a:extLst>
              <a:ext uri="{FF2B5EF4-FFF2-40B4-BE49-F238E27FC236}">
                <a16:creationId xmlns:a16="http://schemas.microsoft.com/office/drawing/2014/main" id="{4406F598-3297-7B4C-BC03-E05814B59846}"/>
              </a:ext>
            </a:extLst>
          </p:cNvPr>
          <p:cNvSpPr txBox="1"/>
          <p:nvPr/>
        </p:nvSpPr>
        <p:spPr>
          <a:xfrm>
            <a:off x="12290015" y="4864142"/>
            <a:ext cx="5118626" cy="523220"/>
          </a:xfrm>
          <a:prstGeom prst="rect">
            <a:avLst/>
          </a:prstGeom>
          <a:noFill/>
        </p:spPr>
        <p:txBody>
          <a:bodyPr wrap="square" rtlCol="0">
            <a:spAutoFit/>
          </a:bodyPr>
          <a:lstStyle/>
          <a:p>
            <a:pPr algn="ctr"/>
            <a:r>
              <a:rPr lang="en-US" b="1" spc="600">
                <a:solidFill>
                  <a:srgbClr val="F58220"/>
                </a:solidFill>
                <a:latin typeface="+mn-lt"/>
                <a:ea typeface="Tahoma" charset="0"/>
                <a:cs typeface="Tahoma" charset="0"/>
              </a:rPr>
              <a:t>3. </a:t>
            </a:r>
            <a:r>
              <a:rPr lang="en-US" b="1" spc="600">
                <a:solidFill>
                  <a:schemeClr val="bg1"/>
                </a:solidFill>
                <a:latin typeface="+mn-lt"/>
                <a:ea typeface="Tahoma" charset="0"/>
                <a:cs typeface="Tahoma" charset="0"/>
              </a:rPr>
              <a:t>ANALYZE</a:t>
            </a:r>
          </a:p>
        </p:txBody>
      </p:sp>
      <p:sp>
        <p:nvSpPr>
          <p:cNvPr id="59" name="Rectangle 58">
            <a:extLst>
              <a:ext uri="{FF2B5EF4-FFF2-40B4-BE49-F238E27FC236}">
                <a16:creationId xmlns:a16="http://schemas.microsoft.com/office/drawing/2014/main" id="{C8756291-D7DE-1B40-8163-13D004AAA3D4}"/>
              </a:ext>
            </a:extLst>
          </p:cNvPr>
          <p:cNvSpPr/>
          <p:nvPr/>
        </p:nvSpPr>
        <p:spPr>
          <a:xfrm>
            <a:off x="6870570" y="4588838"/>
            <a:ext cx="5118626" cy="1066574"/>
          </a:xfrm>
          <a:prstGeom prst="rect">
            <a:avLst/>
          </a:prstGeom>
          <a:solidFill>
            <a:srgbClr val="102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600"/>
          </a:p>
        </p:txBody>
      </p:sp>
      <p:sp>
        <p:nvSpPr>
          <p:cNvPr id="66" name="TextBox 65">
            <a:extLst>
              <a:ext uri="{FF2B5EF4-FFF2-40B4-BE49-F238E27FC236}">
                <a16:creationId xmlns:a16="http://schemas.microsoft.com/office/drawing/2014/main" id="{160719D8-6D0D-5E40-AD44-C7EC6E751046}"/>
              </a:ext>
            </a:extLst>
          </p:cNvPr>
          <p:cNvSpPr txBox="1"/>
          <p:nvPr/>
        </p:nvSpPr>
        <p:spPr>
          <a:xfrm>
            <a:off x="6906563" y="4843790"/>
            <a:ext cx="5118626" cy="523220"/>
          </a:xfrm>
          <a:prstGeom prst="rect">
            <a:avLst/>
          </a:prstGeom>
          <a:noFill/>
        </p:spPr>
        <p:txBody>
          <a:bodyPr wrap="square" rtlCol="0">
            <a:spAutoFit/>
          </a:bodyPr>
          <a:lstStyle/>
          <a:p>
            <a:pPr algn="ctr"/>
            <a:r>
              <a:rPr lang="en-US" b="1" spc="600">
                <a:solidFill>
                  <a:srgbClr val="F58220"/>
                </a:solidFill>
                <a:latin typeface="+mn-lt"/>
                <a:ea typeface="Tahoma" charset="0"/>
                <a:cs typeface="Tahoma" charset="0"/>
              </a:rPr>
              <a:t>2. </a:t>
            </a:r>
            <a:r>
              <a:rPr lang="en-US" b="1" spc="600">
                <a:solidFill>
                  <a:schemeClr val="bg1"/>
                </a:solidFill>
                <a:latin typeface="+mn-lt"/>
                <a:ea typeface="Tahoma" charset="0"/>
                <a:cs typeface="Tahoma" charset="0"/>
              </a:rPr>
              <a:t>AGGREGATE</a:t>
            </a:r>
          </a:p>
        </p:txBody>
      </p:sp>
      <p:sp>
        <p:nvSpPr>
          <p:cNvPr id="67" name="Rectangle 66">
            <a:extLst>
              <a:ext uri="{FF2B5EF4-FFF2-40B4-BE49-F238E27FC236}">
                <a16:creationId xmlns:a16="http://schemas.microsoft.com/office/drawing/2014/main" id="{E495A264-5BCC-1241-A5D8-6962DEB0D0BE}"/>
              </a:ext>
            </a:extLst>
          </p:cNvPr>
          <p:cNvSpPr/>
          <p:nvPr/>
        </p:nvSpPr>
        <p:spPr>
          <a:xfrm>
            <a:off x="18203133" y="4588838"/>
            <a:ext cx="5118626" cy="1073828"/>
          </a:xfrm>
          <a:prstGeom prst="rect">
            <a:avLst/>
          </a:prstGeom>
          <a:solidFill>
            <a:srgbClr val="102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600"/>
          </a:p>
        </p:txBody>
      </p:sp>
      <p:sp>
        <p:nvSpPr>
          <p:cNvPr id="68" name="TextBox 67">
            <a:extLst>
              <a:ext uri="{FF2B5EF4-FFF2-40B4-BE49-F238E27FC236}">
                <a16:creationId xmlns:a16="http://schemas.microsoft.com/office/drawing/2014/main" id="{2CFD23B5-A85F-2C4B-871E-7F44B378D173}"/>
              </a:ext>
            </a:extLst>
          </p:cNvPr>
          <p:cNvSpPr txBox="1"/>
          <p:nvPr/>
        </p:nvSpPr>
        <p:spPr>
          <a:xfrm>
            <a:off x="18203133" y="4881213"/>
            <a:ext cx="5118626" cy="523220"/>
          </a:xfrm>
          <a:prstGeom prst="rect">
            <a:avLst/>
          </a:prstGeom>
          <a:noFill/>
        </p:spPr>
        <p:txBody>
          <a:bodyPr wrap="square" rtlCol="0">
            <a:spAutoFit/>
          </a:bodyPr>
          <a:lstStyle/>
          <a:p>
            <a:pPr algn="ctr"/>
            <a:r>
              <a:rPr lang="en-US" b="1" spc="600">
                <a:solidFill>
                  <a:srgbClr val="F58220"/>
                </a:solidFill>
                <a:latin typeface="+mn-lt"/>
                <a:ea typeface="Tahoma" charset="0"/>
                <a:cs typeface="Tahoma" charset="0"/>
              </a:rPr>
              <a:t>4. </a:t>
            </a:r>
            <a:r>
              <a:rPr lang="en-US" b="1" spc="600">
                <a:solidFill>
                  <a:schemeClr val="bg1"/>
                </a:solidFill>
                <a:latin typeface="+mn-lt"/>
                <a:ea typeface="Tahoma" charset="0"/>
                <a:cs typeface="Tahoma" charset="0"/>
              </a:rPr>
              <a:t>COMMUNICATE</a:t>
            </a:r>
          </a:p>
        </p:txBody>
      </p:sp>
      <p:pic>
        <p:nvPicPr>
          <p:cNvPr id="69" name="Picture 68">
            <a:extLst>
              <a:ext uri="{FF2B5EF4-FFF2-40B4-BE49-F238E27FC236}">
                <a16:creationId xmlns:a16="http://schemas.microsoft.com/office/drawing/2014/main" id="{54BFF9FA-E8ED-6D48-A57A-6F8431AD0488}"/>
              </a:ext>
            </a:extLst>
          </p:cNvPr>
          <p:cNvPicPr>
            <a:picLocks noChangeAspect="1"/>
          </p:cNvPicPr>
          <p:nvPr/>
        </p:nvPicPr>
        <p:blipFill>
          <a:blip r:embed="rId6">
            <a:duotone>
              <a:prstClr val="black"/>
              <a:schemeClr val="tx2">
                <a:tint val="45000"/>
                <a:satMod val="400000"/>
              </a:schemeClr>
            </a:duotone>
          </a:blip>
          <a:stretch>
            <a:fillRect/>
          </a:stretch>
        </p:blipFill>
        <p:spPr>
          <a:xfrm>
            <a:off x="20010042" y="2659030"/>
            <a:ext cx="1504807" cy="1393340"/>
          </a:xfrm>
          <a:prstGeom prst="rect">
            <a:avLst/>
          </a:prstGeom>
        </p:spPr>
      </p:pic>
      <p:pic>
        <p:nvPicPr>
          <p:cNvPr id="70" name="Picture 69">
            <a:extLst>
              <a:ext uri="{FF2B5EF4-FFF2-40B4-BE49-F238E27FC236}">
                <a16:creationId xmlns:a16="http://schemas.microsoft.com/office/drawing/2014/main" id="{85545777-FF97-1546-9800-C9D3CE63621E}"/>
              </a:ext>
            </a:extLst>
          </p:cNvPr>
          <p:cNvPicPr>
            <a:picLocks noChangeAspect="1"/>
          </p:cNvPicPr>
          <p:nvPr/>
        </p:nvPicPr>
        <p:blipFill>
          <a:blip r:embed="rId7">
            <a:duotone>
              <a:prstClr val="black"/>
              <a:schemeClr val="tx2">
                <a:tint val="45000"/>
                <a:satMod val="400000"/>
              </a:schemeClr>
            </a:duotone>
          </a:blip>
          <a:stretch>
            <a:fillRect/>
          </a:stretch>
        </p:blipFill>
        <p:spPr>
          <a:xfrm>
            <a:off x="14371370" y="2613946"/>
            <a:ext cx="1483508" cy="1483508"/>
          </a:xfrm>
          <a:prstGeom prst="rect">
            <a:avLst/>
          </a:prstGeom>
        </p:spPr>
      </p:pic>
      <p:pic>
        <p:nvPicPr>
          <p:cNvPr id="71" name="Picture 70">
            <a:extLst>
              <a:ext uri="{FF2B5EF4-FFF2-40B4-BE49-F238E27FC236}">
                <a16:creationId xmlns:a16="http://schemas.microsoft.com/office/drawing/2014/main" id="{F56C0423-AA3D-0245-B50C-618D50ED4839}"/>
              </a:ext>
            </a:extLst>
          </p:cNvPr>
          <p:cNvPicPr>
            <a:picLocks noChangeAspect="1"/>
          </p:cNvPicPr>
          <p:nvPr/>
        </p:nvPicPr>
        <p:blipFill>
          <a:blip r:embed="rId8">
            <a:duotone>
              <a:prstClr val="black"/>
              <a:schemeClr val="tx2">
                <a:tint val="45000"/>
                <a:satMod val="400000"/>
              </a:schemeClr>
            </a:duotone>
          </a:blip>
          <a:stretch>
            <a:fillRect/>
          </a:stretch>
        </p:blipFill>
        <p:spPr>
          <a:xfrm>
            <a:off x="3118162" y="2648374"/>
            <a:ext cx="1414653" cy="1414653"/>
          </a:xfrm>
          <a:prstGeom prst="rect">
            <a:avLst/>
          </a:prstGeom>
        </p:spPr>
      </p:pic>
      <p:pic>
        <p:nvPicPr>
          <p:cNvPr id="72" name="Picture 71">
            <a:extLst>
              <a:ext uri="{FF2B5EF4-FFF2-40B4-BE49-F238E27FC236}">
                <a16:creationId xmlns:a16="http://schemas.microsoft.com/office/drawing/2014/main" id="{76C1D0DB-5D4D-444C-995C-A0E4B552503B}"/>
              </a:ext>
            </a:extLst>
          </p:cNvPr>
          <p:cNvPicPr>
            <a:picLocks noChangeAspect="1"/>
          </p:cNvPicPr>
          <p:nvPr/>
        </p:nvPicPr>
        <p:blipFill rotWithShape="1">
          <a:blip r:embed="rId9">
            <a:extLst>
              <a:ext uri="{28A0092B-C50C-407E-A947-70E740481C1C}">
                <a14:useLocalDpi xmlns:a14="http://schemas.microsoft.com/office/drawing/2010/main" val="0"/>
              </a:ext>
            </a:extLst>
          </a:blip>
          <a:srcRect l="15013" t="11831" r="13611" b="13275"/>
          <a:stretch/>
        </p:blipFill>
        <p:spPr>
          <a:xfrm>
            <a:off x="8505450" y="2327719"/>
            <a:ext cx="1959350" cy="2055963"/>
          </a:xfrm>
          <a:prstGeom prst="rect">
            <a:avLst/>
          </a:prstGeom>
        </p:spPr>
      </p:pic>
      <p:sp>
        <p:nvSpPr>
          <p:cNvPr id="73" name="Rectangle 72">
            <a:extLst>
              <a:ext uri="{FF2B5EF4-FFF2-40B4-BE49-F238E27FC236}">
                <a16:creationId xmlns:a16="http://schemas.microsoft.com/office/drawing/2014/main" id="{723C8C5F-D906-9E44-A6B9-0267CE5A11D1}"/>
              </a:ext>
            </a:extLst>
          </p:cNvPr>
          <p:cNvSpPr/>
          <p:nvPr/>
        </p:nvSpPr>
        <p:spPr>
          <a:xfrm>
            <a:off x="6870570" y="5681764"/>
            <a:ext cx="5118626" cy="4132715"/>
          </a:xfrm>
          <a:prstGeom prst="rect">
            <a:avLst/>
          </a:prstGeom>
          <a:solidFill>
            <a:srgbClr val="102031">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lvl="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marL="457200" lvl="0" indent="-457200" algn="l">
              <a:lnSpc>
                <a:spcPts val="3280"/>
              </a:lnSpc>
              <a:buFont typeface="Arial" panose="020B0604020202020204" pitchFamily="34" charset="0"/>
              <a:buChar char="•"/>
            </a:pPr>
            <a:r>
              <a:rPr lang="en-US" sz="3200">
                <a:solidFill>
                  <a:srgbClr val="000000">
                    <a:lumMod val="65000"/>
                    <a:lumOff val="35000"/>
                  </a:srgbClr>
                </a:solidFill>
                <a:ea typeface="Tahoma" charset="0"/>
                <a:cs typeface="Tahoma" charset="0"/>
              </a:rPr>
              <a:t>Contextualize sensor data with location, alarms, and pertinent worker info.</a:t>
            </a:r>
          </a:p>
          <a:p>
            <a:pPr algn="ctr"/>
            <a:endParaRPr lang="en-US" sz="5600"/>
          </a:p>
        </p:txBody>
      </p:sp>
      <p:sp>
        <p:nvSpPr>
          <p:cNvPr id="74" name="Rectangle 73">
            <a:extLst>
              <a:ext uri="{FF2B5EF4-FFF2-40B4-BE49-F238E27FC236}">
                <a16:creationId xmlns:a16="http://schemas.microsoft.com/office/drawing/2014/main" id="{3A03E0BE-D2E1-4547-84BF-B1CD36D17128}"/>
              </a:ext>
            </a:extLst>
          </p:cNvPr>
          <p:cNvSpPr/>
          <p:nvPr/>
        </p:nvSpPr>
        <p:spPr>
          <a:xfrm>
            <a:off x="1204289" y="5662666"/>
            <a:ext cx="5118626" cy="4132715"/>
          </a:xfrm>
          <a:prstGeom prst="rect">
            <a:avLst/>
          </a:prstGeom>
          <a:solidFill>
            <a:srgbClr val="102031">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lvl="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marL="457200" lvl="0" indent="-457200" algn="l">
              <a:lnSpc>
                <a:spcPts val="3280"/>
              </a:lnSpc>
              <a:buFont typeface="Arial" panose="020B0604020202020204" pitchFamily="34" charset="0"/>
              <a:buChar char="•"/>
            </a:pPr>
            <a:r>
              <a:rPr lang="en-US" sz="3200">
                <a:solidFill>
                  <a:srgbClr val="000000">
                    <a:lumMod val="65000"/>
                    <a:lumOff val="35000"/>
                  </a:srgbClr>
                </a:solidFill>
                <a:ea typeface="Tahoma" charset="0"/>
                <a:cs typeface="Tahoma" charset="0"/>
              </a:rPr>
              <a:t>Detect presence of gas</a:t>
            </a:r>
          </a:p>
          <a:p>
            <a:pPr marL="457200" lvl="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marL="457200" lvl="0" indent="-457200" algn="l">
              <a:lnSpc>
                <a:spcPts val="3280"/>
              </a:lnSpc>
              <a:buFont typeface="Arial" panose="020B0604020202020204" pitchFamily="34" charset="0"/>
              <a:buChar char="•"/>
            </a:pPr>
            <a:r>
              <a:rPr lang="en-US" sz="3200">
                <a:solidFill>
                  <a:srgbClr val="000000">
                    <a:lumMod val="65000"/>
                    <a:lumOff val="35000"/>
                  </a:srgbClr>
                </a:solidFill>
                <a:ea typeface="Tahoma" charset="0"/>
                <a:cs typeface="Tahoma" charset="0"/>
              </a:rPr>
              <a:t>Send via BLE to Guardhat app or wearable </a:t>
            </a:r>
          </a:p>
          <a:p>
            <a:pPr algn="ctr"/>
            <a:endParaRPr lang="en-US" sz="5600"/>
          </a:p>
        </p:txBody>
      </p:sp>
      <p:sp>
        <p:nvSpPr>
          <p:cNvPr id="75" name="Rectangle 74">
            <a:extLst>
              <a:ext uri="{FF2B5EF4-FFF2-40B4-BE49-F238E27FC236}">
                <a16:creationId xmlns:a16="http://schemas.microsoft.com/office/drawing/2014/main" id="{933299C6-0170-9146-B9C3-56D87822FE68}"/>
              </a:ext>
            </a:extLst>
          </p:cNvPr>
          <p:cNvSpPr/>
          <p:nvPr/>
        </p:nvSpPr>
        <p:spPr>
          <a:xfrm>
            <a:off x="12536851" y="5655412"/>
            <a:ext cx="5118626" cy="4132715"/>
          </a:xfrm>
          <a:prstGeom prst="rect">
            <a:avLst/>
          </a:prstGeom>
          <a:solidFill>
            <a:srgbClr val="102031">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marL="457200" indent="-457200" algn="l">
              <a:lnSpc>
                <a:spcPts val="3280"/>
              </a:lnSpc>
              <a:buFont typeface="Arial" panose="020B0604020202020204" pitchFamily="34" charset="0"/>
              <a:buChar char="•"/>
            </a:pPr>
            <a:r>
              <a:rPr lang="en-US" sz="3200">
                <a:solidFill>
                  <a:srgbClr val="000000">
                    <a:lumMod val="65000"/>
                    <a:lumOff val="35000"/>
                  </a:srgbClr>
                </a:solidFill>
                <a:ea typeface="Tahoma" charset="0"/>
                <a:cs typeface="Tahoma" charset="0"/>
              </a:rPr>
              <a:t>Sensor analytics </a:t>
            </a:r>
          </a:p>
          <a:p>
            <a:pPr marL="45720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marL="457200" indent="-457200" algn="l">
              <a:lnSpc>
                <a:spcPts val="3280"/>
              </a:lnSpc>
              <a:buFont typeface="Arial" panose="020B0604020202020204" pitchFamily="34" charset="0"/>
              <a:buChar char="•"/>
            </a:pPr>
            <a:r>
              <a:rPr lang="en-US" sz="3200">
                <a:solidFill>
                  <a:srgbClr val="000000">
                    <a:lumMod val="65000"/>
                    <a:lumOff val="35000"/>
                  </a:srgbClr>
                </a:solidFill>
                <a:ea typeface="Tahoma" charset="0"/>
                <a:cs typeface="Tahoma" charset="0"/>
              </a:rPr>
              <a:t>Calibration compliance</a:t>
            </a:r>
          </a:p>
          <a:p>
            <a:pPr marL="45720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marL="457200" indent="-457200" algn="l">
              <a:lnSpc>
                <a:spcPts val="3280"/>
              </a:lnSpc>
              <a:buFont typeface="Arial" panose="020B0604020202020204" pitchFamily="34" charset="0"/>
              <a:buChar char="•"/>
            </a:pPr>
            <a:r>
              <a:rPr lang="en-US" sz="3200">
                <a:solidFill>
                  <a:srgbClr val="000000">
                    <a:lumMod val="65000"/>
                    <a:lumOff val="35000"/>
                  </a:srgbClr>
                </a:solidFill>
                <a:ea typeface="Tahoma" charset="0"/>
                <a:cs typeface="Tahoma" charset="0"/>
              </a:rPr>
              <a:t>Send bump test reminders </a:t>
            </a:r>
          </a:p>
          <a:p>
            <a:pPr algn="ctr"/>
            <a:endParaRPr lang="en-US" sz="5600"/>
          </a:p>
        </p:txBody>
      </p:sp>
      <p:sp>
        <p:nvSpPr>
          <p:cNvPr id="76" name="Rectangle 75">
            <a:extLst>
              <a:ext uri="{FF2B5EF4-FFF2-40B4-BE49-F238E27FC236}">
                <a16:creationId xmlns:a16="http://schemas.microsoft.com/office/drawing/2014/main" id="{94380FC8-9406-5441-99A9-18802D930A8E}"/>
              </a:ext>
            </a:extLst>
          </p:cNvPr>
          <p:cNvSpPr/>
          <p:nvPr/>
        </p:nvSpPr>
        <p:spPr>
          <a:xfrm>
            <a:off x="18203132" y="5655411"/>
            <a:ext cx="5118626" cy="4132715"/>
          </a:xfrm>
          <a:prstGeom prst="rect">
            <a:avLst/>
          </a:prstGeom>
          <a:solidFill>
            <a:srgbClr val="102031">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lvl="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marL="457200" lvl="0" indent="-457200" algn="l">
              <a:lnSpc>
                <a:spcPts val="3280"/>
              </a:lnSpc>
              <a:buFont typeface="Arial" panose="020B0604020202020204" pitchFamily="34" charset="0"/>
              <a:buChar char="•"/>
            </a:pPr>
            <a:r>
              <a:rPr lang="en-US" sz="3200">
                <a:solidFill>
                  <a:srgbClr val="000000">
                    <a:lumMod val="65000"/>
                    <a:lumOff val="35000"/>
                  </a:srgbClr>
                </a:solidFill>
                <a:ea typeface="Tahoma" charset="0"/>
                <a:cs typeface="Tahoma" charset="0"/>
              </a:rPr>
              <a:t>Send an alert via multiple paths – Email, SMS and WhatsApp, etc.</a:t>
            </a:r>
          </a:p>
          <a:p>
            <a:pPr marL="457200" lvl="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marL="457200" lvl="0" indent="-457200" algn="l">
              <a:lnSpc>
                <a:spcPts val="3280"/>
              </a:lnSpc>
              <a:buFont typeface="Arial" panose="020B0604020202020204" pitchFamily="34" charset="0"/>
              <a:buChar char="•"/>
            </a:pPr>
            <a:r>
              <a:rPr lang="en-US" sz="3200">
                <a:solidFill>
                  <a:srgbClr val="000000">
                    <a:lumMod val="65000"/>
                    <a:lumOff val="35000"/>
                  </a:srgbClr>
                </a:solidFill>
                <a:ea typeface="Tahoma" charset="0"/>
                <a:cs typeface="Tahoma" charset="0"/>
              </a:rPr>
              <a:t>Notify via centralized server, e.g. Safety Monitoring Center</a:t>
            </a:r>
          </a:p>
          <a:p>
            <a:pPr marL="457200" lvl="0" indent="-457200" algn="l">
              <a:lnSpc>
                <a:spcPts val="3280"/>
              </a:lnSpc>
              <a:buFont typeface="Arial" panose="020B0604020202020204" pitchFamily="34" charset="0"/>
              <a:buChar char="•"/>
            </a:pPr>
            <a:endParaRPr lang="en-US" sz="3200">
              <a:solidFill>
                <a:srgbClr val="000000">
                  <a:lumMod val="65000"/>
                  <a:lumOff val="35000"/>
                </a:srgbClr>
              </a:solidFill>
              <a:ea typeface="Tahoma" charset="0"/>
              <a:cs typeface="Tahoma" charset="0"/>
            </a:endParaRPr>
          </a:p>
          <a:p>
            <a:pPr algn="ctr"/>
            <a:endParaRPr lang="en-US" sz="5600"/>
          </a:p>
        </p:txBody>
      </p:sp>
      <p:cxnSp>
        <p:nvCxnSpPr>
          <p:cNvPr id="77" name="Straight Connector 76">
            <a:extLst>
              <a:ext uri="{FF2B5EF4-FFF2-40B4-BE49-F238E27FC236}">
                <a16:creationId xmlns:a16="http://schemas.microsoft.com/office/drawing/2014/main" id="{50A7E01D-2AAD-0E4D-B5F6-A6B83A2D3F62}"/>
              </a:ext>
            </a:extLst>
          </p:cNvPr>
          <p:cNvCxnSpPr>
            <a:cxnSpLocks/>
          </p:cNvCxnSpPr>
          <p:nvPr/>
        </p:nvCxnSpPr>
        <p:spPr>
          <a:xfrm flipH="1" flipV="1">
            <a:off x="2691020" y="10319929"/>
            <a:ext cx="2286000" cy="0"/>
          </a:xfrm>
          <a:prstGeom prst="line">
            <a:avLst/>
          </a:prstGeom>
          <a:ln w="50800">
            <a:solidFill>
              <a:schemeClr val="tx1">
                <a:lumMod val="75000"/>
                <a:lumOff val="25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pic>
        <p:nvPicPr>
          <p:cNvPr id="30722" name="Picture 2" descr="RKI Instruments: Gas Detection for Life - Superior Instrument">
            <a:extLst>
              <a:ext uri="{FF2B5EF4-FFF2-40B4-BE49-F238E27FC236}">
                <a16:creationId xmlns:a16="http://schemas.microsoft.com/office/drawing/2014/main" id="{BB97F76A-CC95-5646-9D26-569AD7B62CC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06833" y="10713360"/>
            <a:ext cx="4913537" cy="1631294"/>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8DD2F91B-0DEB-0640-A966-C9888BF11EC0}"/>
              </a:ext>
            </a:extLst>
          </p:cNvPr>
          <p:cNvCxnSpPr>
            <a:cxnSpLocks/>
          </p:cNvCxnSpPr>
          <p:nvPr/>
        </p:nvCxnSpPr>
        <p:spPr>
          <a:xfrm flipH="1">
            <a:off x="7362450" y="10319929"/>
            <a:ext cx="14989550" cy="0"/>
          </a:xfrm>
          <a:prstGeom prst="line">
            <a:avLst/>
          </a:prstGeom>
          <a:ln w="50800">
            <a:solidFill>
              <a:schemeClr val="tx1">
                <a:lumMod val="75000"/>
                <a:lumOff val="25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pic>
        <p:nvPicPr>
          <p:cNvPr id="30724" name="Picture 4" descr="Past Event: Connected Workers For Safe Operations – Verdantix Events">
            <a:extLst>
              <a:ext uri="{FF2B5EF4-FFF2-40B4-BE49-F238E27FC236}">
                <a16:creationId xmlns:a16="http://schemas.microsoft.com/office/drawing/2014/main" id="{2CAE3117-A3A4-894B-A54A-90F410237F2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3974" b="13257"/>
          <a:stretch/>
        </p:blipFill>
        <p:spPr bwMode="auto">
          <a:xfrm>
            <a:off x="12630698" y="10458476"/>
            <a:ext cx="4964852" cy="1886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230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92D1EF8-90F1-E24D-91B8-57966E8249C3}"/>
              </a:ext>
            </a:extLst>
          </p:cNvPr>
          <p:cNvGraphicFramePr>
            <a:graphicFrameLocks noChangeAspect="1"/>
          </p:cNvGraphicFramePr>
          <p:nvPr>
            <p:custDataLst>
              <p:tags r:id="rId2"/>
            </p:custDataLst>
            <p:extLst>
              <p:ext uri="{D42A27DB-BD31-4B8C-83A1-F6EECF244321}">
                <p14:modId xmlns:p14="http://schemas.microsoft.com/office/powerpoint/2010/main" val="59512122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4273"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192D1EF8-90F1-E24D-91B8-57966E8249C3}"/>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CF77F24-B41E-994B-829C-6ECE3654B207}"/>
              </a:ext>
            </a:extLst>
          </p:cNvPr>
          <p:cNvSpPr>
            <a:spLocks noGrp="1"/>
          </p:cNvSpPr>
          <p:nvPr>
            <p:ph type="title"/>
          </p:nvPr>
        </p:nvSpPr>
        <p:spPr/>
        <p:txBody>
          <a:bodyPr vert="horz">
            <a:normAutofit/>
          </a:bodyPr>
          <a:lstStyle/>
          <a:p>
            <a:r>
              <a:rPr lang="en-US"/>
              <a:t>App comparison</a:t>
            </a:r>
          </a:p>
        </p:txBody>
      </p:sp>
      <p:sp>
        <p:nvSpPr>
          <p:cNvPr id="3" name="Text Placeholder 2">
            <a:extLst>
              <a:ext uri="{FF2B5EF4-FFF2-40B4-BE49-F238E27FC236}">
                <a16:creationId xmlns:a16="http://schemas.microsoft.com/office/drawing/2014/main" id="{6A4EDA4D-6FFB-DA49-BFD0-E697A02332C2}"/>
              </a:ext>
            </a:extLst>
          </p:cNvPr>
          <p:cNvSpPr>
            <a:spLocks noGrp="1"/>
          </p:cNvSpPr>
          <p:nvPr>
            <p:ph type="body" sz="quarter" idx="10"/>
          </p:nvPr>
        </p:nvSpPr>
        <p:spPr>
          <a:xfrm>
            <a:off x="1281072" y="3832634"/>
            <a:ext cx="9144000" cy="7315200"/>
          </a:xfrm>
        </p:spPr>
        <p:txBody>
          <a:bodyPr vert="horz" lIns="91440" tIns="45720" rIns="91440" bIns="45720" rtlCol="0">
            <a:normAutofit/>
          </a:bodyPr>
          <a:lstStyle/>
          <a:p>
            <a:r>
              <a:rPr lang="en-US" sz="3600"/>
              <a:t>RK Link App is a </a:t>
            </a:r>
            <a:r>
              <a:rPr lang="en-US" sz="3600">
                <a:solidFill>
                  <a:srgbClr val="F58220"/>
                </a:solidFill>
              </a:rPr>
              <a:t>companion*</a:t>
            </a:r>
            <a:r>
              <a:rPr lang="en-US" sz="3600"/>
              <a:t> app</a:t>
            </a:r>
          </a:p>
          <a:p>
            <a:r>
              <a:rPr lang="en-US" sz="3600"/>
              <a:t>Device &lt;-&gt; RK Link App &lt;-&gt; Email notification </a:t>
            </a:r>
          </a:p>
          <a:p>
            <a:r>
              <a:rPr lang="en-US" sz="3600">
                <a:sym typeface="Factoria W00 Bold"/>
              </a:rPr>
              <a:t>Configure alarms &amp; parameters of GX-3R Pro </a:t>
            </a:r>
          </a:p>
          <a:p>
            <a:r>
              <a:rPr lang="en-US" sz="3600">
                <a:sym typeface="Factoria W00 Bold"/>
              </a:rPr>
              <a:t>Displays all readings in app </a:t>
            </a:r>
          </a:p>
          <a:p>
            <a:r>
              <a:rPr lang="en-US" sz="3600">
                <a:sym typeface="Factoria W00 Bold"/>
              </a:rPr>
              <a:t>Ability to configure email alerts and create groups</a:t>
            </a:r>
          </a:p>
          <a:p>
            <a:r>
              <a:rPr lang="en-US" sz="3600">
                <a:sym typeface="Factoria W00 Bold"/>
              </a:rPr>
              <a:t>No backend platform to show all connected gas detectors </a:t>
            </a:r>
          </a:p>
          <a:p>
            <a:r>
              <a:rPr lang="en-US" sz="3600">
                <a:sym typeface="Factoria W00 Bold"/>
              </a:rPr>
              <a:t>Can only pair with 1 GX-3R Pro device</a:t>
            </a:r>
          </a:p>
        </p:txBody>
      </p:sp>
      <p:sp>
        <p:nvSpPr>
          <p:cNvPr id="4" name="TextBox 3">
            <a:extLst>
              <a:ext uri="{FF2B5EF4-FFF2-40B4-BE49-F238E27FC236}">
                <a16:creationId xmlns:a16="http://schemas.microsoft.com/office/drawing/2014/main" id="{38148EE0-58C9-DE4D-A7B8-1467686E30A4}"/>
              </a:ext>
            </a:extLst>
          </p:cNvPr>
          <p:cNvSpPr txBox="1"/>
          <p:nvPr/>
        </p:nvSpPr>
        <p:spPr>
          <a:xfrm>
            <a:off x="1653505" y="2686311"/>
            <a:ext cx="7875639" cy="15928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3600">
                <a:latin typeface="+mn-lt"/>
              </a:defRPr>
            </a:lvl1pPr>
          </a:lstStyle>
          <a:p>
            <a:endParaRPr lang="en-US"/>
          </a:p>
        </p:txBody>
      </p:sp>
      <p:sp>
        <p:nvSpPr>
          <p:cNvPr id="5" name="TextBox 4">
            <a:extLst>
              <a:ext uri="{FF2B5EF4-FFF2-40B4-BE49-F238E27FC236}">
                <a16:creationId xmlns:a16="http://schemas.microsoft.com/office/drawing/2014/main" id="{868A900C-02FC-C743-B3A2-30D0177F3B24}"/>
              </a:ext>
            </a:extLst>
          </p:cNvPr>
          <p:cNvSpPr txBox="1"/>
          <p:nvPr/>
        </p:nvSpPr>
        <p:spPr>
          <a:xfrm>
            <a:off x="11292839" y="2686311"/>
            <a:ext cx="11437655" cy="914400"/>
          </a:xfrm>
          <a:prstGeom prst="rect">
            <a:avLst/>
          </a:prstGeom>
          <a:solidFill>
            <a:srgbClr val="F58220"/>
          </a:solidFill>
          <a:ln w="12700" cap="flat">
            <a:noFill/>
            <a:miter lim="400000"/>
          </a:ln>
          <a:effectLst/>
          <a:sp3d/>
        </p:spPr>
        <p:style>
          <a:lnRef idx="0">
            <a:scrgbClr r="0" g="0" b="0"/>
          </a:lnRef>
          <a:fillRef idx="0">
            <a:scrgbClr r="0" g="0" b="0"/>
          </a:fillRef>
          <a:effectRef idx="0">
            <a:scrgbClr r="0" g="0" b="0"/>
          </a:effectRef>
          <a:fontRef idx="none"/>
        </p:style>
        <p:txBody>
          <a:bodyPr wrap="square" rtlCol="0" anchor="ctr">
            <a:noAutofit/>
          </a:bodyPr>
          <a:lstStyle/>
          <a:p>
            <a:r>
              <a:rPr lang="en-US" sz="4400" b="1">
                <a:solidFill>
                  <a:schemeClr val="bg1"/>
                </a:solidFill>
                <a:latin typeface="+mn-lt"/>
              </a:rPr>
              <a:t>Guardhat App </a:t>
            </a:r>
          </a:p>
        </p:txBody>
      </p:sp>
      <p:sp>
        <p:nvSpPr>
          <p:cNvPr id="9" name="Text Placeholder 2">
            <a:extLst>
              <a:ext uri="{FF2B5EF4-FFF2-40B4-BE49-F238E27FC236}">
                <a16:creationId xmlns:a16="http://schemas.microsoft.com/office/drawing/2014/main" id="{0EA0A1D8-8C03-8748-A28C-CB73749A4838}"/>
              </a:ext>
            </a:extLst>
          </p:cNvPr>
          <p:cNvSpPr txBox="1">
            <a:spLocks/>
          </p:cNvSpPr>
          <p:nvPr/>
        </p:nvSpPr>
        <p:spPr>
          <a:xfrm>
            <a:off x="11272012" y="3832634"/>
            <a:ext cx="12188152" cy="7315200"/>
          </a:xfrm>
          <a:prstGeom prst="rect">
            <a:avLst/>
          </a:prstGeom>
        </p:spPr>
        <p:txBody>
          <a:bodyPr vert="horz" lIns="91440" tIns="45720" rIns="91440" bIns="45720" rtlCol="0">
            <a:norm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6"/>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7"/>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7"/>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7"/>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7"/>
              </a:buBlip>
              <a:tabLst/>
              <a:defRPr sz="3600" b="0" i="0" u="none" strike="noStrike" cap="none" spc="0" baseline="0">
                <a:solidFill>
                  <a:srgbClr val="000000"/>
                </a:solidFill>
                <a:uFillTx/>
                <a:latin typeface="Gotham Light"/>
                <a:ea typeface="Gotham Light"/>
                <a:cs typeface="Gotham Light"/>
                <a:sym typeface="Gotham Light"/>
              </a:defRPr>
            </a:lvl9pPr>
          </a:lstStyle>
          <a:p>
            <a:pPr hangingPunct="1"/>
            <a:r>
              <a:rPr lang="en-US" sz="3600"/>
              <a:t>Acts as gateway to transmit data to Guardhat Platform</a:t>
            </a:r>
          </a:p>
          <a:p>
            <a:pPr hangingPunct="1"/>
            <a:r>
              <a:rPr lang="en-US" sz="3600"/>
              <a:t>Ability to have audio &amp; video communication </a:t>
            </a:r>
          </a:p>
          <a:p>
            <a:pPr hangingPunct="1"/>
            <a:r>
              <a:rPr lang="en-US" sz="3600"/>
              <a:t>Built-in fall detection </a:t>
            </a:r>
          </a:p>
          <a:p>
            <a:pPr hangingPunct="1"/>
            <a:r>
              <a:rPr lang="en-US" sz="3600"/>
              <a:t>Built-in SOS button</a:t>
            </a:r>
          </a:p>
          <a:p>
            <a:pPr hangingPunct="1"/>
            <a:r>
              <a:rPr lang="en-US" sz="3600"/>
              <a:t>Access to media gallery</a:t>
            </a:r>
          </a:p>
          <a:p>
            <a:pPr hangingPunct="1"/>
            <a:r>
              <a:rPr lang="en-US" sz="3600"/>
              <a:t>Configuration of alerts on backend platform </a:t>
            </a:r>
          </a:p>
          <a:p>
            <a:pPr hangingPunct="1"/>
            <a:r>
              <a:rPr lang="en-US" sz="3600"/>
              <a:t>Ability to connect multiple wearables</a:t>
            </a:r>
          </a:p>
          <a:p>
            <a:pPr hangingPunct="1"/>
            <a:r>
              <a:rPr lang="en-US" sz="3600"/>
              <a:t>Receive event-based alerts</a:t>
            </a:r>
          </a:p>
          <a:p>
            <a:pPr hangingPunct="1"/>
            <a:r>
              <a:rPr lang="en-US" sz="3600"/>
              <a:t>Push-to talk </a:t>
            </a:r>
            <a:r>
              <a:rPr lang="en-US" sz="2000" i="1"/>
              <a:t>(coming in Q1 2022)</a:t>
            </a:r>
          </a:p>
          <a:p>
            <a:pPr hangingPunct="1"/>
            <a:endParaRPr lang="en-US" sz="3600"/>
          </a:p>
        </p:txBody>
      </p:sp>
      <p:sp>
        <p:nvSpPr>
          <p:cNvPr id="10" name="TextBox 9">
            <a:extLst>
              <a:ext uri="{FF2B5EF4-FFF2-40B4-BE49-F238E27FC236}">
                <a16:creationId xmlns:a16="http://schemas.microsoft.com/office/drawing/2014/main" id="{8ED4C28B-7384-0849-AA1A-808473D4C908}"/>
              </a:ext>
            </a:extLst>
          </p:cNvPr>
          <p:cNvSpPr txBox="1"/>
          <p:nvPr/>
        </p:nvSpPr>
        <p:spPr>
          <a:xfrm>
            <a:off x="1358537" y="11482676"/>
            <a:ext cx="9934303" cy="914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l"/>
            <a:r>
              <a:rPr lang="en-US" i="1">
                <a:solidFill>
                  <a:srgbClr val="595959"/>
                </a:solidFill>
                <a:latin typeface="+mn-lt"/>
              </a:rPr>
              <a:t>*Please work with the Guardhat product team if any feature of RKI Link App needs to be built in the Guardhat App </a:t>
            </a:r>
          </a:p>
        </p:txBody>
      </p:sp>
      <p:sp>
        <p:nvSpPr>
          <p:cNvPr id="15" name="TextBox 14">
            <a:extLst>
              <a:ext uri="{FF2B5EF4-FFF2-40B4-BE49-F238E27FC236}">
                <a16:creationId xmlns:a16="http://schemas.microsoft.com/office/drawing/2014/main" id="{C0534031-7755-F44B-921D-3B1DED97D97A}"/>
              </a:ext>
            </a:extLst>
          </p:cNvPr>
          <p:cNvSpPr txBox="1"/>
          <p:nvPr/>
        </p:nvSpPr>
        <p:spPr>
          <a:xfrm>
            <a:off x="1019324" y="2686311"/>
            <a:ext cx="9144000" cy="914400"/>
          </a:xfrm>
          <a:prstGeom prst="rect">
            <a:avLst/>
          </a:prstGeom>
          <a:solidFill>
            <a:srgbClr val="E91927"/>
          </a:solidFill>
          <a:ln w="12700" cap="flat">
            <a:noFill/>
            <a:miter lim="400000"/>
          </a:ln>
          <a:effectLst/>
          <a:sp3d/>
        </p:spPr>
        <p:style>
          <a:lnRef idx="0">
            <a:scrgbClr r="0" g="0" b="0"/>
          </a:lnRef>
          <a:fillRef idx="0">
            <a:scrgbClr r="0" g="0" b="0"/>
          </a:fillRef>
          <a:effectRef idx="0">
            <a:scrgbClr r="0" g="0" b="0"/>
          </a:effectRef>
          <a:fontRef idx="none"/>
        </p:style>
        <p:txBody>
          <a:bodyPr wrap="square" rtlCol="0" anchor="ctr">
            <a:noAutofit/>
          </a:bodyPr>
          <a:lstStyle/>
          <a:p>
            <a:r>
              <a:rPr lang="en-US" sz="4400" b="1">
                <a:solidFill>
                  <a:schemeClr val="bg1"/>
                </a:solidFill>
                <a:latin typeface="+mn-lt"/>
              </a:rPr>
              <a:t>RKI Link App </a:t>
            </a:r>
          </a:p>
        </p:txBody>
      </p:sp>
      <p:pic>
        <p:nvPicPr>
          <p:cNvPr id="8" name="Picture 7" descr="Graphical user interface, application&#10;&#10;Description automatically generated">
            <a:extLst>
              <a:ext uri="{FF2B5EF4-FFF2-40B4-BE49-F238E27FC236}">
                <a16:creationId xmlns:a16="http://schemas.microsoft.com/office/drawing/2014/main" id="{5C67C37D-2EF9-014E-9069-7EFC5B3319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083295" y="9244756"/>
            <a:ext cx="6040929" cy="4270002"/>
          </a:xfrm>
          <a:prstGeom prst="rect">
            <a:avLst/>
          </a:prstGeom>
        </p:spPr>
      </p:pic>
    </p:spTree>
    <p:extLst>
      <p:ext uri="{BB962C8B-B14F-4D97-AF65-F5344CB8AC3E}">
        <p14:creationId xmlns:p14="http://schemas.microsoft.com/office/powerpoint/2010/main" val="128937762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F3C072-CE61-8143-9BC1-8DA4F07A1BE8}"/>
              </a:ext>
            </a:extLst>
          </p:cNvPr>
          <p:cNvGraphicFramePr>
            <a:graphicFrameLocks noChangeAspect="1"/>
          </p:cNvGraphicFramePr>
          <p:nvPr>
            <p:custDataLst>
              <p:tags r:id="rId2"/>
            </p:custDataLst>
            <p:extLst>
              <p:ext uri="{D42A27DB-BD31-4B8C-83A1-F6EECF244321}">
                <p14:modId xmlns:p14="http://schemas.microsoft.com/office/powerpoint/2010/main" val="848381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5297"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C5F3C072-CE61-8143-9BC1-8DA4F07A1BE8}"/>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815" name="Guardhat Ecosystem: Overview"/>
          <p:cNvSpPr txBox="1">
            <a:spLocks noGrp="1"/>
          </p:cNvSpPr>
          <p:nvPr>
            <p:ph type="title"/>
          </p:nvPr>
        </p:nvSpPr>
        <p:spPr>
          <a:xfrm>
            <a:off x="1674653" y="5757529"/>
            <a:ext cx="20828003" cy="2201681"/>
          </a:xfrm>
        </p:spPr>
        <p:txBody>
          <a:bodyPr>
            <a:normAutofit fontScale="90000"/>
          </a:bodyPr>
          <a:lstStyle/>
          <a:p>
            <a:r>
              <a:rPr lang="en-US"/>
              <a:t>DEMO</a:t>
            </a:r>
          </a:p>
        </p:txBody>
      </p:sp>
      <p:sp>
        <p:nvSpPr>
          <p:cNvPr id="817" name="Slide Number"/>
          <p:cNvSpPr txBox="1">
            <a:spLocks noGrp="1"/>
          </p:cNvSpPr>
          <p:nvPr>
            <p:ph type="sldNum" sz="quarter" idx="2"/>
          </p:nvPr>
        </p:nvSpPr>
        <p:spPr>
          <a:xfrm>
            <a:off x="11958984" y="13081000"/>
            <a:ext cx="453332" cy="469900"/>
          </a:xfr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lang="en-US"/>
              <a:pPr/>
              <a:t>18</a:t>
            </a:fld>
            <a:endParaRPr lang="en-US"/>
          </a:p>
        </p:txBody>
      </p:sp>
      <p:sp>
        <p:nvSpPr>
          <p:cNvPr id="4" name="Text Placeholder 3">
            <a:extLst>
              <a:ext uri="{FF2B5EF4-FFF2-40B4-BE49-F238E27FC236}">
                <a16:creationId xmlns:a16="http://schemas.microsoft.com/office/drawing/2014/main" id="{5AF197F2-44AB-044D-8F23-561A2145BB67}"/>
              </a:ext>
            </a:extLst>
          </p:cNvPr>
          <p:cNvSpPr>
            <a:spLocks noGrp="1"/>
          </p:cNvSpPr>
          <p:nvPr>
            <p:ph type="body" sz="half" idx="1"/>
          </p:nvPr>
        </p:nvSpPr>
        <p:spPr/>
        <p:txBody>
          <a:bodyPr/>
          <a:lstStyle/>
          <a:p>
            <a:r>
              <a:rPr lang="en-US"/>
              <a:t>Safety Compliance Solution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F3C072-CE61-8143-9BC1-8DA4F07A1BE8}"/>
              </a:ext>
            </a:extLst>
          </p:cNvPr>
          <p:cNvGraphicFramePr>
            <a:graphicFrameLocks noChangeAspect="1"/>
          </p:cNvGraphicFramePr>
          <p:nvPr>
            <p:custDataLst>
              <p:tags r:id="rId2"/>
            </p:custDataLst>
            <p:extLst>
              <p:ext uri="{D42A27DB-BD31-4B8C-83A1-F6EECF244321}">
                <p14:modId xmlns:p14="http://schemas.microsoft.com/office/powerpoint/2010/main" val="282929822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6321"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C5F3C072-CE61-8143-9BC1-8DA4F07A1BE8}"/>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815" name="Guardhat Ecosystem: Overview"/>
          <p:cNvSpPr txBox="1">
            <a:spLocks noGrp="1"/>
          </p:cNvSpPr>
          <p:nvPr>
            <p:ph type="title"/>
          </p:nvPr>
        </p:nvSpPr>
        <p:spPr>
          <a:xfrm>
            <a:off x="1674653" y="5757529"/>
            <a:ext cx="20828003" cy="2201681"/>
          </a:xfrm>
        </p:spPr>
        <p:txBody>
          <a:bodyPr>
            <a:normAutofit fontScale="90000"/>
          </a:bodyPr>
          <a:lstStyle/>
          <a:p>
            <a:r>
              <a:rPr lang="en-US"/>
              <a:t>Positioning &amp; Competition</a:t>
            </a:r>
          </a:p>
        </p:txBody>
      </p:sp>
      <p:sp>
        <p:nvSpPr>
          <p:cNvPr id="817" name="Slide Number"/>
          <p:cNvSpPr txBox="1">
            <a:spLocks noGrp="1"/>
          </p:cNvSpPr>
          <p:nvPr>
            <p:ph type="sldNum" sz="quarter" idx="2"/>
          </p:nvPr>
        </p:nvSpPr>
        <p:spPr>
          <a:xfrm>
            <a:off x="11958984" y="13081000"/>
            <a:ext cx="453332" cy="469900"/>
          </a:xfr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lang="en-US"/>
              <a:pPr/>
              <a:t>19</a:t>
            </a:fld>
            <a:endParaRPr lang="en-US"/>
          </a:p>
        </p:txBody>
      </p:sp>
    </p:spTree>
    <p:extLst>
      <p:ext uri="{BB962C8B-B14F-4D97-AF65-F5344CB8AC3E}">
        <p14:creationId xmlns:p14="http://schemas.microsoft.com/office/powerpoint/2010/main" val="250692809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7E1B33CF-D0D5-4247-81D9-F4DFF8C0BE0C}"/>
              </a:ext>
            </a:extLst>
          </p:cNvPr>
          <p:cNvGraphicFramePr>
            <a:graphicFrameLocks noChangeAspect="1"/>
          </p:cNvGraphicFramePr>
          <p:nvPr>
            <p:custDataLst>
              <p:tags r:id="rId2"/>
            </p:custDataLst>
            <p:extLst>
              <p:ext uri="{D42A27DB-BD31-4B8C-83A1-F6EECF244321}">
                <p14:modId xmlns:p14="http://schemas.microsoft.com/office/powerpoint/2010/main" val="427468840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7345" name="think-cell Slide" r:id="rId32" imgW="7772400" imgH="10058400" progId="TCLayout.ActiveDocument.1">
                  <p:embed/>
                </p:oleObj>
              </mc:Choice>
              <mc:Fallback>
                <p:oleObj name="think-cell Slide" r:id="rId32" imgW="7772400" imgH="10058400" progId="TCLayout.ActiveDocument.1">
                  <p:embed/>
                  <p:pic>
                    <p:nvPicPr>
                      <p:cNvPr id="15" name="Object 14" hidden="1">
                        <a:extLst>
                          <a:ext uri="{FF2B5EF4-FFF2-40B4-BE49-F238E27FC236}">
                            <a16:creationId xmlns:a16="http://schemas.microsoft.com/office/drawing/2014/main" id="{7E1B33CF-D0D5-4247-81D9-F4DFF8C0BE0C}"/>
                          </a:ext>
                        </a:extLst>
                      </p:cNvPr>
                      <p:cNvPicPr/>
                      <p:nvPr/>
                    </p:nvPicPr>
                    <p:blipFill>
                      <a:blip r:embed="rId33"/>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1625E1-C095-EE44-9911-0477AA7C5D28}"/>
              </a:ext>
            </a:extLst>
          </p:cNvPr>
          <p:cNvSpPr>
            <a:spLocks noGrp="1"/>
          </p:cNvSpPr>
          <p:nvPr>
            <p:ph type="title"/>
          </p:nvPr>
        </p:nvSpPr>
        <p:spPr>
          <a:xfrm>
            <a:off x="1358537" y="301285"/>
            <a:ext cx="22101627" cy="1527812"/>
          </a:xfrm>
        </p:spPr>
        <p:txBody>
          <a:bodyPr vert="horz">
            <a:noAutofit/>
          </a:bodyPr>
          <a:lstStyle/>
          <a:p>
            <a:r>
              <a:rPr lang="en-US" sz="5400">
                <a:solidFill>
                  <a:schemeClr val="accent1"/>
                </a:solidFill>
              </a:rPr>
              <a:t>RKI + Guardhat solutions serve the needs of over a quarter of the Connected Worker market </a:t>
            </a:r>
          </a:p>
        </p:txBody>
      </p:sp>
      <p:graphicFrame>
        <p:nvGraphicFramePr>
          <p:cNvPr id="56" name="Chart 55">
            <a:extLst>
              <a:ext uri="{FF2B5EF4-FFF2-40B4-BE49-F238E27FC236}">
                <a16:creationId xmlns:a16="http://schemas.microsoft.com/office/drawing/2014/main" id="{8A97A58E-B861-1243-8C52-DF05CDE7FBE4}"/>
              </a:ext>
            </a:extLst>
          </p:cNvPr>
          <p:cNvGraphicFramePr/>
          <p:nvPr>
            <p:custDataLst>
              <p:tags r:id="rId3"/>
            </p:custDataLst>
          </p:nvPr>
        </p:nvGraphicFramePr>
        <p:xfrm>
          <a:off x="782638" y="3016250"/>
          <a:ext cx="16873537" cy="9550400"/>
        </p:xfrm>
        <a:graphic>
          <a:graphicData uri="http://schemas.openxmlformats.org/drawingml/2006/chart">
            <c:chart xmlns:c="http://schemas.openxmlformats.org/drawingml/2006/chart" xmlns:r="http://schemas.openxmlformats.org/officeDocument/2006/relationships" r:id="rId34"/>
          </a:graphicData>
        </a:graphic>
      </p:graphicFrame>
      <p:sp>
        <p:nvSpPr>
          <p:cNvPr id="53" name="Text Placeholder 6">
            <a:extLst>
              <a:ext uri="{FF2B5EF4-FFF2-40B4-BE49-F238E27FC236}">
                <a16:creationId xmlns:a16="http://schemas.microsoft.com/office/drawing/2014/main" id="{99CDFA69-4AD6-7A48-A3FC-FDF39812E34F}"/>
              </a:ext>
            </a:extLst>
          </p:cNvPr>
          <p:cNvSpPr txBox="1">
            <a:spLocks/>
          </p:cNvSpPr>
          <p:nvPr>
            <p:custDataLst>
              <p:tags r:id="rId4"/>
            </p:custDataLst>
          </p:nvPr>
        </p:nvSpPr>
        <p:spPr bwMode="auto">
          <a:xfrm>
            <a:off x="15976600" y="12482513"/>
            <a:ext cx="546100" cy="27463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FA4A9CF9-4A60-4131-BC2E-201CFD61C3A1}" type="datetime'''''''''''''''2''''''''''0''''''''''''''2''''6'''''''''">
              <a:rPr lang="en-US" altLang="en-US" sz="1800" smtClean="0">
                <a:cs typeface="+mn-cs"/>
              </a:rPr>
              <a:pPr marL="0" indent="0" algn="ctr" hangingPunct="1">
                <a:spcBef>
                  <a:spcPct val="0"/>
                </a:spcBef>
                <a:spcAft>
                  <a:spcPct val="0"/>
                </a:spcAft>
                <a:buNone/>
              </a:pPr>
              <a:t>2026</a:t>
            </a:fld>
            <a:endParaRPr lang="en-US" sz="1800">
              <a:cs typeface="+mn-cs"/>
            </a:endParaRPr>
          </a:p>
        </p:txBody>
      </p:sp>
      <p:sp>
        <p:nvSpPr>
          <p:cNvPr id="50" name="Text Placeholder 6">
            <a:extLst>
              <a:ext uri="{FF2B5EF4-FFF2-40B4-BE49-F238E27FC236}">
                <a16:creationId xmlns:a16="http://schemas.microsoft.com/office/drawing/2014/main" id="{A4055E18-678D-DD43-A0B7-5F4F950B286C}"/>
              </a:ext>
            </a:extLst>
          </p:cNvPr>
          <p:cNvSpPr txBox="1">
            <a:spLocks/>
          </p:cNvSpPr>
          <p:nvPr>
            <p:custDataLst>
              <p:tags r:id="rId5"/>
            </p:custDataLst>
          </p:nvPr>
        </p:nvSpPr>
        <p:spPr bwMode="auto">
          <a:xfrm>
            <a:off x="8037513" y="12482513"/>
            <a:ext cx="546100" cy="27463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21683215-9407-4D1A-B544-C01E6BA30E15}" type="datetime'''''''''''''''''''2''''''''0''''''''2''''''3'''''''''''''''">
              <a:rPr lang="en-US" altLang="en-US" sz="1800" smtClean="0">
                <a:cs typeface="+mn-cs"/>
              </a:rPr>
              <a:pPr marL="0" indent="0" algn="ctr" hangingPunct="1">
                <a:spcBef>
                  <a:spcPct val="0"/>
                </a:spcBef>
                <a:spcAft>
                  <a:spcPct val="0"/>
                </a:spcAft>
                <a:buNone/>
              </a:pPr>
              <a:t>2023</a:t>
            </a:fld>
            <a:endParaRPr lang="en-US" sz="1800">
              <a:cs typeface="+mn-cs"/>
            </a:endParaRPr>
          </a:p>
        </p:txBody>
      </p:sp>
      <p:sp>
        <p:nvSpPr>
          <p:cNvPr id="49" name="Text Placeholder 6">
            <a:extLst>
              <a:ext uri="{FF2B5EF4-FFF2-40B4-BE49-F238E27FC236}">
                <a16:creationId xmlns:a16="http://schemas.microsoft.com/office/drawing/2014/main" id="{DE319F23-E5E5-C348-8ABC-C3F8FEEE03DE}"/>
              </a:ext>
            </a:extLst>
          </p:cNvPr>
          <p:cNvSpPr txBox="1">
            <a:spLocks/>
          </p:cNvSpPr>
          <p:nvPr>
            <p:custDataLst>
              <p:tags r:id="rId6"/>
            </p:custDataLst>
          </p:nvPr>
        </p:nvSpPr>
        <p:spPr bwMode="auto">
          <a:xfrm>
            <a:off x="5391150" y="12482513"/>
            <a:ext cx="546100" cy="27463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63C914EF-1358-468E-ABC0-CBCD850744C3}" type="datetime'''''''''2''''''''''''''''0''''''''''''''''''''''2''''2'''''''">
              <a:rPr lang="en-US" altLang="en-US" sz="1800" smtClean="0">
                <a:cs typeface="+mn-cs"/>
              </a:rPr>
              <a:pPr marL="0" indent="0" algn="ctr" hangingPunct="1">
                <a:spcBef>
                  <a:spcPct val="0"/>
                </a:spcBef>
                <a:spcAft>
                  <a:spcPct val="0"/>
                </a:spcAft>
                <a:buNone/>
              </a:pPr>
              <a:t>2022</a:t>
            </a:fld>
            <a:endParaRPr lang="en-US" sz="1800">
              <a:cs typeface="+mn-cs"/>
            </a:endParaRPr>
          </a:p>
        </p:txBody>
      </p:sp>
      <p:sp>
        <p:nvSpPr>
          <p:cNvPr id="51" name="Text Placeholder 6">
            <a:extLst>
              <a:ext uri="{FF2B5EF4-FFF2-40B4-BE49-F238E27FC236}">
                <a16:creationId xmlns:a16="http://schemas.microsoft.com/office/drawing/2014/main" id="{45D0A566-05D5-1B42-986B-1225CC734702}"/>
              </a:ext>
            </a:extLst>
          </p:cNvPr>
          <p:cNvSpPr txBox="1">
            <a:spLocks/>
          </p:cNvSpPr>
          <p:nvPr>
            <p:custDataLst>
              <p:tags r:id="rId7"/>
            </p:custDataLst>
          </p:nvPr>
        </p:nvSpPr>
        <p:spPr bwMode="auto">
          <a:xfrm>
            <a:off x="10683875" y="12482513"/>
            <a:ext cx="546100" cy="27463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A4AA5F39-6002-4619-8731-24EF41E25E2F}" type="datetime'''2''''0''''''''''''''''''''''''''''''2''4'''''''">
              <a:rPr lang="en-US" altLang="en-US" sz="1800" smtClean="0">
                <a:cs typeface="+mn-cs"/>
              </a:rPr>
              <a:pPr marL="0" indent="0" algn="ctr" hangingPunct="1">
                <a:spcBef>
                  <a:spcPct val="0"/>
                </a:spcBef>
                <a:spcAft>
                  <a:spcPct val="0"/>
                </a:spcAft>
                <a:buNone/>
              </a:pPr>
              <a:t>2024</a:t>
            </a:fld>
            <a:endParaRPr lang="en-US" sz="1800">
              <a:cs typeface="+mn-cs"/>
            </a:endParaRPr>
          </a:p>
        </p:txBody>
      </p:sp>
      <p:sp>
        <p:nvSpPr>
          <p:cNvPr id="95" name="Text Placeholder 6">
            <a:extLst>
              <a:ext uri="{FF2B5EF4-FFF2-40B4-BE49-F238E27FC236}">
                <a16:creationId xmlns:a16="http://schemas.microsoft.com/office/drawing/2014/main" id="{839634AD-F6DC-D143-BEBD-405132F0E4BA}"/>
              </a:ext>
            </a:extLst>
          </p:cNvPr>
          <p:cNvSpPr txBox="1">
            <a:spLocks/>
          </p:cNvSpPr>
          <p:nvPr>
            <p:custDataLst>
              <p:tags r:id="rId8"/>
            </p:custDataLst>
          </p:nvPr>
        </p:nvSpPr>
        <p:spPr bwMode="gray">
          <a:xfrm>
            <a:off x="13241338" y="4314825"/>
            <a:ext cx="725488" cy="274638"/>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b"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35136C00-9B5F-4DA0-9D96-C2196CB45D1D}" type="datetime'''''''''''''''''''''''''''3'',7''''''''''''1''''''''''''4'''''">
              <a:rPr lang="en-US" altLang="en-US" sz="1800" b="1" smtClean="0">
                <a:cs typeface="+mn-cs"/>
              </a:rPr>
              <a:pPr marL="0" indent="0" algn="ctr" hangingPunct="1">
                <a:spcBef>
                  <a:spcPct val="0"/>
                </a:spcBef>
                <a:spcAft>
                  <a:spcPct val="0"/>
                </a:spcAft>
                <a:buNone/>
              </a:pPr>
              <a:t>3,714</a:t>
            </a:fld>
            <a:endParaRPr lang="en-US" sz="1800" b="1">
              <a:cs typeface="+mn-cs"/>
            </a:endParaRPr>
          </a:p>
        </p:txBody>
      </p:sp>
      <p:sp>
        <p:nvSpPr>
          <p:cNvPr id="91" name="Text Placeholder 6">
            <a:extLst>
              <a:ext uri="{FF2B5EF4-FFF2-40B4-BE49-F238E27FC236}">
                <a16:creationId xmlns:a16="http://schemas.microsoft.com/office/drawing/2014/main" id="{D8DFB658-EBC3-014E-96C2-82E3526459B2}"/>
              </a:ext>
            </a:extLst>
          </p:cNvPr>
          <p:cNvSpPr txBox="1">
            <a:spLocks/>
          </p:cNvSpPr>
          <p:nvPr>
            <p:custDataLst>
              <p:tags r:id="rId9"/>
            </p:custDataLst>
          </p:nvPr>
        </p:nvSpPr>
        <p:spPr bwMode="gray">
          <a:xfrm>
            <a:off x="10594975" y="5270500"/>
            <a:ext cx="725488" cy="274638"/>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b"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C25A73B5-B915-42F0-B975-9B19CECC44F7}" type="datetime'3'',''''''''''''''''''''''''''2''''''''''5''''8'''''''''''''''">
              <a:rPr lang="en-US" altLang="en-US" sz="1800" b="1" smtClean="0">
                <a:cs typeface="+mn-cs"/>
              </a:rPr>
              <a:pPr marL="0" indent="0" algn="ctr" hangingPunct="1">
                <a:spcBef>
                  <a:spcPct val="0"/>
                </a:spcBef>
                <a:spcAft>
                  <a:spcPct val="0"/>
                </a:spcAft>
                <a:buNone/>
              </a:pPr>
              <a:t>3,258</a:t>
            </a:fld>
            <a:endParaRPr lang="en-US" sz="1800" b="1">
              <a:cs typeface="+mn-cs"/>
            </a:endParaRPr>
          </a:p>
        </p:txBody>
      </p:sp>
      <p:sp>
        <p:nvSpPr>
          <p:cNvPr id="37" name="Text Placeholder 6">
            <a:extLst>
              <a:ext uri="{FF2B5EF4-FFF2-40B4-BE49-F238E27FC236}">
                <a16:creationId xmlns:a16="http://schemas.microsoft.com/office/drawing/2014/main" id="{D8E42ED7-164F-FF40-86DC-590A65A53048}"/>
              </a:ext>
            </a:extLst>
          </p:cNvPr>
          <p:cNvSpPr txBox="1">
            <a:spLocks/>
          </p:cNvSpPr>
          <p:nvPr>
            <p:custDataLst>
              <p:tags r:id="rId10"/>
            </p:custDataLst>
          </p:nvPr>
        </p:nvSpPr>
        <p:spPr bwMode="gray">
          <a:xfrm>
            <a:off x="2655888" y="7459663"/>
            <a:ext cx="725488" cy="274638"/>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b"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58D602EB-4686-40B3-BB56-0284AF2D4E9D}" type="datetime'''''2'''''''''''',''''2''''''''1''''''''5'''''''''''''''''''">
              <a:rPr lang="en-US" altLang="en-US" sz="1800" b="1" smtClean="0">
                <a:cs typeface="+mn-cs"/>
              </a:rPr>
              <a:pPr marL="0" indent="0" algn="ctr" hangingPunct="1">
                <a:spcBef>
                  <a:spcPct val="0"/>
                </a:spcBef>
                <a:spcAft>
                  <a:spcPct val="0"/>
                </a:spcAft>
                <a:buNone/>
              </a:pPr>
              <a:t>2,215</a:t>
            </a:fld>
            <a:endParaRPr lang="en-US" sz="1800" b="1">
              <a:cs typeface="+mn-cs"/>
            </a:endParaRPr>
          </a:p>
        </p:txBody>
      </p:sp>
      <p:sp>
        <p:nvSpPr>
          <p:cNvPr id="52" name="Text Placeholder 6">
            <a:extLst>
              <a:ext uri="{FF2B5EF4-FFF2-40B4-BE49-F238E27FC236}">
                <a16:creationId xmlns:a16="http://schemas.microsoft.com/office/drawing/2014/main" id="{46834377-E52C-AC4C-83E9-4D890C6AD179}"/>
              </a:ext>
            </a:extLst>
          </p:cNvPr>
          <p:cNvSpPr txBox="1">
            <a:spLocks/>
          </p:cNvSpPr>
          <p:nvPr>
            <p:custDataLst>
              <p:tags r:id="rId11"/>
            </p:custDataLst>
          </p:nvPr>
        </p:nvSpPr>
        <p:spPr bwMode="auto">
          <a:xfrm>
            <a:off x="13330238" y="12482513"/>
            <a:ext cx="546100" cy="27463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444C68A6-F196-433E-AB6A-82223EA8912A}" type="datetime'''''''''''''''''2''''''0''''''''''2''5'''''''''">
              <a:rPr lang="en-US" altLang="en-US" sz="1800" smtClean="0">
                <a:cs typeface="+mn-cs"/>
              </a:rPr>
              <a:pPr marL="0" indent="0" algn="ctr" hangingPunct="1">
                <a:spcBef>
                  <a:spcPct val="0"/>
                </a:spcBef>
                <a:spcAft>
                  <a:spcPct val="0"/>
                </a:spcAft>
                <a:buNone/>
              </a:pPr>
              <a:t>2025</a:t>
            </a:fld>
            <a:endParaRPr lang="en-US" sz="1800">
              <a:cs typeface="+mn-cs"/>
            </a:endParaRPr>
          </a:p>
        </p:txBody>
      </p:sp>
      <p:sp>
        <p:nvSpPr>
          <p:cNvPr id="39" name="Text Placeholder 6">
            <a:extLst>
              <a:ext uri="{FF2B5EF4-FFF2-40B4-BE49-F238E27FC236}">
                <a16:creationId xmlns:a16="http://schemas.microsoft.com/office/drawing/2014/main" id="{77A43C68-9375-734A-92A4-3ED4746FC76C}"/>
              </a:ext>
            </a:extLst>
          </p:cNvPr>
          <p:cNvSpPr txBox="1">
            <a:spLocks/>
          </p:cNvSpPr>
          <p:nvPr>
            <p:custDataLst>
              <p:tags r:id="rId12"/>
            </p:custDataLst>
          </p:nvPr>
        </p:nvSpPr>
        <p:spPr bwMode="gray">
          <a:xfrm>
            <a:off x="5302250" y="6788150"/>
            <a:ext cx="725488" cy="274638"/>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b"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779370FE-5164-4AD6-A6B1-E1E364AD06C5}" type="datetime'''''''''''''''''''2'',''53''''5'''''''''''''''''">
              <a:rPr lang="en-US" altLang="en-US" sz="1800" b="1" smtClean="0">
                <a:cs typeface="+mn-cs"/>
              </a:rPr>
              <a:pPr marL="0" indent="0" algn="ctr" hangingPunct="1">
                <a:spcBef>
                  <a:spcPct val="0"/>
                </a:spcBef>
                <a:spcAft>
                  <a:spcPct val="0"/>
                </a:spcAft>
                <a:buNone/>
              </a:pPr>
              <a:t>2,535</a:t>
            </a:fld>
            <a:endParaRPr lang="en-US" sz="1800" b="1">
              <a:cs typeface="+mn-cs"/>
            </a:endParaRPr>
          </a:p>
        </p:txBody>
      </p:sp>
      <p:sp>
        <p:nvSpPr>
          <p:cNvPr id="48" name="Text Placeholder 6">
            <a:extLst>
              <a:ext uri="{FF2B5EF4-FFF2-40B4-BE49-F238E27FC236}">
                <a16:creationId xmlns:a16="http://schemas.microsoft.com/office/drawing/2014/main" id="{0F9AF747-4614-4E4C-B5A7-83502FC494B4}"/>
              </a:ext>
            </a:extLst>
          </p:cNvPr>
          <p:cNvSpPr txBox="1">
            <a:spLocks/>
          </p:cNvSpPr>
          <p:nvPr>
            <p:custDataLst>
              <p:tags r:id="rId13"/>
            </p:custDataLst>
          </p:nvPr>
        </p:nvSpPr>
        <p:spPr bwMode="auto">
          <a:xfrm>
            <a:off x="2744788" y="12482513"/>
            <a:ext cx="546100" cy="27463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3049B89C-F1BF-4FA7-B3E5-E2DC17F1CDE4}" type="datetime'''''''2''''0''''''''''''2''''''''''''''1'''''''''''''''">
              <a:rPr lang="en-US" altLang="en-US" sz="1800" smtClean="0">
                <a:cs typeface="+mn-cs"/>
              </a:rPr>
              <a:pPr marL="0" indent="0" algn="ctr" hangingPunct="1">
                <a:spcBef>
                  <a:spcPct val="0"/>
                </a:spcBef>
                <a:spcAft>
                  <a:spcPct val="0"/>
                </a:spcAft>
                <a:buNone/>
              </a:pPr>
              <a:t>2021</a:t>
            </a:fld>
            <a:endParaRPr lang="en-US" sz="1800">
              <a:cs typeface="+mn-cs"/>
            </a:endParaRPr>
          </a:p>
        </p:txBody>
      </p:sp>
      <p:sp>
        <p:nvSpPr>
          <p:cNvPr id="98" name="Text Placeholder 6">
            <a:extLst>
              <a:ext uri="{FF2B5EF4-FFF2-40B4-BE49-F238E27FC236}">
                <a16:creationId xmlns:a16="http://schemas.microsoft.com/office/drawing/2014/main" id="{F05BE07A-D534-A044-9A16-D2FF26BCA493}"/>
              </a:ext>
            </a:extLst>
          </p:cNvPr>
          <p:cNvSpPr txBox="1">
            <a:spLocks/>
          </p:cNvSpPr>
          <p:nvPr>
            <p:custDataLst>
              <p:tags r:id="rId14"/>
            </p:custDataLst>
          </p:nvPr>
        </p:nvSpPr>
        <p:spPr bwMode="gray">
          <a:xfrm>
            <a:off x="15887700" y="3216275"/>
            <a:ext cx="725488" cy="274638"/>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b"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19B2D803-7700-47A6-944F-3A5F17BAAE1A}" type="datetime'''''''''''''''4'''''''''''',''''2''''''''''''''''''3''7'''''">
              <a:rPr lang="en-US" altLang="en-US" sz="1800" b="1" smtClean="0">
                <a:cs typeface="+mn-cs"/>
              </a:rPr>
              <a:pPr marL="0" indent="0" algn="ctr" hangingPunct="1">
                <a:spcBef>
                  <a:spcPct val="0"/>
                </a:spcBef>
                <a:spcAft>
                  <a:spcPct val="0"/>
                </a:spcAft>
                <a:buNone/>
              </a:pPr>
              <a:t>4,237</a:t>
            </a:fld>
            <a:endParaRPr lang="en-US" sz="1800" b="1">
              <a:cs typeface="+mn-cs"/>
            </a:endParaRPr>
          </a:p>
        </p:txBody>
      </p:sp>
      <p:sp>
        <p:nvSpPr>
          <p:cNvPr id="88" name="Text Placeholder 6">
            <a:extLst>
              <a:ext uri="{FF2B5EF4-FFF2-40B4-BE49-F238E27FC236}">
                <a16:creationId xmlns:a16="http://schemas.microsoft.com/office/drawing/2014/main" id="{56D6CD46-9ECC-B04A-AEA1-E038A8B232EE}"/>
              </a:ext>
            </a:extLst>
          </p:cNvPr>
          <p:cNvSpPr txBox="1">
            <a:spLocks/>
          </p:cNvSpPr>
          <p:nvPr>
            <p:custDataLst>
              <p:tags r:id="rId15"/>
            </p:custDataLst>
          </p:nvPr>
        </p:nvSpPr>
        <p:spPr bwMode="gray">
          <a:xfrm>
            <a:off x="7948613" y="6084888"/>
            <a:ext cx="725488" cy="274638"/>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b"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algn="ctr" hangingPunct="1">
              <a:spcBef>
                <a:spcPct val="0"/>
              </a:spcBef>
              <a:spcAft>
                <a:spcPct val="0"/>
              </a:spcAft>
              <a:buNone/>
            </a:pPr>
            <a:fld id="{4298546F-0269-4F14-8F74-93169629620C}" type="datetime'''2,8''''7''''''0'''''''''''''''''''">
              <a:rPr lang="en-US" altLang="en-US" sz="1800" b="1" smtClean="0">
                <a:cs typeface="+mn-cs"/>
              </a:rPr>
              <a:pPr marL="0" indent="0" algn="ctr" hangingPunct="1">
                <a:spcBef>
                  <a:spcPct val="0"/>
                </a:spcBef>
                <a:spcAft>
                  <a:spcPct val="0"/>
                </a:spcAft>
                <a:buNone/>
              </a:pPr>
              <a:t>2,870</a:t>
            </a:fld>
            <a:endParaRPr lang="en-US" sz="1800" b="1">
              <a:cs typeface="+mn-cs"/>
            </a:endParaRPr>
          </a:p>
        </p:txBody>
      </p:sp>
      <p:sp>
        <p:nvSpPr>
          <p:cNvPr id="1401" name="Rectangle 1400">
            <a:extLst>
              <a:ext uri="{FF2B5EF4-FFF2-40B4-BE49-F238E27FC236}">
                <a16:creationId xmlns:a16="http://schemas.microsoft.com/office/drawing/2014/main" id="{AC2DD466-2EB4-A241-A292-6CB2FD384866}"/>
              </a:ext>
            </a:extLst>
          </p:cNvPr>
          <p:cNvSpPr/>
          <p:nvPr>
            <p:custDataLst>
              <p:tags r:id="rId16"/>
            </p:custDataLst>
          </p:nvPr>
        </p:nvSpPr>
        <p:spPr bwMode="auto">
          <a:xfrm>
            <a:off x="18608675" y="10698163"/>
            <a:ext cx="428625" cy="320675"/>
          </a:xfrm>
          <a:prstGeom prst="rect">
            <a:avLst/>
          </a:prstGeom>
          <a:solidFill>
            <a:schemeClr val="accent1"/>
          </a:solidFill>
          <a:ln w="25400" cap="flat">
            <a:noFill/>
            <a:prstDash val="solid"/>
            <a:round/>
          </a:ln>
          <a:effectLst/>
          <a:extLst>
            <a:ext uri="{E45631CC-5BF2-4C18-A39C-3461C7D3F71A}">
              <a14:hiddenSp3d xmlns:a14="http://schemas.microsoft.com/office/drawing/2010/main"/>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395" name="Rectangle 1394">
            <a:extLst>
              <a:ext uri="{FF2B5EF4-FFF2-40B4-BE49-F238E27FC236}">
                <a16:creationId xmlns:a16="http://schemas.microsoft.com/office/drawing/2014/main" id="{43362B41-F595-6E40-BFAD-E0F1BDB8240E}"/>
              </a:ext>
            </a:extLst>
          </p:cNvPr>
          <p:cNvSpPr/>
          <p:nvPr>
            <p:custDataLst>
              <p:tags r:id="rId17"/>
            </p:custDataLst>
          </p:nvPr>
        </p:nvSpPr>
        <p:spPr bwMode="auto">
          <a:xfrm>
            <a:off x="18608675" y="3819525"/>
            <a:ext cx="428625" cy="320675"/>
          </a:xfrm>
          <a:prstGeom prst="rect">
            <a:avLst/>
          </a:prstGeom>
          <a:solidFill>
            <a:schemeClr val="accent4"/>
          </a:solidFill>
          <a:ln w="25400" cap="flat">
            <a:noFill/>
            <a:prstDash val="solid"/>
            <a:round/>
          </a:ln>
          <a:effectLst/>
          <a:extLst>
            <a:ext uri="{E45631CC-5BF2-4C18-A39C-3461C7D3F71A}">
              <a14:hiddenSp3d xmlns:a14="http://schemas.microsoft.com/office/drawing/2010/main"/>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400" name="Rectangle 1399">
            <a:extLst>
              <a:ext uri="{FF2B5EF4-FFF2-40B4-BE49-F238E27FC236}">
                <a16:creationId xmlns:a16="http://schemas.microsoft.com/office/drawing/2014/main" id="{82FB38D2-2A6A-2449-ABBE-F076CF232ECC}"/>
              </a:ext>
            </a:extLst>
          </p:cNvPr>
          <p:cNvSpPr/>
          <p:nvPr>
            <p:custDataLst>
              <p:tags r:id="rId18"/>
            </p:custDataLst>
          </p:nvPr>
        </p:nvSpPr>
        <p:spPr bwMode="auto">
          <a:xfrm>
            <a:off x="18608675" y="8974138"/>
            <a:ext cx="428625" cy="320675"/>
          </a:xfrm>
          <a:prstGeom prst="rect">
            <a:avLst/>
          </a:prstGeom>
          <a:solidFill>
            <a:schemeClr val="accent6"/>
          </a:solidFill>
          <a:ln w="25400" cap="flat">
            <a:noFill/>
            <a:prstDash val="solid"/>
            <a:round/>
          </a:ln>
          <a:effectLst/>
          <a:extLst>
            <a:ext uri="{E45631CC-5BF2-4C18-A39C-3461C7D3F71A}">
              <a14:hiddenSp3d xmlns:a14="http://schemas.microsoft.com/office/drawing/2010/main"/>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399" name="Rectangle 1398">
            <a:extLst>
              <a:ext uri="{FF2B5EF4-FFF2-40B4-BE49-F238E27FC236}">
                <a16:creationId xmlns:a16="http://schemas.microsoft.com/office/drawing/2014/main" id="{1DFED5B2-62CF-414E-8E7E-7683063AB643}"/>
              </a:ext>
            </a:extLst>
          </p:cNvPr>
          <p:cNvSpPr/>
          <p:nvPr>
            <p:custDataLst>
              <p:tags r:id="rId19"/>
            </p:custDataLst>
          </p:nvPr>
        </p:nvSpPr>
        <p:spPr bwMode="auto">
          <a:xfrm>
            <a:off x="18608675" y="7980363"/>
            <a:ext cx="428625" cy="320675"/>
          </a:xfrm>
          <a:prstGeom prst="rect">
            <a:avLst/>
          </a:prstGeom>
          <a:solidFill>
            <a:schemeClr val="accent5"/>
          </a:solidFill>
          <a:ln w="25400" cap="flat">
            <a:noFill/>
            <a:prstDash val="solid"/>
            <a:round/>
          </a:ln>
          <a:effectLst/>
          <a:extLst>
            <a:ext uri="{E45631CC-5BF2-4C18-A39C-3461C7D3F71A}">
              <a14:hiddenSp3d xmlns:a14="http://schemas.microsoft.com/office/drawing/2010/main"/>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398" name="Rectangle 1397">
            <a:extLst>
              <a:ext uri="{FF2B5EF4-FFF2-40B4-BE49-F238E27FC236}">
                <a16:creationId xmlns:a16="http://schemas.microsoft.com/office/drawing/2014/main" id="{49B03E8E-77CB-D344-8153-D29968A3316B}"/>
              </a:ext>
            </a:extLst>
          </p:cNvPr>
          <p:cNvSpPr/>
          <p:nvPr>
            <p:custDataLst>
              <p:tags r:id="rId20"/>
            </p:custDataLst>
          </p:nvPr>
        </p:nvSpPr>
        <p:spPr bwMode="auto">
          <a:xfrm>
            <a:off x="18608675" y="6621463"/>
            <a:ext cx="428625" cy="320675"/>
          </a:xfrm>
          <a:prstGeom prst="rect">
            <a:avLst/>
          </a:prstGeom>
          <a:solidFill>
            <a:srgbClr val="808080"/>
          </a:solidFill>
          <a:ln w="25400" cap="flat">
            <a:noFill/>
            <a:prstDash val="solid"/>
            <a:round/>
          </a:ln>
          <a:effectLst/>
          <a:extLst>
            <a:ext uri="{E45631CC-5BF2-4C18-A39C-3461C7D3F71A}">
              <a14:hiddenSp3d xmlns:a14="http://schemas.microsoft.com/office/drawing/2010/main"/>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396" name="Rectangle 1395">
            <a:extLst>
              <a:ext uri="{FF2B5EF4-FFF2-40B4-BE49-F238E27FC236}">
                <a16:creationId xmlns:a16="http://schemas.microsoft.com/office/drawing/2014/main" id="{74FD59C2-BFB2-F641-9F25-FF23A2EEE6FF}"/>
              </a:ext>
            </a:extLst>
          </p:cNvPr>
          <p:cNvSpPr/>
          <p:nvPr>
            <p:custDataLst>
              <p:tags r:id="rId21"/>
            </p:custDataLst>
          </p:nvPr>
        </p:nvSpPr>
        <p:spPr bwMode="auto">
          <a:xfrm>
            <a:off x="18608675" y="4540250"/>
            <a:ext cx="428625" cy="320675"/>
          </a:xfrm>
          <a:prstGeom prst="rect">
            <a:avLst/>
          </a:prstGeom>
          <a:solidFill>
            <a:schemeClr val="accent2"/>
          </a:solidFill>
          <a:ln w="25400" cap="flat">
            <a:noFill/>
            <a:prstDash val="solid"/>
            <a:round/>
          </a:ln>
          <a:effectLst/>
          <a:extLst>
            <a:ext uri="{E45631CC-5BF2-4C18-A39C-3461C7D3F71A}">
              <a14:hiddenSp3d xmlns:a14="http://schemas.microsoft.com/office/drawing/2010/main"/>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397" name="Rectangle 1396">
            <a:extLst>
              <a:ext uri="{FF2B5EF4-FFF2-40B4-BE49-F238E27FC236}">
                <a16:creationId xmlns:a16="http://schemas.microsoft.com/office/drawing/2014/main" id="{37FA4E9A-FACF-9149-A989-E8BFFAAB6299}"/>
              </a:ext>
            </a:extLst>
          </p:cNvPr>
          <p:cNvSpPr/>
          <p:nvPr>
            <p:custDataLst>
              <p:tags r:id="rId22"/>
            </p:custDataLst>
          </p:nvPr>
        </p:nvSpPr>
        <p:spPr bwMode="auto">
          <a:xfrm>
            <a:off x="18608675" y="5383213"/>
            <a:ext cx="428625" cy="320675"/>
          </a:xfrm>
          <a:prstGeom prst="rect">
            <a:avLst/>
          </a:prstGeom>
          <a:solidFill>
            <a:schemeClr val="accent3"/>
          </a:solidFill>
          <a:ln w="25400" cap="flat">
            <a:noFill/>
            <a:prstDash val="solid"/>
            <a:round/>
          </a:ln>
          <a:effectLst/>
          <a:extLst>
            <a:ext uri="{E45631CC-5BF2-4C18-A39C-3461C7D3F71A}">
              <a14:hiddenSp3d xmlns:a14="http://schemas.microsoft.com/office/drawing/2010/main"/>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16" name="Text Placeholder 6">
            <a:extLst>
              <a:ext uri="{FF2B5EF4-FFF2-40B4-BE49-F238E27FC236}">
                <a16:creationId xmlns:a16="http://schemas.microsoft.com/office/drawing/2014/main" id="{A032FCD0-8262-4245-8386-CB26BAD787F8}"/>
              </a:ext>
            </a:extLst>
          </p:cNvPr>
          <p:cNvSpPr txBox="1">
            <a:spLocks/>
          </p:cNvSpPr>
          <p:nvPr>
            <p:custDataLst>
              <p:tags r:id="rId23"/>
            </p:custDataLst>
          </p:nvPr>
        </p:nvSpPr>
        <p:spPr bwMode="auto">
          <a:xfrm>
            <a:off x="19088100" y="6611938"/>
            <a:ext cx="2619375" cy="1308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hangingPunct="1">
              <a:spcBef>
                <a:spcPct val="0"/>
              </a:spcBef>
              <a:spcAft>
                <a:spcPct val="0"/>
              </a:spcAft>
              <a:buNone/>
            </a:pPr>
            <a:r>
              <a:rPr lang="en-US" altLang="en-US" sz="2400">
                <a:cs typeface="+mn-cs"/>
              </a:rPr>
              <a:t>Remote Assistance</a:t>
            </a:r>
          </a:p>
          <a:p>
            <a:pPr marL="0" indent="0" hangingPunct="1">
              <a:spcBef>
                <a:spcPct val="0"/>
              </a:spcBef>
              <a:spcAft>
                <a:spcPct val="0"/>
              </a:spcAft>
              <a:buNone/>
            </a:pPr>
            <a:endParaRPr lang="en-US" altLang="en-US" sz="2400">
              <a:cs typeface="+mn-cs"/>
            </a:endParaRPr>
          </a:p>
          <a:p>
            <a:pPr marL="0" indent="0" hangingPunct="1">
              <a:spcBef>
                <a:spcPct val="0"/>
              </a:spcBef>
              <a:spcAft>
                <a:spcPct val="0"/>
              </a:spcAft>
              <a:buNone/>
            </a:pPr>
            <a:endParaRPr lang="en-US" altLang="en-US" sz="2400">
              <a:cs typeface="+mn-cs"/>
            </a:endParaRPr>
          </a:p>
          <a:p>
            <a:pPr marL="0" indent="0" hangingPunct="1">
              <a:spcBef>
                <a:spcPct val="0"/>
              </a:spcBef>
              <a:spcAft>
                <a:spcPct val="0"/>
              </a:spcAft>
              <a:buNone/>
            </a:pPr>
            <a:endParaRPr lang="en-US" sz="1400">
              <a:cs typeface="+mn-cs"/>
            </a:endParaRPr>
          </a:p>
        </p:txBody>
      </p:sp>
      <p:sp>
        <p:nvSpPr>
          <p:cNvPr id="35" name="Text Placeholder 6">
            <a:extLst>
              <a:ext uri="{FF2B5EF4-FFF2-40B4-BE49-F238E27FC236}">
                <a16:creationId xmlns:a16="http://schemas.microsoft.com/office/drawing/2014/main" id="{A8B3CFFE-C756-6341-90FC-3515A2DA20C0}"/>
              </a:ext>
            </a:extLst>
          </p:cNvPr>
          <p:cNvSpPr txBox="1">
            <a:spLocks/>
          </p:cNvSpPr>
          <p:nvPr>
            <p:custDataLst>
              <p:tags r:id="rId24"/>
            </p:custDataLst>
          </p:nvPr>
        </p:nvSpPr>
        <p:spPr bwMode="auto">
          <a:xfrm>
            <a:off x="19088100" y="4530725"/>
            <a:ext cx="3055938" cy="79216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hangingPunct="1">
              <a:spcBef>
                <a:spcPct val="0"/>
              </a:spcBef>
              <a:spcAft>
                <a:spcPct val="0"/>
              </a:spcAft>
              <a:buNone/>
            </a:pPr>
            <a:r>
              <a:rPr lang="en-US" altLang="en-US" sz="2400">
                <a:cs typeface="+mn-cs"/>
              </a:rPr>
              <a:t>Vital Signs Monitoring</a:t>
            </a:r>
          </a:p>
          <a:p>
            <a:pPr marL="0" indent="0" hangingPunct="1">
              <a:spcBef>
                <a:spcPct val="0"/>
              </a:spcBef>
              <a:spcAft>
                <a:spcPct val="0"/>
              </a:spcAft>
              <a:buNone/>
            </a:pPr>
            <a:endParaRPr lang="en-US" sz="2800">
              <a:cs typeface="+mn-cs"/>
            </a:endParaRPr>
          </a:p>
        </p:txBody>
      </p:sp>
      <p:sp>
        <p:nvSpPr>
          <p:cNvPr id="36" name="Text Placeholder 6">
            <a:extLst>
              <a:ext uri="{FF2B5EF4-FFF2-40B4-BE49-F238E27FC236}">
                <a16:creationId xmlns:a16="http://schemas.microsoft.com/office/drawing/2014/main" id="{C121A731-DB39-9C4C-9F15-55F1E143B7DD}"/>
              </a:ext>
            </a:extLst>
          </p:cNvPr>
          <p:cNvSpPr txBox="1">
            <a:spLocks/>
          </p:cNvSpPr>
          <p:nvPr>
            <p:custDataLst>
              <p:tags r:id="rId25"/>
            </p:custDataLst>
          </p:nvPr>
        </p:nvSpPr>
        <p:spPr bwMode="auto">
          <a:xfrm>
            <a:off x="19088100" y="5373688"/>
            <a:ext cx="2906713" cy="11874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hangingPunct="1">
              <a:spcBef>
                <a:spcPct val="0"/>
              </a:spcBef>
              <a:spcAft>
                <a:spcPct val="0"/>
              </a:spcAft>
              <a:buNone/>
            </a:pPr>
            <a:r>
              <a:rPr lang="en-US" altLang="en-US" sz="2400">
                <a:cs typeface="+mn-cs"/>
              </a:rPr>
              <a:t>Motion Monitoring &amp;</a:t>
            </a:r>
          </a:p>
          <a:p>
            <a:pPr marL="0" indent="0" hangingPunct="1">
              <a:spcBef>
                <a:spcPct val="0"/>
              </a:spcBef>
              <a:spcAft>
                <a:spcPct val="0"/>
              </a:spcAft>
              <a:buNone/>
            </a:pPr>
            <a:r>
              <a:rPr lang="en-US" sz="2400">
                <a:cs typeface="+mn-cs"/>
              </a:rPr>
              <a:t>Ergonomics</a:t>
            </a:r>
          </a:p>
          <a:p>
            <a:pPr marL="0" indent="0" hangingPunct="1">
              <a:spcBef>
                <a:spcPct val="0"/>
              </a:spcBef>
              <a:spcAft>
                <a:spcPct val="0"/>
              </a:spcAft>
              <a:buNone/>
            </a:pPr>
            <a:endParaRPr lang="en-US" sz="1600">
              <a:cs typeface="+mn-cs"/>
            </a:endParaRPr>
          </a:p>
          <a:p>
            <a:pPr marL="0" indent="0" hangingPunct="1">
              <a:spcBef>
                <a:spcPct val="0"/>
              </a:spcBef>
              <a:spcAft>
                <a:spcPct val="0"/>
              </a:spcAft>
              <a:buNone/>
            </a:pPr>
            <a:endParaRPr lang="en-US" sz="1400">
              <a:cs typeface="+mn-cs"/>
            </a:endParaRPr>
          </a:p>
        </p:txBody>
      </p:sp>
      <p:sp>
        <p:nvSpPr>
          <p:cNvPr id="145" name="Text Placeholder 6">
            <a:extLst>
              <a:ext uri="{FF2B5EF4-FFF2-40B4-BE49-F238E27FC236}">
                <a16:creationId xmlns:a16="http://schemas.microsoft.com/office/drawing/2014/main" id="{C8B0BCD9-6940-A842-8D43-A297A6E1FEF5}"/>
              </a:ext>
            </a:extLst>
          </p:cNvPr>
          <p:cNvSpPr txBox="1">
            <a:spLocks/>
          </p:cNvSpPr>
          <p:nvPr>
            <p:custDataLst>
              <p:tags r:id="rId26"/>
            </p:custDataLst>
          </p:nvPr>
        </p:nvSpPr>
        <p:spPr bwMode="auto">
          <a:xfrm>
            <a:off x="19088100" y="8964613"/>
            <a:ext cx="1801813" cy="16732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hangingPunct="1">
              <a:spcBef>
                <a:spcPct val="0"/>
              </a:spcBef>
              <a:spcAft>
                <a:spcPct val="0"/>
              </a:spcAft>
              <a:buNone/>
            </a:pPr>
            <a:r>
              <a:rPr lang="en-US" altLang="en-US" sz="2400">
                <a:cs typeface="+mn-cs"/>
              </a:rPr>
              <a:t>Lone Worker</a:t>
            </a:r>
          </a:p>
          <a:p>
            <a:pPr marL="0" indent="0" hangingPunct="1">
              <a:spcBef>
                <a:spcPct val="0"/>
              </a:spcBef>
              <a:spcAft>
                <a:spcPct val="0"/>
              </a:spcAft>
              <a:buNone/>
            </a:pPr>
            <a:r>
              <a:rPr lang="en-US" sz="2400">
                <a:cs typeface="+mn-cs"/>
              </a:rPr>
              <a:t>Monitoring</a:t>
            </a:r>
          </a:p>
          <a:p>
            <a:pPr marL="0" indent="0" hangingPunct="1">
              <a:spcBef>
                <a:spcPct val="0"/>
              </a:spcBef>
              <a:spcAft>
                <a:spcPct val="0"/>
              </a:spcAft>
              <a:buNone/>
            </a:pPr>
            <a:endParaRPr lang="en-US" sz="2400">
              <a:cs typeface="+mn-cs"/>
            </a:endParaRPr>
          </a:p>
          <a:p>
            <a:pPr marL="0" indent="0" hangingPunct="1">
              <a:spcBef>
                <a:spcPct val="0"/>
              </a:spcBef>
              <a:spcAft>
                <a:spcPct val="0"/>
              </a:spcAft>
              <a:buNone/>
            </a:pPr>
            <a:endParaRPr lang="en-US" sz="2400">
              <a:cs typeface="+mn-cs"/>
            </a:endParaRPr>
          </a:p>
          <a:p>
            <a:pPr marL="0" indent="0" hangingPunct="1">
              <a:spcBef>
                <a:spcPct val="0"/>
              </a:spcBef>
              <a:spcAft>
                <a:spcPct val="0"/>
              </a:spcAft>
              <a:buNone/>
            </a:pPr>
            <a:endParaRPr lang="en-US" sz="1400">
              <a:cs typeface="+mn-cs"/>
            </a:endParaRPr>
          </a:p>
        </p:txBody>
      </p:sp>
      <p:sp>
        <p:nvSpPr>
          <p:cNvPr id="129" name="Text Placeholder 6">
            <a:extLst>
              <a:ext uri="{FF2B5EF4-FFF2-40B4-BE49-F238E27FC236}">
                <a16:creationId xmlns:a16="http://schemas.microsoft.com/office/drawing/2014/main" id="{87FE754C-DFC4-6C40-8C49-E492F219F40D}"/>
              </a:ext>
            </a:extLst>
          </p:cNvPr>
          <p:cNvSpPr txBox="1">
            <a:spLocks/>
          </p:cNvSpPr>
          <p:nvPr>
            <p:custDataLst>
              <p:tags r:id="rId27"/>
            </p:custDataLst>
          </p:nvPr>
        </p:nvSpPr>
        <p:spPr bwMode="auto">
          <a:xfrm>
            <a:off x="19088100" y="7970838"/>
            <a:ext cx="2608263" cy="9429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hangingPunct="1">
              <a:spcBef>
                <a:spcPct val="0"/>
              </a:spcBef>
              <a:spcAft>
                <a:spcPct val="0"/>
              </a:spcAft>
              <a:buNone/>
            </a:pPr>
            <a:r>
              <a:rPr lang="en-US" altLang="en-US" sz="2400">
                <a:cs typeface="+mn-cs"/>
              </a:rPr>
              <a:t>Environmental</a:t>
            </a:r>
          </a:p>
          <a:p>
            <a:pPr marL="0" indent="0" hangingPunct="1">
              <a:spcBef>
                <a:spcPct val="0"/>
              </a:spcBef>
              <a:spcAft>
                <a:spcPct val="0"/>
              </a:spcAft>
              <a:buNone/>
            </a:pPr>
            <a:r>
              <a:rPr lang="en-US" sz="2400">
                <a:cs typeface="+mn-cs"/>
              </a:rPr>
              <a:t>Hazard Monitoring</a:t>
            </a:r>
          </a:p>
          <a:p>
            <a:pPr marL="0" indent="0" hangingPunct="1">
              <a:spcBef>
                <a:spcPct val="0"/>
              </a:spcBef>
              <a:spcAft>
                <a:spcPct val="0"/>
              </a:spcAft>
              <a:buNone/>
            </a:pPr>
            <a:endParaRPr lang="en-US" sz="1400">
              <a:cs typeface="+mn-cs"/>
            </a:endParaRPr>
          </a:p>
        </p:txBody>
      </p:sp>
      <p:sp>
        <p:nvSpPr>
          <p:cNvPr id="163" name="Text Placeholder 6">
            <a:extLst>
              <a:ext uri="{FF2B5EF4-FFF2-40B4-BE49-F238E27FC236}">
                <a16:creationId xmlns:a16="http://schemas.microsoft.com/office/drawing/2014/main" id="{73611C16-AFE7-0840-9FF2-BDEFB3E4581C}"/>
              </a:ext>
            </a:extLst>
          </p:cNvPr>
          <p:cNvSpPr txBox="1">
            <a:spLocks/>
          </p:cNvSpPr>
          <p:nvPr>
            <p:custDataLst>
              <p:tags r:id="rId28"/>
            </p:custDataLst>
          </p:nvPr>
        </p:nvSpPr>
        <p:spPr bwMode="auto">
          <a:xfrm>
            <a:off x="19088100" y="10688638"/>
            <a:ext cx="3113088" cy="7302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hangingPunct="1">
              <a:spcBef>
                <a:spcPct val="0"/>
              </a:spcBef>
              <a:spcAft>
                <a:spcPct val="0"/>
              </a:spcAft>
              <a:buNone/>
            </a:pPr>
            <a:r>
              <a:rPr lang="en-US" altLang="en-US" sz="2400">
                <a:cs typeface="+mn-cs"/>
              </a:rPr>
              <a:t>Operational Insights &amp;</a:t>
            </a:r>
          </a:p>
          <a:p>
            <a:pPr marL="0" indent="0" hangingPunct="1">
              <a:spcBef>
                <a:spcPct val="0"/>
              </a:spcBef>
              <a:spcAft>
                <a:spcPct val="0"/>
              </a:spcAft>
              <a:buNone/>
            </a:pPr>
            <a:r>
              <a:rPr lang="en-US" sz="2400">
                <a:cs typeface="+mn-cs"/>
              </a:rPr>
              <a:t>Work Instructions</a:t>
            </a:r>
          </a:p>
        </p:txBody>
      </p:sp>
      <p:sp>
        <p:nvSpPr>
          <p:cNvPr id="34" name="Text Placeholder 6">
            <a:extLst>
              <a:ext uri="{FF2B5EF4-FFF2-40B4-BE49-F238E27FC236}">
                <a16:creationId xmlns:a16="http://schemas.microsoft.com/office/drawing/2014/main" id="{3C9F4902-D467-614C-A8DB-328802269912}"/>
              </a:ext>
            </a:extLst>
          </p:cNvPr>
          <p:cNvSpPr txBox="1">
            <a:spLocks/>
          </p:cNvSpPr>
          <p:nvPr>
            <p:custDataLst>
              <p:tags r:id="rId29"/>
            </p:custDataLst>
          </p:nvPr>
        </p:nvSpPr>
        <p:spPr bwMode="auto">
          <a:xfrm>
            <a:off x="19088100" y="3810000"/>
            <a:ext cx="1204913" cy="6699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342900" marR="0" indent="-342900" algn="l" defTabSz="825500" rtl="0" latinLnBrk="0">
              <a:lnSpc>
                <a:spcPct val="100000"/>
              </a:lnSpc>
              <a:spcBef>
                <a:spcPts val="0"/>
              </a:spcBef>
              <a:spcAft>
                <a:spcPts val="1200"/>
              </a:spcAft>
              <a:buClr>
                <a:schemeClr val="accent1"/>
              </a:buClr>
              <a:buSzPct val="110000"/>
              <a:buFontTx/>
              <a:buBlip>
                <a:blip r:embed="rId35"/>
              </a:buBlip>
              <a:tabLst/>
              <a:defRPr sz="48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1pPr>
            <a:lvl2pPr marL="801688" marR="0" indent="-357188"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4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2pPr>
            <a:lvl3pPr marL="1196975" marR="0" indent="-307975" algn="l" defTabSz="825500" rtl="0" latinLnBrk="0">
              <a:lnSpc>
                <a:spcPct val="100000"/>
              </a:lnSpc>
              <a:spcBef>
                <a:spcPts val="0"/>
              </a:spcBef>
              <a:spcAft>
                <a:spcPts val="1200"/>
              </a:spcAft>
              <a:buClr>
                <a:schemeClr val="tx1"/>
              </a:buClr>
              <a:buSzPct val="80000"/>
              <a:buFont typeface="Courier New" panose="02070309020205020404" pitchFamily="49" charset="0"/>
              <a:buChar char="o"/>
              <a:tabLst/>
              <a:defRPr sz="32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3pPr>
            <a:lvl4pPr marL="1598613" marR="0" indent="-265113"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4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4pPr>
            <a:lvl5pPr marL="2000250" marR="0" indent="-222250" algn="l" defTabSz="825500" rtl="0" latinLnBrk="0">
              <a:lnSpc>
                <a:spcPct val="100000"/>
              </a:lnSpc>
              <a:spcBef>
                <a:spcPts val="0"/>
              </a:spcBef>
              <a:spcAft>
                <a:spcPts val="1200"/>
              </a:spcAft>
              <a:buClr>
                <a:schemeClr val="tx1"/>
              </a:buClr>
              <a:buSzPct val="90000"/>
              <a:buFont typeface="Wingdings" panose="05000000000000000000" pitchFamily="2" charset="2"/>
              <a:buChar char="§"/>
              <a:tabLst/>
              <a:defRPr sz="2000" b="0" i="0" u="none" strike="noStrike" cap="none" spc="0" baseline="0">
                <a:solidFill>
                  <a:schemeClr val="tx2"/>
                </a:solidFill>
                <a:uFillTx/>
                <a:latin typeface="+mn-lt"/>
                <a:ea typeface="Avenir Next LT Pro" panose="020B0504020202020204" pitchFamily="34" charset="0"/>
                <a:cs typeface="Avenir Next LT Pro" panose="020B0504020202020204" pitchFamily="34" charset="0"/>
                <a:sym typeface="Gotham Light"/>
              </a:defRPr>
            </a:lvl5pPr>
            <a:lvl6pPr marL="2722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6pPr>
            <a:lvl7pPr marL="3167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7pPr>
            <a:lvl8pPr marL="36115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8pPr>
            <a:lvl9pPr marL="4056062" marR="0" indent="-500062" algn="l" defTabSz="825500" rtl="0" latinLnBrk="0">
              <a:lnSpc>
                <a:spcPct val="100000"/>
              </a:lnSpc>
              <a:spcBef>
                <a:spcPts val="5900"/>
              </a:spcBef>
              <a:spcAft>
                <a:spcPts val="0"/>
              </a:spcAft>
              <a:buClrTx/>
              <a:buSzPct val="50000"/>
              <a:buFontTx/>
              <a:buBlip>
                <a:blip r:embed="rId36"/>
              </a:buBlip>
              <a:tabLst/>
              <a:defRPr sz="3600" b="0" i="0" u="none" strike="noStrike" cap="none" spc="0" baseline="0">
                <a:solidFill>
                  <a:srgbClr val="000000"/>
                </a:solidFill>
                <a:uFillTx/>
                <a:latin typeface="Gotham Light"/>
                <a:ea typeface="Gotham Light"/>
                <a:cs typeface="Gotham Light"/>
                <a:sym typeface="Gotham Light"/>
              </a:defRPr>
            </a:lvl9pPr>
          </a:lstStyle>
          <a:p>
            <a:pPr marL="0" indent="0" hangingPunct="1">
              <a:spcBef>
                <a:spcPct val="0"/>
              </a:spcBef>
              <a:spcAft>
                <a:spcPct val="0"/>
              </a:spcAft>
              <a:buNone/>
            </a:pPr>
            <a:r>
              <a:rPr lang="en-US" altLang="en-US" sz="2400">
                <a:cs typeface="+mn-cs"/>
              </a:rPr>
              <a:t>Logistics</a:t>
            </a:r>
          </a:p>
          <a:p>
            <a:pPr marL="0" indent="0" hangingPunct="1">
              <a:spcBef>
                <a:spcPct val="0"/>
              </a:spcBef>
              <a:spcAft>
                <a:spcPct val="0"/>
              </a:spcAft>
              <a:buNone/>
            </a:pPr>
            <a:endParaRPr lang="en-US" altLang="en-US" sz="2000">
              <a:cs typeface="+mn-cs"/>
            </a:endParaRPr>
          </a:p>
        </p:txBody>
      </p:sp>
      <p:sp>
        <p:nvSpPr>
          <p:cNvPr id="240" name="TextBox 239">
            <a:extLst>
              <a:ext uri="{FF2B5EF4-FFF2-40B4-BE49-F238E27FC236}">
                <a16:creationId xmlns:a16="http://schemas.microsoft.com/office/drawing/2014/main" id="{B56393F6-F251-4243-8518-4E5DEF591B6A}"/>
              </a:ext>
            </a:extLst>
          </p:cNvPr>
          <p:cNvSpPr txBox="1"/>
          <p:nvPr/>
        </p:nvSpPr>
        <p:spPr>
          <a:xfrm>
            <a:off x="6656068" y="2509838"/>
            <a:ext cx="11506563" cy="5365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r>
              <a:rPr lang="en-US" sz="3200" b="1">
                <a:latin typeface="+mn-lt"/>
              </a:rPr>
              <a:t>Connected Worker Market Forecast By Use Case 2020-2026</a:t>
            </a:r>
          </a:p>
        </p:txBody>
      </p:sp>
      <p:grpSp>
        <p:nvGrpSpPr>
          <p:cNvPr id="87" name="Group 86">
            <a:extLst>
              <a:ext uri="{FF2B5EF4-FFF2-40B4-BE49-F238E27FC236}">
                <a16:creationId xmlns:a16="http://schemas.microsoft.com/office/drawing/2014/main" id="{694F7C77-85D0-EC44-BC65-AF5675080887}"/>
              </a:ext>
            </a:extLst>
          </p:cNvPr>
          <p:cNvGrpSpPr/>
          <p:nvPr/>
        </p:nvGrpSpPr>
        <p:grpSpPr>
          <a:xfrm>
            <a:off x="17573105" y="3144340"/>
            <a:ext cx="7576939" cy="6032997"/>
            <a:chOff x="17433046" y="3048382"/>
            <a:chExt cx="7576939" cy="6032997"/>
          </a:xfrm>
        </p:grpSpPr>
        <p:sp>
          <p:nvSpPr>
            <p:cNvPr id="234" name="TextBox 233">
              <a:extLst>
                <a:ext uri="{FF2B5EF4-FFF2-40B4-BE49-F238E27FC236}">
                  <a16:creationId xmlns:a16="http://schemas.microsoft.com/office/drawing/2014/main" id="{09F10B46-63DB-9C41-997F-F187446E8B4C}"/>
                </a:ext>
              </a:extLst>
            </p:cNvPr>
            <p:cNvSpPr txBox="1"/>
            <p:nvPr/>
          </p:nvSpPr>
          <p:spPr>
            <a:xfrm>
              <a:off x="17433046" y="3048382"/>
              <a:ext cx="7576939" cy="5365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r>
                <a:rPr lang="en-US" sz="2400" b="1">
                  <a:latin typeface="+mn-lt"/>
                </a:rPr>
                <a:t>TOTAL			CAGR</a:t>
              </a:r>
            </a:p>
          </p:txBody>
        </p:sp>
        <p:sp>
          <p:nvSpPr>
            <p:cNvPr id="85" name="TextBox 84">
              <a:extLst>
                <a:ext uri="{FF2B5EF4-FFF2-40B4-BE49-F238E27FC236}">
                  <a16:creationId xmlns:a16="http://schemas.microsoft.com/office/drawing/2014/main" id="{B841CDE0-0BAA-E342-B154-3AB748C41999}"/>
                </a:ext>
              </a:extLst>
            </p:cNvPr>
            <p:cNvSpPr txBox="1"/>
            <p:nvPr/>
          </p:nvSpPr>
          <p:spPr>
            <a:xfrm>
              <a:off x="22430612" y="3719858"/>
              <a:ext cx="1213658" cy="53615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pPr algn="l"/>
              <a:r>
                <a:rPr lang="en-US" sz="2400">
                  <a:latin typeface="+mn-lt"/>
                </a:rPr>
                <a:t>14.4%</a:t>
              </a:r>
              <a:endParaRPr lang="en-US" sz="800">
                <a:latin typeface="+mn-lt"/>
              </a:endParaRPr>
            </a:p>
            <a:p>
              <a:pPr algn="l"/>
              <a:endParaRPr lang="en-US" sz="2000">
                <a:latin typeface="+mn-lt"/>
              </a:endParaRPr>
            </a:p>
            <a:p>
              <a:pPr algn="l"/>
              <a:r>
                <a:rPr lang="en-US" sz="2400">
                  <a:latin typeface="+mn-lt"/>
                </a:rPr>
                <a:t>12.7%</a:t>
              </a:r>
            </a:p>
            <a:p>
              <a:pPr algn="l"/>
              <a:endParaRPr lang="en-US" sz="3600">
                <a:latin typeface="+mn-lt"/>
              </a:endParaRPr>
            </a:p>
            <a:p>
              <a:pPr algn="l"/>
              <a:r>
                <a:rPr lang="en-US" sz="2400">
                  <a:latin typeface="+mn-lt"/>
                </a:rPr>
                <a:t>14.3%</a:t>
              </a:r>
            </a:p>
            <a:p>
              <a:pPr algn="l"/>
              <a:endParaRPr lang="en-US" sz="5400">
                <a:latin typeface="+mn-lt"/>
              </a:endParaRPr>
            </a:p>
            <a:p>
              <a:pPr algn="l"/>
              <a:r>
                <a:rPr lang="en-US" sz="2400">
                  <a:latin typeface="+mn-lt"/>
                </a:rPr>
                <a:t>14.6%</a:t>
              </a:r>
            </a:p>
            <a:p>
              <a:pPr algn="l"/>
              <a:endParaRPr lang="en-US" sz="6600">
                <a:latin typeface="+mn-lt"/>
              </a:endParaRPr>
            </a:p>
            <a:p>
              <a:pPr algn="l"/>
              <a:r>
                <a:rPr lang="en-US" sz="2400">
                  <a:latin typeface="+mn-lt"/>
                </a:rPr>
                <a:t>12.4%</a:t>
              </a:r>
            </a:p>
            <a:p>
              <a:pPr algn="l"/>
              <a:endParaRPr lang="en-US" sz="4800">
                <a:latin typeface="+mn-lt"/>
              </a:endParaRPr>
            </a:p>
            <a:p>
              <a:pPr algn="l"/>
              <a:r>
                <a:rPr lang="en-US" sz="2400">
                  <a:latin typeface="+mn-lt"/>
                </a:rPr>
                <a:t>13.6%</a:t>
              </a:r>
            </a:p>
            <a:p>
              <a:pPr algn="l"/>
              <a:endParaRPr lang="en-US" sz="8800">
                <a:latin typeface="+mn-lt"/>
              </a:endParaRPr>
            </a:p>
            <a:p>
              <a:pPr algn="l"/>
              <a:r>
                <a:rPr lang="en-US" sz="2400">
                  <a:latin typeface="+mn-lt"/>
                </a:rPr>
                <a:t>15.3%</a:t>
              </a:r>
            </a:p>
          </p:txBody>
        </p:sp>
      </p:grpSp>
      <p:sp>
        <p:nvSpPr>
          <p:cNvPr id="281" name="TextBox 280">
            <a:hlinkClick r:id="rId37"/>
            <a:extLst>
              <a:ext uri="{FF2B5EF4-FFF2-40B4-BE49-F238E27FC236}">
                <a16:creationId xmlns:a16="http://schemas.microsoft.com/office/drawing/2014/main" id="{4EA99DD0-0218-A14E-89BF-0652FDE81E00}"/>
              </a:ext>
            </a:extLst>
          </p:cNvPr>
          <p:cNvSpPr txBox="1"/>
          <p:nvPr/>
        </p:nvSpPr>
        <p:spPr>
          <a:xfrm>
            <a:off x="17690854" y="12865099"/>
            <a:ext cx="6693146" cy="4699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r>
              <a:rPr lang="en-US" sz="1600">
                <a:latin typeface="Avenir Next LT Pro"/>
                <a:hlinkClick r:id="rId38"/>
              </a:rPr>
              <a:t>Verdantix</a:t>
            </a:r>
            <a:endParaRPr lang="en-US" sz="1600"/>
          </a:p>
        </p:txBody>
      </p:sp>
      <p:sp>
        <p:nvSpPr>
          <p:cNvPr id="283" name="Rectangle 282">
            <a:extLst>
              <a:ext uri="{FF2B5EF4-FFF2-40B4-BE49-F238E27FC236}">
                <a16:creationId xmlns:a16="http://schemas.microsoft.com/office/drawing/2014/main" id="{57B607EC-ED0F-6540-90E7-5B50DD3C55F6}"/>
              </a:ext>
            </a:extLst>
          </p:cNvPr>
          <p:cNvSpPr/>
          <p:nvPr/>
        </p:nvSpPr>
        <p:spPr>
          <a:xfrm>
            <a:off x="18481271" y="7478712"/>
            <a:ext cx="5303058" cy="2652711"/>
          </a:xfrm>
          <a:prstGeom prst="rect">
            <a:avLst/>
          </a:prstGeom>
          <a:noFill/>
          <a:ln w="88900" cap="flat">
            <a:solidFill>
              <a:schemeClr val="accent1"/>
            </a:solidFill>
            <a:prstDash val="dash"/>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sp>
        <p:nvSpPr>
          <p:cNvPr id="158" name="Rectangle 157" hidden="1">
            <a:extLst>
              <a:ext uri="{FF2B5EF4-FFF2-40B4-BE49-F238E27FC236}">
                <a16:creationId xmlns:a16="http://schemas.microsoft.com/office/drawing/2014/main" id="{84ED4945-FD43-344F-B7CE-4A9323EF994F}"/>
              </a:ext>
            </a:extLst>
          </p:cNvPr>
          <p:cNvSpPr/>
          <p:nvPr/>
        </p:nvSpPr>
        <p:spPr>
          <a:xfrm>
            <a:off x="0" y="0"/>
            <a:ext cx="158750" cy="158750"/>
          </a:xfrm>
          <a:prstGeom prst="rect">
            <a:avLst/>
          </a:prstGeom>
          <a:solidFill>
            <a:srgbClr val="C75F09">
              <a:alpha val="8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0" rtlCol="0" anchor="ctr" anchorCtr="0">
            <a:noAutofit/>
          </a:bodyPr>
          <a:lstStyle/>
          <a:p>
            <a:endParaRPr lang="en-US" sz="1800" strike="noStrike" spc="0" normalizeH="0">
              <a:ln>
                <a:noFill/>
              </a:ln>
              <a:solidFill>
                <a:srgbClr val="000000"/>
              </a:solidFill>
              <a:effectLst/>
              <a:uFillTx/>
              <a:latin typeface="+mn-lt"/>
              <a:cs typeface="+mn-cs"/>
              <a:sym typeface="Factoria W00 Bold"/>
            </a:endParaRPr>
          </a:p>
        </p:txBody>
      </p:sp>
      <p:sp>
        <p:nvSpPr>
          <p:cNvPr id="159" name="Rectangle 158" hidden="1">
            <a:extLst>
              <a:ext uri="{FF2B5EF4-FFF2-40B4-BE49-F238E27FC236}">
                <a16:creationId xmlns:a16="http://schemas.microsoft.com/office/drawing/2014/main" id="{6F37F71D-F728-BA4C-85A5-37A4E4C831C4}"/>
              </a:ext>
            </a:extLst>
          </p:cNvPr>
          <p:cNvSpPr/>
          <p:nvPr/>
        </p:nvSpPr>
        <p:spPr>
          <a:xfrm>
            <a:off x="0" y="0"/>
            <a:ext cx="158750" cy="158750"/>
          </a:xfrm>
          <a:prstGeom prst="rect">
            <a:avLst/>
          </a:prstGeom>
          <a:solidFill>
            <a:srgbClr val="C75F09">
              <a:alpha val="8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0" rtlCol="0" anchor="ctr" anchorCtr="0">
            <a:noAutofit/>
          </a:bodyPr>
          <a:lstStyle/>
          <a:p>
            <a:endParaRPr lang="en-US" sz="1800" strike="noStrike" spc="0" normalizeH="0">
              <a:ln>
                <a:noFill/>
              </a:ln>
              <a:solidFill>
                <a:srgbClr val="000000"/>
              </a:solidFill>
              <a:effectLst/>
              <a:uFillTx/>
              <a:latin typeface="+mn-lt"/>
              <a:cs typeface="+mn-cs"/>
              <a:sym typeface="Factoria W00 Bold"/>
            </a:endParaRPr>
          </a:p>
        </p:txBody>
      </p:sp>
    </p:spTree>
    <p:extLst>
      <p:ext uri="{BB962C8B-B14F-4D97-AF65-F5344CB8AC3E}">
        <p14:creationId xmlns:p14="http://schemas.microsoft.com/office/powerpoint/2010/main" val="277930272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F49679FE-8C9F-AD44-9474-6BF18CD47BC1}"/>
              </a:ext>
            </a:extLst>
          </p:cNvPr>
          <p:cNvGraphicFramePr>
            <a:graphicFrameLocks noChangeAspect="1"/>
          </p:cNvGraphicFramePr>
          <p:nvPr>
            <p:custDataLst>
              <p:tags r:id="rId2"/>
            </p:custDataLst>
            <p:extLst>
              <p:ext uri="{D42A27DB-BD31-4B8C-83A1-F6EECF244321}">
                <p14:modId xmlns:p14="http://schemas.microsoft.com/office/powerpoint/2010/main" val="282463142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59393" name="think-cell Slide" r:id="rId5" imgW="7772400" imgH="10058400" progId="TCLayout.ActiveDocument.1">
                  <p:embed/>
                </p:oleObj>
              </mc:Choice>
              <mc:Fallback>
                <p:oleObj name="think-cell Slide" r:id="rId5" imgW="7772400" imgH="10058400" progId="TCLayout.ActiveDocument.1">
                  <p:embed/>
                  <p:pic>
                    <p:nvPicPr>
                      <p:cNvPr id="4" name="Object 3" hidden="1">
                        <a:extLst>
                          <a:ext uri="{FF2B5EF4-FFF2-40B4-BE49-F238E27FC236}">
                            <a16:creationId xmlns:a16="http://schemas.microsoft.com/office/drawing/2014/main" id="{F49679FE-8C9F-AD44-9474-6BF18CD47BC1}"/>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D6DFE40-9EC0-274F-A937-02D62613E462}"/>
              </a:ext>
            </a:extLst>
          </p:cNvPr>
          <p:cNvSpPr>
            <a:spLocks noGrp="1"/>
          </p:cNvSpPr>
          <p:nvPr>
            <p:ph type="title"/>
          </p:nvPr>
        </p:nvSpPr>
        <p:spPr>
          <a:xfrm>
            <a:off x="362820" y="229102"/>
            <a:ext cx="23277765" cy="1527812"/>
          </a:xfrm>
        </p:spPr>
        <p:txBody>
          <a:bodyPr vert="horz" anchor="ctr">
            <a:noAutofit/>
          </a:bodyPr>
          <a:lstStyle/>
          <a:p>
            <a:r>
              <a:rPr lang="en-US" sz="5400"/>
              <a:t>RKI + Guardhat capabilities vs. the competition</a:t>
            </a:r>
          </a:p>
        </p:txBody>
      </p:sp>
      <p:sp>
        <p:nvSpPr>
          <p:cNvPr id="26" name="TextBox 25">
            <a:extLst>
              <a:ext uri="{FF2B5EF4-FFF2-40B4-BE49-F238E27FC236}">
                <a16:creationId xmlns:a16="http://schemas.microsoft.com/office/drawing/2014/main" id="{B7973F35-8F96-3248-931F-07E71DC90D9E}"/>
              </a:ext>
            </a:extLst>
          </p:cNvPr>
          <p:cNvSpPr txBox="1"/>
          <p:nvPr/>
        </p:nvSpPr>
        <p:spPr>
          <a:xfrm>
            <a:off x="365760" y="1762298"/>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pPr marL="0" marR="0" lvl="0" indent="0" algn="l" defTabSz="825500" rtl="0" eaLnBrk="1" fontAlgn="auto" latinLnBrk="0" hangingPunct="0">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venir Next LT Pro"/>
              <a:sym typeface="Factoria W00 Bold"/>
            </a:endParaRPr>
          </a:p>
        </p:txBody>
      </p:sp>
      <p:sp>
        <p:nvSpPr>
          <p:cNvPr id="27" name="TextBox 26">
            <a:extLst>
              <a:ext uri="{FF2B5EF4-FFF2-40B4-BE49-F238E27FC236}">
                <a16:creationId xmlns:a16="http://schemas.microsoft.com/office/drawing/2014/main" id="{07FD22C6-4370-4E4B-AA4E-555675DD6899}"/>
              </a:ext>
            </a:extLst>
          </p:cNvPr>
          <p:cNvSpPr txBox="1"/>
          <p:nvPr/>
        </p:nvSpPr>
        <p:spPr>
          <a:xfrm>
            <a:off x="0" y="177892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pPr marL="0" marR="0" lvl="0" indent="0" algn="l" defTabSz="825500" rtl="0" eaLnBrk="1" fontAlgn="auto" latinLnBrk="0" hangingPunct="0">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venir Next LT Pro"/>
              <a:sym typeface="Factoria W00 Bold"/>
            </a:endParaRPr>
          </a:p>
        </p:txBody>
      </p:sp>
      <p:grpSp>
        <p:nvGrpSpPr>
          <p:cNvPr id="7" name="Group 6">
            <a:extLst>
              <a:ext uri="{FF2B5EF4-FFF2-40B4-BE49-F238E27FC236}">
                <a16:creationId xmlns:a16="http://schemas.microsoft.com/office/drawing/2014/main" id="{9F0EA077-812C-CA4E-8784-3B180D1F322E}"/>
              </a:ext>
            </a:extLst>
          </p:cNvPr>
          <p:cNvGrpSpPr/>
          <p:nvPr/>
        </p:nvGrpSpPr>
        <p:grpSpPr>
          <a:xfrm>
            <a:off x="138249" y="1844932"/>
            <a:ext cx="24067951" cy="8139946"/>
            <a:chOff x="138249" y="1844932"/>
            <a:chExt cx="24067951" cy="8139946"/>
          </a:xfrm>
        </p:grpSpPr>
        <p:graphicFrame>
          <p:nvGraphicFramePr>
            <p:cNvPr id="8" name="Google Shape;81;p2">
              <a:extLst>
                <a:ext uri="{FF2B5EF4-FFF2-40B4-BE49-F238E27FC236}">
                  <a16:creationId xmlns:a16="http://schemas.microsoft.com/office/drawing/2014/main" id="{D517B104-7AD8-794C-9774-1EB8291B1062}"/>
                </a:ext>
              </a:extLst>
            </p:cNvPr>
            <p:cNvGraphicFramePr/>
            <p:nvPr>
              <p:extLst>
                <p:ext uri="{D42A27DB-BD31-4B8C-83A1-F6EECF244321}">
                  <p14:modId xmlns:p14="http://schemas.microsoft.com/office/powerpoint/2010/main" val="3355636413"/>
                </p:ext>
              </p:extLst>
            </p:nvPr>
          </p:nvGraphicFramePr>
          <p:xfrm>
            <a:off x="138249" y="1934714"/>
            <a:ext cx="24067951" cy="8050164"/>
          </p:xfrm>
          <a:graphic>
            <a:graphicData uri="http://schemas.openxmlformats.org/drawingml/2006/table">
              <a:tbl>
                <a:tblPr>
                  <a:noFill/>
                </a:tblPr>
                <a:tblGrid>
                  <a:gridCol w="2579551">
                    <a:extLst>
                      <a:ext uri="{9D8B030D-6E8A-4147-A177-3AD203B41FA5}">
                        <a16:colId xmlns:a16="http://schemas.microsoft.com/office/drawing/2014/main" val="20000"/>
                      </a:ext>
                    </a:extLst>
                  </a:gridCol>
                  <a:gridCol w="4297680">
                    <a:extLst>
                      <a:ext uri="{9D8B030D-6E8A-4147-A177-3AD203B41FA5}">
                        <a16:colId xmlns:a16="http://schemas.microsoft.com/office/drawing/2014/main" val="20001"/>
                      </a:ext>
                    </a:extLst>
                  </a:gridCol>
                  <a:gridCol w="4297680">
                    <a:extLst>
                      <a:ext uri="{9D8B030D-6E8A-4147-A177-3AD203B41FA5}">
                        <a16:colId xmlns:a16="http://schemas.microsoft.com/office/drawing/2014/main" val="2967478082"/>
                      </a:ext>
                    </a:extLst>
                  </a:gridCol>
                  <a:gridCol w="4297680">
                    <a:extLst>
                      <a:ext uri="{9D8B030D-6E8A-4147-A177-3AD203B41FA5}">
                        <a16:colId xmlns:a16="http://schemas.microsoft.com/office/drawing/2014/main" val="20003"/>
                      </a:ext>
                    </a:extLst>
                  </a:gridCol>
                  <a:gridCol w="4297680">
                    <a:extLst>
                      <a:ext uri="{9D8B030D-6E8A-4147-A177-3AD203B41FA5}">
                        <a16:colId xmlns:a16="http://schemas.microsoft.com/office/drawing/2014/main" val="20005"/>
                      </a:ext>
                    </a:extLst>
                  </a:gridCol>
                  <a:gridCol w="4297680">
                    <a:extLst>
                      <a:ext uri="{9D8B030D-6E8A-4147-A177-3AD203B41FA5}">
                        <a16:colId xmlns:a16="http://schemas.microsoft.com/office/drawing/2014/main" val="3183331226"/>
                      </a:ext>
                    </a:extLst>
                  </a:gridCol>
                </a:tblGrid>
                <a:tr h="734804">
                  <a:tc>
                    <a:txBody>
                      <a:bodyPr/>
                      <a:lstStyle/>
                      <a:p>
                        <a:pPr marL="0" marR="0" lvl="0" indent="0" algn="ctr" rtl="0">
                          <a:lnSpc>
                            <a:spcPct val="106000"/>
                          </a:lnSpc>
                          <a:spcBef>
                            <a:spcPts val="0"/>
                          </a:spcBef>
                          <a:spcAft>
                            <a:spcPts val="0"/>
                          </a:spcAft>
                          <a:buClr>
                            <a:schemeClr val="lt1"/>
                          </a:buClr>
                          <a:buSzPts val="1200"/>
                          <a:buFont typeface="Arial"/>
                          <a:buNone/>
                        </a:pPr>
                        <a:r>
                          <a:rPr lang="en-US" sz="2000" b="1" i="0" u="none" strike="noStrike" cap="none">
                            <a:solidFill>
                              <a:schemeClr val="lt1"/>
                            </a:solidFill>
                            <a:latin typeface="+mn-lt"/>
                            <a:ea typeface="+mn-ea"/>
                            <a:cs typeface="Arial"/>
                            <a:sym typeface="Arial"/>
                          </a:rPr>
                          <a:t>Feature</a:t>
                        </a:r>
                        <a:endParaRPr lang="en-US" sz="2000">
                          <a:latin typeface="+mn-lt"/>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rtl="0">
                          <a:lnSpc>
                            <a:spcPct val="106000"/>
                          </a:lnSpc>
                          <a:spcBef>
                            <a:spcPts val="0"/>
                          </a:spcBef>
                          <a:spcAft>
                            <a:spcPts val="0"/>
                          </a:spcAft>
                          <a:buClr>
                            <a:schemeClr val="lt1"/>
                          </a:buClr>
                          <a:buSzPts val="1200"/>
                          <a:buFont typeface="Arial"/>
                          <a:buNone/>
                        </a:pPr>
                        <a:endParaRPr lang="en-US" sz="2000">
                          <a:latin typeface="+mn-lt"/>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defTabSz="825500" rtl="0" latinLnBrk="0">
                          <a:lnSpc>
                            <a:spcPct val="106000"/>
                          </a:lnSpc>
                          <a:spcBef>
                            <a:spcPts val="0"/>
                          </a:spcBef>
                          <a:spcAft>
                            <a:spcPts val="0"/>
                          </a:spcAft>
                          <a:buClr>
                            <a:schemeClr val="lt1"/>
                          </a:buClr>
                          <a:buSzPts val="1200"/>
                          <a:buFont typeface="Arial"/>
                          <a:buNone/>
                          <a:tabLst/>
                        </a:pPr>
                        <a:endParaRPr lang="en-US" sz="2000" b="1" i="0" u="none" strike="noStrike" cap="none" spc="0" baseline="0">
                          <a:solidFill>
                            <a:schemeClr val="lt1"/>
                          </a:solidFill>
                          <a:uFillTx/>
                          <a:latin typeface="+mn-lt"/>
                          <a:ea typeface="+mn-ea"/>
                          <a:cs typeface="Arial"/>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defTabSz="825500" rtl="0" latinLnBrk="0">
                          <a:lnSpc>
                            <a:spcPct val="106000"/>
                          </a:lnSpc>
                          <a:spcBef>
                            <a:spcPts val="0"/>
                          </a:spcBef>
                          <a:spcAft>
                            <a:spcPts val="0"/>
                          </a:spcAft>
                          <a:buClr>
                            <a:schemeClr val="lt1"/>
                          </a:buClr>
                          <a:buSzPts val="1200"/>
                          <a:buFont typeface="Arial"/>
                          <a:buNone/>
                          <a:tabLst/>
                        </a:pPr>
                        <a:endParaRPr lang="en-US" sz="2000" b="1" i="0" u="none" strike="noStrike" cap="none" spc="0" baseline="0">
                          <a:solidFill>
                            <a:schemeClr val="lt1"/>
                          </a:solidFill>
                          <a:uFillTx/>
                          <a:latin typeface="+mn-lt"/>
                          <a:ea typeface="+mn-ea"/>
                          <a:cs typeface="Arial"/>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defTabSz="825500" rtl="0" latinLnBrk="0">
                          <a:lnSpc>
                            <a:spcPct val="106000"/>
                          </a:lnSpc>
                          <a:spcBef>
                            <a:spcPts val="0"/>
                          </a:spcBef>
                          <a:spcAft>
                            <a:spcPts val="0"/>
                          </a:spcAft>
                          <a:buClr>
                            <a:schemeClr val="lt1"/>
                          </a:buClr>
                          <a:buSzPts val="1200"/>
                          <a:buFont typeface="Arial"/>
                          <a:buNone/>
                          <a:tabLst/>
                        </a:pPr>
                        <a:endParaRPr lang="en-US" sz="2000" b="1" i="0" u="none" strike="noStrike" cap="none" spc="0" baseline="0">
                          <a:solidFill>
                            <a:schemeClr val="lt1"/>
                          </a:solidFill>
                          <a:uFillTx/>
                          <a:latin typeface="+mn-lt"/>
                          <a:ea typeface="+mn-ea"/>
                          <a:cs typeface="Arial"/>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defTabSz="825500" rtl="0" latinLnBrk="0">
                          <a:lnSpc>
                            <a:spcPct val="106000"/>
                          </a:lnSpc>
                          <a:spcBef>
                            <a:spcPts val="0"/>
                          </a:spcBef>
                          <a:spcAft>
                            <a:spcPts val="0"/>
                          </a:spcAft>
                          <a:buClr>
                            <a:schemeClr val="lt1"/>
                          </a:buClr>
                          <a:buSzPts val="1200"/>
                          <a:buFont typeface="Arial"/>
                          <a:buNone/>
                          <a:tabLst/>
                        </a:pPr>
                        <a:endParaRPr lang="en-US" sz="2000" b="1" i="0" u="none" strike="noStrike" cap="none" spc="0" baseline="0">
                          <a:solidFill>
                            <a:schemeClr val="lt1"/>
                          </a:solidFill>
                          <a:uFillTx/>
                          <a:latin typeface="+mn-lt"/>
                          <a:ea typeface="+mn-ea"/>
                          <a:cs typeface="Arial"/>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extLst>
                    <a:ext uri="{0D108BD9-81ED-4DB2-BD59-A6C34878D82A}">
                      <a16:rowId xmlns:a16="http://schemas.microsoft.com/office/drawing/2014/main" val="10000"/>
                    </a:ext>
                  </a:extLst>
                </a:tr>
                <a:tr h="91440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mn-ea"/>
                            <a:cs typeface="Arial"/>
                            <a:sym typeface="Arial"/>
                          </a:rPr>
                          <a:t>Gas analytics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spc="0" baseline="0">
                          <a:solidFill>
                            <a:schemeClr val="bg2">
                              <a:lumMod val="25000"/>
                            </a:schemeClr>
                          </a:solidFill>
                          <a:effectLst/>
                          <a:uFillTx/>
                          <a:latin typeface="+mn-lt"/>
                          <a:ea typeface="+mn-ea"/>
                          <a:cs typeface="+mn-cs"/>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1440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Location Awareness</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latinLnBrk="0">
                          <a:lnSpc>
                            <a:spcPct val="106000"/>
                          </a:lnSpc>
                          <a:spcBef>
                            <a:spcPts val="0"/>
                          </a:spcBef>
                          <a:spcAft>
                            <a:spcPts val="0"/>
                          </a:spcAft>
                          <a:buClr>
                            <a:schemeClr val="dk1"/>
                          </a:buClr>
                          <a:buSzPts val="1000"/>
                          <a:buFont typeface="Arial" panose="020B0604020202020204" pitchFamily="34" charset="0"/>
                          <a:buChar char="•"/>
                          <a:tabLst/>
                        </a:pPr>
                        <a:endParaRPr lang="en-US" sz="1600" b="0" i="0" u="none" strike="noStrike" cap="none" spc="0" baseline="0">
                          <a:solidFill>
                            <a:srgbClr val="C00000"/>
                          </a:solidFill>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latinLnBrk="0">
                          <a:lnSpc>
                            <a:spcPct val="106000"/>
                          </a:lnSpc>
                          <a:spcBef>
                            <a:spcPts val="0"/>
                          </a:spcBef>
                          <a:spcAft>
                            <a:spcPts val="0"/>
                          </a:spcAft>
                          <a:buClr>
                            <a:schemeClr val="dk1"/>
                          </a:buClr>
                          <a:buSzPts val="1000"/>
                          <a:buFont typeface="Arial" panose="020B0604020202020204" pitchFamily="34" charset="0"/>
                          <a:buChar char="•"/>
                          <a:tabLst/>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endPar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endPar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275524788"/>
                    </a:ext>
                  </a:extLst>
                </a:tr>
                <a:tr h="91440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Communication &amp; Connectivity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91440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Mass Notification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endPar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endPar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54154949"/>
                    </a:ext>
                  </a:extLst>
                </a:tr>
                <a:tr h="91440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Access Control</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rgbClr val="C00000"/>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rgbClr val="C00000"/>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rgbClr val="C00000"/>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9124412"/>
                    </a:ext>
                  </a:extLst>
                </a:tr>
                <a:tr h="91440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Incident Management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63720754"/>
                    </a:ext>
                  </a:extLst>
                </a:tr>
                <a:tr h="91440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Worker Safety Features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5112928"/>
                    </a:ext>
                  </a:extLst>
                </a:tr>
                <a:tr h="91440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Interoperability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endParaRPr kumimoji="0" lang="en-US" sz="1600" b="0" i="0" u="none" strike="noStrike" kern="0" cap="none" spc="0" normalizeH="0" baseline="0" noProof="0">
                          <a:ln>
                            <a:noFill/>
                          </a:ln>
                          <a:solidFill>
                            <a:srgbClr val="C00000"/>
                          </a:solidFill>
                          <a:effectLst/>
                          <a:uLnTx/>
                          <a:uFillTx/>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48254162"/>
                    </a:ext>
                  </a:extLst>
                </a:tr>
              </a:tbl>
            </a:graphicData>
          </a:graphic>
        </p:graphicFrame>
        <p:pic>
          <p:nvPicPr>
            <p:cNvPr id="9" name="Graphic 8">
              <a:extLst>
                <a:ext uri="{FF2B5EF4-FFF2-40B4-BE49-F238E27FC236}">
                  <a16:creationId xmlns:a16="http://schemas.microsoft.com/office/drawing/2014/main" id="{11C86A6A-5868-FC4C-AFFA-81B669111860}"/>
                </a:ext>
              </a:extLst>
            </p:cNvPr>
            <p:cNvPicPr>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96738" y="2061544"/>
              <a:ext cx="2246689" cy="461394"/>
            </a:xfrm>
            <a:prstGeom prst="rect">
              <a:avLst/>
            </a:prstGeom>
          </p:spPr>
        </p:pic>
        <p:pic>
          <p:nvPicPr>
            <p:cNvPr id="10" name="Picture 9">
              <a:extLst>
                <a:ext uri="{FF2B5EF4-FFF2-40B4-BE49-F238E27FC236}">
                  <a16:creationId xmlns:a16="http://schemas.microsoft.com/office/drawing/2014/main" id="{F447D988-6045-5749-924A-5E6DBBBB9235}"/>
                </a:ext>
              </a:extLst>
            </p:cNvPr>
            <p:cNvPicPr>
              <a:picLocks noChangeAspect="1"/>
            </p:cNvPicPr>
            <p:nvPr/>
          </p:nvPicPr>
          <p:blipFill>
            <a:blip r:embed="rId9">
              <a:grayscl/>
            </a:blip>
            <a:stretch>
              <a:fillRect/>
            </a:stretch>
          </p:blipFill>
          <p:spPr>
            <a:xfrm>
              <a:off x="8404027" y="2141846"/>
              <a:ext cx="1942156" cy="381092"/>
            </a:xfrm>
            <a:prstGeom prst="rect">
              <a:avLst/>
            </a:prstGeom>
          </p:spPr>
        </p:pic>
        <p:pic>
          <p:nvPicPr>
            <p:cNvPr id="11" name="Picture 2">
              <a:extLst>
                <a:ext uri="{FF2B5EF4-FFF2-40B4-BE49-F238E27FC236}">
                  <a16:creationId xmlns:a16="http://schemas.microsoft.com/office/drawing/2014/main" id="{C0973757-0A38-AD4B-8FD2-46941459F51A}"/>
                </a:ext>
              </a:extLst>
            </p:cNvPr>
            <p:cNvPicPr>
              <a:picLocks noChangeAspect="1" noChangeArrowheads="1"/>
            </p:cNvPicPr>
            <p:nvPr/>
          </p:nvPicPr>
          <p:blipFill>
            <a:blip r:embed="rId1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6503761" y="2134640"/>
              <a:ext cx="2108200" cy="3730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with medium confidence">
              <a:extLst>
                <a:ext uri="{FF2B5EF4-FFF2-40B4-BE49-F238E27FC236}">
                  <a16:creationId xmlns:a16="http://schemas.microsoft.com/office/drawing/2014/main" id="{7F6C6E8E-AE1A-374A-BA40-8A8D0A988A6E}"/>
                </a:ext>
              </a:extLst>
            </p:cNvPr>
            <p:cNvPicPr>
              <a:picLocks noChangeAspect="1"/>
            </p:cNvPicPr>
            <p:nvPr/>
          </p:nvPicPr>
          <p:blipFill>
            <a:blip r:embed="rId11">
              <a:duotone>
                <a:prstClr val="black"/>
                <a:schemeClr val="tx2">
                  <a:tint val="45000"/>
                  <a:satMod val="400000"/>
                </a:schemeClr>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12906783" y="2049370"/>
              <a:ext cx="1420757" cy="543594"/>
            </a:xfrm>
            <a:prstGeom prst="rect">
              <a:avLst/>
            </a:prstGeom>
          </p:spPr>
        </p:pic>
        <p:pic>
          <p:nvPicPr>
            <p:cNvPr id="13" name="Picture 12" descr="Logo&#10;&#10;Description automatically generated">
              <a:extLst>
                <a:ext uri="{FF2B5EF4-FFF2-40B4-BE49-F238E27FC236}">
                  <a16:creationId xmlns:a16="http://schemas.microsoft.com/office/drawing/2014/main" id="{F4CEB7F3-C9C1-8347-A333-EFEDC5596129}"/>
                </a:ext>
              </a:extLst>
            </p:cNvPr>
            <p:cNvPicPr>
              <a:picLocks noChangeAspect="1"/>
            </p:cNvPicPr>
            <p:nvPr/>
          </p:nvPicPr>
          <p:blipFill>
            <a:blip r:embed="rId13">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939416" y="1844932"/>
              <a:ext cx="2324100" cy="863600"/>
            </a:xfrm>
            <a:prstGeom prst="rect">
              <a:avLst/>
            </a:prstGeom>
          </p:spPr>
        </p:pic>
      </p:grpSp>
      <p:sp>
        <p:nvSpPr>
          <p:cNvPr id="17" name="Google Shape;90;p2">
            <a:extLst>
              <a:ext uri="{FF2B5EF4-FFF2-40B4-BE49-F238E27FC236}">
                <a16:creationId xmlns:a16="http://schemas.microsoft.com/office/drawing/2014/main" id="{CAD81D1C-8E57-804B-BC40-AD60CF9AA7EA}"/>
              </a:ext>
            </a:extLst>
          </p:cNvPr>
          <p:cNvSpPr/>
          <p:nvPr/>
        </p:nvSpPr>
        <p:spPr>
          <a:xfrm flipH="1">
            <a:off x="9101508" y="5603848"/>
            <a:ext cx="547194" cy="547194"/>
          </a:xfrm>
          <a:custGeom>
            <a:avLst/>
            <a:gdLst/>
            <a:ahLst/>
            <a:cxnLst/>
            <a:rect l="l" t="t" r="r" b="b"/>
            <a:pathLst>
              <a:path w="43200" h="43198" fill="none" extrusionOk="0">
                <a:moveTo>
                  <a:pt x="43194" y="21130"/>
                </a:moveTo>
                <a:cubicBezTo>
                  <a:pt x="43198" y="21285"/>
                  <a:pt x="43200" y="21441"/>
                  <a:pt x="43200" y="21598"/>
                </a:cubicBezTo>
                <a:cubicBezTo>
                  <a:pt x="43200" y="33527"/>
                  <a:pt x="33529" y="43198"/>
                  <a:pt x="21600" y="43198"/>
                </a:cubicBezTo>
                <a:cubicBezTo>
                  <a:pt x="9670" y="43198"/>
                  <a:pt x="0" y="33527"/>
                  <a:pt x="0" y="21598"/>
                </a:cubicBezTo>
                <a:cubicBezTo>
                  <a:pt x="-1" y="9771"/>
                  <a:pt x="9511" y="143"/>
                  <a:pt x="21336" y="-1"/>
                </a:cubicBezTo>
              </a:path>
              <a:path w="43200" h="43198" extrusionOk="0">
                <a:moveTo>
                  <a:pt x="43194" y="21130"/>
                </a:moveTo>
                <a:cubicBezTo>
                  <a:pt x="43198" y="21285"/>
                  <a:pt x="43200" y="21441"/>
                  <a:pt x="43200" y="21598"/>
                </a:cubicBezTo>
                <a:cubicBezTo>
                  <a:pt x="43200" y="33527"/>
                  <a:pt x="33529" y="43198"/>
                  <a:pt x="21600" y="43198"/>
                </a:cubicBezTo>
                <a:cubicBezTo>
                  <a:pt x="9670" y="43198"/>
                  <a:pt x="0" y="33527"/>
                  <a:pt x="0" y="21598"/>
                </a:cubicBezTo>
                <a:cubicBezTo>
                  <a:pt x="-1" y="9771"/>
                  <a:pt x="9511" y="143"/>
                  <a:pt x="21336" y="-1"/>
                </a:cubicBezTo>
                <a:lnTo>
                  <a:pt x="21600" y="21598"/>
                </a:lnTo>
                <a:close/>
              </a:path>
            </a:pathLst>
          </a:custGeom>
          <a:solidFill>
            <a:schemeClr val="accent1"/>
          </a:solidFill>
          <a:ln w="9525" cap="rnd"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18" name="Google Shape;101;p2">
            <a:extLst>
              <a:ext uri="{FF2B5EF4-FFF2-40B4-BE49-F238E27FC236}">
                <a16:creationId xmlns:a16="http://schemas.microsoft.com/office/drawing/2014/main" id="{2131AD93-FD87-7442-9C78-4FF64748C891}"/>
              </a:ext>
            </a:extLst>
          </p:cNvPr>
          <p:cNvSpPr/>
          <p:nvPr/>
        </p:nvSpPr>
        <p:spPr>
          <a:xfrm flipH="1">
            <a:off x="21827869" y="6510874"/>
            <a:ext cx="547194" cy="547194"/>
          </a:xfrm>
          <a:prstGeom prst="ellipse">
            <a:avLst/>
          </a:prstGeom>
          <a:solidFill>
            <a:schemeClr val="l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19" name="Google Shape;102;p2">
            <a:extLst>
              <a:ext uri="{FF2B5EF4-FFF2-40B4-BE49-F238E27FC236}">
                <a16:creationId xmlns:a16="http://schemas.microsoft.com/office/drawing/2014/main" id="{BAEC2337-F473-AB4D-8B69-DCA35F92BAE7}"/>
              </a:ext>
            </a:extLst>
          </p:cNvPr>
          <p:cNvSpPr/>
          <p:nvPr/>
        </p:nvSpPr>
        <p:spPr>
          <a:xfrm>
            <a:off x="4457508" y="3789796"/>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nvGrpSpPr>
          <p:cNvPr id="20" name="Google Shape;106;p2">
            <a:extLst>
              <a:ext uri="{FF2B5EF4-FFF2-40B4-BE49-F238E27FC236}">
                <a16:creationId xmlns:a16="http://schemas.microsoft.com/office/drawing/2014/main" id="{4FF9FC07-AC59-5048-8A91-E89C04EB5474}"/>
              </a:ext>
            </a:extLst>
          </p:cNvPr>
          <p:cNvGrpSpPr/>
          <p:nvPr/>
        </p:nvGrpSpPr>
        <p:grpSpPr>
          <a:xfrm>
            <a:off x="17314847" y="3811498"/>
            <a:ext cx="547194" cy="547194"/>
            <a:chOff x="4815897" y="5426971"/>
            <a:chExt cx="288000" cy="288000"/>
          </a:xfrm>
        </p:grpSpPr>
        <p:sp>
          <p:nvSpPr>
            <p:cNvPr id="24" name="Google Shape;107;p2">
              <a:extLst>
                <a:ext uri="{FF2B5EF4-FFF2-40B4-BE49-F238E27FC236}">
                  <a16:creationId xmlns:a16="http://schemas.microsoft.com/office/drawing/2014/main" id="{9146AAB7-E452-9743-A027-CFAFC25F0D8E}"/>
                </a:ext>
              </a:extLst>
            </p:cNvPr>
            <p:cNvSpPr/>
            <p:nvPr/>
          </p:nvSpPr>
          <p:spPr>
            <a:xfrm flipH="1">
              <a:off x="4815897" y="5426971"/>
              <a:ext cx="288000" cy="288000"/>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25" name="Google Shape;108;p2">
              <a:extLst>
                <a:ext uri="{FF2B5EF4-FFF2-40B4-BE49-F238E27FC236}">
                  <a16:creationId xmlns:a16="http://schemas.microsoft.com/office/drawing/2014/main" id="{C2222BC2-0406-834F-B9B5-F68C86C36FA9}"/>
                </a:ext>
              </a:extLst>
            </p:cNvPr>
            <p:cNvSpPr/>
            <p:nvPr/>
          </p:nvSpPr>
          <p:spPr>
            <a:xfrm flipH="1">
              <a:off x="4959897" y="5426971"/>
              <a:ext cx="144000" cy="144000"/>
            </a:xfrm>
            <a:custGeom>
              <a:avLst/>
              <a:gdLst/>
              <a:ahLst/>
              <a:cxnLst/>
              <a:rect l="l" t="t" r="r" b="b"/>
              <a:pathLst>
                <a:path w="21600" h="22083" fill="none" extrusionOk="0">
                  <a:moveTo>
                    <a:pt x="5" y="22082"/>
                  </a:moveTo>
                  <a:cubicBezTo>
                    <a:pt x="1" y="21921"/>
                    <a:pt x="0" y="21759"/>
                    <a:pt x="0" y="21598"/>
                  </a:cubicBezTo>
                  <a:cubicBezTo>
                    <a:pt x="-1" y="9771"/>
                    <a:pt x="9511" y="143"/>
                    <a:pt x="21336" y="-1"/>
                  </a:cubicBezTo>
                </a:path>
                <a:path w="21600" h="22083" extrusionOk="0">
                  <a:moveTo>
                    <a:pt x="5" y="22082"/>
                  </a:moveTo>
                  <a:cubicBezTo>
                    <a:pt x="1" y="21921"/>
                    <a:pt x="0" y="21759"/>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21" name="Google Shape;120;p2">
            <a:extLst>
              <a:ext uri="{FF2B5EF4-FFF2-40B4-BE49-F238E27FC236}">
                <a16:creationId xmlns:a16="http://schemas.microsoft.com/office/drawing/2014/main" id="{3882F097-9922-EA47-BCDF-A600EF28AF0B}"/>
              </a:ext>
            </a:extLst>
          </p:cNvPr>
          <p:cNvGrpSpPr/>
          <p:nvPr/>
        </p:nvGrpSpPr>
        <p:grpSpPr>
          <a:xfrm>
            <a:off x="9101508" y="3811498"/>
            <a:ext cx="547194" cy="547194"/>
            <a:chOff x="7879126" y="1211997"/>
            <a:chExt cx="288000" cy="288000"/>
          </a:xfrm>
        </p:grpSpPr>
        <p:sp>
          <p:nvSpPr>
            <p:cNvPr id="22" name="Google Shape;121;p2">
              <a:extLst>
                <a:ext uri="{FF2B5EF4-FFF2-40B4-BE49-F238E27FC236}">
                  <a16:creationId xmlns:a16="http://schemas.microsoft.com/office/drawing/2014/main" id="{B4A2229E-A50D-C648-A745-BE0C30878664}"/>
                </a:ext>
              </a:extLst>
            </p:cNvPr>
            <p:cNvSpPr/>
            <p:nvPr/>
          </p:nvSpPr>
          <p:spPr>
            <a:xfrm flipH="1">
              <a:off x="7879126" y="1211997"/>
              <a:ext cx="288000" cy="288000"/>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23" name="Google Shape;122;p2">
              <a:extLst>
                <a:ext uri="{FF2B5EF4-FFF2-40B4-BE49-F238E27FC236}">
                  <a16:creationId xmlns:a16="http://schemas.microsoft.com/office/drawing/2014/main" id="{9FEB8EF8-BD8D-AC4C-9338-7FD16BC3E709}"/>
                </a:ext>
              </a:extLst>
            </p:cNvPr>
            <p:cNvSpPr/>
            <p:nvPr/>
          </p:nvSpPr>
          <p:spPr>
            <a:xfrm flipH="1">
              <a:off x="8023111" y="1211998"/>
              <a:ext cx="144000" cy="286515"/>
            </a:xfrm>
            <a:custGeom>
              <a:avLst/>
              <a:gdLst/>
              <a:ahLst/>
              <a:cxnLst/>
              <a:rect l="l" t="t" r="r" b="b"/>
              <a:pathLst>
                <a:path w="21600" h="43198" fill="none" extrusionOk="0">
                  <a:moveTo>
                    <a:pt x="21600" y="43198"/>
                  </a:moveTo>
                  <a:cubicBezTo>
                    <a:pt x="9670" y="43198"/>
                    <a:pt x="0" y="33527"/>
                    <a:pt x="0" y="21598"/>
                  </a:cubicBezTo>
                  <a:cubicBezTo>
                    <a:pt x="-1" y="9771"/>
                    <a:pt x="9511" y="143"/>
                    <a:pt x="21336" y="-1"/>
                  </a:cubicBezTo>
                </a:path>
                <a:path w="21600" h="43198" extrusionOk="0">
                  <a:moveTo>
                    <a:pt x="21600" y="43198"/>
                  </a:moveTo>
                  <a:cubicBezTo>
                    <a:pt x="9670" y="43198"/>
                    <a:pt x="0" y="33527"/>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sp>
        <p:nvSpPr>
          <p:cNvPr id="29" name="Google Shape;114;p2">
            <a:extLst>
              <a:ext uri="{FF2B5EF4-FFF2-40B4-BE49-F238E27FC236}">
                <a16:creationId xmlns:a16="http://schemas.microsoft.com/office/drawing/2014/main" id="{987109EB-2F6A-964F-AFDB-82DA488509E7}"/>
              </a:ext>
            </a:extLst>
          </p:cNvPr>
          <p:cNvSpPr/>
          <p:nvPr/>
        </p:nvSpPr>
        <p:spPr>
          <a:xfrm>
            <a:off x="17314847" y="2882770"/>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31" name="Google Shape;105;p2">
            <a:extLst>
              <a:ext uri="{FF2B5EF4-FFF2-40B4-BE49-F238E27FC236}">
                <a16:creationId xmlns:a16="http://schemas.microsoft.com/office/drawing/2014/main" id="{CF436E72-082D-EE44-AD24-777355D12284}"/>
              </a:ext>
            </a:extLst>
          </p:cNvPr>
          <p:cNvSpPr/>
          <p:nvPr/>
        </p:nvSpPr>
        <p:spPr>
          <a:xfrm flipH="1">
            <a:off x="4457508" y="2882770"/>
            <a:ext cx="547194" cy="547194"/>
          </a:xfrm>
          <a:custGeom>
            <a:avLst/>
            <a:gdLst/>
            <a:ahLst/>
            <a:cxnLst/>
            <a:rect l="l" t="t" r="r" b="b"/>
            <a:pathLst>
              <a:path w="43200" h="43198" fill="none" extrusionOk="0">
                <a:moveTo>
                  <a:pt x="43194" y="21130"/>
                </a:moveTo>
                <a:cubicBezTo>
                  <a:pt x="43198" y="21285"/>
                  <a:pt x="43200" y="21441"/>
                  <a:pt x="43200" y="21598"/>
                </a:cubicBezTo>
                <a:cubicBezTo>
                  <a:pt x="43200" y="33527"/>
                  <a:pt x="33529" y="43198"/>
                  <a:pt x="21600" y="43198"/>
                </a:cubicBezTo>
                <a:cubicBezTo>
                  <a:pt x="9670" y="43198"/>
                  <a:pt x="0" y="33527"/>
                  <a:pt x="0" y="21598"/>
                </a:cubicBezTo>
                <a:cubicBezTo>
                  <a:pt x="-1" y="9771"/>
                  <a:pt x="9511" y="143"/>
                  <a:pt x="21336" y="-1"/>
                </a:cubicBezTo>
              </a:path>
              <a:path w="43200" h="43198" extrusionOk="0">
                <a:moveTo>
                  <a:pt x="43194" y="21130"/>
                </a:moveTo>
                <a:cubicBezTo>
                  <a:pt x="43198" y="21285"/>
                  <a:pt x="43200" y="21441"/>
                  <a:pt x="43200" y="21598"/>
                </a:cubicBezTo>
                <a:cubicBezTo>
                  <a:pt x="43200" y="33527"/>
                  <a:pt x="33529" y="43198"/>
                  <a:pt x="21600" y="43198"/>
                </a:cubicBezTo>
                <a:cubicBezTo>
                  <a:pt x="9670" y="43198"/>
                  <a:pt x="0" y="33527"/>
                  <a:pt x="0" y="21598"/>
                </a:cubicBezTo>
                <a:cubicBezTo>
                  <a:pt x="-1" y="9771"/>
                  <a:pt x="9511" y="143"/>
                  <a:pt x="21336" y="-1"/>
                </a:cubicBezTo>
                <a:lnTo>
                  <a:pt x="21600" y="21598"/>
                </a:lnTo>
                <a:close/>
              </a:path>
            </a:pathLst>
          </a:custGeom>
          <a:solidFill>
            <a:schemeClr val="accent1"/>
          </a:solidFill>
          <a:ln w="9525" cap="rnd"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33" name="Google Shape;105;p2">
            <a:extLst>
              <a:ext uri="{FF2B5EF4-FFF2-40B4-BE49-F238E27FC236}">
                <a16:creationId xmlns:a16="http://schemas.microsoft.com/office/drawing/2014/main" id="{6CF6BFDF-B410-3243-A141-8E8299032112}"/>
              </a:ext>
            </a:extLst>
          </p:cNvPr>
          <p:cNvSpPr/>
          <p:nvPr/>
        </p:nvSpPr>
        <p:spPr>
          <a:xfrm flipH="1">
            <a:off x="13343536" y="5602439"/>
            <a:ext cx="547194" cy="547194"/>
          </a:xfrm>
          <a:custGeom>
            <a:avLst/>
            <a:gdLst/>
            <a:ahLst/>
            <a:cxnLst/>
            <a:rect l="l" t="t" r="r" b="b"/>
            <a:pathLst>
              <a:path w="43200" h="43198" fill="none" extrusionOk="0">
                <a:moveTo>
                  <a:pt x="43194" y="21130"/>
                </a:moveTo>
                <a:cubicBezTo>
                  <a:pt x="43198" y="21285"/>
                  <a:pt x="43200" y="21441"/>
                  <a:pt x="43200" y="21598"/>
                </a:cubicBezTo>
                <a:cubicBezTo>
                  <a:pt x="43200" y="33527"/>
                  <a:pt x="33529" y="43198"/>
                  <a:pt x="21600" y="43198"/>
                </a:cubicBezTo>
                <a:cubicBezTo>
                  <a:pt x="9670" y="43198"/>
                  <a:pt x="0" y="33527"/>
                  <a:pt x="0" y="21598"/>
                </a:cubicBezTo>
                <a:cubicBezTo>
                  <a:pt x="-1" y="9771"/>
                  <a:pt x="9511" y="143"/>
                  <a:pt x="21336" y="-1"/>
                </a:cubicBezTo>
              </a:path>
              <a:path w="43200" h="43198" extrusionOk="0">
                <a:moveTo>
                  <a:pt x="43194" y="21130"/>
                </a:moveTo>
                <a:cubicBezTo>
                  <a:pt x="43198" y="21285"/>
                  <a:pt x="43200" y="21441"/>
                  <a:pt x="43200" y="21598"/>
                </a:cubicBezTo>
                <a:cubicBezTo>
                  <a:pt x="43200" y="33527"/>
                  <a:pt x="33529" y="43198"/>
                  <a:pt x="21600" y="43198"/>
                </a:cubicBezTo>
                <a:cubicBezTo>
                  <a:pt x="9670" y="43198"/>
                  <a:pt x="0" y="33527"/>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36" name="Google Shape;114;p2">
            <a:extLst>
              <a:ext uri="{FF2B5EF4-FFF2-40B4-BE49-F238E27FC236}">
                <a16:creationId xmlns:a16="http://schemas.microsoft.com/office/drawing/2014/main" id="{99BD7BC3-55D5-1249-9C02-79C229A63EEC}"/>
              </a:ext>
            </a:extLst>
          </p:cNvPr>
          <p:cNvSpPr/>
          <p:nvPr/>
        </p:nvSpPr>
        <p:spPr>
          <a:xfrm>
            <a:off x="9101508" y="2882770"/>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37" name="Google Shape;114;p2">
            <a:extLst>
              <a:ext uri="{FF2B5EF4-FFF2-40B4-BE49-F238E27FC236}">
                <a16:creationId xmlns:a16="http://schemas.microsoft.com/office/drawing/2014/main" id="{20754872-E82B-CD44-934D-6E66CFFE1307}"/>
              </a:ext>
            </a:extLst>
          </p:cNvPr>
          <p:cNvSpPr/>
          <p:nvPr/>
        </p:nvSpPr>
        <p:spPr>
          <a:xfrm>
            <a:off x="13343564" y="2882770"/>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38" name="Google Shape;114;p2">
            <a:extLst>
              <a:ext uri="{FF2B5EF4-FFF2-40B4-BE49-F238E27FC236}">
                <a16:creationId xmlns:a16="http://schemas.microsoft.com/office/drawing/2014/main" id="{834D9C5B-127A-8D4B-9E98-26C20427FDB5}"/>
              </a:ext>
            </a:extLst>
          </p:cNvPr>
          <p:cNvSpPr/>
          <p:nvPr/>
        </p:nvSpPr>
        <p:spPr>
          <a:xfrm>
            <a:off x="21827869" y="2882770"/>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nvGrpSpPr>
          <p:cNvPr id="39" name="Google Shape;120;p2">
            <a:extLst>
              <a:ext uri="{FF2B5EF4-FFF2-40B4-BE49-F238E27FC236}">
                <a16:creationId xmlns:a16="http://schemas.microsoft.com/office/drawing/2014/main" id="{07719228-E04B-8842-876A-A79E04551741}"/>
              </a:ext>
            </a:extLst>
          </p:cNvPr>
          <p:cNvGrpSpPr/>
          <p:nvPr/>
        </p:nvGrpSpPr>
        <p:grpSpPr>
          <a:xfrm>
            <a:off x="13349019" y="3789796"/>
            <a:ext cx="547194" cy="547194"/>
            <a:chOff x="7879126" y="1211997"/>
            <a:chExt cx="288000" cy="288000"/>
          </a:xfrm>
        </p:grpSpPr>
        <p:sp>
          <p:nvSpPr>
            <p:cNvPr id="40" name="Google Shape;121;p2">
              <a:extLst>
                <a:ext uri="{FF2B5EF4-FFF2-40B4-BE49-F238E27FC236}">
                  <a16:creationId xmlns:a16="http://schemas.microsoft.com/office/drawing/2014/main" id="{5FEF5F89-8FAE-3240-AA47-976886E3DBA3}"/>
                </a:ext>
              </a:extLst>
            </p:cNvPr>
            <p:cNvSpPr/>
            <p:nvPr/>
          </p:nvSpPr>
          <p:spPr>
            <a:xfrm flipH="1">
              <a:off x="7879126" y="1211997"/>
              <a:ext cx="288000" cy="288000"/>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41" name="Google Shape;122;p2">
              <a:extLst>
                <a:ext uri="{FF2B5EF4-FFF2-40B4-BE49-F238E27FC236}">
                  <a16:creationId xmlns:a16="http://schemas.microsoft.com/office/drawing/2014/main" id="{61CA066C-A1F3-424D-B2EC-0E42E1EE739F}"/>
                </a:ext>
              </a:extLst>
            </p:cNvPr>
            <p:cNvSpPr/>
            <p:nvPr/>
          </p:nvSpPr>
          <p:spPr>
            <a:xfrm flipH="1">
              <a:off x="8023111" y="1211998"/>
              <a:ext cx="144000" cy="286515"/>
            </a:xfrm>
            <a:custGeom>
              <a:avLst/>
              <a:gdLst/>
              <a:ahLst/>
              <a:cxnLst/>
              <a:rect l="l" t="t" r="r" b="b"/>
              <a:pathLst>
                <a:path w="21600" h="43198" fill="none" extrusionOk="0">
                  <a:moveTo>
                    <a:pt x="21600" y="43198"/>
                  </a:moveTo>
                  <a:cubicBezTo>
                    <a:pt x="9670" y="43198"/>
                    <a:pt x="0" y="33527"/>
                    <a:pt x="0" y="21598"/>
                  </a:cubicBezTo>
                  <a:cubicBezTo>
                    <a:pt x="-1" y="9771"/>
                    <a:pt x="9511" y="143"/>
                    <a:pt x="21336" y="-1"/>
                  </a:cubicBezTo>
                </a:path>
                <a:path w="21600" h="43198" extrusionOk="0">
                  <a:moveTo>
                    <a:pt x="21600" y="43198"/>
                  </a:moveTo>
                  <a:cubicBezTo>
                    <a:pt x="9670" y="43198"/>
                    <a:pt x="0" y="33527"/>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42" name="Google Shape;106;p2">
            <a:extLst>
              <a:ext uri="{FF2B5EF4-FFF2-40B4-BE49-F238E27FC236}">
                <a16:creationId xmlns:a16="http://schemas.microsoft.com/office/drawing/2014/main" id="{15A18CE8-3CC4-5043-ACAA-BFF2F9FE1B6D}"/>
              </a:ext>
            </a:extLst>
          </p:cNvPr>
          <p:cNvGrpSpPr/>
          <p:nvPr/>
        </p:nvGrpSpPr>
        <p:grpSpPr>
          <a:xfrm>
            <a:off x="21827869" y="3811498"/>
            <a:ext cx="547194" cy="547194"/>
            <a:chOff x="4815897" y="5426971"/>
            <a:chExt cx="288000" cy="288000"/>
          </a:xfrm>
        </p:grpSpPr>
        <p:sp>
          <p:nvSpPr>
            <p:cNvPr id="43" name="Google Shape;107;p2">
              <a:extLst>
                <a:ext uri="{FF2B5EF4-FFF2-40B4-BE49-F238E27FC236}">
                  <a16:creationId xmlns:a16="http://schemas.microsoft.com/office/drawing/2014/main" id="{F0EAF405-4C27-8A41-8F5B-02C231287EE7}"/>
                </a:ext>
              </a:extLst>
            </p:cNvPr>
            <p:cNvSpPr/>
            <p:nvPr/>
          </p:nvSpPr>
          <p:spPr>
            <a:xfrm flipH="1">
              <a:off x="4815897" y="5426971"/>
              <a:ext cx="288000" cy="288000"/>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44" name="Google Shape;108;p2">
              <a:extLst>
                <a:ext uri="{FF2B5EF4-FFF2-40B4-BE49-F238E27FC236}">
                  <a16:creationId xmlns:a16="http://schemas.microsoft.com/office/drawing/2014/main" id="{2C6E239D-7089-F54B-BDBE-A307795D4EEA}"/>
                </a:ext>
              </a:extLst>
            </p:cNvPr>
            <p:cNvSpPr/>
            <p:nvPr/>
          </p:nvSpPr>
          <p:spPr>
            <a:xfrm flipH="1">
              <a:off x="4959897" y="5426971"/>
              <a:ext cx="144000" cy="144000"/>
            </a:xfrm>
            <a:custGeom>
              <a:avLst/>
              <a:gdLst/>
              <a:ahLst/>
              <a:cxnLst/>
              <a:rect l="l" t="t" r="r" b="b"/>
              <a:pathLst>
                <a:path w="21600" h="22083" fill="none" extrusionOk="0">
                  <a:moveTo>
                    <a:pt x="5" y="22082"/>
                  </a:moveTo>
                  <a:cubicBezTo>
                    <a:pt x="1" y="21921"/>
                    <a:pt x="0" y="21759"/>
                    <a:pt x="0" y="21598"/>
                  </a:cubicBezTo>
                  <a:cubicBezTo>
                    <a:pt x="-1" y="9771"/>
                    <a:pt x="9511" y="143"/>
                    <a:pt x="21336" y="-1"/>
                  </a:cubicBezTo>
                </a:path>
                <a:path w="21600" h="22083" extrusionOk="0">
                  <a:moveTo>
                    <a:pt x="5" y="22082"/>
                  </a:moveTo>
                  <a:cubicBezTo>
                    <a:pt x="1" y="21921"/>
                    <a:pt x="0" y="21759"/>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sp>
        <p:nvSpPr>
          <p:cNvPr id="46" name="Google Shape;102;p2">
            <a:extLst>
              <a:ext uri="{FF2B5EF4-FFF2-40B4-BE49-F238E27FC236}">
                <a16:creationId xmlns:a16="http://schemas.microsoft.com/office/drawing/2014/main" id="{98E293FD-03D7-154B-9712-50B54C50F74B}"/>
              </a:ext>
            </a:extLst>
          </p:cNvPr>
          <p:cNvSpPr/>
          <p:nvPr/>
        </p:nvSpPr>
        <p:spPr>
          <a:xfrm>
            <a:off x="4457508" y="4696822"/>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nvGrpSpPr>
          <p:cNvPr id="47" name="Google Shape;120;p2">
            <a:extLst>
              <a:ext uri="{FF2B5EF4-FFF2-40B4-BE49-F238E27FC236}">
                <a16:creationId xmlns:a16="http://schemas.microsoft.com/office/drawing/2014/main" id="{7D9124BA-D6FE-CA47-9DF9-E8F5B8665C78}"/>
              </a:ext>
            </a:extLst>
          </p:cNvPr>
          <p:cNvGrpSpPr/>
          <p:nvPr/>
        </p:nvGrpSpPr>
        <p:grpSpPr>
          <a:xfrm>
            <a:off x="9101508" y="4696822"/>
            <a:ext cx="547194" cy="547194"/>
            <a:chOff x="7879126" y="1211997"/>
            <a:chExt cx="288000" cy="288000"/>
          </a:xfrm>
        </p:grpSpPr>
        <p:sp>
          <p:nvSpPr>
            <p:cNvPr id="48" name="Google Shape;121;p2">
              <a:extLst>
                <a:ext uri="{FF2B5EF4-FFF2-40B4-BE49-F238E27FC236}">
                  <a16:creationId xmlns:a16="http://schemas.microsoft.com/office/drawing/2014/main" id="{D8D6AD1E-3C43-944A-96A0-E472071127C9}"/>
                </a:ext>
              </a:extLst>
            </p:cNvPr>
            <p:cNvSpPr/>
            <p:nvPr/>
          </p:nvSpPr>
          <p:spPr>
            <a:xfrm flipH="1">
              <a:off x="7879126" y="1211997"/>
              <a:ext cx="288000" cy="288000"/>
            </a:xfrm>
            <a:prstGeom prst="ellipse">
              <a:avLst/>
            </a:prstGeom>
            <a:solidFill>
              <a:schemeClr val="lt1"/>
            </a:solidFill>
            <a:ln w="9525" cap="flat"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49" name="Google Shape;122;p2">
              <a:extLst>
                <a:ext uri="{FF2B5EF4-FFF2-40B4-BE49-F238E27FC236}">
                  <a16:creationId xmlns:a16="http://schemas.microsoft.com/office/drawing/2014/main" id="{AF05621D-2DB4-5146-83AF-5FE9A00903C0}"/>
                </a:ext>
              </a:extLst>
            </p:cNvPr>
            <p:cNvSpPr/>
            <p:nvPr/>
          </p:nvSpPr>
          <p:spPr>
            <a:xfrm flipH="1">
              <a:off x="8023111" y="1211998"/>
              <a:ext cx="144000" cy="286515"/>
            </a:xfrm>
            <a:custGeom>
              <a:avLst/>
              <a:gdLst/>
              <a:ahLst/>
              <a:cxnLst/>
              <a:rect l="l" t="t" r="r" b="b"/>
              <a:pathLst>
                <a:path w="21600" h="43198" fill="none" extrusionOk="0">
                  <a:moveTo>
                    <a:pt x="21600" y="43198"/>
                  </a:moveTo>
                  <a:cubicBezTo>
                    <a:pt x="9670" y="43198"/>
                    <a:pt x="0" y="33527"/>
                    <a:pt x="0" y="21598"/>
                  </a:cubicBezTo>
                  <a:cubicBezTo>
                    <a:pt x="-1" y="9771"/>
                    <a:pt x="9511" y="143"/>
                    <a:pt x="21336" y="-1"/>
                  </a:cubicBezTo>
                </a:path>
                <a:path w="21600" h="43198" extrusionOk="0">
                  <a:moveTo>
                    <a:pt x="21600" y="43198"/>
                  </a:moveTo>
                  <a:cubicBezTo>
                    <a:pt x="9670" y="43198"/>
                    <a:pt x="0" y="33527"/>
                    <a:pt x="0" y="21598"/>
                  </a:cubicBezTo>
                  <a:cubicBezTo>
                    <a:pt x="-1" y="9771"/>
                    <a:pt x="9511" y="143"/>
                    <a:pt x="21336" y="-1"/>
                  </a:cubicBezTo>
                  <a:lnTo>
                    <a:pt x="21600" y="21598"/>
                  </a:lnTo>
                  <a:close/>
                </a:path>
              </a:pathLst>
            </a:custGeom>
            <a:solidFill>
              <a:schemeClr val="accent1"/>
            </a:solidFill>
            <a:ln w="9525" cap="rnd"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50" name="Google Shape;120;p2">
            <a:extLst>
              <a:ext uri="{FF2B5EF4-FFF2-40B4-BE49-F238E27FC236}">
                <a16:creationId xmlns:a16="http://schemas.microsoft.com/office/drawing/2014/main" id="{6F9AE3D0-046C-0948-B735-0EF895397A69}"/>
              </a:ext>
            </a:extLst>
          </p:cNvPr>
          <p:cNvGrpSpPr/>
          <p:nvPr/>
        </p:nvGrpSpPr>
        <p:grpSpPr>
          <a:xfrm>
            <a:off x="13343564" y="4696822"/>
            <a:ext cx="547194" cy="547194"/>
            <a:chOff x="7879126" y="1211997"/>
            <a:chExt cx="288000" cy="288000"/>
          </a:xfrm>
        </p:grpSpPr>
        <p:sp>
          <p:nvSpPr>
            <p:cNvPr id="51" name="Google Shape;121;p2">
              <a:extLst>
                <a:ext uri="{FF2B5EF4-FFF2-40B4-BE49-F238E27FC236}">
                  <a16:creationId xmlns:a16="http://schemas.microsoft.com/office/drawing/2014/main" id="{FBC7AADD-1D7D-AC41-B740-324A102BC326}"/>
                </a:ext>
              </a:extLst>
            </p:cNvPr>
            <p:cNvSpPr/>
            <p:nvPr/>
          </p:nvSpPr>
          <p:spPr>
            <a:xfrm flipH="1">
              <a:off x="7879126" y="1211997"/>
              <a:ext cx="288000" cy="288000"/>
            </a:xfrm>
            <a:prstGeom prst="ellipse">
              <a:avLst/>
            </a:prstGeom>
            <a:solidFill>
              <a:schemeClr val="lt1"/>
            </a:solidFill>
            <a:ln w="9525" cap="flat"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52" name="Google Shape;122;p2">
              <a:extLst>
                <a:ext uri="{FF2B5EF4-FFF2-40B4-BE49-F238E27FC236}">
                  <a16:creationId xmlns:a16="http://schemas.microsoft.com/office/drawing/2014/main" id="{413914D6-86EB-0942-9459-34FD3BEF0013}"/>
                </a:ext>
              </a:extLst>
            </p:cNvPr>
            <p:cNvSpPr/>
            <p:nvPr/>
          </p:nvSpPr>
          <p:spPr>
            <a:xfrm flipH="1">
              <a:off x="8023111" y="1211998"/>
              <a:ext cx="144000" cy="286515"/>
            </a:xfrm>
            <a:custGeom>
              <a:avLst/>
              <a:gdLst/>
              <a:ahLst/>
              <a:cxnLst/>
              <a:rect l="l" t="t" r="r" b="b"/>
              <a:pathLst>
                <a:path w="21600" h="43198" fill="none" extrusionOk="0">
                  <a:moveTo>
                    <a:pt x="21600" y="43198"/>
                  </a:moveTo>
                  <a:cubicBezTo>
                    <a:pt x="9670" y="43198"/>
                    <a:pt x="0" y="33527"/>
                    <a:pt x="0" y="21598"/>
                  </a:cubicBezTo>
                  <a:cubicBezTo>
                    <a:pt x="-1" y="9771"/>
                    <a:pt x="9511" y="143"/>
                    <a:pt x="21336" y="-1"/>
                  </a:cubicBezTo>
                </a:path>
                <a:path w="21600" h="43198" extrusionOk="0">
                  <a:moveTo>
                    <a:pt x="21600" y="43198"/>
                  </a:moveTo>
                  <a:cubicBezTo>
                    <a:pt x="9670" y="43198"/>
                    <a:pt x="0" y="33527"/>
                    <a:pt x="0" y="21598"/>
                  </a:cubicBezTo>
                  <a:cubicBezTo>
                    <a:pt x="-1" y="9771"/>
                    <a:pt x="9511" y="143"/>
                    <a:pt x="21336" y="-1"/>
                  </a:cubicBezTo>
                  <a:lnTo>
                    <a:pt x="21600" y="21598"/>
                  </a:lnTo>
                  <a:close/>
                </a:path>
              </a:pathLst>
            </a:custGeom>
            <a:solidFill>
              <a:schemeClr val="accent1"/>
            </a:solidFill>
            <a:ln w="9525" cap="rnd"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53" name="Google Shape;106;p2">
            <a:extLst>
              <a:ext uri="{FF2B5EF4-FFF2-40B4-BE49-F238E27FC236}">
                <a16:creationId xmlns:a16="http://schemas.microsoft.com/office/drawing/2014/main" id="{084E1E2D-5E96-3245-8BE8-894A5B7A29D4}"/>
              </a:ext>
            </a:extLst>
          </p:cNvPr>
          <p:cNvGrpSpPr/>
          <p:nvPr/>
        </p:nvGrpSpPr>
        <p:grpSpPr>
          <a:xfrm>
            <a:off x="17314847" y="4740226"/>
            <a:ext cx="547194" cy="547194"/>
            <a:chOff x="4815897" y="5426971"/>
            <a:chExt cx="288000" cy="288000"/>
          </a:xfrm>
        </p:grpSpPr>
        <p:sp>
          <p:nvSpPr>
            <p:cNvPr id="54" name="Google Shape;107;p2">
              <a:extLst>
                <a:ext uri="{FF2B5EF4-FFF2-40B4-BE49-F238E27FC236}">
                  <a16:creationId xmlns:a16="http://schemas.microsoft.com/office/drawing/2014/main" id="{C5A9E61F-9FB7-4544-AF30-F4B9BA65C782}"/>
                </a:ext>
              </a:extLst>
            </p:cNvPr>
            <p:cNvSpPr/>
            <p:nvPr/>
          </p:nvSpPr>
          <p:spPr>
            <a:xfrm flipH="1">
              <a:off x="4815897" y="5426971"/>
              <a:ext cx="288000" cy="288000"/>
            </a:xfrm>
            <a:prstGeom prst="ellipse">
              <a:avLst/>
            </a:prstGeom>
            <a:solidFill>
              <a:schemeClr val="lt1"/>
            </a:solidFill>
            <a:ln w="9525" cap="flat"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55" name="Google Shape;108;p2">
              <a:extLst>
                <a:ext uri="{FF2B5EF4-FFF2-40B4-BE49-F238E27FC236}">
                  <a16:creationId xmlns:a16="http://schemas.microsoft.com/office/drawing/2014/main" id="{745FA84F-D705-484E-B78C-7F6BA661EC25}"/>
                </a:ext>
              </a:extLst>
            </p:cNvPr>
            <p:cNvSpPr/>
            <p:nvPr/>
          </p:nvSpPr>
          <p:spPr>
            <a:xfrm flipH="1">
              <a:off x="4959897" y="5426971"/>
              <a:ext cx="144000" cy="144000"/>
            </a:xfrm>
            <a:custGeom>
              <a:avLst/>
              <a:gdLst/>
              <a:ahLst/>
              <a:cxnLst/>
              <a:rect l="l" t="t" r="r" b="b"/>
              <a:pathLst>
                <a:path w="21600" h="22083" fill="none" extrusionOk="0">
                  <a:moveTo>
                    <a:pt x="5" y="22082"/>
                  </a:moveTo>
                  <a:cubicBezTo>
                    <a:pt x="1" y="21921"/>
                    <a:pt x="0" y="21759"/>
                    <a:pt x="0" y="21598"/>
                  </a:cubicBezTo>
                  <a:cubicBezTo>
                    <a:pt x="-1" y="9771"/>
                    <a:pt x="9511" y="143"/>
                    <a:pt x="21336" y="-1"/>
                  </a:cubicBezTo>
                </a:path>
                <a:path w="21600" h="22083" extrusionOk="0">
                  <a:moveTo>
                    <a:pt x="5" y="22082"/>
                  </a:moveTo>
                  <a:cubicBezTo>
                    <a:pt x="1" y="21921"/>
                    <a:pt x="0" y="21759"/>
                    <a:pt x="0" y="21598"/>
                  </a:cubicBezTo>
                  <a:cubicBezTo>
                    <a:pt x="-1" y="9771"/>
                    <a:pt x="9511" y="143"/>
                    <a:pt x="21336" y="-1"/>
                  </a:cubicBezTo>
                  <a:lnTo>
                    <a:pt x="21600" y="21598"/>
                  </a:lnTo>
                  <a:close/>
                </a:path>
              </a:pathLst>
            </a:custGeom>
            <a:solidFill>
              <a:schemeClr val="accent1"/>
            </a:solidFill>
            <a:ln w="9525" cap="rnd"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56" name="Google Shape;106;p2">
            <a:extLst>
              <a:ext uri="{FF2B5EF4-FFF2-40B4-BE49-F238E27FC236}">
                <a16:creationId xmlns:a16="http://schemas.microsoft.com/office/drawing/2014/main" id="{C7654DAF-9269-944A-9529-DB97CA07B6C4}"/>
              </a:ext>
            </a:extLst>
          </p:cNvPr>
          <p:cNvGrpSpPr/>
          <p:nvPr/>
        </p:nvGrpSpPr>
        <p:grpSpPr>
          <a:xfrm>
            <a:off x="21827869" y="4740226"/>
            <a:ext cx="547194" cy="547194"/>
            <a:chOff x="4815897" y="5426971"/>
            <a:chExt cx="288000" cy="288000"/>
          </a:xfrm>
        </p:grpSpPr>
        <p:sp>
          <p:nvSpPr>
            <p:cNvPr id="57" name="Google Shape;107;p2">
              <a:extLst>
                <a:ext uri="{FF2B5EF4-FFF2-40B4-BE49-F238E27FC236}">
                  <a16:creationId xmlns:a16="http://schemas.microsoft.com/office/drawing/2014/main" id="{B3177931-BD83-0A48-9189-8ADFF5C0985E}"/>
                </a:ext>
              </a:extLst>
            </p:cNvPr>
            <p:cNvSpPr/>
            <p:nvPr/>
          </p:nvSpPr>
          <p:spPr>
            <a:xfrm flipH="1">
              <a:off x="4815897" y="5426971"/>
              <a:ext cx="288000" cy="288000"/>
            </a:xfrm>
            <a:prstGeom prst="ellipse">
              <a:avLst/>
            </a:prstGeom>
            <a:solidFill>
              <a:schemeClr val="lt1"/>
            </a:solidFill>
            <a:ln w="9525" cap="flat"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58" name="Google Shape;108;p2">
              <a:extLst>
                <a:ext uri="{FF2B5EF4-FFF2-40B4-BE49-F238E27FC236}">
                  <a16:creationId xmlns:a16="http://schemas.microsoft.com/office/drawing/2014/main" id="{F9A2B8EE-44BA-F04B-8D25-B9B526C8E67B}"/>
                </a:ext>
              </a:extLst>
            </p:cNvPr>
            <p:cNvSpPr/>
            <p:nvPr/>
          </p:nvSpPr>
          <p:spPr>
            <a:xfrm flipH="1">
              <a:off x="4959897" y="5426971"/>
              <a:ext cx="144000" cy="144000"/>
            </a:xfrm>
            <a:custGeom>
              <a:avLst/>
              <a:gdLst/>
              <a:ahLst/>
              <a:cxnLst/>
              <a:rect l="l" t="t" r="r" b="b"/>
              <a:pathLst>
                <a:path w="21600" h="22083" fill="none" extrusionOk="0">
                  <a:moveTo>
                    <a:pt x="5" y="22082"/>
                  </a:moveTo>
                  <a:cubicBezTo>
                    <a:pt x="1" y="21921"/>
                    <a:pt x="0" y="21759"/>
                    <a:pt x="0" y="21598"/>
                  </a:cubicBezTo>
                  <a:cubicBezTo>
                    <a:pt x="-1" y="9771"/>
                    <a:pt x="9511" y="143"/>
                    <a:pt x="21336" y="-1"/>
                  </a:cubicBezTo>
                </a:path>
                <a:path w="21600" h="22083" extrusionOk="0">
                  <a:moveTo>
                    <a:pt x="5" y="22082"/>
                  </a:moveTo>
                  <a:cubicBezTo>
                    <a:pt x="1" y="21921"/>
                    <a:pt x="0" y="21759"/>
                    <a:pt x="0" y="21598"/>
                  </a:cubicBezTo>
                  <a:cubicBezTo>
                    <a:pt x="-1" y="9771"/>
                    <a:pt x="9511" y="143"/>
                    <a:pt x="21336" y="-1"/>
                  </a:cubicBezTo>
                  <a:lnTo>
                    <a:pt x="21600" y="21598"/>
                  </a:lnTo>
                  <a:close/>
                </a:path>
              </a:pathLst>
            </a:custGeom>
            <a:solidFill>
              <a:schemeClr val="accent1"/>
            </a:solidFill>
            <a:ln w="9525" cap="rnd"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59" name="Google Shape;120;p2">
            <a:extLst>
              <a:ext uri="{FF2B5EF4-FFF2-40B4-BE49-F238E27FC236}">
                <a16:creationId xmlns:a16="http://schemas.microsoft.com/office/drawing/2014/main" id="{B4E5EF73-6FD2-7348-995A-2763435ADD4C}"/>
              </a:ext>
            </a:extLst>
          </p:cNvPr>
          <p:cNvGrpSpPr/>
          <p:nvPr/>
        </p:nvGrpSpPr>
        <p:grpSpPr>
          <a:xfrm>
            <a:off x="4457508" y="5603848"/>
            <a:ext cx="547194" cy="547194"/>
            <a:chOff x="7879126" y="1211997"/>
            <a:chExt cx="288000" cy="288000"/>
          </a:xfrm>
        </p:grpSpPr>
        <p:sp>
          <p:nvSpPr>
            <p:cNvPr id="60" name="Google Shape;121;p2">
              <a:extLst>
                <a:ext uri="{FF2B5EF4-FFF2-40B4-BE49-F238E27FC236}">
                  <a16:creationId xmlns:a16="http://schemas.microsoft.com/office/drawing/2014/main" id="{338245FC-2861-0C46-ADCB-1FE40EB7C8EC}"/>
                </a:ext>
              </a:extLst>
            </p:cNvPr>
            <p:cNvSpPr/>
            <p:nvPr/>
          </p:nvSpPr>
          <p:spPr>
            <a:xfrm flipH="1">
              <a:off x="7879126" y="1211997"/>
              <a:ext cx="288000" cy="288000"/>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61" name="Google Shape;122;p2">
              <a:extLst>
                <a:ext uri="{FF2B5EF4-FFF2-40B4-BE49-F238E27FC236}">
                  <a16:creationId xmlns:a16="http://schemas.microsoft.com/office/drawing/2014/main" id="{0F7F848B-FB3C-134F-A98A-639C762D369D}"/>
                </a:ext>
              </a:extLst>
            </p:cNvPr>
            <p:cNvSpPr/>
            <p:nvPr/>
          </p:nvSpPr>
          <p:spPr>
            <a:xfrm flipH="1">
              <a:off x="8023111" y="1211998"/>
              <a:ext cx="144000" cy="286515"/>
            </a:xfrm>
            <a:custGeom>
              <a:avLst/>
              <a:gdLst/>
              <a:ahLst/>
              <a:cxnLst/>
              <a:rect l="l" t="t" r="r" b="b"/>
              <a:pathLst>
                <a:path w="21600" h="43198" fill="none" extrusionOk="0">
                  <a:moveTo>
                    <a:pt x="21600" y="43198"/>
                  </a:moveTo>
                  <a:cubicBezTo>
                    <a:pt x="9670" y="43198"/>
                    <a:pt x="0" y="33527"/>
                    <a:pt x="0" y="21598"/>
                  </a:cubicBezTo>
                  <a:cubicBezTo>
                    <a:pt x="-1" y="9771"/>
                    <a:pt x="9511" y="143"/>
                    <a:pt x="21336" y="-1"/>
                  </a:cubicBezTo>
                </a:path>
                <a:path w="21600" h="43198" extrusionOk="0">
                  <a:moveTo>
                    <a:pt x="21600" y="43198"/>
                  </a:moveTo>
                  <a:cubicBezTo>
                    <a:pt x="9670" y="43198"/>
                    <a:pt x="0" y="33527"/>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62" name="Google Shape;106;p2">
            <a:extLst>
              <a:ext uri="{FF2B5EF4-FFF2-40B4-BE49-F238E27FC236}">
                <a16:creationId xmlns:a16="http://schemas.microsoft.com/office/drawing/2014/main" id="{457EEAE3-2021-1B41-B8F4-5CED4B03941B}"/>
              </a:ext>
            </a:extLst>
          </p:cNvPr>
          <p:cNvGrpSpPr/>
          <p:nvPr/>
        </p:nvGrpSpPr>
        <p:grpSpPr>
          <a:xfrm>
            <a:off x="17314847" y="5602439"/>
            <a:ext cx="547194" cy="547194"/>
            <a:chOff x="4815897" y="5426971"/>
            <a:chExt cx="288000" cy="288000"/>
          </a:xfrm>
        </p:grpSpPr>
        <p:sp>
          <p:nvSpPr>
            <p:cNvPr id="63" name="Google Shape;107;p2">
              <a:extLst>
                <a:ext uri="{FF2B5EF4-FFF2-40B4-BE49-F238E27FC236}">
                  <a16:creationId xmlns:a16="http://schemas.microsoft.com/office/drawing/2014/main" id="{CD09D3EC-3AAC-0D49-941C-28D9AB0FEEA7}"/>
                </a:ext>
              </a:extLst>
            </p:cNvPr>
            <p:cNvSpPr/>
            <p:nvPr/>
          </p:nvSpPr>
          <p:spPr>
            <a:xfrm flipH="1">
              <a:off x="4815897" y="5426971"/>
              <a:ext cx="288000" cy="288000"/>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64" name="Google Shape;108;p2">
              <a:extLst>
                <a:ext uri="{FF2B5EF4-FFF2-40B4-BE49-F238E27FC236}">
                  <a16:creationId xmlns:a16="http://schemas.microsoft.com/office/drawing/2014/main" id="{6153ABB6-CA5A-7747-BC15-72266AA3E3D6}"/>
                </a:ext>
              </a:extLst>
            </p:cNvPr>
            <p:cNvSpPr/>
            <p:nvPr/>
          </p:nvSpPr>
          <p:spPr>
            <a:xfrm flipH="1">
              <a:off x="4959897" y="5426971"/>
              <a:ext cx="144000" cy="144000"/>
            </a:xfrm>
            <a:custGeom>
              <a:avLst/>
              <a:gdLst/>
              <a:ahLst/>
              <a:cxnLst/>
              <a:rect l="l" t="t" r="r" b="b"/>
              <a:pathLst>
                <a:path w="21600" h="22083" fill="none" extrusionOk="0">
                  <a:moveTo>
                    <a:pt x="5" y="22082"/>
                  </a:moveTo>
                  <a:cubicBezTo>
                    <a:pt x="1" y="21921"/>
                    <a:pt x="0" y="21759"/>
                    <a:pt x="0" y="21598"/>
                  </a:cubicBezTo>
                  <a:cubicBezTo>
                    <a:pt x="-1" y="9771"/>
                    <a:pt x="9511" y="143"/>
                    <a:pt x="21336" y="-1"/>
                  </a:cubicBezTo>
                </a:path>
                <a:path w="21600" h="22083" extrusionOk="0">
                  <a:moveTo>
                    <a:pt x="5" y="22082"/>
                  </a:moveTo>
                  <a:cubicBezTo>
                    <a:pt x="1" y="21921"/>
                    <a:pt x="0" y="21759"/>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sp>
        <p:nvSpPr>
          <p:cNvPr id="65" name="Google Shape;101;p2">
            <a:extLst>
              <a:ext uri="{FF2B5EF4-FFF2-40B4-BE49-F238E27FC236}">
                <a16:creationId xmlns:a16="http://schemas.microsoft.com/office/drawing/2014/main" id="{9AE10283-B52E-AB4A-B5BE-29056FAA3D62}"/>
              </a:ext>
            </a:extLst>
          </p:cNvPr>
          <p:cNvSpPr/>
          <p:nvPr/>
        </p:nvSpPr>
        <p:spPr>
          <a:xfrm flipH="1">
            <a:off x="21827869" y="5614342"/>
            <a:ext cx="547194" cy="547194"/>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66" name="Google Shape;102;p2">
            <a:extLst>
              <a:ext uri="{FF2B5EF4-FFF2-40B4-BE49-F238E27FC236}">
                <a16:creationId xmlns:a16="http://schemas.microsoft.com/office/drawing/2014/main" id="{02F8D1F9-F71D-7B43-AEE8-8B692D96F7E4}"/>
              </a:ext>
            </a:extLst>
          </p:cNvPr>
          <p:cNvSpPr/>
          <p:nvPr/>
        </p:nvSpPr>
        <p:spPr>
          <a:xfrm>
            <a:off x="4457508" y="6510874"/>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nvGrpSpPr>
          <p:cNvPr id="67" name="Google Shape;120;p2">
            <a:extLst>
              <a:ext uri="{FF2B5EF4-FFF2-40B4-BE49-F238E27FC236}">
                <a16:creationId xmlns:a16="http://schemas.microsoft.com/office/drawing/2014/main" id="{2D2F8786-8FB6-2C43-8DAA-DED32496A94A}"/>
              </a:ext>
            </a:extLst>
          </p:cNvPr>
          <p:cNvGrpSpPr/>
          <p:nvPr/>
        </p:nvGrpSpPr>
        <p:grpSpPr>
          <a:xfrm>
            <a:off x="9101508" y="6510874"/>
            <a:ext cx="547194" cy="547194"/>
            <a:chOff x="7879126" y="1211997"/>
            <a:chExt cx="288000" cy="288000"/>
          </a:xfrm>
        </p:grpSpPr>
        <p:sp>
          <p:nvSpPr>
            <p:cNvPr id="68" name="Google Shape;121;p2">
              <a:extLst>
                <a:ext uri="{FF2B5EF4-FFF2-40B4-BE49-F238E27FC236}">
                  <a16:creationId xmlns:a16="http://schemas.microsoft.com/office/drawing/2014/main" id="{8A0A5C22-9828-DD40-BD0C-8949263638F7}"/>
                </a:ext>
              </a:extLst>
            </p:cNvPr>
            <p:cNvSpPr/>
            <p:nvPr/>
          </p:nvSpPr>
          <p:spPr>
            <a:xfrm flipH="1">
              <a:off x="7879126" y="1211997"/>
              <a:ext cx="288000" cy="288000"/>
            </a:xfrm>
            <a:prstGeom prst="ellipse">
              <a:avLst/>
            </a:prstGeom>
            <a:solidFill>
              <a:schemeClr val="lt1"/>
            </a:solidFill>
            <a:ln w="9525" cap="flat"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69" name="Google Shape;122;p2">
              <a:extLst>
                <a:ext uri="{FF2B5EF4-FFF2-40B4-BE49-F238E27FC236}">
                  <a16:creationId xmlns:a16="http://schemas.microsoft.com/office/drawing/2014/main" id="{2EA101DA-D513-E740-BD9D-37E5675419D1}"/>
                </a:ext>
              </a:extLst>
            </p:cNvPr>
            <p:cNvSpPr/>
            <p:nvPr/>
          </p:nvSpPr>
          <p:spPr>
            <a:xfrm flipH="1">
              <a:off x="8023111" y="1211998"/>
              <a:ext cx="144000" cy="286515"/>
            </a:xfrm>
            <a:custGeom>
              <a:avLst/>
              <a:gdLst/>
              <a:ahLst/>
              <a:cxnLst/>
              <a:rect l="l" t="t" r="r" b="b"/>
              <a:pathLst>
                <a:path w="21600" h="43198" fill="none" extrusionOk="0">
                  <a:moveTo>
                    <a:pt x="21600" y="43198"/>
                  </a:moveTo>
                  <a:cubicBezTo>
                    <a:pt x="9670" y="43198"/>
                    <a:pt x="0" y="33527"/>
                    <a:pt x="0" y="21598"/>
                  </a:cubicBezTo>
                  <a:cubicBezTo>
                    <a:pt x="-1" y="9771"/>
                    <a:pt x="9511" y="143"/>
                    <a:pt x="21336" y="-1"/>
                  </a:cubicBezTo>
                </a:path>
                <a:path w="21600" h="43198" extrusionOk="0">
                  <a:moveTo>
                    <a:pt x="21600" y="43198"/>
                  </a:moveTo>
                  <a:cubicBezTo>
                    <a:pt x="9670" y="43198"/>
                    <a:pt x="0" y="33527"/>
                    <a:pt x="0" y="21598"/>
                  </a:cubicBezTo>
                  <a:cubicBezTo>
                    <a:pt x="-1" y="9771"/>
                    <a:pt x="9511" y="143"/>
                    <a:pt x="21336" y="-1"/>
                  </a:cubicBezTo>
                  <a:lnTo>
                    <a:pt x="21600" y="21598"/>
                  </a:lnTo>
                  <a:close/>
                </a:path>
              </a:pathLst>
            </a:custGeom>
            <a:solidFill>
              <a:schemeClr val="accent1"/>
            </a:solidFill>
            <a:ln w="9525" cap="rnd"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70" name="Google Shape;106;p2">
            <a:extLst>
              <a:ext uri="{FF2B5EF4-FFF2-40B4-BE49-F238E27FC236}">
                <a16:creationId xmlns:a16="http://schemas.microsoft.com/office/drawing/2014/main" id="{34C4A63B-BBA0-464C-88E8-D31629C9420C}"/>
              </a:ext>
            </a:extLst>
          </p:cNvPr>
          <p:cNvGrpSpPr/>
          <p:nvPr/>
        </p:nvGrpSpPr>
        <p:grpSpPr>
          <a:xfrm>
            <a:off x="13371669" y="6509465"/>
            <a:ext cx="547194" cy="547194"/>
            <a:chOff x="4815897" y="5426971"/>
            <a:chExt cx="288000" cy="288000"/>
          </a:xfrm>
        </p:grpSpPr>
        <p:sp>
          <p:nvSpPr>
            <p:cNvPr id="71" name="Google Shape;107;p2">
              <a:extLst>
                <a:ext uri="{FF2B5EF4-FFF2-40B4-BE49-F238E27FC236}">
                  <a16:creationId xmlns:a16="http://schemas.microsoft.com/office/drawing/2014/main" id="{03F97E03-7C58-D842-9982-464E10EA3042}"/>
                </a:ext>
              </a:extLst>
            </p:cNvPr>
            <p:cNvSpPr/>
            <p:nvPr/>
          </p:nvSpPr>
          <p:spPr>
            <a:xfrm flipH="1">
              <a:off x="4815897" y="5426971"/>
              <a:ext cx="288000" cy="288000"/>
            </a:xfrm>
            <a:prstGeom prst="ellipse">
              <a:avLst/>
            </a:prstGeom>
            <a:solidFill>
              <a:schemeClr val="lt1"/>
            </a:solidFill>
            <a:ln w="9525" cap="flat"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72" name="Google Shape;108;p2">
              <a:extLst>
                <a:ext uri="{FF2B5EF4-FFF2-40B4-BE49-F238E27FC236}">
                  <a16:creationId xmlns:a16="http://schemas.microsoft.com/office/drawing/2014/main" id="{6191A611-D89E-8E4E-A12C-5806755AAFC7}"/>
                </a:ext>
              </a:extLst>
            </p:cNvPr>
            <p:cNvSpPr/>
            <p:nvPr/>
          </p:nvSpPr>
          <p:spPr>
            <a:xfrm flipH="1">
              <a:off x="4959897" y="5426971"/>
              <a:ext cx="144000" cy="144000"/>
            </a:xfrm>
            <a:custGeom>
              <a:avLst/>
              <a:gdLst/>
              <a:ahLst/>
              <a:cxnLst/>
              <a:rect l="l" t="t" r="r" b="b"/>
              <a:pathLst>
                <a:path w="21600" h="22083" fill="none" extrusionOk="0">
                  <a:moveTo>
                    <a:pt x="5" y="22082"/>
                  </a:moveTo>
                  <a:cubicBezTo>
                    <a:pt x="1" y="21921"/>
                    <a:pt x="0" y="21759"/>
                    <a:pt x="0" y="21598"/>
                  </a:cubicBezTo>
                  <a:cubicBezTo>
                    <a:pt x="-1" y="9771"/>
                    <a:pt x="9511" y="143"/>
                    <a:pt x="21336" y="-1"/>
                  </a:cubicBezTo>
                </a:path>
                <a:path w="21600" h="22083" extrusionOk="0">
                  <a:moveTo>
                    <a:pt x="5" y="22082"/>
                  </a:moveTo>
                  <a:cubicBezTo>
                    <a:pt x="1" y="21921"/>
                    <a:pt x="0" y="21759"/>
                    <a:pt x="0" y="21598"/>
                  </a:cubicBezTo>
                  <a:cubicBezTo>
                    <a:pt x="-1" y="9771"/>
                    <a:pt x="9511" y="143"/>
                    <a:pt x="21336" y="-1"/>
                  </a:cubicBezTo>
                  <a:lnTo>
                    <a:pt x="21600" y="21598"/>
                  </a:lnTo>
                  <a:close/>
                </a:path>
              </a:pathLst>
            </a:custGeom>
            <a:solidFill>
              <a:schemeClr val="accent1"/>
            </a:solidFill>
            <a:ln w="9525" cap="rnd"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73" name="Google Shape;106;p2">
            <a:extLst>
              <a:ext uri="{FF2B5EF4-FFF2-40B4-BE49-F238E27FC236}">
                <a16:creationId xmlns:a16="http://schemas.microsoft.com/office/drawing/2014/main" id="{51C265D1-FF53-524C-8F85-8AE71D13DA8B}"/>
              </a:ext>
            </a:extLst>
          </p:cNvPr>
          <p:cNvGrpSpPr/>
          <p:nvPr/>
        </p:nvGrpSpPr>
        <p:grpSpPr>
          <a:xfrm>
            <a:off x="17314847" y="6509465"/>
            <a:ext cx="547194" cy="547194"/>
            <a:chOff x="4815897" y="5426971"/>
            <a:chExt cx="288000" cy="288000"/>
          </a:xfrm>
        </p:grpSpPr>
        <p:sp>
          <p:nvSpPr>
            <p:cNvPr id="74" name="Google Shape;107;p2">
              <a:extLst>
                <a:ext uri="{FF2B5EF4-FFF2-40B4-BE49-F238E27FC236}">
                  <a16:creationId xmlns:a16="http://schemas.microsoft.com/office/drawing/2014/main" id="{EE1E7925-B325-5346-BE55-6739CF766FE4}"/>
                </a:ext>
              </a:extLst>
            </p:cNvPr>
            <p:cNvSpPr/>
            <p:nvPr/>
          </p:nvSpPr>
          <p:spPr>
            <a:xfrm flipH="1">
              <a:off x="4815897" y="5426971"/>
              <a:ext cx="288000" cy="288000"/>
            </a:xfrm>
            <a:prstGeom prst="ellipse">
              <a:avLst/>
            </a:prstGeom>
            <a:solidFill>
              <a:schemeClr val="lt1"/>
            </a:solidFill>
            <a:ln w="9525" cap="flat"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75" name="Google Shape;108;p2">
              <a:extLst>
                <a:ext uri="{FF2B5EF4-FFF2-40B4-BE49-F238E27FC236}">
                  <a16:creationId xmlns:a16="http://schemas.microsoft.com/office/drawing/2014/main" id="{0D42AA7E-6F6A-D34F-8739-47A34F64C26F}"/>
                </a:ext>
              </a:extLst>
            </p:cNvPr>
            <p:cNvSpPr/>
            <p:nvPr/>
          </p:nvSpPr>
          <p:spPr>
            <a:xfrm flipH="1">
              <a:off x="4959897" y="5426971"/>
              <a:ext cx="144000" cy="144000"/>
            </a:xfrm>
            <a:custGeom>
              <a:avLst/>
              <a:gdLst/>
              <a:ahLst/>
              <a:cxnLst/>
              <a:rect l="l" t="t" r="r" b="b"/>
              <a:pathLst>
                <a:path w="21600" h="22083" fill="none" extrusionOk="0">
                  <a:moveTo>
                    <a:pt x="5" y="22082"/>
                  </a:moveTo>
                  <a:cubicBezTo>
                    <a:pt x="1" y="21921"/>
                    <a:pt x="0" y="21759"/>
                    <a:pt x="0" y="21598"/>
                  </a:cubicBezTo>
                  <a:cubicBezTo>
                    <a:pt x="-1" y="9771"/>
                    <a:pt x="9511" y="143"/>
                    <a:pt x="21336" y="-1"/>
                  </a:cubicBezTo>
                </a:path>
                <a:path w="21600" h="22083" extrusionOk="0">
                  <a:moveTo>
                    <a:pt x="5" y="22082"/>
                  </a:moveTo>
                  <a:cubicBezTo>
                    <a:pt x="1" y="21921"/>
                    <a:pt x="0" y="21759"/>
                    <a:pt x="0" y="21598"/>
                  </a:cubicBezTo>
                  <a:cubicBezTo>
                    <a:pt x="-1" y="9771"/>
                    <a:pt x="9511" y="143"/>
                    <a:pt x="21336" y="-1"/>
                  </a:cubicBezTo>
                  <a:lnTo>
                    <a:pt x="21600" y="21598"/>
                  </a:lnTo>
                  <a:close/>
                </a:path>
              </a:pathLst>
            </a:custGeom>
            <a:solidFill>
              <a:schemeClr val="accent1"/>
            </a:solidFill>
            <a:ln w="9525" cap="rnd" cmpd="sng">
              <a:solidFill>
                <a:srgbClr val="F58220"/>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sp>
        <p:nvSpPr>
          <p:cNvPr id="77" name="Google Shape;102;p2">
            <a:extLst>
              <a:ext uri="{FF2B5EF4-FFF2-40B4-BE49-F238E27FC236}">
                <a16:creationId xmlns:a16="http://schemas.microsoft.com/office/drawing/2014/main" id="{CA0989B9-D013-E942-9DCA-EAE0F1AF767D}"/>
              </a:ext>
            </a:extLst>
          </p:cNvPr>
          <p:cNvSpPr/>
          <p:nvPr/>
        </p:nvSpPr>
        <p:spPr>
          <a:xfrm>
            <a:off x="4457508" y="7419471"/>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78" name="Google Shape;102;p2">
            <a:extLst>
              <a:ext uri="{FF2B5EF4-FFF2-40B4-BE49-F238E27FC236}">
                <a16:creationId xmlns:a16="http://schemas.microsoft.com/office/drawing/2014/main" id="{9CB9AC0C-AC83-6A4E-A284-F77D7122AE53}"/>
              </a:ext>
            </a:extLst>
          </p:cNvPr>
          <p:cNvSpPr/>
          <p:nvPr/>
        </p:nvSpPr>
        <p:spPr>
          <a:xfrm>
            <a:off x="4457508" y="8346344"/>
            <a:ext cx="547194" cy="547194"/>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82" name="Google Shape;101;p2">
            <a:extLst>
              <a:ext uri="{FF2B5EF4-FFF2-40B4-BE49-F238E27FC236}">
                <a16:creationId xmlns:a16="http://schemas.microsoft.com/office/drawing/2014/main" id="{240E919C-9DF8-0645-BCB2-872B7911840B}"/>
              </a:ext>
            </a:extLst>
          </p:cNvPr>
          <p:cNvSpPr/>
          <p:nvPr/>
        </p:nvSpPr>
        <p:spPr>
          <a:xfrm flipH="1">
            <a:off x="13343536" y="7463125"/>
            <a:ext cx="547194" cy="547194"/>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83" name="Google Shape;101;p2">
            <a:extLst>
              <a:ext uri="{FF2B5EF4-FFF2-40B4-BE49-F238E27FC236}">
                <a16:creationId xmlns:a16="http://schemas.microsoft.com/office/drawing/2014/main" id="{0036972E-AE75-704E-882F-F24EDFD4D7BE}"/>
              </a:ext>
            </a:extLst>
          </p:cNvPr>
          <p:cNvSpPr/>
          <p:nvPr/>
        </p:nvSpPr>
        <p:spPr>
          <a:xfrm flipH="1">
            <a:off x="17314847" y="7463125"/>
            <a:ext cx="547194" cy="547194"/>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84" name="Google Shape;101;p2">
            <a:extLst>
              <a:ext uri="{FF2B5EF4-FFF2-40B4-BE49-F238E27FC236}">
                <a16:creationId xmlns:a16="http://schemas.microsoft.com/office/drawing/2014/main" id="{4F80FFA5-2A9D-8F4E-80FC-E29367405703}"/>
              </a:ext>
            </a:extLst>
          </p:cNvPr>
          <p:cNvSpPr/>
          <p:nvPr/>
        </p:nvSpPr>
        <p:spPr>
          <a:xfrm flipH="1">
            <a:off x="21827869" y="7463125"/>
            <a:ext cx="547194" cy="547194"/>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85" name="Google Shape;101;p2">
            <a:extLst>
              <a:ext uri="{FF2B5EF4-FFF2-40B4-BE49-F238E27FC236}">
                <a16:creationId xmlns:a16="http://schemas.microsoft.com/office/drawing/2014/main" id="{82DEF863-2DED-684D-8C0D-363ED7B9FA48}"/>
              </a:ext>
            </a:extLst>
          </p:cNvPr>
          <p:cNvSpPr/>
          <p:nvPr/>
        </p:nvSpPr>
        <p:spPr>
          <a:xfrm flipH="1">
            <a:off x="13377135" y="8370727"/>
            <a:ext cx="547194" cy="547194"/>
          </a:xfrm>
          <a:prstGeom prst="ellipse">
            <a:avLst/>
          </a:prstGeom>
          <a:solidFill>
            <a:schemeClr val="l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86" name="Google Shape;101;p2">
            <a:extLst>
              <a:ext uri="{FF2B5EF4-FFF2-40B4-BE49-F238E27FC236}">
                <a16:creationId xmlns:a16="http://schemas.microsoft.com/office/drawing/2014/main" id="{9BC5E271-1BBD-CD47-A085-A6F3929749EE}"/>
              </a:ext>
            </a:extLst>
          </p:cNvPr>
          <p:cNvSpPr/>
          <p:nvPr/>
        </p:nvSpPr>
        <p:spPr>
          <a:xfrm flipH="1">
            <a:off x="17314847" y="8343212"/>
            <a:ext cx="547194" cy="547194"/>
          </a:xfrm>
          <a:prstGeom prst="ellipse">
            <a:avLst/>
          </a:prstGeom>
          <a:solidFill>
            <a:schemeClr val="l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87" name="Google Shape;101;p2">
            <a:extLst>
              <a:ext uri="{FF2B5EF4-FFF2-40B4-BE49-F238E27FC236}">
                <a16:creationId xmlns:a16="http://schemas.microsoft.com/office/drawing/2014/main" id="{1B61B798-4214-5F40-ABCA-45DC12AB7084}"/>
              </a:ext>
            </a:extLst>
          </p:cNvPr>
          <p:cNvSpPr/>
          <p:nvPr/>
        </p:nvSpPr>
        <p:spPr>
          <a:xfrm flipH="1">
            <a:off x="21827869" y="8343212"/>
            <a:ext cx="547194" cy="547194"/>
          </a:xfrm>
          <a:prstGeom prst="ellipse">
            <a:avLst/>
          </a:prstGeom>
          <a:solidFill>
            <a:schemeClr val="lt1"/>
          </a:solidFill>
          <a:ln w="9525" cap="flat"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nvGrpSpPr>
          <p:cNvPr id="88" name="Google Shape;120;p2">
            <a:extLst>
              <a:ext uri="{FF2B5EF4-FFF2-40B4-BE49-F238E27FC236}">
                <a16:creationId xmlns:a16="http://schemas.microsoft.com/office/drawing/2014/main" id="{BD7ECC18-63A9-5645-B19E-430B8550060A}"/>
              </a:ext>
            </a:extLst>
          </p:cNvPr>
          <p:cNvGrpSpPr/>
          <p:nvPr/>
        </p:nvGrpSpPr>
        <p:grpSpPr>
          <a:xfrm>
            <a:off x="9101480" y="8370727"/>
            <a:ext cx="547194" cy="547194"/>
            <a:chOff x="7879126" y="1211997"/>
            <a:chExt cx="288000" cy="288000"/>
          </a:xfrm>
        </p:grpSpPr>
        <p:sp>
          <p:nvSpPr>
            <p:cNvPr id="89" name="Google Shape;121;p2">
              <a:extLst>
                <a:ext uri="{FF2B5EF4-FFF2-40B4-BE49-F238E27FC236}">
                  <a16:creationId xmlns:a16="http://schemas.microsoft.com/office/drawing/2014/main" id="{1AFAE5D6-1238-3447-B10D-BB616E830E68}"/>
                </a:ext>
              </a:extLst>
            </p:cNvPr>
            <p:cNvSpPr/>
            <p:nvPr/>
          </p:nvSpPr>
          <p:spPr>
            <a:xfrm flipH="1">
              <a:off x="7879126" y="1211997"/>
              <a:ext cx="288000" cy="288000"/>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90" name="Google Shape;122;p2">
              <a:extLst>
                <a:ext uri="{FF2B5EF4-FFF2-40B4-BE49-F238E27FC236}">
                  <a16:creationId xmlns:a16="http://schemas.microsoft.com/office/drawing/2014/main" id="{BB74423F-A6A3-8E48-9265-9B5A93835C19}"/>
                </a:ext>
              </a:extLst>
            </p:cNvPr>
            <p:cNvSpPr/>
            <p:nvPr/>
          </p:nvSpPr>
          <p:spPr>
            <a:xfrm flipH="1">
              <a:off x="8023111" y="1211998"/>
              <a:ext cx="144000" cy="286515"/>
            </a:xfrm>
            <a:custGeom>
              <a:avLst/>
              <a:gdLst/>
              <a:ahLst/>
              <a:cxnLst/>
              <a:rect l="l" t="t" r="r" b="b"/>
              <a:pathLst>
                <a:path w="21600" h="43198" fill="none" extrusionOk="0">
                  <a:moveTo>
                    <a:pt x="21600" y="43198"/>
                  </a:moveTo>
                  <a:cubicBezTo>
                    <a:pt x="9670" y="43198"/>
                    <a:pt x="0" y="33527"/>
                    <a:pt x="0" y="21598"/>
                  </a:cubicBezTo>
                  <a:cubicBezTo>
                    <a:pt x="-1" y="9771"/>
                    <a:pt x="9511" y="143"/>
                    <a:pt x="21336" y="-1"/>
                  </a:cubicBezTo>
                </a:path>
                <a:path w="21600" h="43198" extrusionOk="0">
                  <a:moveTo>
                    <a:pt x="21600" y="43198"/>
                  </a:moveTo>
                  <a:cubicBezTo>
                    <a:pt x="9670" y="43198"/>
                    <a:pt x="0" y="33527"/>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grpSp>
        <p:nvGrpSpPr>
          <p:cNvPr id="91" name="Google Shape;106;p2">
            <a:extLst>
              <a:ext uri="{FF2B5EF4-FFF2-40B4-BE49-F238E27FC236}">
                <a16:creationId xmlns:a16="http://schemas.microsoft.com/office/drawing/2014/main" id="{24AEFDBE-15B4-6842-AEE6-E1A9E765AB8F}"/>
              </a:ext>
            </a:extLst>
          </p:cNvPr>
          <p:cNvGrpSpPr/>
          <p:nvPr/>
        </p:nvGrpSpPr>
        <p:grpSpPr>
          <a:xfrm>
            <a:off x="9101480" y="7417900"/>
            <a:ext cx="547194" cy="547194"/>
            <a:chOff x="4815897" y="5426971"/>
            <a:chExt cx="288000" cy="288000"/>
          </a:xfrm>
        </p:grpSpPr>
        <p:sp>
          <p:nvSpPr>
            <p:cNvPr id="92" name="Google Shape;107;p2">
              <a:extLst>
                <a:ext uri="{FF2B5EF4-FFF2-40B4-BE49-F238E27FC236}">
                  <a16:creationId xmlns:a16="http://schemas.microsoft.com/office/drawing/2014/main" id="{FD511C12-7EC7-8943-97B4-CBDD6C038FEC}"/>
                </a:ext>
              </a:extLst>
            </p:cNvPr>
            <p:cNvSpPr/>
            <p:nvPr/>
          </p:nvSpPr>
          <p:spPr>
            <a:xfrm flipH="1">
              <a:off x="4815897" y="5426971"/>
              <a:ext cx="288000" cy="288000"/>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93" name="Google Shape;108;p2">
              <a:extLst>
                <a:ext uri="{FF2B5EF4-FFF2-40B4-BE49-F238E27FC236}">
                  <a16:creationId xmlns:a16="http://schemas.microsoft.com/office/drawing/2014/main" id="{EF720074-CD16-A347-A7C8-52D16BC65E0D}"/>
                </a:ext>
              </a:extLst>
            </p:cNvPr>
            <p:cNvSpPr/>
            <p:nvPr/>
          </p:nvSpPr>
          <p:spPr>
            <a:xfrm flipH="1">
              <a:off x="4959897" y="5426971"/>
              <a:ext cx="144000" cy="144000"/>
            </a:xfrm>
            <a:custGeom>
              <a:avLst/>
              <a:gdLst/>
              <a:ahLst/>
              <a:cxnLst/>
              <a:rect l="l" t="t" r="r" b="b"/>
              <a:pathLst>
                <a:path w="21600" h="22083" fill="none" extrusionOk="0">
                  <a:moveTo>
                    <a:pt x="5" y="22082"/>
                  </a:moveTo>
                  <a:cubicBezTo>
                    <a:pt x="1" y="21921"/>
                    <a:pt x="0" y="21759"/>
                    <a:pt x="0" y="21598"/>
                  </a:cubicBezTo>
                  <a:cubicBezTo>
                    <a:pt x="-1" y="9771"/>
                    <a:pt x="9511" y="143"/>
                    <a:pt x="21336" y="-1"/>
                  </a:cubicBezTo>
                </a:path>
                <a:path w="21600" h="22083" extrusionOk="0">
                  <a:moveTo>
                    <a:pt x="5" y="22082"/>
                  </a:moveTo>
                  <a:cubicBezTo>
                    <a:pt x="1" y="21921"/>
                    <a:pt x="0" y="21759"/>
                    <a:pt x="0" y="21598"/>
                  </a:cubicBezTo>
                  <a:cubicBezTo>
                    <a:pt x="-1" y="9771"/>
                    <a:pt x="9511" y="143"/>
                    <a:pt x="21336" y="-1"/>
                  </a:cubicBezTo>
                  <a:lnTo>
                    <a:pt x="21600" y="21598"/>
                  </a:lnTo>
                  <a:close/>
                </a:path>
              </a:pathLst>
            </a:custGeom>
            <a:solidFill>
              <a:schemeClr val="accent1"/>
            </a:solidFill>
            <a:ln w="9525" cap="rnd"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grpSp>
      <p:sp>
        <p:nvSpPr>
          <p:cNvPr id="94" name="Google Shape;101;p2">
            <a:extLst>
              <a:ext uri="{FF2B5EF4-FFF2-40B4-BE49-F238E27FC236}">
                <a16:creationId xmlns:a16="http://schemas.microsoft.com/office/drawing/2014/main" id="{7DC908FD-F34A-A447-97AF-17A8742A686D}"/>
              </a:ext>
            </a:extLst>
          </p:cNvPr>
          <p:cNvSpPr/>
          <p:nvPr/>
        </p:nvSpPr>
        <p:spPr>
          <a:xfrm flipH="1">
            <a:off x="21827869" y="9288993"/>
            <a:ext cx="547194" cy="547194"/>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102" name="TextBox 101">
            <a:extLst>
              <a:ext uri="{FF2B5EF4-FFF2-40B4-BE49-F238E27FC236}">
                <a16:creationId xmlns:a16="http://schemas.microsoft.com/office/drawing/2014/main" id="{AD23C8B8-CC2E-7B42-A82C-025E76135CEA}"/>
              </a:ext>
            </a:extLst>
          </p:cNvPr>
          <p:cNvSpPr txBox="1"/>
          <p:nvPr/>
        </p:nvSpPr>
        <p:spPr>
          <a:xfrm>
            <a:off x="362820" y="10447815"/>
            <a:ext cx="22674980" cy="17095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rtlCol="0" anchor="t">
            <a:noAutofit/>
          </a:bodyPr>
          <a:lstStyle/>
          <a:p>
            <a:pPr marL="571500" indent="-571500" algn="l">
              <a:buFont typeface="Arial" panose="020B0604020202020204" pitchFamily="34" charset="0"/>
              <a:buChar char="•"/>
            </a:pPr>
            <a:r>
              <a:rPr lang="en-US" sz="3600">
                <a:solidFill>
                  <a:srgbClr val="595959"/>
                </a:solidFill>
                <a:latin typeface="+mn-lt"/>
              </a:rPr>
              <a:t>Key gas analytics features will be available in Q1 2022</a:t>
            </a:r>
          </a:p>
          <a:p>
            <a:pPr marL="571500" indent="-571500" algn="l">
              <a:buFont typeface="Arial" panose="020B0604020202020204" pitchFamily="34" charset="0"/>
              <a:buChar char="•"/>
            </a:pPr>
            <a:r>
              <a:rPr lang="en-US" sz="3600">
                <a:solidFill>
                  <a:srgbClr val="595959"/>
                </a:solidFill>
                <a:latin typeface="+mn-lt"/>
              </a:rPr>
              <a:t>Solution is significantly richer and more capable in terms of connectivity, communications, configurable real-time management and reporting</a:t>
            </a:r>
          </a:p>
          <a:p>
            <a:pPr marL="571500" indent="-571500" algn="l">
              <a:buFont typeface="Arial" panose="020B0604020202020204" pitchFamily="34" charset="0"/>
              <a:buChar char="•"/>
            </a:pPr>
            <a:r>
              <a:rPr lang="en-US" sz="3600">
                <a:solidFill>
                  <a:srgbClr val="595959"/>
                </a:solidFill>
                <a:latin typeface="+mn-lt"/>
              </a:rPr>
              <a:t>Only interoperable smart gas detection solution </a:t>
            </a:r>
          </a:p>
          <a:p>
            <a:pPr marL="571500" indent="-571500" algn="l">
              <a:buFont typeface="Arial" panose="020B0604020202020204" pitchFamily="34" charset="0"/>
              <a:buChar char="•"/>
            </a:pPr>
            <a:endParaRPr lang="en-US" sz="3600">
              <a:solidFill>
                <a:srgbClr val="595959"/>
              </a:solidFill>
              <a:latin typeface="+mn-lt"/>
            </a:endParaRPr>
          </a:p>
        </p:txBody>
      </p:sp>
      <p:sp>
        <p:nvSpPr>
          <p:cNvPr id="103" name="Google Shape;90;p2">
            <a:extLst>
              <a:ext uri="{FF2B5EF4-FFF2-40B4-BE49-F238E27FC236}">
                <a16:creationId xmlns:a16="http://schemas.microsoft.com/office/drawing/2014/main" id="{9E99A534-6A1C-DD4D-BA0B-1A01B9C65843}"/>
              </a:ext>
            </a:extLst>
          </p:cNvPr>
          <p:cNvSpPr/>
          <p:nvPr/>
        </p:nvSpPr>
        <p:spPr>
          <a:xfrm flipH="1">
            <a:off x="4457508" y="9288993"/>
            <a:ext cx="547194" cy="547194"/>
          </a:xfrm>
          <a:custGeom>
            <a:avLst/>
            <a:gdLst/>
            <a:ahLst/>
            <a:cxnLst/>
            <a:rect l="l" t="t" r="r" b="b"/>
            <a:pathLst>
              <a:path w="43200" h="43198" fill="none" extrusionOk="0">
                <a:moveTo>
                  <a:pt x="43194" y="21130"/>
                </a:moveTo>
                <a:cubicBezTo>
                  <a:pt x="43198" y="21285"/>
                  <a:pt x="43200" y="21441"/>
                  <a:pt x="43200" y="21598"/>
                </a:cubicBezTo>
                <a:cubicBezTo>
                  <a:pt x="43200" y="33527"/>
                  <a:pt x="33529" y="43198"/>
                  <a:pt x="21600" y="43198"/>
                </a:cubicBezTo>
                <a:cubicBezTo>
                  <a:pt x="9670" y="43198"/>
                  <a:pt x="0" y="33527"/>
                  <a:pt x="0" y="21598"/>
                </a:cubicBezTo>
                <a:cubicBezTo>
                  <a:pt x="-1" y="9771"/>
                  <a:pt x="9511" y="143"/>
                  <a:pt x="21336" y="-1"/>
                </a:cubicBezTo>
              </a:path>
              <a:path w="43200" h="43198" extrusionOk="0">
                <a:moveTo>
                  <a:pt x="43194" y="21130"/>
                </a:moveTo>
                <a:cubicBezTo>
                  <a:pt x="43198" y="21285"/>
                  <a:pt x="43200" y="21441"/>
                  <a:pt x="43200" y="21598"/>
                </a:cubicBezTo>
                <a:cubicBezTo>
                  <a:pt x="43200" y="33527"/>
                  <a:pt x="33529" y="43198"/>
                  <a:pt x="21600" y="43198"/>
                </a:cubicBezTo>
                <a:cubicBezTo>
                  <a:pt x="9670" y="43198"/>
                  <a:pt x="0" y="33527"/>
                  <a:pt x="0" y="21598"/>
                </a:cubicBezTo>
                <a:cubicBezTo>
                  <a:pt x="-1" y="9771"/>
                  <a:pt x="9511" y="143"/>
                  <a:pt x="21336" y="-1"/>
                </a:cubicBezTo>
                <a:lnTo>
                  <a:pt x="21600" y="21598"/>
                </a:lnTo>
                <a:close/>
              </a:path>
            </a:pathLst>
          </a:custGeom>
          <a:solidFill>
            <a:schemeClr val="accent1"/>
          </a:solidFill>
          <a:ln w="9525" cap="rnd" cmpd="sng">
            <a:solidFill>
              <a:schemeClr val="accent1"/>
            </a:solid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104" name="Google Shape;101;p2">
            <a:extLst>
              <a:ext uri="{FF2B5EF4-FFF2-40B4-BE49-F238E27FC236}">
                <a16:creationId xmlns:a16="http://schemas.microsoft.com/office/drawing/2014/main" id="{8908500F-29E5-3445-9D68-1C5673E40BBC}"/>
              </a:ext>
            </a:extLst>
          </p:cNvPr>
          <p:cNvSpPr/>
          <p:nvPr/>
        </p:nvSpPr>
        <p:spPr>
          <a:xfrm flipH="1">
            <a:off x="9101480" y="9300886"/>
            <a:ext cx="547194" cy="547194"/>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105" name="Google Shape;101;p2">
            <a:extLst>
              <a:ext uri="{FF2B5EF4-FFF2-40B4-BE49-F238E27FC236}">
                <a16:creationId xmlns:a16="http://schemas.microsoft.com/office/drawing/2014/main" id="{E46878EE-A562-B24C-9597-DF34B14B9AA2}"/>
              </a:ext>
            </a:extLst>
          </p:cNvPr>
          <p:cNvSpPr/>
          <p:nvPr/>
        </p:nvSpPr>
        <p:spPr>
          <a:xfrm flipH="1">
            <a:off x="13371669" y="9300886"/>
            <a:ext cx="547194" cy="547194"/>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
        <p:nvSpPr>
          <p:cNvPr id="106" name="Google Shape;101;p2">
            <a:extLst>
              <a:ext uri="{FF2B5EF4-FFF2-40B4-BE49-F238E27FC236}">
                <a16:creationId xmlns:a16="http://schemas.microsoft.com/office/drawing/2014/main" id="{B164CD79-A7D3-7F48-9C86-87F506D7D761}"/>
              </a:ext>
            </a:extLst>
          </p:cNvPr>
          <p:cNvSpPr/>
          <p:nvPr/>
        </p:nvSpPr>
        <p:spPr>
          <a:xfrm flipH="1">
            <a:off x="17314847" y="9300886"/>
            <a:ext cx="547194" cy="547194"/>
          </a:xfrm>
          <a:prstGeom prst="ellipse">
            <a:avLst/>
          </a:prstGeom>
          <a:solidFill>
            <a:schemeClr val="lt1"/>
          </a:solidFill>
          <a:ln w="9525" cap="flat" cmpd="sng">
            <a:noFill/>
            <a:prstDash val="solid"/>
            <a:round/>
            <a:headEnd type="none" w="sm" len="sm"/>
            <a:tailEnd type="none" w="sm" len="sm"/>
          </a:ln>
        </p:spPr>
        <p:txBody>
          <a:bodyPr spcFirstLastPara="1" wrap="square" lIns="182850" tIns="91400" rIns="182850" bIns="91400" anchor="ctr" anchorCtr="0">
            <a:noAutofit/>
          </a:bodyPr>
          <a:lstStyle/>
          <a:p>
            <a:endParaRPr sz="3600">
              <a:solidFill>
                <a:schemeClr val="dk1"/>
              </a:solidFill>
              <a:latin typeface="Arial"/>
              <a:ea typeface="Arial"/>
              <a:cs typeface="Arial"/>
              <a:sym typeface="Arial"/>
            </a:endParaRPr>
          </a:p>
        </p:txBody>
      </p:sp>
    </p:spTree>
    <p:extLst>
      <p:ext uri="{BB962C8B-B14F-4D97-AF65-F5344CB8AC3E}">
        <p14:creationId xmlns:p14="http://schemas.microsoft.com/office/powerpoint/2010/main" val="90662405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F49679FE-8C9F-AD44-9474-6BF18CD47BC1}"/>
              </a:ext>
            </a:extLst>
          </p:cNvPr>
          <p:cNvGraphicFramePr>
            <a:graphicFrameLocks noChangeAspect="1"/>
          </p:cNvGraphicFramePr>
          <p:nvPr>
            <p:custDataLst>
              <p:tags r:id="rId2"/>
            </p:custDataLst>
            <p:extLst>
              <p:ext uri="{D42A27DB-BD31-4B8C-83A1-F6EECF244321}">
                <p14:modId xmlns:p14="http://schemas.microsoft.com/office/powerpoint/2010/main" val="130388129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61441" name="think-cell Slide" r:id="rId5" imgW="7772400" imgH="10058400" progId="TCLayout.ActiveDocument.1">
                  <p:embed/>
                </p:oleObj>
              </mc:Choice>
              <mc:Fallback>
                <p:oleObj name="think-cell Slide" r:id="rId5" imgW="7772400" imgH="10058400" progId="TCLayout.ActiveDocument.1">
                  <p:embed/>
                  <p:pic>
                    <p:nvPicPr>
                      <p:cNvPr id="4" name="Object 3" hidden="1">
                        <a:extLst>
                          <a:ext uri="{FF2B5EF4-FFF2-40B4-BE49-F238E27FC236}">
                            <a16:creationId xmlns:a16="http://schemas.microsoft.com/office/drawing/2014/main" id="{F49679FE-8C9F-AD44-9474-6BF18CD47BC1}"/>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D6DFE40-9EC0-274F-A937-02D62613E462}"/>
              </a:ext>
            </a:extLst>
          </p:cNvPr>
          <p:cNvSpPr>
            <a:spLocks noGrp="1"/>
          </p:cNvSpPr>
          <p:nvPr>
            <p:ph type="title"/>
          </p:nvPr>
        </p:nvSpPr>
        <p:spPr>
          <a:xfrm>
            <a:off x="362820" y="229102"/>
            <a:ext cx="23277765" cy="1527812"/>
          </a:xfrm>
        </p:spPr>
        <p:txBody>
          <a:bodyPr vert="horz" anchor="ctr">
            <a:noAutofit/>
          </a:bodyPr>
          <a:lstStyle/>
          <a:p>
            <a:r>
              <a:rPr lang="en-US" sz="5400"/>
              <a:t>The details + building the solution out </a:t>
            </a:r>
          </a:p>
        </p:txBody>
      </p:sp>
      <p:sp>
        <p:nvSpPr>
          <p:cNvPr id="26" name="TextBox 25">
            <a:extLst>
              <a:ext uri="{FF2B5EF4-FFF2-40B4-BE49-F238E27FC236}">
                <a16:creationId xmlns:a16="http://schemas.microsoft.com/office/drawing/2014/main" id="{B7973F35-8F96-3248-931F-07E71DC90D9E}"/>
              </a:ext>
            </a:extLst>
          </p:cNvPr>
          <p:cNvSpPr txBox="1"/>
          <p:nvPr/>
        </p:nvSpPr>
        <p:spPr>
          <a:xfrm>
            <a:off x="365760" y="1762298"/>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pPr marL="0" marR="0" lvl="0" indent="0" algn="l" defTabSz="825500" rtl="0" eaLnBrk="1" fontAlgn="auto" latinLnBrk="0" hangingPunct="0">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venir Next LT Pro"/>
              <a:sym typeface="Factoria W00 Bold"/>
            </a:endParaRPr>
          </a:p>
        </p:txBody>
      </p:sp>
      <p:sp>
        <p:nvSpPr>
          <p:cNvPr id="27" name="TextBox 26">
            <a:extLst>
              <a:ext uri="{FF2B5EF4-FFF2-40B4-BE49-F238E27FC236}">
                <a16:creationId xmlns:a16="http://schemas.microsoft.com/office/drawing/2014/main" id="{07FD22C6-4370-4E4B-AA4E-555675DD6899}"/>
              </a:ext>
            </a:extLst>
          </p:cNvPr>
          <p:cNvSpPr txBox="1"/>
          <p:nvPr/>
        </p:nvSpPr>
        <p:spPr>
          <a:xfrm>
            <a:off x="0" y="177892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pPr marL="0" marR="0" lvl="0" indent="0" algn="l" defTabSz="825500" rtl="0" eaLnBrk="1" fontAlgn="auto" latinLnBrk="0" hangingPunct="0">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venir Next LT Pro"/>
              <a:sym typeface="Factoria W00 Bold"/>
            </a:endParaRPr>
          </a:p>
        </p:txBody>
      </p:sp>
      <p:grpSp>
        <p:nvGrpSpPr>
          <p:cNvPr id="10" name="Group 9">
            <a:extLst>
              <a:ext uri="{FF2B5EF4-FFF2-40B4-BE49-F238E27FC236}">
                <a16:creationId xmlns:a16="http://schemas.microsoft.com/office/drawing/2014/main" id="{BC8EA95A-9781-1644-B637-885A8881CF56}"/>
              </a:ext>
            </a:extLst>
          </p:cNvPr>
          <p:cNvGrpSpPr/>
          <p:nvPr/>
        </p:nvGrpSpPr>
        <p:grpSpPr>
          <a:xfrm>
            <a:off x="138249" y="1844932"/>
            <a:ext cx="24067951" cy="10998862"/>
            <a:chOff x="138249" y="1844932"/>
            <a:chExt cx="24067951" cy="10998862"/>
          </a:xfrm>
        </p:grpSpPr>
        <p:graphicFrame>
          <p:nvGraphicFramePr>
            <p:cNvPr id="5" name="Google Shape;81;p2">
              <a:extLst>
                <a:ext uri="{FF2B5EF4-FFF2-40B4-BE49-F238E27FC236}">
                  <a16:creationId xmlns:a16="http://schemas.microsoft.com/office/drawing/2014/main" id="{BB5E79AB-5C4E-5042-B2D5-51E28B79B2C5}"/>
                </a:ext>
              </a:extLst>
            </p:cNvPr>
            <p:cNvGraphicFramePr/>
            <p:nvPr>
              <p:extLst>
                <p:ext uri="{D42A27DB-BD31-4B8C-83A1-F6EECF244321}">
                  <p14:modId xmlns:p14="http://schemas.microsoft.com/office/powerpoint/2010/main" val="3061616553"/>
                </p:ext>
              </p:extLst>
            </p:nvPr>
          </p:nvGraphicFramePr>
          <p:xfrm>
            <a:off x="138249" y="1934714"/>
            <a:ext cx="24067951" cy="10909080"/>
          </p:xfrm>
          <a:graphic>
            <a:graphicData uri="http://schemas.openxmlformats.org/drawingml/2006/table">
              <a:tbl>
                <a:tblPr>
                  <a:noFill/>
                </a:tblPr>
                <a:tblGrid>
                  <a:gridCol w="2579551">
                    <a:extLst>
                      <a:ext uri="{9D8B030D-6E8A-4147-A177-3AD203B41FA5}">
                        <a16:colId xmlns:a16="http://schemas.microsoft.com/office/drawing/2014/main" val="20000"/>
                      </a:ext>
                    </a:extLst>
                  </a:gridCol>
                  <a:gridCol w="4297680">
                    <a:extLst>
                      <a:ext uri="{9D8B030D-6E8A-4147-A177-3AD203B41FA5}">
                        <a16:colId xmlns:a16="http://schemas.microsoft.com/office/drawing/2014/main" val="20001"/>
                      </a:ext>
                    </a:extLst>
                  </a:gridCol>
                  <a:gridCol w="4297680">
                    <a:extLst>
                      <a:ext uri="{9D8B030D-6E8A-4147-A177-3AD203B41FA5}">
                        <a16:colId xmlns:a16="http://schemas.microsoft.com/office/drawing/2014/main" val="2967478082"/>
                      </a:ext>
                    </a:extLst>
                  </a:gridCol>
                  <a:gridCol w="4297680">
                    <a:extLst>
                      <a:ext uri="{9D8B030D-6E8A-4147-A177-3AD203B41FA5}">
                        <a16:colId xmlns:a16="http://schemas.microsoft.com/office/drawing/2014/main" val="20003"/>
                      </a:ext>
                    </a:extLst>
                  </a:gridCol>
                  <a:gridCol w="4297680">
                    <a:extLst>
                      <a:ext uri="{9D8B030D-6E8A-4147-A177-3AD203B41FA5}">
                        <a16:colId xmlns:a16="http://schemas.microsoft.com/office/drawing/2014/main" val="20005"/>
                      </a:ext>
                    </a:extLst>
                  </a:gridCol>
                  <a:gridCol w="4297680">
                    <a:extLst>
                      <a:ext uri="{9D8B030D-6E8A-4147-A177-3AD203B41FA5}">
                        <a16:colId xmlns:a16="http://schemas.microsoft.com/office/drawing/2014/main" val="3183331226"/>
                      </a:ext>
                    </a:extLst>
                  </a:gridCol>
                </a:tblGrid>
                <a:tr h="734804">
                  <a:tc>
                    <a:txBody>
                      <a:bodyPr/>
                      <a:lstStyle/>
                      <a:p>
                        <a:pPr marL="0" marR="0" lvl="0" indent="0" algn="ctr" rtl="0">
                          <a:lnSpc>
                            <a:spcPct val="106000"/>
                          </a:lnSpc>
                          <a:spcBef>
                            <a:spcPts val="0"/>
                          </a:spcBef>
                          <a:spcAft>
                            <a:spcPts val="0"/>
                          </a:spcAft>
                          <a:buClr>
                            <a:schemeClr val="lt1"/>
                          </a:buClr>
                          <a:buSzPts val="1200"/>
                          <a:buFont typeface="Arial"/>
                          <a:buNone/>
                        </a:pPr>
                        <a:r>
                          <a:rPr lang="en-US" sz="2000" b="1" i="0" u="none" strike="noStrike" cap="none">
                            <a:solidFill>
                              <a:schemeClr val="lt1"/>
                            </a:solidFill>
                            <a:latin typeface="+mn-lt"/>
                            <a:ea typeface="+mn-ea"/>
                            <a:cs typeface="Arial"/>
                            <a:sym typeface="Arial"/>
                          </a:rPr>
                          <a:t>Feature</a:t>
                        </a:r>
                        <a:endParaRPr lang="en-US" sz="2000">
                          <a:latin typeface="+mn-lt"/>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rtl="0">
                          <a:lnSpc>
                            <a:spcPct val="106000"/>
                          </a:lnSpc>
                          <a:spcBef>
                            <a:spcPts val="0"/>
                          </a:spcBef>
                          <a:spcAft>
                            <a:spcPts val="0"/>
                          </a:spcAft>
                          <a:buClr>
                            <a:schemeClr val="lt1"/>
                          </a:buClr>
                          <a:buSzPts val="1200"/>
                          <a:buFont typeface="Arial"/>
                          <a:buNone/>
                        </a:pPr>
                        <a:endParaRPr lang="en-US" sz="2000">
                          <a:latin typeface="+mn-lt"/>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defTabSz="825500" rtl="0" latinLnBrk="0">
                          <a:lnSpc>
                            <a:spcPct val="106000"/>
                          </a:lnSpc>
                          <a:spcBef>
                            <a:spcPts val="0"/>
                          </a:spcBef>
                          <a:spcAft>
                            <a:spcPts val="0"/>
                          </a:spcAft>
                          <a:buClr>
                            <a:schemeClr val="lt1"/>
                          </a:buClr>
                          <a:buSzPts val="1200"/>
                          <a:buFont typeface="Arial"/>
                          <a:buNone/>
                          <a:tabLst/>
                        </a:pPr>
                        <a:endParaRPr lang="en-US" sz="2000" b="1" i="0" u="none" strike="noStrike" cap="none" spc="0" baseline="0">
                          <a:solidFill>
                            <a:schemeClr val="lt1"/>
                          </a:solidFill>
                          <a:uFillTx/>
                          <a:latin typeface="+mn-lt"/>
                          <a:ea typeface="+mn-ea"/>
                          <a:cs typeface="Arial"/>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defTabSz="825500" rtl="0" latinLnBrk="0">
                          <a:lnSpc>
                            <a:spcPct val="106000"/>
                          </a:lnSpc>
                          <a:spcBef>
                            <a:spcPts val="0"/>
                          </a:spcBef>
                          <a:spcAft>
                            <a:spcPts val="0"/>
                          </a:spcAft>
                          <a:buClr>
                            <a:schemeClr val="lt1"/>
                          </a:buClr>
                          <a:buSzPts val="1200"/>
                          <a:buFont typeface="Arial"/>
                          <a:buNone/>
                          <a:tabLst/>
                        </a:pPr>
                        <a:endParaRPr lang="en-US" sz="2000" b="1" i="0" u="none" strike="noStrike" cap="none" spc="0" baseline="0">
                          <a:solidFill>
                            <a:schemeClr val="lt1"/>
                          </a:solidFill>
                          <a:uFillTx/>
                          <a:latin typeface="+mn-lt"/>
                          <a:ea typeface="+mn-ea"/>
                          <a:cs typeface="Arial"/>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defTabSz="825500" rtl="0" latinLnBrk="0">
                          <a:lnSpc>
                            <a:spcPct val="106000"/>
                          </a:lnSpc>
                          <a:spcBef>
                            <a:spcPts val="0"/>
                          </a:spcBef>
                          <a:spcAft>
                            <a:spcPts val="0"/>
                          </a:spcAft>
                          <a:buClr>
                            <a:schemeClr val="lt1"/>
                          </a:buClr>
                          <a:buSzPts val="1200"/>
                          <a:buFont typeface="Arial"/>
                          <a:buNone/>
                          <a:tabLst/>
                        </a:pPr>
                        <a:endParaRPr lang="en-US" sz="2000" b="1" i="0" u="none" strike="noStrike" cap="none" spc="0" baseline="0">
                          <a:solidFill>
                            <a:schemeClr val="lt1"/>
                          </a:solidFill>
                          <a:uFillTx/>
                          <a:latin typeface="+mn-lt"/>
                          <a:ea typeface="+mn-ea"/>
                          <a:cs typeface="Arial"/>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tc>
                    <a:txBody>
                      <a:bodyPr/>
                      <a:lstStyle/>
                      <a:p>
                        <a:pPr marL="0" marR="0" lvl="0" indent="0" algn="ctr" defTabSz="825500" rtl="0" latinLnBrk="0">
                          <a:lnSpc>
                            <a:spcPct val="106000"/>
                          </a:lnSpc>
                          <a:spcBef>
                            <a:spcPts val="0"/>
                          </a:spcBef>
                          <a:spcAft>
                            <a:spcPts val="0"/>
                          </a:spcAft>
                          <a:buClr>
                            <a:schemeClr val="lt1"/>
                          </a:buClr>
                          <a:buSzPts val="1200"/>
                          <a:buFont typeface="Arial"/>
                          <a:buNone/>
                          <a:tabLst/>
                        </a:pPr>
                        <a:endParaRPr lang="en-US" sz="2000" b="1" i="0" u="none" strike="noStrike" cap="none" spc="0" baseline="0">
                          <a:solidFill>
                            <a:schemeClr val="lt1"/>
                          </a:solidFill>
                          <a:uFillTx/>
                          <a:latin typeface="+mn-lt"/>
                          <a:ea typeface="+mn-ea"/>
                          <a:cs typeface="Arial"/>
                          <a:sym typeface="Factoria W00 Medium"/>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8220"/>
                      </a:solidFill>
                    </a:tcPr>
                  </a:tc>
                  <a:extLst>
                    <a:ext uri="{0D108BD9-81ED-4DB2-BD59-A6C34878D82A}">
                      <a16:rowId xmlns:a16="http://schemas.microsoft.com/office/drawing/2014/main" val="10000"/>
                    </a:ext>
                  </a:extLst>
                </a:tr>
                <a:tr h="69677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mn-ea"/>
                            <a:cs typeface="Arial"/>
                            <a:sym typeface="Arial"/>
                          </a:rPr>
                          <a:t>Gas analytics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Real-time readings w/ geolocation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Bump test, calibration reporting &amp; reminders*</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Compliance dashboard*</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Automatic, recurrent  compliance reports*</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Fleet management*</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Real-time readings w/ geolocation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Bump test, calibration reporting &amp; reminders</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Compliance dashboard</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Automatic, recurrent  compliance reports</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Fleet management </a:t>
                        </a: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Real-time readings w/ geolocation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Bump test, calibration reporting &amp; reminders</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Compliance dashboard</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Automatic, recurrent  compliance reports</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Fleet management </a:t>
                        </a: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Real-time readings w/ geolocation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Bump test, calibration reporting &amp; reminders</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Compliance dashboard</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Automatic, recurrent  compliance reports</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Plume modeling</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Fleet management </a:t>
                        </a: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Real-time readings w/ geolocation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Bump test, calibration reporting &amp; reminders</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Compliance dashboard</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Automatic, recurrent  compliance reports</a:t>
                        </a:r>
                      </a:p>
                      <a:p>
                        <a:pPr marL="285750" marR="0" lvl="0" indent="-285750" algn="l" defTabSz="825500" rtl="0" eaLnBrk="1" fontAlgn="auto" latinLnBrk="0" hangingPunct="1">
                          <a:lnSpc>
                            <a:spcPct val="106000"/>
                          </a:lnSpc>
                          <a:spcBef>
                            <a:spcPts val="0"/>
                          </a:spcBef>
                          <a:spcAft>
                            <a:spcPts val="0"/>
                          </a:spcAft>
                          <a:buClr>
                            <a:schemeClr val="dk1"/>
                          </a:buClr>
                          <a:buSzPts val="1000"/>
                          <a:buFont typeface="Arial" panose="020B0604020202020204" pitchFamily="34" charset="0"/>
                          <a:buChar char="•"/>
                          <a:tabLst/>
                          <a:defRPr/>
                        </a:pPr>
                        <a:r>
                          <a:rPr lang="en-US" sz="1600" b="0" i="0" u="none" strike="noStrike" cap="none" spc="0" baseline="0">
                            <a:solidFill>
                              <a:schemeClr val="bg2">
                                <a:lumMod val="25000"/>
                              </a:schemeClr>
                            </a:solidFill>
                            <a:effectLst/>
                            <a:uFillTx/>
                            <a:latin typeface="+mn-lt"/>
                            <a:ea typeface="+mn-ea"/>
                            <a:cs typeface="+mn-cs"/>
                            <a:sym typeface="Factoria W00 Medium"/>
                          </a:rPr>
                          <a:t>Fleet management </a:t>
                        </a:r>
                        <a:endParaRPr lang="en-US"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48078">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Location Awareness</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rgbClr val="009051"/>
                            </a:solidFill>
                            <a:latin typeface="+mn-lt"/>
                            <a:ea typeface="Arial"/>
                            <a:cs typeface="Arial"/>
                            <a:sym typeface="Arial"/>
                          </a:rPr>
                          <a:t>Submeter, full 3D</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GPS, UWB, Bluetooth, Satellite*</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latinLnBrk="0">
                          <a:lnSpc>
                            <a:spcPct val="106000"/>
                          </a:lnSpc>
                          <a:spcBef>
                            <a:spcPts val="0"/>
                          </a:spcBef>
                          <a:spcAft>
                            <a:spcPts val="0"/>
                          </a:spcAft>
                          <a:buClr>
                            <a:schemeClr val="dk1"/>
                          </a:buClr>
                          <a:buSzPts val="1000"/>
                          <a:buFont typeface="Arial" panose="020B0604020202020204" pitchFamily="34" charset="0"/>
                          <a:buChar char="•"/>
                          <a:tabLst/>
                        </a:pPr>
                        <a:r>
                          <a:rPr lang="en-US" sz="1600" b="0" i="0" u="none" strike="noStrike" cap="none" spc="0" baseline="0">
                            <a:solidFill>
                              <a:srgbClr val="C00000"/>
                            </a:solidFill>
                            <a:uFillTx/>
                            <a:latin typeface="+mn-lt"/>
                            <a:ea typeface="Arial"/>
                            <a:cs typeface="Arial"/>
                            <a:sym typeface="Arial"/>
                          </a:rPr>
                          <a:t>3-meters, 2D</a:t>
                        </a:r>
                      </a:p>
                      <a:p>
                        <a:pPr marL="285750" marR="0" lvl="0" indent="-285750" algn="l" defTabSz="825500" rtl="0" latinLnBrk="0">
                          <a:lnSpc>
                            <a:spcPct val="106000"/>
                          </a:lnSpc>
                          <a:spcBef>
                            <a:spcPts val="0"/>
                          </a:spcBef>
                          <a:spcAft>
                            <a:spcPts val="0"/>
                          </a:spcAft>
                          <a:buClr>
                            <a:schemeClr val="dk1"/>
                          </a:buClr>
                          <a:buSzPts val="1000"/>
                          <a:buFont typeface="Arial" panose="020B0604020202020204" pitchFamily="34" charset="0"/>
                          <a:buChar char="•"/>
                          <a:tabLst/>
                        </a:pPr>
                        <a:r>
                          <a:rPr lang="en-US" sz="1600" b="0" i="0" u="none" strike="noStrike" cap="none" spc="0" baseline="0">
                            <a:solidFill>
                              <a:schemeClr val="bg2">
                                <a:lumMod val="25000"/>
                              </a:schemeClr>
                            </a:solidFill>
                            <a:uFillTx/>
                            <a:latin typeface="+mn-lt"/>
                            <a:ea typeface="Arial"/>
                            <a:cs typeface="Arial"/>
                            <a:sym typeface="Arial"/>
                          </a:rPr>
                          <a:t>GPS</a:t>
                        </a:r>
                        <a:r>
                          <a:rPr lang="en-US" sz="1600" b="0" i="0" u="none" strike="noStrike" cap="none" spc="0" baseline="0">
                            <a:solidFill>
                              <a:srgbClr val="009051"/>
                            </a:solidFill>
                            <a:uFillTx/>
                            <a:latin typeface="+mn-lt"/>
                            <a:ea typeface="Arial"/>
                            <a:cs typeface="Arial"/>
                            <a:sym typeface="Arial"/>
                          </a:rPr>
                          <a:t>, </a:t>
                        </a:r>
                        <a:r>
                          <a:rPr lang="en-US" sz="1600" b="0" i="0" u="none" strike="noStrike" cap="none" spc="0" baseline="0">
                            <a:solidFill>
                              <a:srgbClr val="C00000"/>
                            </a:solidFill>
                            <a:uFillTx/>
                            <a:latin typeface="+mn-lt"/>
                            <a:ea typeface="Arial"/>
                            <a:cs typeface="Arial"/>
                            <a:sym typeface="Arial"/>
                          </a:rPr>
                          <a:t>Satellite (LIMITED)</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latinLnBrk="0">
                          <a:lnSpc>
                            <a:spcPct val="106000"/>
                          </a:lnSpc>
                          <a:spcBef>
                            <a:spcPts val="0"/>
                          </a:spcBef>
                          <a:spcAft>
                            <a:spcPts val="0"/>
                          </a:spcAft>
                          <a:buClr>
                            <a:schemeClr val="dk1"/>
                          </a:buClr>
                          <a:buSzPts val="1000"/>
                          <a:buFont typeface="Arial" panose="020B0604020202020204" pitchFamily="34" charset="0"/>
                          <a:buChar char="•"/>
                          <a:tabLst/>
                        </a:pPr>
                        <a:r>
                          <a:rPr lang="en-US" sz="1600" b="0" i="0" u="none" strike="noStrike" cap="none" spc="0" baseline="0">
                            <a:solidFill>
                              <a:srgbClr val="C00000"/>
                            </a:solidFill>
                            <a:uFillTx/>
                            <a:latin typeface="+mn-lt"/>
                            <a:ea typeface="Arial"/>
                            <a:cs typeface="Arial"/>
                            <a:sym typeface="Arial"/>
                          </a:rPr>
                          <a:t>3-meters, 2D</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GPS, Bluetooth</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latinLnBrk="0">
                          <a:lnSpc>
                            <a:spcPct val="106000"/>
                          </a:lnSpc>
                          <a:spcBef>
                            <a:spcPts val="0"/>
                          </a:spcBef>
                          <a:spcAft>
                            <a:spcPts val="0"/>
                          </a:spcAft>
                          <a:buClr>
                            <a:schemeClr val="dk1"/>
                          </a:buClr>
                          <a:buSzPts val="1000"/>
                          <a:buFont typeface="Arial" panose="020B0604020202020204" pitchFamily="34" charset="0"/>
                          <a:buChar char="•"/>
                          <a:tabLst/>
                        </a:pPr>
                        <a:r>
                          <a:rPr lang="en-US" sz="1600" b="0" i="0" u="none" strike="noStrike" cap="none" spc="0" baseline="0">
                            <a:solidFill>
                              <a:srgbClr val="C00000"/>
                            </a:solidFill>
                            <a:uFillTx/>
                            <a:latin typeface="+mn-lt"/>
                            <a:ea typeface="Arial"/>
                            <a:cs typeface="Arial"/>
                            <a:sym typeface="Arial"/>
                          </a:rPr>
                          <a:t>3-meters, 2D</a:t>
                        </a:r>
                      </a:p>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r>
                          <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rPr>
                          <a:t>GPS</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latinLnBrk="0">
                          <a:lnSpc>
                            <a:spcPct val="106000"/>
                          </a:lnSpc>
                          <a:spcBef>
                            <a:spcPts val="0"/>
                          </a:spcBef>
                          <a:spcAft>
                            <a:spcPts val="0"/>
                          </a:spcAft>
                          <a:buClr>
                            <a:schemeClr val="dk1"/>
                          </a:buClr>
                          <a:buSzPts val="1000"/>
                          <a:buFont typeface="Arial" panose="020B0604020202020204" pitchFamily="34" charset="0"/>
                          <a:buChar char="•"/>
                          <a:tabLst/>
                        </a:pPr>
                        <a:r>
                          <a:rPr lang="en-US" sz="1600" b="0" i="0" u="none" strike="noStrike" cap="none" spc="0" baseline="0">
                            <a:solidFill>
                              <a:srgbClr val="C00000"/>
                            </a:solidFill>
                            <a:uFillTx/>
                            <a:latin typeface="+mn-lt"/>
                            <a:ea typeface="Arial"/>
                            <a:cs typeface="Arial"/>
                            <a:sym typeface="Arial"/>
                          </a:rPr>
                          <a:t>3-meters, 2D</a:t>
                        </a:r>
                      </a:p>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r>
                          <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rPr>
                          <a:t>GPS</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275524788"/>
                    </a:ext>
                  </a:extLst>
                </a:tr>
                <a:tr h="69677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Communication &amp; Connectivity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Audio, Video, PTT, Channel &amp;  talk groups, Text-to-speech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WIFI, LTE, IoT protocols*,  BLE</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Audio, PTT, </a:t>
                        </a:r>
                        <a:r>
                          <a:rPr lang="en-US" sz="1600" b="0" i="0" u="none" strike="noStrike" cap="none">
                            <a:solidFill>
                              <a:srgbClr val="C00000"/>
                            </a:solidFill>
                            <a:latin typeface="+mn-lt"/>
                            <a:ea typeface="Arial"/>
                            <a:cs typeface="Arial"/>
                            <a:sym typeface="Arial"/>
                          </a:rPr>
                          <a:t>Channel &amp; talk groups (new feature, up to ~20)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LTE, BLE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rgbClr val="C00000"/>
                            </a:solidFill>
                            <a:latin typeface="+mn-lt"/>
                            <a:ea typeface="Arial"/>
                            <a:cs typeface="Arial"/>
                            <a:sym typeface="Arial"/>
                          </a:rPr>
                          <a:t>None</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LTE, BLE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rgbClr val="C00000"/>
                            </a:solidFill>
                            <a:latin typeface="+mn-lt"/>
                            <a:ea typeface="Arial"/>
                            <a:cs typeface="Arial"/>
                            <a:sym typeface="Arial"/>
                          </a:rPr>
                          <a:t>None</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BLE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rgbClr val="C00000"/>
                            </a:solidFill>
                            <a:latin typeface="+mn-lt"/>
                            <a:ea typeface="Arial"/>
                            <a:cs typeface="Arial"/>
                            <a:sym typeface="Arial"/>
                          </a:rPr>
                          <a:t>None</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BLE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9677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Mass Notification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Mustering</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Mass evacuation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Notification engine*</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r>
                          <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rPr>
                          <a:t>Mustering</a:t>
                        </a:r>
                      </a:p>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r>
                          <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rPr>
                          <a:t>Mass evacuation </a:t>
                        </a:r>
                      </a:p>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r>
                          <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rPr>
                          <a:t>Notification engine</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r>
                          <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rPr>
                          <a:t>Mustering</a:t>
                        </a:r>
                      </a:p>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r>
                          <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rPr>
                          <a:t>Mass evacuation </a:t>
                        </a:r>
                      </a:p>
                      <a:p>
                        <a:pPr marL="285750" marR="0" lvl="0" indent="-285750" algn="l" defTabSz="825500" rtl="0" eaLnBrk="1" fontAlgn="auto" latinLnBrk="0" hangingPunct="1">
                          <a:lnSpc>
                            <a:spcPct val="106000"/>
                          </a:lnSpc>
                          <a:spcBef>
                            <a:spcPts val="0"/>
                          </a:spcBef>
                          <a:spcAft>
                            <a:spcPts val="0"/>
                          </a:spcAft>
                          <a:buClr>
                            <a:srgbClr val="000000"/>
                          </a:buClr>
                          <a:buSzPts val="1000"/>
                          <a:buFont typeface="Arial" panose="020B0604020202020204" pitchFamily="34" charset="0"/>
                          <a:buChar char="•"/>
                          <a:tabLst/>
                          <a:defRPr/>
                        </a:pPr>
                        <a:r>
                          <a:rPr kumimoji="0" lang="en-US" sz="1600" b="0" i="0" u="none" strike="noStrike" kern="0" cap="none" spc="0" normalizeH="0" baseline="0" noProof="0">
                            <a:ln>
                              <a:noFill/>
                            </a:ln>
                            <a:solidFill>
                              <a:srgbClr val="F2F2F2">
                                <a:lumMod val="25000"/>
                              </a:srgbClr>
                            </a:solidFill>
                            <a:effectLst/>
                            <a:uLnTx/>
                            <a:uFillTx/>
                            <a:latin typeface="+mn-lt"/>
                            <a:ea typeface="Arial"/>
                            <a:cs typeface="Arial"/>
                            <a:sym typeface="Arial"/>
                          </a:rPr>
                          <a:t>Notification engine</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Notification engine</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54154949"/>
                    </a:ext>
                  </a:extLst>
                </a:tr>
                <a:tr h="69677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Access Control</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Geofencing</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Offline geofencing</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Configurable geofencing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Geofencing</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rgbClr val="C00000"/>
                            </a:solidFill>
                            <a:latin typeface="+mn-lt"/>
                            <a:ea typeface="Arial"/>
                            <a:cs typeface="Arial"/>
                            <a:sym typeface="Arial"/>
                          </a:rPr>
                          <a:t>Configurable geofencing (LIMITED)</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rgbClr val="C00000"/>
                            </a:solidFill>
                            <a:latin typeface="+mn-lt"/>
                            <a:ea typeface="Arial"/>
                            <a:cs typeface="Arial"/>
                            <a:sym typeface="Arial"/>
                          </a:rPr>
                          <a:t>Geofencing (LIMITED)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rgbClr val="C00000"/>
                            </a:solidFill>
                            <a:latin typeface="+mn-lt"/>
                            <a:ea typeface="Arial"/>
                            <a:cs typeface="Arial"/>
                            <a:sym typeface="Arial"/>
                          </a:rPr>
                          <a:t>Configurable geofencing (LIMITED)</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rgbClr val="C00000"/>
                            </a:solidFill>
                            <a:latin typeface="+mn-lt"/>
                            <a:ea typeface="Arial"/>
                            <a:cs typeface="Arial"/>
                            <a:sym typeface="Arial"/>
                          </a:rPr>
                          <a:t>Geofencing (LIMITED)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9124412"/>
                    </a:ext>
                  </a:extLst>
                </a:tr>
                <a:tr h="69677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Incident Management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Automated workflow</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Customizable SOP*</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Customizable SOP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63720754"/>
                    </a:ext>
                  </a:extLst>
                </a:tr>
                <a:tr h="69677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Worker Safety Features </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Fall detection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Worker down/SOS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Mobile hazard detection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Fall detection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Worker down/SOS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5112928"/>
                    </a:ext>
                  </a:extLst>
                </a:tr>
                <a:tr h="696770">
                  <a:tc>
                    <a:txBody>
                      <a:bodyPr/>
                      <a:lstStyle/>
                      <a:p>
                        <a:pPr marL="0" marR="0" lvl="0" indent="0" algn="l" rtl="0">
                          <a:lnSpc>
                            <a:spcPct val="100000"/>
                          </a:lnSpc>
                          <a:spcBef>
                            <a:spcPts val="0"/>
                          </a:spcBef>
                          <a:spcAft>
                            <a:spcPts val="0"/>
                          </a:spcAft>
                          <a:buClr>
                            <a:schemeClr val="dk1"/>
                          </a:buClr>
                          <a:buSzPts val="1100"/>
                          <a:buFont typeface="Arial"/>
                          <a:buNone/>
                        </a:pPr>
                        <a:r>
                          <a:rPr lang="en-US" sz="1800" b="1" i="0" u="none" strike="noStrike" cap="none">
                            <a:solidFill>
                              <a:schemeClr val="dk1"/>
                            </a:solidFill>
                            <a:latin typeface="+mn-lt"/>
                            <a:ea typeface="Arial"/>
                            <a:cs typeface="Arial"/>
                            <a:sym typeface="Arial"/>
                          </a:rPr>
                          <a:t>Unique extras</a:t>
                        </a:r>
                        <a:endParaRPr sz="1800" b="1" i="0" u="none" strike="noStrike" cap="none">
                          <a:solidFill>
                            <a:schemeClr val="dk1"/>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Guardhat Platform capabilities </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Interoperability with 3</a:t>
                        </a:r>
                        <a:r>
                          <a:rPr lang="en-US" sz="1600" b="0" i="0" u="none" strike="noStrike" cap="none" baseline="30000">
                            <a:solidFill>
                              <a:schemeClr val="bg2">
                                <a:lumMod val="25000"/>
                              </a:schemeClr>
                            </a:solidFill>
                            <a:latin typeface="+mn-lt"/>
                            <a:ea typeface="Arial"/>
                            <a:cs typeface="Arial"/>
                            <a:sym typeface="Arial"/>
                          </a:rPr>
                          <a:t>rd</a:t>
                        </a:r>
                        <a:r>
                          <a:rPr lang="en-US" sz="1600" b="0" i="0" u="none" strike="noStrike" cap="none">
                            <a:solidFill>
                              <a:schemeClr val="bg2">
                                <a:lumMod val="25000"/>
                              </a:schemeClr>
                            </a:solidFill>
                            <a:latin typeface="+mn-lt"/>
                            <a:ea typeface="Arial"/>
                            <a:cs typeface="Arial"/>
                            <a:sym typeface="Arial"/>
                          </a:rPr>
                          <a:t> party wearables and sensors</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spc="0" baseline="0">
                            <a:solidFill>
                              <a:schemeClr val="bg2">
                                <a:lumMod val="25000"/>
                              </a:schemeClr>
                            </a:solidFill>
                            <a:effectLst/>
                            <a:uFillTx/>
                            <a:latin typeface="+mn-lt"/>
                            <a:ea typeface="+mn-ea"/>
                            <a:cs typeface="+mn-cs"/>
                            <a:sym typeface="Factoria W00 Medium"/>
                          </a:rPr>
                          <a:t>AI-powered gas clustering &amp; leak detection </a:t>
                        </a:r>
                        <a:endParaRPr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Performance scoring, benchmarking against other customers' data</a:t>
                        </a:r>
                        <a:endParaRPr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Calibration &amp; bump test forecasting</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High-risk area IDing</a:t>
                        </a:r>
                      </a:p>
                      <a:p>
                        <a:pPr marL="285750" marR="0" lvl="0" indent="-285750" algn="l" rtl="0">
                          <a:lnSpc>
                            <a:spcPct val="106000"/>
                          </a:lnSpc>
                          <a:spcBef>
                            <a:spcPts val="0"/>
                          </a:spcBef>
                          <a:spcAft>
                            <a:spcPts val="0"/>
                          </a:spcAft>
                          <a:buClr>
                            <a:schemeClr val="dk1"/>
                          </a:buClr>
                          <a:buSzPts val="1000"/>
                          <a:buFont typeface="Arial" panose="020B0604020202020204" pitchFamily="34" charset="0"/>
                          <a:buChar char="•"/>
                        </a:pPr>
                        <a:r>
                          <a:rPr lang="en-US" sz="1600" b="0" i="0" u="none" strike="noStrike" cap="none">
                            <a:solidFill>
                              <a:schemeClr val="bg2">
                                <a:lumMod val="25000"/>
                              </a:schemeClr>
                            </a:solidFill>
                            <a:latin typeface="+mn-lt"/>
                            <a:ea typeface="Arial"/>
                            <a:cs typeface="Arial"/>
                            <a:sym typeface="Arial"/>
                          </a:rPr>
                          <a:t>Incident playback + data sharing with first responders</a:t>
                        </a:r>
                        <a:endParaRPr sz="1600" b="0" i="0" u="none" strike="noStrike" cap="none">
                          <a:solidFill>
                            <a:schemeClr val="bg2">
                              <a:lumMod val="25000"/>
                            </a:schemeClr>
                          </a:solidFill>
                          <a:latin typeface="+mn-lt"/>
                          <a:ea typeface="Arial"/>
                          <a:cs typeface="Arial"/>
                          <a:sym typeface="Arial"/>
                        </a:endParaRP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825500" rtl="0" eaLnBrk="1" fontAlgn="auto" latinLnBrk="0" hangingPunct="1">
                          <a:lnSpc>
                            <a:spcPct val="106000"/>
                          </a:lnSpc>
                          <a:spcBef>
                            <a:spcPts val="0"/>
                          </a:spcBef>
                          <a:spcAft>
                            <a:spcPts val="0"/>
                          </a:spcAft>
                          <a:buClr>
                            <a:srgbClr val="000000"/>
                          </a:buClr>
                          <a:buSzPts val="1000"/>
                          <a:buFont typeface="Arial"/>
                          <a:buNone/>
                          <a:tabLst/>
                          <a:defRPr/>
                        </a:pPr>
                        <a:r>
                          <a:rPr kumimoji="0" lang="en-US" sz="1600" b="0" i="0" u="none" strike="noStrike" kern="0" cap="none" spc="0" normalizeH="0" baseline="0" noProof="0">
                            <a:ln>
                              <a:noFill/>
                            </a:ln>
                            <a:solidFill>
                              <a:srgbClr val="C00000"/>
                            </a:solidFill>
                            <a:effectLst/>
                            <a:uLnTx/>
                            <a:uFillTx/>
                            <a:latin typeface="+mn-lt"/>
                            <a:ea typeface="Arial"/>
                            <a:cs typeface="Arial"/>
                            <a:sym typeface="Arial"/>
                          </a:rPr>
                          <a:t>None </a:t>
                        </a:r>
                      </a:p>
                    </a:txBody>
                    <a:tcPr marL="182900" marR="182900" marT="182900" marB="182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35269723"/>
                    </a:ext>
                  </a:extLst>
                </a:tr>
              </a:tbl>
            </a:graphicData>
          </a:graphic>
        </p:graphicFrame>
        <p:pic>
          <p:nvPicPr>
            <p:cNvPr id="9" name="Graphic 8">
              <a:extLst>
                <a:ext uri="{FF2B5EF4-FFF2-40B4-BE49-F238E27FC236}">
                  <a16:creationId xmlns:a16="http://schemas.microsoft.com/office/drawing/2014/main" id="{79DA603E-F8D8-2344-B91C-45EAA3C6D579}"/>
                </a:ext>
              </a:extLst>
            </p:cNvPr>
            <p:cNvPicPr>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96738" y="2061544"/>
              <a:ext cx="2246689" cy="461394"/>
            </a:xfrm>
            <a:prstGeom prst="rect">
              <a:avLst/>
            </a:prstGeom>
          </p:spPr>
        </p:pic>
        <p:pic>
          <p:nvPicPr>
            <p:cNvPr id="12" name="Picture 11">
              <a:extLst>
                <a:ext uri="{FF2B5EF4-FFF2-40B4-BE49-F238E27FC236}">
                  <a16:creationId xmlns:a16="http://schemas.microsoft.com/office/drawing/2014/main" id="{AF1B7377-73F6-E44A-896A-ED2A40214287}"/>
                </a:ext>
              </a:extLst>
            </p:cNvPr>
            <p:cNvPicPr>
              <a:picLocks noChangeAspect="1"/>
            </p:cNvPicPr>
            <p:nvPr/>
          </p:nvPicPr>
          <p:blipFill>
            <a:blip r:embed="rId9">
              <a:grayscl/>
            </a:blip>
            <a:stretch>
              <a:fillRect/>
            </a:stretch>
          </p:blipFill>
          <p:spPr>
            <a:xfrm>
              <a:off x="8404027" y="2141846"/>
              <a:ext cx="1942156" cy="381092"/>
            </a:xfrm>
            <a:prstGeom prst="rect">
              <a:avLst/>
            </a:prstGeom>
          </p:spPr>
        </p:pic>
        <p:pic>
          <p:nvPicPr>
            <p:cNvPr id="24578" name="Picture 2">
              <a:extLst>
                <a:ext uri="{FF2B5EF4-FFF2-40B4-BE49-F238E27FC236}">
                  <a16:creationId xmlns:a16="http://schemas.microsoft.com/office/drawing/2014/main" id="{90A65C8D-974C-8B44-BF15-A821EF77CED5}"/>
                </a:ext>
              </a:extLst>
            </p:cNvPr>
            <p:cNvPicPr>
              <a:picLocks noChangeAspect="1" noChangeArrowheads="1"/>
            </p:cNvPicPr>
            <p:nvPr/>
          </p:nvPicPr>
          <p:blipFill>
            <a:blip r:embed="rId1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6503761" y="2134640"/>
              <a:ext cx="2108200" cy="3730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go&#10;&#10;Description automatically generated with medium confidence">
              <a:extLst>
                <a:ext uri="{FF2B5EF4-FFF2-40B4-BE49-F238E27FC236}">
                  <a16:creationId xmlns:a16="http://schemas.microsoft.com/office/drawing/2014/main" id="{987DD1E0-AB3A-4E44-971D-F0F3DDCF3E00}"/>
                </a:ext>
              </a:extLst>
            </p:cNvPr>
            <p:cNvPicPr>
              <a:picLocks noChangeAspect="1"/>
            </p:cNvPicPr>
            <p:nvPr/>
          </p:nvPicPr>
          <p:blipFill>
            <a:blip r:embed="rId11">
              <a:duotone>
                <a:prstClr val="black"/>
                <a:schemeClr val="tx2">
                  <a:tint val="45000"/>
                  <a:satMod val="400000"/>
                </a:schemeClr>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12906783" y="2049370"/>
              <a:ext cx="1420757" cy="543594"/>
            </a:xfrm>
            <a:prstGeom prst="rect">
              <a:avLst/>
            </a:prstGeom>
          </p:spPr>
        </p:pic>
        <p:pic>
          <p:nvPicPr>
            <p:cNvPr id="8" name="Picture 7" descr="Logo&#10;&#10;Description automatically generated">
              <a:extLst>
                <a:ext uri="{FF2B5EF4-FFF2-40B4-BE49-F238E27FC236}">
                  <a16:creationId xmlns:a16="http://schemas.microsoft.com/office/drawing/2014/main" id="{BDFF8FB4-D0E4-8D42-ACF6-D5476AC8503A}"/>
                </a:ext>
              </a:extLst>
            </p:cNvPr>
            <p:cNvPicPr>
              <a:picLocks noChangeAspect="1"/>
            </p:cNvPicPr>
            <p:nvPr/>
          </p:nvPicPr>
          <p:blipFill>
            <a:blip r:embed="rId13">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939416" y="1844932"/>
              <a:ext cx="2324100" cy="863600"/>
            </a:xfrm>
            <a:prstGeom prst="rect">
              <a:avLst/>
            </a:prstGeom>
          </p:spPr>
        </p:pic>
      </p:grpSp>
      <p:sp>
        <p:nvSpPr>
          <p:cNvPr id="19" name="TextBox 18">
            <a:extLst>
              <a:ext uri="{FF2B5EF4-FFF2-40B4-BE49-F238E27FC236}">
                <a16:creationId xmlns:a16="http://schemas.microsoft.com/office/drawing/2014/main" id="{68AF0E7D-8B24-8C47-B99D-E84D47D92CF2}"/>
              </a:ext>
            </a:extLst>
          </p:cNvPr>
          <p:cNvSpPr txBox="1"/>
          <p:nvPr/>
        </p:nvSpPr>
        <p:spPr>
          <a:xfrm>
            <a:off x="16503761" y="12933576"/>
            <a:ext cx="6759755" cy="914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r"/>
            <a:r>
              <a:rPr lang="en-US" sz="1800" i="1">
                <a:solidFill>
                  <a:srgbClr val="595959"/>
                </a:solidFill>
                <a:latin typeface="+mn-lt"/>
              </a:rPr>
              <a:t>* Features on the Guardhat 2022 roadmap </a:t>
            </a:r>
          </a:p>
        </p:txBody>
      </p:sp>
    </p:spTree>
    <p:extLst>
      <p:ext uri="{BB962C8B-B14F-4D97-AF65-F5344CB8AC3E}">
        <p14:creationId xmlns:p14="http://schemas.microsoft.com/office/powerpoint/2010/main" val="353575152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92DE6E3-D712-DF40-84AC-0F041BC0EDB7}"/>
              </a:ext>
            </a:extLst>
          </p:cNvPr>
          <p:cNvGraphicFramePr>
            <a:graphicFrameLocks noChangeAspect="1"/>
          </p:cNvGraphicFramePr>
          <p:nvPr>
            <p:custDataLst>
              <p:tags r:id="rId2"/>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63489" name="think-cell Slide" r:id="rId5" imgW="7772400" imgH="10058400" progId="TCLayout.ActiveDocument.1">
                  <p:embed/>
                </p:oleObj>
              </mc:Choice>
              <mc:Fallback>
                <p:oleObj name="think-cell Slide" r:id="rId5" imgW="7772400" imgH="10058400" progId="TCLayout.ActiveDocument.1">
                  <p:embed/>
                  <p:pic>
                    <p:nvPicPr>
                      <p:cNvPr id="7" name="Object 6" hidden="1">
                        <a:extLst>
                          <a:ext uri="{FF2B5EF4-FFF2-40B4-BE49-F238E27FC236}">
                            <a16:creationId xmlns:a16="http://schemas.microsoft.com/office/drawing/2014/main" id="{192DE6E3-D712-DF40-84AC-0F041BC0EDB7}"/>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97A03AD-88BF-824D-8CA0-9EAE3C13E9EE}"/>
              </a:ext>
            </a:extLst>
          </p:cNvPr>
          <p:cNvSpPr>
            <a:spLocks noGrp="1"/>
          </p:cNvSpPr>
          <p:nvPr>
            <p:ph type="title"/>
          </p:nvPr>
        </p:nvSpPr>
        <p:spPr/>
        <p:txBody>
          <a:bodyPr vert="horz" anchor="ctr">
            <a:normAutofit/>
          </a:bodyPr>
          <a:lstStyle/>
          <a:p>
            <a:r>
              <a:rPr lang="en-US" sz="7200"/>
              <a:t>Guardhat Platform solutions </a:t>
            </a:r>
          </a:p>
        </p:txBody>
      </p:sp>
      <p:sp>
        <p:nvSpPr>
          <p:cNvPr id="3" name="TextBox 2">
            <a:extLst>
              <a:ext uri="{FF2B5EF4-FFF2-40B4-BE49-F238E27FC236}">
                <a16:creationId xmlns:a16="http://schemas.microsoft.com/office/drawing/2014/main" id="{EF6CE309-0631-C047-A250-39A5F4E4EE55}"/>
              </a:ext>
            </a:extLst>
          </p:cNvPr>
          <p:cNvSpPr txBox="1"/>
          <p:nvPr/>
        </p:nvSpPr>
        <p:spPr>
          <a:xfrm flipV="1">
            <a:off x="10319656" y="692874"/>
            <a:ext cx="45719" cy="15278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none" rtlCol="0">
            <a:noAutofit/>
          </a:bodyPr>
          <a:lstStyle/>
          <a:p>
            <a:pPr algn="l"/>
            <a:endParaRPr lang="en-US">
              <a:latin typeface="+mn-lt"/>
            </a:endParaRPr>
          </a:p>
        </p:txBody>
      </p:sp>
      <p:sp>
        <p:nvSpPr>
          <p:cNvPr id="4" name="AutoShape 2">
            <a:extLst>
              <a:ext uri="{FF2B5EF4-FFF2-40B4-BE49-F238E27FC236}">
                <a16:creationId xmlns:a16="http://schemas.microsoft.com/office/drawing/2014/main" id="{6152C021-4E02-FD4B-921F-E98DE3629506}"/>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Rectangle 98">
            <a:extLst>
              <a:ext uri="{FF2B5EF4-FFF2-40B4-BE49-F238E27FC236}">
                <a16:creationId xmlns:a16="http://schemas.microsoft.com/office/drawing/2014/main" id="{FAD04D0E-9DB5-4244-A01B-EDD3184141F9}"/>
              </a:ext>
            </a:extLst>
          </p:cNvPr>
          <p:cNvSpPr/>
          <p:nvPr/>
        </p:nvSpPr>
        <p:spPr>
          <a:xfrm>
            <a:off x="0" y="5750025"/>
            <a:ext cx="24384000" cy="7965974"/>
          </a:xfrm>
          <a:prstGeom prst="rect">
            <a:avLst/>
          </a:prstGeom>
          <a:solidFill>
            <a:schemeClr val="accent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Avenir Next LT Pro" panose="020B0504020202020204" pitchFamily="34" charset="0"/>
              <a:sym typeface="Factoria W00 Bold"/>
            </a:endParaRPr>
          </a:p>
        </p:txBody>
      </p:sp>
      <p:grpSp>
        <p:nvGrpSpPr>
          <p:cNvPr id="36" name="Group 35">
            <a:extLst>
              <a:ext uri="{FF2B5EF4-FFF2-40B4-BE49-F238E27FC236}">
                <a16:creationId xmlns:a16="http://schemas.microsoft.com/office/drawing/2014/main" id="{90112C15-7557-7C48-BB2F-ACDE6F7E64A1}"/>
              </a:ext>
            </a:extLst>
          </p:cNvPr>
          <p:cNvGrpSpPr/>
          <p:nvPr/>
        </p:nvGrpSpPr>
        <p:grpSpPr>
          <a:xfrm>
            <a:off x="731520" y="2871475"/>
            <a:ext cx="3657600" cy="10799031"/>
            <a:chOff x="731520" y="2871475"/>
            <a:chExt cx="3657600" cy="10799031"/>
          </a:xfrm>
        </p:grpSpPr>
        <p:pic>
          <p:nvPicPr>
            <p:cNvPr id="92" name="Graphic 91" descr="Construction worker male with solid fill">
              <a:extLst>
                <a:ext uri="{FF2B5EF4-FFF2-40B4-BE49-F238E27FC236}">
                  <a16:creationId xmlns:a16="http://schemas.microsoft.com/office/drawing/2014/main" id="{2B029339-AE8D-4E75-AF7E-0CB062D86BF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09155" y="2871475"/>
              <a:ext cx="1502331" cy="1502331"/>
            </a:xfrm>
            <a:prstGeom prst="rect">
              <a:avLst/>
            </a:prstGeom>
          </p:spPr>
        </p:pic>
        <p:sp>
          <p:nvSpPr>
            <p:cNvPr id="62" name="TextBox 61">
              <a:extLst>
                <a:ext uri="{FF2B5EF4-FFF2-40B4-BE49-F238E27FC236}">
                  <a16:creationId xmlns:a16="http://schemas.microsoft.com/office/drawing/2014/main" id="{D6836790-BC2E-1943-BED3-22E844092145}"/>
                </a:ext>
              </a:extLst>
            </p:cNvPr>
            <p:cNvSpPr txBox="1"/>
            <p:nvPr/>
          </p:nvSpPr>
          <p:spPr>
            <a:xfrm>
              <a:off x="731520" y="4526025"/>
              <a:ext cx="3657600" cy="6629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r>
                <a:rPr lang="en-US" b="1">
                  <a:latin typeface="+mn-lt"/>
                </a:rPr>
                <a:t>Lone Worker </a:t>
              </a:r>
            </a:p>
          </p:txBody>
        </p:sp>
        <p:sp>
          <p:nvSpPr>
            <p:cNvPr id="100" name="TextBox 99">
              <a:extLst>
                <a:ext uri="{FF2B5EF4-FFF2-40B4-BE49-F238E27FC236}">
                  <a16:creationId xmlns:a16="http://schemas.microsoft.com/office/drawing/2014/main" id="{624B12A5-F403-AB49-BC76-ADBF9312046B}"/>
                </a:ext>
              </a:extLst>
            </p:cNvPr>
            <p:cNvSpPr txBox="1"/>
            <p:nvPr/>
          </p:nvSpPr>
          <p:spPr>
            <a:xfrm>
              <a:off x="731520" y="6222516"/>
              <a:ext cx="3657600" cy="74479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l"/>
              <a:r>
                <a:rPr lang="en-US">
                  <a:latin typeface="+mn-lt"/>
                </a:rPr>
                <a:t>Know where your workers are in real-time</a:t>
              </a:r>
            </a:p>
            <a:p>
              <a:pPr algn="l"/>
              <a:endParaRPr lang="en-US">
                <a:latin typeface="+mn-lt"/>
              </a:endParaRPr>
            </a:p>
            <a:p>
              <a:pPr algn="l"/>
              <a:r>
                <a:rPr lang="en-US">
                  <a:latin typeface="+mn-lt"/>
                </a:rPr>
                <a:t>Stay in touch, via audio, visual, text-to-speech and check-in communications</a:t>
              </a:r>
            </a:p>
            <a:p>
              <a:pPr algn="l"/>
              <a:endParaRPr lang="en-US">
                <a:latin typeface="+mn-lt"/>
              </a:endParaRPr>
            </a:p>
            <a:p>
              <a:pPr algn="l"/>
              <a:r>
                <a:rPr lang="en-US">
                  <a:latin typeface="+mn-lt"/>
                </a:rPr>
                <a:t>Receive automated check-ins, fall detection, worker-down alerts</a:t>
              </a:r>
            </a:p>
            <a:p>
              <a:pPr algn="l"/>
              <a:endParaRPr lang="en-US">
                <a:latin typeface="+mn-lt"/>
              </a:endParaRPr>
            </a:p>
            <a:p>
              <a:pPr algn="l"/>
              <a:r>
                <a:rPr lang="en-US">
                  <a:latin typeface="+mn-lt"/>
                </a:rPr>
                <a:t>Access rich, configurable incident management</a:t>
              </a:r>
            </a:p>
          </p:txBody>
        </p:sp>
      </p:grpSp>
      <p:grpSp>
        <p:nvGrpSpPr>
          <p:cNvPr id="33" name="Group 32">
            <a:extLst>
              <a:ext uri="{FF2B5EF4-FFF2-40B4-BE49-F238E27FC236}">
                <a16:creationId xmlns:a16="http://schemas.microsoft.com/office/drawing/2014/main" id="{1C6EE776-2D98-8A41-A0FC-B659AE16969A}"/>
              </a:ext>
            </a:extLst>
          </p:cNvPr>
          <p:cNvGrpSpPr/>
          <p:nvPr/>
        </p:nvGrpSpPr>
        <p:grpSpPr>
          <a:xfrm>
            <a:off x="4534704" y="2919091"/>
            <a:ext cx="3657600" cy="73973721"/>
            <a:chOff x="4534703" y="2919091"/>
            <a:chExt cx="3657600" cy="73973721"/>
          </a:xfrm>
        </p:grpSpPr>
        <p:pic>
          <p:nvPicPr>
            <p:cNvPr id="81" name="Graphic 80" descr="Heart with pulse with solid fill">
              <a:extLst>
                <a:ext uri="{FF2B5EF4-FFF2-40B4-BE49-F238E27FC236}">
                  <a16:creationId xmlns:a16="http://schemas.microsoft.com/office/drawing/2014/main" id="{BDD70C6F-F318-4B05-908E-0250C35F7D6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48988" y="2919091"/>
              <a:ext cx="1429030" cy="1407098"/>
            </a:xfrm>
            <a:prstGeom prst="rect">
              <a:avLst/>
            </a:prstGeom>
          </p:spPr>
        </p:pic>
        <p:sp>
          <p:nvSpPr>
            <p:cNvPr id="91" name="TextBox 90">
              <a:extLst>
                <a:ext uri="{FF2B5EF4-FFF2-40B4-BE49-F238E27FC236}">
                  <a16:creationId xmlns:a16="http://schemas.microsoft.com/office/drawing/2014/main" id="{1E21A3E3-785A-ED47-935C-B19734705999}"/>
                </a:ext>
              </a:extLst>
            </p:cNvPr>
            <p:cNvSpPr txBox="1"/>
            <p:nvPr/>
          </p:nvSpPr>
          <p:spPr>
            <a:xfrm>
              <a:off x="4534703" y="4526025"/>
              <a:ext cx="3657600" cy="6629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r>
                <a:rPr lang="en-US" b="1">
                  <a:latin typeface="+mn-lt"/>
                </a:rPr>
                <a:t>Worker Condition Monitoring </a:t>
              </a:r>
            </a:p>
          </p:txBody>
        </p:sp>
        <p:sp>
          <p:nvSpPr>
            <p:cNvPr id="101" name="TextBox 100">
              <a:extLst>
                <a:ext uri="{FF2B5EF4-FFF2-40B4-BE49-F238E27FC236}">
                  <a16:creationId xmlns:a16="http://schemas.microsoft.com/office/drawing/2014/main" id="{F6F0DF79-7B24-8042-8B33-A76FABB534FA}"/>
                </a:ext>
              </a:extLst>
            </p:cNvPr>
            <p:cNvSpPr txBox="1"/>
            <p:nvPr/>
          </p:nvSpPr>
          <p:spPr>
            <a:xfrm>
              <a:off x="4534703" y="6222516"/>
              <a:ext cx="3657600" cy="706702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l"/>
              <a:r>
                <a:rPr lang="en-US">
                  <a:latin typeface="+mn-lt"/>
                </a:rPr>
                <a:t>First industrial-grade solution for worker condition monitoring</a:t>
              </a:r>
            </a:p>
            <a:p>
              <a:pPr algn="l"/>
              <a:endParaRPr lang="en-US">
                <a:latin typeface="+mn-lt"/>
              </a:endParaRPr>
            </a:p>
            <a:p>
              <a:pPr algn="l"/>
              <a:r>
                <a:rPr lang="en-US">
                  <a:latin typeface="+mn-lt"/>
                </a:rPr>
                <a:t>Event-based alerts help prevent injury or even death from exposure to heat, gas, radiation, noise, over-exertion, or worker-specific health issues</a:t>
              </a:r>
            </a:p>
          </p:txBody>
        </p:sp>
      </p:grpSp>
      <p:grpSp>
        <p:nvGrpSpPr>
          <p:cNvPr id="43" name="Group 42">
            <a:extLst>
              <a:ext uri="{FF2B5EF4-FFF2-40B4-BE49-F238E27FC236}">
                <a16:creationId xmlns:a16="http://schemas.microsoft.com/office/drawing/2014/main" id="{884FE188-AA2A-B546-96DB-D62CBAB2C1AA}"/>
              </a:ext>
            </a:extLst>
          </p:cNvPr>
          <p:cNvGrpSpPr/>
          <p:nvPr/>
        </p:nvGrpSpPr>
        <p:grpSpPr>
          <a:xfrm>
            <a:off x="12141072" y="3000766"/>
            <a:ext cx="3657600" cy="73892046"/>
            <a:chOff x="12141070" y="3000766"/>
            <a:chExt cx="3657600" cy="73892046"/>
          </a:xfrm>
        </p:grpSpPr>
        <p:sp>
          <p:nvSpPr>
            <p:cNvPr id="93" name="TextBox 92">
              <a:extLst>
                <a:ext uri="{FF2B5EF4-FFF2-40B4-BE49-F238E27FC236}">
                  <a16:creationId xmlns:a16="http://schemas.microsoft.com/office/drawing/2014/main" id="{5554918E-5A7B-7445-885B-1D344E3C59C2}"/>
                </a:ext>
              </a:extLst>
            </p:cNvPr>
            <p:cNvSpPr txBox="1"/>
            <p:nvPr/>
          </p:nvSpPr>
          <p:spPr>
            <a:xfrm>
              <a:off x="12141070" y="4526025"/>
              <a:ext cx="3657600" cy="13984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r>
                <a:rPr lang="en-US" b="1">
                  <a:latin typeface="+mn-lt"/>
                </a:rPr>
                <a:t>Collision Detection &amp; Avoidance </a:t>
              </a:r>
            </a:p>
          </p:txBody>
        </p:sp>
        <p:grpSp>
          <p:nvGrpSpPr>
            <p:cNvPr id="17" name="Group 16">
              <a:extLst>
                <a:ext uri="{FF2B5EF4-FFF2-40B4-BE49-F238E27FC236}">
                  <a16:creationId xmlns:a16="http://schemas.microsoft.com/office/drawing/2014/main" id="{04FE2EEE-844F-A94D-BCA0-F9112EE49E08}"/>
                </a:ext>
              </a:extLst>
            </p:cNvPr>
            <p:cNvGrpSpPr/>
            <p:nvPr/>
          </p:nvGrpSpPr>
          <p:grpSpPr>
            <a:xfrm>
              <a:off x="12838346" y="3000766"/>
              <a:ext cx="2263049" cy="1243749"/>
              <a:chOff x="17834030" y="8292245"/>
              <a:chExt cx="2263049" cy="1243749"/>
            </a:xfrm>
          </p:grpSpPr>
          <p:grpSp>
            <p:nvGrpSpPr>
              <p:cNvPr id="26" name="Graphic 24" descr="Wireless router with solid fill">
                <a:extLst>
                  <a:ext uri="{FF2B5EF4-FFF2-40B4-BE49-F238E27FC236}">
                    <a16:creationId xmlns:a16="http://schemas.microsoft.com/office/drawing/2014/main" id="{45912516-446F-4FC8-89F4-6089299C0769}"/>
                  </a:ext>
                </a:extLst>
              </p:cNvPr>
              <p:cNvGrpSpPr/>
              <p:nvPr/>
            </p:nvGrpSpPr>
            <p:grpSpPr>
              <a:xfrm>
                <a:off x="17834030" y="8519007"/>
                <a:ext cx="457200" cy="914400"/>
                <a:chOff x="1215435" y="6370290"/>
                <a:chExt cx="284027" cy="504375"/>
              </a:xfrm>
              <a:solidFill>
                <a:schemeClr val="accent2"/>
              </a:solidFill>
            </p:grpSpPr>
            <p:sp>
              <p:nvSpPr>
                <p:cNvPr id="27" name="Freeform: Shape 26">
                  <a:extLst>
                    <a:ext uri="{FF2B5EF4-FFF2-40B4-BE49-F238E27FC236}">
                      <a16:creationId xmlns:a16="http://schemas.microsoft.com/office/drawing/2014/main" id="{F7F1B08A-23F6-4CBC-9946-5FD60EC8E52F}"/>
                    </a:ext>
                  </a:extLst>
                </p:cNvPr>
                <p:cNvSpPr/>
                <p:nvPr/>
              </p:nvSpPr>
              <p:spPr>
                <a:xfrm>
                  <a:off x="1419222" y="6514215"/>
                  <a:ext cx="80240" cy="216524"/>
                </a:xfrm>
                <a:custGeom>
                  <a:avLst/>
                  <a:gdLst>
                    <a:gd name="connsiteX0" fmla="*/ 44578 w 80240"/>
                    <a:gd name="connsiteY0" fmla="*/ 216525 h 216524"/>
                    <a:gd name="connsiteX1" fmla="*/ 80241 w 80240"/>
                    <a:gd name="connsiteY1" fmla="*/ 180862 h 216524"/>
                    <a:gd name="connsiteX2" fmla="*/ 50947 w 80240"/>
                    <a:gd name="connsiteY2" fmla="*/ 108263 h 216524"/>
                    <a:gd name="connsiteX3" fmla="*/ 80241 w 80240"/>
                    <a:gd name="connsiteY3" fmla="*/ 35663 h 216524"/>
                    <a:gd name="connsiteX4" fmla="*/ 44578 w 80240"/>
                    <a:gd name="connsiteY4" fmla="*/ 0 h 216524"/>
                    <a:gd name="connsiteX5" fmla="*/ 0 w 80240"/>
                    <a:gd name="connsiteY5" fmla="*/ 108263 h 216524"/>
                    <a:gd name="connsiteX6" fmla="*/ 44578 w 80240"/>
                    <a:gd name="connsiteY6" fmla="*/ 216525 h 2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40" h="216524">
                      <a:moveTo>
                        <a:pt x="44578" y="216525"/>
                      </a:moveTo>
                      <a:lnTo>
                        <a:pt x="80241" y="180862"/>
                      </a:lnTo>
                      <a:cubicBezTo>
                        <a:pt x="62410" y="161757"/>
                        <a:pt x="50947" y="136283"/>
                        <a:pt x="50947" y="108263"/>
                      </a:cubicBezTo>
                      <a:cubicBezTo>
                        <a:pt x="50947" y="80242"/>
                        <a:pt x="62410" y="54768"/>
                        <a:pt x="80241" y="35663"/>
                      </a:cubicBezTo>
                      <a:lnTo>
                        <a:pt x="44578" y="0"/>
                      </a:lnTo>
                      <a:cubicBezTo>
                        <a:pt x="16558" y="28021"/>
                        <a:pt x="0" y="66231"/>
                        <a:pt x="0" y="108263"/>
                      </a:cubicBezTo>
                      <a:cubicBezTo>
                        <a:pt x="0" y="150294"/>
                        <a:pt x="16558" y="188504"/>
                        <a:pt x="44578" y="216525"/>
                      </a:cubicBezTo>
                      <a:close/>
                    </a:path>
                  </a:pathLst>
                </a:custGeom>
                <a:grpFill/>
                <a:ln w="1270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A384A24-ECA5-4BC6-B58D-4EB1F294F026}"/>
                    </a:ext>
                  </a:extLst>
                </p:cNvPr>
                <p:cNvSpPr/>
                <p:nvPr/>
              </p:nvSpPr>
              <p:spPr>
                <a:xfrm>
                  <a:off x="1317329" y="6442889"/>
                  <a:ext cx="110808" cy="359176"/>
                </a:xfrm>
                <a:custGeom>
                  <a:avLst/>
                  <a:gdLst>
                    <a:gd name="connsiteX0" fmla="*/ 75146 w 110808"/>
                    <a:gd name="connsiteY0" fmla="*/ 359177 h 359176"/>
                    <a:gd name="connsiteX1" fmla="*/ 110809 w 110808"/>
                    <a:gd name="connsiteY1" fmla="*/ 323514 h 359176"/>
                    <a:gd name="connsiteX2" fmla="*/ 50947 w 110808"/>
                    <a:gd name="connsiteY2" fmla="*/ 179588 h 359176"/>
                    <a:gd name="connsiteX3" fmla="*/ 110809 w 110808"/>
                    <a:gd name="connsiteY3" fmla="*/ 35663 h 359176"/>
                    <a:gd name="connsiteX4" fmla="*/ 75146 w 110808"/>
                    <a:gd name="connsiteY4" fmla="*/ 0 h 359176"/>
                    <a:gd name="connsiteX5" fmla="*/ 0 w 110808"/>
                    <a:gd name="connsiteY5" fmla="*/ 179588 h 359176"/>
                    <a:gd name="connsiteX6" fmla="*/ 75146 w 110808"/>
                    <a:gd name="connsiteY6" fmla="*/ 359177 h 35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08" h="359176">
                      <a:moveTo>
                        <a:pt x="75146" y="359177"/>
                      </a:moveTo>
                      <a:lnTo>
                        <a:pt x="110809" y="323514"/>
                      </a:lnTo>
                      <a:cubicBezTo>
                        <a:pt x="73873" y="286577"/>
                        <a:pt x="50947" y="235630"/>
                        <a:pt x="50947" y="179588"/>
                      </a:cubicBezTo>
                      <a:cubicBezTo>
                        <a:pt x="50947" y="123547"/>
                        <a:pt x="73873" y="72600"/>
                        <a:pt x="110809" y="35663"/>
                      </a:cubicBezTo>
                      <a:lnTo>
                        <a:pt x="75146" y="0"/>
                      </a:lnTo>
                      <a:cubicBezTo>
                        <a:pt x="28021" y="45852"/>
                        <a:pt x="0" y="109536"/>
                        <a:pt x="0" y="179588"/>
                      </a:cubicBezTo>
                      <a:cubicBezTo>
                        <a:pt x="0" y="249641"/>
                        <a:pt x="28021" y="313324"/>
                        <a:pt x="75146" y="359177"/>
                      </a:cubicBezTo>
                      <a:close/>
                    </a:path>
                  </a:pathLst>
                </a:custGeom>
                <a:grpFill/>
                <a:ln w="1270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8A04974-030B-4D0F-84DB-C2055B8C7A44}"/>
                    </a:ext>
                  </a:extLst>
                </p:cNvPr>
                <p:cNvSpPr/>
                <p:nvPr/>
              </p:nvSpPr>
              <p:spPr>
                <a:xfrm>
                  <a:off x="1215435" y="6370290"/>
                  <a:ext cx="140103" cy="504375"/>
                </a:xfrm>
                <a:custGeom>
                  <a:avLst/>
                  <a:gdLst>
                    <a:gd name="connsiteX0" fmla="*/ 140103 w 140103"/>
                    <a:gd name="connsiteY0" fmla="*/ 468713 h 504375"/>
                    <a:gd name="connsiteX1" fmla="*/ 50947 w 140103"/>
                    <a:gd name="connsiteY1" fmla="*/ 252188 h 504375"/>
                    <a:gd name="connsiteX2" fmla="*/ 140103 w 140103"/>
                    <a:gd name="connsiteY2" fmla="*/ 35663 h 504375"/>
                    <a:gd name="connsiteX3" fmla="*/ 104441 w 140103"/>
                    <a:gd name="connsiteY3" fmla="*/ 0 h 504375"/>
                    <a:gd name="connsiteX4" fmla="*/ 0 w 140103"/>
                    <a:gd name="connsiteY4" fmla="*/ 252188 h 504375"/>
                    <a:gd name="connsiteX5" fmla="*/ 104441 w 140103"/>
                    <a:gd name="connsiteY5" fmla="*/ 504376 h 504375"/>
                    <a:gd name="connsiteX6" fmla="*/ 140103 w 140103"/>
                    <a:gd name="connsiteY6" fmla="*/ 468713 h 50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103" h="504375">
                      <a:moveTo>
                        <a:pt x="140103" y="468713"/>
                      </a:moveTo>
                      <a:cubicBezTo>
                        <a:pt x="85336" y="413945"/>
                        <a:pt x="50947" y="337524"/>
                        <a:pt x="50947" y="252188"/>
                      </a:cubicBezTo>
                      <a:cubicBezTo>
                        <a:pt x="50947" y="166852"/>
                        <a:pt x="85336" y="91705"/>
                        <a:pt x="140103" y="35663"/>
                      </a:cubicBezTo>
                      <a:lnTo>
                        <a:pt x="104441" y="0"/>
                      </a:lnTo>
                      <a:cubicBezTo>
                        <a:pt x="39484" y="64957"/>
                        <a:pt x="0" y="154115"/>
                        <a:pt x="0" y="252188"/>
                      </a:cubicBezTo>
                      <a:cubicBezTo>
                        <a:pt x="0" y="350261"/>
                        <a:pt x="39484" y="439418"/>
                        <a:pt x="104441" y="504376"/>
                      </a:cubicBezTo>
                      <a:lnTo>
                        <a:pt x="140103" y="468713"/>
                      </a:lnTo>
                      <a:close/>
                    </a:path>
                  </a:pathLst>
                </a:custGeom>
                <a:grpFill/>
                <a:ln w="12700" cap="flat">
                  <a:noFill/>
                  <a:prstDash val="solid"/>
                  <a:miter/>
                </a:ln>
              </p:spPr>
              <p:txBody>
                <a:bodyPr rtlCol="0" anchor="ctr"/>
                <a:lstStyle/>
                <a:p>
                  <a:endParaRPr lang="en-US"/>
                </a:p>
              </p:txBody>
            </p:sp>
          </p:grpSp>
          <p:pic>
            <p:nvPicPr>
              <p:cNvPr id="15" name="Picture 14" descr="Shape&#10;&#10;Description automatically generated with low confidence">
                <a:extLst>
                  <a:ext uri="{FF2B5EF4-FFF2-40B4-BE49-F238E27FC236}">
                    <a16:creationId xmlns:a16="http://schemas.microsoft.com/office/drawing/2014/main" id="{BA33D68B-F990-FA4C-9B2C-1688FFADACD9}"/>
                  </a:ext>
                </a:extLst>
              </p:cNvPr>
              <p:cNvPicPr>
                <a:picLocks noChangeAspect="1"/>
              </p:cNvPicPr>
              <p:nvPr/>
            </p:nvPicPr>
            <p:blipFill rotWithShape="1">
              <a:blip r:embed="rId11">
                <a:duotone>
                  <a:schemeClr val="accent1">
                    <a:shade val="45000"/>
                    <a:satMod val="135000"/>
                  </a:schemeClr>
                  <a:prstClr val="white"/>
                </a:duotone>
                <a:extLst>
                  <a:ext uri="{28A0092B-C50C-407E-A947-70E740481C1C}">
                    <a14:useLocalDpi xmlns:a14="http://schemas.microsoft.com/office/drawing/2010/main" val="0"/>
                  </a:ext>
                </a:extLst>
              </a:blip>
              <a:srcRect b="23988"/>
              <a:stretch/>
            </p:blipFill>
            <p:spPr>
              <a:xfrm>
                <a:off x="18165142" y="8292245"/>
                <a:ext cx="1634110" cy="1243749"/>
              </a:xfrm>
              <a:prstGeom prst="rect">
                <a:avLst/>
              </a:prstGeom>
            </p:spPr>
          </p:pic>
          <p:grpSp>
            <p:nvGrpSpPr>
              <p:cNvPr id="95" name="Graphic 24" descr="Wireless router with solid fill">
                <a:extLst>
                  <a:ext uri="{FF2B5EF4-FFF2-40B4-BE49-F238E27FC236}">
                    <a16:creationId xmlns:a16="http://schemas.microsoft.com/office/drawing/2014/main" id="{0502ABC2-A98F-4E41-9FF7-C701CC9F9E5E}"/>
                  </a:ext>
                </a:extLst>
              </p:cNvPr>
              <p:cNvGrpSpPr/>
              <p:nvPr/>
            </p:nvGrpSpPr>
            <p:grpSpPr>
              <a:xfrm rot="10800000">
                <a:off x="19639879" y="8535171"/>
                <a:ext cx="457200" cy="914400"/>
                <a:chOff x="1215435" y="6370290"/>
                <a:chExt cx="284027" cy="504375"/>
              </a:xfrm>
              <a:solidFill>
                <a:schemeClr val="accent2"/>
              </a:solidFill>
            </p:grpSpPr>
            <p:sp>
              <p:nvSpPr>
                <p:cNvPr id="96" name="Freeform: Shape 26">
                  <a:extLst>
                    <a:ext uri="{FF2B5EF4-FFF2-40B4-BE49-F238E27FC236}">
                      <a16:creationId xmlns:a16="http://schemas.microsoft.com/office/drawing/2014/main" id="{3F093928-C294-7C43-BC79-D5CE9F529A5E}"/>
                    </a:ext>
                  </a:extLst>
                </p:cNvPr>
                <p:cNvSpPr/>
                <p:nvPr/>
              </p:nvSpPr>
              <p:spPr>
                <a:xfrm>
                  <a:off x="1419222" y="6514215"/>
                  <a:ext cx="80240" cy="216524"/>
                </a:xfrm>
                <a:custGeom>
                  <a:avLst/>
                  <a:gdLst>
                    <a:gd name="connsiteX0" fmla="*/ 44578 w 80240"/>
                    <a:gd name="connsiteY0" fmla="*/ 216525 h 216524"/>
                    <a:gd name="connsiteX1" fmla="*/ 80241 w 80240"/>
                    <a:gd name="connsiteY1" fmla="*/ 180862 h 216524"/>
                    <a:gd name="connsiteX2" fmla="*/ 50947 w 80240"/>
                    <a:gd name="connsiteY2" fmla="*/ 108263 h 216524"/>
                    <a:gd name="connsiteX3" fmla="*/ 80241 w 80240"/>
                    <a:gd name="connsiteY3" fmla="*/ 35663 h 216524"/>
                    <a:gd name="connsiteX4" fmla="*/ 44578 w 80240"/>
                    <a:gd name="connsiteY4" fmla="*/ 0 h 216524"/>
                    <a:gd name="connsiteX5" fmla="*/ 0 w 80240"/>
                    <a:gd name="connsiteY5" fmla="*/ 108263 h 216524"/>
                    <a:gd name="connsiteX6" fmla="*/ 44578 w 80240"/>
                    <a:gd name="connsiteY6" fmla="*/ 216525 h 2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40" h="216524">
                      <a:moveTo>
                        <a:pt x="44578" y="216525"/>
                      </a:moveTo>
                      <a:lnTo>
                        <a:pt x="80241" y="180862"/>
                      </a:lnTo>
                      <a:cubicBezTo>
                        <a:pt x="62410" y="161757"/>
                        <a:pt x="50947" y="136283"/>
                        <a:pt x="50947" y="108263"/>
                      </a:cubicBezTo>
                      <a:cubicBezTo>
                        <a:pt x="50947" y="80242"/>
                        <a:pt x="62410" y="54768"/>
                        <a:pt x="80241" y="35663"/>
                      </a:cubicBezTo>
                      <a:lnTo>
                        <a:pt x="44578" y="0"/>
                      </a:lnTo>
                      <a:cubicBezTo>
                        <a:pt x="16558" y="28021"/>
                        <a:pt x="0" y="66231"/>
                        <a:pt x="0" y="108263"/>
                      </a:cubicBezTo>
                      <a:cubicBezTo>
                        <a:pt x="0" y="150294"/>
                        <a:pt x="16558" y="188504"/>
                        <a:pt x="44578" y="216525"/>
                      </a:cubicBezTo>
                      <a:close/>
                    </a:path>
                  </a:pathLst>
                </a:custGeom>
                <a:grpFill/>
                <a:ln w="12700" cap="flat">
                  <a:noFill/>
                  <a:prstDash val="solid"/>
                  <a:miter/>
                </a:ln>
              </p:spPr>
              <p:txBody>
                <a:bodyPr rtlCol="0" anchor="ctr"/>
                <a:lstStyle/>
                <a:p>
                  <a:endParaRPr lang="en-US"/>
                </a:p>
              </p:txBody>
            </p:sp>
            <p:sp>
              <p:nvSpPr>
                <p:cNvPr id="97" name="Freeform: Shape 27">
                  <a:extLst>
                    <a:ext uri="{FF2B5EF4-FFF2-40B4-BE49-F238E27FC236}">
                      <a16:creationId xmlns:a16="http://schemas.microsoft.com/office/drawing/2014/main" id="{DE8350FD-8D28-EE46-9940-36E122700847}"/>
                    </a:ext>
                  </a:extLst>
                </p:cNvPr>
                <p:cNvSpPr/>
                <p:nvPr/>
              </p:nvSpPr>
              <p:spPr>
                <a:xfrm>
                  <a:off x="1317329" y="6442889"/>
                  <a:ext cx="110808" cy="359176"/>
                </a:xfrm>
                <a:custGeom>
                  <a:avLst/>
                  <a:gdLst>
                    <a:gd name="connsiteX0" fmla="*/ 75146 w 110808"/>
                    <a:gd name="connsiteY0" fmla="*/ 359177 h 359176"/>
                    <a:gd name="connsiteX1" fmla="*/ 110809 w 110808"/>
                    <a:gd name="connsiteY1" fmla="*/ 323514 h 359176"/>
                    <a:gd name="connsiteX2" fmla="*/ 50947 w 110808"/>
                    <a:gd name="connsiteY2" fmla="*/ 179588 h 359176"/>
                    <a:gd name="connsiteX3" fmla="*/ 110809 w 110808"/>
                    <a:gd name="connsiteY3" fmla="*/ 35663 h 359176"/>
                    <a:gd name="connsiteX4" fmla="*/ 75146 w 110808"/>
                    <a:gd name="connsiteY4" fmla="*/ 0 h 359176"/>
                    <a:gd name="connsiteX5" fmla="*/ 0 w 110808"/>
                    <a:gd name="connsiteY5" fmla="*/ 179588 h 359176"/>
                    <a:gd name="connsiteX6" fmla="*/ 75146 w 110808"/>
                    <a:gd name="connsiteY6" fmla="*/ 359177 h 35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08" h="359176">
                      <a:moveTo>
                        <a:pt x="75146" y="359177"/>
                      </a:moveTo>
                      <a:lnTo>
                        <a:pt x="110809" y="323514"/>
                      </a:lnTo>
                      <a:cubicBezTo>
                        <a:pt x="73873" y="286577"/>
                        <a:pt x="50947" y="235630"/>
                        <a:pt x="50947" y="179588"/>
                      </a:cubicBezTo>
                      <a:cubicBezTo>
                        <a:pt x="50947" y="123547"/>
                        <a:pt x="73873" y="72600"/>
                        <a:pt x="110809" y="35663"/>
                      </a:cubicBezTo>
                      <a:lnTo>
                        <a:pt x="75146" y="0"/>
                      </a:lnTo>
                      <a:cubicBezTo>
                        <a:pt x="28021" y="45852"/>
                        <a:pt x="0" y="109536"/>
                        <a:pt x="0" y="179588"/>
                      </a:cubicBezTo>
                      <a:cubicBezTo>
                        <a:pt x="0" y="249641"/>
                        <a:pt x="28021" y="313324"/>
                        <a:pt x="75146" y="359177"/>
                      </a:cubicBezTo>
                      <a:close/>
                    </a:path>
                  </a:pathLst>
                </a:custGeom>
                <a:grpFill/>
                <a:ln w="12700" cap="flat">
                  <a:noFill/>
                  <a:prstDash val="solid"/>
                  <a:miter/>
                </a:ln>
              </p:spPr>
              <p:txBody>
                <a:bodyPr rtlCol="0" anchor="ctr"/>
                <a:lstStyle/>
                <a:p>
                  <a:endParaRPr lang="en-US"/>
                </a:p>
              </p:txBody>
            </p:sp>
            <p:sp>
              <p:nvSpPr>
                <p:cNvPr id="98" name="Freeform: Shape 28">
                  <a:extLst>
                    <a:ext uri="{FF2B5EF4-FFF2-40B4-BE49-F238E27FC236}">
                      <a16:creationId xmlns:a16="http://schemas.microsoft.com/office/drawing/2014/main" id="{A8731C5D-8E92-D04A-A4CD-8B58AE7B6E92}"/>
                    </a:ext>
                  </a:extLst>
                </p:cNvPr>
                <p:cNvSpPr/>
                <p:nvPr/>
              </p:nvSpPr>
              <p:spPr>
                <a:xfrm>
                  <a:off x="1215435" y="6370290"/>
                  <a:ext cx="140103" cy="504375"/>
                </a:xfrm>
                <a:custGeom>
                  <a:avLst/>
                  <a:gdLst>
                    <a:gd name="connsiteX0" fmla="*/ 140103 w 140103"/>
                    <a:gd name="connsiteY0" fmla="*/ 468713 h 504375"/>
                    <a:gd name="connsiteX1" fmla="*/ 50947 w 140103"/>
                    <a:gd name="connsiteY1" fmla="*/ 252188 h 504375"/>
                    <a:gd name="connsiteX2" fmla="*/ 140103 w 140103"/>
                    <a:gd name="connsiteY2" fmla="*/ 35663 h 504375"/>
                    <a:gd name="connsiteX3" fmla="*/ 104441 w 140103"/>
                    <a:gd name="connsiteY3" fmla="*/ 0 h 504375"/>
                    <a:gd name="connsiteX4" fmla="*/ 0 w 140103"/>
                    <a:gd name="connsiteY4" fmla="*/ 252188 h 504375"/>
                    <a:gd name="connsiteX5" fmla="*/ 104441 w 140103"/>
                    <a:gd name="connsiteY5" fmla="*/ 504376 h 504375"/>
                    <a:gd name="connsiteX6" fmla="*/ 140103 w 140103"/>
                    <a:gd name="connsiteY6" fmla="*/ 468713 h 50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103" h="504375">
                      <a:moveTo>
                        <a:pt x="140103" y="468713"/>
                      </a:moveTo>
                      <a:cubicBezTo>
                        <a:pt x="85336" y="413945"/>
                        <a:pt x="50947" y="337524"/>
                        <a:pt x="50947" y="252188"/>
                      </a:cubicBezTo>
                      <a:cubicBezTo>
                        <a:pt x="50947" y="166852"/>
                        <a:pt x="85336" y="91705"/>
                        <a:pt x="140103" y="35663"/>
                      </a:cubicBezTo>
                      <a:lnTo>
                        <a:pt x="104441" y="0"/>
                      </a:lnTo>
                      <a:cubicBezTo>
                        <a:pt x="39484" y="64957"/>
                        <a:pt x="0" y="154115"/>
                        <a:pt x="0" y="252188"/>
                      </a:cubicBezTo>
                      <a:cubicBezTo>
                        <a:pt x="0" y="350261"/>
                        <a:pt x="39484" y="439418"/>
                        <a:pt x="104441" y="504376"/>
                      </a:cubicBezTo>
                      <a:lnTo>
                        <a:pt x="140103" y="468713"/>
                      </a:lnTo>
                      <a:close/>
                    </a:path>
                  </a:pathLst>
                </a:custGeom>
                <a:grpFill/>
                <a:ln w="12700" cap="flat">
                  <a:noFill/>
                  <a:prstDash val="solid"/>
                  <a:miter/>
                </a:ln>
              </p:spPr>
              <p:txBody>
                <a:bodyPr rtlCol="0" anchor="ctr"/>
                <a:lstStyle/>
                <a:p>
                  <a:endParaRPr lang="en-US"/>
                </a:p>
              </p:txBody>
            </p:sp>
          </p:grpSp>
        </p:grpSp>
        <p:sp>
          <p:nvSpPr>
            <p:cNvPr id="103" name="TextBox 102">
              <a:extLst>
                <a:ext uri="{FF2B5EF4-FFF2-40B4-BE49-F238E27FC236}">
                  <a16:creationId xmlns:a16="http://schemas.microsoft.com/office/drawing/2014/main" id="{4B7D135D-F967-9A44-9070-AFD67A3E9DE6}"/>
                </a:ext>
              </a:extLst>
            </p:cNvPr>
            <p:cNvSpPr txBox="1"/>
            <p:nvPr/>
          </p:nvSpPr>
          <p:spPr>
            <a:xfrm>
              <a:off x="12141070" y="6222516"/>
              <a:ext cx="3657600" cy="706702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l"/>
              <a:r>
                <a:rPr lang="en-US">
                  <a:latin typeface="+mn-lt"/>
                </a:rPr>
                <a:t>Protect people and equipment in real-time, across outdoor facilities, plants, distribution centers</a:t>
              </a:r>
            </a:p>
            <a:p>
              <a:pPr algn="l"/>
              <a:endParaRPr lang="en-US">
                <a:latin typeface="+mn-lt"/>
              </a:endParaRPr>
            </a:p>
            <a:p>
              <a:pPr algn="l"/>
              <a:r>
                <a:rPr lang="en-US">
                  <a:latin typeface="+mn-lt"/>
                </a:rPr>
                <a:t>Historical trend reports provide insights for facility, path, and workflow optimization and how to keep fleets and teams at peak operation </a:t>
              </a:r>
            </a:p>
            <a:p>
              <a:pPr algn="l"/>
              <a:endParaRPr lang="en-US">
                <a:latin typeface="+mn-lt"/>
              </a:endParaRPr>
            </a:p>
            <a:p>
              <a:pPr algn="l"/>
              <a:endParaRPr lang="en-US">
                <a:latin typeface="+mn-lt"/>
              </a:endParaRPr>
            </a:p>
          </p:txBody>
        </p:sp>
      </p:grpSp>
      <p:grpSp>
        <p:nvGrpSpPr>
          <p:cNvPr id="38" name="Group 37">
            <a:extLst>
              <a:ext uri="{FF2B5EF4-FFF2-40B4-BE49-F238E27FC236}">
                <a16:creationId xmlns:a16="http://schemas.microsoft.com/office/drawing/2014/main" id="{F00F317D-A2B4-DA46-B30D-298288FBDE3E}"/>
              </a:ext>
            </a:extLst>
          </p:cNvPr>
          <p:cNvGrpSpPr/>
          <p:nvPr/>
        </p:nvGrpSpPr>
        <p:grpSpPr>
          <a:xfrm>
            <a:off x="8337888" y="2943574"/>
            <a:ext cx="3657600" cy="73938317"/>
            <a:chOff x="8337887" y="2943574"/>
            <a:chExt cx="3657600" cy="73938317"/>
          </a:xfrm>
        </p:grpSpPr>
        <p:grpSp>
          <p:nvGrpSpPr>
            <p:cNvPr id="55" name="Group 54">
              <a:extLst>
                <a:ext uri="{FF2B5EF4-FFF2-40B4-BE49-F238E27FC236}">
                  <a16:creationId xmlns:a16="http://schemas.microsoft.com/office/drawing/2014/main" id="{AEDC7B0A-5D74-45A9-8EB6-ADC7A091998B}"/>
                </a:ext>
              </a:extLst>
            </p:cNvPr>
            <p:cNvGrpSpPr/>
            <p:nvPr/>
          </p:nvGrpSpPr>
          <p:grpSpPr>
            <a:xfrm>
              <a:off x="9521793" y="2943574"/>
              <a:ext cx="1289786" cy="1358112"/>
              <a:chOff x="1007617" y="8809066"/>
              <a:chExt cx="809251" cy="841866"/>
            </a:xfrm>
            <a:solidFill>
              <a:schemeClr val="accent2"/>
            </a:solidFill>
          </p:grpSpPr>
          <p:pic>
            <p:nvPicPr>
              <p:cNvPr id="39" name="Graphic 38" descr="Ringer with solid fill">
                <a:extLst>
                  <a:ext uri="{FF2B5EF4-FFF2-40B4-BE49-F238E27FC236}">
                    <a16:creationId xmlns:a16="http://schemas.microsoft.com/office/drawing/2014/main" id="{035EDE9A-4A6C-4EB9-86A9-01746E627005}"/>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521711" y="8809066"/>
                <a:ext cx="285514" cy="285514"/>
              </a:xfrm>
              <a:prstGeom prst="rect">
                <a:avLst/>
              </a:prstGeom>
            </p:spPr>
          </p:pic>
          <p:pic>
            <p:nvPicPr>
              <p:cNvPr id="40" name="Graphic 39" descr="Ringer with solid fill">
                <a:extLst>
                  <a:ext uri="{FF2B5EF4-FFF2-40B4-BE49-F238E27FC236}">
                    <a16:creationId xmlns:a16="http://schemas.microsoft.com/office/drawing/2014/main" id="{E9B4345D-8EA4-4839-8FB2-44FF7C6F3DA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07617" y="8809066"/>
                <a:ext cx="285514" cy="285514"/>
              </a:xfrm>
              <a:prstGeom prst="rect">
                <a:avLst/>
              </a:prstGeom>
            </p:spPr>
          </p:pic>
          <p:pic>
            <p:nvPicPr>
              <p:cNvPr id="41" name="Graphic 40" descr="Ringer with solid fill">
                <a:extLst>
                  <a:ext uri="{FF2B5EF4-FFF2-40B4-BE49-F238E27FC236}">
                    <a16:creationId xmlns:a16="http://schemas.microsoft.com/office/drawing/2014/main" id="{EE6E9F04-3408-4DCC-AE93-8356D97DDDC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531354" y="9365418"/>
                <a:ext cx="285514" cy="285514"/>
              </a:xfrm>
              <a:prstGeom prst="rect">
                <a:avLst/>
              </a:prstGeom>
            </p:spPr>
          </p:pic>
          <p:pic>
            <p:nvPicPr>
              <p:cNvPr id="42" name="Graphic 41" descr="Ringer with solid fill">
                <a:extLst>
                  <a:ext uri="{FF2B5EF4-FFF2-40B4-BE49-F238E27FC236}">
                    <a16:creationId xmlns:a16="http://schemas.microsoft.com/office/drawing/2014/main" id="{BDA653C7-4EB1-445A-990B-DD20784DC35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17260" y="9365418"/>
                <a:ext cx="285514" cy="285514"/>
              </a:xfrm>
              <a:prstGeom prst="rect">
                <a:avLst/>
              </a:prstGeom>
            </p:spPr>
          </p:pic>
          <p:cxnSp>
            <p:nvCxnSpPr>
              <p:cNvPr id="44" name="Straight Connector 43">
                <a:extLst>
                  <a:ext uri="{FF2B5EF4-FFF2-40B4-BE49-F238E27FC236}">
                    <a16:creationId xmlns:a16="http://schemas.microsoft.com/office/drawing/2014/main" id="{BDEB56FB-DAB4-4240-94B4-AA820DE1C924}"/>
                  </a:ext>
                </a:extLst>
              </p:cNvPr>
              <p:cNvCxnSpPr>
                <a:stCxn id="40" idx="3"/>
                <a:endCxn id="39" idx="1"/>
              </p:cNvCxnSpPr>
              <p:nvPr/>
            </p:nvCxnSpPr>
            <p:spPr>
              <a:xfrm>
                <a:off x="1293131" y="8951823"/>
                <a:ext cx="228580" cy="0"/>
              </a:xfrm>
              <a:prstGeom prst="line">
                <a:avLst/>
              </a:prstGeom>
              <a:grpFill/>
              <a:ln w="25400" cap="flat">
                <a:solidFill>
                  <a:schemeClr val="accent2"/>
                </a:solidFill>
                <a:prstDash val="solid"/>
                <a:round/>
              </a:ln>
              <a:effectLst/>
              <a:sp3d/>
            </p:spPr>
            <p:style>
              <a:lnRef idx="0">
                <a:scrgbClr r="0" g="0" b="0"/>
              </a:lnRef>
              <a:fillRef idx="0">
                <a:scrgbClr r="0" g="0" b="0"/>
              </a:fillRef>
              <a:effectRef idx="0">
                <a:scrgbClr r="0" g="0" b="0"/>
              </a:effectRef>
              <a:fontRef idx="none"/>
            </p:style>
          </p:cxnSp>
          <p:cxnSp>
            <p:nvCxnSpPr>
              <p:cNvPr id="45" name="Straight Connector 44">
                <a:extLst>
                  <a:ext uri="{FF2B5EF4-FFF2-40B4-BE49-F238E27FC236}">
                    <a16:creationId xmlns:a16="http://schemas.microsoft.com/office/drawing/2014/main" id="{B87336B5-AC8A-48CF-BE65-12B5771DCE40}"/>
                  </a:ext>
                </a:extLst>
              </p:cNvPr>
              <p:cNvCxnSpPr/>
              <p:nvPr/>
            </p:nvCxnSpPr>
            <p:spPr>
              <a:xfrm>
                <a:off x="1305311" y="9508175"/>
                <a:ext cx="228580" cy="0"/>
              </a:xfrm>
              <a:prstGeom prst="line">
                <a:avLst/>
              </a:prstGeom>
              <a:grpFill/>
              <a:ln w="25400" cap="flat">
                <a:solidFill>
                  <a:schemeClr val="accent2"/>
                </a:solidFill>
                <a:prstDash val="solid"/>
                <a:round/>
              </a:ln>
              <a:effectLst/>
              <a:sp3d/>
            </p:spPr>
            <p:style>
              <a:lnRef idx="0">
                <a:scrgbClr r="0" g="0" b="0"/>
              </a:lnRef>
              <a:fillRef idx="0">
                <a:scrgbClr r="0" g="0" b="0"/>
              </a:fillRef>
              <a:effectRef idx="0">
                <a:scrgbClr r="0" g="0" b="0"/>
              </a:effectRef>
              <a:fontRef idx="none"/>
            </p:style>
          </p:cxnSp>
          <p:cxnSp>
            <p:nvCxnSpPr>
              <p:cNvPr id="50" name="Straight Connector 49">
                <a:extLst>
                  <a:ext uri="{FF2B5EF4-FFF2-40B4-BE49-F238E27FC236}">
                    <a16:creationId xmlns:a16="http://schemas.microsoft.com/office/drawing/2014/main" id="{9E481947-CC99-4EF4-8796-B13B377B5549}"/>
                  </a:ext>
                </a:extLst>
              </p:cNvPr>
              <p:cNvCxnSpPr>
                <a:cxnSpLocks/>
              </p:cNvCxnSpPr>
              <p:nvPr/>
            </p:nvCxnSpPr>
            <p:spPr>
              <a:xfrm rot="5400000">
                <a:off x="1572401" y="9230148"/>
                <a:ext cx="228580" cy="0"/>
              </a:xfrm>
              <a:prstGeom prst="line">
                <a:avLst/>
              </a:prstGeom>
              <a:grpFill/>
              <a:ln w="25400" cap="flat">
                <a:solidFill>
                  <a:schemeClr val="accent2"/>
                </a:solidFill>
                <a:prstDash val="solid"/>
                <a:round/>
              </a:ln>
              <a:effectLst/>
              <a:sp3d/>
            </p:spPr>
            <p:style>
              <a:lnRef idx="0">
                <a:scrgbClr r="0" g="0" b="0"/>
              </a:lnRef>
              <a:fillRef idx="0">
                <a:scrgbClr r="0" g="0" b="0"/>
              </a:fillRef>
              <a:effectRef idx="0">
                <a:scrgbClr r="0" g="0" b="0"/>
              </a:effectRef>
              <a:fontRef idx="none"/>
            </p:style>
          </p:cxnSp>
          <p:cxnSp>
            <p:nvCxnSpPr>
              <p:cNvPr id="51" name="Straight Connector 50">
                <a:extLst>
                  <a:ext uri="{FF2B5EF4-FFF2-40B4-BE49-F238E27FC236}">
                    <a16:creationId xmlns:a16="http://schemas.microsoft.com/office/drawing/2014/main" id="{667707A4-5540-40D5-BA98-193BC2748622}"/>
                  </a:ext>
                </a:extLst>
              </p:cNvPr>
              <p:cNvCxnSpPr>
                <a:cxnSpLocks/>
              </p:cNvCxnSpPr>
              <p:nvPr/>
            </p:nvCxnSpPr>
            <p:spPr>
              <a:xfrm rot="5400000">
                <a:off x="1034652" y="9230148"/>
                <a:ext cx="228580" cy="0"/>
              </a:xfrm>
              <a:prstGeom prst="line">
                <a:avLst/>
              </a:prstGeom>
              <a:grpFill/>
              <a:ln w="25400" cap="flat">
                <a:solidFill>
                  <a:schemeClr val="accent2"/>
                </a:solidFill>
                <a:prstDash val="solid"/>
                <a:round/>
              </a:ln>
              <a:effectLst/>
              <a:sp3d/>
            </p:spPr>
            <p:style>
              <a:lnRef idx="0">
                <a:scrgbClr r="0" g="0" b="0"/>
              </a:lnRef>
              <a:fillRef idx="0">
                <a:scrgbClr r="0" g="0" b="0"/>
              </a:fillRef>
              <a:effectRef idx="0">
                <a:scrgbClr r="0" g="0" b="0"/>
              </a:effectRef>
              <a:fontRef idx="none"/>
            </p:style>
          </p:cxnSp>
          <p:cxnSp>
            <p:nvCxnSpPr>
              <p:cNvPr id="53" name="Straight Connector 52">
                <a:extLst>
                  <a:ext uri="{FF2B5EF4-FFF2-40B4-BE49-F238E27FC236}">
                    <a16:creationId xmlns:a16="http://schemas.microsoft.com/office/drawing/2014/main" id="{9C0285A3-6E0E-4A8C-A2D2-A6FF71CA0D9B}"/>
                  </a:ext>
                </a:extLst>
              </p:cNvPr>
              <p:cNvCxnSpPr/>
              <p:nvPr/>
            </p:nvCxnSpPr>
            <p:spPr>
              <a:xfrm>
                <a:off x="1317329" y="9094580"/>
                <a:ext cx="225438" cy="270838"/>
              </a:xfrm>
              <a:prstGeom prst="line">
                <a:avLst/>
              </a:prstGeom>
              <a:grpFill/>
              <a:ln w="57150" cap="flat">
                <a:solidFill>
                  <a:schemeClr val="accent2"/>
                </a:solidFill>
                <a:prstDash val="solid"/>
                <a:round/>
              </a:ln>
              <a:effectLst/>
              <a:sp3d/>
            </p:spPr>
            <p:style>
              <a:lnRef idx="0">
                <a:scrgbClr r="0" g="0" b="0"/>
              </a:lnRef>
              <a:fillRef idx="0">
                <a:scrgbClr r="0" g="0" b="0"/>
              </a:fillRef>
              <a:effectRef idx="0">
                <a:scrgbClr r="0" g="0" b="0"/>
              </a:effectRef>
              <a:fontRef idx="none"/>
            </p:style>
          </p:cxnSp>
          <p:cxnSp>
            <p:nvCxnSpPr>
              <p:cNvPr id="54" name="Straight Connector 53">
                <a:extLst>
                  <a:ext uri="{FF2B5EF4-FFF2-40B4-BE49-F238E27FC236}">
                    <a16:creationId xmlns:a16="http://schemas.microsoft.com/office/drawing/2014/main" id="{42D6C51A-5277-4514-B31D-C92E87164701}"/>
                  </a:ext>
                </a:extLst>
              </p:cNvPr>
              <p:cNvCxnSpPr>
                <a:cxnSpLocks/>
              </p:cNvCxnSpPr>
              <p:nvPr/>
            </p:nvCxnSpPr>
            <p:spPr>
              <a:xfrm flipH="1">
                <a:off x="1315211" y="9101196"/>
                <a:ext cx="225438" cy="270838"/>
              </a:xfrm>
              <a:prstGeom prst="line">
                <a:avLst/>
              </a:prstGeom>
              <a:grpFill/>
              <a:ln w="57150" cap="flat">
                <a:solidFill>
                  <a:schemeClr val="accent2"/>
                </a:solidFill>
                <a:prstDash val="solid"/>
                <a:round/>
              </a:ln>
              <a:effectLst/>
              <a:sp3d/>
            </p:spPr>
            <p:style>
              <a:lnRef idx="0">
                <a:scrgbClr r="0" g="0" b="0"/>
              </a:lnRef>
              <a:fillRef idx="0">
                <a:scrgbClr r="0" g="0" b="0"/>
              </a:fillRef>
              <a:effectRef idx="0">
                <a:scrgbClr r="0" g="0" b="0"/>
              </a:effectRef>
              <a:fontRef idx="none"/>
            </p:style>
          </p:cxnSp>
        </p:grpSp>
        <p:sp>
          <p:nvSpPr>
            <p:cNvPr id="8" name="TextBox 7">
              <a:extLst>
                <a:ext uri="{FF2B5EF4-FFF2-40B4-BE49-F238E27FC236}">
                  <a16:creationId xmlns:a16="http://schemas.microsoft.com/office/drawing/2014/main" id="{A6DE5A5C-753E-754F-A937-24E363E59B96}"/>
                </a:ext>
              </a:extLst>
            </p:cNvPr>
            <p:cNvSpPr txBox="1"/>
            <p:nvPr/>
          </p:nvSpPr>
          <p:spPr>
            <a:xfrm>
              <a:off x="8337887" y="4526025"/>
              <a:ext cx="3657600" cy="6629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r>
                <a:rPr lang="en-US" b="1">
                  <a:latin typeface="+mn-lt"/>
                </a:rPr>
                <a:t>Control Access Zoning </a:t>
              </a:r>
            </a:p>
          </p:txBody>
        </p:sp>
        <p:sp>
          <p:nvSpPr>
            <p:cNvPr id="104" name="TextBox 103">
              <a:extLst>
                <a:ext uri="{FF2B5EF4-FFF2-40B4-BE49-F238E27FC236}">
                  <a16:creationId xmlns:a16="http://schemas.microsoft.com/office/drawing/2014/main" id="{789AAB69-86EC-7441-8165-65468B168BCF}"/>
                </a:ext>
              </a:extLst>
            </p:cNvPr>
            <p:cNvSpPr txBox="1"/>
            <p:nvPr/>
          </p:nvSpPr>
          <p:spPr>
            <a:xfrm>
              <a:off x="8337887" y="6211595"/>
              <a:ext cx="3657600" cy="706702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l"/>
              <a:r>
                <a:rPr lang="en-US">
                  <a:solidFill>
                    <a:schemeClr val="tx1"/>
                  </a:solidFill>
                  <a:latin typeface="+mn-lt"/>
                </a:rPr>
                <a:t>Engineered, automated and configurable controls for zone access for dynamic industrial environments</a:t>
              </a:r>
            </a:p>
            <a:p>
              <a:pPr algn="l"/>
              <a:r>
                <a:rPr lang="en-US">
                  <a:solidFill>
                    <a:srgbClr val="FF0000"/>
                  </a:solidFill>
                  <a:latin typeface="+mn-lt"/>
                </a:rPr>
                <a:t> </a:t>
              </a:r>
            </a:p>
            <a:p>
              <a:pPr algn="l"/>
              <a:r>
                <a:rPr lang="en-US">
                  <a:solidFill>
                    <a:schemeClr val="tx1"/>
                  </a:solidFill>
                  <a:latin typeface="+mn-lt"/>
                </a:rPr>
                <a:t>Real-time and offline functionality keeps workers safe without standup meeting or physical cordoning</a:t>
              </a:r>
            </a:p>
            <a:p>
              <a:pPr algn="l"/>
              <a:endParaRPr lang="en-US">
                <a:solidFill>
                  <a:schemeClr val="tx1"/>
                </a:solidFill>
                <a:latin typeface="+mn-lt"/>
              </a:endParaRPr>
            </a:p>
            <a:p>
              <a:pPr algn="l"/>
              <a:r>
                <a:rPr lang="en-US">
                  <a:solidFill>
                    <a:schemeClr val="tx1"/>
                  </a:solidFill>
                  <a:latin typeface="+mn-lt"/>
                </a:rPr>
                <a:t>Allows for mobile zones around or under moving equipment</a:t>
              </a:r>
            </a:p>
            <a:p>
              <a:pPr algn="l"/>
              <a:endParaRPr lang="en-US">
                <a:solidFill>
                  <a:srgbClr val="FF0000"/>
                </a:solidFill>
                <a:latin typeface="+mn-lt"/>
              </a:endParaRPr>
            </a:p>
            <a:p>
              <a:pPr algn="l"/>
              <a:endParaRPr lang="en-US">
                <a:latin typeface="+mn-lt"/>
              </a:endParaRPr>
            </a:p>
          </p:txBody>
        </p:sp>
      </p:grpSp>
      <p:grpSp>
        <p:nvGrpSpPr>
          <p:cNvPr id="46" name="Group 45">
            <a:extLst>
              <a:ext uri="{FF2B5EF4-FFF2-40B4-BE49-F238E27FC236}">
                <a16:creationId xmlns:a16="http://schemas.microsoft.com/office/drawing/2014/main" id="{BF73AAA7-E3F1-C34A-A72C-32333C8A22E9}"/>
              </a:ext>
            </a:extLst>
          </p:cNvPr>
          <p:cNvGrpSpPr/>
          <p:nvPr/>
        </p:nvGrpSpPr>
        <p:grpSpPr>
          <a:xfrm>
            <a:off x="15944256" y="2834678"/>
            <a:ext cx="3657600" cy="74047213"/>
            <a:chOff x="15944254" y="2834678"/>
            <a:chExt cx="3657600" cy="74047213"/>
          </a:xfrm>
        </p:grpSpPr>
        <p:grpSp>
          <p:nvGrpSpPr>
            <p:cNvPr id="64" name="Group 63">
              <a:extLst>
                <a:ext uri="{FF2B5EF4-FFF2-40B4-BE49-F238E27FC236}">
                  <a16:creationId xmlns:a16="http://schemas.microsoft.com/office/drawing/2014/main" id="{B6F91AE3-E386-3C45-9EEB-481D00A78B65}"/>
                </a:ext>
              </a:extLst>
            </p:cNvPr>
            <p:cNvGrpSpPr/>
            <p:nvPr/>
          </p:nvGrpSpPr>
          <p:grpSpPr>
            <a:xfrm>
              <a:off x="17067333" y="2834678"/>
              <a:ext cx="1411442" cy="1597270"/>
              <a:chOff x="984979" y="4463337"/>
              <a:chExt cx="914400" cy="978564"/>
            </a:xfrm>
          </p:grpSpPr>
          <p:pic>
            <p:nvPicPr>
              <p:cNvPr id="66" name="Graphic 65" descr="Monitor with solid fill">
                <a:extLst>
                  <a:ext uri="{FF2B5EF4-FFF2-40B4-BE49-F238E27FC236}">
                    <a16:creationId xmlns:a16="http://schemas.microsoft.com/office/drawing/2014/main" id="{1A438BCC-09DB-DA49-9932-7E28DD50F49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984979" y="4527501"/>
                <a:ext cx="914400" cy="914400"/>
              </a:xfrm>
              <a:prstGeom prst="rect">
                <a:avLst/>
              </a:prstGeom>
            </p:spPr>
          </p:pic>
          <p:pic>
            <p:nvPicPr>
              <p:cNvPr id="68" name="Graphic 67" descr="Single gear with solid fill">
                <a:extLst>
                  <a:ext uri="{FF2B5EF4-FFF2-40B4-BE49-F238E27FC236}">
                    <a16:creationId xmlns:a16="http://schemas.microsoft.com/office/drawing/2014/main" id="{0E1B3DAC-0FE2-2646-8D3B-4827BF792553}"/>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134979" y="4463337"/>
                <a:ext cx="641684" cy="641684"/>
              </a:xfrm>
              <a:prstGeom prst="rect">
                <a:avLst/>
              </a:prstGeom>
            </p:spPr>
          </p:pic>
        </p:grpSp>
        <p:sp>
          <p:nvSpPr>
            <p:cNvPr id="70" name="TextBox 69">
              <a:extLst>
                <a:ext uri="{FF2B5EF4-FFF2-40B4-BE49-F238E27FC236}">
                  <a16:creationId xmlns:a16="http://schemas.microsoft.com/office/drawing/2014/main" id="{35837AC1-D184-994C-9110-EB861ABB8905}"/>
                </a:ext>
              </a:extLst>
            </p:cNvPr>
            <p:cNvSpPr txBox="1"/>
            <p:nvPr/>
          </p:nvSpPr>
          <p:spPr>
            <a:xfrm>
              <a:off x="15944254" y="4526025"/>
              <a:ext cx="3657600" cy="6629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r>
                <a:rPr lang="en-US" b="1">
                  <a:latin typeface="+mn-lt"/>
                </a:rPr>
                <a:t>Remote Expert </a:t>
              </a:r>
            </a:p>
          </p:txBody>
        </p:sp>
        <p:sp>
          <p:nvSpPr>
            <p:cNvPr id="105" name="TextBox 104">
              <a:extLst>
                <a:ext uri="{FF2B5EF4-FFF2-40B4-BE49-F238E27FC236}">
                  <a16:creationId xmlns:a16="http://schemas.microsoft.com/office/drawing/2014/main" id="{CD07FA0D-AD0E-3E45-B3B0-B4163342632C}"/>
                </a:ext>
              </a:extLst>
            </p:cNvPr>
            <p:cNvSpPr txBox="1"/>
            <p:nvPr/>
          </p:nvSpPr>
          <p:spPr>
            <a:xfrm>
              <a:off x="15944254" y="6211595"/>
              <a:ext cx="3657600" cy="706702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l"/>
              <a:r>
                <a:rPr lang="en-US">
                  <a:solidFill>
                    <a:schemeClr val="tx1"/>
                  </a:solidFill>
                  <a:latin typeface="+mn-lt"/>
                </a:rPr>
                <a:t>Connect your frontline team with experts from anywhere</a:t>
              </a:r>
            </a:p>
            <a:p>
              <a:pPr algn="l"/>
              <a:endParaRPr lang="en-US">
                <a:solidFill>
                  <a:schemeClr val="tx1"/>
                </a:solidFill>
                <a:latin typeface="+mn-lt"/>
              </a:endParaRPr>
            </a:p>
            <a:p>
              <a:pPr algn="l"/>
              <a:r>
                <a:rPr lang="en-US">
                  <a:solidFill>
                    <a:schemeClr val="tx1"/>
                  </a:solidFill>
                  <a:latin typeface="+mn-lt"/>
                </a:rPr>
                <a:t>Livestream and recorded content shared via optional head mounted or smart glasses displays</a:t>
              </a:r>
            </a:p>
            <a:p>
              <a:pPr algn="l"/>
              <a:endParaRPr lang="en-US">
                <a:solidFill>
                  <a:srgbClr val="FF0000"/>
                </a:solidFill>
                <a:latin typeface="+mn-lt"/>
              </a:endParaRPr>
            </a:p>
            <a:p>
              <a:pPr algn="l"/>
              <a:endParaRPr lang="en-US">
                <a:latin typeface="+mn-lt"/>
              </a:endParaRPr>
            </a:p>
          </p:txBody>
        </p:sp>
      </p:grpSp>
      <p:grpSp>
        <p:nvGrpSpPr>
          <p:cNvPr id="47" name="Group 46">
            <a:extLst>
              <a:ext uri="{FF2B5EF4-FFF2-40B4-BE49-F238E27FC236}">
                <a16:creationId xmlns:a16="http://schemas.microsoft.com/office/drawing/2014/main" id="{99D372FF-0E4E-0B47-AE8F-5C9FD453423C}"/>
              </a:ext>
            </a:extLst>
          </p:cNvPr>
          <p:cNvGrpSpPr/>
          <p:nvPr/>
        </p:nvGrpSpPr>
        <p:grpSpPr>
          <a:xfrm>
            <a:off x="19747438" y="2973184"/>
            <a:ext cx="3657600" cy="73908707"/>
            <a:chOff x="19747438" y="2973184"/>
            <a:chExt cx="3657600" cy="73908707"/>
          </a:xfrm>
        </p:grpSpPr>
        <p:grpSp>
          <p:nvGrpSpPr>
            <p:cNvPr id="72" name="Group 71">
              <a:extLst>
                <a:ext uri="{FF2B5EF4-FFF2-40B4-BE49-F238E27FC236}">
                  <a16:creationId xmlns:a16="http://schemas.microsoft.com/office/drawing/2014/main" id="{1871EA61-A9A6-5044-83D2-487D033ABDD4}"/>
                </a:ext>
              </a:extLst>
            </p:cNvPr>
            <p:cNvGrpSpPr/>
            <p:nvPr/>
          </p:nvGrpSpPr>
          <p:grpSpPr>
            <a:xfrm>
              <a:off x="20870518" y="2973184"/>
              <a:ext cx="1411441" cy="1298912"/>
              <a:chOff x="895137" y="5097371"/>
              <a:chExt cx="1012658" cy="914400"/>
            </a:xfrm>
          </p:grpSpPr>
          <p:pic>
            <p:nvPicPr>
              <p:cNvPr id="73" name="Graphic 72" descr="World with solid fill">
                <a:extLst>
                  <a:ext uri="{FF2B5EF4-FFF2-40B4-BE49-F238E27FC236}">
                    <a16:creationId xmlns:a16="http://schemas.microsoft.com/office/drawing/2014/main" id="{FAB6E86C-6684-5045-BB02-CE2181319585}"/>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993395" y="5097371"/>
                <a:ext cx="914400" cy="914400"/>
              </a:xfrm>
              <a:prstGeom prst="rect">
                <a:avLst/>
              </a:prstGeom>
            </p:spPr>
          </p:pic>
          <p:grpSp>
            <p:nvGrpSpPr>
              <p:cNvPr id="77" name="Group 76">
                <a:extLst>
                  <a:ext uri="{FF2B5EF4-FFF2-40B4-BE49-F238E27FC236}">
                    <a16:creationId xmlns:a16="http://schemas.microsoft.com/office/drawing/2014/main" id="{1C7ACD72-AB41-B74F-8775-B405B383C26A}"/>
                  </a:ext>
                </a:extLst>
              </p:cNvPr>
              <p:cNvGrpSpPr/>
              <p:nvPr/>
            </p:nvGrpSpPr>
            <p:grpSpPr>
              <a:xfrm>
                <a:off x="895137" y="5412643"/>
                <a:ext cx="521365" cy="521365"/>
                <a:chOff x="634455" y="5618734"/>
                <a:chExt cx="521365" cy="521365"/>
              </a:xfrm>
            </p:grpSpPr>
            <p:sp>
              <p:nvSpPr>
                <p:cNvPr id="80" name="Oval 79">
                  <a:extLst>
                    <a:ext uri="{FF2B5EF4-FFF2-40B4-BE49-F238E27FC236}">
                      <a16:creationId xmlns:a16="http://schemas.microsoft.com/office/drawing/2014/main" id="{40DFE211-7E45-1443-A154-4F78C43B3A18}"/>
                    </a:ext>
                  </a:extLst>
                </p:cNvPr>
                <p:cNvSpPr/>
                <p:nvPr/>
              </p:nvSpPr>
              <p:spPr>
                <a:xfrm>
                  <a:off x="807313" y="5673326"/>
                  <a:ext cx="311149" cy="311149"/>
                </a:xfrm>
                <a:prstGeom prst="ellipse">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a:ln>
                      <a:noFill/>
                    </a:ln>
                    <a:solidFill>
                      <a:srgbClr val="000000"/>
                    </a:solidFill>
                    <a:effectLst/>
                    <a:uFillTx/>
                    <a:latin typeface="Factoria W00 Bold"/>
                    <a:ea typeface="Factoria W00 Bold"/>
                    <a:cs typeface="Factoria W00 Bold"/>
                    <a:sym typeface="Factoria W00 Bold"/>
                  </a:endParaRPr>
                </a:p>
              </p:txBody>
            </p:sp>
            <p:pic>
              <p:nvPicPr>
                <p:cNvPr id="84" name="Graphic 83" descr="Magnifying glass with solid fill">
                  <a:extLst>
                    <a:ext uri="{FF2B5EF4-FFF2-40B4-BE49-F238E27FC236}">
                      <a16:creationId xmlns:a16="http://schemas.microsoft.com/office/drawing/2014/main" id="{971962B3-43FF-C042-83C7-EAC05432709A}"/>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flipH="1">
                  <a:off x="634455" y="5618734"/>
                  <a:ext cx="521365" cy="521365"/>
                </a:xfrm>
                <a:prstGeom prst="rect">
                  <a:avLst/>
                </a:prstGeom>
              </p:spPr>
            </p:pic>
          </p:grpSp>
        </p:grpSp>
        <p:sp>
          <p:nvSpPr>
            <p:cNvPr id="87" name="TextBox 86">
              <a:extLst>
                <a:ext uri="{FF2B5EF4-FFF2-40B4-BE49-F238E27FC236}">
                  <a16:creationId xmlns:a16="http://schemas.microsoft.com/office/drawing/2014/main" id="{834B8139-FF4D-2844-9073-41D2414EE9B3}"/>
                </a:ext>
              </a:extLst>
            </p:cNvPr>
            <p:cNvSpPr txBox="1"/>
            <p:nvPr/>
          </p:nvSpPr>
          <p:spPr>
            <a:xfrm>
              <a:off x="19747438" y="4526025"/>
              <a:ext cx="3657600" cy="6629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r>
                <a:rPr lang="en-US" b="1">
                  <a:latin typeface="+mn-lt"/>
                </a:rPr>
                <a:t>Time &amp; Motion Studies </a:t>
              </a:r>
            </a:p>
          </p:txBody>
        </p:sp>
        <p:sp>
          <p:nvSpPr>
            <p:cNvPr id="106" name="TextBox 105">
              <a:extLst>
                <a:ext uri="{FF2B5EF4-FFF2-40B4-BE49-F238E27FC236}">
                  <a16:creationId xmlns:a16="http://schemas.microsoft.com/office/drawing/2014/main" id="{74F3BF20-C275-904A-BF1C-F11DEC57A2BE}"/>
                </a:ext>
              </a:extLst>
            </p:cNvPr>
            <p:cNvSpPr txBox="1"/>
            <p:nvPr/>
          </p:nvSpPr>
          <p:spPr>
            <a:xfrm>
              <a:off x="19747438" y="6211595"/>
              <a:ext cx="3657600" cy="706702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rtlCol="0">
              <a:noAutofit/>
            </a:bodyPr>
            <a:lstStyle/>
            <a:p>
              <a:pPr algn="l"/>
              <a:r>
                <a:rPr lang="en-US">
                  <a:solidFill>
                    <a:schemeClr val="tx1"/>
                  </a:solidFill>
                  <a:latin typeface="+mn-lt"/>
                </a:rPr>
                <a:t>Understand work processes and trends to a new level of granularity to reduce bottle necks, direct needed training, improve security, and optimize supervisor to worker ratios</a:t>
              </a:r>
            </a:p>
            <a:p>
              <a:pPr algn="l"/>
              <a:endParaRPr lang="en-US">
                <a:solidFill>
                  <a:srgbClr val="FF0000"/>
                </a:solidFill>
                <a:latin typeface="+mn-lt"/>
              </a:endParaRPr>
            </a:p>
            <a:p>
              <a:pPr algn="l"/>
              <a:endParaRPr lang="en-US">
                <a:latin typeface="+mn-lt"/>
              </a:endParaRPr>
            </a:p>
          </p:txBody>
        </p:sp>
      </p:grpSp>
      <p:sp>
        <p:nvSpPr>
          <p:cNvPr id="5" name="Slide Number">
            <a:extLst>
              <a:ext uri="{FF2B5EF4-FFF2-40B4-BE49-F238E27FC236}">
                <a16:creationId xmlns:a16="http://schemas.microsoft.com/office/drawing/2014/main" id="{7CD776B2-D993-4857-8C5C-78E89306D966}"/>
              </a:ext>
            </a:extLst>
          </p:cNvPr>
          <p:cNvSpPr txBox="1">
            <a:spLocks/>
          </p:cNvSpPr>
          <p:nvPr/>
        </p:nvSpPr>
        <p:spPr>
          <a:xfrm>
            <a:off x="22742458" y="12787268"/>
            <a:ext cx="457624" cy="353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40" tIns="45720" rIns="91440" bIns="45720"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1pPr>
            <a:lvl2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2pPr>
            <a:lvl3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3pPr>
            <a:lvl4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4pPr>
            <a:lvl5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5pPr>
            <a:lvl6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6pPr>
            <a:lvl7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7pPr>
            <a:lvl8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8pPr>
            <a:lvl9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lvl9pPr>
          </a:lstStyle>
          <a:p>
            <a:fld id="{86CB4B4D-7CA3-9044-876B-883B54F8677D}" type="slidenum">
              <a:rPr lang="en-US" sz="1400">
                <a:solidFill>
                  <a:srgbClr val="E7792B"/>
                </a:solidFill>
              </a:rPr>
              <a:pPr/>
              <a:t>23</a:t>
            </a:fld>
            <a:endParaRPr lang="en-US" sz="1400">
              <a:solidFill>
                <a:srgbClr val="E7792B"/>
              </a:solidFill>
            </a:endParaRPr>
          </a:p>
        </p:txBody>
      </p:sp>
    </p:spTree>
    <p:extLst>
      <p:ext uri="{BB962C8B-B14F-4D97-AF65-F5344CB8AC3E}">
        <p14:creationId xmlns:p14="http://schemas.microsoft.com/office/powerpoint/2010/main" val="138073265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F3C072-CE61-8143-9BC1-8DA4F07A1BE8}"/>
              </a:ext>
            </a:extLst>
          </p:cNvPr>
          <p:cNvGraphicFramePr>
            <a:graphicFrameLocks noChangeAspect="1"/>
          </p:cNvGraphicFramePr>
          <p:nvPr>
            <p:custDataLst>
              <p:tags r:id="rId2"/>
            </p:custDataLst>
            <p:extLst>
              <p:ext uri="{D42A27DB-BD31-4B8C-83A1-F6EECF244321}">
                <p14:modId xmlns:p14="http://schemas.microsoft.com/office/powerpoint/2010/main" val="377102529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65537"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C5F3C072-CE61-8143-9BC1-8DA4F07A1BE8}"/>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815" name="Guardhat Ecosystem: Overview"/>
          <p:cNvSpPr txBox="1">
            <a:spLocks noGrp="1"/>
          </p:cNvSpPr>
          <p:nvPr>
            <p:ph type="title"/>
          </p:nvPr>
        </p:nvSpPr>
        <p:spPr>
          <a:xfrm>
            <a:off x="1674653" y="5757529"/>
            <a:ext cx="20828003" cy="2201681"/>
          </a:xfrm>
        </p:spPr>
        <p:txBody>
          <a:bodyPr>
            <a:normAutofit fontScale="90000"/>
          </a:bodyPr>
          <a:lstStyle/>
          <a:p>
            <a:r>
              <a:rPr lang="en-US"/>
              <a:t>In the Field</a:t>
            </a:r>
          </a:p>
        </p:txBody>
      </p:sp>
      <p:sp>
        <p:nvSpPr>
          <p:cNvPr id="817" name="Slide Number"/>
          <p:cNvSpPr txBox="1">
            <a:spLocks noGrp="1"/>
          </p:cNvSpPr>
          <p:nvPr>
            <p:ph type="sldNum" sz="quarter" idx="2"/>
          </p:nvPr>
        </p:nvSpPr>
        <p:spPr>
          <a:xfrm>
            <a:off x="11958984" y="13081000"/>
            <a:ext cx="453332" cy="469900"/>
          </a:xfr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lang="en-US"/>
              <a:pPr/>
              <a:t>24</a:t>
            </a:fld>
            <a:endParaRPr lang="en-US"/>
          </a:p>
        </p:txBody>
      </p:sp>
    </p:spTree>
    <p:extLst>
      <p:ext uri="{BB962C8B-B14F-4D97-AF65-F5344CB8AC3E}">
        <p14:creationId xmlns:p14="http://schemas.microsoft.com/office/powerpoint/2010/main" val="175051700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FB62DAC-5AD0-C740-BF1C-8AC5C0C05A2D}"/>
              </a:ext>
            </a:extLst>
          </p:cNvPr>
          <p:cNvGraphicFramePr>
            <a:graphicFrameLocks noChangeAspect="1"/>
          </p:cNvGraphicFramePr>
          <p:nvPr>
            <p:custDataLst>
              <p:tags r:id="rId2"/>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spid="_x0000_s67585" name="think-cell Slide" r:id="rId5" imgW="7772400" imgH="10058400" progId="TCLayout.ActiveDocument.1">
                  <p:embed/>
                </p:oleObj>
              </mc:Choice>
              <mc:Fallback>
                <p:oleObj name="think-cell Slide" r:id="rId5" imgW="7772400" imgH="10058400" progId="TCLayout.ActiveDocument.1">
                  <p:embed/>
                  <p:pic>
                    <p:nvPicPr>
                      <p:cNvPr id="5" name="Object 4" hidden="1">
                        <a:extLst>
                          <a:ext uri="{FF2B5EF4-FFF2-40B4-BE49-F238E27FC236}">
                            <a16:creationId xmlns:a16="http://schemas.microsoft.com/office/drawing/2014/main" id="{EFB62DAC-5AD0-C740-BF1C-8AC5C0C05A2D}"/>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94652F9-D346-B649-8257-5E9FF82492B9}"/>
              </a:ext>
            </a:extLst>
          </p:cNvPr>
          <p:cNvSpPr>
            <a:spLocks noGrp="1"/>
          </p:cNvSpPr>
          <p:nvPr>
            <p:ph type="title"/>
          </p:nvPr>
        </p:nvSpPr>
        <p:spPr/>
        <p:txBody>
          <a:bodyPr vert="horz"/>
          <a:lstStyle/>
          <a:p>
            <a:r>
              <a:rPr lang="en-US"/>
              <a:t>Battle Card - template</a:t>
            </a:r>
          </a:p>
        </p:txBody>
      </p:sp>
      <p:graphicFrame>
        <p:nvGraphicFramePr>
          <p:cNvPr id="10" name="Table 10">
            <a:extLst>
              <a:ext uri="{FF2B5EF4-FFF2-40B4-BE49-F238E27FC236}">
                <a16:creationId xmlns:a16="http://schemas.microsoft.com/office/drawing/2014/main" id="{F96CEBA2-9799-1A4E-B36B-91DA94233283}"/>
              </a:ext>
            </a:extLst>
          </p:cNvPr>
          <p:cNvGraphicFramePr>
            <a:graphicFrameLocks noGrp="1"/>
          </p:cNvGraphicFramePr>
          <p:nvPr/>
        </p:nvGraphicFramePr>
        <p:xfrm>
          <a:off x="5977530" y="8124516"/>
          <a:ext cx="17083666" cy="1828800"/>
        </p:xfrm>
        <a:graphic>
          <a:graphicData uri="http://schemas.openxmlformats.org/drawingml/2006/table">
            <a:tbl>
              <a:tblPr firstRow="1" bandRow="1">
                <a:tableStyleId>{5940675A-B579-460E-94D1-54222C63F5DA}</a:tableStyleId>
              </a:tblPr>
              <a:tblGrid>
                <a:gridCol w="8541833">
                  <a:extLst>
                    <a:ext uri="{9D8B030D-6E8A-4147-A177-3AD203B41FA5}">
                      <a16:colId xmlns:a16="http://schemas.microsoft.com/office/drawing/2014/main" val="1246454418"/>
                    </a:ext>
                  </a:extLst>
                </a:gridCol>
                <a:gridCol w="8541833">
                  <a:extLst>
                    <a:ext uri="{9D8B030D-6E8A-4147-A177-3AD203B41FA5}">
                      <a16:colId xmlns:a16="http://schemas.microsoft.com/office/drawing/2014/main" val="2510562700"/>
                    </a:ext>
                  </a:extLst>
                </a:gridCol>
              </a:tblGrid>
              <a:tr h="271304">
                <a:tc>
                  <a:txBody>
                    <a:bodyPr/>
                    <a:lstStyle/>
                    <a:p>
                      <a:r>
                        <a:rPr lang="en-US" b="1">
                          <a:solidFill>
                            <a:schemeClr val="bg1"/>
                          </a:solidFill>
                        </a:rPr>
                        <a:t>Competitor claims</a:t>
                      </a:r>
                    </a:p>
                  </a:txBody>
                  <a:tcPr>
                    <a:solidFill>
                      <a:schemeClr val="bg1">
                        <a:lumMod val="75000"/>
                      </a:schemeClr>
                    </a:solidFill>
                  </a:tcPr>
                </a:tc>
                <a:tc>
                  <a:txBody>
                    <a:bodyPr/>
                    <a:lstStyle/>
                    <a:p>
                      <a:r>
                        <a:rPr lang="en-US" b="1">
                          <a:solidFill>
                            <a:schemeClr val="bg1"/>
                          </a:solidFill>
                        </a:rPr>
                        <a:t>How to address</a:t>
                      </a:r>
                    </a:p>
                  </a:txBody>
                  <a:tcPr>
                    <a:solidFill>
                      <a:schemeClr val="bg1">
                        <a:lumMod val="75000"/>
                      </a:schemeClr>
                    </a:solidFill>
                  </a:tcPr>
                </a:tc>
                <a:extLst>
                  <a:ext uri="{0D108BD9-81ED-4DB2-BD59-A6C34878D82A}">
                    <a16:rowId xmlns:a16="http://schemas.microsoft.com/office/drawing/2014/main" val="4195130028"/>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1552603558"/>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3037188249"/>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1205253976"/>
                  </a:ext>
                </a:extLst>
              </a:tr>
            </a:tbl>
          </a:graphicData>
        </a:graphic>
      </p:graphicFrame>
      <p:graphicFrame>
        <p:nvGraphicFramePr>
          <p:cNvPr id="12" name="Table 10">
            <a:extLst>
              <a:ext uri="{FF2B5EF4-FFF2-40B4-BE49-F238E27FC236}">
                <a16:creationId xmlns:a16="http://schemas.microsoft.com/office/drawing/2014/main" id="{A350CA17-25AE-D24C-A0A9-B01C36FA08F1}"/>
              </a:ext>
            </a:extLst>
          </p:cNvPr>
          <p:cNvGraphicFramePr>
            <a:graphicFrameLocks noGrp="1"/>
          </p:cNvGraphicFramePr>
          <p:nvPr>
            <p:extLst>
              <p:ext uri="{D42A27DB-BD31-4B8C-83A1-F6EECF244321}">
                <p14:modId xmlns:p14="http://schemas.microsoft.com/office/powerpoint/2010/main" val="3467921827"/>
              </p:ext>
            </p:extLst>
          </p:nvPr>
        </p:nvGraphicFramePr>
        <p:xfrm>
          <a:off x="5977530" y="10422083"/>
          <a:ext cx="17083666" cy="1828800"/>
        </p:xfrm>
        <a:graphic>
          <a:graphicData uri="http://schemas.openxmlformats.org/drawingml/2006/table">
            <a:tbl>
              <a:tblPr firstRow="1" bandRow="1">
                <a:tableStyleId>{5940675A-B579-460E-94D1-54222C63F5DA}</a:tableStyleId>
              </a:tblPr>
              <a:tblGrid>
                <a:gridCol w="8541833">
                  <a:extLst>
                    <a:ext uri="{9D8B030D-6E8A-4147-A177-3AD203B41FA5}">
                      <a16:colId xmlns:a16="http://schemas.microsoft.com/office/drawing/2014/main" val="1246454418"/>
                    </a:ext>
                  </a:extLst>
                </a:gridCol>
                <a:gridCol w="8541833">
                  <a:extLst>
                    <a:ext uri="{9D8B030D-6E8A-4147-A177-3AD203B41FA5}">
                      <a16:colId xmlns:a16="http://schemas.microsoft.com/office/drawing/2014/main" val="2510562700"/>
                    </a:ext>
                  </a:extLst>
                </a:gridCol>
              </a:tblGrid>
              <a:tr h="271304">
                <a:tc>
                  <a:txBody>
                    <a:bodyPr/>
                    <a:lstStyle/>
                    <a:p>
                      <a:r>
                        <a:rPr lang="en-US" b="1">
                          <a:solidFill>
                            <a:schemeClr val="bg1"/>
                          </a:solidFill>
                        </a:rPr>
                        <a:t>Competitor weaknesses</a:t>
                      </a:r>
                    </a:p>
                  </a:txBody>
                  <a:tcPr>
                    <a:solidFill>
                      <a:schemeClr val="bg1">
                        <a:lumMod val="75000"/>
                      </a:schemeClr>
                    </a:solidFill>
                  </a:tcPr>
                </a:tc>
                <a:tc>
                  <a:txBody>
                    <a:bodyPr/>
                    <a:lstStyle/>
                    <a:p>
                      <a:r>
                        <a:rPr lang="en-US" b="1">
                          <a:solidFill>
                            <a:schemeClr val="bg1"/>
                          </a:solidFill>
                        </a:rPr>
                        <a:t>How to address</a:t>
                      </a:r>
                    </a:p>
                  </a:txBody>
                  <a:tcPr>
                    <a:solidFill>
                      <a:schemeClr val="bg1">
                        <a:lumMod val="75000"/>
                      </a:schemeClr>
                    </a:solidFill>
                  </a:tcPr>
                </a:tc>
                <a:extLst>
                  <a:ext uri="{0D108BD9-81ED-4DB2-BD59-A6C34878D82A}">
                    <a16:rowId xmlns:a16="http://schemas.microsoft.com/office/drawing/2014/main" val="4195130028"/>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1552603558"/>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3037188249"/>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1205253976"/>
                  </a:ext>
                </a:extLst>
              </a:tr>
            </a:tbl>
          </a:graphicData>
        </a:graphic>
      </p:graphicFrame>
      <p:graphicFrame>
        <p:nvGraphicFramePr>
          <p:cNvPr id="13" name="Table 11">
            <a:extLst>
              <a:ext uri="{FF2B5EF4-FFF2-40B4-BE49-F238E27FC236}">
                <a16:creationId xmlns:a16="http://schemas.microsoft.com/office/drawing/2014/main" id="{FF82E78E-8FB6-1544-9BE7-856C83076A27}"/>
              </a:ext>
            </a:extLst>
          </p:cNvPr>
          <p:cNvGraphicFramePr>
            <a:graphicFrameLocks noGrp="1"/>
          </p:cNvGraphicFramePr>
          <p:nvPr>
            <p:extLst>
              <p:ext uri="{D42A27DB-BD31-4B8C-83A1-F6EECF244321}">
                <p14:modId xmlns:p14="http://schemas.microsoft.com/office/powerpoint/2010/main" val="264891659"/>
              </p:ext>
            </p:extLst>
          </p:nvPr>
        </p:nvGraphicFramePr>
        <p:xfrm>
          <a:off x="657159" y="2805736"/>
          <a:ext cx="4814372" cy="3170421"/>
        </p:xfrm>
        <a:graphic>
          <a:graphicData uri="http://schemas.openxmlformats.org/drawingml/2006/table">
            <a:tbl>
              <a:tblPr firstRow="1" bandRow="1">
                <a:tableStyleId>{5940675A-B579-460E-94D1-54222C63F5DA}</a:tableStyleId>
              </a:tblPr>
              <a:tblGrid>
                <a:gridCol w="4814372">
                  <a:extLst>
                    <a:ext uri="{9D8B030D-6E8A-4147-A177-3AD203B41FA5}">
                      <a16:colId xmlns:a16="http://schemas.microsoft.com/office/drawing/2014/main" val="2530155739"/>
                    </a:ext>
                  </a:extLst>
                </a:gridCol>
              </a:tblGrid>
              <a:tr h="495025">
                <a:tc>
                  <a:txBody>
                    <a:bodyPr/>
                    <a:lstStyle/>
                    <a:p>
                      <a:r>
                        <a:rPr lang="en-US" b="1">
                          <a:solidFill>
                            <a:schemeClr val="bg1"/>
                          </a:solidFill>
                        </a:rPr>
                        <a:t>Company snapshot</a:t>
                      </a:r>
                    </a:p>
                  </a:txBody>
                  <a:tcPr>
                    <a:solidFill>
                      <a:schemeClr val="bg1">
                        <a:lumMod val="75000"/>
                      </a:schemeClr>
                    </a:solidFill>
                  </a:tcPr>
                </a:tc>
                <a:extLst>
                  <a:ext uri="{0D108BD9-81ED-4DB2-BD59-A6C34878D82A}">
                    <a16:rowId xmlns:a16="http://schemas.microsoft.com/office/drawing/2014/main" val="2276063629"/>
                  </a:ext>
                </a:extLst>
              </a:tr>
              <a:tr h="2675396">
                <a:tc>
                  <a:txBody>
                    <a:bodyPr/>
                    <a:lstStyle/>
                    <a:p>
                      <a:pPr algn="l"/>
                      <a:r>
                        <a:rPr lang="en-US" sz="1800" spc="-1">
                          <a:solidFill>
                            <a:schemeClr val="tx1"/>
                          </a:solidFill>
                          <a:latin typeface="+mn-lt"/>
                          <a:ea typeface="DejaVu Sans"/>
                        </a:rPr>
                        <a:t>HQ: </a:t>
                      </a:r>
                      <a:endParaRPr lang="en-US" sz="1800" spc="-1">
                        <a:solidFill>
                          <a:schemeClr val="tx1"/>
                        </a:solidFill>
                        <a:latin typeface="+mn-lt"/>
                      </a:endParaRPr>
                    </a:p>
                    <a:p>
                      <a:pPr algn="l"/>
                      <a:r>
                        <a:rPr lang="en-US" sz="1800" spc="-1">
                          <a:solidFill>
                            <a:schemeClr val="tx1"/>
                          </a:solidFill>
                          <a:latin typeface="+mn-lt"/>
                          <a:ea typeface="DejaVu Sans"/>
                        </a:rPr>
                        <a:t>Founded: </a:t>
                      </a:r>
                      <a:endParaRPr lang="en-US" sz="1800" spc="-1">
                        <a:solidFill>
                          <a:schemeClr val="tx1"/>
                        </a:solidFill>
                        <a:latin typeface="+mn-lt"/>
                      </a:endParaRPr>
                    </a:p>
                    <a:p>
                      <a:pPr algn="l"/>
                      <a:r>
                        <a:rPr lang="en-US" sz="1800" spc="-1">
                          <a:solidFill>
                            <a:schemeClr val="tx1"/>
                          </a:solidFill>
                          <a:latin typeface="+mn-lt"/>
                          <a:ea typeface="DejaVu Sans"/>
                        </a:rPr>
                        <a:t>Employees:</a:t>
                      </a:r>
                      <a:endParaRPr lang="en-US" sz="1800" spc="-1">
                        <a:solidFill>
                          <a:schemeClr val="tx1"/>
                        </a:solidFill>
                        <a:latin typeface="+mn-lt"/>
                      </a:endParaRPr>
                    </a:p>
                    <a:p>
                      <a:pPr algn="l"/>
                      <a:r>
                        <a:rPr lang="en-US" sz="1800" spc="-1">
                          <a:solidFill>
                            <a:schemeClr val="tx1"/>
                          </a:solidFill>
                          <a:latin typeface="+mn-lt"/>
                          <a:ea typeface="DejaVu Sans"/>
                        </a:rPr>
                        <a:t>Revenue/Funding:</a:t>
                      </a:r>
                      <a:endParaRPr lang="en-US" sz="1800" spc="-1">
                        <a:solidFill>
                          <a:schemeClr val="tx1"/>
                        </a:solidFill>
                        <a:latin typeface="+mn-lt"/>
                      </a:endParaRPr>
                    </a:p>
                    <a:p>
                      <a:pPr algn="l"/>
                      <a:r>
                        <a:rPr lang="en-US" sz="1800" spc="-1">
                          <a:solidFill>
                            <a:schemeClr val="tx1"/>
                          </a:solidFill>
                          <a:latin typeface="+mn-lt"/>
                          <a:ea typeface="DejaVu Sans"/>
                        </a:rPr>
                        <a:t>Major Clients:</a:t>
                      </a:r>
                    </a:p>
                    <a:p>
                      <a:pPr algn="l"/>
                      <a:r>
                        <a:rPr lang="en-US" sz="1800" spc="-1">
                          <a:solidFill>
                            <a:schemeClr val="tx1"/>
                          </a:solidFill>
                          <a:latin typeface="+mn-lt"/>
                          <a:ea typeface="DejaVu Sans"/>
                        </a:rPr>
                        <a:t>Regions:</a:t>
                      </a:r>
                    </a:p>
                    <a:p>
                      <a:pPr algn="l"/>
                      <a:r>
                        <a:rPr lang="en-US" sz="1800" spc="-1">
                          <a:solidFill>
                            <a:schemeClr val="tx1"/>
                          </a:solidFill>
                          <a:latin typeface="+mn-lt"/>
                        </a:rPr>
                        <a:t>Verticals:</a:t>
                      </a:r>
                    </a:p>
                    <a:p>
                      <a:pPr algn="l"/>
                      <a:endParaRPr lang="en-US"/>
                    </a:p>
                  </a:txBody>
                  <a:tcPr/>
                </a:tc>
                <a:extLst>
                  <a:ext uri="{0D108BD9-81ED-4DB2-BD59-A6C34878D82A}">
                    <a16:rowId xmlns:a16="http://schemas.microsoft.com/office/drawing/2014/main" val="3530654797"/>
                  </a:ext>
                </a:extLst>
              </a:tr>
            </a:tbl>
          </a:graphicData>
        </a:graphic>
      </p:graphicFrame>
      <p:sp>
        <p:nvSpPr>
          <p:cNvPr id="14" name="Rectangle 13">
            <a:extLst>
              <a:ext uri="{FF2B5EF4-FFF2-40B4-BE49-F238E27FC236}">
                <a16:creationId xmlns:a16="http://schemas.microsoft.com/office/drawing/2014/main" id="{1C2BBB5E-BEF7-6948-86D3-BCF282504043}"/>
              </a:ext>
            </a:extLst>
          </p:cNvPr>
          <p:cNvSpPr/>
          <p:nvPr/>
        </p:nvSpPr>
        <p:spPr>
          <a:xfrm>
            <a:off x="6096000" y="5303729"/>
            <a:ext cx="12192000" cy="523220"/>
          </a:xfrm>
          <a:prstGeom prst="rect">
            <a:avLst/>
          </a:prstGeom>
        </p:spPr>
        <p:txBody>
          <a:bodyPr>
            <a:spAutoFit/>
          </a:bodyPr>
          <a:lstStyle/>
          <a:p>
            <a:r>
              <a:rPr lang="en-US" spc="-1">
                <a:solidFill>
                  <a:srgbClr val="F58220"/>
                </a:solidFill>
                <a:latin typeface="Arial"/>
                <a:ea typeface="DejaVu Sans"/>
              </a:rPr>
              <a:t>: </a:t>
            </a:r>
            <a:endParaRPr lang="en-US" spc="-1">
              <a:latin typeface="Arial"/>
            </a:endParaRPr>
          </a:p>
        </p:txBody>
      </p:sp>
      <p:graphicFrame>
        <p:nvGraphicFramePr>
          <p:cNvPr id="16" name="Table 11">
            <a:extLst>
              <a:ext uri="{FF2B5EF4-FFF2-40B4-BE49-F238E27FC236}">
                <a16:creationId xmlns:a16="http://schemas.microsoft.com/office/drawing/2014/main" id="{03079F15-8D33-E843-9181-A2430B61AAC1}"/>
              </a:ext>
            </a:extLst>
          </p:cNvPr>
          <p:cNvGraphicFramePr>
            <a:graphicFrameLocks noGrp="1"/>
          </p:cNvGraphicFramePr>
          <p:nvPr>
            <p:extLst>
              <p:ext uri="{D42A27DB-BD31-4B8C-83A1-F6EECF244321}">
                <p14:modId xmlns:p14="http://schemas.microsoft.com/office/powerpoint/2010/main" val="2788983184"/>
              </p:ext>
            </p:extLst>
          </p:nvPr>
        </p:nvGraphicFramePr>
        <p:xfrm>
          <a:off x="657159" y="6382698"/>
          <a:ext cx="4814372" cy="2598145"/>
        </p:xfrm>
        <a:graphic>
          <a:graphicData uri="http://schemas.openxmlformats.org/drawingml/2006/table">
            <a:tbl>
              <a:tblPr firstRow="1" bandRow="1">
                <a:tableStyleId>{5940675A-B579-460E-94D1-54222C63F5DA}</a:tableStyleId>
              </a:tblPr>
              <a:tblGrid>
                <a:gridCol w="4814372">
                  <a:extLst>
                    <a:ext uri="{9D8B030D-6E8A-4147-A177-3AD203B41FA5}">
                      <a16:colId xmlns:a16="http://schemas.microsoft.com/office/drawing/2014/main" val="2530155739"/>
                    </a:ext>
                  </a:extLst>
                </a:gridCol>
              </a:tblGrid>
              <a:tr h="495025">
                <a:tc>
                  <a:txBody>
                    <a:bodyPr/>
                    <a:lstStyle/>
                    <a:p>
                      <a:r>
                        <a:rPr lang="en-US" b="1">
                          <a:solidFill>
                            <a:schemeClr val="bg1"/>
                          </a:solidFill>
                        </a:rPr>
                        <a:t>Product </a:t>
                      </a:r>
                    </a:p>
                  </a:txBody>
                  <a:tcPr>
                    <a:solidFill>
                      <a:schemeClr val="bg1">
                        <a:lumMod val="75000"/>
                      </a:schemeClr>
                    </a:solidFill>
                  </a:tcPr>
                </a:tc>
                <a:extLst>
                  <a:ext uri="{0D108BD9-81ED-4DB2-BD59-A6C34878D82A}">
                    <a16:rowId xmlns:a16="http://schemas.microsoft.com/office/drawing/2014/main" val="2276063629"/>
                  </a:ext>
                </a:extLst>
              </a:tr>
              <a:tr h="1698702">
                <a:tc>
                  <a:txBody>
                    <a:bodyPr/>
                    <a:lstStyle/>
                    <a:p>
                      <a:pPr algn="l"/>
                      <a:r>
                        <a:rPr lang="en-US" sz="1800"/>
                        <a:t>Product 1: Name + One-liner description </a:t>
                      </a:r>
                    </a:p>
                    <a:p>
                      <a:pPr algn="l"/>
                      <a:r>
                        <a:rPr lang="en-US" sz="1800"/>
                        <a:t>Comparable RKI+ Guardhat offering </a:t>
                      </a:r>
                    </a:p>
                    <a:p>
                      <a:pPr algn="l"/>
                      <a:endParaRPr lang="en-US" sz="1800"/>
                    </a:p>
                    <a:p>
                      <a:pPr algn="l"/>
                      <a:r>
                        <a:rPr lang="en-US" sz="1800"/>
                        <a:t>Product 2: Name + One-liner description </a:t>
                      </a:r>
                    </a:p>
                    <a:p>
                      <a:pPr algn="l"/>
                      <a:r>
                        <a:rPr lang="en-US" sz="1800"/>
                        <a:t>Comparable RKI+ Guardhat offering </a:t>
                      </a:r>
                    </a:p>
                    <a:p>
                      <a:pPr algn="l"/>
                      <a:endParaRPr lang="en-US" sz="1800"/>
                    </a:p>
                    <a:p>
                      <a:pPr algn="l"/>
                      <a:endParaRPr lang="en-US"/>
                    </a:p>
                  </a:txBody>
                  <a:tcPr/>
                </a:tc>
                <a:extLst>
                  <a:ext uri="{0D108BD9-81ED-4DB2-BD59-A6C34878D82A}">
                    <a16:rowId xmlns:a16="http://schemas.microsoft.com/office/drawing/2014/main" val="3530654797"/>
                  </a:ext>
                </a:extLst>
              </a:tr>
            </a:tbl>
          </a:graphicData>
        </a:graphic>
      </p:graphicFrame>
      <p:graphicFrame>
        <p:nvGraphicFramePr>
          <p:cNvPr id="17" name="Table 11">
            <a:extLst>
              <a:ext uri="{FF2B5EF4-FFF2-40B4-BE49-F238E27FC236}">
                <a16:creationId xmlns:a16="http://schemas.microsoft.com/office/drawing/2014/main" id="{81AD60FF-D011-2E4A-995E-6F8D7E44700F}"/>
              </a:ext>
            </a:extLst>
          </p:cNvPr>
          <p:cNvGraphicFramePr>
            <a:graphicFrameLocks noGrp="1"/>
          </p:cNvGraphicFramePr>
          <p:nvPr>
            <p:extLst>
              <p:ext uri="{D42A27DB-BD31-4B8C-83A1-F6EECF244321}">
                <p14:modId xmlns:p14="http://schemas.microsoft.com/office/powerpoint/2010/main" val="4116650729"/>
              </p:ext>
            </p:extLst>
          </p:nvPr>
        </p:nvGraphicFramePr>
        <p:xfrm>
          <a:off x="657159" y="9387384"/>
          <a:ext cx="4814372" cy="2673265"/>
        </p:xfrm>
        <a:graphic>
          <a:graphicData uri="http://schemas.openxmlformats.org/drawingml/2006/table">
            <a:tbl>
              <a:tblPr firstRow="1" bandRow="1">
                <a:tableStyleId>{5940675A-B579-460E-94D1-54222C63F5DA}</a:tableStyleId>
              </a:tblPr>
              <a:tblGrid>
                <a:gridCol w="4814372">
                  <a:extLst>
                    <a:ext uri="{9D8B030D-6E8A-4147-A177-3AD203B41FA5}">
                      <a16:colId xmlns:a16="http://schemas.microsoft.com/office/drawing/2014/main" val="2530155739"/>
                    </a:ext>
                  </a:extLst>
                </a:gridCol>
              </a:tblGrid>
              <a:tr h="382080">
                <a:tc>
                  <a:txBody>
                    <a:bodyPr/>
                    <a:lstStyle/>
                    <a:p>
                      <a:r>
                        <a:rPr lang="en-US" b="1">
                          <a:solidFill>
                            <a:schemeClr val="bg1"/>
                          </a:solidFill>
                        </a:rPr>
                        <a:t>Pricing</a:t>
                      </a:r>
                    </a:p>
                  </a:txBody>
                  <a:tcPr>
                    <a:solidFill>
                      <a:schemeClr val="bg1">
                        <a:lumMod val="75000"/>
                      </a:schemeClr>
                    </a:solidFill>
                  </a:tcPr>
                </a:tc>
                <a:extLst>
                  <a:ext uri="{0D108BD9-81ED-4DB2-BD59-A6C34878D82A}">
                    <a16:rowId xmlns:a16="http://schemas.microsoft.com/office/drawing/2014/main" val="2276063629"/>
                  </a:ext>
                </a:extLst>
              </a:tr>
              <a:tr h="2216065">
                <a:tc>
                  <a:txBody>
                    <a:bodyPr/>
                    <a:lstStyle/>
                    <a:p>
                      <a:pPr algn="l"/>
                      <a:r>
                        <a:rPr lang="en-US" sz="1800"/>
                        <a:t>Licensing bundles: </a:t>
                      </a:r>
                    </a:p>
                    <a:p>
                      <a:pPr algn="l"/>
                      <a:r>
                        <a:rPr lang="en-US" sz="1800"/>
                        <a:t>Option 1</a:t>
                      </a:r>
                    </a:p>
                    <a:p>
                      <a:pPr algn="l"/>
                      <a:r>
                        <a:rPr lang="en-US" sz="1800"/>
                        <a:t>Option 2</a:t>
                      </a:r>
                    </a:p>
                    <a:p>
                      <a:pPr algn="l"/>
                      <a:endParaRPr lang="en-US" sz="1800"/>
                    </a:p>
                    <a:p>
                      <a:pPr algn="l"/>
                      <a:r>
                        <a:rPr lang="en-US" sz="1800"/>
                        <a:t>Services: </a:t>
                      </a:r>
                    </a:p>
                    <a:p>
                      <a:pPr algn="l"/>
                      <a:r>
                        <a:rPr lang="en-US" sz="1800"/>
                        <a:t>Option 1</a:t>
                      </a:r>
                    </a:p>
                    <a:p>
                      <a:pPr algn="l"/>
                      <a:r>
                        <a:rPr lang="en-US" sz="1800"/>
                        <a:t>Option 2</a:t>
                      </a:r>
                    </a:p>
                  </a:txBody>
                  <a:tcPr/>
                </a:tc>
                <a:extLst>
                  <a:ext uri="{0D108BD9-81ED-4DB2-BD59-A6C34878D82A}">
                    <a16:rowId xmlns:a16="http://schemas.microsoft.com/office/drawing/2014/main" val="3530654797"/>
                  </a:ext>
                </a:extLst>
              </a:tr>
            </a:tbl>
          </a:graphicData>
        </a:graphic>
      </p:graphicFrame>
      <p:graphicFrame>
        <p:nvGraphicFramePr>
          <p:cNvPr id="18" name="Table 11">
            <a:extLst>
              <a:ext uri="{FF2B5EF4-FFF2-40B4-BE49-F238E27FC236}">
                <a16:creationId xmlns:a16="http://schemas.microsoft.com/office/drawing/2014/main" id="{B639F325-1B34-9046-B297-3C1E0BD22871}"/>
              </a:ext>
            </a:extLst>
          </p:cNvPr>
          <p:cNvGraphicFramePr>
            <a:graphicFrameLocks noGrp="1"/>
          </p:cNvGraphicFramePr>
          <p:nvPr>
            <p:extLst>
              <p:ext uri="{D42A27DB-BD31-4B8C-83A1-F6EECF244321}">
                <p14:modId xmlns:p14="http://schemas.microsoft.com/office/powerpoint/2010/main" val="4247258797"/>
              </p:ext>
            </p:extLst>
          </p:nvPr>
        </p:nvGraphicFramePr>
        <p:xfrm>
          <a:off x="5977530" y="2805735"/>
          <a:ext cx="5267378" cy="4955514"/>
        </p:xfrm>
        <a:graphic>
          <a:graphicData uri="http://schemas.openxmlformats.org/drawingml/2006/table">
            <a:tbl>
              <a:tblPr firstRow="1" bandRow="1">
                <a:tableStyleId>{5940675A-B579-460E-94D1-54222C63F5DA}</a:tableStyleId>
              </a:tblPr>
              <a:tblGrid>
                <a:gridCol w="5267378">
                  <a:extLst>
                    <a:ext uri="{9D8B030D-6E8A-4147-A177-3AD203B41FA5}">
                      <a16:colId xmlns:a16="http://schemas.microsoft.com/office/drawing/2014/main" val="2530155739"/>
                    </a:ext>
                  </a:extLst>
                </a:gridCol>
              </a:tblGrid>
              <a:tr h="495025">
                <a:tc>
                  <a:txBody>
                    <a:bodyPr/>
                    <a:lstStyle/>
                    <a:p>
                      <a:r>
                        <a:rPr lang="en-US" b="1">
                          <a:solidFill>
                            <a:schemeClr val="bg1"/>
                          </a:solidFill>
                        </a:rPr>
                        <a:t>Questions to ask </a:t>
                      </a:r>
                    </a:p>
                  </a:txBody>
                  <a:tcPr>
                    <a:solidFill>
                      <a:schemeClr val="bg1">
                        <a:lumMod val="75000"/>
                      </a:schemeClr>
                    </a:solidFill>
                  </a:tcPr>
                </a:tc>
                <a:extLst>
                  <a:ext uri="{0D108BD9-81ED-4DB2-BD59-A6C34878D82A}">
                    <a16:rowId xmlns:a16="http://schemas.microsoft.com/office/drawing/2014/main" val="2276063629"/>
                  </a:ext>
                </a:extLst>
              </a:tr>
              <a:tr h="4460489">
                <a:tc>
                  <a:txBody>
                    <a:bodyPr/>
                    <a:lstStyle/>
                    <a:p>
                      <a:pPr algn="l"/>
                      <a:endParaRPr lang="en-US"/>
                    </a:p>
                  </a:txBody>
                  <a:tcPr/>
                </a:tc>
                <a:extLst>
                  <a:ext uri="{0D108BD9-81ED-4DB2-BD59-A6C34878D82A}">
                    <a16:rowId xmlns:a16="http://schemas.microsoft.com/office/drawing/2014/main" val="3530654797"/>
                  </a:ext>
                </a:extLst>
              </a:tr>
            </a:tbl>
          </a:graphicData>
        </a:graphic>
      </p:graphicFrame>
      <p:graphicFrame>
        <p:nvGraphicFramePr>
          <p:cNvPr id="19" name="Table 11">
            <a:extLst>
              <a:ext uri="{FF2B5EF4-FFF2-40B4-BE49-F238E27FC236}">
                <a16:creationId xmlns:a16="http://schemas.microsoft.com/office/drawing/2014/main" id="{08A00006-45DC-2141-A0D3-B88444CFEF3F}"/>
              </a:ext>
            </a:extLst>
          </p:cNvPr>
          <p:cNvGraphicFramePr>
            <a:graphicFrameLocks noGrp="1"/>
          </p:cNvGraphicFramePr>
          <p:nvPr>
            <p:extLst>
              <p:ext uri="{D42A27DB-BD31-4B8C-83A1-F6EECF244321}">
                <p14:modId xmlns:p14="http://schemas.microsoft.com/office/powerpoint/2010/main" val="700991301"/>
              </p:ext>
            </p:extLst>
          </p:nvPr>
        </p:nvGraphicFramePr>
        <p:xfrm>
          <a:off x="11557142" y="2805735"/>
          <a:ext cx="5595910" cy="4955514"/>
        </p:xfrm>
        <a:graphic>
          <a:graphicData uri="http://schemas.openxmlformats.org/drawingml/2006/table">
            <a:tbl>
              <a:tblPr firstRow="1" bandRow="1">
                <a:tableStyleId>{5940675A-B579-460E-94D1-54222C63F5DA}</a:tableStyleId>
              </a:tblPr>
              <a:tblGrid>
                <a:gridCol w="5595910">
                  <a:extLst>
                    <a:ext uri="{9D8B030D-6E8A-4147-A177-3AD203B41FA5}">
                      <a16:colId xmlns:a16="http://schemas.microsoft.com/office/drawing/2014/main" val="2530155739"/>
                    </a:ext>
                  </a:extLst>
                </a:gridCol>
              </a:tblGrid>
              <a:tr h="495025">
                <a:tc>
                  <a:txBody>
                    <a:bodyPr/>
                    <a:lstStyle/>
                    <a:p>
                      <a:r>
                        <a:rPr lang="en-US" b="1">
                          <a:solidFill>
                            <a:schemeClr val="bg1"/>
                          </a:solidFill>
                        </a:rPr>
                        <a:t>How to win</a:t>
                      </a:r>
                    </a:p>
                  </a:txBody>
                  <a:tcPr>
                    <a:solidFill>
                      <a:schemeClr val="bg1">
                        <a:lumMod val="75000"/>
                      </a:schemeClr>
                    </a:solidFill>
                  </a:tcPr>
                </a:tc>
                <a:extLst>
                  <a:ext uri="{0D108BD9-81ED-4DB2-BD59-A6C34878D82A}">
                    <a16:rowId xmlns:a16="http://schemas.microsoft.com/office/drawing/2014/main" val="2276063629"/>
                  </a:ext>
                </a:extLst>
              </a:tr>
              <a:tr h="4460489">
                <a:tc>
                  <a:txBody>
                    <a:bodyPr/>
                    <a:lstStyle/>
                    <a:p>
                      <a:pPr algn="l"/>
                      <a:endParaRPr lang="en-US"/>
                    </a:p>
                  </a:txBody>
                  <a:tcPr/>
                </a:tc>
                <a:extLst>
                  <a:ext uri="{0D108BD9-81ED-4DB2-BD59-A6C34878D82A}">
                    <a16:rowId xmlns:a16="http://schemas.microsoft.com/office/drawing/2014/main" val="3530654797"/>
                  </a:ext>
                </a:extLst>
              </a:tr>
            </a:tbl>
          </a:graphicData>
        </a:graphic>
      </p:graphicFrame>
      <p:graphicFrame>
        <p:nvGraphicFramePr>
          <p:cNvPr id="20" name="Table 11">
            <a:extLst>
              <a:ext uri="{FF2B5EF4-FFF2-40B4-BE49-F238E27FC236}">
                <a16:creationId xmlns:a16="http://schemas.microsoft.com/office/drawing/2014/main" id="{E5D56941-19A1-B346-BE07-D2B18E58FA8D}"/>
              </a:ext>
            </a:extLst>
          </p:cNvPr>
          <p:cNvGraphicFramePr>
            <a:graphicFrameLocks noGrp="1"/>
          </p:cNvGraphicFramePr>
          <p:nvPr>
            <p:extLst>
              <p:ext uri="{D42A27DB-BD31-4B8C-83A1-F6EECF244321}">
                <p14:modId xmlns:p14="http://schemas.microsoft.com/office/powerpoint/2010/main" val="2092825380"/>
              </p:ext>
            </p:extLst>
          </p:nvPr>
        </p:nvGraphicFramePr>
        <p:xfrm>
          <a:off x="17465286" y="2800572"/>
          <a:ext cx="5595910" cy="4955514"/>
        </p:xfrm>
        <a:graphic>
          <a:graphicData uri="http://schemas.openxmlformats.org/drawingml/2006/table">
            <a:tbl>
              <a:tblPr firstRow="1" bandRow="1">
                <a:tableStyleId>{5940675A-B579-460E-94D1-54222C63F5DA}</a:tableStyleId>
              </a:tblPr>
              <a:tblGrid>
                <a:gridCol w="5595910">
                  <a:extLst>
                    <a:ext uri="{9D8B030D-6E8A-4147-A177-3AD203B41FA5}">
                      <a16:colId xmlns:a16="http://schemas.microsoft.com/office/drawing/2014/main" val="2530155739"/>
                    </a:ext>
                  </a:extLst>
                </a:gridCol>
              </a:tblGrid>
              <a:tr h="495025">
                <a:tc>
                  <a:txBody>
                    <a:bodyPr/>
                    <a:lstStyle/>
                    <a:p>
                      <a:r>
                        <a:rPr lang="en-US" b="1">
                          <a:solidFill>
                            <a:schemeClr val="bg1"/>
                          </a:solidFill>
                        </a:rPr>
                        <a:t>When to walk away</a:t>
                      </a:r>
                    </a:p>
                  </a:txBody>
                  <a:tcPr>
                    <a:solidFill>
                      <a:schemeClr val="bg1">
                        <a:lumMod val="75000"/>
                      </a:schemeClr>
                    </a:solidFill>
                  </a:tcPr>
                </a:tc>
                <a:extLst>
                  <a:ext uri="{0D108BD9-81ED-4DB2-BD59-A6C34878D82A}">
                    <a16:rowId xmlns:a16="http://schemas.microsoft.com/office/drawing/2014/main" val="2276063629"/>
                  </a:ext>
                </a:extLst>
              </a:tr>
              <a:tr h="4460489">
                <a:tc>
                  <a:txBody>
                    <a:bodyPr/>
                    <a:lstStyle/>
                    <a:p>
                      <a:pPr algn="l"/>
                      <a:endParaRPr lang="en-US" sz="1800" spc="-1">
                        <a:solidFill>
                          <a:schemeClr val="tx1"/>
                        </a:solidFill>
                        <a:latin typeface="+mn-lt"/>
                      </a:endParaRPr>
                    </a:p>
                  </a:txBody>
                  <a:tcPr/>
                </a:tc>
                <a:extLst>
                  <a:ext uri="{0D108BD9-81ED-4DB2-BD59-A6C34878D82A}">
                    <a16:rowId xmlns:a16="http://schemas.microsoft.com/office/drawing/2014/main" val="3530654797"/>
                  </a:ext>
                </a:extLst>
              </a:tr>
            </a:tbl>
          </a:graphicData>
        </a:graphic>
      </p:graphicFrame>
    </p:spTree>
    <p:extLst>
      <p:ext uri="{BB962C8B-B14F-4D97-AF65-F5344CB8AC3E}">
        <p14:creationId xmlns:p14="http://schemas.microsoft.com/office/powerpoint/2010/main" val="363220279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6B8B-4628-A247-BCCD-B1B49FC0413F}"/>
              </a:ext>
            </a:extLst>
          </p:cNvPr>
          <p:cNvSpPr>
            <a:spLocks noGrp="1"/>
          </p:cNvSpPr>
          <p:nvPr>
            <p:ph type="title"/>
          </p:nvPr>
        </p:nvSpPr>
        <p:spPr/>
        <p:txBody>
          <a:bodyPr/>
          <a:lstStyle/>
          <a:p>
            <a:r>
              <a:rPr lang="en-US"/>
              <a:t>Competition - Honeywell</a:t>
            </a:r>
          </a:p>
        </p:txBody>
      </p:sp>
      <p:sp>
        <p:nvSpPr>
          <p:cNvPr id="3" name="Footer Placeholder 2">
            <a:extLst>
              <a:ext uri="{FF2B5EF4-FFF2-40B4-BE49-F238E27FC236}">
                <a16:creationId xmlns:a16="http://schemas.microsoft.com/office/drawing/2014/main" id="{61FCF0AD-7338-7A42-A830-644214CB02A5}"/>
              </a:ext>
            </a:extLst>
          </p:cNvPr>
          <p:cNvSpPr>
            <a:spLocks noGrp="1"/>
          </p:cNvSpPr>
          <p:nvPr>
            <p:ph type="ftr" sz="quarter" idx="11"/>
          </p:nvPr>
        </p:nvSpPr>
        <p:spPr/>
        <p:txBody>
          <a:bodyPr/>
          <a:lstStyle/>
          <a:p>
            <a:pPr marL="0" marR="0" lvl="0" indent="0" algn="ctr" defTabSz="243843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tint val="75000"/>
                  </a:prstClr>
                </a:solidFill>
                <a:effectLst/>
                <a:uLnTx/>
                <a:uFillTx/>
                <a:latin typeface="Arial" panose="020B0604020202020204" pitchFamily="34" charset="0"/>
                <a:ea typeface="ＭＳ Ｐゴシック" charset="0"/>
                <a:cs typeface="Arial" panose="020B0604020202020204" pitchFamily="34" charset="0"/>
                <a:sym typeface="Factoria W00 Bold"/>
              </a:rPr>
              <a:t>www.rkiinstruments.com</a:t>
            </a:r>
          </a:p>
        </p:txBody>
      </p:sp>
      <p:pic>
        <p:nvPicPr>
          <p:cNvPr id="5" name="Picture 4">
            <a:extLst>
              <a:ext uri="{FF2B5EF4-FFF2-40B4-BE49-F238E27FC236}">
                <a16:creationId xmlns:a16="http://schemas.microsoft.com/office/drawing/2014/main" id="{BDC4AD8E-C4CC-564B-9991-85B5050A19D1}"/>
              </a:ext>
            </a:extLst>
          </p:cNvPr>
          <p:cNvPicPr>
            <a:picLocks noChangeAspect="1"/>
          </p:cNvPicPr>
          <p:nvPr/>
        </p:nvPicPr>
        <p:blipFill>
          <a:blip r:embed="rId2"/>
          <a:stretch>
            <a:fillRect/>
          </a:stretch>
        </p:blipFill>
        <p:spPr>
          <a:xfrm>
            <a:off x="7861376" y="5176015"/>
            <a:ext cx="15984277" cy="8539987"/>
          </a:xfrm>
          <a:prstGeom prst="rect">
            <a:avLst/>
          </a:prstGeom>
        </p:spPr>
      </p:pic>
      <p:pic>
        <p:nvPicPr>
          <p:cNvPr id="4" name="Picture 3">
            <a:extLst>
              <a:ext uri="{FF2B5EF4-FFF2-40B4-BE49-F238E27FC236}">
                <a16:creationId xmlns:a16="http://schemas.microsoft.com/office/drawing/2014/main" id="{AE870342-497A-174C-8345-7B21C942F03E}"/>
              </a:ext>
            </a:extLst>
          </p:cNvPr>
          <p:cNvPicPr>
            <a:picLocks noChangeAspect="1"/>
          </p:cNvPicPr>
          <p:nvPr/>
        </p:nvPicPr>
        <p:blipFill>
          <a:blip r:embed="rId3"/>
          <a:stretch>
            <a:fillRect/>
          </a:stretch>
        </p:blipFill>
        <p:spPr>
          <a:xfrm>
            <a:off x="1087245" y="2462655"/>
            <a:ext cx="7568544" cy="3909027"/>
          </a:xfrm>
          <a:prstGeom prst="rect">
            <a:avLst/>
          </a:prstGeom>
        </p:spPr>
      </p:pic>
      <p:pic>
        <p:nvPicPr>
          <p:cNvPr id="6" name="Picture 5">
            <a:extLst>
              <a:ext uri="{FF2B5EF4-FFF2-40B4-BE49-F238E27FC236}">
                <a16:creationId xmlns:a16="http://schemas.microsoft.com/office/drawing/2014/main" id="{00D4EC01-E18D-8742-8E61-4CBFE66EDC41}"/>
              </a:ext>
            </a:extLst>
          </p:cNvPr>
          <p:cNvPicPr>
            <a:picLocks noChangeAspect="1"/>
          </p:cNvPicPr>
          <p:nvPr/>
        </p:nvPicPr>
        <p:blipFill>
          <a:blip r:embed="rId4"/>
          <a:stretch>
            <a:fillRect/>
          </a:stretch>
        </p:blipFill>
        <p:spPr>
          <a:xfrm>
            <a:off x="538348" y="7704277"/>
            <a:ext cx="7128120" cy="3675824"/>
          </a:xfrm>
          <a:prstGeom prst="rect">
            <a:avLst/>
          </a:prstGeom>
        </p:spPr>
      </p:pic>
    </p:spTree>
    <p:extLst>
      <p:ext uri="{BB962C8B-B14F-4D97-AF65-F5344CB8AC3E}">
        <p14:creationId xmlns:p14="http://schemas.microsoft.com/office/powerpoint/2010/main" val="170991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6B8B-4628-A247-BCCD-B1B49FC0413F}"/>
              </a:ext>
            </a:extLst>
          </p:cNvPr>
          <p:cNvSpPr>
            <a:spLocks noGrp="1"/>
          </p:cNvSpPr>
          <p:nvPr>
            <p:ph type="title"/>
          </p:nvPr>
        </p:nvSpPr>
        <p:spPr/>
        <p:txBody>
          <a:bodyPr/>
          <a:lstStyle/>
          <a:p>
            <a:r>
              <a:rPr lang="en-US"/>
              <a:t>Competition - MSA</a:t>
            </a:r>
          </a:p>
        </p:txBody>
      </p:sp>
      <p:sp>
        <p:nvSpPr>
          <p:cNvPr id="3" name="Footer Placeholder 2">
            <a:extLst>
              <a:ext uri="{FF2B5EF4-FFF2-40B4-BE49-F238E27FC236}">
                <a16:creationId xmlns:a16="http://schemas.microsoft.com/office/drawing/2014/main" id="{61FCF0AD-7338-7A42-A830-644214CB02A5}"/>
              </a:ext>
            </a:extLst>
          </p:cNvPr>
          <p:cNvSpPr>
            <a:spLocks noGrp="1"/>
          </p:cNvSpPr>
          <p:nvPr>
            <p:ph type="ftr" sz="quarter" idx="11"/>
          </p:nvPr>
        </p:nvSpPr>
        <p:spPr/>
        <p:txBody>
          <a:bodyPr/>
          <a:lstStyle/>
          <a:p>
            <a:pPr marL="0" marR="0" lvl="0" indent="0" algn="ctr" defTabSz="243843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tint val="75000"/>
                  </a:prstClr>
                </a:solidFill>
                <a:effectLst/>
                <a:uLnTx/>
                <a:uFillTx/>
                <a:latin typeface="Arial" panose="020B0604020202020204" pitchFamily="34" charset="0"/>
                <a:ea typeface="ＭＳ Ｐゴシック" charset="0"/>
                <a:cs typeface="Arial" panose="020B0604020202020204" pitchFamily="34" charset="0"/>
                <a:sym typeface="Factoria W00 Bold"/>
              </a:rPr>
              <a:t>www.rkiinstruments.com</a:t>
            </a:r>
          </a:p>
        </p:txBody>
      </p:sp>
      <p:sp>
        <p:nvSpPr>
          <p:cNvPr id="6" name="TextBox 5">
            <a:extLst>
              <a:ext uri="{FF2B5EF4-FFF2-40B4-BE49-F238E27FC236}">
                <a16:creationId xmlns:a16="http://schemas.microsoft.com/office/drawing/2014/main" id="{F675658C-71C1-5447-ABA7-F6122D15FC8C}"/>
              </a:ext>
            </a:extLst>
          </p:cNvPr>
          <p:cNvSpPr txBox="1"/>
          <p:nvPr/>
        </p:nvSpPr>
        <p:spPr>
          <a:xfrm>
            <a:off x="9183585" y="5136883"/>
            <a:ext cx="14396083" cy="3416320"/>
          </a:xfrm>
          <a:prstGeom prst="rect">
            <a:avLst/>
          </a:prstGeom>
          <a:noFill/>
        </p:spPr>
        <p:txBody>
          <a:bodyPr wrap="square" rtlCol="0">
            <a:spAutoFit/>
          </a:bodyPr>
          <a:lstStyle/>
          <a:p>
            <a:pPr marL="914411" marR="0" lvl="0" indent="-914411" algn="l" defTabSz="243843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Out-of-the box global cellular connectivity and GPS location to transmit real-time data, like critical gas detection readings and location information, directly to the MSA Grid software platform;</a:t>
            </a:r>
          </a:p>
          <a:p>
            <a:pPr marL="914411" marR="0" lvl="0" indent="-914411" algn="l" defTabSz="243843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Access to MSA's Grid software services that enable fleet management, as well as real-time remote monitoring and incident reporting;</a:t>
            </a:r>
          </a:p>
          <a:p>
            <a:pPr marL="914411" marR="0" lvl="0" indent="-914411" algn="l" defTabSz="243843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A new, electronic MSA id™ device tag that replaces paper-based sign-out processes;</a:t>
            </a:r>
          </a:p>
          <a:p>
            <a:pPr marL="914411" marR="0" lvl="0" indent="-914411" algn="l" defTabSz="243843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MSA's industry-leading </a:t>
            </a:r>
            <a:r>
              <a:rPr kumimoji="0" lang="en-US" sz="2400" b="0" i="0" u="none" strike="noStrike" kern="1200" cap="none" spc="0" normalizeH="0" baseline="0" noProof="0" err="1">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XCell</a:t>
            </a: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 Sensors; and</a:t>
            </a:r>
          </a:p>
          <a:p>
            <a:pPr marL="914411" marR="0" lvl="0" indent="-914411" algn="l" defTabSz="243843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Compatibility with a new ALTAIR io Dock calibration test stand, enabling automatic bump testing, calibration and data logging.</a:t>
            </a:r>
          </a:p>
          <a:p>
            <a:pPr marL="914411" marR="0" lvl="0" indent="-914411" algn="l" defTabSz="243843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ALTAIR io4 in the first half of 2022</a:t>
            </a:r>
          </a:p>
        </p:txBody>
      </p:sp>
      <p:pic>
        <p:nvPicPr>
          <p:cNvPr id="2050" name="Picture 2" descr="Unable to view the image, Please provide a valid URL.">
            <a:extLst>
              <a:ext uri="{FF2B5EF4-FFF2-40B4-BE49-F238E27FC236}">
                <a16:creationId xmlns:a16="http://schemas.microsoft.com/office/drawing/2014/main" id="{849B90BB-2B33-A441-AF9B-A8E550D4AE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6733" y="2124530"/>
            <a:ext cx="7281003" cy="1058817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D47575E-4731-7049-9AFA-809130FE2052}"/>
              </a:ext>
            </a:extLst>
          </p:cNvPr>
          <p:cNvSpPr txBox="1"/>
          <p:nvPr/>
        </p:nvSpPr>
        <p:spPr>
          <a:xfrm>
            <a:off x="9407184" y="3736768"/>
            <a:ext cx="11916532" cy="748988"/>
          </a:xfrm>
          <a:prstGeom prst="rect">
            <a:avLst/>
          </a:prstGeom>
          <a:noFill/>
        </p:spPr>
        <p:txBody>
          <a:bodyPr wrap="none" rtlCol="0">
            <a:spAutoFit/>
          </a:bodyPr>
          <a:lstStyle/>
          <a:p>
            <a:pPr marL="0" marR="0" lvl="0" indent="0" algn="l" defTabSz="2438430" rtl="0" eaLnBrk="0" fontAlgn="base" latinLnBrk="0" hangingPunct="0">
              <a:lnSpc>
                <a:spcPct val="100000"/>
              </a:lnSpc>
              <a:spcBef>
                <a:spcPct val="0"/>
              </a:spcBef>
              <a:spcAft>
                <a:spcPct val="0"/>
              </a:spcAft>
              <a:buClrTx/>
              <a:buSzTx/>
              <a:buFontTx/>
              <a:buNone/>
              <a:tabLst/>
              <a:defRPr/>
            </a:pPr>
            <a:r>
              <a:rPr kumimoji="0" lang="en-US" sz="4267" b="1" i="0" u="none" strike="noStrike" kern="120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sym typeface="Factoria W00 Bold"/>
              </a:rPr>
              <a:t>MSA+ Subscription Service and ALTAIR io™ 4</a:t>
            </a:r>
          </a:p>
        </p:txBody>
      </p:sp>
    </p:spTree>
    <p:extLst>
      <p:ext uri="{BB962C8B-B14F-4D97-AF65-F5344CB8AC3E}">
        <p14:creationId xmlns:p14="http://schemas.microsoft.com/office/powerpoint/2010/main" val="205494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6B8B-4628-A247-BCCD-B1B49FC0413F}"/>
              </a:ext>
            </a:extLst>
          </p:cNvPr>
          <p:cNvSpPr>
            <a:spLocks noGrp="1"/>
          </p:cNvSpPr>
          <p:nvPr>
            <p:ph type="title"/>
          </p:nvPr>
        </p:nvSpPr>
        <p:spPr/>
        <p:txBody>
          <a:bodyPr/>
          <a:lstStyle/>
          <a:p>
            <a:r>
              <a:rPr lang="en-US" sz="9600"/>
              <a:t>Competition – Blackline Safety</a:t>
            </a:r>
          </a:p>
        </p:txBody>
      </p:sp>
      <p:sp>
        <p:nvSpPr>
          <p:cNvPr id="3" name="Footer Placeholder 2">
            <a:extLst>
              <a:ext uri="{FF2B5EF4-FFF2-40B4-BE49-F238E27FC236}">
                <a16:creationId xmlns:a16="http://schemas.microsoft.com/office/drawing/2014/main" id="{61FCF0AD-7338-7A42-A830-644214CB02A5}"/>
              </a:ext>
            </a:extLst>
          </p:cNvPr>
          <p:cNvSpPr>
            <a:spLocks noGrp="1"/>
          </p:cNvSpPr>
          <p:nvPr>
            <p:ph type="ftr" sz="quarter" idx="11"/>
          </p:nvPr>
        </p:nvSpPr>
        <p:spPr/>
        <p:txBody>
          <a:bodyPr/>
          <a:lstStyle/>
          <a:p>
            <a:pPr marL="0" marR="0" lvl="0" indent="0" algn="ctr" defTabSz="243843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tint val="75000"/>
                  </a:prstClr>
                </a:solidFill>
                <a:effectLst/>
                <a:uLnTx/>
                <a:uFillTx/>
                <a:latin typeface="Arial" panose="020B0604020202020204" pitchFamily="34" charset="0"/>
                <a:ea typeface="ＭＳ Ｐゴシック" charset="0"/>
                <a:cs typeface="Arial" panose="020B0604020202020204" pitchFamily="34" charset="0"/>
                <a:sym typeface="Factoria W00 Bold"/>
              </a:rPr>
              <a:t>www.rkiinstruments.com</a:t>
            </a:r>
          </a:p>
        </p:txBody>
      </p:sp>
      <p:pic>
        <p:nvPicPr>
          <p:cNvPr id="4" name="Picture 3">
            <a:extLst>
              <a:ext uri="{FF2B5EF4-FFF2-40B4-BE49-F238E27FC236}">
                <a16:creationId xmlns:a16="http://schemas.microsoft.com/office/drawing/2014/main" id="{4BE6E472-E8D4-6449-84AB-6964E8B854E8}"/>
              </a:ext>
            </a:extLst>
          </p:cNvPr>
          <p:cNvPicPr>
            <a:picLocks noChangeAspect="1"/>
          </p:cNvPicPr>
          <p:nvPr/>
        </p:nvPicPr>
        <p:blipFill rotWithShape="1">
          <a:blip r:embed="rId2"/>
          <a:srcRect l="1506" t="2623" r="2864" b="3938"/>
          <a:stretch/>
        </p:blipFill>
        <p:spPr>
          <a:xfrm>
            <a:off x="8526780" y="2429189"/>
            <a:ext cx="13251434" cy="11013764"/>
          </a:xfrm>
          <a:prstGeom prst="rect">
            <a:avLst/>
          </a:prstGeom>
        </p:spPr>
      </p:pic>
    </p:spTree>
    <p:extLst>
      <p:ext uri="{BB962C8B-B14F-4D97-AF65-F5344CB8AC3E}">
        <p14:creationId xmlns:p14="http://schemas.microsoft.com/office/powerpoint/2010/main" val="140633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4" name="Slide Number"/>
          <p:cNvSpPr txBox="1">
            <a:spLocks noGrp="1"/>
          </p:cNvSpPr>
          <p:nvPr>
            <p:ph type="sldNum" sz="quarter" idx="2"/>
          </p:nvPr>
        </p:nvSpPr>
        <p:spPr>
          <a:xfrm>
            <a:off x="23717936" y="12776213"/>
            <a:ext cx="453332" cy="4699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29</a:t>
            </a:fld>
            <a:endParaRPr/>
          </a:p>
        </p:txBody>
      </p:sp>
      <p:sp>
        <p:nvSpPr>
          <p:cNvPr id="1305" name="Disclaimer…"/>
          <p:cNvSpPr txBox="1">
            <a:spLocks noGrp="1"/>
          </p:cNvSpPr>
          <p:nvPr>
            <p:ph type="body" sz="half" idx="4294967295"/>
          </p:nvPr>
        </p:nvSpPr>
        <p:spPr>
          <a:xfrm>
            <a:off x="4800623" y="3290046"/>
            <a:ext cx="14042117" cy="7135908"/>
          </a:xfrm>
          <a:prstGeom prst="rect">
            <a:avLst/>
          </a:prstGeom>
        </p:spPr>
        <p:txBody>
          <a:bodyPr anchor="ctr"/>
          <a:lstStyle/>
          <a:p>
            <a:pPr marL="0" indent="0">
              <a:spcBef>
                <a:spcPts val="0"/>
              </a:spcBef>
              <a:buSzTx/>
              <a:buNone/>
              <a:defRPr sz="2800">
                <a:solidFill>
                  <a:srgbClr val="E7792B"/>
                </a:solidFill>
                <a:latin typeface="Factoria W00 Medium"/>
                <a:ea typeface="Factoria W00 Medium"/>
                <a:cs typeface="Factoria W00 Medium"/>
                <a:sym typeface="Factoria W00 Medium"/>
              </a:defRPr>
            </a:pPr>
            <a:r>
              <a:rPr>
                <a:latin typeface="Avenir Next LT Pro" panose="020B0504020202020204" pitchFamily="34" charset="0"/>
              </a:rPr>
              <a:t>Disclaimer</a:t>
            </a:r>
          </a:p>
          <a:p>
            <a:pPr marL="0" indent="0">
              <a:spcBef>
                <a:spcPts val="2400"/>
              </a:spcBef>
              <a:buSzTx/>
              <a:buNone/>
              <a:defRPr sz="2000"/>
            </a:pPr>
            <a:r>
              <a:t>The material in this document is proprietary and confidential. The material has been prepared by Guardhat Inc. (“Guardhat”), solely for your information and it may not be reproduced, re-transmitted or further distributed to any other person or entity, or published outside the intended recipient’s immediate organization—in whole or in part—for any other purpose, without express written consent from Guardhat.</a:t>
            </a:r>
          </a:p>
          <a:p>
            <a:pPr marL="0" indent="0">
              <a:spcBef>
                <a:spcPts val="2400"/>
              </a:spcBef>
              <a:buSzTx/>
              <a:buNone/>
              <a:defRPr sz="2000"/>
            </a:pPr>
            <a:r>
              <a:t>Any product roadmap necessarily incorporates plans that may change, and hence any references to the roadmap and associated timeline projections should be treated as the point-in-time snapshot of a living artifact that is updated on a quarterly–basis.</a:t>
            </a:r>
          </a:p>
        </p:txBody>
      </p:sp>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Q2OMFznVmFwkwWrkVseLG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J0iEjLV6IYnW3rbJS_jUR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oM0Dpqq7y2h811sveHwI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xHBYTmgkWMkMPwjk4Pg3N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EkYC4CPUX75N.gB5r4REx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evLWIb9E_LVDPBKNvJUw3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pBnZm31swFs8pSwUB7t9n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y5fi00TBD88xnti6m5ads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LRr4WG0oJq1pJRNlWmnNM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WJSOeGZwzIpRdQQi0_3kZ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LrZAwh4StwSTKZG.P8Ef_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Nl8FHZAkMXYOvjOK2ThoH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VqahuVhhIBtssMpElzKM3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Uf5RgNRZ10kDV47WFagHU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a2R1YpuMUWpzwyzzXuFR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61cMSS6K.q68QZE_E4Wx7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mfu9n7YCkcqaV7jVCvdpo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ndPK7sjMEHhQy_bKic4Ft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xkNj7JGgieuRZwRyOGzDk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45zzH4tMRg.hBtinIDceP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SqJMSpf24wyCSeHWSf28_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ZBMo3laj0LVKR2yTCBwDg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mtgNq2cq6iiv1AKeSYSVC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LyN0S_NTweC2chFPuS49H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wb_Vd_3OFChSxOSoxqqaK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8yL2k_tRJo1qYuxPBgILh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SSVGfVbxe1dqNDH10vrW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Guardhat">
      <a:dk1>
        <a:srgbClr val="000000"/>
      </a:dk1>
      <a:lt1>
        <a:srgbClr val="FFFFFF"/>
      </a:lt1>
      <a:dk2>
        <a:srgbClr val="595959"/>
      </a:dk2>
      <a:lt2>
        <a:srgbClr val="F2F2F2"/>
      </a:lt2>
      <a:accent1>
        <a:srgbClr val="F58220"/>
      </a:accent1>
      <a:accent2>
        <a:srgbClr val="C75F09"/>
      </a:accent2>
      <a:accent3>
        <a:srgbClr val="642F04"/>
      </a:accent3>
      <a:accent4>
        <a:srgbClr val="FABF8E"/>
      </a:accent4>
      <a:accent5>
        <a:srgbClr val="A7A7A7"/>
      </a:accent5>
      <a:accent6>
        <a:srgbClr val="D8D8D8"/>
      </a:accent6>
      <a:hlink>
        <a:srgbClr val="F58220"/>
      </a:hlink>
      <a:folHlink>
        <a:srgbClr val="C75F09"/>
      </a:folHlink>
    </a:clrScheme>
    <a:fontScheme name="Guardhat">
      <a:majorFont>
        <a:latin typeface="Rockwell"/>
        <a:ea typeface="Helvetica Neue"/>
        <a:cs typeface="Helvetica Neue"/>
      </a:majorFont>
      <a:minorFont>
        <a:latin typeface="Avenir Next LT Pro"/>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75F09">
            <a:alpha val="80000"/>
          </a:srgbClr>
        </a:solidFill>
        <a:ln w="25400" cap="flat">
          <a:noFill/>
          <a:prstDash val="solid"/>
          <a:round/>
        </a:ln>
        <a:effectLst/>
        <a:sp3d/>
      </a:spPr>
      <a:bodyPr rot="0" spcFirstLastPara="1" vertOverflow="overflow" horzOverflow="overflow" vert="horz" wrap="square" lIns="0" tIns="0" rIns="0" bIns="0" numCol="1" spcCol="38100" rtlCol="0" anchor="ctr">
        <a:no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def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wrap="square">
        <a:noAutofit/>
      </a:bodyPr>
      <a:lstStyle>
        <a:defPPr algn="l">
          <a:defRPr dirty="0">
            <a:latin typeface="+mn-lt"/>
          </a:defRPr>
        </a:def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White">
  <a:themeElements>
    <a:clrScheme name="Guardhat">
      <a:dk1>
        <a:srgbClr val="000000"/>
      </a:dk1>
      <a:lt1>
        <a:srgbClr val="FFFFFF"/>
      </a:lt1>
      <a:dk2>
        <a:srgbClr val="595959"/>
      </a:dk2>
      <a:lt2>
        <a:srgbClr val="F2F2F2"/>
      </a:lt2>
      <a:accent1>
        <a:srgbClr val="F58220"/>
      </a:accent1>
      <a:accent2>
        <a:srgbClr val="C75F09"/>
      </a:accent2>
      <a:accent3>
        <a:srgbClr val="642F04"/>
      </a:accent3>
      <a:accent4>
        <a:srgbClr val="FABF8E"/>
      </a:accent4>
      <a:accent5>
        <a:srgbClr val="A7A7A7"/>
      </a:accent5>
      <a:accent6>
        <a:srgbClr val="D8D8D8"/>
      </a:accent6>
      <a:hlink>
        <a:srgbClr val="F58220"/>
      </a:hlink>
      <a:folHlink>
        <a:srgbClr val="C75F09"/>
      </a:folHlink>
    </a:clrScheme>
    <a:fontScheme name="Guardhat">
      <a:majorFont>
        <a:latin typeface="Rockwell"/>
        <a:ea typeface="Helvetica Neue"/>
        <a:cs typeface="Helvetica Neue"/>
      </a:majorFont>
      <a:minorFont>
        <a:latin typeface="Avenir Next LT Pro"/>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75F09">
            <a:alpha val="80000"/>
          </a:srgbClr>
        </a:solidFill>
        <a:ln w="25400" cap="flat">
          <a:noFill/>
          <a:prstDash val="solid"/>
          <a:round/>
        </a:ln>
        <a:effectLst/>
        <a:sp3d/>
      </a:spPr>
      <a:bodyPr rot="0" spcFirstLastPara="1" vertOverflow="overflow" horzOverflow="overflow" vert="horz" wrap="square" lIns="0" tIns="0" rIns="0" bIns="0" numCol="1" spcCol="38100" rtlCol="0" anchor="ctr">
        <a:no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def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wrap="square">
        <a:noAutofit/>
      </a:bodyPr>
      <a:lstStyle>
        <a:defPPr algn="l">
          <a:defRPr dirty="0">
            <a:latin typeface="+mn-lt"/>
          </a:defRPr>
        </a:def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Factoria W00 Bold"/>
            <a:ea typeface="Factoria W00 Bold"/>
            <a:cs typeface="Factoria W00 Bold"/>
            <a:sym typeface="Factoria W00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F2DDF79666669448C1E3D408A13693F" ma:contentTypeVersion="13" ma:contentTypeDescription="Create a new document." ma:contentTypeScope="" ma:versionID="22ae38eb58598176bf8c1ae2603690a1">
  <xsd:schema xmlns:xsd="http://www.w3.org/2001/XMLSchema" xmlns:xs="http://www.w3.org/2001/XMLSchema" xmlns:p="http://schemas.microsoft.com/office/2006/metadata/properties" xmlns:ns2="233bf381-cc39-4ad6-a5c7-cc23eccf7c37" xmlns:ns3="5b877d70-18fe-4902-aab9-fdc38167569c" targetNamespace="http://schemas.microsoft.com/office/2006/metadata/properties" ma:root="true" ma:fieldsID="8218a1354ba0d33340c1e24ff7a0094b" ns2:_="" ns3:_="">
    <xsd:import namespace="233bf381-cc39-4ad6-a5c7-cc23eccf7c37"/>
    <xsd:import namespace="5b877d70-18fe-4902-aab9-fdc38167569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3bf381-cc39-4ad6-a5c7-cc23eccf7c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877d70-18fe-4902-aab9-fdc38167569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76D0F7-6992-48AB-BDBC-7611703A66EC}">
  <ds:schemaRefs>
    <ds:schemaRef ds:uri="http://schemas.microsoft.com/sharepoint/v3/contenttype/forms"/>
  </ds:schemaRefs>
</ds:datastoreItem>
</file>

<file path=customXml/itemProps2.xml><?xml version="1.0" encoding="utf-8"?>
<ds:datastoreItem xmlns:ds="http://schemas.openxmlformats.org/officeDocument/2006/customXml" ds:itemID="{E990AB66-C3AD-4434-9573-B222483436E0}">
  <ds:schemaRefs>
    <ds:schemaRef ds:uri="233bf381-cc39-4ad6-a5c7-cc23eccf7c37"/>
    <ds:schemaRef ds:uri="5b877d70-18fe-4902-aab9-fdc38167569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0A30C59-0226-4E2C-9441-7C77FC694F16}">
  <ds:schemaRefs>
    <ds:schemaRef ds:uri="233bf381-cc39-4ad6-a5c7-cc23eccf7c37"/>
    <ds:schemaRef ds:uri="5b877d70-18fe-4902-aab9-fdc38167569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29</Slides>
  <Notes>14</Notes>
  <HiddenSlides>0</HiddenSlide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White</vt:lpstr>
      <vt:lpstr>1_White</vt:lpstr>
      <vt:lpstr>Default Theme</vt:lpstr>
      <vt:lpstr>Guardhat + RKI </vt:lpstr>
      <vt:lpstr>PowerPoint Presentation</vt:lpstr>
      <vt:lpstr>Agenda</vt:lpstr>
      <vt:lpstr>The mission </vt:lpstr>
      <vt:lpstr>PowerPoint Presentation</vt:lpstr>
      <vt:lpstr>PowerPoint Presentation</vt:lpstr>
      <vt:lpstr> Industrial roadblocks</vt:lpstr>
      <vt:lpstr>PowerPoint Presentation</vt:lpstr>
      <vt:lpstr>An expanding ecosystem</vt:lpstr>
      <vt:lpstr>Why Guardhat</vt:lpstr>
      <vt:lpstr>Impact of Guardhat</vt:lpstr>
      <vt:lpstr>Offering &amp; Pricing </vt:lpstr>
      <vt:lpstr>PowerPoint Presentation</vt:lpstr>
      <vt:lpstr>PowerPoint Presentation</vt:lpstr>
      <vt:lpstr>PowerPoint Presentation</vt:lpstr>
      <vt:lpstr>PowerPoint Presentation</vt:lpstr>
      <vt:lpstr>App comparison</vt:lpstr>
      <vt:lpstr>DEMO</vt:lpstr>
      <vt:lpstr>Positioning &amp; Competition</vt:lpstr>
      <vt:lpstr>RKI + Guardhat solutions serve the needs of over a quarter of the Connected Worker market </vt:lpstr>
      <vt:lpstr>RKI + Guardhat capabilities vs. the competition</vt:lpstr>
      <vt:lpstr>The details + building the solution out </vt:lpstr>
      <vt:lpstr>Guardhat Platform solutions </vt:lpstr>
      <vt:lpstr>In the Field</vt:lpstr>
      <vt:lpstr>Battle Card - template</vt:lpstr>
      <vt:lpstr>Competition - Honeywell</vt:lpstr>
      <vt:lpstr>Competition - MSA</vt:lpstr>
      <vt:lpstr>Competition – Blackline Safety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3</cp:revision>
  <dcterms:modified xsi:type="dcterms:W3CDTF">2021-12-08T15:52:07Z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0x010100AF2DDF79666669448C1E3D408A13693F</vt:lpwstr>
  </property>
</Properties>
</file>