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ldx" ContentType="application/vnd.openxmlformats-officedocument.presentationml.slide"/>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1813" r:id="rId2"/>
    <p:sldId id="1805" r:id="rId3"/>
    <p:sldId id="1765" r:id="rId4"/>
    <p:sldId id="1766" r:id="rId5"/>
    <p:sldId id="1796" r:id="rId6"/>
    <p:sldId id="1807" r:id="rId7"/>
    <p:sldId id="1808" r:id="rId8"/>
    <p:sldId id="1809" r:id="rId9"/>
    <p:sldId id="318" r:id="rId10"/>
    <p:sldId id="1811" r:id="rId11"/>
    <p:sldId id="1810" r:id="rId12"/>
    <p:sldId id="1812" r:id="rId13"/>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965"/>
    <a:srgbClr val="32BF72"/>
    <a:srgbClr val="CB6A28"/>
    <a:srgbClr val="3A76BB"/>
    <a:srgbClr val="FF0000"/>
    <a:srgbClr val="FFFFFF"/>
    <a:srgbClr val="00FFFF"/>
    <a:srgbClr val="FF404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6792" autoAdjust="0"/>
    <p:restoredTop sz="95118" autoAdjust="0"/>
  </p:normalViewPr>
  <p:slideViewPr>
    <p:cSldViewPr snapToGrid="0">
      <p:cViewPr varScale="1">
        <p:scale>
          <a:sx n="86" d="100"/>
          <a:sy n="86" d="100"/>
        </p:scale>
        <p:origin x="936" y="5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US"/>
          </a:p>
        </p:txBody>
      </p:sp>
      <p:sp>
        <p:nvSpPr>
          <p:cNvPr id="3" name="Date Placeholder 2"/>
          <p:cNvSpPr>
            <a:spLocks noGrp="1"/>
          </p:cNvSpPr>
          <p:nvPr>
            <p:ph type="dt" idx="1"/>
          </p:nvPr>
        </p:nvSpPr>
        <p:spPr>
          <a:xfrm>
            <a:off x="3894505" y="0"/>
            <a:ext cx="2979367" cy="501879"/>
          </a:xfrm>
          <a:prstGeom prst="rect">
            <a:avLst/>
          </a:prstGeom>
        </p:spPr>
        <p:txBody>
          <a:bodyPr vert="horz" lIns="96442" tIns="48221" rIns="96442" bIns="48221" rtlCol="0"/>
          <a:lstStyle>
            <a:lvl1pPr algn="r">
              <a:defRPr sz="1300"/>
            </a:lvl1pPr>
          </a:lstStyle>
          <a:p>
            <a:fld id="{AA7790A6-BC94-444F-A620-A44CF0A9FD55}" type="datetimeFigureOut">
              <a:rPr lang="en-US" smtClean="0"/>
              <a:t>12/2/2021</a:t>
            </a:fld>
            <a:endParaRPr lang="en-US"/>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6442" tIns="48221" rIns="96442" bIns="48221" rtlCol="0" anchor="ctr"/>
          <a:lstStyle/>
          <a:p>
            <a:endParaRPr lang="en-US"/>
          </a:p>
        </p:txBody>
      </p:sp>
      <p:sp>
        <p:nvSpPr>
          <p:cNvPr id="5" name="Notes Placeholder 4"/>
          <p:cNvSpPr>
            <a:spLocks noGrp="1"/>
          </p:cNvSpPr>
          <p:nvPr>
            <p:ph type="body" sz="quarter" idx="3"/>
          </p:nvPr>
        </p:nvSpPr>
        <p:spPr>
          <a:xfrm>
            <a:off x="687547" y="4813866"/>
            <a:ext cx="5500370" cy="3938617"/>
          </a:xfrm>
          <a:prstGeom prst="rect">
            <a:avLst/>
          </a:prstGeom>
        </p:spPr>
        <p:txBody>
          <a:bodyPr vert="horz" lIns="96442" tIns="48221" rIns="96442" bIns="4822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00961"/>
            <a:ext cx="2979367" cy="501878"/>
          </a:xfrm>
          <a:prstGeom prst="rect">
            <a:avLst/>
          </a:prstGeom>
        </p:spPr>
        <p:txBody>
          <a:bodyPr vert="horz" lIns="96442" tIns="48221" rIns="96442" bIns="48221" rtlCol="0" anchor="b"/>
          <a:lstStyle>
            <a:lvl1pPr algn="l">
              <a:defRPr sz="1300"/>
            </a:lvl1pPr>
          </a:lstStyle>
          <a:p>
            <a:endParaRPr lang="en-US"/>
          </a:p>
        </p:txBody>
      </p:sp>
      <p:sp>
        <p:nvSpPr>
          <p:cNvPr id="7" name="Slide Number Placeholder 6"/>
          <p:cNvSpPr>
            <a:spLocks noGrp="1"/>
          </p:cNvSpPr>
          <p:nvPr>
            <p:ph type="sldNum" sz="quarter" idx="5"/>
          </p:nvPr>
        </p:nvSpPr>
        <p:spPr>
          <a:xfrm>
            <a:off x="3894505" y="9500961"/>
            <a:ext cx="2979367" cy="501878"/>
          </a:xfrm>
          <a:prstGeom prst="rect">
            <a:avLst/>
          </a:prstGeom>
        </p:spPr>
        <p:txBody>
          <a:bodyPr vert="horz" lIns="96442" tIns="48221" rIns="96442" bIns="48221" rtlCol="0" anchor="b"/>
          <a:lstStyle>
            <a:lvl1pPr algn="r">
              <a:defRPr sz="1300"/>
            </a:lvl1pPr>
          </a:lstStyle>
          <a:p>
            <a:fld id="{B51C78AC-B579-4CDE-BECC-107FD572CE7F}" type="slidenum">
              <a:rPr lang="en-US" smtClean="0"/>
              <a:t>‹#›</a:t>
            </a:fld>
            <a:endParaRPr lang="en-US"/>
          </a:p>
        </p:txBody>
      </p:sp>
    </p:spTree>
    <p:extLst>
      <p:ext uri="{BB962C8B-B14F-4D97-AF65-F5344CB8AC3E}">
        <p14:creationId xmlns:p14="http://schemas.microsoft.com/office/powerpoint/2010/main" val="2717577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Almost every sensors data sheet has a similar plot of gas delivered to gas reported. You</a:t>
            </a:r>
            <a:r>
              <a:rPr lang="en-US" baseline="0" dirty="0"/>
              <a:t> want to slope of 1:1</a:t>
            </a:r>
          </a:p>
          <a:p>
            <a:r>
              <a:rPr lang="en-US" baseline="0" dirty="0"/>
              <a:t>Below are same actual plots from our competitors. </a:t>
            </a:r>
          </a:p>
          <a:p>
            <a:r>
              <a:rPr lang="en-US" baseline="0" dirty="0"/>
              <a:t>NDIRs when calibrated to methane, are overly sensitive to other gases creating false positives, they are also blind to hydrogen, and are notoriously prone to error rate in rapid temp/humidity transients – timeout. </a:t>
            </a:r>
          </a:p>
          <a:p>
            <a:r>
              <a:rPr lang="en-US" baseline="0" dirty="0" err="1"/>
              <a:t>CatBeads</a:t>
            </a:r>
            <a:r>
              <a:rPr lang="en-US" baseline="0" dirty="0"/>
              <a:t> are the opposite the tend to under report other gases – dangerous and their performance decays rapidly and requires constant maintenance and often times full replacement. </a:t>
            </a:r>
            <a:endParaRPr lang="en-US" dirty="0"/>
          </a:p>
          <a:p>
            <a:endParaRPr lang="en-US" dirty="0"/>
          </a:p>
        </p:txBody>
      </p:sp>
      <p:sp>
        <p:nvSpPr>
          <p:cNvPr id="4" name="Slide Number Placeholder 3"/>
          <p:cNvSpPr>
            <a:spLocks noGrp="1"/>
          </p:cNvSpPr>
          <p:nvPr>
            <p:ph type="sldNum" sz="quarter" idx="5"/>
          </p:nvPr>
        </p:nvSpPr>
        <p:spPr/>
        <p:txBody>
          <a:bodyPr/>
          <a:lstStyle/>
          <a:p>
            <a:fld id="{B51C78AC-B579-4CDE-BECC-107FD572CE7F}" type="slidenum">
              <a:rPr lang="en-US" smtClean="0"/>
              <a:t>3</a:t>
            </a:fld>
            <a:endParaRPr lang="en-US"/>
          </a:p>
        </p:txBody>
      </p:sp>
    </p:spTree>
    <p:extLst>
      <p:ext uri="{BB962C8B-B14F-4D97-AF65-F5344CB8AC3E}">
        <p14:creationId xmlns:p14="http://schemas.microsoft.com/office/powerpoint/2010/main" val="2998125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Laundry list</a:t>
            </a:r>
            <a:r>
              <a:rPr lang="en-US" baseline="0" dirty="0"/>
              <a:t> of industry standard tests. On the right is a plot of the raw transducer at highly increased pulse rate. Every 2 seconds to 10 times every second and we do it way above our normal operating temperature ~ 1000c</a:t>
            </a:r>
          </a:p>
          <a:p>
            <a:r>
              <a:rPr lang="en-US" baseline="0" dirty="0"/>
              <a:t>Equivalent of 10+ years </a:t>
            </a:r>
          </a:p>
          <a:p>
            <a:endParaRPr lang="en-US" baseline="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1C78AC-B579-4CDE-BECC-107FD572CE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5114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231C1-A23C-4A2B-8F1D-BCF2F2D543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035A207-3338-4364-854E-28E4F2F281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632820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74472-F88F-425D-8A69-DD1E5D90F6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6A302EC-E1D0-4995-8C44-4D41C75C3D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8ED0D5-6A8F-4EA8-AD5A-9AAA36015A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5FFC9B-A3CB-4553-AEA5-102784FADEBF}"/>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B1C0E196-7BE9-47F2-AC2E-3D58BA3DA49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9786780-62F2-42C9-BF6D-BF2D7E77E394}"/>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354340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C13BA-AD7C-4A3D-B5A7-60C5C3BE5F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938D21D-CC9C-49E7-963D-9EE716332A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3D726F-4B13-4D4F-BBF6-7129FF65A9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86528-E1C6-465D-BC3B-F3F1DB80DFF7}"/>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3FB8B212-2A54-43CD-9B22-030B062C815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EFB46CF-73E0-47D8-917E-F95DD213B7B6}"/>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2193156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6056C-047C-4908-BC1E-12F03BED72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B4F7D8-DAF3-4FA4-A312-6E755C683E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C138A4-53A0-4E1D-A0A0-D86D9CF89826}"/>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C830D948-1F01-4D23-937D-EBEB28839C6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4CC1796-A40D-427E-A4A0-6E843781544F}"/>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25483869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C750DA-AC17-4E8B-A431-8403666D67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E4033B-F838-46B7-A07F-928B7C0CCA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F8B569-C256-4BBB-84FF-306D207A0308}"/>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FAC00FFE-E07E-4A1A-8047-931AEFA3B28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4591E91-17D3-4EE9-9FA7-B18CDB324C22}"/>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2849382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98884-A014-41B9-B70F-B300440F16A8}"/>
              </a:ext>
            </a:extLst>
          </p:cNvPr>
          <p:cNvSpPr>
            <a:spLocks noGrp="1"/>
          </p:cNvSpPr>
          <p:nvPr>
            <p:ph type="title"/>
          </p:nvPr>
        </p:nvSpPr>
        <p:spPr>
          <a:xfrm>
            <a:off x="204475" y="239844"/>
            <a:ext cx="9599222" cy="424732"/>
          </a:xfrm>
        </p:spPr>
        <p:txBody>
          <a:bodyPr wrap="square">
            <a:spAutoFit/>
          </a:bodyPr>
          <a:lstStyle>
            <a:lvl1pPr>
              <a:defRPr sz="2400" b="1" cap="all" baseline="0">
                <a:solidFill>
                  <a:srgbClr val="143965"/>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1A99BB3-8885-4126-B482-4E48443ABC43}"/>
              </a:ext>
            </a:extLst>
          </p:cNvPr>
          <p:cNvSpPr>
            <a:spLocks noGrp="1"/>
          </p:cNvSpPr>
          <p:nvPr>
            <p:ph idx="1"/>
          </p:nvPr>
        </p:nvSpPr>
        <p:spPr>
          <a:xfrm>
            <a:off x="204474" y="1253331"/>
            <a:ext cx="11670323" cy="1384995"/>
          </a:xfrm>
        </p:spPr>
        <p:txBody>
          <a:bodyPr>
            <a:spAutoFit/>
          </a:bodyPr>
          <a:lstStyle>
            <a:lvl1pPr>
              <a:lnSpc>
                <a:spcPct val="100000"/>
              </a:lnSpc>
              <a:spcBef>
                <a:spcPts val="600"/>
              </a:spcBef>
              <a:defRPr sz="1600"/>
            </a:lvl1pPr>
            <a:lvl2pPr>
              <a:lnSpc>
                <a:spcPct val="100000"/>
              </a:lnSpc>
              <a:spcBef>
                <a:spcPts val="600"/>
              </a:spcBef>
              <a:defRPr sz="1400"/>
            </a:lvl2pPr>
            <a:lvl3pPr>
              <a:lnSpc>
                <a:spcPct val="100000"/>
              </a:lnSpc>
              <a:spcBef>
                <a:spcPts val="600"/>
              </a:spcBef>
              <a:defRPr sz="1200"/>
            </a:lvl3pPr>
            <a:lvl4pPr>
              <a:lnSpc>
                <a:spcPct val="100000"/>
              </a:lnSpc>
              <a:spcBef>
                <a:spcPts val="600"/>
              </a:spcBef>
              <a:defRPr sz="1100"/>
            </a:lvl4pPr>
            <a:lvl5pPr>
              <a:lnSpc>
                <a:spcPct val="100000"/>
              </a:lnSpc>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62FED6A0-5959-4981-BA6B-FC5135AA547E}"/>
              </a:ext>
            </a:extLst>
          </p:cNvPr>
          <p:cNvSpPr/>
          <p:nvPr userDrawn="1"/>
        </p:nvSpPr>
        <p:spPr>
          <a:xfrm>
            <a:off x="1" y="6469806"/>
            <a:ext cx="12191999" cy="302654"/>
          </a:xfrm>
          <a:prstGeom prst="rect">
            <a:avLst/>
          </a:prstGeom>
          <a:solidFill>
            <a:srgbClr val="143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D78FC3-7BB2-43B1-97D1-1A96BF36F1B1}"/>
              </a:ext>
            </a:extLst>
          </p:cNvPr>
          <p:cNvSpPr/>
          <p:nvPr userDrawn="1"/>
        </p:nvSpPr>
        <p:spPr>
          <a:xfrm>
            <a:off x="206317" y="6505717"/>
            <a:ext cx="3943708" cy="230832"/>
          </a:xfrm>
          <a:prstGeom prst="rect">
            <a:avLst/>
          </a:prstGeom>
          <a:noFill/>
        </p:spPr>
        <p:txBody>
          <a:bodyPr wrap="square" rtlCol="0">
            <a:spAutoFit/>
          </a:bodyPr>
          <a:lstStyle/>
          <a:p>
            <a:pPr lvl="0" algn="l"/>
            <a:r>
              <a:rPr lang="en-US" sz="900" dirty="0">
                <a:solidFill>
                  <a:schemeClr val="bg1"/>
                </a:solidFill>
                <a:latin typeface="+mj-lt"/>
                <a:ea typeface="Arial" charset="0"/>
                <a:cs typeface="Arial" charset="0"/>
              </a:rPr>
              <a:t>© 2021 Nevada Nanotech Systems Inc.  I  Confidential </a:t>
            </a:r>
          </a:p>
        </p:txBody>
      </p:sp>
      <p:grpSp>
        <p:nvGrpSpPr>
          <p:cNvPr id="31" name="Group 30">
            <a:extLst>
              <a:ext uri="{FF2B5EF4-FFF2-40B4-BE49-F238E27FC236}">
                <a16:creationId xmlns:a16="http://schemas.microsoft.com/office/drawing/2014/main" id="{B4C33A8F-D97B-4FF9-BD3D-7041EF353D2D}"/>
              </a:ext>
            </a:extLst>
          </p:cNvPr>
          <p:cNvGrpSpPr/>
          <p:nvPr userDrawn="1"/>
        </p:nvGrpSpPr>
        <p:grpSpPr>
          <a:xfrm>
            <a:off x="9912356" y="158803"/>
            <a:ext cx="2089271" cy="636211"/>
            <a:chOff x="9689437" y="637363"/>
            <a:chExt cx="1122295" cy="341754"/>
          </a:xfrm>
          <a:solidFill>
            <a:srgbClr val="143965"/>
          </a:solidFill>
        </p:grpSpPr>
        <p:sp>
          <p:nvSpPr>
            <p:cNvPr id="20" name="Freeform: Shape 19">
              <a:extLst>
                <a:ext uri="{FF2B5EF4-FFF2-40B4-BE49-F238E27FC236}">
                  <a16:creationId xmlns:a16="http://schemas.microsoft.com/office/drawing/2014/main" id="{8F635D3B-09B5-4F0C-B01A-29CBED607B28}"/>
                </a:ext>
              </a:extLst>
            </p:cNvPr>
            <p:cNvSpPr/>
            <p:nvPr/>
          </p:nvSpPr>
          <p:spPr>
            <a:xfrm>
              <a:off x="9795931" y="733526"/>
              <a:ext cx="98031" cy="95192"/>
            </a:xfrm>
            <a:custGeom>
              <a:avLst/>
              <a:gdLst>
                <a:gd name="connsiteX0" fmla="*/ 5639 w 98031"/>
                <a:gd name="connsiteY0" fmla="*/ 10077 h 95192"/>
                <a:gd name="connsiteX1" fmla="*/ 5458 w 98031"/>
                <a:gd name="connsiteY1" fmla="*/ 10077 h 95192"/>
                <a:gd name="connsiteX2" fmla="*/ 5458 w 98031"/>
                <a:gd name="connsiteY2" fmla="*/ 95193 h 95192"/>
                <a:gd name="connsiteX3" fmla="*/ 0 w 98031"/>
                <a:gd name="connsiteY3" fmla="*/ 95193 h 95192"/>
                <a:gd name="connsiteX4" fmla="*/ 0 w 98031"/>
                <a:gd name="connsiteY4" fmla="*/ 0 h 95192"/>
                <a:gd name="connsiteX5" fmla="*/ 4667 w 98031"/>
                <a:gd name="connsiteY5" fmla="*/ 0 h 95192"/>
                <a:gd name="connsiteX6" fmla="*/ 92364 w 98031"/>
                <a:gd name="connsiteY6" fmla="*/ 85249 h 95192"/>
                <a:gd name="connsiteX7" fmla="*/ 92535 w 98031"/>
                <a:gd name="connsiteY7" fmla="*/ 85249 h 95192"/>
                <a:gd name="connsiteX8" fmla="*/ 92535 w 98031"/>
                <a:gd name="connsiteY8" fmla="*/ 0 h 95192"/>
                <a:gd name="connsiteX9" fmla="*/ 98031 w 98031"/>
                <a:gd name="connsiteY9" fmla="*/ 0 h 95192"/>
                <a:gd name="connsiteX10" fmla="*/ 98031 w 98031"/>
                <a:gd name="connsiteY10" fmla="*/ 95193 h 95192"/>
                <a:gd name="connsiteX11" fmla="*/ 93364 w 98031"/>
                <a:gd name="connsiteY11" fmla="*/ 95193 h 9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031" h="95192">
                  <a:moveTo>
                    <a:pt x="5639" y="10077"/>
                  </a:moveTo>
                  <a:lnTo>
                    <a:pt x="5458" y="10077"/>
                  </a:lnTo>
                  <a:lnTo>
                    <a:pt x="5458" y="95193"/>
                  </a:lnTo>
                  <a:lnTo>
                    <a:pt x="0" y="95193"/>
                  </a:lnTo>
                  <a:lnTo>
                    <a:pt x="0" y="0"/>
                  </a:lnTo>
                  <a:lnTo>
                    <a:pt x="4667" y="0"/>
                  </a:lnTo>
                  <a:lnTo>
                    <a:pt x="92364" y="85249"/>
                  </a:lnTo>
                  <a:lnTo>
                    <a:pt x="92535" y="85249"/>
                  </a:lnTo>
                  <a:lnTo>
                    <a:pt x="92535" y="0"/>
                  </a:lnTo>
                  <a:lnTo>
                    <a:pt x="98031" y="0"/>
                  </a:lnTo>
                  <a:lnTo>
                    <a:pt x="98031" y="95193"/>
                  </a:lnTo>
                  <a:lnTo>
                    <a:pt x="93364" y="95193"/>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8EDD1D3-2D97-4C8A-B741-302CF5B56637}"/>
                </a:ext>
              </a:extLst>
            </p:cNvPr>
            <p:cNvSpPr/>
            <p:nvPr/>
          </p:nvSpPr>
          <p:spPr>
            <a:xfrm>
              <a:off x="10404979" y="733526"/>
              <a:ext cx="97993" cy="95192"/>
            </a:xfrm>
            <a:custGeom>
              <a:avLst/>
              <a:gdLst>
                <a:gd name="connsiteX0" fmla="*/ 5629 w 97993"/>
                <a:gd name="connsiteY0" fmla="*/ 10077 h 95192"/>
                <a:gd name="connsiteX1" fmla="*/ 5458 w 97993"/>
                <a:gd name="connsiteY1" fmla="*/ 10077 h 95192"/>
                <a:gd name="connsiteX2" fmla="*/ 5458 w 97993"/>
                <a:gd name="connsiteY2" fmla="*/ 95193 h 95192"/>
                <a:gd name="connsiteX3" fmla="*/ 0 w 97993"/>
                <a:gd name="connsiteY3" fmla="*/ 95193 h 95192"/>
                <a:gd name="connsiteX4" fmla="*/ 0 w 97993"/>
                <a:gd name="connsiteY4" fmla="*/ 0 h 95192"/>
                <a:gd name="connsiteX5" fmla="*/ 4667 w 97993"/>
                <a:gd name="connsiteY5" fmla="*/ 0 h 95192"/>
                <a:gd name="connsiteX6" fmla="*/ 92354 w 97993"/>
                <a:gd name="connsiteY6" fmla="*/ 85249 h 95192"/>
                <a:gd name="connsiteX7" fmla="*/ 92535 w 97993"/>
                <a:gd name="connsiteY7" fmla="*/ 85249 h 95192"/>
                <a:gd name="connsiteX8" fmla="*/ 92535 w 97993"/>
                <a:gd name="connsiteY8" fmla="*/ 0 h 95192"/>
                <a:gd name="connsiteX9" fmla="*/ 97993 w 97993"/>
                <a:gd name="connsiteY9" fmla="*/ 0 h 95192"/>
                <a:gd name="connsiteX10" fmla="*/ 97993 w 97993"/>
                <a:gd name="connsiteY10" fmla="*/ 95193 h 95192"/>
                <a:gd name="connsiteX11" fmla="*/ 93326 w 97993"/>
                <a:gd name="connsiteY11" fmla="*/ 95193 h 9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93" h="95192">
                  <a:moveTo>
                    <a:pt x="5629" y="10077"/>
                  </a:moveTo>
                  <a:lnTo>
                    <a:pt x="5458" y="10077"/>
                  </a:lnTo>
                  <a:lnTo>
                    <a:pt x="5458" y="95193"/>
                  </a:lnTo>
                  <a:lnTo>
                    <a:pt x="0" y="95193"/>
                  </a:lnTo>
                  <a:lnTo>
                    <a:pt x="0" y="0"/>
                  </a:lnTo>
                  <a:lnTo>
                    <a:pt x="4667" y="0"/>
                  </a:lnTo>
                  <a:lnTo>
                    <a:pt x="92354" y="85249"/>
                  </a:lnTo>
                  <a:lnTo>
                    <a:pt x="92535" y="85249"/>
                  </a:lnTo>
                  <a:lnTo>
                    <a:pt x="92535" y="0"/>
                  </a:lnTo>
                  <a:lnTo>
                    <a:pt x="97993" y="0"/>
                  </a:lnTo>
                  <a:lnTo>
                    <a:pt x="97993" y="95193"/>
                  </a:lnTo>
                  <a:lnTo>
                    <a:pt x="93326" y="95193"/>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DB6A222-FBA5-4AEC-B2E6-2259DF7DCE38}"/>
                </a:ext>
              </a:extLst>
            </p:cNvPr>
            <p:cNvSpPr/>
            <p:nvPr/>
          </p:nvSpPr>
          <p:spPr>
            <a:xfrm>
              <a:off x="9917204" y="762093"/>
              <a:ext cx="77177" cy="68244"/>
            </a:xfrm>
            <a:custGeom>
              <a:avLst/>
              <a:gdLst>
                <a:gd name="connsiteX0" fmla="*/ 5467 w 77177"/>
                <a:gd name="connsiteY0" fmla="*/ 37623 h 68244"/>
                <a:gd name="connsiteX1" fmla="*/ 7372 w 77177"/>
                <a:gd name="connsiteY1" fmla="*/ 48252 h 68244"/>
                <a:gd name="connsiteX2" fmla="*/ 13087 w 77177"/>
                <a:gd name="connsiteY2" fmla="*/ 55958 h 68244"/>
                <a:gd name="connsiteX3" fmla="*/ 23955 w 77177"/>
                <a:gd name="connsiteY3" fmla="*/ 60568 h 68244"/>
                <a:gd name="connsiteX4" fmla="*/ 41795 w 77177"/>
                <a:gd name="connsiteY4" fmla="*/ 62149 h 68244"/>
                <a:gd name="connsiteX5" fmla="*/ 53073 w 77177"/>
                <a:gd name="connsiteY5" fmla="*/ 61483 h 68244"/>
                <a:gd name="connsiteX6" fmla="*/ 62417 w 77177"/>
                <a:gd name="connsiteY6" fmla="*/ 59844 h 68244"/>
                <a:gd name="connsiteX7" fmla="*/ 69799 w 77177"/>
                <a:gd name="connsiteY7" fmla="*/ 57720 h 68244"/>
                <a:gd name="connsiteX8" fmla="*/ 75323 w 77177"/>
                <a:gd name="connsiteY8" fmla="*/ 55596 h 68244"/>
                <a:gd name="connsiteX9" fmla="*/ 76066 w 77177"/>
                <a:gd name="connsiteY9" fmla="*/ 61426 h 68244"/>
                <a:gd name="connsiteX10" fmla="*/ 70913 w 77177"/>
                <a:gd name="connsiteY10" fmla="*/ 63426 h 68244"/>
                <a:gd name="connsiteX11" fmla="*/ 63389 w 77177"/>
                <a:gd name="connsiteY11" fmla="*/ 65674 h 68244"/>
                <a:gd name="connsiteX12" fmla="*/ 53635 w 77177"/>
                <a:gd name="connsiteY12" fmla="*/ 67493 h 68244"/>
                <a:gd name="connsiteX13" fmla="*/ 41795 w 77177"/>
                <a:gd name="connsiteY13" fmla="*/ 68226 h 68244"/>
                <a:gd name="connsiteX14" fmla="*/ 22650 w 77177"/>
                <a:gd name="connsiteY14" fmla="*/ 66217 h 68244"/>
                <a:gd name="connsiteX15" fmla="*/ 10582 w 77177"/>
                <a:gd name="connsiteY15" fmla="*/ 61064 h 68244"/>
                <a:gd name="connsiteX16" fmla="*/ 2962 w 77177"/>
                <a:gd name="connsiteY16" fmla="*/ 51405 h 68244"/>
                <a:gd name="connsiteX17" fmla="*/ 38 w 77177"/>
                <a:gd name="connsiteY17" fmla="*/ 34346 h 68244"/>
                <a:gd name="connsiteX18" fmla="*/ 2448 w 77177"/>
                <a:gd name="connsiteY18" fmla="*/ 18982 h 68244"/>
                <a:gd name="connsiteX19" fmla="*/ 9468 w 77177"/>
                <a:gd name="connsiteY19" fmla="*/ 8638 h 68244"/>
                <a:gd name="connsiteX20" fmla="*/ 22145 w 77177"/>
                <a:gd name="connsiteY20" fmla="*/ 2028 h 68244"/>
                <a:gd name="connsiteX21" fmla="*/ 39290 w 77177"/>
                <a:gd name="connsiteY21" fmla="*/ 18 h 68244"/>
                <a:gd name="connsiteX22" fmla="*/ 55740 w 77177"/>
                <a:gd name="connsiteY22" fmla="*/ 1542 h 68244"/>
                <a:gd name="connsiteX23" fmla="*/ 65865 w 77177"/>
                <a:gd name="connsiteY23" fmla="*/ 4999 h 68244"/>
                <a:gd name="connsiteX24" fmla="*/ 77095 w 77177"/>
                <a:gd name="connsiteY24" fmla="*/ 25392 h 68244"/>
                <a:gd name="connsiteX25" fmla="*/ 76962 w 77177"/>
                <a:gd name="connsiteY25" fmla="*/ 29279 h 68244"/>
                <a:gd name="connsiteX26" fmla="*/ 76676 w 77177"/>
                <a:gd name="connsiteY26" fmla="*/ 33089 h 68244"/>
                <a:gd name="connsiteX27" fmla="*/ 76400 w 77177"/>
                <a:gd name="connsiteY27" fmla="*/ 36060 h 68244"/>
                <a:gd name="connsiteX28" fmla="*/ 76171 w 77177"/>
                <a:gd name="connsiteY28" fmla="*/ 37642 h 68244"/>
                <a:gd name="connsiteX29" fmla="*/ 12811 w 77177"/>
                <a:gd name="connsiteY29" fmla="*/ 13458 h 68244"/>
                <a:gd name="connsiteX30" fmla="*/ 7372 w 77177"/>
                <a:gd name="connsiteY30" fmla="*/ 21230 h 68244"/>
                <a:gd name="connsiteX31" fmla="*/ 5467 w 77177"/>
                <a:gd name="connsiteY31" fmla="*/ 31917 h 68244"/>
                <a:gd name="connsiteX32" fmla="*/ 71190 w 77177"/>
                <a:gd name="connsiteY32" fmla="*/ 31917 h 68244"/>
                <a:gd name="connsiteX33" fmla="*/ 71418 w 77177"/>
                <a:gd name="connsiteY33" fmla="*/ 29422 h 68244"/>
                <a:gd name="connsiteX34" fmla="*/ 71561 w 77177"/>
                <a:gd name="connsiteY34" fmla="*/ 25354 h 68244"/>
                <a:gd name="connsiteX35" fmla="*/ 69885 w 77177"/>
                <a:gd name="connsiteY35" fmla="*/ 16620 h 68244"/>
                <a:gd name="connsiteX36" fmla="*/ 63389 w 77177"/>
                <a:gd name="connsiteY36" fmla="*/ 10181 h 68244"/>
                <a:gd name="connsiteX37" fmla="*/ 53816 w 77177"/>
                <a:gd name="connsiteY37" fmla="*/ 7085 h 68244"/>
                <a:gd name="connsiteX38" fmla="*/ 39233 w 77177"/>
                <a:gd name="connsiteY38" fmla="*/ 6057 h 68244"/>
                <a:gd name="connsiteX39" fmla="*/ 23679 w 77177"/>
                <a:gd name="connsiteY39" fmla="*/ 7962 h 68244"/>
                <a:gd name="connsiteX40" fmla="*/ 12811 w 77177"/>
                <a:gd name="connsiteY40" fmla="*/ 13458 h 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7177" h="68244">
                  <a:moveTo>
                    <a:pt x="5467" y="37623"/>
                  </a:moveTo>
                  <a:cubicBezTo>
                    <a:pt x="5595" y="41238"/>
                    <a:pt x="6237" y="44818"/>
                    <a:pt x="7372" y="48252"/>
                  </a:cubicBezTo>
                  <a:cubicBezTo>
                    <a:pt x="8458" y="51338"/>
                    <a:pt x="10450" y="54024"/>
                    <a:pt x="13087" y="55958"/>
                  </a:cubicBezTo>
                  <a:cubicBezTo>
                    <a:pt x="16344" y="58245"/>
                    <a:pt x="20048" y="59817"/>
                    <a:pt x="23955" y="60568"/>
                  </a:cubicBezTo>
                  <a:cubicBezTo>
                    <a:pt x="29826" y="61747"/>
                    <a:pt x="35809" y="62276"/>
                    <a:pt x="41795" y="62149"/>
                  </a:cubicBezTo>
                  <a:cubicBezTo>
                    <a:pt x="45565" y="62169"/>
                    <a:pt x="49332" y="61947"/>
                    <a:pt x="53073" y="61483"/>
                  </a:cubicBezTo>
                  <a:cubicBezTo>
                    <a:pt x="56213" y="61094"/>
                    <a:pt x="59332" y="60547"/>
                    <a:pt x="62417" y="59844"/>
                  </a:cubicBezTo>
                  <a:cubicBezTo>
                    <a:pt x="64916" y="59280"/>
                    <a:pt x="67381" y="58570"/>
                    <a:pt x="69799" y="57720"/>
                  </a:cubicBezTo>
                  <a:cubicBezTo>
                    <a:pt x="71932" y="56958"/>
                    <a:pt x="73780" y="56244"/>
                    <a:pt x="75323" y="55596"/>
                  </a:cubicBezTo>
                  <a:lnTo>
                    <a:pt x="76066" y="61426"/>
                  </a:lnTo>
                  <a:cubicBezTo>
                    <a:pt x="74771" y="61997"/>
                    <a:pt x="73047" y="62664"/>
                    <a:pt x="70913" y="63426"/>
                  </a:cubicBezTo>
                  <a:cubicBezTo>
                    <a:pt x="68780" y="64188"/>
                    <a:pt x="66265" y="64950"/>
                    <a:pt x="63389" y="65674"/>
                  </a:cubicBezTo>
                  <a:cubicBezTo>
                    <a:pt x="60175" y="66466"/>
                    <a:pt x="56918" y="67073"/>
                    <a:pt x="53635" y="67493"/>
                  </a:cubicBezTo>
                  <a:cubicBezTo>
                    <a:pt x="49710" y="68004"/>
                    <a:pt x="45754" y="68249"/>
                    <a:pt x="41795" y="68226"/>
                  </a:cubicBezTo>
                  <a:cubicBezTo>
                    <a:pt x="35355" y="68365"/>
                    <a:pt x="28921" y="67690"/>
                    <a:pt x="22650" y="66217"/>
                  </a:cubicBezTo>
                  <a:cubicBezTo>
                    <a:pt x="18354" y="65225"/>
                    <a:pt x="14269" y="63480"/>
                    <a:pt x="10582" y="61064"/>
                  </a:cubicBezTo>
                  <a:cubicBezTo>
                    <a:pt x="7250" y="58557"/>
                    <a:pt x="4625" y="55230"/>
                    <a:pt x="2962" y="51405"/>
                  </a:cubicBezTo>
                  <a:cubicBezTo>
                    <a:pt x="785" y="45991"/>
                    <a:pt x="-213" y="40175"/>
                    <a:pt x="38" y="34346"/>
                  </a:cubicBezTo>
                  <a:cubicBezTo>
                    <a:pt x="-102" y="29121"/>
                    <a:pt x="714" y="23913"/>
                    <a:pt x="2448" y="18982"/>
                  </a:cubicBezTo>
                  <a:cubicBezTo>
                    <a:pt x="3921" y="15020"/>
                    <a:pt x="6330" y="11471"/>
                    <a:pt x="9468" y="8638"/>
                  </a:cubicBezTo>
                  <a:cubicBezTo>
                    <a:pt x="13099" y="5446"/>
                    <a:pt x="17449" y="3178"/>
                    <a:pt x="22145" y="2028"/>
                  </a:cubicBezTo>
                  <a:cubicBezTo>
                    <a:pt x="27750" y="619"/>
                    <a:pt x="33512" y="-56"/>
                    <a:pt x="39290" y="18"/>
                  </a:cubicBezTo>
                  <a:cubicBezTo>
                    <a:pt x="44814" y="-105"/>
                    <a:pt x="50334" y="406"/>
                    <a:pt x="55740" y="1542"/>
                  </a:cubicBezTo>
                  <a:cubicBezTo>
                    <a:pt x="59236" y="2307"/>
                    <a:pt x="62632" y="3467"/>
                    <a:pt x="65865" y="4999"/>
                  </a:cubicBezTo>
                  <a:cubicBezTo>
                    <a:pt x="73408" y="8880"/>
                    <a:pt x="77848" y="16943"/>
                    <a:pt x="77095" y="25392"/>
                  </a:cubicBezTo>
                  <a:cubicBezTo>
                    <a:pt x="77095" y="26612"/>
                    <a:pt x="77047" y="27907"/>
                    <a:pt x="76962" y="29279"/>
                  </a:cubicBezTo>
                  <a:cubicBezTo>
                    <a:pt x="76876" y="30650"/>
                    <a:pt x="76771" y="31936"/>
                    <a:pt x="76676" y="33089"/>
                  </a:cubicBezTo>
                  <a:cubicBezTo>
                    <a:pt x="76581" y="34241"/>
                    <a:pt x="76495" y="35260"/>
                    <a:pt x="76400" y="36060"/>
                  </a:cubicBezTo>
                  <a:cubicBezTo>
                    <a:pt x="76353" y="36591"/>
                    <a:pt x="76277" y="37120"/>
                    <a:pt x="76171" y="37642"/>
                  </a:cubicBezTo>
                  <a:close/>
                  <a:moveTo>
                    <a:pt x="12811" y="13458"/>
                  </a:moveTo>
                  <a:cubicBezTo>
                    <a:pt x="10353" y="15531"/>
                    <a:pt x="8479" y="18211"/>
                    <a:pt x="7372" y="21230"/>
                  </a:cubicBezTo>
                  <a:cubicBezTo>
                    <a:pt x="6161" y="24666"/>
                    <a:pt x="5518" y="28275"/>
                    <a:pt x="5467" y="31917"/>
                  </a:cubicBezTo>
                  <a:lnTo>
                    <a:pt x="71190" y="31917"/>
                  </a:lnTo>
                  <a:cubicBezTo>
                    <a:pt x="71247" y="31517"/>
                    <a:pt x="71332" y="30688"/>
                    <a:pt x="71418" y="29422"/>
                  </a:cubicBezTo>
                  <a:cubicBezTo>
                    <a:pt x="71504" y="28155"/>
                    <a:pt x="71561" y="26812"/>
                    <a:pt x="71561" y="25354"/>
                  </a:cubicBezTo>
                  <a:cubicBezTo>
                    <a:pt x="71605" y="22359"/>
                    <a:pt x="71034" y="19386"/>
                    <a:pt x="69885" y="16620"/>
                  </a:cubicBezTo>
                  <a:cubicBezTo>
                    <a:pt x="68538" y="13781"/>
                    <a:pt x="66239" y="11503"/>
                    <a:pt x="63389" y="10181"/>
                  </a:cubicBezTo>
                  <a:cubicBezTo>
                    <a:pt x="60390" y="8628"/>
                    <a:pt x="57155" y="7583"/>
                    <a:pt x="53816" y="7085"/>
                  </a:cubicBezTo>
                  <a:cubicBezTo>
                    <a:pt x="48992" y="6331"/>
                    <a:pt x="44115" y="5986"/>
                    <a:pt x="39233" y="6057"/>
                  </a:cubicBezTo>
                  <a:cubicBezTo>
                    <a:pt x="33985" y="5967"/>
                    <a:pt x="28750" y="6608"/>
                    <a:pt x="23679" y="7962"/>
                  </a:cubicBezTo>
                  <a:cubicBezTo>
                    <a:pt x="19714" y="9019"/>
                    <a:pt x="16012" y="10891"/>
                    <a:pt x="12811" y="13458"/>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1852F60-01DE-48F1-BBBE-850522EFFBF0}"/>
                </a:ext>
              </a:extLst>
            </p:cNvPr>
            <p:cNvSpPr/>
            <p:nvPr/>
          </p:nvSpPr>
          <p:spPr>
            <a:xfrm>
              <a:off x="10001166" y="762072"/>
              <a:ext cx="88801" cy="66646"/>
            </a:xfrm>
            <a:custGeom>
              <a:avLst/>
              <a:gdLst>
                <a:gd name="connsiteX0" fmla="*/ 6410 w 88801"/>
                <a:gd name="connsiteY0" fmla="*/ 0 h 66646"/>
                <a:gd name="connsiteX1" fmla="*/ 44310 w 88801"/>
                <a:gd name="connsiteY1" fmla="*/ 58103 h 66646"/>
                <a:gd name="connsiteX2" fmla="*/ 44491 w 88801"/>
                <a:gd name="connsiteY2" fmla="*/ 58103 h 66646"/>
                <a:gd name="connsiteX3" fmla="*/ 82391 w 88801"/>
                <a:gd name="connsiteY3" fmla="*/ 0 h 66646"/>
                <a:gd name="connsiteX4" fmla="*/ 88802 w 88801"/>
                <a:gd name="connsiteY4" fmla="*/ 0 h 66646"/>
                <a:gd name="connsiteX5" fmla="*/ 88802 w 88801"/>
                <a:gd name="connsiteY5" fmla="*/ 867 h 66646"/>
                <a:gd name="connsiteX6" fmla="*/ 45796 w 88801"/>
                <a:gd name="connsiteY6" fmla="*/ 66646 h 66646"/>
                <a:gd name="connsiteX7" fmla="*/ 43005 w 88801"/>
                <a:gd name="connsiteY7" fmla="*/ 66646 h 66646"/>
                <a:gd name="connsiteX8" fmla="*/ 0 w 88801"/>
                <a:gd name="connsiteY8" fmla="*/ 867 h 66646"/>
                <a:gd name="connsiteX9" fmla="*/ 0 w 88801"/>
                <a:gd name="connsiteY9" fmla="*/ 0 h 66646"/>
                <a:gd name="connsiteX10" fmla="*/ 6410 w 88801"/>
                <a:gd name="connsiteY10" fmla="*/ 0 h 66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801" h="66646">
                  <a:moveTo>
                    <a:pt x="6410" y="0"/>
                  </a:moveTo>
                  <a:lnTo>
                    <a:pt x="44310" y="58103"/>
                  </a:lnTo>
                  <a:lnTo>
                    <a:pt x="44491" y="58103"/>
                  </a:lnTo>
                  <a:lnTo>
                    <a:pt x="82391" y="0"/>
                  </a:lnTo>
                  <a:lnTo>
                    <a:pt x="88802" y="0"/>
                  </a:lnTo>
                  <a:lnTo>
                    <a:pt x="88802" y="867"/>
                  </a:lnTo>
                  <a:lnTo>
                    <a:pt x="45796" y="66646"/>
                  </a:lnTo>
                  <a:lnTo>
                    <a:pt x="43005" y="66646"/>
                  </a:lnTo>
                  <a:lnTo>
                    <a:pt x="0" y="867"/>
                  </a:lnTo>
                  <a:lnTo>
                    <a:pt x="0" y="0"/>
                  </a:lnTo>
                  <a:lnTo>
                    <a:pt x="6410" y="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4F36BDC-F80A-4E47-93E2-D34A7F70EB13}"/>
                </a:ext>
              </a:extLst>
            </p:cNvPr>
            <p:cNvSpPr/>
            <p:nvPr/>
          </p:nvSpPr>
          <p:spPr>
            <a:xfrm>
              <a:off x="10096954" y="760276"/>
              <a:ext cx="74636" cy="70352"/>
            </a:xfrm>
            <a:custGeom>
              <a:avLst/>
              <a:gdLst>
                <a:gd name="connsiteX0" fmla="*/ 70224 w 74636"/>
                <a:gd name="connsiteY0" fmla="*/ 68557 h 70352"/>
                <a:gd name="connsiteX1" fmla="*/ 69557 w 74636"/>
                <a:gd name="connsiteY1" fmla="*/ 60079 h 70352"/>
                <a:gd name="connsiteX2" fmla="*/ 69424 w 74636"/>
                <a:gd name="connsiteY2" fmla="*/ 60079 h 70352"/>
                <a:gd name="connsiteX3" fmla="*/ 49859 w 74636"/>
                <a:gd name="connsiteY3" fmla="*/ 67604 h 70352"/>
                <a:gd name="connsiteX4" fmla="*/ 28590 w 74636"/>
                <a:gd name="connsiteY4" fmla="*/ 70347 h 70352"/>
                <a:gd name="connsiteX5" fmla="*/ 15636 w 74636"/>
                <a:gd name="connsiteY5" fmla="*/ 69166 h 70352"/>
                <a:gd name="connsiteX6" fmla="*/ 6578 w 74636"/>
                <a:gd name="connsiteY6" fmla="*/ 65356 h 70352"/>
                <a:gd name="connsiteX7" fmla="*/ 1815 w 74636"/>
                <a:gd name="connsiteY7" fmla="*/ 59308 h 70352"/>
                <a:gd name="connsiteX8" fmla="*/ 5 w 74636"/>
                <a:gd name="connsiteY8" fmla="*/ 50145 h 70352"/>
                <a:gd name="connsiteX9" fmla="*/ 1672 w 74636"/>
                <a:gd name="connsiteY9" fmla="*/ 41429 h 70352"/>
                <a:gd name="connsiteX10" fmla="*/ 6778 w 74636"/>
                <a:gd name="connsiteY10" fmla="*/ 34952 h 70352"/>
                <a:gd name="connsiteX11" fmla="*/ 15007 w 74636"/>
                <a:gd name="connsiteY11" fmla="*/ 31647 h 70352"/>
                <a:gd name="connsiteX12" fmla="*/ 30466 w 74636"/>
                <a:gd name="connsiteY12" fmla="*/ 30342 h 70352"/>
                <a:gd name="connsiteX13" fmla="*/ 42125 w 74636"/>
                <a:gd name="connsiteY13" fmla="*/ 30714 h 70352"/>
                <a:gd name="connsiteX14" fmla="*/ 53641 w 74636"/>
                <a:gd name="connsiteY14" fmla="*/ 31666 h 70352"/>
                <a:gd name="connsiteX15" fmla="*/ 63166 w 74636"/>
                <a:gd name="connsiteY15" fmla="*/ 32723 h 70352"/>
                <a:gd name="connsiteX16" fmla="*/ 68881 w 74636"/>
                <a:gd name="connsiteY16" fmla="*/ 33476 h 70352"/>
                <a:gd name="connsiteX17" fmla="*/ 69157 w 74636"/>
                <a:gd name="connsiteY17" fmla="*/ 33476 h 70352"/>
                <a:gd name="connsiteX18" fmla="*/ 69157 w 74636"/>
                <a:gd name="connsiteY18" fmla="*/ 25999 h 70352"/>
                <a:gd name="connsiteX19" fmla="*/ 59899 w 74636"/>
                <a:gd name="connsiteY19" fmla="*/ 11407 h 70352"/>
                <a:gd name="connsiteX20" fmla="*/ 33000 w 74636"/>
                <a:gd name="connsiteY20" fmla="*/ 6234 h 70352"/>
                <a:gd name="connsiteX21" fmla="*/ 22227 w 74636"/>
                <a:gd name="connsiteY21" fmla="*/ 6863 h 70352"/>
                <a:gd name="connsiteX22" fmla="*/ 13655 w 74636"/>
                <a:gd name="connsiteY22" fmla="*/ 8225 h 70352"/>
                <a:gd name="connsiteX23" fmla="*/ 7806 w 74636"/>
                <a:gd name="connsiteY23" fmla="*/ 9597 h 70352"/>
                <a:gd name="connsiteX24" fmla="*/ 5339 w 74636"/>
                <a:gd name="connsiteY24" fmla="*/ 10349 h 70352"/>
                <a:gd name="connsiteX25" fmla="*/ 4977 w 74636"/>
                <a:gd name="connsiteY25" fmla="*/ 7292 h 70352"/>
                <a:gd name="connsiteX26" fmla="*/ 4606 w 74636"/>
                <a:gd name="connsiteY26" fmla="*/ 4244 h 70352"/>
                <a:gd name="connsiteX27" fmla="*/ 6921 w 74636"/>
                <a:gd name="connsiteY27" fmla="*/ 3558 h 70352"/>
                <a:gd name="connsiteX28" fmla="*/ 12826 w 74636"/>
                <a:gd name="connsiteY28" fmla="*/ 2063 h 70352"/>
                <a:gd name="connsiteX29" fmla="*/ 21761 w 74636"/>
                <a:gd name="connsiteY29" fmla="*/ 634 h 70352"/>
                <a:gd name="connsiteX30" fmla="*/ 33057 w 74636"/>
                <a:gd name="connsiteY30" fmla="*/ 5 h 70352"/>
                <a:gd name="connsiteX31" fmla="*/ 50688 w 74636"/>
                <a:gd name="connsiteY31" fmla="*/ 1748 h 70352"/>
                <a:gd name="connsiteX32" fmla="*/ 63709 w 74636"/>
                <a:gd name="connsiteY32" fmla="*/ 6892 h 70352"/>
                <a:gd name="connsiteX33" fmla="*/ 71843 w 74636"/>
                <a:gd name="connsiteY33" fmla="*/ 15045 h 70352"/>
                <a:gd name="connsiteX34" fmla="*/ 74634 w 74636"/>
                <a:gd name="connsiteY34" fmla="*/ 25827 h 70352"/>
                <a:gd name="connsiteX35" fmla="*/ 74634 w 74636"/>
                <a:gd name="connsiteY35" fmla="*/ 68557 h 70352"/>
                <a:gd name="connsiteX36" fmla="*/ 28685 w 74636"/>
                <a:gd name="connsiteY36" fmla="*/ 64070 h 70352"/>
                <a:gd name="connsiteX37" fmla="*/ 41649 w 74636"/>
                <a:gd name="connsiteY37" fmla="*/ 63013 h 70352"/>
                <a:gd name="connsiteX38" fmla="*/ 52974 w 74636"/>
                <a:gd name="connsiteY38" fmla="*/ 60451 h 70352"/>
                <a:gd name="connsiteX39" fmla="*/ 62270 w 74636"/>
                <a:gd name="connsiteY39" fmla="*/ 57212 h 70352"/>
                <a:gd name="connsiteX40" fmla="*/ 69186 w 74636"/>
                <a:gd name="connsiteY40" fmla="*/ 54098 h 70352"/>
                <a:gd name="connsiteX41" fmla="*/ 69186 w 74636"/>
                <a:gd name="connsiteY41" fmla="*/ 39029 h 70352"/>
                <a:gd name="connsiteX42" fmla="*/ 64213 w 74636"/>
                <a:gd name="connsiteY42" fmla="*/ 38467 h 70352"/>
                <a:gd name="connsiteX43" fmla="*/ 54603 w 74636"/>
                <a:gd name="connsiteY43" fmla="*/ 37515 h 70352"/>
                <a:gd name="connsiteX44" fmla="*/ 42573 w 74636"/>
                <a:gd name="connsiteY44" fmla="*/ 36638 h 70352"/>
                <a:gd name="connsiteX45" fmla="*/ 30447 w 74636"/>
                <a:gd name="connsiteY45" fmla="*/ 36267 h 70352"/>
                <a:gd name="connsiteX46" fmla="*/ 16703 w 74636"/>
                <a:gd name="connsiteY46" fmla="*/ 37381 h 70352"/>
                <a:gd name="connsiteX47" fmla="*/ 9359 w 74636"/>
                <a:gd name="connsiteY47" fmla="*/ 40239 h 70352"/>
                <a:gd name="connsiteX48" fmla="*/ 6349 w 74636"/>
                <a:gd name="connsiteY48" fmla="*/ 44477 h 70352"/>
                <a:gd name="connsiteX49" fmla="*/ 6349 w 74636"/>
                <a:gd name="connsiteY49" fmla="*/ 55688 h 70352"/>
                <a:gd name="connsiteX50" fmla="*/ 9549 w 74636"/>
                <a:gd name="connsiteY50" fmla="*/ 60051 h 70352"/>
                <a:gd name="connsiteX51" fmla="*/ 16655 w 74636"/>
                <a:gd name="connsiteY51" fmla="*/ 63099 h 70352"/>
                <a:gd name="connsiteX52" fmla="*/ 28685 w 74636"/>
                <a:gd name="connsiteY52" fmla="*/ 64080 h 70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636" h="70352">
                  <a:moveTo>
                    <a:pt x="70224" y="68557"/>
                  </a:moveTo>
                  <a:lnTo>
                    <a:pt x="69557" y="60079"/>
                  </a:lnTo>
                  <a:lnTo>
                    <a:pt x="69424" y="60079"/>
                  </a:lnTo>
                  <a:cubicBezTo>
                    <a:pt x="63179" y="63255"/>
                    <a:pt x="56622" y="65776"/>
                    <a:pt x="49859" y="67604"/>
                  </a:cubicBezTo>
                  <a:cubicBezTo>
                    <a:pt x="42921" y="69450"/>
                    <a:pt x="35770" y="70372"/>
                    <a:pt x="28590" y="70347"/>
                  </a:cubicBezTo>
                  <a:cubicBezTo>
                    <a:pt x="24243" y="70402"/>
                    <a:pt x="19901" y="70006"/>
                    <a:pt x="15636" y="69166"/>
                  </a:cubicBezTo>
                  <a:cubicBezTo>
                    <a:pt x="12379" y="68557"/>
                    <a:pt x="9290" y="67257"/>
                    <a:pt x="6578" y="65356"/>
                  </a:cubicBezTo>
                  <a:cubicBezTo>
                    <a:pt x="4485" y="63794"/>
                    <a:pt x="2843" y="61708"/>
                    <a:pt x="1815" y="59308"/>
                  </a:cubicBezTo>
                  <a:cubicBezTo>
                    <a:pt x="552" y="56422"/>
                    <a:pt x="-65" y="53295"/>
                    <a:pt x="5" y="50145"/>
                  </a:cubicBezTo>
                  <a:cubicBezTo>
                    <a:pt x="-27" y="47158"/>
                    <a:pt x="540" y="44194"/>
                    <a:pt x="1672" y="41429"/>
                  </a:cubicBezTo>
                  <a:cubicBezTo>
                    <a:pt x="2739" y="38838"/>
                    <a:pt x="4507" y="36594"/>
                    <a:pt x="6778" y="34952"/>
                  </a:cubicBezTo>
                  <a:cubicBezTo>
                    <a:pt x="9294" y="33353"/>
                    <a:pt x="12084" y="32233"/>
                    <a:pt x="15007" y="31647"/>
                  </a:cubicBezTo>
                  <a:cubicBezTo>
                    <a:pt x="20096" y="30643"/>
                    <a:pt x="25281" y="30205"/>
                    <a:pt x="30466" y="30342"/>
                  </a:cubicBezTo>
                  <a:cubicBezTo>
                    <a:pt x="34181" y="30342"/>
                    <a:pt x="38067" y="30466"/>
                    <a:pt x="42125" y="30714"/>
                  </a:cubicBezTo>
                  <a:cubicBezTo>
                    <a:pt x="46183" y="30961"/>
                    <a:pt x="50021" y="31279"/>
                    <a:pt x="53641" y="31666"/>
                  </a:cubicBezTo>
                  <a:cubicBezTo>
                    <a:pt x="57273" y="32047"/>
                    <a:pt x="60448" y="32400"/>
                    <a:pt x="63166" y="32723"/>
                  </a:cubicBezTo>
                  <a:cubicBezTo>
                    <a:pt x="65883" y="33047"/>
                    <a:pt x="67788" y="33298"/>
                    <a:pt x="68881" y="33476"/>
                  </a:cubicBezTo>
                  <a:lnTo>
                    <a:pt x="69157" y="33476"/>
                  </a:lnTo>
                  <a:lnTo>
                    <a:pt x="69157" y="25999"/>
                  </a:lnTo>
                  <a:cubicBezTo>
                    <a:pt x="69198" y="19741"/>
                    <a:pt x="65578" y="14035"/>
                    <a:pt x="59899" y="11407"/>
                  </a:cubicBezTo>
                  <a:cubicBezTo>
                    <a:pt x="51493" y="7502"/>
                    <a:pt x="42255" y="5726"/>
                    <a:pt x="33000" y="6234"/>
                  </a:cubicBezTo>
                  <a:cubicBezTo>
                    <a:pt x="29400" y="6217"/>
                    <a:pt x="25801" y="6427"/>
                    <a:pt x="22227" y="6863"/>
                  </a:cubicBezTo>
                  <a:cubicBezTo>
                    <a:pt x="18951" y="7270"/>
                    <a:pt x="16093" y="7723"/>
                    <a:pt x="13655" y="8225"/>
                  </a:cubicBezTo>
                  <a:cubicBezTo>
                    <a:pt x="11216" y="8727"/>
                    <a:pt x="9267" y="9184"/>
                    <a:pt x="7806" y="9597"/>
                  </a:cubicBezTo>
                  <a:cubicBezTo>
                    <a:pt x="6349" y="10016"/>
                    <a:pt x="5530" y="10264"/>
                    <a:pt x="5339" y="10349"/>
                  </a:cubicBezTo>
                  <a:cubicBezTo>
                    <a:pt x="5225" y="9349"/>
                    <a:pt x="5092" y="8330"/>
                    <a:pt x="4977" y="7292"/>
                  </a:cubicBezTo>
                  <a:lnTo>
                    <a:pt x="4606" y="4244"/>
                  </a:lnTo>
                  <a:cubicBezTo>
                    <a:pt x="5389" y="4055"/>
                    <a:pt x="6161" y="3827"/>
                    <a:pt x="6921" y="3558"/>
                  </a:cubicBezTo>
                  <a:cubicBezTo>
                    <a:pt x="8349" y="3101"/>
                    <a:pt x="10318" y="2603"/>
                    <a:pt x="12826" y="2063"/>
                  </a:cubicBezTo>
                  <a:cubicBezTo>
                    <a:pt x="15334" y="1522"/>
                    <a:pt x="18312" y="1046"/>
                    <a:pt x="21761" y="634"/>
                  </a:cubicBezTo>
                  <a:cubicBezTo>
                    <a:pt x="25510" y="198"/>
                    <a:pt x="29282" y="-13"/>
                    <a:pt x="33057" y="5"/>
                  </a:cubicBezTo>
                  <a:cubicBezTo>
                    <a:pt x="38980" y="-62"/>
                    <a:pt x="44893" y="523"/>
                    <a:pt x="50688" y="1748"/>
                  </a:cubicBezTo>
                  <a:cubicBezTo>
                    <a:pt x="55286" y="2720"/>
                    <a:pt x="59688" y="4458"/>
                    <a:pt x="63709" y="6892"/>
                  </a:cubicBezTo>
                  <a:cubicBezTo>
                    <a:pt x="67046" y="8903"/>
                    <a:pt x="69840" y="11703"/>
                    <a:pt x="71843" y="15045"/>
                  </a:cubicBezTo>
                  <a:cubicBezTo>
                    <a:pt x="73729" y="18322"/>
                    <a:pt x="74693" y="22047"/>
                    <a:pt x="74634" y="25827"/>
                  </a:cubicBezTo>
                  <a:lnTo>
                    <a:pt x="74634" y="68557"/>
                  </a:lnTo>
                  <a:close/>
                  <a:moveTo>
                    <a:pt x="28685" y="64070"/>
                  </a:moveTo>
                  <a:cubicBezTo>
                    <a:pt x="33029" y="64085"/>
                    <a:pt x="37365" y="63731"/>
                    <a:pt x="41649" y="63013"/>
                  </a:cubicBezTo>
                  <a:cubicBezTo>
                    <a:pt x="45469" y="62373"/>
                    <a:pt x="49251" y="61518"/>
                    <a:pt x="52974" y="60451"/>
                  </a:cubicBezTo>
                  <a:cubicBezTo>
                    <a:pt x="56134" y="59558"/>
                    <a:pt x="59239" y="58477"/>
                    <a:pt x="62270" y="57212"/>
                  </a:cubicBezTo>
                  <a:cubicBezTo>
                    <a:pt x="65026" y="56050"/>
                    <a:pt x="67331" y="55012"/>
                    <a:pt x="69186" y="54098"/>
                  </a:cubicBezTo>
                  <a:lnTo>
                    <a:pt x="69186" y="39029"/>
                  </a:lnTo>
                  <a:cubicBezTo>
                    <a:pt x="68566" y="38943"/>
                    <a:pt x="66909" y="38753"/>
                    <a:pt x="64213" y="38467"/>
                  </a:cubicBezTo>
                  <a:cubicBezTo>
                    <a:pt x="61518" y="38181"/>
                    <a:pt x="58317" y="37867"/>
                    <a:pt x="54603" y="37515"/>
                  </a:cubicBezTo>
                  <a:cubicBezTo>
                    <a:pt x="50888" y="37162"/>
                    <a:pt x="46878" y="36886"/>
                    <a:pt x="42573" y="36638"/>
                  </a:cubicBezTo>
                  <a:cubicBezTo>
                    <a:pt x="38267" y="36391"/>
                    <a:pt x="34229" y="36267"/>
                    <a:pt x="30447" y="36267"/>
                  </a:cubicBezTo>
                  <a:cubicBezTo>
                    <a:pt x="25840" y="36172"/>
                    <a:pt x="21235" y="36546"/>
                    <a:pt x="16703" y="37381"/>
                  </a:cubicBezTo>
                  <a:cubicBezTo>
                    <a:pt x="14075" y="37785"/>
                    <a:pt x="11569" y="38760"/>
                    <a:pt x="9359" y="40239"/>
                  </a:cubicBezTo>
                  <a:cubicBezTo>
                    <a:pt x="7982" y="41346"/>
                    <a:pt x="6940" y="42812"/>
                    <a:pt x="6349" y="44477"/>
                  </a:cubicBezTo>
                  <a:cubicBezTo>
                    <a:pt x="5168" y="48121"/>
                    <a:pt x="5168" y="52045"/>
                    <a:pt x="6349" y="55688"/>
                  </a:cubicBezTo>
                  <a:cubicBezTo>
                    <a:pt x="6979" y="57417"/>
                    <a:pt x="8089" y="58931"/>
                    <a:pt x="9549" y="60051"/>
                  </a:cubicBezTo>
                  <a:cubicBezTo>
                    <a:pt x="11628" y="61642"/>
                    <a:pt x="14070" y="62689"/>
                    <a:pt x="16655" y="63099"/>
                  </a:cubicBezTo>
                  <a:cubicBezTo>
                    <a:pt x="20623" y="63816"/>
                    <a:pt x="24652" y="64145"/>
                    <a:pt x="28685" y="64080"/>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D02BF44-FE34-41C9-8D5F-86B0226D4996}"/>
                </a:ext>
              </a:extLst>
            </p:cNvPr>
            <p:cNvSpPr/>
            <p:nvPr/>
          </p:nvSpPr>
          <p:spPr>
            <a:xfrm>
              <a:off x="10302932" y="760305"/>
              <a:ext cx="74722" cy="70323"/>
            </a:xfrm>
            <a:custGeom>
              <a:avLst/>
              <a:gdLst>
                <a:gd name="connsiteX0" fmla="*/ 70224 w 74722"/>
                <a:gd name="connsiteY0" fmla="*/ 68528 h 70323"/>
                <a:gd name="connsiteX1" fmla="*/ 69557 w 74722"/>
                <a:gd name="connsiteY1" fmla="*/ 60051 h 70323"/>
                <a:gd name="connsiteX2" fmla="*/ 69462 w 74722"/>
                <a:gd name="connsiteY2" fmla="*/ 60051 h 70323"/>
                <a:gd name="connsiteX3" fmla="*/ 49859 w 74722"/>
                <a:gd name="connsiteY3" fmla="*/ 67575 h 70323"/>
                <a:gd name="connsiteX4" fmla="*/ 28590 w 74722"/>
                <a:gd name="connsiteY4" fmla="*/ 70319 h 70323"/>
                <a:gd name="connsiteX5" fmla="*/ 15636 w 74722"/>
                <a:gd name="connsiteY5" fmla="*/ 69138 h 70323"/>
                <a:gd name="connsiteX6" fmla="*/ 6578 w 74722"/>
                <a:gd name="connsiteY6" fmla="*/ 65328 h 70323"/>
                <a:gd name="connsiteX7" fmla="*/ 1815 w 74722"/>
                <a:gd name="connsiteY7" fmla="*/ 59279 h 70323"/>
                <a:gd name="connsiteX8" fmla="*/ 5 w 74722"/>
                <a:gd name="connsiteY8" fmla="*/ 50116 h 70323"/>
                <a:gd name="connsiteX9" fmla="*/ 1672 w 74722"/>
                <a:gd name="connsiteY9" fmla="*/ 41401 h 70323"/>
                <a:gd name="connsiteX10" fmla="*/ 6778 w 74722"/>
                <a:gd name="connsiteY10" fmla="*/ 34924 h 70323"/>
                <a:gd name="connsiteX11" fmla="*/ 15007 w 74722"/>
                <a:gd name="connsiteY11" fmla="*/ 31619 h 70323"/>
                <a:gd name="connsiteX12" fmla="*/ 30466 w 74722"/>
                <a:gd name="connsiteY12" fmla="*/ 30314 h 70323"/>
                <a:gd name="connsiteX13" fmla="*/ 42125 w 74722"/>
                <a:gd name="connsiteY13" fmla="*/ 30685 h 70323"/>
                <a:gd name="connsiteX14" fmla="*/ 53641 w 74722"/>
                <a:gd name="connsiteY14" fmla="*/ 31638 h 70323"/>
                <a:gd name="connsiteX15" fmla="*/ 63166 w 74722"/>
                <a:gd name="connsiteY15" fmla="*/ 32695 h 70323"/>
                <a:gd name="connsiteX16" fmla="*/ 68881 w 74722"/>
                <a:gd name="connsiteY16" fmla="*/ 33447 h 70323"/>
                <a:gd name="connsiteX17" fmla="*/ 69185 w 74722"/>
                <a:gd name="connsiteY17" fmla="*/ 33447 h 70323"/>
                <a:gd name="connsiteX18" fmla="*/ 69185 w 74722"/>
                <a:gd name="connsiteY18" fmla="*/ 25970 h 70323"/>
                <a:gd name="connsiteX19" fmla="*/ 59851 w 74722"/>
                <a:gd name="connsiteY19" fmla="*/ 11454 h 70323"/>
                <a:gd name="connsiteX20" fmla="*/ 32991 w 74722"/>
                <a:gd name="connsiteY20" fmla="*/ 6234 h 70323"/>
                <a:gd name="connsiteX21" fmla="*/ 22218 w 74722"/>
                <a:gd name="connsiteY21" fmla="*/ 6863 h 70323"/>
                <a:gd name="connsiteX22" fmla="*/ 13645 w 74722"/>
                <a:gd name="connsiteY22" fmla="*/ 8225 h 70323"/>
                <a:gd name="connsiteX23" fmla="*/ 7797 w 74722"/>
                <a:gd name="connsiteY23" fmla="*/ 9597 h 70323"/>
                <a:gd name="connsiteX24" fmla="*/ 5330 w 74722"/>
                <a:gd name="connsiteY24" fmla="*/ 10349 h 70323"/>
                <a:gd name="connsiteX25" fmla="*/ 4968 w 74722"/>
                <a:gd name="connsiteY25" fmla="*/ 7292 h 70323"/>
                <a:gd name="connsiteX26" fmla="*/ 4596 w 74722"/>
                <a:gd name="connsiteY26" fmla="*/ 4244 h 70323"/>
                <a:gd name="connsiteX27" fmla="*/ 6911 w 74722"/>
                <a:gd name="connsiteY27" fmla="*/ 3558 h 70323"/>
                <a:gd name="connsiteX28" fmla="*/ 12817 w 74722"/>
                <a:gd name="connsiteY28" fmla="*/ 2063 h 70323"/>
                <a:gd name="connsiteX29" fmla="*/ 21751 w 74722"/>
                <a:gd name="connsiteY29" fmla="*/ 634 h 70323"/>
                <a:gd name="connsiteX30" fmla="*/ 33048 w 74722"/>
                <a:gd name="connsiteY30" fmla="*/ 5 h 70323"/>
                <a:gd name="connsiteX31" fmla="*/ 50678 w 74722"/>
                <a:gd name="connsiteY31" fmla="*/ 1748 h 70323"/>
                <a:gd name="connsiteX32" fmla="*/ 63794 w 74722"/>
                <a:gd name="connsiteY32" fmla="*/ 6863 h 70323"/>
                <a:gd name="connsiteX33" fmla="*/ 71929 w 74722"/>
                <a:gd name="connsiteY33" fmla="*/ 15017 h 70323"/>
                <a:gd name="connsiteX34" fmla="*/ 74720 w 74722"/>
                <a:gd name="connsiteY34" fmla="*/ 25799 h 70323"/>
                <a:gd name="connsiteX35" fmla="*/ 74720 w 74722"/>
                <a:gd name="connsiteY35" fmla="*/ 68528 h 70323"/>
                <a:gd name="connsiteX36" fmla="*/ 28685 w 74722"/>
                <a:gd name="connsiteY36" fmla="*/ 64042 h 70323"/>
                <a:gd name="connsiteX37" fmla="*/ 41649 w 74722"/>
                <a:gd name="connsiteY37" fmla="*/ 62984 h 70323"/>
                <a:gd name="connsiteX38" fmla="*/ 52993 w 74722"/>
                <a:gd name="connsiteY38" fmla="*/ 60432 h 70323"/>
                <a:gd name="connsiteX39" fmla="*/ 62289 w 74722"/>
                <a:gd name="connsiteY39" fmla="*/ 57193 h 70323"/>
                <a:gd name="connsiteX40" fmla="*/ 69205 w 74722"/>
                <a:gd name="connsiteY40" fmla="*/ 54079 h 70323"/>
                <a:gd name="connsiteX41" fmla="*/ 69205 w 74722"/>
                <a:gd name="connsiteY41" fmla="*/ 39000 h 70323"/>
                <a:gd name="connsiteX42" fmla="*/ 64233 w 74722"/>
                <a:gd name="connsiteY42" fmla="*/ 38438 h 70323"/>
                <a:gd name="connsiteX43" fmla="*/ 54622 w 74722"/>
                <a:gd name="connsiteY43" fmla="*/ 37486 h 70323"/>
                <a:gd name="connsiteX44" fmla="*/ 42592 w 74722"/>
                <a:gd name="connsiteY44" fmla="*/ 36610 h 70323"/>
                <a:gd name="connsiteX45" fmla="*/ 30466 w 74722"/>
                <a:gd name="connsiteY45" fmla="*/ 36238 h 70323"/>
                <a:gd name="connsiteX46" fmla="*/ 16722 w 74722"/>
                <a:gd name="connsiteY46" fmla="*/ 37353 h 70323"/>
                <a:gd name="connsiteX47" fmla="*/ 9378 w 74722"/>
                <a:gd name="connsiteY47" fmla="*/ 40210 h 70323"/>
                <a:gd name="connsiteX48" fmla="*/ 6368 w 74722"/>
                <a:gd name="connsiteY48" fmla="*/ 44449 h 70323"/>
                <a:gd name="connsiteX49" fmla="*/ 6368 w 74722"/>
                <a:gd name="connsiteY49" fmla="*/ 55660 h 70323"/>
                <a:gd name="connsiteX50" fmla="*/ 9569 w 74722"/>
                <a:gd name="connsiteY50" fmla="*/ 60022 h 70323"/>
                <a:gd name="connsiteX51" fmla="*/ 16674 w 74722"/>
                <a:gd name="connsiteY51" fmla="*/ 63070 h 70323"/>
                <a:gd name="connsiteX52" fmla="*/ 28685 w 74722"/>
                <a:gd name="connsiteY52" fmla="*/ 64051 h 7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722" h="70323">
                  <a:moveTo>
                    <a:pt x="70224" y="68528"/>
                  </a:moveTo>
                  <a:lnTo>
                    <a:pt x="69557" y="60051"/>
                  </a:lnTo>
                  <a:lnTo>
                    <a:pt x="69462" y="60051"/>
                  </a:lnTo>
                  <a:cubicBezTo>
                    <a:pt x="63205" y="63228"/>
                    <a:pt x="56635" y="65750"/>
                    <a:pt x="49859" y="67575"/>
                  </a:cubicBezTo>
                  <a:cubicBezTo>
                    <a:pt x="42921" y="69421"/>
                    <a:pt x="35770" y="70343"/>
                    <a:pt x="28590" y="70319"/>
                  </a:cubicBezTo>
                  <a:cubicBezTo>
                    <a:pt x="24243" y="70373"/>
                    <a:pt x="19901" y="69978"/>
                    <a:pt x="15636" y="69138"/>
                  </a:cubicBezTo>
                  <a:cubicBezTo>
                    <a:pt x="12379" y="68528"/>
                    <a:pt x="9290" y="67229"/>
                    <a:pt x="6578" y="65328"/>
                  </a:cubicBezTo>
                  <a:cubicBezTo>
                    <a:pt x="4485" y="63765"/>
                    <a:pt x="2843" y="61679"/>
                    <a:pt x="1815" y="59279"/>
                  </a:cubicBezTo>
                  <a:cubicBezTo>
                    <a:pt x="552" y="56393"/>
                    <a:pt x="-65" y="53266"/>
                    <a:pt x="5" y="50116"/>
                  </a:cubicBezTo>
                  <a:cubicBezTo>
                    <a:pt x="-27" y="47129"/>
                    <a:pt x="540" y="44165"/>
                    <a:pt x="1672" y="41401"/>
                  </a:cubicBezTo>
                  <a:cubicBezTo>
                    <a:pt x="2739" y="38809"/>
                    <a:pt x="4507" y="36566"/>
                    <a:pt x="6778" y="34924"/>
                  </a:cubicBezTo>
                  <a:cubicBezTo>
                    <a:pt x="9294" y="33325"/>
                    <a:pt x="12084" y="32204"/>
                    <a:pt x="15007" y="31619"/>
                  </a:cubicBezTo>
                  <a:cubicBezTo>
                    <a:pt x="20097" y="30615"/>
                    <a:pt x="25281" y="30177"/>
                    <a:pt x="30466" y="30314"/>
                  </a:cubicBezTo>
                  <a:cubicBezTo>
                    <a:pt x="34181" y="30314"/>
                    <a:pt x="38067" y="30437"/>
                    <a:pt x="42125" y="30685"/>
                  </a:cubicBezTo>
                  <a:cubicBezTo>
                    <a:pt x="46183" y="30933"/>
                    <a:pt x="50021" y="31250"/>
                    <a:pt x="53641" y="31638"/>
                  </a:cubicBezTo>
                  <a:cubicBezTo>
                    <a:pt x="57273" y="32019"/>
                    <a:pt x="60448" y="32371"/>
                    <a:pt x="63166" y="32695"/>
                  </a:cubicBezTo>
                  <a:cubicBezTo>
                    <a:pt x="65883" y="33019"/>
                    <a:pt x="67788" y="33269"/>
                    <a:pt x="68881" y="33447"/>
                  </a:cubicBezTo>
                  <a:lnTo>
                    <a:pt x="69185" y="33447"/>
                  </a:lnTo>
                  <a:lnTo>
                    <a:pt x="69185" y="25970"/>
                  </a:lnTo>
                  <a:cubicBezTo>
                    <a:pt x="69183" y="19722"/>
                    <a:pt x="65536" y="14049"/>
                    <a:pt x="59851" y="11454"/>
                  </a:cubicBezTo>
                  <a:cubicBezTo>
                    <a:pt x="51460" y="7539"/>
                    <a:pt x="42236" y="5747"/>
                    <a:pt x="32991" y="6234"/>
                  </a:cubicBezTo>
                  <a:cubicBezTo>
                    <a:pt x="29390" y="6217"/>
                    <a:pt x="25792" y="6427"/>
                    <a:pt x="22218" y="6863"/>
                  </a:cubicBezTo>
                  <a:cubicBezTo>
                    <a:pt x="18941" y="7270"/>
                    <a:pt x="16084" y="7723"/>
                    <a:pt x="13645" y="8225"/>
                  </a:cubicBezTo>
                  <a:cubicBezTo>
                    <a:pt x="11207" y="8727"/>
                    <a:pt x="9257" y="9184"/>
                    <a:pt x="7797" y="9597"/>
                  </a:cubicBezTo>
                  <a:cubicBezTo>
                    <a:pt x="6340" y="10016"/>
                    <a:pt x="5520" y="10264"/>
                    <a:pt x="5330" y="10349"/>
                  </a:cubicBezTo>
                  <a:cubicBezTo>
                    <a:pt x="5216" y="9349"/>
                    <a:pt x="5082" y="8330"/>
                    <a:pt x="4968" y="7292"/>
                  </a:cubicBezTo>
                  <a:lnTo>
                    <a:pt x="4596" y="4244"/>
                  </a:lnTo>
                  <a:cubicBezTo>
                    <a:pt x="5379" y="4055"/>
                    <a:pt x="6152" y="3827"/>
                    <a:pt x="6911" y="3558"/>
                  </a:cubicBezTo>
                  <a:cubicBezTo>
                    <a:pt x="8340" y="3101"/>
                    <a:pt x="10309" y="2603"/>
                    <a:pt x="12817" y="2063"/>
                  </a:cubicBezTo>
                  <a:cubicBezTo>
                    <a:pt x="15325" y="1522"/>
                    <a:pt x="18303" y="1046"/>
                    <a:pt x="21751" y="634"/>
                  </a:cubicBezTo>
                  <a:cubicBezTo>
                    <a:pt x="25500" y="198"/>
                    <a:pt x="29273" y="-13"/>
                    <a:pt x="33048" y="5"/>
                  </a:cubicBezTo>
                  <a:cubicBezTo>
                    <a:pt x="38970" y="-62"/>
                    <a:pt x="44883" y="523"/>
                    <a:pt x="50678" y="1748"/>
                  </a:cubicBezTo>
                  <a:cubicBezTo>
                    <a:pt x="55308" y="2701"/>
                    <a:pt x="59742" y="4430"/>
                    <a:pt x="63794" y="6863"/>
                  </a:cubicBezTo>
                  <a:cubicBezTo>
                    <a:pt x="67132" y="8875"/>
                    <a:pt x="69926" y="11674"/>
                    <a:pt x="71929" y="15017"/>
                  </a:cubicBezTo>
                  <a:cubicBezTo>
                    <a:pt x="73815" y="18293"/>
                    <a:pt x="74779" y="22018"/>
                    <a:pt x="74720" y="25799"/>
                  </a:cubicBezTo>
                  <a:lnTo>
                    <a:pt x="74720" y="68528"/>
                  </a:lnTo>
                  <a:close/>
                  <a:moveTo>
                    <a:pt x="28685" y="64042"/>
                  </a:moveTo>
                  <a:cubicBezTo>
                    <a:pt x="33029" y="64056"/>
                    <a:pt x="37365" y="63703"/>
                    <a:pt x="41649" y="62984"/>
                  </a:cubicBezTo>
                  <a:cubicBezTo>
                    <a:pt x="45475" y="62348"/>
                    <a:pt x="49263" y="61496"/>
                    <a:pt x="52993" y="60432"/>
                  </a:cubicBezTo>
                  <a:cubicBezTo>
                    <a:pt x="56153" y="59539"/>
                    <a:pt x="59259" y="58458"/>
                    <a:pt x="62289" y="57193"/>
                  </a:cubicBezTo>
                  <a:cubicBezTo>
                    <a:pt x="65039" y="56031"/>
                    <a:pt x="67344" y="54993"/>
                    <a:pt x="69205" y="54079"/>
                  </a:cubicBezTo>
                  <a:lnTo>
                    <a:pt x="69205" y="39000"/>
                  </a:lnTo>
                  <a:cubicBezTo>
                    <a:pt x="68585" y="38915"/>
                    <a:pt x="66928" y="38724"/>
                    <a:pt x="64233" y="38438"/>
                  </a:cubicBezTo>
                  <a:cubicBezTo>
                    <a:pt x="61537" y="38153"/>
                    <a:pt x="58337" y="37838"/>
                    <a:pt x="54622" y="37486"/>
                  </a:cubicBezTo>
                  <a:cubicBezTo>
                    <a:pt x="50907" y="37134"/>
                    <a:pt x="46897" y="36857"/>
                    <a:pt x="42592" y="36610"/>
                  </a:cubicBezTo>
                  <a:cubicBezTo>
                    <a:pt x="38286" y="36362"/>
                    <a:pt x="34248" y="36238"/>
                    <a:pt x="30466" y="36238"/>
                  </a:cubicBezTo>
                  <a:cubicBezTo>
                    <a:pt x="25859" y="36144"/>
                    <a:pt x="21254" y="36517"/>
                    <a:pt x="16722" y="37353"/>
                  </a:cubicBezTo>
                  <a:cubicBezTo>
                    <a:pt x="14094" y="37757"/>
                    <a:pt x="11588" y="38732"/>
                    <a:pt x="9378" y="40210"/>
                  </a:cubicBezTo>
                  <a:cubicBezTo>
                    <a:pt x="8001" y="41317"/>
                    <a:pt x="6959" y="42784"/>
                    <a:pt x="6368" y="44449"/>
                  </a:cubicBezTo>
                  <a:cubicBezTo>
                    <a:pt x="5187" y="48092"/>
                    <a:pt x="5187" y="52016"/>
                    <a:pt x="6368" y="55660"/>
                  </a:cubicBezTo>
                  <a:cubicBezTo>
                    <a:pt x="6998" y="57388"/>
                    <a:pt x="8108" y="58902"/>
                    <a:pt x="9569" y="60022"/>
                  </a:cubicBezTo>
                  <a:cubicBezTo>
                    <a:pt x="11647" y="61614"/>
                    <a:pt x="14089" y="62661"/>
                    <a:pt x="16674" y="63070"/>
                  </a:cubicBezTo>
                  <a:cubicBezTo>
                    <a:pt x="20637" y="63786"/>
                    <a:pt x="24659" y="64115"/>
                    <a:pt x="28685" y="64051"/>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B548D84-0838-44DB-BC8C-088958130FF5}"/>
                </a:ext>
              </a:extLst>
            </p:cNvPr>
            <p:cNvSpPr/>
            <p:nvPr/>
          </p:nvSpPr>
          <p:spPr>
            <a:xfrm>
              <a:off x="10529351" y="760305"/>
              <a:ext cx="74664" cy="70275"/>
            </a:xfrm>
            <a:custGeom>
              <a:avLst/>
              <a:gdLst>
                <a:gd name="connsiteX0" fmla="*/ 70176 w 74664"/>
                <a:gd name="connsiteY0" fmla="*/ 68528 h 70275"/>
                <a:gd name="connsiteX1" fmla="*/ 69518 w 74664"/>
                <a:gd name="connsiteY1" fmla="*/ 60051 h 70275"/>
                <a:gd name="connsiteX2" fmla="*/ 69461 w 74664"/>
                <a:gd name="connsiteY2" fmla="*/ 60051 h 70275"/>
                <a:gd name="connsiteX3" fmla="*/ 49859 w 74664"/>
                <a:gd name="connsiteY3" fmla="*/ 67528 h 70275"/>
                <a:gd name="connsiteX4" fmla="*/ 28589 w 74664"/>
                <a:gd name="connsiteY4" fmla="*/ 70271 h 70275"/>
                <a:gd name="connsiteX5" fmla="*/ 15626 w 74664"/>
                <a:gd name="connsiteY5" fmla="*/ 69090 h 70275"/>
                <a:gd name="connsiteX6" fmla="*/ 6577 w 74664"/>
                <a:gd name="connsiteY6" fmla="*/ 65280 h 70275"/>
                <a:gd name="connsiteX7" fmla="*/ 1815 w 74664"/>
                <a:gd name="connsiteY7" fmla="*/ 59231 h 70275"/>
                <a:gd name="connsiteX8" fmla="*/ 5 w 74664"/>
                <a:gd name="connsiteY8" fmla="*/ 50068 h 70275"/>
                <a:gd name="connsiteX9" fmla="*/ 1681 w 74664"/>
                <a:gd name="connsiteY9" fmla="*/ 41353 h 70275"/>
                <a:gd name="connsiteX10" fmla="*/ 6787 w 74664"/>
                <a:gd name="connsiteY10" fmla="*/ 34876 h 70275"/>
                <a:gd name="connsiteX11" fmla="*/ 15016 w 74664"/>
                <a:gd name="connsiteY11" fmla="*/ 31571 h 70275"/>
                <a:gd name="connsiteX12" fmla="*/ 30475 w 74664"/>
                <a:gd name="connsiteY12" fmla="*/ 30266 h 70275"/>
                <a:gd name="connsiteX13" fmla="*/ 42134 w 74664"/>
                <a:gd name="connsiteY13" fmla="*/ 30637 h 70275"/>
                <a:gd name="connsiteX14" fmla="*/ 53650 w 74664"/>
                <a:gd name="connsiteY14" fmla="*/ 31590 h 70275"/>
                <a:gd name="connsiteX15" fmla="*/ 63175 w 74664"/>
                <a:gd name="connsiteY15" fmla="*/ 32647 h 70275"/>
                <a:gd name="connsiteX16" fmla="*/ 68890 w 74664"/>
                <a:gd name="connsiteY16" fmla="*/ 33400 h 70275"/>
                <a:gd name="connsiteX17" fmla="*/ 69166 w 74664"/>
                <a:gd name="connsiteY17" fmla="*/ 33400 h 70275"/>
                <a:gd name="connsiteX18" fmla="*/ 69166 w 74664"/>
                <a:gd name="connsiteY18" fmla="*/ 25923 h 70275"/>
                <a:gd name="connsiteX19" fmla="*/ 59831 w 74664"/>
                <a:gd name="connsiteY19" fmla="*/ 11406 h 70275"/>
                <a:gd name="connsiteX20" fmla="*/ 32933 w 74664"/>
                <a:gd name="connsiteY20" fmla="*/ 6234 h 70275"/>
                <a:gd name="connsiteX21" fmla="*/ 22160 w 74664"/>
                <a:gd name="connsiteY21" fmla="*/ 6863 h 70275"/>
                <a:gd name="connsiteX22" fmla="*/ 13588 w 74664"/>
                <a:gd name="connsiteY22" fmla="*/ 8225 h 70275"/>
                <a:gd name="connsiteX23" fmla="*/ 7739 w 74664"/>
                <a:gd name="connsiteY23" fmla="*/ 9597 h 70275"/>
                <a:gd name="connsiteX24" fmla="*/ 5272 w 74664"/>
                <a:gd name="connsiteY24" fmla="*/ 10349 h 70275"/>
                <a:gd name="connsiteX25" fmla="*/ 4910 w 74664"/>
                <a:gd name="connsiteY25" fmla="*/ 7292 h 70275"/>
                <a:gd name="connsiteX26" fmla="*/ 4529 w 74664"/>
                <a:gd name="connsiteY26" fmla="*/ 4244 h 70275"/>
                <a:gd name="connsiteX27" fmla="*/ 6853 w 74664"/>
                <a:gd name="connsiteY27" fmla="*/ 3558 h 70275"/>
                <a:gd name="connsiteX28" fmla="*/ 12759 w 74664"/>
                <a:gd name="connsiteY28" fmla="*/ 2062 h 70275"/>
                <a:gd name="connsiteX29" fmla="*/ 21693 w 74664"/>
                <a:gd name="connsiteY29" fmla="*/ 634 h 70275"/>
                <a:gd name="connsiteX30" fmla="*/ 32990 w 74664"/>
                <a:gd name="connsiteY30" fmla="*/ 5 h 70275"/>
                <a:gd name="connsiteX31" fmla="*/ 50621 w 74664"/>
                <a:gd name="connsiteY31" fmla="*/ 1748 h 70275"/>
                <a:gd name="connsiteX32" fmla="*/ 63737 w 74664"/>
                <a:gd name="connsiteY32" fmla="*/ 6863 h 70275"/>
                <a:gd name="connsiteX33" fmla="*/ 71871 w 74664"/>
                <a:gd name="connsiteY33" fmla="*/ 15016 h 70275"/>
                <a:gd name="connsiteX34" fmla="*/ 74662 w 74664"/>
                <a:gd name="connsiteY34" fmla="*/ 25799 h 70275"/>
                <a:gd name="connsiteX35" fmla="*/ 74662 w 74664"/>
                <a:gd name="connsiteY35" fmla="*/ 68528 h 70275"/>
                <a:gd name="connsiteX36" fmla="*/ 28647 w 74664"/>
                <a:gd name="connsiteY36" fmla="*/ 64042 h 70275"/>
                <a:gd name="connsiteX37" fmla="*/ 41601 w 74664"/>
                <a:gd name="connsiteY37" fmla="*/ 62984 h 70275"/>
                <a:gd name="connsiteX38" fmla="*/ 52935 w 74664"/>
                <a:gd name="connsiteY38" fmla="*/ 60422 h 70275"/>
                <a:gd name="connsiteX39" fmla="*/ 62222 w 74664"/>
                <a:gd name="connsiteY39" fmla="*/ 57184 h 70275"/>
                <a:gd name="connsiteX40" fmla="*/ 69147 w 74664"/>
                <a:gd name="connsiteY40" fmla="*/ 54069 h 70275"/>
                <a:gd name="connsiteX41" fmla="*/ 69147 w 74664"/>
                <a:gd name="connsiteY41" fmla="*/ 39000 h 70275"/>
                <a:gd name="connsiteX42" fmla="*/ 64175 w 74664"/>
                <a:gd name="connsiteY42" fmla="*/ 38438 h 70275"/>
                <a:gd name="connsiteX43" fmla="*/ 54564 w 74664"/>
                <a:gd name="connsiteY43" fmla="*/ 37486 h 70275"/>
                <a:gd name="connsiteX44" fmla="*/ 42534 w 74664"/>
                <a:gd name="connsiteY44" fmla="*/ 36610 h 70275"/>
                <a:gd name="connsiteX45" fmla="*/ 30409 w 74664"/>
                <a:gd name="connsiteY45" fmla="*/ 36238 h 70275"/>
                <a:gd name="connsiteX46" fmla="*/ 16664 w 74664"/>
                <a:gd name="connsiteY46" fmla="*/ 37353 h 70275"/>
                <a:gd name="connsiteX47" fmla="*/ 9320 w 74664"/>
                <a:gd name="connsiteY47" fmla="*/ 40210 h 70275"/>
                <a:gd name="connsiteX48" fmla="*/ 6301 w 74664"/>
                <a:gd name="connsiteY48" fmla="*/ 44449 h 70275"/>
                <a:gd name="connsiteX49" fmla="*/ 6301 w 74664"/>
                <a:gd name="connsiteY49" fmla="*/ 55660 h 70275"/>
                <a:gd name="connsiteX50" fmla="*/ 9511 w 74664"/>
                <a:gd name="connsiteY50" fmla="*/ 60022 h 70275"/>
                <a:gd name="connsiteX51" fmla="*/ 16617 w 74664"/>
                <a:gd name="connsiteY51" fmla="*/ 63070 h 70275"/>
                <a:gd name="connsiteX52" fmla="*/ 28647 w 74664"/>
                <a:gd name="connsiteY52" fmla="*/ 64051 h 7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664" h="70275">
                  <a:moveTo>
                    <a:pt x="70176" y="68528"/>
                  </a:moveTo>
                  <a:lnTo>
                    <a:pt x="69518" y="60051"/>
                  </a:lnTo>
                  <a:lnTo>
                    <a:pt x="69461" y="60051"/>
                  </a:lnTo>
                  <a:cubicBezTo>
                    <a:pt x="63203" y="63212"/>
                    <a:pt x="56631" y="65718"/>
                    <a:pt x="49859" y="67528"/>
                  </a:cubicBezTo>
                  <a:cubicBezTo>
                    <a:pt x="42924" y="69374"/>
                    <a:pt x="35771" y="70296"/>
                    <a:pt x="28589" y="70271"/>
                  </a:cubicBezTo>
                  <a:cubicBezTo>
                    <a:pt x="24236" y="70325"/>
                    <a:pt x="19893" y="69929"/>
                    <a:pt x="15626" y="69090"/>
                  </a:cubicBezTo>
                  <a:cubicBezTo>
                    <a:pt x="12368" y="68478"/>
                    <a:pt x="9292" y="67179"/>
                    <a:pt x="6577" y="65280"/>
                  </a:cubicBezTo>
                  <a:cubicBezTo>
                    <a:pt x="4491" y="63715"/>
                    <a:pt x="2843" y="61629"/>
                    <a:pt x="1815" y="59231"/>
                  </a:cubicBezTo>
                  <a:cubicBezTo>
                    <a:pt x="556" y="56343"/>
                    <a:pt x="-62" y="53217"/>
                    <a:pt x="5" y="50068"/>
                  </a:cubicBezTo>
                  <a:cubicBezTo>
                    <a:pt x="-25" y="47080"/>
                    <a:pt x="545" y="44117"/>
                    <a:pt x="1681" y="41353"/>
                  </a:cubicBezTo>
                  <a:cubicBezTo>
                    <a:pt x="2748" y="38761"/>
                    <a:pt x="4520" y="36518"/>
                    <a:pt x="6787" y="34876"/>
                  </a:cubicBezTo>
                  <a:cubicBezTo>
                    <a:pt x="9301" y="33277"/>
                    <a:pt x="12092" y="32157"/>
                    <a:pt x="15016" y="31571"/>
                  </a:cubicBezTo>
                  <a:cubicBezTo>
                    <a:pt x="20103" y="30567"/>
                    <a:pt x="25294" y="30129"/>
                    <a:pt x="30475" y="30266"/>
                  </a:cubicBezTo>
                  <a:cubicBezTo>
                    <a:pt x="34190" y="30266"/>
                    <a:pt x="38076" y="30390"/>
                    <a:pt x="42134" y="30637"/>
                  </a:cubicBezTo>
                  <a:cubicBezTo>
                    <a:pt x="46192" y="30885"/>
                    <a:pt x="50030" y="31202"/>
                    <a:pt x="53650" y="31590"/>
                  </a:cubicBezTo>
                  <a:cubicBezTo>
                    <a:pt x="57279" y="31971"/>
                    <a:pt x="60460" y="32323"/>
                    <a:pt x="63175" y="32647"/>
                  </a:cubicBezTo>
                  <a:cubicBezTo>
                    <a:pt x="65889" y="32971"/>
                    <a:pt x="67794" y="33222"/>
                    <a:pt x="68890" y="33400"/>
                  </a:cubicBezTo>
                  <a:lnTo>
                    <a:pt x="69166" y="33400"/>
                  </a:lnTo>
                  <a:lnTo>
                    <a:pt x="69166" y="25923"/>
                  </a:lnTo>
                  <a:cubicBezTo>
                    <a:pt x="69156" y="19675"/>
                    <a:pt x="65518" y="14003"/>
                    <a:pt x="59831" y="11406"/>
                  </a:cubicBezTo>
                  <a:cubicBezTo>
                    <a:pt x="51421" y="7502"/>
                    <a:pt x="42191" y="5726"/>
                    <a:pt x="32933" y="6234"/>
                  </a:cubicBezTo>
                  <a:cubicBezTo>
                    <a:pt x="29332" y="6217"/>
                    <a:pt x="25732" y="6427"/>
                    <a:pt x="22160" y="6863"/>
                  </a:cubicBezTo>
                  <a:cubicBezTo>
                    <a:pt x="18883" y="7270"/>
                    <a:pt x="16026" y="7723"/>
                    <a:pt x="13588" y="8225"/>
                  </a:cubicBezTo>
                  <a:cubicBezTo>
                    <a:pt x="11149" y="8727"/>
                    <a:pt x="9196" y="9184"/>
                    <a:pt x="7739" y="9597"/>
                  </a:cubicBezTo>
                  <a:cubicBezTo>
                    <a:pt x="6282" y="10016"/>
                    <a:pt x="5463" y="10263"/>
                    <a:pt x="5272" y="10349"/>
                  </a:cubicBezTo>
                  <a:cubicBezTo>
                    <a:pt x="5148" y="9349"/>
                    <a:pt x="5025" y="8330"/>
                    <a:pt x="4910" y="7292"/>
                  </a:cubicBezTo>
                  <a:lnTo>
                    <a:pt x="4529" y="4244"/>
                  </a:lnTo>
                  <a:cubicBezTo>
                    <a:pt x="5320" y="4057"/>
                    <a:pt x="6091" y="3828"/>
                    <a:pt x="6853" y="3558"/>
                  </a:cubicBezTo>
                  <a:cubicBezTo>
                    <a:pt x="8282" y="3101"/>
                    <a:pt x="10254" y="2602"/>
                    <a:pt x="12759" y="2062"/>
                  </a:cubicBezTo>
                  <a:cubicBezTo>
                    <a:pt x="15273" y="1519"/>
                    <a:pt x="18245" y="1043"/>
                    <a:pt x="21693" y="634"/>
                  </a:cubicBezTo>
                  <a:cubicBezTo>
                    <a:pt x="25446" y="197"/>
                    <a:pt x="29218" y="-13"/>
                    <a:pt x="32990" y="5"/>
                  </a:cubicBezTo>
                  <a:cubicBezTo>
                    <a:pt x="38914" y="-61"/>
                    <a:pt x="44830" y="523"/>
                    <a:pt x="50621" y="1748"/>
                  </a:cubicBezTo>
                  <a:cubicBezTo>
                    <a:pt x="55250" y="2701"/>
                    <a:pt x="59689" y="4430"/>
                    <a:pt x="63737" y="6863"/>
                  </a:cubicBezTo>
                  <a:cubicBezTo>
                    <a:pt x="67070" y="8875"/>
                    <a:pt x="69871" y="11674"/>
                    <a:pt x="71871" y="15016"/>
                  </a:cubicBezTo>
                  <a:cubicBezTo>
                    <a:pt x="73757" y="18293"/>
                    <a:pt x="74719" y="22018"/>
                    <a:pt x="74662" y="25799"/>
                  </a:cubicBezTo>
                  <a:lnTo>
                    <a:pt x="74662" y="68528"/>
                  </a:lnTo>
                  <a:close/>
                  <a:moveTo>
                    <a:pt x="28647" y="64042"/>
                  </a:moveTo>
                  <a:cubicBezTo>
                    <a:pt x="32990" y="64056"/>
                    <a:pt x="37324" y="63702"/>
                    <a:pt x="41601" y="62984"/>
                  </a:cubicBezTo>
                  <a:cubicBezTo>
                    <a:pt x="45420" y="62345"/>
                    <a:pt x="49211" y="61490"/>
                    <a:pt x="52935" y="60422"/>
                  </a:cubicBezTo>
                  <a:cubicBezTo>
                    <a:pt x="56098" y="59531"/>
                    <a:pt x="59193" y="58449"/>
                    <a:pt x="62222" y="57184"/>
                  </a:cubicBezTo>
                  <a:cubicBezTo>
                    <a:pt x="64984" y="56022"/>
                    <a:pt x="67290" y="54983"/>
                    <a:pt x="69147" y="54069"/>
                  </a:cubicBezTo>
                  <a:lnTo>
                    <a:pt x="69147" y="39000"/>
                  </a:lnTo>
                  <a:cubicBezTo>
                    <a:pt x="68528" y="38915"/>
                    <a:pt x="66870" y="38724"/>
                    <a:pt x="64175" y="38438"/>
                  </a:cubicBezTo>
                  <a:cubicBezTo>
                    <a:pt x="61479" y="38153"/>
                    <a:pt x="58279" y="37838"/>
                    <a:pt x="54564" y="37486"/>
                  </a:cubicBezTo>
                  <a:cubicBezTo>
                    <a:pt x="50849" y="37133"/>
                    <a:pt x="46839" y="36857"/>
                    <a:pt x="42534" y="36610"/>
                  </a:cubicBezTo>
                  <a:cubicBezTo>
                    <a:pt x="38229" y="36362"/>
                    <a:pt x="34190" y="36238"/>
                    <a:pt x="30409" y="36238"/>
                  </a:cubicBezTo>
                  <a:cubicBezTo>
                    <a:pt x="25799" y="36144"/>
                    <a:pt x="21198" y="36517"/>
                    <a:pt x="16664" y="37353"/>
                  </a:cubicBezTo>
                  <a:cubicBezTo>
                    <a:pt x="14035" y="37756"/>
                    <a:pt x="11530" y="38732"/>
                    <a:pt x="9320" y="40210"/>
                  </a:cubicBezTo>
                  <a:cubicBezTo>
                    <a:pt x="7939" y="41315"/>
                    <a:pt x="6891" y="42783"/>
                    <a:pt x="6301" y="44449"/>
                  </a:cubicBezTo>
                  <a:cubicBezTo>
                    <a:pt x="5129" y="48094"/>
                    <a:pt x="5129" y="52014"/>
                    <a:pt x="6301" y="55660"/>
                  </a:cubicBezTo>
                  <a:cubicBezTo>
                    <a:pt x="6930" y="57389"/>
                    <a:pt x="8044" y="58903"/>
                    <a:pt x="9511" y="60022"/>
                  </a:cubicBezTo>
                  <a:cubicBezTo>
                    <a:pt x="11587" y="61614"/>
                    <a:pt x="14035" y="62660"/>
                    <a:pt x="16617" y="63070"/>
                  </a:cubicBezTo>
                  <a:cubicBezTo>
                    <a:pt x="20588" y="63787"/>
                    <a:pt x="24617" y="64116"/>
                    <a:pt x="28647" y="64051"/>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2B6981A-718A-49E7-897D-A116E7BA98DC}"/>
                </a:ext>
              </a:extLst>
            </p:cNvPr>
            <p:cNvSpPr/>
            <p:nvPr/>
          </p:nvSpPr>
          <p:spPr>
            <a:xfrm>
              <a:off x="10195979" y="735012"/>
              <a:ext cx="82660" cy="95082"/>
            </a:xfrm>
            <a:custGeom>
              <a:avLst/>
              <a:gdLst>
                <a:gd name="connsiteX0" fmla="*/ 40484 w 82660"/>
                <a:gd name="connsiteY0" fmla="*/ 25013 h 95082"/>
                <a:gd name="connsiteX1" fmla="*/ 51590 w 82660"/>
                <a:gd name="connsiteY1" fmla="*/ 25698 h 95082"/>
                <a:gd name="connsiteX2" fmla="*/ 62134 w 82660"/>
                <a:gd name="connsiteY2" fmla="*/ 27327 h 95082"/>
                <a:gd name="connsiteX3" fmla="*/ 70954 w 82660"/>
                <a:gd name="connsiteY3" fmla="*/ 29232 h 95082"/>
                <a:gd name="connsiteX4" fmla="*/ 76993 w 82660"/>
                <a:gd name="connsiteY4" fmla="*/ 30861 h 95082"/>
                <a:gd name="connsiteX5" fmla="*/ 77184 w 82660"/>
                <a:gd name="connsiteY5" fmla="*/ 30861 h 95082"/>
                <a:gd name="connsiteX6" fmla="*/ 77184 w 82660"/>
                <a:gd name="connsiteY6" fmla="*/ 0 h 95082"/>
                <a:gd name="connsiteX7" fmla="*/ 82660 w 82660"/>
                <a:gd name="connsiteY7" fmla="*/ 0 h 95082"/>
                <a:gd name="connsiteX8" fmla="*/ 82660 w 82660"/>
                <a:gd name="connsiteY8" fmla="*/ 93821 h 95082"/>
                <a:gd name="connsiteX9" fmla="*/ 78212 w 82660"/>
                <a:gd name="connsiteY9" fmla="*/ 93821 h 95082"/>
                <a:gd name="connsiteX10" fmla="*/ 77736 w 82660"/>
                <a:gd name="connsiteY10" fmla="*/ 85687 h 95082"/>
                <a:gd name="connsiteX11" fmla="*/ 77555 w 82660"/>
                <a:gd name="connsiteY11" fmla="*/ 85687 h 95082"/>
                <a:gd name="connsiteX12" fmla="*/ 70640 w 82660"/>
                <a:gd name="connsiteY12" fmla="*/ 89125 h 95082"/>
                <a:gd name="connsiteX13" fmla="*/ 62067 w 82660"/>
                <a:gd name="connsiteY13" fmla="*/ 92126 h 95082"/>
                <a:gd name="connsiteX14" fmla="*/ 52076 w 82660"/>
                <a:gd name="connsiteY14" fmla="*/ 94250 h 95082"/>
                <a:gd name="connsiteX15" fmla="*/ 40979 w 82660"/>
                <a:gd name="connsiteY15" fmla="*/ 95069 h 95082"/>
                <a:gd name="connsiteX16" fmla="*/ 22767 w 82660"/>
                <a:gd name="connsiteY16" fmla="*/ 93069 h 95082"/>
                <a:gd name="connsiteX17" fmla="*/ 9947 w 82660"/>
                <a:gd name="connsiteY17" fmla="*/ 86316 h 95082"/>
                <a:gd name="connsiteX18" fmla="*/ 2603 w 82660"/>
                <a:gd name="connsiteY18" fmla="*/ 75562 h 95082"/>
                <a:gd name="connsiteX19" fmla="*/ 12 w 82660"/>
                <a:gd name="connsiteY19" fmla="*/ 60055 h 95082"/>
                <a:gd name="connsiteX20" fmla="*/ 2517 w 82660"/>
                <a:gd name="connsiteY20" fmla="*/ 44672 h 95082"/>
                <a:gd name="connsiteX21" fmla="*/ 9670 w 82660"/>
                <a:gd name="connsiteY21" fmla="*/ 33919 h 95082"/>
                <a:gd name="connsiteX22" fmla="*/ 21700 w 82660"/>
                <a:gd name="connsiteY22" fmla="*/ 27413 h 95082"/>
                <a:gd name="connsiteX23" fmla="*/ 40484 w 82660"/>
                <a:gd name="connsiteY23" fmla="*/ 25013 h 95082"/>
                <a:gd name="connsiteX24" fmla="*/ 40903 w 82660"/>
                <a:gd name="connsiteY24" fmla="*/ 88830 h 95082"/>
                <a:gd name="connsiteX25" fmla="*/ 52018 w 82660"/>
                <a:gd name="connsiteY25" fmla="*/ 87878 h 95082"/>
                <a:gd name="connsiteX26" fmla="*/ 62067 w 82660"/>
                <a:gd name="connsiteY26" fmla="*/ 85496 h 95082"/>
                <a:gd name="connsiteX27" fmla="*/ 70573 w 82660"/>
                <a:gd name="connsiteY27" fmla="*/ 82372 h 95082"/>
                <a:gd name="connsiteX28" fmla="*/ 77184 w 82660"/>
                <a:gd name="connsiteY28" fmla="*/ 79315 h 95082"/>
                <a:gd name="connsiteX29" fmla="*/ 77184 w 82660"/>
                <a:gd name="connsiteY29" fmla="*/ 37519 h 95082"/>
                <a:gd name="connsiteX30" fmla="*/ 72107 w 82660"/>
                <a:gd name="connsiteY30" fmla="*/ 36014 h 95082"/>
                <a:gd name="connsiteX31" fmla="*/ 63410 w 82660"/>
                <a:gd name="connsiteY31" fmla="*/ 33957 h 95082"/>
                <a:gd name="connsiteX32" fmla="*/ 52390 w 82660"/>
                <a:gd name="connsiteY32" fmla="*/ 32052 h 95082"/>
                <a:gd name="connsiteX33" fmla="*/ 40446 w 82660"/>
                <a:gd name="connsiteY33" fmla="*/ 31232 h 95082"/>
                <a:gd name="connsiteX34" fmla="*/ 23977 w 82660"/>
                <a:gd name="connsiteY34" fmla="*/ 33137 h 95082"/>
                <a:gd name="connsiteX35" fmla="*/ 13280 w 82660"/>
                <a:gd name="connsiteY35" fmla="*/ 38700 h 95082"/>
                <a:gd name="connsiteX36" fmla="*/ 7232 w 82660"/>
                <a:gd name="connsiteY36" fmla="*/ 47825 h 95082"/>
                <a:gd name="connsiteX37" fmla="*/ 5470 w 82660"/>
                <a:gd name="connsiteY37" fmla="*/ 59960 h 95082"/>
                <a:gd name="connsiteX38" fmla="*/ 13376 w 82660"/>
                <a:gd name="connsiteY38" fmla="*/ 81344 h 95082"/>
                <a:gd name="connsiteX39" fmla="*/ 24539 w 82660"/>
                <a:gd name="connsiteY39" fmla="*/ 86963 h 95082"/>
                <a:gd name="connsiteX40" fmla="*/ 40884 w 82660"/>
                <a:gd name="connsiteY40" fmla="*/ 88792 h 9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2660" h="95082">
                  <a:moveTo>
                    <a:pt x="40484" y="25013"/>
                  </a:moveTo>
                  <a:cubicBezTo>
                    <a:pt x="44197" y="25016"/>
                    <a:pt x="47906" y="25245"/>
                    <a:pt x="51590" y="25698"/>
                  </a:cubicBezTo>
                  <a:cubicBezTo>
                    <a:pt x="55336" y="26156"/>
                    <a:pt x="58851" y="26699"/>
                    <a:pt x="62134" y="27327"/>
                  </a:cubicBezTo>
                  <a:cubicBezTo>
                    <a:pt x="65417" y="27956"/>
                    <a:pt x="68357" y="28591"/>
                    <a:pt x="70954" y="29232"/>
                  </a:cubicBezTo>
                  <a:cubicBezTo>
                    <a:pt x="73555" y="29899"/>
                    <a:pt x="75574" y="30442"/>
                    <a:pt x="76993" y="30861"/>
                  </a:cubicBezTo>
                  <a:lnTo>
                    <a:pt x="77184" y="30861"/>
                  </a:lnTo>
                  <a:lnTo>
                    <a:pt x="77184" y="0"/>
                  </a:lnTo>
                  <a:lnTo>
                    <a:pt x="82660" y="0"/>
                  </a:lnTo>
                  <a:lnTo>
                    <a:pt x="82660" y="93821"/>
                  </a:lnTo>
                  <a:lnTo>
                    <a:pt x="78212" y="93821"/>
                  </a:lnTo>
                  <a:lnTo>
                    <a:pt x="77736" y="85687"/>
                  </a:lnTo>
                  <a:lnTo>
                    <a:pt x="77555" y="85687"/>
                  </a:lnTo>
                  <a:cubicBezTo>
                    <a:pt x="75326" y="86980"/>
                    <a:pt x="73016" y="88129"/>
                    <a:pt x="70640" y="89125"/>
                  </a:cubicBezTo>
                  <a:cubicBezTo>
                    <a:pt x="67848" y="90304"/>
                    <a:pt x="64985" y="91306"/>
                    <a:pt x="62067" y="92126"/>
                  </a:cubicBezTo>
                  <a:cubicBezTo>
                    <a:pt x="58785" y="93044"/>
                    <a:pt x="55447" y="93754"/>
                    <a:pt x="52076" y="94250"/>
                  </a:cubicBezTo>
                  <a:cubicBezTo>
                    <a:pt x="48403" y="94802"/>
                    <a:pt x="44693" y="95077"/>
                    <a:pt x="40979" y="95069"/>
                  </a:cubicBezTo>
                  <a:cubicBezTo>
                    <a:pt x="34848" y="95187"/>
                    <a:pt x="28727" y="94515"/>
                    <a:pt x="22767" y="93069"/>
                  </a:cubicBezTo>
                  <a:cubicBezTo>
                    <a:pt x="18025" y="91850"/>
                    <a:pt x="13635" y="89537"/>
                    <a:pt x="9947" y="86316"/>
                  </a:cubicBezTo>
                  <a:cubicBezTo>
                    <a:pt x="6699" y="83349"/>
                    <a:pt x="4185" y="79667"/>
                    <a:pt x="2603" y="75562"/>
                  </a:cubicBezTo>
                  <a:cubicBezTo>
                    <a:pt x="764" y="70604"/>
                    <a:pt x="-115" y="65342"/>
                    <a:pt x="12" y="60055"/>
                  </a:cubicBezTo>
                  <a:cubicBezTo>
                    <a:pt x="-106" y="54817"/>
                    <a:pt x="743" y="49602"/>
                    <a:pt x="2517" y="44672"/>
                  </a:cubicBezTo>
                  <a:cubicBezTo>
                    <a:pt x="4029" y="40578"/>
                    <a:pt x="6479" y="36895"/>
                    <a:pt x="9670" y="33919"/>
                  </a:cubicBezTo>
                  <a:cubicBezTo>
                    <a:pt x="13148" y="30885"/>
                    <a:pt x="17258" y="28663"/>
                    <a:pt x="21700" y="27413"/>
                  </a:cubicBezTo>
                  <a:cubicBezTo>
                    <a:pt x="27807" y="25682"/>
                    <a:pt x="34138" y="24874"/>
                    <a:pt x="40484" y="25013"/>
                  </a:cubicBezTo>
                  <a:close/>
                  <a:moveTo>
                    <a:pt x="40903" y="88830"/>
                  </a:moveTo>
                  <a:cubicBezTo>
                    <a:pt x="44629" y="88838"/>
                    <a:pt x="48348" y="88519"/>
                    <a:pt x="52018" y="87878"/>
                  </a:cubicBezTo>
                  <a:cubicBezTo>
                    <a:pt x="55414" y="87291"/>
                    <a:pt x="58770" y="86496"/>
                    <a:pt x="62067" y="85496"/>
                  </a:cubicBezTo>
                  <a:cubicBezTo>
                    <a:pt x="64965" y="84633"/>
                    <a:pt x="67806" y="83590"/>
                    <a:pt x="70573" y="82372"/>
                  </a:cubicBezTo>
                  <a:cubicBezTo>
                    <a:pt x="73113" y="81248"/>
                    <a:pt x="75317" y="80229"/>
                    <a:pt x="77184" y="79315"/>
                  </a:cubicBezTo>
                  <a:lnTo>
                    <a:pt x="77184" y="37519"/>
                  </a:lnTo>
                  <a:cubicBezTo>
                    <a:pt x="76231" y="37186"/>
                    <a:pt x="74564" y="36681"/>
                    <a:pt x="72107" y="36014"/>
                  </a:cubicBezTo>
                  <a:cubicBezTo>
                    <a:pt x="69649" y="35347"/>
                    <a:pt x="66763" y="34661"/>
                    <a:pt x="63410" y="33957"/>
                  </a:cubicBezTo>
                  <a:cubicBezTo>
                    <a:pt x="60058" y="33252"/>
                    <a:pt x="56390" y="32614"/>
                    <a:pt x="52390" y="32052"/>
                  </a:cubicBezTo>
                  <a:cubicBezTo>
                    <a:pt x="48431" y="31510"/>
                    <a:pt x="44441" y="31236"/>
                    <a:pt x="40446" y="31232"/>
                  </a:cubicBezTo>
                  <a:cubicBezTo>
                    <a:pt x="34893" y="31092"/>
                    <a:pt x="29350" y="31733"/>
                    <a:pt x="23977" y="33137"/>
                  </a:cubicBezTo>
                  <a:cubicBezTo>
                    <a:pt x="20044" y="34179"/>
                    <a:pt x="16391" y="36079"/>
                    <a:pt x="13280" y="38700"/>
                  </a:cubicBezTo>
                  <a:cubicBezTo>
                    <a:pt x="10473" y="41136"/>
                    <a:pt x="8382" y="44290"/>
                    <a:pt x="7232" y="47825"/>
                  </a:cubicBezTo>
                  <a:cubicBezTo>
                    <a:pt x="6008" y="51752"/>
                    <a:pt x="5414" y="55847"/>
                    <a:pt x="5470" y="59960"/>
                  </a:cubicBezTo>
                  <a:cubicBezTo>
                    <a:pt x="4803" y="67908"/>
                    <a:pt x="7700" y="75741"/>
                    <a:pt x="13376" y="81344"/>
                  </a:cubicBezTo>
                  <a:cubicBezTo>
                    <a:pt x="16595" y="84081"/>
                    <a:pt x="20422" y="86008"/>
                    <a:pt x="24539" y="86963"/>
                  </a:cubicBezTo>
                  <a:cubicBezTo>
                    <a:pt x="29890" y="88251"/>
                    <a:pt x="35380" y="88865"/>
                    <a:pt x="40884" y="88792"/>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BD9ADA1-DDBC-4B1F-B57E-1DCFBD832654}"/>
                </a:ext>
              </a:extLst>
            </p:cNvPr>
            <p:cNvSpPr/>
            <p:nvPr/>
          </p:nvSpPr>
          <p:spPr>
            <a:xfrm>
              <a:off x="10630331" y="759101"/>
              <a:ext cx="78679" cy="69617"/>
            </a:xfrm>
            <a:custGeom>
              <a:avLst/>
              <a:gdLst>
                <a:gd name="connsiteX0" fmla="*/ 73171 w 78679"/>
                <a:gd name="connsiteY0" fmla="*/ 69617 h 69617"/>
                <a:gd name="connsiteX1" fmla="*/ 73171 w 78679"/>
                <a:gd name="connsiteY1" fmla="*/ 33927 h 69617"/>
                <a:gd name="connsiteX2" fmla="*/ 71599 w 78679"/>
                <a:gd name="connsiteY2" fmla="*/ 22354 h 69617"/>
                <a:gd name="connsiteX3" fmla="*/ 66399 w 78679"/>
                <a:gd name="connsiteY3" fmla="*/ 13687 h 69617"/>
                <a:gd name="connsiteX4" fmla="*/ 56874 w 78679"/>
                <a:gd name="connsiteY4" fmla="*/ 8238 h 69617"/>
                <a:gd name="connsiteX5" fmla="*/ 42215 w 78679"/>
                <a:gd name="connsiteY5" fmla="*/ 6333 h 69617"/>
                <a:gd name="connsiteX6" fmla="*/ 30851 w 78679"/>
                <a:gd name="connsiteY6" fmla="*/ 7400 h 69617"/>
                <a:gd name="connsiteX7" fmla="*/ 20374 w 78679"/>
                <a:gd name="connsiteY7" fmla="*/ 10124 h 69617"/>
                <a:gd name="connsiteX8" fmla="*/ 11601 w 78679"/>
                <a:gd name="connsiteY8" fmla="*/ 13725 h 69617"/>
                <a:gd name="connsiteX9" fmla="*/ 5486 w 78679"/>
                <a:gd name="connsiteY9" fmla="*/ 17335 h 69617"/>
                <a:gd name="connsiteX10" fmla="*/ 5486 w 78679"/>
                <a:gd name="connsiteY10" fmla="*/ 69598 h 69617"/>
                <a:gd name="connsiteX11" fmla="*/ 0 w 78679"/>
                <a:gd name="connsiteY11" fmla="*/ 69598 h 69617"/>
                <a:gd name="connsiteX12" fmla="*/ 0 w 78679"/>
                <a:gd name="connsiteY12" fmla="*/ 1285 h 69617"/>
                <a:gd name="connsiteX13" fmla="*/ 4362 w 78679"/>
                <a:gd name="connsiteY13" fmla="*/ 1285 h 69617"/>
                <a:gd name="connsiteX14" fmla="*/ 5020 w 78679"/>
                <a:gd name="connsiteY14" fmla="*/ 11029 h 69617"/>
                <a:gd name="connsiteX15" fmla="*/ 5201 w 78679"/>
                <a:gd name="connsiteY15" fmla="*/ 11029 h 69617"/>
                <a:gd name="connsiteX16" fmla="*/ 11754 w 78679"/>
                <a:gd name="connsiteY16" fmla="*/ 7486 h 69617"/>
                <a:gd name="connsiteX17" fmla="*/ 20526 w 78679"/>
                <a:gd name="connsiteY17" fmla="*/ 3943 h 69617"/>
                <a:gd name="connsiteX18" fmla="*/ 30890 w 78679"/>
                <a:gd name="connsiteY18" fmla="*/ 1161 h 69617"/>
                <a:gd name="connsiteX19" fmla="*/ 42272 w 78679"/>
                <a:gd name="connsiteY19" fmla="*/ 18 h 69617"/>
                <a:gd name="connsiteX20" fmla="*/ 59636 w 78679"/>
                <a:gd name="connsiteY20" fmla="*/ 2419 h 69617"/>
                <a:gd name="connsiteX21" fmla="*/ 70828 w 78679"/>
                <a:gd name="connsiteY21" fmla="*/ 9191 h 69617"/>
                <a:gd name="connsiteX22" fmla="*/ 76867 w 78679"/>
                <a:gd name="connsiteY22" fmla="*/ 19821 h 69617"/>
                <a:gd name="connsiteX23" fmla="*/ 78677 w 78679"/>
                <a:gd name="connsiteY23" fmla="*/ 33680 h 69617"/>
                <a:gd name="connsiteX24" fmla="*/ 78677 w 78679"/>
                <a:gd name="connsiteY24" fmla="*/ 69617 h 69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8679" h="69617">
                  <a:moveTo>
                    <a:pt x="73171" y="69617"/>
                  </a:moveTo>
                  <a:lnTo>
                    <a:pt x="73171" y="33927"/>
                  </a:lnTo>
                  <a:cubicBezTo>
                    <a:pt x="73228" y="30013"/>
                    <a:pt x="72695" y="26113"/>
                    <a:pt x="71599" y="22354"/>
                  </a:cubicBezTo>
                  <a:cubicBezTo>
                    <a:pt x="70628" y="19073"/>
                    <a:pt x="68837" y="16092"/>
                    <a:pt x="66399" y="13687"/>
                  </a:cubicBezTo>
                  <a:cubicBezTo>
                    <a:pt x="63694" y="11152"/>
                    <a:pt x="60427" y="9286"/>
                    <a:pt x="56874" y="8238"/>
                  </a:cubicBezTo>
                  <a:cubicBezTo>
                    <a:pt x="52111" y="6866"/>
                    <a:pt x="47168" y="6223"/>
                    <a:pt x="42215" y="6333"/>
                  </a:cubicBezTo>
                  <a:cubicBezTo>
                    <a:pt x="38405" y="6331"/>
                    <a:pt x="34595" y="6688"/>
                    <a:pt x="30851" y="7400"/>
                  </a:cubicBezTo>
                  <a:cubicBezTo>
                    <a:pt x="27299" y="8073"/>
                    <a:pt x="23803" y="8983"/>
                    <a:pt x="20374" y="10124"/>
                  </a:cubicBezTo>
                  <a:cubicBezTo>
                    <a:pt x="17374" y="11120"/>
                    <a:pt x="14440" y="12323"/>
                    <a:pt x="11601" y="13725"/>
                  </a:cubicBezTo>
                  <a:cubicBezTo>
                    <a:pt x="9468" y="14761"/>
                    <a:pt x="7420" y="15969"/>
                    <a:pt x="5486" y="17335"/>
                  </a:cubicBezTo>
                  <a:lnTo>
                    <a:pt x="5486" y="69598"/>
                  </a:lnTo>
                  <a:lnTo>
                    <a:pt x="0" y="69598"/>
                  </a:lnTo>
                  <a:lnTo>
                    <a:pt x="0" y="1285"/>
                  </a:lnTo>
                  <a:lnTo>
                    <a:pt x="4362" y="1285"/>
                  </a:lnTo>
                  <a:lnTo>
                    <a:pt x="5020" y="11029"/>
                  </a:lnTo>
                  <a:lnTo>
                    <a:pt x="5201" y="11029"/>
                  </a:lnTo>
                  <a:cubicBezTo>
                    <a:pt x="7315" y="9725"/>
                    <a:pt x="9506" y="8542"/>
                    <a:pt x="11754" y="7486"/>
                  </a:cubicBezTo>
                  <a:cubicBezTo>
                    <a:pt x="14602" y="6130"/>
                    <a:pt x="17536" y="4947"/>
                    <a:pt x="20526" y="3943"/>
                  </a:cubicBezTo>
                  <a:cubicBezTo>
                    <a:pt x="23917" y="2802"/>
                    <a:pt x="27384" y="1874"/>
                    <a:pt x="30890" y="1161"/>
                  </a:cubicBezTo>
                  <a:cubicBezTo>
                    <a:pt x="34633" y="393"/>
                    <a:pt x="38452" y="10"/>
                    <a:pt x="42272" y="18"/>
                  </a:cubicBezTo>
                  <a:cubicBezTo>
                    <a:pt x="48149" y="-135"/>
                    <a:pt x="54016" y="676"/>
                    <a:pt x="59636" y="2419"/>
                  </a:cubicBezTo>
                  <a:cubicBezTo>
                    <a:pt x="63846" y="3764"/>
                    <a:pt x="67685" y="6084"/>
                    <a:pt x="70828" y="9191"/>
                  </a:cubicBezTo>
                  <a:cubicBezTo>
                    <a:pt x="73695" y="12178"/>
                    <a:pt x="75771" y="15831"/>
                    <a:pt x="76867" y="19821"/>
                  </a:cubicBezTo>
                  <a:cubicBezTo>
                    <a:pt x="78124" y="24332"/>
                    <a:pt x="78724" y="28998"/>
                    <a:pt x="78677" y="33680"/>
                  </a:cubicBezTo>
                  <a:lnTo>
                    <a:pt x="78677" y="69617"/>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F41E022-3E3F-4375-9F00-9864350EA139}"/>
                </a:ext>
              </a:extLst>
            </p:cNvPr>
            <p:cNvSpPr/>
            <p:nvPr/>
          </p:nvSpPr>
          <p:spPr>
            <a:xfrm>
              <a:off x="10728546" y="757634"/>
              <a:ext cx="83186" cy="72432"/>
            </a:xfrm>
            <a:custGeom>
              <a:avLst/>
              <a:gdLst>
                <a:gd name="connsiteX0" fmla="*/ 41593 w 83186"/>
                <a:gd name="connsiteY0" fmla="*/ 72418 h 72432"/>
                <a:gd name="connsiteX1" fmla="*/ 22248 w 83186"/>
                <a:gd name="connsiteY1" fmla="*/ 69894 h 72432"/>
                <a:gd name="connsiteX2" fmla="*/ 9389 w 83186"/>
                <a:gd name="connsiteY2" fmla="*/ 62846 h 72432"/>
                <a:gd name="connsiteX3" fmla="*/ 2578 w 83186"/>
                <a:gd name="connsiteY3" fmla="*/ 52568 h 72432"/>
                <a:gd name="connsiteX4" fmla="*/ 26 w 83186"/>
                <a:gd name="connsiteY4" fmla="*/ 36204 h 72432"/>
                <a:gd name="connsiteX5" fmla="*/ 2483 w 83186"/>
                <a:gd name="connsiteY5" fmla="*/ 20174 h 72432"/>
                <a:gd name="connsiteX6" fmla="*/ 9389 w 83186"/>
                <a:gd name="connsiteY6" fmla="*/ 9696 h 72432"/>
                <a:gd name="connsiteX7" fmla="*/ 22571 w 83186"/>
                <a:gd name="connsiteY7" fmla="*/ 2581 h 72432"/>
                <a:gd name="connsiteX8" fmla="*/ 60605 w 83186"/>
                <a:gd name="connsiteY8" fmla="*/ 2581 h 72432"/>
                <a:gd name="connsiteX9" fmla="*/ 73873 w 83186"/>
                <a:gd name="connsiteY9" fmla="*/ 9696 h 72432"/>
                <a:gd name="connsiteX10" fmla="*/ 80750 w 83186"/>
                <a:gd name="connsiteY10" fmla="*/ 20174 h 72432"/>
                <a:gd name="connsiteX11" fmla="*/ 83160 w 83186"/>
                <a:gd name="connsiteY11" fmla="*/ 36204 h 72432"/>
                <a:gd name="connsiteX12" fmla="*/ 80655 w 83186"/>
                <a:gd name="connsiteY12" fmla="*/ 52502 h 72432"/>
                <a:gd name="connsiteX13" fmla="*/ 73787 w 83186"/>
                <a:gd name="connsiteY13" fmla="*/ 62846 h 72432"/>
                <a:gd name="connsiteX14" fmla="*/ 60976 w 83186"/>
                <a:gd name="connsiteY14" fmla="*/ 69828 h 72432"/>
                <a:gd name="connsiteX15" fmla="*/ 41593 w 83186"/>
                <a:gd name="connsiteY15" fmla="*/ 72418 h 72432"/>
                <a:gd name="connsiteX16" fmla="*/ 41593 w 83186"/>
                <a:gd name="connsiteY16" fmla="*/ 65951 h 72432"/>
                <a:gd name="connsiteX17" fmla="*/ 58605 w 83186"/>
                <a:gd name="connsiteY17" fmla="*/ 63684 h 72432"/>
                <a:gd name="connsiteX18" fmla="*/ 70035 w 83186"/>
                <a:gd name="connsiteY18" fmla="*/ 57807 h 72432"/>
                <a:gd name="connsiteX19" fmla="*/ 75569 w 83186"/>
                <a:gd name="connsiteY19" fmla="*/ 49530 h 72432"/>
                <a:gd name="connsiteX20" fmla="*/ 77654 w 83186"/>
                <a:gd name="connsiteY20" fmla="*/ 36195 h 72432"/>
                <a:gd name="connsiteX21" fmla="*/ 75702 w 83186"/>
                <a:gd name="connsiteY21" fmla="*/ 22945 h 72432"/>
                <a:gd name="connsiteX22" fmla="*/ 70120 w 83186"/>
                <a:gd name="connsiteY22" fmla="*/ 14602 h 72432"/>
                <a:gd name="connsiteX23" fmla="*/ 58690 w 83186"/>
                <a:gd name="connsiteY23" fmla="*/ 8658 h 72432"/>
                <a:gd name="connsiteX24" fmla="*/ 24467 w 83186"/>
                <a:gd name="connsiteY24" fmla="*/ 8658 h 72432"/>
                <a:gd name="connsiteX25" fmla="*/ 13037 w 83186"/>
                <a:gd name="connsiteY25" fmla="*/ 14602 h 72432"/>
                <a:gd name="connsiteX26" fmla="*/ 7503 w 83186"/>
                <a:gd name="connsiteY26" fmla="*/ 22945 h 72432"/>
                <a:gd name="connsiteX27" fmla="*/ 5503 w 83186"/>
                <a:gd name="connsiteY27" fmla="*/ 36195 h 72432"/>
                <a:gd name="connsiteX28" fmla="*/ 7636 w 83186"/>
                <a:gd name="connsiteY28" fmla="*/ 49530 h 72432"/>
                <a:gd name="connsiteX29" fmla="*/ 13132 w 83186"/>
                <a:gd name="connsiteY29" fmla="*/ 57807 h 72432"/>
                <a:gd name="connsiteX30" fmla="*/ 24657 w 83186"/>
                <a:gd name="connsiteY30" fmla="*/ 63684 h 72432"/>
                <a:gd name="connsiteX31" fmla="*/ 41593 w 83186"/>
                <a:gd name="connsiteY31" fmla="*/ 65951 h 72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3186" h="72432">
                  <a:moveTo>
                    <a:pt x="41593" y="72418"/>
                  </a:moveTo>
                  <a:cubicBezTo>
                    <a:pt x="35059" y="72544"/>
                    <a:pt x="28534" y="71693"/>
                    <a:pt x="22248" y="69894"/>
                  </a:cubicBezTo>
                  <a:cubicBezTo>
                    <a:pt x="17476" y="68573"/>
                    <a:pt x="13075" y="66160"/>
                    <a:pt x="9389" y="62846"/>
                  </a:cubicBezTo>
                  <a:cubicBezTo>
                    <a:pt x="6398" y="59956"/>
                    <a:pt x="4074" y="56449"/>
                    <a:pt x="2578" y="52568"/>
                  </a:cubicBezTo>
                  <a:cubicBezTo>
                    <a:pt x="702" y="47325"/>
                    <a:pt x="-165" y="41772"/>
                    <a:pt x="26" y="36204"/>
                  </a:cubicBezTo>
                  <a:cubicBezTo>
                    <a:pt x="-146" y="30755"/>
                    <a:pt x="693" y="25322"/>
                    <a:pt x="2483" y="20174"/>
                  </a:cubicBezTo>
                  <a:cubicBezTo>
                    <a:pt x="3960" y="16202"/>
                    <a:pt x="6322" y="12618"/>
                    <a:pt x="9389" y="9696"/>
                  </a:cubicBezTo>
                  <a:cubicBezTo>
                    <a:pt x="13208" y="6387"/>
                    <a:pt x="17714" y="3958"/>
                    <a:pt x="22571" y="2581"/>
                  </a:cubicBezTo>
                  <a:cubicBezTo>
                    <a:pt x="35011" y="-860"/>
                    <a:pt x="48165" y="-860"/>
                    <a:pt x="60605" y="2581"/>
                  </a:cubicBezTo>
                  <a:cubicBezTo>
                    <a:pt x="65491" y="3967"/>
                    <a:pt x="70015" y="6395"/>
                    <a:pt x="73873" y="9696"/>
                  </a:cubicBezTo>
                  <a:cubicBezTo>
                    <a:pt x="76950" y="12610"/>
                    <a:pt x="79302" y="16196"/>
                    <a:pt x="80750" y="20174"/>
                  </a:cubicBezTo>
                  <a:cubicBezTo>
                    <a:pt x="82503" y="25330"/>
                    <a:pt x="83322" y="30760"/>
                    <a:pt x="83160" y="36204"/>
                  </a:cubicBezTo>
                  <a:cubicBezTo>
                    <a:pt x="83351" y="41746"/>
                    <a:pt x="82503" y="47274"/>
                    <a:pt x="80655" y="52502"/>
                  </a:cubicBezTo>
                  <a:cubicBezTo>
                    <a:pt x="79140" y="56406"/>
                    <a:pt x="76797" y="59935"/>
                    <a:pt x="73787" y="62846"/>
                  </a:cubicBezTo>
                  <a:cubicBezTo>
                    <a:pt x="70082" y="66086"/>
                    <a:pt x="65710" y="68470"/>
                    <a:pt x="60976" y="69828"/>
                  </a:cubicBezTo>
                  <a:cubicBezTo>
                    <a:pt x="54690" y="71681"/>
                    <a:pt x="48146" y="72555"/>
                    <a:pt x="41593" y="72418"/>
                  </a:cubicBezTo>
                  <a:close/>
                  <a:moveTo>
                    <a:pt x="41593" y="65951"/>
                  </a:moveTo>
                  <a:cubicBezTo>
                    <a:pt x="47346" y="66048"/>
                    <a:pt x="53080" y="65284"/>
                    <a:pt x="58605" y="63684"/>
                  </a:cubicBezTo>
                  <a:cubicBezTo>
                    <a:pt x="62786" y="62549"/>
                    <a:pt x="66682" y="60547"/>
                    <a:pt x="70035" y="57807"/>
                  </a:cubicBezTo>
                  <a:cubicBezTo>
                    <a:pt x="72520" y="55534"/>
                    <a:pt x="74416" y="52695"/>
                    <a:pt x="75569" y="49530"/>
                  </a:cubicBezTo>
                  <a:cubicBezTo>
                    <a:pt x="77083" y="45252"/>
                    <a:pt x="77788" y="40731"/>
                    <a:pt x="77654" y="36195"/>
                  </a:cubicBezTo>
                  <a:cubicBezTo>
                    <a:pt x="77797" y="31697"/>
                    <a:pt x="77140" y="27210"/>
                    <a:pt x="75702" y="22945"/>
                  </a:cubicBezTo>
                  <a:cubicBezTo>
                    <a:pt x="74549" y="19751"/>
                    <a:pt x="72635" y="16887"/>
                    <a:pt x="70120" y="14602"/>
                  </a:cubicBezTo>
                  <a:cubicBezTo>
                    <a:pt x="66787" y="11816"/>
                    <a:pt x="62881" y="9789"/>
                    <a:pt x="58690" y="8658"/>
                  </a:cubicBezTo>
                  <a:cubicBezTo>
                    <a:pt x="47470" y="5723"/>
                    <a:pt x="35687" y="5723"/>
                    <a:pt x="24467" y="8658"/>
                  </a:cubicBezTo>
                  <a:cubicBezTo>
                    <a:pt x="20276" y="9789"/>
                    <a:pt x="16371" y="11816"/>
                    <a:pt x="13037" y="14602"/>
                  </a:cubicBezTo>
                  <a:cubicBezTo>
                    <a:pt x="10570" y="16918"/>
                    <a:pt x="8674" y="19775"/>
                    <a:pt x="7503" y="22945"/>
                  </a:cubicBezTo>
                  <a:cubicBezTo>
                    <a:pt x="6036" y="27203"/>
                    <a:pt x="5350" y="31693"/>
                    <a:pt x="5503" y="36195"/>
                  </a:cubicBezTo>
                  <a:cubicBezTo>
                    <a:pt x="5369" y="40734"/>
                    <a:pt x="6093" y="45259"/>
                    <a:pt x="7636" y="49530"/>
                  </a:cubicBezTo>
                  <a:cubicBezTo>
                    <a:pt x="8798" y="52678"/>
                    <a:pt x="10684" y="55511"/>
                    <a:pt x="13132" y="57807"/>
                  </a:cubicBezTo>
                  <a:cubicBezTo>
                    <a:pt x="16533" y="60536"/>
                    <a:pt x="20457" y="62536"/>
                    <a:pt x="24657" y="63684"/>
                  </a:cubicBezTo>
                  <a:cubicBezTo>
                    <a:pt x="30153" y="65279"/>
                    <a:pt x="35868" y="66043"/>
                    <a:pt x="41593" y="65951"/>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668CA10-D6F2-4B70-8733-7A4FC3C3C146}"/>
                </a:ext>
              </a:extLst>
            </p:cNvPr>
            <p:cNvSpPr/>
            <p:nvPr/>
          </p:nvSpPr>
          <p:spPr>
            <a:xfrm>
              <a:off x="9689437" y="637363"/>
              <a:ext cx="262894" cy="341754"/>
            </a:xfrm>
            <a:custGeom>
              <a:avLst/>
              <a:gdLst>
                <a:gd name="connsiteX0" fmla="*/ 233500 w 262894"/>
                <a:gd name="connsiteY0" fmla="*/ 269423 h 341754"/>
                <a:gd name="connsiteX1" fmla="*/ 233500 w 262894"/>
                <a:gd name="connsiteY1" fmla="*/ 206891 h 341754"/>
                <a:gd name="connsiteX2" fmla="*/ 219213 w 262894"/>
                <a:gd name="connsiteY2" fmla="*/ 206891 h 341754"/>
                <a:gd name="connsiteX3" fmla="*/ 219213 w 262894"/>
                <a:gd name="connsiteY3" fmla="*/ 269423 h 341754"/>
                <a:gd name="connsiteX4" fmla="*/ 202353 w 262894"/>
                <a:gd name="connsiteY4" fmla="*/ 277900 h 341754"/>
                <a:gd name="connsiteX5" fmla="*/ 69337 w 262894"/>
                <a:gd name="connsiteY5" fmla="*/ 176326 h 341754"/>
                <a:gd name="connsiteX6" fmla="*/ 73147 w 262894"/>
                <a:gd name="connsiteY6" fmla="*/ 160352 h 341754"/>
                <a:gd name="connsiteX7" fmla="*/ 43781 w 262894"/>
                <a:gd name="connsiteY7" fmla="*/ 124567 h 341754"/>
                <a:gd name="connsiteX8" fmla="*/ 43781 w 262894"/>
                <a:gd name="connsiteY8" fmla="*/ 72322 h 341754"/>
                <a:gd name="connsiteX9" fmla="*/ 72432 w 262894"/>
                <a:gd name="connsiteY9" fmla="*/ 43671 h 341754"/>
                <a:gd name="connsiteX10" fmla="*/ 190542 w 262894"/>
                <a:gd name="connsiteY10" fmla="*/ 43671 h 341754"/>
                <a:gd name="connsiteX11" fmla="*/ 219194 w 262894"/>
                <a:gd name="connsiteY11" fmla="*/ 72322 h 341754"/>
                <a:gd name="connsiteX12" fmla="*/ 219194 w 262894"/>
                <a:gd name="connsiteY12" fmla="*/ 92887 h 341754"/>
                <a:gd name="connsiteX13" fmla="*/ 233481 w 262894"/>
                <a:gd name="connsiteY13" fmla="*/ 92887 h 341754"/>
                <a:gd name="connsiteX14" fmla="*/ 233481 w 262894"/>
                <a:gd name="connsiteY14" fmla="*/ 72322 h 341754"/>
                <a:gd name="connsiteX15" fmla="*/ 262154 w 262894"/>
                <a:gd name="connsiteY15" fmla="*/ 29383 h 341754"/>
                <a:gd name="connsiteX16" fmla="*/ 219216 w 262894"/>
                <a:gd name="connsiteY16" fmla="*/ 711 h 341754"/>
                <a:gd name="connsiteX17" fmla="*/ 190542 w 262894"/>
                <a:gd name="connsiteY17" fmla="*/ 29383 h 341754"/>
                <a:gd name="connsiteX18" fmla="*/ 72432 w 262894"/>
                <a:gd name="connsiteY18" fmla="*/ 29383 h 341754"/>
                <a:gd name="connsiteX19" fmla="*/ 29494 w 262894"/>
                <a:gd name="connsiteY19" fmla="*/ 711 h 341754"/>
                <a:gd name="connsiteX20" fmla="*/ 821 w 262894"/>
                <a:gd name="connsiteY20" fmla="*/ 43649 h 341754"/>
                <a:gd name="connsiteX21" fmla="*/ 29494 w 262894"/>
                <a:gd name="connsiteY21" fmla="*/ 72322 h 341754"/>
                <a:gd name="connsiteX22" fmla="*/ 29494 w 262894"/>
                <a:gd name="connsiteY22" fmla="*/ 124567 h 341754"/>
                <a:gd name="connsiteX23" fmla="*/ 683 w 262894"/>
                <a:gd name="connsiteY23" fmla="*/ 167364 h 341754"/>
                <a:gd name="connsiteX24" fmla="*/ 43481 w 262894"/>
                <a:gd name="connsiteY24" fmla="*/ 196175 h 341754"/>
                <a:gd name="connsiteX25" fmla="*/ 60698 w 262894"/>
                <a:gd name="connsiteY25" fmla="*/ 187660 h 341754"/>
                <a:gd name="connsiteX26" fmla="*/ 193667 w 262894"/>
                <a:gd name="connsiteY26" fmla="*/ 289244 h 341754"/>
                <a:gd name="connsiteX27" fmla="*/ 189857 w 262894"/>
                <a:gd name="connsiteY27" fmla="*/ 305218 h 341754"/>
                <a:gd name="connsiteX28" fmla="*/ 226357 w 262894"/>
                <a:gd name="connsiteY28" fmla="*/ 341755 h 341754"/>
                <a:gd name="connsiteX29" fmla="*/ 262894 w 262894"/>
                <a:gd name="connsiteY29" fmla="*/ 305255 h 341754"/>
                <a:gd name="connsiteX30" fmla="*/ 233519 w 262894"/>
                <a:gd name="connsiteY30" fmla="*/ 269423 h 34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62894" h="341754">
                  <a:moveTo>
                    <a:pt x="233500" y="269423"/>
                  </a:moveTo>
                  <a:lnTo>
                    <a:pt x="233500" y="206891"/>
                  </a:lnTo>
                  <a:lnTo>
                    <a:pt x="219213" y="206891"/>
                  </a:lnTo>
                  <a:lnTo>
                    <a:pt x="219213" y="269423"/>
                  </a:lnTo>
                  <a:cubicBezTo>
                    <a:pt x="212943" y="270711"/>
                    <a:pt x="207126" y="273636"/>
                    <a:pt x="202353" y="277900"/>
                  </a:cubicBezTo>
                  <a:lnTo>
                    <a:pt x="69337" y="176326"/>
                  </a:lnTo>
                  <a:cubicBezTo>
                    <a:pt x="71816" y="171364"/>
                    <a:pt x="73120" y="165899"/>
                    <a:pt x="73147" y="160352"/>
                  </a:cubicBezTo>
                  <a:cubicBezTo>
                    <a:pt x="73142" y="142948"/>
                    <a:pt x="60850" y="127968"/>
                    <a:pt x="43781" y="124567"/>
                  </a:cubicBezTo>
                  <a:lnTo>
                    <a:pt x="43781" y="72322"/>
                  </a:lnTo>
                  <a:cubicBezTo>
                    <a:pt x="58238" y="69429"/>
                    <a:pt x="69540" y="58128"/>
                    <a:pt x="72432" y="43671"/>
                  </a:cubicBezTo>
                  <a:lnTo>
                    <a:pt x="190542" y="43671"/>
                  </a:lnTo>
                  <a:cubicBezTo>
                    <a:pt x="193435" y="58128"/>
                    <a:pt x="204737" y="69429"/>
                    <a:pt x="219194" y="72322"/>
                  </a:cubicBezTo>
                  <a:lnTo>
                    <a:pt x="219194" y="92887"/>
                  </a:lnTo>
                  <a:lnTo>
                    <a:pt x="233481" y="92887"/>
                  </a:lnTo>
                  <a:lnTo>
                    <a:pt x="233481" y="72322"/>
                  </a:lnTo>
                  <a:cubicBezTo>
                    <a:pt x="253256" y="68383"/>
                    <a:pt x="266094" y="49158"/>
                    <a:pt x="262154" y="29383"/>
                  </a:cubicBezTo>
                  <a:cubicBezTo>
                    <a:pt x="258215" y="9608"/>
                    <a:pt x="238990" y="-3229"/>
                    <a:pt x="219216" y="711"/>
                  </a:cubicBezTo>
                  <a:cubicBezTo>
                    <a:pt x="204740" y="3594"/>
                    <a:pt x="193426" y="14909"/>
                    <a:pt x="190542" y="29383"/>
                  </a:cubicBezTo>
                  <a:lnTo>
                    <a:pt x="72432" y="29383"/>
                  </a:lnTo>
                  <a:cubicBezTo>
                    <a:pt x="68493" y="9608"/>
                    <a:pt x="49269" y="-3229"/>
                    <a:pt x="29494" y="711"/>
                  </a:cubicBezTo>
                  <a:cubicBezTo>
                    <a:pt x="9719" y="4650"/>
                    <a:pt x="-3119" y="23874"/>
                    <a:pt x="821" y="43649"/>
                  </a:cubicBezTo>
                  <a:cubicBezTo>
                    <a:pt x="3705" y="58124"/>
                    <a:pt x="15020" y="69439"/>
                    <a:pt x="29494" y="72322"/>
                  </a:cubicBezTo>
                  <a:lnTo>
                    <a:pt x="29494" y="124567"/>
                  </a:lnTo>
                  <a:cubicBezTo>
                    <a:pt x="9720" y="128429"/>
                    <a:pt x="-3179" y="147591"/>
                    <a:pt x="683" y="167364"/>
                  </a:cubicBezTo>
                  <a:cubicBezTo>
                    <a:pt x="4546" y="187138"/>
                    <a:pt x="23707" y="200037"/>
                    <a:pt x="43481" y="196175"/>
                  </a:cubicBezTo>
                  <a:cubicBezTo>
                    <a:pt x="49877" y="194925"/>
                    <a:pt x="55823" y="191986"/>
                    <a:pt x="60698" y="187660"/>
                  </a:cubicBezTo>
                  <a:lnTo>
                    <a:pt x="193667" y="289244"/>
                  </a:lnTo>
                  <a:cubicBezTo>
                    <a:pt x="191187" y="294206"/>
                    <a:pt x="189883" y="299672"/>
                    <a:pt x="189857" y="305218"/>
                  </a:cubicBezTo>
                  <a:cubicBezTo>
                    <a:pt x="189846" y="325387"/>
                    <a:pt x="206188" y="341745"/>
                    <a:pt x="226357" y="341755"/>
                  </a:cubicBezTo>
                  <a:cubicBezTo>
                    <a:pt x="246526" y="341765"/>
                    <a:pt x="262884" y="325423"/>
                    <a:pt x="262894" y="305255"/>
                  </a:cubicBezTo>
                  <a:cubicBezTo>
                    <a:pt x="262903" y="287833"/>
                    <a:pt x="250604" y="272831"/>
                    <a:pt x="233519" y="269423"/>
                  </a:cubicBezTo>
                  <a:close/>
                </a:path>
              </a:pathLst>
            </a:custGeom>
            <a:grpFill/>
            <a:ln w="9525" cap="flat">
              <a:noFill/>
              <a:prstDash val="solid"/>
              <a:miter/>
            </a:ln>
          </p:spPr>
          <p:txBody>
            <a:bodyPr rtlCol="0" anchor="ctr"/>
            <a:lstStyle/>
            <a:p>
              <a:endParaRPr lang="en-US"/>
            </a:p>
          </p:txBody>
        </p:sp>
      </p:grpSp>
      <p:sp>
        <p:nvSpPr>
          <p:cNvPr id="42" name="Slide Number Placeholder 5">
            <a:extLst>
              <a:ext uri="{FF2B5EF4-FFF2-40B4-BE49-F238E27FC236}">
                <a16:creationId xmlns:a16="http://schemas.microsoft.com/office/drawing/2014/main" id="{356A8E4C-B130-4AE7-AFB1-22737465837D}"/>
              </a:ext>
            </a:extLst>
          </p:cNvPr>
          <p:cNvSpPr>
            <a:spLocks noGrp="1"/>
          </p:cNvSpPr>
          <p:nvPr>
            <p:ph type="sldNum" sz="quarter" idx="12"/>
          </p:nvPr>
        </p:nvSpPr>
        <p:spPr>
          <a:xfrm>
            <a:off x="11472521" y="6467886"/>
            <a:ext cx="507220" cy="302654"/>
          </a:xfrm>
          <a:prstGeom prst="rect">
            <a:avLst/>
          </a:prstGeom>
        </p:spPr>
        <p:txBody>
          <a:bodyPr anchor="ctr"/>
          <a:lstStyle>
            <a:lvl1pPr algn="r">
              <a:defRPr sz="1000">
                <a:solidFill>
                  <a:schemeClr val="bg1"/>
                </a:solidFill>
              </a:defRPr>
            </a:lvl1pPr>
          </a:lstStyle>
          <a:p>
            <a:fld id="{7EA1B148-CB53-4800-AA97-209BFDFB0D92}" type="slidenum">
              <a:rPr lang="en-US" smtClean="0"/>
              <a:pPr/>
              <a:t>‹#›</a:t>
            </a:fld>
            <a:endParaRPr lang="en-US"/>
          </a:p>
        </p:txBody>
      </p:sp>
      <p:sp>
        <p:nvSpPr>
          <p:cNvPr id="40" name="Rectangle 39">
            <a:extLst>
              <a:ext uri="{FF2B5EF4-FFF2-40B4-BE49-F238E27FC236}">
                <a16:creationId xmlns:a16="http://schemas.microsoft.com/office/drawing/2014/main" id="{7BD8E89B-64AB-4AF4-ADD5-B9E63EEF3AD5}"/>
              </a:ext>
            </a:extLst>
          </p:cNvPr>
          <p:cNvSpPr/>
          <p:nvPr userDrawn="1"/>
        </p:nvSpPr>
        <p:spPr>
          <a:xfrm flipV="1">
            <a:off x="0" y="144383"/>
            <a:ext cx="204474" cy="577136"/>
          </a:xfrm>
          <a:prstGeom prst="rect">
            <a:avLst/>
          </a:prstGeom>
          <a:solidFill>
            <a:srgbClr val="143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297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FED6A0-5959-4981-BA6B-FC5135AA547E}"/>
              </a:ext>
            </a:extLst>
          </p:cNvPr>
          <p:cNvSpPr/>
          <p:nvPr userDrawn="1"/>
        </p:nvSpPr>
        <p:spPr>
          <a:xfrm>
            <a:off x="1" y="6469806"/>
            <a:ext cx="12191999" cy="302654"/>
          </a:xfrm>
          <a:prstGeom prst="rect">
            <a:avLst/>
          </a:prstGeom>
          <a:solidFill>
            <a:srgbClr val="143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D78FC3-7BB2-43B1-97D1-1A96BF36F1B1}"/>
              </a:ext>
            </a:extLst>
          </p:cNvPr>
          <p:cNvSpPr/>
          <p:nvPr userDrawn="1"/>
        </p:nvSpPr>
        <p:spPr>
          <a:xfrm>
            <a:off x="206317" y="6505717"/>
            <a:ext cx="3943708" cy="230832"/>
          </a:xfrm>
          <a:prstGeom prst="rect">
            <a:avLst/>
          </a:prstGeom>
          <a:noFill/>
        </p:spPr>
        <p:txBody>
          <a:bodyPr wrap="square" rtlCol="0">
            <a:spAutoFit/>
          </a:bodyPr>
          <a:lstStyle/>
          <a:p>
            <a:pPr lvl="0" algn="l"/>
            <a:r>
              <a:rPr lang="en-US" sz="900" dirty="0">
                <a:solidFill>
                  <a:schemeClr val="bg1"/>
                </a:solidFill>
                <a:latin typeface="+mj-lt"/>
                <a:ea typeface="Arial" charset="0"/>
                <a:cs typeface="Arial" charset="0"/>
              </a:rPr>
              <a:t>© 2020 Nevada Nanotech Systems Inc.  I  Confidential </a:t>
            </a:r>
          </a:p>
        </p:txBody>
      </p:sp>
      <p:grpSp>
        <p:nvGrpSpPr>
          <p:cNvPr id="31" name="Group 30">
            <a:extLst>
              <a:ext uri="{FF2B5EF4-FFF2-40B4-BE49-F238E27FC236}">
                <a16:creationId xmlns:a16="http://schemas.microsoft.com/office/drawing/2014/main" id="{B4C33A8F-D97B-4FF9-BD3D-7041EF353D2D}"/>
              </a:ext>
            </a:extLst>
          </p:cNvPr>
          <p:cNvGrpSpPr/>
          <p:nvPr userDrawn="1"/>
        </p:nvGrpSpPr>
        <p:grpSpPr>
          <a:xfrm>
            <a:off x="9912356" y="158803"/>
            <a:ext cx="2089271" cy="636211"/>
            <a:chOff x="9689437" y="637363"/>
            <a:chExt cx="1122295" cy="341754"/>
          </a:xfrm>
          <a:solidFill>
            <a:srgbClr val="143965"/>
          </a:solidFill>
        </p:grpSpPr>
        <p:sp>
          <p:nvSpPr>
            <p:cNvPr id="20" name="Freeform: Shape 19">
              <a:extLst>
                <a:ext uri="{FF2B5EF4-FFF2-40B4-BE49-F238E27FC236}">
                  <a16:creationId xmlns:a16="http://schemas.microsoft.com/office/drawing/2014/main" id="{8F635D3B-09B5-4F0C-B01A-29CBED607B28}"/>
                </a:ext>
              </a:extLst>
            </p:cNvPr>
            <p:cNvSpPr/>
            <p:nvPr/>
          </p:nvSpPr>
          <p:spPr>
            <a:xfrm>
              <a:off x="9795931" y="733526"/>
              <a:ext cx="98031" cy="95192"/>
            </a:xfrm>
            <a:custGeom>
              <a:avLst/>
              <a:gdLst>
                <a:gd name="connsiteX0" fmla="*/ 5639 w 98031"/>
                <a:gd name="connsiteY0" fmla="*/ 10077 h 95192"/>
                <a:gd name="connsiteX1" fmla="*/ 5458 w 98031"/>
                <a:gd name="connsiteY1" fmla="*/ 10077 h 95192"/>
                <a:gd name="connsiteX2" fmla="*/ 5458 w 98031"/>
                <a:gd name="connsiteY2" fmla="*/ 95193 h 95192"/>
                <a:gd name="connsiteX3" fmla="*/ 0 w 98031"/>
                <a:gd name="connsiteY3" fmla="*/ 95193 h 95192"/>
                <a:gd name="connsiteX4" fmla="*/ 0 w 98031"/>
                <a:gd name="connsiteY4" fmla="*/ 0 h 95192"/>
                <a:gd name="connsiteX5" fmla="*/ 4667 w 98031"/>
                <a:gd name="connsiteY5" fmla="*/ 0 h 95192"/>
                <a:gd name="connsiteX6" fmla="*/ 92364 w 98031"/>
                <a:gd name="connsiteY6" fmla="*/ 85249 h 95192"/>
                <a:gd name="connsiteX7" fmla="*/ 92535 w 98031"/>
                <a:gd name="connsiteY7" fmla="*/ 85249 h 95192"/>
                <a:gd name="connsiteX8" fmla="*/ 92535 w 98031"/>
                <a:gd name="connsiteY8" fmla="*/ 0 h 95192"/>
                <a:gd name="connsiteX9" fmla="*/ 98031 w 98031"/>
                <a:gd name="connsiteY9" fmla="*/ 0 h 95192"/>
                <a:gd name="connsiteX10" fmla="*/ 98031 w 98031"/>
                <a:gd name="connsiteY10" fmla="*/ 95193 h 95192"/>
                <a:gd name="connsiteX11" fmla="*/ 93364 w 98031"/>
                <a:gd name="connsiteY11" fmla="*/ 95193 h 9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031" h="95192">
                  <a:moveTo>
                    <a:pt x="5639" y="10077"/>
                  </a:moveTo>
                  <a:lnTo>
                    <a:pt x="5458" y="10077"/>
                  </a:lnTo>
                  <a:lnTo>
                    <a:pt x="5458" y="95193"/>
                  </a:lnTo>
                  <a:lnTo>
                    <a:pt x="0" y="95193"/>
                  </a:lnTo>
                  <a:lnTo>
                    <a:pt x="0" y="0"/>
                  </a:lnTo>
                  <a:lnTo>
                    <a:pt x="4667" y="0"/>
                  </a:lnTo>
                  <a:lnTo>
                    <a:pt x="92364" y="85249"/>
                  </a:lnTo>
                  <a:lnTo>
                    <a:pt x="92535" y="85249"/>
                  </a:lnTo>
                  <a:lnTo>
                    <a:pt x="92535" y="0"/>
                  </a:lnTo>
                  <a:lnTo>
                    <a:pt x="98031" y="0"/>
                  </a:lnTo>
                  <a:lnTo>
                    <a:pt x="98031" y="95193"/>
                  </a:lnTo>
                  <a:lnTo>
                    <a:pt x="93364" y="95193"/>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8EDD1D3-2D97-4C8A-B741-302CF5B56637}"/>
                </a:ext>
              </a:extLst>
            </p:cNvPr>
            <p:cNvSpPr/>
            <p:nvPr/>
          </p:nvSpPr>
          <p:spPr>
            <a:xfrm>
              <a:off x="10404979" y="733526"/>
              <a:ext cx="97993" cy="95192"/>
            </a:xfrm>
            <a:custGeom>
              <a:avLst/>
              <a:gdLst>
                <a:gd name="connsiteX0" fmla="*/ 5629 w 97993"/>
                <a:gd name="connsiteY0" fmla="*/ 10077 h 95192"/>
                <a:gd name="connsiteX1" fmla="*/ 5458 w 97993"/>
                <a:gd name="connsiteY1" fmla="*/ 10077 h 95192"/>
                <a:gd name="connsiteX2" fmla="*/ 5458 w 97993"/>
                <a:gd name="connsiteY2" fmla="*/ 95193 h 95192"/>
                <a:gd name="connsiteX3" fmla="*/ 0 w 97993"/>
                <a:gd name="connsiteY3" fmla="*/ 95193 h 95192"/>
                <a:gd name="connsiteX4" fmla="*/ 0 w 97993"/>
                <a:gd name="connsiteY4" fmla="*/ 0 h 95192"/>
                <a:gd name="connsiteX5" fmla="*/ 4667 w 97993"/>
                <a:gd name="connsiteY5" fmla="*/ 0 h 95192"/>
                <a:gd name="connsiteX6" fmla="*/ 92354 w 97993"/>
                <a:gd name="connsiteY6" fmla="*/ 85249 h 95192"/>
                <a:gd name="connsiteX7" fmla="*/ 92535 w 97993"/>
                <a:gd name="connsiteY7" fmla="*/ 85249 h 95192"/>
                <a:gd name="connsiteX8" fmla="*/ 92535 w 97993"/>
                <a:gd name="connsiteY8" fmla="*/ 0 h 95192"/>
                <a:gd name="connsiteX9" fmla="*/ 97993 w 97993"/>
                <a:gd name="connsiteY9" fmla="*/ 0 h 95192"/>
                <a:gd name="connsiteX10" fmla="*/ 97993 w 97993"/>
                <a:gd name="connsiteY10" fmla="*/ 95193 h 95192"/>
                <a:gd name="connsiteX11" fmla="*/ 93326 w 97993"/>
                <a:gd name="connsiteY11" fmla="*/ 95193 h 9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93" h="95192">
                  <a:moveTo>
                    <a:pt x="5629" y="10077"/>
                  </a:moveTo>
                  <a:lnTo>
                    <a:pt x="5458" y="10077"/>
                  </a:lnTo>
                  <a:lnTo>
                    <a:pt x="5458" y="95193"/>
                  </a:lnTo>
                  <a:lnTo>
                    <a:pt x="0" y="95193"/>
                  </a:lnTo>
                  <a:lnTo>
                    <a:pt x="0" y="0"/>
                  </a:lnTo>
                  <a:lnTo>
                    <a:pt x="4667" y="0"/>
                  </a:lnTo>
                  <a:lnTo>
                    <a:pt x="92354" y="85249"/>
                  </a:lnTo>
                  <a:lnTo>
                    <a:pt x="92535" y="85249"/>
                  </a:lnTo>
                  <a:lnTo>
                    <a:pt x="92535" y="0"/>
                  </a:lnTo>
                  <a:lnTo>
                    <a:pt x="97993" y="0"/>
                  </a:lnTo>
                  <a:lnTo>
                    <a:pt x="97993" y="95193"/>
                  </a:lnTo>
                  <a:lnTo>
                    <a:pt x="93326" y="95193"/>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DB6A222-FBA5-4AEC-B2E6-2259DF7DCE38}"/>
                </a:ext>
              </a:extLst>
            </p:cNvPr>
            <p:cNvSpPr/>
            <p:nvPr/>
          </p:nvSpPr>
          <p:spPr>
            <a:xfrm>
              <a:off x="9917204" y="762093"/>
              <a:ext cx="77177" cy="68244"/>
            </a:xfrm>
            <a:custGeom>
              <a:avLst/>
              <a:gdLst>
                <a:gd name="connsiteX0" fmla="*/ 5467 w 77177"/>
                <a:gd name="connsiteY0" fmla="*/ 37623 h 68244"/>
                <a:gd name="connsiteX1" fmla="*/ 7372 w 77177"/>
                <a:gd name="connsiteY1" fmla="*/ 48252 h 68244"/>
                <a:gd name="connsiteX2" fmla="*/ 13087 w 77177"/>
                <a:gd name="connsiteY2" fmla="*/ 55958 h 68244"/>
                <a:gd name="connsiteX3" fmla="*/ 23955 w 77177"/>
                <a:gd name="connsiteY3" fmla="*/ 60568 h 68244"/>
                <a:gd name="connsiteX4" fmla="*/ 41795 w 77177"/>
                <a:gd name="connsiteY4" fmla="*/ 62149 h 68244"/>
                <a:gd name="connsiteX5" fmla="*/ 53073 w 77177"/>
                <a:gd name="connsiteY5" fmla="*/ 61483 h 68244"/>
                <a:gd name="connsiteX6" fmla="*/ 62417 w 77177"/>
                <a:gd name="connsiteY6" fmla="*/ 59844 h 68244"/>
                <a:gd name="connsiteX7" fmla="*/ 69799 w 77177"/>
                <a:gd name="connsiteY7" fmla="*/ 57720 h 68244"/>
                <a:gd name="connsiteX8" fmla="*/ 75323 w 77177"/>
                <a:gd name="connsiteY8" fmla="*/ 55596 h 68244"/>
                <a:gd name="connsiteX9" fmla="*/ 76066 w 77177"/>
                <a:gd name="connsiteY9" fmla="*/ 61426 h 68244"/>
                <a:gd name="connsiteX10" fmla="*/ 70913 w 77177"/>
                <a:gd name="connsiteY10" fmla="*/ 63426 h 68244"/>
                <a:gd name="connsiteX11" fmla="*/ 63389 w 77177"/>
                <a:gd name="connsiteY11" fmla="*/ 65674 h 68244"/>
                <a:gd name="connsiteX12" fmla="*/ 53635 w 77177"/>
                <a:gd name="connsiteY12" fmla="*/ 67493 h 68244"/>
                <a:gd name="connsiteX13" fmla="*/ 41795 w 77177"/>
                <a:gd name="connsiteY13" fmla="*/ 68226 h 68244"/>
                <a:gd name="connsiteX14" fmla="*/ 22650 w 77177"/>
                <a:gd name="connsiteY14" fmla="*/ 66217 h 68244"/>
                <a:gd name="connsiteX15" fmla="*/ 10582 w 77177"/>
                <a:gd name="connsiteY15" fmla="*/ 61064 h 68244"/>
                <a:gd name="connsiteX16" fmla="*/ 2962 w 77177"/>
                <a:gd name="connsiteY16" fmla="*/ 51405 h 68244"/>
                <a:gd name="connsiteX17" fmla="*/ 38 w 77177"/>
                <a:gd name="connsiteY17" fmla="*/ 34346 h 68244"/>
                <a:gd name="connsiteX18" fmla="*/ 2448 w 77177"/>
                <a:gd name="connsiteY18" fmla="*/ 18982 h 68244"/>
                <a:gd name="connsiteX19" fmla="*/ 9468 w 77177"/>
                <a:gd name="connsiteY19" fmla="*/ 8638 h 68244"/>
                <a:gd name="connsiteX20" fmla="*/ 22145 w 77177"/>
                <a:gd name="connsiteY20" fmla="*/ 2028 h 68244"/>
                <a:gd name="connsiteX21" fmla="*/ 39290 w 77177"/>
                <a:gd name="connsiteY21" fmla="*/ 18 h 68244"/>
                <a:gd name="connsiteX22" fmla="*/ 55740 w 77177"/>
                <a:gd name="connsiteY22" fmla="*/ 1542 h 68244"/>
                <a:gd name="connsiteX23" fmla="*/ 65865 w 77177"/>
                <a:gd name="connsiteY23" fmla="*/ 4999 h 68244"/>
                <a:gd name="connsiteX24" fmla="*/ 77095 w 77177"/>
                <a:gd name="connsiteY24" fmla="*/ 25392 h 68244"/>
                <a:gd name="connsiteX25" fmla="*/ 76962 w 77177"/>
                <a:gd name="connsiteY25" fmla="*/ 29279 h 68244"/>
                <a:gd name="connsiteX26" fmla="*/ 76676 w 77177"/>
                <a:gd name="connsiteY26" fmla="*/ 33089 h 68244"/>
                <a:gd name="connsiteX27" fmla="*/ 76400 w 77177"/>
                <a:gd name="connsiteY27" fmla="*/ 36060 h 68244"/>
                <a:gd name="connsiteX28" fmla="*/ 76171 w 77177"/>
                <a:gd name="connsiteY28" fmla="*/ 37642 h 68244"/>
                <a:gd name="connsiteX29" fmla="*/ 12811 w 77177"/>
                <a:gd name="connsiteY29" fmla="*/ 13458 h 68244"/>
                <a:gd name="connsiteX30" fmla="*/ 7372 w 77177"/>
                <a:gd name="connsiteY30" fmla="*/ 21230 h 68244"/>
                <a:gd name="connsiteX31" fmla="*/ 5467 w 77177"/>
                <a:gd name="connsiteY31" fmla="*/ 31917 h 68244"/>
                <a:gd name="connsiteX32" fmla="*/ 71190 w 77177"/>
                <a:gd name="connsiteY32" fmla="*/ 31917 h 68244"/>
                <a:gd name="connsiteX33" fmla="*/ 71418 w 77177"/>
                <a:gd name="connsiteY33" fmla="*/ 29422 h 68244"/>
                <a:gd name="connsiteX34" fmla="*/ 71561 w 77177"/>
                <a:gd name="connsiteY34" fmla="*/ 25354 h 68244"/>
                <a:gd name="connsiteX35" fmla="*/ 69885 w 77177"/>
                <a:gd name="connsiteY35" fmla="*/ 16620 h 68244"/>
                <a:gd name="connsiteX36" fmla="*/ 63389 w 77177"/>
                <a:gd name="connsiteY36" fmla="*/ 10181 h 68244"/>
                <a:gd name="connsiteX37" fmla="*/ 53816 w 77177"/>
                <a:gd name="connsiteY37" fmla="*/ 7085 h 68244"/>
                <a:gd name="connsiteX38" fmla="*/ 39233 w 77177"/>
                <a:gd name="connsiteY38" fmla="*/ 6057 h 68244"/>
                <a:gd name="connsiteX39" fmla="*/ 23679 w 77177"/>
                <a:gd name="connsiteY39" fmla="*/ 7962 h 68244"/>
                <a:gd name="connsiteX40" fmla="*/ 12811 w 77177"/>
                <a:gd name="connsiteY40" fmla="*/ 13458 h 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7177" h="68244">
                  <a:moveTo>
                    <a:pt x="5467" y="37623"/>
                  </a:moveTo>
                  <a:cubicBezTo>
                    <a:pt x="5595" y="41238"/>
                    <a:pt x="6237" y="44818"/>
                    <a:pt x="7372" y="48252"/>
                  </a:cubicBezTo>
                  <a:cubicBezTo>
                    <a:pt x="8458" y="51338"/>
                    <a:pt x="10450" y="54024"/>
                    <a:pt x="13087" y="55958"/>
                  </a:cubicBezTo>
                  <a:cubicBezTo>
                    <a:pt x="16344" y="58245"/>
                    <a:pt x="20048" y="59817"/>
                    <a:pt x="23955" y="60568"/>
                  </a:cubicBezTo>
                  <a:cubicBezTo>
                    <a:pt x="29826" y="61747"/>
                    <a:pt x="35809" y="62276"/>
                    <a:pt x="41795" y="62149"/>
                  </a:cubicBezTo>
                  <a:cubicBezTo>
                    <a:pt x="45565" y="62169"/>
                    <a:pt x="49332" y="61947"/>
                    <a:pt x="53073" y="61483"/>
                  </a:cubicBezTo>
                  <a:cubicBezTo>
                    <a:pt x="56213" y="61094"/>
                    <a:pt x="59332" y="60547"/>
                    <a:pt x="62417" y="59844"/>
                  </a:cubicBezTo>
                  <a:cubicBezTo>
                    <a:pt x="64916" y="59280"/>
                    <a:pt x="67381" y="58570"/>
                    <a:pt x="69799" y="57720"/>
                  </a:cubicBezTo>
                  <a:cubicBezTo>
                    <a:pt x="71932" y="56958"/>
                    <a:pt x="73780" y="56244"/>
                    <a:pt x="75323" y="55596"/>
                  </a:cubicBezTo>
                  <a:lnTo>
                    <a:pt x="76066" y="61426"/>
                  </a:lnTo>
                  <a:cubicBezTo>
                    <a:pt x="74771" y="61997"/>
                    <a:pt x="73047" y="62664"/>
                    <a:pt x="70913" y="63426"/>
                  </a:cubicBezTo>
                  <a:cubicBezTo>
                    <a:pt x="68780" y="64188"/>
                    <a:pt x="66265" y="64950"/>
                    <a:pt x="63389" y="65674"/>
                  </a:cubicBezTo>
                  <a:cubicBezTo>
                    <a:pt x="60175" y="66466"/>
                    <a:pt x="56918" y="67073"/>
                    <a:pt x="53635" y="67493"/>
                  </a:cubicBezTo>
                  <a:cubicBezTo>
                    <a:pt x="49710" y="68004"/>
                    <a:pt x="45754" y="68249"/>
                    <a:pt x="41795" y="68226"/>
                  </a:cubicBezTo>
                  <a:cubicBezTo>
                    <a:pt x="35355" y="68365"/>
                    <a:pt x="28921" y="67690"/>
                    <a:pt x="22650" y="66217"/>
                  </a:cubicBezTo>
                  <a:cubicBezTo>
                    <a:pt x="18354" y="65225"/>
                    <a:pt x="14269" y="63480"/>
                    <a:pt x="10582" y="61064"/>
                  </a:cubicBezTo>
                  <a:cubicBezTo>
                    <a:pt x="7250" y="58557"/>
                    <a:pt x="4625" y="55230"/>
                    <a:pt x="2962" y="51405"/>
                  </a:cubicBezTo>
                  <a:cubicBezTo>
                    <a:pt x="785" y="45991"/>
                    <a:pt x="-213" y="40175"/>
                    <a:pt x="38" y="34346"/>
                  </a:cubicBezTo>
                  <a:cubicBezTo>
                    <a:pt x="-102" y="29121"/>
                    <a:pt x="714" y="23913"/>
                    <a:pt x="2448" y="18982"/>
                  </a:cubicBezTo>
                  <a:cubicBezTo>
                    <a:pt x="3921" y="15020"/>
                    <a:pt x="6330" y="11471"/>
                    <a:pt x="9468" y="8638"/>
                  </a:cubicBezTo>
                  <a:cubicBezTo>
                    <a:pt x="13099" y="5446"/>
                    <a:pt x="17449" y="3178"/>
                    <a:pt x="22145" y="2028"/>
                  </a:cubicBezTo>
                  <a:cubicBezTo>
                    <a:pt x="27750" y="619"/>
                    <a:pt x="33512" y="-56"/>
                    <a:pt x="39290" y="18"/>
                  </a:cubicBezTo>
                  <a:cubicBezTo>
                    <a:pt x="44814" y="-105"/>
                    <a:pt x="50334" y="406"/>
                    <a:pt x="55740" y="1542"/>
                  </a:cubicBezTo>
                  <a:cubicBezTo>
                    <a:pt x="59236" y="2307"/>
                    <a:pt x="62632" y="3467"/>
                    <a:pt x="65865" y="4999"/>
                  </a:cubicBezTo>
                  <a:cubicBezTo>
                    <a:pt x="73408" y="8880"/>
                    <a:pt x="77848" y="16943"/>
                    <a:pt x="77095" y="25392"/>
                  </a:cubicBezTo>
                  <a:cubicBezTo>
                    <a:pt x="77095" y="26612"/>
                    <a:pt x="77047" y="27907"/>
                    <a:pt x="76962" y="29279"/>
                  </a:cubicBezTo>
                  <a:cubicBezTo>
                    <a:pt x="76876" y="30650"/>
                    <a:pt x="76771" y="31936"/>
                    <a:pt x="76676" y="33089"/>
                  </a:cubicBezTo>
                  <a:cubicBezTo>
                    <a:pt x="76581" y="34241"/>
                    <a:pt x="76495" y="35260"/>
                    <a:pt x="76400" y="36060"/>
                  </a:cubicBezTo>
                  <a:cubicBezTo>
                    <a:pt x="76353" y="36591"/>
                    <a:pt x="76277" y="37120"/>
                    <a:pt x="76171" y="37642"/>
                  </a:cubicBezTo>
                  <a:close/>
                  <a:moveTo>
                    <a:pt x="12811" y="13458"/>
                  </a:moveTo>
                  <a:cubicBezTo>
                    <a:pt x="10353" y="15531"/>
                    <a:pt x="8479" y="18211"/>
                    <a:pt x="7372" y="21230"/>
                  </a:cubicBezTo>
                  <a:cubicBezTo>
                    <a:pt x="6161" y="24666"/>
                    <a:pt x="5518" y="28275"/>
                    <a:pt x="5467" y="31917"/>
                  </a:cubicBezTo>
                  <a:lnTo>
                    <a:pt x="71190" y="31917"/>
                  </a:lnTo>
                  <a:cubicBezTo>
                    <a:pt x="71247" y="31517"/>
                    <a:pt x="71332" y="30688"/>
                    <a:pt x="71418" y="29422"/>
                  </a:cubicBezTo>
                  <a:cubicBezTo>
                    <a:pt x="71504" y="28155"/>
                    <a:pt x="71561" y="26812"/>
                    <a:pt x="71561" y="25354"/>
                  </a:cubicBezTo>
                  <a:cubicBezTo>
                    <a:pt x="71605" y="22359"/>
                    <a:pt x="71034" y="19386"/>
                    <a:pt x="69885" y="16620"/>
                  </a:cubicBezTo>
                  <a:cubicBezTo>
                    <a:pt x="68538" y="13781"/>
                    <a:pt x="66239" y="11503"/>
                    <a:pt x="63389" y="10181"/>
                  </a:cubicBezTo>
                  <a:cubicBezTo>
                    <a:pt x="60390" y="8628"/>
                    <a:pt x="57155" y="7583"/>
                    <a:pt x="53816" y="7085"/>
                  </a:cubicBezTo>
                  <a:cubicBezTo>
                    <a:pt x="48992" y="6331"/>
                    <a:pt x="44115" y="5986"/>
                    <a:pt x="39233" y="6057"/>
                  </a:cubicBezTo>
                  <a:cubicBezTo>
                    <a:pt x="33985" y="5967"/>
                    <a:pt x="28750" y="6608"/>
                    <a:pt x="23679" y="7962"/>
                  </a:cubicBezTo>
                  <a:cubicBezTo>
                    <a:pt x="19714" y="9019"/>
                    <a:pt x="16012" y="10891"/>
                    <a:pt x="12811" y="13458"/>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1852F60-01DE-48F1-BBBE-850522EFFBF0}"/>
                </a:ext>
              </a:extLst>
            </p:cNvPr>
            <p:cNvSpPr/>
            <p:nvPr/>
          </p:nvSpPr>
          <p:spPr>
            <a:xfrm>
              <a:off x="10001166" y="762072"/>
              <a:ext cx="88801" cy="66646"/>
            </a:xfrm>
            <a:custGeom>
              <a:avLst/>
              <a:gdLst>
                <a:gd name="connsiteX0" fmla="*/ 6410 w 88801"/>
                <a:gd name="connsiteY0" fmla="*/ 0 h 66646"/>
                <a:gd name="connsiteX1" fmla="*/ 44310 w 88801"/>
                <a:gd name="connsiteY1" fmla="*/ 58103 h 66646"/>
                <a:gd name="connsiteX2" fmla="*/ 44491 w 88801"/>
                <a:gd name="connsiteY2" fmla="*/ 58103 h 66646"/>
                <a:gd name="connsiteX3" fmla="*/ 82391 w 88801"/>
                <a:gd name="connsiteY3" fmla="*/ 0 h 66646"/>
                <a:gd name="connsiteX4" fmla="*/ 88802 w 88801"/>
                <a:gd name="connsiteY4" fmla="*/ 0 h 66646"/>
                <a:gd name="connsiteX5" fmla="*/ 88802 w 88801"/>
                <a:gd name="connsiteY5" fmla="*/ 867 h 66646"/>
                <a:gd name="connsiteX6" fmla="*/ 45796 w 88801"/>
                <a:gd name="connsiteY6" fmla="*/ 66646 h 66646"/>
                <a:gd name="connsiteX7" fmla="*/ 43005 w 88801"/>
                <a:gd name="connsiteY7" fmla="*/ 66646 h 66646"/>
                <a:gd name="connsiteX8" fmla="*/ 0 w 88801"/>
                <a:gd name="connsiteY8" fmla="*/ 867 h 66646"/>
                <a:gd name="connsiteX9" fmla="*/ 0 w 88801"/>
                <a:gd name="connsiteY9" fmla="*/ 0 h 66646"/>
                <a:gd name="connsiteX10" fmla="*/ 6410 w 88801"/>
                <a:gd name="connsiteY10" fmla="*/ 0 h 66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801" h="66646">
                  <a:moveTo>
                    <a:pt x="6410" y="0"/>
                  </a:moveTo>
                  <a:lnTo>
                    <a:pt x="44310" y="58103"/>
                  </a:lnTo>
                  <a:lnTo>
                    <a:pt x="44491" y="58103"/>
                  </a:lnTo>
                  <a:lnTo>
                    <a:pt x="82391" y="0"/>
                  </a:lnTo>
                  <a:lnTo>
                    <a:pt x="88802" y="0"/>
                  </a:lnTo>
                  <a:lnTo>
                    <a:pt x="88802" y="867"/>
                  </a:lnTo>
                  <a:lnTo>
                    <a:pt x="45796" y="66646"/>
                  </a:lnTo>
                  <a:lnTo>
                    <a:pt x="43005" y="66646"/>
                  </a:lnTo>
                  <a:lnTo>
                    <a:pt x="0" y="867"/>
                  </a:lnTo>
                  <a:lnTo>
                    <a:pt x="0" y="0"/>
                  </a:lnTo>
                  <a:lnTo>
                    <a:pt x="6410" y="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4F36BDC-F80A-4E47-93E2-D34A7F70EB13}"/>
                </a:ext>
              </a:extLst>
            </p:cNvPr>
            <p:cNvSpPr/>
            <p:nvPr/>
          </p:nvSpPr>
          <p:spPr>
            <a:xfrm>
              <a:off x="10096954" y="760276"/>
              <a:ext cx="74636" cy="70352"/>
            </a:xfrm>
            <a:custGeom>
              <a:avLst/>
              <a:gdLst>
                <a:gd name="connsiteX0" fmla="*/ 70224 w 74636"/>
                <a:gd name="connsiteY0" fmla="*/ 68557 h 70352"/>
                <a:gd name="connsiteX1" fmla="*/ 69557 w 74636"/>
                <a:gd name="connsiteY1" fmla="*/ 60079 h 70352"/>
                <a:gd name="connsiteX2" fmla="*/ 69424 w 74636"/>
                <a:gd name="connsiteY2" fmla="*/ 60079 h 70352"/>
                <a:gd name="connsiteX3" fmla="*/ 49859 w 74636"/>
                <a:gd name="connsiteY3" fmla="*/ 67604 h 70352"/>
                <a:gd name="connsiteX4" fmla="*/ 28590 w 74636"/>
                <a:gd name="connsiteY4" fmla="*/ 70347 h 70352"/>
                <a:gd name="connsiteX5" fmla="*/ 15636 w 74636"/>
                <a:gd name="connsiteY5" fmla="*/ 69166 h 70352"/>
                <a:gd name="connsiteX6" fmla="*/ 6578 w 74636"/>
                <a:gd name="connsiteY6" fmla="*/ 65356 h 70352"/>
                <a:gd name="connsiteX7" fmla="*/ 1815 w 74636"/>
                <a:gd name="connsiteY7" fmla="*/ 59308 h 70352"/>
                <a:gd name="connsiteX8" fmla="*/ 5 w 74636"/>
                <a:gd name="connsiteY8" fmla="*/ 50145 h 70352"/>
                <a:gd name="connsiteX9" fmla="*/ 1672 w 74636"/>
                <a:gd name="connsiteY9" fmla="*/ 41429 h 70352"/>
                <a:gd name="connsiteX10" fmla="*/ 6778 w 74636"/>
                <a:gd name="connsiteY10" fmla="*/ 34952 h 70352"/>
                <a:gd name="connsiteX11" fmla="*/ 15007 w 74636"/>
                <a:gd name="connsiteY11" fmla="*/ 31647 h 70352"/>
                <a:gd name="connsiteX12" fmla="*/ 30466 w 74636"/>
                <a:gd name="connsiteY12" fmla="*/ 30342 h 70352"/>
                <a:gd name="connsiteX13" fmla="*/ 42125 w 74636"/>
                <a:gd name="connsiteY13" fmla="*/ 30714 h 70352"/>
                <a:gd name="connsiteX14" fmla="*/ 53641 w 74636"/>
                <a:gd name="connsiteY14" fmla="*/ 31666 h 70352"/>
                <a:gd name="connsiteX15" fmla="*/ 63166 w 74636"/>
                <a:gd name="connsiteY15" fmla="*/ 32723 h 70352"/>
                <a:gd name="connsiteX16" fmla="*/ 68881 w 74636"/>
                <a:gd name="connsiteY16" fmla="*/ 33476 h 70352"/>
                <a:gd name="connsiteX17" fmla="*/ 69157 w 74636"/>
                <a:gd name="connsiteY17" fmla="*/ 33476 h 70352"/>
                <a:gd name="connsiteX18" fmla="*/ 69157 w 74636"/>
                <a:gd name="connsiteY18" fmla="*/ 25999 h 70352"/>
                <a:gd name="connsiteX19" fmla="*/ 59899 w 74636"/>
                <a:gd name="connsiteY19" fmla="*/ 11407 h 70352"/>
                <a:gd name="connsiteX20" fmla="*/ 33000 w 74636"/>
                <a:gd name="connsiteY20" fmla="*/ 6234 h 70352"/>
                <a:gd name="connsiteX21" fmla="*/ 22227 w 74636"/>
                <a:gd name="connsiteY21" fmla="*/ 6863 h 70352"/>
                <a:gd name="connsiteX22" fmla="*/ 13655 w 74636"/>
                <a:gd name="connsiteY22" fmla="*/ 8225 h 70352"/>
                <a:gd name="connsiteX23" fmla="*/ 7806 w 74636"/>
                <a:gd name="connsiteY23" fmla="*/ 9597 h 70352"/>
                <a:gd name="connsiteX24" fmla="*/ 5339 w 74636"/>
                <a:gd name="connsiteY24" fmla="*/ 10349 h 70352"/>
                <a:gd name="connsiteX25" fmla="*/ 4977 w 74636"/>
                <a:gd name="connsiteY25" fmla="*/ 7292 h 70352"/>
                <a:gd name="connsiteX26" fmla="*/ 4606 w 74636"/>
                <a:gd name="connsiteY26" fmla="*/ 4244 h 70352"/>
                <a:gd name="connsiteX27" fmla="*/ 6921 w 74636"/>
                <a:gd name="connsiteY27" fmla="*/ 3558 h 70352"/>
                <a:gd name="connsiteX28" fmla="*/ 12826 w 74636"/>
                <a:gd name="connsiteY28" fmla="*/ 2063 h 70352"/>
                <a:gd name="connsiteX29" fmla="*/ 21761 w 74636"/>
                <a:gd name="connsiteY29" fmla="*/ 634 h 70352"/>
                <a:gd name="connsiteX30" fmla="*/ 33057 w 74636"/>
                <a:gd name="connsiteY30" fmla="*/ 5 h 70352"/>
                <a:gd name="connsiteX31" fmla="*/ 50688 w 74636"/>
                <a:gd name="connsiteY31" fmla="*/ 1748 h 70352"/>
                <a:gd name="connsiteX32" fmla="*/ 63709 w 74636"/>
                <a:gd name="connsiteY32" fmla="*/ 6892 h 70352"/>
                <a:gd name="connsiteX33" fmla="*/ 71843 w 74636"/>
                <a:gd name="connsiteY33" fmla="*/ 15045 h 70352"/>
                <a:gd name="connsiteX34" fmla="*/ 74634 w 74636"/>
                <a:gd name="connsiteY34" fmla="*/ 25827 h 70352"/>
                <a:gd name="connsiteX35" fmla="*/ 74634 w 74636"/>
                <a:gd name="connsiteY35" fmla="*/ 68557 h 70352"/>
                <a:gd name="connsiteX36" fmla="*/ 28685 w 74636"/>
                <a:gd name="connsiteY36" fmla="*/ 64070 h 70352"/>
                <a:gd name="connsiteX37" fmla="*/ 41649 w 74636"/>
                <a:gd name="connsiteY37" fmla="*/ 63013 h 70352"/>
                <a:gd name="connsiteX38" fmla="*/ 52974 w 74636"/>
                <a:gd name="connsiteY38" fmla="*/ 60451 h 70352"/>
                <a:gd name="connsiteX39" fmla="*/ 62270 w 74636"/>
                <a:gd name="connsiteY39" fmla="*/ 57212 h 70352"/>
                <a:gd name="connsiteX40" fmla="*/ 69186 w 74636"/>
                <a:gd name="connsiteY40" fmla="*/ 54098 h 70352"/>
                <a:gd name="connsiteX41" fmla="*/ 69186 w 74636"/>
                <a:gd name="connsiteY41" fmla="*/ 39029 h 70352"/>
                <a:gd name="connsiteX42" fmla="*/ 64213 w 74636"/>
                <a:gd name="connsiteY42" fmla="*/ 38467 h 70352"/>
                <a:gd name="connsiteX43" fmla="*/ 54603 w 74636"/>
                <a:gd name="connsiteY43" fmla="*/ 37515 h 70352"/>
                <a:gd name="connsiteX44" fmla="*/ 42573 w 74636"/>
                <a:gd name="connsiteY44" fmla="*/ 36638 h 70352"/>
                <a:gd name="connsiteX45" fmla="*/ 30447 w 74636"/>
                <a:gd name="connsiteY45" fmla="*/ 36267 h 70352"/>
                <a:gd name="connsiteX46" fmla="*/ 16703 w 74636"/>
                <a:gd name="connsiteY46" fmla="*/ 37381 h 70352"/>
                <a:gd name="connsiteX47" fmla="*/ 9359 w 74636"/>
                <a:gd name="connsiteY47" fmla="*/ 40239 h 70352"/>
                <a:gd name="connsiteX48" fmla="*/ 6349 w 74636"/>
                <a:gd name="connsiteY48" fmla="*/ 44477 h 70352"/>
                <a:gd name="connsiteX49" fmla="*/ 6349 w 74636"/>
                <a:gd name="connsiteY49" fmla="*/ 55688 h 70352"/>
                <a:gd name="connsiteX50" fmla="*/ 9549 w 74636"/>
                <a:gd name="connsiteY50" fmla="*/ 60051 h 70352"/>
                <a:gd name="connsiteX51" fmla="*/ 16655 w 74636"/>
                <a:gd name="connsiteY51" fmla="*/ 63099 h 70352"/>
                <a:gd name="connsiteX52" fmla="*/ 28685 w 74636"/>
                <a:gd name="connsiteY52" fmla="*/ 64080 h 70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636" h="70352">
                  <a:moveTo>
                    <a:pt x="70224" y="68557"/>
                  </a:moveTo>
                  <a:lnTo>
                    <a:pt x="69557" y="60079"/>
                  </a:lnTo>
                  <a:lnTo>
                    <a:pt x="69424" y="60079"/>
                  </a:lnTo>
                  <a:cubicBezTo>
                    <a:pt x="63179" y="63255"/>
                    <a:pt x="56622" y="65776"/>
                    <a:pt x="49859" y="67604"/>
                  </a:cubicBezTo>
                  <a:cubicBezTo>
                    <a:pt x="42921" y="69450"/>
                    <a:pt x="35770" y="70372"/>
                    <a:pt x="28590" y="70347"/>
                  </a:cubicBezTo>
                  <a:cubicBezTo>
                    <a:pt x="24243" y="70402"/>
                    <a:pt x="19901" y="70006"/>
                    <a:pt x="15636" y="69166"/>
                  </a:cubicBezTo>
                  <a:cubicBezTo>
                    <a:pt x="12379" y="68557"/>
                    <a:pt x="9290" y="67257"/>
                    <a:pt x="6578" y="65356"/>
                  </a:cubicBezTo>
                  <a:cubicBezTo>
                    <a:pt x="4485" y="63794"/>
                    <a:pt x="2843" y="61708"/>
                    <a:pt x="1815" y="59308"/>
                  </a:cubicBezTo>
                  <a:cubicBezTo>
                    <a:pt x="552" y="56422"/>
                    <a:pt x="-65" y="53295"/>
                    <a:pt x="5" y="50145"/>
                  </a:cubicBezTo>
                  <a:cubicBezTo>
                    <a:pt x="-27" y="47158"/>
                    <a:pt x="540" y="44194"/>
                    <a:pt x="1672" y="41429"/>
                  </a:cubicBezTo>
                  <a:cubicBezTo>
                    <a:pt x="2739" y="38838"/>
                    <a:pt x="4507" y="36594"/>
                    <a:pt x="6778" y="34952"/>
                  </a:cubicBezTo>
                  <a:cubicBezTo>
                    <a:pt x="9294" y="33353"/>
                    <a:pt x="12084" y="32233"/>
                    <a:pt x="15007" y="31647"/>
                  </a:cubicBezTo>
                  <a:cubicBezTo>
                    <a:pt x="20096" y="30643"/>
                    <a:pt x="25281" y="30205"/>
                    <a:pt x="30466" y="30342"/>
                  </a:cubicBezTo>
                  <a:cubicBezTo>
                    <a:pt x="34181" y="30342"/>
                    <a:pt x="38067" y="30466"/>
                    <a:pt x="42125" y="30714"/>
                  </a:cubicBezTo>
                  <a:cubicBezTo>
                    <a:pt x="46183" y="30961"/>
                    <a:pt x="50021" y="31279"/>
                    <a:pt x="53641" y="31666"/>
                  </a:cubicBezTo>
                  <a:cubicBezTo>
                    <a:pt x="57273" y="32047"/>
                    <a:pt x="60448" y="32400"/>
                    <a:pt x="63166" y="32723"/>
                  </a:cubicBezTo>
                  <a:cubicBezTo>
                    <a:pt x="65883" y="33047"/>
                    <a:pt x="67788" y="33298"/>
                    <a:pt x="68881" y="33476"/>
                  </a:cubicBezTo>
                  <a:lnTo>
                    <a:pt x="69157" y="33476"/>
                  </a:lnTo>
                  <a:lnTo>
                    <a:pt x="69157" y="25999"/>
                  </a:lnTo>
                  <a:cubicBezTo>
                    <a:pt x="69198" y="19741"/>
                    <a:pt x="65578" y="14035"/>
                    <a:pt x="59899" y="11407"/>
                  </a:cubicBezTo>
                  <a:cubicBezTo>
                    <a:pt x="51493" y="7502"/>
                    <a:pt x="42255" y="5726"/>
                    <a:pt x="33000" y="6234"/>
                  </a:cubicBezTo>
                  <a:cubicBezTo>
                    <a:pt x="29400" y="6217"/>
                    <a:pt x="25801" y="6427"/>
                    <a:pt x="22227" y="6863"/>
                  </a:cubicBezTo>
                  <a:cubicBezTo>
                    <a:pt x="18951" y="7270"/>
                    <a:pt x="16093" y="7723"/>
                    <a:pt x="13655" y="8225"/>
                  </a:cubicBezTo>
                  <a:cubicBezTo>
                    <a:pt x="11216" y="8727"/>
                    <a:pt x="9267" y="9184"/>
                    <a:pt x="7806" y="9597"/>
                  </a:cubicBezTo>
                  <a:cubicBezTo>
                    <a:pt x="6349" y="10016"/>
                    <a:pt x="5530" y="10264"/>
                    <a:pt x="5339" y="10349"/>
                  </a:cubicBezTo>
                  <a:cubicBezTo>
                    <a:pt x="5225" y="9349"/>
                    <a:pt x="5092" y="8330"/>
                    <a:pt x="4977" y="7292"/>
                  </a:cubicBezTo>
                  <a:lnTo>
                    <a:pt x="4606" y="4244"/>
                  </a:lnTo>
                  <a:cubicBezTo>
                    <a:pt x="5389" y="4055"/>
                    <a:pt x="6161" y="3827"/>
                    <a:pt x="6921" y="3558"/>
                  </a:cubicBezTo>
                  <a:cubicBezTo>
                    <a:pt x="8349" y="3101"/>
                    <a:pt x="10318" y="2603"/>
                    <a:pt x="12826" y="2063"/>
                  </a:cubicBezTo>
                  <a:cubicBezTo>
                    <a:pt x="15334" y="1522"/>
                    <a:pt x="18312" y="1046"/>
                    <a:pt x="21761" y="634"/>
                  </a:cubicBezTo>
                  <a:cubicBezTo>
                    <a:pt x="25510" y="198"/>
                    <a:pt x="29282" y="-13"/>
                    <a:pt x="33057" y="5"/>
                  </a:cubicBezTo>
                  <a:cubicBezTo>
                    <a:pt x="38980" y="-62"/>
                    <a:pt x="44893" y="523"/>
                    <a:pt x="50688" y="1748"/>
                  </a:cubicBezTo>
                  <a:cubicBezTo>
                    <a:pt x="55286" y="2720"/>
                    <a:pt x="59688" y="4458"/>
                    <a:pt x="63709" y="6892"/>
                  </a:cubicBezTo>
                  <a:cubicBezTo>
                    <a:pt x="67046" y="8903"/>
                    <a:pt x="69840" y="11703"/>
                    <a:pt x="71843" y="15045"/>
                  </a:cubicBezTo>
                  <a:cubicBezTo>
                    <a:pt x="73729" y="18322"/>
                    <a:pt x="74693" y="22047"/>
                    <a:pt x="74634" y="25827"/>
                  </a:cubicBezTo>
                  <a:lnTo>
                    <a:pt x="74634" y="68557"/>
                  </a:lnTo>
                  <a:close/>
                  <a:moveTo>
                    <a:pt x="28685" y="64070"/>
                  </a:moveTo>
                  <a:cubicBezTo>
                    <a:pt x="33029" y="64085"/>
                    <a:pt x="37365" y="63731"/>
                    <a:pt x="41649" y="63013"/>
                  </a:cubicBezTo>
                  <a:cubicBezTo>
                    <a:pt x="45469" y="62373"/>
                    <a:pt x="49251" y="61518"/>
                    <a:pt x="52974" y="60451"/>
                  </a:cubicBezTo>
                  <a:cubicBezTo>
                    <a:pt x="56134" y="59558"/>
                    <a:pt x="59239" y="58477"/>
                    <a:pt x="62270" y="57212"/>
                  </a:cubicBezTo>
                  <a:cubicBezTo>
                    <a:pt x="65026" y="56050"/>
                    <a:pt x="67331" y="55012"/>
                    <a:pt x="69186" y="54098"/>
                  </a:cubicBezTo>
                  <a:lnTo>
                    <a:pt x="69186" y="39029"/>
                  </a:lnTo>
                  <a:cubicBezTo>
                    <a:pt x="68566" y="38943"/>
                    <a:pt x="66909" y="38753"/>
                    <a:pt x="64213" y="38467"/>
                  </a:cubicBezTo>
                  <a:cubicBezTo>
                    <a:pt x="61518" y="38181"/>
                    <a:pt x="58317" y="37867"/>
                    <a:pt x="54603" y="37515"/>
                  </a:cubicBezTo>
                  <a:cubicBezTo>
                    <a:pt x="50888" y="37162"/>
                    <a:pt x="46878" y="36886"/>
                    <a:pt x="42573" y="36638"/>
                  </a:cubicBezTo>
                  <a:cubicBezTo>
                    <a:pt x="38267" y="36391"/>
                    <a:pt x="34229" y="36267"/>
                    <a:pt x="30447" y="36267"/>
                  </a:cubicBezTo>
                  <a:cubicBezTo>
                    <a:pt x="25840" y="36172"/>
                    <a:pt x="21235" y="36546"/>
                    <a:pt x="16703" y="37381"/>
                  </a:cubicBezTo>
                  <a:cubicBezTo>
                    <a:pt x="14075" y="37785"/>
                    <a:pt x="11569" y="38760"/>
                    <a:pt x="9359" y="40239"/>
                  </a:cubicBezTo>
                  <a:cubicBezTo>
                    <a:pt x="7982" y="41346"/>
                    <a:pt x="6940" y="42812"/>
                    <a:pt x="6349" y="44477"/>
                  </a:cubicBezTo>
                  <a:cubicBezTo>
                    <a:pt x="5168" y="48121"/>
                    <a:pt x="5168" y="52045"/>
                    <a:pt x="6349" y="55688"/>
                  </a:cubicBezTo>
                  <a:cubicBezTo>
                    <a:pt x="6979" y="57417"/>
                    <a:pt x="8089" y="58931"/>
                    <a:pt x="9549" y="60051"/>
                  </a:cubicBezTo>
                  <a:cubicBezTo>
                    <a:pt x="11628" y="61642"/>
                    <a:pt x="14070" y="62689"/>
                    <a:pt x="16655" y="63099"/>
                  </a:cubicBezTo>
                  <a:cubicBezTo>
                    <a:pt x="20623" y="63816"/>
                    <a:pt x="24652" y="64145"/>
                    <a:pt x="28685" y="64080"/>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D02BF44-FE34-41C9-8D5F-86B0226D4996}"/>
                </a:ext>
              </a:extLst>
            </p:cNvPr>
            <p:cNvSpPr/>
            <p:nvPr/>
          </p:nvSpPr>
          <p:spPr>
            <a:xfrm>
              <a:off x="10302932" y="760305"/>
              <a:ext cx="74722" cy="70323"/>
            </a:xfrm>
            <a:custGeom>
              <a:avLst/>
              <a:gdLst>
                <a:gd name="connsiteX0" fmla="*/ 70224 w 74722"/>
                <a:gd name="connsiteY0" fmla="*/ 68528 h 70323"/>
                <a:gd name="connsiteX1" fmla="*/ 69557 w 74722"/>
                <a:gd name="connsiteY1" fmla="*/ 60051 h 70323"/>
                <a:gd name="connsiteX2" fmla="*/ 69462 w 74722"/>
                <a:gd name="connsiteY2" fmla="*/ 60051 h 70323"/>
                <a:gd name="connsiteX3" fmla="*/ 49859 w 74722"/>
                <a:gd name="connsiteY3" fmla="*/ 67575 h 70323"/>
                <a:gd name="connsiteX4" fmla="*/ 28590 w 74722"/>
                <a:gd name="connsiteY4" fmla="*/ 70319 h 70323"/>
                <a:gd name="connsiteX5" fmla="*/ 15636 w 74722"/>
                <a:gd name="connsiteY5" fmla="*/ 69138 h 70323"/>
                <a:gd name="connsiteX6" fmla="*/ 6578 w 74722"/>
                <a:gd name="connsiteY6" fmla="*/ 65328 h 70323"/>
                <a:gd name="connsiteX7" fmla="*/ 1815 w 74722"/>
                <a:gd name="connsiteY7" fmla="*/ 59279 h 70323"/>
                <a:gd name="connsiteX8" fmla="*/ 5 w 74722"/>
                <a:gd name="connsiteY8" fmla="*/ 50116 h 70323"/>
                <a:gd name="connsiteX9" fmla="*/ 1672 w 74722"/>
                <a:gd name="connsiteY9" fmla="*/ 41401 h 70323"/>
                <a:gd name="connsiteX10" fmla="*/ 6778 w 74722"/>
                <a:gd name="connsiteY10" fmla="*/ 34924 h 70323"/>
                <a:gd name="connsiteX11" fmla="*/ 15007 w 74722"/>
                <a:gd name="connsiteY11" fmla="*/ 31619 h 70323"/>
                <a:gd name="connsiteX12" fmla="*/ 30466 w 74722"/>
                <a:gd name="connsiteY12" fmla="*/ 30314 h 70323"/>
                <a:gd name="connsiteX13" fmla="*/ 42125 w 74722"/>
                <a:gd name="connsiteY13" fmla="*/ 30685 h 70323"/>
                <a:gd name="connsiteX14" fmla="*/ 53641 w 74722"/>
                <a:gd name="connsiteY14" fmla="*/ 31638 h 70323"/>
                <a:gd name="connsiteX15" fmla="*/ 63166 w 74722"/>
                <a:gd name="connsiteY15" fmla="*/ 32695 h 70323"/>
                <a:gd name="connsiteX16" fmla="*/ 68881 w 74722"/>
                <a:gd name="connsiteY16" fmla="*/ 33447 h 70323"/>
                <a:gd name="connsiteX17" fmla="*/ 69185 w 74722"/>
                <a:gd name="connsiteY17" fmla="*/ 33447 h 70323"/>
                <a:gd name="connsiteX18" fmla="*/ 69185 w 74722"/>
                <a:gd name="connsiteY18" fmla="*/ 25970 h 70323"/>
                <a:gd name="connsiteX19" fmla="*/ 59851 w 74722"/>
                <a:gd name="connsiteY19" fmla="*/ 11454 h 70323"/>
                <a:gd name="connsiteX20" fmla="*/ 32991 w 74722"/>
                <a:gd name="connsiteY20" fmla="*/ 6234 h 70323"/>
                <a:gd name="connsiteX21" fmla="*/ 22218 w 74722"/>
                <a:gd name="connsiteY21" fmla="*/ 6863 h 70323"/>
                <a:gd name="connsiteX22" fmla="*/ 13645 w 74722"/>
                <a:gd name="connsiteY22" fmla="*/ 8225 h 70323"/>
                <a:gd name="connsiteX23" fmla="*/ 7797 w 74722"/>
                <a:gd name="connsiteY23" fmla="*/ 9597 h 70323"/>
                <a:gd name="connsiteX24" fmla="*/ 5330 w 74722"/>
                <a:gd name="connsiteY24" fmla="*/ 10349 h 70323"/>
                <a:gd name="connsiteX25" fmla="*/ 4968 w 74722"/>
                <a:gd name="connsiteY25" fmla="*/ 7292 h 70323"/>
                <a:gd name="connsiteX26" fmla="*/ 4596 w 74722"/>
                <a:gd name="connsiteY26" fmla="*/ 4244 h 70323"/>
                <a:gd name="connsiteX27" fmla="*/ 6911 w 74722"/>
                <a:gd name="connsiteY27" fmla="*/ 3558 h 70323"/>
                <a:gd name="connsiteX28" fmla="*/ 12817 w 74722"/>
                <a:gd name="connsiteY28" fmla="*/ 2063 h 70323"/>
                <a:gd name="connsiteX29" fmla="*/ 21751 w 74722"/>
                <a:gd name="connsiteY29" fmla="*/ 634 h 70323"/>
                <a:gd name="connsiteX30" fmla="*/ 33048 w 74722"/>
                <a:gd name="connsiteY30" fmla="*/ 5 h 70323"/>
                <a:gd name="connsiteX31" fmla="*/ 50678 w 74722"/>
                <a:gd name="connsiteY31" fmla="*/ 1748 h 70323"/>
                <a:gd name="connsiteX32" fmla="*/ 63794 w 74722"/>
                <a:gd name="connsiteY32" fmla="*/ 6863 h 70323"/>
                <a:gd name="connsiteX33" fmla="*/ 71929 w 74722"/>
                <a:gd name="connsiteY33" fmla="*/ 15017 h 70323"/>
                <a:gd name="connsiteX34" fmla="*/ 74720 w 74722"/>
                <a:gd name="connsiteY34" fmla="*/ 25799 h 70323"/>
                <a:gd name="connsiteX35" fmla="*/ 74720 w 74722"/>
                <a:gd name="connsiteY35" fmla="*/ 68528 h 70323"/>
                <a:gd name="connsiteX36" fmla="*/ 28685 w 74722"/>
                <a:gd name="connsiteY36" fmla="*/ 64042 h 70323"/>
                <a:gd name="connsiteX37" fmla="*/ 41649 w 74722"/>
                <a:gd name="connsiteY37" fmla="*/ 62984 h 70323"/>
                <a:gd name="connsiteX38" fmla="*/ 52993 w 74722"/>
                <a:gd name="connsiteY38" fmla="*/ 60432 h 70323"/>
                <a:gd name="connsiteX39" fmla="*/ 62289 w 74722"/>
                <a:gd name="connsiteY39" fmla="*/ 57193 h 70323"/>
                <a:gd name="connsiteX40" fmla="*/ 69205 w 74722"/>
                <a:gd name="connsiteY40" fmla="*/ 54079 h 70323"/>
                <a:gd name="connsiteX41" fmla="*/ 69205 w 74722"/>
                <a:gd name="connsiteY41" fmla="*/ 39000 h 70323"/>
                <a:gd name="connsiteX42" fmla="*/ 64233 w 74722"/>
                <a:gd name="connsiteY42" fmla="*/ 38438 h 70323"/>
                <a:gd name="connsiteX43" fmla="*/ 54622 w 74722"/>
                <a:gd name="connsiteY43" fmla="*/ 37486 h 70323"/>
                <a:gd name="connsiteX44" fmla="*/ 42592 w 74722"/>
                <a:gd name="connsiteY44" fmla="*/ 36610 h 70323"/>
                <a:gd name="connsiteX45" fmla="*/ 30466 w 74722"/>
                <a:gd name="connsiteY45" fmla="*/ 36238 h 70323"/>
                <a:gd name="connsiteX46" fmla="*/ 16722 w 74722"/>
                <a:gd name="connsiteY46" fmla="*/ 37353 h 70323"/>
                <a:gd name="connsiteX47" fmla="*/ 9378 w 74722"/>
                <a:gd name="connsiteY47" fmla="*/ 40210 h 70323"/>
                <a:gd name="connsiteX48" fmla="*/ 6368 w 74722"/>
                <a:gd name="connsiteY48" fmla="*/ 44449 h 70323"/>
                <a:gd name="connsiteX49" fmla="*/ 6368 w 74722"/>
                <a:gd name="connsiteY49" fmla="*/ 55660 h 70323"/>
                <a:gd name="connsiteX50" fmla="*/ 9569 w 74722"/>
                <a:gd name="connsiteY50" fmla="*/ 60022 h 70323"/>
                <a:gd name="connsiteX51" fmla="*/ 16674 w 74722"/>
                <a:gd name="connsiteY51" fmla="*/ 63070 h 70323"/>
                <a:gd name="connsiteX52" fmla="*/ 28685 w 74722"/>
                <a:gd name="connsiteY52" fmla="*/ 64051 h 7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722" h="70323">
                  <a:moveTo>
                    <a:pt x="70224" y="68528"/>
                  </a:moveTo>
                  <a:lnTo>
                    <a:pt x="69557" y="60051"/>
                  </a:lnTo>
                  <a:lnTo>
                    <a:pt x="69462" y="60051"/>
                  </a:lnTo>
                  <a:cubicBezTo>
                    <a:pt x="63205" y="63228"/>
                    <a:pt x="56635" y="65750"/>
                    <a:pt x="49859" y="67575"/>
                  </a:cubicBezTo>
                  <a:cubicBezTo>
                    <a:pt x="42921" y="69421"/>
                    <a:pt x="35770" y="70343"/>
                    <a:pt x="28590" y="70319"/>
                  </a:cubicBezTo>
                  <a:cubicBezTo>
                    <a:pt x="24243" y="70373"/>
                    <a:pt x="19901" y="69978"/>
                    <a:pt x="15636" y="69138"/>
                  </a:cubicBezTo>
                  <a:cubicBezTo>
                    <a:pt x="12379" y="68528"/>
                    <a:pt x="9290" y="67229"/>
                    <a:pt x="6578" y="65328"/>
                  </a:cubicBezTo>
                  <a:cubicBezTo>
                    <a:pt x="4485" y="63765"/>
                    <a:pt x="2843" y="61679"/>
                    <a:pt x="1815" y="59279"/>
                  </a:cubicBezTo>
                  <a:cubicBezTo>
                    <a:pt x="552" y="56393"/>
                    <a:pt x="-65" y="53266"/>
                    <a:pt x="5" y="50116"/>
                  </a:cubicBezTo>
                  <a:cubicBezTo>
                    <a:pt x="-27" y="47129"/>
                    <a:pt x="540" y="44165"/>
                    <a:pt x="1672" y="41401"/>
                  </a:cubicBezTo>
                  <a:cubicBezTo>
                    <a:pt x="2739" y="38809"/>
                    <a:pt x="4507" y="36566"/>
                    <a:pt x="6778" y="34924"/>
                  </a:cubicBezTo>
                  <a:cubicBezTo>
                    <a:pt x="9294" y="33325"/>
                    <a:pt x="12084" y="32204"/>
                    <a:pt x="15007" y="31619"/>
                  </a:cubicBezTo>
                  <a:cubicBezTo>
                    <a:pt x="20097" y="30615"/>
                    <a:pt x="25281" y="30177"/>
                    <a:pt x="30466" y="30314"/>
                  </a:cubicBezTo>
                  <a:cubicBezTo>
                    <a:pt x="34181" y="30314"/>
                    <a:pt x="38067" y="30437"/>
                    <a:pt x="42125" y="30685"/>
                  </a:cubicBezTo>
                  <a:cubicBezTo>
                    <a:pt x="46183" y="30933"/>
                    <a:pt x="50021" y="31250"/>
                    <a:pt x="53641" y="31638"/>
                  </a:cubicBezTo>
                  <a:cubicBezTo>
                    <a:pt x="57273" y="32019"/>
                    <a:pt x="60448" y="32371"/>
                    <a:pt x="63166" y="32695"/>
                  </a:cubicBezTo>
                  <a:cubicBezTo>
                    <a:pt x="65883" y="33019"/>
                    <a:pt x="67788" y="33269"/>
                    <a:pt x="68881" y="33447"/>
                  </a:cubicBezTo>
                  <a:lnTo>
                    <a:pt x="69185" y="33447"/>
                  </a:lnTo>
                  <a:lnTo>
                    <a:pt x="69185" y="25970"/>
                  </a:lnTo>
                  <a:cubicBezTo>
                    <a:pt x="69183" y="19722"/>
                    <a:pt x="65536" y="14049"/>
                    <a:pt x="59851" y="11454"/>
                  </a:cubicBezTo>
                  <a:cubicBezTo>
                    <a:pt x="51460" y="7539"/>
                    <a:pt x="42236" y="5747"/>
                    <a:pt x="32991" y="6234"/>
                  </a:cubicBezTo>
                  <a:cubicBezTo>
                    <a:pt x="29390" y="6217"/>
                    <a:pt x="25792" y="6427"/>
                    <a:pt x="22218" y="6863"/>
                  </a:cubicBezTo>
                  <a:cubicBezTo>
                    <a:pt x="18941" y="7270"/>
                    <a:pt x="16084" y="7723"/>
                    <a:pt x="13645" y="8225"/>
                  </a:cubicBezTo>
                  <a:cubicBezTo>
                    <a:pt x="11207" y="8727"/>
                    <a:pt x="9257" y="9184"/>
                    <a:pt x="7797" y="9597"/>
                  </a:cubicBezTo>
                  <a:cubicBezTo>
                    <a:pt x="6340" y="10016"/>
                    <a:pt x="5520" y="10264"/>
                    <a:pt x="5330" y="10349"/>
                  </a:cubicBezTo>
                  <a:cubicBezTo>
                    <a:pt x="5216" y="9349"/>
                    <a:pt x="5082" y="8330"/>
                    <a:pt x="4968" y="7292"/>
                  </a:cubicBezTo>
                  <a:lnTo>
                    <a:pt x="4596" y="4244"/>
                  </a:lnTo>
                  <a:cubicBezTo>
                    <a:pt x="5379" y="4055"/>
                    <a:pt x="6152" y="3827"/>
                    <a:pt x="6911" y="3558"/>
                  </a:cubicBezTo>
                  <a:cubicBezTo>
                    <a:pt x="8340" y="3101"/>
                    <a:pt x="10309" y="2603"/>
                    <a:pt x="12817" y="2063"/>
                  </a:cubicBezTo>
                  <a:cubicBezTo>
                    <a:pt x="15325" y="1522"/>
                    <a:pt x="18303" y="1046"/>
                    <a:pt x="21751" y="634"/>
                  </a:cubicBezTo>
                  <a:cubicBezTo>
                    <a:pt x="25500" y="198"/>
                    <a:pt x="29273" y="-13"/>
                    <a:pt x="33048" y="5"/>
                  </a:cubicBezTo>
                  <a:cubicBezTo>
                    <a:pt x="38970" y="-62"/>
                    <a:pt x="44883" y="523"/>
                    <a:pt x="50678" y="1748"/>
                  </a:cubicBezTo>
                  <a:cubicBezTo>
                    <a:pt x="55308" y="2701"/>
                    <a:pt x="59742" y="4430"/>
                    <a:pt x="63794" y="6863"/>
                  </a:cubicBezTo>
                  <a:cubicBezTo>
                    <a:pt x="67132" y="8875"/>
                    <a:pt x="69926" y="11674"/>
                    <a:pt x="71929" y="15017"/>
                  </a:cubicBezTo>
                  <a:cubicBezTo>
                    <a:pt x="73815" y="18293"/>
                    <a:pt x="74779" y="22018"/>
                    <a:pt x="74720" y="25799"/>
                  </a:cubicBezTo>
                  <a:lnTo>
                    <a:pt x="74720" y="68528"/>
                  </a:lnTo>
                  <a:close/>
                  <a:moveTo>
                    <a:pt x="28685" y="64042"/>
                  </a:moveTo>
                  <a:cubicBezTo>
                    <a:pt x="33029" y="64056"/>
                    <a:pt x="37365" y="63703"/>
                    <a:pt x="41649" y="62984"/>
                  </a:cubicBezTo>
                  <a:cubicBezTo>
                    <a:pt x="45475" y="62348"/>
                    <a:pt x="49263" y="61496"/>
                    <a:pt x="52993" y="60432"/>
                  </a:cubicBezTo>
                  <a:cubicBezTo>
                    <a:pt x="56153" y="59539"/>
                    <a:pt x="59259" y="58458"/>
                    <a:pt x="62289" y="57193"/>
                  </a:cubicBezTo>
                  <a:cubicBezTo>
                    <a:pt x="65039" y="56031"/>
                    <a:pt x="67344" y="54993"/>
                    <a:pt x="69205" y="54079"/>
                  </a:cubicBezTo>
                  <a:lnTo>
                    <a:pt x="69205" y="39000"/>
                  </a:lnTo>
                  <a:cubicBezTo>
                    <a:pt x="68585" y="38915"/>
                    <a:pt x="66928" y="38724"/>
                    <a:pt x="64233" y="38438"/>
                  </a:cubicBezTo>
                  <a:cubicBezTo>
                    <a:pt x="61537" y="38153"/>
                    <a:pt x="58337" y="37838"/>
                    <a:pt x="54622" y="37486"/>
                  </a:cubicBezTo>
                  <a:cubicBezTo>
                    <a:pt x="50907" y="37134"/>
                    <a:pt x="46897" y="36857"/>
                    <a:pt x="42592" y="36610"/>
                  </a:cubicBezTo>
                  <a:cubicBezTo>
                    <a:pt x="38286" y="36362"/>
                    <a:pt x="34248" y="36238"/>
                    <a:pt x="30466" y="36238"/>
                  </a:cubicBezTo>
                  <a:cubicBezTo>
                    <a:pt x="25859" y="36144"/>
                    <a:pt x="21254" y="36517"/>
                    <a:pt x="16722" y="37353"/>
                  </a:cubicBezTo>
                  <a:cubicBezTo>
                    <a:pt x="14094" y="37757"/>
                    <a:pt x="11588" y="38732"/>
                    <a:pt x="9378" y="40210"/>
                  </a:cubicBezTo>
                  <a:cubicBezTo>
                    <a:pt x="8001" y="41317"/>
                    <a:pt x="6959" y="42784"/>
                    <a:pt x="6368" y="44449"/>
                  </a:cubicBezTo>
                  <a:cubicBezTo>
                    <a:pt x="5187" y="48092"/>
                    <a:pt x="5187" y="52016"/>
                    <a:pt x="6368" y="55660"/>
                  </a:cubicBezTo>
                  <a:cubicBezTo>
                    <a:pt x="6998" y="57388"/>
                    <a:pt x="8108" y="58902"/>
                    <a:pt x="9569" y="60022"/>
                  </a:cubicBezTo>
                  <a:cubicBezTo>
                    <a:pt x="11647" y="61614"/>
                    <a:pt x="14089" y="62661"/>
                    <a:pt x="16674" y="63070"/>
                  </a:cubicBezTo>
                  <a:cubicBezTo>
                    <a:pt x="20637" y="63786"/>
                    <a:pt x="24659" y="64115"/>
                    <a:pt x="28685" y="64051"/>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B548D84-0838-44DB-BC8C-088958130FF5}"/>
                </a:ext>
              </a:extLst>
            </p:cNvPr>
            <p:cNvSpPr/>
            <p:nvPr/>
          </p:nvSpPr>
          <p:spPr>
            <a:xfrm>
              <a:off x="10529351" y="760305"/>
              <a:ext cx="74664" cy="70275"/>
            </a:xfrm>
            <a:custGeom>
              <a:avLst/>
              <a:gdLst>
                <a:gd name="connsiteX0" fmla="*/ 70176 w 74664"/>
                <a:gd name="connsiteY0" fmla="*/ 68528 h 70275"/>
                <a:gd name="connsiteX1" fmla="*/ 69518 w 74664"/>
                <a:gd name="connsiteY1" fmla="*/ 60051 h 70275"/>
                <a:gd name="connsiteX2" fmla="*/ 69461 w 74664"/>
                <a:gd name="connsiteY2" fmla="*/ 60051 h 70275"/>
                <a:gd name="connsiteX3" fmla="*/ 49859 w 74664"/>
                <a:gd name="connsiteY3" fmla="*/ 67528 h 70275"/>
                <a:gd name="connsiteX4" fmla="*/ 28589 w 74664"/>
                <a:gd name="connsiteY4" fmla="*/ 70271 h 70275"/>
                <a:gd name="connsiteX5" fmla="*/ 15626 w 74664"/>
                <a:gd name="connsiteY5" fmla="*/ 69090 h 70275"/>
                <a:gd name="connsiteX6" fmla="*/ 6577 w 74664"/>
                <a:gd name="connsiteY6" fmla="*/ 65280 h 70275"/>
                <a:gd name="connsiteX7" fmla="*/ 1815 w 74664"/>
                <a:gd name="connsiteY7" fmla="*/ 59231 h 70275"/>
                <a:gd name="connsiteX8" fmla="*/ 5 w 74664"/>
                <a:gd name="connsiteY8" fmla="*/ 50068 h 70275"/>
                <a:gd name="connsiteX9" fmla="*/ 1681 w 74664"/>
                <a:gd name="connsiteY9" fmla="*/ 41353 h 70275"/>
                <a:gd name="connsiteX10" fmla="*/ 6787 w 74664"/>
                <a:gd name="connsiteY10" fmla="*/ 34876 h 70275"/>
                <a:gd name="connsiteX11" fmla="*/ 15016 w 74664"/>
                <a:gd name="connsiteY11" fmla="*/ 31571 h 70275"/>
                <a:gd name="connsiteX12" fmla="*/ 30475 w 74664"/>
                <a:gd name="connsiteY12" fmla="*/ 30266 h 70275"/>
                <a:gd name="connsiteX13" fmla="*/ 42134 w 74664"/>
                <a:gd name="connsiteY13" fmla="*/ 30637 h 70275"/>
                <a:gd name="connsiteX14" fmla="*/ 53650 w 74664"/>
                <a:gd name="connsiteY14" fmla="*/ 31590 h 70275"/>
                <a:gd name="connsiteX15" fmla="*/ 63175 w 74664"/>
                <a:gd name="connsiteY15" fmla="*/ 32647 h 70275"/>
                <a:gd name="connsiteX16" fmla="*/ 68890 w 74664"/>
                <a:gd name="connsiteY16" fmla="*/ 33400 h 70275"/>
                <a:gd name="connsiteX17" fmla="*/ 69166 w 74664"/>
                <a:gd name="connsiteY17" fmla="*/ 33400 h 70275"/>
                <a:gd name="connsiteX18" fmla="*/ 69166 w 74664"/>
                <a:gd name="connsiteY18" fmla="*/ 25923 h 70275"/>
                <a:gd name="connsiteX19" fmla="*/ 59831 w 74664"/>
                <a:gd name="connsiteY19" fmla="*/ 11406 h 70275"/>
                <a:gd name="connsiteX20" fmla="*/ 32933 w 74664"/>
                <a:gd name="connsiteY20" fmla="*/ 6234 h 70275"/>
                <a:gd name="connsiteX21" fmla="*/ 22160 w 74664"/>
                <a:gd name="connsiteY21" fmla="*/ 6863 h 70275"/>
                <a:gd name="connsiteX22" fmla="*/ 13588 w 74664"/>
                <a:gd name="connsiteY22" fmla="*/ 8225 h 70275"/>
                <a:gd name="connsiteX23" fmla="*/ 7739 w 74664"/>
                <a:gd name="connsiteY23" fmla="*/ 9597 h 70275"/>
                <a:gd name="connsiteX24" fmla="*/ 5272 w 74664"/>
                <a:gd name="connsiteY24" fmla="*/ 10349 h 70275"/>
                <a:gd name="connsiteX25" fmla="*/ 4910 w 74664"/>
                <a:gd name="connsiteY25" fmla="*/ 7292 h 70275"/>
                <a:gd name="connsiteX26" fmla="*/ 4529 w 74664"/>
                <a:gd name="connsiteY26" fmla="*/ 4244 h 70275"/>
                <a:gd name="connsiteX27" fmla="*/ 6853 w 74664"/>
                <a:gd name="connsiteY27" fmla="*/ 3558 h 70275"/>
                <a:gd name="connsiteX28" fmla="*/ 12759 w 74664"/>
                <a:gd name="connsiteY28" fmla="*/ 2062 h 70275"/>
                <a:gd name="connsiteX29" fmla="*/ 21693 w 74664"/>
                <a:gd name="connsiteY29" fmla="*/ 634 h 70275"/>
                <a:gd name="connsiteX30" fmla="*/ 32990 w 74664"/>
                <a:gd name="connsiteY30" fmla="*/ 5 h 70275"/>
                <a:gd name="connsiteX31" fmla="*/ 50621 w 74664"/>
                <a:gd name="connsiteY31" fmla="*/ 1748 h 70275"/>
                <a:gd name="connsiteX32" fmla="*/ 63737 w 74664"/>
                <a:gd name="connsiteY32" fmla="*/ 6863 h 70275"/>
                <a:gd name="connsiteX33" fmla="*/ 71871 w 74664"/>
                <a:gd name="connsiteY33" fmla="*/ 15016 h 70275"/>
                <a:gd name="connsiteX34" fmla="*/ 74662 w 74664"/>
                <a:gd name="connsiteY34" fmla="*/ 25799 h 70275"/>
                <a:gd name="connsiteX35" fmla="*/ 74662 w 74664"/>
                <a:gd name="connsiteY35" fmla="*/ 68528 h 70275"/>
                <a:gd name="connsiteX36" fmla="*/ 28647 w 74664"/>
                <a:gd name="connsiteY36" fmla="*/ 64042 h 70275"/>
                <a:gd name="connsiteX37" fmla="*/ 41601 w 74664"/>
                <a:gd name="connsiteY37" fmla="*/ 62984 h 70275"/>
                <a:gd name="connsiteX38" fmla="*/ 52935 w 74664"/>
                <a:gd name="connsiteY38" fmla="*/ 60422 h 70275"/>
                <a:gd name="connsiteX39" fmla="*/ 62222 w 74664"/>
                <a:gd name="connsiteY39" fmla="*/ 57184 h 70275"/>
                <a:gd name="connsiteX40" fmla="*/ 69147 w 74664"/>
                <a:gd name="connsiteY40" fmla="*/ 54069 h 70275"/>
                <a:gd name="connsiteX41" fmla="*/ 69147 w 74664"/>
                <a:gd name="connsiteY41" fmla="*/ 39000 h 70275"/>
                <a:gd name="connsiteX42" fmla="*/ 64175 w 74664"/>
                <a:gd name="connsiteY42" fmla="*/ 38438 h 70275"/>
                <a:gd name="connsiteX43" fmla="*/ 54564 w 74664"/>
                <a:gd name="connsiteY43" fmla="*/ 37486 h 70275"/>
                <a:gd name="connsiteX44" fmla="*/ 42534 w 74664"/>
                <a:gd name="connsiteY44" fmla="*/ 36610 h 70275"/>
                <a:gd name="connsiteX45" fmla="*/ 30409 w 74664"/>
                <a:gd name="connsiteY45" fmla="*/ 36238 h 70275"/>
                <a:gd name="connsiteX46" fmla="*/ 16664 w 74664"/>
                <a:gd name="connsiteY46" fmla="*/ 37353 h 70275"/>
                <a:gd name="connsiteX47" fmla="*/ 9320 w 74664"/>
                <a:gd name="connsiteY47" fmla="*/ 40210 h 70275"/>
                <a:gd name="connsiteX48" fmla="*/ 6301 w 74664"/>
                <a:gd name="connsiteY48" fmla="*/ 44449 h 70275"/>
                <a:gd name="connsiteX49" fmla="*/ 6301 w 74664"/>
                <a:gd name="connsiteY49" fmla="*/ 55660 h 70275"/>
                <a:gd name="connsiteX50" fmla="*/ 9511 w 74664"/>
                <a:gd name="connsiteY50" fmla="*/ 60022 h 70275"/>
                <a:gd name="connsiteX51" fmla="*/ 16617 w 74664"/>
                <a:gd name="connsiteY51" fmla="*/ 63070 h 70275"/>
                <a:gd name="connsiteX52" fmla="*/ 28647 w 74664"/>
                <a:gd name="connsiteY52" fmla="*/ 64051 h 7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4664" h="70275">
                  <a:moveTo>
                    <a:pt x="70176" y="68528"/>
                  </a:moveTo>
                  <a:lnTo>
                    <a:pt x="69518" y="60051"/>
                  </a:lnTo>
                  <a:lnTo>
                    <a:pt x="69461" y="60051"/>
                  </a:lnTo>
                  <a:cubicBezTo>
                    <a:pt x="63203" y="63212"/>
                    <a:pt x="56631" y="65718"/>
                    <a:pt x="49859" y="67528"/>
                  </a:cubicBezTo>
                  <a:cubicBezTo>
                    <a:pt x="42924" y="69374"/>
                    <a:pt x="35771" y="70296"/>
                    <a:pt x="28589" y="70271"/>
                  </a:cubicBezTo>
                  <a:cubicBezTo>
                    <a:pt x="24236" y="70325"/>
                    <a:pt x="19893" y="69929"/>
                    <a:pt x="15626" y="69090"/>
                  </a:cubicBezTo>
                  <a:cubicBezTo>
                    <a:pt x="12368" y="68478"/>
                    <a:pt x="9292" y="67179"/>
                    <a:pt x="6577" y="65280"/>
                  </a:cubicBezTo>
                  <a:cubicBezTo>
                    <a:pt x="4491" y="63715"/>
                    <a:pt x="2843" y="61629"/>
                    <a:pt x="1815" y="59231"/>
                  </a:cubicBezTo>
                  <a:cubicBezTo>
                    <a:pt x="556" y="56343"/>
                    <a:pt x="-62" y="53217"/>
                    <a:pt x="5" y="50068"/>
                  </a:cubicBezTo>
                  <a:cubicBezTo>
                    <a:pt x="-25" y="47080"/>
                    <a:pt x="545" y="44117"/>
                    <a:pt x="1681" y="41353"/>
                  </a:cubicBezTo>
                  <a:cubicBezTo>
                    <a:pt x="2748" y="38761"/>
                    <a:pt x="4520" y="36518"/>
                    <a:pt x="6787" y="34876"/>
                  </a:cubicBezTo>
                  <a:cubicBezTo>
                    <a:pt x="9301" y="33277"/>
                    <a:pt x="12092" y="32157"/>
                    <a:pt x="15016" y="31571"/>
                  </a:cubicBezTo>
                  <a:cubicBezTo>
                    <a:pt x="20103" y="30567"/>
                    <a:pt x="25294" y="30129"/>
                    <a:pt x="30475" y="30266"/>
                  </a:cubicBezTo>
                  <a:cubicBezTo>
                    <a:pt x="34190" y="30266"/>
                    <a:pt x="38076" y="30390"/>
                    <a:pt x="42134" y="30637"/>
                  </a:cubicBezTo>
                  <a:cubicBezTo>
                    <a:pt x="46192" y="30885"/>
                    <a:pt x="50030" y="31202"/>
                    <a:pt x="53650" y="31590"/>
                  </a:cubicBezTo>
                  <a:cubicBezTo>
                    <a:pt x="57279" y="31971"/>
                    <a:pt x="60460" y="32323"/>
                    <a:pt x="63175" y="32647"/>
                  </a:cubicBezTo>
                  <a:cubicBezTo>
                    <a:pt x="65889" y="32971"/>
                    <a:pt x="67794" y="33222"/>
                    <a:pt x="68890" y="33400"/>
                  </a:cubicBezTo>
                  <a:lnTo>
                    <a:pt x="69166" y="33400"/>
                  </a:lnTo>
                  <a:lnTo>
                    <a:pt x="69166" y="25923"/>
                  </a:lnTo>
                  <a:cubicBezTo>
                    <a:pt x="69156" y="19675"/>
                    <a:pt x="65518" y="14003"/>
                    <a:pt x="59831" y="11406"/>
                  </a:cubicBezTo>
                  <a:cubicBezTo>
                    <a:pt x="51421" y="7502"/>
                    <a:pt x="42191" y="5726"/>
                    <a:pt x="32933" y="6234"/>
                  </a:cubicBezTo>
                  <a:cubicBezTo>
                    <a:pt x="29332" y="6217"/>
                    <a:pt x="25732" y="6427"/>
                    <a:pt x="22160" y="6863"/>
                  </a:cubicBezTo>
                  <a:cubicBezTo>
                    <a:pt x="18883" y="7270"/>
                    <a:pt x="16026" y="7723"/>
                    <a:pt x="13588" y="8225"/>
                  </a:cubicBezTo>
                  <a:cubicBezTo>
                    <a:pt x="11149" y="8727"/>
                    <a:pt x="9196" y="9184"/>
                    <a:pt x="7739" y="9597"/>
                  </a:cubicBezTo>
                  <a:cubicBezTo>
                    <a:pt x="6282" y="10016"/>
                    <a:pt x="5463" y="10263"/>
                    <a:pt x="5272" y="10349"/>
                  </a:cubicBezTo>
                  <a:cubicBezTo>
                    <a:pt x="5148" y="9349"/>
                    <a:pt x="5025" y="8330"/>
                    <a:pt x="4910" y="7292"/>
                  </a:cubicBezTo>
                  <a:lnTo>
                    <a:pt x="4529" y="4244"/>
                  </a:lnTo>
                  <a:cubicBezTo>
                    <a:pt x="5320" y="4057"/>
                    <a:pt x="6091" y="3828"/>
                    <a:pt x="6853" y="3558"/>
                  </a:cubicBezTo>
                  <a:cubicBezTo>
                    <a:pt x="8282" y="3101"/>
                    <a:pt x="10254" y="2602"/>
                    <a:pt x="12759" y="2062"/>
                  </a:cubicBezTo>
                  <a:cubicBezTo>
                    <a:pt x="15273" y="1519"/>
                    <a:pt x="18245" y="1043"/>
                    <a:pt x="21693" y="634"/>
                  </a:cubicBezTo>
                  <a:cubicBezTo>
                    <a:pt x="25446" y="197"/>
                    <a:pt x="29218" y="-13"/>
                    <a:pt x="32990" y="5"/>
                  </a:cubicBezTo>
                  <a:cubicBezTo>
                    <a:pt x="38914" y="-61"/>
                    <a:pt x="44830" y="523"/>
                    <a:pt x="50621" y="1748"/>
                  </a:cubicBezTo>
                  <a:cubicBezTo>
                    <a:pt x="55250" y="2701"/>
                    <a:pt x="59689" y="4430"/>
                    <a:pt x="63737" y="6863"/>
                  </a:cubicBezTo>
                  <a:cubicBezTo>
                    <a:pt x="67070" y="8875"/>
                    <a:pt x="69871" y="11674"/>
                    <a:pt x="71871" y="15016"/>
                  </a:cubicBezTo>
                  <a:cubicBezTo>
                    <a:pt x="73757" y="18293"/>
                    <a:pt x="74719" y="22018"/>
                    <a:pt x="74662" y="25799"/>
                  </a:cubicBezTo>
                  <a:lnTo>
                    <a:pt x="74662" y="68528"/>
                  </a:lnTo>
                  <a:close/>
                  <a:moveTo>
                    <a:pt x="28647" y="64042"/>
                  </a:moveTo>
                  <a:cubicBezTo>
                    <a:pt x="32990" y="64056"/>
                    <a:pt x="37324" y="63702"/>
                    <a:pt x="41601" y="62984"/>
                  </a:cubicBezTo>
                  <a:cubicBezTo>
                    <a:pt x="45420" y="62345"/>
                    <a:pt x="49211" y="61490"/>
                    <a:pt x="52935" y="60422"/>
                  </a:cubicBezTo>
                  <a:cubicBezTo>
                    <a:pt x="56098" y="59531"/>
                    <a:pt x="59193" y="58449"/>
                    <a:pt x="62222" y="57184"/>
                  </a:cubicBezTo>
                  <a:cubicBezTo>
                    <a:pt x="64984" y="56022"/>
                    <a:pt x="67290" y="54983"/>
                    <a:pt x="69147" y="54069"/>
                  </a:cubicBezTo>
                  <a:lnTo>
                    <a:pt x="69147" y="39000"/>
                  </a:lnTo>
                  <a:cubicBezTo>
                    <a:pt x="68528" y="38915"/>
                    <a:pt x="66870" y="38724"/>
                    <a:pt x="64175" y="38438"/>
                  </a:cubicBezTo>
                  <a:cubicBezTo>
                    <a:pt x="61479" y="38153"/>
                    <a:pt x="58279" y="37838"/>
                    <a:pt x="54564" y="37486"/>
                  </a:cubicBezTo>
                  <a:cubicBezTo>
                    <a:pt x="50849" y="37133"/>
                    <a:pt x="46839" y="36857"/>
                    <a:pt x="42534" y="36610"/>
                  </a:cubicBezTo>
                  <a:cubicBezTo>
                    <a:pt x="38229" y="36362"/>
                    <a:pt x="34190" y="36238"/>
                    <a:pt x="30409" y="36238"/>
                  </a:cubicBezTo>
                  <a:cubicBezTo>
                    <a:pt x="25799" y="36144"/>
                    <a:pt x="21198" y="36517"/>
                    <a:pt x="16664" y="37353"/>
                  </a:cubicBezTo>
                  <a:cubicBezTo>
                    <a:pt x="14035" y="37756"/>
                    <a:pt x="11530" y="38732"/>
                    <a:pt x="9320" y="40210"/>
                  </a:cubicBezTo>
                  <a:cubicBezTo>
                    <a:pt x="7939" y="41315"/>
                    <a:pt x="6891" y="42783"/>
                    <a:pt x="6301" y="44449"/>
                  </a:cubicBezTo>
                  <a:cubicBezTo>
                    <a:pt x="5129" y="48094"/>
                    <a:pt x="5129" y="52014"/>
                    <a:pt x="6301" y="55660"/>
                  </a:cubicBezTo>
                  <a:cubicBezTo>
                    <a:pt x="6930" y="57389"/>
                    <a:pt x="8044" y="58903"/>
                    <a:pt x="9511" y="60022"/>
                  </a:cubicBezTo>
                  <a:cubicBezTo>
                    <a:pt x="11587" y="61614"/>
                    <a:pt x="14035" y="62660"/>
                    <a:pt x="16617" y="63070"/>
                  </a:cubicBezTo>
                  <a:cubicBezTo>
                    <a:pt x="20588" y="63787"/>
                    <a:pt x="24617" y="64116"/>
                    <a:pt x="28647" y="64051"/>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2B6981A-718A-49E7-897D-A116E7BA98DC}"/>
                </a:ext>
              </a:extLst>
            </p:cNvPr>
            <p:cNvSpPr/>
            <p:nvPr/>
          </p:nvSpPr>
          <p:spPr>
            <a:xfrm>
              <a:off x="10195979" y="735012"/>
              <a:ext cx="82660" cy="95082"/>
            </a:xfrm>
            <a:custGeom>
              <a:avLst/>
              <a:gdLst>
                <a:gd name="connsiteX0" fmla="*/ 40484 w 82660"/>
                <a:gd name="connsiteY0" fmla="*/ 25013 h 95082"/>
                <a:gd name="connsiteX1" fmla="*/ 51590 w 82660"/>
                <a:gd name="connsiteY1" fmla="*/ 25698 h 95082"/>
                <a:gd name="connsiteX2" fmla="*/ 62134 w 82660"/>
                <a:gd name="connsiteY2" fmla="*/ 27327 h 95082"/>
                <a:gd name="connsiteX3" fmla="*/ 70954 w 82660"/>
                <a:gd name="connsiteY3" fmla="*/ 29232 h 95082"/>
                <a:gd name="connsiteX4" fmla="*/ 76993 w 82660"/>
                <a:gd name="connsiteY4" fmla="*/ 30861 h 95082"/>
                <a:gd name="connsiteX5" fmla="*/ 77184 w 82660"/>
                <a:gd name="connsiteY5" fmla="*/ 30861 h 95082"/>
                <a:gd name="connsiteX6" fmla="*/ 77184 w 82660"/>
                <a:gd name="connsiteY6" fmla="*/ 0 h 95082"/>
                <a:gd name="connsiteX7" fmla="*/ 82660 w 82660"/>
                <a:gd name="connsiteY7" fmla="*/ 0 h 95082"/>
                <a:gd name="connsiteX8" fmla="*/ 82660 w 82660"/>
                <a:gd name="connsiteY8" fmla="*/ 93821 h 95082"/>
                <a:gd name="connsiteX9" fmla="*/ 78212 w 82660"/>
                <a:gd name="connsiteY9" fmla="*/ 93821 h 95082"/>
                <a:gd name="connsiteX10" fmla="*/ 77736 w 82660"/>
                <a:gd name="connsiteY10" fmla="*/ 85687 h 95082"/>
                <a:gd name="connsiteX11" fmla="*/ 77555 w 82660"/>
                <a:gd name="connsiteY11" fmla="*/ 85687 h 95082"/>
                <a:gd name="connsiteX12" fmla="*/ 70640 w 82660"/>
                <a:gd name="connsiteY12" fmla="*/ 89125 h 95082"/>
                <a:gd name="connsiteX13" fmla="*/ 62067 w 82660"/>
                <a:gd name="connsiteY13" fmla="*/ 92126 h 95082"/>
                <a:gd name="connsiteX14" fmla="*/ 52076 w 82660"/>
                <a:gd name="connsiteY14" fmla="*/ 94250 h 95082"/>
                <a:gd name="connsiteX15" fmla="*/ 40979 w 82660"/>
                <a:gd name="connsiteY15" fmla="*/ 95069 h 95082"/>
                <a:gd name="connsiteX16" fmla="*/ 22767 w 82660"/>
                <a:gd name="connsiteY16" fmla="*/ 93069 h 95082"/>
                <a:gd name="connsiteX17" fmla="*/ 9947 w 82660"/>
                <a:gd name="connsiteY17" fmla="*/ 86316 h 95082"/>
                <a:gd name="connsiteX18" fmla="*/ 2603 w 82660"/>
                <a:gd name="connsiteY18" fmla="*/ 75562 h 95082"/>
                <a:gd name="connsiteX19" fmla="*/ 12 w 82660"/>
                <a:gd name="connsiteY19" fmla="*/ 60055 h 95082"/>
                <a:gd name="connsiteX20" fmla="*/ 2517 w 82660"/>
                <a:gd name="connsiteY20" fmla="*/ 44672 h 95082"/>
                <a:gd name="connsiteX21" fmla="*/ 9670 w 82660"/>
                <a:gd name="connsiteY21" fmla="*/ 33919 h 95082"/>
                <a:gd name="connsiteX22" fmla="*/ 21700 w 82660"/>
                <a:gd name="connsiteY22" fmla="*/ 27413 h 95082"/>
                <a:gd name="connsiteX23" fmla="*/ 40484 w 82660"/>
                <a:gd name="connsiteY23" fmla="*/ 25013 h 95082"/>
                <a:gd name="connsiteX24" fmla="*/ 40903 w 82660"/>
                <a:gd name="connsiteY24" fmla="*/ 88830 h 95082"/>
                <a:gd name="connsiteX25" fmla="*/ 52018 w 82660"/>
                <a:gd name="connsiteY25" fmla="*/ 87878 h 95082"/>
                <a:gd name="connsiteX26" fmla="*/ 62067 w 82660"/>
                <a:gd name="connsiteY26" fmla="*/ 85496 h 95082"/>
                <a:gd name="connsiteX27" fmla="*/ 70573 w 82660"/>
                <a:gd name="connsiteY27" fmla="*/ 82372 h 95082"/>
                <a:gd name="connsiteX28" fmla="*/ 77184 w 82660"/>
                <a:gd name="connsiteY28" fmla="*/ 79315 h 95082"/>
                <a:gd name="connsiteX29" fmla="*/ 77184 w 82660"/>
                <a:gd name="connsiteY29" fmla="*/ 37519 h 95082"/>
                <a:gd name="connsiteX30" fmla="*/ 72107 w 82660"/>
                <a:gd name="connsiteY30" fmla="*/ 36014 h 95082"/>
                <a:gd name="connsiteX31" fmla="*/ 63410 w 82660"/>
                <a:gd name="connsiteY31" fmla="*/ 33957 h 95082"/>
                <a:gd name="connsiteX32" fmla="*/ 52390 w 82660"/>
                <a:gd name="connsiteY32" fmla="*/ 32052 h 95082"/>
                <a:gd name="connsiteX33" fmla="*/ 40446 w 82660"/>
                <a:gd name="connsiteY33" fmla="*/ 31232 h 95082"/>
                <a:gd name="connsiteX34" fmla="*/ 23977 w 82660"/>
                <a:gd name="connsiteY34" fmla="*/ 33137 h 95082"/>
                <a:gd name="connsiteX35" fmla="*/ 13280 w 82660"/>
                <a:gd name="connsiteY35" fmla="*/ 38700 h 95082"/>
                <a:gd name="connsiteX36" fmla="*/ 7232 w 82660"/>
                <a:gd name="connsiteY36" fmla="*/ 47825 h 95082"/>
                <a:gd name="connsiteX37" fmla="*/ 5470 w 82660"/>
                <a:gd name="connsiteY37" fmla="*/ 59960 h 95082"/>
                <a:gd name="connsiteX38" fmla="*/ 13376 w 82660"/>
                <a:gd name="connsiteY38" fmla="*/ 81344 h 95082"/>
                <a:gd name="connsiteX39" fmla="*/ 24539 w 82660"/>
                <a:gd name="connsiteY39" fmla="*/ 86963 h 95082"/>
                <a:gd name="connsiteX40" fmla="*/ 40884 w 82660"/>
                <a:gd name="connsiteY40" fmla="*/ 88792 h 9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2660" h="95082">
                  <a:moveTo>
                    <a:pt x="40484" y="25013"/>
                  </a:moveTo>
                  <a:cubicBezTo>
                    <a:pt x="44197" y="25016"/>
                    <a:pt x="47906" y="25245"/>
                    <a:pt x="51590" y="25698"/>
                  </a:cubicBezTo>
                  <a:cubicBezTo>
                    <a:pt x="55336" y="26156"/>
                    <a:pt x="58851" y="26699"/>
                    <a:pt x="62134" y="27327"/>
                  </a:cubicBezTo>
                  <a:cubicBezTo>
                    <a:pt x="65417" y="27956"/>
                    <a:pt x="68357" y="28591"/>
                    <a:pt x="70954" y="29232"/>
                  </a:cubicBezTo>
                  <a:cubicBezTo>
                    <a:pt x="73555" y="29899"/>
                    <a:pt x="75574" y="30442"/>
                    <a:pt x="76993" y="30861"/>
                  </a:cubicBezTo>
                  <a:lnTo>
                    <a:pt x="77184" y="30861"/>
                  </a:lnTo>
                  <a:lnTo>
                    <a:pt x="77184" y="0"/>
                  </a:lnTo>
                  <a:lnTo>
                    <a:pt x="82660" y="0"/>
                  </a:lnTo>
                  <a:lnTo>
                    <a:pt x="82660" y="93821"/>
                  </a:lnTo>
                  <a:lnTo>
                    <a:pt x="78212" y="93821"/>
                  </a:lnTo>
                  <a:lnTo>
                    <a:pt x="77736" y="85687"/>
                  </a:lnTo>
                  <a:lnTo>
                    <a:pt x="77555" y="85687"/>
                  </a:lnTo>
                  <a:cubicBezTo>
                    <a:pt x="75326" y="86980"/>
                    <a:pt x="73016" y="88129"/>
                    <a:pt x="70640" y="89125"/>
                  </a:cubicBezTo>
                  <a:cubicBezTo>
                    <a:pt x="67848" y="90304"/>
                    <a:pt x="64985" y="91306"/>
                    <a:pt x="62067" y="92126"/>
                  </a:cubicBezTo>
                  <a:cubicBezTo>
                    <a:pt x="58785" y="93044"/>
                    <a:pt x="55447" y="93754"/>
                    <a:pt x="52076" y="94250"/>
                  </a:cubicBezTo>
                  <a:cubicBezTo>
                    <a:pt x="48403" y="94802"/>
                    <a:pt x="44693" y="95077"/>
                    <a:pt x="40979" y="95069"/>
                  </a:cubicBezTo>
                  <a:cubicBezTo>
                    <a:pt x="34848" y="95187"/>
                    <a:pt x="28727" y="94515"/>
                    <a:pt x="22767" y="93069"/>
                  </a:cubicBezTo>
                  <a:cubicBezTo>
                    <a:pt x="18025" y="91850"/>
                    <a:pt x="13635" y="89537"/>
                    <a:pt x="9947" y="86316"/>
                  </a:cubicBezTo>
                  <a:cubicBezTo>
                    <a:pt x="6699" y="83349"/>
                    <a:pt x="4185" y="79667"/>
                    <a:pt x="2603" y="75562"/>
                  </a:cubicBezTo>
                  <a:cubicBezTo>
                    <a:pt x="764" y="70604"/>
                    <a:pt x="-115" y="65342"/>
                    <a:pt x="12" y="60055"/>
                  </a:cubicBezTo>
                  <a:cubicBezTo>
                    <a:pt x="-106" y="54817"/>
                    <a:pt x="743" y="49602"/>
                    <a:pt x="2517" y="44672"/>
                  </a:cubicBezTo>
                  <a:cubicBezTo>
                    <a:pt x="4029" y="40578"/>
                    <a:pt x="6479" y="36895"/>
                    <a:pt x="9670" y="33919"/>
                  </a:cubicBezTo>
                  <a:cubicBezTo>
                    <a:pt x="13148" y="30885"/>
                    <a:pt x="17258" y="28663"/>
                    <a:pt x="21700" y="27413"/>
                  </a:cubicBezTo>
                  <a:cubicBezTo>
                    <a:pt x="27807" y="25682"/>
                    <a:pt x="34138" y="24874"/>
                    <a:pt x="40484" y="25013"/>
                  </a:cubicBezTo>
                  <a:close/>
                  <a:moveTo>
                    <a:pt x="40903" y="88830"/>
                  </a:moveTo>
                  <a:cubicBezTo>
                    <a:pt x="44629" y="88838"/>
                    <a:pt x="48348" y="88519"/>
                    <a:pt x="52018" y="87878"/>
                  </a:cubicBezTo>
                  <a:cubicBezTo>
                    <a:pt x="55414" y="87291"/>
                    <a:pt x="58770" y="86496"/>
                    <a:pt x="62067" y="85496"/>
                  </a:cubicBezTo>
                  <a:cubicBezTo>
                    <a:pt x="64965" y="84633"/>
                    <a:pt x="67806" y="83590"/>
                    <a:pt x="70573" y="82372"/>
                  </a:cubicBezTo>
                  <a:cubicBezTo>
                    <a:pt x="73113" y="81248"/>
                    <a:pt x="75317" y="80229"/>
                    <a:pt x="77184" y="79315"/>
                  </a:cubicBezTo>
                  <a:lnTo>
                    <a:pt x="77184" y="37519"/>
                  </a:lnTo>
                  <a:cubicBezTo>
                    <a:pt x="76231" y="37186"/>
                    <a:pt x="74564" y="36681"/>
                    <a:pt x="72107" y="36014"/>
                  </a:cubicBezTo>
                  <a:cubicBezTo>
                    <a:pt x="69649" y="35347"/>
                    <a:pt x="66763" y="34661"/>
                    <a:pt x="63410" y="33957"/>
                  </a:cubicBezTo>
                  <a:cubicBezTo>
                    <a:pt x="60058" y="33252"/>
                    <a:pt x="56390" y="32614"/>
                    <a:pt x="52390" y="32052"/>
                  </a:cubicBezTo>
                  <a:cubicBezTo>
                    <a:pt x="48431" y="31510"/>
                    <a:pt x="44441" y="31236"/>
                    <a:pt x="40446" y="31232"/>
                  </a:cubicBezTo>
                  <a:cubicBezTo>
                    <a:pt x="34893" y="31092"/>
                    <a:pt x="29350" y="31733"/>
                    <a:pt x="23977" y="33137"/>
                  </a:cubicBezTo>
                  <a:cubicBezTo>
                    <a:pt x="20044" y="34179"/>
                    <a:pt x="16391" y="36079"/>
                    <a:pt x="13280" y="38700"/>
                  </a:cubicBezTo>
                  <a:cubicBezTo>
                    <a:pt x="10473" y="41136"/>
                    <a:pt x="8382" y="44290"/>
                    <a:pt x="7232" y="47825"/>
                  </a:cubicBezTo>
                  <a:cubicBezTo>
                    <a:pt x="6008" y="51752"/>
                    <a:pt x="5414" y="55847"/>
                    <a:pt x="5470" y="59960"/>
                  </a:cubicBezTo>
                  <a:cubicBezTo>
                    <a:pt x="4803" y="67908"/>
                    <a:pt x="7700" y="75741"/>
                    <a:pt x="13376" y="81344"/>
                  </a:cubicBezTo>
                  <a:cubicBezTo>
                    <a:pt x="16595" y="84081"/>
                    <a:pt x="20422" y="86008"/>
                    <a:pt x="24539" y="86963"/>
                  </a:cubicBezTo>
                  <a:cubicBezTo>
                    <a:pt x="29890" y="88251"/>
                    <a:pt x="35380" y="88865"/>
                    <a:pt x="40884" y="88792"/>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BD9ADA1-DDBC-4B1F-B57E-1DCFBD832654}"/>
                </a:ext>
              </a:extLst>
            </p:cNvPr>
            <p:cNvSpPr/>
            <p:nvPr/>
          </p:nvSpPr>
          <p:spPr>
            <a:xfrm>
              <a:off x="10630331" y="759101"/>
              <a:ext cx="78679" cy="69617"/>
            </a:xfrm>
            <a:custGeom>
              <a:avLst/>
              <a:gdLst>
                <a:gd name="connsiteX0" fmla="*/ 73171 w 78679"/>
                <a:gd name="connsiteY0" fmla="*/ 69617 h 69617"/>
                <a:gd name="connsiteX1" fmla="*/ 73171 w 78679"/>
                <a:gd name="connsiteY1" fmla="*/ 33927 h 69617"/>
                <a:gd name="connsiteX2" fmla="*/ 71599 w 78679"/>
                <a:gd name="connsiteY2" fmla="*/ 22354 h 69617"/>
                <a:gd name="connsiteX3" fmla="*/ 66399 w 78679"/>
                <a:gd name="connsiteY3" fmla="*/ 13687 h 69617"/>
                <a:gd name="connsiteX4" fmla="*/ 56874 w 78679"/>
                <a:gd name="connsiteY4" fmla="*/ 8238 h 69617"/>
                <a:gd name="connsiteX5" fmla="*/ 42215 w 78679"/>
                <a:gd name="connsiteY5" fmla="*/ 6333 h 69617"/>
                <a:gd name="connsiteX6" fmla="*/ 30851 w 78679"/>
                <a:gd name="connsiteY6" fmla="*/ 7400 h 69617"/>
                <a:gd name="connsiteX7" fmla="*/ 20374 w 78679"/>
                <a:gd name="connsiteY7" fmla="*/ 10124 h 69617"/>
                <a:gd name="connsiteX8" fmla="*/ 11601 w 78679"/>
                <a:gd name="connsiteY8" fmla="*/ 13725 h 69617"/>
                <a:gd name="connsiteX9" fmla="*/ 5486 w 78679"/>
                <a:gd name="connsiteY9" fmla="*/ 17335 h 69617"/>
                <a:gd name="connsiteX10" fmla="*/ 5486 w 78679"/>
                <a:gd name="connsiteY10" fmla="*/ 69598 h 69617"/>
                <a:gd name="connsiteX11" fmla="*/ 0 w 78679"/>
                <a:gd name="connsiteY11" fmla="*/ 69598 h 69617"/>
                <a:gd name="connsiteX12" fmla="*/ 0 w 78679"/>
                <a:gd name="connsiteY12" fmla="*/ 1285 h 69617"/>
                <a:gd name="connsiteX13" fmla="*/ 4362 w 78679"/>
                <a:gd name="connsiteY13" fmla="*/ 1285 h 69617"/>
                <a:gd name="connsiteX14" fmla="*/ 5020 w 78679"/>
                <a:gd name="connsiteY14" fmla="*/ 11029 h 69617"/>
                <a:gd name="connsiteX15" fmla="*/ 5201 w 78679"/>
                <a:gd name="connsiteY15" fmla="*/ 11029 h 69617"/>
                <a:gd name="connsiteX16" fmla="*/ 11754 w 78679"/>
                <a:gd name="connsiteY16" fmla="*/ 7486 h 69617"/>
                <a:gd name="connsiteX17" fmla="*/ 20526 w 78679"/>
                <a:gd name="connsiteY17" fmla="*/ 3943 h 69617"/>
                <a:gd name="connsiteX18" fmla="*/ 30890 w 78679"/>
                <a:gd name="connsiteY18" fmla="*/ 1161 h 69617"/>
                <a:gd name="connsiteX19" fmla="*/ 42272 w 78679"/>
                <a:gd name="connsiteY19" fmla="*/ 18 h 69617"/>
                <a:gd name="connsiteX20" fmla="*/ 59636 w 78679"/>
                <a:gd name="connsiteY20" fmla="*/ 2419 h 69617"/>
                <a:gd name="connsiteX21" fmla="*/ 70828 w 78679"/>
                <a:gd name="connsiteY21" fmla="*/ 9191 h 69617"/>
                <a:gd name="connsiteX22" fmla="*/ 76867 w 78679"/>
                <a:gd name="connsiteY22" fmla="*/ 19821 h 69617"/>
                <a:gd name="connsiteX23" fmla="*/ 78677 w 78679"/>
                <a:gd name="connsiteY23" fmla="*/ 33680 h 69617"/>
                <a:gd name="connsiteX24" fmla="*/ 78677 w 78679"/>
                <a:gd name="connsiteY24" fmla="*/ 69617 h 69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8679" h="69617">
                  <a:moveTo>
                    <a:pt x="73171" y="69617"/>
                  </a:moveTo>
                  <a:lnTo>
                    <a:pt x="73171" y="33927"/>
                  </a:lnTo>
                  <a:cubicBezTo>
                    <a:pt x="73228" y="30013"/>
                    <a:pt x="72695" y="26113"/>
                    <a:pt x="71599" y="22354"/>
                  </a:cubicBezTo>
                  <a:cubicBezTo>
                    <a:pt x="70628" y="19073"/>
                    <a:pt x="68837" y="16092"/>
                    <a:pt x="66399" y="13687"/>
                  </a:cubicBezTo>
                  <a:cubicBezTo>
                    <a:pt x="63694" y="11152"/>
                    <a:pt x="60427" y="9286"/>
                    <a:pt x="56874" y="8238"/>
                  </a:cubicBezTo>
                  <a:cubicBezTo>
                    <a:pt x="52111" y="6866"/>
                    <a:pt x="47168" y="6223"/>
                    <a:pt x="42215" y="6333"/>
                  </a:cubicBezTo>
                  <a:cubicBezTo>
                    <a:pt x="38405" y="6331"/>
                    <a:pt x="34595" y="6688"/>
                    <a:pt x="30851" y="7400"/>
                  </a:cubicBezTo>
                  <a:cubicBezTo>
                    <a:pt x="27299" y="8073"/>
                    <a:pt x="23803" y="8983"/>
                    <a:pt x="20374" y="10124"/>
                  </a:cubicBezTo>
                  <a:cubicBezTo>
                    <a:pt x="17374" y="11120"/>
                    <a:pt x="14440" y="12323"/>
                    <a:pt x="11601" y="13725"/>
                  </a:cubicBezTo>
                  <a:cubicBezTo>
                    <a:pt x="9468" y="14761"/>
                    <a:pt x="7420" y="15969"/>
                    <a:pt x="5486" y="17335"/>
                  </a:cubicBezTo>
                  <a:lnTo>
                    <a:pt x="5486" y="69598"/>
                  </a:lnTo>
                  <a:lnTo>
                    <a:pt x="0" y="69598"/>
                  </a:lnTo>
                  <a:lnTo>
                    <a:pt x="0" y="1285"/>
                  </a:lnTo>
                  <a:lnTo>
                    <a:pt x="4362" y="1285"/>
                  </a:lnTo>
                  <a:lnTo>
                    <a:pt x="5020" y="11029"/>
                  </a:lnTo>
                  <a:lnTo>
                    <a:pt x="5201" y="11029"/>
                  </a:lnTo>
                  <a:cubicBezTo>
                    <a:pt x="7315" y="9725"/>
                    <a:pt x="9506" y="8542"/>
                    <a:pt x="11754" y="7486"/>
                  </a:cubicBezTo>
                  <a:cubicBezTo>
                    <a:pt x="14602" y="6130"/>
                    <a:pt x="17536" y="4947"/>
                    <a:pt x="20526" y="3943"/>
                  </a:cubicBezTo>
                  <a:cubicBezTo>
                    <a:pt x="23917" y="2802"/>
                    <a:pt x="27384" y="1874"/>
                    <a:pt x="30890" y="1161"/>
                  </a:cubicBezTo>
                  <a:cubicBezTo>
                    <a:pt x="34633" y="393"/>
                    <a:pt x="38452" y="10"/>
                    <a:pt x="42272" y="18"/>
                  </a:cubicBezTo>
                  <a:cubicBezTo>
                    <a:pt x="48149" y="-135"/>
                    <a:pt x="54016" y="676"/>
                    <a:pt x="59636" y="2419"/>
                  </a:cubicBezTo>
                  <a:cubicBezTo>
                    <a:pt x="63846" y="3764"/>
                    <a:pt x="67685" y="6084"/>
                    <a:pt x="70828" y="9191"/>
                  </a:cubicBezTo>
                  <a:cubicBezTo>
                    <a:pt x="73695" y="12178"/>
                    <a:pt x="75771" y="15831"/>
                    <a:pt x="76867" y="19821"/>
                  </a:cubicBezTo>
                  <a:cubicBezTo>
                    <a:pt x="78124" y="24332"/>
                    <a:pt x="78724" y="28998"/>
                    <a:pt x="78677" y="33680"/>
                  </a:cubicBezTo>
                  <a:lnTo>
                    <a:pt x="78677" y="69617"/>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F41E022-3E3F-4375-9F00-9864350EA139}"/>
                </a:ext>
              </a:extLst>
            </p:cNvPr>
            <p:cNvSpPr/>
            <p:nvPr/>
          </p:nvSpPr>
          <p:spPr>
            <a:xfrm>
              <a:off x="10728546" y="757634"/>
              <a:ext cx="83186" cy="72432"/>
            </a:xfrm>
            <a:custGeom>
              <a:avLst/>
              <a:gdLst>
                <a:gd name="connsiteX0" fmla="*/ 41593 w 83186"/>
                <a:gd name="connsiteY0" fmla="*/ 72418 h 72432"/>
                <a:gd name="connsiteX1" fmla="*/ 22248 w 83186"/>
                <a:gd name="connsiteY1" fmla="*/ 69894 h 72432"/>
                <a:gd name="connsiteX2" fmla="*/ 9389 w 83186"/>
                <a:gd name="connsiteY2" fmla="*/ 62846 h 72432"/>
                <a:gd name="connsiteX3" fmla="*/ 2578 w 83186"/>
                <a:gd name="connsiteY3" fmla="*/ 52568 h 72432"/>
                <a:gd name="connsiteX4" fmla="*/ 26 w 83186"/>
                <a:gd name="connsiteY4" fmla="*/ 36204 h 72432"/>
                <a:gd name="connsiteX5" fmla="*/ 2483 w 83186"/>
                <a:gd name="connsiteY5" fmla="*/ 20174 h 72432"/>
                <a:gd name="connsiteX6" fmla="*/ 9389 w 83186"/>
                <a:gd name="connsiteY6" fmla="*/ 9696 h 72432"/>
                <a:gd name="connsiteX7" fmla="*/ 22571 w 83186"/>
                <a:gd name="connsiteY7" fmla="*/ 2581 h 72432"/>
                <a:gd name="connsiteX8" fmla="*/ 60605 w 83186"/>
                <a:gd name="connsiteY8" fmla="*/ 2581 h 72432"/>
                <a:gd name="connsiteX9" fmla="*/ 73873 w 83186"/>
                <a:gd name="connsiteY9" fmla="*/ 9696 h 72432"/>
                <a:gd name="connsiteX10" fmla="*/ 80750 w 83186"/>
                <a:gd name="connsiteY10" fmla="*/ 20174 h 72432"/>
                <a:gd name="connsiteX11" fmla="*/ 83160 w 83186"/>
                <a:gd name="connsiteY11" fmla="*/ 36204 h 72432"/>
                <a:gd name="connsiteX12" fmla="*/ 80655 w 83186"/>
                <a:gd name="connsiteY12" fmla="*/ 52502 h 72432"/>
                <a:gd name="connsiteX13" fmla="*/ 73787 w 83186"/>
                <a:gd name="connsiteY13" fmla="*/ 62846 h 72432"/>
                <a:gd name="connsiteX14" fmla="*/ 60976 w 83186"/>
                <a:gd name="connsiteY14" fmla="*/ 69828 h 72432"/>
                <a:gd name="connsiteX15" fmla="*/ 41593 w 83186"/>
                <a:gd name="connsiteY15" fmla="*/ 72418 h 72432"/>
                <a:gd name="connsiteX16" fmla="*/ 41593 w 83186"/>
                <a:gd name="connsiteY16" fmla="*/ 65951 h 72432"/>
                <a:gd name="connsiteX17" fmla="*/ 58605 w 83186"/>
                <a:gd name="connsiteY17" fmla="*/ 63684 h 72432"/>
                <a:gd name="connsiteX18" fmla="*/ 70035 w 83186"/>
                <a:gd name="connsiteY18" fmla="*/ 57807 h 72432"/>
                <a:gd name="connsiteX19" fmla="*/ 75569 w 83186"/>
                <a:gd name="connsiteY19" fmla="*/ 49530 h 72432"/>
                <a:gd name="connsiteX20" fmla="*/ 77654 w 83186"/>
                <a:gd name="connsiteY20" fmla="*/ 36195 h 72432"/>
                <a:gd name="connsiteX21" fmla="*/ 75702 w 83186"/>
                <a:gd name="connsiteY21" fmla="*/ 22945 h 72432"/>
                <a:gd name="connsiteX22" fmla="*/ 70120 w 83186"/>
                <a:gd name="connsiteY22" fmla="*/ 14602 h 72432"/>
                <a:gd name="connsiteX23" fmla="*/ 58690 w 83186"/>
                <a:gd name="connsiteY23" fmla="*/ 8658 h 72432"/>
                <a:gd name="connsiteX24" fmla="*/ 24467 w 83186"/>
                <a:gd name="connsiteY24" fmla="*/ 8658 h 72432"/>
                <a:gd name="connsiteX25" fmla="*/ 13037 w 83186"/>
                <a:gd name="connsiteY25" fmla="*/ 14602 h 72432"/>
                <a:gd name="connsiteX26" fmla="*/ 7503 w 83186"/>
                <a:gd name="connsiteY26" fmla="*/ 22945 h 72432"/>
                <a:gd name="connsiteX27" fmla="*/ 5503 w 83186"/>
                <a:gd name="connsiteY27" fmla="*/ 36195 h 72432"/>
                <a:gd name="connsiteX28" fmla="*/ 7636 w 83186"/>
                <a:gd name="connsiteY28" fmla="*/ 49530 h 72432"/>
                <a:gd name="connsiteX29" fmla="*/ 13132 w 83186"/>
                <a:gd name="connsiteY29" fmla="*/ 57807 h 72432"/>
                <a:gd name="connsiteX30" fmla="*/ 24657 w 83186"/>
                <a:gd name="connsiteY30" fmla="*/ 63684 h 72432"/>
                <a:gd name="connsiteX31" fmla="*/ 41593 w 83186"/>
                <a:gd name="connsiteY31" fmla="*/ 65951 h 72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3186" h="72432">
                  <a:moveTo>
                    <a:pt x="41593" y="72418"/>
                  </a:moveTo>
                  <a:cubicBezTo>
                    <a:pt x="35059" y="72544"/>
                    <a:pt x="28534" y="71693"/>
                    <a:pt x="22248" y="69894"/>
                  </a:cubicBezTo>
                  <a:cubicBezTo>
                    <a:pt x="17476" y="68573"/>
                    <a:pt x="13075" y="66160"/>
                    <a:pt x="9389" y="62846"/>
                  </a:cubicBezTo>
                  <a:cubicBezTo>
                    <a:pt x="6398" y="59956"/>
                    <a:pt x="4074" y="56449"/>
                    <a:pt x="2578" y="52568"/>
                  </a:cubicBezTo>
                  <a:cubicBezTo>
                    <a:pt x="702" y="47325"/>
                    <a:pt x="-165" y="41772"/>
                    <a:pt x="26" y="36204"/>
                  </a:cubicBezTo>
                  <a:cubicBezTo>
                    <a:pt x="-146" y="30755"/>
                    <a:pt x="693" y="25322"/>
                    <a:pt x="2483" y="20174"/>
                  </a:cubicBezTo>
                  <a:cubicBezTo>
                    <a:pt x="3960" y="16202"/>
                    <a:pt x="6322" y="12618"/>
                    <a:pt x="9389" y="9696"/>
                  </a:cubicBezTo>
                  <a:cubicBezTo>
                    <a:pt x="13208" y="6387"/>
                    <a:pt x="17714" y="3958"/>
                    <a:pt x="22571" y="2581"/>
                  </a:cubicBezTo>
                  <a:cubicBezTo>
                    <a:pt x="35011" y="-860"/>
                    <a:pt x="48165" y="-860"/>
                    <a:pt x="60605" y="2581"/>
                  </a:cubicBezTo>
                  <a:cubicBezTo>
                    <a:pt x="65491" y="3967"/>
                    <a:pt x="70015" y="6395"/>
                    <a:pt x="73873" y="9696"/>
                  </a:cubicBezTo>
                  <a:cubicBezTo>
                    <a:pt x="76950" y="12610"/>
                    <a:pt x="79302" y="16196"/>
                    <a:pt x="80750" y="20174"/>
                  </a:cubicBezTo>
                  <a:cubicBezTo>
                    <a:pt x="82503" y="25330"/>
                    <a:pt x="83322" y="30760"/>
                    <a:pt x="83160" y="36204"/>
                  </a:cubicBezTo>
                  <a:cubicBezTo>
                    <a:pt x="83351" y="41746"/>
                    <a:pt x="82503" y="47274"/>
                    <a:pt x="80655" y="52502"/>
                  </a:cubicBezTo>
                  <a:cubicBezTo>
                    <a:pt x="79140" y="56406"/>
                    <a:pt x="76797" y="59935"/>
                    <a:pt x="73787" y="62846"/>
                  </a:cubicBezTo>
                  <a:cubicBezTo>
                    <a:pt x="70082" y="66086"/>
                    <a:pt x="65710" y="68470"/>
                    <a:pt x="60976" y="69828"/>
                  </a:cubicBezTo>
                  <a:cubicBezTo>
                    <a:pt x="54690" y="71681"/>
                    <a:pt x="48146" y="72555"/>
                    <a:pt x="41593" y="72418"/>
                  </a:cubicBezTo>
                  <a:close/>
                  <a:moveTo>
                    <a:pt x="41593" y="65951"/>
                  </a:moveTo>
                  <a:cubicBezTo>
                    <a:pt x="47346" y="66048"/>
                    <a:pt x="53080" y="65284"/>
                    <a:pt x="58605" y="63684"/>
                  </a:cubicBezTo>
                  <a:cubicBezTo>
                    <a:pt x="62786" y="62549"/>
                    <a:pt x="66682" y="60547"/>
                    <a:pt x="70035" y="57807"/>
                  </a:cubicBezTo>
                  <a:cubicBezTo>
                    <a:pt x="72520" y="55534"/>
                    <a:pt x="74416" y="52695"/>
                    <a:pt x="75569" y="49530"/>
                  </a:cubicBezTo>
                  <a:cubicBezTo>
                    <a:pt x="77083" y="45252"/>
                    <a:pt x="77788" y="40731"/>
                    <a:pt x="77654" y="36195"/>
                  </a:cubicBezTo>
                  <a:cubicBezTo>
                    <a:pt x="77797" y="31697"/>
                    <a:pt x="77140" y="27210"/>
                    <a:pt x="75702" y="22945"/>
                  </a:cubicBezTo>
                  <a:cubicBezTo>
                    <a:pt x="74549" y="19751"/>
                    <a:pt x="72635" y="16887"/>
                    <a:pt x="70120" y="14602"/>
                  </a:cubicBezTo>
                  <a:cubicBezTo>
                    <a:pt x="66787" y="11816"/>
                    <a:pt x="62881" y="9789"/>
                    <a:pt x="58690" y="8658"/>
                  </a:cubicBezTo>
                  <a:cubicBezTo>
                    <a:pt x="47470" y="5723"/>
                    <a:pt x="35687" y="5723"/>
                    <a:pt x="24467" y="8658"/>
                  </a:cubicBezTo>
                  <a:cubicBezTo>
                    <a:pt x="20276" y="9789"/>
                    <a:pt x="16371" y="11816"/>
                    <a:pt x="13037" y="14602"/>
                  </a:cubicBezTo>
                  <a:cubicBezTo>
                    <a:pt x="10570" y="16918"/>
                    <a:pt x="8674" y="19775"/>
                    <a:pt x="7503" y="22945"/>
                  </a:cubicBezTo>
                  <a:cubicBezTo>
                    <a:pt x="6036" y="27203"/>
                    <a:pt x="5350" y="31693"/>
                    <a:pt x="5503" y="36195"/>
                  </a:cubicBezTo>
                  <a:cubicBezTo>
                    <a:pt x="5369" y="40734"/>
                    <a:pt x="6093" y="45259"/>
                    <a:pt x="7636" y="49530"/>
                  </a:cubicBezTo>
                  <a:cubicBezTo>
                    <a:pt x="8798" y="52678"/>
                    <a:pt x="10684" y="55511"/>
                    <a:pt x="13132" y="57807"/>
                  </a:cubicBezTo>
                  <a:cubicBezTo>
                    <a:pt x="16533" y="60536"/>
                    <a:pt x="20457" y="62536"/>
                    <a:pt x="24657" y="63684"/>
                  </a:cubicBezTo>
                  <a:cubicBezTo>
                    <a:pt x="30153" y="65279"/>
                    <a:pt x="35868" y="66043"/>
                    <a:pt x="41593" y="65951"/>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668CA10-D6F2-4B70-8733-7A4FC3C3C146}"/>
                </a:ext>
              </a:extLst>
            </p:cNvPr>
            <p:cNvSpPr/>
            <p:nvPr/>
          </p:nvSpPr>
          <p:spPr>
            <a:xfrm>
              <a:off x="9689437" y="637363"/>
              <a:ext cx="262894" cy="341754"/>
            </a:xfrm>
            <a:custGeom>
              <a:avLst/>
              <a:gdLst>
                <a:gd name="connsiteX0" fmla="*/ 233500 w 262894"/>
                <a:gd name="connsiteY0" fmla="*/ 269423 h 341754"/>
                <a:gd name="connsiteX1" fmla="*/ 233500 w 262894"/>
                <a:gd name="connsiteY1" fmla="*/ 206891 h 341754"/>
                <a:gd name="connsiteX2" fmla="*/ 219213 w 262894"/>
                <a:gd name="connsiteY2" fmla="*/ 206891 h 341754"/>
                <a:gd name="connsiteX3" fmla="*/ 219213 w 262894"/>
                <a:gd name="connsiteY3" fmla="*/ 269423 h 341754"/>
                <a:gd name="connsiteX4" fmla="*/ 202353 w 262894"/>
                <a:gd name="connsiteY4" fmla="*/ 277900 h 341754"/>
                <a:gd name="connsiteX5" fmla="*/ 69337 w 262894"/>
                <a:gd name="connsiteY5" fmla="*/ 176326 h 341754"/>
                <a:gd name="connsiteX6" fmla="*/ 73147 w 262894"/>
                <a:gd name="connsiteY6" fmla="*/ 160352 h 341754"/>
                <a:gd name="connsiteX7" fmla="*/ 43781 w 262894"/>
                <a:gd name="connsiteY7" fmla="*/ 124567 h 341754"/>
                <a:gd name="connsiteX8" fmla="*/ 43781 w 262894"/>
                <a:gd name="connsiteY8" fmla="*/ 72322 h 341754"/>
                <a:gd name="connsiteX9" fmla="*/ 72432 w 262894"/>
                <a:gd name="connsiteY9" fmla="*/ 43671 h 341754"/>
                <a:gd name="connsiteX10" fmla="*/ 190542 w 262894"/>
                <a:gd name="connsiteY10" fmla="*/ 43671 h 341754"/>
                <a:gd name="connsiteX11" fmla="*/ 219194 w 262894"/>
                <a:gd name="connsiteY11" fmla="*/ 72322 h 341754"/>
                <a:gd name="connsiteX12" fmla="*/ 219194 w 262894"/>
                <a:gd name="connsiteY12" fmla="*/ 92887 h 341754"/>
                <a:gd name="connsiteX13" fmla="*/ 233481 w 262894"/>
                <a:gd name="connsiteY13" fmla="*/ 92887 h 341754"/>
                <a:gd name="connsiteX14" fmla="*/ 233481 w 262894"/>
                <a:gd name="connsiteY14" fmla="*/ 72322 h 341754"/>
                <a:gd name="connsiteX15" fmla="*/ 262154 w 262894"/>
                <a:gd name="connsiteY15" fmla="*/ 29383 h 341754"/>
                <a:gd name="connsiteX16" fmla="*/ 219216 w 262894"/>
                <a:gd name="connsiteY16" fmla="*/ 711 h 341754"/>
                <a:gd name="connsiteX17" fmla="*/ 190542 w 262894"/>
                <a:gd name="connsiteY17" fmla="*/ 29383 h 341754"/>
                <a:gd name="connsiteX18" fmla="*/ 72432 w 262894"/>
                <a:gd name="connsiteY18" fmla="*/ 29383 h 341754"/>
                <a:gd name="connsiteX19" fmla="*/ 29494 w 262894"/>
                <a:gd name="connsiteY19" fmla="*/ 711 h 341754"/>
                <a:gd name="connsiteX20" fmla="*/ 821 w 262894"/>
                <a:gd name="connsiteY20" fmla="*/ 43649 h 341754"/>
                <a:gd name="connsiteX21" fmla="*/ 29494 w 262894"/>
                <a:gd name="connsiteY21" fmla="*/ 72322 h 341754"/>
                <a:gd name="connsiteX22" fmla="*/ 29494 w 262894"/>
                <a:gd name="connsiteY22" fmla="*/ 124567 h 341754"/>
                <a:gd name="connsiteX23" fmla="*/ 683 w 262894"/>
                <a:gd name="connsiteY23" fmla="*/ 167364 h 341754"/>
                <a:gd name="connsiteX24" fmla="*/ 43481 w 262894"/>
                <a:gd name="connsiteY24" fmla="*/ 196175 h 341754"/>
                <a:gd name="connsiteX25" fmla="*/ 60698 w 262894"/>
                <a:gd name="connsiteY25" fmla="*/ 187660 h 341754"/>
                <a:gd name="connsiteX26" fmla="*/ 193667 w 262894"/>
                <a:gd name="connsiteY26" fmla="*/ 289244 h 341754"/>
                <a:gd name="connsiteX27" fmla="*/ 189857 w 262894"/>
                <a:gd name="connsiteY27" fmla="*/ 305218 h 341754"/>
                <a:gd name="connsiteX28" fmla="*/ 226357 w 262894"/>
                <a:gd name="connsiteY28" fmla="*/ 341755 h 341754"/>
                <a:gd name="connsiteX29" fmla="*/ 262894 w 262894"/>
                <a:gd name="connsiteY29" fmla="*/ 305255 h 341754"/>
                <a:gd name="connsiteX30" fmla="*/ 233519 w 262894"/>
                <a:gd name="connsiteY30" fmla="*/ 269423 h 34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62894" h="341754">
                  <a:moveTo>
                    <a:pt x="233500" y="269423"/>
                  </a:moveTo>
                  <a:lnTo>
                    <a:pt x="233500" y="206891"/>
                  </a:lnTo>
                  <a:lnTo>
                    <a:pt x="219213" y="206891"/>
                  </a:lnTo>
                  <a:lnTo>
                    <a:pt x="219213" y="269423"/>
                  </a:lnTo>
                  <a:cubicBezTo>
                    <a:pt x="212943" y="270711"/>
                    <a:pt x="207126" y="273636"/>
                    <a:pt x="202353" y="277900"/>
                  </a:cubicBezTo>
                  <a:lnTo>
                    <a:pt x="69337" y="176326"/>
                  </a:lnTo>
                  <a:cubicBezTo>
                    <a:pt x="71816" y="171364"/>
                    <a:pt x="73120" y="165899"/>
                    <a:pt x="73147" y="160352"/>
                  </a:cubicBezTo>
                  <a:cubicBezTo>
                    <a:pt x="73142" y="142948"/>
                    <a:pt x="60850" y="127968"/>
                    <a:pt x="43781" y="124567"/>
                  </a:cubicBezTo>
                  <a:lnTo>
                    <a:pt x="43781" y="72322"/>
                  </a:lnTo>
                  <a:cubicBezTo>
                    <a:pt x="58238" y="69429"/>
                    <a:pt x="69540" y="58128"/>
                    <a:pt x="72432" y="43671"/>
                  </a:cubicBezTo>
                  <a:lnTo>
                    <a:pt x="190542" y="43671"/>
                  </a:lnTo>
                  <a:cubicBezTo>
                    <a:pt x="193435" y="58128"/>
                    <a:pt x="204737" y="69429"/>
                    <a:pt x="219194" y="72322"/>
                  </a:cubicBezTo>
                  <a:lnTo>
                    <a:pt x="219194" y="92887"/>
                  </a:lnTo>
                  <a:lnTo>
                    <a:pt x="233481" y="92887"/>
                  </a:lnTo>
                  <a:lnTo>
                    <a:pt x="233481" y="72322"/>
                  </a:lnTo>
                  <a:cubicBezTo>
                    <a:pt x="253256" y="68383"/>
                    <a:pt x="266094" y="49158"/>
                    <a:pt x="262154" y="29383"/>
                  </a:cubicBezTo>
                  <a:cubicBezTo>
                    <a:pt x="258215" y="9608"/>
                    <a:pt x="238990" y="-3229"/>
                    <a:pt x="219216" y="711"/>
                  </a:cubicBezTo>
                  <a:cubicBezTo>
                    <a:pt x="204740" y="3594"/>
                    <a:pt x="193426" y="14909"/>
                    <a:pt x="190542" y="29383"/>
                  </a:cubicBezTo>
                  <a:lnTo>
                    <a:pt x="72432" y="29383"/>
                  </a:lnTo>
                  <a:cubicBezTo>
                    <a:pt x="68493" y="9608"/>
                    <a:pt x="49269" y="-3229"/>
                    <a:pt x="29494" y="711"/>
                  </a:cubicBezTo>
                  <a:cubicBezTo>
                    <a:pt x="9719" y="4650"/>
                    <a:pt x="-3119" y="23874"/>
                    <a:pt x="821" y="43649"/>
                  </a:cubicBezTo>
                  <a:cubicBezTo>
                    <a:pt x="3705" y="58124"/>
                    <a:pt x="15020" y="69439"/>
                    <a:pt x="29494" y="72322"/>
                  </a:cubicBezTo>
                  <a:lnTo>
                    <a:pt x="29494" y="124567"/>
                  </a:lnTo>
                  <a:cubicBezTo>
                    <a:pt x="9720" y="128429"/>
                    <a:pt x="-3179" y="147591"/>
                    <a:pt x="683" y="167364"/>
                  </a:cubicBezTo>
                  <a:cubicBezTo>
                    <a:pt x="4546" y="187138"/>
                    <a:pt x="23707" y="200037"/>
                    <a:pt x="43481" y="196175"/>
                  </a:cubicBezTo>
                  <a:cubicBezTo>
                    <a:pt x="49877" y="194925"/>
                    <a:pt x="55823" y="191986"/>
                    <a:pt x="60698" y="187660"/>
                  </a:cubicBezTo>
                  <a:lnTo>
                    <a:pt x="193667" y="289244"/>
                  </a:lnTo>
                  <a:cubicBezTo>
                    <a:pt x="191187" y="294206"/>
                    <a:pt x="189883" y="299672"/>
                    <a:pt x="189857" y="305218"/>
                  </a:cubicBezTo>
                  <a:cubicBezTo>
                    <a:pt x="189846" y="325387"/>
                    <a:pt x="206188" y="341745"/>
                    <a:pt x="226357" y="341755"/>
                  </a:cubicBezTo>
                  <a:cubicBezTo>
                    <a:pt x="246526" y="341765"/>
                    <a:pt x="262884" y="325423"/>
                    <a:pt x="262894" y="305255"/>
                  </a:cubicBezTo>
                  <a:cubicBezTo>
                    <a:pt x="262903" y="287833"/>
                    <a:pt x="250604" y="272831"/>
                    <a:pt x="233519" y="269423"/>
                  </a:cubicBezTo>
                  <a:close/>
                </a:path>
              </a:pathLst>
            </a:custGeom>
            <a:grpFill/>
            <a:ln w="9525" cap="flat">
              <a:noFill/>
              <a:prstDash val="solid"/>
              <a:miter/>
            </a:ln>
          </p:spPr>
          <p:txBody>
            <a:bodyPr rtlCol="0" anchor="ctr"/>
            <a:lstStyle/>
            <a:p>
              <a:endParaRPr lang="en-US"/>
            </a:p>
          </p:txBody>
        </p:sp>
      </p:grpSp>
      <p:sp>
        <p:nvSpPr>
          <p:cNvPr id="42" name="Slide Number Placeholder 5">
            <a:extLst>
              <a:ext uri="{FF2B5EF4-FFF2-40B4-BE49-F238E27FC236}">
                <a16:creationId xmlns:a16="http://schemas.microsoft.com/office/drawing/2014/main" id="{356A8E4C-B130-4AE7-AFB1-22737465837D}"/>
              </a:ext>
            </a:extLst>
          </p:cNvPr>
          <p:cNvSpPr>
            <a:spLocks noGrp="1"/>
          </p:cNvSpPr>
          <p:nvPr>
            <p:ph type="sldNum" sz="quarter" idx="12"/>
          </p:nvPr>
        </p:nvSpPr>
        <p:spPr>
          <a:xfrm>
            <a:off x="11472521" y="6467886"/>
            <a:ext cx="507220" cy="302654"/>
          </a:xfrm>
          <a:prstGeom prst="rect">
            <a:avLst/>
          </a:prstGeom>
        </p:spPr>
        <p:txBody>
          <a:bodyPr anchor="ctr"/>
          <a:lstStyle>
            <a:lvl1pPr algn="r">
              <a:defRPr sz="1000">
                <a:solidFill>
                  <a:schemeClr val="bg1"/>
                </a:solidFill>
              </a:defRPr>
            </a:lvl1pPr>
          </a:lstStyle>
          <a:p>
            <a:fld id="{7EA1B148-CB53-4800-AA97-209BFDFB0D92}" type="slidenum">
              <a:rPr lang="en-US" smtClean="0"/>
              <a:pPr/>
              <a:t>‹#›</a:t>
            </a:fld>
            <a:endParaRPr lang="en-US"/>
          </a:p>
        </p:txBody>
      </p:sp>
    </p:spTree>
    <p:extLst>
      <p:ext uri="{BB962C8B-B14F-4D97-AF65-F5344CB8AC3E}">
        <p14:creationId xmlns:p14="http://schemas.microsoft.com/office/powerpoint/2010/main" val="979232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98884-A014-41B9-B70F-B300440F16A8}"/>
              </a:ext>
            </a:extLst>
          </p:cNvPr>
          <p:cNvSpPr>
            <a:spLocks noGrp="1"/>
          </p:cNvSpPr>
          <p:nvPr>
            <p:ph type="title"/>
          </p:nvPr>
        </p:nvSpPr>
        <p:spPr>
          <a:xfrm>
            <a:off x="204475" y="239844"/>
            <a:ext cx="9599222" cy="424732"/>
          </a:xfrm>
        </p:spPr>
        <p:txBody>
          <a:bodyPr wrap="square">
            <a:spAutoFit/>
          </a:bodyPr>
          <a:lstStyle>
            <a:lvl1pPr>
              <a:defRPr sz="2400" b="1" cap="all" baseline="0">
                <a:solidFill>
                  <a:srgbClr val="143965"/>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1A99BB3-8885-4126-B482-4E48443ABC43}"/>
              </a:ext>
            </a:extLst>
          </p:cNvPr>
          <p:cNvSpPr>
            <a:spLocks noGrp="1"/>
          </p:cNvSpPr>
          <p:nvPr>
            <p:ph idx="1"/>
          </p:nvPr>
        </p:nvSpPr>
        <p:spPr>
          <a:xfrm>
            <a:off x="204474" y="1253331"/>
            <a:ext cx="11670323" cy="1384995"/>
          </a:xfrm>
        </p:spPr>
        <p:txBody>
          <a:bodyPr>
            <a:spAutoFit/>
          </a:bodyPr>
          <a:lstStyle>
            <a:lvl1pPr>
              <a:lnSpc>
                <a:spcPct val="100000"/>
              </a:lnSpc>
              <a:spcBef>
                <a:spcPts val="600"/>
              </a:spcBef>
              <a:defRPr sz="1600"/>
            </a:lvl1pPr>
            <a:lvl2pPr>
              <a:lnSpc>
                <a:spcPct val="100000"/>
              </a:lnSpc>
              <a:spcBef>
                <a:spcPts val="600"/>
              </a:spcBef>
              <a:defRPr sz="1400"/>
            </a:lvl2pPr>
            <a:lvl3pPr>
              <a:lnSpc>
                <a:spcPct val="100000"/>
              </a:lnSpc>
              <a:spcBef>
                <a:spcPts val="600"/>
              </a:spcBef>
              <a:defRPr sz="1200"/>
            </a:lvl3pPr>
            <a:lvl4pPr>
              <a:lnSpc>
                <a:spcPct val="100000"/>
              </a:lnSpc>
              <a:spcBef>
                <a:spcPts val="600"/>
              </a:spcBef>
              <a:defRPr sz="1100"/>
            </a:lvl4pPr>
            <a:lvl5pPr>
              <a:lnSpc>
                <a:spcPct val="100000"/>
              </a:lnSpc>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62FED6A0-5959-4981-BA6B-FC5135AA547E}"/>
              </a:ext>
            </a:extLst>
          </p:cNvPr>
          <p:cNvSpPr/>
          <p:nvPr userDrawn="1"/>
        </p:nvSpPr>
        <p:spPr>
          <a:xfrm>
            <a:off x="1" y="6469806"/>
            <a:ext cx="12191999" cy="302654"/>
          </a:xfrm>
          <a:prstGeom prst="rect">
            <a:avLst/>
          </a:prstGeom>
          <a:solidFill>
            <a:srgbClr val="143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D78FC3-7BB2-43B1-97D1-1A96BF36F1B1}"/>
              </a:ext>
            </a:extLst>
          </p:cNvPr>
          <p:cNvSpPr/>
          <p:nvPr userDrawn="1"/>
        </p:nvSpPr>
        <p:spPr>
          <a:xfrm>
            <a:off x="206317" y="6505717"/>
            <a:ext cx="3943708" cy="230832"/>
          </a:xfrm>
          <a:prstGeom prst="rect">
            <a:avLst/>
          </a:prstGeom>
          <a:noFill/>
        </p:spPr>
        <p:txBody>
          <a:bodyPr wrap="square" rtlCol="0">
            <a:spAutoFit/>
          </a:bodyPr>
          <a:lstStyle/>
          <a:p>
            <a:pPr lvl="0" algn="l"/>
            <a:r>
              <a:rPr lang="en-US" sz="900" dirty="0">
                <a:solidFill>
                  <a:schemeClr val="bg1"/>
                </a:solidFill>
                <a:latin typeface="+mj-lt"/>
                <a:ea typeface="Arial" charset="0"/>
                <a:cs typeface="Arial" charset="0"/>
              </a:rPr>
              <a:t>© 2020 Nevada Nanotech Systems Inc.  I  Confidential </a:t>
            </a:r>
          </a:p>
        </p:txBody>
      </p:sp>
      <p:sp>
        <p:nvSpPr>
          <p:cNvPr id="42" name="Slide Number Placeholder 5">
            <a:extLst>
              <a:ext uri="{FF2B5EF4-FFF2-40B4-BE49-F238E27FC236}">
                <a16:creationId xmlns:a16="http://schemas.microsoft.com/office/drawing/2014/main" id="{356A8E4C-B130-4AE7-AFB1-22737465837D}"/>
              </a:ext>
            </a:extLst>
          </p:cNvPr>
          <p:cNvSpPr>
            <a:spLocks noGrp="1"/>
          </p:cNvSpPr>
          <p:nvPr>
            <p:ph type="sldNum" sz="quarter" idx="12"/>
          </p:nvPr>
        </p:nvSpPr>
        <p:spPr>
          <a:xfrm>
            <a:off x="11472521" y="6467886"/>
            <a:ext cx="507220" cy="302654"/>
          </a:xfrm>
          <a:prstGeom prst="rect">
            <a:avLst/>
          </a:prstGeom>
        </p:spPr>
        <p:txBody>
          <a:bodyPr anchor="ctr"/>
          <a:lstStyle>
            <a:lvl1pPr algn="r">
              <a:defRPr sz="1000">
                <a:solidFill>
                  <a:schemeClr val="bg1"/>
                </a:solidFill>
              </a:defRPr>
            </a:lvl1pPr>
          </a:lstStyle>
          <a:p>
            <a:fld id="{7EA1B148-CB53-4800-AA97-209BFDFB0D92}" type="slidenum">
              <a:rPr lang="en-US" smtClean="0"/>
              <a:pPr/>
              <a:t>‹#›</a:t>
            </a:fld>
            <a:endParaRPr lang="en-US"/>
          </a:p>
        </p:txBody>
      </p:sp>
      <p:sp>
        <p:nvSpPr>
          <p:cNvPr id="40" name="Rectangle 39">
            <a:extLst>
              <a:ext uri="{FF2B5EF4-FFF2-40B4-BE49-F238E27FC236}">
                <a16:creationId xmlns:a16="http://schemas.microsoft.com/office/drawing/2014/main" id="{7BD8E89B-64AB-4AF4-ADD5-B9E63EEF3AD5}"/>
              </a:ext>
            </a:extLst>
          </p:cNvPr>
          <p:cNvSpPr/>
          <p:nvPr userDrawn="1"/>
        </p:nvSpPr>
        <p:spPr>
          <a:xfrm flipV="1">
            <a:off x="0" y="144383"/>
            <a:ext cx="204474" cy="577136"/>
          </a:xfrm>
          <a:prstGeom prst="rect">
            <a:avLst/>
          </a:prstGeom>
          <a:solidFill>
            <a:srgbClr val="143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269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415B3-DDE9-42C4-8844-4582A219DB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C01A3C-5811-470D-97C4-B8B7794AD9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66961E-24E1-458A-87B6-EFEC4F9EECB6}"/>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7373919C-2354-4BAD-8AE2-EF9F960868A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BB200CC-9A1C-4BFB-8D1F-C28AB1CEF65F}"/>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3966685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EB59D-AE4F-44CB-B163-9ACC9A3DC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D6DA96-7D40-4E22-8E95-47E25FB9CD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FEAF96-872C-47C4-98FC-083139FFBE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72267B-217D-4C88-A8C5-381458166E7C}"/>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B72E5A50-62AF-47A4-8F4F-A96CD8C1C8A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3D9E1F3-A93A-451D-816E-711526223B43}"/>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246079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E21CF-BC90-4C0F-A4E9-F50C1E4A2B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FD4100-3619-4A8C-A2A7-87DF2DBA97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3D8C41-32DF-446B-A934-DF89E88D4A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A30B1B-B399-434D-8805-EE5586B0C7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3E35D0-B652-453A-9F24-EFCC7204F7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DEA2E3A-8448-47AE-A222-369464FA6C5F}"/>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44AEB76D-A6A4-40BF-BA5F-DAB7C9E0F24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33CFEF03-324A-4AB1-8598-66A74DB2162C}"/>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1990974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1BA55-AC84-4655-A173-8CD747BA1B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352F34A-3C69-43BC-A787-53392225C5C5}"/>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5B453370-BD11-4820-B0B0-2A40E9EAD4F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361DB2FB-FBB2-40C6-9612-8435C9CE568B}"/>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1635250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627E63-9639-453B-B2CC-A71B2C0DDAC9}"/>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A2676807-C3B7-46E9-AE24-BACDC3BD5D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D53A5923-5DBA-4A5F-83FE-59F344226069}"/>
              </a:ext>
            </a:extLst>
          </p:cNvPr>
          <p:cNvSpPr>
            <a:spLocks noGrp="1"/>
          </p:cNvSpPr>
          <p:nvPr>
            <p:ph type="sldNum" sz="quarter" idx="12"/>
          </p:nvPr>
        </p:nvSpPr>
        <p:spPr>
          <a:xfrm>
            <a:off x="8610600" y="6356350"/>
            <a:ext cx="2743200" cy="365125"/>
          </a:xfrm>
          <a:prstGeom prst="rect">
            <a:avLst/>
          </a:prstGeom>
        </p:spPr>
        <p:txBody>
          <a:bodyPr/>
          <a:lstStyle/>
          <a:p>
            <a:fld id="{7EA1B148-CB53-4800-AA97-209BFDFB0D92}" type="slidenum">
              <a:rPr lang="en-US" smtClean="0"/>
              <a:t>‹#›</a:t>
            </a:fld>
            <a:endParaRPr lang="en-US"/>
          </a:p>
        </p:txBody>
      </p:sp>
    </p:spTree>
    <p:extLst>
      <p:ext uri="{BB962C8B-B14F-4D97-AF65-F5344CB8AC3E}">
        <p14:creationId xmlns:p14="http://schemas.microsoft.com/office/powerpoint/2010/main" val="2906395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C40774-6FFB-441B-A254-18FE8316D0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ACFCEB-9F37-4333-A055-50D6DD3D24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0156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Microsoft_PowerPoint_Slide.sld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2FB56F-DFAC-4AFA-AE1E-5E79DDBCBFF7}"/>
              </a:ext>
            </a:extLst>
          </p:cNvPr>
          <p:cNvSpPr>
            <a:spLocks noGrp="1"/>
          </p:cNvSpPr>
          <p:nvPr>
            <p:ph type="sldNum" sz="quarter" idx="12"/>
          </p:nvPr>
        </p:nvSpPr>
        <p:spPr/>
        <p:txBody>
          <a:bodyPr/>
          <a:lstStyle/>
          <a:p>
            <a:fld id="{7EA1B148-CB53-4800-AA97-209BFDFB0D92}" type="slidenum">
              <a:rPr lang="en-US" smtClean="0"/>
              <a:pPr/>
              <a:t>1</a:t>
            </a:fld>
            <a:endParaRPr lang="en-US"/>
          </a:p>
        </p:txBody>
      </p:sp>
      <p:graphicFrame>
        <p:nvGraphicFramePr>
          <p:cNvPr id="4" name="Object 3">
            <a:extLst>
              <a:ext uri="{FF2B5EF4-FFF2-40B4-BE49-F238E27FC236}">
                <a16:creationId xmlns:a16="http://schemas.microsoft.com/office/drawing/2014/main" id="{AA117692-EEA4-433A-878D-C36548D98009}"/>
              </a:ext>
            </a:extLst>
          </p:cNvPr>
          <p:cNvGraphicFramePr>
            <a:graphicFrameLocks noChangeAspect="1"/>
          </p:cNvGraphicFramePr>
          <p:nvPr>
            <p:extLst>
              <p:ext uri="{D42A27DB-BD31-4B8C-83A1-F6EECF244321}">
                <p14:modId xmlns:p14="http://schemas.microsoft.com/office/powerpoint/2010/main" val="1758530241"/>
              </p:ext>
            </p:extLst>
          </p:nvPr>
        </p:nvGraphicFramePr>
        <p:xfrm>
          <a:off x="0" y="0"/>
          <a:ext cx="12192000" cy="6467475"/>
        </p:xfrm>
        <a:graphic>
          <a:graphicData uri="http://schemas.openxmlformats.org/presentationml/2006/ole">
            <mc:AlternateContent xmlns:mc="http://schemas.openxmlformats.org/markup-compatibility/2006">
              <mc:Choice xmlns:v="urn:schemas-microsoft-com:vml" Requires="v">
                <p:oleObj spid="_x0000_s1027" name="Slide" r:id="rId3" imgW="6096222" imgH="3429316" progId="PowerPoint.Slide.12">
                  <p:embed/>
                </p:oleObj>
              </mc:Choice>
              <mc:Fallback>
                <p:oleObj name="Slide" r:id="rId3" imgW="6096222" imgH="3429316" progId="PowerPoint.Slide.12">
                  <p:embed/>
                  <p:pic>
                    <p:nvPicPr>
                      <p:cNvPr id="0" name=""/>
                      <p:cNvPicPr/>
                      <p:nvPr/>
                    </p:nvPicPr>
                    <p:blipFill>
                      <a:blip r:embed="rId4"/>
                      <a:stretch>
                        <a:fillRect/>
                      </a:stretch>
                    </p:blipFill>
                    <p:spPr>
                      <a:xfrm>
                        <a:off x="0" y="0"/>
                        <a:ext cx="12192000" cy="6467475"/>
                      </a:xfrm>
                      <a:prstGeom prst="rect">
                        <a:avLst/>
                      </a:prstGeom>
                      <a:solidFill>
                        <a:schemeClr val="bg1"/>
                      </a:solidFill>
                    </p:spPr>
                  </p:pic>
                </p:oleObj>
              </mc:Fallback>
            </mc:AlternateContent>
          </a:graphicData>
        </a:graphic>
      </p:graphicFrame>
      <p:sp>
        <p:nvSpPr>
          <p:cNvPr id="5" name="TextBox 4">
            <a:extLst>
              <a:ext uri="{FF2B5EF4-FFF2-40B4-BE49-F238E27FC236}">
                <a16:creationId xmlns:a16="http://schemas.microsoft.com/office/drawing/2014/main" id="{6CA8972A-59F4-4D59-A8F5-D95C5D45DEFB}"/>
              </a:ext>
            </a:extLst>
          </p:cNvPr>
          <p:cNvSpPr txBox="1"/>
          <p:nvPr/>
        </p:nvSpPr>
        <p:spPr>
          <a:xfrm>
            <a:off x="133165" y="1509204"/>
            <a:ext cx="3959441" cy="985421"/>
          </a:xfrm>
          <a:prstGeom prst="rect">
            <a:avLst/>
          </a:prstGeom>
          <a:solidFill>
            <a:schemeClr val="bg1"/>
          </a:solidFill>
        </p:spPr>
        <p:txBody>
          <a:bodyPr wrap="square" rtlCol="0">
            <a:spAutoFit/>
          </a:bodyPr>
          <a:lstStyle/>
          <a:p>
            <a:endParaRPr lang="en-US"/>
          </a:p>
        </p:txBody>
      </p:sp>
      <p:sp>
        <p:nvSpPr>
          <p:cNvPr id="6" name="TextBox 5">
            <a:extLst>
              <a:ext uri="{FF2B5EF4-FFF2-40B4-BE49-F238E27FC236}">
                <a16:creationId xmlns:a16="http://schemas.microsoft.com/office/drawing/2014/main" id="{AAEDC33D-866B-46AF-A1D4-8FF2B416AD7B}"/>
              </a:ext>
            </a:extLst>
          </p:cNvPr>
          <p:cNvSpPr txBox="1"/>
          <p:nvPr/>
        </p:nvSpPr>
        <p:spPr>
          <a:xfrm>
            <a:off x="461639" y="1139461"/>
            <a:ext cx="4962617" cy="369332"/>
          </a:xfrm>
          <a:prstGeom prst="rect">
            <a:avLst/>
          </a:prstGeom>
          <a:noFill/>
        </p:spPr>
        <p:txBody>
          <a:bodyPr wrap="square" rtlCol="0">
            <a:spAutoFit/>
          </a:bodyPr>
          <a:lstStyle/>
          <a:p>
            <a:r>
              <a:rPr lang="en-US" b="1" dirty="0"/>
              <a:t>MPS Flammable Sensor Training </a:t>
            </a:r>
          </a:p>
        </p:txBody>
      </p:sp>
      <p:sp>
        <p:nvSpPr>
          <p:cNvPr id="7" name="TextBox 6">
            <a:extLst>
              <a:ext uri="{FF2B5EF4-FFF2-40B4-BE49-F238E27FC236}">
                <a16:creationId xmlns:a16="http://schemas.microsoft.com/office/drawing/2014/main" id="{2730B4FB-3354-40A6-8D86-FB908828CD65}"/>
              </a:ext>
            </a:extLst>
          </p:cNvPr>
          <p:cNvSpPr txBox="1"/>
          <p:nvPr/>
        </p:nvSpPr>
        <p:spPr>
          <a:xfrm>
            <a:off x="461639" y="2001914"/>
            <a:ext cx="5912528" cy="3139321"/>
          </a:xfrm>
          <a:prstGeom prst="rect">
            <a:avLst/>
          </a:prstGeom>
          <a:noFill/>
        </p:spPr>
        <p:txBody>
          <a:bodyPr wrap="square" rtlCol="0">
            <a:spAutoFit/>
          </a:bodyPr>
          <a:lstStyle/>
          <a:p>
            <a:r>
              <a:rPr lang="en-US" dirty="0"/>
              <a:t>Agenda:</a:t>
            </a:r>
          </a:p>
          <a:p>
            <a:pPr marL="285750" indent="-285750">
              <a:buFont typeface="Arial" panose="020B0604020202020204" pitchFamily="34" charset="0"/>
              <a:buChar char="•"/>
            </a:pPr>
            <a:r>
              <a:rPr lang="en-US" dirty="0"/>
              <a:t>What is </a:t>
            </a:r>
            <a:r>
              <a:rPr lang="en-US" b="1" u="sng" dirty="0"/>
              <a:t>Molecular Property Spectrometer (MPS)</a:t>
            </a:r>
          </a:p>
          <a:p>
            <a:pPr marL="285750" indent="-285750">
              <a:buFont typeface="Arial" panose="020B0604020202020204" pitchFamily="34" charset="0"/>
              <a:buChar char="•"/>
            </a:pPr>
            <a:r>
              <a:rPr lang="en-US" dirty="0"/>
              <a:t>Performance Vs. traditional sensors</a:t>
            </a:r>
          </a:p>
          <a:p>
            <a:pPr marL="285750" indent="-285750">
              <a:buFont typeface="Arial" panose="020B0604020202020204" pitchFamily="34" charset="0"/>
              <a:buChar char="•"/>
            </a:pPr>
            <a:r>
              <a:rPr lang="en-US" dirty="0"/>
              <a:t>TrueLEL</a:t>
            </a:r>
          </a:p>
          <a:p>
            <a:pPr marL="285750" indent="-285750">
              <a:buFont typeface="Arial" panose="020B0604020202020204" pitchFamily="34" charset="0"/>
              <a:buChar char="•"/>
            </a:pPr>
            <a:r>
              <a:rPr lang="en-US" dirty="0"/>
              <a:t>MPS overcoming short falls</a:t>
            </a:r>
          </a:p>
          <a:p>
            <a:pPr marL="285750" indent="-285750">
              <a:buFont typeface="Arial" panose="020B0604020202020204" pitchFamily="34" charset="0"/>
              <a:buChar char="•"/>
            </a:pPr>
            <a:r>
              <a:rPr lang="en-US" dirty="0"/>
              <a:t>How to test MPS</a:t>
            </a:r>
          </a:p>
          <a:p>
            <a:pPr marL="285750" indent="-285750">
              <a:buFont typeface="Arial" panose="020B0604020202020204" pitchFamily="34" charset="0"/>
              <a:buChar char="•"/>
            </a:pPr>
            <a:r>
              <a:rPr lang="en-US" dirty="0"/>
              <a:t>MPS Enablers</a:t>
            </a:r>
          </a:p>
          <a:p>
            <a:pPr marL="285750" indent="-285750">
              <a:buFont typeface="Arial" panose="020B0604020202020204" pitchFamily="34" charset="0"/>
              <a:buChar char="•"/>
            </a:pPr>
            <a:r>
              <a:rPr lang="en-US" dirty="0"/>
              <a:t>MPS Boundaries</a:t>
            </a:r>
          </a:p>
          <a:p>
            <a:pPr marL="285750" indent="-285750">
              <a:buFont typeface="Arial" panose="020B0604020202020204" pitchFamily="34" charset="0"/>
              <a:buChar char="•"/>
            </a:pPr>
            <a:r>
              <a:rPr lang="en-US" dirty="0"/>
              <a:t>Reliability testing</a:t>
            </a:r>
          </a:p>
          <a:p>
            <a:pPr marL="285750" indent="-285750">
              <a:buFont typeface="Arial" panose="020B0604020202020204" pitchFamily="34" charset="0"/>
              <a:buChar char="•"/>
            </a:pPr>
            <a:r>
              <a:rPr lang="en-US" dirty="0"/>
              <a:t>RKI Products MPS is adapted in</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25037473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529121-84B1-44E6-8098-75C8FFE69241}"/>
              </a:ext>
            </a:extLst>
          </p:cNvPr>
          <p:cNvPicPr>
            <a:picLocks noChangeAspect="1"/>
          </p:cNvPicPr>
          <p:nvPr/>
        </p:nvPicPr>
        <p:blipFill>
          <a:blip r:embed="rId2"/>
          <a:stretch>
            <a:fillRect/>
          </a:stretch>
        </p:blipFill>
        <p:spPr>
          <a:xfrm>
            <a:off x="642667" y="643466"/>
            <a:ext cx="9095619" cy="5571067"/>
          </a:xfrm>
          <a:prstGeom prst="rect">
            <a:avLst/>
          </a:prstGeom>
        </p:spPr>
      </p:pic>
      <p:sp>
        <p:nvSpPr>
          <p:cNvPr id="2" name="Slide Number Placeholder 1">
            <a:extLst>
              <a:ext uri="{FF2B5EF4-FFF2-40B4-BE49-F238E27FC236}">
                <a16:creationId xmlns:a16="http://schemas.microsoft.com/office/drawing/2014/main" id="{05A885CD-3AB0-4930-86FD-1E168F42FFA9}"/>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7EA1B148-CB53-4800-AA97-209BFDFB0D92}" type="slidenum">
              <a:rPr lang="en-US" sz="1200" smtClean="0">
                <a:solidFill>
                  <a:schemeClr val="tx1">
                    <a:tint val="75000"/>
                  </a:schemeClr>
                </a:solidFill>
              </a:rPr>
              <a:pPr>
                <a:spcAft>
                  <a:spcPts val="600"/>
                </a:spcAft>
              </a:pPr>
              <a:t>10</a:t>
            </a:fld>
            <a:endParaRPr lang="en-US" sz="1200">
              <a:solidFill>
                <a:schemeClr val="tx1">
                  <a:tint val="75000"/>
                </a:schemeClr>
              </a:solidFill>
            </a:endParaRPr>
          </a:p>
        </p:txBody>
      </p:sp>
      <p:sp>
        <p:nvSpPr>
          <p:cNvPr id="5" name="TextBox 4">
            <a:extLst>
              <a:ext uri="{FF2B5EF4-FFF2-40B4-BE49-F238E27FC236}">
                <a16:creationId xmlns:a16="http://schemas.microsoft.com/office/drawing/2014/main" id="{9B506300-7551-480C-9378-B9966787E0EB}"/>
              </a:ext>
            </a:extLst>
          </p:cNvPr>
          <p:cNvSpPr txBox="1"/>
          <p:nvPr/>
        </p:nvSpPr>
        <p:spPr>
          <a:xfrm>
            <a:off x="976544" y="150920"/>
            <a:ext cx="8371642" cy="369332"/>
          </a:xfrm>
          <a:prstGeom prst="rect">
            <a:avLst/>
          </a:prstGeom>
          <a:solidFill>
            <a:schemeClr val="accent5">
              <a:lumMod val="50000"/>
            </a:schemeClr>
          </a:solidFill>
        </p:spPr>
        <p:txBody>
          <a:bodyPr wrap="square" rtlCol="0">
            <a:spAutoFit/>
          </a:bodyPr>
          <a:lstStyle/>
          <a:p>
            <a:pPr algn="ctr"/>
            <a:r>
              <a:rPr lang="en-US" dirty="0">
                <a:solidFill>
                  <a:schemeClr val="bg1"/>
                </a:solidFill>
              </a:rPr>
              <a:t>MPS Boundaries</a:t>
            </a:r>
          </a:p>
        </p:txBody>
      </p:sp>
    </p:spTree>
    <p:extLst>
      <p:ext uri="{BB962C8B-B14F-4D97-AF65-F5344CB8AC3E}">
        <p14:creationId xmlns:p14="http://schemas.microsoft.com/office/powerpoint/2010/main" val="294623290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DE31C6-3654-4102-833A-9717016DF56E}"/>
              </a:ext>
            </a:extLst>
          </p:cNvPr>
          <p:cNvSpPr>
            <a:spLocks noGrp="1"/>
          </p:cNvSpPr>
          <p:nvPr>
            <p:ph type="sldNum" sz="quarter" idx="12"/>
          </p:nvPr>
        </p:nvSpPr>
        <p:spPr/>
        <p:txBody>
          <a:bodyPr/>
          <a:lstStyle/>
          <a:p>
            <a:fld id="{7EA1B148-CB53-4800-AA97-209BFDFB0D92}" type="slidenum">
              <a:rPr lang="en-US" smtClean="0"/>
              <a:pPr/>
              <a:t>11</a:t>
            </a:fld>
            <a:endParaRPr lang="en-US"/>
          </a:p>
        </p:txBody>
      </p:sp>
      <p:sp>
        <p:nvSpPr>
          <p:cNvPr id="3" name="Title 1">
            <a:extLst>
              <a:ext uri="{FF2B5EF4-FFF2-40B4-BE49-F238E27FC236}">
                <a16:creationId xmlns:a16="http://schemas.microsoft.com/office/drawing/2014/main" id="{A67E2F94-DCFC-43FD-B32D-A87F73762ABE}"/>
              </a:ext>
            </a:extLst>
          </p:cNvPr>
          <p:cNvSpPr txBox="1">
            <a:spLocks/>
          </p:cNvSpPr>
          <p:nvPr/>
        </p:nvSpPr>
        <p:spPr>
          <a:xfrm>
            <a:off x="204475" y="239843"/>
            <a:ext cx="9599222" cy="710067"/>
          </a:xfrm>
          <a:prstGeom prst="rect">
            <a:avLst/>
          </a:prstGeom>
          <a:solidFill>
            <a:schemeClr val="accent5">
              <a:lumMod val="50000"/>
            </a:scheme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a:solidFill>
                  <a:schemeClr val="bg1"/>
                </a:solidFill>
              </a:rPr>
              <a:t>MPS Flammable Sensor Enables:</a:t>
            </a:r>
          </a:p>
        </p:txBody>
      </p:sp>
      <p:sp>
        <p:nvSpPr>
          <p:cNvPr id="4" name="Content Placeholder 2">
            <a:extLst>
              <a:ext uri="{FF2B5EF4-FFF2-40B4-BE49-F238E27FC236}">
                <a16:creationId xmlns:a16="http://schemas.microsoft.com/office/drawing/2014/main" id="{93D29585-C403-417C-82E0-29F7D469A28E}"/>
              </a:ext>
            </a:extLst>
          </p:cNvPr>
          <p:cNvSpPr txBox="1">
            <a:spLocks/>
          </p:cNvSpPr>
          <p:nvPr/>
        </p:nvSpPr>
        <p:spPr>
          <a:xfrm>
            <a:off x="204475" y="1022511"/>
            <a:ext cx="11670323" cy="53605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No Field Calibration: </a:t>
            </a:r>
            <a:r>
              <a:rPr lang="en-US" sz="1400" dirty="0"/>
              <a:t>MPS sensor technology </a:t>
            </a:r>
            <a:r>
              <a:rPr lang="en-US" sz="1400" u="sng" dirty="0"/>
              <a:t>does not require calibration </a:t>
            </a:r>
            <a:r>
              <a:rPr lang="en-US" sz="1400" dirty="0"/>
              <a:t>or scheduled maintenance over it’s 10+ year life. This reduces interruptions to operations, with increased up-time. The comprehensive sequence of self-checks MPS automatically reports any problems with its operation. Along with reducing total cost of ownership associated to costly calibrations.</a:t>
            </a:r>
          </a:p>
          <a:p>
            <a:pPr marL="0" indent="0">
              <a:buNone/>
            </a:pPr>
            <a:endParaRPr lang="en-US" sz="1600" dirty="0"/>
          </a:p>
          <a:p>
            <a:r>
              <a:rPr lang="en-US" sz="1600" b="1" dirty="0"/>
              <a:t>TrueLEL Multi Gas Accuracy</a:t>
            </a:r>
            <a:r>
              <a:rPr lang="en-US" sz="1600" dirty="0"/>
              <a:t>: </a:t>
            </a:r>
            <a:r>
              <a:rPr lang="en-US" sz="1400" dirty="0"/>
              <a:t>Numerous industries have multiple gas’s present. Traditional sensor technology can only accurately detect a single gas that it has been calibrated to. This can result in inaccurate readings, with false alarms, or even worse of no alarm. MPS sensor accurately detects 14 different combustible and automatically without the need for calibration or correction factors. The most accurate combustible gas sensor available today.</a:t>
            </a:r>
          </a:p>
          <a:p>
            <a:pPr marL="0" indent="0">
              <a:buNone/>
            </a:pPr>
            <a:endParaRPr lang="en-US" sz="1600" dirty="0"/>
          </a:p>
          <a:p>
            <a:r>
              <a:rPr lang="en-US" sz="1600" b="1" dirty="0"/>
              <a:t>Sensor Poisoning Is a Thing of The past: </a:t>
            </a:r>
            <a:r>
              <a:rPr lang="en-US" sz="1400" dirty="0"/>
              <a:t>Traditional sensors can be under the risk of poisoning in certain environments. Frequent testing is the only way to ensure performance is not being degraded. MPS sensor technology is designed for today's world, common poisons and contamination is resolved with MPS sensor technology.</a:t>
            </a:r>
          </a:p>
          <a:p>
            <a:pPr marL="0" indent="0">
              <a:buNone/>
            </a:pPr>
            <a:endParaRPr lang="en-US" sz="1400" dirty="0"/>
          </a:p>
          <a:p>
            <a:r>
              <a:rPr lang="en-US" sz="1600" b="1" dirty="0"/>
              <a:t>Long Sensor life</a:t>
            </a:r>
            <a:r>
              <a:rPr lang="en-US" sz="1400" b="1" dirty="0"/>
              <a:t>: </a:t>
            </a:r>
            <a:r>
              <a:rPr lang="en-US" sz="1400" dirty="0"/>
              <a:t>10+ year life expectancy reduces total cost of ownership by reducing cost associated with sensor replacement</a:t>
            </a:r>
          </a:p>
          <a:p>
            <a:pPr marL="0" indent="0">
              <a:buNone/>
            </a:pPr>
            <a:endParaRPr lang="en-US" sz="1400" dirty="0"/>
          </a:p>
          <a:p>
            <a:r>
              <a:rPr lang="en-US" sz="1600" b="1" dirty="0"/>
              <a:t>Built In Environmental Sensor</a:t>
            </a:r>
            <a:r>
              <a:rPr lang="en-US" sz="1600" dirty="0"/>
              <a:t>: </a:t>
            </a:r>
            <a:r>
              <a:rPr lang="en-US" sz="1400" dirty="0"/>
              <a:t>Built-in temperature, humidity, and pressure sensor data are all calculated in real time. Zero false positives / drift.</a:t>
            </a:r>
          </a:p>
          <a:p>
            <a:pPr marL="0" indent="0">
              <a:buNone/>
            </a:pPr>
            <a:endParaRPr lang="en-US" sz="1600" dirty="0"/>
          </a:p>
          <a:p>
            <a:r>
              <a:rPr lang="en-US" sz="1600" b="1" dirty="0"/>
              <a:t>Hydrogen Ready: </a:t>
            </a:r>
            <a:r>
              <a:rPr lang="en-US" sz="1400" dirty="0"/>
              <a:t>Unlike NDIR technology</a:t>
            </a:r>
          </a:p>
          <a:p>
            <a:pPr marL="0" indent="0">
              <a:buNone/>
            </a:pPr>
            <a:endParaRPr lang="en-US" sz="2000" i="1" dirty="0"/>
          </a:p>
        </p:txBody>
      </p:sp>
    </p:spTree>
    <p:extLst>
      <p:ext uri="{BB962C8B-B14F-4D97-AF65-F5344CB8AC3E}">
        <p14:creationId xmlns:p14="http://schemas.microsoft.com/office/powerpoint/2010/main" val="290171018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A7DE2F2-EE50-484A-97C2-F63C7BA6E74F}"/>
              </a:ext>
            </a:extLst>
          </p:cNvPr>
          <p:cNvSpPr>
            <a:spLocks noGrp="1"/>
          </p:cNvSpPr>
          <p:nvPr>
            <p:ph type="sldNum" sz="quarter" idx="12"/>
          </p:nvPr>
        </p:nvSpPr>
        <p:spPr/>
        <p:txBody>
          <a:bodyPr/>
          <a:lstStyle/>
          <a:p>
            <a:fld id="{7EA1B148-CB53-4800-AA97-209BFDFB0D92}" type="slidenum">
              <a:rPr lang="en-US" smtClean="0"/>
              <a:pPr/>
              <a:t>12</a:t>
            </a:fld>
            <a:endParaRPr lang="en-US"/>
          </a:p>
        </p:txBody>
      </p:sp>
      <p:sp>
        <p:nvSpPr>
          <p:cNvPr id="3" name="TextBox 2">
            <a:extLst>
              <a:ext uri="{FF2B5EF4-FFF2-40B4-BE49-F238E27FC236}">
                <a16:creationId xmlns:a16="http://schemas.microsoft.com/office/drawing/2014/main" id="{BEB6E749-CF0E-4179-83B2-C985759756BA}"/>
              </a:ext>
            </a:extLst>
          </p:cNvPr>
          <p:cNvSpPr txBox="1"/>
          <p:nvPr/>
        </p:nvSpPr>
        <p:spPr>
          <a:xfrm>
            <a:off x="674703" y="257452"/>
            <a:ext cx="8726749" cy="369332"/>
          </a:xfrm>
          <a:prstGeom prst="rect">
            <a:avLst/>
          </a:prstGeom>
          <a:solidFill>
            <a:schemeClr val="accent5">
              <a:lumMod val="50000"/>
            </a:schemeClr>
          </a:solidFill>
        </p:spPr>
        <p:txBody>
          <a:bodyPr wrap="square" rtlCol="0">
            <a:spAutoFit/>
          </a:bodyPr>
          <a:lstStyle/>
          <a:p>
            <a:pPr algn="ctr"/>
            <a:r>
              <a:rPr lang="en-US" b="1" dirty="0">
                <a:solidFill>
                  <a:schemeClr val="bg1"/>
                </a:solidFill>
              </a:rPr>
              <a:t>Product Adaptation For MPS</a:t>
            </a:r>
          </a:p>
        </p:txBody>
      </p:sp>
      <p:pic>
        <p:nvPicPr>
          <p:cNvPr id="5" name="Picture 4">
            <a:extLst>
              <a:ext uri="{FF2B5EF4-FFF2-40B4-BE49-F238E27FC236}">
                <a16:creationId xmlns:a16="http://schemas.microsoft.com/office/drawing/2014/main" id="{AA44DCFD-43BC-4E3A-AFB3-7FC3E84A8802}"/>
              </a:ext>
            </a:extLst>
          </p:cNvPr>
          <p:cNvPicPr>
            <a:picLocks noChangeAspect="1"/>
          </p:cNvPicPr>
          <p:nvPr/>
        </p:nvPicPr>
        <p:blipFill>
          <a:blip r:embed="rId2"/>
          <a:stretch>
            <a:fillRect/>
          </a:stretch>
        </p:blipFill>
        <p:spPr>
          <a:xfrm>
            <a:off x="753215" y="2019554"/>
            <a:ext cx="2375531" cy="2818891"/>
          </a:xfrm>
          <a:prstGeom prst="rect">
            <a:avLst/>
          </a:prstGeom>
        </p:spPr>
      </p:pic>
      <p:pic>
        <p:nvPicPr>
          <p:cNvPr id="7" name="Picture 6">
            <a:extLst>
              <a:ext uri="{FF2B5EF4-FFF2-40B4-BE49-F238E27FC236}">
                <a16:creationId xmlns:a16="http://schemas.microsoft.com/office/drawing/2014/main" id="{AE21BCDA-EE1B-47CC-821A-6F7E08BE490F}"/>
              </a:ext>
            </a:extLst>
          </p:cNvPr>
          <p:cNvPicPr>
            <a:picLocks noChangeAspect="1"/>
          </p:cNvPicPr>
          <p:nvPr/>
        </p:nvPicPr>
        <p:blipFill>
          <a:blip r:embed="rId3"/>
          <a:stretch>
            <a:fillRect/>
          </a:stretch>
        </p:blipFill>
        <p:spPr>
          <a:xfrm>
            <a:off x="3743879" y="1513056"/>
            <a:ext cx="2076450" cy="3667125"/>
          </a:xfrm>
          <a:prstGeom prst="rect">
            <a:avLst/>
          </a:prstGeom>
        </p:spPr>
      </p:pic>
      <p:sp>
        <p:nvSpPr>
          <p:cNvPr id="8" name="TextBox 7">
            <a:extLst>
              <a:ext uri="{FF2B5EF4-FFF2-40B4-BE49-F238E27FC236}">
                <a16:creationId xmlns:a16="http://schemas.microsoft.com/office/drawing/2014/main" id="{74197ECC-4FC5-4E4A-87F1-ECE9ADCCF478}"/>
              </a:ext>
            </a:extLst>
          </p:cNvPr>
          <p:cNvSpPr txBox="1"/>
          <p:nvPr/>
        </p:nvSpPr>
        <p:spPr>
          <a:xfrm>
            <a:off x="6718089" y="5180181"/>
            <a:ext cx="5366725" cy="646331"/>
          </a:xfrm>
          <a:prstGeom prst="rect">
            <a:avLst/>
          </a:prstGeom>
          <a:noFill/>
        </p:spPr>
        <p:txBody>
          <a:bodyPr wrap="square" rtlCol="0">
            <a:spAutoFit/>
          </a:bodyPr>
          <a:lstStyle/>
          <a:p>
            <a:r>
              <a:rPr lang="en-US" dirty="0">
                <a:solidFill>
                  <a:srgbClr val="222222"/>
                </a:solidFill>
                <a:latin typeface="Verdana" panose="020B0604030504040204" pitchFamily="34" charset="0"/>
              </a:rPr>
              <a:t>D</a:t>
            </a:r>
            <a:r>
              <a:rPr lang="en-US" b="0" i="0" dirty="0">
                <a:solidFill>
                  <a:srgbClr val="222222"/>
                </a:solidFill>
                <a:effectLst/>
                <a:latin typeface="Verdana" panose="020B0604030504040204" pitchFamily="34" charset="0"/>
              </a:rPr>
              <a:t>irect connect sensor to any of Beacon 110, Beacon 200, or Beacon 410A controllers</a:t>
            </a:r>
            <a:endParaRPr lang="en-US" dirty="0"/>
          </a:p>
        </p:txBody>
      </p:sp>
      <p:pic>
        <p:nvPicPr>
          <p:cNvPr id="10" name="Picture 9">
            <a:extLst>
              <a:ext uri="{FF2B5EF4-FFF2-40B4-BE49-F238E27FC236}">
                <a16:creationId xmlns:a16="http://schemas.microsoft.com/office/drawing/2014/main" id="{894EF2A3-FD70-49E2-AC4A-24F2F0809A55}"/>
              </a:ext>
            </a:extLst>
          </p:cNvPr>
          <p:cNvPicPr>
            <a:picLocks noChangeAspect="1"/>
          </p:cNvPicPr>
          <p:nvPr/>
        </p:nvPicPr>
        <p:blipFill>
          <a:blip r:embed="rId4"/>
          <a:stretch>
            <a:fillRect/>
          </a:stretch>
        </p:blipFill>
        <p:spPr>
          <a:xfrm>
            <a:off x="7477353" y="2170004"/>
            <a:ext cx="2994252" cy="2740841"/>
          </a:xfrm>
          <a:prstGeom prst="rect">
            <a:avLst/>
          </a:prstGeom>
        </p:spPr>
      </p:pic>
      <p:sp>
        <p:nvSpPr>
          <p:cNvPr id="11" name="TextBox 10">
            <a:extLst>
              <a:ext uri="{FF2B5EF4-FFF2-40B4-BE49-F238E27FC236}">
                <a16:creationId xmlns:a16="http://schemas.microsoft.com/office/drawing/2014/main" id="{6F90A5AB-FDCC-4FD9-A41C-726FFBF960B9}"/>
              </a:ext>
            </a:extLst>
          </p:cNvPr>
          <p:cNvSpPr txBox="1"/>
          <p:nvPr/>
        </p:nvSpPr>
        <p:spPr>
          <a:xfrm>
            <a:off x="3915052" y="5399388"/>
            <a:ext cx="2254928" cy="369332"/>
          </a:xfrm>
          <a:prstGeom prst="rect">
            <a:avLst/>
          </a:prstGeom>
          <a:noFill/>
        </p:spPr>
        <p:txBody>
          <a:bodyPr wrap="square" rtlCol="0">
            <a:spAutoFit/>
          </a:bodyPr>
          <a:lstStyle/>
          <a:p>
            <a:pPr algn="ctr"/>
            <a:r>
              <a:rPr lang="en-US" dirty="0"/>
              <a:t>S2 Series</a:t>
            </a:r>
          </a:p>
        </p:txBody>
      </p:sp>
      <p:sp>
        <p:nvSpPr>
          <p:cNvPr id="12" name="TextBox 11">
            <a:extLst>
              <a:ext uri="{FF2B5EF4-FFF2-40B4-BE49-F238E27FC236}">
                <a16:creationId xmlns:a16="http://schemas.microsoft.com/office/drawing/2014/main" id="{8B07F883-4BB9-4DD2-963E-F9558B774E1F}"/>
              </a:ext>
            </a:extLst>
          </p:cNvPr>
          <p:cNvSpPr txBox="1"/>
          <p:nvPr/>
        </p:nvSpPr>
        <p:spPr>
          <a:xfrm>
            <a:off x="813516" y="5399388"/>
            <a:ext cx="2254928" cy="369332"/>
          </a:xfrm>
          <a:prstGeom prst="rect">
            <a:avLst/>
          </a:prstGeom>
          <a:noFill/>
        </p:spPr>
        <p:txBody>
          <a:bodyPr wrap="square" rtlCol="0">
            <a:spAutoFit/>
          </a:bodyPr>
          <a:lstStyle/>
          <a:p>
            <a:pPr algn="ctr"/>
            <a:r>
              <a:rPr lang="en-US" dirty="0"/>
              <a:t>M2A Series</a:t>
            </a:r>
          </a:p>
        </p:txBody>
      </p:sp>
    </p:spTree>
    <p:extLst>
      <p:ext uri="{BB962C8B-B14F-4D97-AF65-F5344CB8AC3E}">
        <p14:creationId xmlns:p14="http://schemas.microsoft.com/office/powerpoint/2010/main" val="51927704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ED2862-FBC5-42CD-8254-F14946F20D64}"/>
              </a:ext>
            </a:extLst>
          </p:cNvPr>
          <p:cNvSpPr>
            <a:spLocks noGrp="1"/>
          </p:cNvSpPr>
          <p:nvPr>
            <p:ph type="sldNum" sz="quarter" idx="12"/>
          </p:nvPr>
        </p:nvSpPr>
        <p:spPr/>
        <p:txBody>
          <a:bodyPr/>
          <a:lstStyle/>
          <a:p>
            <a:fld id="{7EA1B148-CB53-4800-AA97-209BFDFB0D92}" type="slidenum">
              <a:rPr lang="en-US" smtClean="0"/>
              <a:pPr/>
              <a:t>2</a:t>
            </a:fld>
            <a:endParaRPr lang="en-US"/>
          </a:p>
        </p:txBody>
      </p:sp>
      <p:grpSp>
        <p:nvGrpSpPr>
          <p:cNvPr id="3" name="Group 2">
            <a:extLst>
              <a:ext uri="{FF2B5EF4-FFF2-40B4-BE49-F238E27FC236}">
                <a16:creationId xmlns:a16="http://schemas.microsoft.com/office/drawing/2014/main" id="{463148CA-2BD7-49A1-8F51-7E2B221C088F}"/>
              </a:ext>
            </a:extLst>
          </p:cNvPr>
          <p:cNvGrpSpPr/>
          <p:nvPr/>
        </p:nvGrpSpPr>
        <p:grpSpPr>
          <a:xfrm>
            <a:off x="468240" y="772357"/>
            <a:ext cx="3640692" cy="3143777"/>
            <a:chOff x="3531702" y="987063"/>
            <a:chExt cx="6562435" cy="3776929"/>
          </a:xfrm>
        </p:grpSpPr>
        <p:pic>
          <p:nvPicPr>
            <p:cNvPr id="4" name="Picture 3">
              <a:extLst>
                <a:ext uri="{FF2B5EF4-FFF2-40B4-BE49-F238E27FC236}">
                  <a16:creationId xmlns:a16="http://schemas.microsoft.com/office/drawing/2014/main" id="{236A3669-5B46-4116-94FA-82A36B298B3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4785" t="2617" r="35643"/>
            <a:stretch/>
          </p:blipFill>
          <p:spPr>
            <a:xfrm>
              <a:off x="3531702" y="987063"/>
              <a:ext cx="1702569" cy="3776929"/>
            </a:xfrm>
            <a:prstGeom prst="rect">
              <a:avLst/>
            </a:prstGeom>
          </p:spPr>
        </p:pic>
        <p:sp>
          <p:nvSpPr>
            <p:cNvPr id="5" name="TextBox 4">
              <a:extLst>
                <a:ext uri="{FF2B5EF4-FFF2-40B4-BE49-F238E27FC236}">
                  <a16:creationId xmlns:a16="http://schemas.microsoft.com/office/drawing/2014/main" id="{A95982F5-56DF-4B3D-BBD7-4A8A7FA8091B}"/>
                </a:ext>
              </a:extLst>
            </p:cNvPr>
            <p:cNvSpPr txBox="1"/>
            <p:nvPr/>
          </p:nvSpPr>
          <p:spPr>
            <a:xfrm>
              <a:off x="5724199" y="1179496"/>
              <a:ext cx="3028325" cy="850453"/>
            </a:xfrm>
            <a:prstGeom prst="rect">
              <a:avLst/>
            </a:prstGeom>
            <a:noFill/>
          </p:spPr>
          <p:txBody>
            <a:bodyPr wrap="square" rtlCol="0">
              <a:spAutoFit/>
            </a:bodyPr>
            <a:lstStyle/>
            <a:p>
              <a:r>
                <a:rPr lang="en-US" sz="1000" dirty="0"/>
                <a:t>Chemical resistant </a:t>
              </a:r>
              <a:r>
                <a:rPr lang="en-US" sz="1000" dirty="0" err="1"/>
                <a:t>Ultem</a:t>
              </a:r>
              <a:r>
                <a:rPr lang="en-US" sz="1000" dirty="0"/>
                <a:t> PEI housing</a:t>
              </a:r>
            </a:p>
            <a:p>
              <a:r>
                <a:rPr lang="en-US" sz="1000" dirty="0"/>
                <a:t>with integrated dust screen</a:t>
              </a:r>
            </a:p>
          </p:txBody>
        </p:sp>
        <p:sp>
          <p:nvSpPr>
            <p:cNvPr id="6" name="TextBox 5">
              <a:extLst>
                <a:ext uri="{FF2B5EF4-FFF2-40B4-BE49-F238E27FC236}">
                  <a16:creationId xmlns:a16="http://schemas.microsoft.com/office/drawing/2014/main" id="{8E94B5B8-3EFF-4028-ACA8-313298B8CAD6}"/>
                </a:ext>
              </a:extLst>
            </p:cNvPr>
            <p:cNvSpPr txBox="1"/>
            <p:nvPr/>
          </p:nvSpPr>
          <p:spPr>
            <a:xfrm>
              <a:off x="5562898" y="2042880"/>
              <a:ext cx="4531239" cy="369763"/>
            </a:xfrm>
            <a:prstGeom prst="rect">
              <a:avLst/>
            </a:prstGeom>
            <a:noFill/>
          </p:spPr>
          <p:txBody>
            <a:bodyPr wrap="none" rtlCol="0">
              <a:spAutoFit/>
            </a:bodyPr>
            <a:lstStyle/>
            <a:p>
              <a:r>
                <a:rPr lang="en-US" sz="1000" dirty="0"/>
                <a:t>Sensor Board (MPS </a:t>
              </a:r>
              <a:r>
                <a:rPr lang="en-US" sz="1400" dirty="0"/>
                <a:t>+ </a:t>
              </a:r>
              <a:r>
                <a:rPr lang="en-US" sz="1000" dirty="0"/>
                <a:t>environ</a:t>
              </a:r>
              <a:r>
                <a:rPr lang="en-US" sz="1400" dirty="0"/>
                <a:t> sensor)</a:t>
              </a:r>
            </a:p>
          </p:txBody>
        </p:sp>
        <p:cxnSp>
          <p:nvCxnSpPr>
            <p:cNvPr id="7" name="Straight Arrow Connector 6">
              <a:extLst>
                <a:ext uri="{FF2B5EF4-FFF2-40B4-BE49-F238E27FC236}">
                  <a16:creationId xmlns:a16="http://schemas.microsoft.com/office/drawing/2014/main" id="{D5F8A6D4-50DF-42B1-89C5-3DE06A9FB318}"/>
                </a:ext>
              </a:extLst>
            </p:cNvPr>
            <p:cNvCxnSpPr/>
            <p:nvPr/>
          </p:nvCxnSpPr>
          <p:spPr>
            <a:xfrm flipH="1">
              <a:off x="4988000" y="2639358"/>
              <a:ext cx="699146" cy="301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BFA47D43-2855-4D70-8FEC-3FEB4411350C}"/>
                </a:ext>
              </a:extLst>
            </p:cNvPr>
            <p:cNvCxnSpPr/>
            <p:nvPr/>
          </p:nvCxnSpPr>
          <p:spPr>
            <a:xfrm>
              <a:off x="5680944" y="2638275"/>
              <a:ext cx="2297789" cy="0"/>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07F57FAC-074E-4D0B-9BF1-7BEB99245AD0}"/>
                </a:ext>
              </a:extLst>
            </p:cNvPr>
            <p:cNvSpPr txBox="1"/>
            <p:nvPr/>
          </p:nvSpPr>
          <p:spPr>
            <a:xfrm>
              <a:off x="5552773" y="3603594"/>
              <a:ext cx="2251461" cy="295810"/>
            </a:xfrm>
            <a:prstGeom prst="rect">
              <a:avLst/>
            </a:prstGeom>
            <a:noFill/>
          </p:spPr>
          <p:txBody>
            <a:bodyPr wrap="none" rtlCol="0">
              <a:spAutoFit/>
            </a:bodyPr>
            <a:lstStyle/>
            <a:p>
              <a:r>
                <a:rPr lang="en-US" sz="1000" dirty="0"/>
                <a:t>Potting compound</a:t>
              </a:r>
            </a:p>
          </p:txBody>
        </p:sp>
        <p:cxnSp>
          <p:nvCxnSpPr>
            <p:cNvPr id="10" name="Straight Arrow Connector 9">
              <a:extLst>
                <a:ext uri="{FF2B5EF4-FFF2-40B4-BE49-F238E27FC236}">
                  <a16:creationId xmlns:a16="http://schemas.microsoft.com/office/drawing/2014/main" id="{457B1EC7-9369-4343-9963-8C23D44241AF}"/>
                </a:ext>
              </a:extLst>
            </p:cNvPr>
            <p:cNvCxnSpPr/>
            <p:nvPr/>
          </p:nvCxnSpPr>
          <p:spPr>
            <a:xfrm flipH="1">
              <a:off x="4988000" y="2311731"/>
              <a:ext cx="699146" cy="301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1A2A26A-E749-4FC3-82A0-C8DF86AF3E0A}"/>
                </a:ext>
              </a:extLst>
            </p:cNvPr>
            <p:cNvCxnSpPr/>
            <p:nvPr/>
          </p:nvCxnSpPr>
          <p:spPr>
            <a:xfrm>
              <a:off x="5724199" y="2311731"/>
              <a:ext cx="2717823"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7C6BDA29-FBBF-4385-BDE2-95450068A683}"/>
                </a:ext>
              </a:extLst>
            </p:cNvPr>
            <p:cNvCxnSpPr/>
            <p:nvPr/>
          </p:nvCxnSpPr>
          <p:spPr>
            <a:xfrm flipH="1">
              <a:off x="4988000" y="2950288"/>
              <a:ext cx="699146" cy="301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E19D216E-9D2D-40FB-9AE7-96E6F4A50F65}"/>
                </a:ext>
              </a:extLst>
            </p:cNvPr>
            <p:cNvCxnSpPr/>
            <p:nvPr/>
          </p:nvCxnSpPr>
          <p:spPr>
            <a:xfrm>
              <a:off x="5683325" y="2949205"/>
              <a:ext cx="2173580" cy="0"/>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456EF006-385F-422B-B576-137BF74B4A5B}"/>
                </a:ext>
              </a:extLst>
            </p:cNvPr>
            <p:cNvSpPr txBox="1"/>
            <p:nvPr/>
          </p:nvSpPr>
          <p:spPr>
            <a:xfrm>
              <a:off x="5552773" y="2392530"/>
              <a:ext cx="4109378" cy="369763"/>
            </a:xfrm>
            <a:prstGeom prst="rect">
              <a:avLst/>
            </a:prstGeom>
            <a:noFill/>
          </p:spPr>
          <p:txBody>
            <a:bodyPr wrap="none" rtlCol="0">
              <a:spAutoFit/>
            </a:bodyPr>
            <a:lstStyle/>
            <a:p>
              <a:r>
                <a:rPr lang="en-US" sz="1000" dirty="0"/>
                <a:t>CPU Board (MCU + drive electronics</a:t>
              </a:r>
              <a:r>
                <a:rPr lang="en-US" sz="1400" dirty="0"/>
                <a:t>)</a:t>
              </a:r>
            </a:p>
          </p:txBody>
        </p:sp>
        <p:sp>
          <p:nvSpPr>
            <p:cNvPr id="15" name="TextBox 14">
              <a:extLst>
                <a:ext uri="{FF2B5EF4-FFF2-40B4-BE49-F238E27FC236}">
                  <a16:creationId xmlns:a16="http://schemas.microsoft.com/office/drawing/2014/main" id="{75968B16-881A-4F7B-957A-ED02F565FB1C}"/>
                </a:ext>
              </a:extLst>
            </p:cNvPr>
            <p:cNvSpPr txBox="1"/>
            <p:nvPr/>
          </p:nvSpPr>
          <p:spPr>
            <a:xfrm>
              <a:off x="5582327" y="2708396"/>
              <a:ext cx="3834879" cy="295810"/>
            </a:xfrm>
            <a:prstGeom prst="rect">
              <a:avLst/>
            </a:prstGeom>
            <a:noFill/>
          </p:spPr>
          <p:txBody>
            <a:bodyPr wrap="none" rtlCol="0">
              <a:spAutoFit/>
            </a:bodyPr>
            <a:lstStyle/>
            <a:p>
              <a:r>
                <a:rPr lang="en-US" sz="1000" dirty="0"/>
                <a:t>Interface board – 5 pin connectors</a:t>
              </a:r>
            </a:p>
          </p:txBody>
        </p:sp>
        <p:cxnSp>
          <p:nvCxnSpPr>
            <p:cNvPr id="16" name="Straight Arrow Connector 15">
              <a:extLst>
                <a:ext uri="{FF2B5EF4-FFF2-40B4-BE49-F238E27FC236}">
                  <a16:creationId xmlns:a16="http://schemas.microsoft.com/office/drawing/2014/main" id="{5DE8F839-7170-42E3-B866-C966A8092CD4}"/>
                </a:ext>
              </a:extLst>
            </p:cNvPr>
            <p:cNvCxnSpPr/>
            <p:nvPr/>
          </p:nvCxnSpPr>
          <p:spPr>
            <a:xfrm flipH="1">
              <a:off x="5073165" y="1623297"/>
              <a:ext cx="699146" cy="301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4018E7EB-F5BA-4078-952F-C11562F06163}"/>
                </a:ext>
              </a:extLst>
            </p:cNvPr>
            <p:cNvCxnSpPr/>
            <p:nvPr/>
          </p:nvCxnSpPr>
          <p:spPr>
            <a:xfrm>
              <a:off x="5770871" y="1624596"/>
              <a:ext cx="2543175" cy="6308"/>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BDCAA471-E173-4765-8E2B-2C47C48AAD3D}"/>
                </a:ext>
              </a:extLst>
            </p:cNvPr>
            <p:cNvCxnSpPr/>
            <p:nvPr/>
          </p:nvCxnSpPr>
          <p:spPr>
            <a:xfrm flipH="1">
              <a:off x="5005220" y="3858223"/>
              <a:ext cx="699146" cy="301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6EC29B26-B957-4D01-8B9F-C337FE8B0B28}"/>
                </a:ext>
              </a:extLst>
            </p:cNvPr>
            <p:cNvCxnSpPr/>
            <p:nvPr/>
          </p:nvCxnSpPr>
          <p:spPr>
            <a:xfrm>
              <a:off x="5700545" y="3857140"/>
              <a:ext cx="1721946" cy="0"/>
            </a:xfrm>
            <a:prstGeom prst="line">
              <a:avLst/>
            </a:prstGeom>
          </p:spPr>
          <p:style>
            <a:lnRef idx="1">
              <a:schemeClr val="dk1"/>
            </a:lnRef>
            <a:fillRef idx="0">
              <a:schemeClr val="dk1"/>
            </a:fillRef>
            <a:effectRef idx="0">
              <a:schemeClr val="dk1"/>
            </a:effectRef>
            <a:fontRef idx="minor">
              <a:schemeClr val="tx1"/>
            </a:fontRef>
          </p:style>
        </p:cxnSp>
      </p:grpSp>
      <p:pic>
        <p:nvPicPr>
          <p:cNvPr id="36" name="Picture 35">
            <a:extLst>
              <a:ext uri="{FF2B5EF4-FFF2-40B4-BE49-F238E27FC236}">
                <a16:creationId xmlns:a16="http://schemas.microsoft.com/office/drawing/2014/main" id="{D6B61A65-29F0-4D15-ADF2-CF94562E045F}"/>
              </a:ext>
            </a:extLst>
          </p:cNvPr>
          <p:cNvPicPr>
            <a:picLocks noChangeAspect="1"/>
          </p:cNvPicPr>
          <p:nvPr/>
        </p:nvPicPr>
        <p:blipFill>
          <a:blip r:embed="rId3"/>
          <a:stretch>
            <a:fillRect/>
          </a:stretch>
        </p:blipFill>
        <p:spPr>
          <a:xfrm>
            <a:off x="468240" y="3873395"/>
            <a:ext cx="3265145" cy="2558212"/>
          </a:xfrm>
          <a:prstGeom prst="rect">
            <a:avLst/>
          </a:prstGeom>
        </p:spPr>
      </p:pic>
      <p:pic>
        <p:nvPicPr>
          <p:cNvPr id="38" name="Picture 37">
            <a:extLst>
              <a:ext uri="{FF2B5EF4-FFF2-40B4-BE49-F238E27FC236}">
                <a16:creationId xmlns:a16="http://schemas.microsoft.com/office/drawing/2014/main" id="{81801234-35D6-4D93-8050-16F97FF85D98}"/>
              </a:ext>
            </a:extLst>
          </p:cNvPr>
          <p:cNvPicPr>
            <a:picLocks noChangeAspect="1"/>
          </p:cNvPicPr>
          <p:nvPr/>
        </p:nvPicPr>
        <p:blipFill>
          <a:blip r:embed="rId4"/>
          <a:stretch>
            <a:fillRect/>
          </a:stretch>
        </p:blipFill>
        <p:spPr>
          <a:xfrm>
            <a:off x="4243478" y="731265"/>
            <a:ext cx="7679184" cy="1541813"/>
          </a:xfrm>
          <a:prstGeom prst="rect">
            <a:avLst/>
          </a:prstGeom>
        </p:spPr>
      </p:pic>
      <p:pic>
        <p:nvPicPr>
          <p:cNvPr id="40" name="Picture 39">
            <a:extLst>
              <a:ext uri="{FF2B5EF4-FFF2-40B4-BE49-F238E27FC236}">
                <a16:creationId xmlns:a16="http://schemas.microsoft.com/office/drawing/2014/main" id="{D0331449-F10B-4812-908D-8E988C2626B6}"/>
              </a:ext>
            </a:extLst>
          </p:cNvPr>
          <p:cNvPicPr>
            <a:picLocks noChangeAspect="1"/>
          </p:cNvPicPr>
          <p:nvPr/>
        </p:nvPicPr>
        <p:blipFill>
          <a:blip r:embed="rId5"/>
          <a:stretch>
            <a:fillRect/>
          </a:stretch>
        </p:blipFill>
        <p:spPr>
          <a:xfrm>
            <a:off x="4538233" y="2205131"/>
            <a:ext cx="7605420" cy="1969146"/>
          </a:xfrm>
          <a:prstGeom prst="rect">
            <a:avLst/>
          </a:prstGeom>
        </p:spPr>
      </p:pic>
      <p:pic>
        <p:nvPicPr>
          <p:cNvPr id="41" name="Picture 40">
            <a:extLst>
              <a:ext uri="{FF2B5EF4-FFF2-40B4-BE49-F238E27FC236}">
                <a16:creationId xmlns:a16="http://schemas.microsoft.com/office/drawing/2014/main" id="{E39A4E83-7843-48C4-A71B-4723AD0980EC}"/>
              </a:ext>
            </a:extLst>
          </p:cNvPr>
          <p:cNvPicPr>
            <a:picLocks noChangeAspect="1"/>
          </p:cNvPicPr>
          <p:nvPr/>
        </p:nvPicPr>
        <p:blipFill rotWithShape="1">
          <a:blip r:embed="rId6"/>
          <a:srcRect l="8019" t="5508" r="9449" b="14473"/>
          <a:stretch/>
        </p:blipFill>
        <p:spPr>
          <a:xfrm>
            <a:off x="3037416" y="2822837"/>
            <a:ext cx="813643" cy="844615"/>
          </a:xfrm>
          <a:prstGeom prst="rect">
            <a:avLst/>
          </a:prstGeom>
        </p:spPr>
      </p:pic>
      <p:sp>
        <p:nvSpPr>
          <p:cNvPr id="42" name="TextBox 41">
            <a:extLst>
              <a:ext uri="{FF2B5EF4-FFF2-40B4-BE49-F238E27FC236}">
                <a16:creationId xmlns:a16="http://schemas.microsoft.com/office/drawing/2014/main" id="{1B8FAA38-CFDE-4F34-AD52-B92E853E0025}"/>
              </a:ext>
            </a:extLst>
          </p:cNvPr>
          <p:cNvSpPr txBox="1"/>
          <p:nvPr/>
        </p:nvSpPr>
        <p:spPr>
          <a:xfrm>
            <a:off x="1412787" y="177553"/>
            <a:ext cx="8050809" cy="369332"/>
          </a:xfrm>
          <a:prstGeom prst="rect">
            <a:avLst/>
          </a:prstGeom>
          <a:solidFill>
            <a:schemeClr val="accent5">
              <a:lumMod val="50000"/>
            </a:schemeClr>
          </a:solidFill>
        </p:spPr>
        <p:txBody>
          <a:bodyPr wrap="square" rtlCol="0">
            <a:spAutoFit/>
          </a:bodyPr>
          <a:lstStyle/>
          <a:p>
            <a:pPr algn="ctr"/>
            <a:r>
              <a:rPr lang="en-US" b="1" dirty="0">
                <a:solidFill>
                  <a:schemeClr val="bg1"/>
                </a:solidFill>
              </a:rPr>
              <a:t>What Is MPS</a:t>
            </a:r>
          </a:p>
        </p:txBody>
      </p:sp>
      <p:sp>
        <p:nvSpPr>
          <p:cNvPr id="43" name="Text Box 9">
            <a:extLst>
              <a:ext uri="{FF2B5EF4-FFF2-40B4-BE49-F238E27FC236}">
                <a16:creationId xmlns:a16="http://schemas.microsoft.com/office/drawing/2014/main" id="{2A054AF1-C6B0-4D79-9358-2D15E885A9B9}"/>
              </a:ext>
            </a:extLst>
          </p:cNvPr>
          <p:cNvSpPr txBox="1">
            <a:spLocks noChangeArrowheads="1"/>
          </p:cNvSpPr>
          <p:nvPr/>
        </p:nvSpPr>
        <p:spPr bwMode="auto">
          <a:xfrm>
            <a:off x="4374321" y="4174277"/>
            <a:ext cx="7605420" cy="2228302"/>
          </a:xfrm>
          <a:prstGeom prst="rect">
            <a:avLst/>
          </a:prstGeom>
          <a:noFill/>
          <a:ln w="2540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7DEC9"/>
                  </a:outerShdw>
                </a:effectLst>
              </a14:hiddenEffects>
            </a:ext>
          </a:extLst>
        </p:spPr>
        <p:txBody>
          <a:bodyPr vert="horz" wrap="square" lIns="36576" tIns="36576" rIns="36576" bIns="36576" numCol="1" anchor="t" anchorCtr="0" compatLnSpc="1">
            <a:prstTxWarp prst="textNoShape">
              <a:avLst/>
            </a:prstTxWarp>
            <a:spAutoFit/>
          </a:bodyPr>
          <a:lstStyle/>
          <a:p>
            <a:pPr marL="171450" indent="-171450">
              <a:buFont typeface="Arial" panose="020B0604020202020204" pitchFamily="34" charset="0"/>
              <a:buChar char="•"/>
            </a:pPr>
            <a:r>
              <a:rPr lang="en-US" sz="1400" kern="1400" dirty="0"/>
              <a:t>The MEMS transducer is mounted on a PCB within a rugged enclosure open to ambient air. </a:t>
            </a:r>
          </a:p>
          <a:p>
            <a:endParaRPr lang="en-US" sz="1400" kern="1400" dirty="0"/>
          </a:p>
          <a:p>
            <a:pPr marL="171450" indent="-171450">
              <a:buFont typeface="Arial" panose="020B0604020202020204" pitchFamily="34" charset="0"/>
              <a:buChar char="•"/>
            </a:pPr>
            <a:r>
              <a:rPr lang="en-US" sz="1400" kern="1400" dirty="0"/>
              <a:t>Measurements of the </a:t>
            </a:r>
            <a:r>
              <a:rPr lang="en-US" sz="1400" u="sng" kern="1400" dirty="0"/>
              <a:t>thermodynamic properties of the combustible gas(s) mixture </a:t>
            </a:r>
          </a:p>
          <a:p>
            <a:endParaRPr lang="en-US" sz="1400" u="sng" kern="1400" dirty="0"/>
          </a:p>
          <a:p>
            <a:pPr marL="171450" indent="-171450">
              <a:buFont typeface="Arial" panose="020B0604020202020204" pitchFamily="34" charset="0"/>
              <a:buChar char="•"/>
            </a:pPr>
            <a:r>
              <a:rPr lang="en-US" sz="1400" kern="1400" dirty="0"/>
              <a:t>Multiple transducer responses w/ environmental information is used to accurately determine the gas present</a:t>
            </a:r>
          </a:p>
          <a:p>
            <a:endParaRPr lang="en-US" sz="1400" kern="1400" dirty="0"/>
          </a:p>
          <a:p>
            <a:pPr marL="171450" indent="-171450">
              <a:buFont typeface="Arial" panose="020B0604020202020204" pitchFamily="34" charset="0"/>
              <a:buChar char="•"/>
            </a:pPr>
            <a:r>
              <a:rPr lang="en-US" sz="1400" kern="1400" dirty="0"/>
              <a:t>Provides accurate readings for multiple gases simultaneously that are linear from 0-100% LEL</a:t>
            </a:r>
          </a:p>
          <a:p>
            <a:endParaRPr lang="en-US" sz="1400" kern="1400" dirty="0"/>
          </a:p>
          <a:p>
            <a:pPr marL="171450" indent="-171450">
              <a:buFont typeface="Arial" panose="020B0604020202020204" pitchFamily="34" charset="0"/>
              <a:buChar char="•"/>
            </a:pPr>
            <a:r>
              <a:rPr lang="en-US" sz="1400" kern="1400" dirty="0"/>
              <a:t>Performs in condensing humidity conditions commonly encountered across the world</a:t>
            </a:r>
            <a:endParaRPr lang="en-US" sz="1100" kern="1400" dirty="0"/>
          </a:p>
        </p:txBody>
      </p:sp>
      <p:cxnSp>
        <p:nvCxnSpPr>
          <p:cNvPr id="45" name="Straight Arrow Connector 44">
            <a:extLst>
              <a:ext uri="{FF2B5EF4-FFF2-40B4-BE49-F238E27FC236}">
                <a16:creationId xmlns:a16="http://schemas.microsoft.com/office/drawing/2014/main" id="{77EF0738-AA65-4B41-8672-A019C9B3E56A}"/>
              </a:ext>
            </a:extLst>
          </p:cNvPr>
          <p:cNvCxnSpPr>
            <a:cxnSpLocks/>
          </p:cNvCxnSpPr>
          <p:nvPr/>
        </p:nvCxnSpPr>
        <p:spPr>
          <a:xfrm flipH="1">
            <a:off x="2524612" y="4503127"/>
            <a:ext cx="2056266" cy="777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111881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1E4A9D-161D-484B-AFB5-52B026449A01}"/>
              </a:ext>
            </a:extLst>
          </p:cNvPr>
          <p:cNvPicPr>
            <a:picLocks noChangeAspect="1"/>
          </p:cNvPicPr>
          <p:nvPr/>
        </p:nvPicPr>
        <p:blipFill rotWithShape="1">
          <a:blip r:embed="rId3"/>
          <a:stretch/>
        </p:blipFill>
        <p:spPr>
          <a:xfrm>
            <a:off x="6507165" y="3650816"/>
            <a:ext cx="3518297" cy="2554043"/>
          </a:xfrm>
          <a:prstGeom prst="rect">
            <a:avLst/>
          </a:prstGeom>
        </p:spPr>
      </p:pic>
      <p:pic>
        <p:nvPicPr>
          <p:cNvPr id="11" name="Picture 10">
            <a:extLst>
              <a:ext uri="{FF2B5EF4-FFF2-40B4-BE49-F238E27FC236}">
                <a16:creationId xmlns:a16="http://schemas.microsoft.com/office/drawing/2014/main" id="{6D147DEC-BE08-403E-B12B-7456F39008B0}"/>
              </a:ext>
            </a:extLst>
          </p:cNvPr>
          <p:cNvPicPr>
            <a:picLocks noChangeAspect="1"/>
          </p:cNvPicPr>
          <p:nvPr/>
        </p:nvPicPr>
        <p:blipFill rotWithShape="1">
          <a:blip r:embed="rId4" cstate="print">
            <a:extLst>
              <a:ext uri="{28A0092B-C50C-407E-A947-70E740481C1C}">
                <a14:useLocalDpi xmlns:a14="http://schemas.microsoft.com/office/drawing/2010/main" val="0"/>
              </a:ext>
            </a:extLst>
          </a:blip>
          <a:stretch/>
        </p:blipFill>
        <p:spPr>
          <a:xfrm>
            <a:off x="260335" y="3746839"/>
            <a:ext cx="3579420" cy="2458019"/>
          </a:xfrm>
          <a:prstGeom prst="rect">
            <a:avLst/>
          </a:prstGeom>
        </p:spPr>
      </p:pic>
      <p:sp>
        <p:nvSpPr>
          <p:cNvPr id="19" name="Rectangle 18">
            <a:extLst>
              <a:ext uri="{FF2B5EF4-FFF2-40B4-BE49-F238E27FC236}">
                <a16:creationId xmlns:a16="http://schemas.microsoft.com/office/drawing/2014/main" id="{F2FFFF80-950A-4159-BEF3-5C6385AAC066}"/>
              </a:ext>
            </a:extLst>
          </p:cNvPr>
          <p:cNvSpPr/>
          <p:nvPr/>
        </p:nvSpPr>
        <p:spPr>
          <a:xfrm>
            <a:off x="-16145" y="3367731"/>
            <a:ext cx="12192000" cy="81955"/>
          </a:xfrm>
          <a:prstGeom prst="rect">
            <a:avLst/>
          </a:prstGeom>
          <a:solidFill>
            <a:srgbClr val="3A76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06176B-D755-44F6-A2F6-EBFCE1165F01}"/>
              </a:ext>
            </a:extLst>
          </p:cNvPr>
          <p:cNvSpPr>
            <a:spLocks noGrp="1"/>
          </p:cNvSpPr>
          <p:nvPr>
            <p:ph type="title"/>
          </p:nvPr>
        </p:nvSpPr>
        <p:spPr>
          <a:xfrm>
            <a:off x="204475" y="73645"/>
            <a:ext cx="9599223" cy="757131"/>
          </a:xfrm>
        </p:spPr>
        <p:txBody>
          <a:bodyPr/>
          <a:lstStyle/>
          <a:p>
            <a:r>
              <a:rPr lang="en-US" dirty="0"/>
              <a:t>MPS Versus Competing Technologies –</a:t>
            </a:r>
            <a:br>
              <a:rPr lang="en-US" dirty="0"/>
            </a:br>
            <a:r>
              <a:rPr lang="en-US" dirty="0">
                <a:solidFill>
                  <a:srgbClr val="3A76BB"/>
                </a:solidFill>
              </a:rPr>
              <a:t>Reported vs. Delivered </a:t>
            </a:r>
          </a:p>
        </p:txBody>
      </p:sp>
      <p:sp>
        <p:nvSpPr>
          <p:cNvPr id="3" name="Slide Number Placeholder 2">
            <a:extLst>
              <a:ext uri="{FF2B5EF4-FFF2-40B4-BE49-F238E27FC236}">
                <a16:creationId xmlns:a16="http://schemas.microsoft.com/office/drawing/2014/main" id="{C6CCC4E3-4DBE-4C4C-89DF-CFA6F1FBC379}"/>
              </a:ext>
            </a:extLst>
          </p:cNvPr>
          <p:cNvSpPr>
            <a:spLocks noGrp="1"/>
          </p:cNvSpPr>
          <p:nvPr>
            <p:ph type="sldNum" sz="quarter" idx="12"/>
          </p:nvPr>
        </p:nvSpPr>
        <p:spPr>
          <a:xfrm>
            <a:off x="15296695" y="8623848"/>
            <a:ext cx="676293" cy="403539"/>
          </a:xfrm>
          <a:prstGeom prst="rect">
            <a:avLst/>
          </a:prstGeom>
        </p:spPr>
        <p:txBody>
          <a:bodyPr anchor="ctr"/>
          <a:lstStyle>
            <a:defPPr>
              <a:defRPr lang="en-US"/>
            </a:defPPr>
            <a:lvl1pPr marL="0" algn="r" defTabSz="1219170" rtl="0" eaLnBrk="1" latinLnBrk="0" hangingPunct="1">
              <a:defRPr sz="1333"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7EA1B148-CB53-4800-AA97-209BFDFB0D92}" type="slidenum">
              <a:rPr lang="en-US" smtClean="0"/>
              <a:pPr/>
              <a:t>3</a:t>
            </a:fld>
            <a:endParaRPr lang="en-US"/>
          </a:p>
        </p:txBody>
      </p:sp>
      <p:sp>
        <p:nvSpPr>
          <p:cNvPr id="5" name="TextBox 4">
            <a:extLst>
              <a:ext uri="{FF2B5EF4-FFF2-40B4-BE49-F238E27FC236}">
                <a16:creationId xmlns:a16="http://schemas.microsoft.com/office/drawing/2014/main" id="{4A32D5DF-B9B0-4CB8-9D2F-5EA7F9253189}"/>
              </a:ext>
            </a:extLst>
          </p:cNvPr>
          <p:cNvSpPr txBox="1"/>
          <p:nvPr/>
        </p:nvSpPr>
        <p:spPr>
          <a:xfrm>
            <a:off x="7936123" y="5525639"/>
            <a:ext cx="1417056" cy="400110"/>
          </a:xfrm>
          <a:prstGeom prst="rect">
            <a:avLst/>
          </a:prstGeom>
          <a:noFill/>
        </p:spPr>
        <p:txBody>
          <a:bodyPr wrap="square" rtlCol="0">
            <a:spAutoFit/>
          </a:bodyPr>
          <a:lstStyle/>
          <a:p>
            <a:r>
              <a:rPr lang="en-US" sz="1000" dirty="0"/>
              <a:t>Drift &amp; poisoning </a:t>
            </a:r>
          </a:p>
          <a:p>
            <a:r>
              <a:rPr lang="en-US" sz="1000" dirty="0"/>
              <a:t>(all curves)</a:t>
            </a:r>
          </a:p>
        </p:txBody>
      </p:sp>
      <p:sp>
        <p:nvSpPr>
          <p:cNvPr id="6" name="Rectangle 5">
            <a:extLst>
              <a:ext uri="{FF2B5EF4-FFF2-40B4-BE49-F238E27FC236}">
                <a16:creationId xmlns:a16="http://schemas.microsoft.com/office/drawing/2014/main" id="{E1EF3109-F9C1-47AC-B85D-E45E45BA34F0}"/>
              </a:ext>
            </a:extLst>
          </p:cNvPr>
          <p:cNvSpPr/>
          <p:nvPr/>
        </p:nvSpPr>
        <p:spPr>
          <a:xfrm>
            <a:off x="9770379" y="3736544"/>
            <a:ext cx="2131803" cy="677108"/>
          </a:xfrm>
          <a:prstGeom prst="rect">
            <a:avLst/>
          </a:prstGeom>
        </p:spPr>
        <p:txBody>
          <a:bodyPr wrap="square">
            <a:spAutoFit/>
          </a:bodyPr>
          <a:lstStyle/>
          <a:p>
            <a:r>
              <a:rPr lang="en-US" sz="1400" b="1" dirty="0"/>
              <a:t>CAT BEAD</a:t>
            </a:r>
            <a:r>
              <a:rPr lang="en-US" sz="1400" dirty="0"/>
              <a:t> </a:t>
            </a:r>
          </a:p>
          <a:p>
            <a:r>
              <a:rPr lang="en-US" sz="1200" dirty="0"/>
              <a:t>(Based on typical datasheet k-factors)</a:t>
            </a:r>
          </a:p>
        </p:txBody>
      </p:sp>
      <p:sp>
        <p:nvSpPr>
          <p:cNvPr id="7" name="TextBox 6">
            <a:extLst>
              <a:ext uri="{FF2B5EF4-FFF2-40B4-BE49-F238E27FC236}">
                <a16:creationId xmlns:a16="http://schemas.microsoft.com/office/drawing/2014/main" id="{25A7AE8E-4787-4728-BC7A-6A2FADAC1937}"/>
              </a:ext>
            </a:extLst>
          </p:cNvPr>
          <p:cNvSpPr txBox="1"/>
          <p:nvPr/>
        </p:nvSpPr>
        <p:spPr>
          <a:xfrm>
            <a:off x="3420409" y="2874213"/>
            <a:ext cx="1447607" cy="261610"/>
          </a:xfrm>
          <a:prstGeom prst="rect">
            <a:avLst/>
          </a:prstGeom>
          <a:noFill/>
        </p:spPr>
        <p:txBody>
          <a:bodyPr wrap="square" rtlCol="0">
            <a:spAutoFit/>
          </a:bodyPr>
          <a:lstStyle/>
          <a:p>
            <a:pPr algn="r"/>
            <a:r>
              <a:rPr lang="en-US" sz="1100" dirty="0">
                <a:solidFill>
                  <a:srgbClr val="FF0000"/>
                </a:solidFill>
              </a:rPr>
              <a:t>Alarm set at 20%LEL</a:t>
            </a:r>
          </a:p>
        </p:txBody>
      </p:sp>
      <p:pic>
        <p:nvPicPr>
          <p:cNvPr id="8" name="Picture 7">
            <a:extLst>
              <a:ext uri="{FF2B5EF4-FFF2-40B4-BE49-F238E27FC236}">
                <a16:creationId xmlns:a16="http://schemas.microsoft.com/office/drawing/2014/main" id="{E18633D2-A4DA-4522-903C-AABAB189AA78}"/>
              </a:ext>
            </a:extLst>
          </p:cNvPr>
          <p:cNvPicPr>
            <a:picLocks noChangeAspect="1"/>
          </p:cNvPicPr>
          <p:nvPr/>
        </p:nvPicPr>
        <p:blipFill rotWithShape="1">
          <a:blip r:embed="rId5"/>
          <a:stretch/>
        </p:blipFill>
        <p:spPr>
          <a:xfrm>
            <a:off x="5133178" y="901153"/>
            <a:ext cx="3133135" cy="2276643"/>
          </a:xfrm>
          <a:prstGeom prst="rect">
            <a:avLst/>
          </a:prstGeom>
        </p:spPr>
      </p:pic>
      <p:sp>
        <p:nvSpPr>
          <p:cNvPr id="9" name="TextBox 8">
            <a:extLst>
              <a:ext uri="{FF2B5EF4-FFF2-40B4-BE49-F238E27FC236}">
                <a16:creationId xmlns:a16="http://schemas.microsoft.com/office/drawing/2014/main" id="{2D15E6ED-D193-4300-B1F3-0C1239E6A4F8}"/>
              </a:ext>
            </a:extLst>
          </p:cNvPr>
          <p:cNvSpPr txBox="1"/>
          <p:nvPr/>
        </p:nvSpPr>
        <p:spPr>
          <a:xfrm>
            <a:off x="2796832" y="1854809"/>
            <a:ext cx="2333521" cy="338554"/>
          </a:xfrm>
          <a:prstGeom prst="rect">
            <a:avLst/>
          </a:prstGeom>
          <a:noFill/>
        </p:spPr>
        <p:txBody>
          <a:bodyPr wrap="square" rtlCol="0">
            <a:spAutoFit/>
          </a:bodyPr>
          <a:lstStyle/>
          <a:p>
            <a:pPr algn="r"/>
            <a:r>
              <a:rPr lang="en-US" sz="1600" dirty="0"/>
              <a:t>KEY TO THESE PLOTS</a:t>
            </a:r>
          </a:p>
        </p:txBody>
      </p:sp>
      <p:sp>
        <p:nvSpPr>
          <p:cNvPr id="12" name="Rectangle 11">
            <a:extLst>
              <a:ext uri="{FF2B5EF4-FFF2-40B4-BE49-F238E27FC236}">
                <a16:creationId xmlns:a16="http://schemas.microsoft.com/office/drawing/2014/main" id="{B9910B56-C898-4000-A71B-F00DEEE38311}"/>
              </a:ext>
            </a:extLst>
          </p:cNvPr>
          <p:cNvSpPr/>
          <p:nvPr/>
        </p:nvSpPr>
        <p:spPr>
          <a:xfrm>
            <a:off x="3886043" y="3690114"/>
            <a:ext cx="2093459" cy="677108"/>
          </a:xfrm>
          <a:prstGeom prst="rect">
            <a:avLst/>
          </a:prstGeom>
        </p:spPr>
        <p:txBody>
          <a:bodyPr wrap="square">
            <a:spAutoFit/>
          </a:bodyPr>
          <a:lstStyle/>
          <a:p>
            <a:r>
              <a:rPr lang="en-US" sz="1400" b="1" dirty="0"/>
              <a:t>Typical NDIR</a:t>
            </a:r>
            <a:endParaRPr lang="en-US" sz="1400" dirty="0"/>
          </a:p>
          <a:p>
            <a:r>
              <a:rPr lang="en-US" sz="1200" dirty="0"/>
              <a:t>(Based on typical datasheet k-factors)</a:t>
            </a:r>
          </a:p>
        </p:txBody>
      </p:sp>
      <p:sp>
        <p:nvSpPr>
          <p:cNvPr id="13" name="TextBox 12">
            <a:extLst>
              <a:ext uri="{FF2B5EF4-FFF2-40B4-BE49-F238E27FC236}">
                <a16:creationId xmlns:a16="http://schemas.microsoft.com/office/drawing/2014/main" id="{7C02CF52-45D2-4453-ADBF-B49AE8920922}"/>
              </a:ext>
            </a:extLst>
          </p:cNvPr>
          <p:cNvSpPr txBox="1"/>
          <p:nvPr/>
        </p:nvSpPr>
        <p:spPr>
          <a:xfrm>
            <a:off x="3907744" y="4533675"/>
            <a:ext cx="2327881" cy="1569660"/>
          </a:xfrm>
          <a:prstGeom prst="rect">
            <a:avLst/>
          </a:prstGeom>
          <a:solidFill>
            <a:schemeClr val="accent5">
              <a:lumMod val="50000"/>
            </a:schemeClr>
          </a:solidFill>
        </p:spPr>
        <p:txBody>
          <a:bodyPr wrap="square" rtlCol="0">
            <a:spAutoFit/>
          </a:bodyPr>
          <a:lstStyle/>
          <a:p>
            <a:pPr marL="171446" indent="-171446">
              <a:buFont typeface="Arial" panose="020B0604020202020204" pitchFamily="34" charset="0"/>
              <a:buChar char="•"/>
            </a:pPr>
            <a:r>
              <a:rPr lang="en-US" sz="1200" dirty="0">
                <a:solidFill>
                  <a:schemeClr val="bg1"/>
                </a:solidFill>
              </a:rPr>
              <a:t>Over reports to gases not calibrated to: False Positive/Alarms</a:t>
            </a:r>
          </a:p>
          <a:p>
            <a:endParaRPr lang="en-US" sz="1200" dirty="0">
              <a:solidFill>
                <a:schemeClr val="bg1"/>
              </a:solidFill>
            </a:endParaRPr>
          </a:p>
          <a:p>
            <a:pPr marL="171446" indent="-171446">
              <a:buFont typeface="Arial" panose="020B0604020202020204" pitchFamily="34" charset="0"/>
              <a:buChar char="•"/>
            </a:pPr>
            <a:r>
              <a:rPr lang="en-US" sz="1200" dirty="0">
                <a:solidFill>
                  <a:schemeClr val="bg1"/>
                </a:solidFill>
              </a:rPr>
              <a:t>Blind to Hydrogen</a:t>
            </a:r>
          </a:p>
          <a:p>
            <a:endParaRPr lang="en-US" sz="1200" dirty="0">
              <a:solidFill>
                <a:schemeClr val="bg1"/>
              </a:solidFill>
            </a:endParaRPr>
          </a:p>
          <a:p>
            <a:pPr marL="171446" indent="-171446">
              <a:buFont typeface="Arial" panose="020B0604020202020204" pitchFamily="34" charset="0"/>
              <a:buChar char="•"/>
            </a:pPr>
            <a:r>
              <a:rPr lang="en-US" sz="1200" dirty="0">
                <a:solidFill>
                  <a:schemeClr val="bg1"/>
                </a:solidFill>
              </a:rPr>
              <a:t>Prone Error in Transient  Temp/ Humidity Changes </a:t>
            </a:r>
          </a:p>
        </p:txBody>
      </p:sp>
      <p:sp>
        <p:nvSpPr>
          <p:cNvPr id="14" name="TextBox 13">
            <a:extLst>
              <a:ext uri="{FF2B5EF4-FFF2-40B4-BE49-F238E27FC236}">
                <a16:creationId xmlns:a16="http://schemas.microsoft.com/office/drawing/2014/main" id="{781C4969-5408-4C2C-A7C4-B12B1708FD93}"/>
              </a:ext>
            </a:extLst>
          </p:cNvPr>
          <p:cNvSpPr txBox="1"/>
          <p:nvPr/>
        </p:nvSpPr>
        <p:spPr>
          <a:xfrm>
            <a:off x="9642008" y="4533675"/>
            <a:ext cx="2289657" cy="1754326"/>
          </a:xfrm>
          <a:prstGeom prst="rect">
            <a:avLst/>
          </a:prstGeom>
          <a:solidFill>
            <a:schemeClr val="accent5">
              <a:lumMod val="50000"/>
            </a:schemeClr>
          </a:solidFill>
        </p:spPr>
        <p:txBody>
          <a:bodyPr wrap="square" rtlCol="0">
            <a:spAutoFit/>
          </a:bodyPr>
          <a:lstStyle/>
          <a:p>
            <a:pPr marL="171446" indent="-171446">
              <a:buFont typeface="Arial" panose="020B0604020202020204" pitchFamily="34" charset="0"/>
              <a:buChar char="•"/>
            </a:pPr>
            <a:r>
              <a:rPr lang="en-US" sz="1200" dirty="0">
                <a:solidFill>
                  <a:schemeClr val="bg1"/>
                </a:solidFill>
              </a:rPr>
              <a:t>Under reports to gases not calibrated to: Alarm to late/unsafe</a:t>
            </a:r>
          </a:p>
          <a:p>
            <a:pPr marL="171446" indent="-171446">
              <a:buFont typeface="Arial" panose="020B0604020202020204" pitchFamily="34" charset="0"/>
              <a:buChar char="•"/>
            </a:pPr>
            <a:endParaRPr lang="en-US" sz="1200" dirty="0">
              <a:solidFill>
                <a:schemeClr val="bg1"/>
              </a:solidFill>
            </a:endParaRPr>
          </a:p>
          <a:p>
            <a:pPr marL="171446" indent="-171446">
              <a:buFont typeface="Arial" panose="020B0604020202020204" pitchFamily="34" charset="0"/>
              <a:buChar char="•"/>
            </a:pPr>
            <a:r>
              <a:rPr lang="en-US" sz="1200" dirty="0">
                <a:solidFill>
                  <a:schemeClr val="bg1"/>
                </a:solidFill>
              </a:rPr>
              <a:t>Requires Frequent Servicing: Bump, Calibration, &amp; Replacement  </a:t>
            </a:r>
          </a:p>
          <a:p>
            <a:endParaRPr lang="en-US" sz="1200" dirty="0">
              <a:solidFill>
                <a:schemeClr val="bg1"/>
              </a:solidFill>
            </a:endParaRPr>
          </a:p>
          <a:p>
            <a:pPr marL="171446" indent="-171446">
              <a:buFont typeface="Arial" panose="020B0604020202020204" pitchFamily="34" charset="0"/>
              <a:buChar char="•"/>
            </a:pPr>
            <a:r>
              <a:rPr lang="en-US" sz="1200" dirty="0">
                <a:solidFill>
                  <a:schemeClr val="bg1"/>
                </a:solidFill>
              </a:rPr>
              <a:t>Short Lifetime - Poisoning </a:t>
            </a:r>
          </a:p>
        </p:txBody>
      </p:sp>
      <p:sp>
        <p:nvSpPr>
          <p:cNvPr id="15" name="TextBox 14">
            <a:extLst>
              <a:ext uri="{FF2B5EF4-FFF2-40B4-BE49-F238E27FC236}">
                <a16:creationId xmlns:a16="http://schemas.microsoft.com/office/drawing/2014/main" id="{786176D0-5041-4B7E-ADE2-4EC3CBFF1D1D}"/>
              </a:ext>
            </a:extLst>
          </p:cNvPr>
          <p:cNvSpPr txBox="1"/>
          <p:nvPr/>
        </p:nvSpPr>
        <p:spPr>
          <a:xfrm>
            <a:off x="7609119" y="4054841"/>
            <a:ext cx="971484" cy="369332"/>
          </a:xfrm>
          <a:prstGeom prst="rect">
            <a:avLst/>
          </a:prstGeom>
          <a:noFill/>
        </p:spPr>
        <p:txBody>
          <a:bodyPr wrap="square" rtlCol="0">
            <a:spAutoFit/>
          </a:bodyPr>
          <a:lstStyle/>
          <a:p>
            <a:r>
              <a:rPr lang="en-US" sz="900" dirty="0">
                <a:solidFill>
                  <a:srgbClr val="FF0000"/>
                </a:solidFill>
              </a:rPr>
              <a:t>Higher false negative rate</a:t>
            </a:r>
          </a:p>
        </p:txBody>
      </p:sp>
      <p:sp>
        <p:nvSpPr>
          <p:cNvPr id="16" name="TextBox 15">
            <a:extLst>
              <a:ext uri="{FF2B5EF4-FFF2-40B4-BE49-F238E27FC236}">
                <a16:creationId xmlns:a16="http://schemas.microsoft.com/office/drawing/2014/main" id="{2E6535F0-E4E0-4C87-93BC-E0A35E9630FE}"/>
              </a:ext>
            </a:extLst>
          </p:cNvPr>
          <p:cNvSpPr txBox="1"/>
          <p:nvPr/>
        </p:nvSpPr>
        <p:spPr>
          <a:xfrm>
            <a:off x="8269137" y="1722663"/>
            <a:ext cx="2040835" cy="646331"/>
          </a:xfrm>
          <a:prstGeom prst="rect">
            <a:avLst/>
          </a:prstGeom>
          <a:noFill/>
        </p:spPr>
        <p:txBody>
          <a:bodyPr wrap="square" rtlCol="0">
            <a:spAutoFit/>
          </a:bodyPr>
          <a:lstStyle/>
          <a:p>
            <a:r>
              <a:rPr lang="en-US" b="1" dirty="0"/>
              <a:t>Gas Delivered to Gas Reported </a:t>
            </a:r>
          </a:p>
        </p:txBody>
      </p:sp>
      <p:sp>
        <p:nvSpPr>
          <p:cNvPr id="21" name="Arc 20">
            <a:extLst>
              <a:ext uri="{FF2B5EF4-FFF2-40B4-BE49-F238E27FC236}">
                <a16:creationId xmlns:a16="http://schemas.microsoft.com/office/drawing/2014/main" id="{2277A0AA-01BF-47B3-8E0A-A5B05E79504D}"/>
              </a:ext>
            </a:extLst>
          </p:cNvPr>
          <p:cNvSpPr/>
          <p:nvPr/>
        </p:nvSpPr>
        <p:spPr>
          <a:xfrm rot="1932866">
            <a:off x="6120458" y="3913766"/>
            <a:ext cx="2717319" cy="1853564"/>
          </a:xfrm>
          <a:prstGeom prst="arc">
            <a:avLst>
              <a:gd name="adj1" fmla="val 18006552"/>
              <a:gd name="adj2" fmla="val 21091044"/>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 name="Straight Arrow Connector 17"/>
          <p:cNvCxnSpPr>
            <a:cxnSpLocks/>
          </p:cNvCxnSpPr>
          <p:nvPr/>
        </p:nvCxnSpPr>
        <p:spPr>
          <a:xfrm flipV="1">
            <a:off x="4783278" y="2594392"/>
            <a:ext cx="934031" cy="4110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2277A0AA-01BF-47B3-8E0A-A5B05E79504D}"/>
              </a:ext>
            </a:extLst>
          </p:cNvPr>
          <p:cNvSpPr/>
          <p:nvPr/>
        </p:nvSpPr>
        <p:spPr>
          <a:xfrm rot="15117709" flipV="1">
            <a:off x="-780845" y="3753557"/>
            <a:ext cx="3018316" cy="3954905"/>
          </a:xfrm>
          <a:prstGeom prst="arc">
            <a:avLst>
              <a:gd name="adj1" fmla="val 16970477"/>
              <a:gd name="adj2" fmla="val 2035104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lide Number Placeholder 3">
            <a:extLst>
              <a:ext uri="{FF2B5EF4-FFF2-40B4-BE49-F238E27FC236}">
                <a16:creationId xmlns:a16="http://schemas.microsoft.com/office/drawing/2014/main" id="{3B04F973-8984-4681-9F4B-3F8C776AF627}"/>
              </a:ext>
            </a:extLst>
          </p:cNvPr>
          <p:cNvSpPr txBox="1">
            <a:spLocks/>
          </p:cNvSpPr>
          <p:nvPr/>
        </p:nvSpPr>
        <p:spPr>
          <a:xfrm>
            <a:off x="9289554" y="6454836"/>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defRPr/>
            </a:pPr>
            <a:fld id="{7EA1B148-CB53-4800-AA97-209BFDFB0D92}" type="slidenum">
              <a:rPr lang="en-US" sz="1200" smtClean="0">
                <a:solidFill>
                  <a:schemeClr val="tx1">
                    <a:tint val="75000"/>
                  </a:schemeClr>
                </a:solidFill>
              </a:rPr>
              <a:pPr>
                <a:spcAft>
                  <a:spcPts val="600"/>
                </a:spcAft>
                <a:defRPr/>
              </a:pPr>
              <a:t>3</a:t>
            </a:fld>
            <a:endParaRPr lang="en-US" sz="1200" dirty="0">
              <a:solidFill>
                <a:schemeClr val="tx1">
                  <a:tint val="75000"/>
                </a:schemeClr>
              </a:solidFill>
            </a:endParaRPr>
          </a:p>
        </p:txBody>
      </p:sp>
    </p:spTree>
    <p:extLst>
      <p:ext uri="{BB962C8B-B14F-4D97-AF65-F5344CB8AC3E}">
        <p14:creationId xmlns:p14="http://schemas.microsoft.com/office/powerpoint/2010/main" val="409720101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B109D-6B83-4269-B302-EB85B9E332EA}"/>
              </a:ext>
            </a:extLst>
          </p:cNvPr>
          <p:cNvSpPr>
            <a:spLocks noGrp="1"/>
          </p:cNvSpPr>
          <p:nvPr>
            <p:ph type="title"/>
          </p:nvPr>
        </p:nvSpPr>
        <p:spPr>
          <a:xfrm>
            <a:off x="204475" y="73645"/>
            <a:ext cx="9599222" cy="757130"/>
          </a:xfrm>
        </p:spPr>
        <p:txBody>
          <a:bodyPr/>
          <a:lstStyle/>
          <a:p>
            <a:r>
              <a:rPr lang="en-US" dirty="0"/>
              <a:t>MPS Versus Competing Technologies –</a:t>
            </a:r>
            <a:br>
              <a:rPr lang="en-US" dirty="0"/>
            </a:br>
            <a:r>
              <a:rPr lang="en-US" dirty="0">
                <a:solidFill>
                  <a:srgbClr val="3A76BB"/>
                </a:solidFill>
              </a:rPr>
              <a:t>Reported vs. Delivered</a:t>
            </a:r>
          </a:p>
        </p:txBody>
      </p:sp>
      <p:sp>
        <p:nvSpPr>
          <p:cNvPr id="3" name="Slide Number Placeholder 2">
            <a:extLst>
              <a:ext uri="{FF2B5EF4-FFF2-40B4-BE49-F238E27FC236}">
                <a16:creationId xmlns:a16="http://schemas.microsoft.com/office/drawing/2014/main" id="{429BC494-C59F-43B5-90C0-EB308F8BDCFA}"/>
              </a:ext>
            </a:extLst>
          </p:cNvPr>
          <p:cNvSpPr>
            <a:spLocks noGrp="1"/>
          </p:cNvSpPr>
          <p:nvPr>
            <p:ph type="sldNum" sz="quarter" idx="12"/>
          </p:nvPr>
        </p:nvSpPr>
        <p:spPr>
          <a:xfrm>
            <a:off x="15296695" y="8623848"/>
            <a:ext cx="676293" cy="403539"/>
          </a:xfrm>
          <a:prstGeom prst="rect">
            <a:avLst/>
          </a:prstGeom>
        </p:spPr>
        <p:txBody>
          <a:bodyPr anchor="ctr"/>
          <a:lstStyle>
            <a:defPPr>
              <a:defRPr lang="en-US"/>
            </a:defPPr>
            <a:lvl1pPr marL="0" algn="r" defTabSz="1219170" rtl="0" eaLnBrk="1" latinLnBrk="0" hangingPunct="1">
              <a:defRPr sz="1333"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7EA1B148-CB53-4800-AA97-209BFDFB0D92}" type="slidenum">
              <a:rPr lang="en-US" smtClean="0"/>
              <a:pPr/>
              <a:t>4</a:t>
            </a:fld>
            <a:endParaRPr lang="en-US"/>
          </a:p>
        </p:txBody>
      </p:sp>
      <p:pic>
        <p:nvPicPr>
          <p:cNvPr id="4" name="Picture 3">
            <a:extLst>
              <a:ext uri="{FF2B5EF4-FFF2-40B4-BE49-F238E27FC236}">
                <a16:creationId xmlns:a16="http://schemas.microsoft.com/office/drawing/2014/main" id="{82F78E5A-8FB0-4280-A844-80A92E48F65C}"/>
              </a:ext>
            </a:extLst>
          </p:cNvPr>
          <p:cNvPicPr>
            <a:picLocks noChangeAspect="1"/>
          </p:cNvPicPr>
          <p:nvPr/>
        </p:nvPicPr>
        <p:blipFill rotWithShape="1">
          <a:blip r:embed="rId2"/>
          <a:srcRect t="5742"/>
          <a:stretch/>
        </p:blipFill>
        <p:spPr>
          <a:xfrm>
            <a:off x="6832576" y="1725827"/>
            <a:ext cx="4378179" cy="3643284"/>
          </a:xfrm>
          <a:prstGeom prst="rect">
            <a:avLst/>
          </a:prstGeom>
          <a:ln>
            <a:solidFill>
              <a:schemeClr val="tx1"/>
            </a:solidFill>
          </a:ln>
        </p:spPr>
      </p:pic>
      <p:sp>
        <p:nvSpPr>
          <p:cNvPr id="5" name="TextBox 4">
            <a:extLst>
              <a:ext uri="{FF2B5EF4-FFF2-40B4-BE49-F238E27FC236}">
                <a16:creationId xmlns:a16="http://schemas.microsoft.com/office/drawing/2014/main" id="{536D75BB-94AD-4B02-962D-5508E5B686B9}"/>
              </a:ext>
            </a:extLst>
          </p:cNvPr>
          <p:cNvSpPr txBox="1"/>
          <p:nvPr/>
        </p:nvSpPr>
        <p:spPr>
          <a:xfrm rot="2609935">
            <a:off x="5848733" y="3874602"/>
            <a:ext cx="1174315" cy="246221"/>
          </a:xfrm>
          <a:prstGeom prst="rect">
            <a:avLst/>
          </a:prstGeom>
          <a:noFill/>
        </p:spPr>
        <p:txBody>
          <a:bodyPr wrap="square" rtlCol="0">
            <a:spAutoFit/>
          </a:bodyPr>
          <a:lstStyle/>
          <a:p>
            <a:r>
              <a:rPr lang="en-US" sz="1000" dirty="0">
                <a:solidFill>
                  <a:srgbClr val="FF0000"/>
                </a:solidFill>
              </a:rPr>
              <a:t>Alarm at 20%LEL</a:t>
            </a:r>
          </a:p>
        </p:txBody>
      </p:sp>
      <p:pic>
        <p:nvPicPr>
          <p:cNvPr id="6" name="Picture 5">
            <a:extLst>
              <a:ext uri="{FF2B5EF4-FFF2-40B4-BE49-F238E27FC236}">
                <a16:creationId xmlns:a16="http://schemas.microsoft.com/office/drawing/2014/main" id="{F4A52C52-8F13-4243-B008-9E82D1E53ECF}"/>
              </a:ext>
            </a:extLst>
          </p:cNvPr>
          <p:cNvPicPr>
            <a:picLocks noChangeAspect="1"/>
          </p:cNvPicPr>
          <p:nvPr/>
        </p:nvPicPr>
        <p:blipFill rotWithShape="1">
          <a:blip r:embed="rId3"/>
          <a:srcRect t="4359" r="21261"/>
          <a:stretch/>
        </p:blipFill>
        <p:spPr>
          <a:xfrm>
            <a:off x="981247" y="1702448"/>
            <a:ext cx="4501733" cy="3690040"/>
          </a:xfrm>
          <a:prstGeom prst="rect">
            <a:avLst/>
          </a:prstGeom>
          <a:ln>
            <a:solidFill>
              <a:schemeClr val="tx1"/>
            </a:solidFill>
          </a:ln>
        </p:spPr>
      </p:pic>
      <p:sp>
        <p:nvSpPr>
          <p:cNvPr id="7" name="TextBox 6">
            <a:extLst>
              <a:ext uri="{FF2B5EF4-FFF2-40B4-BE49-F238E27FC236}">
                <a16:creationId xmlns:a16="http://schemas.microsoft.com/office/drawing/2014/main" id="{B09B8A03-5BE9-455F-BF7A-D2A41F53E23B}"/>
              </a:ext>
            </a:extLst>
          </p:cNvPr>
          <p:cNvSpPr txBox="1"/>
          <p:nvPr/>
        </p:nvSpPr>
        <p:spPr>
          <a:xfrm>
            <a:off x="3683441" y="3166064"/>
            <a:ext cx="1618036" cy="276999"/>
          </a:xfrm>
          <a:prstGeom prst="rect">
            <a:avLst/>
          </a:prstGeom>
          <a:noFill/>
        </p:spPr>
        <p:txBody>
          <a:bodyPr wrap="square" rtlCol="0">
            <a:spAutoFit/>
          </a:bodyPr>
          <a:lstStyle/>
          <a:p>
            <a:r>
              <a:rPr lang="en-US" sz="1200" dirty="0"/>
              <a:t>KEY TO THESE PLOTS</a:t>
            </a:r>
          </a:p>
        </p:txBody>
      </p:sp>
      <p:sp>
        <p:nvSpPr>
          <p:cNvPr id="8" name="TextBox 7">
            <a:extLst>
              <a:ext uri="{FF2B5EF4-FFF2-40B4-BE49-F238E27FC236}">
                <a16:creationId xmlns:a16="http://schemas.microsoft.com/office/drawing/2014/main" id="{998167C9-3AD7-4ED7-AE14-25EFA6370215}"/>
              </a:ext>
            </a:extLst>
          </p:cNvPr>
          <p:cNvSpPr txBox="1"/>
          <p:nvPr/>
        </p:nvSpPr>
        <p:spPr>
          <a:xfrm>
            <a:off x="981247" y="1017499"/>
            <a:ext cx="4501733" cy="565392"/>
          </a:xfrm>
          <a:prstGeom prst="rect">
            <a:avLst/>
          </a:prstGeom>
          <a:solidFill>
            <a:srgbClr val="3A76BB"/>
          </a:solidFill>
        </p:spPr>
        <p:txBody>
          <a:bodyPr wrap="square" rtlCol="0" anchor="ctr">
            <a:normAutofit/>
          </a:bodyPr>
          <a:lstStyle/>
          <a:p>
            <a:pPr algn="ctr"/>
            <a:r>
              <a:rPr lang="en-US" sz="1600" b="1" dirty="0">
                <a:solidFill>
                  <a:schemeClr val="bg1"/>
                </a:solidFill>
              </a:rPr>
              <a:t>MPS</a:t>
            </a:r>
            <a:r>
              <a:rPr lang="en-US" sz="1600" b="1" baseline="30000" dirty="0">
                <a:solidFill>
                  <a:schemeClr val="bg1"/>
                </a:solidFill>
              </a:rPr>
              <a:t>TM</a:t>
            </a:r>
            <a:r>
              <a:rPr lang="en-US" sz="1600" b="1" dirty="0">
                <a:solidFill>
                  <a:schemeClr val="bg1"/>
                </a:solidFill>
              </a:rPr>
              <a:t> Delivering TrueLEL</a:t>
            </a:r>
            <a:r>
              <a:rPr lang="en-US" sz="1600" b="1" baseline="30000" dirty="0">
                <a:solidFill>
                  <a:schemeClr val="bg1"/>
                </a:solidFill>
              </a:rPr>
              <a:t>TM</a:t>
            </a:r>
          </a:p>
        </p:txBody>
      </p:sp>
      <p:sp>
        <p:nvSpPr>
          <p:cNvPr id="9" name="Rectangle 8">
            <a:extLst>
              <a:ext uri="{FF2B5EF4-FFF2-40B4-BE49-F238E27FC236}">
                <a16:creationId xmlns:a16="http://schemas.microsoft.com/office/drawing/2014/main" id="{BBD370BD-119A-4B3A-AD66-77DAB9F647D4}"/>
              </a:ext>
            </a:extLst>
          </p:cNvPr>
          <p:cNvSpPr/>
          <p:nvPr/>
        </p:nvSpPr>
        <p:spPr>
          <a:xfrm>
            <a:off x="6832576" y="1007707"/>
            <a:ext cx="4378179" cy="613132"/>
          </a:xfrm>
          <a:prstGeom prst="rect">
            <a:avLst/>
          </a:prstGeom>
          <a:solidFill>
            <a:srgbClr val="3A76BB"/>
          </a:solidFill>
        </p:spPr>
        <p:txBody>
          <a:bodyPr wrap="square" anchor="ctr">
            <a:noAutofit/>
          </a:bodyPr>
          <a:lstStyle/>
          <a:p>
            <a:pPr algn="ctr"/>
            <a:r>
              <a:rPr lang="en-US" sz="1600" b="1" dirty="0">
                <a:solidFill>
                  <a:schemeClr val="bg1"/>
                </a:solidFill>
              </a:rPr>
              <a:t>MPS</a:t>
            </a:r>
          </a:p>
          <a:p>
            <a:pPr algn="ctr"/>
            <a:r>
              <a:rPr lang="en-US" sz="1400" dirty="0">
                <a:solidFill>
                  <a:schemeClr val="bg1"/>
                </a:solidFill>
              </a:rPr>
              <a:t>Based on 3</a:t>
            </a:r>
            <a:r>
              <a:rPr lang="en-US" sz="1400" baseline="30000" dirty="0">
                <a:solidFill>
                  <a:schemeClr val="bg1"/>
                </a:solidFill>
              </a:rPr>
              <a:t>rd</a:t>
            </a:r>
            <a:r>
              <a:rPr lang="en-US" sz="1400" dirty="0">
                <a:solidFill>
                  <a:schemeClr val="bg1"/>
                </a:solidFill>
              </a:rPr>
              <a:t> Party Testing and Empirical MPS Data</a:t>
            </a:r>
          </a:p>
        </p:txBody>
      </p:sp>
      <p:sp>
        <p:nvSpPr>
          <p:cNvPr id="10" name="TextBox 9">
            <a:extLst>
              <a:ext uri="{FF2B5EF4-FFF2-40B4-BE49-F238E27FC236}">
                <a16:creationId xmlns:a16="http://schemas.microsoft.com/office/drawing/2014/main" id="{EE66CC7D-B18B-4FCB-942C-EBA4784D4BD7}"/>
              </a:ext>
            </a:extLst>
          </p:cNvPr>
          <p:cNvSpPr txBox="1"/>
          <p:nvPr/>
        </p:nvSpPr>
        <p:spPr>
          <a:xfrm>
            <a:off x="981247" y="5608225"/>
            <a:ext cx="10229508" cy="687800"/>
          </a:xfrm>
          <a:prstGeom prst="rect">
            <a:avLst/>
          </a:prstGeom>
          <a:solidFill>
            <a:srgbClr val="3A76BB"/>
          </a:solidFill>
        </p:spPr>
        <p:txBody>
          <a:bodyPr wrap="square" rtlCol="0" anchor="ctr">
            <a:normAutofit/>
          </a:bodyPr>
          <a:lstStyle/>
          <a:p>
            <a:pPr algn="ctr"/>
            <a:r>
              <a:rPr lang="en-US" sz="1600" b="1" dirty="0">
                <a:solidFill>
                  <a:schemeClr val="bg1"/>
                </a:solidFill>
                <a:latin typeface="Arial" panose="020B0604020202020204" pitchFamily="34" charset="0"/>
                <a:cs typeface="Arial" panose="020B0604020202020204" pitchFamily="34" charset="0"/>
              </a:rPr>
              <a:t>TrueLEL</a:t>
            </a:r>
            <a:r>
              <a:rPr lang="en-US" sz="1600" b="1" baseline="30000" dirty="0">
                <a:solidFill>
                  <a:schemeClr val="bg1"/>
                </a:solidFill>
                <a:latin typeface="Arial" panose="020B0604020202020204" pitchFamily="34" charset="0"/>
                <a:cs typeface="Arial" panose="020B0604020202020204" pitchFamily="34" charset="0"/>
              </a:rPr>
              <a:t>TM</a:t>
            </a:r>
            <a:r>
              <a:rPr lang="en-US" sz="1600" b="1" dirty="0">
                <a:solidFill>
                  <a:schemeClr val="bg1"/>
                </a:solidFill>
                <a:latin typeface="Arial" panose="020B0604020202020204" pitchFamily="34" charset="0"/>
                <a:cs typeface="Arial" panose="020B0604020202020204" pitchFamily="34" charset="0"/>
              </a:rPr>
              <a:t>: </a:t>
            </a:r>
            <a:r>
              <a:rPr lang="en-US" sz="1600" dirty="0">
                <a:solidFill>
                  <a:schemeClr val="bg1"/>
                </a:solidFill>
                <a:latin typeface="Arial" panose="020B0604020202020204" pitchFamily="34" charset="0"/>
                <a:cs typeface="Arial" panose="020B0604020202020204" pitchFamily="34" charset="0"/>
              </a:rPr>
              <a:t>Accurate from 0-100% LEL Across all Common Combustible Gases, Including Hydrogen</a:t>
            </a:r>
          </a:p>
          <a:p>
            <a:pPr algn="ctr"/>
            <a:r>
              <a:rPr lang="en-US" sz="1600" b="1" dirty="0">
                <a:solidFill>
                  <a:schemeClr val="bg1"/>
                </a:solidFill>
                <a:latin typeface="Arial" panose="020B0604020202020204" pitchFamily="34" charset="0"/>
                <a:cs typeface="Arial" panose="020B0604020202020204" pitchFamily="34" charset="0"/>
              </a:rPr>
              <a:t>Zero Maintenance: </a:t>
            </a:r>
            <a:r>
              <a:rPr lang="en-US" sz="1600" dirty="0">
                <a:solidFill>
                  <a:schemeClr val="bg1"/>
                </a:solidFill>
                <a:latin typeface="Arial" panose="020B0604020202020204" pitchFamily="34" charset="0"/>
                <a:cs typeface="Arial" panose="020B0604020202020204" pitchFamily="34" charset="0"/>
              </a:rPr>
              <a:t>No Drift/Decay = No Calibration, No Replacement, </a:t>
            </a:r>
            <a:r>
              <a:rPr lang="en-US" sz="1600" u="sng" dirty="0">
                <a:solidFill>
                  <a:schemeClr val="bg1"/>
                </a:solidFill>
                <a:latin typeface="Arial" panose="020B0604020202020204" pitchFamily="34" charset="0"/>
                <a:cs typeface="Arial" panose="020B0604020202020204" pitchFamily="34" charset="0"/>
              </a:rPr>
              <a:t>No Correlation Factors</a:t>
            </a:r>
          </a:p>
        </p:txBody>
      </p:sp>
      <p:sp>
        <p:nvSpPr>
          <p:cNvPr id="11" name="Slide Number Placeholder 3">
            <a:extLst>
              <a:ext uri="{FF2B5EF4-FFF2-40B4-BE49-F238E27FC236}">
                <a16:creationId xmlns:a16="http://schemas.microsoft.com/office/drawing/2014/main" id="{1AC10299-F313-4AB0-ADD5-7B6A1C67E42C}"/>
              </a:ext>
            </a:extLst>
          </p:cNvPr>
          <p:cNvSpPr txBox="1">
            <a:spLocks/>
          </p:cNvSpPr>
          <p:nvPr/>
        </p:nvSpPr>
        <p:spPr>
          <a:xfrm>
            <a:off x="9208805" y="6460953"/>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defRPr/>
            </a:pPr>
            <a:fld id="{7EA1B148-CB53-4800-AA97-209BFDFB0D92}" type="slidenum">
              <a:rPr lang="en-US" sz="1200" smtClean="0">
                <a:solidFill>
                  <a:schemeClr val="tx1">
                    <a:tint val="75000"/>
                  </a:schemeClr>
                </a:solidFill>
              </a:rPr>
              <a:pPr>
                <a:spcAft>
                  <a:spcPts val="600"/>
                </a:spcAft>
                <a:defRPr/>
              </a:pPr>
              <a:t>4</a:t>
            </a:fld>
            <a:endParaRPr lang="en-US" sz="1200" dirty="0">
              <a:solidFill>
                <a:schemeClr val="tx1">
                  <a:tint val="75000"/>
                </a:schemeClr>
              </a:solidFill>
            </a:endParaRPr>
          </a:p>
        </p:txBody>
      </p:sp>
    </p:spTree>
    <p:extLst>
      <p:ext uri="{BB962C8B-B14F-4D97-AF65-F5344CB8AC3E}">
        <p14:creationId xmlns:p14="http://schemas.microsoft.com/office/powerpoint/2010/main" val="250216754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22" descr="&quot;&quot;">
            <a:extLst>
              <a:ext uri="{FF2B5EF4-FFF2-40B4-BE49-F238E27FC236}">
                <a16:creationId xmlns:a16="http://schemas.microsoft.com/office/drawing/2014/main" id="{83398073-DDB6-4B99-A451-FCCF3B0C59D6}"/>
              </a:ext>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useBgFill="1">
        <p:nvSpPr>
          <p:cNvPr id="32" name="Rectangle 24" descr="&quot;&quot;">
            <a:extLst>
              <a:ext uri="{FF2B5EF4-FFF2-40B4-BE49-F238E27FC236}">
                <a16:creationId xmlns:a16="http://schemas.microsoft.com/office/drawing/2014/main" id="{D35957BE-1298-4DAA-9583-556DB067D53F}"/>
              </a:ext>
            </a:extLst>
          </p:cNvPr>
          <p:cNvSpPr>
            <a:spLocks noGrp="1" noRot="1" noChangeAspect="1" noMove="1" noResize="1" noEditPoints="1" noAdjustHandles="1" noChangeArrowheads="1" noChangeShapeType="1" noTextEdit="1"/>
          </p:cNvSpPr>
          <p:nvPr/>
        </p:nvSpPr>
        <p:spPr>
          <a:xfrm>
            <a:off x="409575" y="633413"/>
            <a:ext cx="4927600"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98B874BD-80E9-4631-A2BC-2DE66E647CC2}"/>
              </a:ext>
            </a:extLst>
          </p:cNvPr>
          <p:cNvSpPr>
            <a:spLocks noGrp="1"/>
          </p:cNvSpPr>
          <p:nvPr>
            <p:ph type="title"/>
          </p:nvPr>
        </p:nvSpPr>
        <p:spPr>
          <a:xfrm>
            <a:off x="838200" y="977900"/>
            <a:ext cx="4056063" cy="1106488"/>
          </a:xfrm>
        </p:spPr>
        <p:txBody>
          <a:bodyPr rtlCol="0">
            <a:normAutofit/>
          </a:bodyPr>
          <a:lstStyle/>
          <a:p>
            <a:pPr eaLnBrk="1" fontAlgn="auto" hangingPunct="1">
              <a:spcAft>
                <a:spcPts val="0"/>
              </a:spcAft>
              <a:defRPr/>
            </a:pPr>
            <a:r>
              <a:rPr lang="en-GB" sz="2800" dirty="0"/>
              <a:t>The Data</a:t>
            </a:r>
          </a:p>
        </p:txBody>
      </p:sp>
      <p:sp>
        <p:nvSpPr>
          <p:cNvPr id="33" name="Rectangle 26" descr="&quot;&quot;">
            <a:extLst>
              <a:ext uri="{FF2B5EF4-FFF2-40B4-BE49-F238E27FC236}">
                <a16:creationId xmlns:a16="http://schemas.microsoft.com/office/drawing/2014/main" id="{D40C5BD9-5482-466C-9EA4-F30CDDADDC67}"/>
              </a:ext>
            </a:extLst>
          </p:cNvPr>
          <p:cNvSpPr>
            <a:spLocks noGrp="1" noRot="1" noChangeAspect="1" noMove="1" noResize="1" noEditPoints="1" noAdjustHandles="1" noChangeArrowheads="1" noChangeShapeType="1" noTextEdit="1"/>
          </p:cNvSpPr>
          <p:nvPr/>
        </p:nvSpPr>
        <p:spPr>
          <a:xfrm>
            <a:off x="346075" y="1169988"/>
            <a:ext cx="127000" cy="7048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latin typeface="Calibri" panose="020F0502020204030204"/>
            </a:endParaRPr>
          </a:p>
        </p:txBody>
      </p:sp>
      <p:sp>
        <p:nvSpPr>
          <p:cNvPr id="34" name="Rectangle 28" descr="&quot;&quot;">
            <a:extLst>
              <a:ext uri="{FF2B5EF4-FFF2-40B4-BE49-F238E27FC236}">
                <a16:creationId xmlns:a16="http://schemas.microsoft.com/office/drawing/2014/main" id="{4C58D8EA-637E-4BF2-885D-399BEA355581}"/>
              </a:ext>
            </a:extLst>
          </p:cNvPr>
          <p:cNvSpPr>
            <a:spLocks noGrp="1" noRot="1" noChangeAspect="1" noMove="1" noResize="1" noEditPoints="1" noAdjustHandles="1" noChangeArrowheads="1" noChangeShapeType="1" noTextEdit="1"/>
          </p:cNvSpPr>
          <p:nvPr/>
        </p:nvSpPr>
        <p:spPr>
          <a:xfrm>
            <a:off x="877888" y="2120900"/>
            <a:ext cx="3957637" cy="19050"/>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604DC21D-CDEC-480F-AADA-C37DD83BD00F}"/>
              </a:ext>
            </a:extLst>
          </p:cNvPr>
          <p:cNvSpPr>
            <a:spLocks noGrp="1"/>
          </p:cNvSpPr>
          <p:nvPr>
            <p:ph idx="1"/>
          </p:nvPr>
        </p:nvSpPr>
        <p:spPr>
          <a:xfrm>
            <a:off x="838200" y="2359025"/>
            <a:ext cx="4056063" cy="3638550"/>
          </a:xfrm>
        </p:spPr>
        <p:txBody>
          <a:bodyPr rtlCol="0">
            <a:normAutofit fontScale="32500" lnSpcReduction="20000"/>
          </a:bodyPr>
          <a:lstStyle/>
          <a:p>
            <a:pPr eaLnBrk="1" fontAlgn="auto" hangingPunct="1">
              <a:spcAft>
                <a:spcPts val="0"/>
              </a:spcAft>
              <a:defRPr/>
            </a:pPr>
            <a:r>
              <a:rPr lang="en-GB" sz="2500" dirty="0"/>
              <a:t>Accuracy</a:t>
            </a:r>
          </a:p>
          <a:p>
            <a:pPr lvl="1" eaLnBrk="1" fontAlgn="auto" hangingPunct="1">
              <a:spcAft>
                <a:spcPts val="0"/>
              </a:spcAft>
              <a:defRPr/>
            </a:pPr>
            <a:r>
              <a:rPr lang="en-GB" sz="2500" dirty="0"/>
              <a:t>Top left shows our accuracy of the </a:t>
            </a:r>
            <a:r>
              <a:rPr lang="en-GB" sz="2500" dirty="0" err="1"/>
              <a:t>TrueLEL</a:t>
            </a:r>
            <a:r>
              <a:rPr lang="en-GB" sz="2500" dirty="0"/>
              <a:t> gases</a:t>
            </a:r>
          </a:p>
          <a:p>
            <a:pPr lvl="1" eaLnBrk="1" fontAlgn="auto" hangingPunct="1">
              <a:spcAft>
                <a:spcPts val="0"/>
              </a:spcAft>
              <a:defRPr/>
            </a:pPr>
            <a:r>
              <a:rPr lang="en-GB" sz="2500" dirty="0"/>
              <a:t>Top right shows traditional sensors</a:t>
            </a:r>
          </a:p>
          <a:p>
            <a:pPr eaLnBrk="1" fontAlgn="auto" hangingPunct="1">
              <a:spcAft>
                <a:spcPts val="0"/>
              </a:spcAft>
              <a:defRPr/>
            </a:pPr>
            <a:r>
              <a:rPr lang="en-GB" sz="2500" dirty="0"/>
              <a:t>Traditional sensors characteristics</a:t>
            </a:r>
          </a:p>
          <a:p>
            <a:pPr lvl="1" eaLnBrk="1" fontAlgn="auto" hangingPunct="1">
              <a:spcAft>
                <a:spcPts val="0"/>
              </a:spcAft>
              <a:defRPr/>
            </a:pPr>
            <a:r>
              <a:rPr lang="en-GB" sz="2500" dirty="0"/>
              <a:t>Poisoning (</a:t>
            </a:r>
            <a:r>
              <a:rPr lang="en-GB" sz="2500" dirty="0" err="1"/>
              <a:t>Pellistor</a:t>
            </a:r>
            <a:r>
              <a:rPr lang="en-GB" sz="2500" dirty="0"/>
              <a:t>)</a:t>
            </a:r>
          </a:p>
          <a:p>
            <a:pPr lvl="1" eaLnBrk="1" fontAlgn="auto" hangingPunct="1">
              <a:spcAft>
                <a:spcPts val="0"/>
              </a:spcAft>
              <a:defRPr/>
            </a:pPr>
            <a:r>
              <a:rPr lang="en-GB" sz="2500" dirty="0"/>
              <a:t>Only accurate to one gas (</a:t>
            </a:r>
            <a:r>
              <a:rPr lang="en-GB" sz="2500" dirty="0" err="1"/>
              <a:t>Pellistor</a:t>
            </a:r>
            <a:r>
              <a:rPr lang="en-GB" sz="2500" dirty="0"/>
              <a:t> &amp; NDIR)</a:t>
            </a:r>
          </a:p>
          <a:p>
            <a:pPr lvl="1" eaLnBrk="1" fontAlgn="auto" hangingPunct="1">
              <a:spcAft>
                <a:spcPts val="0"/>
              </a:spcAft>
              <a:defRPr/>
            </a:pPr>
            <a:r>
              <a:rPr lang="en-GB" sz="2500" dirty="0"/>
              <a:t>Cannot detect Hydrogen &amp; Acetylene (NDIR)</a:t>
            </a:r>
          </a:p>
          <a:p>
            <a:pPr lvl="1" eaLnBrk="1" fontAlgn="auto" hangingPunct="1">
              <a:spcAft>
                <a:spcPts val="0"/>
              </a:spcAft>
              <a:defRPr/>
            </a:pPr>
            <a:r>
              <a:rPr lang="en-GB" sz="2500" dirty="0"/>
              <a:t>Humidity issues &amp; false alarms (NDIR)</a:t>
            </a:r>
          </a:p>
          <a:p>
            <a:pPr lvl="1" eaLnBrk="1" fontAlgn="auto" hangingPunct="1">
              <a:spcAft>
                <a:spcPts val="0"/>
              </a:spcAft>
              <a:defRPr/>
            </a:pPr>
            <a:r>
              <a:rPr lang="en-GB" sz="2500" dirty="0"/>
              <a:t>Need regular calibration (</a:t>
            </a:r>
            <a:r>
              <a:rPr lang="en-GB" sz="2500" dirty="0" err="1"/>
              <a:t>Pellistor</a:t>
            </a:r>
            <a:r>
              <a:rPr lang="en-GB" sz="2500" dirty="0"/>
              <a:t> &amp; NDIR)</a:t>
            </a:r>
          </a:p>
          <a:p>
            <a:pPr lvl="1" eaLnBrk="1" fontAlgn="auto" hangingPunct="1">
              <a:spcAft>
                <a:spcPts val="0"/>
              </a:spcAft>
              <a:defRPr/>
            </a:pPr>
            <a:r>
              <a:rPr lang="en-GB" sz="2500" dirty="0"/>
              <a:t>Narrower environmental window </a:t>
            </a:r>
          </a:p>
          <a:p>
            <a:pPr eaLnBrk="1" fontAlgn="auto" hangingPunct="1">
              <a:spcAft>
                <a:spcPts val="0"/>
              </a:spcAft>
              <a:defRPr/>
            </a:pPr>
            <a:r>
              <a:rPr lang="en-GB" sz="2500" dirty="0"/>
              <a:t>Competitive matrix</a:t>
            </a:r>
          </a:p>
          <a:p>
            <a:pPr lvl="1" eaLnBrk="1" fontAlgn="auto" hangingPunct="1">
              <a:spcAft>
                <a:spcPts val="0"/>
              </a:spcAft>
              <a:defRPr/>
            </a:pPr>
            <a:r>
              <a:rPr lang="en-GB" sz="2500" dirty="0"/>
              <a:t>The bottom image shows </a:t>
            </a:r>
            <a:r>
              <a:rPr lang="en-GB" sz="2500" dirty="0" err="1"/>
              <a:t>NevadaNano</a:t>
            </a:r>
            <a:r>
              <a:rPr lang="en-GB" sz="2500" dirty="0"/>
              <a:t> matrix view</a:t>
            </a:r>
          </a:p>
          <a:p>
            <a:pPr eaLnBrk="1" fontAlgn="auto" hangingPunct="1">
              <a:spcAft>
                <a:spcPts val="0"/>
              </a:spcAft>
              <a:defRPr/>
            </a:pPr>
            <a:r>
              <a:rPr lang="en-GB" sz="2500" dirty="0"/>
              <a:t>Complementary to your current portfolio</a:t>
            </a:r>
          </a:p>
          <a:p>
            <a:pPr lvl="1" eaLnBrk="1" fontAlgn="auto" hangingPunct="1">
              <a:spcAft>
                <a:spcPts val="0"/>
              </a:spcAft>
              <a:defRPr/>
            </a:pPr>
            <a:r>
              <a:rPr lang="en-GB" sz="2500" dirty="0"/>
              <a:t>Application</a:t>
            </a:r>
          </a:p>
          <a:p>
            <a:pPr lvl="2" eaLnBrk="1" fontAlgn="auto" hangingPunct="1">
              <a:spcAft>
                <a:spcPts val="0"/>
              </a:spcAft>
              <a:defRPr/>
            </a:pPr>
            <a:r>
              <a:rPr lang="en-GB" sz="2500" dirty="0"/>
              <a:t>Boiler rooms, Hydrogen economy, Water industry, Steel sector and Chemical sites</a:t>
            </a:r>
          </a:p>
          <a:p>
            <a:pPr lvl="1" eaLnBrk="1" fontAlgn="auto" hangingPunct="1">
              <a:spcAft>
                <a:spcPts val="0"/>
              </a:spcAft>
              <a:defRPr/>
            </a:pPr>
            <a:r>
              <a:rPr lang="en-GB" sz="2500" dirty="0"/>
              <a:t>Environmental</a:t>
            </a:r>
          </a:p>
          <a:p>
            <a:pPr lvl="2" eaLnBrk="1" fontAlgn="auto" hangingPunct="1">
              <a:spcAft>
                <a:spcPts val="0"/>
              </a:spcAft>
              <a:defRPr/>
            </a:pPr>
            <a:r>
              <a:rPr lang="en-GB" sz="2500" dirty="0"/>
              <a:t>-40 to 75 </a:t>
            </a:r>
            <a:r>
              <a:rPr lang="en-GB" sz="2500" dirty="0" err="1"/>
              <a:t>deg</a:t>
            </a:r>
            <a:r>
              <a:rPr lang="en-GB" sz="2500" dirty="0"/>
              <a:t> C  </a:t>
            </a:r>
            <a:r>
              <a:rPr lang="en-GB" sz="2500" dirty="0" err="1"/>
              <a:t>upto</a:t>
            </a:r>
            <a:r>
              <a:rPr lang="en-GB" sz="2500" dirty="0"/>
              <a:t> 100% RH)</a:t>
            </a:r>
          </a:p>
          <a:p>
            <a:pPr lvl="1" eaLnBrk="1" fontAlgn="auto" hangingPunct="1">
              <a:spcAft>
                <a:spcPts val="0"/>
              </a:spcAft>
              <a:defRPr/>
            </a:pPr>
            <a:r>
              <a:rPr lang="en-GB" sz="2500" dirty="0"/>
              <a:t>Life span &amp; total cost of ownership</a:t>
            </a:r>
          </a:p>
          <a:p>
            <a:pPr lvl="2" eaLnBrk="1" fontAlgn="auto" hangingPunct="1">
              <a:spcAft>
                <a:spcPts val="0"/>
              </a:spcAft>
              <a:defRPr/>
            </a:pPr>
            <a:r>
              <a:rPr lang="en-GB" sz="2500" dirty="0"/>
              <a:t>10+ years of life with no risk of poisoning and the sensor only needs to see bump testing gas to meet any SOP requirement</a:t>
            </a:r>
          </a:p>
          <a:p>
            <a:pPr marL="0" indent="0" eaLnBrk="1" fontAlgn="auto" hangingPunct="1">
              <a:spcAft>
                <a:spcPts val="0"/>
              </a:spcAft>
              <a:buFont typeface="Arial" panose="020B0604020202020204" pitchFamily="34" charset="0"/>
              <a:buNone/>
              <a:defRPr/>
            </a:pPr>
            <a:endParaRPr lang="en-GB" sz="1800" dirty="0"/>
          </a:p>
        </p:txBody>
      </p:sp>
      <p:sp>
        <p:nvSpPr>
          <p:cNvPr id="74760" name="Slide Number Placeholder 3">
            <a:extLst>
              <a:ext uri="{FF2B5EF4-FFF2-40B4-BE49-F238E27FC236}">
                <a16:creationId xmlns:a16="http://schemas.microsoft.com/office/drawing/2014/main" id="{ED3DA743-BA45-48A2-A47E-C1A52E27800B}"/>
              </a:ext>
            </a:extLst>
          </p:cNvPr>
          <p:cNvSpPr>
            <a:spLocks noGrp="1" noChangeArrowheads="1"/>
          </p:cNvSpPr>
          <p:nvPr>
            <p:ph type="sldNum" sz="quarter" idx="10"/>
          </p:nvPr>
        </p:nvSpPr>
        <p:spPr bwMode="auto">
          <a:xfrm>
            <a:off x="11472863" y="6467475"/>
            <a:ext cx="506412" cy="3032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auto" hangingPunct="1">
              <a:spcBef>
                <a:spcPts val="0"/>
              </a:spcBef>
              <a:spcAft>
                <a:spcPts val="0"/>
              </a:spcAft>
              <a:defRPr sz="10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Gisha" panose="020B0502040204020203" pitchFamily="34" charset="-79"/>
                <a:ea typeface="+mn-ea"/>
                <a:cs typeface="+mn-cs"/>
              </a:defRPr>
            </a:lvl2pPr>
            <a:lvl3pPr marL="914400" algn="l" rtl="0" eaLnBrk="0" fontAlgn="base" hangingPunct="0">
              <a:spcBef>
                <a:spcPct val="0"/>
              </a:spcBef>
              <a:spcAft>
                <a:spcPct val="0"/>
              </a:spcAft>
              <a:defRPr kern="1200">
                <a:solidFill>
                  <a:schemeClr val="tx1"/>
                </a:solidFill>
                <a:latin typeface="Gisha" panose="020B0502040204020203" pitchFamily="34" charset="-79"/>
                <a:ea typeface="+mn-ea"/>
                <a:cs typeface="+mn-cs"/>
              </a:defRPr>
            </a:lvl3pPr>
            <a:lvl4pPr marL="1371600" algn="l" rtl="0" eaLnBrk="0" fontAlgn="base" hangingPunct="0">
              <a:spcBef>
                <a:spcPct val="0"/>
              </a:spcBef>
              <a:spcAft>
                <a:spcPct val="0"/>
              </a:spcAft>
              <a:defRPr kern="1200">
                <a:solidFill>
                  <a:schemeClr val="tx1"/>
                </a:solidFill>
                <a:latin typeface="Gisha" panose="020B0502040204020203" pitchFamily="34" charset="-79"/>
                <a:ea typeface="+mn-ea"/>
                <a:cs typeface="+mn-cs"/>
              </a:defRPr>
            </a:lvl4pPr>
            <a:lvl5pPr marL="1828800" algn="l" rtl="0" eaLnBrk="0" fontAlgn="base" hangingPunct="0">
              <a:spcBef>
                <a:spcPct val="0"/>
              </a:spcBef>
              <a:spcAft>
                <a:spcPct val="0"/>
              </a:spcAft>
              <a:defRPr kern="1200">
                <a:solidFill>
                  <a:schemeClr val="tx1"/>
                </a:solidFill>
                <a:latin typeface="Gisha" panose="020B0502040204020203" pitchFamily="34" charset="-79"/>
                <a:ea typeface="+mn-ea"/>
                <a:cs typeface="+mn-cs"/>
              </a:defRPr>
            </a:lvl5pPr>
            <a:lvl6pPr marL="2286000" algn="l" defTabSz="914400" rtl="0" eaLnBrk="1" latinLnBrk="0" hangingPunct="1">
              <a:defRPr kern="1200">
                <a:solidFill>
                  <a:schemeClr val="tx1"/>
                </a:solidFill>
                <a:latin typeface="Gisha" panose="020B0502040204020203" pitchFamily="34" charset="-79"/>
                <a:ea typeface="+mn-ea"/>
                <a:cs typeface="+mn-cs"/>
              </a:defRPr>
            </a:lvl6pPr>
            <a:lvl7pPr marL="2743200" algn="l" defTabSz="914400" rtl="0" eaLnBrk="1" latinLnBrk="0" hangingPunct="1">
              <a:defRPr kern="1200">
                <a:solidFill>
                  <a:schemeClr val="tx1"/>
                </a:solidFill>
                <a:latin typeface="Gisha" panose="020B0502040204020203" pitchFamily="34" charset="-79"/>
                <a:ea typeface="+mn-ea"/>
                <a:cs typeface="+mn-cs"/>
              </a:defRPr>
            </a:lvl7pPr>
            <a:lvl8pPr marL="3200400" algn="l" defTabSz="914400" rtl="0" eaLnBrk="1" latinLnBrk="0" hangingPunct="1">
              <a:defRPr kern="1200">
                <a:solidFill>
                  <a:schemeClr val="tx1"/>
                </a:solidFill>
                <a:latin typeface="Gisha" panose="020B0502040204020203" pitchFamily="34" charset="-79"/>
                <a:ea typeface="+mn-ea"/>
                <a:cs typeface="+mn-cs"/>
              </a:defRPr>
            </a:lvl8pPr>
            <a:lvl9pPr marL="3657600" algn="l" defTabSz="914400" rtl="0" eaLnBrk="1" latinLnBrk="0" hangingPunct="1">
              <a:defRPr kern="1200">
                <a:solidFill>
                  <a:schemeClr val="tx1"/>
                </a:solidFill>
                <a:latin typeface="Gisha" panose="020B0502040204020203" pitchFamily="34" charset="-79"/>
                <a:ea typeface="+mn-ea"/>
                <a:cs typeface="+mn-cs"/>
              </a:defRPr>
            </a:lvl9pPr>
          </a:lstStyle>
          <a:p>
            <a:pPr fontAlgn="base">
              <a:lnSpc>
                <a:spcPct val="100000"/>
              </a:lnSpc>
              <a:spcBef>
                <a:spcPct val="0"/>
              </a:spcBef>
              <a:spcAft>
                <a:spcPts val="600"/>
              </a:spcAft>
              <a:buFontTx/>
              <a:buNone/>
              <a:defRPr/>
            </a:pPr>
            <a:fld id="{1CDD154A-5622-4A36-B2AF-CF779122D806}" type="slidenum">
              <a:rPr lang="en-US" smtClean="0"/>
              <a:pPr fontAlgn="base">
                <a:lnSpc>
                  <a:spcPct val="100000"/>
                </a:lnSpc>
                <a:spcBef>
                  <a:spcPct val="0"/>
                </a:spcBef>
                <a:spcAft>
                  <a:spcPts val="600"/>
                </a:spcAft>
                <a:buFontTx/>
                <a:buNone/>
                <a:defRPr/>
              </a:pPr>
              <a:t>5</a:t>
            </a:fld>
            <a:endParaRPr lang="en-US" altLang="en-US" sz="1000">
              <a:solidFill>
                <a:srgbClr val="7F7F7F"/>
              </a:solidFill>
            </a:endParaRPr>
          </a:p>
        </p:txBody>
      </p:sp>
      <p:pic>
        <p:nvPicPr>
          <p:cNvPr id="74761" name="Picture 16">
            <a:extLst>
              <a:ext uri="{FF2B5EF4-FFF2-40B4-BE49-F238E27FC236}">
                <a16:creationId xmlns:a16="http://schemas.microsoft.com/office/drawing/2014/main" id="{A4DDF251-F84B-4826-8576-317A7CC64F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7875" y="554038"/>
            <a:ext cx="2751138" cy="246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2" name="Picture 5">
            <a:extLst>
              <a:ext uri="{FF2B5EF4-FFF2-40B4-BE49-F238E27FC236}">
                <a16:creationId xmlns:a16="http://schemas.microsoft.com/office/drawing/2014/main" id="{D872A458-58B8-4591-AA75-2C0ABB784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7275" y="569913"/>
            <a:ext cx="3105150"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3" name="Picture 6">
            <a:extLst>
              <a:ext uri="{FF2B5EF4-FFF2-40B4-BE49-F238E27FC236}">
                <a16:creationId xmlns:a16="http://schemas.microsoft.com/office/drawing/2014/main" id="{4C1B97C9-6341-4DFB-964C-FFD7AEAFED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5013" y="3033713"/>
            <a:ext cx="6072187"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CEC0DE-183E-4E87-AA15-E46AA005001B}"/>
              </a:ext>
            </a:extLst>
          </p:cNvPr>
          <p:cNvSpPr>
            <a:spLocks noGrp="1"/>
          </p:cNvSpPr>
          <p:nvPr>
            <p:ph type="sldNum" sz="quarter" idx="12"/>
          </p:nvPr>
        </p:nvSpPr>
        <p:spPr/>
        <p:txBody>
          <a:bodyPr/>
          <a:lstStyle/>
          <a:p>
            <a:fld id="{7EA1B148-CB53-4800-AA97-209BFDFB0D92}" type="slidenum">
              <a:rPr lang="en-US" smtClean="0"/>
              <a:pPr/>
              <a:t>6</a:t>
            </a:fld>
            <a:endParaRPr lang="en-US"/>
          </a:p>
        </p:txBody>
      </p:sp>
      <p:sp>
        <p:nvSpPr>
          <p:cNvPr id="3" name="TextBox 2">
            <a:extLst>
              <a:ext uri="{FF2B5EF4-FFF2-40B4-BE49-F238E27FC236}">
                <a16:creationId xmlns:a16="http://schemas.microsoft.com/office/drawing/2014/main" id="{A8971EEF-973D-4936-8FFC-588D1255E6F8}"/>
              </a:ext>
            </a:extLst>
          </p:cNvPr>
          <p:cNvSpPr txBox="1"/>
          <p:nvPr/>
        </p:nvSpPr>
        <p:spPr>
          <a:xfrm>
            <a:off x="470517" y="328474"/>
            <a:ext cx="9126244" cy="369332"/>
          </a:xfrm>
          <a:prstGeom prst="rect">
            <a:avLst/>
          </a:prstGeom>
          <a:solidFill>
            <a:schemeClr val="accent5">
              <a:lumMod val="50000"/>
            </a:schemeClr>
          </a:solidFill>
        </p:spPr>
        <p:txBody>
          <a:bodyPr wrap="square" rtlCol="0">
            <a:spAutoFit/>
          </a:bodyPr>
          <a:lstStyle/>
          <a:p>
            <a:pPr algn="ctr"/>
            <a:r>
              <a:rPr lang="en-US" b="1" dirty="0">
                <a:solidFill>
                  <a:schemeClr val="bg1"/>
                </a:solidFill>
              </a:rPr>
              <a:t>MPS Technology Is Inherently Resistant To Poisons &amp; Saturation</a:t>
            </a:r>
          </a:p>
        </p:txBody>
      </p:sp>
      <p:sp>
        <p:nvSpPr>
          <p:cNvPr id="4" name="TextBox 3">
            <a:extLst>
              <a:ext uri="{FF2B5EF4-FFF2-40B4-BE49-F238E27FC236}">
                <a16:creationId xmlns:a16="http://schemas.microsoft.com/office/drawing/2014/main" id="{BD715A7C-3AFB-4C1B-AED4-C34C118250A8}"/>
              </a:ext>
            </a:extLst>
          </p:cNvPr>
          <p:cNvSpPr txBox="1"/>
          <p:nvPr/>
        </p:nvSpPr>
        <p:spPr>
          <a:xfrm>
            <a:off x="754602" y="1367161"/>
            <a:ext cx="4900474" cy="369332"/>
          </a:xfrm>
          <a:prstGeom prst="rect">
            <a:avLst/>
          </a:prstGeom>
          <a:solidFill>
            <a:schemeClr val="accent5">
              <a:lumMod val="50000"/>
            </a:schemeClr>
          </a:solidFill>
        </p:spPr>
        <p:txBody>
          <a:bodyPr wrap="square" rtlCol="0">
            <a:spAutoFit/>
          </a:bodyPr>
          <a:lstStyle/>
          <a:p>
            <a:pPr algn="ctr"/>
            <a:r>
              <a:rPr lang="en-US" b="1" dirty="0">
                <a:solidFill>
                  <a:schemeClr val="bg1"/>
                </a:solidFill>
              </a:rPr>
              <a:t>Typical Poisons</a:t>
            </a:r>
          </a:p>
        </p:txBody>
      </p:sp>
      <p:sp>
        <p:nvSpPr>
          <p:cNvPr id="5" name="TextBox 4">
            <a:extLst>
              <a:ext uri="{FF2B5EF4-FFF2-40B4-BE49-F238E27FC236}">
                <a16:creationId xmlns:a16="http://schemas.microsoft.com/office/drawing/2014/main" id="{4E554205-153A-4705-B3D6-A365BCF7CCE2}"/>
              </a:ext>
            </a:extLst>
          </p:cNvPr>
          <p:cNvSpPr txBox="1"/>
          <p:nvPr/>
        </p:nvSpPr>
        <p:spPr>
          <a:xfrm>
            <a:off x="754602" y="2006353"/>
            <a:ext cx="4900474"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Silicones</a:t>
            </a:r>
          </a:p>
          <a:p>
            <a:pPr marL="285750" indent="-285750">
              <a:buFont typeface="Arial" panose="020B0604020202020204" pitchFamily="34" charset="0"/>
              <a:buChar char="•"/>
            </a:pPr>
            <a:r>
              <a:rPr lang="en-US" dirty="0"/>
              <a:t>Hydrogen Sulfide (H</a:t>
            </a:r>
            <a:r>
              <a:rPr lang="en-US" baseline="-25000" dirty="0"/>
              <a:t>2</a:t>
            </a:r>
            <a:r>
              <a:rPr lang="en-US" dirty="0"/>
              <a:t>S)</a:t>
            </a:r>
          </a:p>
          <a:p>
            <a:pPr marL="285750" indent="-285750">
              <a:buFont typeface="Arial" panose="020B0604020202020204" pitchFamily="34" charset="0"/>
              <a:buChar char="•"/>
            </a:pPr>
            <a:r>
              <a:rPr lang="en-US" dirty="0"/>
              <a:t>Ketones</a:t>
            </a:r>
          </a:p>
          <a:p>
            <a:pPr marL="285750" indent="-285750">
              <a:buFont typeface="Arial" panose="020B0604020202020204" pitchFamily="34" charset="0"/>
              <a:buChar char="•"/>
            </a:pPr>
            <a:r>
              <a:rPr lang="en-US" dirty="0"/>
              <a:t>Esters</a:t>
            </a:r>
          </a:p>
          <a:p>
            <a:pPr marL="285750" indent="-285750">
              <a:buFont typeface="Arial" panose="020B0604020202020204" pitchFamily="34" charset="0"/>
              <a:buChar char="•"/>
            </a:pPr>
            <a:r>
              <a:rPr lang="en-US" dirty="0"/>
              <a:t>Sulfur Containing Compounds</a:t>
            </a:r>
          </a:p>
          <a:p>
            <a:pPr marL="285750" indent="-285750">
              <a:buFont typeface="Arial" panose="020B0604020202020204" pitchFamily="34" charset="0"/>
              <a:buChar char="•"/>
            </a:pPr>
            <a:r>
              <a:rPr lang="en-US" dirty="0"/>
              <a:t>Higher Hydrocarbons</a:t>
            </a:r>
          </a:p>
        </p:txBody>
      </p:sp>
      <p:sp>
        <p:nvSpPr>
          <p:cNvPr id="6" name="TextBox 5">
            <a:extLst>
              <a:ext uri="{FF2B5EF4-FFF2-40B4-BE49-F238E27FC236}">
                <a16:creationId xmlns:a16="http://schemas.microsoft.com/office/drawing/2014/main" id="{BA6CFDA1-89FC-4388-8E34-EDC51732B73A}"/>
              </a:ext>
            </a:extLst>
          </p:cNvPr>
          <p:cNvSpPr txBox="1"/>
          <p:nvPr/>
        </p:nvSpPr>
        <p:spPr>
          <a:xfrm>
            <a:off x="6473301" y="1367161"/>
            <a:ext cx="4900474" cy="369332"/>
          </a:xfrm>
          <a:prstGeom prst="rect">
            <a:avLst/>
          </a:prstGeom>
          <a:solidFill>
            <a:schemeClr val="accent5">
              <a:lumMod val="50000"/>
            </a:schemeClr>
          </a:solidFill>
        </p:spPr>
        <p:txBody>
          <a:bodyPr wrap="square" rtlCol="0">
            <a:spAutoFit/>
          </a:bodyPr>
          <a:lstStyle/>
          <a:p>
            <a:pPr algn="ctr"/>
            <a:r>
              <a:rPr lang="en-US" b="1" dirty="0">
                <a:solidFill>
                  <a:schemeClr val="bg1"/>
                </a:solidFill>
              </a:rPr>
              <a:t>Typical Applications</a:t>
            </a:r>
          </a:p>
        </p:txBody>
      </p:sp>
      <p:sp>
        <p:nvSpPr>
          <p:cNvPr id="7" name="TextBox 6">
            <a:extLst>
              <a:ext uri="{FF2B5EF4-FFF2-40B4-BE49-F238E27FC236}">
                <a16:creationId xmlns:a16="http://schemas.microsoft.com/office/drawing/2014/main" id="{8A6419D3-B384-4392-8CFD-BF7B8BB9E4FD}"/>
              </a:ext>
            </a:extLst>
          </p:cNvPr>
          <p:cNvSpPr txBox="1"/>
          <p:nvPr/>
        </p:nvSpPr>
        <p:spPr>
          <a:xfrm>
            <a:off x="6473301" y="2006353"/>
            <a:ext cx="4900474" cy="1477328"/>
          </a:xfrm>
          <a:prstGeom prst="rect">
            <a:avLst/>
          </a:prstGeom>
          <a:noFill/>
        </p:spPr>
        <p:txBody>
          <a:bodyPr wrap="square" rtlCol="0">
            <a:spAutoFit/>
          </a:bodyPr>
          <a:lstStyle/>
          <a:p>
            <a:pPr marL="285750" indent="-285750">
              <a:buFont typeface="Arial" panose="020B0604020202020204" pitchFamily="34" charset="0"/>
              <a:buChar char="•"/>
            </a:pPr>
            <a:r>
              <a:rPr lang="en-US" dirty="0"/>
              <a:t>Wastewater (H2S)</a:t>
            </a:r>
          </a:p>
          <a:p>
            <a:pPr marL="285750" indent="-285750">
              <a:buFont typeface="Arial" panose="020B0604020202020204" pitchFamily="34" charset="0"/>
              <a:buChar char="•"/>
            </a:pPr>
            <a:r>
              <a:rPr lang="en-US" dirty="0"/>
              <a:t>Workers using sealants, WD40, Armorial</a:t>
            </a:r>
          </a:p>
          <a:p>
            <a:pPr marL="285750" indent="-285750">
              <a:buFont typeface="Arial" panose="020B0604020202020204" pitchFamily="34" charset="0"/>
              <a:buChar char="•"/>
            </a:pPr>
            <a:r>
              <a:rPr lang="en-US" dirty="0"/>
              <a:t>Gas Utilities</a:t>
            </a:r>
          </a:p>
          <a:p>
            <a:pPr marL="285750" indent="-285750">
              <a:buFont typeface="Arial" panose="020B0604020202020204" pitchFamily="34" charset="0"/>
              <a:buChar char="•"/>
            </a:pPr>
            <a:r>
              <a:rPr lang="en-US" dirty="0"/>
              <a:t>Sour gas</a:t>
            </a:r>
          </a:p>
          <a:p>
            <a:pPr marL="285750" indent="-285750">
              <a:buFont typeface="Arial" panose="020B0604020202020204" pitchFamily="34" charset="0"/>
              <a:buChar char="•"/>
            </a:pPr>
            <a:endParaRPr lang="en-US" dirty="0"/>
          </a:p>
        </p:txBody>
      </p:sp>
      <p:sp>
        <p:nvSpPr>
          <p:cNvPr id="8" name="TextBox 7">
            <a:extLst>
              <a:ext uri="{FF2B5EF4-FFF2-40B4-BE49-F238E27FC236}">
                <a16:creationId xmlns:a16="http://schemas.microsoft.com/office/drawing/2014/main" id="{02E3996C-A6E8-40A0-9854-5EA005EEA404}"/>
              </a:ext>
            </a:extLst>
          </p:cNvPr>
          <p:cNvSpPr txBox="1"/>
          <p:nvPr/>
        </p:nvSpPr>
        <p:spPr>
          <a:xfrm>
            <a:off x="116216" y="5566299"/>
            <a:ext cx="11863525" cy="369332"/>
          </a:xfrm>
          <a:prstGeom prst="rect">
            <a:avLst/>
          </a:prstGeom>
          <a:solidFill>
            <a:schemeClr val="accent5">
              <a:lumMod val="50000"/>
            </a:schemeClr>
          </a:solidFill>
        </p:spPr>
        <p:txBody>
          <a:bodyPr wrap="square" rtlCol="0">
            <a:spAutoFit/>
          </a:bodyPr>
          <a:lstStyle/>
          <a:p>
            <a:r>
              <a:rPr lang="en-US" dirty="0">
                <a:solidFill>
                  <a:schemeClr val="bg1"/>
                </a:solidFill>
              </a:rPr>
              <a:t>Pellistor sensors can loose 95% accuracy response to methane, as a result their designs are not resistant to poisons</a:t>
            </a:r>
          </a:p>
        </p:txBody>
      </p:sp>
      <p:sp>
        <p:nvSpPr>
          <p:cNvPr id="9" name="TextBox 8">
            <a:extLst>
              <a:ext uri="{FF2B5EF4-FFF2-40B4-BE49-F238E27FC236}">
                <a16:creationId xmlns:a16="http://schemas.microsoft.com/office/drawing/2014/main" id="{D6DC4033-EC50-4E3E-AA2A-AF22A6DCA259}"/>
              </a:ext>
            </a:extLst>
          </p:cNvPr>
          <p:cNvSpPr txBox="1"/>
          <p:nvPr/>
        </p:nvSpPr>
        <p:spPr>
          <a:xfrm>
            <a:off x="2962988" y="4030539"/>
            <a:ext cx="6169980" cy="923330"/>
          </a:xfrm>
          <a:prstGeom prst="rect">
            <a:avLst/>
          </a:prstGeom>
          <a:noFill/>
          <a:ln>
            <a:solidFill>
              <a:schemeClr val="tx1"/>
            </a:solidFill>
          </a:ln>
        </p:spPr>
        <p:txBody>
          <a:bodyPr wrap="square" rtlCol="0">
            <a:spAutoFit/>
          </a:bodyPr>
          <a:lstStyle/>
          <a:p>
            <a:r>
              <a:rPr lang="en-US" dirty="0"/>
              <a:t>MPS will not be harmed if exposed to gas levels &gt;100%LEL: when gas levels &lt;= 100%LEL automatically/instantly reports concentration accurately. No recovery time</a:t>
            </a:r>
          </a:p>
        </p:txBody>
      </p:sp>
    </p:spTree>
    <p:extLst>
      <p:ext uri="{BB962C8B-B14F-4D97-AF65-F5344CB8AC3E}">
        <p14:creationId xmlns:p14="http://schemas.microsoft.com/office/powerpoint/2010/main" val="4225763419"/>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CCF12D-D33C-436E-B27A-CBB4553084B3}"/>
              </a:ext>
            </a:extLst>
          </p:cNvPr>
          <p:cNvSpPr>
            <a:spLocks noGrp="1"/>
          </p:cNvSpPr>
          <p:nvPr>
            <p:ph type="sldNum" sz="quarter" idx="12"/>
          </p:nvPr>
        </p:nvSpPr>
        <p:spPr/>
        <p:txBody>
          <a:bodyPr/>
          <a:lstStyle/>
          <a:p>
            <a:fld id="{7EA1B148-CB53-4800-AA97-209BFDFB0D92}" type="slidenum">
              <a:rPr lang="en-US" smtClean="0"/>
              <a:pPr/>
              <a:t>7</a:t>
            </a:fld>
            <a:endParaRPr lang="en-US"/>
          </a:p>
        </p:txBody>
      </p:sp>
      <p:sp>
        <p:nvSpPr>
          <p:cNvPr id="3" name="Title 1">
            <a:extLst>
              <a:ext uri="{FF2B5EF4-FFF2-40B4-BE49-F238E27FC236}">
                <a16:creationId xmlns:a16="http://schemas.microsoft.com/office/drawing/2014/main" id="{74509702-FCB0-477D-99C8-E1168CF83027}"/>
              </a:ext>
            </a:extLst>
          </p:cNvPr>
          <p:cNvSpPr txBox="1">
            <a:spLocks/>
          </p:cNvSpPr>
          <p:nvPr/>
        </p:nvSpPr>
        <p:spPr>
          <a:xfrm>
            <a:off x="758301" y="841422"/>
            <a:ext cx="10515600" cy="715556"/>
          </a:xfrm>
          <a:prstGeom prst="rect">
            <a:avLst/>
          </a:prstGeom>
          <a:solidFill>
            <a:schemeClr val="accent5">
              <a:lumMod val="5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a:solidFill>
                  <a:schemeClr val="bg1"/>
                </a:solidFill>
              </a:rPr>
              <a:t>MPS Technology Is Hydrogen Ready</a:t>
            </a:r>
            <a:endParaRPr lang="en-US" sz="3200" dirty="0">
              <a:solidFill>
                <a:schemeClr val="bg1"/>
              </a:solidFill>
            </a:endParaRPr>
          </a:p>
        </p:txBody>
      </p:sp>
      <p:sp>
        <p:nvSpPr>
          <p:cNvPr id="4" name="TextBox 3">
            <a:extLst>
              <a:ext uri="{FF2B5EF4-FFF2-40B4-BE49-F238E27FC236}">
                <a16:creationId xmlns:a16="http://schemas.microsoft.com/office/drawing/2014/main" id="{BD1A701D-53DF-4B9C-B262-8482799DB3B5}"/>
              </a:ext>
            </a:extLst>
          </p:cNvPr>
          <p:cNvSpPr txBox="1"/>
          <p:nvPr/>
        </p:nvSpPr>
        <p:spPr>
          <a:xfrm>
            <a:off x="2015231" y="5060272"/>
            <a:ext cx="8318376" cy="646331"/>
          </a:xfrm>
          <a:prstGeom prst="rect">
            <a:avLst/>
          </a:prstGeom>
          <a:solidFill>
            <a:schemeClr val="accent5">
              <a:lumMod val="50000"/>
            </a:schemeClr>
          </a:solidFill>
          <a:ln>
            <a:solidFill>
              <a:schemeClr val="accent1"/>
            </a:solidFill>
          </a:ln>
        </p:spPr>
        <p:txBody>
          <a:bodyPr wrap="square" rtlCol="0">
            <a:spAutoFit/>
          </a:bodyPr>
          <a:lstStyle/>
          <a:p>
            <a:pPr algn="ctr"/>
            <a:r>
              <a:rPr lang="en-US" dirty="0">
                <a:solidFill>
                  <a:schemeClr val="bg1"/>
                </a:solidFill>
              </a:rPr>
              <a:t>The focus to find clean energy alternative from natural gas the usage of Hydrogen is rapidly increasing.</a:t>
            </a:r>
          </a:p>
        </p:txBody>
      </p:sp>
      <p:sp>
        <p:nvSpPr>
          <p:cNvPr id="5" name="TextBox 4">
            <a:extLst>
              <a:ext uri="{FF2B5EF4-FFF2-40B4-BE49-F238E27FC236}">
                <a16:creationId xmlns:a16="http://schemas.microsoft.com/office/drawing/2014/main" id="{6CFF308F-27E7-4709-87E5-7C87679EEC0B}"/>
              </a:ext>
            </a:extLst>
          </p:cNvPr>
          <p:cNvSpPr txBox="1"/>
          <p:nvPr/>
        </p:nvSpPr>
        <p:spPr>
          <a:xfrm>
            <a:off x="3329126" y="1989016"/>
            <a:ext cx="4261281" cy="369332"/>
          </a:xfrm>
          <a:prstGeom prst="rect">
            <a:avLst/>
          </a:prstGeom>
          <a:solidFill>
            <a:schemeClr val="accent5">
              <a:lumMod val="50000"/>
            </a:schemeClr>
          </a:solidFill>
        </p:spPr>
        <p:txBody>
          <a:bodyPr wrap="square" rtlCol="0">
            <a:spAutoFit/>
          </a:bodyPr>
          <a:lstStyle/>
          <a:p>
            <a:pPr algn="ctr"/>
            <a:r>
              <a:rPr lang="en-US" dirty="0">
                <a:solidFill>
                  <a:schemeClr val="bg1"/>
                </a:solidFill>
              </a:rPr>
              <a:t>MPS Over traditional Cat-bead</a:t>
            </a:r>
          </a:p>
        </p:txBody>
      </p:sp>
      <p:sp>
        <p:nvSpPr>
          <p:cNvPr id="6" name="TextBox 5">
            <a:extLst>
              <a:ext uri="{FF2B5EF4-FFF2-40B4-BE49-F238E27FC236}">
                <a16:creationId xmlns:a16="http://schemas.microsoft.com/office/drawing/2014/main" id="{E2874FB8-17ED-4F5E-AF33-42A8CF9CC64F}"/>
              </a:ext>
            </a:extLst>
          </p:cNvPr>
          <p:cNvSpPr txBox="1"/>
          <p:nvPr/>
        </p:nvSpPr>
        <p:spPr>
          <a:xfrm>
            <a:off x="3329126" y="2273085"/>
            <a:ext cx="4119239" cy="1754326"/>
          </a:xfrm>
          <a:prstGeom prst="rect">
            <a:avLst/>
          </a:prstGeom>
          <a:noFill/>
        </p:spPr>
        <p:txBody>
          <a:bodyPr wrap="square" rtlCol="0">
            <a:spAutoFit/>
          </a:bodyPr>
          <a:lstStyle/>
          <a:p>
            <a:endParaRPr lang="en-US" dirty="0"/>
          </a:p>
          <a:p>
            <a:pPr marL="285750" indent="-285750">
              <a:buFont typeface="Arial" panose="020B0604020202020204" pitchFamily="34" charset="0"/>
              <a:buChar char="•"/>
            </a:pPr>
            <a:r>
              <a:rPr lang="en-US" dirty="0"/>
              <a:t>Better accuracy</a:t>
            </a:r>
          </a:p>
          <a:p>
            <a:pPr marL="285750" indent="-285750">
              <a:buFont typeface="Arial" panose="020B0604020202020204" pitchFamily="34" charset="0"/>
              <a:buChar char="•"/>
            </a:pPr>
            <a:r>
              <a:rPr lang="en-US" dirty="0"/>
              <a:t>No poisoning</a:t>
            </a:r>
          </a:p>
          <a:p>
            <a:pPr marL="285750" indent="-285750">
              <a:buFont typeface="Arial" panose="020B0604020202020204" pitchFamily="34" charset="0"/>
              <a:buChar char="•"/>
            </a:pPr>
            <a:r>
              <a:rPr lang="en-US" dirty="0"/>
              <a:t>No saturation</a:t>
            </a:r>
          </a:p>
          <a:p>
            <a:pPr marL="285750" indent="-285750">
              <a:buFont typeface="Arial" panose="020B0604020202020204" pitchFamily="34" charset="0"/>
              <a:buChar char="•"/>
            </a:pPr>
            <a:r>
              <a:rPr lang="en-US" dirty="0"/>
              <a:t>No calibration or correction factor</a:t>
            </a:r>
          </a:p>
          <a:p>
            <a:pPr marL="285750" indent="-285750">
              <a:buFont typeface="Arial" panose="020B0604020202020204" pitchFamily="34" charset="0"/>
              <a:buChar char="•"/>
            </a:pPr>
            <a:r>
              <a:rPr lang="en-US" dirty="0"/>
              <a:t>Long life</a:t>
            </a:r>
          </a:p>
        </p:txBody>
      </p:sp>
    </p:spTree>
    <p:extLst>
      <p:ext uri="{BB962C8B-B14F-4D97-AF65-F5344CB8AC3E}">
        <p14:creationId xmlns:p14="http://schemas.microsoft.com/office/powerpoint/2010/main" val="76891478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E475D7-3071-47C6-8CB1-96633288CCA2}"/>
              </a:ext>
            </a:extLst>
          </p:cNvPr>
          <p:cNvSpPr txBox="1"/>
          <p:nvPr/>
        </p:nvSpPr>
        <p:spPr>
          <a:xfrm>
            <a:off x="625136" y="331510"/>
            <a:ext cx="9255712" cy="670325"/>
          </a:xfrm>
          <a:prstGeom prst="rect">
            <a:avLst/>
          </a:prstGeom>
          <a:solidFill>
            <a:schemeClr val="accent5">
              <a:lumMod val="50000"/>
            </a:schemeClr>
          </a:solidFill>
        </p:spPr>
        <p:txBody>
          <a:bodyPr vert="horz" lIns="91440" tIns="45720" rIns="91440" bIns="45720" rtlCol="0" anchor="b">
            <a:normAutofit/>
          </a:bodyPr>
          <a:lstStyle/>
          <a:p>
            <a:pPr algn="ctr">
              <a:lnSpc>
                <a:spcPct val="90000"/>
              </a:lnSpc>
              <a:spcBef>
                <a:spcPct val="0"/>
              </a:spcBef>
              <a:spcAft>
                <a:spcPts val="600"/>
              </a:spcAft>
            </a:pPr>
            <a:r>
              <a:rPr lang="en-US" sz="3600" kern="1200" dirty="0">
                <a:solidFill>
                  <a:schemeClr val="bg1"/>
                </a:solidFill>
                <a:latin typeface="+mj-lt"/>
                <a:ea typeface="+mj-ea"/>
                <a:cs typeface="+mj-cs"/>
              </a:rPr>
              <a:t>How To Test MPS Sensor</a:t>
            </a:r>
          </a:p>
        </p:txBody>
      </p:sp>
      <p:pic>
        <p:nvPicPr>
          <p:cNvPr id="5" name="Picture 4">
            <a:extLst>
              <a:ext uri="{FF2B5EF4-FFF2-40B4-BE49-F238E27FC236}">
                <a16:creationId xmlns:a16="http://schemas.microsoft.com/office/drawing/2014/main" id="{1B2D505C-7C30-460E-A56D-3276DA4C7A6E}"/>
              </a:ext>
            </a:extLst>
          </p:cNvPr>
          <p:cNvPicPr>
            <a:picLocks noChangeAspect="1"/>
          </p:cNvPicPr>
          <p:nvPr/>
        </p:nvPicPr>
        <p:blipFill>
          <a:blip r:embed="rId2"/>
          <a:stretch>
            <a:fillRect/>
          </a:stretch>
        </p:blipFill>
        <p:spPr>
          <a:xfrm>
            <a:off x="821645" y="1275581"/>
            <a:ext cx="9444069" cy="5028966"/>
          </a:xfrm>
          <a:prstGeom prst="rect">
            <a:avLst/>
          </a:prstGeom>
        </p:spPr>
      </p:pic>
      <p:sp>
        <p:nvSpPr>
          <p:cNvPr id="2" name="Slide Number Placeholder 1">
            <a:extLst>
              <a:ext uri="{FF2B5EF4-FFF2-40B4-BE49-F238E27FC236}">
                <a16:creationId xmlns:a16="http://schemas.microsoft.com/office/drawing/2014/main" id="{88F5B877-C82A-484B-BBFD-C15CC54CB689}"/>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7EA1B148-CB53-4800-AA97-209BFDFB0D92}" type="slidenum">
              <a:rPr lang="en-US" sz="1200" smtClean="0">
                <a:solidFill>
                  <a:schemeClr val="tx1">
                    <a:tint val="75000"/>
                  </a:schemeClr>
                </a:solidFill>
              </a:rPr>
              <a:pPr>
                <a:spcAft>
                  <a:spcPts val="600"/>
                </a:spcAft>
              </a:pPr>
              <a:t>8</a:t>
            </a:fld>
            <a:endParaRPr lang="en-US" sz="1200">
              <a:solidFill>
                <a:schemeClr val="tx1">
                  <a:tint val="75000"/>
                </a:schemeClr>
              </a:solidFill>
            </a:endParaRPr>
          </a:p>
        </p:txBody>
      </p:sp>
    </p:spTree>
    <p:extLst>
      <p:ext uri="{BB962C8B-B14F-4D97-AF65-F5344CB8AC3E}">
        <p14:creationId xmlns:p14="http://schemas.microsoft.com/office/powerpoint/2010/main" val="119313523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160F5-F78A-42BB-B9A7-F78CA324DAC5}"/>
              </a:ext>
            </a:extLst>
          </p:cNvPr>
          <p:cNvSpPr>
            <a:spLocks noGrp="1"/>
          </p:cNvSpPr>
          <p:nvPr>
            <p:ph type="title"/>
          </p:nvPr>
        </p:nvSpPr>
        <p:spPr/>
        <p:txBody>
          <a:bodyPr/>
          <a:lstStyle/>
          <a:p>
            <a:r>
              <a:rPr lang="en-US" dirty="0"/>
              <a:t>RELIABILITY TESTING RESULTS &amp; COMPLIANCE</a:t>
            </a:r>
            <a:endParaRPr lang="en-US" dirty="0">
              <a:solidFill>
                <a:srgbClr val="3A76BB"/>
              </a:solidFill>
            </a:endParaRPr>
          </a:p>
        </p:txBody>
      </p:sp>
      <p:sp>
        <p:nvSpPr>
          <p:cNvPr id="3" name="Slide Number Placeholder 2">
            <a:extLst>
              <a:ext uri="{FF2B5EF4-FFF2-40B4-BE49-F238E27FC236}">
                <a16:creationId xmlns:a16="http://schemas.microsoft.com/office/drawing/2014/main" id="{20E69612-5278-493B-9D63-4AFAAAF507E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A1B148-CB53-4800-AA97-209BFDFB0D92}" type="slidenum">
              <a:rPr kumimoji="0" lang="en-US" sz="1000" b="0" i="0" u="none" strike="noStrike" kern="1200" cap="none" spc="0" normalizeH="0" baseline="0" noProof="0" smtClean="0">
                <a:ln>
                  <a:noFill/>
                </a:ln>
                <a:solidFill>
                  <a:prstClr val="white"/>
                </a:solidFill>
                <a:effectLst/>
                <a:uLnTx/>
                <a:uFillTx/>
                <a:latin typeface="Gish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prstClr val="white"/>
              </a:solidFill>
              <a:effectLst/>
              <a:uLnTx/>
              <a:uFillTx/>
              <a:latin typeface="Gisha"/>
              <a:ea typeface="+mn-ea"/>
              <a:cs typeface="+mn-cs"/>
            </a:endParaRPr>
          </a:p>
        </p:txBody>
      </p:sp>
      <p:graphicFrame>
        <p:nvGraphicFramePr>
          <p:cNvPr id="12" name="Content Placeholder 3"/>
          <p:cNvGraphicFramePr>
            <a:graphicFrameLocks/>
          </p:cNvGraphicFramePr>
          <p:nvPr>
            <p:extLst>
              <p:ext uri="{D42A27DB-BD31-4B8C-83A1-F6EECF244321}">
                <p14:modId xmlns:p14="http://schemas.microsoft.com/office/powerpoint/2010/main" val="47888513"/>
              </p:ext>
            </p:extLst>
          </p:nvPr>
        </p:nvGraphicFramePr>
        <p:xfrm>
          <a:off x="650288" y="945798"/>
          <a:ext cx="10433830" cy="5016480"/>
        </p:xfrm>
        <a:graphic>
          <a:graphicData uri="http://schemas.openxmlformats.org/drawingml/2006/table">
            <a:tbl>
              <a:tblPr/>
              <a:tblGrid>
                <a:gridCol w="307660">
                  <a:extLst>
                    <a:ext uri="{9D8B030D-6E8A-4147-A177-3AD203B41FA5}">
                      <a16:colId xmlns:a16="http://schemas.microsoft.com/office/drawing/2014/main" val="20000"/>
                    </a:ext>
                  </a:extLst>
                </a:gridCol>
                <a:gridCol w="2275679">
                  <a:extLst>
                    <a:ext uri="{9D8B030D-6E8A-4147-A177-3AD203B41FA5}">
                      <a16:colId xmlns:a16="http://schemas.microsoft.com/office/drawing/2014/main" val="20001"/>
                    </a:ext>
                  </a:extLst>
                </a:gridCol>
                <a:gridCol w="2139859">
                  <a:extLst>
                    <a:ext uri="{9D8B030D-6E8A-4147-A177-3AD203B41FA5}">
                      <a16:colId xmlns:a16="http://schemas.microsoft.com/office/drawing/2014/main" val="20002"/>
                    </a:ext>
                  </a:extLst>
                </a:gridCol>
                <a:gridCol w="3300948">
                  <a:extLst>
                    <a:ext uri="{9D8B030D-6E8A-4147-A177-3AD203B41FA5}">
                      <a16:colId xmlns:a16="http://schemas.microsoft.com/office/drawing/2014/main" val="20003"/>
                    </a:ext>
                  </a:extLst>
                </a:gridCol>
                <a:gridCol w="2409684">
                  <a:extLst>
                    <a:ext uri="{9D8B030D-6E8A-4147-A177-3AD203B41FA5}">
                      <a16:colId xmlns:a16="http://schemas.microsoft.com/office/drawing/2014/main" val="20004"/>
                    </a:ext>
                  </a:extLst>
                </a:gridCol>
              </a:tblGrid>
              <a:tr h="20824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1050" b="1" u="none" strike="noStrike" dirty="0">
                          <a:effectLst/>
                        </a:rPr>
                        <a:t> </a:t>
                      </a:r>
                      <a:endParaRPr lang="en-US" sz="1050" b="1" i="0" u="none" strike="noStrike" dirty="0">
                        <a:solidFill>
                          <a:srgbClr val="FFFFFF"/>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1200" b="1" u="none" strike="noStrike" dirty="0">
                          <a:solidFill>
                            <a:schemeClr val="bg1"/>
                          </a:solidFill>
                          <a:effectLst/>
                        </a:rPr>
                        <a:t>Test </a:t>
                      </a:r>
                      <a:endParaRPr lang="en-US" sz="1200" b="1" i="0" u="none" strike="noStrike" dirty="0">
                        <a:solidFill>
                          <a:schemeClr val="bg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1200" b="1" u="none" strike="noStrike" dirty="0">
                          <a:solidFill>
                            <a:schemeClr val="bg1"/>
                          </a:solidFill>
                          <a:effectLst/>
                        </a:rPr>
                        <a:t>Specification</a:t>
                      </a:r>
                      <a:endParaRPr lang="en-US" sz="1200" b="1" i="0" u="none" strike="noStrike" dirty="0">
                        <a:solidFill>
                          <a:schemeClr val="bg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1200" b="1" u="none" strike="noStrike" dirty="0">
                          <a:solidFill>
                            <a:schemeClr val="bg1"/>
                          </a:solidFill>
                          <a:effectLst/>
                        </a:rPr>
                        <a:t>Conditions</a:t>
                      </a:r>
                      <a:endParaRPr lang="en-US" sz="1200" b="1" i="0" u="none" strike="noStrike" dirty="0">
                        <a:solidFill>
                          <a:schemeClr val="bg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1200" b="1" u="none" strike="noStrike" dirty="0">
                          <a:solidFill>
                            <a:schemeClr val="bg1"/>
                          </a:solidFill>
                          <a:effectLst/>
                        </a:rPr>
                        <a:t>Result</a:t>
                      </a:r>
                      <a:endParaRPr lang="en-US" sz="1200" b="1" i="0" u="none" strike="noStrike" dirty="0">
                        <a:solidFill>
                          <a:schemeClr val="bg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extLst>
                  <a:ext uri="{0D108BD9-81ED-4DB2-BD59-A6C34878D82A}">
                    <a16:rowId xmlns:a16="http://schemas.microsoft.com/office/drawing/2014/main" val="10000"/>
                  </a:ext>
                </a:extLst>
              </a:tr>
              <a:tr h="187560">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700" b="1" u="none" strike="noStrike" dirty="0">
                          <a:solidFill>
                            <a:schemeClr val="bg1"/>
                          </a:solidFill>
                          <a:effectLst/>
                        </a:rPr>
                        <a:t>Hotplate</a:t>
                      </a:r>
                      <a:endParaRPr lang="en-US" sz="700" b="1" i="0" u="none" strike="noStrike" dirty="0">
                        <a:solidFill>
                          <a:schemeClr val="bg1"/>
                        </a:solidFill>
                        <a:effectLst/>
                        <a:latin typeface="Calibri" panose="020F0502020204030204" pitchFamily="34" charset="0"/>
                      </a:endParaRPr>
                    </a:p>
                  </a:txBody>
                  <a:tcPr marL="7807" marR="7807" marT="7807"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Accelerated Life: High Plate Temp</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NNTS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1.6/1.4/1.3X operation</a:t>
                      </a:r>
                      <a:r>
                        <a:rPr lang="en-US" sz="900" u="none" strike="noStrike" baseline="0" dirty="0">
                          <a:effectLst/>
                        </a:rPr>
                        <a:t> temperature</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 &gt;40</a:t>
                      </a:r>
                      <a:r>
                        <a:rPr lang="en-US" sz="900" b="1" u="none" strike="noStrike" baseline="0" dirty="0">
                          <a:effectLst/>
                        </a:rPr>
                        <a:t> years life expected</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1"/>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Accelerated Life: Fast Pulsing</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NNTS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&gt;118</a:t>
                      </a:r>
                      <a:r>
                        <a:rPr lang="en-US" sz="900" u="none" strike="noStrike" baseline="0" dirty="0">
                          <a:effectLst/>
                        </a:rPr>
                        <a:t> million sensor temperature cycles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i="0" u="none" strike="noStrike" dirty="0">
                          <a:solidFill>
                            <a:schemeClr val="dk1"/>
                          </a:solidFill>
                          <a:effectLst/>
                          <a:latin typeface="Calibri" panose="020F0502020204030204"/>
                        </a:rPr>
                        <a:t>PASS: &gt;7</a:t>
                      </a:r>
                      <a:r>
                        <a:rPr lang="en-US" sz="900" b="1" i="0" u="none" strike="noStrike" baseline="0" dirty="0">
                          <a:solidFill>
                            <a:schemeClr val="dk1"/>
                          </a:solidFill>
                          <a:effectLst/>
                          <a:latin typeface="Calibri" panose="020F0502020204030204"/>
                        </a:rPr>
                        <a:t> years equiv. life demonstrated</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2"/>
                  </a:ext>
                </a:extLst>
              </a:tr>
              <a:tr h="187560">
                <a:tc row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700" b="1" u="none" strike="noStrike" dirty="0">
                          <a:solidFill>
                            <a:schemeClr val="bg1"/>
                          </a:solidFill>
                          <a:effectLst/>
                        </a:rPr>
                        <a:t>Mech.</a:t>
                      </a:r>
                      <a:endParaRPr lang="en-US" sz="700" b="1" i="0" u="none" strike="noStrike" dirty="0">
                        <a:solidFill>
                          <a:schemeClr val="bg1"/>
                        </a:solidFill>
                        <a:effectLst/>
                        <a:latin typeface="Calibri" panose="020F0502020204030204" pitchFamily="34" charset="0"/>
                      </a:endParaRPr>
                    </a:p>
                  </a:txBody>
                  <a:tcPr marL="7807" marR="7807" marT="7807"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Drop</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IEC 60068-2-31</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1</a:t>
                      </a:r>
                      <a:r>
                        <a:rPr lang="en-US" sz="900" u="none" strike="noStrike" baseline="0" dirty="0">
                          <a:effectLst/>
                        </a:rPr>
                        <a:t> meter</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3"/>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Shock</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IEC 60068-2-27</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50g @ 11ms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4"/>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Vibration</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IEC 60068-2-6</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20g, 10Hz-2000Hz</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a:effectLst/>
                        </a:rPr>
                        <a:t>PASS</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5"/>
                  </a:ext>
                </a:extLst>
              </a:tr>
              <a:tr h="187560">
                <a:tc row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700" b="1" u="none" strike="noStrike" dirty="0">
                          <a:solidFill>
                            <a:schemeClr val="bg1"/>
                          </a:solidFill>
                          <a:effectLst/>
                        </a:rPr>
                        <a:t>Electrical</a:t>
                      </a:r>
                      <a:endParaRPr lang="en-US" sz="700" b="1" i="0" u="none" strike="noStrike" dirty="0">
                        <a:solidFill>
                          <a:schemeClr val="bg1"/>
                        </a:solidFill>
                        <a:effectLst/>
                        <a:latin typeface="Calibri" panose="020F0502020204030204" pitchFamily="34" charset="0"/>
                      </a:endParaRPr>
                    </a:p>
                  </a:txBody>
                  <a:tcPr marL="7807" marR="7807" marT="7807"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Electromagnetic Compatibility</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CISPR 11</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Class B, Group 1</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6"/>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Electromagnetic Immunity</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fr-FR" sz="900" u="none" strike="noStrike" dirty="0">
                          <a:effectLst/>
                        </a:rPr>
                        <a:t>IEC/EN 61000-4-3/-4/-5/-6/-8/-11</a:t>
                      </a:r>
                      <a:endParaRPr lang="fr-FR"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See Spec.</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7"/>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Electrostatic Discharge</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IEC/EN 61000-4-2</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See Spec.</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8"/>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Power Cycling</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12,000 cycles</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2 seconds on,</a:t>
                      </a:r>
                      <a:r>
                        <a:rPr lang="en-US" sz="900" u="none" strike="noStrike" baseline="0" dirty="0">
                          <a:effectLst/>
                        </a:rPr>
                        <a:t> </a:t>
                      </a:r>
                      <a:r>
                        <a:rPr lang="en-US" sz="900" u="none" strike="noStrike" dirty="0">
                          <a:effectLst/>
                        </a:rPr>
                        <a:t>5 seconds off</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9"/>
                  </a:ext>
                </a:extLst>
              </a:tr>
              <a:tr h="187560">
                <a:tc rowSpan="6">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700" b="1" u="none" strike="noStrike" dirty="0">
                          <a:solidFill>
                            <a:schemeClr val="bg1"/>
                          </a:solidFill>
                          <a:effectLst/>
                        </a:rPr>
                        <a:t>Environmental</a:t>
                      </a:r>
                      <a:endParaRPr lang="en-US" sz="700" b="1" i="0" u="none" strike="noStrike" dirty="0">
                        <a:solidFill>
                          <a:schemeClr val="bg1"/>
                        </a:solidFill>
                        <a:effectLst/>
                        <a:latin typeface="Calibri" panose="020F0502020204030204" pitchFamily="34" charset="0"/>
                      </a:endParaRPr>
                    </a:p>
                  </a:txBody>
                  <a:tcPr marL="7807" marR="7807" marT="7807"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High Temp Operating </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IEC 60068-2-2</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1000 Hours @ 85C</a:t>
                      </a:r>
                      <a:r>
                        <a:rPr lang="en-US" sz="900" u="none" strike="noStrike" baseline="0" dirty="0">
                          <a:effectLst/>
                        </a:rPr>
                        <a:t> (Ambient RH)</a:t>
                      </a:r>
                      <a:endParaRPr lang="en-US" sz="900" u="none" strike="noStrike" dirty="0">
                        <a:effectLst/>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0"/>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Cold Temp Operating</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IEC 60068-2-1</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1000 Hours @ -50C (Ambient RH)</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effectLst/>
                        </a:rPr>
                        <a:t>PASS</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1"/>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Heat/Humidity</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IEC 60068-2-78 </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 Long duration @ 40C/93% RH</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2"/>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Sand/Dust</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MIL-STD-810G</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510.5</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3"/>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Ingress Protection</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dirty="0"/>
                        <a:t>ATEX-default IP2X</a:t>
                      </a:r>
                      <a:endParaRPr lang="en-US" sz="900" b="1" i="0" u="none" strike="noStrike" dirty="0">
                        <a:solidFill>
                          <a:srgbClr val="FF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4"/>
                  </a:ext>
                </a:extLst>
              </a:tr>
              <a:tr h="1057038">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Poisoning</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NNTS</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dirty="0"/>
                        <a:t>1200 ppm-hours H2S (50 ppm for 24 hours) </a:t>
                      </a:r>
                    </a:p>
                    <a:p>
                      <a:pPr algn="ctr" rtl="0" fontAlgn="ctr"/>
                      <a:r>
                        <a:rPr lang="en-US" sz="900" dirty="0"/>
                        <a:t>100 ppm-hours HMDSO (10 ppm for 10 hours) </a:t>
                      </a:r>
                    </a:p>
                    <a:p>
                      <a:pPr algn="ctr" rtl="0" fontAlgn="ctr"/>
                      <a:r>
                        <a:rPr lang="en-US" sz="900" dirty="0"/>
                        <a:t>0.25 ppm-hours NO2 (3 ppm for 5 minutes) </a:t>
                      </a:r>
                    </a:p>
                    <a:p>
                      <a:pPr algn="ctr" rtl="0" fontAlgn="ctr"/>
                      <a:r>
                        <a:rPr lang="en-US" sz="900" dirty="0"/>
                        <a:t>0.83 ppm-hours HCN (10 ppm for 5 minutes) </a:t>
                      </a:r>
                    </a:p>
                    <a:p>
                      <a:pPr algn="ctr" rtl="0" fontAlgn="ctr"/>
                      <a:r>
                        <a:rPr lang="en-US" sz="900" dirty="0"/>
                        <a:t>0.75 ppm-hours SO2 (9 ppm for 5 minutes) </a:t>
                      </a:r>
                    </a:p>
                    <a:p>
                      <a:pPr algn="ctr" rtl="0" fontAlgn="ctr"/>
                      <a:r>
                        <a:rPr lang="en-US" sz="900" dirty="0"/>
                        <a:t>0.17 ppm-hours Cl2 (2 ppm for 5 minutes) </a:t>
                      </a:r>
                    </a:p>
                    <a:p>
                      <a:pPr algn="ctr" rtl="0" fontAlgn="ctr"/>
                      <a:r>
                        <a:rPr lang="en-US" sz="900" dirty="0"/>
                        <a:t>4.17 ppm-hours NH3 (50 ppm for 5 minutes) </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5"/>
                  </a:ext>
                </a:extLst>
              </a:tr>
              <a:tr h="187560">
                <a:tc rowSpan="6">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700" b="1" u="none" strike="noStrike" dirty="0">
                          <a:solidFill>
                            <a:schemeClr val="bg1"/>
                          </a:solidFill>
                          <a:effectLst/>
                        </a:rPr>
                        <a:t>Compliance</a:t>
                      </a:r>
                      <a:endParaRPr lang="en-US" sz="700" b="1" i="0" u="none" strike="noStrike" dirty="0">
                        <a:solidFill>
                          <a:schemeClr val="bg1"/>
                        </a:solidFill>
                        <a:effectLst/>
                        <a:latin typeface="Calibri" panose="020F0502020204030204" pitchFamily="34" charset="0"/>
                      </a:endParaRPr>
                    </a:p>
                  </a:txBody>
                  <a:tcPr marL="7807" marR="7807" marT="7807"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4396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ATEX/IECEX Ex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IEC 60079-0</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General Requirements for Ex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6"/>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ATEX/IECEX Ex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IEC 60079-11</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Requirements for intrinsically safe '</a:t>
                      </a:r>
                      <a:r>
                        <a:rPr lang="en-US" sz="900" u="none" strike="noStrike" dirty="0" err="1">
                          <a:effectLst/>
                        </a:rPr>
                        <a:t>i</a:t>
                      </a:r>
                      <a:r>
                        <a:rPr lang="en-US" sz="900" u="none" strike="noStrike" dirty="0">
                          <a:effectLst/>
                        </a:rPr>
                        <a:t>'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7"/>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US Ex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FM 3600/3610 </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Similar to -0/-11 respectively but satisfies US requirements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8"/>
                  </a:ext>
                </a:extLst>
              </a:tr>
              <a:tr h="18756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Canada Ex Protection</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a:effectLst/>
                        </a:rPr>
                        <a:t>CSA 22.2 60079-0/60079-11</a:t>
                      </a:r>
                      <a:endParaRPr lang="en-US" sz="900" b="1" i="0" u="none" strike="noStrike">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u="none" strike="noStrike" dirty="0">
                          <a:effectLst/>
                        </a:rPr>
                        <a:t>Similar to -0/-11 respectively but satisfies CA requirements</a:t>
                      </a:r>
                      <a:endParaRPr lang="en-US" sz="900" b="1" i="0" u="none" strike="noStrike" dirty="0">
                        <a:solidFill>
                          <a:srgbClr val="000000"/>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u="none" strike="noStrike" dirty="0">
                          <a:solidFill>
                            <a:schemeClr val="tx1"/>
                          </a:solidFill>
                          <a:effectLst/>
                        </a:rPr>
                        <a:t>PASS</a:t>
                      </a:r>
                      <a:endParaRPr lang="en-US" sz="900" b="1" i="0" u="none" strike="noStrike" dirty="0">
                        <a:solidFill>
                          <a:schemeClr val="tx1"/>
                        </a:solidFill>
                        <a:effectLst/>
                        <a:latin typeface="Calibri" panose="020F0502020204030204" pitchFamily="34" charset="0"/>
                      </a:endParaRP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19"/>
                  </a:ext>
                </a:extLst>
              </a:tr>
              <a:tr h="187560">
                <a:tc vMerge="1">
                  <a:txBody>
                    <a:bodyPr/>
                    <a:lstStyle/>
                    <a:p>
                      <a:pPr algn="ctr" rtl="0" fontAlgn="ctr"/>
                      <a:endParaRPr lang="en-US" sz="1050" b="1" i="0" u="none" strike="noStrike" dirty="0">
                        <a:solidFill>
                          <a:schemeClr val="bg1"/>
                        </a:solidFill>
                        <a:effectLst/>
                        <a:latin typeface="Calibri" panose="020F0502020204030204" pitchFamily="34" charset="0"/>
                      </a:endParaRPr>
                    </a:p>
                  </a:txBody>
                  <a:tcPr marL="7807" marR="7807" marT="7807" marB="0" vert="vert270" anchor="ctr">
                    <a:solidFill>
                      <a:schemeClr val="accent1">
                        <a:lumMod val="60000"/>
                        <a:lumOff val="4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RoHS</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2011/65/EU &amp; 2015/863</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Also includes China RoHS</a:t>
                      </a:r>
                      <a:r>
                        <a:rPr lang="en-US" sz="900" b="0" i="0" u="none" strike="noStrike" baseline="0" dirty="0">
                          <a:solidFill>
                            <a:srgbClr val="000000"/>
                          </a:solidFill>
                          <a:effectLst/>
                          <a:latin typeface="Calibri" panose="020F0502020204030204" pitchFamily="34" charset="0"/>
                        </a:rPr>
                        <a:t> - </a:t>
                      </a:r>
                      <a:r>
                        <a:rPr lang="en-US" sz="900" b="0" i="0" u="none" strike="noStrike" dirty="0">
                          <a:solidFill>
                            <a:srgbClr val="000000"/>
                          </a:solidFill>
                          <a:effectLst/>
                          <a:latin typeface="Calibri" panose="020F0502020204030204" pitchFamily="34" charset="0"/>
                        </a:rPr>
                        <a:t>SJT/T 11363 &amp; 11364</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i="0" u="none" strike="noStrike" dirty="0">
                          <a:solidFill>
                            <a:schemeClr val="tx1"/>
                          </a:solidFill>
                          <a:effectLst/>
                          <a:latin typeface="Calibri" panose="020F0502020204030204" pitchFamily="34" charset="0"/>
                        </a:rPr>
                        <a:t>PASS</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20"/>
                  </a:ext>
                </a:extLst>
              </a:tr>
              <a:tr h="187560">
                <a:tc vMerge="1">
                  <a:txBody>
                    <a:bodyPr/>
                    <a:lstStyle/>
                    <a:p>
                      <a:pPr algn="ctr" rtl="0" fontAlgn="ctr"/>
                      <a:endParaRPr lang="en-US" sz="1050" b="1" i="0" u="none" strike="noStrike" dirty="0">
                        <a:solidFill>
                          <a:schemeClr val="bg1"/>
                        </a:solidFill>
                        <a:effectLst/>
                        <a:latin typeface="Calibri" panose="020F0502020204030204" pitchFamily="34" charset="0"/>
                      </a:endParaRPr>
                    </a:p>
                  </a:txBody>
                  <a:tcPr marL="7807" marR="7807" marT="7807" marB="0" vert="vert270" anchor="ctr">
                    <a:solidFill>
                      <a:schemeClr val="accent1">
                        <a:lumMod val="60000"/>
                        <a:lumOff val="4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REACH</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EC 1907/2006 (33 &amp; 67)</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0" i="0" u="none" strike="noStrike" dirty="0">
                          <a:solidFill>
                            <a:srgbClr val="000000"/>
                          </a:solidFill>
                          <a:effectLst/>
                          <a:latin typeface="Calibri" panose="020F0502020204030204" pitchFamily="34" charset="0"/>
                        </a:rPr>
                        <a:t>See Spec.</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US" sz="900" b="1" i="0" u="none" strike="noStrike" dirty="0">
                          <a:solidFill>
                            <a:schemeClr val="tx1"/>
                          </a:solidFill>
                          <a:effectLst/>
                          <a:latin typeface="Calibri" panose="020F0502020204030204" pitchFamily="34" charset="0"/>
                        </a:rPr>
                        <a:t>PASS</a:t>
                      </a:r>
                    </a:p>
                  </a:txBody>
                  <a:tcPr marL="7807" marR="7807" marT="78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21"/>
                  </a:ext>
                </a:extLst>
              </a:tr>
            </a:tbl>
          </a:graphicData>
        </a:graphic>
      </p:graphicFrame>
      <p:sp>
        <p:nvSpPr>
          <p:cNvPr id="4" name="TextBox 3">
            <a:extLst>
              <a:ext uri="{FF2B5EF4-FFF2-40B4-BE49-F238E27FC236}">
                <a16:creationId xmlns:a16="http://schemas.microsoft.com/office/drawing/2014/main" id="{D5D5DE36-66ED-4022-8BB6-57E929A861C9}"/>
              </a:ext>
            </a:extLst>
          </p:cNvPr>
          <p:cNvSpPr txBox="1"/>
          <p:nvPr/>
        </p:nvSpPr>
        <p:spPr>
          <a:xfrm>
            <a:off x="8672945" y="3192428"/>
            <a:ext cx="2411173" cy="261610"/>
          </a:xfrm>
          <a:prstGeom prst="rect">
            <a:avLst/>
          </a:prstGeom>
          <a:solidFill>
            <a:srgbClr val="00B050"/>
          </a:solidFill>
          <a:ln>
            <a:solidFill>
              <a:schemeClr val="tx1"/>
            </a:solidFill>
          </a:ln>
        </p:spPr>
        <p:txBody>
          <a:bodyPr wrap="square" rtlCol="0">
            <a:spAutoFit/>
          </a:bodyPr>
          <a:lstStyle/>
          <a:p>
            <a:pPr algn="ctr"/>
            <a:r>
              <a:rPr lang="en-US" sz="1050" dirty="0"/>
              <a:t>Pass</a:t>
            </a:r>
          </a:p>
        </p:txBody>
      </p:sp>
    </p:spTree>
    <p:extLst>
      <p:ext uri="{BB962C8B-B14F-4D97-AF65-F5344CB8AC3E}">
        <p14:creationId xmlns:p14="http://schemas.microsoft.com/office/powerpoint/2010/main" val="2385266133"/>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isha">
      <a:majorFont>
        <a:latin typeface="Gisha"/>
        <a:ea typeface=""/>
        <a:cs typeface=""/>
      </a:majorFont>
      <a:minorFont>
        <a:latin typeface="Gish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9338</TotalTime>
  <Words>1367</Words>
  <Application>Microsoft Office PowerPoint</Application>
  <PresentationFormat>Widescreen</PresentationFormat>
  <Paragraphs>240</Paragraphs>
  <Slides>12</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Gisha</vt:lpstr>
      <vt:lpstr>Verdana</vt:lpstr>
      <vt:lpstr>Office Theme</vt:lpstr>
      <vt:lpstr>Slide</vt:lpstr>
      <vt:lpstr>PowerPoint Presentation</vt:lpstr>
      <vt:lpstr>PowerPoint Presentation</vt:lpstr>
      <vt:lpstr>MPS Versus Competing Technologies – Reported vs. Delivered </vt:lpstr>
      <vt:lpstr>MPS Versus Competing Technologies – Reported vs. Delivered</vt:lpstr>
      <vt:lpstr>The Data</vt:lpstr>
      <vt:lpstr>PowerPoint Presentation</vt:lpstr>
      <vt:lpstr>PowerPoint Presentation</vt:lpstr>
      <vt:lpstr>PowerPoint Presentation</vt:lpstr>
      <vt:lpstr>RELIABILITY TESTING RESULTS &amp; COMPLIANCE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dc:creator>
  <cp:lastModifiedBy>Bob Vigdor</cp:lastModifiedBy>
  <cp:revision>79</cp:revision>
  <dcterms:created xsi:type="dcterms:W3CDTF">2020-11-09T15:19:31Z</dcterms:created>
  <dcterms:modified xsi:type="dcterms:W3CDTF">2021-12-02T16:50:58Z</dcterms:modified>
</cp:coreProperties>
</file>