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2" autoAdjust="0"/>
    <p:restoredTop sz="93609" autoAdjust="0"/>
  </p:normalViewPr>
  <p:slideViewPr>
    <p:cSldViewPr snapToGrid="0">
      <p:cViewPr varScale="1">
        <p:scale>
          <a:sx n="60" d="100"/>
          <a:sy n="60" d="100"/>
        </p:scale>
        <p:origin x="91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Wilson" userId="e028c438-6183-46cd-889d-6502d16f7a3f" providerId="ADAL" clId="{479311A0-4604-42EC-B96B-1CB64D3499DC}"/>
    <pc:docChg chg="modSld">
      <pc:chgData name="Kevin Wilson" userId="e028c438-6183-46cd-889d-6502d16f7a3f" providerId="ADAL" clId="{479311A0-4604-42EC-B96B-1CB64D3499DC}" dt="2021-12-09T15:43:31.067" v="26" actId="20577"/>
      <pc:docMkLst>
        <pc:docMk/>
      </pc:docMkLst>
      <pc:sldChg chg="modSp mod">
        <pc:chgData name="Kevin Wilson" userId="e028c438-6183-46cd-889d-6502d16f7a3f" providerId="ADAL" clId="{479311A0-4604-42EC-B96B-1CB64D3499DC}" dt="2021-12-09T15:41:24.040" v="23" actId="6549"/>
        <pc:sldMkLst>
          <pc:docMk/>
          <pc:sldMk cId="1222031805" sldId="264"/>
        </pc:sldMkLst>
        <pc:spChg chg="mod">
          <ac:chgData name="Kevin Wilson" userId="e028c438-6183-46cd-889d-6502d16f7a3f" providerId="ADAL" clId="{479311A0-4604-42EC-B96B-1CB64D3499DC}" dt="2021-12-09T15:41:24.040" v="23" actId="6549"/>
          <ac:spMkLst>
            <pc:docMk/>
            <pc:sldMk cId="1222031805" sldId="264"/>
            <ac:spMk id="3" creationId="{BB07B56B-0438-4DA6-9765-911D6B4F3362}"/>
          </ac:spMkLst>
        </pc:spChg>
      </pc:sldChg>
      <pc:sldChg chg="modSp mod">
        <pc:chgData name="Kevin Wilson" userId="e028c438-6183-46cd-889d-6502d16f7a3f" providerId="ADAL" clId="{479311A0-4604-42EC-B96B-1CB64D3499DC}" dt="2021-12-09T15:42:47.643" v="25" actId="20577"/>
        <pc:sldMkLst>
          <pc:docMk/>
          <pc:sldMk cId="2882855813" sldId="268"/>
        </pc:sldMkLst>
        <pc:spChg chg="mod">
          <ac:chgData name="Kevin Wilson" userId="e028c438-6183-46cd-889d-6502d16f7a3f" providerId="ADAL" clId="{479311A0-4604-42EC-B96B-1CB64D3499DC}" dt="2021-12-09T15:42:47.643" v="25" actId="20577"/>
          <ac:spMkLst>
            <pc:docMk/>
            <pc:sldMk cId="2882855813" sldId="268"/>
            <ac:spMk id="3" creationId="{5BEDF821-D998-4533-B360-108D3761B867}"/>
          </ac:spMkLst>
        </pc:spChg>
      </pc:sldChg>
      <pc:sldChg chg="modSp mod">
        <pc:chgData name="Kevin Wilson" userId="e028c438-6183-46cd-889d-6502d16f7a3f" providerId="ADAL" clId="{479311A0-4604-42EC-B96B-1CB64D3499DC}" dt="2021-12-09T15:43:31.067" v="26" actId="20577"/>
        <pc:sldMkLst>
          <pc:docMk/>
          <pc:sldMk cId="1318140863" sldId="269"/>
        </pc:sldMkLst>
        <pc:spChg chg="mod">
          <ac:chgData name="Kevin Wilson" userId="e028c438-6183-46cd-889d-6502d16f7a3f" providerId="ADAL" clId="{479311A0-4604-42EC-B96B-1CB64D3499DC}" dt="2021-12-09T15:43:31.067" v="26" actId="20577"/>
          <ac:spMkLst>
            <pc:docMk/>
            <pc:sldMk cId="1318140863" sldId="269"/>
            <ac:spMk id="3" creationId="{B6131B54-39DA-4EA7-9340-4D94088CAE8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A4BDA-165F-443B-BFD3-4BE62BB705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D6610-94F0-49DE-B0F4-6AE58BE38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CA7E-952D-43F7-8817-6BDE394DA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D5DD9-5A86-4205-AF87-CDA091082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1594A-9935-40A3-A8E9-F2B36880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6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02635-2331-4898-BFC5-4951A8074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12CF3-6C47-4768-9EF9-86556B062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6B000-695B-44CA-A397-945E3BF6E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A77E7-EEBA-4434-97A8-754FD0FA0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A2415-10AA-4F6E-8B74-94D4E0766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0F034-B7D8-42A2-BD73-8BC60422B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86C6E-75A9-428F-8A88-02A8AFA68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A74B2-0F76-42DD-83CF-D4A75D631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15C8D-7B57-4626-A7E2-FCFBFB1B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1FFCB-CA6B-401C-98BF-310F601FA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60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BBAE9-E124-44ED-B20B-7748CFEB8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D9B14-D9BC-469D-AB4C-D1EAC6ECD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4720-DEBF-4A2F-B28E-8A78D21E4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84C10-C24F-4AB9-986A-0760B893D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37AA5-3293-4B3C-B858-BA05ADB6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B7502-72A3-4D5F-B352-219C91753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6597-400A-47A8-992D-9E9BFFA5C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D87EE-A016-4AD5-8921-C97D58CA4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99D84-44AB-4B1F-A6CC-944A644DD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FF5B1B-692A-436A-A4DC-5039F3112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A13BCA-80A6-46B3-970F-F0B085CBE6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E2DFA5-EB09-4A40-9805-564E49EA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F931EF-53DD-475F-AD2F-F111E6573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B7E78E-A73D-4169-9579-1289CDBB1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0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AC626-9823-468D-BF80-77B09DDC9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4EEEDD-3452-403B-91FC-5F53C72AF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BC97C-864A-43DE-91F6-D670B8263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E3CF7-8455-4411-A26B-1B6D1468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7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DAF467-661B-4D4B-8BCD-66C97211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6A87D-655D-4FBC-B1DD-3A79B759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54C13-ED13-4354-B613-85E57397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53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524A3-50FF-4E02-8442-B1FD3C9AD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59EA4-A736-4750-ADBF-8F558C650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062C6-2A38-4084-99C0-850FCFC00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55131C-E951-4494-8AAB-EC65DD4EA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9E70B-EB73-49D8-9CD1-4C9F7B10F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32B10-9F67-4D73-8C8D-9906A0D91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54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64CE2-470D-45BF-843F-00D6044FE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D89509-5431-45F4-AF80-CCB1138AA5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418BC-0C31-4DBE-AABB-FDEBE69A9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06685-898B-48C2-A064-079354E26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A1C22-D68A-406B-9122-8F778FC88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ADF8C-2501-4E21-BF8F-786A4BB7D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9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C871C-8CA8-4B9E-9539-2FCCCF7E4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321C72-46BD-4DF3-9EE9-34236D95C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4E108-AEBE-4B68-940E-6E50617B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3A700-8F1A-4C0D-852B-D61B74FB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E06EA-0972-4147-9EE5-FCB55EEA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74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D53E81-5CA3-43E5-A42F-01EFCFE0E7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B49418-7737-413F-A028-3B89821C1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CCA45-A762-46B6-A53F-AD31B96AD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21270-5F25-4A7E-B02D-A13339807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B770F-4ACC-4F70-8290-843A4C3DC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7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EA6F4D-7758-478D-A83D-A59E1B79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E0FFD-8CC9-4382-860F-3B32D22D9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A1623-7F18-4B43-964B-DA29FE532C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F26E1-8777-493D-A191-53288EE9E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92C2E-9F3F-47E4-855C-FEB7C333F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E4AD4-264B-4AFE-8A65-D403D2986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98565-3A4B-471F-B014-D439FD7C7A7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3E61E3-DEA7-2B46-8966-D076E8E4555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5965165"/>
            <a:ext cx="838200" cy="8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8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gasdetecting.com/files/Mallory_Contacts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ritzsafety.com/location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asdetecting.com/files/ORR_OutsideSalesRoster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moodyprice.com/location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southerncrossinc.com/product-category/ga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safewareinc.com/safeware-branch-location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coderedsafety.com/contact-u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ntsafety.com/location/st-louis/#loc-content-ma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totalsafety.com/locations/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://www.gasdetecting.com/files/Martin_Safety_Directory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divalsafety.com/index.php/locations-footer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geotechenv.com/branch_locations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fieldenvironmental.com/locations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vallen.com/locations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motionindustries.com/about-mi/locat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73A53-5D01-4D44-A414-99D03BA4C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Key National Distributors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B7447-4FDD-48C9-A412-240C9EC190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Airgas</a:t>
            </a:r>
          </a:p>
          <a:p>
            <a:r>
              <a:rPr lang="en-US" dirty="0"/>
              <a:t>Mallory</a:t>
            </a:r>
          </a:p>
          <a:p>
            <a:r>
              <a:rPr lang="en-US" dirty="0"/>
              <a:t>Ritz Safety</a:t>
            </a:r>
          </a:p>
          <a:p>
            <a:r>
              <a:rPr lang="en-US" dirty="0"/>
              <a:t>Northern Safety/Orr Safety</a:t>
            </a:r>
          </a:p>
          <a:p>
            <a:r>
              <a:rPr lang="en-US" dirty="0"/>
              <a:t>Moody Price</a:t>
            </a:r>
          </a:p>
          <a:p>
            <a:r>
              <a:rPr lang="en-US" dirty="0"/>
              <a:t>Alpha Process Sales</a:t>
            </a:r>
          </a:p>
          <a:p>
            <a:r>
              <a:rPr lang="en-US" dirty="0"/>
              <a:t>Southern Cross</a:t>
            </a:r>
          </a:p>
          <a:p>
            <a:r>
              <a:rPr lang="en-US" dirty="0"/>
              <a:t>Safeware</a:t>
            </a:r>
          </a:p>
          <a:p>
            <a:r>
              <a:rPr lang="en-US" dirty="0"/>
              <a:t>Code Red Safety</a:t>
            </a:r>
          </a:p>
          <a:p>
            <a:r>
              <a:rPr lang="en-US" dirty="0"/>
              <a:t>USA Bluebook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C2B57-C587-4135-8E88-2FB50131B2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Trench Plate Rental</a:t>
            </a:r>
          </a:p>
          <a:p>
            <a:r>
              <a:rPr lang="en-US" dirty="0"/>
              <a:t>Pine Environmental</a:t>
            </a:r>
          </a:p>
          <a:p>
            <a:r>
              <a:rPr lang="en-US" dirty="0"/>
              <a:t>Total Safety</a:t>
            </a:r>
          </a:p>
          <a:p>
            <a:r>
              <a:rPr lang="en-US" dirty="0"/>
              <a:t>Martin Safety</a:t>
            </a:r>
          </a:p>
          <a:p>
            <a:r>
              <a:rPr lang="en-US" dirty="0" err="1"/>
              <a:t>Dival</a:t>
            </a:r>
            <a:r>
              <a:rPr lang="en-US" dirty="0"/>
              <a:t> Safety</a:t>
            </a:r>
          </a:p>
          <a:p>
            <a:r>
              <a:rPr lang="en-US" dirty="0"/>
              <a:t>Geotech Environmental</a:t>
            </a:r>
          </a:p>
          <a:p>
            <a:r>
              <a:rPr lang="en-US" dirty="0"/>
              <a:t>Field Environmental</a:t>
            </a:r>
          </a:p>
          <a:p>
            <a:r>
              <a:rPr lang="en-US" dirty="0"/>
              <a:t>Vallen Safety</a:t>
            </a:r>
          </a:p>
        </p:txBody>
      </p:sp>
    </p:spTree>
    <p:extLst>
      <p:ext uri="{BB962C8B-B14F-4D97-AF65-F5344CB8AC3E}">
        <p14:creationId xmlns:p14="http://schemas.microsoft.com/office/powerpoint/2010/main" val="27469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43703-C0CF-4C89-8ABF-712928129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0043"/>
            <a:ext cx="10515600" cy="1325563"/>
          </a:xfrm>
        </p:spPr>
        <p:txBody>
          <a:bodyPr>
            <a:normAutofit fontScale="90000"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Jan-Nov 2020  $735,384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2021 Sales Jan-Nov $338,625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278C4-3772-4598-B65D-368DDD64D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24339"/>
            <a:ext cx="5181600" cy="435133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Airgas Safety</a:t>
            </a:r>
          </a:p>
          <a:p>
            <a:pPr lvl="1"/>
            <a:r>
              <a:rPr lang="en-US" dirty="0"/>
              <a:t>Good progress from Atmos deal</a:t>
            </a:r>
          </a:p>
          <a:p>
            <a:pPr lvl="1"/>
            <a:r>
              <a:rPr lang="en-US" dirty="0"/>
              <a:t>George Watlington-Gate Keeper</a:t>
            </a:r>
          </a:p>
          <a:p>
            <a:pPr lvl="1"/>
            <a:r>
              <a:rPr lang="en-US" dirty="0"/>
              <a:t>Tony </a:t>
            </a:r>
            <a:r>
              <a:rPr lang="en-US" dirty="0" err="1"/>
              <a:t>Emmolo’s</a:t>
            </a:r>
            <a:r>
              <a:rPr lang="en-US" dirty="0"/>
              <a:t> new position</a:t>
            </a:r>
          </a:p>
          <a:p>
            <a:pPr lvl="2"/>
            <a:r>
              <a:rPr lang="en-US" dirty="0"/>
              <a:t>Future bright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E9AA9E-ECBD-482A-941E-32A0B6C76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24339"/>
            <a:ext cx="5181600" cy="435133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Airgas Specialty Gas</a:t>
            </a:r>
          </a:p>
          <a:p>
            <a:pPr lvl="1"/>
            <a:r>
              <a:rPr lang="en-US" dirty="0"/>
              <a:t>Huge Opportunity</a:t>
            </a:r>
          </a:p>
          <a:p>
            <a:pPr lvl="1"/>
            <a:r>
              <a:rPr lang="en-US" dirty="0"/>
              <a:t>Airgas Gas Equipment Group</a:t>
            </a:r>
          </a:p>
          <a:p>
            <a:pPr lvl="2"/>
            <a:r>
              <a:rPr lang="en-US" dirty="0"/>
              <a:t>Not a good situation</a:t>
            </a:r>
          </a:p>
          <a:p>
            <a:pPr lvl="1"/>
            <a:r>
              <a:rPr lang="en-US" dirty="0"/>
              <a:t>Take advantage of your area reps</a:t>
            </a:r>
          </a:p>
          <a:p>
            <a:pPr lvl="1"/>
            <a:r>
              <a:rPr lang="en-US" dirty="0"/>
              <a:t>Relationships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EA67F7-AAEA-E64F-A76C-1A6D9DB378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603" y="82323"/>
            <a:ext cx="2396793" cy="118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2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EE377-3672-43A3-BCDB-A744CE681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>
              <a:solidFill>
                <a:srgbClr val="954F72"/>
              </a:solidFill>
            </a:endParaRPr>
          </a:p>
          <a:p>
            <a:pPr marL="0" indent="0">
              <a:buNone/>
            </a:pPr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$1,005,363</a:t>
            </a:r>
          </a:p>
          <a:p>
            <a:pPr marL="0" indent="0">
              <a:buNone/>
            </a:pPr>
            <a:r>
              <a:rPr lang="en-US" dirty="0"/>
              <a:t>Sales 2020 </a:t>
            </a:r>
            <a:r>
              <a:rPr lang="en-US" dirty="0">
                <a:highlight>
                  <a:srgbClr val="FFFF00"/>
                </a:highlight>
              </a:rPr>
              <a:t>$740,460.00</a:t>
            </a:r>
          </a:p>
          <a:p>
            <a:r>
              <a:rPr lang="en-US" dirty="0"/>
              <a:t>Definitely an important account. </a:t>
            </a:r>
          </a:p>
          <a:p>
            <a:r>
              <a:rPr lang="en-US" dirty="0"/>
              <a:t>Success in some areas and nothing with other branches. </a:t>
            </a:r>
          </a:p>
          <a:p>
            <a:r>
              <a:rPr lang="en-US" dirty="0"/>
              <a:t>Lots of competitive lines but they express a desire to do more with us. </a:t>
            </a:r>
          </a:p>
          <a:p>
            <a:r>
              <a:rPr lang="en-US" dirty="0"/>
              <a:t>New opportunities in Texas now and they are continually acquiring additional distributors. </a:t>
            </a:r>
          </a:p>
          <a:p>
            <a:r>
              <a:rPr lang="en-US" dirty="0"/>
              <a:t>Lots of room to grow. </a:t>
            </a:r>
          </a:p>
          <a:p>
            <a:r>
              <a:rPr lang="en-US" dirty="0"/>
              <a:t>Need to put on fixed product awareness webinar.</a:t>
            </a:r>
          </a:p>
          <a:p>
            <a:r>
              <a:rPr lang="en-US" sz="2100" dirty="0">
                <a:solidFill>
                  <a:srgbClr val="954F72"/>
                </a:solidFill>
                <a:hlinkClick r:id="rId2"/>
              </a:rPr>
              <a:t>Mallory Contacts</a:t>
            </a:r>
            <a:endParaRPr lang="en-US" sz="2100" dirty="0">
              <a:solidFill>
                <a:srgbClr val="954F7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CE13D8-F948-9849-94A0-51BAC00E3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4100" y="199110"/>
            <a:ext cx="4328886" cy="96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64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0D681-3898-4F86-B37E-7B1D695F0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Projected 2021 </a:t>
            </a:r>
            <a:r>
              <a:rPr lang="en-US" dirty="0">
                <a:highlight>
                  <a:srgbClr val="00FF00"/>
                </a:highlight>
              </a:rPr>
              <a:t>$396,264.00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FFFF00"/>
                </a:highlight>
              </a:rPr>
              <a:t>$314,923.00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Mobile $78,682.00</a:t>
            </a:r>
          </a:p>
          <a:p>
            <a:pPr lvl="1"/>
            <a:r>
              <a:rPr lang="en-US" dirty="0"/>
              <a:t>Oklahoma $64,459.00</a:t>
            </a:r>
          </a:p>
          <a:p>
            <a:pPr lvl="1"/>
            <a:r>
              <a:rPr lang="en-US" dirty="0"/>
              <a:t>Jacksonville $36,733.00</a:t>
            </a:r>
          </a:p>
          <a:p>
            <a:pPr lvl="1"/>
            <a:r>
              <a:rPr lang="en-US" dirty="0"/>
              <a:t>Houston $25,320.00</a:t>
            </a:r>
          </a:p>
          <a:p>
            <a:pPr lvl="1"/>
            <a:r>
              <a:rPr lang="en-US" dirty="0"/>
              <a:t>Pompano $16,997.00</a:t>
            </a:r>
          </a:p>
          <a:p>
            <a:pPr lvl="1"/>
            <a:r>
              <a:rPr lang="en-US" dirty="0"/>
              <a:t>San Antonio $16,291.00</a:t>
            </a:r>
          </a:p>
          <a:p>
            <a:pPr lvl="1"/>
            <a:r>
              <a:rPr lang="en-US" dirty="0"/>
              <a:t>Tampa $16,058.00</a:t>
            </a:r>
          </a:p>
          <a:p>
            <a:pPr lvl="1"/>
            <a:r>
              <a:rPr lang="en-US" dirty="0"/>
              <a:t>Dallas $13,346.00</a:t>
            </a:r>
          </a:p>
          <a:p>
            <a:pPr lvl="1"/>
            <a:r>
              <a:rPr lang="en-US" dirty="0"/>
              <a:t>Oregon $9,084.00</a:t>
            </a:r>
          </a:p>
          <a:p>
            <a:pPr lvl="1"/>
            <a:r>
              <a:rPr lang="en-US" dirty="0"/>
              <a:t>Las Vegas $7,632.00</a:t>
            </a:r>
          </a:p>
          <a:p>
            <a:r>
              <a:rPr lang="en-US" sz="2400" dirty="0">
                <a:hlinkClick r:id="rId2"/>
              </a:rPr>
              <a:t>https://www.ritzsafety.com/locations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5B65CB-25FC-5C48-836B-CFAFF2E138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839" y="125223"/>
            <a:ext cx="2730321" cy="159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06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7B56B-0438-4DA6-9765-911D6B4F3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283" y="1612973"/>
            <a:ext cx="10515600" cy="4351338"/>
          </a:xfrm>
        </p:spPr>
        <p:txBody>
          <a:bodyPr/>
          <a:lstStyle/>
          <a:p>
            <a:r>
              <a:rPr lang="en-US" dirty="0"/>
              <a:t>Northern 2021 Projected </a:t>
            </a:r>
            <a:r>
              <a:rPr lang="en-US" dirty="0">
                <a:highlight>
                  <a:srgbClr val="00FF00"/>
                </a:highlight>
              </a:rPr>
              <a:t>$62,823.00</a:t>
            </a:r>
          </a:p>
          <a:p>
            <a:r>
              <a:rPr lang="en-US" dirty="0"/>
              <a:t>Sales2020 </a:t>
            </a:r>
            <a:r>
              <a:rPr lang="en-US" dirty="0">
                <a:highlight>
                  <a:srgbClr val="FFFF00"/>
                </a:highlight>
              </a:rPr>
              <a:t>$28,576.00</a:t>
            </a:r>
          </a:p>
          <a:p>
            <a:r>
              <a:rPr lang="en-US" dirty="0"/>
              <a:t>Orr 2021 Projected </a:t>
            </a:r>
            <a:r>
              <a:rPr lang="en-US" dirty="0">
                <a:highlight>
                  <a:srgbClr val="00FF00"/>
                </a:highlight>
              </a:rPr>
              <a:t>$248,385.00</a:t>
            </a:r>
          </a:p>
          <a:p>
            <a:r>
              <a:rPr lang="en-US" dirty="0"/>
              <a:t>2020 </a:t>
            </a:r>
            <a:r>
              <a:rPr lang="en-US" dirty="0">
                <a:highlight>
                  <a:srgbClr val="FFFF00"/>
                </a:highlight>
              </a:rPr>
              <a:t>$518,094.00 </a:t>
            </a:r>
          </a:p>
          <a:p>
            <a:r>
              <a:rPr lang="en-US" dirty="0"/>
              <a:t>Corpus Christi branch just ordered GX-3R for stock. Good sign</a:t>
            </a:r>
          </a:p>
          <a:p>
            <a:r>
              <a:rPr lang="en-US" dirty="0"/>
              <a:t>They will be watching this branch as a model.</a:t>
            </a:r>
          </a:p>
          <a:p>
            <a:r>
              <a:rPr lang="en-US" dirty="0"/>
              <a:t>Over 100 outside reps combined throughout the US</a:t>
            </a:r>
          </a:p>
          <a:p>
            <a:r>
              <a:rPr lang="en-US" sz="1800" dirty="0">
                <a:hlinkClick r:id="rId2"/>
              </a:rPr>
              <a:t>NSI - ORR Outside Sales Roster Map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68BE0-BF85-104A-A78B-D02B490C6D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333" y="167934"/>
            <a:ext cx="6164952" cy="116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3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39E60-01FF-42A8-B997-F26EE3672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FFFF00"/>
                </a:highlight>
              </a:rPr>
              <a:t>$180,295.00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00FF00"/>
                </a:highlight>
              </a:rPr>
              <a:t>$46,261.00</a:t>
            </a:r>
          </a:p>
          <a:p>
            <a:r>
              <a:rPr lang="en-US" dirty="0"/>
              <a:t>This account was responsible for the two-wire development. </a:t>
            </a:r>
          </a:p>
          <a:p>
            <a:r>
              <a:rPr lang="en-US" dirty="0"/>
              <a:t>They have gone a bit quiet, but we believe they will pick-up strong for 2022.</a:t>
            </a:r>
          </a:p>
          <a:p>
            <a:r>
              <a:rPr lang="en-US" dirty="0"/>
              <a:t>Mainly cover Texas to Alabama.</a:t>
            </a:r>
          </a:p>
          <a:p>
            <a:r>
              <a:rPr lang="en-US" dirty="0">
                <a:solidFill>
                  <a:srgbClr val="000000"/>
                </a:solidFill>
                <a:latin typeface="nimbus-sans"/>
              </a:rPr>
              <a:t>O</a:t>
            </a:r>
            <a:r>
              <a:rPr lang="en-US" b="0" i="0" dirty="0">
                <a:solidFill>
                  <a:srgbClr val="000000"/>
                </a:solidFill>
                <a:effectLst/>
                <a:latin typeface="nimbus-sans"/>
              </a:rPr>
              <a:t>ne of the largest providers of instrumentation, filtration, steam/energy management and high-pressure products in the United States.</a:t>
            </a:r>
          </a:p>
          <a:p>
            <a:r>
              <a:rPr lang="en-US" dirty="0"/>
              <a:t>Over 100 employees. </a:t>
            </a:r>
          </a:p>
          <a:p>
            <a:r>
              <a:rPr lang="en-US" sz="2200" dirty="0">
                <a:hlinkClick r:id="rId2"/>
              </a:rPr>
              <a:t>Locations | Moody Price</a:t>
            </a:r>
            <a:endParaRPr lang="en-US" sz="22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2679EF-4009-F840-89B1-3E7468B51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7270" y="179614"/>
            <a:ext cx="2677459" cy="136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96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F5870-19AF-4C47-B134-225FEFE00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FFFF00"/>
                </a:highlight>
              </a:rPr>
              <a:t>$38275.00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00FF00"/>
                </a:highlight>
              </a:rPr>
              <a:t>$4632.00</a:t>
            </a:r>
          </a:p>
          <a:p>
            <a:r>
              <a:rPr lang="en-US" dirty="0"/>
              <a:t>Gas services company over seventy-five years old trying to increase product sales.</a:t>
            </a:r>
          </a:p>
          <a:p>
            <a:r>
              <a:rPr lang="en-US" dirty="0"/>
              <a:t>Exclusive distributor for the gas utilities for </a:t>
            </a:r>
            <a:r>
              <a:rPr lang="en-US" dirty="0" err="1"/>
              <a:t>Inficon</a:t>
            </a:r>
            <a:r>
              <a:rPr lang="en-US" dirty="0"/>
              <a:t> Irwin Methane Leak Detector. </a:t>
            </a:r>
          </a:p>
          <a:p>
            <a:r>
              <a:rPr lang="en-US" dirty="0"/>
              <a:t>Sales team are all based inside. They are trying hard to build sales but are having trouble getting to the right person.</a:t>
            </a:r>
          </a:p>
          <a:p>
            <a:r>
              <a:rPr lang="en-US" dirty="0"/>
              <a:t>Nationwide coverage</a:t>
            </a:r>
          </a:p>
          <a:p>
            <a:r>
              <a:rPr lang="en-US" sz="2000" dirty="0">
                <a:hlinkClick r:id="rId2"/>
              </a:rPr>
              <a:t>Gas | Products | Southern Cross (southerncrossinc.com)</a:t>
            </a: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E55819-97D6-5C40-BD93-25E6894B83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8972" y="133295"/>
            <a:ext cx="4071257" cy="144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05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59E3A-8B57-4939-95F9-5237D7740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7000" dirty="0"/>
              <a:t>2021 Projected </a:t>
            </a:r>
            <a:r>
              <a:rPr lang="en-US" sz="7000" dirty="0">
                <a:highlight>
                  <a:srgbClr val="FFFF00"/>
                </a:highlight>
              </a:rPr>
              <a:t>$866,296.00</a:t>
            </a:r>
          </a:p>
          <a:p>
            <a:r>
              <a:rPr lang="en-US" sz="7000" dirty="0"/>
              <a:t>Sales 2020 </a:t>
            </a:r>
            <a:r>
              <a:rPr lang="en-US" sz="7000" dirty="0">
                <a:highlight>
                  <a:srgbClr val="00FF00"/>
                </a:highlight>
              </a:rPr>
              <a:t>$772,919.00</a:t>
            </a:r>
          </a:p>
          <a:p>
            <a:r>
              <a:rPr lang="en-US" sz="7000" dirty="0"/>
              <a:t>They have representatives all over the country. We are strong in the southeast, Colorado and doing better in the northeast.</a:t>
            </a:r>
          </a:p>
          <a:p>
            <a:r>
              <a:rPr lang="en-US" sz="7000" dirty="0"/>
              <a:t>Omnia Partners Contract (Formerly US Communities Contract). Makes buying easier with no bid practice</a:t>
            </a:r>
          </a:p>
          <a:p>
            <a:r>
              <a:rPr lang="en-US" sz="7000" dirty="0"/>
              <a:t>We work with the folks that want to work with us. </a:t>
            </a:r>
          </a:p>
          <a:p>
            <a:r>
              <a:rPr lang="en-US" sz="7000" dirty="0"/>
              <a:t>They will continue to grow but we will never be there first out of the bag in areas that we are not already.</a:t>
            </a:r>
          </a:p>
          <a:p>
            <a:r>
              <a:rPr lang="en-US" sz="7000" dirty="0"/>
              <a:t>Great group of people and ownership.</a:t>
            </a:r>
          </a:p>
          <a:p>
            <a:pPr marL="0" indent="0">
              <a:buNone/>
            </a:pPr>
            <a:r>
              <a:rPr lang="en-US" sz="5000" dirty="0">
                <a:hlinkClick r:id="rId2"/>
              </a:rPr>
              <a:t>Safeware Locations | Safeware (safewareinc.com)</a:t>
            </a:r>
            <a:endParaRPr lang="en-US" sz="5000" dirty="0">
              <a:highlight>
                <a:srgbClr val="00FF00"/>
              </a:highlight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F0E5FE-CCDD-4043-B82D-1413324816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841" y="177380"/>
            <a:ext cx="3630317" cy="121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7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DF821-D998-4533-B360-108D3761B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6591"/>
            <a:ext cx="10515600" cy="4351338"/>
          </a:xfrm>
        </p:spPr>
        <p:txBody>
          <a:bodyPr/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FFFF00"/>
                </a:highlight>
              </a:rPr>
              <a:t>$99,542.00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00FF00"/>
                </a:highlight>
              </a:rPr>
              <a:t>$74,905.00</a:t>
            </a:r>
          </a:p>
          <a:p>
            <a:endParaRPr lang="en-US" dirty="0"/>
          </a:p>
          <a:p>
            <a:r>
              <a:rPr lang="en-US" dirty="0"/>
              <a:t>No communication with their team. Never return calls or emails. </a:t>
            </a:r>
          </a:p>
          <a:p>
            <a:r>
              <a:rPr lang="en-US" dirty="0"/>
              <a:t>Fell into a great fixed system a few months ago</a:t>
            </a:r>
          </a:p>
          <a:p>
            <a:r>
              <a:rPr lang="en-US" dirty="0"/>
              <a:t>Use us for Eagle II</a:t>
            </a:r>
          </a:p>
          <a:p>
            <a:r>
              <a:rPr lang="en-US" dirty="0"/>
              <a:t>Terminating their discount</a:t>
            </a:r>
          </a:p>
          <a:p>
            <a:r>
              <a:rPr lang="en-US" sz="2000" dirty="0">
                <a:hlinkClick r:id="rId2"/>
              </a:rPr>
              <a:t>CONTACT US | Code Red Safety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08C5A5-37B2-6946-9B19-29B5FBBD23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7477" y="271306"/>
            <a:ext cx="3197046" cy="134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55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31B54-39DA-4EA7-9340-4D94088CA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2021 Projected </a:t>
            </a:r>
            <a:r>
              <a:rPr lang="en-US">
                <a:highlight>
                  <a:srgbClr val="FFFF00"/>
                </a:highlight>
              </a:rPr>
              <a:t>$35,600.00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00FF00"/>
                </a:highlight>
              </a:rPr>
              <a:t>$0.00</a:t>
            </a:r>
          </a:p>
          <a:p>
            <a:r>
              <a:rPr lang="en-US" dirty="0"/>
              <a:t>Focused on the small to medium sized water/waste water market.</a:t>
            </a:r>
          </a:p>
          <a:p>
            <a:r>
              <a:rPr lang="en-US" dirty="0"/>
              <a:t>We just got in their catalog, so the numbers are low.</a:t>
            </a:r>
          </a:p>
          <a:p>
            <a:r>
              <a:rPr lang="en-US" dirty="0"/>
              <a:t>Very promising account. Due to Covid, we have not been able to get in front of their team. </a:t>
            </a:r>
          </a:p>
          <a:p>
            <a:r>
              <a:rPr lang="en-US" dirty="0"/>
              <a:t>Have a large team of outside reps base throughout the country</a:t>
            </a:r>
          </a:p>
          <a:p>
            <a:r>
              <a:rPr lang="en-US" dirty="0"/>
              <a:t>They are expanding their model into the food and beverage industry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8E7591-D4E0-0E43-9DAD-C85956A4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512" y="398236"/>
            <a:ext cx="4052975" cy="92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40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ECB77-58AD-4DDD-9289-43C122893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FFFF00"/>
                </a:highlight>
              </a:rPr>
              <a:t>$209,238.00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00FF00"/>
                </a:highlight>
              </a:rPr>
              <a:t>$75,297.00</a:t>
            </a:r>
          </a:p>
          <a:p>
            <a:r>
              <a:rPr lang="en-US" dirty="0"/>
              <a:t>Holding company purchased Trench Plate Rental and National Trench Safety.</a:t>
            </a:r>
          </a:p>
          <a:p>
            <a:r>
              <a:rPr lang="en-US" dirty="0"/>
              <a:t>Combined sixty-three branches in the US, two in the UK</a:t>
            </a:r>
          </a:p>
          <a:p>
            <a:r>
              <a:rPr lang="en-US" dirty="0"/>
              <a:t>Todd has worked hard for this account and we have many more opportunities</a:t>
            </a:r>
          </a:p>
          <a:p>
            <a:r>
              <a:rPr lang="en-US" sz="2000" dirty="0">
                <a:hlinkClick r:id="rId2"/>
              </a:rPr>
              <a:t>National Trench Safety - St. Lois MO Trench &amp; Traffic Safety Specialists (ntsafety.com)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923C42-77CB-264F-A91D-DAAA54669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123" y="188303"/>
            <a:ext cx="4045753" cy="136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63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CC53E-33EE-4A76-8BE6-D292168A0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669"/>
            <a:ext cx="10515600" cy="4351338"/>
          </a:xfrm>
        </p:spPr>
        <p:txBody>
          <a:bodyPr/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FFFF00"/>
                </a:highlight>
              </a:rPr>
              <a:t>$387,017.00</a:t>
            </a:r>
          </a:p>
          <a:p>
            <a:r>
              <a:rPr lang="en-US" dirty="0"/>
              <a:t>Pine Env 2020 </a:t>
            </a:r>
            <a:r>
              <a:rPr lang="en-US" dirty="0">
                <a:highlight>
                  <a:srgbClr val="00FF00"/>
                </a:highlight>
              </a:rPr>
              <a:t>$355,757.00</a:t>
            </a:r>
          </a:p>
          <a:p>
            <a:r>
              <a:rPr lang="en-US" dirty="0"/>
              <a:t>Sandra to elaborate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627408-49C1-E241-B12C-2767BE925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909" y="230188"/>
            <a:ext cx="2796372" cy="139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19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59ED9-2E23-40C2-AA46-42709752A0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77799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$313,144.00</a:t>
            </a:r>
          </a:p>
          <a:p>
            <a:r>
              <a:rPr lang="en-US" dirty="0"/>
              <a:t>Combined 2020 </a:t>
            </a:r>
            <a:r>
              <a:rPr lang="en-US" dirty="0">
                <a:highlight>
                  <a:srgbClr val="FFFF00"/>
                </a:highlight>
              </a:rPr>
              <a:t>$281,608.00</a:t>
            </a:r>
          </a:p>
          <a:p>
            <a:endParaRPr lang="en-US" dirty="0"/>
          </a:p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$161,449.00</a:t>
            </a:r>
          </a:p>
          <a:p>
            <a:r>
              <a:rPr lang="en-US" dirty="0"/>
              <a:t>Total Sales 2020 </a:t>
            </a:r>
            <a:r>
              <a:rPr lang="en-US" dirty="0">
                <a:highlight>
                  <a:srgbClr val="FFFF00"/>
                </a:highlight>
              </a:rPr>
              <a:t>$209,927.00</a:t>
            </a:r>
          </a:p>
          <a:p>
            <a:endParaRPr lang="en-US" dirty="0"/>
          </a:p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$151,695.00</a:t>
            </a:r>
          </a:p>
          <a:p>
            <a:r>
              <a:rPr lang="en-US" dirty="0"/>
              <a:t>Total S&amp;S  2020 </a:t>
            </a:r>
            <a:r>
              <a:rPr lang="en-US" dirty="0">
                <a:highlight>
                  <a:srgbClr val="FFFF00"/>
                </a:highlight>
              </a:rPr>
              <a:t>$71,681.00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8004E9-46EE-4053-B00F-D35425F5E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77799"/>
            <a:ext cx="5181600" cy="4351338"/>
          </a:xfrm>
        </p:spPr>
        <p:txBody>
          <a:bodyPr/>
          <a:lstStyle/>
          <a:p>
            <a:r>
              <a:rPr lang="en-US" dirty="0"/>
              <a:t>This account is huge</a:t>
            </a:r>
          </a:p>
          <a:p>
            <a:r>
              <a:rPr lang="en-US" dirty="0"/>
              <a:t>Predominantly Blackline Safety</a:t>
            </a:r>
          </a:p>
          <a:p>
            <a:r>
              <a:rPr lang="en-US" dirty="0"/>
              <a:t>We have some success’ in certain areas.</a:t>
            </a:r>
          </a:p>
          <a:p>
            <a:r>
              <a:rPr lang="en-US" dirty="0"/>
              <a:t>Future possibilities regarding cloud-based tracking.</a:t>
            </a:r>
          </a:p>
          <a:p>
            <a:endParaRPr lang="en-US" dirty="0"/>
          </a:p>
          <a:p>
            <a:r>
              <a:rPr lang="en-US" sz="2000" dirty="0">
                <a:hlinkClick r:id="rId2"/>
              </a:rPr>
              <a:t>Locations - Total Safety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5E6704-C248-3E42-B116-DF689063A2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774" y="0"/>
            <a:ext cx="3086051" cy="204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286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E9078-DDBB-460D-BC73-57F34C50D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658"/>
            <a:ext cx="10515600" cy="4351338"/>
          </a:xfrm>
        </p:spPr>
        <p:txBody>
          <a:bodyPr/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$49,028.00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FFFF00"/>
                </a:highlight>
              </a:rPr>
              <a:t>$39,194.00</a:t>
            </a:r>
          </a:p>
          <a:p>
            <a:pPr marL="0" indent="0">
              <a:buNone/>
            </a:pPr>
            <a:r>
              <a:rPr lang="en-US" dirty="0"/>
              <a:t>They bought Safety Wear out of Indiana. Zac Brough (previous owner) is safety category manager.</a:t>
            </a:r>
          </a:p>
          <a:p>
            <a:pPr marL="0" indent="0">
              <a:buNone/>
            </a:pPr>
            <a:r>
              <a:rPr lang="en-US" dirty="0"/>
              <a:t>They are 100% of these numbers.</a:t>
            </a:r>
          </a:p>
          <a:p>
            <a:pPr marL="0" indent="0">
              <a:buNone/>
            </a:pPr>
            <a:r>
              <a:rPr lang="en-US" dirty="0"/>
              <a:t>We could grow well with them, but we are not getting responses from their regional managers. </a:t>
            </a:r>
          </a:p>
          <a:p>
            <a:pPr marL="0" indent="0">
              <a:buNone/>
            </a:pPr>
            <a:r>
              <a:rPr lang="en-US" dirty="0"/>
              <a:t>Future unknown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2021 Martin Safety Directory</a:t>
            </a:r>
            <a:endParaRPr lang="en-US" sz="2000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502FD2-75A8-B249-BE0C-D28B31A1C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169" y="237391"/>
            <a:ext cx="2845662" cy="86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09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A2955-79F9-48AC-B4FB-831B863AD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$82,423.00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FFFF00"/>
                </a:highlight>
              </a:rPr>
              <a:t>$139,620.00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dirty="0" err="1"/>
              <a:t>Dival</a:t>
            </a:r>
            <a:r>
              <a:rPr lang="en-US" dirty="0"/>
              <a:t> has lost some reputation as a gas detection house</a:t>
            </a:r>
          </a:p>
          <a:p>
            <a:pPr marL="0" indent="0">
              <a:buNone/>
            </a:pPr>
            <a:r>
              <a:rPr lang="en-US" dirty="0"/>
              <a:t>Gene Scherer is the gas detection champion but cannot get his team to do much with detection.</a:t>
            </a:r>
          </a:p>
          <a:p>
            <a:pPr marL="0" indent="0">
              <a:buNone/>
            </a:pPr>
            <a:r>
              <a:rPr lang="en-US" dirty="0"/>
              <a:t>Unless they invest in more gas detection people, I don’t see much growth with this account.</a:t>
            </a:r>
          </a:p>
          <a:p>
            <a:pPr marL="0" indent="0">
              <a:buNone/>
            </a:pPr>
            <a:r>
              <a:rPr lang="en-US" dirty="0"/>
              <a:t>Eleven locations</a:t>
            </a:r>
          </a:p>
          <a:p>
            <a:pPr marL="0" indent="0">
              <a:buNone/>
            </a:pPr>
            <a:r>
              <a:rPr lang="en-US" sz="2200" dirty="0" err="1">
                <a:hlinkClick r:id="rId2"/>
              </a:rPr>
              <a:t>DiVal</a:t>
            </a:r>
            <a:r>
              <a:rPr lang="en-US" sz="2200" dirty="0">
                <a:hlinkClick r:id="rId2"/>
              </a:rPr>
              <a:t> Safety Equipment, Inc. - Locations</a:t>
            </a: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B21442-55DE-C44E-BE29-E384E7CE3E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683" y="384402"/>
            <a:ext cx="3456633" cy="80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09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AEA44-0288-4D03-A62C-0E3D0C0D6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$95,270.00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FFFF00"/>
                </a:highlight>
              </a:rPr>
              <a:t>$60,308.00</a:t>
            </a:r>
          </a:p>
          <a:p>
            <a:r>
              <a:rPr lang="en-US" dirty="0"/>
              <a:t>Nine branches throughout the US. </a:t>
            </a:r>
          </a:p>
          <a:p>
            <a:r>
              <a:rPr lang="en-US" dirty="0"/>
              <a:t>Tammy has done some good things and Dave is getting attention at corporate in Denver</a:t>
            </a:r>
          </a:p>
          <a:p>
            <a:r>
              <a:rPr lang="en-US" dirty="0"/>
              <a:t>No RKI products on the website</a:t>
            </a:r>
          </a:p>
          <a:p>
            <a:r>
              <a:rPr lang="en-US" dirty="0"/>
              <a:t>Great potential, especially PID</a:t>
            </a:r>
          </a:p>
          <a:p>
            <a:r>
              <a:rPr lang="en-US" sz="1800" dirty="0">
                <a:hlinkClick r:id="rId2"/>
              </a:rPr>
              <a:t>Geotech Branch Locations (geotechenv.com)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2425E-558D-9041-A9A9-9D1D4D6874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280" y="241102"/>
            <a:ext cx="3405440" cy="122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12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DA842-F09A-4ABE-83CA-2408B1C45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6735"/>
            <a:ext cx="10515600" cy="4351338"/>
          </a:xfrm>
        </p:spPr>
        <p:txBody>
          <a:bodyPr/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$105,006.00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FFFF00"/>
                </a:highlight>
              </a:rPr>
              <a:t>$90,704.00.00</a:t>
            </a:r>
          </a:p>
          <a:p>
            <a:r>
              <a:rPr lang="en-US" dirty="0"/>
              <a:t>Most of the Sales out of PA and CA</a:t>
            </a:r>
          </a:p>
          <a:p>
            <a:r>
              <a:rPr lang="en-US" dirty="0"/>
              <a:t>Similar account to Pine and Geotech.</a:t>
            </a:r>
          </a:p>
          <a:p>
            <a:r>
              <a:rPr lang="en-US" dirty="0"/>
              <a:t>Thirteen locations</a:t>
            </a:r>
          </a:p>
          <a:p>
            <a:r>
              <a:rPr lang="en-US" sz="1800" dirty="0">
                <a:hlinkClick r:id="rId2"/>
              </a:rPr>
              <a:t>Locations (fieldenvironmental.com)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91D67C-37DC-6F40-B257-2B0CF1FD0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1077" y="140678"/>
            <a:ext cx="4549845" cy="128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0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9B770-4AD3-4308-87C3-E21D5C12D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$48,833.00</a:t>
            </a:r>
          </a:p>
          <a:p>
            <a:r>
              <a:rPr lang="en-US" dirty="0"/>
              <a:t>Sales 2020 </a:t>
            </a:r>
            <a:r>
              <a:rPr lang="en-US" dirty="0">
                <a:highlight>
                  <a:srgbClr val="FFFF00"/>
                </a:highlight>
              </a:rPr>
              <a:t>$44,870.00</a:t>
            </a:r>
          </a:p>
          <a:p>
            <a:r>
              <a:rPr lang="en-US" dirty="0"/>
              <a:t>Sales in TX, OH, NJ, NC, MI, AZ, AL</a:t>
            </a:r>
          </a:p>
          <a:p>
            <a:r>
              <a:rPr lang="en-US" dirty="0"/>
              <a:t>Recent meeting with their engineering fire and gas project team in Pasadena sounds very promising for fixed systems. They do these projects nation-wide and can turn-key. </a:t>
            </a:r>
          </a:p>
          <a:p>
            <a:endParaRPr lang="en-US" dirty="0"/>
          </a:p>
          <a:p>
            <a:r>
              <a:rPr lang="en-US" sz="2000" dirty="0">
                <a:hlinkClick r:id="rId2"/>
              </a:rPr>
              <a:t>Locations Finder | Shop Vallen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350AF-1BA7-8748-88B1-C82FA8F4D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771" y="128572"/>
            <a:ext cx="3337213" cy="132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33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F7ED6-71CC-41E7-9ECF-186F4F1B5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$62124.00</a:t>
            </a:r>
          </a:p>
          <a:p>
            <a:r>
              <a:rPr lang="en-US" dirty="0"/>
              <a:t>US Sales 2020 </a:t>
            </a:r>
            <a:r>
              <a:rPr lang="en-US" dirty="0">
                <a:highlight>
                  <a:srgbClr val="FFFF00"/>
                </a:highlight>
              </a:rPr>
              <a:t>$57052.00</a:t>
            </a:r>
          </a:p>
          <a:p>
            <a:r>
              <a:rPr lang="en-US" dirty="0"/>
              <a:t>2021 Projected </a:t>
            </a:r>
            <a:r>
              <a:rPr lang="en-US" dirty="0">
                <a:highlight>
                  <a:srgbClr val="00FF00"/>
                </a:highlight>
              </a:rPr>
              <a:t>$44948.00</a:t>
            </a:r>
          </a:p>
          <a:p>
            <a:r>
              <a:rPr lang="en-US" dirty="0"/>
              <a:t>Canada 2020 </a:t>
            </a:r>
            <a:r>
              <a:rPr lang="en-US" dirty="0">
                <a:highlight>
                  <a:srgbClr val="FFFF00"/>
                </a:highlight>
              </a:rPr>
              <a:t>$75896.00</a:t>
            </a:r>
          </a:p>
          <a:p>
            <a:r>
              <a:rPr lang="en-US" dirty="0"/>
              <a:t>We are opening the US operations up for a discount on an as needed basis. </a:t>
            </a:r>
          </a:p>
          <a:p>
            <a:r>
              <a:rPr lang="en-US" dirty="0"/>
              <a:t>If we can develop relationships with certain reps, we can work with them. </a:t>
            </a:r>
          </a:p>
          <a:p>
            <a:r>
              <a:rPr lang="en-US" dirty="0"/>
              <a:t>They have supply chain contracts with many large companies</a:t>
            </a:r>
          </a:p>
          <a:p>
            <a:r>
              <a:rPr lang="en-US" dirty="0"/>
              <a:t>500 Branches</a:t>
            </a:r>
          </a:p>
          <a:p>
            <a:r>
              <a:rPr lang="en-US" sz="2200" dirty="0">
                <a:hlinkClick r:id="rId2"/>
              </a:rPr>
              <a:t>Locations - Motion Branches &amp; Shops - Motion (motionindustries.com)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0DE981-EEE4-844E-AA1E-BDB7B027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7989" y="195264"/>
            <a:ext cx="5256021" cy="74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53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14985</TotalTime>
  <Words>1079</Words>
  <Application>Microsoft Office PowerPoint</Application>
  <PresentationFormat>Widescreen</PresentationFormat>
  <Paragraphs>173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nimbus-sans</vt:lpstr>
      <vt:lpstr>Office Theme</vt:lpstr>
      <vt:lpstr>Key National Distributors</vt:lpstr>
      <vt:lpstr>   Jan-Nov 2020  $735,384 2021 Sales Jan-Nov $338,625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National Distributors</dc:title>
  <dc:creator>Kevin Wilson</dc:creator>
  <cp:lastModifiedBy>Kevin Wilson</cp:lastModifiedBy>
  <cp:revision>21</cp:revision>
  <dcterms:created xsi:type="dcterms:W3CDTF">2021-11-22T20:53:18Z</dcterms:created>
  <dcterms:modified xsi:type="dcterms:W3CDTF">2021-12-09T15:43:38Z</dcterms:modified>
</cp:coreProperties>
</file>