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257" r:id="rId2"/>
    <p:sldId id="259" r:id="rId3"/>
    <p:sldId id="260" r:id="rId4"/>
    <p:sldId id="474" r:id="rId5"/>
    <p:sldId id="366" r:id="rId6"/>
    <p:sldId id="262" r:id="rId7"/>
    <p:sldId id="368" r:id="rId8"/>
    <p:sldId id="375" r:id="rId9"/>
    <p:sldId id="529" r:id="rId10"/>
    <p:sldId id="530" r:id="rId11"/>
    <p:sldId id="516" r:id="rId12"/>
    <p:sldId id="531" r:id="rId13"/>
    <p:sldId id="532" r:id="rId14"/>
    <p:sldId id="517" r:id="rId15"/>
    <p:sldId id="377" r:id="rId16"/>
    <p:sldId id="373" r:id="rId17"/>
    <p:sldId id="480" r:id="rId18"/>
    <p:sldId id="500" r:id="rId19"/>
    <p:sldId id="481" r:id="rId20"/>
    <p:sldId id="371" r:id="rId21"/>
    <p:sldId id="475" r:id="rId22"/>
    <p:sldId id="522" r:id="rId23"/>
    <p:sldId id="512" r:id="rId24"/>
    <p:sldId id="505" r:id="rId25"/>
    <p:sldId id="506" r:id="rId26"/>
    <p:sldId id="507" r:id="rId27"/>
    <p:sldId id="300" r:id="rId28"/>
    <p:sldId id="301" r:id="rId29"/>
    <p:sldId id="477" r:id="rId30"/>
    <p:sldId id="483" r:id="rId31"/>
    <p:sldId id="482" r:id="rId32"/>
    <p:sldId id="501" r:id="rId33"/>
    <p:sldId id="319" r:id="rId34"/>
    <p:sldId id="320" r:id="rId35"/>
    <p:sldId id="523" r:id="rId36"/>
    <p:sldId id="524" r:id="rId37"/>
    <p:sldId id="525" r:id="rId38"/>
    <p:sldId id="526" r:id="rId39"/>
    <p:sldId id="527" r:id="rId40"/>
    <p:sldId id="519" r:id="rId41"/>
    <p:sldId id="520" r:id="rId42"/>
    <p:sldId id="528" r:id="rId43"/>
    <p:sldId id="521" r:id="rId44"/>
    <p:sldId id="518" r:id="rId45"/>
    <p:sldId id="488" r:id="rId46"/>
    <p:sldId id="497" r:id="rId47"/>
    <p:sldId id="499" r:id="rId48"/>
    <p:sldId id="472" r:id="rId49"/>
    <p:sldId id="479" r:id="rId50"/>
    <p:sldId id="303" r:id="rId51"/>
    <p:sldId id="362" r:id="rId5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34"/>
    <p:restoredTop sz="86401"/>
  </p:normalViewPr>
  <p:slideViewPr>
    <p:cSldViewPr snapToGrid="0" snapToObjects="1">
      <p:cViewPr varScale="1">
        <p:scale>
          <a:sx n="145" d="100"/>
          <a:sy n="145" d="100"/>
        </p:scale>
        <p:origin x="192" y="416"/>
      </p:cViewPr>
      <p:guideLst>
        <p:guide orient="horz" pos="1584"/>
        <p:guide pos="2880"/>
      </p:guideLst>
    </p:cSldViewPr>
  </p:slideViewPr>
  <p:outlineViewPr>
    <p:cViewPr>
      <p:scale>
        <a:sx n="33" d="100"/>
        <a:sy n="33" d="100"/>
      </p:scale>
      <p:origin x="0" y="-752"/>
    </p:cViewPr>
  </p:outlineViewPr>
  <p:notesTextViewPr>
    <p:cViewPr>
      <p:scale>
        <a:sx n="1" d="1"/>
        <a:sy n="1" d="1"/>
      </p:scale>
      <p:origin x="0" y="0"/>
    </p:cViewPr>
  </p:notesTextViewPr>
  <p:sorterViewPr>
    <p:cViewPr>
      <p:scale>
        <a:sx n="138" d="100"/>
        <a:sy n="13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73174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76543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563672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956896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111650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62595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55683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06933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062401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54040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27</a:t>
            </a:fld>
            <a:endParaRPr lang="en-US"/>
          </a:p>
        </p:txBody>
      </p:sp>
    </p:spTree>
    <p:extLst>
      <p:ext uri="{BB962C8B-B14F-4D97-AF65-F5344CB8AC3E}">
        <p14:creationId xmlns:p14="http://schemas.microsoft.com/office/powerpoint/2010/main" val="4055812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4285611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5475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011358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694725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35</a:t>
            </a:fld>
            <a:endParaRPr lang="en-US"/>
          </a:p>
        </p:txBody>
      </p:sp>
    </p:spTree>
    <p:extLst>
      <p:ext uri="{BB962C8B-B14F-4D97-AF65-F5344CB8AC3E}">
        <p14:creationId xmlns:p14="http://schemas.microsoft.com/office/powerpoint/2010/main" val="3171428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36</a:t>
            </a:fld>
            <a:endParaRPr lang="en-US"/>
          </a:p>
        </p:txBody>
      </p:sp>
    </p:spTree>
    <p:extLst>
      <p:ext uri="{BB962C8B-B14F-4D97-AF65-F5344CB8AC3E}">
        <p14:creationId xmlns:p14="http://schemas.microsoft.com/office/powerpoint/2010/main" val="2802181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89788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image" Target="../media/image32.jpe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3.png"/><Relationship Id="rId7" Type="http://schemas.openxmlformats.org/officeDocument/2006/relationships/image" Target="../media/image30.png"/><Relationship Id="rId12"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2.jpeg"/><Relationship Id="rId3" Type="http://schemas.openxmlformats.org/officeDocument/2006/relationships/image" Target="../media/image33.png"/><Relationship Id="rId7" Type="http://schemas.openxmlformats.org/officeDocument/2006/relationships/image" Target="../media/image30.png"/><Relationship Id="rId12"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0.jpe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28.png"/><Relationship Id="rId9" Type="http://schemas.openxmlformats.org/officeDocument/2006/relationships/image" Target="../media/image38.jpeg"/></Relationships>
</file>

<file path=ppt/slides/_rels/slide13.xml.rels><?xml version="1.0" encoding="UTF-8" standalone="yes"?>
<Relationships xmlns="http://schemas.openxmlformats.org/package/2006/relationships"><Relationship Id="rId8" Type="http://schemas.openxmlformats.org/officeDocument/2006/relationships/image" Target="../media/image43.jpg"/><Relationship Id="rId13" Type="http://schemas.openxmlformats.org/officeDocument/2006/relationships/image" Target="../media/image35.jpeg"/><Relationship Id="rId3" Type="http://schemas.openxmlformats.org/officeDocument/2006/relationships/image" Target="../media/image28.png"/><Relationship Id="rId7" Type="http://schemas.openxmlformats.org/officeDocument/2006/relationships/image" Target="../media/image38.jpeg"/><Relationship Id="rId12" Type="http://schemas.openxmlformats.org/officeDocument/2006/relationships/image" Target="../media/image36.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45.png"/><Relationship Id="rId5" Type="http://schemas.openxmlformats.org/officeDocument/2006/relationships/image" Target="../media/image26.png"/><Relationship Id="rId10" Type="http://schemas.openxmlformats.org/officeDocument/2006/relationships/image" Target="../media/image44.jp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70.jpeg"/></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60.png"/><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4.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5.png"/></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109.png"/><Relationship Id="rId4" Type="http://schemas.openxmlformats.org/officeDocument/2006/relationships/image" Target="../media/image103.png"/></Relationships>
</file>

<file path=ppt/slides/_rels/slide39.xml.rels><?xml version="1.0" encoding="UTF-8" standalone="yes"?>
<Relationships xmlns="http://schemas.openxmlformats.org/package/2006/relationships"><Relationship Id="rId3" Type="http://schemas.openxmlformats.org/officeDocument/2006/relationships/image" Target="../media/image110.gif"/><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11.gif"/></Relationships>
</file>

<file path=ppt/slides/_rels/slide4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14.png"/></Relationships>
</file>

<file path=ppt/slides/_rels/slide4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16.jpeg"/></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0.png"/></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03.png"/><Relationship Id="rId4" Type="http://schemas.openxmlformats.org/officeDocument/2006/relationships/image" Target="../media/image10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18" Type="http://schemas.openxmlformats.org/officeDocument/2006/relationships/image" Target="../media/image135.png"/><Relationship Id="rId3" Type="http://schemas.openxmlformats.org/officeDocument/2006/relationships/image" Target="../media/image120.png"/><Relationship Id="rId7" Type="http://schemas.openxmlformats.org/officeDocument/2006/relationships/image" Target="../media/image124.png"/><Relationship Id="rId12" Type="http://schemas.openxmlformats.org/officeDocument/2006/relationships/image" Target="../media/image129.png"/><Relationship Id="rId17" Type="http://schemas.openxmlformats.org/officeDocument/2006/relationships/image" Target="../media/image134.png"/><Relationship Id="rId2" Type="http://schemas.openxmlformats.org/officeDocument/2006/relationships/image" Target="../media/image119.png"/><Relationship Id="rId16" Type="http://schemas.openxmlformats.org/officeDocument/2006/relationships/image" Target="../media/image133.png"/><Relationship Id="rId20"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image" Target="../media/image128.png"/><Relationship Id="rId5" Type="http://schemas.openxmlformats.org/officeDocument/2006/relationships/image" Target="../media/image122.png"/><Relationship Id="rId15" Type="http://schemas.openxmlformats.org/officeDocument/2006/relationships/image" Target="../media/image132.png"/><Relationship Id="rId10" Type="http://schemas.openxmlformats.org/officeDocument/2006/relationships/image" Target="../media/image127.png"/><Relationship Id="rId19" Type="http://schemas.openxmlformats.org/officeDocument/2006/relationships/image" Target="../media/image136.png"/><Relationship Id="rId4" Type="http://schemas.openxmlformats.org/officeDocument/2006/relationships/image" Target="../media/image121.png"/><Relationship Id="rId9" Type="http://schemas.openxmlformats.org/officeDocument/2006/relationships/image" Target="../media/image126.png"/><Relationship Id="rId14" Type="http://schemas.openxmlformats.org/officeDocument/2006/relationships/image" Target="../media/image1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0EE555C7-1BC9-944F-B319-F2E6AC433766}"/>
              </a:ext>
            </a:extLst>
          </p:cNvPr>
          <p:cNvSpPr txBox="1">
            <a:spLocks/>
          </p:cNvSpPr>
          <p:nvPr/>
        </p:nvSpPr>
        <p:spPr bwMode="auto">
          <a:xfrm>
            <a:off x="2569124" y="5396663"/>
            <a:ext cx="4005751" cy="784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3429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ＭＳ Ｐゴシック" charset="0"/>
              </a:defRPr>
            </a:lvl1pPr>
            <a:lvl2pPr marL="342900" indent="0" algn="ctr" defTabSz="342900" rtl="0" eaLnBrk="1" fontAlgn="base" hangingPunct="1">
              <a:spcBef>
                <a:spcPct val="20000"/>
              </a:spcBef>
              <a:spcAft>
                <a:spcPct val="0"/>
              </a:spcAft>
              <a:buFont typeface="Arial" charset="0"/>
              <a:buNone/>
              <a:defRPr sz="2100" kern="1200">
                <a:solidFill>
                  <a:schemeClr val="tx1">
                    <a:tint val="75000"/>
                  </a:schemeClr>
                </a:solidFill>
                <a:latin typeface="+mn-lt"/>
                <a:ea typeface="ＭＳ Ｐゴシック" charset="0"/>
                <a:cs typeface="+mn-cs"/>
              </a:defRPr>
            </a:lvl2pPr>
            <a:lvl3pPr marL="685800" indent="0" algn="ctr" defTabSz="342900" rtl="0" eaLnBrk="1" fontAlgn="base" hangingPunct="1">
              <a:spcBef>
                <a:spcPct val="20000"/>
              </a:spcBef>
              <a:spcAft>
                <a:spcPct val="0"/>
              </a:spcAft>
              <a:buFont typeface="Arial" charset="0"/>
              <a:buNone/>
              <a:defRPr sz="1800" kern="1200">
                <a:solidFill>
                  <a:schemeClr val="tx1">
                    <a:tint val="75000"/>
                  </a:schemeClr>
                </a:solidFill>
                <a:latin typeface="+mn-lt"/>
                <a:ea typeface="ＭＳ Ｐゴシック" charset="0"/>
                <a:cs typeface="+mn-cs"/>
              </a:defRPr>
            </a:lvl3pPr>
            <a:lvl4pPr marL="10287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4pPr>
            <a:lvl5pPr marL="13716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24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Gas Detection for Life</a:t>
            </a:r>
          </a:p>
        </p:txBody>
      </p:sp>
      <p:pic>
        <p:nvPicPr>
          <p:cNvPr id="13" name="Picture 12">
            <a:extLst>
              <a:ext uri="{FF2B5EF4-FFF2-40B4-BE49-F238E27FC236}">
                <a16:creationId xmlns:a16="http://schemas.microsoft.com/office/drawing/2014/main" id="{31727D7D-AEC3-B846-9F4D-6A0E0485DA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93977" y="2277291"/>
            <a:ext cx="2156043" cy="2303418"/>
          </a:xfrm>
          <a:prstGeom prst="rect">
            <a:avLst/>
          </a:prstGeom>
        </p:spPr>
      </p:pic>
      <p:sp>
        <p:nvSpPr>
          <p:cNvPr id="14" name="Rectangle 13">
            <a:extLst>
              <a:ext uri="{FF2B5EF4-FFF2-40B4-BE49-F238E27FC236}">
                <a16:creationId xmlns:a16="http://schemas.microsoft.com/office/drawing/2014/main" id="{979CF39D-B824-C842-9025-B2C50EF6B3B9}"/>
              </a:ext>
            </a:extLst>
          </p:cNvPr>
          <p:cNvSpPr/>
          <p:nvPr/>
        </p:nvSpPr>
        <p:spPr>
          <a:xfrm>
            <a:off x="82296" y="0"/>
            <a:ext cx="1106424" cy="116128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67D5047-AA80-BF44-A19B-161F5AB3BF94}"/>
              </a:ext>
            </a:extLst>
          </p:cNvPr>
          <p:cNvSpPr/>
          <p:nvPr/>
        </p:nvSpPr>
        <p:spPr>
          <a:xfrm>
            <a:off x="7562088" y="6181344"/>
            <a:ext cx="1581912" cy="67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68181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building.png">
            <a:extLst>
              <a:ext uri="{FF2B5EF4-FFF2-40B4-BE49-F238E27FC236}">
                <a16:creationId xmlns:a16="http://schemas.microsoft.com/office/drawing/2014/main" id="{7C4ADB45-77B5-3244-A6FE-C7C90B4D854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425700" y="977902"/>
            <a:ext cx="4292600" cy="1828800"/>
          </a:xfrm>
          <a:prstGeom prst="rect">
            <a:avLst/>
          </a:prstGeom>
        </p:spPr>
      </p:pic>
      <p:sp>
        <p:nvSpPr>
          <p:cNvPr id="6" name="Rectangle 5">
            <a:extLst>
              <a:ext uri="{FF2B5EF4-FFF2-40B4-BE49-F238E27FC236}">
                <a16:creationId xmlns:a16="http://schemas.microsoft.com/office/drawing/2014/main" id="{F673616C-B341-D843-8FEB-2C24CCA00F1B}"/>
              </a:ext>
            </a:extLst>
          </p:cNvPr>
          <p:cNvSpPr/>
          <p:nvPr/>
        </p:nvSpPr>
        <p:spPr>
          <a:xfrm>
            <a:off x="1685863" y="3202442"/>
            <a:ext cx="6032749" cy="2677656"/>
          </a:xfrm>
          <a:prstGeom prst="rect">
            <a:avLst/>
          </a:prstGeom>
        </p:spPr>
        <p:txBody>
          <a:bodyPr wrap="square">
            <a:spAutoFit/>
          </a:bodyPr>
          <a:lstStyle/>
          <a:p>
            <a:pPr marL="342900" indent="-342900">
              <a:buFont typeface="Arial" panose="020B0604020202020204" pitchFamily="34" charset="0"/>
              <a:buChar char="•"/>
            </a:pPr>
            <a:r>
              <a:rPr lang="en-US" sz="2400" dirty="0">
                <a:ea typeface="ＭＳ Ｐゴシック" charset="0"/>
              </a:rPr>
              <a:t>RKI founded in 1994</a:t>
            </a:r>
          </a:p>
          <a:p>
            <a:pPr marL="342900" indent="-342900">
              <a:buFont typeface="Arial" panose="020B0604020202020204" pitchFamily="34" charset="0"/>
              <a:buChar char="•"/>
            </a:pPr>
            <a:r>
              <a:rPr lang="en-US" sz="2400" dirty="0">
                <a:ea typeface="ＭＳ Ｐゴシック" charset="0"/>
              </a:rPr>
              <a:t>Partner company: Riken Keiki</a:t>
            </a:r>
          </a:p>
          <a:p>
            <a:pPr marL="742950" lvl="1" indent="-285750">
              <a:buFont typeface="Arial" panose="020B0604020202020204" pitchFamily="34" charset="0"/>
              <a:buChar char="•"/>
            </a:pPr>
            <a:r>
              <a:rPr lang="en-US" sz="2400" dirty="0">
                <a:solidFill>
                  <a:schemeClr val="tx2">
                    <a:lumMod val="60000"/>
                    <a:lumOff val="40000"/>
                  </a:schemeClr>
                </a:solidFill>
                <a:ea typeface="ＭＳ Ｐゴシック" charset="0"/>
              </a:rPr>
              <a:t>Leader In Gas Detection &amp; Sensor Technology for over 80 </a:t>
            </a:r>
            <a:r>
              <a:rPr lang="en-US" sz="2400" i="1" u="sng" dirty="0">
                <a:solidFill>
                  <a:schemeClr val="tx2">
                    <a:lumMod val="60000"/>
                    <a:lumOff val="40000"/>
                  </a:schemeClr>
                </a:solidFill>
                <a:ea typeface="ＭＳ Ｐゴシック" charset="0"/>
              </a:rPr>
              <a:t>years</a:t>
            </a:r>
          </a:p>
          <a:p>
            <a:pPr marL="342900" indent="-342900">
              <a:buFont typeface="Arial" panose="020B0604020202020204" pitchFamily="34" charset="0"/>
              <a:buChar char="•"/>
            </a:pPr>
            <a:r>
              <a:rPr lang="en-US" sz="2400" dirty="0">
                <a:ea typeface="ＭＳ Ｐゴシック" charset="0"/>
              </a:rPr>
              <a:t>California Corporation</a:t>
            </a:r>
          </a:p>
          <a:p>
            <a:pPr marL="342900" indent="-342900">
              <a:buFont typeface="Arial" panose="020B0604020202020204" pitchFamily="34" charset="0"/>
              <a:buChar char="•"/>
            </a:pPr>
            <a:r>
              <a:rPr lang="en-US" sz="2400" dirty="0">
                <a:ea typeface="ＭＳ Ｐゴシック" charset="0"/>
              </a:rPr>
              <a:t>Average employee’s gas detection experience is 10 years</a:t>
            </a:r>
          </a:p>
        </p:txBody>
      </p:sp>
      <p:sp>
        <p:nvSpPr>
          <p:cNvPr id="7" name="Title 1">
            <a:extLst>
              <a:ext uri="{FF2B5EF4-FFF2-40B4-BE49-F238E27FC236}">
                <a16:creationId xmlns:a16="http://schemas.microsoft.com/office/drawing/2014/main" id="{082A7D51-70D6-8648-9CCF-30716DDA0EFC}"/>
              </a:ext>
            </a:extLst>
          </p:cNvPr>
          <p:cNvSpPr>
            <a:spLocks noGrp="1"/>
          </p:cNvSpPr>
          <p:nvPr>
            <p:ph type="title"/>
          </p:nvPr>
        </p:nvSpPr>
        <p:spPr>
          <a:xfrm>
            <a:off x="685800" y="301627"/>
            <a:ext cx="7772400" cy="676275"/>
          </a:xfrm>
        </p:spPr>
        <p:txBody>
          <a:bodyPr/>
          <a:lstStyle/>
          <a:p>
            <a:r>
              <a:rPr lang="en-US" b="1" dirty="0"/>
              <a:t>Who is RKI?</a:t>
            </a:r>
            <a:endParaRPr lang="en-US" sz="2800" dirty="0"/>
          </a:p>
        </p:txBody>
      </p:sp>
    </p:spTree>
    <p:extLst>
      <p:ext uri="{BB962C8B-B14F-4D97-AF65-F5344CB8AC3E}">
        <p14:creationId xmlns:p14="http://schemas.microsoft.com/office/powerpoint/2010/main" val="6219695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0557ED-F560-0345-9BF5-1CD34840A227}"/>
              </a:ext>
            </a:extLst>
          </p:cNvPr>
          <p:cNvGrpSpPr/>
          <p:nvPr/>
        </p:nvGrpSpPr>
        <p:grpSpPr>
          <a:xfrm>
            <a:off x="179459" y="2093172"/>
            <a:ext cx="2146629" cy="2517465"/>
            <a:chOff x="179459" y="2093172"/>
            <a:chExt cx="2146629" cy="2517465"/>
          </a:xfrm>
        </p:grpSpPr>
        <p:pic>
          <p:nvPicPr>
            <p:cNvPr id="5" name="Picture 4" descr="Icons_customer_service.png">
              <a:extLst>
                <a:ext uri="{FF2B5EF4-FFF2-40B4-BE49-F238E27FC236}">
                  <a16:creationId xmlns:a16="http://schemas.microsoft.com/office/drawing/2014/main" id="{8B572C59-094E-6243-AF6B-AF9616AEA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8577" y="2093172"/>
              <a:ext cx="1868392" cy="1934647"/>
            </a:xfrm>
            <a:prstGeom prst="rect">
              <a:avLst/>
            </a:prstGeom>
          </p:spPr>
        </p:pic>
        <p:sp>
          <p:nvSpPr>
            <p:cNvPr id="6" name="TextBox 5">
              <a:extLst>
                <a:ext uri="{FF2B5EF4-FFF2-40B4-BE49-F238E27FC236}">
                  <a16:creationId xmlns:a16="http://schemas.microsoft.com/office/drawing/2014/main" id="{85A649FD-F5A4-8949-8604-30813B7C3D98}"/>
                </a:ext>
              </a:extLst>
            </p:cNvPr>
            <p:cNvSpPr txBox="1"/>
            <p:nvPr/>
          </p:nvSpPr>
          <p:spPr>
            <a:xfrm>
              <a:off x="179459" y="4241305"/>
              <a:ext cx="2146629" cy="369332"/>
            </a:xfrm>
            <a:prstGeom prst="rect">
              <a:avLst/>
            </a:prstGeom>
            <a:noFill/>
          </p:spPr>
          <p:txBody>
            <a:bodyPr wrap="none" rtlCol="0">
              <a:spAutoFit/>
            </a:bodyPr>
            <a:lstStyle/>
            <a:p>
              <a:pPr algn="ctr"/>
              <a:r>
                <a:rPr lang="en-US" sz="1800" b="0" dirty="0">
                  <a:latin typeface="+mn-lt"/>
                </a:rPr>
                <a:t>Customer Service</a:t>
              </a:r>
            </a:p>
          </p:txBody>
        </p:sp>
      </p:grpSp>
      <p:grpSp>
        <p:nvGrpSpPr>
          <p:cNvPr id="7" name="Group 6">
            <a:extLst>
              <a:ext uri="{FF2B5EF4-FFF2-40B4-BE49-F238E27FC236}">
                <a16:creationId xmlns:a16="http://schemas.microsoft.com/office/drawing/2014/main" id="{97186E34-0D01-DC40-A33C-6DF893378B41}"/>
              </a:ext>
            </a:extLst>
          </p:cNvPr>
          <p:cNvGrpSpPr/>
          <p:nvPr/>
        </p:nvGrpSpPr>
        <p:grpSpPr>
          <a:xfrm>
            <a:off x="2414444" y="2205181"/>
            <a:ext cx="2123861" cy="2405456"/>
            <a:chOff x="2337474" y="2205181"/>
            <a:chExt cx="2123861" cy="2405456"/>
          </a:xfrm>
        </p:grpSpPr>
        <p:pic>
          <p:nvPicPr>
            <p:cNvPr id="8" name="Picture 7" descr="Technical_Support-512.png">
              <a:extLst>
                <a:ext uri="{FF2B5EF4-FFF2-40B4-BE49-F238E27FC236}">
                  <a16:creationId xmlns:a16="http://schemas.microsoft.com/office/drawing/2014/main" id="{845FF79B-38E8-F948-8DF5-1C19902B1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7290" y="2205181"/>
              <a:ext cx="1904229" cy="1904229"/>
            </a:xfrm>
            <a:prstGeom prst="rect">
              <a:avLst/>
            </a:prstGeom>
          </p:spPr>
        </p:pic>
        <p:sp>
          <p:nvSpPr>
            <p:cNvPr id="9" name="TextBox 8">
              <a:extLst>
                <a:ext uri="{FF2B5EF4-FFF2-40B4-BE49-F238E27FC236}">
                  <a16:creationId xmlns:a16="http://schemas.microsoft.com/office/drawing/2014/main" id="{B5D1C2E7-D1E1-2B4E-9803-C72CC35519CE}"/>
                </a:ext>
              </a:extLst>
            </p:cNvPr>
            <p:cNvSpPr txBox="1"/>
            <p:nvPr/>
          </p:nvSpPr>
          <p:spPr>
            <a:xfrm>
              <a:off x="2337474" y="4241305"/>
              <a:ext cx="2123861" cy="369332"/>
            </a:xfrm>
            <a:prstGeom prst="rect">
              <a:avLst/>
            </a:prstGeom>
            <a:noFill/>
          </p:spPr>
          <p:txBody>
            <a:bodyPr wrap="none" rtlCol="0">
              <a:spAutoFit/>
            </a:bodyPr>
            <a:lstStyle/>
            <a:p>
              <a:pPr algn="ctr"/>
              <a:r>
                <a:rPr lang="en-US" sz="1800" b="0" dirty="0">
                  <a:latin typeface="+mn-lt"/>
                </a:rPr>
                <a:t>Technical Service</a:t>
              </a:r>
            </a:p>
          </p:txBody>
        </p:sp>
      </p:grpSp>
      <p:grpSp>
        <p:nvGrpSpPr>
          <p:cNvPr id="10" name="Group 9">
            <a:extLst>
              <a:ext uri="{FF2B5EF4-FFF2-40B4-BE49-F238E27FC236}">
                <a16:creationId xmlns:a16="http://schemas.microsoft.com/office/drawing/2014/main" id="{56DC753D-BACF-6342-B818-93B5382EBD71}"/>
              </a:ext>
            </a:extLst>
          </p:cNvPr>
          <p:cNvGrpSpPr/>
          <p:nvPr/>
        </p:nvGrpSpPr>
        <p:grpSpPr>
          <a:xfrm>
            <a:off x="4071695" y="2093172"/>
            <a:ext cx="3209637" cy="2517465"/>
            <a:chOff x="3979331" y="2093172"/>
            <a:chExt cx="3209637" cy="2517465"/>
          </a:xfrm>
        </p:grpSpPr>
        <p:pic>
          <p:nvPicPr>
            <p:cNvPr id="11" name="Picture 10" descr="Noun_48949_-_Delivery.svg.png">
              <a:extLst>
                <a:ext uri="{FF2B5EF4-FFF2-40B4-BE49-F238E27FC236}">
                  <a16:creationId xmlns:a16="http://schemas.microsoft.com/office/drawing/2014/main" id="{1BC48115-C438-FD4D-B503-7272836C3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9331" y="2093172"/>
              <a:ext cx="3209637" cy="2294891"/>
            </a:xfrm>
            <a:prstGeom prst="rect">
              <a:avLst/>
            </a:prstGeom>
          </p:spPr>
        </p:pic>
        <p:sp>
          <p:nvSpPr>
            <p:cNvPr id="12" name="TextBox 11">
              <a:extLst>
                <a:ext uri="{FF2B5EF4-FFF2-40B4-BE49-F238E27FC236}">
                  <a16:creationId xmlns:a16="http://schemas.microsoft.com/office/drawing/2014/main" id="{0A79AED0-678C-7E47-AA01-766688DE7677}"/>
                </a:ext>
              </a:extLst>
            </p:cNvPr>
            <p:cNvSpPr txBox="1"/>
            <p:nvPr/>
          </p:nvSpPr>
          <p:spPr>
            <a:xfrm>
              <a:off x="4798474" y="4241305"/>
              <a:ext cx="1571351" cy="369332"/>
            </a:xfrm>
            <a:prstGeom prst="rect">
              <a:avLst/>
            </a:prstGeom>
            <a:noFill/>
          </p:spPr>
          <p:txBody>
            <a:bodyPr wrap="none" rtlCol="0">
              <a:spAutoFit/>
            </a:bodyPr>
            <a:lstStyle/>
            <a:p>
              <a:pPr algn="ctr"/>
              <a:r>
                <a:rPr lang="en-US" sz="1800" b="0" dirty="0">
                  <a:latin typeface="+mn-lt"/>
                </a:rPr>
                <a:t>Fast Delivery</a:t>
              </a:r>
            </a:p>
          </p:txBody>
        </p:sp>
      </p:grpSp>
      <p:grpSp>
        <p:nvGrpSpPr>
          <p:cNvPr id="13" name="Group 12">
            <a:extLst>
              <a:ext uri="{FF2B5EF4-FFF2-40B4-BE49-F238E27FC236}">
                <a16:creationId xmlns:a16="http://schemas.microsoft.com/office/drawing/2014/main" id="{F55788F1-9B77-6C46-A52A-88DF385B6B1B}"/>
              </a:ext>
            </a:extLst>
          </p:cNvPr>
          <p:cNvGrpSpPr/>
          <p:nvPr/>
        </p:nvGrpSpPr>
        <p:grpSpPr>
          <a:xfrm>
            <a:off x="6846454" y="2205181"/>
            <a:ext cx="2297546" cy="2405456"/>
            <a:chOff x="6846454" y="2205181"/>
            <a:chExt cx="2297546" cy="2405456"/>
          </a:xfrm>
        </p:grpSpPr>
        <p:pic>
          <p:nvPicPr>
            <p:cNvPr id="14" name="Picture 13" descr="quality-leads-over-quantity-300x300.jpg">
              <a:extLst>
                <a:ext uri="{FF2B5EF4-FFF2-40B4-BE49-F238E27FC236}">
                  <a16:creationId xmlns:a16="http://schemas.microsoft.com/office/drawing/2014/main" id="{B0466337-0E4C-0948-8D73-14484DD6B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6454" y="2205181"/>
              <a:ext cx="2297546" cy="2297546"/>
            </a:xfrm>
            <a:prstGeom prst="rect">
              <a:avLst/>
            </a:prstGeom>
          </p:spPr>
        </p:pic>
        <p:sp>
          <p:nvSpPr>
            <p:cNvPr id="15" name="TextBox 14">
              <a:extLst>
                <a:ext uri="{FF2B5EF4-FFF2-40B4-BE49-F238E27FC236}">
                  <a16:creationId xmlns:a16="http://schemas.microsoft.com/office/drawing/2014/main" id="{C0E87988-3C3F-974A-99B3-93C355C6CAA2}"/>
                </a:ext>
              </a:extLst>
            </p:cNvPr>
            <p:cNvSpPr txBox="1"/>
            <p:nvPr/>
          </p:nvSpPr>
          <p:spPr>
            <a:xfrm>
              <a:off x="7505350" y="4241305"/>
              <a:ext cx="979755" cy="369332"/>
            </a:xfrm>
            <a:prstGeom prst="rect">
              <a:avLst/>
            </a:prstGeom>
            <a:noFill/>
          </p:spPr>
          <p:txBody>
            <a:bodyPr wrap="none" rtlCol="0">
              <a:spAutoFit/>
            </a:bodyPr>
            <a:lstStyle/>
            <a:p>
              <a:pPr algn="ctr"/>
              <a:r>
                <a:rPr lang="en-US" sz="1800" b="0" dirty="0">
                  <a:latin typeface="+mn-lt"/>
                </a:rPr>
                <a:t>Quality</a:t>
              </a:r>
            </a:p>
          </p:txBody>
        </p:sp>
      </p:grpSp>
      <p:sp>
        <p:nvSpPr>
          <p:cNvPr id="16" name="Title 1">
            <a:extLst>
              <a:ext uri="{FF2B5EF4-FFF2-40B4-BE49-F238E27FC236}">
                <a16:creationId xmlns:a16="http://schemas.microsoft.com/office/drawing/2014/main" id="{C947D737-1494-064E-8410-DAD86F08D36E}"/>
              </a:ext>
            </a:extLst>
          </p:cNvPr>
          <p:cNvSpPr>
            <a:spLocks noGrp="1"/>
          </p:cNvSpPr>
          <p:nvPr>
            <p:ph type="title"/>
          </p:nvPr>
        </p:nvSpPr>
        <p:spPr>
          <a:xfrm>
            <a:off x="1069975" y="301627"/>
            <a:ext cx="7772400" cy="676275"/>
          </a:xfrm>
        </p:spPr>
        <p:txBody>
          <a:bodyPr/>
          <a:lstStyle/>
          <a:p>
            <a:r>
              <a:rPr lang="en-US" b="1" dirty="0"/>
              <a:t>Company Culture</a:t>
            </a:r>
            <a:endParaRPr lang="en-US" sz="2800" dirty="0"/>
          </a:p>
        </p:txBody>
      </p:sp>
    </p:spTree>
    <p:extLst>
      <p:ext uri="{BB962C8B-B14F-4D97-AF65-F5344CB8AC3E}">
        <p14:creationId xmlns:p14="http://schemas.microsoft.com/office/powerpoint/2010/main" val="13214984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b="1" dirty="0"/>
              <a:t>Product Family</a:t>
            </a:r>
          </a:p>
        </p:txBody>
      </p:sp>
      <p:pic>
        <p:nvPicPr>
          <p:cNvPr id="7" name="Picture 6">
            <a:extLst>
              <a:ext uri="{FF2B5EF4-FFF2-40B4-BE49-F238E27FC236}">
                <a16:creationId xmlns:a16="http://schemas.microsoft.com/office/drawing/2014/main" id="{4795D515-B849-7441-81D1-5ED2F0FF95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373" y="1115623"/>
            <a:ext cx="4559313" cy="2834640"/>
          </a:xfrm>
          <a:prstGeom prst="rect">
            <a:avLst/>
          </a:prstGeom>
        </p:spPr>
      </p:pic>
      <p:pic>
        <p:nvPicPr>
          <p:cNvPr id="9" name="Picture 8">
            <a:extLst>
              <a:ext uri="{FF2B5EF4-FFF2-40B4-BE49-F238E27FC236}">
                <a16:creationId xmlns:a16="http://schemas.microsoft.com/office/drawing/2014/main" id="{FA49B71D-135A-DA4B-8164-C9AC3A2F7E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84686" y="3439048"/>
            <a:ext cx="4559314" cy="2834640"/>
          </a:xfrm>
          <a:prstGeom prst="rect">
            <a:avLst/>
          </a:prstGeom>
        </p:spPr>
      </p:pic>
    </p:spTree>
    <p:extLst>
      <p:ext uri="{BB962C8B-B14F-4D97-AF65-F5344CB8AC3E}">
        <p14:creationId xmlns:p14="http://schemas.microsoft.com/office/powerpoint/2010/main" val="21937785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F6FB-3DD8-B149-999B-A815019B1F36}"/>
              </a:ext>
            </a:extLst>
          </p:cNvPr>
          <p:cNvSpPr>
            <a:spLocks noGrp="1"/>
          </p:cNvSpPr>
          <p:nvPr>
            <p:ph type="title"/>
          </p:nvPr>
        </p:nvSpPr>
        <p:spPr>
          <a:xfrm>
            <a:off x="747865" y="152055"/>
            <a:ext cx="7772400" cy="676275"/>
          </a:xfrm>
        </p:spPr>
        <p:txBody>
          <a:bodyPr/>
          <a:lstStyle/>
          <a:p>
            <a:r>
              <a:rPr lang="en-US" b="1" dirty="0"/>
              <a:t>GX-3R &amp; GX-3R Pro</a:t>
            </a:r>
          </a:p>
        </p:txBody>
      </p:sp>
      <p:sp>
        <p:nvSpPr>
          <p:cNvPr id="7" name="正方形/長方形 7">
            <a:extLst>
              <a:ext uri="{FF2B5EF4-FFF2-40B4-BE49-F238E27FC236}">
                <a16:creationId xmlns:a16="http://schemas.microsoft.com/office/drawing/2014/main" id="{382E2C59-7540-A843-ADCA-560278C5B6AA}"/>
              </a:ext>
            </a:extLst>
          </p:cNvPr>
          <p:cNvSpPr/>
          <p:nvPr/>
        </p:nvSpPr>
        <p:spPr>
          <a:xfrm>
            <a:off x="857250" y="1279670"/>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4-gas compliance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264913FA-369D-3249-98AF-290C347B55E4}"/>
              </a:ext>
            </a:extLst>
          </p:cNvPr>
          <p:cNvSpPr/>
          <p:nvPr/>
        </p:nvSpPr>
        <p:spPr>
          <a:xfrm>
            <a:off x="2068345" y="4369024"/>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A26314CE-FE20-EC4E-91FF-884CD4D637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6124" y="1927742"/>
            <a:ext cx="2122854" cy="2441282"/>
          </a:xfrm>
          <a:prstGeom prst="rect">
            <a:avLst/>
          </a:prstGeom>
        </p:spPr>
      </p:pic>
      <p:sp>
        <p:nvSpPr>
          <p:cNvPr id="10" name="TextBox 9">
            <a:extLst>
              <a:ext uri="{FF2B5EF4-FFF2-40B4-BE49-F238E27FC236}">
                <a16:creationId xmlns:a16="http://schemas.microsoft.com/office/drawing/2014/main" id="{ACB41B15-493F-0748-9B26-1E35FC1DDD9D}"/>
              </a:ext>
            </a:extLst>
          </p:cNvPr>
          <p:cNvSpPr txBox="1"/>
          <p:nvPr/>
        </p:nvSpPr>
        <p:spPr>
          <a:xfrm>
            <a:off x="132004" y="5080611"/>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a:t>
            </a:r>
            <a:br>
              <a:rPr lang="en-US" dirty="0"/>
            </a:br>
            <a:r>
              <a:rPr lang="en-US" dirty="0"/>
              <a:t>4-gas monitor</a:t>
            </a:r>
          </a:p>
          <a:p>
            <a:pPr marL="285750" indent="-285750">
              <a:buFont typeface="Courier New"/>
              <a:buChar char="o"/>
            </a:pPr>
            <a:r>
              <a:rPr lang="en-US" dirty="0"/>
              <a:t>Impact, water, &amp; dust resistant</a:t>
            </a:r>
          </a:p>
          <a:p>
            <a:pPr marL="285750" indent="-285750">
              <a:buFont typeface="Courier New"/>
              <a:buChar char="o"/>
            </a:pPr>
            <a:r>
              <a:rPr lang="en-US" dirty="0"/>
              <a:t>3-year Warranty</a:t>
            </a:r>
          </a:p>
        </p:txBody>
      </p:sp>
      <p:sp>
        <p:nvSpPr>
          <p:cNvPr id="11" name="正方形/長方形 8">
            <a:extLst>
              <a:ext uri="{FF2B5EF4-FFF2-40B4-BE49-F238E27FC236}">
                <a16:creationId xmlns:a16="http://schemas.microsoft.com/office/drawing/2014/main" id="{670B3C09-A748-F14E-8956-ABC1BF0E7779}"/>
              </a:ext>
            </a:extLst>
          </p:cNvPr>
          <p:cNvSpPr/>
          <p:nvPr/>
        </p:nvSpPr>
        <p:spPr>
          <a:xfrm>
            <a:off x="5526466" y="43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B3DBBEA4-0597-354E-A85B-9A8112616092}"/>
              </a:ext>
            </a:extLst>
          </p:cNvPr>
          <p:cNvSpPr txBox="1"/>
          <p:nvPr/>
        </p:nvSpPr>
        <p:spPr>
          <a:xfrm>
            <a:off x="3616980" y="5080611"/>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 &amp; Rechargeable options</a:t>
            </a:r>
          </a:p>
        </p:txBody>
      </p:sp>
      <p:sp>
        <p:nvSpPr>
          <p:cNvPr id="13" name="正方形/長方形 7">
            <a:extLst>
              <a:ext uri="{FF2B5EF4-FFF2-40B4-BE49-F238E27FC236}">
                <a16:creationId xmlns:a16="http://schemas.microsoft.com/office/drawing/2014/main" id="{EA7F4DC5-A405-0244-A0A3-FC4CCC459784}"/>
              </a:ext>
            </a:extLst>
          </p:cNvPr>
          <p:cNvSpPr/>
          <p:nvPr/>
        </p:nvSpPr>
        <p:spPr>
          <a:xfrm>
            <a:off x="4842390" y="1279670"/>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D2A1BF17-14F7-5E42-98DB-4BA040AAB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5127" y="1870091"/>
            <a:ext cx="2692807" cy="2585094"/>
          </a:xfrm>
          <a:prstGeom prst="rect">
            <a:avLst/>
          </a:prstGeom>
        </p:spPr>
      </p:pic>
      <p:sp>
        <p:nvSpPr>
          <p:cNvPr id="16" name="Title 2">
            <a:extLst>
              <a:ext uri="{FF2B5EF4-FFF2-40B4-BE49-F238E27FC236}">
                <a16:creationId xmlns:a16="http://schemas.microsoft.com/office/drawing/2014/main" id="{01B2E243-5ED6-A247-978A-6B51C42A3D34}"/>
              </a:ext>
            </a:extLst>
          </p:cNvPr>
          <p:cNvSpPr txBox="1">
            <a:spLocks/>
          </p:cNvSpPr>
          <p:nvPr/>
        </p:nvSpPr>
        <p:spPr bwMode="auto">
          <a:xfrm>
            <a:off x="2515423" y="687660"/>
            <a:ext cx="41131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defRPr/>
            </a:pPr>
            <a:r>
              <a:rPr kumimoji="0" lang="en-US" altLang="ja-JP" sz="2000" kern="0" dirty="0">
                <a:latin typeface="+mn-lt"/>
                <a:ea typeface="ＭＳ Ｐゴシック" pitchFamily="50" charset="-128"/>
              </a:rPr>
              <a:t>2 Models</a:t>
            </a:r>
            <a:r>
              <a:rPr kumimoji="0" lang="en-US" sz="2000" dirty="0">
                <a:latin typeface="+mn-lt"/>
              </a:rPr>
              <a:t>—</a:t>
            </a:r>
            <a:r>
              <a:rPr kumimoji="0" lang="en-US" altLang="ja-JP" sz="2000" kern="0" dirty="0">
                <a:latin typeface="+mn-lt"/>
                <a:ea typeface="ＭＳ Ｐゴシック" pitchFamily="50" charset="-128"/>
              </a:rPr>
              <a:t>Depending on Need</a:t>
            </a:r>
            <a:endParaRPr kumimoji="0" lang="en-US" sz="2000" dirty="0">
              <a:latin typeface="+mn-lt"/>
            </a:endParaRPr>
          </a:p>
        </p:txBody>
      </p:sp>
    </p:spTree>
    <p:extLst>
      <p:ext uri="{BB962C8B-B14F-4D97-AF65-F5344CB8AC3E}">
        <p14:creationId xmlns:p14="http://schemas.microsoft.com/office/powerpoint/2010/main" val="7353649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44E311-0D8A-5B4B-9758-C47ED45B6A88}"/>
              </a:ext>
            </a:extLst>
          </p:cNvPr>
          <p:cNvSpPr>
            <a:spLocks noGrp="1"/>
          </p:cNvSpPr>
          <p:nvPr>
            <p:ph type="title"/>
          </p:nvPr>
        </p:nvSpPr>
        <p:spPr>
          <a:xfrm>
            <a:off x="50823" y="105674"/>
            <a:ext cx="9042353" cy="676275"/>
          </a:xfrm>
        </p:spPr>
        <p:txBody>
          <a:bodyPr>
            <a:normAutofit/>
          </a:bodyPr>
          <a:lstStyle/>
          <a:p>
            <a:r>
              <a:rPr lang="en-US" b="1" dirty="0">
                <a:latin typeface="Century Gothic" panose="020B0502020202020204" pitchFamily="34" charset="0"/>
              </a:rPr>
              <a:t>Competitor Comparison</a:t>
            </a:r>
          </a:p>
        </p:txBody>
      </p:sp>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7755926" y="2153513"/>
            <a:ext cx="1451038" cy="2791924"/>
            <a:chOff x="3639356" y="1746813"/>
            <a:chExt cx="1451038" cy="2791924"/>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3893570" y="2723496"/>
            <a:ext cx="1366080" cy="2213641"/>
            <a:chOff x="5494405" y="2325096"/>
            <a:chExt cx="1366080" cy="2213641"/>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6523861" y="2575752"/>
            <a:ext cx="1366080" cy="2369685"/>
            <a:chOff x="7392537" y="2169052"/>
            <a:chExt cx="1366080" cy="2369685"/>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212139" y="3390033"/>
            <a:ext cx="1656184" cy="1560742"/>
            <a:chOff x="179512" y="2977995"/>
            <a:chExt cx="1656184" cy="1560742"/>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115458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2596846" y="2603244"/>
            <a:ext cx="1292341" cy="2333893"/>
            <a:chOff x="2652980" y="2207841"/>
            <a:chExt cx="1292341" cy="2333893"/>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5296632" y="2482829"/>
            <a:ext cx="1305090" cy="2457305"/>
            <a:chOff x="5353582" y="2084429"/>
            <a:chExt cx="1305090" cy="2457305"/>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99104" y="3396444"/>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1071266" y="5271582"/>
            <a:ext cx="7058188" cy="830997"/>
          </a:xfrm>
          <a:prstGeom prst="rect">
            <a:avLst/>
          </a:prstGeom>
          <a:noFill/>
        </p:spPr>
        <p:txBody>
          <a:bodyPr wrap="square" rtlCol="0">
            <a:spAutoFit/>
          </a:bodyPr>
          <a:lstStyle/>
          <a:p>
            <a:pPr algn="ctr"/>
            <a:r>
              <a:rPr lang="en-US" sz="2400" b="1" dirty="0"/>
              <a:t>The GX-3R weighs about </a:t>
            </a:r>
            <a:r>
              <a:rPr lang="en-US" sz="2400" b="1" u="sng" dirty="0"/>
              <a:t>half</a:t>
            </a:r>
            <a:r>
              <a:rPr lang="en-US" sz="2400" b="1" dirty="0"/>
              <a:t> of the average 4-gas detector!</a:t>
            </a:r>
          </a:p>
        </p:txBody>
      </p:sp>
    </p:spTree>
    <p:extLst>
      <p:ext uri="{BB962C8B-B14F-4D97-AF65-F5344CB8AC3E}">
        <p14:creationId xmlns:p14="http://schemas.microsoft.com/office/powerpoint/2010/main" val="362556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35C1-099A-0141-835A-EBFEB7604B5E}"/>
              </a:ext>
            </a:extLst>
          </p:cNvPr>
          <p:cNvSpPr>
            <a:spLocks noGrp="1"/>
          </p:cNvSpPr>
          <p:nvPr>
            <p:ph type="title"/>
          </p:nvPr>
        </p:nvSpPr>
        <p:spPr>
          <a:xfrm>
            <a:off x="939345" y="247198"/>
            <a:ext cx="7772400" cy="676275"/>
          </a:xfrm>
        </p:spPr>
        <p:txBody>
          <a:bodyPr/>
          <a:lstStyle/>
          <a:p>
            <a:r>
              <a:rPr lang="en-US" b="1" dirty="0"/>
              <a:t>GX-3R</a:t>
            </a:r>
          </a:p>
        </p:txBody>
      </p:sp>
      <p:pic>
        <p:nvPicPr>
          <p:cNvPr id="5" name="Content Placeholder 4">
            <a:extLst>
              <a:ext uri="{FF2B5EF4-FFF2-40B4-BE49-F238E27FC236}">
                <a16:creationId xmlns:a16="http://schemas.microsoft.com/office/drawing/2014/main" id="{0366EE77-3889-9A43-82AA-A43F11E8FCF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99851" y="1966508"/>
            <a:ext cx="2444103" cy="2578910"/>
          </a:xfrm>
          <a:prstGeom prst="rect">
            <a:avLst/>
          </a:prstGeom>
        </p:spPr>
      </p:pic>
      <p:sp>
        <p:nvSpPr>
          <p:cNvPr id="6" name="TextBox 5">
            <a:extLst>
              <a:ext uri="{FF2B5EF4-FFF2-40B4-BE49-F238E27FC236}">
                <a16:creationId xmlns:a16="http://schemas.microsoft.com/office/drawing/2014/main" id="{12D6B5C8-C7A5-5F47-A51A-E194783CC6EE}"/>
              </a:ext>
            </a:extLst>
          </p:cNvPr>
          <p:cNvSpPr txBox="1"/>
          <p:nvPr/>
        </p:nvSpPr>
        <p:spPr>
          <a:xfrm>
            <a:off x="700046" y="2316213"/>
            <a:ext cx="546145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Field replaceable sensors and parts</a:t>
            </a:r>
          </a:p>
          <a:p>
            <a:pPr marL="285750" indent="-285750">
              <a:buFont typeface="Arial" panose="020B0604020202020204" pitchFamily="34" charset="0"/>
              <a:buChar char="•"/>
            </a:pPr>
            <a:r>
              <a:rPr lang="en-US" dirty="0"/>
              <a:t>Non-compliance indicator</a:t>
            </a:r>
          </a:p>
          <a:p>
            <a:pPr marL="285750" indent="-285750">
              <a:buFont typeface="Arial" panose="020B0604020202020204" pitchFamily="34" charset="0"/>
              <a:buChar char="•"/>
            </a:pPr>
            <a:r>
              <a:rPr lang="en-US" dirty="0"/>
              <a:t>Concussion resistant – drop tested at &gt; 20ft.</a:t>
            </a:r>
          </a:p>
          <a:p>
            <a:pPr marL="285750" indent="-285750">
              <a:buFont typeface="Arial" panose="020B0604020202020204" pitchFamily="34" charset="0"/>
              <a:buChar char="•"/>
            </a:pPr>
            <a:r>
              <a:rPr lang="en-US" dirty="0"/>
              <a:t>IP-68 and IP-66 rated</a:t>
            </a:r>
          </a:p>
          <a:p>
            <a:pPr marL="285750" indent="-285750">
              <a:buFont typeface="Arial" panose="020B0604020202020204" pitchFamily="34" charset="0"/>
              <a:buChar char="•"/>
            </a:pPr>
            <a:r>
              <a:rPr lang="en-US" dirty="0"/>
              <a:t>3-year warranty</a:t>
            </a:r>
          </a:p>
          <a:p>
            <a:pPr marL="285750" indent="-285750">
              <a:buFont typeface="Arial" panose="020B0604020202020204" pitchFamily="34" charset="0"/>
              <a:buChar char="•"/>
            </a:pPr>
            <a:r>
              <a:rPr lang="en-US" dirty="0"/>
              <a:t>3 adjustable alarm levels</a:t>
            </a:r>
          </a:p>
          <a:p>
            <a:pPr marL="285750" indent="-285750">
              <a:buFont typeface="Arial" panose="020B0604020202020204" pitchFamily="34" charset="0"/>
              <a:buChar char="•"/>
            </a:pPr>
            <a:r>
              <a:rPr lang="en-US" dirty="0"/>
              <a:t>Datalogging</a:t>
            </a:r>
          </a:p>
          <a:p>
            <a:pPr marL="285750" indent="-285750">
              <a:buFont typeface="Arial" panose="020B0604020202020204" pitchFamily="34" charset="0"/>
              <a:buChar char="•"/>
            </a:pPr>
            <a:r>
              <a:rPr lang="en-US" dirty="0"/>
              <a:t>Low cost of ownership</a:t>
            </a:r>
          </a:p>
        </p:txBody>
      </p:sp>
      <p:sp>
        <p:nvSpPr>
          <p:cNvPr id="7" name="TextBox 6">
            <a:extLst>
              <a:ext uri="{FF2B5EF4-FFF2-40B4-BE49-F238E27FC236}">
                <a16:creationId xmlns:a16="http://schemas.microsoft.com/office/drawing/2014/main" id="{4C60BC59-F0D6-8B4F-B564-7F1C158FC727}"/>
              </a:ext>
            </a:extLst>
          </p:cNvPr>
          <p:cNvSpPr txBox="1"/>
          <p:nvPr/>
        </p:nvSpPr>
        <p:spPr>
          <a:xfrm>
            <a:off x="1279113" y="917827"/>
            <a:ext cx="7092864" cy="461665"/>
          </a:xfrm>
          <a:prstGeom prst="rect">
            <a:avLst/>
          </a:prstGeom>
          <a:noFill/>
        </p:spPr>
        <p:txBody>
          <a:bodyPr wrap="square" rtlCol="0">
            <a:spAutoFit/>
          </a:bodyPr>
          <a:lstStyle/>
          <a:p>
            <a:r>
              <a:rPr lang="en-US" sz="2400" b="1" dirty="0"/>
              <a:t>The world’s smallest and lightest 4-gas monitor</a:t>
            </a:r>
            <a:endParaRPr lang="en-US" b="1" dirty="0"/>
          </a:p>
        </p:txBody>
      </p:sp>
      <p:sp>
        <p:nvSpPr>
          <p:cNvPr id="8" name="TextBox 7">
            <a:extLst>
              <a:ext uri="{FF2B5EF4-FFF2-40B4-BE49-F238E27FC236}">
                <a16:creationId xmlns:a16="http://schemas.microsoft.com/office/drawing/2014/main" id="{929F04B0-A691-9D45-9C72-F11485AE995E}"/>
              </a:ext>
            </a:extLst>
          </p:cNvPr>
          <p:cNvSpPr txBox="1"/>
          <p:nvPr/>
        </p:nvSpPr>
        <p:spPr>
          <a:xfrm>
            <a:off x="557927" y="1680971"/>
            <a:ext cx="5172445" cy="430887"/>
          </a:xfrm>
          <a:prstGeom prst="rect">
            <a:avLst/>
          </a:prstGeom>
          <a:noFill/>
        </p:spPr>
        <p:txBody>
          <a:bodyPr wrap="square" rtlCol="0">
            <a:spAutoFit/>
          </a:bodyPr>
          <a:lstStyle/>
          <a:p>
            <a:r>
              <a:rPr lang="en-US" sz="2200" dirty="0"/>
              <a:t>Size matters in the “Breathing Zone!”</a:t>
            </a:r>
          </a:p>
        </p:txBody>
      </p:sp>
      <p:sp>
        <p:nvSpPr>
          <p:cNvPr id="9" name="TextBox 8">
            <a:extLst>
              <a:ext uri="{FF2B5EF4-FFF2-40B4-BE49-F238E27FC236}">
                <a16:creationId xmlns:a16="http://schemas.microsoft.com/office/drawing/2014/main" id="{96976F15-0F2A-5A48-AF5D-FE0B3B5640A7}"/>
              </a:ext>
            </a:extLst>
          </p:cNvPr>
          <p:cNvSpPr txBox="1"/>
          <p:nvPr/>
        </p:nvSpPr>
        <p:spPr>
          <a:xfrm>
            <a:off x="2141305" y="5080556"/>
            <a:ext cx="5556738" cy="1369606"/>
          </a:xfrm>
          <a:prstGeom prst="rect">
            <a:avLst/>
          </a:prstGeom>
          <a:noFill/>
        </p:spPr>
        <p:txBody>
          <a:bodyPr wrap="square" rtlCol="0">
            <a:spAutoFit/>
          </a:bodyPr>
          <a:lstStyle/>
          <a:p>
            <a:r>
              <a:rPr lang="en-US" sz="1400"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pic>
        <p:nvPicPr>
          <p:cNvPr id="11" name="Picture 10">
            <a:extLst>
              <a:ext uri="{FF2B5EF4-FFF2-40B4-BE49-F238E27FC236}">
                <a16:creationId xmlns:a16="http://schemas.microsoft.com/office/drawing/2014/main" id="{E629C7A3-22D2-CC4D-8696-E2F6B1F413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194" y="4723271"/>
            <a:ext cx="1703838" cy="1691059"/>
          </a:xfrm>
          <a:prstGeom prst="rect">
            <a:avLst/>
          </a:prstGeom>
        </p:spPr>
      </p:pic>
      <p:pic>
        <p:nvPicPr>
          <p:cNvPr id="12" name="Picture 11" descr="720px-US-OSHA-Logo.svg.png">
            <a:extLst>
              <a:ext uri="{FF2B5EF4-FFF2-40B4-BE49-F238E27FC236}">
                <a16:creationId xmlns:a16="http://schemas.microsoft.com/office/drawing/2014/main" id="{9DB5D1FE-1BD5-7B4E-A9F3-2A8C49C1CD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290" y="6158062"/>
            <a:ext cx="801534" cy="231554"/>
          </a:xfrm>
          <a:prstGeom prst="rect">
            <a:avLst/>
          </a:prstGeom>
        </p:spPr>
      </p:pic>
    </p:spTree>
    <p:extLst>
      <p:ext uri="{BB962C8B-B14F-4D97-AF65-F5344CB8AC3E}">
        <p14:creationId xmlns:p14="http://schemas.microsoft.com/office/powerpoint/2010/main" val="816652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2E34CC-A4E9-634C-938E-08065572AC96}"/>
              </a:ext>
            </a:extLst>
          </p:cNvPr>
          <p:cNvSpPr txBox="1">
            <a:spLocks/>
          </p:cNvSpPr>
          <p:nvPr/>
        </p:nvSpPr>
        <p:spPr bwMode="auto">
          <a:xfrm>
            <a:off x="936172" y="24719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Pro</a:t>
            </a:r>
          </a:p>
        </p:txBody>
      </p:sp>
      <p:pic>
        <p:nvPicPr>
          <p:cNvPr id="9" name="Picture 8">
            <a:extLst>
              <a:ext uri="{FF2B5EF4-FFF2-40B4-BE49-F238E27FC236}">
                <a16:creationId xmlns:a16="http://schemas.microsoft.com/office/drawing/2014/main" id="{F7245232-362F-9846-945E-1B678E2410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70" y="1456949"/>
            <a:ext cx="2638657" cy="2519917"/>
          </a:xfrm>
          <a:prstGeom prst="rect">
            <a:avLst/>
          </a:prstGeom>
        </p:spPr>
      </p:pic>
      <p:sp>
        <p:nvSpPr>
          <p:cNvPr id="12" name="TextBox 11">
            <a:extLst>
              <a:ext uri="{FF2B5EF4-FFF2-40B4-BE49-F238E27FC236}">
                <a16:creationId xmlns:a16="http://schemas.microsoft.com/office/drawing/2014/main" id="{78BDDEC8-C396-E546-A14F-DFE01E076362}"/>
              </a:ext>
            </a:extLst>
          </p:cNvPr>
          <p:cNvSpPr txBox="1"/>
          <p:nvPr/>
        </p:nvSpPr>
        <p:spPr>
          <a:xfrm>
            <a:off x="1387295" y="1064295"/>
            <a:ext cx="5326911" cy="369332"/>
          </a:xfrm>
          <a:prstGeom prst="rect">
            <a:avLst/>
          </a:prstGeom>
          <a:noFill/>
        </p:spPr>
        <p:txBody>
          <a:bodyPr wrap="square" rtlCol="0">
            <a:spAutoFit/>
          </a:bodyPr>
          <a:lstStyle/>
          <a:p>
            <a:r>
              <a:rPr lang="en-US" dirty="0"/>
              <a:t>All of the great features of the GX-3R, </a:t>
            </a:r>
            <a:r>
              <a:rPr lang="en-US" u="sng" dirty="0"/>
              <a:t>plus</a:t>
            </a:r>
            <a:r>
              <a:rPr lang="en-US" dirty="0"/>
              <a:t>:</a:t>
            </a:r>
          </a:p>
        </p:txBody>
      </p:sp>
      <p:sp>
        <p:nvSpPr>
          <p:cNvPr id="13" name="TextBox 12">
            <a:extLst>
              <a:ext uri="{FF2B5EF4-FFF2-40B4-BE49-F238E27FC236}">
                <a16:creationId xmlns:a16="http://schemas.microsoft.com/office/drawing/2014/main" id="{B5D4A007-1DCD-4E46-A2FF-98C6F185268A}"/>
              </a:ext>
            </a:extLst>
          </p:cNvPr>
          <p:cNvSpPr txBox="1"/>
          <p:nvPr/>
        </p:nvSpPr>
        <p:spPr>
          <a:xfrm>
            <a:off x="3266069" y="1718980"/>
            <a:ext cx="510362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An extra sensor slot for IR or toxic sensors</a:t>
            </a:r>
          </a:p>
          <a:p>
            <a:pPr marL="285750" indent="-285750">
              <a:buFont typeface="Arial" panose="020B0604020202020204" pitchFamily="34" charset="0"/>
              <a:buChar char="•"/>
            </a:pPr>
            <a:r>
              <a:rPr lang="en-US" dirty="0"/>
              <a:t>Man down and panic alarms</a:t>
            </a:r>
          </a:p>
          <a:p>
            <a:pPr marL="285750" indent="-285750">
              <a:buFont typeface="Arial" panose="020B0604020202020204" pitchFamily="34" charset="0"/>
              <a:buChar char="•"/>
            </a:pPr>
            <a:r>
              <a:rPr lang="en-US" dirty="0"/>
              <a:t>Full-dot LCD display with auto-rotate and auto-backlight</a:t>
            </a:r>
          </a:p>
          <a:p>
            <a:pPr marL="285750" indent="-285750">
              <a:buFont typeface="Arial" panose="020B0604020202020204" pitchFamily="34" charset="0"/>
              <a:buChar char="•"/>
            </a:pPr>
            <a:r>
              <a:rPr lang="en-US" dirty="0"/>
              <a:t>Bluetooth (BLE) connectivity</a:t>
            </a:r>
          </a:p>
          <a:p>
            <a:pPr marL="285750" indent="-285750">
              <a:buFont typeface="Arial" panose="020B0604020202020204" pitchFamily="34" charset="0"/>
              <a:buChar char="•"/>
            </a:pPr>
            <a:r>
              <a:rPr lang="en-US" dirty="0"/>
              <a:t>RK Link mobile app</a:t>
            </a:r>
          </a:p>
        </p:txBody>
      </p:sp>
      <p:pic>
        <p:nvPicPr>
          <p:cNvPr id="14" name="Picture 13">
            <a:extLst>
              <a:ext uri="{FF2B5EF4-FFF2-40B4-BE49-F238E27FC236}">
                <a16:creationId xmlns:a16="http://schemas.microsoft.com/office/drawing/2014/main" id="{4B45C3CF-E150-604C-8BC9-3E441AE69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5955" y="2816643"/>
            <a:ext cx="2188045" cy="3267635"/>
          </a:xfrm>
          <a:prstGeom prst="rect">
            <a:avLst/>
          </a:prstGeom>
        </p:spPr>
      </p:pic>
      <p:sp>
        <p:nvSpPr>
          <p:cNvPr id="15" name="TextBox 14">
            <a:extLst>
              <a:ext uri="{FF2B5EF4-FFF2-40B4-BE49-F238E27FC236}">
                <a16:creationId xmlns:a16="http://schemas.microsoft.com/office/drawing/2014/main" id="{610BBCE7-805A-2F46-B36F-95111EA14CB7}"/>
              </a:ext>
            </a:extLst>
          </p:cNvPr>
          <p:cNvSpPr txBox="1"/>
          <p:nvPr/>
        </p:nvSpPr>
        <p:spPr>
          <a:xfrm>
            <a:off x="503651" y="4155344"/>
            <a:ext cx="1945251" cy="369332"/>
          </a:xfrm>
          <a:prstGeom prst="rect">
            <a:avLst/>
          </a:prstGeom>
          <a:noFill/>
        </p:spPr>
        <p:txBody>
          <a:bodyPr wrap="square" rtlCol="0">
            <a:spAutoFit/>
          </a:bodyPr>
          <a:lstStyle/>
          <a:p>
            <a:r>
              <a:rPr lang="en-US" dirty="0"/>
              <a:t>RK Link app:</a:t>
            </a:r>
          </a:p>
        </p:txBody>
      </p:sp>
      <p:sp>
        <p:nvSpPr>
          <p:cNvPr id="16" name="TextBox 15">
            <a:extLst>
              <a:ext uri="{FF2B5EF4-FFF2-40B4-BE49-F238E27FC236}">
                <a16:creationId xmlns:a16="http://schemas.microsoft.com/office/drawing/2014/main" id="{46D7A5F0-7D16-4B4C-88E9-F1F71A87F041}"/>
              </a:ext>
            </a:extLst>
          </p:cNvPr>
          <p:cNvSpPr txBox="1"/>
          <p:nvPr/>
        </p:nvSpPr>
        <p:spPr>
          <a:xfrm>
            <a:off x="690226" y="4612544"/>
            <a:ext cx="6129674" cy="1754326"/>
          </a:xfrm>
          <a:prstGeom prst="rect">
            <a:avLst/>
          </a:prstGeom>
          <a:noFill/>
        </p:spPr>
        <p:txBody>
          <a:bodyPr wrap="square" rtlCol="0">
            <a:spAutoFit/>
          </a:bodyPr>
          <a:lstStyle/>
          <a:p>
            <a:pPr marL="285750" lvl="0" indent="-285750">
              <a:buFont typeface="Arial" panose="020B0604020202020204" pitchFamily="34" charset="0"/>
              <a:buChar char="•"/>
            </a:pPr>
            <a:r>
              <a:rPr lang="en-US" dirty="0"/>
              <a:t>Text or Email alarm notifications with GPS location</a:t>
            </a:r>
          </a:p>
          <a:p>
            <a:pPr marL="285750" lvl="0" indent="-285750">
              <a:buFont typeface="Arial" panose="020B0604020202020204" pitchFamily="34" charset="0"/>
              <a:buChar char="•"/>
            </a:pPr>
            <a:r>
              <a:rPr lang="en-US" dirty="0"/>
              <a:t>Direct readings from instrument </a:t>
            </a:r>
          </a:p>
          <a:p>
            <a:pPr marL="285750" lvl="0" indent="-285750">
              <a:buFont typeface="Arial" panose="020B0604020202020204" pitchFamily="34" charset="0"/>
              <a:buChar char="•"/>
            </a:pPr>
            <a:r>
              <a:rPr lang="en-US" dirty="0"/>
              <a:t>Alarm indications</a:t>
            </a:r>
          </a:p>
          <a:p>
            <a:pPr marL="285750" lvl="0" indent="-285750">
              <a:buFont typeface="Arial" panose="020B0604020202020204" pitchFamily="34" charset="0"/>
              <a:buChar char="•"/>
            </a:pPr>
            <a:r>
              <a:rPr lang="en-US" dirty="0"/>
              <a:t>Configure instrument settings</a:t>
            </a:r>
          </a:p>
          <a:p>
            <a:pPr marL="285750" lvl="0" indent="-285750">
              <a:buFont typeface="Arial" panose="020B0604020202020204" pitchFamily="34" charset="0"/>
              <a:buChar char="•"/>
            </a:pPr>
            <a:r>
              <a:rPr lang="en-US" dirty="0"/>
              <a:t>Instrument locator</a:t>
            </a:r>
          </a:p>
          <a:p>
            <a:pPr marL="285750" lvl="0" indent="-285750">
              <a:buFont typeface="Arial" panose="020B0604020202020204" pitchFamily="34" charset="0"/>
              <a:buChar char="•"/>
            </a:pPr>
            <a:r>
              <a:rPr lang="en-US" dirty="0"/>
              <a:t>Available on iOS </a:t>
            </a:r>
            <a:r>
              <a:rPr lang="en-US" u="sng" dirty="0"/>
              <a:t>and</a:t>
            </a:r>
            <a:r>
              <a:rPr lang="en-US" dirty="0"/>
              <a:t> Android</a:t>
            </a:r>
          </a:p>
        </p:txBody>
      </p:sp>
      <p:pic>
        <p:nvPicPr>
          <p:cNvPr id="17" name="Picture 16">
            <a:extLst>
              <a:ext uri="{FF2B5EF4-FFF2-40B4-BE49-F238E27FC236}">
                <a16:creationId xmlns:a16="http://schemas.microsoft.com/office/drawing/2014/main" id="{EE613F60-CF29-2542-8E6C-6F9CB33DE36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82782" y="5753660"/>
            <a:ext cx="1862847" cy="890209"/>
          </a:xfrm>
          <a:prstGeom prst="rect">
            <a:avLst/>
          </a:prstGeom>
        </p:spPr>
      </p:pic>
    </p:spTree>
    <p:extLst>
      <p:ext uri="{BB962C8B-B14F-4D97-AF65-F5344CB8AC3E}">
        <p14:creationId xmlns:p14="http://schemas.microsoft.com/office/powerpoint/2010/main" val="25077935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4DD6FC6-8A7D-8047-8221-5E822E8C1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4285" y="5243601"/>
            <a:ext cx="1301552" cy="1312772"/>
          </a:xfrm>
          <a:prstGeom prst="rect">
            <a:avLst/>
          </a:prstGeom>
        </p:spPr>
      </p:pic>
      <p:sp>
        <p:nvSpPr>
          <p:cNvPr id="2" name="Title 1">
            <a:extLst>
              <a:ext uri="{FF2B5EF4-FFF2-40B4-BE49-F238E27FC236}">
                <a16:creationId xmlns:a16="http://schemas.microsoft.com/office/drawing/2014/main" id="{C8646A42-741F-C845-A176-D2DD4A423DD9}"/>
              </a:ext>
            </a:extLst>
          </p:cNvPr>
          <p:cNvSpPr>
            <a:spLocks noGrp="1"/>
          </p:cNvSpPr>
          <p:nvPr>
            <p:ph type="title"/>
          </p:nvPr>
        </p:nvSpPr>
        <p:spPr/>
        <p:txBody>
          <a:bodyPr/>
          <a:lstStyle/>
          <a:p>
            <a:r>
              <a:rPr lang="en-US" b="1" dirty="0"/>
              <a:t>No-Fee Lone Worker Solution</a:t>
            </a:r>
          </a:p>
        </p:txBody>
      </p:sp>
      <p:sp>
        <p:nvSpPr>
          <p:cNvPr id="11" name="Rectangle 10">
            <a:extLst>
              <a:ext uri="{FF2B5EF4-FFF2-40B4-BE49-F238E27FC236}">
                <a16:creationId xmlns:a16="http://schemas.microsoft.com/office/drawing/2014/main" id="{85C9576D-626A-C44B-9932-52B97D7EA48E}"/>
              </a:ext>
            </a:extLst>
          </p:cNvPr>
          <p:cNvSpPr/>
          <p:nvPr/>
        </p:nvSpPr>
        <p:spPr>
          <a:xfrm>
            <a:off x="567361" y="1467863"/>
            <a:ext cx="7424436" cy="3477875"/>
          </a:xfrm>
          <a:prstGeom prst="rect">
            <a:avLst/>
          </a:prstGeom>
        </p:spPr>
        <p:txBody>
          <a:bodyPr wrap="square">
            <a:spAutoFit/>
          </a:bodyPr>
          <a:lstStyle/>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alarm notifications with alarm data and GPS location of the worker.</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up to 150 recipients</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t>RK Link is a free download on iOS or Android. </a:t>
            </a:r>
          </a:p>
          <a:p>
            <a:pPr marL="342900" indent="-342900">
              <a:buFont typeface="Courier New" panose="02070309020205020404" pitchFamily="49" charset="0"/>
              <a:buChar char="o"/>
            </a:pPr>
            <a:endParaRPr lang="en-US" sz="2000" dirty="0"/>
          </a:p>
          <a:p>
            <a:pPr marL="342900" indent="-342900">
              <a:buFont typeface="Courier New" panose="02070309020205020404" pitchFamily="49" charset="0"/>
              <a:buChar char="o"/>
            </a:pPr>
            <a:r>
              <a:rPr lang="en-US" sz="2000" dirty="0"/>
              <a:t>No monthly service fees. </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Stay connected with </a:t>
            </a:r>
            <a:r>
              <a:rPr lang="en-US" sz="2000" b="1" u="sng" dirty="0">
                <a:ea typeface="Calibri" panose="020F0502020204030204" pitchFamily="34" charset="0"/>
                <a:cs typeface="Times New Roman" panose="02020603050405020304" pitchFamily="18" charset="0"/>
              </a:rPr>
              <a:t>no fee</a:t>
            </a:r>
            <a:r>
              <a:rPr lang="en-US" sz="2000" dirty="0">
                <a:ea typeface="Calibri" panose="020F0502020204030204" pitchFamily="34" charset="0"/>
                <a:cs typeface="Times New Roman" panose="02020603050405020304" pitchFamily="18" charset="0"/>
              </a:rPr>
              <a:t>!</a:t>
            </a:r>
          </a:p>
          <a:p>
            <a:pPr marL="342900" indent="-342900">
              <a:buFont typeface="Courier New" panose="02070309020205020404" pitchFamily="49" charset="0"/>
              <a:buChar char="o"/>
            </a:pPr>
            <a:endParaRPr lang="en-US" sz="2000" dirty="0"/>
          </a:p>
        </p:txBody>
      </p:sp>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12708" y="3713071"/>
            <a:ext cx="1752015" cy="1343418"/>
          </a:xfrm>
          <a:prstGeom prst="rect">
            <a:avLst/>
          </a:prstGeom>
        </p:spPr>
      </p:pic>
      <p:grpSp>
        <p:nvGrpSpPr>
          <p:cNvPr id="10" name="Group 9">
            <a:extLst>
              <a:ext uri="{FF2B5EF4-FFF2-40B4-BE49-F238E27FC236}">
                <a16:creationId xmlns:a16="http://schemas.microsoft.com/office/drawing/2014/main" id="{91EC5120-74EA-1A4E-8E2C-CDAE97486BB9}"/>
              </a:ext>
            </a:extLst>
          </p:cNvPr>
          <p:cNvGrpSpPr>
            <a:grpSpLocks noChangeAspect="1"/>
          </p:cNvGrpSpPr>
          <p:nvPr/>
        </p:nvGrpSpPr>
        <p:grpSpPr>
          <a:xfrm>
            <a:off x="827585" y="4958666"/>
            <a:ext cx="1605189" cy="1882643"/>
            <a:chOff x="817194" y="3400415"/>
            <a:chExt cx="1975090" cy="231648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2298590" y="3923544"/>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7194" y="34004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93058" y="3893346"/>
              <a:ext cx="199226" cy="472440"/>
            </a:xfrm>
            <a:prstGeom prst="rect">
              <a:avLst/>
            </a:prstGeom>
          </p:spPr>
        </p:pic>
      </p:grpSp>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8"/>
          <a:stretch>
            <a:fillRect/>
          </a:stretch>
        </p:blipFill>
        <p:spPr>
          <a:xfrm>
            <a:off x="6822535" y="5027961"/>
            <a:ext cx="1169262" cy="1813348"/>
          </a:xfrm>
          <a:prstGeom prst="rect">
            <a:avLst/>
          </a:prstGeom>
        </p:spPr>
      </p:pic>
    </p:spTree>
    <p:extLst>
      <p:ext uri="{BB962C8B-B14F-4D97-AF65-F5344CB8AC3E}">
        <p14:creationId xmlns:p14="http://schemas.microsoft.com/office/powerpoint/2010/main" val="40667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942278" y="301625"/>
            <a:ext cx="7772400" cy="676275"/>
          </a:xfrm>
        </p:spPr>
        <p:txBody>
          <a:bodyPr/>
          <a:lstStyle/>
          <a:p>
            <a:r>
              <a:rPr lang="en-US" sz="3200" b="1" dirty="0"/>
              <a:t>Alert Different Team Members </a:t>
            </a:r>
            <a:br>
              <a:rPr lang="en-US" sz="3200" b="1" dirty="0"/>
            </a:br>
            <a:r>
              <a:rPr lang="en-US" sz="3200" b="1" dirty="0"/>
              <a:t>Based on Alarm Type</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9"/>
          <a:stretch>
            <a:fillRect/>
          </a:stretch>
        </p:blipFill>
        <p:spPr>
          <a:xfrm>
            <a:off x="7078000" y="1520651"/>
            <a:ext cx="1169262" cy="1813348"/>
          </a:xfrm>
          <a:prstGeom prst="rect">
            <a:avLst/>
          </a:prstGeom>
        </p:spPr>
      </p:pic>
      <p:sp>
        <p:nvSpPr>
          <p:cNvPr id="10" name="TextBox 9">
            <a:extLst>
              <a:ext uri="{FF2B5EF4-FFF2-40B4-BE49-F238E27FC236}">
                <a16:creationId xmlns:a16="http://schemas.microsoft.com/office/drawing/2014/main" id="{50FDC9DF-D3A3-DE4F-B722-2862699D8FC6}"/>
              </a:ext>
            </a:extLst>
          </p:cNvPr>
          <p:cNvSpPr txBox="1"/>
          <p:nvPr/>
        </p:nvSpPr>
        <p:spPr>
          <a:xfrm>
            <a:off x="6217947" y="2468473"/>
            <a:ext cx="1169262" cy="307777"/>
          </a:xfrm>
          <a:prstGeom prst="rect">
            <a:avLst/>
          </a:prstGeom>
          <a:noFill/>
        </p:spPr>
        <p:txBody>
          <a:bodyPr wrap="square" rtlCol="0">
            <a:spAutoFit/>
          </a:bodyPr>
          <a:lstStyle/>
          <a:p>
            <a:r>
              <a:rPr lang="en-US" sz="1400" dirty="0"/>
              <a:t>EMS Group</a:t>
            </a:r>
          </a:p>
        </p:txBody>
      </p:sp>
      <p:sp>
        <p:nvSpPr>
          <p:cNvPr id="26" name="TextBox 25">
            <a:extLst>
              <a:ext uri="{FF2B5EF4-FFF2-40B4-BE49-F238E27FC236}">
                <a16:creationId xmlns:a16="http://schemas.microsoft.com/office/drawing/2014/main" id="{724EA7B9-DBC9-504A-BC75-9C685680D950}"/>
              </a:ext>
            </a:extLst>
          </p:cNvPr>
          <p:cNvSpPr txBox="1"/>
          <p:nvPr/>
        </p:nvSpPr>
        <p:spPr>
          <a:xfrm>
            <a:off x="6217947" y="5103278"/>
            <a:ext cx="1720107" cy="523220"/>
          </a:xfrm>
          <a:prstGeom prst="rect">
            <a:avLst/>
          </a:prstGeom>
          <a:noFill/>
        </p:spPr>
        <p:txBody>
          <a:bodyPr wrap="square" rtlCol="0">
            <a:spAutoFit/>
          </a:bodyPr>
          <a:lstStyle/>
          <a:p>
            <a:r>
              <a:rPr lang="en-US" sz="1400" dirty="0"/>
              <a:t>Compliance / Maintenance</a:t>
            </a:r>
          </a:p>
        </p:txBody>
      </p:sp>
      <p:cxnSp>
        <p:nvCxnSpPr>
          <p:cNvPr id="22" name="Straight Arrow Connector 21">
            <a:extLst>
              <a:ext uri="{FF2B5EF4-FFF2-40B4-BE49-F238E27FC236}">
                <a16:creationId xmlns:a16="http://schemas.microsoft.com/office/drawing/2014/main" id="{77118FC7-9DC6-5C43-93DF-041C394C872C}"/>
              </a:ext>
            </a:extLst>
          </p:cNvPr>
          <p:cNvCxnSpPr>
            <a:cxnSpLocks/>
            <a:endCxn id="26" idx="1"/>
          </p:cNvCxnSpPr>
          <p:nvPr/>
        </p:nvCxnSpPr>
        <p:spPr>
          <a:xfrm>
            <a:off x="3757613" y="3598355"/>
            <a:ext cx="2460334" cy="1766533"/>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D680F19-10A5-9349-B046-F02DC0D784DF}"/>
              </a:ext>
            </a:extLst>
          </p:cNvPr>
          <p:cNvCxnSpPr>
            <a:cxnSpLocks/>
            <a:endCxn id="10" idx="1"/>
          </p:cNvCxnSpPr>
          <p:nvPr/>
        </p:nvCxnSpPr>
        <p:spPr>
          <a:xfrm flipV="1">
            <a:off x="3243263" y="2622362"/>
            <a:ext cx="2974684" cy="360456"/>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6730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078000" y="1520651"/>
            <a:ext cx="1169262" cy="1813348"/>
          </a:xfrm>
          <a:prstGeom prst="rect">
            <a:avLst/>
          </a:prstGeom>
        </p:spPr>
      </p:pic>
      <p:sp>
        <p:nvSpPr>
          <p:cNvPr id="16" name="Title 1">
            <a:extLst>
              <a:ext uri="{FF2B5EF4-FFF2-40B4-BE49-F238E27FC236}">
                <a16:creationId xmlns:a16="http://schemas.microsoft.com/office/drawing/2014/main" id="{433AAFD8-3C5D-E143-A9FE-2BF7EC9AF148}"/>
              </a:ext>
            </a:extLst>
          </p:cNvPr>
          <p:cNvSpPr txBox="1">
            <a:spLocks/>
          </p:cNvSpPr>
          <p:nvPr/>
        </p:nvSpPr>
        <p:spPr bwMode="auto">
          <a:xfrm>
            <a:off x="942278" y="301625"/>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b="1"/>
              <a:t>Send Alerts By SMS or E-mail</a:t>
            </a:r>
            <a:endParaRPr kumimoji="0" lang="en-US" sz="3200" b="1" dirty="0"/>
          </a:p>
        </p:txBody>
      </p:sp>
      <p:pic>
        <p:nvPicPr>
          <p:cNvPr id="17" name="Picture 16">
            <a:extLst>
              <a:ext uri="{FF2B5EF4-FFF2-40B4-BE49-F238E27FC236}">
                <a16:creationId xmlns:a16="http://schemas.microsoft.com/office/drawing/2014/main" id="{C8C416CC-88F0-B44A-BCB0-6660F5A3E4D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60003" y="4239333"/>
            <a:ext cx="596891" cy="682753"/>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4901B037-E8D4-6A45-8642-5924D2BC16C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14319" y="2551726"/>
            <a:ext cx="688257" cy="480613"/>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95DE05C2-8854-B04F-9C1D-0067DA69C59C}"/>
              </a:ext>
            </a:extLst>
          </p:cNvPr>
          <p:cNvGrpSpPr/>
          <p:nvPr/>
        </p:nvGrpSpPr>
        <p:grpSpPr>
          <a:xfrm>
            <a:off x="2250529" y="1306848"/>
            <a:ext cx="2634279" cy="4588866"/>
            <a:chOff x="2250529" y="1306848"/>
            <a:chExt cx="2634279" cy="4588866"/>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pic>
          <p:nvPicPr>
            <p:cNvPr id="5" name="Picture 4">
              <a:extLst>
                <a:ext uri="{FF2B5EF4-FFF2-40B4-BE49-F238E27FC236}">
                  <a16:creationId xmlns:a16="http://schemas.microsoft.com/office/drawing/2014/main" id="{1D9CE386-AFE4-B046-A2F7-89E08D310FA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71349" y="1826264"/>
              <a:ext cx="1762324" cy="3622555"/>
            </a:xfrm>
            <a:prstGeom prst="rect">
              <a:avLst/>
            </a:prstGeom>
          </p:spPr>
        </p:pic>
      </p:grpSp>
      <p:cxnSp>
        <p:nvCxnSpPr>
          <p:cNvPr id="23" name="Straight Arrow Connector 22">
            <a:extLst>
              <a:ext uri="{FF2B5EF4-FFF2-40B4-BE49-F238E27FC236}">
                <a16:creationId xmlns:a16="http://schemas.microsoft.com/office/drawing/2014/main" id="{6C7EF026-5C74-DA4A-AA95-690C9F5C6120}"/>
              </a:ext>
            </a:extLst>
          </p:cNvPr>
          <p:cNvCxnSpPr>
            <a:cxnSpLocks/>
          </p:cNvCxnSpPr>
          <p:nvPr/>
        </p:nvCxnSpPr>
        <p:spPr>
          <a:xfrm flipV="1">
            <a:off x="4383771" y="2852112"/>
            <a:ext cx="1644889" cy="410085"/>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4960112-3C50-6A44-972A-1E322D860B87}"/>
              </a:ext>
            </a:extLst>
          </p:cNvPr>
          <p:cNvCxnSpPr>
            <a:cxnSpLocks/>
            <a:endCxn id="17" idx="1"/>
          </p:cNvCxnSpPr>
          <p:nvPr/>
        </p:nvCxnSpPr>
        <p:spPr>
          <a:xfrm>
            <a:off x="4383770" y="3881756"/>
            <a:ext cx="1776233" cy="698954"/>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6430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1277626" y="334820"/>
            <a:ext cx="7198752" cy="676275"/>
          </a:xfrm>
        </p:spPr>
        <p:txBody>
          <a:bodyPr/>
          <a:lstStyle/>
          <a:p>
            <a:r>
              <a:rPr lang="en-US" b="1" dirty="0"/>
              <a:t>Alerts Include Alarm Data and GPS Location</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31" name="Picture 30">
            <a:extLst>
              <a:ext uri="{FF2B5EF4-FFF2-40B4-BE49-F238E27FC236}">
                <a16:creationId xmlns:a16="http://schemas.microsoft.com/office/drawing/2014/main" id="{AC298759-12A3-BA4E-97EB-3C50CE9F8D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01780" y="1938157"/>
            <a:ext cx="688257" cy="480613"/>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126815" y="3553362"/>
            <a:ext cx="1169262" cy="1813348"/>
          </a:xfrm>
          <a:prstGeom prst="rect">
            <a:avLst/>
          </a:prstGeom>
        </p:spPr>
      </p:pic>
      <p:grpSp>
        <p:nvGrpSpPr>
          <p:cNvPr id="7" name="Group 6">
            <a:extLst>
              <a:ext uri="{FF2B5EF4-FFF2-40B4-BE49-F238E27FC236}">
                <a16:creationId xmlns:a16="http://schemas.microsoft.com/office/drawing/2014/main" id="{A5D594F3-1074-2F42-B1AC-E851CDB432E6}"/>
              </a:ext>
            </a:extLst>
          </p:cNvPr>
          <p:cNvGrpSpPr/>
          <p:nvPr/>
        </p:nvGrpSpPr>
        <p:grpSpPr>
          <a:xfrm>
            <a:off x="4043458" y="1290563"/>
            <a:ext cx="2540472" cy="4425457"/>
            <a:chOff x="5420129" y="2991680"/>
            <a:chExt cx="1577635" cy="2748212"/>
          </a:xfrm>
        </p:grpSpPr>
        <p:pic>
          <p:nvPicPr>
            <p:cNvPr id="23" name="Picture 22">
              <a:extLst>
                <a:ext uri="{FF2B5EF4-FFF2-40B4-BE49-F238E27FC236}">
                  <a16:creationId xmlns:a16="http://schemas.microsoft.com/office/drawing/2014/main" id="{555C93C9-C894-C04F-B047-23C7B9F97C4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5" name="Picture 4">
              <a:extLst>
                <a:ext uri="{FF2B5EF4-FFF2-40B4-BE49-F238E27FC236}">
                  <a16:creationId xmlns:a16="http://schemas.microsoft.com/office/drawing/2014/main" id="{B1E85422-0D86-4C4D-9524-75C5D16722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cxnSp>
        <p:nvCxnSpPr>
          <p:cNvPr id="25" name="Straight Arrow Connector 24">
            <a:extLst>
              <a:ext uri="{FF2B5EF4-FFF2-40B4-BE49-F238E27FC236}">
                <a16:creationId xmlns:a16="http://schemas.microsoft.com/office/drawing/2014/main" id="{A87CD3EE-920F-7343-97F2-F89676596369}"/>
              </a:ext>
            </a:extLst>
          </p:cNvPr>
          <p:cNvCxnSpPr>
            <a:cxnSpLocks/>
            <a:stCxn id="28" idx="1"/>
          </p:cNvCxnSpPr>
          <p:nvPr/>
        </p:nvCxnSpPr>
        <p:spPr>
          <a:xfrm flipH="1" flipV="1">
            <a:off x="5466261" y="3761345"/>
            <a:ext cx="1675626" cy="224422"/>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B8F5AECA-D7E3-5F43-86DB-6AB8552CF0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63401" y="3424987"/>
            <a:ext cx="688257" cy="480613"/>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3CDAF6FC-6A4C-D146-8B4A-3FE4E2EF15A0}"/>
              </a:ext>
            </a:extLst>
          </p:cNvPr>
          <p:cNvGrpSpPr/>
          <p:nvPr/>
        </p:nvGrpSpPr>
        <p:grpSpPr>
          <a:xfrm>
            <a:off x="2182095" y="2937070"/>
            <a:ext cx="941636" cy="1640313"/>
            <a:chOff x="2182095" y="2937070"/>
            <a:chExt cx="941636" cy="1640313"/>
          </a:xfrm>
        </p:grpSpPr>
        <p:grpSp>
          <p:nvGrpSpPr>
            <p:cNvPr id="11" name="Group 10">
              <a:extLst>
                <a:ext uri="{FF2B5EF4-FFF2-40B4-BE49-F238E27FC236}">
                  <a16:creationId xmlns:a16="http://schemas.microsoft.com/office/drawing/2014/main" id="{8C3BDBD4-4614-4842-BC22-375D4D778DB8}"/>
                </a:ext>
              </a:extLst>
            </p:cNvPr>
            <p:cNvGrpSpPr>
              <a:grpSpLocks noChangeAspect="1"/>
            </p:cNvGrpSpPr>
            <p:nvPr/>
          </p:nvGrpSpPr>
          <p:grpSpPr>
            <a:xfrm>
              <a:off x="2182095" y="2937070"/>
              <a:ext cx="941636" cy="1640313"/>
              <a:chOff x="2174159" y="4388747"/>
              <a:chExt cx="702643" cy="1223992"/>
            </a:xfrm>
          </p:grpSpPr>
          <p:pic>
            <p:nvPicPr>
              <p:cNvPr id="26" name="Picture 25">
                <a:extLst>
                  <a:ext uri="{FF2B5EF4-FFF2-40B4-BE49-F238E27FC236}">
                    <a16:creationId xmlns:a16="http://schemas.microsoft.com/office/drawing/2014/main" id="{9B733549-3940-4E40-A480-F8A4597778C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174159" y="4388747"/>
                <a:ext cx="702643" cy="1223992"/>
              </a:xfrm>
              <a:prstGeom prst="rect">
                <a:avLst/>
              </a:prstGeom>
            </p:spPr>
          </p:pic>
          <p:pic>
            <p:nvPicPr>
              <p:cNvPr id="27" name="Content Placeholder 5">
                <a:extLst>
                  <a:ext uri="{FF2B5EF4-FFF2-40B4-BE49-F238E27FC236}">
                    <a16:creationId xmlns:a16="http://schemas.microsoft.com/office/drawing/2014/main" id="{DD15DE41-98CA-A246-BF62-A47FBB69DBB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83789" y="4519825"/>
                <a:ext cx="474008" cy="974351"/>
              </a:xfrm>
              <a:prstGeom prst="rect">
                <a:avLst/>
              </a:prstGeom>
            </p:spPr>
          </p:pic>
        </p:grpSp>
        <p:pic>
          <p:nvPicPr>
            <p:cNvPr id="14" name="Picture 13">
              <a:extLst>
                <a:ext uri="{FF2B5EF4-FFF2-40B4-BE49-F238E27FC236}">
                  <a16:creationId xmlns:a16="http://schemas.microsoft.com/office/drawing/2014/main" id="{43E28EBD-F422-264F-8128-EE1DAB7708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329013" y="3104345"/>
              <a:ext cx="635235" cy="1305761"/>
            </a:xfrm>
            <a:prstGeom prst="rect">
              <a:avLst/>
            </a:prstGeom>
          </p:spPr>
        </p:pic>
      </p:grpSp>
      <p:pic>
        <p:nvPicPr>
          <p:cNvPr id="28" name="Picture 27">
            <a:extLst>
              <a:ext uri="{FF2B5EF4-FFF2-40B4-BE49-F238E27FC236}">
                <a16:creationId xmlns:a16="http://schemas.microsoft.com/office/drawing/2014/main" id="{738FB429-231A-5E41-8454-77925D3088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41887" y="3761344"/>
            <a:ext cx="213340" cy="448846"/>
          </a:xfrm>
          <a:prstGeom prst="rect">
            <a:avLst/>
          </a:prstGeom>
        </p:spPr>
      </p:pic>
      <p:sp>
        <p:nvSpPr>
          <p:cNvPr id="21" name="Rectangle 20">
            <a:extLst>
              <a:ext uri="{FF2B5EF4-FFF2-40B4-BE49-F238E27FC236}">
                <a16:creationId xmlns:a16="http://schemas.microsoft.com/office/drawing/2014/main" id="{B309B30D-61CB-8540-B70D-FD967F4651A8}"/>
              </a:ext>
            </a:extLst>
          </p:cNvPr>
          <p:cNvSpPr/>
          <p:nvPr/>
        </p:nvSpPr>
        <p:spPr>
          <a:xfrm>
            <a:off x="4505682" y="2876653"/>
            <a:ext cx="1091946" cy="269366"/>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6564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A8D641-9310-FD47-95E6-433D684E668A}"/>
              </a:ext>
            </a:extLst>
          </p:cNvPr>
          <p:cNvSpPr txBox="1">
            <a:spLocks/>
          </p:cNvSpPr>
          <p:nvPr/>
        </p:nvSpPr>
        <p:spPr bwMode="auto">
          <a:xfrm>
            <a:off x="1277626" y="334820"/>
            <a:ext cx="7198752"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Automatically Send Compliance Notifications</a:t>
            </a:r>
          </a:p>
        </p:txBody>
      </p:sp>
      <p:pic>
        <p:nvPicPr>
          <p:cNvPr id="6" name="Picture 5" descr="bluetooth.png">
            <a:extLst>
              <a:ext uri="{FF2B5EF4-FFF2-40B4-BE49-F238E27FC236}">
                <a16:creationId xmlns:a16="http://schemas.microsoft.com/office/drawing/2014/main" id="{F511C613-6F3F-6C47-8D38-1E59A36717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7" name="Picture 6">
            <a:extLst>
              <a:ext uri="{FF2B5EF4-FFF2-40B4-BE49-F238E27FC236}">
                <a16:creationId xmlns:a16="http://schemas.microsoft.com/office/drawing/2014/main" id="{B97388A8-8DFD-974E-A857-81BDD67A03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0" name="Picture 9" descr="communication.png">
            <a:extLst>
              <a:ext uri="{FF2B5EF4-FFF2-40B4-BE49-F238E27FC236}">
                <a16:creationId xmlns:a16="http://schemas.microsoft.com/office/drawing/2014/main" id="{4B8C29D5-3A57-A74C-BB6E-F8BF82569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8" name="Picture 7">
            <a:extLst>
              <a:ext uri="{FF2B5EF4-FFF2-40B4-BE49-F238E27FC236}">
                <a16:creationId xmlns:a16="http://schemas.microsoft.com/office/drawing/2014/main" id="{2FE7BA6B-71E4-D041-B81B-AA65C3654BF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61503" y="4627586"/>
            <a:ext cx="1752015" cy="1343418"/>
          </a:xfrm>
          <a:prstGeom prst="rect">
            <a:avLst/>
          </a:prstGeom>
        </p:spPr>
      </p:pic>
      <p:sp>
        <p:nvSpPr>
          <p:cNvPr id="32" name="TextBox 31">
            <a:extLst>
              <a:ext uri="{FF2B5EF4-FFF2-40B4-BE49-F238E27FC236}">
                <a16:creationId xmlns:a16="http://schemas.microsoft.com/office/drawing/2014/main" id="{77C5B568-BA0B-5347-A25A-5E82FE446E8B}"/>
              </a:ext>
            </a:extLst>
          </p:cNvPr>
          <p:cNvSpPr txBox="1"/>
          <p:nvPr/>
        </p:nvSpPr>
        <p:spPr>
          <a:xfrm>
            <a:off x="7558929" y="5854806"/>
            <a:ext cx="1241437" cy="400110"/>
          </a:xfrm>
          <a:prstGeom prst="rect">
            <a:avLst/>
          </a:prstGeom>
          <a:noFill/>
        </p:spPr>
        <p:txBody>
          <a:bodyPr wrap="square" rtlCol="0">
            <a:spAutoFit/>
          </a:bodyPr>
          <a:lstStyle/>
          <a:p>
            <a:r>
              <a:rPr lang="en-US" sz="1000" dirty="0"/>
              <a:t>Compliance / Maintenance</a:t>
            </a:r>
          </a:p>
        </p:txBody>
      </p:sp>
      <p:grpSp>
        <p:nvGrpSpPr>
          <p:cNvPr id="12" name="Group 11">
            <a:extLst>
              <a:ext uri="{FF2B5EF4-FFF2-40B4-BE49-F238E27FC236}">
                <a16:creationId xmlns:a16="http://schemas.microsoft.com/office/drawing/2014/main" id="{0AE81F0C-3CB2-6846-89E9-37D2252A5DE5}"/>
              </a:ext>
            </a:extLst>
          </p:cNvPr>
          <p:cNvGrpSpPr/>
          <p:nvPr/>
        </p:nvGrpSpPr>
        <p:grpSpPr>
          <a:xfrm>
            <a:off x="4041648" y="1289304"/>
            <a:ext cx="2540472" cy="4425457"/>
            <a:chOff x="5420129" y="2991680"/>
            <a:chExt cx="1577635" cy="2748212"/>
          </a:xfrm>
        </p:grpSpPr>
        <p:pic>
          <p:nvPicPr>
            <p:cNvPr id="13" name="Picture 12">
              <a:extLst>
                <a:ext uri="{FF2B5EF4-FFF2-40B4-BE49-F238E27FC236}">
                  <a16:creationId xmlns:a16="http://schemas.microsoft.com/office/drawing/2014/main" id="{43092C40-F30B-B541-B253-39F2D93D3D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14" name="Picture 13">
              <a:extLst>
                <a:ext uri="{FF2B5EF4-FFF2-40B4-BE49-F238E27FC236}">
                  <a16:creationId xmlns:a16="http://schemas.microsoft.com/office/drawing/2014/main" id="{4ACD959C-B539-6F45-85CC-BBD3F0A0BC5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pic>
        <p:nvPicPr>
          <p:cNvPr id="18" name="Picture 17">
            <a:extLst>
              <a:ext uri="{FF2B5EF4-FFF2-40B4-BE49-F238E27FC236}">
                <a16:creationId xmlns:a16="http://schemas.microsoft.com/office/drawing/2014/main" id="{095CBAAD-D1E1-8A4D-BEED-21FFFE9D9D92}"/>
              </a:ext>
            </a:extLst>
          </p:cNvPr>
          <p:cNvPicPr>
            <a:picLocks noChangeAspect="1"/>
          </p:cNvPicPr>
          <p:nvPr/>
        </p:nvPicPr>
        <p:blipFill>
          <a:blip r:embed="rId8"/>
          <a:stretch>
            <a:fillRect/>
          </a:stretch>
        </p:blipFill>
        <p:spPr>
          <a:xfrm>
            <a:off x="4425248" y="1899717"/>
            <a:ext cx="1758867" cy="2948437"/>
          </a:xfrm>
          <a:prstGeom prst="rect">
            <a:avLst/>
          </a:prstGeom>
        </p:spPr>
      </p:pic>
      <p:pic>
        <p:nvPicPr>
          <p:cNvPr id="21" name="Picture 20">
            <a:extLst>
              <a:ext uri="{FF2B5EF4-FFF2-40B4-BE49-F238E27FC236}">
                <a16:creationId xmlns:a16="http://schemas.microsoft.com/office/drawing/2014/main" id="{94805D74-C388-DD45-B1CE-1E5F37DDAFD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182095" y="2937070"/>
            <a:ext cx="941636" cy="1640313"/>
          </a:xfrm>
          <a:prstGeom prst="rect">
            <a:avLst/>
          </a:prstGeom>
        </p:spPr>
      </p:pic>
      <p:pic>
        <p:nvPicPr>
          <p:cNvPr id="20" name="Picture 19">
            <a:extLst>
              <a:ext uri="{FF2B5EF4-FFF2-40B4-BE49-F238E27FC236}">
                <a16:creationId xmlns:a16="http://schemas.microsoft.com/office/drawing/2014/main" id="{22FF5940-02DA-BC4B-A7A4-0DC28DBCDE57}"/>
              </a:ext>
            </a:extLst>
          </p:cNvPr>
          <p:cNvPicPr>
            <a:picLocks noChangeAspect="1"/>
          </p:cNvPicPr>
          <p:nvPr/>
        </p:nvPicPr>
        <p:blipFill rotWithShape="1">
          <a:blip r:embed="rId10"/>
          <a:srcRect t="2640" b="17265"/>
          <a:stretch/>
        </p:blipFill>
        <p:spPr>
          <a:xfrm>
            <a:off x="2330001" y="3132617"/>
            <a:ext cx="637198" cy="1049078"/>
          </a:xfrm>
          <a:prstGeom prst="rect">
            <a:avLst/>
          </a:prstGeom>
        </p:spPr>
      </p:pic>
      <p:pic>
        <p:nvPicPr>
          <p:cNvPr id="25" name="Picture 24">
            <a:extLst>
              <a:ext uri="{FF2B5EF4-FFF2-40B4-BE49-F238E27FC236}">
                <a16:creationId xmlns:a16="http://schemas.microsoft.com/office/drawing/2014/main" id="{8C706787-AC41-6549-993E-5F0EC544F414}"/>
              </a:ext>
            </a:extLst>
          </p:cNvPr>
          <p:cNvPicPr>
            <a:picLocks noChangeAspect="1"/>
          </p:cNvPicPr>
          <p:nvPr/>
        </p:nvPicPr>
        <p:blipFill>
          <a:blip r:embed="rId11"/>
          <a:stretch>
            <a:fillRect/>
          </a:stretch>
        </p:blipFill>
        <p:spPr>
          <a:xfrm>
            <a:off x="7327225" y="3093992"/>
            <a:ext cx="1595617" cy="975624"/>
          </a:xfrm>
          <a:prstGeom prst="rect">
            <a:avLst/>
          </a:prstGeom>
        </p:spPr>
      </p:pic>
      <p:cxnSp>
        <p:nvCxnSpPr>
          <p:cNvPr id="16" name="Straight Arrow Connector 15">
            <a:extLst>
              <a:ext uri="{FF2B5EF4-FFF2-40B4-BE49-F238E27FC236}">
                <a16:creationId xmlns:a16="http://schemas.microsoft.com/office/drawing/2014/main" id="{5338B828-4331-1B47-9910-CDDE5825BA22}"/>
              </a:ext>
            </a:extLst>
          </p:cNvPr>
          <p:cNvCxnSpPr>
            <a:cxnSpLocks/>
          </p:cNvCxnSpPr>
          <p:nvPr/>
        </p:nvCxnSpPr>
        <p:spPr>
          <a:xfrm flipH="1" flipV="1">
            <a:off x="5766956" y="3216086"/>
            <a:ext cx="1871550" cy="2080750"/>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20920E47-DCAB-7843-8F23-E4005A92FD63}"/>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162766" y="3021419"/>
            <a:ext cx="688257" cy="480613"/>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6891AB3E-977A-3943-B2C4-71ECD546213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157359" y="3728239"/>
            <a:ext cx="596891" cy="682753"/>
          </a:xfrm>
          <a:prstGeom prst="rect">
            <a:avLst/>
          </a:prstGeom>
          <a:effectLst>
            <a:outerShdw blurRad="50800" dist="38100" dir="2700000" algn="tl" rotWithShape="0">
              <a:prstClr val="black">
                <a:alpha val="40000"/>
              </a:prstClr>
            </a:outerShdw>
          </a:effectLst>
        </p:spPr>
      </p:pic>
      <p:cxnSp>
        <p:nvCxnSpPr>
          <p:cNvPr id="28" name="Straight Arrow Connector 27">
            <a:extLst>
              <a:ext uri="{FF2B5EF4-FFF2-40B4-BE49-F238E27FC236}">
                <a16:creationId xmlns:a16="http://schemas.microsoft.com/office/drawing/2014/main" id="{D0C20FDA-FF6B-364F-BEA0-60209B188F12}"/>
              </a:ext>
            </a:extLst>
          </p:cNvPr>
          <p:cNvCxnSpPr>
            <a:cxnSpLocks/>
          </p:cNvCxnSpPr>
          <p:nvPr/>
        </p:nvCxnSpPr>
        <p:spPr>
          <a:xfrm flipV="1">
            <a:off x="7638506" y="3922871"/>
            <a:ext cx="475012" cy="1376424"/>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ECE5607F-5319-1643-9E3E-FF2517B96719}"/>
              </a:ext>
            </a:extLst>
          </p:cNvPr>
          <p:cNvSpPr/>
          <p:nvPr/>
        </p:nvSpPr>
        <p:spPr>
          <a:xfrm>
            <a:off x="4527596" y="2866062"/>
            <a:ext cx="1239359" cy="35002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4784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F7B6F60-69D1-3742-B31A-8D7AEA939AF9}"/>
              </a:ext>
            </a:extLst>
          </p:cNvPr>
          <p:cNvPicPr>
            <a:picLocks noChangeAspect="1"/>
          </p:cNvPicPr>
          <p:nvPr/>
        </p:nvPicPr>
        <p:blipFill>
          <a:blip r:embed="rId3"/>
          <a:stretch>
            <a:fillRect/>
          </a:stretch>
        </p:blipFill>
        <p:spPr>
          <a:xfrm>
            <a:off x="5676527" y="4972620"/>
            <a:ext cx="2032000" cy="1143000"/>
          </a:xfrm>
          <a:prstGeom prst="rect">
            <a:avLst/>
          </a:prstGeom>
        </p:spPr>
      </p:pic>
      <p:sp>
        <p:nvSpPr>
          <p:cNvPr id="3" name="Content Placeholder 2">
            <a:extLst>
              <a:ext uri="{FF2B5EF4-FFF2-40B4-BE49-F238E27FC236}">
                <a16:creationId xmlns:a16="http://schemas.microsoft.com/office/drawing/2014/main" id="{7CA85F02-0633-4A4F-A633-FC4E3A649466}"/>
              </a:ext>
            </a:extLst>
          </p:cNvPr>
          <p:cNvSpPr>
            <a:spLocks noGrp="1"/>
          </p:cNvSpPr>
          <p:nvPr>
            <p:ph idx="1"/>
          </p:nvPr>
        </p:nvSpPr>
        <p:spPr>
          <a:xfrm>
            <a:off x="307181" y="1472783"/>
            <a:ext cx="8529638" cy="3493814"/>
          </a:xfrm>
        </p:spPr>
        <p:txBody>
          <a:bodyPr>
            <a:normAutofit/>
          </a:bodyPr>
          <a:lstStyle/>
          <a:p>
            <a:r>
              <a:rPr lang="en-US" sz="2400" dirty="0"/>
              <a:t>We manufacture our own sensors</a:t>
            </a:r>
          </a:p>
          <a:p>
            <a:r>
              <a:rPr lang="en-US" sz="2400" dirty="0"/>
              <a:t>Our micro-sensors allow us to make the smallest gas detectors in the world</a:t>
            </a:r>
          </a:p>
          <a:p>
            <a:r>
              <a:rPr lang="en-US" sz="2400" u="sng" dirty="0"/>
              <a:t>3-year warranty</a:t>
            </a:r>
          </a:p>
          <a:p>
            <a:r>
              <a:rPr lang="en-US" sz="2400" dirty="0"/>
              <a:t>New LEL sensor’s dual-filament design is silicon resistant</a:t>
            </a:r>
          </a:p>
          <a:p>
            <a:r>
              <a:rPr lang="en-US" sz="2400" dirty="0"/>
              <a:t>Lead-free EC tech gives O2 sensor 3-5 year lifespan</a:t>
            </a:r>
          </a:p>
          <a:p>
            <a:r>
              <a:rPr lang="en-US" sz="2400" dirty="0"/>
              <a:t>Dual sensor – 2 channels in one sensor slot</a:t>
            </a:r>
          </a:p>
        </p:txBody>
      </p:sp>
      <p:sp>
        <p:nvSpPr>
          <p:cNvPr id="2" name="Title 1">
            <a:extLst>
              <a:ext uri="{FF2B5EF4-FFF2-40B4-BE49-F238E27FC236}">
                <a16:creationId xmlns:a16="http://schemas.microsoft.com/office/drawing/2014/main" id="{91EE5A6E-2905-B346-ABC7-FC5014A60C71}"/>
              </a:ext>
            </a:extLst>
          </p:cNvPr>
          <p:cNvSpPr>
            <a:spLocks noGrp="1"/>
          </p:cNvSpPr>
          <p:nvPr>
            <p:ph type="title"/>
          </p:nvPr>
        </p:nvSpPr>
        <p:spPr>
          <a:xfrm>
            <a:off x="914400" y="244579"/>
            <a:ext cx="7772400" cy="676275"/>
          </a:xfrm>
        </p:spPr>
        <p:txBody>
          <a:bodyPr>
            <a:normAutofit fontScale="90000"/>
          </a:bodyPr>
          <a:lstStyle/>
          <a:p>
            <a:r>
              <a:rPr lang="en-US" sz="3700" b="1" dirty="0"/>
              <a:t>Sensors</a:t>
            </a:r>
            <a:br>
              <a:rPr lang="en-US" b="1" dirty="0"/>
            </a:br>
            <a:r>
              <a:rPr lang="en-US" sz="2400" dirty="0"/>
              <a:t>The Heart of Every Instrument</a:t>
            </a:r>
          </a:p>
        </p:txBody>
      </p:sp>
      <p:pic>
        <p:nvPicPr>
          <p:cNvPr id="8" name="Picture 7">
            <a:extLst>
              <a:ext uri="{FF2B5EF4-FFF2-40B4-BE49-F238E27FC236}">
                <a16:creationId xmlns:a16="http://schemas.microsoft.com/office/drawing/2014/main" id="{ED9885C5-1EEF-5D46-BD1F-92ABCF286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3433" y="4840551"/>
            <a:ext cx="2997704" cy="1848510"/>
          </a:xfrm>
          <a:prstGeom prst="rect">
            <a:avLst/>
          </a:prstGeom>
        </p:spPr>
      </p:pic>
      <p:sp>
        <p:nvSpPr>
          <p:cNvPr id="14" name="正方形/長方形 2">
            <a:extLst>
              <a:ext uri="{FF2B5EF4-FFF2-40B4-BE49-F238E27FC236}">
                <a16:creationId xmlns:a16="http://schemas.microsoft.com/office/drawing/2014/main" id="{2C5B3120-4582-0A4E-8419-54453AA4206C}"/>
              </a:ext>
            </a:extLst>
          </p:cNvPr>
          <p:cNvSpPr/>
          <p:nvPr/>
        </p:nvSpPr>
        <p:spPr>
          <a:xfrm>
            <a:off x="2299781" y="5742992"/>
            <a:ext cx="648072" cy="686328"/>
          </a:xfrm>
          <a:prstGeom prst="rect">
            <a:avLst/>
          </a:prstGeom>
          <a:noFill/>
          <a:ln w="38100">
            <a:solidFill>
              <a:srgbClr val="FFFF00"/>
            </a:solidFill>
          </a:ln>
          <a:effectLst>
            <a:outerShdw blurRad="50800" dist="38100" dir="2700000" algn="tl" rotWithShape="0">
              <a:prstClr val="black">
                <a:alpha val="40000"/>
              </a:prstClr>
            </a:outerShdw>
          </a:effectLst>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16" name="正方形/長方形 6">
            <a:extLst>
              <a:ext uri="{FF2B5EF4-FFF2-40B4-BE49-F238E27FC236}">
                <a16:creationId xmlns:a16="http://schemas.microsoft.com/office/drawing/2014/main" id="{4C252AC7-47E3-BA44-A9F7-62848ADBDE24}"/>
              </a:ext>
            </a:extLst>
          </p:cNvPr>
          <p:cNvSpPr/>
          <p:nvPr/>
        </p:nvSpPr>
        <p:spPr>
          <a:xfrm>
            <a:off x="399785" y="6492016"/>
            <a:ext cx="777777" cy="276999"/>
          </a:xfrm>
          <a:prstGeom prst="rect">
            <a:avLst/>
          </a:prstGeom>
        </p:spPr>
        <p:txBody>
          <a:bodyPr wrap="none">
            <a:spAutoFit/>
          </a:bodyPr>
          <a:lstStyle/>
          <a:p>
            <a:r>
              <a:rPr lang="en-US" altLang="ja-JP" sz="1200" dirty="0"/>
              <a:t>CO/H2S</a:t>
            </a:r>
            <a:endParaRPr lang="ja-JP" altLang="en-US" sz="1200"/>
          </a:p>
        </p:txBody>
      </p:sp>
      <p:cxnSp>
        <p:nvCxnSpPr>
          <p:cNvPr id="18" name="Straight Arrow Connector 17">
            <a:extLst>
              <a:ext uri="{FF2B5EF4-FFF2-40B4-BE49-F238E27FC236}">
                <a16:creationId xmlns:a16="http://schemas.microsoft.com/office/drawing/2014/main" id="{8D215F73-65D2-724D-9C84-4F92BDEE07B3}"/>
              </a:ext>
            </a:extLst>
          </p:cNvPr>
          <p:cNvCxnSpPr>
            <a:cxnSpLocks/>
          </p:cNvCxnSpPr>
          <p:nvPr/>
        </p:nvCxnSpPr>
        <p:spPr>
          <a:xfrm flipH="1" flipV="1">
            <a:off x="1069975" y="6411684"/>
            <a:ext cx="1229806" cy="1"/>
          </a:xfrm>
          <a:prstGeom prst="straightConnector1">
            <a:avLst/>
          </a:prstGeom>
          <a:ln>
            <a:solidFill>
              <a:srgbClr val="FFFF00"/>
            </a:solidFill>
            <a:tailEnd type="stealth" w="lg" len="lg"/>
          </a:ln>
          <a:effectLst>
            <a:outerShdw blurRad="50800" dist="38100" dir="2700000" algn="tl"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7" name="正方形/長方形 6">
            <a:extLst>
              <a:ext uri="{FF2B5EF4-FFF2-40B4-BE49-F238E27FC236}">
                <a16:creationId xmlns:a16="http://schemas.microsoft.com/office/drawing/2014/main" id="{5A6E707A-F8C1-C54A-BA01-8387FC8EF981}"/>
              </a:ext>
            </a:extLst>
          </p:cNvPr>
          <p:cNvSpPr/>
          <p:nvPr/>
        </p:nvSpPr>
        <p:spPr>
          <a:xfrm>
            <a:off x="6706153" y="4793977"/>
            <a:ext cx="1176925" cy="461665"/>
          </a:xfrm>
          <a:prstGeom prst="rect">
            <a:avLst/>
          </a:prstGeom>
        </p:spPr>
        <p:txBody>
          <a:bodyPr wrap="none">
            <a:spAutoFit/>
          </a:bodyPr>
          <a:lstStyle/>
          <a:p>
            <a:pPr algn="ctr"/>
            <a:r>
              <a:rPr lang="en-US" altLang="ja-JP" sz="1200" dirty="0"/>
              <a:t>Dual filament</a:t>
            </a:r>
          </a:p>
          <a:p>
            <a:pPr algn="ctr"/>
            <a:r>
              <a:rPr lang="en-US" altLang="ja-JP" sz="1200" dirty="0"/>
              <a:t>LEL sensor</a:t>
            </a:r>
            <a:endParaRPr lang="ja-JP" altLang="en-US" sz="1200"/>
          </a:p>
        </p:txBody>
      </p:sp>
      <p:sp>
        <p:nvSpPr>
          <p:cNvPr id="28" name="正方形/長方形 6">
            <a:extLst>
              <a:ext uri="{FF2B5EF4-FFF2-40B4-BE49-F238E27FC236}">
                <a16:creationId xmlns:a16="http://schemas.microsoft.com/office/drawing/2014/main" id="{C634580F-DB3E-684A-92D0-F92EC7101ADE}"/>
              </a:ext>
            </a:extLst>
          </p:cNvPr>
          <p:cNvSpPr/>
          <p:nvPr/>
        </p:nvSpPr>
        <p:spPr>
          <a:xfrm>
            <a:off x="6232918" y="5009421"/>
            <a:ext cx="317716" cy="246221"/>
          </a:xfrm>
          <a:prstGeom prst="rect">
            <a:avLst/>
          </a:prstGeom>
        </p:spPr>
        <p:txBody>
          <a:bodyPr wrap="none">
            <a:spAutoFit/>
          </a:bodyPr>
          <a:lstStyle/>
          <a:p>
            <a:r>
              <a:rPr lang="en-US" altLang="ja-JP" sz="1000" dirty="0"/>
              <a:t>F1</a:t>
            </a:r>
            <a:endParaRPr lang="ja-JP" altLang="en-US" sz="1000"/>
          </a:p>
        </p:txBody>
      </p:sp>
      <p:sp>
        <p:nvSpPr>
          <p:cNvPr id="29" name="正方形/長方形 6">
            <a:extLst>
              <a:ext uri="{FF2B5EF4-FFF2-40B4-BE49-F238E27FC236}">
                <a16:creationId xmlns:a16="http://schemas.microsoft.com/office/drawing/2014/main" id="{0AC44689-C7D5-204E-BCD6-FB659576FCB5}"/>
              </a:ext>
            </a:extLst>
          </p:cNvPr>
          <p:cNvSpPr/>
          <p:nvPr/>
        </p:nvSpPr>
        <p:spPr>
          <a:xfrm>
            <a:off x="6232918" y="5841859"/>
            <a:ext cx="317716" cy="246221"/>
          </a:xfrm>
          <a:prstGeom prst="rect">
            <a:avLst/>
          </a:prstGeom>
        </p:spPr>
        <p:txBody>
          <a:bodyPr wrap="none">
            <a:spAutoFit/>
          </a:bodyPr>
          <a:lstStyle/>
          <a:p>
            <a:r>
              <a:rPr lang="en-US" altLang="ja-JP" sz="1000" dirty="0"/>
              <a:t>F2</a:t>
            </a:r>
            <a:endParaRPr lang="ja-JP" altLang="en-US" sz="1000"/>
          </a:p>
        </p:txBody>
      </p:sp>
      <p:sp>
        <p:nvSpPr>
          <p:cNvPr id="30" name="正方形/長方形 6">
            <a:extLst>
              <a:ext uri="{FF2B5EF4-FFF2-40B4-BE49-F238E27FC236}">
                <a16:creationId xmlns:a16="http://schemas.microsoft.com/office/drawing/2014/main" id="{3073AC5B-D4DA-5044-83E5-4148D9D5FCEE}"/>
              </a:ext>
            </a:extLst>
          </p:cNvPr>
          <p:cNvSpPr/>
          <p:nvPr/>
        </p:nvSpPr>
        <p:spPr>
          <a:xfrm>
            <a:off x="264330" y="5351267"/>
            <a:ext cx="1048685" cy="276999"/>
          </a:xfrm>
          <a:prstGeom prst="rect">
            <a:avLst/>
          </a:prstGeom>
        </p:spPr>
        <p:txBody>
          <a:bodyPr wrap="none">
            <a:spAutoFit/>
          </a:bodyPr>
          <a:lstStyle/>
          <a:p>
            <a:r>
              <a:rPr lang="en-US" altLang="ja-JP" sz="1200" dirty="0"/>
              <a:t>Dual Sensor</a:t>
            </a:r>
            <a:endParaRPr lang="ja-JP" altLang="en-US" sz="1200"/>
          </a:p>
        </p:txBody>
      </p:sp>
      <p:sp>
        <p:nvSpPr>
          <p:cNvPr id="39" name="TextBox 38">
            <a:extLst>
              <a:ext uri="{FF2B5EF4-FFF2-40B4-BE49-F238E27FC236}">
                <a16:creationId xmlns:a16="http://schemas.microsoft.com/office/drawing/2014/main" id="{DC756C34-058F-8145-ADE5-95B22EDF3260}"/>
              </a:ext>
            </a:extLst>
          </p:cNvPr>
          <p:cNvSpPr txBox="1"/>
          <p:nvPr/>
        </p:nvSpPr>
        <p:spPr>
          <a:xfrm>
            <a:off x="6605327" y="5832598"/>
            <a:ext cx="1461019" cy="276999"/>
          </a:xfrm>
          <a:prstGeom prst="rect">
            <a:avLst/>
          </a:prstGeom>
          <a:noFill/>
        </p:spPr>
        <p:txBody>
          <a:bodyPr wrap="square" rtlCol="0">
            <a:spAutoFit/>
          </a:bodyPr>
          <a:lstStyle/>
          <a:p>
            <a:r>
              <a:rPr lang="en-US" sz="1200" dirty="0"/>
              <a:t>+ Si removal filter</a:t>
            </a:r>
          </a:p>
        </p:txBody>
      </p:sp>
      <p:pic>
        <p:nvPicPr>
          <p:cNvPr id="5" name="Picture 4">
            <a:extLst>
              <a:ext uri="{FF2B5EF4-FFF2-40B4-BE49-F238E27FC236}">
                <a16:creationId xmlns:a16="http://schemas.microsoft.com/office/drawing/2014/main" id="{028F4D24-B07A-BB4D-B3D9-4886406792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2054" y="5590530"/>
            <a:ext cx="1013241" cy="901486"/>
          </a:xfrm>
          <a:prstGeom prst="rect">
            <a:avLst/>
          </a:prstGeom>
        </p:spPr>
      </p:pic>
    </p:spTree>
    <p:extLst>
      <p:ext uri="{BB962C8B-B14F-4D97-AF65-F5344CB8AC3E}">
        <p14:creationId xmlns:p14="http://schemas.microsoft.com/office/powerpoint/2010/main" val="3931263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27" grpId="0"/>
      <p:bldP spid="28" grpId="0"/>
      <p:bldP spid="29" grpId="0"/>
      <p:bldP spid="30"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9334C8C-E0DC-094E-BFE1-B14378537B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0720" y="1237971"/>
            <a:ext cx="1527355" cy="1527355"/>
          </a:xfrm>
          <a:prstGeom prst="rect">
            <a:avLst/>
          </a:prstGeom>
        </p:spPr>
      </p:pic>
      <p:sp>
        <p:nvSpPr>
          <p:cNvPr id="2" name="Title 1">
            <a:extLst>
              <a:ext uri="{FF2B5EF4-FFF2-40B4-BE49-F238E27FC236}">
                <a16:creationId xmlns:a16="http://schemas.microsoft.com/office/drawing/2014/main" id="{8F5C90AE-90AF-BC4D-8993-ED50161E816F}"/>
              </a:ext>
            </a:extLst>
          </p:cNvPr>
          <p:cNvSpPr>
            <a:spLocks noGrp="1"/>
          </p:cNvSpPr>
          <p:nvPr>
            <p:ph type="title"/>
          </p:nvPr>
        </p:nvSpPr>
        <p:spPr>
          <a:xfrm>
            <a:off x="798127" y="253816"/>
            <a:ext cx="7772400" cy="676275"/>
          </a:xfrm>
        </p:spPr>
        <p:txBody>
          <a:bodyPr>
            <a:normAutofit fontScale="90000"/>
          </a:bodyPr>
          <a:lstStyle/>
          <a:p>
            <a:r>
              <a:rPr lang="en-US" b="1" dirty="0"/>
              <a:t>Sensor Options</a:t>
            </a:r>
            <a:br>
              <a:rPr lang="en-US" b="1" dirty="0"/>
            </a:br>
            <a:r>
              <a:rPr lang="en-US" sz="2400" dirty="0"/>
              <a:t>GX-3R and GX-3R Pro</a:t>
            </a:r>
          </a:p>
        </p:txBody>
      </p:sp>
      <p:pic>
        <p:nvPicPr>
          <p:cNvPr id="7" name="Picture 6">
            <a:extLst>
              <a:ext uri="{FF2B5EF4-FFF2-40B4-BE49-F238E27FC236}">
                <a16:creationId xmlns:a16="http://schemas.microsoft.com/office/drawing/2014/main" id="{EC156D5E-8327-AD4C-A7B3-6473B63F1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4008" y="1392771"/>
            <a:ext cx="1821478" cy="1924775"/>
          </a:xfrm>
          <a:prstGeom prst="rect">
            <a:avLst/>
          </a:prstGeom>
        </p:spPr>
      </p:pic>
      <p:pic>
        <p:nvPicPr>
          <p:cNvPr id="10" name="Picture 9">
            <a:extLst>
              <a:ext uri="{FF2B5EF4-FFF2-40B4-BE49-F238E27FC236}">
                <a16:creationId xmlns:a16="http://schemas.microsoft.com/office/drawing/2014/main" id="{6E326436-F943-A146-9FC0-9238DF5A2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5486" y="1231505"/>
            <a:ext cx="2493028" cy="2247305"/>
          </a:xfrm>
          <a:prstGeom prst="rect">
            <a:avLst/>
          </a:prstGeom>
        </p:spPr>
      </p:pic>
      <p:sp>
        <p:nvSpPr>
          <p:cNvPr id="22" name="TextBox 21">
            <a:extLst>
              <a:ext uri="{FF2B5EF4-FFF2-40B4-BE49-F238E27FC236}">
                <a16:creationId xmlns:a16="http://schemas.microsoft.com/office/drawing/2014/main" id="{8239E6C0-A53D-BA47-9074-6C15EC2AF072}"/>
              </a:ext>
            </a:extLst>
          </p:cNvPr>
          <p:cNvSpPr txBox="1"/>
          <p:nvPr/>
        </p:nvSpPr>
        <p:spPr>
          <a:xfrm>
            <a:off x="5993325" y="2497243"/>
            <a:ext cx="2142146" cy="738664"/>
          </a:xfrm>
          <a:prstGeom prst="rect">
            <a:avLst/>
          </a:prstGeom>
          <a:noFill/>
        </p:spPr>
        <p:txBody>
          <a:bodyPr wrap="square" rtlCol="0">
            <a:spAutoFit/>
          </a:bodyPr>
          <a:lstStyle/>
          <a:p>
            <a:pPr algn="ctr"/>
            <a:r>
              <a:rPr lang="en-US" sz="1400" dirty="0"/>
              <a:t>3-year warranty on all GX-3R and GX-3R Pro Sensors!</a:t>
            </a:r>
          </a:p>
        </p:txBody>
      </p:sp>
      <p:graphicFrame>
        <p:nvGraphicFramePr>
          <p:cNvPr id="23" name="Table 22">
            <a:extLst>
              <a:ext uri="{FF2B5EF4-FFF2-40B4-BE49-F238E27FC236}">
                <a16:creationId xmlns:a16="http://schemas.microsoft.com/office/drawing/2014/main" id="{B5751B18-6F38-AF4B-B8CC-F1DD5B9D88AA}"/>
              </a:ext>
            </a:extLst>
          </p:cNvPr>
          <p:cNvGraphicFramePr>
            <a:graphicFrameLocks noGrp="1"/>
          </p:cNvGraphicFramePr>
          <p:nvPr>
            <p:extLst>
              <p:ext uri="{D42A27DB-BD31-4B8C-83A1-F6EECF244321}">
                <p14:modId xmlns:p14="http://schemas.microsoft.com/office/powerpoint/2010/main" val="4130471519"/>
              </p:ext>
            </p:extLst>
          </p:nvPr>
        </p:nvGraphicFramePr>
        <p:xfrm>
          <a:off x="1223682" y="3468669"/>
          <a:ext cx="6696636" cy="2597526"/>
        </p:xfrm>
        <a:graphic>
          <a:graphicData uri="http://schemas.openxmlformats.org/drawingml/2006/table">
            <a:tbl>
              <a:tblPr firstRow="1" bandRow="1">
                <a:tableStyleId>{5C22544A-7EE6-4342-B048-85BDC9FD1C3A}</a:tableStyleId>
              </a:tblPr>
              <a:tblGrid>
                <a:gridCol w="2232212">
                  <a:extLst>
                    <a:ext uri="{9D8B030D-6E8A-4147-A177-3AD203B41FA5}">
                      <a16:colId xmlns:a16="http://schemas.microsoft.com/office/drawing/2014/main" val="636869148"/>
                    </a:ext>
                  </a:extLst>
                </a:gridCol>
                <a:gridCol w="2232212">
                  <a:extLst>
                    <a:ext uri="{9D8B030D-6E8A-4147-A177-3AD203B41FA5}">
                      <a16:colId xmlns:a16="http://schemas.microsoft.com/office/drawing/2014/main" val="3213633779"/>
                    </a:ext>
                  </a:extLst>
                </a:gridCol>
                <a:gridCol w="2232212">
                  <a:extLst>
                    <a:ext uri="{9D8B030D-6E8A-4147-A177-3AD203B41FA5}">
                      <a16:colId xmlns:a16="http://schemas.microsoft.com/office/drawing/2014/main" val="1393211290"/>
                    </a:ext>
                  </a:extLst>
                </a:gridCol>
              </a:tblGrid>
              <a:tr h="502920">
                <a:tc>
                  <a:txBody>
                    <a:bodyPr/>
                    <a:lstStyle/>
                    <a:p>
                      <a:pPr algn="ctr"/>
                      <a:r>
                        <a:rPr lang="en-US" sz="1350" b="1" dirty="0"/>
                        <a:t>GX-3R and </a:t>
                      </a:r>
                    </a:p>
                    <a:p>
                      <a:pPr algn="ctr"/>
                      <a:r>
                        <a:rPr lang="en-US" sz="1350" b="1" dirty="0"/>
                        <a:t>GX-3R Pro</a:t>
                      </a:r>
                    </a:p>
                  </a:txBody>
                  <a:tcPr anchor="ctr"/>
                </a:tc>
                <a:tc>
                  <a:txBody>
                    <a:bodyPr/>
                    <a:lstStyle/>
                    <a:p>
                      <a:pPr algn="ctr"/>
                      <a:r>
                        <a:rPr lang="en-US" sz="1350" b="1" dirty="0"/>
                        <a:t>GX-3R Pro Only</a:t>
                      </a:r>
                    </a:p>
                  </a:txBody>
                  <a:tcPr anchor="ctr"/>
                </a:tc>
                <a:tc>
                  <a:txBody>
                    <a:bodyPr/>
                    <a:lstStyle/>
                    <a:p>
                      <a:pPr algn="ctr"/>
                      <a:r>
                        <a:rPr lang="en-US" sz="1350" b="1" dirty="0"/>
                        <a:t>Coming in 2020 </a:t>
                      </a:r>
                      <a:br>
                        <a:rPr lang="en-US" sz="1350" b="1" dirty="0"/>
                      </a:br>
                      <a:r>
                        <a:rPr lang="en-US" sz="1350" b="1" dirty="0"/>
                        <a:t>(GX-3R Pro only)</a:t>
                      </a:r>
                    </a:p>
                  </a:txBody>
                  <a:tcPr anchor="ctr"/>
                </a:tc>
                <a:extLst>
                  <a:ext uri="{0D108BD9-81ED-4DB2-BD59-A6C34878D82A}">
                    <a16:rowId xmlns:a16="http://schemas.microsoft.com/office/drawing/2014/main" val="3347664303"/>
                  </a:ext>
                </a:extLst>
              </a:tr>
              <a:tr h="349101">
                <a:tc>
                  <a:txBody>
                    <a:bodyPr/>
                    <a:lstStyle/>
                    <a:p>
                      <a:pPr algn="ctr"/>
                      <a:r>
                        <a:rPr lang="en-US" sz="1350" dirty="0"/>
                        <a:t>CO/H2S</a:t>
                      </a:r>
                    </a:p>
                  </a:txBody>
                  <a:tcPr anchor="ctr"/>
                </a:tc>
                <a:tc>
                  <a:txBody>
                    <a:bodyPr/>
                    <a:lstStyle/>
                    <a:p>
                      <a:pPr algn="ctr"/>
                      <a:r>
                        <a:rPr lang="en-US" sz="1350" dirty="0"/>
                        <a:t>CO2 ppm (IR)</a:t>
                      </a:r>
                    </a:p>
                  </a:txBody>
                  <a:tcPr anchor="ctr"/>
                </a:tc>
                <a:tc>
                  <a:txBody>
                    <a:bodyPr/>
                    <a:lstStyle/>
                    <a:p>
                      <a:pPr algn="ctr"/>
                      <a:r>
                        <a:rPr lang="en-US" sz="1350" dirty="0"/>
                        <a:t>HCN</a:t>
                      </a:r>
                    </a:p>
                  </a:txBody>
                  <a:tcPr anchor="ctr"/>
                </a:tc>
                <a:extLst>
                  <a:ext uri="{0D108BD9-81ED-4DB2-BD59-A6C34878D82A}">
                    <a16:rowId xmlns:a16="http://schemas.microsoft.com/office/drawing/2014/main" val="2495963171"/>
                  </a:ext>
                </a:extLst>
              </a:tr>
              <a:tr h="349101">
                <a:tc>
                  <a:txBody>
                    <a:bodyPr/>
                    <a:lstStyle/>
                    <a:p>
                      <a:pPr algn="ctr"/>
                      <a:r>
                        <a:rPr lang="en-US" sz="1350" dirty="0"/>
                        <a:t>LEL</a:t>
                      </a:r>
                    </a:p>
                  </a:txBody>
                  <a:tcPr anchor="ctr"/>
                </a:tc>
                <a:tc>
                  <a:txBody>
                    <a:bodyPr/>
                    <a:lstStyle/>
                    <a:p>
                      <a:pPr algn="ctr"/>
                      <a:r>
                        <a:rPr lang="en-US" sz="1350" dirty="0"/>
                        <a:t>CO2 % vol (IR)</a:t>
                      </a:r>
                    </a:p>
                  </a:txBody>
                  <a:tcPr anchor="ctr"/>
                </a:tc>
                <a:tc>
                  <a:txBody>
                    <a:bodyPr/>
                    <a:lstStyle/>
                    <a:p>
                      <a:pPr algn="ctr"/>
                      <a:r>
                        <a:rPr lang="en-US" sz="1350" dirty="0"/>
                        <a:t>NH3</a:t>
                      </a:r>
                    </a:p>
                  </a:txBody>
                  <a:tcPr anchor="ctr"/>
                </a:tc>
                <a:extLst>
                  <a:ext uri="{0D108BD9-81ED-4DB2-BD59-A6C34878D82A}">
                    <a16:rowId xmlns:a16="http://schemas.microsoft.com/office/drawing/2014/main" val="2071152707"/>
                  </a:ext>
                </a:extLst>
              </a:tr>
              <a:tr h="349101">
                <a:tc>
                  <a:txBody>
                    <a:bodyPr/>
                    <a:lstStyle/>
                    <a:p>
                      <a:pPr algn="ctr"/>
                      <a:r>
                        <a:rPr lang="en-US" sz="1350" dirty="0"/>
                        <a:t>O2</a:t>
                      </a:r>
                    </a:p>
                  </a:txBody>
                  <a:tcPr anchor="ctr"/>
                </a:tc>
                <a:tc>
                  <a:txBody>
                    <a:bodyPr/>
                    <a:lstStyle/>
                    <a:p>
                      <a:pPr algn="ctr"/>
                      <a:r>
                        <a:rPr lang="en-US" sz="1350" dirty="0"/>
                        <a:t>SO2</a:t>
                      </a:r>
                    </a:p>
                  </a:txBody>
                  <a:tcPr anchor="ctr"/>
                </a:tc>
                <a:tc>
                  <a:txBody>
                    <a:bodyPr/>
                    <a:lstStyle/>
                    <a:p>
                      <a:pPr algn="ctr"/>
                      <a:r>
                        <a:rPr lang="en-US" sz="1350" dirty="0"/>
                        <a:t>NO2</a:t>
                      </a:r>
                    </a:p>
                  </a:txBody>
                  <a:tcPr anchor="ctr"/>
                </a:tc>
                <a:extLst>
                  <a:ext uri="{0D108BD9-81ED-4DB2-BD59-A6C34878D82A}">
                    <a16:rowId xmlns:a16="http://schemas.microsoft.com/office/drawing/2014/main" val="2089834241"/>
                  </a:ext>
                </a:extLst>
              </a:tr>
              <a:tr h="349101">
                <a:tc>
                  <a:txBody>
                    <a:bodyPr/>
                    <a:lstStyle/>
                    <a:p>
                      <a:pPr algn="ctr"/>
                      <a:r>
                        <a:rPr lang="en-US" sz="1350" dirty="0"/>
                        <a:t>H2S</a:t>
                      </a:r>
                    </a:p>
                  </a:txBody>
                  <a:tcPr anchor="ctr"/>
                </a:tc>
                <a:tc>
                  <a:txBody>
                    <a:bodyPr/>
                    <a:lstStyle/>
                    <a:p>
                      <a:pPr algn="ctr"/>
                      <a:endParaRPr lang="en-US" sz="1350" dirty="0"/>
                    </a:p>
                  </a:txBody>
                  <a:tcPr anchor="ctr"/>
                </a:tc>
                <a:tc>
                  <a:txBody>
                    <a:bodyPr/>
                    <a:lstStyle/>
                    <a:p>
                      <a:pPr algn="ctr"/>
                      <a:r>
                        <a:rPr lang="en-US" sz="1350" dirty="0"/>
                        <a:t>Cl2</a:t>
                      </a:r>
                    </a:p>
                  </a:txBody>
                  <a:tcPr anchor="ctr"/>
                </a:tc>
                <a:extLst>
                  <a:ext uri="{0D108BD9-81ED-4DB2-BD59-A6C34878D82A}">
                    <a16:rowId xmlns:a16="http://schemas.microsoft.com/office/drawing/2014/main" val="4097148681"/>
                  </a:ext>
                </a:extLst>
              </a:tr>
              <a:tr h="349101">
                <a:tc>
                  <a:txBody>
                    <a:bodyPr/>
                    <a:lstStyle/>
                    <a:p>
                      <a:pPr algn="ctr"/>
                      <a:r>
                        <a:rPr lang="en-US" sz="1350" dirty="0"/>
                        <a:t>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282324503"/>
                  </a:ext>
                </a:extLst>
              </a:tr>
              <a:tr h="349101">
                <a:tc>
                  <a:txBody>
                    <a:bodyPr/>
                    <a:lstStyle/>
                    <a:p>
                      <a:pPr algn="ctr"/>
                      <a:r>
                        <a:rPr lang="en-US" sz="1350" dirty="0"/>
                        <a:t>(-H2) 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196097793"/>
                  </a:ext>
                </a:extLst>
              </a:tr>
            </a:tbl>
          </a:graphicData>
        </a:graphic>
      </p:graphicFrame>
    </p:spTree>
    <p:extLst>
      <p:ext uri="{BB962C8B-B14F-4D97-AF65-F5344CB8AC3E}">
        <p14:creationId xmlns:p14="http://schemas.microsoft.com/office/powerpoint/2010/main" val="5130571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1458-2A27-EF4A-AD6F-1EA12B4300E3}"/>
              </a:ext>
            </a:extLst>
          </p:cNvPr>
          <p:cNvSpPr>
            <a:spLocks noGrp="1"/>
          </p:cNvSpPr>
          <p:nvPr>
            <p:ph type="title"/>
          </p:nvPr>
        </p:nvSpPr>
        <p:spPr>
          <a:xfrm>
            <a:off x="671805" y="502780"/>
            <a:ext cx="7772400" cy="676275"/>
          </a:xfrm>
        </p:spPr>
        <p:txBody>
          <a:bodyPr/>
          <a:lstStyle/>
          <a:p>
            <a:r>
              <a:rPr lang="en-US" sz="2400" dirty="0"/>
              <a:t>Attachable Pump and Cal Station</a:t>
            </a:r>
          </a:p>
        </p:txBody>
      </p:sp>
      <p:grpSp>
        <p:nvGrpSpPr>
          <p:cNvPr id="5" name="Group 4">
            <a:extLst>
              <a:ext uri="{FF2B5EF4-FFF2-40B4-BE49-F238E27FC236}">
                <a16:creationId xmlns:a16="http://schemas.microsoft.com/office/drawing/2014/main" id="{29518377-2AF7-2B46-89C2-34B277E2F42C}"/>
              </a:ext>
            </a:extLst>
          </p:cNvPr>
          <p:cNvGrpSpPr/>
          <p:nvPr/>
        </p:nvGrpSpPr>
        <p:grpSpPr>
          <a:xfrm>
            <a:off x="168460" y="4027772"/>
            <a:ext cx="8975540" cy="2483926"/>
            <a:chOff x="395536" y="4046403"/>
            <a:chExt cx="8744225" cy="2483926"/>
          </a:xfrm>
        </p:grpSpPr>
        <p:sp>
          <p:nvSpPr>
            <p:cNvPr id="6" name="TextBox 5">
              <a:extLst>
                <a:ext uri="{FF2B5EF4-FFF2-40B4-BE49-F238E27FC236}">
                  <a16:creationId xmlns:a16="http://schemas.microsoft.com/office/drawing/2014/main" id="{A2300FBA-E591-674C-9398-E6401D258569}"/>
                </a:ext>
              </a:extLst>
            </p:cNvPr>
            <p:cNvSpPr txBox="1"/>
            <p:nvPr/>
          </p:nvSpPr>
          <p:spPr>
            <a:xfrm>
              <a:off x="3098920" y="4477005"/>
              <a:ext cx="6040841" cy="1477328"/>
            </a:xfrm>
            <a:prstGeom prst="rect">
              <a:avLst/>
            </a:prstGeom>
            <a:noFill/>
          </p:spPr>
          <p:txBody>
            <a:bodyPr wrap="square" rtlCol="0">
              <a:spAutoFit/>
            </a:bodyPr>
            <a:lstStyle/>
            <a:p>
              <a:pPr marL="285750" indent="-285750">
                <a:buFont typeface="Courier New"/>
                <a:buChar char="o"/>
              </a:pPr>
              <a:r>
                <a:rPr lang="en-US" dirty="0"/>
                <a:t>Accepts </a:t>
              </a:r>
              <a:r>
                <a:rPr lang="en-US" b="1" u="sng" dirty="0"/>
                <a:t>both</a:t>
              </a:r>
              <a:r>
                <a:rPr lang="en-US" dirty="0"/>
                <a:t> GX-3R and GX-3R Pro</a:t>
              </a:r>
            </a:p>
            <a:p>
              <a:pPr marL="285750" indent="-285750">
                <a:buFont typeface="Courier New"/>
                <a:buChar char="o"/>
              </a:pPr>
              <a:r>
                <a:rPr lang="en-US" dirty="0"/>
                <a:t>Bump Time:  10 seconds</a:t>
              </a:r>
            </a:p>
            <a:p>
              <a:pPr marL="285750" indent="-285750">
                <a:buFont typeface="Courier New"/>
                <a:buChar char="o"/>
              </a:pPr>
              <a:r>
                <a:rPr lang="en-US" dirty="0"/>
                <a:t>Gas Consumption:  250 ml / min</a:t>
              </a:r>
            </a:p>
            <a:p>
              <a:pPr marL="285750" indent="-285750">
                <a:buFont typeface="Courier New"/>
                <a:buChar char="o"/>
              </a:pPr>
              <a:r>
                <a:rPr lang="en-US" dirty="0"/>
                <a:t>Output:  Internal memory / USB drive / LAN cable / USB Cable to PC</a:t>
              </a:r>
            </a:p>
          </p:txBody>
        </p:sp>
        <p:grpSp>
          <p:nvGrpSpPr>
            <p:cNvPr id="7" name="Group 6">
              <a:extLst>
                <a:ext uri="{FF2B5EF4-FFF2-40B4-BE49-F238E27FC236}">
                  <a16:creationId xmlns:a16="http://schemas.microsoft.com/office/drawing/2014/main" id="{C1DC2A9F-C1D0-8A46-9B9D-540AE6E62770}"/>
                </a:ext>
              </a:extLst>
            </p:cNvPr>
            <p:cNvGrpSpPr/>
            <p:nvPr/>
          </p:nvGrpSpPr>
          <p:grpSpPr>
            <a:xfrm>
              <a:off x="395536" y="4046403"/>
              <a:ext cx="2522696" cy="2483926"/>
              <a:chOff x="395536" y="4046403"/>
              <a:chExt cx="2522696" cy="2483926"/>
            </a:xfrm>
          </p:grpSpPr>
          <p:sp>
            <p:nvSpPr>
              <p:cNvPr id="8" name="正方形/長方形 8">
                <a:extLst>
                  <a:ext uri="{FF2B5EF4-FFF2-40B4-BE49-F238E27FC236}">
                    <a16:creationId xmlns:a16="http://schemas.microsoft.com/office/drawing/2014/main" id="{8617221C-E8C3-8049-A1DE-9E9996A39D72}"/>
                  </a:ext>
                </a:extLst>
              </p:cNvPr>
              <p:cNvSpPr/>
              <p:nvPr/>
            </p:nvSpPr>
            <p:spPr>
              <a:xfrm>
                <a:off x="1070729" y="6121301"/>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SDM-3R</a:t>
                </a:r>
                <a:endParaRPr lang="ja-JP" altLang="en-US" b="1" i="1" dirty="0">
                  <a:solidFill>
                    <a:schemeClr val="tx1"/>
                  </a:solidFill>
                  <a:latin typeface="Century Gothic" panose="020B0502020202020204" pitchFamily="34" charset="0"/>
                  <a:ea typeface="メイリオ" charset="0"/>
                  <a:cs typeface="Arial" charset="0"/>
                </a:endParaRPr>
              </a:p>
            </p:txBody>
          </p:sp>
          <p:pic>
            <p:nvPicPr>
              <p:cNvPr id="9" name="Picture 8" descr="SDM-3RPro_with_instrument2.png">
                <a:extLst>
                  <a:ext uri="{FF2B5EF4-FFF2-40B4-BE49-F238E27FC236}">
                    <a16:creationId xmlns:a16="http://schemas.microsoft.com/office/drawing/2014/main" id="{E8A910CA-3DD8-B147-BAD6-DDB18D7F09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4046403"/>
                <a:ext cx="2522696" cy="2088232"/>
              </a:xfrm>
              <a:prstGeom prst="rect">
                <a:avLst/>
              </a:prstGeom>
            </p:spPr>
          </p:pic>
        </p:grpSp>
      </p:grpSp>
      <p:sp>
        <p:nvSpPr>
          <p:cNvPr id="11" name="TextBox 10">
            <a:extLst>
              <a:ext uri="{FF2B5EF4-FFF2-40B4-BE49-F238E27FC236}">
                <a16:creationId xmlns:a16="http://schemas.microsoft.com/office/drawing/2014/main" id="{FB5CB43B-C345-0440-AE7E-0A946E3F8501}"/>
              </a:ext>
            </a:extLst>
          </p:cNvPr>
          <p:cNvSpPr txBox="1"/>
          <p:nvPr/>
        </p:nvSpPr>
        <p:spPr>
          <a:xfrm>
            <a:off x="714320" y="1865155"/>
            <a:ext cx="5329359" cy="1477328"/>
          </a:xfrm>
          <a:prstGeom prst="rect">
            <a:avLst/>
          </a:prstGeom>
          <a:noFill/>
        </p:spPr>
        <p:txBody>
          <a:bodyPr wrap="square" rtlCol="0">
            <a:spAutoFit/>
          </a:bodyPr>
          <a:lstStyle/>
          <a:p>
            <a:pPr marL="285750" indent="-285750">
              <a:buFont typeface="Courier New"/>
              <a:buChar char="o"/>
            </a:pPr>
            <a:r>
              <a:rPr lang="en-US" dirty="0"/>
              <a:t>Compatible with </a:t>
            </a:r>
            <a:r>
              <a:rPr lang="en-US" b="1" u="sng" dirty="0"/>
              <a:t>both</a:t>
            </a:r>
            <a:r>
              <a:rPr lang="en-US" dirty="0"/>
              <a:t> GX-3R and GX-3R Pro</a:t>
            </a:r>
          </a:p>
          <a:p>
            <a:pPr marL="285750" indent="-285750">
              <a:buFont typeface="Courier New"/>
              <a:buChar char="o"/>
            </a:pPr>
            <a:r>
              <a:rPr lang="en-US" dirty="0"/>
              <a:t>Flow rate:  500ml / min</a:t>
            </a:r>
          </a:p>
          <a:p>
            <a:pPr marL="285750" indent="-285750">
              <a:buFont typeface="Courier New"/>
              <a:buChar char="o"/>
            </a:pPr>
            <a:r>
              <a:rPr lang="en-US" dirty="0"/>
              <a:t>Distance to draw:  50 feet</a:t>
            </a:r>
          </a:p>
          <a:p>
            <a:pPr marL="285750" indent="-285750">
              <a:buFont typeface="Courier New"/>
              <a:buChar char="o"/>
            </a:pPr>
            <a:r>
              <a:rPr lang="en-US" dirty="0"/>
              <a:t>Operation time:  10h</a:t>
            </a:r>
          </a:p>
          <a:p>
            <a:pPr marL="285750" indent="-285750">
              <a:buFont typeface="Courier New"/>
              <a:buChar char="o"/>
            </a:pPr>
            <a:r>
              <a:rPr lang="en-US" dirty="0"/>
              <a:t>Independent power supply</a:t>
            </a:r>
          </a:p>
        </p:txBody>
      </p:sp>
      <p:sp>
        <p:nvSpPr>
          <p:cNvPr id="13" name="正方形/長方形 8">
            <a:extLst>
              <a:ext uri="{FF2B5EF4-FFF2-40B4-BE49-F238E27FC236}">
                <a16:creationId xmlns:a16="http://schemas.microsoft.com/office/drawing/2014/main" id="{29E5D2A5-1973-4F48-BD6F-2A770E06EFCD}"/>
              </a:ext>
            </a:extLst>
          </p:cNvPr>
          <p:cNvSpPr/>
          <p:nvPr/>
        </p:nvSpPr>
        <p:spPr>
          <a:xfrm>
            <a:off x="5457524" y="3019972"/>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RP-3R</a:t>
            </a:r>
            <a:endParaRPr lang="ja-JP" altLang="en-US" b="1" i="1" dirty="0">
              <a:solidFill>
                <a:schemeClr val="tx1"/>
              </a:solidFill>
              <a:latin typeface="Century Gothic" panose="020B0502020202020204" pitchFamily="34" charset="0"/>
              <a:ea typeface="メイリオ" charset="0"/>
              <a:cs typeface="Arial" charset="0"/>
            </a:endParaRPr>
          </a:p>
        </p:txBody>
      </p:sp>
      <p:sp>
        <p:nvSpPr>
          <p:cNvPr id="12" name="Title 1">
            <a:extLst>
              <a:ext uri="{FF2B5EF4-FFF2-40B4-BE49-F238E27FC236}">
                <a16:creationId xmlns:a16="http://schemas.microsoft.com/office/drawing/2014/main" id="{3BAC3A0C-944F-BF4A-8B2F-CF26DA4C47EB}"/>
              </a:ext>
            </a:extLst>
          </p:cNvPr>
          <p:cNvSpPr txBox="1">
            <a:spLocks/>
          </p:cNvSpPr>
          <p:nvPr/>
        </p:nvSpPr>
        <p:spPr bwMode="auto">
          <a:xfrm>
            <a:off x="671805" y="15292"/>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&amp; GX-3R Pro</a:t>
            </a:r>
          </a:p>
        </p:txBody>
      </p:sp>
      <p:pic>
        <p:nvPicPr>
          <p:cNvPr id="4" name="Picture 3">
            <a:extLst>
              <a:ext uri="{FF2B5EF4-FFF2-40B4-BE49-F238E27FC236}">
                <a16:creationId xmlns:a16="http://schemas.microsoft.com/office/drawing/2014/main" id="{BA42BB28-A97E-8347-97B2-C53277EFB246}"/>
              </a:ext>
            </a:extLst>
          </p:cNvPr>
          <p:cNvPicPr>
            <a:picLocks noChangeAspect="1"/>
          </p:cNvPicPr>
          <p:nvPr/>
        </p:nvPicPr>
        <p:blipFill>
          <a:blip r:embed="rId3"/>
          <a:stretch>
            <a:fillRect/>
          </a:stretch>
        </p:blipFill>
        <p:spPr>
          <a:xfrm>
            <a:off x="6583654" y="1325622"/>
            <a:ext cx="1860551" cy="2986184"/>
          </a:xfrm>
          <a:prstGeom prst="rect">
            <a:avLst/>
          </a:prstGeom>
        </p:spPr>
      </p:pic>
      <p:pic>
        <p:nvPicPr>
          <p:cNvPr id="15" name="Picture 14">
            <a:extLst>
              <a:ext uri="{FF2B5EF4-FFF2-40B4-BE49-F238E27FC236}">
                <a16:creationId xmlns:a16="http://schemas.microsoft.com/office/drawing/2014/main" id="{A792DB0B-E978-114A-916B-23822C99E8F5}"/>
              </a:ext>
            </a:extLst>
          </p:cNvPr>
          <p:cNvPicPr>
            <a:picLocks noChangeAspect="1"/>
          </p:cNvPicPr>
          <p:nvPr/>
        </p:nvPicPr>
        <p:blipFill>
          <a:blip r:embed="rId4"/>
          <a:stretch>
            <a:fillRect/>
          </a:stretch>
        </p:blipFill>
        <p:spPr>
          <a:xfrm>
            <a:off x="6551159" y="1450358"/>
            <a:ext cx="1863488" cy="2841819"/>
          </a:xfrm>
          <a:prstGeom prst="rect">
            <a:avLst/>
          </a:prstGeom>
        </p:spPr>
      </p:pic>
      <p:sp>
        <p:nvSpPr>
          <p:cNvPr id="16" name="TextBox 15">
            <a:extLst>
              <a:ext uri="{FF2B5EF4-FFF2-40B4-BE49-F238E27FC236}">
                <a16:creationId xmlns:a16="http://schemas.microsoft.com/office/drawing/2014/main" id="{BAE684B1-C36C-D94D-B468-009840AE69D6}"/>
              </a:ext>
            </a:extLst>
          </p:cNvPr>
          <p:cNvSpPr txBox="1"/>
          <p:nvPr/>
        </p:nvSpPr>
        <p:spPr>
          <a:xfrm>
            <a:off x="714320" y="1495012"/>
            <a:ext cx="3920359" cy="369332"/>
          </a:xfrm>
          <a:prstGeom prst="rect">
            <a:avLst/>
          </a:prstGeom>
          <a:noFill/>
        </p:spPr>
        <p:txBody>
          <a:bodyPr wrap="square" rtlCol="0">
            <a:spAutoFit/>
          </a:bodyPr>
          <a:lstStyle/>
          <a:p>
            <a:r>
              <a:rPr lang="en-US" dirty="0"/>
              <a:t>RP-3R Sample Draw Pump:</a:t>
            </a:r>
          </a:p>
        </p:txBody>
      </p:sp>
      <p:sp>
        <p:nvSpPr>
          <p:cNvPr id="17" name="TextBox 16">
            <a:extLst>
              <a:ext uri="{FF2B5EF4-FFF2-40B4-BE49-F238E27FC236}">
                <a16:creationId xmlns:a16="http://schemas.microsoft.com/office/drawing/2014/main" id="{85D4265D-9B07-FE46-B4D1-B412CA3B9DDE}"/>
              </a:ext>
            </a:extLst>
          </p:cNvPr>
          <p:cNvSpPr txBox="1"/>
          <p:nvPr/>
        </p:nvSpPr>
        <p:spPr>
          <a:xfrm>
            <a:off x="2943358" y="4089960"/>
            <a:ext cx="3909848" cy="369332"/>
          </a:xfrm>
          <a:prstGeom prst="rect">
            <a:avLst/>
          </a:prstGeom>
          <a:noFill/>
        </p:spPr>
        <p:txBody>
          <a:bodyPr wrap="square" rtlCol="0">
            <a:spAutoFit/>
          </a:bodyPr>
          <a:lstStyle/>
          <a:p>
            <a:r>
              <a:rPr lang="en-US" dirty="0"/>
              <a:t>SDM-3R Calibration Station:</a:t>
            </a:r>
          </a:p>
        </p:txBody>
      </p:sp>
    </p:spTree>
    <p:extLst>
      <p:ext uri="{BB962C8B-B14F-4D97-AF65-F5344CB8AC3E}">
        <p14:creationId xmlns:p14="http://schemas.microsoft.com/office/powerpoint/2010/main" val="28496906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483345792"/>
              </p:ext>
            </p:extLst>
          </p:nvPr>
        </p:nvGraphicFramePr>
        <p:xfrm>
          <a:off x="457200" y="2613450"/>
          <a:ext cx="8229600" cy="34950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3994297985"/>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BW Clip4</a:t>
                      </a:r>
                    </a:p>
                  </a:txBody>
                  <a:tcPr/>
                </a:tc>
                <a:tc>
                  <a:txBody>
                    <a:bodyPr/>
                    <a:lstStyle/>
                    <a:p>
                      <a:pPr algn="ctr"/>
                      <a:r>
                        <a:rPr lang="en-US" sz="1350" dirty="0"/>
                        <a:t>Multi Gas Clip Simple</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Same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algn="ct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algn="ctr"/>
                      <a:r>
                        <a:rPr lang="en-US" sz="1350" dirty="0"/>
                        <a:t>2 alarm points</a:t>
                      </a:r>
                    </a:p>
                  </a:txBody>
                  <a:tcPr/>
                </a:tc>
                <a:extLst>
                  <a:ext uri="{0D108BD9-81ED-4DB2-BD59-A6C34878D82A}">
                    <a16:rowId xmlns:a16="http://schemas.microsoft.com/office/drawing/2014/main" val="812608319"/>
                  </a:ext>
                </a:extLst>
              </a:tr>
              <a:tr h="370840">
                <a:tc>
                  <a:txBody>
                    <a:bodyPr/>
                    <a:lstStyle/>
                    <a:p>
                      <a:pPr algn="ctr"/>
                      <a:r>
                        <a:rPr lang="en-US" sz="1350" dirty="0"/>
                        <a:t>Warranty</a:t>
                      </a:r>
                    </a:p>
                  </a:txBody>
                  <a:tcPr/>
                </a:tc>
                <a:tc>
                  <a:txBody>
                    <a:bodyPr/>
                    <a:lstStyle/>
                    <a:p>
                      <a:pPr algn="ctr"/>
                      <a:r>
                        <a:rPr lang="en-US" sz="1350" b="1" dirty="0"/>
                        <a:t>3 year warranty</a:t>
                      </a:r>
                    </a:p>
                  </a:txBody>
                  <a:tcPr/>
                </a:tc>
                <a:tc>
                  <a:txBody>
                    <a:bodyPr/>
                    <a:lstStyle/>
                    <a:p>
                      <a:pPr algn="ctr"/>
                      <a:r>
                        <a:rPr lang="en-US" sz="1350" dirty="0"/>
                        <a:t>2 year warranty</a:t>
                      </a:r>
                    </a:p>
                  </a:txBody>
                  <a:tcPr/>
                </a:tc>
                <a:tc>
                  <a:txBody>
                    <a:bodyPr/>
                    <a:lstStyle/>
                    <a:p>
                      <a:pPr algn="ctr"/>
                      <a:r>
                        <a:rPr lang="en-US" sz="1350" dirty="0"/>
                        <a:t>2 year warranty</a:t>
                      </a:r>
                    </a:p>
                  </a:txBody>
                  <a:tcPr/>
                </a:tc>
                <a:extLst>
                  <a:ext uri="{0D108BD9-81ED-4DB2-BD59-A6C34878D82A}">
                    <a16:rowId xmlns:a16="http://schemas.microsoft.com/office/drawing/2014/main" val="1725860385"/>
                  </a:ext>
                </a:extLst>
              </a:tr>
              <a:tr h="370840">
                <a:tc>
                  <a:txBody>
                    <a:bodyPr/>
                    <a:lstStyle/>
                    <a:p>
                      <a:pPr algn="ctr"/>
                      <a:r>
                        <a:rPr lang="en-US" sz="1350" dirty="0"/>
                        <a:t>Attachable sample draw pump</a:t>
                      </a:r>
                    </a:p>
                  </a:txBody>
                  <a:tcPr/>
                </a:tc>
                <a:tc>
                  <a:txBody>
                    <a:bodyPr/>
                    <a:lstStyle/>
                    <a:p>
                      <a:pPr algn="ctr"/>
                      <a:r>
                        <a:rPr lang="en-US" sz="1350" b="1" dirty="0"/>
                        <a:t>Available sample draw pump</a:t>
                      </a:r>
                    </a:p>
                  </a:txBody>
                  <a:tcPr/>
                </a:tc>
                <a:tc>
                  <a:txBody>
                    <a:bodyPr/>
                    <a:lstStyle/>
                    <a:p>
                      <a:pPr algn="ctr"/>
                      <a:r>
                        <a:rPr lang="en-US" sz="1350" dirty="0"/>
                        <a:t>No sample draw option</a:t>
                      </a:r>
                    </a:p>
                  </a:txBody>
                  <a:tcPr/>
                </a:tc>
                <a:tc>
                  <a:txBody>
                    <a:bodyPr/>
                    <a:lstStyle/>
                    <a:p>
                      <a:pPr algn="ctr"/>
                      <a:r>
                        <a:rPr lang="en-US" sz="1350" dirty="0"/>
                        <a:t>No sample draw pump option</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Disposable</a:t>
                      </a:r>
                    </a:p>
                  </a:txBody>
                  <a:tcPr/>
                </a:tc>
                <a:tc>
                  <a:txBody>
                    <a:bodyPr/>
                    <a:lstStyle/>
                    <a:p>
                      <a:pPr algn="ctr"/>
                      <a:r>
                        <a:rPr lang="en-US" sz="1350" dirty="0"/>
                        <a:t>Disposable</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06025" y="5990154"/>
            <a:ext cx="973605" cy="973605"/>
          </a:xfrm>
          <a:prstGeom prst="rect">
            <a:avLst/>
          </a:prstGeom>
        </p:spPr>
      </p:pic>
      <p:pic>
        <p:nvPicPr>
          <p:cNvPr id="6" name="Picture 5">
            <a:extLst>
              <a:ext uri="{FF2B5EF4-FFF2-40B4-BE49-F238E27FC236}">
                <a16:creationId xmlns:a16="http://schemas.microsoft.com/office/drawing/2014/main" id="{68D6C3A7-C3F8-A949-93A9-92E8265F7A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6467" y="1048264"/>
            <a:ext cx="1524000" cy="1524000"/>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5881" y="1557867"/>
            <a:ext cx="882084" cy="1014397"/>
          </a:xfrm>
          <a:prstGeom prst="rect">
            <a:avLst/>
          </a:prstGeom>
        </p:spPr>
      </p:pic>
      <p:pic>
        <p:nvPicPr>
          <p:cNvPr id="5" name="Picture 4">
            <a:extLst>
              <a:ext uri="{FF2B5EF4-FFF2-40B4-BE49-F238E27FC236}">
                <a16:creationId xmlns:a16="http://schemas.microsoft.com/office/drawing/2014/main" id="{095B8922-ECD5-B74E-8B44-50FF823153B6}"/>
              </a:ext>
            </a:extLst>
          </p:cNvPr>
          <p:cNvPicPr>
            <a:picLocks noChangeAspect="1"/>
          </p:cNvPicPr>
          <p:nvPr/>
        </p:nvPicPr>
        <p:blipFill>
          <a:blip r:embed="rId5"/>
          <a:stretch>
            <a:fillRect/>
          </a:stretch>
        </p:blipFill>
        <p:spPr>
          <a:xfrm>
            <a:off x="7202417" y="1089450"/>
            <a:ext cx="862641" cy="1524000"/>
          </a:xfrm>
          <a:prstGeom prst="rect">
            <a:avLst/>
          </a:prstGeom>
        </p:spPr>
      </p:pic>
    </p:spTree>
    <p:extLst>
      <p:ext uri="{BB962C8B-B14F-4D97-AF65-F5344CB8AC3E}">
        <p14:creationId xmlns:p14="http://schemas.microsoft.com/office/powerpoint/2010/main" val="10815306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C6620F-2EA5-934E-AD06-CD941786067A}"/>
              </a:ext>
            </a:extLst>
          </p:cNvPr>
          <p:cNvPicPr>
            <a:picLocks noChangeAspect="1"/>
          </p:cNvPicPr>
          <p:nvPr/>
        </p:nvPicPr>
        <p:blipFill>
          <a:blip r:embed="rId2"/>
          <a:stretch>
            <a:fillRect/>
          </a:stretch>
        </p:blipFill>
        <p:spPr>
          <a:xfrm>
            <a:off x="6783336" y="1015201"/>
            <a:ext cx="1661329" cy="1661329"/>
          </a:xfrm>
          <a:prstGeom prst="rect">
            <a:avLst/>
          </a:prstGeom>
        </p:spPr>
      </p:pic>
      <p:pic>
        <p:nvPicPr>
          <p:cNvPr id="5" name="Picture 4">
            <a:extLst>
              <a:ext uri="{FF2B5EF4-FFF2-40B4-BE49-F238E27FC236}">
                <a16:creationId xmlns:a16="http://schemas.microsoft.com/office/drawing/2014/main" id="{9F764119-CEBA-BD4E-95FE-384A7B1F1925}"/>
              </a:ext>
            </a:extLst>
          </p:cNvPr>
          <p:cNvPicPr>
            <a:picLocks noChangeAspect="1"/>
          </p:cNvPicPr>
          <p:nvPr/>
        </p:nvPicPr>
        <p:blipFill>
          <a:blip r:embed="rId3"/>
          <a:stretch>
            <a:fillRect/>
          </a:stretch>
        </p:blipFill>
        <p:spPr>
          <a:xfrm>
            <a:off x="4690072" y="862801"/>
            <a:ext cx="1831033" cy="183103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3280831167"/>
              </p:ext>
            </p:extLst>
          </p:nvPr>
        </p:nvGraphicFramePr>
        <p:xfrm>
          <a:off x="457200" y="2613450"/>
          <a:ext cx="8229600" cy="33629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1128899503"/>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MSA Altair 4XR</a:t>
                      </a:r>
                    </a:p>
                  </a:txBody>
                  <a:tcPr/>
                </a:tc>
                <a:tc>
                  <a:txBody>
                    <a:bodyPr/>
                    <a:lstStyle/>
                    <a:p>
                      <a:pPr algn="ctr"/>
                      <a:r>
                        <a:rPr lang="en-US" sz="1350" dirty="0"/>
                        <a:t>ISC Ventis Pro 5</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Even Higher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Replacement sensors</a:t>
                      </a:r>
                    </a:p>
                  </a:txBody>
                  <a:tcPr/>
                </a:tc>
                <a:tc>
                  <a:txBody>
                    <a:bodyPr/>
                    <a:lstStyle/>
                    <a:p>
                      <a:pPr algn="ctr"/>
                      <a:r>
                        <a:rPr lang="en-US" sz="1350" b="1" dirty="0"/>
                        <a:t>Less expensive</a:t>
                      </a:r>
                    </a:p>
                  </a:txBody>
                  <a:tcPr/>
                </a:tc>
                <a:tc>
                  <a:txBody>
                    <a:bodyPr/>
                    <a:lstStyle/>
                    <a:p>
                      <a:pPr algn="ctr"/>
                      <a:r>
                        <a:rPr lang="en-US" sz="1350" dirty="0"/>
                        <a:t>More Expensive</a:t>
                      </a:r>
                    </a:p>
                  </a:txBody>
                  <a:tcPr/>
                </a:tc>
                <a:tc>
                  <a:txBody>
                    <a:bodyPr/>
                    <a:lstStyle/>
                    <a:p>
                      <a:pPr algn="ctr"/>
                      <a:r>
                        <a:rPr lang="en-US" sz="1350" dirty="0"/>
                        <a:t>More Expensive</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2 alarm points</a:t>
                      </a:r>
                    </a:p>
                    <a:p>
                      <a:pPr algn="ctr"/>
                      <a:endParaRPr lang="en-US" sz="1350" dirty="0"/>
                    </a:p>
                  </a:txBody>
                  <a:tcPr/>
                </a:tc>
                <a:extLst>
                  <a:ext uri="{0D108BD9-81ED-4DB2-BD59-A6C34878D82A}">
                    <a16:rowId xmlns:a16="http://schemas.microsoft.com/office/drawing/2014/main" val="812608319"/>
                  </a:ext>
                </a:extLst>
              </a:tr>
              <a:tr h="370840">
                <a:tc>
                  <a:txBody>
                    <a:bodyPr/>
                    <a:lstStyle/>
                    <a:p>
                      <a:pPr algn="ctr"/>
                      <a:r>
                        <a:rPr lang="en-US" sz="1350" dirty="0"/>
                        <a:t>Durability</a:t>
                      </a:r>
                    </a:p>
                  </a:txBody>
                  <a:tcPr/>
                </a:tc>
                <a:tc>
                  <a:txBody>
                    <a:bodyPr/>
                    <a:lstStyle/>
                    <a:p>
                      <a:pPr algn="ctr"/>
                      <a:r>
                        <a:rPr lang="en-US" sz="1350" b="1" dirty="0"/>
                        <a:t>IP-66 AND IP-68 rating</a:t>
                      </a:r>
                    </a:p>
                  </a:txBody>
                  <a:tcPr/>
                </a:tc>
                <a:tc>
                  <a:txBody>
                    <a:bodyPr/>
                    <a:lstStyle/>
                    <a:p>
                      <a:pPr algn="ctr"/>
                      <a:r>
                        <a:rPr lang="en-US" sz="1350" dirty="0"/>
                        <a:t>Only IP-68</a:t>
                      </a:r>
                    </a:p>
                  </a:txBody>
                  <a:tcPr/>
                </a:tc>
                <a:tc>
                  <a:txBody>
                    <a:bodyPr/>
                    <a:lstStyle/>
                    <a:p>
                      <a:pPr algn="ctr"/>
                      <a:r>
                        <a:rPr lang="en-US" sz="1350" dirty="0"/>
                        <a:t>Only IP-68</a:t>
                      </a:r>
                    </a:p>
                  </a:txBody>
                  <a:tcPr/>
                </a:tc>
                <a:extLst>
                  <a:ext uri="{0D108BD9-81ED-4DB2-BD59-A6C34878D82A}">
                    <a16:rowId xmlns:a16="http://schemas.microsoft.com/office/drawing/2014/main" val="3621406332"/>
                  </a:ext>
                </a:extLst>
              </a:tr>
              <a:tr h="370840">
                <a:tc>
                  <a:txBody>
                    <a:bodyPr/>
                    <a:lstStyle/>
                    <a:p>
                      <a:pPr algn="ctr"/>
                      <a:r>
                        <a:rPr lang="en-US" sz="1350" dirty="0"/>
                        <a:t>Attachable sample draw</a:t>
                      </a:r>
                    </a:p>
                  </a:txBody>
                  <a:tcPr/>
                </a:tc>
                <a:tc>
                  <a:txBody>
                    <a:bodyPr/>
                    <a:lstStyle/>
                    <a:p>
                      <a:pPr algn="ctr"/>
                      <a:r>
                        <a:rPr lang="en-US" sz="1350" b="1" dirty="0"/>
                        <a:t>Available sample draw attachment</a:t>
                      </a:r>
                    </a:p>
                  </a:txBody>
                  <a:tcPr/>
                </a:tc>
                <a:tc>
                  <a:txBody>
                    <a:bodyPr/>
                    <a:lstStyle/>
                    <a:p>
                      <a:pPr algn="ctr"/>
                      <a:r>
                        <a:rPr lang="en-US" sz="1350" dirty="0"/>
                        <a:t>More expensive sample draw</a:t>
                      </a:r>
                    </a:p>
                  </a:txBody>
                  <a:tcPr/>
                </a:tc>
                <a:tc>
                  <a:txBody>
                    <a:bodyPr/>
                    <a:lstStyle/>
                    <a:p>
                      <a:pPr algn="ctr"/>
                      <a:r>
                        <a:rPr lang="en-US" sz="1350" dirty="0"/>
                        <a:t>More expensive sample draw</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Higher cost of ownership</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Higher cost of ownership</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6027" y="5864299"/>
            <a:ext cx="1074088" cy="1074088"/>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3959" y="1563106"/>
            <a:ext cx="874583" cy="1005771"/>
          </a:xfrm>
          <a:prstGeom prst="rect">
            <a:avLst/>
          </a:prstGeom>
        </p:spPr>
      </p:pic>
    </p:spTree>
    <p:extLst>
      <p:ext uri="{BB962C8B-B14F-4D97-AF65-F5344CB8AC3E}">
        <p14:creationId xmlns:p14="http://schemas.microsoft.com/office/powerpoint/2010/main" val="39435110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extLst>
              <p:ext uri="{D42A27DB-BD31-4B8C-83A1-F6EECF244321}">
                <p14:modId xmlns:p14="http://schemas.microsoft.com/office/powerpoint/2010/main" val="300414394"/>
              </p:ext>
            </p:extLst>
          </p:nvPr>
        </p:nvGraphicFramePr>
        <p:xfrm>
          <a:off x="457200" y="2615184"/>
          <a:ext cx="8229600" cy="309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134632051"/>
                    </a:ext>
                  </a:extLst>
                </a:gridCol>
                <a:gridCol w="2743200">
                  <a:extLst>
                    <a:ext uri="{9D8B030D-6E8A-4147-A177-3AD203B41FA5}">
                      <a16:colId xmlns:a16="http://schemas.microsoft.com/office/drawing/2014/main" val="3816497044"/>
                    </a:ext>
                  </a:extLst>
                </a:gridCol>
                <a:gridCol w="2743200">
                  <a:extLst>
                    <a:ext uri="{9D8B030D-6E8A-4147-A177-3AD203B41FA5}">
                      <a16:colId xmlns:a16="http://schemas.microsoft.com/office/drawing/2014/main" val="3672818426"/>
                    </a:ext>
                  </a:extLst>
                </a:gridCol>
              </a:tblGrid>
              <a:tr h="370840">
                <a:tc>
                  <a:txBody>
                    <a:bodyPr/>
                    <a:lstStyle/>
                    <a:p>
                      <a:pPr algn="ctr"/>
                      <a:r>
                        <a:rPr lang="en-US" sz="1350" dirty="0"/>
                        <a:t>Feature</a:t>
                      </a:r>
                    </a:p>
                  </a:txBody>
                  <a:tcPr/>
                </a:tc>
                <a:tc>
                  <a:txBody>
                    <a:bodyPr/>
                    <a:lstStyle/>
                    <a:p>
                      <a:pPr algn="ctr"/>
                      <a:r>
                        <a:rPr lang="en-US" sz="1350" dirty="0"/>
                        <a:t>GX-3R Pro</a:t>
                      </a:r>
                    </a:p>
                  </a:txBody>
                  <a:tcPr/>
                </a:tc>
                <a:tc>
                  <a:txBody>
                    <a:bodyPr/>
                    <a:lstStyle/>
                    <a:p>
                      <a:pPr algn="ctr"/>
                      <a:r>
                        <a:rPr lang="en-US" sz="1350" dirty="0"/>
                        <a:t>BW Ultra (5-gas)</a:t>
                      </a:r>
                    </a:p>
                  </a:txBody>
                  <a:tcPr/>
                </a:tc>
                <a:extLst>
                  <a:ext uri="{0D108BD9-81ED-4DB2-BD59-A6C34878D82A}">
                    <a16:rowId xmlns:a16="http://schemas.microsoft.com/office/drawing/2014/main" val="4215143774"/>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extLst>
                  <a:ext uri="{0D108BD9-81ED-4DB2-BD59-A6C34878D82A}">
                    <a16:rowId xmlns:a16="http://schemas.microsoft.com/office/drawing/2014/main" val="3565578514"/>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extLst>
                  <a:ext uri="{0D108BD9-81ED-4DB2-BD59-A6C34878D82A}">
                    <a16:rowId xmlns:a16="http://schemas.microsoft.com/office/drawing/2014/main" val="3885419192"/>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1107652538"/>
                  </a:ext>
                </a:extLst>
              </a:tr>
              <a:tr h="370840">
                <a:tc>
                  <a:txBody>
                    <a:bodyPr/>
                    <a:lstStyle/>
                    <a:p>
                      <a:pPr algn="ctr"/>
                      <a:r>
                        <a:rPr lang="en-US" sz="1350" dirty="0"/>
                        <a:t>Sensor costs</a:t>
                      </a:r>
                    </a:p>
                  </a:txBody>
                  <a:tcPr/>
                </a:tc>
                <a:tc>
                  <a:txBody>
                    <a:bodyPr/>
                    <a:lstStyle/>
                    <a:p>
                      <a:pPr algn="ctr"/>
                      <a:r>
                        <a:rPr lang="en-US" sz="1350" b="1" dirty="0"/>
                        <a:t>Lower sensor costs</a:t>
                      </a:r>
                    </a:p>
                  </a:txBody>
                  <a:tcPr/>
                </a:tc>
                <a:tc>
                  <a:txBody>
                    <a:bodyPr/>
                    <a:lstStyle/>
                    <a:p>
                      <a:pPr algn="ctr"/>
                      <a:r>
                        <a:rPr lang="en-US" sz="1350" dirty="0"/>
                        <a:t>Higher sensors costs</a:t>
                      </a:r>
                    </a:p>
                  </a:txBody>
                  <a:tcPr/>
                </a:tc>
                <a:extLst>
                  <a:ext uri="{0D108BD9-81ED-4DB2-BD59-A6C34878D82A}">
                    <a16:rowId xmlns:a16="http://schemas.microsoft.com/office/drawing/2014/main" val="2577124710"/>
                  </a:ext>
                </a:extLst>
              </a:tr>
              <a:tr h="370840">
                <a:tc>
                  <a:txBody>
                    <a:bodyPr/>
                    <a:lstStyle/>
                    <a:p>
                      <a:pPr algn="ctr"/>
                      <a:r>
                        <a:rPr lang="en-US" sz="1350" dirty="0"/>
                        <a:t>Battery life</a:t>
                      </a:r>
                    </a:p>
                  </a:txBody>
                  <a:tcPr/>
                </a:tc>
                <a:tc>
                  <a:txBody>
                    <a:bodyPr/>
                    <a:lstStyle/>
                    <a:p>
                      <a:pPr algn="ctr"/>
                      <a:r>
                        <a:rPr lang="en-US" sz="1350" b="1" dirty="0"/>
                        <a:t>Longer battery life</a:t>
                      </a:r>
                    </a:p>
                  </a:txBody>
                  <a:tcPr/>
                </a:tc>
                <a:tc>
                  <a:txBody>
                    <a:bodyPr/>
                    <a:lstStyle/>
                    <a:p>
                      <a:pPr algn="ctr"/>
                      <a:r>
                        <a:rPr lang="en-US" sz="1350" dirty="0"/>
                        <a:t>Shorter Battery Life</a:t>
                      </a:r>
                    </a:p>
                  </a:txBody>
                  <a:tcPr/>
                </a:tc>
                <a:extLst>
                  <a:ext uri="{0D108BD9-81ED-4DB2-BD59-A6C34878D82A}">
                    <a16:rowId xmlns:a16="http://schemas.microsoft.com/office/drawing/2014/main" val="2272342221"/>
                  </a:ext>
                </a:extLst>
              </a:tr>
              <a:tr h="370840">
                <a:tc>
                  <a:txBody>
                    <a:bodyPr/>
                    <a:lstStyle/>
                    <a:p>
                      <a:pPr algn="ctr"/>
                      <a:r>
                        <a:rPr lang="en-US" sz="1350" dirty="0"/>
                        <a:t>Alarm points</a:t>
                      </a:r>
                    </a:p>
                  </a:txBody>
                  <a:tcPr/>
                </a:tc>
                <a:tc>
                  <a:txBody>
                    <a:bodyPr/>
                    <a:lstStyle/>
                    <a:p>
                      <a:pPr algn="ctr"/>
                      <a:r>
                        <a:rPr lang="en-US" sz="1350" b="1" dirty="0"/>
                        <a:t>3 alarm points</a:t>
                      </a:r>
                    </a:p>
                  </a:txBody>
                  <a:tcPr/>
                </a:tc>
                <a:tc>
                  <a:txBody>
                    <a:bodyPr/>
                    <a:lstStyle/>
                    <a:p>
                      <a:pPr algn="ctr"/>
                      <a:r>
                        <a:rPr lang="en-US" sz="1350" dirty="0"/>
                        <a:t>2 alarm points</a:t>
                      </a:r>
                    </a:p>
                  </a:txBody>
                  <a:tcPr/>
                </a:tc>
                <a:extLst>
                  <a:ext uri="{0D108BD9-81ED-4DB2-BD59-A6C34878D82A}">
                    <a16:rowId xmlns:a16="http://schemas.microsoft.com/office/drawing/2014/main" val="1124882634"/>
                  </a:ext>
                </a:extLst>
              </a:tr>
              <a:tr h="370840">
                <a:tc>
                  <a:txBody>
                    <a:bodyPr/>
                    <a:lstStyle/>
                    <a:p>
                      <a:pPr algn="ctr"/>
                      <a:r>
                        <a:rPr lang="en-US" sz="1350" dirty="0"/>
                        <a:t>Warranty</a:t>
                      </a:r>
                    </a:p>
                  </a:txBody>
                  <a:tcPr/>
                </a:tc>
                <a:tc>
                  <a:txBody>
                    <a:bodyPr/>
                    <a:lstStyle/>
                    <a:p>
                      <a:pPr algn="ctr"/>
                      <a:r>
                        <a:rPr lang="en-US" sz="1350" b="1" dirty="0"/>
                        <a:t>3 Years – Instrument and Sensors</a:t>
                      </a:r>
                    </a:p>
                  </a:txBody>
                  <a:tcPr/>
                </a:tc>
                <a:tc>
                  <a:txBody>
                    <a:bodyPr/>
                    <a:lstStyle/>
                    <a:p>
                      <a:pPr algn="ctr"/>
                      <a:r>
                        <a:rPr lang="en-US" sz="1350" dirty="0"/>
                        <a:t>Instrument – 3 years, Sensors – 2 or 3 years, Battery – 2 years</a:t>
                      </a:r>
                    </a:p>
                  </a:txBody>
                  <a:tcPr/>
                </a:tc>
                <a:extLst>
                  <a:ext uri="{0D108BD9-81ED-4DB2-BD59-A6C34878D82A}">
                    <a16:rowId xmlns:a16="http://schemas.microsoft.com/office/drawing/2014/main" val="2638589166"/>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38320" y="5614092"/>
            <a:ext cx="1243908" cy="1243908"/>
          </a:xfrm>
          <a:prstGeom prst="rect">
            <a:avLst/>
          </a:prstGeom>
        </p:spPr>
      </p:pic>
      <p:pic>
        <p:nvPicPr>
          <p:cNvPr id="10" name="Picture 9">
            <a:extLst>
              <a:ext uri="{FF2B5EF4-FFF2-40B4-BE49-F238E27FC236}">
                <a16:creationId xmlns:a16="http://schemas.microsoft.com/office/drawing/2014/main" id="{79890583-935A-C441-A5E2-16263D6756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49216" y="1565116"/>
            <a:ext cx="1045567" cy="998516"/>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pic>
        <p:nvPicPr>
          <p:cNvPr id="3" name="Picture 2">
            <a:extLst>
              <a:ext uri="{FF2B5EF4-FFF2-40B4-BE49-F238E27FC236}">
                <a16:creationId xmlns:a16="http://schemas.microsoft.com/office/drawing/2014/main" id="{A014CA80-8B64-AB47-8172-BE9AA92A42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33527" y="822519"/>
            <a:ext cx="1095166" cy="1760378"/>
          </a:xfrm>
          <a:prstGeom prst="rect">
            <a:avLst/>
          </a:prstGeom>
        </p:spPr>
      </p:pic>
    </p:spTree>
    <p:extLst>
      <p:ext uri="{BB962C8B-B14F-4D97-AF65-F5344CB8AC3E}">
        <p14:creationId xmlns:p14="http://schemas.microsoft.com/office/powerpoint/2010/main" val="11036882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D9DB-5E8C-EA4B-962B-93E1B2E8AFD5}"/>
              </a:ext>
            </a:extLst>
          </p:cNvPr>
          <p:cNvSpPr>
            <a:spLocks noGrp="1"/>
          </p:cNvSpPr>
          <p:nvPr>
            <p:ph type="title"/>
          </p:nvPr>
        </p:nvSpPr>
        <p:spPr/>
        <p:txBody>
          <a:bodyPr/>
          <a:lstStyle/>
          <a:p>
            <a:r>
              <a:rPr lang="en-US" b="1" dirty="0"/>
              <a:t>Single Gas Monitors</a:t>
            </a:r>
          </a:p>
        </p:txBody>
      </p:sp>
      <p:pic>
        <p:nvPicPr>
          <p:cNvPr id="5" name="Content Placeholder 4" descr="O3-Series-group.jpg">
            <a:extLst>
              <a:ext uri="{FF2B5EF4-FFF2-40B4-BE49-F238E27FC236}">
                <a16:creationId xmlns:a16="http://schemas.microsoft.com/office/drawing/2014/main" id="{4CCAC209-F5F1-3A47-A518-AB1394DF1A0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032375" y="2071687"/>
            <a:ext cx="3810000" cy="2714625"/>
          </a:xfrm>
          <a:prstGeom prst="rect">
            <a:avLst/>
          </a:prstGeom>
        </p:spPr>
      </p:pic>
      <p:sp>
        <p:nvSpPr>
          <p:cNvPr id="6" name="TextBox 5">
            <a:extLst>
              <a:ext uri="{FF2B5EF4-FFF2-40B4-BE49-F238E27FC236}">
                <a16:creationId xmlns:a16="http://schemas.microsoft.com/office/drawing/2014/main" id="{0023F5C2-32C7-8C42-BA45-BC13CDFA7DA2}"/>
              </a:ext>
            </a:extLst>
          </p:cNvPr>
          <p:cNvSpPr txBox="1"/>
          <p:nvPr/>
        </p:nvSpPr>
        <p:spPr>
          <a:xfrm>
            <a:off x="507999" y="2071687"/>
            <a:ext cx="4758268"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Hands-free gas monitoring</a:t>
            </a:r>
          </a:p>
          <a:p>
            <a:pPr marL="342900" indent="-342900">
              <a:buFont typeface="Arial" panose="020B0604020202020204" pitchFamily="34" charset="0"/>
              <a:buChar char="•"/>
            </a:pPr>
            <a:r>
              <a:rPr lang="en-US" sz="2400" dirty="0"/>
              <a:t>4 gases to choose from</a:t>
            </a:r>
          </a:p>
          <a:p>
            <a:pPr marL="342900" indent="-342900">
              <a:buFont typeface="Arial" panose="020B0604020202020204" pitchFamily="34" charset="0"/>
              <a:buChar char="•"/>
            </a:pPr>
            <a:r>
              <a:rPr lang="en-US" sz="2400" dirty="0"/>
              <a:t>2,000-3,000 battery life</a:t>
            </a:r>
          </a:p>
          <a:p>
            <a:pPr marL="342900" indent="-342900">
              <a:buFont typeface="Arial" panose="020B0604020202020204" pitchFamily="34" charset="0"/>
              <a:buChar char="•"/>
            </a:pPr>
            <a:r>
              <a:rPr lang="en-US" sz="2400" dirty="0"/>
              <a:t>Small, lightweight and durable</a:t>
            </a:r>
          </a:p>
          <a:p>
            <a:pPr marL="342900" indent="-342900">
              <a:buFont typeface="Arial" panose="020B0604020202020204" pitchFamily="34" charset="0"/>
              <a:buChar char="•"/>
            </a:pPr>
            <a:r>
              <a:rPr lang="en-US" sz="2400" dirty="0"/>
              <a:t>Datalogging</a:t>
            </a:r>
          </a:p>
          <a:p>
            <a:pPr marL="342900" indent="-342900">
              <a:buFont typeface="Arial" panose="020B0604020202020204" pitchFamily="34" charset="0"/>
              <a:buChar char="•"/>
            </a:pPr>
            <a:r>
              <a:rPr lang="en-US" sz="2400" dirty="0"/>
              <a:t>Overall warranty rate &lt;5%</a:t>
            </a:r>
          </a:p>
        </p:txBody>
      </p:sp>
      <p:sp>
        <p:nvSpPr>
          <p:cNvPr id="7" name="TextBox 6">
            <a:extLst>
              <a:ext uri="{FF2B5EF4-FFF2-40B4-BE49-F238E27FC236}">
                <a16:creationId xmlns:a16="http://schemas.microsoft.com/office/drawing/2014/main" id="{892A8567-B04D-8643-B411-3218FF829298}"/>
              </a:ext>
            </a:extLst>
          </p:cNvPr>
          <p:cNvSpPr txBox="1"/>
          <p:nvPr/>
        </p:nvSpPr>
        <p:spPr>
          <a:xfrm>
            <a:off x="507999" y="5618487"/>
            <a:ext cx="8138290" cy="553998"/>
          </a:xfrm>
          <a:prstGeom prst="rect">
            <a:avLst/>
          </a:prstGeom>
          <a:noFill/>
        </p:spPr>
        <p:txBody>
          <a:bodyPr wrap="square" rtlCol="0">
            <a:spAutoFit/>
          </a:bodyPr>
          <a:lstStyle/>
          <a:p>
            <a:r>
              <a:rPr lang="en-US" sz="3000" u="sng" dirty="0"/>
              <a:t>04 Series</a:t>
            </a:r>
            <a:r>
              <a:rPr lang="en-US" sz="3000" dirty="0"/>
              <a:t>  </a:t>
            </a:r>
            <a:r>
              <a:rPr lang="en-US" sz="2400" dirty="0"/>
              <a:t>- </a:t>
            </a:r>
            <a:r>
              <a:rPr lang="en-US" sz="2400" i="1" dirty="0"/>
              <a:t>coming 2020 with additional toxic gases!</a:t>
            </a:r>
          </a:p>
        </p:txBody>
      </p:sp>
      <p:sp>
        <p:nvSpPr>
          <p:cNvPr id="3" name="TextBox 2">
            <a:extLst>
              <a:ext uri="{FF2B5EF4-FFF2-40B4-BE49-F238E27FC236}">
                <a16:creationId xmlns:a16="http://schemas.microsoft.com/office/drawing/2014/main" id="{522E6203-9576-9743-81A8-5464E6BC0138}"/>
              </a:ext>
            </a:extLst>
          </p:cNvPr>
          <p:cNvSpPr txBox="1"/>
          <p:nvPr/>
        </p:nvSpPr>
        <p:spPr>
          <a:xfrm>
            <a:off x="507999" y="1372887"/>
            <a:ext cx="2169042" cy="523220"/>
          </a:xfrm>
          <a:prstGeom prst="rect">
            <a:avLst/>
          </a:prstGeom>
          <a:noFill/>
        </p:spPr>
        <p:txBody>
          <a:bodyPr wrap="square" rtlCol="0">
            <a:spAutoFit/>
          </a:bodyPr>
          <a:lstStyle/>
          <a:p>
            <a:r>
              <a:rPr lang="en-US" sz="2800" u="sng" dirty="0"/>
              <a:t>03 Series:</a:t>
            </a:r>
            <a:endParaRPr lang="en-US" u="sng" dirty="0"/>
          </a:p>
        </p:txBody>
      </p:sp>
    </p:spTree>
    <p:extLst>
      <p:ext uri="{BB962C8B-B14F-4D97-AF65-F5344CB8AC3E}">
        <p14:creationId xmlns:p14="http://schemas.microsoft.com/office/powerpoint/2010/main" val="19155337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DC9ECB-41E1-3246-8E0C-A566F679BE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21" y="1685207"/>
            <a:ext cx="2459016" cy="172550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09E0F7B-558D-8C42-9A40-A98AA84698D0}"/>
              </a:ext>
            </a:extLst>
          </p:cNvPr>
          <p:cNvSpPr>
            <a:spLocks noGrp="1"/>
          </p:cNvSpPr>
          <p:nvPr>
            <p:ph type="title"/>
          </p:nvPr>
        </p:nvSpPr>
        <p:spPr>
          <a:xfrm>
            <a:off x="813098" y="203793"/>
            <a:ext cx="7772400" cy="676275"/>
          </a:xfrm>
        </p:spPr>
        <p:txBody>
          <a:bodyPr>
            <a:normAutofit fontScale="90000"/>
          </a:bodyPr>
          <a:lstStyle/>
          <a:p>
            <a:r>
              <a:rPr lang="en-US" b="1" dirty="0"/>
              <a:t>GX-2012</a:t>
            </a:r>
            <a:br>
              <a:rPr lang="en-US" b="1" dirty="0"/>
            </a:br>
            <a:r>
              <a:rPr lang="en-US" sz="2400" b="1" dirty="0"/>
              <a:t>One Monitor – Four Functions</a:t>
            </a:r>
          </a:p>
        </p:txBody>
      </p:sp>
      <p:sp>
        <p:nvSpPr>
          <p:cNvPr id="3" name="Content Placeholder 2">
            <a:extLst>
              <a:ext uri="{FF2B5EF4-FFF2-40B4-BE49-F238E27FC236}">
                <a16:creationId xmlns:a16="http://schemas.microsoft.com/office/drawing/2014/main" id="{37C13A35-59AF-154B-8BD4-3C21550A9B4E}"/>
              </a:ext>
            </a:extLst>
          </p:cNvPr>
          <p:cNvSpPr>
            <a:spLocks noGrp="1"/>
          </p:cNvSpPr>
          <p:nvPr>
            <p:ph idx="1"/>
          </p:nvPr>
        </p:nvSpPr>
        <p:spPr>
          <a:xfrm>
            <a:off x="90071" y="1363496"/>
            <a:ext cx="3280315" cy="400110"/>
          </a:xfrm>
        </p:spPr>
        <p:txBody>
          <a:bodyPr/>
          <a:lstStyle/>
          <a:p>
            <a:pPr marL="0" indent="0">
              <a:buNone/>
            </a:pPr>
            <a:r>
              <a:rPr lang="en-US" sz="1800" dirty="0"/>
              <a:t>Confined Space Monitoring</a:t>
            </a:r>
          </a:p>
        </p:txBody>
      </p:sp>
      <p:sp>
        <p:nvSpPr>
          <p:cNvPr id="4" name="TextBox 3">
            <a:extLst>
              <a:ext uri="{FF2B5EF4-FFF2-40B4-BE49-F238E27FC236}">
                <a16:creationId xmlns:a16="http://schemas.microsoft.com/office/drawing/2014/main" id="{2302DE17-682B-5948-B3F6-0DF5DB9D2293}"/>
              </a:ext>
            </a:extLst>
          </p:cNvPr>
          <p:cNvSpPr txBox="1"/>
          <p:nvPr/>
        </p:nvSpPr>
        <p:spPr>
          <a:xfrm>
            <a:off x="1931302" y="4907100"/>
            <a:ext cx="4483730" cy="1754326"/>
          </a:xfrm>
          <a:prstGeom prst="rect">
            <a:avLst/>
          </a:prstGeom>
          <a:noFill/>
        </p:spPr>
        <p:txBody>
          <a:bodyPr wrap="square" rtlCol="0">
            <a:spAutoFit/>
          </a:bodyPr>
          <a:lstStyle/>
          <a:p>
            <a:pPr marL="285750" indent="-285750" algn="r">
              <a:buFont typeface="Arial" panose="020B0604020202020204" pitchFamily="34" charset="0"/>
              <a:buChar char="•"/>
            </a:pPr>
            <a:r>
              <a:rPr lang="en-US" altLang="en-US" dirty="0">
                <a:ea typeface="ＭＳ Ｐゴシック" panose="020B0600070205080204" pitchFamily="34" charset="-128"/>
              </a:rPr>
              <a:t>Monitor LEL, O2, CO, H2S</a:t>
            </a:r>
          </a:p>
          <a:p>
            <a:pPr marL="285750" indent="-285750" algn="r">
              <a:buFont typeface="Arial" panose="020B0604020202020204" pitchFamily="34" charset="0"/>
              <a:buChar char="•"/>
            </a:pPr>
            <a:r>
              <a:rPr lang="en-US" altLang="en-US" dirty="0">
                <a:ea typeface="ＭＳ Ｐゴシック" panose="020B0600070205080204" pitchFamily="34" charset="-128"/>
              </a:rPr>
              <a:t>Detects down to 100 ppm CH4</a:t>
            </a:r>
          </a:p>
          <a:p>
            <a:pPr marL="285750" indent="-285750" algn="r">
              <a:buFont typeface="Arial" panose="020B0604020202020204" pitchFamily="34" charset="0"/>
              <a:buChar char="•"/>
            </a:pPr>
            <a:r>
              <a:rPr lang="en-US" altLang="en-US" dirty="0">
                <a:ea typeface="ＭＳ Ｐゴシック" panose="020B0600070205080204" pitchFamily="34" charset="-128"/>
              </a:rPr>
              <a:t>0-100% vol methane range</a:t>
            </a:r>
          </a:p>
          <a:p>
            <a:pPr marL="285750" indent="-285750" algn="r">
              <a:buFont typeface="Arial" panose="020B0604020202020204" pitchFamily="34" charset="0"/>
              <a:buChar char="•"/>
            </a:pPr>
            <a:r>
              <a:rPr lang="en-US" altLang="en-US" dirty="0">
                <a:ea typeface="ＭＳ Ｐゴシック" panose="020B0600070205080204" pitchFamily="34" charset="-128"/>
              </a:rPr>
              <a:t>Internal sample pump </a:t>
            </a:r>
            <a:br>
              <a:rPr lang="en-US" altLang="en-US" dirty="0">
                <a:ea typeface="ＭＳ Ｐゴシック" panose="020B0600070205080204" pitchFamily="34" charset="-128"/>
              </a:rPr>
            </a:br>
            <a:r>
              <a:rPr lang="en-US" altLang="en-US" dirty="0">
                <a:ea typeface="ＭＳ Ｐゴシック" panose="020B0600070205080204" pitchFamily="34" charset="-128"/>
              </a:rPr>
              <a:t>pulls samples up to 50’</a:t>
            </a:r>
          </a:p>
          <a:p>
            <a:pPr marL="285750" indent="-285750" algn="r">
              <a:buFont typeface="Arial" panose="020B0604020202020204" pitchFamily="34" charset="0"/>
              <a:buChar char="•"/>
            </a:pPr>
            <a:r>
              <a:rPr lang="en-US" altLang="en-US" dirty="0">
                <a:ea typeface="ＭＳ Ｐゴシック" panose="020B0600070205080204" pitchFamily="34" charset="-128"/>
              </a:rPr>
              <a:t>Auto-ranging (from %LEL to %. vol)</a:t>
            </a:r>
          </a:p>
        </p:txBody>
      </p:sp>
      <p:pic>
        <p:nvPicPr>
          <p:cNvPr id="5" name="Picture 4" descr="gx2012-glove.png">
            <a:extLst>
              <a:ext uri="{FF2B5EF4-FFF2-40B4-BE49-F238E27FC236}">
                <a16:creationId xmlns:a16="http://schemas.microsoft.com/office/drawing/2014/main" id="{4AE37C2E-2160-3F40-9F1A-0F913B18D91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968730"/>
            <a:ext cx="1984651" cy="289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C796237-7C49-594B-9B52-CE4644C249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7059629" y="4049094"/>
            <a:ext cx="1524000" cy="214015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F6740C5-B5DF-2A42-938D-1470C050D2FF}"/>
              </a:ext>
            </a:extLst>
          </p:cNvPr>
          <p:cNvSpPr txBox="1"/>
          <p:nvPr/>
        </p:nvSpPr>
        <p:spPr>
          <a:xfrm>
            <a:off x="6603186" y="3659644"/>
            <a:ext cx="2436886" cy="400110"/>
          </a:xfrm>
          <a:prstGeom prst="rect">
            <a:avLst/>
          </a:prstGeom>
          <a:noFill/>
        </p:spPr>
        <p:txBody>
          <a:bodyPr wrap="none" rtlCol="0">
            <a:spAutoFit/>
          </a:bodyPr>
          <a:lstStyle/>
          <a:p>
            <a:r>
              <a:rPr lang="en-US" sz="2000" dirty="0"/>
              <a:t>Bar Hole Sampling</a:t>
            </a:r>
          </a:p>
        </p:txBody>
      </p:sp>
      <p:pic>
        <p:nvPicPr>
          <p:cNvPr id="11" name="Picture 10" descr="Plumage">
            <a:extLst>
              <a:ext uri="{FF2B5EF4-FFF2-40B4-BE49-F238E27FC236}">
                <a16:creationId xmlns:a16="http://schemas.microsoft.com/office/drawing/2014/main" id="{C5F87D89-81EE-FE4E-94A8-7407869C8B8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37131" y="2486051"/>
            <a:ext cx="1984651" cy="1984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BDF89C08-DD55-D342-9202-1BDBD875C979}"/>
              </a:ext>
            </a:extLst>
          </p:cNvPr>
          <p:cNvSpPr txBox="1"/>
          <p:nvPr/>
        </p:nvSpPr>
        <p:spPr>
          <a:xfrm>
            <a:off x="3286206" y="2106037"/>
            <a:ext cx="2459016" cy="400110"/>
          </a:xfrm>
          <a:prstGeom prst="rect">
            <a:avLst/>
          </a:prstGeom>
          <a:noFill/>
        </p:spPr>
        <p:txBody>
          <a:bodyPr wrap="square" rtlCol="0">
            <a:spAutoFit/>
          </a:bodyPr>
          <a:lstStyle/>
          <a:p>
            <a:r>
              <a:rPr lang="en-US" sz="2000" dirty="0"/>
              <a:t>Line Purge Testing</a:t>
            </a:r>
          </a:p>
        </p:txBody>
      </p:sp>
      <p:sp>
        <p:nvSpPr>
          <p:cNvPr id="13" name="TextBox 12">
            <a:extLst>
              <a:ext uri="{FF2B5EF4-FFF2-40B4-BE49-F238E27FC236}">
                <a16:creationId xmlns:a16="http://schemas.microsoft.com/office/drawing/2014/main" id="{30546C79-D1E6-8B44-B455-3FD10E8ACE01}"/>
              </a:ext>
            </a:extLst>
          </p:cNvPr>
          <p:cNvSpPr txBox="1"/>
          <p:nvPr/>
        </p:nvSpPr>
        <p:spPr>
          <a:xfrm>
            <a:off x="5841186" y="1041034"/>
            <a:ext cx="2436886" cy="400110"/>
          </a:xfrm>
          <a:prstGeom prst="rect">
            <a:avLst/>
          </a:prstGeom>
          <a:noFill/>
        </p:spPr>
        <p:txBody>
          <a:bodyPr wrap="square" rtlCol="0">
            <a:spAutoFit/>
          </a:bodyPr>
          <a:lstStyle/>
          <a:p>
            <a:r>
              <a:rPr lang="en-US" sz="2000" dirty="0"/>
              <a:t>Leak Investigation</a:t>
            </a:r>
          </a:p>
        </p:txBody>
      </p:sp>
      <p:pic>
        <p:nvPicPr>
          <p:cNvPr id="15" name="Picture 14">
            <a:extLst>
              <a:ext uri="{FF2B5EF4-FFF2-40B4-BE49-F238E27FC236}">
                <a16:creationId xmlns:a16="http://schemas.microsoft.com/office/drawing/2014/main" id="{B83D0725-4545-E340-B5A0-2A2C87BF9A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3500" y="1411000"/>
            <a:ext cx="2157119" cy="2067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74158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9040C75-AE31-7043-AAAD-725DECB4DD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1720" y="1626360"/>
            <a:ext cx="579942" cy="1026713"/>
          </a:xfrm>
          <a:prstGeom prst="rect">
            <a:avLst/>
          </a:prstGeom>
        </p:spPr>
      </p:pic>
      <p:pic>
        <p:nvPicPr>
          <p:cNvPr id="8" name="Picture 7">
            <a:extLst>
              <a:ext uri="{FF2B5EF4-FFF2-40B4-BE49-F238E27FC236}">
                <a16:creationId xmlns:a16="http://schemas.microsoft.com/office/drawing/2014/main" id="{C08FA99D-D188-384B-8C1B-4201543795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8917" y="793899"/>
            <a:ext cx="1234824" cy="1859174"/>
          </a:xfrm>
          <a:prstGeom prst="rect">
            <a:avLst/>
          </a:prstGeom>
        </p:spPr>
      </p:pic>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nvPr>
        </p:nvGraphicFramePr>
        <p:xfrm>
          <a:off x="457200" y="2684658"/>
          <a:ext cx="8229600" cy="2873762"/>
        </p:xfrm>
        <a:graphic>
          <a:graphicData uri="http://schemas.openxmlformats.org/drawingml/2006/table">
            <a:tbl>
              <a:tblPr firstRow="1" bandRow="1">
                <a:tableStyleId>{5C22544A-7EE6-4342-B048-85BDC9FD1C3A}</a:tableStyleId>
              </a:tblPr>
              <a:tblGrid>
                <a:gridCol w="1853921">
                  <a:extLst>
                    <a:ext uri="{9D8B030D-6E8A-4147-A177-3AD203B41FA5}">
                      <a16:colId xmlns:a16="http://schemas.microsoft.com/office/drawing/2014/main" val="4134632051"/>
                    </a:ext>
                  </a:extLst>
                </a:gridCol>
                <a:gridCol w="4026179">
                  <a:extLst>
                    <a:ext uri="{9D8B030D-6E8A-4147-A177-3AD203B41FA5}">
                      <a16:colId xmlns:a16="http://schemas.microsoft.com/office/drawing/2014/main" val="3816497044"/>
                    </a:ext>
                  </a:extLst>
                </a:gridCol>
                <a:gridCol w="2349500">
                  <a:extLst>
                    <a:ext uri="{9D8B030D-6E8A-4147-A177-3AD203B41FA5}">
                      <a16:colId xmlns:a16="http://schemas.microsoft.com/office/drawing/2014/main" val="3672818426"/>
                    </a:ext>
                  </a:extLst>
                </a:gridCol>
              </a:tblGrid>
              <a:tr h="370840">
                <a:tc>
                  <a:txBody>
                    <a:bodyPr/>
                    <a:lstStyle/>
                    <a:p>
                      <a:pPr algn="ctr"/>
                      <a:r>
                        <a:rPr lang="en-US" sz="1400" dirty="0"/>
                        <a:t>Feature</a:t>
                      </a:r>
                    </a:p>
                  </a:txBody>
                  <a:tcPr anchor="ctr"/>
                </a:tc>
                <a:tc>
                  <a:txBody>
                    <a:bodyPr/>
                    <a:lstStyle/>
                    <a:p>
                      <a:pPr algn="ctr"/>
                      <a:r>
                        <a:rPr lang="en-US" sz="1400" dirty="0"/>
                        <a:t>GX-2012</a:t>
                      </a:r>
                    </a:p>
                  </a:txBody>
                  <a:tcPr anchor="ctr"/>
                </a:tc>
                <a:tc>
                  <a:txBody>
                    <a:bodyPr/>
                    <a:lstStyle/>
                    <a:p>
                      <a:pPr algn="ctr"/>
                      <a:r>
                        <a:rPr lang="en-US" sz="1400" dirty="0"/>
                        <a:t>BW </a:t>
                      </a:r>
                      <a:r>
                        <a:rPr lang="en-US" sz="1400" dirty="0" err="1"/>
                        <a:t>GasAlertMax</a:t>
                      </a:r>
                      <a:r>
                        <a:rPr lang="en-US" sz="1400" dirty="0"/>
                        <a:t> XT II</a:t>
                      </a:r>
                    </a:p>
                  </a:txBody>
                  <a:tcPr anchor="ctr"/>
                </a:tc>
                <a:extLst>
                  <a:ext uri="{0D108BD9-81ED-4DB2-BD59-A6C34878D82A}">
                    <a16:rowId xmlns:a16="http://schemas.microsoft.com/office/drawing/2014/main" val="4215143774"/>
                  </a:ext>
                </a:extLst>
              </a:tr>
              <a:tr h="370840">
                <a:tc>
                  <a:txBody>
                    <a:bodyPr/>
                    <a:lstStyle/>
                    <a:p>
                      <a:pPr algn="ctr"/>
                      <a:r>
                        <a:rPr lang="en-US" sz="1350" dirty="0"/>
                        <a:t>Battery options</a:t>
                      </a:r>
                    </a:p>
                  </a:txBody>
                  <a:tcPr anchor="ctr"/>
                </a:tc>
                <a:tc>
                  <a:txBody>
                    <a:bodyPr/>
                    <a:lstStyle/>
                    <a:p>
                      <a:pPr algn="ctr"/>
                      <a:r>
                        <a:rPr lang="en-US" sz="1350" b="1" dirty="0"/>
                        <a:t>Alkaline or rechargeable</a:t>
                      </a:r>
                    </a:p>
                  </a:txBody>
                  <a:tcPr anchor="ctr"/>
                </a:tc>
                <a:tc>
                  <a:txBody>
                    <a:bodyPr/>
                    <a:lstStyle/>
                    <a:p>
                      <a:pPr algn="ctr"/>
                      <a:r>
                        <a:rPr lang="en-US" sz="1350" dirty="0"/>
                        <a:t>Rechargeable only</a:t>
                      </a:r>
                    </a:p>
                  </a:txBody>
                  <a:tcPr anchor="ctr"/>
                </a:tc>
                <a:extLst>
                  <a:ext uri="{0D108BD9-81ED-4DB2-BD59-A6C34878D82A}">
                    <a16:rowId xmlns:a16="http://schemas.microsoft.com/office/drawing/2014/main" val="3565578514"/>
                  </a:ext>
                </a:extLst>
              </a:tr>
              <a:tr h="370840">
                <a:tc>
                  <a:txBody>
                    <a:bodyPr/>
                    <a:lstStyle/>
                    <a:p>
                      <a:pPr algn="ctr"/>
                      <a:r>
                        <a:rPr lang="en-US" sz="1350" dirty="0"/>
                        <a:t>Operating modes</a:t>
                      </a:r>
                    </a:p>
                  </a:txBody>
                  <a:tcPr anchor="ctr"/>
                </a:tc>
                <a:tc>
                  <a:txBody>
                    <a:bodyPr/>
                    <a:lstStyle/>
                    <a:p>
                      <a:pPr algn="ctr"/>
                      <a:r>
                        <a:rPr lang="en-US" sz="1350" b="1" dirty="0"/>
                        <a:t>Normal – Confined space</a:t>
                      </a:r>
                    </a:p>
                    <a:p>
                      <a:pPr algn="ctr"/>
                      <a:r>
                        <a:rPr lang="en-US" sz="1350" b="1" dirty="0"/>
                        <a:t>Leak Check – ppm CH4 and CO surveying</a:t>
                      </a:r>
                    </a:p>
                    <a:p>
                      <a:pPr algn="ctr"/>
                      <a:r>
                        <a:rPr lang="en-US" sz="1350" b="1" dirty="0"/>
                        <a:t>Line Purge – 100% vol CH4</a:t>
                      </a:r>
                    </a:p>
                    <a:p>
                      <a:pPr algn="ctr"/>
                      <a:r>
                        <a:rPr lang="en-US" sz="1350" b="1" dirty="0"/>
                        <a:t>Bar Hole – Timed underground CH4 sampling</a:t>
                      </a:r>
                    </a:p>
                  </a:txBody>
                  <a:tcPr anchor="ctr"/>
                </a:tc>
                <a:tc>
                  <a:txBody>
                    <a:bodyPr/>
                    <a:lstStyle/>
                    <a:p>
                      <a:pPr algn="ctr"/>
                      <a:r>
                        <a:rPr lang="en-US" sz="1350" dirty="0"/>
                        <a:t>One operating mode</a:t>
                      </a:r>
                    </a:p>
                  </a:txBody>
                  <a:tcPr anchor="ctr"/>
                </a:tc>
                <a:extLst>
                  <a:ext uri="{0D108BD9-81ED-4DB2-BD59-A6C34878D82A}">
                    <a16:rowId xmlns:a16="http://schemas.microsoft.com/office/drawing/2014/main" val="1821700798"/>
                  </a:ext>
                </a:extLst>
              </a:tr>
              <a:tr h="343922">
                <a:tc>
                  <a:txBody>
                    <a:bodyPr/>
                    <a:lstStyle/>
                    <a:p>
                      <a:pPr algn="ctr"/>
                      <a:r>
                        <a:rPr lang="en-US" sz="1350" dirty="0"/>
                        <a:t>Sensor slots</a:t>
                      </a:r>
                    </a:p>
                  </a:txBody>
                  <a:tcPr anchor="ctr"/>
                </a:tc>
                <a:tc>
                  <a:txBody>
                    <a:bodyPr/>
                    <a:lstStyle/>
                    <a:p>
                      <a:pPr algn="ctr"/>
                      <a:r>
                        <a:rPr lang="en-US" sz="1350" b="1" dirty="0"/>
                        <a:t>5 sensor slots</a:t>
                      </a:r>
                    </a:p>
                  </a:txBody>
                  <a:tcPr anchor="ctr"/>
                </a:tc>
                <a:tc>
                  <a:txBody>
                    <a:bodyPr/>
                    <a:lstStyle/>
                    <a:p>
                      <a:pPr algn="ctr"/>
                      <a:r>
                        <a:rPr lang="en-US" sz="1350" dirty="0"/>
                        <a:t>4 sensor slots</a:t>
                      </a:r>
                    </a:p>
                  </a:txBody>
                  <a:tcPr anchor="ctr"/>
                </a:tc>
                <a:extLst>
                  <a:ext uri="{0D108BD9-81ED-4DB2-BD59-A6C34878D82A}">
                    <a16:rowId xmlns:a16="http://schemas.microsoft.com/office/drawing/2014/main" val="3419429581"/>
                  </a:ext>
                </a:extLst>
              </a:tr>
              <a:tr h="370840">
                <a:tc>
                  <a:txBody>
                    <a:bodyPr/>
                    <a:lstStyle/>
                    <a:p>
                      <a:pPr algn="ctr"/>
                      <a:r>
                        <a:rPr lang="en-US" sz="1350" dirty="0"/>
                        <a:t>ppm/LEL/%vol </a:t>
                      </a:r>
                    </a:p>
                    <a:p>
                      <a:pPr algn="ctr"/>
                      <a:r>
                        <a:rPr lang="en-US" sz="1350" dirty="0"/>
                        <a:t>auto-ranging</a:t>
                      </a:r>
                    </a:p>
                  </a:txBody>
                  <a:tcPr anchor="ctr"/>
                </a:tc>
                <a:tc>
                  <a:txBody>
                    <a:bodyPr/>
                    <a:lstStyle/>
                    <a:p>
                      <a:pPr algn="ctr"/>
                      <a:r>
                        <a:rPr lang="en-US" sz="1350" b="1" dirty="0"/>
                        <a:t>Auto-range readings from ppm → LEL → %vol*</a:t>
                      </a:r>
                    </a:p>
                  </a:txBody>
                  <a:tcPr anchor="ctr"/>
                </a:tc>
                <a:tc>
                  <a:txBody>
                    <a:bodyPr/>
                    <a:lstStyle/>
                    <a:p>
                      <a:pPr algn="ctr"/>
                      <a:r>
                        <a:rPr lang="en-US" sz="1350" dirty="0"/>
                        <a:t>LEL range only</a:t>
                      </a:r>
                    </a:p>
                  </a:txBody>
                  <a:tcPr anchor="ctr"/>
                </a:tc>
                <a:extLst>
                  <a:ext uri="{0D108BD9-81ED-4DB2-BD59-A6C34878D82A}">
                    <a16:rowId xmlns:a16="http://schemas.microsoft.com/office/drawing/2014/main" val="3885419192"/>
                  </a:ext>
                </a:extLst>
              </a:tr>
              <a:tr h="370840">
                <a:tc>
                  <a:txBody>
                    <a:bodyPr/>
                    <a:lstStyle/>
                    <a:p>
                      <a:pPr algn="ctr"/>
                      <a:r>
                        <a:rPr lang="en-US" sz="1350" dirty="0"/>
                        <a:t>Pump</a:t>
                      </a:r>
                    </a:p>
                  </a:txBody>
                  <a:tcPr anchor="ctr"/>
                </a:tc>
                <a:tc>
                  <a:txBody>
                    <a:bodyPr/>
                    <a:lstStyle/>
                    <a:p>
                      <a:pPr algn="ctr"/>
                      <a:r>
                        <a:rPr lang="en-US" sz="1350" b="1" dirty="0"/>
                        <a:t>100’ max sample distance</a:t>
                      </a:r>
                    </a:p>
                  </a:txBody>
                  <a:tcPr anchor="ctr"/>
                </a:tc>
                <a:tc>
                  <a:txBody>
                    <a:bodyPr/>
                    <a:lstStyle/>
                    <a:p>
                      <a:pPr algn="ctr"/>
                      <a:r>
                        <a:rPr lang="en-US" sz="1350" dirty="0"/>
                        <a:t>75’ max sample distance</a:t>
                      </a:r>
                    </a:p>
                  </a:txBody>
                  <a:tcPr anchor="ctr"/>
                </a:tc>
                <a:extLst>
                  <a:ext uri="{0D108BD9-81ED-4DB2-BD59-A6C34878D82A}">
                    <a16:rowId xmlns:a16="http://schemas.microsoft.com/office/drawing/2014/main" val="4041247017"/>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9764" y="5513805"/>
            <a:ext cx="1344195" cy="1344195"/>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sp>
        <p:nvSpPr>
          <p:cNvPr id="14" name="TextBox 13">
            <a:extLst>
              <a:ext uri="{FF2B5EF4-FFF2-40B4-BE49-F238E27FC236}">
                <a16:creationId xmlns:a16="http://schemas.microsoft.com/office/drawing/2014/main" id="{AA9DDA1D-36B6-CE45-B83B-5938DFD0493F}"/>
              </a:ext>
            </a:extLst>
          </p:cNvPr>
          <p:cNvSpPr txBox="1"/>
          <p:nvPr/>
        </p:nvSpPr>
        <p:spPr>
          <a:xfrm>
            <a:off x="457200" y="5590005"/>
            <a:ext cx="2479005" cy="276999"/>
          </a:xfrm>
          <a:prstGeom prst="rect">
            <a:avLst/>
          </a:prstGeom>
          <a:noFill/>
        </p:spPr>
        <p:txBody>
          <a:bodyPr wrap="square" rtlCol="0">
            <a:spAutoFit/>
          </a:bodyPr>
          <a:lstStyle/>
          <a:p>
            <a:r>
              <a:rPr lang="en-US" sz="1200" dirty="0"/>
              <a:t>*Requires optional TC sensor</a:t>
            </a:r>
          </a:p>
        </p:txBody>
      </p:sp>
    </p:spTree>
    <p:extLst>
      <p:ext uri="{BB962C8B-B14F-4D97-AF65-F5344CB8AC3E}">
        <p14:creationId xmlns:p14="http://schemas.microsoft.com/office/powerpoint/2010/main" val="20114624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BFE86D-CAD6-6B47-842C-5943434BFB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8" name="Title 15">
            <a:extLst>
              <a:ext uri="{FF2B5EF4-FFF2-40B4-BE49-F238E27FC236}">
                <a16:creationId xmlns:a16="http://schemas.microsoft.com/office/drawing/2014/main" id="{A2FAEBEC-CAAE-FC42-A907-603138F1D1CE}"/>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9" name="Rectangle 8">
            <a:extLst>
              <a:ext uri="{FF2B5EF4-FFF2-40B4-BE49-F238E27FC236}">
                <a16:creationId xmlns:a16="http://schemas.microsoft.com/office/drawing/2014/main" id="{423A675D-ACD9-0D41-94C3-57ACA35C9C03}"/>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grpSp>
        <p:nvGrpSpPr>
          <p:cNvPr id="15" name="Group 14">
            <a:extLst>
              <a:ext uri="{FF2B5EF4-FFF2-40B4-BE49-F238E27FC236}">
                <a16:creationId xmlns:a16="http://schemas.microsoft.com/office/drawing/2014/main" id="{8E7E97C5-3682-BD45-90A5-E3FF8F70DA70}"/>
              </a:ext>
            </a:extLst>
          </p:cNvPr>
          <p:cNvGrpSpPr/>
          <p:nvPr/>
        </p:nvGrpSpPr>
        <p:grpSpPr>
          <a:xfrm>
            <a:off x="1787265" y="2514599"/>
            <a:ext cx="7401552" cy="2092882"/>
            <a:chOff x="1787265" y="2514599"/>
            <a:chExt cx="7401552" cy="2092882"/>
          </a:xfrm>
        </p:grpSpPr>
        <p:pic>
          <p:nvPicPr>
            <p:cNvPr id="16" name="Picture 15">
              <a:extLst>
                <a:ext uri="{FF2B5EF4-FFF2-40B4-BE49-F238E27FC236}">
                  <a16:creationId xmlns:a16="http://schemas.microsoft.com/office/drawing/2014/main" id="{429887DF-34CA-6D4A-BCE1-26AB2917EA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511" b="9821"/>
            <a:stretch/>
          </p:blipFill>
          <p:spPr>
            <a:xfrm>
              <a:off x="6016584" y="2514599"/>
              <a:ext cx="3172233" cy="2092881"/>
            </a:xfrm>
            <a:prstGeom prst="rect">
              <a:avLst/>
            </a:prstGeom>
          </p:spPr>
        </p:pic>
        <p:sp>
          <p:nvSpPr>
            <p:cNvPr id="17" name="TextBox 16">
              <a:extLst>
                <a:ext uri="{FF2B5EF4-FFF2-40B4-BE49-F238E27FC236}">
                  <a16:creationId xmlns:a16="http://schemas.microsoft.com/office/drawing/2014/main" id="{C86F2F38-D5D8-6F4F-B58E-0C7C1786CC6D}"/>
                </a:ext>
              </a:extLst>
            </p:cNvPr>
            <p:cNvSpPr txBox="1"/>
            <p:nvPr/>
          </p:nvSpPr>
          <p:spPr>
            <a:xfrm>
              <a:off x="1787265" y="2514600"/>
              <a:ext cx="4229319" cy="2092881"/>
            </a:xfrm>
            <a:prstGeom prst="rect">
              <a:avLst/>
            </a:prstGeom>
            <a:noFill/>
          </p:spPr>
          <p:txBody>
            <a:bodyPr wrap="square" rtlCol="0">
              <a:spAutoFit/>
            </a:bodyPr>
            <a:lstStyle/>
            <a:p>
              <a:r>
                <a:rPr lang="en-US" b="1" dirty="0"/>
                <a:t>VOC MONITORING</a:t>
              </a:r>
              <a:endParaRPr lang="en-US" dirty="0"/>
            </a:p>
            <a:p>
              <a:pPr marL="285750" indent="-285750">
                <a:buClr>
                  <a:srgbClr val="00B050"/>
                </a:buClr>
                <a:buFont typeface="Courier New" panose="02070309020205020404" pitchFamily="49" charset="0"/>
                <a:buChar char="o"/>
              </a:pPr>
              <a:r>
                <a:rPr lang="en-US" sz="1400" dirty="0"/>
                <a:t>PID library of over 600 VOCs (10.6eV lamp)</a:t>
              </a:r>
            </a:p>
            <a:p>
              <a:pPr marL="285750" indent="-285750">
                <a:buClr>
                  <a:srgbClr val="00B050"/>
                </a:buClr>
                <a:buFont typeface="Courier New" panose="02070309020205020404" pitchFamily="49" charset="0"/>
                <a:buChar char="o"/>
              </a:pPr>
              <a:r>
                <a:rPr lang="en-US" sz="1400" dirty="0"/>
                <a:t>Two ranges available:</a:t>
              </a:r>
            </a:p>
            <a:p>
              <a:pPr marL="742950" lvl="2" indent="-285750">
                <a:buClr>
                  <a:srgbClr val="00B050"/>
                </a:buClr>
                <a:buFont typeface="Courier New" panose="02070309020205020404" pitchFamily="49" charset="0"/>
                <a:buChar char="o"/>
              </a:pPr>
              <a:r>
                <a:rPr lang="en-US" sz="1400" dirty="0"/>
                <a:t>0-50,000 ppb or 0-6,000 ppm</a:t>
              </a:r>
            </a:p>
            <a:p>
              <a:pPr marL="285750" indent="-285750">
                <a:buClr>
                  <a:srgbClr val="00B050"/>
                </a:buClr>
                <a:buFont typeface="Courier New" panose="02070309020205020404" pitchFamily="49" charset="0"/>
                <a:buChar char="o"/>
              </a:pPr>
              <a:r>
                <a:rPr lang="en-US" sz="1400" dirty="0"/>
                <a:t>Accepts 10.6eV/10.0eV/11.7eV PID lamps</a:t>
              </a:r>
            </a:p>
            <a:p>
              <a:pPr marL="285750" indent="-285750">
                <a:buClr>
                  <a:srgbClr val="00B050"/>
                </a:buClr>
                <a:buFont typeface="Courier New" panose="02070309020205020404" pitchFamily="49" charset="0"/>
                <a:buChar char="o"/>
              </a:pPr>
              <a:r>
                <a:rPr lang="en-US" sz="1400" dirty="0"/>
                <a:t>Robust photo ionization detector (PID)</a:t>
              </a:r>
            </a:p>
            <a:p>
              <a:pPr marL="285750" indent="-285750">
                <a:buClr>
                  <a:srgbClr val="00B050"/>
                </a:buClr>
                <a:buFont typeface="Courier New" panose="02070309020205020404" pitchFamily="49" charset="0"/>
                <a:buChar char="o"/>
              </a:pPr>
              <a:r>
                <a:rPr lang="en-US" sz="1400" dirty="0"/>
                <a:t>Can be combined with other sensors to maximize capacity</a:t>
              </a:r>
            </a:p>
            <a:p>
              <a:pPr marL="285750" indent="-285750">
                <a:buClr>
                  <a:srgbClr val="00B050"/>
                </a:buClr>
                <a:buFont typeface="Courier New" panose="02070309020205020404" pitchFamily="49" charset="0"/>
                <a:buChar char="o"/>
              </a:pPr>
              <a:r>
                <a:rPr lang="en-US" sz="1400" dirty="0"/>
                <a:t>Benzene specific pre-filter tube available</a:t>
              </a:r>
            </a:p>
          </p:txBody>
        </p:sp>
      </p:grpSp>
    </p:spTree>
    <p:extLst>
      <p:ext uri="{BB962C8B-B14F-4D97-AF65-F5344CB8AC3E}">
        <p14:creationId xmlns:p14="http://schemas.microsoft.com/office/powerpoint/2010/main" val="11035007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20A4C88-718F-1F44-87F8-8AF68AC0A2F4}"/>
              </a:ext>
            </a:extLst>
          </p:cNvPr>
          <p:cNvGrpSpPr/>
          <p:nvPr/>
        </p:nvGrpSpPr>
        <p:grpSpPr>
          <a:xfrm>
            <a:off x="1783080" y="2514599"/>
            <a:ext cx="7406640" cy="2100512"/>
            <a:chOff x="1783080" y="2514599"/>
            <a:chExt cx="7406640" cy="2100512"/>
          </a:xfrm>
        </p:grpSpPr>
        <p:sp>
          <p:nvSpPr>
            <p:cNvPr id="2" name="TextBox 1">
              <a:extLst>
                <a:ext uri="{FF2B5EF4-FFF2-40B4-BE49-F238E27FC236}">
                  <a16:creationId xmlns:a16="http://schemas.microsoft.com/office/drawing/2014/main" id="{750549F5-889A-9240-AE2E-0EB8FB7A82C6}"/>
                </a:ext>
              </a:extLst>
            </p:cNvPr>
            <p:cNvSpPr txBox="1"/>
            <p:nvPr/>
          </p:nvSpPr>
          <p:spPr>
            <a:xfrm>
              <a:off x="1783080" y="2514599"/>
              <a:ext cx="4233672" cy="2093976"/>
            </a:xfrm>
            <a:prstGeom prst="rect">
              <a:avLst/>
            </a:prstGeom>
            <a:noFill/>
          </p:spPr>
          <p:txBody>
            <a:bodyPr wrap="square" rtlCol="0">
              <a:spAutoFit/>
            </a:bodyPr>
            <a:lstStyle/>
            <a:p>
              <a:r>
                <a:rPr lang="en-US" b="1" dirty="0"/>
                <a:t>FIRE INDUSTRY</a:t>
              </a:r>
            </a:p>
            <a:p>
              <a:pPr marL="171450" indent="-171450">
                <a:buClr>
                  <a:srgbClr val="00B050"/>
                </a:buClr>
                <a:buFont typeface="Courier New" panose="02070309020205020404" pitchFamily="49" charset="0"/>
                <a:buChar char="o"/>
              </a:pPr>
              <a:r>
                <a:rPr lang="en-US" sz="1100" dirty="0"/>
                <a:t>Monitor low ppm levels of dangerous gases like NH3 or H2S commonly found in meth labs</a:t>
              </a:r>
            </a:p>
            <a:p>
              <a:pPr marL="171450" indent="-171450">
                <a:buClr>
                  <a:srgbClr val="00B050"/>
                </a:buClr>
                <a:buFont typeface="Courier New" panose="02070309020205020404" pitchFamily="49" charset="0"/>
                <a:buChar char="o"/>
              </a:pPr>
              <a:r>
                <a:rPr lang="en-US" sz="1100" dirty="0"/>
                <a:t>Simultaneously monitor typical confined space hazards like LEL combustibles, O2 deficiency, CO &amp; H2S</a:t>
              </a:r>
            </a:p>
            <a:p>
              <a:pPr marL="171450" indent="-171450">
                <a:buClr>
                  <a:srgbClr val="00B050"/>
                </a:buClr>
                <a:buFont typeface="Courier New" panose="02070309020205020404" pitchFamily="49" charset="0"/>
                <a:buChar char="o"/>
              </a:pPr>
              <a:r>
                <a:rPr lang="en-US" sz="1100" dirty="0"/>
                <a:t>Find trace levels of flammables or HCN in arson investigation</a:t>
              </a:r>
            </a:p>
            <a:p>
              <a:pPr marL="171450" indent="-171450">
                <a:buClr>
                  <a:srgbClr val="00B050"/>
                </a:buClr>
                <a:buFont typeface="Courier New" panose="02070309020205020404" pitchFamily="49" charset="0"/>
                <a:buChar char="o"/>
              </a:pPr>
              <a:r>
                <a:rPr lang="en-US" sz="1100" dirty="0"/>
                <a:t>Detect CO leaks or strange odors confidently</a:t>
              </a:r>
            </a:p>
            <a:p>
              <a:pPr marL="171450" indent="-171450">
                <a:buClr>
                  <a:srgbClr val="00B050"/>
                </a:buClr>
                <a:buFont typeface="Courier New" panose="02070309020205020404" pitchFamily="49" charset="0"/>
                <a:buChar char="o"/>
              </a:pPr>
              <a:r>
                <a:rPr lang="en-US" sz="1100" dirty="0"/>
                <a:t>Man down alarm</a:t>
              </a:r>
            </a:p>
          </p:txBody>
        </p:sp>
        <p:pic>
          <p:nvPicPr>
            <p:cNvPr id="3" name="Picture 2">
              <a:extLst>
                <a:ext uri="{FF2B5EF4-FFF2-40B4-BE49-F238E27FC236}">
                  <a16:creationId xmlns:a16="http://schemas.microsoft.com/office/drawing/2014/main" id="{AC5C498F-23E3-AC47-9F39-887D3E4825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9" t="7916" r="-1079" b="12118"/>
            <a:stretch/>
          </p:blipFill>
          <p:spPr>
            <a:xfrm>
              <a:off x="6016752" y="2514600"/>
              <a:ext cx="3172968" cy="2100511"/>
            </a:xfrm>
            <a:prstGeom prst="rect">
              <a:avLst/>
            </a:prstGeom>
          </p:spPr>
        </p:pic>
      </p:grpSp>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1295377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pic>
        <p:nvPicPr>
          <p:cNvPr id="8" name="Picture 7">
            <a:extLst>
              <a:ext uri="{FF2B5EF4-FFF2-40B4-BE49-F238E27FC236}">
                <a16:creationId xmlns:a16="http://schemas.microsoft.com/office/drawing/2014/main" id="{9F2260D7-44E8-4747-96AD-4B0946DC1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56" t="8706" r="556" b="7917"/>
          <a:stretch/>
        </p:blipFill>
        <p:spPr>
          <a:xfrm>
            <a:off x="6016752" y="2514600"/>
            <a:ext cx="3172968" cy="2195552"/>
          </a:xfrm>
          <a:prstGeom prst="rect">
            <a:avLst/>
          </a:prstGeom>
        </p:spPr>
      </p:pic>
      <p:sp>
        <p:nvSpPr>
          <p:cNvPr id="9" name="TextBox 8">
            <a:extLst>
              <a:ext uri="{FF2B5EF4-FFF2-40B4-BE49-F238E27FC236}">
                <a16:creationId xmlns:a16="http://schemas.microsoft.com/office/drawing/2014/main" id="{801D378C-2CBA-034B-A7BF-22A7CC738A97}"/>
              </a:ext>
            </a:extLst>
          </p:cNvPr>
          <p:cNvSpPr txBox="1"/>
          <p:nvPr/>
        </p:nvSpPr>
        <p:spPr>
          <a:xfrm>
            <a:off x="1783080" y="2514600"/>
            <a:ext cx="4233672" cy="1554272"/>
          </a:xfrm>
          <a:prstGeom prst="rect">
            <a:avLst/>
          </a:prstGeom>
          <a:noFill/>
        </p:spPr>
        <p:txBody>
          <a:bodyPr wrap="square" rtlCol="0">
            <a:spAutoFit/>
          </a:bodyPr>
          <a:lstStyle/>
          <a:p>
            <a:r>
              <a:rPr lang="en-US" b="1" dirty="0"/>
              <a:t>CONFINED SPACE ENTRY</a:t>
            </a:r>
          </a:p>
          <a:p>
            <a:pPr marL="171450" indent="-171450">
              <a:buClr>
                <a:srgbClr val="00B050"/>
              </a:buClr>
              <a:buFont typeface="Courier New" panose="02070309020205020404" pitchFamily="49" charset="0"/>
              <a:buChar char="o"/>
            </a:pPr>
            <a:r>
              <a:rPr lang="en-US" sz="1100" dirty="0"/>
              <a:t>Monitor LEL, O2, CO &amp; H2S</a:t>
            </a:r>
          </a:p>
          <a:p>
            <a:pPr marL="171450" indent="-171450">
              <a:buClr>
                <a:srgbClr val="00B050"/>
              </a:buClr>
              <a:buFont typeface="Courier New" panose="02070309020205020404" pitchFamily="49" charset="0"/>
              <a:buChar char="o"/>
            </a:pPr>
            <a:r>
              <a:rPr lang="en-US" sz="1100" dirty="0"/>
              <a:t>Internal sample pump</a:t>
            </a:r>
          </a:p>
          <a:p>
            <a:pPr marL="171450" indent="-171450">
              <a:buClr>
                <a:srgbClr val="00B050"/>
              </a:buClr>
              <a:buFont typeface="Courier New" panose="02070309020205020404" pitchFamily="49" charset="0"/>
              <a:buChar char="o"/>
            </a:pPr>
            <a:r>
              <a:rPr lang="en-US" sz="1100" dirty="0"/>
              <a:t>Audible, visual  and vibration alarms</a:t>
            </a:r>
          </a:p>
          <a:p>
            <a:pPr marL="171450" indent="-171450">
              <a:buClr>
                <a:srgbClr val="00B050"/>
              </a:buClr>
              <a:buFont typeface="Courier New" panose="02070309020205020404" pitchFamily="49" charset="0"/>
              <a:buChar char="o"/>
            </a:pPr>
            <a:r>
              <a:rPr lang="en-US" sz="1100" dirty="0"/>
              <a:t>Ideal for refinery applications</a:t>
            </a:r>
          </a:p>
          <a:p>
            <a:pPr marL="171450" indent="-171450">
              <a:buClr>
                <a:srgbClr val="00B050"/>
              </a:buClr>
              <a:buFont typeface="Courier New" panose="02070309020205020404" pitchFamily="49" charset="0"/>
              <a:buChar char="o"/>
            </a:pPr>
            <a:r>
              <a:rPr lang="en-US" sz="1100" dirty="0"/>
              <a:t>Man down alarm</a:t>
            </a:r>
          </a:p>
          <a:p>
            <a:pPr marL="171450" indent="-171450">
              <a:buClr>
                <a:srgbClr val="00B050"/>
              </a:buClr>
              <a:buFont typeface="Courier New" panose="02070309020205020404" pitchFamily="49" charset="0"/>
              <a:buChar char="o"/>
            </a:pPr>
            <a:r>
              <a:rPr lang="en-US" sz="1100" dirty="0"/>
              <a:t>Panic alarm</a:t>
            </a:r>
          </a:p>
          <a:p>
            <a:pPr marL="171450" indent="-171450">
              <a:buClr>
                <a:srgbClr val="00B050"/>
              </a:buClr>
              <a:buFont typeface="Courier New" panose="02070309020205020404" pitchFamily="49" charset="0"/>
              <a:buChar char="o"/>
            </a:pPr>
            <a:r>
              <a:rPr lang="en-US" sz="1100" dirty="0"/>
              <a:t>Optional sensors for toxic gases</a:t>
            </a:r>
          </a:p>
        </p:txBody>
      </p:sp>
    </p:spTree>
    <p:extLst>
      <p:ext uri="{BB962C8B-B14F-4D97-AF65-F5344CB8AC3E}">
        <p14:creationId xmlns:p14="http://schemas.microsoft.com/office/powerpoint/2010/main" val="4187715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68F7B-1AD4-C44E-8517-90F8D20D86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6752" y="2514600"/>
            <a:ext cx="3172968" cy="2293062"/>
          </a:xfrm>
          <a:prstGeom prst="rect">
            <a:avLst/>
          </a:prstGeom>
        </p:spPr>
      </p:pic>
      <p:sp>
        <p:nvSpPr>
          <p:cNvPr id="3" name="TextBox 2">
            <a:extLst>
              <a:ext uri="{FF2B5EF4-FFF2-40B4-BE49-F238E27FC236}">
                <a16:creationId xmlns:a16="http://schemas.microsoft.com/office/drawing/2014/main" id="{7B973DD1-BF11-AD47-A886-F50120B3B34D}"/>
              </a:ext>
            </a:extLst>
          </p:cNvPr>
          <p:cNvSpPr txBox="1"/>
          <p:nvPr/>
        </p:nvSpPr>
        <p:spPr>
          <a:xfrm>
            <a:off x="1783080" y="2514600"/>
            <a:ext cx="4233672" cy="1723549"/>
          </a:xfrm>
          <a:prstGeom prst="rect">
            <a:avLst/>
          </a:prstGeom>
          <a:noFill/>
        </p:spPr>
        <p:txBody>
          <a:bodyPr wrap="square" rtlCol="0">
            <a:spAutoFit/>
          </a:bodyPr>
          <a:lstStyle/>
          <a:p>
            <a:r>
              <a:rPr lang="en-US" b="1" dirty="0"/>
              <a:t>LEAK INVESTIGATION</a:t>
            </a:r>
          </a:p>
          <a:p>
            <a:pPr marL="171450" indent="-171450">
              <a:buClr>
                <a:srgbClr val="00B050"/>
              </a:buClr>
              <a:buFont typeface="Courier New" panose="02070309020205020404" pitchFamily="49" charset="0"/>
              <a:buChar char="o"/>
            </a:pPr>
            <a:r>
              <a:rPr lang="en-US" sz="1100" dirty="0"/>
              <a:t>Provides ppm detection of combustible gas</a:t>
            </a:r>
          </a:p>
          <a:p>
            <a:pPr marL="171450" indent="-171450">
              <a:buClr>
                <a:srgbClr val="00B050"/>
              </a:buClr>
              <a:buFont typeface="Courier New" panose="02070309020205020404" pitchFamily="49" charset="0"/>
              <a:buChar char="o"/>
            </a:pPr>
            <a:r>
              <a:rPr lang="en-US" sz="1100" dirty="0"/>
              <a:t>Leak check with changing blink/pulsing rate</a:t>
            </a:r>
          </a:p>
          <a:p>
            <a:pPr marL="403225" lvl="2" indent="-171450">
              <a:buClr>
                <a:srgbClr val="00B050"/>
              </a:buClr>
              <a:buFont typeface="Courier New" panose="02070309020205020404" pitchFamily="49" charset="0"/>
              <a:buChar char="o"/>
            </a:pPr>
            <a:r>
              <a:rPr lang="en-US" sz="1100" i="1" dirty="0"/>
              <a:t>LEDs and alarm tones increase in frequency as gas concentration increases</a:t>
            </a:r>
          </a:p>
          <a:p>
            <a:pPr marL="171450" indent="-171450">
              <a:buClr>
                <a:srgbClr val="00B050"/>
              </a:buClr>
              <a:buFont typeface="Courier New" panose="02070309020205020404" pitchFamily="49" charset="0"/>
              <a:buChar char="o"/>
            </a:pPr>
            <a:r>
              <a:rPr lang="en-US" sz="1100" dirty="0"/>
              <a:t>Leak check mode displays both CO &amp; combustible levels</a:t>
            </a:r>
          </a:p>
          <a:p>
            <a:pPr marL="171450" indent="-171450">
              <a:buClr>
                <a:srgbClr val="00B050"/>
              </a:buClr>
              <a:buFont typeface="Courier New" panose="02070309020205020404" pitchFamily="49" charset="0"/>
              <a:buChar char="o"/>
            </a:pPr>
            <a:r>
              <a:rPr lang="en-US" sz="1100" dirty="0"/>
              <a:t>Audible alarm silence</a:t>
            </a:r>
          </a:p>
          <a:p>
            <a:pPr marL="403225" lvl="2" indent="-171450">
              <a:buClr>
                <a:srgbClr val="00B050"/>
              </a:buClr>
              <a:buFont typeface="Courier New" panose="02070309020205020404" pitchFamily="49" charset="0"/>
              <a:buChar char="o"/>
            </a:pPr>
            <a:r>
              <a:rPr lang="en-US" sz="1100" i="1" dirty="0"/>
              <a:t>Investigate leaks without alarming residents</a:t>
            </a:r>
          </a:p>
          <a:p>
            <a:pPr marL="171450" indent="-171450">
              <a:buClr>
                <a:srgbClr val="00B050"/>
              </a:buClr>
              <a:buFont typeface="Courier New" panose="02070309020205020404" pitchFamily="49" charset="0"/>
              <a:buChar char="o"/>
            </a:pPr>
            <a:r>
              <a:rPr lang="en-US" sz="1100" dirty="0"/>
              <a:t>Barhole mode for tracking leak migration</a:t>
            </a:r>
          </a:p>
        </p:txBody>
      </p:sp>
      <p:pic>
        <p:nvPicPr>
          <p:cNvPr id="4" name="Picture 3">
            <a:extLst>
              <a:ext uri="{FF2B5EF4-FFF2-40B4-BE49-F238E27FC236}">
                <a16:creationId xmlns:a16="http://schemas.microsoft.com/office/drawing/2014/main" id="{FCDC141F-FD29-2447-AC87-EF28F946B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6" name="Rectangle 5">
            <a:extLst>
              <a:ext uri="{FF2B5EF4-FFF2-40B4-BE49-F238E27FC236}">
                <a16:creationId xmlns:a16="http://schemas.microsoft.com/office/drawing/2014/main" id="{0C88AC9D-24E7-944F-B7F4-2C841BDD5388}"/>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27132941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985652" y="2852936"/>
            <a:ext cx="2088232" cy="1231106"/>
          </a:xfrm>
          <a:prstGeom prst="rect">
            <a:avLst/>
          </a:prstGeom>
          <a:noFill/>
        </p:spPr>
        <p:txBody>
          <a:bodyPr wrap="square" rtlCol="0">
            <a:spAutoFit/>
          </a:bodyPr>
          <a:lstStyle/>
          <a:p>
            <a:r>
              <a:rPr lang="en-US" sz="1400" b="1" dirty="0"/>
              <a:t>5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p:txBody>
      </p:sp>
      <p:sp>
        <p:nvSpPr>
          <p:cNvPr id="5" name="TextBox 4"/>
          <p:cNvSpPr txBox="1"/>
          <p:nvPr/>
        </p:nvSpPr>
        <p:spPr>
          <a:xfrm>
            <a:off x="1345692" y="883166"/>
            <a:ext cx="3456384" cy="1415772"/>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 (10.0, 10.6 &amp; 11.7 eV)</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a:p>
            <a:pPr marL="628650" lvl="1" indent="-171450">
              <a:buFont typeface="Courier New"/>
              <a:buChar char="o"/>
            </a:pPr>
            <a:r>
              <a:rPr lang="en-US" sz="1200" dirty="0"/>
              <a:t>Dual PID capability</a:t>
            </a:r>
          </a:p>
        </p:txBody>
      </p:sp>
      <p:sp>
        <p:nvSpPr>
          <p:cNvPr id="6" name="TextBox 5"/>
          <p:cNvSpPr txBox="1"/>
          <p:nvPr/>
        </p:nvSpPr>
        <p:spPr>
          <a:xfrm>
            <a:off x="445592" y="4643844"/>
            <a:ext cx="3168352" cy="1046440"/>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0-6,000 ppm/ 0-50,000 ppb ranges</a:t>
            </a:r>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7" name="TextBox 6"/>
          <p:cNvSpPr txBox="1"/>
          <p:nvPr/>
        </p:nvSpPr>
        <p:spPr>
          <a:xfrm>
            <a:off x="5940152" y="5013176"/>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
        <p:nvSpPr>
          <p:cNvPr id="9" name="TextBox 8"/>
          <p:cNvSpPr txBox="1"/>
          <p:nvPr/>
        </p:nvSpPr>
        <p:spPr>
          <a:xfrm>
            <a:off x="5868144" y="1052736"/>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 </a:t>
            </a:r>
          </a:p>
        </p:txBody>
      </p:sp>
      <p:sp>
        <p:nvSpPr>
          <p:cNvPr id="14" name="TextBox 13"/>
          <p:cNvSpPr txBox="1"/>
          <p:nvPr/>
        </p:nvSpPr>
        <p:spPr>
          <a:xfrm>
            <a:off x="5933008" y="2852936"/>
            <a:ext cx="3203848" cy="1785104"/>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a:t>
            </a:r>
          </a:p>
          <a:p>
            <a:pPr marL="171450" indent="-171450">
              <a:buFont typeface="Courier New"/>
              <a:buChar char="o"/>
            </a:pPr>
            <a:r>
              <a:rPr lang="en-US" sz="1200" dirty="0"/>
              <a:t>Man Down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
        <p:nvSpPr>
          <p:cNvPr id="2" name="TextBox 1">
            <a:extLst>
              <a:ext uri="{FF2B5EF4-FFF2-40B4-BE49-F238E27FC236}">
                <a16:creationId xmlns:a16="http://schemas.microsoft.com/office/drawing/2014/main" id="{94073CAE-5CC9-804A-A40D-F164E8BC435E}"/>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13154493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6084168" y="2725877"/>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899592" y="1340768"/>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789040"/>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467544" y="2852936"/>
            <a:ext cx="2808312" cy="492443"/>
          </a:xfrm>
          <a:prstGeom prst="rect">
            <a:avLst/>
          </a:prstGeom>
          <a:noFill/>
        </p:spPr>
        <p:txBody>
          <a:bodyPr wrap="square" rtlCol="0">
            <a:spAutoFit/>
          </a:bodyPr>
          <a:lstStyle/>
          <a:p>
            <a:r>
              <a:rPr lang="en-US" sz="1400" b="1" dirty="0"/>
              <a:t>Internal Sample Pump</a:t>
            </a:r>
          </a:p>
          <a:p>
            <a:r>
              <a:rPr lang="en-US" sz="1200" dirty="0"/>
              <a:t>50’ sampling range</a:t>
            </a:r>
          </a:p>
        </p:txBody>
      </p:sp>
      <p:sp>
        <p:nvSpPr>
          <p:cNvPr id="12" name="TextBox 11"/>
          <p:cNvSpPr txBox="1"/>
          <p:nvPr/>
        </p:nvSpPr>
        <p:spPr>
          <a:xfrm>
            <a:off x="5652120" y="1340768"/>
            <a:ext cx="3168352" cy="861774"/>
          </a:xfrm>
          <a:prstGeom prst="rect">
            <a:avLst/>
          </a:prstGeom>
          <a:noFill/>
        </p:spPr>
        <p:txBody>
          <a:bodyPr wrap="square" rtlCol="0">
            <a:spAutoFit/>
          </a:bodyPr>
          <a:lstStyle/>
          <a:p>
            <a:r>
              <a:rPr lang="en-US" sz="1400" b="1" dirty="0"/>
              <a:t>Custom Unit Identification</a:t>
            </a:r>
          </a:p>
          <a:p>
            <a:pPr marL="171450" indent="-171450">
              <a:buFont typeface="Courier New"/>
              <a:buChar char="o"/>
            </a:pPr>
            <a:r>
              <a:rPr lang="en-US" sz="1200" dirty="0"/>
              <a:t>User &amp; Station ID selection Menu</a:t>
            </a:r>
          </a:p>
          <a:p>
            <a:pPr marL="171450" indent="-171450">
              <a:buFont typeface="Courier New"/>
              <a:buChar char="o"/>
            </a:pPr>
            <a:r>
              <a:rPr lang="en-US" sz="1200" dirty="0"/>
              <a:t>Assign multiple users to select within one instrument</a:t>
            </a:r>
          </a:p>
        </p:txBody>
      </p:sp>
      <p:sp>
        <p:nvSpPr>
          <p:cNvPr id="13" name="TextBox 12"/>
          <p:cNvSpPr txBox="1"/>
          <p:nvPr/>
        </p:nvSpPr>
        <p:spPr>
          <a:xfrm>
            <a:off x="6228184" y="3861048"/>
            <a:ext cx="2808312" cy="861774"/>
          </a:xfrm>
          <a:prstGeom prst="rect">
            <a:avLst/>
          </a:prstGeom>
          <a:noFill/>
        </p:spPr>
        <p:txBody>
          <a:bodyPr wrap="square" rtlCol="0">
            <a:spAutoFit/>
          </a:bodyPr>
          <a:lstStyle/>
          <a:p>
            <a:r>
              <a:rPr lang="en-US" sz="1400" b="1" dirty="0"/>
              <a:t>9 Languages </a:t>
            </a:r>
          </a:p>
          <a:p>
            <a:r>
              <a:rPr lang="en-US" sz="1200" dirty="0"/>
              <a:t>English, Germany, Italian, French, Portuguese, Spanish, Japanese, Korean, Russian </a:t>
            </a:r>
          </a:p>
        </p:txBody>
      </p:sp>
      <p:sp>
        <p:nvSpPr>
          <p:cNvPr id="10" name="TextBox 9">
            <a:extLst>
              <a:ext uri="{FF2B5EF4-FFF2-40B4-BE49-F238E27FC236}">
                <a16:creationId xmlns:a16="http://schemas.microsoft.com/office/drawing/2014/main" id="{0CF46B64-543D-DF40-8D5B-7BC7F67C2C1C}"/>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4457912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46DF-DA48-3742-8D1D-87622F8707C6}"/>
              </a:ext>
            </a:extLst>
          </p:cNvPr>
          <p:cNvSpPr>
            <a:spLocks noGrp="1"/>
          </p:cNvSpPr>
          <p:nvPr>
            <p:ph type="title"/>
          </p:nvPr>
        </p:nvSpPr>
        <p:spPr/>
        <p:txBody>
          <a:bodyPr/>
          <a:lstStyle/>
          <a:p>
            <a:r>
              <a:rPr lang="en-US" b="1" dirty="0"/>
              <a:t>SDM-6000 Docking Station</a:t>
            </a:r>
          </a:p>
        </p:txBody>
      </p:sp>
      <p:sp>
        <p:nvSpPr>
          <p:cNvPr id="3" name="Content Placeholder 2">
            <a:extLst>
              <a:ext uri="{FF2B5EF4-FFF2-40B4-BE49-F238E27FC236}">
                <a16:creationId xmlns:a16="http://schemas.microsoft.com/office/drawing/2014/main" id="{C0B0B3E7-DBCE-794A-9879-ED710C7C7AD2}"/>
              </a:ext>
            </a:extLst>
          </p:cNvPr>
          <p:cNvSpPr>
            <a:spLocks noGrp="1"/>
          </p:cNvSpPr>
          <p:nvPr>
            <p:ph idx="1"/>
          </p:nvPr>
        </p:nvSpPr>
        <p:spPr>
          <a:xfrm>
            <a:off x="420129" y="1187976"/>
            <a:ext cx="6981567" cy="2230393"/>
          </a:xfrm>
        </p:spPr>
        <p:txBody>
          <a:bodyPr/>
          <a:lstStyle/>
          <a:p>
            <a:pPr marL="800100" lvl="1" indent="-342900" eaLnBrk="0" hangingPunct="0">
              <a:spcBef>
                <a:spcPct val="0"/>
              </a:spcBef>
              <a:buFont typeface="Arial"/>
              <a:buChar char="•"/>
              <a:defRPr/>
            </a:pPr>
            <a:r>
              <a:rPr lang="en-US" altLang="ja-JP" sz="1600" kern="0" dirty="0"/>
              <a:t>Stand alone station (no PC required)</a:t>
            </a:r>
          </a:p>
          <a:p>
            <a:pPr marL="800100" lvl="1" indent="-342900" eaLnBrk="0" hangingPunct="0">
              <a:spcBef>
                <a:spcPct val="0"/>
              </a:spcBef>
              <a:buFont typeface="Arial"/>
              <a:buChar char="•"/>
              <a:defRPr/>
            </a:pPr>
            <a:r>
              <a:rPr lang="en-US" altLang="ja-JP" sz="1600" kern="0" dirty="0"/>
              <a:t>Charging</a:t>
            </a:r>
          </a:p>
          <a:p>
            <a:pPr marL="800100" lvl="1" indent="-342900" eaLnBrk="0" hangingPunct="0">
              <a:spcBef>
                <a:spcPct val="0"/>
              </a:spcBef>
              <a:buFont typeface="Arial"/>
              <a:buChar char="•"/>
              <a:defRPr/>
            </a:pPr>
            <a:r>
              <a:rPr lang="en-US" altLang="ja-JP" sz="1600" kern="0" dirty="0"/>
              <a:t>Bump, Calibrate, and Alarm tests</a:t>
            </a:r>
          </a:p>
          <a:p>
            <a:pPr marL="800100" lvl="1" indent="-342900" eaLnBrk="0" hangingPunct="0">
              <a:spcBef>
                <a:spcPct val="0"/>
              </a:spcBef>
              <a:buFont typeface="Arial"/>
              <a:buChar char="•"/>
              <a:defRPr/>
            </a:pPr>
            <a:r>
              <a:rPr lang="en-US" altLang="ja-JP" sz="1600" kern="0" dirty="0"/>
              <a:t>Touch screen menu display</a:t>
            </a:r>
          </a:p>
          <a:p>
            <a:pPr marL="800100" lvl="1" indent="-342900" eaLnBrk="0" hangingPunct="0">
              <a:spcBef>
                <a:spcPct val="0"/>
              </a:spcBef>
              <a:buFont typeface="Arial"/>
              <a:buChar char="•"/>
              <a:defRPr/>
            </a:pPr>
            <a:r>
              <a:rPr lang="en-US" altLang="ja-JP" sz="1600" kern="0" dirty="0"/>
              <a:t>Save calibration, bump tests, alarm history and exposure data to an SD memory card or to a computer</a:t>
            </a:r>
          </a:p>
          <a:p>
            <a:pPr marL="800100" lvl="1" indent="-342900" eaLnBrk="0" hangingPunct="0">
              <a:spcBef>
                <a:spcPct val="0"/>
              </a:spcBef>
              <a:buFont typeface="Arial"/>
              <a:buChar char="•"/>
              <a:defRPr/>
            </a:pPr>
            <a:r>
              <a:rPr lang="en-US" altLang="ja-JP" sz="1600" kern="0" dirty="0"/>
              <a:t>Automatically power on or off for scheduled maintenance</a:t>
            </a:r>
          </a:p>
          <a:p>
            <a:pPr marL="800100" lvl="1" indent="-342900" eaLnBrk="0" hangingPunct="0">
              <a:spcBef>
                <a:spcPct val="0"/>
              </a:spcBef>
              <a:buFont typeface="Arial"/>
              <a:buChar char="•"/>
              <a:defRPr/>
            </a:pPr>
            <a:r>
              <a:rPr lang="en-US" altLang="ja-JP" sz="1600" kern="0" dirty="0"/>
              <a:t>Up to 3 ports for separate calibration gas cylinders</a:t>
            </a:r>
          </a:p>
          <a:p>
            <a:pPr marL="0" indent="0">
              <a:buNone/>
            </a:pPr>
            <a:endParaRPr lang="en-US" dirty="0"/>
          </a:p>
        </p:txBody>
      </p:sp>
      <p:pic>
        <p:nvPicPr>
          <p:cNvPr id="4" name="Picture 3" descr="SDM-Side-view-2.png">
            <a:extLst>
              <a:ext uri="{FF2B5EF4-FFF2-40B4-BE49-F238E27FC236}">
                <a16:creationId xmlns:a16="http://schemas.microsoft.com/office/drawing/2014/main" id="{ED3AC6D8-A6E8-E44B-81BE-9A16797B77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4730" y="1076758"/>
            <a:ext cx="1771548" cy="2657323"/>
          </a:xfrm>
          <a:prstGeom prst="rect">
            <a:avLst/>
          </a:prstGeom>
        </p:spPr>
      </p:pic>
      <p:pic>
        <p:nvPicPr>
          <p:cNvPr id="5" name="Picture 4" descr="SDM-6000-Gang-Sm.png">
            <a:extLst>
              <a:ext uri="{FF2B5EF4-FFF2-40B4-BE49-F238E27FC236}">
                <a16:creationId xmlns:a16="http://schemas.microsoft.com/office/drawing/2014/main" id="{D454C627-59BF-4540-9370-76EA9AF140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310" y="3379012"/>
            <a:ext cx="3265019" cy="1634687"/>
          </a:xfrm>
          <a:prstGeom prst="rect">
            <a:avLst/>
          </a:prstGeom>
        </p:spPr>
      </p:pic>
      <p:sp>
        <p:nvSpPr>
          <p:cNvPr id="6" name="Rectangle 5">
            <a:extLst>
              <a:ext uri="{FF2B5EF4-FFF2-40B4-BE49-F238E27FC236}">
                <a16:creationId xmlns:a16="http://schemas.microsoft.com/office/drawing/2014/main" id="{21574E24-3F49-2B43-BD32-DCB606C28F27}"/>
              </a:ext>
            </a:extLst>
          </p:cNvPr>
          <p:cNvSpPr/>
          <p:nvPr/>
        </p:nvSpPr>
        <p:spPr>
          <a:xfrm>
            <a:off x="4273981" y="3659914"/>
            <a:ext cx="4572000" cy="1569660"/>
          </a:xfrm>
          <a:prstGeom prst="rect">
            <a:avLst/>
          </a:prstGeom>
        </p:spPr>
        <p:txBody>
          <a:bodyPr>
            <a:spAutoFit/>
          </a:bodyPr>
          <a:lstStyle/>
          <a:p>
            <a:pPr marL="800100" lvl="1" indent="-342900" eaLnBrk="0" fontAlgn="base" hangingPunct="0">
              <a:spcBef>
                <a:spcPct val="0"/>
              </a:spcBef>
              <a:spcAft>
                <a:spcPct val="0"/>
              </a:spcAft>
              <a:buFont typeface="Arial"/>
              <a:buChar char="•"/>
              <a:defRPr/>
            </a:pPr>
            <a:r>
              <a:rPr kumimoji="0" lang="en-US" altLang="ja-JP" sz="1600" kern="0" dirty="0"/>
              <a:t>Manage up to 10 instruments with one power source, calibration source, and computer</a:t>
            </a:r>
          </a:p>
          <a:p>
            <a:pPr marL="800100" lvl="1" indent="-342900" eaLnBrk="0" fontAlgn="base" hangingPunct="0">
              <a:spcBef>
                <a:spcPct val="0"/>
              </a:spcBef>
              <a:spcAft>
                <a:spcPct val="0"/>
              </a:spcAft>
              <a:buFont typeface="Arial"/>
              <a:buChar char="•"/>
              <a:defRPr/>
            </a:pPr>
            <a:r>
              <a:rPr kumimoji="0" lang="en-US" altLang="ja-JP" sz="1600" kern="0" dirty="0"/>
              <a:t>Configure GX-6000 parameters</a:t>
            </a:r>
          </a:p>
          <a:p>
            <a:pPr marL="800100" lvl="1" indent="-342900" eaLnBrk="0" fontAlgn="base" hangingPunct="0">
              <a:spcBef>
                <a:spcPct val="0"/>
              </a:spcBef>
              <a:spcAft>
                <a:spcPct val="0"/>
              </a:spcAft>
              <a:buFont typeface="Arial"/>
              <a:buChar char="•"/>
              <a:defRPr/>
            </a:pPr>
            <a:r>
              <a:rPr kumimoji="0" lang="en-US" altLang="ja-JP" sz="1600" kern="0" dirty="0"/>
              <a:t>SV-3 unit expands calibration ports up to 6 ports</a:t>
            </a:r>
          </a:p>
        </p:txBody>
      </p:sp>
      <p:sp>
        <p:nvSpPr>
          <p:cNvPr id="7" name="Rectangle 6">
            <a:extLst>
              <a:ext uri="{FF2B5EF4-FFF2-40B4-BE49-F238E27FC236}">
                <a16:creationId xmlns:a16="http://schemas.microsoft.com/office/drawing/2014/main" id="{A2EA197E-4EDB-3645-BB8F-C6D0ED757ED0}"/>
              </a:ext>
            </a:extLst>
          </p:cNvPr>
          <p:cNvSpPr/>
          <p:nvPr/>
        </p:nvSpPr>
        <p:spPr>
          <a:xfrm>
            <a:off x="419767" y="5294157"/>
            <a:ext cx="6647935" cy="1323439"/>
          </a:xfrm>
          <a:prstGeom prst="rect">
            <a:avLst/>
          </a:prstGeom>
        </p:spPr>
        <p:txBody>
          <a:bodyPr wrap="square">
            <a:spAutoFit/>
          </a:bodyPr>
          <a:lstStyle/>
          <a:p>
            <a:pPr marL="800100" lvl="1" indent="-342900" eaLnBrk="0" fontAlgn="base" hangingPunct="0">
              <a:spcBef>
                <a:spcPct val="0"/>
              </a:spcBef>
              <a:spcAft>
                <a:spcPct val="0"/>
              </a:spcAft>
              <a:buFont typeface="Arial"/>
              <a:buChar char="•"/>
              <a:defRPr/>
            </a:pPr>
            <a:r>
              <a:rPr kumimoji="0" lang="en-US" altLang="ja-JP" sz="1600" kern="0" dirty="0"/>
              <a:t>Easily connects to adjacent docks</a:t>
            </a:r>
          </a:p>
          <a:p>
            <a:pPr marL="800100" lvl="1" indent="-342900" eaLnBrk="0" fontAlgn="base" hangingPunct="0">
              <a:spcBef>
                <a:spcPct val="0"/>
              </a:spcBef>
              <a:spcAft>
                <a:spcPct val="0"/>
              </a:spcAft>
              <a:buFont typeface="Arial"/>
              <a:buChar char="•"/>
              <a:defRPr/>
            </a:pPr>
            <a:r>
              <a:rPr kumimoji="0" lang="en-US" altLang="ja-JP" sz="1600" kern="0" dirty="0"/>
              <a:t>Automatically distributes power, calibration gas, and data once connected</a:t>
            </a:r>
          </a:p>
          <a:p>
            <a:pPr marL="800100" lvl="1" indent="-342900" eaLnBrk="0" fontAlgn="base" hangingPunct="0">
              <a:spcBef>
                <a:spcPct val="0"/>
              </a:spcBef>
              <a:spcAft>
                <a:spcPct val="0"/>
              </a:spcAft>
              <a:buFont typeface="Arial"/>
              <a:buChar char="•"/>
              <a:defRPr/>
            </a:pPr>
            <a:r>
              <a:rPr kumimoji="0" lang="en-US" altLang="ja-JP" sz="1600" kern="0" dirty="0"/>
              <a:t>DIN Rail wall mount</a:t>
            </a:r>
          </a:p>
          <a:p>
            <a:pPr marL="800100" lvl="1" indent="-342900" eaLnBrk="0" fontAlgn="base" hangingPunct="0">
              <a:spcBef>
                <a:spcPct val="0"/>
              </a:spcBef>
              <a:spcAft>
                <a:spcPct val="0"/>
              </a:spcAft>
              <a:buFont typeface="Arial"/>
              <a:buChar char="•"/>
              <a:defRPr/>
            </a:pPr>
            <a:r>
              <a:rPr kumimoji="0" lang="en-US" altLang="ja-JP" sz="1600" kern="0" dirty="0"/>
              <a:t>Local print out of calibration/bump and alarm test results</a:t>
            </a:r>
          </a:p>
        </p:txBody>
      </p:sp>
    </p:spTree>
    <p:extLst>
      <p:ext uri="{BB962C8B-B14F-4D97-AF65-F5344CB8AC3E}">
        <p14:creationId xmlns:p14="http://schemas.microsoft.com/office/powerpoint/2010/main" val="2880356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513D-2F39-B643-A0C9-9166F6C8DF47}"/>
              </a:ext>
            </a:extLst>
          </p:cNvPr>
          <p:cNvSpPr>
            <a:spLocks noGrp="1"/>
          </p:cNvSpPr>
          <p:nvPr>
            <p:ph type="title"/>
          </p:nvPr>
        </p:nvSpPr>
        <p:spPr/>
        <p:txBody>
          <a:bodyPr/>
          <a:lstStyle/>
          <a:p>
            <a:r>
              <a:rPr lang="en-US" b="1" dirty="0"/>
              <a:t>PID Options – GX-6000</a:t>
            </a:r>
            <a:endParaRPr lang="en-US" dirty="0"/>
          </a:p>
        </p:txBody>
      </p:sp>
      <p:graphicFrame>
        <p:nvGraphicFramePr>
          <p:cNvPr id="4" name="Content Placeholder 3">
            <a:extLst>
              <a:ext uri="{FF2B5EF4-FFF2-40B4-BE49-F238E27FC236}">
                <a16:creationId xmlns:a16="http://schemas.microsoft.com/office/drawing/2014/main" id="{AC37C2D8-42BC-F24F-98C4-63A7AFF1889F}"/>
              </a:ext>
            </a:extLst>
          </p:cNvPr>
          <p:cNvGraphicFramePr>
            <a:graphicFrameLocks noGrp="1"/>
          </p:cNvGraphicFramePr>
          <p:nvPr>
            <p:ph idx="1"/>
          </p:nvPr>
        </p:nvGraphicFramePr>
        <p:xfrm>
          <a:off x="453067" y="1600427"/>
          <a:ext cx="5040487" cy="2385928"/>
        </p:xfrm>
        <a:graphic>
          <a:graphicData uri="http://schemas.openxmlformats.org/drawingml/2006/table">
            <a:tbl>
              <a:tblPr firstRow="1" bandRow="1">
                <a:tableStyleId>{5940675A-B579-460E-94D1-54222C63F5DA}</a:tableStyleId>
              </a:tblPr>
              <a:tblGrid>
                <a:gridCol w="1266407">
                  <a:extLst>
                    <a:ext uri="{9D8B030D-6E8A-4147-A177-3AD203B41FA5}">
                      <a16:colId xmlns:a16="http://schemas.microsoft.com/office/drawing/2014/main" val="91544729"/>
                    </a:ext>
                  </a:extLst>
                </a:gridCol>
                <a:gridCol w="1381497">
                  <a:extLst>
                    <a:ext uri="{9D8B030D-6E8A-4147-A177-3AD203B41FA5}">
                      <a16:colId xmlns:a16="http://schemas.microsoft.com/office/drawing/2014/main" val="1623606513"/>
                    </a:ext>
                  </a:extLst>
                </a:gridCol>
                <a:gridCol w="1309816">
                  <a:extLst>
                    <a:ext uri="{9D8B030D-6E8A-4147-A177-3AD203B41FA5}">
                      <a16:colId xmlns:a16="http://schemas.microsoft.com/office/drawing/2014/main" val="1612508582"/>
                    </a:ext>
                  </a:extLst>
                </a:gridCol>
                <a:gridCol w="1082767">
                  <a:extLst>
                    <a:ext uri="{9D8B030D-6E8A-4147-A177-3AD203B41FA5}">
                      <a16:colId xmlns:a16="http://schemas.microsoft.com/office/drawing/2014/main" val="3959012427"/>
                    </a:ext>
                  </a:extLst>
                </a:gridCol>
              </a:tblGrid>
              <a:tr h="431398">
                <a:tc gridSpan="2">
                  <a:txBody>
                    <a:bodyPr/>
                    <a:lstStyle/>
                    <a:p>
                      <a:pPr algn="ctr"/>
                      <a:r>
                        <a:rPr lang="en-US" sz="1350" dirty="0"/>
                        <a:t>PID /gas</a:t>
                      </a:r>
                    </a:p>
                  </a:txBody>
                  <a:tcPr anchor="ctr"/>
                </a:tc>
                <a:tc hMerge="1">
                  <a:txBody>
                    <a:bodyPr/>
                    <a:lstStyle/>
                    <a:p>
                      <a:endParaRPr lang="en-US"/>
                    </a:p>
                  </a:txBody>
                  <a:tcPr/>
                </a:tc>
                <a:tc>
                  <a:txBody>
                    <a:bodyPr/>
                    <a:lstStyle/>
                    <a:p>
                      <a:pPr algn="ctr"/>
                      <a:r>
                        <a:rPr lang="en-US" sz="1350" dirty="0"/>
                        <a:t>Range</a:t>
                      </a:r>
                    </a:p>
                  </a:txBody>
                  <a:tcPr anchor="ctr"/>
                </a:tc>
                <a:tc>
                  <a:txBody>
                    <a:bodyPr/>
                    <a:lstStyle/>
                    <a:p>
                      <a:pPr algn="ctr"/>
                      <a:r>
                        <a:rPr lang="en-US" sz="1350" dirty="0"/>
                        <a:t>Accuracy</a:t>
                      </a:r>
                    </a:p>
                  </a:txBody>
                  <a:tcPr anchor="ctr"/>
                </a:tc>
                <a:extLst>
                  <a:ext uri="{0D108BD9-81ED-4DB2-BD59-A6C34878D82A}">
                    <a16:rowId xmlns:a16="http://schemas.microsoft.com/office/drawing/2014/main" val="4278535764"/>
                  </a:ext>
                </a:extLst>
              </a:tr>
              <a:tr h="184009">
                <a:tc>
                  <a:txBody>
                    <a:bodyPr/>
                    <a:lstStyle/>
                    <a:p>
                      <a:pPr algn="ctr"/>
                      <a:r>
                        <a:rPr lang="en-US" sz="1350" dirty="0"/>
                        <a:t>10.6 eV low</a:t>
                      </a:r>
                    </a:p>
                  </a:txBody>
                  <a:tcPr anchor="ctr"/>
                </a:tc>
                <a:tc rowSpan="2">
                  <a:txBody>
                    <a:bodyPr/>
                    <a:lstStyle/>
                    <a:p>
                      <a:pPr algn="ctr"/>
                      <a:r>
                        <a:rPr lang="en-US" sz="1350" dirty="0"/>
                        <a:t>600 VOC’s</a:t>
                      </a:r>
                    </a:p>
                  </a:txBody>
                  <a:tcPr anchor="ctr"/>
                </a:tc>
                <a:tc>
                  <a:txBody>
                    <a:bodyPr/>
                    <a:lstStyle/>
                    <a:p>
                      <a:pPr algn="ctr"/>
                      <a:r>
                        <a:rPr lang="en-US" sz="1350" dirty="0"/>
                        <a:t>0-50,000 ppb</a:t>
                      </a:r>
                    </a:p>
                  </a:txBody>
                  <a:tcPr anchor="ctr"/>
                </a:tc>
                <a:tc rowSpan="5">
                  <a:txBody>
                    <a:bodyPr/>
                    <a:lstStyle/>
                    <a:p>
                      <a:pPr algn="ctr"/>
                      <a:r>
                        <a:rPr lang="en-US" sz="1350" dirty="0"/>
                        <a:t>+/- 10% of reading, </a:t>
                      </a:r>
                    </a:p>
                    <a:p>
                      <a:pPr algn="ctr"/>
                      <a:r>
                        <a:rPr lang="en-US" sz="1350" dirty="0"/>
                        <a:t>+/- 1 digit</a:t>
                      </a:r>
                    </a:p>
                  </a:txBody>
                  <a:tcPr anchor="ctr"/>
                </a:tc>
                <a:extLst>
                  <a:ext uri="{0D108BD9-81ED-4DB2-BD59-A6C34878D82A}">
                    <a16:rowId xmlns:a16="http://schemas.microsoft.com/office/drawing/2014/main" val="1200877762"/>
                  </a:ext>
                </a:extLst>
              </a:tr>
              <a:tr h="184009">
                <a:tc>
                  <a:txBody>
                    <a:bodyPr/>
                    <a:lstStyle/>
                    <a:p>
                      <a:pPr algn="ctr"/>
                      <a:r>
                        <a:rPr lang="en-US" sz="1350" dirty="0"/>
                        <a:t>10.6 eV high</a:t>
                      </a:r>
                    </a:p>
                  </a:txBody>
                  <a:tcPr anchor="ctr"/>
                </a:tc>
                <a:tc vMerge="1">
                  <a:txBody>
                    <a:bodyPr/>
                    <a:lstStyle/>
                    <a:p>
                      <a:endParaRPr lang="en-US" dirty="0"/>
                    </a:p>
                  </a:txBody>
                  <a:tcPr/>
                </a:tc>
                <a:tc>
                  <a:txBody>
                    <a:bodyPr/>
                    <a:lstStyle/>
                    <a:p>
                      <a:pPr algn="ctr"/>
                      <a:r>
                        <a:rPr lang="en-US" sz="1350" dirty="0"/>
                        <a:t>0-6,000 ppm</a:t>
                      </a:r>
                    </a:p>
                  </a:txBody>
                  <a:tcPr anchor="ctr"/>
                </a:tc>
                <a:tc vMerge="1">
                  <a:txBody>
                    <a:bodyPr/>
                    <a:lstStyle/>
                    <a:p>
                      <a:endParaRPr lang="en-US"/>
                    </a:p>
                  </a:txBody>
                  <a:tcPr/>
                </a:tc>
                <a:extLst>
                  <a:ext uri="{0D108BD9-81ED-4DB2-BD59-A6C34878D82A}">
                    <a16:rowId xmlns:a16="http://schemas.microsoft.com/office/drawing/2014/main" val="862608207"/>
                  </a:ext>
                </a:extLst>
              </a:tr>
              <a:tr h="354330">
                <a:tc rowSpan="2">
                  <a:txBody>
                    <a:bodyPr/>
                    <a:lstStyle/>
                    <a:p>
                      <a:pPr algn="ctr"/>
                      <a:r>
                        <a:rPr lang="en-US" sz="1350" dirty="0"/>
                        <a:t>10.0  eV</a:t>
                      </a:r>
                    </a:p>
                  </a:txBody>
                  <a:tcPr anchor="ctr"/>
                </a:tc>
                <a:tc>
                  <a:txBody>
                    <a:bodyPr/>
                    <a:lstStyle/>
                    <a:p>
                      <a:pPr algn="ctr"/>
                      <a:r>
                        <a:rPr lang="en-US" sz="1350" dirty="0"/>
                        <a:t>Benzene specific</a:t>
                      </a:r>
                    </a:p>
                  </a:txBody>
                  <a:tcPr anchor="ctr"/>
                </a:tc>
                <a:tc>
                  <a:txBody>
                    <a:bodyPr/>
                    <a:lstStyle/>
                    <a:p>
                      <a:pPr algn="ctr"/>
                      <a:r>
                        <a:rPr lang="en-US" sz="1350" dirty="0"/>
                        <a:t>0.1-50 ppm</a:t>
                      </a:r>
                    </a:p>
                  </a:txBody>
                  <a:tcPr anchor="ctr"/>
                </a:tc>
                <a:tc vMerge="1">
                  <a:txBody>
                    <a:bodyPr/>
                    <a:lstStyle/>
                    <a:p>
                      <a:endParaRPr lang="en-US" dirty="0"/>
                    </a:p>
                  </a:txBody>
                  <a:tcPr/>
                </a:tc>
                <a:extLst>
                  <a:ext uri="{0D108BD9-81ED-4DB2-BD59-A6C34878D82A}">
                    <a16:rowId xmlns:a16="http://schemas.microsoft.com/office/drawing/2014/main" val="923813393"/>
                  </a:ext>
                </a:extLst>
              </a:tr>
              <a:tr h="354330">
                <a:tc vMerge="1">
                  <a:txBody>
                    <a:bodyPr/>
                    <a:lstStyle/>
                    <a:p>
                      <a:endParaRPr lang="en-US"/>
                    </a:p>
                  </a:txBody>
                  <a:tcPr/>
                </a:tc>
                <a:tc>
                  <a:txBody>
                    <a:bodyPr/>
                    <a:lstStyle/>
                    <a:p>
                      <a:pPr algn="ctr"/>
                      <a:r>
                        <a:rPr lang="en-US" sz="1350" dirty="0"/>
                        <a:t>300 VOC’s</a:t>
                      </a:r>
                    </a:p>
                  </a:txBody>
                  <a:tcPr anchor="ctr"/>
                </a:tc>
                <a:tc>
                  <a:txBody>
                    <a:bodyPr/>
                    <a:lstStyle/>
                    <a:p>
                      <a:pPr algn="ctr"/>
                      <a:r>
                        <a:rPr lang="en-US" sz="1350" dirty="0"/>
                        <a:t>0-100 ppm</a:t>
                      </a:r>
                    </a:p>
                  </a:txBody>
                  <a:tcPr anchor="ctr"/>
                </a:tc>
                <a:tc vMerge="1">
                  <a:txBody>
                    <a:bodyPr/>
                    <a:lstStyle/>
                    <a:p>
                      <a:endParaRPr lang="en-US"/>
                    </a:p>
                  </a:txBody>
                  <a:tcPr/>
                </a:tc>
                <a:extLst>
                  <a:ext uri="{0D108BD9-81ED-4DB2-BD59-A6C34878D82A}">
                    <a16:rowId xmlns:a16="http://schemas.microsoft.com/office/drawing/2014/main" val="799146264"/>
                  </a:ext>
                </a:extLst>
              </a:tr>
              <a:tr h="368018">
                <a:tc>
                  <a:txBody>
                    <a:bodyPr/>
                    <a:lstStyle/>
                    <a:p>
                      <a:pPr algn="ctr"/>
                      <a:r>
                        <a:rPr lang="en-US" sz="1350" dirty="0"/>
                        <a:t>11.7 eV</a:t>
                      </a:r>
                    </a:p>
                  </a:txBody>
                  <a:tcPr anchor="ctr"/>
                </a:tc>
                <a:tc>
                  <a:txBody>
                    <a:bodyPr/>
                    <a:lstStyle/>
                    <a:p>
                      <a:pPr algn="ctr"/>
                      <a:r>
                        <a:rPr lang="en-US" sz="1350" dirty="0"/>
                        <a:t>High- voltage lamp</a:t>
                      </a:r>
                    </a:p>
                  </a:txBody>
                  <a:tcPr anchor="ctr"/>
                </a:tc>
                <a:tc>
                  <a:txBody>
                    <a:bodyPr/>
                    <a:lstStyle/>
                    <a:p>
                      <a:pPr algn="ctr"/>
                      <a:r>
                        <a:rPr lang="en-US" sz="1350" dirty="0"/>
                        <a:t>0-1,000 ppm</a:t>
                      </a:r>
                    </a:p>
                  </a:txBody>
                  <a:tcPr anchor="ctr"/>
                </a:tc>
                <a:tc vMerge="1">
                  <a:txBody>
                    <a:bodyPr/>
                    <a:lstStyle/>
                    <a:p>
                      <a:endParaRPr lang="en-US" dirty="0"/>
                    </a:p>
                  </a:txBody>
                  <a:tcPr/>
                </a:tc>
                <a:extLst>
                  <a:ext uri="{0D108BD9-81ED-4DB2-BD59-A6C34878D82A}">
                    <a16:rowId xmlns:a16="http://schemas.microsoft.com/office/drawing/2014/main" val="2175993757"/>
                  </a:ext>
                </a:extLst>
              </a:tr>
            </a:tbl>
          </a:graphicData>
        </a:graphic>
      </p:graphicFrame>
      <p:sp>
        <p:nvSpPr>
          <p:cNvPr id="13" name="TextBox 12">
            <a:extLst>
              <a:ext uri="{FF2B5EF4-FFF2-40B4-BE49-F238E27FC236}">
                <a16:creationId xmlns:a16="http://schemas.microsoft.com/office/drawing/2014/main" id="{F9790155-5252-E549-BAB5-496358B21E55}"/>
              </a:ext>
            </a:extLst>
          </p:cNvPr>
          <p:cNvSpPr txBox="1"/>
          <p:nvPr/>
        </p:nvSpPr>
        <p:spPr>
          <a:xfrm>
            <a:off x="580947" y="4389475"/>
            <a:ext cx="6394681" cy="2292935"/>
          </a:xfrm>
          <a:prstGeom prst="rect">
            <a:avLst/>
          </a:prstGeom>
          <a:noFill/>
        </p:spPr>
        <p:txBody>
          <a:bodyPr wrap="square" rtlCol="0">
            <a:spAutoFit/>
          </a:bodyPr>
          <a:lstStyle/>
          <a:p>
            <a:pPr marL="285750" indent="-285750">
              <a:buFont typeface="Arial" panose="020B0604020202020204" pitchFamily="34" charset="0"/>
              <a:buChar char="•"/>
            </a:pPr>
            <a:r>
              <a:rPr lang="en-US" dirty="0"/>
              <a:t>The GX-6000 is the only multi-gas</a:t>
            </a:r>
            <a:r>
              <a:rPr lang="en-US" b="1" i="1" dirty="0"/>
              <a:t> </a:t>
            </a:r>
            <a:r>
              <a:rPr lang="en-US" dirty="0"/>
              <a:t>monitor with simultaneous dual-PID capability</a:t>
            </a:r>
          </a:p>
          <a:p>
            <a:pPr marL="285750" indent="-285750">
              <a:buFont typeface="Arial" panose="020B0604020202020204" pitchFamily="34" charset="0"/>
              <a:buChar char="•"/>
            </a:pPr>
            <a:r>
              <a:rPr lang="en-US" b="1" dirty="0"/>
              <a:t>Long life 11.7 eV lamp</a:t>
            </a:r>
          </a:p>
          <a:p>
            <a:pPr marL="742950" lvl="1" indent="-285750">
              <a:buFont typeface="Wingdings" pitchFamily="2" charset="2"/>
              <a:buChar char="Ø"/>
            </a:pPr>
            <a:r>
              <a:rPr lang="en-US" dirty="0"/>
              <a:t>Typical 9 to 12 month life!</a:t>
            </a:r>
          </a:p>
          <a:p>
            <a:pPr marL="742950" lvl="1" indent="-285750">
              <a:buFont typeface="Arial" panose="020B0604020202020204" pitchFamily="34" charset="0"/>
              <a:buChar char="•"/>
            </a:pPr>
            <a:r>
              <a:rPr lang="en-US" dirty="0"/>
              <a:t>Monitor carbon tetrachloride, acrylonitrile, chloroform, methanol, refrigerants (R-143, R-132A), and more</a:t>
            </a:r>
          </a:p>
          <a:p>
            <a:endParaRPr lang="en-US" sz="1700" dirty="0"/>
          </a:p>
        </p:txBody>
      </p:sp>
      <p:grpSp>
        <p:nvGrpSpPr>
          <p:cNvPr id="19" name="Group 18">
            <a:extLst>
              <a:ext uri="{FF2B5EF4-FFF2-40B4-BE49-F238E27FC236}">
                <a16:creationId xmlns:a16="http://schemas.microsoft.com/office/drawing/2014/main" id="{BA78B77E-A934-3246-868C-A1136761F712}"/>
              </a:ext>
            </a:extLst>
          </p:cNvPr>
          <p:cNvGrpSpPr/>
          <p:nvPr/>
        </p:nvGrpSpPr>
        <p:grpSpPr>
          <a:xfrm>
            <a:off x="6634633" y="1260290"/>
            <a:ext cx="2461815" cy="4933136"/>
            <a:chOff x="6531766" y="309016"/>
            <a:chExt cx="2461815" cy="4933136"/>
          </a:xfrm>
        </p:grpSpPr>
        <p:grpSp>
          <p:nvGrpSpPr>
            <p:cNvPr id="14" name="Group 13">
              <a:extLst>
                <a:ext uri="{FF2B5EF4-FFF2-40B4-BE49-F238E27FC236}">
                  <a16:creationId xmlns:a16="http://schemas.microsoft.com/office/drawing/2014/main" id="{4C79155B-3129-974E-94A8-AD683B11A712}"/>
                </a:ext>
              </a:extLst>
            </p:cNvPr>
            <p:cNvGrpSpPr/>
            <p:nvPr/>
          </p:nvGrpSpPr>
          <p:grpSpPr>
            <a:xfrm>
              <a:off x="6531766" y="309016"/>
              <a:ext cx="2461815" cy="4933136"/>
              <a:chOff x="6422690" y="417340"/>
              <a:chExt cx="2461815" cy="4933136"/>
            </a:xfrm>
          </p:grpSpPr>
          <p:grpSp>
            <p:nvGrpSpPr>
              <p:cNvPr id="9" name="Group 8">
                <a:extLst>
                  <a:ext uri="{FF2B5EF4-FFF2-40B4-BE49-F238E27FC236}">
                    <a16:creationId xmlns:a16="http://schemas.microsoft.com/office/drawing/2014/main" id="{92E934E5-BC62-754D-AEBE-B852EF4A7F2D}"/>
                  </a:ext>
                </a:extLst>
              </p:cNvPr>
              <p:cNvGrpSpPr>
                <a:grpSpLocks noChangeAspect="1"/>
              </p:cNvGrpSpPr>
              <p:nvPr/>
            </p:nvGrpSpPr>
            <p:grpSpPr>
              <a:xfrm>
                <a:off x="6422690" y="417340"/>
                <a:ext cx="2461815" cy="4933136"/>
                <a:chOff x="6051990" y="727641"/>
                <a:chExt cx="3092010" cy="6195959"/>
              </a:xfrm>
            </p:grpSpPr>
            <p:pic>
              <p:nvPicPr>
                <p:cNvPr id="5" name="Picture 4">
                  <a:extLst>
                    <a:ext uri="{FF2B5EF4-FFF2-40B4-BE49-F238E27FC236}">
                      <a16:creationId xmlns:a16="http://schemas.microsoft.com/office/drawing/2014/main" id="{7026F271-AEB6-9448-A404-C08BFA6FC13E}"/>
                    </a:ext>
                  </a:extLst>
                </p:cNvPr>
                <p:cNvPicPr>
                  <a:picLocks noChangeAspect="1"/>
                </p:cNvPicPr>
                <p:nvPr/>
              </p:nvPicPr>
              <p:blipFill>
                <a:blip r:embed="rId3"/>
                <a:stretch>
                  <a:fillRect/>
                </a:stretch>
              </p:blipFill>
              <p:spPr>
                <a:xfrm>
                  <a:off x="6629488" y="862013"/>
                  <a:ext cx="1878100" cy="4953351"/>
                </a:xfrm>
                <a:prstGeom prst="rect">
                  <a:avLst/>
                </a:prstGeom>
              </p:spPr>
            </p:pic>
            <p:pic>
              <p:nvPicPr>
                <p:cNvPr id="6" name="Picture 5">
                  <a:extLst>
                    <a:ext uri="{FF2B5EF4-FFF2-40B4-BE49-F238E27FC236}">
                      <a16:creationId xmlns:a16="http://schemas.microsoft.com/office/drawing/2014/main" id="{7023B9CD-B5EB-A746-B4D2-F73E253247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51990" y="3087510"/>
                  <a:ext cx="810583" cy="3836090"/>
                </a:xfrm>
                <a:prstGeom prst="rect">
                  <a:avLst/>
                </a:prstGeom>
              </p:spPr>
            </p:pic>
            <p:pic>
              <p:nvPicPr>
                <p:cNvPr id="8" name="Picture 7">
                  <a:extLst>
                    <a:ext uri="{FF2B5EF4-FFF2-40B4-BE49-F238E27FC236}">
                      <a16:creationId xmlns:a16="http://schemas.microsoft.com/office/drawing/2014/main" id="{17B3225D-C12A-3A42-9EA8-B71FE6ACAA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3771" t="4398" r="10613" b="48807"/>
                <a:stretch/>
              </p:blipFill>
              <p:spPr>
                <a:xfrm>
                  <a:off x="8184443" y="727641"/>
                  <a:ext cx="959557" cy="3209217"/>
                </a:xfrm>
                <a:prstGeom prst="rect">
                  <a:avLst/>
                </a:prstGeom>
              </p:spPr>
            </p:pic>
          </p:grpSp>
          <p:sp>
            <p:nvSpPr>
              <p:cNvPr id="11" name="Rectangle 10">
                <a:extLst>
                  <a:ext uri="{FF2B5EF4-FFF2-40B4-BE49-F238E27FC236}">
                    <a16:creationId xmlns:a16="http://schemas.microsoft.com/office/drawing/2014/main" id="{93AAB67A-AE69-0E41-A293-8E3423EA86D4}"/>
                  </a:ext>
                </a:extLst>
              </p:cNvPr>
              <p:cNvSpPr/>
              <p:nvPr/>
            </p:nvSpPr>
            <p:spPr>
              <a:xfrm>
                <a:off x="6660292" y="4831492"/>
                <a:ext cx="407773" cy="4324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282928-D1BF-9B4D-B622-1DD50CE46003}"/>
                  </a:ext>
                </a:extLst>
              </p:cNvPr>
              <p:cNvSpPr/>
              <p:nvPr/>
            </p:nvSpPr>
            <p:spPr>
              <a:xfrm>
                <a:off x="8120519" y="524325"/>
                <a:ext cx="541567" cy="5630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E7D69F13-B778-284F-9E14-A92BA8875E1E}"/>
                </a:ext>
              </a:extLst>
            </p:cNvPr>
            <p:cNvSpPr txBox="1"/>
            <p:nvPr/>
          </p:nvSpPr>
          <p:spPr>
            <a:xfrm>
              <a:off x="7856685" y="513260"/>
              <a:ext cx="1008191" cy="646331"/>
            </a:xfrm>
            <a:prstGeom prst="rect">
              <a:avLst/>
            </a:prstGeom>
            <a:noFill/>
          </p:spPr>
          <p:txBody>
            <a:bodyPr wrap="square" rtlCol="0">
              <a:spAutoFit/>
            </a:bodyPr>
            <a:lstStyle/>
            <a:p>
              <a:r>
                <a:rPr lang="en-US" sz="1200" b="1" dirty="0"/>
                <a:t>Standard 4-gas sensor slots</a:t>
              </a:r>
            </a:p>
          </p:txBody>
        </p:sp>
        <p:sp>
          <p:nvSpPr>
            <p:cNvPr id="16" name="TextBox 15">
              <a:extLst>
                <a:ext uri="{FF2B5EF4-FFF2-40B4-BE49-F238E27FC236}">
                  <a16:creationId xmlns:a16="http://schemas.microsoft.com/office/drawing/2014/main" id="{3CEE51DA-7E22-7042-8A08-0BB5D14900B8}"/>
                </a:ext>
              </a:extLst>
            </p:cNvPr>
            <p:cNvSpPr txBox="1"/>
            <p:nvPr/>
          </p:nvSpPr>
          <p:spPr>
            <a:xfrm>
              <a:off x="6854452" y="4723168"/>
              <a:ext cx="1375143" cy="461665"/>
            </a:xfrm>
            <a:prstGeom prst="rect">
              <a:avLst/>
            </a:prstGeom>
            <a:noFill/>
          </p:spPr>
          <p:txBody>
            <a:bodyPr wrap="square" rtlCol="0">
              <a:spAutoFit/>
            </a:bodyPr>
            <a:lstStyle/>
            <a:p>
              <a:r>
                <a:rPr lang="en-US" sz="1200" b="1" dirty="0"/>
                <a:t>Two PID / smart sensor slots</a:t>
              </a:r>
            </a:p>
          </p:txBody>
        </p:sp>
      </p:grpSp>
      <p:pic>
        <p:nvPicPr>
          <p:cNvPr id="18" name="Picture 17">
            <a:extLst>
              <a:ext uri="{FF2B5EF4-FFF2-40B4-BE49-F238E27FC236}">
                <a16:creationId xmlns:a16="http://schemas.microsoft.com/office/drawing/2014/main" id="{689E2B0F-2826-AE4F-B2E8-119F015024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47669" y="1309471"/>
            <a:ext cx="1328452" cy="1615848"/>
          </a:xfrm>
          <a:prstGeom prst="rect">
            <a:avLst/>
          </a:prstGeom>
        </p:spPr>
      </p:pic>
      <p:sp>
        <p:nvSpPr>
          <p:cNvPr id="20" name="TextBox 19">
            <a:extLst>
              <a:ext uri="{FF2B5EF4-FFF2-40B4-BE49-F238E27FC236}">
                <a16:creationId xmlns:a16="http://schemas.microsoft.com/office/drawing/2014/main" id="{300AD6B7-1CF4-994E-9AFD-816C206A6D32}"/>
              </a:ext>
            </a:extLst>
          </p:cNvPr>
          <p:cNvSpPr txBox="1"/>
          <p:nvPr/>
        </p:nvSpPr>
        <p:spPr>
          <a:xfrm>
            <a:off x="1609176" y="1124805"/>
            <a:ext cx="2728267" cy="369332"/>
          </a:xfrm>
          <a:prstGeom prst="rect">
            <a:avLst/>
          </a:prstGeom>
          <a:noFill/>
        </p:spPr>
        <p:txBody>
          <a:bodyPr wrap="square" rtlCol="0">
            <a:spAutoFit/>
          </a:bodyPr>
          <a:lstStyle/>
          <a:p>
            <a:r>
              <a:rPr lang="en-US" dirty="0"/>
              <a:t>4 PID’s to choose from:</a:t>
            </a:r>
          </a:p>
        </p:txBody>
      </p:sp>
    </p:spTree>
    <p:extLst>
      <p:ext uri="{BB962C8B-B14F-4D97-AF65-F5344CB8AC3E}">
        <p14:creationId xmlns:p14="http://schemas.microsoft.com/office/powerpoint/2010/main" val="4036259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37617-C85B-B74A-83AB-745C12BE91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5935" y="664380"/>
            <a:ext cx="827720" cy="133048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BW ultra (PID)</a:t>
                      </a:r>
                    </a:p>
                  </a:txBody>
                  <a:tcPr/>
                </a:tc>
                <a:tc>
                  <a:txBody>
                    <a:bodyPr/>
                    <a:lstStyle/>
                    <a:p>
                      <a:pPr algn="ctr"/>
                      <a:r>
                        <a:rPr lang="en-US" sz="1250" dirty="0"/>
                        <a:t>RAE Systems </a:t>
                      </a:r>
                      <a:r>
                        <a:rPr lang="en-US" sz="1250" dirty="0" err="1"/>
                        <a:t>MultiRAE</a:t>
                      </a:r>
                      <a:endParaRPr lang="en-US" sz="1250" dirty="0"/>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5" name="Picture 4">
            <a:extLst>
              <a:ext uri="{FF2B5EF4-FFF2-40B4-BE49-F238E27FC236}">
                <a16:creationId xmlns:a16="http://schemas.microsoft.com/office/drawing/2014/main" id="{F9A83AC9-014D-A542-A466-146C198B9D48}"/>
              </a:ext>
            </a:extLst>
          </p:cNvPr>
          <p:cNvPicPr preferRelativeResize="0">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068" y="626446"/>
            <a:ext cx="1331842" cy="1331842"/>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spTree>
    <p:extLst>
      <p:ext uri="{BB962C8B-B14F-4D97-AF65-F5344CB8AC3E}">
        <p14:creationId xmlns:p14="http://schemas.microsoft.com/office/powerpoint/2010/main" val="23504221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2421064106"/>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Altair 4XR (PID)</a:t>
                      </a:r>
                    </a:p>
                  </a:txBody>
                  <a:tcPr/>
                </a:tc>
                <a:tc>
                  <a:txBody>
                    <a:bodyPr/>
                    <a:lstStyle/>
                    <a:p>
                      <a:pPr algn="ctr"/>
                      <a:r>
                        <a:rPr lang="en-US" sz="1250" dirty="0"/>
                        <a:t>Ventis Pro 5 (PID)</a:t>
                      </a:r>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pic>
        <p:nvPicPr>
          <p:cNvPr id="7" name="Picture 6">
            <a:extLst>
              <a:ext uri="{FF2B5EF4-FFF2-40B4-BE49-F238E27FC236}">
                <a16:creationId xmlns:a16="http://schemas.microsoft.com/office/drawing/2014/main" id="{162C376C-69E1-A243-AB2A-32EDAFF8E0A7}"/>
              </a:ext>
            </a:extLst>
          </p:cNvPr>
          <p:cNvPicPr>
            <a:picLocks noChangeAspect="1"/>
          </p:cNvPicPr>
          <p:nvPr/>
        </p:nvPicPr>
        <p:blipFill>
          <a:blip r:embed="rId5"/>
          <a:stretch>
            <a:fillRect/>
          </a:stretch>
        </p:blipFill>
        <p:spPr>
          <a:xfrm>
            <a:off x="5289870" y="941832"/>
            <a:ext cx="1016455" cy="1016455"/>
          </a:xfrm>
          <a:prstGeom prst="rect">
            <a:avLst/>
          </a:prstGeom>
        </p:spPr>
      </p:pic>
      <p:pic>
        <p:nvPicPr>
          <p:cNvPr id="8" name="Picture 7">
            <a:extLst>
              <a:ext uri="{FF2B5EF4-FFF2-40B4-BE49-F238E27FC236}">
                <a16:creationId xmlns:a16="http://schemas.microsoft.com/office/drawing/2014/main" id="{C8A41859-1EFE-B446-85DE-651F8C48D5E2}"/>
              </a:ext>
            </a:extLst>
          </p:cNvPr>
          <p:cNvPicPr>
            <a:picLocks noChangeAspect="1"/>
          </p:cNvPicPr>
          <p:nvPr/>
        </p:nvPicPr>
        <p:blipFill>
          <a:blip r:embed="rId6"/>
          <a:stretch>
            <a:fillRect/>
          </a:stretch>
        </p:blipFill>
        <p:spPr>
          <a:xfrm>
            <a:off x="7324390" y="941831"/>
            <a:ext cx="1016455" cy="1016455"/>
          </a:xfrm>
          <a:prstGeom prst="rect">
            <a:avLst/>
          </a:prstGeom>
        </p:spPr>
      </p:pic>
    </p:spTree>
    <p:extLst>
      <p:ext uri="{BB962C8B-B14F-4D97-AF65-F5344CB8AC3E}">
        <p14:creationId xmlns:p14="http://schemas.microsoft.com/office/powerpoint/2010/main" val="40746401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9" name="Picture 8" descr="M2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7770" y="2326949"/>
            <a:ext cx="1287426" cy="1364392"/>
          </a:xfrm>
          <a:prstGeom prst="rect">
            <a:avLst/>
          </a:prstGeom>
        </p:spPr>
      </p:pic>
      <p:pic>
        <p:nvPicPr>
          <p:cNvPr id="10" name="Picture 9" descr="65-2394RK-CH4-4.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4359" y="2326949"/>
            <a:ext cx="1197631" cy="2626194"/>
          </a:xfrm>
          <a:prstGeom prst="rect">
            <a:avLst/>
          </a:prstGeom>
        </p:spPr>
      </p:pic>
      <p:pic>
        <p:nvPicPr>
          <p:cNvPr id="11" name="Picture 10" descr="iStock-152146539.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632260" y="1899920"/>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63220"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963220" y="3574143"/>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5963220" y="4477583"/>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771303" y="1899921"/>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1303" y="1899920"/>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0" idx="0"/>
          </p:cNvCxnSpPr>
          <p:nvPr/>
        </p:nvCxnSpPr>
        <p:spPr>
          <a:xfrm>
            <a:off x="7587731" y="1899920"/>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4717757"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99" name="TextBox 98"/>
          <p:cNvSpPr txBox="1"/>
          <p:nvPr/>
        </p:nvSpPr>
        <p:spPr>
          <a:xfrm>
            <a:off x="6312528" y="1481791"/>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Relays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208108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178325" y="3534755"/>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spTree>
    <p:extLst>
      <p:ext uri="{BB962C8B-B14F-4D97-AF65-F5344CB8AC3E}">
        <p14:creationId xmlns:p14="http://schemas.microsoft.com/office/powerpoint/2010/main" val="22406784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748"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sp>
        <p:nvSpPr>
          <p:cNvPr id="22" name="TextBox 21"/>
          <p:cNvSpPr txBox="1"/>
          <p:nvPr/>
        </p:nvSpPr>
        <p:spPr>
          <a:xfrm>
            <a:off x="1096956" y="2786600"/>
            <a:ext cx="1328078" cy="369332"/>
          </a:xfrm>
          <a:prstGeom prst="rect">
            <a:avLst/>
          </a:prstGeom>
          <a:noFill/>
        </p:spPr>
        <p:txBody>
          <a:bodyPr wrap="square" rtlCol="0">
            <a:spAutoFit/>
          </a:bodyPr>
          <a:lstStyle/>
          <a:p>
            <a:pPr lvl="0" algn="ctr"/>
            <a:r>
              <a:rPr lang="en-US" altLang="ja-JP" sz="1000" kern="0" dirty="0">
                <a:latin typeface="+mn-lt"/>
              </a:rPr>
              <a:t>Direct Connect</a:t>
            </a:r>
          </a:p>
          <a:p>
            <a:pPr algn="ctr"/>
            <a:endParaRPr lang="en-US" sz="800" b="0" dirty="0">
              <a:latin typeface="Century Gothic" panose="020B0502020202020204" pitchFamily="34" charset="0"/>
            </a:endParaRPr>
          </a:p>
        </p:txBody>
      </p:sp>
      <p:pic>
        <p:nvPicPr>
          <p:cNvPr id="3" name="Picture 2" descr="Exp_O2_H2S_CO_directcnct-copy.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0896" y="1017258"/>
            <a:ext cx="986220" cy="1843211"/>
          </a:xfrm>
          <a:prstGeom prst="rect">
            <a:avLst/>
          </a:prstGeom>
        </p:spPr>
      </p:pic>
      <p:pic>
        <p:nvPicPr>
          <p:cNvPr id="5" name="Picture 4"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0824" y="925296"/>
            <a:ext cx="1102730" cy="1926102"/>
          </a:xfrm>
          <a:prstGeom prst="rect">
            <a:avLst/>
          </a:prstGeom>
        </p:spPr>
      </p:pic>
      <p:sp>
        <p:nvSpPr>
          <p:cNvPr id="35" name="TextBox 34"/>
          <p:cNvSpPr txBox="1"/>
          <p:nvPr/>
        </p:nvSpPr>
        <p:spPr>
          <a:xfrm>
            <a:off x="3887324" y="2777529"/>
            <a:ext cx="1081852" cy="369332"/>
          </a:xfrm>
          <a:prstGeom prst="rect">
            <a:avLst/>
          </a:prstGeom>
          <a:noFill/>
        </p:spPr>
        <p:txBody>
          <a:bodyPr wrap="square" rtlCol="0">
            <a:spAutoFit/>
          </a:bodyPr>
          <a:lstStyle/>
          <a:p>
            <a:pPr lvl="0"/>
            <a:r>
              <a:rPr lang="en-US" altLang="ja-JP" sz="1000" kern="0" dirty="0">
                <a:latin typeface="+mn-lt"/>
              </a:rPr>
              <a:t>S2 Transmitter</a:t>
            </a:r>
          </a:p>
          <a:p>
            <a:endParaRPr lang="en-US" sz="800" b="0" dirty="0">
              <a:latin typeface="Century Gothic" panose="020B0502020202020204" pitchFamily="34" charset="0"/>
            </a:endParaRPr>
          </a:p>
        </p:txBody>
      </p:sp>
      <p:pic>
        <p:nvPicPr>
          <p:cNvPr id="7" name="Picture 6" descr="M2A-Front-Vie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21338" y="804760"/>
            <a:ext cx="1339686" cy="1942545"/>
          </a:xfrm>
          <a:prstGeom prst="rect">
            <a:avLst/>
          </a:prstGeom>
        </p:spPr>
      </p:pic>
      <p:pic>
        <p:nvPicPr>
          <p:cNvPr id="8" name="Picture 7" descr="35-300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7452" y="3922905"/>
            <a:ext cx="1351865" cy="1662794"/>
          </a:xfrm>
          <a:prstGeom prst="rect">
            <a:avLst/>
          </a:prstGeom>
        </p:spPr>
      </p:pic>
      <p:pic>
        <p:nvPicPr>
          <p:cNvPr id="12" name="Picture 11" descr="SD-1RI-High-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656" y="4336019"/>
            <a:ext cx="1311827" cy="1460500"/>
          </a:xfrm>
          <a:prstGeom prst="rect">
            <a:avLst/>
          </a:prstGeom>
        </p:spPr>
      </p:pic>
      <p:graphicFrame>
        <p:nvGraphicFramePr>
          <p:cNvPr id="39" name="Table 38"/>
          <p:cNvGraphicFramePr>
            <a:graphicFrameLocks noGrp="1"/>
          </p:cNvGraphicFramePr>
          <p:nvPr/>
        </p:nvGraphicFramePr>
        <p:xfrm>
          <a:off x="873871" y="3031444"/>
          <a:ext cx="1705103" cy="577427"/>
        </p:xfrm>
        <a:graphic>
          <a:graphicData uri="http://schemas.openxmlformats.org/drawingml/2006/table">
            <a:tbl>
              <a:tblPr firstRow="1" bandRow="1">
                <a:tableStyleId>{69CF1AB2-1976-4502-BF36-3FF5EA218861}</a:tableStyleId>
              </a:tblPr>
              <a:tblGrid>
                <a:gridCol w="1705103">
                  <a:extLst>
                    <a:ext uri="{9D8B030D-6E8A-4147-A177-3AD203B41FA5}">
                      <a16:colId xmlns:a16="http://schemas.microsoft.com/office/drawing/2014/main" val="20000"/>
                    </a:ext>
                  </a:extLst>
                </a:gridCol>
              </a:tblGrid>
              <a:tr h="147852">
                <a:tc>
                  <a:txBody>
                    <a:bodyPr/>
                    <a:lstStyle/>
                    <a:p>
                      <a:r>
                        <a:rPr lang="en-US" sz="800" b="0" dirty="0"/>
                        <a:t>Cost Effective</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dirty="0"/>
                        <a:t>Water repellent sensor coating</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Explosion</a:t>
                      </a:r>
                      <a:r>
                        <a:rPr lang="en-US" sz="800" baseline="0" dirty="0"/>
                        <a:t> Proof</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0" name="Table 39"/>
          <p:cNvGraphicFramePr>
            <a:graphicFrameLocks noGrp="1"/>
          </p:cNvGraphicFramePr>
          <p:nvPr/>
        </p:nvGraphicFramePr>
        <p:xfrm>
          <a:off x="645545" y="5712465"/>
          <a:ext cx="1989579" cy="577427"/>
        </p:xfrm>
        <a:graphic>
          <a:graphicData uri="http://schemas.openxmlformats.org/drawingml/2006/table">
            <a:tbl>
              <a:tblPr firstRow="1" bandRow="1">
                <a:tableStyleId>{69CF1AB2-1976-4502-BF36-3FF5EA218861}</a:tableStyleId>
              </a:tblPr>
              <a:tblGrid>
                <a:gridCol w="1989579">
                  <a:extLst>
                    <a:ext uri="{9D8B030D-6E8A-4147-A177-3AD203B41FA5}">
                      <a16:colId xmlns:a16="http://schemas.microsoft.com/office/drawing/2014/main" val="20000"/>
                    </a:ext>
                  </a:extLst>
                </a:gridCol>
              </a:tblGrid>
              <a:tr h="147852">
                <a:tc>
                  <a:txBody>
                    <a:bodyPr/>
                    <a:lstStyle/>
                    <a:p>
                      <a:r>
                        <a:rPr lang="en-US" sz="800" b="0" dirty="0"/>
                        <a:t>LEL, O2, H2S, CO CO2, &amp;</a:t>
                      </a:r>
                      <a:r>
                        <a:rPr lang="en-US" sz="800" b="0" baseline="0" dirty="0"/>
                        <a:t> H2 available</a:t>
                      </a:r>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err="1"/>
                        <a:t>Multigas</a:t>
                      </a:r>
                      <a:r>
                        <a:rPr lang="en-US" sz="800" baseline="0" dirty="0"/>
                        <a:t> versions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Internal</a:t>
                      </a:r>
                      <a:r>
                        <a:rPr lang="en-US" sz="800" baseline="0" dirty="0"/>
                        <a:t> sample pump with 100’ range</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sp>
        <p:nvSpPr>
          <p:cNvPr id="41" name="TextBox 40"/>
          <p:cNvSpPr txBox="1"/>
          <p:nvPr/>
        </p:nvSpPr>
        <p:spPr>
          <a:xfrm>
            <a:off x="802681" y="5483039"/>
            <a:ext cx="1558657" cy="369332"/>
          </a:xfrm>
          <a:prstGeom prst="rect">
            <a:avLst/>
          </a:prstGeom>
          <a:noFill/>
        </p:spPr>
        <p:txBody>
          <a:bodyPr wrap="square" rtlCol="0">
            <a:spAutoFit/>
          </a:bodyPr>
          <a:lstStyle/>
          <a:p>
            <a:pPr lvl="0"/>
            <a:r>
              <a:rPr lang="en-US" altLang="ja-JP" sz="1000" kern="0" dirty="0">
                <a:latin typeface="+mn-lt"/>
              </a:rPr>
              <a:t>35-3001 Sample Draw</a:t>
            </a:r>
          </a:p>
          <a:p>
            <a:endParaRPr lang="en-US" sz="800" b="0" dirty="0">
              <a:latin typeface="Century Gothic" panose="020B0502020202020204" pitchFamily="34" charset="0"/>
            </a:endParaRPr>
          </a:p>
        </p:txBody>
      </p:sp>
      <p:sp>
        <p:nvSpPr>
          <p:cNvPr id="42" name="TextBox 41"/>
          <p:cNvSpPr txBox="1"/>
          <p:nvPr/>
        </p:nvSpPr>
        <p:spPr>
          <a:xfrm>
            <a:off x="7129552" y="2725917"/>
            <a:ext cx="1212455" cy="369332"/>
          </a:xfrm>
          <a:prstGeom prst="rect">
            <a:avLst/>
          </a:prstGeom>
          <a:noFill/>
        </p:spPr>
        <p:txBody>
          <a:bodyPr wrap="square" rtlCol="0">
            <a:spAutoFit/>
          </a:bodyPr>
          <a:lstStyle/>
          <a:p>
            <a:pPr lvl="0"/>
            <a:r>
              <a:rPr lang="en-US" altLang="ja-JP" sz="1000" kern="0" dirty="0">
                <a:latin typeface="+mn-lt"/>
              </a:rPr>
              <a:t>M2A Transmitter</a:t>
            </a:r>
          </a:p>
          <a:p>
            <a:endParaRPr lang="en-US" sz="800" b="0" dirty="0">
              <a:latin typeface="Century Gothic" panose="020B0502020202020204" pitchFamily="34" charset="0"/>
            </a:endParaRPr>
          </a:p>
        </p:txBody>
      </p:sp>
      <p:sp>
        <p:nvSpPr>
          <p:cNvPr id="43" name="TextBox 42"/>
          <p:cNvSpPr txBox="1"/>
          <p:nvPr/>
        </p:nvSpPr>
        <p:spPr>
          <a:xfrm>
            <a:off x="6611852" y="5588254"/>
            <a:ext cx="1558657" cy="369332"/>
          </a:xfrm>
          <a:prstGeom prst="rect">
            <a:avLst/>
          </a:prstGeom>
          <a:noFill/>
        </p:spPr>
        <p:txBody>
          <a:bodyPr wrap="square" rtlCol="0">
            <a:spAutoFit/>
          </a:bodyPr>
          <a:lstStyle/>
          <a:p>
            <a:pPr lvl="0" algn="ctr"/>
            <a:r>
              <a:rPr lang="en-US" altLang="ja-JP" sz="1000" kern="0" dirty="0">
                <a:latin typeface="+mn-lt"/>
              </a:rPr>
              <a:t>SD-1 Series</a:t>
            </a:r>
          </a:p>
          <a:p>
            <a:endParaRPr lang="en-US" sz="800" b="0" dirty="0">
              <a:latin typeface="Century Gothic" panose="020B0502020202020204" pitchFamily="34" charset="0"/>
            </a:endParaRPr>
          </a:p>
        </p:txBody>
      </p:sp>
      <p:graphicFrame>
        <p:nvGraphicFramePr>
          <p:cNvPr id="44" name="Table 43"/>
          <p:cNvGraphicFramePr>
            <a:graphicFrameLocks noGrp="1"/>
          </p:cNvGraphicFramePr>
          <p:nvPr/>
        </p:nvGraphicFramePr>
        <p:xfrm>
          <a:off x="3772218" y="3031444"/>
          <a:ext cx="1498278" cy="577427"/>
        </p:xfrm>
        <a:graphic>
          <a:graphicData uri="http://schemas.openxmlformats.org/drawingml/2006/table">
            <a:tbl>
              <a:tblPr firstRow="1" bandRow="1">
                <a:tableStyleId>{69CF1AB2-1976-4502-BF36-3FF5EA218861}</a:tableStyleId>
              </a:tblPr>
              <a:tblGrid>
                <a:gridCol w="1498278">
                  <a:extLst>
                    <a:ext uri="{9D8B030D-6E8A-4147-A177-3AD203B41FA5}">
                      <a16:colId xmlns:a16="http://schemas.microsoft.com/office/drawing/2014/main" val="20000"/>
                    </a:ext>
                  </a:extLst>
                </a:gridCol>
              </a:tblGrid>
              <a:tr h="147852">
                <a:tc>
                  <a:txBody>
                    <a:bodyPr/>
                    <a:lstStyle/>
                    <a:p>
                      <a:r>
                        <a:rPr lang="en-US" sz="800" b="0" baseline="0" dirty="0"/>
                        <a:t>Transmitters 4-20mA output</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Explosion Proof</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Stainless steel option</a:t>
                      </a:r>
                      <a:r>
                        <a:rPr lang="en-US" sz="800" baseline="0" dirty="0"/>
                        <a:t> </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5" name="Table 44"/>
          <p:cNvGraphicFramePr>
            <a:graphicFrameLocks noGrp="1"/>
          </p:cNvGraphicFramePr>
          <p:nvPr/>
        </p:nvGraphicFramePr>
        <p:xfrm>
          <a:off x="6863035" y="2987356"/>
          <a:ext cx="1808660" cy="999845"/>
        </p:xfrm>
        <a:graphic>
          <a:graphicData uri="http://schemas.openxmlformats.org/drawingml/2006/table">
            <a:tbl>
              <a:tblPr firstRow="1" bandRow="1">
                <a:tableStyleId>{69CF1AB2-1976-4502-BF36-3FF5EA218861}</a:tableStyleId>
              </a:tblPr>
              <a:tblGrid>
                <a:gridCol w="1808660">
                  <a:extLst>
                    <a:ext uri="{9D8B030D-6E8A-4147-A177-3AD203B41FA5}">
                      <a16:colId xmlns:a16="http://schemas.microsoft.com/office/drawing/2014/main" val="20000"/>
                    </a:ext>
                  </a:extLst>
                </a:gridCol>
              </a:tblGrid>
              <a:tr h="147852">
                <a:tc>
                  <a:txBody>
                    <a:bodyPr/>
                    <a:lstStyle/>
                    <a:p>
                      <a:r>
                        <a:rPr lang="en-US" sz="800" b="0" baseline="0" dirty="0"/>
                        <a:t>Operates with or without controller</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OLED display</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2 programmable alarm relays</a:t>
                      </a:r>
                    </a:p>
                  </a:txBody>
                  <a:tcPr marL="48323" marR="48323" marT="24161" marB="24161"/>
                </a:tc>
                <a:extLst>
                  <a:ext uri="{0D108BD9-81ED-4DB2-BD59-A6C34878D82A}">
                    <a16:rowId xmlns:a16="http://schemas.microsoft.com/office/drawing/2014/main" val="10002"/>
                  </a:ext>
                </a:extLst>
              </a:tr>
              <a:tr h="211209">
                <a:tc>
                  <a:txBody>
                    <a:bodyPr/>
                    <a:lstStyle/>
                    <a:p>
                      <a:r>
                        <a:rPr lang="en-US" sz="800" dirty="0"/>
                        <a:t>Non intrusive calibration</a:t>
                      </a:r>
                    </a:p>
                  </a:txBody>
                  <a:tcPr marL="48323" marR="48323" marT="24161" marB="24161"/>
                </a:tc>
                <a:extLst>
                  <a:ext uri="{0D108BD9-81ED-4DB2-BD59-A6C34878D82A}">
                    <a16:rowId xmlns:a16="http://schemas.microsoft.com/office/drawing/2014/main" val="10003"/>
                  </a:ext>
                </a:extLst>
              </a:tr>
              <a:tr h="211209">
                <a:tc>
                  <a:txBody>
                    <a:bodyPr/>
                    <a:lstStyle/>
                    <a:p>
                      <a:r>
                        <a:rPr lang="en-US" sz="800" dirty="0"/>
                        <a:t>4-20mA</a:t>
                      </a:r>
                      <a:r>
                        <a:rPr lang="en-US" sz="800" baseline="0" dirty="0"/>
                        <a:t> and Modbus outputs</a:t>
                      </a:r>
                      <a:endParaRPr lang="en-US" sz="800" dirty="0"/>
                    </a:p>
                  </a:txBody>
                  <a:tcPr marL="48323" marR="48323" marT="24161" marB="24161"/>
                </a:tc>
                <a:extLst>
                  <a:ext uri="{0D108BD9-81ED-4DB2-BD59-A6C34878D82A}">
                    <a16:rowId xmlns:a16="http://schemas.microsoft.com/office/drawing/2014/main" val="10004"/>
                  </a:ext>
                </a:extLst>
              </a:tr>
            </a:tbl>
          </a:graphicData>
        </a:graphic>
      </p:graphicFrame>
      <p:graphicFrame>
        <p:nvGraphicFramePr>
          <p:cNvPr id="46" name="Table 45"/>
          <p:cNvGraphicFramePr>
            <a:graphicFrameLocks noGrp="1"/>
          </p:cNvGraphicFramePr>
          <p:nvPr/>
        </p:nvGraphicFramePr>
        <p:xfrm>
          <a:off x="5757519" y="5980443"/>
          <a:ext cx="1847882" cy="658380"/>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Explosion proof, IP-65/67</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Monitor ppm or % LEL ranges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Available for H2, IPA, CAN, and ETO</a:t>
                      </a:r>
                    </a:p>
                  </a:txBody>
                  <a:tcPr marL="48323" marR="48323" marT="24161" marB="24161"/>
                </a:tc>
                <a:extLst>
                  <a:ext uri="{0D108BD9-81ED-4DB2-BD59-A6C34878D82A}">
                    <a16:rowId xmlns:a16="http://schemas.microsoft.com/office/drawing/2014/main" val="10002"/>
                  </a:ext>
                </a:extLst>
              </a:tr>
            </a:tbl>
          </a:graphicData>
        </a:graphic>
      </p:graphicFrame>
      <p:sp>
        <p:nvSpPr>
          <p:cNvPr id="20" name="TextBox 19"/>
          <p:cNvSpPr txBox="1"/>
          <p:nvPr/>
        </p:nvSpPr>
        <p:spPr>
          <a:xfrm>
            <a:off x="3701805" y="5320782"/>
            <a:ext cx="1558657" cy="369332"/>
          </a:xfrm>
          <a:prstGeom prst="rect">
            <a:avLst/>
          </a:prstGeom>
          <a:noFill/>
        </p:spPr>
        <p:txBody>
          <a:bodyPr wrap="square" rtlCol="0">
            <a:spAutoFit/>
          </a:bodyPr>
          <a:lstStyle/>
          <a:p>
            <a:pPr lvl="0" algn="ctr"/>
            <a:r>
              <a:rPr lang="en-US" altLang="ja-JP" sz="1000" kern="0" dirty="0">
                <a:latin typeface="+mn-lt"/>
              </a:rPr>
              <a:t>GD-70D</a:t>
            </a:r>
          </a:p>
          <a:p>
            <a:endParaRPr lang="en-US" sz="800" b="0" dirty="0">
              <a:latin typeface="Century Gothic" panose="020B0502020202020204" pitchFamily="34" charset="0"/>
            </a:endParaRPr>
          </a:p>
        </p:txBody>
      </p:sp>
      <p:graphicFrame>
        <p:nvGraphicFramePr>
          <p:cNvPr id="21" name="Table 20"/>
          <p:cNvGraphicFramePr>
            <a:graphicFrameLocks noGrp="1"/>
          </p:cNvGraphicFramePr>
          <p:nvPr/>
        </p:nvGraphicFramePr>
        <p:xfrm>
          <a:off x="3515801" y="5550208"/>
          <a:ext cx="1847882" cy="577427"/>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Smart Sample Draw</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Wide range of plug &amp; play sensors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Large LCD Display</a:t>
                      </a:r>
                    </a:p>
                  </a:txBody>
                  <a:tcPr marL="48323" marR="48323" marT="24161" marB="24161"/>
                </a:tc>
                <a:extLst>
                  <a:ext uri="{0D108BD9-81ED-4DB2-BD59-A6C34878D82A}">
                    <a16:rowId xmlns:a16="http://schemas.microsoft.com/office/drawing/2014/main" val="10002"/>
                  </a:ext>
                </a:extLst>
              </a:tr>
            </a:tbl>
          </a:graphicData>
        </a:graphic>
      </p:graphicFrame>
      <p:pic>
        <p:nvPicPr>
          <p:cNvPr id="4" name="Picture 3" descr="GD-70D-angled-view.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45350" y="3896001"/>
            <a:ext cx="1027818" cy="1397336"/>
          </a:xfrm>
          <a:prstGeom prst="rect">
            <a:avLst/>
          </a:prstGeom>
        </p:spPr>
      </p:pic>
      <p:sp>
        <p:nvSpPr>
          <p:cNvPr id="23" name="Title 1">
            <a:extLst>
              <a:ext uri="{FF2B5EF4-FFF2-40B4-BE49-F238E27FC236}">
                <a16:creationId xmlns:a16="http://schemas.microsoft.com/office/drawing/2014/main" id="{667BE4B3-8D42-F843-B5C4-CA1F13C9CE89}"/>
              </a:ext>
            </a:extLst>
          </p:cNvPr>
          <p:cNvSpPr txBox="1">
            <a:spLocks/>
          </p:cNvSpPr>
          <p:nvPr/>
        </p:nvSpPr>
        <p:spPr bwMode="auto">
          <a:xfrm>
            <a:off x="1082976" y="207761"/>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Fixed Sensors and Transmitters</a:t>
            </a:r>
          </a:p>
        </p:txBody>
      </p:sp>
      <p:pic>
        <p:nvPicPr>
          <p:cNvPr id="9" name="Picture 8">
            <a:extLst>
              <a:ext uri="{FF2B5EF4-FFF2-40B4-BE49-F238E27FC236}">
                <a16:creationId xmlns:a16="http://schemas.microsoft.com/office/drawing/2014/main" id="{4B1E2672-540E-7743-885C-7C19E02506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31918" y="4995624"/>
            <a:ext cx="1072745" cy="365070"/>
          </a:xfrm>
          <a:prstGeom prst="rect">
            <a:avLst/>
          </a:prstGeom>
        </p:spPr>
      </p:pic>
    </p:spTree>
    <p:extLst>
      <p:ext uri="{BB962C8B-B14F-4D97-AF65-F5344CB8AC3E}">
        <p14:creationId xmlns:p14="http://schemas.microsoft.com/office/powerpoint/2010/main" val="29421193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7">
            <a:extLst>
              <a:ext uri="{FF2B5EF4-FFF2-40B4-BE49-F238E27FC236}">
                <a16:creationId xmlns:a16="http://schemas.microsoft.com/office/drawing/2014/main" id="{8AD62178-0E71-E145-9FA2-CCAC6CEE6B05}"/>
              </a:ext>
            </a:extLst>
          </p:cNvPr>
          <p:cNvSpPr txBox="1">
            <a:spLocks/>
          </p:cNvSpPr>
          <p:nvPr/>
        </p:nvSpPr>
        <p:spPr bwMode="auto">
          <a:xfrm>
            <a:off x="2032630" y="3830269"/>
            <a:ext cx="6482720" cy="2662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b="0" dirty="0"/>
              <a:t>GX-3R &amp; GX-3R Pro advantages:  </a:t>
            </a:r>
          </a:p>
          <a:p>
            <a:pPr lvl="3"/>
            <a:r>
              <a:rPr lang="en-US" sz="1200" b="0" dirty="0"/>
              <a:t>Smallest &amp; lightest available</a:t>
            </a:r>
          </a:p>
          <a:p>
            <a:pPr lvl="3"/>
            <a:r>
              <a:rPr lang="en-US" sz="1200" b="0" dirty="0"/>
              <a:t>Ideal for workers wearing monitors in the breathing zone for entire shifts</a:t>
            </a:r>
          </a:p>
          <a:p>
            <a:pPr lvl="3"/>
            <a:r>
              <a:rPr lang="en-US" sz="1200" dirty="0"/>
              <a:t>Bluetooth connectivity and toxic sensors for GX-3R Pro</a:t>
            </a:r>
            <a:endParaRPr lang="en-US" sz="1200" b="0" dirty="0"/>
          </a:p>
          <a:p>
            <a:pPr lvl="2"/>
            <a:r>
              <a:rPr lang="en-US" sz="1600" b="0" dirty="0"/>
              <a:t>GX-6000 advantages:</a:t>
            </a:r>
          </a:p>
          <a:p>
            <a:pPr lvl="3"/>
            <a:r>
              <a:rPr lang="en-US" sz="1200" b="0" dirty="0"/>
              <a:t>6 Gas channels</a:t>
            </a:r>
          </a:p>
          <a:p>
            <a:pPr lvl="3"/>
            <a:r>
              <a:rPr lang="en-US" sz="1200" b="0" dirty="0"/>
              <a:t>5 operating modes</a:t>
            </a:r>
          </a:p>
          <a:p>
            <a:pPr lvl="3"/>
            <a:r>
              <a:rPr lang="en-US" sz="1200" b="0" dirty="0"/>
              <a:t>Benzene specific PID</a:t>
            </a:r>
          </a:p>
          <a:p>
            <a:pPr lvl="3"/>
            <a:r>
              <a:rPr lang="en-US" sz="1200" b="0" dirty="0"/>
              <a:t>Smart sensors with toxic and PID options</a:t>
            </a:r>
          </a:p>
        </p:txBody>
      </p:sp>
      <p:sp>
        <p:nvSpPr>
          <p:cNvPr id="7" name="Title 6"/>
          <p:cNvSpPr>
            <a:spLocks noGrp="1"/>
          </p:cNvSpPr>
          <p:nvPr>
            <p:ph type="title"/>
          </p:nvPr>
        </p:nvSpPr>
        <p:spPr/>
        <p:txBody>
          <a:bodyPr>
            <a:normAutofit/>
          </a:bodyPr>
          <a:lstStyle/>
          <a:p>
            <a:r>
              <a:rPr lang="en-US" sz="3300" b="1" dirty="0"/>
              <a:t>Products and Market</a:t>
            </a:r>
          </a:p>
        </p:txBody>
      </p:sp>
      <p:sp>
        <p:nvSpPr>
          <p:cNvPr id="8" name="Content Placeholder 7"/>
          <p:cNvSpPr>
            <a:spLocks noGrp="1"/>
          </p:cNvSpPr>
          <p:nvPr>
            <p:ph idx="1"/>
          </p:nvPr>
        </p:nvSpPr>
        <p:spPr>
          <a:xfrm>
            <a:off x="457200" y="1390108"/>
            <a:ext cx="8229600" cy="2031274"/>
          </a:xfrm>
        </p:spPr>
        <p:txBody>
          <a:bodyPr>
            <a:normAutofit fontScale="92500" lnSpcReduction="10000"/>
          </a:bodyPr>
          <a:lstStyle/>
          <a:p>
            <a:pPr marL="0" indent="0">
              <a:buNone/>
            </a:pPr>
            <a:r>
              <a:rPr lang="en-US" sz="2400" b="1" dirty="0"/>
              <a:t>Oil &amp; Gas Production </a:t>
            </a:r>
            <a:r>
              <a:rPr lang="en-US" sz="1800" dirty="0"/>
              <a:t>(downstream operations)</a:t>
            </a:r>
          </a:p>
          <a:p>
            <a:pPr lvl="1"/>
            <a:r>
              <a:rPr lang="en-US" sz="2000" dirty="0"/>
              <a:t>Gases encountered:  </a:t>
            </a:r>
          </a:p>
          <a:p>
            <a:pPr lvl="2"/>
            <a:r>
              <a:rPr lang="en-US" sz="1600" dirty="0"/>
              <a:t>Combustibles</a:t>
            </a:r>
          </a:p>
          <a:p>
            <a:pPr lvl="2"/>
            <a:r>
              <a:rPr lang="en-US" sz="1600" dirty="0"/>
              <a:t>O2 deficiency</a:t>
            </a:r>
          </a:p>
          <a:p>
            <a:pPr lvl="2"/>
            <a:r>
              <a:rPr lang="en-US" sz="1600" dirty="0"/>
              <a:t>H2S, CO</a:t>
            </a:r>
          </a:p>
          <a:p>
            <a:pPr lvl="2"/>
            <a:r>
              <a:rPr lang="en-US" sz="1600" dirty="0"/>
              <a:t>SO2, HCN, NH3</a:t>
            </a:r>
          </a:p>
          <a:p>
            <a:pPr lvl="2"/>
            <a:r>
              <a:rPr lang="en-US" sz="1600" dirty="0"/>
              <a:t>Benzene (C6H6)</a:t>
            </a:r>
          </a:p>
          <a:p>
            <a:endParaRPr lang="en-US" sz="2400" dirty="0"/>
          </a:p>
        </p:txBody>
      </p:sp>
      <p:pic>
        <p:nvPicPr>
          <p:cNvPr id="9" name="Picture 8" descr="GX-6000-Front-smal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1" name="Picture 10">
            <a:extLst>
              <a:ext uri="{FF2B5EF4-FFF2-40B4-BE49-F238E27FC236}">
                <a16:creationId xmlns:a16="http://schemas.microsoft.com/office/drawing/2014/main" id="{F9D7789C-DE62-F34F-86D2-07E3B4DCE3FF}"/>
              </a:ext>
            </a:extLst>
          </p:cNvPr>
          <p:cNvPicPr>
            <a:picLocks noChangeAspect="1"/>
          </p:cNvPicPr>
          <p:nvPr/>
        </p:nvPicPr>
        <p:blipFill>
          <a:blip r:embed="rId4"/>
          <a:stretch>
            <a:fillRect/>
          </a:stretch>
        </p:blipFill>
        <p:spPr>
          <a:xfrm>
            <a:off x="6273876" y="574772"/>
            <a:ext cx="2847925" cy="2951111"/>
          </a:xfrm>
          <a:prstGeom prst="rect">
            <a:avLst/>
          </a:prstGeom>
        </p:spPr>
      </p:pic>
      <p:cxnSp>
        <p:nvCxnSpPr>
          <p:cNvPr id="12" name="Straight Connector 11">
            <a:extLst>
              <a:ext uri="{FF2B5EF4-FFF2-40B4-BE49-F238E27FC236}">
                <a16:creationId xmlns:a16="http://schemas.microsoft.com/office/drawing/2014/main" id="{C21415CB-719D-E74F-BB56-8D6428E95E99}"/>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0BE40EA-E113-294E-878E-399DB044F0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4" name="Picture 13">
            <a:extLst>
              <a:ext uri="{FF2B5EF4-FFF2-40B4-BE49-F238E27FC236}">
                <a16:creationId xmlns:a16="http://schemas.microsoft.com/office/drawing/2014/main" id="{0430BC5E-88CB-0148-B303-658656E0968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19920855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EC8A41D4-D6D0-1C4D-A73C-7FAAA0CEA816}"/>
              </a:ext>
            </a:extLst>
          </p:cNvPr>
          <p:cNvSpPr txBox="1">
            <a:spLocks/>
          </p:cNvSpPr>
          <p:nvPr/>
        </p:nvSpPr>
        <p:spPr bwMode="auto">
          <a:xfrm>
            <a:off x="2029968" y="3831336"/>
            <a:ext cx="6574536" cy="2445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Bluetooth capability and toxic sensors for GX-3R Pro</a:t>
            </a:r>
          </a:p>
          <a:p>
            <a:pPr lvl="2"/>
            <a:r>
              <a:rPr lang="en-US" sz="1600" b="0" dirty="0"/>
              <a:t>GX-2012 advantages:</a:t>
            </a:r>
          </a:p>
          <a:p>
            <a:pPr lvl="3"/>
            <a:r>
              <a:rPr lang="en-US" sz="1200" dirty="0"/>
              <a:t>3 operating modes:  Normal, leak check, and bar hole sampling</a:t>
            </a:r>
            <a:endParaRPr lang="en-US" sz="1200" b="0" dirty="0"/>
          </a:p>
          <a:p>
            <a:pPr lvl="3"/>
            <a:r>
              <a:rPr lang="en-US" sz="1200" b="0" dirty="0"/>
              <a:t>Internal sample pump</a:t>
            </a:r>
          </a:p>
          <a:p>
            <a:pPr lvl="3"/>
            <a:r>
              <a:rPr lang="en-US" sz="1200" dirty="0"/>
              <a:t>Ideal for pre-entry sampling of manholes</a:t>
            </a:r>
          </a:p>
          <a:p>
            <a:pPr lvl="2"/>
            <a:r>
              <a:rPr lang="en-US" sz="1600" b="0" dirty="0"/>
              <a:t>Eagle 2 advantages:</a:t>
            </a:r>
          </a:p>
          <a:p>
            <a:pPr lvl="3"/>
            <a:r>
              <a:rPr lang="en-US" sz="1200" dirty="0"/>
              <a:t>Special transformer testing configuration</a:t>
            </a:r>
            <a:endParaRPr lang="en-US" sz="1200" b="0" dirty="0"/>
          </a:p>
          <a:p>
            <a:endParaRPr lang="en-US" sz="2000" b="0" dirty="0"/>
          </a:p>
        </p:txBody>
      </p:sp>
      <p:sp>
        <p:nvSpPr>
          <p:cNvPr id="3" name="Content Placeholder 2"/>
          <p:cNvSpPr>
            <a:spLocks noGrp="1"/>
          </p:cNvSpPr>
          <p:nvPr>
            <p:ph idx="1"/>
          </p:nvPr>
        </p:nvSpPr>
        <p:spPr>
          <a:xfrm>
            <a:off x="457200" y="1389888"/>
            <a:ext cx="8229600" cy="1828800"/>
          </a:xfrm>
        </p:spPr>
        <p:txBody>
          <a:bodyPr>
            <a:normAutofit lnSpcReduction="10000"/>
          </a:bodyPr>
          <a:lstStyle/>
          <a:p>
            <a:pPr marL="0" indent="0">
              <a:buNone/>
            </a:pPr>
            <a:r>
              <a:rPr lang="en-US" sz="2400" b="1" dirty="0"/>
              <a:t>Energy – Power Utilities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H2</a:t>
            </a:r>
          </a:p>
          <a:p>
            <a:endParaRPr lang="en-US" sz="2400" dirty="0"/>
          </a:p>
        </p:txBody>
      </p:sp>
      <p:pic>
        <p:nvPicPr>
          <p:cNvPr id="6" name="Picture 5" descr="151913-20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8571" y="965845"/>
            <a:ext cx="2540000" cy="2540000"/>
          </a:xfrm>
          <a:prstGeom prst="rect">
            <a:avLst/>
          </a:prstGeom>
        </p:spPr>
      </p:pic>
      <p:pic>
        <p:nvPicPr>
          <p:cNvPr id="9" name="Picture 8" descr="GX-2012-Normal-Mode-Scree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4628" y="4463643"/>
            <a:ext cx="1042405" cy="2303713"/>
          </a:xfrm>
          <a:prstGeom prst="rect">
            <a:avLst/>
          </a:prstGeom>
        </p:spPr>
      </p:pic>
      <p:cxnSp>
        <p:nvCxnSpPr>
          <p:cNvPr id="10" name="Straight Connector 9">
            <a:extLst>
              <a:ext uri="{FF2B5EF4-FFF2-40B4-BE49-F238E27FC236}">
                <a16:creationId xmlns:a16="http://schemas.microsoft.com/office/drawing/2014/main" id="{7DFF690D-1E5A-2148-B14C-8DC75F5D9C3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itle 6">
            <a:extLst>
              <a:ext uri="{FF2B5EF4-FFF2-40B4-BE49-F238E27FC236}">
                <a16:creationId xmlns:a16="http://schemas.microsoft.com/office/drawing/2014/main" id="{FDF56213-8319-6644-A80A-F633A73253C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BEE8305F-D6D9-5B47-8DD4-66949E625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2" name="Picture 11">
            <a:extLst>
              <a:ext uri="{FF2B5EF4-FFF2-40B4-BE49-F238E27FC236}">
                <a16:creationId xmlns:a16="http://schemas.microsoft.com/office/drawing/2014/main" id="{89FE8D43-E885-CD46-BA81-CB01E9B627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3" name="Picture 12">
            <a:extLst>
              <a:ext uri="{FF2B5EF4-FFF2-40B4-BE49-F238E27FC236}">
                <a16:creationId xmlns:a16="http://schemas.microsoft.com/office/drawing/2014/main" id="{F33E3286-A83C-B04E-8761-49DBEAA2E63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552" y="4893226"/>
            <a:ext cx="1627851" cy="1994116"/>
          </a:xfrm>
          <a:prstGeom prst="rect">
            <a:avLst/>
          </a:prstGeom>
        </p:spPr>
      </p:pic>
    </p:spTree>
    <p:extLst>
      <p:ext uri="{BB962C8B-B14F-4D97-AF65-F5344CB8AC3E}">
        <p14:creationId xmlns:p14="http://schemas.microsoft.com/office/powerpoint/2010/main" val="34850799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9"/>
            <a:ext cx="6700157" cy="2163436"/>
          </a:xfrm>
        </p:spPr>
        <p:txBody>
          <a:bodyPr>
            <a:normAutofit fontScale="92500" lnSpcReduction="10000"/>
          </a:bodyPr>
          <a:lstStyle/>
          <a:p>
            <a:pPr marL="0" indent="0">
              <a:buNone/>
            </a:pPr>
            <a:r>
              <a:rPr lang="en-US" sz="2400" b="1" dirty="0"/>
              <a:t>Construction</a:t>
            </a:r>
          </a:p>
          <a:p>
            <a:pPr lvl="1"/>
            <a:r>
              <a:rPr lang="en-US" sz="2000" dirty="0"/>
              <a:t>OSHA CFR 1926 </a:t>
            </a:r>
            <a:r>
              <a:rPr lang="mr-IN" sz="2000" dirty="0"/>
              <a:t>–</a:t>
            </a:r>
            <a:r>
              <a:rPr lang="en-US" sz="2000" dirty="0"/>
              <a:t> </a:t>
            </a:r>
          </a:p>
          <a:p>
            <a:pPr lvl="2"/>
            <a:r>
              <a:rPr lang="en-US" sz="1600" dirty="0"/>
              <a:t>Confined Spaces in Construction</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endParaRPr lang="en-US" sz="2400" dirty="0"/>
          </a:p>
        </p:txBody>
      </p:sp>
      <p:pic>
        <p:nvPicPr>
          <p:cNvPr id="5" name="Picture 4" descr="trench-construction.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49319" y="1104900"/>
            <a:ext cx="3887787" cy="1943894"/>
          </a:xfrm>
          <a:prstGeom prst="rect">
            <a:avLst/>
          </a:prstGeom>
        </p:spPr>
      </p:pic>
      <p:sp>
        <p:nvSpPr>
          <p:cNvPr id="8" name="Content Placeholder 2">
            <a:extLst>
              <a:ext uri="{FF2B5EF4-FFF2-40B4-BE49-F238E27FC236}">
                <a16:creationId xmlns:a16="http://schemas.microsoft.com/office/drawing/2014/main" id="{A6CF4D09-5D32-6547-BF5A-D716D695D92B}"/>
              </a:ext>
            </a:extLst>
          </p:cNvPr>
          <p:cNvSpPr txBox="1">
            <a:spLocks/>
          </p:cNvSpPr>
          <p:nvPr/>
        </p:nvSpPr>
        <p:spPr bwMode="auto">
          <a:xfrm>
            <a:off x="2029967" y="3831336"/>
            <a:ext cx="6556249" cy="2457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Man-down and panic alarms for GX-3R Pro</a:t>
            </a:r>
          </a:p>
          <a:p>
            <a:pPr lvl="2"/>
            <a:r>
              <a:rPr lang="en-US" sz="1600" b="0" dirty="0"/>
              <a:t>GX-6000 advantages:</a:t>
            </a:r>
          </a:p>
          <a:p>
            <a:pPr lvl="3"/>
            <a:r>
              <a:rPr lang="en-US" sz="1200" b="0" dirty="0"/>
              <a:t>Internal sample pump for pre-entry sampling</a:t>
            </a:r>
          </a:p>
          <a:p>
            <a:pPr lvl="3"/>
            <a:r>
              <a:rPr lang="en-US" sz="1200" b="0" dirty="0"/>
              <a:t>PID sensors for VOC monitoring</a:t>
            </a:r>
          </a:p>
          <a:p>
            <a:pPr lvl="3"/>
            <a:r>
              <a:rPr lang="en-US" sz="1200" b="0" dirty="0"/>
              <a:t>6 operating modes:  </a:t>
            </a:r>
            <a:br>
              <a:rPr lang="en-US" sz="1200" b="0" dirty="0"/>
            </a:br>
            <a:r>
              <a:rPr lang="en-US" sz="1200" b="0" dirty="0"/>
              <a:t>Normal, leak check, and bar-hole sampling</a:t>
            </a:r>
          </a:p>
          <a:p>
            <a:endParaRPr lang="en-US" sz="2400" b="0" dirty="0"/>
          </a:p>
        </p:txBody>
      </p:sp>
      <p:cxnSp>
        <p:nvCxnSpPr>
          <p:cNvPr id="9" name="Straight Connector 8">
            <a:extLst>
              <a:ext uri="{FF2B5EF4-FFF2-40B4-BE49-F238E27FC236}">
                <a16:creationId xmlns:a16="http://schemas.microsoft.com/office/drawing/2014/main" id="{956B91E0-A4FE-F54C-BB0E-7B36875705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itle 6">
            <a:extLst>
              <a:ext uri="{FF2B5EF4-FFF2-40B4-BE49-F238E27FC236}">
                <a16:creationId xmlns:a16="http://schemas.microsoft.com/office/drawing/2014/main" id="{5577ABE1-5BBE-CA46-98E4-606352CA57D5}"/>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a:extLst>
              <a:ext uri="{FF2B5EF4-FFF2-40B4-BE49-F238E27FC236}">
                <a16:creationId xmlns:a16="http://schemas.microsoft.com/office/drawing/2014/main" id="{1A9AF486-64D6-B240-BD23-34A1F709B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4118"/>
            <a:ext cx="743502" cy="785666"/>
          </a:xfrm>
          <a:prstGeom prst="rect">
            <a:avLst/>
          </a:prstGeom>
        </p:spPr>
      </p:pic>
      <p:pic>
        <p:nvPicPr>
          <p:cNvPr id="10" name="Picture 9">
            <a:extLst>
              <a:ext uri="{FF2B5EF4-FFF2-40B4-BE49-F238E27FC236}">
                <a16:creationId xmlns:a16="http://schemas.microsoft.com/office/drawing/2014/main" id="{CF9D355D-8A74-AF40-8E7E-07C5073A59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1" name="Picture 10" descr="GX-6000-Front-small.png">
            <a:extLst>
              <a:ext uri="{FF2B5EF4-FFF2-40B4-BE49-F238E27FC236}">
                <a16:creationId xmlns:a16="http://schemas.microsoft.com/office/drawing/2014/main" id="{61ECC05D-3632-3947-9D59-309129860D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8163512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Water &amp; Waste Water</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Ammonia, Chlorine, Ozone, Sulfur Dioxide, &amp; VOC’s</a:t>
            </a:r>
            <a:endParaRPr lang="en-US" sz="1200" dirty="0"/>
          </a:p>
        </p:txBody>
      </p:sp>
      <p:pic>
        <p:nvPicPr>
          <p:cNvPr id="7" name="Picture 6" descr="wastewater-clipart-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91990" y="1086630"/>
            <a:ext cx="2313214" cy="2313214"/>
          </a:xfrm>
          <a:prstGeom prst="rect">
            <a:avLst/>
          </a:prstGeom>
        </p:spPr>
      </p:pic>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089904"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dirty="0"/>
              <a:t>2 Smart sensor slots to monitor NH3, Cl2, SO2, &amp; VOC’s</a:t>
            </a:r>
            <a:endParaRPr lang="en-US" sz="1200" b="0" dirty="0"/>
          </a:p>
          <a:p>
            <a:pPr lvl="3"/>
            <a:r>
              <a:rPr lang="en-US" sz="1200" b="0" dirty="0"/>
              <a:t>6 Gas channels</a:t>
            </a:r>
          </a:p>
          <a:p>
            <a:pPr lvl="2"/>
            <a:r>
              <a:rPr lang="en-US" sz="1600" dirty="0"/>
              <a:t>Fixed System Products</a:t>
            </a:r>
          </a:p>
          <a:p>
            <a:pPr lvl="3"/>
            <a:r>
              <a:rPr lang="en-US" sz="1200" dirty="0"/>
              <a:t>High range H2S solutions for extreme environments</a:t>
            </a:r>
          </a:p>
          <a:p>
            <a:pPr marL="914400" lvl="2" indent="0">
              <a:buNone/>
            </a:pPr>
            <a:endParaRPr lang="en-US" sz="1600" b="0" dirty="0"/>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3520636-3C52-D744-BFF1-7E593E208E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6" name="Picture 15">
            <a:extLst>
              <a:ext uri="{FF2B5EF4-FFF2-40B4-BE49-F238E27FC236}">
                <a16:creationId xmlns:a16="http://schemas.microsoft.com/office/drawing/2014/main" id="{1333C076-08B8-8E45-82F8-208DA6174A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4" name="Picture 3">
            <a:extLst>
              <a:ext uri="{FF2B5EF4-FFF2-40B4-BE49-F238E27FC236}">
                <a16:creationId xmlns:a16="http://schemas.microsoft.com/office/drawing/2014/main" id="{B48CF8DF-9A9B-2346-8DC9-FF87C28DF4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853" y="4729958"/>
            <a:ext cx="1755103" cy="2314421"/>
          </a:xfrm>
          <a:prstGeom prst="rect">
            <a:avLst/>
          </a:prstGeom>
        </p:spPr>
      </p:pic>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3786545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Landfill / Waste</a:t>
            </a:r>
          </a:p>
          <a:p>
            <a:pPr lvl="1"/>
            <a:r>
              <a:rPr lang="en-US" sz="2000" dirty="0"/>
              <a:t>Gases Encountered</a:t>
            </a:r>
          </a:p>
          <a:p>
            <a:pPr lvl="2"/>
            <a:r>
              <a:rPr lang="en-US" sz="1600" dirty="0"/>
              <a:t>EPA Method 21</a:t>
            </a:r>
          </a:p>
          <a:p>
            <a:pPr lvl="2"/>
            <a:r>
              <a:rPr lang="en-US" sz="1600" dirty="0"/>
              <a:t>CH4</a:t>
            </a:r>
          </a:p>
          <a:p>
            <a:pPr lvl="2"/>
            <a:r>
              <a:rPr lang="en-US" sz="1600" dirty="0"/>
              <a:t>CO2</a:t>
            </a:r>
          </a:p>
          <a:p>
            <a:pPr lvl="2"/>
            <a:r>
              <a:rPr lang="en-US" sz="1600" dirty="0"/>
              <a:t>Ammonia, </a:t>
            </a:r>
            <a:r>
              <a:rPr lang="en-US" sz="1600"/>
              <a:t>Chlorine, </a:t>
            </a:r>
            <a:r>
              <a:rPr lang="en-US" sz="1600" dirty="0"/>
              <a:t>Sulfur Dioxide, &amp; NMOC’s &amp; VOC’s</a:t>
            </a:r>
            <a:endParaRPr lang="en-US" sz="1200" dirty="0"/>
          </a:p>
        </p:txBody>
      </p:sp>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313932"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GX-6000 advantages:</a:t>
            </a:r>
          </a:p>
          <a:p>
            <a:pPr lvl="3"/>
            <a:r>
              <a:rPr lang="en-US" sz="1200" dirty="0"/>
              <a:t>2 Smart sensor slots to monitor NH3, Cl2, SO2, &amp; VOC’s</a:t>
            </a:r>
          </a:p>
          <a:p>
            <a:pPr lvl="3"/>
            <a:r>
              <a:rPr lang="en-US" sz="1200" dirty="0"/>
              <a:t>6 Gas channels</a:t>
            </a:r>
          </a:p>
          <a:p>
            <a:pPr lvl="3"/>
            <a:r>
              <a:rPr lang="en-US" sz="1200" dirty="0"/>
              <a:t>6 operating modes:  </a:t>
            </a:r>
            <a:br>
              <a:rPr lang="en-US" sz="1200" dirty="0"/>
            </a:br>
            <a:r>
              <a:rPr lang="en-US" sz="1200" dirty="0"/>
              <a:t>Normal, leak check, and bar-hole sampling</a:t>
            </a:r>
          </a:p>
          <a:p>
            <a:pPr lvl="2"/>
            <a:r>
              <a:rPr lang="en-US" sz="1600" dirty="0"/>
              <a:t>Eagle 2 advantages:</a:t>
            </a:r>
          </a:p>
          <a:p>
            <a:pPr lvl="3"/>
            <a:r>
              <a:rPr lang="en-US" sz="1200" dirty="0"/>
              <a:t>6 Gas channels</a:t>
            </a:r>
          </a:p>
          <a:p>
            <a:pPr lvl="3"/>
            <a:r>
              <a:rPr lang="en-US" sz="1200" dirty="0"/>
              <a:t>PPM, % LEL, or % Vol. auto-ranging combustible detection</a:t>
            </a:r>
          </a:p>
          <a:p>
            <a:pPr lvl="3"/>
            <a:r>
              <a:rPr lang="en-US" sz="1200" dirty="0"/>
              <a:t>Infrared (IR) CO2, % LEL CH4, % Vol. CH4, % LEL HC, % Vol. HC</a:t>
            </a:r>
          </a:p>
          <a:p>
            <a:pPr lvl="3"/>
            <a:r>
              <a:rPr lang="en-US" sz="1200" dirty="0"/>
              <a:t>Powerful long-life pump up to 125’ range</a:t>
            </a:r>
          </a:p>
          <a:p>
            <a:pPr lvl="3"/>
            <a:endParaRPr lang="en-US" sz="1200" dirty="0"/>
          </a:p>
          <a:p>
            <a:pPr lvl="3"/>
            <a:endParaRPr lang="en-US" sz="1200" dirty="0"/>
          </a:p>
          <a:p>
            <a:pPr lvl="3"/>
            <a:endParaRPr lang="en-US" sz="1200" b="0" dirty="0"/>
          </a:p>
          <a:p>
            <a:pPr marL="914400" lvl="2" indent="0">
              <a:buNone/>
            </a:pPr>
            <a:endParaRPr lang="en-US" sz="1600" b="0" dirty="0"/>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5" name="Picture 4">
            <a:extLst>
              <a:ext uri="{FF2B5EF4-FFF2-40B4-BE49-F238E27FC236}">
                <a16:creationId xmlns:a16="http://schemas.microsoft.com/office/drawing/2014/main" id="{5D41B5A9-DAE1-CE46-A890-841916FDA5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3817" y="768401"/>
            <a:ext cx="1964711" cy="1646109"/>
          </a:xfrm>
          <a:prstGeom prst="rect">
            <a:avLst/>
          </a:prstGeom>
        </p:spPr>
      </p:pic>
      <p:pic>
        <p:nvPicPr>
          <p:cNvPr id="9" name="Picture 8">
            <a:extLst>
              <a:ext uri="{FF2B5EF4-FFF2-40B4-BE49-F238E27FC236}">
                <a16:creationId xmlns:a16="http://schemas.microsoft.com/office/drawing/2014/main" id="{7BFC54E4-46DE-FC4B-9AAC-AB376E2A80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049326" y="2280977"/>
            <a:ext cx="1472960" cy="1325657"/>
          </a:xfrm>
          <a:prstGeom prst="rect">
            <a:avLst/>
          </a:prstGeom>
        </p:spPr>
      </p:pic>
      <p:pic>
        <p:nvPicPr>
          <p:cNvPr id="14" name="Picture 13">
            <a:extLst>
              <a:ext uri="{FF2B5EF4-FFF2-40B4-BE49-F238E27FC236}">
                <a16:creationId xmlns:a16="http://schemas.microsoft.com/office/drawing/2014/main" id="{87E4A9A2-772B-844C-AC5D-F691CEA8C3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6976" y="3897828"/>
            <a:ext cx="1627851" cy="1994116"/>
          </a:xfrm>
          <a:prstGeom prst="rect">
            <a:avLst/>
          </a:prstGeom>
        </p:spPr>
      </p:pic>
    </p:spTree>
    <p:extLst>
      <p:ext uri="{BB962C8B-B14F-4D97-AF65-F5344CB8AC3E}">
        <p14:creationId xmlns:p14="http://schemas.microsoft.com/office/powerpoint/2010/main" val="36492204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lstStyle/>
          <a:p>
            <a:pPr marL="0" indent="0">
              <a:buNone/>
            </a:pPr>
            <a:r>
              <a:rPr lang="en-US" sz="2400" b="1" dirty="0"/>
              <a:t>Fire/First Responders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HCN, NH3, &amp; VOC’s</a:t>
            </a:r>
            <a:endParaRPr lang="en-US" sz="1200" dirty="0"/>
          </a:p>
        </p:txBody>
      </p:sp>
      <p:pic>
        <p:nvPicPr>
          <p:cNvPr id="6" name="Picture 5">
            <a:extLst>
              <a:ext uri="{FF2B5EF4-FFF2-40B4-BE49-F238E27FC236}">
                <a16:creationId xmlns:a16="http://schemas.microsoft.com/office/drawing/2014/main" id="{3DAD9D23-FBEA-B641-85AE-81A84CFCEE95}"/>
              </a:ext>
            </a:extLst>
          </p:cNvPr>
          <p:cNvPicPr>
            <a:picLocks noChangeAspect="1"/>
          </p:cNvPicPr>
          <p:nvPr/>
        </p:nvPicPr>
        <p:blipFill>
          <a:blip r:embed="rId2"/>
          <a:stretch>
            <a:fillRect/>
          </a:stretch>
        </p:blipFill>
        <p:spPr>
          <a:xfrm>
            <a:off x="4240530" y="1387475"/>
            <a:ext cx="4686300" cy="1727200"/>
          </a:xfrm>
          <a:prstGeom prst="rect">
            <a:avLst/>
          </a:prstGeom>
        </p:spPr>
      </p:pic>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2029968" y="3831335"/>
            <a:ext cx="6344642"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b="0" dirty="0"/>
              <a:t>CO-03:</a:t>
            </a:r>
          </a:p>
          <a:p>
            <a:pPr lvl="3"/>
            <a:r>
              <a:rPr lang="en-US" sz="1200" b="0" dirty="0"/>
              <a:t>Clipped to gear bags, nuisance calls, Verify SCBA removal</a:t>
            </a:r>
          </a:p>
          <a:p>
            <a:pPr lvl="2"/>
            <a:r>
              <a:rPr lang="en-US" sz="1600" dirty="0"/>
              <a:t>GX-3R &amp; GX-3R Pro advantages:  </a:t>
            </a:r>
          </a:p>
          <a:p>
            <a:pPr lvl="3"/>
            <a:r>
              <a:rPr lang="en-US" sz="1200" dirty="0"/>
              <a:t>Stealth mode for law enforcement applications</a:t>
            </a:r>
          </a:p>
          <a:p>
            <a:pPr lvl="3"/>
            <a:r>
              <a:rPr lang="en-US" sz="1200" dirty="0"/>
              <a:t>Man-down and panic alarms for GX-3R Pro</a:t>
            </a:r>
          </a:p>
          <a:p>
            <a:pPr lvl="2"/>
            <a:r>
              <a:rPr lang="en-US" sz="1600" b="0" dirty="0"/>
              <a:t>GX-6000 advantages:</a:t>
            </a:r>
          </a:p>
          <a:p>
            <a:pPr lvl="3"/>
            <a:r>
              <a:rPr lang="en-US" sz="1200" dirty="0"/>
              <a:t>Monitor low ppm levels of dangerous toxics like NH3 or H2S commonly found in meth labs</a:t>
            </a:r>
            <a:endParaRPr lang="en-US" sz="1200" b="0" dirty="0"/>
          </a:p>
          <a:p>
            <a:pPr lvl="3"/>
            <a:r>
              <a:rPr lang="en-US" sz="1200" dirty="0"/>
              <a:t>Find trace levels of flammables or HCN</a:t>
            </a:r>
            <a:br>
              <a:rPr lang="en-US" sz="1200" dirty="0"/>
            </a:br>
            <a:r>
              <a:rPr lang="en-US" sz="1200" dirty="0"/>
              <a:t>in arson investigation</a:t>
            </a:r>
          </a:p>
          <a:p>
            <a:pPr lvl="3"/>
            <a:r>
              <a:rPr lang="en-US" sz="1200" dirty="0"/>
              <a:t>Avoid HCN exposure in overhaul</a:t>
            </a:r>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97838494-0DE3-3047-9F3F-2185358FA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3623" y="4082598"/>
            <a:ext cx="594969" cy="731520"/>
          </a:xfrm>
          <a:prstGeom prst="rect">
            <a:avLst/>
          </a:prstGeom>
        </p:spPr>
      </p:pic>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6" name="Picture 15">
            <a:extLst>
              <a:ext uri="{FF2B5EF4-FFF2-40B4-BE49-F238E27FC236}">
                <a16:creationId xmlns:a16="http://schemas.microsoft.com/office/drawing/2014/main" id="{1BE3A99D-4608-C242-965A-046AD12013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7" name="Picture 16">
            <a:extLst>
              <a:ext uri="{FF2B5EF4-FFF2-40B4-BE49-F238E27FC236}">
                <a16:creationId xmlns:a16="http://schemas.microsoft.com/office/drawing/2014/main" id="{4AE63F1F-1796-6F4E-9BB0-82782065DA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9390" y="4922049"/>
            <a:ext cx="1042405" cy="940561"/>
          </a:xfrm>
          <a:prstGeom prst="rect">
            <a:avLst/>
          </a:prstGeom>
        </p:spPr>
      </p:pic>
    </p:spTree>
    <p:extLst>
      <p:ext uri="{BB962C8B-B14F-4D97-AF65-F5344CB8AC3E}">
        <p14:creationId xmlns:p14="http://schemas.microsoft.com/office/powerpoint/2010/main" val="9767160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normAutofit/>
          </a:bodyPr>
          <a:lstStyle/>
          <a:p>
            <a:pPr marL="0" indent="0">
              <a:buNone/>
            </a:pPr>
            <a:r>
              <a:rPr lang="en-US" sz="2400" b="1" dirty="0"/>
              <a:t>Food &amp; Beverage</a:t>
            </a:r>
          </a:p>
          <a:p>
            <a:pPr lvl="1"/>
            <a:r>
              <a:rPr lang="en-US" sz="2000" dirty="0"/>
              <a:t>Gases Encountered</a:t>
            </a:r>
          </a:p>
          <a:p>
            <a:pPr lvl="2"/>
            <a:r>
              <a:rPr lang="en-US" sz="1600" dirty="0"/>
              <a:t> CO2</a:t>
            </a:r>
          </a:p>
          <a:p>
            <a:pPr lvl="2"/>
            <a:r>
              <a:rPr lang="en-US" sz="1600" dirty="0"/>
              <a:t>Combustibles, O2 deficiency</a:t>
            </a:r>
          </a:p>
          <a:p>
            <a:pPr lvl="2"/>
            <a:r>
              <a:rPr lang="en-US" sz="1600" dirty="0"/>
              <a:t>H2S, CO</a:t>
            </a:r>
          </a:p>
          <a:p>
            <a:pPr lvl="2"/>
            <a:r>
              <a:rPr lang="en-US" sz="1600" dirty="0"/>
              <a:t>HCN, NH3, PH3</a:t>
            </a:r>
            <a:endParaRPr lang="en-US" sz="1200" dirty="0"/>
          </a:p>
        </p:txBody>
      </p:sp>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2029968" y="3831335"/>
            <a:ext cx="6344642"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Infrared CO2 sensors available for GX-3R Pro</a:t>
            </a:r>
          </a:p>
          <a:p>
            <a:pPr lvl="2"/>
            <a:r>
              <a:rPr lang="en-US" sz="1600" b="0" dirty="0"/>
              <a:t>GX-6000 advantages:</a:t>
            </a:r>
          </a:p>
          <a:p>
            <a:pPr lvl="3"/>
            <a:r>
              <a:rPr lang="en-US" sz="1200" dirty="0"/>
              <a:t>Monitor dangerous toxics like NH3, H2S, HCN or PH3</a:t>
            </a:r>
            <a:endParaRPr lang="en-US" sz="1200" b="0" dirty="0"/>
          </a:p>
          <a:p>
            <a:pPr lvl="2"/>
            <a:r>
              <a:rPr lang="en-US" sz="1600" dirty="0"/>
              <a:t>Fixed System Products</a:t>
            </a:r>
          </a:p>
          <a:p>
            <a:pPr lvl="3"/>
            <a:r>
              <a:rPr lang="en-US" sz="1200" dirty="0"/>
              <a:t>Continuously monitor for oxygen deficiency, </a:t>
            </a:r>
            <a:br>
              <a:rPr lang="en-US" sz="1200" dirty="0"/>
            </a:br>
            <a:r>
              <a:rPr lang="en-US" sz="1200" dirty="0"/>
              <a:t>NH3 refrigeration leaks, CO2 levels in beverage</a:t>
            </a:r>
            <a:br>
              <a:rPr lang="en-US" sz="1200" dirty="0"/>
            </a:br>
            <a:r>
              <a:rPr lang="en-US" sz="1200" dirty="0"/>
              <a:t>dispensing locations</a:t>
            </a:r>
          </a:p>
          <a:p>
            <a:pPr lvl="3"/>
            <a:endParaRPr lang="en-US" sz="1200" dirty="0"/>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8" name="Picture 17">
            <a:extLst>
              <a:ext uri="{FF2B5EF4-FFF2-40B4-BE49-F238E27FC236}">
                <a16:creationId xmlns:a16="http://schemas.microsoft.com/office/drawing/2014/main" id="{D100FFE2-C286-3945-9171-83FCA75D54BC}"/>
              </a:ext>
            </a:extLst>
          </p:cNvPr>
          <p:cNvPicPr>
            <a:picLocks noChangeAspect="1"/>
          </p:cNvPicPr>
          <p:nvPr/>
        </p:nvPicPr>
        <p:blipFill>
          <a:blip r:embed="rId3"/>
          <a:stretch>
            <a:fillRect/>
          </a:stretch>
        </p:blipFill>
        <p:spPr>
          <a:xfrm>
            <a:off x="5879624" y="883888"/>
            <a:ext cx="2494986" cy="2537274"/>
          </a:xfrm>
          <a:prstGeom prst="rect">
            <a:avLst/>
          </a:prstGeom>
        </p:spPr>
      </p:pic>
      <p:pic>
        <p:nvPicPr>
          <p:cNvPr id="4" name="Picture 3">
            <a:extLst>
              <a:ext uri="{FF2B5EF4-FFF2-40B4-BE49-F238E27FC236}">
                <a16:creationId xmlns:a16="http://schemas.microsoft.com/office/drawing/2014/main" id="{4CCA0E92-3D7C-C141-A7C9-FC43A77F43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855" y="5155283"/>
            <a:ext cx="1310266" cy="1273142"/>
          </a:xfrm>
          <a:prstGeom prst="rect">
            <a:avLst/>
          </a:prstGeom>
        </p:spPr>
      </p:pic>
      <p:pic>
        <p:nvPicPr>
          <p:cNvPr id="19" name="Picture 18">
            <a:extLst>
              <a:ext uri="{FF2B5EF4-FFF2-40B4-BE49-F238E27FC236}">
                <a16:creationId xmlns:a16="http://schemas.microsoft.com/office/drawing/2014/main" id="{3BC13690-87FD-B04B-BD63-35C0E373DC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20" name="Picture 19">
            <a:extLst>
              <a:ext uri="{FF2B5EF4-FFF2-40B4-BE49-F238E27FC236}">
                <a16:creationId xmlns:a16="http://schemas.microsoft.com/office/drawing/2014/main" id="{786D22B9-CED7-0B41-B059-EA9D2E0233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42219717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Process gases like Carbon Dioxide, Ammonia</a:t>
            </a:r>
          </a:p>
        </p:txBody>
      </p:sp>
      <p:pic>
        <p:nvPicPr>
          <p:cNvPr id="6" name="Picture 5">
            <a:extLst>
              <a:ext uri="{FF2B5EF4-FFF2-40B4-BE49-F238E27FC236}">
                <a16:creationId xmlns:a16="http://schemas.microsoft.com/office/drawing/2014/main" id="{4D88C610-575F-8645-9923-1A482104152E}"/>
              </a:ext>
            </a:extLst>
          </p:cNvPr>
          <p:cNvPicPr>
            <a:picLocks noChangeAspect="1"/>
          </p:cNvPicPr>
          <p:nvPr/>
        </p:nvPicPr>
        <p:blipFill>
          <a:blip r:embed="rId2"/>
          <a:stretch>
            <a:fillRect/>
          </a:stretch>
        </p:blipFill>
        <p:spPr>
          <a:xfrm>
            <a:off x="6471920" y="977900"/>
            <a:ext cx="2540000" cy="2540000"/>
          </a:xfrm>
          <a:prstGeom prst="rect">
            <a:avLst/>
          </a:prstGeom>
        </p:spPr>
      </p:pic>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b="0" dirty="0"/>
              <a:t>6 Gas channels</a:t>
            </a:r>
          </a:p>
          <a:p>
            <a:pPr lvl="3"/>
            <a:r>
              <a:rPr lang="en-US" sz="1200" b="0" dirty="0"/>
              <a:t>5 operating modes</a:t>
            </a:r>
          </a:p>
          <a:p>
            <a:pPr lvl="2"/>
            <a:r>
              <a:rPr lang="en-US" sz="1600" b="0" dirty="0"/>
              <a:t>Fixed System Products</a:t>
            </a:r>
          </a:p>
          <a:p>
            <a:pPr lvl="3"/>
            <a:r>
              <a:rPr lang="en-US" sz="1200" b="0" dirty="0"/>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descr="GX-6000-Front-small.png">
            <a:extLst>
              <a:ext uri="{FF2B5EF4-FFF2-40B4-BE49-F238E27FC236}">
                <a16:creationId xmlns:a16="http://schemas.microsoft.com/office/drawing/2014/main" id="{3750736A-E9E5-1C49-9B28-DD3F1F37E7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22008009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Chemical 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Cl2, H2, HCl, NO2, SO2, VOC’s</a:t>
            </a:r>
          </a:p>
        </p:txBody>
      </p:sp>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b="0" dirty="0"/>
              <a:t>6 Gas channels</a:t>
            </a:r>
          </a:p>
          <a:p>
            <a:pPr lvl="3"/>
            <a:r>
              <a:rPr lang="en-US" sz="1200" b="0" dirty="0"/>
              <a:t>5 operating modes</a:t>
            </a:r>
          </a:p>
          <a:p>
            <a:pPr lvl="3"/>
            <a:r>
              <a:rPr lang="en-US" sz="1200" dirty="0"/>
              <a:t>2 Smart sensor slots to monitor NO2, Cl2, SO2, &amp; VOC’s</a:t>
            </a:r>
            <a:endParaRPr lang="en-US" sz="1200" b="0" dirty="0"/>
          </a:p>
          <a:p>
            <a:pPr lvl="2"/>
            <a:r>
              <a:rPr lang="en-US" sz="1600" b="0" dirty="0"/>
              <a:t>Fixed System Products</a:t>
            </a:r>
          </a:p>
          <a:p>
            <a:pPr lvl="3"/>
            <a:r>
              <a:rPr lang="en-US" sz="1200" b="0" dirty="0"/>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3750736A-E9E5-1C49-9B28-DD3F1F37E7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8" name="Picture 17">
            <a:extLst>
              <a:ext uri="{FF2B5EF4-FFF2-40B4-BE49-F238E27FC236}">
                <a16:creationId xmlns:a16="http://schemas.microsoft.com/office/drawing/2014/main" id="{CDB6D054-7B14-B944-A90F-00F895BF44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340" y="1255600"/>
            <a:ext cx="2171036" cy="2055838"/>
          </a:xfrm>
          <a:prstGeom prst="rect">
            <a:avLst/>
          </a:prstGeom>
        </p:spPr>
      </p:pic>
    </p:spTree>
    <p:extLst>
      <p:ext uri="{BB962C8B-B14F-4D97-AF65-F5344CB8AC3E}">
        <p14:creationId xmlns:p14="http://schemas.microsoft.com/office/powerpoint/2010/main" val="2672532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34E7-3855-F846-BBC7-66F858343E16}"/>
              </a:ext>
            </a:extLst>
          </p:cNvPr>
          <p:cNvSpPr>
            <a:spLocks noGrp="1"/>
          </p:cNvSpPr>
          <p:nvPr>
            <p:ph type="title"/>
          </p:nvPr>
        </p:nvSpPr>
        <p:spPr/>
        <p:txBody>
          <a:bodyPr>
            <a:noAutofit/>
          </a:bodyPr>
          <a:lstStyle/>
          <a:p>
            <a:r>
              <a:rPr lang="en-US" sz="3300" b="1" dirty="0"/>
              <a:t>Common Gas Hazards by Industry</a:t>
            </a:r>
          </a:p>
        </p:txBody>
      </p:sp>
      <p:graphicFrame>
        <p:nvGraphicFramePr>
          <p:cNvPr id="4" name="Content Placeholder 3">
            <a:extLst>
              <a:ext uri="{FF2B5EF4-FFF2-40B4-BE49-F238E27FC236}">
                <a16:creationId xmlns:a16="http://schemas.microsoft.com/office/drawing/2014/main" id="{833865A5-2EF0-3441-91C8-E3844A85BF48}"/>
              </a:ext>
            </a:extLst>
          </p:cNvPr>
          <p:cNvGraphicFramePr>
            <a:graphicFrameLocks noGrp="1"/>
          </p:cNvGraphicFramePr>
          <p:nvPr>
            <p:ph idx="1"/>
            <p:extLst>
              <p:ext uri="{D42A27DB-BD31-4B8C-83A1-F6EECF244321}">
                <p14:modId xmlns:p14="http://schemas.microsoft.com/office/powerpoint/2010/main" val="3891534770"/>
              </p:ext>
            </p:extLst>
          </p:nvPr>
        </p:nvGraphicFramePr>
        <p:xfrm>
          <a:off x="628650" y="1391813"/>
          <a:ext cx="78867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693055186"/>
                    </a:ext>
                  </a:extLst>
                </a:gridCol>
                <a:gridCol w="2628900">
                  <a:extLst>
                    <a:ext uri="{9D8B030D-6E8A-4147-A177-3AD203B41FA5}">
                      <a16:colId xmlns:a16="http://schemas.microsoft.com/office/drawing/2014/main" val="1261879017"/>
                    </a:ext>
                  </a:extLst>
                </a:gridCol>
                <a:gridCol w="2628900">
                  <a:extLst>
                    <a:ext uri="{9D8B030D-6E8A-4147-A177-3AD203B41FA5}">
                      <a16:colId xmlns:a16="http://schemas.microsoft.com/office/drawing/2014/main" val="4203689922"/>
                    </a:ext>
                  </a:extLst>
                </a:gridCol>
              </a:tblGrid>
              <a:tr h="370840">
                <a:tc>
                  <a:txBody>
                    <a:bodyPr/>
                    <a:lstStyle/>
                    <a:p>
                      <a:pPr algn="ctr"/>
                      <a:r>
                        <a:rPr lang="en-US" dirty="0"/>
                        <a:t>Industry</a:t>
                      </a:r>
                    </a:p>
                  </a:txBody>
                  <a:tcPr/>
                </a:tc>
                <a:tc>
                  <a:txBody>
                    <a:bodyPr/>
                    <a:lstStyle/>
                    <a:p>
                      <a:pPr algn="ctr"/>
                      <a:r>
                        <a:rPr lang="en-US" dirty="0"/>
                        <a:t>Hazards/Gases</a:t>
                      </a:r>
                    </a:p>
                  </a:txBody>
                  <a:tcPr/>
                </a:tc>
                <a:tc>
                  <a:txBody>
                    <a:bodyPr/>
                    <a:lstStyle/>
                    <a:p>
                      <a:pPr algn="ctr"/>
                      <a:r>
                        <a:rPr lang="en-US" dirty="0"/>
                        <a:t>Portable Products</a:t>
                      </a:r>
                    </a:p>
                  </a:txBody>
                  <a:tcPr/>
                </a:tc>
                <a:extLst>
                  <a:ext uri="{0D108BD9-81ED-4DB2-BD59-A6C34878D82A}">
                    <a16:rowId xmlns:a16="http://schemas.microsoft.com/office/drawing/2014/main" val="2090893510"/>
                  </a:ext>
                </a:extLst>
              </a:tr>
              <a:tr h="370840">
                <a:tc>
                  <a:txBody>
                    <a:bodyPr/>
                    <a:lstStyle/>
                    <a:p>
                      <a:pPr algn="l"/>
                      <a:r>
                        <a:rPr lang="en-US" sz="1200" dirty="0"/>
                        <a:t>Oil &amp; Gas</a:t>
                      </a:r>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dirty="0"/>
                        <a:t>LEL, O2, H2S, CO, SO2, HCN, NH3, Benzene (C6H6)</a:t>
                      </a:r>
                    </a:p>
                  </a:txBody>
                  <a:tcPr/>
                </a:tc>
                <a:tc>
                  <a:txBody>
                    <a:bodyPr/>
                    <a:lstStyle/>
                    <a:p>
                      <a:pPr algn="l"/>
                      <a:r>
                        <a:rPr lang="en-US" sz="1200" dirty="0"/>
                        <a:t>GX-3R &amp; GX-3R Pro, GX-2012, GX-6000, Eagle 2</a:t>
                      </a:r>
                    </a:p>
                  </a:txBody>
                  <a:tcPr/>
                </a:tc>
                <a:extLst>
                  <a:ext uri="{0D108BD9-81ED-4DB2-BD59-A6C34878D82A}">
                    <a16:rowId xmlns:a16="http://schemas.microsoft.com/office/drawing/2014/main" val="3972155760"/>
                  </a:ext>
                </a:extLst>
              </a:tr>
              <a:tr h="370840">
                <a:tc>
                  <a:txBody>
                    <a:bodyPr/>
                    <a:lstStyle/>
                    <a:p>
                      <a:pPr algn="l"/>
                      <a:r>
                        <a:rPr lang="en-US" sz="1200" dirty="0"/>
                        <a:t>Energy/Utilities</a:t>
                      </a:r>
                    </a:p>
                  </a:txBody>
                  <a:tcPr/>
                </a:tc>
                <a:tc>
                  <a:txBody>
                    <a:bodyPr/>
                    <a:lstStyle/>
                    <a:p>
                      <a:pPr algn="l"/>
                      <a:r>
                        <a:rPr lang="en-US" sz="1200" dirty="0"/>
                        <a:t>LEL, O2, H2S, CO, SO2, H2</a:t>
                      </a:r>
                    </a:p>
                  </a:txBody>
                  <a:tcPr/>
                </a:tc>
                <a:tc>
                  <a:txBody>
                    <a:bodyPr/>
                    <a:lstStyle/>
                    <a:p>
                      <a:pPr algn="l"/>
                      <a:r>
                        <a:rPr lang="en-US" sz="1200" dirty="0"/>
                        <a:t>GX-3R &amp; GX-3R Pro, GX-2012, Eagle 2</a:t>
                      </a:r>
                    </a:p>
                  </a:txBody>
                  <a:tcPr/>
                </a:tc>
                <a:extLst>
                  <a:ext uri="{0D108BD9-81ED-4DB2-BD59-A6C34878D82A}">
                    <a16:rowId xmlns:a16="http://schemas.microsoft.com/office/drawing/2014/main" val="2402366802"/>
                  </a:ext>
                </a:extLst>
              </a:tr>
              <a:tr h="370840">
                <a:tc>
                  <a:txBody>
                    <a:bodyPr/>
                    <a:lstStyle/>
                    <a:p>
                      <a:pPr algn="l"/>
                      <a:r>
                        <a:rPr lang="en-US" sz="1200" dirty="0"/>
                        <a:t>Construction</a:t>
                      </a:r>
                    </a:p>
                  </a:txBody>
                  <a:tcPr/>
                </a:tc>
                <a:tc>
                  <a:txBody>
                    <a:bodyPr/>
                    <a:lstStyle/>
                    <a:p>
                      <a:pPr algn="l"/>
                      <a:r>
                        <a:rPr lang="en-US" sz="1200" dirty="0"/>
                        <a:t>LEL, O2, H2S, CO, NO2</a:t>
                      </a:r>
                    </a:p>
                  </a:txBody>
                  <a:tcPr/>
                </a:tc>
                <a:tc>
                  <a:txBody>
                    <a:bodyPr/>
                    <a:lstStyle/>
                    <a:p>
                      <a:pPr algn="l"/>
                      <a:r>
                        <a:rPr lang="en-US" sz="1200" dirty="0"/>
                        <a:t>GX-3R &amp; GX-3R Pro, GX-2009 MSHA (</a:t>
                      </a:r>
                      <a:r>
                        <a:rPr lang="en-US" sz="1200" i="1" dirty="0"/>
                        <a:t>for</a:t>
                      </a:r>
                      <a:r>
                        <a:rPr lang="en-US" sz="1200" dirty="0"/>
                        <a:t> </a:t>
                      </a:r>
                      <a:r>
                        <a:rPr lang="en-US" sz="1200" i="1" dirty="0"/>
                        <a:t>NO2</a:t>
                      </a:r>
                      <a:r>
                        <a:rPr lang="en-US" sz="1200" dirty="0"/>
                        <a:t>), GX-6000</a:t>
                      </a:r>
                    </a:p>
                  </a:txBody>
                  <a:tcPr/>
                </a:tc>
                <a:extLst>
                  <a:ext uri="{0D108BD9-81ED-4DB2-BD59-A6C34878D82A}">
                    <a16:rowId xmlns:a16="http://schemas.microsoft.com/office/drawing/2014/main" val="643245773"/>
                  </a:ext>
                </a:extLst>
              </a:tr>
              <a:tr h="370840">
                <a:tc>
                  <a:txBody>
                    <a:bodyPr/>
                    <a:lstStyle/>
                    <a:p>
                      <a:pPr algn="l"/>
                      <a:r>
                        <a:rPr lang="en-US" sz="1200" dirty="0"/>
                        <a:t>Water/Wastewater</a:t>
                      </a:r>
                    </a:p>
                  </a:txBody>
                  <a:tcPr/>
                </a:tc>
                <a:tc>
                  <a:txBody>
                    <a:bodyPr/>
                    <a:lstStyle/>
                    <a:p>
                      <a:pPr algn="l"/>
                      <a:r>
                        <a:rPr lang="en-US" sz="1200" dirty="0"/>
                        <a:t>LEL, O2, H2S, CO, NH3, Cl, O3, SO2, VOC’s</a:t>
                      </a:r>
                    </a:p>
                  </a:txBody>
                  <a:tcPr/>
                </a:tc>
                <a:tc>
                  <a:txBody>
                    <a:bodyPr/>
                    <a:lstStyle/>
                    <a:p>
                      <a:pPr algn="l"/>
                      <a:r>
                        <a:rPr lang="en-US" sz="1200" dirty="0"/>
                        <a:t>GX-3R &amp; GX-3R Pro, GX-6000</a:t>
                      </a:r>
                    </a:p>
                  </a:txBody>
                  <a:tcPr/>
                </a:tc>
                <a:extLst>
                  <a:ext uri="{0D108BD9-81ED-4DB2-BD59-A6C34878D82A}">
                    <a16:rowId xmlns:a16="http://schemas.microsoft.com/office/drawing/2014/main" val="1120582853"/>
                  </a:ext>
                </a:extLst>
              </a:tr>
              <a:tr h="370840">
                <a:tc>
                  <a:txBody>
                    <a:bodyPr/>
                    <a:lstStyle/>
                    <a:p>
                      <a:pPr algn="l"/>
                      <a:r>
                        <a:rPr lang="en-US" sz="1200"/>
                        <a:t>Landfill/Waste</a:t>
                      </a:r>
                      <a:endParaRPr lang="en-US" sz="1200" dirty="0"/>
                    </a:p>
                  </a:txBody>
                  <a:tcPr/>
                </a:tc>
                <a:tc>
                  <a:txBody>
                    <a:bodyPr/>
                    <a:lstStyle/>
                    <a:p>
                      <a:pPr algn="l"/>
                      <a:r>
                        <a:rPr lang="en-US" sz="1200" dirty="0"/>
                        <a:t>CH4, CO2, NH3, CL2, NMOC’s, VOC’s</a:t>
                      </a:r>
                    </a:p>
                  </a:txBody>
                  <a:tcPr/>
                </a:tc>
                <a:tc>
                  <a:txBody>
                    <a:bodyPr/>
                    <a:lstStyle/>
                    <a:p>
                      <a:pPr algn="l"/>
                      <a:r>
                        <a:rPr lang="en-US" sz="1200" dirty="0"/>
                        <a:t>GX-6000, Eagle 2</a:t>
                      </a:r>
                    </a:p>
                  </a:txBody>
                  <a:tcPr/>
                </a:tc>
                <a:extLst>
                  <a:ext uri="{0D108BD9-81ED-4DB2-BD59-A6C34878D82A}">
                    <a16:rowId xmlns:a16="http://schemas.microsoft.com/office/drawing/2014/main" val="1550164743"/>
                  </a:ext>
                </a:extLst>
              </a:tr>
              <a:tr h="370840">
                <a:tc>
                  <a:txBody>
                    <a:bodyPr/>
                    <a:lstStyle/>
                    <a:p>
                      <a:pPr algn="l"/>
                      <a:r>
                        <a:rPr lang="en-US" sz="1200" dirty="0"/>
                        <a:t>Fire/First Responders</a:t>
                      </a:r>
                    </a:p>
                  </a:txBody>
                  <a:tcPr/>
                </a:tc>
                <a:tc>
                  <a:txBody>
                    <a:bodyPr/>
                    <a:lstStyle/>
                    <a:p>
                      <a:pPr algn="l"/>
                      <a:r>
                        <a:rPr lang="en-US" sz="1200" dirty="0"/>
                        <a:t>LEL, O2, H2S, CO, HCN, NH3, VOC’s</a:t>
                      </a:r>
                    </a:p>
                  </a:txBody>
                  <a:tcPr/>
                </a:tc>
                <a:tc>
                  <a:txBody>
                    <a:bodyPr/>
                    <a:lstStyle/>
                    <a:p>
                      <a:pPr algn="l"/>
                      <a:r>
                        <a:rPr lang="en-US" sz="1200" dirty="0"/>
                        <a:t>CO-03, GX-3R &amp; GX-3R Pro, </a:t>
                      </a:r>
                      <a:br>
                        <a:rPr lang="en-US" sz="1200" dirty="0"/>
                      </a:br>
                      <a:r>
                        <a:rPr lang="en-US" sz="1200" dirty="0"/>
                        <a:t>GX-6000</a:t>
                      </a:r>
                    </a:p>
                  </a:txBody>
                  <a:tcPr/>
                </a:tc>
                <a:extLst>
                  <a:ext uri="{0D108BD9-81ED-4DB2-BD59-A6C34878D82A}">
                    <a16:rowId xmlns:a16="http://schemas.microsoft.com/office/drawing/2014/main" val="2048590887"/>
                  </a:ext>
                </a:extLst>
              </a:tr>
              <a:tr h="370840">
                <a:tc>
                  <a:txBody>
                    <a:bodyPr/>
                    <a:lstStyle/>
                    <a:p>
                      <a:pPr algn="l"/>
                      <a:r>
                        <a:rPr lang="en-US" sz="1200" dirty="0"/>
                        <a:t>Food and Beverage Production</a:t>
                      </a:r>
                    </a:p>
                  </a:txBody>
                  <a:tcPr/>
                </a:tc>
                <a:tc>
                  <a:txBody>
                    <a:bodyPr/>
                    <a:lstStyle/>
                    <a:p>
                      <a:pPr algn="l"/>
                      <a:r>
                        <a:rPr lang="en-US" sz="1200" dirty="0"/>
                        <a:t>LEL, O2, H2S, CO, HCN, NH3, CO2, PH3</a:t>
                      </a:r>
                    </a:p>
                  </a:txBody>
                  <a:tcPr/>
                </a:tc>
                <a:tc>
                  <a:txBody>
                    <a:bodyPr/>
                    <a:lstStyle/>
                    <a:p>
                      <a:pPr algn="l"/>
                      <a:r>
                        <a:rPr lang="en-US" sz="1200" dirty="0"/>
                        <a:t>GX-3R &amp; GX-3R Pro, GX-6000</a:t>
                      </a:r>
                    </a:p>
                  </a:txBody>
                  <a:tcPr/>
                </a:tc>
                <a:extLst>
                  <a:ext uri="{0D108BD9-81ED-4DB2-BD59-A6C34878D82A}">
                    <a16:rowId xmlns:a16="http://schemas.microsoft.com/office/drawing/2014/main" val="3530793756"/>
                  </a:ext>
                </a:extLst>
              </a:tr>
              <a:tr h="370840">
                <a:tc>
                  <a:txBody>
                    <a:bodyPr/>
                    <a:lstStyle/>
                    <a:p>
                      <a:pPr algn="l"/>
                      <a:r>
                        <a:rPr lang="en-US" sz="1200" dirty="0"/>
                        <a:t>Manufacturing</a:t>
                      </a:r>
                    </a:p>
                  </a:txBody>
                  <a:tcPr/>
                </a:tc>
                <a:tc>
                  <a:txBody>
                    <a:bodyPr/>
                    <a:lstStyle/>
                    <a:p>
                      <a:pPr algn="l"/>
                      <a:r>
                        <a:rPr lang="en-US" sz="1200" dirty="0"/>
                        <a:t>LEL, O2, H2S, CO, Process gases like CO2, NH3</a:t>
                      </a:r>
                    </a:p>
                  </a:txBody>
                  <a:tcPr/>
                </a:tc>
                <a:tc>
                  <a:txBody>
                    <a:bodyPr/>
                    <a:lstStyle/>
                    <a:p>
                      <a:pPr algn="l"/>
                      <a:r>
                        <a:rPr lang="en-US" sz="1200" dirty="0"/>
                        <a:t>GX-3R &amp; GX-3R Pro, GX-6000</a:t>
                      </a:r>
                    </a:p>
                  </a:txBody>
                  <a:tcPr/>
                </a:tc>
                <a:extLst>
                  <a:ext uri="{0D108BD9-81ED-4DB2-BD59-A6C34878D82A}">
                    <a16:rowId xmlns:a16="http://schemas.microsoft.com/office/drawing/2014/main" val="730900381"/>
                  </a:ext>
                </a:extLst>
              </a:tr>
              <a:tr h="370840">
                <a:tc>
                  <a:txBody>
                    <a:bodyPr/>
                    <a:lstStyle/>
                    <a:p>
                      <a:pPr algn="l"/>
                      <a:r>
                        <a:rPr lang="en-US" sz="1200" dirty="0"/>
                        <a:t>Chemical</a:t>
                      </a:r>
                    </a:p>
                  </a:txBody>
                  <a:tcPr/>
                </a:tc>
                <a:tc>
                  <a:txBody>
                    <a:bodyPr/>
                    <a:lstStyle/>
                    <a:p>
                      <a:pPr algn="l"/>
                      <a:r>
                        <a:rPr lang="en-US" sz="1200" dirty="0"/>
                        <a:t>LEL, O2, H2S, CO, Cl2, H2, HCl, NO2, SO2, VOC’s</a:t>
                      </a:r>
                    </a:p>
                  </a:txBody>
                  <a:tcPr/>
                </a:tc>
                <a:tc>
                  <a:txBody>
                    <a:bodyPr/>
                    <a:lstStyle/>
                    <a:p>
                      <a:pPr algn="l"/>
                      <a:r>
                        <a:rPr lang="en-US" sz="1200" dirty="0"/>
                        <a:t>GX-3R &amp; GX-3R Pro, GX-6000, Eagle 2</a:t>
                      </a:r>
                    </a:p>
                  </a:txBody>
                  <a:tcPr/>
                </a:tc>
                <a:extLst>
                  <a:ext uri="{0D108BD9-81ED-4DB2-BD59-A6C34878D82A}">
                    <a16:rowId xmlns:a16="http://schemas.microsoft.com/office/drawing/2014/main" val="2024884147"/>
                  </a:ext>
                </a:extLst>
              </a:tr>
            </a:tbl>
          </a:graphicData>
        </a:graphic>
      </p:graphicFrame>
    </p:spTree>
    <p:extLst>
      <p:ext uri="{BB962C8B-B14F-4D97-AF65-F5344CB8AC3E}">
        <p14:creationId xmlns:p14="http://schemas.microsoft.com/office/powerpoint/2010/main" val="9186409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E61E2C-558A-2A41-97B4-AF8A0AEE44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6635" y="218392"/>
            <a:ext cx="2086694" cy="858153"/>
          </a:xfrm>
          <a:prstGeom prst="rect">
            <a:avLst/>
          </a:prstGeom>
        </p:spPr>
      </p:pic>
      <p:pic>
        <p:nvPicPr>
          <p:cNvPr id="8" name="Picture 7">
            <a:extLst>
              <a:ext uri="{FF2B5EF4-FFF2-40B4-BE49-F238E27FC236}">
                <a16:creationId xmlns:a16="http://schemas.microsoft.com/office/drawing/2014/main" id="{B532B195-27B2-504A-BD7E-DC99295626E1}"/>
              </a:ext>
            </a:extLst>
          </p:cNvPr>
          <p:cNvPicPr>
            <a:picLocks noChangeAspect="1"/>
          </p:cNvPicPr>
          <p:nvPr/>
        </p:nvPicPr>
        <p:blipFill>
          <a:blip r:embed="rId3"/>
          <a:stretch>
            <a:fillRect/>
          </a:stretch>
        </p:blipFill>
        <p:spPr>
          <a:xfrm>
            <a:off x="7708987" y="1208532"/>
            <a:ext cx="1358181" cy="1569634"/>
          </a:xfrm>
          <a:prstGeom prst="rect">
            <a:avLst/>
          </a:prstGeom>
        </p:spPr>
      </p:pic>
      <p:pic>
        <p:nvPicPr>
          <p:cNvPr id="12" name="Picture 11">
            <a:extLst>
              <a:ext uri="{FF2B5EF4-FFF2-40B4-BE49-F238E27FC236}">
                <a16:creationId xmlns:a16="http://schemas.microsoft.com/office/drawing/2014/main" id="{42918B12-15B2-F04F-9F94-728272B1A5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26632" y="1301359"/>
            <a:ext cx="3117163" cy="3117163"/>
          </a:xfrm>
          <a:prstGeom prst="rect">
            <a:avLst/>
          </a:prstGeom>
        </p:spPr>
      </p:pic>
      <p:pic>
        <p:nvPicPr>
          <p:cNvPr id="14" name="Picture 13">
            <a:extLst>
              <a:ext uri="{FF2B5EF4-FFF2-40B4-BE49-F238E27FC236}">
                <a16:creationId xmlns:a16="http://schemas.microsoft.com/office/drawing/2014/main" id="{234CAA3F-8926-0745-A2B0-548A23EA0A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28444" y="5527498"/>
            <a:ext cx="2237188" cy="1127333"/>
          </a:xfrm>
          <a:prstGeom prst="rect">
            <a:avLst/>
          </a:prstGeom>
        </p:spPr>
      </p:pic>
      <p:pic>
        <p:nvPicPr>
          <p:cNvPr id="22" name="Picture 21">
            <a:extLst>
              <a:ext uri="{FF2B5EF4-FFF2-40B4-BE49-F238E27FC236}">
                <a16:creationId xmlns:a16="http://schemas.microsoft.com/office/drawing/2014/main" id="{A6FD1FB7-4BE7-E249-801F-9A12586B99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07270" y="4614912"/>
            <a:ext cx="2552659" cy="2552659"/>
          </a:xfrm>
          <a:prstGeom prst="rect">
            <a:avLst/>
          </a:prstGeom>
        </p:spPr>
      </p:pic>
      <p:pic>
        <p:nvPicPr>
          <p:cNvPr id="29" name="Picture 28">
            <a:extLst>
              <a:ext uri="{FF2B5EF4-FFF2-40B4-BE49-F238E27FC236}">
                <a16:creationId xmlns:a16="http://schemas.microsoft.com/office/drawing/2014/main" id="{957E3E32-EAAE-364A-8DA8-21C3A666270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81165" y="782597"/>
            <a:ext cx="4385552" cy="1342516"/>
          </a:xfrm>
          <a:prstGeom prst="rect">
            <a:avLst/>
          </a:prstGeom>
        </p:spPr>
      </p:pic>
      <p:pic>
        <p:nvPicPr>
          <p:cNvPr id="9" name="Picture 8">
            <a:extLst>
              <a:ext uri="{FF2B5EF4-FFF2-40B4-BE49-F238E27FC236}">
                <a16:creationId xmlns:a16="http://schemas.microsoft.com/office/drawing/2014/main" id="{D2A7C4ED-42A9-4643-A5A0-8285E64BDB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6727" y="4702889"/>
            <a:ext cx="1779373" cy="1779373"/>
          </a:xfrm>
          <a:prstGeom prst="rect">
            <a:avLst/>
          </a:prstGeom>
        </p:spPr>
      </p:pic>
      <p:pic>
        <p:nvPicPr>
          <p:cNvPr id="11" name="Picture 10">
            <a:extLst>
              <a:ext uri="{FF2B5EF4-FFF2-40B4-BE49-F238E27FC236}">
                <a16:creationId xmlns:a16="http://schemas.microsoft.com/office/drawing/2014/main" id="{E854BDD2-4133-1D49-A3EC-81D7BB85E8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23308" y="5967803"/>
            <a:ext cx="1813348" cy="540253"/>
          </a:xfrm>
          <a:prstGeom prst="rect">
            <a:avLst/>
          </a:prstGeom>
        </p:spPr>
      </p:pic>
      <p:pic>
        <p:nvPicPr>
          <p:cNvPr id="15" name="Picture 14">
            <a:extLst>
              <a:ext uri="{FF2B5EF4-FFF2-40B4-BE49-F238E27FC236}">
                <a16:creationId xmlns:a16="http://schemas.microsoft.com/office/drawing/2014/main" id="{3CFD7C3C-B7A4-194D-A5E0-67A642D5FDE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3252" y="3945621"/>
            <a:ext cx="2126325" cy="619541"/>
          </a:xfrm>
          <a:prstGeom prst="rect">
            <a:avLst/>
          </a:prstGeom>
        </p:spPr>
      </p:pic>
      <p:pic>
        <p:nvPicPr>
          <p:cNvPr id="23" name="Picture 22">
            <a:extLst>
              <a:ext uri="{FF2B5EF4-FFF2-40B4-BE49-F238E27FC236}">
                <a16:creationId xmlns:a16="http://schemas.microsoft.com/office/drawing/2014/main" id="{4D3F1FEB-F65A-0D45-92EE-DEE0BAA895D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9027" y="3540988"/>
            <a:ext cx="3009900" cy="1054100"/>
          </a:xfrm>
          <a:prstGeom prst="rect">
            <a:avLst/>
          </a:prstGeom>
        </p:spPr>
      </p:pic>
      <p:pic>
        <p:nvPicPr>
          <p:cNvPr id="10" name="Picture 9">
            <a:extLst>
              <a:ext uri="{FF2B5EF4-FFF2-40B4-BE49-F238E27FC236}">
                <a16:creationId xmlns:a16="http://schemas.microsoft.com/office/drawing/2014/main" id="{8A072EDD-01EA-7C40-8894-22084DB209CD}"/>
              </a:ext>
            </a:extLst>
          </p:cNvPr>
          <p:cNvPicPr>
            <a:picLocks noChangeAspect="1"/>
          </p:cNvPicPr>
          <p:nvPr/>
        </p:nvPicPr>
        <p:blipFill>
          <a:blip r:embed="rId12"/>
          <a:stretch>
            <a:fillRect/>
          </a:stretch>
        </p:blipFill>
        <p:spPr>
          <a:xfrm>
            <a:off x="1353912" y="468894"/>
            <a:ext cx="2552658" cy="1021063"/>
          </a:xfrm>
          <a:prstGeom prst="rect">
            <a:avLst/>
          </a:prstGeom>
        </p:spPr>
      </p:pic>
      <p:pic>
        <p:nvPicPr>
          <p:cNvPr id="3" name="Picture 2">
            <a:extLst>
              <a:ext uri="{FF2B5EF4-FFF2-40B4-BE49-F238E27FC236}">
                <a16:creationId xmlns:a16="http://schemas.microsoft.com/office/drawing/2014/main" id="{05E1CA6A-422D-B44E-9C53-6EE79FC94A1D}"/>
              </a:ext>
            </a:extLst>
          </p:cNvPr>
          <p:cNvPicPr>
            <a:picLocks noChangeAspect="1"/>
          </p:cNvPicPr>
          <p:nvPr/>
        </p:nvPicPr>
        <p:blipFill>
          <a:blip r:embed="rId13"/>
          <a:stretch>
            <a:fillRect/>
          </a:stretch>
        </p:blipFill>
        <p:spPr>
          <a:xfrm>
            <a:off x="5061759" y="4101062"/>
            <a:ext cx="2232820" cy="579674"/>
          </a:xfrm>
          <a:prstGeom prst="rect">
            <a:avLst/>
          </a:prstGeom>
        </p:spPr>
      </p:pic>
      <p:pic>
        <p:nvPicPr>
          <p:cNvPr id="13" name="Picture 12">
            <a:extLst>
              <a:ext uri="{FF2B5EF4-FFF2-40B4-BE49-F238E27FC236}">
                <a16:creationId xmlns:a16="http://schemas.microsoft.com/office/drawing/2014/main" id="{A612C031-72A0-404B-B2C9-EFB6C5C1DB22}"/>
              </a:ext>
            </a:extLst>
          </p:cNvPr>
          <p:cNvPicPr>
            <a:picLocks noChangeAspect="1"/>
          </p:cNvPicPr>
          <p:nvPr/>
        </p:nvPicPr>
        <p:blipFill>
          <a:blip r:embed="rId14"/>
          <a:stretch>
            <a:fillRect/>
          </a:stretch>
        </p:blipFill>
        <p:spPr>
          <a:xfrm>
            <a:off x="702046" y="1656778"/>
            <a:ext cx="1928195" cy="854314"/>
          </a:xfrm>
          <a:prstGeom prst="rect">
            <a:avLst/>
          </a:prstGeom>
        </p:spPr>
      </p:pic>
      <p:pic>
        <p:nvPicPr>
          <p:cNvPr id="17" name="Picture 16">
            <a:extLst>
              <a:ext uri="{FF2B5EF4-FFF2-40B4-BE49-F238E27FC236}">
                <a16:creationId xmlns:a16="http://schemas.microsoft.com/office/drawing/2014/main" id="{9AADF472-B20E-D049-A997-0AC4856E9D53}"/>
              </a:ext>
            </a:extLst>
          </p:cNvPr>
          <p:cNvPicPr>
            <a:picLocks noChangeAspect="1"/>
          </p:cNvPicPr>
          <p:nvPr/>
        </p:nvPicPr>
        <p:blipFill>
          <a:blip r:embed="rId15"/>
          <a:stretch>
            <a:fillRect/>
          </a:stretch>
        </p:blipFill>
        <p:spPr>
          <a:xfrm>
            <a:off x="449179" y="2677913"/>
            <a:ext cx="3437647" cy="809757"/>
          </a:xfrm>
          <a:prstGeom prst="rect">
            <a:avLst/>
          </a:prstGeom>
        </p:spPr>
      </p:pic>
      <p:pic>
        <p:nvPicPr>
          <p:cNvPr id="21" name="Picture 20">
            <a:extLst>
              <a:ext uri="{FF2B5EF4-FFF2-40B4-BE49-F238E27FC236}">
                <a16:creationId xmlns:a16="http://schemas.microsoft.com/office/drawing/2014/main" id="{997CE9BB-58B8-2946-B40C-8ED4BA7467A3}"/>
              </a:ext>
            </a:extLst>
          </p:cNvPr>
          <p:cNvPicPr>
            <a:picLocks noChangeAspect="1"/>
          </p:cNvPicPr>
          <p:nvPr/>
        </p:nvPicPr>
        <p:blipFill>
          <a:blip r:embed="rId16"/>
          <a:stretch>
            <a:fillRect/>
          </a:stretch>
        </p:blipFill>
        <p:spPr>
          <a:xfrm>
            <a:off x="3446104" y="1884099"/>
            <a:ext cx="2625147" cy="744243"/>
          </a:xfrm>
          <a:prstGeom prst="rect">
            <a:avLst/>
          </a:prstGeom>
        </p:spPr>
      </p:pic>
      <p:pic>
        <p:nvPicPr>
          <p:cNvPr id="27" name="Picture 26">
            <a:extLst>
              <a:ext uri="{FF2B5EF4-FFF2-40B4-BE49-F238E27FC236}">
                <a16:creationId xmlns:a16="http://schemas.microsoft.com/office/drawing/2014/main" id="{9A7E6F61-4BCB-A94C-91D8-B172BB47689A}"/>
              </a:ext>
            </a:extLst>
          </p:cNvPr>
          <p:cNvPicPr>
            <a:picLocks noChangeAspect="1"/>
          </p:cNvPicPr>
          <p:nvPr/>
        </p:nvPicPr>
        <p:blipFill>
          <a:blip r:embed="rId17"/>
          <a:stretch>
            <a:fillRect/>
          </a:stretch>
        </p:blipFill>
        <p:spPr>
          <a:xfrm>
            <a:off x="6691670" y="4875302"/>
            <a:ext cx="2283620" cy="524682"/>
          </a:xfrm>
          <a:prstGeom prst="rect">
            <a:avLst/>
          </a:prstGeom>
        </p:spPr>
      </p:pic>
      <p:pic>
        <p:nvPicPr>
          <p:cNvPr id="37" name="Picture 36">
            <a:extLst>
              <a:ext uri="{FF2B5EF4-FFF2-40B4-BE49-F238E27FC236}">
                <a16:creationId xmlns:a16="http://schemas.microsoft.com/office/drawing/2014/main" id="{841D7925-45AE-EF43-88A7-24699C5C039C}"/>
              </a:ext>
            </a:extLst>
          </p:cNvPr>
          <p:cNvPicPr>
            <a:picLocks noChangeAspect="1"/>
          </p:cNvPicPr>
          <p:nvPr/>
        </p:nvPicPr>
        <p:blipFill>
          <a:blip r:embed="rId18"/>
          <a:stretch>
            <a:fillRect/>
          </a:stretch>
        </p:blipFill>
        <p:spPr>
          <a:xfrm>
            <a:off x="2858453" y="4525295"/>
            <a:ext cx="2625147" cy="712669"/>
          </a:xfrm>
          <a:prstGeom prst="rect">
            <a:avLst/>
          </a:prstGeom>
        </p:spPr>
      </p:pic>
      <p:pic>
        <p:nvPicPr>
          <p:cNvPr id="39" name="Picture 38">
            <a:extLst>
              <a:ext uri="{FF2B5EF4-FFF2-40B4-BE49-F238E27FC236}">
                <a16:creationId xmlns:a16="http://schemas.microsoft.com/office/drawing/2014/main" id="{A9D79CC3-E1D1-1F4F-95BE-727F9A4E0DAD}"/>
              </a:ext>
            </a:extLst>
          </p:cNvPr>
          <p:cNvPicPr>
            <a:picLocks noChangeAspect="1"/>
          </p:cNvPicPr>
          <p:nvPr/>
        </p:nvPicPr>
        <p:blipFill>
          <a:blip r:embed="rId19"/>
          <a:stretch>
            <a:fillRect/>
          </a:stretch>
        </p:blipFill>
        <p:spPr>
          <a:xfrm>
            <a:off x="3707078" y="437588"/>
            <a:ext cx="2529290" cy="541592"/>
          </a:xfrm>
          <a:prstGeom prst="rect">
            <a:avLst/>
          </a:prstGeom>
        </p:spPr>
      </p:pic>
      <p:pic>
        <p:nvPicPr>
          <p:cNvPr id="41" name="Picture 40">
            <a:extLst>
              <a:ext uri="{FF2B5EF4-FFF2-40B4-BE49-F238E27FC236}">
                <a16:creationId xmlns:a16="http://schemas.microsoft.com/office/drawing/2014/main" id="{42E83579-C080-274F-98C6-992A700BC14B}"/>
              </a:ext>
            </a:extLst>
          </p:cNvPr>
          <p:cNvPicPr>
            <a:picLocks noChangeAspect="1"/>
          </p:cNvPicPr>
          <p:nvPr/>
        </p:nvPicPr>
        <p:blipFill>
          <a:blip r:embed="rId20"/>
          <a:stretch>
            <a:fillRect/>
          </a:stretch>
        </p:blipFill>
        <p:spPr>
          <a:xfrm>
            <a:off x="7447601" y="2936786"/>
            <a:ext cx="1485331" cy="1601286"/>
          </a:xfrm>
          <a:prstGeom prst="rect">
            <a:avLst/>
          </a:prstGeom>
        </p:spPr>
      </p:pic>
    </p:spTree>
    <p:extLst>
      <p:ext uri="{BB962C8B-B14F-4D97-AF65-F5344CB8AC3E}">
        <p14:creationId xmlns:p14="http://schemas.microsoft.com/office/powerpoint/2010/main" val="22407027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Distributor Partnership Program</a:t>
            </a:r>
          </a:p>
        </p:txBody>
      </p:sp>
      <p:sp>
        <p:nvSpPr>
          <p:cNvPr id="3" name="Content Placeholder 2"/>
          <p:cNvSpPr>
            <a:spLocks noGrp="1"/>
          </p:cNvSpPr>
          <p:nvPr>
            <p:ph idx="1"/>
          </p:nvPr>
        </p:nvSpPr>
        <p:spPr/>
        <p:txBody>
          <a:bodyPr/>
          <a:lstStyle/>
          <a:p>
            <a:r>
              <a:rPr lang="en-US" sz="1800" dirty="0"/>
              <a:t>Stocking distributor: provide immediate delivery</a:t>
            </a:r>
          </a:p>
          <a:p>
            <a:pPr lvl="1"/>
            <a:r>
              <a:rPr lang="en-US" sz="1400" b="1" dirty="0">
                <a:solidFill>
                  <a:srgbClr val="008000"/>
                </a:solidFill>
              </a:rPr>
              <a:t>Increased sales</a:t>
            </a:r>
          </a:p>
          <a:p>
            <a:r>
              <a:rPr lang="en-US" sz="1800" dirty="0"/>
              <a:t>Service Center: provide immediate local instrument service, calibration and repair parts.</a:t>
            </a:r>
          </a:p>
          <a:p>
            <a:pPr lvl="1"/>
            <a:r>
              <a:rPr lang="en-US" sz="1400" b="1" dirty="0">
                <a:solidFill>
                  <a:srgbClr val="008000"/>
                </a:solidFill>
              </a:rPr>
              <a:t>Increased profits</a:t>
            </a:r>
          </a:p>
          <a:p>
            <a:r>
              <a:rPr lang="en-US" sz="1800" dirty="0"/>
              <a:t>Regional RKI Representatives provide ongoing product training and sales support.</a:t>
            </a:r>
          </a:p>
          <a:p>
            <a:pPr lvl="1"/>
            <a:r>
              <a:rPr lang="en-US" sz="1400" b="1" dirty="0">
                <a:solidFill>
                  <a:srgbClr val="008000"/>
                </a:solidFill>
              </a:rPr>
              <a:t>Increased confidence  </a:t>
            </a:r>
          </a:p>
          <a:p>
            <a:r>
              <a:rPr lang="en-US" sz="1800" dirty="0"/>
              <a:t>RKI business culture is unlike any other gas detection manufacture in the industry. We provide the highest quality product, immediate and exceptional customer service and technical support (USA).</a:t>
            </a:r>
          </a:p>
          <a:p>
            <a:pPr lvl="1"/>
            <a:r>
              <a:rPr lang="en-US" sz="1400" b="1" dirty="0">
                <a:solidFill>
                  <a:srgbClr val="008000"/>
                </a:solidFill>
              </a:rPr>
              <a:t>Increased reliability  </a:t>
            </a:r>
          </a:p>
          <a:p>
            <a:r>
              <a:rPr lang="en-US" sz="1800" dirty="0"/>
              <a:t>RKI believes in working with partner distributors to develop their markets by provide you with orders (not sales leads) from area end-users.</a:t>
            </a:r>
          </a:p>
          <a:p>
            <a:pPr lvl="1"/>
            <a:r>
              <a:rPr lang="en-US" sz="1400" b="1" dirty="0">
                <a:solidFill>
                  <a:srgbClr val="008000"/>
                </a:solidFill>
              </a:rPr>
              <a:t>Increased team loyalty and trust</a:t>
            </a:r>
            <a:r>
              <a:rPr lang="en-US" sz="1400" dirty="0"/>
              <a:t>.</a:t>
            </a:r>
          </a:p>
        </p:txBody>
      </p:sp>
    </p:spTree>
    <p:extLst>
      <p:ext uri="{BB962C8B-B14F-4D97-AF65-F5344CB8AC3E}">
        <p14:creationId xmlns:p14="http://schemas.microsoft.com/office/powerpoint/2010/main" val="206041935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DB5CBBD-1631-634B-B918-5DFB8BFB5AC1}"/>
              </a:ext>
            </a:extLst>
          </p:cNvPr>
          <p:cNvPicPr>
            <a:picLocks noChangeAspect="1"/>
          </p:cNvPicPr>
          <p:nvPr/>
        </p:nvPicPr>
        <p:blipFill>
          <a:blip r:embed="rId2"/>
          <a:stretch>
            <a:fillRect/>
          </a:stretch>
        </p:blipFill>
        <p:spPr>
          <a:xfrm>
            <a:off x="1004148" y="1288209"/>
            <a:ext cx="6916779" cy="4640007"/>
          </a:xfrm>
          <a:prstGeom prst="rect">
            <a:avLst/>
          </a:prstGeom>
        </p:spPr>
      </p:pic>
      <p:sp>
        <p:nvSpPr>
          <p:cNvPr id="8" name="正方形/長方形 7"/>
          <p:cNvSpPr/>
          <p:nvPr/>
        </p:nvSpPr>
        <p:spPr>
          <a:xfrm>
            <a:off x="2123728" y="116632"/>
            <a:ext cx="5616624" cy="600164"/>
          </a:xfrm>
          <a:prstGeom prst="rect">
            <a:avLst/>
          </a:prstGeom>
        </p:spPr>
        <p:txBody>
          <a:bodyPr wrap="square">
            <a:spAutoFit/>
          </a:bodyPr>
          <a:lstStyle/>
          <a:p>
            <a:pPr algn="ctr" eaLnBrk="1" fontAlgn="auto" hangingPunct="1">
              <a:spcBef>
                <a:spcPts val="0"/>
              </a:spcBef>
              <a:spcAft>
                <a:spcPts val="0"/>
              </a:spcAft>
            </a:pPr>
            <a:r>
              <a:rPr kumimoji="1" lang="en-US" altLang="ja-JP"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rPr>
              <a:t>RKI Regional Reps</a:t>
            </a:r>
            <a:endParaRPr kumimoji="1" lang="ja-JP" altLang="en-US"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endParaRPr>
          </a:p>
        </p:txBody>
      </p:sp>
      <p:sp>
        <p:nvSpPr>
          <p:cNvPr id="4" name="TextBox 3"/>
          <p:cNvSpPr txBox="1"/>
          <p:nvPr/>
        </p:nvSpPr>
        <p:spPr>
          <a:xfrm>
            <a:off x="3340404" y="1622258"/>
            <a:ext cx="1728192"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8064A2">
                    <a:lumMod val="75000"/>
                  </a:srgbClr>
                </a:solidFill>
                <a:latin typeface="Century Gothic"/>
                <a:ea typeface="+mn-ea"/>
                <a:cs typeface="+mn-cs"/>
              </a:rPr>
              <a:t>CENTRAL &amp; MICHIGAN</a:t>
            </a:r>
          </a:p>
          <a:p>
            <a:pPr algn="l" eaLnBrk="1" fontAlgn="auto" hangingPunct="1">
              <a:spcBef>
                <a:spcPts val="0"/>
              </a:spcBef>
              <a:spcAft>
                <a:spcPts val="0"/>
              </a:spcAft>
            </a:pPr>
            <a:r>
              <a:rPr kumimoji="1" lang="en-US" sz="900" b="0" dirty="0">
                <a:solidFill>
                  <a:prstClr val="black"/>
                </a:solidFill>
                <a:latin typeface="Century Gothic"/>
                <a:ea typeface="+mn-ea"/>
                <a:cs typeface="+mn-cs"/>
              </a:rPr>
              <a:t>Dave McEndarffer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(913) 634-0396</a:t>
            </a:r>
          </a:p>
        </p:txBody>
      </p:sp>
      <p:sp>
        <p:nvSpPr>
          <p:cNvPr id="7" name="TextBox 6"/>
          <p:cNvSpPr txBox="1"/>
          <p:nvPr/>
        </p:nvSpPr>
        <p:spPr>
          <a:xfrm>
            <a:off x="105481" y="1399302"/>
            <a:ext cx="1224136" cy="2300630"/>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prstClr val="black"/>
                </a:solidFill>
                <a:latin typeface="Century Gothic"/>
                <a:ea typeface="+mn-ea"/>
                <a:cs typeface="+mn-cs"/>
              </a:rPr>
              <a:t>NORTH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Foster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a:solidFill>
                  <a:prstClr val="black"/>
                </a:solidFill>
                <a:latin typeface="Century Gothic"/>
                <a:ea typeface="+mn-ea"/>
                <a:cs typeface="+mn-cs"/>
              </a:rPr>
              <a:t>Todd Rosencrans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err="1">
                <a:solidFill>
                  <a:prstClr val="black"/>
                </a:solidFill>
                <a:latin typeface="Century Gothic"/>
              </a:rPr>
              <a:t>Jeremie</a:t>
            </a:r>
            <a:r>
              <a:rPr kumimoji="1" lang="en-US" sz="900" b="0" dirty="0">
                <a:solidFill>
                  <a:prstClr val="black"/>
                </a:solidFill>
                <a:latin typeface="Century Gothic"/>
              </a:rPr>
              <a:t> Wise</a:t>
            </a:r>
          </a:p>
          <a:p>
            <a:pPr algn="l" eaLnBrk="1" fontAlgn="auto" hangingPunct="1">
              <a:spcBef>
                <a:spcPts val="0"/>
              </a:spcBef>
              <a:spcAft>
                <a:spcPts val="0"/>
              </a:spcAft>
            </a:pPr>
            <a:r>
              <a:rPr kumimoji="1" lang="en-US" sz="800" b="0" i="1" dirty="0">
                <a:solidFill>
                  <a:prstClr val="black"/>
                </a:solidFill>
                <a:latin typeface="Century Gothic"/>
              </a:rPr>
              <a:t>Cell: (208) 659-2564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Justin. Wise</a:t>
            </a:r>
          </a:p>
          <a:p>
            <a:pPr algn="l" eaLnBrk="1" fontAlgn="auto" hangingPunct="1">
              <a:spcBef>
                <a:spcPts val="0"/>
              </a:spcBef>
              <a:spcAft>
                <a:spcPts val="0"/>
              </a:spcAft>
            </a:pPr>
            <a:r>
              <a:rPr kumimoji="1" lang="en-US" sz="800" b="0" i="1" dirty="0">
                <a:solidFill>
                  <a:prstClr val="black"/>
                </a:solidFill>
                <a:latin typeface="Century Gothic"/>
              </a:rPr>
              <a:t>Cell: (208) 640-1564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Henry </a:t>
            </a:r>
            <a:r>
              <a:rPr kumimoji="1" lang="en-US" sz="900" b="0" dirty="0" err="1">
                <a:solidFill>
                  <a:prstClr val="black"/>
                </a:solidFill>
                <a:latin typeface="Century Gothic"/>
              </a:rPr>
              <a:t>Dukart</a:t>
            </a:r>
            <a:endParaRPr kumimoji="1" lang="en-US" sz="900" b="0" dirty="0">
              <a:solidFill>
                <a:prstClr val="black"/>
              </a:solidFill>
              <a:latin typeface="Century Gothic"/>
            </a:endParaRPr>
          </a:p>
          <a:p>
            <a:pPr algn="l" eaLnBrk="1" fontAlgn="auto" hangingPunct="1">
              <a:spcBef>
                <a:spcPts val="0"/>
              </a:spcBef>
              <a:spcAft>
                <a:spcPts val="0"/>
              </a:spcAft>
            </a:pPr>
            <a:r>
              <a:rPr kumimoji="1" lang="en-US" sz="800" b="0" i="1" dirty="0">
                <a:solidFill>
                  <a:prstClr val="black"/>
                </a:solidFill>
                <a:latin typeface="Century Gothic"/>
              </a:rPr>
              <a:t>Cell: (720) 301-1160</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p:txBody>
      </p:sp>
      <p:sp>
        <p:nvSpPr>
          <p:cNvPr id="9" name="TextBox 8"/>
          <p:cNvSpPr txBox="1"/>
          <p:nvPr/>
        </p:nvSpPr>
        <p:spPr>
          <a:xfrm>
            <a:off x="94648" y="3776102"/>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50000"/>
                </a:solidFill>
                <a:latin typeface="Century Gothic"/>
                <a:ea typeface="+mn-ea"/>
                <a:cs typeface="+mn-cs"/>
              </a:rPr>
              <a:t>N. CALIFORNIA</a:t>
            </a:r>
          </a:p>
          <a:p>
            <a:pPr algn="l" eaLnBrk="1" fontAlgn="auto" hangingPunct="1">
              <a:spcBef>
                <a:spcPts val="0"/>
              </a:spcBef>
              <a:spcAft>
                <a:spcPts val="0"/>
              </a:spcAft>
            </a:pPr>
            <a:r>
              <a:rPr kumimoji="1" lang="en-US" sz="900" b="0" dirty="0">
                <a:solidFill>
                  <a:prstClr val="black"/>
                </a:solidFill>
                <a:latin typeface="Century Gothic"/>
                <a:ea typeface="+mn-ea"/>
                <a:cs typeface="+mn-cs"/>
              </a:rPr>
              <a:t>Ramey Packer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(510) 285-7506</a:t>
            </a:r>
          </a:p>
        </p:txBody>
      </p:sp>
      <p:sp>
        <p:nvSpPr>
          <p:cNvPr id="10" name="TextBox 9"/>
          <p:cNvSpPr txBox="1"/>
          <p:nvPr/>
        </p:nvSpPr>
        <p:spPr>
          <a:xfrm>
            <a:off x="923257" y="5113226"/>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F9966"/>
                </a:solidFill>
                <a:latin typeface="Century Gothic"/>
                <a:ea typeface="+mn-ea"/>
                <a:cs typeface="+mn-cs"/>
              </a:rPr>
              <a:t>SOUTH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Tammy Girton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(949) 397-5040</a:t>
            </a:r>
          </a:p>
        </p:txBody>
      </p:sp>
      <p:sp>
        <p:nvSpPr>
          <p:cNvPr id="12" name="TextBox 11"/>
          <p:cNvSpPr txBox="1"/>
          <p:nvPr/>
        </p:nvSpPr>
        <p:spPr>
          <a:xfrm>
            <a:off x="4780564"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8000"/>
                </a:solidFill>
                <a:latin typeface="Century Gothic"/>
                <a:ea typeface="+mn-ea"/>
                <a:cs typeface="+mn-cs"/>
              </a:rPr>
              <a:t>SOUTH CENTRAL</a:t>
            </a:r>
          </a:p>
          <a:p>
            <a:pPr algn="l" eaLnBrk="1" fontAlgn="auto" hangingPunct="1">
              <a:spcBef>
                <a:spcPts val="0"/>
              </a:spcBef>
              <a:spcAft>
                <a:spcPts val="0"/>
              </a:spcAft>
            </a:pPr>
            <a:r>
              <a:rPr kumimoji="1" lang="en-US" sz="900" b="0" dirty="0">
                <a:solidFill>
                  <a:prstClr val="black"/>
                </a:solidFill>
                <a:latin typeface="Century Gothic"/>
                <a:ea typeface="+mn-ea"/>
                <a:cs typeface="+mn-cs"/>
              </a:rPr>
              <a:t>James Emmons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(214) 980-4002</a:t>
            </a:r>
          </a:p>
        </p:txBody>
      </p:sp>
      <p:sp>
        <p:nvSpPr>
          <p:cNvPr id="13" name="TextBox 12"/>
          <p:cNvSpPr txBox="1"/>
          <p:nvPr/>
        </p:nvSpPr>
        <p:spPr>
          <a:xfrm>
            <a:off x="3052372"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CDD32"/>
                </a:solidFill>
                <a:latin typeface="Century Gothic"/>
                <a:ea typeface="+mn-ea"/>
                <a:cs typeface="+mn-cs"/>
              </a:rPr>
              <a:t>GULF COAST</a:t>
            </a:r>
          </a:p>
          <a:p>
            <a:pPr algn="l" eaLnBrk="1" fontAlgn="auto" hangingPunct="1">
              <a:spcBef>
                <a:spcPts val="0"/>
              </a:spcBef>
              <a:spcAft>
                <a:spcPts val="0"/>
              </a:spcAft>
            </a:pPr>
            <a:r>
              <a:rPr kumimoji="1" lang="en-US" sz="900" b="0" dirty="0">
                <a:solidFill>
                  <a:prstClr val="black"/>
                </a:solidFill>
                <a:latin typeface="Century Gothic"/>
                <a:ea typeface="+mn-ea"/>
                <a:cs typeface="+mn-cs"/>
              </a:rPr>
              <a:t>Darrell Pinckard</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(713) 732-0513</a:t>
            </a:r>
          </a:p>
        </p:txBody>
      </p:sp>
      <p:sp>
        <p:nvSpPr>
          <p:cNvPr id="14" name="TextBox 13"/>
          <p:cNvSpPr txBox="1"/>
          <p:nvPr/>
        </p:nvSpPr>
        <p:spPr>
          <a:xfrm>
            <a:off x="5572652" y="1622258"/>
            <a:ext cx="180020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3366FF"/>
                </a:solidFill>
                <a:latin typeface="Century Gothic"/>
                <a:ea typeface="+mn-ea"/>
                <a:cs typeface="+mn-cs"/>
              </a:rPr>
              <a:t>CENTRAL GREAT LAKES</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Maslowski</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(262) 271-8956</a:t>
            </a:r>
          </a:p>
        </p:txBody>
      </p:sp>
      <p:sp>
        <p:nvSpPr>
          <p:cNvPr id="15" name="TextBox 14"/>
          <p:cNvSpPr txBox="1"/>
          <p:nvPr/>
        </p:nvSpPr>
        <p:spPr>
          <a:xfrm>
            <a:off x="7300844" y="5582698"/>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1F497D">
                    <a:lumMod val="60000"/>
                    <a:lumOff val="40000"/>
                  </a:srgbClr>
                </a:solidFill>
                <a:latin typeface="Century Gothic"/>
                <a:ea typeface="+mn-ea"/>
                <a:cs typeface="+mn-cs"/>
              </a:rPr>
              <a:t>SOUTH EAST</a:t>
            </a:r>
          </a:p>
          <a:p>
            <a:pPr algn="l" eaLnBrk="1" fontAlgn="auto" hangingPunct="1">
              <a:spcBef>
                <a:spcPts val="0"/>
              </a:spcBef>
              <a:spcAft>
                <a:spcPts val="0"/>
              </a:spcAft>
            </a:pPr>
            <a:r>
              <a:rPr kumimoji="1" lang="en-US" sz="900" b="0" dirty="0">
                <a:solidFill>
                  <a:prstClr val="black"/>
                </a:solidFill>
                <a:latin typeface="Century Gothic"/>
                <a:ea typeface="+mn-ea"/>
                <a:cs typeface="+mn-cs"/>
              </a:rPr>
              <a:t>Todd Sauls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(770) 654-7443</a:t>
            </a:r>
          </a:p>
        </p:txBody>
      </p:sp>
      <p:sp>
        <p:nvSpPr>
          <p:cNvPr id="16" name="TextBox 15"/>
          <p:cNvSpPr txBox="1"/>
          <p:nvPr/>
        </p:nvSpPr>
        <p:spPr>
          <a:xfrm>
            <a:off x="7718898" y="433009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0090"/>
                </a:solidFill>
                <a:latin typeface="Century Gothic"/>
                <a:ea typeface="+mn-ea"/>
                <a:cs typeface="+mn-cs"/>
              </a:rPr>
              <a:t>MID ATLANTIC</a:t>
            </a:r>
          </a:p>
          <a:p>
            <a:pPr algn="l" eaLnBrk="1" fontAlgn="auto" hangingPunct="1">
              <a:spcBef>
                <a:spcPts val="0"/>
              </a:spcBef>
              <a:spcAft>
                <a:spcPts val="0"/>
              </a:spcAft>
            </a:pPr>
            <a:r>
              <a:rPr kumimoji="1" lang="en-US" sz="900" b="0" dirty="0">
                <a:solidFill>
                  <a:prstClr val="black"/>
                </a:solidFill>
                <a:latin typeface="Century Gothic"/>
                <a:ea typeface="+mn-ea"/>
                <a:cs typeface="+mn-cs"/>
              </a:rPr>
              <a:t>Don Brauninger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(571) 278-0478</a:t>
            </a:r>
          </a:p>
        </p:txBody>
      </p:sp>
      <p:sp>
        <p:nvSpPr>
          <p:cNvPr id="17" name="TextBox 16"/>
          <p:cNvSpPr txBox="1"/>
          <p:nvPr/>
        </p:nvSpPr>
        <p:spPr>
          <a:xfrm>
            <a:off x="7740352" y="3441169"/>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CAE048"/>
                </a:solidFill>
                <a:latin typeface="Century Gothic"/>
                <a:ea typeface="+mn-ea"/>
                <a:cs typeface="+mn-cs"/>
              </a:rPr>
              <a:t>TRI-STATE</a:t>
            </a:r>
          </a:p>
          <a:p>
            <a:pPr algn="l" eaLnBrk="1" fontAlgn="auto" hangingPunct="1">
              <a:spcBef>
                <a:spcPts val="0"/>
              </a:spcBef>
              <a:spcAft>
                <a:spcPts val="0"/>
              </a:spcAft>
            </a:pPr>
            <a:r>
              <a:rPr kumimoji="1" lang="en-US" sz="900" b="0" dirty="0">
                <a:solidFill>
                  <a:prstClr val="black"/>
                </a:solidFill>
                <a:latin typeface="Century Gothic"/>
                <a:ea typeface="+mn-ea"/>
                <a:cs typeface="+mn-cs"/>
              </a:rPr>
              <a:t>Nino </a:t>
            </a:r>
            <a:r>
              <a:rPr kumimoji="1" lang="en-US" sz="900" b="0" dirty="0" err="1">
                <a:solidFill>
                  <a:prstClr val="black"/>
                </a:solidFill>
                <a:latin typeface="Century Gothic"/>
                <a:ea typeface="+mn-ea"/>
                <a:cs typeface="+mn-cs"/>
              </a:rPr>
              <a:t>Misiti</a:t>
            </a:r>
            <a:endParaRPr kumimoji="1" lang="en-US" sz="900" b="0" dirty="0">
              <a:solidFill>
                <a:prstClr val="black"/>
              </a:solidFill>
              <a:latin typeface="Century Gothic"/>
              <a:ea typeface="+mn-ea"/>
              <a:cs typeface="+mn-cs"/>
            </a:endParaRP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(610) 216-0393</a:t>
            </a:r>
          </a:p>
        </p:txBody>
      </p:sp>
      <p:sp>
        <p:nvSpPr>
          <p:cNvPr id="18" name="TextBox 17"/>
          <p:cNvSpPr txBox="1"/>
          <p:nvPr/>
        </p:nvSpPr>
        <p:spPr>
          <a:xfrm>
            <a:off x="8020924" y="176627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D77AC"/>
                </a:solidFill>
                <a:latin typeface="Century Gothic"/>
                <a:ea typeface="+mn-ea"/>
                <a:cs typeface="+mn-cs"/>
              </a:rPr>
              <a:t>NEW ENGLAND</a:t>
            </a:r>
          </a:p>
          <a:p>
            <a:pPr algn="l" eaLnBrk="1" fontAlgn="auto" hangingPunct="1">
              <a:spcBef>
                <a:spcPts val="0"/>
              </a:spcBef>
              <a:spcAft>
                <a:spcPts val="0"/>
              </a:spcAft>
            </a:pPr>
            <a:r>
              <a:rPr kumimoji="1" lang="en-US" sz="900" b="0" dirty="0">
                <a:solidFill>
                  <a:prstClr val="black"/>
                </a:solidFill>
                <a:latin typeface="Century Gothic"/>
                <a:ea typeface="+mn-ea"/>
                <a:cs typeface="+mn-cs"/>
              </a:rPr>
              <a:t>Bob Carroll</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(716) 725-3112</a:t>
            </a:r>
          </a:p>
        </p:txBody>
      </p:sp>
      <p:cxnSp>
        <p:nvCxnSpPr>
          <p:cNvPr id="21" name="Straight Connector 20"/>
          <p:cNvCxnSpPr>
            <a:cxnSpLocks/>
          </p:cNvCxnSpPr>
          <p:nvPr/>
        </p:nvCxnSpPr>
        <p:spPr>
          <a:xfrm flipV="1">
            <a:off x="1223073" y="3608212"/>
            <a:ext cx="311735" cy="25776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a:xfrm flipV="1">
            <a:off x="1726702" y="4590412"/>
            <a:ext cx="504056" cy="423336"/>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484420" y="5582698"/>
            <a:ext cx="504056" cy="50405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4852572" y="5222658"/>
            <a:ext cx="432048" cy="864096"/>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flipV="1">
            <a:off x="6796788" y="4934626"/>
            <a:ext cx="936104" cy="648072"/>
          </a:xfrm>
          <a:prstGeom prst="line">
            <a:avLst/>
          </a:prstGeom>
          <a:ln>
            <a:solidFill>
              <a:schemeClr val="tx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flipV="1">
            <a:off x="7142834" y="4056142"/>
            <a:ext cx="576064" cy="36004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380312" y="3450926"/>
            <a:ext cx="360040" cy="144016"/>
          </a:xfrm>
          <a:prstGeom prst="line">
            <a:avLst/>
          </a:prstGeom>
          <a:ln>
            <a:solidFill>
              <a:srgbClr val="CAE048"/>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7876908" y="2126314"/>
            <a:ext cx="216024" cy="216024"/>
          </a:xfrm>
          <a:prstGeom prst="line">
            <a:avLst/>
          </a:prstGeom>
          <a:ln>
            <a:solidFill>
              <a:srgbClr val="DD77AC"/>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flipV="1">
            <a:off x="6148716" y="2126314"/>
            <a:ext cx="72008" cy="100811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flipV="1">
            <a:off x="3988476" y="2126314"/>
            <a:ext cx="144016" cy="216024"/>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0E9CCFA1-F58E-3342-B85E-8D4520C3D301}"/>
              </a:ext>
            </a:extLst>
          </p:cNvPr>
          <p:cNvCxnSpPr>
            <a:cxnSpLocks/>
          </p:cNvCxnSpPr>
          <p:nvPr/>
        </p:nvCxnSpPr>
        <p:spPr>
          <a:xfrm flipH="1" flipV="1">
            <a:off x="1223073" y="1880021"/>
            <a:ext cx="599767" cy="540136"/>
          </a:xfrm>
          <a:prstGeom prst="line">
            <a:avLst/>
          </a:prstGeom>
          <a:ln>
            <a:solidFill>
              <a:srgbClr val="63656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452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89DEA9-35E2-A54E-A982-0537B682ABC2}"/>
              </a:ext>
            </a:extLst>
          </p:cNvPr>
          <p:cNvPicPr>
            <a:picLocks noChangeAspect="1"/>
          </p:cNvPicPr>
          <p:nvPr/>
        </p:nvPicPr>
        <p:blipFill>
          <a:blip r:embed="rId2"/>
          <a:stretch>
            <a:fillRect/>
          </a:stretch>
        </p:blipFill>
        <p:spPr>
          <a:xfrm>
            <a:off x="0" y="2987936"/>
            <a:ext cx="9144000" cy="3279138"/>
          </a:xfrm>
          <a:prstGeom prst="rect">
            <a:avLst/>
          </a:prstGeom>
        </p:spPr>
      </p:pic>
      <p:sp>
        <p:nvSpPr>
          <p:cNvPr id="2" name="Title 1">
            <a:extLst>
              <a:ext uri="{FF2B5EF4-FFF2-40B4-BE49-F238E27FC236}">
                <a16:creationId xmlns:a16="http://schemas.microsoft.com/office/drawing/2014/main" id="{AC193957-50F1-1940-BC38-BD63348819C8}"/>
              </a:ext>
            </a:extLst>
          </p:cNvPr>
          <p:cNvSpPr>
            <a:spLocks noGrp="1"/>
          </p:cNvSpPr>
          <p:nvPr>
            <p:ph type="title"/>
          </p:nvPr>
        </p:nvSpPr>
        <p:spPr>
          <a:xfrm>
            <a:off x="1094688" y="264557"/>
            <a:ext cx="7772400" cy="676275"/>
          </a:xfrm>
        </p:spPr>
        <p:txBody>
          <a:bodyPr/>
          <a:lstStyle/>
          <a:p>
            <a:r>
              <a:rPr lang="en-US" b="1" dirty="0"/>
              <a:t>Quantity Discounts </a:t>
            </a:r>
          </a:p>
        </p:txBody>
      </p:sp>
      <p:sp>
        <p:nvSpPr>
          <p:cNvPr id="5" name="Content Placeholder 4">
            <a:extLst>
              <a:ext uri="{FF2B5EF4-FFF2-40B4-BE49-F238E27FC236}">
                <a16:creationId xmlns:a16="http://schemas.microsoft.com/office/drawing/2014/main" id="{1FFCD28A-61E8-3442-B67F-8E800537E810}"/>
              </a:ext>
            </a:extLst>
          </p:cNvPr>
          <p:cNvSpPr>
            <a:spLocks noGrp="1"/>
          </p:cNvSpPr>
          <p:nvPr>
            <p:ph idx="1"/>
          </p:nvPr>
        </p:nvSpPr>
        <p:spPr>
          <a:xfrm>
            <a:off x="457200" y="1244684"/>
            <a:ext cx="8229600" cy="1609638"/>
          </a:xfrm>
        </p:spPr>
        <p:txBody>
          <a:bodyPr/>
          <a:lstStyle/>
          <a:p>
            <a:pPr marL="0" indent="0">
              <a:buNone/>
            </a:pPr>
            <a:r>
              <a:rPr lang="en-US" sz="2000" dirty="0"/>
              <a:t>RKI is committed to supporting all of our Distributor Partners’ stocking needs with quantity based discounts. When you place an order for any Premier Portables that has one “ship to” location, the following discounts will automatically be applied based on the quantity ordered. </a:t>
            </a:r>
          </a:p>
          <a:p>
            <a:pPr marL="0" indent="0">
              <a:buNone/>
            </a:pPr>
            <a:endParaRPr lang="en-US" sz="1800" dirty="0"/>
          </a:p>
        </p:txBody>
      </p:sp>
    </p:spTree>
    <p:extLst>
      <p:ext uri="{BB962C8B-B14F-4D97-AF65-F5344CB8AC3E}">
        <p14:creationId xmlns:p14="http://schemas.microsoft.com/office/powerpoint/2010/main" val="139352257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9934D1-CEF6-F94B-A321-931B920F89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43059" y="1499323"/>
            <a:ext cx="1843741" cy="1478172"/>
          </a:xfrm>
          <a:prstGeom prst="rect">
            <a:avLst/>
          </a:prstGeom>
        </p:spPr>
      </p:pic>
      <p:sp>
        <p:nvSpPr>
          <p:cNvPr id="2" name="Title 1">
            <a:extLst>
              <a:ext uri="{FF2B5EF4-FFF2-40B4-BE49-F238E27FC236}">
                <a16:creationId xmlns:a16="http://schemas.microsoft.com/office/drawing/2014/main" id="{4AF96802-F7E6-1D42-9EDE-DE59904BC106}"/>
              </a:ext>
            </a:extLst>
          </p:cNvPr>
          <p:cNvSpPr>
            <a:spLocks noGrp="1"/>
          </p:cNvSpPr>
          <p:nvPr>
            <p:ph type="title"/>
          </p:nvPr>
        </p:nvSpPr>
        <p:spPr/>
        <p:txBody>
          <a:bodyPr>
            <a:normAutofit/>
          </a:bodyPr>
          <a:lstStyle/>
          <a:p>
            <a:r>
              <a:rPr lang="en-US" b="1" dirty="0"/>
              <a:t>Growth Rebate Partnership Program</a:t>
            </a:r>
          </a:p>
        </p:txBody>
      </p:sp>
      <p:sp>
        <p:nvSpPr>
          <p:cNvPr id="4" name="TextBox 3">
            <a:extLst>
              <a:ext uri="{FF2B5EF4-FFF2-40B4-BE49-F238E27FC236}">
                <a16:creationId xmlns:a16="http://schemas.microsoft.com/office/drawing/2014/main" id="{89CDFEEC-ED39-8344-A51B-476F5CA55F98}"/>
              </a:ext>
            </a:extLst>
          </p:cNvPr>
          <p:cNvSpPr txBox="1"/>
          <p:nvPr/>
        </p:nvSpPr>
        <p:spPr>
          <a:xfrm>
            <a:off x="305454" y="1270935"/>
            <a:ext cx="6955958" cy="1200329"/>
          </a:xfrm>
          <a:prstGeom prst="rect">
            <a:avLst/>
          </a:prstGeom>
          <a:noFill/>
        </p:spPr>
        <p:txBody>
          <a:bodyPr wrap="square" rtlCol="0">
            <a:spAutoFit/>
          </a:bodyPr>
          <a:lstStyle/>
          <a:p>
            <a:r>
              <a:rPr lang="en-US" dirty="0"/>
              <a:t>In an effort to reward our distributor partners who are growing RKI's business, RKI offers a Growth Rebate Partnership Program. This program is designed to reward your organization with cash for sales growth achieved.</a:t>
            </a:r>
          </a:p>
        </p:txBody>
      </p:sp>
      <p:sp>
        <p:nvSpPr>
          <p:cNvPr id="11" name="Content Placeholder 2">
            <a:extLst>
              <a:ext uri="{FF2B5EF4-FFF2-40B4-BE49-F238E27FC236}">
                <a16:creationId xmlns:a16="http://schemas.microsoft.com/office/drawing/2014/main" id="{842F4162-FC54-AD42-B4D9-2C81A92CFE4C}"/>
              </a:ext>
            </a:extLst>
          </p:cNvPr>
          <p:cNvSpPr txBox="1">
            <a:spLocks/>
          </p:cNvSpPr>
          <p:nvPr/>
        </p:nvSpPr>
        <p:spPr bwMode="auto">
          <a:xfrm>
            <a:off x="305454" y="2764297"/>
            <a:ext cx="8533092" cy="3742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 Program</a:t>
            </a:r>
            <a:b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Growth Targets</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will be set based on previous year's sales, averaged on a quarterly basis</a:t>
            </a:r>
            <a:b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b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   10% growth earns a 3% payment on the growth achieved</a:t>
            </a:r>
            <a:b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b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   20% growth earns a 5% payment on the growth achieved</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Eligibility for </a:t>
            </a: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requires exceeding the </a:t>
            </a: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Year to Date Growth Target</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and will be evaluated at the end of each quarter</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Quarterly growth rebate payments will be made within 30 days after each quarter</a:t>
            </a:r>
            <a:br>
              <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 Program Requirements</a:t>
            </a:r>
            <a:b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Must be a fully authorized RKI Distributor for a minimum of 12 months to participate</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Distributor's credit account with RKI must be in good standing</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Must have a minimum of $50,000 in sales within the prior year</a:t>
            </a:r>
            <a:endParaRPr kumimoji="0" lang="en-US" sz="16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p:txBody>
      </p:sp>
    </p:spTree>
    <p:extLst>
      <p:ext uri="{BB962C8B-B14F-4D97-AF65-F5344CB8AC3E}">
        <p14:creationId xmlns:p14="http://schemas.microsoft.com/office/powerpoint/2010/main" val="42943264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03607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4092586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13337</TotalTime>
  <Words>3341</Words>
  <Application>Microsoft Macintosh PowerPoint</Application>
  <PresentationFormat>On-screen Show (4:3)</PresentationFormat>
  <Paragraphs>791</Paragraphs>
  <Slides>51</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Century Gothic</vt:lpstr>
      <vt:lpstr>Courier New</vt:lpstr>
      <vt:lpstr>Wingdings</vt:lpstr>
      <vt:lpstr>Standard Powerpoint</vt:lpstr>
      <vt:lpstr>PowerPoint Presentation</vt:lpstr>
      <vt:lpstr>Who is RKI?</vt:lpstr>
      <vt:lpstr>Company Culture</vt:lpstr>
      <vt:lpstr>Product Family</vt:lpstr>
      <vt:lpstr>GX-3R &amp; GX-3R Pro</vt:lpstr>
      <vt:lpstr>Competitor Comparison</vt:lpstr>
      <vt:lpstr>GX-3R</vt:lpstr>
      <vt:lpstr>PowerPoint Presentation</vt:lpstr>
      <vt:lpstr>No-Fee Lone Worker Solution</vt:lpstr>
      <vt:lpstr>Alert Different Team Members  Based on Alarm Type</vt:lpstr>
      <vt:lpstr>PowerPoint Presentation</vt:lpstr>
      <vt:lpstr>Alerts Include Alarm Data and GPS Location</vt:lpstr>
      <vt:lpstr>PowerPoint Presentation</vt:lpstr>
      <vt:lpstr>Sensors The Heart of Every Instrument</vt:lpstr>
      <vt:lpstr>Sensor Options GX-3R and GX-3R Pro</vt:lpstr>
      <vt:lpstr>Attachable Pump and Cal Station</vt:lpstr>
      <vt:lpstr>Stacking Up to the Competition</vt:lpstr>
      <vt:lpstr>Stacking Up to the Competition</vt:lpstr>
      <vt:lpstr>Stacking Up to the Competition</vt:lpstr>
      <vt:lpstr>Single Gas Monitors</vt:lpstr>
      <vt:lpstr>GX-2012 One Monitor – Four Functions</vt:lpstr>
      <vt:lpstr>Stacking Up to the Competition</vt:lpstr>
      <vt:lpstr>PowerPoint Presentation</vt:lpstr>
      <vt:lpstr>PowerPoint Presentation</vt:lpstr>
      <vt:lpstr>PowerPoint Presentation</vt:lpstr>
      <vt:lpstr>PowerPoint Presentation</vt:lpstr>
      <vt:lpstr>PowerPoint Presentation</vt:lpstr>
      <vt:lpstr>PowerPoint Presentation</vt:lpstr>
      <vt:lpstr>SDM-6000 Docking Station</vt:lpstr>
      <vt:lpstr>PID Options – GX-6000</vt:lpstr>
      <vt:lpstr>Stacking Up to the Competition</vt:lpstr>
      <vt:lpstr>Stacking Up to the Competition</vt:lpstr>
      <vt:lpstr>PowerPoint Presentation</vt:lpstr>
      <vt:lpstr>PowerPoint Presentation</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Common Gas Hazards by Industry</vt:lpstr>
      <vt:lpstr>PowerPoint Presentation</vt:lpstr>
      <vt:lpstr>Distributor Partnership Program</vt:lpstr>
      <vt:lpstr>PowerPoint Presentation</vt:lpstr>
      <vt:lpstr>Quantity Discounts </vt:lpstr>
      <vt:lpstr>Growth Rebate Partnership Program</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Michael Johnson</cp:lastModifiedBy>
  <cp:revision>80</cp:revision>
  <cp:lastPrinted>2020-03-03T19:45:23Z</cp:lastPrinted>
  <dcterms:created xsi:type="dcterms:W3CDTF">2020-02-07T23:18:37Z</dcterms:created>
  <dcterms:modified xsi:type="dcterms:W3CDTF">2020-04-30T00:38:20Z</dcterms:modified>
</cp:coreProperties>
</file>