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4" r:id="rId1"/>
  </p:sldMasterIdLst>
  <p:notesMasterIdLst>
    <p:notesMasterId r:id="rId54"/>
  </p:notesMasterIdLst>
  <p:sldIdLst>
    <p:sldId id="308" r:id="rId2"/>
    <p:sldId id="259" r:id="rId3"/>
    <p:sldId id="260" r:id="rId4"/>
    <p:sldId id="548" r:id="rId5"/>
    <p:sldId id="261" r:id="rId6"/>
    <p:sldId id="262" r:id="rId7"/>
    <p:sldId id="263" r:id="rId8"/>
    <p:sldId id="265" r:id="rId9"/>
    <p:sldId id="257" r:id="rId10"/>
    <p:sldId id="266" r:id="rId11"/>
    <p:sldId id="267" r:id="rId12"/>
    <p:sldId id="269" r:id="rId13"/>
    <p:sldId id="474" r:id="rId14"/>
    <p:sldId id="278" r:id="rId15"/>
    <p:sldId id="281" r:id="rId16"/>
    <p:sldId id="280" r:id="rId17"/>
    <p:sldId id="475" r:id="rId18"/>
    <p:sldId id="476" r:id="rId19"/>
    <p:sldId id="477" r:id="rId20"/>
    <p:sldId id="366" r:id="rId21"/>
    <p:sldId id="368" r:id="rId22"/>
    <p:sldId id="375" r:id="rId23"/>
    <p:sldId id="371" r:id="rId24"/>
    <p:sldId id="512" r:id="rId25"/>
    <p:sldId id="505" r:id="rId26"/>
    <p:sldId id="506" r:id="rId27"/>
    <p:sldId id="507" r:id="rId28"/>
    <p:sldId id="541" r:id="rId29"/>
    <p:sldId id="542" r:id="rId30"/>
    <p:sldId id="543" r:id="rId31"/>
    <p:sldId id="544" r:id="rId32"/>
    <p:sldId id="545" r:id="rId33"/>
    <p:sldId id="546" r:id="rId34"/>
    <p:sldId id="319" r:id="rId35"/>
    <p:sldId id="320" r:id="rId36"/>
    <p:sldId id="482" r:id="rId37"/>
    <p:sldId id="522" r:id="rId38"/>
    <p:sldId id="538" r:id="rId39"/>
    <p:sldId id="501" r:id="rId40"/>
    <p:sldId id="314" r:id="rId41"/>
    <p:sldId id="317" r:id="rId42"/>
    <p:sldId id="309" r:id="rId43"/>
    <p:sldId id="310" r:id="rId44"/>
    <p:sldId id="311" r:id="rId45"/>
    <p:sldId id="312" r:id="rId46"/>
    <p:sldId id="301" r:id="rId47"/>
    <p:sldId id="303" r:id="rId48"/>
    <p:sldId id="304" r:id="rId49"/>
    <p:sldId id="305" r:id="rId50"/>
    <p:sldId id="488" r:id="rId51"/>
    <p:sldId id="547" r:id="rId52"/>
    <p:sldId id="362" r:id="rId53"/>
  </p:sldIdLst>
  <p:sldSz cx="9144000" cy="6858000" type="screen4x3"/>
  <p:notesSz cx="6858000" cy="9144000"/>
  <p:defaultTextStyle>
    <a:defPPr>
      <a:defRPr lang="en-US"/>
    </a:defPPr>
    <a:lvl1pPr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1pPr>
    <a:lvl2pPr marL="457200"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2pPr>
    <a:lvl3pPr marL="914400"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3pPr>
    <a:lvl4pPr marL="1371600"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4pPr>
    <a:lvl5pPr marL="1828800"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sz="2400" b="1"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sz="2400" b="1"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sz="2400" b="1"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sz="2400" b="1" kern="1200">
        <a:solidFill>
          <a:schemeClr val="tx1"/>
        </a:solidFill>
        <a:latin typeface="Times New Roman"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056">
          <p15:clr>
            <a:srgbClr val="A4A3A4"/>
          </p15:clr>
        </p15:guide>
        <p15:guide id="2" pos="2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940" autoAdjust="0"/>
    <p:restoredTop sz="94604" autoAdjust="0"/>
  </p:normalViewPr>
  <p:slideViewPr>
    <p:cSldViewPr>
      <p:cViewPr>
        <p:scale>
          <a:sx n="264" d="100"/>
          <a:sy n="264" d="100"/>
        </p:scale>
        <p:origin x="-2664" y="352"/>
      </p:cViewPr>
      <p:guideLst>
        <p:guide orient="horz" pos="1056"/>
        <p:guide pos="240"/>
      </p:guideLst>
    </p:cSldViewPr>
  </p:slideViewPr>
  <p:outlineViewPr>
    <p:cViewPr>
      <p:scale>
        <a:sx n="33" d="100"/>
        <a:sy n="33" d="100"/>
      </p:scale>
      <p:origin x="0" y="11442"/>
    </p:cViewPr>
  </p:outlineViewPr>
  <p:notesTextViewPr>
    <p:cViewPr>
      <p:scale>
        <a:sx n="100" d="100"/>
        <a:sy n="100" d="100"/>
      </p:scale>
      <p:origin x="0" y="0"/>
    </p:cViewPr>
  </p:notesTextViewPr>
  <p:sorterViewPr>
    <p:cViewPr>
      <p:scale>
        <a:sx n="152" d="100"/>
        <a:sy n="152" d="100"/>
      </p:scale>
      <p:origin x="0" y="-24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9EE354-F3AA-684E-9D8F-C009042F302E}" type="datetimeFigureOut">
              <a:rPr lang="en-US" smtClean="0"/>
              <a:t>4/30/20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982854-54BD-B745-92B9-AC7AA9C20DF6}" type="slidenum">
              <a:rPr lang="en-US" smtClean="0"/>
              <a:t>‹#›</a:t>
            </a:fld>
            <a:endParaRPr lang="en-US"/>
          </a:p>
        </p:txBody>
      </p:sp>
    </p:spTree>
    <p:extLst>
      <p:ext uri="{BB962C8B-B14F-4D97-AF65-F5344CB8AC3E}">
        <p14:creationId xmlns:p14="http://schemas.microsoft.com/office/powerpoint/2010/main" val="2199232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3065941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2142204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3317780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4289815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2948391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756749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37008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55624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5598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72261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43273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1018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08504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65377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33071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8828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a:t>Click icon to add chart</a:t>
            </a:r>
            <a:endParaRPr lang="en-US" noProof="0" dirty="0"/>
          </a:p>
        </p:txBody>
      </p:sp>
    </p:spTree>
    <p:extLst>
      <p:ext uri="{BB962C8B-B14F-4D97-AF65-F5344CB8AC3E}">
        <p14:creationId xmlns:p14="http://schemas.microsoft.com/office/powerpoint/2010/main" val="35112609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8727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5"/>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1" name="Picture 7"/>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228600" y="228600"/>
            <a:ext cx="914400" cy="889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4025811"/>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 id="2147483906" r:id="rId12"/>
    <p:sldLayoutId id="2147483907" r:id="rId13"/>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Effect transition="in" filter="fade">
                                      <p:cBhvr>
                                        <p:cTn id="7" dur="200"/>
                                        <p:tgtEl>
                                          <p:spTgt spid="102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7">
                                            <p:txEl>
                                              <p:pRg st="1" end="1"/>
                                            </p:txEl>
                                          </p:spTgt>
                                        </p:tgtEl>
                                        <p:attrNameLst>
                                          <p:attrName>style.visibility</p:attrName>
                                        </p:attrNameLst>
                                      </p:cBhvr>
                                      <p:to>
                                        <p:strVal val="visible"/>
                                      </p:to>
                                    </p:set>
                                    <p:animEffect transition="in" filter="fade">
                                      <p:cBhvr>
                                        <p:cTn id="10" dur="200"/>
                                        <p:tgtEl>
                                          <p:spTgt spid="102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27">
                                            <p:txEl>
                                              <p:pRg st="2" end="2"/>
                                            </p:txEl>
                                          </p:spTgt>
                                        </p:tgtEl>
                                        <p:attrNameLst>
                                          <p:attrName>style.visibility</p:attrName>
                                        </p:attrNameLst>
                                      </p:cBhvr>
                                      <p:to>
                                        <p:strVal val="visible"/>
                                      </p:to>
                                    </p:set>
                                    <p:animEffect transition="in" filter="fade">
                                      <p:cBhvr>
                                        <p:cTn id="13" dur="200"/>
                                        <p:tgtEl>
                                          <p:spTgt spid="1027">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27">
                                            <p:txEl>
                                              <p:pRg st="3" end="3"/>
                                            </p:txEl>
                                          </p:spTgt>
                                        </p:tgtEl>
                                        <p:attrNameLst>
                                          <p:attrName>style.visibility</p:attrName>
                                        </p:attrNameLst>
                                      </p:cBhvr>
                                      <p:to>
                                        <p:strVal val="visible"/>
                                      </p:to>
                                    </p:set>
                                    <p:animEffect transition="in" filter="fade">
                                      <p:cBhvr>
                                        <p:cTn id="16" dur="200"/>
                                        <p:tgtEl>
                                          <p:spTgt spid="1027">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27">
                                            <p:txEl>
                                              <p:pRg st="4" end="4"/>
                                            </p:txEl>
                                          </p:spTgt>
                                        </p:tgtEl>
                                        <p:attrNameLst>
                                          <p:attrName>style.visibility</p:attrName>
                                        </p:attrNameLst>
                                      </p:cBhvr>
                                      <p:to>
                                        <p:strVal val="visible"/>
                                      </p:to>
                                    </p:set>
                                    <p:animEffect transition="in" filter="fade">
                                      <p:cBhvr>
                                        <p:cTn id="19" dur="2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bldLst>
  </p:timing>
  <p:txStyles>
    <p:titleStyle>
      <a:lvl1pPr algn="ctr" defTabSz="457200" rtl="0" eaLnBrk="1" fontAlgn="base" hangingPunct="1">
        <a:spcBef>
          <a:spcPct val="0"/>
        </a:spcBef>
        <a:spcAft>
          <a:spcPct val="0"/>
        </a:spcAft>
        <a:defRPr sz="4400" kern="1200">
          <a:solidFill>
            <a:schemeClr val="tx1"/>
          </a:solidFill>
          <a:latin typeface="Arial" panose="020B0604020202020204" pitchFamily="34" charset="0"/>
          <a:ea typeface="ＭＳ Ｐゴシック" charset="0"/>
          <a:cs typeface="Arial" panose="020B0604020202020204" pitchFamily="34"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Arial" panose="020B0604020202020204" pitchFamily="34" charset="0"/>
          <a:ea typeface="ＭＳ Ｐゴシック" charset="0"/>
          <a:cs typeface="Arial" panose="020B0604020202020204" pitchFamily="34"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Arial" panose="020B0604020202020204" pitchFamily="34" charset="0"/>
          <a:ea typeface="ＭＳ Ｐゴシック" charset="0"/>
          <a:cs typeface="Arial" panose="020B0604020202020204" pitchFamily="34"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Arial" panose="020B0604020202020204" pitchFamily="34" charset="0"/>
          <a:ea typeface="ＭＳ Ｐゴシック" charset="0"/>
          <a:cs typeface="Arial" panose="020B0604020202020204" pitchFamily="34" charset="0"/>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Arial" panose="020B0604020202020204" pitchFamily="34" charset="0"/>
          <a:ea typeface="ＭＳ Ｐゴシック" charset="0"/>
          <a:cs typeface="Arial" panose="020B0604020202020204" pitchFamily="34" charset="0"/>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Arial" panose="020B0604020202020204" pitchFamily="34" charset="0"/>
          <a:ea typeface="ＭＳ Ｐゴシック"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56.png"/><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37.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jpeg"/><Relationship Id="rId4" Type="http://schemas.openxmlformats.org/officeDocument/2006/relationships/image" Target="../media/image72.png"/></Relationships>
</file>

<file path=ppt/slides/_rels/slide3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6.emf"/><Relationship Id="rId5" Type="http://schemas.openxmlformats.org/officeDocument/2006/relationships/image" Target="../media/image75.jpeg"/><Relationship Id="rId4" Type="http://schemas.openxmlformats.org/officeDocument/2006/relationships/image" Target="../media/image74.png"/></Relationships>
</file>

<file path=ppt/slides/_rels/slide40.x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8.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91.png"/><Relationship Id="rId13" Type="http://schemas.openxmlformats.org/officeDocument/2006/relationships/image" Target="../media/image96.png"/><Relationship Id="rId18" Type="http://schemas.openxmlformats.org/officeDocument/2006/relationships/image" Target="../media/image101.png"/><Relationship Id="rId3" Type="http://schemas.openxmlformats.org/officeDocument/2006/relationships/image" Target="../media/image86.png"/><Relationship Id="rId7" Type="http://schemas.openxmlformats.org/officeDocument/2006/relationships/image" Target="../media/image90.png"/><Relationship Id="rId12" Type="http://schemas.openxmlformats.org/officeDocument/2006/relationships/image" Target="../media/image95.png"/><Relationship Id="rId17" Type="http://schemas.openxmlformats.org/officeDocument/2006/relationships/image" Target="../media/image100.png"/><Relationship Id="rId2" Type="http://schemas.openxmlformats.org/officeDocument/2006/relationships/image" Target="../media/image85.png"/><Relationship Id="rId16" Type="http://schemas.openxmlformats.org/officeDocument/2006/relationships/image" Target="../media/image99.png"/><Relationship Id="rId20" Type="http://schemas.openxmlformats.org/officeDocument/2006/relationships/image" Target="../media/image103.png"/><Relationship Id="rId1" Type="http://schemas.openxmlformats.org/officeDocument/2006/relationships/slideLayout" Target="../slideLayouts/slideLayout2.xml"/><Relationship Id="rId6" Type="http://schemas.openxmlformats.org/officeDocument/2006/relationships/image" Target="../media/image89.png"/><Relationship Id="rId11" Type="http://schemas.openxmlformats.org/officeDocument/2006/relationships/image" Target="../media/image94.png"/><Relationship Id="rId5" Type="http://schemas.openxmlformats.org/officeDocument/2006/relationships/image" Target="../media/image88.png"/><Relationship Id="rId15" Type="http://schemas.openxmlformats.org/officeDocument/2006/relationships/image" Target="../media/image98.png"/><Relationship Id="rId10" Type="http://schemas.openxmlformats.org/officeDocument/2006/relationships/image" Target="../media/image93.png"/><Relationship Id="rId19" Type="http://schemas.openxmlformats.org/officeDocument/2006/relationships/image" Target="../media/image102.png"/><Relationship Id="rId4" Type="http://schemas.openxmlformats.org/officeDocument/2006/relationships/image" Target="../media/image87.png"/><Relationship Id="rId9" Type="http://schemas.openxmlformats.org/officeDocument/2006/relationships/image" Target="../media/image92.png"/><Relationship Id="rId14" Type="http://schemas.openxmlformats.org/officeDocument/2006/relationships/image" Target="../media/image97.png"/></Relationships>
</file>

<file path=ppt/slides/_rels/slide51.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3"/>
          <p:cNvSpPr>
            <a:spLocks noGrp="1"/>
          </p:cNvSpPr>
          <p:nvPr>
            <p:ph type="ctrTitle"/>
          </p:nvPr>
        </p:nvSpPr>
        <p:spPr>
          <a:xfrm>
            <a:off x="1447800" y="762000"/>
            <a:ext cx="6781800" cy="914400"/>
          </a:xfrm>
        </p:spPr>
        <p:txBody>
          <a:bodyPr/>
          <a:lstStyle/>
          <a:p>
            <a:pPr algn="ctr"/>
            <a:r>
              <a:rPr lang="en-US" dirty="0"/>
              <a:t>Natural Gas Markets</a:t>
            </a:r>
          </a:p>
        </p:txBody>
      </p:sp>
      <p:pic>
        <p:nvPicPr>
          <p:cNvPr id="3" name="Picture 2">
            <a:extLst>
              <a:ext uri="{FF2B5EF4-FFF2-40B4-BE49-F238E27FC236}">
                <a16:creationId xmlns:a16="http://schemas.microsoft.com/office/drawing/2014/main" id="{F0D421FE-2D6C-E344-90C7-5EE95EAF268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71600" y="1828800"/>
            <a:ext cx="6858000" cy="46146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le 1"/>
          <p:cNvSpPr>
            <a:spLocks noGrp="1"/>
          </p:cNvSpPr>
          <p:nvPr>
            <p:ph type="title"/>
          </p:nvPr>
        </p:nvSpPr>
        <p:spPr/>
        <p:txBody>
          <a:bodyPr/>
          <a:lstStyle/>
          <a:p>
            <a:r>
              <a:rPr lang="en-US" dirty="0"/>
              <a:t>Overview</a:t>
            </a:r>
          </a:p>
        </p:txBody>
      </p:sp>
      <p:sp>
        <p:nvSpPr>
          <p:cNvPr id="15364" name="Content Placeholder 2"/>
          <p:cNvSpPr>
            <a:spLocks noGrp="1"/>
          </p:cNvSpPr>
          <p:nvPr>
            <p:ph idx="1"/>
          </p:nvPr>
        </p:nvSpPr>
        <p:spPr>
          <a:xfrm>
            <a:off x="685800" y="5921375"/>
            <a:ext cx="7924800" cy="609600"/>
          </a:xfrm>
        </p:spPr>
        <p:txBody>
          <a:bodyPr/>
          <a:lstStyle/>
          <a:p>
            <a:pPr algn="ctr">
              <a:buFont typeface="Wingdings" pitchFamily="-65" charset="2"/>
              <a:buNone/>
            </a:pPr>
            <a:r>
              <a:rPr lang="en-US" sz="2400" dirty="0"/>
              <a:t>How natural gas gets from the ground to my water heater</a:t>
            </a:r>
          </a:p>
        </p:txBody>
      </p:sp>
      <p:pic>
        <p:nvPicPr>
          <p:cNvPr id="3" name="Picture 2">
            <a:extLst>
              <a:ext uri="{FF2B5EF4-FFF2-40B4-BE49-F238E27FC236}">
                <a16:creationId xmlns:a16="http://schemas.microsoft.com/office/drawing/2014/main" id="{DA9320AF-5D0C-754F-BF93-FC317526C77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19100" y="1123458"/>
            <a:ext cx="8305800" cy="478253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dirty="0"/>
              <a:t>Exploration</a:t>
            </a:r>
          </a:p>
        </p:txBody>
      </p:sp>
      <p:sp>
        <p:nvSpPr>
          <p:cNvPr id="16387" name="Content Placeholder 2"/>
          <p:cNvSpPr>
            <a:spLocks noGrp="1"/>
          </p:cNvSpPr>
          <p:nvPr>
            <p:ph idx="1"/>
          </p:nvPr>
        </p:nvSpPr>
        <p:spPr>
          <a:xfrm>
            <a:off x="1905000" y="5334000"/>
            <a:ext cx="6096000" cy="838200"/>
          </a:xfrm>
        </p:spPr>
        <p:txBody>
          <a:bodyPr/>
          <a:lstStyle/>
          <a:p>
            <a:pPr algn="ctr" eaLnBrk="1" hangingPunct="1">
              <a:buFont typeface="Wingdings" pitchFamily="-65" charset="2"/>
              <a:buNone/>
            </a:pPr>
            <a:r>
              <a:rPr lang="en-US" dirty="0"/>
              <a:t>Locations for likely exploration</a:t>
            </a:r>
          </a:p>
        </p:txBody>
      </p:sp>
      <p:pic>
        <p:nvPicPr>
          <p:cNvPr id="16388" name="Picture 7" descr="Dinosaurs3DScreensaver_wm.jpg"/>
          <p:cNvPicPr>
            <a:picLocks noChangeAspect="1"/>
          </p:cNvPicPr>
          <p:nvPr/>
        </p:nvPicPr>
        <p:blipFill>
          <a:blip r:embed="rId2"/>
          <a:srcRect/>
          <a:stretch>
            <a:fillRect/>
          </a:stretch>
        </p:blipFill>
        <p:spPr bwMode="auto">
          <a:xfrm>
            <a:off x="2362200" y="1676400"/>
            <a:ext cx="4876800" cy="36576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63DDC-7FF9-574D-8F2A-12FB41391250}"/>
              </a:ext>
            </a:extLst>
          </p:cNvPr>
          <p:cNvSpPr txBox="1">
            <a:spLocks/>
          </p:cNvSpPr>
          <p:nvPr/>
        </p:nvSpPr>
        <p:spPr>
          <a:xfrm>
            <a:off x="1069975" y="301625"/>
            <a:ext cx="7772400" cy="676275"/>
          </a:xfrm>
          <a:prstGeom prst="rect">
            <a:avLst/>
          </a:prstGeom>
        </p:spPr>
        <p:txBody>
          <a:bodyPr/>
          <a:lstStyle>
            <a:lvl1pPr algn="ctr" defTabSz="457200" rtl="0" eaLnBrk="1" fontAlgn="base" hangingPunct="1">
              <a:spcBef>
                <a:spcPct val="0"/>
              </a:spcBef>
              <a:spcAft>
                <a:spcPct val="0"/>
              </a:spcAft>
              <a:defRPr sz="4400" kern="1200">
                <a:solidFill>
                  <a:schemeClr val="tx1"/>
                </a:solidFill>
                <a:latin typeface="Arial" panose="020B0604020202020204" pitchFamily="34" charset="0"/>
                <a:ea typeface="ＭＳ Ｐゴシック" charset="0"/>
                <a:cs typeface="Arial" panose="020B0604020202020204" pitchFamily="34"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r>
              <a:rPr lang="en-US" b="0"/>
              <a:t>Pipelines</a:t>
            </a:r>
            <a:endParaRPr lang="en-US" b="0" dirty="0"/>
          </a:p>
        </p:txBody>
      </p:sp>
      <p:sp>
        <p:nvSpPr>
          <p:cNvPr id="3" name="Content Placeholder 3">
            <a:extLst>
              <a:ext uri="{FF2B5EF4-FFF2-40B4-BE49-F238E27FC236}">
                <a16:creationId xmlns:a16="http://schemas.microsoft.com/office/drawing/2014/main" id="{EBFD9871-885F-D349-9F8A-53692329D6FC}"/>
              </a:ext>
            </a:extLst>
          </p:cNvPr>
          <p:cNvSpPr txBox="1">
            <a:spLocks/>
          </p:cNvSpPr>
          <p:nvPr/>
        </p:nvSpPr>
        <p:spPr>
          <a:xfrm>
            <a:off x="457200" y="2711450"/>
            <a:ext cx="8229600" cy="3200400"/>
          </a:xfrm>
          <a:prstGeom prst="rect">
            <a:avLst/>
          </a:prstGeom>
        </p:spPr>
        <p:txBody>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Arial" panose="020B0604020202020204" pitchFamily="34" charset="0"/>
                <a:ea typeface="ＭＳ Ｐゴシック" charset="0"/>
                <a:cs typeface="Arial" panose="020B0604020202020204" pitchFamily="34"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Arial" panose="020B0604020202020204" pitchFamily="34" charset="0"/>
                <a:ea typeface="ＭＳ Ｐゴシック" charset="0"/>
                <a:cs typeface="Arial" panose="020B0604020202020204" pitchFamily="34"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Arial" panose="020B0604020202020204" pitchFamily="34" charset="0"/>
                <a:ea typeface="ＭＳ Ｐゴシック" charset="0"/>
                <a:cs typeface="Arial" panose="020B0604020202020204" pitchFamily="34" charset="0"/>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Arial" panose="020B0604020202020204" pitchFamily="34" charset="0"/>
                <a:ea typeface="ＭＳ Ｐゴシック" charset="0"/>
                <a:cs typeface="Arial" panose="020B0604020202020204" pitchFamily="34" charset="0"/>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Arial" panose="020B0604020202020204" pitchFamily="34" charset="0"/>
                <a:ea typeface="ＭＳ Ｐゴシック"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panose="020B0604020202020204" pitchFamily="34" charset="0"/>
              <a:buChar char="•"/>
            </a:pPr>
            <a:r>
              <a:rPr lang="en-US" b="0" dirty="0"/>
              <a:t>2.1 million miles of transmission pipeline</a:t>
            </a:r>
          </a:p>
          <a:p>
            <a:pPr>
              <a:buFont typeface="Arial" panose="020B0604020202020204" pitchFamily="34" charset="0"/>
              <a:buChar char="•"/>
            </a:pPr>
            <a:r>
              <a:rPr lang="en-US" b="0" dirty="0"/>
              <a:t>.9 million miles of distribution pipeline</a:t>
            </a:r>
          </a:p>
          <a:p>
            <a:pPr>
              <a:buFont typeface="Arial" panose="020B0604020202020204" pitchFamily="34" charset="0"/>
              <a:buChar char="•"/>
            </a:pPr>
            <a:r>
              <a:rPr lang="en-US" b="0" dirty="0"/>
              <a:t>Over 3 million miles of gas pipeline</a:t>
            </a:r>
          </a:p>
          <a:p>
            <a:pPr>
              <a:buFont typeface="Arial" panose="020B0604020202020204" pitchFamily="34" charset="0"/>
              <a:buChar char="•"/>
            </a:pPr>
            <a:r>
              <a:rPr lang="en-US" b="0" dirty="0"/>
              <a:t>It all needs to be tested and maintained</a:t>
            </a:r>
          </a:p>
          <a:p>
            <a:pPr>
              <a:buFont typeface="Arial" panose="020B0604020202020204" pitchFamily="34" charset="0"/>
              <a:buChar char="•"/>
            </a:pPr>
            <a:endParaRPr lang="en-US" b="0" dirty="0"/>
          </a:p>
          <a:p>
            <a:pPr>
              <a:buFont typeface="Arial" panose="020B0604020202020204" pitchFamily="34" charset="0"/>
              <a:buChar char="•"/>
            </a:pPr>
            <a:endParaRPr lang="en-US" b="0" dirty="0"/>
          </a:p>
        </p:txBody>
      </p:sp>
      <p:pic>
        <p:nvPicPr>
          <p:cNvPr id="4" name="Picture 3">
            <a:extLst>
              <a:ext uri="{FF2B5EF4-FFF2-40B4-BE49-F238E27FC236}">
                <a16:creationId xmlns:a16="http://schemas.microsoft.com/office/drawing/2014/main" id="{50A571EA-0BBE-C94A-8FB1-622D7B01F3F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096000" y="-107950"/>
            <a:ext cx="3238500" cy="2819400"/>
          </a:xfrm>
          <a:prstGeom prst="rect">
            <a:avLst/>
          </a:prstGeom>
        </p:spPr>
      </p:pic>
    </p:spTree>
    <p:extLst>
      <p:ext uri="{BB962C8B-B14F-4D97-AF65-F5344CB8AC3E}">
        <p14:creationId xmlns:p14="http://schemas.microsoft.com/office/powerpoint/2010/main" val="2198138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dirty="0"/>
              <a:t>Production</a:t>
            </a:r>
          </a:p>
        </p:txBody>
      </p:sp>
      <p:pic>
        <p:nvPicPr>
          <p:cNvPr id="17411" name="Content Placeholder 3" descr="oil_driller.jpg"/>
          <p:cNvPicPr>
            <a:picLocks noGrp="1" noChangeAspect="1"/>
          </p:cNvPicPr>
          <p:nvPr>
            <p:ph idx="1"/>
          </p:nvPr>
        </p:nvPicPr>
        <p:blipFill>
          <a:blip r:embed="rId2" cstate="screen">
            <a:extLst>
              <a:ext uri="{28A0092B-C50C-407E-A947-70E740481C1C}">
                <a14:useLocalDpi xmlns:a14="http://schemas.microsoft.com/office/drawing/2010/main"/>
              </a:ext>
            </a:extLst>
          </a:blip>
          <a:srcRect l="-20833" r="-20833"/>
          <a:stretch>
            <a:fillRect/>
          </a:stretch>
        </p:blipFill>
        <p:spPr>
          <a:xfrm>
            <a:off x="1069975" y="1676400"/>
            <a:ext cx="7772400" cy="4114800"/>
          </a:xfrm>
        </p:spPr>
      </p:pic>
      <p:sp>
        <p:nvSpPr>
          <p:cNvPr id="17412" name="Rectangle 3"/>
          <p:cNvSpPr>
            <a:spLocks noChangeArrowheads="1"/>
          </p:cNvSpPr>
          <p:nvPr/>
        </p:nvSpPr>
        <p:spPr bwMode="auto">
          <a:xfrm>
            <a:off x="2974975" y="5791200"/>
            <a:ext cx="3962400" cy="584200"/>
          </a:xfrm>
          <a:prstGeom prst="rect">
            <a:avLst/>
          </a:prstGeom>
          <a:noFill/>
          <a:ln w="9525">
            <a:noFill/>
            <a:miter lim="800000"/>
            <a:headEnd/>
            <a:tailEnd/>
          </a:ln>
        </p:spPr>
        <p:txBody>
          <a:bodyPr>
            <a:spAutoFit/>
          </a:bodyPr>
          <a:lstStyle/>
          <a:p>
            <a:pPr algn="ctr"/>
            <a:r>
              <a:rPr lang="en-US" sz="3200" b="0" dirty="0">
                <a:latin typeface="Arial" panose="020B0604020202020204" pitchFamily="34" charset="0"/>
                <a:cs typeface="Arial" panose="020B0604020202020204" pitchFamily="34" charset="0"/>
              </a:rPr>
              <a:t>Wells are drilled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dirty="0"/>
              <a:t>Compressor Station</a:t>
            </a:r>
          </a:p>
        </p:txBody>
      </p:sp>
      <p:pic>
        <p:nvPicPr>
          <p:cNvPr id="18435" name="Content Placeholder 4" descr="compressor station.jpg"/>
          <p:cNvPicPr>
            <a:picLocks noGrp="1" noChangeAspect="1"/>
          </p:cNvPicPr>
          <p:nvPr>
            <p:ph idx="1"/>
          </p:nvPr>
        </p:nvPicPr>
        <p:blipFill>
          <a:blip r:embed="rId2" cstate="screen">
            <a:extLst>
              <a:ext uri="{28A0092B-C50C-407E-A947-70E740481C1C}">
                <a14:useLocalDpi xmlns:a14="http://schemas.microsoft.com/office/drawing/2010/main"/>
              </a:ext>
            </a:extLst>
          </a:blip>
          <a:srcRect l="-20833" r="-20833"/>
          <a:stretch>
            <a:fillRect/>
          </a:stretch>
        </p:blipFill>
        <p:spPr>
          <a:xfrm>
            <a:off x="1219200" y="1676400"/>
            <a:ext cx="7772400" cy="4114800"/>
          </a:xfrm>
        </p:spPr>
      </p:pic>
      <p:sp>
        <p:nvSpPr>
          <p:cNvPr id="18436" name="Rectangle 3"/>
          <p:cNvSpPr>
            <a:spLocks noChangeArrowheads="1"/>
          </p:cNvSpPr>
          <p:nvPr/>
        </p:nvSpPr>
        <p:spPr bwMode="auto">
          <a:xfrm>
            <a:off x="1814274" y="5791200"/>
            <a:ext cx="6582251" cy="584775"/>
          </a:xfrm>
          <a:prstGeom prst="rect">
            <a:avLst/>
          </a:prstGeom>
          <a:noFill/>
          <a:ln w="9525">
            <a:noFill/>
            <a:miter lim="800000"/>
            <a:headEnd/>
            <a:tailEnd/>
          </a:ln>
        </p:spPr>
        <p:txBody>
          <a:bodyPr wrap="none">
            <a:spAutoFit/>
          </a:bodyPr>
          <a:lstStyle/>
          <a:p>
            <a:pPr algn="ctr"/>
            <a:r>
              <a:rPr lang="en-US" sz="3200" b="0" dirty="0">
                <a:latin typeface="Arial" panose="020B0604020202020204" pitchFamily="34" charset="0"/>
                <a:cs typeface="Arial" panose="020B0604020202020204" pitchFamily="34" charset="0"/>
              </a:rPr>
              <a:t>Gases compressed for transporting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Gas Plant</a:t>
            </a:r>
          </a:p>
        </p:txBody>
      </p:sp>
      <p:pic>
        <p:nvPicPr>
          <p:cNvPr id="19459" name="Content Placeholder 3" descr="natural gas processing plant.jpg"/>
          <p:cNvPicPr>
            <a:picLocks noGrp="1" noChangeAspect="1"/>
          </p:cNvPicPr>
          <p:nvPr>
            <p:ph idx="1"/>
          </p:nvPr>
        </p:nvPicPr>
        <p:blipFill>
          <a:blip r:embed="rId2" cstate="screen">
            <a:extLst>
              <a:ext uri="{28A0092B-C50C-407E-A947-70E740481C1C}">
                <a14:useLocalDpi xmlns:a14="http://schemas.microsoft.com/office/drawing/2010/main"/>
              </a:ext>
            </a:extLst>
          </a:blip>
          <a:srcRect l="-20833" r="-20833"/>
          <a:stretch>
            <a:fillRect/>
          </a:stretch>
        </p:blipFill>
        <p:spPr>
          <a:xfrm>
            <a:off x="1078684" y="1685109"/>
            <a:ext cx="7772400" cy="4114800"/>
          </a:xfrm>
        </p:spPr>
      </p:pic>
      <p:sp>
        <p:nvSpPr>
          <p:cNvPr id="19460" name="Rectangle 3"/>
          <p:cNvSpPr>
            <a:spLocks noChangeArrowheads="1"/>
          </p:cNvSpPr>
          <p:nvPr/>
        </p:nvSpPr>
        <p:spPr bwMode="auto">
          <a:xfrm>
            <a:off x="1972024" y="5799909"/>
            <a:ext cx="5968301" cy="584775"/>
          </a:xfrm>
          <a:prstGeom prst="rect">
            <a:avLst/>
          </a:prstGeom>
          <a:noFill/>
          <a:ln w="9525">
            <a:noFill/>
            <a:miter lim="800000"/>
            <a:headEnd/>
            <a:tailEnd/>
          </a:ln>
        </p:spPr>
        <p:txBody>
          <a:bodyPr wrap="none">
            <a:spAutoFit/>
          </a:bodyPr>
          <a:lstStyle/>
          <a:p>
            <a:pPr algn="ctr"/>
            <a:r>
              <a:rPr lang="en-US" sz="3200" b="0" dirty="0">
                <a:latin typeface="Arial" panose="020B0604020202020204" pitchFamily="34" charset="0"/>
                <a:cs typeface="Arial" panose="020B0604020202020204" pitchFamily="34" charset="0"/>
              </a:rPr>
              <a:t>Gases scrubbed and processed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dirty="0"/>
              <a:t>Transmission</a:t>
            </a:r>
          </a:p>
        </p:txBody>
      </p:sp>
      <p:pic>
        <p:nvPicPr>
          <p:cNvPr id="20483" name="Content Placeholder 3" descr="gasline.jpg"/>
          <p:cNvPicPr>
            <a:picLocks noGrp="1" noChangeAspect="1"/>
          </p:cNvPicPr>
          <p:nvPr>
            <p:ph idx="1"/>
          </p:nvPr>
        </p:nvPicPr>
        <p:blipFill>
          <a:blip r:embed="rId2" cstate="screen">
            <a:extLst>
              <a:ext uri="{28A0092B-C50C-407E-A947-70E740481C1C}">
                <a14:useLocalDpi xmlns:a14="http://schemas.microsoft.com/office/drawing/2010/main"/>
              </a:ext>
            </a:extLst>
          </a:blip>
          <a:srcRect l="-34338" r="-34338"/>
          <a:stretch>
            <a:fillRect/>
          </a:stretch>
        </p:blipFill>
        <p:spPr>
          <a:xfrm>
            <a:off x="1069975" y="1600200"/>
            <a:ext cx="7772400" cy="4114800"/>
          </a:xfrm>
        </p:spPr>
      </p:pic>
      <p:sp>
        <p:nvSpPr>
          <p:cNvPr id="20484" name="Rectangle 3"/>
          <p:cNvSpPr>
            <a:spLocks noChangeArrowheads="1"/>
          </p:cNvSpPr>
          <p:nvPr/>
        </p:nvSpPr>
        <p:spPr bwMode="auto">
          <a:xfrm>
            <a:off x="1340586" y="5741126"/>
            <a:ext cx="7037504" cy="584775"/>
          </a:xfrm>
          <a:prstGeom prst="rect">
            <a:avLst/>
          </a:prstGeom>
          <a:noFill/>
          <a:ln w="9525">
            <a:noFill/>
            <a:miter lim="800000"/>
            <a:headEnd/>
            <a:tailEnd/>
          </a:ln>
        </p:spPr>
        <p:txBody>
          <a:bodyPr wrap="none">
            <a:spAutoFit/>
          </a:bodyPr>
          <a:lstStyle/>
          <a:p>
            <a:pPr algn="ctr"/>
            <a:r>
              <a:rPr lang="en-US" sz="3200" b="0" dirty="0">
                <a:latin typeface="Arial" panose="020B0604020202020204" pitchFamily="34" charset="0"/>
                <a:cs typeface="Arial" panose="020B0604020202020204" pitchFamily="34" charset="0"/>
              </a:rPr>
              <a:t>Gases transferred to process centers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dirty="0"/>
              <a:t>Transmission Pipeline</a:t>
            </a:r>
          </a:p>
        </p:txBody>
      </p:sp>
      <p:pic>
        <p:nvPicPr>
          <p:cNvPr id="3" name="Picture 2">
            <a:extLst>
              <a:ext uri="{FF2B5EF4-FFF2-40B4-BE49-F238E27FC236}">
                <a16:creationId xmlns:a16="http://schemas.microsoft.com/office/drawing/2014/main" id="{13276098-2B0C-1441-8418-3ED5997EEC0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447800" y="945260"/>
            <a:ext cx="7437407" cy="591273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dirty="0"/>
              <a:t>City Gate/ Storage</a:t>
            </a:r>
          </a:p>
        </p:txBody>
      </p:sp>
      <p:pic>
        <p:nvPicPr>
          <p:cNvPr id="22531" name="Content Placeholder 3" descr="citygate.jpg"/>
          <p:cNvPicPr>
            <a:picLocks noGrp="1" noChangeAspect="1"/>
          </p:cNvPicPr>
          <p:nvPr>
            <p:ph idx="1"/>
          </p:nvPr>
        </p:nvPicPr>
        <p:blipFill>
          <a:blip r:embed="rId2" cstate="screen">
            <a:extLst>
              <a:ext uri="{28A0092B-C50C-407E-A947-70E740481C1C}">
                <a14:useLocalDpi xmlns:a14="http://schemas.microsoft.com/office/drawing/2010/main"/>
              </a:ext>
            </a:extLst>
          </a:blip>
          <a:srcRect l="-22722" r="-22722"/>
          <a:stretch>
            <a:fillRect/>
          </a:stretch>
        </p:blipFill>
        <p:spPr>
          <a:xfrm>
            <a:off x="1526381" y="1663564"/>
            <a:ext cx="6091238" cy="4103687"/>
          </a:xfrm>
        </p:spPr>
      </p:pic>
      <p:sp>
        <p:nvSpPr>
          <p:cNvPr id="22532" name="Rectangle 6"/>
          <p:cNvSpPr>
            <a:spLocks noChangeArrowheads="1"/>
          </p:cNvSpPr>
          <p:nvPr/>
        </p:nvSpPr>
        <p:spPr bwMode="auto">
          <a:xfrm flipH="1">
            <a:off x="2133600" y="5767251"/>
            <a:ext cx="5105400" cy="584200"/>
          </a:xfrm>
          <a:prstGeom prst="rect">
            <a:avLst/>
          </a:prstGeom>
          <a:noFill/>
          <a:ln w="9525">
            <a:noFill/>
            <a:miter lim="800000"/>
            <a:headEnd/>
            <a:tailEnd/>
          </a:ln>
        </p:spPr>
        <p:txBody>
          <a:bodyPr>
            <a:spAutoFit/>
          </a:bodyPr>
          <a:lstStyle/>
          <a:p>
            <a:pPr algn="ctr"/>
            <a:r>
              <a:rPr lang="en-US" sz="3200" b="0" dirty="0">
                <a:latin typeface="Arial" panose="020B0604020202020204" pitchFamily="34" charset="0"/>
                <a:cs typeface="Arial" panose="020B0604020202020204" pitchFamily="34" charset="0"/>
              </a:rPr>
              <a:t>Wholesale becomes retail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sz="3200" b="1" dirty="0"/>
              <a:t>Distribution to homes and businesses</a:t>
            </a:r>
          </a:p>
        </p:txBody>
      </p:sp>
      <p:pic>
        <p:nvPicPr>
          <p:cNvPr id="23555" name="Content Placeholder 3" descr="gasmeter.jpg"/>
          <p:cNvPicPr>
            <a:picLocks noGrp="1" noChangeAspect="1"/>
          </p:cNvPicPr>
          <p:nvPr>
            <p:ph idx="1"/>
          </p:nvPr>
        </p:nvPicPr>
        <p:blipFill>
          <a:blip r:embed="rId2"/>
          <a:stretch>
            <a:fillRect/>
          </a:stretch>
        </p:blipFill>
        <p:spPr>
          <a:xfrm>
            <a:off x="1554691" y="1600200"/>
            <a:ext cx="6034617" cy="4525963"/>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z="3600" b="1" dirty="0"/>
              <a:t>Each Step Needs Gas Detection</a:t>
            </a:r>
          </a:p>
        </p:txBody>
      </p:sp>
      <p:sp>
        <p:nvSpPr>
          <p:cNvPr id="24579" name="Content Placeholder 2"/>
          <p:cNvSpPr>
            <a:spLocks noGrp="1"/>
          </p:cNvSpPr>
          <p:nvPr>
            <p:ph sz="half" idx="1"/>
          </p:nvPr>
        </p:nvSpPr>
        <p:spPr>
          <a:xfrm>
            <a:off x="533400" y="1600201"/>
            <a:ext cx="4038600" cy="4525963"/>
          </a:xfrm>
        </p:spPr>
        <p:txBody>
          <a:bodyPr/>
          <a:lstStyle/>
          <a:p>
            <a:pPr marL="400050" lvl="1" indent="0">
              <a:buNone/>
            </a:pPr>
            <a:r>
              <a:rPr lang="en-US" sz="2000" b="1" dirty="0"/>
              <a:t>Drilling and Production</a:t>
            </a:r>
          </a:p>
          <a:p>
            <a:pPr lvl="1" eaLnBrk="1" hangingPunct="1">
              <a:buFont typeface="Courier New" panose="02070309020205020404" pitchFamily="49" charset="0"/>
              <a:buChar char="o"/>
            </a:pPr>
            <a:r>
              <a:rPr lang="en-US" sz="1600" dirty="0"/>
              <a:t>Fixed H2S and LEL on rig and perimeter</a:t>
            </a:r>
          </a:p>
          <a:p>
            <a:pPr lvl="1" eaLnBrk="1" hangingPunct="1">
              <a:buFont typeface="Courier New" panose="02070309020205020404" pitchFamily="49" charset="0"/>
              <a:buChar char="o"/>
            </a:pPr>
            <a:r>
              <a:rPr lang="en-US" sz="1600" dirty="0"/>
              <a:t>Personal monitoring</a:t>
            </a:r>
          </a:p>
          <a:p>
            <a:pPr marL="400050" lvl="1" indent="0">
              <a:buNone/>
            </a:pPr>
            <a:r>
              <a:rPr lang="en-US" sz="2000" b="1" dirty="0"/>
              <a:t>Compressor Stations</a:t>
            </a:r>
          </a:p>
          <a:p>
            <a:pPr lvl="1" eaLnBrk="1" hangingPunct="1">
              <a:buFont typeface="Courier New" panose="02070309020205020404" pitchFamily="49" charset="0"/>
              <a:buChar char="o"/>
            </a:pPr>
            <a:r>
              <a:rPr lang="en-US" sz="1600" dirty="0"/>
              <a:t>Fixed LEL</a:t>
            </a:r>
          </a:p>
          <a:p>
            <a:pPr lvl="1" eaLnBrk="1" hangingPunct="1">
              <a:buFont typeface="Courier New" panose="02070309020205020404" pitchFamily="49" charset="0"/>
              <a:buChar char="o"/>
            </a:pPr>
            <a:r>
              <a:rPr lang="en-US" sz="1600" dirty="0"/>
              <a:t>Personal Safety</a:t>
            </a:r>
          </a:p>
          <a:p>
            <a:pPr lvl="1" eaLnBrk="1" hangingPunct="1">
              <a:buFont typeface="Courier New" panose="02070309020205020404" pitchFamily="49" charset="0"/>
              <a:buChar char="o"/>
            </a:pPr>
            <a:r>
              <a:rPr lang="en-US" sz="1600" dirty="0"/>
              <a:t>Leak survey </a:t>
            </a:r>
          </a:p>
          <a:p>
            <a:pPr marL="400050" lvl="1" indent="0">
              <a:buNone/>
            </a:pPr>
            <a:r>
              <a:rPr lang="en-US" sz="2000" b="1" dirty="0"/>
              <a:t>Gas Plants/ Processing</a:t>
            </a:r>
          </a:p>
          <a:p>
            <a:pPr lvl="1" eaLnBrk="1" hangingPunct="1">
              <a:buFont typeface="Courier New" panose="02070309020205020404" pitchFamily="49" charset="0"/>
              <a:buChar char="o"/>
            </a:pPr>
            <a:r>
              <a:rPr lang="en-US" sz="1600" dirty="0"/>
              <a:t>Fixed H2S , LEL, SO2</a:t>
            </a:r>
          </a:p>
          <a:p>
            <a:pPr lvl="1" eaLnBrk="1" hangingPunct="1">
              <a:buFont typeface="Courier New" panose="02070309020205020404" pitchFamily="49" charset="0"/>
              <a:buChar char="o"/>
            </a:pPr>
            <a:r>
              <a:rPr lang="en-US" sz="1600" dirty="0"/>
              <a:t>Personal Safety</a:t>
            </a:r>
          </a:p>
        </p:txBody>
      </p:sp>
      <p:sp>
        <p:nvSpPr>
          <p:cNvPr id="24580" name="Content Placeholder 5"/>
          <p:cNvSpPr>
            <a:spLocks noGrp="1"/>
          </p:cNvSpPr>
          <p:nvPr>
            <p:ph sz="half" idx="2"/>
          </p:nvPr>
        </p:nvSpPr>
        <p:spPr>
          <a:xfrm>
            <a:off x="5077097" y="1524000"/>
            <a:ext cx="4038600" cy="4525963"/>
          </a:xfrm>
        </p:spPr>
        <p:txBody>
          <a:bodyPr/>
          <a:lstStyle/>
          <a:p>
            <a:pPr marL="400050" lvl="1" indent="0">
              <a:buNone/>
            </a:pPr>
            <a:r>
              <a:rPr lang="en-US" sz="2000" b="1" dirty="0"/>
              <a:t>Transmission Maintenance</a:t>
            </a:r>
          </a:p>
          <a:p>
            <a:pPr lvl="1" eaLnBrk="1" hangingPunct="1">
              <a:buFont typeface="Courier New" panose="02070309020205020404" pitchFamily="49" charset="0"/>
              <a:buChar char="o"/>
            </a:pPr>
            <a:r>
              <a:rPr lang="en-US" sz="1600" dirty="0"/>
              <a:t>Leaks, Purge, Bar hole, Sampling </a:t>
            </a:r>
          </a:p>
          <a:p>
            <a:pPr lvl="1" eaLnBrk="1" hangingPunct="1">
              <a:buFont typeface="Courier New" panose="02070309020205020404" pitchFamily="49" charset="0"/>
              <a:buChar char="o"/>
            </a:pPr>
            <a:r>
              <a:rPr lang="en-US" sz="1600" dirty="0"/>
              <a:t>Personal Safety </a:t>
            </a:r>
          </a:p>
          <a:p>
            <a:pPr marL="457200" lvl="1" indent="0" eaLnBrk="1" hangingPunct="1">
              <a:buNone/>
            </a:pPr>
            <a:endParaRPr lang="en-US" sz="1600" dirty="0"/>
          </a:p>
          <a:p>
            <a:pPr marL="400050" lvl="1" indent="0">
              <a:buNone/>
            </a:pPr>
            <a:r>
              <a:rPr lang="en-US" sz="2000" b="1" dirty="0"/>
              <a:t>Transmission Construction</a:t>
            </a:r>
          </a:p>
          <a:p>
            <a:pPr lvl="1">
              <a:buFont typeface="Courier New" panose="02070309020205020404" pitchFamily="49" charset="0"/>
              <a:buChar char="o"/>
            </a:pPr>
            <a:r>
              <a:rPr lang="en-US" sz="1600" dirty="0"/>
              <a:t>Safety, Permitting, Purge</a:t>
            </a:r>
          </a:p>
          <a:p>
            <a:pPr marL="457200" lvl="1" indent="0">
              <a:buNone/>
            </a:pPr>
            <a:endParaRPr lang="en-US" sz="1600" dirty="0"/>
          </a:p>
          <a:p>
            <a:pPr marL="400050" lvl="1" indent="0">
              <a:buNone/>
            </a:pPr>
            <a:r>
              <a:rPr lang="en-US" sz="2000" b="1" dirty="0"/>
              <a:t>City Gate/ Storage</a:t>
            </a:r>
          </a:p>
          <a:p>
            <a:pPr lvl="1" eaLnBrk="1" hangingPunct="1">
              <a:buFont typeface="Courier New" panose="02070309020205020404" pitchFamily="49" charset="0"/>
              <a:buChar char="o"/>
            </a:pPr>
            <a:r>
              <a:rPr lang="en-US" sz="1600" dirty="0"/>
              <a:t>Personal Safety</a:t>
            </a:r>
          </a:p>
          <a:p>
            <a:pPr lvl="1" eaLnBrk="1" hangingPunct="1">
              <a:buFont typeface="Courier New" panose="02070309020205020404" pitchFamily="49" charset="0"/>
              <a:buChar char="o"/>
            </a:pPr>
            <a:r>
              <a:rPr lang="en-US" sz="1600" dirty="0"/>
              <a:t>Leaks, Purge</a:t>
            </a:r>
          </a:p>
          <a:p>
            <a:pPr marL="457200" lvl="1" indent="0" eaLnBrk="1" hangingPunct="1">
              <a:buNone/>
            </a:pPr>
            <a:endParaRPr lang="en-US" sz="1600" dirty="0"/>
          </a:p>
          <a:p>
            <a:pPr marL="400050" lvl="1" indent="0">
              <a:buNone/>
            </a:pPr>
            <a:r>
              <a:rPr lang="en-US" sz="2000" b="1" dirty="0"/>
              <a:t>Distribution</a:t>
            </a:r>
          </a:p>
          <a:p>
            <a:pPr lvl="1" eaLnBrk="1" hangingPunct="1">
              <a:buFont typeface="Courier New" panose="02070309020205020404" pitchFamily="49" charset="0"/>
              <a:buChar char="o"/>
            </a:pPr>
            <a:r>
              <a:rPr lang="en-US" sz="1600" dirty="0"/>
              <a:t>Leaks, Purge, Bar hole</a:t>
            </a:r>
          </a:p>
          <a:p>
            <a:pPr lvl="1" eaLnBrk="1" hangingPunct="1">
              <a:buFont typeface="Courier New" panose="02070309020205020404" pitchFamily="49" charset="0"/>
              <a:buChar char="o"/>
            </a:pPr>
            <a:r>
              <a:rPr lang="en-US" sz="1600" dirty="0"/>
              <a:t>Personal Safety</a:t>
            </a:r>
          </a:p>
        </p:txBody>
      </p:sp>
      <p:pic>
        <p:nvPicPr>
          <p:cNvPr id="5" name="Picture 4">
            <a:extLst>
              <a:ext uri="{FF2B5EF4-FFF2-40B4-BE49-F238E27FC236}">
                <a16:creationId xmlns:a16="http://schemas.microsoft.com/office/drawing/2014/main" id="{674086A1-E7F1-EA4A-B7CB-75949E1D0FC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8045" y="1600201"/>
            <a:ext cx="731939" cy="638251"/>
          </a:xfrm>
          <a:prstGeom prst="rect">
            <a:avLst/>
          </a:prstGeom>
        </p:spPr>
      </p:pic>
      <p:pic>
        <p:nvPicPr>
          <p:cNvPr id="9" name="Picture 8">
            <a:extLst>
              <a:ext uri="{FF2B5EF4-FFF2-40B4-BE49-F238E27FC236}">
                <a16:creationId xmlns:a16="http://schemas.microsoft.com/office/drawing/2014/main" id="{8BEF2765-4EFD-8B45-ACE8-3825F52405D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8660" y="2794000"/>
            <a:ext cx="630709" cy="635000"/>
          </a:xfrm>
          <a:prstGeom prst="rect">
            <a:avLst/>
          </a:prstGeom>
        </p:spPr>
      </p:pic>
      <p:pic>
        <p:nvPicPr>
          <p:cNvPr id="11" name="Picture 10">
            <a:extLst>
              <a:ext uri="{FF2B5EF4-FFF2-40B4-BE49-F238E27FC236}">
                <a16:creationId xmlns:a16="http://schemas.microsoft.com/office/drawing/2014/main" id="{E961A4C7-AAA8-BB49-9BA8-73EC593C18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8660" y="4038600"/>
            <a:ext cx="630709" cy="739703"/>
          </a:xfrm>
          <a:prstGeom prst="rect">
            <a:avLst/>
          </a:prstGeom>
        </p:spPr>
      </p:pic>
      <p:pic>
        <p:nvPicPr>
          <p:cNvPr id="13" name="Picture 12">
            <a:extLst>
              <a:ext uri="{FF2B5EF4-FFF2-40B4-BE49-F238E27FC236}">
                <a16:creationId xmlns:a16="http://schemas.microsoft.com/office/drawing/2014/main" id="{F8A52159-555C-7F43-BB18-13D6FC2FA2F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27376" y="1600201"/>
            <a:ext cx="875179" cy="419100"/>
          </a:xfrm>
          <a:prstGeom prst="rect">
            <a:avLst/>
          </a:prstGeom>
        </p:spPr>
      </p:pic>
      <p:pic>
        <p:nvPicPr>
          <p:cNvPr id="15" name="Picture 14">
            <a:extLst>
              <a:ext uri="{FF2B5EF4-FFF2-40B4-BE49-F238E27FC236}">
                <a16:creationId xmlns:a16="http://schemas.microsoft.com/office/drawing/2014/main" id="{59FECD86-A2BD-0C44-9038-019FC9FDE32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42680" y="2733631"/>
            <a:ext cx="844571" cy="635000"/>
          </a:xfrm>
          <a:prstGeom prst="rect">
            <a:avLst/>
          </a:prstGeom>
        </p:spPr>
      </p:pic>
      <p:pic>
        <p:nvPicPr>
          <p:cNvPr id="17" name="Picture 16">
            <a:extLst>
              <a:ext uri="{FF2B5EF4-FFF2-40B4-BE49-F238E27FC236}">
                <a16:creationId xmlns:a16="http://schemas.microsoft.com/office/drawing/2014/main" id="{9DF74346-AF8E-DB42-A5F2-380D18CFC4F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649610" y="3863182"/>
            <a:ext cx="630710" cy="625704"/>
          </a:xfrm>
          <a:prstGeom prst="rect">
            <a:avLst/>
          </a:prstGeom>
        </p:spPr>
      </p:pic>
      <p:pic>
        <p:nvPicPr>
          <p:cNvPr id="21" name="Picture 20">
            <a:extLst>
              <a:ext uri="{FF2B5EF4-FFF2-40B4-BE49-F238E27FC236}">
                <a16:creationId xmlns:a16="http://schemas.microsoft.com/office/drawing/2014/main" id="{581A74B4-F2CF-0B46-B56C-C7E46A91A51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711857" y="4998062"/>
            <a:ext cx="506217" cy="62005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DCF1-8973-C747-A7C2-72A40794D985}"/>
              </a:ext>
            </a:extLst>
          </p:cNvPr>
          <p:cNvSpPr>
            <a:spLocks noGrp="1"/>
          </p:cNvSpPr>
          <p:nvPr>
            <p:ph type="title"/>
          </p:nvPr>
        </p:nvSpPr>
        <p:spPr/>
        <p:txBody>
          <a:bodyPr/>
          <a:lstStyle/>
          <a:p>
            <a:r>
              <a:rPr lang="en-US" dirty="0"/>
              <a:t>How does RKI fit in?</a:t>
            </a:r>
            <a:endParaRPr lang="en-US" b="1" dirty="0"/>
          </a:p>
        </p:txBody>
      </p:sp>
      <p:pic>
        <p:nvPicPr>
          <p:cNvPr id="7" name="Picture 6">
            <a:extLst>
              <a:ext uri="{FF2B5EF4-FFF2-40B4-BE49-F238E27FC236}">
                <a16:creationId xmlns:a16="http://schemas.microsoft.com/office/drawing/2014/main" id="{4795D515-B849-7441-81D1-5ED2F0FF953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5373" y="1115623"/>
            <a:ext cx="4559313" cy="2834640"/>
          </a:xfrm>
          <a:prstGeom prst="rect">
            <a:avLst/>
          </a:prstGeom>
        </p:spPr>
      </p:pic>
      <p:pic>
        <p:nvPicPr>
          <p:cNvPr id="9" name="Picture 8">
            <a:extLst>
              <a:ext uri="{FF2B5EF4-FFF2-40B4-BE49-F238E27FC236}">
                <a16:creationId xmlns:a16="http://schemas.microsoft.com/office/drawing/2014/main" id="{FA49B71D-135A-DA4B-8164-C9AC3A2F7ED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584686" y="3439048"/>
            <a:ext cx="4559314" cy="2834640"/>
          </a:xfrm>
          <a:prstGeom prst="rect">
            <a:avLst/>
          </a:prstGeom>
        </p:spPr>
      </p:pic>
    </p:spTree>
    <p:extLst>
      <p:ext uri="{BB962C8B-B14F-4D97-AF65-F5344CB8AC3E}">
        <p14:creationId xmlns:p14="http://schemas.microsoft.com/office/powerpoint/2010/main" val="6856636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dirty="0"/>
              <a:t>Two Types of Operators:</a:t>
            </a:r>
          </a:p>
        </p:txBody>
      </p:sp>
      <p:sp>
        <p:nvSpPr>
          <p:cNvPr id="26627" name="Content Placeholder 2"/>
          <p:cNvSpPr>
            <a:spLocks noGrp="1"/>
          </p:cNvSpPr>
          <p:nvPr>
            <p:ph idx="1"/>
          </p:nvPr>
        </p:nvSpPr>
        <p:spPr/>
        <p:txBody>
          <a:bodyPr/>
          <a:lstStyle/>
          <a:p>
            <a:pPr eaLnBrk="1" hangingPunct="1">
              <a:lnSpc>
                <a:spcPct val="80000"/>
              </a:lnSpc>
            </a:pPr>
            <a:r>
              <a:rPr lang="en-US" sz="3000" b="1" dirty="0"/>
              <a:t>Construction and Maintenance (C&amp;M)</a:t>
            </a:r>
          </a:p>
          <a:p>
            <a:pPr lvl="1">
              <a:lnSpc>
                <a:spcPct val="80000"/>
              </a:lnSpc>
              <a:buFont typeface="Courier New" panose="02070309020205020404" pitchFamily="49" charset="0"/>
              <a:buChar char="o"/>
            </a:pPr>
            <a:r>
              <a:rPr lang="en-US" sz="2600" dirty="0"/>
              <a:t>Build			Inspect</a:t>
            </a:r>
          </a:p>
          <a:p>
            <a:pPr lvl="1">
              <a:lnSpc>
                <a:spcPct val="80000"/>
              </a:lnSpc>
              <a:buFont typeface="Courier New" panose="02070309020205020404" pitchFamily="49" charset="0"/>
              <a:buChar char="o"/>
            </a:pPr>
            <a:r>
              <a:rPr lang="en-US" sz="2600" dirty="0"/>
              <a:t>Repair</a:t>
            </a:r>
          </a:p>
          <a:p>
            <a:pPr lvl="1">
              <a:lnSpc>
                <a:spcPct val="80000"/>
              </a:lnSpc>
              <a:buFont typeface="Courier New" panose="02070309020205020404" pitchFamily="49" charset="0"/>
              <a:buChar char="o"/>
            </a:pPr>
            <a:r>
              <a:rPr lang="en-US" sz="2600" dirty="0"/>
              <a:t>Maintain</a:t>
            </a:r>
          </a:p>
          <a:p>
            <a:pPr eaLnBrk="1" hangingPunct="1">
              <a:lnSpc>
                <a:spcPct val="80000"/>
              </a:lnSpc>
              <a:buFont typeface="Wingdings" pitchFamily="-65" charset="2"/>
              <a:buNone/>
            </a:pPr>
            <a:endParaRPr lang="en-US" sz="3000" dirty="0"/>
          </a:p>
          <a:p>
            <a:pPr eaLnBrk="1" hangingPunct="1">
              <a:lnSpc>
                <a:spcPct val="80000"/>
              </a:lnSpc>
            </a:pPr>
            <a:r>
              <a:rPr lang="en-US" sz="3000" b="1" dirty="0"/>
              <a:t>Measurement</a:t>
            </a:r>
          </a:p>
          <a:p>
            <a:pPr lvl="1">
              <a:lnSpc>
                <a:spcPct val="80000"/>
              </a:lnSpc>
              <a:buNone/>
            </a:pPr>
            <a:r>
              <a:rPr lang="en-US" sz="2600" dirty="0"/>
              <a:t>	Test, check and repair instrumentation that measures flow, pressure, volume, purity etc</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US" dirty="0"/>
              <a:t>GX-2012	</a:t>
            </a:r>
          </a:p>
        </p:txBody>
      </p:sp>
      <p:sp>
        <p:nvSpPr>
          <p:cNvPr id="27651" name="Content Placeholder 2"/>
          <p:cNvSpPr>
            <a:spLocks noGrp="1"/>
          </p:cNvSpPr>
          <p:nvPr>
            <p:ph idx="1"/>
          </p:nvPr>
        </p:nvSpPr>
        <p:spPr/>
        <p:txBody>
          <a:bodyPr/>
          <a:lstStyle/>
          <a:p>
            <a:pPr eaLnBrk="1" hangingPunct="1"/>
            <a:r>
              <a:rPr lang="en-US" dirty="0"/>
              <a:t>4 Operating Modes</a:t>
            </a:r>
          </a:p>
          <a:p>
            <a:pPr lvl="1">
              <a:buFont typeface="Courier New" panose="02070309020205020404" pitchFamily="49" charset="0"/>
              <a:buChar char="o"/>
            </a:pPr>
            <a:r>
              <a:rPr lang="en-US" sz="2400" dirty="0"/>
              <a:t>Leak check</a:t>
            </a:r>
          </a:p>
          <a:p>
            <a:pPr lvl="1">
              <a:buFont typeface="Courier New" panose="02070309020205020404" pitchFamily="49" charset="0"/>
              <a:buChar char="o"/>
            </a:pPr>
            <a:r>
              <a:rPr lang="en-US" sz="2400" dirty="0"/>
              <a:t>Bar hole </a:t>
            </a:r>
          </a:p>
          <a:p>
            <a:pPr lvl="1">
              <a:buFont typeface="Courier New" panose="02070309020205020404" pitchFamily="49" charset="0"/>
              <a:buChar char="o"/>
            </a:pPr>
            <a:r>
              <a:rPr lang="en-US" sz="2400" dirty="0"/>
              <a:t>% volume - Purge </a:t>
            </a:r>
          </a:p>
          <a:p>
            <a:pPr lvl="1">
              <a:buFont typeface="Courier New" panose="02070309020205020404" pitchFamily="49" charset="0"/>
              <a:buChar char="o"/>
            </a:pPr>
            <a:r>
              <a:rPr lang="en-US" sz="2400" dirty="0"/>
              <a:t>Safety</a:t>
            </a:r>
          </a:p>
        </p:txBody>
      </p:sp>
      <p:pic>
        <p:nvPicPr>
          <p:cNvPr id="4" name="Picture 3">
            <a:extLst>
              <a:ext uri="{FF2B5EF4-FFF2-40B4-BE49-F238E27FC236}">
                <a16:creationId xmlns:a16="http://schemas.microsoft.com/office/drawing/2014/main" id="{3328D9E1-CAFF-2D44-B843-70CDEEB736D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737225" y="-17417"/>
            <a:ext cx="3105150"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dirty="0"/>
              <a:t>GX-2012</a:t>
            </a:r>
          </a:p>
        </p:txBody>
      </p:sp>
      <p:sp>
        <p:nvSpPr>
          <p:cNvPr id="28675" name="Content Placeholder 2"/>
          <p:cNvSpPr>
            <a:spLocks noGrp="1"/>
          </p:cNvSpPr>
          <p:nvPr>
            <p:ph idx="1"/>
          </p:nvPr>
        </p:nvSpPr>
        <p:spPr>
          <a:xfrm>
            <a:off x="2667000" y="1621973"/>
            <a:ext cx="4648200" cy="838200"/>
          </a:xfrm>
        </p:spPr>
        <p:txBody>
          <a:bodyPr/>
          <a:lstStyle/>
          <a:p>
            <a:pPr eaLnBrk="1" hangingPunct="1">
              <a:buFont typeface="Wingdings" pitchFamily="-65" charset="2"/>
              <a:buNone/>
            </a:pPr>
            <a:r>
              <a:rPr lang="en-US" dirty="0"/>
              <a:t> Leak Check Mode</a:t>
            </a:r>
          </a:p>
          <a:p>
            <a:pPr algn="r" eaLnBrk="1" hangingPunct="1">
              <a:buFont typeface="Wingdings" pitchFamily="-65" charset="2"/>
              <a:buNone/>
            </a:pPr>
            <a:endParaRPr lang="en-US" dirty="0"/>
          </a:p>
        </p:txBody>
      </p:sp>
      <p:pic>
        <p:nvPicPr>
          <p:cNvPr id="3" name="Picture 2">
            <a:extLst>
              <a:ext uri="{FF2B5EF4-FFF2-40B4-BE49-F238E27FC236}">
                <a16:creationId xmlns:a16="http://schemas.microsoft.com/office/drawing/2014/main" id="{7AF1C9D7-EB60-DA41-950F-E741D7171FC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5061204" cy="6858000"/>
          </a:xfrm>
          <a:prstGeom prst="rect">
            <a:avLst/>
          </a:prstGeom>
        </p:spPr>
      </p:pic>
      <p:sp>
        <p:nvSpPr>
          <p:cNvPr id="9" name="Content Placeholder 8">
            <a:extLst>
              <a:ext uri="{FF2B5EF4-FFF2-40B4-BE49-F238E27FC236}">
                <a16:creationId xmlns:a16="http://schemas.microsoft.com/office/drawing/2014/main" id="{1273C4EE-4F2C-E546-9900-DE6EFC21C347}"/>
              </a:ext>
            </a:extLst>
          </p:cNvPr>
          <p:cNvSpPr txBox="1">
            <a:spLocks/>
          </p:cNvSpPr>
          <p:nvPr/>
        </p:nvSpPr>
        <p:spPr bwMode="auto">
          <a:xfrm>
            <a:off x="2667000" y="2460173"/>
            <a:ext cx="6324600" cy="17308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Courier New" panose="02070309020205020404" pitchFamily="49" charset="0"/>
              <a:buChar char="o"/>
            </a:pPr>
            <a:r>
              <a:rPr lang="en-US" altLang="en-US" sz="1800" b="0" dirty="0">
                <a:latin typeface="Arial" panose="020B0604020202020204" pitchFamily="34" charset="0"/>
                <a:ea typeface="ＭＳ Ｐゴシック" panose="020B0600070205080204" pitchFamily="34" charset="-128"/>
                <a:cs typeface="Arial" panose="020B0604020202020204" pitchFamily="34" charset="0"/>
              </a:rPr>
              <a:t>PPM leak detector, detects down to 100 ppm CH4</a:t>
            </a:r>
          </a:p>
          <a:p>
            <a:pPr>
              <a:buFont typeface="Courier New" panose="02070309020205020404" pitchFamily="49" charset="0"/>
              <a:buChar char="o"/>
            </a:pPr>
            <a:r>
              <a:rPr lang="en-US" altLang="en-US" sz="1800" b="0" dirty="0">
                <a:latin typeface="Arial" panose="020B0604020202020204" pitchFamily="34" charset="0"/>
                <a:ea typeface="ＭＳ Ｐゴシック" panose="020B0600070205080204" pitchFamily="34" charset="-128"/>
                <a:cs typeface="Arial" panose="020B0604020202020204" pitchFamily="34" charset="0"/>
              </a:rPr>
              <a:t>Adjustable display ranges: 500/1000/2000/5000 ppm</a:t>
            </a:r>
          </a:p>
          <a:p>
            <a:pPr>
              <a:buFont typeface="Courier New" panose="02070309020205020404" pitchFamily="49" charset="0"/>
              <a:buChar char="o"/>
            </a:pPr>
            <a:r>
              <a:rPr lang="en-US" altLang="en-US" sz="1800" b="0" dirty="0">
                <a:latin typeface="Arial" panose="020B0604020202020204" pitchFamily="34" charset="0"/>
                <a:ea typeface="ＭＳ Ｐゴシック" panose="020B0600070205080204" pitchFamily="34" charset="-128"/>
                <a:cs typeface="Arial" panose="020B0604020202020204" pitchFamily="34" charset="0"/>
              </a:rPr>
              <a:t>Visual / audible pulses change with gas concentration</a:t>
            </a:r>
          </a:p>
          <a:p>
            <a:pPr>
              <a:buFont typeface="Courier New" panose="02070309020205020404" pitchFamily="49" charset="0"/>
              <a:buChar char="o"/>
            </a:pPr>
            <a:r>
              <a:rPr lang="en-US" altLang="en-US" sz="1800" b="0" dirty="0">
                <a:latin typeface="Arial" panose="020B0604020202020204" pitchFamily="34" charset="0"/>
                <a:ea typeface="ＭＳ Ｐゴシック" panose="020B0600070205080204" pitchFamily="34" charset="-128"/>
                <a:cs typeface="Arial" panose="020B0604020202020204" pitchFamily="34" charset="0"/>
              </a:rPr>
              <a:t>CO display in leak check mode, ideal for residential investigations</a:t>
            </a:r>
          </a:p>
        </p:txBody>
      </p:sp>
      <p:pic>
        <p:nvPicPr>
          <p:cNvPr id="12" name="Picture 11">
            <a:extLst>
              <a:ext uri="{FF2B5EF4-FFF2-40B4-BE49-F238E27FC236}">
                <a16:creationId xmlns:a16="http://schemas.microsoft.com/office/drawing/2014/main" id="{CD6CB066-3407-B341-A35C-95A12EBEE1C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02375" y="4191000"/>
            <a:ext cx="2514600" cy="2409986"/>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dirty="0"/>
              <a:t>GX-2012</a:t>
            </a:r>
          </a:p>
        </p:txBody>
      </p:sp>
      <p:sp>
        <p:nvSpPr>
          <p:cNvPr id="28675" name="Content Placeholder 2"/>
          <p:cNvSpPr>
            <a:spLocks noGrp="1"/>
          </p:cNvSpPr>
          <p:nvPr>
            <p:ph idx="1"/>
          </p:nvPr>
        </p:nvSpPr>
        <p:spPr>
          <a:xfrm>
            <a:off x="2971800" y="1632858"/>
            <a:ext cx="4648200" cy="838200"/>
          </a:xfrm>
        </p:spPr>
        <p:txBody>
          <a:bodyPr/>
          <a:lstStyle/>
          <a:p>
            <a:pPr eaLnBrk="1" hangingPunct="1">
              <a:buFont typeface="Wingdings" pitchFamily="-65" charset="2"/>
              <a:buNone/>
            </a:pPr>
            <a:r>
              <a:rPr lang="en-US" dirty="0"/>
              <a:t>Bar Hole Mode</a:t>
            </a:r>
          </a:p>
        </p:txBody>
      </p:sp>
      <p:sp>
        <p:nvSpPr>
          <p:cNvPr id="9" name="Content Placeholder 8">
            <a:extLst>
              <a:ext uri="{FF2B5EF4-FFF2-40B4-BE49-F238E27FC236}">
                <a16:creationId xmlns:a16="http://schemas.microsoft.com/office/drawing/2014/main" id="{1273C4EE-4F2C-E546-9900-DE6EFC21C347}"/>
              </a:ext>
            </a:extLst>
          </p:cNvPr>
          <p:cNvSpPr txBox="1">
            <a:spLocks/>
          </p:cNvSpPr>
          <p:nvPr/>
        </p:nvSpPr>
        <p:spPr bwMode="auto">
          <a:xfrm>
            <a:off x="2971800" y="2471058"/>
            <a:ext cx="3733800" cy="426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SzPct val="104000"/>
              <a:buFont typeface="Courier New" panose="02070309020205020404" pitchFamily="49" charset="0"/>
              <a:buChar char="o"/>
            </a:pPr>
            <a:r>
              <a:rPr lang="en-US" sz="1800" b="0" dirty="0">
                <a:solidFill>
                  <a:srgbClr val="000000"/>
                </a:solidFill>
                <a:latin typeface="Arial" panose="020B0604020202020204" pitchFamily="34" charset="0"/>
                <a:cs typeface="Arial" panose="020B0604020202020204" pitchFamily="34" charset="0"/>
              </a:rPr>
              <a:t>Bar hole datalogging</a:t>
            </a:r>
          </a:p>
          <a:p>
            <a:pPr>
              <a:buSzPct val="104000"/>
              <a:buFont typeface="Courier New" panose="02070309020205020404" pitchFamily="49" charset="0"/>
              <a:buChar char="o"/>
            </a:pPr>
            <a:r>
              <a:rPr lang="en-US" sz="1800" b="0" dirty="0">
                <a:solidFill>
                  <a:srgbClr val="000000"/>
                </a:solidFill>
                <a:latin typeface="Arial" panose="020B0604020202020204" pitchFamily="34" charset="0"/>
                <a:cs typeface="Arial" panose="020B0604020202020204" pitchFamily="34" charset="0"/>
              </a:rPr>
              <a:t>Samples on demand</a:t>
            </a:r>
          </a:p>
          <a:p>
            <a:pPr>
              <a:buSzPct val="104000"/>
              <a:buFont typeface="Courier New" panose="02070309020205020404" pitchFamily="49" charset="0"/>
              <a:buChar char="o"/>
            </a:pPr>
            <a:r>
              <a:rPr lang="en-US" sz="1800" b="0" dirty="0">
                <a:solidFill>
                  <a:srgbClr val="000000"/>
                </a:solidFill>
                <a:latin typeface="Arial" panose="020B0604020202020204" pitchFamily="34" charset="0"/>
                <a:cs typeface="Arial" panose="020B0604020202020204" pitchFamily="34" charset="0"/>
              </a:rPr>
              <a:t>Take samples when you’re ready</a:t>
            </a:r>
          </a:p>
          <a:p>
            <a:pPr>
              <a:buSzPct val="104000"/>
              <a:buFont typeface="Courier New" panose="02070309020205020404" pitchFamily="49" charset="0"/>
              <a:buChar char="o"/>
            </a:pPr>
            <a:r>
              <a:rPr lang="en-US" sz="1800" b="0" dirty="0">
                <a:solidFill>
                  <a:srgbClr val="000000"/>
                </a:solidFill>
                <a:latin typeface="Arial" panose="020B0604020202020204" pitchFamily="34" charset="0"/>
                <a:cs typeface="Arial" panose="020B0604020202020204" pitchFamily="34" charset="0"/>
              </a:rPr>
              <a:t>Fixed time sampling periods</a:t>
            </a:r>
          </a:p>
          <a:p>
            <a:pPr>
              <a:buSzPct val="104000"/>
              <a:buFont typeface="Courier New" panose="02070309020205020404" pitchFamily="49" charset="0"/>
              <a:buChar char="o"/>
            </a:pPr>
            <a:r>
              <a:rPr lang="en-US" sz="1800" b="0" dirty="0">
                <a:solidFill>
                  <a:srgbClr val="000000"/>
                </a:solidFill>
                <a:latin typeface="Arial" panose="020B0604020202020204" pitchFamily="34" charset="0"/>
                <a:cs typeface="Arial" panose="020B0604020202020204" pitchFamily="34" charset="0"/>
              </a:rPr>
              <a:t>Displays peak reading after sampling</a:t>
            </a:r>
          </a:p>
          <a:p>
            <a:pPr>
              <a:buSzPct val="104000"/>
              <a:buFont typeface="Courier New" panose="02070309020205020404" pitchFamily="49" charset="0"/>
              <a:buChar char="o"/>
            </a:pPr>
            <a:r>
              <a:rPr lang="en-US" sz="1800" b="0" dirty="0">
                <a:solidFill>
                  <a:srgbClr val="000000"/>
                </a:solidFill>
                <a:latin typeface="Arial" panose="020B0604020202020204" pitchFamily="34" charset="0"/>
                <a:cs typeface="Arial" panose="020B0604020202020204" pitchFamily="34" charset="0"/>
              </a:rPr>
              <a:t>Locate leaks quicker, more accurately</a:t>
            </a:r>
          </a:p>
          <a:p>
            <a:pPr>
              <a:buSzPct val="104000"/>
              <a:buFont typeface="Courier New" panose="02070309020205020404" pitchFamily="49" charset="0"/>
              <a:buChar char="o"/>
            </a:pPr>
            <a:endParaRPr lang="en-US" altLang="en-US" sz="1800" b="0"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4" name="Picture 3">
            <a:extLst>
              <a:ext uri="{FF2B5EF4-FFF2-40B4-BE49-F238E27FC236}">
                <a16:creationId xmlns:a16="http://schemas.microsoft.com/office/drawing/2014/main" id="{2AB75969-6C69-6C46-935F-9B2356B397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5061204" cy="6858000"/>
          </a:xfrm>
          <a:prstGeom prst="rect">
            <a:avLst/>
          </a:prstGeom>
        </p:spPr>
      </p:pic>
      <p:pic>
        <p:nvPicPr>
          <p:cNvPr id="8" name="Picture 7" descr="BHprobe-1">
            <a:extLst>
              <a:ext uri="{FF2B5EF4-FFF2-40B4-BE49-F238E27FC236}">
                <a16:creationId xmlns:a16="http://schemas.microsoft.com/office/drawing/2014/main" id="{0BCE5B6E-E56F-C44C-92A8-669847CA71D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967538" y="3178175"/>
            <a:ext cx="2176462" cy="367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91288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dirty="0"/>
              <a:t>GX-2012</a:t>
            </a:r>
          </a:p>
        </p:txBody>
      </p:sp>
      <p:sp>
        <p:nvSpPr>
          <p:cNvPr id="28675" name="Content Placeholder 2"/>
          <p:cNvSpPr>
            <a:spLocks noGrp="1"/>
          </p:cNvSpPr>
          <p:nvPr>
            <p:ph idx="1"/>
          </p:nvPr>
        </p:nvSpPr>
        <p:spPr>
          <a:xfrm>
            <a:off x="2971800" y="1632858"/>
            <a:ext cx="4648200" cy="838200"/>
          </a:xfrm>
        </p:spPr>
        <p:txBody>
          <a:bodyPr/>
          <a:lstStyle/>
          <a:p>
            <a:pPr eaLnBrk="1" hangingPunct="1">
              <a:buFont typeface="Wingdings" pitchFamily="-65" charset="2"/>
              <a:buNone/>
            </a:pPr>
            <a:r>
              <a:rPr lang="en-US" dirty="0"/>
              <a:t>Line Purge Testing</a:t>
            </a:r>
          </a:p>
        </p:txBody>
      </p:sp>
      <p:sp>
        <p:nvSpPr>
          <p:cNvPr id="9" name="Content Placeholder 8">
            <a:extLst>
              <a:ext uri="{FF2B5EF4-FFF2-40B4-BE49-F238E27FC236}">
                <a16:creationId xmlns:a16="http://schemas.microsoft.com/office/drawing/2014/main" id="{1273C4EE-4F2C-E546-9900-DE6EFC21C347}"/>
              </a:ext>
            </a:extLst>
          </p:cNvPr>
          <p:cNvSpPr txBox="1">
            <a:spLocks/>
          </p:cNvSpPr>
          <p:nvPr/>
        </p:nvSpPr>
        <p:spPr bwMode="auto">
          <a:xfrm>
            <a:off x="2971800" y="2471058"/>
            <a:ext cx="6019800" cy="426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SzPct val="104000"/>
              <a:buFont typeface="Courier New" panose="02070309020205020404" pitchFamily="49" charset="0"/>
              <a:buChar char="o"/>
            </a:pPr>
            <a:r>
              <a:rPr lang="en-US" sz="1800" b="0" dirty="0">
                <a:solidFill>
                  <a:srgbClr val="000000"/>
                </a:solidFill>
                <a:latin typeface="Century Gothic" panose="020B0502020202020204" pitchFamily="34" charset="0"/>
              </a:rPr>
              <a:t>TC Sensor</a:t>
            </a:r>
          </a:p>
          <a:p>
            <a:pPr>
              <a:buSzPct val="104000"/>
              <a:buFont typeface="Courier New" panose="02070309020205020404" pitchFamily="49" charset="0"/>
              <a:buChar char="o"/>
            </a:pPr>
            <a:r>
              <a:rPr lang="en-US" sz="1800" b="0" dirty="0">
                <a:solidFill>
                  <a:srgbClr val="000000"/>
                </a:solidFill>
                <a:latin typeface="Century Gothic" panose="020B0502020202020204" pitchFamily="34" charset="0"/>
              </a:rPr>
              <a:t>0 to 100% volume Methane range, Purge</a:t>
            </a:r>
          </a:p>
          <a:p>
            <a:pPr>
              <a:buSzPct val="104000"/>
              <a:buFont typeface="Courier New" panose="02070309020205020404" pitchFamily="49" charset="0"/>
              <a:buChar char="o"/>
            </a:pPr>
            <a:r>
              <a:rPr lang="en-US" sz="1800" b="0" dirty="0" err="1">
                <a:solidFill>
                  <a:srgbClr val="000000"/>
                </a:solidFill>
                <a:latin typeface="Century Gothic" panose="020B0502020202020204" pitchFamily="34" charset="0"/>
              </a:rPr>
              <a:t>Autoranging</a:t>
            </a:r>
            <a:endParaRPr lang="en-US" sz="1800" b="0" dirty="0">
              <a:solidFill>
                <a:srgbClr val="000000"/>
              </a:solidFill>
              <a:latin typeface="Century Gothic" panose="020B0502020202020204" pitchFamily="34" charset="0"/>
            </a:endParaRPr>
          </a:p>
          <a:p>
            <a:pPr>
              <a:buSzPct val="104000"/>
              <a:buFont typeface="Courier New" panose="02070309020205020404" pitchFamily="49" charset="0"/>
              <a:buChar char="o"/>
            </a:pPr>
            <a:r>
              <a:rPr lang="en-US" sz="1800" b="0" dirty="0">
                <a:solidFill>
                  <a:srgbClr val="000000"/>
                </a:solidFill>
                <a:latin typeface="Century Gothic" panose="020B0502020202020204" pitchFamily="34" charset="0"/>
              </a:rPr>
              <a:t>Automatically ranges from % LEL to % Vol</a:t>
            </a:r>
          </a:p>
          <a:p>
            <a:pPr>
              <a:buSzPct val="104000"/>
              <a:buFont typeface="Courier New" panose="02070309020205020404" pitchFamily="49" charset="0"/>
              <a:buChar char="o"/>
            </a:pPr>
            <a:r>
              <a:rPr lang="en-US" sz="1800" b="0" dirty="0">
                <a:solidFill>
                  <a:srgbClr val="000000"/>
                </a:solidFill>
                <a:latin typeface="Century Gothic" panose="020B0502020202020204" pitchFamily="34" charset="0"/>
              </a:rPr>
              <a:t>Displays appropriate unit of measure</a:t>
            </a:r>
          </a:p>
          <a:p>
            <a:pPr>
              <a:buSzPct val="104000"/>
              <a:buFont typeface="Courier New" panose="02070309020205020404" pitchFamily="49" charset="0"/>
              <a:buChar char="o"/>
            </a:pPr>
            <a:endParaRPr lang="en-US" sz="1800" b="0" dirty="0">
              <a:solidFill>
                <a:srgbClr val="000000"/>
              </a:solidFill>
              <a:latin typeface="Century Gothic" panose="020B0502020202020204" pitchFamily="34" charset="0"/>
            </a:endParaRPr>
          </a:p>
          <a:p>
            <a:pPr>
              <a:buSzPct val="104000"/>
              <a:buFont typeface="Courier New" panose="02070309020205020404" pitchFamily="49" charset="0"/>
              <a:buChar char="o"/>
            </a:pPr>
            <a:endParaRPr lang="en-US" altLang="en-US" sz="1800" b="0" dirty="0">
              <a:ea typeface="ＭＳ Ｐゴシック" panose="020B0600070205080204" pitchFamily="34" charset="-128"/>
            </a:endParaRPr>
          </a:p>
        </p:txBody>
      </p:sp>
      <p:pic>
        <p:nvPicPr>
          <p:cNvPr id="4" name="Picture 3">
            <a:extLst>
              <a:ext uri="{FF2B5EF4-FFF2-40B4-BE49-F238E27FC236}">
                <a16:creationId xmlns:a16="http://schemas.microsoft.com/office/drawing/2014/main" id="{2AB75969-6C69-6C46-935F-9B2356B397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5061204" cy="6858000"/>
          </a:xfrm>
          <a:prstGeom prst="rect">
            <a:avLst/>
          </a:prstGeom>
        </p:spPr>
      </p:pic>
      <p:pic>
        <p:nvPicPr>
          <p:cNvPr id="6" name="Picture 10" descr="Plumage">
            <a:extLst>
              <a:ext uri="{FF2B5EF4-FFF2-40B4-BE49-F238E27FC236}">
                <a16:creationId xmlns:a16="http://schemas.microsoft.com/office/drawing/2014/main" id="{ED69BA48-8CE9-1F44-A207-FB9570C9822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13525" y="4343400"/>
            <a:ext cx="25146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050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dirty="0"/>
              <a:t>GX-2012</a:t>
            </a:r>
          </a:p>
        </p:txBody>
      </p:sp>
      <p:sp>
        <p:nvSpPr>
          <p:cNvPr id="28675" name="Content Placeholder 2"/>
          <p:cNvSpPr>
            <a:spLocks noGrp="1"/>
          </p:cNvSpPr>
          <p:nvPr>
            <p:ph idx="1"/>
          </p:nvPr>
        </p:nvSpPr>
        <p:spPr>
          <a:xfrm>
            <a:off x="2971800" y="1632858"/>
            <a:ext cx="4648200" cy="838200"/>
          </a:xfrm>
        </p:spPr>
        <p:txBody>
          <a:bodyPr/>
          <a:lstStyle/>
          <a:p>
            <a:pPr eaLnBrk="1" hangingPunct="1">
              <a:buFont typeface="Wingdings" pitchFamily="-65" charset="2"/>
              <a:buNone/>
            </a:pPr>
            <a:r>
              <a:rPr lang="en-US" dirty="0"/>
              <a:t>Confined Spaces</a:t>
            </a:r>
          </a:p>
        </p:txBody>
      </p:sp>
      <p:sp>
        <p:nvSpPr>
          <p:cNvPr id="9" name="Content Placeholder 8">
            <a:extLst>
              <a:ext uri="{FF2B5EF4-FFF2-40B4-BE49-F238E27FC236}">
                <a16:creationId xmlns:a16="http://schemas.microsoft.com/office/drawing/2014/main" id="{1273C4EE-4F2C-E546-9900-DE6EFC21C347}"/>
              </a:ext>
            </a:extLst>
          </p:cNvPr>
          <p:cNvSpPr txBox="1">
            <a:spLocks/>
          </p:cNvSpPr>
          <p:nvPr/>
        </p:nvSpPr>
        <p:spPr bwMode="auto">
          <a:xfrm>
            <a:off x="2971800" y="2471058"/>
            <a:ext cx="6019800" cy="426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SzPct val="104000"/>
              <a:buFont typeface="Courier New" panose="02070309020205020404" pitchFamily="49" charset="0"/>
              <a:buChar char="o"/>
            </a:pPr>
            <a:r>
              <a:rPr lang="en-US" sz="1800" b="0" dirty="0">
                <a:solidFill>
                  <a:srgbClr val="000000"/>
                </a:solidFill>
                <a:latin typeface="Century Gothic" panose="020B0502020202020204" pitchFamily="34" charset="0"/>
              </a:rPr>
              <a:t>Monitor LEL, O2, CO, H2S</a:t>
            </a:r>
          </a:p>
          <a:p>
            <a:pPr>
              <a:buSzPct val="104000"/>
              <a:buFont typeface="Courier New" panose="02070309020205020404" pitchFamily="49" charset="0"/>
              <a:buChar char="o"/>
            </a:pPr>
            <a:r>
              <a:rPr lang="en-US" sz="1800" b="0" dirty="0">
                <a:solidFill>
                  <a:srgbClr val="000000"/>
                </a:solidFill>
                <a:latin typeface="Century Gothic" panose="020B0502020202020204" pitchFamily="34" charset="0"/>
              </a:rPr>
              <a:t>Internal Sample Pump</a:t>
            </a:r>
          </a:p>
          <a:p>
            <a:pPr>
              <a:buSzPct val="104000"/>
              <a:buFont typeface="Courier New" panose="02070309020205020404" pitchFamily="49" charset="0"/>
              <a:buChar char="o"/>
            </a:pPr>
            <a:r>
              <a:rPr lang="en-US" sz="1800" b="0" dirty="0">
                <a:solidFill>
                  <a:srgbClr val="000000"/>
                </a:solidFill>
                <a:latin typeface="Century Gothic" panose="020B0502020202020204" pitchFamily="34" charset="0"/>
              </a:rPr>
              <a:t>Pull samples up to 40’</a:t>
            </a:r>
          </a:p>
          <a:p>
            <a:pPr>
              <a:buSzPct val="104000"/>
              <a:buFont typeface="Courier New" panose="02070309020205020404" pitchFamily="49" charset="0"/>
              <a:buChar char="o"/>
            </a:pPr>
            <a:r>
              <a:rPr lang="en-US" sz="1800" b="0" dirty="0">
                <a:solidFill>
                  <a:srgbClr val="000000"/>
                </a:solidFill>
                <a:latin typeface="Century Gothic" panose="020B0502020202020204" pitchFamily="34" charset="0"/>
              </a:rPr>
              <a:t>Maintain steady sample flow to sensors</a:t>
            </a:r>
          </a:p>
          <a:p>
            <a:pPr>
              <a:buSzPct val="104000"/>
              <a:buFont typeface="Courier New" panose="02070309020205020404" pitchFamily="49" charset="0"/>
              <a:buChar char="o"/>
            </a:pPr>
            <a:r>
              <a:rPr lang="en-US" sz="1800" b="0" dirty="0">
                <a:solidFill>
                  <a:srgbClr val="000000"/>
                </a:solidFill>
                <a:latin typeface="Century Gothic" panose="020B0502020202020204" pitchFamily="34" charset="0"/>
              </a:rPr>
              <a:t>Vibration, audible, and visual alarms</a:t>
            </a:r>
          </a:p>
          <a:p>
            <a:pPr>
              <a:buSzPct val="104000"/>
              <a:buFont typeface="Courier New" panose="02070309020205020404" pitchFamily="49" charset="0"/>
              <a:buChar char="o"/>
            </a:pPr>
            <a:r>
              <a:rPr lang="en-US" sz="1800" b="0" dirty="0">
                <a:solidFill>
                  <a:srgbClr val="000000"/>
                </a:solidFill>
                <a:latin typeface="Century Gothic" panose="020B0502020202020204" pitchFamily="34" charset="0"/>
              </a:rPr>
              <a:t>3 ways to communicate with workers</a:t>
            </a:r>
          </a:p>
          <a:p>
            <a:pPr>
              <a:buSzPct val="104000"/>
              <a:buFont typeface="Courier New" panose="02070309020205020404" pitchFamily="49" charset="0"/>
              <a:buChar char="o"/>
            </a:pPr>
            <a:endParaRPr lang="en-US" altLang="en-US" sz="1800" b="0" dirty="0">
              <a:ea typeface="ＭＳ Ｐゴシック" panose="020B0600070205080204" pitchFamily="34" charset="-128"/>
            </a:endParaRPr>
          </a:p>
        </p:txBody>
      </p:sp>
      <p:pic>
        <p:nvPicPr>
          <p:cNvPr id="3" name="Picture 2">
            <a:extLst>
              <a:ext uri="{FF2B5EF4-FFF2-40B4-BE49-F238E27FC236}">
                <a16:creationId xmlns:a16="http://schemas.microsoft.com/office/drawing/2014/main" id="{099239B9-6131-0143-92EB-AAE7D538D6F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5061204" cy="6858000"/>
          </a:xfrm>
          <a:prstGeom prst="rect">
            <a:avLst/>
          </a:prstGeom>
        </p:spPr>
      </p:pic>
    </p:spTree>
    <p:extLst>
      <p:ext uri="{BB962C8B-B14F-4D97-AF65-F5344CB8AC3E}">
        <p14:creationId xmlns:p14="http://schemas.microsoft.com/office/powerpoint/2010/main" val="3534155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CF6FB-3DD8-B149-999B-A815019B1F36}"/>
              </a:ext>
            </a:extLst>
          </p:cNvPr>
          <p:cNvSpPr>
            <a:spLocks noGrp="1"/>
          </p:cNvSpPr>
          <p:nvPr>
            <p:ph type="title"/>
          </p:nvPr>
        </p:nvSpPr>
        <p:spPr>
          <a:xfrm>
            <a:off x="747865" y="152055"/>
            <a:ext cx="7772400" cy="676275"/>
          </a:xfrm>
        </p:spPr>
        <p:txBody>
          <a:bodyPr/>
          <a:lstStyle/>
          <a:p>
            <a:r>
              <a:rPr lang="en-US" dirty="0"/>
              <a:t>GX-3R &amp; GX-3R Pro</a:t>
            </a:r>
          </a:p>
        </p:txBody>
      </p:sp>
      <p:sp>
        <p:nvSpPr>
          <p:cNvPr id="7" name="正方形/長方形 7">
            <a:extLst>
              <a:ext uri="{FF2B5EF4-FFF2-40B4-BE49-F238E27FC236}">
                <a16:creationId xmlns:a16="http://schemas.microsoft.com/office/drawing/2014/main" id="{382E2C59-7540-A843-ADCA-560278C5B6AA}"/>
              </a:ext>
            </a:extLst>
          </p:cNvPr>
          <p:cNvSpPr/>
          <p:nvPr/>
        </p:nvSpPr>
        <p:spPr>
          <a:xfrm>
            <a:off x="857250" y="1279670"/>
            <a:ext cx="3610801"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400" b="0" dirty="0">
                <a:solidFill>
                  <a:schemeClr val="tx1"/>
                </a:solidFill>
                <a:latin typeface="Arial" charset="0"/>
                <a:ea typeface="メイリオ" charset="0"/>
                <a:cs typeface="Arial" charset="0"/>
              </a:rPr>
              <a:t>4-gas compliance model</a:t>
            </a:r>
            <a:endParaRPr lang="ja-JP" altLang="en-US" sz="2400" b="0" dirty="0">
              <a:solidFill>
                <a:schemeClr val="tx1"/>
              </a:solidFill>
              <a:latin typeface="Arial" charset="0"/>
              <a:ea typeface="メイリオ" charset="0"/>
              <a:cs typeface="Arial" charset="0"/>
            </a:endParaRPr>
          </a:p>
        </p:txBody>
      </p:sp>
      <p:sp>
        <p:nvSpPr>
          <p:cNvPr id="8" name="正方形/長方形 8">
            <a:extLst>
              <a:ext uri="{FF2B5EF4-FFF2-40B4-BE49-F238E27FC236}">
                <a16:creationId xmlns:a16="http://schemas.microsoft.com/office/drawing/2014/main" id="{264913FA-369D-3249-98AF-290C347B55E4}"/>
              </a:ext>
            </a:extLst>
          </p:cNvPr>
          <p:cNvSpPr/>
          <p:nvPr/>
        </p:nvSpPr>
        <p:spPr>
          <a:xfrm>
            <a:off x="2068345" y="4369024"/>
            <a:ext cx="1278409"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000" b="0" i="1" dirty="0">
                <a:solidFill>
                  <a:schemeClr val="tx1"/>
                </a:solidFill>
                <a:latin typeface="Century Gothic" panose="020B0502020202020204" pitchFamily="34" charset="0"/>
                <a:ea typeface="メイリオ" charset="0"/>
                <a:cs typeface="Arial" charset="0"/>
              </a:rPr>
              <a:t>GX-3R</a:t>
            </a:r>
            <a:endParaRPr lang="ja-JP" altLang="en-US" sz="2000" b="0" i="1" dirty="0">
              <a:solidFill>
                <a:schemeClr val="tx1"/>
              </a:solidFill>
              <a:latin typeface="Century Gothic" panose="020B0502020202020204" pitchFamily="34" charset="0"/>
              <a:ea typeface="メイリオ" charset="0"/>
              <a:cs typeface="Arial" charset="0"/>
            </a:endParaRPr>
          </a:p>
        </p:txBody>
      </p:sp>
      <p:pic>
        <p:nvPicPr>
          <p:cNvPr id="9" name="Picture 8">
            <a:extLst>
              <a:ext uri="{FF2B5EF4-FFF2-40B4-BE49-F238E27FC236}">
                <a16:creationId xmlns:a16="http://schemas.microsoft.com/office/drawing/2014/main" id="{A26314CE-FE20-EC4E-91FF-884CD4D6376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46124" y="1927742"/>
            <a:ext cx="2122854" cy="2441282"/>
          </a:xfrm>
          <a:prstGeom prst="rect">
            <a:avLst/>
          </a:prstGeom>
        </p:spPr>
      </p:pic>
      <p:sp>
        <p:nvSpPr>
          <p:cNvPr id="10" name="TextBox 9">
            <a:extLst>
              <a:ext uri="{FF2B5EF4-FFF2-40B4-BE49-F238E27FC236}">
                <a16:creationId xmlns:a16="http://schemas.microsoft.com/office/drawing/2014/main" id="{ACB41B15-493F-0748-9B26-1E35FC1DDD9D}"/>
              </a:ext>
            </a:extLst>
          </p:cNvPr>
          <p:cNvSpPr txBox="1"/>
          <p:nvPr/>
        </p:nvSpPr>
        <p:spPr>
          <a:xfrm>
            <a:off x="617226" y="5092833"/>
            <a:ext cx="3796394" cy="1200329"/>
          </a:xfrm>
          <a:prstGeom prst="rect">
            <a:avLst/>
          </a:prstGeom>
          <a:noFill/>
        </p:spPr>
        <p:txBody>
          <a:bodyPr wrap="square" rtlCol="0">
            <a:spAutoFit/>
          </a:bodyPr>
          <a:lstStyle/>
          <a:p>
            <a:pPr marL="285750" indent="-285750" algn="l">
              <a:buFont typeface="Courier New"/>
              <a:buChar char="o"/>
            </a:pPr>
            <a:r>
              <a:rPr lang="en-US" sz="1800" b="0" dirty="0">
                <a:latin typeface="Arial" panose="020B0604020202020204" pitchFamily="34" charset="0"/>
                <a:cs typeface="Arial" panose="020B0604020202020204" pitchFamily="34" charset="0"/>
              </a:rPr>
              <a:t>Worlds smallest and lightest </a:t>
            </a:r>
            <a:br>
              <a:rPr lang="en-US" sz="1800" b="0" dirty="0">
                <a:latin typeface="Arial" panose="020B0604020202020204" pitchFamily="34" charset="0"/>
                <a:cs typeface="Arial" panose="020B0604020202020204" pitchFamily="34" charset="0"/>
              </a:rPr>
            </a:br>
            <a:r>
              <a:rPr lang="en-US" sz="1800" b="0" dirty="0">
                <a:latin typeface="Arial" panose="020B0604020202020204" pitchFamily="34" charset="0"/>
                <a:cs typeface="Arial" panose="020B0604020202020204" pitchFamily="34" charset="0"/>
              </a:rPr>
              <a:t>4-gas monitor</a:t>
            </a:r>
          </a:p>
          <a:p>
            <a:pPr marL="285750" indent="-285750" algn="l">
              <a:buFont typeface="Courier New"/>
              <a:buChar char="o"/>
            </a:pPr>
            <a:r>
              <a:rPr lang="en-US" sz="1800" b="0" dirty="0">
                <a:latin typeface="Arial" panose="020B0604020202020204" pitchFamily="34" charset="0"/>
                <a:cs typeface="Arial" panose="020B0604020202020204" pitchFamily="34" charset="0"/>
              </a:rPr>
              <a:t>Impact, water, &amp; dust resistant</a:t>
            </a:r>
          </a:p>
          <a:p>
            <a:pPr marL="285750" indent="-285750" algn="l">
              <a:buFont typeface="Courier New"/>
              <a:buChar char="o"/>
            </a:pPr>
            <a:r>
              <a:rPr lang="en-US" sz="1800" b="0" dirty="0">
                <a:latin typeface="Arial" panose="020B0604020202020204" pitchFamily="34" charset="0"/>
                <a:cs typeface="Arial" panose="020B0604020202020204" pitchFamily="34" charset="0"/>
              </a:rPr>
              <a:t>3-year Warranty</a:t>
            </a:r>
          </a:p>
        </p:txBody>
      </p:sp>
      <p:sp>
        <p:nvSpPr>
          <p:cNvPr id="11" name="正方形/長方形 8">
            <a:extLst>
              <a:ext uri="{FF2B5EF4-FFF2-40B4-BE49-F238E27FC236}">
                <a16:creationId xmlns:a16="http://schemas.microsoft.com/office/drawing/2014/main" id="{670B3C09-A748-F14E-8956-ABC1BF0E7779}"/>
              </a:ext>
            </a:extLst>
          </p:cNvPr>
          <p:cNvSpPr/>
          <p:nvPr/>
        </p:nvSpPr>
        <p:spPr>
          <a:xfrm>
            <a:off x="5526466" y="4369024"/>
            <a:ext cx="1944216"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000" b="0" dirty="0">
                <a:solidFill>
                  <a:schemeClr val="tx1"/>
                </a:solidFill>
                <a:latin typeface="Century Gothic" panose="020B0502020202020204" pitchFamily="34" charset="0"/>
                <a:ea typeface="メイリオ" charset="0"/>
                <a:cs typeface="Arial" charset="0"/>
              </a:rPr>
              <a:t>GX-3R Pro</a:t>
            </a:r>
            <a:endParaRPr lang="ja-JP" altLang="en-US" sz="2000" b="0" dirty="0">
              <a:solidFill>
                <a:schemeClr val="tx1"/>
              </a:solidFill>
              <a:latin typeface="Century Gothic" panose="020B0502020202020204" pitchFamily="34" charset="0"/>
              <a:ea typeface="メイリオ" charset="0"/>
              <a:cs typeface="Arial" charset="0"/>
            </a:endParaRPr>
          </a:p>
        </p:txBody>
      </p:sp>
      <p:sp>
        <p:nvSpPr>
          <p:cNvPr id="12" name="TextBox 11">
            <a:extLst>
              <a:ext uri="{FF2B5EF4-FFF2-40B4-BE49-F238E27FC236}">
                <a16:creationId xmlns:a16="http://schemas.microsoft.com/office/drawing/2014/main" id="{B3DBBEA4-0597-354E-A85B-9A8112616092}"/>
              </a:ext>
            </a:extLst>
          </p:cNvPr>
          <p:cNvSpPr txBox="1"/>
          <p:nvPr/>
        </p:nvSpPr>
        <p:spPr>
          <a:xfrm>
            <a:off x="4017520" y="5078759"/>
            <a:ext cx="5222113" cy="1200329"/>
          </a:xfrm>
          <a:prstGeom prst="rect">
            <a:avLst/>
          </a:prstGeom>
          <a:noFill/>
        </p:spPr>
        <p:txBody>
          <a:bodyPr wrap="square" rtlCol="0">
            <a:spAutoFit/>
          </a:bodyPr>
          <a:lstStyle/>
          <a:p>
            <a:pPr marL="742950" lvl="1" indent="-285750" algn="l">
              <a:buFont typeface="Courier New"/>
              <a:buChar char="o"/>
            </a:pPr>
            <a:r>
              <a:rPr lang="en-US" sz="1800" b="0" dirty="0">
                <a:latin typeface="Arial" panose="020B0604020202020204" pitchFamily="34" charset="0"/>
                <a:cs typeface="Arial" panose="020B0604020202020204" pitchFamily="34" charset="0"/>
              </a:rPr>
              <a:t>4-gas plus extra slot for toxic or IR sensor</a:t>
            </a:r>
          </a:p>
          <a:p>
            <a:pPr marL="742950" lvl="1" indent="-285750" algn="l">
              <a:buFont typeface="Courier New"/>
              <a:buChar char="o"/>
            </a:pPr>
            <a:r>
              <a:rPr lang="en-US" sz="1800" b="0" dirty="0">
                <a:latin typeface="Arial" panose="020B0604020202020204" pitchFamily="34" charset="0"/>
                <a:cs typeface="Arial" panose="020B0604020202020204" pitchFamily="34" charset="0"/>
              </a:rPr>
              <a:t>Wireless communication with mobile app</a:t>
            </a:r>
          </a:p>
          <a:p>
            <a:pPr marL="742950" lvl="1" indent="-285750" algn="l">
              <a:buFont typeface="Courier New"/>
              <a:buChar char="o"/>
            </a:pPr>
            <a:r>
              <a:rPr lang="en-US" sz="1800" b="0" dirty="0">
                <a:latin typeface="Arial" panose="020B0604020202020204" pitchFamily="34" charset="0"/>
                <a:cs typeface="Arial" panose="020B0604020202020204" pitchFamily="34" charset="0"/>
              </a:rPr>
              <a:t>Man-down and panic alarms</a:t>
            </a:r>
          </a:p>
          <a:p>
            <a:pPr marL="742950" lvl="1" indent="-285750" algn="l">
              <a:buFont typeface="Courier New"/>
              <a:buChar char="o"/>
            </a:pPr>
            <a:r>
              <a:rPr lang="en-US" sz="1800" b="0" dirty="0">
                <a:latin typeface="Arial" panose="020B0604020202020204" pitchFamily="34" charset="0"/>
                <a:cs typeface="Arial" panose="020B0604020202020204" pitchFamily="34" charset="0"/>
              </a:rPr>
              <a:t>Alkaline &amp; Rechargeable options</a:t>
            </a:r>
          </a:p>
        </p:txBody>
      </p:sp>
      <p:sp>
        <p:nvSpPr>
          <p:cNvPr id="13" name="正方形/長方形 7">
            <a:extLst>
              <a:ext uri="{FF2B5EF4-FFF2-40B4-BE49-F238E27FC236}">
                <a16:creationId xmlns:a16="http://schemas.microsoft.com/office/drawing/2014/main" id="{EA7F4DC5-A405-0244-A0A3-FC4CCC459784}"/>
              </a:ext>
            </a:extLst>
          </p:cNvPr>
          <p:cNvSpPr/>
          <p:nvPr/>
        </p:nvSpPr>
        <p:spPr>
          <a:xfrm>
            <a:off x="4842390" y="1279670"/>
            <a:ext cx="3312368"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ja-JP" sz="2400" b="0" dirty="0">
                <a:solidFill>
                  <a:schemeClr val="tx1"/>
                </a:solidFill>
                <a:latin typeface="Arial" charset="0"/>
                <a:ea typeface="メイリオ" charset="0"/>
                <a:cs typeface="Arial" charset="0"/>
              </a:rPr>
              <a:t>5-gas pro model</a:t>
            </a:r>
            <a:endParaRPr lang="ja-JP" altLang="en-US" sz="2400" b="0" dirty="0">
              <a:solidFill>
                <a:schemeClr val="tx1"/>
              </a:solidFill>
              <a:latin typeface="Arial" charset="0"/>
              <a:ea typeface="メイリオ" charset="0"/>
              <a:cs typeface="Arial" charset="0"/>
            </a:endParaRPr>
          </a:p>
        </p:txBody>
      </p:sp>
      <p:pic>
        <p:nvPicPr>
          <p:cNvPr id="14" name="Picture 13">
            <a:extLst>
              <a:ext uri="{FF2B5EF4-FFF2-40B4-BE49-F238E27FC236}">
                <a16:creationId xmlns:a16="http://schemas.microsoft.com/office/drawing/2014/main" id="{D2A1BF17-14F7-5E42-98DB-4BA040AAB33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65127" y="1870091"/>
            <a:ext cx="2692807" cy="2585094"/>
          </a:xfrm>
          <a:prstGeom prst="rect">
            <a:avLst/>
          </a:prstGeom>
        </p:spPr>
      </p:pic>
      <p:sp>
        <p:nvSpPr>
          <p:cNvPr id="16" name="Title 2">
            <a:extLst>
              <a:ext uri="{FF2B5EF4-FFF2-40B4-BE49-F238E27FC236}">
                <a16:creationId xmlns:a16="http://schemas.microsoft.com/office/drawing/2014/main" id="{01B2E243-5ED6-A247-978A-6B51C42A3D34}"/>
              </a:ext>
            </a:extLst>
          </p:cNvPr>
          <p:cNvSpPr txBox="1">
            <a:spLocks/>
          </p:cNvSpPr>
          <p:nvPr/>
        </p:nvSpPr>
        <p:spPr bwMode="auto">
          <a:xfrm>
            <a:off x="2515423" y="687660"/>
            <a:ext cx="4113154"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noAutofit/>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pPr algn="r">
              <a:defRPr/>
            </a:pPr>
            <a:r>
              <a:rPr kumimoji="0" lang="en-US" altLang="ja-JP" sz="2000" b="0" kern="0" dirty="0">
                <a:latin typeface="+mn-lt"/>
                <a:ea typeface="ＭＳ Ｐゴシック" pitchFamily="50" charset="-128"/>
              </a:rPr>
              <a:t>2 Models</a:t>
            </a:r>
            <a:r>
              <a:rPr kumimoji="0" lang="en-US" sz="2000" b="0" dirty="0">
                <a:latin typeface="+mn-lt"/>
              </a:rPr>
              <a:t>—</a:t>
            </a:r>
            <a:r>
              <a:rPr kumimoji="0" lang="en-US" altLang="ja-JP" sz="2000" b="0" kern="0" dirty="0">
                <a:latin typeface="+mn-lt"/>
                <a:ea typeface="ＭＳ Ｐゴシック" pitchFamily="50" charset="-128"/>
              </a:rPr>
              <a:t>Depending on Need</a:t>
            </a:r>
            <a:endParaRPr kumimoji="0" lang="en-US" sz="2000" b="0" dirty="0">
              <a:latin typeface="+mn-lt"/>
            </a:endParaRPr>
          </a:p>
        </p:txBody>
      </p:sp>
    </p:spTree>
    <p:extLst>
      <p:ext uri="{BB962C8B-B14F-4D97-AF65-F5344CB8AC3E}">
        <p14:creationId xmlns:p14="http://schemas.microsoft.com/office/powerpoint/2010/main" val="703113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P spid="12" grpId="0"/>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35C1-099A-0141-835A-EBFEB7604B5E}"/>
              </a:ext>
            </a:extLst>
          </p:cNvPr>
          <p:cNvSpPr>
            <a:spLocks noGrp="1"/>
          </p:cNvSpPr>
          <p:nvPr>
            <p:ph type="title"/>
          </p:nvPr>
        </p:nvSpPr>
        <p:spPr>
          <a:xfrm>
            <a:off x="939345" y="247198"/>
            <a:ext cx="7772400" cy="676275"/>
          </a:xfrm>
        </p:spPr>
        <p:txBody>
          <a:bodyPr/>
          <a:lstStyle/>
          <a:p>
            <a:r>
              <a:rPr lang="en-US" b="1" dirty="0"/>
              <a:t>GX-3R</a:t>
            </a:r>
          </a:p>
        </p:txBody>
      </p:sp>
      <p:pic>
        <p:nvPicPr>
          <p:cNvPr id="5" name="Content Placeholder 4">
            <a:extLst>
              <a:ext uri="{FF2B5EF4-FFF2-40B4-BE49-F238E27FC236}">
                <a16:creationId xmlns:a16="http://schemas.microsoft.com/office/drawing/2014/main" id="{0366EE77-3889-9A43-82AA-A43F11E8FCF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999851" y="1966508"/>
            <a:ext cx="2444103" cy="2578910"/>
          </a:xfrm>
          <a:prstGeom prst="rect">
            <a:avLst/>
          </a:prstGeom>
        </p:spPr>
      </p:pic>
      <p:sp>
        <p:nvSpPr>
          <p:cNvPr id="6" name="TextBox 5">
            <a:extLst>
              <a:ext uri="{FF2B5EF4-FFF2-40B4-BE49-F238E27FC236}">
                <a16:creationId xmlns:a16="http://schemas.microsoft.com/office/drawing/2014/main" id="{12D6B5C8-C7A5-5F47-A51A-E194783CC6EE}"/>
              </a:ext>
            </a:extLst>
          </p:cNvPr>
          <p:cNvSpPr txBox="1"/>
          <p:nvPr/>
        </p:nvSpPr>
        <p:spPr>
          <a:xfrm>
            <a:off x="700046" y="2316213"/>
            <a:ext cx="5461455" cy="2062103"/>
          </a:xfrm>
          <a:prstGeom prst="rect">
            <a:avLst/>
          </a:prstGeom>
          <a:noFill/>
        </p:spPr>
        <p:txBody>
          <a:bodyPr wrap="square" rtlCol="0">
            <a:spAutoFit/>
          </a:bodyPr>
          <a:lstStyle/>
          <a:p>
            <a:pPr marL="285750" indent="-285750" algn="l">
              <a:buFont typeface="Arial" panose="020B0604020202020204" pitchFamily="34" charset="0"/>
              <a:buChar char="•"/>
            </a:pPr>
            <a:r>
              <a:rPr lang="en-US" sz="1600" b="0" dirty="0">
                <a:latin typeface="Arial" panose="020B0604020202020204" pitchFamily="34" charset="0"/>
                <a:cs typeface="Arial" panose="020B0604020202020204" pitchFamily="34" charset="0"/>
              </a:rPr>
              <a:t>Field replaceable sensors and parts</a:t>
            </a:r>
          </a:p>
          <a:p>
            <a:pPr marL="285750" indent="-285750" algn="l">
              <a:buFont typeface="Arial" panose="020B0604020202020204" pitchFamily="34" charset="0"/>
              <a:buChar char="•"/>
            </a:pPr>
            <a:r>
              <a:rPr lang="en-US" sz="1600" b="0" dirty="0">
                <a:latin typeface="Arial" panose="020B0604020202020204" pitchFamily="34" charset="0"/>
                <a:cs typeface="Arial" panose="020B0604020202020204" pitchFamily="34" charset="0"/>
              </a:rPr>
              <a:t>Non-compliance indicator</a:t>
            </a:r>
          </a:p>
          <a:p>
            <a:pPr marL="285750" indent="-285750" algn="l">
              <a:buFont typeface="Arial" panose="020B0604020202020204" pitchFamily="34" charset="0"/>
              <a:buChar char="•"/>
            </a:pPr>
            <a:r>
              <a:rPr lang="en-US" sz="1600" b="0" dirty="0">
                <a:latin typeface="Arial" panose="020B0604020202020204" pitchFamily="34" charset="0"/>
                <a:cs typeface="Arial" panose="020B0604020202020204" pitchFamily="34" charset="0"/>
              </a:rPr>
              <a:t>Concussion resistant – drop tested at &gt; 20ft.</a:t>
            </a:r>
          </a:p>
          <a:p>
            <a:pPr marL="285750" indent="-285750" algn="l">
              <a:buFont typeface="Arial" panose="020B0604020202020204" pitchFamily="34" charset="0"/>
              <a:buChar char="•"/>
            </a:pPr>
            <a:r>
              <a:rPr lang="en-US" sz="1600" b="0" dirty="0">
                <a:latin typeface="Arial" panose="020B0604020202020204" pitchFamily="34" charset="0"/>
                <a:cs typeface="Arial" panose="020B0604020202020204" pitchFamily="34" charset="0"/>
              </a:rPr>
              <a:t>IP-68 and IP-66 rated</a:t>
            </a:r>
          </a:p>
          <a:p>
            <a:pPr marL="285750" indent="-285750" algn="l">
              <a:buFont typeface="Arial" panose="020B0604020202020204" pitchFamily="34" charset="0"/>
              <a:buChar char="•"/>
            </a:pPr>
            <a:r>
              <a:rPr lang="en-US" sz="1600" b="0" dirty="0">
                <a:latin typeface="Arial" panose="020B0604020202020204" pitchFamily="34" charset="0"/>
                <a:cs typeface="Arial" panose="020B0604020202020204" pitchFamily="34" charset="0"/>
              </a:rPr>
              <a:t>3-year warranty</a:t>
            </a:r>
          </a:p>
          <a:p>
            <a:pPr marL="285750" indent="-285750" algn="l">
              <a:buFont typeface="Arial" panose="020B0604020202020204" pitchFamily="34" charset="0"/>
              <a:buChar char="•"/>
            </a:pPr>
            <a:r>
              <a:rPr lang="en-US" sz="1600" b="0" dirty="0">
                <a:latin typeface="Arial" panose="020B0604020202020204" pitchFamily="34" charset="0"/>
                <a:cs typeface="Arial" panose="020B0604020202020204" pitchFamily="34" charset="0"/>
              </a:rPr>
              <a:t>3 adjustable alarm levels</a:t>
            </a:r>
          </a:p>
          <a:p>
            <a:pPr marL="285750" indent="-285750" algn="l">
              <a:buFont typeface="Arial" panose="020B0604020202020204" pitchFamily="34" charset="0"/>
              <a:buChar char="•"/>
            </a:pPr>
            <a:r>
              <a:rPr lang="en-US" sz="1600" b="0" dirty="0">
                <a:latin typeface="Arial" panose="020B0604020202020204" pitchFamily="34" charset="0"/>
                <a:cs typeface="Arial" panose="020B0604020202020204" pitchFamily="34" charset="0"/>
              </a:rPr>
              <a:t>Datalogging</a:t>
            </a:r>
          </a:p>
          <a:p>
            <a:pPr marL="285750" indent="-285750" algn="l">
              <a:buFont typeface="Arial" panose="020B0604020202020204" pitchFamily="34" charset="0"/>
              <a:buChar char="•"/>
            </a:pPr>
            <a:r>
              <a:rPr lang="en-US" sz="1600" b="0" dirty="0">
                <a:latin typeface="Arial" panose="020B0604020202020204" pitchFamily="34" charset="0"/>
                <a:cs typeface="Arial" panose="020B0604020202020204" pitchFamily="34" charset="0"/>
              </a:rPr>
              <a:t>Low cost of ownership</a:t>
            </a:r>
          </a:p>
        </p:txBody>
      </p:sp>
      <p:sp>
        <p:nvSpPr>
          <p:cNvPr id="7" name="TextBox 6">
            <a:extLst>
              <a:ext uri="{FF2B5EF4-FFF2-40B4-BE49-F238E27FC236}">
                <a16:creationId xmlns:a16="http://schemas.microsoft.com/office/drawing/2014/main" id="{4C60BC59-F0D6-8B4F-B564-7F1C158FC727}"/>
              </a:ext>
            </a:extLst>
          </p:cNvPr>
          <p:cNvSpPr txBox="1"/>
          <p:nvPr/>
        </p:nvSpPr>
        <p:spPr>
          <a:xfrm>
            <a:off x="1279113" y="917827"/>
            <a:ext cx="7092864" cy="46166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The world’s smallest and lightest 4-gas monitor</a:t>
            </a:r>
            <a:endParaRPr lang="en-US" b="1"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929F04B0-A691-9D45-9C72-F11485AE995E}"/>
              </a:ext>
            </a:extLst>
          </p:cNvPr>
          <p:cNvSpPr txBox="1"/>
          <p:nvPr/>
        </p:nvSpPr>
        <p:spPr>
          <a:xfrm>
            <a:off x="557927" y="1680971"/>
            <a:ext cx="5172445" cy="430887"/>
          </a:xfrm>
          <a:prstGeom prst="rect">
            <a:avLst/>
          </a:prstGeom>
          <a:noFill/>
        </p:spPr>
        <p:txBody>
          <a:bodyPr wrap="square" rtlCol="0">
            <a:spAutoFit/>
          </a:bodyPr>
          <a:lstStyle/>
          <a:p>
            <a:pPr algn="ctr"/>
            <a:r>
              <a:rPr lang="en-US" sz="2200" b="0" i="1" dirty="0">
                <a:latin typeface="Arial" panose="020B0604020202020204" pitchFamily="34" charset="0"/>
                <a:cs typeface="Arial" panose="020B0604020202020204" pitchFamily="34" charset="0"/>
              </a:rPr>
              <a:t>Size matters in the “Breathing Zone!</a:t>
            </a:r>
          </a:p>
        </p:txBody>
      </p:sp>
      <p:sp>
        <p:nvSpPr>
          <p:cNvPr id="9" name="TextBox 8">
            <a:extLst>
              <a:ext uri="{FF2B5EF4-FFF2-40B4-BE49-F238E27FC236}">
                <a16:creationId xmlns:a16="http://schemas.microsoft.com/office/drawing/2014/main" id="{96976F15-0F2A-5A48-AF5D-FE0B3B5640A7}"/>
              </a:ext>
            </a:extLst>
          </p:cNvPr>
          <p:cNvSpPr txBox="1"/>
          <p:nvPr/>
        </p:nvSpPr>
        <p:spPr>
          <a:xfrm>
            <a:off x="2141305" y="5080556"/>
            <a:ext cx="5556738" cy="1369606"/>
          </a:xfrm>
          <a:prstGeom prst="rect">
            <a:avLst/>
          </a:prstGeom>
          <a:noFill/>
        </p:spPr>
        <p:txBody>
          <a:bodyPr wrap="square" rtlCol="0">
            <a:spAutoFit/>
          </a:bodyPr>
          <a:lstStyle/>
          <a:p>
            <a:pPr algn="l"/>
            <a:r>
              <a:rPr lang="en-US" sz="1400" b="0" dirty="0">
                <a:latin typeface="Arial" panose="020B0604020202020204" pitchFamily="34" charset="0"/>
                <a:cs typeface="Arial" panose="020B0604020202020204" pitchFamily="34" charset="0"/>
              </a:rPr>
              <a:t>“The breathing zone is within a ten inch radius of the worker's nose and mouth. OSHA requires that worker exposure monitoring air samples be collected in the breathing zone. Air sampling filters may be attached to the collar or lapel.”</a:t>
            </a:r>
          </a:p>
          <a:p>
            <a:pPr algn="l"/>
            <a:endParaRPr lang="en-US" sz="1350" b="0" dirty="0">
              <a:latin typeface="Arial" panose="020B0604020202020204" pitchFamily="34" charset="0"/>
              <a:cs typeface="Arial" panose="020B0604020202020204" pitchFamily="34" charset="0"/>
            </a:endParaRPr>
          </a:p>
          <a:p>
            <a:pPr algn="l"/>
            <a:endParaRPr lang="en-US" sz="1350" b="0" dirty="0">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E629C7A3-22D2-CC4D-8696-E2F6B1F4136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7194" y="4723271"/>
            <a:ext cx="1703838" cy="1691059"/>
          </a:xfrm>
          <a:prstGeom prst="rect">
            <a:avLst/>
          </a:prstGeom>
        </p:spPr>
      </p:pic>
      <p:pic>
        <p:nvPicPr>
          <p:cNvPr id="12" name="Picture 11" descr="720px-US-OSHA-Logo.svg.png">
            <a:extLst>
              <a:ext uri="{FF2B5EF4-FFF2-40B4-BE49-F238E27FC236}">
                <a16:creationId xmlns:a16="http://schemas.microsoft.com/office/drawing/2014/main" id="{9DB5D1FE-1BD5-7B4E-A9F3-2A8C49C1CDC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95290" y="6158062"/>
            <a:ext cx="801534" cy="231554"/>
          </a:xfrm>
          <a:prstGeom prst="rect">
            <a:avLst/>
          </a:prstGeom>
        </p:spPr>
      </p:pic>
    </p:spTree>
    <p:extLst>
      <p:ext uri="{BB962C8B-B14F-4D97-AF65-F5344CB8AC3E}">
        <p14:creationId xmlns:p14="http://schemas.microsoft.com/office/powerpoint/2010/main" val="2944388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E2E34CC-A4E9-634C-938E-08065572AC96}"/>
              </a:ext>
            </a:extLst>
          </p:cNvPr>
          <p:cNvSpPr txBox="1">
            <a:spLocks/>
          </p:cNvSpPr>
          <p:nvPr/>
        </p:nvSpPr>
        <p:spPr bwMode="auto">
          <a:xfrm>
            <a:off x="936172" y="247198"/>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GX-3R Pro</a:t>
            </a:r>
          </a:p>
        </p:txBody>
      </p:sp>
      <p:pic>
        <p:nvPicPr>
          <p:cNvPr id="9" name="Picture 8">
            <a:extLst>
              <a:ext uri="{FF2B5EF4-FFF2-40B4-BE49-F238E27FC236}">
                <a16:creationId xmlns:a16="http://schemas.microsoft.com/office/drawing/2014/main" id="{F7245232-362F-9846-945E-1B678E24100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14670" y="1456949"/>
            <a:ext cx="2638657" cy="2519917"/>
          </a:xfrm>
          <a:prstGeom prst="rect">
            <a:avLst/>
          </a:prstGeom>
        </p:spPr>
      </p:pic>
      <p:sp>
        <p:nvSpPr>
          <p:cNvPr id="12" name="TextBox 11">
            <a:extLst>
              <a:ext uri="{FF2B5EF4-FFF2-40B4-BE49-F238E27FC236}">
                <a16:creationId xmlns:a16="http://schemas.microsoft.com/office/drawing/2014/main" id="{78BDDEC8-C396-E546-A14F-DFE01E076362}"/>
              </a:ext>
            </a:extLst>
          </p:cNvPr>
          <p:cNvSpPr txBox="1"/>
          <p:nvPr/>
        </p:nvSpPr>
        <p:spPr>
          <a:xfrm>
            <a:off x="1387295" y="1064295"/>
            <a:ext cx="5326911" cy="307777"/>
          </a:xfrm>
          <a:prstGeom prst="rect">
            <a:avLst/>
          </a:prstGeom>
          <a:noFill/>
        </p:spPr>
        <p:txBody>
          <a:bodyPr wrap="square" rtlCol="0">
            <a:spAutoFit/>
          </a:bodyPr>
          <a:lstStyle/>
          <a:p>
            <a:pPr algn="l"/>
            <a:r>
              <a:rPr lang="en-US" sz="1400" b="0" dirty="0">
                <a:latin typeface="Arial" panose="020B0604020202020204" pitchFamily="34" charset="0"/>
                <a:cs typeface="Arial" panose="020B0604020202020204" pitchFamily="34" charset="0"/>
              </a:rPr>
              <a:t>All of the great features of the GX-3R, </a:t>
            </a:r>
            <a:r>
              <a:rPr lang="en-US" sz="1400" b="0" u="sng" dirty="0">
                <a:latin typeface="Arial" panose="020B0604020202020204" pitchFamily="34" charset="0"/>
                <a:cs typeface="Arial" panose="020B0604020202020204" pitchFamily="34" charset="0"/>
              </a:rPr>
              <a:t>plus</a:t>
            </a:r>
            <a:r>
              <a:rPr lang="en-US" sz="1400" b="0" dirty="0">
                <a:latin typeface="Arial" panose="020B0604020202020204" pitchFamily="34" charset="0"/>
                <a:cs typeface="Arial" panose="020B0604020202020204" pitchFamily="34" charset="0"/>
              </a:rPr>
              <a:t>:</a:t>
            </a:r>
          </a:p>
        </p:txBody>
      </p:sp>
      <p:sp>
        <p:nvSpPr>
          <p:cNvPr id="13" name="TextBox 12">
            <a:extLst>
              <a:ext uri="{FF2B5EF4-FFF2-40B4-BE49-F238E27FC236}">
                <a16:creationId xmlns:a16="http://schemas.microsoft.com/office/drawing/2014/main" id="{B5D4A007-1DCD-4E46-A2FF-98C6F185268A}"/>
              </a:ext>
            </a:extLst>
          </p:cNvPr>
          <p:cNvSpPr txBox="1"/>
          <p:nvPr/>
        </p:nvSpPr>
        <p:spPr>
          <a:xfrm>
            <a:off x="3266069" y="1718980"/>
            <a:ext cx="5103628" cy="1169551"/>
          </a:xfrm>
          <a:prstGeom prst="rect">
            <a:avLst/>
          </a:prstGeom>
          <a:noFill/>
        </p:spPr>
        <p:txBody>
          <a:bodyPr wrap="square" rtlCol="0">
            <a:spAutoFit/>
          </a:bodyPr>
          <a:lstStyle/>
          <a:p>
            <a:pPr marL="285750" indent="-285750" algn="l">
              <a:buFont typeface="Arial" panose="020B0604020202020204" pitchFamily="34" charset="0"/>
              <a:buChar char="•"/>
            </a:pPr>
            <a:r>
              <a:rPr lang="en-US" sz="1400" b="0" dirty="0">
                <a:latin typeface="Arial" panose="020B0604020202020204" pitchFamily="34" charset="0"/>
                <a:cs typeface="Arial" panose="020B0604020202020204" pitchFamily="34" charset="0"/>
              </a:rPr>
              <a:t>An extra sensor slot for IR or toxic sensors</a:t>
            </a:r>
          </a:p>
          <a:p>
            <a:pPr marL="285750" indent="-285750" algn="l">
              <a:buFont typeface="Arial" panose="020B0604020202020204" pitchFamily="34" charset="0"/>
              <a:buChar char="•"/>
            </a:pPr>
            <a:r>
              <a:rPr lang="en-US" sz="1400" b="0" dirty="0">
                <a:latin typeface="Arial" panose="020B0604020202020204" pitchFamily="34" charset="0"/>
                <a:cs typeface="Arial" panose="020B0604020202020204" pitchFamily="34" charset="0"/>
              </a:rPr>
              <a:t>Man down and panic alarms</a:t>
            </a:r>
          </a:p>
          <a:p>
            <a:pPr marL="285750" indent="-285750" algn="l">
              <a:buFont typeface="Arial" panose="020B0604020202020204" pitchFamily="34" charset="0"/>
              <a:buChar char="•"/>
            </a:pPr>
            <a:r>
              <a:rPr lang="en-US" sz="1400" b="0" dirty="0">
                <a:latin typeface="Arial" panose="020B0604020202020204" pitchFamily="34" charset="0"/>
                <a:cs typeface="Arial" panose="020B0604020202020204" pitchFamily="34" charset="0"/>
              </a:rPr>
              <a:t>Full-dot LCD display with auto-rotate and auto-backlight</a:t>
            </a:r>
          </a:p>
          <a:p>
            <a:pPr marL="285750" indent="-285750" algn="l">
              <a:buFont typeface="Arial" panose="020B0604020202020204" pitchFamily="34" charset="0"/>
              <a:buChar char="•"/>
            </a:pPr>
            <a:r>
              <a:rPr lang="en-US" sz="1400" b="0" dirty="0">
                <a:latin typeface="Arial" panose="020B0604020202020204" pitchFamily="34" charset="0"/>
                <a:cs typeface="Arial" panose="020B0604020202020204" pitchFamily="34" charset="0"/>
              </a:rPr>
              <a:t>Bluetooth (BLE) connectivity</a:t>
            </a:r>
          </a:p>
          <a:p>
            <a:pPr marL="285750" indent="-285750" algn="l">
              <a:buFont typeface="Arial" panose="020B0604020202020204" pitchFamily="34" charset="0"/>
              <a:buChar char="•"/>
            </a:pPr>
            <a:r>
              <a:rPr lang="en-US" sz="1400" b="0" dirty="0">
                <a:latin typeface="Arial" panose="020B0604020202020204" pitchFamily="34" charset="0"/>
                <a:cs typeface="Arial" panose="020B0604020202020204" pitchFamily="34" charset="0"/>
              </a:rPr>
              <a:t>RK Link mobile app</a:t>
            </a:r>
          </a:p>
        </p:txBody>
      </p:sp>
      <p:sp>
        <p:nvSpPr>
          <p:cNvPr id="15" name="TextBox 14">
            <a:extLst>
              <a:ext uri="{FF2B5EF4-FFF2-40B4-BE49-F238E27FC236}">
                <a16:creationId xmlns:a16="http://schemas.microsoft.com/office/drawing/2014/main" id="{610BBCE7-805A-2F46-B36F-95111EA14CB7}"/>
              </a:ext>
            </a:extLst>
          </p:cNvPr>
          <p:cNvSpPr txBox="1"/>
          <p:nvPr/>
        </p:nvSpPr>
        <p:spPr>
          <a:xfrm>
            <a:off x="494345" y="4356453"/>
            <a:ext cx="1945251" cy="307777"/>
          </a:xfrm>
          <a:prstGeom prst="rect">
            <a:avLst/>
          </a:prstGeom>
          <a:noFill/>
        </p:spPr>
        <p:txBody>
          <a:bodyPr wrap="square" rtlCol="0">
            <a:spAutoFit/>
          </a:bodyPr>
          <a:lstStyle/>
          <a:p>
            <a:pPr algn="l"/>
            <a:r>
              <a:rPr lang="en-US" sz="1400" dirty="0">
                <a:latin typeface="Arial" panose="020B0604020202020204" pitchFamily="34" charset="0"/>
                <a:cs typeface="Arial" panose="020B0604020202020204" pitchFamily="34" charset="0"/>
              </a:rPr>
              <a:t>RK Link Mobile App</a:t>
            </a:r>
          </a:p>
        </p:txBody>
      </p:sp>
      <p:sp>
        <p:nvSpPr>
          <p:cNvPr id="16" name="TextBox 15">
            <a:extLst>
              <a:ext uri="{FF2B5EF4-FFF2-40B4-BE49-F238E27FC236}">
                <a16:creationId xmlns:a16="http://schemas.microsoft.com/office/drawing/2014/main" id="{46D7A5F0-7D16-4B4C-88E9-F1F71A87F041}"/>
              </a:ext>
            </a:extLst>
          </p:cNvPr>
          <p:cNvSpPr txBox="1"/>
          <p:nvPr/>
        </p:nvSpPr>
        <p:spPr>
          <a:xfrm>
            <a:off x="690226" y="4612544"/>
            <a:ext cx="6129674" cy="1384995"/>
          </a:xfrm>
          <a:prstGeom prst="rect">
            <a:avLst/>
          </a:prstGeom>
          <a:noFill/>
        </p:spPr>
        <p:txBody>
          <a:bodyPr wrap="square" rtlCol="0">
            <a:spAutoFit/>
          </a:bodyPr>
          <a:lstStyle/>
          <a:p>
            <a:pPr marL="285750" lvl="0" indent="-285750" algn="l">
              <a:buFont typeface="Arial" panose="020B0604020202020204" pitchFamily="34" charset="0"/>
              <a:buChar char="•"/>
            </a:pPr>
            <a:r>
              <a:rPr lang="en-US" sz="1400" b="0" dirty="0">
                <a:latin typeface="Arial" panose="020B0604020202020204" pitchFamily="34" charset="0"/>
                <a:cs typeface="Arial" panose="020B0604020202020204" pitchFamily="34" charset="0"/>
              </a:rPr>
              <a:t>Text or Email alarm notifications with GPS location</a:t>
            </a:r>
          </a:p>
          <a:p>
            <a:pPr marL="285750" lvl="0" indent="-285750" algn="l">
              <a:buFont typeface="Arial" panose="020B0604020202020204" pitchFamily="34" charset="0"/>
              <a:buChar char="•"/>
            </a:pPr>
            <a:r>
              <a:rPr lang="en-US" sz="1400" b="0" dirty="0">
                <a:latin typeface="Arial" panose="020B0604020202020204" pitchFamily="34" charset="0"/>
                <a:cs typeface="Arial" panose="020B0604020202020204" pitchFamily="34" charset="0"/>
              </a:rPr>
              <a:t>Direct readings from instrument </a:t>
            </a:r>
          </a:p>
          <a:p>
            <a:pPr marL="285750" lvl="0" indent="-285750" algn="l">
              <a:buFont typeface="Arial" panose="020B0604020202020204" pitchFamily="34" charset="0"/>
              <a:buChar char="•"/>
            </a:pPr>
            <a:r>
              <a:rPr lang="en-US" sz="1400" b="0" dirty="0">
                <a:latin typeface="Arial" panose="020B0604020202020204" pitchFamily="34" charset="0"/>
                <a:cs typeface="Arial" panose="020B0604020202020204" pitchFamily="34" charset="0"/>
              </a:rPr>
              <a:t>Alarm indications</a:t>
            </a:r>
          </a:p>
          <a:p>
            <a:pPr marL="285750" lvl="0" indent="-285750" algn="l">
              <a:buFont typeface="Arial" panose="020B0604020202020204" pitchFamily="34" charset="0"/>
              <a:buChar char="•"/>
            </a:pPr>
            <a:r>
              <a:rPr lang="en-US" sz="1400" b="0" dirty="0">
                <a:latin typeface="Arial" panose="020B0604020202020204" pitchFamily="34" charset="0"/>
                <a:cs typeface="Arial" panose="020B0604020202020204" pitchFamily="34" charset="0"/>
              </a:rPr>
              <a:t>Configure instrument settings</a:t>
            </a:r>
          </a:p>
          <a:p>
            <a:pPr marL="285750" lvl="0" indent="-285750" algn="l">
              <a:buFont typeface="Arial" panose="020B0604020202020204" pitchFamily="34" charset="0"/>
              <a:buChar char="•"/>
            </a:pPr>
            <a:r>
              <a:rPr lang="en-US" sz="1400" b="0" dirty="0">
                <a:latin typeface="Arial" panose="020B0604020202020204" pitchFamily="34" charset="0"/>
                <a:cs typeface="Arial" panose="020B0604020202020204" pitchFamily="34" charset="0"/>
              </a:rPr>
              <a:t>Instrument locator</a:t>
            </a:r>
          </a:p>
          <a:p>
            <a:pPr marL="285750" lvl="0" indent="-285750" algn="l">
              <a:buFont typeface="Arial" panose="020B0604020202020204" pitchFamily="34" charset="0"/>
              <a:buChar char="•"/>
            </a:pPr>
            <a:r>
              <a:rPr lang="en-US" sz="1400" b="0" dirty="0">
                <a:latin typeface="Arial" panose="020B0604020202020204" pitchFamily="34" charset="0"/>
                <a:cs typeface="Arial" panose="020B0604020202020204" pitchFamily="34" charset="0"/>
              </a:rPr>
              <a:t>Available on iOS </a:t>
            </a:r>
            <a:r>
              <a:rPr lang="en-US" sz="1400" b="0" u="sng" dirty="0">
                <a:latin typeface="Arial" panose="020B0604020202020204" pitchFamily="34" charset="0"/>
                <a:cs typeface="Arial" panose="020B0604020202020204" pitchFamily="34" charset="0"/>
              </a:rPr>
              <a:t>and</a:t>
            </a:r>
            <a:r>
              <a:rPr lang="en-US" sz="1400" b="0" dirty="0">
                <a:latin typeface="Arial" panose="020B0604020202020204" pitchFamily="34" charset="0"/>
                <a:cs typeface="Arial" panose="020B0604020202020204" pitchFamily="34" charset="0"/>
              </a:rPr>
              <a:t> Android</a:t>
            </a:r>
          </a:p>
        </p:txBody>
      </p:sp>
      <p:pic>
        <p:nvPicPr>
          <p:cNvPr id="17" name="Picture 16">
            <a:extLst>
              <a:ext uri="{FF2B5EF4-FFF2-40B4-BE49-F238E27FC236}">
                <a16:creationId xmlns:a16="http://schemas.microsoft.com/office/drawing/2014/main" id="{EE613F60-CF29-2542-8E6C-6F9CB33DE36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34989" y="5683898"/>
            <a:ext cx="1862847" cy="890209"/>
          </a:xfrm>
          <a:prstGeom prst="rect">
            <a:avLst/>
          </a:prstGeom>
        </p:spPr>
      </p:pic>
      <p:pic>
        <p:nvPicPr>
          <p:cNvPr id="3" name="Picture 2">
            <a:extLst>
              <a:ext uri="{FF2B5EF4-FFF2-40B4-BE49-F238E27FC236}">
                <a16:creationId xmlns:a16="http://schemas.microsoft.com/office/drawing/2014/main" id="{88200C27-A0E0-6E44-B2CD-F0FA3772568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0675" y="3124798"/>
            <a:ext cx="3081169" cy="3745343"/>
          </a:xfrm>
          <a:prstGeom prst="rect">
            <a:avLst/>
          </a:prstGeom>
        </p:spPr>
      </p:pic>
    </p:spTree>
    <p:extLst>
      <p:ext uri="{BB962C8B-B14F-4D97-AF65-F5344CB8AC3E}">
        <p14:creationId xmlns:p14="http://schemas.microsoft.com/office/powerpoint/2010/main" val="61316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CD9DB-5E8C-EA4B-962B-93E1B2E8AFD5}"/>
              </a:ext>
            </a:extLst>
          </p:cNvPr>
          <p:cNvSpPr>
            <a:spLocks noGrp="1"/>
          </p:cNvSpPr>
          <p:nvPr>
            <p:ph type="title"/>
          </p:nvPr>
        </p:nvSpPr>
        <p:spPr/>
        <p:txBody>
          <a:bodyPr/>
          <a:lstStyle/>
          <a:p>
            <a:r>
              <a:rPr lang="en-US" b="1" dirty="0"/>
              <a:t>Single Gas Monitors</a:t>
            </a:r>
          </a:p>
        </p:txBody>
      </p:sp>
      <p:pic>
        <p:nvPicPr>
          <p:cNvPr id="5" name="Content Placeholder 4" descr="O3-Series-group.jpg">
            <a:extLst>
              <a:ext uri="{FF2B5EF4-FFF2-40B4-BE49-F238E27FC236}">
                <a16:creationId xmlns:a16="http://schemas.microsoft.com/office/drawing/2014/main" id="{4CCAC209-F5F1-3A47-A518-AB1394DF1A04}"/>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5032375" y="2071687"/>
            <a:ext cx="3810000" cy="2714625"/>
          </a:xfrm>
          <a:prstGeom prst="rect">
            <a:avLst/>
          </a:prstGeom>
        </p:spPr>
      </p:pic>
      <p:sp>
        <p:nvSpPr>
          <p:cNvPr id="6" name="TextBox 5">
            <a:extLst>
              <a:ext uri="{FF2B5EF4-FFF2-40B4-BE49-F238E27FC236}">
                <a16:creationId xmlns:a16="http://schemas.microsoft.com/office/drawing/2014/main" id="{0023F5C2-32C7-8C42-BA45-BC13CDFA7DA2}"/>
              </a:ext>
            </a:extLst>
          </p:cNvPr>
          <p:cNvSpPr txBox="1"/>
          <p:nvPr/>
        </p:nvSpPr>
        <p:spPr>
          <a:xfrm>
            <a:off x="538479" y="2362200"/>
            <a:ext cx="4758268" cy="1569660"/>
          </a:xfrm>
          <a:prstGeom prst="rect">
            <a:avLst/>
          </a:prstGeom>
          <a:noFill/>
        </p:spPr>
        <p:txBody>
          <a:bodyPr wrap="square" rtlCol="0">
            <a:spAutoFit/>
          </a:bodyPr>
          <a:lstStyle/>
          <a:p>
            <a:pPr marL="342900" indent="-342900" algn="l">
              <a:buFont typeface="Arial" panose="020B0604020202020204" pitchFamily="34" charset="0"/>
              <a:buChar char="•"/>
            </a:pPr>
            <a:r>
              <a:rPr lang="en-US" sz="1600" b="0" dirty="0">
                <a:latin typeface="Arial" panose="020B0604020202020204" pitchFamily="34" charset="0"/>
                <a:cs typeface="Arial" panose="020B0604020202020204" pitchFamily="34" charset="0"/>
              </a:rPr>
              <a:t>Hands-free gas monitoring</a:t>
            </a:r>
          </a:p>
          <a:p>
            <a:pPr marL="342900" indent="-342900" algn="l">
              <a:buFont typeface="Arial" panose="020B0604020202020204" pitchFamily="34" charset="0"/>
              <a:buChar char="•"/>
            </a:pPr>
            <a:r>
              <a:rPr lang="en-US" sz="1600" b="0" dirty="0">
                <a:latin typeface="Arial" panose="020B0604020202020204" pitchFamily="34" charset="0"/>
                <a:cs typeface="Arial" panose="020B0604020202020204" pitchFamily="34" charset="0"/>
              </a:rPr>
              <a:t>4 gases to choose from</a:t>
            </a:r>
          </a:p>
          <a:p>
            <a:pPr marL="342900" indent="-342900" algn="l">
              <a:buFont typeface="Arial" panose="020B0604020202020204" pitchFamily="34" charset="0"/>
              <a:buChar char="•"/>
            </a:pPr>
            <a:r>
              <a:rPr lang="en-US" sz="1600" b="0" dirty="0">
                <a:latin typeface="Arial" panose="020B0604020202020204" pitchFamily="34" charset="0"/>
                <a:cs typeface="Arial" panose="020B0604020202020204" pitchFamily="34" charset="0"/>
              </a:rPr>
              <a:t>2,000-3,000 battery life</a:t>
            </a:r>
          </a:p>
          <a:p>
            <a:pPr marL="342900" indent="-342900" algn="l">
              <a:buFont typeface="Arial" panose="020B0604020202020204" pitchFamily="34" charset="0"/>
              <a:buChar char="•"/>
            </a:pPr>
            <a:r>
              <a:rPr lang="en-US" sz="1600" b="0" dirty="0">
                <a:latin typeface="Arial" panose="020B0604020202020204" pitchFamily="34" charset="0"/>
                <a:cs typeface="Arial" panose="020B0604020202020204" pitchFamily="34" charset="0"/>
              </a:rPr>
              <a:t>Small, lightweight and durable</a:t>
            </a:r>
          </a:p>
          <a:p>
            <a:pPr marL="342900" indent="-342900" algn="l">
              <a:buFont typeface="Arial" panose="020B0604020202020204" pitchFamily="34" charset="0"/>
              <a:buChar char="•"/>
            </a:pPr>
            <a:r>
              <a:rPr lang="en-US" sz="1600" b="0" dirty="0">
                <a:latin typeface="Arial" panose="020B0604020202020204" pitchFamily="34" charset="0"/>
                <a:cs typeface="Arial" panose="020B0604020202020204" pitchFamily="34" charset="0"/>
              </a:rPr>
              <a:t>Datalogging</a:t>
            </a:r>
          </a:p>
          <a:p>
            <a:pPr marL="342900" indent="-342900" algn="l">
              <a:buFont typeface="Arial" panose="020B0604020202020204" pitchFamily="34" charset="0"/>
              <a:buChar char="•"/>
            </a:pPr>
            <a:r>
              <a:rPr lang="en-US" sz="1600" b="0" dirty="0">
                <a:latin typeface="Arial" panose="020B0604020202020204" pitchFamily="34" charset="0"/>
                <a:cs typeface="Arial" panose="020B0604020202020204" pitchFamily="34" charset="0"/>
              </a:rPr>
              <a:t>Overall warranty rate &lt;5%</a:t>
            </a:r>
          </a:p>
        </p:txBody>
      </p:sp>
      <p:sp>
        <p:nvSpPr>
          <p:cNvPr id="7" name="TextBox 6">
            <a:extLst>
              <a:ext uri="{FF2B5EF4-FFF2-40B4-BE49-F238E27FC236}">
                <a16:creationId xmlns:a16="http://schemas.microsoft.com/office/drawing/2014/main" id="{892A8567-B04D-8643-B411-3218FF829298}"/>
              </a:ext>
            </a:extLst>
          </p:cNvPr>
          <p:cNvSpPr txBox="1"/>
          <p:nvPr/>
        </p:nvSpPr>
        <p:spPr>
          <a:xfrm>
            <a:off x="507999" y="5618487"/>
            <a:ext cx="8138290" cy="553998"/>
          </a:xfrm>
          <a:prstGeom prst="rect">
            <a:avLst/>
          </a:prstGeom>
          <a:noFill/>
        </p:spPr>
        <p:txBody>
          <a:bodyPr wrap="square" rtlCol="0">
            <a:spAutoFit/>
          </a:bodyPr>
          <a:lstStyle/>
          <a:p>
            <a:pPr algn="l"/>
            <a:r>
              <a:rPr lang="en-US" sz="3000" b="0" u="sng" dirty="0">
                <a:latin typeface="Arial" panose="020B0604020202020204" pitchFamily="34" charset="0"/>
                <a:cs typeface="Arial" panose="020B0604020202020204" pitchFamily="34" charset="0"/>
              </a:rPr>
              <a:t>04 Series</a:t>
            </a:r>
            <a:r>
              <a:rPr lang="en-US" sz="3000" b="0" dirty="0">
                <a:latin typeface="Arial" panose="020B0604020202020204" pitchFamily="34" charset="0"/>
                <a:cs typeface="Arial" panose="020B0604020202020204" pitchFamily="34" charset="0"/>
              </a:rPr>
              <a:t>  </a:t>
            </a:r>
            <a:r>
              <a:rPr lang="en-US" sz="2400" b="0" dirty="0">
                <a:latin typeface="Arial" panose="020B0604020202020204" pitchFamily="34" charset="0"/>
                <a:cs typeface="Arial" panose="020B0604020202020204" pitchFamily="34" charset="0"/>
              </a:rPr>
              <a:t>- </a:t>
            </a:r>
            <a:r>
              <a:rPr lang="en-US" sz="2400" b="0" i="1" dirty="0">
                <a:latin typeface="Arial" panose="020B0604020202020204" pitchFamily="34" charset="0"/>
                <a:cs typeface="Arial" panose="020B0604020202020204" pitchFamily="34" charset="0"/>
              </a:rPr>
              <a:t>coming 2020 with additional toxic gases!</a:t>
            </a:r>
          </a:p>
        </p:txBody>
      </p:sp>
      <p:sp>
        <p:nvSpPr>
          <p:cNvPr id="3" name="TextBox 2">
            <a:extLst>
              <a:ext uri="{FF2B5EF4-FFF2-40B4-BE49-F238E27FC236}">
                <a16:creationId xmlns:a16="http://schemas.microsoft.com/office/drawing/2014/main" id="{522E6203-9576-9743-81A8-5464E6BC0138}"/>
              </a:ext>
            </a:extLst>
          </p:cNvPr>
          <p:cNvSpPr txBox="1"/>
          <p:nvPr/>
        </p:nvSpPr>
        <p:spPr>
          <a:xfrm>
            <a:off x="507999" y="1372887"/>
            <a:ext cx="2169042" cy="523220"/>
          </a:xfrm>
          <a:prstGeom prst="rect">
            <a:avLst/>
          </a:prstGeom>
          <a:noFill/>
        </p:spPr>
        <p:txBody>
          <a:bodyPr wrap="square" rtlCol="0">
            <a:spAutoFit/>
          </a:bodyPr>
          <a:lstStyle/>
          <a:p>
            <a:pPr algn="l"/>
            <a:r>
              <a:rPr lang="en-US" sz="2800" dirty="0">
                <a:latin typeface="Arial" panose="020B0604020202020204" pitchFamily="34" charset="0"/>
                <a:cs typeface="Arial" panose="020B0604020202020204" pitchFamily="34" charset="0"/>
              </a:rPr>
              <a:t>03 Series</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3644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9BFE86D-CAD6-6B47-842C-5943434BFBE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82185" y="1086909"/>
            <a:ext cx="3172233" cy="5009091"/>
          </a:xfrm>
          <a:prstGeom prst="rect">
            <a:avLst/>
          </a:prstGeom>
        </p:spPr>
      </p:pic>
      <p:sp>
        <p:nvSpPr>
          <p:cNvPr id="8" name="Title 15">
            <a:extLst>
              <a:ext uri="{FF2B5EF4-FFF2-40B4-BE49-F238E27FC236}">
                <a16:creationId xmlns:a16="http://schemas.microsoft.com/office/drawing/2014/main" id="{A2FAEBEC-CAAE-FC42-A907-603138F1D1CE}"/>
              </a:ext>
            </a:extLst>
          </p:cNvPr>
          <p:cNvSpPr txBox="1">
            <a:spLocks/>
          </p:cNvSpPr>
          <p:nvPr/>
        </p:nvSpPr>
        <p:spPr bwMode="auto">
          <a:xfrm>
            <a:off x="764242" y="43128"/>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4400" b="1" dirty="0">
                <a:latin typeface="Arial" panose="020B0604020202020204" pitchFamily="34" charset="0"/>
                <a:cs typeface="Arial" panose="020B0604020202020204" pitchFamily="34" charset="0"/>
              </a:rPr>
              <a:t>GX-6000</a:t>
            </a:r>
          </a:p>
        </p:txBody>
      </p:sp>
      <p:grpSp>
        <p:nvGrpSpPr>
          <p:cNvPr id="15" name="Group 14">
            <a:extLst>
              <a:ext uri="{FF2B5EF4-FFF2-40B4-BE49-F238E27FC236}">
                <a16:creationId xmlns:a16="http://schemas.microsoft.com/office/drawing/2014/main" id="{8E7E97C5-3682-BD45-90A5-E3FF8F70DA70}"/>
              </a:ext>
            </a:extLst>
          </p:cNvPr>
          <p:cNvGrpSpPr/>
          <p:nvPr/>
        </p:nvGrpSpPr>
        <p:grpSpPr>
          <a:xfrm>
            <a:off x="1787265" y="2514599"/>
            <a:ext cx="7401552" cy="2923878"/>
            <a:chOff x="1787265" y="2514599"/>
            <a:chExt cx="7401552" cy="2923878"/>
          </a:xfrm>
        </p:grpSpPr>
        <p:pic>
          <p:nvPicPr>
            <p:cNvPr id="16" name="Picture 15">
              <a:extLst>
                <a:ext uri="{FF2B5EF4-FFF2-40B4-BE49-F238E27FC236}">
                  <a16:creationId xmlns:a16="http://schemas.microsoft.com/office/drawing/2014/main" id="{429887DF-34CA-6D4A-BCE1-26AB2917EA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16584" y="2514599"/>
              <a:ext cx="3172233" cy="2092881"/>
            </a:xfrm>
            <a:prstGeom prst="rect">
              <a:avLst/>
            </a:prstGeom>
          </p:spPr>
        </p:pic>
        <p:sp>
          <p:nvSpPr>
            <p:cNvPr id="17" name="TextBox 16">
              <a:extLst>
                <a:ext uri="{FF2B5EF4-FFF2-40B4-BE49-F238E27FC236}">
                  <a16:creationId xmlns:a16="http://schemas.microsoft.com/office/drawing/2014/main" id="{C86F2F38-D5D8-6F4F-B58E-0C7C1786CC6D}"/>
                </a:ext>
              </a:extLst>
            </p:cNvPr>
            <p:cNvSpPr txBox="1"/>
            <p:nvPr/>
          </p:nvSpPr>
          <p:spPr>
            <a:xfrm>
              <a:off x="1787265" y="2514600"/>
              <a:ext cx="4229319" cy="2923877"/>
            </a:xfrm>
            <a:prstGeom prst="rect">
              <a:avLst/>
            </a:prstGeom>
            <a:noFill/>
          </p:spPr>
          <p:txBody>
            <a:bodyPr wrap="square" rtlCol="0">
              <a:spAutoFit/>
            </a:bodyPr>
            <a:lstStyle/>
            <a:p>
              <a:pPr algn="l"/>
              <a:r>
                <a:rPr lang="en-US" b="1" dirty="0">
                  <a:latin typeface="Arial" panose="020B0604020202020204" pitchFamily="34" charset="0"/>
                  <a:cs typeface="Arial" panose="020B0604020202020204" pitchFamily="34" charset="0"/>
                </a:rPr>
                <a:t>VOC MONITORING</a:t>
              </a:r>
              <a:endParaRPr lang="en-US" dirty="0">
                <a:latin typeface="Arial" panose="020B0604020202020204" pitchFamily="34" charset="0"/>
                <a:cs typeface="Arial" panose="020B0604020202020204" pitchFamily="34" charset="0"/>
              </a:endParaRP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PID library of over 600 VOCs (10.6eV lamp)</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Two ranges available:</a:t>
              </a:r>
            </a:p>
            <a:p>
              <a:pPr marL="742950" lvl="2" indent="-285750" algn="l">
                <a:buClr>
                  <a:srgbClr val="00B050"/>
                </a:buClr>
                <a:buFont typeface="Courier New" panose="02070309020205020404" pitchFamily="49" charset="0"/>
                <a:buChar char="o"/>
              </a:pPr>
              <a:r>
                <a:rPr lang="en-US" sz="1400" b="0" dirty="0">
                  <a:latin typeface="Arial" panose="020B0604020202020204" pitchFamily="34" charset="0"/>
                  <a:cs typeface="Arial" panose="020B0604020202020204" pitchFamily="34" charset="0"/>
                </a:rPr>
                <a:t>0-50,000 ppb or 0-6,000 ppm</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Accepts 10.6eV/10.0eV/11.7eV PID lamps</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Robust photo ionization detector (PID)</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Can be combined with other sensors to maximize capacity</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Benzene specific pre-filter tube available</a:t>
              </a:r>
            </a:p>
          </p:txBody>
        </p:sp>
      </p:grpSp>
      <p:sp>
        <p:nvSpPr>
          <p:cNvPr id="10" name="Rectangle 9">
            <a:extLst>
              <a:ext uri="{FF2B5EF4-FFF2-40B4-BE49-F238E27FC236}">
                <a16:creationId xmlns:a16="http://schemas.microsoft.com/office/drawing/2014/main" id="{915551DA-1CFF-4345-B8F5-64F58F116D4C}"/>
              </a:ext>
            </a:extLst>
          </p:cNvPr>
          <p:cNvSpPr/>
          <p:nvPr/>
        </p:nvSpPr>
        <p:spPr>
          <a:xfrm>
            <a:off x="1050917" y="712113"/>
            <a:ext cx="8137900" cy="430887"/>
          </a:xfrm>
          <a:prstGeom prst="rect">
            <a:avLst/>
          </a:prstGeom>
        </p:spPr>
        <p:txBody>
          <a:bodyPr wrap="square">
            <a:spAutoFit/>
          </a:bodyPr>
          <a:lstStyle/>
          <a:p>
            <a:pPr algn="ctr"/>
            <a:r>
              <a:rPr lang="en-US" sz="2200" b="0" dirty="0">
                <a:latin typeface="Arial" panose="020B0604020202020204" pitchFamily="34" charset="0"/>
                <a:cs typeface="Arial" panose="020B0604020202020204" pitchFamily="34" charset="0"/>
              </a:rPr>
              <a:t>6-gas, sample draw with smart PID, IR &amp; super toxics</a:t>
            </a:r>
          </a:p>
        </p:txBody>
      </p:sp>
    </p:spTree>
    <p:extLst>
      <p:ext uri="{BB962C8B-B14F-4D97-AF65-F5344CB8AC3E}">
        <p14:creationId xmlns:p14="http://schemas.microsoft.com/office/powerpoint/2010/main" val="151541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20A4C88-718F-1F44-87F8-8AF68AC0A2F4}"/>
              </a:ext>
            </a:extLst>
          </p:cNvPr>
          <p:cNvGrpSpPr/>
          <p:nvPr/>
        </p:nvGrpSpPr>
        <p:grpSpPr>
          <a:xfrm>
            <a:off x="1783080" y="2514599"/>
            <a:ext cx="7406640" cy="3170099"/>
            <a:chOff x="1783080" y="2514599"/>
            <a:chExt cx="7406640" cy="3170099"/>
          </a:xfrm>
        </p:grpSpPr>
        <p:sp>
          <p:nvSpPr>
            <p:cNvPr id="2" name="TextBox 1">
              <a:extLst>
                <a:ext uri="{FF2B5EF4-FFF2-40B4-BE49-F238E27FC236}">
                  <a16:creationId xmlns:a16="http://schemas.microsoft.com/office/drawing/2014/main" id="{750549F5-889A-9240-AE2E-0EB8FB7A82C6}"/>
                </a:ext>
              </a:extLst>
            </p:cNvPr>
            <p:cNvSpPr txBox="1"/>
            <p:nvPr/>
          </p:nvSpPr>
          <p:spPr>
            <a:xfrm>
              <a:off x="1783080" y="2514599"/>
              <a:ext cx="4233672" cy="3170099"/>
            </a:xfrm>
            <a:prstGeom prst="rect">
              <a:avLst/>
            </a:prstGeom>
            <a:noFill/>
          </p:spPr>
          <p:txBody>
            <a:bodyPr wrap="square" rtlCol="0">
              <a:spAutoFit/>
            </a:bodyPr>
            <a:lstStyle/>
            <a:p>
              <a:pPr algn="l"/>
              <a:r>
                <a:rPr lang="en-US" b="1" dirty="0">
                  <a:latin typeface="Arial" panose="020B0604020202020204" pitchFamily="34" charset="0"/>
                  <a:cs typeface="Arial" panose="020B0604020202020204" pitchFamily="34" charset="0"/>
                </a:rPr>
                <a:t>FIRE INDUSTRY</a:t>
              </a:r>
            </a:p>
            <a:p>
              <a:pPr marL="171450" indent="-1714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Monitor low ppm levels of dangerous gases like NH3 or H2S commonly found in meth labs</a:t>
              </a:r>
            </a:p>
            <a:p>
              <a:pPr marL="171450" indent="-1714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Simultaneously monitor typical confined space hazards like LEL combustibles, O2 deficiency, CO &amp; H2S</a:t>
              </a:r>
            </a:p>
            <a:p>
              <a:pPr marL="171450" indent="-1714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Find trace levels of flammables or HCN in arson investigation</a:t>
              </a:r>
            </a:p>
            <a:p>
              <a:pPr marL="171450" indent="-1714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Detect CO leaks or strange odors confidently</a:t>
              </a:r>
            </a:p>
            <a:p>
              <a:pPr marL="171450" indent="-1714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Man down alarm</a:t>
              </a:r>
            </a:p>
          </p:txBody>
        </p:sp>
        <p:pic>
          <p:nvPicPr>
            <p:cNvPr id="3" name="Picture 2">
              <a:extLst>
                <a:ext uri="{FF2B5EF4-FFF2-40B4-BE49-F238E27FC236}">
                  <a16:creationId xmlns:a16="http://schemas.microsoft.com/office/drawing/2014/main" id="{AC5C498F-23E3-AC47-9F39-887D3E4825C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1091"/>
            <a:stretch/>
          </p:blipFill>
          <p:spPr>
            <a:xfrm>
              <a:off x="6016752" y="2514600"/>
              <a:ext cx="3172968" cy="2100511"/>
            </a:xfrm>
            <a:prstGeom prst="rect">
              <a:avLst/>
            </a:prstGeom>
          </p:spPr>
        </p:pic>
      </p:grpSp>
      <p:pic>
        <p:nvPicPr>
          <p:cNvPr id="5" name="Picture 4">
            <a:extLst>
              <a:ext uri="{FF2B5EF4-FFF2-40B4-BE49-F238E27FC236}">
                <a16:creationId xmlns:a16="http://schemas.microsoft.com/office/drawing/2014/main" id="{B834075D-8AED-8E47-A6A4-F934D72357C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0747" y="1086909"/>
            <a:ext cx="3280796" cy="5009091"/>
          </a:xfrm>
          <a:prstGeom prst="rect">
            <a:avLst/>
          </a:prstGeom>
        </p:spPr>
      </p:pic>
      <p:sp>
        <p:nvSpPr>
          <p:cNvPr id="6" name="Title 15">
            <a:extLst>
              <a:ext uri="{FF2B5EF4-FFF2-40B4-BE49-F238E27FC236}">
                <a16:creationId xmlns:a16="http://schemas.microsoft.com/office/drawing/2014/main" id="{8530352A-98DA-9846-A69F-CFB6D5467F04}"/>
              </a:ext>
            </a:extLst>
          </p:cNvPr>
          <p:cNvSpPr txBox="1">
            <a:spLocks/>
          </p:cNvSpPr>
          <p:nvPr/>
        </p:nvSpPr>
        <p:spPr bwMode="auto">
          <a:xfrm>
            <a:off x="764242" y="43128"/>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4400" b="1" dirty="0">
                <a:latin typeface="Arial" panose="020B0604020202020204" pitchFamily="34" charset="0"/>
                <a:cs typeface="Arial" panose="020B0604020202020204" pitchFamily="34" charset="0"/>
              </a:rPr>
              <a:t>GX-6000</a:t>
            </a:r>
          </a:p>
        </p:txBody>
      </p:sp>
      <p:sp>
        <p:nvSpPr>
          <p:cNvPr id="7" name="Rectangle 6">
            <a:extLst>
              <a:ext uri="{FF2B5EF4-FFF2-40B4-BE49-F238E27FC236}">
                <a16:creationId xmlns:a16="http://schemas.microsoft.com/office/drawing/2014/main" id="{C57D56FB-64F6-8C4E-97FB-A19169496595}"/>
              </a:ext>
            </a:extLst>
          </p:cNvPr>
          <p:cNvSpPr/>
          <p:nvPr/>
        </p:nvSpPr>
        <p:spPr>
          <a:xfrm>
            <a:off x="1051820" y="719403"/>
            <a:ext cx="8137900" cy="430887"/>
          </a:xfrm>
          <a:prstGeom prst="rect">
            <a:avLst/>
          </a:prstGeom>
        </p:spPr>
        <p:txBody>
          <a:bodyPr wrap="square">
            <a:spAutoFit/>
          </a:bodyPr>
          <a:lstStyle/>
          <a:p>
            <a:pPr algn="ctr"/>
            <a:r>
              <a:rPr lang="en-US" sz="2200" b="0" dirty="0">
                <a:latin typeface="Arial" panose="020B0604020202020204" pitchFamily="34" charset="0"/>
                <a:cs typeface="Arial" panose="020B0604020202020204" pitchFamily="34" charset="0"/>
              </a:rPr>
              <a:t>6-gas, sample draw with smart PID, IR &amp; super toxics</a:t>
            </a:r>
          </a:p>
        </p:txBody>
      </p:sp>
    </p:spTree>
    <p:extLst>
      <p:ext uri="{BB962C8B-B14F-4D97-AF65-F5344CB8AC3E}">
        <p14:creationId xmlns:p14="http://schemas.microsoft.com/office/powerpoint/2010/main" val="4603315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834075D-8AED-8E47-A6A4-F934D72357C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90747" y="1086909"/>
            <a:ext cx="3280796" cy="5009091"/>
          </a:xfrm>
          <a:prstGeom prst="rect">
            <a:avLst/>
          </a:prstGeom>
        </p:spPr>
      </p:pic>
      <p:sp>
        <p:nvSpPr>
          <p:cNvPr id="6" name="Title 15">
            <a:extLst>
              <a:ext uri="{FF2B5EF4-FFF2-40B4-BE49-F238E27FC236}">
                <a16:creationId xmlns:a16="http://schemas.microsoft.com/office/drawing/2014/main" id="{8530352A-98DA-9846-A69F-CFB6D5467F04}"/>
              </a:ext>
            </a:extLst>
          </p:cNvPr>
          <p:cNvSpPr txBox="1">
            <a:spLocks/>
          </p:cNvSpPr>
          <p:nvPr/>
        </p:nvSpPr>
        <p:spPr bwMode="auto">
          <a:xfrm>
            <a:off x="764242" y="43128"/>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4400" b="1" dirty="0">
                <a:latin typeface="Arial" panose="020B0604020202020204" pitchFamily="34" charset="0"/>
                <a:cs typeface="Arial" panose="020B0604020202020204" pitchFamily="34" charset="0"/>
              </a:rPr>
              <a:t>GX-6000</a:t>
            </a:r>
          </a:p>
        </p:txBody>
      </p:sp>
      <p:pic>
        <p:nvPicPr>
          <p:cNvPr id="8" name="Picture 7">
            <a:extLst>
              <a:ext uri="{FF2B5EF4-FFF2-40B4-BE49-F238E27FC236}">
                <a16:creationId xmlns:a16="http://schemas.microsoft.com/office/drawing/2014/main" id="{9F2260D7-44E8-4747-96AD-4B0946DC1EB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59"/>
          <a:stretch/>
        </p:blipFill>
        <p:spPr>
          <a:xfrm>
            <a:off x="6016752" y="2514600"/>
            <a:ext cx="3172968" cy="2195552"/>
          </a:xfrm>
          <a:prstGeom prst="rect">
            <a:avLst/>
          </a:prstGeom>
        </p:spPr>
      </p:pic>
      <p:sp>
        <p:nvSpPr>
          <p:cNvPr id="9" name="TextBox 8">
            <a:extLst>
              <a:ext uri="{FF2B5EF4-FFF2-40B4-BE49-F238E27FC236}">
                <a16:creationId xmlns:a16="http://schemas.microsoft.com/office/drawing/2014/main" id="{801D378C-2CBA-034B-A7BF-22A7CC738A97}"/>
              </a:ext>
            </a:extLst>
          </p:cNvPr>
          <p:cNvSpPr txBox="1"/>
          <p:nvPr/>
        </p:nvSpPr>
        <p:spPr>
          <a:xfrm>
            <a:off x="1783080" y="2514600"/>
            <a:ext cx="4233672" cy="2185214"/>
          </a:xfrm>
          <a:prstGeom prst="rect">
            <a:avLst/>
          </a:prstGeom>
          <a:noFill/>
        </p:spPr>
        <p:txBody>
          <a:bodyPr wrap="square" rtlCol="0">
            <a:spAutoFit/>
          </a:bodyPr>
          <a:lstStyle/>
          <a:p>
            <a:pPr algn="l"/>
            <a:r>
              <a:rPr lang="en-US" dirty="0">
                <a:latin typeface="Arial" panose="020B0604020202020204" pitchFamily="34" charset="0"/>
                <a:cs typeface="Arial" panose="020B0604020202020204" pitchFamily="34" charset="0"/>
              </a:rPr>
              <a:t>CONFINED SPACE ENTRY</a:t>
            </a:r>
          </a:p>
          <a:p>
            <a:pPr marL="171450" indent="-1714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Monitor LEL, O2, CO &amp; H2S</a:t>
            </a:r>
          </a:p>
          <a:p>
            <a:pPr marL="171450" indent="-1714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Internal sample pump</a:t>
            </a:r>
          </a:p>
          <a:p>
            <a:pPr marL="171450" indent="-1714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Audible, visual  and vibration alarms</a:t>
            </a:r>
          </a:p>
          <a:p>
            <a:pPr marL="171450" indent="-1714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Ideal for refinery applications</a:t>
            </a:r>
          </a:p>
          <a:p>
            <a:pPr marL="171450" indent="-1714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Man down alarm</a:t>
            </a:r>
          </a:p>
          <a:p>
            <a:pPr marL="171450" indent="-1714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Panic alarm</a:t>
            </a:r>
          </a:p>
          <a:p>
            <a:pPr marL="171450" indent="-1714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Optional sensors for toxic gases</a:t>
            </a:r>
          </a:p>
        </p:txBody>
      </p:sp>
      <p:sp>
        <p:nvSpPr>
          <p:cNvPr id="10" name="Rectangle 9">
            <a:extLst>
              <a:ext uri="{FF2B5EF4-FFF2-40B4-BE49-F238E27FC236}">
                <a16:creationId xmlns:a16="http://schemas.microsoft.com/office/drawing/2014/main" id="{14DEDA97-5F28-2C47-9861-AA4038E6DF0C}"/>
              </a:ext>
            </a:extLst>
          </p:cNvPr>
          <p:cNvSpPr/>
          <p:nvPr/>
        </p:nvSpPr>
        <p:spPr>
          <a:xfrm>
            <a:off x="1050917" y="719403"/>
            <a:ext cx="8137900" cy="430887"/>
          </a:xfrm>
          <a:prstGeom prst="rect">
            <a:avLst/>
          </a:prstGeom>
        </p:spPr>
        <p:txBody>
          <a:bodyPr wrap="square">
            <a:spAutoFit/>
          </a:bodyPr>
          <a:lstStyle/>
          <a:p>
            <a:pPr algn="ctr"/>
            <a:r>
              <a:rPr lang="en-US" sz="2200" b="0" dirty="0">
                <a:latin typeface="Arial" panose="020B0604020202020204" pitchFamily="34" charset="0"/>
                <a:cs typeface="Arial" panose="020B0604020202020204" pitchFamily="34" charset="0"/>
              </a:rPr>
              <a:t>6-gas, sample draw with smart PID, IR &amp; super toxics</a:t>
            </a:r>
          </a:p>
        </p:txBody>
      </p:sp>
    </p:spTree>
    <p:extLst>
      <p:ext uri="{BB962C8B-B14F-4D97-AF65-F5344CB8AC3E}">
        <p14:creationId xmlns:p14="http://schemas.microsoft.com/office/powerpoint/2010/main" val="33072805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6768F7B-1AD4-C44E-8517-90F8D20D863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16752" y="2514600"/>
            <a:ext cx="3172968" cy="2293062"/>
          </a:xfrm>
          <a:prstGeom prst="rect">
            <a:avLst/>
          </a:prstGeom>
        </p:spPr>
      </p:pic>
      <p:sp>
        <p:nvSpPr>
          <p:cNvPr id="3" name="TextBox 2">
            <a:extLst>
              <a:ext uri="{FF2B5EF4-FFF2-40B4-BE49-F238E27FC236}">
                <a16:creationId xmlns:a16="http://schemas.microsoft.com/office/drawing/2014/main" id="{7B973DD1-BF11-AD47-A886-F50120B3B34D}"/>
              </a:ext>
            </a:extLst>
          </p:cNvPr>
          <p:cNvSpPr txBox="1"/>
          <p:nvPr/>
        </p:nvSpPr>
        <p:spPr>
          <a:xfrm>
            <a:off x="1783080" y="2514600"/>
            <a:ext cx="4389120" cy="2585323"/>
          </a:xfrm>
          <a:prstGeom prst="rect">
            <a:avLst/>
          </a:prstGeom>
          <a:noFill/>
        </p:spPr>
        <p:txBody>
          <a:bodyPr wrap="square" rtlCol="0">
            <a:spAutoFit/>
          </a:bodyPr>
          <a:lstStyle/>
          <a:p>
            <a:pPr algn="l"/>
            <a:r>
              <a:rPr lang="en-US" b="1" dirty="0">
                <a:latin typeface="Arial" panose="020B0604020202020204" pitchFamily="34" charset="0"/>
                <a:cs typeface="Arial" panose="020B0604020202020204" pitchFamily="34" charset="0"/>
              </a:rPr>
              <a:t>LEAK INVESTIGATION</a:t>
            </a:r>
          </a:p>
          <a:p>
            <a:pPr marL="171450" indent="-1714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Provides ppm detection of combustible gas</a:t>
            </a:r>
          </a:p>
          <a:p>
            <a:pPr marL="171450" indent="-1714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Leak check with changing blink/pulsing rate</a:t>
            </a:r>
          </a:p>
          <a:p>
            <a:pPr marL="403225" lvl="2" indent="-171450" algn="l">
              <a:buClr>
                <a:srgbClr val="00B050"/>
              </a:buClr>
              <a:buFont typeface="Courier New" panose="02070309020205020404" pitchFamily="49" charset="0"/>
              <a:buChar char="o"/>
            </a:pPr>
            <a:r>
              <a:rPr lang="en-US" sz="1400" b="0" i="1" dirty="0">
                <a:latin typeface="Arial" panose="020B0604020202020204" pitchFamily="34" charset="0"/>
                <a:cs typeface="Arial" panose="020B0604020202020204" pitchFamily="34" charset="0"/>
              </a:rPr>
              <a:t>LEDs and alarm tones increase in frequency as gas concentration increases</a:t>
            </a:r>
          </a:p>
          <a:p>
            <a:pPr marL="171450" indent="-1714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Leak check mode displays both CO &amp; combustible levels</a:t>
            </a:r>
          </a:p>
          <a:p>
            <a:pPr marL="171450" indent="-1714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Audible alarm silence</a:t>
            </a:r>
          </a:p>
          <a:p>
            <a:pPr marL="403225" lvl="2" indent="-171450" algn="l">
              <a:buClr>
                <a:srgbClr val="00B050"/>
              </a:buClr>
              <a:buFont typeface="Courier New" panose="02070309020205020404" pitchFamily="49" charset="0"/>
              <a:buChar char="o"/>
            </a:pPr>
            <a:r>
              <a:rPr lang="en-US" sz="1400" b="0" i="1" dirty="0">
                <a:latin typeface="Arial" panose="020B0604020202020204" pitchFamily="34" charset="0"/>
                <a:cs typeface="Arial" panose="020B0604020202020204" pitchFamily="34" charset="0"/>
              </a:rPr>
              <a:t>Investigate leaks without alarming residents</a:t>
            </a:r>
          </a:p>
          <a:p>
            <a:pPr marL="171450" indent="-1714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Barhole mode for tracking leak migration</a:t>
            </a:r>
          </a:p>
        </p:txBody>
      </p:sp>
      <p:pic>
        <p:nvPicPr>
          <p:cNvPr id="4" name="Picture 3">
            <a:extLst>
              <a:ext uri="{FF2B5EF4-FFF2-40B4-BE49-F238E27FC236}">
                <a16:creationId xmlns:a16="http://schemas.microsoft.com/office/drawing/2014/main" id="{FCDC141F-FD29-2447-AC87-EF28F946B8E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0747" y="1086909"/>
            <a:ext cx="3280796" cy="5009091"/>
          </a:xfrm>
          <a:prstGeom prst="rect">
            <a:avLst/>
          </a:prstGeom>
        </p:spPr>
      </p:pic>
      <p:sp>
        <p:nvSpPr>
          <p:cNvPr id="5" name="Title 15">
            <a:extLst>
              <a:ext uri="{FF2B5EF4-FFF2-40B4-BE49-F238E27FC236}">
                <a16:creationId xmlns:a16="http://schemas.microsoft.com/office/drawing/2014/main" id="{8F4E7700-85D3-AF49-9A41-63A9701850E5}"/>
              </a:ext>
            </a:extLst>
          </p:cNvPr>
          <p:cNvSpPr txBox="1">
            <a:spLocks/>
          </p:cNvSpPr>
          <p:nvPr/>
        </p:nvSpPr>
        <p:spPr bwMode="auto">
          <a:xfrm>
            <a:off x="764242" y="43128"/>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4400" b="1" dirty="0">
                <a:latin typeface="Arial" panose="020B0604020202020204" pitchFamily="34" charset="0"/>
                <a:cs typeface="Arial" panose="020B0604020202020204" pitchFamily="34" charset="0"/>
              </a:rPr>
              <a:t>GX-6000</a:t>
            </a:r>
          </a:p>
        </p:txBody>
      </p:sp>
      <p:sp>
        <p:nvSpPr>
          <p:cNvPr id="7" name="Rectangle 6">
            <a:extLst>
              <a:ext uri="{FF2B5EF4-FFF2-40B4-BE49-F238E27FC236}">
                <a16:creationId xmlns:a16="http://schemas.microsoft.com/office/drawing/2014/main" id="{BC93FFFA-504F-C74D-AFA4-24B94BEDCA74}"/>
              </a:ext>
            </a:extLst>
          </p:cNvPr>
          <p:cNvSpPr/>
          <p:nvPr/>
        </p:nvSpPr>
        <p:spPr>
          <a:xfrm>
            <a:off x="1050917" y="719403"/>
            <a:ext cx="8137900" cy="430887"/>
          </a:xfrm>
          <a:prstGeom prst="rect">
            <a:avLst/>
          </a:prstGeom>
        </p:spPr>
        <p:txBody>
          <a:bodyPr wrap="square">
            <a:spAutoFit/>
          </a:bodyPr>
          <a:lstStyle/>
          <a:p>
            <a:pPr algn="ctr"/>
            <a:r>
              <a:rPr lang="en-US" sz="2200" b="0" dirty="0">
                <a:latin typeface="Arial" panose="020B0604020202020204" pitchFamily="34" charset="0"/>
                <a:cs typeface="Arial" panose="020B0604020202020204" pitchFamily="34" charset="0"/>
              </a:rPr>
              <a:t>6-gas, sample draw with smart PID, IR &amp; super toxics</a:t>
            </a:r>
          </a:p>
        </p:txBody>
      </p:sp>
    </p:spTree>
    <p:extLst>
      <p:ext uri="{BB962C8B-B14F-4D97-AF65-F5344CB8AC3E}">
        <p14:creationId xmlns:p14="http://schemas.microsoft.com/office/powerpoint/2010/main" val="15559386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973DD1-BF11-AD47-A886-F50120B3B34D}"/>
              </a:ext>
            </a:extLst>
          </p:cNvPr>
          <p:cNvSpPr txBox="1"/>
          <p:nvPr/>
        </p:nvSpPr>
        <p:spPr>
          <a:xfrm>
            <a:off x="2377440" y="2438398"/>
            <a:ext cx="4389120" cy="2092881"/>
          </a:xfrm>
          <a:prstGeom prst="rect">
            <a:avLst/>
          </a:prstGeom>
          <a:noFill/>
        </p:spPr>
        <p:txBody>
          <a:bodyPr wrap="square" rtlCol="0">
            <a:spAutoFit/>
          </a:bodyPr>
          <a:lstStyle/>
          <a:p>
            <a:pPr algn="l"/>
            <a:r>
              <a:rPr lang="en-US" b="1" dirty="0">
                <a:latin typeface="Arial" panose="020B0604020202020204" pitchFamily="34" charset="0"/>
                <a:cs typeface="Arial" panose="020B0604020202020204" pitchFamily="34" charset="0"/>
              </a:rPr>
              <a:t>CONFINED SPACE ENTRY</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Monitor LEL, O2, CO, and H2S</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Internal sample pump</a:t>
            </a:r>
          </a:p>
          <a:p>
            <a:pPr marL="742950" lvl="1" indent="-285750" algn="l">
              <a:buClr>
                <a:srgbClr val="00B050"/>
              </a:buClr>
              <a:buFont typeface="Courier New" panose="02070309020205020404" pitchFamily="49" charset="0"/>
              <a:buChar char="o"/>
            </a:pPr>
            <a:r>
              <a:rPr lang="en-US" sz="1400" b="0" dirty="0">
                <a:latin typeface="Arial" panose="020B0604020202020204" pitchFamily="34" charset="0"/>
                <a:cs typeface="Arial" panose="020B0604020202020204" pitchFamily="34" charset="0"/>
              </a:rPr>
              <a:t>Pull samples up to 125’</a:t>
            </a:r>
          </a:p>
          <a:p>
            <a:pPr marL="742950" lvl="1" indent="-285750" algn="l">
              <a:buClr>
                <a:srgbClr val="00B050"/>
              </a:buClr>
              <a:buFont typeface="Courier New" panose="02070309020205020404" pitchFamily="49" charset="0"/>
              <a:buChar char="o"/>
            </a:pPr>
            <a:r>
              <a:rPr lang="en-US" sz="1400" b="0" dirty="0">
                <a:latin typeface="Arial" panose="020B0604020202020204" pitchFamily="34" charset="0"/>
                <a:cs typeface="Arial" panose="020B0604020202020204" pitchFamily="34" charset="0"/>
              </a:rPr>
              <a:t>Maintain steady sample flow to sensors</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Audible and visual alarms</a:t>
            </a:r>
          </a:p>
          <a:p>
            <a:pPr marL="742950" lvl="1" indent="-285750" algn="l">
              <a:buClr>
                <a:srgbClr val="00B050"/>
              </a:buClr>
              <a:buFont typeface="Courier New" panose="02070309020205020404" pitchFamily="49" charset="0"/>
              <a:buChar char="o"/>
            </a:pPr>
            <a:r>
              <a:rPr lang="en-US" sz="1400" b="0" dirty="0">
                <a:latin typeface="Arial" panose="020B0604020202020204" pitchFamily="34" charset="0"/>
                <a:cs typeface="Arial" panose="020B0604020202020204" pitchFamily="34" charset="0"/>
              </a:rPr>
              <a:t>2 Ways to communicate with workers</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Ideal for refinery applications</a:t>
            </a:r>
          </a:p>
        </p:txBody>
      </p:sp>
      <p:sp>
        <p:nvSpPr>
          <p:cNvPr id="5" name="Title 15">
            <a:extLst>
              <a:ext uri="{FF2B5EF4-FFF2-40B4-BE49-F238E27FC236}">
                <a16:creationId xmlns:a16="http://schemas.microsoft.com/office/drawing/2014/main" id="{8F4E7700-85D3-AF49-9A41-63A9701850E5}"/>
              </a:ext>
            </a:extLst>
          </p:cNvPr>
          <p:cNvSpPr txBox="1">
            <a:spLocks/>
          </p:cNvSpPr>
          <p:nvPr/>
        </p:nvSpPr>
        <p:spPr bwMode="auto">
          <a:xfrm>
            <a:off x="764242" y="43128"/>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4400" b="1" dirty="0">
                <a:latin typeface="Arial" panose="020B0604020202020204" pitchFamily="34" charset="0"/>
                <a:cs typeface="Arial" panose="020B0604020202020204" pitchFamily="34" charset="0"/>
              </a:rPr>
              <a:t>EAGLE 2</a:t>
            </a:r>
          </a:p>
        </p:txBody>
      </p:sp>
      <p:sp>
        <p:nvSpPr>
          <p:cNvPr id="7" name="Rectangle 6">
            <a:extLst>
              <a:ext uri="{FF2B5EF4-FFF2-40B4-BE49-F238E27FC236}">
                <a16:creationId xmlns:a16="http://schemas.microsoft.com/office/drawing/2014/main" id="{BC93FFFA-504F-C74D-AFA4-24B94BEDCA74}"/>
              </a:ext>
            </a:extLst>
          </p:cNvPr>
          <p:cNvSpPr/>
          <p:nvPr/>
        </p:nvSpPr>
        <p:spPr>
          <a:xfrm>
            <a:off x="1050917" y="719403"/>
            <a:ext cx="8137900" cy="430887"/>
          </a:xfrm>
          <a:prstGeom prst="rect">
            <a:avLst/>
          </a:prstGeom>
        </p:spPr>
        <p:txBody>
          <a:bodyPr wrap="square">
            <a:spAutoFit/>
          </a:bodyPr>
          <a:lstStyle/>
          <a:p>
            <a:pPr algn="ctr"/>
            <a:r>
              <a:rPr lang="en-US" sz="2200" b="0" dirty="0">
                <a:latin typeface="Arial" panose="020B0604020202020204" pitchFamily="34" charset="0"/>
                <a:cs typeface="Arial" panose="020B0604020202020204" pitchFamily="34" charset="0"/>
              </a:rPr>
              <a:t>6-gas, sample draw with smart PID, IR &amp; super toxics</a:t>
            </a:r>
          </a:p>
        </p:txBody>
      </p:sp>
      <p:pic>
        <p:nvPicPr>
          <p:cNvPr id="8" name="Picture 7">
            <a:extLst>
              <a:ext uri="{FF2B5EF4-FFF2-40B4-BE49-F238E27FC236}">
                <a16:creationId xmlns:a16="http://schemas.microsoft.com/office/drawing/2014/main" id="{AF330294-50C1-1A41-A438-B0473ED6ECD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8600" y="1596343"/>
            <a:ext cx="2864833" cy="4269435"/>
          </a:xfrm>
          <a:prstGeom prst="rect">
            <a:avLst/>
          </a:prstGeom>
        </p:spPr>
      </p:pic>
      <p:pic>
        <p:nvPicPr>
          <p:cNvPr id="10" name="Picture 9">
            <a:extLst>
              <a:ext uri="{FF2B5EF4-FFF2-40B4-BE49-F238E27FC236}">
                <a16:creationId xmlns:a16="http://schemas.microsoft.com/office/drawing/2014/main" id="{EAD21912-90AD-7F40-8323-750CE9CAA0A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66560" y="2051921"/>
            <a:ext cx="2224888" cy="2971800"/>
          </a:xfrm>
          <a:prstGeom prst="rect">
            <a:avLst/>
          </a:prstGeom>
        </p:spPr>
      </p:pic>
    </p:spTree>
    <p:extLst>
      <p:ext uri="{BB962C8B-B14F-4D97-AF65-F5344CB8AC3E}">
        <p14:creationId xmlns:p14="http://schemas.microsoft.com/office/powerpoint/2010/main" val="27606979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973DD1-BF11-AD47-A886-F50120B3B34D}"/>
              </a:ext>
            </a:extLst>
          </p:cNvPr>
          <p:cNvSpPr txBox="1"/>
          <p:nvPr/>
        </p:nvSpPr>
        <p:spPr>
          <a:xfrm>
            <a:off x="2293620" y="2438400"/>
            <a:ext cx="4556760" cy="2369880"/>
          </a:xfrm>
          <a:prstGeom prst="rect">
            <a:avLst/>
          </a:prstGeom>
          <a:noFill/>
        </p:spPr>
        <p:txBody>
          <a:bodyPr wrap="square" rtlCol="0">
            <a:spAutoFit/>
          </a:bodyPr>
          <a:lstStyle/>
          <a:p>
            <a:pPr algn="l"/>
            <a:r>
              <a:rPr lang="en-US" b="1" dirty="0">
                <a:latin typeface="Arial" panose="020B0604020202020204" pitchFamily="34" charset="0"/>
                <a:cs typeface="Arial" panose="020B0604020202020204" pitchFamily="34" charset="0"/>
              </a:rPr>
              <a:t>LEAK INVESTIGATION</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Provides ppm detection of combustible gas</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Bar hole mode for tracking leak migration</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Leak check with changing blink / pulsing rate</a:t>
            </a:r>
          </a:p>
          <a:p>
            <a:pPr marL="742950" lvl="1" indent="-285750" algn="l">
              <a:buClr>
                <a:srgbClr val="00B050"/>
              </a:buClr>
              <a:buFont typeface="Courier New" panose="02070309020205020404" pitchFamily="49" charset="0"/>
              <a:buChar char="o"/>
            </a:pPr>
            <a:r>
              <a:rPr lang="en-US" sz="1400" b="0" dirty="0">
                <a:latin typeface="Arial" panose="020B0604020202020204" pitchFamily="34" charset="0"/>
                <a:cs typeface="Arial" panose="020B0604020202020204" pitchFamily="34" charset="0"/>
              </a:rPr>
              <a:t>LED’s and alarm tones increase in frequency as gas concentration increases</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Audible alarm silence</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Perform leak investigations without alarming residents</a:t>
            </a:r>
          </a:p>
        </p:txBody>
      </p:sp>
      <p:sp>
        <p:nvSpPr>
          <p:cNvPr id="5" name="Title 15">
            <a:extLst>
              <a:ext uri="{FF2B5EF4-FFF2-40B4-BE49-F238E27FC236}">
                <a16:creationId xmlns:a16="http://schemas.microsoft.com/office/drawing/2014/main" id="{8F4E7700-85D3-AF49-9A41-63A9701850E5}"/>
              </a:ext>
            </a:extLst>
          </p:cNvPr>
          <p:cNvSpPr txBox="1">
            <a:spLocks/>
          </p:cNvSpPr>
          <p:nvPr/>
        </p:nvSpPr>
        <p:spPr bwMode="auto">
          <a:xfrm>
            <a:off x="764242" y="43128"/>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4400" b="1" dirty="0">
                <a:latin typeface="Arial" panose="020B0604020202020204" pitchFamily="34" charset="0"/>
                <a:cs typeface="Arial" panose="020B0604020202020204" pitchFamily="34" charset="0"/>
              </a:rPr>
              <a:t>EAGLE 2</a:t>
            </a:r>
          </a:p>
        </p:txBody>
      </p:sp>
      <p:sp>
        <p:nvSpPr>
          <p:cNvPr id="7" name="Rectangle 6">
            <a:extLst>
              <a:ext uri="{FF2B5EF4-FFF2-40B4-BE49-F238E27FC236}">
                <a16:creationId xmlns:a16="http://schemas.microsoft.com/office/drawing/2014/main" id="{BC93FFFA-504F-C74D-AFA4-24B94BEDCA74}"/>
              </a:ext>
            </a:extLst>
          </p:cNvPr>
          <p:cNvSpPr/>
          <p:nvPr/>
        </p:nvSpPr>
        <p:spPr>
          <a:xfrm>
            <a:off x="1050917" y="719403"/>
            <a:ext cx="8137900" cy="430887"/>
          </a:xfrm>
          <a:prstGeom prst="rect">
            <a:avLst/>
          </a:prstGeom>
        </p:spPr>
        <p:txBody>
          <a:bodyPr wrap="square">
            <a:spAutoFit/>
          </a:bodyPr>
          <a:lstStyle/>
          <a:p>
            <a:pPr algn="ctr"/>
            <a:r>
              <a:rPr lang="en-US" sz="2200" b="0" dirty="0">
                <a:latin typeface="Arial" panose="020B0604020202020204" pitchFamily="34" charset="0"/>
                <a:cs typeface="Arial" panose="020B0604020202020204" pitchFamily="34" charset="0"/>
              </a:rPr>
              <a:t>6-gas, sample draw with smart PID, IR &amp; super toxics</a:t>
            </a:r>
          </a:p>
        </p:txBody>
      </p:sp>
      <p:pic>
        <p:nvPicPr>
          <p:cNvPr id="8" name="Picture 7">
            <a:extLst>
              <a:ext uri="{FF2B5EF4-FFF2-40B4-BE49-F238E27FC236}">
                <a16:creationId xmlns:a16="http://schemas.microsoft.com/office/drawing/2014/main" id="{AF330294-50C1-1A41-A438-B0473ED6ECD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8600" y="1596343"/>
            <a:ext cx="2864833" cy="4269435"/>
          </a:xfrm>
          <a:prstGeom prst="rect">
            <a:avLst/>
          </a:prstGeom>
        </p:spPr>
      </p:pic>
      <p:pic>
        <p:nvPicPr>
          <p:cNvPr id="9" name="Picture 8">
            <a:extLst>
              <a:ext uri="{FF2B5EF4-FFF2-40B4-BE49-F238E27FC236}">
                <a16:creationId xmlns:a16="http://schemas.microsoft.com/office/drawing/2014/main" id="{5137DAB6-64CC-1446-BC4A-601AF76159A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66560" y="2126633"/>
            <a:ext cx="2251800" cy="2743200"/>
          </a:xfrm>
          <a:prstGeom prst="rect">
            <a:avLst/>
          </a:prstGeom>
        </p:spPr>
      </p:pic>
    </p:spTree>
    <p:extLst>
      <p:ext uri="{BB962C8B-B14F-4D97-AF65-F5344CB8AC3E}">
        <p14:creationId xmlns:p14="http://schemas.microsoft.com/office/powerpoint/2010/main" val="18568129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973DD1-BF11-AD47-A886-F50120B3B34D}"/>
              </a:ext>
            </a:extLst>
          </p:cNvPr>
          <p:cNvSpPr txBox="1"/>
          <p:nvPr/>
        </p:nvSpPr>
        <p:spPr>
          <a:xfrm>
            <a:off x="2286000" y="2438398"/>
            <a:ext cx="4572000" cy="1600438"/>
          </a:xfrm>
          <a:prstGeom prst="rect">
            <a:avLst/>
          </a:prstGeom>
          <a:noFill/>
        </p:spPr>
        <p:txBody>
          <a:bodyPr wrap="square" rtlCol="0">
            <a:spAutoFit/>
          </a:bodyPr>
          <a:lstStyle/>
          <a:p>
            <a:pPr algn="l"/>
            <a:r>
              <a:rPr lang="en-US" b="1" dirty="0">
                <a:latin typeface="Arial" panose="020B0604020202020204" pitchFamily="34" charset="0"/>
                <a:cs typeface="Arial" panose="020B0604020202020204" pitchFamily="34" charset="0"/>
              </a:rPr>
              <a:t>LINE PURGE TESTING</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Thermal conductivity sensor</a:t>
            </a:r>
          </a:p>
          <a:p>
            <a:pPr marL="742950" lvl="1" indent="-285750" algn="l">
              <a:buClr>
                <a:srgbClr val="00B050"/>
              </a:buClr>
              <a:buFont typeface="Courier New" panose="02070309020205020404" pitchFamily="49" charset="0"/>
              <a:buChar char="o"/>
            </a:pPr>
            <a:r>
              <a:rPr lang="en-US" sz="1400" b="0" dirty="0">
                <a:latin typeface="Arial" panose="020B0604020202020204" pitchFamily="34" charset="0"/>
                <a:cs typeface="Arial" panose="020B0604020202020204" pitchFamily="34" charset="0"/>
              </a:rPr>
              <a:t>0 to 100% volume Methane / Hydrogen range</a:t>
            </a:r>
          </a:p>
          <a:p>
            <a:pPr marL="285750" indent="-285750" algn="l">
              <a:buClr>
                <a:srgbClr val="00B050"/>
              </a:buClr>
              <a:buFont typeface="Courier New" panose="02070309020205020404" pitchFamily="49" charset="0"/>
              <a:buChar char="o"/>
            </a:pPr>
            <a:r>
              <a:rPr lang="en-US" sz="1600" b="0" dirty="0" err="1">
                <a:latin typeface="Arial" panose="020B0604020202020204" pitchFamily="34" charset="0"/>
                <a:cs typeface="Arial" panose="020B0604020202020204" pitchFamily="34" charset="0"/>
              </a:rPr>
              <a:t>Autoranging</a:t>
            </a:r>
            <a:r>
              <a:rPr lang="en-US" sz="1600" b="0" dirty="0">
                <a:latin typeface="Arial" panose="020B0604020202020204" pitchFamily="34" charset="0"/>
                <a:cs typeface="Arial" panose="020B0604020202020204" pitchFamily="34" charset="0"/>
              </a:rPr>
              <a:t> IR</a:t>
            </a:r>
          </a:p>
          <a:p>
            <a:pPr marL="742950" lvl="1" indent="-285750" algn="l">
              <a:buClr>
                <a:srgbClr val="00B050"/>
              </a:buClr>
              <a:buFont typeface="Courier New" panose="02070309020205020404" pitchFamily="49" charset="0"/>
              <a:buChar char="o"/>
            </a:pPr>
            <a:r>
              <a:rPr lang="en-US" sz="1400" b="0" dirty="0">
                <a:latin typeface="Arial" panose="020B0604020202020204" pitchFamily="34" charset="0"/>
                <a:cs typeface="Arial" panose="020B0604020202020204" pitchFamily="34" charset="0"/>
              </a:rPr>
              <a:t>Automatically changes from % LEL to % Vol.</a:t>
            </a:r>
          </a:p>
          <a:p>
            <a:pPr marL="742950" lvl="1" indent="-285750" algn="l">
              <a:buClr>
                <a:srgbClr val="00B050"/>
              </a:buClr>
              <a:buFont typeface="Courier New" panose="02070309020205020404" pitchFamily="49" charset="0"/>
              <a:buChar char="o"/>
            </a:pPr>
            <a:r>
              <a:rPr lang="en-US" sz="1400" b="0" dirty="0">
                <a:latin typeface="Arial" panose="020B0604020202020204" pitchFamily="34" charset="0"/>
                <a:cs typeface="Arial" panose="020B0604020202020204" pitchFamily="34" charset="0"/>
              </a:rPr>
              <a:t>Displays appropriate unit of measure</a:t>
            </a:r>
          </a:p>
        </p:txBody>
      </p:sp>
      <p:sp>
        <p:nvSpPr>
          <p:cNvPr id="5" name="Title 15">
            <a:extLst>
              <a:ext uri="{FF2B5EF4-FFF2-40B4-BE49-F238E27FC236}">
                <a16:creationId xmlns:a16="http://schemas.microsoft.com/office/drawing/2014/main" id="{8F4E7700-85D3-AF49-9A41-63A9701850E5}"/>
              </a:ext>
            </a:extLst>
          </p:cNvPr>
          <p:cNvSpPr txBox="1">
            <a:spLocks/>
          </p:cNvSpPr>
          <p:nvPr/>
        </p:nvSpPr>
        <p:spPr bwMode="auto">
          <a:xfrm>
            <a:off x="764242" y="43128"/>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4400" b="1" dirty="0">
                <a:latin typeface="Arial" panose="020B0604020202020204" pitchFamily="34" charset="0"/>
                <a:cs typeface="Arial" panose="020B0604020202020204" pitchFamily="34" charset="0"/>
              </a:rPr>
              <a:t>EAGLE 2</a:t>
            </a:r>
          </a:p>
        </p:txBody>
      </p:sp>
      <p:sp>
        <p:nvSpPr>
          <p:cNvPr id="7" name="Rectangle 6">
            <a:extLst>
              <a:ext uri="{FF2B5EF4-FFF2-40B4-BE49-F238E27FC236}">
                <a16:creationId xmlns:a16="http://schemas.microsoft.com/office/drawing/2014/main" id="{BC93FFFA-504F-C74D-AFA4-24B94BEDCA74}"/>
              </a:ext>
            </a:extLst>
          </p:cNvPr>
          <p:cNvSpPr/>
          <p:nvPr/>
        </p:nvSpPr>
        <p:spPr>
          <a:xfrm>
            <a:off x="1050917" y="719403"/>
            <a:ext cx="8137900" cy="430887"/>
          </a:xfrm>
          <a:prstGeom prst="rect">
            <a:avLst/>
          </a:prstGeom>
        </p:spPr>
        <p:txBody>
          <a:bodyPr wrap="square">
            <a:spAutoFit/>
          </a:bodyPr>
          <a:lstStyle/>
          <a:p>
            <a:pPr algn="ctr"/>
            <a:r>
              <a:rPr lang="en-US" sz="2200" b="0" dirty="0">
                <a:latin typeface="Arial" panose="020B0604020202020204" pitchFamily="34" charset="0"/>
                <a:cs typeface="Arial" panose="020B0604020202020204" pitchFamily="34" charset="0"/>
              </a:rPr>
              <a:t>6-gas, sample draw with smart PID, IR &amp; super toxics</a:t>
            </a:r>
          </a:p>
        </p:txBody>
      </p:sp>
      <p:pic>
        <p:nvPicPr>
          <p:cNvPr id="8" name="Picture 7">
            <a:extLst>
              <a:ext uri="{FF2B5EF4-FFF2-40B4-BE49-F238E27FC236}">
                <a16:creationId xmlns:a16="http://schemas.microsoft.com/office/drawing/2014/main" id="{AF330294-50C1-1A41-A438-B0473ED6ECD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8600" y="1596343"/>
            <a:ext cx="2864833" cy="4269435"/>
          </a:xfrm>
          <a:prstGeom prst="rect">
            <a:avLst/>
          </a:prstGeom>
        </p:spPr>
      </p:pic>
      <p:pic>
        <p:nvPicPr>
          <p:cNvPr id="4" name="Picture 3">
            <a:extLst>
              <a:ext uri="{FF2B5EF4-FFF2-40B4-BE49-F238E27FC236}">
                <a16:creationId xmlns:a16="http://schemas.microsoft.com/office/drawing/2014/main" id="{9A1C45BD-332E-234A-8FFE-9BD658376E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42611" y="2255520"/>
            <a:ext cx="2346960" cy="2346960"/>
          </a:xfrm>
          <a:prstGeom prst="rect">
            <a:avLst/>
          </a:prstGeom>
        </p:spPr>
      </p:pic>
    </p:spTree>
    <p:extLst>
      <p:ext uri="{BB962C8B-B14F-4D97-AF65-F5344CB8AC3E}">
        <p14:creationId xmlns:p14="http://schemas.microsoft.com/office/powerpoint/2010/main" val="19150592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973DD1-BF11-AD47-A886-F50120B3B34D}"/>
              </a:ext>
            </a:extLst>
          </p:cNvPr>
          <p:cNvSpPr txBox="1"/>
          <p:nvPr/>
        </p:nvSpPr>
        <p:spPr>
          <a:xfrm>
            <a:off x="2377440" y="2438398"/>
            <a:ext cx="4389120" cy="1938992"/>
          </a:xfrm>
          <a:prstGeom prst="rect">
            <a:avLst/>
          </a:prstGeom>
          <a:noFill/>
        </p:spPr>
        <p:txBody>
          <a:bodyPr wrap="square" rtlCol="0">
            <a:spAutoFit/>
          </a:bodyPr>
          <a:lstStyle/>
          <a:p>
            <a:pPr algn="l"/>
            <a:r>
              <a:rPr lang="en-US" b="1" dirty="0">
                <a:latin typeface="Arial" panose="020B0604020202020204" pitchFamily="34" charset="0"/>
                <a:cs typeface="Arial" panose="020B0604020202020204" pitchFamily="34" charset="0"/>
              </a:rPr>
              <a:t>VOC MONITORING</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Robust photo ionization detector (PID)</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Two ranges available,</a:t>
            </a:r>
          </a:p>
          <a:p>
            <a:pPr marL="742950" lvl="1" indent="-285750" algn="l">
              <a:buClr>
                <a:srgbClr val="00B050"/>
              </a:buClr>
              <a:buFont typeface="Courier New" panose="02070309020205020404" pitchFamily="49" charset="0"/>
              <a:buChar char="o"/>
            </a:pPr>
            <a:r>
              <a:rPr lang="en-US" sz="1400" b="0" dirty="0">
                <a:latin typeface="Arial" panose="020B0604020202020204" pitchFamily="34" charset="0"/>
                <a:cs typeface="Arial" panose="020B0604020202020204" pitchFamily="34" charset="0"/>
              </a:rPr>
              <a:t>0-50 ppm or 0-2,000 ppm</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Can be combined with other sensors to maximize capability</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Method 21 compliant</a:t>
            </a:r>
            <a:endParaRPr lang="en-US" sz="1400" b="0" dirty="0">
              <a:latin typeface="Arial" panose="020B0604020202020204" pitchFamily="34" charset="0"/>
              <a:cs typeface="Arial" panose="020B0604020202020204" pitchFamily="34" charset="0"/>
            </a:endParaRPr>
          </a:p>
        </p:txBody>
      </p:sp>
      <p:sp>
        <p:nvSpPr>
          <p:cNvPr id="5" name="Title 15">
            <a:extLst>
              <a:ext uri="{FF2B5EF4-FFF2-40B4-BE49-F238E27FC236}">
                <a16:creationId xmlns:a16="http://schemas.microsoft.com/office/drawing/2014/main" id="{8F4E7700-85D3-AF49-9A41-63A9701850E5}"/>
              </a:ext>
            </a:extLst>
          </p:cNvPr>
          <p:cNvSpPr txBox="1">
            <a:spLocks/>
          </p:cNvSpPr>
          <p:nvPr/>
        </p:nvSpPr>
        <p:spPr bwMode="auto">
          <a:xfrm>
            <a:off x="764242" y="43128"/>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4400" b="1" dirty="0">
                <a:latin typeface="Arial" panose="020B0604020202020204" pitchFamily="34" charset="0"/>
                <a:cs typeface="Arial" panose="020B0604020202020204" pitchFamily="34" charset="0"/>
              </a:rPr>
              <a:t>EAGLE 2</a:t>
            </a:r>
          </a:p>
        </p:txBody>
      </p:sp>
      <p:sp>
        <p:nvSpPr>
          <p:cNvPr id="7" name="Rectangle 6">
            <a:extLst>
              <a:ext uri="{FF2B5EF4-FFF2-40B4-BE49-F238E27FC236}">
                <a16:creationId xmlns:a16="http://schemas.microsoft.com/office/drawing/2014/main" id="{BC93FFFA-504F-C74D-AFA4-24B94BEDCA74}"/>
              </a:ext>
            </a:extLst>
          </p:cNvPr>
          <p:cNvSpPr/>
          <p:nvPr/>
        </p:nvSpPr>
        <p:spPr>
          <a:xfrm>
            <a:off x="1050917" y="719403"/>
            <a:ext cx="8137900" cy="430887"/>
          </a:xfrm>
          <a:prstGeom prst="rect">
            <a:avLst/>
          </a:prstGeom>
        </p:spPr>
        <p:txBody>
          <a:bodyPr wrap="square">
            <a:spAutoFit/>
          </a:bodyPr>
          <a:lstStyle/>
          <a:p>
            <a:pPr algn="ctr"/>
            <a:r>
              <a:rPr lang="en-US" sz="2200" b="0" dirty="0">
                <a:latin typeface="Arial" panose="020B0604020202020204" pitchFamily="34" charset="0"/>
                <a:cs typeface="Arial" panose="020B0604020202020204" pitchFamily="34" charset="0"/>
              </a:rPr>
              <a:t>6-gas, sample draw with smart PID, IR &amp; super toxics</a:t>
            </a:r>
          </a:p>
        </p:txBody>
      </p:sp>
      <p:pic>
        <p:nvPicPr>
          <p:cNvPr id="8" name="Picture 7">
            <a:extLst>
              <a:ext uri="{FF2B5EF4-FFF2-40B4-BE49-F238E27FC236}">
                <a16:creationId xmlns:a16="http://schemas.microsoft.com/office/drawing/2014/main" id="{AF330294-50C1-1A41-A438-B0473ED6ECD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8600" y="1596343"/>
            <a:ext cx="2864833" cy="4269435"/>
          </a:xfrm>
          <a:prstGeom prst="rect">
            <a:avLst/>
          </a:prstGeom>
        </p:spPr>
      </p:pic>
      <p:pic>
        <p:nvPicPr>
          <p:cNvPr id="6" name="Picture 5">
            <a:extLst>
              <a:ext uri="{FF2B5EF4-FFF2-40B4-BE49-F238E27FC236}">
                <a16:creationId xmlns:a16="http://schemas.microsoft.com/office/drawing/2014/main" id="{A69F4C82-92FD-4946-8A7D-989FFB9BD6C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05600" y="2247900"/>
            <a:ext cx="2296058" cy="2362200"/>
          </a:xfrm>
          <a:prstGeom prst="rect">
            <a:avLst/>
          </a:prstGeom>
        </p:spPr>
      </p:pic>
    </p:spTree>
    <p:extLst>
      <p:ext uri="{BB962C8B-B14F-4D97-AF65-F5344CB8AC3E}">
        <p14:creationId xmlns:p14="http://schemas.microsoft.com/office/powerpoint/2010/main" val="7919341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973DD1-BF11-AD47-A886-F50120B3B34D}"/>
              </a:ext>
            </a:extLst>
          </p:cNvPr>
          <p:cNvSpPr txBox="1"/>
          <p:nvPr/>
        </p:nvSpPr>
        <p:spPr>
          <a:xfrm>
            <a:off x="2377440" y="2438398"/>
            <a:ext cx="4389120" cy="1938992"/>
          </a:xfrm>
          <a:prstGeom prst="rect">
            <a:avLst/>
          </a:prstGeom>
          <a:noFill/>
        </p:spPr>
        <p:txBody>
          <a:bodyPr wrap="square" rtlCol="0">
            <a:spAutoFit/>
          </a:bodyPr>
          <a:lstStyle/>
          <a:p>
            <a:pPr algn="l"/>
            <a:r>
              <a:rPr lang="en-US" b="1" dirty="0">
                <a:latin typeface="Arial" panose="020B0604020202020204" pitchFamily="34" charset="0"/>
                <a:cs typeface="Arial" panose="020B0604020202020204" pitchFamily="34" charset="0"/>
              </a:rPr>
              <a:t>TRANSFORMER TESTING</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Robust photo ionization detector (PID)</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Two ranges available,</a:t>
            </a:r>
          </a:p>
          <a:p>
            <a:pPr marL="742950" lvl="1" indent="-285750" algn="l">
              <a:buClr>
                <a:srgbClr val="00B050"/>
              </a:buClr>
              <a:buFont typeface="Courier New" panose="02070309020205020404" pitchFamily="49" charset="0"/>
              <a:buChar char="o"/>
            </a:pPr>
            <a:r>
              <a:rPr lang="en-US" sz="1400" b="0" dirty="0">
                <a:latin typeface="Arial" panose="020B0604020202020204" pitchFamily="34" charset="0"/>
                <a:cs typeface="Arial" panose="020B0604020202020204" pitchFamily="34" charset="0"/>
              </a:rPr>
              <a:t>0-50 ppm or 0-2,000 ppm</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Can be combined with other sensors to maximize capability</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Method 21 compliant</a:t>
            </a:r>
            <a:endParaRPr lang="en-US" sz="1400" b="0" dirty="0">
              <a:latin typeface="Arial" panose="020B0604020202020204" pitchFamily="34" charset="0"/>
              <a:cs typeface="Arial" panose="020B0604020202020204" pitchFamily="34" charset="0"/>
            </a:endParaRPr>
          </a:p>
        </p:txBody>
      </p:sp>
      <p:sp>
        <p:nvSpPr>
          <p:cNvPr id="5" name="Title 15">
            <a:extLst>
              <a:ext uri="{FF2B5EF4-FFF2-40B4-BE49-F238E27FC236}">
                <a16:creationId xmlns:a16="http://schemas.microsoft.com/office/drawing/2014/main" id="{8F4E7700-85D3-AF49-9A41-63A9701850E5}"/>
              </a:ext>
            </a:extLst>
          </p:cNvPr>
          <p:cNvSpPr txBox="1">
            <a:spLocks/>
          </p:cNvSpPr>
          <p:nvPr/>
        </p:nvSpPr>
        <p:spPr bwMode="auto">
          <a:xfrm>
            <a:off x="764242" y="43128"/>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4400" b="1" dirty="0">
                <a:latin typeface="Arial" panose="020B0604020202020204" pitchFamily="34" charset="0"/>
                <a:cs typeface="Arial" panose="020B0604020202020204" pitchFamily="34" charset="0"/>
              </a:rPr>
              <a:t>EAGLE 2</a:t>
            </a:r>
          </a:p>
        </p:txBody>
      </p:sp>
      <p:sp>
        <p:nvSpPr>
          <p:cNvPr id="7" name="Rectangle 6">
            <a:extLst>
              <a:ext uri="{FF2B5EF4-FFF2-40B4-BE49-F238E27FC236}">
                <a16:creationId xmlns:a16="http://schemas.microsoft.com/office/drawing/2014/main" id="{BC93FFFA-504F-C74D-AFA4-24B94BEDCA74}"/>
              </a:ext>
            </a:extLst>
          </p:cNvPr>
          <p:cNvSpPr/>
          <p:nvPr/>
        </p:nvSpPr>
        <p:spPr>
          <a:xfrm>
            <a:off x="1050917" y="719403"/>
            <a:ext cx="8137900" cy="430887"/>
          </a:xfrm>
          <a:prstGeom prst="rect">
            <a:avLst/>
          </a:prstGeom>
        </p:spPr>
        <p:txBody>
          <a:bodyPr wrap="square">
            <a:spAutoFit/>
          </a:bodyPr>
          <a:lstStyle/>
          <a:p>
            <a:pPr algn="ctr"/>
            <a:r>
              <a:rPr lang="en-US" sz="2200" b="0" dirty="0">
                <a:latin typeface="Arial" panose="020B0604020202020204" pitchFamily="34" charset="0"/>
                <a:cs typeface="Arial" panose="020B0604020202020204" pitchFamily="34" charset="0"/>
              </a:rPr>
              <a:t>6-gas, sample draw with smart PID, IR &amp; super toxics</a:t>
            </a:r>
          </a:p>
        </p:txBody>
      </p:sp>
      <p:pic>
        <p:nvPicPr>
          <p:cNvPr id="8" name="Picture 7">
            <a:extLst>
              <a:ext uri="{FF2B5EF4-FFF2-40B4-BE49-F238E27FC236}">
                <a16:creationId xmlns:a16="http://schemas.microsoft.com/office/drawing/2014/main" id="{AF330294-50C1-1A41-A438-B0473ED6ECD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8600" y="1596343"/>
            <a:ext cx="2864833" cy="4269435"/>
          </a:xfrm>
          <a:prstGeom prst="rect">
            <a:avLst/>
          </a:prstGeom>
        </p:spPr>
      </p:pic>
      <p:pic>
        <p:nvPicPr>
          <p:cNvPr id="4" name="Picture 3">
            <a:extLst>
              <a:ext uri="{FF2B5EF4-FFF2-40B4-BE49-F238E27FC236}">
                <a16:creationId xmlns:a16="http://schemas.microsoft.com/office/drawing/2014/main" id="{038063F9-2247-7844-8509-ADB71C99B4B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766560" y="2010894"/>
            <a:ext cx="2192965" cy="2794000"/>
          </a:xfrm>
          <a:prstGeom prst="rect">
            <a:avLst/>
          </a:prstGeom>
        </p:spPr>
      </p:pic>
    </p:spTree>
    <p:extLst>
      <p:ext uri="{BB962C8B-B14F-4D97-AF65-F5344CB8AC3E}">
        <p14:creationId xmlns:p14="http://schemas.microsoft.com/office/powerpoint/2010/main" val="17089430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973DD1-BF11-AD47-A886-F50120B3B34D}"/>
              </a:ext>
            </a:extLst>
          </p:cNvPr>
          <p:cNvSpPr txBox="1"/>
          <p:nvPr/>
        </p:nvSpPr>
        <p:spPr>
          <a:xfrm>
            <a:off x="2377440" y="2438398"/>
            <a:ext cx="4389120" cy="1446550"/>
          </a:xfrm>
          <a:prstGeom prst="rect">
            <a:avLst/>
          </a:prstGeom>
          <a:noFill/>
        </p:spPr>
        <p:txBody>
          <a:bodyPr wrap="square" rtlCol="0">
            <a:spAutoFit/>
          </a:bodyPr>
          <a:lstStyle/>
          <a:p>
            <a:pPr algn="l"/>
            <a:r>
              <a:rPr lang="en-US" b="1" dirty="0">
                <a:latin typeface="Arial" panose="020B0604020202020204" pitchFamily="34" charset="0"/>
                <a:cs typeface="Arial" panose="020B0604020202020204" pitchFamily="34" charset="0"/>
              </a:rPr>
              <a:t>LANDFILL MONITORIN</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LEL / PPM and 0-100% volume Methane</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0-60% Carbon Dioxide range</a:t>
            </a:r>
          </a:p>
          <a:p>
            <a:pPr marL="285750" indent="-285750" algn="l">
              <a:buClr>
                <a:srgbClr val="00B050"/>
              </a:buClr>
              <a:buFont typeface="Courier New" panose="02070309020205020404" pitchFamily="49" charset="0"/>
              <a:buChar char="o"/>
            </a:pPr>
            <a:r>
              <a:rPr lang="en-US" sz="1600" b="0" dirty="0">
                <a:latin typeface="Arial" panose="020B0604020202020204" pitchFamily="34" charset="0"/>
                <a:cs typeface="Arial" panose="020B0604020202020204" pitchFamily="34" charset="0"/>
              </a:rPr>
              <a:t>Can be combined with other sensors (O2/H2S/CO) to maximize capability</a:t>
            </a:r>
            <a:endParaRPr lang="en-US" sz="1400" b="0" dirty="0">
              <a:latin typeface="Arial" panose="020B0604020202020204" pitchFamily="34" charset="0"/>
              <a:cs typeface="Arial" panose="020B0604020202020204" pitchFamily="34" charset="0"/>
            </a:endParaRPr>
          </a:p>
        </p:txBody>
      </p:sp>
      <p:sp>
        <p:nvSpPr>
          <p:cNvPr id="5" name="Title 15">
            <a:extLst>
              <a:ext uri="{FF2B5EF4-FFF2-40B4-BE49-F238E27FC236}">
                <a16:creationId xmlns:a16="http://schemas.microsoft.com/office/drawing/2014/main" id="{8F4E7700-85D3-AF49-9A41-63A9701850E5}"/>
              </a:ext>
            </a:extLst>
          </p:cNvPr>
          <p:cNvSpPr txBox="1">
            <a:spLocks/>
          </p:cNvSpPr>
          <p:nvPr/>
        </p:nvSpPr>
        <p:spPr bwMode="auto">
          <a:xfrm>
            <a:off x="764242" y="43128"/>
            <a:ext cx="7772400"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sz="4400" b="1" dirty="0">
                <a:latin typeface="Arial" panose="020B0604020202020204" pitchFamily="34" charset="0"/>
                <a:cs typeface="Arial" panose="020B0604020202020204" pitchFamily="34" charset="0"/>
              </a:rPr>
              <a:t>EAGLE 2</a:t>
            </a:r>
          </a:p>
        </p:txBody>
      </p:sp>
      <p:sp>
        <p:nvSpPr>
          <p:cNvPr id="7" name="Rectangle 6">
            <a:extLst>
              <a:ext uri="{FF2B5EF4-FFF2-40B4-BE49-F238E27FC236}">
                <a16:creationId xmlns:a16="http://schemas.microsoft.com/office/drawing/2014/main" id="{BC93FFFA-504F-C74D-AFA4-24B94BEDCA74}"/>
              </a:ext>
            </a:extLst>
          </p:cNvPr>
          <p:cNvSpPr/>
          <p:nvPr/>
        </p:nvSpPr>
        <p:spPr>
          <a:xfrm>
            <a:off x="1050917" y="719403"/>
            <a:ext cx="8137900" cy="430887"/>
          </a:xfrm>
          <a:prstGeom prst="rect">
            <a:avLst/>
          </a:prstGeom>
        </p:spPr>
        <p:txBody>
          <a:bodyPr wrap="square">
            <a:spAutoFit/>
          </a:bodyPr>
          <a:lstStyle/>
          <a:p>
            <a:pPr algn="ctr"/>
            <a:r>
              <a:rPr lang="en-US" sz="2200" b="0" dirty="0">
                <a:latin typeface="Arial" panose="020B0604020202020204" pitchFamily="34" charset="0"/>
                <a:cs typeface="Arial" panose="020B0604020202020204" pitchFamily="34" charset="0"/>
              </a:rPr>
              <a:t>6-gas, sample draw with smart PID, IR &amp; super toxics</a:t>
            </a:r>
          </a:p>
        </p:txBody>
      </p:sp>
      <p:pic>
        <p:nvPicPr>
          <p:cNvPr id="8" name="Picture 7">
            <a:extLst>
              <a:ext uri="{FF2B5EF4-FFF2-40B4-BE49-F238E27FC236}">
                <a16:creationId xmlns:a16="http://schemas.microsoft.com/office/drawing/2014/main" id="{AF330294-50C1-1A41-A438-B0473ED6ECD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8600" y="1596343"/>
            <a:ext cx="2864833" cy="4269435"/>
          </a:xfrm>
          <a:prstGeom prst="rect">
            <a:avLst/>
          </a:prstGeom>
        </p:spPr>
      </p:pic>
      <p:pic>
        <p:nvPicPr>
          <p:cNvPr id="6" name="Picture 5">
            <a:extLst>
              <a:ext uri="{FF2B5EF4-FFF2-40B4-BE49-F238E27FC236}">
                <a16:creationId xmlns:a16="http://schemas.microsoft.com/office/drawing/2014/main" id="{CDA74329-D379-044D-B5EA-4C9FD4E1935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29400" y="1808632"/>
            <a:ext cx="2373839" cy="3240735"/>
          </a:xfrm>
          <a:prstGeom prst="rect">
            <a:avLst/>
          </a:prstGeom>
        </p:spPr>
      </p:pic>
    </p:spTree>
    <p:extLst>
      <p:ext uri="{BB962C8B-B14F-4D97-AF65-F5344CB8AC3E}">
        <p14:creationId xmlns:p14="http://schemas.microsoft.com/office/powerpoint/2010/main" val="28335067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912" y="2018632"/>
            <a:ext cx="184730" cy="461665"/>
          </a:xfrm>
          <a:prstGeom prst="rect">
            <a:avLst/>
          </a:prstGeom>
          <a:noFill/>
        </p:spPr>
        <p:txBody>
          <a:bodyPr wrap="none" rtlCol="0">
            <a:spAutoFit/>
          </a:bodyPr>
          <a:lstStyle/>
          <a:p>
            <a:endParaRPr lang="en-US" b="0" dirty="0">
              <a:latin typeface="Century Gothic" panose="020B0502020202020204" pitchFamily="34" charset="0"/>
            </a:endParaRPr>
          </a:p>
        </p:txBody>
      </p:sp>
      <p:pic>
        <p:nvPicPr>
          <p:cNvPr id="6" name="Picture 5" descr="Beacon-410A-Angle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0026" y="1381603"/>
            <a:ext cx="1910656" cy="2101722"/>
          </a:xfrm>
          <a:prstGeom prst="rect">
            <a:avLst/>
          </a:prstGeom>
        </p:spPr>
      </p:pic>
      <p:sp>
        <p:nvSpPr>
          <p:cNvPr id="22" name="TextBox 21"/>
          <p:cNvSpPr txBox="1"/>
          <p:nvPr/>
        </p:nvSpPr>
        <p:spPr>
          <a:xfrm>
            <a:off x="1214428" y="1116447"/>
            <a:ext cx="1081852" cy="523220"/>
          </a:xfrm>
          <a:prstGeom prst="rect">
            <a:avLst/>
          </a:prstGeom>
          <a:noFill/>
        </p:spPr>
        <p:txBody>
          <a:bodyPr wrap="square" rtlCol="0">
            <a:spAutoFit/>
          </a:bodyPr>
          <a:lstStyle/>
          <a:p>
            <a:pPr lvl="0" algn="ctr"/>
            <a:r>
              <a:rPr lang="en-US" altLang="ja-JP" sz="1000" kern="0" dirty="0">
                <a:latin typeface="+mn-lt"/>
              </a:rPr>
              <a:t>Beacon 410A Controller</a:t>
            </a:r>
          </a:p>
          <a:p>
            <a:endParaRPr lang="en-US" sz="800" b="0" dirty="0">
              <a:latin typeface="Century Gothic" panose="020B0502020202020204" pitchFamily="34" charset="0"/>
            </a:endParaRPr>
          </a:p>
        </p:txBody>
      </p:sp>
      <p:pic>
        <p:nvPicPr>
          <p:cNvPr id="4" name="Picture 3" descr="S2_Series.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98567" y="2326949"/>
            <a:ext cx="1023536" cy="1787776"/>
          </a:xfrm>
          <a:prstGeom prst="rect">
            <a:avLst/>
          </a:prstGeom>
        </p:spPr>
      </p:pic>
      <p:pic>
        <p:nvPicPr>
          <p:cNvPr id="9" name="Picture 8" descr="M2A.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47770" y="2326949"/>
            <a:ext cx="1287426" cy="1364392"/>
          </a:xfrm>
          <a:prstGeom prst="rect">
            <a:avLst/>
          </a:prstGeom>
        </p:spPr>
      </p:pic>
      <p:pic>
        <p:nvPicPr>
          <p:cNvPr id="10" name="Picture 9" descr="65-2394RK-CH4-4.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94359" y="2326949"/>
            <a:ext cx="1197631" cy="2626194"/>
          </a:xfrm>
          <a:prstGeom prst="rect">
            <a:avLst/>
          </a:prstGeom>
        </p:spPr>
      </p:pic>
      <p:pic>
        <p:nvPicPr>
          <p:cNvPr id="11" name="Picture 10" descr="iStock-152146539.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738914" y="4770918"/>
            <a:ext cx="1210267" cy="1242541"/>
          </a:xfrm>
          <a:prstGeom prst="rect">
            <a:avLst/>
          </a:prstGeom>
        </p:spPr>
      </p:pic>
      <p:cxnSp>
        <p:nvCxnSpPr>
          <p:cNvPr id="53" name="Straight Connector 52"/>
          <p:cNvCxnSpPr/>
          <p:nvPr/>
        </p:nvCxnSpPr>
        <p:spPr>
          <a:xfrm>
            <a:off x="2183700" y="3383280"/>
            <a:ext cx="0" cy="731445"/>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2183700" y="4114725"/>
            <a:ext cx="1014867"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V="1">
            <a:off x="3198567" y="1899920"/>
            <a:ext cx="0" cy="2214805"/>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3198567" y="1899920"/>
            <a:ext cx="509133"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a:endCxn id="4" idx="0"/>
          </p:cNvCxnSpPr>
          <p:nvPr/>
        </p:nvCxnSpPr>
        <p:spPr>
          <a:xfrm>
            <a:off x="3707700" y="1899920"/>
            <a:ext cx="2635" cy="42702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1970340" y="3383280"/>
            <a:ext cx="0" cy="174752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V="1">
            <a:off x="1970340" y="5130800"/>
            <a:ext cx="0"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1970340" y="5130801"/>
            <a:ext cx="2661920"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4632260" y="1899920"/>
            <a:ext cx="0" cy="323088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4632260" y="1899920"/>
            <a:ext cx="1330960"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5963220" y="1899920"/>
            <a:ext cx="0" cy="42702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5963220" y="3574143"/>
            <a:ext cx="0" cy="90344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5963220" y="4477583"/>
            <a:ext cx="808083"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flipV="1">
            <a:off x="6771303" y="1899921"/>
            <a:ext cx="0" cy="2577662"/>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6771303" y="1899920"/>
            <a:ext cx="816428"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a:endCxn id="10" idx="0"/>
          </p:cNvCxnSpPr>
          <p:nvPr/>
        </p:nvCxnSpPr>
        <p:spPr>
          <a:xfrm>
            <a:off x="7587731" y="1899920"/>
            <a:ext cx="5444" cy="42702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1621474" y="3470602"/>
            <a:ext cx="0" cy="2013961"/>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4" name="Straight Connector 93"/>
          <p:cNvCxnSpPr>
            <a:cxnSpLocks/>
          </p:cNvCxnSpPr>
          <p:nvPr/>
        </p:nvCxnSpPr>
        <p:spPr>
          <a:xfrm>
            <a:off x="1621474" y="5497286"/>
            <a:ext cx="4024972"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97" name="TextBox 96"/>
          <p:cNvSpPr txBox="1"/>
          <p:nvPr/>
        </p:nvSpPr>
        <p:spPr>
          <a:xfrm>
            <a:off x="2901717" y="1650520"/>
            <a:ext cx="1081852" cy="369332"/>
          </a:xfrm>
          <a:prstGeom prst="rect">
            <a:avLst/>
          </a:prstGeom>
          <a:noFill/>
        </p:spPr>
        <p:txBody>
          <a:bodyPr wrap="square" rtlCol="0">
            <a:spAutoFit/>
          </a:bodyPr>
          <a:lstStyle/>
          <a:p>
            <a:pPr lvl="0" algn="ctr"/>
            <a:r>
              <a:rPr lang="en-US" altLang="ja-JP" sz="1000" kern="0" dirty="0">
                <a:latin typeface="+mn-lt"/>
              </a:rPr>
              <a:t>S2 Transmitter</a:t>
            </a:r>
          </a:p>
          <a:p>
            <a:endParaRPr lang="en-US" sz="800" b="0" dirty="0">
              <a:latin typeface="Century Gothic" panose="020B0502020202020204" pitchFamily="34" charset="0"/>
            </a:endParaRPr>
          </a:p>
        </p:txBody>
      </p:sp>
      <p:sp>
        <p:nvSpPr>
          <p:cNvPr id="98" name="TextBox 97"/>
          <p:cNvSpPr txBox="1"/>
          <p:nvPr/>
        </p:nvSpPr>
        <p:spPr>
          <a:xfrm>
            <a:off x="4717757" y="1516626"/>
            <a:ext cx="1081852" cy="523220"/>
          </a:xfrm>
          <a:prstGeom prst="rect">
            <a:avLst/>
          </a:prstGeom>
          <a:noFill/>
        </p:spPr>
        <p:txBody>
          <a:bodyPr wrap="square" rtlCol="0">
            <a:spAutoFit/>
          </a:bodyPr>
          <a:lstStyle/>
          <a:p>
            <a:pPr lvl="0" algn="ctr"/>
            <a:r>
              <a:rPr lang="en-US" altLang="ja-JP" sz="1000" kern="0" dirty="0">
                <a:latin typeface="+mn-lt"/>
              </a:rPr>
              <a:t>M2A Transmitter</a:t>
            </a:r>
          </a:p>
          <a:p>
            <a:endParaRPr lang="en-US" sz="800" b="0" dirty="0">
              <a:latin typeface="Century Gothic" panose="020B0502020202020204" pitchFamily="34" charset="0"/>
            </a:endParaRPr>
          </a:p>
        </p:txBody>
      </p:sp>
      <p:sp>
        <p:nvSpPr>
          <p:cNvPr id="99" name="TextBox 98"/>
          <p:cNvSpPr txBox="1"/>
          <p:nvPr/>
        </p:nvSpPr>
        <p:spPr>
          <a:xfrm>
            <a:off x="6312528" y="1481791"/>
            <a:ext cx="1719717" cy="677108"/>
          </a:xfrm>
          <a:prstGeom prst="rect">
            <a:avLst/>
          </a:prstGeom>
          <a:noFill/>
        </p:spPr>
        <p:txBody>
          <a:bodyPr wrap="square" rtlCol="0">
            <a:spAutoFit/>
          </a:bodyPr>
          <a:lstStyle/>
          <a:p>
            <a:pPr lvl="0" algn="ctr"/>
            <a:r>
              <a:rPr lang="en-US" altLang="ja-JP" sz="1000" kern="0" dirty="0">
                <a:latin typeface="+mn-lt"/>
              </a:rPr>
              <a:t>Remote Mount Sensor</a:t>
            </a:r>
          </a:p>
          <a:p>
            <a:pPr lvl="0" algn="ctr"/>
            <a:r>
              <a:rPr lang="en-US" altLang="ja-JP" sz="1000" kern="0" dirty="0"/>
              <a:t>w</a:t>
            </a:r>
            <a:r>
              <a:rPr lang="en-US" altLang="ja-JP" sz="1000" kern="0" dirty="0">
                <a:latin typeface="+mn-lt"/>
              </a:rPr>
              <a:t>ith Cal Cup</a:t>
            </a:r>
          </a:p>
          <a:p>
            <a:pPr lvl="0" algn="ctr"/>
            <a:endParaRPr lang="en-US" altLang="ja-JP" sz="1000" kern="0" dirty="0">
              <a:latin typeface="+mn-lt"/>
            </a:endParaRPr>
          </a:p>
          <a:p>
            <a:endParaRPr lang="en-US" sz="800" b="0" dirty="0">
              <a:latin typeface="Century Gothic" panose="020B0502020202020204" pitchFamily="34" charset="0"/>
            </a:endParaRPr>
          </a:p>
        </p:txBody>
      </p:sp>
      <p:sp>
        <p:nvSpPr>
          <p:cNvPr id="100" name="TextBox 99"/>
          <p:cNvSpPr txBox="1"/>
          <p:nvPr/>
        </p:nvSpPr>
        <p:spPr>
          <a:xfrm>
            <a:off x="1355660" y="5526851"/>
            <a:ext cx="3871446" cy="246221"/>
          </a:xfrm>
          <a:prstGeom prst="rect">
            <a:avLst/>
          </a:prstGeom>
          <a:noFill/>
        </p:spPr>
        <p:txBody>
          <a:bodyPr wrap="square" rtlCol="0">
            <a:spAutoFit/>
          </a:bodyPr>
          <a:lstStyle/>
          <a:p>
            <a:pPr lvl="0" algn="ctr"/>
            <a:r>
              <a:rPr lang="en-US" altLang="ja-JP" sz="1000" b="0" kern="0" dirty="0">
                <a:latin typeface="+mn-lt"/>
              </a:rPr>
              <a:t>Alarm Relays Activate Ventilation / Exhaust System</a:t>
            </a:r>
            <a:endParaRPr lang="en-US" sz="800" b="0" dirty="0">
              <a:latin typeface="Century Gothic" panose="020B0502020202020204" pitchFamily="34" charset="0"/>
            </a:endParaRPr>
          </a:p>
        </p:txBody>
      </p:sp>
      <p:sp>
        <p:nvSpPr>
          <p:cNvPr id="101" name="TextBox 100"/>
          <p:cNvSpPr txBox="1"/>
          <p:nvPr/>
        </p:nvSpPr>
        <p:spPr>
          <a:xfrm>
            <a:off x="7003430" y="4899790"/>
            <a:ext cx="2081087" cy="707886"/>
          </a:xfrm>
          <a:prstGeom prst="rect">
            <a:avLst/>
          </a:prstGeom>
          <a:noFill/>
        </p:spPr>
        <p:txBody>
          <a:bodyPr wrap="square" rtlCol="0">
            <a:spAutoFit/>
          </a:bodyPr>
          <a:lstStyle/>
          <a:p>
            <a:pPr lvl="0" algn="l"/>
            <a:r>
              <a:rPr lang="en-US" altLang="ja-JP" sz="1000" b="0" kern="0" dirty="0">
                <a:latin typeface="+mn-lt"/>
              </a:rPr>
              <a:t>RKI’s diffusion style remote mount detectors allow for easy calibrations in difficult access areas</a:t>
            </a:r>
            <a:endParaRPr lang="en-US" sz="800" b="0" dirty="0">
              <a:latin typeface="Century Gothic" panose="020B0502020202020204" pitchFamily="34" charset="0"/>
            </a:endParaRPr>
          </a:p>
        </p:txBody>
      </p:sp>
      <p:cxnSp>
        <p:nvCxnSpPr>
          <p:cNvPr id="33" name="Straight Connector 32">
            <a:extLst>
              <a:ext uri="{FF2B5EF4-FFF2-40B4-BE49-F238E27FC236}">
                <a16:creationId xmlns:a16="http://schemas.microsoft.com/office/drawing/2014/main" id="{FD9A175E-AA45-CD4E-A53C-92E5E01806FC}"/>
              </a:ext>
            </a:extLst>
          </p:cNvPr>
          <p:cNvCxnSpPr>
            <a:cxnSpLocks/>
          </p:cNvCxnSpPr>
          <p:nvPr/>
        </p:nvCxnSpPr>
        <p:spPr>
          <a:xfrm>
            <a:off x="1355660" y="3470602"/>
            <a:ext cx="0" cy="43154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3686E5AA-6A77-E549-93DE-FF73F180367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24541" y="4298698"/>
            <a:ext cx="970929" cy="1967151"/>
          </a:xfrm>
          <a:prstGeom prst="rect">
            <a:avLst/>
          </a:prstGeom>
        </p:spPr>
      </p:pic>
      <p:sp>
        <p:nvSpPr>
          <p:cNvPr id="39" name="TextBox 38">
            <a:extLst>
              <a:ext uri="{FF2B5EF4-FFF2-40B4-BE49-F238E27FC236}">
                <a16:creationId xmlns:a16="http://schemas.microsoft.com/office/drawing/2014/main" id="{F1A71470-9710-2A4E-80AF-92AEFBCB8BE2}"/>
              </a:ext>
            </a:extLst>
          </p:cNvPr>
          <p:cNvSpPr txBox="1"/>
          <p:nvPr/>
        </p:nvSpPr>
        <p:spPr>
          <a:xfrm>
            <a:off x="178325" y="3534755"/>
            <a:ext cx="1220094" cy="523220"/>
          </a:xfrm>
          <a:prstGeom prst="rect">
            <a:avLst/>
          </a:prstGeom>
          <a:noFill/>
        </p:spPr>
        <p:txBody>
          <a:bodyPr wrap="square" rtlCol="0">
            <a:spAutoFit/>
          </a:bodyPr>
          <a:lstStyle/>
          <a:p>
            <a:pPr lvl="0" algn="ctr"/>
            <a:r>
              <a:rPr lang="en-US" altLang="ja-JP" sz="1000" kern="0" dirty="0">
                <a:latin typeface="+mn-lt"/>
              </a:rPr>
              <a:t>Direct Connect Sensor</a:t>
            </a:r>
          </a:p>
          <a:p>
            <a:endParaRPr lang="en-US" sz="800" b="0" dirty="0">
              <a:latin typeface="Century Gothic" panose="020B0502020202020204" pitchFamily="34" charset="0"/>
            </a:endParaRPr>
          </a:p>
        </p:txBody>
      </p:sp>
      <p:cxnSp>
        <p:nvCxnSpPr>
          <p:cNvPr id="40" name="Straight Connector 39">
            <a:extLst>
              <a:ext uri="{FF2B5EF4-FFF2-40B4-BE49-F238E27FC236}">
                <a16:creationId xmlns:a16="http://schemas.microsoft.com/office/drawing/2014/main" id="{F0CFDF08-E5C7-0841-BEF5-D2BEC1CB190E}"/>
              </a:ext>
            </a:extLst>
          </p:cNvPr>
          <p:cNvCxnSpPr>
            <a:cxnSpLocks/>
          </p:cNvCxnSpPr>
          <p:nvPr/>
        </p:nvCxnSpPr>
        <p:spPr>
          <a:xfrm>
            <a:off x="987065" y="3902149"/>
            <a:ext cx="368595"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8798D98B-BE79-CF44-8959-314833534EF8}"/>
              </a:ext>
            </a:extLst>
          </p:cNvPr>
          <p:cNvCxnSpPr>
            <a:cxnSpLocks/>
          </p:cNvCxnSpPr>
          <p:nvPr/>
        </p:nvCxnSpPr>
        <p:spPr>
          <a:xfrm>
            <a:off x="993156" y="3902149"/>
            <a:ext cx="0" cy="43154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44" name="Title 1">
            <a:extLst>
              <a:ext uri="{FF2B5EF4-FFF2-40B4-BE49-F238E27FC236}">
                <a16:creationId xmlns:a16="http://schemas.microsoft.com/office/drawing/2014/main" id="{D6CF783E-A22B-6447-88EE-B1BCAF78F0CC}"/>
              </a:ext>
            </a:extLst>
          </p:cNvPr>
          <p:cNvSpPr txBox="1">
            <a:spLocks/>
          </p:cNvSpPr>
          <p:nvPr/>
        </p:nvSpPr>
        <p:spPr bwMode="auto">
          <a:xfrm>
            <a:off x="1069975" y="301627"/>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Common Fixed System Components</a:t>
            </a:r>
          </a:p>
        </p:txBody>
      </p:sp>
    </p:spTree>
    <p:extLst>
      <p:ext uri="{BB962C8B-B14F-4D97-AF65-F5344CB8AC3E}">
        <p14:creationId xmlns:p14="http://schemas.microsoft.com/office/powerpoint/2010/main" val="38613042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748" y="2018632"/>
            <a:ext cx="184730" cy="461665"/>
          </a:xfrm>
          <a:prstGeom prst="rect">
            <a:avLst/>
          </a:prstGeom>
          <a:noFill/>
        </p:spPr>
        <p:txBody>
          <a:bodyPr wrap="none" rtlCol="0">
            <a:spAutoFit/>
          </a:bodyPr>
          <a:lstStyle/>
          <a:p>
            <a:endParaRPr lang="en-US" b="0" dirty="0">
              <a:latin typeface="Century Gothic" panose="020B0502020202020204" pitchFamily="34" charset="0"/>
            </a:endParaRPr>
          </a:p>
        </p:txBody>
      </p:sp>
      <p:sp>
        <p:nvSpPr>
          <p:cNvPr id="22" name="TextBox 21"/>
          <p:cNvSpPr txBox="1"/>
          <p:nvPr/>
        </p:nvSpPr>
        <p:spPr>
          <a:xfrm>
            <a:off x="1096956" y="2786600"/>
            <a:ext cx="1328078" cy="369332"/>
          </a:xfrm>
          <a:prstGeom prst="rect">
            <a:avLst/>
          </a:prstGeom>
          <a:noFill/>
        </p:spPr>
        <p:txBody>
          <a:bodyPr wrap="square" rtlCol="0">
            <a:spAutoFit/>
          </a:bodyPr>
          <a:lstStyle/>
          <a:p>
            <a:pPr lvl="0" algn="ctr"/>
            <a:r>
              <a:rPr lang="en-US" altLang="ja-JP" sz="1000" kern="0" dirty="0">
                <a:latin typeface="+mn-lt"/>
              </a:rPr>
              <a:t>Direct Connect</a:t>
            </a:r>
          </a:p>
          <a:p>
            <a:pPr algn="ctr"/>
            <a:endParaRPr lang="en-US" sz="800" b="0" dirty="0">
              <a:latin typeface="Century Gothic" panose="020B0502020202020204" pitchFamily="34" charset="0"/>
            </a:endParaRPr>
          </a:p>
        </p:txBody>
      </p:sp>
      <p:pic>
        <p:nvPicPr>
          <p:cNvPr id="3" name="Picture 2" descr="Exp_O2_H2S_CO_directcnct-copy.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50896" y="1017258"/>
            <a:ext cx="986220" cy="1843211"/>
          </a:xfrm>
          <a:prstGeom prst="rect">
            <a:avLst/>
          </a:prstGeom>
        </p:spPr>
      </p:pic>
      <p:pic>
        <p:nvPicPr>
          <p:cNvPr id="5" name="Picture 4" descr="S2_Series.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50824" y="925296"/>
            <a:ext cx="1102730" cy="1926102"/>
          </a:xfrm>
          <a:prstGeom prst="rect">
            <a:avLst/>
          </a:prstGeom>
        </p:spPr>
      </p:pic>
      <p:sp>
        <p:nvSpPr>
          <p:cNvPr id="35" name="TextBox 34"/>
          <p:cNvSpPr txBox="1"/>
          <p:nvPr/>
        </p:nvSpPr>
        <p:spPr>
          <a:xfrm>
            <a:off x="3887324" y="2777529"/>
            <a:ext cx="1081852" cy="369332"/>
          </a:xfrm>
          <a:prstGeom prst="rect">
            <a:avLst/>
          </a:prstGeom>
          <a:noFill/>
        </p:spPr>
        <p:txBody>
          <a:bodyPr wrap="square" rtlCol="0">
            <a:spAutoFit/>
          </a:bodyPr>
          <a:lstStyle/>
          <a:p>
            <a:pPr lvl="0"/>
            <a:r>
              <a:rPr lang="en-US" altLang="ja-JP" sz="1000" kern="0" dirty="0">
                <a:latin typeface="+mn-lt"/>
              </a:rPr>
              <a:t>S2 Transmitter</a:t>
            </a:r>
          </a:p>
          <a:p>
            <a:endParaRPr lang="en-US" sz="800" b="0" dirty="0">
              <a:latin typeface="Century Gothic" panose="020B0502020202020204" pitchFamily="34" charset="0"/>
            </a:endParaRPr>
          </a:p>
        </p:txBody>
      </p:sp>
      <p:pic>
        <p:nvPicPr>
          <p:cNvPr id="7" name="Picture 6" descr="M2A-Front-View.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21338" y="804760"/>
            <a:ext cx="1339686" cy="1942545"/>
          </a:xfrm>
          <a:prstGeom prst="rect">
            <a:avLst/>
          </a:prstGeom>
        </p:spPr>
      </p:pic>
      <p:pic>
        <p:nvPicPr>
          <p:cNvPr id="8" name="Picture 7" descr="35-3001.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37452" y="3922905"/>
            <a:ext cx="1351865" cy="1662794"/>
          </a:xfrm>
          <a:prstGeom prst="rect">
            <a:avLst/>
          </a:prstGeom>
        </p:spPr>
      </p:pic>
      <p:pic>
        <p:nvPicPr>
          <p:cNvPr id="12" name="Picture 11" descr="SD-1RI-High-res.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048656" y="4336019"/>
            <a:ext cx="1311827" cy="1460500"/>
          </a:xfrm>
          <a:prstGeom prst="rect">
            <a:avLst/>
          </a:prstGeom>
        </p:spPr>
      </p:pic>
      <p:graphicFrame>
        <p:nvGraphicFramePr>
          <p:cNvPr id="39" name="Table 38"/>
          <p:cNvGraphicFramePr>
            <a:graphicFrameLocks noGrp="1"/>
          </p:cNvGraphicFramePr>
          <p:nvPr/>
        </p:nvGraphicFramePr>
        <p:xfrm>
          <a:off x="873871" y="3031444"/>
          <a:ext cx="1705103" cy="577427"/>
        </p:xfrm>
        <a:graphic>
          <a:graphicData uri="http://schemas.openxmlformats.org/drawingml/2006/table">
            <a:tbl>
              <a:tblPr firstRow="1" bandRow="1">
                <a:tableStyleId>{69CF1AB2-1976-4502-BF36-3FF5EA218861}</a:tableStyleId>
              </a:tblPr>
              <a:tblGrid>
                <a:gridCol w="1705103">
                  <a:extLst>
                    <a:ext uri="{9D8B030D-6E8A-4147-A177-3AD203B41FA5}">
                      <a16:colId xmlns:a16="http://schemas.microsoft.com/office/drawing/2014/main" val="20000"/>
                    </a:ext>
                  </a:extLst>
                </a:gridCol>
              </a:tblGrid>
              <a:tr h="147852">
                <a:tc>
                  <a:txBody>
                    <a:bodyPr/>
                    <a:lstStyle/>
                    <a:p>
                      <a:r>
                        <a:rPr lang="en-US" sz="800" b="0" dirty="0"/>
                        <a:t>Cost Effective</a:t>
                      </a:r>
                      <a:endParaRPr lang="en-US" sz="800" b="0" baseline="0" dirty="0"/>
                    </a:p>
                  </a:txBody>
                  <a:tcPr marL="48323" marR="48323" marT="24161" marB="24161"/>
                </a:tc>
                <a:extLst>
                  <a:ext uri="{0D108BD9-81ED-4DB2-BD59-A6C34878D82A}">
                    <a16:rowId xmlns:a16="http://schemas.microsoft.com/office/drawing/2014/main" val="10000"/>
                  </a:ext>
                </a:extLst>
              </a:tr>
              <a:tr h="195976">
                <a:tc>
                  <a:txBody>
                    <a:bodyPr/>
                    <a:lstStyle/>
                    <a:p>
                      <a:r>
                        <a:rPr lang="en-US" sz="800" dirty="0"/>
                        <a:t>Water repellent sensor coating</a:t>
                      </a:r>
                      <a:endParaRPr lang="en-US" sz="800" baseline="0" dirty="0"/>
                    </a:p>
                  </a:txBody>
                  <a:tcPr marL="48323" marR="48323" marT="24161" marB="24161"/>
                </a:tc>
                <a:extLst>
                  <a:ext uri="{0D108BD9-81ED-4DB2-BD59-A6C34878D82A}">
                    <a16:rowId xmlns:a16="http://schemas.microsoft.com/office/drawing/2014/main" val="10001"/>
                  </a:ext>
                </a:extLst>
              </a:tr>
              <a:tr h="211209">
                <a:tc>
                  <a:txBody>
                    <a:bodyPr/>
                    <a:lstStyle/>
                    <a:p>
                      <a:r>
                        <a:rPr lang="en-US" sz="800" dirty="0"/>
                        <a:t>Explosion</a:t>
                      </a:r>
                      <a:r>
                        <a:rPr lang="en-US" sz="800" baseline="0" dirty="0"/>
                        <a:t> Proof</a:t>
                      </a:r>
                      <a:endParaRPr lang="en-US" sz="800" dirty="0"/>
                    </a:p>
                  </a:txBody>
                  <a:tcPr marL="48323" marR="48323" marT="24161" marB="24161"/>
                </a:tc>
                <a:extLst>
                  <a:ext uri="{0D108BD9-81ED-4DB2-BD59-A6C34878D82A}">
                    <a16:rowId xmlns:a16="http://schemas.microsoft.com/office/drawing/2014/main" val="10002"/>
                  </a:ext>
                </a:extLst>
              </a:tr>
            </a:tbl>
          </a:graphicData>
        </a:graphic>
      </p:graphicFrame>
      <p:graphicFrame>
        <p:nvGraphicFramePr>
          <p:cNvPr id="40" name="Table 39"/>
          <p:cNvGraphicFramePr>
            <a:graphicFrameLocks noGrp="1"/>
          </p:cNvGraphicFramePr>
          <p:nvPr/>
        </p:nvGraphicFramePr>
        <p:xfrm>
          <a:off x="645545" y="5712465"/>
          <a:ext cx="1989579" cy="577427"/>
        </p:xfrm>
        <a:graphic>
          <a:graphicData uri="http://schemas.openxmlformats.org/drawingml/2006/table">
            <a:tbl>
              <a:tblPr firstRow="1" bandRow="1">
                <a:tableStyleId>{69CF1AB2-1976-4502-BF36-3FF5EA218861}</a:tableStyleId>
              </a:tblPr>
              <a:tblGrid>
                <a:gridCol w="1989579">
                  <a:extLst>
                    <a:ext uri="{9D8B030D-6E8A-4147-A177-3AD203B41FA5}">
                      <a16:colId xmlns:a16="http://schemas.microsoft.com/office/drawing/2014/main" val="20000"/>
                    </a:ext>
                  </a:extLst>
                </a:gridCol>
              </a:tblGrid>
              <a:tr h="147852">
                <a:tc>
                  <a:txBody>
                    <a:bodyPr/>
                    <a:lstStyle/>
                    <a:p>
                      <a:r>
                        <a:rPr lang="en-US" sz="800" b="0" dirty="0"/>
                        <a:t>LEL, O2, H2S, CO CO2, &amp;</a:t>
                      </a:r>
                      <a:r>
                        <a:rPr lang="en-US" sz="800" b="0" baseline="0" dirty="0"/>
                        <a:t> H2 available</a:t>
                      </a:r>
                    </a:p>
                  </a:txBody>
                  <a:tcPr marL="48323" marR="48323" marT="24161" marB="24161"/>
                </a:tc>
                <a:extLst>
                  <a:ext uri="{0D108BD9-81ED-4DB2-BD59-A6C34878D82A}">
                    <a16:rowId xmlns:a16="http://schemas.microsoft.com/office/drawing/2014/main" val="10000"/>
                  </a:ext>
                </a:extLst>
              </a:tr>
              <a:tr h="195976">
                <a:tc>
                  <a:txBody>
                    <a:bodyPr/>
                    <a:lstStyle/>
                    <a:p>
                      <a:r>
                        <a:rPr lang="en-US" sz="800" baseline="0" dirty="0" err="1"/>
                        <a:t>Multigas</a:t>
                      </a:r>
                      <a:r>
                        <a:rPr lang="en-US" sz="800" baseline="0" dirty="0"/>
                        <a:t> versions</a:t>
                      </a:r>
                    </a:p>
                  </a:txBody>
                  <a:tcPr marL="48323" marR="48323" marT="24161" marB="24161"/>
                </a:tc>
                <a:extLst>
                  <a:ext uri="{0D108BD9-81ED-4DB2-BD59-A6C34878D82A}">
                    <a16:rowId xmlns:a16="http://schemas.microsoft.com/office/drawing/2014/main" val="10001"/>
                  </a:ext>
                </a:extLst>
              </a:tr>
              <a:tr h="211209">
                <a:tc>
                  <a:txBody>
                    <a:bodyPr/>
                    <a:lstStyle/>
                    <a:p>
                      <a:r>
                        <a:rPr lang="en-US" sz="800" dirty="0"/>
                        <a:t>Internal</a:t>
                      </a:r>
                      <a:r>
                        <a:rPr lang="en-US" sz="800" baseline="0" dirty="0"/>
                        <a:t> sample pump with 100’ range</a:t>
                      </a:r>
                      <a:endParaRPr lang="en-US" sz="800" dirty="0"/>
                    </a:p>
                  </a:txBody>
                  <a:tcPr marL="48323" marR="48323" marT="24161" marB="24161"/>
                </a:tc>
                <a:extLst>
                  <a:ext uri="{0D108BD9-81ED-4DB2-BD59-A6C34878D82A}">
                    <a16:rowId xmlns:a16="http://schemas.microsoft.com/office/drawing/2014/main" val="10002"/>
                  </a:ext>
                </a:extLst>
              </a:tr>
            </a:tbl>
          </a:graphicData>
        </a:graphic>
      </p:graphicFrame>
      <p:sp>
        <p:nvSpPr>
          <p:cNvPr id="41" name="TextBox 40"/>
          <p:cNvSpPr txBox="1"/>
          <p:nvPr/>
        </p:nvSpPr>
        <p:spPr>
          <a:xfrm>
            <a:off x="802681" y="5483039"/>
            <a:ext cx="1558657" cy="369332"/>
          </a:xfrm>
          <a:prstGeom prst="rect">
            <a:avLst/>
          </a:prstGeom>
          <a:noFill/>
        </p:spPr>
        <p:txBody>
          <a:bodyPr wrap="square" rtlCol="0">
            <a:spAutoFit/>
          </a:bodyPr>
          <a:lstStyle/>
          <a:p>
            <a:pPr lvl="0"/>
            <a:r>
              <a:rPr lang="en-US" altLang="ja-JP" sz="1000" kern="0" dirty="0">
                <a:latin typeface="+mn-lt"/>
              </a:rPr>
              <a:t>35-3001 Sample Draw</a:t>
            </a:r>
          </a:p>
          <a:p>
            <a:endParaRPr lang="en-US" sz="800" b="0" dirty="0">
              <a:latin typeface="Century Gothic" panose="020B0502020202020204" pitchFamily="34" charset="0"/>
            </a:endParaRPr>
          </a:p>
        </p:txBody>
      </p:sp>
      <p:sp>
        <p:nvSpPr>
          <p:cNvPr id="42" name="TextBox 41"/>
          <p:cNvSpPr txBox="1"/>
          <p:nvPr/>
        </p:nvSpPr>
        <p:spPr>
          <a:xfrm>
            <a:off x="7129552" y="2725917"/>
            <a:ext cx="1212455" cy="369332"/>
          </a:xfrm>
          <a:prstGeom prst="rect">
            <a:avLst/>
          </a:prstGeom>
          <a:noFill/>
        </p:spPr>
        <p:txBody>
          <a:bodyPr wrap="square" rtlCol="0">
            <a:spAutoFit/>
          </a:bodyPr>
          <a:lstStyle/>
          <a:p>
            <a:pPr lvl="0"/>
            <a:r>
              <a:rPr lang="en-US" altLang="ja-JP" sz="1000" kern="0" dirty="0">
                <a:latin typeface="+mn-lt"/>
              </a:rPr>
              <a:t>M2A Transmitter</a:t>
            </a:r>
          </a:p>
          <a:p>
            <a:endParaRPr lang="en-US" sz="800" b="0" dirty="0">
              <a:latin typeface="Century Gothic" panose="020B0502020202020204" pitchFamily="34" charset="0"/>
            </a:endParaRPr>
          </a:p>
        </p:txBody>
      </p:sp>
      <p:sp>
        <p:nvSpPr>
          <p:cNvPr id="43" name="TextBox 42"/>
          <p:cNvSpPr txBox="1"/>
          <p:nvPr/>
        </p:nvSpPr>
        <p:spPr>
          <a:xfrm>
            <a:off x="6611852" y="5588254"/>
            <a:ext cx="1558657" cy="369332"/>
          </a:xfrm>
          <a:prstGeom prst="rect">
            <a:avLst/>
          </a:prstGeom>
          <a:noFill/>
        </p:spPr>
        <p:txBody>
          <a:bodyPr wrap="square" rtlCol="0">
            <a:spAutoFit/>
          </a:bodyPr>
          <a:lstStyle/>
          <a:p>
            <a:pPr lvl="0" algn="ctr"/>
            <a:r>
              <a:rPr lang="en-US" altLang="ja-JP" sz="1000" kern="0" dirty="0">
                <a:latin typeface="+mn-lt"/>
              </a:rPr>
              <a:t>SD-1 Series</a:t>
            </a:r>
          </a:p>
          <a:p>
            <a:endParaRPr lang="en-US" sz="800" b="0" dirty="0">
              <a:latin typeface="Century Gothic" panose="020B0502020202020204" pitchFamily="34" charset="0"/>
            </a:endParaRPr>
          </a:p>
        </p:txBody>
      </p:sp>
      <p:graphicFrame>
        <p:nvGraphicFramePr>
          <p:cNvPr id="44" name="Table 43"/>
          <p:cNvGraphicFramePr>
            <a:graphicFrameLocks noGrp="1"/>
          </p:cNvGraphicFramePr>
          <p:nvPr/>
        </p:nvGraphicFramePr>
        <p:xfrm>
          <a:off x="3772218" y="3031444"/>
          <a:ext cx="1498278" cy="577427"/>
        </p:xfrm>
        <a:graphic>
          <a:graphicData uri="http://schemas.openxmlformats.org/drawingml/2006/table">
            <a:tbl>
              <a:tblPr firstRow="1" bandRow="1">
                <a:tableStyleId>{69CF1AB2-1976-4502-BF36-3FF5EA218861}</a:tableStyleId>
              </a:tblPr>
              <a:tblGrid>
                <a:gridCol w="1498278">
                  <a:extLst>
                    <a:ext uri="{9D8B030D-6E8A-4147-A177-3AD203B41FA5}">
                      <a16:colId xmlns:a16="http://schemas.microsoft.com/office/drawing/2014/main" val="20000"/>
                    </a:ext>
                  </a:extLst>
                </a:gridCol>
              </a:tblGrid>
              <a:tr h="147852">
                <a:tc>
                  <a:txBody>
                    <a:bodyPr/>
                    <a:lstStyle/>
                    <a:p>
                      <a:r>
                        <a:rPr lang="en-US" sz="800" b="0" baseline="0" dirty="0"/>
                        <a:t>Transmitters 4-20mA output</a:t>
                      </a:r>
                    </a:p>
                  </a:txBody>
                  <a:tcPr marL="48323" marR="48323" marT="24161" marB="24161"/>
                </a:tc>
                <a:extLst>
                  <a:ext uri="{0D108BD9-81ED-4DB2-BD59-A6C34878D82A}">
                    <a16:rowId xmlns:a16="http://schemas.microsoft.com/office/drawing/2014/main" val="10000"/>
                  </a:ext>
                </a:extLst>
              </a:tr>
              <a:tr h="195976">
                <a:tc>
                  <a:txBody>
                    <a:bodyPr/>
                    <a:lstStyle/>
                    <a:p>
                      <a:r>
                        <a:rPr lang="en-US" sz="800" dirty="0"/>
                        <a:t>Explosion Proof</a:t>
                      </a:r>
                      <a:endParaRPr lang="en-US" sz="800" baseline="0" dirty="0"/>
                    </a:p>
                  </a:txBody>
                  <a:tcPr marL="48323" marR="48323" marT="24161" marB="24161"/>
                </a:tc>
                <a:extLst>
                  <a:ext uri="{0D108BD9-81ED-4DB2-BD59-A6C34878D82A}">
                    <a16:rowId xmlns:a16="http://schemas.microsoft.com/office/drawing/2014/main" val="10001"/>
                  </a:ext>
                </a:extLst>
              </a:tr>
              <a:tr h="211209">
                <a:tc>
                  <a:txBody>
                    <a:bodyPr/>
                    <a:lstStyle/>
                    <a:p>
                      <a:r>
                        <a:rPr lang="en-US" sz="800" dirty="0"/>
                        <a:t>Stainless steel option</a:t>
                      </a:r>
                      <a:r>
                        <a:rPr lang="en-US" sz="800" baseline="0" dirty="0"/>
                        <a:t> </a:t>
                      </a:r>
                      <a:endParaRPr lang="en-US" sz="800" dirty="0"/>
                    </a:p>
                  </a:txBody>
                  <a:tcPr marL="48323" marR="48323" marT="24161" marB="24161"/>
                </a:tc>
                <a:extLst>
                  <a:ext uri="{0D108BD9-81ED-4DB2-BD59-A6C34878D82A}">
                    <a16:rowId xmlns:a16="http://schemas.microsoft.com/office/drawing/2014/main" val="10002"/>
                  </a:ext>
                </a:extLst>
              </a:tr>
            </a:tbl>
          </a:graphicData>
        </a:graphic>
      </p:graphicFrame>
      <p:graphicFrame>
        <p:nvGraphicFramePr>
          <p:cNvPr id="45" name="Table 44"/>
          <p:cNvGraphicFramePr>
            <a:graphicFrameLocks noGrp="1"/>
          </p:cNvGraphicFramePr>
          <p:nvPr/>
        </p:nvGraphicFramePr>
        <p:xfrm>
          <a:off x="6863035" y="2987356"/>
          <a:ext cx="1808660" cy="999845"/>
        </p:xfrm>
        <a:graphic>
          <a:graphicData uri="http://schemas.openxmlformats.org/drawingml/2006/table">
            <a:tbl>
              <a:tblPr firstRow="1" bandRow="1">
                <a:tableStyleId>{69CF1AB2-1976-4502-BF36-3FF5EA218861}</a:tableStyleId>
              </a:tblPr>
              <a:tblGrid>
                <a:gridCol w="1808660">
                  <a:extLst>
                    <a:ext uri="{9D8B030D-6E8A-4147-A177-3AD203B41FA5}">
                      <a16:colId xmlns:a16="http://schemas.microsoft.com/office/drawing/2014/main" val="20000"/>
                    </a:ext>
                  </a:extLst>
                </a:gridCol>
              </a:tblGrid>
              <a:tr h="147852">
                <a:tc>
                  <a:txBody>
                    <a:bodyPr/>
                    <a:lstStyle/>
                    <a:p>
                      <a:r>
                        <a:rPr lang="en-US" sz="800" b="0" baseline="0" dirty="0"/>
                        <a:t>Operates with or without controller</a:t>
                      </a:r>
                    </a:p>
                  </a:txBody>
                  <a:tcPr marL="48323" marR="48323" marT="24161" marB="24161"/>
                </a:tc>
                <a:extLst>
                  <a:ext uri="{0D108BD9-81ED-4DB2-BD59-A6C34878D82A}">
                    <a16:rowId xmlns:a16="http://schemas.microsoft.com/office/drawing/2014/main" val="10000"/>
                  </a:ext>
                </a:extLst>
              </a:tr>
              <a:tr h="195976">
                <a:tc>
                  <a:txBody>
                    <a:bodyPr/>
                    <a:lstStyle/>
                    <a:p>
                      <a:r>
                        <a:rPr lang="en-US" sz="800" dirty="0"/>
                        <a:t>OLED display</a:t>
                      </a:r>
                      <a:endParaRPr lang="en-US" sz="800" baseline="0" dirty="0"/>
                    </a:p>
                  </a:txBody>
                  <a:tcPr marL="48323" marR="48323" marT="24161" marB="24161"/>
                </a:tc>
                <a:extLst>
                  <a:ext uri="{0D108BD9-81ED-4DB2-BD59-A6C34878D82A}">
                    <a16:rowId xmlns:a16="http://schemas.microsoft.com/office/drawing/2014/main" val="10001"/>
                  </a:ext>
                </a:extLst>
              </a:tr>
              <a:tr h="211209">
                <a:tc>
                  <a:txBody>
                    <a:bodyPr/>
                    <a:lstStyle/>
                    <a:p>
                      <a:r>
                        <a:rPr lang="en-US" sz="800" dirty="0"/>
                        <a:t>2 programmable alarm relays</a:t>
                      </a:r>
                    </a:p>
                  </a:txBody>
                  <a:tcPr marL="48323" marR="48323" marT="24161" marB="24161"/>
                </a:tc>
                <a:extLst>
                  <a:ext uri="{0D108BD9-81ED-4DB2-BD59-A6C34878D82A}">
                    <a16:rowId xmlns:a16="http://schemas.microsoft.com/office/drawing/2014/main" val="10002"/>
                  </a:ext>
                </a:extLst>
              </a:tr>
              <a:tr h="211209">
                <a:tc>
                  <a:txBody>
                    <a:bodyPr/>
                    <a:lstStyle/>
                    <a:p>
                      <a:r>
                        <a:rPr lang="en-US" sz="800" dirty="0"/>
                        <a:t>Non intrusive calibration</a:t>
                      </a:r>
                    </a:p>
                  </a:txBody>
                  <a:tcPr marL="48323" marR="48323" marT="24161" marB="24161"/>
                </a:tc>
                <a:extLst>
                  <a:ext uri="{0D108BD9-81ED-4DB2-BD59-A6C34878D82A}">
                    <a16:rowId xmlns:a16="http://schemas.microsoft.com/office/drawing/2014/main" val="10003"/>
                  </a:ext>
                </a:extLst>
              </a:tr>
              <a:tr h="211209">
                <a:tc>
                  <a:txBody>
                    <a:bodyPr/>
                    <a:lstStyle/>
                    <a:p>
                      <a:r>
                        <a:rPr lang="en-US" sz="800" dirty="0"/>
                        <a:t>4-20mA</a:t>
                      </a:r>
                      <a:r>
                        <a:rPr lang="en-US" sz="800" baseline="0" dirty="0"/>
                        <a:t> and Modbus outputs</a:t>
                      </a:r>
                      <a:endParaRPr lang="en-US" sz="800" dirty="0"/>
                    </a:p>
                  </a:txBody>
                  <a:tcPr marL="48323" marR="48323" marT="24161" marB="24161"/>
                </a:tc>
                <a:extLst>
                  <a:ext uri="{0D108BD9-81ED-4DB2-BD59-A6C34878D82A}">
                    <a16:rowId xmlns:a16="http://schemas.microsoft.com/office/drawing/2014/main" val="10004"/>
                  </a:ext>
                </a:extLst>
              </a:tr>
            </a:tbl>
          </a:graphicData>
        </a:graphic>
      </p:graphicFrame>
      <p:graphicFrame>
        <p:nvGraphicFramePr>
          <p:cNvPr id="46" name="Table 45"/>
          <p:cNvGraphicFramePr>
            <a:graphicFrameLocks noGrp="1"/>
          </p:cNvGraphicFramePr>
          <p:nvPr/>
        </p:nvGraphicFramePr>
        <p:xfrm>
          <a:off x="5757519" y="5980443"/>
          <a:ext cx="1847882" cy="658380"/>
        </p:xfrm>
        <a:graphic>
          <a:graphicData uri="http://schemas.openxmlformats.org/drawingml/2006/table">
            <a:tbl>
              <a:tblPr firstRow="1" bandRow="1">
                <a:tableStyleId>{69CF1AB2-1976-4502-BF36-3FF5EA218861}</a:tableStyleId>
              </a:tblPr>
              <a:tblGrid>
                <a:gridCol w="1847882">
                  <a:extLst>
                    <a:ext uri="{9D8B030D-6E8A-4147-A177-3AD203B41FA5}">
                      <a16:colId xmlns:a16="http://schemas.microsoft.com/office/drawing/2014/main" val="20000"/>
                    </a:ext>
                  </a:extLst>
                </a:gridCol>
              </a:tblGrid>
              <a:tr h="147852">
                <a:tc>
                  <a:txBody>
                    <a:bodyPr/>
                    <a:lstStyle/>
                    <a:p>
                      <a:r>
                        <a:rPr lang="en-US" sz="800" b="0" dirty="0"/>
                        <a:t>Explosion proof, IP-65/67</a:t>
                      </a:r>
                      <a:endParaRPr lang="en-US" sz="800" b="0" baseline="0" dirty="0"/>
                    </a:p>
                  </a:txBody>
                  <a:tcPr marL="48323" marR="48323" marT="24161" marB="24161"/>
                </a:tc>
                <a:extLst>
                  <a:ext uri="{0D108BD9-81ED-4DB2-BD59-A6C34878D82A}">
                    <a16:rowId xmlns:a16="http://schemas.microsoft.com/office/drawing/2014/main" val="10000"/>
                  </a:ext>
                </a:extLst>
              </a:tr>
              <a:tr h="195976">
                <a:tc>
                  <a:txBody>
                    <a:bodyPr/>
                    <a:lstStyle/>
                    <a:p>
                      <a:r>
                        <a:rPr lang="en-US" sz="800" baseline="0" dirty="0"/>
                        <a:t>Monitor ppm or % LEL ranges</a:t>
                      </a:r>
                    </a:p>
                  </a:txBody>
                  <a:tcPr marL="48323" marR="48323" marT="24161" marB="24161"/>
                </a:tc>
                <a:extLst>
                  <a:ext uri="{0D108BD9-81ED-4DB2-BD59-A6C34878D82A}">
                    <a16:rowId xmlns:a16="http://schemas.microsoft.com/office/drawing/2014/main" val="10001"/>
                  </a:ext>
                </a:extLst>
              </a:tr>
              <a:tr h="211209">
                <a:tc>
                  <a:txBody>
                    <a:bodyPr/>
                    <a:lstStyle/>
                    <a:p>
                      <a:r>
                        <a:rPr lang="en-US" sz="800" dirty="0"/>
                        <a:t>Available for H2, IPA, CAN, and ETO</a:t>
                      </a:r>
                    </a:p>
                  </a:txBody>
                  <a:tcPr marL="48323" marR="48323" marT="24161" marB="24161"/>
                </a:tc>
                <a:extLst>
                  <a:ext uri="{0D108BD9-81ED-4DB2-BD59-A6C34878D82A}">
                    <a16:rowId xmlns:a16="http://schemas.microsoft.com/office/drawing/2014/main" val="10002"/>
                  </a:ext>
                </a:extLst>
              </a:tr>
            </a:tbl>
          </a:graphicData>
        </a:graphic>
      </p:graphicFrame>
      <p:sp>
        <p:nvSpPr>
          <p:cNvPr id="20" name="TextBox 19"/>
          <p:cNvSpPr txBox="1"/>
          <p:nvPr/>
        </p:nvSpPr>
        <p:spPr>
          <a:xfrm>
            <a:off x="3701805" y="5320782"/>
            <a:ext cx="1558657" cy="369332"/>
          </a:xfrm>
          <a:prstGeom prst="rect">
            <a:avLst/>
          </a:prstGeom>
          <a:noFill/>
        </p:spPr>
        <p:txBody>
          <a:bodyPr wrap="square" rtlCol="0">
            <a:spAutoFit/>
          </a:bodyPr>
          <a:lstStyle/>
          <a:p>
            <a:pPr lvl="0" algn="ctr"/>
            <a:r>
              <a:rPr lang="en-US" altLang="ja-JP" sz="1000" kern="0" dirty="0">
                <a:latin typeface="+mn-lt"/>
              </a:rPr>
              <a:t>GD-70D</a:t>
            </a:r>
          </a:p>
          <a:p>
            <a:endParaRPr lang="en-US" sz="800" b="0" dirty="0">
              <a:latin typeface="Century Gothic" panose="020B0502020202020204" pitchFamily="34" charset="0"/>
            </a:endParaRPr>
          </a:p>
        </p:txBody>
      </p:sp>
      <p:graphicFrame>
        <p:nvGraphicFramePr>
          <p:cNvPr id="21" name="Table 20"/>
          <p:cNvGraphicFramePr>
            <a:graphicFrameLocks noGrp="1"/>
          </p:cNvGraphicFramePr>
          <p:nvPr/>
        </p:nvGraphicFramePr>
        <p:xfrm>
          <a:off x="3515801" y="5550208"/>
          <a:ext cx="1847882" cy="577427"/>
        </p:xfrm>
        <a:graphic>
          <a:graphicData uri="http://schemas.openxmlformats.org/drawingml/2006/table">
            <a:tbl>
              <a:tblPr firstRow="1" bandRow="1">
                <a:tableStyleId>{69CF1AB2-1976-4502-BF36-3FF5EA218861}</a:tableStyleId>
              </a:tblPr>
              <a:tblGrid>
                <a:gridCol w="1847882">
                  <a:extLst>
                    <a:ext uri="{9D8B030D-6E8A-4147-A177-3AD203B41FA5}">
                      <a16:colId xmlns:a16="http://schemas.microsoft.com/office/drawing/2014/main" val="20000"/>
                    </a:ext>
                  </a:extLst>
                </a:gridCol>
              </a:tblGrid>
              <a:tr h="147852">
                <a:tc>
                  <a:txBody>
                    <a:bodyPr/>
                    <a:lstStyle/>
                    <a:p>
                      <a:r>
                        <a:rPr lang="en-US" sz="800" b="0" dirty="0"/>
                        <a:t>Smart Sample Draw</a:t>
                      </a:r>
                      <a:endParaRPr lang="en-US" sz="800" b="0" baseline="0" dirty="0"/>
                    </a:p>
                  </a:txBody>
                  <a:tcPr marL="48323" marR="48323" marT="24161" marB="24161"/>
                </a:tc>
                <a:extLst>
                  <a:ext uri="{0D108BD9-81ED-4DB2-BD59-A6C34878D82A}">
                    <a16:rowId xmlns:a16="http://schemas.microsoft.com/office/drawing/2014/main" val="10000"/>
                  </a:ext>
                </a:extLst>
              </a:tr>
              <a:tr h="195976">
                <a:tc>
                  <a:txBody>
                    <a:bodyPr/>
                    <a:lstStyle/>
                    <a:p>
                      <a:r>
                        <a:rPr lang="en-US" sz="800" baseline="0" dirty="0"/>
                        <a:t>Wide range of plug &amp; play sensors</a:t>
                      </a:r>
                    </a:p>
                  </a:txBody>
                  <a:tcPr marL="48323" marR="48323" marT="24161" marB="24161"/>
                </a:tc>
                <a:extLst>
                  <a:ext uri="{0D108BD9-81ED-4DB2-BD59-A6C34878D82A}">
                    <a16:rowId xmlns:a16="http://schemas.microsoft.com/office/drawing/2014/main" val="10001"/>
                  </a:ext>
                </a:extLst>
              </a:tr>
              <a:tr h="211209">
                <a:tc>
                  <a:txBody>
                    <a:bodyPr/>
                    <a:lstStyle/>
                    <a:p>
                      <a:r>
                        <a:rPr lang="en-US" sz="800" dirty="0"/>
                        <a:t>Large LCD Display</a:t>
                      </a:r>
                    </a:p>
                  </a:txBody>
                  <a:tcPr marL="48323" marR="48323" marT="24161" marB="24161"/>
                </a:tc>
                <a:extLst>
                  <a:ext uri="{0D108BD9-81ED-4DB2-BD59-A6C34878D82A}">
                    <a16:rowId xmlns:a16="http://schemas.microsoft.com/office/drawing/2014/main" val="10002"/>
                  </a:ext>
                </a:extLst>
              </a:tr>
            </a:tbl>
          </a:graphicData>
        </a:graphic>
      </p:graphicFrame>
      <p:pic>
        <p:nvPicPr>
          <p:cNvPr id="4" name="Picture 3" descr="GD-70D-angled-view.p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945350" y="3896001"/>
            <a:ext cx="1027818" cy="1397336"/>
          </a:xfrm>
          <a:prstGeom prst="rect">
            <a:avLst/>
          </a:prstGeom>
        </p:spPr>
      </p:pic>
      <p:sp>
        <p:nvSpPr>
          <p:cNvPr id="23" name="Title 1">
            <a:extLst>
              <a:ext uri="{FF2B5EF4-FFF2-40B4-BE49-F238E27FC236}">
                <a16:creationId xmlns:a16="http://schemas.microsoft.com/office/drawing/2014/main" id="{667BE4B3-8D42-F843-B5C4-CA1F13C9CE89}"/>
              </a:ext>
            </a:extLst>
          </p:cNvPr>
          <p:cNvSpPr txBox="1">
            <a:spLocks/>
          </p:cNvSpPr>
          <p:nvPr/>
        </p:nvSpPr>
        <p:spPr bwMode="auto">
          <a:xfrm>
            <a:off x="1082976" y="207761"/>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entury Gothic" charset="0"/>
                <a:ea typeface="ＭＳ Ｐゴシック" charset="0"/>
                <a:cs typeface="ＭＳ Ｐゴシック" charset="0"/>
              </a:defRPr>
            </a:lvl9pPr>
          </a:lstStyle>
          <a:p>
            <a:r>
              <a:rPr kumimoji="0" lang="en-US" b="1" dirty="0"/>
              <a:t>Fixed Sensors and Transmitters</a:t>
            </a:r>
          </a:p>
        </p:txBody>
      </p:sp>
      <p:pic>
        <p:nvPicPr>
          <p:cNvPr id="9" name="Picture 8">
            <a:extLst>
              <a:ext uri="{FF2B5EF4-FFF2-40B4-BE49-F238E27FC236}">
                <a16:creationId xmlns:a16="http://schemas.microsoft.com/office/drawing/2014/main" id="{4B1E2672-540E-7743-885C-7C19E025060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531918" y="4995624"/>
            <a:ext cx="1072745" cy="365070"/>
          </a:xfrm>
          <a:prstGeom prst="rect">
            <a:avLst/>
          </a:prstGeom>
        </p:spPr>
      </p:pic>
    </p:spTree>
    <p:extLst>
      <p:ext uri="{BB962C8B-B14F-4D97-AF65-F5344CB8AC3E}">
        <p14:creationId xmlns:p14="http://schemas.microsoft.com/office/powerpoint/2010/main" val="30807761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コンテンツ プレースホルダー 2">
            <a:extLst>
              <a:ext uri="{FF2B5EF4-FFF2-40B4-BE49-F238E27FC236}">
                <a16:creationId xmlns:a16="http://schemas.microsoft.com/office/drawing/2014/main" id="{84C9D414-4CC6-2742-8BED-1DB5E26E5C07}"/>
              </a:ext>
            </a:extLst>
          </p:cNvPr>
          <p:cNvSpPr txBox="1">
            <a:spLocks/>
          </p:cNvSpPr>
          <p:nvPr/>
        </p:nvSpPr>
        <p:spPr bwMode="auto">
          <a:xfrm>
            <a:off x="1248147" y="1238962"/>
            <a:ext cx="7416056" cy="5032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a:lstStyle>
          <a:p>
            <a:pPr marL="0" indent="0" algn="r">
              <a:buFontTx/>
              <a:buNone/>
              <a:defRPr/>
            </a:pPr>
            <a:r>
              <a:rPr lang="en-US" altLang="ja-JP" sz="2800" b="1" i="1" kern="0" dirty="0">
                <a:latin typeface="Century Gothic" panose="020B0502020202020204" pitchFamily="34" charset="0"/>
              </a:rPr>
              <a:t>Size &amp; Weight</a:t>
            </a:r>
          </a:p>
        </p:txBody>
      </p:sp>
      <p:grpSp>
        <p:nvGrpSpPr>
          <p:cNvPr id="6" name="Group 5">
            <a:extLst>
              <a:ext uri="{FF2B5EF4-FFF2-40B4-BE49-F238E27FC236}">
                <a16:creationId xmlns:a16="http://schemas.microsoft.com/office/drawing/2014/main" id="{FDC0FA70-DA5E-1F46-9FDF-2D6872ABDE59}"/>
              </a:ext>
            </a:extLst>
          </p:cNvPr>
          <p:cNvGrpSpPr>
            <a:grpSpLocks noChangeAspect="1"/>
          </p:cNvGrpSpPr>
          <p:nvPr/>
        </p:nvGrpSpPr>
        <p:grpSpPr>
          <a:xfrm>
            <a:off x="7889776" y="2153513"/>
            <a:ext cx="1183337" cy="2730369"/>
            <a:chOff x="3773206" y="1746813"/>
            <a:chExt cx="1183337" cy="2730369"/>
          </a:xfrm>
        </p:grpSpPr>
        <p:pic>
          <p:nvPicPr>
            <p:cNvPr id="7" name="Picture 6" descr="drager_xam2500_3.png">
              <a:extLst>
                <a:ext uri="{FF2B5EF4-FFF2-40B4-BE49-F238E27FC236}">
                  <a16:creationId xmlns:a16="http://schemas.microsoft.com/office/drawing/2014/main" id="{A4D4E63D-3847-C94E-92CF-802F9AEC6CB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40075" y="1746813"/>
              <a:ext cx="958901" cy="2377440"/>
            </a:xfrm>
            <a:prstGeom prst="rect">
              <a:avLst/>
            </a:prstGeom>
          </p:spPr>
        </p:pic>
        <p:sp>
          <p:nvSpPr>
            <p:cNvPr id="8" name="TextBox 7">
              <a:extLst>
                <a:ext uri="{FF2B5EF4-FFF2-40B4-BE49-F238E27FC236}">
                  <a16:creationId xmlns:a16="http://schemas.microsoft.com/office/drawing/2014/main" id="{278C9C32-8FF3-4F42-A28F-202F4AD7FB12}"/>
                </a:ext>
              </a:extLst>
            </p:cNvPr>
            <p:cNvSpPr txBox="1"/>
            <p:nvPr/>
          </p:nvSpPr>
          <p:spPr>
            <a:xfrm>
              <a:off x="3773206" y="4077072"/>
              <a:ext cx="1183337" cy="400110"/>
            </a:xfrm>
            <a:prstGeom prst="rect">
              <a:avLst/>
            </a:prstGeom>
            <a:noFill/>
          </p:spPr>
          <p:txBody>
            <a:bodyPr wrap="none" rtlCol="0">
              <a:spAutoFit/>
            </a:bodyPr>
            <a:lstStyle/>
            <a:p>
              <a:pPr algn="ctr"/>
              <a:r>
                <a:rPr lang="en-US" sz="1000" b="0" dirty="0">
                  <a:latin typeface="Arial" panose="020B0604020202020204" pitchFamily="34" charset="0"/>
                  <a:cs typeface="Arial" panose="020B0604020202020204" pitchFamily="34" charset="0"/>
                </a:rPr>
                <a:t>5.12” x 1.9” x 1.8”</a:t>
              </a:r>
            </a:p>
            <a:p>
              <a:pPr algn="ctr"/>
              <a:r>
                <a:rPr lang="en-US" sz="1000" b="0" dirty="0">
                  <a:latin typeface="Arial" panose="020B0604020202020204" pitchFamily="34" charset="0"/>
                  <a:cs typeface="Arial" panose="020B0604020202020204" pitchFamily="34" charset="0"/>
                </a:rPr>
                <a:t>8 ounces</a:t>
              </a:r>
            </a:p>
          </p:txBody>
        </p:sp>
      </p:grpSp>
      <p:grpSp>
        <p:nvGrpSpPr>
          <p:cNvPr id="9" name="Group 8">
            <a:extLst>
              <a:ext uri="{FF2B5EF4-FFF2-40B4-BE49-F238E27FC236}">
                <a16:creationId xmlns:a16="http://schemas.microsoft.com/office/drawing/2014/main" id="{016766D4-B371-B54C-81A3-400170719D28}"/>
              </a:ext>
            </a:extLst>
          </p:cNvPr>
          <p:cNvGrpSpPr/>
          <p:nvPr/>
        </p:nvGrpSpPr>
        <p:grpSpPr>
          <a:xfrm>
            <a:off x="4020208" y="2723496"/>
            <a:ext cx="1112804" cy="2152086"/>
            <a:chOff x="5621043" y="2325096"/>
            <a:chExt cx="1112804" cy="2152086"/>
          </a:xfrm>
        </p:grpSpPr>
        <p:pic>
          <p:nvPicPr>
            <p:cNvPr id="10" name="Picture 9" descr="VentisPro4-Orange.png">
              <a:extLst>
                <a:ext uri="{FF2B5EF4-FFF2-40B4-BE49-F238E27FC236}">
                  <a16:creationId xmlns:a16="http://schemas.microsoft.com/office/drawing/2014/main" id="{75E4F46D-DDE3-8248-96AF-BFBF5BDB9F1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67783" y="2325096"/>
              <a:ext cx="1019326" cy="1780481"/>
            </a:xfrm>
            <a:prstGeom prst="rect">
              <a:avLst/>
            </a:prstGeom>
          </p:spPr>
        </p:pic>
        <p:sp>
          <p:nvSpPr>
            <p:cNvPr id="11" name="TextBox 10">
              <a:extLst>
                <a:ext uri="{FF2B5EF4-FFF2-40B4-BE49-F238E27FC236}">
                  <a16:creationId xmlns:a16="http://schemas.microsoft.com/office/drawing/2014/main" id="{E86E2AD2-D616-434F-B0B6-BE9E137A7C41}"/>
                </a:ext>
              </a:extLst>
            </p:cNvPr>
            <p:cNvSpPr txBox="1"/>
            <p:nvPr/>
          </p:nvSpPr>
          <p:spPr>
            <a:xfrm>
              <a:off x="5621043" y="4077072"/>
              <a:ext cx="1112804" cy="400110"/>
            </a:xfrm>
            <a:prstGeom prst="rect">
              <a:avLst/>
            </a:prstGeom>
            <a:noFill/>
          </p:spPr>
          <p:txBody>
            <a:bodyPr wrap="none" rtlCol="0">
              <a:spAutoFit/>
            </a:bodyPr>
            <a:lstStyle/>
            <a:p>
              <a:pPr algn="ctr"/>
              <a:r>
                <a:rPr lang="en-US" sz="1000" b="0" dirty="0">
                  <a:latin typeface="Arial" panose="020B0604020202020204" pitchFamily="34" charset="0"/>
                  <a:cs typeface="Arial" panose="020B0604020202020204" pitchFamily="34" charset="0"/>
                </a:rPr>
                <a:t>4.1” x 2.3” x 1.4”</a:t>
              </a:r>
            </a:p>
            <a:p>
              <a:pPr algn="ctr"/>
              <a:r>
                <a:rPr lang="en-US" sz="1000" b="0" dirty="0">
                  <a:latin typeface="Arial" panose="020B0604020202020204" pitchFamily="34" charset="0"/>
                  <a:cs typeface="Arial" panose="020B0604020202020204" pitchFamily="34" charset="0"/>
                </a:rPr>
                <a:t>6.4 ounces</a:t>
              </a:r>
            </a:p>
          </p:txBody>
        </p:sp>
      </p:grpSp>
      <p:grpSp>
        <p:nvGrpSpPr>
          <p:cNvPr id="12" name="Group 11">
            <a:extLst>
              <a:ext uri="{FF2B5EF4-FFF2-40B4-BE49-F238E27FC236}">
                <a16:creationId xmlns:a16="http://schemas.microsoft.com/office/drawing/2014/main" id="{9314C32F-CBBE-F345-9A62-CCD8D4C217F7}"/>
              </a:ext>
            </a:extLst>
          </p:cNvPr>
          <p:cNvGrpSpPr/>
          <p:nvPr/>
        </p:nvGrpSpPr>
        <p:grpSpPr>
          <a:xfrm>
            <a:off x="6574160" y="2575752"/>
            <a:ext cx="1265484" cy="2308130"/>
            <a:chOff x="7442836" y="2169052"/>
            <a:chExt cx="1265484" cy="2308130"/>
          </a:xfrm>
        </p:grpSpPr>
        <p:pic>
          <p:nvPicPr>
            <p:cNvPr id="13" name="Picture 12" descr="msa-altair-4XR.png">
              <a:extLst>
                <a:ext uri="{FF2B5EF4-FFF2-40B4-BE49-F238E27FC236}">
                  <a16:creationId xmlns:a16="http://schemas.microsoft.com/office/drawing/2014/main" id="{0DF6491B-0838-C641-9FBC-AFE61A45D78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42836" y="2169052"/>
              <a:ext cx="1265484" cy="1919056"/>
            </a:xfrm>
            <a:prstGeom prst="rect">
              <a:avLst/>
            </a:prstGeom>
          </p:spPr>
        </p:pic>
        <p:sp>
          <p:nvSpPr>
            <p:cNvPr id="14" name="TextBox 13">
              <a:extLst>
                <a:ext uri="{FF2B5EF4-FFF2-40B4-BE49-F238E27FC236}">
                  <a16:creationId xmlns:a16="http://schemas.microsoft.com/office/drawing/2014/main" id="{D5268EE2-CADF-C744-8902-C0095AC22521}"/>
                </a:ext>
              </a:extLst>
            </p:cNvPr>
            <p:cNvSpPr txBox="1"/>
            <p:nvPr/>
          </p:nvSpPr>
          <p:spPr>
            <a:xfrm>
              <a:off x="7519175" y="4077072"/>
              <a:ext cx="1112804" cy="400110"/>
            </a:xfrm>
            <a:prstGeom prst="rect">
              <a:avLst/>
            </a:prstGeom>
            <a:noFill/>
          </p:spPr>
          <p:txBody>
            <a:bodyPr wrap="none" rtlCol="0">
              <a:spAutoFit/>
            </a:bodyPr>
            <a:lstStyle/>
            <a:p>
              <a:pPr algn="ctr"/>
              <a:r>
                <a:rPr lang="en-US" sz="1000" b="0" dirty="0">
                  <a:latin typeface="Arial" panose="020B0604020202020204" pitchFamily="34" charset="0"/>
                  <a:cs typeface="Arial" panose="020B0604020202020204" pitchFamily="34" charset="0"/>
                </a:rPr>
                <a:t>4.4” x 3.0” x 1.4”</a:t>
              </a:r>
            </a:p>
            <a:p>
              <a:pPr algn="ctr"/>
              <a:r>
                <a:rPr lang="en-US" sz="1000" b="0" dirty="0">
                  <a:latin typeface="Arial" panose="020B0604020202020204" pitchFamily="34" charset="0"/>
                  <a:cs typeface="Arial" panose="020B0604020202020204" pitchFamily="34" charset="0"/>
                </a:rPr>
                <a:t>7.9 ounces</a:t>
              </a:r>
            </a:p>
          </p:txBody>
        </p:sp>
      </p:grpSp>
      <p:grpSp>
        <p:nvGrpSpPr>
          <p:cNvPr id="15" name="Group 14">
            <a:extLst>
              <a:ext uri="{FF2B5EF4-FFF2-40B4-BE49-F238E27FC236}">
                <a16:creationId xmlns:a16="http://schemas.microsoft.com/office/drawing/2014/main" id="{ECA45633-96DB-D74D-A8A1-47E24C7FDB2A}"/>
              </a:ext>
            </a:extLst>
          </p:cNvPr>
          <p:cNvGrpSpPr/>
          <p:nvPr/>
        </p:nvGrpSpPr>
        <p:grpSpPr>
          <a:xfrm>
            <a:off x="-212139" y="3390033"/>
            <a:ext cx="1656184" cy="1499187"/>
            <a:chOff x="179512" y="2977995"/>
            <a:chExt cx="1656184" cy="1499187"/>
          </a:xfrm>
        </p:grpSpPr>
        <p:sp>
          <p:nvSpPr>
            <p:cNvPr id="16" name="TextBox 15">
              <a:extLst>
                <a:ext uri="{FF2B5EF4-FFF2-40B4-BE49-F238E27FC236}">
                  <a16:creationId xmlns:a16="http://schemas.microsoft.com/office/drawing/2014/main" id="{D863AE5C-7EEF-BA49-B7A2-99C710C31651}"/>
                </a:ext>
              </a:extLst>
            </p:cNvPr>
            <p:cNvSpPr txBox="1"/>
            <p:nvPr/>
          </p:nvSpPr>
          <p:spPr>
            <a:xfrm>
              <a:off x="179512" y="4077072"/>
              <a:ext cx="1656184" cy="400110"/>
            </a:xfrm>
            <a:prstGeom prst="rect">
              <a:avLst/>
            </a:prstGeom>
            <a:noFill/>
          </p:spPr>
          <p:txBody>
            <a:bodyPr wrap="square" rtlCol="0">
              <a:spAutoFit/>
            </a:bodyPr>
            <a:lstStyle/>
            <a:p>
              <a:pPr algn="ctr"/>
              <a:r>
                <a:rPr lang="en-US" sz="1000" b="0" dirty="0">
                  <a:latin typeface="Arial" panose="020B0604020202020204" pitchFamily="34" charset="0"/>
                  <a:cs typeface="Arial" panose="020B0604020202020204" pitchFamily="34" charset="0"/>
                </a:rPr>
                <a:t>2.2” x 2.55” x 1”</a:t>
              </a:r>
            </a:p>
            <a:p>
              <a:pPr algn="ctr"/>
              <a:r>
                <a:rPr lang="en-US" sz="1000" b="0" dirty="0">
                  <a:latin typeface="Arial" panose="020B0604020202020204" pitchFamily="34" charset="0"/>
                  <a:cs typeface="Arial" panose="020B0604020202020204" pitchFamily="34" charset="0"/>
                </a:rPr>
                <a:t>3.7 ounces</a:t>
              </a:r>
            </a:p>
          </p:txBody>
        </p:sp>
        <p:pic>
          <p:nvPicPr>
            <p:cNvPr id="17" name="Picture 16" descr="GX-3R.png">
              <a:extLst>
                <a:ext uri="{FF2B5EF4-FFF2-40B4-BE49-F238E27FC236}">
                  <a16:creationId xmlns:a16="http://schemas.microsoft.com/office/drawing/2014/main" id="{40E72443-E618-C04B-813C-20F4D046FA2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1055" y="2977995"/>
              <a:ext cx="973099" cy="1060678"/>
            </a:xfrm>
            <a:prstGeom prst="rect">
              <a:avLst/>
            </a:prstGeom>
          </p:spPr>
        </p:pic>
      </p:grpSp>
      <p:sp>
        <p:nvSpPr>
          <p:cNvPr id="18" name="TextBox 17">
            <a:extLst>
              <a:ext uri="{FF2B5EF4-FFF2-40B4-BE49-F238E27FC236}">
                <a16:creationId xmlns:a16="http://schemas.microsoft.com/office/drawing/2014/main" id="{F8CCA4C6-8E5B-624E-B2D5-08AADF34D532}"/>
              </a:ext>
            </a:extLst>
          </p:cNvPr>
          <p:cNvSpPr txBox="1"/>
          <p:nvPr/>
        </p:nvSpPr>
        <p:spPr>
          <a:xfrm>
            <a:off x="1295647" y="4483772"/>
            <a:ext cx="1253868" cy="400110"/>
          </a:xfrm>
          <a:prstGeom prst="rect">
            <a:avLst/>
          </a:prstGeom>
          <a:noFill/>
        </p:spPr>
        <p:txBody>
          <a:bodyPr wrap="none" rtlCol="0">
            <a:spAutoFit/>
          </a:bodyPr>
          <a:lstStyle/>
          <a:p>
            <a:pPr algn="ctr"/>
            <a:r>
              <a:rPr lang="en-US" sz="1000" b="0" dirty="0">
                <a:latin typeface="Arial" panose="020B0604020202020204" pitchFamily="34" charset="0"/>
                <a:cs typeface="Arial" panose="020B0604020202020204" pitchFamily="34" charset="0"/>
              </a:rPr>
              <a:t>2.9” x 2.66” x 1.06”</a:t>
            </a:r>
          </a:p>
          <a:p>
            <a:pPr algn="ctr"/>
            <a:r>
              <a:rPr lang="en-US" sz="1000" b="0" dirty="0">
                <a:latin typeface="Arial" panose="020B0604020202020204" pitchFamily="34" charset="0"/>
                <a:cs typeface="Arial" panose="020B0604020202020204" pitchFamily="34" charset="0"/>
              </a:rPr>
              <a:t>4.6 ounces</a:t>
            </a:r>
          </a:p>
        </p:txBody>
      </p:sp>
      <p:grpSp>
        <p:nvGrpSpPr>
          <p:cNvPr id="19" name="Group 18">
            <a:extLst>
              <a:ext uri="{FF2B5EF4-FFF2-40B4-BE49-F238E27FC236}">
                <a16:creationId xmlns:a16="http://schemas.microsoft.com/office/drawing/2014/main" id="{B7BEC3DE-F5A7-3048-97FD-1FFA965C741C}"/>
              </a:ext>
            </a:extLst>
          </p:cNvPr>
          <p:cNvGrpSpPr/>
          <p:nvPr/>
        </p:nvGrpSpPr>
        <p:grpSpPr>
          <a:xfrm>
            <a:off x="2708255" y="2603244"/>
            <a:ext cx="1125421" cy="2272338"/>
            <a:chOff x="2764389" y="2207841"/>
            <a:chExt cx="1125421" cy="2272338"/>
          </a:xfrm>
        </p:grpSpPr>
        <p:pic>
          <p:nvPicPr>
            <p:cNvPr id="20" name="Picture 19" descr="MicroclipXL.png">
              <a:extLst>
                <a:ext uri="{FF2B5EF4-FFF2-40B4-BE49-F238E27FC236}">
                  <a16:creationId xmlns:a16="http://schemas.microsoft.com/office/drawing/2014/main" id="{5D8547F6-2D09-0A41-9D12-093B70B4317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81305" y="2207841"/>
              <a:ext cx="1108505" cy="1927709"/>
            </a:xfrm>
            <a:prstGeom prst="rect">
              <a:avLst/>
            </a:prstGeom>
          </p:spPr>
        </p:pic>
        <p:sp>
          <p:nvSpPr>
            <p:cNvPr id="21" name="TextBox 20">
              <a:extLst>
                <a:ext uri="{FF2B5EF4-FFF2-40B4-BE49-F238E27FC236}">
                  <a16:creationId xmlns:a16="http://schemas.microsoft.com/office/drawing/2014/main" id="{23A2952F-6FAF-1941-A7B1-229ECF24896F}"/>
                </a:ext>
              </a:extLst>
            </p:cNvPr>
            <p:cNvSpPr txBox="1"/>
            <p:nvPr/>
          </p:nvSpPr>
          <p:spPr>
            <a:xfrm>
              <a:off x="2764389" y="4080069"/>
              <a:ext cx="1069524" cy="400110"/>
            </a:xfrm>
            <a:prstGeom prst="rect">
              <a:avLst/>
            </a:prstGeom>
            <a:noFill/>
          </p:spPr>
          <p:txBody>
            <a:bodyPr wrap="none" rtlCol="0">
              <a:spAutoFit/>
            </a:bodyPr>
            <a:lstStyle/>
            <a:p>
              <a:pPr algn="ctr"/>
              <a:r>
                <a:rPr lang="en-US" sz="1000" b="0" dirty="0">
                  <a:latin typeface="Arial" panose="020B0604020202020204" pitchFamily="34" charset="0"/>
                  <a:cs typeface="Arial" panose="020B0604020202020204" pitchFamily="34" charset="0"/>
                </a:rPr>
                <a:t>4.4” x 2.4” x 1.2</a:t>
              </a:r>
            </a:p>
            <a:p>
              <a:pPr algn="ctr"/>
              <a:r>
                <a:rPr lang="en-US" sz="1000" b="0" dirty="0">
                  <a:latin typeface="Arial" panose="020B0604020202020204" pitchFamily="34" charset="0"/>
                  <a:cs typeface="Arial" panose="020B0604020202020204" pitchFamily="34" charset="0"/>
                </a:rPr>
                <a:t>6.3 ounces</a:t>
              </a:r>
            </a:p>
          </p:txBody>
        </p:sp>
      </p:grpSp>
      <p:grpSp>
        <p:nvGrpSpPr>
          <p:cNvPr id="22" name="Group 21">
            <a:extLst>
              <a:ext uri="{FF2B5EF4-FFF2-40B4-BE49-F238E27FC236}">
                <a16:creationId xmlns:a16="http://schemas.microsoft.com/office/drawing/2014/main" id="{D670FCB5-E6D8-9446-A8B7-FC4152B050BD}"/>
              </a:ext>
            </a:extLst>
          </p:cNvPr>
          <p:cNvGrpSpPr/>
          <p:nvPr/>
        </p:nvGrpSpPr>
        <p:grpSpPr>
          <a:xfrm>
            <a:off x="5317146" y="2482829"/>
            <a:ext cx="1188433" cy="2395750"/>
            <a:chOff x="5374096" y="2084429"/>
            <a:chExt cx="1188433" cy="2395750"/>
          </a:xfrm>
        </p:grpSpPr>
        <p:pic>
          <p:nvPicPr>
            <p:cNvPr id="23" name="Picture 22" descr="GasClipSimple.png">
              <a:extLst>
                <a:ext uri="{FF2B5EF4-FFF2-40B4-BE49-F238E27FC236}">
                  <a16:creationId xmlns:a16="http://schemas.microsoft.com/office/drawing/2014/main" id="{4CAF101F-86A8-594A-9AAC-E1B6B7DF876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374096" y="2084429"/>
              <a:ext cx="1116868" cy="1973133"/>
            </a:xfrm>
            <a:prstGeom prst="rect">
              <a:avLst/>
            </a:prstGeom>
          </p:spPr>
        </p:pic>
        <p:sp>
          <p:nvSpPr>
            <p:cNvPr id="24" name="TextBox 23">
              <a:extLst>
                <a:ext uri="{FF2B5EF4-FFF2-40B4-BE49-F238E27FC236}">
                  <a16:creationId xmlns:a16="http://schemas.microsoft.com/office/drawing/2014/main" id="{8BF9EF94-CCF0-6745-B6A9-19231382D05E}"/>
                </a:ext>
              </a:extLst>
            </p:cNvPr>
            <p:cNvSpPr txBox="1"/>
            <p:nvPr/>
          </p:nvSpPr>
          <p:spPr>
            <a:xfrm>
              <a:off x="5449725" y="4080069"/>
              <a:ext cx="1112804" cy="400110"/>
            </a:xfrm>
            <a:prstGeom prst="rect">
              <a:avLst/>
            </a:prstGeom>
            <a:noFill/>
          </p:spPr>
          <p:txBody>
            <a:bodyPr wrap="none" rtlCol="0">
              <a:spAutoFit/>
            </a:bodyPr>
            <a:lstStyle/>
            <a:p>
              <a:pPr algn="ctr"/>
              <a:r>
                <a:rPr lang="en-US" sz="1000" b="0" dirty="0">
                  <a:latin typeface="Arial" panose="020B0604020202020204" pitchFamily="34" charset="0"/>
                  <a:cs typeface="Arial" panose="020B0604020202020204" pitchFamily="34" charset="0"/>
                </a:rPr>
                <a:t>4.7” x 2.7” x 1.2”</a:t>
              </a:r>
            </a:p>
            <a:p>
              <a:pPr algn="ctr"/>
              <a:r>
                <a:rPr lang="en-US" sz="1000" b="0" dirty="0">
                  <a:latin typeface="Arial" panose="020B0604020202020204" pitchFamily="34" charset="0"/>
                  <a:cs typeface="Arial" panose="020B0604020202020204" pitchFamily="34" charset="0"/>
                </a:rPr>
                <a:t>7.67 ounces</a:t>
              </a:r>
            </a:p>
          </p:txBody>
        </p:sp>
      </p:grpSp>
      <p:pic>
        <p:nvPicPr>
          <p:cNvPr id="25" name="Picture 24">
            <a:extLst>
              <a:ext uri="{FF2B5EF4-FFF2-40B4-BE49-F238E27FC236}">
                <a16:creationId xmlns:a16="http://schemas.microsoft.com/office/drawing/2014/main" id="{28A9BCE9-43AF-1D4F-B8E2-AC71923EFAD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299104" y="3396444"/>
            <a:ext cx="1229466" cy="1054267"/>
          </a:xfrm>
          <a:prstGeom prst="rect">
            <a:avLst/>
          </a:prstGeom>
        </p:spPr>
      </p:pic>
      <p:sp>
        <p:nvSpPr>
          <p:cNvPr id="26" name="TextBox 25">
            <a:extLst>
              <a:ext uri="{FF2B5EF4-FFF2-40B4-BE49-F238E27FC236}">
                <a16:creationId xmlns:a16="http://schemas.microsoft.com/office/drawing/2014/main" id="{5B9CF542-3ED9-BD42-87CB-7B34E68A8EF4}"/>
              </a:ext>
            </a:extLst>
          </p:cNvPr>
          <p:cNvSpPr txBox="1"/>
          <p:nvPr/>
        </p:nvSpPr>
        <p:spPr>
          <a:xfrm>
            <a:off x="775530" y="5437258"/>
            <a:ext cx="7592937" cy="400110"/>
          </a:xfrm>
          <a:prstGeom prst="rect">
            <a:avLst/>
          </a:prstGeom>
          <a:noFill/>
        </p:spPr>
        <p:txBody>
          <a:bodyPr wrap="square" rtlCol="0">
            <a:spAutoFit/>
          </a:bodyPr>
          <a:lstStyle/>
          <a:p>
            <a:pPr algn="ctr"/>
            <a:r>
              <a:rPr lang="en-US" sz="2000" b="1" dirty="0">
                <a:latin typeface="Arial" panose="020B0604020202020204" pitchFamily="34" charset="0"/>
                <a:cs typeface="Arial" panose="020B0604020202020204" pitchFamily="34" charset="0"/>
              </a:rPr>
              <a:t>The GX-3R weighs about </a:t>
            </a:r>
            <a:r>
              <a:rPr lang="en-US" sz="2000" b="1" u="sng" dirty="0">
                <a:latin typeface="Arial" panose="020B0604020202020204" pitchFamily="34" charset="0"/>
                <a:cs typeface="Arial" panose="020B0604020202020204" pitchFamily="34" charset="0"/>
              </a:rPr>
              <a:t>half</a:t>
            </a:r>
            <a:r>
              <a:rPr lang="en-US" sz="2000" b="1" dirty="0">
                <a:latin typeface="Arial" panose="020B0604020202020204" pitchFamily="34" charset="0"/>
                <a:cs typeface="Arial" panose="020B0604020202020204" pitchFamily="34" charset="0"/>
              </a:rPr>
              <a:t> of the average 4-gas detector!</a:t>
            </a:r>
          </a:p>
        </p:txBody>
      </p:sp>
      <p:sp>
        <p:nvSpPr>
          <p:cNvPr id="27" name="Title 1">
            <a:extLst>
              <a:ext uri="{FF2B5EF4-FFF2-40B4-BE49-F238E27FC236}">
                <a16:creationId xmlns:a16="http://schemas.microsoft.com/office/drawing/2014/main" id="{FA80630B-310D-3A4E-8E47-2EB4CB7A6649}"/>
              </a:ext>
            </a:extLst>
          </p:cNvPr>
          <p:cNvSpPr>
            <a:spLocks noGrp="1"/>
          </p:cNvSpPr>
          <p:nvPr>
            <p:ph type="title"/>
          </p:nvPr>
        </p:nvSpPr>
        <p:spPr>
          <a:xfrm>
            <a:off x="1373016" y="0"/>
            <a:ext cx="7772400" cy="676275"/>
          </a:xfrm>
        </p:spPr>
        <p:txBody>
          <a:bodyPr/>
          <a:lstStyle/>
          <a:p>
            <a:r>
              <a:rPr lang="en-US" sz="4000" b="1" dirty="0"/>
              <a:t>Stacking Up to the Competition</a:t>
            </a:r>
          </a:p>
        </p:txBody>
      </p:sp>
    </p:spTree>
    <p:extLst>
      <p:ext uri="{BB962C8B-B14F-4D97-AF65-F5344CB8AC3E}">
        <p14:creationId xmlns:p14="http://schemas.microsoft.com/office/powerpoint/2010/main" val="1872338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A9643AE-175F-1945-BA4A-C65AA73C4C29}"/>
              </a:ext>
            </a:extLst>
          </p:cNvPr>
          <p:cNvSpPr>
            <a:spLocks noGrp="1"/>
          </p:cNvSpPr>
          <p:nvPr>
            <p:ph type="title"/>
          </p:nvPr>
        </p:nvSpPr>
        <p:spPr>
          <a:xfrm>
            <a:off x="1373016" y="0"/>
            <a:ext cx="7772400" cy="676275"/>
          </a:xfrm>
        </p:spPr>
        <p:txBody>
          <a:bodyPr/>
          <a:lstStyle/>
          <a:p>
            <a:r>
              <a:rPr lang="en-US" sz="4000" b="1" dirty="0"/>
              <a:t>Stacking Up to the Competition</a:t>
            </a:r>
          </a:p>
        </p:txBody>
      </p:sp>
      <p:pic>
        <p:nvPicPr>
          <p:cNvPr id="7" name="Picture 6">
            <a:extLst>
              <a:ext uri="{FF2B5EF4-FFF2-40B4-BE49-F238E27FC236}">
                <a16:creationId xmlns:a16="http://schemas.microsoft.com/office/drawing/2014/main" id="{65E012A9-C25D-904F-89D9-7360C32D23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0" y="152400"/>
            <a:ext cx="6002482" cy="7767917"/>
          </a:xfrm>
          <a:prstGeom prst="rect">
            <a:avLst/>
          </a:prstGeom>
        </p:spPr>
      </p:pic>
    </p:spTree>
    <p:extLst>
      <p:ext uri="{BB962C8B-B14F-4D97-AF65-F5344CB8AC3E}">
        <p14:creationId xmlns:p14="http://schemas.microsoft.com/office/powerpoint/2010/main" val="37994589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E037617-C85B-B74A-83AB-745C12BE917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25935" y="664380"/>
            <a:ext cx="827720" cy="1330483"/>
          </a:xfrm>
          <a:prstGeom prst="rect">
            <a:avLst/>
          </a:prstGeom>
        </p:spPr>
      </p:pic>
      <p:sp>
        <p:nvSpPr>
          <p:cNvPr id="2" name="Title 1">
            <a:extLst>
              <a:ext uri="{FF2B5EF4-FFF2-40B4-BE49-F238E27FC236}">
                <a16:creationId xmlns:a16="http://schemas.microsoft.com/office/drawing/2014/main" id="{9A3DB345-8158-C949-A904-CE926D3A2A05}"/>
              </a:ext>
            </a:extLst>
          </p:cNvPr>
          <p:cNvSpPr>
            <a:spLocks noGrp="1"/>
          </p:cNvSpPr>
          <p:nvPr>
            <p:ph type="title"/>
          </p:nvPr>
        </p:nvSpPr>
        <p:spPr>
          <a:xfrm>
            <a:off x="1371600" y="0"/>
            <a:ext cx="7772400" cy="676275"/>
          </a:xfrm>
        </p:spPr>
        <p:txBody>
          <a:bodyPr/>
          <a:lstStyle/>
          <a:p>
            <a:r>
              <a:rPr lang="en-US" sz="4000" b="1" dirty="0"/>
              <a:t>Stacking Up to the Competition</a:t>
            </a:r>
          </a:p>
        </p:txBody>
      </p:sp>
      <p:graphicFrame>
        <p:nvGraphicFramePr>
          <p:cNvPr id="6" name="Content Placeholder 5">
            <a:extLst>
              <a:ext uri="{FF2B5EF4-FFF2-40B4-BE49-F238E27FC236}">
                <a16:creationId xmlns:a16="http://schemas.microsoft.com/office/drawing/2014/main" id="{08DE984C-4E71-4642-B261-067C29442051}"/>
              </a:ext>
            </a:extLst>
          </p:cNvPr>
          <p:cNvGraphicFramePr>
            <a:graphicFrameLocks noGrp="1"/>
          </p:cNvGraphicFramePr>
          <p:nvPr>
            <p:ph idx="1"/>
          </p:nvPr>
        </p:nvGraphicFramePr>
        <p:xfrm>
          <a:off x="271849" y="1958287"/>
          <a:ext cx="8628036" cy="4040374"/>
        </p:xfrm>
        <a:graphic>
          <a:graphicData uri="http://schemas.openxmlformats.org/drawingml/2006/table">
            <a:tbl>
              <a:tblPr firstRow="1" bandRow="1">
                <a:tableStyleId>{5C22544A-7EE6-4342-B048-85BDC9FD1C3A}</a:tableStyleId>
              </a:tblPr>
              <a:tblGrid>
                <a:gridCol w="2228261">
                  <a:extLst>
                    <a:ext uri="{9D8B030D-6E8A-4147-A177-3AD203B41FA5}">
                      <a16:colId xmlns:a16="http://schemas.microsoft.com/office/drawing/2014/main" val="425584940"/>
                    </a:ext>
                  </a:extLst>
                </a:gridCol>
                <a:gridCol w="2267127">
                  <a:extLst>
                    <a:ext uri="{9D8B030D-6E8A-4147-A177-3AD203B41FA5}">
                      <a16:colId xmlns:a16="http://schemas.microsoft.com/office/drawing/2014/main" val="2650973926"/>
                    </a:ext>
                  </a:extLst>
                </a:gridCol>
                <a:gridCol w="2066049">
                  <a:extLst>
                    <a:ext uri="{9D8B030D-6E8A-4147-A177-3AD203B41FA5}">
                      <a16:colId xmlns:a16="http://schemas.microsoft.com/office/drawing/2014/main" val="3285114804"/>
                    </a:ext>
                  </a:extLst>
                </a:gridCol>
                <a:gridCol w="2066599">
                  <a:extLst>
                    <a:ext uri="{9D8B030D-6E8A-4147-A177-3AD203B41FA5}">
                      <a16:colId xmlns:a16="http://schemas.microsoft.com/office/drawing/2014/main" val="1783846458"/>
                    </a:ext>
                  </a:extLst>
                </a:gridCol>
              </a:tblGrid>
              <a:tr h="370840">
                <a:tc>
                  <a:txBody>
                    <a:bodyPr/>
                    <a:lstStyle/>
                    <a:p>
                      <a:pPr algn="ctr"/>
                      <a:r>
                        <a:rPr lang="en-US" sz="1250" dirty="0"/>
                        <a:t>Feature</a:t>
                      </a:r>
                    </a:p>
                  </a:txBody>
                  <a:tcPr/>
                </a:tc>
                <a:tc>
                  <a:txBody>
                    <a:bodyPr/>
                    <a:lstStyle/>
                    <a:p>
                      <a:pPr algn="ctr"/>
                      <a:r>
                        <a:rPr lang="en-US" sz="1250" dirty="0"/>
                        <a:t>GX-6000</a:t>
                      </a:r>
                    </a:p>
                  </a:txBody>
                  <a:tcPr/>
                </a:tc>
                <a:tc>
                  <a:txBody>
                    <a:bodyPr/>
                    <a:lstStyle/>
                    <a:p>
                      <a:pPr algn="ctr"/>
                      <a:r>
                        <a:rPr lang="en-US" sz="1250" dirty="0"/>
                        <a:t>BW ultra (PID)</a:t>
                      </a:r>
                    </a:p>
                  </a:txBody>
                  <a:tcPr/>
                </a:tc>
                <a:tc>
                  <a:txBody>
                    <a:bodyPr/>
                    <a:lstStyle/>
                    <a:p>
                      <a:pPr algn="ctr"/>
                      <a:r>
                        <a:rPr lang="en-US" sz="1250" dirty="0"/>
                        <a:t>RAE Systems </a:t>
                      </a:r>
                      <a:r>
                        <a:rPr lang="en-US" sz="1250" dirty="0" err="1"/>
                        <a:t>MultiRAE</a:t>
                      </a:r>
                      <a:endParaRPr lang="en-US" sz="1250" dirty="0"/>
                    </a:p>
                  </a:txBody>
                  <a:tcPr/>
                </a:tc>
                <a:extLst>
                  <a:ext uri="{0D108BD9-81ED-4DB2-BD59-A6C34878D82A}">
                    <a16:rowId xmlns:a16="http://schemas.microsoft.com/office/drawing/2014/main" val="2535323051"/>
                  </a:ext>
                </a:extLst>
              </a:tr>
              <a:tr h="333594">
                <a:tc>
                  <a:txBody>
                    <a:bodyPr/>
                    <a:lstStyle/>
                    <a:p>
                      <a:pPr algn="ctr"/>
                      <a:r>
                        <a:rPr lang="en-US" sz="1250" dirty="0"/>
                        <a:t>Size and weight</a:t>
                      </a:r>
                    </a:p>
                  </a:txBody>
                  <a:tcPr/>
                </a:tc>
                <a:tc>
                  <a:txBody>
                    <a:bodyPr/>
                    <a:lstStyle/>
                    <a:p>
                      <a:pPr algn="ctr"/>
                      <a:r>
                        <a:rPr lang="en-US" sz="1250" b="1" dirty="0"/>
                        <a:t>Smaller and lighter</a:t>
                      </a:r>
                    </a:p>
                  </a:txBody>
                  <a:tcPr/>
                </a:tc>
                <a:tc>
                  <a:txBody>
                    <a:bodyPr/>
                    <a:lstStyle/>
                    <a:p>
                      <a:pPr algn="ctr"/>
                      <a:r>
                        <a:rPr lang="en-US" sz="1250" dirty="0"/>
                        <a:t>Larger and heavier</a:t>
                      </a:r>
                    </a:p>
                  </a:txBody>
                  <a:tcPr/>
                </a:tc>
                <a:tc>
                  <a:txBody>
                    <a:bodyPr/>
                    <a:lstStyle/>
                    <a:p>
                      <a:pPr algn="ctr"/>
                      <a:r>
                        <a:rPr lang="en-US" sz="1250" dirty="0"/>
                        <a:t>Larger and heavier</a:t>
                      </a:r>
                    </a:p>
                  </a:txBody>
                  <a:tcPr/>
                </a:tc>
                <a:extLst>
                  <a:ext uri="{0D108BD9-81ED-4DB2-BD59-A6C34878D82A}">
                    <a16:rowId xmlns:a16="http://schemas.microsoft.com/office/drawing/2014/main" val="4262510628"/>
                  </a:ext>
                </a:extLst>
              </a:tr>
              <a:tr h="333594">
                <a:tc>
                  <a:txBody>
                    <a:bodyPr/>
                    <a:lstStyle/>
                    <a:p>
                      <a:pPr algn="ctr"/>
                      <a:r>
                        <a:rPr lang="en-US" sz="1250" dirty="0"/>
                        <a:t># of PID options</a:t>
                      </a:r>
                    </a:p>
                  </a:txBody>
                  <a:tcPr/>
                </a:tc>
                <a:tc>
                  <a:txBody>
                    <a:bodyPr/>
                    <a:lstStyle/>
                    <a:p>
                      <a:pPr algn="ctr"/>
                      <a:r>
                        <a:rPr lang="en-US" sz="1250" b="1" dirty="0"/>
                        <a:t>4 PID options</a:t>
                      </a:r>
                    </a:p>
                  </a:txBody>
                  <a:tcPr/>
                </a:tc>
                <a:tc>
                  <a:txBody>
                    <a:bodyPr/>
                    <a:lstStyle/>
                    <a:p>
                      <a:pPr algn="ctr"/>
                      <a:r>
                        <a:rPr lang="en-US" sz="1250" dirty="0"/>
                        <a:t>1 PID option</a:t>
                      </a:r>
                    </a:p>
                  </a:txBody>
                  <a:tcPr/>
                </a:tc>
                <a:tc>
                  <a:txBody>
                    <a:bodyPr/>
                    <a:lstStyle/>
                    <a:p>
                      <a:pPr algn="ctr"/>
                      <a:r>
                        <a:rPr lang="en-US" sz="1250" dirty="0"/>
                        <a:t>1 PID option</a:t>
                      </a:r>
                    </a:p>
                  </a:txBody>
                  <a:tcPr/>
                </a:tc>
                <a:extLst>
                  <a:ext uri="{0D108BD9-81ED-4DB2-BD59-A6C34878D82A}">
                    <a16:rowId xmlns:a16="http://schemas.microsoft.com/office/drawing/2014/main" val="1846227761"/>
                  </a:ext>
                </a:extLst>
              </a:tr>
              <a:tr h="333594">
                <a:tc>
                  <a:txBody>
                    <a:bodyPr/>
                    <a:lstStyle/>
                    <a:p>
                      <a:pPr algn="ctr"/>
                      <a:r>
                        <a:rPr lang="en-US" sz="1250" dirty="0"/>
                        <a:t>11.7 eV PID</a:t>
                      </a:r>
                    </a:p>
                  </a:txBody>
                  <a:tcPr/>
                </a:tc>
                <a:tc>
                  <a:txBody>
                    <a:bodyPr/>
                    <a:lstStyle/>
                    <a:p>
                      <a:pPr algn="ctr"/>
                      <a:r>
                        <a:rPr lang="en-US" sz="1250" b="1" dirty="0"/>
                        <a:t>11.7 PID available</a:t>
                      </a:r>
                    </a:p>
                  </a:txBody>
                  <a:tcPr/>
                </a:tc>
                <a:tc>
                  <a:txBody>
                    <a:bodyPr/>
                    <a:lstStyle/>
                    <a:p>
                      <a:pPr algn="ctr"/>
                      <a:r>
                        <a:rPr lang="en-US" sz="1250" dirty="0"/>
                        <a:t>Not available</a:t>
                      </a:r>
                    </a:p>
                  </a:txBody>
                  <a:tcPr/>
                </a:tc>
                <a:tc>
                  <a:txBody>
                    <a:bodyPr/>
                    <a:lstStyle/>
                    <a:p>
                      <a:pPr algn="ctr"/>
                      <a:r>
                        <a:rPr lang="en-US" sz="1250" dirty="0"/>
                        <a:t>Not available</a:t>
                      </a:r>
                    </a:p>
                  </a:txBody>
                  <a:tcPr/>
                </a:tc>
                <a:extLst>
                  <a:ext uri="{0D108BD9-81ED-4DB2-BD59-A6C34878D82A}">
                    <a16:rowId xmlns:a16="http://schemas.microsoft.com/office/drawing/2014/main" val="192239620"/>
                  </a:ext>
                </a:extLst>
              </a:tr>
              <a:tr h="333594">
                <a:tc>
                  <a:txBody>
                    <a:bodyPr/>
                    <a:lstStyle/>
                    <a:p>
                      <a:pPr algn="ctr"/>
                      <a:r>
                        <a:rPr lang="en-US" sz="1250" dirty="0"/>
                        <a:t>PID life</a:t>
                      </a:r>
                    </a:p>
                  </a:txBody>
                  <a:tcPr/>
                </a:tc>
                <a:tc>
                  <a:txBody>
                    <a:bodyPr/>
                    <a:lstStyle/>
                    <a:p>
                      <a:pPr algn="ctr"/>
                      <a:r>
                        <a:rPr lang="en-US" sz="1250" b="1" dirty="0"/>
                        <a:t>Longer PID life</a:t>
                      </a:r>
                    </a:p>
                  </a:txBody>
                  <a:tcPr/>
                </a:tc>
                <a:tc>
                  <a:txBody>
                    <a:bodyPr/>
                    <a:lstStyle/>
                    <a:p>
                      <a:pPr algn="ctr"/>
                      <a:r>
                        <a:rPr lang="en-US" sz="1250" dirty="0"/>
                        <a:t>Shorter PID life</a:t>
                      </a:r>
                    </a:p>
                  </a:txBody>
                  <a:tcPr/>
                </a:tc>
                <a:tc>
                  <a:txBody>
                    <a:bodyPr/>
                    <a:lstStyle/>
                    <a:p>
                      <a:pPr algn="ctr"/>
                      <a:r>
                        <a:rPr lang="en-US" sz="1250" dirty="0"/>
                        <a:t>Shorter PID life</a:t>
                      </a:r>
                    </a:p>
                  </a:txBody>
                  <a:tcPr/>
                </a:tc>
                <a:extLst>
                  <a:ext uri="{0D108BD9-81ED-4DB2-BD59-A6C34878D82A}">
                    <a16:rowId xmlns:a16="http://schemas.microsoft.com/office/drawing/2014/main" val="3681819535"/>
                  </a:ext>
                </a:extLst>
              </a:tr>
              <a:tr h="333594">
                <a:tc>
                  <a:txBody>
                    <a:bodyPr/>
                    <a:lstStyle/>
                    <a:p>
                      <a:pPr algn="ctr"/>
                      <a:r>
                        <a:rPr lang="en-US" sz="1250" dirty="0"/>
                        <a:t>Dual PID capable</a:t>
                      </a:r>
                    </a:p>
                  </a:txBody>
                  <a:tcPr/>
                </a:tc>
                <a:tc>
                  <a:txBody>
                    <a:bodyPr/>
                    <a:lstStyle/>
                    <a:p>
                      <a:pPr algn="ctr"/>
                      <a:r>
                        <a:rPr lang="en-US" sz="1250" b="1" dirty="0"/>
                        <a:t>Simultaneous dual PID</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1340952412"/>
                  </a:ext>
                </a:extLst>
              </a:tr>
              <a:tr h="333594">
                <a:tc>
                  <a:txBody>
                    <a:bodyPr/>
                    <a:lstStyle/>
                    <a:p>
                      <a:pPr algn="ctr"/>
                      <a:r>
                        <a:rPr lang="en-US" sz="1250" dirty="0"/>
                        <a:t>Benzene specific mode</a:t>
                      </a:r>
                    </a:p>
                  </a:txBody>
                  <a:tcPr/>
                </a:tc>
                <a:tc>
                  <a:txBody>
                    <a:bodyPr/>
                    <a:lstStyle/>
                    <a:p>
                      <a:pPr algn="ctr"/>
                      <a:r>
                        <a:rPr lang="en-US" sz="1250" b="1" dirty="0"/>
                        <a:t>Benzene specific mode</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1057363310"/>
                  </a:ext>
                </a:extLst>
              </a:tr>
              <a:tr h="333594">
                <a:tc>
                  <a:txBody>
                    <a:bodyPr/>
                    <a:lstStyle/>
                    <a:p>
                      <a:pPr algn="ctr"/>
                      <a:r>
                        <a:rPr lang="en-US" sz="1250" dirty="0"/>
                        <a:t>Leak check mode</a:t>
                      </a:r>
                    </a:p>
                  </a:txBody>
                  <a:tcPr/>
                </a:tc>
                <a:tc>
                  <a:txBody>
                    <a:bodyPr/>
                    <a:lstStyle/>
                    <a:p>
                      <a:pPr algn="ctr"/>
                      <a:r>
                        <a:rPr lang="en-US" sz="1250" b="1" dirty="0"/>
                        <a:t>Leak check mode</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1782893690"/>
                  </a:ext>
                </a:extLst>
              </a:tr>
              <a:tr h="333594">
                <a:tc>
                  <a:txBody>
                    <a:bodyPr/>
                    <a:lstStyle/>
                    <a:p>
                      <a:pPr algn="ctr"/>
                      <a:r>
                        <a:rPr lang="en-US" sz="1250" dirty="0"/>
                        <a:t>Bar hole mode</a:t>
                      </a:r>
                    </a:p>
                  </a:txBody>
                  <a:tcPr/>
                </a:tc>
                <a:tc>
                  <a:txBody>
                    <a:bodyPr/>
                    <a:lstStyle/>
                    <a:p>
                      <a:pPr algn="ctr"/>
                      <a:r>
                        <a:rPr lang="en-US" sz="1250" b="1" dirty="0"/>
                        <a:t>Bar hole mode</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2229131461"/>
                  </a:ext>
                </a:extLst>
              </a:tr>
              <a:tr h="333594">
                <a:tc>
                  <a:txBody>
                    <a:bodyPr/>
                    <a:lstStyle/>
                    <a:p>
                      <a:pPr algn="ctr"/>
                      <a:r>
                        <a:rPr lang="en-US" sz="1250" dirty="0"/>
                        <a:t>Sensor costs</a:t>
                      </a:r>
                    </a:p>
                  </a:txBody>
                  <a:tcPr/>
                </a:tc>
                <a:tc>
                  <a:txBody>
                    <a:bodyPr/>
                    <a:lstStyle/>
                    <a:p>
                      <a:pPr algn="ctr"/>
                      <a:r>
                        <a:rPr lang="en-US" sz="1250" b="1" dirty="0"/>
                        <a:t>Lower sensor costs</a:t>
                      </a:r>
                    </a:p>
                  </a:txBody>
                  <a:tcPr/>
                </a:tc>
                <a:tc>
                  <a:txBody>
                    <a:bodyPr/>
                    <a:lstStyle/>
                    <a:p>
                      <a:pPr algn="ctr"/>
                      <a:r>
                        <a:rPr lang="en-US" sz="1250" dirty="0"/>
                        <a:t>Higher sensor costs</a:t>
                      </a:r>
                    </a:p>
                  </a:txBody>
                  <a:tcPr/>
                </a:tc>
                <a:tc>
                  <a:txBody>
                    <a:bodyPr/>
                    <a:lstStyle/>
                    <a:p>
                      <a:pPr algn="ctr"/>
                      <a:r>
                        <a:rPr lang="en-US" sz="1250" dirty="0"/>
                        <a:t>Higher sensor costs</a:t>
                      </a:r>
                    </a:p>
                  </a:txBody>
                  <a:tcPr/>
                </a:tc>
                <a:extLst>
                  <a:ext uri="{0D108BD9-81ED-4DB2-BD59-A6C34878D82A}">
                    <a16:rowId xmlns:a16="http://schemas.microsoft.com/office/drawing/2014/main" val="3539600116"/>
                  </a:ext>
                </a:extLst>
              </a:tr>
              <a:tr h="333594">
                <a:tc>
                  <a:txBody>
                    <a:bodyPr/>
                    <a:lstStyle/>
                    <a:p>
                      <a:pPr algn="ctr"/>
                      <a:r>
                        <a:rPr lang="en-US" sz="1250" dirty="0"/>
                        <a:t>Battery life</a:t>
                      </a:r>
                    </a:p>
                  </a:txBody>
                  <a:tcPr/>
                </a:tc>
                <a:tc>
                  <a:txBody>
                    <a:bodyPr/>
                    <a:lstStyle/>
                    <a:p>
                      <a:pPr algn="ctr"/>
                      <a:r>
                        <a:rPr lang="en-US" sz="1250" b="1" dirty="0"/>
                        <a:t>Longer battery life</a:t>
                      </a:r>
                    </a:p>
                  </a:txBody>
                  <a:tcPr/>
                </a:tc>
                <a:tc>
                  <a:txBody>
                    <a:bodyPr/>
                    <a:lstStyle/>
                    <a:p>
                      <a:pPr algn="ctr"/>
                      <a:r>
                        <a:rPr lang="en-US" sz="1250" dirty="0"/>
                        <a:t>Shorter battery life</a:t>
                      </a:r>
                    </a:p>
                  </a:txBody>
                  <a:tcPr/>
                </a:tc>
                <a:tc>
                  <a:txBody>
                    <a:bodyPr/>
                    <a:lstStyle/>
                    <a:p>
                      <a:pPr algn="ctr"/>
                      <a:r>
                        <a:rPr lang="en-US" sz="1250" dirty="0"/>
                        <a:t>Shorter battery life</a:t>
                      </a:r>
                    </a:p>
                  </a:txBody>
                  <a:tcPr/>
                </a:tc>
                <a:extLst>
                  <a:ext uri="{0D108BD9-81ED-4DB2-BD59-A6C34878D82A}">
                    <a16:rowId xmlns:a16="http://schemas.microsoft.com/office/drawing/2014/main" val="853716740"/>
                  </a:ext>
                </a:extLst>
              </a:tr>
              <a:tr h="333594">
                <a:tc>
                  <a:txBody>
                    <a:bodyPr/>
                    <a:lstStyle/>
                    <a:p>
                      <a:pPr algn="ctr"/>
                      <a:r>
                        <a:rPr lang="en-US" sz="1250" dirty="0"/>
                        <a:t>Cost of ownership</a:t>
                      </a:r>
                    </a:p>
                  </a:txBody>
                  <a:tcPr/>
                </a:tc>
                <a:tc>
                  <a:txBody>
                    <a:bodyPr/>
                    <a:lstStyle/>
                    <a:p>
                      <a:pPr algn="ctr"/>
                      <a:r>
                        <a:rPr lang="en-US" sz="1250" b="1" dirty="0"/>
                        <a:t>Lower cost of ownership</a:t>
                      </a:r>
                    </a:p>
                  </a:txBody>
                  <a:tcPr/>
                </a:tc>
                <a:tc>
                  <a:txBody>
                    <a:bodyPr/>
                    <a:lstStyle/>
                    <a:p>
                      <a:pPr algn="ctr"/>
                      <a:r>
                        <a:rPr lang="en-US" sz="1250" dirty="0"/>
                        <a:t>Higher cost of ownership</a:t>
                      </a:r>
                    </a:p>
                  </a:txBody>
                  <a:tcPr/>
                </a:tc>
                <a:tc>
                  <a:txBody>
                    <a:bodyPr/>
                    <a:lstStyle/>
                    <a:p>
                      <a:pPr algn="ctr"/>
                      <a:r>
                        <a:rPr lang="en-US" sz="1250" dirty="0"/>
                        <a:t>Higher cost of ownership</a:t>
                      </a:r>
                    </a:p>
                  </a:txBody>
                  <a:tcPr/>
                </a:tc>
                <a:extLst>
                  <a:ext uri="{0D108BD9-81ED-4DB2-BD59-A6C34878D82A}">
                    <a16:rowId xmlns:a16="http://schemas.microsoft.com/office/drawing/2014/main" val="1889319694"/>
                  </a:ext>
                </a:extLst>
              </a:tr>
            </a:tbl>
          </a:graphicData>
        </a:graphic>
      </p:graphicFrame>
      <p:pic>
        <p:nvPicPr>
          <p:cNvPr id="9" name="Picture 8">
            <a:extLst>
              <a:ext uri="{FF2B5EF4-FFF2-40B4-BE49-F238E27FC236}">
                <a16:creationId xmlns:a16="http://schemas.microsoft.com/office/drawing/2014/main" id="{420331C4-6F80-6745-BC42-AECA72D5337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62735" y="5912985"/>
            <a:ext cx="1006800" cy="1006800"/>
          </a:xfrm>
          <a:prstGeom prst="rect">
            <a:avLst/>
          </a:prstGeom>
        </p:spPr>
      </p:pic>
      <p:pic>
        <p:nvPicPr>
          <p:cNvPr id="5" name="Picture 4">
            <a:extLst>
              <a:ext uri="{FF2B5EF4-FFF2-40B4-BE49-F238E27FC236}">
                <a16:creationId xmlns:a16="http://schemas.microsoft.com/office/drawing/2014/main" id="{F9A83AC9-014D-A542-A466-146C198B9D48}"/>
              </a:ext>
            </a:extLst>
          </p:cNvPr>
          <p:cNvPicPr preferRelativeResize="0">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13068" y="626446"/>
            <a:ext cx="1331842" cy="1331842"/>
          </a:xfrm>
          <a:prstGeom prst="rect">
            <a:avLst/>
          </a:prstGeom>
        </p:spPr>
      </p:pic>
      <p:pic>
        <p:nvPicPr>
          <p:cNvPr id="13" name="Picture 12">
            <a:extLst>
              <a:ext uri="{FF2B5EF4-FFF2-40B4-BE49-F238E27FC236}">
                <a16:creationId xmlns:a16="http://schemas.microsoft.com/office/drawing/2014/main" id="{76FCE653-5078-8245-B7C4-93817F769447}"/>
              </a:ext>
            </a:extLst>
          </p:cNvPr>
          <p:cNvPicPr preferRelativeResize="0">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45319" y="487001"/>
            <a:ext cx="475832" cy="1471286"/>
          </a:xfrm>
          <a:prstGeom prst="rect">
            <a:avLst/>
          </a:prstGeom>
        </p:spPr>
      </p:pic>
    </p:spTree>
    <p:extLst>
      <p:ext uri="{BB962C8B-B14F-4D97-AF65-F5344CB8AC3E}">
        <p14:creationId xmlns:p14="http://schemas.microsoft.com/office/powerpoint/2010/main" val="2409423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DB345-8158-C949-A904-CE926D3A2A05}"/>
              </a:ext>
            </a:extLst>
          </p:cNvPr>
          <p:cNvSpPr>
            <a:spLocks noGrp="1"/>
          </p:cNvSpPr>
          <p:nvPr>
            <p:ph type="title"/>
          </p:nvPr>
        </p:nvSpPr>
        <p:spPr>
          <a:xfrm>
            <a:off x="1371600" y="-2177"/>
            <a:ext cx="7772400" cy="676275"/>
          </a:xfrm>
        </p:spPr>
        <p:txBody>
          <a:bodyPr/>
          <a:lstStyle/>
          <a:p>
            <a:r>
              <a:rPr lang="en-US" sz="4000" b="1" dirty="0"/>
              <a:t>Stacking Up to the Competition</a:t>
            </a:r>
          </a:p>
        </p:txBody>
      </p:sp>
      <p:graphicFrame>
        <p:nvGraphicFramePr>
          <p:cNvPr id="6" name="Content Placeholder 5">
            <a:extLst>
              <a:ext uri="{FF2B5EF4-FFF2-40B4-BE49-F238E27FC236}">
                <a16:creationId xmlns:a16="http://schemas.microsoft.com/office/drawing/2014/main" id="{08DE984C-4E71-4642-B261-067C29442051}"/>
              </a:ext>
            </a:extLst>
          </p:cNvPr>
          <p:cNvGraphicFramePr>
            <a:graphicFrameLocks noGrp="1"/>
          </p:cNvGraphicFramePr>
          <p:nvPr>
            <p:ph idx="1"/>
            <p:extLst>
              <p:ext uri="{D42A27DB-BD31-4B8C-83A1-F6EECF244321}">
                <p14:modId xmlns:p14="http://schemas.microsoft.com/office/powerpoint/2010/main" val="1695929584"/>
              </p:ext>
            </p:extLst>
          </p:nvPr>
        </p:nvGraphicFramePr>
        <p:xfrm>
          <a:off x="271849" y="1958287"/>
          <a:ext cx="8628036" cy="4040374"/>
        </p:xfrm>
        <a:graphic>
          <a:graphicData uri="http://schemas.openxmlformats.org/drawingml/2006/table">
            <a:tbl>
              <a:tblPr firstRow="1" bandRow="1">
                <a:tableStyleId>{5C22544A-7EE6-4342-B048-85BDC9FD1C3A}</a:tableStyleId>
              </a:tblPr>
              <a:tblGrid>
                <a:gridCol w="2228261">
                  <a:extLst>
                    <a:ext uri="{9D8B030D-6E8A-4147-A177-3AD203B41FA5}">
                      <a16:colId xmlns:a16="http://schemas.microsoft.com/office/drawing/2014/main" val="425584940"/>
                    </a:ext>
                  </a:extLst>
                </a:gridCol>
                <a:gridCol w="2267127">
                  <a:extLst>
                    <a:ext uri="{9D8B030D-6E8A-4147-A177-3AD203B41FA5}">
                      <a16:colId xmlns:a16="http://schemas.microsoft.com/office/drawing/2014/main" val="2650973926"/>
                    </a:ext>
                  </a:extLst>
                </a:gridCol>
                <a:gridCol w="2066049">
                  <a:extLst>
                    <a:ext uri="{9D8B030D-6E8A-4147-A177-3AD203B41FA5}">
                      <a16:colId xmlns:a16="http://schemas.microsoft.com/office/drawing/2014/main" val="3285114804"/>
                    </a:ext>
                  </a:extLst>
                </a:gridCol>
                <a:gridCol w="2066599">
                  <a:extLst>
                    <a:ext uri="{9D8B030D-6E8A-4147-A177-3AD203B41FA5}">
                      <a16:colId xmlns:a16="http://schemas.microsoft.com/office/drawing/2014/main" val="1783846458"/>
                    </a:ext>
                  </a:extLst>
                </a:gridCol>
              </a:tblGrid>
              <a:tr h="370840">
                <a:tc>
                  <a:txBody>
                    <a:bodyPr/>
                    <a:lstStyle/>
                    <a:p>
                      <a:pPr algn="ctr"/>
                      <a:r>
                        <a:rPr lang="en-US" sz="1250" dirty="0"/>
                        <a:t>Feature</a:t>
                      </a:r>
                    </a:p>
                  </a:txBody>
                  <a:tcPr/>
                </a:tc>
                <a:tc>
                  <a:txBody>
                    <a:bodyPr/>
                    <a:lstStyle/>
                    <a:p>
                      <a:pPr algn="ctr"/>
                      <a:r>
                        <a:rPr lang="en-US" sz="1250" dirty="0"/>
                        <a:t>GX-6000</a:t>
                      </a:r>
                    </a:p>
                  </a:txBody>
                  <a:tcPr/>
                </a:tc>
                <a:tc>
                  <a:txBody>
                    <a:bodyPr/>
                    <a:lstStyle/>
                    <a:p>
                      <a:pPr algn="ctr"/>
                      <a:r>
                        <a:rPr lang="en-US" sz="1250" dirty="0"/>
                        <a:t>Altair 5XR (PID)</a:t>
                      </a:r>
                    </a:p>
                  </a:txBody>
                  <a:tcPr/>
                </a:tc>
                <a:tc>
                  <a:txBody>
                    <a:bodyPr/>
                    <a:lstStyle/>
                    <a:p>
                      <a:pPr algn="ctr"/>
                      <a:r>
                        <a:rPr lang="en-US" sz="1250" dirty="0"/>
                        <a:t>Ventis Pro 5 (PID)</a:t>
                      </a:r>
                    </a:p>
                  </a:txBody>
                  <a:tcPr/>
                </a:tc>
                <a:extLst>
                  <a:ext uri="{0D108BD9-81ED-4DB2-BD59-A6C34878D82A}">
                    <a16:rowId xmlns:a16="http://schemas.microsoft.com/office/drawing/2014/main" val="2535323051"/>
                  </a:ext>
                </a:extLst>
              </a:tr>
              <a:tr h="333594">
                <a:tc>
                  <a:txBody>
                    <a:bodyPr/>
                    <a:lstStyle/>
                    <a:p>
                      <a:pPr algn="ctr"/>
                      <a:r>
                        <a:rPr lang="en-US" sz="1250" dirty="0"/>
                        <a:t>Size and weight</a:t>
                      </a:r>
                    </a:p>
                  </a:txBody>
                  <a:tcPr/>
                </a:tc>
                <a:tc>
                  <a:txBody>
                    <a:bodyPr/>
                    <a:lstStyle/>
                    <a:p>
                      <a:pPr algn="ctr"/>
                      <a:r>
                        <a:rPr lang="en-US" sz="1250" b="1" dirty="0"/>
                        <a:t>Smaller and lighter</a:t>
                      </a:r>
                    </a:p>
                  </a:txBody>
                  <a:tcPr/>
                </a:tc>
                <a:tc>
                  <a:txBody>
                    <a:bodyPr/>
                    <a:lstStyle/>
                    <a:p>
                      <a:pPr algn="ctr"/>
                      <a:r>
                        <a:rPr lang="en-US" sz="1250" dirty="0"/>
                        <a:t>Larger and heavier</a:t>
                      </a:r>
                    </a:p>
                  </a:txBody>
                  <a:tcPr/>
                </a:tc>
                <a:tc>
                  <a:txBody>
                    <a:bodyPr/>
                    <a:lstStyle/>
                    <a:p>
                      <a:pPr algn="ctr"/>
                      <a:r>
                        <a:rPr lang="en-US" sz="1250" dirty="0"/>
                        <a:t>Larger and heavier</a:t>
                      </a:r>
                    </a:p>
                  </a:txBody>
                  <a:tcPr/>
                </a:tc>
                <a:extLst>
                  <a:ext uri="{0D108BD9-81ED-4DB2-BD59-A6C34878D82A}">
                    <a16:rowId xmlns:a16="http://schemas.microsoft.com/office/drawing/2014/main" val="4262510628"/>
                  </a:ext>
                </a:extLst>
              </a:tr>
              <a:tr h="333594">
                <a:tc>
                  <a:txBody>
                    <a:bodyPr/>
                    <a:lstStyle/>
                    <a:p>
                      <a:pPr algn="ctr"/>
                      <a:r>
                        <a:rPr lang="en-US" sz="1250" dirty="0"/>
                        <a:t># of PID options</a:t>
                      </a:r>
                    </a:p>
                  </a:txBody>
                  <a:tcPr/>
                </a:tc>
                <a:tc>
                  <a:txBody>
                    <a:bodyPr/>
                    <a:lstStyle/>
                    <a:p>
                      <a:pPr algn="ctr"/>
                      <a:r>
                        <a:rPr lang="en-US" sz="1250" b="1" dirty="0"/>
                        <a:t>4 PID options</a:t>
                      </a:r>
                    </a:p>
                  </a:txBody>
                  <a:tcPr/>
                </a:tc>
                <a:tc>
                  <a:txBody>
                    <a:bodyPr/>
                    <a:lstStyle/>
                    <a:p>
                      <a:pPr algn="ctr"/>
                      <a:r>
                        <a:rPr lang="en-US" sz="1250" dirty="0"/>
                        <a:t>1 PID option</a:t>
                      </a:r>
                    </a:p>
                  </a:txBody>
                  <a:tcPr/>
                </a:tc>
                <a:tc>
                  <a:txBody>
                    <a:bodyPr/>
                    <a:lstStyle/>
                    <a:p>
                      <a:pPr algn="ctr"/>
                      <a:r>
                        <a:rPr lang="en-US" sz="1250" dirty="0"/>
                        <a:t>1 PID option</a:t>
                      </a:r>
                    </a:p>
                  </a:txBody>
                  <a:tcPr/>
                </a:tc>
                <a:extLst>
                  <a:ext uri="{0D108BD9-81ED-4DB2-BD59-A6C34878D82A}">
                    <a16:rowId xmlns:a16="http://schemas.microsoft.com/office/drawing/2014/main" val="1846227761"/>
                  </a:ext>
                </a:extLst>
              </a:tr>
              <a:tr h="333594">
                <a:tc>
                  <a:txBody>
                    <a:bodyPr/>
                    <a:lstStyle/>
                    <a:p>
                      <a:pPr algn="ctr"/>
                      <a:r>
                        <a:rPr lang="en-US" sz="1250" dirty="0"/>
                        <a:t>11.7 eV PID</a:t>
                      </a:r>
                    </a:p>
                  </a:txBody>
                  <a:tcPr/>
                </a:tc>
                <a:tc>
                  <a:txBody>
                    <a:bodyPr/>
                    <a:lstStyle/>
                    <a:p>
                      <a:pPr algn="ctr"/>
                      <a:r>
                        <a:rPr lang="en-US" sz="1250" b="1" dirty="0"/>
                        <a:t>11.7 PID available</a:t>
                      </a:r>
                    </a:p>
                  </a:txBody>
                  <a:tcPr/>
                </a:tc>
                <a:tc>
                  <a:txBody>
                    <a:bodyPr/>
                    <a:lstStyle/>
                    <a:p>
                      <a:pPr algn="ctr"/>
                      <a:r>
                        <a:rPr lang="en-US" sz="1250" dirty="0"/>
                        <a:t>Not available</a:t>
                      </a:r>
                    </a:p>
                  </a:txBody>
                  <a:tcPr/>
                </a:tc>
                <a:tc>
                  <a:txBody>
                    <a:bodyPr/>
                    <a:lstStyle/>
                    <a:p>
                      <a:pPr algn="ctr"/>
                      <a:r>
                        <a:rPr lang="en-US" sz="1250" dirty="0"/>
                        <a:t>Not available</a:t>
                      </a:r>
                    </a:p>
                  </a:txBody>
                  <a:tcPr/>
                </a:tc>
                <a:extLst>
                  <a:ext uri="{0D108BD9-81ED-4DB2-BD59-A6C34878D82A}">
                    <a16:rowId xmlns:a16="http://schemas.microsoft.com/office/drawing/2014/main" val="192239620"/>
                  </a:ext>
                </a:extLst>
              </a:tr>
              <a:tr h="333594">
                <a:tc>
                  <a:txBody>
                    <a:bodyPr/>
                    <a:lstStyle/>
                    <a:p>
                      <a:pPr algn="ctr"/>
                      <a:r>
                        <a:rPr lang="en-US" sz="1250" dirty="0"/>
                        <a:t>PID life</a:t>
                      </a:r>
                    </a:p>
                  </a:txBody>
                  <a:tcPr/>
                </a:tc>
                <a:tc>
                  <a:txBody>
                    <a:bodyPr/>
                    <a:lstStyle/>
                    <a:p>
                      <a:pPr algn="ctr"/>
                      <a:r>
                        <a:rPr lang="en-US" sz="1250" b="1" dirty="0"/>
                        <a:t>Longer PID life</a:t>
                      </a:r>
                    </a:p>
                  </a:txBody>
                  <a:tcPr/>
                </a:tc>
                <a:tc>
                  <a:txBody>
                    <a:bodyPr/>
                    <a:lstStyle/>
                    <a:p>
                      <a:pPr algn="ctr"/>
                      <a:r>
                        <a:rPr lang="en-US" sz="1250" dirty="0"/>
                        <a:t>Shorter PID life</a:t>
                      </a:r>
                    </a:p>
                  </a:txBody>
                  <a:tcPr/>
                </a:tc>
                <a:tc>
                  <a:txBody>
                    <a:bodyPr/>
                    <a:lstStyle/>
                    <a:p>
                      <a:pPr algn="ctr"/>
                      <a:r>
                        <a:rPr lang="en-US" sz="1250" dirty="0"/>
                        <a:t>Shorter PID life</a:t>
                      </a:r>
                    </a:p>
                  </a:txBody>
                  <a:tcPr/>
                </a:tc>
                <a:extLst>
                  <a:ext uri="{0D108BD9-81ED-4DB2-BD59-A6C34878D82A}">
                    <a16:rowId xmlns:a16="http://schemas.microsoft.com/office/drawing/2014/main" val="3681819535"/>
                  </a:ext>
                </a:extLst>
              </a:tr>
              <a:tr h="333594">
                <a:tc>
                  <a:txBody>
                    <a:bodyPr/>
                    <a:lstStyle/>
                    <a:p>
                      <a:pPr algn="ctr"/>
                      <a:r>
                        <a:rPr lang="en-US" sz="1250" dirty="0"/>
                        <a:t>Dual PID capable</a:t>
                      </a:r>
                    </a:p>
                  </a:txBody>
                  <a:tcPr/>
                </a:tc>
                <a:tc>
                  <a:txBody>
                    <a:bodyPr/>
                    <a:lstStyle/>
                    <a:p>
                      <a:pPr algn="ctr"/>
                      <a:r>
                        <a:rPr lang="en-US" sz="1250" b="1" dirty="0"/>
                        <a:t>Simultaneous dual PID</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1340952412"/>
                  </a:ext>
                </a:extLst>
              </a:tr>
              <a:tr h="333594">
                <a:tc>
                  <a:txBody>
                    <a:bodyPr/>
                    <a:lstStyle/>
                    <a:p>
                      <a:pPr algn="ctr"/>
                      <a:r>
                        <a:rPr lang="en-US" sz="1250" dirty="0"/>
                        <a:t>Benzene specific mode</a:t>
                      </a:r>
                    </a:p>
                  </a:txBody>
                  <a:tcPr/>
                </a:tc>
                <a:tc>
                  <a:txBody>
                    <a:bodyPr/>
                    <a:lstStyle/>
                    <a:p>
                      <a:pPr algn="ctr"/>
                      <a:r>
                        <a:rPr lang="en-US" sz="1250" b="1" dirty="0"/>
                        <a:t>Benzene specific mode</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1057363310"/>
                  </a:ext>
                </a:extLst>
              </a:tr>
              <a:tr h="333594">
                <a:tc>
                  <a:txBody>
                    <a:bodyPr/>
                    <a:lstStyle/>
                    <a:p>
                      <a:pPr algn="ctr"/>
                      <a:r>
                        <a:rPr lang="en-US" sz="1250" dirty="0"/>
                        <a:t>Leak check mode</a:t>
                      </a:r>
                    </a:p>
                  </a:txBody>
                  <a:tcPr/>
                </a:tc>
                <a:tc>
                  <a:txBody>
                    <a:bodyPr/>
                    <a:lstStyle/>
                    <a:p>
                      <a:pPr algn="ctr"/>
                      <a:r>
                        <a:rPr lang="en-US" sz="1250" b="1" dirty="0"/>
                        <a:t>Leak check mode</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1782893690"/>
                  </a:ext>
                </a:extLst>
              </a:tr>
              <a:tr h="333594">
                <a:tc>
                  <a:txBody>
                    <a:bodyPr/>
                    <a:lstStyle/>
                    <a:p>
                      <a:pPr algn="ctr"/>
                      <a:r>
                        <a:rPr lang="en-US" sz="1250" dirty="0"/>
                        <a:t>Bar hole mode</a:t>
                      </a:r>
                    </a:p>
                  </a:txBody>
                  <a:tcPr/>
                </a:tc>
                <a:tc>
                  <a:txBody>
                    <a:bodyPr/>
                    <a:lstStyle/>
                    <a:p>
                      <a:pPr algn="ctr"/>
                      <a:r>
                        <a:rPr lang="en-US" sz="1250" b="1" dirty="0"/>
                        <a:t>Bar hole mode</a:t>
                      </a:r>
                    </a:p>
                  </a:txBody>
                  <a:tcPr/>
                </a:tc>
                <a:tc>
                  <a:txBody>
                    <a:bodyPr/>
                    <a:lstStyle/>
                    <a:p>
                      <a:pPr algn="ctr"/>
                      <a:r>
                        <a:rPr lang="en-US" sz="1250" dirty="0"/>
                        <a:t>No</a:t>
                      </a:r>
                    </a:p>
                  </a:txBody>
                  <a:tcPr/>
                </a:tc>
                <a:tc>
                  <a:txBody>
                    <a:bodyPr/>
                    <a:lstStyle/>
                    <a:p>
                      <a:pPr algn="ctr"/>
                      <a:r>
                        <a:rPr lang="en-US" sz="1250" dirty="0"/>
                        <a:t>No</a:t>
                      </a:r>
                    </a:p>
                  </a:txBody>
                  <a:tcPr/>
                </a:tc>
                <a:extLst>
                  <a:ext uri="{0D108BD9-81ED-4DB2-BD59-A6C34878D82A}">
                    <a16:rowId xmlns:a16="http://schemas.microsoft.com/office/drawing/2014/main" val="2229131461"/>
                  </a:ext>
                </a:extLst>
              </a:tr>
              <a:tr h="333594">
                <a:tc>
                  <a:txBody>
                    <a:bodyPr/>
                    <a:lstStyle/>
                    <a:p>
                      <a:pPr algn="ctr"/>
                      <a:r>
                        <a:rPr lang="en-US" sz="1250" dirty="0"/>
                        <a:t>Sensor costs</a:t>
                      </a:r>
                    </a:p>
                  </a:txBody>
                  <a:tcPr/>
                </a:tc>
                <a:tc>
                  <a:txBody>
                    <a:bodyPr/>
                    <a:lstStyle/>
                    <a:p>
                      <a:pPr algn="ctr"/>
                      <a:r>
                        <a:rPr lang="en-US" sz="1250" b="1" dirty="0"/>
                        <a:t>Lower sensor costs</a:t>
                      </a:r>
                    </a:p>
                  </a:txBody>
                  <a:tcPr/>
                </a:tc>
                <a:tc>
                  <a:txBody>
                    <a:bodyPr/>
                    <a:lstStyle/>
                    <a:p>
                      <a:pPr algn="ctr"/>
                      <a:r>
                        <a:rPr lang="en-US" sz="1250" dirty="0"/>
                        <a:t>Higher sensor costs</a:t>
                      </a:r>
                    </a:p>
                  </a:txBody>
                  <a:tcPr/>
                </a:tc>
                <a:tc>
                  <a:txBody>
                    <a:bodyPr/>
                    <a:lstStyle/>
                    <a:p>
                      <a:pPr algn="ctr"/>
                      <a:r>
                        <a:rPr lang="en-US" sz="1250" dirty="0"/>
                        <a:t>Higher sensor costs</a:t>
                      </a:r>
                    </a:p>
                  </a:txBody>
                  <a:tcPr/>
                </a:tc>
                <a:extLst>
                  <a:ext uri="{0D108BD9-81ED-4DB2-BD59-A6C34878D82A}">
                    <a16:rowId xmlns:a16="http://schemas.microsoft.com/office/drawing/2014/main" val="3539600116"/>
                  </a:ext>
                </a:extLst>
              </a:tr>
              <a:tr h="333594">
                <a:tc>
                  <a:txBody>
                    <a:bodyPr/>
                    <a:lstStyle/>
                    <a:p>
                      <a:pPr algn="ctr"/>
                      <a:r>
                        <a:rPr lang="en-US" sz="1250" dirty="0"/>
                        <a:t>Battery life</a:t>
                      </a:r>
                    </a:p>
                  </a:txBody>
                  <a:tcPr/>
                </a:tc>
                <a:tc>
                  <a:txBody>
                    <a:bodyPr/>
                    <a:lstStyle/>
                    <a:p>
                      <a:pPr algn="ctr"/>
                      <a:r>
                        <a:rPr lang="en-US" sz="1250" b="1" dirty="0"/>
                        <a:t>Longer battery life</a:t>
                      </a:r>
                    </a:p>
                  </a:txBody>
                  <a:tcPr/>
                </a:tc>
                <a:tc>
                  <a:txBody>
                    <a:bodyPr/>
                    <a:lstStyle/>
                    <a:p>
                      <a:pPr algn="ctr"/>
                      <a:r>
                        <a:rPr lang="en-US" sz="1250" dirty="0"/>
                        <a:t>Shorter battery life</a:t>
                      </a:r>
                    </a:p>
                  </a:txBody>
                  <a:tcPr/>
                </a:tc>
                <a:tc>
                  <a:txBody>
                    <a:bodyPr/>
                    <a:lstStyle/>
                    <a:p>
                      <a:pPr algn="ctr"/>
                      <a:r>
                        <a:rPr lang="en-US" sz="1250" dirty="0"/>
                        <a:t>Shorter battery life</a:t>
                      </a:r>
                    </a:p>
                  </a:txBody>
                  <a:tcPr/>
                </a:tc>
                <a:extLst>
                  <a:ext uri="{0D108BD9-81ED-4DB2-BD59-A6C34878D82A}">
                    <a16:rowId xmlns:a16="http://schemas.microsoft.com/office/drawing/2014/main" val="853716740"/>
                  </a:ext>
                </a:extLst>
              </a:tr>
              <a:tr h="333594">
                <a:tc>
                  <a:txBody>
                    <a:bodyPr/>
                    <a:lstStyle/>
                    <a:p>
                      <a:pPr algn="ctr"/>
                      <a:r>
                        <a:rPr lang="en-US" sz="1250" dirty="0"/>
                        <a:t>Cost of ownership</a:t>
                      </a:r>
                    </a:p>
                  </a:txBody>
                  <a:tcPr/>
                </a:tc>
                <a:tc>
                  <a:txBody>
                    <a:bodyPr/>
                    <a:lstStyle/>
                    <a:p>
                      <a:pPr algn="ctr"/>
                      <a:r>
                        <a:rPr lang="en-US" sz="1250" b="1" dirty="0"/>
                        <a:t>Lower cost of ownership</a:t>
                      </a:r>
                    </a:p>
                  </a:txBody>
                  <a:tcPr/>
                </a:tc>
                <a:tc>
                  <a:txBody>
                    <a:bodyPr/>
                    <a:lstStyle/>
                    <a:p>
                      <a:pPr algn="ctr"/>
                      <a:r>
                        <a:rPr lang="en-US" sz="1250" dirty="0"/>
                        <a:t>Higher cost of ownership</a:t>
                      </a:r>
                    </a:p>
                  </a:txBody>
                  <a:tcPr/>
                </a:tc>
                <a:tc>
                  <a:txBody>
                    <a:bodyPr/>
                    <a:lstStyle/>
                    <a:p>
                      <a:pPr algn="ctr"/>
                      <a:r>
                        <a:rPr lang="en-US" sz="1250" dirty="0"/>
                        <a:t>Higher cost of ownership</a:t>
                      </a:r>
                    </a:p>
                  </a:txBody>
                  <a:tcPr/>
                </a:tc>
                <a:extLst>
                  <a:ext uri="{0D108BD9-81ED-4DB2-BD59-A6C34878D82A}">
                    <a16:rowId xmlns:a16="http://schemas.microsoft.com/office/drawing/2014/main" val="1889319694"/>
                  </a:ext>
                </a:extLst>
              </a:tr>
            </a:tbl>
          </a:graphicData>
        </a:graphic>
      </p:graphicFrame>
      <p:pic>
        <p:nvPicPr>
          <p:cNvPr id="9" name="Picture 8">
            <a:extLst>
              <a:ext uri="{FF2B5EF4-FFF2-40B4-BE49-F238E27FC236}">
                <a16:creationId xmlns:a16="http://schemas.microsoft.com/office/drawing/2014/main" id="{420331C4-6F80-6745-BC42-AECA72D533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62735" y="5912985"/>
            <a:ext cx="1006800" cy="1006800"/>
          </a:xfrm>
          <a:prstGeom prst="rect">
            <a:avLst/>
          </a:prstGeom>
        </p:spPr>
      </p:pic>
      <p:pic>
        <p:nvPicPr>
          <p:cNvPr id="13" name="Picture 12">
            <a:extLst>
              <a:ext uri="{FF2B5EF4-FFF2-40B4-BE49-F238E27FC236}">
                <a16:creationId xmlns:a16="http://schemas.microsoft.com/office/drawing/2014/main" id="{76FCE653-5078-8245-B7C4-93817F769447}"/>
              </a:ext>
            </a:extLst>
          </p:cNvPr>
          <p:cNvPicPr preferRelativeResize="0">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45319" y="487001"/>
            <a:ext cx="475832" cy="1471286"/>
          </a:xfrm>
          <a:prstGeom prst="rect">
            <a:avLst/>
          </a:prstGeom>
        </p:spPr>
      </p:pic>
      <p:pic>
        <p:nvPicPr>
          <p:cNvPr id="8" name="Picture 7">
            <a:extLst>
              <a:ext uri="{FF2B5EF4-FFF2-40B4-BE49-F238E27FC236}">
                <a16:creationId xmlns:a16="http://schemas.microsoft.com/office/drawing/2014/main" id="{C8A41859-1EFE-B446-85DE-651F8C48D5E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24390" y="941831"/>
            <a:ext cx="1016455" cy="1016455"/>
          </a:xfrm>
          <a:prstGeom prst="rect">
            <a:avLst/>
          </a:prstGeom>
        </p:spPr>
      </p:pic>
      <p:pic>
        <p:nvPicPr>
          <p:cNvPr id="3" name="Picture 2">
            <a:extLst>
              <a:ext uri="{FF2B5EF4-FFF2-40B4-BE49-F238E27FC236}">
                <a16:creationId xmlns:a16="http://schemas.microsoft.com/office/drawing/2014/main" id="{25A7D81F-4C29-1B47-9071-22FFAB4FEBD5}"/>
              </a:ext>
            </a:extLst>
          </p:cNvPr>
          <p:cNvPicPr>
            <a:picLocks noChangeAspect="1"/>
          </p:cNvPicPr>
          <p:nvPr/>
        </p:nvPicPr>
        <p:blipFill>
          <a:blip r:embed="rId6"/>
          <a:stretch>
            <a:fillRect/>
          </a:stretch>
        </p:blipFill>
        <p:spPr>
          <a:xfrm>
            <a:off x="5341374" y="777214"/>
            <a:ext cx="710655" cy="1142124"/>
          </a:xfrm>
          <a:prstGeom prst="rect">
            <a:avLst/>
          </a:prstGeom>
        </p:spPr>
      </p:pic>
    </p:spTree>
    <p:extLst>
      <p:ext uri="{BB962C8B-B14F-4D97-AF65-F5344CB8AC3E}">
        <p14:creationId xmlns:p14="http://schemas.microsoft.com/office/powerpoint/2010/main" val="3670014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221DEFE-46A4-A949-8220-4ADE095E8791}"/>
              </a:ext>
            </a:extLst>
          </p:cNvPr>
          <p:cNvSpPr>
            <a:spLocks noGrp="1"/>
          </p:cNvSpPr>
          <p:nvPr>
            <p:ph type="title"/>
          </p:nvPr>
        </p:nvSpPr>
        <p:spPr>
          <a:xfrm>
            <a:off x="1371600" y="-2177"/>
            <a:ext cx="7772400" cy="676275"/>
          </a:xfrm>
        </p:spPr>
        <p:txBody>
          <a:bodyPr/>
          <a:lstStyle/>
          <a:p>
            <a:r>
              <a:rPr lang="en-US" sz="4000" b="1" dirty="0"/>
              <a:t>Stacking Up to the Competition</a:t>
            </a:r>
          </a:p>
        </p:txBody>
      </p:sp>
      <p:pic>
        <p:nvPicPr>
          <p:cNvPr id="8" name="Picture 7">
            <a:extLst>
              <a:ext uri="{FF2B5EF4-FFF2-40B4-BE49-F238E27FC236}">
                <a16:creationId xmlns:a16="http://schemas.microsoft.com/office/drawing/2014/main" id="{94FE5D69-7C55-A74B-ADFE-5C424939326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52399"/>
            <a:ext cx="9753600" cy="7536873"/>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9C60FF9-35CA-884F-ABD9-786BE1688BDE}"/>
              </a:ext>
            </a:extLst>
          </p:cNvPr>
          <p:cNvSpPr txBox="1">
            <a:spLocks/>
          </p:cNvSpPr>
          <p:nvPr/>
        </p:nvSpPr>
        <p:spPr bwMode="auto">
          <a:xfrm>
            <a:off x="1371600" y="-2177"/>
            <a:ext cx="77724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4400" kern="1200">
                <a:solidFill>
                  <a:schemeClr val="tx1"/>
                </a:solidFill>
                <a:latin typeface="Arial" panose="020B0604020202020204" pitchFamily="34" charset="0"/>
                <a:ea typeface="ＭＳ Ｐゴシック" charset="0"/>
                <a:cs typeface="Arial" panose="020B0604020202020204" pitchFamily="34"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a:lstStyle>
          <a:p>
            <a:r>
              <a:rPr lang="en-US" sz="4000" b="1"/>
              <a:t>Stacking Up to the Competition</a:t>
            </a:r>
            <a:endParaRPr lang="en-US" sz="4000" b="1" dirty="0"/>
          </a:p>
        </p:txBody>
      </p:sp>
      <p:pic>
        <p:nvPicPr>
          <p:cNvPr id="5" name="Picture 4">
            <a:extLst>
              <a:ext uri="{FF2B5EF4-FFF2-40B4-BE49-F238E27FC236}">
                <a16:creationId xmlns:a16="http://schemas.microsoft.com/office/drawing/2014/main" id="{AE6C79F4-80DA-8B4B-9F66-B3AD61CE1F6D}"/>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494810" y="228600"/>
            <a:ext cx="16133620" cy="104394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dirty="0"/>
              <a:t>Selling to Gas Markets</a:t>
            </a:r>
          </a:p>
        </p:txBody>
      </p:sp>
      <p:sp>
        <p:nvSpPr>
          <p:cNvPr id="46083" name="Content Placeholder 3"/>
          <p:cNvSpPr>
            <a:spLocks noGrp="1"/>
          </p:cNvSpPr>
          <p:nvPr>
            <p:ph idx="1"/>
          </p:nvPr>
        </p:nvSpPr>
        <p:spPr>
          <a:xfrm>
            <a:off x="2292927" y="3598718"/>
            <a:ext cx="6549448" cy="2667000"/>
          </a:xfrm>
        </p:spPr>
        <p:txBody>
          <a:bodyPr/>
          <a:lstStyle/>
          <a:p>
            <a:pPr>
              <a:buFont typeface="Wingdings" pitchFamily="-65" charset="2"/>
              <a:buNone/>
            </a:pPr>
            <a:r>
              <a:rPr lang="en-US" dirty="0"/>
              <a:t>GOOGLE</a:t>
            </a:r>
            <a:br>
              <a:rPr lang="en-US" dirty="0"/>
            </a:br>
            <a:r>
              <a:rPr lang="en-US" dirty="0"/>
              <a:t>	MI Pipelines</a:t>
            </a:r>
            <a:br>
              <a:rPr lang="en-US" dirty="0"/>
            </a:br>
            <a:r>
              <a:rPr lang="en-US" dirty="0"/>
              <a:t>		  MI Pipeline Maps</a:t>
            </a:r>
            <a:br>
              <a:rPr lang="en-US" dirty="0"/>
            </a:br>
            <a:r>
              <a:rPr lang="en-US" dirty="0"/>
              <a:t>			Distribution</a:t>
            </a:r>
            <a:br>
              <a:rPr lang="en-US" dirty="0"/>
            </a:br>
            <a:r>
              <a:rPr lang="en-US" dirty="0"/>
              <a:t>				Transmission</a:t>
            </a:r>
          </a:p>
          <a:p>
            <a:pPr eaLnBrk="1" hangingPunct="1">
              <a:buFont typeface="Wingdings" pitchFamily="-65" charset="2"/>
              <a:buNone/>
            </a:pPr>
            <a:endParaRPr lang="en-US" dirty="0"/>
          </a:p>
          <a:p>
            <a:endParaRPr lang="en-US" dirty="0"/>
          </a:p>
        </p:txBody>
      </p:sp>
      <p:sp>
        <p:nvSpPr>
          <p:cNvPr id="46084" name="Right Arrow 4"/>
          <p:cNvSpPr>
            <a:spLocks noChangeArrowheads="1"/>
          </p:cNvSpPr>
          <p:nvPr/>
        </p:nvSpPr>
        <p:spPr bwMode="auto">
          <a:xfrm>
            <a:off x="1988127" y="4280477"/>
            <a:ext cx="609600" cy="304800"/>
          </a:xfrm>
          <a:prstGeom prst="rightArrow">
            <a:avLst>
              <a:gd name="adj1" fmla="val 50000"/>
              <a:gd name="adj2" fmla="val 50000"/>
            </a:avLst>
          </a:prstGeom>
          <a:solidFill>
            <a:schemeClr val="accent1"/>
          </a:solidFill>
          <a:ln w="12700">
            <a:solidFill>
              <a:schemeClr val="tx1"/>
            </a:solidFill>
            <a:round/>
            <a:headEnd type="none" w="sm" len="sm"/>
            <a:tailEnd type="none" w="sm" len="sm"/>
          </a:ln>
        </p:spPr>
        <p:txBody>
          <a:bodyPr/>
          <a:lstStyle/>
          <a:p>
            <a:pPr eaLnBrk="0" hangingPunct="0">
              <a:lnSpc>
                <a:spcPct val="90000"/>
              </a:lnSpc>
            </a:pPr>
            <a:endParaRPr lang="en-US"/>
          </a:p>
        </p:txBody>
      </p:sp>
      <p:sp>
        <p:nvSpPr>
          <p:cNvPr id="46085" name="Right Arrow 5"/>
          <p:cNvSpPr>
            <a:spLocks noChangeArrowheads="1"/>
          </p:cNvSpPr>
          <p:nvPr/>
        </p:nvSpPr>
        <p:spPr bwMode="auto">
          <a:xfrm>
            <a:off x="2743200" y="4779818"/>
            <a:ext cx="609600" cy="304800"/>
          </a:xfrm>
          <a:prstGeom prst="rightArrow">
            <a:avLst>
              <a:gd name="adj1" fmla="val 50000"/>
              <a:gd name="adj2" fmla="val 50000"/>
            </a:avLst>
          </a:prstGeom>
          <a:solidFill>
            <a:schemeClr val="accent1"/>
          </a:solidFill>
          <a:ln w="12700">
            <a:solidFill>
              <a:schemeClr val="tx1"/>
            </a:solidFill>
            <a:round/>
            <a:headEnd type="none" w="sm" len="sm"/>
            <a:tailEnd type="none" w="sm" len="sm"/>
          </a:ln>
        </p:spPr>
        <p:txBody>
          <a:bodyPr/>
          <a:lstStyle/>
          <a:p>
            <a:pPr eaLnBrk="0" hangingPunct="0">
              <a:lnSpc>
                <a:spcPct val="90000"/>
              </a:lnSpc>
            </a:pPr>
            <a:endParaRPr lang="en-US"/>
          </a:p>
        </p:txBody>
      </p:sp>
      <p:sp>
        <p:nvSpPr>
          <p:cNvPr id="46086" name="Right Arrow 6"/>
          <p:cNvSpPr>
            <a:spLocks noChangeArrowheads="1"/>
          </p:cNvSpPr>
          <p:nvPr/>
        </p:nvSpPr>
        <p:spPr bwMode="auto">
          <a:xfrm>
            <a:off x="2882900" y="5237018"/>
            <a:ext cx="609600" cy="304800"/>
          </a:xfrm>
          <a:prstGeom prst="rightArrow">
            <a:avLst>
              <a:gd name="adj1" fmla="val 50000"/>
              <a:gd name="adj2" fmla="val 50000"/>
            </a:avLst>
          </a:prstGeom>
          <a:solidFill>
            <a:schemeClr val="accent1"/>
          </a:solidFill>
          <a:ln w="12700">
            <a:solidFill>
              <a:schemeClr val="tx1"/>
            </a:solidFill>
            <a:round/>
            <a:headEnd type="none" w="sm" len="sm"/>
            <a:tailEnd type="none" w="sm" len="sm"/>
          </a:ln>
        </p:spPr>
        <p:txBody>
          <a:bodyPr/>
          <a:lstStyle/>
          <a:p>
            <a:pPr eaLnBrk="0" hangingPunct="0">
              <a:lnSpc>
                <a:spcPct val="90000"/>
              </a:lnSpc>
            </a:pPr>
            <a:endParaRPr lang="en-US"/>
          </a:p>
        </p:txBody>
      </p:sp>
      <p:sp>
        <p:nvSpPr>
          <p:cNvPr id="46087" name="Right Arrow 7"/>
          <p:cNvSpPr>
            <a:spLocks noChangeArrowheads="1"/>
          </p:cNvSpPr>
          <p:nvPr/>
        </p:nvSpPr>
        <p:spPr bwMode="auto">
          <a:xfrm>
            <a:off x="3505200" y="5715000"/>
            <a:ext cx="609600" cy="304800"/>
          </a:xfrm>
          <a:prstGeom prst="rightArrow">
            <a:avLst>
              <a:gd name="adj1" fmla="val 50000"/>
              <a:gd name="adj2" fmla="val 50000"/>
            </a:avLst>
          </a:prstGeom>
          <a:solidFill>
            <a:schemeClr val="accent1"/>
          </a:solidFill>
          <a:ln w="12700">
            <a:solidFill>
              <a:schemeClr val="tx1"/>
            </a:solidFill>
            <a:round/>
            <a:headEnd type="none" w="sm" len="sm"/>
            <a:tailEnd type="none" w="sm" len="sm"/>
          </a:ln>
        </p:spPr>
        <p:txBody>
          <a:bodyPr/>
          <a:lstStyle/>
          <a:p>
            <a:pPr eaLnBrk="0" hangingPunct="0">
              <a:lnSpc>
                <a:spcPct val="90000"/>
              </a:lnSpc>
            </a:pPr>
            <a:endParaRPr lang="en-US"/>
          </a:p>
        </p:txBody>
      </p:sp>
      <p:pic>
        <p:nvPicPr>
          <p:cNvPr id="46088" name="Picture 8"/>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69975" y="1269588"/>
            <a:ext cx="7464425" cy="2349912"/>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dirty="0"/>
              <a:t>Gas Utility Service Areas</a:t>
            </a:r>
          </a:p>
        </p:txBody>
      </p:sp>
      <p:pic>
        <p:nvPicPr>
          <p:cNvPr id="47107" name="Content Placeholder 12" descr="gas-service-areas.png"/>
          <p:cNvPicPr>
            <a:picLocks noGrp="1" noChangeAspect="1"/>
          </p:cNvPicPr>
          <p:nvPr>
            <p:ph idx="1"/>
          </p:nvPr>
        </p:nvPicPr>
        <p:blipFill>
          <a:blip r:embed="rId2"/>
          <a:stretch>
            <a:fillRect/>
          </a:stretch>
        </p:blipFill>
        <p:spPr>
          <a:xfrm>
            <a:off x="2133600" y="1066098"/>
            <a:ext cx="5181600" cy="5283382"/>
          </a:xfrm>
        </p:spPr>
      </p:pic>
      <p:sp>
        <p:nvSpPr>
          <p:cNvPr id="47108" name="TextBox 13"/>
          <p:cNvSpPr txBox="1">
            <a:spLocks noChangeArrowheads="1"/>
          </p:cNvSpPr>
          <p:nvPr/>
        </p:nvSpPr>
        <p:spPr bwMode="auto">
          <a:xfrm>
            <a:off x="2641600" y="6356350"/>
            <a:ext cx="4648200" cy="400050"/>
          </a:xfrm>
          <a:prstGeom prst="rect">
            <a:avLst/>
          </a:prstGeom>
          <a:noFill/>
          <a:ln w="9525">
            <a:noFill/>
            <a:miter lim="800000"/>
            <a:headEnd/>
            <a:tailEnd/>
          </a:ln>
        </p:spPr>
        <p:txBody>
          <a:bodyPr>
            <a:spAutoFit/>
          </a:bodyPr>
          <a:lstStyle/>
          <a:p>
            <a:r>
              <a:rPr lang="en-US" sz="1000" dirty="0"/>
              <a:t>Map prepared by Michigan Public Service Commission</a:t>
            </a:r>
          </a:p>
          <a:p>
            <a:r>
              <a:rPr lang="en-US" sz="1000" dirty="0"/>
              <a:t>May, 1999 - Revised April, 2006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sz="4000" dirty="0"/>
              <a:t>Natural Gas Transmission Pipeline and Storage field map</a:t>
            </a:r>
          </a:p>
        </p:txBody>
      </p:sp>
      <p:pic>
        <p:nvPicPr>
          <p:cNvPr id="48132" name="Content Placeholder 5" descr="ntural-gas-field-map.png"/>
          <p:cNvPicPr>
            <a:picLocks noGrp="1" noChangeAspect="1"/>
          </p:cNvPicPr>
          <p:nvPr>
            <p:ph idx="1"/>
          </p:nvPr>
        </p:nvPicPr>
        <p:blipFill>
          <a:blip r:embed="rId2"/>
          <a:stretch>
            <a:fillRect/>
          </a:stretch>
        </p:blipFill>
        <p:spPr>
          <a:xfrm>
            <a:off x="2209800" y="1196182"/>
            <a:ext cx="5029200" cy="5029200"/>
          </a:xfrm>
        </p:spPr>
      </p:pic>
      <p:sp>
        <p:nvSpPr>
          <p:cNvPr id="48131" name="TextBox 13"/>
          <p:cNvSpPr txBox="1">
            <a:spLocks noChangeArrowheads="1"/>
          </p:cNvSpPr>
          <p:nvPr/>
        </p:nvSpPr>
        <p:spPr bwMode="auto">
          <a:xfrm>
            <a:off x="2590800" y="6172200"/>
            <a:ext cx="4648200" cy="400050"/>
          </a:xfrm>
          <a:prstGeom prst="rect">
            <a:avLst/>
          </a:prstGeom>
          <a:noFill/>
          <a:ln w="9525">
            <a:noFill/>
            <a:miter lim="800000"/>
            <a:headEnd/>
            <a:tailEnd/>
          </a:ln>
        </p:spPr>
        <p:txBody>
          <a:bodyPr>
            <a:spAutoFit/>
          </a:bodyPr>
          <a:lstStyle/>
          <a:p>
            <a:r>
              <a:rPr lang="en-US" sz="1000"/>
              <a:t>Map prepared by Michigan Public Service Commission</a:t>
            </a:r>
          </a:p>
          <a:p>
            <a:r>
              <a:rPr lang="en-US" sz="1000"/>
              <a:t>May, 2000 - Revised December, 2002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dirty="0"/>
              <a:t>Gas Associations</a:t>
            </a:r>
          </a:p>
        </p:txBody>
      </p:sp>
      <p:sp>
        <p:nvSpPr>
          <p:cNvPr id="49155" name="Content Placeholder 7"/>
          <p:cNvSpPr>
            <a:spLocks noGrp="1"/>
          </p:cNvSpPr>
          <p:nvPr>
            <p:ph idx="1"/>
          </p:nvPr>
        </p:nvSpPr>
        <p:spPr/>
        <p:txBody>
          <a:bodyPr/>
          <a:lstStyle/>
          <a:p>
            <a:r>
              <a:rPr lang="en-US" sz="2400" dirty="0"/>
              <a:t>American Gas Association (AGA)   www.aga.com</a:t>
            </a:r>
          </a:p>
          <a:p>
            <a:r>
              <a:rPr lang="en-US" sz="2400" dirty="0"/>
              <a:t>Natural Gas Supply Association (NGSA) www.ngsa.org </a:t>
            </a:r>
          </a:p>
          <a:p>
            <a:r>
              <a:rPr lang="en-US" sz="2400" dirty="0"/>
              <a:t>American Petroleum Institute (API) www.api.org </a:t>
            </a:r>
          </a:p>
          <a:p>
            <a:r>
              <a:rPr lang="en-US" sz="2400" dirty="0"/>
              <a:t>Interstate Natural Gas Association of America (INGAA)  www.ingaa.org </a:t>
            </a:r>
          </a:p>
          <a:p>
            <a:r>
              <a:rPr lang="en-US" sz="2400" dirty="0"/>
              <a:t>Independent Petroleum Association of America (IPAA) www.ipaa.org </a:t>
            </a:r>
          </a:p>
          <a:p>
            <a:r>
              <a:rPr lang="en-US" sz="2400" dirty="0"/>
              <a:t>NaturalGas.org (An educational association)  www.naturalgas.org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eaLnBrk="1" hangingPunct="1"/>
            <a:r>
              <a:rPr lang="en-US" dirty="0"/>
              <a:t>Networking</a:t>
            </a:r>
          </a:p>
        </p:txBody>
      </p:sp>
      <p:sp>
        <p:nvSpPr>
          <p:cNvPr id="50179" name="Content Placeholder 2"/>
          <p:cNvSpPr>
            <a:spLocks noGrp="1"/>
          </p:cNvSpPr>
          <p:nvPr>
            <p:ph idx="1"/>
          </p:nvPr>
        </p:nvSpPr>
        <p:spPr>
          <a:xfrm>
            <a:off x="457200" y="1676400"/>
            <a:ext cx="8229600" cy="2730500"/>
          </a:xfrm>
        </p:spPr>
        <p:txBody>
          <a:bodyPr/>
          <a:lstStyle/>
          <a:p>
            <a:pPr eaLnBrk="1" hangingPunct="1">
              <a:lnSpc>
                <a:spcPct val="150000"/>
              </a:lnSpc>
              <a:buFont typeface="Courier New" panose="02070309020205020404" pitchFamily="49" charset="0"/>
              <a:buChar char="o"/>
            </a:pPr>
            <a:r>
              <a:rPr lang="en-US" sz="2200" dirty="0"/>
              <a:t>One company leads to another</a:t>
            </a:r>
          </a:p>
          <a:p>
            <a:pPr eaLnBrk="1" hangingPunct="1">
              <a:lnSpc>
                <a:spcPct val="150000"/>
              </a:lnSpc>
              <a:buFont typeface="Courier New" panose="02070309020205020404" pitchFamily="49" charset="0"/>
              <a:buChar char="o"/>
            </a:pPr>
            <a:r>
              <a:rPr lang="en-US" sz="2200" dirty="0"/>
              <a:t>Different regions w/ in the same company</a:t>
            </a:r>
          </a:p>
          <a:p>
            <a:pPr eaLnBrk="1" hangingPunct="1">
              <a:lnSpc>
                <a:spcPct val="150000"/>
              </a:lnSpc>
              <a:buFont typeface="Courier New" panose="02070309020205020404" pitchFamily="49" charset="0"/>
              <a:buChar char="o"/>
            </a:pPr>
            <a:r>
              <a:rPr lang="en-US" sz="2200" dirty="0"/>
              <a:t>Different departments w/ in the same company eg: C&amp;M - HSE, Operation &amp; Field Operation Manager, Area Safety Mgr</a:t>
            </a:r>
          </a:p>
          <a:p>
            <a:pPr eaLnBrk="1" hangingPunct="1">
              <a:lnSpc>
                <a:spcPct val="150000"/>
              </a:lnSpc>
              <a:buFont typeface="Courier New" panose="02070309020205020404" pitchFamily="49" charset="0"/>
              <a:buChar char="o"/>
            </a:pPr>
            <a:r>
              <a:rPr lang="en-US" sz="2200" dirty="0"/>
              <a:t>Contractors – Safety Coordinator</a:t>
            </a:r>
          </a:p>
          <a:p>
            <a:pPr eaLnBrk="1" hangingPunct="1">
              <a:lnSpc>
                <a:spcPct val="80000"/>
              </a:lnSpc>
              <a:buFont typeface="Wingdings" pitchFamily="-65" charset="2"/>
              <a:buNone/>
            </a:pPr>
            <a:endParaRPr lang="en-US" sz="2200" dirty="0"/>
          </a:p>
          <a:p>
            <a:pPr eaLnBrk="1" hangingPunct="1">
              <a:lnSpc>
                <a:spcPct val="80000"/>
              </a:lnSpc>
              <a:buFont typeface="Wingdings" pitchFamily="-65" charset="2"/>
              <a:buNone/>
            </a:pPr>
            <a:r>
              <a:rPr lang="en-US" sz="2200" dirty="0"/>
              <a:t>     </a:t>
            </a:r>
            <a:endParaRPr lang="en-US" dirty="0"/>
          </a:p>
        </p:txBody>
      </p:sp>
      <p:pic>
        <p:nvPicPr>
          <p:cNvPr id="3" name="Picture 2">
            <a:extLst>
              <a:ext uri="{FF2B5EF4-FFF2-40B4-BE49-F238E27FC236}">
                <a16:creationId xmlns:a16="http://schemas.microsoft.com/office/drawing/2014/main" id="{5D578D88-6459-1046-9275-092E357D266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00800" y="4038600"/>
            <a:ext cx="2523322" cy="273050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pPr eaLnBrk="1" hangingPunct="1"/>
            <a:r>
              <a:rPr lang="en-US" dirty="0"/>
              <a:t>New Construction</a:t>
            </a:r>
            <a:r>
              <a:rPr lang="en-US" sz="3000" dirty="0"/>
              <a:t>		</a:t>
            </a:r>
            <a:endParaRPr lang="en-US" dirty="0"/>
          </a:p>
        </p:txBody>
      </p:sp>
      <p:sp>
        <p:nvSpPr>
          <p:cNvPr id="51203" name="Content Placeholder 2"/>
          <p:cNvSpPr>
            <a:spLocks noGrp="1"/>
          </p:cNvSpPr>
          <p:nvPr>
            <p:ph idx="1"/>
          </p:nvPr>
        </p:nvSpPr>
        <p:spPr>
          <a:xfrm>
            <a:off x="457200" y="1561306"/>
            <a:ext cx="8229600" cy="2133600"/>
          </a:xfrm>
        </p:spPr>
        <p:txBody>
          <a:bodyPr/>
          <a:lstStyle/>
          <a:p>
            <a:pPr eaLnBrk="1" hangingPunct="1">
              <a:buFont typeface="Wingdings" pitchFamily="-65" charset="2"/>
              <a:buNone/>
            </a:pPr>
            <a:r>
              <a:rPr lang="en-US" sz="3000" dirty="0"/>
              <a:t>   Generally, two or more companies will form a partnership on a new pipeline and give it its own name. One of the owners will be the operational manager</a:t>
            </a:r>
          </a:p>
        </p:txBody>
      </p:sp>
      <p:pic>
        <p:nvPicPr>
          <p:cNvPr id="4" name="Picture 3" descr="trench-construction.png">
            <a:extLst>
              <a:ext uri="{FF2B5EF4-FFF2-40B4-BE49-F238E27FC236}">
                <a16:creationId xmlns:a16="http://schemas.microsoft.com/office/drawing/2014/main" id="{C195E6F9-C715-AF4E-B440-10624B357DA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438400" y="3962401"/>
            <a:ext cx="3887787" cy="1943894"/>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pPr eaLnBrk="1" hangingPunct="1"/>
            <a:r>
              <a:rPr lang="en-US" dirty="0"/>
              <a:t>Project Offices</a:t>
            </a:r>
          </a:p>
        </p:txBody>
      </p:sp>
      <p:sp>
        <p:nvSpPr>
          <p:cNvPr id="52227" name="Content Placeholder 2"/>
          <p:cNvSpPr>
            <a:spLocks noGrp="1"/>
          </p:cNvSpPr>
          <p:nvPr>
            <p:ph idx="1"/>
          </p:nvPr>
        </p:nvSpPr>
        <p:spPr>
          <a:xfrm>
            <a:off x="457200" y="1835150"/>
            <a:ext cx="6248400" cy="2819400"/>
          </a:xfrm>
        </p:spPr>
        <p:txBody>
          <a:bodyPr/>
          <a:lstStyle/>
          <a:p>
            <a:pPr eaLnBrk="1" hangingPunct="1">
              <a:buNone/>
            </a:pPr>
            <a:r>
              <a:rPr lang="en-US" dirty="0"/>
              <a:t>Titles to ask for Include</a:t>
            </a:r>
          </a:p>
          <a:p>
            <a:pPr marL="914400" lvl="1" indent="-457200">
              <a:buFont typeface="Courier New" panose="02070309020205020404" pitchFamily="49" charset="0"/>
              <a:buChar char="o"/>
            </a:pPr>
            <a:r>
              <a:rPr lang="en-US" dirty="0"/>
              <a:t>HSE, Safety Manager</a:t>
            </a:r>
          </a:p>
          <a:p>
            <a:pPr marL="914400" lvl="1" indent="-457200">
              <a:buFont typeface="Courier New" panose="02070309020205020404" pitchFamily="49" charset="0"/>
              <a:buChar char="o"/>
            </a:pPr>
            <a:r>
              <a:rPr lang="en-US" dirty="0"/>
              <a:t>Operation Supervisor</a:t>
            </a:r>
          </a:p>
          <a:p>
            <a:pPr marL="914400" lvl="1" indent="-457200">
              <a:buFont typeface="Courier New" panose="02070309020205020404" pitchFamily="49" charset="0"/>
              <a:buChar char="o"/>
            </a:pPr>
            <a:r>
              <a:rPr lang="en-US" dirty="0"/>
              <a:t>Maintenance Supervisor</a:t>
            </a:r>
          </a:p>
          <a:p>
            <a:pPr eaLnBrk="1" hangingPunct="1">
              <a:buFont typeface="Wingdings" pitchFamily="-65" charset="2"/>
              <a:buNone/>
            </a:pPr>
            <a:endParaRPr lang="en-US" dirty="0"/>
          </a:p>
          <a:p>
            <a:pPr eaLnBrk="1" hangingPunct="1">
              <a:buFont typeface="Wingdings" pitchFamily="-65" charset="2"/>
              <a:buNone/>
            </a:pPr>
            <a:endParaRPr lang="en-US" dirty="0"/>
          </a:p>
        </p:txBody>
      </p:sp>
      <p:pic>
        <p:nvPicPr>
          <p:cNvPr id="3" name="Picture 2">
            <a:extLst>
              <a:ext uri="{FF2B5EF4-FFF2-40B4-BE49-F238E27FC236}">
                <a16:creationId xmlns:a16="http://schemas.microsoft.com/office/drawing/2014/main" id="{7238B6F3-495E-CD47-9293-373514CEE4B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26983" y="3124200"/>
            <a:ext cx="3072517" cy="30607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eaLnBrk="1" hangingPunct="1"/>
            <a:r>
              <a:rPr lang="en-US" dirty="0"/>
              <a:t>Coordination of efforts</a:t>
            </a:r>
          </a:p>
        </p:txBody>
      </p:sp>
      <p:sp>
        <p:nvSpPr>
          <p:cNvPr id="53251" name="Content Placeholder 2"/>
          <p:cNvSpPr>
            <a:spLocks noGrp="1"/>
          </p:cNvSpPr>
          <p:nvPr>
            <p:ph idx="1"/>
          </p:nvPr>
        </p:nvSpPr>
        <p:spPr/>
        <p:txBody>
          <a:bodyPr/>
          <a:lstStyle/>
          <a:p>
            <a:pPr eaLnBrk="1" hangingPunct="1">
              <a:buFont typeface="Wingdings" pitchFamily="-65" charset="2"/>
              <a:buNone/>
            </a:pPr>
            <a:r>
              <a:rPr lang="en-US" dirty="0"/>
              <a:t> Interstate</a:t>
            </a:r>
            <a:r>
              <a:rPr lang="en-US" baseline="0" dirty="0"/>
              <a:t> &amp; </a:t>
            </a:r>
            <a:r>
              <a:rPr lang="en-US" dirty="0"/>
              <a:t>National aspects require </a:t>
            </a:r>
          </a:p>
          <a:p>
            <a:pPr eaLnBrk="1" hangingPunct="1">
              <a:buFont typeface="Wingdings" pitchFamily="-65" charset="2"/>
              <a:buNone/>
            </a:pPr>
            <a:r>
              <a:rPr lang="en-US" dirty="0"/>
              <a:t>        multi-regional coordination</a:t>
            </a:r>
          </a:p>
          <a:p>
            <a:pPr eaLnBrk="1" hangingPunct="1">
              <a:buFont typeface="Wingdings" pitchFamily="-65" charset="2"/>
              <a:buNone/>
            </a:pPr>
            <a:endParaRPr lang="en-US" dirty="0"/>
          </a:p>
          <a:p>
            <a:pPr eaLnBrk="1" hangingPunct="1"/>
            <a:endParaRPr lang="en-US" sz="20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8E61E2C-558A-2A41-97B4-AF8A0AEE440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86635" y="218392"/>
            <a:ext cx="2086694" cy="858153"/>
          </a:xfrm>
          <a:prstGeom prst="rect">
            <a:avLst/>
          </a:prstGeom>
        </p:spPr>
      </p:pic>
      <p:pic>
        <p:nvPicPr>
          <p:cNvPr id="8" name="Picture 7">
            <a:extLst>
              <a:ext uri="{FF2B5EF4-FFF2-40B4-BE49-F238E27FC236}">
                <a16:creationId xmlns:a16="http://schemas.microsoft.com/office/drawing/2014/main" id="{B532B195-27B2-504A-BD7E-DC99295626E1}"/>
              </a:ext>
            </a:extLst>
          </p:cNvPr>
          <p:cNvPicPr>
            <a:picLocks noChangeAspect="1"/>
          </p:cNvPicPr>
          <p:nvPr/>
        </p:nvPicPr>
        <p:blipFill>
          <a:blip r:embed="rId3"/>
          <a:stretch>
            <a:fillRect/>
          </a:stretch>
        </p:blipFill>
        <p:spPr>
          <a:xfrm>
            <a:off x="7708987" y="1208532"/>
            <a:ext cx="1358181" cy="1569634"/>
          </a:xfrm>
          <a:prstGeom prst="rect">
            <a:avLst/>
          </a:prstGeom>
        </p:spPr>
      </p:pic>
      <p:pic>
        <p:nvPicPr>
          <p:cNvPr id="12" name="Picture 11">
            <a:extLst>
              <a:ext uri="{FF2B5EF4-FFF2-40B4-BE49-F238E27FC236}">
                <a16:creationId xmlns:a16="http://schemas.microsoft.com/office/drawing/2014/main" id="{42918B12-15B2-F04F-9F94-728272B1A55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26632" y="1301359"/>
            <a:ext cx="3117163" cy="3117163"/>
          </a:xfrm>
          <a:prstGeom prst="rect">
            <a:avLst/>
          </a:prstGeom>
        </p:spPr>
      </p:pic>
      <p:pic>
        <p:nvPicPr>
          <p:cNvPr id="14" name="Picture 13">
            <a:extLst>
              <a:ext uri="{FF2B5EF4-FFF2-40B4-BE49-F238E27FC236}">
                <a16:creationId xmlns:a16="http://schemas.microsoft.com/office/drawing/2014/main" id="{234CAA3F-8926-0745-A2B0-548A23EA0A8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28444" y="5527498"/>
            <a:ext cx="2237188" cy="1127333"/>
          </a:xfrm>
          <a:prstGeom prst="rect">
            <a:avLst/>
          </a:prstGeom>
        </p:spPr>
      </p:pic>
      <p:pic>
        <p:nvPicPr>
          <p:cNvPr id="22" name="Picture 21">
            <a:extLst>
              <a:ext uri="{FF2B5EF4-FFF2-40B4-BE49-F238E27FC236}">
                <a16:creationId xmlns:a16="http://schemas.microsoft.com/office/drawing/2014/main" id="{A6FD1FB7-4BE7-E249-801F-9A12586B990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07270" y="4614912"/>
            <a:ext cx="2552659" cy="2552659"/>
          </a:xfrm>
          <a:prstGeom prst="rect">
            <a:avLst/>
          </a:prstGeom>
        </p:spPr>
      </p:pic>
      <p:pic>
        <p:nvPicPr>
          <p:cNvPr id="29" name="Picture 28">
            <a:extLst>
              <a:ext uri="{FF2B5EF4-FFF2-40B4-BE49-F238E27FC236}">
                <a16:creationId xmlns:a16="http://schemas.microsoft.com/office/drawing/2014/main" id="{957E3E32-EAAE-364A-8DA8-21C3A666270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581165" y="782597"/>
            <a:ext cx="4385552" cy="1342516"/>
          </a:xfrm>
          <a:prstGeom prst="rect">
            <a:avLst/>
          </a:prstGeom>
        </p:spPr>
      </p:pic>
      <p:pic>
        <p:nvPicPr>
          <p:cNvPr id="9" name="Picture 8">
            <a:extLst>
              <a:ext uri="{FF2B5EF4-FFF2-40B4-BE49-F238E27FC236}">
                <a16:creationId xmlns:a16="http://schemas.microsoft.com/office/drawing/2014/main" id="{D2A7C4ED-42A9-4643-A5A0-8285E64BDB6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16727" y="4702889"/>
            <a:ext cx="1779373" cy="1779373"/>
          </a:xfrm>
          <a:prstGeom prst="rect">
            <a:avLst/>
          </a:prstGeom>
        </p:spPr>
      </p:pic>
      <p:pic>
        <p:nvPicPr>
          <p:cNvPr id="11" name="Picture 10">
            <a:extLst>
              <a:ext uri="{FF2B5EF4-FFF2-40B4-BE49-F238E27FC236}">
                <a16:creationId xmlns:a16="http://schemas.microsoft.com/office/drawing/2014/main" id="{E854BDD2-4133-1D49-A3EC-81D7BB85E84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023308" y="5967803"/>
            <a:ext cx="1813348" cy="540253"/>
          </a:xfrm>
          <a:prstGeom prst="rect">
            <a:avLst/>
          </a:prstGeom>
        </p:spPr>
      </p:pic>
      <p:pic>
        <p:nvPicPr>
          <p:cNvPr id="15" name="Picture 14">
            <a:extLst>
              <a:ext uri="{FF2B5EF4-FFF2-40B4-BE49-F238E27FC236}">
                <a16:creationId xmlns:a16="http://schemas.microsoft.com/office/drawing/2014/main" id="{3CFD7C3C-B7A4-194D-A5E0-67A642D5FDE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43252" y="3945621"/>
            <a:ext cx="2126325" cy="619541"/>
          </a:xfrm>
          <a:prstGeom prst="rect">
            <a:avLst/>
          </a:prstGeom>
        </p:spPr>
      </p:pic>
      <p:pic>
        <p:nvPicPr>
          <p:cNvPr id="23" name="Picture 22">
            <a:extLst>
              <a:ext uri="{FF2B5EF4-FFF2-40B4-BE49-F238E27FC236}">
                <a16:creationId xmlns:a16="http://schemas.microsoft.com/office/drawing/2014/main" id="{4D3F1FEB-F65A-0D45-92EE-DEE0BAA895D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419027" y="3540988"/>
            <a:ext cx="3009900" cy="1054100"/>
          </a:xfrm>
          <a:prstGeom prst="rect">
            <a:avLst/>
          </a:prstGeom>
        </p:spPr>
      </p:pic>
      <p:pic>
        <p:nvPicPr>
          <p:cNvPr id="10" name="Picture 9">
            <a:extLst>
              <a:ext uri="{FF2B5EF4-FFF2-40B4-BE49-F238E27FC236}">
                <a16:creationId xmlns:a16="http://schemas.microsoft.com/office/drawing/2014/main" id="{8A072EDD-01EA-7C40-8894-22084DB209CD}"/>
              </a:ext>
            </a:extLst>
          </p:cNvPr>
          <p:cNvPicPr>
            <a:picLocks noChangeAspect="1"/>
          </p:cNvPicPr>
          <p:nvPr/>
        </p:nvPicPr>
        <p:blipFill>
          <a:blip r:embed="rId12"/>
          <a:stretch>
            <a:fillRect/>
          </a:stretch>
        </p:blipFill>
        <p:spPr>
          <a:xfrm>
            <a:off x="1353912" y="468894"/>
            <a:ext cx="2552658" cy="1021063"/>
          </a:xfrm>
          <a:prstGeom prst="rect">
            <a:avLst/>
          </a:prstGeom>
        </p:spPr>
      </p:pic>
      <p:pic>
        <p:nvPicPr>
          <p:cNvPr id="3" name="Picture 2">
            <a:extLst>
              <a:ext uri="{FF2B5EF4-FFF2-40B4-BE49-F238E27FC236}">
                <a16:creationId xmlns:a16="http://schemas.microsoft.com/office/drawing/2014/main" id="{05E1CA6A-422D-B44E-9C53-6EE79FC94A1D}"/>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5061759" y="4101062"/>
            <a:ext cx="2232820" cy="579674"/>
          </a:xfrm>
          <a:prstGeom prst="rect">
            <a:avLst/>
          </a:prstGeom>
        </p:spPr>
      </p:pic>
      <p:pic>
        <p:nvPicPr>
          <p:cNvPr id="13" name="Picture 12">
            <a:extLst>
              <a:ext uri="{FF2B5EF4-FFF2-40B4-BE49-F238E27FC236}">
                <a16:creationId xmlns:a16="http://schemas.microsoft.com/office/drawing/2014/main" id="{A612C031-72A0-404B-B2C9-EFB6C5C1DB22}"/>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02046" y="1656778"/>
            <a:ext cx="1928195" cy="854314"/>
          </a:xfrm>
          <a:prstGeom prst="rect">
            <a:avLst/>
          </a:prstGeom>
        </p:spPr>
      </p:pic>
      <p:pic>
        <p:nvPicPr>
          <p:cNvPr id="17" name="Picture 16">
            <a:extLst>
              <a:ext uri="{FF2B5EF4-FFF2-40B4-BE49-F238E27FC236}">
                <a16:creationId xmlns:a16="http://schemas.microsoft.com/office/drawing/2014/main" id="{9AADF472-B20E-D049-A997-0AC4856E9D53}"/>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49179" y="2677913"/>
            <a:ext cx="3437647" cy="809757"/>
          </a:xfrm>
          <a:prstGeom prst="rect">
            <a:avLst/>
          </a:prstGeom>
        </p:spPr>
      </p:pic>
      <p:pic>
        <p:nvPicPr>
          <p:cNvPr id="21" name="Picture 20">
            <a:extLst>
              <a:ext uri="{FF2B5EF4-FFF2-40B4-BE49-F238E27FC236}">
                <a16:creationId xmlns:a16="http://schemas.microsoft.com/office/drawing/2014/main" id="{997CE9BB-58B8-2946-B40C-8ED4BA7467A3}"/>
              </a:ext>
            </a:extLst>
          </p:cNvPr>
          <p:cNvPicPr>
            <a:picLocks noChangeAspect="1"/>
          </p:cNvPicPr>
          <p:nvPr/>
        </p:nvPicPr>
        <p:blipFill>
          <a:blip r:embed="rId16"/>
          <a:stretch>
            <a:fillRect/>
          </a:stretch>
        </p:blipFill>
        <p:spPr>
          <a:xfrm>
            <a:off x="3446104" y="1884099"/>
            <a:ext cx="2625147" cy="744243"/>
          </a:xfrm>
          <a:prstGeom prst="rect">
            <a:avLst/>
          </a:prstGeom>
        </p:spPr>
      </p:pic>
      <p:pic>
        <p:nvPicPr>
          <p:cNvPr id="27" name="Picture 26">
            <a:extLst>
              <a:ext uri="{FF2B5EF4-FFF2-40B4-BE49-F238E27FC236}">
                <a16:creationId xmlns:a16="http://schemas.microsoft.com/office/drawing/2014/main" id="{9A7E6F61-4BCB-A94C-91D8-B172BB47689A}"/>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6691670" y="4875302"/>
            <a:ext cx="2283620" cy="524682"/>
          </a:xfrm>
          <a:prstGeom prst="rect">
            <a:avLst/>
          </a:prstGeom>
        </p:spPr>
      </p:pic>
      <p:pic>
        <p:nvPicPr>
          <p:cNvPr id="37" name="Picture 36">
            <a:extLst>
              <a:ext uri="{FF2B5EF4-FFF2-40B4-BE49-F238E27FC236}">
                <a16:creationId xmlns:a16="http://schemas.microsoft.com/office/drawing/2014/main" id="{841D7925-45AE-EF43-88A7-24699C5C039C}"/>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2858453" y="4525295"/>
            <a:ext cx="2625147" cy="712669"/>
          </a:xfrm>
          <a:prstGeom prst="rect">
            <a:avLst/>
          </a:prstGeom>
        </p:spPr>
      </p:pic>
      <p:pic>
        <p:nvPicPr>
          <p:cNvPr id="39" name="Picture 38">
            <a:extLst>
              <a:ext uri="{FF2B5EF4-FFF2-40B4-BE49-F238E27FC236}">
                <a16:creationId xmlns:a16="http://schemas.microsoft.com/office/drawing/2014/main" id="{A9D79CC3-E1D1-1F4F-95BE-727F9A4E0DAD}"/>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3707078" y="437588"/>
            <a:ext cx="2529290" cy="541592"/>
          </a:xfrm>
          <a:prstGeom prst="rect">
            <a:avLst/>
          </a:prstGeom>
        </p:spPr>
      </p:pic>
      <p:pic>
        <p:nvPicPr>
          <p:cNvPr id="41" name="Picture 40">
            <a:extLst>
              <a:ext uri="{FF2B5EF4-FFF2-40B4-BE49-F238E27FC236}">
                <a16:creationId xmlns:a16="http://schemas.microsoft.com/office/drawing/2014/main" id="{42E83579-C080-274F-98C6-992A700BC14B}"/>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7447601" y="2936786"/>
            <a:ext cx="1485331" cy="1601286"/>
          </a:xfrm>
          <a:prstGeom prst="rect">
            <a:avLst/>
          </a:prstGeom>
        </p:spPr>
      </p:pic>
    </p:spTree>
    <p:extLst>
      <p:ext uri="{BB962C8B-B14F-4D97-AF65-F5344CB8AC3E}">
        <p14:creationId xmlns:p14="http://schemas.microsoft.com/office/powerpoint/2010/main" val="10241252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621" y="1600906"/>
            <a:ext cx="7772400" cy="676275"/>
          </a:xfrm>
          <a:effectLst>
            <a:outerShdw blurRad="50800" dist="38100" dir="8100000" algn="tr" rotWithShape="0">
              <a:prstClr val="black">
                <a:alpha val="40000"/>
              </a:prstClr>
            </a:outerShdw>
          </a:effectLst>
        </p:spPr>
        <p:txBody>
          <a:bodyPr>
            <a:normAutofit fontScale="90000"/>
          </a:bodyPr>
          <a:lstStyle/>
          <a:p>
            <a:r>
              <a:rPr lang="en-US" b="1" dirty="0"/>
              <a:t>Questions?</a:t>
            </a:r>
          </a:p>
        </p:txBody>
      </p:sp>
      <p:pic>
        <p:nvPicPr>
          <p:cNvPr id="5" name="Picture 4" descr="question-mark-guy.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690869" y="2445630"/>
            <a:ext cx="3426450" cy="2966021"/>
          </a:xfrm>
          <a:prstGeom prst="rect">
            <a:avLst/>
          </a:prstGeom>
        </p:spPr>
      </p:pic>
    </p:spTree>
    <p:extLst>
      <p:ext uri="{BB962C8B-B14F-4D97-AF65-F5344CB8AC3E}">
        <p14:creationId xmlns:p14="http://schemas.microsoft.com/office/powerpoint/2010/main" val="161761304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99AA9F-95E6-A345-A34F-D3AE1119323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032000" y="2590800"/>
            <a:ext cx="5080000" cy="1676400"/>
          </a:xfrm>
          <a:prstGeom prst="rect">
            <a:avLst/>
          </a:prstGeom>
        </p:spPr>
      </p:pic>
    </p:spTree>
    <p:extLst>
      <p:ext uri="{BB962C8B-B14F-4D97-AF65-F5344CB8AC3E}">
        <p14:creationId xmlns:p14="http://schemas.microsoft.com/office/powerpoint/2010/main" val="284339894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11714</TotalTime>
  <Words>1819</Words>
  <Application>Microsoft Macintosh PowerPoint</Application>
  <PresentationFormat>On-screen Show (4:3)</PresentationFormat>
  <Paragraphs>413</Paragraphs>
  <Slides>52</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52</vt:i4>
      </vt:variant>
    </vt:vector>
  </HeadingPairs>
  <TitlesOfParts>
    <vt:vector size="59" baseType="lpstr">
      <vt:lpstr>Arial</vt:lpstr>
      <vt:lpstr>Calibri</vt:lpstr>
      <vt:lpstr>Century Gothic</vt:lpstr>
      <vt:lpstr>Courier New</vt:lpstr>
      <vt:lpstr>Times New Roman</vt:lpstr>
      <vt:lpstr>Wingdings</vt:lpstr>
      <vt:lpstr>Default Theme</vt:lpstr>
      <vt:lpstr>Natural Gas Markets</vt:lpstr>
      <vt:lpstr>Overview</vt:lpstr>
      <vt:lpstr>Exploration</vt:lpstr>
      <vt:lpstr>PowerPoint Presentation</vt:lpstr>
      <vt:lpstr>Production</vt:lpstr>
      <vt:lpstr>Compressor Station</vt:lpstr>
      <vt:lpstr>Gas Plant</vt:lpstr>
      <vt:lpstr>Transmission</vt:lpstr>
      <vt:lpstr>Transmission Pipeline</vt:lpstr>
      <vt:lpstr>City Gate/ Storage</vt:lpstr>
      <vt:lpstr>Distribution to homes and businesses</vt:lpstr>
      <vt:lpstr>Each Step Needs Gas Detection</vt:lpstr>
      <vt:lpstr>How does RKI fit in?</vt:lpstr>
      <vt:lpstr>Two Types of Operators:</vt:lpstr>
      <vt:lpstr>GX-2012 </vt:lpstr>
      <vt:lpstr>GX-2012</vt:lpstr>
      <vt:lpstr>GX-2012</vt:lpstr>
      <vt:lpstr>GX-2012</vt:lpstr>
      <vt:lpstr>GX-2012</vt:lpstr>
      <vt:lpstr>GX-3R &amp; GX-3R Pro</vt:lpstr>
      <vt:lpstr>GX-3R</vt:lpstr>
      <vt:lpstr>PowerPoint Presentation</vt:lpstr>
      <vt:lpstr>Single Gas Monitors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Stacking Up to the Competition</vt:lpstr>
      <vt:lpstr>Stacking Up to the Competition</vt:lpstr>
      <vt:lpstr>Stacking Up to the Competition</vt:lpstr>
      <vt:lpstr>Stacking Up to the Competition</vt:lpstr>
      <vt:lpstr>Stacking Up to the Competition</vt:lpstr>
      <vt:lpstr>PowerPoint Presentation</vt:lpstr>
      <vt:lpstr>Selling to Gas Markets</vt:lpstr>
      <vt:lpstr>Gas Utility Service Areas</vt:lpstr>
      <vt:lpstr>Natural Gas Transmission Pipeline and Storage field map</vt:lpstr>
      <vt:lpstr>Gas Associations</vt:lpstr>
      <vt:lpstr>Networking</vt:lpstr>
      <vt:lpstr>New Construction  </vt:lpstr>
      <vt:lpstr>Project Offices</vt:lpstr>
      <vt:lpstr>Coordination of efforts</vt:lpstr>
      <vt:lpstr>PowerPoint Presentation</vt:lpstr>
      <vt:lpstr>Questions?</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1.3 million miles of transmission pipeline</dc:title>
  <dc:creator>Darrell Pinckard</dc:creator>
  <cp:lastModifiedBy>Michael Johnson</cp:lastModifiedBy>
  <cp:revision>126</cp:revision>
  <dcterms:created xsi:type="dcterms:W3CDTF">2009-05-21T23:27:16Z</dcterms:created>
  <dcterms:modified xsi:type="dcterms:W3CDTF">2020-04-30T20:12:56Z</dcterms:modified>
</cp:coreProperties>
</file>