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32" r:id="rId1"/>
  </p:sldMasterIdLst>
  <p:notesMasterIdLst>
    <p:notesMasterId r:id="rId15"/>
  </p:notesMasterIdLst>
  <p:sldIdLst>
    <p:sldId id="269" r:id="rId2"/>
    <p:sldId id="474" r:id="rId3"/>
    <p:sldId id="337" r:id="rId4"/>
    <p:sldId id="475" r:id="rId5"/>
    <p:sldId id="477" r:id="rId6"/>
    <p:sldId id="319" r:id="rId7"/>
    <p:sldId id="476" r:id="rId8"/>
    <p:sldId id="478" r:id="rId9"/>
    <p:sldId id="320" r:id="rId10"/>
    <p:sldId id="358" r:id="rId11"/>
    <p:sldId id="479" r:id="rId12"/>
    <p:sldId id="322" r:id="rId13"/>
    <p:sldId id="323" r:id="rId14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62">
          <p15:clr>
            <a:srgbClr val="A4A3A4"/>
          </p15:clr>
        </p15:guide>
        <p15:guide id="2" pos="28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34"/>
    <p:restoredTop sz="97026" autoAdjust="0"/>
  </p:normalViewPr>
  <p:slideViewPr>
    <p:cSldViewPr snapToGrid="0" snapToObjects="1" showGuides="1">
      <p:cViewPr varScale="1">
        <p:scale>
          <a:sx n="151" d="100"/>
          <a:sy n="151" d="100"/>
        </p:scale>
        <p:origin x="1872" y="184"/>
      </p:cViewPr>
      <p:guideLst>
        <p:guide orient="horz" pos="2462"/>
        <p:guide pos="281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5C6D8-229F-C945-81A4-44F6162101DF}" type="datetimeFigureOut">
              <a:rPr lang="en-US" smtClean="0"/>
              <a:t>5/14/20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73D61-C613-0B41-BE27-D311DD7D2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25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84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7BD8C1C-499F-3046-9287-7306CE60D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E3344D-F52F-BF4F-B030-DB7753BC1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50" y="984250"/>
            <a:ext cx="6896100" cy="48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002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EDCF1-8973-C747-A7C2-72A40794D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Product Family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95D515-B849-7441-81D1-5ED2F0FF95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73" y="1115623"/>
            <a:ext cx="4559313" cy="28346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49B71D-135A-DA4B-8164-C9AC3A2F7ED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4686" y="3439048"/>
            <a:ext cx="4559314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55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Picture 4" descr="FixedTrifoldBrochure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300" y="0"/>
            <a:ext cx="53426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6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7"/>
          <p:cNvSpPr/>
          <p:nvPr/>
        </p:nvSpPr>
        <p:spPr bwMode="auto">
          <a:xfrm>
            <a:off x="50982" y="4040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3000" kern="0" dirty="0">
                <a:latin typeface="+mj-lt"/>
              </a:rPr>
              <a:t>Controllers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748" y="2018632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0" dirty="0">
              <a:latin typeface="Century Gothic" panose="020B0502020202020204" pitchFamily="34" charset="0"/>
            </a:endParaRPr>
          </a:p>
        </p:txBody>
      </p:sp>
      <p:pic>
        <p:nvPicPr>
          <p:cNvPr id="3" name="Picture 2" descr="Beacon-110-Angl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555" y="1113113"/>
            <a:ext cx="926867" cy="1145608"/>
          </a:xfrm>
          <a:prstGeom prst="rect">
            <a:avLst/>
          </a:prstGeom>
        </p:spPr>
      </p:pic>
      <p:pic>
        <p:nvPicPr>
          <p:cNvPr id="5" name="Picture 4" descr="Beacon-200-Angl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0726" y="1001271"/>
            <a:ext cx="1163098" cy="1279408"/>
          </a:xfrm>
          <a:prstGeom prst="rect">
            <a:avLst/>
          </a:prstGeom>
        </p:spPr>
      </p:pic>
      <p:pic>
        <p:nvPicPr>
          <p:cNvPr id="6" name="Picture 5" descr="Beacon-410A-Angl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141" y="4289401"/>
            <a:ext cx="1269999" cy="1396999"/>
          </a:xfrm>
          <a:prstGeom prst="rect">
            <a:avLst/>
          </a:prstGeom>
        </p:spPr>
      </p:pic>
      <p:pic>
        <p:nvPicPr>
          <p:cNvPr id="7" name="Picture 6" descr="Beacon-800-Angl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0726" y="4289401"/>
            <a:ext cx="1411112" cy="156351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81773" y="2157568"/>
            <a:ext cx="1081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Beacon 110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68929" y="2234076"/>
            <a:ext cx="1081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Beacon 200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7102" y="5606692"/>
            <a:ext cx="1081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Beacon 410A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85356" y="5808216"/>
            <a:ext cx="1081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Beacon 800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05795"/>
              </p:ext>
            </p:extLst>
          </p:nvPr>
        </p:nvGraphicFramePr>
        <p:xfrm>
          <a:off x="1149672" y="2770122"/>
          <a:ext cx="2191937" cy="131775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191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900" b="0" dirty="0"/>
                        <a:t>1 </a:t>
                      </a:r>
                      <a:r>
                        <a:rPr lang="mr-IN" sz="900" b="0" dirty="0"/>
                        <a:t>–</a:t>
                      </a:r>
                      <a:r>
                        <a:rPr lang="en-US" sz="900" b="0" dirty="0"/>
                        <a:t> 8 Channel</a:t>
                      </a:r>
                      <a:r>
                        <a:rPr lang="en-US" sz="900" b="0" baseline="0" dirty="0"/>
                        <a:t> fixed systems controllers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900" dirty="0"/>
                        <a:t>Digital</a:t>
                      </a:r>
                      <a:r>
                        <a:rPr lang="en-US" sz="900" baseline="0" dirty="0"/>
                        <a:t> Readout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900" dirty="0"/>
                        <a:t>Weather proof NEMA 4X</a:t>
                      </a:r>
                      <a:r>
                        <a:rPr lang="en-US" sz="900" baseline="0" dirty="0"/>
                        <a:t> enclosure</a:t>
                      </a:r>
                      <a:endParaRPr lang="en-US" sz="9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900" dirty="0"/>
                        <a:t>Audible alarm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900" dirty="0"/>
                        <a:t>Alarm reset button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900" dirty="0"/>
                        <a:t>Optional strobe &amp; battery</a:t>
                      </a:r>
                      <a:r>
                        <a:rPr lang="en-US" sz="900" baseline="0" dirty="0"/>
                        <a:t> backup</a:t>
                      </a:r>
                      <a:endParaRPr lang="en-US" sz="9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29" name="Straight Connector 28"/>
          <p:cNvCxnSpPr>
            <a:cxnSpLocks/>
          </p:cNvCxnSpPr>
          <p:nvPr/>
        </p:nvCxnSpPr>
        <p:spPr>
          <a:xfrm>
            <a:off x="1418606" y="1676766"/>
            <a:ext cx="127446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cxnSpLocks/>
          </p:cNvCxnSpPr>
          <p:nvPr/>
        </p:nvCxnSpPr>
        <p:spPr>
          <a:xfrm>
            <a:off x="1447688" y="5224983"/>
            <a:ext cx="127446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cxnSpLocks/>
          </p:cNvCxnSpPr>
          <p:nvPr/>
        </p:nvCxnSpPr>
        <p:spPr>
          <a:xfrm>
            <a:off x="726351" y="2452436"/>
            <a:ext cx="0" cy="183696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cxnSpLocks/>
          </p:cNvCxnSpPr>
          <p:nvPr/>
        </p:nvCxnSpPr>
        <p:spPr>
          <a:xfrm>
            <a:off x="3531640" y="2575925"/>
            <a:ext cx="0" cy="171347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Table 43"/>
          <p:cNvGraphicFramePr>
            <a:graphicFrameLocks noGrp="1"/>
          </p:cNvGraphicFramePr>
          <p:nvPr>
            <p:extLst/>
          </p:nvPr>
        </p:nvGraphicFramePr>
        <p:xfrm>
          <a:off x="4460238" y="1577205"/>
          <a:ext cx="4392540" cy="451219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64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3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63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63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Beacon</a:t>
                      </a:r>
                      <a:r>
                        <a:rPr lang="en-US" sz="1000" b="1" baseline="0" dirty="0"/>
                        <a:t> 110</a:t>
                      </a:r>
                      <a:endParaRPr lang="en-US" sz="10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1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N/A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baseline="0" dirty="0"/>
                        <a:t>Beacon200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baseline="0" dirty="0"/>
                        <a:t>Beacon 410A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4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baseline="0" dirty="0"/>
                        <a:t>Beacon 800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8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No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baseline="0" dirty="0"/>
                        <a:t>RM-5000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Up to 12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5" name="Picture 44" descr="rm5000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8714" y="5393972"/>
            <a:ext cx="1101914" cy="1248836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1340345" y="6607908"/>
            <a:ext cx="1081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RM-5000</a:t>
            </a:r>
          </a:p>
        </p:txBody>
      </p:sp>
      <p:sp>
        <p:nvSpPr>
          <p:cNvPr id="47" name="TextBox 46"/>
          <p:cNvSpPr txBox="1"/>
          <p:nvPr/>
        </p:nvSpPr>
        <p:spPr>
          <a:xfrm rot="2837058">
            <a:off x="4895540" y="1041390"/>
            <a:ext cx="10818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Channels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 rot="2837058">
            <a:off x="4929313" y="749171"/>
            <a:ext cx="1910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Alarm levels per channel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 rot="2837058">
            <a:off x="5605196" y="737113"/>
            <a:ext cx="1910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Relays per channel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 rot="2837058">
            <a:off x="6293481" y="749170"/>
            <a:ext cx="1910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Common relays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 rot="2837058">
            <a:off x="6989750" y="749171"/>
            <a:ext cx="1910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Direct connect sensors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518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7D2F7-AC2C-3E44-B6AA-4DB4C71AF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Coming 2021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B20F15-9204-0946-B925-6D94A17C4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1196489-593F-0345-A9BC-87A2E7449E02}"/>
              </a:ext>
            </a:extLst>
          </p:cNvPr>
          <p:cNvSpPr txBox="1">
            <a:spLocks/>
          </p:cNvSpPr>
          <p:nvPr/>
        </p:nvSpPr>
        <p:spPr bwMode="auto">
          <a:xfrm>
            <a:off x="4124188" y="863142"/>
            <a:ext cx="5086623" cy="1211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b="0" dirty="0"/>
              <a:t>Beacon 3200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A48CE7-60A6-9A4C-8B47-4D049A18C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1266825"/>
            <a:ext cx="4318000" cy="4800600"/>
          </a:xfrm>
          <a:prstGeom prst="rect">
            <a:avLst/>
          </a:prstGeo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5D23F59E-D511-864D-B442-84171CA89DA8}"/>
              </a:ext>
            </a:extLst>
          </p:cNvPr>
          <p:cNvSpPr txBox="1">
            <a:spLocks/>
          </p:cNvSpPr>
          <p:nvPr/>
        </p:nvSpPr>
        <p:spPr>
          <a:xfrm>
            <a:off x="4639734" y="1930400"/>
            <a:ext cx="4038600" cy="416725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 dirty="0"/>
              <a:t>Will accept M2As, S2, and direct connects</a:t>
            </a:r>
          </a:p>
          <a:p>
            <a:r>
              <a:rPr lang="en-US" sz="2000" b="0" dirty="0"/>
              <a:t>8 card slots for sensor (4 channel per card) or relay (8 relays per card) cards</a:t>
            </a:r>
          </a:p>
          <a:p>
            <a:r>
              <a:rPr lang="en-US" sz="2000" b="0" dirty="0"/>
              <a:t>Maximum of 32 channels (but no relay cards in this case)</a:t>
            </a:r>
          </a:p>
          <a:p>
            <a:r>
              <a:rPr lang="en-US" sz="2000" b="0" dirty="0"/>
              <a:t>Touch panel LCD for user interface</a:t>
            </a:r>
          </a:p>
          <a:p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1920334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912" y="2018632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0" dirty="0">
              <a:latin typeface="Century Gothic" panose="020B0502020202020204" pitchFamily="34" charset="0"/>
            </a:endParaRPr>
          </a:p>
        </p:txBody>
      </p:sp>
      <p:pic>
        <p:nvPicPr>
          <p:cNvPr id="6" name="Picture 5" descr="Beacon-410A-Angl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026" y="1381603"/>
            <a:ext cx="1910656" cy="210172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214428" y="1116447"/>
            <a:ext cx="1081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Beacon 410A Controller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pic>
        <p:nvPicPr>
          <p:cNvPr id="4" name="Picture 3" descr="S2_Series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8567" y="2326949"/>
            <a:ext cx="1023536" cy="1787776"/>
          </a:xfrm>
          <a:prstGeom prst="rect">
            <a:avLst/>
          </a:prstGeom>
        </p:spPr>
      </p:pic>
      <p:pic>
        <p:nvPicPr>
          <p:cNvPr id="9" name="Picture 8" descr="M2A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7770" y="2326949"/>
            <a:ext cx="1287426" cy="1364392"/>
          </a:xfrm>
          <a:prstGeom prst="rect">
            <a:avLst/>
          </a:prstGeom>
        </p:spPr>
      </p:pic>
      <p:pic>
        <p:nvPicPr>
          <p:cNvPr id="10" name="Picture 9" descr="65-2394RK-CH4-4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4359" y="2326949"/>
            <a:ext cx="1197631" cy="2626194"/>
          </a:xfrm>
          <a:prstGeom prst="rect">
            <a:avLst/>
          </a:prstGeom>
        </p:spPr>
      </p:pic>
      <p:pic>
        <p:nvPicPr>
          <p:cNvPr id="11" name="Picture 10" descr="iStock-152146539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8914" y="4770918"/>
            <a:ext cx="1210267" cy="1242541"/>
          </a:xfrm>
          <a:prstGeom prst="rect">
            <a:avLst/>
          </a:prstGeom>
        </p:spPr>
      </p:pic>
      <p:cxnSp>
        <p:nvCxnSpPr>
          <p:cNvPr id="53" name="Straight Connector 52"/>
          <p:cNvCxnSpPr/>
          <p:nvPr/>
        </p:nvCxnSpPr>
        <p:spPr>
          <a:xfrm>
            <a:off x="2183700" y="3383280"/>
            <a:ext cx="0" cy="73144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2183700" y="4114725"/>
            <a:ext cx="101486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3198567" y="1899920"/>
            <a:ext cx="0" cy="221480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3198567" y="1899920"/>
            <a:ext cx="50913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endCxn id="4" idx="0"/>
          </p:cNvCxnSpPr>
          <p:nvPr/>
        </p:nvCxnSpPr>
        <p:spPr>
          <a:xfrm>
            <a:off x="3707700" y="1899920"/>
            <a:ext cx="2635" cy="42702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1970340" y="3383280"/>
            <a:ext cx="0" cy="174752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1970340" y="5130800"/>
            <a:ext cx="0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1970340" y="5130801"/>
            <a:ext cx="266192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V="1">
            <a:off x="4632260" y="1899920"/>
            <a:ext cx="0" cy="323088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4632260" y="1899920"/>
            <a:ext cx="133096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5963220" y="1899920"/>
            <a:ext cx="0" cy="42702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5963220" y="3574143"/>
            <a:ext cx="0" cy="90344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5963220" y="4477583"/>
            <a:ext cx="8080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V="1">
            <a:off x="6771303" y="1899921"/>
            <a:ext cx="0" cy="257766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6771303" y="1899920"/>
            <a:ext cx="81642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endCxn id="10" idx="0"/>
          </p:cNvCxnSpPr>
          <p:nvPr/>
        </p:nvCxnSpPr>
        <p:spPr>
          <a:xfrm>
            <a:off x="7587731" y="1899920"/>
            <a:ext cx="5444" cy="42702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1621474" y="3470602"/>
            <a:ext cx="0" cy="201396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cxnSpLocks/>
          </p:cNvCxnSpPr>
          <p:nvPr/>
        </p:nvCxnSpPr>
        <p:spPr>
          <a:xfrm>
            <a:off x="1621474" y="5497286"/>
            <a:ext cx="402497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2901717" y="1650520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S2 Transmitter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717757" y="1516626"/>
            <a:ext cx="1081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M2A Transmitter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312528" y="1481791"/>
            <a:ext cx="171971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Remote Mount Sensor</a:t>
            </a:r>
          </a:p>
          <a:p>
            <a:pPr lvl="0" algn="ctr"/>
            <a:r>
              <a:rPr lang="en-US" altLang="ja-JP" sz="1000" kern="0" dirty="0"/>
              <a:t>w</a:t>
            </a:r>
            <a:r>
              <a:rPr lang="en-US" altLang="ja-JP" sz="1000" kern="0" dirty="0">
                <a:latin typeface="+mn-lt"/>
              </a:rPr>
              <a:t>ith Cal Cup</a:t>
            </a:r>
          </a:p>
          <a:p>
            <a:pPr lvl="0" algn="ctr"/>
            <a:endParaRPr lang="en-US" altLang="ja-JP" sz="1000" kern="0" dirty="0">
              <a:latin typeface="+mn-lt"/>
            </a:endParaRP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1355660" y="5526851"/>
            <a:ext cx="3871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Alarm </a:t>
            </a:r>
            <a:r>
              <a:rPr lang="en-US" altLang="ja-JP" sz="1000" kern="0" dirty="0">
                <a:latin typeface="+mn-lt"/>
              </a:rPr>
              <a:t>Relays</a:t>
            </a:r>
            <a:r>
              <a:rPr lang="en-US" altLang="ja-JP" sz="1000" b="0" kern="0" dirty="0">
                <a:latin typeface="+mn-lt"/>
              </a:rPr>
              <a:t> Activate Ventilation / Exhaust System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003430" y="4899790"/>
            <a:ext cx="20810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en-US" altLang="ja-JP" sz="1000" b="0" kern="0" dirty="0">
                <a:latin typeface="+mn-lt"/>
              </a:rPr>
              <a:t>RKI’s diffusion style remote mount detectors allow for easy calibrations in difficult access areas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D9A175E-AA45-CD4E-A53C-92E5E01806FC}"/>
              </a:ext>
            </a:extLst>
          </p:cNvPr>
          <p:cNvCxnSpPr>
            <a:cxnSpLocks/>
          </p:cNvCxnSpPr>
          <p:nvPr/>
        </p:nvCxnSpPr>
        <p:spPr>
          <a:xfrm>
            <a:off x="1355660" y="3470602"/>
            <a:ext cx="0" cy="43154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3686E5AA-6A77-E549-93DE-FF73F180367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41" y="4298698"/>
            <a:ext cx="970929" cy="1967151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F1A71470-9710-2A4E-80AF-92AEFBCB8BE2}"/>
              </a:ext>
            </a:extLst>
          </p:cNvPr>
          <p:cNvSpPr txBox="1"/>
          <p:nvPr/>
        </p:nvSpPr>
        <p:spPr>
          <a:xfrm>
            <a:off x="178325" y="3534755"/>
            <a:ext cx="1220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Direct Connect Sensor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0CFDF08-E5C7-0841-BEF5-D2BEC1CB190E}"/>
              </a:ext>
            </a:extLst>
          </p:cNvPr>
          <p:cNvCxnSpPr>
            <a:cxnSpLocks/>
          </p:cNvCxnSpPr>
          <p:nvPr/>
        </p:nvCxnSpPr>
        <p:spPr>
          <a:xfrm>
            <a:off x="987065" y="3902149"/>
            <a:ext cx="36859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798D98B-BE79-CF44-8959-314833534EF8}"/>
              </a:ext>
            </a:extLst>
          </p:cNvPr>
          <p:cNvCxnSpPr>
            <a:cxnSpLocks/>
          </p:cNvCxnSpPr>
          <p:nvPr/>
        </p:nvCxnSpPr>
        <p:spPr>
          <a:xfrm>
            <a:off x="993156" y="3902149"/>
            <a:ext cx="0" cy="43154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itle 1">
            <a:extLst>
              <a:ext uri="{FF2B5EF4-FFF2-40B4-BE49-F238E27FC236}">
                <a16:creationId xmlns:a16="http://schemas.microsoft.com/office/drawing/2014/main" id="{D6CF783E-A22B-6447-88EE-B1BCAF78F0CC}"/>
              </a:ext>
            </a:extLst>
          </p:cNvPr>
          <p:cNvSpPr txBox="1">
            <a:spLocks/>
          </p:cNvSpPr>
          <p:nvPr/>
        </p:nvSpPr>
        <p:spPr bwMode="auto">
          <a:xfrm>
            <a:off x="1069975" y="301627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kumimoji="0" lang="en-US" b="1" dirty="0"/>
              <a:t>Common Fixed System Components</a:t>
            </a:r>
          </a:p>
        </p:txBody>
      </p:sp>
    </p:spTree>
    <p:extLst>
      <p:ext uri="{BB962C8B-B14F-4D97-AF65-F5344CB8AC3E}">
        <p14:creationId xmlns:p14="http://schemas.microsoft.com/office/powerpoint/2010/main" val="95112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42B91-1BA2-7A48-8654-2BF6DD079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These are totally different!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F351C0-E2FD-E043-B58F-2998CE91E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4" name="Picture 3" descr="S2_Series.png">
            <a:extLst>
              <a:ext uri="{FF2B5EF4-FFF2-40B4-BE49-F238E27FC236}">
                <a16:creationId xmlns:a16="http://schemas.microsoft.com/office/drawing/2014/main" id="{3B138F97-DB91-3E4D-97EF-EA7A44D331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6175" y="2087806"/>
            <a:ext cx="1970744" cy="3442232"/>
          </a:xfrm>
          <a:prstGeom prst="rect">
            <a:avLst/>
          </a:prstGeom>
        </p:spPr>
      </p:pic>
      <p:pic>
        <p:nvPicPr>
          <p:cNvPr id="5" name="Picture 4" descr="S2_Series.png">
            <a:extLst>
              <a:ext uri="{FF2B5EF4-FFF2-40B4-BE49-F238E27FC236}">
                <a16:creationId xmlns:a16="http://schemas.microsoft.com/office/drawing/2014/main" id="{7DA0E891-9221-9E47-8DDF-6048A5257DF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2909" y="2087806"/>
            <a:ext cx="1970744" cy="34422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987D32-D885-0F48-B628-60D97AED66DE}"/>
              </a:ext>
            </a:extLst>
          </p:cNvPr>
          <p:cNvSpPr txBox="1"/>
          <p:nvPr/>
        </p:nvSpPr>
        <p:spPr>
          <a:xfrm>
            <a:off x="2142428" y="1804212"/>
            <a:ext cx="18917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100" kern="0" dirty="0">
                <a:latin typeface="+mn-lt"/>
              </a:rPr>
              <a:t>Direct Connect Sensor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D6AA00-F24B-B14A-A66F-65DDF25DE3BA}"/>
              </a:ext>
            </a:extLst>
          </p:cNvPr>
          <p:cNvSpPr txBox="1"/>
          <p:nvPr/>
        </p:nvSpPr>
        <p:spPr>
          <a:xfrm>
            <a:off x="5121312" y="1804212"/>
            <a:ext cx="16404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100" kern="0" dirty="0">
                <a:latin typeface="+mn-lt"/>
              </a:rPr>
              <a:t>S2 Transmitter</a:t>
            </a:r>
          </a:p>
        </p:txBody>
      </p:sp>
    </p:spTree>
    <p:extLst>
      <p:ext uri="{BB962C8B-B14F-4D97-AF65-F5344CB8AC3E}">
        <p14:creationId xmlns:p14="http://schemas.microsoft.com/office/powerpoint/2010/main" val="2728649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E0FFD-B5FE-2C4E-96B6-81FD83B14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To Stand Alone or Not to Stand Alone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EAD2A0-E2B1-3D4A-A2ED-BA389900F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4" name="Picture 3" descr="M2A-Front-View.png">
            <a:extLst>
              <a:ext uri="{FF2B5EF4-FFF2-40B4-BE49-F238E27FC236}">
                <a16:creationId xmlns:a16="http://schemas.microsoft.com/office/drawing/2014/main" id="{0FA50F81-93CF-D948-85EA-A90AAE1D29B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055" y="2695851"/>
            <a:ext cx="1580011" cy="22910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FD3299-234E-A141-80D0-E8FCE1940551}"/>
              </a:ext>
            </a:extLst>
          </p:cNvPr>
          <p:cNvSpPr txBox="1"/>
          <p:nvPr/>
        </p:nvSpPr>
        <p:spPr>
          <a:xfrm>
            <a:off x="528255" y="2202296"/>
            <a:ext cx="21556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100" kern="0" dirty="0">
                <a:latin typeface="+mn-lt"/>
              </a:rPr>
              <a:t>Operate Independently with 2 available alarm relays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CBDD84-93B4-C243-9AF1-47566A243CE4}"/>
              </a:ext>
            </a:extLst>
          </p:cNvPr>
          <p:cNvSpPr txBox="1"/>
          <p:nvPr/>
        </p:nvSpPr>
        <p:spPr>
          <a:xfrm>
            <a:off x="3334109" y="2202296"/>
            <a:ext cx="21556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100" kern="0" dirty="0">
                <a:latin typeface="+mn-lt"/>
              </a:rPr>
              <a:t>…Or as part of a system connected to any controller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AA555D-6BB0-374D-B090-BCF5DF11A9B0}"/>
              </a:ext>
            </a:extLst>
          </p:cNvPr>
          <p:cNvSpPr txBox="1"/>
          <p:nvPr/>
        </p:nvSpPr>
        <p:spPr>
          <a:xfrm>
            <a:off x="6019800" y="2202296"/>
            <a:ext cx="24214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100" kern="0" dirty="0">
                <a:latin typeface="+mn-lt"/>
              </a:rPr>
              <a:t>Remote mounted sensors available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33B73C-7210-3C45-AEDE-CD58841CD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459" y="2695851"/>
            <a:ext cx="2973916" cy="23791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A9A213-EB15-AA4D-A33C-629E744CF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0271" y="2807896"/>
            <a:ext cx="1203627" cy="1919541"/>
          </a:xfrm>
          <a:prstGeom prst="rect">
            <a:avLst/>
          </a:prstGeom>
        </p:spPr>
      </p:pic>
      <p:pic>
        <p:nvPicPr>
          <p:cNvPr id="12" name="Picture 11" descr="M2A-Front-View.png">
            <a:extLst>
              <a:ext uri="{FF2B5EF4-FFF2-40B4-BE49-F238E27FC236}">
                <a16:creationId xmlns:a16="http://schemas.microsoft.com/office/drawing/2014/main" id="{70C13B4F-DE6E-404F-8879-94431882502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056" y="3767667"/>
            <a:ext cx="899218" cy="130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832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33748" y="2018632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0" dirty="0">
              <a:latin typeface="Century Gothic" panose="020B0502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18533" y="2775031"/>
            <a:ext cx="13280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Direct Connect</a:t>
            </a:r>
          </a:p>
        </p:txBody>
      </p:sp>
      <p:pic>
        <p:nvPicPr>
          <p:cNvPr id="3" name="Picture 2" descr="Exp_O2_H2S_CO_directcnct-copy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0896" y="1017258"/>
            <a:ext cx="986220" cy="1843211"/>
          </a:xfrm>
          <a:prstGeom prst="rect">
            <a:avLst/>
          </a:prstGeom>
        </p:spPr>
      </p:pic>
      <p:pic>
        <p:nvPicPr>
          <p:cNvPr id="5" name="Picture 4" descr="S2_Series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0824" y="925296"/>
            <a:ext cx="1102730" cy="1926102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918333" y="2779667"/>
            <a:ext cx="1081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S2 Transmitter</a:t>
            </a:r>
          </a:p>
        </p:txBody>
      </p:sp>
      <p:pic>
        <p:nvPicPr>
          <p:cNvPr id="7" name="Picture 6" descr="M2A-Front-View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1338" y="804760"/>
            <a:ext cx="1339686" cy="1942545"/>
          </a:xfrm>
          <a:prstGeom prst="rect">
            <a:avLst/>
          </a:prstGeom>
        </p:spPr>
      </p:pic>
      <p:pic>
        <p:nvPicPr>
          <p:cNvPr id="8" name="Picture 7" descr="35-3001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452" y="3922905"/>
            <a:ext cx="1351865" cy="1662794"/>
          </a:xfrm>
          <a:prstGeom prst="rect">
            <a:avLst/>
          </a:prstGeom>
        </p:spPr>
      </p:pic>
      <p:pic>
        <p:nvPicPr>
          <p:cNvPr id="12" name="Picture 11" descr="SD-1RI-High-res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8656" y="4336019"/>
            <a:ext cx="1311827" cy="1460500"/>
          </a:xfrm>
          <a:prstGeom prst="rect">
            <a:avLst/>
          </a:prstGeom>
        </p:spPr>
      </p:pic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3957398"/>
              </p:ext>
            </p:extLst>
          </p:nvPr>
        </p:nvGraphicFramePr>
        <p:xfrm>
          <a:off x="930021" y="3031443"/>
          <a:ext cx="1705103" cy="577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705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dirty="0"/>
                        <a:t>Cost Effective</a:t>
                      </a:r>
                      <a:endParaRPr lang="en-US" sz="800" b="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dirty="0"/>
                        <a:t>Water repellent sensor coating</a:t>
                      </a:r>
                      <a:endParaRPr lang="en-US" sz="80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Explosion</a:t>
                      </a:r>
                      <a:r>
                        <a:rPr lang="en-US" sz="800" baseline="0" dirty="0"/>
                        <a:t> Proof</a:t>
                      </a:r>
                      <a:endParaRPr lang="en-US" sz="8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/>
        </p:nvGraphicFramePr>
        <p:xfrm>
          <a:off x="645545" y="5712465"/>
          <a:ext cx="1989579" cy="577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89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dirty="0"/>
                        <a:t>LEL, O2, H2S, CO CO2, &amp;</a:t>
                      </a:r>
                      <a:r>
                        <a:rPr lang="en-US" sz="800" b="0" baseline="0" dirty="0"/>
                        <a:t> H2 available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baseline="0" dirty="0" err="1"/>
                        <a:t>Multigas</a:t>
                      </a:r>
                      <a:r>
                        <a:rPr lang="en-US" sz="800" baseline="0" dirty="0"/>
                        <a:t> versions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Internal</a:t>
                      </a:r>
                      <a:r>
                        <a:rPr lang="en-US" sz="800" baseline="0" dirty="0"/>
                        <a:t> sample pump with 100’ range</a:t>
                      </a:r>
                      <a:endParaRPr lang="en-US" sz="8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802681" y="5483039"/>
            <a:ext cx="155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35-3001 Sample Draw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129552" y="2725917"/>
            <a:ext cx="1212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M2A Transmitter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611852" y="5588254"/>
            <a:ext cx="155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SD-1 Series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graphicFrame>
        <p:nvGraphicFramePr>
          <p:cNvPr id="44" name="Table 43"/>
          <p:cNvGraphicFramePr>
            <a:graphicFrameLocks noGrp="1"/>
          </p:cNvGraphicFramePr>
          <p:nvPr/>
        </p:nvGraphicFramePr>
        <p:xfrm>
          <a:off x="3772218" y="3031444"/>
          <a:ext cx="1498278" cy="577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982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baseline="0" dirty="0"/>
                        <a:t>Transmitters 4-20mA output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dirty="0"/>
                        <a:t>Explosion Proof</a:t>
                      </a:r>
                      <a:endParaRPr lang="en-US" sz="80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Stainless steel option</a:t>
                      </a:r>
                      <a:r>
                        <a:rPr lang="en-US" sz="800" baseline="0" dirty="0"/>
                        <a:t> </a:t>
                      </a:r>
                      <a:endParaRPr lang="en-US" sz="8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/>
        </p:nvGraphicFramePr>
        <p:xfrm>
          <a:off x="6863035" y="2987356"/>
          <a:ext cx="1808660" cy="99984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08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baseline="0" dirty="0"/>
                        <a:t>Operates with or without controller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dirty="0"/>
                        <a:t>OLED display</a:t>
                      </a:r>
                      <a:endParaRPr lang="en-US" sz="80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2 programmable alarm relays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Non intrusive calibration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4-20mA</a:t>
                      </a:r>
                      <a:r>
                        <a:rPr lang="en-US" sz="800" baseline="0" dirty="0"/>
                        <a:t> and Modbus outputs</a:t>
                      </a:r>
                      <a:endParaRPr lang="en-US" sz="8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362380"/>
              </p:ext>
            </p:extLst>
          </p:nvPr>
        </p:nvGraphicFramePr>
        <p:xfrm>
          <a:off x="5868245" y="5960562"/>
          <a:ext cx="1989579" cy="577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89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aseline="0" dirty="0"/>
                        <a:t>Monitor ppm or % LEL ranges</a:t>
                      </a:r>
                      <a:endParaRPr lang="en-US" sz="800" b="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/>
                        <a:t>Explosion proof, IP-65/67</a:t>
                      </a:r>
                      <a:endParaRPr lang="en-US" sz="800" b="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Available for H2, IPA, CAN, and ETO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701805" y="5320782"/>
            <a:ext cx="155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GD-70D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515801" y="5550208"/>
          <a:ext cx="1847882" cy="577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478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dirty="0"/>
                        <a:t>Smart Sample Draw</a:t>
                      </a:r>
                      <a:endParaRPr lang="en-US" sz="800" b="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baseline="0" dirty="0"/>
                        <a:t>Wide range of plug &amp; play sensors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Large LCD Display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Picture 3" descr="GD-70D-angled-view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5350" y="3896001"/>
            <a:ext cx="1027818" cy="1397336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667BE4B3-8D42-F843-B5C4-CA1F13C9CE89}"/>
              </a:ext>
            </a:extLst>
          </p:cNvPr>
          <p:cNvSpPr txBox="1">
            <a:spLocks/>
          </p:cNvSpPr>
          <p:nvPr/>
        </p:nvSpPr>
        <p:spPr bwMode="auto">
          <a:xfrm>
            <a:off x="1082976" y="207761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kumimoji="0" lang="en-US" b="1" dirty="0"/>
              <a:t>Fixed Sensors and Transmitters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1E2672-540E-7743-885C-7C19E025060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1918" y="4995624"/>
            <a:ext cx="1072745" cy="36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5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7"/>
          <p:cNvSpPr/>
          <p:nvPr/>
        </p:nvSpPr>
        <p:spPr bwMode="auto">
          <a:xfrm>
            <a:off x="1134532" y="304600"/>
            <a:ext cx="8009467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3200" kern="0" dirty="0">
                <a:latin typeface="+mj-lt"/>
              </a:rPr>
              <a:t>H2 Specific Sensors &amp; Transmitters</a:t>
            </a:r>
          </a:p>
        </p:txBody>
      </p:sp>
      <p:pic>
        <p:nvPicPr>
          <p:cNvPr id="5" name="Picture 4" descr="S2_Serie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8092" y="3909031"/>
            <a:ext cx="1102730" cy="1926102"/>
          </a:xfrm>
          <a:prstGeom prst="rect">
            <a:avLst/>
          </a:prstGeom>
        </p:spPr>
      </p:pic>
      <p:pic>
        <p:nvPicPr>
          <p:cNvPr id="6" name="Picture 5" descr="M2A-Front-View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4310" y="3105673"/>
            <a:ext cx="1339686" cy="19425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55072" y="5835133"/>
            <a:ext cx="1443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Direct Connect / S2</a:t>
            </a:r>
          </a:p>
          <a:p>
            <a:pPr algn="ctr"/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19054" y="5048218"/>
            <a:ext cx="1212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M2A Transmitter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2491" y="2075475"/>
            <a:ext cx="64618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US" sz="1800" b="0" dirty="0">
                <a:latin typeface="+mn-lt"/>
              </a:rPr>
              <a:t>Proprietary sensor technology for either % LEL or PPM H2 ranges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US" sz="1800" b="0" dirty="0">
                <a:latin typeface="+mn-lt"/>
              </a:rPr>
              <a:t>Highly specific to H2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US" sz="1800" b="0" dirty="0">
                <a:latin typeface="+mn-lt"/>
              </a:rPr>
              <a:t>Eliminates false alarms from IPA and other gases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US" sz="1800" b="0" dirty="0">
                <a:latin typeface="+mn-lt"/>
              </a:rPr>
              <a:t>Superior resistance to catalyst poisons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US" sz="1800" b="0" dirty="0">
                <a:latin typeface="+mn-lt"/>
              </a:rPr>
              <a:t>Available in Direct Connect Sensor, S2, or M2A transmitters</a:t>
            </a:r>
            <a:endParaRPr lang="en-US" b="0" dirty="0"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2491" y="4420420"/>
            <a:ext cx="5385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>
                <a:latin typeface="+mn-lt"/>
              </a:rPr>
              <a:t>Ideal for Semiconductor, Power Plants, Battery Rooms, H2 Fueling Stations, and Gas Plants</a:t>
            </a:r>
            <a:endParaRPr lang="en-US" b="0" dirty="0"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878242-00D2-614E-BC67-0E89A57C67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160" y="960590"/>
            <a:ext cx="2272349" cy="179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78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C6BC2C-9963-B84B-B37D-69C39501B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Nasty Environments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9EFAEB3-2DC3-0744-B0FB-0B47D818A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www.rkiinstruments.com</a:t>
            </a:r>
          </a:p>
        </p:txBody>
      </p:sp>
      <p:pic>
        <p:nvPicPr>
          <p:cNvPr id="4" name="Picture 3" descr="digester-closed-small.png">
            <a:extLst>
              <a:ext uri="{FF2B5EF4-FFF2-40B4-BE49-F238E27FC236}">
                <a16:creationId xmlns:a16="http://schemas.microsoft.com/office/drawing/2014/main" id="{AA4B2C33-1847-7A46-990A-DC64D94155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586" y="1495718"/>
            <a:ext cx="3302348" cy="43428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FDD8D8-1DC2-B040-8199-48D3115BE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2901" y="2041636"/>
            <a:ext cx="3302348" cy="32509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6DCC19-7235-5C45-A877-3F123978818E}"/>
              </a:ext>
            </a:extLst>
          </p:cNvPr>
          <p:cNvSpPr txBox="1"/>
          <p:nvPr/>
        </p:nvSpPr>
        <p:spPr>
          <a:xfrm>
            <a:off x="1238504" y="5693677"/>
            <a:ext cx="21556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100" kern="0" dirty="0">
                <a:latin typeface="+mn-lt"/>
              </a:rPr>
              <a:t>Biofuel Digester Monitor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215AE7-E25A-F440-BF4A-66A364C1F9A3}"/>
              </a:ext>
            </a:extLst>
          </p:cNvPr>
          <p:cNvSpPr txBox="1"/>
          <p:nvPr/>
        </p:nvSpPr>
        <p:spPr>
          <a:xfrm>
            <a:off x="5573438" y="5693677"/>
            <a:ext cx="21556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100" kern="0" dirty="0">
                <a:latin typeface="+mn-lt"/>
              </a:rPr>
              <a:t>Aspirator Panel</a:t>
            </a:r>
          </a:p>
        </p:txBody>
      </p:sp>
    </p:spTree>
    <p:extLst>
      <p:ext uri="{BB962C8B-B14F-4D97-AF65-F5344CB8AC3E}">
        <p14:creationId xmlns:p14="http://schemas.microsoft.com/office/powerpoint/2010/main" val="911211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50982" y="4040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3000" kern="0" dirty="0">
                <a:latin typeface="+mj-lt"/>
              </a:rPr>
              <a:t>Horns &amp; Strobes</a:t>
            </a:r>
          </a:p>
        </p:txBody>
      </p:sp>
      <p:sp>
        <p:nvSpPr>
          <p:cNvPr id="44" name="Rounded Rectangle 7"/>
          <p:cNvSpPr/>
          <p:nvPr/>
        </p:nvSpPr>
        <p:spPr bwMode="auto">
          <a:xfrm>
            <a:off x="30480" y="47728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000" b="0" kern="0" dirty="0">
                <a:latin typeface="+mj-lt"/>
              </a:rPr>
              <a:t>Non Hazardous Location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96415" y="1256582"/>
            <a:ext cx="23569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200" kern="0" dirty="0">
                <a:latin typeface="+mn-lt"/>
              </a:rPr>
              <a:t>Lights or Strobes with Horns</a:t>
            </a:r>
          </a:p>
          <a:p>
            <a:pPr lvl="0" algn="ctr"/>
            <a:r>
              <a:rPr lang="en-US" altLang="ja-JP" sz="1200" kern="0" dirty="0">
                <a:latin typeface="+mn-lt"/>
              </a:rPr>
              <a:t>4 wire ( Strobe and Horn wired separately) 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332480" y="1256582"/>
            <a:ext cx="2356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200" kern="0" dirty="0">
                <a:latin typeface="+mn-lt"/>
              </a:rPr>
              <a:t>Lights or strobes with horns</a:t>
            </a:r>
          </a:p>
          <a:p>
            <a:pPr lvl="0" algn="ctr"/>
            <a:r>
              <a:rPr lang="en-US" sz="1200" kern="0" dirty="0">
                <a:latin typeface="+mn-lt"/>
              </a:rPr>
              <a:t>2 wire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273800" y="1256582"/>
            <a:ext cx="23569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200" kern="0" dirty="0">
                <a:latin typeface="+mn-lt"/>
              </a:rPr>
              <a:t>Lights, Strobes, or Horns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042920" y="2026023"/>
            <a:ext cx="0" cy="370421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6019800" y="2026023"/>
            <a:ext cx="0" cy="370421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51-0131-R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180" y="2184400"/>
            <a:ext cx="1097421" cy="1026160"/>
          </a:xfrm>
          <a:prstGeom prst="rect">
            <a:avLst/>
          </a:prstGeom>
        </p:spPr>
      </p:pic>
      <p:pic>
        <p:nvPicPr>
          <p:cNvPr id="13" name="Picture 12" descr="51-0097RK-BLU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002" y="4074160"/>
            <a:ext cx="1116593" cy="1127759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420450" y="3172590"/>
            <a:ext cx="20810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Horn with Strobe</a:t>
            </a:r>
          </a:p>
          <a:p>
            <a:pPr lvl="0" algn="ctr"/>
            <a:r>
              <a:rPr lang="en-US" sz="1000" b="0" kern="0" dirty="0">
                <a:latin typeface="+mn-lt"/>
              </a:rPr>
              <a:t>115 VAC / 24 VDC , 4 wire</a:t>
            </a:r>
          </a:p>
          <a:p>
            <a:pPr lvl="0" algn="ctr"/>
            <a:r>
              <a:rPr lang="en-US" sz="1000" b="0" kern="0" dirty="0">
                <a:latin typeface="+mn-lt"/>
              </a:rPr>
              <a:t>Amber, Blue or Red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20450" y="5209947"/>
            <a:ext cx="20810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Horn with Strobe</a:t>
            </a:r>
          </a:p>
          <a:p>
            <a:pPr lvl="0" algn="ctr"/>
            <a:r>
              <a:rPr lang="en-US" sz="1000" b="0" kern="0" dirty="0">
                <a:latin typeface="+mn-lt"/>
              </a:rPr>
              <a:t>NEMA 3R, 4 Wire, 24 VDC</a:t>
            </a:r>
          </a:p>
          <a:p>
            <a:pPr lvl="0" algn="ctr"/>
            <a:r>
              <a:rPr lang="en-US" sz="1000" b="0" kern="0" dirty="0">
                <a:latin typeface="+mn-lt"/>
              </a:rPr>
              <a:t>Amber or Red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pic>
        <p:nvPicPr>
          <p:cNvPr id="17" name="Picture 16" descr="51-0090RK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1111" y="1883782"/>
            <a:ext cx="1046349" cy="1446565"/>
          </a:xfrm>
          <a:prstGeom prst="rect">
            <a:avLst/>
          </a:prstGeom>
        </p:spPr>
      </p:pic>
      <p:pic>
        <p:nvPicPr>
          <p:cNvPr id="19" name="Picture 18" descr="51-0097RK-AMB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1111" y="4098172"/>
            <a:ext cx="1120780" cy="1134229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3488770" y="3129280"/>
            <a:ext cx="20810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Flashing Alarm Light with Horn</a:t>
            </a:r>
          </a:p>
          <a:p>
            <a:pPr lvl="0" algn="ctr"/>
            <a:r>
              <a:rPr lang="en-US" sz="1000" b="0" kern="0" dirty="0">
                <a:latin typeface="+mn-lt"/>
              </a:rPr>
              <a:t>115 VAC / 24 VDC</a:t>
            </a:r>
          </a:p>
          <a:p>
            <a:pPr lvl="0" algn="ctr"/>
            <a:r>
              <a:rPr lang="en-US" sz="1000" b="0" kern="0" dirty="0">
                <a:latin typeface="+mn-lt"/>
              </a:rPr>
              <a:t>Red, Blue or Amber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484880" y="5201919"/>
            <a:ext cx="2296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000" b="0" kern="0" dirty="0">
                <a:latin typeface="+mn-lt"/>
              </a:rPr>
              <a:t>Strobe with Horn</a:t>
            </a:r>
          </a:p>
          <a:p>
            <a:pPr lvl="0" algn="ctr"/>
            <a:r>
              <a:rPr lang="en-US" sz="1000" b="0" kern="0" dirty="0">
                <a:latin typeface="+mn-lt"/>
              </a:rPr>
              <a:t>115 VAC / 24 VDC, NEMA 4X / 3R</a:t>
            </a:r>
          </a:p>
          <a:p>
            <a:pPr lvl="0" algn="ctr"/>
            <a:r>
              <a:rPr lang="en-US" sz="1000" b="0" kern="0" dirty="0">
                <a:latin typeface="+mn-lt"/>
              </a:rPr>
              <a:t>Amber, Blue or Red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pic>
        <p:nvPicPr>
          <p:cNvPr id="21" name="Picture 20" descr="51-0053RKgreen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2023" y="2026023"/>
            <a:ext cx="712297" cy="916489"/>
          </a:xfrm>
          <a:prstGeom prst="rect">
            <a:avLst/>
          </a:prstGeom>
        </p:spPr>
      </p:pic>
      <p:pic>
        <p:nvPicPr>
          <p:cNvPr id="23" name="Picture 22" descr="51-0098-RED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2463" y="3530133"/>
            <a:ext cx="1052028" cy="1066055"/>
          </a:xfrm>
          <a:prstGeom prst="rect">
            <a:avLst/>
          </a:prstGeom>
        </p:spPr>
      </p:pic>
      <p:pic>
        <p:nvPicPr>
          <p:cNvPr id="25" name="Picture 24" descr="52-0004RK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8011" y="5122142"/>
            <a:ext cx="1028616" cy="1113978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6485970" y="2891712"/>
            <a:ext cx="20810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Rotating Alarm 120V</a:t>
            </a:r>
          </a:p>
          <a:p>
            <a:pPr lvl="0" algn="ctr"/>
            <a:r>
              <a:rPr lang="en-US" sz="1000" b="0" kern="0" dirty="0">
                <a:latin typeface="+mn-lt"/>
              </a:rPr>
              <a:t>Green, Amber, Red or Blue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485970" y="4555530"/>
            <a:ext cx="2292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000" b="0" kern="0" dirty="0">
                <a:latin typeface="+mn-lt"/>
              </a:rPr>
              <a:t>Strobe NEMA 3R / 4X Red Housing</a:t>
            </a:r>
          </a:p>
          <a:p>
            <a:pPr lvl="0" algn="ctr"/>
            <a:r>
              <a:rPr lang="en-US" sz="1000" b="0" kern="0" dirty="0">
                <a:latin typeface="+mn-lt"/>
              </a:rPr>
              <a:t>Amber, Red or Blue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273800" y="6236120"/>
            <a:ext cx="22922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000" b="0" kern="0" dirty="0">
                <a:latin typeface="+mn-lt"/>
              </a:rPr>
              <a:t>24 VDC Vibrating Horn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50982" y="4040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3000" kern="0" dirty="0">
                <a:latin typeface="+mj-lt"/>
              </a:rPr>
              <a:t>Horns &amp; Strobes</a:t>
            </a:r>
          </a:p>
        </p:txBody>
      </p:sp>
      <p:sp>
        <p:nvSpPr>
          <p:cNvPr id="44" name="Rounded Rectangle 7"/>
          <p:cNvSpPr/>
          <p:nvPr/>
        </p:nvSpPr>
        <p:spPr bwMode="auto">
          <a:xfrm>
            <a:off x="30480" y="47728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000" b="0" kern="0" dirty="0">
                <a:latin typeface="+mj-lt"/>
              </a:rPr>
              <a:t>Hazardous Location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15173" y="1632502"/>
            <a:ext cx="23569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200" kern="0" dirty="0">
                <a:latin typeface="+mn-lt"/>
              </a:rPr>
              <a:t>Class I </a:t>
            </a:r>
            <a:r>
              <a:rPr lang="en-US" altLang="ja-JP" sz="1200" kern="0" dirty="0" err="1">
                <a:latin typeface="+mn-lt"/>
              </a:rPr>
              <a:t>Div</a:t>
            </a:r>
            <a:r>
              <a:rPr lang="en-US" altLang="ja-JP" sz="1200" kern="0" dirty="0">
                <a:latin typeface="+mn-lt"/>
              </a:rPr>
              <a:t> 1 Strobes or Horns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559885" y="1632502"/>
            <a:ext cx="23569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00" kern="0" dirty="0">
                <a:latin typeface="+mn-lt"/>
              </a:rPr>
              <a:t>Class I </a:t>
            </a:r>
            <a:r>
              <a:rPr lang="en-US" sz="1200" kern="0" dirty="0" err="1">
                <a:latin typeface="+mn-lt"/>
              </a:rPr>
              <a:t>Div</a:t>
            </a:r>
            <a:r>
              <a:rPr lang="en-US" sz="1200" kern="0" dirty="0">
                <a:latin typeface="+mn-lt"/>
              </a:rPr>
              <a:t> 2 Strobes or Horns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427133" y="2026023"/>
            <a:ext cx="0" cy="370421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-162560" y="4439364"/>
            <a:ext cx="20810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Horn with Strobe</a:t>
            </a:r>
          </a:p>
          <a:p>
            <a:pPr lvl="0" algn="ctr"/>
            <a:r>
              <a:rPr lang="en-US" sz="1000" b="0" kern="0" dirty="0">
                <a:latin typeface="+mn-lt"/>
              </a:rPr>
              <a:t>115 VAC / 24 VDC , 4 wire</a:t>
            </a:r>
          </a:p>
          <a:p>
            <a:pPr lvl="0" algn="ctr"/>
            <a:r>
              <a:rPr lang="en-US" sz="1000" b="0" kern="0" dirty="0">
                <a:latin typeface="+mn-lt"/>
              </a:rPr>
              <a:t>Amber, Blue or Red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537703" y="4439364"/>
            <a:ext cx="20810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Strobe Light</a:t>
            </a:r>
          </a:p>
          <a:p>
            <a:pPr lvl="0" algn="ctr"/>
            <a:r>
              <a:rPr lang="en-US" sz="1000" b="0" kern="0" dirty="0">
                <a:latin typeface="+mn-lt"/>
              </a:rPr>
              <a:t>115 VAC / 24 VDC</a:t>
            </a:r>
          </a:p>
          <a:p>
            <a:pPr lvl="0" algn="ctr"/>
            <a:r>
              <a:rPr lang="en-US" sz="1000" b="0" kern="0" dirty="0">
                <a:latin typeface="+mn-lt"/>
              </a:rPr>
              <a:t>Red or Amber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pic>
        <p:nvPicPr>
          <p:cNvPr id="2" name="Picture 1" descr="Model-27XST-strob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20" y="2768251"/>
            <a:ext cx="1713508" cy="1713508"/>
          </a:xfrm>
          <a:prstGeom prst="rect">
            <a:avLst/>
          </a:prstGeom>
        </p:spPr>
      </p:pic>
      <p:pic>
        <p:nvPicPr>
          <p:cNvPr id="4" name="Picture 3" descr="31X-Horn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3563" y="2859691"/>
            <a:ext cx="1604010" cy="1608741"/>
          </a:xfrm>
          <a:prstGeom prst="rect">
            <a:avLst/>
          </a:prstGeom>
        </p:spPr>
      </p:pic>
      <p:pic>
        <p:nvPicPr>
          <p:cNvPr id="7" name="Picture 6" descr="51-0030RK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8553" y="2786358"/>
            <a:ext cx="1269527" cy="1631274"/>
          </a:xfrm>
          <a:prstGeom prst="rect">
            <a:avLst/>
          </a:prstGeom>
        </p:spPr>
      </p:pic>
      <p:pic>
        <p:nvPicPr>
          <p:cNvPr id="8" name="Picture 7" descr="52-0005RK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3638" y="3022251"/>
            <a:ext cx="1510434" cy="130937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346046" y="4439364"/>
            <a:ext cx="2081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000" b="0" kern="0" dirty="0">
                <a:latin typeface="+mn-lt"/>
              </a:rPr>
              <a:t>Horn 115 VAC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73638" y="4439364"/>
            <a:ext cx="2081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000" b="0" kern="0" dirty="0">
                <a:latin typeface="+mn-lt"/>
              </a:rPr>
              <a:t>Horn 115 VAC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69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1182</TotalTime>
  <Words>595</Words>
  <Application>Microsoft Macintosh PowerPoint</Application>
  <PresentationFormat>Letter Paper (8.5x11 in)</PresentationFormat>
  <Paragraphs>150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Courier New</vt:lpstr>
      <vt:lpstr>Times New Roman</vt:lpstr>
      <vt:lpstr>Default Theme</vt:lpstr>
      <vt:lpstr>PowerPoint Presentation</vt:lpstr>
      <vt:lpstr>Product Family</vt:lpstr>
      <vt:lpstr>PowerPoint Presentation</vt:lpstr>
      <vt:lpstr>PowerPoint Presentation</vt:lpstr>
      <vt:lpstr>Coming 2021</vt:lpstr>
      <vt:lpstr>PowerPoint Presentation</vt:lpstr>
      <vt:lpstr>These are totally different!</vt:lpstr>
      <vt:lpstr>To Stand Alone or Not to Stand Alone</vt:lpstr>
      <vt:lpstr>PowerPoint Presentation</vt:lpstr>
      <vt:lpstr>PowerPoint Presentation</vt:lpstr>
      <vt:lpstr>Nasty Environments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Johnson</dc:creator>
  <cp:lastModifiedBy>Michael Johnson</cp:lastModifiedBy>
  <cp:revision>19</cp:revision>
  <dcterms:created xsi:type="dcterms:W3CDTF">2016-01-14T21:28:00Z</dcterms:created>
  <dcterms:modified xsi:type="dcterms:W3CDTF">2020-05-14T18:17:35Z</dcterms:modified>
</cp:coreProperties>
</file>