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1"/>
  </p:notesMasterIdLst>
  <p:sldIdLst>
    <p:sldId id="256" r:id="rId2"/>
    <p:sldId id="257" r:id="rId3"/>
    <p:sldId id="460" r:id="rId4"/>
    <p:sldId id="347" r:id="rId5"/>
    <p:sldId id="461" r:id="rId6"/>
    <p:sldId id="363" r:id="rId7"/>
    <p:sldId id="351" r:id="rId8"/>
    <p:sldId id="462" r:id="rId9"/>
    <p:sldId id="466" r:id="rId10"/>
    <p:sldId id="463" r:id="rId11"/>
    <p:sldId id="464" r:id="rId12"/>
    <p:sldId id="354" r:id="rId13"/>
    <p:sldId id="456" r:id="rId14"/>
    <p:sldId id="344" r:id="rId15"/>
    <p:sldId id="359" r:id="rId16"/>
    <p:sldId id="274" r:id="rId17"/>
    <p:sldId id="300" r:id="rId18"/>
    <p:sldId id="301" r:id="rId19"/>
    <p:sldId id="322" r:id="rId20"/>
    <p:sldId id="323" r:id="rId21"/>
    <p:sldId id="324" r:id="rId22"/>
    <p:sldId id="325" r:id="rId23"/>
    <p:sldId id="327" r:id="rId24"/>
    <p:sldId id="283" r:id="rId25"/>
    <p:sldId id="338" r:id="rId26"/>
    <p:sldId id="339" r:id="rId27"/>
    <p:sldId id="335" r:id="rId28"/>
    <p:sldId id="336" r:id="rId29"/>
    <p:sldId id="314" r:id="rId30"/>
    <p:sldId id="337" r:id="rId31"/>
    <p:sldId id="315" r:id="rId32"/>
    <p:sldId id="331" r:id="rId33"/>
    <p:sldId id="332" r:id="rId34"/>
    <p:sldId id="333" r:id="rId35"/>
    <p:sldId id="330" r:id="rId36"/>
    <p:sldId id="467" r:id="rId37"/>
    <p:sldId id="261" r:id="rId38"/>
    <p:sldId id="262" r:id="rId39"/>
    <p:sldId id="264" r:id="rId40"/>
    <p:sldId id="468" r:id="rId41"/>
    <p:sldId id="258" r:id="rId42"/>
    <p:sldId id="259" r:id="rId43"/>
    <p:sldId id="260" r:id="rId44"/>
    <p:sldId id="263" r:id="rId45"/>
    <p:sldId id="326" r:id="rId46"/>
    <p:sldId id="469" r:id="rId47"/>
    <p:sldId id="275" r:id="rId48"/>
    <p:sldId id="465" r:id="rId49"/>
    <p:sldId id="362" r:id="rId5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17"/>
    <p:restoredTop sz="94643"/>
  </p:normalViewPr>
  <p:slideViewPr>
    <p:cSldViewPr snapToGrid="0" snapToObjects="1">
      <p:cViewPr>
        <p:scale>
          <a:sx n="162" d="100"/>
          <a:sy n="162" d="100"/>
        </p:scale>
        <p:origin x="-104" y="144"/>
      </p:cViewPr>
      <p:guideLst/>
    </p:cSldViewPr>
  </p:slideViewPr>
  <p:notesTextViewPr>
    <p:cViewPr>
      <p:scale>
        <a:sx n="1" d="1"/>
        <a:sy n="1" d="1"/>
      </p:scale>
      <p:origin x="0" y="0"/>
    </p:cViewPr>
  </p:notesTextViewPr>
  <p:sorterViewPr>
    <p:cViewPr>
      <p:scale>
        <a:sx n="174" d="100"/>
        <a:sy n="174"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7.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8.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9.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0.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15C457-D54A-A34A-8B0E-EE933914CDCA}" type="datetimeFigureOut">
              <a:rPr lang="en-US" smtClean="0"/>
              <a:t>5/18/20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5F8B08-D0CB-9D46-8187-D74DCC9416E3}" type="slidenum">
              <a:rPr lang="en-US" smtClean="0"/>
              <a:t>‹#›</a:t>
            </a:fld>
            <a:endParaRPr lang="en-US"/>
          </a:p>
        </p:txBody>
      </p:sp>
    </p:spTree>
    <p:extLst>
      <p:ext uri="{BB962C8B-B14F-4D97-AF65-F5344CB8AC3E}">
        <p14:creationId xmlns:p14="http://schemas.microsoft.com/office/powerpoint/2010/main" val="7172419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a:extLst>
              <a:ext uri="{FF2B5EF4-FFF2-40B4-BE49-F238E27FC236}">
                <a16:creationId xmlns:a16="http://schemas.microsoft.com/office/drawing/2014/main" id="{DB28ECE0-0468-0E4D-A5F8-A2E99BCEB9C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Times" pitchFamily="2" charset="0"/>
                <a:ea typeface="ＭＳ Ｐゴシック" panose="020B0600070205080204" pitchFamily="34" charset="-128"/>
              </a:defRPr>
            </a:lvl1pPr>
            <a:lvl2pPr marL="742950" indent="-285750">
              <a:defRPr sz="2800">
                <a:solidFill>
                  <a:schemeClr val="tx1"/>
                </a:solidFill>
                <a:latin typeface="Times" pitchFamily="2" charset="0"/>
                <a:ea typeface="ＭＳ Ｐゴシック" panose="020B0600070205080204" pitchFamily="34" charset="-128"/>
              </a:defRPr>
            </a:lvl2pPr>
            <a:lvl3pPr marL="1143000" indent="-228600">
              <a:defRPr sz="2800">
                <a:solidFill>
                  <a:schemeClr val="tx1"/>
                </a:solidFill>
                <a:latin typeface="Times" pitchFamily="2" charset="0"/>
                <a:ea typeface="ＭＳ Ｐゴシック" panose="020B0600070205080204" pitchFamily="34" charset="-128"/>
              </a:defRPr>
            </a:lvl3pPr>
            <a:lvl4pPr marL="1600200" indent="-228600">
              <a:defRPr sz="2800">
                <a:solidFill>
                  <a:schemeClr val="tx1"/>
                </a:solidFill>
                <a:latin typeface="Times" pitchFamily="2" charset="0"/>
                <a:ea typeface="ＭＳ Ｐゴシック" panose="020B0600070205080204" pitchFamily="34" charset="-128"/>
              </a:defRPr>
            </a:lvl4pPr>
            <a:lvl5pPr marL="2057400" indent="-228600">
              <a:defRPr sz="28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8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8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8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800">
                <a:solidFill>
                  <a:schemeClr val="tx1"/>
                </a:solidFill>
                <a:latin typeface="Times" pitchFamily="2" charset="0"/>
                <a:ea typeface="ＭＳ Ｐゴシック" panose="020B0600070205080204" pitchFamily="34" charset="-128"/>
              </a:defRPr>
            </a:lvl9pPr>
          </a:lstStyle>
          <a:p>
            <a:fld id="{12187616-1F7D-3941-8D6A-80458EE039BB}" type="slidenum">
              <a:rPr lang="en-US" altLang="en-US" sz="1200"/>
              <a:pPr/>
              <a:t>45</a:t>
            </a:fld>
            <a:endParaRPr lang="en-US" altLang="en-US" sz="1200"/>
          </a:p>
        </p:txBody>
      </p:sp>
      <p:sp>
        <p:nvSpPr>
          <p:cNvPr id="20482" name="Rectangle 2">
            <a:extLst>
              <a:ext uri="{FF2B5EF4-FFF2-40B4-BE49-F238E27FC236}">
                <a16:creationId xmlns:a16="http://schemas.microsoft.com/office/drawing/2014/main" id="{2BB13B86-1905-FC46-AB34-4BB2302AFFC5}"/>
              </a:ext>
            </a:extLst>
          </p:cNvPr>
          <p:cNvSpPr>
            <a:spLocks noGrp="1" noRot="1" noChangeAspect="1" noChangeArrowheads="1" noTextEdit="1"/>
          </p:cNvSpPr>
          <p:nvPr>
            <p:ph type="sldImg"/>
          </p:nvPr>
        </p:nvSpPr>
        <p:spPr>
          <a:ln/>
        </p:spPr>
      </p:sp>
      <p:sp>
        <p:nvSpPr>
          <p:cNvPr id="20483" name="Rectangle 3">
            <a:extLst>
              <a:ext uri="{FF2B5EF4-FFF2-40B4-BE49-F238E27FC236}">
                <a16:creationId xmlns:a16="http://schemas.microsoft.com/office/drawing/2014/main" id="{0C8F12AB-6D70-1C45-8C20-ED705763F7D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31410294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a:extLst>
              <a:ext uri="{FF2B5EF4-FFF2-40B4-BE49-F238E27FC236}">
                <a16:creationId xmlns:a16="http://schemas.microsoft.com/office/drawing/2014/main" id="{DB52CEF9-988D-6049-AF23-8ED8597D984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Times" pitchFamily="2" charset="0"/>
                <a:ea typeface="ＭＳ Ｐゴシック" panose="020B0600070205080204" pitchFamily="34" charset="-128"/>
              </a:defRPr>
            </a:lvl1pPr>
            <a:lvl2pPr marL="742950" indent="-285750">
              <a:defRPr sz="2800">
                <a:solidFill>
                  <a:schemeClr val="tx1"/>
                </a:solidFill>
                <a:latin typeface="Times" pitchFamily="2" charset="0"/>
                <a:ea typeface="ＭＳ Ｐゴシック" panose="020B0600070205080204" pitchFamily="34" charset="-128"/>
              </a:defRPr>
            </a:lvl2pPr>
            <a:lvl3pPr marL="1143000" indent="-228600">
              <a:defRPr sz="2800">
                <a:solidFill>
                  <a:schemeClr val="tx1"/>
                </a:solidFill>
                <a:latin typeface="Times" pitchFamily="2" charset="0"/>
                <a:ea typeface="ＭＳ Ｐゴシック" panose="020B0600070205080204" pitchFamily="34" charset="-128"/>
              </a:defRPr>
            </a:lvl3pPr>
            <a:lvl4pPr marL="1600200" indent="-228600">
              <a:defRPr sz="2800">
                <a:solidFill>
                  <a:schemeClr val="tx1"/>
                </a:solidFill>
                <a:latin typeface="Times" pitchFamily="2" charset="0"/>
                <a:ea typeface="ＭＳ Ｐゴシック" panose="020B0600070205080204" pitchFamily="34" charset="-128"/>
              </a:defRPr>
            </a:lvl4pPr>
            <a:lvl5pPr marL="2057400" indent="-228600">
              <a:defRPr sz="28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8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8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8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800">
                <a:solidFill>
                  <a:schemeClr val="tx1"/>
                </a:solidFill>
                <a:latin typeface="Times" pitchFamily="2" charset="0"/>
                <a:ea typeface="ＭＳ Ｐゴシック" panose="020B0600070205080204" pitchFamily="34" charset="-128"/>
              </a:defRPr>
            </a:lvl9pPr>
          </a:lstStyle>
          <a:p>
            <a:fld id="{13A1B960-6FC3-CF46-967A-1B4545500B42}" type="slidenum">
              <a:rPr lang="en-US" altLang="en-US" sz="1200"/>
              <a:pPr/>
              <a:t>46</a:t>
            </a:fld>
            <a:endParaRPr lang="en-US" altLang="en-US" sz="1200"/>
          </a:p>
        </p:txBody>
      </p:sp>
      <p:sp>
        <p:nvSpPr>
          <p:cNvPr id="22530" name="Rectangle 2">
            <a:extLst>
              <a:ext uri="{FF2B5EF4-FFF2-40B4-BE49-F238E27FC236}">
                <a16:creationId xmlns:a16="http://schemas.microsoft.com/office/drawing/2014/main" id="{3CDB7419-0270-C64B-BC2B-072ED2A12D06}"/>
              </a:ext>
            </a:extLst>
          </p:cNvPr>
          <p:cNvSpPr>
            <a:spLocks noGrp="1" noRot="1" noChangeAspect="1" noChangeArrowheads="1" noTextEdit="1"/>
          </p:cNvSpPr>
          <p:nvPr>
            <p:ph type="sldImg"/>
          </p:nvPr>
        </p:nvSpPr>
        <p:spPr>
          <a:ln/>
        </p:spPr>
      </p:sp>
      <p:sp>
        <p:nvSpPr>
          <p:cNvPr id="22531" name="Rectangle 3">
            <a:extLst>
              <a:ext uri="{FF2B5EF4-FFF2-40B4-BE49-F238E27FC236}">
                <a16:creationId xmlns:a16="http://schemas.microsoft.com/office/drawing/2014/main" id="{F5857E57-A4B7-CB48-9A65-168A00C4183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36782143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a:extLst>
              <a:ext uri="{FF2B5EF4-FFF2-40B4-BE49-F238E27FC236}">
                <a16:creationId xmlns:a16="http://schemas.microsoft.com/office/drawing/2014/main" id="{A10DD1F6-DD8C-484F-B087-4FD84204E90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Times" pitchFamily="2" charset="0"/>
                <a:ea typeface="ＭＳ Ｐゴシック" panose="020B0600070205080204" pitchFamily="34" charset="-128"/>
              </a:defRPr>
            </a:lvl1pPr>
            <a:lvl2pPr marL="742950" indent="-285750">
              <a:defRPr sz="2800">
                <a:solidFill>
                  <a:schemeClr val="tx1"/>
                </a:solidFill>
                <a:latin typeface="Times" pitchFamily="2" charset="0"/>
                <a:ea typeface="ＭＳ Ｐゴシック" panose="020B0600070205080204" pitchFamily="34" charset="-128"/>
              </a:defRPr>
            </a:lvl2pPr>
            <a:lvl3pPr marL="1143000" indent="-228600">
              <a:defRPr sz="2800">
                <a:solidFill>
                  <a:schemeClr val="tx1"/>
                </a:solidFill>
                <a:latin typeface="Times" pitchFamily="2" charset="0"/>
                <a:ea typeface="ＭＳ Ｐゴシック" panose="020B0600070205080204" pitchFamily="34" charset="-128"/>
              </a:defRPr>
            </a:lvl3pPr>
            <a:lvl4pPr marL="1600200" indent="-228600">
              <a:defRPr sz="2800">
                <a:solidFill>
                  <a:schemeClr val="tx1"/>
                </a:solidFill>
                <a:latin typeface="Times" pitchFamily="2" charset="0"/>
                <a:ea typeface="ＭＳ Ｐゴシック" panose="020B0600070205080204" pitchFamily="34" charset="-128"/>
              </a:defRPr>
            </a:lvl4pPr>
            <a:lvl5pPr marL="2057400" indent="-228600">
              <a:defRPr sz="28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8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8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8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800">
                <a:solidFill>
                  <a:schemeClr val="tx1"/>
                </a:solidFill>
                <a:latin typeface="Times" pitchFamily="2" charset="0"/>
                <a:ea typeface="ＭＳ Ｐゴシック" panose="020B0600070205080204" pitchFamily="34" charset="-128"/>
              </a:defRPr>
            </a:lvl9pPr>
          </a:lstStyle>
          <a:p>
            <a:fld id="{21D80156-313A-8342-BADF-A43181A3B591}" type="slidenum">
              <a:rPr lang="en-US" altLang="en-US" sz="1200"/>
              <a:pPr/>
              <a:t>47</a:t>
            </a:fld>
            <a:endParaRPr lang="en-US" altLang="en-US" sz="1200"/>
          </a:p>
        </p:txBody>
      </p:sp>
      <p:sp>
        <p:nvSpPr>
          <p:cNvPr id="24578" name="Rectangle 2">
            <a:extLst>
              <a:ext uri="{FF2B5EF4-FFF2-40B4-BE49-F238E27FC236}">
                <a16:creationId xmlns:a16="http://schemas.microsoft.com/office/drawing/2014/main" id="{B1A1627F-B9BF-9E48-85AB-355646FAE0CB}"/>
              </a:ext>
            </a:extLst>
          </p:cNvPr>
          <p:cNvSpPr>
            <a:spLocks noGrp="1" noRot="1" noChangeAspect="1" noChangeArrowheads="1" noTextEdit="1"/>
          </p:cNvSpPr>
          <p:nvPr>
            <p:ph type="sldImg"/>
          </p:nvPr>
        </p:nvSpPr>
        <p:spPr>
          <a:ln/>
        </p:spPr>
      </p:sp>
      <p:sp>
        <p:nvSpPr>
          <p:cNvPr id="24579" name="Rectangle 3">
            <a:extLst>
              <a:ext uri="{FF2B5EF4-FFF2-40B4-BE49-F238E27FC236}">
                <a16:creationId xmlns:a16="http://schemas.microsoft.com/office/drawing/2014/main" id="{8E6CEA71-D5CA-1E4B-96CC-E8ABD1F130B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39817406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15BE9D9-DCE8-DA40-A5D8-11F5DE47C84F}" type="datetimeFigureOut">
              <a:rPr lang="en-US" smtClean="0"/>
              <a:t>5/18/20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981659-4F9C-BE45-ACA7-EEA31FD13E92}" type="slidenum">
              <a:rPr lang="en-US" smtClean="0"/>
              <a:t>‹#›</a:t>
            </a:fld>
            <a:endParaRPr lang="en-US"/>
          </a:p>
        </p:txBody>
      </p:sp>
    </p:spTree>
    <p:extLst>
      <p:ext uri="{BB962C8B-B14F-4D97-AF65-F5344CB8AC3E}">
        <p14:creationId xmlns:p14="http://schemas.microsoft.com/office/powerpoint/2010/main" val="17874431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15BE9D9-DCE8-DA40-A5D8-11F5DE47C84F}" type="datetimeFigureOut">
              <a:rPr lang="en-US" smtClean="0"/>
              <a:t>5/18/20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981659-4F9C-BE45-ACA7-EEA31FD13E92}" type="slidenum">
              <a:rPr lang="en-US" smtClean="0"/>
              <a:t>‹#›</a:t>
            </a:fld>
            <a:endParaRPr lang="en-US"/>
          </a:p>
        </p:txBody>
      </p:sp>
    </p:spTree>
    <p:extLst>
      <p:ext uri="{BB962C8B-B14F-4D97-AF65-F5344CB8AC3E}">
        <p14:creationId xmlns:p14="http://schemas.microsoft.com/office/powerpoint/2010/main" val="12510686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15BE9D9-DCE8-DA40-A5D8-11F5DE47C84F}" type="datetimeFigureOut">
              <a:rPr lang="en-US" smtClean="0"/>
              <a:t>5/18/20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981659-4F9C-BE45-ACA7-EEA31FD13E92}" type="slidenum">
              <a:rPr lang="en-US" smtClean="0"/>
              <a:t>‹#›</a:t>
            </a:fld>
            <a:endParaRPr lang="en-US"/>
          </a:p>
        </p:txBody>
      </p:sp>
    </p:spTree>
    <p:extLst>
      <p:ext uri="{BB962C8B-B14F-4D97-AF65-F5344CB8AC3E}">
        <p14:creationId xmlns:p14="http://schemas.microsoft.com/office/powerpoint/2010/main" val="8448502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15BE9D9-DCE8-DA40-A5D8-11F5DE47C84F}" type="datetimeFigureOut">
              <a:rPr lang="en-US" smtClean="0"/>
              <a:t>5/18/20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981659-4F9C-BE45-ACA7-EEA31FD13E92}" type="slidenum">
              <a:rPr lang="en-US" smtClean="0"/>
              <a:t>‹#›</a:t>
            </a:fld>
            <a:endParaRPr lang="en-US"/>
          </a:p>
        </p:txBody>
      </p:sp>
    </p:spTree>
    <p:extLst>
      <p:ext uri="{BB962C8B-B14F-4D97-AF65-F5344CB8AC3E}">
        <p14:creationId xmlns:p14="http://schemas.microsoft.com/office/powerpoint/2010/main" val="6917565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15BE9D9-DCE8-DA40-A5D8-11F5DE47C84F}" type="datetimeFigureOut">
              <a:rPr lang="en-US" smtClean="0"/>
              <a:t>5/18/20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981659-4F9C-BE45-ACA7-EEA31FD13E92}" type="slidenum">
              <a:rPr lang="en-US" smtClean="0"/>
              <a:t>‹#›</a:t>
            </a:fld>
            <a:endParaRPr lang="en-US"/>
          </a:p>
        </p:txBody>
      </p:sp>
    </p:spTree>
    <p:extLst>
      <p:ext uri="{BB962C8B-B14F-4D97-AF65-F5344CB8AC3E}">
        <p14:creationId xmlns:p14="http://schemas.microsoft.com/office/powerpoint/2010/main" val="15935528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15BE9D9-DCE8-DA40-A5D8-11F5DE47C84F}" type="datetimeFigureOut">
              <a:rPr lang="en-US" smtClean="0"/>
              <a:t>5/18/20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981659-4F9C-BE45-ACA7-EEA31FD13E92}" type="slidenum">
              <a:rPr lang="en-US" smtClean="0"/>
              <a:t>‹#›</a:t>
            </a:fld>
            <a:endParaRPr lang="en-US"/>
          </a:p>
        </p:txBody>
      </p:sp>
    </p:spTree>
    <p:extLst>
      <p:ext uri="{BB962C8B-B14F-4D97-AF65-F5344CB8AC3E}">
        <p14:creationId xmlns:p14="http://schemas.microsoft.com/office/powerpoint/2010/main" val="28751906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5BE9D9-DCE8-DA40-A5D8-11F5DE47C84F}" type="datetimeFigureOut">
              <a:rPr lang="en-US" smtClean="0"/>
              <a:t>5/18/20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981659-4F9C-BE45-ACA7-EEA31FD13E92}" type="slidenum">
              <a:rPr lang="en-US" smtClean="0"/>
              <a:t>‹#›</a:t>
            </a:fld>
            <a:endParaRPr lang="en-US"/>
          </a:p>
        </p:txBody>
      </p:sp>
    </p:spTree>
    <p:extLst>
      <p:ext uri="{BB962C8B-B14F-4D97-AF65-F5344CB8AC3E}">
        <p14:creationId xmlns:p14="http://schemas.microsoft.com/office/powerpoint/2010/main" val="3029410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15BE9D9-DCE8-DA40-A5D8-11F5DE47C84F}" type="datetimeFigureOut">
              <a:rPr lang="en-US" smtClean="0"/>
              <a:t>5/18/20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981659-4F9C-BE45-ACA7-EEA31FD13E92}" type="slidenum">
              <a:rPr lang="en-US" smtClean="0"/>
              <a:t>‹#›</a:t>
            </a:fld>
            <a:endParaRPr lang="en-US"/>
          </a:p>
        </p:txBody>
      </p:sp>
    </p:spTree>
    <p:extLst>
      <p:ext uri="{BB962C8B-B14F-4D97-AF65-F5344CB8AC3E}">
        <p14:creationId xmlns:p14="http://schemas.microsoft.com/office/powerpoint/2010/main" val="10432939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15BE9D9-DCE8-DA40-A5D8-11F5DE47C84F}" type="datetimeFigureOut">
              <a:rPr lang="en-US" smtClean="0"/>
              <a:t>5/18/20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981659-4F9C-BE45-ACA7-EEA31FD13E92}" type="slidenum">
              <a:rPr lang="en-US" smtClean="0"/>
              <a:t>‹#›</a:t>
            </a:fld>
            <a:endParaRPr lang="en-US"/>
          </a:p>
        </p:txBody>
      </p:sp>
    </p:spTree>
    <p:extLst>
      <p:ext uri="{BB962C8B-B14F-4D97-AF65-F5344CB8AC3E}">
        <p14:creationId xmlns:p14="http://schemas.microsoft.com/office/powerpoint/2010/main" val="37691201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15BE9D9-DCE8-DA40-A5D8-11F5DE47C84F}" type="datetimeFigureOut">
              <a:rPr lang="en-US" smtClean="0"/>
              <a:t>5/18/20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981659-4F9C-BE45-ACA7-EEA31FD13E92}" type="slidenum">
              <a:rPr lang="en-US" smtClean="0"/>
              <a:t>‹#›</a:t>
            </a:fld>
            <a:endParaRPr lang="en-US"/>
          </a:p>
        </p:txBody>
      </p:sp>
    </p:spTree>
    <p:extLst>
      <p:ext uri="{BB962C8B-B14F-4D97-AF65-F5344CB8AC3E}">
        <p14:creationId xmlns:p14="http://schemas.microsoft.com/office/powerpoint/2010/main" val="1142894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15BE9D9-DCE8-DA40-A5D8-11F5DE47C84F}" type="datetimeFigureOut">
              <a:rPr lang="en-US" smtClean="0"/>
              <a:t>5/18/20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981659-4F9C-BE45-ACA7-EEA31FD13E92}" type="slidenum">
              <a:rPr lang="en-US" smtClean="0"/>
              <a:t>‹#›</a:t>
            </a:fld>
            <a:endParaRPr lang="en-US"/>
          </a:p>
        </p:txBody>
      </p:sp>
    </p:spTree>
    <p:extLst>
      <p:ext uri="{BB962C8B-B14F-4D97-AF65-F5344CB8AC3E}">
        <p14:creationId xmlns:p14="http://schemas.microsoft.com/office/powerpoint/2010/main" val="28240329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5BE9D9-DCE8-DA40-A5D8-11F5DE47C84F}" type="datetimeFigureOut">
              <a:rPr lang="en-US" smtClean="0"/>
              <a:t>5/18/20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981659-4F9C-BE45-ACA7-EEA31FD13E92}" type="slidenum">
              <a:rPr lang="en-US" smtClean="0"/>
              <a:t>‹#›</a:t>
            </a:fld>
            <a:endParaRPr lang="en-US"/>
          </a:p>
        </p:txBody>
      </p:sp>
    </p:spTree>
    <p:extLst>
      <p:ext uri="{BB962C8B-B14F-4D97-AF65-F5344CB8AC3E}">
        <p14:creationId xmlns:p14="http://schemas.microsoft.com/office/powerpoint/2010/main" val="19888610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hyperlink" Target="https://webapps.dol.gov/elaws/osha/lead/glossary.asp#breathingzone" TargetMode="External"/><Relationship Id="rId5" Type="http://schemas.openxmlformats.org/officeDocument/2006/relationships/image" Target="../media/image1.jpe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1.emf"/><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25.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9.emf"/><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image" Target="../media/image32.jpeg"/><Relationship Id="rId7" Type="http://schemas.openxmlformats.org/officeDocument/2006/relationships/image" Target="../media/image36.jpeg"/><Relationship Id="rId12" Type="http://schemas.openxmlformats.org/officeDocument/2006/relationships/image" Target="../media/image40.jpe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35.jpeg"/><Relationship Id="rId11" Type="http://schemas.openxmlformats.org/officeDocument/2006/relationships/image" Target="../media/image39.jpeg"/><Relationship Id="rId5" Type="http://schemas.openxmlformats.org/officeDocument/2006/relationships/image" Target="../media/image34.jpeg"/><Relationship Id="rId10" Type="http://schemas.openxmlformats.org/officeDocument/2006/relationships/image" Target="../media/image38.jpeg"/><Relationship Id="rId4" Type="http://schemas.openxmlformats.org/officeDocument/2006/relationships/image" Target="../media/image33.jpeg"/><Relationship Id="rId9" Type="http://schemas.openxmlformats.org/officeDocument/2006/relationships/image" Target="../media/image37.jpe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5.emf"/><Relationship Id="rId7" Type="http://schemas.openxmlformats.org/officeDocument/2006/relationships/image" Target="../media/image49.png"/><Relationship Id="rId2" Type="http://schemas.openxmlformats.org/officeDocument/2006/relationships/image" Target="../media/image44.jpeg"/><Relationship Id="rId1" Type="http://schemas.openxmlformats.org/officeDocument/2006/relationships/slideLayout" Target="../slideLayouts/slideLayout2.xml"/><Relationship Id="rId6" Type="http://schemas.openxmlformats.org/officeDocument/2006/relationships/image" Target="../media/image48.svg"/><Relationship Id="rId5" Type="http://schemas.openxmlformats.org/officeDocument/2006/relationships/image" Target="../media/image47.png"/><Relationship Id="rId10" Type="http://schemas.openxmlformats.org/officeDocument/2006/relationships/image" Target="../media/image1.jpeg"/><Relationship Id="rId4" Type="http://schemas.openxmlformats.org/officeDocument/2006/relationships/image" Target="../media/image46.jpeg"/><Relationship Id="rId9" Type="http://schemas.openxmlformats.org/officeDocument/2006/relationships/image" Target="../media/image51.png"/></Relationships>
</file>

<file path=ppt/slides/_rels/slide1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1.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2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1.xml"/><Relationship Id="rId5" Type="http://schemas.openxmlformats.org/officeDocument/2006/relationships/image" Target="../media/image66.png"/><Relationship Id="rId4" Type="http://schemas.openxmlformats.org/officeDocument/2006/relationships/image" Target="../media/image65.png"/></Relationships>
</file>

<file path=ppt/slides/_rels/slide2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1.xml"/><Relationship Id="rId5" Type="http://schemas.openxmlformats.org/officeDocument/2006/relationships/image" Target="../media/image70.png"/><Relationship Id="rId4" Type="http://schemas.openxmlformats.org/officeDocument/2006/relationships/image" Target="../media/image69.png"/></Relationships>
</file>

<file path=ppt/slides/_rels/slide25.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78.emf"/><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84.emf"/><Relationship Id="rId5" Type="http://schemas.openxmlformats.org/officeDocument/2006/relationships/package" Target="../embeddings/Microsoft_Word_Document.docx"/><Relationship Id="rId4" Type="http://schemas.openxmlformats.org/officeDocument/2006/relationships/image" Target="../media/image86.png"/></Relationships>
</file>

<file path=ppt/slides/_rels/slide41.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image" Target="../media/image87.png"/></Relationships>
</file>

<file path=ppt/slides/_rels/slide4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slideLayout" Target="../slideLayouts/slideLayout6.xml"/><Relationship Id="rId1" Type="http://schemas.openxmlformats.org/officeDocument/2006/relationships/vmlDrawing" Target="../drawings/vmlDrawing3.vml"/><Relationship Id="rId6" Type="http://schemas.openxmlformats.org/officeDocument/2006/relationships/image" Target="../media/image88.png"/><Relationship Id="rId5" Type="http://schemas.openxmlformats.org/officeDocument/2006/relationships/package" Target="../embeddings/Microsoft_Word_Document2.docx"/><Relationship Id="rId4" Type="http://schemas.openxmlformats.org/officeDocument/2006/relationships/image" Target="../media/image86.png"/></Relationships>
</file>

<file path=ppt/slides/_rels/slide4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slideLayout" Target="../slideLayouts/slideLayout6.xml"/><Relationship Id="rId1" Type="http://schemas.openxmlformats.org/officeDocument/2006/relationships/vmlDrawing" Target="../drawings/vmlDrawing4.vml"/><Relationship Id="rId6" Type="http://schemas.openxmlformats.org/officeDocument/2006/relationships/image" Target="../media/image89.png"/><Relationship Id="rId5" Type="http://schemas.openxmlformats.org/officeDocument/2006/relationships/package" Target="../embeddings/Microsoft_Word_Document3.docx"/><Relationship Id="rId4" Type="http://schemas.openxmlformats.org/officeDocument/2006/relationships/image" Target="../media/image86.png"/></Relationships>
</file>

<file path=ppt/slides/_rels/slide4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slideLayout" Target="../slideLayouts/slideLayout6.xml"/><Relationship Id="rId1" Type="http://schemas.openxmlformats.org/officeDocument/2006/relationships/vmlDrawing" Target="../drawings/vmlDrawing5.vml"/><Relationship Id="rId6" Type="http://schemas.openxmlformats.org/officeDocument/2006/relationships/image" Target="../media/image90.png"/><Relationship Id="rId5" Type="http://schemas.openxmlformats.org/officeDocument/2006/relationships/package" Target="../embeddings/Microsoft_Word_Document4.docx"/><Relationship Id="rId4" Type="http://schemas.openxmlformats.org/officeDocument/2006/relationships/image" Target="../media/image86.png"/></Relationships>
</file>

<file path=ppt/slides/_rels/slide4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92.jpeg"/></Relationships>
</file>

<file path=ppt/slides/_rels/slide46.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95.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4945E794-206B-6A47-B13B-E91369D2FB3E}"/>
              </a:ext>
            </a:extLst>
          </p:cNvPr>
          <p:cNvSpPr txBox="1">
            <a:spLocks/>
          </p:cNvSpPr>
          <p:nvPr/>
        </p:nvSpPr>
        <p:spPr>
          <a:xfrm>
            <a:off x="1577748" y="4352182"/>
            <a:ext cx="6074227" cy="15736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a:t>GX-3R and GX-3R Pro</a:t>
            </a:r>
            <a:br>
              <a:rPr lang="en-US" sz="4000"/>
            </a:br>
            <a:r>
              <a:rPr lang="en-US" sz="4000"/>
              <a:t> </a:t>
            </a:r>
            <a:br>
              <a:rPr lang="en-US" sz="4000" dirty="0"/>
            </a:br>
            <a:r>
              <a:rPr lang="en-US" sz="4000" dirty="0"/>
              <a:t>Product Introduction</a:t>
            </a:r>
          </a:p>
        </p:txBody>
      </p:sp>
      <p:sp>
        <p:nvSpPr>
          <p:cNvPr id="6" name="Rectangle 3">
            <a:extLst>
              <a:ext uri="{FF2B5EF4-FFF2-40B4-BE49-F238E27FC236}">
                <a16:creationId xmlns:a16="http://schemas.microsoft.com/office/drawing/2014/main" id="{468202FD-2BCA-2F46-BB22-9DA28D1F36A8}"/>
              </a:ext>
            </a:extLst>
          </p:cNvPr>
          <p:cNvSpPr txBox="1">
            <a:spLocks noChangeArrowheads="1"/>
          </p:cNvSpPr>
          <p:nvPr/>
        </p:nvSpPr>
        <p:spPr>
          <a:xfrm>
            <a:off x="2814638" y="5925782"/>
            <a:ext cx="3600450" cy="608692"/>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buFont typeface="Wingdings" charset="0"/>
              <a:buNone/>
              <a:defRPr/>
            </a:pPr>
            <a:r>
              <a:rPr lang="en-US" dirty="0"/>
              <a:t>Evolution In Gas Detection</a:t>
            </a:r>
          </a:p>
        </p:txBody>
      </p:sp>
      <p:sp>
        <p:nvSpPr>
          <p:cNvPr id="7" name="Rectangle 5">
            <a:extLst>
              <a:ext uri="{FF2B5EF4-FFF2-40B4-BE49-F238E27FC236}">
                <a16:creationId xmlns:a16="http://schemas.microsoft.com/office/drawing/2014/main" id="{98C20843-BB85-A346-A7F6-D888E5C161D3}"/>
              </a:ext>
            </a:extLst>
          </p:cNvPr>
          <p:cNvSpPr>
            <a:spLocks noGrp="1" noChangeArrowheads="1"/>
          </p:cNvSpPr>
          <p:nvPr>
            <p:ph type="ftr" sz="quarter" idx="11"/>
          </p:nvPr>
        </p:nvSpPr>
        <p:spPr bwMode="auto">
          <a:xfrm>
            <a:off x="3124200" y="6475100"/>
            <a:ext cx="2895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675" b="1">
                <a:solidFill>
                  <a:schemeClr val="tx1"/>
                </a:solidFill>
                <a:latin typeface="Arial" panose="020B0604020202020204" pitchFamily="34" charset="0"/>
                <a:ea typeface="ＭＳ Ｐゴシック" panose="020B0600070205080204" pitchFamily="34" charset="-128"/>
              </a:defRPr>
            </a:lvl1pPr>
            <a:lvl2pPr marL="417910" indent="-160735">
              <a:defRPr sz="675" b="1">
                <a:solidFill>
                  <a:schemeClr val="tx1"/>
                </a:solidFill>
                <a:latin typeface="Arial" panose="020B0604020202020204" pitchFamily="34" charset="0"/>
                <a:ea typeface="ＭＳ Ｐゴシック" panose="020B0600070205080204" pitchFamily="34" charset="-128"/>
              </a:defRPr>
            </a:lvl2pPr>
            <a:lvl3pPr marL="642938" indent="-128588">
              <a:defRPr sz="675" b="1">
                <a:solidFill>
                  <a:schemeClr val="tx1"/>
                </a:solidFill>
                <a:latin typeface="Arial" panose="020B0604020202020204" pitchFamily="34" charset="0"/>
                <a:ea typeface="ＭＳ Ｐゴシック" panose="020B0600070205080204" pitchFamily="34" charset="-128"/>
              </a:defRPr>
            </a:lvl3pPr>
            <a:lvl4pPr marL="900113" indent="-128588">
              <a:defRPr sz="675" b="1">
                <a:solidFill>
                  <a:schemeClr val="tx1"/>
                </a:solidFill>
                <a:latin typeface="Arial" panose="020B0604020202020204" pitchFamily="34" charset="0"/>
                <a:ea typeface="ＭＳ Ｐゴシック" panose="020B0600070205080204" pitchFamily="34" charset="-128"/>
              </a:defRPr>
            </a:lvl4pPr>
            <a:lvl5pPr marL="1157288" indent="-128588">
              <a:defRPr sz="675" b="1">
                <a:solidFill>
                  <a:schemeClr val="tx1"/>
                </a:solidFill>
                <a:latin typeface="Arial" panose="020B0604020202020204" pitchFamily="34" charset="0"/>
                <a:ea typeface="ＭＳ Ｐゴシック" panose="020B0600070205080204" pitchFamily="34" charset="-128"/>
              </a:defRPr>
            </a:lvl5pPr>
            <a:lvl6pPr marL="1414463" indent="-128588" algn="r" eaLnBrk="0" fontAlgn="base" hangingPunct="0">
              <a:spcBef>
                <a:spcPct val="0"/>
              </a:spcBef>
              <a:spcAft>
                <a:spcPct val="0"/>
              </a:spcAft>
              <a:defRPr sz="675" b="1">
                <a:solidFill>
                  <a:schemeClr val="tx1"/>
                </a:solidFill>
                <a:latin typeface="Arial" panose="020B0604020202020204" pitchFamily="34" charset="0"/>
                <a:ea typeface="ＭＳ Ｐゴシック" panose="020B0600070205080204" pitchFamily="34" charset="-128"/>
              </a:defRPr>
            </a:lvl6pPr>
            <a:lvl7pPr marL="1671638" indent="-128588" algn="r" eaLnBrk="0" fontAlgn="base" hangingPunct="0">
              <a:spcBef>
                <a:spcPct val="0"/>
              </a:spcBef>
              <a:spcAft>
                <a:spcPct val="0"/>
              </a:spcAft>
              <a:defRPr sz="675" b="1">
                <a:solidFill>
                  <a:schemeClr val="tx1"/>
                </a:solidFill>
                <a:latin typeface="Arial" panose="020B0604020202020204" pitchFamily="34" charset="0"/>
                <a:ea typeface="ＭＳ Ｐゴシック" panose="020B0600070205080204" pitchFamily="34" charset="-128"/>
              </a:defRPr>
            </a:lvl7pPr>
            <a:lvl8pPr marL="1928813" indent="-128588" algn="r" eaLnBrk="0" fontAlgn="base" hangingPunct="0">
              <a:spcBef>
                <a:spcPct val="0"/>
              </a:spcBef>
              <a:spcAft>
                <a:spcPct val="0"/>
              </a:spcAft>
              <a:defRPr sz="675" b="1">
                <a:solidFill>
                  <a:schemeClr val="tx1"/>
                </a:solidFill>
                <a:latin typeface="Arial" panose="020B0604020202020204" pitchFamily="34" charset="0"/>
                <a:ea typeface="ＭＳ Ｐゴシック" panose="020B0600070205080204" pitchFamily="34" charset="-128"/>
              </a:defRPr>
            </a:lvl8pPr>
            <a:lvl9pPr marL="2185988" indent="-128588" algn="r" eaLnBrk="0" fontAlgn="base" hangingPunct="0">
              <a:spcBef>
                <a:spcPct val="0"/>
              </a:spcBef>
              <a:spcAft>
                <a:spcPct val="0"/>
              </a:spcAft>
              <a:defRPr sz="675" b="1">
                <a:solidFill>
                  <a:schemeClr val="tx1"/>
                </a:solidFill>
                <a:latin typeface="Arial" panose="020B0604020202020204" pitchFamily="34" charset="0"/>
                <a:ea typeface="ＭＳ Ｐゴシック" panose="020B0600070205080204" pitchFamily="34" charset="-128"/>
              </a:defRPr>
            </a:lvl9pPr>
          </a:lstStyle>
          <a:p>
            <a:r>
              <a:rPr lang="en-US" altLang="en-US" sz="788" b="0" dirty="0" err="1">
                <a:latin typeface="Tahoma" panose="020B0604030504040204" pitchFamily="34" charset="0"/>
              </a:rPr>
              <a:t>www.rkiinstruments.com</a:t>
            </a:r>
            <a:endParaRPr lang="en-US" altLang="en-US" sz="788" b="0" dirty="0">
              <a:latin typeface="Tahoma" panose="020B0604030504040204" pitchFamily="34" charset="0"/>
            </a:endParaRPr>
          </a:p>
        </p:txBody>
      </p:sp>
      <p:pic>
        <p:nvPicPr>
          <p:cNvPr id="11" name="Picture 10">
            <a:extLst>
              <a:ext uri="{FF2B5EF4-FFF2-40B4-BE49-F238E27FC236}">
                <a16:creationId xmlns:a16="http://schemas.microsoft.com/office/drawing/2014/main" id="{28A33567-D6BD-CA40-A502-43697292909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1258" y="132605"/>
            <a:ext cx="658205" cy="704828"/>
          </a:xfrm>
          <a:prstGeom prst="rect">
            <a:avLst/>
          </a:prstGeom>
        </p:spPr>
      </p:pic>
      <p:pic>
        <p:nvPicPr>
          <p:cNvPr id="9" name="Picture 8">
            <a:extLst>
              <a:ext uri="{FF2B5EF4-FFF2-40B4-BE49-F238E27FC236}">
                <a16:creationId xmlns:a16="http://schemas.microsoft.com/office/drawing/2014/main" id="{9AF249BF-1E75-174B-84C9-FE835652C41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50585" y="540699"/>
            <a:ext cx="5728554" cy="359526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040377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ED1E98-A1A9-724D-83B9-D75D6A84A21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0823" y="6121422"/>
            <a:ext cx="658205" cy="704828"/>
          </a:xfrm>
          <a:prstGeom prst="rect">
            <a:avLst/>
          </a:prstGeom>
        </p:spPr>
      </p:pic>
      <p:sp>
        <p:nvSpPr>
          <p:cNvPr id="5" name="正方形/長方形 5">
            <a:extLst>
              <a:ext uri="{FF2B5EF4-FFF2-40B4-BE49-F238E27FC236}">
                <a16:creationId xmlns:a16="http://schemas.microsoft.com/office/drawing/2014/main" id="{6521D22F-5720-2F4E-A2B7-CEB304A6092F}"/>
              </a:ext>
            </a:extLst>
          </p:cNvPr>
          <p:cNvSpPr/>
          <p:nvPr/>
        </p:nvSpPr>
        <p:spPr>
          <a:xfrm>
            <a:off x="7775575" y="6538913"/>
            <a:ext cx="1368425" cy="2873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ja-JP" altLang="en-US">
              <a:solidFill>
                <a:srgbClr val="FFFFFF"/>
              </a:solidFill>
              <a:latin typeface="Arial" charset="0"/>
              <a:ea typeface="ＭＳ Ｐゴシック" charset="0"/>
              <a:cs typeface="ＭＳ Ｐゴシック" charset="0"/>
            </a:endParaRPr>
          </a:p>
        </p:txBody>
      </p:sp>
      <p:sp>
        <p:nvSpPr>
          <p:cNvPr id="6" name="Title 2">
            <a:extLst>
              <a:ext uri="{FF2B5EF4-FFF2-40B4-BE49-F238E27FC236}">
                <a16:creationId xmlns:a16="http://schemas.microsoft.com/office/drawing/2014/main" id="{8D228189-33B6-5B48-8A44-794E92C40244}"/>
              </a:ext>
            </a:extLst>
          </p:cNvPr>
          <p:cNvSpPr>
            <a:spLocks noGrp="1"/>
          </p:cNvSpPr>
          <p:nvPr>
            <p:ph type="title"/>
          </p:nvPr>
        </p:nvSpPr>
        <p:spPr>
          <a:xfrm>
            <a:off x="50823" y="46150"/>
            <a:ext cx="9042354" cy="676275"/>
          </a:xfrm>
        </p:spPr>
        <p:txBody>
          <a:bodyPr>
            <a:noAutofit/>
          </a:bodyPr>
          <a:lstStyle/>
          <a:p>
            <a:pPr algn="ctr">
              <a:defRPr/>
            </a:pPr>
            <a:r>
              <a:rPr lang="en-US" altLang="ja-JP" sz="4000" b="1" kern="0" dirty="0">
                <a:ea typeface="ＭＳ Ｐゴシック" pitchFamily="50" charset="-128"/>
              </a:rPr>
              <a:t>2 Models</a:t>
            </a:r>
            <a:r>
              <a:rPr lang="en-US" sz="4000" b="1" dirty="0"/>
              <a:t>—</a:t>
            </a:r>
            <a:r>
              <a:rPr lang="en-US" altLang="ja-JP" sz="4000" b="1" kern="0" dirty="0">
                <a:ea typeface="ＭＳ Ｐゴシック" pitchFamily="50" charset="-128"/>
              </a:rPr>
              <a:t>Depending on Need</a:t>
            </a:r>
            <a:endParaRPr lang="en-US" sz="4000" b="1" dirty="0"/>
          </a:p>
        </p:txBody>
      </p:sp>
      <p:sp>
        <p:nvSpPr>
          <p:cNvPr id="7" name="正方形/長方形 7">
            <a:extLst>
              <a:ext uri="{FF2B5EF4-FFF2-40B4-BE49-F238E27FC236}">
                <a16:creationId xmlns:a16="http://schemas.microsoft.com/office/drawing/2014/main" id="{589C11BF-961D-2746-8664-F8B3D4EA7ED8}"/>
              </a:ext>
            </a:extLst>
          </p:cNvPr>
          <p:cNvSpPr/>
          <p:nvPr/>
        </p:nvSpPr>
        <p:spPr>
          <a:xfrm>
            <a:off x="947049" y="1144206"/>
            <a:ext cx="3521002" cy="648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ja-JP" sz="2400" dirty="0">
                <a:solidFill>
                  <a:schemeClr val="tx1"/>
                </a:solidFill>
                <a:latin typeface="Arial" charset="0"/>
                <a:ea typeface="メイリオ" charset="0"/>
                <a:cs typeface="Arial" charset="0"/>
              </a:rPr>
              <a:t>Standard 4-gas model</a:t>
            </a:r>
            <a:endParaRPr lang="ja-JP" altLang="en-US" sz="2400" dirty="0">
              <a:solidFill>
                <a:schemeClr val="tx1"/>
              </a:solidFill>
              <a:latin typeface="Arial" charset="0"/>
              <a:ea typeface="メイリオ" charset="0"/>
              <a:cs typeface="Arial" charset="0"/>
            </a:endParaRPr>
          </a:p>
        </p:txBody>
      </p:sp>
      <p:sp>
        <p:nvSpPr>
          <p:cNvPr id="8" name="正方形/長方形 8">
            <a:extLst>
              <a:ext uri="{FF2B5EF4-FFF2-40B4-BE49-F238E27FC236}">
                <a16:creationId xmlns:a16="http://schemas.microsoft.com/office/drawing/2014/main" id="{DEE4E3F2-27CC-904F-92B9-B67337BEDBE8}"/>
              </a:ext>
            </a:extLst>
          </p:cNvPr>
          <p:cNvSpPr/>
          <p:nvPr/>
        </p:nvSpPr>
        <p:spPr>
          <a:xfrm>
            <a:off x="2068345" y="4233560"/>
            <a:ext cx="1278409"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ja-JP" sz="2800" b="1" i="1" dirty="0">
                <a:solidFill>
                  <a:schemeClr val="tx1"/>
                </a:solidFill>
                <a:latin typeface="Century Gothic" panose="020B0502020202020204" pitchFamily="34" charset="0"/>
                <a:ea typeface="メイリオ" charset="0"/>
                <a:cs typeface="Arial" charset="0"/>
              </a:rPr>
              <a:t>GX-3R</a:t>
            </a:r>
            <a:endParaRPr lang="ja-JP" altLang="en-US" sz="2800" b="1" i="1" dirty="0">
              <a:solidFill>
                <a:schemeClr val="tx1"/>
              </a:solidFill>
              <a:latin typeface="Century Gothic" panose="020B0502020202020204" pitchFamily="34" charset="0"/>
              <a:ea typeface="メイリオ" charset="0"/>
              <a:cs typeface="Arial" charset="0"/>
            </a:endParaRPr>
          </a:p>
        </p:txBody>
      </p:sp>
      <p:pic>
        <p:nvPicPr>
          <p:cNvPr id="9" name="Picture 8">
            <a:extLst>
              <a:ext uri="{FF2B5EF4-FFF2-40B4-BE49-F238E27FC236}">
                <a16:creationId xmlns:a16="http://schemas.microsoft.com/office/drawing/2014/main" id="{0FC753BE-EF6F-EF4D-A685-6745D533C6A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46124" y="1792278"/>
            <a:ext cx="2122854" cy="2441282"/>
          </a:xfrm>
          <a:prstGeom prst="rect">
            <a:avLst/>
          </a:prstGeom>
        </p:spPr>
      </p:pic>
      <p:sp>
        <p:nvSpPr>
          <p:cNvPr id="10" name="TextBox 9">
            <a:extLst>
              <a:ext uri="{FF2B5EF4-FFF2-40B4-BE49-F238E27FC236}">
                <a16:creationId xmlns:a16="http://schemas.microsoft.com/office/drawing/2014/main" id="{5BB82463-3D51-434F-8611-ED2899110127}"/>
              </a:ext>
            </a:extLst>
          </p:cNvPr>
          <p:cNvSpPr txBox="1"/>
          <p:nvPr/>
        </p:nvSpPr>
        <p:spPr>
          <a:xfrm>
            <a:off x="402503" y="5065723"/>
            <a:ext cx="3521003" cy="923330"/>
          </a:xfrm>
          <a:prstGeom prst="rect">
            <a:avLst/>
          </a:prstGeom>
          <a:noFill/>
        </p:spPr>
        <p:txBody>
          <a:bodyPr wrap="square" rtlCol="0">
            <a:spAutoFit/>
          </a:bodyPr>
          <a:lstStyle/>
          <a:p>
            <a:pPr marL="285750" indent="-285750">
              <a:buFont typeface="Courier New"/>
              <a:buChar char="o"/>
            </a:pPr>
            <a:r>
              <a:rPr lang="en-US" dirty="0"/>
              <a:t>Worlds smallest and lightest 4-gas monitor</a:t>
            </a:r>
          </a:p>
          <a:p>
            <a:pPr marL="285750" indent="-285750">
              <a:buFont typeface="Courier New"/>
              <a:buChar char="o"/>
            </a:pPr>
            <a:r>
              <a:rPr lang="en-US" dirty="0"/>
              <a:t>Low cost of ownership</a:t>
            </a:r>
          </a:p>
        </p:txBody>
      </p:sp>
      <p:sp>
        <p:nvSpPr>
          <p:cNvPr id="11" name="正方形/長方形 8">
            <a:extLst>
              <a:ext uri="{FF2B5EF4-FFF2-40B4-BE49-F238E27FC236}">
                <a16:creationId xmlns:a16="http://schemas.microsoft.com/office/drawing/2014/main" id="{1093B974-56BB-CD46-9900-55B892301FC1}"/>
              </a:ext>
            </a:extLst>
          </p:cNvPr>
          <p:cNvSpPr/>
          <p:nvPr/>
        </p:nvSpPr>
        <p:spPr>
          <a:xfrm>
            <a:off x="5390539" y="4233560"/>
            <a:ext cx="1944216"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ja-JP" sz="2800" b="1" i="1" dirty="0">
                <a:solidFill>
                  <a:schemeClr val="tx1"/>
                </a:solidFill>
                <a:latin typeface="Century Gothic" panose="020B0502020202020204" pitchFamily="34" charset="0"/>
                <a:ea typeface="メイリオ" charset="0"/>
                <a:cs typeface="Arial" charset="0"/>
              </a:rPr>
              <a:t>GX-3R Pro</a:t>
            </a:r>
            <a:endParaRPr lang="ja-JP" altLang="en-US" sz="2800" b="1" i="1" dirty="0">
              <a:solidFill>
                <a:schemeClr val="tx1"/>
              </a:solidFill>
              <a:latin typeface="Century Gothic" panose="020B0502020202020204" pitchFamily="34" charset="0"/>
              <a:ea typeface="メイリオ" charset="0"/>
              <a:cs typeface="Arial" charset="0"/>
            </a:endParaRPr>
          </a:p>
        </p:txBody>
      </p:sp>
      <p:sp>
        <p:nvSpPr>
          <p:cNvPr id="12" name="TextBox 11">
            <a:extLst>
              <a:ext uri="{FF2B5EF4-FFF2-40B4-BE49-F238E27FC236}">
                <a16:creationId xmlns:a16="http://schemas.microsoft.com/office/drawing/2014/main" id="{AEF63506-FB1B-B74C-8A8B-98B8F1082CA5}"/>
              </a:ext>
            </a:extLst>
          </p:cNvPr>
          <p:cNvSpPr txBox="1"/>
          <p:nvPr/>
        </p:nvSpPr>
        <p:spPr>
          <a:xfrm>
            <a:off x="3616980" y="4927267"/>
            <a:ext cx="5491333" cy="1200329"/>
          </a:xfrm>
          <a:prstGeom prst="rect">
            <a:avLst/>
          </a:prstGeom>
          <a:noFill/>
        </p:spPr>
        <p:txBody>
          <a:bodyPr wrap="square" rtlCol="0">
            <a:spAutoFit/>
          </a:bodyPr>
          <a:lstStyle/>
          <a:p>
            <a:pPr marL="742950" lvl="1" indent="-285750">
              <a:buFont typeface="Courier New"/>
              <a:buChar char="o"/>
            </a:pPr>
            <a:r>
              <a:rPr lang="en-US" dirty="0"/>
              <a:t>4-gas plus extra slot for toxic or IR sensor</a:t>
            </a:r>
          </a:p>
          <a:p>
            <a:pPr marL="742950" lvl="1" indent="-285750">
              <a:buFont typeface="Courier New"/>
              <a:buChar char="o"/>
            </a:pPr>
            <a:r>
              <a:rPr lang="en-US" dirty="0"/>
              <a:t>Wireless communication with mobile app</a:t>
            </a:r>
          </a:p>
          <a:p>
            <a:pPr marL="742950" lvl="1" indent="-285750">
              <a:buFont typeface="Courier New"/>
              <a:buChar char="o"/>
            </a:pPr>
            <a:r>
              <a:rPr lang="en-US" dirty="0"/>
              <a:t>Man-down and panic alarms</a:t>
            </a:r>
          </a:p>
          <a:p>
            <a:pPr marL="742950" lvl="1" indent="-285750">
              <a:buFont typeface="Courier New"/>
              <a:buChar char="o"/>
            </a:pPr>
            <a:r>
              <a:rPr lang="en-US" dirty="0"/>
              <a:t>Alkaline/Rechargeable option</a:t>
            </a:r>
          </a:p>
        </p:txBody>
      </p:sp>
      <p:sp>
        <p:nvSpPr>
          <p:cNvPr id="13" name="正方形/長方形 7">
            <a:extLst>
              <a:ext uri="{FF2B5EF4-FFF2-40B4-BE49-F238E27FC236}">
                <a16:creationId xmlns:a16="http://schemas.microsoft.com/office/drawing/2014/main" id="{C0B21046-DE01-5141-818E-400CD9A29CE7}"/>
              </a:ext>
            </a:extLst>
          </p:cNvPr>
          <p:cNvSpPr/>
          <p:nvPr/>
        </p:nvSpPr>
        <p:spPr>
          <a:xfrm>
            <a:off x="4706463" y="1144206"/>
            <a:ext cx="3312368" cy="648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ja-JP" sz="2400" dirty="0">
                <a:solidFill>
                  <a:schemeClr val="tx1"/>
                </a:solidFill>
                <a:latin typeface="Arial" charset="0"/>
                <a:ea typeface="メイリオ" charset="0"/>
                <a:cs typeface="Arial" charset="0"/>
              </a:rPr>
              <a:t>Pro 5-gas model</a:t>
            </a:r>
            <a:endParaRPr lang="ja-JP" altLang="en-US" sz="2400" dirty="0">
              <a:solidFill>
                <a:schemeClr val="tx1"/>
              </a:solidFill>
              <a:latin typeface="Arial" charset="0"/>
              <a:ea typeface="メイリオ" charset="0"/>
              <a:cs typeface="Arial" charset="0"/>
            </a:endParaRPr>
          </a:p>
        </p:txBody>
      </p:sp>
      <p:pic>
        <p:nvPicPr>
          <p:cNvPr id="14" name="Picture 13">
            <a:extLst>
              <a:ext uri="{FF2B5EF4-FFF2-40B4-BE49-F238E27FC236}">
                <a16:creationId xmlns:a16="http://schemas.microsoft.com/office/drawing/2014/main" id="{4DDA436D-289A-6349-B6DF-07F88ACBF13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929200" y="1734627"/>
            <a:ext cx="2692807" cy="2585094"/>
          </a:xfrm>
          <a:prstGeom prst="rect">
            <a:avLst/>
          </a:prstGeom>
        </p:spPr>
      </p:pic>
    </p:spTree>
    <p:extLst>
      <p:ext uri="{BB962C8B-B14F-4D97-AF65-F5344CB8AC3E}">
        <p14:creationId xmlns:p14="http://schemas.microsoft.com/office/powerpoint/2010/main" val="10334577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X-2009-IMAGE.png">
            <a:extLst>
              <a:ext uri="{FF2B5EF4-FFF2-40B4-BE49-F238E27FC236}">
                <a16:creationId xmlns:a16="http://schemas.microsoft.com/office/drawing/2014/main" id="{0048AE45-97D1-BB4C-B42C-09151D46A1F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46639" y="2657894"/>
            <a:ext cx="3902968" cy="3198265"/>
          </a:xfrm>
          <a:prstGeom prst="rect">
            <a:avLst/>
          </a:prstGeom>
        </p:spPr>
      </p:pic>
      <p:grpSp>
        <p:nvGrpSpPr>
          <p:cNvPr id="5" name="Group 4">
            <a:extLst>
              <a:ext uri="{FF2B5EF4-FFF2-40B4-BE49-F238E27FC236}">
                <a16:creationId xmlns:a16="http://schemas.microsoft.com/office/drawing/2014/main" id="{3EDB100F-40F2-F94E-9E4E-64866856F203}"/>
              </a:ext>
            </a:extLst>
          </p:cNvPr>
          <p:cNvGrpSpPr/>
          <p:nvPr/>
        </p:nvGrpSpPr>
        <p:grpSpPr>
          <a:xfrm>
            <a:off x="1847571" y="2880138"/>
            <a:ext cx="7245606" cy="2952328"/>
            <a:chOff x="623435" y="3292119"/>
            <a:chExt cx="7245606" cy="2952328"/>
          </a:xfrm>
        </p:grpSpPr>
        <p:sp>
          <p:nvSpPr>
            <p:cNvPr id="6" name="TextBox 5">
              <a:extLst>
                <a:ext uri="{FF2B5EF4-FFF2-40B4-BE49-F238E27FC236}">
                  <a16:creationId xmlns:a16="http://schemas.microsoft.com/office/drawing/2014/main" id="{96F2F338-D5DA-E54D-B9EF-460D7F8A055F}"/>
                </a:ext>
              </a:extLst>
            </p:cNvPr>
            <p:cNvSpPr txBox="1"/>
            <p:nvPr/>
          </p:nvSpPr>
          <p:spPr>
            <a:xfrm>
              <a:off x="4225471" y="5115790"/>
              <a:ext cx="2017250" cy="646331"/>
            </a:xfrm>
            <a:prstGeom prst="rect">
              <a:avLst/>
            </a:prstGeom>
            <a:noFill/>
          </p:spPr>
          <p:txBody>
            <a:bodyPr wrap="square" rtlCol="0">
              <a:spAutoFit/>
            </a:bodyPr>
            <a:lstStyle/>
            <a:p>
              <a:r>
                <a:rPr lang="en-US" dirty="0"/>
                <a:t>2.2” x 2.55” x 1”</a:t>
              </a:r>
            </a:p>
            <a:p>
              <a:r>
                <a:rPr lang="en-US" dirty="0"/>
                <a:t>3.7 ounces</a:t>
              </a:r>
            </a:p>
          </p:txBody>
        </p:sp>
        <p:grpSp>
          <p:nvGrpSpPr>
            <p:cNvPr id="7" name="Group 6">
              <a:extLst>
                <a:ext uri="{FF2B5EF4-FFF2-40B4-BE49-F238E27FC236}">
                  <a16:creationId xmlns:a16="http://schemas.microsoft.com/office/drawing/2014/main" id="{2632F8F5-9600-3B41-9CBD-0245B377571A}"/>
                </a:ext>
              </a:extLst>
            </p:cNvPr>
            <p:cNvGrpSpPr/>
            <p:nvPr/>
          </p:nvGrpSpPr>
          <p:grpSpPr>
            <a:xfrm>
              <a:off x="623435" y="3292119"/>
              <a:ext cx="7245606" cy="2952328"/>
              <a:chOff x="623435" y="3292119"/>
              <a:chExt cx="7245606" cy="2952328"/>
            </a:xfrm>
          </p:grpSpPr>
          <p:pic>
            <p:nvPicPr>
              <p:cNvPr id="8" name="Picture 7" descr="GX-3R.png">
                <a:extLst>
                  <a:ext uri="{FF2B5EF4-FFF2-40B4-BE49-F238E27FC236}">
                    <a16:creationId xmlns:a16="http://schemas.microsoft.com/office/drawing/2014/main" id="{B02E66C6-D177-B642-9F40-AD2D734F045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3435" y="3292119"/>
                <a:ext cx="2708558" cy="2952328"/>
              </a:xfrm>
              <a:prstGeom prst="rect">
                <a:avLst/>
              </a:prstGeom>
            </p:spPr>
          </p:pic>
          <p:sp>
            <p:nvSpPr>
              <p:cNvPr id="9" name="正方形/長方形 8">
                <a:extLst>
                  <a:ext uri="{FF2B5EF4-FFF2-40B4-BE49-F238E27FC236}">
                    <a16:creationId xmlns:a16="http://schemas.microsoft.com/office/drawing/2014/main" id="{C687C3E6-8E75-5E4A-B6FE-2BDC62261E12}"/>
                  </a:ext>
                </a:extLst>
              </p:cNvPr>
              <p:cNvSpPr/>
              <p:nvPr/>
            </p:nvSpPr>
            <p:spPr>
              <a:xfrm>
                <a:off x="6583893" y="5196776"/>
                <a:ext cx="128514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ja-JP" sz="2800" b="1" i="1" dirty="0">
                    <a:solidFill>
                      <a:schemeClr val="tx1"/>
                    </a:solidFill>
                    <a:latin typeface="Century Gothic" panose="020B0502020202020204" pitchFamily="34" charset="0"/>
                    <a:ea typeface="メイリオ" charset="0"/>
                    <a:cs typeface="Arial" charset="0"/>
                  </a:rPr>
                  <a:t>GX-3R</a:t>
                </a:r>
                <a:endParaRPr lang="ja-JP" altLang="en-US" sz="2800" b="1" i="1" dirty="0">
                  <a:solidFill>
                    <a:schemeClr val="tx1"/>
                  </a:solidFill>
                  <a:latin typeface="Century Gothic" panose="020B0502020202020204" pitchFamily="34" charset="0"/>
                  <a:ea typeface="メイリオ" charset="0"/>
                  <a:cs typeface="Arial" charset="0"/>
                </a:endParaRPr>
              </a:p>
            </p:txBody>
          </p:sp>
        </p:grpSp>
      </p:grpSp>
      <p:sp>
        <p:nvSpPr>
          <p:cNvPr id="11" name="TextBox 10">
            <a:extLst>
              <a:ext uri="{FF2B5EF4-FFF2-40B4-BE49-F238E27FC236}">
                <a16:creationId xmlns:a16="http://schemas.microsoft.com/office/drawing/2014/main" id="{6F8DD1D1-FBAA-1140-AA27-5FCF35A79AEC}"/>
              </a:ext>
            </a:extLst>
          </p:cNvPr>
          <p:cNvSpPr txBox="1"/>
          <p:nvPr/>
        </p:nvSpPr>
        <p:spPr>
          <a:xfrm>
            <a:off x="5486546" y="2466695"/>
            <a:ext cx="2934372" cy="707886"/>
          </a:xfrm>
          <a:prstGeom prst="rect">
            <a:avLst/>
          </a:prstGeom>
          <a:noFill/>
        </p:spPr>
        <p:txBody>
          <a:bodyPr wrap="square" rtlCol="0">
            <a:spAutoFit/>
          </a:bodyPr>
          <a:lstStyle/>
          <a:p>
            <a:r>
              <a:rPr lang="en-US" sz="2000" dirty="0"/>
              <a:t>The </a:t>
            </a:r>
            <a:r>
              <a:rPr lang="en-US" sz="2000" b="1" i="1" dirty="0">
                <a:solidFill>
                  <a:srgbClr val="008000"/>
                </a:solidFill>
              </a:rPr>
              <a:t>NEW</a:t>
            </a:r>
            <a:r>
              <a:rPr lang="en-US" sz="2000" dirty="0"/>
              <a:t> Smallest and Lightest 4-gas Monitor</a:t>
            </a:r>
          </a:p>
        </p:txBody>
      </p:sp>
      <p:pic>
        <p:nvPicPr>
          <p:cNvPr id="12" name="Picture 11">
            <a:extLst>
              <a:ext uri="{FF2B5EF4-FFF2-40B4-BE49-F238E27FC236}">
                <a16:creationId xmlns:a16="http://schemas.microsoft.com/office/drawing/2014/main" id="{1B43D230-B919-DE40-AEE5-020762FCCE5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823" y="6121422"/>
            <a:ext cx="658205" cy="704828"/>
          </a:xfrm>
          <a:prstGeom prst="rect">
            <a:avLst/>
          </a:prstGeom>
        </p:spPr>
      </p:pic>
      <p:sp>
        <p:nvSpPr>
          <p:cNvPr id="15" name="Title 1">
            <a:extLst>
              <a:ext uri="{FF2B5EF4-FFF2-40B4-BE49-F238E27FC236}">
                <a16:creationId xmlns:a16="http://schemas.microsoft.com/office/drawing/2014/main" id="{439AACE6-71F7-EC43-996A-8EA1A927F810}"/>
              </a:ext>
            </a:extLst>
          </p:cNvPr>
          <p:cNvSpPr txBox="1">
            <a:spLocks/>
          </p:cNvSpPr>
          <p:nvPr/>
        </p:nvSpPr>
        <p:spPr bwMode="auto">
          <a:xfrm>
            <a:off x="50823" y="41215"/>
            <a:ext cx="9042354"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sz="4000" b="1" dirty="0"/>
              <a:t>Advancements from GX-2009</a:t>
            </a:r>
          </a:p>
        </p:txBody>
      </p:sp>
      <p:sp>
        <p:nvSpPr>
          <p:cNvPr id="16" name="コンテンツ プレースホルダー 2">
            <a:extLst>
              <a:ext uri="{FF2B5EF4-FFF2-40B4-BE49-F238E27FC236}">
                <a16:creationId xmlns:a16="http://schemas.microsoft.com/office/drawing/2014/main" id="{2C3B44C1-AD71-9641-BACD-12C64DE68C79}"/>
              </a:ext>
            </a:extLst>
          </p:cNvPr>
          <p:cNvSpPr txBox="1">
            <a:spLocks/>
          </p:cNvSpPr>
          <p:nvPr/>
        </p:nvSpPr>
        <p:spPr bwMode="auto">
          <a:xfrm>
            <a:off x="1248147" y="1050002"/>
            <a:ext cx="7416056" cy="5032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algn="l" rtl="0" fontAlgn="base">
              <a:spcBef>
                <a:spcPct val="20000"/>
              </a:spcBef>
              <a:spcAft>
                <a:spcPct val="0"/>
              </a:spcAft>
              <a:buChar char="•"/>
              <a:defRPr kumimoji="1" sz="3200">
                <a:solidFill>
                  <a:schemeClr val="tx1"/>
                </a:solidFill>
                <a:latin typeface="+mn-lt"/>
                <a:ea typeface="+mn-ea"/>
                <a:cs typeface="+mn-cs"/>
              </a:defRPr>
            </a:lvl1pPr>
            <a:lvl2pPr marL="742950" indent="-285750" algn="l" rtl="0" fontAlgn="base">
              <a:spcBef>
                <a:spcPct val="20000"/>
              </a:spcBef>
              <a:spcAft>
                <a:spcPct val="0"/>
              </a:spcAft>
              <a:buChar char="–"/>
              <a:defRPr kumimoji="1" sz="2800">
                <a:solidFill>
                  <a:schemeClr val="tx1"/>
                </a:solidFill>
                <a:latin typeface="+mn-lt"/>
                <a:ea typeface="+mn-ea"/>
              </a:defRPr>
            </a:lvl2pPr>
            <a:lvl3pPr marL="1143000" indent="-228600" algn="l" rtl="0" fontAlgn="base">
              <a:spcBef>
                <a:spcPct val="20000"/>
              </a:spcBef>
              <a:spcAft>
                <a:spcPct val="0"/>
              </a:spcAft>
              <a:buChar char="•"/>
              <a:defRPr kumimoji="1" sz="2400">
                <a:solidFill>
                  <a:schemeClr val="tx1"/>
                </a:solidFill>
                <a:latin typeface="+mn-lt"/>
                <a:ea typeface="+mn-ea"/>
              </a:defRPr>
            </a:lvl3pPr>
            <a:lvl4pPr marL="1600200" indent="-228600" algn="l" rtl="0" fontAlgn="base">
              <a:spcBef>
                <a:spcPct val="20000"/>
              </a:spcBef>
              <a:spcAft>
                <a:spcPct val="0"/>
              </a:spcAft>
              <a:buChar char="–"/>
              <a:defRPr kumimoji="1" sz="2000">
                <a:solidFill>
                  <a:schemeClr val="tx1"/>
                </a:solidFill>
                <a:latin typeface="+mn-lt"/>
                <a:ea typeface="+mn-ea"/>
              </a:defRPr>
            </a:lvl4pPr>
            <a:lvl5pPr marL="2057400" indent="-228600" algn="l" rtl="0" fontAlgn="base">
              <a:spcBef>
                <a:spcPct val="20000"/>
              </a:spcBef>
              <a:spcAft>
                <a:spcPct val="0"/>
              </a:spcAft>
              <a:buChar char="»"/>
              <a:defRPr kumimoji="1" sz="2000">
                <a:solidFill>
                  <a:schemeClr val="tx1"/>
                </a:solidFill>
                <a:latin typeface="+mn-lt"/>
                <a:ea typeface="+mn-ea"/>
              </a:defRPr>
            </a:lvl5pPr>
            <a:lvl6pPr marL="2514600" indent="-228600" algn="l" rtl="0" eaLnBrk="1" fontAlgn="base" hangingPunct="1">
              <a:spcBef>
                <a:spcPct val="20000"/>
              </a:spcBef>
              <a:spcAft>
                <a:spcPct val="0"/>
              </a:spcAft>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har char="»"/>
              <a:defRPr kumimoji="1" sz="2000">
                <a:solidFill>
                  <a:schemeClr val="tx1"/>
                </a:solidFill>
                <a:latin typeface="+mn-lt"/>
                <a:ea typeface="+mn-ea"/>
              </a:defRPr>
            </a:lvl9pPr>
          </a:lstStyle>
          <a:p>
            <a:pPr marL="0" indent="0" algn="r">
              <a:buFontTx/>
              <a:buNone/>
              <a:defRPr/>
            </a:pPr>
            <a:r>
              <a:rPr lang="en-US" altLang="ja-JP" sz="2800" b="1" i="1" kern="0" dirty="0">
                <a:latin typeface="Century Gothic" panose="020B0502020202020204" pitchFamily="34" charset="0"/>
              </a:rPr>
              <a:t>Size &amp; Weight</a:t>
            </a:r>
          </a:p>
        </p:txBody>
      </p:sp>
      <p:sp>
        <p:nvSpPr>
          <p:cNvPr id="2" name="TextBox 1">
            <a:extLst>
              <a:ext uri="{FF2B5EF4-FFF2-40B4-BE49-F238E27FC236}">
                <a16:creationId xmlns:a16="http://schemas.microsoft.com/office/drawing/2014/main" id="{9FE8BE61-2C76-724C-8E51-7F72C7C035FF}"/>
              </a:ext>
            </a:extLst>
          </p:cNvPr>
          <p:cNvSpPr txBox="1"/>
          <p:nvPr/>
        </p:nvSpPr>
        <p:spPr>
          <a:xfrm>
            <a:off x="379925" y="1527581"/>
            <a:ext cx="2332828" cy="646331"/>
          </a:xfrm>
          <a:prstGeom prst="rect">
            <a:avLst/>
          </a:prstGeom>
          <a:noFill/>
        </p:spPr>
        <p:txBody>
          <a:bodyPr wrap="square" rtlCol="0">
            <a:spAutoFit/>
          </a:bodyPr>
          <a:lstStyle/>
          <a:p>
            <a:r>
              <a:rPr lang="en-US" sz="3600" b="1" dirty="0"/>
              <a:t>Smallest</a:t>
            </a:r>
          </a:p>
        </p:txBody>
      </p:sp>
      <p:sp>
        <p:nvSpPr>
          <p:cNvPr id="10" name="TextBox 9">
            <a:extLst>
              <a:ext uri="{FF2B5EF4-FFF2-40B4-BE49-F238E27FC236}">
                <a16:creationId xmlns:a16="http://schemas.microsoft.com/office/drawing/2014/main" id="{B3F09E30-6767-DE42-A9C0-DF49E9C7351F}"/>
              </a:ext>
            </a:extLst>
          </p:cNvPr>
          <p:cNvSpPr txBox="1"/>
          <p:nvPr/>
        </p:nvSpPr>
        <p:spPr>
          <a:xfrm>
            <a:off x="2282632" y="1527581"/>
            <a:ext cx="4036699" cy="646331"/>
          </a:xfrm>
          <a:prstGeom prst="rect">
            <a:avLst/>
          </a:prstGeom>
          <a:noFill/>
        </p:spPr>
        <p:txBody>
          <a:bodyPr wrap="square" rtlCol="0">
            <a:spAutoFit/>
          </a:bodyPr>
          <a:lstStyle/>
          <a:p>
            <a:r>
              <a:rPr lang="en-US" sz="3600" b="1" dirty="0"/>
              <a:t>— Meet Smaller!</a:t>
            </a:r>
            <a:endParaRPr lang="en-US" sz="3600" dirty="0"/>
          </a:p>
        </p:txBody>
      </p:sp>
      <p:sp>
        <p:nvSpPr>
          <p:cNvPr id="3" name="TextBox 2">
            <a:extLst>
              <a:ext uri="{FF2B5EF4-FFF2-40B4-BE49-F238E27FC236}">
                <a16:creationId xmlns:a16="http://schemas.microsoft.com/office/drawing/2014/main" id="{E5C33027-78CA-AE46-886A-B4E064097BFC}"/>
              </a:ext>
            </a:extLst>
          </p:cNvPr>
          <p:cNvSpPr txBox="1"/>
          <p:nvPr/>
        </p:nvSpPr>
        <p:spPr>
          <a:xfrm>
            <a:off x="5437732" y="3657705"/>
            <a:ext cx="1858697" cy="646331"/>
          </a:xfrm>
          <a:prstGeom prst="rect">
            <a:avLst/>
          </a:prstGeom>
          <a:noFill/>
        </p:spPr>
        <p:txBody>
          <a:bodyPr wrap="square" rtlCol="0">
            <a:spAutoFit/>
          </a:bodyPr>
          <a:lstStyle/>
          <a:p>
            <a:r>
              <a:rPr lang="en-US" dirty="0"/>
              <a:t>3” x 2.7” x 1”</a:t>
            </a:r>
          </a:p>
          <a:p>
            <a:r>
              <a:rPr lang="en-US" dirty="0"/>
              <a:t>4.6 ounces</a:t>
            </a:r>
          </a:p>
        </p:txBody>
      </p:sp>
      <p:sp>
        <p:nvSpPr>
          <p:cNvPr id="13" name="TextBox 12">
            <a:extLst>
              <a:ext uri="{FF2B5EF4-FFF2-40B4-BE49-F238E27FC236}">
                <a16:creationId xmlns:a16="http://schemas.microsoft.com/office/drawing/2014/main" id="{262940FD-C693-EE45-B531-E0804B9519BC}"/>
              </a:ext>
            </a:extLst>
          </p:cNvPr>
          <p:cNvSpPr txBox="1"/>
          <p:nvPr/>
        </p:nvSpPr>
        <p:spPr>
          <a:xfrm>
            <a:off x="7432901" y="3716291"/>
            <a:ext cx="1747351" cy="523220"/>
          </a:xfrm>
          <a:prstGeom prst="rect">
            <a:avLst/>
          </a:prstGeom>
          <a:noFill/>
        </p:spPr>
        <p:txBody>
          <a:bodyPr wrap="square" rtlCol="0">
            <a:spAutoFit/>
          </a:bodyPr>
          <a:lstStyle/>
          <a:p>
            <a:r>
              <a:rPr lang="en-US" sz="2800" b="1" i="1" dirty="0"/>
              <a:t>GX-2009</a:t>
            </a:r>
          </a:p>
        </p:txBody>
      </p:sp>
    </p:spTree>
    <p:extLst>
      <p:ext uri="{BB962C8B-B14F-4D97-AF65-F5344CB8AC3E}">
        <p14:creationId xmlns:p14="http://schemas.microsoft.com/office/powerpoint/2010/main" val="2138659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anim calcmode="lin" valueType="num">
                                      <p:cBhvr>
                                        <p:cTn id="8" dur="500" fill="hold"/>
                                        <p:tgtEl>
                                          <p:spTgt spid="11"/>
                                        </p:tgtEl>
                                        <p:attrNameLst>
                                          <p:attrName>ppt_x</p:attrName>
                                        </p:attrNameLst>
                                      </p:cBhvr>
                                      <p:tavLst>
                                        <p:tav tm="0">
                                          <p:val>
                                            <p:strVal val="#ppt_x"/>
                                          </p:val>
                                        </p:tav>
                                        <p:tav tm="100000">
                                          <p:val>
                                            <p:strVal val="#ppt_x"/>
                                          </p:val>
                                        </p:tav>
                                      </p:tavLst>
                                    </p:anim>
                                    <p:anim calcmode="lin" valueType="num">
                                      <p:cBhvr>
                                        <p:cTn id="9" dur="450" decel="100000" fill="hold"/>
                                        <p:tgtEl>
                                          <p:spTgt spid="11"/>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11"/>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anim calcmode="lin" valueType="num">
                                      <p:cBhvr>
                                        <p:cTn id="14" dur="500" fill="hold"/>
                                        <p:tgtEl>
                                          <p:spTgt spid="10"/>
                                        </p:tgtEl>
                                        <p:attrNameLst>
                                          <p:attrName>ppt_x</p:attrName>
                                        </p:attrNameLst>
                                      </p:cBhvr>
                                      <p:tavLst>
                                        <p:tav tm="0">
                                          <p:val>
                                            <p:strVal val="#ppt_x"/>
                                          </p:val>
                                        </p:tav>
                                        <p:tav tm="100000">
                                          <p:val>
                                            <p:strVal val="#ppt_x"/>
                                          </p:val>
                                        </p:tav>
                                      </p:tavLst>
                                    </p:anim>
                                    <p:anim calcmode="lin" valueType="num">
                                      <p:cBhvr>
                                        <p:cTn id="15" dur="450" decel="100000" fill="hold"/>
                                        <p:tgtEl>
                                          <p:spTgt spid="10"/>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10"/>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anim calcmode="lin" valueType="num">
                                      <p:cBhvr>
                                        <p:cTn id="20" dur="500" fill="hold"/>
                                        <p:tgtEl>
                                          <p:spTgt spid="5"/>
                                        </p:tgtEl>
                                        <p:attrNameLst>
                                          <p:attrName>ppt_x</p:attrName>
                                        </p:attrNameLst>
                                      </p:cBhvr>
                                      <p:tavLst>
                                        <p:tav tm="0">
                                          <p:val>
                                            <p:strVal val="#ppt_x"/>
                                          </p:val>
                                        </p:tav>
                                        <p:tav tm="100000">
                                          <p:val>
                                            <p:strVal val="#ppt_x"/>
                                          </p:val>
                                        </p:tav>
                                      </p:tavLst>
                                    </p:anim>
                                    <p:anim calcmode="lin" valueType="num">
                                      <p:cBhvr>
                                        <p:cTn id="21" dur="450" decel="100000" fill="hold"/>
                                        <p:tgtEl>
                                          <p:spTgt spid="5"/>
                                        </p:tgtEl>
                                        <p:attrNameLst>
                                          <p:attrName>ppt_y</p:attrName>
                                        </p:attrNameLst>
                                      </p:cBhvr>
                                      <p:tavLst>
                                        <p:tav tm="0">
                                          <p:val>
                                            <p:strVal val="#ppt_y+1"/>
                                          </p:val>
                                        </p:tav>
                                        <p:tav tm="100000">
                                          <p:val>
                                            <p:strVal val="#ppt_y-.03"/>
                                          </p:val>
                                        </p:tav>
                                      </p:tavLst>
                                    </p:anim>
                                    <p:anim calcmode="lin" valueType="num">
                                      <p:cBhvr>
                                        <p:cTn id="22" dur="50" accel="100000" fill="hold">
                                          <p:stCondLst>
                                            <p:cond delay="45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descr="GX-2009-IMAGE.png">
            <a:extLst>
              <a:ext uri="{FF2B5EF4-FFF2-40B4-BE49-F238E27FC236}">
                <a16:creationId xmlns:a16="http://schemas.microsoft.com/office/drawing/2014/main" id="{F571863C-B00C-6E4B-91E8-1B6432EC739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37237" y="2492560"/>
            <a:ext cx="3902968" cy="3198265"/>
          </a:xfrm>
          <a:prstGeom prst="rect">
            <a:avLst/>
          </a:prstGeom>
        </p:spPr>
      </p:pic>
      <p:sp>
        <p:nvSpPr>
          <p:cNvPr id="31" name="正方形/長方形 8">
            <a:extLst>
              <a:ext uri="{FF2B5EF4-FFF2-40B4-BE49-F238E27FC236}">
                <a16:creationId xmlns:a16="http://schemas.microsoft.com/office/drawing/2014/main" id="{0ADD3452-083F-B94B-B4EB-1769291198AF}"/>
              </a:ext>
            </a:extLst>
          </p:cNvPr>
          <p:cNvSpPr/>
          <p:nvPr/>
        </p:nvSpPr>
        <p:spPr>
          <a:xfrm>
            <a:off x="7174984" y="4493147"/>
            <a:ext cx="2089033" cy="5029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ja-JP" sz="2800" b="1" i="1" dirty="0">
                <a:solidFill>
                  <a:schemeClr val="tx1"/>
                </a:solidFill>
                <a:latin typeface="Century Gothic" panose="020B0502020202020204" pitchFamily="34" charset="0"/>
                <a:ea typeface="メイリオ" charset="0"/>
                <a:cs typeface="Arial" charset="0"/>
              </a:rPr>
              <a:t>GX-3R Pro</a:t>
            </a:r>
            <a:endParaRPr lang="ja-JP" altLang="en-US" sz="2800" b="1" i="1" dirty="0">
              <a:solidFill>
                <a:schemeClr val="tx1"/>
              </a:solidFill>
              <a:latin typeface="Century Gothic" panose="020B0502020202020204" pitchFamily="34" charset="0"/>
              <a:ea typeface="メイリオ" charset="0"/>
              <a:cs typeface="Arial" charset="0"/>
            </a:endParaRPr>
          </a:p>
        </p:txBody>
      </p:sp>
      <p:sp>
        <p:nvSpPr>
          <p:cNvPr id="32" name="TextBox 31">
            <a:extLst>
              <a:ext uri="{FF2B5EF4-FFF2-40B4-BE49-F238E27FC236}">
                <a16:creationId xmlns:a16="http://schemas.microsoft.com/office/drawing/2014/main" id="{2FBED336-9063-0545-820A-B04AC66C89E7}"/>
              </a:ext>
            </a:extLst>
          </p:cNvPr>
          <p:cNvSpPr txBox="1"/>
          <p:nvPr/>
        </p:nvSpPr>
        <p:spPr>
          <a:xfrm>
            <a:off x="5117098" y="4421442"/>
            <a:ext cx="2089033" cy="646331"/>
          </a:xfrm>
          <a:prstGeom prst="rect">
            <a:avLst/>
          </a:prstGeom>
          <a:noFill/>
        </p:spPr>
        <p:txBody>
          <a:bodyPr wrap="none" rtlCol="0">
            <a:spAutoFit/>
          </a:bodyPr>
          <a:lstStyle/>
          <a:p>
            <a:r>
              <a:rPr lang="en-US" dirty="0"/>
              <a:t>2.9” x 2.6” x 1.06”</a:t>
            </a:r>
          </a:p>
          <a:p>
            <a:r>
              <a:rPr lang="en-US" dirty="0"/>
              <a:t>4.6 ounces</a:t>
            </a:r>
          </a:p>
        </p:txBody>
      </p:sp>
      <p:sp>
        <p:nvSpPr>
          <p:cNvPr id="33" name="TextBox 32">
            <a:extLst>
              <a:ext uri="{FF2B5EF4-FFF2-40B4-BE49-F238E27FC236}">
                <a16:creationId xmlns:a16="http://schemas.microsoft.com/office/drawing/2014/main" id="{CC3856D9-465B-1A4E-82FF-304788E84BCF}"/>
              </a:ext>
            </a:extLst>
          </p:cNvPr>
          <p:cNvSpPr txBox="1"/>
          <p:nvPr/>
        </p:nvSpPr>
        <p:spPr>
          <a:xfrm>
            <a:off x="709028" y="1838234"/>
            <a:ext cx="6684843" cy="400110"/>
          </a:xfrm>
          <a:prstGeom prst="rect">
            <a:avLst/>
          </a:prstGeom>
          <a:noFill/>
        </p:spPr>
        <p:txBody>
          <a:bodyPr wrap="none" rtlCol="0">
            <a:spAutoFit/>
          </a:bodyPr>
          <a:lstStyle/>
          <a:p>
            <a:r>
              <a:rPr lang="en-US" sz="2000" dirty="0"/>
              <a:t>Advanced 5-gas version is the same size as GX-2009 </a:t>
            </a:r>
          </a:p>
        </p:txBody>
      </p:sp>
      <p:sp>
        <p:nvSpPr>
          <p:cNvPr id="37" name="Title 1">
            <a:extLst>
              <a:ext uri="{FF2B5EF4-FFF2-40B4-BE49-F238E27FC236}">
                <a16:creationId xmlns:a16="http://schemas.microsoft.com/office/drawing/2014/main" id="{E39F1F7A-A519-3F45-8586-B2CB219C6E54}"/>
              </a:ext>
            </a:extLst>
          </p:cNvPr>
          <p:cNvSpPr txBox="1">
            <a:spLocks/>
          </p:cNvSpPr>
          <p:nvPr/>
        </p:nvSpPr>
        <p:spPr bwMode="auto">
          <a:xfrm>
            <a:off x="50823" y="41215"/>
            <a:ext cx="9042354"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sz="4000" b="1" dirty="0"/>
              <a:t>Advancements from GX-2009</a:t>
            </a:r>
          </a:p>
        </p:txBody>
      </p:sp>
      <p:sp>
        <p:nvSpPr>
          <p:cNvPr id="38" name="コンテンツ プレースホルダー 2">
            <a:extLst>
              <a:ext uri="{FF2B5EF4-FFF2-40B4-BE49-F238E27FC236}">
                <a16:creationId xmlns:a16="http://schemas.microsoft.com/office/drawing/2014/main" id="{3F2B6641-57F1-534A-A998-148237B0794B}"/>
              </a:ext>
            </a:extLst>
          </p:cNvPr>
          <p:cNvSpPr txBox="1">
            <a:spLocks/>
          </p:cNvSpPr>
          <p:nvPr/>
        </p:nvSpPr>
        <p:spPr bwMode="auto">
          <a:xfrm>
            <a:off x="1248147" y="1050002"/>
            <a:ext cx="7416056" cy="5032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algn="l" rtl="0" fontAlgn="base">
              <a:spcBef>
                <a:spcPct val="20000"/>
              </a:spcBef>
              <a:spcAft>
                <a:spcPct val="0"/>
              </a:spcAft>
              <a:buChar char="•"/>
              <a:defRPr kumimoji="1" sz="3200">
                <a:solidFill>
                  <a:schemeClr val="tx1"/>
                </a:solidFill>
                <a:latin typeface="+mn-lt"/>
                <a:ea typeface="+mn-ea"/>
                <a:cs typeface="+mn-cs"/>
              </a:defRPr>
            </a:lvl1pPr>
            <a:lvl2pPr marL="742950" indent="-285750" algn="l" rtl="0" fontAlgn="base">
              <a:spcBef>
                <a:spcPct val="20000"/>
              </a:spcBef>
              <a:spcAft>
                <a:spcPct val="0"/>
              </a:spcAft>
              <a:buChar char="–"/>
              <a:defRPr kumimoji="1" sz="2800">
                <a:solidFill>
                  <a:schemeClr val="tx1"/>
                </a:solidFill>
                <a:latin typeface="+mn-lt"/>
                <a:ea typeface="+mn-ea"/>
              </a:defRPr>
            </a:lvl2pPr>
            <a:lvl3pPr marL="1143000" indent="-228600" algn="l" rtl="0" fontAlgn="base">
              <a:spcBef>
                <a:spcPct val="20000"/>
              </a:spcBef>
              <a:spcAft>
                <a:spcPct val="0"/>
              </a:spcAft>
              <a:buChar char="•"/>
              <a:defRPr kumimoji="1" sz="2400">
                <a:solidFill>
                  <a:schemeClr val="tx1"/>
                </a:solidFill>
                <a:latin typeface="+mn-lt"/>
                <a:ea typeface="+mn-ea"/>
              </a:defRPr>
            </a:lvl3pPr>
            <a:lvl4pPr marL="1600200" indent="-228600" algn="l" rtl="0" fontAlgn="base">
              <a:spcBef>
                <a:spcPct val="20000"/>
              </a:spcBef>
              <a:spcAft>
                <a:spcPct val="0"/>
              </a:spcAft>
              <a:buChar char="–"/>
              <a:defRPr kumimoji="1" sz="2000">
                <a:solidFill>
                  <a:schemeClr val="tx1"/>
                </a:solidFill>
                <a:latin typeface="+mn-lt"/>
                <a:ea typeface="+mn-ea"/>
              </a:defRPr>
            </a:lvl4pPr>
            <a:lvl5pPr marL="2057400" indent="-228600" algn="l" rtl="0" fontAlgn="base">
              <a:spcBef>
                <a:spcPct val="20000"/>
              </a:spcBef>
              <a:spcAft>
                <a:spcPct val="0"/>
              </a:spcAft>
              <a:buChar char="»"/>
              <a:defRPr kumimoji="1" sz="2000">
                <a:solidFill>
                  <a:schemeClr val="tx1"/>
                </a:solidFill>
                <a:latin typeface="+mn-lt"/>
                <a:ea typeface="+mn-ea"/>
              </a:defRPr>
            </a:lvl5pPr>
            <a:lvl6pPr marL="2514600" indent="-228600" algn="l" rtl="0" eaLnBrk="1" fontAlgn="base" hangingPunct="1">
              <a:spcBef>
                <a:spcPct val="20000"/>
              </a:spcBef>
              <a:spcAft>
                <a:spcPct val="0"/>
              </a:spcAft>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har char="»"/>
              <a:defRPr kumimoji="1" sz="2000">
                <a:solidFill>
                  <a:schemeClr val="tx1"/>
                </a:solidFill>
                <a:latin typeface="+mn-lt"/>
                <a:ea typeface="+mn-ea"/>
              </a:defRPr>
            </a:lvl9pPr>
          </a:lstStyle>
          <a:p>
            <a:pPr marL="0" indent="0" algn="r">
              <a:buFontTx/>
              <a:buNone/>
              <a:defRPr/>
            </a:pPr>
            <a:r>
              <a:rPr lang="en-US" altLang="ja-JP" sz="2800" b="1" i="1" kern="0" dirty="0">
                <a:latin typeface="Century Gothic" panose="020B0502020202020204" pitchFamily="34" charset="0"/>
              </a:rPr>
              <a:t>Size &amp; Weight</a:t>
            </a:r>
          </a:p>
        </p:txBody>
      </p:sp>
      <p:pic>
        <p:nvPicPr>
          <p:cNvPr id="10" name="Picture 9">
            <a:extLst>
              <a:ext uri="{FF2B5EF4-FFF2-40B4-BE49-F238E27FC236}">
                <a16:creationId xmlns:a16="http://schemas.microsoft.com/office/drawing/2014/main" id="{DD38BDB7-A073-2442-BA34-CAE77A8D222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823" y="6121422"/>
            <a:ext cx="658205" cy="704828"/>
          </a:xfrm>
          <a:prstGeom prst="rect">
            <a:avLst/>
          </a:prstGeom>
        </p:spPr>
      </p:pic>
      <p:pic>
        <p:nvPicPr>
          <p:cNvPr id="11" name="Picture 10">
            <a:extLst>
              <a:ext uri="{FF2B5EF4-FFF2-40B4-BE49-F238E27FC236}">
                <a16:creationId xmlns:a16="http://schemas.microsoft.com/office/drawing/2014/main" id="{90BEAB68-E484-6745-A295-9511D2C2A00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5360" y="2605335"/>
            <a:ext cx="3466722" cy="2972714"/>
          </a:xfrm>
          <a:prstGeom prst="rect">
            <a:avLst/>
          </a:prstGeom>
        </p:spPr>
      </p:pic>
      <p:sp>
        <p:nvSpPr>
          <p:cNvPr id="12" name="TextBox 11">
            <a:extLst>
              <a:ext uri="{FF2B5EF4-FFF2-40B4-BE49-F238E27FC236}">
                <a16:creationId xmlns:a16="http://schemas.microsoft.com/office/drawing/2014/main" id="{C770B182-CEAF-974A-B8BA-FDBA1BDF5027}"/>
              </a:ext>
            </a:extLst>
          </p:cNvPr>
          <p:cNvSpPr txBox="1"/>
          <p:nvPr/>
        </p:nvSpPr>
        <p:spPr>
          <a:xfrm>
            <a:off x="5117098" y="3042580"/>
            <a:ext cx="1858697" cy="646331"/>
          </a:xfrm>
          <a:prstGeom prst="rect">
            <a:avLst/>
          </a:prstGeom>
          <a:noFill/>
        </p:spPr>
        <p:txBody>
          <a:bodyPr wrap="square" rtlCol="0">
            <a:spAutoFit/>
          </a:bodyPr>
          <a:lstStyle/>
          <a:p>
            <a:r>
              <a:rPr lang="en-US" dirty="0"/>
              <a:t>3” x 2.7” x 1”</a:t>
            </a:r>
          </a:p>
          <a:p>
            <a:r>
              <a:rPr lang="en-US" dirty="0"/>
              <a:t>4.6 ounces</a:t>
            </a:r>
          </a:p>
        </p:txBody>
      </p:sp>
      <p:sp>
        <p:nvSpPr>
          <p:cNvPr id="13" name="TextBox 12">
            <a:extLst>
              <a:ext uri="{FF2B5EF4-FFF2-40B4-BE49-F238E27FC236}">
                <a16:creationId xmlns:a16="http://schemas.microsoft.com/office/drawing/2014/main" id="{A59656A6-7FFD-E348-B69E-289CC0A080CD}"/>
              </a:ext>
            </a:extLst>
          </p:cNvPr>
          <p:cNvSpPr txBox="1"/>
          <p:nvPr/>
        </p:nvSpPr>
        <p:spPr>
          <a:xfrm>
            <a:off x="7345826" y="3115917"/>
            <a:ext cx="1747351" cy="523220"/>
          </a:xfrm>
          <a:prstGeom prst="rect">
            <a:avLst/>
          </a:prstGeom>
          <a:noFill/>
        </p:spPr>
        <p:txBody>
          <a:bodyPr wrap="square" rtlCol="0">
            <a:spAutoFit/>
          </a:bodyPr>
          <a:lstStyle/>
          <a:p>
            <a:r>
              <a:rPr lang="en-US" sz="2800" b="1" i="1" dirty="0"/>
              <a:t>GX-2009</a:t>
            </a:r>
          </a:p>
        </p:txBody>
      </p:sp>
    </p:spTree>
    <p:extLst>
      <p:ext uri="{BB962C8B-B14F-4D97-AF65-F5344CB8AC3E}">
        <p14:creationId xmlns:p14="http://schemas.microsoft.com/office/powerpoint/2010/main" val="344408429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anim calcmode="lin" valueType="num">
                                      <p:cBhvr>
                                        <p:cTn id="8" dur="500" fill="hold"/>
                                        <p:tgtEl>
                                          <p:spTgt spid="11"/>
                                        </p:tgtEl>
                                        <p:attrNameLst>
                                          <p:attrName>ppt_x</p:attrName>
                                        </p:attrNameLst>
                                      </p:cBhvr>
                                      <p:tavLst>
                                        <p:tav tm="0">
                                          <p:val>
                                            <p:strVal val="#ppt_x"/>
                                          </p:val>
                                        </p:tav>
                                        <p:tav tm="100000">
                                          <p:val>
                                            <p:strVal val="#ppt_x"/>
                                          </p:val>
                                        </p:tav>
                                      </p:tavLst>
                                    </p:anim>
                                    <p:anim calcmode="lin" valueType="num">
                                      <p:cBhvr>
                                        <p:cTn id="9" dur="450" decel="100000" fill="hold"/>
                                        <p:tgtEl>
                                          <p:spTgt spid="11"/>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11"/>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500"/>
                                        <p:tgtEl>
                                          <p:spTgt spid="31"/>
                                        </p:tgtEl>
                                      </p:cBhvr>
                                    </p:animEffect>
                                    <p:anim calcmode="lin" valueType="num">
                                      <p:cBhvr>
                                        <p:cTn id="14" dur="500" fill="hold"/>
                                        <p:tgtEl>
                                          <p:spTgt spid="31"/>
                                        </p:tgtEl>
                                        <p:attrNameLst>
                                          <p:attrName>ppt_x</p:attrName>
                                        </p:attrNameLst>
                                      </p:cBhvr>
                                      <p:tavLst>
                                        <p:tav tm="0">
                                          <p:val>
                                            <p:strVal val="#ppt_x"/>
                                          </p:val>
                                        </p:tav>
                                        <p:tav tm="100000">
                                          <p:val>
                                            <p:strVal val="#ppt_x"/>
                                          </p:val>
                                        </p:tav>
                                      </p:tavLst>
                                    </p:anim>
                                    <p:anim calcmode="lin" valueType="num">
                                      <p:cBhvr>
                                        <p:cTn id="15" dur="450" decel="100000" fill="hold"/>
                                        <p:tgtEl>
                                          <p:spTgt spid="31"/>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1"/>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500"/>
                                        <p:tgtEl>
                                          <p:spTgt spid="32"/>
                                        </p:tgtEl>
                                      </p:cBhvr>
                                    </p:animEffect>
                                    <p:anim calcmode="lin" valueType="num">
                                      <p:cBhvr>
                                        <p:cTn id="20" dur="500" fill="hold"/>
                                        <p:tgtEl>
                                          <p:spTgt spid="32"/>
                                        </p:tgtEl>
                                        <p:attrNameLst>
                                          <p:attrName>ppt_x</p:attrName>
                                        </p:attrNameLst>
                                      </p:cBhvr>
                                      <p:tavLst>
                                        <p:tav tm="0">
                                          <p:val>
                                            <p:strVal val="#ppt_x"/>
                                          </p:val>
                                        </p:tav>
                                        <p:tav tm="100000">
                                          <p:val>
                                            <p:strVal val="#ppt_x"/>
                                          </p:val>
                                        </p:tav>
                                      </p:tavLst>
                                    </p:anim>
                                    <p:anim calcmode="lin" valueType="num">
                                      <p:cBhvr>
                                        <p:cTn id="21" dur="450" decel="100000" fill="hold"/>
                                        <p:tgtEl>
                                          <p:spTgt spid="32"/>
                                        </p:tgtEl>
                                        <p:attrNameLst>
                                          <p:attrName>ppt_y</p:attrName>
                                        </p:attrNameLst>
                                      </p:cBhvr>
                                      <p:tavLst>
                                        <p:tav tm="0">
                                          <p:val>
                                            <p:strVal val="#ppt_y+1"/>
                                          </p:val>
                                        </p:tav>
                                        <p:tav tm="100000">
                                          <p:val>
                                            <p:strVal val="#ppt_y-.03"/>
                                          </p:val>
                                        </p:tav>
                                      </p:tavLst>
                                    </p:anim>
                                    <p:anim calcmode="lin" valueType="num">
                                      <p:cBhvr>
                                        <p:cTn id="22" dur="50" accel="100000" fill="hold">
                                          <p:stCondLst>
                                            <p:cond delay="450"/>
                                          </p:stCondLst>
                                        </p:cTn>
                                        <p:tgtEl>
                                          <p:spTgt spid="32"/>
                                        </p:tgtEl>
                                        <p:attrNameLst>
                                          <p:attrName>ppt_y</p:attrName>
                                        </p:attrNameLst>
                                      </p:cBhvr>
                                      <p:tavLst>
                                        <p:tav tm="0">
                                          <p:val>
                                            <p:strVal val="#ppt_y-.03"/>
                                          </p:val>
                                        </p:tav>
                                        <p:tav tm="100000">
                                          <p:val>
                                            <p:strVal val="#ppt_y"/>
                                          </p:val>
                                        </p:tav>
                                      </p:tavLst>
                                    </p:anim>
                                  </p:childTnLst>
                                </p:cTn>
                              </p:par>
                              <p:par>
                                <p:cTn id="23" presetID="1" presetClass="entr" presetSubtype="0"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241A010-6FCE-4442-84D9-81866F6C688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752872" y="747446"/>
            <a:ext cx="4233469" cy="3527891"/>
          </a:xfrm>
          <a:prstGeom prst="rect">
            <a:avLst/>
          </a:prstGeom>
        </p:spPr>
      </p:pic>
      <p:sp>
        <p:nvSpPr>
          <p:cNvPr id="4" name="Title 1">
            <a:extLst>
              <a:ext uri="{FF2B5EF4-FFF2-40B4-BE49-F238E27FC236}">
                <a16:creationId xmlns:a16="http://schemas.microsoft.com/office/drawing/2014/main" id="{98BDFFF1-B91A-9343-A9B7-8F79BACF59FD}"/>
              </a:ext>
            </a:extLst>
          </p:cNvPr>
          <p:cNvSpPr>
            <a:spLocks noGrp="1"/>
          </p:cNvSpPr>
          <p:nvPr>
            <p:ph type="title"/>
          </p:nvPr>
        </p:nvSpPr>
        <p:spPr>
          <a:xfrm>
            <a:off x="50823" y="47057"/>
            <a:ext cx="9042354" cy="866496"/>
          </a:xfrm>
        </p:spPr>
        <p:txBody>
          <a:bodyPr>
            <a:normAutofit fontScale="90000"/>
          </a:bodyPr>
          <a:lstStyle/>
          <a:p>
            <a:pPr algn="ctr"/>
            <a:r>
              <a:rPr lang="en-US" b="1" dirty="0">
                <a:latin typeface="Century Gothic" panose="020B0502020202020204" pitchFamily="34" charset="0"/>
              </a:rPr>
              <a:t>Size Matters</a:t>
            </a:r>
            <a:br>
              <a:rPr lang="en-US" b="1" dirty="0">
                <a:latin typeface="Century Gothic" panose="020B0502020202020204" pitchFamily="34" charset="0"/>
              </a:rPr>
            </a:br>
            <a:r>
              <a:rPr lang="en-US" sz="2700" b="1" dirty="0">
                <a:latin typeface="Century Gothic" panose="020B0502020202020204" pitchFamily="34" charset="0"/>
              </a:rPr>
              <a:t>In the “Breathing Zone”</a:t>
            </a:r>
          </a:p>
        </p:txBody>
      </p:sp>
      <p:pic>
        <p:nvPicPr>
          <p:cNvPr id="5" name="Picture 4" descr="riken breathing zone.jpg">
            <a:extLst>
              <a:ext uri="{FF2B5EF4-FFF2-40B4-BE49-F238E27FC236}">
                <a16:creationId xmlns:a16="http://schemas.microsoft.com/office/drawing/2014/main" id="{CE653E7A-7EFD-A94C-9C8F-74B70BB54F4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42691" y="3703256"/>
            <a:ext cx="2280679" cy="1450512"/>
          </a:xfrm>
          <a:prstGeom prst="rect">
            <a:avLst/>
          </a:prstGeom>
        </p:spPr>
      </p:pic>
      <p:pic>
        <p:nvPicPr>
          <p:cNvPr id="6" name="Picture 5" descr="720px-US-OSHA-Logo.svg.png">
            <a:extLst>
              <a:ext uri="{FF2B5EF4-FFF2-40B4-BE49-F238E27FC236}">
                <a16:creationId xmlns:a16="http://schemas.microsoft.com/office/drawing/2014/main" id="{ED33E7F4-30AC-C443-8CA4-43BB9D24FFC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242691" y="4790848"/>
            <a:ext cx="1256262" cy="362920"/>
          </a:xfrm>
          <a:prstGeom prst="rect">
            <a:avLst/>
          </a:prstGeom>
        </p:spPr>
      </p:pic>
      <p:sp>
        <p:nvSpPr>
          <p:cNvPr id="7" name="Rectangle 6">
            <a:extLst>
              <a:ext uri="{FF2B5EF4-FFF2-40B4-BE49-F238E27FC236}">
                <a16:creationId xmlns:a16="http://schemas.microsoft.com/office/drawing/2014/main" id="{3B20DD93-667F-D444-945D-BE3172B09C04}"/>
              </a:ext>
            </a:extLst>
          </p:cNvPr>
          <p:cNvSpPr/>
          <p:nvPr/>
        </p:nvSpPr>
        <p:spPr>
          <a:xfrm>
            <a:off x="4572000" y="4399370"/>
            <a:ext cx="4293704" cy="2031325"/>
          </a:xfrm>
          <a:prstGeom prst="rect">
            <a:avLst/>
          </a:prstGeom>
        </p:spPr>
        <p:txBody>
          <a:bodyPr wrap="square">
            <a:spAutoFit/>
          </a:bodyPr>
          <a:lstStyle/>
          <a:p>
            <a:r>
              <a:rPr lang="en-US" dirty="0"/>
              <a:t>“The breathing zone is within a ten inch radius of the worker's nose and mouth. OSHA requires that worker exposure monitoring air samples be collected in the breathing zone. Air sampling filters may be attached to the collar or lapel.”</a:t>
            </a:r>
          </a:p>
        </p:txBody>
      </p:sp>
      <p:sp>
        <p:nvSpPr>
          <p:cNvPr id="8" name="TextBox 7">
            <a:extLst>
              <a:ext uri="{FF2B5EF4-FFF2-40B4-BE49-F238E27FC236}">
                <a16:creationId xmlns:a16="http://schemas.microsoft.com/office/drawing/2014/main" id="{11560A16-8DD5-2F41-A9ED-03698233FBD2}"/>
              </a:ext>
            </a:extLst>
          </p:cNvPr>
          <p:cNvSpPr txBox="1"/>
          <p:nvPr/>
        </p:nvSpPr>
        <p:spPr>
          <a:xfrm>
            <a:off x="685801" y="1954416"/>
            <a:ext cx="3705329" cy="1200329"/>
          </a:xfrm>
          <a:prstGeom prst="rect">
            <a:avLst/>
          </a:prstGeom>
          <a:noFill/>
        </p:spPr>
        <p:txBody>
          <a:bodyPr wrap="square" rtlCol="0">
            <a:spAutoFit/>
          </a:bodyPr>
          <a:lstStyle/>
          <a:p>
            <a:r>
              <a:rPr lang="en-US" dirty="0"/>
              <a:t>The GX-3R and GX-3R Pro’s small size enables them to easily be clipped into the “Breathing Zone.”</a:t>
            </a:r>
          </a:p>
        </p:txBody>
      </p:sp>
      <p:pic>
        <p:nvPicPr>
          <p:cNvPr id="10" name="Picture 9">
            <a:extLst>
              <a:ext uri="{FF2B5EF4-FFF2-40B4-BE49-F238E27FC236}">
                <a16:creationId xmlns:a16="http://schemas.microsoft.com/office/drawing/2014/main" id="{F06D0D76-A036-244C-B5F4-D90177D7C00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0823" y="6121422"/>
            <a:ext cx="658205" cy="704828"/>
          </a:xfrm>
          <a:prstGeom prst="rect">
            <a:avLst/>
          </a:prstGeom>
        </p:spPr>
      </p:pic>
      <p:sp>
        <p:nvSpPr>
          <p:cNvPr id="2" name="TextBox 1">
            <a:extLst>
              <a:ext uri="{FF2B5EF4-FFF2-40B4-BE49-F238E27FC236}">
                <a16:creationId xmlns:a16="http://schemas.microsoft.com/office/drawing/2014/main" id="{4BEADF4F-426B-684D-AA64-60AAFCC1A47C}"/>
              </a:ext>
            </a:extLst>
          </p:cNvPr>
          <p:cNvSpPr txBox="1"/>
          <p:nvPr/>
        </p:nvSpPr>
        <p:spPr>
          <a:xfrm>
            <a:off x="1837938" y="6479980"/>
            <a:ext cx="5460424" cy="253916"/>
          </a:xfrm>
          <a:prstGeom prst="rect">
            <a:avLst/>
          </a:prstGeom>
          <a:noFill/>
        </p:spPr>
        <p:txBody>
          <a:bodyPr wrap="square" rtlCol="0">
            <a:spAutoFit/>
          </a:bodyPr>
          <a:lstStyle/>
          <a:p>
            <a:r>
              <a:rPr lang="en-US" sz="1050" dirty="0"/>
              <a:t>Source: </a:t>
            </a:r>
            <a:r>
              <a:rPr lang="en-US" sz="1050" dirty="0">
                <a:hlinkClick r:id="rId6"/>
              </a:rPr>
              <a:t>https://webapps.dol.gov/elaws/osha/lead/glossary.asp#breathingzone</a:t>
            </a:r>
            <a:endParaRPr lang="en-US" sz="1050" dirty="0"/>
          </a:p>
        </p:txBody>
      </p:sp>
    </p:spTree>
    <p:extLst>
      <p:ext uri="{BB962C8B-B14F-4D97-AF65-F5344CB8AC3E}">
        <p14:creationId xmlns:p14="http://schemas.microsoft.com/office/powerpoint/2010/main" val="21597648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1">
            <a:extLst>
              <a:ext uri="{FF2B5EF4-FFF2-40B4-BE49-F238E27FC236}">
                <a16:creationId xmlns:a16="http://schemas.microsoft.com/office/drawing/2014/main" id="{FCBE830D-0254-5A42-9ACD-7C3628A0AAF7}"/>
              </a:ext>
            </a:extLst>
          </p:cNvPr>
          <p:cNvSpPr>
            <a:spLocks noGrp="1"/>
          </p:cNvSpPr>
          <p:nvPr>
            <p:ph type="title"/>
          </p:nvPr>
        </p:nvSpPr>
        <p:spPr>
          <a:xfrm>
            <a:off x="50823" y="105674"/>
            <a:ext cx="9042353" cy="676275"/>
          </a:xfrm>
        </p:spPr>
        <p:txBody>
          <a:bodyPr>
            <a:normAutofit fontScale="90000"/>
          </a:bodyPr>
          <a:lstStyle/>
          <a:p>
            <a:pPr algn="r"/>
            <a:r>
              <a:rPr lang="en-US" b="1" dirty="0">
                <a:latin typeface="Century Gothic" panose="020B0502020202020204" pitchFamily="34" charset="0"/>
              </a:rPr>
              <a:t>Competitor Comparison</a:t>
            </a:r>
          </a:p>
        </p:txBody>
      </p:sp>
      <p:sp>
        <p:nvSpPr>
          <p:cNvPr id="28" name="コンテンツ プレースホルダー 2">
            <a:extLst>
              <a:ext uri="{FF2B5EF4-FFF2-40B4-BE49-F238E27FC236}">
                <a16:creationId xmlns:a16="http://schemas.microsoft.com/office/drawing/2014/main" id="{B68D4B3D-7B10-1947-9E2A-4926B895BA75}"/>
              </a:ext>
            </a:extLst>
          </p:cNvPr>
          <p:cNvSpPr txBox="1">
            <a:spLocks/>
          </p:cNvSpPr>
          <p:nvPr/>
        </p:nvSpPr>
        <p:spPr bwMode="auto">
          <a:xfrm>
            <a:off x="1248147" y="1238962"/>
            <a:ext cx="7416056" cy="5032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algn="l" rtl="0" fontAlgn="base">
              <a:spcBef>
                <a:spcPct val="20000"/>
              </a:spcBef>
              <a:spcAft>
                <a:spcPct val="0"/>
              </a:spcAft>
              <a:buChar char="•"/>
              <a:defRPr kumimoji="1" sz="3200">
                <a:solidFill>
                  <a:schemeClr val="tx1"/>
                </a:solidFill>
                <a:latin typeface="+mn-lt"/>
                <a:ea typeface="+mn-ea"/>
                <a:cs typeface="+mn-cs"/>
              </a:defRPr>
            </a:lvl1pPr>
            <a:lvl2pPr marL="742950" indent="-285750" algn="l" rtl="0" fontAlgn="base">
              <a:spcBef>
                <a:spcPct val="20000"/>
              </a:spcBef>
              <a:spcAft>
                <a:spcPct val="0"/>
              </a:spcAft>
              <a:buChar char="–"/>
              <a:defRPr kumimoji="1" sz="2800">
                <a:solidFill>
                  <a:schemeClr val="tx1"/>
                </a:solidFill>
                <a:latin typeface="+mn-lt"/>
                <a:ea typeface="+mn-ea"/>
              </a:defRPr>
            </a:lvl2pPr>
            <a:lvl3pPr marL="1143000" indent="-228600" algn="l" rtl="0" fontAlgn="base">
              <a:spcBef>
                <a:spcPct val="20000"/>
              </a:spcBef>
              <a:spcAft>
                <a:spcPct val="0"/>
              </a:spcAft>
              <a:buChar char="•"/>
              <a:defRPr kumimoji="1" sz="2400">
                <a:solidFill>
                  <a:schemeClr val="tx1"/>
                </a:solidFill>
                <a:latin typeface="+mn-lt"/>
                <a:ea typeface="+mn-ea"/>
              </a:defRPr>
            </a:lvl3pPr>
            <a:lvl4pPr marL="1600200" indent="-228600" algn="l" rtl="0" fontAlgn="base">
              <a:spcBef>
                <a:spcPct val="20000"/>
              </a:spcBef>
              <a:spcAft>
                <a:spcPct val="0"/>
              </a:spcAft>
              <a:buChar char="–"/>
              <a:defRPr kumimoji="1" sz="2000">
                <a:solidFill>
                  <a:schemeClr val="tx1"/>
                </a:solidFill>
                <a:latin typeface="+mn-lt"/>
                <a:ea typeface="+mn-ea"/>
              </a:defRPr>
            </a:lvl4pPr>
            <a:lvl5pPr marL="2057400" indent="-228600" algn="l" rtl="0" fontAlgn="base">
              <a:spcBef>
                <a:spcPct val="20000"/>
              </a:spcBef>
              <a:spcAft>
                <a:spcPct val="0"/>
              </a:spcAft>
              <a:buChar char="»"/>
              <a:defRPr kumimoji="1" sz="2000">
                <a:solidFill>
                  <a:schemeClr val="tx1"/>
                </a:solidFill>
                <a:latin typeface="+mn-lt"/>
                <a:ea typeface="+mn-ea"/>
              </a:defRPr>
            </a:lvl5pPr>
            <a:lvl6pPr marL="2514600" indent="-228600" algn="l" rtl="0" eaLnBrk="1" fontAlgn="base" hangingPunct="1">
              <a:spcBef>
                <a:spcPct val="20000"/>
              </a:spcBef>
              <a:spcAft>
                <a:spcPct val="0"/>
              </a:spcAft>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har char="»"/>
              <a:defRPr kumimoji="1" sz="2000">
                <a:solidFill>
                  <a:schemeClr val="tx1"/>
                </a:solidFill>
                <a:latin typeface="+mn-lt"/>
                <a:ea typeface="+mn-ea"/>
              </a:defRPr>
            </a:lvl9pPr>
          </a:lstStyle>
          <a:p>
            <a:pPr marL="0" indent="0" algn="r">
              <a:buFontTx/>
              <a:buNone/>
              <a:defRPr/>
            </a:pPr>
            <a:r>
              <a:rPr lang="en-US" altLang="ja-JP" sz="2800" b="1" i="1" kern="0" dirty="0">
                <a:latin typeface="Century Gothic" panose="020B0502020202020204" pitchFamily="34" charset="0"/>
              </a:rPr>
              <a:t>Size &amp; Weight</a:t>
            </a:r>
          </a:p>
        </p:txBody>
      </p:sp>
      <p:grpSp>
        <p:nvGrpSpPr>
          <p:cNvPr id="31" name="Group 30">
            <a:extLst>
              <a:ext uri="{FF2B5EF4-FFF2-40B4-BE49-F238E27FC236}">
                <a16:creationId xmlns:a16="http://schemas.microsoft.com/office/drawing/2014/main" id="{304D518C-F3AA-A14C-B57B-592383489E3F}"/>
              </a:ext>
            </a:extLst>
          </p:cNvPr>
          <p:cNvGrpSpPr/>
          <p:nvPr/>
        </p:nvGrpSpPr>
        <p:grpSpPr>
          <a:xfrm>
            <a:off x="7779676" y="2327033"/>
            <a:ext cx="1451038" cy="2618404"/>
            <a:chOff x="3639356" y="1920333"/>
            <a:chExt cx="1451038" cy="2618404"/>
          </a:xfrm>
        </p:grpSpPr>
        <p:pic>
          <p:nvPicPr>
            <p:cNvPr id="32" name="Picture 31" descr="drager_xam2500_3.png">
              <a:extLst>
                <a:ext uri="{FF2B5EF4-FFF2-40B4-BE49-F238E27FC236}">
                  <a16:creationId xmlns:a16="http://schemas.microsoft.com/office/drawing/2014/main" id="{931DF5E5-475D-3A44-999B-D93EAB35009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59109" y="1920333"/>
              <a:ext cx="871761" cy="2161391"/>
            </a:xfrm>
            <a:prstGeom prst="rect">
              <a:avLst/>
            </a:prstGeom>
          </p:spPr>
        </p:pic>
        <p:sp>
          <p:nvSpPr>
            <p:cNvPr id="33" name="TextBox 32">
              <a:extLst>
                <a:ext uri="{FF2B5EF4-FFF2-40B4-BE49-F238E27FC236}">
                  <a16:creationId xmlns:a16="http://schemas.microsoft.com/office/drawing/2014/main" id="{1586CDFA-5E0A-5041-9C35-129FE6D18436}"/>
                </a:ext>
              </a:extLst>
            </p:cNvPr>
            <p:cNvSpPr txBox="1"/>
            <p:nvPr/>
          </p:nvSpPr>
          <p:spPr>
            <a:xfrm>
              <a:off x="3639356" y="4077072"/>
              <a:ext cx="1451038" cy="461665"/>
            </a:xfrm>
            <a:prstGeom prst="rect">
              <a:avLst/>
            </a:prstGeom>
            <a:noFill/>
          </p:spPr>
          <p:txBody>
            <a:bodyPr wrap="none" rtlCol="0">
              <a:spAutoFit/>
            </a:bodyPr>
            <a:lstStyle/>
            <a:p>
              <a:pPr algn="ctr"/>
              <a:r>
                <a:rPr lang="en-US" sz="1200" dirty="0"/>
                <a:t>5.12” x 1.9” x 1.8”</a:t>
              </a:r>
            </a:p>
            <a:p>
              <a:pPr algn="ctr"/>
              <a:r>
                <a:rPr lang="en-US" sz="1200" dirty="0"/>
                <a:t>8 ounces</a:t>
              </a:r>
            </a:p>
          </p:txBody>
        </p:sp>
      </p:grpSp>
      <p:grpSp>
        <p:nvGrpSpPr>
          <p:cNvPr id="34" name="Group 33">
            <a:extLst>
              <a:ext uri="{FF2B5EF4-FFF2-40B4-BE49-F238E27FC236}">
                <a16:creationId xmlns:a16="http://schemas.microsoft.com/office/drawing/2014/main" id="{BE58C200-9F7B-AD43-958F-E09301B033AC}"/>
              </a:ext>
            </a:extLst>
          </p:cNvPr>
          <p:cNvGrpSpPr/>
          <p:nvPr/>
        </p:nvGrpSpPr>
        <p:grpSpPr>
          <a:xfrm>
            <a:off x="3917320" y="2723496"/>
            <a:ext cx="1366080" cy="2213641"/>
            <a:chOff x="5494405" y="2325096"/>
            <a:chExt cx="1366080" cy="2213641"/>
          </a:xfrm>
        </p:grpSpPr>
        <p:pic>
          <p:nvPicPr>
            <p:cNvPr id="35" name="Picture 34" descr="VentisPro4-Orange.png">
              <a:extLst>
                <a:ext uri="{FF2B5EF4-FFF2-40B4-BE49-F238E27FC236}">
                  <a16:creationId xmlns:a16="http://schemas.microsoft.com/office/drawing/2014/main" id="{30EAB6EA-78EB-7446-899C-87ECB733030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67783" y="2325096"/>
              <a:ext cx="1019326" cy="1780481"/>
            </a:xfrm>
            <a:prstGeom prst="rect">
              <a:avLst/>
            </a:prstGeom>
          </p:spPr>
        </p:pic>
        <p:sp>
          <p:nvSpPr>
            <p:cNvPr id="36" name="TextBox 35">
              <a:extLst>
                <a:ext uri="{FF2B5EF4-FFF2-40B4-BE49-F238E27FC236}">
                  <a16:creationId xmlns:a16="http://schemas.microsoft.com/office/drawing/2014/main" id="{F4856993-2C87-5142-BA68-44EC01103218}"/>
                </a:ext>
              </a:extLst>
            </p:cNvPr>
            <p:cNvSpPr txBox="1"/>
            <p:nvPr/>
          </p:nvSpPr>
          <p:spPr>
            <a:xfrm>
              <a:off x="5494405" y="4077072"/>
              <a:ext cx="1366080" cy="461665"/>
            </a:xfrm>
            <a:prstGeom prst="rect">
              <a:avLst/>
            </a:prstGeom>
            <a:noFill/>
          </p:spPr>
          <p:txBody>
            <a:bodyPr wrap="none" rtlCol="0">
              <a:spAutoFit/>
            </a:bodyPr>
            <a:lstStyle/>
            <a:p>
              <a:pPr algn="ctr"/>
              <a:r>
                <a:rPr lang="en-US" sz="1200" dirty="0"/>
                <a:t>4.1” x 2.3” x 1.4”</a:t>
              </a:r>
            </a:p>
            <a:p>
              <a:pPr algn="ctr"/>
              <a:r>
                <a:rPr lang="en-US" sz="1200" dirty="0"/>
                <a:t>6.4 ounces</a:t>
              </a:r>
            </a:p>
          </p:txBody>
        </p:sp>
      </p:grpSp>
      <p:grpSp>
        <p:nvGrpSpPr>
          <p:cNvPr id="37" name="Group 36">
            <a:extLst>
              <a:ext uri="{FF2B5EF4-FFF2-40B4-BE49-F238E27FC236}">
                <a16:creationId xmlns:a16="http://schemas.microsoft.com/office/drawing/2014/main" id="{62713D57-0103-C845-B082-DE651537FBE6}"/>
              </a:ext>
            </a:extLst>
          </p:cNvPr>
          <p:cNvGrpSpPr/>
          <p:nvPr/>
        </p:nvGrpSpPr>
        <p:grpSpPr>
          <a:xfrm>
            <a:off x="6547611" y="2575752"/>
            <a:ext cx="1366080" cy="2369685"/>
            <a:chOff x="7392537" y="2169052"/>
            <a:chExt cx="1366080" cy="2369685"/>
          </a:xfrm>
        </p:grpSpPr>
        <p:pic>
          <p:nvPicPr>
            <p:cNvPr id="38" name="Picture 37" descr="msa-altair-4XR.png">
              <a:extLst>
                <a:ext uri="{FF2B5EF4-FFF2-40B4-BE49-F238E27FC236}">
                  <a16:creationId xmlns:a16="http://schemas.microsoft.com/office/drawing/2014/main" id="{46F59098-9A16-7241-9979-3C93F670446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442836" y="2169052"/>
              <a:ext cx="1265484" cy="1919056"/>
            </a:xfrm>
            <a:prstGeom prst="rect">
              <a:avLst/>
            </a:prstGeom>
          </p:spPr>
        </p:pic>
        <p:sp>
          <p:nvSpPr>
            <p:cNvPr id="39" name="TextBox 38">
              <a:extLst>
                <a:ext uri="{FF2B5EF4-FFF2-40B4-BE49-F238E27FC236}">
                  <a16:creationId xmlns:a16="http://schemas.microsoft.com/office/drawing/2014/main" id="{EAE33647-4001-2340-8826-1C4D5BDCAD0B}"/>
                </a:ext>
              </a:extLst>
            </p:cNvPr>
            <p:cNvSpPr txBox="1"/>
            <p:nvPr/>
          </p:nvSpPr>
          <p:spPr>
            <a:xfrm>
              <a:off x="7392537" y="4077072"/>
              <a:ext cx="1366080" cy="461665"/>
            </a:xfrm>
            <a:prstGeom prst="rect">
              <a:avLst/>
            </a:prstGeom>
            <a:noFill/>
          </p:spPr>
          <p:txBody>
            <a:bodyPr wrap="none" rtlCol="0">
              <a:spAutoFit/>
            </a:bodyPr>
            <a:lstStyle/>
            <a:p>
              <a:pPr algn="ctr"/>
              <a:r>
                <a:rPr lang="en-US" sz="1200" dirty="0"/>
                <a:t>4.4” x 3.0” x 1.4”</a:t>
              </a:r>
            </a:p>
            <a:p>
              <a:pPr algn="ctr"/>
              <a:r>
                <a:rPr lang="en-US" sz="1200" dirty="0"/>
                <a:t>7.9 ounces</a:t>
              </a:r>
            </a:p>
          </p:txBody>
        </p:sp>
      </p:grpSp>
      <p:grpSp>
        <p:nvGrpSpPr>
          <p:cNvPr id="40" name="Group 39">
            <a:extLst>
              <a:ext uri="{FF2B5EF4-FFF2-40B4-BE49-F238E27FC236}">
                <a16:creationId xmlns:a16="http://schemas.microsoft.com/office/drawing/2014/main" id="{1EF0E059-24A6-A049-BB49-56A633BD3426}"/>
              </a:ext>
            </a:extLst>
          </p:cNvPr>
          <p:cNvGrpSpPr/>
          <p:nvPr/>
        </p:nvGrpSpPr>
        <p:grpSpPr>
          <a:xfrm>
            <a:off x="-188389" y="3390033"/>
            <a:ext cx="1656184" cy="1560742"/>
            <a:chOff x="179512" y="2977995"/>
            <a:chExt cx="1656184" cy="1560742"/>
          </a:xfrm>
        </p:grpSpPr>
        <p:sp>
          <p:nvSpPr>
            <p:cNvPr id="41" name="TextBox 40">
              <a:extLst>
                <a:ext uri="{FF2B5EF4-FFF2-40B4-BE49-F238E27FC236}">
                  <a16:creationId xmlns:a16="http://schemas.microsoft.com/office/drawing/2014/main" id="{C7AB42AF-29F8-524D-A49A-59F48C6886C2}"/>
                </a:ext>
              </a:extLst>
            </p:cNvPr>
            <p:cNvSpPr txBox="1"/>
            <p:nvPr/>
          </p:nvSpPr>
          <p:spPr>
            <a:xfrm>
              <a:off x="179512" y="4077072"/>
              <a:ext cx="1656184" cy="461665"/>
            </a:xfrm>
            <a:prstGeom prst="rect">
              <a:avLst/>
            </a:prstGeom>
            <a:noFill/>
          </p:spPr>
          <p:txBody>
            <a:bodyPr wrap="square" rtlCol="0">
              <a:spAutoFit/>
            </a:bodyPr>
            <a:lstStyle/>
            <a:p>
              <a:pPr algn="ctr"/>
              <a:r>
                <a:rPr lang="en-US" sz="1200" dirty="0"/>
                <a:t>2.2” x 2.55” x 1”</a:t>
              </a:r>
            </a:p>
            <a:p>
              <a:pPr algn="ctr"/>
              <a:r>
                <a:rPr lang="en-US" sz="1200" dirty="0"/>
                <a:t>3.7 ounces</a:t>
              </a:r>
            </a:p>
          </p:txBody>
        </p:sp>
        <p:pic>
          <p:nvPicPr>
            <p:cNvPr id="42" name="Picture 41" descr="GX-3R.png">
              <a:extLst>
                <a:ext uri="{FF2B5EF4-FFF2-40B4-BE49-F238E27FC236}">
                  <a16:creationId xmlns:a16="http://schemas.microsoft.com/office/drawing/2014/main" id="{87F35654-F7AA-C74D-97C0-79CBA49AA18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21055" y="2977995"/>
              <a:ext cx="973099" cy="1060678"/>
            </a:xfrm>
            <a:prstGeom prst="rect">
              <a:avLst/>
            </a:prstGeom>
          </p:spPr>
        </p:pic>
      </p:grpSp>
      <p:sp>
        <p:nvSpPr>
          <p:cNvPr id="44" name="TextBox 43">
            <a:extLst>
              <a:ext uri="{FF2B5EF4-FFF2-40B4-BE49-F238E27FC236}">
                <a16:creationId xmlns:a16="http://schemas.microsoft.com/office/drawing/2014/main" id="{5E272E50-83B5-B541-900B-1140425D4F80}"/>
              </a:ext>
            </a:extLst>
          </p:cNvPr>
          <p:cNvSpPr txBox="1"/>
          <p:nvPr/>
        </p:nvSpPr>
        <p:spPr>
          <a:xfrm>
            <a:off x="1178333" y="4483772"/>
            <a:ext cx="1535998" cy="461665"/>
          </a:xfrm>
          <a:prstGeom prst="rect">
            <a:avLst/>
          </a:prstGeom>
          <a:noFill/>
        </p:spPr>
        <p:txBody>
          <a:bodyPr wrap="none" rtlCol="0">
            <a:spAutoFit/>
          </a:bodyPr>
          <a:lstStyle/>
          <a:p>
            <a:pPr algn="ctr"/>
            <a:r>
              <a:rPr lang="en-US" sz="1200" dirty="0"/>
              <a:t>2.9” x 2.66” x 1.06”</a:t>
            </a:r>
          </a:p>
          <a:p>
            <a:pPr algn="ctr"/>
            <a:r>
              <a:rPr lang="en-US" sz="1200" dirty="0"/>
              <a:t>4.6 ounces</a:t>
            </a:r>
          </a:p>
        </p:txBody>
      </p:sp>
      <p:grpSp>
        <p:nvGrpSpPr>
          <p:cNvPr id="45" name="Group 44">
            <a:extLst>
              <a:ext uri="{FF2B5EF4-FFF2-40B4-BE49-F238E27FC236}">
                <a16:creationId xmlns:a16="http://schemas.microsoft.com/office/drawing/2014/main" id="{FD76F906-1DFC-8D4E-AAF2-1BC96521ED78}"/>
              </a:ext>
            </a:extLst>
          </p:cNvPr>
          <p:cNvGrpSpPr/>
          <p:nvPr/>
        </p:nvGrpSpPr>
        <p:grpSpPr>
          <a:xfrm>
            <a:off x="2620596" y="2603244"/>
            <a:ext cx="1292341" cy="2333893"/>
            <a:chOff x="2652980" y="2207841"/>
            <a:chExt cx="1292341" cy="2333893"/>
          </a:xfrm>
        </p:grpSpPr>
        <p:pic>
          <p:nvPicPr>
            <p:cNvPr id="46" name="Picture 45" descr="MicroclipXL.png">
              <a:extLst>
                <a:ext uri="{FF2B5EF4-FFF2-40B4-BE49-F238E27FC236}">
                  <a16:creationId xmlns:a16="http://schemas.microsoft.com/office/drawing/2014/main" id="{BB514FE7-5461-FD4E-9AD8-34F4FBA62B9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781305" y="2207841"/>
              <a:ext cx="1108505" cy="1927709"/>
            </a:xfrm>
            <a:prstGeom prst="rect">
              <a:avLst/>
            </a:prstGeom>
          </p:spPr>
        </p:pic>
        <p:sp>
          <p:nvSpPr>
            <p:cNvPr id="47" name="TextBox 46">
              <a:extLst>
                <a:ext uri="{FF2B5EF4-FFF2-40B4-BE49-F238E27FC236}">
                  <a16:creationId xmlns:a16="http://schemas.microsoft.com/office/drawing/2014/main" id="{AF70239D-B264-1C4C-B771-5F6C2699B50A}"/>
                </a:ext>
              </a:extLst>
            </p:cNvPr>
            <p:cNvSpPr txBox="1"/>
            <p:nvPr/>
          </p:nvSpPr>
          <p:spPr>
            <a:xfrm>
              <a:off x="2652980" y="4080069"/>
              <a:ext cx="1292341" cy="461665"/>
            </a:xfrm>
            <a:prstGeom prst="rect">
              <a:avLst/>
            </a:prstGeom>
            <a:noFill/>
          </p:spPr>
          <p:txBody>
            <a:bodyPr wrap="none" rtlCol="0">
              <a:spAutoFit/>
            </a:bodyPr>
            <a:lstStyle/>
            <a:p>
              <a:pPr algn="ctr"/>
              <a:r>
                <a:rPr lang="en-US" sz="1200" dirty="0"/>
                <a:t>4.4” x 2.4” x 1.2</a:t>
              </a:r>
            </a:p>
            <a:p>
              <a:pPr algn="ctr"/>
              <a:r>
                <a:rPr lang="en-US" sz="1200" dirty="0"/>
                <a:t>6.3 ounces</a:t>
              </a:r>
            </a:p>
          </p:txBody>
        </p:sp>
      </p:grpSp>
      <p:grpSp>
        <p:nvGrpSpPr>
          <p:cNvPr id="48" name="Group 47">
            <a:extLst>
              <a:ext uri="{FF2B5EF4-FFF2-40B4-BE49-F238E27FC236}">
                <a16:creationId xmlns:a16="http://schemas.microsoft.com/office/drawing/2014/main" id="{2DD0FA35-A742-104D-8F83-DFA41FD70046}"/>
              </a:ext>
            </a:extLst>
          </p:cNvPr>
          <p:cNvGrpSpPr/>
          <p:nvPr/>
        </p:nvGrpSpPr>
        <p:grpSpPr>
          <a:xfrm>
            <a:off x="5320382" y="2482829"/>
            <a:ext cx="1305090" cy="2457305"/>
            <a:chOff x="5353582" y="2084429"/>
            <a:chExt cx="1305090" cy="2457305"/>
          </a:xfrm>
        </p:grpSpPr>
        <p:pic>
          <p:nvPicPr>
            <p:cNvPr id="49" name="Picture 48" descr="GasClipSimple.png">
              <a:extLst>
                <a:ext uri="{FF2B5EF4-FFF2-40B4-BE49-F238E27FC236}">
                  <a16:creationId xmlns:a16="http://schemas.microsoft.com/office/drawing/2014/main" id="{02D0EB18-D62F-C44A-8F35-79D0ADD8457E}"/>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374096" y="2084429"/>
              <a:ext cx="1116868" cy="1973133"/>
            </a:xfrm>
            <a:prstGeom prst="rect">
              <a:avLst/>
            </a:prstGeom>
          </p:spPr>
        </p:pic>
        <p:sp>
          <p:nvSpPr>
            <p:cNvPr id="50" name="TextBox 49">
              <a:extLst>
                <a:ext uri="{FF2B5EF4-FFF2-40B4-BE49-F238E27FC236}">
                  <a16:creationId xmlns:a16="http://schemas.microsoft.com/office/drawing/2014/main" id="{8FE7F168-F02E-624A-99F0-3B867FE675C0}"/>
                </a:ext>
              </a:extLst>
            </p:cNvPr>
            <p:cNvSpPr txBox="1"/>
            <p:nvPr/>
          </p:nvSpPr>
          <p:spPr>
            <a:xfrm>
              <a:off x="5353582" y="4080069"/>
              <a:ext cx="1305090" cy="461665"/>
            </a:xfrm>
            <a:prstGeom prst="rect">
              <a:avLst/>
            </a:prstGeom>
            <a:noFill/>
          </p:spPr>
          <p:txBody>
            <a:bodyPr wrap="none" rtlCol="0">
              <a:spAutoFit/>
            </a:bodyPr>
            <a:lstStyle/>
            <a:p>
              <a:pPr algn="ctr"/>
              <a:r>
                <a:rPr lang="en-US" sz="1200" dirty="0"/>
                <a:t>4.7” x 2.7” x 1.2”</a:t>
              </a:r>
            </a:p>
            <a:p>
              <a:pPr algn="ctr"/>
              <a:r>
                <a:rPr lang="en-US" sz="1200" dirty="0"/>
                <a:t>7.67 ounces</a:t>
              </a:r>
            </a:p>
          </p:txBody>
        </p:sp>
      </p:grpSp>
      <p:pic>
        <p:nvPicPr>
          <p:cNvPr id="25" name="Picture 24">
            <a:extLst>
              <a:ext uri="{FF2B5EF4-FFF2-40B4-BE49-F238E27FC236}">
                <a16:creationId xmlns:a16="http://schemas.microsoft.com/office/drawing/2014/main" id="{26A32B04-DC82-3441-881A-979C3660C912}"/>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0823" y="6121422"/>
            <a:ext cx="658205" cy="704828"/>
          </a:xfrm>
          <a:prstGeom prst="rect">
            <a:avLst/>
          </a:prstGeom>
        </p:spPr>
      </p:pic>
      <p:pic>
        <p:nvPicPr>
          <p:cNvPr id="26" name="Picture 25">
            <a:extLst>
              <a:ext uri="{FF2B5EF4-FFF2-40B4-BE49-F238E27FC236}">
                <a16:creationId xmlns:a16="http://schemas.microsoft.com/office/drawing/2014/main" id="{22621DB2-5DD2-E848-988A-B1BB9B6E3A41}"/>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322854" y="3396444"/>
            <a:ext cx="1229466" cy="1054267"/>
          </a:xfrm>
          <a:prstGeom prst="rect">
            <a:avLst/>
          </a:prstGeom>
        </p:spPr>
      </p:pic>
      <p:sp>
        <p:nvSpPr>
          <p:cNvPr id="2" name="TextBox 1">
            <a:extLst>
              <a:ext uri="{FF2B5EF4-FFF2-40B4-BE49-F238E27FC236}">
                <a16:creationId xmlns:a16="http://schemas.microsoft.com/office/drawing/2014/main" id="{2E9F6133-85F0-BA4F-BE36-D5E1AEF0E8EC}"/>
              </a:ext>
            </a:extLst>
          </p:cNvPr>
          <p:cNvSpPr txBox="1"/>
          <p:nvPr/>
        </p:nvSpPr>
        <p:spPr>
          <a:xfrm>
            <a:off x="805206" y="5404360"/>
            <a:ext cx="7590308" cy="400110"/>
          </a:xfrm>
          <a:prstGeom prst="rect">
            <a:avLst/>
          </a:prstGeom>
          <a:noFill/>
        </p:spPr>
        <p:txBody>
          <a:bodyPr wrap="square" rtlCol="0">
            <a:spAutoFit/>
          </a:bodyPr>
          <a:lstStyle/>
          <a:p>
            <a:r>
              <a:rPr lang="en-US" sz="2000" b="1" dirty="0"/>
              <a:t>The GX-3R weighs about half of the average 4-gas detector!</a:t>
            </a:r>
          </a:p>
        </p:txBody>
      </p:sp>
    </p:spTree>
    <p:extLst>
      <p:ext uri="{BB962C8B-B14F-4D97-AF65-F5344CB8AC3E}">
        <p14:creationId xmlns:p14="http://schemas.microsoft.com/office/powerpoint/2010/main" val="314723092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itle 1">
            <a:extLst>
              <a:ext uri="{FF2B5EF4-FFF2-40B4-BE49-F238E27FC236}">
                <a16:creationId xmlns:a16="http://schemas.microsoft.com/office/drawing/2014/main" id="{3A47069C-47AF-5E43-9028-F29B8036C3BB}"/>
              </a:ext>
            </a:extLst>
          </p:cNvPr>
          <p:cNvSpPr txBox="1">
            <a:spLocks/>
          </p:cNvSpPr>
          <p:nvPr/>
        </p:nvSpPr>
        <p:spPr bwMode="auto">
          <a:xfrm>
            <a:off x="50823" y="44617"/>
            <a:ext cx="9042354"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pPr algn="r"/>
            <a:r>
              <a:rPr kumimoji="0" lang="en-US" sz="4000" b="1" dirty="0">
                <a:latin typeface="Century Gothic" panose="020B0502020202020204" pitchFamily="34" charset="0"/>
              </a:rPr>
              <a:t>Sensor Advancements</a:t>
            </a:r>
          </a:p>
        </p:txBody>
      </p:sp>
      <p:sp>
        <p:nvSpPr>
          <p:cNvPr id="63" name="正方形/長方形 8">
            <a:extLst>
              <a:ext uri="{FF2B5EF4-FFF2-40B4-BE49-F238E27FC236}">
                <a16:creationId xmlns:a16="http://schemas.microsoft.com/office/drawing/2014/main" id="{FE1BA8A1-E1BA-8845-8F21-2E554C4025ED}"/>
              </a:ext>
            </a:extLst>
          </p:cNvPr>
          <p:cNvSpPr/>
          <p:nvPr/>
        </p:nvSpPr>
        <p:spPr>
          <a:xfrm>
            <a:off x="896501" y="3083511"/>
            <a:ext cx="1728508" cy="4165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ja-JP" sz="2400" b="1" i="1" dirty="0">
                <a:solidFill>
                  <a:schemeClr val="tx1"/>
                </a:solidFill>
                <a:latin typeface="Century Gothic" panose="020B0502020202020204" pitchFamily="34" charset="0"/>
                <a:ea typeface="メイリオ" charset="0"/>
                <a:cs typeface="Arial" charset="0"/>
              </a:rPr>
              <a:t>GX-3R Pro</a:t>
            </a:r>
            <a:endParaRPr lang="ja-JP" altLang="en-US" sz="2400" b="1" i="1" dirty="0">
              <a:solidFill>
                <a:schemeClr val="tx1"/>
              </a:solidFill>
              <a:latin typeface="Century Gothic" panose="020B0502020202020204" pitchFamily="34" charset="0"/>
              <a:ea typeface="メイリオ" charset="0"/>
              <a:cs typeface="Arial" charset="0"/>
            </a:endParaRPr>
          </a:p>
        </p:txBody>
      </p:sp>
      <p:sp>
        <p:nvSpPr>
          <p:cNvPr id="65" name="TextBox 64">
            <a:extLst>
              <a:ext uri="{FF2B5EF4-FFF2-40B4-BE49-F238E27FC236}">
                <a16:creationId xmlns:a16="http://schemas.microsoft.com/office/drawing/2014/main" id="{8EC9F972-FF2A-FA4A-AADE-4B8978041CA6}"/>
              </a:ext>
            </a:extLst>
          </p:cNvPr>
          <p:cNvSpPr txBox="1"/>
          <p:nvPr/>
        </p:nvSpPr>
        <p:spPr>
          <a:xfrm>
            <a:off x="3217491" y="1736009"/>
            <a:ext cx="2124075" cy="646331"/>
          </a:xfrm>
          <a:prstGeom prst="rect">
            <a:avLst/>
          </a:prstGeom>
          <a:noFill/>
        </p:spPr>
        <p:txBody>
          <a:bodyPr wrap="square" rtlCol="0">
            <a:spAutoFit/>
          </a:bodyPr>
          <a:lstStyle/>
          <a:p>
            <a:r>
              <a:rPr lang="en-US" dirty="0"/>
              <a:t>4 Sensors slots for 5 gas channels</a:t>
            </a:r>
          </a:p>
        </p:txBody>
      </p:sp>
      <p:sp>
        <p:nvSpPr>
          <p:cNvPr id="66" name="正方形/長方形 8">
            <a:extLst>
              <a:ext uri="{FF2B5EF4-FFF2-40B4-BE49-F238E27FC236}">
                <a16:creationId xmlns:a16="http://schemas.microsoft.com/office/drawing/2014/main" id="{B0D98A0F-9710-FD4B-BD7C-C714BA8AAE8A}"/>
              </a:ext>
            </a:extLst>
          </p:cNvPr>
          <p:cNvSpPr/>
          <p:nvPr/>
        </p:nvSpPr>
        <p:spPr>
          <a:xfrm>
            <a:off x="1174601" y="5849957"/>
            <a:ext cx="1172310" cy="4090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ja-JP" sz="2400" b="1" i="1" dirty="0">
                <a:solidFill>
                  <a:schemeClr val="tx1"/>
                </a:solidFill>
                <a:latin typeface="Century Gothic" panose="020B0502020202020204" pitchFamily="34" charset="0"/>
                <a:ea typeface="メイリオ" charset="0"/>
                <a:cs typeface="Arial" charset="0"/>
              </a:rPr>
              <a:t>GX-3R</a:t>
            </a:r>
            <a:endParaRPr lang="ja-JP" altLang="en-US" sz="2400" b="1" i="1" dirty="0">
              <a:solidFill>
                <a:schemeClr val="tx1"/>
              </a:solidFill>
              <a:latin typeface="Century Gothic" panose="020B0502020202020204" pitchFamily="34" charset="0"/>
              <a:ea typeface="メイリオ" charset="0"/>
              <a:cs typeface="Arial" charset="0"/>
            </a:endParaRPr>
          </a:p>
        </p:txBody>
      </p:sp>
      <p:pic>
        <p:nvPicPr>
          <p:cNvPr id="67" name="Picture 66">
            <a:extLst>
              <a:ext uri="{FF2B5EF4-FFF2-40B4-BE49-F238E27FC236}">
                <a16:creationId xmlns:a16="http://schemas.microsoft.com/office/drawing/2014/main" id="{C06F75A2-D0EB-E043-B443-DA822FB8C90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87420" y="3685539"/>
            <a:ext cx="1946672" cy="2238672"/>
          </a:xfrm>
          <a:prstGeom prst="rect">
            <a:avLst/>
          </a:prstGeom>
        </p:spPr>
      </p:pic>
      <p:sp>
        <p:nvSpPr>
          <p:cNvPr id="68" name="TextBox 67">
            <a:extLst>
              <a:ext uri="{FF2B5EF4-FFF2-40B4-BE49-F238E27FC236}">
                <a16:creationId xmlns:a16="http://schemas.microsoft.com/office/drawing/2014/main" id="{713B8E03-58B9-E445-AD43-712E09423AFF}"/>
              </a:ext>
            </a:extLst>
          </p:cNvPr>
          <p:cNvSpPr txBox="1"/>
          <p:nvPr/>
        </p:nvSpPr>
        <p:spPr>
          <a:xfrm>
            <a:off x="3217491" y="4266329"/>
            <a:ext cx="2053078" cy="646331"/>
          </a:xfrm>
          <a:prstGeom prst="rect">
            <a:avLst/>
          </a:prstGeom>
          <a:noFill/>
        </p:spPr>
        <p:txBody>
          <a:bodyPr wrap="square" rtlCol="0">
            <a:spAutoFit/>
          </a:bodyPr>
          <a:lstStyle/>
          <a:p>
            <a:r>
              <a:rPr lang="en-US" dirty="0"/>
              <a:t>3 Sensors slots for 4 gas channels</a:t>
            </a:r>
          </a:p>
        </p:txBody>
      </p:sp>
      <p:pic>
        <p:nvPicPr>
          <p:cNvPr id="69" name="Picture 68">
            <a:extLst>
              <a:ext uri="{FF2B5EF4-FFF2-40B4-BE49-F238E27FC236}">
                <a16:creationId xmlns:a16="http://schemas.microsoft.com/office/drawing/2014/main" id="{4B07F47B-50A2-0743-9549-9C67FC89997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1048" y="1038209"/>
            <a:ext cx="2319415" cy="2226638"/>
          </a:xfrm>
          <a:prstGeom prst="rect">
            <a:avLst/>
          </a:prstGeom>
        </p:spPr>
      </p:pic>
      <p:pic>
        <p:nvPicPr>
          <p:cNvPr id="17" name="Picture 16">
            <a:extLst>
              <a:ext uri="{FF2B5EF4-FFF2-40B4-BE49-F238E27FC236}">
                <a16:creationId xmlns:a16="http://schemas.microsoft.com/office/drawing/2014/main" id="{4D334E5D-A17D-7945-A4ED-418B7E44F6A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823" y="6121422"/>
            <a:ext cx="658205" cy="704828"/>
          </a:xfrm>
          <a:prstGeom prst="rect">
            <a:avLst/>
          </a:prstGeom>
        </p:spPr>
      </p:pic>
      <p:pic>
        <p:nvPicPr>
          <p:cNvPr id="3" name="Picture 2">
            <a:extLst>
              <a:ext uri="{FF2B5EF4-FFF2-40B4-BE49-F238E27FC236}">
                <a16:creationId xmlns:a16="http://schemas.microsoft.com/office/drawing/2014/main" id="{369F1A4D-7CD5-2345-A3F9-451773806BD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545248" y="1134919"/>
            <a:ext cx="2997704" cy="1848510"/>
          </a:xfrm>
          <a:prstGeom prst="rect">
            <a:avLst/>
          </a:prstGeom>
        </p:spPr>
      </p:pic>
      <p:pic>
        <p:nvPicPr>
          <p:cNvPr id="5" name="Picture 4">
            <a:extLst>
              <a:ext uri="{FF2B5EF4-FFF2-40B4-BE49-F238E27FC236}">
                <a16:creationId xmlns:a16="http://schemas.microsoft.com/office/drawing/2014/main" id="{ACFE8BC8-3636-7841-8F57-E1EAB055DCD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733045" y="3476688"/>
            <a:ext cx="2618100" cy="1579283"/>
          </a:xfrm>
          <a:prstGeom prst="rect">
            <a:avLst/>
          </a:prstGeom>
          <a:effectLst>
            <a:softEdge rad="12700"/>
          </a:effectLst>
          <a:scene3d>
            <a:camera prst="orthographicFront"/>
            <a:lightRig rig="threePt" dir="t"/>
          </a:scene3d>
          <a:sp3d extrusionH="6350"/>
        </p:spPr>
      </p:pic>
      <p:grpSp>
        <p:nvGrpSpPr>
          <p:cNvPr id="57" name="Group 56">
            <a:extLst>
              <a:ext uri="{FF2B5EF4-FFF2-40B4-BE49-F238E27FC236}">
                <a16:creationId xmlns:a16="http://schemas.microsoft.com/office/drawing/2014/main" id="{0559A43C-BD1E-784B-8E3C-358C669F3210}"/>
              </a:ext>
            </a:extLst>
          </p:cNvPr>
          <p:cNvGrpSpPr/>
          <p:nvPr/>
        </p:nvGrpSpPr>
        <p:grpSpPr>
          <a:xfrm>
            <a:off x="6409910" y="4057529"/>
            <a:ext cx="2105957" cy="2197570"/>
            <a:chOff x="6804248" y="1230504"/>
            <a:chExt cx="2105957" cy="2197570"/>
          </a:xfrm>
        </p:grpSpPr>
        <p:pic>
          <p:nvPicPr>
            <p:cNvPr id="59" name="Picture 7">
              <a:extLst>
                <a:ext uri="{FF2B5EF4-FFF2-40B4-BE49-F238E27FC236}">
                  <a16:creationId xmlns:a16="http://schemas.microsoft.com/office/drawing/2014/main" id="{1630B117-3901-EE4C-AE08-617F0FBF7B5E}"/>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l="7829" t="14342" r="69806" b="18027"/>
            <a:stretch>
              <a:fillRect/>
            </a:stretch>
          </p:blipFill>
          <p:spPr bwMode="auto">
            <a:xfrm>
              <a:off x="7991726" y="2160560"/>
              <a:ext cx="862013" cy="950913"/>
            </a:xfrm>
            <a:prstGeom prst="rect">
              <a:avLst/>
            </a:prstGeom>
            <a:noFill/>
            <a:ln>
              <a:noFill/>
            </a:ln>
            <a:effectLst/>
            <a:scene3d>
              <a:camera prst="orthographicFront"/>
              <a:lightRig rig="threePt" dir="t"/>
            </a:scene3d>
            <a:sp3d extrusionH="12700"/>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60" name="正方形/長方形 2">
              <a:extLst>
                <a:ext uri="{FF2B5EF4-FFF2-40B4-BE49-F238E27FC236}">
                  <a16:creationId xmlns:a16="http://schemas.microsoft.com/office/drawing/2014/main" id="{CF9A3881-CFC0-0849-ABDA-36DB87D97510}"/>
                </a:ext>
              </a:extLst>
            </p:cNvPr>
            <p:cNvSpPr/>
            <p:nvPr/>
          </p:nvSpPr>
          <p:spPr>
            <a:xfrm>
              <a:off x="6804248" y="1230504"/>
              <a:ext cx="648072" cy="686328"/>
            </a:xfrm>
            <a:prstGeom prst="rect">
              <a:avLst/>
            </a:prstGeom>
            <a:noFill/>
            <a:ln w="38100">
              <a:solidFill>
                <a:srgbClr val="FFFF00"/>
              </a:solidFill>
            </a:ln>
            <a:scene3d>
              <a:camera prst="orthographicFront">
                <a:rot lat="0" lon="21299999"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solidFill>
                  <a:schemeClr val="tx1"/>
                </a:solidFill>
              </a:endParaRPr>
            </a:p>
          </p:txBody>
        </p:sp>
        <p:sp>
          <p:nvSpPr>
            <p:cNvPr id="61" name="屈折矢印 4">
              <a:extLst>
                <a:ext uri="{FF2B5EF4-FFF2-40B4-BE49-F238E27FC236}">
                  <a16:creationId xmlns:a16="http://schemas.microsoft.com/office/drawing/2014/main" id="{18C9B937-3EAF-9148-8D45-D9217282BBCA}"/>
                </a:ext>
              </a:extLst>
            </p:cNvPr>
            <p:cNvSpPr/>
            <p:nvPr/>
          </p:nvSpPr>
          <p:spPr>
            <a:xfrm rot="5400000">
              <a:off x="6950742" y="2070396"/>
              <a:ext cx="689545" cy="731520"/>
            </a:xfrm>
            <a:prstGeom prst="bentUpArrow">
              <a:avLst>
                <a:gd name="adj1" fmla="val 15885"/>
                <a:gd name="adj2" fmla="val 25000"/>
                <a:gd name="adj3" fmla="val 25000"/>
              </a:avLst>
            </a:prstGeom>
            <a:solidFill>
              <a:srgbClr val="FFFF00"/>
            </a:solidFill>
            <a:ln>
              <a:solidFill>
                <a:schemeClr val="tx1"/>
              </a:solidFill>
            </a:ln>
            <a:scene3d>
              <a:camera prst="orthographicFront">
                <a:rot lat="0" lon="21299999"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solidFill>
                  <a:schemeClr val="tx1"/>
                </a:solidFill>
              </a:endParaRPr>
            </a:p>
          </p:txBody>
        </p:sp>
        <p:sp>
          <p:nvSpPr>
            <p:cNvPr id="62" name="正方形/長方形 6">
              <a:extLst>
                <a:ext uri="{FF2B5EF4-FFF2-40B4-BE49-F238E27FC236}">
                  <a16:creationId xmlns:a16="http://schemas.microsoft.com/office/drawing/2014/main" id="{291F5E58-9FC7-CE4C-A451-67134721B686}"/>
                </a:ext>
              </a:extLst>
            </p:cNvPr>
            <p:cNvSpPr/>
            <p:nvPr/>
          </p:nvSpPr>
          <p:spPr>
            <a:xfrm>
              <a:off x="7935258" y="3089520"/>
              <a:ext cx="974947" cy="338554"/>
            </a:xfrm>
            <a:prstGeom prst="rect">
              <a:avLst/>
            </a:prstGeom>
          </p:spPr>
          <p:txBody>
            <a:bodyPr wrap="none">
              <a:spAutoFit/>
            </a:bodyPr>
            <a:lstStyle/>
            <a:p>
              <a:r>
                <a:rPr lang="en-US" altLang="ja-JP" sz="1600" dirty="0"/>
                <a:t>CO/H2S</a:t>
              </a:r>
              <a:endParaRPr lang="ja-JP" altLang="en-US" sz="1600"/>
            </a:p>
          </p:txBody>
        </p:sp>
      </p:grpSp>
      <p:sp>
        <p:nvSpPr>
          <p:cNvPr id="6" name="TextBox 5">
            <a:extLst>
              <a:ext uri="{FF2B5EF4-FFF2-40B4-BE49-F238E27FC236}">
                <a16:creationId xmlns:a16="http://schemas.microsoft.com/office/drawing/2014/main" id="{6C4E8C2D-D8F3-9B41-A3BC-4A4432A8B73A}"/>
              </a:ext>
            </a:extLst>
          </p:cNvPr>
          <p:cNvSpPr txBox="1"/>
          <p:nvPr/>
        </p:nvSpPr>
        <p:spPr>
          <a:xfrm>
            <a:off x="5786328" y="5636812"/>
            <a:ext cx="1498175" cy="369332"/>
          </a:xfrm>
          <a:prstGeom prst="rect">
            <a:avLst/>
          </a:prstGeom>
          <a:noFill/>
        </p:spPr>
        <p:txBody>
          <a:bodyPr wrap="square" rtlCol="0">
            <a:spAutoFit/>
          </a:bodyPr>
          <a:lstStyle/>
          <a:p>
            <a:r>
              <a:rPr lang="en-US" b="1" i="1" dirty="0"/>
              <a:t>Dual Sensor</a:t>
            </a:r>
          </a:p>
        </p:txBody>
      </p:sp>
      <p:sp>
        <p:nvSpPr>
          <p:cNvPr id="2" name="TextBox 1">
            <a:extLst>
              <a:ext uri="{FF2B5EF4-FFF2-40B4-BE49-F238E27FC236}">
                <a16:creationId xmlns:a16="http://schemas.microsoft.com/office/drawing/2014/main" id="{1772E8E6-17AF-0847-B560-34DDA56F6224}"/>
              </a:ext>
            </a:extLst>
          </p:cNvPr>
          <p:cNvSpPr txBox="1"/>
          <p:nvPr/>
        </p:nvSpPr>
        <p:spPr>
          <a:xfrm>
            <a:off x="2977487" y="5144053"/>
            <a:ext cx="2327881" cy="369332"/>
          </a:xfrm>
          <a:prstGeom prst="rect">
            <a:avLst/>
          </a:prstGeom>
          <a:noFill/>
        </p:spPr>
        <p:txBody>
          <a:bodyPr wrap="none" rtlCol="0">
            <a:spAutoFit/>
          </a:bodyPr>
          <a:lstStyle/>
          <a:p>
            <a:r>
              <a:rPr lang="en-US" dirty="0"/>
              <a:t>LEL / O2 / CO / H2S</a:t>
            </a:r>
          </a:p>
        </p:txBody>
      </p:sp>
      <p:sp>
        <p:nvSpPr>
          <p:cNvPr id="19" name="TextBox 18">
            <a:extLst>
              <a:ext uri="{FF2B5EF4-FFF2-40B4-BE49-F238E27FC236}">
                <a16:creationId xmlns:a16="http://schemas.microsoft.com/office/drawing/2014/main" id="{D7207E20-ACF0-714D-AF92-A7E426DEEBB5}"/>
              </a:ext>
            </a:extLst>
          </p:cNvPr>
          <p:cNvSpPr txBox="1"/>
          <p:nvPr/>
        </p:nvSpPr>
        <p:spPr>
          <a:xfrm>
            <a:off x="2920462" y="2931479"/>
            <a:ext cx="3975768" cy="369332"/>
          </a:xfrm>
          <a:prstGeom prst="rect">
            <a:avLst/>
          </a:prstGeom>
          <a:noFill/>
        </p:spPr>
        <p:txBody>
          <a:bodyPr wrap="none" rtlCol="0">
            <a:spAutoFit/>
          </a:bodyPr>
          <a:lstStyle/>
          <a:p>
            <a:r>
              <a:rPr lang="en-US" dirty="0"/>
              <a:t>LEL / O2 / CO / H2S / Toxic or CO2</a:t>
            </a:r>
          </a:p>
        </p:txBody>
      </p:sp>
    </p:spTree>
    <p:extLst>
      <p:ext uri="{BB962C8B-B14F-4D97-AF65-F5344CB8AC3E}">
        <p14:creationId xmlns:p14="http://schemas.microsoft.com/office/powerpoint/2010/main" val="27003733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9727055-C83B-2842-96E1-AC10B555473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801462" y="5338081"/>
            <a:ext cx="615888" cy="566795"/>
          </a:xfrm>
          <a:prstGeom prst="rect">
            <a:avLst/>
          </a:prstGeom>
        </p:spPr>
      </p:pic>
      <p:pic>
        <p:nvPicPr>
          <p:cNvPr id="10" name="Picture 9">
            <a:extLst>
              <a:ext uri="{FF2B5EF4-FFF2-40B4-BE49-F238E27FC236}">
                <a16:creationId xmlns:a16="http://schemas.microsoft.com/office/drawing/2014/main" id="{2E1ED179-0288-7B45-A1E4-D9E64D0F67B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66827" y="5360399"/>
            <a:ext cx="684431" cy="566795"/>
          </a:xfrm>
          <a:prstGeom prst="rect">
            <a:avLst/>
          </a:prstGeom>
        </p:spPr>
      </p:pic>
      <p:pic>
        <p:nvPicPr>
          <p:cNvPr id="4" name="Picture 3">
            <a:extLst>
              <a:ext uri="{FF2B5EF4-FFF2-40B4-BE49-F238E27FC236}">
                <a16:creationId xmlns:a16="http://schemas.microsoft.com/office/drawing/2014/main" id="{263C80A0-D8F8-EF48-AD3F-6D8BAA948E2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299168" y="1948943"/>
            <a:ext cx="2579336" cy="2914650"/>
          </a:xfrm>
          <a:prstGeom prst="rect">
            <a:avLst/>
          </a:prstGeom>
        </p:spPr>
      </p:pic>
      <p:sp>
        <p:nvSpPr>
          <p:cNvPr id="5" name="TextBox 4">
            <a:extLst>
              <a:ext uri="{FF2B5EF4-FFF2-40B4-BE49-F238E27FC236}">
                <a16:creationId xmlns:a16="http://schemas.microsoft.com/office/drawing/2014/main" id="{D6CB8CB9-AD70-EE45-A2BD-825E5AB6B3CB}"/>
              </a:ext>
            </a:extLst>
          </p:cNvPr>
          <p:cNvSpPr txBox="1"/>
          <p:nvPr/>
        </p:nvSpPr>
        <p:spPr>
          <a:xfrm>
            <a:off x="613452" y="1286555"/>
            <a:ext cx="2374368" cy="300082"/>
          </a:xfrm>
          <a:prstGeom prst="rect">
            <a:avLst/>
          </a:prstGeom>
          <a:noFill/>
        </p:spPr>
        <p:txBody>
          <a:bodyPr wrap="none" rtlCol="0">
            <a:spAutoFit/>
          </a:bodyPr>
          <a:lstStyle/>
          <a:p>
            <a:r>
              <a:rPr lang="en-US" sz="1350" dirty="0"/>
              <a:t>All gas readings displayed</a:t>
            </a:r>
          </a:p>
        </p:txBody>
      </p:sp>
      <p:sp>
        <p:nvSpPr>
          <p:cNvPr id="7" name="TextBox 6">
            <a:extLst>
              <a:ext uri="{FF2B5EF4-FFF2-40B4-BE49-F238E27FC236}">
                <a16:creationId xmlns:a16="http://schemas.microsoft.com/office/drawing/2014/main" id="{497808BB-8956-7C44-8281-573428554FC4}"/>
              </a:ext>
            </a:extLst>
          </p:cNvPr>
          <p:cNvSpPr txBox="1"/>
          <p:nvPr/>
        </p:nvSpPr>
        <p:spPr>
          <a:xfrm>
            <a:off x="742598" y="4443272"/>
            <a:ext cx="2447364" cy="507831"/>
          </a:xfrm>
          <a:prstGeom prst="rect">
            <a:avLst/>
          </a:prstGeom>
          <a:noFill/>
        </p:spPr>
        <p:txBody>
          <a:bodyPr wrap="square" rtlCol="0">
            <a:spAutoFit/>
          </a:bodyPr>
          <a:lstStyle/>
          <a:p>
            <a:r>
              <a:rPr lang="en-US" sz="1350" dirty="0"/>
              <a:t>Dual sensor for CO and H2S in one channel</a:t>
            </a:r>
          </a:p>
        </p:txBody>
      </p:sp>
      <p:pic>
        <p:nvPicPr>
          <p:cNvPr id="9" name="Picture 8">
            <a:extLst>
              <a:ext uri="{FF2B5EF4-FFF2-40B4-BE49-F238E27FC236}">
                <a16:creationId xmlns:a16="http://schemas.microsoft.com/office/drawing/2014/main" id="{857F48C5-93E0-7946-9495-E92E705607C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935328" y="5368677"/>
            <a:ext cx="584231" cy="519794"/>
          </a:xfrm>
          <a:prstGeom prst="rect">
            <a:avLst/>
          </a:prstGeom>
        </p:spPr>
      </p:pic>
      <p:sp>
        <p:nvSpPr>
          <p:cNvPr id="12" name="TextBox 11">
            <a:extLst>
              <a:ext uri="{FF2B5EF4-FFF2-40B4-BE49-F238E27FC236}">
                <a16:creationId xmlns:a16="http://schemas.microsoft.com/office/drawing/2014/main" id="{67BC96DB-7A40-8E48-A72C-A4F7DB56D1CC}"/>
              </a:ext>
            </a:extLst>
          </p:cNvPr>
          <p:cNvSpPr txBox="1"/>
          <p:nvPr/>
        </p:nvSpPr>
        <p:spPr>
          <a:xfrm>
            <a:off x="1163060" y="5998459"/>
            <a:ext cx="2447364" cy="715581"/>
          </a:xfrm>
          <a:prstGeom prst="rect">
            <a:avLst/>
          </a:prstGeom>
          <a:noFill/>
        </p:spPr>
        <p:txBody>
          <a:bodyPr wrap="square" rtlCol="0">
            <a:spAutoFit/>
          </a:bodyPr>
          <a:lstStyle/>
          <a:p>
            <a:r>
              <a:rPr lang="en-US" sz="1350" dirty="0"/>
              <a:t>Dual filament design gives added silicone poisoning resistance to LEL sensor</a:t>
            </a:r>
          </a:p>
        </p:txBody>
      </p:sp>
      <p:sp>
        <p:nvSpPr>
          <p:cNvPr id="13" name="TextBox 12">
            <a:extLst>
              <a:ext uri="{FF2B5EF4-FFF2-40B4-BE49-F238E27FC236}">
                <a16:creationId xmlns:a16="http://schemas.microsoft.com/office/drawing/2014/main" id="{02C6D8EF-8FC1-3547-8F1A-3B20372F1972}"/>
              </a:ext>
            </a:extLst>
          </p:cNvPr>
          <p:cNvSpPr txBox="1"/>
          <p:nvPr/>
        </p:nvSpPr>
        <p:spPr>
          <a:xfrm>
            <a:off x="6289672" y="4159818"/>
            <a:ext cx="2854328" cy="715581"/>
          </a:xfrm>
          <a:prstGeom prst="rect">
            <a:avLst/>
          </a:prstGeom>
          <a:noFill/>
        </p:spPr>
        <p:txBody>
          <a:bodyPr wrap="square" rtlCol="0">
            <a:spAutoFit/>
          </a:bodyPr>
          <a:lstStyle/>
          <a:p>
            <a:r>
              <a:rPr lang="en-US" sz="1350" dirty="0"/>
              <a:t>CO with H2 compensation -  Eliminate H2 interference with CO readings (optional)</a:t>
            </a:r>
          </a:p>
        </p:txBody>
      </p:sp>
      <p:cxnSp>
        <p:nvCxnSpPr>
          <p:cNvPr id="17" name="Straight Arrow Connector 16">
            <a:extLst>
              <a:ext uri="{FF2B5EF4-FFF2-40B4-BE49-F238E27FC236}">
                <a16:creationId xmlns:a16="http://schemas.microsoft.com/office/drawing/2014/main" id="{BAC574CB-EE2C-8744-B191-4876E8B9A197}"/>
              </a:ext>
            </a:extLst>
          </p:cNvPr>
          <p:cNvCxnSpPr>
            <a:cxnSpLocks/>
            <a:stCxn id="7" idx="2"/>
            <a:endCxn id="9" idx="1"/>
          </p:cNvCxnSpPr>
          <p:nvPr/>
        </p:nvCxnSpPr>
        <p:spPr>
          <a:xfrm>
            <a:off x="1966280" y="4951103"/>
            <a:ext cx="1969048" cy="677471"/>
          </a:xfrm>
          <a:prstGeom prst="straightConnector1">
            <a:avLst/>
          </a:prstGeom>
          <a:ln w="31750">
            <a:tailEnd type="triangle" w="lg" len="med"/>
          </a:ln>
        </p:spPr>
        <p:style>
          <a:lnRef idx="3">
            <a:schemeClr val="dk1"/>
          </a:lnRef>
          <a:fillRef idx="0">
            <a:schemeClr val="dk1"/>
          </a:fillRef>
          <a:effectRef idx="2">
            <a:schemeClr val="dk1"/>
          </a:effectRef>
          <a:fontRef idx="minor">
            <a:schemeClr val="tx1"/>
          </a:fontRef>
        </p:style>
      </p:cxnSp>
      <p:cxnSp>
        <p:nvCxnSpPr>
          <p:cNvPr id="18" name="Straight Arrow Connector 17">
            <a:extLst>
              <a:ext uri="{FF2B5EF4-FFF2-40B4-BE49-F238E27FC236}">
                <a16:creationId xmlns:a16="http://schemas.microsoft.com/office/drawing/2014/main" id="{6B7BE613-C96D-BE4E-9060-6299785983BC}"/>
              </a:ext>
            </a:extLst>
          </p:cNvPr>
          <p:cNvCxnSpPr/>
          <p:nvPr/>
        </p:nvCxnSpPr>
        <p:spPr>
          <a:xfrm flipV="1">
            <a:off x="4213851" y="4433080"/>
            <a:ext cx="0" cy="882683"/>
          </a:xfrm>
          <a:prstGeom prst="straightConnector1">
            <a:avLst/>
          </a:prstGeom>
          <a:ln w="31750">
            <a:solidFill>
              <a:srgbClr val="FF000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1A369E31-2D45-A64A-9922-6C86BF035042}"/>
              </a:ext>
            </a:extLst>
          </p:cNvPr>
          <p:cNvCxnSpPr/>
          <p:nvPr/>
        </p:nvCxnSpPr>
        <p:spPr>
          <a:xfrm flipV="1">
            <a:off x="4769765" y="4443272"/>
            <a:ext cx="0" cy="882683"/>
          </a:xfrm>
          <a:prstGeom prst="straightConnector1">
            <a:avLst/>
          </a:prstGeom>
          <a:ln w="31750">
            <a:solidFill>
              <a:srgbClr val="FF000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D806EC2B-AA6D-364E-A218-83EB53A6A20F}"/>
              </a:ext>
            </a:extLst>
          </p:cNvPr>
          <p:cNvCxnSpPr/>
          <p:nvPr/>
        </p:nvCxnSpPr>
        <p:spPr>
          <a:xfrm flipV="1">
            <a:off x="5111108" y="4433080"/>
            <a:ext cx="0" cy="882683"/>
          </a:xfrm>
          <a:prstGeom prst="straightConnector1">
            <a:avLst/>
          </a:prstGeom>
          <a:ln w="31750">
            <a:solidFill>
              <a:srgbClr val="FF0000"/>
            </a:solidFill>
            <a:tailEnd type="triangle" w="lg" len="med"/>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FF8254C2-AA7F-0143-8F78-D59D21F6B7B2}"/>
              </a:ext>
            </a:extLst>
          </p:cNvPr>
          <p:cNvSpPr txBox="1"/>
          <p:nvPr/>
        </p:nvSpPr>
        <p:spPr>
          <a:xfrm>
            <a:off x="6229137" y="5888471"/>
            <a:ext cx="2624417" cy="715581"/>
          </a:xfrm>
          <a:prstGeom prst="rect">
            <a:avLst/>
          </a:prstGeom>
          <a:noFill/>
        </p:spPr>
        <p:txBody>
          <a:bodyPr wrap="square" rtlCol="0">
            <a:spAutoFit/>
          </a:bodyPr>
          <a:lstStyle/>
          <a:p>
            <a:r>
              <a:rPr lang="en-US" sz="1350" dirty="0"/>
              <a:t>Lead free electro-chemical sensor design gives O2 sensor a 3-5 year lifespan</a:t>
            </a:r>
          </a:p>
        </p:txBody>
      </p:sp>
      <p:pic>
        <p:nvPicPr>
          <p:cNvPr id="27" name="Picture 26">
            <a:extLst>
              <a:ext uri="{FF2B5EF4-FFF2-40B4-BE49-F238E27FC236}">
                <a16:creationId xmlns:a16="http://schemas.microsoft.com/office/drawing/2014/main" id="{23073E27-D54F-6041-8EDE-4D865D33C56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0823" y="6121422"/>
            <a:ext cx="658205" cy="704828"/>
          </a:xfrm>
          <a:prstGeom prst="rect">
            <a:avLst/>
          </a:prstGeom>
        </p:spPr>
      </p:pic>
      <p:sp>
        <p:nvSpPr>
          <p:cNvPr id="28" name="Title 1">
            <a:extLst>
              <a:ext uri="{FF2B5EF4-FFF2-40B4-BE49-F238E27FC236}">
                <a16:creationId xmlns:a16="http://schemas.microsoft.com/office/drawing/2014/main" id="{453F29D7-473B-3A4B-A824-1CF8F1F6E7C0}"/>
              </a:ext>
            </a:extLst>
          </p:cNvPr>
          <p:cNvSpPr txBox="1">
            <a:spLocks/>
          </p:cNvSpPr>
          <p:nvPr/>
        </p:nvSpPr>
        <p:spPr bwMode="auto">
          <a:xfrm>
            <a:off x="50823" y="44617"/>
            <a:ext cx="9042354"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pPr algn="r"/>
            <a:r>
              <a:rPr kumimoji="0" lang="en-US" sz="4000" b="1" dirty="0">
                <a:latin typeface="Century Gothic" panose="020B0502020202020204" pitchFamily="34" charset="0"/>
              </a:rPr>
              <a:t>Sensor Advancements</a:t>
            </a:r>
          </a:p>
        </p:txBody>
      </p:sp>
      <p:cxnSp>
        <p:nvCxnSpPr>
          <p:cNvPr id="26" name="Straight Arrow Connector 25">
            <a:extLst>
              <a:ext uri="{FF2B5EF4-FFF2-40B4-BE49-F238E27FC236}">
                <a16:creationId xmlns:a16="http://schemas.microsoft.com/office/drawing/2014/main" id="{F5D6A9C8-C5E7-A340-AC68-733C22171596}"/>
              </a:ext>
            </a:extLst>
          </p:cNvPr>
          <p:cNvCxnSpPr>
            <a:cxnSpLocks/>
          </p:cNvCxnSpPr>
          <p:nvPr/>
        </p:nvCxnSpPr>
        <p:spPr>
          <a:xfrm>
            <a:off x="1363165" y="1633971"/>
            <a:ext cx="1969048" cy="677471"/>
          </a:xfrm>
          <a:prstGeom prst="straightConnector1">
            <a:avLst/>
          </a:prstGeom>
          <a:ln w="31750">
            <a:tailEnd type="triangle" w="lg" len="med"/>
          </a:ln>
        </p:spPr>
        <p:style>
          <a:lnRef idx="3">
            <a:schemeClr val="dk1"/>
          </a:lnRef>
          <a:fillRef idx="0">
            <a:schemeClr val="dk1"/>
          </a:fillRef>
          <a:effectRef idx="2">
            <a:schemeClr val="dk1"/>
          </a:effectRef>
          <a:fontRef idx="minor">
            <a:schemeClr val="tx1"/>
          </a:fontRef>
        </p:style>
      </p:cxnSp>
      <p:cxnSp>
        <p:nvCxnSpPr>
          <p:cNvPr id="29" name="Straight Arrow Connector 28">
            <a:extLst>
              <a:ext uri="{FF2B5EF4-FFF2-40B4-BE49-F238E27FC236}">
                <a16:creationId xmlns:a16="http://schemas.microsoft.com/office/drawing/2014/main" id="{B5B55A45-7761-BD4E-85EF-37F5CA770C86}"/>
              </a:ext>
            </a:extLst>
          </p:cNvPr>
          <p:cNvCxnSpPr>
            <a:cxnSpLocks/>
            <a:stCxn id="12" idx="3"/>
            <a:endCxn id="10" idx="2"/>
          </p:cNvCxnSpPr>
          <p:nvPr/>
        </p:nvCxnSpPr>
        <p:spPr>
          <a:xfrm flipV="1">
            <a:off x="3610424" y="5927194"/>
            <a:ext cx="1098619" cy="429056"/>
          </a:xfrm>
          <a:prstGeom prst="straightConnector1">
            <a:avLst/>
          </a:prstGeom>
          <a:ln w="31750">
            <a:tailEnd type="triangle" w="lg" len="med"/>
          </a:ln>
        </p:spPr>
        <p:style>
          <a:lnRef idx="3">
            <a:schemeClr val="dk1"/>
          </a:lnRef>
          <a:fillRef idx="0">
            <a:schemeClr val="dk1"/>
          </a:fillRef>
          <a:effectRef idx="2">
            <a:schemeClr val="dk1"/>
          </a:effectRef>
          <a:fontRef idx="minor">
            <a:schemeClr val="tx1"/>
          </a:fontRef>
        </p:style>
      </p:cxnSp>
      <p:cxnSp>
        <p:nvCxnSpPr>
          <p:cNvPr id="30" name="Straight Arrow Connector 29">
            <a:extLst>
              <a:ext uri="{FF2B5EF4-FFF2-40B4-BE49-F238E27FC236}">
                <a16:creationId xmlns:a16="http://schemas.microsoft.com/office/drawing/2014/main" id="{EA3400AB-8433-1348-99DD-901DE0990EBF}"/>
              </a:ext>
            </a:extLst>
          </p:cNvPr>
          <p:cNvCxnSpPr>
            <a:cxnSpLocks/>
            <a:endCxn id="11" idx="3"/>
          </p:cNvCxnSpPr>
          <p:nvPr/>
        </p:nvCxnSpPr>
        <p:spPr>
          <a:xfrm flipH="1" flipV="1">
            <a:off x="5417350" y="5621479"/>
            <a:ext cx="711206" cy="517452"/>
          </a:xfrm>
          <a:prstGeom prst="straightConnector1">
            <a:avLst/>
          </a:prstGeom>
          <a:ln w="31750">
            <a:tailEnd type="triangle" w="lg" len="med"/>
          </a:ln>
        </p:spPr>
        <p:style>
          <a:lnRef idx="3">
            <a:schemeClr val="dk1"/>
          </a:lnRef>
          <a:fillRef idx="0">
            <a:schemeClr val="dk1"/>
          </a:fillRef>
          <a:effectRef idx="2">
            <a:schemeClr val="dk1"/>
          </a:effectRef>
          <a:fontRef idx="minor">
            <a:schemeClr val="tx1"/>
          </a:fontRef>
        </p:style>
      </p:cxnSp>
      <p:cxnSp>
        <p:nvCxnSpPr>
          <p:cNvPr id="36" name="Straight Arrow Connector 35">
            <a:extLst>
              <a:ext uri="{FF2B5EF4-FFF2-40B4-BE49-F238E27FC236}">
                <a16:creationId xmlns:a16="http://schemas.microsoft.com/office/drawing/2014/main" id="{8AECA92A-B37C-DF49-A945-90E3A47EEFCB}"/>
              </a:ext>
            </a:extLst>
          </p:cNvPr>
          <p:cNvCxnSpPr>
            <a:cxnSpLocks/>
            <a:stCxn id="13" idx="1"/>
          </p:cNvCxnSpPr>
          <p:nvPr/>
        </p:nvCxnSpPr>
        <p:spPr>
          <a:xfrm flipH="1" flipV="1">
            <a:off x="4154214" y="4209217"/>
            <a:ext cx="2135458" cy="308392"/>
          </a:xfrm>
          <a:prstGeom prst="straightConnector1">
            <a:avLst/>
          </a:prstGeom>
          <a:ln w="31750">
            <a:solidFill>
              <a:schemeClr val="bg1"/>
            </a:solidFill>
            <a:tailEnd type="triangle" w="lg" len="med"/>
          </a:ln>
          <a:effectLst>
            <a:outerShdw blurRad="50800" dist="38100" dir="2700000" algn="tl" rotWithShape="0">
              <a:prstClr val="black">
                <a:alpha val="40000"/>
              </a:prstClr>
            </a:outerShdw>
          </a:effectLst>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825462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37"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Effect transition="in" filter="fade">
                                      <p:cBhvr>
                                        <p:cTn id="9" dur="500"/>
                                        <p:tgtEl>
                                          <p:spTgt spid="9"/>
                                        </p:tgtEl>
                                      </p:cBhvr>
                                    </p:animEffect>
                                    <p:anim calcmode="lin" valueType="num">
                                      <p:cBhvr>
                                        <p:cTn id="10" dur="500" fill="hold"/>
                                        <p:tgtEl>
                                          <p:spTgt spid="9"/>
                                        </p:tgtEl>
                                        <p:attrNameLst>
                                          <p:attrName>ppt_x</p:attrName>
                                        </p:attrNameLst>
                                      </p:cBhvr>
                                      <p:tavLst>
                                        <p:tav tm="0">
                                          <p:val>
                                            <p:strVal val="#ppt_x"/>
                                          </p:val>
                                        </p:tav>
                                        <p:tav tm="100000">
                                          <p:val>
                                            <p:strVal val="#ppt_x"/>
                                          </p:val>
                                        </p:tav>
                                      </p:tavLst>
                                    </p:anim>
                                    <p:anim calcmode="lin" valueType="num">
                                      <p:cBhvr>
                                        <p:cTn id="11" dur="450" decel="100000" fill="hold"/>
                                        <p:tgtEl>
                                          <p:spTgt spid="9"/>
                                        </p:tgtEl>
                                        <p:attrNameLst>
                                          <p:attrName>ppt_y</p:attrName>
                                        </p:attrNameLst>
                                      </p:cBhvr>
                                      <p:tavLst>
                                        <p:tav tm="0">
                                          <p:val>
                                            <p:strVal val="#ppt_y+1"/>
                                          </p:val>
                                        </p:tav>
                                        <p:tav tm="100000">
                                          <p:val>
                                            <p:strVal val="#ppt_y-.03"/>
                                          </p:val>
                                        </p:tav>
                                      </p:tavLst>
                                    </p:anim>
                                    <p:anim calcmode="lin" valueType="num">
                                      <p:cBhvr>
                                        <p:cTn id="12" dur="50" accel="100000" fill="hold">
                                          <p:stCondLst>
                                            <p:cond delay="450"/>
                                          </p:stCondLst>
                                        </p:cTn>
                                        <p:tgtEl>
                                          <p:spTgt spid="9"/>
                                        </p:tgtEl>
                                        <p:attrNameLst>
                                          <p:attrName>ppt_y</p:attrName>
                                        </p:attrNameLst>
                                      </p:cBhvr>
                                      <p:tavLst>
                                        <p:tav tm="0">
                                          <p:val>
                                            <p:strVal val="#ppt_y-.03"/>
                                          </p:val>
                                        </p:tav>
                                        <p:tav tm="100000">
                                          <p:val>
                                            <p:strVal val="#ppt_y"/>
                                          </p:val>
                                        </p:tav>
                                      </p:tavLst>
                                    </p:anim>
                                  </p:childTnLst>
                                </p:cTn>
                              </p:par>
                              <p:par>
                                <p:cTn id="13" presetID="37"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anim calcmode="lin" valueType="num">
                                      <p:cBhvr>
                                        <p:cTn id="16" dur="500" fill="hold"/>
                                        <p:tgtEl>
                                          <p:spTgt spid="18"/>
                                        </p:tgtEl>
                                        <p:attrNameLst>
                                          <p:attrName>ppt_x</p:attrName>
                                        </p:attrNameLst>
                                      </p:cBhvr>
                                      <p:tavLst>
                                        <p:tav tm="0">
                                          <p:val>
                                            <p:strVal val="#ppt_x"/>
                                          </p:val>
                                        </p:tav>
                                        <p:tav tm="100000">
                                          <p:val>
                                            <p:strVal val="#ppt_x"/>
                                          </p:val>
                                        </p:tav>
                                      </p:tavLst>
                                    </p:anim>
                                    <p:anim calcmode="lin" valueType="num">
                                      <p:cBhvr>
                                        <p:cTn id="17" dur="450" decel="100000" fill="hold"/>
                                        <p:tgtEl>
                                          <p:spTgt spid="18"/>
                                        </p:tgtEl>
                                        <p:attrNameLst>
                                          <p:attrName>ppt_y</p:attrName>
                                        </p:attrNameLst>
                                      </p:cBhvr>
                                      <p:tavLst>
                                        <p:tav tm="0">
                                          <p:val>
                                            <p:strVal val="#ppt_y+1"/>
                                          </p:val>
                                        </p:tav>
                                        <p:tav tm="100000">
                                          <p:val>
                                            <p:strVal val="#ppt_y-.03"/>
                                          </p:val>
                                        </p:tav>
                                      </p:tavLst>
                                    </p:anim>
                                    <p:anim calcmode="lin" valueType="num">
                                      <p:cBhvr>
                                        <p:cTn id="18" dur="50" accel="100000" fill="hold">
                                          <p:stCondLst>
                                            <p:cond delay="450"/>
                                          </p:stCondLst>
                                        </p:cTn>
                                        <p:tgtEl>
                                          <p:spTgt spid="18"/>
                                        </p:tgtEl>
                                        <p:attrNameLst>
                                          <p:attrName>ppt_y</p:attrName>
                                        </p:attrNameLst>
                                      </p:cBhvr>
                                      <p:tavLst>
                                        <p:tav tm="0">
                                          <p:val>
                                            <p:strVal val="#ppt_y-.03"/>
                                          </p:val>
                                        </p:tav>
                                        <p:tav tm="100000">
                                          <p:val>
                                            <p:strVal val="#ppt_y"/>
                                          </p:val>
                                        </p:tav>
                                      </p:tavLst>
                                    </p:anim>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37"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anim calcmode="lin" valueType="num">
                                      <p:cBhvr>
                                        <p:cTn id="24" dur="500" fill="hold"/>
                                        <p:tgtEl>
                                          <p:spTgt spid="10"/>
                                        </p:tgtEl>
                                        <p:attrNameLst>
                                          <p:attrName>ppt_x</p:attrName>
                                        </p:attrNameLst>
                                      </p:cBhvr>
                                      <p:tavLst>
                                        <p:tav tm="0">
                                          <p:val>
                                            <p:strVal val="#ppt_x"/>
                                          </p:val>
                                        </p:tav>
                                        <p:tav tm="100000">
                                          <p:val>
                                            <p:strVal val="#ppt_x"/>
                                          </p:val>
                                        </p:tav>
                                      </p:tavLst>
                                    </p:anim>
                                    <p:anim calcmode="lin" valueType="num">
                                      <p:cBhvr>
                                        <p:cTn id="25" dur="450" decel="100000" fill="hold"/>
                                        <p:tgtEl>
                                          <p:spTgt spid="10"/>
                                        </p:tgtEl>
                                        <p:attrNameLst>
                                          <p:attrName>ppt_y</p:attrName>
                                        </p:attrNameLst>
                                      </p:cBhvr>
                                      <p:tavLst>
                                        <p:tav tm="0">
                                          <p:val>
                                            <p:strVal val="#ppt_y+1"/>
                                          </p:val>
                                        </p:tav>
                                        <p:tav tm="100000">
                                          <p:val>
                                            <p:strVal val="#ppt_y-.03"/>
                                          </p:val>
                                        </p:tav>
                                      </p:tavLst>
                                    </p:anim>
                                    <p:anim calcmode="lin" valueType="num">
                                      <p:cBhvr>
                                        <p:cTn id="26" dur="50" accel="100000" fill="hold">
                                          <p:stCondLst>
                                            <p:cond delay="450"/>
                                          </p:stCondLst>
                                        </p:cTn>
                                        <p:tgtEl>
                                          <p:spTgt spid="10"/>
                                        </p:tgtEl>
                                        <p:attrNameLst>
                                          <p:attrName>ppt_y</p:attrName>
                                        </p:attrNameLst>
                                      </p:cBhvr>
                                      <p:tavLst>
                                        <p:tav tm="0">
                                          <p:val>
                                            <p:strVal val="#ppt_y-.03"/>
                                          </p:val>
                                        </p:tav>
                                        <p:tav tm="100000">
                                          <p:val>
                                            <p:strVal val="#ppt_y"/>
                                          </p:val>
                                        </p:tav>
                                      </p:tavLst>
                                    </p:anim>
                                  </p:childTnLst>
                                </p:cTn>
                              </p:par>
                              <p:par>
                                <p:cTn id="27" presetID="37" presetClass="entr" presetSubtype="0"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anim calcmode="lin" valueType="num">
                                      <p:cBhvr>
                                        <p:cTn id="30" dur="500" fill="hold"/>
                                        <p:tgtEl>
                                          <p:spTgt spid="19"/>
                                        </p:tgtEl>
                                        <p:attrNameLst>
                                          <p:attrName>ppt_x</p:attrName>
                                        </p:attrNameLst>
                                      </p:cBhvr>
                                      <p:tavLst>
                                        <p:tav tm="0">
                                          <p:val>
                                            <p:strVal val="#ppt_x"/>
                                          </p:val>
                                        </p:tav>
                                        <p:tav tm="100000">
                                          <p:val>
                                            <p:strVal val="#ppt_x"/>
                                          </p:val>
                                        </p:tav>
                                      </p:tavLst>
                                    </p:anim>
                                    <p:anim calcmode="lin" valueType="num">
                                      <p:cBhvr>
                                        <p:cTn id="31" dur="450" decel="100000" fill="hold"/>
                                        <p:tgtEl>
                                          <p:spTgt spid="19"/>
                                        </p:tgtEl>
                                        <p:attrNameLst>
                                          <p:attrName>ppt_y</p:attrName>
                                        </p:attrNameLst>
                                      </p:cBhvr>
                                      <p:tavLst>
                                        <p:tav tm="0">
                                          <p:val>
                                            <p:strVal val="#ppt_y+1"/>
                                          </p:val>
                                        </p:tav>
                                        <p:tav tm="100000">
                                          <p:val>
                                            <p:strVal val="#ppt_y-.03"/>
                                          </p:val>
                                        </p:tav>
                                      </p:tavLst>
                                    </p:anim>
                                    <p:anim calcmode="lin" valueType="num">
                                      <p:cBhvr>
                                        <p:cTn id="32" dur="50" accel="100000" fill="hold">
                                          <p:stCondLst>
                                            <p:cond delay="450"/>
                                          </p:stCondLst>
                                        </p:cTn>
                                        <p:tgtEl>
                                          <p:spTgt spid="19"/>
                                        </p:tgtEl>
                                        <p:attrNameLst>
                                          <p:attrName>ppt_y</p:attrName>
                                        </p:attrNameLst>
                                      </p:cBhvr>
                                      <p:tavLst>
                                        <p:tav tm="0">
                                          <p:val>
                                            <p:strVal val="#ppt_y-.03"/>
                                          </p:val>
                                        </p:tav>
                                        <p:tav tm="100000">
                                          <p:val>
                                            <p:strVal val="#ppt_y"/>
                                          </p:val>
                                        </p:tav>
                                      </p:tavLst>
                                    </p:anim>
                                  </p:childTnLst>
                                </p:cTn>
                              </p:par>
                              <p:par>
                                <p:cTn id="33" presetID="1"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par>
                                <p:cTn id="35" presetID="37" presetClass="entr" presetSubtype="0"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anim calcmode="lin" valueType="num">
                                      <p:cBhvr>
                                        <p:cTn id="38" dur="500" fill="hold"/>
                                        <p:tgtEl>
                                          <p:spTgt spid="11"/>
                                        </p:tgtEl>
                                        <p:attrNameLst>
                                          <p:attrName>ppt_x</p:attrName>
                                        </p:attrNameLst>
                                      </p:cBhvr>
                                      <p:tavLst>
                                        <p:tav tm="0">
                                          <p:val>
                                            <p:strVal val="#ppt_x"/>
                                          </p:val>
                                        </p:tav>
                                        <p:tav tm="100000">
                                          <p:val>
                                            <p:strVal val="#ppt_x"/>
                                          </p:val>
                                        </p:tav>
                                      </p:tavLst>
                                    </p:anim>
                                    <p:anim calcmode="lin" valueType="num">
                                      <p:cBhvr>
                                        <p:cTn id="39" dur="450" decel="100000" fill="hold"/>
                                        <p:tgtEl>
                                          <p:spTgt spid="11"/>
                                        </p:tgtEl>
                                        <p:attrNameLst>
                                          <p:attrName>ppt_y</p:attrName>
                                        </p:attrNameLst>
                                      </p:cBhvr>
                                      <p:tavLst>
                                        <p:tav tm="0">
                                          <p:val>
                                            <p:strVal val="#ppt_y+1"/>
                                          </p:val>
                                        </p:tav>
                                        <p:tav tm="100000">
                                          <p:val>
                                            <p:strVal val="#ppt_y-.03"/>
                                          </p:val>
                                        </p:tav>
                                      </p:tavLst>
                                    </p:anim>
                                    <p:anim calcmode="lin" valueType="num">
                                      <p:cBhvr>
                                        <p:cTn id="40" dur="50" accel="100000" fill="hold">
                                          <p:stCondLst>
                                            <p:cond delay="450"/>
                                          </p:stCondLst>
                                        </p:cTn>
                                        <p:tgtEl>
                                          <p:spTgt spid="11"/>
                                        </p:tgtEl>
                                        <p:attrNameLst>
                                          <p:attrName>ppt_y</p:attrName>
                                        </p:attrNameLst>
                                      </p:cBhvr>
                                      <p:tavLst>
                                        <p:tav tm="0">
                                          <p:val>
                                            <p:strVal val="#ppt_y-.03"/>
                                          </p:val>
                                        </p:tav>
                                        <p:tav tm="100000">
                                          <p:val>
                                            <p:strVal val="#ppt_y"/>
                                          </p:val>
                                        </p:tav>
                                      </p:tavLst>
                                    </p:anim>
                                  </p:childTnLst>
                                </p:cTn>
                              </p:par>
                              <p:par>
                                <p:cTn id="41" presetID="37" presetClass="entr" presetSubtype="0" fill="hold" nodeType="with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anim calcmode="lin" valueType="num">
                                      <p:cBhvr>
                                        <p:cTn id="44" dur="500" fill="hold"/>
                                        <p:tgtEl>
                                          <p:spTgt spid="20"/>
                                        </p:tgtEl>
                                        <p:attrNameLst>
                                          <p:attrName>ppt_x</p:attrName>
                                        </p:attrNameLst>
                                      </p:cBhvr>
                                      <p:tavLst>
                                        <p:tav tm="0">
                                          <p:val>
                                            <p:strVal val="#ppt_x"/>
                                          </p:val>
                                        </p:tav>
                                        <p:tav tm="100000">
                                          <p:val>
                                            <p:strVal val="#ppt_x"/>
                                          </p:val>
                                        </p:tav>
                                      </p:tavLst>
                                    </p:anim>
                                    <p:anim calcmode="lin" valueType="num">
                                      <p:cBhvr>
                                        <p:cTn id="45" dur="450" decel="100000" fill="hold"/>
                                        <p:tgtEl>
                                          <p:spTgt spid="20"/>
                                        </p:tgtEl>
                                        <p:attrNameLst>
                                          <p:attrName>ppt_y</p:attrName>
                                        </p:attrNameLst>
                                      </p:cBhvr>
                                      <p:tavLst>
                                        <p:tav tm="0">
                                          <p:val>
                                            <p:strVal val="#ppt_y+1"/>
                                          </p:val>
                                        </p:tav>
                                        <p:tav tm="100000">
                                          <p:val>
                                            <p:strVal val="#ppt_y-.03"/>
                                          </p:val>
                                        </p:tav>
                                      </p:tavLst>
                                    </p:anim>
                                    <p:anim calcmode="lin" valueType="num">
                                      <p:cBhvr>
                                        <p:cTn id="46" dur="50" accel="100000" fill="hold">
                                          <p:stCondLst>
                                            <p:cond delay="450"/>
                                          </p:stCondLst>
                                        </p:cTn>
                                        <p:tgtEl>
                                          <p:spTgt spid="20"/>
                                        </p:tgtEl>
                                        <p:attrNameLst>
                                          <p:attrName>ppt_y</p:attrName>
                                        </p:attrNameLst>
                                      </p:cBhvr>
                                      <p:tavLst>
                                        <p:tav tm="0">
                                          <p:val>
                                            <p:strVal val="#ppt_y-.03"/>
                                          </p:val>
                                        </p:tav>
                                        <p:tav tm="100000">
                                          <p:val>
                                            <p:strVal val="#ppt_y"/>
                                          </p:val>
                                        </p:tav>
                                      </p:tavLst>
                                    </p:anim>
                                  </p:childTnLst>
                                </p:cTn>
                              </p:par>
                              <p:par>
                                <p:cTn id="47" presetID="1" presetClass="entr" presetSubtype="0" fill="hold" grpId="0" nodeType="withEffect">
                                  <p:stCondLst>
                                    <p:cond delay="0"/>
                                  </p:stCondLst>
                                  <p:childTnLst>
                                    <p:set>
                                      <p:cBhvr>
                                        <p:cTn id="48" dur="1" fill="hold">
                                          <p:stCondLst>
                                            <p:cond delay="0"/>
                                          </p:stCondLst>
                                        </p:cTn>
                                        <p:tgtEl>
                                          <p:spTgt spid="13"/>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6"/>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9"/>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30"/>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2" grpId="0"/>
      <p:bldP spid="13" grpId="0"/>
      <p:bldP spid="2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B68EBA6-1364-0849-99AE-17200311488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0823" y="6121422"/>
            <a:ext cx="658205" cy="704828"/>
          </a:xfrm>
          <a:prstGeom prst="rect">
            <a:avLst/>
          </a:prstGeom>
        </p:spPr>
      </p:pic>
      <p:sp>
        <p:nvSpPr>
          <p:cNvPr id="6" name="Title 1">
            <a:extLst>
              <a:ext uri="{FF2B5EF4-FFF2-40B4-BE49-F238E27FC236}">
                <a16:creationId xmlns:a16="http://schemas.microsoft.com/office/drawing/2014/main" id="{4C0F30C9-E3DF-C840-8804-6B18B80C0C0A}"/>
              </a:ext>
            </a:extLst>
          </p:cNvPr>
          <p:cNvSpPr txBox="1">
            <a:spLocks/>
          </p:cNvSpPr>
          <p:nvPr/>
        </p:nvSpPr>
        <p:spPr bwMode="auto">
          <a:xfrm>
            <a:off x="50823" y="44617"/>
            <a:ext cx="9042354"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pPr algn="r"/>
            <a:r>
              <a:rPr kumimoji="0" lang="en-US" sz="4000" b="1" dirty="0">
                <a:latin typeface="Century Gothic" panose="020B0502020202020204" pitchFamily="34" charset="0"/>
              </a:rPr>
              <a:t>Sensor Advancements</a:t>
            </a:r>
          </a:p>
        </p:txBody>
      </p:sp>
      <p:pic>
        <p:nvPicPr>
          <p:cNvPr id="8" name="Picture 7">
            <a:extLst>
              <a:ext uri="{FF2B5EF4-FFF2-40B4-BE49-F238E27FC236}">
                <a16:creationId xmlns:a16="http://schemas.microsoft.com/office/drawing/2014/main" id="{87DB73C9-2FC4-DC49-BE3A-D6C3B9A86E0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28364" y="720892"/>
            <a:ext cx="2592067" cy="5572688"/>
          </a:xfrm>
          <a:prstGeom prst="rect">
            <a:avLst/>
          </a:prstGeom>
        </p:spPr>
      </p:pic>
      <p:cxnSp>
        <p:nvCxnSpPr>
          <p:cNvPr id="10" name="Straight Arrow Connector 9">
            <a:extLst>
              <a:ext uri="{FF2B5EF4-FFF2-40B4-BE49-F238E27FC236}">
                <a16:creationId xmlns:a16="http://schemas.microsoft.com/office/drawing/2014/main" id="{50EFF2F2-9C71-294D-B35C-3E3D195DB55A}"/>
              </a:ext>
            </a:extLst>
          </p:cNvPr>
          <p:cNvCxnSpPr>
            <a:cxnSpLocks/>
          </p:cNvCxnSpPr>
          <p:nvPr/>
        </p:nvCxnSpPr>
        <p:spPr>
          <a:xfrm flipH="1">
            <a:off x="2080272" y="2283523"/>
            <a:ext cx="3140764" cy="2107096"/>
          </a:xfrm>
          <a:prstGeom prst="straightConnector1">
            <a:avLst/>
          </a:prstGeom>
          <a:ln w="31750">
            <a:solidFill>
              <a:schemeClr val="accent1">
                <a:lumMod val="75000"/>
              </a:schemeClr>
            </a:solidFill>
            <a:tailEnd type="triangle" w="lg" len="med"/>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93022BE2-6F7B-0148-933D-7307FAAFCDB8}"/>
              </a:ext>
            </a:extLst>
          </p:cNvPr>
          <p:cNvSpPr txBox="1"/>
          <p:nvPr/>
        </p:nvSpPr>
        <p:spPr>
          <a:xfrm>
            <a:off x="5035916" y="1621439"/>
            <a:ext cx="2573197" cy="646331"/>
          </a:xfrm>
          <a:prstGeom prst="rect">
            <a:avLst/>
          </a:prstGeom>
          <a:noFill/>
        </p:spPr>
        <p:txBody>
          <a:bodyPr wrap="square" rtlCol="0">
            <a:spAutoFit/>
          </a:bodyPr>
          <a:lstStyle/>
          <a:p>
            <a:r>
              <a:rPr lang="en-US" dirty="0"/>
              <a:t>Interference Gas Scrubber Disc</a:t>
            </a:r>
          </a:p>
        </p:txBody>
      </p:sp>
      <p:sp>
        <p:nvSpPr>
          <p:cNvPr id="14" name="TextBox 13">
            <a:extLst>
              <a:ext uri="{FF2B5EF4-FFF2-40B4-BE49-F238E27FC236}">
                <a16:creationId xmlns:a16="http://schemas.microsoft.com/office/drawing/2014/main" id="{01021F49-0081-494D-91D1-080EDEF2BED0}"/>
              </a:ext>
            </a:extLst>
          </p:cNvPr>
          <p:cNvSpPr txBox="1"/>
          <p:nvPr/>
        </p:nvSpPr>
        <p:spPr>
          <a:xfrm>
            <a:off x="4886422" y="3507236"/>
            <a:ext cx="3464723" cy="1200329"/>
          </a:xfrm>
          <a:prstGeom prst="rect">
            <a:avLst/>
          </a:prstGeom>
          <a:noFill/>
        </p:spPr>
        <p:txBody>
          <a:bodyPr wrap="square" rtlCol="0">
            <a:spAutoFit/>
          </a:bodyPr>
          <a:lstStyle/>
          <a:p>
            <a:r>
              <a:rPr lang="en-US" dirty="0"/>
              <a:t>Gas scrubber disc’s are replaceable, lowering cost by eliminating need to replace entire sensor</a:t>
            </a:r>
          </a:p>
        </p:txBody>
      </p:sp>
    </p:spTree>
    <p:extLst>
      <p:ext uri="{BB962C8B-B14F-4D97-AF65-F5344CB8AC3E}">
        <p14:creationId xmlns:p14="http://schemas.microsoft.com/office/powerpoint/2010/main" val="41089074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C2D915-26FC-AC46-AEB5-DC319DDAB42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309361" y="3105907"/>
            <a:ext cx="2634523" cy="2259103"/>
          </a:xfrm>
          <a:prstGeom prst="rect">
            <a:avLst/>
          </a:prstGeom>
        </p:spPr>
      </p:pic>
      <p:sp>
        <p:nvSpPr>
          <p:cNvPr id="7" name="TextBox 6">
            <a:extLst>
              <a:ext uri="{FF2B5EF4-FFF2-40B4-BE49-F238E27FC236}">
                <a16:creationId xmlns:a16="http://schemas.microsoft.com/office/drawing/2014/main" id="{1993EED4-D0CD-C54E-A562-EAEB0EE1B0F6}"/>
              </a:ext>
            </a:extLst>
          </p:cNvPr>
          <p:cNvSpPr txBox="1"/>
          <p:nvPr/>
        </p:nvSpPr>
        <p:spPr>
          <a:xfrm>
            <a:off x="198784" y="2970161"/>
            <a:ext cx="3234763" cy="400110"/>
          </a:xfrm>
          <a:prstGeom prst="rect">
            <a:avLst/>
          </a:prstGeom>
          <a:noFill/>
        </p:spPr>
        <p:txBody>
          <a:bodyPr wrap="square" rtlCol="0">
            <a:spAutoFit/>
          </a:bodyPr>
          <a:lstStyle/>
          <a:p>
            <a:r>
              <a:rPr lang="en-US" sz="2000" dirty="0"/>
              <a:t>CO – Carbon Monoxide</a:t>
            </a:r>
          </a:p>
        </p:txBody>
      </p:sp>
      <p:cxnSp>
        <p:nvCxnSpPr>
          <p:cNvPr id="13" name="Straight Arrow Connector 12">
            <a:extLst>
              <a:ext uri="{FF2B5EF4-FFF2-40B4-BE49-F238E27FC236}">
                <a16:creationId xmlns:a16="http://schemas.microsoft.com/office/drawing/2014/main" id="{DEC9D0ED-9622-F640-937A-D9D908528CDB}"/>
              </a:ext>
            </a:extLst>
          </p:cNvPr>
          <p:cNvCxnSpPr/>
          <p:nvPr/>
        </p:nvCxnSpPr>
        <p:spPr>
          <a:xfrm flipV="1">
            <a:off x="5084035" y="5094936"/>
            <a:ext cx="0" cy="882683"/>
          </a:xfrm>
          <a:prstGeom prst="straightConnector1">
            <a:avLst/>
          </a:prstGeom>
          <a:ln w="31750">
            <a:solidFill>
              <a:srgbClr val="FF0000"/>
            </a:solidFill>
            <a:tailEnd type="triangle" w="lg" len="med"/>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9332131A-C8A4-F649-BA1F-BE6D540D572A}"/>
              </a:ext>
            </a:extLst>
          </p:cNvPr>
          <p:cNvSpPr txBox="1"/>
          <p:nvPr/>
        </p:nvSpPr>
        <p:spPr>
          <a:xfrm>
            <a:off x="0" y="1419862"/>
            <a:ext cx="9093177" cy="461665"/>
          </a:xfrm>
          <a:prstGeom prst="rect">
            <a:avLst/>
          </a:prstGeom>
          <a:noFill/>
        </p:spPr>
        <p:txBody>
          <a:bodyPr wrap="square" rtlCol="0">
            <a:spAutoFit/>
          </a:bodyPr>
          <a:lstStyle/>
          <a:p>
            <a:pPr algn="ctr"/>
            <a:r>
              <a:rPr lang="en-US" sz="2400" dirty="0"/>
              <a:t>Simultaneously monitor the four standard gases </a:t>
            </a:r>
          </a:p>
        </p:txBody>
      </p:sp>
      <p:pic>
        <p:nvPicPr>
          <p:cNvPr id="19" name="Picture 18">
            <a:extLst>
              <a:ext uri="{FF2B5EF4-FFF2-40B4-BE49-F238E27FC236}">
                <a16:creationId xmlns:a16="http://schemas.microsoft.com/office/drawing/2014/main" id="{10E3C78A-1763-4040-BDC0-DF166CF0C8C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64556" y="5983904"/>
            <a:ext cx="675694" cy="588359"/>
          </a:xfrm>
          <a:prstGeom prst="rect">
            <a:avLst/>
          </a:prstGeom>
        </p:spPr>
      </p:pic>
      <p:sp>
        <p:nvSpPr>
          <p:cNvPr id="22" name="TextBox 21">
            <a:extLst>
              <a:ext uri="{FF2B5EF4-FFF2-40B4-BE49-F238E27FC236}">
                <a16:creationId xmlns:a16="http://schemas.microsoft.com/office/drawing/2014/main" id="{27422764-DEA0-D04D-8236-E6B872681684}"/>
              </a:ext>
            </a:extLst>
          </p:cNvPr>
          <p:cNvSpPr txBox="1"/>
          <p:nvPr/>
        </p:nvSpPr>
        <p:spPr>
          <a:xfrm>
            <a:off x="198784" y="3384758"/>
            <a:ext cx="3161811" cy="400110"/>
          </a:xfrm>
          <a:prstGeom prst="rect">
            <a:avLst/>
          </a:prstGeom>
          <a:noFill/>
        </p:spPr>
        <p:txBody>
          <a:bodyPr wrap="square" rtlCol="0">
            <a:spAutoFit/>
          </a:bodyPr>
          <a:lstStyle/>
          <a:p>
            <a:r>
              <a:rPr lang="en-US" sz="2000" dirty="0"/>
              <a:t>H2S – Hydrogen Sulfide </a:t>
            </a:r>
          </a:p>
        </p:txBody>
      </p:sp>
      <p:sp>
        <p:nvSpPr>
          <p:cNvPr id="23" name="TextBox 22">
            <a:extLst>
              <a:ext uri="{FF2B5EF4-FFF2-40B4-BE49-F238E27FC236}">
                <a16:creationId xmlns:a16="http://schemas.microsoft.com/office/drawing/2014/main" id="{35715B99-41A9-D84D-BF3D-460B171DC973}"/>
              </a:ext>
            </a:extLst>
          </p:cNvPr>
          <p:cNvSpPr txBox="1"/>
          <p:nvPr/>
        </p:nvSpPr>
        <p:spPr>
          <a:xfrm>
            <a:off x="198781" y="3781627"/>
            <a:ext cx="2541494" cy="400110"/>
          </a:xfrm>
          <a:prstGeom prst="rect">
            <a:avLst/>
          </a:prstGeom>
          <a:noFill/>
        </p:spPr>
        <p:txBody>
          <a:bodyPr wrap="square" rtlCol="0">
            <a:spAutoFit/>
          </a:bodyPr>
          <a:lstStyle/>
          <a:p>
            <a:r>
              <a:rPr lang="en-US" sz="2000" dirty="0"/>
              <a:t>LEL – Combustibles</a:t>
            </a:r>
          </a:p>
        </p:txBody>
      </p:sp>
      <p:sp>
        <p:nvSpPr>
          <p:cNvPr id="24" name="TextBox 23">
            <a:extLst>
              <a:ext uri="{FF2B5EF4-FFF2-40B4-BE49-F238E27FC236}">
                <a16:creationId xmlns:a16="http://schemas.microsoft.com/office/drawing/2014/main" id="{4775C10B-1652-A840-A8C9-D99FEB9C2CD6}"/>
              </a:ext>
            </a:extLst>
          </p:cNvPr>
          <p:cNvSpPr txBox="1"/>
          <p:nvPr/>
        </p:nvSpPr>
        <p:spPr>
          <a:xfrm>
            <a:off x="198781" y="4180199"/>
            <a:ext cx="2714160" cy="400110"/>
          </a:xfrm>
          <a:prstGeom prst="rect">
            <a:avLst/>
          </a:prstGeom>
          <a:noFill/>
        </p:spPr>
        <p:txBody>
          <a:bodyPr wrap="square" rtlCol="0">
            <a:spAutoFit/>
          </a:bodyPr>
          <a:lstStyle/>
          <a:p>
            <a:r>
              <a:rPr lang="en-US" sz="2000" dirty="0"/>
              <a:t>O2 – Oxygen</a:t>
            </a:r>
          </a:p>
        </p:txBody>
      </p:sp>
      <p:sp>
        <p:nvSpPr>
          <p:cNvPr id="25" name="TextBox 24">
            <a:extLst>
              <a:ext uri="{FF2B5EF4-FFF2-40B4-BE49-F238E27FC236}">
                <a16:creationId xmlns:a16="http://schemas.microsoft.com/office/drawing/2014/main" id="{97D3FFA5-1B77-F147-91B5-54E2A4230820}"/>
              </a:ext>
            </a:extLst>
          </p:cNvPr>
          <p:cNvSpPr txBox="1"/>
          <p:nvPr/>
        </p:nvSpPr>
        <p:spPr>
          <a:xfrm>
            <a:off x="193075" y="5263662"/>
            <a:ext cx="2481823" cy="400110"/>
          </a:xfrm>
          <a:prstGeom prst="rect">
            <a:avLst/>
          </a:prstGeom>
          <a:noFill/>
        </p:spPr>
        <p:txBody>
          <a:bodyPr wrap="square" rtlCol="0">
            <a:spAutoFit/>
          </a:bodyPr>
          <a:lstStyle/>
          <a:p>
            <a:r>
              <a:rPr lang="en-US" sz="2000" dirty="0"/>
              <a:t>And Toxics</a:t>
            </a:r>
          </a:p>
        </p:txBody>
      </p:sp>
      <p:sp>
        <p:nvSpPr>
          <p:cNvPr id="27" name="TextBox 26">
            <a:extLst>
              <a:ext uri="{FF2B5EF4-FFF2-40B4-BE49-F238E27FC236}">
                <a16:creationId xmlns:a16="http://schemas.microsoft.com/office/drawing/2014/main" id="{41BA9551-BDAD-F641-B72F-F700AF2AD734}"/>
              </a:ext>
            </a:extLst>
          </p:cNvPr>
          <p:cNvSpPr txBox="1"/>
          <p:nvPr/>
        </p:nvSpPr>
        <p:spPr>
          <a:xfrm>
            <a:off x="193075" y="4555680"/>
            <a:ext cx="3393271" cy="707886"/>
          </a:xfrm>
          <a:prstGeom prst="rect">
            <a:avLst/>
          </a:prstGeom>
          <a:noFill/>
        </p:spPr>
        <p:txBody>
          <a:bodyPr wrap="square" rtlCol="0">
            <a:spAutoFit/>
          </a:bodyPr>
          <a:lstStyle/>
          <a:p>
            <a:r>
              <a:rPr lang="en-US" sz="2000" dirty="0"/>
              <a:t>H2 compensated CO sensor available</a:t>
            </a:r>
          </a:p>
        </p:txBody>
      </p:sp>
      <p:sp>
        <p:nvSpPr>
          <p:cNvPr id="28" name="TextBox 27">
            <a:extLst>
              <a:ext uri="{FF2B5EF4-FFF2-40B4-BE49-F238E27FC236}">
                <a16:creationId xmlns:a16="http://schemas.microsoft.com/office/drawing/2014/main" id="{4714C44E-E8F0-0A45-9022-D01001536472}"/>
              </a:ext>
            </a:extLst>
          </p:cNvPr>
          <p:cNvSpPr txBox="1"/>
          <p:nvPr/>
        </p:nvSpPr>
        <p:spPr>
          <a:xfrm>
            <a:off x="6263363" y="3194567"/>
            <a:ext cx="2687562" cy="2523768"/>
          </a:xfrm>
          <a:prstGeom prst="rect">
            <a:avLst/>
          </a:prstGeom>
          <a:noFill/>
        </p:spPr>
        <p:txBody>
          <a:bodyPr wrap="square" rtlCol="0">
            <a:spAutoFit/>
          </a:bodyPr>
          <a:lstStyle/>
          <a:p>
            <a:pPr marL="285750" indent="-285750">
              <a:buFont typeface="Courier New" panose="02070309020205020404" pitchFamily="49" charset="0"/>
              <a:buChar char="o"/>
            </a:pPr>
            <a:r>
              <a:rPr lang="en-US" dirty="0"/>
              <a:t>EC sensor for SO2</a:t>
            </a:r>
            <a:br>
              <a:rPr lang="en-US" dirty="0"/>
            </a:br>
            <a:r>
              <a:rPr lang="en-US" sz="1600" dirty="0"/>
              <a:t>(0-100 ppm)</a:t>
            </a:r>
            <a:endParaRPr lang="en-US" dirty="0"/>
          </a:p>
          <a:p>
            <a:pPr marL="285750" indent="-285750">
              <a:buFont typeface="Courier New" panose="02070309020205020404" pitchFamily="49" charset="0"/>
              <a:buChar char="o"/>
            </a:pPr>
            <a:r>
              <a:rPr lang="en-US" dirty="0"/>
              <a:t>IR sensor can monitor CO2 in ppm or % vol.</a:t>
            </a:r>
            <a:br>
              <a:rPr lang="en-US" dirty="0"/>
            </a:br>
            <a:r>
              <a:rPr lang="en-US" sz="1600" dirty="0"/>
              <a:t>(available 8/19)</a:t>
            </a:r>
          </a:p>
          <a:p>
            <a:pPr marL="285750" indent="-285750">
              <a:buFont typeface="Courier New" panose="02070309020205020404" pitchFamily="49" charset="0"/>
              <a:buChar char="o"/>
            </a:pPr>
            <a:r>
              <a:rPr lang="en-US" i="1" dirty="0"/>
              <a:t>HCN, NO2, NH3 and Cl2 planned for 2020</a:t>
            </a:r>
          </a:p>
        </p:txBody>
      </p:sp>
      <p:sp>
        <p:nvSpPr>
          <p:cNvPr id="29" name="TextBox 28">
            <a:extLst>
              <a:ext uri="{FF2B5EF4-FFF2-40B4-BE49-F238E27FC236}">
                <a16:creationId xmlns:a16="http://schemas.microsoft.com/office/drawing/2014/main" id="{AB0A35D9-99D6-2D45-8FDB-551D16FD8B07}"/>
              </a:ext>
            </a:extLst>
          </p:cNvPr>
          <p:cNvSpPr txBox="1"/>
          <p:nvPr/>
        </p:nvSpPr>
        <p:spPr>
          <a:xfrm>
            <a:off x="939726" y="1848360"/>
            <a:ext cx="5323637" cy="461665"/>
          </a:xfrm>
          <a:prstGeom prst="rect">
            <a:avLst/>
          </a:prstGeom>
          <a:noFill/>
        </p:spPr>
        <p:txBody>
          <a:bodyPr wrap="square" rtlCol="0">
            <a:spAutoFit/>
          </a:bodyPr>
          <a:lstStyle/>
          <a:p>
            <a:r>
              <a:rPr lang="en-US" sz="2400" dirty="0"/>
              <a:t>5</a:t>
            </a:r>
            <a:r>
              <a:rPr lang="en-US" sz="2400" baseline="30000" dirty="0"/>
              <a:t>th</a:t>
            </a:r>
            <a:r>
              <a:rPr lang="en-US" sz="2400" dirty="0"/>
              <a:t> channel for toxic and IR sensors</a:t>
            </a:r>
          </a:p>
        </p:txBody>
      </p:sp>
      <p:sp>
        <p:nvSpPr>
          <p:cNvPr id="30" name="TextBox 29">
            <a:extLst>
              <a:ext uri="{FF2B5EF4-FFF2-40B4-BE49-F238E27FC236}">
                <a16:creationId xmlns:a16="http://schemas.microsoft.com/office/drawing/2014/main" id="{8991F8ED-7CB2-1C4A-BBAA-716A417E6819}"/>
              </a:ext>
            </a:extLst>
          </p:cNvPr>
          <p:cNvSpPr txBox="1"/>
          <p:nvPr/>
        </p:nvSpPr>
        <p:spPr>
          <a:xfrm>
            <a:off x="6263363" y="2600829"/>
            <a:ext cx="2687562" cy="369332"/>
          </a:xfrm>
          <a:prstGeom prst="rect">
            <a:avLst/>
          </a:prstGeom>
          <a:noFill/>
        </p:spPr>
        <p:txBody>
          <a:bodyPr wrap="square" rtlCol="0">
            <a:spAutoFit/>
          </a:bodyPr>
          <a:lstStyle/>
          <a:p>
            <a:r>
              <a:rPr lang="en-US" b="1" i="1" dirty="0">
                <a:latin typeface="Century Gothic" panose="020B0502020202020204" pitchFamily="34" charset="0"/>
              </a:rPr>
              <a:t>Toxic Channel</a:t>
            </a:r>
          </a:p>
        </p:txBody>
      </p:sp>
      <p:pic>
        <p:nvPicPr>
          <p:cNvPr id="17" name="Picture 16">
            <a:extLst>
              <a:ext uri="{FF2B5EF4-FFF2-40B4-BE49-F238E27FC236}">
                <a16:creationId xmlns:a16="http://schemas.microsoft.com/office/drawing/2014/main" id="{B0C872C6-7AF0-444B-93F0-4908FDFB17D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823" y="6121422"/>
            <a:ext cx="658205" cy="704828"/>
          </a:xfrm>
          <a:prstGeom prst="rect">
            <a:avLst/>
          </a:prstGeom>
        </p:spPr>
      </p:pic>
      <p:sp>
        <p:nvSpPr>
          <p:cNvPr id="20" name="Title 1">
            <a:extLst>
              <a:ext uri="{FF2B5EF4-FFF2-40B4-BE49-F238E27FC236}">
                <a16:creationId xmlns:a16="http://schemas.microsoft.com/office/drawing/2014/main" id="{5C487EBB-8737-654F-BC3B-E66A9097C20F}"/>
              </a:ext>
            </a:extLst>
          </p:cNvPr>
          <p:cNvSpPr txBox="1">
            <a:spLocks/>
          </p:cNvSpPr>
          <p:nvPr/>
        </p:nvSpPr>
        <p:spPr bwMode="auto">
          <a:xfrm>
            <a:off x="50823" y="44617"/>
            <a:ext cx="9042354"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pPr algn="r"/>
            <a:r>
              <a:rPr kumimoji="0" lang="en-US" sz="4000" b="1" dirty="0">
                <a:latin typeface="Century Gothic" panose="020B0502020202020204" pitchFamily="34" charset="0"/>
              </a:rPr>
              <a:t>Sensor Advancements</a:t>
            </a:r>
          </a:p>
        </p:txBody>
      </p:sp>
      <p:sp>
        <p:nvSpPr>
          <p:cNvPr id="9" name="TextBox 8">
            <a:extLst>
              <a:ext uri="{FF2B5EF4-FFF2-40B4-BE49-F238E27FC236}">
                <a16:creationId xmlns:a16="http://schemas.microsoft.com/office/drawing/2014/main" id="{B56DDB0B-B51E-8A4E-B3DB-0036625C2BE3}"/>
              </a:ext>
            </a:extLst>
          </p:cNvPr>
          <p:cNvSpPr txBox="1"/>
          <p:nvPr/>
        </p:nvSpPr>
        <p:spPr>
          <a:xfrm>
            <a:off x="497452" y="783701"/>
            <a:ext cx="1944152" cy="523220"/>
          </a:xfrm>
          <a:prstGeom prst="rect">
            <a:avLst/>
          </a:prstGeom>
          <a:noFill/>
        </p:spPr>
        <p:txBody>
          <a:bodyPr wrap="square" rtlCol="0">
            <a:spAutoFit/>
          </a:bodyPr>
          <a:lstStyle/>
          <a:p>
            <a:r>
              <a:rPr lang="en-US" sz="2800" b="1" dirty="0"/>
              <a:t>GX-3R Pro</a:t>
            </a:r>
          </a:p>
        </p:txBody>
      </p:sp>
    </p:spTree>
    <p:extLst>
      <p:ext uri="{BB962C8B-B14F-4D97-AF65-F5344CB8AC3E}">
        <p14:creationId xmlns:p14="http://schemas.microsoft.com/office/powerpoint/2010/main" val="2653970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7"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500"/>
                                        <p:tgtEl>
                                          <p:spTgt spid="25"/>
                                        </p:tgtEl>
                                      </p:cBhvr>
                                    </p:animEffect>
                                    <p:anim calcmode="lin" valueType="num">
                                      <p:cBhvr>
                                        <p:cTn id="12" dur="500" fill="hold"/>
                                        <p:tgtEl>
                                          <p:spTgt spid="25"/>
                                        </p:tgtEl>
                                        <p:attrNameLst>
                                          <p:attrName>ppt_x</p:attrName>
                                        </p:attrNameLst>
                                      </p:cBhvr>
                                      <p:tavLst>
                                        <p:tav tm="0">
                                          <p:val>
                                            <p:strVal val="#ppt_x"/>
                                          </p:val>
                                        </p:tav>
                                        <p:tav tm="100000">
                                          <p:val>
                                            <p:strVal val="#ppt_x"/>
                                          </p:val>
                                        </p:tav>
                                      </p:tavLst>
                                    </p:anim>
                                    <p:anim calcmode="lin" valueType="num">
                                      <p:cBhvr>
                                        <p:cTn id="13" dur="450" decel="100000" fill="hold"/>
                                        <p:tgtEl>
                                          <p:spTgt spid="25"/>
                                        </p:tgtEl>
                                        <p:attrNameLst>
                                          <p:attrName>ppt_y</p:attrName>
                                        </p:attrNameLst>
                                      </p:cBhvr>
                                      <p:tavLst>
                                        <p:tav tm="0">
                                          <p:val>
                                            <p:strVal val="#ppt_y+1"/>
                                          </p:val>
                                        </p:tav>
                                        <p:tav tm="100000">
                                          <p:val>
                                            <p:strVal val="#ppt_y-.03"/>
                                          </p:val>
                                        </p:tav>
                                      </p:tavLst>
                                    </p:anim>
                                    <p:anim calcmode="lin" valueType="num">
                                      <p:cBhvr>
                                        <p:cTn id="14" dur="50" accel="100000" fill="hold">
                                          <p:stCondLst>
                                            <p:cond delay="450"/>
                                          </p:stCondLst>
                                        </p:cTn>
                                        <p:tgtEl>
                                          <p:spTgt spid="25"/>
                                        </p:tgtEl>
                                        <p:attrNameLst>
                                          <p:attrName>ppt_y</p:attrName>
                                        </p:attrNameLst>
                                      </p:cBhvr>
                                      <p:tavLst>
                                        <p:tav tm="0">
                                          <p:val>
                                            <p:strVal val="#ppt_y-.03"/>
                                          </p:val>
                                        </p:tav>
                                        <p:tav tm="100000">
                                          <p:val>
                                            <p:strVal val="#ppt_y"/>
                                          </p:val>
                                        </p:tav>
                                      </p:tavLst>
                                    </p:anim>
                                  </p:childTnLst>
                                </p:cTn>
                              </p:par>
                              <p:par>
                                <p:cTn id="15" presetID="1" presetClass="entr" presetSubtype="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par>
                                <p:cTn id="17" presetID="37"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anim calcmode="lin" valueType="num">
                                      <p:cBhvr>
                                        <p:cTn id="20" dur="500" fill="hold"/>
                                        <p:tgtEl>
                                          <p:spTgt spid="19"/>
                                        </p:tgtEl>
                                        <p:attrNameLst>
                                          <p:attrName>ppt_x</p:attrName>
                                        </p:attrNameLst>
                                      </p:cBhvr>
                                      <p:tavLst>
                                        <p:tav tm="0">
                                          <p:val>
                                            <p:strVal val="#ppt_x"/>
                                          </p:val>
                                        </p:tav>
                                        <p:tav tm="100000">
                                          <p:val>
                                            <p:strVal val="#ppt_x"/>
                                          </p:val>
                                        </p:tav>
                                      </p:tavLst>
                                    </p:anim>
                                    <p:anim calcmode="lin" valueType="num">
                                      <p:cBhvr>
                                        <p:cTn id="21" dur="450" decel="100000" fill="hold"/>
                                        <p:tgtEl>
                                          <p:spTgt spid="19"/>
                                        </p:tgtEl>
                                        <p:attrNameLst>
                                          <p:attrName>ppt_y</p:attrName>
                                        </p:attrNameLst>
                                      </p:cBhvr>
                                      <p:tavLst>
                                        <p:tav tm="0">
                                          <p:val>
                                            <p:strVal val="#ppt_y+1"/>
                                          </p:val>
                                        </p:tav>
                                        <p:tav tm="100000">
                                          <p:val>
                                            <p:strVal val="#ppt_y-.03"/>
                                          </p:val>
                                        </p:tav>
                                      </p:tavLst>
                                    </p:anim>
                                    <p:anim calcmode="lin" valueType="num">
                                      <p:cBhvr>
                                        <p:cTn id="22" dur="50" accel="100000" fill="hold">
                                          <p:stCondLst>
                                            <p:cond delay="450"/>
                                          </p:stCondLst>
                                        </p:cTn>
                                        <p:tgtEl>
                                          <p:spTgt spid="19"/>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anim calcmode="lin" valueType="num">
                                      <p:cBhvr>
                                        <p:cTn id="26" dur="500" fill="hold"/>
                                        <p:tgtEl>
                                          <p:spTgt spid="13"/>
                                        </p:tgtEl>
                                        <p:attrNameLst>
                                          <p:attrName>ppt_x</p:attrName>
                                        </p:attrNameLst>
                                      </p:cBhvr>
                                      <p:tavLst>
                                        <p:tav tm="0">
                                          <p:val>
                                            <p:strVal val="#ppt_x"/>
                                          </p:val>
                                        </p:tav>
                                        <p:tav tm="100000">
                                          <p:val>
                                            <p:strVal val="#ppt_x"/>
                                          </p:val>
                                        </p:tav>
                                      </p:tavLst>
                                    </p:anim>
                                    <p:anim calcmode="lin" valueType="num">
                                      <p:cBhvr>
                                        <p:cTn id="27" dur="450" decel="100000" fill="hold"/>
                                        <p:tgtEl>
                                          <p:spTgt spid="13"/>
                                        </p:tgtEl>
                                        <p:attrNameLst>
                                          <p:attrName>ppt_y</p:attrName>
                                        </p:attrNameLst>
                                      </p:cBhvr>
                                      <p:tavLst>
                                        <p:tav tm="0">
                                          <p:val>
                                            <p:strVal val="#ppt_y+1"/>
                                          </p:val>
                                        </p:tav>
                                        <p:tav tm="100000">
                                          <p:val>
                                            <p:strVal val="#ppt_y-.03"/>
                                          </p:val>
                                        </p:tav>
                                      </p:tavLst>
                                    </p:anim>
                                    <p:anim calcmode="lin" valueType="num">
                                      <p:cBhvr>
                                        <p:cTn id="28" dur="50" accel="100000" fill="hold">
                                          <p:stCondLst>
                                            <p:cond delay="450"/>
                                          </p:stCondLst>
                                        </p:cTn>
                                        <p:tgtEl>
                                          <p:spTgt spid="13"/>
                                        </p:tgtEl>
                                        <p:attrNameLst>
                                          <p:attrName>ppt_y</p:attrName>
                                        </p:attrNameLst>
                                      </p:cBhvr>
                                      <p:tavLst>
                                        <p:tav tm="0">
                                          <p:val>
                                            <p:strVal val="#ppt_y-.03"/>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8">
                                            <p:txEl>
                                              <p:pRg st="0" end="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8">
                                            <p:txEl>
                                              <p:pRg st="1" end="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P spid="29" grpId="0"/>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94E26FF-4500-024D-8AA0-A8F2166B51DF}"/>
              </a:ext>
            </a:extLst>
          </p:cNvPr>
          <p:cNvPicPr>
            <a:picLocks noChangeAspect="1"/>
          </p:cNvPicPr>
          <p:nvPr/>
        </p:nvPicPr>
        <p:blipFill>
          <a:blip r:embed="rId2" cstate="email">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rot="16200000">
            <a:off x="4803034" y="439938"/>
            <a:ext cx="2657789" cy="2657789"/>
          </a:xfrm>
          <a:prstGeom prst="rect">
            <a:avLst/>
          </a:prstGeom>
          <a:scene3d>
            <a:camera prst="orthographicFront">
              <a:rot lat="20400000" lon="21594000" rev="0"/>
            </a:camera>
            <a:lightRig rig="threePt" dir="t"/>
          </a:scene3d>
        </p:spPr>
      </p:pic>
      <p:pic>
        <p:nvPicPr>
          <p:cNvPr id="6" name="Picture 5">
            <a:extLst>
              <a:ext uri="{FF2B5EF4-FFF2-40B4-BE49-F238E27FC236}">
                <a16:creationId xmlns:a16="http://schemas.microsoft.com/office/drawing/2014/main" id="{66FF982F-83C1-E64F-AC58-B21FCF796DF7}"/>
              </a:ext>
            </a:extLst>
          </p:cNvPr>
          <p:cNvPicPr>
            <a:picLocks noChangeAspect="1"/>
          </p:cNvPicPr>
          <p:nvPr/>
        </p:nvPicPr>
        <p:blipFill>
          <a:blip r:embed="rId2" cstate="email">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rot="10800000">
            <a:off x="2951556" y="2302003"/>
            <a:ext cx="2657789" cy="2657789"/>
          </a:xfrm>
          <a:prstGeom prst="rect">
            <a:avLst/>
          </a:prstGeom>
          <a:scene3d>
            <a:camera prst="orthographicFront">
              <a:rot lat="0" lon="19800000" rev="0"/>
            </a:camera>
            <a:lightRig rig="threePt" dir="t"/>
          </a:scene3d>
        </p:spPr>
      </p:pic>
      <p:pic>
        <p:nvPicPr>
          <p:cNvPr id="7" name="Picture 6">
            <a:extLst>
              <a:ext uri="{FF2B5EF4-FFF2-40B4-BE49-F238E27FC236}">
                <a16:creationId xmlns:a16="http://schemas.microsoft.com/office/drawing/2014/main" id="{DF1FEF9E-B7E5-B542-9BEE-3DA3E7D33ED1}"/>
              </a:ext>
            </a:extLst>
          </p:cNvPr>
          <p:cNvPicPr>
            <a:picLocks noChangeAspect="1"/>
          </p:cNvPicPr>
          <p:nvPr/>
        </p:nvPicPr>
        <p:blipFill>
          <a:blip r:embed="rId2" cstate="email">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6404135" y="2273784"/>
            <a:ext cx="2657789" cy="2657789"/>
          </a:xfrm>
          <a:prstGeom prst="rect">
            <a:avLst/>
          </a:prstGeom>
          <a:scene3d>
            <a:camera prst="orthographicFront">
              <a:rot lat="0" lon="1800000" rev="0"/>
            </a:camera>
            <a:lightRig rig="threePt" dir="t"/>
          </a:scene3d>
        </p:spPr>
      </p:pic>
      <p:sp>
        <p:nvSpPr>
          <p:cNvPr id="9" name="Content Placeholder 2">
            <a:extLst>
              <a:ext uri="{FF2B5EF4-FFF2-40B4-BE49-F238E27FC236}">
                <a16:creationId xmlns:a16="http://schemas.microsoft.com/office/drawing/2014/main" id="{E81086A3-84EF-AD4E-B049-9BE2D5252613}"/>
              </a:ext>
            </a:extLst>
          </p:cNvPr>
          <p:cNvSpPr>
            <a:spLocks noGrp="1"/>
          </p:cNvSpPr>
          <p:nvPr>
            <p:ph idx="1"/>
          </p:nvPr>
        </p:nvSpPr>
        <p:spPr>
          <a:xfrm>
            <a:off x="379925" y="1593582"/>
            <a:ext cx="3054651" cy="3584747"/>
          </a:xfrm>
        </p:spPr>
        <p:txBody>
          <a:bodyPr>
            <a:normAutofit/>
          </a:bodyPr>
          <a:lstStyle/>
          <a:p>
            <a:pPr marL="0" indent="0">
              <a:buNone/>
            </a:pPr>
            <a:r>
              <a:rPr lang="en-US" sz="2400" dirty="0"/>
              <a:t>Easily identify workers using instruments that have not been calibrated, bump tested, or have been in alarm.</a:t>
            </a:r>
            <a:br>
              <a:rPr lang="en-US" sz="2400" dirty="0"/>
            </a:br>
            <a:endParaRPr lang="en-US" sz="2400" dirty="0"/>
          </a:p>
          <a:p>
            <a:pPr marL="0" indent="0">
              <a:buNone/>
            </a:pPr>
            <a:r>
              <a:rPr lang="en-US" sz="2400" dirty="0"/>
              <a:t>Red LED’s flash every 30 seconds.</a:t>
            </a:r>
          </a:p>
        </p:txBody>
      </p:sp>
      <p:sp>
        <p:nvSpPr>
          <p:cNvPr id="10" name="Title 1">
            <a:extLst>
              <a:ext uri="{FF2B5EF4-FFF2-40B4-BE49-F238E27FC236}">
                <a16:creationId xmlns:a16="http://schemas.microsoft.com/office/drawing/2014/main" id="{F4560CCB-590A-6742-B04E-9A0CD567DE00}"/>
              </a:ext>
            </a:extLst>
          </p:cNvPr>
          <p:cNvSpPr txBox="1">
            <a:spLocks/>
          </p:cNvSpPr>
          <p:nvPr/>
        </p:nvSpPr>
        <p:spPr bwMode="auto">
          <a:xfrm>
            <a:off x="50824" y="144055"/>
            <a:ext cx="9011100" cy="6864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pPr algn="r"/>
            <a:r>
              <a:rPr kumimoji="0" lang="en-US" sz="4000" b="1" dirty="0">
                <a:latin typeface="Century Gothic" panose="020B0502020202020204" pitchFamily="34" charset="0"/>
              </a:rPr>
              <a:t>Non-compliance Indicator</a:t>
            </a:r>
          </a:p>
        </p:txBody>
      </p:sp>
      <p:sp>
        <p:nvSpPr>
          <p:cNvPr id="13" name="TextBox 12">
            <a:extLst>
              <a:ext uri="{FF2B5EF4-FFF2-40B4-BE49-F238E27FC236}">
                <a16:creationId xmlns:a16="http://schemas.microsoft.com/office/drawing/2014/main" id="{E3A9EE18-08B0-F648-900C-B2F7B9E8DCA8}"/>
              </a:ext>
            </a:extLst>
          </p:cNvPr>
          <p:cNvSpPr txBox="1"/>
          <p:nvPr/>
        </p:nvSpPr>
        <p:spPr>
          <a:xfrm>
            <a:off x="228605" y="5543835"/>
            <a:ext cx="8460716" cy="461665"/>
          </a:xfrm>
          <a:prstGeom prst="rect">
            <a:avLst/>
          </a:prstGeom>
          <a:noFill/>
        </p:spPr>
        <p:txBody>
          <a:bodyPr wrap="square" rtlCol="0">
            <a:spAutoFit/>
          </a:bodyPr>
          <a:lstStyle/>
          <a:p>
            <a:r>
              <a:rPr lang="en-US" sz="2400" dirty="0"/>
              <a:t>Non-compliance indicator in both GX-3R </a:t>
            </a:r>
            <a:r>
              <a:rPr lang="en-US" sz="2400" u="sng" dirty="0"/>
              <a:t>and</a:t>
            </a:r>
            <a:r>
              <a:rPr lang="en-US" sz="2400" dirty="0"/>
              <a:t> GX-3R Pro</a:t>
            </a:r>
          </a:p>
        </p:txBody>
      </p:sp>
      <p:pic>
        <p:nvPicPr>
          <p:cNvPr id="11" name="Picture 10">
            <a:extLst>
              <a:ext uri="{FF2B5EF4-FFF2-40B4-BE49-F238E27FC236}">
                <a16:creationId xmlns:a16="http://schemas.microsoft.com/office/drawing/2014/main" id="{E17419F2-3745-764A-BF37-09554ED2A98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823" y="6121422"/>
            <a:ext cx="658205" cy="704828"/>
          </a:xfrm>
          <a:prstGeom prst="rect">
            <a:avLst/>
          </a:prstGeom>
        </p:spPr>
      </p:pic>
      <p:pic>
        <p:nvPicPr>
          <p:cNvPr id="3" name="Picture 2">
            <a:extLst>
              <a:ext uri="{FF2B5EF4-FFF2-40B4-BE49-F238E27FC236}">
                <a16:creationId xmlns:a16="http://schemas.microsoft.com/office/drawing/2014/main" id="{1BA08894-02C7-F341-B7F9-C111B1071F6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552903" y="2150968"/>
            <a:ext cx="2907920" cy="3276945"/>
          </a:xfrm>
          <a:prstGeom prst="rect">
            <a:avLst/>
          </a:prstGeom>
        </p:spPr>
      </p:pic>
    </p:spTree>
    <p:extLst>
      <p:ext uri="{BB962C8B-B14F-4D97-AF65-F5344CB8AC3E}">
        <p14:creationId xmlns:p14="http://schemas.microsoft.com/office/powerpoint/2010/main" val="3887519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35" presetClass="emph" presetSubtype="0" repeatCount="4000" fill="hold" nodeType="withEffect">
                                  <p:stCondLst>
                                    <p:cond delay="0"/>
                                  </p:stCondLst>
                                  <p:childTnLst>
                                    <p:anim calcmode="discrete" valueType="str">
                                      <p:cBhvr>
                                        <p:cTn id="12" dur="250" fill="hold"/>
                                        <p:tgtEl>
                                          <p:spTgt spid="6"/>
                                        </p:tgtEl>
                                        <p:attrNameLst>
                                          <p:attrName>style.visibility</p:attrName>
                                        </p:attrNameLst>
                                      </p:cBhvr>
                                      <p:tavLst>
                                        <p:tav tm="0">
                                          <p:val>
                                            <p:strVal val="hidden"/>
                                          </p:val>
                                        </p:tav>
                                        <p:tav tm="50000">
                                          <p:val>
                                            <p:strVal val="visible"/>
                                          </p:val>
                                        </p:tav>
                                      </p:tavLst>
                                    </p:anim>
                                  </p:childTnLst>
                                  <p:subTnLst>
                                    <p:set>
                                      <p:cBhvr override="childStyle">
                                        <p:cTn dur="1" fill="hold" display="0" masterRel="sameClick" afterEffect="1">
                                          <p:stCondLst>
                                            <p:cond evt="end" delay="0">
                                              <p:tn val="11"/>
                                            </p:cond>
                                          </p:stCondLst>
                                        </p:cTn>
                                        <p:tgtEl>
                                          <p:spTgt spid="6"/>
                                        </p:tgtEl>
                                        <p:attrNameLst>
                                          <p:attrName>style.visibility</p:attrName>
                                        </p:attrNameLst>
                                      </p:cBhvr>
                                      <p:to>
                                        <p:strVal val="hidden"/>
                                      </p:to>
                                    </p:set>
                                  </p:subTnLst>
                                </p:cTn>
                              </p:par>
                              <p:par>
                                <p:cTn id="13" presetID="35" presetClass="emph" presetSubtype="0" repeatCount="4000" fill="hold" nodeType="withEffect">
                                  <p:stCondLst>
                                    <p:cond delay="0"/>
                                  </p:stCondLst>
                                  <p:childTnLst>
                                    <p:anim calcmode="discrete" valueType="str">
                                      <p:cBhvr>
                                        <p:cTn id="14" dur="250" fill="hold"/>
                                        <p:tgtEl>
                                          <p:spTgt spid="5"/>
                                        </p:tgtEl>
                                        <p:attrNameLst>
                                          <p:attrName>style.visibility</p:attrName>
                                        </p:attrNameLst>
                                      </p:cBhvr>
                                      <p:tavLst>
                                        <p:tav tm="0">
                                          <p:val>
                                            <p:strVal val="hidden"/>
                                          </p:val>
                                        </p:tav>
                                        <p:tav tm="50000">
                                          <p:val>
                                            <p:strVal val="visible"/>
                                          </p:val>
                                        </p:tav>
                                      </p:tavLst>
                                    </p:anim>
                                  </p:childTnLst>
                                  <p:subTnLst>
                                    <p:set>
                                      <p:cBhvr override="childStyle">
                                        <p:cTn dur="1" fill="hold" display="0" masterRel="sameClick" afterEffect="1">
                                          <p:stCondLst>
                                            <p:cond evt="end" delay="0">
                                              <p:tn val="13"/>
                                            </p:cond>
                                          </p:stCondLst>
                                        </p:cTn>
                                        <p:tgtEl>
                                          <p:spTgt spid="5"/>
                                        </p:tgtEl>
                                        <p:attrNameLst>
                                          <p:attrName>style.visibility</p:attrName>
                                        </p:attrNameLst>
                                      </p:cBhvr>
                                      <p:to>
                                        <p:strVal val="hidden"/>
                                      </p:to>
                                    </p:set>
                                  </p:subTnLst>
                                </p:cTn>
                              </p:par>
                              <p:par>
                                <p:cTn id="15" presetID="35" presetClass="emph" presetSubtype="0" repeatCount="4000" fill="hold" nodeType="withEffect">
                                  <p:stCondLst>
                                    <p:cond delay="0"/>
                                  </p:stCondLst>
                                  <p:childTnLst>
                                    <p:anim calcmode="discrete" valueType="str">
                                      <p:cBhvr>
                                        <p:cTn id="16" dur="250" fill="hold"/>
                                        <p:tgtEl>
                                          <p:spTgt spid="7"/>
                                        </p:tgtEl>
                                        <p:attrNameLst>
                                          <p:attrName>style.visibility</p:attrName>
                                        </p:attrNameLst>
                                      </p:cBhvr>
                                      <p:tavLst>
                                        <p:tav tm="0">
                                          <p:val>
                                            <p:strVal val="hidden"/>
                                          </p:val>
                                        </p:tav>
                                        <p:tav tm="50000">
                                          <p:val>
                                            <p:strVal val="visible"/>
                                          </p:val>
                                        </p:tav>
                                      </p:tavLst>
                                    </p:anim>
                                  </p:childTnLst>
                                  <p:subTnLst>
                                    <p:set>
                                      <p:cBhvr override="childStyle">
                                        <p:cTn dur="1" fill="hold" display="0" masterRel="sameClick" afterEffect="1">
                                          <p:stCondLst>
                                            <p:cond evt="end" delay="0">
                                              <p:tn val="15"/>
                                            </p:cond>
                                          </p:stCondLst>
                                        </p:cTn>
                                        <p:tgtEl>
                                          <p:spTgt spid="7"/>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C25DCE9-186E-DF47-90E8-B348AD249AAA}"/>
              </a:ext>
            </a:extLst>
          </p:cNvPr>
          <p:cNvSpPr>
            <a:spLocks noGrp="1"/>
          </p:cNvSpPr>
          <p:nvPr>
            <p:ph type="title"/>
          </p:nvPr>
        </p:nvSpPr>
        <p:spPr>
          <a:xfrm>
            <a:off x="50823" y="43863"/>
            <a:ext cx="9042353" cy="819576"/>
          </a:xfrm>
        </p:spPr>
        <p:txBody>
          <a:bodyPr>
            <a:normAutofit/>
          </a:bodyPr>
          <a:lstStyle/>
          <a:p>
            <a:pPr algn="r"/>
            <a:r>
              <a:rPr lang="en-US" sz="4000" b="1" dirty="0"/>
              <a:t>GX-3R Pro—Connectivity</a:t>
            </a:r>
          </a:p>
        </p:txBody>
      </p:sp>
      <p:sp>
        <p:nvSpPr>
          <p:cNvPr id="13" name="Title 1">
            <a:extLst>
              <a:ext uri="{FF2B5EF4-FFF2-40B4-BE49-F238E27FC236}">
                <a16:creationId xmlns:a16="http://schemas.microsoft.com/office/drawing/2014/main" id="{9CB0BAF3-CF2E-314A-9D1D-749F6AEC95C1}"/>
              </a:ext>
            </a:extLst>
          </p:cNvPr>
          <p:cNvSpPr txBox="1">
            <a:spLocks/>
          </p:cNvSpPr>
          <p:nvPr/>
        </p:nvSpPr>
        <p:spPr bwMode="auto">
          <a:xfrm>
            <a:off x="370245" y="872443"/>
            <a:ext cx="3468537"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u="sng" dirty="0"/>
              <a:t>RK Link App</a:t>
            </a:r>
          </a:p>
        </p:txBody>
      </p:sp>
      <p:sp>
        <p:nvSpPr>
          <p:cNvPr id="14" name="TextBox 13">
            <a:extLst>
              <a:ext uri="{FF2B5EF4-FFF2-40B4-BE49-F238E27FC236}">
                <a16:creationId xmlns:a16="http://schemas.microsoft.com/office/drawing/2014/main" id="{F40D62F4-818C-3840-B63D-2B6716A4A482}"/>
              </a:ext>
            </a:extLst>
          </p:cNvPr>
          <p:cNvSpPr txBox="1"/>
          <p:nvPr/>
        </p:nvSpPr>
        <p:spPr>
          <a:xfrm>
            <a:off x="370245" y="1629810"/>
            <a:ext cx="5305218" cy="4154984"/>
          </a:xfrm>
          <a:prstGeom prst="rect">
            <a:avLst/>
          </a:prstGeom>
          <a:noFill/>
        </p:spPr>
        <p:txBody>
          <a:bodyPr wrap="square" rtlCol="0">
            <a:spAutoFit/>
          </a:bodyPr>
          <a:lstStyle/>
          <a:p>
            <a:pPr marL="342900" indent="-342900">
              <a:buFont typeface="Courier New" panose="02070309020205020404" pitchFamily="49" charset="0"/>
              <a:buChar char="o"/>
            </a:pPr>
            <a:r>
              <a:rPr lang="en-US" sz="2400" dirty="0"/>
              <a:t>Bluetooth connectivity</a:t>
            </a:r>
          </a:p>
          <a:p>
            <a:pPr marL="342900" indent="-342900">
              <a:buFont typeface="Courier New" panose="02070309020205020404" pitchFamily="49" charset="0"/>
              <a:buChar char="o"/>
            </a:pPr>
            <a:r>
              <a:rPr lang="en-US" sz="2400" dirty="0"/>
              <a:t>Direct readings from instrument </a:t>
            </a:r>
          </a:p>
          <a:p>
            <a:pPr marL="342900" indent="-342900">
              <a:buFont typeface="Courier New" panose="02070309020205020404" pitchFamily="49" charset="0"/>
              <a:buChar char="o"/>
            </a:pPr>
            <a:r>
              <a:rPr lang="en-US" sz="2400" dirty="0"/>
              <a:t>Digital values/Graphical display</a:t>
            </a:r>
          </a:p>
          <a:p>
            <a:pPr marL="342900" indent="-342900">
              <a:buFont typeface="Courier New" panose="02070309020205020404" pitchFamily="49" charset="0"/>
              <a:buChar char="o"/>
            </a:pPr>
            <a:r>
              <a:rPr lang="en-US" sz="2400" dirty="0"/>
              <a:t>Alarm indications</a:t>
            </a:r>
          </a:p>
          <a:p>
            <a:pPr marL="342900" indent="-342900">
              <a:buFont typeface="Courier New" panose="02070309020205020404" pitchFamily="49" charset="0"/>
              <a:buChar char="o"/>
            </a:pPr>
            <a:r>
              <a:rPr lang="en-US" sz="2400" dirty="0"/>
              <a:t>Set bump/</a:t>
            </a:r>
            <a:r>
              <a:rPr lang="en-US" sz="2400" dirty="0" err="1"/>
              <a:t>cal</a:t>
            </a:r>
            <a:r>
              <a:rPr lang="en-US" sz="2400" dirty="0"/>
              <a:t> reminders, alarm parameters, and other </a:t>
            </a:r>
            <a:br>
              <a:rPr lang="en-US" sz="2400" dirty="0"/>
            </a:br>
            <a:r>
              <a:rPr lang="en-US" sz="2400" dirty="0"/>
              <a:t>GX-3R Pro settings</a:t>
            </a:r>
          </a:p>
          <a:p>
            <a:pPr marL="342900" indent="-342900">
              <a:buFont typeface="Courier New" panose="02070309020205020404" pitchFamily="49" charset="0"/>
              <a:buChar char="o"/>
            </a:pPr>
            <a:r>
              <a:rPr lang="en-US" sz="2400" dirty="0"/>
              <a:t>Configure alarm notifications to desired contacts</a:t>
            </a:r>
          </a:p>
          <a:p>
            <a:pPr marL="342900" indent="-342900">
              <a:buFont typeface="Courier New" panose="02070309020205020404" pitchFamily="49" charset="0"/>
              <a:buChar char="o"/>
            </a:pPr>
            <a:r>
              <a:rPr lang="en-US" sz="2400" dirty="0"/>
              <a:t>Find my instrument feature</a:t>
            </a:r>
          </a:p>
          <a:p>
            <a:pPr marL="342900" indent="-342900">
              <a:buFont typeface="Courier New" panose="02070309020205020404" pitchFamily="49" charset="0"/>
              <a:buChar char="o"/>
            </a:pPr>
            <a:r>
              <a:rPr lang="en-US" sz="2400" dirty="0"/>
              <a:t>Available on iOS and Android</a:t>
            </a:r>
          </a:p>
        </p:txBody>
      </p:sp>
      <p:pic>
        <p:nvPicPr>
          <p:cNvPr id="17" name="Picture 16">
            <a:extLst>
              <a:ext uri="{FF2B5EF4-FFF2-40B4-BE49-F238E27FC236}">
                <a16:creationId xmlns:a16="http://schemas.microsoft.com/office/drawing/2014/main" id="{FF79FFAD-F094-154B-BA3E-32EAEF6531C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610598" y="5724594"/>
            <a:ext cx="2064865" cy="986749"/>
          </a:xfrm>
          <a:prstGeom prst="rect">
            <a:avLst/>
          </a:prstGeom>
        </p:spPr>
      </p:pic>
      <p:pic>
        <p:nvPicPr>
          <p:cNvPr id="3" name="Picture 2">
            <a:extLst>
              <a:ext uri="{FF2B5EF4-FFF2-40B4-BE49-F238E27FC236}">
                <a16:creationId xmlns:a16="http://schemas.microsoft.com/office/drawing/2014/main" id="{D14E3EA8-58C1-E64D-BB9F-FD73E083764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39584" y="868680"/>
            <a:ext cx="3604416" cy="5382656"/>
          </a:xfrm>
          <a:prstGeom prst="rect">
            <a:avLst/>
          </a:prstGeom>
        </p:spPr>
      </p:pic>
      <p:pic>
        <p:nvPicPr>
          <p:cNvPr id="6" name="Picture 5">
            <a:extLst>
              <a:ext uri="{FF2B5EF4-FFF2-40B4-BE49-F238E27FC236}">
                <a16:creationId xmlns:a16="http://schemas.microsoft.com/office/drawing/2014/main" id="{A68CC972-C351-1145-B36D-24576700A85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541264" y="868680"/>
            <a:ext cx="3604416" cy="5382656"/>
          </a:xfrm>
          <a:prstGeom prst="rect">
            <a:avLst/>
          </a:prstGeom>
        </p:spPr>
      </p:pic>
      <p:pic>
        <p:nvPicPr>
          <p:cNvPr id="9" name="Picture 8">
            <a:extLst>
              <a:ext uri="{FF2B5EF4-FFF2-40B4-BE49-F238E27FC236}">
                <a16:creationId xmlns:a16="http://schemas.microsoft.com/office/drawing/2014/main" id="{0DE32BB5-9677-B84F-B0F2-B00E75C365C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541264" y="868680"/>
            <a:ext cx="3610446" cy="5391660"/>
          </a:xfrm>
          <a:prstGeom prst="rect">
            <a:avLst/>
          </a:prstGeom>
        </p:spPr>
      </p:pic>
      <p:pic>
        <p:nvPicPr>
          <p:cNvPr id="11" name="Picture 10">
            <a:extLst>
              <a:ext uri="{FF2B5EF4-FFF2-40B4-BE49-F238E27FC236}">
                <a16:creationId xmlns:a16="http://schemas.microsoft.com/office/drawing/2014/main" id="{8407E678-948B-F049-A123-DB0FD1B2C9E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541264" y="868680"/>
            <a:ext cx="3610447" cy="5391661"/>
          </a:xfrm>
          <a:prstGeom prst="rect">
            <a:avLst/>
          </a:prstGeom>
        </p:spPr>
      </p:pic>
      <p:pic>
        <p:nvPicPr>
          <p:cNvPr id="18" name="Picture 17">
            <a:extLst>
              <a:ext uri="{FF2B5EF4-FFF2-40B4-BE49-F238E27FC236}">
                <a16:creationId xmlns:a16="http://schemas.microsoft.com/office/drawing/2014/main" id="{3EA8C667-3142-4740-AB45-1C0A463B900E}"/>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541264" y="868680"/>
            <a:ext cx="3596464" cy="5370781"/>
          </a:xfrm>
          <a:prstGeom prst="rect">
            <a:avLst/>
          </a:prstGeom>
        </p:spPr>
      </p:pic>
      <p:pic>
        <p:nvPicPr>
          <p:cNvPr id="8" name="Picture 7">
            <a:extLst>
              <a:ext uri="{FF2B5EF4-FFF2-40B4-BE49-F238E27FC236}">
                <a16:creationId xmlns:a16="http://schemas.microsoft.com/office/drawing/2014/main" id="{C8C01D52-9CB6-2449-8163-DBC4B76BFDB4}"/>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0823" y="6121422"/>
            <a:ext cx="658205" cy="704828"/>
          </a:xfrm>
          <a:prstGeom prst="rect">
            <a:avLst/>
          </a:prstGeom>
        </p:spPr>
      </p:pic>
      <p:pic>
        <p:nvPicPr>
          <p:cNvPr id="10" name="Picture 9">
            <a:extLst>
              <a:ext uri="{FF2B5EF4-FFF2-40B4-BE49-F238E27FC236}">
                <a16:creationId xmlns:a16="http://schemas.microsoft.com/office/drawing/2014/main" id="{8C77A451-C811-B642-99BC-C740B34B8D24}"/>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541264" y="868680"/>
            <a:ext cx="3610446" cy="5391660"/>
          </a:xfrm>
          <a:prstGeom prst="rect">
            <a:avLst/>
          </a:prstGeom>
        </p:spPr>
      </p:pic>
      <p:pic>
        <p:nvPicPr>
          <p:cNvPr id="16" name="Picture 15">
            <a:extLst>
              <a:ext uri="{FF2B5EF4-FFF2-40B4-BE49-F238E27FC236}">
                <a16:creationId xmlns:a16="http://schemas.microsoft.com/office/drawing/2014/main" id="{B73146FD-47F3-F944-A604-2AD772E7AB3C}"/>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5541264" y="868680"/>
            <a:ext cx="3607926" cy="5387898"/>
          </a:xfrm>
          <a:prstGeom prst="rect">
            <a:avLst/>
          </a:prstGeom>
        </p:spPr>
      </p:pic>
      <p:pic>
        <p:nvPicPr>
          <p:cNvPr id="15" name="Picture 14">
            <a:extLst>
              <a:ext uri="{FF2B5EF4-FFF2-40B4-BE49-F238E27FC236}">
                <a16:creationId xmlns:a16="http://schemas.microsoft.com/office/drawing/2014/main" id="{35BC5C90-5FF9-9F4C-9292-4D38B77EDBD5}"/>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541264" y="872443"/>
            <a:ext cx="3607926" cy="5387898"/>
          </a:xfrm>
          <a:prstGeom prst="rect">
            <a:avLst/>
          </a:prstGeom>
        </p:spPr>
      </p:pic>
      <p:pic>
        <p:nvPicPr>
          <p:cNvPr id="20" name="Picture 19">
            <a:extLst>
              <a:ext uri="{FF2B5EF4-FFF2-40B4-BE49-F238E27FC236}">
                <a16:creationId xmlns:a16="http://schemas.microsoft.com/office/drawing/2014/main" id="{5B5B8D4E-2CFF-444B-87AC-2AC5244967C7}"/>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5541264" y="868680"/>
            <a:ext cx="3610446" cy="5391660"/>
          </a:xfrm>
          <a:prstGeom prst="rect">
            <a:avLst/>
          </a:prstGeom>
        </p:spPr>
      </p:pic>
    </p:spTree>
    <p:extLst>
      <p:ext uri="{BB962C8B-B14F-4D97-AF65-F5344CB8AC3E}">
        <p14:creationId xmlns:p14="http://schemas.microsoft.com/office/powerpoint/2010/main" val="26296284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subTnLst>
                                    <p:set>
                                      <p:cBhvr override="childStyle">
                                        <p:cTn dur="1" fill="hold" display="0" masterRel="nextClick" afterEffect="1"/>
                                        <p:tgtEl>
                                          <p:spTgt spid="15"/>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subTnLst>
                                    <p:set>
                                      <p:cBhvr override="childStyle">
                                        <p:cTn dur="1" fill="hold" display="0" masterRel="nextClick" afterEffect="1"/>
                                        <p:tgtEl>
                                          <p:spTgt spid="20"/>
                                        </p:tgtEl>
                                        <p:attrNameLst>
                                          <p:attrName>style.visibility</p:attrName>
                                        </p:attrNameLst>
                                      </p:cBhvr>
                                      <p:to>
                                        <p:strVal val="hidden"/>
                                      </p:to>
                                    </p:set>
                                  </p:subTnLst>
                                </p:cTn>
                              </p:par>
                              <p:par>
                                <p:cTn id="27" presetID="1" presetClass="entr" presetSubtype="0"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4">
                                            <p:txEl>
                                              <p:pRg st="4" end="4"/>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4">
                                            <p:txEl>
                                              <p:pRg st="5" end="5"/>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4">
                                            <p:txEl>
                                              <p:pRg st="6" end="6"/>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4646DE01-B8A9-0941-AAE3-3074898B5055}"/>
              </a:ext>
            </a:extLst>
          </p:cNvPr>
          <p:cNvSpPr>
            <a:spLocks noGrp="1"/>
          </p:cNvSpPr>
          <p:nvPr>
            <p:ph type="title"/>
          </p:nvPr>
        </p:nvSpPr>
        <p:spPr>
          <a:xfrm>
            <a:off x="6040175" y="1024190"/>
            <a:ext cx="3025367" cy="676275"/>
          </a:xfrm>
        </p:spPr>
        <p:txBody>
          <a:bodyPr>
            <a:noAutofit/>
          </a:bodyPr>
          <a:lstStyle/>
          <a:p>
            <a:r>
              <a:rPr lang="en-US" sz="2400" b="1" dirty="0">
                <a:latin typeface="Century Gothic" panose="020B0502020202020204" pitchFamily="34" charset="0"/>
              </a:rPr>
              <a:t>Configurable Alarm Notifications</a:t>
            </a:r>
          </a:p>
        </p:txBody>
      </p:sp>
      <p:sp>
        <p:nvSpPr>
          <p:cNvPr id="12" name="TextBox 11">
            <a:extLst>
              <a:ext uri="{FF2B5EF4-FFF2-40B4-BE49-F238E27FC236}">
                <a16:creationId xmlns:a16="http://schemas.microsoft.com/office/drawing/2014/main" id="{4C2AE983-118E-2243-8CBE-33C1611EFF82}"/>
              </a:ext>
            </a:extLst>
          </p:cNvPr>
          <p:cNvSpPr txBox="1"/>
          <p:nvPr/>
        </p:nvSpPr>
        <p:spPr>
          <a:xfrm>
            <a:off x="549899" y="1565687"/>
            <a:ext cx="4828730" cy="830997"/>
          </a:xfrm>
          <a:prstGeom prst="rect">
            <a:avLst/>
          </a:prstGeom>
          <a:noFill/>
        </p:spPr>
        <p:txBody>
          <a:bodyPr wrap="square" rtlCol="0">
            <a:spAutoFit/>
          </a:bodyPr>
          <a:lstStyle/>
          <a:p>
            <a:r>
              <a:rPr lang="en-US" sz="2400" dirty="0"/>
              <a:t>Configure who you want to receive your alarm notifications</a:t>
            </a:r>
          </a:p>
        </p:txBody>
      </p:sp>
      <p:sp>
        <p:nvSpPr>
          <p:cNvPr id="13" name="TextBox 12">
            <a:extLst>
              <a:ext uri="{FF2B5EF4-FFF2-40B4-BE49-F238E27FC236}">
                <a16:creationId xmlns:a16="http://schemas.microsoft.com/office/drawing/2014/main" id="{22F95F63-5A7E-1D4D-A00C-6B5DA7C3F285}"/>
              </a:ext>
            </a:extLst>
          </p:cNvPr>
          <p:cNvSpPr txBox="1"/>
          <p:nvPr/>
        </p:nvSpPr>
        <p:spPr>
          <a:xfrm>
            <a:off x="5913650" y="3283254"/>
            <a:ext cx="3124200" cy="1569660"/>
          </a:xfrm>
          <a:prstGeom prst="rect">
            <a:avLst/>
          </a:prstGeom>
          <a:noFill/>
        </p:spPr>
        <p:txBody>
          <a:bodyPr wrap="square" rtlCol="0">
            <a:spAutoFit/>
          </a:bodyPr>
          <a:lstStyle/>
          <a:p>
            <a:r>
              <a:rPr lang="en-US" sz="2400" dirty="0"/>
              <a:t>Configure which types of alarms you want notifications sent for</a:t>
            </a:r>
          </a:p>
        </p:txBody>
      </p:sp>
      <p:pic>
        <p:nvPicPr>
          <p:cNvPr id="14" name="Picture 13">
            <a:extLst>
              <a:ext uri="{FF2B5EF4-FFF2-40B4-BE49-F238E27FC236}">
                <a16:creationId xmlns:a16="http://schemas.microsoft.com/office/drawing/2014/main" id="{CE9F74FE-69C0-C74B-8002-96A4051EF2B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09028" y="2537493"/>
            <a:ext cx="2255236" cy="3936343"/>
          </a:xfrm>
          <a:prstGeom prst="rect">
            <a:avLst/>
          </a:prstGeom>
        </p:spPr>
      </p:pic>
      <p:pic>
        <p:nvPicPr>
          <p:cNvPr id="8" name="Picture 7">
            <a:extLst>
              <a:ext uri="{FF2B5EF4-FFF2-40B4-BE49-F238E27FC236}">
                <a16:creationId xmlns:a16="http://schemas.microsoft.com/office/drawing/2014/main" id="{A584313B-0BBB-BE40-8A6F-55F8D9E9CCE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823" y="6121422"/>
            <a:ext cx="658205" cy="704828"/>
          </a:xfrm>
          <a:prstGeom prst="rect">
            <a:avLst/>
          </a:prstGeom>
        </p:spPr>
      </p:pic>
      <p:pic>
        <p:nvPicPr>
          <p:cNvPr id="9" name="Picture 8">
            <a:extLst>
              <a:ext uri="{FF2B5EF4-FFF2-40B4-BE49-F238E27FC236}">
                <a16:creationId xmlns:a16="http://schemas.microsoft.com/office/drawing/2014/main" id="{0A85D0D9-D9D8-994F-9EF6-F80B456E3094}"/>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230351" y="2537492"/>
            <a:ext cx="2255236" cy="3936343"/>
          </a:xfrm>
          <a:prstGeom prst="rect">
            <a:avLst/>
          </a:prstGeom>
        </p:spPr>
      </p:pic>
      <p:sp>
        <p:nvSpPr>
          <p:cNvPr id="16" name="Title 3">
            <a:extLst>
              <a:ext uri="{FF2B5EF4-FFF2-40B4-BE49-F238E27FC236}">
                <a16:creationId xmlns:a16="http://schemas.microsoft.com/office/drawing/2014/main" id="{93F8D7F6-A7B5-C840-A8F0-830E10D5EEF7}"/>
              </a:ext>
            </a:extLst>
          </p:cNvPr>
          <p:cNvSpPr txBox="1">
            <a:spLocks/>
          </p:cNvSpPr>
          <p:nvPr/>
        </p:nvSpPr>
        <p:spPr>
          <a:xfrm>
            <a:off x="50823" y="43863"/>
            <a:ext cx="9042353" cy="81957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4000" b="1" dirty="0"/>
              <a:t>GX-3R Pro—Connectivity</a:t>
            </a:r>
          </a:p>
        </p:txBody>
      </p:sp>
      <p:cxnSp>
        <p:nvCxnSpPr>
          <p:cNvPr id="3" name="Straight Arrow Connector 2">
            <a:extLst>
              <a:ext uri="{FF2B5EF4-FFF2-40B4-BE49-F238E27FC236}">
                <a16:creationId xmlns:a16="http://schemas.microsoft.com/office/drawing/2014/main" id="{E9DD5526-E2BE-644F-B134-0E4DA97D2876}"/>
              </a:ext>
            </a:extLst>
          </p:cNvPr>
          <p:cNvCxnSpPr/>
          <p:nvPr/>
        </p:nvCxnSpPr>
        <p:spPr>
          <a:xfrm flipH="1">
            <a:off x="2054431" y="2537492"/>
            <a:ext cx="1377538" cy="1571370"/>
          </a:xfrm>
          <a:prstGeom prst="straightConnector1">
            <a:avLst/>
          </a:prstGeom>
          <a:ln w="31750">
            <a:solidFill>
              <a:schemeClr val="accent1">
                <a:lumMod val="75000"/>
              </a:schemeClr>
            </a:solidFill>
            <a:tailEnd type="triangle" w="lg" len="med"/>
          </a:ln>
        </p:spPr>
        <p:style>
          <a:lnRef idx="3">
            <a:schemeClr val="accent1"/>
          </a:lnRef>
          <a:fillRef idx="0">
            <a:schemeClr val="accent1"/>
          </a:fillRef>
          <a:effectRef idx="2">
            <a:schemeClr val="accent1"/>
          </a:effectRef>
          <a:fontRef idx="minor">
            <a:schemeClr val="tx1"/>
          </a:fontRef>
        </p:style>
      </p:cxnSp>
      <p:cxnSp>
        <p:nvCxnSpPr>
          <p:cNvPr id="5" name="Straight Arrow Connector 4">
            <a:extLst>
              <a:ext uri="{FF2B5EF4-FFF2-40B4-BE49-F238E27FC236}">
                <a16:creationId xmlns:a16="http://schemas.microsoft.com/office/drawing/2014/main" id="{ED092BE9-B31B-E54F-9F84-E5202AB792F2}"/>
              </a:ext>
            </a:extLst>
          </p:cNvPr>
          <p:cNvCxnSpPr/>
          <p:nvPr/>
        </p:nvCxnSpPr>
        <p:spPr>
          <a:xfrm flipH="1">
            <a:off x="4939874" y="4144487"/>
            <a:ext cx="973776" cy="0"/>
          </a:xfrm>
          <a:prstGeom prst="straightConnector1">
            <a:avLst/>
          </a:prstGeom>
          <a:ln w="31750">
            <a:solidFill>
              <a:schemeClr val="accent1">
                <a:lumMod val="75000"/>
              </a:schemeClr>
            </a:solidFill>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232434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5AC886A7-36EF-0B43-92B2-EFE43845272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7930" y="3163934"/>
            <a:ext cx="2982536" cy="2607651"/>
          </a:xfrm>
          <a:prstGeom prst="rect">
            <a:avLst/>
          </a:prstGeom>
          <a:effectLst>
            <a:outerShdw blurRad="50800" dist="50800" dir="5400000" algn="ctr" rotWithShape="0">
              <a:srgbClr val="000000">
                <a:alpha val="95000"/>
              </a:srgbClr>
            </a:outerShdw>
          </a:effectLst>
        </p:spPr>
      </p:pic>
      <p:sp>
        <p:nvSpPr>
          <p:cNvPr id="18" name="Title 1">
            <a:extLst>
              <a:ext uri="{FF2B5EF4-FFF2-40B4-BE49-F238E27FC236}">
                <a16:creationId xmlns:a16="http://schemas.microsoft.com/office/drawing/2014/main" id="{4701540B-BBEA-F14A-8AA8-7D7EF9A6C235}"/>
              </a:ext>
            </a:extLst>
          </p:cNvPr>
          <p:cNvSpPr>
            <a:spLocks noGrp="1"/>
          </p:cNvSpPr>
          <p:nvPr>
            <p:ph type="title"/>
          </p:nvPr>
        </p:nvSpPr>
        <p:spPr>
          <a:xfrm>
            <a:off x="6601527" y="668827"/>
            <a:ext cx="2475111" cy="676275"/>
          </a:xfrm>
        </p:spPr>
        <p:txBody>
          <a:bodyPr>
            <a:normAutofit/>
          </a:bodyPr>
          <a:lstStyle/>
          <a:p>
            <a:r>
              <a:rPr lang="en-US" sz="2400" b="1" dirty="0"/>
              <a:t>Alarm Location</a:t>
            </a:r>
          </a:p>
        </p:txBody>
      </p:sp>
      <p:sp>
        <p:nvSpPr>
          <p:cNvPr id="20" name="TextBox 19">
            <a:extLst>
              <a:ext uri="{FF2B5EF4-FFF2-40B4-BE49-F238E27FC236}">
                <a16:creationId xmlns:a16="http://schemas.microsoft.com/office/drawing/2014/main" id="{91C3CA8F-F9F2-6F4E-AA05-5CECFBB5A32B}"/>
              </a:ext>
            </a:extLst>
          </p:cNvPr>
          <p:cNvSpPr txBox="1"/>
          <p:nvPr/>
        </p:nvSpPr>
        <p:spPr>
          <a:xfrm>
            <a:off x="5980529" y="2405001"/>
            <a:ext cx="3096109" cy="2308324"/>
          </a:xfrm>
          <a:prstGeom prst="rect">
            <a:avLst/>
          </a:prstGeom>
          <a:noFill/>
        </p:spPr>
        <p:txBody>
          <a:bodyPr wrap="square" rtlCol="0">
            <a:spAutoFit/>
          </a:bodyPr>
          <a:lstStyle/>
          <a:p>
            <a:r>
              <a:rPr lang="en-US" sz="2400" dirty="0"/>
              <a:t>And uses your phone’s GPS location to notify your contacts where the alarm occurred</a:t>
            </a:r>
          </a:p>
        </p:txBody>
      </p:sp>
      <p:cxnSp>
        <p:nvCxnSpPr>
          <p:cNvPr id="21" name="Straight Arrow Connector 20">
            <a:extLst>
              <a:ext uri="{FF2B5EF4-FFF2-40B4-BE49-F238E27FC236}">
                <a16:creationId xmlns:a16="http://schemas.microsoft.com/office/drawing/2014/main" id="{E3883960-7FD3-FE4B-A54B-593091D27A66}"/>
              </a:ext>
            </a:extLst>
          </p:cNvPr>
          <p:cNvCxnSpPr>
            <a:cxnSpLocks/>
          </p:cNvCxnSpPr>
          <p:nvPr/>
        </p:nvCxnSpPr>
        <p:spPr>
          <a:xfrm>
            <a:off x="2081165" y="4231057"/>
            <a:ext cx="1081823" cy="0"/>
          </a:xfrm>
          <a:prstGeom prst="straightConnector1">
            <a:avLst/>
          </a:prstGeom>
          <a:ln w="31750">
            <a:solidFill>
              <a:schemeClr val="accent1">
                <a:lumMod val="75000"/>
              </a:schemeClr>
            </a:solidFill>
            <a:headEnd type="none" w="med" len="med"/>
            <a:tailEnd type="triangle" w="lg" len="med"/>
          </a:ln>
        </p:spPr>
        <p:style>
          <a:lnRef idx="2">
            <a:schemeClr val="dk1"/>
          </a:lnRef>
          <a:fillRef idx="0">
            <a:schemeClr val="dk1"/>
          </a:fillRef>
          <a:effectRef idx="1">
            <a:schemeClr val="dk1"/>
          </a:effectRef>
          <a:fontRef idx="minor">
            <a:schemeClr val="tx1"/>
          </a:fontRef>
        </p:style>
      </p:cxnSp>
      <p:pic>
        <p:nvPicPr>
          <p:cNvPr id="11" name="Picture 10">
            <a:extLst>
              <a:ext uri="{FF2B5EF4-FFF2-40B4-BE49-F238E27FC236}">
                <a16:creationId xmlns:a16="http://schemas.microsoft.com/office/drawing/2014/main" id="{103178D7-611A-0146-ABA5-CE2AC7A3968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823" y="6121422"/>
            <a:ext cx="658205" cy="704828"/>
          </a:xfrm>
          <a:prstGeom prst="rect">
            <a:avLst/>
          </a:prstGeom>
        </p:spPr>
      </p:pic>
      <p:sp>
        <p:nvSpPr>
          <p:cNvPr id="12" name="Title 3">
            <a:extLst>
              <a:ext uri="{FF2B5EF4-FFF2-40B4-BE49-F238E27FC236}">
                <a16:creationId xmlns:a16="http://schemas.microsoft.com/office/drawing/2014/main" id="{10CADBB2-85B3-8C4D-B1C2-5EA93F3F3A19}"/>
              </a:ext>
            </a:extLst>
          </p:cNvPr>
          <p:cNvSpPr txBox="1">
            <a:spLocks/>
          </p:cNvSpPr>
          <p:nvPr/>
        </p:nvSpPr>
        <p:spPr>
          <a:xfrm>
            <a:off x="50823" y="43863"/>
            <a:ext cx="9042353" cy="81957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4000" b="1" dirty="0"/>
              <a:t>GX-3R Pro—Connectivity</a:t>
            </a:r>
          </a:p>
        </p:txBody>
      </p:sp>
      <p:sp>
        <p:nvSpPr>
          <p:cNvPr id="9" name="TextBox 8">
            <a:extLst>
              <a:ext uri="{FF2B5EF4-FFF2-40B4-BE49-F238E27FC236}">
                <a16:creationId xmlns:a16="http://schemas.microsoft.com/office/drawing/2014/main" id="{B2E77C68-0440-7E43-ADE5-9A15AA47C902}"/>
              </a:ext>
            </a:extLst>
          </p:cNvPr>
          <p:cNvSpPr txBox="1"/>
          <p:nvPr/>
        </p:nvSpPr>
        <p:spPr>
          <a:xfrm>
            <a:off x="268487" y="1344137"/>
            <a:ext cx="6333040" cy="830997"/>
          </a:xfrm>
          <a:prstGeom prst="rect">
            <a:avLst/>
          </a:prstGeom>
          <a:noFill/>
        </p:spPr>
        <p:txBody>
          <a:bodyPr wrap="square" rtlCol="0">
            <a:spAutoFit/>
          </a:bodyPr>
          <a:lstStyle/>
          <a:p>
            <a:r>
              <a:rPr lang="en-US" sz="2400" dirty="0"/>
              <a:t>The RK Link app notifies your assigned contacts when it goes into alarm</a:t>
            </a:r>
          </a:p>
        </p:txBody>
      </p:sp>
      <p:sp>
        <p:nvSpPr>
          <p:cNvPr id="10" name="TextBox 9">
            <a:extLst>
              <a:ext uri="{FF2B5EF4-FFF2-40B4-BE49-F238E27FC236}">
                <a16:creationId xmlns:a16="http://schemas.microsoft.com/office/drawing/2014/main" id="{22F9A094-99D3-2A41-AA14-165E334C898A}"/>
              </a:ext>
            </a:extLst>
          </p:cNvPr>
          <p:cNvSpPr txBox="1"/>
          <p:nvPr/>
        </p:nvSpPr>
        <p:spPr>
          <a:xfrm>
            <a:off x="593766" y="2631264"/>
            <a:ext cx="1142269" cy="369332"/>
          </a:xfrm>
          <a:prstGeom prst="rect">
            <a:avLst/>
          </a:prstGeom>
          <a:noFill/>
        </p:spPr>
        <p:txBody>
          <a:bodyPr wrap="square" rtlCol="0">
            <a:spAutoFit/>
          </a:bodyPr>
          <a:lstStyle/>
          <a:p>
            <a:r>
              <a:rPr lang="en-US" dirty="0"/>
              <a:t>by text*</a:t>
            </a:r>
          </a:p>
        </p:txBody>
      </p:sp>
      <p:sp>
        <p:nvSpPr>
          <p:cNvPr id="13" name="TextBox 12">
            <a:extLst>
              <a:ext uri="{FF2B5EF4-FFF2-40B4-BE49-F238E27FC236}">
                <a16:creationId xmlns:a16="http://schemas.microsoft.com/office/drawing/2014/main" id="{4E3074C2-2487-8D4B-9897-4DD239D46CB5}"/>
              </a:ext>
            </a:extLst>
          </p:cNvPr>
          <p:cNvSpPr txBox="1"/>
          <p:nvPr/>
        </p:nvSpPr>
        <p:spPr>
          <a:xfrm>
            <a:off x="3507931" y="2631264"/>
            <a:ext cx="1282535" cy="369332"/>
          </a:xfrm>
          <a:prstGeom prst="rect">
            <a:avLst/>
          </a:prstGeom>
          <a:noFill/>
        </p:spPr>
        <p:txBody>
          <a:bodyPr wrap="square" rtlCol="0">
            <a:spAutoFit/>
          </a:bodyPr>
          <a:lstStyle/>
          <a:p>
            <a:r>
              <a:rPr lang="en-US" dirty="0"/>
              <a:t>by e-mail</a:t>
            </a:r>
          </a:p>
        </p:txBody>
      </p:sp>
    </p:spTree>
    <p:extLst>
      <p:ext uri="{BB962C8B-B14F-4D97-AF65-F5344CB8AC3E}">
        <p14:creationId xmlns:p14="http://schemas.microsoft.com/office/powerpoint/2010/main" val="64166485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7" presetClass="entr" presetSubtype="1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10" grpId="0"/>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3DEA24A1-7357-9442-A17A-35E730E425D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684033" y="5840701"/>
            <a:ext cx="1677773" cy="828795"/>
          </a:xfrm>
          <a:prstGeom prst="rect">
            <a:avLst/>
          </a:prstGeom>
        </p:spPr>
      </p:pic>
      <p:pic>
        <p:nvPicPr>
          <p:cNvPr id="25" name="Content Placeholder 4">
            <a:extLst>
              <a:ext uri="{FF2B5EF4-FFF2-40B4-BE49-F238E27FC236}">
                <a16:creationId xmlns:a16="http://schemas.microsoft.com/office/drawing/2014/main" id="{08B79FFE-E6B4-8A47-9328-DC05F3FC7820}"/>
              </a:ext>
            </a:extLst>
          </p:cNvPr>
          <p:cNvPicPr>
            <a:picLocks noChangeAspect="1"/>
          </p:cNvPicPr>
          <p:nvPr/>
        </p:nvPicPr>
        <p:blipFill>
          <a:blip r:embed="rId3" cstate="email">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bwMode="auto">
          <a:xfrm rot="10800000">
            <a:off x="5282537" y="4539125"/>
            <a:ext cx="1391354" cy="1391354"/>
          </a:xfrm>
          <a:prstGeom prst="rect">
            <a:avLst/>
          </a:prstGeom>
          <a:noFill/>
          <a:ln>
            <a:noFill/>
          </a:ln>
          <a:effectLst>
            <a:outerShdw blurRad="50800" dist="50800" dir="5400000" algn="ctr" rotWithShape="0">
              <a:schemeClr val="bg1"/>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pic>
        <p:nvPicPr>
          <p:cNvPr id="13" name="Content Placeholder 4">
            <a:extLst>
              <a:ext uri="{FF2B5EF4-FFF2-40B4-BE49-F238E27FC236}">
                <a16:creationId xmlns:a16="http://schemas.microsoft.com/office/drawing/2014/main" id="{BB91B6EC-10DC-9148-BFCA-AA33454E6379}"/>
              </a:ext>
            </a:extLst>
          </p:cNvPr>
          <p:cNvPicPr>
            <a:picLocks noChangeAspect="1"/>
          </p:cNvPicPr>
          <p:nvPr/>
        </p:nvPicPr>
        <p:blipFill>
          <a:blip r:embed="rId3" cstate="email">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bwMode="auto">
          <a:xfrm>
            <a:off x="7337753" y="1411045"/>
            <a:ext cx="1067170" cy="1067170"/>
          </a:xfrm>
          <a:prstGeom prst="rect">
            <a:avLst/>
          </a:prstGeom>
          <a:noFill/>
          <a:ln>
            <a:noFill/>
          </a:ln>
          <a:effectLst>
            <a:outerShdw blurRad="50800" dist="50800" dir="5400000" algn="ctr" rotWithShape="0">
              <a:schemeClr val="bg1"/>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pic>
        <p:nvPicPr>
          <p:cNvPr id="14" name="Content Placeholder 4">
            <a:extLst>
              <a:ext uri="{FF2B5EF4-FFF2-40B4-BE49-F238E27FC236}">
                <a16:creationId xmlns:a16="http://schemas.microsoft.com/office/drawing/2014/main" id="{4C029D0F-78B0-DA4F-A3F7-E5DF6A8AD383}"/>
              </a:ext>
            </a:extLst>
          </p:cNvPr>
          <p:cNvPicPr>
            <a:picLocks noChangeAspect="1"/>
          </p:cNvPicPr>
          <p:nvPr/>
        </p:nvPicPr>
        <p:blipFill>
          <a:blip r:embed="rId3" cstate="email">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bwMode="auto">
          <a:xfrm rot="10800000">
            <a:off x="5483246" y="1465517"/>
            <a:ext cx="1067170" cy="1067170"/>
          </a:xfrm>
          <a:prstGeom prst="rect">
            <a:avLst/>
          </a:prstGeom>
          <a:noFill/>
          <a:ln>
            <a:noFill/>
          </a:ln>
          <a:effectLst>
            <a:outerShdw blurRad="50800" dist="50800" dir="5400000" algn="ctr" rotWithShape="0">
              <a:schemeClr val="bg1"/>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pic>
        <p:nvPicPr>
          <p:cNvPr id="15" name="Content Placeholder 4">
            <a:extLst>
              <a:ext uri="{FF2B5EF4-FFF2-40B4-BE49-F238E27FC236}">
                <a16:creationId xmlns:a16="http://schemas.microsoft.com/office/drawing/2014/main" id="{014F471B-1213-4448-AF04-DE49D3BEAEB4}"/>
              </a:ext>
            </a:extLst>
          </p:cNvPr>
          <p:cNvPicPr>
            <a:picLocks noChangeAspect="1"/>
          </p:cNvPicPr>
          <p:nvPr/>
        </p:nvPicPr>
        <p:blipFill>
          <a:blip r:embed="rId3" cstate="email">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bwMode="auto">
          <a:xfrm rot="16200000">
            <a:off x="6399349" y="658525"/>
            <a:ext cx="1067170" cy="1067170"/>
          </a:xfrm>
          <a:prstGeom prst="rect">
            <a:avLst/>
          </a:prstGeom>
          <a:noFill/>
          <a:ln>
            <a:noFill/>
          </a:ln>
          <a:effectLst>
            <a:outerShdw blurRad="50800" dist="50800" dir="5400000" algn="ctr" rotWithShape="0">
              <a:schemeClr val="bg1"/>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pic>
        <p:nvPicPr>
          <p:cNvPr id="16" name="Picture 15">
            <a:extLst>
              <a:ext uri="{FF2B5EF4-FFF2-40B4-BE49-F238E27FC236}">
                <a16:creationId xmlns:a16="http://schemas.microsoft.com/office/drawing/2014/main" id="{202192E2-0A5D-D34B-B9E6-2DA54D40C53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18508" y="1453158"/>
            <a:ext cx="1428851" cy="1225239"/>
          </a:xfrm>
          <a:prstGeom prst="rect">
            <a:avLst/>
          </a:prstGeom>
        </p:spPr>
      </p:pic>
      <p:sp>
        <p:nvSpPr>
          <p:cNvPr id="17" name="Title 1">
            <a:extLst>
              <a:ext uri="{FF2B5EF4-FFF2-40B4-BE49-F238E27FC236}">
                <a16:creationId xmlns:a16="http://schemas.microsoft.com/office/drawing/2014/main" id="{C07B63C1-3EF5-FD47-84D5-05FB15FB03B8}"/>
              </a:ext>
            </a:extLst>
          </p:cNvPr>
          <p:cNvSpPr>
            <a:spLocks noGrp="1"/>
          </p:cNvSpPr>
          <p:nvPr>
            <p:ph type="title"/>
          </p:nvPr>
        </p:nvSpPr>
        <p:spPr>
          <a:xfrm>
            <a:off x="50823" y="65366"/>
            <a:ext cx="9042353" cy="676275"/>
          </a:xfrm>
        </p:spPr>
        <p:txBody>
          <a:bodyPr/>
          <a:lstStyle/>
          <a:p>
            <a:pPr algn="r"/>
            <a:r>
              <a:rPr lang="en-US" sz="4000" b="1" dirty="0"/>
              <a:t>GX-3R Pro—Alarms</a:t>
            </a:r>
          </a:p>
        </p:txBody>
      </p:sp>
      <p:pic>
        <p:nvPicPr>
          <p:cNvPr id="19" name="Content Placeholder 10">
            <a:extLst>
              <a:ext uri="{FF2B5EF4-FFF2-40B4-BE49-F238E27FC236}">
                <a16:creationId xmlns:a16="http://schemas.microsoft.com/office/drawing/2014/main" id="{1CB3039C-060F-8A4A-A954-2EF4876A1023}"/>
              </a:ext>
            </a:extLst>
          </p:cNvPr>
          <p:cNvPicPr>
            <a:picLocks noGrp="1" noChangeAspect="1"/>
          </p:cNvPicPr>
          <p:nvPr>
            <p:ph idx="1"/>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5400000">
            <a:off x="6547682" y="2517366"/>
            <a:ext cx="819064" cy="872215"/>
          </a:xfrm>
          <a:effectLst>
            <a:outerShdw blurRad="50800" dist="50800" dir="4620000" algn="ctr" rotWithShape="0">
              <a:srgbClr val="000000"/>
            </a:outerShdw>
          </a:effectLst>
        </p:spPr>
      </p:pic>
      <p:pic>
        <p:nvPicPr>
          <p:cNvPr id="18" name="Graphic 17">
            <a:extLst>
              <a:ext uri="{FF2B5EF4-FFF2-40B4-BE49-F238E27FC236}">
                <a16:creationId xmlns:a16="http://schemas.microsoft.com/office/drawing/2014/main" id="{8B7053F9-BEA0-0247-9228-0E5DC01DC291}"/>
              </a:ext>
            </a:extLst>
          </p:cNvPr>
          <p:cNvPicPr>
            <a:picLocks noChangeAspect="1"/>
          </p:cNvPicPr>
          <p:nvPr/>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6457986" y="2110638"/>
            <a:ext cx="935336" cy="935336"/>
          </a:xfrm>
          <a:prstGeom prst="rect">
            <a:avLst/>
          </a:prstGeom>
          <a:effectLst>
            <a:outerShdw blurRad="50800" dist="25400" dir="7800000" algn="ctr" rotWithShape="0">
              <a:schemeClr val="bg1"/>
            </a:outerShdw>
          </a:effectLst>
        </p:spPr>
      </p:pic>
      <p:sp>
        <p:nvSpPr>
          <p:cNvPr id="20" name="Rectangle 19">
            <a:extLst>
              <a:ext uri="{FF2B5EF4-FFF2-40B4-BE49-F238E27FC236}">
                <a16:creationId xmlns:a16="http://schemas.microsoft.com/office/drawing/2014/main" id="{B403B81F-A307-2343-8068-B28A94B26DE6}"/>
              </a:ext>
            </a:extLst>
          </p:cNvPr>
          <p:cNvSpPr/>
          <p:nvPr/>
        </p:nvSpPr>
        <p:spPr>
          <a:xfrm>
            <a:off x="1197604" y="1680653"/>
            <a:ext cx="4384516" cy="1569660"/>
          </a:xfrm>
          <a:prstGeom prst="rect">
            <a:avLst/>
          </a:prstGeom>
        </p:spPr>
        <p:txBody>
          <a:bodyPr wrap="square">
            <a:spAutoFit/>
          </a:bodyPr>
          <a:lstStyle/>
          <a:p>
            <a:r>
              <a:rPr lang="en-US" sz="2400" dirty="0">
                <a:ea typeface="Calibri" panose="020F0502020204030204" pitchFamily="34" charset="0"/>
                <a:cs typeface="Times New Roman" panose="02020603050405020304" pitchFamily="18" charset="0"/>
              </a:rPr>
              <a:t>User can trigger instrument into alarm by tapping it twice to notify others of an immediate hazard.</a:t>
            </a:r>
            <a:r>
              <a:rPr lang="en-US" sz="2400" dirty="0"/>
              <a:t> </a:t>
            </a:r>
          </a:p>
        </p:txBody>
      </p:sp>
      <p:sp>
        <p:nvSpPr>
          <p:cNvPr id="22" name="Rectangle 21">
            <a:extLst>
              <a:ext uri="{FF2B5EF4-FFF2-40B4-BE49-F238E27FC236}">
                <a16:creationId xmlns:a16="http://schemas.microsoft.com/office/drawing/2014/main" id="{2587136B-F8B4-B542-8920-BCF49123CD12}"/>
              </a:ext>
            </a:extLst>
          </p:cNvPr>
          <p:cNvSpPr/>
          <p:nvPr/>
        </p:nvSpPr>
        <p:spPr>
          <a:xfrm>
            <a:off x="549453" y="986648"/>
            <a:ext cx="2593980" cy="584775"/>
          </a:xfrm>
          <a:prstGeom prst="rect">
            <a:avLst/>
          </a:prstGeom>
        </p:spPr>
        <p:txBody>
          <a:bodyPr wrap="none">
            <a:spAutoFit/>
          </a:bodyPr>
          <a:lstStyle/>
          <a:p>
            <a:r>
              <a:rPr lang="en-US" sz="3200" dirty="0"/>
              <a:t>Panic Alarm</a:t>
            </a:r>
          </a:p>
        </p:txBody>
      </p:sp>
      <p:sp>
        <p:nvSpPr>
          <p:cNvPr id="23" name="Rectangle 22">
            <a:extLst>
              <a:ext uri="{FF2B5EF4-FFF2-40B4-BE49-F238E27FC236}">
                <a16:creationId xmlns:a16="http://schemas.microsoft.com/office/drawing/2014/main" id="{715CE327-339F-2245-9E35-32EFC2619933}"/>
              </a:ext>
            </a:extLst>
          </p:cNvPr>
          <p:cNvSpPr/>
          <p:nvPr/>
        </p:nvSpPr>
        <p:spPr>
          <a:xfrm>
            <a:off x="549453" y="3669785"/>
            <a:ext cx="3659976" cy="584775"/>
          </a:xfrm>
          <a:prstGeom prst="rect">
            <a:avLst/>
          </a:prstGeom>
        </p:spPr>
        <p:txBody>
          <a:bodyPr wrap="none">
            <a:spAutoFit/>
          </a:bodyPr>
          <a:lstStyle/>
          <a:p>
            <a:r>
              <a:rPr lang="en-US" sz="3200" dirty="0"/>
              <a:t>Man Down Alarm</a:t>
            </a:r>
          </a:p>
        </p:txBody>
      </p:sp>
      <p:sp>
        <p:nvSpPr>
          <p:cNvPr id="24" name="Rectangle 23">
            <a:extLst>
              <a:ext uri="{FF2B5EF4-FFF2-40B4-BE49-F238E27FC236}">
                <a16:creationId xmlns:a16="http://schemas.microsoft.com/office/drawing/2014/main" id="{6F03641E-1360-7C42-9E61-D61E248865DD}"/>
              </a:ext>
            </a:extLst>
          </p:cNvPr>
          <p:cNvSpPr/>
          <p:nvPr/>
        </p:nvSpPr>
        <p:spPr>
          <a:xfrm>
            <a:off x="1209726" y="4454801"/>
            <a:ext cx="3989863" cy="1569660"/>
          </a:xfrm>
          <a:prstGeom prst="rect">
            <a:avLst/>
          </a:prstGeom>
        </p:spPr>
        <p:txBody>
          <a:bodyPr wrap="square">
            <a:spAutoFit/>
          </a:bodyPr>
          <a:lstStyle/>
          <a:p>
            <a:r>
              <a:rPr lang="en-US" sz="2400" dirty="0">
                <a:ea typeface="Calibri" panose="020F0502020204030204" pitchFamily="34" charset="0"/>
                <a:cs typeface="Times New Roman" panose="02020603050405020304" pitchFamily="18" charset="0"/>
              </a:rPr>
              <a:t>Man-down alarm sounds if no motion is detected for 30 seconds, increasing worker safety.</a:t>
            </a:r>
            <a:r>
              <a:rPr lang="en-US" sz="2400" dirty="0"/>
              <a:t> </a:t>
            </a:r>
          </a:p>
        </p:txBody>
      </p:sp>
      <p:pic>
        <p:nvPicPr>
          <p:cNvPr id="26" name="Content Placeholder 4">
            <a:extLst>
              <a:ext uri="{FF2B5EF4-FFF2-40B4-BE49-F238E27FC236}">
                <a16:creationId xmlns:a16="http://schemas.microsoft.com/office/drawing/2014/main" id="{EC023BAA-DB9A-B04D-9033-54658BE0B302}"/>
              </a:ext>
            </a:extLst>
          </p:cNvPr>
          <p:cNvPicPr>
            <a:picLocks noChangeAspect="1"/>
          </p:cNvPicPr>
          <p:nvPr/>
        </p:nvPicPr>
        <p:blipFill>
          <a:blip r:embed="rId3" cstate="email">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bwMode="auto">
          <a:xfrm>
            <a:off x="7302513" y="4539125"/>
            <a:ext cx="1375736" cy="1375736"/>
          </a:xfrm>
          <a:prstGeom prst="rect">
            <a:avLst/>
          </a:prstGeom>
          <a:noFill/>
          <a:ln>
            <a:noFill/>
          </a:ln>
          <a:effectLst>
            <a:outerShdw blurRad="50800" dist="50800" dir="5400000" algn="ctr" rotWithShape="0">
              <a:schemeClr val="bg1"/>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pic>
        <p:nvPicPr>
          <p:cNvPr id="28" name="Content Placeholder 4">
            <a:extLst>
              <a:ext uri="{FF2B5EF4-FFF2-40B4-BE49-F238E27FC236}">
                <a16:creationId xmlns:a16="http://schemas.microsoft.com/office/drawing/2014/main" id="{BEB4205B-F7B6-4345-B54A-93571E7BCE43}"/>
              </a:ext>
            </a:extLst>
          </p:cNvPr>
          <p:cNvPicPr>
            <a:picLocks noChangeAspect="1"/>
          </p:cNvPicPr>
          <p:nvPr/>
        </p:nvPicPr>
        <p:blipFill>
          <a:blip r:embed="rId3" cstate="email">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bwMode="auto">
          <a:xfrm rot="16200000">
            <a:off x="6312353" y="3651486"/>
            <a:ext cx="1335006" cy="1335006"/>
          </a:xfrm>
          <a:prstGeom prst="rect">
            <a:avLst/>
          </a:prstGeom>
          <a:noFill/>
          <a:ln>
            <a:noFill/>
          </a:ln>
          <a:effectLst>
            <a:outerShdw blurRad="50800" dist="50800" dir="5400000" algn="ctr" rotWithShape="0">
              <a:schemeClr val="bg1"/>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pic>
        <p:nvPicPr>
          <p:cNvPr id="29" name="Content Placeholder 10">
            <a:extLst>
              <a:ext uri="{FF2B5EF4-FFF2-40B4-BE49-F238E27FC236}">
                <a16:creationId xmlns:a16="http://schemas.microsoft.com/office/drawing/2014/main" id="{8EC22F86-3725-134F-AFDF-83384439A9DA}"/>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bwMode="auto">
          <a:xfrm rot="5400000">
            <a:off x="6608321" y="5813810"/>
            <a:ext cx="828795" cy="882577"/>
          </a:xfrm>
          <a:prstGeom prst="rect">
            <a:avLst/>
          </a:prstGeom>
          <a:noFill/>
          <a:ln>
            <a:noFill/>
          </a:ln>
          <a:effectLst>
            <a:outerShdw blurRad="50800" dist="50800" dir="4620000" algn="ctr" rotWithShape="0">
              <a:srgbClr val="000000"/>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pic>
      <p:pic>
        <p:nvPicPr>
          <p:cNvPr id="30" name="Picture 29">
            <a:extLst>
              <a:ext uri="{FF2B5EF4-FFF2-40B4-BE49-F238E27FC236}">
                <a16:creationId xmlns:a16="http://schemas.microsoft.com/office/drawing/2014/main" id="{9E85D60C-CC1E-F74F-91FC-607D9960F7DD}"/>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258099" y="4609157"/>
            <a:ext cx="1446579" cy="1251291"/>
          </a:xfrm>
          <a:prstGeom prst="rect">
            <a:avLst/>
          </a:prstGeom>
        </p:spPr>
      </p:pic>
      <p:pic>
        <p:nvPicPr>
          <p:cNvPr id="21" name="Picture 20">
            <a:extLst>
              <a:ext uri="{FF2B5EF4-FFF2-40B4-BE49-F238E27FC236}">
                <a16:creationId xmlns:a16="http://schemas.microsoft.com/office/drawing/2014/main" id="{DBB5F79B-56C5-CD47-8B5B-B937250CE041}"/>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50823" y="6121422"/>
            <a:ext cx="658205" cy="704828"/>
          </a:xfrm>
          <a:prstGeom prst="rect">
            <a:avLst/>
          </a:prstGeom>
        </p:spPr>
      </p:pic>
    </p:spTree>
    <p:extLst>
      <p:ext uri="{BB962C8B-B14F-4D97-AF65-F5344CB8AC3E}">
        <p14:creationId xmlns:p14="http://schemas.microsoft.com/office/powerpoint/2010/main" val="424599272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900" decel="100000" fill="hold"/>
                                        <p:tgtEl>
                                          <p:spTgt spid="1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6" presetClass="emph" presetSubtype="0" repeatCount="2000" fill="hold" nodeType="afterEffect">
                                  <p:stCondLst>
                                    <p:cond delay="0"/>
                                  </p:stCondLst>
                                  <p:childTnLst>
                                    <p:animEffect transition="out" filter="fade">
                                      <p:cBhvr>
                                        <p:cTn id="13" dur="200" tmFilter="0, 0; .2, .5; .8, .5; 1, 0"/>
                                        <p:tgtEl>
                                          <p:spTgt spid="18"/>
                                        </p:tgtEl>
                                      </p:cBhvr>
                                    </p:animEffect>
                                    <p:animScale>
                                      <p:cBhvr>
                                        <p:cTn id="14" dur="100" autoRev="1" fill="hold"/>
                                        <p:tgtEl>
                                          <p:spTgt spid="18"/>
                                        </p:tgtEl>
                                      </p:cBhvr>
                                      <p:by x="105000" y="105000"/>
                                    </p:animScale>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par>
                          <p:cTn id="15" fill="hold">
                            <p:stCondLst>
                              <p:cond delay="1400"/>
                            </p:stCondLst>
                            <p:childTnLst>
                              <p:par>
                                <p:cTn id="16" presetID="1" presetClass="entr" presetSubtype="0"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childTnLst>
                                </p:cTn>
                              </p:par>
                            </p:childTnLst>
                          </p:cTn>
                        </p:par>
                        <p:par>
                          <p:cTn id="18" fill="hold">
                            <p:stCondLst>
                              <p:cond delay="1400"/>
                            </p:stCondLst>
                            <p:childTnLst>
                              <p:par>
                                <p:cTn id="19" presetID="1" presetClass="entr" presetSubtype="0"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par>
                          <p:cTn id="21" fill="hold">
                            <p:stCondLst>
                              <p:cond delay="1400"/>
                            </p:stCondLst>
                            <p:childTnLst>
                              <p:par>
                                <p:cTn id="22" presetID="1" presetClass="entr" presetSubtype="0"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childTnLst>
                                </p:cTn>
                              </p:par>
                            </p:childTnLst>
                          </p:cTn>
                        </p:par>
                        <p:par>
                          <p:cTn id="24" fill="hold">
                            <p:stCondLst>
                              <p:cond delay="1400"/>
                            </p:stCondLst>
                            <p:childTnLst>
                              <p:par>
                                <p:cTn id="25" presetID="1" presetClass="entr" presetSubtype="0"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35" presetClass="emph" presetSubtype="0" repeatCount="indefinite" fill="hold" nodeType="withEffect">
                                  <p:stCondLst>
                                    <p:cond delay="0"/>
                                  </p:stCondLst>
                                  <p:endCondLst>
                                    <p:cond evt="onNext" delay="0">
                                      <p:tgtEl>
                                        <p:sldTgt/>
                                      </p:tgtEl>
                                    </p:cond>
                                  </p:endCondLst>
                                  <p:childTnLst>
                                    <p:anim calcmode="discrete" valueType="str">
                                      <p:cBhvr>
                                        <p:cTn id="28" dur="250" fill="hold"/>
                                        <p:tgtEl>
                                          <p:spTgt spid="19"/>
                                        </p:tgtEl>
                                        <p:attrNameLst>
                                          <p:attrName>style.visibility</p:attrName>
                                        </p:attrNameLst>
                                      </p:cBhvr>
                                      <p:tavLst>
                                        <p:tav tm="0">
                                          <p:val>
                                            <p:strVal val="hidden"/>
                                          </p:val>
                                        </p:tav>
                                        <p:tav tm="50000">
                                          <p:val>
                                            <p:strVal val="visible"/>
                                          </p:val>
                                        </p:tav>
                                      </p:tavLst>
                                    </p:anim>
                                  </p:childTnLst>
                                </p:cTn>
                              </p:par>
                              <p:par>
                                <p:cTn id="29" presetID="35" presetClass="emph" presetSubtype="0" repeatCount="indefinite" fill="hold" nodeType="withEffect">
                                  <p:stCondLst>
                                    <p:cond delay="0"/>
                                  </p:stCondLst>
                                  <p:endCondLst>
                                    <p:cond evt="onNext" delay="0">
                                      <p:tgtEl>
                                        <p:sldTgt/>
                                      </p:tgtEl>
                                    </p:cond>
                                  </p:endCondLst>
                                  <p:childTnLst>
                                    <p:anim calcmode="discrete" valueType="str">
                                      <p:cBhvr>
                                        <p:cTn id="30" dur="250" fill="hold"/>
                                        <p:tgtEl>
                                          <p:spTgt spid="14"/>
                                        </p:tgtEl>
                                        <p:attrNameLst>
                                          <p:attrName>style.visibility</p:attrName>
                                        </p:attrNameLst>
                                      </p:cBhvr>
                                      <p:tavLst>
                                        <p:tav tm="0">
                                          <p:val>
                                            <p:strVal val="hidden"/>
                                          </p:val>
                                        </p:tav>
                                        <p:tav tm="50000">
                                          <p:val>
                                            <p:strVal val="visible"/>
                                          </p:val>
                                        </p:tav>
                                      </p:tavLst>
                                    </p:anim>
                                  </p:childTnLst>
                                </p:cTn>
                              </p:par>
                              <p:par>
                                <p:cTn id="31" presetID="35" presetClass="emph" presetSubtype="0" repeatCount="indefinite" fill="hold" nodeType="withEffect">
                                  <p:stCondLst>
                                    <p:cond delay="0"/>
                                  </p:stCondLst>
                                  <p:endCondLst>
                                    <p:cond evt="onNext" delay="0">
                                      <p:tgtEl>
                                        <p:sldTgt/>
                                      </p:tgtEl>
                                    </p:cond>
                                  </p:endCondLst>
                                  <p:childTnLst>
                                    <p:anim calcmode="discrete" valueType="str">
                                      <p:cBhvr>
                                        <p:cTn id="32" dur="250" fill="hold"/>
                                        <p:tgtEl>
                                          <p:spTgt spid="15"/>
                                        </p:tgtEl>
                                        <p:attrNameLst>
                                          <p:attrName>style.visibility</p:attrName>
                                        </p:attrNameLst>
                                      </p:cBhvr>
                                      <p:tavLst>
                                        <p:tav tm="0">
                                          <p:val>
                                            <p:strVal val="hidden"/>
                                          </p:val>
                                        </p:tav>
                                        <p:tav tm="50000">
                                          <p:val>
                                            <p:strVal val="visible"/>
                                          </p:val>
                                        </p:tav>
                                      </p:tavLst>
                                    </p:anim>
                                  </p:childTnLst>
                                </p:cTn>
                              </p:par>
                              <p:par>
                                <p:cTn id="33" presetID="35" presetClass="emph" presetSubtype="0" repeatCount="indefinite" fill="hold" nodeType="withEffect">
                                  <p:stCondLst>
                                    <p:cond delay="0"/>
                                  </p:stCondLst>
                                  <p:endCondLst>
                                    <p:cond evt="onNext" delay="0">
                                      <p:tgtEl>
                                        <p:sldTgt/>
                                      </p:tgtEl>
                                    </p:cond>
                                  </p:endCondLst>
                                  <p:childTnLst>
                                    <p:anim calcmode="discrete" valueType="str">
                                      <p:cBhvr>
                                        <p:cTn id="34" dur="250" fill="hold"/>
                                        <p:tgtEl>
                                          <p:spTgt spid="13"/>
                                        </p:tgtEl>
                                        <p:attrNameLst>
                                          <p:attrName>style.visibility</p:attrName>
                                        </p:attrNameLst>
                                      </p:cBhvr>
                                      <p:tavLst>
                                        <p:tav tm="0">
                                          <p:val>
                                            <p:strVal val="hidden"/>
                                          </p:val>
                                        </p:tav>
                                        <p:tav tm="50000">
                                          <p:val>
                                            <p:strVal val="visible"/>
                                          </p:val>
                                        </p:tav>
                                      </p:tavLst>
                                    </p:anim>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9"/>
                                        </p:tgtEl>
                                        <p:attrNameLst>
                                          <p:attrName>style.visibility</p:attrName>
                                        </p:attrNameLst>
                                      </p:cBhvr>
                                      <p:to>
                                        <p:strVal val="visible"/>
                                      </p:to>
                                    </p:set>
                                  </p:childTnLst>
                                </p:cTn>
                              </p:par>
                              <p:par>
                                <p:cTn id="45" presetID="35" presetClass="emph" presetSubtype="0" repeatCount="indefinite" fill="hold" nodeType="withEffect">
                                  <p:stCondLst>
                                    <p:cond delay="0"/>
                                  </p:stCondLst>
                                  <p:endCondLst>
                                    <p:cond evt="onNext" delay="0">
                                      <p:tgtEl>
                                        <p:sldTgt/>
                                      </p:tgtEl>
                                    </p:cond>
                                  </p:endCondLst>
                                  <p:childTnLst>
                                    <p:anim calcmode="discrete" valueType="str">
                                      <p:cBhvr>
                                        <p:cTn id="46" dur="250" fill="hold"/>
                                        <p:tgtEl>
                                          <p:spTgt spid="29"/>
                                        </p:tgtEl>
                                        <p:attrNameLst>
                                          <p:attrName>style.visibility</p:attrName>
                                        </p:attrNameLst>
                                      </p:cBhvr>
                                      <p:tavLst>
                                        <p:tav tm="0">
                                          <p:val>
                                            <p:strVal val="hidden"/>
                                          </p:val>
                                        </p:tav>
                                        <p:tav tm="50000">
                                          <p:val>
                                            <p:strVal val="visible"/>
                                          </p:val>
                                        </p:tav>
                                      </p:tavLst>
                                    </p:anim>
                                  </p:childTnLst>
                                </p:cTn>
                              </p:par>
                              <p:par>
                                <p:cTn id="47" presetID="35" presetClass="emph" presetSubtype="0" repeatCount="indefinite" fill="hold" nodeType="withEffect">
                                  <p:stCondLst>
                                    <p:cond delay="0"/>
                                  </p:stCondLst>
                                  <p:endCondLst>
                                    <p:cond evt="onNext" delay="0">
                                      <p:tgtEl>
                                        <p:sldTgt/>
                                      </p:tgtEl>
                                    </p:cond>
                                  </p:endCondLst>
                                  <p:childTnLst>
                                    <p:anim calcmode="discrete" valueType="str">
                                      <p:cBhvr>
                                        <p:cTn id="48" dur="250" fill="hold"/>
                                        <p:tgtEl>
                                          <p:spTgt spid="25"/>
                                        </p:tgtEl>
                                        <p:attrNameLst>
                                          <p:attrName>style.visibility</p:attrName>
                                        </p:attrNameLst>
                                      </p:cBhvr>
                                      <p:tavLst>
                                        <p:tav tm="0">
                                          <p:val>
                                            <p:strVal val="hidden"/>
                                          </p:val>
                                        </p:tav>
                                        <p:tav tm="50000">
                                          <p:val>
                                            <p:strVal val="visible"/>
                                          </p:val>
                                        </p:tav>
                                      </p:tavLst>
                                    </p:anim>
                                  </p:childTnLst>
                                </p:cTn>
                              </p:par>
                              <p:par>
                                <p:cTn id="49" presetID="35" presetClass="emph" presetSubtype="0" repeatCount="indefinite" fill="hold" nodeType="withEffect">
                                  <p:stCondLst>
                                    <p:cond delay="0"/>
                                  </p:stCondLst>
                                  <p:endCondLst>
                                    <p:cond evt="onNext" delay="0">
                                      <p:tgtEl>
                                        <p:sldTgt/>
                                      </p:tgtEl>
                                    </p:cond>
                                  </p:endCondLst>
                                  <p:childTnLst>
                                    <p:anim calcmode="discrete" valueType="str">
                                      <p:cBhvr>
                                        <p:cTn id="50" dur="250" fill="hold"/>
                                        <p:tgtEl>
                                          <p:spTgt spid="28"/>
                                        </p:tgtEl>
                                        <p:attrNameLst>
                                          <p:attrName>style.visibility</p:attrName>
                                        </p:attrNameLst>
                                      </p:cBhvr>
                                      <p:tavLst>
                                        <p:tav tm="0">
                                          <p:val>
                                            <p:strVal val="hidden"/>
                                          </p:val>
                                        </p:tav>
                                        <p:tav tm="50000">
                                          <p:val>
                                            <p:strVal val="visible"/>
                                          </p:val>
                                        </p:tav>
                                      </p:tavLst>
                                    </p:anim>
                                  </p:childTnLst>
                                </p:cTn>
                              </p:par>
                              <p:par>
                                <p:cTn id="51" presetID="35" presetClass="emph" presetSubtype="0" repeatCount="indefinite" fill="hold" nodeType="withEffect">
                                  <p:stCondLst>
                                    <p:cond delay="0"/>
                                  </p:stCondLst>
                                  <p:endCondLst>
                                    <p:cond evt="onNext" delay="0">
                                      <p:tgtEl>
                                        <p:sldTgt/>
                                      </p:tgtEl>
                                    </p:cond>
                                  </p:endCondLst>
                                  <p:childTnLst>
                                    <p:anim calcmode="discrete" valueType="str">
                                      <p:cBhvr>
                                        <p:cTn id="52" dur="250" fill="hold"/>
                                        <p:tgtEl>
                                          <p:spTgt spid="26"/>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p:cNvSpPr/>
          <p:nvPr/>
        </p:nvSpPr>
        <p:spPr>
          <a:xfrm>
            <a:off x="2152411" y="1844824"/>
            <a:ext cx="6984776" cy="1569660"/>
          </a:xfrm>
          <a:prstGeom prst="rect">
            <a:avLst/>
          </a:prstGeom>
        </p:spPr>
        <p:txBody>
          <a:bodyPr wrap="square">
            <a:spAutoFit/>
          </a:bodyPr>
          <a:lstStyle/>
          <a:p>
            <a:pPr algn="ctr"/>
            <a:r>
              <a:rPr lang="en-US" altLang="ja-JP" sz="4800" b="1" dirty="0">
                <a:effectLst>
                  <a:outerShdw blurRad="38100" dist="38100" dir="2700000" algn="tl">
                    <a:srgbClr val="000000">
                      <a:alpha val="43137"/>
                    </a:srgbClr>
                  </a:outerShdw>
                </a:effectLst>
                <a:cs typeface="Arial" panose="020B0604020202020204" pitchFamily="34" charset="0"/>
              </a:rPr>
              <a:t>Introducing</a:t>
            </a:r>
          </a:p>
          <a:p>
            <a:pPr algn="ctr"/>
            <a:r>
              <a:rPr lang="en-US" altLang="ja-JP" sz="4800" b="1" dirty="0">
                <a:effectLst>
                  <a:outerShdw blurRad="38100" dist="38100" dir="2700000" algn="tl">
                    <a:srgbClr val="000000">
                      <a:alpha val="43137"/>
                    </a:srgbClr>
                  </a:outerShdw>
                </a:effectLst>
                <a:cs typeface="Arial" panose="020B0604020202020204" pitchFamily="34" charset="0"/>
              </a:rPr>
              <a:t>GX-6000</a:t>
            </a:r>
            <a:endParaRPr lang="ja-JP" altLang="en-US" sz="4800" b="1" dirty="0">
              <a:effectLst>
                <a:outerShdw blurRad="38100" dist="38100" dir="2700000" algn="tl">
                  <a:srgbClr val="000000">
                    <a:alpha val="43137"/>
                  </a:srgbClr>
                </a:outerShdw>
              </a:effectLst>
              <a:cs typeface="Arial" panose="020B0604020202020204" pitchFamily="34" charset="0"/>
            </a:endParaRPr>
          </a:p>
        </p:txBody>
      </p:sp>
      <p:sp>
        <p:nvSpPr>
          <p:cNvPr id="3" name="TextBox 2"/>
          <p:cNvSpPr txBox="1"/>
          <p:nvPr/>
        </p:nvSpPr>
        <p:spPr>
          <a:xfrm>
            <a:off x="3088514" y="4077072"/>
            <a:ext cx="5875974" cy="369332"/>
          </a:xfrm>
          <a:prstGeom prst="rect">
            <a:avLst/>
          </a:prstGeom>
          <a:noFill/>
        </p:spPr>
        <p:txBody>
          <a:bodyPr wrap="square" rtlCol="0">
            <a:spAutoFit/>
          </a:bodyPr>
          <a:lstStyle/>
          <a:p>
            <a:r>
              <a:rPr lang="en-US" dirty="0"/>
              <a:t>6 gas, sample draw with smart PID, IR &amp; super toxics</a:t>
            </a:r>
          </a:p>
        </p:txBody>
      </p:sp>
      <p:pic>
        <p:nvPicPr>
          <p:cNvPr id="5" name="Picture 4" descr="GX-6000_han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190" y="260648"/>
            <a:ext cx="3362054" cy="6624736"/>
          </a:xfrm>
          <a:prstGeom prst="rect">
            <a:avLst/>
          </a:prstGeom>
        </p:spPr>
      </p:pic>
      <p:sp>
        <p:nvSpPr>
          <p:cNvPr id="7" name="Rectangle 6"/>
          <p:cNvSpPr/>
          <p:nvPr/>
        </p:nvSpPr>
        <p:spPr>
          <a:xfrm>
            <a:off x="2627784" y="836712"/>
            <a:ext cx="6375889"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contourClr>
                <a:schemeClr val="accent2">
                  <a:shade val="75000"/>
                </a:schemeClr>
              </a:contourClr>
            </a:sp3d>
          </a:bodyPr>
          <a:lstStyle/>
          <a:p>
            <a:pPr algn="ct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You Have Choices</a:t>
            </a:r>
          </a:p>
        </p:txBody>
      </p:sp>
    </p:spTree>
    <p:extLst>
      <p:ext uri="{BB962C8B-B14F-4D97-AF65-F5344CB8AC3E}">
        <p14:creationId xmlns:p14="http://schemas.microsoft.com/office/powerpoint/2010/main" val="3088565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SC_5508.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9948" y="-243408"/>
            <a:ext cx="8128516" cy="7578080"/>
          </a:xfrm>
          <a:prstGeom prst="rect">
            <a:avLst/>
          </a:prstGeom>
          <a:effectLst>
            <a:outerShdw blurRad="50800" dist="38100" dir="5400000" algn="t" rotWithShape="0">
              <a:prstClr val="black">
                <a:alpha val="40000"/>
              </a:prstClr>
            </a:outerShdw>
          </a:effectLst>
        </p:spPr>
      </p:pic>
      <p:sp>
        <p:nvSpPr>
          <p:cNvPr id="4" name="TextBox 3"/>
          <p:cNvSpPr txBox="1"/>
          <p:nvPr/>
        </p:nvSpPr>
        <p:spPr>
          <a:xfrm>
            <a:off x="395536" y="3068960"/>
            <a:ext cx="2160240" cy="1415772"/>
          </a:xfrm>
          <a:prstGeom prst="rect">
            <a:avLst/>
          </a:prstGeom>
          <a:noFill/>
        </p:spPr>
        <p:txBody>
          <a:bodyPr wrap="square" rtlCol="0">
            <a:spAutoFit/>
          </a:bodyPr>
          <a:lstStyle/>
          <a:p>
            <a:r>
              <a:rPr lang="en-US" sz="1400" b="1" dirty="0"/>
              <a:t>6 operating modes</a:t>
            </a:r>
          </a:p>
          <a:p>
            <a:pPr marL="171450" indent="-171450">
              <a:buFont typeface="Courier New"/>
              <a:buChar char="o"/>
            </a:pPr>
            <a:r>
              <a:rPr lang="en-US" sz="1200" dirty="0"/>
              <a:t>Normal</a:t>
            </a:r>
          </a:p>
          <a:p>
            <a:pPr marL="171450" indent="-171450">
              <a:buFont typeface="Courier New"/>
              <a:buChar char="o"/>
            </a:pPr>
            <a:r>
              <a:rPr lang="en-US" sz="1200" dirty="0"/>
              <a:t>Leak check</a:t>
            </a:r>
          </a:p>
          <a:p>
            <a:pPr marL="171450" indent="-171450">
              <a:buFont typeface="Courier New"/>
              <a:buChar char="o"/>
            </a:pPr>
            <a:r>
              <a:rPr lang="en-US" sz="1200" dirty="0"/>
              <a:t>Inert</a:t>
            </a:r>
          </a:p>
          <a:p>
            <a:pPr marL="171450" indent="-171450">
              <a:buFont typeface="Courier New"/>
              <a:buChar char="o"/>
            </a:pPr>
            <a:r>
              <a:rPr lang="en-US" sz="1200" dirty="0"/>
              <a:t>Bar hole</a:t>
            </a:r>
          </a:p>
          <a:p>
            <a:pPr marL="171450" indent="-171450">
              <a:buFont typeface="Courier New"/>
              <a:buChar char="o"/>
            </a:pPr>
            <a:r>
              <a:rPr lang="en-US" sz="1200" dirty="0"/>
              <a:t>Snap Log</a:t>
            </a:r>
          </a:p>
          <a:p>
            <a:pPr marL="171450" indent="-171450">
              <a:buFont typeface="Courier New"/>
              <a:buChar char="o"/>
            </a:pPr>
            <a:r>
              <a:rPr lang="en-US" sz="1200" dirty="0"/>
              <a:t>Benzene Specific Mode</a:t>
            </a:r>
          </a:p>
        </p:txBody>
      </p:sp>
      <p:sp>
        <p:nvSpPr>
          <p:cNvPr id="5" name="TextBox 4"/>
          <p:cNvSpPr txBox="1"/>
          <p:nvPr/>
        </p:nvSpPr>
        <p:spPr>
          <a:xfrm>
            <a:off x="395536" y="1333798"/>
            <a:ext cx="3456384" cy="1231106"/>
          </a:xfrm>
          <a:prstGeom prst="rect">
            <a:avLst/>
          </a:prstGeom>
          <a:noFill/>
        </p:spPr>
        <p:txBody>
          <a:bodyPr wrap="square" rtlCol="0">
            <a:spAutoFit/>
          </a:bodyPr>
          <a:lstStyle/>
          <a:p>
            <a:r>
              <a:rPr lang="en-US" sz="1400" b="1" dirty="0"/>
              <a:t>Monitor up to 6 Gases</a:t>
            </a:r>
          </a:p>
          <a:p>
            <a:pPr marL="171450" indent="-171450">
              <a:buFont typeface="Courier New"/>
              <a:buChar char="o"/>
            </a:pPr>
            <a:r>
              <a:rPr lang="en-US" sz="1200" dirty="0"/>
              <a:t>H2S, CO, O2, LEL</a:t>
            </a:r>
          </a:p>
          <a:p>
            <a:pPr marL="171450" indent="-171450">
              <a:buFont typeface="Courier New"/>
              <a:buChar char="o"/>
            </a:pPr>
            <a:r>
              <a:rPr lang="en-US" sz="1200" dirty="0"/>
              <a:t>2 smart sensor slots</a:t>
            </a:r>
          </a:p>
          <a:p>
            <a:pPr marL="628650" lvl="1" indent="-171450">
              <a:buFont typeface="Courier New"/>
              <a:buChar char="o"/>
            </a:pPr>
            <a:r>
              <a:rPr lang="en-US" sz="1200" dirty="0"/>
              <a:t>PID for VOC’s</a:t>
            </a:r>
          </a:p>
          <a:p>
            <a:pPr marL="628650" lvl="1" indent="-171450">
              <a:buFont typeface="Courier New"/>
              <a:buChar char="o"/>
            </a:pPr>
            <a:r>
              <a:rPr lang="en-US" sz="1200" dirty="0"/>
              <a:t>IR for CH4, HC, &amp; CO2</a:t>
            </a:r>
          </a:p>
          <a:p>
            <a:pPr marL="628650" lvl="1" indent="-171450">
              <a:buFont typeface="Courier New"/>
              <a:buChar char="o"/>
            </a:pPr>
            <a:r>
              <a:rPr lang="en-US" sz="1200" dirty="0"/>
              <a:t>EC for NH3, Cl2, HCN, NO2, &amp; SO2</a:t>
            </a:r>
          </a:p>
        </p:txBody>
      </p:sp>
      <p:sp>
        <p:nvSpPr>
          <p:cNvPr id="6" name="TextBox 5"/>
          <p:cNvSpPr txBox="1"/>
          <p:nvPr/>
        </p:nvSpPr>
        <p:spPr>
          <a:xfrm>
            <a:off x="5724128" y="1068412"/>
            <a:ext cx="3168352" cy="2708434"/>
          </a:xfrm>
          <a:prstGeom prst="rect">
            <a:avLst/>
          </a:prstGeom>
          <a:noFill/>
        </p:spPr>
        <p:txBody>
          <a:bodyPr wrap="square" rtlCol="0">
            <a:spAutoFit/>
          </a:bodyPr>
          <a:lstStyle/>
          <a:p>
            <a:r>
              <a:rPr lang="en-US" sz="1400" b="1" dirty="0"/>
              <a:t>PID library of more than 600 VOC’s</a:t>
            </a:r>
          </a:p>
          <a:p>
            <a:pPr marL="171450" indent="-171450">
              <a:buFont typeface="Courier New"/>
              <a:buChar char="o"/>
            </a:pPr>
            <a:r>
              <a:rPr lang="en-US" sz="1200" dirty="0"/>
              <a:t>Accepts 2 PID lamps</a:t>
            </a:r>
          </a:p>
          <a:p>
            <a:pPr marL="628650" lvl="1" indent="-171450">
              <a:buFont typeface="Courier New"/>
              <a:buChar char="o"/>
            </a:pPr>
            <a:r>
              <a:rPr lang="en-US" sz="1200" dirty="0"/>
              <a:t>10.6 eV</a:t>
            </a:r>
          </a:p>
          <a:p>
            <a:pPr marL="628650" lvl="1" indent="-171450">
              <a:buFont typeface="Courier New"/>
              <a:buChar char="o"/>
            </a:pPr>
            <a:r>
              <a:rPr lang="en-US" sz="1200" dirty="0"/>
              <a:t>10.0 eV</a:t>
            </a:r>
          </a:p>
          <a:p>
            <a:pPr marL="628650" lvl="1" indent="-171450">
              <a:buFont typeface="Courier New"/>
              <a:buChar char="o"/>
            </a:pPr>
            <a:r>
              <a:rPr lang="en-US" sz="1200" dirty="0"/>
              <a:t>11.7 eV</a:t>
            </a:r>
          </a:p>
          <a:p>
            <a:pPr marL="171450" indent="-171450">
              <a:buFont typeface="Courier New"/>
              <a:buChar char="o"/>
            </a:pPr>
            <a:r>
              <a:rPr lang="en-US" sz="1200" dirty="0"/>
              <a:t>50,000 ppb / 6,000 ppm ranges</a:t>
            </a:r>
          </a:p>
          <a:p>
            <a:pPr marL="171450" lvl="0" indent="-171450" eaLnBrk="0" fontAlgn="base" hangingPunct="0">
              <a:spcBef>
                <a:spcPct val="0"/>
              </a:spcBef>
              <a:spcAft>
                <a:spcPct val="0"/>
              </a:spcAft>
              <a:buFont typeface="Courier New"/>
              <a:buChar char="o"/>
              <a:defRPr/>
            </a:pPr>
            <a:r>
              <a:rPr kumimoji="0" lang="en-US" altLang="ja-JP" sz="1200" kern="0" dirty="0"/>
              <a:t>10.0 Lamp for Benzene Specific</a:t>
            </a:r>
          </a:p>
          <a:p>
            <a:pPr marL="171450" lvl="0" indent="-171450" eaLnBrk="0" fontAlgn="base" hangingPunct="0">
              <a:spcBef>
                <a:spcPct val="0"/>
              </a:spcBef>
              <a:spcAft>
                <a:spcPct val="0"/>
              </a:spcAft>
              <a:buFont typeface="Courier New"/>
              <a:buChar char="o"/>
              <a:defRPr/>
            </a:pPr>
            <a:r>
              <a:rPr kumimoji="0" lang="en-US" altLang="ja-JP" sz="1200" kern="0" dirty="0"/>
              <a:t>11.7 Lamp for  carbon tetrachloride, acrylonitrile, chloroform, methanol, and refrigerants (R-143, R-132A)</a:t>
            </a:r>
          </a:p>
          <a:p>
            <a:pPr marL="171450" lvl="0" indent="-171450" eaLnBrk="0" fontAlgn="base" hangingPunct="0">
              <a:spcBef>
                <a:spcPct val="0"/>
              </a:spcBef>
              <a:spcAft>
                <a:spcPct val="0"/>
              </a:spcAft>
              <a:buFont typeface="Courier New"/>
              <a:buChar char="o"/>
              <a:defRPr/>
            </a:pPr>
            <a:r>
              <a:rPr kumimoji="0" lang="en-US" altLang="ja-JP" sz="1200" kern="0" dirty="0"/>
              <a:t>PID sensors can be combined</a:t>
            </a:r>
            <a:endParaRPr kumimoji="0" lang="en-US" altLang="ja-JP" sz="1050" kern="0" dirty="0"/>
          </a:p>
          <a:p>
            <a:pPr marL="171450" indent="-171450">
              <a:buFont typeface="Courier New"/>
              <a:buChar char="o"/>
            </a:pPr>
            <a:r>
              <a:rPr lang="en-US" sz="1200" dirty="0"/>
              <a:t>Easily choose a target VOC</a:t>
            </a:r>
          </a:p>
          <a:p>
            <a:pPr marL="628650" lvl="1" indent="-171450">
              <a:buFont typeface="Courier New"/>
              <a:buChar char="o"/>
            </a:pPr>
            <a:r>
              <a:rPr lang="en-US" sz="1200" dirty="0"/>
              <a:t>User defined VOC list of 30</a:t>
            </a:r>
          </a:p>
          <a:p>
            <a:pPr marL="628650" lvl="1" indent="-171450">
              <a:buFont typeface="Courier New"/>
              <a:buChar char="o"/>
            </a:pPr>
            <a:r>
              <a:rPr lang="en-US" sz="1200" dirty="0"/>
              <a:t>Recently used VOC list last 8</a:t>
            </a:r>
          </a:p>
        </p:txBody>
      </p:sp>
      <p:sp>
        <p:nvSpPr>
          <p:cNvPr id="9" name="TextBox 8"/>
          <p:cNvSpPr txBox="1"/>
          <p:nvPr/>
        </p:nvSpPr>
        <p:spPr>
          <a:xfrm>
            <a:off x="6084168" y="4077072"/>
            <a:ext cx="2808312" cy="1415772"/>
          </a:xfrm>
          <a:prstGeom prst="rect">
            <a:avLst/>
          </a:prstGeom>
          <a:noFill/>
        </p:spPr>
        <p:txBody>
          <a:bodyPr wrap="square" rtlCol="0">
            <a:spAutoFit/>
          </a:bodyPr>
          <a:lstStyle/>
          <a:p>
            <a:r>
              <a:rPr lang="en-US" sz="1400" b="1" dirty="0"/>
              <a:t>LCD display</a:t>
            </a:r>
          </a:p>
          <a:p>
            <a:pPr marL="171450" indent="-171450">
              <a:buFont typeface="Courier New"/>
              <a:buChar char="o"/>
            </a:pPr>
            <a:r>
              <a:rPr lang="en-US" sz="1200" dirty="0"/>
              <a:t>Auto flip display</a:t>
            </a:r>
          </a:p>
          <a:p>
            <a:pPr marL="171450" indent="-171450">
              <a:buFont typeface="Courier New"/>
              <a:buChar char="o"/>
            </a:pPr>
            <a:r>
              <a:rPr lang="en-US" sz="1200" dirty="0"/>
              <a:t>Peak bar graphs</a:t>
            </a:r>
          </a:p>
          <a:p>
            <a:pPr marL="171450" indent="-171450">
              <a:buFont typeface="Courier New"/>
              <a:buChar char="o"/>
            </a:pPr>
            <a:r>
              <a:rPr lang="en-US" sz="1200" dirty="0"/>
              <a:t>Adjustable auto backlight</a:t>
            </a:r>
          </a:p>
          <a:p>
            <a:pPr marL="171450" indent="-171450">
              <a:buFont typeface="Courier New"/>
              <a:buChar char="o"/>
            </a:pPr>
            <a:r>
              <a:rPr lang="en-US" sz="1200" dirty="0"/>
              <a:t>Customize order of gases</a:t>
            </a:r>
          </a:p>
          <a:p>
            <a:pPr marL="171450" indent="-171450">
              <a:buFont typeface="Courier New"/>
              <a:buChar char="o"/>
            </a:pPr>
            <a:r>
              <a:rPr lang="en-US" sz="1200" dirty="0"/>
              <a:t>Single gas view with large font &amp; auto sequence</a:t>
            </a:r>
          </a:p>
        </p:txBody>
      </p:sp>
      <p:sp>
        <p:nvSpPr>
          <p:cNvPr id="10" name="TextBox 9"/>
          <p:cNvSpPr txBox="1"/>
          <p:nvPr/>
        </p:nvSpPr>
        <p:spPr>
          <a:xfrm>
            <a:off x="395536" y="4941168"/>
            <a:ext cx="2808312" cy="677108"/>
          </a:xfrm>
          <a:prstGeom prst="rect">
            <a:avLst/>
          </a:prstGeom>
          <a:noFill/>
        </p:spPr>
        <p:txBody>
          <a:bodyPr wrap="square" rtlCol="0">
            <a:spAutoFit/>
          </a:bodyPr>
          <a:lstStyle/>
          <a:p>
            <a:r>
              <a:rPr lang="en-US" sz="1400" b="1" dirty="0"/>
              <a:t>LEL Protection mode</a:t>
            </a:r>
          </a:p>
          <a:p>
            <a:r>
              <a:rPr lang="en-US" sz="1200" dirty="0"/>
              <a:t>Shields LEL sensor from damaging VOC exposure</a:t>
            </a:r>
          </a:p>
        </p:txBody>
      </p:sp>
    </p:spTree>
    <p:extLst>
      <p:ext uri="{BB962C8B-B14F-4D97-AF65-F5344CB8AC3E}">
        <p14:creationId xmlns:p14="http://schemas.microsoft.com/office/powerpoint/2010/main" val="758114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9" grpId="0"/>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DSC_5508.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9948" y="-243408"/>
            <a:ext cx="8128516" cy="7578080"/>
          </a:xfrm>
          <a:prstGeom prst="rect">
            <a:avLst/>
          </a:prstGeom>
          <a:effectLst>
            <a:outerShdw blurRad="50800" dist="38100" dir="5400000" algn="t" rotWithShape="0">
              <a:prstClr val="black">
                <a:alpha val="40000"/>
              </a:prstClr>
            </a:outerShdw>
          </a:effectLst>
        </p:spPr>
      </p:pic>
      <p:sp>
        <p:nvSpPr>
          <p:cNvPr id="4" name="TextBox 3"/>
          <p:cNvSpPr txBox="1"/>
          <p:nvPr/>
        </p:nvSpPr>
        <p:spPr>
          <a:xfrm>
            <a:off x="6156176" y="3945250"/>
            <a:ext cx="2376264" cy="707886"/>
          </a:xfrm>
          <a:prstGeom prst="rect">
            <a:avLst/>
          </a:prstGeom>
          <a:noFill/>
        </p:spPr>
        <p:txBody>
          <a:bodyPr wrap="square" rtlCol="0">
            <a:spAutoFit/>
          </a:bodyPr>
          <a:lstStyle/>
          <a:p>
            <a:r>
              <a:rPr lang="en-US" sz="1400" b="1" dirty="0"/>
              <a:t>Weather &amp; Dust Resistant</a:t>
            </a:r>
          </a:p>
          <a:p>
            <a:pPr marL="285750" indent="-285750">
              <a:buFont typeface="Courier New"/>
              <a:buChar char="o"/>
            </a:pPr>
            <a:r>
              <a:rPr lang="en-US" sz="1400" dirty="0"/>
              <a:t>IP-67</a:t>
            </a:r>
            <a:endParaRPr lang="en-US" sz="1400" b="1" dirty="0"/>
          </a:p>
          <a:p>
            <a:endParaRPr lang="en-US" sz="1200" dirty="0"/>
          </a:p>
        </p:txBody>
      </p:sp>
      <p:sp>
        <p:nvSpPr>
          <p:cNvPr id="5" name="TextBox 4"/>
          <p:cNvSpPr txBox="1"/>
          <p:nvPr/>
        </p:nvSpPr>
        <p:spPr>
          <a:xfrm>
            <a:off x="323528" y="1556792"/>
            <a:ext cx="3672408" cy="861774"/>
          </a:xfrm>
          <a:prstGeom prst="rect">
            <a:avLst/>
          </a:prstGeom>
          <a:noFill/>
        </p:spPr>
        <p:txBody>
          <a:bodyPr wrap="square" rtlCol="0">
            <a:spAutoFit/>
          </a:bodyPr>
          <a:lstStyle/>
          <a:p>
            <a:r>
              <a:rPr lang="en-US" sz="1400" b="1" dirty="0"/>
              <a:t>Smallest 6 gas sample draw</a:t>
            </a:r>
          </a:p>
          <a:p>
            <a:pPr marL="171450" indent="-171450">
              <a:buFont typeface="Courier New"/>
              <a:buChar char="o"/>
            </a:pPr>
            <a:r>
              <a:rPr lang="en-US" sz="1200" dirty="0"/>
              <a:t>Lightweight &amp; Ergonomic</a:t>
            </a:r>
          </a:p>
          <a:p>
            <a:pPr marL="171450" indent="-171450">
              <a:buFont typeface="Courier New"/>
              <a:buChar char="o"/>
            </a:pPr>
            <a:r>
              <a:rPr lang="en-US" sz="1200" dirty="0"/>
              <a:t>High impact rubber boot</a:t>
            </a:r>
          </a:p>
          <a:p>
            <a:pPr marL="171450" indent="-171450">
              <a:buFont typeface="Courier New"/>
              <a:buChar char="o"/>
            </a:pPr>
            <a:r>
              <a:rPr lang="en-US" sz="1200" dirty="0"/>
              <a:t>Ergonomic design fits comfortable in hand</a:t>
            </a:r>
          </a:p>
        </p:txBody>
      </p:sp>
      <p:sp>
        <p:nvSpPr>
          <p:cNvPr id="6" name="TextBox 5"/>
          <p:cNvSpPr txBox="1"/>
          <p:nvPr/>
        </p:nvSpPr>
        <p:spPr>
          <a:xfrm>
            <a:off x="323528" y="3861048"/>
            <a:ext cx="3168352" cy="861774"/>
          </a:xfrm>
          <a:prstGeom prst="rect">
            <a:avLst/>
          </a:prstGeom>
          <a:noFill/>
        </p:spPr>
        <p:txBody>
          <a:bodyPr wrap="square" rtlCol="0">
            <a:spAutoFit/>
          </a:bodyPr>
          <a:lstStyle/>
          <a:p>
            <a:r>
              <a:rPr lang="en-US" sz="1400" b="1" dirty="0"/>
              <a:t>Interchangeable battery options</a:t>
            </a:r>
          </a:p>
          <a:p>
            <a:pPr marL="171450" indent="-171450">
              <a:buFont typeface="Courier New"/>
              <a:buChar char="o"/>
            </a:pPr>
            <a:r>
              <a:rPr lang="en-US" sz="1200" dirty="0"/>
              <a:t>Lithium-ion pack operates 14 hours</a:t>
            </a:r>
          </a:p>
          <a:p>
            <a:pPr marL="628650" lvl="1" indent="-171450">
              <a:buFont typeface="Courier New"/>
              <a:buChar char="o"/>
            </a:pPr>
            <a:r>
              <a:rPr lang="en-US" sz="1200" dirty="0"/>
              <a:t>Complete recharge in 3 hours</a:t>
            </a:r>
          </a:p>
          <a:p>
            <a:pPr marL="171450" indent="-171450">
              <a:buFont typeface="Courier New"/>
              <a:buChar char="o"/>
            </a:pPr>
            <a:r>
              <a:rPr lang="en-US" sz="1200" dirty="0"/>
              <a:t>Alkaline pack operates 8 hours</a:t>
            </a:r>
          </a:p>
        </p:txBody>
      </p:sp>
      <p:sp>
        <p:nvSpPr>
          <p:cNvPr id="11" name="TextBox 10"/>
          <p:cNvSpPr txBox="1"/>
          <p:nvPr/>
        </p:nvSpPr>
        <p:spPr>
          <a:xfrm>
            <a:off x="323528" y="2823900"/>
            <a:ext cx="2808312" cy="677108"/>
          </a:xfrm>
          <a:prstGeom prst="rect">
            <a:avLst/>
          </a:prstGeom>
          <a:noFill/>
        </p:spPr>
        <p:txBody>
          <a:bodyPr wrap="square" rtlCol="0">
            <a:spAutoFit/>
          </a:bodyPr>
          <a:lstStyle/>
          <a:p>
            <a:r>
              <a:rPr lang="en-US" sz="1400" b="1" dirty="0"/>
              <a:t>Intrinsically Safe</a:t>
            </a:r>
          </a:p>
          <a:p>
            <a:pPr marL="171450" indent="-171450">
              <a:buFont typeface="Courier New"/>
              <a:buChar char="o"/>
            </a:pPr>
            <a:r>
              <a:rPr lang="en-US" sz="1200" dirty="0"/>
              <a:t>ATEX / IECEX</a:t>
            </a:r>
          </a:p>
          <a:p>
            <a:pPr marL="171450" indent="-171450">
              <a:buFont typeface="Courier New"/>
              <a:buChar char="o"/>
            </a:pPr>
            <a:r>
              <a:rPr lang="en-US" sz="800" dirty="0" err="1"/>
              <a:t>c</a:t>
            </a:r>
            <a:r>
              <a:rPr lang="en-US" sz="1200" dirty="0" err="1"/>
              <a:t>CSA</a:t>
            </a:r>
            <a:r>
              <a:rPr lang="en-US" sz="800" dirty="0" err="1"/>
              <a:t>us</a:t>
            </a:r>
            <a:endParaRPr lang="en-US" sz="800" dirty="0"/>
          </a:p>
        </p:txBody>
      </p:sp>
      <p:sp>
        <p:nvSpPr>
          <p:cNvPr id="12" name="TextBox 11"/>
          <p:cNvSpPr txBox="1"/>
          <p:nvPr/>
        </p:nvSpPr>
        <p:spPr>
          <a:xfrm>
            <a:off x="323528" y="5157192"/>
            <a:ext cx="3168352" cy="492443"/>
          </a:xfrm>
          <a:prstGeom prst="rect">
            <a:avLst/>
          </a:prstGeom>
          <a:noFill/>
        </p:spPr>
        <p:txBody>
          <a:bodyPr wrap="square" rtlCol="0">
            <a:spAutoFit/>
          </a:bodyPr>
          <a:lstStyle/>
          <a:p>
            <a:r>
              <a:rPr lang="en-US" sz="1400" b="1" dirty="0"/>
              <a:t>LED Flashlight</a:t>
            </a:r>
          </a:p>
          <a:p>
            <a:pPr marL="171450" indent="-171450">
              <a:buFont typeface="Courier New"/>
              <a:buChar char="o"/>
            </a:pPr>
            <a:r>
              <a:rPr lang="en-US" sz="1200" dirty="0"/>
              <a:t>On demand light source</a:t>
            </a:r>
          </a:p>
        </p:txBody>
      </p:sp>
      <p:sp>
        <p:nvSpPr>
          <p:cNvPr id="13" name="TextBox 12"/>
          <p:cNvSpPr txBox="1"/>
          <p:nvPr/>
        </p:nvSpPr>
        <p:spPr>
          <a:xfrm>
            <a:off x="6156176" y="4941168"/>
            <a:ext cx="2808312" cy="861774"/>
          </a:xfrm>
          <a:prstGeom prst="rect">
            <a:avLst/>
          </a:prstGeom>
          <a:noFill/>
        </p:spPr>
        <p:txBody>
          <a:bodyPr wrap="square" rtlCol="0">
            <a:spAutoFit/>
          </a:bodyPr>
          <a:lstStyle/>
          <a:p>
            <a:r>
              <a:rPr lang="en-US" sz="1400" b="1" dirty="0"/>
              <a:t>9 Languages </a:t>
            </a:r>
          </a:p>
          <a:p>
            <a:pPr marL="171450" indent="-171450">
              <a:buFont typeface="Courier New"/>
              <a:buChar char="o"/>
            </a:pPr>
            <a:r>
              <a:rPr lang="en-US" sz="1200" dirty="0"/>
              <a:t>English, German, Italian, French, Portuguese, Spanish, Japanese, Korean, Russian </a:t>
            </a:r>
          </a:p>
        </p:txBody>
      </p:sp>
      <p:sp>
        <p:nvSpPr>
          <p:cNvPr id="10" name="Trapezoid 9"/>
          <p:cNvSpPr/>
          <p:nvPr/>
        </p:nvSpPr>
        <p:spPr>
          <a:xfrm rot="10800000">
            <a:off x="4932040" y="0"/>
            <a:ext cx="504056" cy="2204864"/>
          </a:xfrm>
          <a:prstGeom prst="trapezoid">
            <a:avLst/>
          </a:prstGeom>
          <a:gradFill>
            <a:gsLst>
              <a:gs pos="99000">
                <a:schemeClr val="bg1">
                  <a:alpha val="13000"/>
                </a:schemeClr>
              </a:gs>
              <a:gs pos="100000">
                <a:schemeClr val="accent1">
                  <a:tint val="50000"/>
                  <a:shade val="100000"/>
                  <a:satMod val="350000"/>
                </a:schemeClr>
              </a:gs>
            </a:gsLst>
          </a:gradFill>
          <a:ln>
            <a:noFill/>
          </a:ln>
          <a:effectLst>
            <a:glow rad="152400">
              <a:schemeClr val="bg1">
                <a:alpha val="88000"/>
              </a:schemeClr>
            </a:glow>
            <a:outerShdw blurRad="40000" dist="23000" dir="5400000" rotWithShape="0">
              <a:srgbClr val="000000">
                <a:alpha val="35000"/>
              </a:srgbClr>
            </a:outerShdw>
            <a:softEdge rad="1270000"/>
          </a:effectLst>
          <a:scene3d>
            <a:camera prst="orthographicFront"/>
            <a:lightRig rig="threePt" dir="t"/>
          </a:scene3d>
          <a:sp3d>
            <a:bevelB/>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p:cNvSpPr txBox="1"/>
          <p:nvPr/>
        </p:nvSpPr>
        <p:spPr>
          <a:xfrm>
            <a:off x="6156176" y="1556792"/>
            <a:ext cx="3203848" cy="2154436"/>
          </a:xfrm>
          <a:prstGeom prst="rect">
            <a:avLst/>
          </a:prstGeom>
          <a:noFill/>
        </p:spPr>
        <p:txBody>
          <a:bodyPr wrap="square" rtlCol="0">
            <a:spAutoFit/>
          </a:bodyPr>
          <a:lstStyle/>
          <a:p>
            <a:r>
              <a:rPr lang="en-US" sz="1400" b="1" dirty="0"/>
              <a:t>Alarms</a:t>
            </a:r>
          </a:p>
          <a:p>
            <a:pPr marL="171450" indent="-171450">
              <a:buFont typeface="Courier New"/>
              <a:buChar char="o"/>
            </a:pPr>
            <a:r>
              <a:rPr lang="en-US" sz="1200" dirty="0"/>
              <a:t>2 adjustable gas alarms per channel Plus STEL &amp; TWA</a:t>
            </a:r>
          </a:p>
          <a:p>
            <a:pPr marL="171450" indent="-171450">
              <a:buFont typeface="Courier New"/>
              <a:buChar char="o"/>
            </a:pPr>
            <a:r>
              <a:rPr lang="en-US" sz="1200" dirty="0"/>
              <a:t>Man Down alarm</a:t>
            </a:r>
          </a:p>
          <a:p>
            <a:pPr marL="171450" indent="-171450">
              <a:buFont typeface="Courier New"/>
              <a:buChar char="o"/>
            </a:pPr>
            <a:r>
              <a:rPr lang="en-US" sz="1200" dirty="0"/>
              <a:t>Panic Alarm</a:t>
            </a:r>
          </a:p>
          <a:p>
            <a:pPr marL="171450" indent="-171450">
              <a:buFont typeface="Courier New"/>
              <a:buChar char="o"/>
            </a:pPr>
            <a:r>
              <a:rPr lang="en-US" sz="1200" dirty="0"/>
              <a:t>4 alarm LED’s</a:t>
            </a:r>
          </a:p>
          <a:p>
            <a:pPr marL="171450" indent="-171450">
              <a:buFont typeface="Courier New"/>
              <a:buChar char="o"/>
            </a:pPr>
            <a:r>
              <a:rPr lang="en-US" sz="1200" dirty="0"/>
              <a:t>Audible and vibration alarms</a:t>
            </a:r>
          </a:p>
          <a:p>
            <a:pPr marL="171450" indent="-171450">
              <a:buFont typeface="Courier New"/>
              <a:buChar char="o"/>
            </a:pPr>
            <a:r>
              <a:rPr lang="en-US" sz="1200" dirty="0"/>
              <a:t>Trouble alarms for low flow, sensor connection, low battery, circuit error, &amp; calibration</a:t>
            </a:r>
          </a:p>
          <a:p>
            <a:pPr marL="171450" indent="-171450">
              <a:buFont typeface="Arial"/>
              <a:buChar char="•"/>
            </a:pPr>
            <a:endParaRPr lang="en-US" sz="1200" dirty="0"/>
          </a:p>
        </p:txBody>
      </p:sp>
    </p:spTree>
    <p:extLst>
      <p:ext uri="{BB962C8B-B14F-4D97-AF65-F5344CB8AC3E}">
        <p14:creationId xmlns:p14="http://schemas.microsoft.com/office/powerpoint/2010/main" val="472219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par>
                                <p:cTn id="30" presetID="1" presetClass="exit" presetSubtype="0" fill="hold" grpId="1" nodeType="withEffect">
                                  <p:stCondLst>
                                    <p:cond delay="0"/>
                                  </p:stCondLst>
                                  <p:childTnLst>
                                    <p:set>
                                      <p:cBhvr>
                                        <p:cTn id="31" dur="1" fill="hold">
                                          <p:stCondLst>
                                            <p:cond delay="0"/>
                                          </p:stCondLst>
                                        </p:cTn>
                                        <p:tgtEl>
                                          <p:spTgt spid="10"/>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500"/>
                                        <p:tgtEl>
                                          <p:spTgt spid="4"/>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11" grpId="0"/>
      <p:bldP spid="12" grpId="0"/>
      <p:bldP spid="13" grpId="0"/>
      <p:bldP spid="10" grpId="0" animBg="1"/>
      <p:bldP spid="10" grpId="1" animBg="1"/>
      <p:bldP spid="1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403648" y="1772816"/>
            <a:ext cx="3816424" cy="3816424"/>
          </a:xfrm>
          <a:prstGeom prst="rect">
            <a:avLst/>
          </a:prstGeom>
          <a:effectLst>
            <a:outerShdw blurRad="50800" dist="38100" dir="8100000" algn="tr" rotWithShape="0">
              <a:prstClr val="black">
                <a:alpha val="40000"/>
              </a:prstClr>
            </a:outerShdw>
          </a:effectLst>
        </p:spPr>
      </p:pic>
      <p:sp>
        <p:nvSpPr>
          <p:cNvPr id="2" name="円/楕円 1"/>
          <p:cNvSpPr/>
          <p:nvPr/>
        </p:nvSpPr>
        <p:spPr>
          <a:xfrm>
            <a:off x="4407982" y="2348880"/>
            <a:ext cx="832092" cy="1152128"/>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 name="直線コネクタ 3"/>
          <p:cNvCxnSpPr/>
          <p:nvPr/>
        </p:nvCxnSpPr>
        <p:spPr>
          <a:xfrm flipH="1" flipV="1">
            <a:off x="5292080" y="3356992"/>
            <a:ext cx="576064" cy="504056"/>
          </a:xfrm>
          <a:prstGeom prst="line">
            <a:avLst/>
          </a:prstGeom>
          <a:ln w="38100">
            <a:solidFill>
              <a:schemeClr val="accent1"/>
            </a:solidFill>
            <a:tailEnd type="stealth"/>
          </a:ln>
        </p:spPr>
        <p:style>
          <a:lnRef idx="1">
            <a:schemeClr val="accent1"/>
          </a:lnRef>
          <a:fillRef idx="0">
            <a:schemeClr val="accent1"/>
          </a:fillRef>
          <a:effectRef idx="0">
            <a:schemeClr val="accent1"/>
          </a:effectRef>
          <a:fontRef idx="minor">
            <a:schemeClr val="tx1"/>
          </a:fontRef>
        </p:style>
      </p:cxnSp>
      <p:sp>
        <p:nvSpPr>
          <p:cNvPr id="13" name="Rounded Rectangle 7"/>
          <p:cNvSpPr/>
          <p:nvPr/>
        </p:nvSpPr>
        <p:spPr bwMode="auto">
          <a:xfrm>
            <a:off x="5940152" y="3789040"/>
            <a:ext cx="2664296" cy="504056"/>
          </a:xfrm>
          <a:prstGeom prst="roundRect">
            <a:avLst>
              <a:gd name="adj" fmla="val 3522"/>
            </a:avLst>
          </a:prstGeom>
          <a:solidFill>
            <a:schemeClr val="bg1"/>
          </a:solidFill>
          <a:ln w="9525" cap="flat" cmpd="sng" algn="ctr">
            <a:solidFill>
              <a:srgbClr val="FFFFFF"/>
            </a:solid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L="342900" lvl="0" indent="-342900" eaLnBrk="0" fontAlgn="base" hangingPunct="0">
              <a:spcBef>
                <a:spcPct val="0"/>
              </a:spcBef>
              <a:spcAft>
                <a:spcPct val="0"/>
              </a:spcAft>
              <a:buFont typeface="Arial"/>
              <a:buChar char="•"/>
              <a:defRPr/>
            </a:pPr>
            <a:r>
              <a:rPr kumimoji="0" lang="en-US" altLang="ja-JP" sz="2000" b="0" kern="0" dirty="0">
                <a:latin typeface="+mn-lt"/>
              </a:rPr>
              <a:t>Peak bar graph</a:t>
            </a:r>
            <a:endParaRPr kumimoji="0" lang="en-GB" altLang="ja-JP" b="0" i="0" u="none" strike="noStrike" kern="0" cap="none" spc="0" normalizeH="0" baseline="0" noProof="0" dirty="0">
              <a:ln>
                <a:noFill/>
              </a:ln>
              <a:uLnTx/>
              <a:uFillTx/>
              <a:latin typeface="+mn-lt"/>
            </a:endParaRPr>
          </a:p>
        </p:txBody>
      </p:sp>
      <p:sp>
        <p:nvSpPr>
          <p:cNvPr id="18" name="Rounded Rectangle 7"/>
          <p:cNvSpPr/>
          <p:nvPr/>
        </p:nvSpPr>
        <p:spPr bwMode="auto">
          <a:xfrm>
            <a:off x="1259632" y="332657"/>
            <a:ext cx="7488832"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r" defTabSz="914400" eaLnBrk="0" fontAlgn="base" latinLnBrk="0" hangingPunct="0">
              <a:lnSpc>
                <a:spcPct val="100000"/>
              </a:lnSpc>
              <a:spcBef>
                <a:spcPct val="0"/>
              </a:spcBef>
              <a:spcAft>
                <a:spcPct val="0"/>
              </a:spcAft>
              <a:buClrTx/>
              <a:buSzTx/>
              <a:tabLst/>
              <a:defRPr/>
            </a:pPr>
            <a:r>
              <a:rPr kumimoji="0" lang="en-US" altLang="ja-JP" sz="2800" kern="0" dirty="0">
                <a:latin typeface="+mj-lt"/>
              </a:rPr>
              <a:t>LCD Display Options</a:t>
            </a:r>
          </a:p>
        </p:txBody>
      </p:sp>
    </p:spTree>
    <p:extLst>
      <p:ext uri="{BB962C8B-B14F-4D97-AF65-F5344CB8AC3E}">
        <p14:creationId xmlns:p14="http://schemas.microsoft.com/office/powerpoint/2010/main" val="3187708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95536" y="1816896"/>
            <a:ext cx="3584247" cy="3584247"/>
          </a:xfrm>
          <a:prstGeom prst="rect">
            <a:avLst/>
          </a:prstGeom>
          <a:effectLst>
            <a:outerShdw blurRad="50800" dist="38100" dir="8100000" algn="tr" rotWithShape="0">
              <a:prstClr val="black">
                <a:alpha val="40000"/>
              </a:prstClr>
            </a:outerShdw>
          </a:effectLst>
        </p:spPr>
      </p:pic>
      <p:sp>
        <p:nvSpPr>
          <p:cNvPr id="13" name="Rounded Rectangle 7"/>
          <p:cNvSpPr/>
          <p:nvPr/>
        </p:nvSpPr>
        <p:spPr bwMode="auto">
          <a:xfrm>
            <a:off x="1331640" y="5661248"/>
            <a:ext cx="6048672" cy="576064"/>
          </a:xfrm>
          <a:prstGeom prst="roundRect">
            <a:avLst>
              <a:gd name="adj" fmla="val 3522"/>
            </a:avLst>
          </a:prstGeom>
          <a:solidFill>
            <a:schemeClr val="bg1"/>
          </a:solidFill>
          <a:ln w="9525" cap="flat" cmpd="sng" algn="ctr">
            <a:solidFill>
              <a:srgbClr val="FFFFFF"/>
            </a:solid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L="342900" lvl="0" indent="-342900" eaLnBrk="0" fontAlgn="base" hangingPunct="0">
              <a:spcBef>
                <a:spcPct val="0"/>
              </a:spcBef>
              <a:spcAft>
                <a:spcPct val="0"/>
              </a:spcAft>
              <a:buFont typeface="Arial"/>
              <a:buChar char="•"/>
              <a:defRPr/>
            </a:pPr>
            <a:r>
              <a:rPr kumimoji="0" lang="en-US" altLang="ja-JP" sz="2000" b="0" kern="0" noProof="0" dirty="0">
                <a:latin typeface="+mn-lt"/>
              </a:rPr>
              <a:t>Customize your gas readings in any order</a:t>
            </a:r>
            <a:endParaRPr kumimoji="0" lang="en-GB" altLang="ja-JP" b="0" i="0" u="none" strike="noStrike" kern="0" cap="none" spc="0" normalizeH="0" baseline="0" noProof="0" dirty="0">
              <a:ln>
                <a:noFill/>
              </a:ln>
              <a:uLnTx/>
              <a:uFillTx/>
              <a:latin typeface="+mn-lt"/>
            </a:endParaRPr>
          </a:p>
        </p:txBody>
      </p:sp>
      <p:sp>
        <p:nvSpPr>
          <p:cNvPr id="18" name="Rounded Rectangle 7"/>
          <p:cNvSpPr/>
          <p:nvPr/>
        </p:nvSpPr>
        <p:spPr bwMode="auto">
          <a:xfrm>
            <a:off x="1259632" y="332657"/>
            <a:ext cx="7488832"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r" defTabSz="914400" eaLnBrk="0" fontAlgn="base" latinLnBrk="0" hangingPunct="0">
              <a:lnSpc>
                <a:spcPct val="100000"/>
              </a:lnSpc>
              <a:spcBef>
                <a:spcPct val="0"/>
              </a:spcBef>
              <a:spcAft>
                <a:spcPct val="0"/>
              </a:spcAft>
              <a:buClrTx/>
              <a:buSzTx/>
              <a:tabLst/>
              <a:defRPr/>
            </a:pPr>
            <a:r>
              <a:rPr kumimoji="0" lang="en-US" altLang="ja-JP" sz="2800" kern="0" dirty="0">
                <a:latin typeface="+mj-lt"/>
              </a:rPr>
              <a:t>Customize Gas Order</a:t>
            </a:r>
          </a:p>
        </p:txBody>
      </p:sp>
      <p:pic>
        <p:nvPicPr>
          <p:cNvPr id="8" name="Picture 7"/>
          <p:cNvPicPr>
            <a:picLocks/>
          </p:cNvPicPr>
          <p:nvPr/>
        </p:nvPicPr>
        <p:blipFill>
          <a:blip r:embed="rId3">
            <a:extLst>
              <a:ext uri="{28A0092B-C50C-407E-A947-70E740481C1C}">
                <a14:useLocalDpi xmlns:a14="http://schemas.microsoft.com/office/drawing/2010/main"/>
              </a:ext>
            </a:extLst>
          </a:blip>
          <a:stretch>
            <a:fillRect/>
          </a:stretch>
        </p:blipFill>
        <p:spPr>
          <a:xfrm>
            <a:off x="5164016" y="1860776"/>
            <a:ext cx="3584448" cy="3584448"/>
          </a:xfrm>
          <a:prstGeom prst="rect">
            <a:avLst/>
          </a:prstGeom>
          <a:effectLst>
            <a:outerShdw blurRad="50800" dist="38100" dir="8100000" algn="tr" rotWithShape="0">
              <a:prstClr val="black">
                <a:alpha val="40000"/>
              </a:prstClr>
            </a:outerShdw>
          </a:effectLst>
        </p:spPr>
      </p:pic>
      <p:sp>
        <p:nvSpPr>
          <p:cNvPr id="3" name="Left-Right Arrow 2"/>
          <p:cNvSpPr/>
          <p:nvPr/>
        </p:nvSpPr>
        <p:spPr>
          <a:xfrm>
            <a:off x="4067944" y="3645024"/>
            <a:ext cx="792088" cy="360040"/>
          </a:xfrm>
          <a:prstGeom prst="lef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89767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ounded Rectangle 7"/>
          <p:cNvSpPr/>
          <p:nvPr/>
        </p:nvSpPr>
        <p:spPr bwMode="auto">
          <a:xfrm>
            <a:off x="1259632" y="332657"/>
            <a:ext cx="7488832"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r" defTabSz="914400" eaLnBrk="0" fontAlgn="base" latinLnBrk="0" hangingPunct="0">
              <a:lnSpc>
                <a:spcPct val="100000"/>
              </a:lnSpc>
              <a:spcBef>
                <a:spcPct val="0"/>
              </a:spcBef>
              <a:spcAft>
                <a:spcPct val="0"/>
              </a:spcAft>
              <a:buClrTx/>
              <a:buSzTx/>
              <a:tabLst/>
              <a:defRPr/>
            </a:pPr>
            <a:r>
              <a:rPr kumimoji="0" lang="en-US" altLang="ja-JP" sz="2800" kern="0" dirty="0">
                <a:latin typeface="+mj-lt"/>
              </a:rPr>
              <a:t>Sensors</a:t>
            </a:r>
          </a:p>
        </p:txBody>
      </p:sp>
      <p:pic>
        <p:nvPicPr>
          <p:cNvPr id="2" name="Picture 1" descr="GX6000_without_sensors.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28126" y="1052736"/>
            <a:ext cx="5308170" cy="5486325"/>
          </a:xfrm>
          <a:prstGeom prst="rect">
            <a:avLst/>
          </a:prstGeom>
        </p:spPr>
      </p:pic>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28060" y="1052736"/>
            <a:ext cx="5308236" cy="5486399"/>
          </a:xfrm>
          <a:prstGeom prst="rect">
            <a:avLst/>
          </a:prstGeom>
          <a:effectLst>
            <a:outerShdw blurRad="50800" dist="38100" dir="5400000" algn="t" rotWithShape="0">
              <a:prstClr val="black">
                <a:alpha val="40000"/>
              </a:prstClr>
            </a:outerShdw>
          </a:effectLst>
        </p:spPr>
      </p:pic>
      <p:sp>
        <p:nvSpPr>
          <p:cNvPr id="3" name="TextBox 2"/>
          <p:cNvSpPr txBox="1"/>
          <p:nvPr/>
        </p:nvSpPr>
        <p:spPr>
          <a:xfrm>
            <a:off x="7236296" y="1340768"/>
            <a:ext cx="2051720" cy="830997"/>
          </a:xfrm>
          <a:prstGeom prst="rect">
            <a:avLst/>
          </a:prstGeom>
          <a:noFill/>
        </p:spPr>
        <p:txBody>
          <a:bodyPr wrap="square" rtlCol="0">
            <a:spAutoFit/>
          </a:bodyPr>
          <a:lstStyle/>
          <a:p>
            <a:r>
              <a:rPr lang="en-US" sz="2400" dirty="0"/>
              <a:t>Standard 4 Gas Sensors</a:t>
            </a:r>
          </a:p>
        </p:txBody>
      </p:sp>
      <p:sp>
        <p:nvSpPr>
          <p:cNvPr id="6" name="TextBox 5"/>
          <p:cNvSpPr txBox="1"/>
          <p:nvPr/>
        </p:nvSpPr>
        <p:spPr>
          <a:xfrm>
            <a:off x="-14949" y="1340768"/>
            <a:ext cx="2051720" cy="830997"/>
          </a:xfrm>
          <a:prstGeom prst="rect">
            <a:avLst/>
          </a:prstGeom>
          <a:noFill/>
        </p:spPr>
        <p:txBody>
          <a:bodyPr wrap="square" rtlCol="0">
            <a:spAutoFit/>
          </a:bodyPr>
          <a:lstStyle/>
          <a:p>
            <a:r>
              <a:rPr lang="en-US" sz="2400" dirty="0"/>
              <a:t>Smart Sensor</a:t>
            </a:r>
          </a:p>
          <a:p>
            <a:r>
              <a:rPr lang="en-US" sz="2400" dirty="0"/>
              <a:t>Slots</a:t>
            </a:r>
          </a:p>
        </p:txBody>
      </p:sp>
      <p:grpSp>
        <p:nvGrpSpPr>
          <p:cNvPr id="44" name="Group 43"/>
          <p:cNvGrpSpPr/>
          <p:nvPr/>
        </p:nvGrpSpPr>
        <p:grpSpPr>
          <a:xfrm>
            <a:off x="899592" y="1988840"/>
            <a:ext cx="2016224" cy="2880320"/>
            <a:chOff x="899592" y="1988840"/>
            <a:chExt cx="2016224" cy="2880320"/>
          </a:xfrm>
        </p:grpSpPr>
        <p:cxnSp>
          <p:nvCxnSpPr>
            <p:cNvPr id="8" name="Elbow Connector 7"/>
            <p:cNvCxnSpPr/>
            <p:nvPr/>
          </p:nvCxnSpPr>
          <p:spPr>
            <a:xfrm>
              <a:off x="899592" y="1988840"/>
              <a:ext cx="2016224" cy="1368152"/>
            </a:xfrm>
            <a:prstGeom prst="bentConnector3">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1907704" y="4869160"/>
              <a:ext cx="1008112"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cxnSp>
        <p:nvCxnSpPr>
          <p:cNvPr id="26" name="Straight Connector 25"/>
          <p:cNvCxnSpPr/>
          <p:nvPr/>
        </p:nvCxnSpPr>
        <p:spPr>
          <a:xfrm>
            <a:off x="1907704" y="3356992"/>
            <a:ext cx="0" cy="1512168"/>
          </a:xfrm>
          <a:prstGeom prst="line">
            <a:avLst/>
          </a:prstGeom>
        </p:spPr>
        <p:style>
          <a:lnRef idx="2">
            <a:schemeClr val="accent1"/>
          </a:lnRef>
          <a:fillRef idx="0">
            <a:schemeClr val="accent1"/>
          </a:fillRef>
          <a:effectRef idx="1">
            <a:schemeClr val="accent1"/>
          </a:effectRef>
          <a:fontRef idx="minor">
            <a:schemeClr val="tx1"/>
          </a:fontRef>
        </p:style>
      </p:cxnSp>
      <p:grpSp>
        <p:nvGrpSpPr>
          <p:cNvPr id="45" name="Group 44"/>
          <p:cNvGrpSpPr/>
          <p:nvPr/>
        </p:nvGrpSpPr>
        <p:grpSpPr>
          <a:xfrm>
            <a:off x="5652120" y="2132856"/>
            <a:ext cx="2376264" cy="3168352"/>
            <a:chOff x="5652120" y="2132856"/>
            <a:chExt cx="2376264" cy="3168352"/>
          </a:xfrm>
        </p:grpSpPr>
        <p:cxnSp>
          <p:nvCxnSpPr>
            <p:cNvPr id="37" name="Straight Connector 36"/>
            <p:cNvCxnSpPr/>
            <p:nvPr/>
          </p:nvCxnSpPr>
          <p:spPr>
            <a:xfrm>
              <a:off x="8028384" y="2132856"/>
              <a:ext cx="0" cy="3168352"/>
            </a:xfrm>
            <a:prstGeom prst="line">
              <a:avLst/>
            </a:prstGeom>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p:nvPr/>
          </p:nvCxnSpPr>
          <p:spPr>
            <a:xfrm flipH="1">
              <a:off x="6228184" y="3212976"/>
              <a:ext cx="18002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p:nvPr/>
          </p:nvCxnSpPr>
          <p:spPr>
            <a:xfrm flipH="1">
              <a:off x="6228184" y="4221088"/>
              <a:ext cx="18002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flipH="1">
              <a:off x="6228184" y="5301208"/>
              <a:ext cx="18002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p:nvPr/>
          </p:nvCxnSpPr>
          <p:spPr>
            <a:xfrm flipH="1">
              <a:off x="5652120" y="2420888"/>
              <a:ext cx="237626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997196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ounded Rectangle 7"/>
          <p:cNvSpPr/>
          <p:nvPr/>
        </p:nvSpPr>
        <p:spPr bwMode="auto">
          <a:xfrm>
            <a:off x="755576" y="2200698"/>
            <a:ext cx="3024336" cy="2664296"/>
          </a:xfrm>
          <a:prstGeom prst="roundRect">
            <a:avLst>
              <a:gd name="adj" fmla="val 3522"/>
            </a:avLst>
          </a:prstGeom>
          <a:solidFill>
            <a:schemeClr val="bg1"/>
          </a:solidFill>
          <a:ln w="9525" cap="flat" cmpd="sng" algn="ctr">
            <a:solidFill>
              <a:srgbClr val="FFFFFF"/>
            </a:solid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defTabSz="914400" eaLnBrk="0" fontAlgn="base" latinLnBrk="0" hangingPunct="0">
              <a:lnSpc>
                <a:spcPct val="100000"/>
              </a:lnSpc>
              <a:spcBef>
                <a:spcPct val="0"/>
              </a:spcBef>
              <a:spcAft>
                <a:spcPct val="0"/>
              </a:spcAft>
              <a:buClrTx/>
              <a:buSzTx/>
              <a:tabLst/>
              <a:defRPr/>
            </a:pPr>
            <a:endParaRPr kumimoji="0" lang="en-US" altLang="ja-JP" b="0" kern="0" dirty="0">
              <a:solidFill>
                <a:srgbClr val="000000"/>
              </a:solidFill>
              <a:latin typeface="+mn-lt"/>
            </a:endParaRPr>
          </a:p>
          <a:p>
            <a:pPr marR="0" lvl="0" defTabSz="914400" eaLnBrk="0" fontAlgn="base" latinLnBrk="0" hangingPunct="0">
              <a:lnSpc>
                <a:spcPct val="100000"/>
              </a:lnSpc>
              <a:spcBef>
                <a:spcPct val="0"/>
              </a:spcBef>
              <a:spcAft>
                <a:spcPct val="0"/>
              </a:spcAft>
              <a:buClrTx/>
              <a:buSzTx/>
              <a:tabLst/>
              <a:defRPr/>
            </a:pPr>
            <a:r>
              <a:rPr kumimoji="0" lang="en-US" altLang="ja-JP" b="0" kern="0" dirty="0">
                <a:solidFill>
                  <a:srgbClr val="000000"/>
                </a:solidFill>
                <a:latin typeface="+mn-lt"/>
              </a:rPr>
              <a:t> </a:t>
            </a:r>
            <a:r>
              <a:rPr kumimoji="0" lang="en-US" altLang="ja-JP" b="0" kern="0" noProof="0" dirty="0">
                <a:solidFill>
                  <a:srgbClr val="000000"/>
                </a:solidFill>
                <a:latin typeface="+mn-lt"/>
              </a:rPr>
              <a:t> </a:t>
            </a:r>
            <a:endParaRPr kumimoji="0" lang="en-GB" altLang="ja-JP" b="0" i="0" u="none" strike="noStrike" kern="0" cap="none" spc="0" normalizeH="0" baseline="0" noProof="0" dirty="0">
              <a:ln>
                <a:noFill/>
              </a:ln>
              <a:solidFill>
                <a:srgbClr val="000000"/>
              </a:solidFill>
              <a:uLnTx/>
              <a:uFillTx/>
              <a:latin typeface="+mn-lt"/>
            </a:endParaRPr>
          </a:p>
        </p:txBody>
      </p:sp>
      <p:sp>
        <p:nvSpPr>
          <p:cNvPr id="18" name="Rounded Rectangle 7"/>
          <p:cNvSpPr/>
          <p:nvPr/>
        </p:nvSpPr>
        <p:spPr bwMode="auto">
          <a:xfrm>
            <a:off x="1259632" y="332657"/>
            <a:ext cx="7488832"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r" defTabSz="914400" eaLnBrk="0" fontAlgn="base" latinLnBrk="0" hangingPunct="0">
              <a:lnSpc>
                <a:spcPct val="100000"/>
              </a:lnSpc>
              <a:spcBef>
                <a:spcPct val="0"/>
              </a:spcBef>
              <a:spcAft>
                <a:spcPct val="0"/>
              </a:spcAft>
              <a:buClrTx/>
              <a:buSzTx/>
              <a:tabLst/>
              <a:defRPr/>
            </a:pPr>
            <a:r>
              <a:rPr kumimoji="0" lang="en-US" altLang="ja-JP" sz="2800" kern="0" dirty="0">
                <a:latin typeface="+mj-lt"/>
              </a:rPr>
              <a:t>Interchangeable Sensors</a:t>
            </a:r>
          </a:p>
        </p:txBody>
      </p:sp>
      <p:pic>
        <p:nvPicPr>
          <p:cNvPr id="3" name="Picture 2" descr="4-micro-sensors.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71600" y="2200698"/>
            <a:ext cx="2589301" cy="2589301"/>
          </a:xfrm>
          <a:prstGeom prst="rect">
            <a:avLst/>
          </a:prstGeom>
          <a:effectLst>
            <a:outerShdw blurRad="50800" dist="38100" dir="8100000" algn="tr" rotWithShape="0">
              <a:prstClr val="black">
                <a:alpha val="40000"/>
              </a:prstClr>
            </a:outerShdw>
          </a:effectLst>
        </p:spPr>
      </p:pic>
      <p:pic>
        <p:nvPicPr>
          <p:cNvPr id="9" name="Picture 8" descr="DSC_5508.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55976" y="3645024"/>
            <a:ext cx="2548865" cy="2376264"/>
          </a:xfrm>
          <a:prstGeom prst="rect">
            <a:avLst/>
          </a:prstGeom>
          <a:effectLst>
            <a:outerShdw blurRad="50800" dist="38100" dir="8100000" algn="tr" rotWithShape="0">
              <a:prstClr val="black">
                <a:alpha val="40000"/>
              </a:prstClr>
            </a:outerShdw>
          </a:effectLst>
        </p:spPr>
      </p:pic>
      <p:cxnSp>
        <p:nvCxnSpPr>
          <p:cNvPr id="14" name="Straight Arrow Connector 13"/>
          <p:cNvCxnSpPr/>
          <p:nvPr/>
        </p:nvCxnSpPr>
        <p:spPr>
          <a:xfrm flipV="1">
            <a:off x="3851920" y="2200698"/>
            <a:ext cx="1224136" cy="144016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V="1">
            <a:off x="3851920" y="2848770"/>
            <a:ext cx="2592288" cy="7920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3851920" y="3640858"/>
            <a:ext cx="2880320" cy="21602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3851920" y="3640858"/>
            <a:ext cx="1440160" cy="93610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6" name="Rounded Rectangle 7"/>
          <p:cNvSpPr/>
          <p:nvPr/>
        </p:nvSpPr>
        <p:spPr bwMode="auto">
          <a:xfrm>
            <a:off x="1331640" y="5805264"/>
            <a:ext cx="6768752" cy="818052"/>
          </a:xfrm>
          <a:prstGeom prst="roundRect">
            <a:avLst>
              <a:gd name="adj" fmla="val 3522"/>
            </a:avLst>
          </a:prstGeom>
          <a:solidFill>
            <a:schemeClr val="bg1"/>
          </a:solidFill>
          <a:ln w="9525" cap="flat" cmpd="sng" algn="ctr">
            <a:solidFill>
              <a:srgbClr val="FFFFFF"/>
            </a:solid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L="342900" lvl="0" indent="-342900" eaLnBrk="0" fontAlgn="base" hangingPunct="0">
              <a:spcBef>
                <a:spcPct val="0"/>
              </a:spcBef>
              <a:spcAft>
                <a:spcPct val="0"/>
              </a:spcAft>
              <a:buFont typeface="Arial"/>
              <a:buChar char="•"/>
              <a:defRPr/>
            </a:pPr>
            <a:r>
              <a:rPr kumimoji="0" lang="en-US" altLang="ja-JP" sz="2000" b="0" kern="0" dirty="0">
                <a:latin typeface="+mn-lt"/>
              </a:rPr>
              <a:t>4 standard micro sensors are interchangeable with the 03 Series, GX-2009, GX-2012, and GX-6000</a:t>
            </a:r>
            <a:endParaRPr kumimoji="0" lang="en-GB" altLang="ja-JP" b="0" i="0" u="none" strike="noStrike" kern="0" cap="none" spc="0" normalizeH="0" baseline="0" noProof="0" dirty="0">
              <a:ln>
                <a:noFill/>
              </a:ln>
              <a:uLnTx/>
              <a:uFillTx/>
              <a:latin typeface="+mn-lt"/>
            </a:endParaRPr>
          </a:p>
        </p:txBody>
      </p:sp>
      <p:grpSp>
        <p:nvGrpSpPr>
          <p:cNvPr id="2" name="Group 1"/>
          <p:cNvGrpSpPr/>
          <p:nvPr/>
        </p:nvGrpSpPr>
        <p:grpSpPr>
          <a:xfrm>
            <a:off x="6444208" y="1988840"/>
            <a:ext cx="1769492" cy="994873"/>
            <a:chOff x="5047471" y="1196752"/>
            <a:chExt cx="1769492" cy="994873"/>
          </a:xfrm>
        </p:grpSpPr>
        <p:pic>
          <p:nvPicPr>
            <p:cNvPr id="6" name="Picture 5" descr="GX-2009-Hi-res.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47471" y="1196752"/>
              <a:ext cx="1103044" cy="994873"/>
            </a:xfrm>
            <a:prstGeom prst="rect">
              <a:avLst/>
            </a:prstGeom>
            <a:effectLst>
              <a:outerShdw blurRad="50800" dist="38100" dir="8100000" algn="tr" rotWithShape="0">
                <a:prstClr val="black">
                  <a:alpha val="40000"/>
                </a:prstClr>
              </a:outerShdw>
            </a:effectLst>
          </p:spPr>
        </p:pic>
        <p:sp>
          <p:nvSpPr>
            <p:cNvPr id="27" name="TextBox 26"/>
            <p:cNvSpPr txBox="1"/>
            <p:nvPr/>
          </p:nvSpPr>
          <p:spPr>
            <a:xfrm>
              <a:off x="6012160" y="1556792"/>
              <a:ext cx="804803" cy="276999"/>
            </a:xfrm>
            <a:prstGeom prst="rect">
              <a:avLst/>
            </a:prstGeom>
            <a:noFill/>
          </p:spPr>
          <p:txBody>
            <a:bodyPr wrap="none" rtlCol="0">
              <a:spAutoFit/>
            </a:bodyPr>
            <a:lstStyle/>
            <a:p>
              <a:r>
                <a:rPr lang="en-US" sz="1200" dirty="0"/>
                <a:t>GX-2009</a:t>
              </a:r>
            </a:p>
          </p:txBody>
        </p:sp>
      </p:grpSp>
      <p:grpSp>
        <p:nvGrpSpPr>
          <p:cNvPr id="4" name="Group 3"/>
          <p:cNvGrpSpPr/>
          <p:nvPr/>
        </p:nvGrpSpPr>
        <p:grpSpPr>
          <a:xfrm>
            <a:off x="4932040" y="1052736"/>
            <a:ext cx="2136069" cy="997461"/>
            <a:chOff x="6559639" y="1844824"/>
            <a:chExt cx="2136069" cy="997461"/>
          </a:xfrm>
        </p:grpSpPr>
        <p:pic>
          <p:nvPicPr>
            <p:cNvPr id="5" name="Picture 4" descr="O3-Series-small.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559639" y="1844824"/>
              <a:ext cx="1397005" cy="997461"/>
            </a:xfrm>
            <a:prstGeom prst="rect">
              <a:avLst/>
            </a:prstGeom>
            <a:effectLst>
              <a:outerShdw blurRad="50800" dist="38100" dir="8100000" algn="tr" rotWithShape="0">
                <a:prstClr val="black">
                  <a:alpha val="40000"/>
                </a:prstClr>
              </a:outerShdw>
            </a:effectLst>
          </p:spPr>
        </p:pic>
        <p:sp>
          <p:nvSpPr>
            <p:cNvPr id="28" name="TextBox 27"/>
            <p:cNvSpPr txBox="1"/>
            <p:nvPr/>
          </p:nvSpPr>
          <p:spPr>
            <a:xfrm>
              <a:off x="7884368" y="2276872"/>
              <a:ext cx="811340" cy="276999"/>
            </a:xfrm>
            <a:prstGeom prst="rect">
              <a:avLst/>
            </a:prstGeom>
            <a:noFill/>
          </p:spPr>
          <p:txBody>
            <a:bodyPr wrap="none" rtlCol="0">
              <a:spAutoFit/>
            </a:bodyPr>
            <a:lstStyle/>
            <a:p>
              <a:r>
                <a:rPr lang="en-US" sz="1200" dirty="0"/>
                <a:t>03 Series</a:t>
              </a:r>
            </a:p>
          </p:txBody>
        </p:sp>
      </p:grpSp>
      <p:sp>
        <p:nvSpPr>
          <p:cNvPr id="29" name="TextBox 28"/>
          <p:cNvSpPr txBox="1"/>
          <p:nvPr/>
        </p:nvSpPr>
        <p:spPr>
          <a:xfrm>
            <a:off x="5868144" y="4869160"/>
            <a:ext cx="804803" cy="276999"/>
          </a:xfrm>
          <a:prstGeom prst="rect">
            <a:avLst/>
          </a:prstGeom>
          <a:noFill/>
        </p:spPr>
        <p:txBody>
          <a:bodyPr wrap="none" rtlCol="0">
            <a:spAutoFit/>
          </a:bodyPr>
          <a:lstStyle/>
          <a:p>
            <a:r>
              <a:rPr lang="en-US" sz="1200" dirty="0"/>
              <a:t>GX-6000</a:t>
            </a:r>
          </a:p>
        </p:txBody>
      </p:sp>
      <p:grpSp>
        <p:nvGrpSpPr>
          <p:cNvPr id="8" name="Group 7"/>
          <p:cNvGrpSpPr/>
          <p:nvPr/>
        </p:nvGrpSpPr>
        <p:grpSpPr>
          <a:xfrm>
            <a:off x="6948264" y="2996952"/>
            <a:ext cx="1396737" cy="1868042"/>
            <a:chOff x="5191487" y="3861048"/>
            <a:chExt cx="1396737" cy="1868042"/>
          </a:xfrm>
        </p:grpSpPr>
        <p:pic>
          <p:nvPicPr>
            <p:cNvPr id="7" name="Picture 6" descr="GX-2012-Hi-res.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191487" y="3861048"/>
              <a:ext cx="845808" cy="1868042"/>
            </a:xfrm>
            <a:prstGeom prst="rect">
              <a:avLst/>
            </a:prstGeom>
            <a:effectLst>
              <a:outerShdw blurRad="50800" dist="38100" dir="8100000" algn="tr" rotWithShape="0">
                <a:prstClr val="black">
                  <a:alpha val="40000"/>
                </a:prstClr>
              </a:outerShdw>
            </a:effectLst>
          </p:spPr>
        </p:pic>
        <p:sp>
          <p:nvSpPr>
            <p:cNvPr id="30" name="TextBox 29"/>
            <p:cNvSpPr txBox="1"/>
            <p:nvPr/>
          </p:nvSpPr>
          <p:spPr>
            <a:xfrm>
              <a:off x="5783421" y="4952201"/>
              <a:ext cx="804803" cy="276999"/>
            </a:xfrm>
            <a:prstGeom prst="rect">
              <a:avLst/>
            </a:prstGeom>
            <a:noFill/>
          </p:spPr>
          <p:txBody>
            <a:bodyPr wrap="none" rtlCol="0">
              <a:spAutoFit/>
            </a:bodyPr>
            <a:lstStyle/>
            <a:p>
              <a:r>
                <a:rPr lang="en-US" sz="1200" dirty="0"/>
                <a:t>GX-2012</a:t>
              </a:r>
            </a:p>
          </p:txBody>
        </p:sp>
      </p:grpSp>
    </p:spTree>
    <p:extLst>
      <p:ext uri="{BB962C8B-B14F-4D97-AF65-F5344CB8AC3E}">
        <p14:creationId xmlns:p14="http://schemas.microsoft.com/office/powerpoint/2010/main" val="2536260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par>
                                <p:cTn id="8" presetID="9"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dissolve">
                                      <p:cBhvr>
                                        <p:cTn id="10" dur="500"/>
                                        <p:tgtEl>
                                          <p:spTgt spid="16"/>
                                        </p:tgtEl>
                                      </p:cBhvr>
                                    </p:animEffect>
                                  </p:childTnLst>
                                </p:cTn>
                              </p:par>
                              <p:par>
                                <p:cTn id="11" presetID="9"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dissolve">
                                      <p:cBhvr>
                                        <p:cTn id="13" dur="500"/>
                                        <p:tgtEl>
                                          <p:spTgt spid="19"/>
                                        </p:tgtEl>
                                      </p:cBhvr>
                                    </p:animEffect>
                                  </p:childTnLst>
                                </p:cTn>
                              </p:par>
                              <p:par>
                                <p:cTn id="14" presetID="9" presetClass="entr" presetSubtype="0" fill="hold"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dissolve">
                                      <p:cBhvr>
                                        <p:cTn id="1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ounded Rectangle 7"/>
          <p:cNvSpPr/>
          <p:nvPr/>
        </p:nvSpPr>
        <p:spPr bwMode="auto">
          <a:xfrm>
            <a:off x="1259632" y="332657"/>
            <a:ext cx="7488832"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r" defTabSz="914400" eaLnBrk="0" fontAlgn="base" latinLnBrk="0" hangingPunct="0">
              <a:lnSpc>
                <a:spcPct val="100000"/>
              </a:lnSpc>
              <a:spcBef>
                <a:spcPct val="0"/>
              </a:spcBef>
              <a:spcAft>
                <a:spcPct val="0"/>
              </a:spcAft>
              <a:buClrTx/>
              <a:buSzTx/>
              <a:tabLst/>
              <a:defRPr/>
            </a:pPr>
            <a:r>
              <a:rPr kumimoji="0" lang="en-US" altLang="ja-JP" sz="2800" kern="0" dirty="0">
                <a:latin typeface="+mj-lt"/>
              </a:rPr>
              <a:t>Smart Sensor Technology</a:t>
            </a:r>
          </a:p>
        </p:txBody>
      </p:sp>
      <p:graphicFrame>
        <p:nvGraphicFramePr>
          <p:cNvPr id="8" name="Table 7"/>
          <p:cNvGraphicFramePr>
            <a:graphicFrameLocks noGrp="1"/>
          </p:cNvGraphicFramePr>
          <p:nvPr>
            <p:extLst>
              <p:ext uri="{D42A27DB-BD31-4B8C-83A1-F6EECF244321}">
                <p14:modId xmlns:p14="http://schemas.microsoft.com/office/powerpoint/2010/main" val="812355558"/>
              </p:ext>
            </p:extLst>
          </p:nvPr>
        </p:nvGraphicFramePr>
        <p:xfrm>
          <a:off x="107504" y="2564906"/>
          <a:ext cx="2880320" cy="4142084"/>
        </p:xfrm>
        <a:graphic>
          <a:graphicData uri="http://schemas.openxmlformats.org/drawingml/2006/table">
            <a:tbl>
              <a:tblPr firstRow="1" bandRow="1">
                <a:tableStyleId>{5C22544A-7EE6-4342-B048-85BDC9FD1C3A}</a:tableStyleId>
              </a:tblPr>
              <a:tblGrid>
                <a:gridCol w="1440160">
                  <a:extLst>
                    <a:ext uri="{9D8B030D-6E8A-4147-A177-3AD203B41FA5}">
                      <a16:colId xmlns:a16="http://schemas.microsoft.com/office/drawing/2014/main" val="20000"/>
                    </a:ext>
                  </a:extLst>
                </a:gridCol>
                <a:gridCol w="1440160">
                  <a:extLst>
                    <a:ext uri="{9D8B030D-6E8A-4147-A177-3AD203B41FA5}">
                      <a16:colId xmlns:a16="http://schemas.microsoft.com/office/drawing/2014/main" val="20001"/>
                    </a:ext>
                  </a:extLst>
                </a:gridCol>
              </a:tblGrid>
              <a:tr h="648070">
                <a:tc gridSpan="2">
                  <a:txBody>
                    <a:bodyPr/>
                    <a:lstStyle/>
                    <a:p>
                      <a:pPr algn="ctr"/>
                      <a:r>
                        <a:rPr lang="en-US" sz="1600" b="0" dirty="0">
                          <a:solidFill>
                            <a:schemeClr val="tx1"/>
                          </a:solidFill>
                        </a:rPr>
                        <a:t>Smart Electrochemical</a:t>
                      </a:r>
                      <a:r>
                        <a:rPr lang="en-US" sz="1600" b="0" baseline="0" dirty="0">
                          <a:solidFill>
                            <a:schemeClr val="tx1"/>
                          </a:solidFill>
                        </a:rPr>
                        <a:t> </a:t>
                      </a:r>
                      <a:br>
                        <a:rPr lang="en-US" sz="1600" b="0" baseline="0" dirty="0">
                          <a:solidFill>
                            <a:schemeClr val="tx1"/>
                          </a:solidFill>
                        </a:rPr>
                      </a:br>
                      <a:r>
                        <a:rPr lang="en-US" sz="1600" b="0" baseline="0" dirty="0">
                          <a:solidFill>
                            <a:schemeClr val="tx1"/>
                          </a:solidFill>
                        </a:rPr>
                        <a:t>(ESS-03DH-XXX)</a:t>
                      </a:r>
                      <a:endParaRPr lang="en-US" sz="1600" b="0" dirty="0">
                        <a:solidFill>
                          <a:schemeClr val="tx1"/>
                        </a:solidFill>
                      </a:endParaRPr>
                    </a:p>
                  </a:txBody>
                  <a:tcP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solidFill>
                      <a:srgbClr val="FFFF00"/>
                    </a:solidFill>
                  </a:tcPr>
                </a:tc>
                <a:tc hMerge="1">
                  <a:txBody>
                    <a:bodyPr/>
                    <a:lstStyle/>
                    <a:p>
                      <a:endParaRPr lang="en-US" dirty="0"/>
                    </a:p>
                  </a:txBody>
                  <a:tcPr/>
                </a:tc>
                <a:extLst>
                  <a:ext uri="{0D108BD9-81ED-4DB2-BD59-A6C34878D82A}">
                    <a16:rowId xmlns:a16="http://schemas.microsoft.com/office/drawing/2014/main" val="10000"/>
                  </a:ext>
                </a:extLst>
              </a:tr>
              <a:tr h="426992">
                <a:tc>
                  <a:txBody>
                    <a:bodyPr/>
                    <a:lstStyle/>
                    <a:p>
                      <a:pPr algn="ctr"/>
                      <a:r>
                        <a:rPr lang="en-US" sz="1600" dirty="0"/>
                        <a:t>GAS</a:t>
                      </a:r>
                    </a:p>
                  </a:txBody>
                  <a:tcPr anchor="ct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solidFill>
                      <a:schemeClr val="bg1">
                        <a:lumMod val="95000"/>
                      </a:schemeClr>
                    </a:solidFill>
                  </a:tcPr>
                </a:tc>
                <a:tc>
                  <a:txBody>
                    <a:bodyPr/>
                    <a:lstStyle/>
                    <a:p>
                      <a:pPr algn="ctr"/>
                      <a:r>
                        <a:rPr lang="en-US" sz="1600" dirty="0"/>
                        <a:t>RANGE</a:t>
                      </a:r>
                    </a:p>
                  </a:txBody>
                  <a:tcPr anchor="ct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1"/>
                  </a:ext>
                </a:extLst>
              </a:tr>
              <a:tr h="335448">
                <a:tc>
                  <a:txBody>
                    <a:bodyPr/>
                    <a:lstStyle/>
                    <a:p>
                      <a:pPr algn="l"/>
                      <a:r>
                        <a:rPr lang="en-US" sz="1000" dirty="0"/>
                        <a:t>Ammonia</a:t>
                      </a:r>
                      <a:r>
                        <a:rPr lang="en-US" sz="1000" baseline="0" dirty="0"/>
                        <a:t> (NH3)</a:t>
                      </a:r>
                      <a:endParaRPr lang="en-US" sz="1000" dirty="0"/>
                    </a:p>
                  </a:txBody>
                  <a:tcPr anchor="ct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solidFill>
                      <a:schemeClr val="bg1">
                        <a:lumMod val="95000"/>
                      </a:schemeClr>
                    </a:solidFill>
                  </a:tcPr>
                </a:tc>
                <a:tc>
                  <a:txBody>
                    <a:bodyPr/>
                    <a:lstStyle/>
                    <a:p>
                      <a:pPr algn="ctr"/>
                      <a:r>
                        <a:rPr lang="en-US" sz="1000" dirty="0"/>
                        <a:t>0-400 ppm</a:t>
                      </a:r>
                    </a:p>
                  </a:txBody>
                  <a:tcPr anchor="ct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335448">
                <a:tc>
                  <a:txBody>
                    <a:bodyPr/>
                    <a:lstStyle/>
                    <a:p>
                      <a:pPr algn="l"/>
                      <a:r>
                        <a:rPr lang="en-US" sz="1000" dirty="0"/>
                        <a:t>Chlorine</a:t>
                      </a:r>
                      <a:r>
                        <a:rPr lang="en-US" sz="1000" baseline="0" dirty="0"/>
                        <a:t> (Cl2)</a:t>
                      </a:r>
                      <a:endParaRPr lang="en-US" sz="1000" dirty="0"/>
                    </a:p>
                  </a:txBody>
                  <a:tcPr anchor="ct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solidFill>
                      <a:schemeClr val="bg1">
                        <a:lumMod val="95000"/>
                      </a:schemeClr>
                    </a:solidFill>
                  </a:tcPr>
                </a:tc>
                <a:tc>
                  <a:txBody>
                    <a:bodyPr/>
                    <a:lstStyle/>
                    <a:p>
                      <a:pPr algn="ctr"/>
                      <a:r>
                        <a:rPr lang="en-US" sz="1000" dirty="0"/>
                        <a:t>0-10ppm</a:t>
                      </a:r>
                    </a:p>
                  </a:txBody>
                  <a:tcPr anchor="ct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3"/>
                  </a:ext>
                </a:extLst>
              </a:tr>
              <a:tr h="533739">
                <a:tc>
                  <a:txBody>
                    <a:bodyPr/>
                    <a:lstStyle/>
                    <a:p>
                      <a:pPr algn="l"/>
                      <a:r>
                        <a:rPr lang="en-US" sz="1000" dirty="0"/>
                        <a:t>Hydrogen</a:t>
                      </a:r>
                      <a:r>
                        <a:rPr lang="en-US" sz="1000" baseline="0" dirty="0"/>
                        <a:t> Cyanide (HCN)</a:t>
                      </a:r>
                      <a:endParaRPr lang="en-US" sz="1000" dirty="0"/>
                    </a:p>
                  </a:txBody>
                  <a:tcPr anchor="ct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solidFill>
                      <a:schemeClr val="bg1">
                        <a:lumMod val="95000"/>
                      </a:schemeClr>
                    </a:solidFill>
                  </a:tcPr>
                </a:tc>
                <a:tc>
                  <a:txBody>
                    <a:bodyPr/>
                    <a:lstStyle/>
                    <a:p>
                      <a:pPr algn="ctr"/>
                      <a:r>
                        <a:rPr lang="en-US" sz="1000" dirty="0"/>
                        <a:t>0-15ppm</a:t>
                      </a:r>
                    </a:p>
                  </a:txBody>
                  <a:tcPr anchor="ct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4"/>
                  </a:ext>
                </a:extLst>
              </a:tr>
              <a:tr h="533739">
                <a:tc>
                  <a:txBody>
                    <a:bodyPr/>
                    <a:lstStyle/>
                    <a:p>
                      <a:pPr algn="l"/>
                      <a:r>
                        <a:rPr lang="en-US" sz="1000" dirty="0"/>
                        <a:t>Nitrogen Dioxide (NO2)</a:t>
                      </a:r>
                    </a:p>
                  </a:txBody>
                  <a:tcPr anchor="ct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solidFill>
                      <a:schemeClr val="bg1">
                        <a:lumMod val="95000"/>
                      </a:schemeClr>
                    </a:solidFill>
                  </a:tcPr>
                </a:tc>
                <a:tc>
                  <a:txBody>
                    <a:bodyPr/>
                    <a:lstStyle/>
                    <a:p>
                      <a:pPr algn="ctr"/>
                      <a:r>
                        <a:rPr lang="en-US" sz="1000" dirty="0"/>
                        <a:t>0-20 ppm</a:t>
                      </a:r>
                    </a:p>
                  </a:txBody>
                  <a:tcPr anchor="ct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5"/>
                  </a:ext>
                </a:extLst>
              </a:tr>
              <a:tr h="533739">
                <a:tc>
                  <a:txBody>
                    <a:bodyPr/>
                    <a:lstStyle/>
                    <a:p>
                      <a:pPr algn="l"/>
                      <a:r>
                        <a:rPr lang="en-US" sz="1000" dirty="0"/>
                        <a:t>Sulfur Dioxide (SO2)</a:t>
                      </a:r>
                    </a:p>
                  </a:txBody>
                  <a:tcPr anchor="ct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solidFill>
                      <a:schemeClr val="bg1">
                        <a:lumMod val="95000"/>
                      </a:schemeClr>
                    </a:solidFill>
                  </a:tcPr>
                </a:tc>
                <a:tc>
                  <a:txBody>
                    <a:bodyPr/>
                    <a:lstStyle/>
                    <a:p>
                      <a:pPr algn="ctr"/>
                      <a:r>
                        <a:rPr lang="en-US" sz="1000" dirty="0"/>
                        <a:t>0-99.9 ppm</a:t>
                      </a:r>
                    </a:p>
                  </a:txBody>
                  <a:tcPr anchor="ct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6"/>
                  </a:ext>
                </a:extLst>
              </a:tr>
              <a:tr h="794909">
                <a:tc gridSpan="2">
                  <a:txBody>
                    <a:bodyPr/>
                    <a:lstStyle/>
                    <a:p>
                      <a:pPr algn="l"/>
                      <a:r>
                        <a:rPr lang="en-US" sz="1000" dirty="0"/>
                        <a:t>Monitor</a:t>
                      </a:r>
                      <a:r>
                        <a:rPr lang="en-US" sz="1000" baseline="0" dirty="0"/>
                        <a:t> a wide variety of toxic gases. Smart plug and play sensors are auto recognized and can be remotely calibrated</a:t>
                      </a:r>
                      <a:endParaRPr lang="en-US" sz="1000" dirty="0"/>
                    </a:p>
                  </a:txBody>
                  <a:tcPr anchor="ct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solidFill>
                      <a:schemeClr val="bg1">
                        <a:lumMod val="95000"/>
                      </a:schemeClr>
                    </a:solidFill>
                  </a:tcPr>
                </a:tc>
                <a:tc hMerge="1">
                  <a:txBody>
                    <a:bodyPr/>
                    <a:lstStyle/>
                    <a:p>
                      <a:endParaRPr lang="en-US" sz="1200" dirty="0"/>
                    </a:p>
                  </a:txBody>
                  <a:tcPr/>
                </a:tc>
                <a:extLst>
                  <a:ext uri="{0D108BD9-81ED-4DB2-BD59-A6C34878D82A}">
                    <a16:rowId xmlns:a16="http://schemas.microsoft.com/office/drawing/2014/main" val="10007"/>
                  </a:ext>
                </a:extLst>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1306186615"/>
              </p:ext>
            </p:extLst>
          </p:nvPr>
        </p:nvGraphicFramePr>
        <p:xfrm>
          <a:off x="6372200" y="2561576"/>
          <a:ext cx="2664296" cy="2874570"/>
        </p:xfrm>
        <a:graphic>
          <a:graphicData uri="http://schemas.openxmlformats.org/drawingml/2006/table">
            <a:tbl>
              <a:tblPr firstRow="1" bandRow="1">
                <a:tableStyleId>{5C22544A-7EE6-4342-B048-85BDC9FD1C3A}</a:tableStyleId>
              </a:tblPr>
              <a:tblGrid>
                <a:gridCol w="1332148">
                  <a:extLst>
                    <a:ext uri="{9D8B030D-6E8A-4147-A177-3AD203B41FA5}">
                      <a16:colId xmlns:a16="http://schemas.microsoft.com/office/drawing/2014/main" val="20000"/>
                    </a:ext>
                  </a:extLst>
                </a:gridCol>
                <a:gridCol w="1332148">
                  <a:extLst>
                    <a:ext uri="{9D8B030D-6E8A-4147-A177-3AD203B41FA5}">
                      <a16:colId xmlns:a16="http://schemas.microsoft.com/office/drawing/2014/main" val="20001"/>
                    </a:ext>
                  </a:extLst>
                </a:gridCol>
              </a:tblGrid>
              <a:tr h="648072">
                <a:tc gridSpan="2">
                  <a:txBody>
                    <a:bodyPr/>
                    <a:lstStyle/>
                    <a:p>
                      <a:pPr algn="ctr"/>
                      <a:r>
                        <a:rPr lang="en-US" sz="1600" b="0" dirty="0">
                          <a:solidFill>
                            <a:schemeClr val="tx1"/>
                          </a:solidFill>
                        </a:rPr>
                        <a:t>Infrared</a:t>
                      </a:r>
                      <a:br>
                        <a:rPr lang="en-US" sz="1600" b="0" baseline="0" dirty="0">
                          <a:solidFill>
                            <a:schemeClr val="tx1"/>
                          </a:solidFill>
                        </a:rPr>
                      </a:br>
                      <a:r>
                        <a:rPr lang="en-US" sz="1600" b="0" baseline="0" dirty="0">
                          <a:solidFill>
                            <a:schemeClr val="tx1"/>
                          </a:solidFill>
                        </a:rPr>
                        <a:t>(DES-3311-1/2)</a:t>
                      </a:r>
                      <a:endParaRPr lang="en-US" sz="1600" b="0" dirty="0">
                        <a:solidFill>
                          <a:schemeClr val="tx1"/>
                        </a:solidFill>
                      </a:endParaRPr>
                    </a:p>
                  </a:txBody>
                  <a:tcP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solidFill>
                      <a:schemeClr val="accent4">
                        <a:lumMod val="60000"/>
                        <a:lumOff val="40000"/>
                      </a:schemeClr>
                    </a:solidFill>
                  </a:tcPr>
                </a:tc>
                <a:tc hMerge="1">
                  <a:txBody>
                    <a:bodyPr/>
                    <a:lstStyle/>
                    <a:p>
                      <a:endParaRPr lang="en-US" dirty="0"/>
                    </a:p>
                  </a:txBody>
                  <a:tcPr/>
                </a:tc>
                <a:extLst>
                  <a:ext uri="{0D108BD9-81ED-4DB2-BD59-A6C34878D82A}">
                    <a16:rowId xmlns:a16="http://schemas.microsoft.com/office/drawing/2014/main" val="10000"/>
                  </a:ext>
                </a:extLst>
              </a:tr>
              <a:tr h="380987">
                <a:tc>
                  <a:txBody>
                    <a:bodyPr/>
                    <a:lstStyle/>
                    <a:p>
                      <a:pPr algn="ctr"/>
                      <a:r>
                        <a:rPr lang="en-US" sz="1600" dirty="0"/>
                        <a:t>GAS</a:t>
                      </a:r>
                    </a:p>
                  </a:txBody>
                  <a:tcP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solidFill>
                      <a:schemeClr val="bg1">
                        <a:lumMod val="95000"/>
                      </a:schemeClr>
                    </a:solidFill>
                  </a:tcPr>
                </a:tc>
                <a:tc>
                  <a:txBody>
                    <a:bodyPr/>
                    <a:lstStyle/>
                    <a:p>
                      <a:pPr algn="ctr"/>
                      <a:r>
                        <a:rPr lang="en-US" sz="1600" dirty="0"/>
                        <a:t>RANGE</a:t>
                      </a:r>
                    </a:p>
                  </a:txBody>
                  <a:tcP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1"/>
                  </a:ext>
                </a:extLst>
              </a:tr>
              <a:tr h="349411">
                <a:tc>
                  <a:txBody>
                    <a:bodyPr/>
                    <a:lstStyle/>
                    <a:p>
                      <a:pPr algn="l"/>
                      <a:r>
                        <a:rPr lang="en-US" sz="1000" dirty="0"/>
                        <a:t>Carbon Dioxide</a:t>
                      </a:r>
                      <a:r>
                        <a:rPr lang="en-US" sz="1000" baseline="0" dirty="0"/>
                        <a:t> (CO2)</a:t>
                      </a:r>
                      <a:endParaRPr lang="en-US" sz="1000" dirty="0"/>
                    </a:p>
                  </a:txBody>
                  <a:tcP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solidFill>
                      <a:schemeClr val="bg1">
                        <a:lumMod val="95000"/>
                      </a:schemeClr>
                    </a:solidFill>
                  </a:tcPr>
                </a:tc>
                <a:tc>
                  <a:txBody>
                    <a:bodyPr/>
                    <a:lstStyle/>
                    <a:p>
                      <a:pPr algn="ctr"/>
                      <a:r>
                        <a:rPr lang="en-US" sz="1000" dirty="0"/>
                        <a:t>0-10,000</a:t>
                      </a:r>
                      <a:r>
                        <a:rPr lang="en-US" sz="1000" baseline="0" dirty="0"/>
                        <a:t> ppm</a:t>
                      </a:r>
                      <a:br>
                        <a:rPr lang="en-US" sz="1000" baseline="0" dirty="0"/>
                      </a:br>
                      <a:r>
                        <a:rPr lang="en-US" sz="1000" baseline="0" dirty="0"/>
                        <a:t>0-10% Vol.</a:t>
                      </a:r>
                      <a:endParaRPr lang="en-US" sz="1000" dirty="0"/>
                    </a:p>
                  </a:txBody>
                  <a:tcP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349411">
                <a:tc>
                  <a:txBody>
                    <a:bodyPr/>
                    <a:lstStyle/>
                    <a:p>
                      <a:pPr algn="l"/>
                      <a:r>
                        <a:rPr lang="en-US" sz="1000" dirty="0"/>
                        <a:t>Methane (CH4)</a:t>
                      </a:r>
                    </a:p>
                  </a:txBody>
                  <a:tcP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solidFill>
                      <a:schemeClr val="bg1">
                        <a:lumMod val="95000"/>
                      </a:schemeClr>
                    </a:solidFill>
                  </a:tcPr>
                </a:tc>
                <a:tc>
                  <a:txBody>
                    <a:bodyPr/>
                    <a:lstStyle/>
                    <a:p>
                      <a:pPr algn="ctr"/>
                      <a:r>
                        <a:rPr lang="en-US" sz="1000" dirty="0"/>
                        <a:t>0-100%</a:t>
                      </a:r>
                      <a:r>
                        <a:rPr lang="en-US" sz="1000" baseline="0" dirty="0"/>
                        <a:t> LEL</a:t>
                      </a:r>
                    </a:p>
                    <a:p>
                      <a:pPr algn="ctr"/>
                      <a:r>
                        <a:rPr lang="en-US" sz="1000" baseline="0" dirty="0"/>
                        <a:t>0-100% Vol.</a:t>
                      </a:r>
                      <a:endParaRPr lang="en-US" sz="1000" dirty="0"/>
                    </a:p>
                  </a:txBody>
                  <a:tcP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3"/>
                  </a:ext>
                </a:extLst>
              </a:tr>
              <a:tr h="504391">
                <a:tc>
                  <a:txBody>
                    <a:bodyPr/>
                    <a:lstStyle/>
                    <a:p>
                      <a:pPr algn="l"/>
                      <a:r>
                        <a:rPr lang="en-US" sz="1000" dirty="0"/>
                        <a:t>Hydrocarbons</a:t>
                      </a:r>
                    </a:p>
                  </a:txBody>
                  <a:tcP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solidFill>
                      <a:schemeClr val="bg1">
                        <a:lumMod val="95000"/>
                      </a:schemeClr>
                    </a:solidFill>
                  </a:tcPr>
                </a:tc>
                <a:tc>
                  <a:txBody>
                    <a:bodyPr/>
                    <a:lstStyle/>
                    <a:p>
                      <a:pPr algn="ctr"/>
                      <a:r>
                        <a:rPr lang="en-US" sz="1000" dirty="0"/>
                        <a:t>0-100% LEL</a:t>
                      </a:r>
                    </a:p>
                    <a:p>
                      <a:pPr algn="ctr"/>
                      <a:r>
                        <a:rPr lang="en-US" sz="1000" dirty="0"/>
                        <a:t>0-30% Vol.</a:t>
                      </a:r>
                    </a:p>
                  </a:txBody>
                  <a:tcP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4"/>
                  </a:ext>
                </a:extLst>
              </a:tr>
              <a:tr h="530713">
                <a:tc gridSpan="2">
                  <a:txBody>
                    <a:bodyPr/>
                    <a:lstStyle/>
                    <a:p>
                      <a:pPr algn="l"/>
                      <a:r>
                        <a:rPr lang="en-US" sz="1000" dirty="0"/>
                        <a:t>Monitor</a:t>
                      </a:r>
                      <a:r>
                        <a:rPr lang="en-US" sz="1000" baseline="0" dirty="0"/>
                        <a:t> Combustible gases in inert environments. Monitor wide range of CO2.</a:t>
                      </a:r>
                      <a:endParaRPr lang="en-US" sz="1000" dirty="0"/>
                    </a:p>
                  </a:txBody>
                  <a:tcP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solidFill>
                      <a:schemeClr val="bg1">
                        <a:lumMod val="95000"/>
                      </a:schemeClr>
                    </a:solidFill>
                  </a:tcPr>
                </a:tc>
                <a:tc hMerge="1">
                  <a:txBody>
                    <a:bodyPr/>
                    <a:lstStyle/>
                    <a:p>
                      <a:endParaRPr lang="en-US" sz="1200" dirty="0"/>
                    </a:p>
                  </a:txBody>
                  <a:tcPr/>
                </a:tc>
                <a:extLst>
                  <a:ext uri="{0D108BD9-81ED-4DB2-BD59-A6C34878D82A}">
                    <a16:rowId xmlns:a16="http://schemas.microsoft.com/office/drawing/2014/main" val="10005"/>
                  </a:ext>
                </a:extLst>
              </a:tr>
            </a:tbl>
          </a:graphicData>
        </a:graphic>
      </p:graphicFrame>
      <p:pic>
        <p:nvPicPr>
          <p:cNvPr id="12" name="Picture 11" descr="PID_001.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39952" y="980728"/>
            <a:ext cx="1118388" cy="1512187"/>
          </a:xfrm>
          <a:prstGeom prst="rect">
            <a:avLst/>
          </a:prstGeom>
          <a:effectLst>
            <a:outerShdw blurRad="50800" dist="38100" dir="8100000" algn="tr" rotWithShape="0">
              <a:prstClr val="black">
                <a:alpha val="40000"/>
              </a:prstClr>
            </a:outerShdw>
          </a:effectLst>
        </p:spPr>
      </p:pic>
      <p:pic>
        <p:nvPicPr>
          <p:cNvPr id="13" name="Picture 12" descr="ESS-03DH-HCN.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1600" y="980728"/>
            <a:ext cx="1182457" cy="1583944"/>
          </a:xfrm>
          <a:prstGeom prst="rect">
            <a:avLst/>
          </a:prstGeom>
          <a:effectLst>
            <a:outerShdw blurRad="50800" dist="38100" dir="8100000" algn="tr" rotWithShape="0">
              <a:prstClr val="black">
                <a:alpha val="40000"/>
              </a:prstClr>
            </a:outerShdw>
          </a:effectLst>
        </p:spPr>
      </p:pic>
      <p:pic>
        <p:nvPicPr>
          <p:cNvPr id="14" name="Picture 13" descr="DES-3311-Sensor.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092280" y="958570"/>
            <a:ext cx="1296144" cy="1602378"/>
          </a:xfrm>
          <a:prstGeom prst="rect">
            <a:avLst/>
          </a:prstGeom>
          <a:effectLst>
            <a:outerShdw blurRad="50800" dist="38100" dir="8100000" algn="tr" rotWithShape="0">
              <a:prstClr val="black">
                <a:alpha val="40000"/>
              </a:prstClr>
            </a:outerShdw>
          </a:effectLst>
        </p:spPr>
      </p:pic>
      <p:pic>
        <p:nvPicPr>
          <p:cNvPr id="3" name="Picture 2">
            <a:extLst>
              <a:ext uri="{FF2B5EF4-FFF2-40B4-BE49-F238E27FC236}">
                <a16:creationId xmlns:a16="http://schemas.microsoft.com/office/drawing/2014/main" id="{511AA26C-533A-AB40-A9C8-5209C4FDCC5D}"/>
              </a:ext>
            </a:extLst>
          </p:cNvPr>
          <p:cNvPicPr>
            <a:picLocks noChangeAspect="1"/>
          </p:cNvPicPr>
          <p:nvPr/>
        </p:nvPicPr>
        <p:blipFill>
          <a:blip r:embed="rId5"/>
          <a:stretch>
            <a:fillRect/>
          </a:stretch>
        </p:blipFill>
        <p:spPr>
          <a:xfrm>
            <a:off x="3136962" y="2560948"/>
            <a:ext cx="3086100" cy="3175000"/>
          </a:xfrm>
          <a:prstGeom prst="rect">
            <a:avLst/>
          </a:prstGeom>
        </p:spPr>
      </p:pic>
    </p:spTree>
    <p:extLst>
      <p:ext uri="{BB962C8B-B14F-4D97-AF65-F5344CB8AC3E}">
        <p14:creationId xmlns:p14="http://schemas.microsoft.com/office/powerpoint/2010/main" val="1829978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ounded Rectangle 7"/>
          <p:cNvSpPr/>
          <p:nvPr/>
        </p:nvSpPr>
        <p:spPr bwMode="auto">
          <a:xfrm>
            <a:off x="1403648" y="3373134"/>
            <a:ext cx="6479391" cy="3147384"/>
          </a:xfrm>
          <a:prstGeom prst="roundRect">
            <a:avLst>
              <a:gd name="adj" fmla="val 3522"/>
            </a:avLst>
          </a:prstGeom>
          <a:solidFill>
            <a:schemeClr val="bg1"/>
          </a:solidFill>
          <a:ln w="9525" cap="flat" cmpd="sng" algn="ctr">
            <a:solidFill>
              <a:srgbClr val="FFFFFF"/>
            </a:solid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lvl="0" eaLnBrk="0" fontAlgn="base" hangingPunct="0">
              <a:spcBef>
                <a:spcPct val="0"/>
              </a:spcBef>
              <a:spcAft>
                <a:spcPct val="0"/>
              </a:spcAft>
              <a:defRPr/>
            </a:pPr>
            <a:r>
              <a:rPr kumimoji="0" lang="en-US" altLang="ja-JP" kern="0" dirty="0">
                <a:latin typeface="+mn-lt"/>
              </a:rPr>
              <a:t>Rechargeable</a:t>
            </a:r>
            <a:r>
              <a:rPr kumimoji="0" lang="en-US" altLang="ja-JP" b="0" kern="0" dirty="0">
                <a:latin typeface="+mn-lt"/>
              </a:rPr>
              <a:t>   </a:t>
            </a:r>
          </a:p>
          <a:p>
            <a:pPr lvl="0" eaLnBrk="0" fontAlgn="base" hangingPunct="0">
              <a:spcBef>
                <a:spcPct val="0"/>
              </a:spcBef>
              <a:spcAft>
                <a:spcPct val="0"/>
              </a:spcAft>
              <a:defRPr/>
            </a:pPr>
            <a:r>
              <a:rPr kumimoji="0" lang="en-US" altLang="ja-JP" sz="1800" b="0" kern="0" dirty="0">
                <a:latin typeface="+mn-lt"/>
              </a:rPr>
              <a:t>More than </a:t>
            </a:r>
            <a:r>
              <a:rPr kumimoji="0" lang="en-US" altLang="ja-JP" sz="1800" b="0" u="sng" kern="0" dirty="0">
                <a:latin typeface="+mn-lt"/>
              </a:rPr>
              <a:t>14 hours</a:t>
            </a:r>
            <a:r>
              <a:rPr kumimoji="0" lang="en-US" altLang="ja-JP" sz="1800" b="0" kern="0" dirty="0">
                <a:latin typeface="+mn-lt"/>
              </a:rPr>
              <a:t> operation</a:t>
            </a:r>
          </a:p>
          <a:p>
            <a:pPr lvl="0" eaLnBrk="0" fontAlgn="base" hangingPunct="0">
              <a:spcBef>
                <a:spcPct val="0"/>
              </a:spcBef>
              <a:spcAft>
                <a:spcPct val="0"/>
              </a:spcAft>
              <a:defRPr/>
            </a:pPr>
            <a:r>
              <a:rPr kumimoji="0" lang="en-US" altLang="ja-JP" sz="1800" b="0" kern="0" dirty="0">
                <a:latin typeface="+mn-lt"/>
              </a:rPr>
              <a:t>A complete charge in 3 hours</a:t>
            </a:r>
          </a:p>
        </p:txBody>
      </p:sp>
      <p:sp>
        <p:nvSpPr>
          <p:cNvPr id="7" name="Rounded Rectangle 7"/>
          <p:cNvSpPr/>
          <p:nvPr/>
        </p:nvSpPr>
        <p:spPr bwMode="auto">
          <a:xfrm>
            <a:off x="1403648" y="1556792"/>
            <a:ext cx="6479391" cy="1516207"/>
          </a:xfrm>
          <a:prstGeom prst="roundRect">
            <a:avLst>
              <a:gd name="adj" fmla="val 3522"/>
            </a:avLst>
          </a:prstGeom>
          <a:solidFill>
            <a:schemeClr val="bg1"/>
          </a:solidFill>
          <a:ln w="9525" cap="flat" cmpd="sng" algn="ctr">
            <a:solidFill>
              <a:srgbClr val="FFFFFF"/>
            </a:solid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lvl="0" eaLnBrk="0" fontAlgn="base" hangingPunct="0">
              <a:spcBef>
                <a:spcPct val="0"/>
              </a:spcBef>
              <a:spcAft>
                <a:spcPct val="0"/>
              </a:spcAft>
              <a:defRPr/>
            </a:pPr>
            <a:r>
              <a:rPr kumimoji="0" lang="en-US" altLang="ja-JP" kern="0" dirty="0">
                <a:latin typeface="+mn-lt"/>
              </a:rPr>
              <a:t>Alkaline</a:t>
            </a:r>
            <a:r>
              <a:rPr kumimoji="0" lang="en-US" altLang="ja-JP" b="0" kern="0" dirty="0">
                <a:latin typeface="+mn-lt"/>
              </a:rPr>
              <a:t>   </a:t>
            </a:r>
            <a:endParaRPr kumimoji="0" lang="en-US" altLang="ja-JP" sz="2000" b="0" kern="0" dirty="0">
              <a:latin typeface="+mn-lt"/>
            </a:endParaRPr>
          </a:p>
          <a:p>
            <a:pPr lvl="0" eaLnBrk="0" fontAlgn="base" hangingPunct="0">
              <a:spcBef>
                <a:spcPct val="0"/>
              </a:spcBef>
              <a:spcAft>
                <a:spcPct val="0"/>
              </a:spcAft>
              <a:defRPr/>
            </a:pPr>
            <a:r>
              <a:rPr kumimoji="0" lang="en-US" altLang="ja-JP" sz="1800" b="0" kern="0" dirty="0">
                <a:latin typeface="+mn-lt"/>
              </a:rPr>
              <a:t>AA size battery x 3 pieces</a:t>
            </a:r>
          </a:p>
          <a:p>
            <a:pPr lvl="0" eaLnBrk="0" fontAlgn="base" hangingPunct="0">
              <a:spcBef>
                <a:spcPct val="0"/>
              </a:spcBef>
              <a:spcAft>
                <a:spcPct val="0"/>
              </a:spcAft>
              <a:defRPr/>
            </a:pPr>
            <a:r>
              <a:rPr kumimoji="0" lang="en-US" altLang="ja-JP" sz="1800" b="0" kern="0" dirty="0">
                <a:latin typeface="+mn-lt"/>
              </a:rPr>
              <a:t>More than </a:t>
            </a:r>
            <a:r>
              <a:rPr kumimoji="0" lang="en-US" altLang="ja-JP" sz="1800" b="0" u="sng" kern="0" dirty="0">
                <a:latin typeface="+mn-lt"/>
              </a:rPr>
              <a:t>8 hours</a:t>
            </a:r>
            <a:r>
              <a:rPr kumimoji="0" lang="en-US" altLang="ja-JP" sz="1800" b="0" kern="0" dirty="0">
                <a:latin typeface="+mn-lt"/>
              </a:rPr>
              <a:t> operation</a:t>
            </a:r>
          </a:p>
        </p:txBody>
      </p:sp>
      <p:sp>
        <p:nvSpPr>
          <p:cNvPr id="16" name="Rounded Rectangle 7"/>
          <p:cNvSpPr/>
          <p:nvPr/>
        </p:nvSpPr>
        <p:spPr bwMode="auto">
          <a:xfrm>
            <a:off x="1259632" y="332657"/>
            <a:ext cx="7488832"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r" defTabSz="914400" eaLnBrk="0" fontAlgn="base" latinLnBrk="0" hangingPunct="0">
              <a:lnSpc>
                <a:spcPct val="100000"/>
              </a:lnSpc>
              <a:spcBef>
                <a:spcPct val="0"/>
              </a:spcBef>
              <a:spcAft>
                <a:spcPct val="0"/>
              </a:spcAft>
              <a:buClrTx/>
              <a:buSzTx/>
              <a:tabLst/>
              <a:defRPr/>
            </a:pPr>
            <a:r>
              <a:rPr kumimoji="0" lang="en-US" altLang="ja-JP" sz="2800" kern="0" dirty="0">
                <a:latin typeface="+mj-lt"/>
              </a:rPr>
              <a:t>Interchangeable Power Supply</a:t>
            </a:r>
          </a:p>
        </p:txBody>
      </p:sp>
      <p:pic>
        <p:nvPicPr>
          <p:cNvPr id="4" name="Picture 3" descr="GX6000_Chargi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878231" y="3140968"/>
            <a:ext cx="1205937" cy="3399944"/>
          </a:xfrm>
          <a:prstGeom prst="rect">
            <a:avLst/>
          </a:prstGeom>
          <a:effectLst>
            <a:outerShdw blurRad="50800" dist="38100" dir="8100000" algn="tr" rotWithShape="0">
              <a:prstClr val="black">
                <a:alpha val="40000"/>
              </a:prstClr>
            </a:outerShdw>
          </a:effectLst>
        </p:spPr>
      </p:pic>
      <p:pic>
        <p:nvPicPr>
          <p:cNvPr id="5" name="Picture 4" descr="6000alkalinebattery.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31500" y="1572934"/>
            <a:ext cx="2808312" cy="1471555"/>
          </a:xfrm>
          <a:prstGeom prst="rect">
            <a:avLst/>
          </a:prstGeom>
        </p:spPr>
      </p:pic>
      <p:pic>
        <p:nvPicPr>
          <p:cNvPr id="6" name="Picture 5" descr="6000lithiumbattery.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03648" y="4885302"/>
            <a:ext cx="3131840" cy="1478229"/>
          </a:xfrm>
          <a:prstGeom prst="rect">
            <a:avLst/>
          </a:prstGeom>
        </p:spPr>
      </p:pic>
      <p:pic>
        <p:nvPicPr>
          <p:cNvPr id="2" name="Picture 1" descr="GX6000batteryonlycharging.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372200" y="4869160"/>
            <a:ext cx="1343717" cy="1628800"/>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3906971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7"/>
          <p:cNvSpPr/>
          <p:nvPr/>
        </p:nvSpPr>
        <p:spPr bwMode="auto">
          <a:xfrm>
            <a:off x="467544" y="1844824"/>
            <a:ext cx="4176464" cy="548680"/>
          </a:xfrm>
          <a:prstGeom prst="roundRect">
            <a:avLst>
              <a:gd name="adj" fmla="val 3522"/>
            </a:avLst>
          </a:prstGeom>
          <a:solidFill>
            <a:schemeClr val="bg1"/>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lvl="0" algn="ctr" eaLnBrk="0" fontAlgn="base" hangingPunct="0">
              <a:spcBef>
                <a:spcPct val="0"/>
              </a:spcBef>
              <a:spcAft>
                <a:spcPct val="0"/>
              </a:spcAft>
              <a:defRPr/>
            </a:pPr>
            <a:r>
              <a:rPr kumimoji="0" lang="en-US" altLang="ja-JP" sz="2800" kern="0" dirty="0">
                <a:latin typeface="+mn-lt"/>
              </a:rPr>
              <a:t>Confined Space Entry</a:t>
            </a:r>
            <a:endParaRPr kumimoji="0" lang="en-US" altLang="ja-JP" sz="2000" b="0" kern="0" dirty="0">
              <a:latin typeface="+mn-lt"/>
            </a:endParaRPr>
          </a:p>
          <a:p>
            <a:pPr marR="0" lvl="0" defTabSz="914400" eaLnBrk="0" fontAlgn="base" latinLnBrk="0" hangingPunct="0">
              <a:lnSpc>
                <a:spcPct val="100000"/>
              </a:lnSpc>
              <a:spcBef>
                <a:spcPct val="0"/>
              </a:spcBef>
              <a:spcAft>
                <a:spcPct val="0"/>
              </a:spcAft>
              <a:buClrTx/>
              <a:buSzTx/>
              <a:tabLst/>
              <a:defRPr/>
            </a:pPr>
            <a:endParaRPr kumimoji="0" lang="en-US" altLang="ja-JP" sz="2000" b="0" kern="0" dirty="0">
              <a:latin typeface="+mn-lt"/>
            </a:endParaRPr>
          </a:p>
          <a:p>
            <a:pPr marR="0" lvl="0" defTabSz="914400" eaLnBrk="0" fontAlgn="base" latinLnBrk="0" hangingPunct="0">
              <a:lnSpc>
                <a:spcPct val="100000"/>
              </a:lnSpc>
              <a:spcBef>
                <a:spcPct val="0"/>
              </a:spcBef>
              <a:spcAft>
                <a:spcPct val="0"/>
              </a:spcAft>
              <a:buClrTx/>
              <a:buSzTx/>
              <a:tabLst/>
              <a:defRPr/>
            </a:pPr>
            <a:endParaRPr kumimoji="0" lang="en-US" altLang="ja-JP" b="0" kern="0" dirty="0">
              <a:latin typeface="+mn-lt"/>
            </a:endParaRPr>
          </a:p>
          <a:p>
            <a:pPr marR="0" lvl="0" defTabSz="914400" eaLnBrk="0" fontAlgn="base" latinLnBrk="0" hangingPunct="0">
              <a:lnSpc>
                <a:spcPct val="100000"/>
              </a:lnSpc>
              <a:spcBef>
                <a:spcPct val="0"/>
              </a:spcBef>
              <a:spcAft>
                <a:spcPct val="0"/>
              </a:spcAft>
              <a:buClrTx/>
              <a:buSzTx/>
              <a:tabLst/>
              <a:defRPr/>
            </a:pPr>
            <a:r>
              <a:rPr kumimoji="0" lang="en-US" altLang="ja-JP" b="0" kern="0" dirty="0">
                <a:latin typeface="+mn-lt"/>
              </a:rPr>
              <a:t> </a:t>
            </a:r>
            <a:r>
              <a:rPr kumimoji="0" lang="en-US" altLang="ja-JP" b="0" kern="0" noProof="0" dirty="0">
                <a:latin typeface="+mn-lt"/>
              </a:rPr>
              <a:t> </a:t>
            </a:r>
            <a:endParaRPr kumimoji="0" lang="en-GB" altLang="ja-JP" b="0" i="0" u="none" strike="noStrike" kern="0" cap="none" spc="0" normalizeH="0" baseline="0" noProof="0" dirty="0">
              <a:ln>
                <a:noFill/>
              </a:ln>
              <a:uLnTx/>
              <a:uFillTx/>
              <a:latin typeface="+mn-lt"/>
            </a:endParaRPr>
          </a:p>
        </p:txBody>
      </p:sp>
      <p:sp>
        <p:nvSpPr>
          <p:cNvPr id="14" name="Rounded Rectangle 7"/>
          <p:cNvSpPr/>
          <p:nvPr/>
        </p:nvSpPr>
        <p:spPr bwMode="auto">
          <a:xfrm>
            <a:off x="1259632" y="332657"/>
            <a:ext cx="7488832"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r" defTabSz="914400" eaLnBrk="0" fontAlgn="base" latinLnBrk="0" hangingPunct="0">
              <a:lnSpc>
                <a:spcPct val="100000"/>
              </a:lnSpc>
              <a:spcBef>
                <a:spcPct val="0"/>
              </a:spcBef>
              <a:spcAft>
                <a:spcPct val="0"/>
              </a:spcAft>
              <a:buClrTx/>
              <a:buSzTx/>
              <a:tabLst/>
              <a:defRPr/>
            </a:pPr>
            <a:r>
              <a:rPr kumimoji="0" lang="en-US" altLang="ja-JP" sz="2800" kern="0" dirty="0">
                <a:latin typeface="+mj-lt"/>
              </a:rPr>
              <a:t>Applications</a:t>
            </a:r>
          </a:p>
        </p:txBody>
      </p:sp>
      <p:sp>
        <p:nvSpPr>
          <p:cNvPr id="2" name="TextBox 1"/>
          <p:cNvSpPr txBox="1"/>
          <p:nvPr/>
        </p:nvSpPr>
        <p:spPr>
          <a:xfrm>
            <a:off x="-133684" y="2018632"/>
            <a:ext cx="184666" cy="369332"/>
          </a:xfrm>
          <a:prstGeom prst="rect">
            <a:avLst/>
          </a:prstGeom>
          <a:noFill/>
        </p:spPr>
        <p:txBody>
          <a:bodyPr wrap="none" rtlCol="0">
            <a:spAutoFit/>
          </a:bodyPr>
          <a:lstStyle/>
          <a:p>
            <a:endParaRPr lang="en-US" dirty="0"/>
          </a:p>
        </p:txBody>
      </p:sp>
      <p:pic>
        <p:nvPicPr>
          <p:cNvPr id="4" name="Picture 3" descr="man-in-tunnel.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3528" y="2564904"/>
            <a:ext cx="4392488" cy="2928325"/>
          </a:xfrm>
          <a:prstGeom prst="rect">
            <a:avLst/>
          </a:prstGeom>
          <a:effectLst>
            <a:outerShdw blurRad="50800" dist="38100" dir="8100000" algn="tr" rotWithShape="0">
              <a:prstClr val="black">
                <a:alpha val="40000"/>
              </a:prstClr>
            </a:outerShdw>
          </a:effectLst>
        </p:spPr>
      </p:pic>
      <p:sp>
        <p:nvSpPr>
          <p:cNvPr id="24" name="Rounded Rectangle 7"/>
          <p:cNvSpPr/>
          <p:nvPr/>
        </p:nvSpPr>
        <p:spPr bwMode="auto">
          <a:xfrm>
            <a:off x="4788024" y="2492896"/>
            <a:ext cx="4248472" cy="2448272"/>
          </a:xfrm>
          <a:prstGeom prst="roundRect">
            <a:avLst>
              <a:gd name="adj" fmla="val 3522"/>
            </a:avLst>
          </a:prstGeom>
          <a:solidFill>
            <a:schemeClr val="bg1"/>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L="171450" lvl="0" indent="-171450" algn="l" eaLnBrk="0" fontAlgn="base" hangingPunct="0">
              <a:spcBef>
                <a:spcPct val="0"/>
              </a:spcBef>
              <a:spcAft>
                <a:spcPct val="0"/>
              </a:spcAft>
              <a:buFont typeface="Arial"/>
              <a:buChar char="•"/>
              <a:defRPr/>
            </a:pPr>
            <a:r>
              <a:rPr kumimoji="0" lang="en-US" altLang="ja-JP" sz="1600" b="0" kern="0" dirty="0">
                <a:latin typeface="+mn-lt"/>
              </a:rPr>
              <a:t>Monitor LEL, O2, CO, AND H2S</a:t>
            </a:r>
          </a:p>
          <a:p>
            <a:pPr marL="171450" lvl="0" indent="-171450" algn="l" eaLnBrk="0" fontAlgn="base" hangingPunct="0">
              <a:spcBef>
                <a:spcPct val="0"/>
              </a:spcBef>
              <a:spcAft>
                <a:spcPct val="0"/>
              </a:spcAft>
              <a:buFont typeface="Arial"/>
              <a:buChar char="•"/>
              <a:defRPr/>
            </a:pPr>
            <a:r>
              <a:rPr kumimoji="0" lang="en-US" altLang="ja-JP" sz="1600" b="0" kern="0" dirty="0">
                <a:latin typeface="+mn-lt"/>
              </a:rPr>
              <a:t>Pre </a:t>
            </a:r>
            <a:r>
              <a:rPr kumimoji="0" lang="mr-IN" altLang="ja-JP" sz="1600" b="0" kern="0" dirty="0">
                <a:latin typeface="+mn-lt"/>
              </a:rPr>
              <a:t>–</a:t>
            </a:r>
            <a:r>
              <a:rPr kumimoji="0" lang="en-US" altLang="ja-JP" sz="1600" b="0" kern="0" dirty="0">
                <a:latin typeface="+mn-lt"/>
              </a:rPr>
              <a:t> Entry testing with sample draw pump</a:t>
            </a:r>
          </a:p>
          <a:p>
            <a:pPr lvl="0" algn="l" eaLnBrk="0" fontAlgn="base" hangingPunct="0">
              <a:spcBef>
                <a:spcPct val="0"/>
              </a:spcBef>
              <a:spcAft>
                <a:spcPct val="0"/>
              </a:spcAft>
              <a:defRPr/>
            </a:pPr>
            <a:r>
              <a:rPr kumimoji="0" lang="en-US" altLang="ja-JP" sz="1600" b="0" kern="0" dirty="0">
                <a:latin typeface="+mn-lt"/>
              </a:rPr>
              <a:t>    -</a:t>
            </a:r>
            <a:r>
              <a:rPr kumimoji="0" lang="en-US" altLang="ja-JP" sz="1400" b="0" i="1" kern="0" dirty="0">
                <a:latin typeface="+mn-lt"/>
              </a:rPr>
              <a:t>Pull samples up to 40’</a:t>
            </a:r>
          </a:p>
          <a:p>
            <a:pPr lvl="0" algn="l" eaLnBrk="0" fontAlgn="base" hangingPunct="0">
              <a:spcBef>
                <a:spcPct val="0"/>
              </a:spcBef>
              <a:spcAft>
                <a:spcPct val="0"/>
              </a:spcAft>
              <a:defRPr/>
            </a:pPr>
            <a:r>
              <a:rPr kumimoji="0" lang="en-US" altLang="ja-JP" sz="1400" b="0" i="1" kern="0" dirty="0">
                <a:latin typeface="+mn-lt"/>
              </a:rPr>
              <a:t>    -Maintain steady sample flow to </a:t>
            </a:r>
            <a:br>
              <a:rPr kumimoji="0" lang="en-US" altLang="ja-JP" sz="1400" b="0" i="1" kern="0" dirty="0">
                <a:latin typeface="+mn-lt"/>
              </a:rPr>
            </a:br>
            <a:r>
              <a:rPr kumimoji="0" lang="en-US" altLang="ja-JP" sz="1400" b="0" i="1" kern="0" dirty="0">
                <a:latin typeface="+mn-lt"/>
              </a:rPr>
              <a:t>     sensors</a:t>
            </a:r>
            <a:endParaRPr kumimoji="0" lang="en-US" altLang="ja-JP" sz="1200" b="0" kern="0" dirty="0">
              <a:latin typeface="+mn-lt"/>
            </a:endParaRPr>
          </a:p>
          <a:p>
            <a:pPr marL="171450" indent="-171450" algn="l">
              <a:buFont typeface="Arial"/>
              <a:buChar char="•"/>
              <a:defRPr/>
            </a:pPr>
            <a:r>
              <a:rPr lang="en-US" altLang="ja-JP" sz="1600" b="0" kern="0" dirty="0">
                <a:latin typeface="+mn-lt"/>
              </a:rPr>
              <a:t>Continuously monitor confined space</a:t>
            </a:r>
          </a:p>
          <a:p>
            <a:pPr marL="171450" indent="-171450" algn="l">
              <a:buFont typeface="Arial"/>
              <a:buChar char="•"/>
              <a:defRPr/>
            </a:pPr>
            <a:r>
              <a:rPr kumimoji="0" lang="en-US" altLang="ja-JP" sz="1600" b="0" kern="0" dirty="0">
                <a:latin typeface="+mn-lt"/>
              </a:rPr>
              <a:t>Utilize as a personal monitor within the confined space</a:t>
            </a:r>
          </a:p>
          <a:p>
            <a:pPr marR="0" lvl="0" algn="l" defTabSz="914400" eaLnBrk="0" fontAlgn="base" latinLnBrk="0" hangingPunct="0">
              <a:lnSpc>
                <a:spcPct val="100000"/>
              </a:lnSpc>
              <a:spcBef>
                <a:spcPct val="0"/>
              </a:spcBef>
              <a:spcAft>
                <a:spcPct val="0"/>
              </a:spcAft>
              <a:buClrTx/>
              <a:buSzTx/>
              <a:tabLst/>
              <a:defRPr/>
            </a:pPr>
            <a:endParaRPr kumimoji="0" lang="en-US" altLang="ja-JP" sz="2000" b="0" kern="0" dirty="0">
              <a:latin typeface="+mn-lt"/>
            </a:endParaRPr>
          </a:p>
          <a:p>
            <a:pPr marR="0" lvl="0" algn="l" defTabSz="914400" eaLnBrk="0" fontAlgn="base" latinLnBrk="0" hangingPunct="0">
              <a:lnSpc>
                <a:spcPct val="100000"/>
              </a:lnSpc>
              <a:spcBef>
                <a:spcPct val="0"/>
              </a:spcBef>
              <a:spcAft>
                <a:spcPct val="0"/>
              </a:spcAft>
              <a:buClrTx/>
              <a:buSzTx/>
              <a:tabLst/>
              <a:defRPr/>
            </a:pPr>
            <a:endParaRPr kumimoji="0" lang="en-US" altLang="ja-JP" b="0" kern="0" dirty="0">
              <a:latin typeface="+mn-lt"/>
            </a:endParaRPr>
          </a:p>
          <a:p>
            <a:pPr marR="0" lvl="0" algn="l" defTabSz="914400" eaLnBrk="0" fontAlgn="base" latinLnBrk="0" hangingPunct="0">
              <a:lnSpc>
                <a:spcPct val="100000"/>
              </a:lnSpc>
              <a:spcBef>
                <a:spcPct val="0"/>
              </a:spcBef>
              <a:spcAft>
                <a:spcPct val="0"/>
              </a:spcAft>
              <a:buClrTx/>
              <a:buSzTx/>
              <a:tabLst/>
              <a:defRPr/>
            </a:pPr>
            <a:r>
              <a:rPr kumimoji="0" lang="en-US" altLang="ja-JP" b="0" kern="0" dirty="0">
                <a:latin typeface="+mn-lt"/>
              </a:rPr>
              <a:t> </a:t>
            </a:r>
            <a:r>
              <a:rPr kumimoji="0" lang="en-US" altLang="ja-JP" b="0" kern="0" noProof="0" dirty="0">
                <a:latin typeface="+mn-lt"/>
              </a:rPr>
              <a:t> </a:t>
            </a:r>
            <a:endParaRPr kumimoji="0" lang="en-GB" altLang="ja-JP" b="0" i="0" u="none" strike="noStrike" kern="0" cap="none" spc="0" normalizeH="0" baseline="0" noProof="0" dirty="0">
              <a:ln>
                <a:noFill/>
              </a:ln>
              <a:uLnTx/>
              <a:uFillTx/>
              <a:latin typeface="+mn-lt"/>
            </a:endParaRPr>
          </a:p>
        </p:txBody>
      </p:sp>
    </p:spTree>
    <p:extLst>
      <p:ext uri="{BB962C8B-B14F-4D97-AF65-F5344CB8AC3E}">
        <p14:creationId xmlns:p14="http://schemas.microsoft.com/office/powerpoint/2010/main" val="30996355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7"/>
          <p:cNvSpPr/>
          <p:nvPr/>
        </p:nvSpPr>
        <p:spPr bwMode="auto">
          <a:xfrm>
            <a:off x="467543" y="1844824"/>
            <a:ext cx="4875863" cy="548680"/>
          </a:xfrm>
          <a:prstGeom prst="roundRect">
            <a:avLst>
              <a:gd name="adj" fmla="val 3522"/>
            </a:avLst>
          </a:prstGeom>
          <a:solidFill>
            <a:schemeClr val="bg1"/>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lvl="0" algn="ctr" eaLnBrk="0" fontAlgn="base" hangingPunct="0">
              <a:spcBef>
                <a:spcPct val="0"/>
              </a:spcBef>
              <a:spcAft>
                <a:spcPct val="0"/>
              </a:spcAft>
              <a:defRPr/>
            </a:pPr>
            <a:r>
              <a:rPr kumimoji="0" lang="en-US" altLang="ja-JP" sz="2800" kern="0" dirty="0">
                <a:latin typeface="+mn-lt"/>
              </a:rPr>
              <a:t>Environmental Monitoring</a:t>
            </a:r>
            <a:endParaRPr kumimoji="0" lang="en-US" altLang="ja-JP" sz="2000" b="0" kern="0" dirty="0">
              <a:latin typeface="+mn-lt"/>
            </a:endParaRPr>
          </a:p>
          <a:p>
            <a:pPr marR="0" lvl="0" defTabSz="914400" eaLnBrk="0" fontAlgn="base" latinLnBrk="0" hangingPunct="0">
              <a:lnSpc>
                <a:spcPct val="100000"/>
              </a:lnSpc>
              <a:spcBef>
                <a:spcPct val="0"/>
              </a:spcBef>
              <a:spcAft>
                <a:spcPct val="0"/>
              </a:spcAft>
              <a:buClrTx/>
              <a:buSzTx/>
              <a:tabLst/>
              <a:defRPr/>
            </a:pPr>
            <a:endParaRPr kumimoji="0" lang="en-US" altLang="ja-JP" sz="2000" b="0" kern="0" dirty="0">
              <a:latin typeface="+mn-lt"/>
            </a:endParaRPr>
          </a:p>
          <a:p>
            <a:pPr marR="0" lvl="0" defTabSz="914400" eaLnBrk="0" fontAlgn="base" latinLnBrk="0" hangingPunct="0">
              <a:lnSpc>
                <a:spcPct val="100000"/>
              </a:lnSpc>
              <a:spcBef>
                <a:spcPct val="0"/>
              </a:spcBef>
              <a:spcAft>
                <a:spcPct val="0"/>
              </a:spcAft>
              <a:buClrTx/>
              <a:buSzTx/>
              <a:tabLst/>
              <a:defRPr/>
            </a:pPr>
            <a:endParaRPr kumimoji="0" lang="en-US" altLang="ja-JP" b="0" kern="0" dirty="0">
              <a:latin typeface="+mn-lt"/>
            </a:endParaRPr>
          </a:p>
          <a:p>
            <a:pPr marR="0" lvl="0" defTabSz="914400" eaLnBrk="0" fontAlgn="base" latinLnBrk="0" hangingPunct="0">
              <a:lnSpc>
                <a:spcPct val="100000"/>
              </a:lnSpc>
              <a:spcBef>
                <a:spcPct val="0"/>
              </a:spcBef>
              <a:spcAft>
                <a:spcPct val="0"/>
              </a:spcAft>
              <a:buClrTx/>
              <a:buSzTx/>
              <a:tabLst/>
              <a:defRPr/>
            </a:pPr>
            <a:r>
              <a:rPr kumimoji="0" lang="en-US" altLang="ja-JP" b="0" kern="0" dirty="0">
                <a:latin typeface="+mn-lt"/>
              </a:rPr>
              <a:t> </a:t>
            </a:r>
            <a:r>
              <a:rPr kumimoji="0" lang="en-US" altLang="ja-JP" b="0" kern="0" noProof="0" dirty="0">
                <a:latin typeface="+mn-lt"/>
              </a:rPr>
              <a:t> </a:t>
            </a:r>
            <a:endParaRPr kumimoji="0" lang="en-GB" altLang="ja-JP" b="0" i="0" u="none" strike="noStrike" kern="0" cap="none" spc="0" normalizeH="0" baseline="0" noProof="0" dirty="0">
              <a:ln>
                <a:noFill/>
              </a:ln>
              <a:uLnTx/>
              <a:uFillTx/>
              <a:latin typeface="+mn-lt"/>
            </a:endParaRPr>
          </a:p>
        </p:txBody>
      </p:sp>
      <p:sp>
        <p:nvSpPr>
          <p:cNvPr id="14" name="Rounded Rectangle 7"/>
          <p:cNvSpPr/>
          <p:nvPr/>
        </p:nvSpPr>
        <p:spPr bwMode="auto">
          <a:xfrm>
            <a:off x="1259632" y="332657"/>
            <a:ext cx="7488832"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r" defTabSz="914400" eaLnBrk="0" fontAlgn="base" latinLnBrk="0" hangingPunct="0">
              <a:lnSpc>
                <a:spcPct val="100000"/>
              </a:lnSpc>
              <a:spcBef>
                <a:spcPct val="0"/>
              </a:spcBef>
              <a:spcAft>
                <a:spcPct val="0"/>
              </a:spcAft>
              <a:buClrTx/>
              <a:buSzTx/>
              <a:tabLst/>
              <a:defRPr/>
            </a:pPr>
            <a:r>
              <a:rPr kumimoji="0" lang="en-US" altLang="ja-JP" sz="2800" kern="0" dirty="0">
                <a:latin typeface="+mj-lt"/>
              </a:rPr>
              <a:t>Applications</a:t>
            </a:r>
          </a:p>
        </p:txBody>
      </p:sp>
      <p:sp>
        <p:nvSpPr>
          <p:cNvPr id="2" name="TextBox 1"/>
          <p:cNvSpPr txBox="1"/>
          <p:nvPr/>
        </p:nvSpPr>
        <p:spPr>
          <a:xfrm>
            <a:off x="-133684" y="2018632"/>
            <a:ext cx="184666" cy="369332"/>
          </a:xfrm>
          <a:prstGeom prst="rect">
            <a:avLst/>
          </a:prstGeom>
          <a:noFill/>
        </p:spPr>
        <p:txBody>
          <a:bodyPr wrap="none" rtlCol="0">
            <a:spAutoFit/>
          </a:bodyPr>
          <a:lstStyle/>
          <a:p>
            <a:endParaRPr lang="en-US"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3528" y="2564904"/>
            <a:ext cx="4392487" cy="2928325"/>
          </a:xfrm>
          <a:prstGeom prst="rect">
            <a:avLst/>
          </a:prstGeom>
          <a:effectLst>
            <a:outerShdw blurRad="50800" dist="38100" dir="8100000" algn="tr" rotWithShape="0">
              <a:prstClr val="black">
                <a:alpha val="40000"/>
              </a:prstClr>
            </a:outerShdw>
          </a:effectLst>
        </p:spPr>
      </p:pic>
      <p:sp>
        <p:nvSpPr>
          <p:cNvPr id="24" name="Rounded Rectangle 7"/>
          <p:cNvSpPr/>
          <p:nvPr/>
        </p:nvSpPr>
        <p:spPr bwMode="auto">
          <a:xfrm>
            <a:off x="4788024" y="2492896"/>
            <a:ext cx="4248472" cy="1872208"/>
          </a:xfrm>
          <a:prstGeom prst="roundRect">
            <a:avLst>
              <a:gd name="adj" fmla="val 3522"/>
            </a:avLst>
          </a:prstGeom>
          <a:solidFill>
            <a:schemeClr val="bg1"/>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L="171450" lvl="0" indent="-171450" algn="l" eaLnBrk="0" fontAlgn="base" hangingPunct="0">
              <a:spcBef>
                <a:spcPct val="0"/>
              </a:spcBef>
              <a:spcAft>
                <a:spcPct val="0"/>
              </a:spcAft>
              <a:buFont typeface="Arial"/>
              <a:buChar char="•"/>
              <a:defRPr/>
            </a:pPr>
            <a:r>
              <a:rPr kumimoji="0" lang="en-US" altLang="ja-JP" sz="1600" b="0" kern="0" dirty="0">
                <a:latin typeface="+mn-lt"/>
              </a:rPr>
              <a:t>GX-6000 is Method 21 complian</a:t>
            </a:r>
            <a:r>
              <a:rPr lang="en-US" altLang="ja-JP" sz="1600" b="0" kern="0" dirty="0">
                <a:latin typeface="+mn-lt"/>
              </a:rPr>
              <a:t>t</a:t>
            </a:r>
          </a:p>
          <a:p>
            <a:pPr marL="914400" lvl="1" indent="-171450" algn="l">
              <a:buFont typeface="Arial"/>
              <a:buChar char="•"/>
              <a:defRPr/>
            </a:pPr>
            <a:r>
              <a:rPr lang="en-US" altLang="ja-JP" sz="1400" b="0" kern="0" dirty="0">
                <a:latin typeface="+mn-lt"/>
              </a:rPr>
              <a:t>monitor ppm level combustibles</a:t>
            </a:r>
          </a:p>
          <a:p>
            <a:pPr marL="171450" lvl="0" indent="-171450" algn="l" eaLnBrk="0" fontAlgn="base" hangingPunct="0">
              <a:spcBef>
                <a:spcPct val="0"/>
              </a:spcBef>
              <a:spcAft>
                <a:spcPct val="0"/>
              </a:spcAft>
              <a:buFont typeface="Arial"/>
              <a:buChar char="•"/>
              <a:defRPr/>
            </a:pPr>
            <a:r>
              <a:rPr lang="en-US" altLang="ja-JP" sz="1600" b="0" kern="0" dirty="0">
                <a:latin typeface="+mn-lt"/>
              </a:rPr>
              <a:t>Hazardous waste monitoring to determine proper PPE</a:t>
            </a:r>
          </a:p>
          <a:p>
            <a:pPr marL="171450" lvl="0" indent="-171450" algn="l" eaLnBrk="0" fontAlgn="base" hangingPunct="0">
              <a:spcBef>
                <a:spcPct val="0"/>
              </a:spcBef>
              <a:spcAft>
                <a:spcPct val="0"/>
              </a:spcAft>
              <a:buFont typeface="Arial"/>
              <a:buChar char="•"/>
              <a:defRPr/>
            </a:pPr>
            <a:r>
              <a:rPr lang="en-US" altLang="ja-JP" sz="1600" b="0" kern="0" dirty="0">
                <a:latin typeface="+mn-lt"/>
              </a:rPr>
              <a:t>Soil Remediation from leaking underground storage tanks</a:t>
            </a:r>
          </a:p>
          <a:p>
            <a:pPr marL="1028700" lvl="1" algn="l">
              <a:buFont typeface="Arial"/>
              <a:buChar char="•"/>
              <a:defRPr/>
            </a:pPr>
            <a:r>
              <a:rPr lang="en-GB" altLang="ja-JP" sz="1400" b="0" kern="0" dirty="0">
                <a:latin typeface="+mn-lt"/>
              </a:rPr>
              <a:t>PID measures BTEX and THC’s</a:t>
            </a:r>
          </a:p>
          <a:p>
            <a:pPr marL="285750" algn="l">
              <a:defRPr/>
            </a:pPr>
            <a:endParaRPr lang="en-GB" altLang="ja-JP" sz="1400" b="0" kern="0" dirty="0">
              <a:latin typeface="+mn-lt"/>
            </a:endParaRPr>
          </a:p>
        </p:txBody>
      </p:sp>
    </p:spTree>
    <p:extLst>
      <p:ext uri="{BB962C8B-B14F-4D97-AF65-F5344CB8AC3E}">
        <p14:creationId xmlns:p14="http://schemas.microsoft.com/office/powerpoint/2010/main" val="189392930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ounded Rectangle 7"/>
          <p:cNvSpPr/>
          <p:nvPr/>
        </p:nvSpPr>
        <p:spPr bwMode="auto">
          <a:xfrm>
            <a:off x="1259632" y="332657"/>
            <a:ext cx="7488832"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r" defTabSz="914400" eaLnBrk="0" fontAlgn="base" latinLnBrk="0" hangingPunct="0">
              <a:lnSpc>
                <a:spcPct val="100000"/>
              </a:lnSpc>
              <a:spcBef>
                <a:spcPct val="0"/>
              </a:spcBef>
              <a:spcAft>
                <a:spcPct val="0"/>
              </a:spcAft>
              <a:buClrTx/>
              <a:buSzTx/>
              <a:tabLst/>
              <a:defRPr/>
            </a:pPr>
            <a:r>
              <a:rPr kumimoji="0" lang="en-US" altLang="ja-JP" sz="2800" kern="0" dirty="0">
                <a:latin typeface="+mj-lt"/>
              </a:rPr>
              <a:t>Applications</a:t>
            </a:r>
          </a:p>
        </p:txBody>
      </p:sp>
      <p:sp>
        <p:nvSpPr>
          <p:cNvPr id="2" name="TextBox 1"/>
          <p:cNvSpPr txBox="1"/>
          <p:nvPr/>
        </p:nvSpPr>
        <p:spPr>
          <a:xfrm>
            <a:off x="-133684" y="2018632"/>
            <a:ext cx="184666" cy="369332"/>
          </a:xfrm>
          <a:prstGeom prst="rect">
            <a:avLst/>
          </a:prstGeom>
          <a:noFill/>
        </p:spPr>
        <p:txBody>
          <a:bodyPr wrap="none" rtlCol="0">
            <a:spAutoFit/>
          </a:bodyPr>
          <a:lstStyle/>
          <a:p>
            <a:endParaRPr lang="en-US" dirty="0"/>
          </a:p>
        </p:txBody>
      </p:sp>
      <p:pic>
        <p:nvPicPr>
          <p:cNvPr id="9" name="Picture 8"/>
          <p:cNvPicPr>
            <a:picLocks/>
          </p:cNvPicPr>
          <p:nvPr/>
        </p:nvPicPr>
        <p:blipFill>
          <a:blip r:embed="rId2" cstate="email">
            <a:extLst>
              <a:ext uri="{28A0092B-C50C-407E-A947-70E740481C1C}">
                <a14:useLocalDpi xmlns:a14="http://schemas.microsoft.com/office/drawing/2010/main"/>
              </a:ext>
            </a:extLst>
          </a:blip>
          <a:stretch>
            <a:fillRect/>
          </a:stretch>
        </p:blipFill>
        <p:spPr>
          <a:xfrm>
            <a:off x="332232" y="2924944"/>
            <a:ext cx="4380856" cy="2928325"/>
          </a:xfrm>
          <a:prstGeom prst="rect">
            <a:avLst/>
          </a:prstGeom>
          <a:effectLst>
            <a:outerShdw blurRad="50800" dist="38100" dir="8100000" algn="tr" rotWithShape="0">
              <a:prstClr val="black">
                <a:alpha val="40000"/>
              </a:prstClr>
            </a:outerShdw>
          </a:effectLst>
        </p:spPr>
      </p:pic>
      <p:sp>
        <p:nvSpPr>
          <p:cNvPr id="10" name="Rounded Rectangle 7"/>
          <p:cNvSpPr/>
          <p:nvPr/>
        </p:nvSpPr>
        <p:spPr bwMode="auto">
          <a:xfrm>
            <a:off x="467543" y="1844824"/>
            <a:ext cx="4875863" cy="548680"/>
          </a:xfrm>
          <a:prstGeom prst="roundRect">
            <a:avLst>
              <a:gd name="adj" fmla="val 3522"/>
            </a:avLst>
          </a:prstGeom>
          <a:solidFill>
            <a:schemeClr val="bg1"/>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lvl="0" algn="ctr" eaLnBrk="0" fontAlgn="base" hangingPunct="0">
              <a:spcBef>
                <a:spcPct val="0"/>
              </a:spcBef>
              <a:spcAft>
                <a:spcPct val="0"/>
              </a:spcAft>
              <a:defRPr/>
            </a:pPr>
            <a:r>
              <a:rPr kumimoji="0" lang="en-US" altLang="ja-JP" sz="2800" kern="0" dirty="0">
                <a:latin typeface="+mn-lt"/>
              </a:rPr>
              <a:t>Oil Refineries</a:t>
            </a:r>
            <a:endParaRPr kumimoji="0" lang="en-US" altLang="ja-JP" sz="2000" b="0" kern="0" dirty="0">
              <a:latin typeface="+mn-lt"/>
            </a:endParaRPr>
          </a:p>
          <a:p>
            <a:pPr marR="0" lvl="0" defTabSz="914400" eaLnBrk="0" fontAlgn="base" latinLnBrk="0" hangingPunct="0">
              <a:lnSpc>
                <a:spcPct val="100000"/>
              </a:lnSpc>
              <a:spcBef>
                <a:spcPct val="0"/>
              </a:spcBef>
              <a:spcAft>
                <a:spcPct val="0"/>
              </a:spcAft>
              <a:buClrTx/>
              <a:buSzTx/>
              <a:tabLst/>
              <a:defRPr/>
            </a:pPr>
            <a:endParaRPr kumimoji="0" lang="en-US" altLang="ja-JP" sz="2000" b="0" kern="0" dirty="0">
              <a:latin typeface="+mn-lt"/>
            </a:endParaRPr>
          </a:p>
          <a:p>
            <a:pPr marR="0" lvl="0" defTabSz="914400" eaLnBrk="0" fontAlgn="base" latinLnBrk="0" hangingPunct="0">
              <a:lnSpc>
                <a:spcPct val="100000"/>
              </a:lnSpc>
              <a:spcBef>
                <a:spcPct val="0"/>
              </a:spcBef>
              <a:spcAft>
                <a:spcPct val="0"/>
              </a:spcAft>
              <a:buClrTx/>
              <a:buSzTx/>
              <a:tabLst/>
              <a:defRPr/>
            </a:pPr>
            <a:endParaRPr kumimoji="0" lang="en-US" altLang="ja-JP" b="0" kern="0" dirty="0">
              <a:latin typeface="+mn-lt"/>
            </a:endParaRPr>
          </a:p>
          <a:p>
            <a:pPr marR="0" lvl="0" defTabSz="914400" eaLnBrk="0" fontAlgn="base" latinLnBrk="0" hangingPunct="0">
              <a:lnSpc>
                <a:spcPct val="100000"/>
              </a:lnSpc>
              <a:spcBef>
                <a:spcPct val="0"/>
              </a:spcBef>
              <a:spcAft>
                <a:spcPct val="0"/>
              </a:spcAft>
              <a:buClrTx/>
              <a:buSzTx/>
              <a:tabLst/>
              <a:defRPr/>
            </a:pPr>
            <a:r>
              <a:rPr kumimoji="0" lang="en-US" altLang="ja-JP" b="0" kern="0" dirty="0">
                <a:latin typeface="+mn-lt"/>
              </a:rPr>
              <a:t> </a:t>
            </a:r>
            <a:r>
              <a:rPr kumimoji="0" lang="en-US" altLang="ja-JP" b="0" kern="0" noProof="0" dirty="0">
                <a:latin typeface="+mn-lt"/>
              </a:rPr>
              <a:t> </a:t>
            </a:r>
            <a:endParaRPr kumimoji="0" lang="en-GB" altLang="ja-JP" b="0" i="0" u="none" strike="noStrike" kern="0" cap="none" spc="0" normalizeH="0" baseline="0" noProof="0" dirty="0">
              <a:ln>
                <a:noFill/>
              </a:ln>
              <a:uLnTx/>
              <a:uFillTx/>
              <a:latin typeface="+mn-lt"/>
            </a:endParaRPr>
          </a:p>
        </p:txBody>
      </p:sp>
      <p:sp>
        <p:nvSpPr>
          <p:cNvPr id="11" name="Rounded Rectangle 7"/>
          <p:cNvSpPr/>
          <p:nvPr/>
        </p:nvSpPr>
        <p:spPr bwMode="auto">
          <a:xfrm>
            <a:off x="4788024" y="2924944"/>
            <a:ext cx="4248472" cy="2088232"/>
          </a:xfrm>
          <a:prstGeom prst="roundRect">
            <a:avLst>
              <a:gd name="adj" fmla="val 3522"/>
            </a:avLst>
          </a:prstGeom>
          <a:solidFill>
            <a:schemeClr val="bg1"/>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L="171450" lvl="0" indent="-171450" eaLnBrk="0" fontAlgn="base" hangingPunct="0">
              <a:spcBef>
                <a:spcPct val="0"/>
              </a:spcBef>
              <a:spcAft>
                <a:spcPct val="0"/>
              </a:spcAft>
              <a:buFont typeface="Arial"/>
              <a:buChar char="•"/>
              <a:defRPr/>
            </a:pPr>
            <a:r>
              <a:rPr kumimoji="0" lang="en-US" altLang="ja-JP" sz="1600" b="0" kern="0" dirty="0">
                <a:latin typeface="+mn-lt"/>
              </a:rPr>
              <a:t>Toxicity screening</a:t>
            </a:r>
          </a:p>
          <a:p>
            <a:pPr eaLnBrk="0" fontAlgn="base" hangingPunct="0">
              <a:spcBef>
                <a:spcPct val="0"/>
              </a:spcBef>
              <a:spcAft>
                <a:spcPct val="0"/>
              </a:spcAft>
              <a:defRPr/>
            </a:pPr>
            <a:r>
              <a:rPr kumimoji="0" lang="en-US" altLang="ja-JP" sz="1600" b="0" kern="0" dirty="0">
                <a:latin typeface="+mn-lt"/>
              </a:rPr>
              <a:t>    </a:t>
            </a:r>
            <a:r>
              <a:rPr kumimoji="0" lang="en-US" altLang="ja-JP" sz="1600" b="0" i="1" kern="0" dirty="0">
                <a:latin typeface="+mn-lt"/>
              </a:rPr>
              <a:t>-</a:t>
            </a:r>
            <a:r>
              <a:rPr kumimoji="0" lang="en-US" altLang="ja-JP" sz="1400" b="0" i="1" kern="0" dirty="0">
                <a:latin typeface="+mn-lt"/>
              </a:rPr>
              <a:t>H2S detection during extraction, storage,</a:t>
            </a:r>
            <a:br>
              <a:rPr kumimoji="0" lang="en-US" altLang="ja-JP" sz="1400" b="0" i="1" kern="0" dirty="0">
                <a:latin typeface="+mn-lt"/>
              </a:rPr>
            </a:br>
            <a:r>
              <a:rPr kumimoji="0" lang="en-US" altLang="ja-JP" sz="1400" b="0" i="1" kern="0" dirty="0">
                <a:latin typeface="+mn-lt"/>
              </a:rPr>
              <a:t>      transport, and processing stage.</a:t>
            </a:r>
            <a:endParaRPr kumimoji="0" lang="en-US" altLang="ja-JP" sz="1600" b="0" kern="0" dirty="0">
              <a:latin typeface="+mn-lt"/>
            </a:endParaRPr>
          </a:p>
          <a:p>
            <a:pPr marL="171450" indent="-171450" eaLnBrk="0" fontAlgn="base" hangingPunct="0">
              <a:spcBef>
                <a:spcPct val="0"/>
              </a:spcBef>
              <a:spcAft>
                <a:spcPct val="0"/>
              </a:spcAft>
              <a:buFont typeface="Arial"/>
              <a:buChar char="•"/>
              <a:defRPr/>
            </a:pPr>
            <a:r>
              <a:rPr kumimoji="0" lang="en-US" altLang="ja-JP" sz="1600" b="0" kern="0" dirty="0">
                <a:latin typeface="+mn-lt"/>
              </a:rPr>
              <a:t>Limited Hot Work compliant</a:t>
            </a:r>
            <a:br>
              <a:rPr kumimoji="0" lang="en-US" altLang="ja-JP" sz="1400" b="0" i="1" kern="0" dirty="0">
                <a:latin typeface="+mn-lt"/>
              </a:rPr>
            </a:br>
            <a:r>
              <a:rPr kumimoji="0" lang="en-US" altLang="ja-JP" sz="1400" b="0" i="1" kern="0" dirty="0">
                <a:latin typeface="+mn-lt"/>
              </a:rPr>
              <a:t> -With the  alarm silenced, the GX-6000 can</a:t>
            </a:r>
            <a:br>
              <a:rPr kumimoji="0" lang="en-US" altLang="ja-JP" sz="1400" b="0" i="1" kern="0" dirty="0">
                <a:latin typeface="+mn-lt"/>
              </a:rPr>
            </a:br>
            <a:r>
              <a:rPr kumimoji="0" lang="en-US" altLang="ja-JP" sz="1400" b="0" i="1" kern="0" dirty="0">
                <a:latin typeface="+mn-lt"/>
              </a:rPr>
              <a:t>  be operated in a  Class I, Div. 1,</a:t>
            </a:r>
            <a:br>
              <a:rPr kumimoji="0" lang="en-US" altLang="ja-JP" sz="1400" b="0" i="1" kern="0" dirty="0">
                <a:latin typeface="+mn-lt"/>
              </a:rPr>
            </a:br>
            <a:r>
              <a:rPr kumimoji="0" lang="en-US" altLang="ja-JP" sz="1400" b="0" i="1" kern="0" dirty="0">
                <a:latin typeface="+mn-lt"/>
              </a:rPr>
              <a:t>  Group A,B,C, &amp; D environment.</a:t>
            </a:r>
          </a:p>
          <a:p>
            <a:pPr marL="171450" indent="-171450" eaLnBrk="0" fontAlgn="base" hangingPunct="0">
              <a:spcBef>
                <a:spcPct val="0"/>
              </a:spcBef>
              <a:spcAft>
                <a:spcPct val="0"/>
              </a:spcAft>
              <a:buFont typeface="Arial"/>
              <a:buChar char="•"/>
              <a:defRPr/>
            </a:pPr>
            <a:r>
              <a:rPr kumimoji="0" lang="en-US" altLang="ja-JP" sz="1600" b="0" kern="0" dirty="0">
                <a:latin typeface="+mn-lt"/>
              </a:rPr>
              <a:t>VOC and Benzene monitoring</a:t>
            </a:r>
          </a:p>
          <a:p>
            <a:pPr marR="0" lvl="0" defTabSz="914400" eaLnBrk="0" fontAlgn="base" latinLnBrk="0" hangingPunct="0">
              <a:lnSpc>
                <a:spcPct val="100000"/>
              </a:lnSpc>
              <a:spcBef>
                <a:spcPct val="0"/>
              </a:spcBef>
              <a:spcAft>
                <a:spcPct val="0"/>
              </a:spcAft>
              <a:buClrTx/>
              <a:buSzTx/>
              <a:tabLst/>
              <a:defRPr/>
            </a:pPr>
            <a:endParaRPr kumimoji="0" lang="en-US" altLang="ja-JP" sz="1600" b="0" kern="0" dirty="0">
              <a:latin typeface="+mn-lt"/>
            </a:endParaRPr>
          </a:p>
          <a:p>
            <a:pPr marR="0" lvl="0" defTabSz="914400" eaLnBrk="0" fontAlgn="base" latinLnBrk="0" hangingPunct="0">
              <a:lnSpc>
                <a:spcPct val="100000"/>
              </a:lnSpc>
              <a:spcBef>
                <a:spcPct val="0"/>
              </a:spcBef>
              <a:spcAft>
                <a:spcPct val="0"/>
              </a:spcAft>
              <a:buClrTx/>
              <a:buSzTx/>
              <a:tabLst/>
              <a:defRPr/>
            </a:pPr>
            <a:r>
              <a:rPr kumimoji="0" lang="en-US" altLang="ja-JP" sz="1600" b="0" kern="0" dirty="0">
                <a:latin typeface="+mn-lt"/>
              </a:rPr>
              <a:t> </a:t>
            </a:r>
            <a:r>
              <a:rPr kumimoji="0" lang="en-US" altLang="ja-JP" sz="1600" b="0" kern="0" noProof="0" dirty="0">
                <a:latin typeface="+mn-lt"/>
              </a:rPr>
              <a:t> </a:t>
            </a:r>
            <a:endParaRPr kumimoji="0" lang="en-GB" altLang="ja-JP" sz="1600" b="0" i="0" u="none" strike="noStrike" kern="0" cap="none" spc="0" normalizeH="0" baseline="0" noProof="0" dirty="0">
              <a:ln>
                <a:noFill/>
              </a:ln>
              <a:uLnTx/>
              <a:uFillTx/>
              <a:latin typeface="+mn-lt"/>
            </a:endParaRPr>
          </a:p>
        </p:txBody>
      </p:sp>
    </p:spTree>
    <p:extLst>
      <p:ext uri="{BB962C8B-B14F-4D97-AF65-F5344CB8AC3E}">
        <p14:creationId xmlns:p14="http://schemas.microsoft.com/office/powerpoint/2010/main" val="1855030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7"/>
          <p:cNvSpPr/>
          <p:nvPr/>
        </p:nvSpPr>
        <p:spPr bwMode="auto">
          <a:xfrm>
            <a:off x="467544" y="1844824"/>
            <a:ext cx="4896544" cy="548680"/>
          </a:xfrm>
          <a:prstGeom prst="roundRect">
            <a:avLst>
              <a:gd name="adj" fmla="val 3522"/>
            </a:avLst>
          </a:prstGeom>
          <a:solidFill>
            <a:schemeClr val="bg1"/>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lvl="0" eaLnBrk="0" fontAlgn="base" hangingPunct="0">
              <a:spcBef>
                <a:spcPct val="0"/>
              </a:spcBef>
              <a:spcAft>
                <a:spcPct val="0"/>
              </a:spcAft>
              <a:defRPr/>
            </a:pPr>
            <a:r>
              <a:rPr kumimoji="0" lang="en-US" altLang="ja-JP" sz="2800" kern="0" dirty="0">
                <a:latin typeface="+mn-lt"/>
              </a:rPr>
              <a:t>Aircraft Maintenance</a:t>
            </a:r>
            <a:endParaRPr kumimoji="0" lang="en-US" altLang="ja-JP" sz="2000" b="0" kern="0" dirty="0">
              <a:latin typeface="+mn-lt"/>
            </a:endParaRPr>
          </a:p>
          <a:p>
            <a:pPr eaLnBrk="0" fontAlgn="base" hangingPunct="0">
              <a:spcBef>
                <a:spcPct val="0"/>
              </a:spcBef>
              <a:spcAft>
                <a:spcPct val="0"/>
              </a:spcAft>
              <a:defRPr/>
            </a:pPr>
            <a:endParaRPr kumimoji="0" lang="en-US" altLang="ja-JP" sz="2000" b="0" kern="0" dirty="0">
              <a:latin typeface="+mn-lt"/>
            </a:endParaRPr>
          </a:p>
          <a:p>
            <a:pPr marR="0" lvl="0" defTabSz="914400" eaLnBrk="0" fontAlgn="base" latinLnBrk="0" hangingPunct="0">
              <a:lnSpc>
                <a:spcPct val="100000"/>
              </a:lnSpc>
              <a:spcBef>
                <a:spcPct val="0"/>
              </a:spcBef>
              <a:spcAft>
                <a:spcPct val="0"/>
              </a:spcAft>
              <a:buClrTx/>
              <a:buSzTx/>
              <a:tabLst/>
              <a:defRPr/>
            </a:pPr>
            <a:endParaRPr kumimoji="0" lang="en-US" altLang="ja-JP" sz="2000" b="0" kern="0" dirty="0">
              <a:latin typeface="+mn-lt"/>
            </a:endParaRPr>
          </a:p>
          <a:p>
            <a:pPr marR="0" lvl="0" defTabSz="914400" eaLnBrk="0" fontAlgn="base" latinLnBrk="0" hangingPunct="0">
              <a:lnSpc>
                <a:spcPct val="100000"/>
              </a:lnSpc>
              <a:spcBef>
                <a:spcPct val="0"/>
              </a:spcBef>
              <a:spcAft>
                <a:spcPct val="0"/>
              </a:spcAft>
              <a:buClrTx/>
              <a:buSzTx/>
              <a:tabLst/>
              <a:defRPr/>
            </a:pPr>
            <a:endParaRPr kumimoji="0" lang="en-US" altLang="ja-JP" b="0" kern="0" dirty="0">
              <a:latin typeface="+mn-lt"/>
            </a:endParaRPr>
          </a:p>
          <a:p>
            <a:pPr marR="0" lvl="0" defTabSz="914400" eaLnBrk="0" fontAlgn="base" latinLnBrk="0" hangingPunct="0">
              <a:lnSpc>
                <a:spcPct val="100000"/>
              </a:lnSpc>
              <a:spcBef>
                <a:spcPct val="0"/>
              </a:spcBef>
              <a:spcAft>
                <a:spcPct val="0"/>
              </a:spcAft>
              <a:buClrTx/>
              <a:buSzTx/>
              <a:tabLst/>
              <a:defRPr/>
            </a:pPr>
            <a:r>
              <a:rPr kumimoji="0" lang="en-US" altLang="ja-JP" b="0" kern="0" dirty="0">
                <a:latin typeface="+mn-lt"/>
              </a:rPr>
              <a:t> </a:t>
            </a:r>
            <a:r>
              <a:rPr kumimoji="0" lang="en-US" altLang="ja-JP" b="0" kern="0" noProof="0" dirty="0">
                <a:latin typeface="+mn-lt"/>
              </a:rPr>
              <a:t> </a:t>
            </a:r>
            <a:endParaRPr kumimoji="0" lang="en-GB" altLang="ja-JP" b="0" i="0" u="none" strike="noStrike" kern="0" cap="none" spc="0" normalizeH="0" baseline="0" noProof="0" dirty="0">
              <a:ln>
                <a:noFill/>
              </a:ln>
              <a:uLnTx/>
              <a:uFillTx/>
              <a:latin typeface="+mn-lt"/>
            </a:endParaRPr>
          </a:p>
        </p:txBody>
      </p:sp>
      <p:sp>
        <p:nvSpPr>
          <p:cNvPr id="14" name="Rounded Rectangle 7"/>
          <p:cNvSpPr/>
          <p:nvPr/>
        </p:nvSpPr>
        <p:spPr bwMode="auto">
          <a:xfrm>
            <a:off x="1259632" y="332657"/>
            <a:ext cx="7488832"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r" defTabSz="914400" eaLnBrk="0" fontAlgn="base" latinLnBrk="0" hangingPunct="0">
              <a:lnSpc>
                <a:spcPct val="100000"/>
              </a:lnSpc>
              <a:spcBef>
                <a:spcPct val="0"/>
              </a:spcBef>
              <a:spcAft>
                <a:spcPct val="0"/>
              </a:spcAft>
              <a:buClrTx/>
              <a:buSzTx/>
              <a:tabLst/>
              <a:defRPr/>
            </a:pPr>
            <a:r>
              <a:rPr kumimoji="0" lang="en-US" altLang="ja-JP" sz="2800" kern="0" dirty="0">
                <a:latin typeface="+mj-lt"/>
              </a:rPr>
              <a:t>Applications</a:t>
            </a:r>
          </a:p>
        </p:txBody>
      </p:sp>
      <p:sp>
        <p:nvSpPr>
          <p:cNvPr id="2" name="TextBox 1"/>
          <p:cNvSpPr txBox="1"/>
          <p:nvPr/>
        </p:nvSpPr>
        <p:spPr>
          <a:xfrm>
            <a:off x="-133684" y="2018632"/>
            <a:ext cx="184666" cy="369332"/>
          </a:xfrm>
          <a:prstGeom prst="rect">
            <a:avLst/>
          </a:prstGeom>
          <a:noFill/>
        </p:spPr>
        <p:txBody>
          <a:bodyPr wrap="none" rtlCol="0">
            <a:spAutoFit/>
          </a:bodyPr>
          <a:lstStyle/>
          <a:p>
            <a:endParaRPr lang="en-US" dirty="0"/>
          </a:p>
        </p:txBody>
      </p:sp>
      <p:sp>
        <p:nvSpPr>
          <p:cNvPr id="8" name="Rounded Rectangle 7"/>
          <p:cNvSpPr/>
          <p:nvPr/>
        </p:nvSpPr>
        <p:spPr bwMode="auto">
          <a:xfrm>
            <a:off x="4788024" y="3813043"/>
            <a:ext cx="4248472" cy="768085"/>
          </a:xfrm>
          <a:prstGeom prst="roundRect">
            <a:avLst>
              <a:gd name="adj" fmla="val 3522"/>
            </a:avLst>
          </a:prstGeom>
          <a:solidFill>
            <a:schemeClr val="bg1"/>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lvl="0" eaLnBrk="0" fontAlgn="base" hangingPunct="0">
              <a:spcBef>
                <a:spcPct val="0"/>
              </a:spcBef>
              <a:spcAft>
                <a:spcPct val="0"/>
              </a:spcAft>
              <a:defRPr/>
            </a:pPr>
            <a:r>
              <a:rPr kumimoji="0" lang="en-US" altLang="ja-JP" sz="1800" b="0" i="1" kern="0" dirty="0">
                <a:latin typeface="+mn-lt"/>
              </a:rPr>
              <a:t>Monitoring for jet fuels before and during wing tanks maintenance</a:t>
            </a:r>
          </a:p>
          <a:p>
            <a:pPr marR="0" lvl="0" defTabSz="914400" eaLnBrk="0" fontAlgn="base" latinLnBrk="0" hangingPunct="0">
              <a:lnSpc>
                <a:spcPct val="100000"/>
              </a:lnSpc>
              <a:spcBef>
                <a:spcPct val="0"/>
              </a:spcBef>
              <a:spcAft>
                <a:spcPct val="0"/>
              </a:spcAft>
              <a:buClrTx/>
              <a:buSzTx/>
              <a:tabLst/>
              <a:defRPr/>
            </a:pPr>
            <a:endParaRPr kumimoji="0" lang="en-US" altLang="ja-JP" b="0" kern="0" dirty="0">
              <a:latin typeface="+mn-lt"/>
            </a:endParaRPr>
          </a:p>
          <a:p>
            <a:pPr marR="0" lvl="0" defTabSz="914400" eaLnBrk="0" fontAlgn="base" latinLnBrk="0" hangingPunct="0">
              <a:lnSpc>
                <a:spcPct val="100000"/>
              </a:lnSpc>
              <a:spcBef>
                <a:spcPct val="0"/>
              </a:spcBef>
              <a:spcAft>
                <a:spcPct val="0"/>
              </a:spcAft>
              <a:buClrTx/>
              <a:buSzTx/>
              <a:tabLst/>
              <a:defRPr/>
            </a:pPr>
            <a:r>
              <a:rPr kumimoji="0" lang="en-US" altLang="ja-JP" b="0" kern="0" dirty="0">
                <a:latin typeface="+mn-lt"/>
              </a:rPr>
              <a:t> </a:t>
            </a:r>
            <a:r>
              <a:rPr kumimoji="0" lang="en-US" altLang="ja-JP" b="0" kern="0" noProof="0" dirty="0">
                <a:latin typeface="+mn-lt"/>
              </a:rPr>
              <a:t> </a:t>
            </a:r>
            <a:endParaRPr kumimoji="0" lang="en-GB" altLang="ja-JP" b="0" i="0" u="none" strike="noStrike" kern="0" cap="none" spc="0" normalizeH="0" baseline="0" noProof="0" dirty="0">
              <a:ln>
                <a:noFill/>
              </a:ln>
              <a:uLnTx/>
              <a:uFillTx/>
              <a:latin typeface="+mn-lt"/>
            </a:endParaRPr>
          </a:p>
        </p:txBody>
      </p:sp>
      <p:pic>
        <p:nvPicPr>
          <p:cNvPr id="9" name="Picture 8"/>
          <p:cNvPicPr>
            <a:picLocks/>
          </p:cNvPicPr>
          <p:nvPr/>
        </p:nvPicPr>
        <p:blipFill>
          <a:blip r:embed="rId2" cstate="email">
            <a:extLst>
              <a:ext uri="{28A0092B-C50C-407E-A947-70E740481C1C}">
                <a14:useLocalDpi xmlns:a14="http://schemas.microsoft.com/office/drawing/2010/main"/>
              </a:ext>
            </a:extLst>
          </a:blip>
          <a:stretch>
            <a:fillRect/>
          </a:stretch>
        </p:blipFill>
        <p:spPr>
          <a:xfrm>
            <a:off x="332232" y="2928821"/>
            <a:ext cx="4380856" cy="2920570"/>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60993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7"/>
          <p:cNvSpPr/>
          <p:nvPr/>
        </p:nvSpPr>
        <p:spPr bwMode="auto">
          <a:xfrm>
            <a:off x="467544" y="1844824"/>
            <a:ext cx="4176464" cy="548680"/>
          </a:xfrm>
          <a:prstGeom prst="roundRect">
            <a:avLst>
              <a:gd name="adj" fmla="val 3522"/>
            </a:avLst>
          </a:prstGeom>
          <a:solidFill>
            <a:schemeClr val="bg1"/>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lvl="0" algn="ctr" eaLnBrk="0" fontAlgn="base" hangingPunct="0">
              <a:spcBef>
                <a:spcPct val="0"/>
              </a:spcBef>
              <a:spcAft>
                <a:spcPct val="0"/>
              </a:spcAft>
              <a:defRPr/>
            </a:pPr>
            <a:r>
              <a:rPr kumimoji="0" lang="en-US" altLang="ja-JP" sz="2800" kern="0" dirty="0">
                <a:latin typeface="+mn-lt"/>
              </a:rPr>
              <a:t>Leak Investigation</a:t>
            </a:r>
            <a:endParaRPr kumimoji="0" lang="en-US" altLang="ja-JP" sz="2000" b="0" kern="0" dirty="0">
              <a:latin typeface="+mn-lt"/>
            </a:endParaRPr>
          </a:p>
          <a:p>
            <a:pPr marR="0" lvl="0" defTabSz="914400" eaLnBrk="0" fontAlgn="base" latinLnBrk="0" hangingPunct="0">
              <a:lnSpc>
                <a:spcPct val="100000"/>
              </a:lnSpc>
              <a:spcBef>
                <a:spcPct val="0"/>
              </a:spcBef>
              <a:spcAft>
                <a:spcPct val="0"/>
              </a:spcAft>
              <a:buClrTx/>
              <a:buSzTx/>
              <a:tabLst/>
              <a:defRPr/>
            </a:pPr>
            <a:endParaRPr kumimoji="0" lang="en-US" altLang="ja-JP" sz="2000" b="0" kern="0" dirty="0">
              <a:latin typeface="+mn-lt"/>
            </a:endParaRPr>
          </a:p>
          <a:p>
            <a:pPr marR="0" lvl="0" defTabSz="914400" eaLnBrk="0" fontAlgn="base" latinLnBrk="0" hangingPunct="0">
              <a:lnSpc>
                <a:spcPct val="100000"/>
              </a:lnSpc>
              <a:spcBef>
                <a:spcPct val="0"/>
              </a:spcBef>
              <a:spcAft>
                <a:spcPct val="0"/>
              </a:spcAft>
              <a:buClrTx/>
              <a:buSzTx/>
              <a:tabLst/>
              <a:defRPr/>
            </a:pPr>
            <a:endParaRPr kumimoji="0" lang="en-US" altLang="ja-JP" b="0" kern="0" dirty="0">
              <a:latin typeface="+mn-lt"/>
            </a:endParaRPr>
          </a:p>
          <a:p>
            <a:pPr marR="0" lvl="0" defTabSz="914400" eaLnBrk="0" fontAlgn="base" latinLnBrk="0" hangingPunct="0">
              <a:lnSpc>
                <a:spcPct val="100000"/>
              </a:lnSpc>
              <a:spcBef>
                <a:spcPct val="0"/>
              </a:spcBef>
              <a:spcAft>
                <a:spcPct val="0"/>
              </a:spcAft>
              <a:buClrTx/>
              <a:buSzTx/>
              <a:tabLst/>
              <a:defRPr/>
            </a:pPr>
            <a:r>
              <a:rPr kumimoji="0" lang="en-US" altLang="ja-JP" b="0" kern="0" dirty="0">
                <a:latin typeface="+mn-lt"/>
              </a:rPr>
              <a:t> </a:t>
            </a:r>
            <a:r>
              <a:rPr kumimoji="0" lang="en-US" altLang="ja-JP" b="0" kern="0" noProof="0" dirty="0">
                <a:latin typeface="+mn-lt"/>
              </a:rPr>
              <a:t> </a:t>
            </a:r>
            <a:endParaRPr kumimoji="0" lang="en-GB" altLang="ja-JP" b="0" i="0" u="none" strike="noStrike" kern="0" cap="none" spc="0" normalizeH="0" baseline="0" noProof="0" dirty="0">
              <a:ln>
                <a:noFill/>
              </a:ln>
              <a:uLnTx/>
              <a:uFillTx/>
              <a:latin typeface="+mn-lt"/>
            </a:endParaRPr>
          </a:p>
        </p:txBody>
      </p:sp>
      <p:sp>
        <p:nvSpPr>
          <p:cNvPr id="14" name="Rounded Rectangle 7"/>
          <p:cNvSpPr/>
          <p:nvPr/>
        </p:nvSpPr>
        <p:spPr bwMode="auto">
          <a:xfrm>
            <a:off x="1259632" y="332657"/>
            <a:ext cx="7488832"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r" defTabSz="914400" eaLnBrk="0" fontAlgn="base" latinLnBrk="0" hangingPunct="0">
              <a:lnSpc>
                <a:spcPct val="100000"/>
              </a:lnSpc>
              <a:spcBef>
                <a:spcPct val="0"/>
              </a:spcBef>
              <a:spcAft>
                <a:spcPct val="0"/>
              </a:spcAft>
              <a:buClrTx/>
              <a:buSzTx/>
              <a:tabLst/>
              <a:defRPr/>
            </a:pPr>
            <a:r>
              <a:rPr kumimoji="0" lang="en-US" altLang="ja-JP" sz="2800" kern="0" dirty="0">
                <a:latin typeface="+mj-lt"/>
              </a:rPr>
              <a:t>Applications</a:t>
            </a:r>
          </a:p>
        </p:txBody>
      </p:sp>
      <p:sp>
        <p:nvSpPr>
          <p:cNvPr id="2" name="TextBox 1"/>
          <p:cNvSpPr txBox="1"/>
          <p:nvPr/>
        </p:nvSpPr>
        <p:spPr>
          <a:xfrm>
            <a:off x="-133684" y="2018632"/>
            <a:ext cx="184666" cy="369332"/>
          </a:xfrm>
          <a:prstGeom prst="rect">
            <a:avLst/>
          </a:prstGeom>
          <a:noFill/>
        </p:spPr>
        <p:txBody>
          <a:bodyPr wrap="none" rtlCol="0">
            <a:spAutoFit/>
          </a:bodyPr>
          <a:lstStyle/>
          <a:p>
            <a:endParaRPr lang="en-US"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3528" y="2573905"/>
            <a:ext cx="4392487" cy="2910322"/>
          </a:xfrm>
          <a:prstGeom prst="rect">
            <a:avLst/>
          </a:prstGeom>
          <a:effectLst>
            <a:outerShdw blurRad="50800" dist="38100" dir="8100000" algn="tr" rotWithShape="0">
              <a:prstClr val="black">
                <a:alpha val="40000"/>
              </a:prstClr>
            </a:outerShdw>
          </a:effectLst>
        </p:spPr>
      </p:pic>
      <p:sp>
        <p:nvSpPr>
          <p:cNvPr id="24" name="Rounded Rectangle 7"/>
          <p:cNvSpPr/>
          <p:nvPr/>
        </p:nvSpPr>
        <p:spPr bwMode="auto">
          <a:xfrm>
            <a:off x="4788024" y="2592288"/>
            <a:ext cx="4248472" cy="3068960"/>
          </a:xfrm>
          <a:prstGeom prst="roundRect">
            <a:avLst>
              <a:gd name="adj" fmla="val 3522"/>
            </a:avLst>
          </a:prstGeom>
          <a:solidFill>
            <a:schemeClr val="bg1"/>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L="171450" lvl="0" indent="-171450" eaLnBrk="0" fontAlgn="base" hangingPunct="0">
              <a:spcBef>
                <a:spcPct val="0"/>
              </a:spcBef>
              <a:spcAft>
                <a:spcPct val="0"/>
              </a:spcAft>
              <a:buFont typeface="Arial"/>
              <a:buChar char="•"/>
              <a:defRPr/>
            </a:pPr>
            <a:r>
              <a:rPr kumimoji="0" lang="en-US" altLang="ja-JP" sz="1600" b="0" kern="0" dirty="0">
                <a:latin typeface="+mn-lt"/>
              </a:rPr>
              <a:t>Provides ppm detection of combustible gas</a:t>
            </a:r>
          </a:p>
          <a:p>
            <a:pPr marL="171450" lvl="0" indent="-171450" eaLnBrk="0" fontAlgn="base" hangingPunct="0">
              <a:spcBef>
                <a:spcPct val="0"/>
              </a:spcBef>
              <a:spcAft>
                <a:spcPct val="0"/>
              </a:spcAft>
              <a:buFont typeface="Arial"/>
              <a:buChar char="•"/>
              <a:defRPr/>
            </a:pPr>
            <a:r>
              <a:rPr kumimoji="0" lang="en-US" altLang="ja-JP" sz="1600" b="0" kern="0" dirty="0">
                <a:latin typeface="+mn-lt"/>
              </a:rPr>
              <a:t>Bar hole mode for tracking leak migration</a:t>
            </a:r>
          </a:p>
          <a:p>
            <a:pPr marL="171450" lvl="0" indent="-171450" eaLnBrk="0" fontAlgn="base" hangingPunct="0">
              <a:spcBef>
                <a:spcPct val="0"/>
              </a:spcBef>
              <a:spcAft>
                <a:spcPct val="0"/>
              </a:spcAft>
              <a:buFont typeface="Arial"/>
              <a:buChar char="•"/>
              <a:defRPr/>
            </a:pPr>
            <a:r>
              <a:rPr kumimoji="0" lang="en-US" altLang="ja-JP" sz="1600" b="0" kern="0" dirty="0">
                <a:latin typeface="+mn-lt"/>
              </a:rPr>
              <a:t>Leak check with changing blink / pulsing rate</a:t>
            </a:r>
          </a:p>
          <a:p>
            <a:pPr lvl="0" eaLnBrk="0" fontAlgn="base" hangingPunct="0">
              <a:spcBef>
                <a:spcPct val="0"/>
              </a:spcBef>
              <a:spcAft>
                <a:spcPct val="0"/>
              </a:spcAft>
              <a:defRPr/>
            </a:pPr>
            <a:r>
              <a:rPr kumimoji="0" lang="en-US" altLang="ja-JP" sz="1600" b="0" kern="0" dirty="0">
                <a:latin typeface="+mn-lt"/>
              </a:rPr>
              <a:t>    </a:t>
            </a:r>
            <a:r>
              <a:rPr kumimoji="0" lang="en-US" altLang="ja-JP" sz="1400" b="0" i="1" kern="0" dirty="0">
                <a:latin typeface="+mn-lt"/>
              </a:rPr>
              <a:t>-LED’s and alarm tones increase in </a:t>
            </a:r>
          </a:p>
          <a:p>
            <a:pPr lvl="0" eaLnBrk="0" fontAlgn="base" hangingPunct="0">
              <a:spcBef>
                <a:spcPct val="0"/>
              </a:spcBef>
              <a:spcAft>
                <a:spcPct val="0"/>
              </a:spcAft>
              <a:defRPr/>
            </a:pPr>
            <a:r>
              <a:rPr kumimoji="0" lang="en-US" altLang="ja-JP" sz="1400" b="0" i="1" kern="0" dirty="0">
                <a:latin typeface="+mn-lt"/>
              </a:rPr>
              <a:t>     frequency as gas concentration </a:t>
            </a:r>
            <a:br>
              <a:rPr kumimoji="0" lang="en-US" altLang="ja-JP" sz="1400" b="0" i="1" kern="0" dirty="0">
                <a:latin typeface="+mn-lt"/>
              </a:rPr>
            </a:br>
            <a:r>
              <a:rPr kumimoji="0" lang="en-US" altLang="ja-JP" sz="1400" b="0" i="1" kern="0" dirty="0">
                <a:latin typeface="+mn-lt"/>
              </a:rPr>
              <a:t>     increases</a:t>
            </a:r>
          </a:p>
          <a:p>
            <a:pPr marL="285750" lvl="0" indent="-285750" eaLnBrk="0" fontAlgn="base" hangingPunct="0">
              <a:spcBef>
                <a:spcPct val="0"/>
              </a:spcBef>
              <a:spcAft>
                <a:spcPct val="0"/>
              </a:spcAft>
              <a:buFont typeface="Arial"/>
              <a:buChar char="•"/>
              <a:defRPr/>
            </a:pPr>
            <a:r>
              <a:rPr kumimoji="0" lang="en-US" altLang="ja-JP" sz="1600" b="0" kern="0" dirty="0">
                <a:latin typeface="+mn-lt"/>
              </a:rPr>
              <a:t>Audible alarm silence</a:t>
            </a:r>
          </a:p>
          <a:p>
            <a:pPr lvl="0" eaLnBrk="0" fontAlgn="base" hangingPunct="0">
              <a:spcBef>
                <a:spcPct val="0"/>
              </a:spcBef>
              <a:spcAft>
                <a:spcPct val="0"/>
              </a:spcAft>
              <a:defRPr/>
            </a:pPr>
            <a:r>
              <a:rPr kumimoji="0" lang="en-US" altLang="ja-JP" sz="1600" b="0" kern="0" dirty="0">
                <a:latin typeface="+mn-lt"/>
              </a:rPr>
              <a:t>    </a:t>
            </a:r>
            <a:r>
              <a:rPr kumimoji="0" lang="en-US" altLang="ja-JP" sz="1400" b="0" i="1" kern="0" dirty="0">
                <a:latin typeface="+mn-lt"/>
              </a:rPr>
              <a:t>-Perform leak investigations without </a:t>
            </a:r>
            <a:br>
              <a:rPr kumimoji="0" lang="en-US" altLang="ja-JP" sz="1400" b="0" i="1" kern="0" dirty="0">
                <a:latin typeface="+mn-lt"/>
              </a:rPr>
            </a:br>
            <a:r>
              <a:rPr kumimoji="0" lang="en-US" altLang="ja-JP" sz="1400" b="0" i="1" kern="0" dirty="0">
                <a:latin typeface="+mn-lt"/>
              </a:rPr>
              <a:t>     alarming residents</a:t>
            </a:r>
          </a:p>
          <a:p>
            <a:pPr marR="0" lvl="0" defTabSz="914400" eaLnBrk="0" fontAlgn="base" latinLnBrk="0" hangingPunct="0">
              <a:lnSpc>
                <a:spcPct val="100000"/>
              </a:lnSpc>
              <a:spcBef>
                <a:spcPct val="0"/>
              </a:spcBef>
              <a:spcAft>
                <a:spcPct val="0"/>
              </a:spcAft>
              <a:buClrTx/>
              <a:buSzTx/>
              <a:tabLst/>
              <a:defRPr/>
            </a:pPr>
            <a:endParaRPr kumimoji="0" lang="en-US" altLang="ja-JP" sz="1600" b="0" kern="0" dirty="0">
              <a:latin typeface="+mn-lt"/>
            </a:endParaRPr>
          </a:p>
          <a:p>
            <a:pPr marR="0" lvl="0" defTabSz="914400" eaLnBrk="0" fontAlgn="base" latinLnBrk="0" hangingPunct="0">
              <a:lnSpc>
                <a:spcPct val="100000"/>
              </a:lnSpc>
              <a:spcBef>
                <a:spcPct val="0"/>
              </a:spcBef>
              <a:spcAft>
                <a:spcPct val="0"/>
              </a:spcAft>
              <a:buClrTx/>
              <a:buSzTx/>
              <a:tabLst/>
              <a:defRPr/>
            </a:pPr>
            <a:endParaRPr kumimoji="0" lang="en-US" altLang="ja-JP" sz="1600" b="0" kern="0" dirty="0">
              <a:latin typeface="+mn-lt"/>
            </a:endParaRPr>
          </a:p>
          <a:p>
            <a:pPr marR="0" lvl="0" defTabSz="914400" eaLnBrk="0" fontAlgn="base" latinLnBrk="0" hangingPunct="0">
              <a:lnSpc>
                <a:spcPct val="100000"/>
              </a:lnSpc>
              <a:spcBef>
                <a:spcPct val="0"/>
              </a:spcBef>
              <a:spcAft>
                <a:spcPct val="0"/>
              </a:spcAft>
              <a:buClrTx/>
              <a:buSzTx/>
              <a:tabLst/>
              <a:defRPr/>
            </a:pPr>
            <a:r>
              <a:rPr kumimoji="0" lang="en-US" altLang="ja-JP" sz="1600" b="0" kern="0" dirty="0">
                <a:latin typeface="+mn-lt"/>
              </a:rPr>
              <a:t> </a:t>
            </a:r>
            <a:r>
              <a:rPr kumimoji="0" lang="en-US" altLang="ja-JP" sz="1600" b="0" kern="0" noProof="0" dirty="0">
                <a:latin typeface="+mn-lt"/>
              </a:rPr>
              <a:t> </a:t>
            </a:r>
            <a:endParaRPr kumimoji="0" lang="en-GB" altLang="ja-JP" sz="1600" b="0" i="0" u="none" strike="noStrike" kern="0" cap="none" spc="0" normalizeH="0" baseline="0" noProof="0" dirty="0">
              <a:ln>
                <a:noFill/>
              </a:ln>
              <a:uLnTx/>
              <a:uFillTx/>
              <a:latin typeface="+mn-lt"/>
            </a:endParaRPr>
          </a:p>
        </p:txBody>
      </p:sp>
    </p:spTree>
    <p:extLst>
      <p:ext uri="{BB962C8B-B14F-4D97-AF65-F5344CB8AC3E}">
        <p14:creationId xmlns:p14="http://schemas.microsoft.com/office/powerpoint/2010/main" val="4204936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7"/>
          <p:cNvSpPr/>
          <p:nvPr/>
        </p:nvSpPr>
        <p:spPr bwMode="auto">
          <a:xfrm>
            <a:off x="467544" y="1844824"/>
            <a:ext cx="4176464" cy="548680"/>
          </a:xfrm>
          <a:prstGeom prst="roundRect">
            <a:avLst>
              <a:gd name="adj" fmla="val 3522"/>
            </a:avLst>
          </a:prstGeom>
          <a:solidFill>
            <a:schemeClr val="bg1"/>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lvl="0" algn="ctr" eaLnBrk="0" fontAlgn="base" hangingPunct="0">
              <a:spcBef>
                <a:spcPct val="0"/>
              </a:spcBef>
              <a:spcAft>
                <a:spcPct val="0"/>
              </a:spcAft>
              <a:defRPr/>
            </a:pPr>
            <a:r>
              <a:rPr kumimoji="0" lang="en-US" altLang="ja-JP" sz="2800" kern="0" dirty="0">
                <a:latin typeface="+mn-lt"/>
              </a:rPr>
              <a:t>Leak Investigation</a:t>
            </a:r>
            <a:endParaRPr kumimoji="0" lang="en-US" altLang="ja-JP" sz="2000" b="0" kern="0" dirty="0">
              <a:latin typeface="+mn-lt"/>
            </a:endParaRPr>
          </a:p>
          <a:p>
            <a:pPr marR="0" lvl="0" defTabSz="914400" eaLnBrk="0" fontAlgn="base" latinLnBrk="0" hangingPunct="0">
              <a:lnSpc>
                <a:spcPct val="100000"/>
              </a:lnSpc>
              <a:spcBef>
                <a:spcPct val="0"/>
              </a:spcBef>
              <a:spcAft>
                <a:spcPct val="0"/>
              </a:spcAft>
              <a:buClrTx/>
              <a:buSzTx/>
              <a:tabLst/>
              <a:defRPr/>
            </a:pPr>
            <a:endParaRPr kumimoji="0" lang="en-US" altLang="ja-JP" sz="2000" b="0" kern="0" dirty="0">
              <a:latin typeface="+mn-lt"/>
            </a:endParaRPr>
          </a:p>
          <a:p>
            <a:pPr marR="0" lvl="0" defTabSz="914400" eaLnBrk="0" fontAlgn="base" latinLnBrk="0" hangingPunct="0">
              <a:lnSpc>
                <a:spcPct val="100000"/>
              </a:lnSpc>
              <a:spcBef>
                <a:spcPct val="0"/>
              </a:spcBef>
              <a:spcAft>
                <a:spcPct val="0"/>
              </a:spcAft>
              <a:buClrTx/>
              <a:buSzTx/>
              <a:tabLst/>
              <a:defRPr/>
            </a:pPr>
            <a:endParaRPr kumimoji="0" lang="en-US" altLang="ja-JP" b="0" kern="0" dirty="0">
              <a:latin typeface="+mn-lt"/>
            </a:endParaRPr>
          </a:p>
          <a:p>
            <a:pPr marR="0" lvl="0" defTabSz="914400" eaLnBrk="0" fontAlgn="base" latinLnBrk="0" hangingPunct="0">
              <a:lnSpc>
                <a:spcPct val="100000"/>
              </a:lnSpc>
              <a:spcBef>
                <a:spcPct val="0"/>
              </a:spcBef>
              <a:spcAft>
                <a:spcPct val="0"/>
              </a:spcAft>
              <a:buClrTx/>
              <a:buSzTx/>
              <a:tabLst/>
              <a:defRPr/>
            </a:pPr>
            <a:r>
              <a:rPr kumimoji="0" lang="en-US" altLang="ja-JP" b="0" kern="0" dirty="0">
                <a:latin typeface="+mn-lt"/>
              </a:rPr>
              <a:t> </a:t>
            </a:r>
            <a:r>
              <a:rPr kumimoji="0" lang="en-US" altLang="ja-JP" b="0" kern="0" noProof="0" dirty="0">
                <a:latin typeface="+mn-lt"/>
              </a:rPr>
              <a:t> </a:t>
            </a:r>
            <a:endParaRPr kumimoji="0" lang="en-GB" altLang="ja-JP" b="0" i="0" u="none" strike="noStrike" kern="0" cap="none" spc="0" normalizeH="0" baseline="0" noProof="0" dirty="0">
              <a:ln>
                <a:noFill/>
              </a:ln>
              <a:uLnTx/>
              <a:uFillTx/>
              <a:latin typeface="+mn-lt"/>
            </a:endParaRPr>
          </a:p>
        </p:txBody>
      </p:sp>
      <p:sp>
        <p:nvSpPr>
          <p:cNvPr id="14" name="Rounded Rectangle 7"/>
          <p:cNvSpPr/>
          <p:nvPr/>
        </p:nvSpPr>
        <p:spPr bwMode="auto">
          <a:xfrm>
            <a:off x="1259632" y="332657"/>
            <a:ext cx="7488832"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r" defTabSz="914400" eaLnBrk="0" fontAlgn="base" latinLnBrk="0" hangingPunct="0">
              <a:lnSpc>
                <a:spcPct val="100000"/>
              </a:lnSpc>
              <a:spcBef>
                <a:spcPct val="0"/>
              </a:spcBef>
              <a:spcAft>
                <a:spcPct val="0"/>
              </a:spcAft>
              <a:buClrTx/>
              <a:buSzTx/>
              <a:tabLst/>
              <a:defRPr/>
            </a:pPr>
            <a:r>
              <a:rPr kumimoji="0" lang="en-US" altLang="ja-JP" sz="2800" kern="0" dirty="0">
                <a:latin typeface="+mj-lt"/>
              </a:rPr>
              <a:t>Applications</a:t>
            </a:r>
          </a:p>
        </p:txBody>
      </p:sp>
      <p:sp>
        <p:nvSpPr>
          <p:cNvPr id="2" name="TextBox 1"/>
          <p:cNvSpPr txBox="1"/>
          <p:nvPr/>
        </p:nvSpPr>
        <p:spPr>
          <a:xfrm>
            <a:off x="-133684" y="2018632"/>
            <a:ext cx="184666" cy="369332"/>
          </a:xfrm>
          <a:prstGeom prst="rect">
            <a:avLst/>
          </a:prstGeom>
          <a:noFill/>
        </p:spPr>
        <p:txBody>
          <a:bodyPr wrap="none" rtlCol="0">
            <a:spAutoFit/>
          </a:bodyPr>
          <a:lstStyle/>
          <a:p>
            <a:endParaRPr lang="en-US" dirty="0"/>
          </a:p>
        </p:txBody>
      </p:sp>
      <p:sp>
        <p:nvSpPr>
          <p:cNvPr id="24" name="Rounded Rectangle 7"/>
          <p:cNvSpPr/>
          <p:nvPr/>
        </p:nvSpPr>
        <p:spPr bwMode="auto">
          <a:xfrm>
            <a:off x="4788024" y="2592288"/>
            <a:ext cx="4248472" cy="1340768"/>
          </a:xfrm>
          <a:prstGeom prst="roundRect">
            <a:avLst>
              <a:gd name="adj" fmla="val 3522"/>
            </a:avLst>
          </a:prstGeom>
          <a:solidFill>
            <a:schemeClr val="bg1"/>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L="171450" lvl="0" indent="-171450" eaLnBrk="0" fontAlgn="base" hangingPunct="0">
              <a:spcBef>
                <a:spcPct val="0"/>
              </a:spcBef>
              <a:spcAft>
                <a:spcPct val="0"/>
              </a:spcAft>
              <a:buFont typeface="Arial"/>
              <a:buChar char="•"/>
              <a:defRPr/>
            </a:pPr>
            <a:r>
              <a:rPr kumimoji="0" lang="en-US" altLang="ja-JP" sz="1600" b="0" kern="0" dirty="0">
                <a:latin typeface="+mn-lt"/>
              </a:rPr>
              <a:t>Commonly used by utility companies</a:t>
            </a:r>
          </a:p>
          <a:p>
            <a:pPr marL="171450" lvl="0" indent="-171450" eaLnBrk="0" fontAlgn="base" hangingPunct="0">
              <a:spcBef>
                <a:spcPct val="0"/>
              </a:spcBef>
              <a:spcAft>
                <a:spcPct val="0"/>
              </a:spcAft>
              <a:buFont typeface="Arial"/>
              <a:buChar char="•"/>
              <a:defRPr/>
            </a:pPr>
            <a:r>
              <a:rPr kumimoji="0" lang="en-US" altLang="ja-JP" sz="1600" b="0" kern="0" dirty="0">
                <a:latin typeface="+mn-lt"/>
              </a:rPr>
              <a:t>Used for both above and below investigations</a:t>
            </a:r>
          </a:p>
          <a:p>
            <a:pPr eaLnBrk="0" fontAlgn="base" hangingPunct="0">
              <a:spcBef>
                <a:spcPct val="0"/>
              </a:spcBef>
              <a:spcAft>
                <a:spcPct val="0"/>
              </a:spcAft>
              <a:defRPr/>
            </a:pPr>
            <a:r>
              <a:rPr kumimoji="0" lang="en-US" altLang="ja-JP" sz="1600" b="0" kern="0" dirty="0">
                <a:latin typeface="+mn-lt"/>
              </a:rPr>
              <a:t>    </a:t>
            </a:r>
            <a:r>
              <a:rPr kumimoji="0" lang="en-US" altLang="ja-JP" sz="1600" b="0" i="1" kern="0" dirty="0">
                <a:latin typeface="+mn-lt"/>
              </a:rPr>
              <a:t>-</a:t>
            </a:r>
            <a:r>
              <a:rPr kumimoji="0" lang="en-US" altLang="ja-JP" sz="1400" b="0" i="1" kern="0" dirty="0">
                <a:latin typeface="+mn-lt"/>
              </a:rPr>
              <a:t>Leak Checks (above) Bar Hole (below)</a:t>
            </a:r>
            <a:endParaRPr kumimoji="0" lang="en-US" altLang="ja-JP" sz="1600" b="0" kern="0" dirty="0">
              <a:latin typeface="+mn-lt"/>
            </a:endParaRPr>
          </a:p>
          <a:p>
            <a:pPr marL="171450" lvl="0" indent="-171450" eaLnBrk="0" fontAlgn="base" hangingPunct="0">
              <a:spcBef>
                <a:spcPct val="0"/>
              </a:spcBef>
              <a:spcAft>
                <a:spcPct val="0"/>
              </a:spcAft>
              <a:buFont typeface="Arial"/>
              <a:buChar char="•"/>
              <a:defRPr/>
            </a:pPr>
            <a:r>
              <a:rPr kumimoji="0" lang="en-US" altLang="ja-JP" sz="1600" b="0" kern="0" dirty="0">
                <a:latin typeface="+mn-lt"/>
              </a:rPr>
              <a:t>Natural gas</a:t>
            </a:r>
          </a:p>
          <a:p>
            <a:pPr marR="0" lvl="0" defTabSz="914400" eaLnBrk="0" fontAlgn="base" latinLnBrk="0" hangingPunct="0">
              <a:lnSpc>
                <a:spcPct val="100000"/>
              </a:lnSpc>
              <a:spcBef>
                <a:spcPct val="0"/>
              </a:spcBef>
              <a:spcAft>
                <a:spcPct val="0"/>
              </a:spcAft>
              <a:buClrTx/>
              <a:buSzTx/>
              <a:tabLst/>
              <a:defRPr/>
            </a:pPr>
            <a:endParaRPr kumimoji="0" lang="en-US" altLang="ja-JP" sz="1600" b="0" kern="0" dirty="0">
              <a:latin typeface="+mn-lt"/>
            </a:endParaRPr>
          </a:p>
          <a:p>
            <a:pPr marR="0" lvl="0" defTabSz="914400" eaLnBrk="0" fontAlgn="base" latinLnBrk="0" hangingPunct="0">
              <a:lnSpc>
                <a:spcPct val="100000"/>
              </a:lnSpc>
              <a:spcBef>
                <a:spcPct val="0"/>
              </a:spcBef>
              <a:spcAft>
                <a:spcPct val="0"/>
              </a:spcAft>
              <a:buClrTx/>
              <a:buSzTx/>
              <a:tabLst/>
              <a:defRPr/>
            </a:pPr>
            <a:endParaRPr kumimoji="0" lang="en-US" altLang="ja-JP" sz="1600" b="0" kern="0" dirty="0">
              <a:latin typeface="+mn-lt"/>
            </a:endParaRPr>
          </a:p>
          <a:p>
            <a:pPr marR="0" lvl="0" defTabSz="914400" eaLnBrk="0" fontAlgn="base" latinLnBrk="0" hangingPunct="0">
              <a:lnSpc>
                <a:spcPct val="100000"/>
              </a:lnSpc>
              <a:spcBef>
                <a:spcPct val="0"/>
              </a:spcBef>
              <a:spcAft>
                <a:spcPct val="0"/>
              </a:spcAft>
              <a:buClrTx/>
              <a:buSzTx/>
              <a:tabLst/>
              <a:defRPr/>
            </a:pPr>
            <a:r>
              <a:rPr kumimoji="0" lang="en-US" altLang="ja-JP" sz="1600" b="0" kern="0" dirty="0">
                <a:latin typeface="+mn-lt"/>
              </a:rPr>
              <a:t> </a:t>
            </a:r>
            <a:r>
              <a:rPr kumimoji="0" lang="en-US" altLang="ja-JP" sz="1600" b="0" kern="0" noProof="0" dirty="0">
                <a:latin typeface="+mn-lt"/>
              </a:rPr>
              <a:t> </a:t>
            </a:r>
            <a:endParaRPr kumimoji="0" lang="en-GB" altLang="ja-JP" sz="1600" b="0" i="0" u="none" strike="noStrike" kern="0" cap="none" spc="0" normalizeH="0" baseline="0" noProof="0" dirty="0">
              <a:ln>
                <a:noFill/>
              </a:ln>
              <a:uLnTx/>
              <a:uFillTx/>
              <a:latin typeface="+mn-lt"/>
            </a:endParaRPr>
          </a:p>
        </p:txBody>
      </p:sp>
      <p:pic>
        <p:nvPicPr>
          <p:cNvPr id="3" name="Picture 2" descr="GX2012_barhole.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43607" y="2564903"/>
            <a:ext cx="2736305" cy="4104457"/>
          </a:xfrm>
          <a:prstGeom prst="rect">
            <a:avLst/>
          </a:prstGeom>
        </p:spPr>
      </p:pic>
    </p:spTree>
    <p:extLst>
      <p:ext uri="{BB962C8B-B14F-4D97-AF65-F5344CB8AC3E}">
        <p14:creationId xmlns:p14="http://schemas.microsoft.com/office/powerpoint/2010/main" val="2234036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7"/>
          <p:cNvSpPr/>
          <p:nvPr/>
        </p:nvSpPr>
        <p:spPr bwMode="auto">
          <a:xfrm>
            <a:off x="467544" y="1844824"/>
            <a:ext cx="4176464" cy="548680"/>
          </a:xfrm>
          <a:prstGeom prst="roundRect">
            <a:avLst>
              <a:gd name="adj" fmla="val 3522"/>
            </a:avLst>
          </a:prstGeom>
          <a:solidFill>
            <a:schemeClr val="bg1"/>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lvl="0" algn="ctr" eaLnBrk="0" fontAlgn="base" hangingPunct="0">
              <a:spcBef>
                <a:spcPct val="0"/>
              </a:spcBef>
              <a:spcAft>
                <a:spcPct val="0"/>
              </a:spcAft>
              <a:defRPr/>
            </a:pPr>
            <a:r>
              <a:rPr kumimoji="0" lang="en-US" altLang="ja-JP" sz="2800" kern="0" dirty="0">
                <a:latin typeface="+mn-lt"/>
              </a:rPr>
              <a:t>Fire Industry</a:t>
            </a:r>
            <a:endParaRPr kumimoji="0" lang="en-US" altLang="ja-JP" sz="2000" b="0" kern="0" dirty="0">
              <a:latin typeface="+mn-lt"/>
            </a:endParaRPr>
          </a:p>
          <a:p>
            <a:pPr marR="0" lvl="0" defTabSz="914400" eaLnBrk="0" fontAlgn="base" latinLnBrk="0" hangingPunct="0">
              <a:lnSpc>
                <a:spcPct val="100000"/>
              </a:lnSpc>
              <a:spcBef>
                <a:spcPct val="0"/>
              </a:spcBef>
              <a:spcAft>
                <a:spcPct val="0"/>
              </a:spcAft>
              <a:buClrTx/>
              <a:buSzTx/>
              <a:tabLst/>
              <a:defRPr/>
            </a:pPr>
            <a:endParaRPr kumimoji="0" lang="en-US" altLang="ja-JP" sz="2000" b="0" kern="0" dirty="0">
              <a:latin typeface="+mn-lt"/>
            </a:endParaRPr>
          </a:p>
          <a:p>
            <a:pPr marR="0" lvl="0" defTabSz="914400" eaLnBrk="0" fontAlgn="base" latinLnBrk="0" hangingPunct="0">
              <a:lnSpc>
                <a:spcPct val="100000"/>
              </a:lnSpc>
              <a:spcBef>
                <a:spcPct val="0"/>
              </a:spcBef>
              <a:spcAft>
                <a:spcPct val="0"/>
              </a:spcAft>
              <a:buClrTx/>
              <a:buSzTx/>
              <a:tabLst/>
              <a:defRPr/>
            </a:pPr>
            <a:endParaRPr kumimoji="0" lang="en-US" altLang="ja-JP" b="0" kern="0" dirty="0">
              <a:latin typeface="+mn-lt"/>
            </a:endParaRPr>
          </a:p>
          <a:p>
            <a:pPr marR="0" lvl="0" defTabSz="914400" eaLnBrk="0" fontAlgn="base" latinLnBrk="0" hangingPunct="0">
              <a:lnSpc>
                <a:spcPct val="100000"/>
              </a:lnSpc>
              <a:spcBef>
                <a:spcPct val="0"/>
              </a:spcBef>
              <a:spcAft>
                <a:spcPct val="0"/>
              </a:spcAft>
              <a:buClrTx/>
              <a:buSzTx/>
              <a:tabLst/>
              <a:defRPr/>
            </a:pPr>
            <a:r>
              <a:rPr kumimoji="0" lang="en-US" altLang="ja-JP" b="0" kern="0" dirty="0">
                <a:latin typeface="+mn-lt"/>
              </a:rPr>
              <a:t> </a:t>
            </a:r>
            <a:r>
              <a:rPr kumimoji="0" lang="en-US" altLang="ja-JP" b="0" kern="0" noProof="0" dirty="0">
                <a:latin typeface="+mn-lt"/>
              </a:rPr>
              <a:t> </a:t>
            </a:r>
            <a:endParaRPr kumimoji="0" lang="en-GB" altLang="ja-JP" b="0" i="0" u="none" strike="noStrike" kern="0" cap="none" spc="0" normalizeH="0" baseline="0" noProof="0" dirty="0">
              <a:ln>
                <a:noFill/>
              </a:ln>
              <a:uLnTx/>
              <a:uFillTx/>
              <a:latin typeface="+mn-lt"/>
            </a:endParaRPr>
          </a:p>
        </p:txBody>
      </p:sp>
      <p:sp>
        <p:nvSpPr>
          <p:cNvPr id="14" name="Rounded Rectangle 7"/>
          <p:cNvSpPr/>
          <p:nvPr/>
        </p:nvSpPr>
        <p:spPr bwMode="auto">
          <a:xfrm>
            <a:off x="1259632" y="332657"/>
            <a:ext cx="7488832"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r" defTabSz="914400" eaLnBrk="0" fontAlgn="base" latinLnBrk="0" hangingPunct="0">
              <a:lnSpc>
                <a:spcPct val="100000"/>
              </a:lnSpc>
              <a:spcBef>
                <a:spcPct val="0"/>
              </a:spcBef>
              <a:spcAft>
                <a:spcPct val="0"/>
              </a:spcAft>
              <a:buClrTx/>
              <a:buSzTx/>
              <a:tabLst/>
              <a:defRPr/>
            </a:pPr>
            <a:r>
              <a:rPr kumimoji="0" lang="en-US" altLang="ja-JP" sz="2800" kern="0" dirty="0">
                <a:latin typeface="+mj-lt"/>
              </a:rPr>
              <a:t>Applications</a:t>
            </a:r>
          </a:p>
        </p:txBody>
      </p:sp>
      <p:sp>
        <p:nvSpPr>
          <p:cNvPr id="2" name="TextBox 1"/>
          <p:cNvSpPr txBox="1"/>
          <p:nvPr/>
        </p:nvSpPr>
        <p:spPr>
          <a:xfrm>
            <a:off x="-133684" y="2018632"/>
            <a:ext cx="184666" cy="369332"/>
          </a:xfrm>
          <a:prstGeom prst="rect">
            <a:avLst/>
          </a:prstGeom>
          <a:noFill/>
        </p:spPr>
        <p:txBody>
          <a:bodyPr wrap="none" rtlCol="0">
            <a:spAutoFit/>
          </a:bodyPr>
          <a:lstStyle/>
          <a:p>
            <a:endParaRPr lang="en-US"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43010" y="2573905"/>
            <a:ext cx="4353522" cy="2910322"/>
          </a:xfrm>
          <a:prstGeom prst="rect">
            <a:avLst/>
          </a:prstGeom>
          <a:effectLst>
            <a:outerShdw blurRad="50800" dist="38100" dir="8100000" algn="tr" rotWithShape="0">
              <a:prstClr val="black">
                <a:alpha val="40000"/>
              </a:prstClr>
            </a:outerShdw>
          </a:effectLst>
        </p:spPr>
      </p:pic>
      <p:sp>
        <p:nvSpPr>
          <p:cNvPr id="24" name="Rounded Rectangle 7"/>
          <p:cNvSpPr/>
          <p:nvPr/>
        </p:nvSpPr>
        <p:spPr bwMode="auto">
          <a:xfrm>
            <a:off x="4788024" y="2492896"/>
            <a:ext cx="4248472" cy="3024336"/>
          </a:xfrm>
          <a:prstGeom prst="roundRect">
            <a:avLst>
              <a:gd name="adj" fmla="val 3522"/>
            </a:avLst>
          </a:prstGeom>
          <a:solidFill>
            <a:schemeClr val="bg1"/>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L="171450" lvl="0" indent="-171450" eaLnBrk="0" fontAlgn="base" hangingPunct="0">
              <a:spcBef>
                <a:spcPct val="0"/>
              </a:spcBef>
              <a:spcAft>
                <a:spcPct val="0"/>
              </a:spcAft>
              <a:buFont typeface="Arial"/>
              <a:buChar char="•"/>
              <a:defRPr/>
            </a:pPr>
            <a:r>
              <a:rPr kumimoji="0" lang="en-US" altLang="ja-JP" sz="1600" b="0" kern="0" dirty="0">
                <a:latin typeface="+mn-lt"/>
              </a:rPr>
              <a:t>Hazmat Perimeter / Safe Zone perimeter</a:t>
            </a:r>
          </a:p>
          <a:p>
            <a:pPr lvl="0" eaLnBrk="0" fontAlgn="base" hangingPunct="0">
              <a:spcBef>
                <a:spcPct val="0"/>
              </a:spcBef>
              <a:spcAft>
                <a:spcPct val="0"/>
              </a:spcAft>
              <a:defRPr/>
            </a:pPr>
            <a:r>
              <a:rPr kumimoji="0" lang="en-US" altLang="ja-JP" sz="1600" b="0" kern="0" dirty="0">
                <a:latin typeface="+mn-lt"/>
              </a:rPr>
              <a:t>   -</a:t>
            </a:r>
            <a:r>
              <a:rPr kumimoji="0" lang="en-US" altLang="ja-JP" sz="1400" b="0" i="1" kern="0" dirty="0">
                <a:latin typeface="+mn-lt"/>
              </a:rPr>
              <a:t>Chemical spills</a:t>
            </a:r>
          </a:p>
          <a:p>
            <a:pPr marL="171450" lvl="0" indent="-171450" eaLnBrk="0" fontAlgn="base" hangingPunct="0">
              <a:spcBef>
                <a:spcPct val="0"/>
              </a:spcBef>
              <a:spcAft>
                <a:spcPct val="0"/>
              </a:spcAft>
              <a:buFont typeface="Arial"/>
              <a:buChar char="•"/>
              <a:defRPr/>
            </a:pPr>
            <a:r>
              <a:rPr kumimoji="0" lang="en-US" altLang="ja-JP" sz="1600" b="0" kern="0" dirty="0">
                <a:latin typeface="+mn-lt"/>
              </a:rPr>
              <a:t>Emergency response to toxic gas leaks</a:t>
            </a:r>
          </a:p>
          <a:p>
            <a:pPr lvl="0" eaLnBrk="0" fontAlgn="base" hangingPunct="0">
              <a:spcBef>
                <a:spcPct val="0"/>
              </a:spcBef>
              <a:spcAft>
                <a:spcPct val="0"/>
              </a:spcAft>
              <a:defRPr/>
            </a:pPr>
            <a:r>
              <a:rPr kumimoji="0" lang="en-US" altLang="ja-JP" sz="1600" b="0" kern="0" dirty="0">
                <a:latin typeface="+mn-lt"/>
              </a:rPr>
              <a:t>   -</a:t>
            </a:r>
            <a:r>
              <a:rPr kumimoji="0" lang="en-US" altLang="ja-JP" sz="1400" b="0" i="1" kern="0" dirty="0">
                <a:latin typeface="+mn-lt"/>
              </a:rPr>
              <a:t>Chemical tanks</a:t>
            </a:r>
          </a:p>
          <a:p>
            <a:pPr marL="171450" lvl="0" indent="-171450" eaLnBrk="0" fontAlgn="base" hangingPunct="0">
              <a:spcBef>
                <a:spcPct val="0"/>
              </a:spcBef>
              <a:spcAft>
                <a:spcPct val="0"/>
              </a:spcAft>
              <a:buFont typeface="Arial"/>
              <a:buChar char="•"/>
              <a:defRPr/>
            </a:pPr>
            <a:r>
              <a:rPr kumimoji="0" lang="en-US" altLang="ja-JP" sz="1600" b="0" kern="0" dirty="0">
                <a:latin typeface="+mn-lt"/>
              </a:rPr>
              <a:t>Confined space entry / rescue</a:t>
            </a:r>
          </a:p>
          <a:p>
            <a:pPr marL="171450" lvl="0" indent="-171450" eaLnBrk="0" fontAlgn="base" hangingPunct="0">
              <a:spcBef>
                <a:spcPct val="0"/>
              </a:spcBef>
              <a:spcAft>
                <a:spcPct val="0"/>
              </a:spcAft>
              <a:buFont typeface="Arial"/>
              <a:buChar char="•"/>
              <a:defRPr/>
            </a:pPr>
            <a:r>
              <a:rPr kumimoji="0" lang="en-US" altLang="ja-JP" sz="1600" b="0" kern="0" dirty="0">
                <a:latin typeface="+mn-lt"/>
              </a:rPr>
              <a:t>Arson Investigation</a:t>
            </a:r>
          </a:p>
          <a:p>
            <a:pPr lvl="0" eaLnBrk="0" fontAlgn="base" hangingPunct="0">
              <a:spcBef>
                <a:spcPct val="0"/>
              </a:spcBef>
              <a:spcAft>
                <a:spcPct val="0"/>
              </a:spcAft>
              <a:defRPr/>
            </a:pPr>
            <a:r>
              <a:rPr kumimoji="0" lang="en-US" altLang="ja-JP" sz="1600" b="0" kern="0" dirty="0">
                <a:latin typeface="+mn-lt"/>
              </a:rPr>
              <a:t>   -</a:t>
            </a:r>
            <a:r>
              <a:rPr kumimoji="0" lang="en-US" altLang="ja-JP" sz="1400" b="0" i="1" kern="0" dirty="0">
                <a:latin typeface="+mn-lt"/>
              </a:rPr>
              <a:t>HCN (i.e. melted plastic) </a:t>
            </a:r>
          </a:p>
          <a:p>
            <a:pPr eaLnBrk="0" fontAlgn="base" hangingPunct="0">
              <a:spcBef>
                <a:spcPct val="0"/>
              </a:spcBef>
              <a:spcAft>
                <a:spcPct val="0"/>
              </a:spcAft>
              <a:defRPr/>
            </a:pPr>
            <a:r>
              <a:rPr kumimoji="0" lang="en-US" altLang="ja-JP" sz="1400" b="0" i="1" kern="0" dirty="0">
                <a:latin typeface="+mn-lt"/>
              </a:rPr>
              <a:t>   -PID used to pick up trace levels of</a:t>
            </a:r>
            <a:br>
              <a:rPr kumimoji="0" lang="en-US" altLang="ja-JP" sz="1400" b="0" i="1" kern="0" dirty="0">
                <a:latin typeface="+mn-lt"/>
              </a:rPr>
            </a:br>
            <a:r>
              <a:rPr kumimoji="0" lang="en-US" altLang="ja-JP" sz="1400" b="0" i="1" kern="0" dirty="0">
                <a:latin typeface="+mn-lt"/>
              </a:rPr>
              <a:t>    </a:t>
            </a:r>
            <a:r>
              <a:rPr kumimoji="0" lang="en-US" altLang="ja-JP" sz="1400" b="0" i="1" kern="0" dirty="0"/>
              <a:t>acc</a:t>
            </a:r>
            <a:r>
              <a:rPr kumimoji="0" lang="en-US" altLang="ja-JP" sz="1400" b="0" i="1" kern="0" dirty="0">
                <a:latin typeface="+mn-lt"/>
              </a:rPr>
              <a:t>elerants</a:t>
            </a:r>
          </a:p>
          <a:p>
            <a:pPr marL="171450" lvl="0" indent="-171450" eaLnBrk="0" fontAlgn="base" hangingPunct="0">
              <a:spcBef>
                <a:spcPct val="0"/>
              </a:spcBef>
              <a:spcAft>
                <a:spcPct val="0"/>
              </a:spcAft>
              <a:buFont typeface="Arial"/>
              <a:buChar char="•"/>
              <a:defRPr/>
            </a:pPr>
            <a:r>
              <a:rPr kumimoji="0" lang="en-US" altLang="ja-JP" sz="1600" b="0" kern="0" dirty="0">
                <a:latin typeface="+mn-lt"/>
              </a:rPr>
              <a:t>Meth lab investigation</a:t>
            </a:r>
          </a:p>
          <a:p>
            <a:pPr lvl="0" eaLnBrk="0" fontAlgn="base" hangingPunct="0">
              <a:spcBef>
                <a:spcPct val="0"/>
              </a:spcBef>
              <a:spcAft>
                <a:spcPct val="0"/>
              </a:spcAft>
              <a:defRPr/>
            </a:pPr>
            <a:r>
              <a:rPr kumimoji="0" lang="en-US" altLang="ja-JP" sz="1600" b="0" kern="0" dirty="0">
                <a:latin typeface="+mn-lt"/>
              </a:rPr>
              <a:t>   -</a:t>
            </a:r>
            <a:r>
              <a:rPr kumimoji="0" lang="en-US" altLang="ja-JP" sz="1400" b="0" i="1" kern="0" dirty="0">
                <a:latin typeface="+mn-lt"/>
              </a:rPr>
              <a:t>Ammonia</a:t>
            </a:r>
          </a:p>
          <a:p>
            <a:pPr marR="0" lvl="0" defTabSz="914400" eaLnBrk="0" fontAlgn="base" latinLnBrk="0" hangingPunct="0">
              <a:lnSpc>
                <a:spcPct val="100000"/>
              </a:lnSpc>
              <a:spcBef>
                <a:spcPct val="0"/>
              </a:spcBef>
              <a:spcAft>
                <a:spcPct val="0"/>
              </a:spcAft>
              <a:buClrTx/>
              <a:buSzTx/>
              <a:tabLst/>
              <a:defRPr/>
            </a:pPr>
            <a:endParaRPr kumimoji="0" lang="en-US" altLang="ja-JP" sz="1600" b="0" kern="0" dirty="0">
              <a:latin typeface="+mn-lt"/>
            </a:endParaRPr>
          </a:p>
          <a:p>
            <a:pPr marR="0" lvl="0" defTabSz="914400" eaLnBrk="0" fontAlgn="base" latinLnBrk="0" hangingPunct="0">
              <a:lnSpc>
                <a:spcPct val="100000"/>
              </a:lnSpc>
              <a:spcBef>
                <a:spcPct val="0"/>
              </a:spcBef>
              <a:spcAft>
                <a:spcPct val="0"/>
              </a:spcAft>
              <a:buClrTx/>
              <a:buSzTx/>
              <a:tabLst/>
              <a:defRPr/>
            </a:pPr>
            <a:endParaRPr kumimoji="0" lang="en-US" altLang="ja-JP" sz="1600" b="0" kern="0" dirty="0">
              <a:latin typeface="+mn-lt"/>
            </a:endParaRPr>
          </a:p>
          <a:p>
            <a:pPr marR="0" lvl="0" defTabSz="914400" eaLnBrk="0" fontAlgn="base" latinLnBrk="0" hangingPunct="0">
              <a:lnSpc>
                <a:spcPct val="100000"/>
              </a:lnSpc>
              <a:spcBef>
                <a:spcPct val="0"/>
              </a:spcBef>
              <a:spcAft>
                <a:spcPct val="0"/>
              </a:spcAft>
              <a:buClrTx/>
              <a:buSzTx/>
              <a:tabLst/>
              <a:defRPr/>
            </a:pPr>
            <a:r>
              <a:rPr kumimoji="0" lang="en-US" altLang="ja-JP" sz="1600" b="0" kern="0" dirty="0">
                <a:latin typeface="+mn-lt"/>
              </a:rPr>
              <a:t> </a:t>
            </a:r>
            <a:r>
              <a:rPr kumimoji="0" lang="en-US" altLang="ja-JP" sz="1600" b="0" kern="0" noProof="0" dirty="0">
                <a:latin typeface="+mn-lt"/>
              </a:rPr>
              <a:t> </a:t>
            </a:r>
            <a:endParaRPr kumimoji="0" lang="en-GB" altLang="ja-JP" sz="1600" b="0" i="0" u="none" strike="noStrike" kern="0" cap="none" spc="0" normalizeH="0" baseline="0" noProof="0" dirty="0">
              <a:ln>
                <a:noFill/>
              </a:ln>
              <a:uLnTx/>
              <a:uFillTx/>
              <a:latin typeface="+mn-lt"/>
            </a:endParaRPr>
          </a:p>
        </p:txBody>
      </p:sp>
    </p:spTree>
    <p:extLst>
      <p:ext uri="{BB962C8B-B14F-4D97-AF65-F5344CB8AC3E}">
        <p14:creationId xmlns:p14="http://schemas.microsoft.com/office/powerpoint/2010/main" val="3106448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ounded Rectangle 7"/>
          <p:cNvSpPr/>
          <p:nvPr/>
        </p:nvSpPr>
        <p:spPr bwMode="auto">
          <a:xfrm>
            <a:off x="1259632" y="332657"/>
            <a:ext cx="7488832"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r" defTabSz="914400" eaLnBrk="0" fontAlgn="base" latinLnBrk="0" hangingPunct="0">
              <a:lnSpc>
                <a:spcPct val="100000"/>
              </a:lnSpc>
              <a:spcBef>
                <a:spcPct val="0"/>
              </a:spcBef>
              <a:spcAft>
                <a:spcPct val="0"/>
              </a:spcAft>
              <a:buClrTx/>
              <a:buSzTx/>
              <a:tabLst/>
              <a:defRPr/>
            </a:pPr>
            <a:r>
              <a:rPr kumimoji="0" lang="en-US" altLang="ja-JP" kern="0" dirty="0">
                <a:latin typeface="+mj-lt"/>
              </a:rPr>
              <a:t>Price List</a:t>
            </a:r>
            <a:br>
              <a:rPr kumimoji="0" lang="en-US" altLang="ja-JP" kern="0" dirty="0">
                <a:latin typeface="+mj-lt"/>
              </a:rPr>
            </a:br>
            <a:r>
              <a:rPr kumimoji="0" lang="en-US" altLang="ja-JP" kern="0" dirty="0">
                <a:latin typeface="+mj-lt"/>
              </a:rPr>
              <a:t> Configurator</a:t>
            </a:r>
          </a:p>
        </p:txBody>
      </p:sp>
      <p:sp>
        <p:nvSpPr>
          <p:cNvPr id="2" name="TextBox 1"/>
          <p:cNvSpPr txBox="1"/>
          <p:nvPr/>
        </p:nvSpPr>
        <p:spPr>
          <a:xfrm>
            <a:off x="-133684" y="2018632"/>
            <a:ext cx="184666" cy="369332"/>
          </a:xfrm>
          <a:prstGeom prst="rect">
            <a:avLst/>
          </a:prstGeom>
          <a:noFill/>
        </p:spPr>
        <p:txBody>
          <a:bodyPr wrap="none" rtlCol="0">
            <a:spAutoFit/>
          </a:bodyPr>
          <a:lstStyle/>
          <a:p>
            <a:endParaRPr lang="en-US" dirty="0"/>
          </a:p>
        </p:txBody>
      </p:sp>
      <p:pic>
        <p:nvPicPr>
          <p:cNvPr id="4" name="Picture 3">
            <a:extLst>
              <a:ext uri="{FF2B5EF4-FFF2-40B4-BE49-F238E27FC236}">
                <a16:creationId xmlns:a16="http://schemas.microsoft.com/office/drawing/2014/main" id="{A056EB73-EF2A-6840-8EDA-19DF75DFFF9E}"/>
              </a:ext>
            </a:extLst>
          </p:cNvPr>
          <p:cNvPicPr>
            <a:picLocks noChangeAspect="1"/>
          </p:cNvPicPr>
          <p:nvPr/>
        </p:nvPicPr>
        <p:blipFill>
          <a:blip r:embed="rId2"/>
          <a:stretch>
            <a:fillRect/>
          </a:stretch>
        </p:blipFill>
        <p:spPr>
          <a:xfrm>
            <a:off x="1752805" y="0"/>
            <a:ext cx="5086597" cy="6858000"/>
          </a:xfrm>
          <a:prstGeom prst="rect">
            <a:avLst/>
          </a:prstGeom>
        </p:spPr>
      </p:pic>
    </p:spTree>
    <p:extLst>
      <p:ext uri="{BB962C8B-B14F-4D97-AF65-F5344CB8AC3E}">
        <p14:creationId xmlns:p14="http://schemas.microsoft.com/office/powerpoint/2010/main" val="544200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ounded Rectangle 7"/>
          <p:cNvSpPr/>
          <p:nvPr/>
        </p:nvSpPr>
        <p:spPr bwMode="auto">
          <a:xfrm>
            <a:off x="1259632" y="332657"/>
            <a:ext cx="7488832"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r" defTabSz="914400" eaLnBrk="0" fontAlgn="base" latinLnBrk="0" hangingPunct="0">
              <a:lnSpc>
                <a:spcPct val="100000"/>
              </a:lnSpc>
              <a:spcBef>
                <a:spcPct val="0"/>
              </a:spcBef>
              <a:spcAft>
                <a:spcPct val="0"/>
              </a:spcAft>
              <a:buClrTx/>
              <a:buSzTx/>
              <a:tabLst/>
              <a:defRPr/>
            </a:pPr>
            <a:r>
              <a:rPr kumimoji="0" lang="en-US" altLang="ja-JP" sz="2800" kern="0" dirty="0">
                <a:latin typeface="+mj-lt"/>
              </a:rPr>
              <a:t>GX-6000 </a:t>
            </a:r>
            <a:r>
              <a:rPr kumimoji="0" lang="en-US" altLang="ja-JP" sz="2800" kern="0" dirty="0" err="1">
                <a:latin typeface="+mj-lt"/>
              </a:rPr>
              <a:t>vs</a:t>
            </a:r>
            <a:r>
              <a:rPr kumimoji="0" lang="en-US" altLang="ja-JP" sz="2800" kern="0" dirty="0">
                <a:latin typeface="+mj-lt"/>
              </a:rPr>
              <a:t> </a:t>
            </a:r>
            <a:r>
              <a:rPr kumimoji="0" lang="en-US" altLang="ja-JP" sz="2800" kern="0" dirty="0" err="1">
                <a:latin typeface="+mj-lt"/>
              </a:rPr>
              <a:t>MultiRAE</a:t>
            </a:r>
            <a:endParaRPr kumimoji="0" lang="en-US" altLang="ja-JP" sz="2800" kern="0" dirty="0">
              <a:latin typeface="+mj-lt"/>
            </a:endParaRPr>
          </a:p>
        </p:txBody>
      </p:sp>
      <p:sp>
        <p:nvSpPr>
          <p:cNvPr id="2" name="TextBox 1"/>
          <p:cNvSpPr txBox="1"/>
          <p:nvPr/>
        </p:nvSpPr>
        <p:spPr>
          <a:xfrm>
            <a:off x="-133684" y="2018632"/>
            <a:ext cx="184666" cy="369332"/>
          </a:xfrm>
          <a:prstGeom prst="rect">
            <a:avLst/>
          </a:prstGeom>
          <a:noFill/>
        </p:spPr>
        <p:txBody>
          <a:bodyPr wrap="none" rtlCol="0">
            <a:spAutoFit/>
          </a:bodyPr>
          <a:lstStyle/>
          <a:p>
            <a:endParaRPr lang="en-US" dirty="0"/>
          </a:p>
        </p:txBody>
      </p:sp>
      <p:sp>
        <p:nvSpPr>
          <p:cNvPr id="10" name="Rounded Rectangle 7"/>
          <p:cNvSpPr/>
          <p:nvPr/>
        </p:nvSpPr>
        <p:spPr bwMode="auto">
          <a:xfrm>
            <a:off x="1259632" y="980728"/>
            <a:ext cx="7488832"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r" defTabSz="914400" eaLnBrk="0" fontAlgn="base" latinLnBrk="0" hangingPunct="0">
              <a:lnSpc>
                <a:spcPct val="100000"/>
              </a:lnSpc>
              <a:spcBef>
                <a:spcPct val="0"/>
              </a:spcBef>
              <a:spcAft>
                <a:spcPct val="0"/>
              </a:spcAft>
              <a:buClrTx/>
              <a:buSzTx/>
              <a:tabLst/>
              <a:defRPr/>
            </a:pPr>
            <a:r>
              <a:rPr kumimoji="0" lang="en-US" altLang="ja-JP" sz="1800" kern="0" dirty="0">
                <a:latin typeface="+mj-lt"/>
              </a:rPr>
              <a:t>Similarities</a:t>
            </a:r>
          </a:p>
        </p:txBody>
      </p:sp>
      <p:pic>
        <p:nvPicPr>
          <p:cNvPr id="4" name="Picture 3" descr="gx6000-vs-multirae-row.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91624" y="1599193"/>
            <a:ext cx="5907024" cy="2674966"/>
          </a:xfrm>
          <a:prstGeom prst="rect">
            <a:avLst/>
          </a:prstGeom>
        </p:spPr>
      </p:pic>
      <p:sp>
        <p:nvSpPr>
          <p:cNvPr id="5" name="TextBox 4"/>
          <p:cNvSpPr txBox="1"/>
          <p:nvPr/>
        </p:nvSpPr>
        <p:spPr>
          <a:xfrm>
            <a:off x="1691680" y="4338969"/>
            <a:ext cx="6048672" cy="1754327"/>
          </a:xfrm>
          <a:prstGeom prst="rect">
            <a:avLst/>
          </a:prstGeom>
          <a:noFill/>
        </p:spPr>
        <p:txBody>
          <a:bodyPr wrap="square" rtlCol="0">
            <a:spAutoFit/>
          </a:bodyPr>
          <a:lstStyle/>
          <a:p>
            <a:pPr marL="285750" indent="-285750">
              <a:buFont typeface="Courier New"/>
              <a:buChar char="o"/>
            </a:pPr>
            <a:r>
              <a:rPr lang="en-US" dirty="0"/>
              <a:t>Sample Draw Instruments</a:t>
            </a:r>
          </a:p>
          <a:p>
            <a:pPr marL="285750" indent="-285750">
              <a:buFont typeface="Courier New"/>
              <a:buChar char="o"/>
            </a:pPr>
            <a:r>
              <a:rPr lang="en-US" dirty="0"/>
              <a:t>6 Gas Channels</a:t>
            </a:r>
          </a:p>
          <a:p>
            <a:pPr marL="285750" indent="-285750">
              <a:buFont typeface="Courier New"/>
              <a:buChar char="o"/>
            </a:pPr>
            <a:r>
              <a:rPr lang="en-US" dirty="0"/>
              <a:t>PID capability</a:t>
            </a:r>
          </a:p>
          <a:p>
            <a:pPr marL="285750" indent="-285750">
              <a:buFont typeface="Courier New"/>
              <a:buChar char="o"/>
            </a:pPr>
            <a:r>
              <a:rPr lang="en-US" dirty="0"/>
              <a:t>Alkaline and Rechargeable options</a:t>
            </a:r>
          </a:p>
          <a:p>
            <a:pPr marL="285750" indent="-285750">
              <a:buFont typeface="Courier New"/>
              <a:buChar char="o"/>
            </a:pPr>
            <a:r>
              <a:rPr lang="en-US" dirty="0"/>
              <a:t>Man-down alarm</a:t>
            </a:r>
          </a:p>
          <a:p>
            <a:endParaRPr lang="en-US" dirty="0"/>
          </a:p>
        </p:txBody>
      </p:sp>
    </p:spTree>
    <p:extLst>
      <p:ext uri="{BB962C8B-B14F-4D97-AF65-F5344CB8AC3E}">
        <p14:creationId xmlns:p14="http://schemas.microsoft.com/office/powerpoint/2010/main" val="529107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ounded Rectangle 7"/>
          <p:cNvSpPr/>
          <p:nvPr/>
        </p:nvSpPr>
        <p:spPr bwMode="auto">
          <a:xfrm>
            <a:off x="1259632" y="332657"/>
            <a:ext cx="7488832"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r" defTabSz="914400" eaLnBrk="0" fontAlgn="base" latinLnBrk="0" hangingPunct="0">
              <a:lnSpc>
                <a:spcPct val="100000"/>
              </a:lnSpc>
              <a:spcBef>
                <a:spcPct val="0"/>
              </a:spcBef>
              <a:spcAft>
                <a:spcPct val="0"/>
              </a:spcAft>
              <a:buClrTx/>
              <a:buSzTx/>
              <a:tabLst/>
              <a:defRPr/>
            </a:pPr>
            <a:r>
              <a:rPr kumimoji="0" lang="en-US" altLang="ja-JP" sz="2800" kern="0" dirty="0">
                <a:latin typeface="+mj-lt"/>
              </a:rPr>
              <a:t>GX-6000 </a:t>
            </a:r>
            <a:r>
              <a:rPr kumimoji="0" lang="en-US" altLang="ja-JP" sz="2800" kern="0" dirty="0" err="1">
                <a:latin typeface="+mj-lt"/>
              </a:rPr>
              <a:t>vs</a:t>
            </a:r>
            <a:r>
              <a:rPr kumimoji="0" lang="en-US" altLang="ja-JP" sz="2800" kern="0" dirty="0">
                <a:latin typeface="+mj-lt"/>
              </a:rPr>
              <a:t> </a:t>
            </a:r>
            <a:r>
              <a:rPr kumimoji="0" lang="en-US" altLang="ja-JP" sz="2800" kern="0" dirty="0" err="1">
                <a:latin typeface="+mj-lt"/>
              </a:rPr>
              <a:t>MultiRAE</a:t>
            </a:r>
            <a:endParaRPr kumimoji="0" lang="en-US" altLang="ja-JP" sz="2800" kern="0" dirty="0">
              <a:latin typeface="+mj-lt"/>
            </a:endParaRPr>
          </a:p>
        </p:txBody>
      </p:sp>
      <p:sp>
        <p:nvSpPr>
          <p:cNvPr id="2" name="TextBox 1"/>
          <p:cNvSpPr txBox="1"/>
          <p:nvPr/>
        </p:nvSpPr>
        <p:spPr>
          <a:xfrm>
            <a:off x="-133684" y="2018632"/>
            <a:ext cx="184666" cy="369332"/>
          </a:xfrm>
          <a:prstGeom prst="rect">
            <a:avLst/>
          </a:prstGeom>
          <a:noFill/>
        </p:spPr>
        <p:txBody>
          <a:bodyPr wrap="none" rtlCol="0">
            <a:spAutoFit/>
          </a:bodyPr>
          <a:lstStyle/>
          <a:p>
            <a:endParaRPr lang="en-US" dirty="0"/>
          </a:p>
        </p:txBody>
      </p:sp>
      <p:sp>
        <p:nvSpPr>
          <p:cNvPr id="10" name="Rounded Rectangle 7"/>
          <p:cNvSpPr/>
          <p:nvPr/>
        </p:nvSpPr>
        <p:spPr bwMode="auto">
          <a:xfrm>
            <a:off x="1259632" y="980728"/>
            <a:ext cx="7488832" cy="1008112"/>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r" defTabSz="914400" eaLnBrk="0" fontAlgn="base" latinLnBrk="0" hangingPunct="0">
              <a:lnSpc>
                <a:spcPct val="100000"/>
              </a:lnSpc>
              <a:spcBef>
                <a:spcPct val="0"/>
              </a:spcBef>
              <a:spcAft>
                <a:spcPct val="0"/>
              </a:spcAft>
              <a:buClrTx/>
              <a:buSzTx/>
              <a:tabLst/>
              <a:defRPr/>
            </a:pPr>
            <a:r>
              <a:rPr kumimoji="0" lang="en-US" altLang="ja-JP" sz="1800" kern="0" dirty="0">
                <a:latin typeface="+mj-lt"/>
              </a:rPr>
              <a:t>GX-6000 Advantages</a:t>
            </a:r>
          </a:p>
          <a:p>
            <a:pPr marR="0" lvl="0" algn="r" defTabSz="914400" eaLnBrk="0" fontAlgn="base" latinLnBrk="0" hangingPunct="0">
              <a:lnSpc>
                <a:spcPct val="100000"/>
              </a:lnSpc>
              <a:spcBef>
                <a:spcPct val="0"/>
              </a:spcBef>
              <a:spcAft>
                <a:spcPct val="0"/>
              </a:spcAft>
              <a:buClrTx/>
              <a:buSzTx/>
              <a:tabLst/>
              <a:defRPr/>
            </a:pPr>
            <a:r>
              <a:rPr kumimoji="0" lang="en-US" altLang="ja-JP" sz="1200" b="0" kern="0" dirty="0">
                <a:latin typeface="+mj-lt"/>
              </a:rPr>
              <a:t>Features </a:t>
            </a:r>
            <a:r>
              <a:rPr kumimoji="0" lang="en-US" altLang="ja-JP" sz="1200" b="0" kern="0" dirty="0" err="1">
                <a:latin typeface="+mj-lt"/>
              </a:rPr>
              <a:t>MultiRAE’s</a:t>
            </a:r>
            <a:r>
              <a:rPr kumimoji="0" lang="en-US" altLang="ja-JP" sz="1200" b="0" kern="0" dirty="0">
                <a:latin typeface="+mj-lt"/>
              </a:rPr>
              <a:t> do not have</a:t>
            </a:r>
          </a:p>
          <a:p>
            <a:pPr marR="0" lvl="0" algn="r" defTabSz="914400" eaLnBrk="0" fontAlgn="base" latinLnBrk="0" hangingPunct="0">
              <a:lnSpc>
                <a:spcPct val="100000"/>
              </a:lnSpc>
              <a:spcBef>
                <a:spcPct val="0"/>
              </a:spcBef>
              <a:spcAft>
                <a:spcPct val="0"/>
              </a:spcAft>
              <a:buClrTx/>
              <a:buSzTx/>
              <a:tabLst/>
              <a:defRPr/>
            </a:pPr>
            <a:endParaRPr kumimoji="0" lang="en-US" altLang="ja-JP" sz="1600" b="0" kern="0" dirty="0">
              <a:latin typeface="+mj-lt"/>
            </a:endParaRPr>
          </a:p>
        </p:txBody>
      </p:sp>
      <p:pic>
        <p:nvPicPr>
          <p:cNvPr id="4" name="Picture 3" descr="gx6000-vs-multirae-row.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67544" y="795476"/>
            <a:ext cx="5907024" cy="2674966"/>
          </a:xfrm>
          <a:prstGeom prst="rect">
            <a:avLst/>
          </a:prstGeom>
        </p:spPr>
      </p:pic>
      <p:sp>
        <p:nvSpPr>
          <p:cNvPr id="5" name="TextBox 4"/>
          <p:cNvSpPr txBox="1"/>
          <p:nvPr/>
        </p:nvSpPr>
        <p:spPr>
          <a:xfrm>
            <a:off x="467544" y="3531780"/>
            <a:ext cx="8604448" cy="3785652"/>
          </a:xfrm>
          <a:prstGeom prst="rect">
            <a:avLst/>
          </a:prstGeom>
          <a:noFill/>
        </p:spPr>
        <p:txBody>
          <a:bodyPr wrap="square" rtlCol="0">
            <a:spAutoFit/>
          </a:bodyPr>
          <a:lstStyle/>
          <a:p>
            <a:pPr marL="285750" indent="-285750">
              <a:buFont typeface="Courier New"/>
              <a:buChar char="o"/>
            </a:pPr>
            <a:r>
              <a:rPr lang="en-US" sz="1600" b="1" dirty="0"/>
              <a:t>Size:  GX-6000 is half the weight of </a:t>
            </a:r>
            <a:r>
              <a:rPr lang="en-US" sz="1600" b="1" dirty="0" err="1"/>
              <a:t>M</a:t>
            </a:r>
            <a:r>
              <a:rPr lang="en-US" sz="1400" b="1" dirty="0" err="1"/>
              <a:t>ultiRAE’s</a:t>
            </a:r>
            <a:endParaRPr lang="en-US" sz="1400" b="1" dirty="0"/>
          </a:p>
          <a:p>
            <a:pPr marL="742950" lvl="1" indent="-285750">
              <a:buFont typeface="Courier New"/>
              <a:buChar char="o"/>
            </a:pPr>
            <a:r>
              <a:rPr lang="en-US" sz="1400" dirty="0"/>
              <a:t>GX-6000 	    	14 oz.</a:t>
            </a:r>
          </a:p>
          <a:p>
            <a:pPr marL="742950" lvl="1" indent="-285750">
              <a:buFont typeface="Courier New"/>
              <a:buChar char="o"/>
            </a:pPr>
            <a:r>
              <a:rPr lang="en-US" sz="1400" dirty="0" err="1"/>
              <a:t>MultiRAE’s</a:t>
            </a:r>
            <a:r>
              <a:rPr lang="en-US" sz="1400" dirty="0"/>
              <a:t>    		30 oz. </a:t>
            </a:r>
          </a:p>
          <a:p>
            <a:pPr marL="285750" indent="-285750">
              <a:buFont typeface="Courier New"/>
              <a:buChar char="o"/>
            </a:pPr>
            <a:r>
              <a:rPr lang="en-US" sz="1600" b="1" dirty="0"/>
              <a:t>GX-6000 PID Advantages</a:t>
            </a:r>
          </a:p>
          <a:p>
            <a:pPr marL="742950" lvl="1" indent="-285750">
              <a:buFont typeface="Courier New"/>
              <a:buChar char="o"/>
            </a:pPr>
            <a:r>
              <a:rPr lang="en-US" sz="1400" dirty="0"/>
              <a:t>Built in VOC Library:  600 </a:t>
            </a:r>
            <a:r>
              <a:rPr lang="en-US" sz="1400" dirty="0" err="1"/>
              <a:t>vs</a:t>
            </a:r>
            <a:r>
              <a:rPr lang="en-US" sz="1400" dirty="0"/>
              <a:t> 190</a:t>
            </a:r>
          </a:p>
          <a:p>
            <a:pPr marL="742950" lvl="1" indent="-285750">
              <a:buFont typeface="Courier New"/>
              <a:buChar char="o"/>
            </a:pPr>
            <a:r>
              <a:rPr lang="en-US" sz="1400" dirty="0"/>
              <a:t>PID Lamp options:  10.6, 10,0, &amp; 11.7 available in 1 instrument</a:t>
            </a:r>
          </a:p>
          <a:p>
            <a:pPr marL="742950" lvl="1" indent="-285750">
              <a:buFont typeface="Courier New"/>
              <a:buChar char="o"/>
            </a:pPr>
            <a:r>
              <a:rPr lang="en-US" sz="1400" dirty="0"/>
              <a:t>Dual PID capability: Use 2 different PID lamps simultaneously</a:t>
            </a:r>
          </a:p>
          <a:p>
            <a:pPr marL="742950" lvl="1" indent="-285750">
              <a:buFont typeface="Courier New"/>
              <a:buChar char="o"/>
            </a:pPr>
            <a:r>
              <a:rPr lang="en-US" sz="1400" dirty="0"/>
              <a:t>Wider range of VOC’s with 10.6 lamp:  6,000 </a:t>
            </a:r>
            <a:r>
              <a:rPr lang="en-US" sz="1400" dirty="0" err="1"/>
              <a:t>vs</a:t>
            </a:r>
            <a:r>
              <a:rPr lang="en-US" sz="1400" dirty="0"/>
              <a:t>  1,000 / 5,000 ppm</a:t>
            </a:r>
          </a:p>
          <a:p>
            <a:pPr marL="742950" lvl="1" indent="-285750">
              <a:buFont typeface="Courier New"/>
              <a:buChar char="o"/>
            </a:pPr>
            <a:r>
              <a:rPr lang="en-US" sz="1400" dirty="0"/>
              <a:t>Easy access to VOC library</a:t>
            </a:r>
          </a:p>
          <a:p>
            <a:pPr marL="1200150" lvl="2" indent="-285750">
              <a:buFont typeface="Courier New"/>
              <a:buChar char="o"/>
            </a:pPr>
            <a:r>
              <a:rPr lang="en-US" sz="1400" dirty="0"/>
              <a:t>Previously Used menu stores last 8 VOC’s</a:t>
            </a:r>
          </a:p>
          <a:p>
            <a:pPr marL="1200150" lvl="2" indent="-285750">
              <a:buFont typeface="Courier New"/>
              <a:buChar char="o"/>
            </a:pPr>
            <a:r>
              <a:rPr lang="en-US" sz="1400" dirty="0"/>
              <a:t>User defined list of 30 VOC’s</a:t>
            </a:r>
          </a:p>
          <a:p>
            <a:pPr marL="285750" indent="-285750">
              <a:buFont typeface="Courier New"/>
              <a:buChar char="o"/>
            </a:pPr>
            <a:r>
              <a:rPr lang="en-US" sz="1600" b="1" dirty="0"/>
              <a:t>Smart Sensor Slots</a:t>
            </a:r>
          </a:p>
          <a:p>
            <a:pPr marL="285750" indent="-285750">
              <a:buFont typeface="Courier New"/>
              <a:buChar char="o"/>
            </a:pPr>
            <a:r>
              <a:rPr lang="en-US" sz="1600" b="1" dirty="0"/>
              <a:t>6 Operating Modes:  </a:t>
            </a:r>
          </a:p>
          <a:p>
            <a:pPr marL="742950" lvl="1" indent="-285750">
              <a:buFont typeface="Courier New"/>
              <a:buChar char="o"/>
            </a:pPr>
            <a:r>
              <a:rPr lang="en-US" sz="1400" dirty="0"/>
              <a:t>Normal, Leak Check, Inert Mode, Bar Hole, Snap Log, &amp; Benzene</a:t>
            </a:r>
            <a:r>
              <a:rPr lang="en-US" sz="1400" b="1" dirty="0"/>
              <a:t> </a:t>
            </a:r>
          </a:p>
          <a:p>
            <a:pPr marL="742950" lvl="1" indent="-285750">
              <a:buFont typeface="Courier New"/>
              <a:buChar char="o"/>
            </a:pPr>
            <a:endParaRPr lang="en-US" sz="1600" dirty="0"/>
          </a:p>
          <a:p>
            <a:endParaRPr lang="en-US" sz="1600" dirty="0"/>
          </a:p>
        </p:txBody>
      </p:sp>
    </p:spTree>
    <p:extLst>
      <p:ext uri="{BB962C8B-B14F-4D97-AF65-F5344CB8AC3E}">
        <p14:creationId xmlns:p14="http://schemas.microsoft.com/office/powerpoint/2010/main" val="3030630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500"/>
                                        <p:tgtEl>
                                          <p:spTgt spid="5">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500"/>
                                        <p:tgtEl>
                                          <p:spTgt spid="5">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xEl>
                                              <p:pRg st="3" end="3"/>
                                            </p:txEl>
                                          </p:spTgt>
                                        </p:tgtEl>
                                        <p:attrNameLst>
                                          <p:attrName>style.visibility</p:attrName>
                                        </p:attrNameLst>
                                      </p:cBhvr>
                                      <p:to>
                                        <p:strVal val="visible"/>
                                      </p:to>
                                    </p:set>
                                    <p:animEffect transition="in" filter="fade">
                                      <p:cBhvr>
                                        <p:cTn id="18" dur="500"/>
                                        <p:tgtEl>
                                          <p:spTgt spid="5">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500"/>
                                        <p:tgtEl>
                                          <p:spTgt spid="5">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
                                            <p:txEl>
                                              <p:pRg st="5" end="5"/>
                                            </p:txEl>
                                          </p:spTgt>
                                        </p:tgtEl>
                                        <p:attrNameLst>
                                          <p:attrName>style.visibility</p:attrName>
                                        </p:attrNameLst>
                                      </p:cBhvr>
                                      <p:to>
                                        <p:strVal val="visible"/>
                                      </p:to>
                                    </p:set>
                                    <p:animEffect transition="in" filter="fade">
                                      <p:cBhvr>
                                        <p:cTn id="24" dur="500"/>
                                        <p:tgtEl>
                                          <p:spTgt spid="5">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fade">
                                      <p:cBhvr>
                                        <p:cTn id="27" dur="500"/>
                                        <p:tgtEl>
                                          <p:spTgt spid="5">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
                                            <p:txEl>
                                              <p:pRg st="7" end="7"/>
                                            </p:txEl>
                                          </p:spTgt>
                                        </p:tgtEl>
                                        <p:attrNameLst>
                                          <p:attrName>style.visibility</p:attrName>
                                        </p:attrNameLst>
                                      </p:cBhvr>
                                      <p:to>
                                        <p:strVal val="visible"/>
                                      </p:to>
                                    </p:set>
                                    <p:animEffect transition="in" filter="fade">
                                      <p:cBhvr>
                                        <p:cTn id="30" dur="500"/>
                                        <p:tgtEl>
                                          <p:spTgt spid="5">
                                            <p:txEl>
                                              <p:pRg st="7" end="7"/>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5">
                                            <p:txEl>
                                              <p:pRg st="8" end="8"/>
                                            </p:txEl>
                                          </p:spTgt>
                                        </p:tgtEl>
                                        <p:attrNameLst>
                                          <p:attrName>style.visibility</p:attrName>
                                        </p:attrNameLst>
                                      </p:cBhvr>
                                      <p:to>
                                        <p:strVal val="visible"/>
                                      </p:to>
                                    </p:set>
                                    <p:animEffect transition="in" filter="fade">
                                      <p:cBhvr>
                                        <p:cTn id="33" dur="500"/>
                                        <p:tgtEl>
                                          <p:spTgt spid="5">
                                            <p:txEl>
                                              <p:pRg st="8" end="8"/>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
                                            <p:txEl>
                                              <p:pRg st="9" end="9"/>
                                            </p:txEl>
                                          </p:spTgt>
                                        </p:tgtEl>
                                        <p:attrNameLst>
                                          <p:attrName>style.visibility</p:attrName>
                                        </p:attrNameLst>
                                      </p:cBhvr>
                                      <p:to>
                                        <p:strVal val="visible"/>
                                      </p:to>
                                    </p:set>
                                    <p:animEffect transition="in" filter="fade">
                                      <p:cBhvr>
                                        <p:cTn id="36" dur="500"/>
                                        <p:tgtEl>
                                          <p:spTgt spid="5">
                                            <p:txEl>
                                              <p:pRg st="9" end="9"/>
                                            </p:tx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
                                            <p:txEl>
                                              <p:pRg st="10" end="10"/>
                                            </p:txEl>
                                          </p:spTgt>
                                        </p:tgtEl>
                                        <p:attrNameLst>
                                          <p:attrName>style.visibility</p:attrName>
                                        </p:attrNameLst>
                                      </p:cBhvr>
                                      <p:to>
                                        <p:strVal val="visible"/>
                                      </p:to>
                                    </p:set>
                                    <p:animEffect transition="in" filter="fade">
                                      <p:cBhvr>
                                        <p:cTn id="39" dur="500"/>
                                        <p:tgtEl>
                                          <p:spTgt spid="5">
                                            <p:txEl>
                                              <p:pRg st="10" end="1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5">
                                            <p:txEl>
                                              <p:pRg st="11" end="11"/>
                                            </p:txEl>
                                          </p:spTgt>
                                        </p:tgtEl>
                                        <p:attrNameLst>
                                          <p:attrName>style.visibility</p:attrName>
                                        </p:attrNameLst>
                                      </p:cBhvr>
                                      <p:to>
                                        <p:strVal val="visible"/>
                                      </p:to>
                                    </p:set>
                                    <p:animEffect transition="in" filter="fade">
                                      <p:cBhvr>
                                        <p:cTn id="44" dur="500"/>
                                        <p:tgtEl>
                                          <p:spTgt spid="5">
                                            <p:txEl>
                                              <p:pRg st="11" end="11"/>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5">
                                            <p:txEl>
                                              <p:pRg st="12" end="12"/>
                                            </p:txEl>
                                          </p:spTgt>
                                        </p:tgtEl>
                                        <p:attrNameLst>
                                          <p:attrName>style.visibility</p:attrName>
                                        </p:attrNameLst>
                                      </p:cBhvr>
                                      <p:to>
                                        <p:strVal val="visible"/>
                                      </p:to>
                                    </p:set>
                                    <p:animEffect transition="in" filter="fade">
                                      <p:cBhvr>
                                        <p:cTn id="49" dur="500"/>
                                        <p:tgtEl>
                                          <p:spTgt spid="5">
                                            <p:txEl>
                                              <p:pRg st="12" end="12"/>
                                            </p:txEl>
                                          </p:spTgt>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5">
                                            <p:txEl>
                                              <p:pRg st="13" end="13"/>
                                            </p:txEl>
                                          </p:spTgt>
                                        </p:tgtEl>
                                        <p:attrNameLst>
                                          <p:attrName>style.visibility</p:attrName>
                                        </p:attrNameLst>
                                      </p:cBhvr>
                                      <p:to>
                                        <p:strVal val="visible"/>
                                      </p:to>
                                    </p:set>
                                    <p:animEffect transition="in" filter="fade">
                                      <p:cBhvr>
                                        <p:cTn id="52" dur="500"/>
                                        <p:tgtEl>
                                          <p:spTgt spid="5">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ounded Rectangle 7"/>
          <p:cNvSpPr/>
          <p:nvPr/>
        </p:nvSpPr>
        <p:spPr bwMode="auto">
          <a:xfrm>
            <a:off x="1259632" y="332657"/>
            <a:ext cx="7488832"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r" defTabSz="914400" eaLnBrk="0" fontAlgn="base" latinLnBrk="0" hangingPunct="0">
              <a:lnSpc>
                <a:spcPct val="100000"/>
              </a:lnSpc>
              <a:spcBef>
                <a:spcPct val="0"/>
              </a:spcBef>
              <a:spcAft>
                <a:spcPct val="0"/>
              </a:spcAft>
              <a:buClrTx/>
              <a:buSzTx/>
              <a:tabLst/>
              <a:defRPr/>
            </a:pPr>
            <a:r>
              <a:rPr kumimoji="0" lang="en-US" altLang="ja-JP" sz="2800" kern="0" dirty="0">
                <a:latin typeface="+mj-lt"/>
              </a:rPr>
              <a:t>Questions?</a:t>
            </a:r>
          </a:p>
        </p:txBody>
      </p:sp>
      <p:pic>
        <p:nvPicPr>
          <p:cNvPr id="10" name="Picture 9" descr="DSC_5508.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9948" y="-243408"/>
            <a:ext cx="8128516" cy="7578080"/>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283361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EAGLE </a:t>
            </a:r>
            <a:r>
              <a:rPr lang="en-US" dirty="0" err="1"/>
              <a:t>vs</a:t>
            </a:r>
            <a:r>
              <a:rPr lang="en-US" dirty="0"/>
              <a:t> EAGLE 2</a:t>
            </a:r>
          </a:p>
        </p:txBody>
      </p:sp>
      <p:sp>
        <p:nvSpPr>
          <p:cNvPr id="4" name="Footer Placeholder 3"/>
          <p:cNvSpPr>
            <a:spLocks noGrp="1"/>
          </p:cNvSpPr>
          <p:nvPr>
            <p:ph type="ftr" sz="quarter" idx="11"/>
          </p:nvPr>
        </p:nvSpPr>
        <p:spPr/>
        <p:txBody>
          <a:bodyPr/>
          <a:lstStyle/>
          <a:p>
            <a:pPr>
              <a:defRPr/>
            </a:pPr>
            <a:r>
              <a:rPr lang="en-US"/>
              <a:t>www.rkiinstruments.com</a:t>
            </a:r>
          </a:p>
        </p:txBody>
      </p:sp>
      <p:pic>
        <p:nvPicPr>
          <p:cNvPr id="6" name="Picture 5" descr="Eagle-1.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7928" y="1247320"/>
            <a:ext cx="5048479" cy="4959944"/>
          </a:xfrm>
          <a:prstGeom prst="rect">
            <a:avLst/>
          </a:prstGeom>
        </p:spPr>
      </p:pic>
      <p:pic>
        <p:nvPicPr>
          <p:cNvPr id="7" name="Picture 6" descr="top-face.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64146" y="1977573"/>
            <a:ext cx="2981328" cy="4443049"/>
          </a:xfrm>
          <a:prstGeom prst="rect">
            <a:avLst/>
          </a:prstGeom>
        </p:spPr>
      </p:pic>
    </p:spTree>
    <p:extLst>
      <p:ext uri="{BB962C8B-B14F-4D97-AF65-F5344CB8AC3E}">
        <p14:creationId xmlns:p14="http://schemas.microsoft.com/office/powerpoint/2010/main" val="905654666"/>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Features</a:t>
            </a:r>
          </a:p>
        </p:txBody>
      </p:sp>
      <p:sp>
        <p:nvSpPr>
          <p:cNvPr id="4" name="Content Placeholder 3"/>
          <p:cNvSpPr>
            <a:spLocks noGrp="1"/>
          </p:cNvSpPr>
          <p:nvPr>
            <p:ph idx="1"/>
          </p:nvPr>
        </p:nvSpPr>
        <p:spPr/>
        <p:txBody>
          <a:bodyPr/>
          <a:lstStyle/>
          <a:p>
            <a:r>
              <a:rPr lang="en-US" dirty="0"/>
              <a:t>One to six gases</a:t>
            </a:r>
          </a:p>
          <a:p>
            <a:r>
              <a:rPr lang="en-US" dirty="0"/>
              <a:t>Push button PPM / LEL monitoring</a:t>
            </a:r>
          </a:p>
          <a:p>
            <a:r>
              <a:rPr lang="en-US" dirty="0"/>
              <a:t>Internal sample pump with 125’ range</a:t>
            </a:r>
          </a:p>
          <a:p>
            <a:r>
              <a:rPr lang="en-US" dirty="0"/>
              <a:t>Glove friendly buttons</a:t>
            </a:r>
          </a:p>
          <a:p>
            <a:pPr marL="0" indent="0">
              <a:buNone/>
            </a:pPr>
            <a:r>
              <a:rPr lang="en-US" dirty="0"/>
              <a:t> </a:t>
            </a:r>
          </a:p>
        </p:txBody>
      </p:sp>
      <p:sp>
        <p:nvSpPr>
          <p:cNvPr id="3" name="Footer Placeholder 2"/>
          <p:cNvSpPr>
            <a:spLocks noGrp="1"/>
          </p:cNvSpPr>
          <p:nvPr>
            <p:ph type="ftr" sz="quarter" idx="11"/>
          </p:nvPr>
        </p:nvSpPr>
        <p:spPr/>
        <p:txBody>
          <a:bodyPr/>
          <a:lstStyle/>
          <a:p>
            <a:pPr>
              <a:defRPr/>
            </a:pPr>
            <a:r>
              <a:rPr lang="en-US"/>
              <a:t>www.rkiinstruments.com</a:t>
            </a:r>
          </a:p>
        </p:txBody>
      </p:sp>
    </p:spTree>
    <p:extLst>
      <p:ext uri="{BB962C8B-B14F-4D97-AF65-F5344CB8AC3E}">
        <p14:creationId xmlns:p14="http://schemas.microsoft.com/office/powerpoint/2010/main" val="3712700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Feature Differences</a:t>
            </a:r>
          </a:p>
        </p:txBody>
      </p:sp>
      <p:sp>
        <p:nvSpPr>
          <p:cNvPr id="3" name="Content Placeholder 2"/>
          <p:cNvSpPr>
            <a:spLocks noGrp="1"/>
          </p:cNvSpPr>
          <p:nvPr>
            <p:ph idx="1"/>
          </p:nvPr>
        </p:nvSpPr>
        <p:spPr>
          <a:xfrm>
            <a:off x="457200" y="1600200"/>
            <a:ext cx="6605752" cy="4525963"/>
          </a:xfrm>
        </p:spPr>
        <p:txBody>
          <a:bodyPr/>
          <a:lstStyle/>
          <a:p>
            <a:pPr marL="0" indent="0">
              <a:buNone/>
            </a:pPr>
            <a:r>
              <a:rPr lang="en-US" sz="2800" b="1" dirty="0"/>
              <a:t>EAGLE 2</a:t>
            </a:r>
          </a:p>
          <a:p>
            <a:r>
              <a:rPr lang="en-US" sz="2400" dirty="0"/>
              <a:t>3 Operation modes: normal, leak check, &amp; bar hole sampling</a:t>
            </a:r>
          </a:p>
          <a:p>
            <a:r>
              <a:rPr lang="en-US" sz="2400" dirty="0"/>
              <a:t>3 Smart sensor slots</a:t>
            </a:r>
          </a:p>
          <a:p>
            <a:r>
              <a:rPr lang="en-US" sz="2400" dirty="0"/>
              <a:t>TC sensor available for volume CH4 &amp; H2</a:t>
            </a:r>
          </a:p>
          <a:p>
            <a:r>
              <a:rPr lang="en-US" sz="2400" dirty="0"/>
              <a:t>PID sensor</a:t>
            </a:r>
          </a:p>
          <a:p>
            <a:r>
              <a:rPr lang="en-US" sz="2400" dirty="0"/>
              <a:t>5 languages</a:t>
            </a:r>
          </a:p>
        </p:txBody>
      </p:sp>
      <p:sp>
        <p:nvSpPr>
          <p:cNvPr id="4" name="Footer Placeholder 3"/>
          <p:cNvSpPr>
            <a:spLocks noGrp="1"/>
          </p:cNvSpPr>
          <p:nvPr>
            <p:ph type="ftr" sz="quarter" idx="11"/>
          </p:nvPr>
        </p:nvSpPr>
        <p:spPr/>
        <p:txBody>
          <a:bodyPr/>
          <a:lstStyle/>
          <a:p>
            <a:pPr>
              <a:defRPr/>
            </a:pPr>
            <a:r>
              <a:rPr lang="en-US"/>
              <a:t>www.rkiinstruments.com</a:t>
            </a:r>
          </a:p>
        </p:txBody>
      </p:sp>
      <p:pic>
        <p:nvPicPr>
          <p:cNvPr id="5" name="Picture 4" descr="eagle 2 H2 in Display.psd"/>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654481" y="977900"/>
            <a:ext cx="2187894" cy="2685143"/>
          </a:xfrm>
          <a:prstGeom prst="rect">
            <a:avLst/>
          </a:prstGeom>
        </p:spPr>
      </p:pic>
    </p:spTree>
    <p:extLst>
      <p:ext uri="{BB962C8B-B14F-4D97-AF65-F5344CB8AC3E}">
        <p14:creationId xmlns:p14="http://schemas.microsoft.com/office/powerpoint/2010/main" val="8570770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Feature Differences</a:t>
            </a:r>
          </a:p>
        </p:txBody>
      </p:sp>
      <p:sp>
        <p:nvSpPr>
          <p:cNvPr id="3" name="Content Placeholder 2"/>
          <p:cNvSpPr>
            <a:spLocks noGrp="1"/>
          </p:cNvSpPr>
          <p:nvPr>
            <p:ph idx="1"/>
          </p:nvPr>
        </p:nvSpPr>
        <p:spPr>
          <a:xfrm>
            <a:off x="457200" y="1600200"/>
            <a:ext cx="6482443" cy="4525963"/>
          </a:xfrm>
        </p:spPr>
        <p:txBody>
          <a:bodyPr/>
          <a:lstStyle/>
          <a:p>
            <a:pPr marL="0" indent="0">
              <a:buNone/>
            </a:pPr>
            <a:r>
              <a:rPr lang="en-US" sz="2800" b="1" dirty="0"/>
              <a:t>EAGLE</a:t>
            </a:r>
          </a:p>
          <a:p>
            <a:r>
              <a:rPr lang="en-US" sz="2800" dirty="0"/>
              <a:t>Over 400 configurations available</a:t>
            </a:r>
          </a:p>
          <a:p>
            <a:r>
              <a:rPr lang="en-US" sz="2800" dirty="0"/>
              <a:t>Toxic gases:  ClO2, HF, F2, </a:t>
            </a:r>
            <a:r>
              <a:rPr lang="en-US" sz="2800" dirty="0" err="1"/>
              <a:t>HCl</a:t>
            </a:r>
            <a:r>
              <a:rPr lang="en-US" sz="2800" dirty="0"/>
              <a:t>, H2Se, NO2, NO, O3, SiH4</a:t>
            </a:r>
          </a:p>
          <a:p>
            <a:endParaRPr lang="en-US" sz="2800" dirty="0"/>
          </a:p>
        </p:txBody>
      </p:sp>
      <p:sp>
        <p:nvSpPr>
          <p:cNvPr id="4" name="Footer Placeholder 3"/>
          <p:cNvSpPr>
            <a:spLocks noGrp="1"/>
          </p:cNvSpPr>
          <p:nvPr>
            <p:ph type="ftr" sz="quarter" idx="11"/>
          </p:nvPr>
        </p:nvSpPr>
        <p:spPr/>
        <p:txBody>
          <a:bodyPr/>
          <a:lstStyle/>
          <a:p>
            <a:pPr>
              <a:defRPr/>
            </a:pPr>
            <a:r>
              <a:rPr lang="en-US"/>
              <a:t>www.rkiinstruments.com</a:t>
            </a:r>
          </a:p>
        </p:txBody>
      </p:sp>
      <p:pic>
        <p:nvPicPr>
          <p:cNvPr id="6" name="Picture 5" descr="transformer-eagle-angle.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871067" y="3247571"/>
            <a:ext cx="2971308" cy="3211286"/>
          </a:xfrm>
          <a:prstGeom prst="rect">
            <a:avLst/>
          </a:prstGeom>
        </p:spPr>
      </p:pic>
    </p:spTree>
    <p:extLst>
      <p:ext uri="{BB962C8B-B14F-4D97-AF65-F5344CB8AC3E}">
        <p14:creationId xmlns:p14="http://schemas.microsoft.com/office/powerpoint/2010/main" val="2710364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Confined Space Gases</a:t>
            </a:r>
          </a:p>
        </p:txBody>
      </p:sp>
      <p:sp>
        <p:nvSpPr>
          <p:cNvPr id="3" name="Footer Placeholder 2"/>
          <p:cNvSpPr>
            <a:spLocks noGrp="1"/>
          </p:cNvSpPr>
          <p:nvPr>
            <p:ph type="ftr" sz="quarter" idx="11"/>
          </p:nvPr>
        </p:nvSpPr>
        <p:spPr/>
        <p:txBody>
          <a:bodyPr/>
          <a:lstStyle/>
          <a:p>
            <a:pPr>
              <a:defRPr/>
            </a:pPr>
            <a:r>
              <a:rPr lang="en-US"/>
              <a:t>www.rkiinstruments.com</a:t>
            </a:r>
          </a:p>
        </p:txBody>
      </p:sp>
      <p:pic>
        <p:nvPicPr>
          <p:cNvPr id="5" name="Picture 4" descr="Eagle-1.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81500" y="1646463"/>
            <a:ext cx="2082122" cy="2045608"/>
          </a:xfrm>
          <a:prstGeom prst="rect">
            <a:avLst/>
          </a:prstGeom>
        </p:spPr>
      </p:pic>
      <p:pic>
        <p:nvPicPr>
          <p:cNvPr id="6" name="Picture 5" descr="top-face.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834470" y="1859644"/>
            <a:ext cx="1229576" cy="1832427"/>
          </a:xfrm>
          <a:prstGeom prst="rect">
            <a:avLst/>
          </a:prstGeom>
        </p:spPr>
      </p:pic>
      <p:graphicFrame>
        <p:nvGraphicFramePr>
          <p:cNvPr id="9" name="Object 8"/>
          <p:cNvGraphicFramePr>
            <a:graphicFrameLocks noChangeAspect="1"/>
          </p:cNvGraphicFramePr>
          <p:nvPr>
            <p:extLst>
              <p:ext uri="{D42A27DB-BD31-4B8C-83A1-F6EECF244321}">
                <p14:modId xmlns:p14="http://schemas.microsoft.com/office/powerpoint/2010/main" val="230774140"/>
              </p:ext>
            </p:extLst>
          </p:nvPr>
        </p:nvGraphicFramePr>
        <p:xfrm>
          <a:off x="525689" y="3692071"/>
          <a:ext cx="7775388" cy="2363108"/>
        </p:xfrm>
        <a:graphic>
          <a:graphicData uri="http://schemas.openxmlformats.org/presentationml/2006/ole">
            <mc:AlternateContent xmlns:mc="http://schemas.openxmlformats.org/markup-compatibility/2006">
              <mc:Choice xmlns:v="urn:schemas-microsoft-com:vml" Requires="v">
                <p:oleObj spid="_x0000_s1031" name="Document" r:id="rId5" imgW="6477000" imgH="1968500" progId="Word.Document.12">
                  <p:embed/>
                </p:oleObj>
              </mc:Choice>
              <mc:Fallback>
                <p:oleObj name="Document" r:id="rId5" imgW="6477000" imgH="1968500" progId="Word.Document.12">
                  <p:embed/>
                  <p:pic>
                    <p:nvPicPr>
                      <p:cNvPr id="9" name="Object 8"/>
                      <p:cNvPicPr/>
                      <p:nvPr/>
                    </p:nvPicPr>
                    <p:blipFill>
                      <a:blip r:embed="rId6"/>
                      <a:stretch>
                        <a:fillRect/>
                      </a:stretch>
                    </p:blipFill>
                    <p:spPr>
                      <a:xfrm>
                        <a:off x="525689" y="3692071"/>
                        <a:ext cx="7775388" cy="2363108"/>
                      </a:xfrm>
                      <a:prstGeom prst="rect">
                        <a:avLst/>
                      </a:prstGeom>
                    </p:spPr>
                  </p:pic>
                </p:oleObj>
              </mc:Fallback>
            </mc:AlternateContent>
          </a:graphicData>
        </a:graphic>
      </p:graphicFrame>
    </p:spTree>
    <p:extLst>
      <p:ext uri="{BB962C8B-B14F-4D97-AF65-F5344CB8AC3E}">
        <p14:creationId xmlns:p14="http://schemas.microsoft.com/office/powerpoint/2010/main" val="2614608356"/>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66989"/>
          </a:xfrm>
        </p:spPr>
        <p:txBody>
          <a:bodyPr>
            <a:normAutofit/>
          </a:bodyPr>
          <a:lstStyle/>
          <a:p>
            <a:r>
              <a:rPr lang="en-US" sz="4000" dirty="0"/>
              <a:t>Toxic Gases</a:t>
            </a:r>
          </a:p>
        </p:txBody>
      </p:sp>
      <p:sp>
        <p:nvSpPr>
          <p:cNvPr id="3" name="Footer Placeholder 2"/>
          <p:cNvSpPr>
            <a:spLocks noGrp="1"/>
          </p:cNvSpPr>
          <p:nvPr>
            <p:ph type="ftr" sz="quarter" idx="11"/>
          </p:nvPr>
        </p:nvSpPr>
        <p:spPr/>
        <p:txBody>
          <a:bodyPr/>
          <a:lstStyle/>
          <a:p>
            <a:pPr>
              <a:defRPr/>
            </a:pPr>
            <a:r>
              <a:rPr lang="en-US"/>
              <a:t>www.rkiinstruments.com</a:t>
            </a:r>
          </a:p>
        </p:txBody>
      </p:sp>
      <p:graphicFrame>
        <p:nvGraphicFramePr>
          <p:cNvPr id="4" name="Object 3"/>
          <p:cNvGraphicFramePr>
            <a:graphicFrameLocks noChangeAspect="1"/>
          </p:cNvGraphicFramePr>
          <p:nvPr>
            <p:extLst>
              <p:ext uri="{D42A27DB-BD31-4B8C-83A1-F6EECF244321}">
                <p14:modId xmlns:p14="http://schemas.microsoft.com/office/powerpoint/2010/main" val="705685033"/>
              </p:ext>
            </p:extLst>
          </p:nvPr>
        </p:nvGraphicFramePr>
        <p:xfrm>
          <a:off x="1206500" y="1132115"/>
          <a:ext cx="6685643" cy="5308600"/>
        </p:xfrm>
        <a:graphic>
          <a:graphicData uri="http://schemas.openxmlformats.org/presentationml/2006/ole">
            <mc:AlternateContent xmlns:mc="http://schemas.openxmlformats.org/markup-compatibility/2006">
              <mc:Choice xmlns:v="urn:schemas-microsoft-com:vml" Requires="v">
                <p:oleObj spid="_x0000_s2055" name="Document" r:id="rId3" imgW="6477000" imgH="5308600" progId="Word.Document.12">
                  <p:embed/>
                </p:oleObj>
              </mc:Choice>
              <mc:Fallback>
                <p:oleObj name="Document" r:id="rId3" imgW="6477000" imgH="5308600" progId="Word.Document.12">
                  <p:embed/>
                  <p:pic>
                    <p:nvPicPr>
                      <p:cNvPr id="4" name="Object 3"/>
                      <p:cNvPicPr/>
                      <p:nvPr/>
                    </p:nvPicPr>
                    <p:blipFill>
                      <a:blip r:embed="rId4"/>
                      <a:stretch>
                        <a:fillRect/>
                      </a:stretch>
                    </p:blipFill>
                    <p:spPr>
                      <a:xfrm>
                        <a:off x="1206500" y="1132115"/>
                        <a:ext cx="6685643" cy="5308600"/>
                      </a:xfrm>
                      <a:prstGeom prst="rect">
                        <a:avLst/>
                      </a:prstGeom>
                    </p:spPr>
                  </p:pic>
                </p:oleObj>
              </mc:Fallback>
            </mc:AlternateContent>
          </a:graphicData>
        </a:graphic>
      </p:graphicFrame>
    </p:spTree>
    <p:extLst>
      <p:ext uri="{BB962C8B-B14F-4D97-AF65-F5344CB8AC3E}">
        <p14:creationId xmlns:p14="http://schemas.microsoft.com/office/powerpoint/2010/main" val="400839962"/>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VOC Gases</a:t>
            </a:r>
          </a:p>
        </p:txBody>
      </p:sp>
      <p:sp>
        <p:nvSpPr>
          <p:cNvPr id="3" name="Footer Placeholder 2"/>
          <p:cNvSpPr>
            <a:spLocks noGrp="1"/>
          </p:cNvSpPr>
          <p:nvPr>
            <p:ph type="ftr" sz="quarter" idx="11"/>
          </p:nvPr>
        </p:nvSpPr>
        <p:spPr/>
        <p:txBody>
          <a:bodyPr/>
          <a:lstStyle/>
          <a:p>
            <a:pPr>
              <a:defRPr/>
            </a:pPr>
            <a:r>
              <a:rPr lang="en-US"/>
              <a:t>www.rkiinstruments.com</a:t>
            </a:r>
          </a:p>
        </p:txBody>
      </p:sp>
      <p:pic>
        <p:nvPicPr>
          <p:cNvPr id="5" name="Picture 4" descr="Eagle-1.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81500" y="1646463"/>
            <a:ext cx="2082122" cy="2045608"/>
          </a:xfrm>
          <a:prstGeom prst="rect">
            <a:avLst/>
          </a:prstGeom>
        </p:spPr>
      </p:pic>
      <p:pic>
        <p:nvPicPr>
          <p:cNvPr id="6" name="Picture 5" descr="top-face.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834470" y="1859644"/>
            <a:ext cx="1229576" cy="1832427"/>
          </a:xfrm>
          <a:prstGeom prst="rect">
            <a:avLst/>
          </a:prstGeom>
        </p:spPr>
      </p:pic>
      <p:graphicFrame>
        <p:nvGraphicFramePr>
          <p:cNvPr id="4" name="Object 3"/>
          <p:cNvGraphicFramePr>
            <a:graphicFrameLocks noChangeAspect="1"/>
          </p:cNvGraphicFramePr>
          <p:nvPr>
            <p:extLst>
              <p:ext uri="{D42A27DB-BD31-4B8C-83A1-F6EECF244321}">
                <p14:modId xmlns:p14="http://schemas.microsoft.com/office/powerpoint/2010/main" val="189951936"/>
              </p:ext>
            </p:extLst>
          </p:nvPr>
        </p:nvGraphicFramePr>
        <p:xfrm>
          <a:off x="440451" y="3885292"/>
          <a:ext cx="7727515" cy="1530351"/>
        </p:xfrm>
        <a:graphic>
          <a:graphicData uri="http://schemas.openxmlformats.org/presentationml/2006/ole">
            <mc:AlternateContent xmlns:mc="http://schemas.openxmlformats.org/markup-compatibility/2006">
              <mc:Choice xmlns:v="urn:schemas-microsoft-com:vml" Requires="v">
                <p:oleObj spid="_x0000_s3079" name="Document" r:id="rId5" imgW="6477000" imgH="1282700" progId="Word.Document.12">
                  <p:embed/>
                </p:oleObj>
              </mc:Choice>
              <mc:Fallback>
                <p:oleObj name="Document" r:id="rId5" imgW="6477000" imgH="1282700" progId="Word.Document.12">
                  <p:embed/>
                  <p:pic>
                    <p:nvPicPr>
                      <p:cNvPr id="4" name="Object 3"/>
                      <p:cNvPicPr/>
                      <p:nvPr/>
                    </p:nvPicPr>
                    <p:blipFill>
                      <a:blip r:embed="rId6"/>
                      <a:stretch>
                        <a:fillRect/>
                      </a:stretch>
                    </p:blipFill>
                    <p:spPr>
                      <a:xfrm>
                        <a:off x="440451" y="3885292"/>
                        <a:ext cx="7727515" cy="1530351"/>
                      </a:xfrm>
                      <a:prstGeom prst="rect">
                        <a:avLst/>
                      </a:prstGeom>
                    </p:spPr>
                  </p:pic>
                </p:oleObj>
              </mc:Fallback>
            </mc:AlternateContent>
          </a:graphicData>
        </a:graphic>
      </p:graphicFrame>
    </p:spTree>
    <p:extLst>
      <p:ext uri="{BB962C8B-B14F-4D97-AF65-F5344CB8AC3E}">
        <p14:creationId xmlns:p14="http://schemas.microsoft.com/office/powerpoint/2010/main" val="3346615039"/>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Infrared Gases</a:t>
            </a:r>
          </a:p>
        </p:txBody>
      </p:sp>
      <p:sp>
        <p:nvSpPr>
          <p:cNvPr id="3" name="Footer Placeholder 2"/>
          <p:cNvSpPr>
            <a:spLocks noGrp="1"/>
          </p:cNvSpPr>
          <p:nvPr>
            <p:ph type="ftr" sz="quarter" idx="11"/>
          </p:nvPr>
        </p:nvSpPr>
        <p:spPr/>
        <p:txBody>
          <a:bodyPr/>
          <a:lstStyle/>
          <a:p>
            <a:pPr>
              <a:defRPr/>
            </a:pPr>
            <a:r>
              <a:rPr lang="en-US"/>
              <a:t>www.rkiinstruments.com</a:t>
            </a:r>
          </a:p>
        </p:txBody>
      </p:sp>
      <p:pic>
        <p:nvPicPr>
          <p:cNvPr id="5" name="Picture 4" descr="Eagle-1.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81500" y="1646463"/>
            <a:ext cx="2082122" cy="2045608"/>
          </a:xfrm>
          <a:prstGeom prst="rect">
            <a:avLst/>
          </a:prstGeom>
        </p:spPr>
      </p:pic>
      <p:pic>
        <p:nvPicPr>
          <p:cNvPr id="6" name="Picture 5" descr="top-face.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834470" y="1859644"/>
            <a:ext cx="1229576" cy="1832427"/>
          </a:xfrm>
          <a:prstGeom prst="rect">
            <a:avLst/>
          </a:prstGeom>
        </p:spPr>
      </p:pic>
      <p:graphicFrame>
        <p:nvGraphicFramePr>
          <p:cNvPr id="9" name="Object 8"/>
          <p:cNvGraphicFramePr>
            <a:graphicFrameLocks noChangeAspect="1"/>
          </p:cNvGraphicFramePr>
          <p:nvPr>
            <p:extLst>
              <p:ext uri="{D42A27DB-BD31-4B8C-83A1-F6EECF244321}">
                <p14:modId xmlns:p14="http://schemas.microsoft.com/office/powerpoint/2010/main" val="162827868"/>
              </p:ext>
            </p:extLst>
          </p:nvPr>
        </p:nvGraphicFramePr>
        <p:xfrm>
          <a:off x="1069974" y="3695931"/>
          <a:ext cx="7148740" cy="2803428"/>
        </p:xfrm>
        <a:graphic>
          <a:graphicData uri="http://schemas.openxmlformats.org/presentationml/2006/ole">
            <mc:AlternateContent xmlns:mc="http://schemas.openxmlformats.org/markup-compatibility/2006">
              <mc:Choice xmlns:v="urn:schemas-microsoft-com:vml" Requires="v">
                <p:oleObj spid="_x0000_s4103" name="Document" r:id="rId5" imgW="6477000" imgH="2540000" progId="Word.Document.12">
                  <p:embed/>
                </p:oleObj>
              </mc:Choice>
              <mc:Fallback>
                <p:oleObj name="Document" r:id="rId5" imgW="6477000" imgH="2540000" progId="Word.Document.12">
                  <p:embed/>
                  <p:pic>
                    <p:nvPicPr>
                      <p:cNvPr id="9" name="Object 8"/>
                      <p:cNvPicPr/>
                      <p:nvPr/>
                    </p:nvPicPr>
                    <p:blipFill>
                      <a:blip r:embed="rId6"/>
                      <a:stretch>
                        <a:fillRect/>
                      </a:stretch>
                    </p:blipFill>
                    <p:spPr>
                      <a:xfrm>
                        <a:off x="1069974" y="3695931"/>
                        <a:ext cx="7148740" cy="2803428"/>
                      </a:xfrm>
                      <a:prstGeom prst="rect">
                        <a:avLst/>
                      </a:prstGeom>
                    </p:spPr>
                  </p:pic>
                </p:oleObj>
              </mc:Fallback>
            </mc:AlternateContent>
          </a:graphicData>
        </a:graphic>
      </p:graphicFrame>
    </p:spTree>
    <p:extLst>
      <p:ext uri="{BB962C8B-B14F-4D97-AF65-F5344CB8AC3E}">
        <p14:creationId xmlns:p14="http://schemas.microsoft.com/office/powerpoint/2010/main" val="619409552"/>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volume Hydrogen</a:t>
            </a:r>
          </a:p>
        </p:txBody>
      </p:sp>
      <p:sp>
        <p:nvSpPr>
          <p:cNvPr id="3" name="Footer Placeholder 2"/>
          <p:cNvSpPr>
            <a:spLocks noGrp="1"/>
          </p:cNvSpPr>
          <p:nvPr>
            <p:ph type="ftr" sz="quarter" idx="11"/>
          </p:nvPr>
        </p:nvSpPr>
        <p:spPr/>
        <p:txBody>
          <a:bodyPr/>
          <a:lstStyle/>
          <a:p>
            <a:pPr>
              <a:defRPr/>
            </a:pPr>
            <a:r>
              <a:rPr lang="en-US"/>
              <a:t>www.rkiinstruments.com</a:t>
            </a:r>
          </a:p>
        </p:txBody>
      </p:sp>
      <p:pic>
        <p:nvPicPr>
          <p:cNvPr id="5" name="Picture 4" descr="Eagle-1.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81500" y="1646463"/>
            <a:ext cx="2082122" cy="2045608"/>
          </a:xfrm>
          <a:prstGeom prst="rect">
            <a:avLst/>
          </a:prstGeom>
        </p:spPr>
      </p:pic>
      <p:pic>
        <p:nvPicPr>
          <p:cNvPr id="6" name="Picture 5" descr="top-face.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834470" y="1859644"/>
            <a:ext cx="1229576" cy="1832427"/>
          </a:xfrm>
          <a:prstGeom prst="rect">
            <a:avLst/>
          </a:prstGeom>
        </p:spPr>
      </p:pic>
      <p:graphicFrame>
        <p:nvGraphicFramePr>
          <p:cNvPr id="4" name="Object 3"/>
          <p:cNvGraphicFramePr>
            <a:graphicFrameLocks noChangeAspect="1"/>
          </p:cNvGraphicFramePr>
          <p:nvPr>
            <p:extLst>
              <p:ext uri="{D42A27DB-BD31-4B8C-83A1-F6EECF244321}">
                <p14:modId xmlns:p14="http://schemas.microsoft.com/office/powerpoint/2010/main" val="1269146807"/>
              </p:ext>
            </p:extLst>
          </p:nvPr>
        </p:nvGraphicFramePr>
        <p:xfrm>
          <a:off x="263980" y="3723821"/>
          <a:ext cx="8235039" cy="2018392"/>
        </p:xfrm>
        <a:graphic>
          <a:graphicData uri="http://schemas.openxmlformats.org/presentationml/2006/ole">
            <mc:AlternateContent xmlns:mc="http://schemas.openxmlformats.org/markup-compatibility/2006">
              <mc:Choice xmlns:v="urn:schemas-microsoft-com:vml" Requires="v">
                <p:oleObj spid="_x0000_s5127" name="Document" r:id="rId5" imgW="6477000" imgH="1587500" progId="Word.Document.12">
                  <p:embed/>
                </p:oleObj>
              </mc:Choice>
              <mc:Fallback>
                <p:oleObj name="Document" r:id="rId5" imgW="6477000" imgH="1587500" progId="Word.Document.12">
                  <p:embed/>
                  <p:pic>
                    <p:nvPicPr>
                      <p:cNvPr id="4" name="Object 3"/>
                      <p:cNvPicPr/>
                      <p:nvPr/>
                    </p:nvPicPr>
                    <p:blipFill>
                      <a:blip r:embed="rId6"/>
                      <a:stretch>
                        <a:fillRect/>
                      </a:stretch>
                    </p:blipFill>
                    <p:spPr>
                      <a:xfrm>
                        <a:off x="263980" y="3723821"/>
                        <a:ext cx="8235039" cy="2018392"/>
                      </a:xfrm>
                      <a:prstGeom prst="rect">
                        <a:avLst/>
                      </a:prstGeom>
                    </p:spPr>
                  </p:pic>
                </p:oleObj>
              </mc:Fallback>
            </mc:AlternateContent>
          </a:graphicData>
        </a:graphic>
      </p:graphicFrame>
    </p:spTree>
    <p:extLst>
      <p:ext uri="{BB962C8B-B14F-4D97-AF65-F5344CB8AC3E}">
        <p14:creationId xmlns:p14="http://schemas.microsoft.com/office/powerpoint/2010/main" val="1123237003"/>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a:extLst>
              <a:ext uri="{FF2B5EF4-FFF2-40B4-BE49-F238E27FC236}">
                <a16:creationId xmlns:a16="http://schemas.microsoft.com/office/drawing/2014/main" id="{D0EC601C-9BE0-6242-A5E1-B9DF4BC9E3C2}"/>
              </a:ext>
            </a:extLst>
          </p:cNvPr>
          <p:cNvSpPr>
            <a:spLocks noGrp="1"/>
          </p:cNvSpPr>
          <p:nvPr>
            <p:ph type="title"/>
          </p:nvPr>
        </p:nvSpPr>
        <p:spPr>
          <a:xfrm>
            <a:off x="628650" y="365127"/>
            <a:ext cx="7886700" cy="777874"/>
          </a:xfrm>
        </p:spPr>
        <p:txBody>
          <a:bodyPr/>
          <a:lstStyle/>
          <a:p>
            <a:r>
              <a:rPr lang="en-US" altLang="en-US" dirty="0">
                <a:ea typeface="ＭＳ Ｐゴシック" panose="020B0600070205080204" pitchFamily="34" charset="-128"/>
              </a:rPr>
              <a:t>What is a Transformer?</a:t>
            </a:r>
          </a:p>
        </p:txBody>
      </p:sp>
      <p:pic>
        <p:nvPicPr>
          <p:cNvPr id="19458" name="Picture 4" descr="Macintosh HD:Users:johnv:Desktop:1401px-Electricity_grid_simple-_North_America.svg.png">
            <a:extLst>
              <a:ext uri="{FF2B5EF4-FFF2-40B4-BE49-F238E27FC236}">
                <a16:creationId xmlns:a16="http://schemas.microsoft.com/office/drawing/2014/main" id="{6F13993C-3075-5F46-AA70-01EAA27CD45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211263" y="1143000"/>
            <a:ext cx="6721475" cy="248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9" name="Content Placeholder 2" descr="IMG_0722.JPG">
            <a:extLst>
              <a:ext uri="{FF2B5EF4-FFF2-40B4-BE49-F238E27FC236}">
                <a16:creationId xmlns:a16="http://schemas.microsoft.com/office/drawing/2014/main" id="{9A283D78-B7FB-AB4B-99BC-982CCB278AC4}"/>
              </a:ext>
            </a:extLst>
          </p:cNvPr>
          <p:cNvPicPr>
            <a:picLocks noGrp="1" noChangeAspect="1"/>
          </p:cNvPicPr>
          <p:nvPr>
            <p:ph sz="half" idx="2"/>
          </p:nvPr>
        </p:nvPicPr>
        <p:blipFill>
          <a:blip r:embed="rId4" cstate="email">
            <a:extLst>
              <a:ext uri="{28A0092B-C50C-407E-A947-70E740481C1C}">
                <a14:useLocalDpi xmlns:a14="http://schemas.microsoft.com/office/drawing/2010/main"/>
              </a:ext>
            </a:extLst>
          </a:blip>
          <a:srcRect/>
          <a:stretch>
            <a:fillRect/>
          </a:stretch>
        </p:blipFill>
        <p:spPr>
          <a:xfrm>
            <a:off x="3352800" y="3581400"/>
            <a:ext cx="2590800" cy="2903538"/>
          </a:xfrm>
        </p:spPr>
      </p:pic>
    </p:spTree>
    <p:extLst>
      <p:ext uri="{BB962C8B-B14F-4D97-AF65-F5344CB8AC3E}">
        <p14:creationId xmlns:p14="http://schemas.microsoft.com/office/powerpoint/2010/main" val="5873530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C0DF3AF7-C870-1342-8093-DFA75F78DD95}"/>
              </a:ext>
            </a:extLst>
          </p:cNvPr>
          <p:cNvSpPr>
            <a:spLocks noGrp="1"/>
          </p:cNvSpPr>
          <p:nvPr>
            <p:ph type="title"/>
          </p:nvPr>
        </p:nvSpPr>
        <p:spPr/>
        <p:txBody>
          <a:bodyPr/>
          <a:lstStyle/>
          <a:p>
            <a:r>
              <a:rPr lang="en-US" altLang="en-US">
                <a:ea typeface="ＭＳ Ｐゴシック" panose="020B0600070205080204" pitchFamily="34" charset="-128"/>
              </a:rPr>
              <a:t>Why Gas Testing?  </a:t>
            </a:r>
          </a:p>
        </p:txBody>
      </p:sp>
      <p:sp>
        <p:nvSpPr>
          <p:cNvPr id="25602" name="Content Placeholder 2">
            <a:extLst>
              <a:ext uri="{FF2B5EF4-FFF2-40B4-BE49-F238E27FC236}">
                <a16:creationId xmlns:a16="http://schemas.microsoft.com/office/drawing/2014/main" id="{7B963312-58CA-B640-8802-B96D74112CAD}"/>
              </a:ext>
            </a:extLst>
          </p:cNvPr>
          <p:cNvSpPr>
            <a:spLocks noGrp="1"/>
          </p:cNvSpPr>
          <p:nvPr>
            <p:ph sz="half" idx="1"/>
          </p:nvPr>
        </p:nvSpPr>
        <p:spPr>
          <a:xfrm>
            <a:off x="457200" y="1600200"/>
            <a:ext cx="4038600" cy="4525963"/>
          </a:xfrm>
        </p:spPr>
        <p:txBody>
          <a:bodyPr>
            <a:normAutofit/>
          </a:bodyPr>
          <a:lstStyle/>
          <a:p>
            <a:r>
              <a:rPr lang="en-US" altLang="en-US" sz="1800" dirty="0">
                <a:ea typeface="ＭＳ Ｐゴシック" panose="020B0600070205080204" pitchFamily="34" charset="-128"/>
              </a:rPr>
              <a:t>Transformer head space is </a:t>
            </a:r>
            <a:r>
              <a:rPr lang="en-US" altLang="en-US" sz="1800" dirty="0" err="1">
                <a:ea typeface="ＭＳ Ｐゴシック" panose="020B0600070205080204" pitchFamily="34" charset="-128"/>
              </a:rPr>
              <a:t>inerted</a:t>
            </a:r>
            <a:r>
              <a:rPr lang="en-US" altLang="en-US" sz="1800" dirty="0">
                <a:ea typeface="ＭＳ Ｐゴシック" panose="020B0600070205080204" pitchFamily="34" charset="-128"/>
              </a:rPr>
              <a:t> (made oxygen-free) using nitrogen</a:t>
            </a:r>
          </a:p>
          <a:p>
            <a:r>
              <a:rPr lang="en-US" altLang="en-US" sz="1800" dirty="0">
                <a:ea typeface="ＭＳ Ｐゴシック" panose="020B0600070205080204" pitchFamily="34" charset="-128"/>
              </a:rPr>
              <a:t>Internal failures cause electrical arcing between coils which causes the transformer oil to break down and produce flammable gases into the headspace (H2 typical)</a:t>
            </a:r>
          </a:p>
          <a:p>
            <a:r>
              <a:rPr lang="en-US" altLang="en-US" sz="1800" dirty="0">
                <a:ea typeface="ＭＳ Ｐゴシック" panose="020B0600070205080204" pitchFamily="34" charset="-128"/>
              </a:rPr>
              <a:t>The Eagle can be used to detect these gases as an early indication of problems</a:t>
            </a:r>
          </a:p>
        </p:txBody>
      </p:sp>
      <p:pic>
        <p:nvPicPr>
          <p:cNvPr id="21507" name="Content Placeholder 5" descr="IMG_0729.JPG">
            <a:extLst>
              <a:ext uri="{FF2B5EF4-FFF2-40B4-BE49-F238E27FC236}">
                <a16:creationId xmlns:a16="http://schemas.microsoft.com/office/drawing/2014/main" id="{0F6B93E5-71B8-F742-BB75-35C529C9356E}"/>
              </a:ext>
            </a:extLst>
          </p:cNvPr>
          <p:cNvPicPr>
            <a:picLocks noGrp="1" noChangeAspect="1"/>
          </p:cNvPicPr>
          <p:nvPr>
            <p:ph sz="half" idx="2"/>
          </p:nvPr>
        </p:nvPicPr>
        <p:blipFill>
          <a:blip r:embed="rId3" cstate="email">
            <a:extLst>
              <a:ext uri="{28A0092B-C50C-407E-A947-70E740481C1C}">
                <a14:useLocalDpi xmlns:a14="http://schemas.microsoft.com/office/drawing/2010/main"/>
              </a:ext>
            </a:extLst>
          </a:blip>
          <a:srcRect/>
          <a:stretch>
            <a:fillRect/>
          </a:stretch>
        </p:blipFill>
        <p:spPr>
          <a:xfrm>
            <a:off x="4648200" y="1600200"/>
            <a:ext cx="4038600" cy="4525963"/>
          </a:xfrm>
        </p:spPr>
      </p:pic>
    </p:spTree>
    <p:extLst>
      <p:ext uri="{BB962C8B-B14F-4D97-AF65-F5344CB8AC3E}">
        <p14:creationId xmlns:p14="http://schemas.microsoft.com/office/powerpoint/2010/main" val="7557417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602">
                                            <p:txEl>
                                              <p:pRg st="0" end="0"/>
                                            </p:txEl>
                                          </p:spTgt>
                                        </p:tgtEl>
                                        <p:attrNameLst>
                                          <p:attrName>style.visibility</p:attrName>
                                        </p:attrNameLst>
                                      </p:cBhvr>
                                      <p:to>
                                        <p:strVal val="visible"/>
                                      </p:to>
                                    </p:set>
                                    <p:animEffect transition="in" filter="fade">
                                      <p:cBhvr>
                                        <p:cTn id="7" dur="500"/>
                                        <p:tgtEl>
                                          <p:spTgt spid="2560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602">
                                            <p:txEl>
                                              <p:pRg st="1" end="1"/>
                                            </p:txEl>
                                          </p:spTgt>
                                        </p:tgtEl>
                                        <p:attrNameLst>
                                          <p:attrName>style.visibility</p:attrName>
                                        </p:attrNameLst>
                                      </p:cBhvr>
                                      <p:to>
                                        <p:strVal val="visible"/>
                                      </p:to>
                                    </p:set>
                                    <p:animEffect transition="in" filter="fade">
                                      <p:cBhvr>
                                        <p:cTn id="12" dur="500"/>
                                        <p:tgtEl>
                                          <p:spTgt spid="2560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5602">
                                            <p:txEl>
                                              <p:pRg st="2" end="2"/>
                                            </p:txEl>
                                          </p:spTgt>
                                        </p:tgtEl>
                                        <p:attrNameLst>
                                          <p:attrName>style.visibility</p:attrName>
                                        </p:attrNameLst>
                                      </p:cBhvr>
                                      <p:to>
                                        <p:strVal val="visible"/>
                                      </p:to>
                                    </p:set>
                                    <p:animEffect transition="in" filter="fade">
                                      <p:cBhvr>
                                        <p:cTn id="17" dur="500"/>
                                        <p:tgtEl>
                                          <p:spTgt spid="2560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a:extLst>
              <a:ext uri="{FF2B5EF4-FFF2-40B4-BE49-F238E27FC236}">
                <a16:creationId xmlns:a16="http://schemas.microsoft.com/office/drawing/2014/main" id="{3A61971B-DC13-BB46-A512-77DC739A8A97}"/>
              </a:ext>
            </a:extLst>
          </p:cNvPr>
          <p:cNvSpPr>
            <a:spLocks noGrp="1"/>
          </p:cNvSpPr>
          <p:nvPr>
            <p:ph type="title"/>
          </p:nvPr>
        </p:nvSpPr>
        <p:spPr>
          <a:xfrm>
            <a:off x="628650" y="365126"/>
            <a:ext cx="7886700" cy="916667"/>
          </a:xfrm>
        </p:spPr>
        <p:txBody>
          <a:bodyPr/>
          <a:lstStyle/>
          <a:p>
            <a:r>
              <a:rPr lang="en-US" altLang="en-US" dirty="0">
                <a:ea typeface="ＭＳ Ｐゴシック" panose="020B0600070205080204" pitchFamily="34" charset="-128"/>
              </a:rPr>
              <a:t>Features and Benefits</a:t>
            </a:r>
          </a:p>
        </p:txBody>
      </p:sp>
      <p:sp>
        <p:nvSpPr>
          <p:cNvPr id="27650" name="Content Placeholder 3">
            <a:extLst>
              <a:ext uri="{FF2B5EF4-FFF2-40B4-BE49-F238E27FC236}">
                <a16:creationId xmlns:a16="http://schemas.microsoft.com/office/drawing/2014/main" id="{DBE9A88C-7F7C-BA45-A29F-E1AC58B23190}"/>
              </a:ext>
            </a:extLst>
          </p:cNvPr>
          <p:cNvSpPr>
            <a:spLocks noGrp="1"/>
          </p:cNvSpPr>
          <p:nvPr>
            <p:ph idx="1"/>
          </p:nvPr>
        </p:nvSpPr>
        <p:spPr>
          <a:xfrm>
            <a:off x="457200" y="1600200"/>
            <a:ext cx="5638800" cy="4525963"/>
          </a:xfrm>
        </p:spPr>
        <p:txBody>
          <a:bodyPr>
            <a:normAutofit/>
          </a:bodyPr>
          <a:lstStyle/>
          <a:p>
            <a:r>
              <a:rPr lang="en-US" altLang="en-US" sz="1800" dirty="0">
                <a:ea typeface="ＭＳ Ｐゴシック" panose="020B0600070205080204" pitchFamily="34" charset="-128"/>
              </a:rPr>
              <a:t>Detects Hydrogen in % LEL / % Vol / ppm</a:t>
            </a:r>
          </a:p>
          <a:p>
            <a:r>
              <a:rPr lang="en-US" altLang="en-US" sz="1800" dirty="0">
                <a:ea typeface="ＭＳ Ｐゴシック" panose="020B0600070205080204" pitchFamily="34" charset="-128"/>
              </a:rPr>
              <a:t>Built-in dual pump dilution sampling system</a:t>
            </a:r>
          </a:p>
          <a:p>
            <a:r>
              <a:rPr lang="en-US" altLang="en-US" sz="1800" dirty="0">
                <a:ea typeface="ＭＳ Ｐゴシック" panose="020B0600070205080204" pitchFamily="34" charset="-128"/>
              </a:rPr>
              <a:t>Durable long life catalytic bead sensor</a:t>
            </a:r>
          </a:p>
          <a:p>
            <a:r>
              <a:rPr lang="en-US" altLang="en-US" sz="1800" dirty="0">
                <a:ea typeface="ＭＳ Ｐゴシック" panose="020B0600070205080204" pitchFamily="34" charset="-128"/>
              </a:rPr>
              <a:t>Sample positive or negative pressure transformers</a:t>
            </a:r>
          </a:p>
          <a:p>
            <a:r>
              <a:rPr lang="en-US" altLang="en-US" sz="1800" dirty="0">
                <a:ea typeface="ＭＳ Ｐゴシック" panose="020B0600070205080204" pitchFamily="34" charset="-128"/>
              </a:rPr>
              <a:t>No need for sample bags or external dilution fitting</a:t>
            </a:r>
          </a:p>
          <a:p>
            <a:r>
              <a:rPr lang="en-US" altLang="en-US" sz="1800" dirty="0">
                <a:ea typeface="ＭＳ Ｐゴシック" panose="020B0600070205080204" pitchFamily="34" charset="-128"/>
              </a:rPr>
              <a:t>Calibration automatically compensates for dilution of sample</a:t>
            </a:r>
          </a:p>
          <a:p>
            <a:r>
              <a:rPr lang="en-US" altLang="en-US" sz="1800" dirty="0">
                <a:ea typeface="ＭＳ Ｐゴシック" panose="020B0600070205080204" pitchFamily="34" charset="-128"/>
              </a:rPr>
              <a:t>Accurately detects flammable gases in inert atmosphere</a:t>
            </a:r>
          </a:p>
        </p:txBody>
      </p:sp>
      <p:pic>
        <p:nvPicPr>
          <p:cNvPr id="23555" name="Picture 4" descr="Transformer-tester-topview.png">
            <a:extLst>
              <a:ext uri="{FF2B5EF4-FFF2-40B4-BE49-F238E27FC236}">
                <a16:creationId xmlns:a16="http://schemas.microsoft.com/office/drawing/2014/main" id="{18F2AFEE-053D-9E47-88EC-9CD5ED949255}"/>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5943600" y="1104900"/>
            <a:ext cx="3216275"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44103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650">
                                            <p:txEl>
                                              <p:pRg st="0" end="0"/>
                                            </p:txEl>
                                          </p:spTgt>
                                        </p:tgtEl>
                                        <p:attrNameLst>
                                          <p:attrName>style.visibility</p:attrName>
                                        </p:attrNameLst>
                                      </p:cBhvr>
                                      <p:to>
                                        <p:strVal val="visible"/>
                                      </p:to>
                                    </p:set>
                                    <p:animEffect transition="in" filter="fade">
                                      <p:cBhvr>
                                        <p:cTn id="7" dur="500"/>
                                        <p:tgtEl>
                                          <p:spTgt spid="2765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7650">
                                            <p:txEl>
                                              <p:pRg st="1" end="1"/>
                                            </p:txEl>
                                          </p:spTgt>
                                        </p:tgtEl>
                                        <p:attrNameLst>
                                          <p:attrName>style.visibility</p:attrName>
                                        </p:attrNameLst>
                                      </p:cBhvr>
                                      <p:to>
                                        <p:strVal val="visible"/>
                                      </p:to>
                                    </p:set>
                                    <p:animEffect transition="in" filter="fade">
                                      <p:cBhvr>
                                        <p:cTn id="12" dur="500"/>
                                        <p:tgtEl>
                                          <p:spTgt spid="27650">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7650">
                                            <p:txEl>
                                              <p:pRg st="2" end="2"/>
                                            </p:txEl>
                                          </p:spTgt>
                                        </p:tgtEl>
                                        <p:attrNameLst>
                                          <p:attrName>style.visibility</p:attrName>
                                        </p:attrNameLst>
                                      </p:cBhvr>
                                      <p:to>
                                        <p:strVal val="visible"/>
                                      </p:to>
                                    </p:set>
                                    <p:animEffect transition="in" filter="fade">
                                      <p:cBhvr>
                                        <p:cTn id="17" dur="500"/>
                                        <p:tgtEl>
                                          <p:spTgt spid="27650">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7650">
                                            <p:txEl>
                                              <p:pRg st="3" end="3"/>
                                            </p:txEl>
                                          </p:spTgt>
                                        </p:tgtEl>
                                        <p:attrNameLst>
                                          <p:attrName>style.visibility</p:attrName>
                                        </p:attrNameLst>
                                      </p:cBhvr>
                                      <p:to>
                                        <p:strVal val="visible"/>
                                      </p:to>
                                    </p:set>
                                    <p:animEffect transition="in" filter="fade">
                                      <p:cBhvr>
                                        <p:cTn id="22" dur="500"/>
                                        <p:tgtEl>
                                          <p:spTgt spid="27650">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7650">
                                            <p:txEl>
                                              <p:pRg st="4" end="4"/>
                                            </p:txEl>
                                          </p:spTgt>
                                        </p:tgtEl>
                                        <p:attrNameLst>
                                          <p:attrName>style.visibility</p:attrName>
                                        </p:attrNameLst>
                                      </p:cBhvr>
                                      <p:to>
                                        <p:strVal val="visible"/>
                                      </p:to>
                                    </p:set>
                                    <p:animEffect transition="in" filter="fade">
                                      <p:cBhvr>
                                        <p:cTn id="27" dur="500"/>
                                        <p:tgtEl>
                                          <p:spTgt spid="27650">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7650">
                                            <p:txEl>
                                              <p:pRg st="5" end="5"/>
                                            </p:txEl>
                                          </p:spTgt>
                                        </p:tgtEl>
                                        <p:attrNameLst>
                                          <p:attrName>style.visibility</p:attrName>
                                        </p:attrNameLst>
                                      </p:cBhvr>
                                      <p:to>
                                        <p:strVal val="visible"/>
                                      </p:to>
                                    </p:set>
                                    <p:animEffect transition="in" filter="fade">
                                      <p:cBhvr>
                                        <p:cTn id="32" dur="500"/>
                                        <p:tgtEl>
                                          <p:spTgt spid="27650">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7650">
                                            <p:txEl>
                                              <p:pRg st="6" end="6"/>
                                            </p:txEl>
                                          </p:spTgt>
                                        </p:tgtEl>
                                        <p:attrNameLst>
                                          <p:attrName>style.visibility</p:attrName>
                                        </p:attrNameLst>
                                      </p:cBhvr>
                                      <p:to>
                                        <p:strVal val="visible"/>
                                      </p:to>
                                    </p:set>
                                    <p:animEffect transition="in" filter="fade">
                                      <p:cBhvr>
                                        <p:cTn id="37" dur="500"/>
                                        <p:tgtEl>
                                          <p:spTgt spid="2765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B1E20-5C93-A642-8B7A-6B28DBA7F224}"/>
              </a:ext>
            </a:extLst>
          </p:cNvPr>
          <p:cNvSpPr>
            <a:spLocks noGrp="1"/>
          </p:cNvSpPr>
          <p:nvPr>
            <p:ph type="title"/>
          </p:nvPr>
        </p:nvSpPr>
        <p:spPr>
          <a:xfrm>
            <a:off x="628650" y="2103437"/>
            <a:ext cx="7886700" cy="1325563"/>
          </a:xfrm>
        </p:spPr>
        <p:txBody>
          <a:bodyPr/>
          <a:lstStyle/>
          <a:p>
            <a:pPr algn="ctr"/>
            <a:r>
              <a:rPr lang="en-US" b="1" dirty="0"/>
              <a:t>Questions?</a:t>
            </a:r>
          </a:p>
        </p:txBody>
      </p:sp>
      <p:pic>
        <p:nvPicPr>
          <p:cNvPr id="5" name="Picture 4">
            <a:extLst>
              <a:ext uri="{FF2B5EF4-FFF2-40B4-BE49-F238E27FC236}">
                <a16:creationId xmlns:a16="http://schemas.microsoft.com/office/drawing/2014/main" id="{85315089-BE42-604A-8358-B7B7A334B35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0823" y="6121422"/>
            <a:ext cx="658205" cy="704828"/>
          </a:xfrm>
          <a:prstGeom prst="rect">
            <a:avLst/>
          </a:prstGeom>
        </p:spPr>
      </p:pic>
    </p:spTree>
    <p:extLst>
      <p:ext uri="{BB962C8B-B14F-4D97-AF65-F5344CB8AC3E}">
        <p14:creationId xmlns:p14="http://schemas.microsoft.com/office/powerpoint/2010/main" val="6239606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4C59C1-D99D-2444-B26A-6079B1A181A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480386" y="2016323"/>
            <a:ext cx="2183228" cy="2825353"/>
          </a:xfrm>
          <a:prstGeom prst="rect">
            <a:avLst/>
          </a:prstGeom>
        </p:spPr>
      </p:pic>
    </p:spTree>
    <p:extLst>
      <p:ext uri="{BB962C8B-B14F-4D97-AF65-F5344CB8AC3E}">
        <p14:creationId xmlns:p14="http://schemas.microsoft.com/office/powerpoint/2010/main" val="120928042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2149</TotalTime>
  <Words>1598</Words>
  <Application>Microsoft Macintosh PowerPoint</Application>
  <PresentationFormat>On-screen Show (4:3)</PresentationFormat>
  <Paragraphs>391</Paragraphs>
  <Slides>49</Slides>
  <Notes>3</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49</vt:i4>
      </vt:variant>
    </vt:vector>
  </HeadingPairs>
  <TitlesOfParts>
    <vt:vector size="58" baseType="lpstr">
      <vt:lpstr>Arial</vt:lpstr>
      <vt:lpstr>Calibri</vt:lpstr>
      <vt:lpstr>Century Gothic</vt:lpstr>
      <vt:lpstr>Courier New</vt:lpstr>
      <vt:lpstr>Tahoma</vt:lpstr>
      <vt:lpstr>Times</vt:lpstr>
      <vt:lpstr>Wingdings</vt:lpstr>
      <vt:lpstr>Office Theme</vt:lpstr>
      <vt:lpstr>Document</vt:lpstr>
      <vt:lpstr>PowerPoint Presentation</vt:lpstr>
      <vt:lpstr>2 Models—Depending on Need</vt:lpstr>
      <vt:lpstr>PowerPoint Presentation</vt:lpstr>
      <vt:lpstr>PowerPoint Presentation</vt:lpstr>
      <vt:lpstr>Size Matters In the “Breathing Zone”</vt:lpstr>
      <vt:lpstr>Competitor Comparison</vt:lpstr>
      <vt:lpstr>PowerPoint Presentation</vt:lpstr>
      <vt:lpstr>PowerPoint Presentation</vt:lpstr>
      <vt:lpstr>PowerPoint Presentation</vt:lpstr>
      <vt:lpstr>PowerPoint Presentation</vt:lpstr>
      <vt:lpstr>PowerPoint Presentation</vt:lpstr>
      <vt:lpstr>GX-3R Pro—Connectivity</vt:lpstr>
      <vt:lpstr>Configurable Alarm Notifications</vt:lpstr>
      <vt:lpstr>Alarm Location</vt:lpstr>
      <vt:lpstr>GX-3R Pro—Alarms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EAGLE vs EAGLE 2</vt:lpstr>
      <vt:lpstr>Common Features</vt:lpstr>
      <vt:lpstr>Feature Differences</vt:lpstr>
      <vt:lpstr>Feature Differences</vt:lpstr>
      <vt:lpstr>Confined Space Gases</vt:lpstr>
      <vt:lpstr>Toxic Gases</vt:lpstr>
      <vt:lpstr>VOC Gases</vt:lpstr>
      <vt:lpstr>Infrared Gases</vt:lpstr>
      <vt:lpstr>% volume Hydrogen</vt:lpstr>
      <vt:lpstr>What is a Transformer?</vt:lpstr>
      <vt:lpstr>Why Gas Testing?  </vt:lpstr>
      <vt:lpstr>Features and Benefits</vt:lpstr>
      <vt:lpstr>Questions?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Michael Johnson</cp:lastModifiedBy>
  <cp:revision>71</cp:revision>
  <dcterms:created xsi:type="dcterms:W3CDTF">2019-05-08T19:33:07Z</dcterms:created>
  <dcterms:modified xsi:type="dcterms:W3CDTF">2020-05-18T16:51:58Z</dcterms:modified>
</cp:coreProperties>
</file>