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337" r:id="rId2"/>
    <p:sldId id="257" r:id="rId3"/>
    <p:sldId id="534" r:id="rId4"/>
    <p:sldId id="353" r:id="rId5"/>
    <p:sldId id="354" r:id="rId6"/>
    <p:sldId id="532" r:id="rId7"/>
    <p:sldId id="531" r:id="rId8"/>
    <p:sldId id="529" r:id="rId9"/>
    <p:sldId id="526" r:id="rId10"/>
    <p:sldId id="539" r:id="rId11"/>
    <p:sldId id="541" r:id="rId12"/>
    <p:sldId id="542" r:id="rId13"/>
    <p:sldId id="520" r:id="rId14"/>
    <p:sldId id="540" r:id="rId15"/>
    <p:sldId id="538" r:id="rId16"/>
    <p:sldId id="267" r:id="rId17"/>
    <p:sldId id="360" r:id="rId18"/>
    <p:sldId id="361" r:id="rId19"/>
    <p:sldId id="358" r:id="rId20"/>
    <p:sldId id="537" r:id="rId21"/>
    <p:sldId id="536" r:id="rId22"/>
    <p:sldId id="543" r:id="rId23"/>
    <p:sldId id="303" r:id="rId24"/>
    <p:sldId id="362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83"/>
    <p:restoredTop sz="86401"/>
  </p:normalViewPr>
  <p:slideViewPr>
    <p:cSldViewPr snapToGrid="0" snapToObjects="1">
      <p:cViewPr varScale="1">
        <p:scale>
          <a:sx n="127" d="100"/>
          <a:sy n="127" d="100"/>
        </p:scale>
        <p:origin x="944" y="176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-7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8" d="100"/>
        <a:sy n="13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163118-8FB6-A94A-8057-F788278450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E92D-8078-FC4E-9B26-3AE0A4EF11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E87F8-4FB7-E043-ABD4-4C0B9E8DC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EB595-F287-0B4D-849F-E29822E43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229D-CB1A-BA45-BF33-9FF452FB9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43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F91C-FB4B-914D-AF24-B0200CF0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23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133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218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8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51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2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DAFA5E-9130-EA45-9C17-D5D705F7E1F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0218" y="6284838"/>
            <a:ext cx="1163782" cy="57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elphian.com/gloss.htm#LE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www.geograph.org.uk/photo/2568032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brewminate.com/ukrainian-scientist-creates-battery-that-can-power-smartphones-for-12-years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hyperlink" Target="https://creativecommons.org/licenses/by-nc-sa/3.0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en.wikipedia.org/wiki/Distribution_center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en.wikipedia.org/wiki/Bottling_line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simple.wikipedia.org/wiki/Colleges_and_universities_in_Puerto_Rico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www.flickr.com/photos/mcas_cherry_point/8457032682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1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727D7D-AEC3-B846-9F4D-6A0E0485DA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695" y="1241969"/>
            <a:ext cx="2156043" cy="23034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9CF39D-B824-C842-9025-B2C50EF6B3B9}"/>
              </a:ext>
            </a:extLst>
          </p:cNvPr>
          <p:cNvSpPr/>
          <p:nvPr/>
        </p:nvSpPr>
        <p:spPr>
          <a:xfrm>
            <a:off x="82296" y="0"/>
            <a:ext cx="1106424" cy="1161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7D5047-AA80-BF44-A19B-161F5AB3BF94}"/>
              </a:ext>
            </a:extLst>
          </p:cNvPr>
          <p:cNvSpPr/>
          <p:nvPr/>
        </p:nvSpPr>
        <p:spPr>
          <a:xfrm>
            <a:off x="7562088" y="6181344"/>
            <a:ext cx="158191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DDDB9A-F450-C944-B747-2A0804FF3D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229" y="1241969"/>
            <a:ext cx="3681291" cy="181303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6B16CCD-46F6-B948-9C55-ECED66E004BC}"/>
              </a:ext>
            </a:extLst>
          </p:cNvPr>
          <p:cNvSpPr txBox="1">
            <a:spLocks/>
          </p:cNvSpPr>
          <p:nvPr/>
        </p:nvSpPr>
        <p:spPr bwMode="auto">
          <a:xfrm>
            <a:off x="2569124" y="3679642"/>
            <a:ext cx="4005751" cy="294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entury Gothic"/>
                <a:ea typeface="ＭＳ Ｐゴシック" charset="0"/>
              </a:rPr>
              <a:t>Partners in Gas Detection 2020</a:t>
            </a:r>
          </a:p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b="1" dirty="0">
                <a:solidFill>
                  <a:sysClr val="windowText" lastClr="000000">
                    <a:tint val="75000"/>
                  </a:sysClr>
                </a:solidFill>
                <a:latin typeface="Century Gothic"/>
              </a:rPr>
              <a:t>Partnership:</a:t>
            </a:r>
          </a:p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b="1" dirty="0">
                <a:solidFill>
                  <a:sysClr val="windowText" lastClr="000000">
                    <a:tint val="75000"/>
                  </a:sysClr>
                </a:solidFill>
                <a:latin typeface="Century Gothic"/>
              </a:rPr>
              <a:t>Providing Problem Free Solutions Through Professional Sales Teams at Fair Pricing, On Time!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entury Gothic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00A90-3DBE-DE4B-A508-A56296E29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Who is 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CBDF5-D072-4218-B963-05DEB48EE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13703-F3CA-4F70-A59B-91BC432474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Founded in 1994</a:t>
            </a:r>
          </a:p>
          <a:p>
            <a:r>
              <a:rPr lang="en-US" dirty="0"/>
              <a:t>Based in Union City CA</a:t>
            </a:r>
          </a:p>
          <a:p>
            <a:r>
              <a:rPr lang="en-US" dirty="0"/>
              <a:t>Partner with Riken Keiki-Japan</a:t>
            </a:r>
          </a:p>
          <a:p>
            <a:r>
              <a:rPr lang="en-US" dirty="0"/>
              <a:t>Superior Sensor Technologies</a:t>
            </a:r>
          </a:p>
          <a:p>
            <a:r>
              <a:rPr lang="en-US" dirty="0"/>
              <a:t>Superior Quality and Ruggedness</a:t>
            </a:r>
          </a:p>
          <a:p>
            <a:r>
              <a:rPr lang="en-US" dirty="0"/>
              <a:t>Superior Deliveries</a:t>
            </a:r>
          </a:p>
          <a:p>
            <a:r>
              <a:rPr lang="en-US" dirty="0"/>
              <a:t>Superior Product Support </a:t>
            </a:r>
          </a:p>
          <a:p>
            <a:r>
              <a:rPr lang="en-US" dirty="0"/>
              <a:t>Superior Applications Support</a:t>
            </a:r>
          </a:p>
          <a:p>
            <a:r>
              <a:rPr lang="en-US" dirty="0"/>
              <a:t>Superior Field Representation throughout North America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94875A-E774-44F9-999C-9E279247C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3118E8-F736-4331-A42F-E34ACC02E8C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E77AC79-DA0E-1D4A-B388-713B0D783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271" y="3921760"/>
            <a:ext cx="2131286" cy="231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A25D6D6-0A61-D84E-B0F3-41EB99C97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86" y="1693182"/>
            <a:ext cx="1952171" cy="173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0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03325" y="323850"/>
            <a:ext cx="7772400" cy="738188"/>
          </a:xfrm>
          <a:noFill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 b="1" dirty="0">
                <a:latin typeface="Century Gothic" charset="0"/>
              </a:rPr>
              <a:t>Fixed System Applications</a:t>
            </a:r>
            <a:endParaRPr lang="en-US" b="1" dirty="0">
              <a:latin typeface="Century Gothic" charset="0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411162" y="1897063"/>
            <a:ext cx="4071937" cy="4673600"/>
          </a:xfrm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Refineries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Chemical &amp; Petrochemical Plants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Water &amp; Wastewater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Fuel Storage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Breweries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Wineries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entury Gothic" charset="0"/>
              </a:rPr>
              <a:t>Oil and Gas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924CE-94F1-FC44-A7AD-6E6995F4CE23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22533" name="Object 6"/>
          <p:cNvGraphicFramePr>
            <a:graphicFrameLocks noChangeAspect="1"/>
          </p:cNvGraphicFramePr>
          <p:nvPr/>
        </p:nvGraphicFramePr>
        <p:xfrm>
          <a:off x="4034971" y="1886982"/>
          <a:ext cx="4697867" cy="3084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Clip" r:id="rId4" imgW="5714286" imgH="3753374" progId="MS_ClipArt_Gallery.5">
                  <p:embed/>
                </p:oleObj>
              </mc:Choice>
              <mc:Fallback>
                <p:oleObj name="Clip" r:id="rId4" imgW="5714286" imgH="3753374" progId="MS_ClipArt_Gallery.5">
                  <p:embed/>
                  <p:pic>
                    <p:nvPicPr>
                      <p:cNvPr id="2253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4971" y="1886982"/>
                        <a:ext cx="4697867" cy="30840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62528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258763"/>
            <a:ext cx="7404100" cy="796925"/>
          </a:xfrm>
          <a:noFill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 b="1" dirty="0">
                <a:latin typeface="Century Gothic" charset="0"/>
              </a:rPr>
              <a:t>Fixed System Uses</a:t>
            </a:r>
            <a:endParaRPr lang="en-US" b="1" dirty="0">
              <a:latin typeface="Century Gothic" charset="0"/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19125" y="1503363"/>
            <a:ext cx="4498975" cy="4948237"/>
          </a:xfrm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>
                <a:latin typeface="Century Gothic" charset="0"/>
              </a:rPr>
              <a:t>Monitor Combustible, toxic, and inert gas hazards</a:t>
            </a:r>
          </a:p>
          <a:p>
            <a:pPr eaLnBrk="1" hangingPunct="1"/>
            <a:r>
              <a:rPr lang="en-US" dirty="0">
                <a:latin typeface="Century Gothic" charset="0"/>
              </a:rPr>
              <a:t>Room air monitoring for employee protection</a:t>
            </a:r>
          </a:p>
          <a:p>
            <a:pPr eaLnBrk="1" hangingPunct="1"/>
            <a:r>
              <a:rPr lang="en-US" dirty="0">
                <a:latin typeface="Century Gothic" charset="0"/>
              </a:rPr>
              <a:t>Fence line or perimeter monitoring</a:t>
            </a:r>
          </a:p>
          <a:p>
            <a:pPr eaLnBrk="1" hangingPunct="1"/>
            <a:r>
              <a:rPr lang="en-US" dirty="0">
                <a:latin typeface="Century Gothic" charset="0"/>
              </a:rPr>
              <a:t>Process control</a:t>
            </a:r>
          </a:p>
          <a:p>
            <a:pPr eaLnBrk="1" hangingPunct="1"/>
            <a:r>
              <a:rPr lang="en-US" dirty="0">
                <a:latin typeface="Century Gothic" charset="0"/>
              </a:rPr>
              <a:t>Gas cabinet exhaust monitoring</a:t>
            </a:r>
          </a:p>
          <a:p>
            <a:pPr eaLnBrk="1" hangingPunct="1"/>
            <a:r>
              <a:rPr lang="en-US" dirty="0">
                <a:latin typeface="Century Gothic" charset="0"/>
              </a:rPr>
              <a:t>Industrial point gas monitoring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633D-2D6B-6D4A-B967-4EDDA22EECAA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8950" y="1503363"/>
            <a:ext cx="311785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3398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Fixed Applications – Inert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27048"/>
            <a:ext cx="4264776" cy="20312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Inert Gases</a:t>
            </a:r>
            <a:r>
              <a:rPr lang="en-US" dirty="0"/>
              <a:t>: Inert gases do not react chemically to any great extent. They do not burn or support combustion. They can create a dangerous environment by displacing oxygen</a:t>
            </a:r>
            <a:endParaRPr lang="en-US" sz="24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1415CB-719D-E74F-BB56-8D6428E95E99}"/>
              </a:ext>
            </a:extLst>
          </p:cNvPr>
          <p:cNvCxnSpPr/>
          <p:nvPr/>
        </p:nvCxnSpPr>
        <p:spPr>
          <a:xfrm>
            <a:off x="174171" y="3421382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7FF3298-4197-6640-93EE-0350A5273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976" y="1125305"/>
            <a:ext cx="3986595" cy="2657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99FC8C-FE13-DC4D-AD85-642C22FB7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4069080"/>
            <a:ext cx="2231136" cy="2231136"/>
          </a:xfrm>
          <a:prstGeom prst="rect">
            <a:avLst/>
          </a:prstGeom>
        </p:spPr>
      </p:pic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434FC223-C242-7E41-87FD-382DC7D9FCC3}"/>
              </a:ext>
            </a:extLst>
          </p:cNvPr>
          <p:cNvSpPr txBox="1">
            <a:spLocks/>
          </p:cNvSpPr>
          <p:nvPr/>
        </p:nvSpPr>
        <p:spPr bwMode="auto">
          <a:xfrm>
            <a:off x="174171" y="3783035"/>
            <a:ext cx="7755923" cy="26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None/>
            </a:pPr>
            <a:r>
              <a:rPr lang="en-US" sz="1600" dirty="0"/>
              <a:t>Examples of this group </a:t>
            </a:r>
          </a:p>
          <a:p>
            <a:pPr lvl="2"/>
            <a:r>
              <a:rPr lang="en-US" sz="1600" dirty="0"/>
              <a:t> Nitrogen</a:t>
            </a:r>
          </a:p>
          <a:p>
            <a:pPr lvl="2"/>
            <a:r>
              <a:rPr lang="en-US" sz="1600" dirty="0"/>
              <a:t> Helium</a:t>
            </a:r>
          </a:p>
          <a:p>
            <a:pPr lvl="2"/>
            <a:r>
              <a:rPr lang="en-US" sz="1600" dirty="0"/>
              <a:t> Neon</a:t>
            </a:r>
          </a:p>
          <a:p>
            <a:pPr lvl="2"/>
            <a:r>
              <a:rPr lang="en-US" sz="1600" dirty="0"/>
              <a:t> Argon</a:t>
            </a:r>
          </a:p>
          <a:p>
            <a:pPr lvl="2"/>
            <a:r>
              <a:rPr lang="en-US" sz="1600" dirty="0"/>
              <a:t> Krypton</a:t>
            </a:r>
          </a:p>
          <a:p>
            <a:pPr lvl="2"/>
            <a:r>
              <a:rPr lang="en-US" sz="1600"/>
              <a:t> Carbon Dioxide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6534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D62178-0E71-E145-9FA2-CCAC6CEE6B05}"/>
              </a:ext>
            </a:extLst>
          </p:cNvPr>
          <p:cNvSpPr txBox="1">
            <a:spLocks/>
          </p:cNvSpPr>
          <p:nvPr/>
        </p:nvSpPr>
        <p:spPr bwMode="auto">
          <a:xfrm>
            <a:off x="0" y="3655426"/>
            <a:ext cx="6482720" cy="26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Combustible Gas Hazards</a:t>
            </a:r>
          </a:p>
          <a:p>
            <a:pPr lvl="2"/>
            <a:r>
              <a:rPr lang="en-US" sz="1600" dirty="0"/>
              <a:t>Combustion </a:t>
            </a:r>
          </a:p>
          <a:p>
            <a:pPr lvl="1"/>
            <a:r>
              <a:rPr lang="en-US" sz="2000" dirty="0"/>
              <a:t>Combustible gases encountered:</a:t>
            </a:r>
          </a:p>
          <a:p>
            <a:pPr lvl="2"/>
            <a:r>
              <a:rPr lang="en-US" sz="1600" dirty="0"/>
              <a:t>Hydrogen</a:t>
            </a:r>
          </a:p>
          <a:p>
            <a:pPr lvl="2"/>
            <a:r>
              <a:rPr lang="en-US" sz="1600" dirty="0"/>
              <a:t>Methane</a:t>
            </a:r>
          </a:p>
          <a:p>
            <a:pPr lvl="2"/>
            <a:r>
              <a:rPr lang="en-US" sz="1600" dirty="0"/>
              <a:t>Propane</a:t>
            </a:r>
          </a:p>
          <a:p>
            <a:pPr lvl="2"/>
            <a:r>
              <a:rPr lang="en-US" sz="1600" dirty="0"/>
              <a:t>Butane</a:t>
            </a:r>
          </a:p>
          <a:p>
            <a:pPr lvl="2"/>
            <a:r>
              <a:rPr lang="en-US" sz="1600" dirty="0"/>
              <a:t>Ammonia</a:t>
            </a:r>
          </a:p>
          <a:p>
            <a:pPr marL="914400" lvl="2" indent="0">
              <a:buNone/>
            </a:pPr>
            <a:endParaRPr lang="en-US" sz="1600" dirty="0"/>
          </a:p>
          <a:p>
            <a:pPr lvl="2"/>
            <a:endParaRPr lang="en-US" sz="16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Fixed Applications – Combustible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95208"/>
            <a:ext cx="4633172" cy="20312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200" b="1" dirty="0"/>
              <a:t>Combustible Gas </a:t>
            </a:r>
            <a:br>
              <a:rPr lang="en-US" dirty="0"/>
            </a:br>
            <a:r>
              <a:rPr lang="en-US" dirty="0"/>
              <a:t>A combustible gas is one that will burn when mixed with air (or oxygen) and ignited. Combustible gas-air mixtures can be burned over a wide range of concentrations. The actual minimum concentration varies from about 0.5% to about 15% by volume in air for most common CHCs. This concentration is always referred to as 100% </a:t>
            </a:r>
            <a:r>
              <a:rPr lang="en-US" dirty="0">
                <a:hlinkClick r:id="rId3"/>
              </a:rPr>
              <a:t>LEL or LFL</a:t>
            </a:r>
            <a:r>
              <a:rPr lang="en-US" dirty="0"/>
              <a:t> for that gas.</a:t>
            </a:r>
            <a:endParaRPr lang="en-US" sz="2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EE7121-92B6-FB4D-94AC-863F5FB5F6F5}"/>
              </a:ext>
            </a:extLst>
          </p:cNvPr>
          <p:cNvCxnSpPr/>
          <p:nvPr/>
        </p:nvCxnSpPr>
        <p:spPr>
          <a:xfrm>
            <a:off x="174171" y="3421382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37BB18D-BCE2-FB48-BA32-427006523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171" y="977902"/>
            <a:ext cx="2814204" cy="28142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818A56-6EDB-1847-911A-0A3520CEA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2" y="4069080"/>
            <a:ext cx="2231136" cy="223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1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BB7ED4-3AAE-0742-A343-2A4752EB7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91" y="4073629"/>
            <a:ext cx="2234549" cy="2234549"/>
          </a:xfrm>
          <a:prstGeom prst="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D62178-0E71-E145-9FA2-CCAC6CEE6B05}"/>
              </a:ext>
            </a:extLst>
          </p:cNvPr>
          <p:cNvSpPr txBox="1">
            <a:spLocks/>
          </p:cNvSpPr>
          <p:nvPr/>
        </p:nvSpPr>
        <p:spPr bwMode="auto">
          <a:xfrm>
            <a:off x="174171" y="3859581"/>
            <a:ext cx="6482720" cy="26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Toxic Gas Hazards</a:t>
            </a:r>
          </a:p>
          <a:p>
            <a:pPr lvl="2"/>
            <a:r>
              <a:rPr lang="en-US" sz="1600" dirty="0"/>
              <a:t>Poisoning</a:t>
            </a:r>
          </a:p>
          <a:p>
            <a:pPr lvl="2"/>
            <a:r>
              <a:rPr lang="en-US" sz="1600" dirty="0"/>
              <a:t>Asphyxiation </a:t>
            </a:r>
            <a:endParaRPr lang="en-US" sz="2000" dirty="0"/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NH3</a:t>
            </a:r>
          </a:p>
          <a:p>
            <a:pPr lvl="2"/>
            <a:r>
              <a:rPr lang="en-US" sz="1600" dirty="0"/>
              <a:t>CL2</a:t>
            </a:r>
          </a:p>
          <a:p>
            <a:pPr lvl="2"/>
            <a:endParaRPr lang="en-US" sz="16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Fixed Applications - Toxic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1415CB-719D-E74F-BB56-8D6428E95E99}"/>
              </a:ext>
            </a:extLst>
          </p:cNvPr>
          <p:cNvCxnSpPr/>
          <p:nvPr/>
        </p:nvCxnSpPr>
        <p:spPr>
          <a:xfrm>
            <a:off x="174171" y="36930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2342814-6E92-7F46-A16F-B493F202A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371" y="1913582"/>
            <a:ext cx="4572000" cy="1612900"/>
          </a:xfrm>
          <a:prstGeom prst="rect">
            <a:avLst/>
          </a:prstGeom>
        </p:spPr>
      </p:pic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D633325-7D87-004E-89D1-B462CE4710E9}"/>
              </a:ext>
            </a:extLst>
          </p:cNvPr>
          <p:cNvSpPr txBox="1">
            <a:spLocks/>
          </p:cNvSpPr>
          <p:nvPr/>
        </p:nvSpPr>
        <p:spPr bwMode="auto">
          <a:xfrm>
            <a:off x="561128" y="1281160"/>
            <a:ext cx="3880243" cy="203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Toxic Gases</a:t>
            </a:r>
          </a:p>
          <a:p>
            <a:pPr marL="0" indent="0">
              <a:buNone/>
            </a:pPr>
            <a:r>
              <a:rPr lang="en-US" dirty="0"/>
              <a:t>A toxic gas can cause damage to living tissue, the central nervous system, severe illness, or even death. Some toxic gases are not visible, cannot be smelled, and/or they may not have an immediate effect but can be the cause of death.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921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99666"/>
            <a:ext cx="5276850" cy="143888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Water &amp; Waste Water, </a:t>
            </a:r>
            <a:r>
              <a:rPr lang="en-US" b="1" dirty="0" err="1"/>
              <a:t>CoGen</a:t>
            </a:r>
            <a:endParaRPr lang="en-US" b="1" dirty="0"/>
          </a:p>
          <a:p>
            <a:pPr lvl="1"/>
            <a:r>
              <a:rPr lang="en-US" sz="1500" dirty="0"/>
              <a:t>Gases Encountered</a:t>
            </a:r>
          </a:p>
          <a:p>
            <a:pPr lvl="2"/>
            <a:r>
              <a:rPr lang="en-US" sz="1200" dirty="0"/>
              <a:t>Combustibles</a:t>
            </a:r>
          </a:p>
          <a:p>
            <a:pPr lvl="2"/>
            <a:r>
              <a:rPr lang="en-US" sz="1200" dirty="0"/>
              <a:t>O2 deficiency</a:t>
            </a:r>
          </a:p>
          <a:p>
            <a:pPr lvl="2"/>
            <a:r>
              <a:rPr lang="en-US" sz="1200" dirty="0"/>
              <a:t>H2S, CO, CO2</a:t>
            </a:r>
          </a:p>
          <a:p>
            <a:pPr lvl="2"/>
            <a:r>
              <a:rPr lang="en-US" sz="1200" dirty="0"/>
              <a:t>Ammonia, Chlorine, Ozone, Sulfur Dioxide, &amp; VOC’s</a:t>
            </a:r>
            <a:endParaRPr lang="en-US" sz="900" dirty="0"/>
          </a:p>
        </p:txBody>
      </p:sp>
      <p:pic>
        <p:nvPicPr>
          <p:cNvPr id="7" name="Picture 6" descr="wastewater-clipart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992" y="1672222"/>
            <a:ext cx="1734911" cy="173491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273628" y="3548198"/>
            <a:ext cx="6400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8FA1E0-7CFE-114F-9847-8DE698EA9D7E}"/>
              </a:ext>
            </a:extLst>
          </p:cNvPr>
          <p:cNvSpPr txBox="1">
            <a:spLocks/>
          </p:cNvSpPr>
          <p:nvPr/>
        </p:nvSpPr>
        <p:spPr bwMode="auto">
          <a:xfrm>
            <a:off x="2616734" y="3616778"/>
            <a:ext cx="7639735" cy="37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200" dirty="0">
                <a:solidFill>
                  <a:prstClr val="black"/>
                </a:solidFill>
                <a:latin typeface="Century Gothic"/>
              </a:rPr>
              <a:t>Fixed System Products</a:t>
            </a:r>
          </a:p>
          <a:p>
            <a:pPr lvl="3"/>
            <a:r>
              <a:rPr lang="en-US" sz="900" dirty="0">
                <a:solidFill>
                  <a:prstClr val="black"/>
                </a:solidFill>
                <a:latin typeface="Century Gothic"/>
              </a:rPr>
              <a:t>High range H2S solutions for extreme environments</a:t>
            </a:r>
          </a:p>
          <a:p>
            <a:pPr lvl="3"/>
            <a:r>
              <a:rPr lang="en-US" sz="900" dirty="0">
                <a:solidFill>
                  <a:prstClr val="black"/>
                </a:solidFill>
                <a:latin typeface="Century Gothic"/>
              </a:rPr>
              <a:t>Multipoint fixed applications</a:t>
            </a:r>
          </a:p>
          <a:p>
            <a:pPr marL="685800" lvl="2" indent="0">
              <a:buNone/>
            </a:pPr>
            <a:endParaRPr lang="en-US" sz="12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F85CC101-0B7C-1940-8CD2-42BEE68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899228"/>
            <a:ext cx="5596404" cy="681572"/>
          </a:xfrm>
        </p:spPr>
        <p:txBody>
          <a:bodyPr>
            <a:normAutofit/>
          </a:bodyPr>
          <a:lstStyle/>
          <a:p>
            <a:r>
              <a:rPr lang="en-US" b="1" dirty="0"/>
              <a:t>Products and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CF8DF-9A9B-2346-8DC9-FF87C28DF4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1" y="4106169"/>
            <a:ext cx="1316327" cy="1735816"/>
          </a:xfrm>
          <a:prstGeom prst="rect">
            <a:avLst/>
          </a:prstGeom>
        </p:spPr>
      </p:pic>
      <p:pic>
        <p:nvPicPr>
          <p:cNvPr id="11" name="Picture 10" descr="Beacon-410A-Angled.png">
            <a:extLst>
              <a:ext uri="{FF2B5EF4-FFF2-40B4-BE49-F238E27FC236}">
                <a16:creationId xmlns:a16="http://schemas.microsoft.com/office/drawing/2014/main" id="{C03D4CFF-AB63-47CC-93F3-81BE31A789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613" y="4185931"/>
            <a:ext cx="1432992" cy="157629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19B2556-99BD-469F-A2DC-DC71E1F19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845" y="3983429"/>
            <a:ext cx="1785938" cy="17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54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99666"/>
            <a:ext cx="5276850" cy="143888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Chemical/Refinery</a:t>
            </a:r>
          </a:p>
          <a:p>
            <a:pPr lvl="1"/>
            <a:r>
              <a:rPr lang="en-US" sz="1500" dirty="0"/>
              <a:t>Gases Encountered</a:t>
            </a:r>
          </a:p>
          <a:p>
            <a:pPr lvl="2"/>
            <a:r>
              <a:rPr lang="en-US" sz="1200" dirty="0"/>
              <a:t>Combustibles</a:t>
            </a:r>
          </a:p>
          <a:p>
            <a:pPr lvl="2"/>
            <a:r>
              <a:rPr lang="en-US" sz="1200" dirty="0"/>
              <a:t>O2 deficiency</a:t>
            </a:r>
          </a:p>
          <a:p>
            <a:pPr lvl="2"/>
            <a:r>
              <a:rPr lang="en-US" sz="1200" dirty="0"/>
              <a:t>H2S, CO, CO2, HCL, HF, Benzene</a:t>
            </a:r>
          </a:p>
          <a:p>
            <a:pPr lvl="2"/>
            <a:r>
              <a:rPr lang="en-US" sz="1200" dirty="0"/>
              <a:t>Ammonia, Chlorine, Ozone, Sulfur Dioxide, &amp; VOC’s</a:t>
            </a:r>
            <a:endParaRPr lang="en-US" sz="9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273628" y="3548198"/>
            <a:ext cx="6400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8FA1E0-7CFE-114F-9847-8DE698EA9D7E}"/>
              </a:ext>
            </a:extLst>
          </p:cNvPr>
          <p:cNvSpPr txBox="1">
            <a:spLocks/>
          </p:cNvSpPr>
          <p:nvPr/>
        </p:nvSpPr>
        <p:spPr bwMode="auto">
          <a:xfrm>
            <a:off x="2526708" y="3616778"/>
            <a:ext cx="7639735" cy="37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200" dirty="0">
                <a:solidFill>
                  <a:prstClr val="black"/>
                </a:solidFill>
                <a:latin typeface="Century Gothic"/>
              </a:rPr>
              <a:t>Fixed System Products</a:t>
            </a:r>
          </a:p>
          <a:p>
            <a:pPr lvl="3"/>
            <a:r>
              <a:rPr lang="en-US" sz="900" dirty="0">
                <a:solidFill>
                  <a:prstClr val="black"/>
                </a:solidFill>
                <a:latin typeface="Century Gothic"/>
              </a:rPr>
              <a:t>Controllers and Fixed Head Detection</a:t>
            </a:r>
          </a:p>
          <a:p>
            <a:pPr marL="685800" lvl="2" indent="0">
              <a:buNone/>
            </a:pPr>
            <a:endParaRPr lang="en-US" sz="12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F85CC101-0B7C-1940-8CD2-42BEE68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899228"/>
            <a:ext cx="5596404" cy="681572"/>
          </a:xfrm>
        </p:spPr>
        <p:txBody>
          <a:bodyPr>
            <a:normAutofit/>
          </a:bodyPr>
          <a:lstStyle/>
          <a:p>
            <a:r>
              <a:rPr lang="en-US" b="1" dirty="0"/>
              <a:t>Products and Market</a:t>
            </a:r>
          </a:p>
        </p:txBody>
      </p:sp>
      <p:pic>
        <p:nvPicPr>
          <p:cNvPr id="11" name="Picture 10" descr="Beacon-410A-Angled.png">
            <a:extLst>
              <a:ext uri="{FF2B5EF4-FFF2-40B4-BE49-F238E27FC236}">
                <a16:creationId xmlns:a16="http://schemas.microsoft.com/office/drawing/2014/main" id="{C03D4CFF-AB63-47CC-93F3-81BE31A789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613" y="4185931"/>
            <a:ext cx="1432992" cy="1576292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D53B29C-8426-4FC6-B1AA-CFCD9B226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93" y="4271790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S2_Series.png">
            <a:extLst>
              <a:ext uri="{FF2B5EF4-FFF2-40B4-BE49-F238E27FC236}">
                <a16:creationId xmlns:a16="http://schemas.microsoft.com/office/drawing/2014/main" id="{242310F3-2F4D-46DD-9DA6-BB8D329956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325" y="4170996"/>
            <a:ext cx="1023536" cy="1787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3CC3DC-8CE8-48A8-8305-94A3BE5EB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202" y="3981449"/>
            <a:ext cx="2381250" cy="22128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FCB128-75B5-464A-9DAE-5F536D67E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410325" y="1495430"/>
            <a:ext cx="2544208" cy="20240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D95DDC-DEE2-48FE-B6D3-762801AF1782}"/>
              </a:ext>
            </a:extLst>
          </p:cNvPr>
          <p:cNvSpPr txBox="1"/>
          <p:nvPr/>
        </p:nvSpPr>
        <p:spPr>
          <a:xfrm>
            <a:off x="6410325" y="3519449"/>
            <a:ext cx="254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geograph.org.uk/photo/256803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95421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99666"/>
            <a:ext cx="5276850" cy="157995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Battery Manufacturing</a:t>
            </a:r>
          </a:p>
          <a:p>
            <a:pPr lvl="1"/>
            <a:r>
              <a:rPr lang="en-US" sz="1500" dirty="0"/>
              <a:t>Gases Encountered</a:t>
            </a:r>
          </a:p>
          <a:p>
            <a:pPr lvl="2"/>
            <a:r>
              <a:rPr lang="en-US" sz="1200" dirty="0"/>
              <a:t>O2, H2</a:t>
            </a:r>
          </a:p>
          <a:p>
            <a:pPr lvl="2"/>
            <a:r>
              <a:rPr lang="en-US" sz="1200" dirty="0"/>
              <a:t>H2S, CO, HF, CH4, </a:t>
            </a:r>
            <a:endParaRPr lang="en-US" sz="9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273628" y="3548198"/>
            <a:ext cx="6400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8FA1E0-7CFE-114F-9847-8DE698EA9D7E}"/>
              </a:ext>
            </a:extLst>
          </p:cNvPr>
          <p:cNvSpPr txBox="1">
            <a:spLocks/>
          </p:cNvSpPr>
          <p:nvPr/>
        </p:nvSpPr>
        <p:spPr bwMode="auto">
          <a:xfrm>
            <a:off x="2463301" y="3699123"/>
            <a:ext cx="7639735" cy="37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200" dirty="0">
                <a:solidFill>
                  <a:prstClr val="black"/>
                </a:solidFill>
                <a:latin typeface="Century Gothic"/>
              </a:rPr>
              <a:t>Fixed System Products</a:t>
            </a:r>
          </a:p>
          <a:p>
            <a:pPr lvl="3"/>
            <a:r>
              <a:rPr lang="en-US" sz="900" dirty="0">
                <a:solidFill>
                  <a:prstClr val="black"/>
                </a:solidFill>
                <a:latin typeface="Century Gothic"/>
              </a:rPr>
              <a:t>Controllers and Fixed Head Detection</a:t>
            </a:r>
          </a:p>
          <a:p>
            <a:pPr marL="685800" lvl="2" indent="0">
              <a:buNone/>
            </a:pPr>
            <a:endParaRPr lang="en-US" sz="12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F85CC101-0B7C-1940-8CD2-42BEE68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899228"/>
            <a:ext cx="5596404" cy="681572"/>
          </a:xfrm>
        </p:spPr>
        <p:txBody>
          <a:bodyPr>
            <a:normAutofit/>
          </a:bodyPr>
          <a:lstStyle/>
          <a:p>
            <a:r>
              <a:rPr lang="en-US" b="1" dirty="0"/>
              <a:t>Products and Market</a:t>
            </a:r>
          </a:p>
        </p:txBody>
      </p:sp>
      <p:pic>
        <p:nvPicPr>
          <p:cNvPr id="11" name="Picture 10" descr="Beacon-410A-Angled.png">
            <a:extLst>
              <a:ext uri="{FF2B5EF4-FFF2-40B4-BE49-F238E27FC236}">
                <a16:creationId xmlns:a16="http://schemas.microsoft.com/office/drawing/2014/main" id="{C03D4CFF-AB63-47CC-93F3-81BE31A789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613" y="4185931"/>
            <a:ext cx="1432992" cy="1576292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D53B29C-8426-4FC6-B1AA-CFCD9B226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93" y="4271790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S2_Series.png">
            <a:extLst>
              <a:ext uri="{FF2B5EF4-FFF2-40B4-BE49-F238E27FC236}">
                <a16:creationId xmlns:a16="http://schemas.microsoft.com/office/drawing/2014/main" id="{242310F3-2F4D-46DD-9DA6-BB8D329956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325" y="4170996"/>
            <a:ext cx="1023536" cy="1787776"/>
          </a:xfrm>
          <a:prstGeom prst="rect">
            <a:avLst/>
          </a:prstGeom>
        </p:spPr>
      </p:pic>
      <p:grpSp>
        <p:nvGrpSpPr>
          <p:cNvPr id="15" name="グループ化 6">
            <a:extLst>
              <a:ext uri="{FF2B5EF4-FFF2-40B4-BE49-F238E27FC236}">
                <a16:creationId xmlns:a16="http://schemas.microsoft.com/office/drawing/2014/main" id="{8FD35F5D-D3BA-42BF-B064-B28445628238}"/>
              </a:ext>
            </a:extLst>
          </p:cNvPr>
          <p:cNvGrpSpPr/>
          <p:nvPr/>
        </p:nvGrpSpPr>
        <p:grpSpPr>
          <a:xfrm>
            <a:off x="6667500" y="4185930"/>
            <a:ext cx="1615369" cy="1824518"/>
            <a:chOff x="435483" y="3002078"/>
            <a:chExt cx="2836569" cy="2757526"/>
          </a:xfrm>
        </p:grpSpPr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562D8AEC-7EB6-4481-A71E-32067B1283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86999" y1="64031" x2="86999" y2="64031"/>
                          <a14:backgroundMark x1="37667" y1="20000" x2="37667" y2="20000"/>
                          <a14:backgroundMark x1="40338" y1="71008" x2="40338" y2="71008"/>
                          <a14:backgroundMark x1="51825" y1="37054" x2="51825" y2="370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554" y="3863851"/>
              <a:ext cx="2102753" cy="120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正方形/長方形 10">
              <a:extLst>
                <a:ext uri="{FF2B5EF4-FFF2-40B4-BE49-F238E27FC236}">
                  <a16:creationId xmlns:a16="http://schemas.microsoft.com/office/drawing/2014/main" id="{08486380-5927-4235-A9B6-6D4C24F2EDA5}"/>
                </a:ext>
              </a:extLst>
            </p:cNvPr>
            <p:cNvSpPr/>
            <p:nvPr/>
          </p:nvSpPr>
          <p:spPr>
            <a:xfrm>
              <a:off x="435483" y="3002078"/>
              <a:ext cx="2836569" cy="27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テキスト ボックス 11">
              <a:extLst>
                <a:ext uri="{FF2B5EF4-FFF2-40B4-BE49-F238E27FC236}">
                  <a16:creationId xmlns:a16="http://schemas.microsoft.com/office/drawing/2014/main" id="{2990A03A-B6A4-4AD4-8001-1345BAE197A4}"/>
                </a:ext>
              </a:extLst>
            </p:cNvPr>
            <p:cNvSpPr txBox="1"/>
            <p:nvPr/>
          </p:nvSpPr>
          <p:spPr>
            <a:xfrm>
              <a:off x="1102195" y="5340955"/>
              <a:ext cx="324385" cy="418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1200" dirty="0">
                <a:solidFill>
                  <a:srgbClr val="FF0000"/>
                </a:solidFill>
                <a:latin typeface="+mn-ea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40B2BA9-04B3-4DF4-9B1C-D69AFD96D8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238750" y="1650948"/>
            <a:ext cx="3420937" cy="1898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000AB-8AF3-40A1-8945-06A1E6EFFECA}"/>
              </a:ext>
            </a:extLst>
          </p:cNvPr>
          <p:cNvSpPr txBox="1"/>
          <p:nvPr/>
        </p:nvSpPr>
        <p:spPr>
          <a:xfrm>
            <a:off x="7869469" y="3660645"/>
            <a:ext cx="7902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8" tooltip="http://brewminate.com/ukrainian-scientist-creates-battery-that-can-power-smartphones-for-12-year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5059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99666"/>
            <a:ext cx="5276850" cy="157995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Distribution Facilities</a:t>
            </a:r>
          </a:p>
          <a:p>
            <a:pPr lvl="1"/>
            <a:r>
              <a:rPr lang="en-US" sz="1500" dirty="0"/>
              <a:t>Gases Encountered</a:t>
            </a:r>
          </a:p>
          <a:p>
            <a:pPr lvl="2"/>
            <a:r>
              <a:rPr lang="en-US" sz="1200" dirty="0"/>
              <a:t>O2, H2</a:t>
            </a:r>
          </a:p>
          <a:p>
            <a:pPr lvl="2"/>
            <a:r>
              <a:rPr lang="en-US" sz="1200" dirty="0"/>
              <a:t>CO, CH4, </a:t>
            </a:r>
            <a:endParaRPr lang="en-US" sz="9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273628" y="3548198"/>
            <a:ext cx="6400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8FA1E0-7CFE-114F-9847-8DE698EA9D7E}"/>
              </a:ext>
            </a:extLst>
          </p:cNvPr>
          <p:cNvSpPr txBox="1">
            <a:spLocks/>
          </p:cNvSpPr>
          <p:nvPr/>
        </p:nvSpPr>
        <p:spPr bwMode="auto">
          <a:xfrm>
            <a:off x="2526708" y="3548198"/>
            <a:ext cx="7639735" cy="37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200" dirty="0">
                <a:solidFill>
                  <a:prstClr val="black"/>
                </a:solidFill>
                <a:latin typeface="Century Gothic"/>
              </a:rPr>
              <a:t>Fixed System Products</a:t>
            </a:r>
          </a:p>
          <a:p>
            <a:pPr lvl="3"/>
            <a:r>
              <a:rPr lang="en-US" sz="900" dirty="0">
                <a:solidFill>
                  <a:prstClr val="black"/>
                </a:solidFill>
                <a:latin typeface="Century Gothic"/>
              </a:rPr>
              <a:t>Controllers and Fixed Head Detection</a:t>
            </a:r>
          </a:p>
          <a:p>
            <a:pPr marL="685800" lvl="2" indent="0">
              <a:buNone/>
            </a:pPr>
            <a:endParaRPr lang="en-US" sz="12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F85CC101-0B7C-1940-8CD2-42BEE68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899228"/>
            <a:ext cx="5596404" cy="681572"/>
          </a:xfrm>
        </p:spPr>
        <p:txBody>
          <a:bodyPr>
            <a:normAutofit/>
          </a:bodyPr>
          <a:lstStyle/>
          <a:p>
            <a:r>
              <a:rPr lang="en-US" b="1" dirty="0"/>
              <a:t>Products and Market</a:t>
            </a:r>
          </a:p>
        </p:txBody>
      </p:sp>
      <p:pic>
        <p:nvPicPr>
          <p:cNvPr id="11" name="Picture 10" descr="Beacon-410A-Angled.png">
            <a:extLst>
              <a:ext uri="{FF2B5EF4-FFF2-40B4-BE49-F238E27FC236}">
                <a16:creationId xmlns:a16="http://schemas.microsoft.com/office/drawing/2014/main" id="{C03D4CFF-AB63-47CC-93F3-81BE31A789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613" y="4185931"/>
            <a:ext cx="1432992" cy="1576292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D53B29C-8426-4FC6-B1AA-CFCD9B226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93" y="4271790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GD-70D-angled-view.png">
            <a:extLst>
              <a:ext uri="{FF2B5EF4-FFF2-40B4-BE49-F238E27FC236}">
                <a16:creationId xmlns:a16="http://schemas.microsoft.com/office/drawing/2014/main" id="{FFE25C59-F349-40BD-AE9D-D0F3D668A5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176" y="4458843"/>
            <a:ext cx="1027818" cy="13973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7AAD63-0A21-45D9-AEE4-7C279246AD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850" y="4489081"/>
            <a:ext cx="1310266" cy="1273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51AE3E-7F72-4220-9575-AB83DA85E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448425" y="1290504"/>
            <a:ext cx="2695575" cy="20192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8220F6-EB8F-40D6-AC6A-F2ECD164D833}"/>
              </a:ext>
            </a:extLst>
          </p:cNvPr>
          <p:cNvSpPr txBox="1"/>
          <p:nvPr/>
        </p:nvSpPr>
        <p:spPr>
          <a:xfrm>
            <a:off x="6326640" y="3309803"/>
            <a:ext cx="269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en.wikipedia.org/wiki/Distribution_center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3391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7035800" cy="2031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Food &amp; Beverage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CO2</a:t>
            </a:r>
          </a:p>
          <a:p>
            <a:pPr lvl="2"/>
            <a:r>
              <a:rPr lang="en-US" sz="1600" dirty="0"/>
              <a:t>Combustibles, O2 deficiency</a:t>
            </a:r>
          </a:p>
          <a:p>
            <a:pPr lvl="2"/>
            <a:r>
              <a:rPr lang="en-US" sz="1600" dirty="0"/>
              <a:t>H2S, CO, Refrigerants</a:t>
            </a:r>
          </a:p>
          <a:p>
            <a:pPr lvl="2"/>
            <a:r>
              <a:rPr lang="en-US" sz="1600" dirty="0"/>
              <a:t>HCN, NH3, PH3</a:t>
            </a:r>
            <a:endParaRPr lang="en-US" sz="1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7B9A5-5BAE-1341-B4BB-715992A022A3}"/>
              </a:ext>
            </a:extLst>
          </p:cNvPr>
          <p:cNvSpPr txBox="1">
            <a:spLocks/>
          </p:cNvSpPr>
          <p:nvPr/>
        </p:nvSpPr>
        <p:spPr bwMode="auto">
          <a:xfrm>
            <a:off x="2029968" y="3831335"/>
            <a:ext cx="6344642" cy="302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dirty="0"/>
              <a:t>Fixed System Products</a:t>
            </a:r>
          </a:p>
          <a:p>
            <a:pPr lvl="3"/>
            <a:r>
              <a:rPr lang="en-US" sz="1200" dirty="0"/>
              <a:t>Continuously monitor for oxygen deficiency, </a:t>
            </a:r>
            <a:br>
              <a:rPr lang="en-US" sz="1200" dirty="0"/>
            </a:br>
            <a:r>
              <a:rPr lang="en-US" sz="1200" dirty="0"/>
              <a:t>NH3 refrigeration leaks, CO2 levels in beverage</a:t>
            </a:r>
            <a:br>
              <a:rPr lang="en-US" sz="1200" dirty="0"/>
            </a:br>
            <a:r>
              <a:rPr lang="en-US" sz="1200" dirty="0"/>
              <a:t>dispensing locations</a:t>
            </a:r>
          </a:p>
          <a:p>
            <a:pPr lvl="3"/>
            <a:endParaRPr lang="en-US" sz="1200" dirty="0"/>
          </a:p>
          <a:p>
            <a:pPr lvl="3"/>
            <a:endParaRPr lang="en-US" sz="1200" b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5F6050-1FF9-694B-A082-0EA78E72CB63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6">
            <a:extLst>
              <a:ext uri="{FF2B5EF4-FFF2-40B4-BE49-F238E27FC236}">
                <a16:creationId xmlns:a16="http://schemas.microsoft.com/office/drawing/2014/main" id="{6196720E-8233-C047-8DAA-D553C135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78" y="136524"/>
            <a:ext cx="7461872" cy="908763"/>
          </a:xfrm>
        </p:spPr>
        <p:txBody>
          <a:bodyPr>
            <a:normAutofit/>
          </a:bodyPr>
          <a:lstStyle/>
          <a:p>
            <a:r>
              <a:rPr lang="en-US" sz="3300" b="1" dirty="0"/>
              <a:t>Products and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A0E92-3D7C-C141-A7C9-FC43A77F43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0234" y="5202485"/>
            <a:ext cx="1310266" cy="1273142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78D7A83-D1B9-E044-B5AB-A5C7F0D44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151" y="5236102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75DFBF8-3ACD-134B-87C1-159C54D2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6" y="5236102"/>
            <a:ext cx="1439674" cy="150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D-70D-angled-view.png">
            <a:extLst>
              <a:ext uri="{FF2B5EF4-FFF2-40B4-BE49-F238E27FC236}">
                <a16:creationId xmlns:a16="http://schemas.microsoft.com/office/drawing/2014/main" id="{2D38B6C1-C0FD-4397-81D0-D6EBA7219E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4141" y="5344665"/>
            <a:ext cx="1027818" cy="1397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2F0BBA-CAF9-4C5C-9BD7-93BFC046C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153025" y="1045287"/>
            <a:ext cx="3016250" cy="21716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9D8C6E-3FA6-4FCF-9A90-8C80310BB564}"/>
              </a:ext>
            </a:extLst>
          </p:cNvPr>
          <p:cNvSpPr txBox="1"/>
          <p:nvPr/>
        </p:nvSpPr>
        <p:spPr>
          <a:xfrm>
            <a:off x="5153025" y="3216913"/>
            <a:ext cx="301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en.wikipedia.org/wiki/Bottling_lin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68575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7035800" cy="2031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Science and Education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CO2,N2, Combustibles</a:t>
            </a:r>
          </a:p>
          <a:p>
            <a:pPr lvl="2"/>
            <a:r>
              <a:rPr lang="en-US" sz="1600" dirty="0"/>
              <a:t>O2 Deficiency and Abundance</a:t>
            </a:r>
          </a:p>
          <a:p>
            <a:pPr lvl="2"/>
            <a:r>
              <a:rPr lang="en-US" sz="1600" dirty="0"/>
              <a:t>H2S, CO, Refrigerants</a:t>
            </a:r>
          </a:p>
          <a:p>
            <a:pPr lvl="2"/>
            <a:r>
              <a:rPr lang="en-US" sz="1600" dirty="0"/>
              <a:t>HCN, NH3, PH3 </a:t>
            </a:r>
            <a:r>
              <a:rPr lang="en-US" sz="1600" dirty="0" err="1"/>
              <a:t>Etc</a:t>
            </a:r>
            <a:endParaRPr lang="en-US" sz="1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7B9A5-5BAE-1341-B4BB-715992A022A3}"/>
              </a:ext>
            </a:extLst>
          </p:cNvPr>
          <p:cNvSpPr txBox="1">
            <a:spLocks/>
          </p:cNvSpPr>
          <p:nvPr/>
        </p:nvSpPr>
        <p:spPr bwMode="auto">
          <a:xfrm>
            <a:off x="2129433" y="3831339"/>
            <a:ext cx="6344642" cy="302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dirty="0"/>
              <a:t>Fixed System Products</a:t>
            </a:r>
          </a:p>
          <a:p>
            <a:pPr lvl="3"/>
            <a:r>
              <a:rPr lang="en-US" sz="1200" dirty="0"/>
              <a:t>Continuously monitor for oxygen deficiency, </a:t>
            </a:r>
            <a:br>
              <a:rPr lang="en-US" sz="1200" dirty="0"/>
            </a:br>
            <a:r>
              <a:rPr lang="en-US" sz="1200" dirty="0"/>
              <a:t>NH3 refrigeration leaks, CO2 levels in beverage</a:t>
            </a:r>
            <a:br>
              <a:rPr lang="en-US" sz="1200" dirty="0"/>
            </a:br>
            <a:r>
              <a:rPr lang="en-US" sz="1200" dirty="0"/>
              <a:t>dispensing locations</a:t>
            </a:r>
          </a:p>
          <a:p>
            <a:pPr lvl="3"/>
            <a:endParaRPr lang="en-US" sz="1200" dirty="0"/>
          </a:p>
          <a:p>
            <a:pPr lvl="3"/>
            <a:endParaRPr lang="en-US" sz="1200" b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5F6050-1FF9-694B-A082-0EA78E72CB63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6">
            <a:extLst>
              <a:ext uri="{FF2B5EF4-FFF2-40B4-BE49-F238E27FC236}">
                <a16:creationId xmlns:a16="http://schemas.microsoft.com/office/drawing/2014/main" id="{6196720E-8233-C047-8DAA-D553C135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78" y="136524"/>
            <a:ext cx="7461872" cy="908763"/>
          </a:xfrm>
        </p:spPr>
        <p:txBody>
          <a:bodyPr>
            <a:normAutofit/>
          </a:bodyPr>
          <a:lstStyle/>
          <a:p>
            <a:r>
              <a:rPr lang="en-US" sz="3300" b="1" dirty="0"/>
              <a:t>Products and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A0E92-3D7C-C141-A7C9-FC43A77F43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55" y="5155283"/>
            <a:ext cx="1310266" cy="1273142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78D7A83-D1B9-E044-B5AB-A5C7F0D44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51" y="5071019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75DFBF8-3ACD-134B-87C1-159C54D2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25" y="5071019"/>
            <a:ext cx="1439674" cy="150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D-70D-angled-view.png">
            <a:extLst>
              <a:ext uri="{FF2B5EF4-FFF2-40B4-BE49-F238E27FC236}">
                <a16:creationId xmlns:a16="http://schemas.microsoft.com/office/drawing/2014/main" id="{D11FD000-FCF3-4F7D-BDBE-D61B4E8267F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8546" y="5265138"/>
            <a:ext cx="1027818" cy="1397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45DF62-29BF-4F10-A7B1-77DFF044E1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316299" y="1035232"/>
            <a:ext cx="3403599" cy="2552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DC24A5-5F16-439D-9293-09DBA59BF996}"/>
              </a:ext>
            </a:extLst>
          </p:cNvPr>
          <p:cNvSpPr txBox="1"/>
          <p:nvPr/>
        </p:nvSpPr>
        <p:spPr>
          <a:xfrm>
            <a:off x="5900499" y="3732842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simple.wikipedia.org/wiki/Colleges_and_universities_in_Puerto_Rico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519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6673"/>
            <a:ext cx="7035800" cy="22746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b="1" dirty="0"/>
              <a:t>Cryogenics</a:t>
            </a:r>
          </a:p>
          <a:p>
            <a:pPr lvl="1"/>
            <a:r>
              <a:rPr lang="en-US" sz="6400" dirty="0"/>
              <a:t>Gases Encountered</a:t>
            </a:r>
          </a:p>
          <a:p>
            <a:pPr lvl="2"/>
            <a:r>
              <a:rPr lang="en-US" sz="6400" dirty="0"/>
              <a:t>CO2</a:t>
            </a:r>
          </a:p>
          <a:p>
            <a:pPr lvl="2"/>
            <a:r>
              <a:rPr lang="en-US" sz="6400" dirty="0"/>
              <a:t>Oxygen</a:t>
            </a:r>
          </a:p>
          <a:p>
            <a:pPr lvl="2"/>
            <a:r>
              <a:rPr lang="en-US" sz="6400" dirty="0"/>
              <a:t>Hydrogen</a:t>
            </a:r>
          </a:p>
          <a:p>
            <a:pPr lvl="2"/>
            <a:r>
              <a:rPr lang="en-US" sz="6400" dirty="0"/>
              <a:t>Argon</a:t>
            </a:r>
          </a:p>
          <a:p>
            <a:pPr lvl="2"/>
            <a:r>
              <a:rPr lang="en-US" sz="6400" dirty="0"/>
              <a:t>Nitrogen </a:t>
            </a:r>
          </a:p>
          <a:p>
            <a:pPr lvl="2"/>
            <a:r>
              <a:rPr lang="en-US" sz="6400" dirty="0"/>
              <a:t>Helium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7B9A5-5BAE-1341-B4BB-715992A022A3}"/>
              </a:ext>
            </a:extLst>
          </p:cNvPr>
          <p:cNvSpPr txBox="1">
            <a:spLocks/>
          </p:cNvSpPr>
          <p:nvPr/>
        </p:nvSpPr>
        <p:spPr bwMode="auto">
          <a:xfrm>
            <a:off x="3457574" y="3831335"/>
            <a:ext cx="4917035" cy="302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dirty="0"/>
              <a:t>Fixed System Products</a:t>
            </a:r>
          </a:p>
          <a:p>
            <a:pPr lvl="3"/>
            <a:r>
              <a:rPr lang="en-US" sz="1600" dirty="0"/>
              <a:t>Continuously monitor for oxygen deficiency or CO2 levels</a:t>
            </a:r>
            <a:endParaRPr lang="en-US" sz="1600" b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5F6050-1FF9-694B-A082-0EA78E72CB63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6">
            <a:extLst>
              <a:ext uri="{FF2B5EF4-FFF2-40B4-BE49-F238E27FC236}">
                <a16:creationId xmlns:a16="http://schemas.microsoft.com/office/drawing/2014/main" id="{6196720E-8233-C047-8DAA-D553C135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78" y="136524"/>
            <a:ext cx="7461872" cy="908763"/>
          </a:xfrm>
        </p:spPr>
        <p:txBody>
          <a:bodyPr>
            <a:normAutofit/>
          </a:bodyPr>
          <a:lstStyle/>
          <a:p>
            <a:r>
              <a:rPr lang="en-US" sz="3300" b="1" dirty="0"/>
              <a:t>Products and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A0E92-3D7C-C141-A7C9-FC43A77F43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55" y="5155283"/>
            <a:ext cx="1310266" cy="1273142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78D7A83-D1B9-E044-B5AB-A5C7F0D44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51" y="5071019"/>
            <a:ext cx="1545772" cy="17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75DFBF8-3ACD-134B-87C1-159C54D2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678" y="5071019"/>
            <a:ext cx="1439674" cy="150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D-70D-angled-view.png">
            <a:extLst>
              <a:ext uri="{FF2B5EF4-FFF2-40B4-BE49-F238E27FC236}">
                <a16:creationId xmlns:a16="http://schemas.microsoft.com/office/drawing/2014/main" id="{9EEE1C13-9229-4205-8B5F-3EAEEA07E2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1175" y="5153880"/>
            <a:ext cx="1027818" cy="13973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4BC59D-BB25-419E-940C-7D9299CDCF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162550" y="1045287"/>
            <a:ext cx="3738562" cy="21078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CC20A5-F26B-4A33-B178-4E80B47AC90B}"/>
              </a:ext>
            </a:extLst>
          </p:cNvPr>
          <p:cNvSpPr txBox="1"/>
          <p:nvPr/>
        </p:nvSpPr>
        <p:spPr>
          <a:xfrm>
            <a:off x="5162550" y="3153124"/>
            <a:ext cx="3738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flickr.com/photos/mcas_cherry_point/845703268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38364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Controllers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Beacon-110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75" y="780740"/>
            <a:ext cx="926867" cy="1145608"/>
          </a:xfrm>
          <a:prstGeom prst="rect">
            <a:avLst/>
          </a:prstGeom>
        </p:spPr>
      </p:pic>
      <p:pic>
        <p:nvPicPr>
          <p:cNvPr id="5" name="Picture 4" descr="Beacon-200-Ang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736313"/>
            <a:ext cx="1163098" cy="1279408"/>
          </a:xfrm>
          <a:prstGeom prst="rect">
            <a:avLst/>
          </a:prstGeom>
        </p:spPr>
      </p:pic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5" y="4024443"/>
            <a:ext cx="1269999" cy="1396999"/>
          </a:xfrm>
          <a:prstGeom prst="rect">
            <a:avLst/>
          </a:prstGeom>
        </p:spPr>
      </p:pic>
      <p:pic>
        <p:nvPicPr>
          <p:cNvPr id="7" name="Picture 6" descr="Beacon-800-Ang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4024443"/>
            <a:ext cx="1411112" cy="15635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3090" y="1869906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110</a:t>
            </a:r>
          </a:p>
          <a:p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2640909" y="198403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200</a:t>
            </a:r>
          </a:p>
          <a:p>
            <a:endParaRPr 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63280" y="53807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410A</a:t>
            </a:r>
          </a:p>
          <a:p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2782018" y="554659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800</a:t>
            </a:r>
          </a:p>
          <a:p>
            <a:endParaRPr lang="en-US" sz="800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1025396" y="2505164"/>
          <a:ext cx="2191937" cy="1317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900" b="0" dirty="0"/>
                        <a:t>1 </a:t>
                      </a:r>
                      <a:r>
                        <a:rPr lang="mr-IN" sz="900" b="0" dirty="0"/>
                        <a:t>–</a:t>
                      </a:r>
                      <a:r>
                        <a:rPr lang="en-US" sz="900" b="0" dirty="0"/>
                        <a:t> 8 Channel</a:t>
                      </a:r>
                      <a:r>
                        <a:rPr lang="en-US" sz="900" b="0" baseline="0" dirty="0"/>
                        <a:t> fixed systems controllers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Digital</a:t>
                      </a:r>
                      <a:r>
                        <a:rPr lang="en-US" sz="900" baseline="0" dirty="0"/>
                        <a:t> Readout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900" dirty="0"/>
                        <a:t>Weather proof NEMA 4X</a:t>
                      </a:r>
                      <a:r>
                        <a:rPr lang="en-US" sz="900" baseline="0" dirty="0"/>
                        <a:t> enclosure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Audible alarm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Alarm reset button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Optional strobe &amp; battery</a:t>
                      </a:r>
                      <a:r>
                        <a:rPr lang="en-US" sz="900" baseline="0" dirty="0"/>
                        <a:t> backup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/>
          <p:nvPr/>
        </p:nvCxnSpPr>
        <p:spPr>
          <a:xfrm>
            <a:off x="1294330" y="1411808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23412" y="4960025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02075" y="2187478"/>
            <a:ext cx="0" cy="183696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07364" y="2310967"/>
            <a:ext cx="0" cy="1713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4460238" y="1577205"/>
          <a:ext cx="4392540" cy="4512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6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Beacon</a:t>
                      </a:r>
                      <a:r>
                        <a:rPr lang="en-US" sz="1000" b="1" baseline="0" dirty="0"/>
                        <a:t> 110</a:t>
                      </a:r>
                      <a:endParaRPr lang="en-US" sz="1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N/A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Beacon200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410A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800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RM-5000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Up to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Picture 44" descr="rm500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412" y="5348637"/>
            <a:ext cx="1101914" cy="124883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079877" y="65468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RM-5000</a:t>
            </a:r>
          </a:p>
          <a:p>
            <a:endParaRPr lang="en-US" sz="800" dirty="0"/>
          </a:p>
        </p:txBody>
      </p:sp>
      <p:sp>
        <p:nvSpPr>
          <p:cNvPr id="47" name="TextBox 46"/>
          <p:cNvSpPr txBox="1"/>
          <p:nvPr/>
        </p:nvSpPr>
        <p:spPr>
          <a:xfrm rot="2837058">
            <a:off x="5242379" y="1335670"/>
            <a:ext cx="1081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Channels</a:t>
            </a:r>
          </a:p>
          <a:p>
            <a:endParaRPr lang="en-US" sz="800" dirty="0"/>
          </a:p>
        </p:txBody>
      </p:sp>
      <p:sp>
        <p:nvSpPr>
          <p:cNvPr id="48" name="TextBox 47"/>
          <p:cNvSpPr txBox="1"/>
          <p:nvPr/>
        </p:nvSpPr>
        <p:spPr>
          <a:xfrm rot="2837058">
            <a:off x="5276152" y="104345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Alarm levels per channel</a:t>
            </a:r>
          </a:p>
          <a:p>
            <a:endParaRPr lang="en-US" sz="800" dirty="0"/>
          </a:p>
        </p:txBody>
      </p:sp>
      <p:sp>
        <p:nvSpPr>
          <p:cNvPr id="49" name="TextBox 48"/>
          <p:cNvSpPr txBox="1"/>
          <p:nvPr/>
        </p:nvSpPr>
        <p:spPr>
          <a:xfrm rot="2837058">
            <a:off x="5952035" y="1031393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Relays per channel</a:t>
            </a:r>
          </a:p>
          <a:p>
            <a:endParaRPr lang="en-US" sz="800" dirty="0"/>
          </a:p>
        </p:txBody>
      </p:sp>
      <p:sp>
        <p:nvSpPr>
          <p:cNvPr id="50" name="TextBox 49"/>
          <p:cNvSpPr txBox="1"/>
          <p:nvPr/>
        </p:nvSpPr>
        <p:spPr>
          <a:xfrm rot="2837058">
            <a:off x="6640320" y="1043450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Common relays</a:t>
            </a:r>
          </a:p>
          <a:p>
            <a:endParaRPr lang="en-US" sz="800" dirty="0"/>
          </a:p>
        </p:txBody>
      </p:sp>
      <p:sp>
        <p:nvSpPr>
          <p:cNvPr id="51" name="TextBox 50"/>
          <p:cNvSpPr txBox="1"/>
          <p:nvPr/>
        </p:nvSpPr>
        <p:spPr>
          <a:xfrm rot="2837058">
            <a:off x="7336589" y="104345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Direct connect sensors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1734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12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26" y="1381603"/>
            <a:ext cx="1910656" cy="2101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4428" y="1116447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410A Controller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567" y="2326949"/>
            <a:ext cx="1023536" cy="1787776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770" y="2326949"/>
            <a:ext cx="1287426" cy="1364392"/>
          </a:xfrm>
          <a:prstGeom prst="rect">
            <a:avLst/>
          </a:prstGeom>
        </p:spPr>
      </p:pic>
      <p:pic>
        <p:nvPicPr>
          <p:cNvPr id="10" name="Picture 9" descr="65-2394RK-CH4-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359" y="2326949"/>
            <a:ext cx="1197631" cy="2626194"/>
          </a:xfrm>
          <a:prstGeom prst="rect">
            <a:avLst/>
          </a:prstGeom>
        </p:spPr>
      </p:pic>
      <p:pic>
        <p:nvPicPr>
          <p:cNvPr id="11" name="Picture 10" descr="iStock-152146539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914" y="4770918"/>
            <a:ext cx="1210267" cy="1242541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2183700" y="3383280"/>
            <a:ext cx="0" cy="7314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183700" y="4114725"/>
            <a:ext cx="10148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198567" y="1899920"/>
            <a:ext cx="0" cy="22148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198567" y="1899920"/>
            <a:ext cx="5091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" idx="0"/>
          </p:cNvCxnSpPr>
          <p:nvPr/>
        </p:nvCxnSpPr>
        <p:spPr>
          <a:xfrm>
            <a:off x="3707700" y="1899920"/>
            <a:ext cx="2635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970340" y="3383280"/>
            <a:ext cx="0" cy="17475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970340" y="5130800"/>
            <a:ext cx="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970340" y="5130801"/>
            <a:ext cx="26619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632260" y="1899920"/>
            <a:ext cx="0" cy="32308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632260" y="1899920"/>
            <a:ext cx="13309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963220" y="1899920"/>
            <a:ext cx="0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963220" y="3574143"/>
            <a:ext cx="0" cy="9034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963220" y="4477583"/>
            <a:ext cx="808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771303" y="1899921"/>
            <a:ext cx="0" cy="25776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71303" y="1899920"/>
            <a:ext cx="8164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0" idx="0"/>
          </p:cNvCxnSpPr>
          <p:nvPr/>
        </p:nvCxnSpPr>
        <p:spPr>
          <a:xfrm>
            <a:off x="7587731" y="1899920"/>
            <a:ext cx="5444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621474" y="3470602"/>
            <a:ext cx="0" cy="20139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cxnSpLocks/>
          </p:cNvCxnSpPr>
          <p:nvPr/>
        </p:nvCxnSpPr>
        <p:spPr>
          <a:xfrm>
            <a:off x="1621474" y="5497286"/>
            <a:ext cx="402497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901717" y="165052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17757" y="1516626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312528" y="1481791"/>
            <a:ext cx="17197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Remote Mount Sensor</a:t>
            </a:r>
          </a:p>
          <a:p>
            <a:pPr lvl="0" algn="ctr"/>
            <a:r>
              <a:rPr lang="en-US" altLang="ja-JP" sz="1000" kern="0" dirty="0"/>
              <a:t>w</a:t>
            </a:r>
            <a:r>
              <a:rPr lang="en-US" altLang="ja-JP" sz="1000" kern="0" dirty="0">
                <a:latin typeface="+mn-lt"/>
              </a:rPr>
              <a:t>ith Cal Cup</a:t>
            </a:r>
          </a:p>
          <a:p>
            <a:pPr lvl="0" algn="ctr"/>
            <a:endParaRPr lang="en-US" altLang="ja-JP" sz="1000" kern="0" dirty="0">
              <a:latin typeface="+mn-lt"/>
            </a:endParaRP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355660" y="5526851"/>
            <a:ext cx="3871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Alarm Relays Activate Ventilation / Exhaust System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3430" y="4899790"/>
            <a:ext cx="208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ja-JP" sz="1000" b="0" kern="0" dirty="0">
                <a:latin typeface="+mn-lt"/>
              </a:rPr>
              <a:t>RKI’s diffusion style remote mount detectors allow for easy calibrations in difficult access areas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9A175E-AA45-CD4E-A53C-92E5E01806FC}"/>
              </a:ext>
            </a:extLst>
          </p:cNvPr>
          <p:cNvCxnSpPr>
            <a:cxnSpLocks/>
          </p:cNvCxnSpPr>
          <p:nvPr/>
        </p:nvCxnSpPr>
        <p:spPr>
          <a:xfrm>
            <a:off x="1355660" y="3470602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686E5AA-6A77-E549-93DE-FF73F18036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41" y="4298698"/>
            <a:ext cx="970929" cy="196715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1A71470-9710-2A4E-80AF-92AEFBCB8BE2}"/>
              </a:ext>
            </a:extLst>
          </p:cNvPr>
          <p:cNvSpPr txBox="1"/>
          <p:nvPr/>
        </p:nvSpPr>
        <p:spPr>
          <a:xfrm>
            <a:off x="178325" y="3534755"/>
            <a:ext cx="122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Sensor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CFDF08-E5C7-0841-BEF5-D2BEC1CB190E}"/>
              </a:ext>
            </a:extLst>
          </p:cNvPr>
          <p:cNvCxnSpPr>
            <a:cxnSpLocks/>
          </p:cNvCxnSpPr>
          <p:nvPr/>
        </p:nvCxnSpPr>
        <p:spPr>
          <a:xfrm>
            <a:off x="987065" y="3902149"/>
            <a:ext cx="3685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8D98B-BE79-CF44-8959-314833534EF8}"/>
              </a:ext>
            </a:extLst>
          </p:cNvPr>
          <p:cNvCxnSpPr>
            <a:cxnSpLocks/>
          </p:cNvCxnSpPr>
          <p:nvPr/>
        </p:nvCxnSpPr>
        <p:spPr>
          <a:xfrm>
            <a:off x="993156" y="3902149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D6CF783E-A22B-6447-88EE-B1BCAF78F0CC}"/>
              </a:ext>
            </a:extLst>
          </p:cNvPr>
          <p:cNvSpPr txBox="1">
            <a:spLocks/>
          </p:cNvSpPr>
          <p:nvPr/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Common Fixed System Components</a:t>
            </a:r>
          </a:p>
        </p:txBody>
      </p:sp>
    </p:spTree>
    <p:extLst>
      <p:ext uri="{BB962C8B-B14F-4D97-AF65-F5344CB8AC3E}">
        <p14:creationId xmlns:p14="http://schemas.microsoft.com/office/powerpoint/2010/main" val="271748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6956" y="2786600"/>
            <a:ext cx="132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Exp_O2_H2S_CO_directcnct-cop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96" y="1017258"/>
            <a:ext cx="986220" cy="1843211"/>
          </a:xfrm>
          <a:prstGeom prst="rect">
            <a:avLst/>
          </a:prstGeom>
        </p:spPr>
      </p:pic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824" y="925296"/>
            <a:ext cx="1102730" cy="1926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7324" y="277752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M2A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338" y="804760"/>
            <a:ext cx="1339686" cy="1942545"/>
          </a:xfrm>
          <a:prstGeom prst="rect">
            <a:avLst/>
          </a:prstGeom>
        </p:spPr>
      </p:pic>
      <p:pic>
        <p:nvPicPr>
          <p:cNvPr id="8" name="Picture 7" descr="35-30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52" y="3922905"/>
            <a:ext cx="1351865" cy="1662794"/>
          </a:xfrm>
          <a:prstGeom prst="rect">
            <a:avLst/>
          </a:prstGeom>
        </p:spPr>
      </p:pic>
      <p:pic>
        <p:nvPicPr>
          <p:cNvPr id="12" name="Picture 11" descr="SD-1RI-High-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656" y="4336019"/>
            <a:ext cx="1311827" cy="14605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873871" y="3031444"/>
          <a:ext cx="1705103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0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Cost Effective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Water repellent sensor coating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Explosion</a:t>
                      </a:r>
                      <a:r>
                        <a:rPr lang="en-US" sz="800" baseline="0" dirty="0"/>
                        <a:t> Proof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645545" y="5712465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LEL, O2, H2S, CO CO2, &amp;</a:t>
                      </a:r>
                      <a:r>
                        <a:rPr lang="en-US" sz="800" b="0" baseline="0" dirty="0"/>
                        <a:t> H2 available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 err="1"/>
                        <a:t>Multigas</a:t>
                      </a:r>
                      <a:r>
                        <a:rPr lang="en-US" sz="800" baseline="0" dirty="0"/>
                        <a:t> versions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Internal</a:t>
                      </a:r>
                      <a:r>
                        <a:rPr lang="en-US" sz="800" baseline="0" dirty="0"/>
                        <a:t> sample pump with 100’ range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02681" y="5483039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35-3001 Sample Draw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29552" y="2725917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11852" y="5588254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SD-1 Series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3772218" y="3031444"/>
          <a:ext cx="1498278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9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Transmitters 4-20mA output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Explosion Proof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Stainless steel option</a:t>
                      </a:r>
                      <a:r>
                        <a:rPr lang="en-US" sz="800" baseline="0" dirty="0"/>
                        <a:t> 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6863035" y="2987356"/>
          <a:ext cx="1808660" cy="999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Operates with or without controller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OLED display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2 programmable alarm relays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Non intrusive calibration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4-20mA</a:t>
                      </a:r>
                      <a:r>
                        <a:rPr lang="en-US" sz="800" baseline="0" dirty="0"/>
                        <a:t> and Modbus outputs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5757519" y="5980443"/>
          <a:ext cx="1847882" cy="6583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Explosion proof, IP-65/67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Monitor ppm or % LEL ranges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Available for H2, IPA, CAN, and ETO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01805" y="5320782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GD-70D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515801" y="5550208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Smart Sample Draw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Wide range of plug &amp; play sensors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Large LCD Display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 descr="GD-70D-angled-view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350" y="3896001"/>
            <a:ext cx="1027818" cy="139733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667BE4B3-8D42-F843-B5C4-CA1F13C9CE89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Fixed Sensors and Transmitters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1E2672-540E-7743-885C-7C19E02506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918" y="4995624"/>
            <a:ext cx="1072745" cy="3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3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30" y="1886633"/>
            <a:ext cx="1102730" cy="1926102"/>
          </a:xfrm>
          <a:prstGeom prst="rect">
            <a:avLst/>
          </a:prstGeom>
        </p:spPr>
      </p:pic>
      <p:pic>
        <p:nvPicPr>
          <p:cNvPr id="6" name="Picture 5" descr="M2A-Front-Vie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510" y="1870190"/>
            <a:ext cx="1339686" cy="1942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410" y="3812735"/>
            <a:ext cx="144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/ S2</a:t>
            </a:r>
          </a:p>
          <a:p>
            <a:pPr algn="ctr"/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7568254" y="3812735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1916545" y="1977755"/>
            <a:ext cx="5349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Proprietary sensor technology for either % LEL or PPM H2 ranges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Highly specific to H2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Eliminates false alarms from IPA and other gases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Superior resistance to catalyst poisons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Available in Direct Connect Sensor, S2, or M2A transmitters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16545" y="4617816"/>
            <a:ext cx="5349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+mn-lt"/>
              </a:rPr>
              <a:t>Ideal for Semiconductor, Power Plants, Battery Rooms, H2 Fueling Stations, and Gas Plants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227C1F-ECBE-7A40-995D-7AE4657DA7B2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H2 Specific Sensors and Transmitters</a:t>
            </a:r>
          </a:p>
        </p:txBody>
      </p:sp>
    </p:spTree>
    <p:extLst>
      <p:ext uri="{BB962C8B-B14F-4D97-AF65-F5344CB8AC3E}">
        <p14:creationId xmlns:p14="http://schemas.microsoft.com/office/powerpoint/2010/main" val="8437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D5C891-2942-4C01-BFF0-C7900612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7"/>
            <a:ext cx="7772400" cy="1765298"/>
          </a:xfrm>
        </p:spPr>
        <p:txBody>
          <a:bodyPr/>
          <a:lstStyle/>
          <a:p>
            <a:r>
              <a:rPr lang="en-US" dirty="0"/>
              <a:t>Continuous Running Portables</a:t>
            </a:r>
            <a:br>
              <a:rPr lang="en-US" dirty="0"/>
            </a:br>
            <a:r>
              <a:rPr lang="en-US" sz="2000" dirty="0"/>
              <a:t>Non-Permanent </a:t>
            </a:r>
            <a:br>
              <a:rPr lang="en-US" sz="2000" dirty="0"/>
            </a:br>
            <a:r>
              <a:rPr lang="en-US" sz="2000" dirty="0"/>
              <a:t>Continuous Monitoring</a:t>
            </a:r>
            <a:br>
              <a:rPr lang="en-US" sz="2000" dirty="0"/>
            </a:br>
            <a:r>
              <a:rPr lang="en-US" sz="2000" dirty="0"/>
              <a:t>Eagle 2 and GX-6000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BD06A-7A15-461C-A590-04ED580B98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6410" y="3812735"/>
            <a:ext cx="14430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7568254" y="3812735"/>
            <a:ext cx="1212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888F448-C3A4-40BC-8C61-936EEC86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48" y="2400300"/>
            <a:ext cx="222408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D956E670-DFE6-43D8-A2E9-2BC5BB074A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2297110"/>
            <a:ext cx="2339191" cy="372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4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6410" y="3812735"/>
            <a:ext cx="14430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7568254" y="3812735"/>
            <a:ext cx="1212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227C1F-ECBE-7A40-995D-7AE4657DA7B2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endParaRPr kumimoji="0" lang="en-US" b="1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4B4D7D3-BFEA-4FBC-9B1E-90A163AB7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224094" y="1032580"/>
            <a:ext cx="5344160" cy="577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94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6410" y="3812735"/>
            <a:ext cx="14430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7568254" y="3812735"/>
            <a:ext cx="1212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227C1F-ECBE-7A40-995D-7AE4657DA7B2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endParaRPr kumimoji="0" lang="en-US" b="1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2DED05F-E008-480A-815E-2EA60FAE61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224800"/>
              </p:ext>
            </p:extLst>
          </p:nvPr>
        </p:nvGraphicFramePr>
        <p:xfrm>
          <a:off x="1466734" y="511794"/>
          <a:ext cx="6421570" cy="621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3" imgW="3886052" imgH="5028936" progId="AcroExch.Document.DC">
                  <p:embed/>
                </p:oleObj>
              </mc:Choice>
              <mc:Fallback>
                <p:oleObj name="Acrobat Document" r:id="rId3" imgW="3886052" imgH="502893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6734" y="511794"/>
                        <a:ext cx="6421570" cy="621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83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9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4C59C1-D99D-2444-B26A-6079B1A181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386" y="2016323"/>
            <a:ext cx="2183228" cy="282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KI - Distributor Intro - Airgas" id="{9FF75788-133E-EB4B-B48A-26CE96601862}" vid="{75EB0948-F03C-9541-9819-03846BB259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628</TotalTime>
  <Words>947</Words>
  <Application>Microsoft Macintosh PowerPoint</Application>
  <PresentationFormat>On-screen Show (4:3)</PresentationFormat>
  <Paragraphs>226</Paragraphs>
  <Slides>24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ヒラギノ丸ゴ Pro W4</vt:lpstr>
      <vt:lpstr>Arial</vt:lpstr>
      <vt:lpstr>Calibri</vt:lpstr>
      <vt:lpstr>Century Gothic</vt:lpstr>
      <vt:lpstr>Standard Powerpoint</vt:lpstr>
      <vt:lpstr>Clip</vt:lpstr>
      <vt:lpstr>Acrobat Document</vt:lpstr>
      <vt:lpstr>PowerPoint Presentation</vt:lpstr>
      <vt:lpstr>PowerPoint Presentation</vt:lpstr>
      <vt:lpstr>Who is RKI</vt:lpstr>
      <vt:lpstr>Fixed System Applications</vt:lpstr>
      <vt:lpstr>Fixed System Uses</vt:lpstr>
      <vt:lpstr>Fixed Applications – Inert</vt:lpstr>
      <vt:lpstr>Fixed Applications – Combustible</vt:lpstr>
      <vt:lpstr>Fixed Applications - Toxic</vt:lpstr>
      <vt:lpstr>Products and Market</vt:lpstr>
      <vt:lpstr>Products and Market</vt:lpstr>
      <vt:lpstr>Products and Market</vt:lpstr>
      <vt:lpstr>Products and Market</vt:lpstr>
      <vt:lpstr>Products and Market</vt:lpstr>
      <vt:lpstr>Products and Market</vt:lpstr>
      <vt:lpstr>Products and Market</vt:lpstr>
      <vt:lpstr>PowerPoint Presentation</vt:lpstr>
      <vt:lpstr>PowerPoint Presentation</vt:lpstr>
      <vt:lpstr>PowerPoint Presentation</vt:lpstr>
      <vt:lpstr>PowerPoint Presentation</vt:lpstr>
      <vt:lpstr>Continuous Running Portables Non-Permanent  Continuous Monitoring Eagle 2 and GX-6000</vt:lpstr>
      <vt:lpstr>PowerPoint Presentation</vt:lpstr>
      <vt:lpstr>PowerPoint Presentation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Marty Schwartz</cp:lastModifiedBy>
  <cp:revision>25</cp:revision>
  <cp:lastPrinted>2020-03-03T19:45:23Z</cp:lastPrinted>
  <dcterms:created xsi:type="dcterms:W3CDTF">2020-03-16T22:03:49Z</dcterms:created>
  <dcterms:modified xsi:type="dcterms:W3CDTF">2020-04-09T17:10:38Z</dcterms:modified>
</cp:coreProperties>
</file>