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gif" ContentType="image/gif"/>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24"/>
  </p:notesMasterIdLst>
  <p:sldIdLst>
    <p:sldId id="320" r:id="rId2"/>
    <p:sldId id="319" r:id="rId3"/>
    <p:sldId id="302" r:id="rId4"/>
    <p:sldId id="303" r:id="rId5"/>
    <p:sldId id="304" r:id="rId6"/>
    <p:sldId id="321" r:id="rId7"/>
    <p:sldId id="306" r:id="rId8"/>
    <p:sldId id="307" r:id="rId9"/>
    <p:sldId id="322" r:id="rId10"/>
    <p:sldId id="305" r:id="rId11"/>
    <p:sldId id="308" r:id="rId12"/>
    <p:sldId id="309" r:id="rId13"/>
    <p:sldId id="310" r:id="rId14"/>
    <p:sldId id="311" r:id="rId15"/>
    <p:sldId id="325" r:id="rId16"/>
    <p:sldId id="313" r:id="rId17"/>
    <p:sldId id="314" r:id="rId18"/>
    <p:sldId id="315" r:id="rId19"/>
    <p:sldId id="316" r:id="rId20"/>
    <p:sldId id="317" r:id="rId21"/>
    <p:sldId id="324" r:id="rId22"/>
    <p:sldId id="318" r:id="rId23"/>
  </p:sldIdLst>
  <p:sldSz cx="9144000" cy="6858000" type="screen4x3"/>
  <p:notesSz cx="6742113" cy="987266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704">
          <p15:clr>
            <a:srgbClr val="A4A3A4"/>
          </p15:clr>
        </p15:guide>
        <p15:guide id="2" pos="612">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ike Johnson" initials="MJ"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21F32"/>
    <a:srgbClr val="DE102E"/>
    <a:srgbClr val="C10F29"/>
    <a:srgbClr val="FF2B3B"/>
    <a:srgbClr val="F50000"/>
    <a:srgbClr val="FF0000"/>
    <a:srgbClr val="FFFF66"/>
    <a:srgbClr val="F8F8F8"/>
    <a:srgbClr val="EAEAEA"/>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中間スタイル 3 - アクセント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84E427A-3D55-4303-BF80-6455036E1DE7}" styleName="テーマ スタイル 1 - アクセント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403" autoAdjust="0"/>
    <p:restoredTop sz="94430" autoAdjust="0"/>
  </p:normalViewPr>
  <p:slideViewPr>
    <p:cSldViewPr>
      <p:cViewPr>
        <p:scale>
          <a:sx n="105" d="100"/>
          <a:sy n="105" d="100"/>
        </p:scale>
        <p:origin x="-2664" y="-816"/>
      </p:cViewPr>
      <p:guideLst>
        <p:guide orient="horz" pos="2617"/>
        <p:guide pos="2517"/>
      </p:guideLst>
    </p:cSldViewPr>
  </p:slideViewPr>
  <p:outlineViewPr>
    <p:cViewPr>
      <p:scale>
        <a:sx n="33" d="100"/>
        <a:sy n="33" d="100"/>
      </p:scale>
      <p:origin x="0" y="0"/>
    </p:cViewPr>
  </p:outlineViewPr>
  <p:notesTextViewPr>
    <p:cViewPr>
      <p:scale>
        <a:sx n="75" d="100"/>
        <a:sy n="75"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printerSettings" Target="printerSettings/printerSettings1.bin"/><Relationship Id="rId26" Type="http://schemas.openxmlformats.org/officeDocument/2006/relationships/commentAuthors" Target="commentAuthors.xml"/><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1"/>
            <a:ext cx="2921582" cy="493633"/>
          </a:xfrm>
          <a:prstGeom prst="rect">
            <a:avLst/>
          </a:prstGeom>
        </p:spPr>
        <p:txBody>
          <a:bodyPr vert="horz" lIns="90727" tIns="45363" rIns="90727" bIns="45363"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8971" y="1"/>
            <a:ext cx="2921582" cy="493633"/>
          </a:xfrm>
          <a:prstGeom prst="rect">
            <a:avLst/>
          </a:prstGeom>
        </p:spPr>
        <p:txBody>
          <a:bodyPr vert="horz" lIns="90727" tIns="45363" rIns="90727" bIns="45363" rtlCol="0"/>
          <a:lstStyle>
            <a:lvl1pPr algn="r">
              <a:defRPr sz="1200"/>
            </a:lvl1pPr>
          </a:lstStyle>
          <a:p>
            <a:fld id="{6EFEF91A-C6C2-47C0-B71D-68DF066F66F5}" type="datetimeFigureOut">
              <a:rPr kumimoji="1" lang="ja-JP" altLang="en-US" smtClean="0"/>
              <a:t>8/15/16</a:t>
            </a:fld>
            <a:endParaRPr kumimoji="1" lang="ja-JP" altLang="en-US"/>
          </a:p>
        </p:txBody>
      </p:sp>
      <p:sp>
        <p:nvSpPr>
          <p:cNvPr id="4" name="スライド イメージ プレースホルダー 3"/>
          <p:cNvSpPr>
            <a:spLocks noGrp="1" noRot="1" noChangeAspect="1"/>
          </p:cNvSpPr>
          <p:nvPr>
            <p:ph type="sldImg" idx="2"/>
          </p:nvPr>
        </p:nvSpPr>
        <p:spPr>
          <a:xfrm>
            <a:off x="904875" y="741363"/>
            <a:ext cx="4933950" cy="3700462"/>
          </a:xfrm>
          <a:prstGeom prst="rect">
            <a:avLst/>
          </a:prstGeom>
          <a:noFill/>
          <a:ln w="12700">
            <a:solidFill>
              <a:prstClr val="black"/>
            </a:solidFill>
          </a:ln>
        </p:spPr>
        <p:txBody>
          <a:bodyPr vert="horz" lIns="90727" tIns="45363" rIns="90727" bIns="45363" rtlCol="0" anchor="ctr"/>
          <a:lstStyle/>
          <a:p>
            <a:endParaRPr lang="ja-JP" altLang="en-US"/>
          </a:p>
        </p:txBody>
      </p:sp>
      <p:sp>
        <p:nvSpPr>
          <p:cNvPr id="5" name="ノート プレースホルダー 4"/>
          <p:cNvSpPr>
            <a:spLocks noGrp="1"/>
          </p:cNvSpPr>
          <p:nvPr>
            <p:ph type="body" sz="quarter" idx="3"/>
          </p:nvPr>
        </p:nvSpPr>
        <p:spPr>
          <a:xfrm>
            <a:off x="674212" y="4689515"/>
            <a:ext cx="5393690" cy="4442698"/>
          </a:xfrm>
          <a:prstGeom prst="rect">
            <a:avLst/>
          </a:prstGeom>
        </p:spPr>
        <p:txBody>
          <a:bodyPr vert="horz" lIns="90727" tIns="45363" rIns="90727" bIns="45363"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1" y="9377317"/>
            <a:ext cx="2921582" cy="493633"/>
          </a:xfrm>
          <a:prstGeom prst="rect">
            <a:avLst/>
          </a:prstGeom>
        </p:spPr>
        <p:txBody>
          <a:bodyPr vert="horz" lIns="90727" tIns="45363" rIns="90727" bIns="45363"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8971" y="9377317"/>
            <a:ext cx="2921582" cy="493633"/>
          </a:xfrm>
          <a:prstGeom prst="rect">
            <a:avLst/>
          </a:prstGeom>
        </p:spPr>
        <p:txBody>
          <a:bodyPr vert="horz" lIns="90727" tIns="45363" rIns="90727" bIns="45363" rtlCol="0" anchor="b"/>
          <a:lstStyle>
            <a:lvl1pPr algn="r">
              <a:defRPr sz="1200"/>
            </a:lvl1pPr>
          </a:lstStyle>
          <a:p>
            <a:fld id="{F96F9799-61E0-41BA-87E4-ED51E465ADA5}" type="slidenum">
              <a:rPr kumimoji="1" lang="ja-JP" altLang="en-US" smtClean="0"/>
              <a:t>‹#›</a:t>
            </a:fld>
            <a:endParaRPr kumimoji="1" lang="ja-JP" altLang="en-US"/>
          </a:p>
        </p:txBody>
      </p:sp>
    </p:spTree>
    <p:extLst>
      <p:ext uri="{BB962C8B-B14F-4D97-AF65-F5344CB8AC3E}">
        <p14:creationId xmlns:p14="http://schemas.microsoft.com/office/powerpoint/2010/main" val="4055266348"/>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Can be connected</a:t>
            </a:r>
            <a:r>
              <a:rPr kumimoji="1" lang="en-US" altLang="ja-JP" baseline="0" dirty="0" smtClean="0"/>
              <a:t> up to 10 units</a:t>
            </a:r>
            <a:endParaRPr kumimoji="1" lang="ja-JP" altLang="en-US" dirty="0"/>
          </a:p>
        </p:txBody>
      </p:sp>
      <p:sp>
        <p:nvSpPr>
          <p:cNvPr id="4" name="スライド番号プレースホルダー 3"/>
          <p:cNvSpPr>
            <a:spLocks noGrp="1"/>
          </p:cNvSpPr>
          <p:nvPr>
            <p:ph type="sldNum" sz="quarter" idx="10"/>
          </p:nvPr>
        </p:nvSpPr>
        <p:spPr/>
        <p:txBody>
          <a:bodyPr/>
          <a:lstStyle/>
          <a:p>
            <a:fld id="{F96F9799-61E0-41BA-87E4-ED51E465ADA5}" type="slidenum">
              <a:rPr kumimoji="1" lang="ja-JP" altLang="en-US" smtClean="0"/>
              <a:t>2</a:t>
            </a:fld>
            <a:endParaRPr kumimoji="1" lang="ja-JP" altLang="en-US"/>
          </a:p>
        </p:txBody>
      </p:sp>
    </p:spTree>
    <p:extLst>
      <p:ext uri="{BB962C8B-B14F-4D97-AF65-F5344CB8AC3E}">
        <p14:creationId xmlns:p14="http://schemas.microsoft.com/office/powerpoint/2010/main" val="21309476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Can be connected</a:t>
            </a:r>
            <a:r>
              <a:rPr kumimoji="1" lang="en-US" altLang="ja-JP" baseline="0" dirty="0" smtClean="0"/>
              <a:t> up to 10 units</a:t>
            </a:r>
            <a:endParaRPr kumimoji="1" lang="ja-JP" altLang="en-US" dirty="0"/>
          </a:p>
        </p:txBody>
      </p:sp>
      <p:sp>
        <p:nvSpPr>
          <p:cNvPr id="4" name="スライド番号プレースホルダー 3"/>
          <p:cNvSpPr>
            <a:spLocks noGrp="1"/>
          </p:cNvSpPr>
          <p:nvPr>
            <p:ph type="sldNum" sz="quarter" idx="10"/>
          </p:nvPr>
        </p:nvSpPr>
        <p:spPr/>
        <p:txBody>
          <a:bodyPr/>
          <a:lstStyle/>
          <a:p>
            <a:fld id="{F96F9799-61E0-41BA-87E4-ED51E465ADA5}" type="slidenum">
              <a:rPr kumimoji="1" lang="ja-JP" altLang="en-US" smtClean="0"/>
              <a:t>3</a:t>
            </a:fld>
            <a:endParaRPr kumimoji="1" lang="ja-JP" altLang="en-US"/>
          </a:p>
        </p:txBody>
      </p:sp>
    </p:spTree>
    <p:extLst>
      <p:ext uri="{BB962C8B-B14F-4D97-AF65-F5344CB8AC3E}">
        <p14:creationId xmlns:p14="http://schemas.microsoft.com/office/powerpoint/2010/main" val="2130947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fld id="{E90ED720-0104-4369-84BC-D37694168613}" type="datetimeFigureOut">
              <a:rPr kumimoji="1" lang="ja-JP" altLang="en-US" smtClean="0"/>
              <a:t>8/15/16</a:t>
            </a:fld>
            <a:endParaRPr kumimoji="1" lang="ja-JP" altLang="en-US"/>
          </a:p>
        </p:txBody>
      </p:sp>
      <p:sp>
        <p:nvSpPr>
          <p:cNvPr id="5" name="Footer Placeholder 4"/>
          <p:cNvSpPr>
            <a:spLocks noGrp="1"/>
          </p:cNvSpPr>
          <p:nvPr>
            <p:ph type="ftr" sz="quarter" idx="11"/>
          </p:nvPr>
        </p:nvSpPr>
        <p:spPr/>
        <p:txBody>
          <a:bodyPr/>
          <a:lstStyle>
            <a:lvl1pPr>
              <a:defRPr/>
            </a:lvl1pPr>
          </a:lstStyle>
          <a:p>
            <a:endParaRPr kumimoji="1" lang="ja-JP" altLang="en-US"/>
          </a:p>
        </p:txBody>
      </p:sp>
      <p:sp>
        <p:nvSpPr>
          <p:cNvPr id="6" name="Slide Number Placeholder 5"/>
          <p:cNvSpPr>
            <a:spLocks noGrp="1"/>
          </p:cNvSpPr>
          <p:nvPr>
            <p:ph type="sldNum" sz="quarter" idx="12"/>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3974736024"/>
      </p:ext>
    </p:extLst>
  </p:cSld>
  <p:clrMapOvr>
    <a:masterClrMapping/>
  </p:clrMapOvr>
  <mc:AlternateContent xmlns:mc="http://schemas.openxmlformats.org/markup-compatibility/2006" xmlns:p14="http://schemas.microsoft.com/office/powerpoint/2010/main">
    <mc:Choice Requires="p14">
      <p:transition spd="slow" p14:dur="800">
        <p:fade/>
      </p:transition>
    </mc:Choice>
    <mc:Fallback xmlns="">
      <p:transition xmlns:p14="http://schemas.microsoft.com/office/powerpoint/2010/mai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E90ED720-0104-4369-84BC-D37694168613}" type="datetimeFigureOut">
              <a:rPr kumimoji="1" lang="ja-JP" altLang="en-US" smtClean="0"/>
              <a:t>8/15/16</a:t>
            </a:fld>
            <a:endParaRPr kumimoji="1" lang="ja-JP" altLang="en-US"/>
          </a:p>
        </p:txBody>
      </p:sp>
      <p:sp>
        <p:nvSpPr>
          <p:cNvPr id="5" name="Footer Placeholder 4"/>
          <p:cNvSpPr>
            <a:spLocks noGrp="1"/>
          </p:cNvSpPr>
          <p:nvPr>
            <p:ph type="ftr" sz="quarter" idx="11"/>
          </p:nvPr>
        </p:nvSpPr>
        <p:spPr/>
        <p:txBody>
          <a:bodyPr/>
          <a:lstStyle>
            <a:lvl1pPr>
              <a:defRPr/>
            </a:lvl1pPr>
          </a:lstStyle>
          <a:p>
            <a:endParaRPr kumimoji="1" lang="ja-JP" altLang="en-US"/>
          </a:p>
        </p:txBody>
      </p:sp>
      <p:sp>
        <p:nvSpPr>
          <p:cNvPr id="6" name="Slide Number Placeholder 5"/>
          <p:cNvSpPr>
            <a:spLocks noGrp="1"/>
          </p:cNvSpPr>
          <p:nvPr>
            <p:ph type="sldNum" sz="quarter" idx="12"/>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747172288"/>
      </p:ext>
    </p:extLst>
  </p:cSld>
  <p:clrMapOvr>
    <a:masterClrMapping/>
  </p:clrMapOvr>
  <mc:AlternateContent xmlns:mc="http://schemas.openxmlformats.org/markup-compatibility/2006" xmlns:p14="http://schemas.microsoft.com/office/powerpoint/2010/main">
    <mc:Choice Requires="p14">
      <p:transition spd="slow" p14:dur="800">
        <p:fade/>
      </p:transition>
    </mc:Choice>
    <mc:Fallback xmlns="">
      <p:transition xmlns:p14="http://schemas.microsoft.com/office/powerpoint/2010/mai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E90ED720-0104-4369-84BC-D37694168613}" type="datetimeFigureOut">
              <a:rPr kumimoji="1" lang="ja-JP" altLang="en-US" smtClean="0"/>
              <a:t>8/15/16</a:t>
            </a:fld>
            <a:endParaRPr kumimoji="1" lang="ja-JP" altLang="en-US"/>
          </a:p>
        </p:txBody>
      </p:sp>
      <p:sp>
        <p:nvSpPr>
          <p:cNvPr id="5" name="Footer Placeholder 4"/>
          <p:cNvSpPr>
            <a:spLocks noGrp="1"/>
          </p:cNvSpPr>
          <p:nvPr>
            <p:ph type="ftr" sz="quarter" idx="11"/>
          </p:nvPr>
        </p:nvSpPr>
        <p:spPr/>
        <p:txBody>
          <a:bodyPr/>
          <a:lstStyle>
            <a:lvl1pPr>
              <a:defRPr/>
            </a:lvl1pPr>
          </a:lstStyle>
          <a:p>
            <a:endParaRPr kumimoji="1" lang="ja-JP" altLang="en-US"/>
          </a:p>
        </p:txBody>
      </p:sp>
      <p:sp>
        <p:nvSpPr>
          <p:cNvPr id="6" name="Slide Number Placeholder 5"/>
          <p:cNvSpPr>
            <a:spLocks noGrp="1"/>
          </p:cNvSpPr>
          <p:nvPr>
            <p:ph type="sldNum" sz="quarter" idx="12"/>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3316210567"/>
      </p:ext>
    </p:extLst>
  </p:cSld>
  <p:clrMapOvr>
    <a:masterClrMapping/>
  </p:clrMapOvr>
  <mc:AlternateContent xmlns:mc="http://schemas.openxmlformats.org/markup-compatibility/2006" xmlns:p14="http://schemas.microsoft.com/office/powerpoint/2010/main">
    <mc:Choice Requires="p14">
      <p:transition spd="slow" p14:dur="800">
        <p:fade/>
      </p:transition>
    </mc:Choice>
    <mc:Fallback xmlns="">
      <p:transition xmlns:p14="http://schemas.microsoft.com/office/powerpoint/2010/mai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fld id="{E90ED720-0104-4369-84BC-D37694168613}" type="datetimeFigureOut">
              <a:rPr kumimoji="1" lang="ja-JP" altLang="en-US" smtClean="0"/>
              <a:t>8/15/16</a:t>
            </a:fld>
            <a:endParaRPr kumimoji="1" lang="ja-JP" altLang="en-US"/>
          </a:p>
        </p:txBody>
      </p:sp>
      <p:sp>
        <p:nvSpPr>
          <p:cNvPr id="6" name="Footer Placeholder 4"/>
          <p:cNvSpPr>
            <a:spLocks noGrp="1"/>
          </p:cNvSpPr>
          <p:nvPr>
            <p:ph type="ftr" sz="quarter" idx="11"/>
          </p:nvPr>
        </p:nvSpPr>
        <p:spPr/>
        <p:txBody>
          <a:bodyPr/>
          <a:lstStyle>
            <a:lvl1pPr>
              <a:defRPr/>
            </a:lvl1pPr>
          </a:lstStyle>
          <a:p>
            <a:endParaRPr kumimoji="1" lang="ja-JP" altLang="en-US"/>
          </a:p>
        </p:txBody>
      </p:sp>
      <p:sp>
        <p:nvSpPr>
          <p:cNvPr id="7" name="Slide Number Placeholder 5"/>
          <p:cNvSpPr>
            <a:spLocks noGrp="1"/>
          </p:cNvSpPr>
          <p:nvPr>
            <p:ph type="sldNum" sz="quarter" idx="12"/>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3330328957"/>
      </p:ext>
    </p:extLst>
  </p:cSld>
  <p:clrMapOvr>
    <a:masterClrMapping/>
  </p:clrMapOvr>
  <mc:AlternateContent xmlns:mc="http://schemas.openxmlformats.org/markup-compatibility/2006" xmlns:p14="http://schemas.microsoft.com/office/powerpoint/2010/main">
    <mc:Choice Requires="p14">
      <p:transition spd="slow" p14:dur="800">
        <p:fade/>
      </p:transition>
    </mc:Choice>
    <mc:Fallback xmlns="">
      <p:transition xmlns:p14="http://schemas.microsoft.com/office/powerpoint/2010/mai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fld id="{E90ED720-0104-4369-84BC-D37694168613}" type="datetimeFigureOut">
              <a:rPr kumimoji="1" lang="ja-JP" altLang="en-US" smtClean="0"/>
              <a:t>8/15/16</a:t>
            </a:fld>
            <a:endParaRPr kumimoji="1" lang="ja-JP" altLang="en-US"/>
          </a:p>
        </p:txBody>
      </p:sp>
      <p:sp>
        <p:nvSpPr>
          <p:cNvPr id="8" name="Footer Placeholder 4"/>
          <p:cNvSpPr>
            <a:spLocks noGrp="1"/>
          </p:cNvSpPr>
          <p:nvPr>
            <p:ph type="ftr" sz="quarter" idx="11"/>
          </p:nvPr>
        </p:nvSpPr>
        <p:spPr/>
        <p:txBody>
          <a:bodyPr/>
          <a:lstStyle>
            <a:lvl1pPr>
              <a:defRPr/>
            </a:lvl1pPr>
          </a:lstStyle>
          <a:p>
            <a:endParaRPr kumimoji="1" lang="ja-JP" altLang="en-US"/>
          </a:p>
        </p:txBody>
      </p:sp>
      <p:sp>
        <p:nvSpPr>
          <p:cNvPr id="9" name="Slide Number Placeholder 5"/>
          <p:cNvSpPr>
            <a:spLocks noGrp="1"/>
          </p:cNvSpPr>
          <p:nvPr>
            <p:ph type="sldNum" sz="quarter" idx="12"/>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380574370"/>
      </p:ext>
    </p:extLst>
  </p:cSld>
  <p:clrMapOvr>
    <a:masterClrMapping/>
  </p:clrMapOvr>
  <mc:AlternateContent xmlns:mc="http://schemas.openxmlformats.org/markup-compatibility/2006" xmlns:p14="http://schemas.microsoft.com/office/powerpoint/2010/main">
    <mc:Choice Requires="p14">
      <p:transition spd="slow" p14:dur="800">
        <p:fade/>
      </p:transition>
    </mc:Choice>
    <mc:Fallback xmlns="">
      <p:transition xmlns:p14="http://schemas.microsoft.com/office/powerpoint/2010/mai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fld id="{E90ED720-0104-4369-84BC-D37694168613}" type="datetimeFigureOut">
              <a:rPr kumimoji="1" lang="ja-JP" altLang="en-US" smtClean="0"/>
              <a:t>8/15/16</a:t>
            </a:fld>
            <a:endParaRPr kumimoji="1" lang="ja-JP" altLang="en-US"/>
          </a:p>
        </p:txBody>
      </p:sp>
      <p:sp>
        <p:nvSpPr>
          <p:cNvPr id="4" name="Footer Placeholder 4"/>
          <p:cNvSpPr>
            <a:spLocks noGrp="1"/>
          </p:cNvSpPr>
          <p:nvPr>
            <p:ph type="ftr" sz="quarter" idx="11"/>
          </p:nvPr>
        </p:nvSpPr>
        <p:spPr/>
        <p:txBody>
          <a:bodyPr/>
          <a:lstStyle>
            <a:lvl1pPr>
              <a:defRPr/>
            </a:lvl1pPr>
          </a:lstStyle>
          <a:p>
            <a:endParaRPr kumimoji="1" lang="ja-JP" altLang="en-US"/>
          </a:p>
        </p:txBody>
      </p:sp>
      <p:sp>
        <p:nvSpPr>
          <p:cNvPr id="5" name="Slide Number Placeholder 5"/>
          <p:cNvSpPr>
            <a:spLocks noGrp="1"/>
          </p:cNvSpPr>
          <p:nvPr>
            <p:ph type="sldNum" sz="quarter" idx="12"/>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91605288"/>
      </p:ext>
    </p:extLst>
  </p:cSld>
  <p:clrMapOvr>
    <a:masterClrMapping/>
  </p:clrMapOvr>
  <mc:AlternateContent xmlns:mc="http://schemas.openxmlformats.org/markup-compatibility/2006" xmlns:p14="http://schemas.microsoft.com/office/powerpoint/2010/main">
    <mc:Choice Requires="p14">
      <p:transition spd="slow" p14:dur="800">
        <p:fade/>
      </p:transition>
    </mc:Choice>
    <mc:Fallback xmlns="">
      <p:transition xmlns:p14="http://schemas.microsoft.com/office/powerpoint/2010/mai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E90ED720-0104-4369-84BC-D37694168613}" type="datetimeFigureOut">
              <a:rPr kumimoji="1" lang="ja-JP" altLang="en-US" smtClean="0"/>
              <a:t>8/15/16</a:t>
            </a:fld>
            <a:endParaRPr kumimoji="1" lang="ja-JP" altLang="en-US"/>
          </a:p>
        </p:txBody>
      </p:sp>
      <p:sp>
        <p:nvSpPr>
          <p:cNvPr id="3" name="Footer Placeholder 4"/>
          <p:cNvSpPr>
            <a:spLocks noGrp="1"/>
          </p:cNvSpPr>
          <p:nvPr>
            <p:ph type="ftr" sz="quarter" idx="11"/>
          </p:nvPr>
        </p:nvSpPr>
        <p:spPr/>
        <p:txBody>
          <a:bodyPr/>
          <a:lstStyle>
            <a:lvl1pPr>
              <a:defRPr/>
            </a:lvl1pPr>
          </a:lstStyle>
          <a:p>
            <a:endParaRPr kumimoji="1" lang="ja-JP" altLang="en-US"/>
          </a:p>
        </p:txBody>
      </p:sp>
      <p:sp>
        <p:nvSpPr>
          <p:cNvPr id="4" name="Slide Number Placeholder 5"/>
          <p:cNvSpPr>
            <a:spLocks noGrp="1"/>
          </p:cNvSpPr>
          <p:nvPr>
            <p:ph type="sldNum" sz="quarter" idx="12"/>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1376839518"/>
      </p:ext>
    </p:extLst>
  </p:cSld>
  <p:clrMapOvr>
    <a:masterClrMapping/>
  </p:clrMapOvr>
  <mc:AlternateContent xmlns:mc="http://schemas.openxmlformats.org/markup-compatibility/2006" xmlns:p14="http://schemas.microsoft.com/office/powerpoint/2010/main">
    <mc:Choice Requires="p14">
      <p:transition spd="slow" p14:dur="800">
        <p:fade/>
      </p:transition>
    </mc:Choice>
    <mc:Fallback xmlns="">
      <p:transition xmlns:p14="http://schemas.microsoft.com/office/powerpoint/2010/mai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E90ED720-0104-4369-84BC-D37694168613}" type="datetimeFigureOut">
              <a:rPr kumimoji="1" lang="ja-JP" altLang="en-US" smtClean="0"/>
              <a:t>8/15/16</a:t>
            </a:fld>
            <a:endParaRPr kumimoji="1" lang="ja-JP" altLang="en-US"/>
          </a:p>
        </p:txBody>
      </p:sp>
      <p:sp>
        <p:nvSpPr>
          <p:cNvPr id="6" name="Footer Placeholder 4"/>
          <p:cNvSpPr>
            <a:spLocks noGrp="1"/>
          </p:cNvSpPr>
          <p:nvPr>
            <p:ph type="ftr" sz="quarter" idx="11"/>
          </p:nvPr>
        </p:nvSpPr>
        <p:spPr/>
        <p:txBody>
          <a:bodyPr/>
          <a:lstStyle>
            <a:lvl1pPr>
              <a:defRPr/>
            </a:lvl1pPr>
          </a:lstStyle>
          <a:p>
            <a:endParaRPr kumimoji="1" lang="ja-JP" altLang="en-US"/>
          </a:p>
        </p:txBody>
      </p:sp>
      <p:sp>
        <p:nvSpPr>
          <p:cNvPr id="7" name="Slide Number Placeholder 5"/>
          <p:cNvSpPr>
            <a:spLocks noGrp="1"/>
          </p:cNvSpPr>
          <p:nvPr>
            <p:ph type="sldNum" sz="quarter" idx="12"/>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2120948313"/>
      </p:ext>
    </p:extLst>
  </p:cSld>
  <p:clrMapOvr>
    <a:masterClrMapping/>
  </p:clrMapOvr>
  <mc:AlternateContent xmlns:mc="http://schemas.openxmlformats.org/markup-compatibility/2006" xmlns:p14="http://schemas.microsoft.com/office/powerpoint/2010/main">
    <mc:Choice Requires="p14">
      <p:transition spd="slow" p14:dur="800">
        <p:fade/>
      </p:transition>
    </mc:Choice>
    <mc:Fallback xmlns="">
      <p:transition xmlns:p14="http://schemas.microsoft.com/office/powerpoint/2010/mai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Drag picture to placeholder or click icon to add</a:t>
            </a:r>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E90ED720-0104-4369-84BC-D37694168613}" type="datetimeFigureOut">
              <a:rPr kumimoji="1" lang="ja-JP" altLang="en-US" smtClean="0"/>
              <a:t>8/15/16</a:t>
            </a:fld>
            <a:endParaRPr kumimoji="1" lang="ja-JP" altLang="en-US"/>
          </a:p>
        </p:txBody>
      </p:sp>
      <p:sp>
        <p:nvSpPr>
          <p:cNvPr id="6" name="Footer Placeholder 4"/>
          <p:cNvSpPr>
            <a:spLocks noGrp="1"/>
          </p:cNvSpPr>
          <p:nvPr>
            <p:ph type="ftr" sz="quarter" idx="11"/>
          </p:nvPr>
        </p:nvSpPr>
        <p:spPr/>
        <p:txBody>
          <a:bodyPr/>
          <a:lstStyle>
            <a:lvl1pPr>
              <a:defRPr/>
            </a:lvl1pPr>
          </a:lstStyle>
          <a:p>
            <a:endParaRPr kumimoji="1" lang="ja-JP" altLang="en-US"/>
          </a:p>
        </p:txBody>
      </p:sp>
      <p:sp>
        <p:nvSpPr>
          <p:cNvPr id="7" name="Slide Number Placeholder 5"/>
          <p:cNvSpPr>
            <a:spLocks noGrp="1"/>
          </p:cNvSpPr>
          <p:nvPr>
            <p:ph type="sldNum" sz="quarter" idx="12"/>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3322937107"/>
      </p:ext>
    </p:extLst>
  </p:cSld>
  <p:clrMapOvr>
    <a:masterClrMapping/>
  </p:clrMapOvr>
  <mc:AlternateContent xmlns:mc="http://schemas.openxmlformats.org/markup-compatibility/2006" xmlns:p14="http://schemas.microsoft.com/office/powerpoint/2010/main">
    <mc:Choice Requires="p14">
      <p:transition spd="slow" p14:dur="800">
        <p:fade/>
      </p:transition>
    </mc:Choice>
    <mc:Fallback xmlns="">
      <p:transition xmlns:p14="http://schemas.microsoft.com/office/powerpoint/2010/mai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E90ED720-0104-4369-84BC-D37694168613}" type="datetimeFigureOut">
              <a:rPr kumimoji="1" lang="ja-JP" altLang="en-US" smtClean="0"/>
              <a:t>8/15/16</a:t>
            </a:fld>
            <a:endParaRPr kumimoji="1" lang="ja-JP" altLang="en-US"/>
          </a:p>
        </p:txBody>
      </p:sp>
      <p:sp>
        <p:nvSpPr>
          <p:cNvPr id="5" name="Footer Placeholder 4"/>
          <p:cNvSpPr>
            <a:spLocks noGrp="1"/>
          </p:cNvSpPr>
          <p:nvPr>
            <p:ph type="ftr" sz="quarter" idx="11"/>
          </p:nvPr>
        </p:nvSpPr>
        <p:spPr/>
        <p:txBody>
          <a:bodyPr/>
          <a:lstStyle>
            <a:lvl1pPr>
              <a:defRPr/>
            </a:lvl1pPr>
          </a:lstStyle>
          <a:p>
            <a:endParaRPr kumimoji="1" lang="ja-JP" altLang="en-US"/>
          </a:p>
        </p:txBody>
      </p:sp>
      <p:sp>
        <p:nvSpPr>
          <p:cNvPr id="6" name="Slide Number Placeholder 5"/>
          <p:cNvSpPr>
            <a:spLocks noGrp="1"/>
          </p:cNvSpPr>
          <p:nvPr>
            <p:ph type="sldNum" sz="quarter" idx="12"/>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4019154401"/>
      </p:ext>
    </p:extLst>
  </p:cSld>
  <p:clrMapOvr>
    <a:masterClrMapping/>
  </p:clrMapOvr>
  <mc:AlternateContent xmlns:mc="http://schemas.openxmlformats.org/markup-compatibility/2006" xmlns:p14="http://schemas.microsoft.com/office/powerpoint/2010/main">
    <mc:Choice Requires="p14">
      <p:transition spd="slow" p14:dur="800">
        <p:fade/>
      </p:transition>
    </mc:Choice>
    <mc:Fallback xmlns="">
      <p:transition xmlns:p14="http://schemas.microsoft.com/office/powerpoint/2010/mai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E90ED720-0104-4369-84BC-D37694168613}" type="datetimeFigureOut">
              <a:rPr kumimoji="1" lang="ja-JP" altLang="en-US" smtClean="0"/>
              <a:t>8/15/16</a:t>
            </a:fld>
            <a:endParaRPr kumimoji="1" lang="ja-JP" altLang="en-US"/>
          </a:p>
        </p:txBody>
      </p:sp>
      <p:sp>
        <p:nvSpPr>
          <p:cNvPr id="5" name="Footer Placeholder 4"/>
          <p:cNvSpPr>
            <a:spLocks noGrp="1"/>
          </p:cNvSpPr>
          <p:nvPr>
            <p:ph type="ftr" sz="quarter" idx="11"/>
          </p:nvPr>
        </p:nvSpPr>
        <p:spPr/>
        <p:txBody>
          <a:bodyPr/>
          <a:lstStyle>
            <a:lvl1pPr>
              <a:defRPr/>
            </a:lvl1pPr>
          </a:lstStyle>
          <a:p>
            <a:endParaRPr kumimoji="1" lang="ja-JP" altLang="en-US"/>
          </a:p>
        </p:txBody>
      </p:sp>
      <p:sp>
        <p:nvSpPr>
          <p:cNvPr id="6" name="Slide Number Placeholder 5"/>
          <p:cNvSpPr>
            <a:spLocks noGrp="1"/>
          </p:cNvSpPr>
          <p:nvPr>
            <p:ph type="sldNum" sz="quarter" idx="12"/>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2311311505"/>
      </p:ext>
    </p:extLst>
  </p:cSld>
  <p:clrMapOvr>
    <a:masterClrMapping/>
  </p:clrMapOvr>
  <mc:AlternateContent xmlns:mc="http://schemas.openxmlformats.org/markup-compatibility/2006" xmlns:p14="http://schemas.microsoft.com/office/powerpoint/2010/main">
    <mc:Choice Requires="p14">
      <p:transition spd="slow" p14:dur="800">
        <p:fade/>
      </p:transition>
    </mc:Choice>
    <mc:Fallback xmlns="">
      <p:transition xmlns:p14="http://schemas.microsoft.com/office/powerpoint/2010/mai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hart">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hart Placeholder 3"/>
          <p:cNvSpPr>
            <a:spLocks noGrp="1"/>
          </p:cNvSpPr>
          <p:nvPr>
            <p:ph type="chart" sz="half" idx="2"/>
          </p:nvPr>
        </p:nvSpPr>
        <p:spPr>
          <a:xfrm>
            <a:off x="4648200" y="1981200"/>
            <a:ext cx="3810000" cy="4114800"/>
          </a:xfrm>
        </p:spPr>
        <p:txBody>
          <a:bodyPr rtlCol="0">
            <a:normAutofit/>
          </a:bodyPr>
          <a:lstStyle/>
          <a:p>
            <a:pPr lvl="0"/>
            <a:r>
              <a:rPr lang="en-US" noProof="0" smtClean="0"/>
              <a:t>Click icon to add chart</a:t>
            </a:r>
            <a:endParaRPr lang="en-US" noProof="0" dirty="0" smtClean="0"/>
          </a:p>
        </p:txBody>
      </p:sp>
      <p:sp>
        <p:nvSpPr>
          <p:cNvPr id="5" name="Date Placeholder 3"/>
          <p:cNvSpPr>
            <a:spLocks noGrp="1"/>
          </p:cNvSpPr>
          <p:nvPr>
            <p:ph type="dt" sz="half" idx="10"/>
          </p:nvPr>
        </p:nvSpPr>
        <p:spPr/>
        <p:txBody>
          <a:bodyPr/>
          <a:lstStyle>
            <a:lvl1pPr>
              <a:defRPr/>
            </a:lvl1pPr>
          </a:lstStyle>
          <a:p>
            <a:fld id="{E90ED720-0104-4369-84BC-D37694168613}" type="datetimeFigureOut">
              <a:rPr kumimoji="1" lang="ja-JP" altLang="en-US" smtClean="0"/>
              <a:t>8/15/16</a:t>
            </a:fld>
            <a:endParaRPr kumimoji="1" lang="ja-JP" altLang="en-US"/>
          </a:p>
        </p:txBody>
      </p:sp>
      <p:sp>
        <p:nvSpPr>
          <p:cNvPr id="6" name="Footer Placeholder 4"/>
          <p:cNvSpPr>
            <a:spLocks noGrp="1"/>
          </p:cNvSpPr>
          <p:nvPr>
            <p:ph type="ftr" sz="quarter" idx="11"/>
          </p:nvPr>
        </p:nvSpPr>
        <p:spPr/>
        <p:txBody>
          <a:bodyPr/>
          <a:lstStyle>
            <a:lvl1pPr>
              <a:defRPr/>
            </a:lvl1pPr>
          </a:lstStyle>
          <a:p>
            <a:endParaRPr kumimoji="1" lang="ja-JP" altLang="en-US"/>
          </a:p>
        </p:txBody>
      </p:sp>
      <p:sp>
        <p:nvSpPr>
          <p:cNvPr id="7" name="Slide Number Placeholder 5"/>
          <p:cNvSpPr>
            <a:spLocks noGrp="1"/>
          </p:cNvSpPr>
          <p:nvPr>
            <p:ph type="sldNum" sz="quarter" idx="12"/>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1352978010"/>
      </p:ext>
    </p:extLst>
  </p:cSld>
  <p:clrMapOvr>
    <a:masterClrMapping/>
  </p:clrMapOvr>
  <mc:AlternateContent xmlns:mc="http://schemas.openxmlformats.org/markup-compatibility/2006" xmlns:p14="http://schemas.microsoft.com/office/powerpoint/2010/main">
    <mc:Choice Requires="p14">
      <p:transition spd="slow" p14:dur="800">
        <p:fade/>
      </p:transition>
    </mc:Choice>
    <mc:Fallback xmlns="">
      <p:transition xmlns:p14="http://schemas.microsoft.com/office/powerpoint/2010/mai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fld id="{E90ED720-0104-4369-84BC-D37694168613}" type="datetimeFigureOut">
              <a:rPr kumimoji="1" lang="ja-JP" altLang="en-US" smtClean="0"/>
              <a:t>8/15/16</a:t>
            </a:fld>
            <a:endParaRPr kumimoji="1" lang="ja-JP" altLang="en-US"/>
          </a:p>
        </p:txBody>
      </p:sp>
      <p:sp>
        <p:nvSpPr>
          <p:cNvPr id="6" name="Footer Placeholder 4"/>
          <p:cNvSpPr>
            <a:spLocks noGrp="1"/>
          </p:cNvSpPr>
          <p:nvPr>
            <p:ph type="ftr" sz="quarter" idx="11"/>
          </p:nvPr>
        </p:nvSpPr>
        <p:spPr/>
        <p:txBody>
          <a:bodyPr/>
          <a:lstStyle>
            <a:lvl1pPr>
              <a:defRPr/>
            </a:lvl1pPr>
          </a:lstStyle>
          <a:p>
            <a:endParaRPr kumimoji="1" lang="ja-JP" altLang="en-US"/>
          </a:p>
        </p:txBody>
      </p:sp>
      <p:sp>
        <p:nvSpPr>
          <p:cNvPr id="7" name="Slide Number Placeholder 5"/>
          <p:cNvSpPr>
            <a:spLocks noGrp="1"/>
          </p:cNvSpPr>
          <p:nvPr>
            <p:ph type="sldNum" sz="quarter" idx="12"/>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1826261310"/>
      </p:ext>
    </p:extLst>
  </p:cSld>
  <p:clrMapOvr>
    <a:masterClrMapping/>
  </p:clrMapOvr>
  <mc:AlternateContent xmlns:mc="http://schemas.openxmlformats.org/markup-compatibility/2006" xmlns:p14="http://schemas.microsoft.com/office/powerpoint/2010/main">
    <mc:Choice Requires="p14">
      <p:transition spd="slow" p14:dur="800">
        <p:fade/>
      </p:transition>
    </mc:Choice>
    <mc:Fallback xmlns="">
      <p:transition xmlns:p14="http://schemas.microsoft.com/office/powerpoint/2010/main" spd="slow">
        <p:fade/>
      </p:transition>
    </mc:Fallback>
  </mc:AlternateContent>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5"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1069975" y="301625"/>
            <a:ext cx="77724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US"/>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0ED720-0104-4369-84BC-D37694168613}" type="datetimeFigureOut">
              <a:rPr kumimoji="1" lang="ja-JP" altLang="en-US" smtClean="0"/>
              <a:t>8/15/16</a:t>
            </a:fld>
            <a:endParaRPr kumimoji="1" lang="ja-JP" alt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D8002D-B5B0-4BAC-B1F6-782DDCCE6D9C}" type="slidenum">
              <a:rPr kumimoji="1" lang="ja-JP" altLang="en-US" smtClean="0"/>
              <a:t>‹#›</a:t>
            </a:fld>
            <a:endParaRPr kumimoji="1" lang="ja-JP" altLang="en-US"/>
          </a:p>
        </p:txBody>
      </p:sp>
      <p:pic>
        <p:nvPicPr>
          <p:cNvPr id="1031" name="Picture 7"/>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28600" y="228600"/>
            <a:ext cx="914400"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Lst>
  <mc:AlternateContent xmlns:mc="http://schemas.openxmlformats.org/markup-compatibility/2006" xmlns:p14="http://schemas.microsoft.com/office/powerpoint/2010/main">
    <mc:Choice Requires="p14">
      <p:transition spd="slow" p14:dur="800">
        <p:fade/>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txStyles>
    <p:titleStyle>
      <a:lvl1pPr algn="ctr" defTabSz="457200" rtl="0" eaLnBrk="1" fontAlgn="base" hangingPunct="1">
        <a:spcBef>
          <a:spcPct val="0"/>
        </a:spcBef>
        <a:spcAft>
          <a:spcPct val="0"/>
        </a:spcAft>
        <a:defRPr sz="44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p:titleStyle>
    <p:body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eg"/><Relationship Id="rId3"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 Id="rId3" Type="http://schemas.openxmlformats.org/officeDocument/2006/relationships/image" Target="../media/image9.gi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eg"/><Relationship Id="rId3" Type="http://schemas.openxmlformats.org/officeDocument/2006/relationships/image" Target="../media/image16.gi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jpeg"/><Relationship Id="rId3" Type="http://schemas.openxmlformats.org/officeDocument/2006/relationships/image" Target="../media/image16.gi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RKI_Logo.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95936" y="23343"/>
            <a:ext cx="1246632" cy="1335024"/>
          </a:xfrm>
          <a:prstGeom prst="rect">
            <a:avLst/>
          </a:prstGeom>
        </p:spPr>
      </p:pic>
      <p:sp>
        <p:nvSpPr>
          <p:cNvPr id="2" name="Rectangle 1"/>
          <p:cNvSpPr/>
          <p:nvPr/>
        </p:nvSpPr>
        <p:spPr>
          <a:xfrm>
            <a:off x="3059832" y="6381328"/>
            <a:ext cx="3420979" cy="400110"/>
          </a:xfrm>
          <a:prstGeom prst="rect">
            <a:avLst/>
          </a:prstGeom>
        </p:spPr>
        <p:txBody>
          <a:bodyPr wrap="none">
            <a:spAutoFit/>
          </a:bodyPr>
          <a:lstStyle/>
          <a:p>
            <a:pPr lvl="0" algn="r" eaLnBrk="0" fontAlgn="base" hangingPunct="0">
              <a:spcBef>
                <a:spcPct val="0"/>
              </a:spcBef>
              <a:spcAft>
                <a:spcPct val="0"/>
              </a:spcAft>
              <a:defRPr/>
            </a:pPr>
            <a:r>
              <a:rPr kumimoji="0" lang="en-US" altLang="ja-JP" sz="2000" b="1" kern="0" dirty="0">
                <a:effectLst>
                  <a:outerShdw dist="38100" dir="2700000" algn="tl" rotWithShape="0">
                    <a:srgbClr val="000000">
                      <a:alpha val="43000"/>
                    </a:srgbClr>
                  </a:outerShdw>
                </a:effectLst>
              </a:rPr>
              <a:t>SDM-6000 Docking Station</a:t>
            </a:r>
          </a:p>
        </p:txBody>
      </p:sp>
      <p:sp>
        <p:nvSpPr>
          <p:cNvPr id="3" name="Rectangle 2"/>
          <p:cNvSpPr/>
          <p:nvPr/>
        </p:nvSpPr>
        <p:spPr>
          <a:xfrm>
            <a:off x="1691680" y="1412776"/>
            <a:ext cx="5968301" cy="461665"/>
          </a:xfrm>
          <a:prstGeom prst="rect">
            <a:avLst/>
          </a:prstGeom>
        </p:spPr>
        <p:txBody>
          <a:bodyPr wrap="none">
            <a:spAutoFit/>
          </a:bodyPr>
          <a:lstStyle/>
          <a:p>
            <a:pPr lvl="0" algn="r" eaLnBrk="0" fontAlgn="base" hangingPunct="0">
              <a:spcBef>
                <a:spcPct val="0"/>
              </a:spcBef>
              <a:spcAft>
                <a:spcPct val="0"/>
              </a:spcAft>
              <a:defRPr/>
            </a:pPr>
            <a:r>
              <a:rPr kumimoji="0" lang="en-US" altLang="ja-JP" sz="2400" b="1" kern="0" dirty="0">
                <a:effectLst>
                  <a:outerShdw blurRad="50800" dist="38100" dir="2700000" algn="tl" rotWithShape="0">
                    <a:srgbClr val="000000">
                      <a:alpha val="43000"/>
                    </a:srgbClr>
                  </a:outerShdw>
                </a:effectLst>
              </a:rPr>
              <a:t>Multi Module System with PC Controller</a:t>
            </a:r>
          </a:p>
        </p:txBody>
      </p:sp>
      <p:pic>
        <p:nvPicPr>
          <p:cNvPr id="5" name="Picture 4" descr="sdm-6000_cover.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75856" y="1844824"/>
            <a:ext cx="2592288" cy="4589309"/>
          </a:xfrm>
          <a:prstGeom prst="rect">
            <a:avLst/>
          </a:prstGeom>
        </p:spPr>
      </p:pic>
    </p:spTree>
    <p:extLst>
      <p:ext uri="{BB962C8B-B14F-4D97-AF65-F5344CB8AC3E}">
        <p14:creationId xmlns:p14="http://schemas.microsoft.com/office/powerpoint/2010/main" val="141206838"/>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ounded Rectangle 7"/>
          <p:cNvSpPr/>
          <p:nvPr/>
        </p:nvSpPr>
        <p:spPr bwMode="auto">
          <a:xfrm>
            <a:off x="2411760" y="332656"/>
            <a:ext cx="4752528" cy="504056"/>
          </a:xfrm>
          <a:prstGeom prst="roundRect">
            <a:avLst>
              <a:gd name="adj" fmla="val 2011"/>
            </a:avLst>
          </a:prstGeom>
          <a:no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R="0" lvl="0" algn="r" defTabSz="914400" eaLnBrk="0" fontAlgn="base" latinLnBrk="0" hangingPunct="0">
              <a:lnSpc>
                <a:spcPct val="100000"/>
              </a:lnSpc>
              <a:spcBef>
                <a:spcPct val="0"/>
              </a:spcBef>
              <a:spcAft>
                <a:spcPct val="0"/>
              </a:spcAft>
              <a:buClrTx/>
              <a:buSzTx/>
              <a:tabLst/>
              <a:defRPr/>
            </a:pPr>
            <a:r>
              <a:rPr kumimoji="0" lang="en-US" altLang="ja-JP" sz="2800" kern="0" dirty="0" smtClean="0">
                <a:latin typeface="+mj-lt"/>
              </a:rPr>
              <a:t>SDM-6000 Docking Station</a:t>
            </a:r>
          </a:p>
        </p:txBody>
      </p:sp>
      <p:pic>
        <p:nvPicPr>
          <p:cNvPr id="2" name="Picture 1" descr="sdm-6000.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496" y="1117293"/>
            <a:ext cx="3240360" cy="5740707"/>
          </a:xfrm>
          <a:prstGeom prst="rect">
            <a:avLst/>
          </a:prstGeom>
        </p:spPr>
      </p:pic>
      <p:sp>
        <p:nvSpPr>
          <p:cNvPr id="4" name="Rectangle 3"/>
          <p:cNvSpPr/>
          <p:nvPr/>
        </p:nvSpPr>
        <p:spPr>
          <a:xfrm>
            <a:off x="3707904" y="1484784"/>
            <a:ext cx="4572000" cy="707886"/>
          </a:xfrm>
          <a:prstGeom prst="rect">
            <a:avLst/>
          </a:prstGeom>
        </p:spPr>
        <p:txBody>
          <a:bodyPr>
            <a:spAutoFit/>
          </a:bodyPr>
          <a:lstStyle/>
          <a:p>
            <a:pPr marL="800100" lvl="1" indent="-342900" eaLnBrk="0" fontAlgn="base" hangingPunct="0">
              <a:spcBef>
                <a:spcPct val="0"/>
              </a:spcBef>
              <a:spcAft>
                <a:spcPct val="0"/>
              </a:spcAft>
              <a:buFont typeface="Wingdings" charset="2"/>
              <a:buChar char="Ø"/>
              <a:defRPr/>
            </a:pPr>
            <a:r>
              <a:rPr kumimoji="0" lang="en-US" altLang="ja-JP" sz="2000" kern="0" dirty="0"/>
              <a:t>Stand alone station </a:t>
            </a:r>
            <a:r>
              <a:rPr kumimoji="0" lang="en-US" altLang="ja-JP" sz="2000" kern="0" dirty="0" smtClean="0"/>
              <a:t>           (</a:t>
            </a:r>
            <a:r>
              <a:rPr kumimoji="0" lang="en-US" altLang="ja-JP" sz="2000" kern="0" dirty="0"/>
              <a:t>no PC </a:t>
            </a:r>
            <a:r>
              <a:rPr kumimoji="0" lang="en-US" altLang="ja-JP" sz="2000" kern="0" dirty="0" smtClean="0"/>
              <a:t>required)</a:t>
            </a:r>
            <a:endParaRPr kumimoji="0" lang="en-US" altLang="ja-JP" sz="2000" kern="0" dirty="0"/>
          </a:p>
        </p:txBody>
      </p:sp>
      <p:sp>
        <p:nvSpPr>
          <p:cNvPr id="5" name="Rectangle 4"/>
          <p:cNvSpPr/>
          <p:nvPr/>
        </p:nvSpPr>
        <p:spPr>
          <a:xfrm>
            <a:off x="3707904" y="2132856"/>
            <a:ext cx="2016224" cy="400110"/>
          </a:xfrm>
          <a:prstGeom prst="rect">
            <a:avLst/>
          </a:prstGeom>
        </p:spPr>
        <p:txBody>
          <a:bodyPr wrap="square">
            <a:spAutoFit/>
          </a:bodyPr>
          <a:lstStyle/>
          <a:p>
            <a:pPr marL="800100" lvl="1" indent="-342900" eaLnBrk="0" fontAlgn="base" hangingPunct="0">
              <a:spcBef>
                <a:spcPct val="0"/>
              </a:spcBef>
              <a:spcAft>
                <a:spcPct val="0"/>
              </a:spcAft>
              <a:buFont typeface="Wingdings" charset="2"/>
              <a:buChar char="Ø"/>
              <a:defRPr/>
            </a:pPr>
            <a:r>
              <a:rPr kumimoji="0" lang="en-US" altLang="ja-JP" sz="2000" kern="0" dirty="0"/>
              <a:t>Charge </a:t>
            </a:r>
          </a:p>
        </p:txBody>
      </p:sp>
      <p:sp>
        <p:nvSpPr>
          <p:cNvPr id="12" name="Rectangle 11"/>
          <p:cNvSpPr/>
          <p:nvPr/>
        </p:nvSpPr>
        <p:spPr>
          <a:xfrm>
            <a:off x="3707904" y="2492896"/>
            <a:ext cx="4572000" cy="707886"/>
          </a:xfrm>
          <a:prstGeom prst="rect">
            <a:avLst/>
          </a:prstGeom>
        </p:spPr>
        <p:txBody>
          <a:bodyPr>
            <a:spAutoFit/>
          </a:bodyPr>
          <a:lstStyle/>
          <a:p>
            <a:pPr marL="800100" lvl="1" indent="-342900" eaLnBrk="0" fontAlgn="base" hangingPunct="0">
              <a:spcBef>
                <a:spcPct val="0"/>
              </a:spcBef>
              <a:spcAft>
                <a:spcPct val="0"/>
              </a:spcAft>
              <a:buFont typeface="Wingdings" charset="2"/>
              <a:buChar char="Ø"/>
              <a:defRPr/>
            </a:pPr>
            <a:r>
              <a:rPr kumimoji="0" lang="en-US" altLang="ja-JP" sz="2000" kern="0" dirty="0"/>
              <a:t>Bump, Calibrate, and Alarm tests</a:t>
            </a:r>
          </a:p>
        </p:txBody>
      </p:sp>
      <p:sp>
        <p:nvSpPr>
          <p:cNvPr id="13" name="Rectangle 12"/>
          <p:cNvSpPr/>
          <p:nvPr/>
        </p:nvSpPr>
        <p:spPr>
          <a:xfrm>
            <a:off x="3707904" y="3140968"/>
            <a:ext cx="3903633" cy="400110"/>
          </a:xfrm>
          <a:prstGeom prst="rect">
            <a:avLst/>
          </a:prstGeom>
        </p:spPr>
        <p:txBody>
          <a:bodyPr wrap="none">
            <a:spAutoFit/>
          </a:bodyPr>
          <a:lstStyle/>
          <a:p>
            <a:pPr marL="800100" lvl="1" indent="-342900" eaLnBrk="0" fontAlgn="base" hangingPunct="0">
              <a:spcBef>
                <a:spcPct val="0"/>
              </a:spcBef>
              <a:spcAft>
                <a:spcPct val="0"/>
              </a:spcAft>
              <a:buFont typeface="Wingdings" charset="2"/>
              <a:buChar char="Ø"/>
              <a:defRPr/>
            </a:pPr>
            <a:r>
              <a:rPr kumimoji="0" lang="en-US" altLang="ja-JP" sz="2000" kern="0" dirty="0"/>
              <a:t>Touch screen menu </a:t>
            </a:r>
            <a:r>
              <a:rPr kumimoji="0" lang="en-US" altLang="ja-JP" sz="2000" kern="0" dirty="0" smtClean="0"/>
              <a:t>display</a:t>
            </a:r>
          </a:p>
        </p:txBody>
      </p:sp>
      <p:sp>
        <p:nvSpPr>
          <p:cNvPr id="14" name="Rectangle 13"/>
          <p:cNvSpPr/>
          <p:nvPr/>
        </p:nvSpPr>
        <p:spPr>
          <a:xfrm>
            <a:off x="3707904" y="3501008"/>
            <a:ext cx="4572000" cy="1323439"/>
          </a:xfrm>
          <a:prstGeom prst="rect">
            <a:avLst/>
          </a:prstGeom>
        </p:spPr>
        <p:txBody>
          <a:bodyPr>
            <a:spAutoFit/>
          </a:bodyPr>
          <a:lstStyle/>
          <a:p>
            <a:pPr marL="800100" lvl="1" indent="-342900" eaLnBrk="0" fontAlgn="base" hangingPunct="0">
              <a:spcBef>
                <a:spcPct val="0"/>
              </a:spcBef>
              <a:spcAft>
                <a:spcPct val="0"/>
              </a:spcAft>
              <a:buFont typeface="Wingdings" charset="2"/>
              <a:buChar char="Ø"/>
              <a:defRPr/>
            </a:pPr>
            <a:r>
              <a:rPr kumimoji="0" lang="en-US" altLang="ja-JP" sz="2000" kern="0" dirty="0"/>
              <a:t>Save calibration, bump tests, alarm history and exposure data to an SD memory card or to a computer</a:t>
            </a:r>
          </a:p>
        </p:txBody>
      </p:sp>
      <p:sp>
        <p:nvSpPr>
          <p:cNvPr id="15" name="Rectangle 14"/>
          <p:cNvSpPr/>
          <p:nvPr/>
        </p:nvSpPr>
        <p:spPr>
          <a:xfrm>
            <a:off x="3707904" y="4797152"/>
            <a:ext cx="4572000" cy="1015663"/>
          </a:xfrm>
          <a:prstGeom prst="rect">
            <a:avLst/>
          </a:prstGeom>
        </p:spPr>
        <p:txBody>
          <a:bodyPr>
            <a:spAutoFit/>
          </a:bodyPr>
          <a:lstStyle/>
          <a:p>
            <a:pPr marL="800100" lvl="1" indent="-342900" eaLnBrk="0" fontAlgn="base" hangingPunct="0">
              <a:spcBef>
                <a:spcPct val="0"/>
              </a:spcBef>
              <a:spcAft>
                <a:spcPct val="0"/>
              </a:spcAft>
              <a:buFont typeface="Wingdings" charset="2"/>
              <a:buChar char="Ø"/>
              <a:defRPr/>
            </a:pPr>
            <a:r>
              <a:rPr kumimoji="0" lang="en-US" altLang="ja-JP" sz="2000" kern="0" dirty="0"/>
              <a:t>Automatically power on or off for scheduled maintenance</a:t>
            </a:r>
          </a:p>
        </p:txBody>
      </p:sp>
      <p:sp>
        <p:nvSpPr>
          <p:cNvPr id="16" name="Rectangle 15"/>
          <p:cNvSpPr/>
          <p:nvPr/>
        </p:nvSpPr>
        <p:spPr>
          <a:xfrm>
            <a:off x="3707904" y="5805264"/>
            <a:ext cx="4572000" cy="707886"/>
          </a:xfrm>
          <a:prstGeom prst="rect">
            <a:avLst/>
          </a:prstGeom>
        </p:spPr>
        <p:txBody>
          <a:bodyPr>
            <a:spAutoFit/>
          </a:bodyPr>
          <a:lstStyle/>
          <a:p>
            <a:pPr marL="800100" lvl="1" indent="-342900" eaLnBrk="0" fontAlgn="base" hangingPunct="0">
              <a:spcBef>
                <a:spcPct val="0"/>
              </a:spcBef>
              <a:spcAft>
                <a:spcPct val="0"/>
              </a:spcAft>
              <a:buFont typeface="Wingdings" charset="2"/>
              <a:buChar char="Ø"/>
              <a:defRPr/>
            </a:pPr>
            <a:r>
              <a:rPr kumimoji="0" lang="en-US" altLang="ja-JP" sz="2000" kern="0" dirty="0"/>
              <a:t>Up to 3 ports for separate calibration gas cylinders</a:t>
            </a:r>
          </a:p>
        </p:txBody>
      </p:sp>
    </p:spTree>
    <p:extLst>
      <p:ext uri="{BB962C8B-B14F-4D97-AF65-F5344CB8AC3E}">
        <p14:creationId xmlns:p14="http://schemas.microsoft.com/office/powerpoint/2010/main" val="2243596168"/>
      </p:ext>
    </p:extLst>
  </p:cSld>
  <p:clrMapOvr>
    <a:masterClrMapping/>
  </p:clrMapOvr>
  <mc:AlternateContent xmlns:mc="http://schemas.openxmlformats.org/markup-compatibility/2006" xmlns:p14="http://schemas.microsoft.com/office/powerpoint/2010/main">
    <mc:Choice Requires="p14">
      <p:transition spd="slow" p14:dur="800">
        <p:fade/>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Effect transition="in" filter="fade">
                                      <p:cBhvr>
                                        <p:cTn id="17" dur="500"/>
                                        <p:tgtEl>
                                          <p:spTgt spid="5">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2">
                                            <p:txEl>
                                              <p:pRg st="0" end="0"/>
                                            </p:txEl>
                                          </p:spTgt>
                                        </p:tgtEl>
                                        <p:attrNameLst>
                                          <p:attrName>style.visibility</p:attrName>
                                        </p:attrNameLst>
                                      </p:cBhvr>
                                      <p:to>
                                        <p:strVal val="visible"/>
                                      </p:to>
                                    </p:set>
                                    <p:animEffect transition="in" filter="fade">
                                      <p:cBhvr>
                                        <p:cTn id="22" dur="500"/>
                                        <p:tgtEl>
                                          <p:spTgt spid="12">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3">
                                            <p:txEl>
                                              <p:pRg st="0" end="0"/>
                                            </p:txEl>
                                          </p:spTgt>
                                        </p:tgtEl>
                                        <p:attrNameLst>
                                          <p:attrName>style.visibility</p:attrName>
                                        </p:attrNameLst>
                                      </p:cBhvr>
                                      <p:to>
                                        <p:strVal val="visible"/>
                                      </p:to>
                                    </p:set>
                                    <p:animEffect transition="in" filter="fade">
                                      <p:cBhvr>
                                        <p:cTn id="27" dur="500"/>
                                        <p:tgtEl>
                                          <p:spTgt spid="13">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xEl>
                                              <p:pRg st="0" end="0"/>
                                            </p:txEl>
                                          </p:spTgt>
                                        </p:tgtEl>
                                        <p:attrNameLst>
                                          <p:attrName>style.visibility</p:attrName>
                                        </p:attrNameLst>
                                      </p:cBhvr>
                                      <p:to>
                                        <p:strVal val="visible"/>
                                      </p:to>
                                    </p:set>
                                    <p:animEffect transition="in" filter="fade">
                                      <p:cBhvr>
                                        <p:cTn id="32" dur="500"/>
                                        <p:tgtEl>
                                          <p:spTgt spid="14">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5">
                                            <p:txEl>
                                              <p:pRg st="0" end="0"/>
                                            </p:txEl>
                                          </p:spTgt>
                                        </p:tgtEl>
                                        <p:attrNameLst>
                                          <p:attrName>style.visibility</p:attrName>
                                        </p:attrNameLst>
                                      </p:cBhvr>
                                      <p:to>
                                        <p:strVal val="visible"/>
                                      </p:to>
                                    </p:set>
                                    <p:animEffect transition="in" filter="fade">
                                      <p:cBhvr>
                                        <p:cTn id="37" dur="500"/>
                                        <p:tgtEl>
                                          <p:spTgt spid="15">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6">
                                            <p:txEl>
                                              <p:pRg st="0" end="0"/>
                                            </p:txEl>
                                          </p:spTgt>
                                        </p:tgtEl>
                                        <p:attrNameLst>
                                          <p:attrName>style.visibility</p:attrName>
                                        </p:attrNameLst>
                                      </p:cBhvr>
                                      <p:to>
                                        <p:strVal val="visible"/>
                                      </p:to>
                                    </p:set>
                                    <p:animEffect transition="in" filter="fade">
                                      <p:cBhvr>
                                        <p:cTn id="42" dur="500"/>
                                        <p:tgtEl>
                                          <p:spTgt spid="1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ounded Rectangle 7"/>
          <p:cNvSpPr/>
          <p:nvPr/>
        </p:nvSpPr>
        <p:spPr bwMode="auto">
          <a:xfrm>
            <a:off x="1259632" y="332657"/>
            <a:ext cx="7488832" cy="504056"/>
          </a:xfrm>
          <a:prstGeom prst="roundRect">
            <a:avLst>
              <a:gd name="adj" fmla="val 2011"/>
            </a:avLst>
          </a:prstGeom>
          <a:no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R="0" lvl="0" algn="r" defTabSz="914400" eaLnBrk="0" fontAlgn="base" latinLnBrk="0" hangingPunct="0">
              <a:lnSpc>
                <a:spcPct val="100000"/>
              </a:lnSpc>
              <a:spcBef>
                <a:spcPct val="0"/>
              </a:spcBef>
              <a:spcAft>
                <a:spcPct val="0"/>
              </a:spcAft>
              <a:buClrTx/>
              <a:buSzTx/>
              <a:tabLst/>
              <a:defRPr/>
            </a:pPr>
            <a:r>
              <a:rPr kumimoji="0" lang="en-US" altLang="ja-JP" sz="2800" kern="0" dirty="0" smtClean="0">
                <a:latin typeface="+mj-lt"/>
              </a:rPr>
              <a:t>Multi Module System with PC Controller</a:t>
            </a:r>
          </a:p>
        </p:txBody>
      </p:sp>
      <p:pic>
        <p:nvPicPr>
          <p:cNvPr id="3" name="Picture 2" descr="SDM-6000-Gang-Sm.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124744"/>
            <a:ext cx="9144000" cy="4578096"/>
          </a:xfrm>
          <a:prstGeom prst="rect">
            <a:avLst/>
          </a:prstGeom>
        </p:spPr>
      </p:pic>
      <p:sp>
        <p:nvSpPr>
          <p:cNvPr id="2" name="Rectangle 1"/>
          <p:cNvSpPr/>
          <p:nvPr/>
        </p:nvSpPr>
        <p:spPr>
          <a:xfrm>
            <a:off x="4355976" y="4941168"/>
            <a:ext cx="4572000" cy="1323439"/>
          </a:xfrm>
          <a:prstGeom prst="rect">
            <a:avLst/>
          </a:prstGeom>
        </p:spPr>
        <p:txBody>
          <a:bodyPr>
            <a:spAutoFit/>
          </a:bodyPr>
          <a:lstStyle/>
          <a:p>
            <a:pPr marL="800100" lvl="1" indent="-342900" eaLnBrk="0" fontAlgn="base" hangingPunct="0">
              <a:spcBef>
                <a:spcPct val="0"/>
              </a:spcBef>
              <a:spcAft>
                <a:spcPct val="0"/>
              </a:spcAft>
              <a:buFont typeface="Wingdings" charset="2"/>
              <a:buChar char="Ø"/>
              <a:defRPr/>
            </a:pPr>
            <a:r>
              <a:rPr kumimoji="0" lang="en-US" altLang="ja-JP" sz="2000" kern="0" dirty="0"/>
              <a:t>Manage up to 10 instruments with one power source, calibration source, and computer</a:t>
            </a:r>
          </a:p>
        </p:txBody>
      </p:sp>
      <p:sp>
        <p:nvSpPr>
          <p:cNvPr id="4" name="Rectangle 3"/>
          <p:cNvSpPr/>
          <p:nvPr/>
        </p:nvSpPr>
        <p:spPr>
          <a:xfrm>
            <a:off x="4355976" y="4941168"/>
            <a:ext cx="4572000" cy="707886"/>
          </a:xfrm>
          <a:prstGeom prst="rect">
            <a:avLst/>
          </a:prstGeom>
        </p:spPr>
        <p:txBody>
          <a:bodyPr>
            <a:spAutoFit/>
          </a:bodyPr>
          <a:lstStyle/>
          <a:p>
            <a:pPr marL="800100" lvl="1" indent="-342900" eaLnBrk="0" fontAlgn="base" hangingPunct="0">
              <a:spcBef>
                <a:spcPct val="0"/>
              </a:spcBef>
              <a:spcAft>
                <a:spcPct val="0"/>
              </a:spcAft>
              <a:buFont typeface="Wingdings" charset="2"/>
              <a:buChar char="Ø"/>
              <a:defRPr/>
            </a:pPr>
            <a:r>
              <a:rPr kumimoji="0" lang="en-US" altLang="ja-JP" sz="2000" kern="0" dirty="0"/>
              <a:t>Configure GX-6000 parameters</a:t>
            </a:r>
          </a:p>
        </p:txBody>
      </p:sp>
      <p:sp>
        <p:nvSpPr>
          <p:cNvPr id="8" name="Rectangle 7"/>
          <p:cNvSpPr/>
          <p:nvPr/>
        </p:nvSpPr>
        <p:spPr>
          <a:xfrm>
            <a:off x="4355976" y="4941168"/>
            <a:ext cx="4572000" cy="707886"/>
          </a:xfrm>
          <a:prstGeom prst="rect">
            <a:avLst/>
          </a:prstGeom>
        </p:spPr>
        <p:txBody>
          <a:bodyPr>
            <a:spAutoFit/>
          </a:bodyPr>
          <a:lstStyle/>
          <a:p>
            <a:pPr marL="800100" lvl="1" indent="-342900" eaLnBrk="0" fontAlgn="base" hangingPunct="0">
              <a:spcBef>
                <a:spcPct val="0"/>
              </a:spcBef>
              <a:spcAft>
                <a:spcPct val="0"/>
              </a:spcAft>
              <a:buFont typeface="Wingdings" charset="2"/>
              <a:buChar char="Ø"/>
              <a:defRPr/>
            </a:pPr>
            <a:r>
              <a:rPr kumimoji="0" lang="en-US" altLang="ja-JP" sz="2000" kern="0" dirty="0"/>
              <a:t>SV-3 unit expands calibration ports up to 6 ports</a:t>
            </a:r>
          </a:p>
        </p:txBody>
      </p:sp>
    </p:spTree>
    <p:extLst>
      <p:ext uri="{BB962C8B-B14F-4D97-AF65-F5344CB8AC3E}">
        <p14:creationId xmlns:p14="http://schemas.microsoft.com/office/powerpoint/2010/main" val="3633016162"/>
      </p:ext>
    </p:extLst>
  </p:cSld>
  <p:clrMapOvr>
    <a:masterClrMapping/>
  </p:clrMapOvr>
  <mc:AlternateContent xmlns:mc="http://schemas.openxmlformats.org/markup-compatibility/2006" xmlns:p14="http://schemas.microsoft.com/office/powerpoint/2010/main">
    <mc:Choice Requires="p14">
      <p:transition spd="slow" p14:dur="800">
        <p:fade/>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1" nodeType="clickEffect">
                                  <p:stCondLst>
                                    <p:cond delay="0"/>
                                  </p:stCondLst>
                                  <p:childTnLst>
                                    <p:set>
                                      <p:cBhvr>
                                        <p:cTn id="16" dur="1" fill="hold">
                                          <p:stCondLst>
                                            <p:cond delay="0"/>
                                          </p:stCondLst>
                                        </p:cTn>
                                        <p:tgtEl>
                                          <p:spTgt spid="2"/>
                                        </p:tgtEl>
                                        <p:attrNameLst>
                                          <p:attrName>style.visibility</p:attrName>
                                        </p:attrNameLst>
                                      </p:cBhvr>
                                      <p:to>
                                        <p:strVal val="hidden"/>
                                      </p:to>
                                    </p:set>
                                  </p:childTnLst>
                                </p:cTn>
                              </p:par>
                              <p:par>
                                <p:cTn id="17" presetID="10" presetClass="entr"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xit" presetSubtype="0" fill="hold" grpId="1" nodeType="clickEffect">
                                  <p:stCondLst>
                                    <p:cond delay="0"/>
                                  </p:stCondLst>
                                  <p:childTnLst>
                                    <p:set>
                                      <p:cBhvr>
                                        <p:cTn id="23" dur="1" fill="hold">
                                          <p:stCondLst>
                                            <p:cond delay="0"/>
                                          </p:stCondLst>
                                        </p:cTn>
                                        <p:tgtEl>
                                          <p:spTgt spid="4"/>
                                        </p:tgtEl>
                                        <p:attrNameLst>
                                          <p:attrName>style.visibility</p:attrName>
                                        </p:attrNameLst>
                                      </p:cBhvr>
                                      <p:to>
                                        <p:strVal val="hidden"/>
                                      </p:to>
                                    </p:set>
                                  </p:childTnLst>
                                </p:cTn>
                              </p:par>
                              <p:par>
                                <p:cTn id="24" presetID="10" presetClass="entr" presetSubtype="0"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4" grpId="0"/>
      <p:bldP spid="4" grpId="1"/>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DM-Side-view-2.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0" y="188640"/>
            <a:ext cx="4572000" cy="6858000"/>
          </a:xfrm>
          <a:prstGeom prst="rect">
            <a:avLst/>
          </a:prstGeom>
        </p:spPr>
      </p:pic>
      <p:sp>
        <p:nvSpPr>
          <p:cNvPr id="8" name="Rectangle 7"/>
          <p:cNvSpPr/>
          <p:nvPr/>
        </p:nvSpPr>
        <p:spPr>
          <a:xfrm>
            <a:off x="107504" y="1484784"/>
            <a:ext cx="4572000" cy="707886"/>
          </a:xfrm>
          <a:prstGeom prst="rect">
            <a:avLst/>
          </a:prstGeom>
        </p:spPr>
        <p:txBody>
          <a:bodyPr>
            <a:spAutoFit/>
          </a:bodyPr>
          <a:lstStyle/>
          <a:p>
            <a:pPr marL="800100" lvl="1" indent="-342900" eaLnBrk="0" fontAlgn="base" hangingPunct="0">
              <a:spcBef>
                <a:spcPct val="0"/>
              </a:spcBef>
              <a:spcAft>
                <a:spcPct val="0"/>
              </a:spcAft>
              <a:buFont typeface="Wingdings" charset="2"/>
              <a:buChar char="Ø"/>
              <a:defRPr/>
            </a:pPr>
            <a:r>
              <a:rPr kumimoji="0" lang="en-US" altLang="ja-JP" sz="2000" kern="0" dirty="0" smtClean="0"/>
              <a:t>Easily </a:t>
            </a:r>
            <a:r>
              <a:rPr kumimoji="0" lang="en-US" altLang="ja-JP" sz="2000" kern="0" dirty="0"/>
              <a:t>connects to adjacent docks</a:t>
            </a:r>
          </a:p>
        </p:txBody>
      </p:sp>
      <p:sp>
        <p:nvSpPr>
          <p:cNvPr id="9" name="Rectangle 8"/>
          <p:cNvSpPr/>
          <p:nvPr/>
        </p:nvSpPr>
        <p:spPr>
          <a:xfrm>
            <a:off x="107504" y="2708920"/>
            <a:ext cx="4572000" cy="1015663"/>
          </a:xfrm>
          <a:prstGeom prst="rect">
            <a:avLst/>
          </a:prstGeom>
        </p:spPr>
        <p:txBody>
          <a:bodyPr>
            <a:spAutoFit/>
          </a:bodyPr>
          <a:lstStyle/>
          <a:p>
            <a:pPr marL="800100" lvl="1" indent="-342900" eaLnBrk="0" fontAlgn="base" hangingPunct="0">
              <a:spcBef>
                <a:spcPct val="0"/>
              </a:spcBef>
              <a:spcAft>
                <a:spcPct val="0"/>
              </a:spcAft>
              <a:buFont typeface="Wingdings" charset="2"/>
              <a:buChar char="Ø"/>
              <a:defRPr/>
            </a:pPr>
            <a:r>
              <a:rPr kumimoji="0" lang="en-US" altLang="ja-JP" sz="2000" kern="0" dirty="0"/>
              <a:t>Automatically distributes power, calibration gas, and data once connected</a:t>
            </a:r>
          </a:p>
        </p:txBody>
      </p:sp>
      <p:sp>
        <p:nvSpPr>
          <p:cNvPr id="10" name="Rectangle 9"/>
          <p:cNvSpPr/>
          <p:nvPr/>
        </p:nvSpPr>
        <p:spPr>
          <a:xfrm>
            <a:off x="107504" y="4077072"/>
            <a:ext cx="2903359" cy="400110"/>
          </a:xfrm>
          <a:prstGeom prst="rect">
            <a:avLst/>
          </a:prstGeom>
        </p:spPr>
        <p:txBody>
          <a:bodyPr wrap="none">
            <a:spAutoFit/>
          </a:bodyPr>
          <a:lstStyle/>
          <a:p>
            <a:pPr marL="800100" lvl="1" indent="-342900" eaLnBrk="0" fontAlgn="base" hangingPunct="0">
              <a:spcBef>
                <a:spcPct val="0"/>
              </a:spcBef>
              <a:spcAft>
                <a:spcPct val="0"/>
              </a:spcAft>
              <a:buFont typeface="Wingdings" charset="2"/>
              <a:buChar char="Ø"/>
              <a:defRPr/>
            </a:pPr>
            <a:r>
              <a:rPr kumimoji="0" lang="en-US" altLang="ja-JP" sz="2000" kern="0" dirty="0"/>
              <a:t>DIN Rail wall mount</a:t>
            </a:r>
          </a:p>
        </p:txBody>
      </p:sp>
      <p:sp>
        <p:nvSpPr>
          <p:cNvPr id="11" name="Rectangle 10"/>
          <p:cNvSpPr/>
          <p:nvPr/>
        </p:nvSpPr>
        <p:spPr>
          <a:xfrm>
            <a:off x="107504" y="5013176"/>
            <a:ext cx="4572000" cy="707886"/>
          </a:xfrm>
          <a:prstGeom prst="rect">
            <a:avLst/>
          </a:prstGeom>
        </p:spPr>
        <p:txBody>
          <a:bodyPr>
            <a:spAutoFit/>
          </a:bodyPr>
          <a:lstStyle/>
          <a:p>
            <a:pPr marL="800100" lvl="1" indent="-342900" eaLnBrk="0" fontAlgn="base" hangingPunct="0">
              <a:spcBef>
                <a:spcPct val="0"/>
              </a:spcBef>
              <a:spcAft>
                <a:spcPct val="0"/>
              </a:spcAft>
              <a:buFont typeface="Wingdings" charset="2"/>
              <a:buChar char="Ø"/>
              <a:defRPr/>
            </a:pPr>
            <a:r>
              <a:rPr kumimoji="0" lang="en-US" altLang="ja-JP" sz="2000" kern="0" dirty="0"/>
              <a:t>Local print out of calibration/bump and alarm test results</a:t>
            </a:r>
          </a:p>
        </p:txBody>
      </p:sp>
    </p:spTree>
    <p:extLst>
      <p:ext uri="{BB962C8B-B14F-4D97-AF65-F5344CB8AC3E}">
        <p14:creationId xmlns:p14="http://schemas.microsoft.com/office/powerpoint/2010/main" val="3522611495"/>
      </p:ext>
    </p:extLst>
  </p:cSld>
  <p:clrMapOvr>
    <a:masterClrMapping/>
  </p:clrMapOvr>
  <mc:AlternateContent xmlns:mc="http://schemas.openxmlformats.org/markup-compatibility/2006" xmlns:p14="http://schemas.microsoft.com/office/powerpoint/2010/main">
    <mc:Choice Requires="p14">
      <p:transition spd="slow" p14:dur="800">
        <p:fade/>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DM-side-view.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99992" y="-10120"/>
            <a:ext cx="4878324" cy="6858000"/>
          </a:xfrm>
          <a:prstGeom prst="rect">
            <a:avLst/>
          </a:prstGeom>
        </p:spPr>
      </p:pic>
      <p:sp>
        <p:nvSpPr>
          <p:cNvPr id="12" name="TextBox 11"/>
          <p:cNvSpPr txBox="1"/>
          <p:nvPr/>
        </p:nvSpPr>
        <p:spPr>
          <a:xfrm>
            <a:off x="1763688" y="980728"/>
            <a:ext cx="2736304" cy="307777"/>
          </a:xfrm>
          <a:prstGeom prst="rect">
            <a:avLst/>
          </a:prstGeom>
          <a:noFill/>
        </p:spPr>
        <p:txBody>
          <a:bodyPr wrap="square" rtlCol="0">
            <a:spAutoFit/>
          </a:bodyPr>
          <a:lstStyle/>
          <a:p>
            <a:r>
              <a:rPr lang="en-US" sz="1400" dirty="0" smtClean="0"/>
              <a:t>SD / Memory Card </a:t>
            </a:r>
            <a:r>
              <a:rPr lang="en-US" sz="1400" dirty="0"/>
              <a:t>S</a:t>
            </a:r>
            <a:r>
              <a:rPr lang="en-US" sz="1400" dirty="0" smtClean="0"/>
              <a:t>lot</a:t>
            </a:r>
          </a:p>
        </p:txBody>
      </p:sp>
      <p:sp>
        <p:nvSpPr>
          <p:cNvPr id="15" name="TextBox 14"/>
          <p:cNvSpPr txBox="1"/>
          <p:nvPr/>
        </p:nvSpPr>
        <p:spPr>
          <a:xfrm>
            <a:off x="1763688" y="1484784"/>
            <a:ext cx="1944216" cy="307777"/>
          </a:xfrm>
          <a:prstGeom prst="rect">
            <a:avLst/>
          </a:prstGeom>
          <a:noFill/>
        </p:spPr>
        <p:txBody>
          <a:bodyPr wrap="square" rtlCol="0">
            <a:spAutoFit/>
          </a:bodyPr>
          <a:lstStyle/>
          <a:p>
            <a:r>
              <a:rPr lang="en-US" sz="1400" dirty="0" smtClean="0"/>
              <a:t>USB PC Connection</a:t>
            </a:r>
          </a:p>
        </p:txBody>
      </p:sp>
      <p:sp>
        <p:nvSpPr>
          <p:cNvPr id="58" name="TextBox 57"/>
          <p:cNvSpPr txBox="1"/>
          <p:nvPr/>
        </p:nvSpPr>
        <p:spPr>
          <a:xfrm>
            <a:off x="1763688" y="1916832"/>
            <a:ext cx="2160240" cy="307777"/>
          </a:xfrm>
          <a:prstGeom prst="rect">
            <a:avLst/>
          </a:prstGeom>
          <a:noFill/>
        </p:spPr>
        <p:txBody>
          <a:bodyPr wrap="square" rtlCol="0">
            <a:spAutoFit/>
          </a:bodyPr>
          <a:lstStyle/>
          <a:p>
            <a:r>
              <a:rPr lang="en-US" sz="1400" dirty="0" smtClean="0"/>
              <a:t>USB Printer Connection</a:t>
            </a:r>
          </a:p>
        </p:txBody>
      </p:sp>
      <p:sp>
        <p:nvSpPr>
          <p:cNvPr id="65" name="TextBox 64"/>
          <p:cNvSpPr txBox="1"/>
          <p:nvPr/>
        </p:nvSpPr>
        <p:spPr>
          <a:xfrm>
            <a:off x="1763688" y="2348880"/>
            <a:ext cx="1800200" cy="307777"/>
          </a:xfrm>
          <a:prstGeom prst="rect">
            <a:avLst/>
          </a:prstGeom>
          <a:noFill/>
        </p:spPr>
        <p:txBody>
          <a:bodyPr wrap="square" rtlCol="0">
            <a:spAutoFit/>
          </a:bodyPr>
          <a:lstStyle/>
          <a:p>
            <a:r>
              <a:rPr lang="en-US" sz="1400" dirty="0" smtClean="0"/>
              <a:t>LAN Connection</a:t>
            </a:r>
          </a:p>
        </p:txBody>
      </p:sp>
      <p:sp>
        <p:nvSpPr>
          <p:cNvPr id="76" name="TextBox 75"/>
          <p:cNvSpPr txBox="1"/>
          <p:nvPr/>
        </p:nvSpPr>
        <p:spPr>
          <a:xfrm>
            <a:off x="1763688" y="2852936"/>
            <a:ext cx="1368152" cy="307777"/>
          </a:xfrm>
          <a:prstGeom prst="rect">
            <a:avLst/>
          </a:prstGeom>
          <a:noFill/>
        </p:spPr>
        <p:txBody>
          <a:bodyPr wrap="square" rtlCol="0">
            <a:spAutoFit/>
          </a:bodyPr>
          <a:lstStyle/>
          <a:p>
            <a:r>
              <a:rPr lang="en-US" sz="1400" dirty="0" smtClean="0"/>
              <a:t>Power Switch</a:t>
            </a:r>
          </a:p>
        </p:txBody>
      </p:sp>
      <p:sp>
        <p:nvSpPr>
          <p:cNvPr id="85" name="TextBox 84"/>
          <p:cNvSpPr txBox="1"/>
          <p:nvPr/>
        </p:nvSpPr>
        <p:spPr>
          <a:xfrm>
            <a:off x="1763688" y="4005064"/>
            <a:ext cx="1656184" cy="523220"/>
          </a:xfrm>
          <a:prstGeom prst="rect">
            <a:avLst/>
          </a:prstGeom>
          <a:noFill/>
        </p:spPr>
        <p:txBody>
          <a:bodyPr wrap="square" rtlCol="0">
            <a:spAutoFit/>
          </a:bodyPr>
          <a:lstStyle/>
          <a:p>
            <a:r>
              <a:rPr lang="en-US" sz="1400" dirty="0" smtClean="0"/>
              <a:t>Power/Data Joint Connector</a:t>
            </a:r>
          </a:p>
        </p:txBody>
      </p:sp>
      <p:sp>
        <p:nvSpPr>
          <p:cNvPr id="88" name="TextBox 87"/>
          <p:cNvSpPr txBox="1"/>
          <p:nvPr/>
        </p:nvSpPr>
        <p:spPr>
          <a:xfrm>
            <a:off x="1763688" y="4797152"/>
            <a:ext cx="2088232" cy="523220"/>
          </a:xfrm>
          <a:prstGeom prst="rect">
            <a:avLst/>
          </a:prstGeom>
          <a:noFill/>
        </p:spPr>
        <p:txBody>
          <a:bodyPr wrap="square" rtlCol="0">
            <a:spAutoFit/>
          </a:bodyPr>
          <a:lstStyle/>
          <a:p>
            <a:r>
              <a:rPr lang="en-US" sz="1400" dirty="0" smtClean="0"/>
              <a:t>3 Calibration </a:t>
            </a:r>
            <a:r>
              <a:rPr lang="en-US" sz="1400" dirty="0"/>
              <a:t>G</a:t>
            </a:r>
            <a:r>
              <a:rPr lang="en-US" sz="1400" dirty="0" smtClean="0"/>
              <a:t>as </a:t>
            </a:r>
            <a:r>
              <a:rPr lang="en-US" sz="1400" dirty="0"/>
              <a:t>P</a:t>
            </a:r>
            <a:r>
              <a:rPr lang="en-US" sz="1400" dirty="0" smtClean="0"/>
              <a:t>orts </a:t>
            </a:r>
          </a:p>
        </p:txBody>
      </p:sp>
      <p:cxnSp>
        <p:nvCxnSpPr>
          <p:cNvPr id="105" name="Straight Connector 104"/>
          <p:cNvCxnSpPr/>
          <p:nvPr/>
        </p:nvCxnSpPr>
        <p:spPr>
          <a:xfrm>
            <a:off x="4139952" y="5229200"/>
            <a:ext cx="0" cy="0"/>
          </a:xfrm>
          <a:prstGeom prst="line">
            <a:avLst/>
          </a:prstGeom>
        </p:spPr>
        <p:style>
          <a:lnRef idx="2">
            <a:schemeClr val="accent1"/>
          </a:lnRef>
          <a:fillRef idx="0">
            <a:schemeClr val="accent1"/>
          </a:fillRef>
          <a:effectRef idx="1">
            <a:schemeClr val="accent1"/>
          </a:effectRef>
          <a:fontRef idx="minor">
            <a:schemeClr val="tx1"/>
          </a:fontRef>
        </p:style>
      </p:cxnSp>
      <p:sp>
        <p:nvSpPr>
          <p:cNvPr id="111" name="TextBox 110"/>
          <p:cNvSpPr txBox="1"/>
          <p:nvPr/>
        </p:nvSpPr>
        <p:spPr>
          <a:xfrm>
            <a:off x="1763688" y="5445224"/>
            <a:ext cx="1440160" cy="307777"/>
          </a:xfrm>
          <a:prstGeom prst="rect">
            <a:avLst/>
          </a:prstGeom>
          <a:noFill/>
        </p:spPr>
        <p:txBody>
          <a:bodyPr wrap="square" rtlCol="0">
            <a:spAutoFit/>
          </a:bodyPr>
          <a:lstStyle/>
          <a:p>
            <a:pPr algn="r"/>
            <a:r>
              <a:rPr lang="en-US" sz="1400" dirty="0"/>
              <a:t>1 </a:t>
            </a:r>
            <a:r>
              <a:rPr lang="en-US" sz="1400" dirty="0" smtClean="0"/>
              <a:t>Fresh </a:t>
            </a:r>
            <a:r>
              <a:rPr lang="en-US" sz="1400" dirty="0"/>
              <a:t>A</a:t>
            </a:r>
            <a:r>
              <a:rPr lang="en-US" sz="1400" dirty="0" smtClean="0"/>
              <a:t>ir </a:t>
            </a:r>
            <a:r>
              <a:rPr lang="en-US" sz="1400" dirty="0"/>
              <a:t>P</a:t>
            </a:r>
            <a:r>
              <a:rPr lang="en-US" sz="1400" dirty="0" smtClean="0"/>
              <a:t>ort</a:t>
            </a:r>
            <a:endParaRPr lang="en-US" sz="1400" dirty="0"/>
          </a:p>
        </p:txBody>
      </p:sp>
      <p:sp>
        <p:nvSpPr>
          <p:cNvPr id="41" name="TextBox 40"/>
          <p:cNvSpPr txBox="1"/>
          <p:nvPr/>
        </p:nvSpPr>
        <p:spPr>
          <a:xfrm>
            <a:off x="1763688" y="3356992"/>
            <a:ext cx="1368152" cy="307777"/>
          </a:xfrm>
          <a:prstGeom prst="rect">
            <a:avLst/>
          </a:prstGeom>
          <a:noFill/>
        </p:spPr>
        <p:txBody>
          <a:bodyPr wrap="square" rtlCol="0">
            <a:spAutoFit/>
          </a:bodyPr>
          <a:lstStyle/>
          <a:p>
            <a:r>
              <a:rPr lang="en-US" sz="1400" dirty="0" smtClean="0"/>
              <a:t>AC Adaptor</a:t>
            </a:r>
          </a:p>
        </p:txBody>
      </p:sp>
      <p:sp>
        <p:nvSpPr>
          <p:cNvPr id="4" name="Striped Right Arrow 3"/>
          <p:cNvSpPr/>
          <p:nvPr/>
        </p:nvSpPr>
        <p:spPr>
          <a:xfrm>
            <a:off x="3851920" y="1052736"/>
            <a:ext cx="1296144" cy="144016"/>
          </a:xfrm>
          <a:prstGeom prst="striped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Striped Right Arrow 25"/>
          <p:cNvSpPr/>
          <p:nvPr/>
        </p:nvSpPr>
        <p:spPr>
          <a:xfrm>
            <a:off x="3563888" y="1556792"/>
            <a:ext cx="1584176" cy="144016"/>
          </a:xfrm>
          <a:prstGeom prst="striped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Striped Right Arrow 26"/>
          <p:cNvSpPr/>
          <p:nvPr/>
        </p:nvSpPr>
        <p:spPr>
          <a:xfrm>
            <a:off x="3851920" y="1988840"/>
            <a:ext cx="1296144" cy="144016"/>
          </a:xfrm>
          <a:prstGeom prst="striped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Striped Right Arrow 27"/>
          <p:cNvSpPr/>
          <p:nvPr/>
        </p:nvSpPr>
        <p:spPr>
          <a:xfrm>
            <a:off x="3347864" y="2420888"/>
            <a:ext cx="1800200" cy="144016"/>
          </a:xfrm>
          <a:prstGeom prst="striped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Striped Right Arrow 28"/>
          <p:cNvSpPr/>
          <p:nvPr/>
        </p:nvSpPr>
        <p:spPr>
          <a:xfrm>
            <a:off x="3059832" y="2924944"/>
            <a:ext cx="2160240" cy="144016"/>
          </a:xfrm>
          <a:prstGeom prst="striped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Striped Right Arrow 29"/>
          <p:cNvSpPr/>
          <p:nvPr/>
        </p:nvSpPr>
        <p:spPr>
          <a:xfrm>
            <a:off x="2987824" y="3429000"/>
            <a:ext cx="2232248" cy="144016"/>
          </a:xfrm>
          <a:prstGeom prst="striped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Striped Right Arrow 39"/>
          <p:cNvSpPr/>
          <p:nvPr/>
        </p:nvSpPr>
        <p:spPr>
          <a:xfrm>
            <a:off x="2987824" y="4149080"/>
            <a:ext cx="2088232" cy="144016"/>
          </a:xfrm>
          <a:prstGeom prst="striped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Striped Right Arrow 41"/>
          <p:cNvSpPr/>
          <p:nvPr/>
        </p:nvSpPr>
        <p:spPr>
          <a:xfrm>
            <a:off x="3203848" y="5517232"/>
            <a:ext cx="2232248" cy="144016"/>
          </a:xfrm>
          <a:prstGeom prst="striped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Striped Right Arrow 42"/>
          <p:cNvSpPr/>
          <p:nvPr/>
        </p:nvSpPr>
        <p:spPr>
          <a:xfrm>
            <a:off x="3419872" y="4869160"/>
            <a:ext cx="1800200" cy="144016"/>
          </a:xfrm>
          <a:prstGeom prst="striped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Striped Right Arrow 43"/>
          <p:cNvSpPr/>
          <p:nvPr/>
        </p:nvSpPr>
        <p:spPr>
          <a:xfrm rot="521937">
            <a:off x="3405621" y="5031233"/>
            <a:ext cx="1812553" cy="144016"/>
          </a:xfrm>
          <a:prstGeom prst="striped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Striped Right Arrow 44"/>
          <p:cNvSpPr/>
          <p:nvPr/>
        </p:nvSpPr>
        <p:spPr>
          <a:xfrm rot="928072">
            <a:off x="3365294" y="5187847"/>
            <a:ext cx="1869428" cy="144016"/>
          </a:xfrm>
          <a:prstGeom prst="striped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15076143"/>
      </p:ext>
    </p:extLst>
  </p:cSld>
  <p:clrMapOvr>
    <a:masterClrMapping/>
  </p:clrMapOvr>
  <mc:AlternateContent xmlns:mc="http://schemas.openxmlformats.org/markup-compatibility/2006" xmlns:p14="http://schemas.microsoft.com/office/powerpoint/2010/main">
    <mc:Choice Requires="p14">
      <p:transition spd="slow" p14:dur="800">
        <p:fade/>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10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500"/>
                                        <p:tgtEl>
                                          <p:spTgt spid="15"/>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wipe(left)">
                                      <p:cBhvr>
                                        <p:cTn id="23" dur="1000"/>
                                        <p:tgtEl>
                                          <p:spTgt spid="26"/>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58"/>
                                        </p:tgtEl>
                                        <p:attrNameLst>
                                          <p:attrName>style.visibility</p:attrName>
                                        </p:attrNameLst>
                                      </p:cBhvr>
                                      <p:to>
                                        <p:strVal val="visible"/>
                                      </p:to>
                                    </p:set>
                                    <p:animEffect transition="in" filter="fade">
                                      <p:cBhvr>
                                        <p:cTn id="28" dur="500"/>
                                        <p:tgtEl>
                                          <p:spTgt spid="58"/>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wipe(left)">
                                      <p:cBhvr>
                                        <p:cTn id="31" dur="1000"/>
                                        <p:tgtEl>
                                          <p:spTgt spid="27"/>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65"/>
                                        </p:tgtEl>
                                        <p:attrNameLst>
                                          <p:attrName>style.visibility</p:attrName>
                                        </p:attrNameLst>
                                      </p:cBhvr>
                                      <p:to>
                                        <p:strVal val="visible"/>
                                      </p:to>
                                    </p:set>
                                    <p:animEffect transition="in" filter="fade">
                                      <p:cBhvr>
                                        <p:cTn id="36" dur="500"/>
                                        <p:tgtEl>
                                          <p:spTgt spid="65"/>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wipe(left)">
                                      <p:cBhvr>
                                        <p:cTn id="39" dur="1000"/>
                                        <p:tgtEl>
                                          <p:spTgt spid="28"/>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76"/>
                                        </p:tgtEl>
                                        <p:attrNameLst>
                                          <p:attrName>style.visibility</p:attrName>
                                        </p:attrNameLst>
                                      </p:cBhvr>
                                      <p:to>
                                        <p:strVal val="visible"/>
                                      </p:to>
                                    </p:set>
                                    <p:animEffect transition="in" filter="fade">
                                      <p:cBhvr>
                                        <p:cTn id="44" dur="500"/>
                                        <p:tgtEl>
                                          <p:spTgt spid="76"/>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wipe(left)">
                                      <p:cBhvr>
                                        <p:cTn id="47" dur="1000"/>
                                        <p:tgtEl>
                                          <p:spTgt spid="29"/>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41"/>
                                        </p:tgtEl>
                                        <p:attrNameLst>
                                          <p:attrName>style.visibility</p:attrName>
                                        </p:attrNameLst>
                                      </p:cBhvr>
                                      <p:to>
                                        <p:strVal val="visible"/>
                                      </p:to>
                                    </p:set>
                                    <p:animEffect transition="in" filter="fade">
                                      <p:cBhvr>
                                        <p:cTn id="52" dur="500"/>
                                        <p:tgtEl>
                                          <p:spTgt spid="41"/>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30"/>
                                        </p:tgtEl>
                                        <p:attrNameLst>
                                          <p:attrName>style.visibility</p:attrName>
                                        </p:attrNameLst>
                                      </p:cBhvr>
                                      <p:to>
                                        <p:strVal val="visible"/>
                                      </p:to>
                                    </p:set>
                                    <p:animEffect transition="in" filter="wipe(left)">
                                      <p:cBhvr>
                                        <p:cTn id="55" dur="1000"/>
                                        <p:tgtEl>
                                          <p:spTgt spid="30"/>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85"/>
                                        </p:tgtEl>
                                        <p:attrNameLst>
                                          <p:attrName>style.visibility</p:attrName>
                                        </p:attrNameLst>
                                      </p:cBhvr>
                                      <p:to>
                                        <p:strVal val="visible"/>
                                      </p:to>
                                    </p:set>
                                    <p:animEffect transition="in" filter="fade">
                                      <p:cBhvr>
                                        <p:cTn id="60" dur="500"/>
                                        <p:tgtEl>
                                          <p:spTgt spid="85"/>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40"/>
                                        </p:tgtEl>
                                        <p:attrNameLst>
                                          <p:attrName>style.visibility</p:attrName>
                                        </p:attrNameLst>
                                      </p:cBhvr>
                                      <p:to>
                                        <p:strVal val="visible"/>
                                      </p:to>
                                    </p:set>
                                    <p:animEffect transition="in" filter="wipe(left)">
                                      <p:cBhvr>
                                        <p:cTn id="63" dur="1000"/>
                                        <p:tgtEl>
                                          <p:spTgt spid="40"/>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88"/>
                                        </p:tgtEl>
                                        <p:attrNameLst>
                                          <p:attrName>style.visibility</p:attrName>
                                        </p:attrNameLst>
                                      </p:cBhvr>
                                      <p:to>
                                        <p:strVal val="visible"/>
                                      </p:to>
                                    </p:set>
                                    <p:animEffect transition="in" filter="fade">
                                      <p:cBhvr>
                                        <p:cTn id="68" dur="500"/>
                                        <p:tgtEl>
                                          <p:spTgt spid="88"/>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43"/>
                                        </p:tgtEl>
                                        <p:attrNameLst>
                                          <p:attrName>style.visibility</p:attrName>
                                        </p:attrNameLst>
                                      </p:cBhvr>
                                      <p:to>
                                        <p:strVal val="visible"/>
                                      </p:to>
                                    </p:set>
                                    <p:animEffect transition="in" filter="wipe(left)">
                                      <p:cBhvr>
                                        <p:cTn id="71" dur="1000"/>
                                        <p:tgtEl>
                                          <p:spTgt spid="43"/>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44"/>
                                        </p:tgtEl>
                                        <p:attrNameLst>
                                          <p:attrName>style.visibility</p:attrName>
                                        </p:attrNameLst>
                                      </p:cBhvr>
                                      <p:to>
                                        <p:strVal val="visible"/>
                                      </p:to>
                                    </p:set>
                                    <p:animEffect transition="in" filter="wipe(left)">
                                      <p:cBhvr>
                                        <p:cTn id="74" dur="1000"/>
                                        <p:tgtEl>
                                          <p:spTgt spid="44"/>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45"/>
                                        </p:tgtEl>
                                        <p:attrNameLst>
                                          <p:attrName>style.visibility</p:attrName>
                                        </p:attrNameLst>
                                      </p:cBhvr>
                                      <p:to>
                                        <p:strVal val="visible"/>
                                      </p:to>
                                    </p:set>
                                    <p:animEffect transition="in" filter="wipe(left)">
                                      <p:cBhvr>
                                        <p:cTn id="77" dur="1000"/>
                                        <p:tgtEl>
                                          <p:spTgt spid="45"/>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111"/>
                                        </p:tgtEl>
                                        <p:attrNameLst>
                                          <p:attrName>style.visibility</p:attrName>
                                        </p:attrNameLst>
                                      </p:cBhvr>
                                      <p:to>
                                        <p:strVal val="visible"/>
                                      </p:to>
                                    </p:set>
                                    <p:animEffect transition="in" filter="fade">
                                      <p:cBhvr>
                                        <p:cTn id="82" dur="500"/>
                                        <p:tgtEl>
                                          <p:spTgt spid="111"/>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42"/>
                                        </p:tgtEl>
                                        <p:attrNameLst>
                                          <p:attrName>style.visibility</p:attrName>
                                        </p:attrNameLst>
                                      </p:cBhvr>
                                      <p:to>
                                        <p:strVal val="visible"/>
                                      </p:to>
                                    </p:set>
                                    <p:animEffect transition="in" filter="wipe(left)">
                                      <p:cBhvr>
                                        <p:cTn id="85" dur="10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5" grpId="0"/>
      <p:bldP spid="58" grpId="0"/>
      <p:bldP spid="65" grpId="0"/>
      <p:bldP spid="76" grpId="0"/>
      <p:bldP spid="85" grpId="0"/>
      <p:bldP spid="88" grpId="0"/>
      <p:bldP spid="111" grpId="0"/>
      <p:bldP spid="41" grpId="0"/>
      <p:bldP spid="4" grpId="0" animBg="1"/>
      <p:bldP spid="26" grpId="0" animBg="1"/>
      <p:bldP spid="27" grpId="0" animBg="1"/>
      <p:bldP spid="28" grpId="0" animBg="1"/>
      <p:bldP spid="29" grpId="0" animBg="1"/>
      <p:bldP spid="30" grpId="0" animBg="1"/>
      <p:bldP spid="40" grpId="0" animBg="1"/>
      <p:bldP spid="42" grpId="0" animBg="1"/>
      <p:bldP spid="43" grpId="0" animBg="1"/>
      <p:bldP spid="44" grpId="0" animBg="1"/>
      <p:bldP spid="4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5" name="Straight Connector 104"/>
          <p:cNvCxnSpPr/>
          <p:nvPr/>
        </p:nvCxnSpPr>
        <p:spPr>
          <a:xfrm>
            <a:off x="4139952" y="5229200"/>
            <a:ext cx="0" cy="0"/>
          </a:xfrm>
          <a:prstGeom prst="line">
            <a:avLst/>
          </a:prstGeom>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1763688" y="2780928"/>
            <a:ext cx="5904656" cy="1015663"/>
          </a:xfrm>
          <a:prstGeom prst="rect">
            <a:avLst/>
          </a:prstGeom>
          <a:solidFill>
            <a:srgbClr val="E21F32"/>
          </a:solidFill>
        </p:spPr>
        <p:txBody>
          <a:bodyPr wrap="square" rtlCol="0">
            <a:spAutoFit/>
          </a:bodyPr>
          <a:lstStyle/>
          <a:p>
            <a:r>
              <a:rPr lang="en-US" sz="60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mj-lt"/>
                <a:cs typeface="Krungthep"/>
              </a:rPr>
              <a:t>LETS TURN IT ON</a:t>
            </a:r>
            <a:endParaRPr lang="en-US" sz="60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mj-lt"/>
              <a:cs typeface="Krungthep"/>
            </a:endParaRPr>
          </a:p>
        </p:txBody>
      </p:sp>
      <p:sp>
        <p:nvSpPr>
          <p:cNvPr id="14" name="Frame 13"/>
          <p:cNvSpPr/>
          <p:nvPr/>
        </p:nvSpPr>
        <p:spPr>
          <a:xfrm>
            <a:off x="1619672" y="2708920"/>
            <a:ext cx="6192688" cy="1224136"/>
          </a:xfrm>
          <a:prstGeom prst="frame">
            <a:avLst>
              <a:gd name="adj1" fmla="val 10492"/>
            </a:avLst>
          </a:prstGeom>
          <a:solidFill>
            <a:srgbClr val="E21F3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4055130345"/>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p:tgtEl>
                                          <p:spTgt spid="11"/>
                                        </p:tgtEl>
                                        <p:attrNameLst>
                                          <p:attrName>ppt_y</p:attrName>
                                        </p:attrNameLst>
                                      </p:cBhvr>
                                      <p:tavLst>
                                        <p:tav tm="0">
                                          <p:val>
                                            <p:strVal val="#ppt_y+#ppt_h*1.125000"/>
                                          </p:val>
                                        </p:tav>
                                        <p:tav tm="100000">
                                          <p:val>
                                            <p:strVal val="#ppt_y"/>
                                          </p:val>
                                        </p:tav>
                                      </p:tavLst>
                                    </p:anim>
                                    <p:animEffect transition="in" filter="wipe(up)">
                                      <p:cBhvr>
                                        <p:cTn id="8" dur="500"/>
                                        <p:tgtEl>
                                          <p:spTgt spid="11"/>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p:tgtEl>
                                          <p:spTgt spid="14"/>
                                        </p:tgtEl>
                                        <p:attrNameLst>
                                          <p:attrName>ppt_y</p:attrName>
                                        </p:attrNameLst>
                                      </p:cBhvr>
                                      <p:tavLst>
                                        <p:tav tm="0">
                                          <p:val>
                                            <p:strVal val="#ppt_y+#ppt_h*1.125000"/>
                                          </p:val>
                                        </p:tav>
                                        <p:tav tm="100000">
                                          <p:val>
                                            <p:strVal val="#ppt_y"/>
                                          </p:val>
                                        </p:tav>
                                      </p:tavLst>
                                    </p:anim>
                                    <p:animEffect transition="in" filter="wipe(up)">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5" name="Straight Connector 104"/>
          <p:cNvCxnSpPr/>
          <p:nvPr/>
        </p:nvCxnSpPr>
        <p:spPr>
          <a:xfrm>
            <a:off x="4139952" y="5229200"/>
            <a:ext cx="0" cy="0"/>
          </a:xfrm>
          <a:prstGeom prst="line">
            <a:avLst/>
          </a:prstGeom>
        </p:spPr>
        <p:style>
          <a:lnRef idx="2">
            <a:schemeClr val="accent1"/>
          </a:lnRef>
          <a:fillRef idx="0">
            <a:schemeClr val="accent1"/>
          </a:fillRef>
          <a:effectRef idx="1">
            <a:schemeClr val="accent1"/>
          </a:effectRef>
          <a:fontRef idx="minor">
            <a:schemeClr val="tx1"/>
          </a:fontRef>
        </p:style>
      </p:cxnSp>
      <p:pic>
        <p:nvPicPr>
          <p:cNvPr id="3" name="Picture 2" descr="SDM side view.psd"/>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89040" y="1177595"/>
            <a:ext cx="4057052" cy="5705872"/>
          </a:xfrm>
          <a:prstGeom prst="rect">
            <a:avLst/>
          </a:prstGeom>
        </p:spPr>
      </p:pic>
      <p:sp>
        <p:nvSpPr>
          <p:cNvPr id="4" name="Rectangle 3"/>
          <p:cNvSpPr/>
          <p:nvPr/>
        </p:nvSpPr>
        <p:spPr>
          <a:xfrm>
            <a:off x="2051720" y="3290501"/>
            <a:ext cx="2763383" cy="276999"/>
          </a:xfrm>
          <a:prstGeom prst="rect">
            <a:avLst/>
          </a:prstGeom>
        </p:spPr>
        <p:txBody>
          <a:bodyPr wrap="square">
            <a:spAutoFit/>
          </a:bodyPr>
          <a:lstStyle/>
          <a:p>
            <a:r>
              <a:rPr lang="en-US" b="1" baseline="30000" dirty="0" smtClean="0"/>
              <a:t> </a:t>
            </a:r>
            <a:endParaRPr lang="en-US" dirty="0"/>
          </a:p>
        </p:txBody>
      </p:sp>
      <p:sp>
        <p:nvSpPr>
          <p:cNvPr id="8" name="TextBox 7"/>
          <p:cNvSpPr txBox="1"/>
          <p:nvPr/>
        </p:nvSpPr>
        <p:spPr>
          <a:xfrm>
            <a:off x="467544" y="1700808"/>
            <a:ext cx="4392488" cy="369332"/>
          </a:xfrm>
          <a:prstGeom prst="rect">
            <a:avLst/>
          </a:prstGeom>
          <a:noFill/>
        </p:spPr>
        <p:txBody>
          <a:bodyPr wrap="square" rtlCol="0">
            <a:spAutoFit/>
          </a:bodyPr>
          <a:lstStyle/>
          <a:p>
            <a:endParaRPr lang="en-US" dirty="0"/>
          </a:p>
        </p:txBody>
      </p:sp>
      <p:sp>
        <p:nvSpPr>
          <p:cNvPr id="2" name="Rectangle 1"/>
          <p:cNvSpPr/>
          <p:nvPr/>
        </p:nvSpPr>
        <p:spPr>
          <a:xfrm>
            <a:off x="3275856" y="332656"/>
            <a:ext cx="2776897" cy="523220"/>
          </a:xfrm>
          <a:prstGeom prst="rect">
            <a:avLst/>
          </a:prstGeom>
        </p:spPr>
        <p:txBody>
          <a:bodyPr wrap="none">
            <a:spAutoFit/>
          </a:bodyPr>
          <a:lstStyle/>
          <a:p>
            <a:pPr lvl="0" eaLnBrk="0" fontAlgn="base" hangingPunct="0">
              <a:spcBef>
                <a:spcPct val="0"/>
              </a:spcBef>
              <a:spcAft>
                <a:spcPct val="0"/>
              </a:spcAft>
              <a:defRPr/>
            </a:pPr>
            <a:r>
              <a:rPr kumimoji="0" lang="en-US" altLang="ja-JP" sz="2800" b="1" kern="0" dirty="0">
                <a:effectLst>
                  <a:outerShdw blurRad="50800" dist="38100" dir="5400000" algn="t" rotWithShape="0">
                    <a:prstClr val="black">
                      <a:alpha val="40000"/>
                    </a:prstClr>
                  </a:outerShdw>
                </a:effectLst>
              </a:rPr>
              <a:t>Install GX-6000 </a:t>
            </a:r>
            <a:r>
              <a:rPr kumimoji="0" lang="ja-JP" altLang="en-US" sz="2800" b="1" kern="0" dirty="0">
                <a:effectLst>
                  <a:outerShdw blurRad="50800" dist="38100" dir="5400000" algn="t" rotWithShape="0">
                    <a:prstClr val="black">
                      <a:alpha val="40000"/>
                    </a:prstClr>
                  </a:outerShdw>
                </a:effectLst>
              </a:rPr>
              <a:t> </a:t>
            </a:r>
            <a:endParaRPr kumimoji="0" lang="en-US" altLang="ja-JP" sz="2800" b="1" kern="0" dirty="0">
              <a:effectLst>
                <a:outerShdw blurRad="50800" dist="38100" dir="5400000" algn="t" rotWithShape="0">
                  <a:prstClr val="black">
                    <a:alpha val="40000"/>
                  </a:prstClr>
                </a:outerShdw>
              </a:effectLst>
            </a:endParaRPr>
          </a:p>
        </p:txBody>
      </p:sp>
      <p:sp>
        <p:nvSpPr>
          <p:cNvPr id="15" name="Rectangle 14"/>
          <p:cNvSpPr/>
          <p:nvPr/>
        </p:nvSpPr>
        <p:spPr>
          <a:xfrm>
            <a:off x="4211960" y="5077633"/>
            <a:ext cx="4572000" cy="1323439"/>
          </a:xfrm>
          <a:prstGeom prst="rect">
            <a:avLst/>
          </a:prstGeom>
        </p:spPr>
        <p:txBody>
          <a:bodyPr>
            <a:spAutoFit/>
          </a:bodyPr>
          <a:lstStyle/>
          <a:p>
            <a:pPr marL="800100" lvl="1" indent="-342900" eaLnBrk="0" fontAlgn="base" hangingPunct="0">
              <a:spcBef>
                <a:spcPct val="0"/>
              </a:spcBef>
              <a:spcAft>
                <a:spcPct val="0"/>
              </a:spcAft>
              <a:buFont typeface="Wingdings" charset="2"/>
              <a:buChar char="Ø"/>
              <a:defRPr/>
            </a:pPr>
            <a:r>
              <a:rPr kumimoji="0" lang="en-US" altLang="ja-JP" sz="2000" kern="0" dirty="0"/>
              <a:t>Push the </a:t>
            </a:r>
            <a:r>
              <a:rPr kumimoji="0" lang="en-US" altLang="ja-JP" sz="2000" kern="0" dirty="0">
                <a:solidFill>
                  <a:srgbClr val="FF0000"/>
                </a:solidFill>
              </a:rPr>
              <a:t>red</a:t>
            </a:r>
            <a:r>
              <a:rPr kumimoji="0" lang="en-US" altLang="ja-JP" sz="2000" kern="0" dirty="0"/>
              <a:t> gas in/gas out cover down until it touches the GX-6000 and then release it</a:t>
            </a:r>
          </a:p>
        </p:txBody>
      </p:sp>
      <p:sp>
        <p:nvSpPr>
          <p:cNvPr id="7" name="Rectangle 6"/>
          <p:cNvSpPr/>
          <p:nvPr/>
        </p:nvSpPr>
        <p:spPr>
          <a:xfrm>
            <a:off x="4211960" y="3041665"/>
            <a:ext cx="4572000" cy="1631216"/>
          </a:xfrm>
          <a:prstGeom prst="rect">
            <a:avLst/>
          </a:prstGeom>
        </p:spPr>
        <p:txBody>
          <a:bodyPr>
            <a:spAutoFit/>
          </a:bodyPr>
          <a:lstStyle/>
          <a:p>
            <a:pPr marL="800100" lvl="1" indent="-342900" eaLnBrk="0" fontAlgn="base" hangingPunct="0">
              <a:spcBef>
                <a:spcPct val="0"/>
              </a:spcBef>
              <a:spcAft>
                <a:spcPct val="0"/>
              </a:spcAft>
              <a:buFont typeface="Wingdings" charset="2"/>
              <a:buChar char="Ø"/>
              <a:defRPr/>
            </a:pPr>
            <a:r>
              <a:rPr kumimoji="0" lang="en-US" altLang="ja-JP" sz="2000" kern="0" dirty="0"/>
              <a:t>Set the bottom of the GX-6000 in the bottom of the instrument cradle </a:t>
            </a:r>
            <a:r>
              <a:rPr kumimoji="0" lang="en-US" altLang="ja-JP" sz="2000" kern="0" dirty="0">
                <a:solidFill>
                  <a:srgbClr val="4F81BD"/>
                </a:solidFill>
              </a:rPr>
              <a:t>and push the top of the GX-6000 </a:t>
            </a:r>
            <a:r>
              <a:rPr kumimoji="0" lang="en-US" altLang="ja-JP" sz="2000" kern="0" dirty="0"/>
              <a:t>toward the SDM-6000</a:t>
            </a:r>
          </a:p>
        </p:txBody>
      </p:sp>
      <p:sp>
        <p:nvSpPr>
          <p:cNvPr id="9" name="Rectangle 8"/>
          <p:cNvSpPr/>
          <p:nvPr/>
        </p:nvSpPr>
        <p:spPr>
          <a:xfrm>
            <a:off x="4211960" y="1340768"/>
            <a:ext cx="4572000" cy="1015663"/>
          </a:xfrm>
          <a:prstGeom prst="rect">
            <a:avLst/>
          </a:prstGeom>
        </p:spPr>
        <p:txBody>
          <a:bodyPr>
            <a:spAutoFit/>
          </a:bodyPr>
          <a:lstStyle/>
          <a:p>
            <a:pPr marL="800100" lvl="1" indent="-342900" eaLnBrk="0" fontAlgn="base" hangingPunct="0">
              <a:spcBef>
                <a:spcPct val="0"/>
              </a:spcBef>
              <a:spcAft>
                <a:spcPct val="0"/>
              </a:spcAft>
              <a:buFont typeface="Wingdings" charset="2"/>
              <a:buChar char="Ø"/>
              <a:defRPr/>
            </a:pPr>
            <a:r>
              <a:rPr kumimoji="0" lang="en-US" altLang="ja-JP" sz="2000" kern="0" dirty="0"/>
              <a:t>Orient the GX-6000 so the belt clip is </a:t>
            </a:r>
            <a:r>
              <a:rPr kumimoji="0" lang="en-US" altLang="ja-JP" sz="2000" kern="0" dirty="0">
                <a:solidFill>
                  <a:schemeClr val="accent1"/>
                </a:solidFill>
              </a:rPr>
              <a:t>facing away </a:t>
            </a:r>
            <a:r>
              <a:rPr kumimoji="0" lang="en-US" altLang="ja-JP" sz="2000" kern="0" dirty="0"/>
              <a:t>from the SDM-6000. </a:t>
            </a:r>
          </a:p>
        </p:txBody>
      </p:sp>
      <p:sp>
        <p:nvSpPr>
          <p:cNvPr id="14" name="Right Arrow 13"/>
          <p:cNvSpPr/>
          <p:nvPr/>
        </p:nvSpPr>
        <p:spPr>
          <a:xfrm>
            <a:off x="-2453990" y="2833779"/>
            <a:ext cx="504056" cy="504056"/>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Down Arrow 16"/>
          <p:cNvSpPr/>
          <p:nvPr/>
        </p:nvSpPr>
        <p:spPr>
          <a:xfrm>
            <a:off x="-2814030" y="2833779"/>
            <a:ext cx="504056" cy="504056"/>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Down Arrow 20"/>
          <p:cNvSpPr/>
          <p:nvPr/>
        </p:nvSpPr>
        <p:spPr>
          <a:xfrm>
            <a:off x="-3102062" y="745547"/>
            <a:ext cx="504056" cy="504056"/>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descr="install.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56792" y="1268760"/>
            <a:ext cx="8721425" cy="4901440"/>
          </a:xfrm>
          <a:prstGeom prst="rect">
            <a:avLst/>
          </a:prstGeom>
        </p:spPr>
      </p:pic>
    </p:spTree>
    <p:extLst>
      <p:ext uri="{BB962C8B-B14F-4D97-AF65-F5344CB8AC3E}">
        <p14:creationId xmlns:p14="http://schemas.microsoft.com/office/powerpoint/2010/main" val="3100143861"/>
      </p:ext>
    </p:extLst>
  </p:cSld>
  <p:clrMapOvr>
    <a:masterClrMapping/>
  </p:clrMapOvr>
  <mc:AlternateContent xmlns:mc="http://schemas.openxmlformats.org/markup-compatibility/2006" xmlns:p14="http://schemas.microsoft.com/office/powerpoint/2010/main">
    <mc:Choice Requires="p14">
      <p:transition spd="slow" p14:dur="800">
        <p:fade/>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7" grpId="0"/>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5" name="Straight Connector 104"/>
          <p:cNvCxnSpPr/>
          <p:nvPr/>
        </p:nvCxnSpPr>
        <p:spPr>
          <a:xfrm>
            <a:off x="4139952" y="5229200"/>
            <a:ext cx="0" cy="0"/>
          </a:xfrm>
          <a:prstGeom prst="line">
            <a:avLst/>
          </a:prstGeom>
        </p:spPr>
        <p:style>
          <a:lnRef idx="2">
            <a:schemeClr val="accent1"/>
          </a:lnRef>
          <a:fillRef idx="0">
            <a:schemeClr val="accent1"/>
          </a:fillRef>
          <a:effectRef idx="1">
            <a:schemeClr val="accent1"/>
          </a:effectRef>
          <a:fontRef idx="minor">
            <a:schemeClr val="tx1"/>
          </a:fontRef>
        </p:style>
      </p:cxnSp>
      <p:sp>
        <p:nvSpPr>
          <p:cNvPr id="4" name="Rectangle 3"/>
          <p:cNvSpPr/>
          <p:nvPr/>
        </p:nvSpPr>
        <p:spPr>
          <a:xfrm>
            <a:off x="2051720" y="3290501"/>
            <a:ext cx="2763383" cy="276999"/>
          </a:xfrm>
          <a:prstGeom prst="rect">
            <a:avLst/>
          </a:prstGeom>
        </p:spPr>
        <p:txBody>
          <a:bodyPr wrap="square">
            <a:spAutoFit/>
          </a:bodyPr>
          <a:lstStyle/>
          <a:p>
            <a:r>
              <a:rPr lang="en-US" b="1" baseline="30000" dirty="0" smtClean="0"/>
              <a:t> </a:t>
            </a:r>
            <a:endParaRPr lang="en-US" dirty="0"/>
          </a:p>
        </p:txBody>
      </p:sp>
      <p:sp>
        <p:nvSpPr>
          <p:cNvPr id="7" name="TextBox 6"/>
          <p:cNvSpPr txBox="1"/>
          <p:nvPr/>
        </p:nvSpPr>
        <p:spPr>
          <a:xfrm>
            <a:off x="2222440" y="3412878"/>
            <a:ext cx="184666" cy="369332"/>
          </a:xfrm>
          <a:prstGeom prst="rect">
            <a:avLst/>
          </a:prstGeom>
          <a:noFill/>
        </p:spPr>
        <p:txBody>
          <a:bodyPr wrap="none" rtlCol="0">
            <a:spAutoFit/>
          </a:bodyPr>
          <a:lstStyle/>
          <a:p>
            <a:endParaRPr lang="en-US" dirty="0"/>
          </a:p>
        </p:txBody>
      </p:sp>
      <p:pic>
        <p:nvPicPr>
          <p:cNvPr id="19" name="Picture 18" descr="sdm-6000.psd"/>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72608" y="116632"/>
            <a:ext cx="3923928" cy="6858000"/>
          </a:xfrm>
          <a:prstGeom prst="rect">
            <a:avLst/>
          </a:prstGeom>
        </p:spPr>
      </p:pic>
      <p:sp>
        <p:nvSpPr>
          <p:cNvPr id="3" name="Rectangle 2"/>
          <p:cNvSpPr/>
          <p:nvPr/>
        </p:nvSpPr>
        <p:spPr>
          <a:xfrm>
            <a:off x="936104" y="2294870"/>
            <a:ext cx="4572000" cy="2862322"/>
          </a:xfrm>
          <a:prstGeom prst="rect">
            <a:avLst/>
          </a:prstGeom>
          <a:ln>
            <a:solidFill>
              <a:schemeClr val="bg1"/>
            </a:solidFill>
          </a:ln>
        </p:spPr>
        <p:txBody>
          <a:bodyPr>
            <a:spAutoFit/>
          </a:bodyPr>
          <a:lstStyle/>
          <a:p>
            <a:pPr lvl="1" eaLnBrk="0" fontAlgn="base" hangingPunct="0">
              <a:spcBef>
                <a:spcPct val="0"/>
              </a:spcBef>
              <a:spcAft>
                <a:spcPct val="0"/>
              </a:spcAft>
              <a:defRPr/>
            </a:pPr>
            <a:endParaRPr kumimoji="0" lang="en-US" altLang="ja-JP" sz="2000" kern="0" dirty="0"/>
          </a:p>
          <a:p>
            <a:pPr marL="800100" lvl="1" indent="-342900" eaLnBrk="0" fontAlgn="base" hangingPunct="0">
              <a:spcBef>
                <a:spcPct val="0"/>
              </a:spcBef>
              <a:spcAft>
                <a:spcPct val="0"/>
              </a:spcAft>
              <a:buFont typeface="Wingdings" charset="2"/>
              <a:buChar char="Ø"/>
              <a:defRPr/>
            </a:pPr>
            <a:r>
              <a:rPr kumimoji="0" lang="en-US" altLang="ja-JP" sz="2000" kern="0" dirty="0"/>
              <a:t>If a successful connection between the GX-6000 and the SDM-6000 occurs, the Unit Tab screen will indicate the instrument’s </a:t>
            </a:r>
            <a:r>
              <a:rPr kumimoji="0" lang="en-US" altLang="ja-JP" sz="2000" kern="0" dirty="0">
                <a:solidFill>
                  <a:schemeClr val="accent1"/>
                </a:solidFill>
              </a:rPr>
              <a:t>active channels </a:t>
            </a:r>
            <a:r>
              <a:rPr kumimoji="0" lang="en-US" altLang="ja-JP" sz="2000" kern="0" dirty="0"/>
              <a:t>and the </a:t>
            </a:r>
            <a:r>
              <a:rPr kumimoji="0" lang="en-US" altLang="ja-JP" sz="2000" kern="0" dirty="0">
                <a:solidFill>
                  <a:srgbClr val="4F81BD"/>
                </a:solidFill>
              </a:rPr>
              <a:t>auto calibration </a:t>
            </a:r>
            <a:r>
              <a:rPr kumimoji="0" lang="en-US" altLang="ja-JP" sz="2000" kern="0" dirty="0"/>
              <a:t>values for each channel.</a:t>
            </a:r>
          </a:p>
        </p:txBody>
      </p:sp>
      <p:sp>
        <p:nvSpPr>
          <p:cNvPr id="5" name="Frame 4"/>
          <p:cNvSpPr/>
          <p:nvPr/>
        </p:nvSpPr>
        <p:spPr>
          <a:xfrm>
            <a:off x="6660232" y="5085184"/>
            <a:ext cx="1440160" cy="1080120"/>
          </a:xfrm>
          <a:prstGeom prst="frame">
            <a:avLst>
              <a:gd name="adj1" fmla="val 5081"/>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2" name="Rectangle 1"/>
          <p:cNvSpPr/>
          <p:nvPr/>
        </p:nvSpPr>
        <p:spPr>
          <a:xfrm>
            <a:off x="2254429" y="476672"/>
            <a:ext cx="4045763" cy="523220"/>
          </a:xfrm>
          <a:prstGeom prst="rect">
            <a:avLst/>
          </a:prstGeom>
        </p:spPr>
        <p:txBody>
          <a:bodyPr wrap="square">
            <a:spAutoFit/>
          </a:bodyPr>
          <a:lstStyle/>
          <a:p>
            <a:pPr lvl="0" eaLnBrk="0" fontAlgn="base" hangingPunct="0">
              <a:spcBef>
                <a:spcPct val="0"/>
              </a:spcBef>
              <a:spcAft>
                <a:spcPct val="0"/>
              </a:spcAft>
              <a:defRPr/>
            </a:pPr>
            <a:r>
              <a:rPr kumimoji="0" lang="en-US" altLang="ja-JP" sz="2800" b="1" kern="0" dirty="0">
                <a:effectLst>
                  <a:outerShdw blurRad="50800" dist="38100" dir="2700000" algn="tl" rotWithShape="0">
                    <a:prstClr val="black">
                      <a:alpha val="40000"/>
                    </a:prstClr>
                  </a:outerShdw>
                </a:effectLst>
              </a:rPr>
              <a:t>Instrument Connected</a:t>
            </a:r>
          </a:p>
        </p:txBody>
      </p:sp>
    </p:spTree>
    <p:extLst>
      <p:ext uri="{BB962C8B-B14F-4D97-AF65-F5344CB8AC3E}">
        <p14:creationId xmlns:p14="http://schemas.microsoft.com/office/powerpoint/2010/main" val="1956955264"/>
      </p:ext>
    </p:extLst>
  </p:cSld>
  <p:clrMapOvr>
    <a:masterClrMapping/>
  </p:clrMapOvr>
  <mc:AlternateContent xmlns:mc="http://schemas.openxmlformats.org/markup-compatibility/2006" xmlns:p14="http://schemas.microsoft.com/office/powerpoint/2010/main">
    <mc:Choice Requires="p14">
      <p:transition spd="slow" p14:dur="800">
        <p:fade/>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1"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27" presetClass="emph" presetSubtype="0" repeatCount="indefinite" fill="remove" grpId="0" nodeType="withEffect">
                                  <p:stCondLst>
                                    <p:cond delay="0"/>
                                  </p:stCondLst>
                                  <p:endCondLst>
                                    <p:cond evt="onNext" delay="0">
                                      <p:tgtEl>
                                        <p:sldTgt/>
                                      </p:tgtEl>
                                    </p:cond>
                                  </p:endCondLst>
                                  <p:childTnLst>
                                    <p:animClr clrSpc="rgb" dir="cw">
                                      <p:cBhvr override="childStyle">
                                        <p:cTn id="14" dur="500" autoRev="1" fill="remove"/>
                                        <p:tgtEl>
                                          <p:spTgt spid="5"/>
                                        </p:tgtEl>
                                        <p:attrNameLst>
                                          <p:attrName>style.color</p:attrName>
                                        </p:attrNameLst>
                                      </p:cBhvr>
                                      <p:to>
                                        <a:schemeClr val="bg1"/>
                                      </p:to>
                                    </p:animClr>
                                    <p:animClr clrSpc="rgb" dir="cw">
                                      <p:cBhvr>
                                        <p:cTn id="15" dur="500" autoRev="1" fill="remove"/>
                                        <p:tgtEl>
                                          <p:spTgt spid="5"/>
                                        </p:tgtEl>
                                        <p:attrNameLst>
                                          <p:attrName>fillcolor</p:attrName>
                                        </p:attrNameLst>
                                      </p:cBhvr>
                                      <p:to>
                                        <a:schemeClr val="bg1"/>
                                      </p:to>
                                    </p:animClr>
                                    <p:set>
                                      <p:cBhvr>
                                        <p:cTn id="16" dur="500" autoRev="1" fill="remove"/>
                                        <p:tgtEl>
                                          <p:spTgt spid="5"/>
                                        </p:tgtEl>
                                        <p:attrNameLst>
                                          <p:attrName>fill.type</p:attrName>
                                        </p:attrNameLst>
                                      </p:cBhvr>
                                      <p:to>
                                        <p:strVal val="solid"/>
                                      </p:to>
                                    </p:set>
                                    <p:set>
                                      <p:cBhvr>
                                        <p:cTn id="17" dur="500" autoRev="1" fill="remove"/>
                                        <p:tgtEl>
                                          <p:spTgt spid="5"/>
                                        </p:tgtEl>
                                        <p:attrNameLst>
                                          <p:attrName>fill.on</p:attrName>
                                        </p:attrNameLst>
                                      </p:cBhvr>
                                      <p:to>
                                        <p:strVal val="true"/>
                                      </p:to>
                                    </p:set>
                                  </p:childTnLst>
                                  <p:subTnLst>
                                    <p:set>
                                      <p:cBhvr override="childStyle">
                                        <p:cTn dur="1" fill="hold" display="0" masterRel="sameClick" afterEffect="1">
                                          <p:stCondLst>
                                            <p:cond evt="end" delay="0">
                                              <p:tn val="13"/>
                                            </p:cond>
                                          </p:stCondLst>
                                        </p:cTn>
                                        <p:tgtEl>
                                          <p:spTgt spid="5"/>
                                        </p:tgtEl>
                                        <p:attrNameLst>
                                          <p:attrName>style.visibility</p:attrName>
                                        </p:attrNameLst>
                                      </p:cBhvr>
                                      <p:to>
                                        <p:strVal val="hidden"/>
                                      </p:to>
                                    </p:set>
                                  </p:subTnLst>
                                </p:cTn>
                              </p:par>
                              <p:par>
                                <p:cTn id="18" presetID="10" presetClass="entr" presetSubtype="0" fill="hold" grpId="0" nodeType="with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5"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5" name="Straight Connector 104"/>
          <p:cNvCxnSpPr/>
          <p:nvPr/>
        </p:nvCxnSpPr>
        <p:spPr>
          <a:xfrm>
            <a:off x="4139952" y="5229200"/>
            <a:ext cx="0" cy="0"/>
          </a:xfrm>
          <a:prstGeom prst="line">
            <a:avLst/>
          </a:prstGeom>
        </p:spPr>
        <p:style>
          <a:lnRef idx="2">
            <a:schemeClr val="accent1"/>
          </a:lnRef>
          <a:fillRef idx="0">
            <a:schemeClr val="accent1"/>
          </a:fillRef>
          <a:effectRef idx="1">
            <a:schemeClr val="accent1"/>
          </a:effectRef>
          <a:fontRef idx="minor">
            <a:schemeClr val="tx1"/>
          </a:fontRef>
        </p:style>
      </p:cxnSp>
      <p:sp>
        <p:nvSpPr>
          <p:cNvPr id="4" name="Rectangle 3"/>
          <p:cNvSpPr/>
          <p:nvPr/>
        </p:nvSpPr>
        <p:spPr>
          <a:xfrm>
            <a:off x="2051720" y="3218493"/>
            <a:ext cx="2763383" cy="276999"/>
          </a:xfrm>
          <a:prstGeom prst="rect">
            <a:avLst/>
          </a:prstGeom>
        </p:spPr>
        <p:txBody>
          <a:bodyPr wrap="square">
            <a:spAutoFit/>
          </a:bodyPr>
          <a:lstStyle/>
          <a:p>
            <a:r>
              <a:rPr lang="en-US" b="1" baseline="30000" dirty="0" smtClean="0"/>
              <a:t> </a:t>
            </a:r>
            <a:endParaRPr lang="en-US" dirty="0"/>
          </a:p>
        </p:txBody>
      </p:sp>
      <p:sp>
        <p:nvSpPr>
          <p:cNvPr id="7" name="TextBox 6"/>
          <p:cNvSpPr txBox="1"/>
          <p:nvPr/>
        </p:nvSpPr>
        <p:spPr>
          <a:xfrm>
            <a:off x="2222440" y="3340870"/>
            <a:ext cx="184666" cy="369332"/>
          </a:xfrm>
          <a:prstGeom prst="rect">
            <a:avLst/>
          </a:prstGeom>
          <a:noFill/>
        </p:spPr>
        <p:txBody>
          <a:bodyPr wrap="none" rtlCol="0">
            <a:spAutoFit/>
          </a:bodyPr>
          <a:lstStyle/>
          <a:p>
            <a:endParaRPr lang="en-US" dirty="0"/>
          </a:p>
        </p:txBody>
      </p:sp>
      <p:sp>
        <p:nvSpPr>
          <p:cNvPr id="10" name="TextBox 9"/>
          <p:cNvSpPr txBox="1"/>
          <p:nvPr/>
        </p:nvSpPr>
        <p:spPr>
          <a:xfrm>
            <a:off x="1763688" y="2708920"/>
            <a:ext cx="6408712" cy="1938992"/>
          </a:xfrm>
          <a:prstGeom prst="rect">
            <a:avLst/>
          </a:prstGeom>
          <a:solidFill>
            <a:srgbClr val="E21F32"/>
          </a:solidFill>
        </p:spPr>
        <p:txBody>
          <a:bodyPr wrap="square" rtlCol="0">
            <a:spAutoFit/>
          </a:bodyPr>
          <a:lstStyle/>
          <a:p>
            <a:pPr algn="ctr"/>
            <a:r>
              <a:rPr lang="en-US" sz="60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mj-lt"/>
                <a:cs typeface="Krungthep"/>
              </a:rPr>
              <a:t>LETS PERFORM A BUMP TEST</a:t>
            </a:r>
            <a:endParaRPr lang="en-US" sz="60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mj-lt"/>
              <a:cs typeface="Krungthep"/>
            </a:endParaRPr>
          </a:p>
        </p:txBody>
      </p:sp>
      <p:sp>
        <p:nvSpPr>
          <p:cNvPr id="11" name="Frame 10"/>
          <p:cNvSpPr/>
          <p:nvPr/>
        </p:nvSpPr>
        <p:spPr>
          <a:xfrm>
            <a:off x="1619672" y="2636912"/>
            <a:ext cx="6552728" cy="2088232"/>
          </a:xfrm>
          <a:prstGeom prst="frame">
            <a:avLst>
              <a:gd name="adj1" fmla="val 7007"/>
            </a:avLst>
          </a:prstGeom>
          <a:solidFill>
            <a:srgbClr val="DE10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800032200"/>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up)">
                                      <p:cBhvr>
                                        <p:cTn id="8" dur="500"/>
                                        <p:tgtEl>
                                          <p:spTgt spid="4"/>
                                        </p:tgtEl>
                                      </p:cBhvr>
                                    </p:animEffect>
                                  </p:childTnLst>
                                </p:cTn>
                              </p:par>
                              <p:par>
                                <p:cTn id="9" presetID="12" presetClass="entr" presetSubtype="4" fill="hold" grpId="0" nodeType="withEffect" nodePh="1">
                                  <p:stCondLst>
                                    <p:cond delay="0"/>
                                  </p:stCondLst>
                                  <p:endCondLst>
                                    <p:cond evt="begin" delay="0">
                                      <p:tn val="9"/>
                                    </p:cond>
                                  </p:end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p:tgtEl>
                                          <p:spTgt spid="7"/>
                                        </p:tgtEl>
                                        <p:attrNameLst>
                                          <p:attrName>ppt_y</p:attrName>
                                        </p:attrNameLst>
                                      </p:cBhvr>
                                      <p:tavLst>
                                        <p:tav tm="0">
                                          <p:val>
                                            <p:strVal val="#ppt_y+#ppt_h*1.125000"/>
                                          </p:val>
                                        </p:tav>
                                        <p:tav tm="100000">
                                          <p:val>
                                            <p:strVal val="#ppt_y"/>
                                          </p:val>
                                        </p:tav>
                                      </p:tavLst>
                                    </p:anim>
                                    <p:animEffect transition="in" filter="wipe(up)">
                                      <p:cBhvr>
                                        <p:cTn id="12" dur="500"/>
                                        <p:tgtEl>
                                          <p:spTgt spid="7"/>
                                        </p:tgtEl>
                                      </p:cBhvr>
                                    </p:animEffect>
                                  </p:childTnLst>
                                </p:cTn>
                              </p:par>
                              <p:par>
                                <p:cTn id="13" presetID="1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p:tgtEl>
                                          <p:spTgt spid="10"/>
                                        </p:tgtEl>
                                        <p:attrNameLst>
                                          <p:attrName>ppt_y</p:attrName>
                                        </p:attrNameLst>
                                      </p:cBhvr>
                                      <p:tavLst>
                                        <p:tav tm="0">
                                          <p:val>
                                            <p:strVal val="#ppt_y+#ppt_h*1.125000"/>
                                          </p:val>
                                        </p:tav>
                                        <p:tav tm="100000">
                                          <p:val>
                                            <p:strVal val="#ppt_y"/>
                                          </p:val>
                                        </p:tav>
                                      </p:tavLst>
                                    </p:anim>
                                    <p:animEffect transition="in" filter="wipe(up)">
                                      <p:cBhvr>
                                        <p:cTn id="16" dur="500"/>
                                        <p:tgtEl>
                                          <p:spTgt spid="10"/>
                                        </p:tgtEl>
                                      </p:cBhvr>
                                    </p:animEffect>
                                  </p:childTnLst>
                                </p:cTn>
                              </p:par>
                              <p:par>
                                <p:cTn id="17" presetID="12" presetClass="entr" presetSubtype="4"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p:tgtEl>
                                          <p:spTgt spid="11"/>
                                        </p:tgtEl>
                                        <p:attrNameLst>
                                          <p:attrName>ppt_y</p:attrName>
                                        </p:attrNameLst>
                                      </p:cBhvr>
                                      <p:tavLst>
                                        <p:tav tm="0">
                                          <p:val>
                                            <p:strVal val="#ppt_y+#ppt_h*1.125000"/>
                                          </p:val>
                                        </p:tav>
                                        <p:tav tm="100000">
                                          <p:val>
                                            <p:strVal val="#ppt_y"/>
                                          </p:val>
                                        </p:tav>
                                      </p:tavLst>
                                    </p:anim>
                                    <p:animEffect transition="in" filter="wipe(up)">
                                      <p:cBhvr>
                                        <p:cTn id="2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10" grpId="0" animBg="1"/>
      <p:bldP spid="1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5" name="Straight Connector 104"/>
          <p:cNvCxnSpPr/>
          <p:nvPr/>
        </p:nvCxnSpPr>
        <p:spPr>
          <a:xfrm>
            <a:off x="4139952" y="5229200"/>
            <a:ext cx="0" cy="0"/>
          </a:xfrm>
          <a:prstGeom prst="line">
            <a:avLst/>
          </a:prstGeom>
        </p:spPr>
        <p:style>
          <a:lnRef idx="2">
            <a:schemeClr val="accent1"/>
          </a:lnRef>
          <a:fillRef idx="0">
            <a:schemeClr val="accent1"/>
          </a:fillRef>
          <a:effectRef idx="1">
            <a:schemeClr val="accent1"/>
          </a:effectRef>
          <a:fontRef idx="minor">
            <a:schemeClr val="tx1"/>
          </a:fontRef>
        </p:style>
      </p:cxnSp>
      <p:sp>
        <p:nvSpPr>
          <p:cNvPr id="4" name="Rectangle 3"/>
          <p:cNvSpPr/>
          <p:nvPr/>
        </p:nvSpPr>
        <p:spPr>
          <a:xfrm>
            <a:off x="2051720" y="3290501"/>
            <a:ext cx="2763383" cy="276999"/>
          </a:xfrm>
          <a:prstGeom prst="rect">
            <a:avLst/>
          </a:prstGeom>
        </p:spPr>
        <p:txBody>
          <a:bodyPr wrap="square">
            <a:spAutoFit/>
          </a:bodyPr>
          <a:lstStyle/>
          <a:p>
            <a:r>
              <a:rPr lang="en-US" b="1" baseline="30000" dirty="0" smtClean="0"/>
              <a:t> </a:t>
            </a:r>
            <a:endParaRPr lang="en-US" dirty="0"/>
          </a:p>
        </p:txBody>
      </p:sp>
      <p:sp>
        <p:nvSpPr>
          <p:cNvPr id="7" name="TextBox 6"/>
          <p:cNvSpPr txBox="1"/>
          <p:nvPr/>
        </p:nvSpPr>
        <p:spPr>
          <a:xfrm>
            <a:off x="2222440" y="3412878"/>
            <a:ext cx="184666" cy="369332"/>
          </a:xfrm>
          <a:prstGeom prst="rect">
            <a:avLst/>
          </a:prstGeom>
          <a:noFill/>
        </p:spPr>
        <p:txBody>
          <a:bodyPr wrap="none" rtlCol="0">
            <a:spAutoFit/>
          </a:bodyPr>
          <a:lstStyle/>
          <a:p>
            <a:endParaRPr lang="en-US" dirty="0"/>
          </a:p>
        </p:txBody>
      </p:sp>
      <p:pic>
        <p:nvPicPr>
          <p:cNvPr id="24" name="Picture 23" descr="Bump_Tab.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617" y="260649"/>
            <a:ext cx="3672408" cy="6501792"/>
          </a:xfrm>
          <a:prstGeom prst="rect">
            <a:avLst/>
          </a:prstGeom>
        </p:spPr>
      </p:pic>
      <p:sp>
        <p:nvSpPr>
          <p:cNvPr id="3" name="Rectangle 2"/>
          <p:cNvSpPr/>
          <p:nvPr/>
        </p:nvSpPr>
        <p:spPr>
          <a:xfrm>
            <a:off x="4139952" y="404664"/>
            <a:ext cx="2812489" cy="523220"/>
          </a:xfrm>
          <a:prstGeom prst="rect">
            <a:avLst/>
          </a:prstGeom>
        </p:spPr>
        <p:txBody>
          <a:bodyPr wrap="none">
            <a:spAutoFit/>
          </a:bodyPr>
          <a:lstStyle/>
          <a:p>
            <a:pPr lvl="0" eaLnBrk="0" fontAlgn="base" hangingPunct="0">
              <a:spcBef>
                <a:spcPct val="0"/>
              </a:spcBef>
              <a:spcAft>
                <a:spcPct val="0"/>
              </a:spcAft>
              <a:defRPr/>
            </a:pPr>
            <a:r>
              <a:rPr kumimoji="0" lang="en-US" altLang="ja-JP" sz="2800" b="1" kern="0" dirty="0">
                <a:effectLst>
                  <a:outerShdw blurRad="50800" dist="38100" dir="2700000" algn="tl" rotWithShape="0">
                    <a:prstClr val="black">
                      <a:alpha val="40000"/>
                    </a:prstClr>
                  </a:outerShdw>
                </a:effectLst>
              </a:rPr>
              <a:t>Start Bump Test</a:t>
            </a:r>
          </a:p>
        </p:txBody>
      </p:sp>
      <p:sp>
        <p:nvSpPr>
          <p:cNvPr id="5" name="Rectangle 4"/>
          <p:cNvSpPr/>
          <p:nvPr/>
        </p:nvSpPr>
        <p:spPr>
          <a:xfrm>
            <a:off x="4499992" y="1412776"/>
            <a:ext cx="4572000" cy="1323439"/>
          </a:xfrm>
          <a:prstGeom prst="rect">
            <a:avLst/>
          </a:prstGeom>
        </p:spPr>
        <p:txBody>
          <a:bodyPr>
            <a:spAutoFit/>
          </a:bodyPr>
          <a:lstStyle/>
          <a:p>
            <a:pPr marL="800100" lvl="1" indent="-342900" eaLnBrk="0" fontAlgn="base" hangingPunct="0">
              <a:spcBef>
                <a:spcPct val="0"/>
              </a:spcBef>
              <a:spcAft>
                <a:spcPct val="0"/>
              </a:spcAft>
              <a:buFont typeface="Wingdings" charset="2"/>
              <a:buChar char="Ø"/>
              <a:defRPr/>
            </a:pPr>
            <a:r>
              <a:rPr kumimoji="0" lang="en-US" altLang="ja-JP" sz="2000" kern="0" dirty="0"/>
              <a:t>Press the </a:t>
            </a:r>
            <a:r>
              <a:rPr kumimoji="0" lang="en-US" altLang="ja-JP" sz="2000" kern="0" dirty="0">
                <a:solidFill>
                  <a:srgbClr val="4F81BD"/>
                </a:solidFill>
              </a:rPr>
              <a:t>Function</a:t>
            </a:r>
            <a:r>
              <a:rPr kumimoji="0" lang="en-US" altLang="ja-JP" sz="2000" kern="0" dirty="0"/>
              <a:t> </a:t>
            </a:r>
            <a:r>
              <a:rPr kumimoji="0" lang="en-US" altLang="ja-JP" sz="2000" kern="0" dirty="0">
                <a:solidFill>
                  <a:srgbClr val="4F81BD"/>
                </a:solidFill>
              </a:rPr>
              <a:t>button</a:t>
            </a:r>
            <a:r>
              <a:rPr kumimoji="0" lang="en-US" altLang="ja-JP" sz="2000" kern="0" dirty="0"/>
              <a:t> in the upper left corner to get the </a:t>
            </a:r>
            <a:r>
              <a:rPr kumimoji="0" lang="en-US" altLang="ja-JP" sz="2000" kern="0" dirty="0">
                <a:solidFill>
                  <a:srgbClr val="4F81BD"/>
                </a:solidFill>
              </a:rPr>
              <a:t>Function Tab </a:t>
            </a:r>
            <a:r>
              <a:rPr kumimoji="0" lang="en-US" altLang="ja-JP" sz="2000" kern="0" dirty="0"/>
              <a:t>to </a:t>
            </a:r>
            <a:r>
              <a:rPr kumimoji="0" lang="en-US" altLang="ja-JP" sz="2000" kern="0" dirty="0" smtClean="0"/>
              <a:t>appear</a:t>
            </a:r>
          </a:p>
          <a:p>
            <a:pPr lvl="1" eaLnBrk="0" fontAlgn="base" hangingPunct="0">
              <a:spcBef>
                <a:spcPct val="0"/>
              </a:spcBef>
              <a:spcAft>
                <a:spcPct val="0"/>
              </a:spcAft>
              <a:defRPr/>
            </a:pPr>
            <a:endParaRPr kumimoji="0" lang="en-US" altLang="ja-JP" sz="2000" kern="0" dirty="0"/>
          </a:p>
        </p:txBody>
      </p:sp>
      <p:sp>
        <p:nvSpPr>
          <p:cNvPr id="6" name="Rectangle 5"/>
          <p:cNvSpPr/>
          <p:nvPr/>
        </p:nvSpPr>
        <p:spPr>
          <a:xfrm>
            <a:off x="4499992" y="4293096"/>
            <a:ext cx="4572000" cy="1631216"/>
          </a:xfrm>
          <a:prstGeom prst="rect">
            <a:avLst/>
          </a:prstGeom>
        </p:spPr>
        <p:txBody>
          <a:bodyPr>
            <a:spAutoFit/>
          </a:bodyPr>
          <a:lstStyle/>
          <a:p>
            <a:pPr lvl="1" eaLnBrk="0" fontAlgn="base" hangingPunct="0">
              <a:spcBef>
                <a:spcPct val="0"/>
              </a:spcBef>
              <a:spcAft>
                <a:spcPct val="0"/>
              </a:spcAft>
              <a:defRPr/>
            </a:pPr>
            <a:r>
              <a:rPr kumimoji="0" lang="en-US" altLang="ja-JP" sz="2000" kern="0" dirty="0"/>
              <a:t>If you wish to cancel the bump test, press the </a:t>
            </a:r>
            <a:r>
              <a:rPr kumimoji="0" lang="en-US" altLang="ja-JP" sz="2000" kern="0" dirty="0">
                <a:solidFill>
                  <a:srgbClr val="4F81BD"/>
                </a:solidFill>
              </a:rPr>
              <a:t>BUMP Cancel </a:t>
            </a:r>
            <a:r>
              <a:rPr kumimoji="0" lang="en-US" altLang="ja-JP" sz="2000" kern="0" dirty="0"/>
              <a:t>button in the </a:t>
            </a:r>
            <a:r>
              <a:rPr kumimoji="0" lang="en-US" altLang="ja-JP" sz="2000" kern="0" dirty="0">
                <a:solidFill>
                  <a:srgbClr val="4F81BD"/>
                </a:solidFill>
              </a:rPr>
              <a:t>Function Tab </a:t>
            </a:r>
            <a:r>
              <a:rPr kumimoji="0" lang="en-US" altLang="ja-JP" sz="2000" kern="0" dirty="0"/>
              <a:t>and press </a:t>
            </a:r>
            <a:r>
              <a:rPr kumimoji="0" lang="en-US" altLang="ja-JP" sz="2000" kern="0" dirty="0">
                <a:solidFill>
                  <a:srgbClr val="4F81BD"/>
                </a:solidFill>
              </a:rPr>
              <a:t>Yes</a:t>
            </a:r>
            <a:r>
              <a:rPr kumimoji="0" lang="en-US" altLang="ja-JP" sz="2000" kern="0" dirty="0"/>
              <a:t> in the window that appears</a:t>
            </a:r>
          </a:p>
        </p:txBody>
      </p:sp>
      <p:cxnSp>
        <p:nvCxnSpPr>
          <p:cNvPr id="16" name="Straight Arrow Connector 15"/>
          <p:cNvCxnSpPr/>
          <p:nvPr/>
        </p:nvCxnSpPr>
        <p:spPr>
          <a:xfrm flipH="1">
            <a:off x="4932040" y="1628800"/>
            <a:ext cx="108012" cy="144016"/>
          </a:xfrm>
          <a:prstGeom prst="straightConnector1">
            <a:avLst/>
          </a:prstGeom>
          <a:ln>
            <a:solidFill>
              <a:schemeClr val="tx2">
                <a:lumMod val="60000"/>
                <a:lumOff val="40000"/>
              </a:schemeClr>
            </a:solidFill>
            <a:tailEnd type="arrow"/>
          </a:ln>
        </p:spPr>
        <p:style>
          <a:lnRef idx="2">
            <a:schemeClr val="dk1"/>
          </a:lnRef>
          <a:fillRef idx="0">
            <a:schemeClr val="dk1"/>
          </a:fillRef>
          <a:effectRef idx="1">
            <a:schemeClr val="dk1"/>
          </a:effectRef>
          <a:fontRef idx="minor">
            <a:schemeClr val="tx1"/>
          </a:fontRef>
        </p:style>
      </p:cxnSp>
      <p:sp>
        <p:nvSpPr>
          <p:cNvPr id="22" name="Rectangle 21"/>
          <p:cNvSpPr/>
          <p:nvPr/>
        </p:nvSpPr>
        <p:spPr>
          <a:xfrm>
            <a:off x="4499992" y="2937138"/>
            <a:ext cx="4572000" cy="707886"/>
          </a:xfrm>
          <a:prstGeom prst="rect">
            <a:avLst/>
          </a:prstGeom>
        </p:spPr>
        <p:txBody>
          <a:bodyPr>
            <a:spAutoFit/>
          </a:bodyPr>
          <a:lstStyle/>
          <a:p>
            <a:pPr marL="800100" lvl="1" indent="-342900" eaLnBrk="0" fontAlgn="base" hangingPunct="0">
              <a:spcBef>
                <a:spcPct val="0"/>
              </a:spcBef>
              <a:spcAft>
                <a:spcPct val="0"/>
              </a:spcAft>
              <a:buFont typeface="Wingdings" charset="2"/>
              <a:buChar char="Ø"/>
              <a:defRPr/>
            </a:pPr>
            <a:r>
              <a:rPr kumimoji="0" lang="en-US" altLang="ja-JP" sz="2000" kern="0" dirty="0"/>
              <a:t>Press the </a:t>
            </a:r>
            <a:r>
              <a:rPr kumimoji="0" lang="en-US" altLang="ja-JP" sz="2000" kern="0" dirty="0">
                <a:solidFill>
                  <a:srgbClr val="4F81BD"/>
                </a:solidFill>
              </a:rPr>
              <a:t>Bump</a:t>
            </a:r>
            <a:r>
              <a:rPr kumimoji="0" lang="en-US" altLang="ja-JP" sz="2000" kern="0" dirty="0"/>
              <a:t> </a:t>
            </a:r>
            <a:r>
              <a:rPr kumimoji="0" lang="en-US" altLang="ja-JP" sz="2000" kern="0" dirty="0">
                <a:solidFill>
                  <a:srgbClr val="4F81BD"/>
                </a:solidFill>
              </a:rPr>
              <a:t>button</a:t>
            </a:r>
            <a:r>
              <a:rPr kumimoji="0" lang="en-US" altLang="ja-JP" sz="2000" kern="0" dirty="0"/>
              <a:t> to initiate a bump test</a:t>
            </a:r>
          </a:p>
        </p:txBody>
      </p:sp>
      <p:cxnSp>
        <p:nvCxnSpPr>
          <p:cNvPr id="18" name="Straight Arrow Connector 17"/>
          <p:cNvCxnSpPr/>
          <p:nvPr/>
        </p:nvCxnSpPr>
        <p:spPr>
          <a:xfrm flipH="1">
            <a:off x="4932040" y="3212976"/>
            <a:ext cx="144016" cy="144016"/>
          </a:xfrm>
          <a:prstGeom prst="straightConnector1">
            <a:avLst/>
          </a:prstGeom>
          <a:ln>
            <a:solidFill>
              <a:schemeClr val="tx2">
                <a:lumMod val="60000"/>
                <a:lumOff val="40000"/>
              </a:schemeClr>
            </a:solidFill>
            <a:tailEnd type="arrow"/>
          </a:ln>
        </p:spPr>
        <p:style>
          <a:lnRef idx="2">
            <a:schemeClr val="dk1"/>
          </a:lnRef>
          <a:fillRef idx="0">
            <a:schemeClr val="dk1"/>
          </a:fillRef>
          <a:effectRef idx="1">
            <a:schemeClr val="dk1"/>
          </a:effectRef>
          <a:fontRef idx="minor">
            <a:schemeClr val="tx1"/>
          </a:fontRef>
        </p:style>
      </p:cxnSp>
      <p:sp>
        <p:nvSpPr>
          <p:cNvPr id="10" name="Frame 9"/>
          <p:cNvSpPr/>
          <p:nvPr/>
        </p:nvSpPr>
        <p:spPr>
          <a:xfrm>
            <a:off x="2411760" y="5013176"/>
            <a:ext cx="432048" cy="216024"/>
          </a:xfrm>
          <a:prstGeom prst="fram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1" name="Frame 10"/>
          <p:cNvSpPr/>
          <p:nvPr/>
        </p:nvSpPr>
        <p:spPr>
          <a:xfrm>
            <a:off x="2411760" y="5229200"/>
            <a:ext cx="504056" cy="288032"/>
          </a:xfrm>
          <a:prstGeom prst="frame">
            <a:avLst>
              <a:gd name="adj1" fmla="val 12500"/>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508677647"/>
      </p:ext>
    </p:extLst>
  </p:cSld>
  <p:clrMapOvr>
    <a:masterClrMapping/>
  </p:clrMapOvr>
  <mc:AlternateContent xmlns:mc="http://schemas.openxmlformats.org/markup-compatibility/2006" xmlns:p14="http://schemas.microsoft.com/office/powerpoint/2010/main">
    <mc:Choice Requires="p14">
      <p:transition spd="slow" p14:dur="800">
        <p:fade/>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2000"/>
                                        <p:tgtEl>
                                          <p:spTgt spid="16"/>
                                        </p:tgtEl>
                                      </p:cBhvr>
                                    </p:animEffect>
                                  </p:childTnLst>
                                </p:cTn>
                              </p:par>
                              <p:par>
                                <p:cTn id="13" presetID="0" presetClass="path" presetSubtype="0" repeatCount="indefinite" accel="50000" decel="50000" fill="hold" nodeType="withEffect">
                                  <p:stCondLst>
                                    <p:cond delay="0"/>
                                  </p:stCondLst>
                                  <p:endCondLst>
                                    <p:cond evt="onNext" delay="0">
                                      <p:tgtEl>
                                        <p:sldTgt/>
                                      </p:tgtEl>
                                    </p:cond>
                                  </p:endCondLst>
                                  <p:childTnLst>
                                    <p:animMotion origin="layout" path="M 0.00191 3.33333E-6 L -0.25989 0.4831 " pathEditMode="relative" rAng="0" ptsTypes="AA">
                                      <p:cBhvr>
                                        <p:cTn id="14" dur="2000" fill="hold"/>
                                        <p:tgtEl>
                                          <p:spTgt spid="16"/>
                                        </p:tgtEl>
                                        <p:attrNameLst>
                                          <p:attrName>ppt_x</p:attrName>
                                          <p:attrName>ppt_y</p:attrName>
                                        </p:attrNameLst>
                                      </p:cBhvr>
                                      <p:rCtr x="-13090" y="24144"/>
                                    </p:animMotion>
                                  </p:childTnLst>
                                  <p:subTnLst>
                                    <p:set>
                                      <p:cBhvr override="childStyle">
                                        <p:cTn dur="1" fill="hold" display="0" masterRel="nextClick" afterEffect="1"/>
                                        <p:tgtEl>
                                          <p:spTgt spid="16"/>
                                        </p:tgtEl>
                                        <p:attrNameLst>
                                          <p:attrName>style.visibility</p:attrName>
                                        </p:attrNameLst>
                                      </p:cBhvr>
                                      <p:to>
                                        <p:strVal val="hidden"/>
                                      </p:to>
                                    </p:set>
                                  </p:subTnLst>
                                </p:cTn>
                              </p:par>
                              <p:par>
                                <p:cTn id="15" presetID="10"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par>
                                <p:cTn id="18" presetID="26" presetClass="emph" presetSubtype="0" repeatCount="indefinite" fill="hold" grpId="1" nodeType="withEffect">
                                  <p:stCondLst>
                                    <p:cond delay="0"/>
                                  </p:stCondLst>
                                  <p:endCondLst>
                                    <p:cond evt="onNext" delay="0">
                                      <p:tgtEl>
                                        <p:sldTgt/>
                                      </p:tgtEl>
                                    </p:cond>
                                  </p:endCondLst>
                                  <p:childTnLst>
                                    <p:animEffect transition="out" filter="fade">
                                      <p:cBhvr>
                                        <p:cTn id="19" dur="1000" tmFilter="0, 0; .2, .5; .8, .5; 1, 0"/>
                                        <p:tgtEl>
                                          <p:spTgt spid="10"/>
                                        </p:tgtEl>
                                      </p:cBhvr>
                                    </p:animEffect>
                                    <p:animScale>
                                      <p:cBhvr>
                                        <p:cTn id="20" dur="500" autoRev="1" fill="hold"/>
                                        <p:tgtEl>
                                          <p:spTgt spid="10"/>
                                        </p:tgtEl>
                                      </p:cBhvr>
                                      <p:by x="105000" y="105000"/>
                                    </p:animScale>
                                  </p:childTnLst>
                                  <p:subTnLst>
                                    <p:set>
                                      <p:cBhvr override="childStyle">
                                        <p:cTn dur="1" fill="hold" display="0" masterRel="nextClick" afterEffect="1"/>
                                        <p:tgtEl>
                                          <p:spTgt spid="10"/>
                                        </p:tgtEl>
                                        <p:attrNameLst>
                                          <p:attrName>style.visibility</p:attrName>
                                        </p:attrNameLst>
                                      </p:cBhvr>
                                      <p:to>
                                        <p:strVal val="hidden"/>
                                      </p:to>
                                    </p:set>
                                  </p:subTnLst>
                                </p:cTn>
                              </p:par>
                              <p:par>
                                <p:cTn id="21" presetID="10"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500"/>
                                        <p:tgtEl>
                                          <p:spTgt spid="22"/>
                                        </p:tgtEl>
                                      </p:cBhvr>
                                    </p:animEffect>
                                  </p:childTnLst>
                                </p:cTn>
                              </p:par>
                              <p:par>
                                <p:cTn id="29" presetID="10" presetClass="entr" presetSubtype="0" fill="hold" nodeType="with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2000"/>
                                        <p:tgtEl>
                                          <p:spTgt spid="18"/>
                                        </p:tgtEl>
                                      </p:cBhvr>
                                    </p:animEffect>
                                  </p:childTnLst>
                                </p:cTn>
                              </p:par>
                              <p:par>
                                <p:cTn id="32" presetID="0" presetClass="path" presetSubtype="0" repeatCount="indefinite" accel="50000" decel="50000" fill="hold" nodeType="withEffect">
                                  <p:stCondLst>
                                    <p:cond delay="0"/>
                                  </p:stCondLst>
                                  <p:endCondLst>
                                    <p:cond evt="onNext" delay="0">
                                      <p:tgtEl>
                                        <p:sldTgt/>
                                      </p:tgtEl>
                                    </p:cond>
                                  </p:endCondLst>
                                  <p:childTnLst>
                                    <p:animMotion origin="layout" path="M -2.22222E-6 4.81481E-6 L -0.24409 0.29398 " pathEditMode="relative" rAng="0" ptsTypes="AA">
                                      <p:cBhvr>
                                        <p:cTn id="33" dur="2000" fill="hold"/>
                                        <p:tgtEl>
                                          <p:spTgt spid="18"/>
                                        </p:tgtEl>
                                        <p:attrNameLst>
                                          <p:attrName>ppt_x</p:attrName>
                                          <p:attrName>ppt_y</p:attrName>
                                        </p:attrNameLst>
                                      </p:cBhvr>
                                      <p:rCtr x="-12205" y="14699"/>
                                    </p:animMotion>
                                  </p:childTnLst>
                                  <p:subTnLst>
                                    <p:set>
                                      <p:cBhvr override="childStyle">
                                        <p:cTn dur="1" fill="hold" display="0" masterRel="nextClick" afterEffect="1"/>
                                        <p:tgtEl>
                                          <p:spTgt spid="18"/>
                                        </p:tgtEl>
                                        <p:attrNameLst>
                                          <p:attrName>style.visibility</p:attrName>
                                        </p:attrNameLst>
                                      </p:cBhvr>
                                      <p:to>
                                        <p:strVal val="hidden"/>
                                      </p:to>
                                    </p:set>
                                  </p:subTnLst>
                                </p:cTn>
                              </p:par>
                              <p:par>
                                <p:cTn id="34" presetID="10" presetClass="entr" presetSubtype="0" fill="hold" grpId="0" nodeType="with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500"/>
                                        <p:tgtEl>
                                          <p:spTgt spid="11"/>
                                        </p:tgtEl>
                                      </p:cBhvr>
                                    </p:animEffect>
                                  </p:childTnLst>
                                </p:cTn>
                              </p:par>
                              <p:par>
                                <p:cTn id="37" presetID="26" presetClass="emph" presetSubtype="0" repeatCount="indefinite" fill="hold" grpId="1" nodeType="withEffect">
                                  <p:stCondLst>
                                    <p:cond delay="0"/>
                                  </p:stCondLst>
                                  <p:endCondLst>
                                    <p:cond evt="onNext" delay="0">
                                      <p:tgtEl>
                                        <p:sldTgt/>
                                      </p:tgtEl>
                                    </p:cond>
                                  </p:endCondLst>
                                  <p:childTnLst>
                                    <p:animEffect transition="out" filter="fade">
                                      <p:cBhvr>
                                        <p:cTn id="38" dur="1000" tmFilter="0, 0; .2, .5; .8, .5; 1, 0"/>
                                        <p:tgtEl>
                                          <p:spTgt spid="11"/>
                                        </p:tgtEl>
                                      </p:cBhvr>
                                    </p:animEffect>
                                    <p:animScale>
                                      <p:cBhvr>
                                        <p:cTn id="39" dur="500" autoRev="1" fill="hold"/>
                                        <p:tgtEl>
                                          <p:spTgt spid="11"/>
                                        </p:tgtEl>
                                      </p:cBhvr>
                                      <p:by x="105000" y="105000"/>
                                    </p:animScale>
                                  </p:childTnLst>
                                  <p:subTnLst>
                                    <p:set>
                                      <p:cBhvr override="childStyle">
                                        <p:cTn dur="1" fill="hold" display="0" masterRel="nextClick" afterEffect="1"/>
                                        <p:tgtEl>
                                          <p:spTgt spid="11"/>
                                        </p:tgtEl>
                                        <p:attrNameLst>
                                          <p:attrName>style.visibility</p:attrName>
                                        </p:attrNameLst>
                                      </p:cBhvr>
                                      <p:to>
                                        <p:strVal val="hidden"/>
                                      </p:to>
                                    </p:set>
                                  </p:sub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6"/>
                                        </p:tgtEl>
                                        <p:attrNameLst>
                                          <p:attrName>style.visibility</p:attrName>
                                        </p:attrNameLst>
                                      </p:cBhvr>
                                      <p:to>
                                        <p:strVal val="visible"/>
                                      </p:to>
                                    </p:set>
                                    <p:animEffect transition="in" filter="fade">
                                      <p:cBhvr>
                                        <p:cTn id="4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22" grpId="0"/>
      <p:bldP spid="10" grpId="0" animBg="1"/>
      <p:bldP spid="10" grpId="1" animBg="1"/>
      <p:bldP spid="11" grpId="0" animBg="1"/>
      <p:bldP spid="11"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5" name="Straight Connector 104"/>
          <p:cNvCxnSpPr/>
          <p:nvPr/>
        </p:nvCxnSpPr>
        <p:spPr>
          <a:xfrm>
            <a:off x="4139952" y="5229200"/>
            <a:ext cx="0" cy="0"/>
          </a:xfrm>
          <a:prstGeom prst="line">
            <a:avLst/>
          </a:prstGeom>
        </p:spPr>
        <p:style>
          <a:lnRef idx="2">
            <a:schemeClr val="accent1"/>
          </a:lnRef>
          <a:fillRef idx="0">
            <a:schemeClr val="accent1"/>
          </a:fillRef>
          <a:effectRef idx="1">
            <a:schemeClr val="accent1"/>
          </a:effectRef>
          <a:fontRef idx="minor">
            <a:schemeClr val="tx1"/>
          </a:fontRef>
        </p:style>
      </p:cxnSp>
      <p:sp>
        <p:nvSpPr>
          <p:cNvPr id="4" name="Rectangle 3"/>
          <p:cNvSpPr/>
          <p:nvPr/>
        </p:nvSpPr>
        <p:spPr>
          <a:xfrm>
            <a:off x="2051720" y="3290501"/>
            <a:ext cx="2763383" cy="276999"/>
          </a:xfrm>
          <a:prstGeom prst="rect">
            <a:avLst/>
          </a:prstGeom>
        </p:spPr>
        <p:txBody>
          <a:bodyPr wrap="square">
            <a:spAutoFit/>
          </a:bodyPr>
          <a:lstStyle/>
          <a:p>
            <a:r>
              <a:rPr lang="en-US" b="1" baseline="30000" dirty="0" smtClean="0"/>
              <a:t> </a:t>
            </a:r>
            <a:endParaRPr lang="en-US" dirty="0"/>
          </a:p>
        </p:txBody>
      </p:sp>
      <p:sp>
        <p:nvSpPr>
          <p:cNvPr id="7" name="TextBox 6"/>
          <p:cNvSpPr txBox="1"/>
          <p:nvPr/>
        </p:nvSpPr>
        <p:spPr>
          <a:xfrm>
            <a:off x="2222440" y="3412878"/>
            <a:ext cx="184666" cy="369332"/>
          </a:xfrm>
          <a:prstGeom prst="rect">
            <a:avLst/>
          </a:prstGeom>
          <a:noFill/>
        </p:spPr>
        <p:txBody>
          <a:bodyPr wrap="none" rtlCol="0">
            <a:spAutoFit/>
          </a:bodyPr>
          <a:lstStyle/>
          <a:p>
            <a:endParaRPr lang="en-US" dirty="0"/>
          </a:p>
        </p:txBody>
      </p:sp>
      <p:sp>
        <p:nvSpPr>
          <p:cNvPr id="8" name="TextBox 7"/>
          <p:cNvSpPr txBox="1"/>
          <p:nvPr/>
        </p:nvSpPr>
        <p:spPr>
          <a:xfrm>
            <a:off x="467544" y="1700808"/>
            <a:ext cx="4392488" cy="369332"/>
          </a:xfrm>
          <a:prstGeom prst="rect">
            <a:avLst/>
          </a:prstGeom>
          <a:noFill/>
        </p:spPr>
        <p:txBody>
          <a:bodyPr wrap="square" rtlCol="0">
            <a:spAutoFit/>
          </a:bodyPr>
          <a:lstStyle/>
          <a:p>
            <a:endParaRPr lang="en-US" dirty="0"/>
          </a:p>
        </p:txBody>
      </p:sp>
      <p:pic>
        <p:nvPicPr>
          <p:cNvPr id="2" name="Picture 1" descr="Bump_Air.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94940" y="0"/>
            <a:ext cx="3873604" cy="6858000"/>
          </a:xfrm>
          <a:prstGeom prst="rect">
            <a:avLst/>
          </a:prstGeom>
        </p:spPr>
      </p:pic>
      <p:sp>
        <p:nvSpPr>
          <p:cNvPr id="3" name="Rectangle 2"/>
          <p:cNvSpPr/>
          <p:nvPr/>
        </p:nvSpPr>
        <p:spPr>
          <a:xfrm>
            <a:off x="2694641" y="476672"/>
            <a:ext cx="3677559" cy="523220"/>
          </a:xfrm>
          <a:prstGeom prst="rect">
            <a:avLst/>
          </a:prstGeom>
        </p:spPr>
        <p:txBody>
          <a:bodyPr wrap="none">
            <a:spAutoFit/>
          </a:bodyPr>
          <a:lstStyle/>
          <a:p>
            <a:pPr lvl="0" eaLnBrk="0" fontAlgn="base" hangingPunct="0">
              <a:spcBef>
                <a:spcPct val="0"/>
              </a:spcBef>
              <a:spcAft>
                <a:spcPct val="0"/>
              </a:spcAft>
              <a:defRPr/>
            </a:pPr>
            <a:r>
              <a:rPr kumimoji="0" lang="en-US" altLang="ja-JP" sz="2800" b="1" kern="0" dirty="0">
                <a:effectLst>
                  <a:outerShdw blurRad="50800" dist="38100" dir="2700000" algn="tl" rotWithShape="0">
                    <a:prstClr val="black">
                      <a:alpha val="40000"/>
                    </a:prstClr>
                  </a:outerShdw>
                </a:effectLst>
              </a:rPr>
              <a:t>Fresh Air Adjustment</a:t>
            </a:r>
          </a:p>
        </p:txBody>
      </p:sp>
      <p:sp>
        <p:nvSpPr>
          <p:cNvPr id="5" name="Rectangle 4"/>
          <p:cNvSpPr/>
          <p:nvPr/>
        </p:nvSpPr>
        <p:spPr>
          <a:xfrm>
            <a:off x="1043608" y="1988840"/>
            <a:ext cx="4572000" cy="1323439"/>
          </a:xfrm>
          <a:prstGeom prst="rect">
            <a:avLst/>
          </a:prstGeom>
        </p:spPr>
        <p:txBody>
          <a:bodyPr>
            <a:spAutoFit/>
          </a:bodyPr>
          <a:lstStyle/>
          <a:p>
            <a:pPr marL="800100" lvl="1" indent="-342900" eaLnBrk="0" fontAlgn="base" hangingPunct="0">
              <a:spcBef>
                <a:spcPct val="0"/>
              </a:spcBef>
              <a:spcAft>
                <a:spcPct val="0"/>
              </a:spcAft>
              <a:buFont typeface="Wingdings" charset="2"/>
              <a:buChar char="Ø"/>
              <a:defRPr/>
            </a:pPr>
            <a:r>
              <a:rPr kumimoji="0" lang="en-US" altLang="ja-JP" sz="2000" kern="0" dirty="0"/>
              <a:t>The SDM 6000 will apply fresh air to the GX-6000 to the time defined by the </a:t>
            </a:r>
            <a:r>
              <a:rPr kumimoji="0" lang="en-US" altLang="ja-JP" sz="2000" kern="0" dirty="0">
                <a:solidFill>
                  <a:srgbClr val="4F81BD"/>
                </a:solidFill>
              </a:rPr>
              <a:t>AIR Flush </a:t>
            </a:r>
            <a:r>
              <a:rPr kumimoji="0" lang="en-US" altLang="ja-JP" sz="2000" kern="0" dirty="0"/>
              <a:t>bump test parameter.</a:t>
            </a:r>
          </a:p>
        </p:txBody>
      </p:sp>
      <p:sp>
        <p:nvSpPr>
          <p:cNvPr id="6" name="Rectangle 5"/>
          <p:cNvSpPr/>
          <p:nvPr/>
        </p:nvSpPr>
        <p:spPr>
          <a:xfrm>
            <a:off x="1043608" y="4005064"/>
            <a:ext cx="4572000" cy="1631216"/>
          </a:xfrm>
          <a:prstGeom prst="rect">
            <a:avLst/>
          </a:prstGeom>
        </p:spPr>
        <p:txBody>
          <a:bodyPr>
            <a:spAutoFit/>
          </a:bodyPr>
          <a:lstStyle/>
          <a:p>
            <a:pPr marL="800100" lvl="1" indent="-342900" eaLnBrk="0" fontAlgn="base" hangingPunct="0">
              <a:spcBef>
                <a:spcPct val="0"/>
              </a:spcBef>
              <a:spcAft>
                <a:spcPct val="0"/>
              </a:spcAft>
              <a:buFont typeface="Wingdings" charset="2"/>
              <a:buChar char="Ø"/>
              <a:defRPr/>
            </a:pPr>
            <a:r>
              <a:rPr kumimoji="0" lang="en-US" altLang="ja-JP" sz="2000" kern="0" dirty="0"/>
              <a:t>If one or more of the sensors fails the fresh air adjustment, the SDM-6000 will abort the bump test and will not apply calibration gas. </a:t>
            </a:r>
          </a:p>
        </p:txBody>
      </p:sp>
      <p:sp>
        <p:nvSpPr>
          <p:cNvPr id="9" name="Frame 8"/>
          <p:cNvSpPr/>
          <p:nvPr/>
        </p:nvSpPr>
        <p:spPr>
          <a:xfrm>
            <a:off x="6876256" y="5085184"/>
            <a:ext cx="720080" cy="288032"/>
          </a:xfrm>
          <a:prstGeom prst="fram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671669350"/>
      </p:ext>
    </p:extLst>
  </p:cSld>
  <p:clrMapOvr>
    <a:masterClrMapping/>
  </p:clrMapOvr>
  <mc:AlternateContent xmlns:mc="http://schemas.openxmlformats.org/markup-compatibility/2006" xmlns:p14="http://schemas.microsoft.com/office/powerpoint/2010/main">
    <mc:Choice Requires="p14">
      <p:transition spd="slow" p14:dur="800">
        <p:fade/>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26" presetClass="emph" presetSubtype="0" repeatCount="indefinite" fill="hold" grpId="1" nodeType="withEffect">
                                  <p:stCondLst>
                                    <p:cond delay="0"/>
                                  </p:stCondLst>
                                  <p:endCondLst>
                                    <p:cond evt="onNext" delay="0">
                                      <p:tgtEl>
                                        <p:sldTgt/>
                                      </p:tgtEl>
                                    </p:cond>
                                  </p:endCondLst>
                                  <p:childTnLst>
                                    <p:animEffect transition="out" filter="fade">
                                      <p:cBhvr>
                                        <p:cTn id="17" dur="500" tmFilter="0, 0; .2, .5; .8, .5; 1, 0"/>
                                        <p:tgtEl>
                                          <p:spTgt spid="9"/>
                                        </p:tgtEl>
                                      </p:cBhvr>
                                    </p:animEffect>
                                    <p:animScale>
                                      <p:cBhvr>
                                        <p:cTn id="18" dur="250" autoRev="1" fill="hold"/>
                                        <p:tgtEl>
                                          <p:spTgt spid="9"/>
                                        </p:tgtEl>
                                      </p:cBhvr>
                                      <p:by x="105000" y="105000"/>
                                    </p:animScale>
                                  </p:childTnLst>
                                  <p:subTnLst>
                                    <p:set>
                                      <p:cBhvr override="childStyle">
                                        <p:cTn dur="1" fill="hold" display="0" masterRel="nextClick" afterEffect="1"/>
                                        <p:tgtEl>
                                          <p:spTgt spid="9"/>
                                        </p:tgtEl>
                                        <p:attrNameLst>
                                          <p:attrName>style.visibility</p:attrName>
                                        </p:attrNameLst>
                                      </p:cBhvr>
                                      <p:to>
                                        <p:strVal val="hidden"/>
                                      </p:to>
                                    </p:set>
                                  </p:sub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9" grpId="0" animBg="1"/>
      <p:bldP spid="9" grpId="1"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5" name="Straight Connector 104"/>
          <p:cNvCxnSpPr/>
          <p:nvPr/>
        </p:nvCxnSpPr>
        <p:spPr>
          <a:xfrm>
            <a:off x="4139952" y="5229200"/>
            <a:ext cx="0" cy="0"/>
          </a:xfrm>
          <a:prstGeom prst="line">
            <a:avLst/>
          </a:prstGeom>
        </p:spPr>
        <p:style>
          <a:lnRef idx="2">
            <a:schemeClr val="accent1"/>
          </a:lnRef>
          <a:fillRef idx="0">
            <a:schemeClr val="accent1"/>
          </a:fillRef>
          <a:effectRef idx="1">
            <a:schemeClr val="accent1"/>
          </a:effectRef>
          <a:fontRef idx="minor">
            <a:schemeClr val="tx1"/>
          </a:fontRef>
        </p:style>
      </p:cxnSp>
      <p:sp>
        <p:nvSpPr>
          <p:cNvPr id="4" name="Rectangle 3"/>
          <p:cNvSpPr/>
          <p:nvPr/>
        </p:nvSpPr>
        <p:spPr>
          <a:xfrm>
            <a:off x="2051720" y="3290501"/>
            <a:ext cx="2763383" cy="276999"/>
          </a:xfrm>
          <a:prstGeom prst="rect">
            <a:avLst/>
          </a:prstGeom>
        </p:spPr>
        <p:txBody>
          <a:bodyPr wrap="square">
            <a:spAutoFit/>
          </a:bodyPr>
          <a:lstStyle/>
          <a:p>
            <a:r>
              <a:rPr lang="en-US" b="1" baseline="30000" dirty="0" smtClean="0"/>
              <a:t> </a:t>
            </a:r>
            <a:endParaRPr lang="en-US" dirty="0"/>
          </a:p>
        </p:txBody>
      </p:sp>
      <p:sp>
        <p:nvSpPr>
          <p:cNvPr id="7" name="TextBox 6"/>
          <p:cNvSpPr txBox="1"/>
          <p:nvPr/>
        </p:nvSpPr>
        <p:spPr>
          <a:xfrm>
            <a:off x="2222440" y="3412878"/>
            <a:ext cx="184666" cy="369332"/>
          </a:xfrm>
          <a:prstGeom prst="rect">
            <a:avLst/>
          </a:prstGeom>
          <a:noFill/>
        </p:spPr>
        <p:txBody>
          <a:bodyPr wrap="none" rtlCol="0">
            <a:spAutoFit/>
          </a:bodyPr>
          <a:lstStyle/>
          <a:p>
            <a:endParaRPr lang="en-US" dirty="0"/>
          </a:p>
        </p:txBody>
      </p:sp>
      <p:sp>
        <p:nvSpPr>
          <p:cNvPr id="8" name="TextBox 7"/>
          <p:cNvSpPr txBox="1"/>
          <p:nvPr/>
        </p:nvSpPr>
        <p:spPr>
          <a:xfrm>
            <a:off x="467544" y="1700808"/>
            <a:ext cx="4392488" cy="369332"/>
          </a:xfrm>
          <a:prstGeom prst="rect">
            <a:avLst/>
          </a:prstGeom>
          <a:noFill/>
        </p:spPr>
        <p:txBody>
          <a:bodyPr wrap="square" rtlCol="0">
            <a:spAutoFit/>
          </a:bodyPr>
          <a:lstStyle/>
          <a:p>
            <a:endParaRPr lang="en-US" dirty="0"/>
          </a:p>
        </p:txBody>
      </p:sp>
      <p:pic>
        <p:nvPicPr>
          <p:cNvPr id="3" name="Picture 2" descr="Bump_Gas.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616" y="0"/>
            <a:ext cx="3873604" cy="6858000"/>
          </a:xfrm>
          <a:prstGeom prst="rect">
            <a:avLst/>
          </a:prstGeom>
        </p:spPr>
      </p:pic>
      <p:sp>
        <p:nvSpPr>
          <p:cNvPr id="2" name="Rectangle 1"/>
          <p:cNvSpPr/>
          <p:nvPr/>
        </p:nvSpPr>
        <p:spPr>
          <a:xfrm>
            <a:off x="4335929" y="332656"/>
            <a:ext cx="2468319" cy="523220"/>
          </a:xfrm>
          <a:prstGeom prst="rect">
            <a:avLst/>
          </a:prstGeom>
        </p:spPr>
        <p:txBody>
          <a:bodyPr wrap="none">
            <a:spAutoFit/>
          </a:bodyPr>
          <a:lstStyle/>
          <a:p>
            <a:pPr lvl="0" eaLnBrk="0" fontAlgn="base" hangingPunct="0">
              <a:spcBef>
                <a:spcPct val="0"/>
              </a:spcBef>
              <a:spcAft>
                <a:spcPct val="0"/>
              </a:spcAft>
              <a:defRPr/>
            </a:pPr>
            <a:r>
              <a:rPr kumimoji="0" lang="en-US" altLang="ja-JP" sz="2800" b="1" kern="0" dirty="0">
                <a:effectLst>
                  <a:outerShdw blurRad="50800" dist="38100" dir="2700000" algn="tl" rotWithShape="0">
                    <a:prstClr val="black">
                      <a:alpha val="40000"/>
                    </a:prstClr>
                  </a:outerShdw>
                </a:effectLst>
              </a:rPr>
              <a:t>Bump Testing </a:t>
            </a:r>
          </a:p>
        </p:txBody>
      </p:sp>
      <p:sp>
        <p:nvSpPr>
          <p:cNvPr id="5" name="Rectangle 4"/>
          <p:cNvSpPr/>
          <p:nvPr/>
        </p:nvSpPr>
        <p:spPr>
          <a:xfrm>
            <a:off x="4427984" y="1562016"/>
            <a:ext cx="4608512" cy="1938992"/>
          </a:xfrm>
          <a:prstGeom prst="rect">
            <a:avLst/>
          </a:prstGeom>
        </p:spPr>
        <p:txBody>
          <a:bodyPr wrap="square">
            <a:spAutoFit/>
          </a:bodyPr>
          <a:lstStyle/>
          <a:p>
            <a:pPr marL="800100" lvl="1" indent="-342900" eaLnBrk="0" fontAlgn="base" hangingPunct="0">
              <a:spcBef>
                <a:spcPct val="0"/>
              </a:spcBef>
              <a:spcAft>
                <a:spcPct val="0"/>
              </a:spcAft>
              <a:buFont typeface="Wingdings" charset="2"/>
              <a:buChar char="Ø"/>
              <a:defRPr/>
            </a:pPr>
            <a:r>
              <a:rPr kumimoji="0" lang="en-US" altLang="ja-JP" sz="2000" kern="0" dirty="0"/>
              <a:t>The SDM 6000 will apply calibration gas in the order of the active gas inlet fittings. The SDM-6000 will analyze the results after the end of each gas application.</a:t>
            </a:r>
          </a:p>
        </p:txBody>
      </p:sp>
      <p:sp>
        <p:nvSpPr>
          <p:cNvPr id="6" name="Rectangle 5"/>
          <p:cNvSpPr/>
          <p:nvPr/>
        </p:nvSpPr>
        <p:spPr>
          <a:xfrm>
            <a:off x="4427984" y="4265801"/>
            <a:ext cx="4572000" cy="1323439"/>
          </a:xfrm>
          <a:prstGeom prst="rect">
            <a:avLst/>
          </a:prstGeom>
        </p:spPr>
        <p:txBody>
          <a:bodyPr>
            <a:spAutoFit/>
          </a:bodyPr>
          <a:lstStyle/>
          <a:p>
            <a:pPr marL="800100" lvl="1" indent="-342900" eaLnBrk="0" fontAlgn="base" hangingPunct="0">
              <a:spcBef>
                <a:spcPct val="0"/>
              </a:spcBef>
              <a:spcAft>
                <a:spcPct val="0"/>
              </a:spcAft>
              <a:buFont typeface="Wingdings" charset="2"/>
              <a:buChar char="Ø"/>
              <a:defRPr/>
            </a:pPr>
            <a:r>
              <a:rPr lang="en-US" sz="2000" dirty="0">
                <a:cs typeface="Century Gothic"/>
              </a:rPr>
              <a:t>The GX-6000 will shut off after 15 seconds. If the bump test failed, the GX-6000 will shut off after 10 minutes.</a:t>
            </a:r>
          </a:p>
        </p:txBody>
      </p:sp>
    </p:spTree>
    <p:extLst>
      <p:ext uri="{BB962C8B-B14F-4D97-AF65-F5344CB8AC3E}">
        <p14:creationId xmlns:p14="http://schemas.microsoft.com/office/powerpoint/2010/main" val="320054426"/>
      </p:ext>
    </p:extLst>
  </p:cSld>
  <p:clrMapOvr>
    <a:masterClrMapping/>
  </p:clrMapOvr>
  <mc:AlternateContent xmlns:mc="http://schemas.openxmlformats.org/markup-compatibility/2006" xmlns:p14="http://schemas.microsoft.com/office/powerpoint/2010/main">
    <mc:Choice Requires="p14">
      <p:transition spd="slow" p14:dur="800">
        <p:fade/>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5" name="Straight Connector 104"/>
          <p:cNvCxnSpPr/>
          <p:nvPr/>
        </p:nvCxnSpPr>
        <p:spPr>
          <a:xfrm>
            <a:off x="4139952" y="5229200"/>
            <a:ext cx="0" cy="0"/>
          </a:xfrm>
          <a:prstGeom prst="line">
            <a:avLst/>
          </a:prstGeom>
        </p:spPr>
        <p:style>
          <a:lnRef idx="2">
            <a:schemeClr val="accent1"/>
          </a:lnRef>
          <a:fillRef idx="0">
            <a:schemeClr val="accent1"/>
          </a:fillRef>
          <a:effectRef idx="1">
            <a:schemeClr val="accent1"/>
          </a:effectRef>
          <a:fontRef idx="minor">
            <a:schemeClr val="tx1"/>
          </a:fontRef>
        </p:style>
      </p:cxnSp>
      <p:sp>
        <p:nvSpPr>
          <p:cNvPr id="4" name="Rectangle 3"/>
          <p:cNvSpPr/>
          <p:nvPr/>
        </p:nvSpPr>
        <p:spPr>
          <a:xfrm>
            <a:off x="2051720" y="3290501"/>
            <a:ext cx="2763383" cy="276999"/>
          </a:xfrm>
          <a:prstGeom prst="rect">
            <a:avLst/>
          </a:prstGeom>
        </p:spPr>
        <p:txBody>
          <a:bodyPr wrap="square">
            <a:spAutoFit/>
          </a:bodyPr>
          <a:lstStyle/>
          <a:p>
            <a:r>
              <a:rPr lang="en-US" b="1" baseline="30000" dirty="0" smtClean="0"/>
              <a:t> </a:t>
            </a:r>
            <a:endParaRPr lang="en-US" dirty="0"/>
          </a:p>
        </p:txBody>
      </p:sp>
      <p:sp>
        <p:nvSpPr>
          <p:cNvPr id="7" name="TextBox 6"/>
          <p:cNvSpPr txBox="1"/>
          <p:nvPr/>
        </p:nvSpPr>
        <p:spPr>
          <a:xfrm>
            <a:off x="2222440" y="3412878"/>
            <a:ext cx="184666" cy="369332"/>
          </a:xfrm>
          <a:prstGeom prst="rect">
            <a:avLst/>
          </a:prstGeom>
          <a:noFill/>
        </p:spPr>
        <p:txBody>
          <a:bodyPr wrap="none" rtlCol="0">
            <a:spAutoFit/>
          </a:bodyPr>
          <a:lstStyle/>
          <a:p>
            <a:endParaRPr lang="en-US" dirty="0"/>
          </a:p>
        </p:txBody>
      </p:sp>
      <p:sp>
        <p:nvSpPr>
          <p:cNvPr id="8" name="TextBox 7"/>
          <p:cNvSpPr txBox="1"/>
          <p:nvPr/>
        </p:nvSpPr>
        <p:spPr>
          <a:xfrm>
            <a:off x="467544" y="1700808"/>
            <a:ext cx="4392488" cy="369332"/>
          </a:xfrm>
          <a:prstGeom prst="rect">
            <a:avLst/>
          </a:prstGeom>
          <a:noFill/>
        </p:spPr>
        <p:txBody>
          <a:bodyPr wrap="square" rtlCol="0">
            <a:spAutoFit/>
          </a:bodyPr>
          <a:lstStyle/>
          <a:p>
            <a:endParaRPr lang="en-US" dirty="0"/>
          </a:p>
        </p:txBody>
      </p:sp>
      <p:pic>
        <p:nvPicPr>
          <p:cNvPr id="2" name="Picture 1" descr="Bump_results.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70396" y="34960"/>
            <a:ext cx="3873604" cy="6823040"/>
          </a:xfrm>
          <a:prstGeom prst="rect">
            <a:avLst/>
          </a:prstGeom>
        </p:spPr>
      </p:pic>
      <p:sp>
        <p:nvSpPr>
          <p:cNvPr id="3" name="Rectangle 2"/>
          <p:cNvSpPr/>
          <p:nvPr/>
        </p:nvSpPr>
        <p:spPr>
          <a:xfrm>
            <a:off x="2627784" y="476672"/>
            <a:ext cx="3178925" cy="523220"/>
          </a:xfrm>
          <a:prstGeom prst="rect">
            <a:avLst/>
          </a:prstGeom>
        </p:spPr>
        <p:txBody>
          <a:bodyPr wrap="none">
            <a:spAutoFit/>
          </a:bodyPr>
          <a:lstStyle/>
          <a:p>
            <a:pPr lvl="0" eaLnBrk="0" fontAlgn="base" hangingPunct="0">
              <a:spcBef>
                <a:spcPct val="0"/>
              </a:spcBef>
              <a:spcAft>
                <a:spcPct val="0"/>
              </a:spcAft>
              <a:defRPr/>
            </a:pPr>
            <a:r>
              <a:rPr kumimoji="0" lang="en-US" altLang="ja-JP" sz="2800" b="1" kern="0" dirty="0">
                <a:effectLst>
                  <a:outerShdw blurRad="50800" dist="38100" dir="2700000" algn="tl" rotWithShape="0">
                    <a:prstClr val="black">
                      <a:alpha val="40000"/>
                    </a:prstClr>
                  </a:outerShdw>
                </a:effectLst>
              </a:rPr>
              <a:t>Bump Test Results</a:t>
            </a:r>
          </a:p>
        </p:txBody>
      </p:sp>
      <p:sp>
        <p:nvSpPr>
          <p:cNvPr id="9" name="Rectangle 8"/>
          <p:cNvSpPr/>
          <p:nvPr/>
        </p:nvSpPr>
        <p:spPr>
          <a:xfrm>
            <a:off x="864096" y="1340768"/>
            <a:ext cx="4572000" cy="2862322"/>
          </a:xfrm>
          <a:prstGeom prst="rect">
            <a:avLst/>
          </a:prstGeom>
        </p:spPr>
        <p:txBody>
          <a:bodyPr>
            <a:spAutoFit/>
          </a:bodyPr>
          <a:lstStyle/>
          <a:p>
            <a:pPr marL="800100" lvl="1" indent="-342900" eaLnBrk="0" fontAlgn="base" hangingPunct="0">
              <a:spcBef>
                <a:spcPct val="0"/>
              </a:spcBef>
              <a:spcAft>
                <a:spcPct val="0"/>
              </a:spcAft>
              <a:buFont typeface="Wingdings" charset="2"/>
              <a:buChar char="Ø"/>
              <a:defRPr/>
            </a:pPr>
            <a:r>
              <a:rPr lang="en-US" sz="2000" dirty="0">
                <a:cs typeface="Century Gothic"/>
              </a:rPr>
              <a:t>Once the bump test is over, the Function Tab will display a BUMP End Button. To view the test results, press the </a:t>
            </a:r>
            <a:r>
              <a:rPr lang="en-US" sz="2000" dirty="0">
                <a:solidFill>
                  <a:schemeClr val="accent1"/>
                </a:solidFill>
                <a:cs typeface="Century Gothic"/>
              </a:rPr>
              <a:t>Unit Button</a:t>
            </a:r>
            <a:r>
              <a:rPr lang="en-US" sz="2000" dirty="0">
                <a:cs typeface="Century Gothic"/>
              </a:rPr>
              <a:t> to display the Unit Tab. The displayed results will alternate between bump test results and alarm check results. </a:t>
            </a:r>
          </a:p>
        </p:txBody>
      </p:sp>
      <p:sp>
        <p:nvSpPr>
          <p:cNvPr id="10" name="Rectangle 9"/>
          <p:cNvSpPr/>
          <p:nvPr/>
        </p:nvSpPr>
        <p:spPr>
          <a:xfrm>
            <a:off x="827584" y="4221088"/>
            <a:ext cx="4572000" cy="2554545"/>
          </a:xfrm>
          <a:prstGeom prst="rect">
            <a:avLst/>
          </a:prstGeom>
        </p:spPr>
        <p:txBody>
          <a:bodyPr>
            <a:spAutoFit/>
          </a:bodyPr>
          <a:lstStyle/>
          <a:p>
            <a:pPr lvl="1" eaLnBrk="0" fontAlgn="base" hangingPunct="0">
              <a:spcBef>
                <a:spcPct val="0"/>
              </a:spcBef>
              <a:spcAft>
                <a:spcPct val="0"/>
              </a:spcAft>
              <a:defRPr/>
            </a:pPr>
            <a:endParaRPr lang="en-US" sz="2000" dirty="0">
              <a:cs typeface="Century Gothic"/>
            </a:endParaRPr>
          </a:p>
          <a:p>
            <a:pPr marL="800100" lvl="1" indent="-342900" eaLnBrk="0" fontAlgn="base" hangingPunct="0">
              <a:spcBef>
                <a:spcPct val="0"/>
              </a:spcBef>
              <a:spcAft>
                <a:spcPct val="0"/>
              </a:spcAft>
              <a:buFont typeface="Wingdings" charset="2"/>
              <a:buChar char="Ø"/>
              <a:defRPr/>
            </a:pPr>
            <a:r>
              <a:rPr lang="en-US" sz="2000" dirty="0">
                <a:cs typeface="Century Gothic"/>
              </a:rPr>
              <a:t>The test results will display on the Unit Tab until you press the BUMP End Button in the Function Tab even if the results of the bump test will be stored in the SDM-6000’s SD card</a:t>
            </a:r>
          </a:p>
        </p:txBody>
      </p:sp>
      <p:sp>
        <p:nvSpPr>
          <p:cNvPr id="11" name="Frame 10"/>
          <p:cNvSpPr/>
          <p:nvPr/>
        </p:nvSpPr>
        <p:spPr>
          <a:xfrm>
            <a:off x="7308304" y="5013176"/>
            <a:ext cx="360040" cy="216024"/>
          </a:xfrm>
          <a:prstGeom prst="frame">
            <a:avLst>
              <a:gd name="adj1" fmla="val 15067"/>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2" name="Frame 11"/>
          <p:cNvSpPr/>
          <p:nvPr/>
        </p:nvSpPr>
        <p:spPr>
          <a:xfrm>
            <a:off x="6516216" y="5229200"/>
            <a:ext cx="1296144" cy="576064"/>
          </a:xfrm>
          <a:prstGeom prst="frame">
            <a:avLst>
              <a:gd name="adj1" fmla="val 9077"/>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641224290"/>
      </p:ext>
    </p:extLst>
  </p:cSld>
  <p:clrMapOvr>
    <a:masterClrMapping/>
  </p:clrMapOvr>
  <mc:AlternateContent xmlns:mc="http://schemas.openxmlformats.org/markup-compatibility/2006" xmlns:p14="http://schemas.microsoft.com/office/powerpoint/2010/main">
    <mc:Choice Requires="p14">
      <p:transition spd="slow" p14:dur="800">
        <p:fade/>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26" presetClass="emph" presetSubtype="0" repeatCount="indefinite" fill="hold" grpId="1" nodeType="withEffect">
                                  <p:stCondLst>
                                    <p:cond delay="0"/>
                                  </p:stCondLst>
                                  <p:endCondLst>
                                    <p:cond evt="onNext" delay="0">
                                      <p:tgtEl>
                                        <p:sldTgt/>
                                      </p:tgtEl>
                                    </p:cond>
                                  </p:endCondLst>
                                  <p:childTnLst>
                                    <p:animEffect transition="out" filter="fade">
                                      <p:cBhvr>
                                        <p:cTn id="12" dur="500" tmFilter="0, 0; .2, .5; .8, .5; 1, 0"/>
                                        <p:tgtEl>
                                          <p:spTgt spid="11"/>
                                        </p:tgtEl>
                                      </p:cBhvr>
                                    </p:animEffect>
                                    <p:animScale>
                                      <p:cBhvr>
                                        <p:cTn id="13" dur="250" autoRev="1" fill="hold"/>
                                        <p:tgtEl>
                                          <p:spTgt spid="11"/>
                                        </p:tgtEl>
                                      </p:cBhvr>
                                      <p:by x="105000" y="105000"/>
                                    </p:animScale>
                                  </p:childTnLst>
                                  <p:subTnLst>
                                    <p:set>
                                      <p:cBhvr override="childStyle">
                                        <p:cTn dur="1" fill="hold" display="0" masterRel="nextClick" afterEffect="1"/>
                                        <p:tgtEl>
                                          <p:spTgt spid="11"/>
                                        </p:tgtEl>
                                        <p:attrNameLst>
                                          <p:attrName>style.visibility</p:attrName>
                                        </p:attrNameLst>
                                      </p:cBhvr>
                                      <p:to>
                                        <p:strVal val="hidden"/>
                                      </p:to>
                                    </p:set>
                                  </p:sub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childTnLst>
                                </p:cTn>
                              </p:par>
                              <p:par>
                                <p:cTn id="22" presetID="26" presetClass="emph" presetSubtype="0" repeatCount="indefinite" fill="hold" grpId="1" nodeType="withEffect">
                                  <p:stCondLst>
                                    <p:cond delay="0"/>
                                  </p:stCondLst>
                                  <p:endCondLst>
                                    <p:cond evt="onNext" delay="0">
                                      <p:tgtEl>
                                        <p:sldTgt/>
                                      </p:tgtEl>
                                    </p:cond>
                                  </p:endCondLst>
                                  <p:childTnLst>
                                    <p:animEffect transition="out" filter="fade">
                                      <p:cBhvr>
                                        <p:cTn id="23" dur="500" tmFilter="0, 0; .2, .5; .8, .5; 1, 0"/>
                                        <p:tgtEl>
                                          <p:spTgt spid="12"/>
                                        </p:tgtEl>
                                      </p:cBhvr>
                                    </p:animEffect>
                                    <p:animScale>
                                      <p:cBhvr>
                                        <p:cTn id="24" dur="250" autoRev="1" fill="hold"/>
                                        <p:tgtEl>
                                          <p:spTgt spid="1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animBg="1"/>
      <p:bldP spid="11" grpId="1" animBg="1"/>
      <p:bldP spid="12" grpId="0" animBg="1"/>
      <p:bldP spid="12" grpId="1"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5" name="Straight Connector 104"/>
          <p:cNvCxnSpPr/>
          <p:nvPr/>
        </p:nvCxnSpPr>
        <p:spPr>
          <a:xfrm>
            <a:off x="4139952" y="5229200"/>
            <a:ext cx="0" cy="0"/>
          </a:xfrm>
          <a:prstGeom prst="line">
            <a:avLst/>
          </a:prstGeom>
        </p:spPr>
        <p:style>
          <a:lnRef idx="2">
            <a:schemeClr val="accent1"/>
          </a:lnRef>
          <a:fillRef idx="0">
            <a:schemeClr val="accent1"/>
          </a:fillRef>
          <a:effectRef idx="1">
            <a:schemeClr val="accent1"/>
          </a:effectRef>
          <a:fontRef idx="minor">
            <a:schemeClr val="tx1"/>
          </a:fontRef>
        </p:style>
      </p:cxnSp>
      <p:sp>
        <p:nvSpPr>
          <p:cNvPr id="4" name="Rectangle 3"/>
          <p:cNvSpPr/>
          <p:nvPr/>
        </p:nvSpPr>
        <p:spPr>
          <a:xfrm>
            <a:off x="2051720" y="3290501"/>
            <a:ext cx="2763383" cy="276999"/>
          </a:xfrm>
          <a:prstGeom prst="rect">
            <a:avLst/>
          </a:prstGeom>
        </p:spPr>
        <p:txBody>
          <a:bodyPr wrap="square">
            <a:spAutoFit/>
          </a:bodyPr>
          <a:lstStyle/>
          <a:p>
            <a:r>
              <a:rPr lang="en-US" b="1" baseline="30000" dirty="0" smtClean="0"/>
              <a:t> </a:t>
            </a:r>
            <a:endParaRPr lang="en-US" dirty="0"/>
          </a:p>
        </p:txBody>
      </p:sp>
      <p:sp>
        <p:nvSpPr>
          <p:cNvPr id="7" name="TextBox 6"/>
          <p:cNvSpPr txBox="1"/>
          <p:nvPr/>
        </p:nvSpPr>
        <p:spPr>
          <a:xfrm>
            <a:off x="2222440" y="3412878"/>
            <a:ext cx="184666" cy="369332"/>
          </a:xfrm>
          <a:prstGeom prst="rect">
            <a:avLst/>
          </a:prstGeom>
          <a:noFill/>
        </p:spPr>
        <p:txBody>
          <a:bodyPr wrap="none" rtlCol="0">
            <a:spAutoFit/>
          </a:bodyPr>
          <a:lstStyle/>
          <a:p>
            <a:endParaRPr lang="en-US" dirty="0"/>
          </a:p>
        </p:txBody>
      </p:sp>
      <p:sp>
        <p:nvSpPr>
          <p:cNvPr id="8" name="TextBox 7"/>
          <p:cNvSpPr txBox="1"/>
          <p:nvPr/>
        </p:nvSpPr>
        <p:spPr>
          <a:xfrm>
            <a:off x="467544" y="1700808"/>
            <a:ext cx="4392488" cy="369332"/>
          </a:xfrm>
          <a:prstGeom prst="rect">
            <a:avLst/>
          </a:prstGeom>
          <a:noFill/>
        </p:spPr>
        <p:txBody>
          <a:bodyPr wrap="square" rtlCol="0">
            <a:spAutoFit/>
          </a:bodyPr>
          <a:lstStyle/>
          <a:p>
            <a:endParaRPr lang="en-US" dirty="0"/>
          </a:p>
        </p:txBody>
      </p:sp>
      <p:pic>
        <p:nvPicPr>
          <p:cNvPr id="3" name="Picture 2" descr="Bump_end.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80928" y="836712"/>
            <a:ext cx="3600400" cy="6374307"/>
          </a:xfrm>
          <a:prstGeom prst="rect">
            <a:avLst/>
          </a:prstGeom>
        </p:spPr>
      </p:pic>
      <p:sp>
        <p:nvSpPr>
          <p:cNvPr id="2" name="Rectangle 1"/>
          <p:cNvSpPr/>
          <p:nvPr/>
        </p:nvSpPr>
        <p:spPr>
          <a:xfrm>
            <a:off x="3707904" y="404664"/>
            <a:ext cx="3222582" cy="523220"/>
          </a:xfrm>
          <a:prstGeom prst="rect">
            <a:avLst/>
          </a:prstGeom>
        </p:spPr>
        <p:txBody>
          <a:bodyPr wrap="none">
            <a:spAutoFit/>
          </a:bodyPr>
          <a:lstStyle/>
          <a:p>
            <a:pPr lvl="0" eaLnBrk="0" fontAlgn="base" hangingPunct="0">
              <a:spcBef>
                <a:spcPct val="0"/>
              </a:spcBef>
              <a:spcAft>
                <a:spcPct val="0"/>
              </a:spcAft>
              <a:defRPr/>
            </a:pPr>
            <a:r>
              <a:rPr kumimoji="0" lang="en-US" altLang="ja-JP" sz="2800" b="1" kern="0" dirty="0">
                <a:effectLst>
                  <a:outerShdw blurRad="50800" dist="38100" dir="2700000" algn="tl" rotWithShape="0">
                    <a:prstClr val="black">
                      <a:alpha val="40000"/>
                    </a:prstClr>
                  </a:outerShdw>
                </a:effectLst>
              </a:rPr>
              <a:t>Remove GX-6000</a:t>
            </a:r>
          </a:p>
        </p:txBody>
      </p:sp>
      <p:sp>
        <p:nvSpPr>
          <p:cNvPr id="5" name="Rectangle 4"/>
          <p:cNvSpPr/>
          <p:nvPr/>
        </p:nvSpPr>
        <p:spPr>
          <a:xfrm>
            <a:off x="4355976" y="2060848"/>
            <a:ext cx="3672408" cy="2246769"/>
          </a:xfrm>
          <a:prstGeom prst="rect">
            <a:avLst/>
          </a:prstGeom>
        </p:spPr>
        <p:txBody>
          <a:bodyPr wrap="square">
            <a:spAutoFit/>
          </a:bodyPr>
          <a:lstStyle/>
          <a:p>
            <a:pPr marL="800100" lvl="1" indent="-342900" eaLnBrk="0" fontAlgn="base" hangingPunct="0">
              <a:spcBef>
                <a:spcPct val="0"/>
              </a:spcBef>
              <a:spcAft>
                <a:spcPct val="0"/>
              </a:spcAft>
              <a:buFont typeface="Wingdings" charset="2"/>
              <a:buChar char="Ø"/>
              <a:defRPr/>
            </a:pPr>
            <a:r>
              <a:rPr kumimoji="0" lang="en-US" altLang="ja-JP" sz="2000" kern="0" dirty="0"/>
              <a:t>Push the </a:t>
            </a:r>
            <a:r>
              <a:rPr kumimoji="0" lang="en-US" altLang="ja-JP" sz="2000" kern="0" dirty="0">
                <a:solidFill>
                  <a:srgbClr val="FF0000"/>
                </a:solidFill>
              </a:rPr>
              <a:t>red </a:t>
            </a:r>
            <a:r>
              <a:rPr kumimoji="0" lang="en-US" altLang="ja-JP" sz="2000" kern="0" dirty="0"/>
              <a:t>gas </a:t>
            </a:r>
            <a:r>
              <a:rPr kumimoji="0" lang="en-US" altLang="ja-JP" sz="2000" kern="0" dirty="0" smtClean="0"/>
              <a:t>in</a:t>
            </a:r>
            <a:r>
              <a:rPr kumimoji="0" lang="en-US" altLang="ja-JP" sz="2000" kern="0" dirty="0"/>
              <a:t>/gas out cover toward the GX-6000 and then release it. It should return to its unused state at the top of the SDM-6000. </a:t>
            </a:r>
            <a:endParaRPr kumimoji="0" lang="en-US" altLang="ja-JP" sz="2000" kern="0" dirty="0" smtClean="0"/>
          </a:p>
        </p:txBody>
      </p:sp>
      <p:sp>
        <p:nvSpPr>
          <p:cNvPr id="9" name="Rectangle 8"/>
          <p:cNvSpPr/>
          <p:nvPr/>
        </p:nvSpPr>
        <p:spPr>
          <a:xfrm>
            <a:off x="4320480" y="4737338"/>
            <a:ext cx="4572000" cy="707886"/>
          </a:xfrm>
          <a:prstGeom prst="rect">
            <a:avLst/>
          </a:prstGeom>
        </p:spPr>
        <p:txBody>
          <a:bodyPr>
            <a:spAutoFit/>
          </a:bodyPr>
          <a:lstStyle/>
          <a:p>
            <a:pPr marL="800100" lvl="1" indent="-342900" eaLnBrk="0" fontAlgn="base" hangingPunct="0">
              <a:spcBef>
                <a:spcPct val="0"/>
              </a:spcBef>
              <a:spcAft>
                <a:spcPct val="0"/>
              </a:spcAft>
              <a:buFont typeface="Wingdings" charset="2"/>
              <a:buChar char="Ø"/>
              <a:defRPr/>
            </a:pPr>
            <a:r>
              <a:rPr kumimoji="0" lang="en-US" altLang="ja-JP" sz="2000" kern="0" dirty="0"/>
              <a:t>Remove the GX-6000 from the SDM-6000. </a:t>
            </a:r>
          </a:p>
        </p:txBody>
      </p:sp>
      <p:sp>
        <p:nvSpPr>
          <p:cNvPr id="12" name="Down Arrow 11"/>
          <p:cNvSpPr/>
          <p:nvPr/>
        </p:nvSpPr>
        <p:spPr>
          <a:xfrm>
            <a:off x="-2124745" y="692696"/>
            <a:ext cx="504056" cy="504056"/>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Frame 13"/>
          <p:cNvSpPr/>
          <p:nvPr/>
        </p:nvSpPr>
        <p:spPr>
          <a:xfrm>
            <a:off x="-2628801" y="2564904"/>
            <a:ext cx="1512168" cy="2664296"/>
          </a:xfrm>
          <a:prstGeom prst="frame">
            <a:avLst>
              <a:gd name="adj1" fmla="val 5781"/>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7" name="Down Arrow 16"/>
          <p:cNvSpPr/>
          <p:nvPr/>
        </p:nvSpPr>
        <p:spPr>
          <a:xfrm rot="5400000">
            <a:off x="-3852936" y="3573016"/>
            <a:ext cx="504056" cy="504056"/>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remove.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52736" y="1129496"/>
            <a:ext cx="8136904" cy="4572941"/>
          </a:xfrm>
          <a:prstGeom prst="rect">
            <a:avLst/>
          </a:prstGeom>
        </p:spPr>
      </p:pic>
    </p:spTree>
    <p:extLst>
      <p:ext uri="{BB962C8B-B14F-4D97-AF65-F5344CB8AC3E}">
        <p14:creationId xmlns:p14="http://schemas.microsoft.com/office/powerpoint/2010/main" val="4173673970"/>
      </p:ext>
    </p:extLst>
  </p:cSld>
  <p:clrMapOvr>
    <a:masterClrMapping/>
  </p:clrMapOvr>
  <mc:AlternateContent xmlns:mc="http://schemas.openxmlformats.org/markup-compatibility/2006" xmlns:p14="http://schemas.microsoft.com/office/powerpoint/2010/main">
    <mc:Choice Requires="p14">
      <p:transition spd="slow" p14:dur="800">
        <p:fade/>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par>
                                <p:cTn id="16" presetID="26" presetClass="emph" presetSubtype="0" repeatCount="indefinite" fill="hold" grpId="1" nodeType="withEffect">
                                  <p:stCondLst>
                                    <p:cond delay="0"/>
                                  </p:stCondLst>
                                  <p:childTnLst>
                                    <p:animEffect transition="out" filter="fade">
                                      <p:cBhvr>
                                        <p:cTn id="17" dur="1000" tmFilter="0, 0; .2, .5; .8, .5; 1, 0"/>
                                        <p:tgtEl>
                                          <p:spTgt spid="14"/>
                                        </p:tgtEl>
                                      </p:cBhvr>
                                    </p:animEffect>
                                    <p:animScale>
                                      <p:cBhvr>
                                        <p:cTn id="18" dur="500" autoRev="1" fill="hold"/>
                                        <p:tgtEl>
                                          <p:spTgt spid="1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4" grpId="0" animBg="1"/>
      <p:bldP spid="14" grpId="1"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5" name="Straight Connector 104"/>
          <p:cNvCxnSpPr/>
          <p:nvPr/>
        </p:nvCxnSpPr>
        <p:spPr>
          <a:xfrm>
            <a:off x="4139952" y="5229200"/>
            <a:ext cx="0" cy="0"/>
          </a:xfrm>
          <a:prstGeom prst="line">
            <a:avLst/>
          </a:prstGeom>
        </p:spPr>
        <p:style>
          <a:lnRef idx="2">
            <a:schemeClr val="accent1"/>
          </a:lnRef>
          <a:fillRef idx="0">
            <a:schemeClr val="accent1"/>
          </a:fillRef>
          <a:effectRef idx="1">
            <a:schemeClr val="accent1"/>
          </a:effectRef>
          <a:fontRef idx="minor">
            <a:schemeClr val="tx1"/>
          </a:fontRef>
        </p:style>
      </p:cxnSp>
      <p:sp>
        <p:nvSpPr>
          <p:cNvPr id="4" name="Rectangle 3"/>
          <p:cNvSpPr/>
          <p:nvPr/>
        </p:nvSpPr>
        <p:spPr>
          <a:xfrm>
            <a:off x="2051720" y="3218493"/>
            <a:ext cx="2763383" cy="276999"/>
          </a:xfrm>
          <a:prstGeom prst="rect">
            <a:avLst/>
          </a:prstGeom>
        </p:spPr>
        <p:txBody>
          <a:bodyPr wrap="square">
            <a:spAutoFit/>
          </a:bodyPr>
          <a:lstStyle/>
          <a:p>
            <a:r>
              <a:rPr lang="en-US" b="1" baseline="30000" dirty="0" smtClean="0"/>
              <a:t> </a:t>
            </a:r>
            <a:endParaRPr lang="en-US" dirty="0"/>
          </a:p>
        </p:txBody>
      </p:sp>
      <p:sp>
        <p:nvSpPr>
          <p:cNvPr id="7" name="TextBox 6"/>
          <p:cNvSpPr txBox="1"/>
          <p:nvPr/>
        </p:nvSpPr>
        <p:spPr>
          <a:xfrm>
            <a:off x="2222440" y="3340870"/>
            <a:ext cx="184666" cy="369332"/>
          </a:xfrm>
          <a:prstGeom prst="rect">
            <a:avLst/>
          </a:prstGeom>
          <a:noFill/>
        </p:spPr>
        <p:txBody>
          <a:bodyPr wrap="none" rtlCol="0">
            <a:spAutoFit/>
          </a:bodyPr>
          <a:lstStyle/>
          <a:p>
            <a:endParaRPr lang="en-US" dirty="0"/>
          </a:p>
        </p:txBody>
      </p:sp>
      <p:sp>
        <p:nvSpPr>
          <p:cNvPr id="10" name="TextBox 9"/>
          <p:cNvSpPr txBox="1"/>
          <p:nvPr/>
        </p:nvSpPr>
        <p:spPr>
          <a:xfrm>
            <a:off x="1763688" y="2708920"/>
            <a:ext cx="6336704" cy="1938992"/>
          </a:xfrm>
          <a:prstGeom prst="rect">
            <a:avLst/>
          </a:prstGeom>
          <a:solidFill>
            <a:srgbClr val="E21F32"/>
          </a:solidFill>
        </p:spPr>
        <p:txBody>
          <a:bodyPr wrap="square" rtlCol="0">
            <a:spAutoFit/>
          </a:bodyPr>
          <a:lstStyle/>
          <a:p>
            <a:pPr algn="ctr"/>
            <a:r>
              <a:rPr lang="en-US" sz="60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mj-lt"/>
                <a:cs typeface="Krungthep"/>
              </a:rPr>
              <a:t>HOW ABOUT WE CALIBRATE IT</a:t>
            </a:r>
            <a:endParaRPr lang="en-US" sz="60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mj-lt"/>
              <a:cs typeface="Krungthep"/>
            </a:endParaRPr>
          </a:p>
        </p:txBody>
      </p:sp>
      <p:sp>
        <p:nvSpPr>
          <p:cNvPr id="11" name="Frame 10"/>
          <p:cNvSpPr/>
          <p:nvPr/>
        </p:nvSpPr>
        <p:spPr>
          <a:xfrm>
            <a:off x="1619672" y="2636912"/>
            <a:ext cx="6552728" cy="2088232"/>
          </a:xfrm>
          <a:prstGeom prst="frame">
            <a:avLst>
              <a:gd name="adj1" fmla="val 9095"/>
            </a:avLst>
          </a:prstGeom>
          <a:solidFill>
            <a:srgbClr val="E21F3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233322666"/>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up)">
                                      <p:cBhvr>
                                        <p:cTn id="8" dur="500"/>
                                        <p:tgtEl>
                                          <p:spTgt spid="4"/>
                                        </p:tgtEl>
                                      </p:cBhvr>
                                    </p:animEffect>
                                  </p:childTnLst>
                                </p:cTn>
                              </p:par>
                              <p:par>
                                <p:cTn id="9" presetID="12" presetClass="entr" presetSubtype="4" fill="hold" grpId="0" nodeType="withEffect" nodePh="1">
                                  <p:stCondLst>
                                    <p:cond delay="0"/>
                                  </p:stCondLst>
                                  <p:endCondLst>
                                    <p:cond evt="begin" delay="0">
                                      <p:tn val="9"/>
                                    </p:cond>
                                  </p:end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p:tgtEl>
                                          <p:spTgt spid="7"/>
                                        </p:tgtEl>
                                        <p:attrNameLst>
                                          <p:attrName>ppt_y</p:attrName>
                                        </p:attrNameLst>
                                      </p:cBhvr>
                                      <p:tavLst>
                                        <p:tav tm="0">
                                          <p:val>
                                            <p:strVal val="#ppt_y+#ppt_h*1.125000"/>
                                          </p:val>
                                        </p:tav>
                                        <p:tav tm="100000">
                                          <p:val>
                                            <p:strVal val="#ppt_y"/>
                                          </p:val>
                                        </p:tav>
                                      </p:tavLst>
                                    </p:anim>
                                    <p:animEffect transition="in" filter="wipe(up)">
                                      <p:cBhvr>
                                        <p:cTn id="12" dur="500"/>
                                        <p:tgtEl>
                                          <p:spTgt spid="7"/>
                                        </p:tgtEl>
                                      </p:cBhvr>
                                    </p:animEffect>
                                  </p:childTnLst>
                                </p:cTn>
                              </p:par>
                              <p:par>
                                <p:cTn id="13" presetID="1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p:tgtEl>
                                          <p:spTgt spid="10"/>
                                        </p:tgtEl>
                                        <p:attrNameLst>
                                          <p:attrName>ppt_y</p:attrName>
                                        </p:attrNameLst>
                                      </p:cBhvr>
                                      <p:tavLst>
                                        <p:tav tm="0">
                                          <p:val>
                                            <p:strVal val="#ppt_y+#ppt_h*1.125000"/>
                                          </p:val>
                                        </p:tav>
                                        <p:tav tm="100000">
                                          <p:val>
                                            <p:strVal val="#ppt_y"/>
                                          </p:val>
                                        </p:tav>
                                      </p:tavLst>
                                    </p:anim>
                                    <p:animEffect transition="in" filter="wipe(up)">
                                      <p:cBhvr>
                                        <p:cTn id="16" dur="500"/>
                                        <p:tgtEl>
                                          <p:spTgt spid="10"/>
                                        </p:tgtEl>
                                      </p:cBhvr>
                                    </p:animEffect>
                                  </p:childTnLst>
                                </p:cTn>
                              </p:par>
                              <p:par>
                                <p:cTn id="17" presetID="12" presetClass="entr" presetSubtype="4"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p:tgtEl>
                                          <p:spTgt spid="11"/>
                                        </p:tgtEl>
                                        <p:attrNameLst>
                                          <p:attrName>ppt_y</p:attrName>
                                        </p:attrNameLst>
                                      </p:cBhvr>
                                      <p:tavLst>
                                        <p:tav tm="0">
                                          <p:val>
                                            <p:strVal val="#ppt_y+#ppt_h*1.125000"/>
                                          </p:val>
                                        </p:tav>
                                        <p:tav tm="100000">
                                          <p:val>
                                            <p:strVal val="#ppt_y"/>
                                          </p:val>
                                        </p:tav>
                                      </p:tavLst>
                                    </p:anim>
                                    <p:animEffect transition="in" filter="wipe(up)">
                                      <p:cBhvr>
                                        <p:cTn id="2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10" grpId="0" animBg="1"/>
      <p:bldP spid="1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5" name="Straight Connector 104"/>
          <p:cNvCxnSpPr/>
          <p:nvPr/>
        </p:nvCxnSpPr>
        <p:spPr>
          <a:xfrm>
            <a:off x="4139952" y="5229200"/>
            <a:ext cx="0" cy="0"/>
          </a:xfrm>
          <a:prstGeom prst="line">
            <a:avLst/>
          </a:prstGeom>
        </p:spPr>
        <p:style>
          <a:lnRef idx="2">
            <a:schemeClr val="accent1"/>
          </a:lnRef>
          <a:fillRef idx="0">
            <a:schemeClr val="accent1"/>
          </a:fillRef>
          <a:effectRef idx="1">
            <a:schemeClr val="accent1"/>
          </a:effectRef>
          <a:fontRef idx="minor">
            <a:schemeClr val="tx1"/>
          </a:fontRef>
        </p:style>
      </p:cxnSp>
      <p:sp>
        <p:nvSpPr>
          <p:cNvPr id="4" name="Rectangle 3"/>
          <p:cNvSpPr/>
          <p:nvPr/>
        </p:nvSpPr>
        <p:spPr>
          <a:xfrm>
            <a:off x="2051720" y="3290501"/>
            <a:ext cx="2763383" cy="276999"/>
          </a:xfrm>
          <a:prstGeom prst="rect">
            <a:avLst/>
          </a:prstGeom>
        </p:spPr>
        <p:txBody>
          <a:bodyPr wrap="square">
            <a:spAutoFit/>
          </a:bodyPr>
          <a:lstStyle/>
          <a:p>
            <a:r>
              <a:rPr lang="en-US" b="1" baseline="30000" dirty="0" smtClean="0"/>
              <a:t> </a:t>
            </a:r>
            <a:endParaRPr lang="en-US" dirty="0"/>
          </a:p>
        </p:txBody>
      </p:sp>
      <p:sp>
        <p:nvSpPr>
          <p:cNvPr id="7" name="TextBox 6"/>
          <p:cNvSpPr txBox="1"/>
          <p:nvPr/>
        </p:nvSpPr>
        <p:spPr>
          <a:xfrm>
            <a:off x="2222440" y="3412878"/>
            <a:ext cx="184666" cy="369332"/>
          </a:xfrm>
          <a:prstGeom prst="rect">
            <a:avLst/>
          </a:prstGeom>
          <a:noFill/>
        </p:spPr>
        <p:txBody>
          <a:bodyPr wrap="none" rtlCol="0">
            <a:spAutoFit/>
          </a:bodyPr>
          <a:lstStyle/>
          <a:p>
            <a:endParaRPr lang="en-US" dirty="0"/>
          </a:p>
        </p:txBody>
      </p:sp>
      <p:sp>
        <p:nvSpPr>
          <p:cNvPr id="8" name="TextBox 7"/>
          <p:cNvSpPr txBox="1"/>
          <p:nvPr/>
        </p:nvSpPr>
        <p:spPr>
          <a:xfrm>
            <a:off x="467544" y="1700808"/>
            <a:ext cx="4392488" cy="369332"/>
          </a:xfrm>
          <a:prstGeom prst="rect">
            <a:avLst/>
          </a:prstGeom>
          <a:noFill/>
        </p:spPr>
        <p:txBody>
          <a:bodyPr wrap="square" rtlCol="0">
            <a:spAutoFit/>
          </a:bodyPr>
          <a:lstStyle/>
          <a:p>
            <a:endParaRPr lang="en-US" dirty="0"/>
          </a:p>
        </p:txBody>
      </p:sp>
      <p:pic>
        <p:nvPicPr>
          <p:cNvPr id="2" name="Picture 1" descr="Bump_Tab.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616" y="0"/>
            <a:ext cx="3873604" cy="6858000"/>
          </a:xfrm>
          <a:prstGeom prst="rect">
            <a:avLst/>
          </a:prstGeom>
        </p:spPr>
      </p:pic>
      <p:sp>
        <p:nvSpPr>
          <p:cNvPr id="3" name="Rectangle 2"/>
          <p:cNvSpPr/>
          <p:nvPr/>
        </p:nvSpPr>
        <p:spPr>
          <a:xfrm>
            <a:off x="4355976" y="188640"/>
            <a:ext cx="2986414" cy="523220"/>
          </a:xfrm>
          <a:prstGeom prst="rect">
            <a:avLst/>
          </a:prstGeom>
        </p:spPr>
        <p:txBody>
          <a:bodyPr wrap="none">
            <a:spAutoFit/>
          </a:bodyPr>
          <a:lstStyle/>
          <a:p>
            <a:pPr lvl="0" eaLnBrk="0" fontAlgn="base" hangingPunct="0">
              <a:spcBef>
                <a:spcPct val="0"/>
              </a:spcBef>
              <a:spcAft>
                <a:spcPct val="0"/>
              </a:spcAft>
              <a:defRPr/>
            </a:pPr>
            <a:r>
              <a:rPr kumimoji="0" lang="en-US" altLang="ja-JP" sz="2800" b="1" kern="0" dirty="0"/>
              <a:t>Start Calibration</a:t>
            </a:r>
          </a:p>
        </p:txBody>
      </p:sp>
      <p:sp>
        <p:nvSpPr>
          <p:cNvPr id="6" name="Rectangle 5"/>
          <p:cNvSpPr/>
          <p:nvPr/>
        </p:nvSpPr>
        <p:spPr>
          <a:xfrm>
            <a:off x="4572000" y="1412776"/>
            <a:ext cx="4572000" cy="1015663"/>
          </a:xfrm>
          <a:prstGeom prst="rect">
            <a:avLst/>
          </a:prstGeom>
        </p:spPr>
        <p:txBody>
          <a:bodyPr>
            <a:spAutoFit/>
          </a:bodyPr>
          <a:lstStyle/>
          <a:p>
            <a:pPr marL="800100" lvl="1" indent="-342900" eaLnBrk="0" fontAlgn="base" hangingPunct="0">
              <a:spcBef>
                <a:spcPct val="0"/>
              </a:spcBef>
              <a:spcAft>
                <a:spcPct val="0"/>
              </a:spcAft>
              <a:buFont typeface="Wingdings" charset="2"/>
              <a:buChar char="Ø"/>
              <a:defRPr/>
            </a:pPr>
            <a:r>
              <a:rPr kumimoji="0" lang="en-US" altLang="ja-JP" sz="2000" kern="0" dirty="0"/>
              <a:t>Press the </a:t>
            </a:r>
            <a:r>
              <a:rPr kumimoji="0" lang="en-US" altLang="ja-JP" sz="2000" kern="0" dirty="0">
                <a:solidFill>
                  <a:srgbClr val="4F81BD"/>
                </a:solidFill>
              </a:rPr>
              <a:t>Function Button </a:t>
            </a:r>
            <a:r>
              <a:rPr kumimoji="0" lang="en-US" altLang="ja-JP" sz="2000" kern="0" dirty="0"/>
              <a:t>in the upper left corner to get the Function Tab to appear</a:t>
            </a:r>
          </a:p>
        </p:txBody>
      </p:sp>
      <p:sp>
        <p:nvSpPr>
          <p:cNvPr id="10" name="Rectangle 9"/>
          <p:cNvSpPr/>
          <p:nvPr/>
        </p:nvSpPr>
        <p:spPr>
          <a:xfrm>
            <a:off x="4572000" y="2865130"/>
            <a:ext cx="4572000" cy="707886"/>
          </a:xfrm>
          <a:prstGeom prst="rect">
            <a:avLst/>
          </a:prstGeom>
        </p:spPr>
        <p:txBody>
          <a:bodyPr>
            <a:spAutoFit/>
          </a:bodyPr>
          <a:lstStyle/>
          <a:p>
            <a:pPr marL="800100" lvl="1" indent="-342900" eaLnBrk="0" fontAlgn="base" hangingPunct="0">
              <a:spcBef>
                <a:spcPct val="0"/>
              </a:spcBef>
              <a:spcAft>
                <a:spcPct val="0"/>
              </a:spcAft>
              <a:buFont typeface="Wingdings" charset="2"/>
              <a:buChar char="Ø"/>
              <a:defRPr/>
            </a:pPr>
            <a:r>
              <a:rPr kumimoji="0" lang="en-US" altLang="ja-JP" sz="2000" kern="0" dirty="0"/>
              <a:t>Press the </a:t>
            </a:r>
            <a:r>
              <a:rPr kumimoji="0" lang="en-US" altLang="ja-JP" sz="2000" kern="0" dirty="0">
                <a:solidFill>
                  <a:srgbClr val="4F81BD"/>
                </a:solidFill>
              </a:rPr>
              <a:t>CAL button </a:t>
            </a:r>
            <a:r>
              <a:rPr kumimoji="0" lang="en-US" altLang="ja-JP" sz="2000" kern="0" dirty="0"/>
              <a:t>to initiate a calibration</a:t>
            </a:r>
          </a:p>
        </p:txBody>
      </p:sp>
      <p:sp>
        <p:nvSpPr>
          <p:cNvPr id="11" name="Rectangle 10"/>
          <p:cNvSpPr/>
          <p:nvPr/>
        </p:nvSpPr>
        <p:spPr>
          <a:xfrm>
            <a:off x="4572000" y="4174048"/>
            <a:ext cx="4572000" cy="1631216"/>
          </a:xfrm>
          <a:prstGeom prst="rect">
            <a:avLst/>
          </a:prstGeom>
        </p:spPr>
        <p:txBody>
          <a:bodyPr>
            <a:spAutoFit/>
          </a:bodyPr>
          <a:lstStyle/>
          <a:p>
            <a:pPr lvl="1" eaLnBrk="0" fontAlgn="base" hangingPunct="0">
              <a:spcBef>
                <a:spcPct val="0"/>
              </a:spcBef>
              <a:spcAft>
                <a:spcPct val="0"/>
              </a:spcAft>
              <a:defRPr/>
            </a:pPr>
            <a:r>
              <a:rPr kumimoji="0" lang="en-US" altLang="ja-JP" sz="2000" kern="0" dirty="0"/>
              <a:t>If you wish to cancel the calibration, press </a:t>
            </a:r>
            <a:r>
              <a:rPr kumimoji="0" lang="en-US" altLang="ja-JP" sz="2000" kern="0" dirty="0" smtClean="0"/>
              <a:t>the </a:t>
            </a:r>
            <a:r>
              <a:rPr kumimoji="0" lang="en-US" altLang="ja-JP" sz="2000" kern="0" dirty="0" smtClean="0">
                <a:solidFill>
                  <a:srgbClr val="4F81BD"/>
                </a:solidFill>
              </a:rPr>
              <a:t>Cancel </a:t>
            </a:r>
            <a:r>
              <a:rPr kumimoji="0" lang="en-US" altLang="ja-JP" sz="2000" kern="0" dirty="0">
                <a:solidFill>
                  <a:srgbClr val="4F81BD"/>
                </a:solidFill>
              </a:rPr>
              <a:t>button </a:t>
            </a:r>
            <a:r>
              <a:rPr kumimoji="0" lang="en-US" altLang="ja-JP" sz="2000" kern="0" dirty="0"/>
              <a:t>in the Function Tab and press </a:t>
            </a:r>
            <a:r>
              <a:rPr kumimoji="0" lang="en-US" altLang="ja-JP" sz="2000" kern="0" dirty="0">
                <a:solidFill>
                  <a:srgbClr val="4F81BD"/>
                </a:solidFill>
              </a:rPr>
              <a:t>Yes</a:t>
            </a:r>
            <a:r>
              <a:rPr kumimoji="0" lang="en-US" altLang="ja-JP" sz="2000" kern="0" dirty="0"/>
              <a:t> in the window that appears</a:t>
            </a:r>
          </a:p>
        </p:txBody>
      </p:sp>
      <p:cxnSp>
        <p:nvCxnSpPr>
          <p:cNvPr id="15" name="Straight Arrow Connector 14"/>
          <p:cNvCxnSpPr/>
          <p:nvPr/>
        </p:nvCxnSpPr>
        <p:spPr>
          <a:xfrm flipH="1">
            <a:off x="5004048" y="1700808"/>
            <a:ext cx="96008" cy="14401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8" name="Straight Arrow Connector 27"/>
          <p:cNvCxnSpPr/>
          <p:nvPr/>
        </p:nvCxnSpPr>
        <p:spPr>
          <a:xfrm flipH="1">
            <a:off x="5004048" y="3212976"/>
            <a:ext cx="96008" cy="14401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6" name="Frame 25"/>
          <p:cNvSpPr/>
          <p:nvPr/>
        </p:nvSpPr>
        <p:spPr>
          <a:xfrm>
            <a:off x="2483768" y="5013176"/>
            <a:ext cx="432048" cy="216024"/>
          </a:xfrm>
          <a:prstGeom prst="fram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0" name="Frame 29"/>
          <p:cNvSpPr/>
          <p:nvPr/>
        </p:nvSpPr>
        <p:spPr>
          <a:xfrm>
            <a:off x="2987824" y="5229200"/>
            <a:ext cx="576064" cy="288032"/>
          </a:xfrm>
          <a:prstGeom prst="frame">
            <a:avLst>
              <a:gd name="adj1" fmla="val 10209"/>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279222092"/>
      </p:ext>
    </p:extLst>
  </p:cSld>
  <p:clrMapOvr>
    <a:masterClrMapping/>
  </p:clrMapOvr>
  <mc:AlternateContent xmlns:mc="http://schemas.openxmlformats.org/markup-compatibility/2006" xmlns:p14="http://schemas.microsoft.com/office/powerpoint/2010/main">
    <mc:Choice Requires="p14">
      <p:transition spd="slow" p14:dur="800">
        <p:fade/>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par>
                                <p:cTn id="11" presetID="0" presetClass="path" presetSubtype="0" repeatCount="indefinite" accel="50000" decel="50000" fill="hold" nodeType="withEffect">
                                  <p:stCondLst>
                                    <p:cond delay="0"/>
                                  </p:stCondLst>
                                  <p:endCondLst>
                                    <p:cond evt="onNext" delay="0">
                                      <p:tgtEl>
                                        <p:sldTgt/>
                                      </p:tgtEl>
                                    </p:cond>
                                  </p:endCondLst>
                                  <p:childTnLst>
                                    <p:animMotion origin="layout" path="M -5.55556E-7 -3.33333E-6 L -0.24149 0.46227 " pathEditMode="relative" rAng="0" ptsTypes="AA">
                                      <p:cBhvr>
                                        <p:cTn id="12" dur="2000" fill="hold"/>
                                        <p:tgtEl>
                                          <p:spTgt spid="15"/>
                                        </p:tgtEl>
                                        <p:attrNameLst>
                                          <p:attrName>ppt_x</p:attrName>
                                          <p:attrName>ppt_y</p:attrName>
                                        </p:attrNameLst>
                                      </p:cBhvr>
                                      <p:rCtr x="-12083" y="23102"/>
                                    </p:animMotion>
                                  </p:childTnLst>
                                  <p:subTnLst>
                                    <p:set>
                                      <p:cBhvr override="childStyle">
                                        <p:cTn dur="1" fill="hold" display="0" masterRel="nextClick" afterEffect="1"/>
                                        <p:tgtEl>
                                          <p:spTgt spid="15"/>
                                        </p:tgtEl>
                                        <p:attrNameLst>
                                          <p:attrName>style.visibility</p:attrName>
                                        </p:attrNameLst>
                                      </p:cBhvr>
                                      <p:to>
                                        <p:strVal val="hidden"/>
                                      </p:to>
                                    </p:set>
                                  </p:subTnLst>
                                </p:cTn>
                              </p:par>
                              <p:par>
                                <p:cTn id="13" presetID="10"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fade">
                                      <p:cBhvr>
                                        <p:cTn id="15" dur="500"/>
                                        <p:tgtEl>
                                          <p:spTgt spid="26"/>
                                        </p:tgtEl>
                                      </p:cBhvr>
                                    </p:animEffect>
                                  </p:childTnLst>
                                </p:cTn>
                              </p:par>
                              <p:par>
                                <p:cTn id="16" presetID="26" presetClass="emph" presetSubtype="0" repeatCount="indefinite" fill="hold" grpId="1" nodeType="withEffect">
                                  <p:stCondLst>
                                    <p:cond delay="0"/>
                                  </p:stCondLst>
                                  <p:endCondLst>
                                    <p:cond evt="onNext" delay="0">
                                      <p:tgtEl>
                                        <p:sldTgt/>
                                      </p:tgtEl>
                                    </p:cond>
                                  </p:endCondLst>
                                  <p:childTnLst>
                                    <p:animEffect transition="out" filter="fade">
                                      <p:cBhvr>
                                        <p:cTn id="17" dur="500" tmFilter="0, 0; .2, .5; .8, .5; 1, 0"/>
                                        <p:tgtEl>
                                          <p:spTgt spid="26"/>
                                        </p:tgtEl>
                                      </p:cBhvr>
                                    </p:animEffect>
                                    <p:animScale>
                                      <p:cBhvr>
                                        <p:cTn id="18" dur="250" autoRev="1" fill="hold"/>
                                        <p:tgtEl>
                                          <p:spTgt spid="26"/>
                                        </p:tgtEl>
                                      </p:cBhvr>
                                      <p:by x="105000" y="105000"/>
                                    </p:animScale>
                                  </p:childTnLst>
                                  <p:subTnLst>
                                    <p:set>
                                      <p:cBhvr override="childStyle">
                                        <p:cTn dur="1" fill="hold" display="0" masterRel="nextClick" afterEffect="1"/>
                                        <p:tgtEl>
                                          <p:spTgt spid="26"/>
                                        </p:tgtEl>
                                        <p:attrNameLst>
                                          <p:attrName>style.visibility</p:attrName>
                                        </p:attrNameLst>
                                      </p:cBhvr>
                                      <p:to>
                                        <p:strVal val="hidden"/>
                                      </p:to>
                                    </p:set>
                                  </p:sub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par>
                                <p:cTn id="24" presetID="10" presetClass="entr" presetSubtype="0" fill="hold" nodeType="withEffect">
                                  <p:stCondLst>
                                    <p:cond delay="0"/>
                                  </p:stCondLst>
                                  <p:childTnLst>
                                    <p:set>
                                      <p:cBhvr>
                                        <p:cTn id="25" dur="1" fill="hold">
                                          <p:stCondLst>
                                            <p:cond delay="0"/>
                                          </p:stCondLst>
                                        </p:cTn>
                                        <p:tgtEl>
                                          <p:spTgt spid="28"/>
                                        </p:tgtEl>
                                        <p:attrNameLst>
                                          <p:attrName>style.visibility</p:attrName>
                                        </p:attrNameLst>
                                      </p:cBhvr>
                                      <p:to>
                                        <p:strVal val="visible"/>
                                      </p:to>
                                    </p:set>
                                    <p:animEffect transition="in" filter="fade">
                                      <p:cBhvr>
                                        <p:cTn id="26" dur="500"/>
                                        <p:tgtEl>
                                          <p:spTgt spid="28"/>
                                        </p:tgtEl>
                                      </p:cBhvr>
                                    </p:animEffect>
                                  </p:childTnLst>
                                </p:cTn>
                              </p:par>
                              <p:par>
                                <p:cTn id="27" presetID="0" presetClass="path" presetSubtype="0" repeatCount="indefinite" accel="50000" decel="50000" fill="hold" nodeType="withEffect">
                                  <p:stCondLst>
                                    <p:cond delay="0"/>
                                  </p:stCondLst>
                                  <p:endCondLst>
                                    <p:cond evt="onNext" delay="0">
                                      <p:tgtEl>
                                        <p:sldTgt/>
                                      </p:tgtEl>
                                    </p:cond>
                                  </p:endCondLst>
                                  <p:childTnLst>
                                    <p:animMotion origin="layout" path="M -5.55556E-7 4.81481E-6 L -0.18628 0.29398 " pathEditMode="relative" rAng="0" ptsTypes="AA">
                                      <p:cBhvr>
                                        <p:cTn id="28" dur="2000" fill="hold"/>
                                        <p:tgtEl>
                                          <p:spTgt spid="28"/>
                                        </p:tgtEl>
                                        <p:attrNameLst>
                                          <p:attrName>ppt_x</p:attrName>
                                          <p:attrName>ppt_y</p:attrName>
                                        </p:attrNameLst>
                                      </p:cBhvr>
                                      <p:rCtr x="-9323" y="14699"/>
                                    </p:animMotion>
                                  </p:childTnLst>
                                  <p:subTnLst>
                                    <p:set>
                                      <p:cBhvr override="childStyle">
                                        <p:cTn dur="1" fill="hold" display="0" masterRel="nextClick" afterEffect="1"/>
                                        <p:tgtEl>
                                          <p:spTgt spid="28"/>
                                        </p:tgtEl>
                                        <p:attrNameLst>
                                          <p:attrName>style.visibility</p:attrName>
                                        </p:attrNameLst>
                                      </p:cBhvr>
                                      <p:to>
                                        <p:strVal val="hidden"/>
                                      </p:to>
                                    </p:set>
                                  </p:subTnLst>
                                </p:cTn>
                              </p:par>
                              <p:par>
                                <p:cTn id="29" presetID="10" presetClass="entr" presetSubtype="0"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fade">
                                      <p:cBhvr>
                                        <p:cTn id="31" dur="500"/>
                                        <p:tgtEl>
                                          <p:spTgt spid="30"/>
                                        </p:tgtEl>
                                      </p:cBhvr>
                                    </p:animEffect>
                                  </p:childTnLst>
                                </p:cTn>
                              </p:par>
                              <p:par>
                                <p:cTn id="32" presetID="26" presetClass="emph" presetSubtype="0" repeatCount="indefinite" fill="hold" grpId="1" nodeType="withEffect">
                                  <p:stCondLst>
                                    <p:cond delay="0"/>
                                  </p:stCondLst>
                                  <p:endCondLst>
                                    <p:cond evt="onNext" delay="0">
                                      <p:tgtEl>
                                        <p:sldTgt/>
                                      </p:tgtEl>
                                    </p:cond>
                                  </p:endCondLst>
                                  <p:childTnLst>
                                    <p:animEffect transition="out" filter="fade">
                                      <p:cBhvr>
                                        <p:cTn id="33" dur="500" tmFilter="0, 0; .2, .5; .8, .5; 1, 0"/>
                                        <p:tgtEl>
                                          <p:spTgt spid="30"/>
                                        </p:tgtEl>
                                      </p:cBhvr>
                                    </p:animEffect>
                                    <p:animScale>
                                      <p:cBhvr>
                                        <p:cTn id="34" dur="250" autoRev="1" fill="hold"/>
                                        <p:tgtEl>
                                          <p:spTgt spid="30"/>
                                        </p:tgtEl>
                                      </p:cBhvr>
                                      <p:by x="105000" y="105000"/>
                                    </p:animScale>
                                  </p:childTnLst>
                                  <p:subTnLst>
                                    <p:set>
                                      <p:cBhvr override="childStyle">
                                        <p:cTn dur="1" fill="hold" display="0" masterRel="nextClick" afterEffect="1"/>
                                        <p:tgtEl>
                                          <p:spTgt spid="30"/>
                                        </p:tgtEl>
                                        <p:attrNameLst>
                                          <p:attrName>style.visibility</p:attrName>
                                        </p:attrNameLst>
                                      </p:cBhvr>
                                      <p:to>
                                        <p:strVal val="hidden"/>
                                      </p:to>
                                    </p:set>
                                  </p:sub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P spid="11" grpId="0"/>
      <p:bldP spid="26" grpId="0" animBg="1"/>
      <p:bldP spid="26" grpId="1" animBg="1"/>
      <p:bldP spid="30" grpId="0" animBg="1"/>
      <p:bldP spid="30" grpId="1"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5" name="Straight Connector 104"/>
          <p:cNvCxnSpPr/>
          <p:nvPr/>
        </p:nvCxnSpPr>
        <p:spPr>
          <a:xfrm>
            <a:off x="4139952" y="5229200"/>
            <a:ext cx="0" cy="0"/>
          </a:xfrm>
          <a:prstGeom prst="line">
            <a:avLst/>
          </a:prstGeom>
        </p:spPr>
        <p:style>
          <a:lnRef idx="2">
            <a:schemeClr val="accent1"/>
          </a:lnRef>
          <a:fillRef idx="0">
            <a:schemeClr val="accent1"/>
          </a:fillRef>
          <a:effectRef idx="1">
            <a:schemeClr val="accent1"/>
          </a:effectRef>
          <a:fontRef idx="minor">
            <a:schemeClr val="tx1"/>
          </a:fontRef>
        </p:style>
      </p:cxnSp>
      <p:sp>
        <p:nvSpPr>
          <p:cNvPr id="4" name="Rectangle 3"/>
          <p:cNvSpPr/>
          <p:nvPr/>
        </p:nvSpPr>
        <p:spPr>
          <a:xfrm>
            <a:off x="2051720" y="3290501"/>
            <a:ext cx="2763383" cy="276999"/>
          </a:xfrm>
          <a:prstGeom prst="rect">
            <a:avLst/>
          </a:prstGeom>
        </p:spPr>
        <p:txBody>
          <a:bodyPr wrap="square">
            <a:spAutoFit/>
          </a:bodyPr>
          <a:lstStyle/>
          <a:p>
            <a:r>
              <a:rPr lang="en-US" b="1" baseline="30000" dirty="0" smtClean="0"/>
              <a:t> </a:t>
            </a:r>
            <a:endParaRPr lang="en-US" dirty="0"/>
          </a:p>
        </p:txBody>
      </p:sp>
      <p:sp>
        <p:nvSpPr>
          <p:cNvPr id="7" name="TextBox 6"/>
          <p:cNvSpPr txBox="1"/>
          <p:nvPr/>
        </p:nvSpPr>
        <p:spPr>
          <a:xfrm>
            <a:off x="2222440" y="3412878"/>
            <a:ext cx="184666" cy="369332"/>
          </a:xfrm>
          <a:prstGeom prst="rect">
            <a:avLst/>
          </a:prstGeom>
          <a:noFill/>
        </p:spPr>
        <p:txBody>
          <a:bodyPr wrap="none" rtlCol="0">
            <a:spAutoFit/>
          </a:bodyPr>
          <a:lstStyle/>
          <a:p>
            <a:endParaRPr lang="en-US" dirty="0"/>
          </a:p>
        </p:txBody>
      </p:sp>
      <p:sp>
        <p:nvSpPr>
          <p:cNvPr id="8" name="TextBox 7"/>
          <p:cNvSpPr txBox="1"/>
          <p:nvPr/>
        </p:nvSpPr>
        <p:spPr>
          <a:xfrm>
            <a:off x="467544" y="1700808"/>
            <a:ext cx="4392488" cy="369332"/>
          </a:xfrm>
          <a:prstGeom prst="rect">
            <a:avLst/>
          </a:prstGeom>
          <a:noFill/>
        </p:spPr>
        <p:txBody>
          <a:bodyPr wrap="square" rtlCol="0">
            <a:spAutoFit/>
          </a:bodyPr>
          <a:lstStyle/>
          <a:p>
            <a:endParaRPr lang="en-US" dirty="0"/>
          </a:p>
        </p:txBody>
      </p:sp>
      <p:sp>
        <p:nvSpPr>
          <p:cNvPr id="49" name="Rounded Rectangle 7"/>
          <p:cNvSpPr/>
          <p:nvPr/>
        </p:nvSpPr>
        <p:spPr bwMode="auto">
          <a:xfrm>
            <a:off x="1115616" y="980728"/>
            <a:ext cx="4320480" cy="5661248"/>
          </a:xfrm>
          <a:prstGeom prst="roundRect">
            <a:avLst>
              <a:gd name="adj" fmla="val 3522"/>
            </a:avLst>
          </a:prstGeom>
          <a:solidFill>
            <a:schemeClr val="bg1"/>
          </a:solidFill>
          <a:ln w="9525" cap="flat" cmpd="sng" algn="ctr">
            <a:solidFill>
              <a:srgbClr val="FFFFFF"/>
            </a:solid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lvl="0" eaLnBrk="0" fontAlgn="base" hangingPunct="0">
              <a:spcBef>
                <a:spcPct val="0"/>
              </a:spcBef>
              <a:spcAft>
                <a:spcPct val="0"/>
              </a:spcAft>
              <a:defRPr/>
            </a:pPr>
            <a:r>
              <a:rPr kumimoji="0" lang="en-US" altLang="ja-JP" kern="0" dirty="0" smtClean="0">
                <a:latin typeface="+mj-lt"/>
              </a:rPr>
              <a:t>Fresh Air Adjustment</a:t>
            </a:r>
          </a:p>
          <a:p>
            <a:pPr marL="800100" lvl="1" indent="-342900" eaLnBrk="0" fontAlgn="base" hangingPunct="0">
              <a:spcBef>
                <a:spcPct val="0"/>
              </a:spcBef>
              <a:spcAft>
                <a:spcPct val="0"/>
              </a:spcAft>
              <a:buFont typeface="Arial"/>
              <a:buChar char="•"/>
              <a:defRPr/>
            </a:pPr>
            <a:endParaRPr kumimoji="0" lang="en-US" altLang="ja-JP" sz="2000" b="0" kern="0" dirty="0" smtClean="0">
              <a:latin typeface="+mn-lt"/>
            </a:endParaRPr>
          </a:p>
          <a:p>
            <a:pPr marL="800100" lvl="1" indent="-342900" eaLnBrk="0" fontAlgn="base" hangingPunct="0">
              <a:spcBef>
                <a:spcPct val="0"/>
              </a:spcBef>
              <a:spcAft>
                <a:spcPct val="0"/>
              </a:spcAft>
              <a:buFont typeface="Arial"/>
              <a:buChar char="•"/>
              <a:defRPr/>
            </a:pPr>
            <a:r>
              <a:rPr kumimoji="0" lang="en-US" altLang="ja-JP" sz="2000" b="0" kern="0" dirty="0" smtClean="0">
                <a:latin typeface="+mn-lt"/>
              </a:rPr>
              <a:t>The SDM-6000 will apply fresh air to the GX-6000 for the time defined by the AIR Flush calibration parameter.</a:t>
            </a:r>
          </a:p>
          <a:p>
            <a:pPr marL="457200" lvl="1" indent="0" eaLnBrk="0" fontAlgn="base" hangingPunct="0">
              <a:spcBef>
                <a:spcPct val="0"/>
              </a:spcBef>
              <a:spcAft>
                <a:spcPct val="0"/>
              </a:spcAft>
              <a:defRPr/>
            </a:pPr>
            <a:endParaRPr kumimoji="0" lang="en-US" altLang="ja-JP" sz="2000" b="0" kern="0" dirty="0" smtClean="0">
              <a:latin typeface="+mn-lt"/>
            </a:endParaRPr>
          </a:p>
          <a:p>
            <a:pPr marL="457200" lvl="1" indent="0" eaLnBrk="0" fontAlgn="base" hangingPunct="0">
              <a:spcBef>
                <a:spcPct val="0"/>
              </a:spcBef>
              <a:spcAft>
                <a:spcPct val="0"/>
              </a:spcAft>
              <a:defRPr/>
            </a:pPr>
            <a:endParaRPr kumimoji="0" lang="en-US" altLang="ja-JP" sz="2000" b="0" kern="0" dirty="0">
              <a:latin typeface="+mn-lt"/>
            </a:endParaRPr>
          </a:p>
          <a:p>
            <a:pPr marL="457200" lvl="1" indent="0" eaLnBrk="0" fontAlgn="base" hangingPunct="0">
              <a:spcBef>
                <a:spcPct val="0"/>
              </a:spcBef>
              <a:spcAft>
                <a:spcPct val="0"/>
              </a:spcAft>
              <a:defRPr/>
            </a:pPr>
            <a:r>
              <a:rPr kumimoji="0" lang="en-US" altLang="ja-JP" sz="2000" b="0" kern="0" dirty="0" smtClean="0">
                <a:latin typeface="+mn-lt"/>
              </a:rPr>
              <a:t>If one or more of the sensors fails the fresh air adjustment, the SDM-6000 will abort the calibration and will not apply calibration gas. If this happens, the Unit Tab will indicate which channels passed and failed the fresh air adjustment. </a:t>
            </a:r>
            <a:endParaRPr kumimoji="0" lang="en-US" altLang="ja-JP" sz="2000" b="0" kern="0" dirty="0">
              <a:latin typeface="+mn-lt"/>
            </a:endParaRPr>
          </a:p>
        </p:txBody>
      </p:sp>
      <p:pic>
        <p:nvPicPr>
          <p:cNvPr id="3" name="Picture 2" descr="Cal_air.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86009" y="24132"/>
            <a:ext cx="3829726" cy="6780316"/>
          </a:xfrm>
          <a:prstGeom prst="rect">
            <a:avLst/>
          </a:prstGeom>
        </p:spPr>
      </p:pic>
      <p:cxnSp>
        <p:nvCxnSpPr>
          <p:cNvPr id="5" name="Straight Arrow Connector 4"/>
          <p:cNvCxnSpPr/>
          <p:nvPr/>
        </p:nvCxnSpPr>
        <p:spPr>
          <a:xfrm>
            <a:off x="4644008" y="2852936"/>
            <a:ext cx="2088232" cy="230425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0" name="Chevron 9"/>
          <p:cNvSpPr/>
          <p:nvPr/>
        </p:nvSpPr>
        <p:spPr>
          <a:xfrm>
            <a:off x="1475656" y="4005064"/>
            <a:ext cx="144016" cy="144016"/>
          </a:xfrm>
          <a:prstGeom prst="chevro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387381519"/>
      </p:ext>
    </p:extLst>
  </p:cSld>
  <p:clrMapOvr>
    <a:masterClrMapping/>
  </p:clrMapOvr>
  <mc:AlternateContent xmlns:mc="http://schemas.openxmlformats.org/markup-compatibility/2006" xmlns:p14="http://schemas.microsoft.com/office/powerpoint/2010/main">
    <mc:Choice Requires="p14">
      <p:transition spd="slow" p14:dur="800">
        <p:fade/>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dissolve">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9" presetClass="entr" presetSubtype="0" fill="hold" grpId="0" nodeType="click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dissolve">
                                      <p:cBhvr>
                                        <p:cTn id="1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1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5" name="Straight Connector 104"/>
          <p:cNvCxnSpPr/>
          <p:nvPr/>
        </p:nvCxnSpPr>
        <p:spPr>
          <a:xfrm>
            <a:off x="4139952" y="5229200"/>
            <a:ext cx="0" cy="0"/>
          </a:xfrm>
          <a:prstGeom prst="line">
            <a:avLst/>
          </a:prstGeom>
        </p:spPr>
        <p:style>
          <a:lnRef idx="2">
            <a:schemeClr val="accent1"/>
          </a:lnRef>
          <a:fillRef idx="0">
            <a:schemeClr val="accent1"/>
          </a:fillRef>
          <a:effectRef idx="1">
            <a:schemeClr val="accent1"/>
          </a:effectRef>
          <a:fontRef idx="minor">
            <a:schemeClr val="tx1"/>
          </a:fontRef>
        </p:style>
      </p:cxnSp>
      <p:sp>
        <p:nvSpPr>
          <p:cNvPr id="4" name="Rectangle 3"/>
          <p:cNvSpPr/>
          <p:nvPr/>
        </p:nvSpPr>
        <p:spPr>
          <a:xfrm>
            <a:off x="2051720" y="3290501"/>
            <a:ext cx="2763383" cy="276999"/>
          </a:xfrm>
          <a:prstGeom prst="rect">
            <a:avLst/>
          </a:prstGeom>
        </p:spPr>
        <p:txBody>
          <a:bodyPr wrap="square">
            <a:spAutoFit/>
          </a:bodyPr>
          <a:lstStyle/>
          <a:p>
            <a:r>
              <a:rPr lang="en-US" b="1" baseline="30000" dirty="0" smtClean="0"/>
              <a:t> </a:t>
            </a:r>
            <a:endParaRPr lang="en-US" dirty="0"/>
          </a:p>
        </p:txBody>
      </p:sp>
      <p:sp>
        <p:nvSpPr>
          <p:cNvPr id="7" name="TextBox 6"/>
          <p:cNvSpPr txBox="1"/>
          <p:nvPr/>
        </p:nvSpPr>
        <p:spPr>
          <a:xfrm>
            <a:off x="2222440" y="3412878"/>
            <a:ext cx="184666" cy="369332"/>
          </a:xfrm>
          <a:prstGeom prst="rect">
            <a:avLst/>
          </a:prstGeom>
          <a:noFill/>
        </p:spPr>
        <p:txBody>
          <a:bodyPr wrap="none" rtlCol="0">
            <a:spAutoFit/>
          </a:bodyPr>
          <a:lstStyle/>
          <a:p>
            <a:endParaRPr lang="en-US" dirty="0"/>
          </a:p>
        </p:txBody>
      </p:sp>
      <p:sp>
        <p:nvSpPr>
          <p:cNvPr id="8" name="TextBox 7"/>
          <p:cNvSpPr txBox="1"/>
          <p:nvPr/>
        </p:nvSpPr>
        <p:spPr>
          <a:xfrm>
            <a:off x="467544" y="1700808"/>
            <a:ext cx="4392488" cy="369332"/>
          </a:xfrm>
          <a:prstGeom prst="rect">
            <a:avLst/>
          </a:prstGeom>
          <a:noFill/>
        </p:spPr>
        <p:txBody>
          <a:bodyPr wrap="square" rtlCol="0">
            <a:spAutoFit/>
          </a:bodyPr>
          <a:lstStyle/>
          <a:p>
            <a:endParaRPr lang="en-US" dirty="0"/>
          </a:p>
        </p:txBody>
      </p:sp>
      <p:sp>
        <p:nvSpPr>
          <p:cNvPr id="49" name="Rounded Rectangle 7"/>
          <p:cNvSpPr/>
          <p:nvPr/>
        </p:nvSpPr>
        <p:spPr bwMode="auto">
          <a:xfrm>
            <a:off x="4860032" y="620688"/>
            <a:ext cx="4283968" cy="5256584"/>
          </a:xfrm>
          <a:prstGeom prst="roundRect">
            <a:avLst>
              <a:gd name="adj" fmla="val 3522"/>
            </a:avLst>
          </a:prstGeom>
          <a:solidFill>
            <a:schemeClr val="bg1"/>
          </a:solidFill>
          <a:ln w="9525" cap="flat" cmpd="sng" algn="ctr">
            <a:solidFill>
              <a:srgbClr val="FFFFFF"/>
            </a:solid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lvl="0" eaLnBrk="0" fontAlgn="base" hangingPunct="0">
              <a:spcBef>
                <a:spcPct val="0"/>
              </a:spcBef>
              <a:spcAft>
                <a:spcPct val="0"/>
              </a:spcAft>
              <a:defRPr/>
            </a:pPr>
            <a:r>
              <a:rPr kumimoji="0" lang="en-US" altLang="ja-JP" kern="0" dirty="0" smtClean="0">
                <a:latin typeface="+mj-lt"/>
              </a:rPr>
              <a:t>Calibration</a:t>
            </a:r>
          </a:p>
          <a:p>
            <a:pPr marL="800100" lvl="1" indent="-342900" eaLnBrk="0" fontAlgn="base" hangingPunct="0">
              <a:spcBef>
                <a:spcPct val="0"/>
              </a:spcBef>
              <a:spcAft>
                <a:spcPct val="0"/>
              </a:spcAft>
              <a:buFont typeface="Arial"/>
              <a:buChar char="•"/>
              <a:defRPr/>
            </a:pPr>
            <a:endParaRPr kumimoji="0" lang="en-US" altLang="ja-JP" sz="2000" b="0" kern="0" dirty="0" smtClean="0">
              <a:latin typeface="+mn-lt"/>
            </a:endParaRPr>
          </a:p>
          <a:p>
            <a:pPr marL="800100" lvl="1" indent="-342900" eaLnBrk="0" fontAlgn="base" hangingPunct="0">
              <a:spcBef>
                <a:spcPct val="0"/>
              </a:spcBef>
              <a:spcAft>
                <a:spcPct val="0"/>
              </a:spcAft>
              <a:buFont typeface="Arial"/>
              <a:buChar char="•"/>
              <a:defRPr/>
            </a:pPr>
            <a:r>
              <a:rPr kumimoji="0" lang="en-US" altLang="ja-JP" sz="2000" b="0" kern="0" dirty="0" smtClean="0">
                <a:latin typeface="+mn-lt"/>
              </a:rPr>
              <a:t>The SDM-6000 will then apply calibration gas in the order of the active gas inlet fittings. The SDM-6000 will analyze the results after the end of each gas application.</a:t>
            </a:r>
          </a:p>
          <a:p>
            <a:pPr marL="800100" lvl="1" indent="-342900" eaLnBrk="0" fontAlgn="base" hangingPunct="0">
              <a:spcBef>
                <a:spcPct val="0"/>
              </a:spcBef>
              <a:spcAft>
                <a:spcPct val="0"/>
              </a:spcAft>
              <a:buFont typeface="Arial"/>
              <a:buChar char="•"/>
              <a:defRPr/>
            </a:pPr>
            <a:endParaRPr kumimoji="0" lang="en-US" altLang="ja-JP" sz="2000" b="0" kern="0" dirty="0">
              <a:latin typeface="+mn-lt"/>
            </a:endParaRPr>
          </a:p>
          <a:p>
            <a:pPr marL="800100" lvl="1" indent="-342900" eaLnBrk="0" fontAlgn="base" hangingPunct="0">
              <a:spcBef>
                <a:spcPct val="0"/>
              </a:spcBef>
              <a:spcAft>
                <a:spcPct val="0"/>
              </a:spcAft>
              <a:buFont typeface="Arial"/>
              <a:buChar char="•"/>
              <a:defRPr/>
            </a:pPr>
            <a:r>
              <a:rPr kumimoji="0" lang="en-US" altLang="ja-JP" sz="2000" b="0" kern="0" dirty="0" smtClean="0">
                <a:latin typeface="+mn-lt"/>
              </a:rPr>
              <a:t>The GX-6000 will shut off after 15 seconds. If the calibration failed, the GX-6000 will shut off after 10 minutes. </a:t>
            </a:r>
            <a:endParaRPr kumimoji="0" lang="en-US" altLang="ja-JP" sz="2000" b="0" kern="0" dirty="0">
              <a:latin typeface="+mn-lt"/>
            </a:endParaRPr>
          </a:p>
          <a:p>
            <a:pPr marL="800100" lvl="1" indent="-342900" eaLnBrk="0" fontAlgn="base" hangingPunct="0">
              <a:spcBef>
                <a:spcPct val="0"/>
              </a:spcBef>
              <a:spcAft>
                <a:spcPct val="0"/>
              </a:spcAft>
              <a:buFont typeface="Arial"/>
              <a:buChar char="•"/>
              <a:defRPr/>
            </a:pPr>
            <a:endParaRPr kumimoji="0" lang="en-US" altLang="ja-JP" sz="2000" b="0" kern="0" dirty="0" smtClean="0">
              <a:latin typeface="+mn-lt"/>
            </a:endParaRPr>
          </a:p>
        </p:txBody>
      </p:sp>
      <p:pic>
        <p:nvPicPr>
          <p:cNvPr id="2" name="Picture 1" descr="Cal_gas.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616" y="0"/>
            <a:ext cx="3744416" cy="6858000"/>
          </a:xfrm>
          <a:prstGeom prst="rect">
            <a:avLst/>
          </a:prstGeom>
        </p:spPr>
      </p:pic>
      <p:sp>
        <p:nvSpPr>
          <p:cNvPr id="9" name="Chevron 8"/>
          <p:cNvSpPr/>
          <p:nvPr/>
        </p:nvSpPr>
        <p:spPr>
          <a:xfrm>
            <a:off x="5220072" y="1484784"/>
            <a:ext cx="144016" cy="144016"/>
          </a:xfrm>
          <a:prstGeom prst="chevro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0" name="Chevron 9"/>
          <p:cNvSpPr/>
          <p:nvPr/>
        </p:nvSpPr>
        <p:spPr>
          <a:xfrm>
            <a:off x="5220072" y="3933056"/>
            <a:ext cx="144016" cy="144016"/>
          </a:xfrm>
          <a:prstGeom prst="chevro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386811770"/>
      </p:ext>
    </p:extLst>
  </p:cSld>
  <p:clrMapOvr>
    <a:masterClrMapping/>
  </p:clrMapOvr>
  <mc:AlternateContent xmlns:mc="http://schemas.openxmlformats.org/markup-compatibility/2006" xmlns:p14="http://schemas.microsoft.com/office/powerpoint/2010/main">
    <mc:Choice Requires="p14">
      <p:transition spd="slow" p14:dur="800">
        <p:fade/>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dissolve">
                                      <p:cBhvr>
                                        <p:cTn id="11" dur="500"/>
                                        <p:tgtEl>
                                          <p:spTgt spid="9"/>
                                        </p:tgtEl>
                                      </p:cBhvr>
                                    </p:animEffect>
                                  </p:childTnLst>
                                </p:cTn>
                              </p:par>
                            </p:childTnLst>
                          </p:cTn>
                        </p:par>
                      </p:childTnLst>
                    </p:cTn>
                  </p:par>
                  <p:par>
                    <p:cTn id="12" fill="hold">
                      <p:stCondLst>
                        <p:cond delay="indefinite"/>
                      </p:stCondLst>
                      <p:childTnLst>
                        <p:par>
                          <p:cTn id="13" fill="hold">
                            <p:stCondLst>
                              <p:cond delay="0"/>
                            </p:stCondLst>
                            <p:childTnLst>
                              <p:par>
                                <p:cTn id="14" presetID="9" presetClass="entr" presetSubtype="0" fill="hold" grpId="0" nodeType="click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dissolve">
                                      <p:cBhvr>
                                        <p:cTn id="1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9" grpId="0" animBg="1"/>
      <p:bldP spid="1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5" name="Straight Connector 104"/>
          <p:cNvCxnSpPr/>
          <p:nvPr/>
        </p:nvCxnSpPr>
        <p:spPr>
          <a:xfrm>
            <a:off x="4139952" y="5229200"/>
            <a:ext cx="0" cy="0"/>
          </a:xfrm>
          <a:prstGeom prst="line">
            <a:avLst/>
          </a:prstGeom>
        </p:spPr>
        <p:style>
          <a:lnRef idx="2">
            <a:schemeClr val="accent1"/>
          </a:lnRef>
          <a:fillRef idx="0">
            <a:schemeClr val="accent1"/>
          </a:fillRef>
          <a:effectRef idx="1">
            <a:schemeClr val="accent1"/>
          </a:effectRef>
          <a:fontRef idx="minor">
            <a:schemeClr val="tx1"/>
          </a:fontRef>
        </p:style>
      </p:cxnSp>
      <p:sp>
        <p:nvSpPr>
          <p:cNvPr id="4" name="Rectangle 3"/>
          <p:cNvSpPr/>
          <p:nvPr/>
        </p:nvSpPr>
        <p:spPr>
          <a:xfrm>
            <a:off x="2051720" y="3290501"/>
            <a:ext cx="2763383" cy="276999"/>
          </a:xfrm>
          <a:prstGeom prst="rect">
            <a:avLst/>
          </a:prstGeom>
        </p:spPr>
        <p:txBody>
          <a:bodyPr wrap="square">
            <a:spAutoFit/>
          </a:bodyPr>
          <a:lstStyle/>
          <a:p>
            <a:r>
              <a:rPr lang="en-US" b="1" baseline="30000" dirty="0" smtClean="0"/>
              <a:t> </a:t>
            </a:r>
            <a:endParaRPr lang="en-US" dirty="0"/>
          </a:p>
        </p:txBody>
      </p:sp>
      <p:sp>
        <p:nvSpPr>
          <p:cNvPr id="7" name="TextBox 6"/>
          <p:cNvSpPr txBox="1"/>
          <p:nvPr/>
        </p:nvSpPr>
        <p:spPr>
          <a:xfrm>
            <a:off x="2222440" y="3412878"/>
            <a:ext cx="184666" cy="369332"/>
          </a:xfrm>
          <a:prstGeom prst="rect">
            <a:avLst/>
          </a:prstGeom>
          <a:noFill/>
        </p:spPr>
        <p:txBody>
          <a:bodyPr wrap="none" rtlCol="0">
            <a:spAutoFit/>
          </a:bodyPr>
          <a:lstStyle/>
          <a:p>
            <a:endParaRPr lang="en-US" dirty="0"/>
          </a:p>
        </p:txBody>
      </p:sp>
      <p:sp>
        <p:nvSpPr>
          <p:cNvPr id="8" name="TextBox 7"/>
          <p:cNvSpPr txBox="1"/>
          <p:nvPr/>
        </p:nvSpPr>
        <p:spPr>
          <a:xfrm>
            <a:off x="467544" y="1700808"/>
            <a:ext cx="4392488" cy="369332"/>
          </a:xfrm>
          <a:prstGeom prst="rect">
            <a:avLst/>
          </a:prstGeom>
          <a:noFill/>
        </p:spPr>
        <p:txBody>
          <a:bodyPr wrap="square" rtlCol="0">
            <a:spAutoFit/>
          </a:bodyPr>
          <a:lstStyle/>
          <a:p>
            <a:endParaRPr lang="en-US" dirty="0"/>
          </a:p>
        </p:txBody>
      </p:sp>
      <p:sp>
        <p:nvSpPr>
          <p:cNvPr id="49" name="Rounded Rectangle 7"/>
          <p:cNvSpPr/>
          <p:nvPr/>
        </p:nvSpPr>
        <p:spPr bwMode="auto">
          <a:xfrm>
            <a:off x="827584" y="1124744"/>
            <a:ext cx="4536504" cy="5328592"/>
          </a:xfrm>
          <a:prstGeom prst="roundRect">
            <a:avLst>
              <a:gd name="adj" fmla="val 3522"/>
            </a:avLst>
          </a:prstGeom>
          <a:solidFill>
            <a:schemeClr val="bg1"/>
          </a:solidFill>
          <a:ln w="9525" cap="flat" cmpd="sng" algn="ctr">
            <a:solidFill>
              <a:srgbClr val="FFFFFF"/>
            </a:solid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lvl="0" eaLnBrk="0" fontAlgn="base" hangingPunct="0">
              <a:spcBef>
                <a:spcPct val="0"/>
              </a:spcBef>
              <a:spcAft>
                <a:spcPct val="0"/>
              </a:spcAft>
              <a:defRPr/>
            </a:pPr>
            <a:r>
              <a:rPr kumimoji="0" lang="en-US" altLang="ja-JP" kern="0" dirty="0" smtClean="0">
                <a:latin typeface="+mj-lt"/>
              </a:rPr>
              <a:t>Calibration Results</a:t>
            </a:r>
          </a:p>
          <a:p>
            <a:pPr marL="800100" lvl="1" indent="-342900" eaLnBrk="0" fontAlgn="base" hangingPunct="0">
              <a:spcBef>
                <a:spcPct val="0"/>
              </a:spcBef>
              <a:spcAft>
                <a:spcPct val="0"/>
              </a:spcAft>
              <a:buFont typeface="Arial"/>
              <a:buChar char="•"/>
              <a:defRPr/>
            </a:pPr>
            <a:endParaRPr kumimoji="0" lang="en-US" altLang="ja-JP" sz="2000" b="0" kern="0" dirty="0" smtClean="0">
              <a:latin typeface="+mn-lt"/>
            </a:endParaRPr>
          </a:p>
          <a:p>
            <a:pPr marL="800100" lvl="1" indent="-342900" eaLnBrk="0" fontAlgn="base" hangingPunct="0">
              <a:spcBef>
                <a:spcPct val="0"/>
              </a:spcBef>
              <a:spcAft>
                <a:spcPct val="0"/>
              </a:spcAft>
              <a:buFont typeface="Arial"/>
              <a:buChar char="•"/>
              <a:defRPr/>
            </a:pPr>
            <a:r>
              <a:rPr kumimoji="0" lang="en-US" altLang="ja-JP" sz="2000" b="0" kern="0" dirty="0" smtClean="0">
                <a:latin typeface="+mn-lt"/>
              </a:rPr>
              <a:t>Once the calibration is over, the Function Tab will display a CAL END button. To view the test results, press the Unit button to display the Unit Tab. The displayed results will alternate between calibration results and alarm check results. The test results will display on the Unit Tab until you press the CAL End button in the Function Tab even in the GX-6000 is turned off. </a:t>
            </a:r>
          </a:p>
        </p:txBody>
      </p:sp>
      <p:pic>
        <p:nvPicPr>
          <p:cNvPr id="3" name="Picture 2" descr="Cal_results.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84679" y="0"/>
            <a:ext cx="3873604" cy="6858000"/>
          </a:xfrm>
          <a:prstGeom prst="rect">
            <a:avLst/>
          </a:prstGeom>
        </p:spPr>
      </p:pic>
      <p:cxnSp>
        <p:nvCxnSpPr>
          <p:cNvPr id="5" name="Straight Arrow Connector 4"/>
          <p:cNvCxnSpPr/>
          <p:nvPr/>
        </p:nvCxnSpPr>
        <p:spPr>
          <a:xfrm>
            <a:off x="5220072" y="3068960"/>
            <a:ext cx="2304256" cy="201622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70674467"/>
      </p:ext>
    </p:extLst>
  </p:cSld>
  <p:clrMapOvr>
    <a:masterClrMapping/>
  </p:clrMapOvr>
  <mc:AlternateContent xmlns:mc="http://schemas.openxmlformats.org/markup-compatibility/2006" xmlns:p14="http://schemas.microsoft.com/office/powerpoint/2010/main">
    <mc:Choice Requires="p14">
      <p:transition spd="slow" p14:dur="800">
        <p:fade/>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dissolve">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5" name="Straight Connector 104"/>
          <p:cNvCxnSpPr/>
          <p:nvPr/>
        </p:nvCxnSpPr>
        <p:spPr>
          <a:xfrm>
            <a:off x="4139952" y="5229200"/>
            <a:ext cx="0" cy="0"/>
          </a:xfrm>
          <a:prstGeom prst="line">
            <a:avLst/>
          </a:prstGeom>
        </p:spPr>
        <p:style>
          <a:lnRef idx="2">
            <a:schemeClr val="accent1"/>
          </a:lnRef>
          <a:fillRef idx="0">
            <a:schemeClr val="accent1"/>
          </a:fillRef>
          <a:effectRef idx="1">
            <a:schemeClr val="accent1"/>
          </a:effectRef>
          <a:fontRef idx="minor">
            <a:schemeClr val="tx1"/>
          </a:fontRef>
        </p:style>
      </p:cxnSp>
      <p:sp>
        <p:nvSpPr>
          <p:cNvPr id="4" name="Rectangle 3"/>
          <p:cNvSpPr/>
          <p:nvPr/>
        </p:nvSpPr>
        <p:spPr>
          <a:xfrm>
            <a:off x="2051720" y="3290501"/>
            <a:ext cx="2763383" cy="276999"/>
          </a:xfrm>
          <a:prstGeom prst="rect">
            <a:avLst/>
          </a:prstGeom>
        </p:spPr>
        <p:txBody>
          <a:bodyPr wrap="square">
            <a:spAutoFit/>
          </a:bodyPr>
          <a:lstStyle/>
          <a:p>
            <a:r>
              <a:rPr lang="en-US" b="1" baseline="30000" dirty="0" smtClean="0"/>
              <a:t> </a:t>
            </a:r>
            <a:endParaRPr lang="en-US" dirty="0"/>
          </a:p>
        </p:txBody>
      </p:sp>
      <p:sp>
        <p:nvSpPr>
          <p:cNvPr id="7" name="TextBox 6"/>
          <p:cNvSpPr txBox="1"/>
          <p:nvPr/>
        </p:nvSpPr>
        <p:spPr>
          <a:xfrm>
            <a:off x="2222440" y="3412878"/>
            <a:ext cx="184666" cy="369332"/>
          </a:xfrm>
          <a:prstGeom prst="rect">
            <a:avLst/>
          </a:prstGeom>
          <a:noFill/>
        </p:spPr>
        <p:txBody>
          <a:bodyPr wrap="none" rtlCol="0">
            <a:spAutoFit/>
          </a:bodyPr>
          <a:lstStyle/>
          <a:p>
            <a:endParaRPr lang="en-US" dirty="0"/>
          </a:p>
        </p:txBody>
      </p:sp>
      <p:sp>
        <p:nvSpPr>
          <p:cNvPr id="8" name="TextBox 7"/>
          <p:cNvSpPr txBox="1"/>
          <p:nvPr/>
        </p:nvSpPr>
        <p:spPr>
          <a:xfrm>
            <a:off x="467544" y="1700808"/>
            <a:ext cx="4392488" cy="369332"/>
          </a:xfrm>
          <a:prstGeom prst="rect">
            <a:avLst/>
          </a:prstGeom>
          <a:noFill/>
        </p:spPr>
        <p:txBody>
          <a:bodyPr wrap="square" rtlCol="0">
            <a:spAutoFit/>
          </a:bodyPr>
          <a:lstStyle/>
          <a:p>
            <a:endParaRPr lang="en-US" dirty="0"/>
          </a:p>
        </p:txBody>
      </p:sp>
      <p:sp>
        <p:nvSpPr>
          <p:cNvPr id="49" name="Rounded Rectangle 7"/>
          <p:cNvSpPr/>
          <p:nvPr/>
        </p:nvSpPr>
        <p:spPr bwMode="auto">
          <a:xfrm>
            <a:off x="4932040" y="404664"/>
            <a:ext cx="4211960" cy="5760640"/>
          </a:xfrm>
          <a:prstGeom prst="roundRect">
            <a:avLst>
              <a:gd name="adj" fmla="val 3522"/>
            </a:avLst>
          </a:prstGeom>
          <a:solidFill>
            <a:schemeClr val="bg1"/>
          </a:solidFill>
          <a:ln w="9525" cap="flat" cmpd="sng" algn="ctr">
            <a:solidFill>
              <a:srgbClr val="FFFFFF"/>
            </a:solid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lvl="0" eaLnBrk="0" fontAlgn="base" hangingPunct="0">
              <a:spcBef>
                <a:spcPct val="0"/>
              </a:spcBef>
              <a:spcAft>
                <a:spcPct val="0"/>
              </a:spcAft>
              <a:defRPr/>
            </a:pPr>
            <a:r>
              <a:rPr kumimoji="0" lang="en-US" altLang="ja-JP" kern="0" dirty="0" smtClean="0">
                <a:latin typeface="+mj-lt"/>
              </a:rPr>
              <a:t>Remove GX-6000</a:t>
            </a:r>
          </a:p>
          <a:p>
            <a:pPr marL="800100" lvl="1" indent="-342900" eaLnBrk="0" fontAlgn="base" hangingPunct="0">
              <a:spcBef>
                <a:spcPct val="0"/>
              </a:spcBef>
              <a:spcAft>
                <a:spcPct val="0"/>
              </a:spcAft>
              <a:buFont typeface="Arial"/>
              <a:buChar char="•"/>
              <a:defRPr/>
            </a:pPr>
            <a:endParaRPr kumimoji="0" lang="en-US" altLang="ja-JP" sz="2000" b="0" kern="0" dirty="0" smtClean="0">
              <a:latin typeface="+mn-lt"/>
            </a:endParaRPr>
          </a:p>
          <a:p>
            <a:pPr marL="800100" lvl="1" indent="-342900" eaLnBrk="0" fontAlgn="base" hangingPunct="0">
              <a:spcBef>
                <a:spcPct val="0"/>
              </a:spcBef>
              <a:spcAft>
                <a:spcPct val="0"/>
              </a:spcAft>
              <a:buFont typeface="Arial"/>
              <a:buChar char="•"/>
              <a:defRPr/>
            </a:pPr>
            <a:r>
              <a:rPr kumimoji="0" lang="en-US" altLang="ja-JP" sz="2000" b="0" kern="0" dirty="0" smtClean="0">
                <a:latin typeface="+mn-lt"/>
              </a:rPr>
              <a:t>Push the red gas In/gas out cover toward the GX-6000 and then release it. It should return to its unused state at the top of the SDM-6000.</a:t>
            </a:r>
          </a:p>
          <a:p>
            <a:pPr marL="800100" lvl="1" indent="-342900" eaLnBrk="0" fontAlgn="base" hangingPunct="0">
              <a:spcBef>
                <a:spcPct val="0"/>
              </a:spcBef>
              <a:spcAft>
                <a:spcPct val="0"/>
              </a:spcAft>
              <a:buFont typeface="Arial"/>
              <a:buChar char="•"/>
              <a:defRPr/>
            </a:pPr>
            <a:endParaRPr kumimoji="0" lang="en-US" altLang="ja-JP" sz="2000" b="0" kern="0" dirty="0">
              <a:latin typeface="+mn-lt"/>
            </a:endParaRPr>
          </a:p>
          <a:p>
            <a:pPr marL="800100" lvl="1" indent="-342900" eaLnBrk="0" fontAlgn="base" hangingPunct="0">
              <a:spcBef>
                <a:spcPct val="0"/>
              </a:spcBef>
              <a:spcAft>
                <a:spcPct val="0"/>
              </a:spcAft>
              <a:buFont typeface="Arial"/>
              <a:buChar char="•"/>
              <a:defRPr/>
            </a:pPr>
            <a:r>
              <a:rPr kumimoji="0" lang="en-US" altLang="ja-JP" sz="2000" b="0" kern="0" dirty="0" smtClean="0">
                <a:latin typeface="+mn-lt"/>
              </a:rPr>
              <a:t>Remove the GX-6000 from the SDM-6000.</a:t>
            </a:r>
          </a:p>
          <a:p>
            <a:pPr marL="800100" lvl="1" indent="-342900" eaLnBrk="0" fontAlgn="base" hangingPunct="0">
              <a:spcBef>
                <a:spcPct val="0"/>
              </a:spcBef>
              <a:spcAft>
                <a:spcPct val="0"/>
              </a:spcAft>
              <a:buFont typeface="Arial"/>
              <a:buChar char="•"/>
              <a:defRPr/>
            </a:pPr>
            <a:endParaRPr kumimoji="0" lang="en-US" altLang="ja-JP" sz="2000" b="0" kern="0" dirty="0">
              <a:latin typeface="+mn-lt"/>
            </a:endParaRPr>
          </a:p>
          <a:p>
            <a:pPr marL="457200" lvl="1" indent="0" eaLnBrk="0" fontAlgn="base" hangingPunct="0">
              <a:spcBef>
                <a:spcPct val="0"/>
              </a:spcBef>
              <a:spcAft>
                <a:spcPct val="0"/>
              </a:spcAft>
              <a:defRPr/>
            </a:pPr>
            <a:endParaRPr kumimoji="0" lang="en-US" altLang="ja-JP" sz="2000" b="0" kern="0" dirty="0" smtClean="0">
              <a:latin typeface="+mn-lt"/>
            </a:endParaRPr>
          </a:p>
          <a:p>
            <a:pPr marL="457200" lvl="1" indent="0" eaLnBrk="0" fontAlgn="base" hangingPunct="0">
              <a:spcBef>
                <a:spcPct val="0"/>
              </a:spcBef>
              <a:spcAft>
                <a:spcPct val="0"/>
              </a:spcAft>
              <a:defRPr/>
            </a:pPr>
            <a:r>
              <a:rPr kumimoji="0" lang="en-US" altLang="ja-JP" sz="2000" b="0" kern="0" dirty="0" smtClean="0">
                <a:latin typeface="+mn-lt"/>
              </a:rPr>
              <a:t>The results of the calibration will be stored in the SDM-6000’s SD card.</a:t>
            </a:r>
          </a:p>
        </p:txBody>
      </p:sp>
      <p:pic>
        <p:nvPicPr>
          <p:cNvPr id="2" name="Picture 1" descr="Cal_print.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45024" y="-99392"/>
            <a:ext cx="3873604" cy="6858000"/>
          </a:xfrm>
          <a:prstGeom prst="rect">
            <a:avLst/>
          </a:prstGeom>
        </p:spPr>
      </p:pic>
      <p:cxnSp>
        <p:nvCxnSpPr>
          <p:cNvPr id="5" name="Straight Arrow Connector 4"/>
          <p:cNvCxnSpPr/>
          <p:nvPr/>
        </p:nvCxnSpPr>
        <p:spPr>
          <a:xfrm flipH="1">
            <a:off x="-2196752" y="1241376"/>
            <a:ext cx="1944216"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9" name="Straight Arrow Connector 8"/>
          <p:cNvCxnSpPr/>
          <p:nvPr/>
        </p:nvCxnSpPr>
        <p:spPr>
          <a:xfrm flipH="1">
            <a:off x="-2268760" y="3401616"/>
            <a:ext cx="2016224"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5292080" y="4581128"/>
            <a:ext cx="144016" cy="144016"/>
          </a:xfrm>
          <a:prstGeom prst="chevro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pic>
        <p:nvPicPr>
          <p:cNvPr id="3" name="Picture 2" descr="remove.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76672" y="980728"/>
            <a:ext cx="7992888" cy="4492003"/>
          </a:xfrm>
          <a:prstGeom prst="rect">
            <a:avLst/>
          </a:prstGeom>
        </p:spPr>
      </p:pic>
    </p:spTree>
    <p:extLst>
      <p:ext uri="{BB962C8B-B14F-4D97-AF65-F5344CB8AC3E}">
        <p14:creationId xmlns:p14="http://schemas.microsoft.com/office/powerpoint/2010/main" val="3378727056"/>
      </p:ext>
    </p:extLst>
  </p:cSld>
  <p:clrMapOvr>
    <a:masterClrMapping/>
  </p:clrMapOvr>
  <mc:AlternateContent xmlns:mc="http://schemas.openxmlformats.org/markup-compatibility/2006" xmlns:p14="http://schemas.microsoft.com/office/powerpoint/2010/main">
    <mc:Choice Requires="p14">
      <p:transition spd="slow" p14:dur="800">
        <p:fade/>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dissolve">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9" presetClass="entr" presetSubtype="0" fill="hold"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dissolve">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dissolve">
                                      <p:cBhvr>
                                        <p:cTn id="2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1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5" name="Straight Connector 104"/>
          <p:cNvCxnSpPr/>
          <p:nvPr/>
        </p:nvCxnSpPr>
        <p:spPr>
          <a:xfrm>
            <a:off x="4139952" y="5085184"/>
            <a:ext cx="0" cy="0"/>
          </a:xfrm>
          <a:prstGeom prst="line">
            <a:avLst/>
          </a:prstGeom>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1763688" y="2636912"/>
            <a:ext cx="6336704" cy="1938992"/>
          </a:xfrm>
          <a:prstGeom prst="rect">
            <a:avLst/>
          </a:prstGeom>
          <a:solidFill>
            <a:srgbClr val="E21F32"/>
          </a:solidFill>
        </p:spPr>
        <p:txBody>
          <a:bodyPr wrap="square" rtlCol="0">
            <a:spAutoFit/>
          </a:bodyPr>
          <a:lstStyle/>
          <a:p>
            <a:pPr algn="ctr"/>
            <a:r>
              <a:rPr lang="en-US" sz="60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mj-lt"/>
                <a:cs typeface="Krungthep"/>
              </a:rPr>
              <a:t>PERFORM AN ALARM CHECK</a:t>
            </a:r>
            <a:endParaRPr lang="en-US" sz="60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mj-lt"/>
              <a:cs typeface="Krungthep"/>
            </a:endParaRPr>
          </a:p>
        </p:txBody>
      </p:sp>
      <p:sp>
        <p:nvSpPr>
          <p:cNvPr id="14" name="Frame 13"/>
          <p:cNvSpPr/>
          <p:nvPr/>
        </p:nvSpPr>
        <p:spPr>
          <a:xfrm>
            <a:off x="1619672" y="2492896"/>
            <a:ext cx="6552728" cy="2232248"/>
          </a:xfrm>
          <a:prstGeom prst="frame">
            <a:avLst>
              <a:gd name="adj1" fmla="val 9769"/>
            </a:avLst>
          </a:prstGeom>
          <a:solidFill>
            <a:srgbClr val="E21F3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994294584"/>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p:tgtEl>
                                          <p:spTgt spid="11"/>
                                        </p:tgtEl>
                                        <p:attrNameLst>
                                          <p:attrName>ppt_y</p:attrName>
                                        </p:attrNameLst>
                                      </p:cBhvr>
                                      <p:tavLst>
                                        <p:tav tm="0">
                                          <p:val>
                                            <p:strVal val="#ppt_y+#ppt_h*1.125000"/>
                                          </p:val>
                                        </p:tav>
                                        <p:tav tm="100000">
                                          <p:val>
                                            <p:strVal val="#ppt_y"/>
                                          </p:val>
                                        </p:tav>
                                      </p:tavLst>
                                    </p:anim>
                                    <p:animEffect transition="in" filter="wipe(up)">
                                      <p:cBhvr>
                                        <p:cTn id="8" dur="500"/>
                                        <p:tgtEl>
                                          <p:spTgt spid="11"/>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p:tgtEl>
                                          <p:spTgt spid="14"/>
                                        </p:tgtEl>
                                        <p:attrNameLst>
                                          <p:attrName>ppt_y</p:attrName>
                                        </p:attrNameLst>
                                      </p:cBhvr>
                                      <p:tavLst>
                                        <p:tav tm="0">
                                          <p:val>
                                            <p:strVal val="#ppt_y+#ppt_h*1.125000"/>
                                          </p:val>
                                        </p:tav>
                                        <p:tav tm="100000">
                                          <p:val>
                                            <p:strVal val="#ppt_y"/>
                                          </p:val>
                                        </p:tav>
                                      </p:tavLst>
                                    </p:anim>
                                    <p:animEffect transition="in" filter="wipe(up)">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5" name="Straight Connector 104"/>
          <p:cNvCxnSpPr/>
          <p:nvPr/>
        </p:nvCxnSpPr>
        <p:spPr>
          <a:xfrm>
            <a:off x="4139952" y="5229200"/>
            <a:ext cx="0" cy="0"/>
          </a:xfrm>
          <a:prstGeom prst="line">
            <a:avLst/>
          </a:prstGeom>
        </p:spPr>
        <p:style>
          <a:lnRef idx="2">
            <a:schemeClr val="accent1"/>
          </a:lnRef>
          <a:fillRef idx="0">
            <a:schemeClr val="accent1"/>
          </a:fillRef>
          <a:effectRef idx="1">
            <a:schemeClr val="accent1"/>
          </a:effectRef>
          <a:fontRef idx="minor">
            <a:schemeClr val="tx1"/>
          </a:fontRef>
        </p:style>
      </p:cxnSp>
      <p:sp>
        <p:nvSpPr>
          <p:cNvPr id="4" name="Rectangle 3"/>
          <p:cNvSpPr/>
          <p:nvPr/>
        </p:nvSpPr>
        <p:spPr>
          <a:xfrm>
            <a:off x="2051720" y="3290501"/>
            <a:ext cx="2763383" cy="276999"/>
          </a:xfrm>
          <a:prstGeom prst="rect">
            <a:avLst/>
          </a:prstGeom>
        </p:spPr>
        <p:txBody>
          <a:bodyPr wrap="square">
            <a:spAutoFit/>
          </a:bodyPr>
          <a:lstStyle/>
          <a:p>
            <a:r>
              <a:rPr lang="en-US" b="1" baseline="30000" dirty="0" smtClean="0"/>
              <a:t> </a:t>
            </a:r>
            <a:endParaRPr lang="en-US" dirty="0"/>
          </a:p>
        </p:txBody>
      </p:sp>
      <p:sp>
        <p:nvSpPr>
          <p:cNvPr id="7" name="TextBox 6"/>
          <p:cNvSpPr txBox="1"/>
          <p:nvPr/>
        </p:nvSpPr>
        <p:spPr>
          <a:xfrm>
            <a:off x="2222440" y="3412878"/>
            <a:ext cx="184666" cy="369332"/>
          </a:xfrm>
          <a:prstGeom prst="rect">
            <a:avLst/>
          </a:prstGeom>
          <a:noFill/>
        </p:spPr>
        <p:txBody>
          <a:bodyPr wrap="none" rtlCol="0">
            <a:spAutoFit/>
          </a:bodyPr>
          <a:lstStyle/>
          <a:p>
            <a:endParaRPr lang="en-US" dirty="0"/>
          </a:p>
        </p:txBody>
      </p:sp>
      <p:sp>
        <p:nvSpPr>
          <p:cNvPr id="8" name="TextBox 7"/>
          <p:cNvSpPr txBox="1"/>
          <p:nvPr/>
        </p:nvSpPr>
        <p:spPr>
          <a:xfrm>
            <a:off x="467544" y="1700808"/>
            <a:ext cx="4392488" cy="369332"/>
          </a:xfrm>
          <a:prstGeom prst="rect">
            <a:avLst/>
          </a:prstGeom>
          <a:noFill/>
        </p:spPr>
        <p:txBody>
          <a:bodyPr wrap="square" rtlCol="0">
            <a:spAutoFit/>
          </a:bodyPr>
          <a:lstStyle/>
          <a:p>
            <a:endParaRPr lang="en-US" dirty="0"/>
          </a:p>
        </p:txBody>
      </p:sp>
      <p:sp>
        <p:nvSpPr>
          <p:cNvPr id="49" name="Rounded Rectangle 7"/>
          <p:cNvSpPr/>
          <p:nvPr/>
        </p:nvSpPr>
        <p:spPr bwMode="auto">
          <a:xfrm>
            <a:off x="1115616" y="764704"/>
            <a:ext cx="4320480" cy="5976664"/>
          </a:xfrm>
          <a:prstGeom prst="roundRect">
            <a:avLst>
              <a:gd name="adj" fmla="val 3522"/>
            </a:avLst>
          </a:prstGeom>
          <a:solidFill>
            <a:schemeClr val="bg1"/>
          </a:solidFill>
          <a:ln w="9525" cap="flat" cmpd="sng" algn="ctr">
            <a:solidFill>
              <a:srgbClr val="FFFFFF"/>
            </a:solid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lvl="0" eaLnBrk="0" fontAlgn="base" hangingPunct="0">
              <a:spcBef>
                <a:spcPct val="0"/>
              </a:spcBef>
              <a:spcAft>
                <a:spcPct val="0"/>
              </a:spcAft>
              <a:defRPr/>
            </a:pPr>
            <a:r>
              <a:rPr kumimoji="0" lang="en-US" altLang="ja-JP" kern="0" dirty="0" smtClean="0">
                <a:latin typeface="+mj-lt"/>
              </a:rPr>
              <a:t>To perform an alarm check</a:t>
            </a:r>
          </a:p>
          <a:p>
            <a:pPr lvl="0" eaLnBrk="0" fontAlgn="base" hangingPunct="0">
              <a:spcBef>
                <a:spcPct val="0"/>
              </a:spcBef>
              <a:spcAft>
                <a:spcPct val="0"/>
              </a:spcAft>
              <a:defRPr/>
            </a:pPr>
            <a:endParaRPr kumimoji="0" lang="en-US" altLang="ja-JP" sz="2000" b="0" kern="0" dirty="0" smtClean="0">
              <a:latin typeface="+mn-lt"/>
            </a:endParaRPr>
          </a:p>
          <a:p>
            <a:pPr marL="800100" lvl="1" indent="-342900" eaLnBrk="0" fontAlgn="base" hangingPunct="0">
              <a:spcBef>
                <a:spcPct val="0"/>
              </a:spcBef>
              <a:spcAft>
                <a:spcPct val="0"/>
              </a:spcAft>
              <a:buFont typeface="Arial"/>
              <a:buChar char="•"/>
              <a:defRPr/>
            </a:pPr>
            <a:r>
              <a:rPr kumimoji="0" lang="en-US" altLang="ja-JP" sz="2000" b="0" kern="0" dirty="0" smtClean="0">
                <a:latin typeface="+mn-lt"/>
              </a:rPr>
              <a:t>Press the Function button in the upper left corner to get the Function Tab to appear</a:t>
            </a:r>
          </a:p>
          <a:p>
            <a:pPr marL="800100" lvl="1" indent="-342900" eaLnBrk="0" fontAlgn="base" hangingPunct="0">
              <a:spcBef>
                <a:spcPct val="0"/>
              </a:spcBef>
              <a:spcAft>
                <a:spcPct val="0"/>
              </a:spcAft>
              <a:buFont typeface="Arial"/>
              <a:buChar char="•"/>
              <a:defRPr/>
            </a:pPr>
            <a:r>
              <a:rPr kumimoji="0" lang="en-US" altLang="ja-JP" sz="2000" b="0" kern="0" dirty="0" smtClean="0">
                <a:latin typeface="+mn-lt"/>
              </a:rPr>
              <a:t>Press the Alarm Check button to initiate an alarm check</a:t>
            </a:r>
            <a:endParaRPr kumimoji="0" lang="en-US" altLang="ja-JP" sz="2000" b="0" kern="0" dirty="0">
              <a:latin typeface="+mn-lt"/>
            </a:endParaRPr>
          </a:p>
          <a:p>
            <a:pPr marL="457200" lvl="1" indent="0" eaLnBrk="0" fontAlgn="base" hangingPunct="0">
              <a:spcBef>
                <a:spcPct val="0"/>
              </a:spcBef>
              <a:spcAft>
                <a:spcPct val="0"/>
              </a:spcAft>
              <a:defRPr/>
            </a:pPr>
            <a:endParaRPr kumimoji="0" lang="en-US" altLang="ja-JP" sz="2000" b="0" kern="0" dirty="0">
              <a:latin typeface="+mn-lt"/>
            </a:endParaRPr>
          </a:p>
          <a:p>
            <a:pPr marL="457200" lvl="1" indent="0" eaLnBrk="0" fontAlgn="base" hangingPunct="0">
              <a:spcBef>
                <a:spcPct val="0"/>
              </a:spcBef>
              <a:spcAft>
                <a:spcPct val="0"/>
              </a:spcAft>
              <a:defRPr/>
            </a:pPr>
            <a:r>
              <a:rPr kumimoji="0" lang="en-US" altLang="ja-JP" sz="1400" b="0" kern="0" dirty="0" smtClean="0">
                <a:latin typeface="+mn-lt"/>
              </a:rPr>
              <a:t>The buzzer will sound, the LED’s will turn on for a few seconds, the vibrator will vibrate, and the SDM-6000 will determine if these actions were completed successfully. After the alarm check, the Function Tab will display. To view the test results, press the Unit button to display the Unit Tab. The test results will display on the Unit Tab until you press the Alarm Check End Button in the Function Tab even if the GX-6000 is turned off. </a:t>
            </a:r>
          </a:p>
        </p:txBody>
      </p:sp>
      <p:pic>
        <p:nvPicPr>
          <p:cNvPr id="3" name="Picture 2" descr="Bump_Tab.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70396" y="0"/>
            <a:ext cx="3873604" cy="6858000"/>
          </a:xfrm>
          <a:prstGeom prst="rect">
            <a:avLst/>
          </a:prstGeom>
        </p:spPr>
      </p:pic>
      <p:cxnSp>
        <p:nvCxnSpPr>
          <p:cNvPr id="5" name="Straight Arrow Connector 4"/>
          <p:cNvCxnSpPr/>
          <p:nvPr/>
        </p:nvCxnSpPr>
        <p:spPr>
          <a:xfrm>
            <a:off x="5076056" y="2204864"/>
            <a:ext cx="1800200" cy="288032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9" name="Straight Arrow Connector 8"/>
          <p:cNvCxnSpPr/>
          <p:nvPr/>
        </p:nvCxnSpPr>
        <p:spPr>
          <a:xfrm>
            <a:off x="4788024" y="3429000"/>
            <a:ext cx="1944216" cy="216024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5" name="Chevron 14"/>
          <p:cNvSpPr/>
          <p:nvPr/>
        </p:nvSpPr>
        <p:spPr>
          <a:xfrm>
            <a:off x="1475656" y="4005064"/>
            <a:ext cx="144016" cy="144016"/>
          </a:xfrm>
          <a:prstGeom prst="chevro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66707703"/>
      </p:ext>
    </p:extLst>
  </p:cSld>
  <p:clrMapOvr>
    <a:masterClrMapping/>
  </p:clrMapOvr>
  <mc:AlternateContent xmlns:mc="http://schemas.openxmlformats.org/markup-compatibility/2006" xmlns:p14="http://schemas.microsoft.com/office/powerpoint/2010/main">
    <mc:Choice Requires="p14">
      <p:transition spd="slow" p14:dur="800">
        <p:fade/>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dissolve">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9" presetClass="entr" presetSubtype="0" fill="hold"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dissolve">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dissolve">
                                      <p:cBhvr>
                                        <p:cTn id="2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15" grpId="0" animBg="1"/>
    </p:bldLst>
  </p:timing>
</p:sld>
</file>

<file path=ppt/theme/theme1.xml><?xml version="1.0" encoding="utf-8"?>
<a:theme xmlns:a="http://schemas.openxmlformats.org/drawingml/2006/main" name="Default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ummer">
      <a:majorFont>
        <a:latin typeface="Century Gothic"/>
        <a:ea typeface=""/>
        <a:cs typeface=""/>
        <a:font script="Jpan" typeface="ヒラギノ丸ゴ Pro W4"/>
        <a:font script="Hans" typeface="宋体"/>
        <a:font script="Hant" typeface="新細明體"/>
      </a:majorFont>
      <a:minorFont>
        <a:latin typeface="Century Gothic"/>
        <a:ea typeface=""/>
        <a:cs typeface=""/>
        <a:font script="Jpan" typeface="ヒラギノ丸ゴ Pro W4"/>
        <a:font script="Hans" typeface="宋体"/>
        <a:font script="Hant" typeface="新細明體"/>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Theme.thmx</Template>
  <TotalTime>34525</TotalTime>
  <Words>1097</Words>
  <Application>Microsoft Macintosh PowerPoint</Application>
  <PresentationFormat>On-screen Show (4:3)</PresentationFormat>
  <Paragraphs>106</Paragraphs>
  <Slides>22</Slides>
  <Notes>2</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Default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岡本　亮</dc:creator>
  <cp:lastModifiedBy>Rainier Navidad</cp:lastModifiedBy>
  <cp:revision>529</cp:revision>
  <cp:lastPrinted>2014-04-08T08:19:06Z</cp:lastPrinted>
  <dcterms:created xsi:type="dcterms:W3CDTF">2014-03-07T04:48:04Z</dcterms:created>
  <dcterms:modified xsi:type="dcterms:W3CDTF">2016-08-15T22:22:02Z</dcterms:modified>
</cp:coreProperties>
</file>