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35" r:id="rId2"/>
    <p:sldMasterId id="2147483722" r:id="rId3"/>
  </p:sldMasterIdLst>
  <p:notesMasterIdLst>
    <p:notesMasterId r:id="rId39"/>
  </p:notesMasterIdLst>
  <p:sldIdLst>
    <p:sldId id="274" r:id="rId4"/>
    <p:sldId id="300" r:id="rId5"/>
    <p:sldId id="301" r:id="rId6"/>
    <p:sldId id="306" r:id="rId7"/>
    <p:sldId id="316" r:id="rId8"/>
    <p:sldId id="317" r:id="rId9"/>
    <p:sldId id="318" r:id="rId10"/>
    <p:sldId id="319" r:id="rId11"/>
    <p:sldId id="320" r:id="rId12"/>
    <p:sldId id="280" r:id="rId13"/>
    <p:sldId id="299" r:id="rId14"/>
    <p:sldId id="322" r:id="rId15"/>
    <p:sldId id="323" r:id="rId16"/>
    <p:sldId id="324" r:id="rId17"/>
    <p:sldId id="325" r:id="rId18"/>
    <p:sldId id="326" r:id="rId19"/>
    <p:sldId id="327" r:id="rId20"/>
    <p:sldId id="283" r:id="rId21"/>
    <p:sldId id="284" r:id="rId22"/>
    <p:sldId id="281" r:id="rId23"/>
    <p:sldId id="338" r:id="rId24"/>
    <p:sldId id="339" r:id="rId25"/>
    <p:sldId id="335" r:id="rId26"/>
    <p:sldId id="336" r:id="rId27"/>
    <p:sldId id="314" r:id="rId28"/>
    <p:sldId id="337" r:id="rId29"/>
    <p:sldId id="315" r:id="rId30"/>
    <p:sldId id="331" r:id="rId31"/>
    <p:sldId id="285" r:id="rId32"/>
    <p:sldId id="302" r:id="rId33"/>
    <p:sldId id="304" r:id="rId34"/>
    <p:sldId id="328" r:id="rId35"/>
    <p:sldId id="332" r:id="rId36"/>
    <p:sldId id="333" r:id="rId37"/>
    <p:sldId id="330" r:id="rId38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ke Johnson" initials="M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365"/>
    <a:srgbClr val="F50000"/>
    <a:srgbClr val="FF0000"/>
    <a:srgbClr val="FFFF66"/>
    <a:srgbClr val="F8F8F8"/>
    <a:srgbClr val="EAEAEA"/>
    <a:srgbClr val="FF6600"/>
    <a:srgbClr val="A00000"/>
    <a:srgbClr val="C800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6" autoAdjust="0"/>
    <p:restoredTop sz="94413" autoAdjust="0"/>
  </p:normalViewPr>
  <p:slideViewPr>
    <p:cSldViewPr>
      <p:cViewPr>
        <p:scale>
          <a:sx n="114" d="100"/>
          <a:sy n="114" d="100"/>
        </p:scale>
        <p:origin x="-2120" y="-288"/>
      </p:cViewPr>
      <p:guideLst>
        <p:guide orient="horz" pos="2617"/>
        <p:guide pos="25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24" d="100"/>
        <a:sy n="124" d="100"/>
      </p:scale>
      <p:origin x="0" y="3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commentAuthors" Target="commentAuthor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>
            <a:spLocks/>
          </p:cNvSpPr>
          <p:nvPr userDrawn="1"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 userDrawn="1"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Right Triangle 17"/>
          <p:cNvSpPr>
            <a:spLocks/>
          </p:cNvSpPr>
          <p:nvPr userDrawn="1"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Placeholder 8"/>
          <p:cNvSpPr>
            <a:spLocks noGrp="1"/>
          </p:cNvSpPr>
          <p:nvPr>
            <p:ph type="title"/>
          </p:nvPr>
        </p:nvSpPr>
        <p:spPr>
          <a:xfrm>
            <a:off x="1695114" y="274638"/>
            <a:ext cx="6991685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</a:t>
            </a:r>
            <a:endParaRPr kumimoji="0" lang="en-US" dirty="0"/>
          </a:p>
        </p:txBody>
      </p:sp>
      <p:sp>
        <p:nvSpPr>
          <p:cNvPr id="22" name="Text Placeholder 29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1295058" cy="12950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683" y="6105422"/>
            <a:ext cx="1574015" cy="60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0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66928" indent="-457200">
              <a:buFont typeface="Arial" pitchFamily="34" charset="0"/>
              <a:buChar char="•"/>
              <a:defRPr/>
            </a:lvl1pPr>
            <a:lvl2pPr marL="736092" indent="-342900">
              <a:buFont typeface="Arial" pitchFamily="34" charset="0"/>
              <a:buChar char="•"/>
              <a:defRPr/>
            </a:lvl2pPr>
            <a:lvl3pPr marL="973836" indent="-342900">
              <a:buFont typeface="Arial" pitchFamily="34" charset="0"/>
              <a:buChar char="•"/>
              <a:defRPr/>
            </a:lvl3pPr>
            <a:lvl4pPr marL="1257300" indent="-342900">
              <a:buFont typeface="Arial" pitchFamily="34" charset="0"/>
              <a:buChar char="•"/>
              <a:defRPr/>
            </a:lvl4pPr>
            <a:lvl5pPr marL="1428750" indent="-285750">
              <a:buFont typeface="Arial" pitchFamily="34" charset="0"/>
              <a:buChar char="•"/>
              <a:defRPr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1510"/>
            <a:ext cx="838029" cy="8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8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08179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10639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87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04698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06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51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45495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6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BA09373E-C898-4C5C-BD7E-F40D258A2F42}" type="datetimeFigureOut">
              <a:rPr lang="en-US" smtClean="0"/>
              <a:t>8/13/18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B27805C-23F8-4977-B7C8-23DA87E08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3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04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339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19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459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773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802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924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253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105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202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608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698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698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48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53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276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08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931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18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677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63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001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15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11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6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 userDrawn="1"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 userDrawn="1"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 userDrawn="1"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683" y="6105422"/>
            <a:ext cx="1574015" cy="60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8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entury Gothic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Century Gothic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Century Gothic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Century Gothic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Century Gothic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Century Gothic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8/13/18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08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2935-A555-384E-95D9-FBFD5D24B54B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28E6E-7086-D542-B234-FF3EEDB5C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g"/><Relationship Id="rId3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152411" y="1844824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Introducing</a:t>
            </a:r>
          </a:p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8514" y="4077072"/>
            <a:ext cx="587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 gas, sample draw with smart PID, IR &amp; super toxics</a:t>
            </a:r>
            <a:endParaRPr lang="en-US" dirty="0"/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90" y="260648"/>
            <a:ext cx="3362054" cy="6624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27784" y="836712"/>
            <a:ext cx="63758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Choices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3068960"/>
            <a:ext cx="21602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6</a:t>
            </a:r>
            <a:r>
              <a:rPr lang="en-US" sz="1400" b="1" dirty="0" smtClean="0"/>
              <a:t> operating modes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Normal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Leak check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Inert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Bar hole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Snap Log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Benzene Specific Mode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333798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Monitor up to 6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H2S, CO, O2, LEL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2 smart sensor slots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PID for </a:t>
            </a:r>
            <a:r>
              <a:rPr lang="en-US" sz="1200" dirty="0" smtClean="0"/>
              <a:t>VOC’s</a:t>
            </a:r>
            <a:endParaRPr lang="en-US" sz="1200" dirty="0"/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IR for CH4, HC, &amp; CO2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EC for NH3, Cl2, HCN, NO2, &amp; SO2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1340768"/>
            <a:ext cx="31683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PID library of more than 600 VOC’s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Accepts 10.6 and / or 10.0 PID lamps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50,000 ppb / 6,000 ppm ranges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10.0 Lamp for Benzene </a:t>
            </a:r>
            <a:r>
              <a:rPr kumimoji="0" lang="en-US" altLang="ja-JP" sz="1200" kern="0" dirty="0" smtClean="0"/>
              <a:t>Specific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11.7 Lamp available Q4 2018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 smtClean="0"/>
              <a:t>11.7 </a:t>
            </a:r>
            <a:r>
              <a:rPr kumimoji="0" lang="en-US" altLang="ja-JP" sz="1200" kern="0" dirty="0"/>
              <a:t>Lamp for </a:t>
            </a:r>
            <a:r>
              <a:rPr kumimoji="0" lang="en-US" altLang="ja-JP" sz="1200" kern="0" dirty="0" smtClean="0"/>
              <a:t> carbon tetrachloride</a:t>
            </a:r>
            <a:r>
              <a:rPr kumimoji="0" lang="en-US" altLang="ja-JP" sz="1200" kern="0" dirty="0"/>
              <a:t>, acrylonitrile, chloroform, methanol, and refrigerants (R-143, R-132A)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 smtClean="0"/>
              <a:t>PID </a:t>
            </a:r>
            <a:r>
              <a:rPr kumimoji="0" lang="en-US" altLang="ja-JP" sz="1200" kern="0" dirty="0"/>
              <a:t>sensors can be combined</a:t>
            </a:r>
            <a:endParaRPr kumimoji="0" lang="en-US" altLang="ja-JP" sz="1050" kern="0" dirty="0"/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Easily choose a target VOC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User defined VOC list of 30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Recently used VOC list last 8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084168" y="4077072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LCD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Auto flip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Peak bar graphs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Adjustable auto backlight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Customize order of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Single gas view with large font &amp; auto sequence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941168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LEL Protection mode</a:t>
            </a:r>
          </a:p>
          <a:p>
            <a:r>
              <a:rPr lang="en-US" sz="1200" dirty="0" smtClean="0"/>
              <a:t>Shields LEL sensor from damaging VOC exposure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61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56176" y="394525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Weather &amp; Dust Resistant</a:t>
            </a:r>
          </a:p>
          <a:p>
            <a:pPr marL="285750" indent="-285750">
              <a:buFont typeface="Courier New"/>
              <a:buChar char="o"/>
            </a:pPr>
            <a:r>
              <a:rPr lang="en-US" sz="1400" dirty="0" smtClean="0"/>
              <a:t>IP-67</a:t>
            </a:r>
            <a:endParaRPr lang="en-US" sz="1400" b="1" dirty="0" smtClean="0"/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556792"/>
            <a:ext cx="3672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Smallest 6 gas sample draw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Lightweight &amp; Ergonomic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High impact rubber boot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Ergonomic design fits comfortable in </a:t>
            </a:r>
            <a:r>
              <a:rPr lang="en-US" sz="1200" dirty="0" smtClean="0"/>
              <a:t>hand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3861048"/>
            <a:ext cx="3168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Interchangeable battery options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Lithium-ion pack operates 14 hours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Complete recharge in 3 hours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Alkaline pack operates 8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2823900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Intrinsically Safe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ATEX / IECEX</a:t>
            </a:r>
          </a:p>
          <a:p>
            <a:pPr marL="171450" indent="-171450">
              <a:buFont typeface="Courier New"/>
              <a:buChar char="o"/>
            </a:pPr>
            <a:r>
              <a:rPr lang="en-US" sz="800" dirty="0" err="1" smtClean="0"/>
              <a:t>c</a:t>
            </a:r>
            <a:r>
              <a:rPr lang="en-US" sz="1200" dirty="0" err="1" smtClean="0"/>
              <a:t>CSA</a:t>
            </a:r>
            <a:r>
              <a:rPr lang="en-US" sz="800" dirty="0" err="1" smtClean="0"/>
              <a:t>us</a:t>
            </a:r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5157192"/>
            <a:ext cx="31683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LED Flashlight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On demand light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6176" y="4941168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9 Languages 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English, </a:t>
            </a:r>
            <a:r>
              <a:rPr lang="en-US" sz="1200" dirty="0" smtClean="0"/>
              <a:t>German, </a:t>
            </a:r>
            <a:r>
              <a:rPr lang="en-US" sz="1200" dirty="0"/>
              <a:t>Italian, French, Portuguese, Spanish, Japanese, Korean, Russian </a:t>
            </a:r>
            <a:endParaRPr lang="en-US" sz="1200" dirty="0" smtClean="0"/>
          </a:p>
        </p:txBody>
      </p:sp>
      <p:sp>
        <p:nvSpPr>
          <p:cNvPr id="10" name="Trapezoid 9"/>
          <p:cNvSpPr/>
          <p:nvPr/>
        </p:nvSpPr>
        <p:spPr>
          <a:xfrm rot="10800000">
            <a:off x="4932040" y="0"/>
            <a:ext cx="504056" cy="2204864"/>
          </a:xfrm>
          <a:prstGeom prst="trapezoid">
            <a:avLst/>
          </a:prstGeom>
          <a:gradFill>
            <a:gsLst>
              <a:gs pos="99000">
                <a:schemeClr val="bg1">
                  <a:alpha val="1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>
            <a:glow rad="152400">
              <a:schemeClr val="bg1">
                <a:alpha val="88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1270000"/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156176" y="1556792"/>
            <a:ext cx="320384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2 adjustable gas alarms per channel Plus STEL &amp; TWA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Man Down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Panic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4 alarm LED’s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Audible and vibration 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Trouble alarms for low flow, sensor connection, low battery, circuit error, &amp; calibration</a:t>
            </a:r>
          </a:p>
          <a:p>
            <a:pPr marL="171450" indent="-171450">
              <a:buFont typeface="Arial"/>
              <a:buChar char="•"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61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10" grpId="0" animBg="1"/>
      <p:bldP spid="10" grpId="1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1. Normal Mode</a:t>
            </a:r>
            <a:r>
              <a:rPr kumimoji="0" lang="en-US" altLang="ja-JP" sz="2000" b="0" kern="0" dirty="0" smtClean="0">
                <a:latin typeface="+mn-lt"/>
              </a:rPr>
              <a:t>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6</a:t>
            </a:r>
            <a:r>
              <a:rPr kumimoji="0" lang="en-US" altLang="ja-JP" sz="2800" kern="0" dirty="0" smtClean="0">
                <a:latin typeface="+mj-lt"/>
              </a:rPr>
              <a:t> Operating Modes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NormalMo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08" y="2780928"/>
            <a:ext cx="3043228" cy="32403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Simultaneous gas measurement readings in real-time are shown for all the sensors installed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65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2. Leak Check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6</a:t>
            </a:r>
            <a:r>
              <a:rPr kumimoji="0" lang="en-US" altLang="ja-JP" sz="2800" kern="0" dirty="0" smtClean="0">
                <a:latin typeface="+mj-lt"/>
              </a:rPr>
              <a:t> Operating Modes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3717032"/>
            <a:ext cx="3923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Used when performing leak checks above ground. </a:t>
            </a:r>
            <a:endParaRPr lang="en-US" dirty="0"/>
          </a:p>
          <a:p>
            <a:r>
              <a:rPr lang="en-US" dirty="0" smtClean="0"/>
              <a:t>CH4 and CO (optional) are shown in ppm readings</a:t>
            </a:r>
            <a:endParaRPr lang="en-US" dirty="0"/>
          </a:p>
        </p:txBody>
      </p:sp>
      <p:pic>
        <p:nvPicPr>
          <p:cNvPr id="6" name="Picture 5" descr="LeakCheck2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0928"/>
            <a:ext cx="3044952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5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3. Inert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6</a:t>
            </a:r>
            <a:r>
              <a:rPr kumimoji="0" lang="en-US" altLang="ja-JP" sz="2800" kern="0" dirty="0" smtClean="0">
                <a:latin typeface="+mj-lt"/>
              </a:rPr>
              <a:t> Operating Modes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1183"/>
            <a:ext cx="3043858" cy="3240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Inverts the O2 alarm points to    5% </a:t>
            </a:r>
            <a:r>
              <a:rPr lang="en-US" dirty="0" err="1" smtClean="0"/>
              <a:t>vol</a:t>
            </a:r>
            <a:r>
              <a:rPr lang="en-US" dirty="0" smtClean="0"/>
              <a:t> alarm 1 and 10% </a:t>
            </a:r>
            <a:r>
              <a:rPr lang="en-US" dirty="0" err="1" smtClean="0"/>
              <a:t>vol</a:t>
            </a:r>
            <a:r>
              <a:rPr lang="en-US" dirty="0" smtClean="0"/>
              <a:t>  alarm 2. </a:t>
            </a:r>
          </a:p>
          <a:p>
            <a:endParaRPr lang="en-US" dirty="0"/>
          </a:p>
          <a:p>
            <a:r>
              <a:rPr lang="en-US" dirty="0" smtClean="0"/>
              <a:t>Used to alert users when there is O2 present in the area where there is supposed to be little to none.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5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4. Bar Hole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6</a:t>
            </a:r>
            <a:r>
              <a:rPr kumimoji="0" lang="en-US" altLang="ja-JP" sz="2800" kern="0" dirty="0" smtClean="0">
                <a:latin typeface="+mj-lt"/>
              </a:rPr>
              <a:t> Operating Modes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1183"/>
            <a:ext cx="3039120" cy="3240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Used to perform timed leak checks underground, IR combustible sensor and oxygen (if installed) are used. To be used with bar a hole probe.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5. Snap Log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6</a:t>
            </a:r>
            <a:r>
              <a:rPr kumimoji="0" lang="en-US" altLang="ja-JP" sz="2800" kern="0" dirty="0" smtClean="0">
                <a:latin typeface="+mj-lt"/>
              </a:rPr>
              <a:t> Operating Modes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76630"/>
            <a:ext cx="3038128" cy="32446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Allows the user to record data at a specific time and have it saved to the data logger. The data is assigned a snap log ID and is saved with the instrument’s station 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35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6. Benzene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6</a:t>
            </a:r>
            <a:r>
              <a:rPr kumimoji="0" lang="en-US" altLang="ja-JP" sz="2800" kern="0" dirty="0" smtClean="0">
                <a:latin typeface="+mj-lt"/>
              </a:rPr>
              <a:t> Operating Modes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76630"/>
            <a:ext cx="3043299" cy="32446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special mode used to measure benzene gas specifically. Has to be used with the benzene</a:t>
            </a:r>
          </a:p>
          <a:p>
            <a:r>
              <a:rPr lang="en-US" dirty="0" smtClean="0"/>
              <a:t>pre-filter tube and tube holder.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58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427984" y="1484784"/>
            <a:ext cx="4392488" cy="151216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Dimensions</a:t>
            </a:r>
            <a:r>
              <a:rPr kumimoji="0" lang="en-US" altLang="ja-JP" b="0" kern="0" dirty="0" smtClean="0">
                <a:latin typeface="+mn-lt"/>
              </a:rPr>
              <a:t>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7.87” (H) x 2.67” (W) x 2.04” (D)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1600" b="0" i="1" kern="0" dirty="0" err="1" smtClean="0">
                <a:latin typeface="+mn-lt"/>
              </a:rPr>
              <a:t>MultiRAE</a:t>
            </a:r>
            <a:r>
              <a:rPr kumimoji="0" lang="en-US" altLang="ja-JP" sz="1600" b="0" i="1" kern="0" dirty="0" smtClean="0">
                <a:latin typeface="+mn-lt"/>
              </a:rPr>
              <a:t>= 7.6” x 3.8” x 2.6”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4427984" y="3356992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Weight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Approx.</a:t>
            </a:r>
            <a:r>
              <a:rPr kumimoji="0" lang="en-US" altLang="ja-JP" sz="2000" b="0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400g / 14.1 ounce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i="1" kern="0" dirty="0" err="1" smtClean="0">
                <a:solidFill>
                  <a:srgbClr val="000000"/>
                </a:solidFill>
                <a:latin typeface="+mn-lt"/>
              </a:rPr>
              <a:t>MultiRAE</a:t>
            </a:r>
            <a:r>
              <a:rPr kumimoji="0" lang="en-US" altLang="ja-JP" sz="1600" b="0" i="1" kern="0" dirty="0" smtClean="0">
                <a:solidFill>
                  <a:srgbClr val="000000"/>
                </a:solidFill>
                <a:latin typeface="+mn-lt"/>
              </a:rPr>
              <a:t>: 880g / 31 ounce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i="1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395536" y="6237312"/>
            <a:ext cx="151216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3717590" y="2312500"/>
            <a:ext cx="0" cy="3564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2123728" y="6237312"/>
            <a:ext cx="12794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732916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2.67”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369751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2.04”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83933" y="3910220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7.87”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Compact &amp; lightweight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ounded Rectangle 7"/>
          <p:cNvSpPr/>
          <p:nvPr/>
        </p:nvSpPr>
        <p:spPr bwMode="auto">
          <a:xfrm>
            <a:off x="4427984" y="5013176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sz="2000" kern="0" dirty="0" smtClean="0">
              <a:solidFill>
                <a:srgbClr val="000000"/>
              </a:solidFill>
              <a:latin typeface="+mn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4400" u="sng" kern="0" dirty="0" smtClean="0">
                <a:solidFill>
                  <a:srgbClr val="000000"/>
                </a:solidFill>
                <a:latin typeface="+mn-lt"/>
              </a:rPr>
              <a:t>50 % LIGHTER!</a:t>
            </a:r>
            <a:endParaRPr kumimoji="0" lang="en-GB" altLang="ja-JP" sz="4400" b="0" i="0" u="sng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pic>
        <p:nvPicPr>
          <p:cNvPr id="6" name="Picture 5" descr="DSC_55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476672"/>
            <a:ext cx="6429272" cy="59939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DSC_55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744" y="404664"/>
            <a:ext cx="6541907" cy="60989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96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08720"/>
            <a:ext cx="3967410" cy="4054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84784"/>
            <a:ext cx="2888571" cy="3122463"/>
          </a:xfrm>
          <a:prstGeom prst="rect">
            <a:avLst/>
          </a:prstGeom>
        </p:spPr>
      </p:pic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  <p:pic>
        <p:nvPicPr>
          <p:cNvPr id="10" name="Picture 9" descr="Untitled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88640"/>
            <a:ext cx="2593571" cy="6858000"/>
          </a:xfrm>
          <a:prstGeom prst="rect">
            <a:avLst/>
          </a:prstGeom>
        </p:spPr>
      </p:pic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88640"/>
            <a:ext cx="2593571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08720"/>
            <a:ext cx="4176464" cy="4270166"/>
          </a:xfrm>
          <a:prstGeom prst="rect">
            <a:avLst/>
          </a:prstGeom>
        </p:spPr>
      </p:pic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36673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Multi-gas view displays all 6 channels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Single gas view shows one</a:t>
            </a:r>
            <a:r>
              <a:rPr kumimoji="0" lang="en-US" altLang="ja-JP" sz="20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channel in large scale with auto scrolling for each channel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Auto </a:t>
            </a:r>
            <a:r>
              <a:rPr kumimoji="0" lang="en-US" altLang="ja-JP" sz="2000" b="0" kern="0" dirty="0" smtClean="0">
                <a:latin typeface="+mn-lt"/>
              </a:rPr>
              <a:t>rotation when instrument upside down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20" name="Picture 1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492896"/>
            <a:ext cx="1584176" cy="2047128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395536" y="3068960"/>
            <a:ext cx="1664166" cy="177511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987694" y="2564904"/>
            <a:ext cx="1432178" cy="798006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8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3816424" cy="38164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円/楕円 1"/>
          <p:cNvSpPr/>
          <p:nvPr/>
        </p:nvSpPr>
        <p:spPr>
          <a:xfrm>
            <a:off x="4407982" y="2348880"/>
            <a:ext cx="832092" cy="1152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H="1" flipV="1">
            <a:off x="5292080" y="3356992"/>
            <a:ext cx="576064" cy="504056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5940152" y="3789040"/>
            <a:ext cx="2664296" cy="50405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Peak bar graph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</p:spTree>
    <p:extLst>
      <p:ext uri="{BB962C8B-B14F-4D97-AF65-F5344CB8AC3E}">
        <p14:creationId xmlns:p14="http://schemas.microsoft.com/office/powerpoint/2010/main" val="13825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16896"/>
            <a:ext cx="3584247" cy="358424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le 7"/>
          <p:cNvSpPr/>
          <p:nvPr/>
        </p:nvSpPr>
        <p:spPr bwMode="auto">
          <a:xfrm>
            <a:off x="1331640" y="5661248"/>
            <a:ext cx="6048672" cy="57606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Customize your gas readings in any order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Customize Gas Order</a:t>
            </a:r>
          </a:p>
        </p:txBody>
      </p:sp>
      <p:pic>
        <p:nvPicPr>
          <p:cNvPr id="8" name="Picture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16" y="1860776"/>
            <a:ext cx="3584448" cy="35844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Left-Right Arrow 2"/>
          <p:cNvSpPr/>
          <p:nvPr/>
        </p:nvSpPr>
        <p:spPr>
          <a:xfrm>
            <a:off x="4067944" y="3645024"/>
            <a:ext cx="792088" cy="36004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Sensors</a:t>
            </a:r>
          </a:p>
        </p:txBody>
      </p:sp>
      <p:pic>
        <p:nvPicPr>
          <p:cNvPr id="2" name="Picture 1" descr="GX6000_without_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126" y="1052736"/>
            <a:ext cx="5308170" cy="5486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60" y="1052736"/>
            <a:ext cx="5308236" cy="54863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236296" y="1340768"/>
            <a:ext cx="205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Standard 4 Gas Sensors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-14949" y="1340768"/>
            <a:ext cx="205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Smart Sensor</a:t>
            </a:r>
          </a:p>
          <a:p>
            <a:r>
              <a:rPr lang="en-US" sz="2400" dirty="0" smtClean="0"/>
              <a:t>Slots</a:t>
            </a:r>
            <a:endParaRPr lang="en-US" sz="24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899592" y="1988840"/>
            <a:ext cx="2016224" cy="2880320"/>
            <a:chOff x="899592" y="1988840"/>
            <a:chExt cx="2016224" cy="2880320"/>
          </a:xfrm>
        </p:grpSpPr>
        <p:cxnSp>
          <p:nvCxnSpPr>
            <p:cNvPr id="8" name="Elbow Connector 7"/>
            <p:cNvCxnSpPr/>
            <p:nvPr/>
          </p:nvCxnSpPr>
          <p:spPr>
            <a:xfrm>
              <a:off x="899592" y="1988840"/>
              <a:ext cx="2016224" cy="1368152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907704" y="486916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1907704" y="3356992"/>
            <a:ext cx="0" cy="15121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652120" y="2132856"/>
            <a:ext cx="2376264" cy="3168352"/>
            <a:chOff x="5652120" y="2132856"/>
            <a:chExt cx="2376264" cy="316835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028384" y="2132856"/>
              <a:ext cx="0" cy="31683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6228184" y="3212976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6228184" y="422108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228184" y="530120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5652120" y="2420888"/>
              <a:ext cx="23762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343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7"/>
          <p:cNvSpPr/>
          <p:nvPr/>
        </p:nvSpPr>
        <p:spPr bwMode="auto">
          <a:xfrm>
            <a:off x="755576" y="2200698"/>
            <a:ext cx="3024336" cy="26642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Interchangeable Sensors</a:t>
            </a:r>
          </a:p>
        </p:txBody>
      </p:sp>
      <p:pic>
        <p:nvPicPr>
          <p:cNvPr id="3" name="Picture 2" descr="4-micro-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0698"/>
            <a:ext cx="2589301" cy="25893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45024"/>
            <a:ext cx="2548865" cy="23762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 flipV="1">
            <a:off x="3851920" y="2200698"/>
            <a:ext cx="1224136" cy="144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851920" y="2848770"/>
            <a:ext cx="2592288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51920" y="3640858"/>
            <a:ext cx="288032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51920" y="3640858"/>
            <a:ext cx="144016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7"/>
          <p:cNvSpPr/>
          <p:nvPr/>
        </p:nvSpPr>
        <p:spPr bwMode="auto">
          <a:xfrm>
            <a:off x="1331640" y="5805264"/>
            <a:ext cx="6768752" cy="81805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4 standard micro sensors are interchangeable with the 03 Series, GX-2009, GX-2012, and GX-6000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444208" y="1988840"/>
            <a:ext cx="1769492" cy="994873"/>
            <a:chOff x="5047471" y="1196752"/>
            <a:chExt cx="1769492" cy="994873"/>
          </a:xfrm>
        </p:grpSpPr>
        <p:pic>
          <p:nvPicPr>
            <p:cNvPr id="6" name="Picture 5" descr="GX-2009-Hi-re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7471" y="1196752"/>
              <a:ext cx="1103044" cy="99487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TextBox 26"/>
            <p:cNvSpPr txBox="1"/>
            <p:nvPr/>
          </p:nvSpPr>
          <p:spPr>
            <a:xfrm>
              <a:off x="6012160" y="1556792"/>
              <a:ext cx="80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GX-2009</a:t>
              </a:r>
              <a:endParaRPr lang="en-US" sz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32040" y="1052736"/>
            <a:ext cx="2136069" cy="997461"/>
            <a:chOff x="6559639" y="1844824"/>
            <a:chExt cx="2136069" cy="997461"/>
          </a:xfrm>
        </p:grpSpPr>
        <p:pic>
          <p:nvPicPr>
            <p:cNvPr id="5" name="Picture 4" descr="O3-Series-small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9639" y="1844824"/>
              <a:ext cx="1397005" cy="997461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TextBox 27"/>
            <p:cNvSpPr txBox="1"/>
            <p:nvPr/>
          </p:nvSpPr>
          <p:spPr>
            <a:xfrm>
              <a:off x="7884368" y="2276872"/>
              <a:ext cx="8113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  <a:r>
                <a:rPr lang="en-US" sz="1200" dirty="0" smtClean="0"/>
                <a:t>3 Series</a:t>
              </a:r>
              <a:endParaRPr lang="en-US" sz="1200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868144" y="4869160"/>
            <a:ext cx="80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GX-6000</a:t>
            </a:r>
            <a:endParaRPr lang="en-US" sz="1200" dirty="0"/>
          </a:p>
        </p:txBody>
      </p:sp>
      <p:grpSp>
        <p:nvGrpSpPr>
          <p:cNvPr id="8" name="Group 7"/>
          <p:cNvGrpSpPr/>
          <p:nvPr/>
        </p:nvGrpSpPr>
        <p:grpSpPr>
          <a:xfrm>
            <a:off x="6948264" y="2996952"/>
            <a:ext cx="1396737" cy="1868042"/>
            <a:chOff x="5191487" y="3861048"/>
            <a:chExt cx="1396737" cy="1868042"/>
          </a:xfrm>
        </p:grpSpPr>
        <p:pic>
          <p:nvPicPr>
            <p:cNvPr id="7" name="Picture 6" descr="GX-2012-Hi-res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487" y="3861048"/>
              <a:ext cx="845808" cy="1868042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TextBox 29"/>
            <p:cNvSpPr txBox="1"/>
            <p:nvPr/>
          </p:nvSpPr>
          <p:spPr>
            <a:xfrm>
              <a:off x="5783421" y="4952201"/>
              <a:ext cx="80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GX-2012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649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Slots</a:t>
            </a:r>
          </a:p>
        </p:txBody>
      </p:sp>
      <p:pic>
        <p:nvPicPr>
          <p:cNvPr id="2" name="Picture 1" descr="GX6000_without_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4681143" cy="4838253"/>
          </a:xfrm>
          <a:prstGeom prst="rect">
            <a:avLst/>
          </a:prstGeom>
        </p:spPr>
      </p:pic>
      <p:pic>
        <p:nvPicPr>
          <p:cNvPr id="3" name="Picture 2" descr="Smartsensor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76153"/>
            <a:ext cx="1742209" cy="3429111"/>
          </a:xfrm>
          <a:prstGeom prst="rect">
            <a:avLst/>
          </a:prstGeom>
        </p:spPr>
      </p:pic>
      <p:pic>
        <p:nvPicPr>
          <p:cNvPr id="5" name="Picture 4" descr="4sensors.pn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88840"/>
            <a:ext cx="1921704" cy="3869109"/>
          </a:xfrm>
          <a:prstGeom prst="rect">
            <a:avLst/>
          </a:prstGeom>
        </p:spPr>
      </p:pic>
      <p:sp>
        <p:nvSpPr>
          <p:cNvPr id="7" name="Rounded Rectangle 7"/>
          <p:cNvSpPr/>
          <p:nvPr/>
        </p:nvSpPr>
        <p:spPr bwMode="auto">
          <a:xfrm>
            <a:off x="5508104" y="3573016"/>
            <a:ext cx="3240360" cy="172819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Smart sensor slots auto-recognize any sensor you install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      - </a:t>
            </a:r>
            <a:r>
              <a:rPr kumimoji="0" lang="en-US" altLang="ja-JP" sz="1600" b="0" i="1" kern="0" dirty="0" smtClean="0">
                <a:latin typeface="+mn-lt"/>
              </a:rPr>
              <a:t>No re-</a:t>
            </a:r>
            <a:r>
              <a:rPr kumimoji="0" lang="en-US" altLang="ja-JP" sz="1600" b="0" i="1" kern="0" dirty="0" err="1" smtClean="0">
                <a:latin typeface="+mn-lt"/>
              </a:rPr>
              <a:t>cal</a:t>
            </a:r>
            <a:r>
              <a:rPr kumimoji="0" lang="en-US" altLang="ja-JP" sz="1600" b="0" i="1" kern="0" dirty="0" smtClean="0">
                <a:latin typeface="+mn-lt"/>
              </a:rPr>
              <a:t> or user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u="none" strike="noStrike" kern="0" cap="none" spc="0" normalizeH="0" noProof="0" dirty="0">
                <a:ln>
                  <a:noFill/>
                </a:ln>
                <a:uLnTx/>
                <a:uFillTx/>
                <a:latin typeface="+mn-lt"/>
              </a:rPr>
              <a:t> </a:t>
            </a:r>
            <a:r>
              <a:rPr kumimoji="0" lang="en-US" altLang="ja-JP" sz="1600" b="0" i="1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        setup required</a:t>
            </a:r>
            <a:endParaRPr kumimoji="0" lang="en-GB" altLang="ja-JP" sz="1600" b="0" i="1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848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Technology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355558"/>
              </p:ext>
            </p:extLst>
          </p:nvPr>
        </p:nvGraphicFramePr>
        <p:xfrm>
          <a:off x="107504" y="2564906"/>
          <a:ext cx="2880320" cy="4142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</a:tblGrid>
              <a:tr h="64807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Smart Electrochemical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(ESS-03DH-XXX)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69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4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Ammonia</a:t>
                      </a:r>
                      <a:r>
                        <a:rPr lang="en-US" sz="1000" baseline="0" dirty="0" smtClean="0"/>
                        <a:t> (NH3)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0-400 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4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Chlorine</a:t>
                      </a:r>
                      <a:r>
                        <a:rPr lang="en-US" sz="1000" baseline="0" dirty="0" smtClean="0"/>
                        <a:t> (Cl2)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Hydrogen</a:t>
                      </a:r>
                      <a:r>
                        <a:rPr lang="en-US" sz="1000" baseline="0" dirty="0" smtClean="0"/>
                        <a:t> Cyanide (HCN)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0-15ppm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Nitrogen Dioxide (NO2)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0-20 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Sulfur Dioxide (SO2)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0-99.9 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4909"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Monitor</a:t>
                      </a:r>
                      <a:r>
                        <a:rPr lang="en-US" sz="1000" baseline="0" dirty="0" smtClean="0"/>
                        <a:t> a wide variety of toxic gases. Smart plug and play sensors are auto recognized and can be remotely calibrated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158194"/>
              </p:ext>
            </p:extLst>
          </p:nvPr>
        </p:nvGraphicFramePr>
        <p:xfrm>
          <a:off x="3131841" y="2560564"/>
          <a:ext cx="3168351" cy="2901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385"/>
                <a:gridCol w="1239790"/>
                <a:gridCol w="1584176"/>
              </a:tblGrid>
              <a:tr h="65241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Photo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Ionization Detection</a:t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PID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936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F93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318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83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10.6</a:t>
                      </a:r>
                      <a:r>
                        <a:rPr lang="en-US" sz="1000" baseline="0" dirty="0" smtClean="0"/>
                        <a:t> Lamp</a:t>
                      </a:r>
                      <a:endParaRPr lang="en-US" sz="1000" dirty="0"/>
                    </a:p>
                  </a:txBody>
                  <a:tcPr vert="vert270"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aseline="0" dirty="0" smtClean="0"/>
                        <a:t>600 VOC’s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0-50,000 ppb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7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0-6,000</a:t>
                      </a:r>
                      <a:r>
                        <a:rPr lang="en-US" sz="1000" baseline="0" dirty="0" smtClean="0"/>
                        <a:t> 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3527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10.0 Lamp</a:t>
                      </a:r>
                      <a:endParaRPr lang="en-US" sz="1000" dirty="0"/>
                    </a:p>
                  </a:txBody>
                  <a:tcPr vert="vert270"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Benzene Specific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0.1-50 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300 VOC’s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 ppm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8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Monitor low ppm VOC gases.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51883"/>
              </p:ext>
            </p:extLst>
          </p:nvPr>
        </p:nvGraphicFramePr>
        <p:xfrm>
          <a:off x="6372200" y="2564904"/>
          <a:ext cx="2664296" cy="287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148"/>
                <a:gridCol w="1332148"/>
              </a:tblGrid>
              <a:tr h="64807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Infrared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(DES-3311-1/2)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098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Carbon Dioxide</a:t>
                      </a:r>
                      <a:r>
                        <a:rPr lang="en-US" sz="1000" baseline="0" dirty="0" smtClean="0"/>
                        <a:t> (CO2)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0-10,000</a:t>
                      </a:r>
                      <a:r>
                        <a:rPr lang="en-US" sz="1000" baseline="0" dirty="0" smtClean="0"/>
                        <a:t> ppm</a:t>
                      </a:r>
                      <a:br>
                        <a:rPr lang="en-US" sz="1000" baseline="0" dirty="0" smtClean="0"/>
                      </a:br>
                      <a:r>
                        <a:rPr lang="en-US" sz="1000" baseline="0" dirty="0" smtClean="0"/>
                        <a:t>0-10% Vol.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Methane (CH4)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0-100%</a:t>
                      </a:r>
                      <a:r>
                        <a:rPr lang="en-US" sz="1000" baseline="0" dirty="0" smtClean="0"/>
                        <a:t> LEL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0-100% Vol.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39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Hydrocarbons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0-100% LEL</a:t>
                      </a:r>
                    </a:p>
                    <a:p>
                      <a:pPr algn="ctr"/>
                      <a:r>
                        <a:rPr lang="en-US" sz="1000" dirty="0" smtClean="0"/>
                        <a:t>0-30% Vol.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0713"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Monitor</a:t>
                      </a:r>
                      <a:r>
                        <a:rPr lang="en-US" sz="1000" baseline="0" dirty="0" smtClean="0"/>
                        <a:t> Combustible gases in inert environments. Monitor wide range of CO2.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11" descr="PID_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980728"/>
            <a:ext cx="1118388" cy="1512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ESS-03DH-HC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1182457" cy="15839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DES-3311-Sens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958570"/>
            <a:ext cx="1296144" cy="16023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69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1403648" y="3373134"/>
            <a:ext cx="6479391" cy="314738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Rechargeable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14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 complete charge in 3 hours</a:t>
            </a:r>
          </a:p>
        </p:txBody>
      </p:sp>
      <p:sp>
        <p:nvSpPr>
          <p:cNvPr id="7" name="Rounded Rectangle 7"/>
          <p:cNvSpPr/>
          <p:nvPr/>
        </p:nvSpPr>
        <p:spPr bwMode="auto">
          <a:xfrm>
            <a:off x="1403648" y="1556792"/>
            <a:ext cx="6479391" cy="1516207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Alkaline</a:t>
            </a:r>
            <a:r>
              <a:rPr kumimoji="0" lang="en-US" altLang="ja-JP" b="0" kern="0" dirty="0" smtClean="0">
                <a:latin typeface="+mn-lt"/>
              </a:rPr>
              <a:t>   </a:t>
            </a:r>
            <a:endParaRPr kumimoji="0" lang="en-US" altLang="ja-JP" sz="2000" b="0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AA size battery x 3 pieces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8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</p:txBody>
      </p:sp>
      <p:sp>
        <p:nvSpPr>
          <p:cNvPr id="16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Interchangeable Power Supply</a:t>
            </a:r>
          </a:p>
        </p:txBody>
      </p:sp>
      <p:pic>
        <p:nvPicPr>
          <p:cNvPr id="4" name="Picture 3" descr="GX6000_Charg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231" y="3140968"/>
            <a:ext cx="1205937" cy="33999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6000alkalinebatte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500" y="1572934"/>
            <a:ext cx="2808312" cy="1471555"/>
          </a:xfrm>
          <a:prstGeom prst="rect">
            <a:avLst/>
          </a:prstGeom>
        </p:spPr>
      </p:pic>
      <p:pic>
        <p:nvPicPr>
          <p:cNvPr id="6" name="Picture 5" descr="6000lithiumbatter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885302"/>
            <a:ext cx="3131840" cy="1478229"/>
          </a:xfrm>
          <a:prstGeom prst="rect">
            <a:avLst/>
          </a:prstGeom>
        </p:spPr>
      </p:pic>
      <p:pic>
        <p:nvPicPr>
          <p:cNvPr id="2" name="Picture 1" descr="GX6000batteryonlychargi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869160"/>
            <a:ext cx="1343717" cy="1628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06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39" y="1196752"/>
            <a:ext cx="1896735" cy="54898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正方形/長方形 13"/>
          <p:cNvSpPr/>
          <p:nvPr/>
        </p:nvSpPr>
        <p:spPr>
          <a:xfrm>
            <a:off x="2778736" y="1124744"/>
            <a:ext cx="5537680" cy="34563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1"/>
          <p:cNvSpPr/>
          <p:nvPr/>
        </p:nvSpPr>
        <p:spPr>
          <a:xfrm>
            <a:off x="611560" y="3501008"/>
            <a:ext cx="1278639" cy="136388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647240" y="3140968"/>
            <a:ext cx="1052552" cy="500042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22271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One of 9 languages can be selected by software.</a:t>
            </a:r>
          </a:p>
          <a:p>
            <a:pPr lvl="1" indent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English, German, Italian, French, Portuguese, Spanish, Japanese, Korean, Russian  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9 Languages</a:t>
            </a:r>
          </a:p>
        </p:txBody>
      </p:sp>
      <p:pic>
        <p:nvPicPr>
          <p:cNvPr id="3" name="Picture 2" descr="GX-6000SpanishScre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313036"/>
            <a:ext cx="2934018" cy="312407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26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696" y="1196752"/>
            <a:ext cx="5888605" cy="54898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図 4"/>
          <p:cNvPicPr/>
          <p:nvPr/>
        </p:nvPicPr>
        <p:blipFill rotWithShape="1">
          <a:blip r:embed="rId3"/>
          <a:srcRect l="13976" r="10870"/>
          <a:stretch/>
        </p:blipFill>
        <p:spPr bwMode="auto">
          <a:xfrm>
            <a:off x="2859993" y="1739810"/>
            <a:ext cx="2898819" cy="293650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円/楕円 1"/>
          <p:cNvSpPr/>
          <p:nvPr/>
        </p:nvSpPr>
        <p:spPr>
          <a:xfrm>
            <a:off x="755576" y="4437112"/>
            <a:ext cx="1080120" cy="1152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778736" y="1640421"/>
            <a:ext cx="3010464" cy="2930505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835696" y="4053545"/>
            <a:ext cx="1224136" cy="648072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/>
          <p:cNvSpPr/>
          <p:nvPr/>
        </p:nvSpPr>
        <p:spPr bwMode="auto">
          <a:xfrm>
            <a:off x="5940152" y="1700808"/>
            <a:ext cx="2796907" cy="136815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Glove friendly buttons can be operated with one hand.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3" name="Rounded Rectangle 7"/>
          <p:cNvSpPr/>
          <p:nvPr/>
        </p:nvSpPr>
        <p:spPr bwMode="auto">
          <a:xfrm>
            <a:off x="2859993" y="4798572"/>
            <a:ext cx="5816463" cy="10787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New functions are easily identifiable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dirty="0" smtClean="0">
                <a:latin typeface="+mn-lt"/>
              </a:rPr>
              <a:t>LED light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Panic</a:t>
            </a:r>
            <a:r>
              <a:rPr kumimoji="0" lang="en-US" altLang="ja-JP" sz="18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alarm</a:t>
            </a:r>
          </a:p>
        </p:txBody>
      </p:sp>
      <p:sp>
        <p:nvSpPr>
          <p:cNvPr id="15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Control Panel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779912" y="3933056"/>
            <a:ext cx="1080120" cy="36004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9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Confined Space Entry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man-in-tunn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392488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244827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Monitor LEL, O2, CO, AND H2S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Pre </a:t>
            </a:r>
            <a:r>
              <a:rPr kumimoji="0" lang="mr-IN" altLang="ja-JP" sz="1600" b="0" kern="0" dirty="0" smtClean="0">
                <a:latin typeface="+mn-lt"/>
              </a:rPr>
              <a:t>–</a:t>
            </a:r>
            <a:r>
              <a:rPr kumimoji="0" lang="en-US" altLang="ja-JP" sz="1600" b="0" kern="0" dirty="0" smtClean="0">
                <a:latin typeface="+mn-lt"/>
              </a:rPr>
              <a:t> Entry testing with sample draw pump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>
                <a:latin typeface="+mn-lt"/>
              </a:rPr>
              <a:t> </a:t>
            </a:r>
            <a:r>
              <a:rPr kumimoji="0" lang="en-US" altLang="ja-JP" sz="1600" b="0" kern="0" dirty="0" smtClean="0">
                <a:latin typeface="+mn-lt"/>
              </a:rPr>
              <a:t>   -</a:t>
            </a:r>
            <a:r>
              <a:rPr kumimoji="0" lang="en-US" altLang="ja-JP" sz="1400" b="0" i="1" kern="0" dirty="0" smtClean="0">
                <a:latin typeface="+mn-lt"/>
              </a:rPr>
              <a:t>Pull samples up to 40’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b="0" i="1" kern="0" dirty="0">
                <a:latin typeface="+mn-lt"/>
              </a:rPr>
              <a:t> </a:t>
            </a:r>
            <a:r>
              <a:rPr kumimoji="0" lang="en-US" altLang="ja-JP" sz="1400" b="0" i="1" kern="0" dirty="0" smtClean="0">
                <a:latin typeface="+mn-lt"/>
              </a:rPr>
              <a:t>   -Maintain steady sample flow to 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   sensors</a:t>
            </a:r>
            <a:endParaRPr kumimoji="0" lang="en-US" altLang="ja-JP" sz="1200" b="0" kern="0" dirty="0" smtClean="0">
              <a:latin typeface="+mn-lt"/>
            </a:endParaRPr>
          </a:p>
          <a:p>
            <a:pPr marL="171450" indent="-171450" algn="l"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Continuously monitor confined space</a:t>
            </a:r>
          </a:p>
          <a:p>
            <a:pPr marL="171450" indent="-171450" algn="l"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Utilize as a personal monitor within the confined space</a:t>
            </a: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3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3" y="1844824"/>
            <a:ext cx="4875863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Environmental Monitoring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392487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187220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GX-6000 is Method 21 complian</a:t>
            </a:r>
            <a:r>
              <a:rPr lang="en-US" altLang="ja-JP" sz="1600" b="0" kern="0" dirty="0" smtClean="0">
                <a:latin typeface="+mn-lt"/>
              </a:rPr>
              <a:t>t</a:t>
            </a:r>
          </a:p>
          <a:p>
            <a:pPr marL="914400" lvl="1" indent="-171450" algn="l">
              <a:buFont typeface="Arial"/>
              <a:buChar char="•"/>
              <a:defRPr/>
            </a:pPr>
            <a:r>
              <a:rPr lang="en-US" altLang="ja-JP" sz="1400" b="0" kern="0" dirty="0" smtClean="0">
                <a:latin typeface="+mn-lt"/>
              </a:rPr>
              <a:t>monitor ppm level combustibles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Hazardous waste monitoring to determine proper PPE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Soil Remediation from leaking underground storage tanks</a:t>
            </a:r>
          </a:p>
          <a:p>
            <a:pPr marL="1028700" lvl="1" algn="l">
              <a:buFont typeface="Arial"/>
              <a:buChar char="•"/>
              <a:defRPr/>
            </a:pPr>
            <a:r>
              <a:rPr lang="en-GB" altLang="ja-JP" sz="1400" b="0" kern="0" dirty="0" smtClean="0">
                <a:latin typeface="+mn-lt"/>
              </a:rPr>
              <a:t>PID measures BTEX and THC’s</a:t>
            </a:r>
            <a:endParaRPr lang="en-GB" altLang="ja-JP" sz="1400" b="0" kern="0" dirty="0">
              <a:latin typeface="+mn-lt"/>
            </a:endParaRPr>
          </a:p>
          <a:p>
            <a:pPr marL="285750" algn="l">
              <a:defRPr/>
            </a:pPr>
            <a:endParaRPr lang="en-GB" altLang="ja-JP" sz="1400" b="0" kern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898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2" y="2924944"/>
            <a:ext cx="4380856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Rounded Rectangle 7"/>
          <p:cNvSpPr/>
          <p:nvPr/>
        </p:nvSpPr>
        <p:spPr bwMode="auto">
          <a:xfrm>
            <a:off x="467543" y="1844824"/>
            <a:ext cx="4875863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Oil Refineries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1" name="Rounded Rectangle 7"/>
          <p:cNvSpPr/>
          <p:nvPr/>
        </p:nvSpPr>
        <p:spPr bwMode="auto">
          <a:xfrm>
            <a:off x="4788024" y="2924944"/>
            <a:ext cx="4248472" cy="208823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Toxicity screening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    </a:t>
            </a:r>
            <a:r>
              <a:rPr kumimoji="0" lang="en-US" altLang="ja-JP" sz="1600" b="0" i="1" kern="0" dirty="0" smtClean="0">
                <a:latin typeface="+mn-lt"/>
              </a:rPr>
              <a:t>-</a:t>
            </a:r>
            <a:r>
              <a:rPr kumimoji="0" lang="en-US" altLang="ja-JP" sz="1400" b="0" i="1" kern="0" dirty="0" smtClean="0">
                <a:latin typeface="+mn-lt"/>
              </a:rPr>
              <a:t>H2S detectio</a:t>
            </a:r>
            <a:r>
              <a:rPr kumimoji="0" lang="en-US" altLang="ja-JP" sz="1400" b="0" i="1" kern="0" dirty="0" smtClean="0">
                <a:latin typeface="+mn-lt"/>
              </a:rPr>
              <a:t>n during extraction, storage,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    transport, and processing stage.</a:t>
            </a:r>
            <a:endParaRPr kumimoji="0" lang="en-US" altLang="ja-JP" sz="1600" b="0" kern="0" dirty="0" smtClean="0">
              <a:latin typeface="+mn-lt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Limited Hot Work compliant</a:t>
            </a:r>
            <a:r>
              <a:rPr kumimoji="0" lang="en-US" altLang="ja-JP" sz="1400" b="0" i="1" kern="0" dirty="0" smtClean="0">
                <a:latin typeface="+mn-lt"/>
              </a:rPr>
              <a:t/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-With the  alarm silenced, the GX-6000 can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</a:t>
            </a:r>
            <a:r>
              <a:rPr kumimoji="0" lang="en-US" altLang="ja-JP" sz="1400" b="0" i="1" kern="0" dirty="0">
                <a:latin typeface="+mn-lt"/>
              </a:rPr>
              <a:t>be operated in a  Class I, Div. 1</a:t>
            </a:r>
            <a:r>
              <a:rPr kumimoji="0" lang="en-US" altLang="ja-JP" sz="1400" b="0" i="1" kern="0" dirty="0" smtClean="0">
                <a:latin typeface="+mn-lt"/>
              </a:rPr>
              <a:t>,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>
                <a:latin typeface="+mn-lt"/>
              </a:rPr>
              <a:t> </a:t>
            </a:r>
            <a:r>
              <a:rPr kumimoji="0" lang="en-US" altLang="ja-JP" sz="1400" b="0" i="1" kern="0" dirty="0" smtClean="0">
                <a:latin typeface="+mn-lt"/>
              </a:rPr>
              <a:t> Group A,B,C, &amp; D environment.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VOC and Benzene monitoring</a:t>
            </a:r>
            <a:endParaRPr kumimoji="0" lang="en-US" altLang="ja-JP" sz="16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600" b="0" kern="0" dirty="0" smtClean="0">
                <a:latin typeface="+mn-lt"/>
              </a:rPr>
              <a:t> </a:t>
            </a:r>
            <a:r>
              <a:rPr kumimoji="0" lang="en-US" altLang="ja-JP" sz="1600" b="0" kern="0" noProof="0" dirty="0" smtClean="0">
                <a:latin typeface="+mn-lt"/>
              </a:rPr>
              <a:t> </a:t>
            </a:r>
            <a:endParaRPr kumimoji="0" lang="en-GB" altLang="ja-JP" sz="1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6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89654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Aircraft Maintenance</a:t>
            </a:r>
            <a:endParaRPr kumimoji="0" lang="en-US" altLang="ja-JP" sz="2000" b="0" kern="0" dirty="0" smtClean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sz="20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4788024" y="3813043"/>
            <a:ext cx="4248472" cy="768085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i="1" kern="0" dirty="0" smtClean="0">
                <a:latin typeface="+mn-lt"/>
              </a:rPr>
              <a:t>Monitoring </a:t>
            </a:r>
            <a:r>
              <a:rPr kumimoji="0" lang="en-US" altLang="ja-JP" sz="1800" b="0" i="1" kern="0" dirty="0" smtClean="0">
                <a:latin typeface="+mn-lt"/>
              </a:rPr>
              <a:t>for jet fuels before and during wing tanks maintenance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2" y="2928821"/>
            <a:ext cx="4380856" cy="292057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41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Leak Investigation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73905"/>
            <a:ext cx="4392487" cy="29103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592288"/>
            <a:ext cx="4248472" cy="306896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Provides ppm detection of combustible gas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Bar hole mode for tracking leak migration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Leak check with changing blink / pulsing rate</a:t>
            </a:r>
            <a:endParaRPr kumimoji="0" lang="en-US" altLang="ja-JP" sz="1600" b="0" kern="0" dirty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>
                <a:latin typeface="+mn-lt"/>
              </a:rPr>
              <a:t>    </a:t>
            </a:r>
            <a:r>
              <a:rPr kumimoji="0" lang="en-US" altLang="ja-JP" sz="1400" b="0" i="1" kern="0" dirty="0" smtClean="0">
                <a:latin typeface="+mn-lt"/>
              </a:rPr>
              <a:t>-LED’s and alarm tones increase in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b="0" i="1" kern="0" dirty="0">
                <a:latin typeface="+mn-lt"/>
              </a:rPr>
              <a:t> </a:t>
            </a:r>
            <a:r>
              <a:rPr kumimoji="0" lang="en-US" altLang="ja-JP" sz="1400" b="0" i="1" kern="0" dirty="0" smtClean="0">
                <a:latin typeface="+mn-lt"/>
              </a:rPr>
              <a:t>    frequency as gas concentration </a:t>
            </a:r>
            <a:r>
              <a:rPr kumimoji="0" lang="en-US" altLang="ja-JP" sz="1400" b="0" i="1" kern="0" dirty="0">
                <a:latin typeface="+mn-lt"/>
              </a:rPr>
              <a:t/>
            </a:r>
            <a:br>
              <a:rPr kumimoji="0" lang="en-US" altLang="ja-JP" sz="1400" b="0" i="1" kern="0" dirty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   increases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Audible alarm silence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    </a:t>
            </a:r>
            <a:r>
              <a:rPr kumimoji="0" lang="en-US" altLang="ja-JP" sz="1400" b="0" i="1" kern="0" dirty="0" smtClean="0">
                <a:latin typeface="+mn-lt"/>
              </a:rPr>
              <a:t>-Perform leak investigations without 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   alarming residents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600" b="0" kern="0" dirty="0" smtClean="0">
                <a:latin typeface="+mn-lt"/>
              </a:rPr>
              <a:t> </a:t>
            </a:r>
            <a:r>
              <a:rPr kumimoji="0" lang="en-US" altLang="ja-JP" sz="1600" b="0" kern="0" noProof="0" dirty="0" smtClean="0">
                <a:latin typeface="+mn-lt"/>
              </a:rPr>
              <a:t> </a:t>
            </a:r>
            <a:endParaRPr kumimoji="0" lang="en-GB" altLang="ja-JP" sz="1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025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Leak Investigation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Rounded Rectangle 7"/>
          <p:cNvSpPr/>
          <p:nvPr/>
        </p:nvSpPr>
        <p:spPr bwMode="auto">
          <a:xfrm>
            <a:off x="4788024" y="2592288"/>
            <a:ext cx="4248472" cy="134076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Commonly used by utility companies</a:t>
            </a:r>
            <a:endParaRPr kumimoji="0" lang="en-US" altLang="ja-JP" sz="1600" b="0" kern="0" dirty="0">
              <a:latin typeface="+mn-lt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Used for both above and below investigations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    </a:t>
            </a:r>
            <a:r>
              <a:rPr kumimoji="0" lang="en-US" altLang="ja-JP" sz="1600" b="0" i="1" kern="0" dirty="0" smtClean="0">
                <a:latin typeface="+mn-lt"/>
              </a:rPr>
              <a:t>-</a:t>
            </a:r>
            <a:r>
              <a:rPr kumimoji="0" lang="en-US" altLang="ja-JP" sz="1400" b="0" i="1" kern="0" dirty="0" smtClean="0">
                <a:latin typeface="+mn-lt"/>
              </a:rPr>
              <a:t>Leak Checks (above) Bar Hole (below)</a:t>
            </a:r>
            <a:endParaRPr kumimoji="0" lang="en-US" altLang="ja-JP" sz="1600" b="0" kern="0" dirty="0" smtClean="0">
              <a:latin typeface="+mn-lt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Natural gas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600" b="0" kern="0" dirty="0" smtClean="0">
                <a:latin typeface="+mn-lt"/>
              </a:rPr>
              <a:t> </a:t>
            </a:r>
            <a:r>
              <a:rPr kumimoji="0" lang="en-US" altLang="ja-JP" sz="1600" b="0" kern="0" noProof="0" dirty="0" smtClean="0">
                <a:latin typeface="+mn-lt"/>
              </a:rPr>
              <a:t> </a:t>
            </a:r>
            <a:endParaRPr kumimoji="0" lang="en-GB" altLang="ja-JP" sz="1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3" name="Picture 2" descr="GX2012_barho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2564903"/>
            <a:ext cx="2736305" cy="410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4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Fire Industry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0" y="2573905"/>
            <a:ext cx="4353522" cy="29103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302433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Hazmat Perimeter / Safe Zone perimeter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   -</a:t>
            </a:r>
            <a:r>
              <a:rPr kumimoji="0" lang="en-US" altLang="ja-JP" sz="1400" b="0" i="1" kern="0" dirty="0" smtClean="0">
                <a:latin typeface="+mn-lt"/>
              </a:rPr>
              <a:t>Chemical spills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Emergency response to toxic gas leaks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   -</a:t>
            </a:r>
            <a:r>
              <a:rPr kumimoji="0" lang="en-US" altLang="ja-JP" sz="1400" b="0" i="1" kern="0" dirty="0" smtClean="0">
                <a:latin typeface="+mn-lt"/>
              </a:rPr>
              <a:t>Chemical tanks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Confined space entry / rescue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Arson Investigation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>
                <a:latin typeface="+mn-lt"/>
              </a:rPr>
              <a:t> </a:t>
            </a:r>
            <a:r>
              <a:rPr kumimoji="0" lang="en-US" altLang="ja-JP" sz="1600" b="0" kern="0" dirty="0" smtClean="0">
                <a:latin typeface="+mn-lt"/>
              </a:rPr>
              <a:t>  -</a:t>
            </a:r>
            <a:r>
              <a:rPr kumimoji="0" lang="en-US" altLang="ja-JP" sz="1400" b="0" i="1" kern="0" dirty="0" smtClean="0">
                <a:latin typeface="+mn-lt"/>
              </a:rPr>
              <a:t>HCN (i.e. melted plastic)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b="0" i="1" kern="0" dirty="0">
                <a:latin typeface="+mn-lt"/>
              </a:rPr>
              <a:t> </a:t>
            </a:r>
            <a:r>
              <a:rPr kumimoji="0" lang="en-US" altLang="ja-JP" sz="1400" b="0" i="1" kern="0" dirty="0" smtClean="0">
                <a:latin typeface="+mn-lt"/>
              </a:rPr>
              <a:t>  -PID used to pick</a:t>
            </a:r>
            <a:r>
              <a:rPr kumimoji="0" lang="en-US" altLang="ja-JP" sz="1400" b="0" i="1" kern="0" dirty="0">
                <a:latin typeface="+mn-lt"/>
              </a:rPr>
              <a:t> </a:t>
            </a:r>
            <a:r>
              <a:rPr kumimoji="0" lang="en-US" altLang="ja-JP" sz="1400" b="0" i="1" kern="0" dirty="0" smtClean="0">
                <a:latin typeface="+mn-lt"/>
              </a:rPr>
              <a:t>up </a:t>
            </a:r>
            <a:r>
              <a:rPr kumimoji="0" lang="en-US" altLang="ja-JP" sz="1400" b="0" i="1" kern="0" dirty="0">
                <a:latin typeface="+mn-lt"/>
              </a:rPr>
              <a:t>trace levels </a:t>
            </a:r>
            <a:r>
              <a:rPr kumimoji="0" lang="en-US" altLang="ja-JP" sz="1400" b="0" i="1" kern="0" dirty="0" smtClean="0">
                <a:latin typeface="+mn-lt"/>
              </a:rPr>
              <a:t>of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  </a:t>
            </a:r>
            <a:r>
              <a:rPr kumimoji="0" lang="en-US" altLang="ja-JP" sz="1400" b="0" i="1" kern="0" dirty="0" smtClean="0"/>
              <a:t>acc</a:t>
            </a:r>
            <a:r>
              <a:rPr kumimoji="0" lang="en-US" altLang="ja-JP" sz="1400" b="0" i="1" kern="0" dirty="0" smtClean="0">
                <a:latin typeface="+mn-lt"/>
              </a:rPr>
              <a:t>elerants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Meth lab investigation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   -</a:t>
            </a:r>
            <a:r>
              <a:rPr kumimoji="0" lang="en-US" altLang="ja-JP" sz="1400" b="0" i="1" kern="0" dirty="0" smtClean="0">
                <a:latin typeface="+mn-lt"/>
              </a:rPr>
              <a:t>Ammonia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600" b="0" kern="0" dirty="0" smtClean="0">
                <a:latin typeface="+mn-lt"/>
              </a:rPr>
              <a:t> </a:t>
            </a:r>
            <a:r>
              <a:rPr kumimoji="0" lang="en-US" altLang="ja-JP" sz="1600" b="0" kern="0" noProof="0" dirty="0" smtClean="0">
                <a:latin typeface="+mn-lt"/>
              </a:rPr>
              <a:t> </a:t>
            </a:r>
            <a:endParaRPr kumimoji="0" lang="en-GB" altLang="ja-JP" sz="1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48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j-lt"/>
              </a:rPr>
              <a:t>Price List</a:t>
            </a:r>
            <a:br>
              <a:rPr kumimoji="0" lang="en-US" altLang="ja-JP" kern="0" dirty="0" smtClean="0">
                <a:latin typeface="+mj-lt"/>
              </a:rPr>
            </a:br>
            <a:r>
              <a:rPr kumimoji="0" lang="en-US" altLang="ja-JP" kern="0" dirty="0" smtClean="0">
                <a:latin typeface="+mj-lt"/>
              </a:rPr>
              <a:t> Configurator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Untitled Extract Pag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58" y="-243408"/>
            <a:ext cx="5650146" cy="731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9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3131840" y="3789040"/>
            <a:ext cx="5976664" cy="302433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Stand alone station (no PC required)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Bump, Calibrate, and Alarm tests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>
                <a:latin typeface="+mn-lt"/>
              </a:rPr>
              <a:t>Charge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Touch screen menu display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Save calibration, bump tests, alarm history and exposure data to an SD memory card or to a computer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Automatically power on or off for scheduled maintenance</a:t>
            </a:r>
          </a:p>
        </p:txBody>
      </p:sp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pic>
        <p:nvPicPr>
          <p:cNvPr id="2" name="Picture 1" descr="sdm-60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2579349" cy="456964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SDMcloseupscre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124744"/>
            <a:ext cx="4125914" cy="24782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円/楕円 1"/>
          <p:cNvSpPr/>
          <p:nvPr/>
        </p:nvSpPr>
        <p:spPr>
          <a:xfrm>
            <a:off x="827584" y="4797152"/>
            <a:ext cx="1224136" cy="108012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3"/>
          <p:cNvCxnSpPr/>
          <p:nvPr/>
        </p:nvCxnSpPr>
        <p:spPr>
          <a:xfrm flipV="1">
            <a:off x="2051720" y="2492896"/>
            <a:ext cx="1656184" cy="2520280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74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Multi Module System with PC Controller</a:t>
            </a:r>
          </a:p>
        </p:txBody>
      </p:sp>
      <p:pic>
        <p:nvPicPr>
          <p:cNvPr id="3" name="Picture 2" descr="SDM-6000-Gang-S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57809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7"/>
          <p:cNvSpPr/>
          <p:nvPr/>
        </p:nvSpPr>
        <p:spPr bwMode="auto">
          <a:xfrm>
            <a:off x="3635896" y="4725144"/>
            <a:ext cx="5328592" cy="1988841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Manage up to 10 instruments with one power source, calibration source, and computer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Configure GX-6000 parameters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SV-3 unit expands calibration ports up to 6 ports</a:t>
            </a:r>
          </a:p>
        </p:txBody>
      </p:sp>
    </p:spTree>
    <p:extLst>
      <p:ext uri="{BB962C8B-B14F-4D97-AF65-F5344CB8AC3E}">
        <p14:creationId xmlns:p14="http://schemas.microsoft.com/office/powerpoint/2010/main" val="363301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M-side-vi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19472"/>
            <a:ext cx="4417328" cy="62099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187624" y="1268760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SD / SDH Memory card slot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755576" y="1916832"/>
            <a:ext cx="4320480" cy="432048"/>
            <a:chOff x="899592" y="1628800"/>
            <a:chExt cx="4320480" cy="432048"/>
          </a:xfrm>
        </p:grpSpPr>
        <p:sp>
          <p:nvSpPr>
            <p:cNvPr id="15" name="TextBox 14"/>
            <p:cNvSpPr txBox="1"/>
            <p:nvPr/>
          </p:nvSpPr>
          <p:spPr>
            <a:xfrm>
              <a:off x="899592" y="1628800"/>
              <a:ext cx="1944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USB PC connection</a:t>
              </a: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051720" y="1916832"/>
              <a:ext cx="3168352" cy="144016"/>
              <a:chOff x="2051720" y="1916832"/>
              <a:chExt cx="3168352" cy="14401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2411760" y="2060848"/>
                <a:ext cx="280831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2051720" y="1916832"/>
                <a:ext cx="360040" cy="14401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Group 50"/>
          <p:cNvGrpSpPr/>
          <p:nvPr/>
        </p:nvGrpSpPr>
        <p:grpSpPr>
          <a:xfrm>
            <a:off x="2195736" y="1556792"/>
            <a:ext cx="2880320" cy="288032"/>
            <a:chOff x="2339752" y="1772816"/>
            <a:chExt cx="2880320" cy="288032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3059832" y="2060848"/>
              <a:ext cx="21602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339752" y="1772816"/>
              <a:ext cx="720080" cy="2880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827584" y="2545159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USB Printer connection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2987824" y="2689175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23528" y="3049215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LAN connection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835696" y="3049215"/>
            <a:ext cx="3240360" cy="144016"/>
            <a:chOff x="1907704" y="2492896"/>
            <a:chExt cx="3240360" cy="144016"/>
          </a:xfrm>
        </p:grpSpPr>
        <p:cxnSp>
          <p:nvCxnSpPr>
            <p:cNvPr id="67" name="Straight Arrow Connector 66"/>
            <p:cNvCxnSpPr/>
            <p:nvPr/>
          </p:nvCxnSpPr>
          <p:spPr>
            <a:xfrm>
              <a:off x="2339752" y="2492896"/>
              <a:ext cx="2808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1907704" y="2492896"/>
              <a:ext cx="432048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1547664" y="3553271"/>
            <a:ext cx="3600400" cy="264029"/>
            <a:chOff x="1547664" y="2492896"/>
            <a:chExt cx="3600400" cy="264029"/>
          </a:xfrm>
        </p:grpSpPr>
        <p:cxnSp>
          <p:nvCxnSpPr>
            <p:cNvPr id="72" name="Straight Arrow Connector 71"/>
            <p:cNvCxnSpPr/>
            <p:nvPr/>
          </p:nvCxnSpPr>
          <p:spPr>
            <a:xfrm>
              <a:off x="2339752" y="2492896"/>
              <a:ext cx="2808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1547664" y="2492896"/>
              <a:ext cx="792088" cy="2640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/>
          <p:cNvSpPr txBox="1"/>
          <p:nvPr/>
        </p:nvSpPr>
        <p:spPr>
          <a:xfrm>
            <a:off x="251520" y="369728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Power Switch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979712" y="3995191"/>
            <a:ext cx="3096344" cy="369913"/>
            <a:chOff x="2051720" y="2619649"/>
            <a:chExt cx="3096344" cy="369913"/>
          </a:xfrm>
        </p:grpSpPr>
        <p:cxnSp>
          <p:nvCxnSpPr>
            <p:cNvPr id="78" name="Straight Arrow Connector 77"/>
            <p:cNvCxnSpPr/>
            <p:nvPr/>
          </p:nvCxnSpPr>
          <p:spPr>
            <a:xfrm>
              <a:off x="2843808" y="2627039"/>
              <a:ext cx="23042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2051720" y="2619649"/>
              <a:ext cx="792088" cy="3699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827584" y="4201343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AC adaptor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2267744" y="4653136"/>
            <a:ext cx="2736304" cy="144016"/>
            <a:chOff x="2411760" y="2492896"/>
            <a:chExt cx="2736304" cy="144016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2843808" y="2492896"/>
              <a:ext cx="23042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2411760" y="2492896"/>
              <a:ext cx="432048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611560" y="463397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Power/Data Joint Connector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99592" y="5283944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3 calibration gas ports 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4571876" y="5879753"/>
            <a:ext cx="720204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2987824" y="6021288"/>
            <a:ext cx="15841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4139952" y="522920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/>
          <p:cNvGrpSpPr/>
          <p:nvPr/>
        </p:nvGrpSpPr>
        <p:grpSpPr>
          <a:xfrm>
            <a:off x="3635896" y="5283944"/>
            <a:ext cx="1440160" cy="576064"/>
            <a:chOff x="3779912" y="4941168"/>
            <a:chExt cx="1440160" cy="576064"/>
          </a:xfrm>
        </p:grpSpPr>
        <p:cxnSp>
          <p:nvCxnSpPr>
            <p:cNvPr id="89" name="Straight Arrow Connector 88"/>
            <p:cNvCxnSpPr/>
            <p:nvPr/>
          </p:nvCxnSpPr>
          <p:spPr>
            <a:xfrm>
              <a:off x="4211960" y="522920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4211960" y="4941168"/>
              <a:ext cx="100811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4211960" y="5229200"/>
              <a:ext cx="1007988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3779912" y="5229200"/>
              <a:ext cx="43204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1547664" y="587727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1 fresh air port</a:t>
            </a:r>
          </a:p>
        </p:txBody>
      </p:sp>
      <p:cxnSp>
        <p:nvCxnSpPr>
          <p:cNvPr id="115" name="Straight Connector 114"/>
          <p:cNvCxnSpPr>
            <a:endCxn id="88" idx="3"/>
          </p:cNvCxnSpPr>
          <p:nvPr/>
        </p:nvCxnSpPr>
        <p:spPr>
          <a:xfrm flipH="1" flipV="1">
            <a:off x="2987824" y="5437833"/>
            <a:ext cx="648072" cy="1341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</p:spTree>
    <p:extLst>
      <p:ext uri="{BB962C8B-B14F-4D97-AF65-F5344CB8AC3E}">
        <p14:creationId xmlns:p14="http://schemas.microsoft.com/office/powerpoint/2010/main" val="131507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M-side-vi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60848"/>
            <a:ext cx="2919636" cy="41044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05" name="Straight Connector 104"/>
          <p:cNvCxnSpPr/>
          <p:nvPr/>
        </p:nvCxnSpPr>
        <p:spPr>
          <a:xfrm>
            <a:off x="4139952" y="522920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sp>
        <p:nvSpPr>
          <p:cNvPr id="43" name="Rounded Rectangle 7"/>
          <p:cNvSpPr/>
          <p:nvPr/>
        </p:nvSpPr>
        <p:spPr bwMode="auto">
          <a:xfrm>
            <a:off x="35496" y="1844824"/>
            <a:ext cx="3744416" cy="345638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Easily connects to adjacent docks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No extra tubing required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Automatically distributes power, calibration gas, and data once connected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DIN Rail wall mount</a:t>
            </a:r>
          </a:p>
        </p:txBody>
      </p:sp>
      <p:pic>
        <p:nvPicPr>
          <p:cNvPr id="6" name="Picture 5" descr="SDM-Side-view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132856"/>
            <a:ext cx="2670042" cy="40050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7" name="Elbow Connector 6"/>
          <p:cNvCxnSpPr/>
          <p:nvPr/>
        </p:nvCxnSpPr>
        <p:spPr>
          <a:xfrm flipV="1">
            <a:off x="3275856" y="1916832"/>
            <a:ext cx="3240360" cy="216024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5400000">
            <a:off x="5112060" y="2816932"/>
            <a:ext cx="2304256" cy="50405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16200000" flipH="1">
            <a:off x="6192180" y="3392996"/>
            <a:ext cx="1224136" cy="57606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58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GX-6000 </a:t>
            </a:r>
            <a:r>
              <a:rPr kumimoji="0" lang="en-US" altLang="ja-JP" sz="2800" kern="0" dirty="0" err="1" smtClean="0">
                <a:latin typeface="+mj-lt"/>
              </a:rPr>
              <a:t>vs</a:t>
            </a:r>
            <a:r>
              <a:rPr kumimoji="0" lang="en-US" altLang="ja-JP" sz="2800" kern="0" dirty="0" smtClean="0">
                <a:latin typeface="+mj-lt"/>
              </a:rPr>
              <a:t> </a:t>
            </a:r>
            <a:r>
              <a:rPr kumimoji="0" lang="en-US" altLang="ja-JP" sz="2800" kern="0" dirty="0" err="1" smtClean="0">
                <a:latin typeface="+mj-lt"/>
              </a:rPr>
              <a:t>MultiRAE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ounded Rectangle 7"/>
          <p:cNvSpPr/>
          <p:nvPr/>
        </p:nvSpPr>
        <p:spPr bwMode="auto">
          <a:xfrm>
            <a:off x="1259632" y="980728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800" kern="0" dirty="0" smtClean="0">
                <a:latin typeface="+mj-lt"/>
              </a:rPr>
              <a:t>Similarities</a:t>
            </a:r>
          </a:p>
        </p:txBody>
      </p:sp>
      <p:pic>
        <p:nvPicPr>
          <p:cNvPr id="4" name="Picture 3" descr="gx6000-vs-multirae-r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24" y="1599193"/>
            <a:ext cx="5907024" cy="267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1680" y="4338969"/>
            <a:ext cx="604867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dirty="0" smtClean="0"/>
              <a:t>Sample Draw Instruments</a:t>
            </a:r>
          </a:p>
          <a:p>
            <a:pPr marL="285750" indent="-285750">
              <a:buFont typeface="Courier New"/>
              <a:buChar char="o"/>
            </a:pPr>
            <a:r>
              <a:rPr lang="en-US" dirty="0" smtClean="0"/>
              <a:t>6 Gas Channels</a:t>
            </a:r>
          </a:p>
          <a:p>
            <a:pPr marL="285750" indent="-285750">
              <a:buFont typeface="Courier New"/>
              <a:buChar char="o"/>
            </a:pPr>
            <a:r>
              <a:rPr lang="en-US" dirty="0" smtClean="0"/>
              <a:t>PID capability</a:t>
            </a:r>
          </a:p>
          <a:p>
            <a:pPr marL="285750" indent="-285750">
              <a:buFont typeface="Courier New"/>
              <a:buChar char="o"/>
            </a:pPr>
            <a:r>
              <a:rPr lang="en-US" dirty="0" smtClean="0"/>
              <a:t>Alkaline and Rechargeable options</a:t>
            </a:r>
          </a:p>
          <a:p>
            <a:pPr marL="285750" indent="-285750">
              <a:buFont typeface="Courier New"/>
              <a:buChar char="o"/>
            </a:pPr>
            <a:r>
              <a:rPr lang="en-US" dirty="0" smtClean="0"/>
              <a:t>Man-down alarm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9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GX-6000 </a:t>
            </a:r>
            <a:r>
              <a:rPr kumimoji="0" lang="en-US" altLang="ja-JP" sz="2800" kern="0" dirty="0" err="1" smtClean="0">
                <a:latin typeface="+mj-lt"/>
              </a:rPr>
              <a:t>vs</a:t>
            </a:r>
            <a:r>
              <a:rPr kumimoji="0" lang="en-US" altLang="ja-JP" sz="2800" kern="0" dirty="0" smtClean="0">
                <a:latin typeface="+mj-lt"/>
              </a:rPr>
              <a:t> </a:t>
            </a:r>
            <a:r>
              <a:rPr kumimoji="0" lang="en-US" altLang="ja-JP" sz="2800" kern="0" dirty="0" err="1" smtClean="0">
                <a:latin typeface="+mj-lt"/>
              </a:rPr>
              <a:t>MultiRAE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ounded Rectangle 7"/>
          <p:cNvSpPr/>
          <p:nvPr/>
        </p:nvSpPr>
        <p:spPr bwMode="auto">
          <a:xfrm>
            <a:off x="1259632" y="980728"/>
            <a:ext cx="7488832" cy="1008112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800" kern="0" dirty="0" smtClean="0">
                <a:latin typeface="+mj-lt"/>
              </a:rPr>
              <a:t>GX-6000 Advantages</a:t>
            </a:r>
          </a:p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200" b="0" kern="0" dirty="0" smtClean="0">
                <a:latin typeface="+mj-lt"/>
              </a:rPr>
              <a:t>Features </a:t>
            </a:r>
            <a:r>
              <a:rPr kumimoji="0" lang="en-US" altLang="ja-JP" sz="1200" b="0" kern="0" dirty="0" err="1" smtClean="0">
                <a:latin typeface="+mj-lt"/>
              </a:rPr>
              <a:t>MultiRAE’s</a:t>
            </a:r>
            <a:r>
              <a:rPr kumimoji="0" lang="en-US" altLang="ja-JP" sz="1200" b="0" kern="0" dirty="0" smtClean="0">
                <a:latin typeface="+mj-lt"/>
              </a:rPr>
              <a:t> do not have</a:t>
            </a:r>
          </a:p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j-lt"/>
            </a:endParaRPr>
          </a:p>
        </p:txBody>
      </p:sp>
      <p:pic>
        <p:nvPicPr>
          <p:cNvPr id="4" name="Picture 3" descr="gx6000-vs-multirae-r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95476"/>
            <a:ext cx="5907024" cy="267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3531780"/>
            <a:ext cx="86044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600" b="1" dirty="0" smtClean="0"/>
              <a:t>Size:  GX-6000 is half the weight of </a:t>
            </a:r>
            <a:r>
              <a:rPr lang="en-US" sz="1600" b="1" dirty="0" err="1" smtClean="0"/>
              <a:t>M</a:t>
            </a:r>
            <a:r>
              <a:rPr lang="en-US" sz="1400" b="1" dirty="0" err="1" smtClean="0"/>
              <a:t>ultiRAE’s</a:t>
            </a:r>
            <a:endParaRPr lang="en-US" sz="1400" b="1" dirty="0" smtClean="0"/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GX-6000 	    	14 oz.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err="1" smtClean="0"/>
              <a:t>MultiRAE’s</a:t>
            </a:r>
            <a:r>
              <a:rPr lang="en-US" sz="1400" dirty="0" smtClean="0"/>
              <a:t>    		30 oz. </a:t>
            </a:r>
          </a:p>
          <a:p>
            <a:pPr marL="285750" indent="-285750">
              <a:buFont typeface="Courier New"/>
              <a:buChar char="o"/>
            </a:pPr>
            <a:r>
              <a:rPr lang="en-US" sz="1600" b="1" dirty="0" smtClean="0"/>
              <a:t>GX-6000 PID Advantages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Built in VOC Library:  600 </a:t>
            </a:r>
            <a:r>
              <a:rPr lang="en-US" sz="1400" dirty="0" err="1" smtClean="0"/>
              <a:t>vs</a:t>
            </a:r>
            <a:r>
              <a:rPr lang="en-US" sz="1400" dirty="0" smtClean="0"/>
              <a:t> 190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PID Lamp options:  10.6, 10,0, &amp; 11.7 available in 1 instrument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Dual PID capability: Use 2 different PID lamps simultaneously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Wider range of VOC’s with 10.6 lamp:  6,000 </a:t>
            </a:r>
            <a:r>
              <a:rPr lang="en-US" sz="1400" dirty="0" err="1" smtClean="0"/>
              <a:t>vs</a:t>
            </a:r>
            <a:r>
              <a:rPr lang="en-US" sz="1400" dirty="0" smtClean="0"/>
              <a:t>  1,000 / 5,000 ppm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Easy access to VOC library</a:t>
            </a:r>
          </a:p>
          <a:p>
            <a:pPr marL="1200150" lvl="2" indent="-285750">
              <a:buFont typeface="Courier New"/>
              <a:buChar char="o"/>
            </a:pPr>
            <a:r>
              <a:rPr lang="en-US" sz="1400" dirty="0" smtClean="0"/>
              <a:t>Previously Used menu stores last 8 VOC’s</a:t>
            </a:r>
          </a:p>
          <a:p>
            <a:pPr marL="1200150" lvl="2" indent="-285750">
              <a:buFont typeface="Courier New"/>
              <a:buChar char="o"/>
            </a:pPr>
            <a:r>
              <a:rPr lang="en-US" sz="1400" dirty="0" smtClean="0"/>
              <a:t>User defined list of 30 VOC’s</a:t>
            </a:r>
          </a:p>
          <a:p>
            <a:pPr marL="285750" indent="-285750">
              <a:buFont typeface="Courier New"/>
              <a:buChar char="o"/>
            </a:pPr>
            <a:r>
              <a:rPr lang="en-US" sz="1600" b="1" dirty="0" smtClean="0"/>
              <a:t>Smart Sensor Slots</a:t>
            </a:r>
          </a:p>
          <a:p>
            <a:pPr marL="285750" indent="-285750">
              <a:buFont typeface="Courier New"/>
              <a:buChar char="o"/>
            </a:pPr>
            <a:r>
              <a:rPr lang="en-US" sz="1600" b="1" dirty="0" smtClean="0"/>
              <a:t>6 Operating Modes:  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400" dirty="0" smtClean="0"/>
              <a:t>Normal, Leak Check, Inert Mode, Bar Hole, Snap Log, &amp; Benzene</a:t>
            </a:r>
            <a:r>
              <a:rPr lang="en-US" sz="1400" b="1" dirty="0" smtClean="0"/>
              <a:t> </a:t>
            </a:r>
          </a:p>
          <a:p>
            <a:pPr marL="742950" lvl="1" indent="-285750">
              <a:buFont typeface="Courier New"/>
              <a:buChar char="o"/>
            </a:pP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0994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Questions?</a:t>
            </a:r>
          </a:p>
        </p:txBody>
      </p:sp>
      <p:pic>
        <p:nvPicPr>
          <p:cNvPr id="10" name="Picture 9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807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48066</TotalTime>
  <Words>1369</Words>
  <Application>Microsoft Macintosh PowerPoint</Application>
  <PresentationFormat>On-screen Show (4:3)</PresentationFormat>
  <Paragraphs>343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Concourse</vt:lpstr>
      <vt:lpstr>Default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Rainier Navidad</cp:lastModifiedBy>
  <cp:revision>787</cp:revision>
  <cp:lastPrinted>2014-04-08T08:19:06Z</cp:lastPrinted>
  <dcterms:created xsi:type="dcterms:W3CDTF">2014-03-07T04:48:04Z</dcterms:created>
  <dcterms:modified xsi:type="dcterms:W3CDTF">2018-08-14T19:39:54Z</dcterms:modified>
</cp:coreProperties>
</file>